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Μεσαίο στυλ 4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Μεσαίο στυλ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4" Type="http://schemas.openxmlformats.org/officeDocument/2006/relationships/image" Target="../media/image8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4" Type="http://schemas.openxmlformats.org/officeDocument/2006/relationships/image" Target="../media/image9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4" Type="http://schemas.openxmlformats.org/officeDocument/2006/relationships/image" Target="../media/image97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wmf"/><Relationship Id="rId1" Type="http://schemas.openxmlformats.org/officeDocument/2006/relationships/image" Target="../media/image99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4" Type="http://schemas.openxmlformats.org/officeDocument/2006/relationships/image" Target="../media/image105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8.wmf"/><Relationship Id="rId1" Type="http://schemas.openxmlformats.org/officeDocument/2006/relationships/image" Target="../media/image107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wmf"/><Relationship Id="rId2" Type="http://schemas.openxmlformats.org/officeDocument/2006/relationships/image" Target="../media/image111.wmf"/><Relationship Id="rId1" Type="http://schemas.openxmlformats.org/officeDocument/2006/relationships/image" Target="../media/image110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5.wmf"/><Relationship Id="rId1" Type="http://schemas.openxmlformats.org/officeDocument/2006/relationships/image" Target="../media/image114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" Type="http://schemas.openxmlformats.org/officeDocument/2006/relationships/image" Target="../media/image103.wmf"/><Relationship Id="rId4" Type="http://schemas.openxmlformats.org/officeDocument/2006/relationships/image" Target="../media/image119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4" Type="http://schemas.openxmlformats.org/officeDocument/2006/relationships/image" Target="../media/image123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wmf"/><Relationship Id="rId2" Type="http://schemas.openxmlformats.org/officeDocument/2006/relationships/image" Target="../media/image124.wmf"/><Relationship Id="rId1" Type="http://schemas.openxmlformats.org/officeDocument/2006/relationships/image" Target="../media/image114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wmf"/><Relationship Id="rId2" Type="http://schemas.openxmlformats.org/officeDocument/2006/relationships/image" Target="../media/image127.wmf"/><Relationship Id="rId1" Type="http://schemas.openxmlformats.org/officeDocument/2006/relationships/image" Target="../media/image126.wmf"/><Relationship Id="rId4" Type="http://schemas.openxmlformats.org/officeDocument/2006/relationships/image" Target="../media/image12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wmf"/><Relationship Id="rId2" Type="http://schemas.openxmlformats.org/officeDocument/2006/relationships/image" Target="../media/image132.wmf"/><Relationship Id="rId1" Type="http://schemas.openxmlformats.org/officeDocument/2006/relationships/image" Target="../media/image131.wmf"/><Relationship Id="rId4" Type="http://schemas.openxmlformats.org/officeDocument/2006/relationships/image" Target="../media/image134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6.wmf"/><Relationship Id="rId1" Type="http://schemas.openxmlformats.org/officeDocument/2006/relationships/image" Target="../media/image135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8.wmf"/><Relationship Id="rId1" Type="http://schemas.openxmlformats.org/officeDocument/2006/relationships/image" Target="../media/image137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wmf"/><Relationship Id="rId2" Type="http://schemas.openxmlformats.org/officeDocument/2006/relationships/image" Target="../media/image141.wmf"/><Relationship Id="rId1" Type="http://schemas.openxmlformats.org/officeDocument/2006/relationships/image" Target="../media/image140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4.wmf"/><Relationship Id="rId1" Type="http://schemas.openxmlformats.org/officeDocument/2006/relationships/image" Target="../media/image143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7.wmf"/><Relationship Id="rId2" Type="http://schemas.openxmlformats.org/officeDocument/2006/relationships/image" Target="../media/image146.wmf"/><Relationship Id="rId1" Type="http://schemas.openxmlformats.org/officeDocument/2006/relationships/image" Target="../media/image145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wmf"/><Relationship Id="rId2" Type="http://schemas.openxmlformats.org/officeDocument/2006/relationships/image" Target="../media/image150.wmf"/><Relationship Id="rId1" Type="http://schemas.openxmlformats.org/officeDocument/2006/relationships/image" Target="../media/image149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5.wmf"/><Relationship Id="rId2" Type="http://schemas.openxmlformats.org/officeDocument/2006/relationships/image" Target="../media/image154.wmf"/><Relationship Id="rId1" Type="http://schemas.openxmlformats.org/officeDocument/2006/relationships/image" Target="../media/image153.wmf"/><Relationship Id="rId4" Type="http://schemas.openxmlformats.org/officeDocument/2006/relationships/image" Target="../media/image15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874D-1CBA-4853-BD5F-0372F64D308C}" type="datetimeFigureOut">
              <a:rPr lang="el-GR" smtClean="0"/>
              <a:pPr/>
              <a:t>3/6/2015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8E34-76D8-4D8B-B953-57E69096F2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874D-1CBA-4853-BD5F-0372F64D308C}" type="datetimeFigureOut">
              <a:rPr lang="el-GR" smtClean="0"/>
              <a:pPr/>
              <a:t>3/6/2015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8E34-76D8-4D8B-B953-57E69096F2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874D-1CBA-4853-BD5F-0372F64D308C}" type="datetimeFigureOut">
              <a:rPr lang="el-GR" smtClean="0"/>
              <a:pPr/>
              <a:t>3/6/2015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8E34-76D8-4D8B-B953-57E69096F2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874D-1CBA-4853-BD5F-0372F64D308C}" type="datetimeFigureOut">
              <a:rPr lang="el-GR" smtClean="0"/>
              <a:pPr/>
              <a:t>3/6/2015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8E34-76D8-4D8B-B953-57E69096F2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874D-1CBA-4853-BD5F-0372F64D308C}" type="datetimeFigureOut">
              <a:rPr lang="el-GR" smtClean="0"/>
              <a:pPr/>
              <a:t>3/6/2015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8E34-76D8-4D8B-B953-57E69096F2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874D-1CBA-4853-BD5F-0372F64D308C}" type="datetimeFigureOut">
              <a:rPr lang="el-GR" smtClean="0"/>
              <a:pPr/>
              <a:t>3/6/2015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8E34-76D8-4D8B-B953-57E69096F2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874D-1CBA-4853-BD5F-0372F64D308C}" type="datetimeFigureOut">
              <a:rPr lang="el-GR" smtClean="0"/>
              <a:pPr/>
              <a:t>3/6/2015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8E34-76D8-4D8B-B953-57E69096F2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874D-1CBA-4853-BD5F-0372F64D308C}" type="datetimeFigureOut">
              <a:rPr lang="el-GR" smtClean="0"/>
              <a:pPr/>
              <a:t>3/6/2015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8E34-76D8-4D8B-B953-57E69096F2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874D-1CBA-4853-BD5F-0372F64D308C}" type="datetimeFigureOut">
              <a:rPr lang="el-GR" smtClean="0"/>
              <a:pPr/>
              <a:t>3/6/2015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8E34-76D8-4D8B-B953-57E69096F2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874D-1CBA-4853-BD5F-0372F64D308C}" type="datetimeFigureOut">
              <a:rPr lang="el-GR" smtClean="0"/>
              <a:pPr/>
              <a:t>3/6/2015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8E34-76D8-4D8B-B953-57E69096F2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874D-1CBA-4853-BD5F-0372F64D308C}" type="datetimeFigureOut">
              <a:rPr lang="el-GR" smtClean="0"/>
              <a:pPr/>
              <a:t>3/6/2015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8E34-76D8-4D8B-B953-57E69096F21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9874D-1CBA-4853-BD5F-0372F64D308C}" type="datetimeFigureOut">
              <a:rPr lang="el-GR" smtClean="0"/>
              <a:pPr/>
              <a:t>3/6/2015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78E34-76D8-4D8B-B953-57E69096F21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image" Target="../media/image4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4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5.png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image" Target="../media/image61.png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1.bin"/><Relationship Id="rId5" Type="http://schemas.openxmlformats.org/officeDocument/2006/relationships/image" Target="../media/image75.png"/><Relationship Id="rId4" Type="http://schemas.openxmlformats.org/officeDocument/2006/relationships/oleObject" Target="../embeddings/oleObject60.bin"/><Relationship Id="rId9" Type="http://schemas.openxmlformats.org/officeDocument/2006/relationships/oleObject" Target="../embeddings/oleObject6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7.bin"/><Relationship Id="rId5" Type="http://schemas.openxmlformats.org/officeDocument/2006/relationships/oleObject" Target="../embeddings/oleObject66.bin"/><Relationship Id="rId4" Type="http://schemas.openxmlformats.org/officeDocument/2006/relationships/image" Target="../media/image8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75.bin"/><Relationship Id="rId4" Type="http://schemas.openxmlformats.org/officeDocument/2006/relationships/oleObject" Target="../embeddings/oleObject7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79.bin"/><Relationship Id="rId5" Type="http://schemas.openxmlformats.org/officeDocument/2006/relationships/oleObject" Target="../embeddings/oleObject78.bin"/><Relationship Id="rId4" Type="http://schemas.openxmlformats.org/officeDocument/2006/relationships/oleObject" Target="../embeddings/oleObject77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png"/><Relationship Id="rId7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82.bin"/><Relationship Id="rId5" Type="http://schemas.openxmlformats.org/officeDocument/2006/relationships/oleObject" Target="../embeddings/oleObject81.bin"/><Relationship Id="rId4" Type="http://schemas.openxmlformats.org/officeDocument/2006/relationships/oleObject" Target="../embeddings/oleObject80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85.bin"/><Relationship Id="rId4" Type="http://schemas.openxmlformats.org/officeDocument/2006/relationships/oleObject" Target="../embeddings/oleObject8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06.png"/><Relationship Id="rId5" Type="http://schemas.openxmlformats.org/officeDocument/2006/relationships/oleObject" Target="../embeddings/oleObject88.bin"/><Relationship Id="rId4" Type="http://schemas.openxmlformats.org/officeDocument/2006/relationships/oleObject" Target="../embeddings/oleObject87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91.bin"/><Relationship Id="rId4" Type="http://schemas.openxmlformats.org/officeDocument/2006/relationships/oleObject" Target="../embeddings/oleObject90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94.bin"/><Relationship Id="rId5" Type="http://schemas.openxmlformats.org/officeDocument/2006/relationships/oleObject" Target="../embeddings/oleObject93.bin"/><Relationship Id="rId4" Type="http://schemas.openxmlformats.org/officeDocument/2006/relationships/oleObject" Target="../embeddings/oleObject9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116.png"/><Relationship Id="rId4" Type="http://schemas.openxmlformats.org/officeDocument/2006/relationships/oleObject" Target="../embeddings/oleObject96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00.bin"/><Relationship Id="rId5" Type="http://schemas.openxmlformats.org/officeDocument/2006/relationships/oleObject" Target="../embeddings/oleObject99.bin"/><Relationship Id="rId4" Type="http://schemas.openxmlformats.org/officeDocument/2006/relationships/oleObject" Target="../embeddings/oleObject98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04.bin"/><Relationship Id="rId5" Type="http://schemas.openxmlformats.org/officeDocument/2006/relationships/oleObject" Target="../embeddings/oleObject103.bin"/><Relationship Id="rId4" Type="http://schemas.openxmlformats.org/officeDocument/2006/relationships/oleObject" Target="../embeddings/oleObject10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oleObject" Target="../embeddings/oleObject107.bin"/><Relationship Id="rId4" Type="http://schemas.openxmlformats.org/officeDocument/2006/relationships/oleObject" Target="../embeddings/oleObject106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7" Type="http://schemas.openxmlformats.org/officeDocument/2006/relationships/oleObject" Target="../embeddings/oleObject1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10.bin"/><Relationship Id="rId5" Type="http://schemas.openxmlformats.org/officeDocument/2006/relationships/oleObject" Target="../embeddings/oleObject109.bin"/><Relationship Id="rId4" Type="http://schemas.openxmlformats.org/officeDocument/2006/relationships/oleObject" Target="../embeddings/oleObject108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15.bin"/><Relationship Id="rId5" Type="http://schemas.openxmlformats.org/officeDocument/2006/relationships/oleObject" Target="../embeddings/oleObject114.bin"/><Relationship Id="rId4" Type="http://schemas.openxmlformats.org/officeDocument/2006/relationships/oleObject" Target="../embeddings/oleObject113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117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oleObject119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5" Type="http://schemas.openxmlformats.org/officeDocument/2006/relationships/oleObject" Target="../embeddings/oleObject122.bin"/><Relationship Id="rId4" Type="http://schemas.openxmlformats.org/officeDocument/2006/relationships/oleObject" Target="../embeddings/oleObject121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124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27.bin"/><Relationship Id="rId5" Type="http://schemas.openxmlformats.org/officeDocument/2006/relationships/oleObject" Target="../embeddings/oleObject126.bin"/><Relationship Id="rId4" Type="http://schemas.openxmlformats.org/officeDocument/2006/relationships/image" Target="../media/image148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30.bin"/><Relationship Id="rId5" Type="http://schemas.openxmlformats.org/officeDocument/2006/relationships/oleObject" Target="../embeddings/oleObject129.bin"/><Relationship Id="rId4" Type="http://schemas.openxmlformats.org/officeDocument/2006/relationships/oleObject" Target="../embeddings/oleObject128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34.bin"/><Relationship Id="rId5" Type="http://schemas.openxmlformats.org/officeDocument/2006/relationships/oleObject" Target="../embeddings/oleObject133.bin"/><Relationship Id="rId4" Type="http://schemas.openxmlformats.org/officeDocument/2006/relationships/oleObject" Target="../embeddings/oleObject13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4.png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Bookman Old Style" pitchFamily="18" charset="0"/>
              </a:rPr>
              <a:t>Τεχνική Μηχανική ΙΙ:</a:t>
            </a:r>
            <a:br>
              <a:rPr lang="el-GR" dirty="0" smtClean="0">
                <a:latin typeface="Bookman Old Style" pitchFamily="18" charset="0"/>
              </a:rPr>
            </a:br>
            <a:r>
              <a:rPr lang="el-GR" dirty="0" smtClean="0">
                <a:latin typeface="Bookman Old Style" pitchFamily="18" charset="0"/>
              </a:rPr>
              <a:t>Το </a:t>
            </a:r>
            <a:r>
              <a:rPr lang="el-GR" dirty="0" err="1" smtClean="0">
                <a:latin typeface="Bookman Old Style" pitchFamily="18" charset="0"/>
              </a:rPr>
              <a:t>παραμορφώσιμο</a:t>
            </a:r>
            <a:r>
              <a:rPr lang="el-GR" dirty="0" smtClean="0">
                <a:latin typeface="Bookman Old Style" pitchFamily="18" charset="0"/>
              </a:rPr>
              <a:t> στερεό σώμα</a:t>
            </a:r>
            <a:endParaRPr lang="el-GR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476672"/>
            <a:ext cx="4401165" cy="1962424"/>
          </a:xfrm>
          <a:prstGeom prst="rect">
            <a:avLst/>
          </a:prstGeom>
        </p:spPr>
      </p:pic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6012160" y="1196752"/>
          <a:ext cx="1962150" cy="357188"/>
        </p:xfrm>
        <a:graphic>
          <a:graphicData uri="http://schemas.openxmlformats.org/presentationml/2006/ole">
            <p:oleObj spid="_x0000_s22530" name="Equation" r:id="rId4" imgW="977760" imgH="177480" progId="Equation.DSMT4">
              <p:embed/>
            </p:oleObj>
          </a:graphicData>
        </a:graphic>
      </p:graphicFrame>
      <p:sp>
        <p:nvSpPr>
          <p:cNvPr id="4" name="1 - Τίτλος"/>
          <p:cNvSpPr txBox="1">
            <a:spLocks/>
          </p:cNvSpPr>
          <p:nvPr/>
        </p:nvSpPr>
        <p:spPr>
          <a:xfrm>
            <a:off x="467544" y="2780928"/>
            <a:ext cx="8208912" cy="15841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Έργο=</a:t>
            </a:r>
            <a:r>
              <a:rPr lang="el-GR" sz="2000" i="1" noProof="0" dirty="0" smtClean="0">
                <a:latin typeface="Bookman Old Style" pitchFamily="18" charset="0"/>
                <a:ea typeface="+mj-ea"/>
                <a:cs typeface="+mj-cs"/>
              </a:rPr>
              <a:t>Ελαστική Ενέργεια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2000" i="1" noProof="0" dirty="0" smtClean="0">
              <a:latin typeface="Bookman Old Style" pitchFamily="18" charset="0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Αντιστρεψιμότητα: Αν αποφορτίσω το φορέα,</a:t>
            </a:r>
            <a:r>
              <a:rPr kumimoji="0" lang="el-GR" sz="20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η ράβδος θα επιστρέψει στην αρχική της κατάσταση.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971600" y="4365104"/>
          <a:ext cx="1112838" cy="985838"/>
        </p:xfrm>
        <a:graphic>
          <a:graphicData uri="http://schemas.openxmlformats.org/presentationml/2006/ole">
            <p:oleObj spid="_x0000_s22531" name="Equation" r:id="rId5" imgW="444240" imgH="393480" progId="Equation.DSMT4">
              <p:embed/>
            </p:oleObj>
          </a:graphicData>
        </a:graphic>
      </p:graphicFrame>
      <p:sp>
        <p:nvSpPr>
          <p:cNvPr id="6" name="1 - Τίτλος"/>
          <p:cNvSpPr txBox="1">
            <a:spLocks/>
          </p:cNvSpPr>
          <p:nvPr/>
        </p:nvSpPr>
        <p:spPr>
          <a:xfrm>
            <a:off x="2843808" y="4653136"/>
            <a:ext cx="3960440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Τροπή ή Παραμόρφωση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7" name="6 - Δεξιό βέλος"/>
          <p:cNvSpPr/>
          <p:nvPr/>
        </p:nvSpPr>
        <p:spPr>
          <a:xfrm>
            <a:off x="2483768" y="4581128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1 - Τίτλος"/>
          <p:cNvSpPr txBox="1">
            <a:spLocks/>
          </p:cNvSpPr>
          <p:nvPr/>
        </p:nvSpPr>
        <p:spPr>
          <a:xfrm>
            <a:off x="-612576" y="5805264"/>
            <a:ext cx="6588224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ε: δεν έχει μονάδες, καθαρός αριθμός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5508104" y="5805264"/>
          <a:ext cx="838200" cy="508000"/>
        </p:xfrm>
        <a:graphic>
          <a:graphicData uri="http://schemas.openxmlformats.org/presentationml/2006/ole">
            <p:oleObj spid="_x0000_s22533" name="Equation" r:id="rId6" imgW="419040" imgH="253800" progId="Equation.DSMT4">
              <p:embed/>
            </p:oleObj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6948264" y="5805264"/>
          <a:ext cx="863600" cy="355600"/>
        </p:xfrm>
        <a:graphic>
          <a:graphicData uri="http://schemas.openxmlformats.org/presentationml/2006/ole">
            <p:oleObj spid="_x0000_s22534" name="Equation" r:id="rId7" imgW="43164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899592" y="404664"/>
          <a:ext cx="2346325" cy="508000"/>
        </p:xfrm>
        <a:graphic>
          <a:graphicData uri="http://schemas.openxmlformats.org/presentationml/2006/ole">
            <p:oleObj spid="_x0000_s23554" name="Equation" r:id="rId3" imgW="939600" imgH="203040" progId="Equation.DSMT4">
              <p:embed/>
            </p:oleObj>
          </a:graphicData>
        </a:graphic>
      </p:graphicFrame>
      <p:sp>
        <p:nvSpPr>
          <p:cNvPr id="3" name="1 - Τίτλος"/>
          <p:cNvSpPr txBox="1">
            <a:spLocks/>
          </p:cNvSpPr>
          <p:nvPr/>
        </p:nvSpPr>
        <p:spPr>
          <a:xfrm>
            <a:off x="3851920" y="260648"/>
            <a:ext cx="316835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Α: Εμβαδόν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i="1" dirty="0" smtClean="0">
                <a:latin typeface="Bookman Old Style" pitchFamily="18" charset="0"/>
                <a:ea typeface="+mj-ea"/>
                <a:cs typeface="+mj-cs"/>
              </a:rPr>
              <a:t>V</a:t>
            </a: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: Όγκος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4" name="3 - Δεξιό βέλος"/>
          <p:cNvSpPr/>
          <p:nvPr/>
        </p:nvSpPr>
        <p:spPr>
          <a:xfrm>
            <a:off x="3707904" y="332656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1412776"/>
            <a:ext cx="4725060" cy="1848108"/>
          </a:xfrm>
          <a:prstGeom prst="rect">
            <a:avLst/>
          </a:prstGeom>
        </p:spPr>
      </p:pic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5580112" y="1772816"/>
          <a:ext cx="2692400" cy="838200"/>
        </p:xfrm>
        <a:graphic>
          <a:graphicData uri="http://schemas.openxmlformats.org/presentationml/2006/ole">
            <p:oleObj spid="_x0000_s23555" name="Equation" r:id="rId5" imgW="1346040" imgH="419040" progId="Equation.DSMT4">
              <p:embed/>
            </p:oleObj>
          </a:graphicData>
        </a:graphic>
      </p:graphicFrame>
      <p:sp>
        <p:nvSpPr>
          <p:cNvPr id="7" name="1 - Τίτλος"/>
          <p:cNvSpPr txBox="1">
            <a:spLocks/>
          </p:cNvSpPr>
          <p:nvPr/>
        </p:nvSpPr>
        <p:spPr>
          <a:xfrm>
            <a:off x="467544" y="3573016"/>
            <a:ext cx="8208912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Ομογενής τροπή: δηλ. το ε δεν αλλάζει για ένα συγκεκριμένο σώμα.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2000" i="1" dirty="0" smtClean="0"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2411760" y="4221088"/>
          <a:ext cx="4408487" cy="508000"/>
        </p:xfrm>
        <a:graphic>
          <a:graphicData uri="http://schemas.openxmlformats.org/presentationml/2006/ole">
            <p:oleObj spid="_x0000_s23556" name="Equation" r:id="rId6" imgW="1765080" imgH="203040" progId="Equation.DSMT4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547664" y="5445224"/>
          <a:ext cx="1176337" cy="985838"/>
        </p:xfrm>
        <a:graphic>
          <a:graphicData uri="http://schemas.openxmlformats.org/presentationml/2006/ole">
            <p:oleObj spid="_x0000_s23557" name="Equation" r:id="rId7" imgW="469800" imgH="393480" progId="Equation.DSMT4">
              <p:embed/>
            </p:oleObj>
          </a:graphicData>
        </a:graphic>
      </p:graphicFrame>
      <p:sp>
        <p:nvSpPr>
          <p:cNvPr id="12" name="1 - Τίτλος"/>
          <p:cNvSpPr txBox="1">
            <a:spLocks/>
          </p:cNvSpPr>
          <p:nvPr/>
        </p:nvSpPr>
        <p:spPr>
          <a:xfrm>
            <a:off x="2771800" y="5373216"/>
            <a:ext cx="3024336" cy="504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Ολοκλήρωση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2000" i="1" dirty="0" smtClean="0"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6156176" y="5589240"/>
          <a:ext cx="1622425" cy="636587"/>
        </p:xfrm>
        <a:graphic>
          <a:graphicData uri="http://schemas.openxmlformats.org/presentationml/2006/ole">
            <p:oleObj spid="_x0000_s23558" name="Equation" r:id="rId8" imgW="647640" imgH="253800" progId="Equation.DSMT4">
              <p:embed/>
            </p:oleObj>
          </a:graphicData>
        </a:graphic>
      </p:graphicFrame>
      <p:cxnSp>
        <p:nvCxnSpPr>
          <p:cNvPr id="15" name="14 - Ευθύγραμμο βέλος σύνδεσης"/>
          <p:cNvCxnSpPr/>
          <p:nvPr/>
        </p:nvCxnSpPr>
        <p:spPr>
          <a:xfrm>
            <a:off x="2987824" y="5949280"/>
            <a:ext cx="2880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843808" y="332656"/>
          <a:ext cx="2544763" cy="985838"/>
        </p:xfrm>
        <a:graphic>
          <a:graphicData uri="http://schemas.openxmlformats.org/presentationml/2006/ole">
            <p:oleObj spid="_x0000_s24578" name="Equation" r:id="rId3" imgW="1015920" imgH="393480" progId="Equation.DSMT4">
              <p:embed/>
            </p:oleObj>
          </a:graphicData>
        </a:graphic>
      </p:graphicFrame>
      <p:sp>
        <p:nvSpPr>
          <p:cNvPr id="3" name="1 - Τίτλος"/>
          <p:cNvSpPr txBox="1">
            <a:spLocks/>
          </p:cNvSpPr>
          <p:nvPr/>
        </p:nvSpPr>
        <p:spPr>
          <a:xfrm>
            <a:off x="683568" y="1484784"/>
            <a:ext cx="7920880" cy="122413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Γραμμική Ελαστικότητα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2000" i="1" dirty="0" smtClean="0">
              <a:latin typeface="Bookman Old Style" pitchFamily="18" charset="0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Ε: Μέτρο Ελαστικότητας ή Μέτρο του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Young</a:t>
            </a:r>
            <a:r>
              <a:rPr kumimoji="0" lang="el-G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, σχετίζεται με το υλικό που είναι φτιαγμένο το σώμα.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827584" y="2852936"/>
          <a:ext cx="1176338" cy="635000"/>
        </p:xfrm>
        <a:graphic>
          <a:graphicData uri="http://schemas.openxmlformats.org/presentationml/2006/ole">
            <p:oleObj spid="_x0000_s24579" name="Equation" r:id="rId4" imgW="469800" imgH="253800" progId="Equation.DSMT4">
              <p:embed/>
            </p:oleObj>
          </a:graphicData>
        </a:graphic>
      </p:graphicFrame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971599" y="3933056"/>
          <a:ext cx="6984775" cy="16561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828092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latin typeface="Bookman Old Style" pitchFamily="18" charset="0"/>
                        </a:rPr>
                        <a:t>Υλικό</a:t>
                      </a:r>
                      <a:endParaRPr lang="el-GR" sz="16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latin typeface="Bookman Old Style" pitchFamily="18" charset="0"/>
                        </a:rPr>
                        <a:t>Χάλυβας</a:t>
                      </a:r>
                      <a:endParaRPr lang="el-GR" sz="16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latin typeface="Bookman Old Style" pitchFamily="18" charset="0"/>
                        </a:rPr>
                        <a:t>Σκυρόδεμα</a:t>
                      </a:r>
                      <a:endParaRPr lang="el-GR" sz="16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latin typeface="Bookman Old Style" pitchFamily="18" charset="0"/>
                        </a:rPr>
                        <a:t>Αλουμίνιο</a:t>
                      </a:r>
                      <a:endParaRPr lang="el-GR" sz="16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latin typeface="Bookman Old Style" pitchFamily="18" charset="0"/>
                        </a:rPr>
                        <a:t>Ξύλο</a:t>
                      </a:r>
                      <a:endParaRPr lang="el-GR" sz="16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latin typeface="Bookman Old Style" pitchFamily="18" charset="0"/>
                        </a:rPr>
                        <a:t>Ε (</a:t>
                      </a:r>
                      <a:r>
                        <a:rPr lang="en-US" sz="1600" dirty="0" err="1" smtClean="0">
                          <a:latin typeface="Bookman Old Style" pitchFamily="18" charset="0"/>
                        </a:rPr>
                        <a:t>GPa</a:t>
                      </a:r>
                      <a:r>
                        <a:rPr lang="en-US" sz="1600" dirty="0" smtClean="0">
                          <a:latin typeface="Bookman Old Style" pitchFamily="18" charset="0"/>
                        </a:rPr>
                        <a:t>)</a:t>
                      </a:r>
                      <a:endParaRPr lang="el-GR" sz="16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Bookman Old Style" pitchFamily="18" charset="0"/>
                        </a:rPr>
                        <a:t>210</a:t>
                      </a:r>
                      <a:endParaRPr lang="el-GR" sz="16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Bookman Old Style" pitchFamily="18" charset="0"/>
                        </a:rPr>
                        <a:t>30</a:t>
                      </a:r>
                      <a:endParaRPr lang="el-GR" sz="16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Bookman Old Style" pitchFamily="18" charset="0"/>
                        </a:rPr>
                        <a:t>70</a:t>
                      </a:r>
                      <a:endParaRPr lang="el-GR" sz="16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Bookman Old Style" pitchFamily="18" charset="0"/>
                        </a:rPr>
                        <a:t>10</a:t>
                      </a:r>
                      <a:endParaRPr lang="el-GR" sz="16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0" y="260648"/>
            <a:ext cx="9144000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i="1" dirty="0" smtClean="0">
                <a:latin typeface="Bookman Old Style" pitchFamily="18" charset="0"/>
                <a:ea typeface="+mj-ea"/>
                <a:cs typeface="+mj-cs"/>
              </a:rPr>
              <a:t>Θερμικές Διαστολές/ Συστολές</a:t>
            </a:r>
            <a:endParaRPr kumimoji="0" lang="el-GR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pic>
        <p:nvPicPr>
          <p:cNvPr id="3" name="2 - Εικόνα" descr="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1124744"/>
            <a:ext cx="4372586" cy="1667108"/>
          </a:xfrm>
          <a:prstGeom prst="rect">
            <a:avLst/>
          </a:prstGeom>
        </p:spPr>
      </p:pic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683568" y="3068960"/>
          <a:ext cx="474663" cy="506413"/>
        </p:xfrm>
        <a:graphic>
          <a:graphicData uri="http://schemas.openxmlformats.org/presentationml/2006/ole">
            <p:oleObj spid="_x0000_s25603" name="Equation" r:id="rId4" imgW="190440" imgH="203040" progId="Equation.DSMT4">
              <p:embed/>
            </p:oleObj>
          </a:graphicData>
        </a:graphic>
      </p:graphicFrame>
      <p:sp>
        <p:nvSpPr>
          <p:cNvPr id="6" name="1 - Τίτλος"/>
          <p:cNvSpPr txBox="1">
            <a:spLocks/>
          </p:cNvSpPr>
          <p:nvPr/>
        </p:nvSpPr>
        <p:spPr>
          <a:xfrm>
            <a:off x="1331640" y="3140968"/>
            <a:ext cx="3960440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Θερμική Τροπή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>
            <a:off x="1331640" y="335699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- Τίτλος"/>
          <p:cNvSpPr txBox="1">
            <a:spLocks/>
          </p:cNvSpPr>
          <p:nvPr/>
        </p:nvSpPr>
        <p:spPr>
          <a:xfrm>
            <a:off x="251520" y="3789040"/>
            <a:ext cx="8604448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noProof="0" dirty="0" smtClean="0">
                <a:latin typeface="Bookman Old Style" pitchFamily="18" charset="0"/>
                <a:ea typeface="+mj-ea"/>
                <a:cs typeface="+mj-cs"/>
              </a:rPr>
              <a:t>α: Συντελεστής γραμμικής θερμικής διαστολής (1/°</a:t>
            </a:r>
            <a:r>
              <a:rPr lang="en-US" sz="2000" i="1" noProof="0" dirty="0" smtClean="0">
                <a:latin typeface="Bookman Old Style" pitchFamily="18" charset="0"/>
                <a:ea typeface="+mj-ea"/>
                <a:cs typeface="+mj-cs"/>
              </a:rPr>
              <a:t>C</a:t>
            </a:r>
            <a:r>
              <a:rPr lang="el-GR" sz="2000" i="1" noProof="0" dirty="0" smtClean="0">
                <a:latin typeface="Bookman Old Style" pitchFamily="18" charset="0"/>
                <a:ea typeface="+mj-ea"/>
                <a:cs typeface="+mj-cs"/>
              </a:rPr>
              <a:t>)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6804248" y="3789040"/>
          <a:ext cx="1690688" cy="446088"/>
        </p:xfrm>
        <a:graphic>
          <a:graphicData uri="http://schemas.openxmlformats.org/presentationml/2006/ole">
            <p:oleObj spid="_x0000_s25604" name="Equation" r:id="rId5" imgW="672840" imgH="177480" progId="Equation.DSMT4">
              <p:embed/>
            </p:oleObj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5796136" y="1412776"/>
          <a:ext cx="2354262" cy="985837"/>
        </p:xfrm>
        <a:graphic>
          <a:graphicData uri="http://schemas.openxmlformats.org/presentationml/2006/ole">
            <p:oleObj spid="_x0000_s25605" name="Equation" r:id="rId6" imgW="939600" imgH="393480" progId="Equation.DSMT4">
              <p:embed/>
            </p:oleObj>
          </a:graphicData>
        </a:graphic>
      </p:graphicFrame>
      <p:graphicFrame>
        <p:nvGraphicFramePr>
          <p:cNvPr id="12" name="11 - Πίνακας"/>
          <p:cNvGraphicFramePr>
            <a:graphicFrameLocks noGrp="1"/>
          </p:cNvGraphicFramePr>
          <p:nvPr/>
        </p:nvGraphicFramePr>
        <p:xfrm>
          <a:off x="755574" y="4509120"/>
          <a:ext cx="7704858" cy="1800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900100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latin typeface="Bookman Old Style" pitchFamily="18" charset="0"/>
                        </a:rPr>
                        <a:t>Υλικό</a:t>
                      </a:r>
                      <a:endParaRPr lang="el-GR" sz="14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latin typeface="Bookman Old Style" pitchFamily="18" charset="0"/>
                        </a:rPr>
                        <a:t>Χάλυβας</a:t>
                      </a:r>
                      <a:endParaRPr lang="el-GR" sz="14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latin typeface="Bookman Old Style" pitchFamily="18" charset="0"/>
                        </a:rPr>
                        <a:t>Σκυρόδεμα</a:t>
                      </a:r>
                      <a:endParaRPr lang="el-GR" sz="14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latin typeface="Bookman Old Style" pitchFamily="18" charset="0"/>
                        </a:rPr>
                        <a:t>Μάρμαρο</a:t>
                      </a:r>
                      <a:endParaRPr lang="el-GR" sz="14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latin typeface="Bookman Old Style" pitchFamily="18" charset="0"/>
                        </a:rPr>
                        <a:t>Γυαλί</a:t>
                      </a:r>
                      <a:endParaRPr lang="el-GR" sz="14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latin typeface="Bookman Old Style" pitchFamily="18" charset="0"/>
                        </a:rPr>
                        <a:t>Ξύλο</a:t>
                      </a:r>
                      <a:endParaRPr lang="el-GR" sz="14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latin typeface="Bookman Old Style" pitchFamily="18" charset="0"/>
                        </a:rPr>
                        <a:t>α</a:t>
                      </a:r>
                      <a:r>
                        <a:rPr lang="el-GR" sz="14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l-GR" sz="1400" i="1" kern="1200" noProof="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(1/°</a:t>
                      </a:r>
                      <a:r>
                        <a:rPr lang="en-US" sz="1400" i="1" kern="1200" noProof="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</a:t>
                      </a:r>
                      <a:r>
                        <a:rPr lang="el-GR" sz="1400" i="1" kern="1200" noProof="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)</a:t>
                      </a:r>
                      <a:endParaRPr lang="el-GR" sz="14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latin typeface="Bookman Old Style" pitchFamily="18" charset="0"/>
                        </a:rPr>
                        <a:t>11</a:t>
                      </a:r>
                      <a:r>
                        <a:rPr lang="en-US" sz="1400" dirty="0" smtClean="0">
                          <a:latin typeface="Bookman Old Style" pitchFamily="18" charset="0"/>
                        </a:rPr>
                        <a:t>x10</a:t>
                      </a:r>
                      <a:r>
                        <a:rPr lang="en-US" sz="1400" baseline="30000" dirty="0" smtClean="0">
                          <a:latin typeface="Bookman Old Style" pitchFamily="18" charset="0"/>
                        </a:rPr>
                        <a:t>-6</a:t>
                      </a:r>
                      <a:endParaRPr lang="el-GR" sz="1400" baseline="30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>
                          <a:latin typeface="Bookman Old Style" pitchFamily="18" charset="0"/>
                        </a:rPr>
                        <a:t>1</a:t>
                      </a:r>
                      <a:r>
                        <a:rPr lang="en-US" sz="1400" dirty="0" smtClean="0">
                          <a:latin typeface="Bookman Old Style" pitchFamily="18" charset="0"/>
                        </a:rPr>
                        <a:t>2x10</a:t>
                      </a:r>
                      <a:r>
                        <a:rPr lang="en-US" sz="1400" baseline="30000" dirty="0" smtClean="0">
                          <a:latin typeface="Bookman Old Style" pitchFamily="18" charset="0"/>
                        </a:rPr>
                        <a:t>-6</a:t>
                      </a:r>
                      <a:endParaRPr lang="el-GR" sz="1400" baseline="30000" dirty="0" smtClean="0">
                        <a:latin typeface="Bookman Old Style" pitchFamily="18" charset="0"/>
                      </a:endParaRPr>
                    </a:p>
                    <a:p>
                      <a:pPr algn="ctr"/>
                      <a:endParaRPr lang="el-GR" sz="14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Bookman Old Style" pitchFamily="18" charset="0"/>
                        </a:rPr>
                        <a:t>6x10</a:t>
                      </a:r>
                      <a:r>
                        <a:rPr lang="en-US" sz="1400" baseline="30000" dirty="0" smtClean="0">
                          <a:latin typeface="Bookman Old Style" pitchFamily="18" charset="0"/>
                        </a:rPr>
                        <a:t>-6</a:t>
                      </a:r>
                      <a:endParaRPr lang="el-GR" sz="1400" baseline="30000" dirty="0" smtClean="0">
                        <a:latin typeface="Bookman Old Style" pitchFamily="18" charset="0"/>
                      </a:endParaRPr>
                    </a:p>
                    <a:p>
                      <a:pPr algn="ctr"/>
                      <a:endParaRPr lang="el-GR" sz="14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Bookman Old Style" pitchFamily="18" charset="0"/>
                        </a:rPr>
                        <a:t>22x10</a:t>
                      </a:r>
                      <a:r>
                        <a:rPr lang="en-US" sz="1400" baseline="30000" dirty="0" smtClean="0">
                          <a:latin typeface="Bookman Old Style" pitchFamily="18" charset="0"/>
                        </a:rPr>
                        <a:t>-6</a:t>
                      </a:r>
                      <a:endParaRPr lang="el-GR" sz="1400" baseline="30000" dirty="0" smtClean="0">
                        <a:latin typeface="Bookman Old Style" pitchFamily="18" charset="0"/>
                      </a:endParaRPr>
                    </a:p>
                    <a:p>
                      <a:pPr algn="ctr"/>
                      <a:endParaRPr lang="el-GR" sz="14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Bookman Old Style" pitchFamily="18" charset="0"/>
                        </a:rPr>
                        <a:t>5x10</a:t>
                      </a:r>
                      <a:r>
                        <a:rPr lang="en-US" sz="1400" baseline="30000" dirty="0" smtClean="0">
                          <a:latin typeface="Bookman Old Style" pitchFamily="18" charset="0"/>
                        </a:rPr>
                        <a:t>-6</a:t>
                      </a:r>
                      <a:endParaRPr lang="el-GR" sz="1400" baseline="30000" dirty="0" smtClean="0">
                        <a:latin typeface="Bookman Old Style" pitchFamily="18" charset="0"/>
                      </a:endParaRPr>
                    </a:p>
                    <a:p>
                      <a:pPr algn="ctr"/>
                      <a:endParaRPr lang="el-GR" sz="14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3275856" y="476672"/>
            <a:ext cx="3960440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Μηχανική Τροπή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971600" y="404664"/>
          <a:ext cx="2062163" cy="508000"/>
        </p:xfrm>
        <a:graphic>
          <a:graphicData uri="http://schemas.openxmlformats.org/presentationml/2006/ole">
            <p:oleObj spid="_x0000_s26626" name="Equation" r:id="rId3" imgW="825480" imgH="203040" progId="Equation.DSMT4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971600" y="1124744"/>
          <a:ext cx="1397000" cy="508000"/>
        </p:xfrm>
        <a:graphic>
          <a:graphicData uri="http://schemas.openxmlformats.org/presentationml/2006/ole">
            <p:oleObj spid="_x0000_s26627" name="Equation" r:id="rId4" imgW="558720" imgH="203040" progId="Equation.DSMT4">
              <p:embed/>
            </p:oleObj>
          </a:graphicData>
        </a:graphic>
      </p:graphicFrame>
      <p:sp>
        <p:nvSpPr>
          <p:cNvPr id="5" name="4 - Δεξιό βέλος"/>
          <p:cNvSpPr/>
          <p:nvPr/>
        </p:nvSpPr>
        <p:spPr>
          <a:xfrm>
            <a:off x="3347864" y="404664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971600" y="1916832"/>
          <a:ext cx="2354263" cy="985838"/>
        </p:xfrm>
        <a:graphic>
          <a:graphicData uri="http://schemas.openxmlformats.org/presentationml/2006/ole">
            <p:oleObj spid="_x0000_s26628" name="Equation" r:id="rId5" imgW="939600" imgH="393480" progId="Equation.DSMT4">
              <p:embed/>
            </p:oleObj>
          </a:graphicData>
        </a:graphic>
      </p:graphicFrame>
      <p:sp>
        <p:nvSpPr>
          <p:cNvPr id="7" name="1 - Τίτλος"/>
          <p:cNvSpPr txBox="1">
            <a:spLocks/>
          </p:cNvSpPr>
          <p:nvPr/>
        </p:nvSpPr>
        <p:spPr>
          <a:xfrm>
            <a:off x="3131840" y="2132856"/>
            <a:ext cx="3960440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Καταστατική Εξίσωση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pic>
        <p:nvPicPr>
          <p:cNvPr id="8" name="7 - Εικόνα" descr="7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7544" y="3140968"/>
            <a:ext cx="4448796" cy="3410426"/>
          </a:xfrm>
          <a:prstGeom prst="rect">
            <a:avLst/>
          </a:prstGeom>
        </p:spPr>
      </p:pic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4932040" y="3140968"/>
          <a:ext cx="3055938" cy="987425"/>
        </p:xfrm>
        <a:graphic>
          <a:graphicData uri="http://schemas.openxmlformats.org/presentationml/2006/ole">
            <p:oleObj spid="_x0000_s26629" name="Equation" r:id="rId7" imgW="1218960" imgH="393480" progId="Equation.DSMT4">
              <p:embed/>
            </p:oleObj>
          </a:graphicData>
        </a:graphic>
      </p:graphicFrame>
      <p:cxnSp>
        <p:nvCxnSpPr>
          <p:cNvPr id="11" name="10 - Ευθύγραμμο βέλος σύνδεσης"/>
          <p:cNvCxnSpPr/>
          <p:nvPr/>
        </p:nvCxnSpPr>
        <p:spPr>
          <a:xfrm>
            <a:off x="7740352" y="3861048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 - Τίτλος"/>
          <p:cNvSpPr txBox="1">
            <a:spLocks/>
          </p:cNvSpPr>
          <p:nvPr/>
        </p:nvSpPr>
        <p:spPr>
          <a:xfrm>
            <a:off x="5436096" y="4725144"/>
            <a:ext cx="3240360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Πλαστική Τροπή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13" name="1 - Τίτλος"/>
          <p:cNvSpPr txBox="1">
            <a:spLocks/>
          </p:cNvSpPr>
          <p:nvPr/>
        </p:nvSpPr>
        <p:spPr>
          <a:xfrm>
            <a:off x="5868144" y="5445224"/>
            <a:ext cx="2664296" cy="86409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noProof="0" dirty="0" smtClean="0">
                <a:latin typeface="Bookman Old Style" pitchFamily="18" charset="0"/>
                <a:ea typeface="+mj-ea"/>
                <a:cs typeface="+mj-cs"/>
              </a:rPr>
              <a:t>σ</a:t>
            </a:r>
            <a:r>
              <a:rPr lang="en-US" sz="2000" i="1" baseline="-25000" noProof="0" dirty="0" smtClean="0">
                <a:latin typeface="Bookman Old Style" pitchFamily="18" charset="0"/>
                <a:ea typeface="+mj-ea"/>
                <a:cs typeface="+mj-cs"/>
              </a:rPr>
              <a:t>y</a:t>
            </a:r>
            <a:r>
              <a:rPr lang="en-US" sz="2000" i="1" noProof="0" dirty="0" smtClean="0">
                <a:latin typeface="Bookman Old Style" pitchFamily="18" charset="0"/>
                <a:ea typeface="+mj-ea"/>
                <a:cs typeface="+mj-cs"/>
              </a:rPr>
              <a:t>: </a:t>
            </a:r>
            <a:r>
              <a:rPr lang="el-GR" sz="2000" i="1" noProof="0" dirty="0" smtClean="0">
                <a:latin typeface="Bookman Old Style" pitchFamily="18" charset="0"/>
                <a:ea typeface="+mj-ea"/>
                <a:cs typeface="+mj-cs"/>
              </a:rPr>
              <a:t>Όριο διαρροής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ε</a:t>
            </a:r>
            <a:r>
              <a:rPr lang="en-US" sz="2000" i="1" baseline="-25000" dirty="0" smtClean="0">
                <a:latin typeface="Bookman Old Style" pitchFamily="18" charset="0"/>
                <a:ea typeface="+mj-ea"/>
                <a:cs typeface="+mj-cs"/>
              </a:rPr>
              <a:t>y</a:t>
            </a: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: Αντίστοιχη τροπή </a:t>
            </a:r>
            <a:endParaRPr lang="el-GR" sz="2000" i="1" noProof="0" dirty="0" smtClean="0">
              <a:latin typeface="Bookman Old Style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endParaRPr kumimoji="0" lang="el-GR" sz="20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- Εικόνα" descr="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476672"/>
            <a:ext cx="4526912" cy="2057687"/>
          </a:xfrm>
          <a:prstGeom prst="rect">
            <a:avLst/>
          </a:prstGeom>
        </p:spPr>
      </p:pic>
      <p:sp>
        <p:nvSpPr>
          <p:cNvPr id="4" name="1 - Τίτλος"/>
          <p:cNvSpPr txBox="1">
            <a:spLocks/>
          </p:cNvSpPr>
          <p:nvPr/>
        </p:nvSpPr>
        <p:spPr>
          <a:xfrm>
            <a:off x="4644008" y="620688"/>
            <a:ext cx="3960440" cy="31683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i="1" dirty="0" smtClean="0">
                <a:latin typeface="Bookman Old Style" pitchFamily="18" charset="0"/>
                <a:ea typeface="+mj-ea"/>
                <a:cs typeface="+mj-cs"/>
              </a:rPr>
              <a:t>Coffin-Mason</a:t>
            </a:r>
            <a:endParaRPr lang="el-GR" sz="2000" i="1" dirty="0" smtClean="0">
              <a:latin typeface="Bookman Old Style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i="1" dirty="0" smtClean="0">
              <a:latin typeface="Bookman Old Style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Δικτυώματα στο επίπεδο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5868144" y="1772816"/>
          <a:ext cx="1712913" cy="508000"/>
        </p:xfrm>
        <a:graphic>
          <a:graphicData uri="http://schemas.openxmlformats.org/presentationml/2006/ole">
            <p:oleObj spid="_x0000_s27650" name="Equation" r:id="rId4" imgW="685800" imgH="203040" progId="Equation.DSMT4">
              <p:embed/>
            </p:oleObj>
          </a:graphicData>
        </a:graphic>
      </p:graphicFrame>
      <p:cxnSp>
        <p:nvCxnSpPr>
          <p:cNvPr id="7" name="6 - Γωνιακή σύνδεση"/>
          <p:cNvCxnSpPr/>
          <p:nvPr/>
        </p:nvCxnSpPr>
        <p:spPr>
          <a:xfrm>
            <a:off x="5220072" y="1628800"/>
            <a:ext cx="576064" cy="36004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539552" y="2852936"/>
          <a:ext cx="3332163" cy="1525588"/>
        </p:xfrm>
        <a:graphic>
          <a:graphicData uri="http://schemas.openxmlformats.org/presentationml/2006/ole">
            <p:oleObj spid="_x0000_s27651" name="Equation" r:id="rId5" imgW="1663560" imgH="761760" progId="Equation.DSMT4">
              <p:embed/>
            </p:oleObj>
          </a:graphicData>
        </a:graphic>
      </p:graphicFrame>
      <p:sp>
        <p:nvSpPr>
          <p:cNvPr id="9" name="8 - Βέλος προς τα κάτω"/>
          <p:cNvSpPr/>
          <p:nvPr/>
        </p:nvSpPr>
        <p:spPr>
          <a:xfrm>
            <a:off x="2771800" y="2348880"/>
            <a:ext cx="792088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6228184" y="2492896"/>
          <a:ext cx="687388" cy="357188"/>
        </p:xfrm>
        <a:graphic>
          <a:graphicData uri="http://schemas.openxmlformats.org/presentationml/2006/ole">
            <p:oleObj spid="_x0000_s27652" name="Equation" r:id="rId6" imgW="342720" imgH="177480" progId="Equation.DSMT4">
              <p:embed/>
            </p:oleObj>
          </a:graphicData>
        </a:graphic>
      </p:graphicFrame>
      <p:sp>
        <p:nvSpPr>
          <p:cNvPr id="11" name="1 - Τίτλος"/>
          <p:cNvSpPr txBox="1">
            <a:spLocks/>
          </p:cNvSpPr>
          <p:nvPr/>
        </p:nvSpPr>
        <p:spPr>
          <a:xfrm>
            <a:off x="4355976" y="3212976"/>
            <a:ext cx="4572000" cy="12961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Χρειάζονται κι άλλες σχέσεις για τη λύση εκτός από τις εξισώσεις ισορροπίας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7020272" y="27089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539552" y="4869160"/>
          <a:ext cx="6561138" cy="636587"/>
        </p:xfrm>
        <a:graphic>
          <a:graphicData uri="http://schemas.openxmlformats.org/presentationml/2006/ole">
            <p:oleObj spid="_x0000_s27653" name="Equation" r:id="rId7" imgW="2616120" imgH="253800" progId="Equation.DSMT4">
              <p:embed/>
            </p:oleObj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539552" y="5589240"/>
          <a:ext cx="2609850" cy="985838"/>
        </p:xfrm>
        <a:graphic>
          <a:graphicData uri="http://schemas.openxmlformats.org/presentationml/2006/ole">
            <p:oleObj spid="_x0000_s27654" name="Equation" r:id="rId8" imgW="104112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2.1 Η έννοια των βαθμών ελευθερίας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Συστήματα με ράβδους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pic>
        <p:nvPicPr>
          <p:cNvPr id="3" name="2 - Εικόνα" descr="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916832"/>
            <a:ext cx="4275416" cy="3189415"/>
          </a:xfrm>
          <a:prstGeom prst="rect">
            <a:avLst/>
          </a:prstGeom>
        </p:spPr>
      </p:pic>
      <p:sp>
        <p:nvSpPr>
          <p:cNvPr id="4" name="1 - Τίτλος"/>
          <p:cNvSpPr txBox="1">
            <a:spLocks/>
          </p:cNvSpPr>
          <p:nvPr/>
        </p:nvSpPr>
        <p:spPr>
          <a:xfrm>
            <a:off x="0" y="1268760"/>
            <a:ext cx="4572000" cy="5760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Να λυθεί: Εύρεση μετατοπίσεων!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5" name="1 - Τίτλος"/>
          <p:cNvSpPr txBox="1">
            <a:spLocks/>
          </p:cNvSpPr>
          <p:nvPr/>
        </p:nvSpPr>
        <p:spPr>
          <a:xfrm>
            <a:off x="4572000" y="2492896"/>
            <a:ext cx="4572000" cy="40324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u="sng" dirty="0" smtClean="0">
                <a:latin typeface="Bookman Old Style" pitchFamily="18" charset="0"/>
                <a:ea typeface="+mj-ea"/>
                <a:cs typeface="+mj-cs"/>
              </a:rPr>
              <a:t>Διαδικασία Επίλυσης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2000" i="1" u="sng" dirty="0" smtClean="0">
              <a:latin typeface="Bookman Old Style" pitchFamily="18" charset="0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l-GR" sz="2000" dirty="0" smtClean="0">
                <a:latin typeface="Bookman Old Style" pitchFamily="18" charset="0"/>
                <a:ea typeface="+mj-ea"/>
                <a:cs typeface="+mj-cs"/>
              </a:rPr>
              <a:t> Αναγνώριση βαθμών ελευθερίας (2 </a:t>
            </a:r>
            <a:r>
              <a:rPr lang="el-GR" sz="2000" dirty="0" err="1" smtClean="0">
                <a:latin typeface="Bookman Old Style" pitchFamily="18" charset="0"/>
                <a:ea typeface="+mj-ea"/>
                <a:cs typeface="+mj-cs"/>
              </a:rPr>
              <a:t>β.ε</a:t>
            </a:r>
            <a:r>
              <a:rPr lang="el-GR" sz="2000" dirty="0" smtClean="0">
                <a:latin typeface="Bookman Old Style" pitchFamily="18" charset="0"/>
                <a:ea typeface="+mj-ea"/>
                <a:cs typeface="+mj-cs"/>
              </a:rPr>
              <a:t>.)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2000" dirty="0" smtClean="0">
              <a:latin typeface="Bookman Old Style" pitchFamily="18" charset="0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l-GR" sz="2000" dirty="0" smtClean="0">
                <a:latin typeface="Bookman Old Style" pitchFamily="18" charset="0"/>
                <a:ea typeface="+mj-ea"/>
                <a:cs typeface="+mj-cs"/>
              </a:rPr>
              <a:t> Πιθανές συμμετρίες (</a:t>
            </a:r>
            <a:r>
              <a:rPr lang="en-US" sz="2000" dirty="0" err="1" smtClean="0">
                <a:latin typeface="Bookman Old Style" pitchFamily="18" charset="0"/>
                <a:ea typeface="+mj-ea"/>
                <a:cs typeface="+mj-cs"/>
              </a:rPr>
              <a:t>ux</a:t>
            </a:r>
            <a:r>
              <a:rPr lang="en-US" sz="2000" dirty="0" smtClean="0">
                <a:latin typeface="Bookman Old Style" pitchFamily="18" charset="0"/>
                <a:ea typeface="+mj-ea"/>
                <a:cs typeface="+mj-cs"/>
              </a:rPr>
              <a:t>=0</a:t>
            </a:r>
            <a:r>
              <a:rPr lang="el-GR" sz="2000" dirty="0" smtClean="0">
                <a:latin typeface="Bookman Old Style" pitchFamily="18" charset="0"/>
                <a:ea typeface="+mj-ea"/>
                <a:cs typeface="+mj-cs"/>
              </a:rPr>
              <a:t>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2000" dirty="0" smtClean="0">
              <a:latin typeface="Bookman Old Style" pitchFamily="18" charset="0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l-GR" sz="2000" dirty="0" smtClean="0">
                <a:latin typeface="Bookman Old Style" pitchFamily="18" charset="0"/>
                <a:ea typeface="+mj-ea"/>
                <a:cs typeface="+mj-cs"/>
              </a:rPr>
              <a:t> Μετατροπή των μακροσκοπικών </a:t>
            </a:r>
            <a:r>
              <a:rPr lang="el-GR" sz="2000" dirty="0" err="1" smtClean="0">
                <a:latin typeface="Bookman Old Style" pitchFamily="18" charset="0"/>
                <a:ea typeface="+mj-ea"/>
                <a:cs typeface="+mj-cs"/>
              </a:rPr>
              <a:t>β.ε</a:t>
            </a:r>
            <a:r>
              <a:rPr lang="el-GR" sz="2000" dirty="0" smtClean="0">
                <a:latin typeface="Bookman Old Style" pitchFamily="18" charset="0"/>
                <a:ea typeface="+mj-ea"/>
                <a:cs typeface="+mj-cs"/>
              </a:rPr>
              <a:t>. σε τροπές (ολικές)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2000" dirty="0" smtClean="0">
              <a:latin typeface="Bookman Old Style" pitchFamily="18" charset="0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l-GR" sz="2000" dirty="0" smtClean="0">
                <a:latin typeface="Bookman Old Style" pitchFamily="18" charset="0"/>
                <a:ea typeface="+mj-ea"/>
                <a:cs typeface="+mj-cs"/>
              </a:rPr>
              <a:t> Γίνεται αναγωγή στο αρχικό σχήμα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lang="el-GR" sz="2000" dirty="0" smtClean="0">
              <a:latin typeface="Bookman Old Style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Απλό </a:t>
            </a:r>
            <a:r>
              <a:rPr kumimoji="0" lang="el-G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Υπερστατικό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Δικτύωμα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pic>
        <p:nvPicPr>
          <p:cNvPr id="3" name="2 - Εικόνα" descr="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484784"/>
            <a:ext cx="6496957" cy="4887007"/>
          </a:xfrm>
          <a:prstGeom prst="rect">
            <a:avLst/>
          </a:prstGeom>
        </p:spPr>
      </p:pic>
      <p:sp>
        <p:nvSpPr>
          <p:cNvPr id="4" name="1 - Τίτλος"/>
          <p:cNvSpPr txBox="1">
            <a:spLocks/>
          </p:cNvSpPr>
          <p:nvPr/>
        </p:nvSpPr>
        <p:spPr>
          <a:xfrm>
            <a:off x="1043608" y="692696"/>
            <a:ext cx="7380312" cy="12961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solidFill>
                  <a:srgbClr val="FF0000"/>
                </a:solidFill>
                <a:latin typeface="Bookman Old Style" pitchFamily="18" charset="0"/>
                <a:ea typeface="+mj-ea"/>
                <a:cs typeface="+mj-cs"/>
              </a:rPr>
              <a:t>Να βρεθούν οι δυνάμεις πάνω στις ράβδους!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8&lt;9 (</a:t>
            </a:r>
            <a:r>
              <a:rPr lang="el-GR" sz="2000" i="1" dirty="0" err="1" smtClean="0">
                <a:latin typeface="Bookman Old Style" pitchFamily="18" charset="0"/>
                <a:ea typeface="+mj-ea"/>
                <a:cs typeface="+mj-cs"/>
              </a:rPr>
              <a:t>Υπερστατικός</a:t>
            </a: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 Φορέας)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§"/>
            </a:pPr>
            <a:r>
              <a:rPr lang="el-GR" sz="2000" dirty="0" smtClean="0">
                <a:latin typeface="Bookman Old Style" pitchFamily="18" charset="0"/>
              </a:rPr>
              <a:t>Επιλογή Βαθμών Ελευθερίας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l-GR" sz="2000" dirty="0" smtClean="0">
                <a:latin typeface="Bookman Old Style" pitchFamily="18" charset="0"/>
              </a:rPr>
              <a:t>Απλοποίηση από πλευράς συμμετρίας (</a:t>
            </a:r>
            <a:r>
              <a:rPr lang="en-US" sz="2000" dirty="0" err="1" smtClean="0">
                <a:latin typeface="Bookman Old Style" pitchFamily="18" charset="0"/>
              </a:rPr>
              <a:t>ux</a:t>
            </a:r>
            <a:r>
              <a:rPr lang="en-US" sz="2000" dirty="0" smtClean="0">
                <a:latin typeface="Bookman Old Style" pitchFamily="18" charset="0"/>
              </a:rPr>
              <a:t>=0)</a:t>
            </a: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l-GR" sz="2000" dirty="0" smtClean="0">
                <a:latin typeface="Bookman Old Style" pitchFamily="18" charset="0"/>
              </a:rPr>
              <a:t>Μετατροπή μακροσκοπικών μετατοπίσεων ή και στροφών σε τροπές (μετατοπίσεις, στροφές είναι μικρές)</a:t>
            </a:r>
          </a:p>
          <a:p>
            <a:pPr marL="514350" indent="-514350">
              <a:buFont typeface="Wingdings" pitchFamily="2" charset="2"/>
              <a:buChar char="§"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Wingdings" pitchFamily="2" charset="2"/>
              <a:buChar char="§"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Wingdings" pitchFamily="2" charset="2"/>
              <a:buChar char="§"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Wingdings" pitchFamily="2" charset="2"/>
              <a:buChar char="§"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l-GR" sz="2000" dirty="0" smtClean="0">
                <a:latin typeface="Bookman Old Style" pitchFamily="18" charset="0"/>
              </a:rPr>
              <a:t>Συμβατότητα των μετατοπίσεων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l-GR" sz="2000" dirty="0" smtClean="0">
                <a:latin typeface="Bookman Old Style" pitchFamily="18" charset="0"/>
              </a:rPr>
              <a:t>Χρήση των καταστατικών εξισώσεων</a:t>
            </a:r>
          </a:p>
          <a:p>
            <a:pPr marL="514350" indent="-51435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l-GR" sz="2000" dirty="0" smtClean="0">
                <a:latin typeface="Bookman Old Style" pitchFamily="18" charset="0"/>
              </a:rPr>
              <a:t>Σύνδεση των τάσεων με τις δυνάμεις (ή ροπές)</a:t>
            </a:r>
          </a:p>
          <a:p>
            <a:pPr marL="514350" indent="-514350">
              <a:buFont typeface="+mj-lt"/>
              <a:buAutoNum type="arabicPeriod"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sz="2000" dirty="0" smtClean="0">
              <a:latin typeface="Bookman Old Style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sz="2000" dirty="0" smtClean="0">
              <a:latin typeface="Bookman Old Style" pitchFamily="18" charset="0"/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547664" y="2060848"/>
          <a:ext cx="965200" cy="914400"/>
        </p:xfrm>
        <a:graphic>
          <a:graphicData uri="http://schemas.openxmlformats.org/presentationml/2006/ole">
            <p:oleObj spid="_x0000_s28674" name="Equation" r:id="rId3" imgW="482400" imgH="457200" progId="Equation.DSMT4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3419872" y="2060848"/>
          <a:ext cx="1220788" cy="839788"/>
        </p:xfrm>
        <a:graphic>
          <a:graphicData uri="http://schemas.openxmlformats.org/presentationml/2006/ole">
            <p:oleObj spid="_x0000_s28675" name="Equation" r:id="rId4" imgW="609480" imgH="419040" progId="Equation.DSMT4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5508104" y="2060848"/>
          <a:ext cx="1195388" cy="839788"/>
        </p:xfrm>
        <a:graphic>
          <a:graphicData uri="http://schemas.openxmlformats.org/presentationml/2006/ole">
            <p:oleObj spid="_x0000_s28676" name="Equation" r:id="rId5" imgW="596880" imgH="419040" progId="Equation.DSMT4">
              <p:embed/>
            </p:oleObj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131840" y="4221088"/>
          <a:ext cx="1882775" cy="788988"/>
        </p:xfrm>
        <a:graphic>
          <a:graphicData uri="http://schemas.openxmlformats.org/presentationml/2006/ole">
            <p:oleObj spid="_x0000_s28679" name="Equation" r:id="rId6" imgW="939600" imgH="393480" progId="Equation.DSMT4">
              <p:embed/>
            </p:oleObj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3491880" y="5733256"/>
          <a:ext cx="863600" cy="787400"/>
        </p:xfrm>
        <a:graphic>
          <a:graphicData uri="http://schemas.openxmlformats.org/presentationml/2006/ole">
            <p:oleObj spid="_x0000_s28680" name="Equation" r:id="rId7" imgW="43164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412777"/>
            <a:ext cx="8229600" cy="5040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Bookman Old Style" pitchFamily="18" charset="0"/>
              </a:rPr>
              <a:t>Εξέταση ισορροπίας κόμβου</a:t>
            </a: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4211960" y="404664"/>
          <a:ext cx="4524375" cy="787400"/>
        </p:xfrm>
        <a:graphic>
          <a:graphicData uri="http://schemas.openxmlformats.org/presentationml/2006/ole">
            <p:oleObj spid="_x0000_s29701" name="Equation" r:id="rId3" imgW="2260440" imgH="393480" progId="Equation.DSMT4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467544" y="404664"/>
          <a:ext cx="3178175" cy="787400"/>
        </p:xfrm>
        <a:graphic>
          <a:graphicData uri="http://schemas.openxmlformats.org/presentationml/2006/ole">
            <p:oleObj spid="_x0000_s29702" name="Equation" r:id="rId4" imgW="1587240" imgH="393480" progId="Equation.DSMT4">
              <p:embed/>
            </p:oleObj>
          </a:graphicData>
        </a:graphic>
      </p:graphicFrame>
      <p:pic>
        <p:nvPicPr>
          <p:cNvPr id="9" name="8 - Εικόνα" descr="1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2132856"/>
            <a:ext cx="2162477" cy="1686160"/>
          </a:xfrm>
          <a:prstGeom prst="rect">
            <a:avLst/>
          </a:prstGeom>
        </p:spPr>
      </p:pic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3995936" y="2132856"/>
          <a:ext cx="939800" cy="457200"/>
        </p:xfrm>
        <a:graphic>
          <a:graphicData uri="http://schemas.openxmlformats.org/presentationml/2006/ole">
            <p:oleObj spid="_x0000_s29703" name="Equation" r:id="rId6" imgW="469800" imgH="228600" progId="Equation.DSMT4">
              <p:embed/>
            </p:oleObj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/>
        </p:nvGraphicFramePr>
        <p:xfrm>
          <a:off x="3779912" y="2852936"/>
          <a:ext cx="1420813" cy="457200"/>
        </p:xfrm>
        <a:graphic>
          <a:graphicData uri="http://schemas.openxmlformats.org/presentationml/2006/ole">
            <p:oleObj spid="_x0000_s29704" name="Equation" r:id="rId7" imgW="711000" imgH="228600" progId="Equation.DSMT4">
              <p:embed/>
            </p:oleObj>
          </a:graphicData>
        </a:graphic>
      </p:graphicFrame>
      <p:sp>
        <p:nvSpPr>
          <p:cNvPr id="12" name="2 - Θέση περιεχομένου"/>
          <p:cNvSpPr txBox="1">
            <a:spLocks/>
          </p:cNvSpPr>
          <p:nvPr/>
        </p:nvSpPr>
        <p:spPr>
          <a:xfrm>
            <a:off x="539552" y="4149080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Με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αντικατάσταση στις ανωτέρω σχέσεις προκύπτει ότι: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29705" name="Object 9"/>
          <p:cNvGraphicFramePr>
            <a:graphicFrameLocks noChangeAspect="1"/>
          </p:cNvGraphicFramePr>
          <p:nvPr/>
        </p:nvGraphicFramePr>
        <p:xfrm>
          <a:off x="1547664" y="5013176"/>
          <a:ext cx="1903413" cy="863600"/>
        </p:xfrm>
        <a:graphic>
          <a:graphicData uri="http://schemas.openxmlformats.org/presentationml/2006/ole">
            <p:oleObj spid="_x0000_s29705" name="Equation" r:id="rId8" imgW="952200" imgH="431640" progId="Equation.DSMT4">
              <p:embed/>
            </p:oleObj>
          </a:graphicData>
        </a:graphic>
      </p:graphicFrame>
      <p:graphicFrame>
        <p:nvGraphicFramePr>
          <p:cNvPr id="29706" name="Object 10"/>
          <p:cNvGraphicFramePr>
            <a:graphicFrameLocks noChangeAspect="1"/>
          </p:cNvGraphicFramePr>
          <p:nvPr/>
        </p:nvGraphicFramePr>
        <p:xfrm>
          <a:off x="4211960" y="5013176"/>
          <a:ext cx="2741613" cy="863600"/>
        </p:xfrm>
        <a:graphic>
          <a:graphicData uri="http://schemas.openxmlformats.org/presentationml/2006/ole">
            <p:oleObj spid="_x0000_s29706" name="Equation" r:id="rId9" imgW="137160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Bookman Old Style" pitchFamily="18" charset="0"/>
              </a:rPr>
              <a:t>1.1 Γενικές αρχές της μηχανικής του </a:t>
            </a:r>
            <a:r>
              <a:rPr lang="el-GR" sz="2800" dirty="0" err="1" smtClean="0">
                <a:latin typeface="Bookman Old Style" pitchFamily="18" charset="0"/>
              </a:rPr>
              <a:t>παραμορφώσιμου</a:t>
            </a:r>
            <a:r>
              <a:rPr lang="el-GR" sz="2800" dirty="0" smtClean="0">
                <a:latin typeface="Bookman Old Style" pitchFamily="18" charset="0"/>
              </a:rPr>
              <a:t> στερεού σώματος</a:t>
            </a:r>
            <a:endParaRPr lang="el-GR" sz="28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Τομή (διανυσματικός χαρακτήρας)</a:t>
            </a:r>
          </a:p>
          <a:p>
            <a:r>
              <a:rPr lang="el-GR" sz="2400" dirty="0" smtClean="0">
                <a:latin typeface="Bookman Old Style" pitchFamily="18" charset="0"/>
              </a:rPr>
              <a:t>Επιφάνεια</a:t>
            </a:r>
          </a:p>
          <a:p>
            <a:r>
              <a:rPr lang="el-GR" sz="2400" dirty="0" smtClean="0">
                <a:latin typeface="Bookman Old Style" pitchFamily="18" charset="0"/>
              </a:rPr>
              <a:t>Διάγραμμα Ελευθέρου Σώματος</a:t>
            </a:r>
          </a:p>
          <a:p>
            <a:r>
              <a:rPr lang="el-GR" sz="2400" dirty="0" smtClean="0">
                <a:latin typeface="Bookman Old Style" pitchFamily="18" charset="0"/>
              </a:rPr>
              <a:t>Ισορροπία</a:t>
            </a:r>
          </a:p>
          <a:p>
            <a:r>
              <a:rPr lang="el-GR" sz="2400" dirty="0" err="1" smtClean="0">
                <a:latin typeface="Bookman Old Style" pitchFamily="18" charset="0"/>
              </a:rPr>
              <a:t>Συμβιβαστό</a:t>
            </a:r>
            <a:r>
              <a:rPr lang="el-GR" sz="2400" dirty="0" smtClean="0">
                <a:latin typeface="Bookman Old Style" pitchFamily="18" charset="0"/>
              </a:rPr>
              <a:t> των Μετατοπίσεων          Αρχή Δυνατών Έργων</a:t>
            </a:r>
          </a:p>
          <a:p>
            <a:r>
              <a:rPr lang="el-GR" sz="2400" dirty="0" smtClean="0">
                <a:latin typeface="Bookman Old Style" pitchFamily="18" charset="0"/>
              </a:rPr>
              <a:t>Καταστατικές Εξισώσεις</a:t>
            </a:r>
          </a:p>
          <a:p>
            <a:r>
              <a:rPr lang="el-GR" sz="2400" dirty="0" smtClean="0">
                <a:latin typeface="Bookman Old Style" pitchFamily="18" charset="0"/>
              </a:rPr>
              <a:t>Έργο και Ενέργεια</a:t>
            </a:r>
          </a:p>
          <a:p>
            <a:r>
              <a:rPr lang="el-GR" sz="2400" dirty="0" smtClean="0">
                <a:latin typeface="Bookman Old Style" pitchFamily="18" charset="0"/>
              </a:rPr>
              <a:t>Δυναμικό</a:t>
            </a:r>
          </a:p>
          <a:p>
            <a:r>
              <a:rPr lang="el-GR" sz="2400" dirty="0" smtClean="0">
                <a:latin typeface="Bookman Old Style" pitchFamily="18" charset="0"/>
              </a:rPr>
              <a:t>Ευστάθεια</a:t>
            </a:r>
          </a:p>
          <a:p>
            <a:r>
              <a:rPr lang="el-GR" sz="2400" dirty="0" smtClean="0">
                <a:latin typeface="Bookman Old Style" pitchFamily="18" charset="0"/>
              </a:rPr>
              <a:t>Σύστημα Συντεταγμένων</a:t>
            </a:r>
            <a:endParaRPr lang="el-GR" sz="2400" dirty="0">
              <a:latin typeface="Bookman Old Style" pitchFamily="18" charset="0"/>
            </a:endParaRP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  <a:latin typeface="Bookman Old Style" pitchFamily="18" charset="0"/>
              </a:rPr>
              <a:t>Καταστατική Εξίσωση σε Ελατήριο:  </a:t>
            </a:r>
            <a:endParaRPr lang="el-GR" sz="24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7" name="6 - Δεξιό βέλος"/>
          <p:cNvSpPr/>
          <p:nvPr/>
        </p:nvSpPr>
        <p:spPr>
          <a:xfrm>
            <a:off x="5076056" y="2852936"/>
            <a:ext cx="5760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292080" y="5949280"/>
          <a:ext cx="1201738" cy="442912"/>
        </p:xfrm>
        <a:graphic>
          <a:graphicData uri="http://schemas.openxmlformats.org/presentationml/2006/ole">
            <p:oleObj spid="_x0000_s1026" name="Equation" r:id="rId3" imgW="482400" imgH="177480" progId="Equation.DSMT4">
              <p:embed/>
            </p:oleObj>
          </a:graphicData>
        </a:graphic>
      </p:graphicFrame>
      <p:pic>
        <p:nvPicPr>
          <p:cNvPr id="9" name="8 - Εικόνα" descr="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3429000"/>
            <a:ext cx="2886479" cy="24863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0"/>
            <a:ext cx="6495239" cy="4885715"/>
          </a:xfrm>
          <a:prstGeom prst="rect">
            <a:avLst/>
          </a:prstGeom>
        </p:spPr>
      </p:pic>
      <p:sp>
        <p:nvSpPr>
          <p:cNvPr id="3" name="2 - Θέση περιεχομένου"/>
          <p:cNvSpPr txBox="1">
            <a:spLocks/>
          </p:cNvSpPr>
          <p:nvPr/>
        </p:nvSpPr>
        <p:spPr>
          <a:xfrm>
            <a:off x="539552" y="5517232"/>
            <a:ext cx="8229600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noProof="0" dirty="0" smtClean="0">
                <a:latin typeface="Bookman Old Style" pitchFamily="18" charset="0"/>
              </a:rPr>
              <a:t>Οι θερμικές μεταβολές θα δώσουν τάσεις ακόμη και αν δεν υπάρχουν φαινομενικά δυνάμεις.</a:t>
            </a:r>
            <a:endParaRPr kumimoji="0" lang="el-GR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10527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000" dirty="0" smtClean="0">
                <a:latin typeface="Bookman Old Style" pitchFamily="18" charset="0"/>
              </a:rPr>
              <a:t>Τα βήματα 1,2,3,4 είναι ίδια με την προηγούμενη Άσκηση. Επειδή ΔΤ&gt;0 ισχύει ότι: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3419872" y="692696"/>
          <a:ext cx="1931988" cy="787400"/>
        </p:xfrm>
        <a:graphic>
          <a:graphicData uri="http://schemas.openxmlformats.org/presentationml/2006/ole">
            <p:oleObj spid="_x0000_s32771" name="Equation" r:id="rId3" imgW="965160" imgH="393480" progId="Equation.DSMT4">
              <p:embed/>
            </p:oleObj>
          </a:graphicData>
        </a:graphic>
      </p:graphicFrame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539552" y="170080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Για τις ράβδους (2),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(3) δεν υπάρχει ΔΤ.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pic>
        <p:nvPicPr>
          <p:cNvPr id="7" name="6 - Εικόνα" descr="1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7664" y="2852936"/>
            <a:ext cx="2163049" cy="1686607"/>
          </a:xfrm>
          <a:prstGeom prst="rect">
            <a:avLst/>
          </a:prstGeom>
        </p:spPr>
      </p:pic>
      <p:sp>
        <p:nvSpPr>
          <p:cNvPr id="8" name="2 - Θέση περιεχομένου"/>
          <p:cNvSpPr txBox="1">
            <a:spLocks/>
          </p:cNvSpPr>
          <p:nvPr/>
        </p:nvSpPr>
        <p:spPr>
          <a:xfrm>
            <a:off x="611560" y="2276872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Εξέταση ισορροπίας κόμβου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4499992" y="3212976"/>
          <a:ext cx="1497013" cy="457200"/>
        </p:xfrm>
        <a:graphic>
          <a:graphicData uri="http://schemas.openxmlformats.org/presentationml/2006/ole">
            <p:oleObj spid="_x0000_s32772" name="Equation" r:id="rId5" imgW="749160" imgH="228600" progId="Equation.DSMT4">
              <p:embed/>
            </p:oleObj>
          </a:graphicData>
        </a:graphic>
      </p:graphicFrame>
      <p:sp>
        <p:nvSpPr>
          <p:cNvPr id="10" name="2 - Θέση περιεχομένου"/>
          <p:cNvSpPr txBox="1">
            <a:spLocks/>
          </p:cNvSpPr>
          <p:nvPr/>
        </p:nvSpPr>
        <p:spPr>
          <a:xfrm>
            <a:off x="395536" y="436510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Με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αντικατάσταση στις σχέσεις, όπως γράφτηκαν στην προηγούμενη Άσκηση προκύπτει ότι: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1115616" y="5445224"/>
          <a:ext cx="2033588" cy="863600"/>
        </p:xfrm>
        <a:graphic>
          <a:graphicData uri="http://schemas.openxmlformats.org/presentationml/2006/ole">
            <p:oleObj spid="_x0000_s32773" name="Equation" r:id="rId6" imgW="1015920" imgH="431640" progId="Equation.DSMT4">
              <p:embed/>
            </p:oleObj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3923928" y="5445224"/>
          <a:ext cx="1701800" cy="863600"/>
        </p:xfrm>
        <a:graphic>
          <a:graphicData uri="http://schemas.openxmlformats.org/presentationml/2006/ole">
            <p:oleObj spid="_x0000_s32774" name="Equation" r:id="rId7" imgW="85068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5157192"/>
            <a:ext cx="8229600" cy="12961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000" u="sng" dirty="0" smtClean="0">
                <a:latin typeface="Bookman Old Style" pitchFamily="18" charset="0"/>
              </a:rPr>
              <a:t>ΠΡΟΕΝΤΑΣΗ</a:t>
            </a:r>
            <a:r>
              <a:rPr lang="el-GR" sz="2000" dirty="0" smtClean="0">
                <a:latin typeface="Bookman Old Style" pitchFamily="18" charset="0"/>
              </a:rPr>
              <a:t>: Μπορεί να είναι και επιθυμητή, για να αντιμετωπίσουμε εξωτερικές δυνάμεις.</a:t>
            </a:r>
          </a:p>
          <a:p>
            <a:pPr algn="just">
              <a:buNone/>
            </a:pPr>
            <a:r>
              <a:rPr lang="el-GR" sz="2000" dirty="0" smtClean="0">
                <a:latin typeface="Bookman Old Style" pitchFamily="18" charset="0"/>
              </a:rPr>
              <a:t>Η ράβδος </a:t>
            </a:r>
            <a:r>
              <a:rPr lang="en-US" sz="2000" dirty="0" smtClean="0">
                <a:latin typeface="Bookman Old Style" pitchFamily="18" charset="0"/>
              </a:rPr>
              <a:t>l1 </a:t>
            </a:r>
            <a:r>
              <a:rPr lang="el-GR" sz="2000" dirty="0" smtClean="0">
                <a:latin typeface="Bookman Old Style" pitchFamily="18" charset="0"/>
              </a:rPr>
              <a:t>είναι μικρότερη απ’ ότι θα θέλαμε να είναι.</a:t>
            </a:r>
            <a:endParaRPr lang="el-GR" sz="2000" dirty="0">
              <a:latin typeface="Bookman Old Style" pitchFamily="18" charset="0"/>
            </a:endParaRPr>
          </a:p>
        </p:txBody>
      </p:sp>
      <p:pic>
        <p:nvPicPr>
          <p:cNvPr id="4" name="3 - Εικόνα" descr="1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0"/>
            <a:ext cx="6495239" cy="488571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7920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000" dirty="0" smtClean="0">
                <a:latin typeface="Bookman Old Style" pitchFamily="18" charset="0"/>
              </a:rPr>
              <a:t>Η διαδικασία επίλυσης είναι ίδια με αυτή που ακολουθήθηκε σε προηγούμενες Ασκήσεις.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2267744" y="1196752"/>
          <a:ext cx="4264025" cy="914400"/>
        </p:xfrm>
        <a:graphic>
          <a:graphicData uri="http://schemas.openxmlformats.org/presentationml/2006/ole">
            <p:oleObj spid="_x0000_s34818" name="Equation" r:id="rId3" imgW="2133360" imgH="457200" progId="Equation.DSMT4">
              <p:embed/>
            </p:oleObj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2843808" y="2636912"/>
          <a:ext cx="3178175" cy="787400"/>
        </p:xfrm>
        <a:graphic>
          <a:graphicData uri="http://schemas.openxmlformats.org/presentationml/2006/ole">
            <p:oleObj spid="_x0000_s34819" name="Equation" r:id="rId4" imgW="1587240" imgH="393480" progId="Equation.DSMT4">
              <p:embed/>
            </p:oleObj>
          </a:graphicData>
        </a:graphic>
      </p:graphicFrame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611560" y="4005064"/>
            <a:ext cx="3096344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Από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ισορροπία κόμβου: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4283968" y="4005064"/>
          <a:ext cx="1497012" cy="457200"/>
        </p:xfrm>
        <a:graphic>
          <a:graphicData uri="http://schemas.openxmlformats.org/presentationml/2006/ole">
            <p:oleObj spid="_x0000_s34820" name="Equation" r:id="rId5" imgW="749160" imgH="228600" progId="Equation.DSMT4">
              <p:embed/>
            </p:oleObj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1547664" y="5157192"/>
          <a:ext cx="2767012" cy="863600"/>
        </p:xfrm>
        <a:graphic>
          <a:graphicData uri="http://schemas.openxmlformats.org/presentationml/2006/ole">
            <p:oleObj spid="_x0000_s34821" name="Equation" r:id="rId6" imgW="1384200" imgH="431640" progId="Equation.DSMT4">
              <p:embed/>
            </p:oleObj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5148064" y="5085184"/>
          <a:ext cx="1420812" cy="862013"/>
        </p:xfrm>
        <a:graphic>
          <a:graphicData uri="http://schemas.openxmlformats.org/presentationml/2006/ole">
            <p:oleObj spid="_x0000_s34822" name="Equation" r:id="rId7" imgW="71100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000" b="1" i="1" dirty="0" smtClean="0">
                <a:latin typeface="Bookman Old Style" pitchFamily="18" charset="0"/>
              </a:rPr>
              <a:t>Άκαμπτη δοκός </a:t>
            </a:r>
            <a:r>
              <a:rPr lang="el-GR" sz="2000" dirty="0" smtClean="0">
                <a:latin typeface="Bookman Old Style" pitchFamily="18" charset="0"/>
              </a:rPr>
              <a:t>-&gt; Στερεό σώμα -&gt; υπάρχει στροφή</a:t>
            </a:r>
            <a:br>
              <a:rPr lang="el-GR" sz="2000" dirty="0" smtClean="0">
                <a:latin typeface="Bookman Old Style" pitchFamily="18" charset="0"/>
              </a:rPr>
            </a:br>
            <a:r>
              <a:rPr lang="el-GR" sz="2000" b="1" i="1" dirty="0" smtClean="0">
                <a:latin typeface="Bookman Old Style" pitchFamily="18" charset="0"/>
              </a:rPr>
              <a:t>Ράβδος</a:t>
            </a:r>
            <a:r>
              <a:rPr lang="el-GR" sz="2000" dirty="0" smtClean="0">
                <a:latin typeface="Bookman Old Style" pitchFamily="18" charset="0"/>
              </a:rPr>
              <a:t> -&gt; Αρθρωτό σώμα</a:t>
            </a:r>
            <a:endParaRPr lang="el-GR" sz="2000" dirty="0">
              <a:latin typeface="Bookman Old Style" pitchFamily="18" charset="0"/>
            </a:endParaRPr>
          </a:p>
        </p:txBody>
      </p:sp>
      <p:pic>
        <p:nvPicPr>
          <p:cNvPr id="4" name="3 - Θέση περιεχομένου" descr="15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3528" y="1124744"/>
            <a:ext cx="5294734" cy="4401165"/>
          </a:xfrm>
        </p:spPr>
      </p:pic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6300192" y="1124744"/>
            <a:ext cx="216024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2000" noProof="0" dirty="0" smtClean="0">
                <a:latin typeface="Bookman Old Style" pitchFamily="18" charset="0"/>
              </a:rPr>
              <a:t>Άκαμπτη δοκός:</a:t>
            </a: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6660232" y="2348880"/>
          <a:ext cx="1547812" cy="482600"/>
        </p:xfrm>
        <a:graphic>
          <a:graphicData uri="http://schemas.openxmlformats.org/presentationml/2006/ole">
            <p:oleObj spid="_x0000_s35842" name="Equation" r:id="rId4" imgW="774360" imgH="241200" progId="Equation.DSMT4">
              <p:embed/>
            </p:oleObj>
          </a:graphicData>
        </a:graphic>
      </p:graphicFrame>
      <p:sp>
        <p:nvSpPr>
          <p:cNvPr id="8" name="7 - Βέλος προς τα κάτω"/>
          <p:cNvSpPr/>
          <p:nvPr/>
        </p:nvSpPr>
        <p:spPr>
          <a:xfrm>
            <a:off x="7092280" y="1628800"/>
            <a:ext cx="79208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2 - Θέση περιεχομένου"/>
          <p:cNvSpPr txBox="1">
            <a:spLocks/>
          </p:cNvSpPr>
          <p:nvPr/>
        </p:nvSpPr>
        <p:spPr>
          <a:xfrm>
            <a:off x="5652120" y="3356992"/>
            <a:ext cx="3491880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1 </a:t>
            </a:r>
            <a:r>
              <a:rPr lang="el-GR" sz="2000" dirty="0" err="1" smtClean="0">
                <a:latin typeface="Bookman Old Style" pitchFamily="18" charset="0"/>
              </a:rPr>
              <a:t>β.ε</a:t>
            </a:r>
            <a:r>
              <a:rPr lang="el-GR" sz="2000" dirty="0" smtClean="0">
                <a:latin typeface="Bookman Old Style" pitchFamily="18" charset="0"/>
              </a:rPr>
              <a:t>. (στροφή!)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2000" dirty="0" smtClean="0">
              <a:latin typeface="Bookman Old Style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2000" dirty="0" smtClean="0">
              <a:latin typeface="Bookman Old Style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2000" dirty="0" smtClean="0">
              <a:latin typeface="Bookman Old Style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2000" dirty="0" smtClean="0">
              <a:latin typeface="Bookman Old Style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Η άρθρωση καταργεί τις 2 μετατοπίσεις</a:t>
            </a: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10" name="9 - Βέλος προς τα κάτω"/>
          <p:cNvSpPr/>
          <p:nvPr/>
        </p:nvSpPr>
        <p:spPr>
          <a:xfrm>
            <a:off x="7020272" y="4149080"/>
            <a:ext cx="79208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1907704" y="5805264"/>
          <a:ext cx="2360612" cy="508000"/>
        </p:xfrm>
        <a:graphic>
          <a:graphicData uri="http://schemas.openxmlformats.org/presentationml/2006/ole">
            <p:oleObj spid="_x0000_s35843" name="Equation" r:id="rId5" imgW="118080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Θέση περιεχομένου"/>
          <p:cNvSpPr txBox="1">
            <a:spLocks/>
          </p:cNvSpPr>
          <p:nvPr/>
        </p:nvSpPr>
        <p:spPr>
          <a:xfrm>
            <a:off x="467544" y="188640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Η διαδικασία επίλυσης είναι ίδια με αυτή που ακολουθήθηκε σε προηγούμενες Ασκήσεις.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899592" y="1412776"/>
          <a:ext cx="4271962" cy="788987"/>
        </p:xfrm>
        <a:graphic>
          <a:graphicData uri="http://schemas.openxmlformats.org/presentationml/2006/ole">
            <p:oleObj spid="_x0000_s36866" name="Equation" r:id="rId3" imgW="2133360" imgH="393480" progId="Equation.DSMT4">
              <p:embed/>
            </p:oleObj>
          </a:graphicData>
        </a:graphic>
      </p:graphicFrame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683568" y="2780928"/>
            <a:ext cx="7848872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Από την ισορροπία της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δοκού ως προς το σημείο (Α) προκύπτει ότι: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6444208" y="1556792"/>
          <a:ext cx="1065213" cy="457200"/>
        </p:xfrm>
        <a:graphic>
          <a:graphicData uri="http://schemas.openxmlformats.org/presentationml/2006/ole">
            <p:oleObj spid="_x0000_s36867" name="Equation" r:id="rId4" imgW="533160" imgH="228600" progId="Equation.DSMT4">
              <p:embed/>
            </p:oleObj>
          </a:graphicData>
        </a:graphic>
      </p:graphicFrame>
      <p:sp>
        <p:nvSpPr>
          <p:cNvPr id="8" name="7 - Δεξιό βέλος"/>
          <p:cNvSpPr/>
          <p:nvPr/>
        </p:nvSpPr>
        <p:spPr>
          <a:xfrm>
            <a:off x="5436096" y="1412776"/>
            <a:ext cx="72008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2987824" y="3789040"/>
          <a:ext cx="2843213" cy="457200"/>
        </p:xfrm>
        <a:graphic>
          <a:graphicData uri="http://schemas.openxmlformats.org/presentationml/2006/ole">
            <p:oleObj spid="_x0000_s36868" name="Equation" r:id="rId5" imgW="1422360" imgH="228600" progId="Equation.DSMT4">
              <p:embed/>
            </p:oleObj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2483768" y="4797152"/>
          <a:ext cx="4448175" cy="838200"/>
        </p:xfrm>
        <a:graphic>
          <a:graphicData uri="http://schemas.openxmlformats.org/presentationml/2006/ole">
            <p:oleObj spid="_x0000_s36869" name="Equation" r:id="rId6" imgW="222228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3.1 Ομογενή Επίπεδη Εντατική Κατάσταση</a:t>
            </a:r>
            <a:endParaRPr lang="el-GR" sz="2400" dirty="0">
              <a:latin typeface="Bookman Old Style" pitchFamily="18" charset="0"/>
            </a:endParaRPr>
          </a:p>
        </p:txBody>
      </p:sp>
      <p:pic>
        <p:nvPicPr>
          <p:cNvPr id="4" name="3 - Θέση περιεχομένου" descr="16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1268760"/>
            <a:ext cx="5410956" cy="3048426"/>
          </a:xfrm>
        </p:spPr>
      </p:pic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6660232" y="1556792"/>
          <a:ext cx="1116013" cy="1420813"/>
        </p:xfrm>
        <a:graphic>
          <a:graphicData uri="http://schemas.openxmlformats.org/presentationml/2006/ole">
            <p:oleObj spid="_x0000_s38914" name="Equation" r:id="rId4" imgW="558720" imgH="711000" progId="Equation.DSMT4">
              <p:embed/>
            </p:oleObj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6444208" y="3573016"/>
          <a:ext cx="1903413" cy="508000"/>
        </p:xfrm>
        <a:graphic>
          <a:graphicData uri="http://schemas.openxmlformats.org/presentationml/2006/ole">
            <p:oleObj spid="_x0000_s38915" name="Equation" r:id="rId5" imgW="952200" imgH="253800" progId="Equation.DSMT4">
              <p:embed/>
            </p:oleObj>
          </a:graphicData>
        </a:graphic>
      </p:graphicFrame>
      <p:sp>
        <p:nvSpPr>
          <p:cNvPr id="8" name="2 - Θέση περιεχομένου"/>
          <p:cNvSpPr txBox="1">
            <a:spLocks/>
          </p:cNvSpPr>
          <p:nvPr/>
        </p:nvSpPr>
        <p:spPr>
          <a:xfrm>
            <a:off x="2843808" y="4797152"/>
            <a:ext cx="4212976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Γενικευμένη κατανομή δύναμης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l-GR" sz="2000" dirty="0" err="1" smtClean="0">
                <a:latin typeface="Bookman Old Style" pitchFamily="18" charset="0"/>
              </a:rPr>
              <a:t>Ελκυστής</a:t>
            </a:r>
            <a:r>
              <a:rPr lang="el-GR" sz="2000" dirty="0" smtClean="0">
                <a:latin typeface="Bookman Old Style" pitchFamily="18" charset="0"/>
              </a:rPr>
              <a:t> των τάσεων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Διανυσματικό μέγεθος</a:t>
            </a: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467544" y="4869160"/>
          <a:ext cx="1303338" cy="762000"/>
        </p:xfrm>
        <a:graphic>
          <a:graphicData uri="http://schemas.openxmlformats.org/presentationml/2006/ole">
            <p:oleObj spid="_x0000_s38917" name="Equation" r:id="rId6" imgW="520560" imgH="304560" progId="Equation.DSMT4">
              <p:embed/>
            </p:oleObj>
          </a:graphicData>
        </a:graphic>
      </p:graphicFrame>
      <p:sp>
        <p:nvSpPr>
          <p:cNvPr id="10" name="9 - Δεξιό βέλος"/>
          <p:cNvSpPr/>
          <p:nvPr/>
        </p:nvSpPr>
        <p:spPr>
          <a:xfrm>
            <a:off x="1979712" y="4869160"/>
            <a:ext cx="72008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7308304" y="4581128"/>
          <a:ext cx="1169987" cy="1423987"/>
        </p:xfrm>
        <a:graphic>
          <a:graphicData uri="http://schemas.openxmlformats.org/presentationml/2006/ole">
            <p:oleObj spid="_x0000_s38918" name="Equation" r:id="rId7" imgW="583920" imgH="711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5373216"/>
            <a:ext cx="8229600" cy="110872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l-GR" sz="2000" dirty="0" smtClean="0">
                <a:latin typeface="Bookman Old Style" pitchFamily="18" charset="0"/>
              </a:rPr>
              <a:t>Τα σ είναι οι προβολές των </a:t>
            </a:r>
            <a:r>
              <a:rPr lang="el-GR" sz="2000" dirty="0" err="1" smtClean="0">
                <a:latin typeface="Bookman Old Style" pitchFamily="18" charset="0"/>
              </a:rPr>
              <a:t>ελκυστών</a:t>
            </a:r>
            <a:r>
              <a:rPr lang="el-GR" sz="2000" dirty="0" smtClean="0">
                <a:latin typeface="Bookman Old Style" pitchFamily="18" charset="0"/>
              </a:rPr>
              <a:t> ως προς τους άξονες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000" dirty="0" smtClean="0">
                <a:latin typeface="Bookman Old Style" pitchFamily="18" charset="0"/>
              </a:rPr>
              <a:t>Τάσεις σ: ο 1</a:t>
            </a:r>
            <a:r>
              <a:rPr lang="el-GR" sz="2000" baseline="30000" dirty="0" smtClean="0">
                <a:latin typeface="Bookman Old Style" pitchFamily="18" charset="0"/>
              </a:rPr>
              <a:t>ος</a:t>
            </a:r>
            <a:r>
              <a:rPr lang="el-GR" sz="2000" dirty="0" smtClean="0">
                <a:latin typeface="Bookman Old Style" pitchFamily="18" charset="0"/>
              </a:rPr>
              <a:t> δείκτης δείχνει το επίπεδο και ο 2</a:t>
            </a:r>
            <a:r>
              <a:rPr lang="el-GR" sz="2000" baseline="30000" dirty="0" smtClean="0">
                <a:latin typeface="Bookman Old Style" pitchFamily="18" charset="0"/>
              </a:rPr>
              <a:t>ος</a:t>
            </a:r>
            <a:r>
              <a:rPr lang="el-GR" sz="2000" dirty="0" smtClean="0">
                <a:latin typeface="Bookman Old Style" pitchFamily="18" charset="0"/>
              </a:rPr>
              <a:t> τη διεύθυνση</a:t>
            </a:r>
          </a:p>
          <a:p>
            <a:pPr algn="just">
              <a:buFont typeface="Wingdings" pitchFamily="2" charset="2"/>
              <a:buChar char="§"/>
            </a:pPr>
            <a:endParaRPr lang="el-GR" sz="2000" dirty="0" smtClean="0">
              <a:latin typeface="Bookman Old Style" pitchFamily="18" charset="0"/>
            </a:endParaRPr>
          </a:p>
        </p:txBody>
      </p:sp>
      <p:pic>
        <p:nvPicPr>
          <p:cNvPr id="4" name="3 - Εικόνα" descr="1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548680"/>
            <a:ext cx="6030167" cy="4115375"/>
          </a:xfrm>
          <a:prstGeom prst="rect">
            <a:avLst/>
          </a:prstGeom>
        </p:spPr>
      </p:pic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6660232" y="1772816"/>
          <a:ext cx="2184400" cy="965200"/>
        </p:xfrm>
        <a:graphic>
          <a:graphicData uri="http://schemas.openxmlformats.org/presentationml/2006/ole">
            <p:oleObj spid="_x0000_s39938" name="Equation" r:id="rId4" imgW="1091880" imgH="482400" progId="Equation.DSMT4">
              <p:embed/>
            </p:oleObj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7236296" y="3501008"/>
          <a:ext cx="1166813" cy="482600"/>
        </p:xfrm>
        <a:graphic>
          <a:graphicData uri="http://schemas.openxmlformats.org/presentationml/2006/ole">
            <p:oleObj spid="_x0000_s39939" name="Equation" r:id="rId5" imgW="58392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9361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000" dirty="0" smtClean="0">
                <a:latin typeface="Bookman Old Style" pitchFamily="18" charset="0"/>
              </a:rPr>
              <a:t>Μητρώο των τάσεων στο χώρο</a:t>
            </a:r>
          </a:p>
          <a:p>
            <a:pPr algn="ctr">
              <a:buNone/>
            </a:pPr>
            <a:r>
              <a:rPr lang="el-GR" sz="2000" dirty="0" smtClean="0">
                <a:latin typeface="Bookman Old Style" pitchFamily="18" charset="0"/>
              </a:rPr>
              <a:t>Το μητρώο των τάσεων είναι συμμετρικό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539552" y="1196752"/>
          <a:ext cx="2843213" cy="1473200"/>
        </p:xfrm>
        <a:graphic>
          <a:graphicData uri="http://schemas.openxmlformats.org/presentationml/2006/ole">
            <p:oleObj spid="_x0000_s40962" name="Equation" r:id="rId3" imgW="1422360" imgH="736560" progId="Equation.DSMT4">
              <p:embed/>
            </p:oleObj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3923928" y="1700808"/>
          <a:ext cx="1343025" cy="557213"/>
        </p:xfrm>
        <a:graphic>
          <a:graphicData uri="http://schemas.openxmlformats.org/presentationml/2006/ole">
            <p:oleObj spid="_x0000_s40963" name="Equation" r:id="rId4" imgW="672840" imgH="279360" progId="Equation.DSMT4">
              <p:embed/>
            </p:oleObj>
          </a:graphicData>
        </a:graphic>
      </p:graphicFrame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5652120" y="1700808"/>
          <a:ext cx="1343025" cy="557213"/>
        </p:xfrm>
        <a:graphic>
          <a:graphicData uri="http://schemas.openxmlformats.org/presentationml/2006/ole">
            <p:oleObj spid="_x0000_s40964" name="Equation" r:id="rId5" imgW="672840" imgH="279360" progId="Equation.DSMT4">
              <p:embed/>
            </p:oleObj>
          </a:graphicData>
        </a:graphic>
      </p:graphicFrame>
      <p:sp>
        <p:nvSpPr>
          <p:cNvPr id="7" name="2 - Θέση περιεχομένου"/>
          <p:cNvSpPr txBox="1">
            <a:spLocks/>
          </p:cNvSpPr>
          <p:nvPr/>
        </p:nvSpPr>
        <p:spPr>
          <a:xfrm>
            <a:off x="611560" y="278092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Αλλαγή Συντεταγμένων</a:t>
            </a:r>
            <a:endParaRPr kumimoji="0" lang="el-GR" sz="2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8" name="2 - Θέση περιεχομένου"/>
          <p:cNvSpPr txBox="1">
            <a:spLocks/>
          </p:cNvSpPr>
          <p:nvPr/>
        </p:nvSpPr>
        <p:spPr>
          <a:xfrm>
            <a:off x="467544" y="3429000"/>
            <a:ext cx="3888432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Παράλληλη μετατόπιση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2000" dirty="0" smtClean="0">
              <a:latin typeface="Bookman Old Style" pitchFamily="18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2000" dirty="0" smtClean="0">
              <a:latin typeface="Bookman Old Style" pitchFamily="18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                     </a:t>
            </a:r>
            <a:endParaRPr kumimoji="0" lang="el-GR" sz="20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flipH="1">
            <a:off x="2555776" y="3140968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12 - Εικόνα" descr="18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27984" y="3356992"/>
            <a:ext cx="4469754" cy="3177984"/>
          </a:xfrm>
          <a:prstGeom prst="rect">
            <a:avLst/>
          </a:prstGeom>
        </p:spPr>
      </p:pic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1547664" y="4509120"/>
          <a:ext cx="1244600" cy="1473200"/>
        </p:xfrm>
        <a:graphic>
          <a:graphicData uri="http://schemas.openxmlformats.org/presentationml/2006/ole">
            <p:oleObj spid="_x0000_s40965" name="Equation" r:id="rId7" imgW="622080" imgH="736560" progId="Equation.DSMT4">
              <p:embed/>
            </p:oleObj>
          </a:graphicData>
        </a:graphic>
      </p:graphicFrame>
      <p:sp>
        <p:nvSpPr>
          <p:cNvPr id="16" name="15 - Δεξιό βέλος"/>
          <p:cNvSpPr/>
          <p:nvPr/>
        </p:nvSpPr>
        <p:spPr>
          <a:xfrm>
            <a:off x="3275856" y="4869160"/>
            <a:ext cx="64807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1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980728"/>
            <a:ext cx="4782218" cy="3610479"/>
          </a:xfrm>
          <a:prstGeom prst="rect">
            <a:avLst/>
          </a:prstGeom>
        </p:spPr>
      </p:pic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395536" y="188640"/>
            <a:ext cx="417646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2) Στροφή συντεταγμένων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4283968" y="4941168"/>
          <a:ext cx="4059238" cy="963612"/>
        </p:xfrm>
        <a:graphic>
          <a:graphicData uri="http://schemas.openxmlformats.org/presentationml/2006/ole">
            <p:oleObj spid="_x0000_s41986" name="Equation" r:id="rId4" imgW="2031840" imgH="482400" progId="Equation.DSMT4">
              <p:embed/>
            </p:oleObj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755576" y="5013176"/>
          <a:ext cx="3019425" cy="963612"/>
        </p:xfrm>
        <a:graphic>
          <a:graphicData uri="http://schemas.openxmlformats.org/presentationml/2006/ole">
            <p:oleObj spid="_x0000_s41987" name="Equation" r:id="rId5" imgW="151128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2400" u="sng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400" u="sng" dirty="0" smtClean="0">
                <a:latin typeface="Bookman Old Style" pitchFamily="18" charset="0"/>
              </a:rPr>
              <a:t>Είδη Μεγεθών</a:t>
            </a:r>
          </a:p>
          <a:p>
            <a:pPr>
              <a:buNone/>
            </a:pPr>
            <a:endParaRPr lang="el-GR" sz="2400" u="sng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400" b="1" dirty="0" err="1" smtClean="0">
                <a:latin typeface="Bookman Old Style" pitchFamily="18" charset="0"/>
              </a:rPr>
              <a:t>Βαθμωτά</a:t>
            </a:r>
            <a:endParaRPr lang="el-GR" sz="2400" b="1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400" b="1" dirty="0" smtClean="0">
                <a:latin typeface="Bookman Old Style" pitchFamily="18" charset="0"/>
              </a:rPr>
              <a:t>Διανυσματικά </a:t>
            </a:r>
            <a:r>
              <a:rPr lang="el-GR" sz="2400" dirty="0" smtClean="0">
                <a:latin typeface="Bookman Old Style" pitchFamily="18" charset="0"/>
              </a:rPr>
              <a:t>(θέση, ταχύτητα, επιτάχυνση)</a:t>
            </a:r>
          </a:p>
          <a:p>
            <a:pPr>
              <a:buNone/>
            </a:pPr>
            <a:endParaRPr lang="el-GR" sz="24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Διάνυσμα: Έχει δύο προβολές στο επίπεδο</a:t>
            </a:r>
            <a:endParaRPr lang="el-GR" sz="24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400" b="1" dirty="0" err="1" smtClean="0">
                <a:latin typeface="Bookman Old Style" pitchFamily="18" charset="0"/>
              </a:rPr>
              <a:t>Τανυστές</a:t>
            </a:r>
            <a:r>
              <a:rPr lang="el-GR" sz="2400" dirty="0" smtClean="0">
                <a:latin typeface="Bookman Old Style" pitchFamily="18" charset="0"/>
              </a:rPr>
              <a:t> (Μητρώα)</a:t>
            </a:r>
          </a:p>
          <a:p>
            <a:pPr>
              <a:buNone/>
            </a:pPr>
            <a:endParaRPr lang="el-GR" sz="2400" dirty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Κύριο χαρακτηριστικό τους ο τρόπος μετασχηματισμού όταν οι άξονες αλλάζουν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1691680" y="2708920"/>
            <a:ext cx="57606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1691680" y="4365104"/>
            <a:ext cx="57606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980728"/>
            <a:ext cx="2458616" cy="1296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Χώρος των τάσεων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Ίχνος [σ]</a:t>
            </a:r>
          </a:p>
          <a:p>
            <a:pPr>
              <a:buNone/>
            </a:pP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3.2 Κύκλος </a:t>
            </a:r>
            <a:r>
              <a:rPr lang="en-US" sz="2400" dirty="0" smtClean="0">
                <a:latin typeface="Bookman Old Style" pitchFamily="18" charset="0"/>
              </a:rPr>
              <a:t>Mohr - </a:t>
            </a:r>
            <a:r>
              <a:rPr lang="el-GR" sz="2400" dirty="0" smtClean="0">
                <a:latin typeface="Bookman Old Style" pitchFamily="18" charset="0"/>
              </a:rPr>
              <a:t>Μετασχηματισμοί</a:t>
            </a:r>
            <a:endParaRPr lang="el-GR" sz="2400" dirty="0">
              <a:latin typeface="Bookman Old Style" pitchFamily="18" charset="0"/>
            </a:endParaRPr>
          </a:p>
        </p:txBody>
      </p:sp>
      <p:pic>
        <p:nvPicPr>
          <p:cNvPr id="5" name="4 - Εικόνα" descr="2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980728"/>
            <a:ext cx="5715798" cy="4058217"/>
          </a:xfrm>
          <a:prstGeom prst="rect">
            <a:avLst/>
          </a:prstGeom>
        </p:spPr>
      </p:pic>
      <p:sp>
        <p:nvSpPr>
          <p:cNvPr id="6" name="5 - Βέλος προς τα κάτω"/>
          <p:cNvSpPr/>
          <p:nvPr/>
        </p:nvSpPr>
        <p:spPr>
          <a:xfrm>
            <a:off x="755576" y="2204864"/>
            <a:ext cx="72008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323528" y="2924944"/>
          <a:ext cx="2105025" cy="508000"/>
        </p:xfrm>
        <a:graphic>
          <a:graphicData uri="http://schemas.openxmlformats.org/presentationml/2006/ole">
            <p:oleObj spid="_x0000_s47106" name="Equation" r:id="rId4" imgW="1054080" imgH="253800" progId="Equation.DSMT4">
              <p:embed/>
            </p:oleObj>
          </a:graphicData>
        </a:graphic>
      </p:graphicFrame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611560" y="5373216"/>
          <a:ext cx="1220788" cy="839787"/>
        </p:xfrm>
        <a:graphic>
          <a:graphicData uri="http://schemas.openxmlformats.org/presentationml/2006/ole">
            <p:oleObj spid="_x0000_s47107" name="Equation" r:id="rId5" imgW="609480" imgH="419040" progId="Equation.DSMT4">
              <p:embed/>
            </p:oleObj>
          </a:graphicData>
        </a:graphic>
      </p:graphicFrame>
      <p:sp>
        <p:nvSpPr>
          <p:cNvPr id="9" name="2 - Θέση περιεχομένου"/>
          <p:cNvSpPr txBox="1">
            <a:spLocks/>
          </p:cNvSpPr>
          <p:nvPr/>
        </p:nvSpPr>
        <p:spPr>
          <a:xfrm>
            <a:off x="323528" y="3861048"/>
            <a:ext cx="2458616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Κέντρο κύκλου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Mohr</a:t>
            </a: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10" name="9 - Βέλος προς τα κάτω"/>
          <p:cNvSpPr/>
          <p:nvPr/>
        </p:nvSpPr>
        <p:spPr>
          <a:xfrm>
            <a:off x="827584" y="4653136"/>
            <a:ext cx="72008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5436096" y="5517232"/>
          <a:ext cx="3051175" cy="1119187"/>
        </p:xfrm>
        <a:graphic>
          <a:graphicData uri="http://schemas.openxmlformats.org/presentationml/2006/ole">
            <p:oleObj spid="_x0000_s47108" name="Equation" r:id="rId6" imgW="1523880" imgH="558720" progId="Equation.DSMT4">
              <p:embed/>
            </p:oleObj>
          </a:graphicData>
        </a:graphic>
      </p:graphicFrame>
      <p:sp>
        <p:nvSpPr>
          <p:cNvPr id="12" name="2 - Θέση περιεχομένου"/>
          <p:cNvSpPr txBox="1">
            <a:spLocks/>
          </p:cNvSpPr>
          <p:nvPr/>
        </p:nvSpPr>
        <p:spPr>
          <a:xfrm>
            <a:off x="2555776" y="5445224"/>
            <a:ext cx="2458616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Ακτίνα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κύκλου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Mohr</a:t>
            </a: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13" name="12 - Δεξιό βέλος"/>
          <p:cNvSpPr/>
          <p:nvPr/>
        </p:nvSpPr>
        <p:spPr>
          <a:xfrm>
            <a:off x="4427984" y="5661248"/>
            <a:ext cx="57606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el-GR" sz="2000" dirty="0" smtClean="0">
                <a:latin typeface="Bookman Old Style" pitchFamily="18" charset="0"/>
              </a:rPr>
              <a:t>Ο κύκλος του </a:t>
            </a:r>
            <a:r>
              <a:rPr lang="en-US" sz="2000" dirty="0" smtClean="0">
                <a:latin typeface="Bookman Old Style" pitchFamily="18" charset="0"/>
              </a:rPr>
              <a:t>Mohr </a:t>
            </a:r>
            <a:r>
              <a:rPr lang="el-GR" sz="2000" dirty="0" smtClean="0">
                <a:latin typeface="Bookman Old Style" pitchFamily="18" charset="0"/>
              </a:rPr>
              <a:t>είναι γεωμετρικός τόπος που κάθε σημείο του εκφράζει όλες τις δυνατές αλλαγές του πίνακα τάσεων [σ] για κάθε αλλαγή της γωνίας των συντεταγμένων.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7920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Να κατασκευαστεί ο κύκλος του </a:t>
            </a:r>
            <a:r>
              <a:rPr lang="en-US" sz="2000" dirty="0" smtClean="0">
                <a:latin typeface="Bookman Old Style" pitchFamily="18" charset="0"/>
              </a:rPr>
              <a:t>Mohr</a:t>
            </a:r>
            <a:r>
              <a:rPr lang="el-GR" sz="2000" dirty="0" smtClean="0">
                <a:latin typeface="Bookman Old Style" pitchFamily="18" charset="0"/>
              </a:rPr>
              <a:t>!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611560" y="2276872"/>
          <a:ext cx="1903413" cy="914400"/>
        </p:xfrm>
        <a:graphic>
          <a:graphicData uri="http://schemas.openxmlformats.org/presentationml/2006/ole">
            <p:oleObj spid="_x0000_s48130" name="Equation" r:id="rId3" imgW="952200" imgH="457200" progId="Equation.DSMT4">
              <p:embed/>
            </p:oleObj>
          </a:graphicData>
        </a:graphic>
      </p:graphicFrame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467544" y="3933056"/>
          <a:ext cx="2973388" cy="1320800"/>
        </p:xfrm>
        <a:graphic>
          <a:graphicData uri="http://schemas.openxmlformats.org/presentationml/2006/ole">
            <p:oleObj spid="_x0000_s48131" name="Equation" r:id="rId4" imgW="1485720" imgH="660240" progId="Equation.DSMT4">
              <p:embed/>
            </p:oleObj>
          </a:graphicData>
        </a:graphic>
      </p:graphicFrame>
      <p:pic>
        <p:nvPicPr>
          <p:cNvPr id="6" name="5 - Εικόνα" descr="2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63888" y="2276872"/>
            <a:ext cx="5077534" cy="3781953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570186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Το πρόβλημα των κύριων τάσεων</a:t>
            </a:r>
            <a:br>
              <a:rPr lang="el-GR" sz="2400" dirty="0" smtClean="0">
                <a:latin typeface="Bookman Old Style" pitchFamily="18" charset="0"/>
              </a:rPr>
            </a:br>
            <a:r>
              <a:rPr lang="el-GR" sz="2400" dirty="0" smtClean="0">
                <a:latin typeface="Bookman Old Style" pitchFamily="18" charset="0"/>
              </a:rPr>
              <a:t/>
            </a:r>
            <a:br>
              <a:rPr lang="el-GR" sz="2400" dirty="0" smtClean="0">
                <a:latin typeface="Bookman Old Style" pitchFamily="18" charset="0"/>
              </a:rPr>
            </a:br>
            <a:r>
              <a:rPr lang="el-GR" sz="2000" dirty="0" smtClean="0">
                <a:latin typeface="Bookman Old Style" pitchFamily="18" charset="0"/>
              </a:rPr>
              <a:t>Αν ο </a:t>
            </a:r>
            <a:r>
              <a:rPr lang="el-GR" sz="2000" dirty="0" err="1" smtClean="0">
                <a:latin typeface="Bookman Old Style" pitchFamily="18" charset="0"/>
              </a:rPr>
              <a:t>ελκυστής</a:t>
            </a:r>
            <a:r>
              <a:rPr lang="el-GR" sz="2000" dirty="0" smtClean="0">
                <a:latin typeface="Bookman Old Style" pitchFamily="18" charset="0"/>
              </a:rPr>
              <a:t> των τάσεων </a:t>
            </a:r>
            <a:r>
              <a:rPr lang="en-US" sz="2000" u="sng" dirty="0" err="1" smtClean="0">
                <a:latin typeface="Bookman Old Style" pitchFamily="18" charset="0"/>
              </a:rPr>
              <a:t>tn</a:t>
            </a:r>
            <a:r>
              <a:rPr lang="en-US" sz="2000" dirty="0" smtClean="0">
                <a:latin typeface="Bookman Old Style" pitchFamily="18" charset="0"/>
              </a:rPr>
              <a:t> </a:t>
            </a:r>
            <a:r>
              <a:rPr lang="el-GR" sz="2000" dirty="0" smtClean="0">
                <a:latin typeface="Bookman Old Style" pitchFamily="18" charset="0"/>
              </a:rPr>
              <a:t>είναι παράλληλος με το μοναδιαίο διάνυσμα </a:t>
            </a:r>
            <a:r>
              <a:rPr lang="en-US" sz="2000" u="sng" dirty="0" smtClean="0">
                <a:latin typeface="Bookman Old Style" pitchFamily="18" charset="0"/>
              </a:rPr>
              <a:t>n</a:t>
            </a:r>
            <a:r>
              <a:rPr lang="en-US" sz="2000" dirty="0" smtClean="0">
                <a:latin typeface="Bookman Old Style" pitchFamily="18" charset="0"/>
              </a:rPr>
              <a:t> </a:t>
            </a:r>
            <a:r>
              <a:rPr lang="el-GR" sz="2000" dirty="0" smtClean="0">
                <a:latin typeface="Bookman Old Style" pitchFamily="18" charset="0"/>
              </a:rPr>
              <a:t>τότε έχουμε μόνο ορθές τάσεις.</a:t>
            </a:r>
            <a:endParaRPr lang="el-GR" sz="24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8640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000" dirty="0" smtClean="0">
                <a:latin typeface="Bookman Old Style" pitchFamily="18" charset="0"/>
              </a:rPr>
              <a:t>Προσπαθούμε να υπολογίσουμε ένα μετασχηματισμό, ώστε ο πίνακας να γίνει διαγώνιος.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1691680" y="1772816"/>
          <a:ext cx="1343025" cy="557212"/>
        </p:xfrm>
        <a:graphic>
          <a:graphicData uri="http://schemas.openxmlformats.org/presentationml/2006/ole">
            <p:oleObj spid="_x0000_s53250" name="Equation" r:id="rId3" imgW="672840" imgH="279360" progId="Equation.DSMT4">
              <p:embed/>
            </p:oleObj>
          </a:graphicData>
        </a:graphic>
      </p:graphicFrame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5004048" y="1628800"/>
          <a:ext cx="2570163" cy="712788"/>
        </p:xfrm>
        <a:graphic>
          <a:graphicData uri="http://schemas.openxmlformats.org/presentationml/2006/ole">
            <p:oleObj spid="_x0000_s53251" name="Equation" r:id="rId4" imgW="1282680" imgH="355320" progId="Equation.DSMT4">
              <p:embed/>
            </p:oleObj>
          </a:graphicData>
        </a:graphic>
      </p:graphicFrame>
      <p:sp>
        <p:nvSpPr>
          <p:cNvPr id="6" name="5 - Δεξιό βέλος"/>
          <p:cNvSpPr/>
          <p:nvPr/>
        </p:nvSpPr>
        <p:spPr>
          <a:xfrm>
            <a:off x="3779912" y="1700808"/>
            <a:ext cx="64807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2411760" y="3573016"/>
          <a:ext cx="3894137" cy="712787"/>
        </p:xfrm>
        <a:graphic>
          <a:graphicData uri="http://schemas.openxmlformats.org/presentationml/2006/ole">
            <p:oleObj spid="_x0000_s53252" name="Equation" r:id="rId5" imgW="1942920" imgH="355320" progId="Equation.DSMT4">
              <p:embed/>
            </p:oleObj>
          </a:graphicData>
        </a:graphic>
      </p:graphicFrame>
      <p:sp>
        <p:nvSpPr>
          <p:cNvPr id="8" name="2 - Θέση περιεχομένου"/>
          <p:cNvSpPr txBox="1">
            <a:spLocks/>
          </p:cNvSpPr>
          <p:nvPr/>
        </p:nvSpPr>
        <p:spPr>
          <a:xfrm>
            <a:off x="467544" y="4437112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Για να υπολογίσουμε τις </a:t>
            </a:r>
            <a:r>
              <a:rPr kumimoji="0" lang="el-G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ιδιοτιμές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του πίνακα αφαιρούμε από την κύρια διαγώνιο του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πίνακα την </a:t>
            </a:r>
            <a:r>
              <a:rPr kumimoji="0" lang="el-GR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ιδιοτιμή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σ και ορίζουμε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det</a:t>
            </a:r>
            <a:r>
              <a:rPr lang="el-GR" sz="2000" dirty="0" smtClean="0">
                <a:latin typeface="Bookman Old Style" pitchFamily="18" charset="0"/>
              </a:rPr>
              <a:t>Α=0.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1475656" y="5373216"/>
          <a:ext cx="5430837" cy="963612"/>
        </p:xfrm>
        <a:graphic>
          <a:graphicData uri="http://schemas.openxmlformats.org/presentationml/2006/ole">
            <p:oleObj spid="_x0000_s53253" name="Equation" r:id="rId6" imgW="271764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4365104"/>
            <a:ext cx="8229600" cy="22322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000" dirty="0" smtClean="0">
                <a:latin typeface="Bookman Old Style" pitchFamily="18" charset="0"/>
              </a:rPr>
              <a:t>Αν                       τότε ο κύκλος του </a:t>
            </a:r>
            <a:r>
              <a:rPr lang="en-US" sz="2000" dirty="0" smtClean="0">
                <a:latin typeface="Bookman Old Style" pitchFamily="18" charset="0"/>
              </a:rPr>
              <a:t>Mohr </a:t>
            </a:r>
            <a:r>
              <a:rPr lang="el-GR" sz="2000" dirty="0" smtClean="0">
                <a:latin typeface="Bookman Old Style" pitchFamily="18" charset="0"/>
              </a:rPr>
              <a:t>θα ήταν ένα σημείο.</a:t>
            </a:r>
          </a:p>
          <a:p>
            <a:pPr algn="just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el-GR" sz="2000" dirty="0" smtClean="0">
                <a:latin typeface="Bookman Old Style" pitchFamily="18" charset="0"/>
              </a:rPr>
              <a:t>Οι ορθές τάσεις μπορεί να είναι είτε θετικές είτε αρνητικές.</a:t>
            </a:r>
          </a:p>
          <a:p>
            <a:pPr algn="just"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el-GR" sz="2000" dirty="0" smtClean="0">
                <a:latin typeface="Bookman Old Style" pitchFamily="18" charset="0"/>
              </a:rPr>
              <a:t>Οι </a:t>
            </a:r>
            <a:r>
              <a:rPr lang="el-GR" sz="2000" dirty="0" err="1" smtClean="0">
                <a:latin typeface="Bookman Old Style" pitchFamily="18" charset="0"/>
              </a:rPr>
              <a:t>διατμητικές</a:t>
            </a:r>
            <a:r>
              <a:rPr lang="el-GR" sz="2000" dirty="0" smtClean="0">
                <a:latin typeface="Bookman Old Style" pitchFamily="18" charset="0"/>
              </a:rPr>
              <a:t> τάσεις είναι το πολύ ίσες με την ακτίνα.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827584" y="908720"/>
          <a:ext cx="1195387" cy="355600"/>
        </p:xfrm>
        <a:graphic>
          <a:graphicData uri="http://schemas.openxmlformats.org/presentationml/2006/ole">
            <p:oleObj spid="_x0000_s54274" name="Equation" r:id="rId3" imgW="596880" imgH="177480" progId="Equation.DSMT4">
              <p:embed/>
            </p:oleObj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3203848" y="404664"/>
          <a:ext cx="4919662" cy="1065213"/>
        </p:xfrm>
        <a:graphic>
          <a:graphicData uri="http://schemas.openxmlformats.org/presentationml/2006/ole">
            <p:oleObj spid="_x0000_s54275" name="Equation" r:id="rId4" imgW="2463480" imgH="533160" progId="Equation.DSMT4">
              <p:embed/>
            </p:oleObj>
          </a:graphicData>
        </a:graphic>
      </p:graphicFrame>
      <p:sp>
        <p:nvSpPr>
          <p:cNvPr id="6" name="5 - Δεξιό βέλος"/>
          <p:cNvSpPr/>
          <p:nvPr/>
        </p:nvSpPr>
        <p:spPr>
          <a:xfrm>
            <a:off x="2267744" y="764704"/>
            <a:ext cx="57606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899592" y="1844824"/>
          <a:ext cx="6910388" cy="2235200"/>
        </p:xfrm>
        <a:graphic>
          <a:graphicData uri="http://schemas.openxmlformats.org/presentationml/2006/ole">
            <p:oleObj spid="_x0000_s54276" name="Equation" r:id="rId5" imgW="3454200" imgH="1117440" progId="Equation.DSMT4">
              <p:embed/>
            </p:oleObj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1043608" y="4365104"/>
          <a:ext cx="1446213" cy="457200"/>
        </p:xfrm>
        <a:graphic>
          <a:graphicData uri="http://schemas.openxmlformats.org/presentationml/2006/ole">
            <p:oleObj spid="_x0000_s54277" name="Equation" r:id="rId6" imgW="7236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836712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Να υπολογιστούν οι κύριες τάσεις και οι διευθύνσεις στις οποίες δρουν.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9361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000" dirty="0" smtClean="0">
                <a:latin typeface="Bookman Old Style" pitchFamily="18" charset="0"/>
              </a:rPr>
              <a:t>Κάνοντας αντικατάσταση στις σχέσεις που αναφέραμε προηγουμένως προκύπτει ότι: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3347864" y="1268760"/>
          <a:ext cx="1903412" cy="914400"/>
        </p:xfrm>
        <a:graphic>
          <a:graphicData uri="http://schemas.openxmlformats.org/presentationml/2006/ole">
            <p:oleObj spid="_x0000_s55298" name="Equation" r:id="rId3" imgW="952200" imgH="457200" progId="Equation.DSMT4">
              <p:embed/>
            </p:oleObj>
          </a:graphicData>
        </a:graphic>
      </p:graphicFrame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2555776" y="3645024"/>
          <a:ext cx="3505200" cy="457200"/>
        </p:xfrm>
        <a:graphic>
          <a:graphicData uri="http://schemas.openxmlformats.org/presentationml/2006/ole">
            <p:oleObj spid="_x0000_s55299" name="Equation" r:id="rId4" imgW="1752480" imgH="228600" progId="Equation.DSMT4">
              <p:embed/>
            </p:oleObj>
          </a:graphicData>
        </a:graphic>
      </p:graphicFrame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2627784" y="4581128"/>
          <a:ext cx="3170238" cy="1471613"/>
        </p:xfrm>
        <a:graphic>
          <a:graphicData uri="http://schemas.openxmlformats.org/presentationml/2006/ole">
            <p:oleObj spid="_x0000_s55300" name="Equation" r:id="rId5" imgW="1587240" imgH="736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2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83568" y="836712"/>
            <a:ext cx="4334480" cy="3067478"/>
          </a:xfrm>
        </p:spPr>
      </p:pic>
      <p:sp>
        <p:nvSpPr>
          <p:cNvPr id="5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Βάση του συστήματος τα μοναδιαία διανύσματα 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7596336" y="188640"/>
          <a:ext cx="709613" cy="531813"/>
        </p:xfrm>
        <a:graphic>
          <a:graphicData uri="http://schemas.openxmlformats.org/presentationml/2006/ole">
            <p:oleObj spid="_x0000_s56322" name="Equation" r:id="rId4" imgW="355320" imgH="266400" progId="Equation.DSMT4">
              <p:embed/>
            </p:oleObj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5868144" y="1268760"/>
          <a:ext cx="1500188" cy="1728788"/>
        </p:xfrm>
        <a:graphic>
          <a:graphicData uri="http://schemas.openxmlformats.org/presentationml/2006/ole">
            <p:oleObj spid="_x0000_s56323" name="Equation" r:id="rId5" imgW="749160" imgH="863280" progId="Equation.DSMT4">
              <p:embed/>
            </p:oleObj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4427984" y="4293096"/>
          <a:ext cx="3400425" cy="912812"/>
        </p:xfrm>
        <a:graphic>
          <a:graphicData uri="http://schemas.openxmlformats.org/presentationml/2006/ole">
            <p:oleObj spid="_x0000_s56324" name="Equation" r:id="rId6" imgW="1701720" imgH="457200" progId="Equation.DSMT4">
              <p:embed/>
            </p:oleObj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1043608" y="4149080"/>
          <a:ext cx="1831975" cy="1119188"/>
        </p:xfrm>
        <a:graphic>
          <a:graphicData uri="http://schemas.openxmlformats.org/presentationml/2006/ole">
            <p:oleObj spid="_x0000_s56325" name="Equation" r:id="rId7" imgW="914400" imgH="558720" progId="Equation.DSMT4">
              <p:embed/>
            </p:oleObj>
          </a:graphicData>
        </a:graphic>
      </p:graphicFrame>
      <p:sp>
        <p:nvSpPr>
          <p:cNvPr id="10" name="9 - Δεξιό βέλος"/>
          <p:cNvSpPr/>
          <p:nvPr/>
        </p:nvSpPr>
        <p:spPr>
          <a:xfrm>
            <a:off x="3347864" y="4365104"/>
            <a:ext cx="50405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 - Τίτλος"/>
          <p:cNvSpPr txBox="1">
            <a:spLocks/>
          </p:cNvSpPr>
          <p:nvPr/>
        </p:nvSpPr>
        <p:spPr>
          <a:xfrm>
            <a:off x="0" y="5589240"/>
            <a:ext cx="914400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dirty="0" smtClean="0">
                <a:latin typeface="Bookman Old Style" pitchFamily="18" charset="0"/>
                <a:ea typeface="+mj-ea"/>
                <a:cs typeface="+mj-cs"/>
              </a:rPr>
              <a:t>Το μέτρο του διανύσματος είναι η αναλλοίωτη του μετασχηματισμού.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620688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Κανονικός Ορθογώνιος Μετασχηματισμός </a:t>
            </a:r>
            <a:r>
              <a:rPr lang="en-US" sz="2000" b="1" dirty="0" smtClean="0">
                <a:latin typeface="Bookman Old Style" pitchFamily="18" charset="0"/>
              </a:rPr>
              <a:t>Q</a:t>
            </a:r>
            <a:endParaRPr lang="el-GR" sz="2000" b="1" dirty="0">
              <a:latin typeface="Bookman Old Style" pitchFamily="18" charset="0"/>
            </a:endParaRPr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3563888" y="1340768"/>
          <a:ext cx="1824038" cy="557213"/>
        </p:xfrm>
        <a:graphic>
          <a:graphicData uri="http://schemas.openxmlformats.org/presentationml/2006/ole">
            <p:oleObj spid="_x0000_s57346" name="Equation" r:id="rId3" imgW="914400" imgH="279360" progId="Equation.DSMT4">
              <p:embed/>
            </p:oleObj>
          </a:graphicData>
        </a:graphic>
      </p:graphicFrame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2627784" y="2708920"/>
          <a:ext cx="6067425" cy="914400"/>
        </p:xfrm>
        <a:graphic>
          <a:graphicData uri="http://schemas.openxmlformats.org/presentationml/2006/ole">
            <p:oleObj spid="_x0000_s57347" name="Equation" r:id="rId4" imgW="3035160" imgH="457200" progId="Equation.DSMT4">
              <p:embed/>
            </p:oleObj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3275856" y="5229200"/>
          <a:ext cx="2609850" cy="608013"/>
        </p:xfrm>
        <a:graphic>
          <a:graphicData uri="http://schemas.openxmlformats.org/presentationml/2006/ole">
            <p:oleObj spid="_x0000_s57349" name="Equation" r:id="rId5" imgW="1307880" imgH="304560" progId="Equation.DSMT4">
              <p:embed/>
            </p:oleObj>
          </a:graphicData>
        </a:graphic>
      </p:graphicFrame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755576" y="2348880"/>
          <a:ext cx="1522413" cy="1776413"/>
        </p:xfrm>
        <a:graphic>
          <a:graphicData uri="http://schemas.openxmlformats.org/presentationml/2006/ole">
            <p:oleObj spid="_x0000_s57350" name="Equation" r:id="rId6" imgW="761760" imgH="888840" progId="Equation.DSMT4">
              <p:embed/>
            </p:oleObj>
          </a:graphicData>
        </a:graphic>
      </p:graphicFrame>
      <p:sp>
        <p:nvSpPr>
          <p:cNvPr id="9" name="8 - Βέλος προς τα κάτω"/>
          <p:cNvSpPr/>
          <p:nvPr/>
        </p:nvSpPr>
        <p:spPr>
          <a:xfrm>
            <a:off x="4067944" y="4077072"/>
            <a:ext cx="79208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648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Με αντικατάσταση στις ανωτέρω σχέσεις προκύπτει ότι: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2339752" y="836712"/>
          <a:ext cx="4879975" cy="1627188"/>
        </p:xfrm>
        <a:graphic>
          <a:graphicData uri="http://schemas.openxmlformats.org/presentationml/2006/ole">
            <p:oleObj spid="_x0000_s58370" name="Equation" r:id="rId3" imgW="2438280" imgH="812520" progId="Equation.DSMT4">
              <p:embed/>
            </p:oleObj>
          </a:graphicData>
        </a:graphic>
      </p:graphicFrame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899592" y="3789040"/>
          <a:ext cx="3476625" cy="508000"/>
        </p:xfrm>
        <a:graphic>
          <a:graphicData uri="http://schemas.openxmlformats.org/presentationml/2006/ole">
            <p:oleObj spid="_x0000_s58372" name="Equation" r:id="rId4" imgW="1739880" imgH="253800" progId="Equation.DSMT4">
              <p:embed/>
            </p:oleObj>
          </a:graphicData>
        </a:graphic>
      </p:graphicFrame>
      <p:sp>
        <p:nvSpPr>
          <p:cNvPr id="7" name="6 - Βέλος προς τα κάτω"/>
          <p:cNvSpPr/>
          <p:nvPr/>
        </p:nvSpPr>
        <p:spPr>
          <a:xfrm>
            <a:off x="2267744" y="4509120"/>
            <a:ext cx="72008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2 - Θέση περιεχομένου"/>
          <p:cNvSpPr txBox="1">
            <a:spLocks/>
          </p:cNvSpPr>
          <p:nvPr/>
        </p:nvSpPr>
        <p:spPr>
          <a:xfrm>
            <a:off x="0" y="5129808"/>
            <a:ext cx="9144000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  Το </a:t>
            </a:r>
            <a:r>
              <a:rPr kumimoji="0" lang="el-G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κέντρο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του κύκλου του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Mohr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και η </a:t>
            </a:r>
            <a:r>
              <a:rPr kumimoji="0" lang="el-G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ακτίνα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του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R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είναι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el-G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αναλοίωτες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.</a:t>
            </a:r>
            <a:r>
              <a:rPr lang="el-GR" sz="2000" dirty="0" smtClean="0">
                <a:latin typeface="Bookman Old Style" pitchFamily="18" charset="0"/>
              </a:rPr>
              <a:t> Ακόμη, οι </a:t>
            </a:r>
            <a:r>
              <a:rPr lang="el-GR" sz="2000" b="1" i="1" dirty="0" smtClean="0">
                <a:latin typeface="Bookman Old Style" pitchFamily="18" charset="0"/>
              </a:rPr>
              <a:t>κύριες τάσεις </a:t>
            </a:r>
            <a:r>
              <a:rPr lang="el-GR" sz="2000" dirty="0" smtClean="0">
                <a:latin typeface="Bookman Old Style" pitchFamily="18" charset="0"/>
              </a:rPr>
              <a:t>του μητρώου [σ] είναι </a:t>
            </a:r>
            <a:r>
              <a:rPr lang="el-GR" sz="2000" dirty="0" err="1" smtClean="0">
                <a:latin typeface="Bookman Old Style" pitchFamily="18" charset="0"/>
              </a:rPr>
              <a:t>αναλοίωτες</a:t>
            </a:r>
            <a:r>
              <a:rPr lang="el-GR" sz="2000" dirty="0" smtClean="0">
                <a:latin typeface="Bookman Old Style" pitchFamily="18" charset="0"/>
              </a:rPr>
              <a:t>.</a:t>
            </a: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24744"/>
          </a:xfrm>
        </p:spPr>
        <p:txBody>
          <a:bodyPr>
            <a:normAutofit/>
          </a:bodyPr>
          <a:lstStyle/>
          <a:p>
            <a:pPr algn="just"/>
            <a:r>
              <a:rPr lang="el-GR" sz="2000" dirty="0" smtClean="0">
                <a:latin typeface="Bookman Old Style" pitchFamily="18" charset="0"/>
              </a:rPr>
              <a:t>Μη ομογενής εντατική κατάσταση: Το μητρώο [σ] σε ένα στερεό  σώμα αλλάζει από σημείο σε σημείο.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1296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Καθολικές/ Μαζικές δυνάμεις</a:t>
            </a:r>
          </a:p>
          <a:p>
            <a:pPr>
              <a:buNone/>
            </a:pPr>
            <a:r>
              <a:rPr lang="el-GR" sz="2000" dirty="0" err="1" smtClean="0">
                <a:latin typeface="Bookman Old Style" pitchFamily="18" charset="0"/>
              </a:rPr>
              <a:t>Πεδιακές</a:t>
            </a:r>
            <a:r>
              <a:rPr lang="el-GR" sz="2000" dirty="0" smtClean="0">
                <a:latin typeface="Bookman Old Style" pitchFamily="18" charset="0"/>
              </a:rPr>
              <a:t> δυνάμεις: δυνάμεις που προέρχονται από πεδία, όπως βαρύτητα, μαγνητικές δυνάμεις, επιτάχυνση.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4" name="2 - Θέση περιεχομένου"/>
          <p:cNvSpPr txBox="1">
            <a:spLocks/>
          </p:cNvSpPr>
          <p:nvPr/>
        </p:nvSpPr>
        <p:spPr>
          <a:xfrm>
            <a:off x="539552" y="3212976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Η κατανομή της μάζας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στο χώρο λέγεται πυκνότητα.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899592" y="3933056"/>
          <a:ext cx="1576388" cy="865188"/>
        </p:xfrm>
        <a:graphic>
          <a:graphicData uri="http://schemas.openxmlformats.org/presentationml/2006/ole">
            <p:oleObj spid="_x0000_s59394" name="Equation" r:id="rId3" imgW="787320" imgH="431640" progId="Equation.DSMT4">
              <p:embed/>
            </p:oleObj>
          </a:graphicData>
        </a:graphic>
      </p:graphicFrame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3635896" y="4149080"/>
            <a:ext cx="453650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ρ: </a:t>
            </a:r>
            <a:r>
              <a:rPr lang="el-GR" sz="2000" dirty="0" err="1" smtClean="0">
                <a:latin typeface="Bookman Old Style" pitchFamily="18" charset="0"/>
              </a:rPr>
              <a:t>Βαθμωτό</a:t>
            </a:r>
            <a:r>
              <a:rPr lang="el-GR" sz="2000" dirty="0" smtClean="0">
                <a:latin typeface="Bookman Old Style" pitchFamily="18" charset="0"/>
              </a:rPr>
              <a:t> και σημειακό μέγεθος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7" name="6 - Δεξιό βέλος"/>
          <p:cNvSpPr/>
          <p:nvPr/>
        </p:nvSpPr>
        <p:spPr>
          <a:xfrm>
            <a:off x="2771800" y="4005064"/>
            <a:ext cx="50405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2 - Θέση περιεχομένου"/>
          <p:cNvSpPr txBox="1">
            <a:spLocks/>
          </p:cNvSpPr>
          <p:nvPr/>
        </p:nvSpPr>
        <p:spPr>
          <a:xfrm>
            <a:off x="3563888" y="5373216"/>
            <a:ext cx="453650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Μαζικές δυνάμεις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10" name="9 - Δεξιό βέλος"/>
          <p:cNvSpPr/>
          <p:nvPr/>
        </p:nvSpPr>
        <p:spPr>
          <a:xfrm>
            <a:off x="2771800" y="5229200"/>
            <a:ext cx="50405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 - Τίτλος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4.1 Μη ομογενή επίπεδη εντατική κατάσταση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971600" y="5157192"/>
          <a:ext cx="1500188" cy="865187"/>
        </p:xfrm>
        <a:graphic>
          <a:graphicData uri="http://schemas.openxmlformats.org/presentationml/2006/ole">
            <p:oleObj spid="_x0000_s59396" name="Equation" r:id="rId4" imgW="74916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2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620688"/>
            <a:ext cx="7559144" cy="563006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9552" y="2636912"/>
            <a:ext cx="8202170" cy="1867160"/>
          </a:xfrm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259632" y="4869160"/>
          <a:ext cx="1116013" cy="446087"/>
        </p:xfrm>
        <a:graphic>
          <a:graphicData uri="http://schemas.openxmlformats.org/presentationml/2006/ole">
            <p:oleObj spid="_x0000_s2050" name="Equation" r:id="rId4" imgW="444240" imgH="17748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187624" y="5589240"/>
          <a:ext cx="2795588" cy="920750"/>
        </p:xfrm>
        <a:graphic>
          <a:graphicData uri="http://schemas.openxmlformats.org/presentationml/2006/ole">
            <p:oleObj spid="_x0000_s2051" name="Equation" r:id="rId5" imgW="1117440" imgH="368280" progId="Equation.DSMT4">
              <p:embed/>
            </p:oleObj>
          </a:graphicData>
        </a:graphic>
      </p:graphicFrame>
      <p:sp>
        <p:nvSpPr>
          <p:cNvPr id="5" name="4 - Ορθογώνιο"/>
          <p:cNvSpPr/>
          <p:nvPr/>
        </p:nvSpPr>
        <p:spPr>
          <a:xfrm>
            <a:off x="2915816" y="49411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>
                <a:latin typeface="Bookman Old Style" pitchFamily="18" charset="0"/>
              </a:rPr>
              <a:t>(Μακροσκοπική Συνθήκη Ισορροπίας)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0" y="476672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l-GR" sz="2000" u="sng" dirty="0" smtClean="0">
                <a:latin typeface="Bookman Old Style" pitchFamily="18" charset="0"/>
              </a:rPr>
              <a:t>Εφελκυσμός ή Θλίψη Ραβδωτών Φορέων</a:t>
            </a:r>
          </a:p>
          <a:p>
            <a:pPr>
              <a:buNone/>
            </a:pPr>
            <a:endParaRPr lang="el-GR" sz="2000" u="sng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i="1" dirty="0" smtClean="0">
                <a:latin typeface="Bookman Old Style" pitchFamily="18" charset="0"/>
              </a:rPr>
              <a:t>Υλικό: </a:t>
            </a:r>
            <a:r>
              <a:rPr lang="el-GR" sz="2000" dirty="0" smtClean="0">
                <a:latin typeface="Bookman Old Style" pitchFamily="18" charset="0"/>
              </a:rPr>
              <a:t>Ομογενές Ισότροπο</a:t>
            </a: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endParaRPr lang="el-GR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Το υλικό έχει ίδιες ιδιότητες ανεξάρτητα της διευθύνσεως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9" name="8 - Βέλος προς τα κάτω"/>
          <p:cNvSpPr/>
          <p:nvPr/>
        </p:nvSpPr>
        <p:spPr>
          <a:xfrm>
            <a:off x="1475656" y="1556792"/>
            <a:ext cx="57606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Bookman Old Style" pitchFamily="18" charset="0"/>
              </a:rPr>
              <a:t>4.2 Εξισώσεις Ισορροπίας</a:t>
            </a:r>
            <a:endParaRPr lang="el-GR" sz="2400" dirty="0"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5013176"/>
            <a:ext cx="9144000" cy="576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Στη μη ομογενή κατάσταση το μητρώο των τάσεων [σ] είναι συμμετρικό.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827584" y="1052736"/>
          <a:ext cx="3987800" cy="889000"/>
        </p:xfrm>
        <a:graphic>
          <a:graphicData uri="http://schemas.openxmlformats.org/presentationml/2006/ole">
            <p:oleObj spid="_x0000_s61442" name="Equation" r:id="rId3" imgW="1993680" imgH="444240" progId="Equation.DSMT4">
              <p:embed/>
            </p:oleObj>
          </a:graphicData>
        </a:graphic>
      </p:graphicFrame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827584" y="2348880"/>
          <a:ext cx="4013200" cy="889000"/>
        </p:xfrm>
        <a:graphic>
          <a:graphicData uri="http://schemas.openxmlformats.org/presentationml/2006/ole">
            <p:oleObj spid="_x0000_s61443" name="Equation" r:id="rId4" imgW="2006280" imgH="444240" progId="Equation.DSMT4">
              <p:embed/>
            </p:oleObj>
          </a:graphicData>
        </a:graphic>
      </p:graphicFrame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827584" y="3645024"/>
          <a:ext cx="2687638" cy="506413"/>
        </p:xfrm>
        <a:graphic>
          <a:graphicData uri="http://schemas.openxmlformats.org/presentationml/2006/ole">
            <p:oleObj spid="_x0000_s61444" name="Equation" r:id="rId5" imgW="1346040" imgH="253800" progId="Equation.DSMT4">
              <p:embed/>
            </p:oleObj>
          </a:graphicData>
        </a:graphic>
      </p:graphicFrame>
      <p:sp>
        <p:nvSpPr>
          <p:cNvPr id="7" name="6 - Βέλος προς τα κάτω"/>
          <p:cNvSpPr/>
          <p:nvPr/>
        </p:nvSpPr>
        <p:spPr>
          <a:xfrm>
            <a:off x="1979712" y="4293096"/>
            <a:ext cx="79208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260649"/>
            <a:ext cx="822960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000" dirty="0" smtClean="0">
                <a:latin typeface="Bookman Old Style" pitchFamily="18" charset="0"/>
              </a:rPr>
              <a:t>Εξισώσεις Ισορροπίας στην τρισδιάστατη κατάσταση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62466" name="Object 2"/>
          <p:cNvGraphicFramePr>
            <a:graphicFrameLocks noChangeAspect="1"/>
          </p:cNvGraphicFramePr>
          <p:nvPr/>
        </p:nvGraphicFramePr>
        <p:xfrm>
          <a:off x="2699792" y="1052736"/>
          <a:ext cx="3556000" cy="2743200"/>
        </p:xfrm>
        <a:graphic>
          <a:graphicData uri="http://schemas.openxmlformats.org/presentationml/2006/ole">
            <p:oleObj spid="_x0000_s62466" name="Equation" r:id="rId3" imgW="1777680" imgH="1371600" progId="Equation.DSMT4">
              <p:embed/>
            </p:oleObj>
          </a:graphicData>
        </a:graphic>
      </p:graphicFrame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539552" y="4653136"/>
          <a:ext cx="1673225" cy="1014412"/>
        </p:xfrm>
        <a:graphic>
          <a:graphicData uri="http://schemas.openxmlformats.org/presentationml/2006/ole">
            <p:oleObj spid="_x0000_s62467" name="Equation" r:id="rId4" imgW="838080" imgH="507960" progId="Equation.DSMT4">
              <p:embed/>
            </p:oleObj>
          </a:graphicData>
        </a:graphic>
      </p:graphicFrame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3455368" y="4437112"/>
            <a:ext cx="5688632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l-GR" sz="2000" dirty="0" err="1" smtClean="0">
                <a:latin typeface="Bookman Old Style" pitchFamily="18" charset="0"/>
              </a:rPr>
              <a:t>Ε</a:t>
            </a:r>
            <a:r>
              <a:rPr kumimoji="0" lang="el-G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κπληρούν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τις τοπικές συνθήκες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ισορροπίας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l-GR" sz="2000" baseline="0" dirty="0" smtClean="0">
                <a:latin typeface="Bookman Old Style" pitchFamily="18" charset="0"/>
              </a:rPr>
              <a:t>Στα</a:t>
            </a:r>
            <a:r>
              <a:rPr lang="el-GR" sz="2000" dirty="0" smtClean="0">
                <a:latin typeface="Bookman Old Style" pitchFamily="18" charset="0"/>
              </a:rPr>
              <a:t> σύνορα του σώματος πρέπει να </a:t>
            </a:r>
            <a:r>
              <a:rPr lang="el-GR" sz="2000" dirty="0" err="1" smtClean="0">
                <a:latin typeface="Bookman Old Style" pitchFamily="18" charset="0"/>
              </a:rPr>
              <a:t>εκπληρούν</a:t>
            </a:r>
            <a:r>
              <a:rPr lang="el-GR" sz="2000" dirty="0" smtClean="0">
                <a:latin typeface="Bookman Old Style" pitchFamily="18" charset="0"/>
              </a:rPr>
              <a:t> τις συνοριακές συνθήκες των </a:t>
            </a:r>
            <a:r>
              <a:rPr lang="el-GR" sz="2000" dirty="0" err="1" smtClean="0">
                <a:latin typeface="Bookman Old Style" pitchFamily="18" charset="0"/>
              </a:rPr>
              <a:t>ελκυστών</a:t>
            </a:r>
            <a:r>
              <a:rPr lang="el-GR" sz="2000" dirty="0" smtClean="0">
                <a:latin typeface="Bookman Old Style" pitchFamily="18" charset="0"/>
              </a:rPr>
              <a:t>.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>
            <a:off x="2483768" y="544522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5256584" cy="692696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Συνοριακές συνθήκες των </a:t>
            </a:r>
            <a:r>
              <a:rPr lang="el-GR" sz="2000" dirty="0" err="1" smtClean="0">
                <a:latin typeface="Bookman Old Style" pitchFamily="18" charset="0"/>
              </a:rPr>
              <a:t>ελκυστών</a:t>
            </a:r>
            <a:r>
              <a:rPr lang="el-GR" sz="2000" dirty="0" smtClean="0">
                <a:latin typeface="Bookman Old Style" pitchFamily="18" charset="0"/>
              </a:rPr>
              <a:t>: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5076056" y="332656"/>
          <a:ext cx="3573463" cy="633413"/>
        </p:xfrm>
        <a:graphic>
          <a:graphicData uri="http://schemas.openxmlformats.org/presentationml/2006/ole">
            <p:oleObj spid="_x0000_s63490" name="Equation" r:id="rId3" imgW="1790640" imgH="317160" progId="Equation.DSMT4">
              <p:embed/>
            </p:oleObj>
          </a:graphicData>
        </a:graphic>
      </p:graphicFrame>
      <p:sp>
        <p:nvSpPr>
          <p:cNvPr id="5" name="1 - Τίτλος"/>
          <p:cNvSpPr txBox="1">
            <a:spLocks/>
          </p:cNvSpPr>
          <p:nvPr/>
        </p:nvSpPr>
        <p:spPr>
          <a:xfrm>
            <a:off x="611560" y="1052736"/>
            <a:ext cx="82296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Πολικές συντεταγμένες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pic>
        <p:nvPicPr>
          <p:cNvPr id="6" name="5 - Εικόνα" descr="2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1700808"/>
            <a:ext cx="5214713" cy="4427839"/>
          </a:xfrm>
          <a:prstGeom prst="rect">
            <a:avLst/>
          </a:prstGeom>
        </p:spPr>
      </p:pic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6876256" y="2852936"/>
          <a:ext cx="965200" cy="1371600"/>
        </p:xfrm>
        <a:graphic>
          <a:graphicData uri="http://schemas.openxmlformats.org/presentationml/2006/ole">
            <p:oleObj spid="_x0000_s63491" name="Equation" r:id="rId5" imgW="482400" imgH="685800" progId="Equation.DSMT4">
              <p:embed/>
            </p:oleObj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2339752" y="5661248"/>
          <a:ext cx="4902200" cy="787400"/>
        </p:xfrm>
        <a:graphic>
          <a:graphicData uri="http://schemas.openxmlformats.org/presentationml/2006/ole">
            <p:oleObj spid="_x0000_s63492" name="Equation" r:id="rId6" imgW="2450880" imgH="393480" progId="Equation.DSMT4">
              <p:embed/>
            </p:oleObj>
          </a:graphicData>
        </a:graphic>
      </p:graphicFrame>
      <p:sp>
        <p:nvSpPr>
          <p:cNvPr id="9" name="8 - Αριστερό βέλος"/>
          <p:cNvSpPr/>
          <p:nvPr/>
        </p:nvSpPr>
        <p:spPr>
          <a:xfrm>
            <a:off x="5868144" y="3284984"/>
            <a:ext cx="576064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25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921302" cy="5001324"/>
          </a:xfrm>
        </p:spPr>
      </p:pic>
      <p:graphicFrame>
        <p:nvGraphicFramePr>
          <p:cNvPr id="65538" name="Object 2"/>
          <p:cNvGraphicFramePr>
            <a:graphicFrameLocks noChangeAspect="1"/>
          </p:cNvGraphicFramePr>
          <p:nvPr/>
        </p:nvGraphicFramePr>
        <p:xfrm>
          <a:off x="6228184" y="2060848"/>
          <a:ext cx="1652587" cy="457200"/>
        </p:xfrm>
        <a:graphic>
          <a:graphicData uri="http://schemas.openxmlformats.org/presentationml/2006/ole">
            <p:oleObj spid="_x0000_s65538" name="Equation" r:id="rId4" imgW="825480" imgH="228600" progId="Equation.DSMT4">
              <p:embed/>
            </p:oleObj>
          </a:graphicData>
        </a:graphic>
      </p:graphicFrame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5436096" y="3356992"/>
          <a:ext cx="3306763" cy="1119187"/>
        </p:xfrm>
        <a:graphic>
          <a:graphicData uri="http://schemas.openxmlformats.org/presentationml/2006/ole">
            <p:oleObj spid="_x0000_s65539" name="Equation" r:id="rId5" imgW="1650960" imgH="558720" progId="Equation.DSMT4">
              <p:embed/>
            </p:oleObj>
          </a:graphicData>
        </a:graphic>
      </p:graphicFrame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2195736" y="5373216"/>
          <a:ext cx="5340350" cy="1119187"/>
        </p:xfrm>
        <a:graphic>
          <a:graphicData uri="http://schemas.openxmlformats.org/presentationml/2006/ole">
            <p:oleObj spid="_x0000_s65540" name="Equation" r:id="rId6" imgW="2666880" imgH="558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404664"/>
            <a:ext cx="4536504" cy="634082"/>
          </a:xfrm>
        </p:spPr>
        <p:txBody>
          <a:bodyPr>
            <a:normAutofit/>
          </a:bodyPr>
          <a:lstStyle/>
          <a:p>
            <a:r>
              <a:rPr lang="el-GR" sz="2000" dirty="0" err="1" smtClean="0">
                <a:latin typeface="Bookman Old Style" pitchFamily="18" charset="0"/>
              </a:rPr>
              <a:t>Τασική</a:t>
            </a:r>
            <a:r>
              <a:rPr lang="el-GR" sz="2000" dirty="0" smtClean="0">
                <a:latin typeface="Bookman Old Style" pitchFamily="18" charset="0"/>
              </a:rPr>
              <a:t> Συνάρτηση του </a:t>
            </a:r>
            <a:r>
              <a:rPr lang="en-US" sz="2000" dirty="0" smtClean="0">
                <a:latin typeface="Bookman Old Style" pitchFamily="18" charset="0"/>
              </a:rPr>
              <a:t>Airy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2267744" y="1844824"/>
          <a:ext cx="1039813" cy="508000"/>
        </p:xfrm>
        <a:graphic>
          <a:graphicData uri="http://schemas.openxmlformats.org/presentationml/2006/ole">
            <p:oleObj spid="_x0000_s66562" name="Equation" r:id="rId3" imgW="520560" imgH="253800" progId="Equation.DSMT4">
              <p:embed/>
            </p:oleObj>
          </a:graphicData>
        </a:graphic>
      </p:graphicFrame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755576" y="3068960"/>
          <a:ext cx="4419600" cy="889000"/>
        </p:xfrm>
        <a:graphic>
          <a:graphicData uri="http://schemas.openxmlformats.org/presentationml/2006/ole">
            <p:oleObj spid="_x0000_s66563" name="Equation" r:id="rId4" imgW="2209680" imgH="444240" progId="Equation.DSMT4">
              <p:embed/>
            </p:oleObj>
          </a:graphicData>
        </a:graphic>
      </p:graphicFrame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6156176" y="1772816"/>
          <a:ext cx="2414588" cy="2160588"/>
        </p:xfrm>
        <a:graphic>
          <a:graphicData uri="http://schemas.openxmlformats.org/presentationml/2006/ole">
            <p:oleObj spid="_x0000_s66564" name="Equation" r:id="rId5" imgW="1206360" imgH="1079280" progId="Equation.DSMT4">
              <p:embed/>
            </p:oleObj>
          </a:graphicData>
        </a:graphic>
      </p:graphicFrame>
      <p:sp>
        <p:nvSpPr>
          <p:cNvPr id="8" name="1 - Τίτλος"/>
          <p:cNvSpPr txBox="1">
            <a:spLocks/>
          </p:cNvSpPr>
          <p:nvPr/>
        </p:nvSpPr>
        <p:spPr>
          <a:xfrm>
            <a:off x="5868144" y="1052736"/>
            <a:ext cx="27718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Παράδειγμα: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11" name="1 - Τίτλος"/>
          <p:cNvSpPr txBox="1">
            <a:spLocks/>
          </p:cNvSpPr>
          <p:nvPr/>
        </p:nvSpPr>
        <p:spPr>
          <a:xfrm>
            <a:off x="467544" y="45091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Η τασική συνάρτηση ικανοποιεί τις συνθήκες ισορροπίας (σε 2 διαστάσεις) όταν δεν υπάρχουν μαζικές δυνάμεις.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6660232" y="5157192"/>
          <a:ext cx="1446212" cy="482600"/>
        </p:xfrm>
        <a:graphic>
          <a:graphicData uri="http://schemas.openxmlformats.org/presentationml/2006/ole">
            <p:oleObj spid="_x0000_s66565" name="Equation" r:id="rId6" imgW="723600" imgH="241200" progId="Equation.DSMT4">
              <p:embed/>
            </p:oleObj>
          </a:graphicData>
        </a:graphic>
      </p:graphicFrame>
      <p:sp>
        <p:nvSpPr>
          <p:cNvPr id="1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5733256"/>
            <a:ext cx="8229600" cy="9689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Bookman Old Style" pitchFamily="18" charset="0"/>
              </a:rPr>
              <a:t>Αυτό προκύπτει από τις Εξισώσεις Ισορροπίας αντικαθιστώντας τις σχέσεις που ορίζουν την </a:t>
            </a:r>
            <a:r>
              <a:rPr lang="el-GR" sz="2000" dirty="0" err="1" smtClean="0">
                <a:latin typeface="Bookman Old Style" pitchFamily="18" charset="0"/>
              </a:rPr>
              <a:t>τασική</a:t>
            </a:r>
            <a:r>
              <a:rPr lang="el-GR" sz="2000" dirty="0" smtClean="0">
                <a:latin typeface="Bookman Old Style" pitchFamily="18" charset="0"/>
              </a:rPr>
              <a:t> συνάρτηση.</a:t>
            </a: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14" name="13 - Βέλος προς τα κάτω"/>
          <p:cNvSpPr/>
          <p:nvPr/>
        </p:nvSpPr>
        <p:spPr>
          <a:xfrm>
            <a:off x="2411760" y="1124744"/>
            <a:ext cx="72008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30858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>
                <a:latin typeface="Bookman Old Style" pitchFamily="18" charset="0"/>
              </a:rPr>
              <a:t>Αν Ν=0 τότε δε σημαίνει ότι σ=0!</a:t>
            </a:r>
          </a:p>
          <a:p>
            <a:pPr>
              <a:buNone/>
            </a:pPr>
            <a:endParaRPr lang="el-GR" sz="24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400" dirty="0" smtClean="0">
                <a:latin typeface="Bookman Old Style" pitchFamily="18" charset="0"/>
              </a:rPr>
              <a:t>Αν σ&gt;0        Ν&gt;0  (Εφελκυσμός)</a:t>
            </a:r>
          </a:p>
          <a:p>
            <a:pPr>
              <a:buNone/>
            </a:pPr>
            <a:r>
              <a:rPr lang="el-GR" sz="2400" dirty="0" smtClean="0">
                <a:latin typeface="Bookman Old Style" pitchFamily="18" charset="0"/>
              </a:rPr>
              <a:t>Αν σ&lt;0        Ν&lt;0  (Θλίψη)</a:t>
            </a:r>
          </a:p>
          <a:p>
            <a:pPr>
              <a:buNone/>
            </a:pPr>
            <a:endParaRPr lang="el-GR" sz="24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l-GR" sz="2400" dirty="0" smtClean="0">
                <a:latin typeface="Bookman Old Style" pitchFamily="18" charset="0"/>
              </a:rPr>
              <a:t>Τάση σ: Ομογενές φυσικό μέγεθος</a:t>
            </a:r>
          </a:p>
          <a:p>
            <a:pPr>
              <a:buNone/>
            </a:pPr>
            <a:endParaRPr lang="el-GR" sz="2400" dirty="0">
              <a:latin typeface="Bookman Old Style" pitchFamily="18" charset="0"/>
            </a:endParaRPr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Bookman Old Style" pitchFamily="18" charset="0"/>
              </a:rPr>
              <a:t>1.2 Η έννοια της τάσης</a:t>
            </a:r>
            <a:endParaRPr lang="el-GR" sz="2800" dirty="0">
              <a:latin typeface="Bookman Old Style" pitchFamily="18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187624" y="908720"/>
          <a:ext cx="1144587" cy="985837"/>
        </p:xfrm>
        <a:graphic>
          <a:graphicData uri="http://schemas.openxmlformats.org/presentationml/2006/ole">
            <p:oleObj spid="_x0000_s17410" name="Equation" r:id="rId3" imgW="457200" imgH="393480" progId="Equation.DSMT4">
              <p:embed/>
            </p:oleObj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3635896" y="1268760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Bookman Old Style" pitchFamily="18" charset="0"/>
              </a:rPr>
              <a:t>Τάση κατά </a:t>
            </a:r>
            <a:r>
              <a:rPr lang="en-US" dirty="0" smtClean="0">
                <a:latin typeface="Bookman Old Style" pitchFamily="18" charset="0"/>
              </a:rPr>
              <a:t>Cauchy</a:t>
            </a:r>
            <a:endParaRPr lang="el-GR" dirty="0" smtClean="0">
              <a:latin typeface="Bookman Old Style" pitchFamily="18" charset="0"/>
            </a:endParaRPr>
          </a:p>
        </p:txBody>
      </p:sp>
      <p:sp>
        <p:nvSpPr>
          <p:cNvPr id="7" name="6 - Δεξιό βέλος"/>
          <p:cNvSpPr/>
          <p:nvPr/>
        </p:nvSpPr>
        <p:spPr>
          <a:xfrm>
            <a:off x="2771800" y="1124744"/>
            <a:ext cx="50405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>
            <a:off x="1619672" y="350100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>
            <a:off x="1619672" y="314096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95536" y="5301208"/>
          <a:ext cx="4797425" cy="920750"/>
        </p:xfrm>
        <a:graphic>
          <a:graphicData uri="http://schemas.openxmlformats.org/presentationml/2006/ole">
            <p:oleObj spid="_x0000_s17411" name="Equation" r:id="rId4" imgW="1917360" imgH="368280" progId="Equation.DSMT4">
              <p:embed/>
            </p:oleObj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6156176" y="980728"/>
          <a:ext cx="1809750" cy="1079500"/>
        </p:xfrm>
        <a:graphic>
          <a:graphicData uri="http://schemas.openxmlformats.org/presentationml/2006/ole">
            <p:oleObj spid="_x0000_s17413" name="Equation" r:id="rId5" imgW="72360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just"/>
            <a:r>
              <a:rPr lang="el-GR" sz="2000" dirty="0" smtClean="0">
                <a:latin typeface="Bookman Old Style" pitchFamily="18" charset="0"/>
              </a:rPr>
              <a:t>Στην αρχή του </a:t>
            </a:r>
            <a:r>
              <a:rPr lang="en-US" sz="2000" dirty="0" smtClean="0">
                <a:latin typeface="Bookman Old Style" pitchFamily="18" charset="0"/>
              </a:rPr>
              <a:t>Saint </a:t>
            </a:r>
            <a:r>
              <a:rPr lang="en-US" sz="2000" dirty="0" err="1" smtClean="0">
                <a:latin typeface="Bookman Old Style" pitchFamily="18" charset="0"/>
              </a:rPr>
              <a:t>Venant</a:t>
            </a:r>
            <a:r>
              <a:rPr lang="en-US" sz="2000" dirty="0" smtClean="0">
                <a:latin typeface="Bookman Old Style" pitchFamily="18" charset="0"/>
              </a:rPr>
              <a:t> </a:t>
            </a:r>
            <a:r>
              <a:rPr lang="el-GR" sz="2000" dirty="0" smtClean="0">
                <a:latin typeface="Bookman Old Style" pitchFamily="18" charset="0"/>
              </a:rPr>
              <a:t>εκτός από τα άκρα της ράβδου δεν έχει σημασία πως επιβάλλεται η δύναμη.</a:t>
            </a:r>
            <a:endParaRPr lang="el-GR" sz="2000" dirty="0">
              <a:latin typeface="Bookman Old Style" pitchFamily="18" charset="0"/>
            </a:endParaRPr>
          </a:p>
        </p:txBody>
      </p:sp>
      <p:pic>
        <p:nvPicPr>
          <p:cNvPr id="4" name="3 - Θέση περιεχομένου" descr="Untitled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331640" y="980728"/>
            <a:ext cx="6477905" cy="2476846"/>
          </a:xfrm>
        </p:spPr>
      </p:pic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1835696" y="3645024"/>
            <a:ext cx="5904656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μοναδιαίο διάνυσμα κάθετο στην τομή</a:t>
            </a: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683568" y="3573016"/>
          <a:ext cx="432048" cy="536575"/>
        </p:xfrm>
        <a:graphic>
          <a:graphicData uri="http://schemas.openxmlformats.org/presentationml/2006/ole">
            <p:oleObj spid="_x0000_s18435" name="Equation" r:id="rId4" imgW="126720" imgH="215640" progId="Equation.DSMT4">
              <p:embed/>
            </p:oleObj>
          </a:graphicData>
        </a:graphic>
      </p:graphicFrame>
      <p:cxnSp>
        <p:nvCxnSpPr>
          <p:cNvPr id="10" name="9 - Ευθύγραμμο βέλος σύνδεσης"/>
          <p:cNvCxnSpPr/>
          <p:nvPr/>
        </p:nvCxnSpPr>
        <p:spPr>
          <a:xfrm>
            <a:off x="1259632" y="386104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395536" y="4293096"/>
          <a:ext cx="1744663" cy="1046163"/>
        </p:xfrm>
        <a:graphic>
          <a:graphicData uri="http://schemas.openxmlformats.org/presentationml/2006/ole">
            <p:oleObj spid="_x0000_s18436" name="Equation" r:id="rId5" imgW="698400" imgH="419040" progId="Equation.DSMT4">
              <p:embed/>
            </p:oleObj>
          </a:graphicData>
        </a:graphic>
      </p:graphicFrame>
      <p:sp>
        <p:nvSpPr>
          <p:cNvPr id="12" name="2 - Θέση περιεχομένου"/>
          <p:cNvSpPr txBox="1">
            <a:spLocks/>
          </p:cNvSpPr>
          <p:nvPr/>
        </p:nvSpPr>
        <p:spPr>
          <a:xfrm>
            <a:off x="3275856" y="4581128"/>
            <a:ext cx="453650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Μεταβολή Εμβαδού της Επιφάνειας</a:t>
            </a: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>
            <a:off x="2339752" y="479715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755576" y="5445224"/>
          <a:ext cx="1590675" cy="985838"/>
        </p:xfrm>
        <a:graphic>
          <a:graphicData uri="http://schemas.openxmlformats.org/presentationml/2006/ole">
            <p:oleObj spid="_x0000_s18437" name="Equation" r:id="rId6" imgW="634680" imgH="393480" progId="Equation.DSMT4">
              <p:embed/>
            </p:oleObj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3923928" y="5229200"/>
          <a:ext cx="414338" cy="573088"/>
        </p:xfrm>
        <a:graphic>
          <a:graphicData uri="http://schemas.openxmlformats.org/presentationml/2006/ole">
            <p:oleObj spid="_x0000_s18438" name="Equation" r:id="rId7" imgW="164880" imgH="228600" progId="Equation.DSMT4">
              <p:embed/>
            </p:oleObj>
          </a:graphicData>
        </a:graphic>
      </p:graphicFrame>
      <p:sp>
        <p:nvSpPr>
          <p:cNvPr id="17" name="2 - Θέση περιεχομένου"/>
          <p:cNvSpPr txBox="1">
            <a:spLocks/>
          </p:cNvSpPr>
          <p:nvPr/>
        </p:nvSpPr>
        <p:spPr>
          <a:xfrm>
            <a:off x="5076056" y="5373216"/>
            <a:ext cx="280831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dirty="0" err="1" smtClean="0">
                <a:latin typeface="Bookman Old Style" pitchFamily="18" charset="0"/>
              </a:rPr>
              <a:t>Διατμητική</a:t>
            </a:r>
            <a:r>
              <a:rPr lang="el-GR" sz="2000" dirty="0" smtClean="0">
                <a:latin typeface="Bookman Old Style" pitchFamily="18" charset="0"/>
              </a:rPr>
              <a:t> Τάση</a:t>
            </a: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3779912" y="5949280"/>
          <a:ext cx="604838" cy="573088"/>
        </p:xfrm>
        <a:graphic>
          <a:graphicData uri="http://schemas.openxmlformats.org/presentationml/2006/ole">
            <p:oleObj spid="_x0000_s18439" name="Equation" r:id="rId8" imgW="241200" imgH="228600" progId="Equation.DSMT4">
              <p:embed/>
            </p:oleObj>
          </a:graphicData>
        </a:graphic>
      </p:graphicFrame>
      <p:sp>
        <p:nvSpPr>
          <p:cNvPr id="19" name="2 - Θέση περιεχομένου"/>
          <p:cNvSpPr txBox="1">
            <a:spLocks/>
          </p:cNvSpPr>
          <p:nvPr/>
        </p:nvSpPr>
        <p:spPr>
          <a:xfrm>
            <a:off x="5076056" y="6021288"/>
            <a:ext cx="280831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dirty="0" smtClean="0">
                <a:latin typeface="Bookman Old Style" pitchFamily="18" charset="0"/>
              </a:rPr>
              <a:t>Ορθή Τάση</a:t>
            </a: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>
            <a:off x="4499992" y="558924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>
            <a:off x="4427984" y="623731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836712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Bookman Old Style" pitchFamily="18" charset="0"/>
              </a:rPr>
              <a:t>Η </a:t>
            </a:r>
            <a:r>
              <a:rPr lang="el-GR" sz="2000" i="1" dirty="0" smtClean="0">
                <a:latin typeface="Bookman Old Style" pitchFamily="18" charset="0"/>
              </a:rPr>
              <a:t>Τριβή</a:t>
            </a:r>
            <a:r>
              <a:rPr lang="el-GR" sz="2000" dirty="0" smtClean="0">
                <a:latin typeface="Bookman Old Style" pitchFamily="18" charset="0"/>
              </a:rPr>
              <a:t> οφείλεται στην κίνηση των δύο σωμάτων</a:t>
            </a:r>
            <a:endParaRPr lang="el-GR" sz="2000" dirty="0">
              <a:latin typeface="Bookman Old Style" pitchFamily="18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3491880" y="1052736"/>
          <a:ext cx="1431925" cy="573088"/>
        </p:xfrm>
        <a:graphic>
          <a:graphicData uri="http://schemas.openxmlformats.org/presentationml/2006/ole">
            <p:oleObj spid="_x0000_s19458" name="Equation" r:id="rId3" imgW="571320" imgH="228600" progId="Equation.DSMT4">
              <p:embed/>
            </p:oleObj>
          </a:graphicData>
        </a:graphic>
      </p:graphicFrame>
      <p:sp>
        <p:nvSpPr>
          <p:cNvPr id="4" name="2 - Θέση περιεχομένου"/>
          <p:cNvSpPr txBox="1">
            <a:spLocks/>
          </p:cNvSpPr>
          <p:nvPr/>
        </p:nvSpPr>
        <p:spPr>
          <a:xfrm>
            <a:off x="899592" y="1844824"/>
            <a:ext cx="424847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u="sng" noProof="0" dirty="0" smtClean="0">
                <a:latin typeface="Bookman Old Style" pitchFamily="18" charset="0"/>
              </a:rPr>
              <a:t>Ισορροπία κατά τη διεύθυνση χ</a:t>
            </a:r>
            <a:endParaRPr kumimoji="0" lang="el-GR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2339752" y="2636912"/>
          <a:ext cx="4332288" cy="636588"/>
        </p:xfrm>
        <a:graphic>
          <a:graphicData uri="http://schemas.openxmlformats.org/presentationml/2006/ole">
            <p:oleObj spid="_x0000_s19459" name="Equation" r:id="rId4" imgW="1726920" imgH="253800" progId="Equation.DSMT4">
              <p:embed/>
            </p:oleObj>
          </a:graphicData>
        </a:graphic>
      </p:graphicFrame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827584" y="3573016"/>
            <a:ext cx="424847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u="sng" noProof="0" dirty="0" smtClean="0">
                <a:latin typeface="Bookman Old Style" pitchFamily="18" charset="0"/>
              </a:rPr>
              <a:t>Ισορροπία κατά τη διεύθυνση </a:t>
            </a:r>
            <a:r>
              <a:rPr lang="en-US" sz="2000" u="sng" noProof="0" dirty="0" smtClean="0">
                <a:latin typeface="Bookman Old Style" pitchFamily="18" charset="0"/>
              </a:rPr>
              <a:t>z</a:t>
            </a:r>
            <a:endParaRPr kumimoji="0" lang="el-GR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2987824" y="4221088"/>
          <a:ext cx="2695575" cy="1204913"/>
        </p:xfrm>
        <a:graphic>
          <a:graphicData uri="http://schemas.openxmlformats.org/presentationml/2006/ole">
            <p:oleObj spid="_x0000_s19460" name="Equation" r:id="rId5" imgW="1079280" imgH="482400" progId="Equation.DSMT4">
              <p:embed/>
            </p:oleObj>
          </a:graphicData>
        </a:graphic>
      </p:graphicFrame>
      <p:sp>
        <p:nvSpPr>
          <p:cNvPr id="8" name="2 - Θέση περιεχομένου"/>
          <p:cNvSpPr txBox="1">
            <a:spLocks/>
          </p:cNvSpPr>
          <p:nvPr/>
        </p:nvSpPr>
        <p:spPr>
          <a:xfrm>
            <a:off x="1475656" y="5733256"/>
            <a:ext cx="424847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noProof="0" dirty="0" smtClean="0">
                <a:latin typeface="Bookman Old Style" pitchFamily="18" charset="0"/>
              </a:rPr>
              <a:t>Η τάση σ είναι </a:t>
            </a:r>
            <a:r>
              <a:rPr lang="el-GR" sz="2000" noProof="0" dirty="0" err="1" smtClean="0">
                <a:latin typeface="Bookman Old Style" pitchFamily="18" charset="0"/>
              </a:rPr>
              <a:t>τανυστής</a:t>
            </a:r>
            <a:endParaRPr kumimoji="0" lang="el-GR" sz="20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0" y="260648"/>
            <a:ext cx="9144000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Πότε η        γίνεται μέγιστη</a:t>
            </a:r>
            <a:r>
              <a:rPr lang="el-GR" sz="2400" i="1" dirty="0" smtClean="0">
                <a:latin typeface="Bookman Old Style" pitchFamily="18" charset="0"/>
                <a:ea typeface="+mj-ea"/>
                <a:cs typeface="+mj-cs"/>
              </a:rPr>
              <a:t>;</a:t>
            </a:r>
            <a:endParaRPr kumimoji="0" lang="el-GR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4192588" y="4602163"/>
          <a:ext cx="285750" cy="442912"/>
        </p:xfrm>
        <a:graphic>
          <a:graphicData uri="http://schemas.openxmlformats.org/presentationml/2006/ole">
            <p:oleObj spid="_x0000_s20482" name="Equation" r:id="rId3" imgW="114120" imgH="177480" progId="Equation.DSMT4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635896" y="332656"/>
          <a:ext cx="482600" cy="457200"/>
        </p:xfrm>
        <a:graphic>
          <a:graphicData uri="http://schemas.openxmlformats.org/presentationml/2006/ole">
            <p:oleObj spid="_x0000_s20483" name="Equation" r:id="rId4" imgW="241200" imgH="228600" progId="Equation.DSMT4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331640" y="1124744"/>
          <a:ext cx="2490787" cy="889000"/>
        </p:xfrm>
        <a:graphic>
          <a:graphicData uri="http://schemas.openxmlformats.org/presentationml/2006/ole">
            <p:oleObj spid="_x0000_s20484" name="Equation" r:id="rId5" imgW="1244520" imgH="444240" progId="Equation.DSMT4">
              <p:embed/>
            </p:oleObj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4283968" y="1124744"/>
          <a:ext cx="2792413" cy="914400"/>
        </p:xfrm>
        <a:graphic>
          <a:graphicData uri="http://schemas.openxmlformats.org/presentationml/2006/ole">
            <p:oleObj spid="_x0000_s20486" name="Equation" r:id="rId6" imgW="1396800" imgH="457200" progId="Equation.DSMT4">
              <p:embed/>
            </p:oleObj>
          </a:graphicData>
        </a:graphic>
      </p:graphicFrame>
      <p:sp>
        <p:nvSpPr>
          <p:cNvPr id="10" name="1 - Τίτλος"/>
          <p:cNvSpPr txBox="1">
            <a:spLocks/>
          </p:cNvSpPr>
          <p:nvPr/>
        </p:nvSpPr>
        <p:spPr>
          <a:xfrm>
            <a:off x="0" y="5229200"/>
            <a:ext cx="9144000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i="1" dirty="0" smtClean="0">
                <a:latin typeface="Bookman Old Style" pitchFamily="18" charset="0"/>
                <a:ea typeface="+mj-ea"/>
                <a:cs typeface="+mj-cs"/>
              </a:rPr>
              <a:t>Όταν σ&gt;0 έχουμε μέγιστο και όταν σ&lt;0 έχουμε ελάχιστο!</a:t>
            </a:r>
            <a:endParaRPr kumimoji="0" lang="el-GR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4355976" y="2564904"/>
          <a:ext cx="738188" cy="407988"/>
        </p:xfrm>
        <a:graphic>
          <a:graphicData uri="http://schemas.openxmlformats.org/presentationml/2006/ole">
            <p:oleObj spid="_x0000_s20489" name="Equation" r:id="rId7" imgW="368280" imgH="203040" progId="Equation.DSMT4">
              <p:embed/>
            </p:oleObj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1331640" y="2348880"/>
          <a:ext cx="1446213" cy="887413"/>
        </p:xfrm>
        <a:graphic>
          <a:graphicData uri="http://schemas.openxmlformats.org/presentationml/2006/ole">
            <p:oleObj spid="_x0000_s20490" name="Equation" r:id="rId8" imgW="723600" imgH="444240" progId="Equation.DSMT4">
              <p:embed/>
            </p:oleObj>
          </a:graphicData>
        </a:graphic>
      </p:graphicFrame>
      <p:sp>
        <p:nvSpPr>
          <p:cNvPr id="13" name="12 - Δεξιό βέλος"/>
          <p:cNvSpPr/>
          <p:nvPr/>
        </p:nvSpPr>
        <p:spPr>
          <a:xfrm>
            <a:off x="3275856" y="2492896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1475656" y="3573016"/>
          <a:ext cx="2411413" cy="1065213"/>
        </p:xfrm>
        <a:graphic>
          <a:graphicData uri="http://schemas.openxmlformats.org/presentationml/2006/ole">
            <p:oleObj spid="_x0000_s20491" name="Equation" r:id="rId9" imgW="120636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0" y="0"/>
            <a:ext cx="9144000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i="1" dirty="0" smtClean="0">
                <a:latin typeface="Bookman Old Style" pitchFamily="18" charset="0"/>
                <a:ea typeface="+mj-ea"/>
                <a:cs typeface="+mj-cs"/>
              </a:rPr>
              <a:t>Τι </a:t>
            </a:r>
            <a:r>
              <a:rPr kumimoji="0" lang="el-GR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γίνεται με την     </a:t>
            </a:r>
            <a:r>
              <a:rPr lang="el-GR" sz="2400" i="1" dirty="0" smtClean="0">
                <a:latin typeface="Bookman Old Style" pitchFamily="18" charset="0"/>
                <a:ea typeface="+mj-ea"/>
                <a:cs typeface="+mj-cs"/>
              </a:rPr>
              <a:t>;</a:t>
            </a:r>
            <a:endParaRPr kumimoji="0" lang="el-GR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5508104" y="0"/>
          <a:ext cx="331788" cy="458788"/>
        </p:xfrm>
        <a:graphic>
          <a:graphicData uri="http://schemas.openxmlformats.org/presentationml/2006/ole">
            <p:oleObj spid="_x0000_s21506" name="Equation" r:id="rId3" imgW="164880" imgH="228600" progId="Equation.DSMT4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611560" y="692696"/>
          <a:ext cx="3405188" cy="889000"/>
        </p:xfrm>
        <a:graphic>
          <a:graphicData uri="http://schemas.openxmlformats.org/presentationml/2006/ole">
            <p:oleObj spid="_x0000_s21507" name="Equation" r:id="rId4" imgW="1701720" imgH="444240" progId="Equation.DSMT4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4716016" y="692696"/>
          <a:ext cx="2616200" cy="914400"/>
        </p:xfrm>
        <a:graphic>
          <a:graphicData uri="http://schemas.openxmlformats.org/presentationml/2006/ole">
            <p:oleObj spid="_x0000_s21508" name="Equation" r:id="rId5" imgW="1307880" imgH="457200" progId="Equation.DSMT4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115616" y="1772816"/>
          <a:ext cx="1320800" cy="889000"/>
        </p:xfrm>
        <a:graphic>
          <a:graphicData uri="http://schemas.openxmlformats.org/presentationml/2006/ole">
            <p:oleObj spid="_x0000_s21509" name="Equation" r:id="rId6" imgW="660240" imgH="444240" progId="Equation.DSMT4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3707904" y="1844824"/>
          <a:ext cx="1908175" cy="788988"/>
        </p:xfrm>
        <a:graphic>
          <a:graphicData uri="http://schemas.openxmlformats.org/presentationml/2006/ole">
            <p:oleObj spid="_x0000_s21510" name="Equation" r:id="rId7" imgW="952200" imgH="393480" progId="Equation.DSMT4">
              <p:embed/>
            </p:oleObj>
          </a:graphicData>
        </a:graphic>
      </p:graphicFrame>
      <p:sp>
        <p:nvSpPr>
          <p:cNvPr id="8" name="7 - Δεξιό βέλος"/>
          <p:cNvSpPr/>
          <p:nvPr/>
        </p:nvSpPr>
        <p:spPr>
          <a:xfrm>
            <a:off x="2699792" y="1916832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1331640" y="2852936"/>
          <a:ext cx="2339975" cy="1169988"/>
        </p:xfrm>
        <a:graphic>
          <a:graphicData uri="http://schemas.openxmlformats.org/presentationml/2006/ole">
            <p:oleObj spid="_x0000_s21511" name="Equation" r:id="rId8" imgW="1168200" imgH="583920" progId="Equation.DSMT4">
              <p:embed/>
            </p:oleObj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4211960" y="2852936"/>
          <a:ext cx="2263775" cy="1169988"/>
        </p:xfrm>
        <a:graphic>
          <a:graphicData uri="http://schemas.openxmlformats.org/presentationml/2006/ole">
            <p:oleObj spid="_x0000_s21512" name="Equation" r:id="rId9" imgW="1130040" imgH="583920" progId="Equation.DSMT4">
              <p:embed/>
            </p:oleObj>
          </a:graphicData>
        </a:graphic>
      </p:graphicFrame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971600" y="4365104"/>
          <a:ext cx="838200" cy="787400"/>
        </p:xfrm>
        <a:graphic>
          <a:graphicData uri="http://schemas.openxmlformats.org/presentationml/2006/ole">
            <p:oleObj spid="_x0000_s21513" name="Equation" r:id="rId10" imgW="419040" imgH="393480" progId="Equation.DSMT4">
              <p:embed/>
            </p:oleObj>
          </a:graphicData>
        </a:graphic>
      </p:graphicFrame>
      <p:sp>
        <p:nvSpPr>
          <p:cNvPr id="12" name="1 - Τίτλος"/>
          <p:cNvSpPr txBox="1">
            <a:spLocks/>
          </p:cNvSpPr>
          <p:nvPr/>
        </p:nvSpPr>
        <p:spPr>
          <a:xfrm>
            <a:off x="2555776" y="4509120"/>
            <a:ext cx="6012160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Όταν σ&gt;0 έχουμε μέγιστο και όταν σ&lt;0 έχουμε ελάχιστο!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827584" y="5589240"/>
          <a:ext cx="1042988" cy="788987"/>
        </p:xfrm>
        <a:graphic>
          <a:graphicData uri="http://schemas.openxmlformats.org/presentationml/2006/ole">
            <p:oleObj spid="_x0000_s21514" name="Equation" r:id="rId11" imgW="520560" imgH="393480" progId="Equation.DSMT4">
              <p:embed/>
            </p:oleObj>
          </a:graphicData>
        </a:graphic>
      </p:graphicFrame>
      <p:sp>
        <p:nvSpPr>
          <p:cNvPr id="14" name="1 - Τίτλος"/>
          <p:cNvSpPr txBox="1">
            <a:spLocks/>
          </p:cNvSpPr>
          <p:nvPr/>
        </p:nvSpPr>
        <p:spPr>
          <a:xfrm>
            <a:off x="2699792" y="5805264"/>
            <a:ext cx="6012160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i="1" dirty="0" smtClean="0">
                <a:latin typeface="Bookman Old Style" pitchFamily="18" charset="0"/>
                <a:ea typeface="+mj-ea"/>
                <a:cs typeface="+mj-cs"/>
              </a:rPr>
              <a:t>Όταν σ&gt;0 έχουμε ελάχιστο και όταν σ&lt;0 έχουμε μέγιστο!</a:t>
            </a:r>
            <a:endParaRPr kumimoji="0" lang="el-G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1979712" y="472514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>
            <a:off x="2051720" y="602128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1063</Words>
  <Application>Microsoft Office PowerPoint</Application>
  <PresentationFormat>Προβολή στην οθόνη (4:3)</PresentationFormat>
  <Paragraphs>216</Paragraphs>
  <Slides>44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44</vt:i4>
      </vt:variant>
    </vt:vector>
  </HeadingPairs>
  <TitlesOfParts>
    <vt:vector size="47" baseType="lpstr">
      <vt:lpstr>Θέμα του Office</vt:lpstr>
      <vt:lpstr>Equation</vt:lpstr>
      <vt:lpstr>MathType 6.0 Equation</vt:lpstr>
      <vt:lpstr>Τεχνική Μηχανική ΙΙ: Το παραμορφώσιμο στερεό σώμα</vt:lpstr>
      <vt:lpstr>1.1 Γενικές αρχές της μηχανικής του παραμορφώσιμου στερεού σώματος</vt:lpstr>
      <vt:lpstr>Διαφάνεια 3</vt:lpstr>
      <vt:lpstr>Διαφάνεια 4</vt:lpstr>
      <vt:lpstr>1.2 Η έννοια της τάσης</vt:lpstr>
      <vt:lpstr>Στην αρχή του Saint Venant εκτός από τα άκρα της ράβδου δεν έχει σημασία πως επιβάλλεται η δύναμη.</vt:lpstr>
      <vt:lpstr>Η Τριβή οφείλεται στην κίνηση των δύο σωμάτων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Άκαμπτη δοκός -&gt; Στερεό σώμα -&gt; υπάρχει στροφή Ράβδος -&gt; Αρθρωτό σώμα</vt:lpstr>
      <vt:lpstr>Διαφάνεια 25</vt:lpstr>
      <vt:lpstr>3.1 Ομογενή Επίπεδη Εντατική Κατάσταση</vt:lpstr>
      <vt:lpstr>Διαφάνεια 27</vt:lpstr>
      <vt:lpstr>Διαφάνεια 28</vt:lpstr>
      <vt:lpstr>Διαφάνεια 29</vt:lpstr>
      <vt:lpstr>3.2 Κύκλος Mohr - Μετασχηματισμοί</vt:lpstr>
      <vt:lpstr>Ο κύκλος του Mohr είναι γεωμετρικός τόπος που κάθε σημείο του εκφράζει όλες τις δυνατές αλλαγές του πίνακα τάσεων [σ] για κάθε αλλαγή της γωνίας των συντεταγμένων.</vt:lpstr>
      <vt:lpstr>Το πρόβλημα των κύριων τάσεων  Αν ο ελκυστής των τάσεων tn είναι παράλληλος με το μοναδιαίο διάνυσμα n τότε έχουμε μόνο ορθές τάσεις.</vt:lpstr>
      <vt:lpstr>Διαφάνεια 33</vt:lpstr>
      <vt:lpstr>Να υπολογιστούν οι κύριες τάσεις και οι διευθύνσεις στις οποίες δρουν.</vt:lpstr>
      <vt:lpstr>Βάση του συστήματος τα μοναδιαία διανύσματα </vt:lpstr>
      <vt:lpstr>Κανονικός Ορθογώνιος Μετασχηματισμός Q</vt:lpstr>
      <vt:lpstr>Διαφάνεια 37</vt:lpstr>
      <vt:lpstr>Μη ομογενής εντατική κατάσταση: Το μητρώο [σ] σε ένα στερεό  σώμα αλλάζει από σημείο σε σημείο.</vt:lpstr>
      <vt:lpstr>Διαφάνεια 39</vt:lpstr>
      <vt:lpstr>4.2 Εξισώσεις Ισορροπίας</vt:lpstr>
      <vt:lpstr>Διαφάνεια 41</vt:lpstr>
      <vt:lpstr>Συνοριακές συνθήκες των ελκυστών:</vt:lpstr>
      <vt:lpstr>Διαφάνεια 43</vt:lpstr>
      <vt:lpstr>Τασική Συνάρτηση του Airy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Τεχνική Μηχανική ΙΙ: Το παραμορφώσιμο στερεό σώμα</dc:title>
  <dc:creator>Antonis</dc:creator>
  <cp:lastModifiedBy>Antonis</cp:lastModifiedBy>
  <cp:revision>216</cp:revision>
  <dcterms:created xsi:type="dcterms:W3CDTF">2015-05-31T06:14:45Z</dcterms:created>
  <dcterms:modified xsi:type="dcterms:W3CDTF">2015-06-03T10:26:43Z</dcterms:modified>
</cp:coreProperties>
</file>