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80" r:id="rId6"/>
    <p:sldId id="290" r:id="rId7"/>
    <p:sldId id="291" r:id="rId8"/>
    <p:sldId id="292" r:id="rId9"/>
    <p:sldId id="281" r:id="rId10"/>
    <p:sldId id="293" r:id="rId11"/>
    <p:sldId id="294" r:id="rId12"/>
    <p:sldId id="295" r:id="rId13"/>
    <p:sldId id="282" r:id="rId14"/>
    <p:sldId id="296" r:id="rId15"/>
    <p:sldId id="283" r:id="rId16"/>
    <p:sldId id="297" r:id="rId17"/>
    <p:sldId id="298" r:id="rId18"/>
    <p:sldId id="284" r:id="rId19"/>
    <p:sldId id="299" r:id="rId20"/>
    <p:sldId id="285" r:id="rId21"/>
    <p:sldId id="286" r:id="rId22"/>
    <p:sldId id="287" r:id="rId23"/>
    <p:sldId id="303" r:id="rId24"/>
    <p:sldId id="304" r:id="rId25"/>
    <p:sldId id="288" r:id="rId26"/>
    <p:sldId id="300" r:id="rId27"/>
    <p:sldId id="301" r:id="rId28"/>
    <p:sldId id="302" r:id="rId29"/>
    <p:sldId id="279" r:id="rId30"/>
    <p:sldId id="278" r:id="rId31"/>
    <p:sldId id="289"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00"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10997-1621-4851-9118-FB5587508326}"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l-GR"/>
        </a:p>
      </dgm:t>
    </dgm:pt>
    <dgm:pt modelId="{9A7BB7D2-1B17-4504-9D87-E14106A58D6E}">
      <dgm:prSet phldrT="[Κείμενο]" custT="1"/>
      <dgm:spPr/>
      <dgm:t>
        <a:bodyPr/>
        <a:lstStyle/>
        <a:p>
          <a:r>
            <a:rPr lang="el-GR" sz="2000" dirty="0" smtClean="0">
              <a:latin typeface="Times New Roman" panose="02020603050405020304" pitchFamily="18" charset="0"/>
              <a:cs typeface="Times New Roman" panose="02020603050405020304" pitchFamily="18" charset="0"/>
            </a:rPr>
            <a:t>ΜΑΤΙΑΣΜΑ</a:t>
          </a:r>
          <a:endParaRPr lang="el-GR" sz="2000" dirty="0">
            <a:latin typeface="Times New Roman" panose="02020603050405020304" pitchFamily="18" charset="0"/>
            <a:cs typeface="Times New Roman" panose="02020603050405020304" pitchFamily="18" charset="0"/>
          </a:endParaRPr>
        </a:p>
      </dgm:t>
    </dgm:pt>
    <dgm:pt modelId="{969DD07E-B4F1-4128-8683-D02305B30BD6}" type="parTrans" cxnId="{3DA44728-F3C2-48DA-98CE-FE8625F6A3CC}">
      <dgm:prSet/>
      <dgm:spPr/>
      <dgm:t>
        <a:bodyPr/>
        <a:lstStyle/>
        <a:p>
          <a:endParaRPr lang="el-GR"/>
        </a:p>
      </dgm:t>
    </dgm:pt>
    <dgm:pt modelId="{3C5606D4-57F6-46AE-B245-22D6859AE9F7}" type="sibTrans" cxnId="{3DA44728-F3C2-48DA-98CE-FE8625F6A3CC}">
      <dgm:prSet/>
      <dgm:spPr/>
      <dgm:t>
        <a:bodyPr/>
        <a:lstStyle/>
        <a:p>
          <a:endParaRPr lang="el-GR"/>
        </a:p>
      </dgm:t>
    </dgm:pt>
    <dgm:pt modelId="{2D7FFCE9-16DE-4420-81D7-27176937C73E}">
      <dgm:prSet phldrT="[Κείμενο]" custT="1"/>
      <dgm:spPr/>
      <dgm:t>
        <a:bodyPr/>
        <a:lstStyle/>
        <a:p>
          <a:r>
            <a:rPr lang="el-GR" sz="2000" dirty="0" smtClean="0">
              <a:latin typeface="Times New Roman" panose="02020603050405020304" pitchFamily="18" charset="0"/>
              <a:cs typeface="Times New Roman" panose="02020603050405020304" pitchFamily="18" charset="0"/>
            </a:rPr>
            <a:t>ΛΕΞΕΙΣ ΧΕΙΡΟΝΟΜΙΕΣ </a:t>
          </a:r>
        </a:p>
      </dgm:t>
    </dgm:pt>
    <dgm:pt modelId="{ED9D33E8-5A8A-4A63-9084-5E306A65DB01}" type="parTrans" cxnId="{B0083A7B-727C-490C-9B1A-3BAB12C3BDD4}">
      <dgm:prSet/>
      <dgm:spPr/>
      <dgm:t>
        <a:bodyPr/>
        <a:lstStyle/>
        <a:p>
          <a:endParaRPr lang="el-GR"/>
        </a:p>
      </dgm:t>
    </dgm:pt>
    <dgm:pt modelId="{A6BF33E0-96DC-4F4A-9F1E-0A3F413EBA81}" type="sibTrans" cxnId="{B0083A7B-727C-490C-9B1A-3BAB12C3BDD4}">
      <dgm:prSet/>
      <dgm:spPr/>
      <dgm:t>
        <a:bodyPr/>
        <a:lstStyle/>
        <a:p>
          <a:endParaRPr lang="el-GR"/>
        </a:p>
      </dgm:t>
    </dgm:pt>
    <dgm:pt modelId="{D49D0749-7F4C-45D0-B9AE-F98EE1E8CAD6}">
      <dgm:prSet phldrT="[Κείμενο]" custT="1"/>
      <dgm:spPr/>
      <dgm:t>
        <a:bodyPr/>
        <a:lstStyle/>
        <a:p>
          <a:r>
            <a:rPr lang="el-GR" sz="2000" dirty="0" smtClean="0">
              <a:latin typeface="Times New Roman" panose="02020603050405020304" pitchFamily="18" charset="0"/>
              <a:cs typeface="Times New Roman" panose="02020603050405020304" pitchFamily="18" charset="0"/>
            </a:rPr>
            <a:t>ΜΑΤΙΑΣΤΗΣ = μεσολαβητής προσώπου &amp; κόσμου</a:t>
          </a:r>
        </a:p>
        <a:p>
          <a:r>
            <a:rPr lang="el-GR" sz="2000" dirty="0" smtClean="0">
              <a:latin typeface="Times New Roman" panose="02020603050405020304" pitchFamily="18" charset="0"/>
              <a:cs typeface="Times New Roman" panose="02020603050405020304" pitchFamily="18" charset="0"/>
            </a:rPr>
            <a:t>Δύναμη επικίνδυνη</a:t>
          </a:r>
          <a:endParaRPr lang="el-GR" sz="2000" dirty="0">
            <a:latin typeface="Times New Roman" panose="02020603050405020304" pitchFamily="18" charset="0"/>
            <a:cs typeface="Times New Roman" panose="02020603050405020304" pitchFamily="18" charset="0"/>
          </a:endParaRPr>
        </a:p>
      </dgm:t>
    </dgm:pt>
    <dgm:pt modelId="{5FCA1853-1A45-4FFA-9BCA-835A705095FC}" type="parTrans" cxnId="{ECE1D5CB-6F1D-4721-820B-8D50B44784CB}">
      <dgm:prSet/>
      <dgm:spPr/>
      <dgm:t>
        <a:bodyPr/>
        <a:lstStyle/>
        <a:p>
          <a:endParaRPr lang="el-GR"/>
        </a:p>
      </dgm:t>
    </dgm:pt>
    <dgm:pt modelId="{22B03C8F-90CF-4DA6-B059-7FD3D27948A5}" type="sibTrans" cxnId="{ECE1D5CB-6F1D-4721-820B-8D50B44784CB}">
      <dgm:prSet/>
      <dgm:spPr/>
      <dgm:t>
        <a:bodyPr/>
        <a:lstStyle/>
        <a:p>
          <a:endParaRPr lang="el-GR"/>
        </a:p>
      </dgm:t>
    </dgm:pt>
    <dgm:pt modelId="{A49B664E-E0C0-4B1E-8235-937A5E5DC961}" type="pres">
      <dgm:prSet presAssocID="{BE110997-1621-4851-9118-FB5587508326}" presName="Name0" presStyleCnt="0">
        <dgm:presLayoutVars>
          <dgm:dir/>
          <dgm:animLvl val="lvl"/>
          <dgm:resizeHandles val="exact"/>
        </dgm:presLayoutVars>
      </dgm:prSet>
      <dgm:spPr/>
      <dgm:t>
        <a:bodyPr/>
        <a:lstStyle/>
        <a:p>
          <a:endParaRPr lang="el-GR"/>
        </a:p>
      </dgm:t>
    </dgm:pt>
    <dgm:pt modelId="{F46F6D44-6D4E-4A5F-A1AA-013120C9C862}" type="pres">
      <dgm:prSet presAssocID="{9A7BB7D2-1B17-4504-9D87-E14106A58D6E}" presName="Name8" presStyleCnt="0"/>
      <dgm:spPr/>
    </dgm:pt>
    <dgm:pt modelId="{A262809F-2933-460B-902C-42C12776B527}" type="pres">
      <dgm:prSet presAssocID="{9A7BB7D2-1B17-4504-9D87-E14106A58D6E}" presName="level" presStyleLbl="node1" presStyleIdx="0" presStyleCnt="3">
        <dgm:presLayoutVars>
          <dgm:chMax val="1"/>
          <dgm:bulletEnabled val="1"/>
        </dgm:presLayoutVars>
      </dgm:prSet>
      <dgm:spPr/>
      <dgm:t>
        <a:bodyPr/>
        <a:lstStyle/>
        <a:p>
          <a:endParaRPr lang="el-GR"/>
        </a:p>
      </dgm:t>
    </dgm:pt>
    <dgm:pt modelId="{E9D9291F-9120-43A3-B3FF-5049BB0E70DE}" type="pres">
      <dgm:prSet presAssocID="{9A7BB7D2-1B17-4504-9D87-E14106A58D6E}" presName="levelTx" presStyleLbl="revTx" presStyleIdx="0" presStyleCnt="0">
        <dgm:presLayoutVars>
          <dgm:chMax val="1"/>
          <dgm:bulletEnabled val="1"/>
        </dgm:presLayoutVars>
      </dgm:prSet>
      <dgm:spPr/>
      <dgm:t>
        <a:bodyPr/>
        <a:lstStyle/>
        <a:p>
          <a:endParaRPr lang="el-GR"/>
        </a:p>
      </dgm:t>
    </dgm:pt>
    <dgm:pt modelId="{6F796347-E5A7-4E3B-9128-14C902B4DFC1}" type="pres">
      <dgm:prSet presAssocID="{2D7FFCE9-16DE-4420-81D7-27176937C73E}" presName="Name8" presStyleCnt="0"/>
      <dgm:spPr/>
    </dgm:pt>
    <dgm:pt modelId="{8E9DAA66-E302-4F7A-BE8F-6DA3F532C990}" type="pres">
      <dgm:prSet presAssocID="{2D7FFCE9-16DE-4420-81D7-27176937C73E}" presName="level" presStyleLbl="node1" presStyleIdx="1" presStyleCnt="3">
        <dgm:presLayoutVars>
          <dgm:chMax val="1"/>
          <dgm:bulletEnabled val="1"/>
        </dgm:presLayoutVars>
      </dgm:prSet>
      <dgm:spPr/>
      <dgm:t>
        <a:bodyPr/>
        <a:lstStyle/>
        <a:p>
          <a:endParaRPr lang="el-GR"/>
        </a:p>
      </dgm:t>
    </dgm:pt>
    <dgm:pt modelId="{89BBB4A4-E3E6-445C-9492-2FEA36AA550C}" type="pres">
      <dgm:prSet presAssocID="{2D7FFCE9-16DE-4420-81D7-27176937C73E}" presName="levelTx" presStyleLbl="revTx" presStyleIdx="0" presStyleCnt="0">
        <dgm:presLayoutVars>
          <dgm:chMax val="1"/>
          <dgm:bulletEnabled val="1"/>
        </dgm:presLayoutVars>
      </dgm:prSet>
      <dgm:spPr/>
      <dgm:t>
        <a:bodyPr/>
        <a:lstStyle/>
        <a:p>
          <a:endParaRPr lang="el-GR"/>
        </a:p>
      </dgm:t>
    </dgm:pt>
    <dgm:pt modelId="{88946D20-4D51-42AF-A62F-5D13E7BA5B93}" type="pres">
      <dgm:prSet presAssocID="{D49D0749-7F4C-45D0-B9AE-F98EE1E8CAD6}" presName="Name8" presStyleCnt="0"/>
      <dgm:spPr/>
    </dgm:pt>
    <dgm:pt modelId="{EFEE468F-9D53-498B-9008-4ACA54C9843E}" type="pres">
      <dgm:prSet presAssocID="{D49D0749-7F4C-45D0-B9AE-F98EE1E8CAD6}" presName="level" presStyleLbl="node1" presStyleIdx="2" presStyleCnt="3">
        <dgm:presLayoutVars>
          <dgm:chMax val="1"/>
          <dgm:bulletEnabled val="1"/>
        </dgm:presLayoutVars>
      </dgm:prSet>
      <dgm:spPr/>
      <dgm:t>
        <a:bodyPr/>
        <a:lstStyle/>
        <a:p>
          <a:endParaRPr lang="el-GR"/>
        </a:p>
      </dgm:t>
    </dgm:pt>
    <dgm:pt modelId="{4526316A-BD28-4C33-94B3-13F70786F252}" type="pres">
      <dgm:prSet presAssocID="{D49D0749-7F4C-45D0-B9AE-F98EE1E8CAD6}" presName="levelTx" presStyleLbl="revTx" presStyleIdx="0" presStyleCnt="0">
        <dgm:presLayoutVars>
          <dgm:chMax val="1"/>
          <dgm:bulletEnabled val="1"/>
        </dgm:presLayoutVars>
      </dgm:prSet>
      <dgm:spPr/>
      <dgm:t>
        <a:bodyPr/>
        <a:lstStyle/>
        <a:p>
          <a:endParaRPr lang="el-GR"/>
        </a:p>
      </dgm:t>
    </dgm:pt>
  </dgm:ptLst>
  <dgm:cxnLst>
    <dgm:cxn modelId="{A3B1701F-12CC-492F-87B5-A61748FDB862}" type="presOf" srcId="{D49D0749-7F4C-45D0-B9AE-F98EE1E8CAD6}" destId="{4526316A-BD28-4C33-94B3-13F70786F252}" srcOrd="1" destOrd="0" presId="urn:microsoft.com/office/officeart/2005/8/layout/pyramid1"/>
    <dgm:cxn modelId="{3DA44728-F3C2-48DA-98CE-FE8625F6A3CC}" srcId="{BE110997-1621-4851-9118-FB5587508326}" destId="{9A7BB7D2-1B17-4504-9D87-E14106A58D6E}" srcOrd="0" destOrd="0" parTransId="{969DD07E-B4F1-4128-8683-D02305B30BD6}" sibTransId="{3C5606D4-57F6-46AE-B245-22D6859AE9F7}"/>
    <dgm:cxn modelId="{0067CC52-E4B2-4CD7-A80B-5F3CA9E396FD}" type="presOf" srcId="{9A7BB7D2-1B17-4504-9D87-E14106A58D6E}" destId="{A262809F-2933-460B-902C-42C12776B527}" srcOrd="0" destOrd="0" presId="urn:microsoft.com/office/officeart/2005/8/layout/pyramid1"/>
    <dgm:cxn modelId="{2D4E0DB2-F896-4828-80C7-F5B6A97DCEEF}" type="presOf" srcId="{2D7FFCE9-16DE-4420-81D7-27176937C73E}" destId="{8E9DAA66-E302-4F7A-BE8F-6DA3F532C990}" srcOrd="0" destOrd="0" presId="urn:microsoft.com/office/officeart/2005/8/layout/pyramid1"/>
    <dgm:cxn modelId="{ECE1D5CB-6F1D-4721-820B-8D50B44784CB}" srcId="{BE110997-1621-4851-9118-FB5587508326}" destId="{D49D0749-7F4C-45D0-B9AE-F98EE1E8CAD6}" srcOrd="2" destOrd="0" parTransId="{5FCA1853-1A45-4FFA-9BCA-835A705095FC}" sibTransId="{22B03C8F-90CF-4DA6-B059-7FD3D27948A5}"/>
    <dgm:cxn modelId="{903C7A0B-1FB6-4E2E-8351-0555916DA8A0}" type="presOf" srcId="{2D7FFCE9-16DE-4420-81D7-27176937C73E}" destId="{89BBB4A4-E3E6-445C-9492-2FEA36AA550C}" srcOrd="1" destOrd="0" presId="urn:microsoft.com/office/officeart/2005/8/layout/pyramid1"/>
    <dgm:cxn modelId="{DC8DEC11-250A-4334-9833-D634BD35A578}" type="presOf" srcId="{9A7BB7D2-1B17-4504-9D87-E14106A58D6E}" destId="{E9D9291F-9120-43A3-B3FF-5049BB0E70DE}" srcOrd="1" destOrd="0" presId="urn:microsoft.com/office/officeart/2005/8/layout/pyramid1"/>
    <dgm:cxn modelId="{01DE06E0-0FA4-4373-87C2-46F6C61F2268}" type="presOf" srcId="{BE110997-1621-4851-9118-FB5587508326}" destId="{A49B664E-E0C0-4B1E-8235-937A5E5DC961}" srcOrd="0" destOrd="0" presId="urn:microsoft.com/office/officeart/2005/8/layout/pyramid1"/>
    <dgm:cxn modelId="{B0083A7B-727C-490C-9B1A-3BAB12C3BDD4}" srcId="{BE110997-1621-4851-9118-FB5587508326}" destId="{2D7FFCE9-16DE-4420-81D7-27176937C73E}" srcOrd="1" destOrd="0" parTransId="{ED9D33E8-5A8A-4A63-9084-5E306A65DB01}" sibTransId="{A6BF33E0-96DC-4F4A-9F1E-0A3F413EBA81}"/>
    <dgm:cxn modelId="{95C9E220-BDF9-41D5-8A02-C76B4997E4D2}" type="presOf" srcId="{D49D0749-7F4C-45D0-B9AE-F98EE1E8CAD6}" destId="{EFEE468F-9D53-498B-9008-4ACA54C9843E}" srcOrd="0" destOrd="0" presId="urn:microsoft.com/office/officeart/2005/8/layout/pyramid1"/>
    <dgm:cxn modelId="{8DDFDF69-9A74-4D72-BD30-11BEB4517BEC}" type="presParOf" srcId="{A49B664E-E0C0-4B1E-8235-937A5E5DC961}" destId="{F46F6D44-6D4E-4A5F-A1AA-013120C9C862}" srcOrd="0" destOrd="0" presId="urn:microsoft.com/office/officeart/2005/8/layout/pyramid1"/>
    <dgm:cxn modelId="{1C030929-C235-4658-AC31-D757B36A6A24}" type="presParOf" srcId="{F46F6D44-6D4E-4A5F-A1AA-013120C9C862}" destId="{A262809F-2933-460B-902C-42C12776B527}" srcOrd="0" destOrd="0" presId="urn:microsoft.com/office/officeart/2005/8/layout/pyramid1"/>
    <dgm:cxn modelId="{4758FCEB-A647-4D5A-A49C-083763190965}" type="presParOf" srcId="{F46F6D44-6D4E-4A5F-A1AA-013120C9C862}" destId="{E9D9291F-9120-43A3-B3FF-5049BB0E70DE}" srcOrd="1" destOrd="0" presId="urn:microsoft.com/office/officeart/2005/8/layout/pyramid1"/>
    <dgm:cxn modelId="{1826D6DC-10DD-492B-A9A4-55B62C99D800}" type="presParOf" srcId="{A49B664E-E0C0-4B1E-8235-937A5E5DC961}" destId="{6F796347-E5A7-4E3B-9128-14C902B4DFC1}" srcOrd="1" destOrd="0" presId="urn:microsoft.com/office/officeart/2005/8/layout/pyramid1"/>
    <dgm:cxn modelId="{831AB669-1964-4A87-9BEF-603FBA129C00}" type="presParOf" srcId="{6F796347-E5A7-4E3B-9128-14C902B4DFC1}" destId="{8E9DAA66-E302-4F7A-BE8F-6DA3F532C990}" srcOrd="0" destOrd="0" presId="urn:microsoft.com/office/officeart/2005/8/layout/pyramid1"/>
    <dgm:cxn modelId="{05564ABD-3716-4AFF-A3BC-B97F099C01A3}" type="presParOf" srcId="{6F796347-E5A7-4E3B-9128-14C902B4DFC1}" destId="{89BBB4A4-E3E6-445C-9492-2FEA36AA550C}" srcOrd="1" destOrd="0" presId="urn:microsoft.com/office/officeart/2005/8/layout/pyramid1"/>
    <dgm:cxn modelId="{2135B316-B7B4-4F3A-92A9-BA27E677D6BC}" type="presParOf" srcId="{A49B664E-E0C0-4B1E-8235-937A5E5DC961}" destId="{88946D20-4D51-42AF-A62F-5D13E7BA5B93}" srcOrd="2" destOrd="0" presId="urn:microsoft.com/office/officeart/2005/8/layout/pyramid1"/>
    <dgm:cxn modelId="{75A49E72-6590-4776-9199-1571BEC48A3A}" type="presParOf" srcId="{88946D20-4D51-42AF-A62F-5D13E7BA5B93}" destId="{EFEE468F-9D53-498B-9008-4ACA54C9843E}" srcOrd="0" destOrd="0" presId="urn:microsoft.com/office/officeart/2005/8/layout/pyramid1"/>
    <dgm:cxn modelId="{ED067836-020F-4415-8BD6-D4787B06D47C}" type="presParOf" srcId="{88946D20-4D51-42AF-A62F-5D13E7BA5B93}" destId="{4526316A-BD28-4C33-94B3-13F70786F25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2809F-2933-460B-902C-42C12776B527}">
      <dsp:nvSpPr>
        <dsp:cNvPr id="0" name=""/>
        <dsp:cNvSpPr/>
      </dsp:nvSpPr>
      <dsp:spPr>
        <a:xfrm>
          <a:off x="1368152" y="0"/>
          <a:ext cx="1368151" cy="1524000"/>
        </a:xfrm>
        <a:prstGeom prst="trapezoid">
          <a:avLst>
            <a:gd name="adj"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smtClean="0">
              <a:latin typeface="Times New Roman" panose="02020603050405020304" pitchFamily="18" charset="0"/>
              <a:cs typeface="Times New Roman" panose="02020603050405020304" pitchFamily="18" charset="0"/>
            </a:rPr>
            <a:t>ΜΑΤΙΑΣΜΑ</a:t>
          </a:r>
          <a:endParaRPr lang="el-GR" sz="2000" kern="1200" dirty="0">
            <a:latin typeface="Times New Roman" panose="02020603050405020304" pitchFamily="18" charset="0"/>
            <a:cs typeface="Times New Roman" panose="02020603050405020304" pitchFamily="18" charset="0"/>
          </a:endParaRPr>
        </a:p>
      </dsp:txBody>
      <dsp:txXfrm>
        <a:off x="1368152" y="0"/>
        <a:ext cx="1368151" cy="1524000"/>
      </dsp:txXfrm>
    </dsp:sp>
    <dsp:sp modelId="{8E9DAA66-E302-4F7A-BE8F-6DA3F532C990}">
      <dsp:nvSpPr>
        <dsp:cNvPr id="0" name=""/>
        <dsp:cNvSpPr/>
      </dsp:nvSpPr>
      <dsp:spPr>
        <a:xfrm>
          <a:off x="684076" y="1523999"/>
          <a:ext cx="2736303" cy="1524000"/>
        </a:xfrm>
        <a:prstGeom prst="trapezoid">
          <a:avLst>
            <a:gd name="adj" fmla="val 4488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smtClean="0">
              <a:latin typeface="Times New Roman" panose="02020603050405020304" pitchFamily="18" charset="0"/>
              <a:cs typeface="Times New Roman" panose="02020603050405020304" pitchFamily="18" charset="0"/>
            </a:rPr>
            <a:t>ΛΕΞΕΙΣ ΧΕΙΡΟΝΟΜΙΕΣ </a:t>
          </a:r>
        </a:p>
      </dsp:txBody>
      <dsp:txXfrm>
        <a:off x="1162929" y="1523999"/>
        <a:ext cx="1778597" cy="1524000"/>
      </dsp:txXfrm>
    </dsp:sp>
    <dsp:sp modelId="{EFEE468F-9D53-498B-9008-4ACA54C9843E}">
      <dsp:nvSpPr>
        <dsp:cNvPr id="0" name=""/>
        <dsp:cNvSpPr/>
      </dsp:nvSpPr>
      <dsp:spPr>
        <a:xfrm>
          <a:off x="0" y="3047999"/>
          <a:ext cx="4104456" cy="1524000"/>
        </a:xfrm>
        <a:prstGeom prst="trapezoid">
          <a:avLst>
            <a:gd name="adj" fmla="val 4488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smtClean="0">
              <a:latin typeface="Times New Roman" panose="02020603050405020304" pitchFamily="18" charset="0"/>
              <a:cs typeface="Times New Roman" panose="02020603050405020304" pitchFamily="18" charset="0"/>
            </a:rPr>
            <a:t>ΜΑΤΙΑΣΤΗΣ = μεσολαβητής προσώπου &amp; κόσμου</a:t>
          </a:r>
        </a:p>
        <a:p>
          <a:pPr lvl="0" algn="ctr" defTabSz="889000">
            <a:lnSpc>
              <a:spcPct val="90000"/>
            </a:lnSpc>
            <a:spcBef>
              <a:spcPct val="0"/>
            </a:spcBef>
            <a:spcAft>
              <a:spcPct val="35000"/>
            </a:spcAft>
          </a:pPr>
          <a:r>
            <a:rPr lang="el-GR" sz="2000" kern="1200" dirty="0" smtClean="0">
              <a:latin typeface="Times New Roman" panose="02020603050405020304" pitchFamily="18" charset="0"/>
              <a:cs typeface="Times New Roman" panose="02020603050405020304" pitchFamily="18" charset="0"/>
            </a:rPr>
            <a:t>Δύναμη επικίνδυνη</a:t>
          </a:r>
          <a:endParaRPr lang="el-GR" sz="2000" kern="1200" dirty="0">
            <a:latin typeface="Times New Roman" panose="02020603050405020304" pitchFamily="18" charset="0"/>
            <a:cs typeface="Times New Roman" panose="02020603050405020304" pitchFamily="18" charset="0"/>
          </a:endParaRPr>
        </a:p>
      </dsp:txBody>
      <dsp:txXfrm>
        <a:off x="718279" y="3047999"/>
        <a:ext cx="2667896"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Τίτλος 7"/>
          <p:cNvSpPr>
            <a:spLocks noGrp="1"/>
          </p:cNvSpPr>
          <p:nvPr>
            <p:ph type="ctrTitle"/>
          </p:nvPr>
        </p:nvSpPr>
        <p:spPr>
          <a:xfrm>
            <a:off x="2286000" y="3124200"/>
            <a:ext cx="6172200" cy="1894362"/>
          </a:xfrm>
        </p:spPr>
        <p:txBody>
          <a:bodyPr/>
          <a:lstStyle>
            <a:lvl1pPr>
              <a:defRPr b="1"/>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bwMode="auto">
          <a:xfrm rot="5400000">
            <a:off x="7764621" y="1174097"/>
            <a:ext cx="2286000" cy="381000"/>
          </a:xfrm>
        </p:spPr>
        <p:txBody>
          <a:bodyPr/>
          <a:lstStyle/>
          <a:p>
            <a:fld id="{332DD591-1660-4666-97BF-F4B11B887F3A}" type="datetimeFigureOut">
              <a:rPr lang="el-GR" smtClean="0"/>
              <a:t>27/3/2018</a:t>
            </a:fld>
            <a:endParaRPr lang="el-GR" dirty="0"/>
          </a:p>
        </p:txBody>
      </p:sp>
      <p:sp>
        <p:nvSpPr>
          <p:cNvPr id="17" name="Θέση υποσέλιδου 16"/>
          <p:cNvSpPr>
            <a:spLocks noGrp="1"/>
          </p:cNvSpPr>
          <p:nvPr>
            <p:ph type="ftr" sz="quarter" idx="11"/>
          </p:nvPr>
        </p:nvSpPr>
        <p:spPr bwMode="auto">
          <a:xfrm rot="5400000">
            <a:off x="7077269" y="4181669"/>
            <a:ext cx="3657600" cy="384048"/>
          </a:xfrm>
        </p:spPr>
        <p:txBody>
          <a:bodyPr/>
          <a:lstStyle/>
          <a:p>
            <a:endParaRPr lang="el-GR" dirty="0"/>
          </a:p>
        </p:txBody>
      </p:sp>
      <p:sp>
        <p:nvSpPr>
          <p:cNvPr id="10" name="Ορθογώνιο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Ορθογώνιο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Ορθογώνιο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Ορθογώνιο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Ευθεία γραμμή σύνδεσης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Ευθεία γραμμή σύνδεσης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Ευθεία γραμμή σύνδεσης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Ευθεία γραμμή σύνδεσης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Ευθεία γραμμή σύνδεσης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Ορθογώνιο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Έλλειψη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Έλλειψη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Έλλειψη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Θέση αριθμού διαφάνειας 28"/>
          <p:cNvSpPr>
            <a:spLocks noGrp="1"/>
          </p:cNvSpPr>
          <p:nvPr>
            <p:ph type="sldNum" sz="quarter" idx="12"/>
          </p:nvPr>
        </p:nvSpPr>
        <p:spPr bwMode="auto">
          <a:xfrm>
            <a:off x="1325544" y="4928702"/>
            <a:ext cx="609600" cy="517524"/>
          </a:xfrm>
        </p:spPr>
        <p:txBody>
          <a:bodyPr/>
          <a:lstStyle/>
          <a:p>
            <a:fld id="{BAF2CB9F-0300-41B5-9FDA-BAAB9B3E20C7}" type="slidenum">
              <a:rPr lang="el-GR" smtClean="0"/>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332DD591-1660-4666-97BF-F4B11B887F3A}" type="datetimeFigureOut">
              <a:rPr lang="el-GR" smtClean="0"/>
              <a:t>27/3/2018</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BAF2CB9F-0300-41B5-9FDA-BAAB9B3E20C7}"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9"/>
            <a:ext cx="1676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332DD591-1660-4666-97BF-F4B11B887F3A}" type="datetimeFigureOut">
              <a:rPr lang="el-GR" smtClean="0"/>
              <a:t>27/3/2018</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BAF2CB9F-0300-41B5-9FDA-BAAB9B3E20C7}"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8" name="Θέση περιεχομένου 7"/>
          <p:cNvSpPr>
            <a:spLocks noGrp="1"/>
          </p:cNvSpPr>
          <p:nvPr>
            <p:ph sz="quarter" idx="1"/>
          </p:nvPr>
        </p:nvSpPr>
        <p:spPr>
          <a:xfrm>
            <a:off x="457200" y="1600200"/>
            <a:ext cx="7467600" cy="487375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4"/>
          </p:nvPr>
        </p:nvSpPr>
        <p:spPr/>
        <p:txBody>
          <a:bodyPr rtlCol="0"/>
          <a:lstStyle/>
          <a:p>
            <a:fld id="{332DD591-1660-4666-97BF-F4B11B887F3A}" type="datetimeFigureOut">
              <a:rPr lang="el-GR" smtClean="0"/>
              <a:t>27/3/2018</a:t>
            </a:fld>
            <a:endParaRPr lang="el-GR" dirty="0"/>
          </a:p>
        </p:txBody>
      </p:sp>
      <p:sp>
        <p:nvSpPr>
          <p:cNvPr id="9" name="Θέση αριθμού διαφάνειας 8"/>
          <p:cNvSpPr>
            <a:spLocks noGrp="1"/>
          </p:cNvSpPr>
          <p:nvPr>
            <p:ph type="sldNum" sz="quarter" idx="15"/>
          </p:nvPr>
        </p:nvSpPr>
        <p:spPr/>
        <p:txBody>
          <a:bodyPr rtlCol="0"/>
          <a:lstStyle/>
          <a:p>
            <a:fld id="{BAF2CB9F-0300-41B5-9FDA-BAAB9B3E20C7}" type="slidenum">
              <a:rPr lang="el-GR" smtClean="0"/>
              <a:t>‹#›</a:t>
            </a:fld>
            <a:endParaRPr lang="el-GR" dirty="0"/>
          </a:p>
        </p:txBody>
      </p:sp>
      <p:sp>
        <p:nvSpPr>
          <p:cNvPr id="10" name="Θέση υποσέλιδου 9"/>
          <p:cNvSpPr>
            <a:spLocks noGrp="1"/>
          </p:cNvSpPr>
          <p:nvPr>
            <p:ph type="ftr" sz="quarter" idx="16"/>
          </p:nvPr>
        </p:nvSpPr>
        <p:spPr/>
        <p:txBody>
          <a:bodyPr rtlCol="0"/>
          <a:lstStyle/>
          <a:p>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bwMode="auto">
          <a:xfrm rot="5400000">
            <a:off x="7763256" y="1170432"/>
            <a:ext cx="2286000" cy="381000"/>
          </a:xfrm>
        </p:spPr>
        <p:txBody>
          <a:bodyPr/>
          <a:lstStyle/>
          <a:p>
            <a:fld id="{332DD591-1660-4666-97BF-F4B11B887F3A}" type="datetimeFigureOut">
              <a:rPr lang="el-GR" smtClean="0"/>
              <a:t>27/3/2018</a:t>
            </a:fld>
            <a:endParaRPr lang="el-GR" dirty="0"/>
          </a:p>
        </p:txBody>
      </p:sp>
      <p:sp>
        <p:nvSpPr>
          <p:cNvPr id="5" name="Θέση υποσέλιδου 4"/>
          <p:cNvSpPr>
            <a:spLocks noGrp="1"/>
          </p:cNvSpPr>
          <p:nvPr>
            <p:ph type="ftr" sz="quarter" idx="11"/>
          </p:nvPr>
        </p:nvSpPr>
        <p:spPr bwMode="auto">
          <a:xfrm rot="5400000">
            <a:off x="7077456" y="4178808"/>
            <a:ext cx="3657600" cy="384048"/>
          </a:xfrm>
        </p:spPr>
        <p:txBody>
          <a:bodyPr/>
          <a:lstStyle/>
          <a:p>
            <a:endParaRPr lang="el-GR" dirty="0"/>
          </a:p>
        </p:txBody>
      </p:sp>
      <p:sp>
        <p:nvSpPr>
          <p:cNvPr id="9" name="Ορθογώνιο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Ορθογώνιο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Ορθογώνιο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Ορθογώνιο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Ευθεία γραμμή σύνδεσης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Ευθεία γραμμή σύνδεσης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Ευθεία γραμμή σύνδεσης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Ευθεία γραμμή σύνδεσης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Ευθεία γραμμή σύνδεσης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Ορθογώνιο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Έλλειψη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Έλλειψη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Έλλειψη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Έλλειψη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Έλλειψη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Ευθεία γραμμή σύνδεσης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Θέση αριθμού διαφάνειας 5"/>
          <p:cNvSpPr>
            <a:spLocks noGrp="1"/>
          </p:cNvSpPr>
          <p:nvPr>
            <p:ph type="sldNum" sz="quarter" idx="12"/>
          </p:nvPr>
        </p:nvSpPr>
        <p:spPr bwMode="auto">
          <a:xfrm>
            <a:off x="1340616" y="4928702"/>
            <a:ext cx="609600" cy="517524"/>
          </a:xfrm>
        </p:spPr>
        <p:txBody>
          <a:bodyPr/>
          <a:lstStyle/>
          <a:p>
            <a:fld id="{BAF2CB9F-0300-41B5-9FDA-BAAB9B3E20C7}" type="slidenum">
              <a:rPr lang="el-GR" smtClean="0"/>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332DD591-1660-4666-97BF-F4B11B887F3A}" type="datetimeFigureOut">
              <a:rPr lang="el-GR" smtClean="0"/>
              <a:t>27/3/2018</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BAF2CB9F-0300-41B5-9FDA-BAAB9B3E20C7}" type="slidenum">
              <a:rPr lang="el-GR" smtClean="0"/>
              <a:t>‹#›</a:t>
            </a:fld>
            <a:endParaRPr lang="el-GR" dirty="0"/>
          </a:p>
        </p:txBody>
      </p:sp>
      <p:sp>
        <p:nvSpPr>
          <p:cNvPr id="9" name="Θέση περιεχομένου 8"/>
          <p:cNvSpPr>
            <a:spLocks noGrp="1"/>
          </p:cNvSpPr>
          <p:nvPr>
            <p:ph sz="quarter" idx="1"/>
          </p:nvPr>
        </p:nvSpPr>
        <p:spPr>
          <a:xfrm>
            <a:off x="457200"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270248" y="1600200"/>
            <a:ext cx="3657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7543800" cy="1143000"/>
          </a:xfrm>
        </p:spPr>
        <p:txBody>
          <a:bodyPr anchor="b"/>
          <a:lstStyle>
            <a:lvl1pPr>
              <a:defRPr/>
            </a:lvl1pPr>
          </a:lstStyle>
          <a:p>
            <a:r>
              <a:rPr kumimoji="0" lang="el-GR" smtClean="0"/>
              <a:t>Στυλ κύριου τίτλου</a:t>
            </a:r>
            <a:endParaRPr kumimoji="0" lang="en-US"/>
          </a:p>
        </p:txBody>
      </p:sp>
      <p:sp>
        <p:nvSpPr>
          <p:cNvPr id="7" name="Θέση ημερομηνίας 6"/>
          <p:cNvSpPr>
            <a:spLocks noGrp="1"/>
          </p:cNvSpPr>
          <p:nvPr>
            <p:ph type="dt" sz="half" idx="10"/>
          </p:nvPr>
        </p:nvSpPr>
        <p:spPr/>
        <p:txBody>
          <a:bodyPr/>
          <a:lstStyle/>
          <a:p>
            <a:fld id="{332DD591-1660-4666-97BF-F4B11B887F3A}" type="datetimeFigureOut">
              <a:rPr lang="el-GR" smtClean="0"/>
              <a:t>27/3/2018</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BAF2CB9F-0300-41B5-9FDA-BAAB9B3E20C7}" type="slidenum">
              <a:rPr lang="el-GR" smtClean="0"/>
              <a:t>‹#›</a:t>
            </a:fld>
            <a:endParaRPr lang="el-GR" dirty="0"/>
          </a:p>
        </p:txBody>
      </p:sp>
      <p:sp>
        <p:nvSpPr>
          <p:cNvPr id="11" name="Θέση περιεχομένου 10"/>
          <p:cNvSpPr>
            <a:spLocks noGrp="1"/>
          </p:cNvSpPr>
          <p:nvPr>
            <p:ph sz="quarter" idx="2"/>
          </p:nvPr>
        </p:nvSpPr>
        <p:spPr>
          <a:xfrm>
            <a:off x="457200"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quarter" idx="4"/>
          </p:nvPr>
        </p:nvSpPr>
        <p:spPr>
          <a:xfrm>
            <a:off x="4371975" y="2362200"/>
            <a:ext cx="3657600" cy="3886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Θέση κειμένου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
        <p:nvSpPr>
          <p:cNvPr id="14" name="Θέση κειμένου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Στυλ υποδείγματος κειμένου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6" name="Θέση ημερομηνίας 5"/>
          <p:cNvSpPr>
            <a:spLocks noGrp="1"/>
          </p:cNvSpPr>
          <p:nvPr>
            <p:ph type="dt" sz="half" idx="10"/>
          </p:nvPr>
        </p:nvSpPr>
        <p:spPr/>
        <p:txBody>
          <a:bodyPr rtlCol="0"/>
          <a:lstStyle/>
          <a:p>
            <a:fld id="{332DD591-1660-4666-97BF-F4B11B887F3A}" type="datetimeFigureOut">
              <a:rPr lang="el-GR" smtClean="0"/>
              <a:t>27/3/2018</a:t>
            </a:fld>
            <a:endParaRPr lang="el-GR" dirty="0"/>
          </a:p>
        </p:txBody>
      </p:sp>
      <p:sp>
        <p:nvSpPr>
          <p:cNvPr id="7" name="Θέση αριθμού διαφάνειας 6"/>
          <p:cNvSpPr>
            <a:spLocks noGrp="1"/>
          </p:cNvSpPr>
          <p:nvPr>
            <p:ph type="sldNum" sz="quarter" idx="11"/>
          </p:nvPr>
        </p:nvSpPr>
        <p:spPr/>
        <p:txBody>
          <a:bodyPr rtlCol="0"/>
          <a:lstStyle/>
          <a:p>
            <a:fld id="{BAF2CB9F-0300-41B5-9FDA-BAAB9B3E20C7}" type="slidenum">
              <a:rPr lang="el-GR" smtClean="0"/>
              <a:t>‹#›</a:t>
            </a:fld>
            <a:endParaRPr lang="el-GR" dirty="0"/>
          </a:p>
        </p:txBody>
      </p:sp>
      <p:sp>
        <p:nvSpPr>
          <p:cNvPr id="8" name="Θέση υποσέλιδου 7"/>
          <p:cNvSpPr>
            <a:spLocks noGrp="1"/>
          </p:cNvSpPr>
          <p:nvPr>
            <p:ph type="ftr" sz="quarter" idx="12"/>
          </p:nvPr>
        </p:nvSpPr>
        <p:spPr/>
        <p:txBody>
          <a:bodyPr rtlCol="0"/>
          <a:lstStyle/>
          <a:p>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32DD591-1660-4666-97BF-F4B11B887F3A}" type="datetimeFigureOut">
              <a:rPr lang="el-GR" smtClean="0"/>
              <a:t>27/3/2018</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BAF2CB9F-0300-41B5-9FDA-BAAB9B3E20C7}"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Ευθεία γραμμή σύνδεσης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Τίτλο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8" name="Ευθεία γραμμή σύνδεσης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Ευθεία γραμμή σύνδεσης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Ευθεία γραμμή σύνδεσης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Ορθογώνιο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Ευθεία γραμμή σύνδεσης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Έλλειψη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Θέση περιεχομένου 17"/>
          <p:cNvSpPr>
            <a:spLocks noGrp="1"/>
          </p:cNvSpPr>
          <p:nvPr>
            <p:ph sz="quarter" idx="1"/>
          </p:nvPr>
        </p:nvSpPr>
        <p:spPr>
          <a:xfrm>
            <a:off x="304800" y="274320"/>
            <a:ext cx="5638800" cy="6327648"/>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Θέση ημερομηνίας 20"/>
          <p:cNvSpPr>
            <a:spLocks noGrp="1"/>
          </p:cNvSpPr>
          <p:nvPr>
            <p:ph type="dt" sz="half" idx="14"/>
          </p:nvPr>
        </p:nvSpPr>
        <p:spPr/>
        <p:txBody>
          <a:bodyPr rtlCol="0"/>
          <a:lstStyle/>
          <a:p>
            <a:fld id="{332DD591-1660-4666-97BF-F4B11B887F3A}" type="datetimeFigureOut">
              <a:rPr lang="el-GR" smtClean="0"/>
              <a:t>27/3/2018</a:t>
            </a:fld>
            <a:endParaRPr lang="el-GR" dirty="0"/>
          </a:p>
        </p:txBody>
      </p:sp>
      <p:sp>
        <p:nvSpPr>
          <p:cNvPr id="22" name="Θέση αριθμού διαφάνειας 21"/>
          <p:cNvSpPr>
            <a:spLocks noGrp="1"/>
          </p:cNvSpPr>
          <p:nvPr>
            <p:ph type="sldNum" sz="quarter" idx="15"/>
          </p:nvPr>
        </p:nvSpPr>
        <p:spPr/>
        <p:txBody>
          <a:bodyPr rtlCol="0"/>
          <a:lstStyle/>
          <a:p>
            <a:fld id="{BAF2CB9F-0300-41B5-9FDA-BAAB9B3E20C7}" type="slidenum">
              <a:rPr lang="el-GR" smtClean="0"/>
              <a:t>‹#›</a:t>
            </a:fld>
            <a:endParaRPr lang="el-GR" dirty="0"/>
          </a:p>
        </p:txBody>
      </p:sp>
      <p:sp>
        <p:nvSpPr>
          <p:cNvPr id="23" name="Θέση υποσέλιδου 22"/>
          <p:cNvSpPr>
            <a:spLocks noGrp="1"/>
          </p:cNvSpPr>
          <p:nvPr>
            <p:ph type="ftr" sz="quarter" idx="16"/>
          </p:nvPr>
        </p:nvSpPr>
        <p:spPr/>
        <p:txBody>
          <a:bodyPr rtlCol="0"/>
          <a:lstStyle/>
          <a:p>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Ευθεία γραμμή σύνδεσης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Έλλειψη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Τίτλος 1"/>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dirty="0"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10" name="Ευθεία γραμμή σύνδεσης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Ορθογώνιο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Ευθεία γραμμή σύνδεσης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Ευθεία γραμμή σύνδεσης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Ευθεία γραμμή σύνδεσης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Θέση ημερομηνίας 16"/>
          <p:cNvSpPr>
            <a:spLocks noGrp="1"/>
          </p:cNvSpPr>
          <p:nvPr>
            <p:ph type="dt" sz="half" idx="10"/>
          </p:nvPr>
        </p:nvSpPr>
        <p:spPr/>
        <p:txBody>
          <a:bodyPr rtlCol="0"/>
          <a:lstStyle/>
          <a:p>
            <a:fld id="{332DD591-1660-4666-97BF-F4B11B887F3A}" type="datetimeFigureOut">
              <a:rPr lang="el-GR" smtClean="0"/>
              <a:t>27/3/2018</a:t>
            </a:fld>
            <a:endParaRPr lang="el-GR" dirty="0"/>
          </a:p>
        </p:txBody>
      </p:sp>
      <p:sp>
        <p:nvSpPr>
          <p:cNvPr id="18" name="Θέση αριθμού διαφάνειας 17"/>
          <p:cNvSpPr>
            <a:spLocks noGrp="1"/>
          </p:cNvSpPr>
          <p:nvPr>
            <p:ph type="sldNum" sz="quarter" idx="11"/>
          </p:nvPr>
        </p:nvSpPr>
        <p:spPr/>
        <p:txBody>
          <a:bodyPr rtlCol="0"/>
          <a:lstStyle/>
          <a:p>
            <a:fld id="{BAF2CB9F-0300-41B5-9FDA-BAAB9B3E20C7}" type="slidenum">
              <a:rPr lang="el-GR" smtClean="0"/>
              <a:t>‹#›</a:t>
            </a:fld>
            <a:endParaRPr lang="el-GR" dirty="0"/>
          </a:p>
        </p:txBody>
      </p:sp>
      <p:sp>
        <p:nvSpPr>
          <p:cNvPr id="21" name="Θέση υποσέλιδου 20"/>
          <p:cNvSpPr>
            <a:spLocks noGrp="1"/>
          </p:cNvSpPr>
          <p:nvPr>
            <p:ph type="ftr" sz="quarter" idx="12"/>
          </p:nvPr>
        </p:nvSpPr>
        <p:spPr/>
        <p:txBody>
          <a:bodyPr rtlCol="0"/>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Ευθεία γραμμή σύνδεσης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Θέση τίτλου 21"/>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32DD591-1660-4666-97BF-F4B11B887F3A}" type="datetimeFigureOut">
              <a:rPr lang="el-GR" smtClean="0"/>
              <a:t>27/3/2018</a:t>
            </a:fld>
            <a:endParaRPr lang="el-GR" dirty="0"/>
          </a:p>
        </p:txBody>
      </p:sp>
      <p:sp>
        <p:nvSpPr>
          <p:cNvPr id="3" name="Θέση υποσέλιδου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dirty="0"/>
          </a:p>
        </p:txBody>
      </p:sp>
      <p:sp>
        <p:nvSpPr>
          <p:cNvPr id="7" name="Ευθεία γραμμή σύνδεσης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Ευθεία γραμμή σύνδεσης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Ορθογώνιο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Ευθεία γραμμή σύνδεσης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Έλλειψη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Θέση αριθμού διαφάνειας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AF2CB9F-0300-41B5-9FDA-BAAB9B3E20C7}" type="slidenum">
              <a:rPr lang="el-GR" smtClean="0"/>
              <a:t>‹#›</a:t>
            </a:fld>
            <a:endParaRPr lang="el-GR"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915;.&#914;&#945;&#963;&#953;&#955;&#949;&#953;&#940;&#948;&#959;&#965;%20-%20&#919;%20&#922;&#965;&#961;&#940;%20&#956;&#945;&#962;%20&#951;%20&#924;&#945;&#956;&#942;%20(1958).avi"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86000" y="2060848"/>
            <a:ext cx="6172200" cy="1584176"/>
          </a:xfrm>
        </p:spPr>
        <p:txBody>
          <a:bodyPr>
            <a:normAutofit/>
          </a:bodyPr>
          <a:lstStyle/>
          <a:p>
            <a:pPr algn="ctr"/>
            <a:r>
              <a:rPr lang="el-GR" sz="3200" u="sng" dirty="0" smtClean="0">
                <a:latin typeface="Times New Roman" panose="02020603050405020304" pitchFamily="18" charset="0"/>
                <a:cs typeface="Times New Roman" panose="02020603050405020304" pitchFamily="18" charset="0"/>
              </a:rPr>
              <a:t>ΔΙΑΣΤΑΣΕΙΣ ΤΟΥ ΥΠΕΡΦΥΣΙΚΟΥ &amp; ΟΡΘΟΛΟΓΙΣΜΟΣ</a:t>
            </a:r>
            <a:endParaRPr lang="el-GR" sz="3200" u="sng" dirty="0">
              <a:latin typeface="Times New Roman" panose="02020603050405020304" pitchFamily="18" charset="0"/>
              <a:cs typeface="Times New Roman" panose="02020603050405020304" pitchFamily="18" charset="0"/>
            </a:endParaRPr>
          </a:p>
        </p:txBody>
      </p:sp>
      <p:sp>
        <p:nvSpPr>
          <p:cNvPr id="3" name="Υπότιτλος 2"/>
          <p:cNvSpPr>
            <a:spLocks noGrp="1"/>
          </p:cNvSpPr>
          <p:nvPr>
            <p:ph type="subTitle" idx="1"/>
          </p:nvPr>
        </p:nvSpPr>
        <p:spPr>
          <a:xfrm>
            <a:off x="3347864" y="5003322"/>
            <a:ext cx="5110336" cy="1017966"/>
          </a:xfrm>
        </p:spPr>
        <p:txBody>
          <a:bodyPr>
            <a:normAutofit fontScale="55000" lnSpcReduction="20000"/>
          </a:bodyPr>
          <a:lstStyle/>
          <a:p>
            <a:endParaRPr lang="el-GR" sz="2800" dirty="0" smtClean="0">
              <a:latin typeface="Times New Roman" panose="02020603050405020304" pitchFamily="18" charset="0"/>
              <a:cs typeface="Times New Roman" panose="02020603050405020304" pitchFamily="18" charset="0"/>
            </a:endParaRPr>
          </a:p>
          <a:p>
            <a:r>
              <a:rPr lang="el-GR" sz="4400" u="sng" dirty="0" smtClean="0">
                <a:latin typeface="Times New Roman" panose="02020603050405020304" pitchFamily="18" charset="0"/>
                <a:cs typeface="Times New Roman" panose="02020603050405020304" pitchFamily="18" charset="0"/>
              </a:rPr>
              <a:t>Καθηγητής</a:t>
            </a:r>
            <a:r>
              <a:rPr lang="el-GR" sz="4400" dirty="0" smtClean="0">
                <a:latin typeface="Times New Roman" panose="02020603050405020304" pitchFamily="18" charset="0"/>
                <a:cs typeface="Times New Roman" panose="02020603050405020304" pitchFamily="18" charset="0"/>
              </a:rPr>
              <a:t>: Ευάγγελλος Αυδίκος</a:t>
            </a:r>
          </a:p>
          <a:p>
            <a:r>
              <a:rPr lang="el-GR" sz="4400" u="sng" dirty="0" smtClean="0">
                <a:latin typeface="Times New Roman" panose="02020603050405020304" pitchFamily="18" charset="0"/>
                <a:cs typeface="Times New Roman" panose="02020603050405020304" pitchFamily="18" charset="0"/>
              </a:rPr>
              <a:t>Εισηγήτρια</a:t>
            </a:r>
            <a:r>
              <a:rPr lang="el-GR" sz="4400" dirty="0" smtClean="0">
                <a:latin typeface="Times New Roman" panose="02020603050405020304" pitchFamily="18" charset="0"/>
                <a:cs typeface="Times New Roman" panose="02020603050405020304" pitchFamily="18" charset="0"/>
              </a:rPr>
              <a:t>: Μαρία Ζαφειροπούλου</a:t>
            </a:r>
            <a:endParaRPr lang="el-GR"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87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95536" y="274638"/>
            <a:ext cx="7529264" cy="634082"/>
          </a:xfrm>
        </p:spPr>
        <p:txBody>
          <a:bodyPr/>
          <a:lstStyle/>
          <a:p>
            <a:r>
              <a:rPr lang="el-GR" dirty="0" err="1" smtClean="0">
                <a:latin typeface="Times New Roman" panose="02020603050405020304" pitchFamily="18" charset="0"/>
                <a:cs typeface="Times New Roman" panose="02020603050405020304" pitchFamily="18" charset="0"/>
              </a:rPr>
              <a:t>Θεοτητεσ</a:t>
            </a:r>
            <a:r>
              <a:rPr lang="el-GR" dirty="0" smtClean="0">
                <a:latin typeface="Times New Roman" panose="02020603050405020304" pitchFamily="18" charset="0"/>
                <a:cs typeface="Times New Roman" panose="02020603050405020304" pitchFamily="18" charset="0"/>
              </a:rPr>
              <a:t> </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a:xfrm>
            <a:off x="457200" y="1124744"/>
            <a:ext cx="3657600" cy="5047456"/>
          </a:xfrm>
        </p:spPr>
        <p:txBody>
          <a:bodyPr>
            <a:normAutofit lnSpcReduction="10000"/>
          </a:bodyPr>
          <a:lstStyle/>
          <a:p>
            <a:pPr marL="0" indent="0">
              <a:buNone/>
            </a:pPr>
            <a:r>
              <a:rPr lang="el-GR" sz="2000" dirty="0" smtClean="0">
                <a:latin typeface="Times New Roman" panose="02020603050405020304" pitchFamily="18" charset="0"/>
                <a:cs typeface="Times New Roman" panose="02020603050405020304" pitchFamily="18" charset="0"/>
              </a:rPr>
              <a:t>« Ο τα πάνθ’ορών», παντοδυναμία της όρασης</a:t>
            </a:r>
          </a:p>
          <a:p>
            <a:pPr marL="0" indent="0">
              <a:buNone/>
            </a:pPr>
            <a:r>
              <a:rPr lang="el-GR" sz="2000" b="1" i="1" dirty="0" smtClean="0">
                <a:latin typeface="Times New Roman" panose="02020603050405020304" pitchFamily="18" charset="0"/>
                <a:cs typeface="Times New Roman" panose="02020603050405020304" pitchFamily="18" charset="0"/>
              </a:rPr>
              <a:t>Αίγυπτος</a:t>
            </a:r>
            <a:r>
              <a:rPr lang="el-GR" sz="2000" dirty="0" smtClean="0">
                <a:latin typeface="Times New Roman" panose="02020603050405020304" pitchFamily="18" charset="0"/>
                <a:cs typeface="Times New Roman" panose="02020603050405020304" pitchFamily="18" charset="0"/>
              </a:rPr>
              <a:t>: ύπαρξη ματιού υποδηλώνει ανώτερη θεότητα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l-GR" sz="2000" b="1" dirty="0" smtClean="0">
                <a:latin typeface="Times New Roman" panose="02020603050405020304" pitchFamily="18" charset="0"/>
                <a:cs typeface="Times New Roman" panose="02020603050405020304" pitchFamily="18" charset="0"/>
                <a:sym typeface="Wingdings" panose="05000000000000000000" pitchFamily="2" charset="2"/>
              </a:rPr>
              <a:t>Θεοί Ώρος και Ρα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ταυτίζονται με τον Ήλιο, απεικονίζονται με μάτι που βλέπει τα πάντα και νικά το θάνατο</a:t>
            </a:r>
          </a:p>
          <a:p>
            <a:pPr marL="0" indent="0">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Ο νεκρός βλέπει στη μεταθανάτια ζωή και παρακολουθεί τον κόσμο μέσα από τον τάφο του</a:t>
            </a:r>
          </a:p>
          <a:p>
            <a:pPr marL="0" indent="0">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Ινδοϊρανική θρησκεία: θεός </a:t>
            </a:r>
            <a:r>
              <a:rPr lang="el-GR" sz="2000" b="1" dirty="0" smtClean="0">
                <a:latin typeface="Times New Roman" panose="02020603050405020304" pitchFamily="18" charset="0"/>
                <a:cs typeface="Times New Roman" panose="02020603050405020304" pitchFamily="18" charset="0"/>
                <a:sym typeface="Wingdings" panose="05000000000000000000" pitchFamily="2" charset="2"/>
              </a:rPr>
              <a:t>Μίθρας</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χίλια αυτιά και δέκα χιλιάδες μάτια </a:t>
            </a:r>
          </a:p>
          <a:p>
            <a:pPr marL="0" indent="0">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Ρωμαϊκή αυτοκρατορία, 3</a:t>
            </a:r>
            <a:r>
              <a:rPr lang="el-GR" sz="2000" baseline="30000" dirty="0" smtClean="0">
                <a:latin typeface="Times New Roman" panose="02020603050405020304" pitchFamily="18" charset="0"/>
                <a:cs typeface="Times New Roman" panose="02020603050405020304" pitchFamily="18" charset="0"/>
                <a:sym typeface="Wingdings" panose="05000000000000000000" pitchFamily="2" charset="2"/>
              </a:rPr>
              <a:t>ος</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-4</a:t>
            </a:r>
            <a:r>
              <a:rPr lang="el-GR" sz="2000" baseline="30000" dirty="0" smtClean="0">
                <a:latin typeface="Times New Roman" panose="02020603050405020304" pitchFamily="18" charset="0"/>
                <a:cs typeface="Times New Roman" panose="02020603050405020304" pitchFamily="18" charset="0"/>
                <a:sym typeface="Wingdings" panose="05000000000000000000" pitchFamily="2" charset="2"/>
              </a:rPr>
              <a:t>ος</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αιώνας, το </a:t>
            </a:r>
            <a:r>
              <a:rPr lang="el-GR" sz="2000" b="1" i="1" dirty="0" smtClean="0">
                <a:latin typeface="Times New Roman" panose="02020603050405020304" pitchFamily="18" charset="0"/>
                <a:cs typeface="Times New Roman" panose="02020603050405020304" pitchFamily="18" charset="0"/>
                <a:sym typeface="Wingdings" panose="05000000000000000000" pitchFamily="2" charset="2"/>
              </a:rPr>
              <a:t>βάσκανο</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λοξή ματιά</a:t>
            </a:r>
            <a:endParaRPr lang="el-GR" sz="2000"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788024" y="836712"/>
            <a:ext cx="266429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963832"/>
            <a:ext cx="2448272" cy="331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27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1000" fill="hold"/>
                                        <p:tgtEl>
                                          <p:spTgt spid="3075"/>
                                        </p:tgtEl>
                                        <p:attrNameLst>
                                          <p:attrName>ppt_w</p:attrName>
                                        </p:attrNameLst>
                                      </p:cBhvr>
                                      <p:tavLst>
                                        <p:tav tm="0">
                                          <p:val>
                                            <p:strVal val="#ppt_w*0.70"/>
                                          </p:val>
                                        </p:tav>
                                        <p:tav tm="100000">
                                          <p:val>
                                            <p:strVal val="#ppt_w"/>
                                          </p:val>
                                        </p:tav>
                                      </p:tavLst>
                                    </p:anim>
                                    <p:anim calcmode="lin" valueType="num">
                                      <p:cBhvr>
                                        <p:cTn id="15" dur="1000" fill="hold"/>
                                        <p:tgtEl>
                                          <p:spTgt spid="3075"/>
                                        </p:tgtEl>
                                        <p:attrNameLst>
                                          <p:attrName>ppt_h</p:attrName>
                                        </p:attrNameLst>
                                      </p:cBhvr>
                                      <p:tavLst>
                                        <p:tav tm="0">
                                          <p:val>
                                            <p:strVal val="#ppt_h"/>
                                          </p:val>
                                        </p:tav>
                                        <p:tav tm="100000">
                                          <p:val>
                                            <p:strVal val="#ppt_h"/>
                                          </p:val>
                                        </p:tav>
                                      </p:tavLst>
                                    </p:anim>
                                    <p:animEffect transition="in" filter="fade">
                                      <p:cBhvr>
                                        <p:cTn id="16" dur="1000"/>
                                        <p:tgtEl>
                                          <p:spTgt spid="307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74638"/>
            <a:ext cx="6984776" cy="778098"/>
          </a:xfrm>
        </p:spPr>
        <p:txBody>
          <a:bodyPr/>
          <a:lstStyle/>
          <a:p>
            <a:pPr algn="ctr"/>
            <a:r>
              <a:rPr lang="el-GR" b="1" u="sng" dirty="0" smtClean="0">
                <a:latin typeface="Times New Roman" panose="02020603050405020304" pitchFamily="18" charset="0"/>
                <a:cs typeface="Times New Roman" panose="02020603050405020304" pitchFamily="18" charset="0"/>
              </a:rPr>
              <a:t>ΕΛΛΗΝΙΚΗ ΑΡΧΑΙΟΤΗΤΑ</a:t>
            </a:r>
            <a:endParaRPr lang="el-GR"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a:xfrm>
            <a:off x="457200" y="1268760"/>
            <a:ext cx="3657600" cy="4903440"/>
          </a:xfrm>
        </p:spPr>
        <p:txBody>
          <a:bodyPr>
            <a:normAutofit fontScale="92500" lnSpcReduction="20000"/>
          </a:bodyPr>
          <a:lstStyle/>
          <a:p>
            <a:pPr marL="0" indent="0">
              <a:buNone/>
            </a:pPr>
            <a:r>
              <a:rPr lang="el-GR" sz="2000" dirty="0" smtClean="0">
                <a:latin typeface="Times New Roman" panose="02020603050405020304" pitchFamily="18" charset="0"/>
                <a:cs typeface="Times New Roman" panose="02020603050405020304" pitchFamily="18" charset="0"/>
              </a:rPr>
              <a:t>Η </a:t>
            </a:r>
            <a:r>
              <a:rPr lang="el-GR" sz="2000" b="1" dirty="0" smtClean="0">
                <a:latin typeface="Times New Roman" panose="02020603050405020304" pitchFamily="18" charset="0"/>
                <a:cs typeface="Times New Roman" panose="02020603050405020304" pitchFamily="18" charset="0"/>
              </a:rPr>
              <a:t>«γλαυκώπις» Αθηνά </a:t>
            </a:r>
            <a:r>
              <a:rPr lang="el-GR" sz="2000" dirty="0" smtClean="0">
                <a:latin typeface="Times New Roman" panose="02020603050405020304" pitchFamily="18" charset="0"/>
                <a:cs typeface="Times New Roman" panose="02020603050405020304" pitchFamily="18" charset="0"/>
              </a:rPr>
              <a:t>&amp; το </a:t>
            </a:r>
            <a:r>
              <a:rPr lang="el-GR" sz="2000" b="1" dirty="0" smtClean="0">
                <a:latin typeface="Times New Roman" panose="02020603050405020304" pitchFamily="18" charset="0"/>
                <a:cs typeface="Times New Roman" panose="02020603050405020304" pitchFamily="18" charset="0"/>
              </a:rPr>
              <a:t>Γοργόνειο</a:t>
            </a:r>
            <a:r>
              <a:rPr lang="el-GR" sz="2000" dirty="0" smtClean="0">
                <a:latin typeface="Times New Roman" panose="02020603050405020304" pitchFamily="18" charset="0"/>
                <a:cs typeface="Times New Roman" panose="02020603050405020304" pitchFamily="18" charset="0"/>
              </a:rPr>
              <a:t>, κεφάλι της Μέδουσας, ματιά που απολιθώνει</a:t>
            </a:r>
          </a:p>
          <a:p>
            <a:pPr marL="0" indent="0">
              <a:buNone/>
            </a:pPr>
            <a:r>
              <a:rPr lang="el-GR" sz="2000" dirty="0" smtClean="0">
                <a:latin typeface="Times New Roman" panose="02020603050405020304" pitchFamily="18" charset="0"/>
                <a:cs typeface="Times New Roman" panose="02020603050405020304" pitchFamily="18" charset="0"/>
              </a:rPr>
              <a:t>Αποκαλύπτεται η πίστη στη βλαπτική δύναμη του βλέμματος</a:t>
            </a:r>
          </a:p>
          <a:p>
            <a:pPr marL="0" indent="0">
              <a:buNone/>
            </a:pPr>
            <a:r>
              <a:rPr lang="el-GR" sz="2000" dirty="0" smtClean="0">
                <a:latin typeface="Times New Roman" panose="02020603050405020304" pitchFamily="18" charset="0"/>
                <a:cs typeface="Times New Roman" panose="02020603050405020304" pitchFamily="18" charset="0"/>
              </a:rPr>
              <a:t>Αποφυγή ματιάσματος, τα αγάλματα παραμένουν ημιτελή </a:t>
            </a:r>
          </a:p>
          <a:p>
            <a:pPr marL="0" indent="0">
              <a:buNone/>
            </a:pPr>
            <a:r>
              <a:rPr lang="el-GR" sz="2000" b="1" i="1" u="sng" dirty="0" err="1" smtClean="0">
                <a:latin typeface="Times New Roman" panose="02020603050405020304" pitchFamily="18" charset="0"/>
                <a:cs typeface="Times New Roman" panose="02020603050405020304" pitchFamily="18" charset="0"/>
              </a:rPr>
              <a:t>Βάσκω</a:t>
            </a:r>
            <a:r>
              <a:rPr lang="el-GR" sz="2000" b="1" i="1" u="sng"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 φλυαρώ, κακολογώ</a:t>
            </a:r>
          </a:p>
          <a:p>
            <a:pPr marL="0" indent="0">
              <a:buNone/>
            </a:pPr>
            <a:r>
              <a:rPr lang="el-GR" sz="2000" b="1" i="1" u="sng" dirty="0" smtClean="0">
                <a:latin typeface="Times New Roman" panose="02020603050405020304" pitchFamily="18" charset="0"/>
                <a:cs typeface="Times New Roman" panose="02020603050405020304" pitchFamily="18" charset="0"/>
              </a:rPr>
              <a:t>Βάσκανος </a:t>
            </a:r>
            <a:r>
              <a:rPr lang="el-GR" sz="2000" dirty="0" smtClean="0">
                <a:latin typeface="Times New Roman" panose="02020603050405020304" pitchFamily="18" charset="0"/>
                <a:cs typeface="Times New Roman" panose="02020603050405020304" pitchFamily="18" charset="0"/>
              </a:rPr>
              <a:t>= κακολόγος, υβριστής, κατάπληκτος από αισθήματα φθόνου και ζήλιας</a:t>
            </a:r>
          </a:p>
          <a:p>
            <a:pPr marL="0" indent="0">
              <a:buNone/>
            </a:pPr>
            <a:r>
              <a:rPr lang="el-GR" sz="2000" dirty="0" smtClean="0">
                <a:latin typeface="Times New Roman" panose="02020603050405020304" pitchFamily="18" charset="0"/>
                <a:cs typeface="Times New Roman" panose="02020603050405020304" pitchFamily="18" charset="0"/>
              </a:rPr>
              <a:t>ΣΥΝΔΕΣΗ κακής γλώσσας &amp; κακού ματιού</a:t>
            </a:r>
          </a:p>
          <a:p>
            <a:pPr marL="0" indent="0">
              <a:buNone/>
            </a:pPr>
            <a:r>
              <a:rPr lang="el-GR" sz="2000" dirty="0" smtClean="0">
                <a:latin typeface="Times New Roman" panose="02020603050405020304" pitchFamily="18" charset="0"/>
                <a:cs typeface="Times New Roman" panose="02020603050405020304" pitchFamily="18" charset="0"/>
              </a:rPr>
              <a:t>Σχέσεις ανταγωνισμού, επίδειξης, αντιζηλίας, φθόνου</a:t>
            </a:r>
          </a:p>
          <a:p>
            <a:pPr marL="0" indent="0">
              <a:buNone/>
            </a:pPr>
            <a:r>
              <a:rPr lang="el-GR" sz="2000" b="1" dirty="0" smtClean="0">
                <a:latin typeface="Times New Roman" panose="02020603050405020304" pitchFamily="18" charset="0"/>
                <a:cs typeface="Times New Roman" panose="02020603050405020304" pitchFamily="18" charset="0"/>
              </a:rPr>
              <a:t>Δημοσθένης:</a:t>
            </a:r>
            <a:r>
              <a:rPr lang="el-GR" sz="2000" dirty="0" smtClean="0">
                <a:latin typeface="Times New Roman" panose="02020603050405020304" pitchFamily="18" charset="0"/>
                <a:cs typeface="Times New Roman" panose="02020603050405020304" pitchFamily="18" charset="0"/>
              </a:rPr>
              <a:t> βάσκανος = συκοφάντης</a:t>
            </a:r>
          </a:p>
          <a:p>
            <a:pPr marL="0" indent="0">
              <a:buNone/>
            </a:pPr>
            <a:r>
              <a:rPr lang="el-GR" sz="2000" b="1" dirty="0" smtClean="0">
                <a:latin typeface="Times New Roman" panose="02020603050405020304" pitchFamily="18" charset="0"/>
                <a:cs typeface="Times New Roman" panose="02020603050405020304" pitchFamily="18" charset="0"/>
              </a:rPr>
              <a:t>Τερτυλλιανός</a:t>
            </a:r>
            <a:r>
              <a:rPr lang="el-GR" sz="2000" dirty="0" smtClean="0">
                <a:latin typeface="Times New Roman" panose="02020603050405020304" pitchFamily="18" charset="0"/>
                <a:cs typeface="Times New Roman" panose="02020603050405020304" pitchFamily="18" charset="0"/>
              </a:rPr>
              <a:t> : ναοί θεάς Νέμεσης</a:t>
            </a:r>
          </a:p>
          <a:p>
            <a:pPr marL="0" indent="0">
              <a:buNone/>
            </a:pPr>
            <a:endParaRPr lang="el-GR" sz="2000" dirty="0" smtClean="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p:txBody>
      </p:sp>
      <p:pic>
        <p:nvPicPr>
          <p:cNvPr id="4099"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270374" y="1412776"/>
            <a:ext cx="3905573"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68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099"/>
                                        </p:tgtEl>
                                        <p:attrNameLst>
                                          <p:attrName>style.visibility</p:attrName>
                                        </p:attrNameLst>
                                      </p:cBhvr>
                                      <p:to>
                                        <p:strVal val="visible"/>
                                      </p:to>
                                    </p:set>
                                    <p:animEffect transition="in" filter="fade">
                                      <p:cBhvr>
                                        <p:cTn id="50" dur="500"/>
                                        <p:tgtEl>
                                          <p:spTgt spid="4099"/>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fade">
                                      <p:cBhvr>
                                        <p:cTn id="55" dur="1000"/>
                                        <p:tgtEl>
                                          <p:spTgt spid="3">
                                            <p:txEl>
                                              <p:pRg st="3" end="3"/>
                                            </p:txEl>
                                          </p:spTgt>
                                        </p:tgtEl>
                                      </p:cBhvr>
                                    </p:animEffect>
                                    <p:anim calcmode="lin" valueType="num">
                                      <p:cBhvr>
                                        <p:cTn id="5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anim calcmode="lin" valueType="num">
                                      <p:cBhvr>
                                        <p:cTn id="6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634082"/>
          </a:xfrm>
        </p:spPr>
        <p:txBody>
          <a:bodyPr>
            <a:normAutofit/>
          </a:bodyPr>
          <a:lstStyle/>
          <a:p>
            <a:pPr algn="ctr"/>
            <a:r>
              <a:rPr lang="el-GR" sz="2400" b="1" u="sng" dirty="0" smtClean="0">
                <a:latin typeface="Times New Roman" panose="02020603050405020304" pitchFamily="18" charset="0"/>
                <a:cs typeface="Times New Roman" panose="02020603050405020304" pitchFamily="18" charset="0"/>
              </a:rPr>
              <a:t>Χριστιανική- Ιουδαικη- ισλαμικη παραδοση</a:t>
            </a:r>
            <a:endParaRPr lang="el-GR" sz="2400"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a:xfrm>
            <a:off x="457200" y="1124744"/>
            <a:ext cx="7643192" cy="5256584"/>
          </a:xfrm>
        </p:spPr>
        <p:txBody>
          <a:bodyPr>
            <a:normAutofit fontScale="92500" lnSpcReduction="20000"/>
          </a:bodyPr>
          <a:lstStyle/>
          <a:p>
            <a:pPr marL="0" indent="0">
              <a:buNone/>
            </a:pPr>
            <a:r>
              <a:rPr lang="el-GR" sz="2000" b="1" dirty="0" smtClean="0">
                <a:latin typeface="Times New Roman" panose="02020603050405020304" pitchFamily="18" charset="0"/>
                <a:cs typeface="Times New Roman" panose="02020603050405020304" pitchFamily="18" charset="0"/>
              </a:rPr>
              <a:t>Χρυσόστομος</a:t>
            </a:r>
            <a:r>
              <a:rPr lang="el-GR" sz="2000" dirty="0" smtClean="0">
                <a:latin typeface="Times New Roman" panose="02020603050405020304" pitchFamily="18" charset="0"/>
                <a:cs typeface="Times New Roman" panose="02020603050405020304" pitchFamily="18" charset="0"/>
              </a:rPr>
              <a:t>: μέμφεται τις γυναίκες που φοβούνται το μάτιασμα των παιδιών τους, τα μουτζουρώνουν με «λάσπη»</a:t>
            </a:r>
          </a:p>
          <a:p>
            <a:pPr marL="0" indent="0">
              <a:buNone/>
            </a:pPr>
            <a:r>
              <a:rPr lang="el-GR" sz="2000" dirty="0" smtClean="0">
                <a:latin typeface="Times New Roman" panose="02020603050405020304" pitchFamily="18" charset="0"/>
                <a:cs typeface="Times New Roman" panose="02020603050405020304" pitchFamily="18" charset="0"/>
              </a:rPr>
              <a:t>Η </a:t>
            </a:r>
            <a:r>
              <a:rPr lang="el-GR" sz="2000" b="1" i="1" dirty="0" smtClean="0">
                <a:latin typeface="Times New Roman" panose="02020603050405020304" pitchFamily="18" charset="0"/>
                <a:cs typeface="Times New Roman" panose="02020603050405020304" pitchFamily="18" charset="0"/>
              </a:rPr>
              <a:t>6</a:t>
            </a:r>
            <a:r>
              <a:rPr lang="el-GR" sz="2000" b="1" i="1" baseline="30000" dirty="0" smtClean="0">
                <a:latin typeface="Times New Roman" panose="02020603050405020304" pitchFamily="18" charset="0"/>
                <a:cs typeface="Times New Roman" panose="02020603050405020304" pitchFamily="18" charset="0"/>
              </a:rPr>
              <a:t>η</a:t>
            </a:r>
            <a:r>
              <a:rPr lang="el-GR" sz="2000" b="1" i="1" dirty="0" smtClean="0">
                <a:latin typeface="Times New Roman" panose="02020603050405020304" pitchFamily="18" charset="0"/>
                <a:cs typeface="Times New Roman" panose="02020603050405020304" pitchFamily="18" charset="0"/>
              </a:rPr>
              <a:t> εντολή </a:t>
            </a:r>
            <a:r>
              <a:rPr lang="el-GR" sz="2000" dirty="0" smtClean="0">
                <a:latin typeface="Times New Roman" panose="02020603050405020304" pitchFamily="18" charset="0"/>
                <a:cs typeface="Times New Roman" panose="02020603050405020304" pitchFamily="18" charset="0"/>
              </a:rPr>
              <a:t>της Παλαιάς Διαθήκης: να μην ρίξουμε κακόβουλο βλέμμα στην οικογένεια και την περιουσία άλλων </a:t>
            </a:r>
          </a:p>
          <a:p>
            <a:pPr marL="0" indent="0">
              <a:buNone/>
            </a:pPr>
            <a:r>
              <a:rPr lang="el-GR" sz="2000" dirty="0" smtClean="0">
                <a:latin typeface="Times New Roman" panose="02020603050405020304" pitchFamily="18" charset="0"/>
                <a:cs typeface="Times New Roman" panose="02020603050405020304" pitchFamily="18" charset="0"/>
              </a:rPr>
              <a:t>Στην </a:t>
            </a:r>
            <a:r>
              <a:rPr lang="el-GR" sz="2000" b="1" i="1" dirty="0" smtClean="0">
                <a:latin typeface="Times New Roman" panose="02020603050405020304" pitchFamily="18" charset="0"/>
                <a:cs typeface="Times New Roman" panose="02020603050405020304" pitchFamily="18" charset="0"/>
              </a:rPr>
              <a:t>Επί του Όρους Ομιλία </a:t>
            </a:r>
            <a:r>
              <a:rPr lang="el-GR" sz="2000" dirty="0" smtClean="0">
                <a:latin typeface="Times New Roman" panose="02020603050405020304" pitchFamily="18" charset="0"/>
                <a:cs typeface="Times New Roman" panose="02020603050405020304" pitchFamily="18" charset="0"/>
              </a:rPr>
              <a:t>του Ιησού: καθαρό το βλέμμα, τότε φωτεινό το σώμα</a:t>
            </a:r>
          </a:p>
          <a:p>
            <a:pPr marL="0" indent="0">
              <a:buNone/>
            </a:pPr>
            <a:r>
              <a:rPr lang="el-GR" sz="2000" dirty="0" smtClean="0">
                <a:latin typeface="Times New Roman" panose="02020603050405020304" pitchFamily="18" charset="0"/>
                <a:cs typeface="Times New Roman" panose="02020603050405020304" pitchFamily="18" charset="0"/>
              </a:rPr>
              <a:t>Το </a:t>
            </a:r>
            <a:r>
              <a:rPr lang="el-GR" sz="2000" b="1" dirty="0" smtClean="0">
                <a:latin typeface="Times New Roman" panose="02020603050405020304" pitchFamily="18" charset="0"/>
                <a:cs typeface="Times New Roman" panose="02020603050405020304" pitchFamily="18" charset="0"/>
              </a:rPr>
              <a:t>ΜΑΤΙ</a:t>
            </a:r>
            <a:r>
              <a:rPr lang="el-GR" sz="2000" dirty="0" smtClean="0">
                <a:latin typeface="Times New Roman" panose="02020603050405020304" pitchFamily="18" charset="0"/>
                <a:cs typeface="Times New Roman" panose="02020603050405020304" pitchFamily="18" charset="0"/>
              </a:rPr>
              <a:t> γίνεται μέσο ηθικής αξιολόγησης και κριτήριο ενάρετης ζωής</a:t>
            </a:r>
          </a:p>
          <a:p>
            <a:pPr marL="0" indent="0">
              <a:buNone/>
            </a:pPr>
            <a:r>
              <a:rPr lang="el-GR" sz="2000" b="1" dirty="0" smtClean="0">
                <a:latin typeface="Times New Roman" panose="02020603050405020304" pitchFamily="18" charset="0"/>
                <a:cs typeface="Times New Roman" panose="02020603050405020304" pitchFamily="18" charset="0"/>
              </a:rPr>
              <a:t>Μάτιασμα</a:t>
            </a:r>
            <a:r>
              <a:rPr lang="el-GR" sz="2000" dirty="0" smtClean="0">
                <a:latin typeface="Times New Roman" panose="02020603050405020304" pitchFamily="18" charset="0"/>
                <a:cs typeface="Times New Roman" panose="02020603050405020304" pitchFamily="18" charset="0"/>
              </a:rPr>
              <a:t> : Μικρόν ευχολόγιον και ευχή του Αγίου Κυπριανού</a:t>
            </a:r>
          </a:p>
          <a:p>
            <a:pPr marL="0" indent="0">
              <a:buNone/>
            </a:pPr>
            <a:r>
              <a:rPr lang="el-GR" sz="2000" b="1" dirty="0" smtClean="0">
                <a:latin typeface="Times New Roman" panose="02020603050405020304" pitchFamily="18" charset="0"/>
                <a:cs typeface="Times New Roman" panose="02020603050405020304" pitchFamily="18" charset="0"/>
              </a:rPr>
              <a:t>ΤΑΛΜΟΥΔ</a:t>
            </a:r>
            <a:r>
              <a:rPr lang="el-GR" sz="2000" dirty="0" smtClean="0">
                <a:latin typeface="Times New Roman" panose="02020603050405020304" pitchFamily="18" charset="0"/>
                <a:cs typeface="Times New Roman" panose="02020603050405020304" pitchFamily="18" charset="0"/>
              </a:rPr>
              <a:t> &amp;βιβλίο της Γένεσης: ο Ιακώβ απαγορεύει την είσοδο στην Αίγυπτο των γιων του από την ίδια οδό για να μην τους δει κακό μάτι</a:t>
            </a:r>
          </a:p>
          <a:p>
            <a:pPr marL="0" indent="0">
              <a:buNone/>
            </a:pPr>
            <a:r>
              <a:rPr lang="el-GR" sz="2000" dirty="0" smtClean="0">
                <a:latin typeface="Times New Roman" panose="02020603050405020304" pitchFamily="18" charset="0"/>
                <a:cs typeface="Times New Roman" panose="02020603050405020304" pitchFamily="18" charset="0"/>
              </a:rPr>
              <a:t>Το </a:t>
            </a:r>
            <a:r>
              <a:rPr lang="el-GR" sz="2000" b="1" dirty="0" smtClean="0">
                <a:latin typeface="Times New Roman" panose="02020603050405020304" pitchFamily="18" charset="0"/>
                <a:cs typeface="Times New Roman" panose="02020603050405020304" pitchFamily="18" charset="0"/>
              </a:rPr>
              <a:t>κλειστό μάτι </a:t>
            </a:r>
            <a:r>
              <a:rPr lang="el-GR" sz="2000" dirty="0" smtClean="0">
                <a:latin typeface="Times New Roman" panose="02020603050405020304" pitchFamily="18" charset="0"/>
                <a:cs typeface="Times New Roman" panose="02020603050405020304" pitchFamily="18" charset="0"/>
              </a:rPr>
              <a:t>αποτελεί το βλέμμα του κακοποιού δαίμονα, άνθρωπος φθονερός</a:t>
            </a:r>
          </a:p>
          <a:p>
            <a:pPr marL="0" indent="0">
              <a:buNone/>
            </a:pPr>
            <a:r>
              <a:rPr lang="el-GR" sz="2000" b="1" dirty="0" smtClean="0">
                <a:latin typeface="Times New Roman" panose="02020603050405020304" pitchFamily="18" charset="0"/>
                <a:cs typeface="Times New Roman" panose="02020603050405020304" pitchFamily="18" charset="0"/>
              </a:rPr>
              <a:t>Καββάλα (</a:t>
            </a:r>
            <a:r>
              <a:rPr lang="el-GR" sz="2000" dirty="0" smtClean="0">
                <a:latin typeface="Times New Roman" panose="02020603050405020304" pitchFamily="18" charset="0"/>
                <a:cs typeface="Times New Roman" panose="02020603050405020304" pitchFamily="18" charset="0"/>
              </a:rPr>
              <a:t>θεωρητικό θεοσοφικό κείμενο) 100 μίλια εκτός πορείας ώστε να αποφύγει άνθρωπο με κακό μάτι</a:t>
            </a:r>
          </a:p>
          <a:p>
            <a:pPr marL="0" indent="0">
              <a:buNone/>
            </a:pPr>
            <a:r>
              <a:rPr lang="el-GR" sz="2000" b="1" dirty="0" smtClean="0">
                <a:latin typeface="Times New Roman" panose="02020603050405020304" pitchFamily="18" charset="0"/>
                <a:cs typeface="Times New Roman" panose="02020603050405020304" pitchFamily="18" charset="0"/>
              </a:rPr>
              <a:t>Ισλαμική παροιμία</a:t>
            </a:r>
            <a:r>
              <a:rPr lang="el-GR" sz="2000" dirty="0" smtClean="0">
                <a:latin typeface="Times New Roman" panose="02020603050405020304" pitchFamily="18" charset="0"/>
                <a:cs typeface="Times New Roman" panose="02020603050405020304" pitchFamily="18" charset="0"/>
              </a:rPr>
              <a:t>: « το κακό μάτι βάζει την καμήλα μέσα στην κούπα και τον άνθρωπο μέσα στο τάφο»</a:t>
            </a:r>
          </a:p>
          <a:p>
            <a:pPr marL="0" indent="0">
              <a:buNone/>
            </a:pPr>
            <a:r>
              <a:rPr lang="el-GR" sz="2000" b="1" dirty="0" smtClean="0">
                <a:latin typeface="Times New Roman" panose="02020603050405020304" pitchFamily="18" charset="0"/>
                <a:cs typeface="Times New Roman" panose="02020603050405020304" pitchFamily="18" charset="0"/>
              </a:rPr>
              <a:t>Κοράνι </a:t>
            </a:r>
            <a:r>
              <a:rPr lang="el-GR" sz="2000" dirty="0" smtClean="0">
                <a:latin typeface="Times New Roman" panose="02020603050405020304" pitchFamily="18" charset="0"/>
                <a:cs typeface="Times New Roman" panose="02020603050405020304" pitchFamily="18" charset="0"/>
              </a:rPr>
              <a:t>: φορούν φυλαχτά με ρητά του Κορανίου, υπάρχουν επωδές, η κάλυψη με τον φερετζέ</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37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7457256" cy="706090"/>
          </a:xfrm>
        </p:spPr>
        <p:txBody>
          <a:bodyPr/>
          <a:lstStyle/>
          <a:p>
            <a:pPr algn="ctr"/>
            <a:r>
              <a:rPr lang="el-GR" b="1" u="sng" dirty="0" smtClean="0">
                <a:latin typeface="Times New Roman" panose="02020603050405020304" pitchFamily="18" charset="0"/>
                <a:cs typeface="Times New Roman" panose="02020603050405020304" pitchFamily="18" charset="0"/>
              </a:rPr>
              <a:t>ΜΕΘΟΔΟΣ</a:t>
            </a:r>
            <a:endParaRPr lang="el-GR"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a:xfrm>
            <a:off x="539552" y="980728"/>
            <a:ext cx="7395592" cy="5089776"/>
          </a:xfrm>
        </p:spPr>
        <p:txBody>
          <a:bodyPr>
            <a:normAutofit fontScale="70000" lnSpcReduction="20000"/>
          </a:bodyPr>
          <a:lstStyle/>
          <a:p>
            <a:pPr marL="0" indent="0" algn="just">
              <a:buNone/>
            </a:pPr>
            <a:r>
              <a:rPr lang="el-GR" sz="2000" b="1" dirty="0" smtClean="0">
                <a:latin typeface="Times New Roman" panose="02020603050405020304" pitchFamily="18" charset="0"/>
                <a:cs typeface="Times New Roman" panose="02020603050405020304" pitchFamily="18" charset="0"/>
              </a:rPr>
              <a:t>ΦΑΙΝΟΜΕΝΟ</a:t>
            </a:r>
            <a:r>
              <a:rPr lang="el-GR" sz="2000" dirty="0" smtClean="0">
                <a:latin typeface="Times New Roman" panose="02020603050405020304" pitchFamily="18" charset="0"/>
                <a:cs typeface="Times New Roman" panose="02020603050405020304" pitchFamily="18" charset="0"/>
              </a:rPr>
              <a:t> σε Ευρώπη, Βόρεια &amp; Κεντρική Αφρική, Μέση Ανατολή, Ινδία, Κεντρική &amp; Λατινική Αμερική, Νότια Ασία</a:t>
            </a:r>
          </a:p>
          <a:p>
            <a:pPr marL="0" indent="0" algn="just">
              <a:buNone/>
            </a:pPr>
            <a:r>
              <a:rPr lang="el-GR" sz="2000" dirty="0" smtClean="0">
                <a:latin typeface="Times New Roman" panose="02020603050405020304" pitchFamily="18" charset="0"/>
                <a:cs typeface="Times New Roman" panose="02020603050405020304" pitchFamily="18" charset="0"/>
              </a:rPr>
              <a:t>Διάδοση φαινομένου οφείλεται στη </a:t>
            </a:r>
            <a:r>
              <a:rPr lang="el-GR" sz="2000" b="1" i="1" dirty="0" smtClean="0">
                <a:latin typeface="Times New Roman" panose="02020603050405020304" pitchFamily="18" charset="0"/>
                <a:cs typeface="Times New Roman" panose="02020603050405020304" pitchFamily="18" charset="0"/>
              </a:rPr>
              <a:t>ψυχο-νοητική ενότητα </a:t>
            </a:r>
            <a:r>
              <a:rPr lang="el-GR" sz="2000" dirty="0" smtClean="0">
                <a:latin typeface="Times New Roman" panose="02020603050405020304" pitchFamily="18" charset="0"/>
                <a:cs typeface="Times New Roman" panose="02020603050405020304" pitchFamily="18" charset="0"/>
              </a:rPr>
              <a:t>δηλ. ικανότητα να επικοινωνούν, να μαθαίνουν και να διδάσκουν αντιλήψεις-στάσεις-συναισθήματα, ικανότητα που καθορίζεται από το </a:t>
            </a:r>
            <a:r>
              <a:rPr lang="en-US" sz="2000" b="1" i="1" dirty="0" smtClean="0">
                <a:latin typeface="Times New Roman" panose="02020603050405020304" pitchFamily="18" charset="0"/>
                <a:cs typeface="Times New Roman" panose="02020603050405020304" pitchFamily="18" charset="0"/>
              </a:rPr>
              <a:t>Habitus </a:t>
            </a:r>
            <a:r>
              <a:rPr lang="el-GR" sz="2000" dirty="0" smtClean="0">
                <a:latin typeface="Times New Roman" panose="02020603050405020304" pitchFamily="18" charset="0"/>
                <a:cs typeface="Times New Roman" panose="02020603050405020304" pitchFamily="18" charset="0"/>
              </a:rPr>
              <a:t>(πολιτισμικό ήθος κοινωνίας) διαπερνά τις ψυχολογικές διαθέσεις των ατόμων και διαποτίζει τις αντιλήψεις για ζωή και κόσμο</a:t>
            </a:r>
          </a:p>
          <a:p>
            <a:pPr marL="0" indent="0" algn="just">
              <a:buNone/>
            </a:pPr>
            <a:r>
              <a:rPr lang="el-GR" sz="2000" dirty="0" smtClean="0">
                <a:latin typeface="Times New Roman" panose="02020603050405020304" pitchFamily="18" charset="0"/>
                <a:cs typeface="Times New Roman" panose="02020603050405020304" pitchFamily="18" charset="0"/>
              </a:rPr>
              <a:t>ΜΑΤΙ: αποτελεί σύμβολο, τρόπος διαχείρισης κακοτυχιών &amp; συγκρούσεων </a:t>
            </a:r>
          </a:p>
          <a:p>
            <a:pPr marL="0" indent="0" algn="just">
              <a:buNone/>
            </a:pPr>
            <a:r>
              <a:rPr lang="el-GR" sz="2000" dirty="0" smtClean="0">
                <a:latin typeface="Times New Roman" panose="02020603050405020304" pitchFamily="18" charset="0"/>
                <a:cs typeface="Times New Roman" panose="02020603050405020304" pitchFamily="18" charset="0"/>
              </a:rPr>
              <a:t>Μάτιασμα/Ξεμάτιασμα: σταθερό μοντέλο δράσης για να επιτευχθεί κανονικότητα και αλληλουχία στη κοινωνική τους συμπεριφορά</a:t>
            </a:r>
          </a:p>
          <a:p>
            <a:pPr marL="0" indent="0" algn="just">
              <a:buNone/>
            </a:pPr>
            <a:r>
              <a:rPr lang="el-GR" sz="2000" b="1" dirty="0" smtClean="0">
                <a:latin typeface="Times New Roman" panose="02020603050405020304" pitchFamily="18" charset="0"/>
                <a:cs typeface="Times New Roman" panose="02020603050405020304" pitchFamily="18" charset="0"/>
              </a:rPr>
              <a:t>Μεσόγειος:</a:t>
            </a:r>
            <a:r>
              <a:rPr lang="el-GR" sz="2000" dirty="0" smtClean="0">
                <a:latin typeface="Times New Roman" panose="02020603050405020304" pitchFamily="18" charset="0"/>
                <a:cs typeface="Times New Roman" panose="02020603050405020304" pitchFamily="18" charset="0"/>
              </a:rPr>
              <a:t> πολιτισμικό σταυροδρόμι, πίστη και πρακτικές αποτελούν μέρος του ανθρώπινου ηθογραφήματος- περιμεσόγειες γεωργοκτηνοτροφικές κοινωνίες</a:t>
            </a:r>
          </a:p>
          <a:p>
            <a:pPr marL="0" indent="0" algn="just">
              <a:buNone/>
            </a:pPr>
            <a:r>
              <a:rPr lang="el-GR" sz="2000" dirty="0" smtClean="0">
                <a:latin typeface="Times New Roman" panose="02020603050405020304" pitchFamily="18" charset="0"/>
                <a:cs typeface="Times New Roman" panose="02020603050405020304" pitchFamily="18" charset="0"/>
              </a:rPr>
              <a:t>Οικογένεια-περιουσία-θρησκεία- θεοκεντρική ιδεολογία</a:t>
            </a:r>
          </a:p>
          <a:p>
            <a:pPr marL="0" indent="0" algn="just">
              <a:buNone/>
            </a:pPr>
            <a:r>
              <a:rPr lang="el-GR" sz="2000" dirty="0" smtClean="0">
                <a:latin typeface="Times New Roman" panose="02020603050405020304" pitchFamily="18" charset="0"/>
                <a:cs typeface="Times New Roman" panose="02020603050405020304" pitchFamily="18" charset="0"/>
              </a:rPr>
              <a:t>Κοινωνίες με βάση τη Βίβλο: ανάγκη να συμπεριλάβουν στα επίσημα δόγματα αντιλήψεις &amp; πρακτικές «απλών πιστών»</a:t>
            </a:r>
          </a:p>
          <a:p>
            <a:pPr marL="0" indent="0" algn="just">
              <a:buNone/>
            </a:pPr>
            <a:r>
              <a:rPr lang="el-GR" sz="2000" dirty="0" smtClean="0">
                <a:latin typeface="Times New Roman" panose="02020603050405020304" pitchFamily="18" charset="0"/>
                <a:cs typeface="Times New Roman" panose="02020603050405020304" pitchFamily="18" charset="0"/>
              </a:rPr>
              <a:t>Έτσι αναπτύχθηκε το πολιτισμικό περιβάλλον για το σύνδρομο του κακού ματιού</a:t>
            </a:r>
          </a:p>
          <a:p>
            <a:pPr marL="0" indent="0" algn="just">
              <a:buNone/>
            </a:pPr>
            <a:r>
              <a:rPr lang="el-GR" sz="2000" dirty="0" smtClean="0">
                <a:latin typeface="Times New Roman" panose="02020603050405020304" pitchFamily="18" charset="0"/>
                <a:cs typeface="Times New Roman" panose="02020603050405020304" pitchFamily="18" charset="0"/>
              </a:rPr>
              <a:t>Πρόκειται για σύστημα πίστης &amp; δράσης, αναπαριστά την οντολογία &amp; κοσμοθεωρία της Μεσογείου</a:t>
            </a:r>
          </a:p>
          <a:p>
            <a:pPr marL="0" indent="0" algn="just">
              <a:buNone/>
            </a:pPr>
            <a:r>
              <a:rPr lang="el-GR" sz="2000" dirty="0" smtClean="0">
                <a:latin typeface="Times New Roman" panose="02020603050405020304" pitchFamily="18" charset="0"/>
                <a:cs typeface="Times New Roman" panose="02020603050405020304" pitchFamily="18" charset="0"/>
              </a:rPr>
              <a:t>Μεσογειακός χώρος: περιλαμβάνει ευρύ φάσμα κοινωνιών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αλληλεπιδράσεις λόγω πολέμων, αποικισμών, εμπορικών ανταλλαγών, επιμειξίες</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Πλήθος βιβλίων από τον 17</a:t>
            </a:r>
            <a:r>
              <a:rPr lang="el-GR" sz="2000" baseline="30000" dirty="0" smtClean="0">
                <a:latin typeface="Times New Roman" panose="02020603050405020304" pitchFamily="18" charset="0"/>
                <a:cs typeface="Times New Roman" panose="02020603050405020304" pitchFamily="18" charset="0"/>
                <a:sym typeface="Wingdings" panose="05000000000000000000" pitchFamily="2" charset="2"/>
              </a:rPr>
              <a:t>ο</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αιώνα, το 1</a:t>
            </a:r>
            <a:r>
              <a:rPr lang="el-GR" sz="2000" baseline="30000" dirty="0" smtClean="0">
                <a:latin typeface="Times New Roman" panose="02020603050405020304" pitchFamily="18" charset="0"/>
                <a:cs typeface="Times New Roman" panose="02020603050405020304" pitchFamily="18" charset="0"/>
                <a:sym typeface="Wingdings" panose="05000000000000000000" pitchFamily="2" charset="2"/>
              </a:rPr>
              <a:t>ο</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Tractatus de Fascinatione</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r>
              <a:rPr lang="en-US" sz="2000" b="1" dirty="0" smtClean="0">
                <a:latin typeface="Times New Roman" panose="02020603050405020304" pitchFamily="18" charset="0"/>
                <a:cs typeface="Times New Roman" panose="02020603050405020304" pitchFamily="18" charset="0"/>
                <a:sym typeface="Wingdings" panose="05000000000000000000" pitchFamily="2" charset="2"/>
              </a:rPr>
              <a:t>Seligmann</a:t>
            </a:r>
            <a:r>
              <a:rPr lang="fr-FR"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Der b</a:t>
            </a:r>
            <a:r>
              <a:rPr lang="el-GR" sz="2000" dirty="0">
                <a:latin typeface="Times New Roman" panose="02020603050405020304" pitchFamily="18" charset="0"/>
                <a:cs typeface="Times New Roman" panose="02020603050405020304" pitchFamily="18" charset="0"/>
                <a:sym typeface="Wingdings" panose="05000000000000000000" pitchFamily="2" charset="2"/>
              </a:rPr>
              <a:t>ο</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se Blick und Verwandtes</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a:t>
            </a:r>
            <a:r>
              <a:rPr lang="el-GR" sz="2000" dirty="0" smtClean="0">
                <a:latin typeface="Times New Roman" panose="02020603050405020304" pitchFamily="18" charset="0"/>
                <a:cs typeface="Times New Roman" panose="02020603050405020304" pitchFamily="18" charset="0"/>
              </a:rPr>
              <a:t>   δίτομο έργο</a:t>
            </a:r>
          </a:p>
          <a:p>
            <a:pPr marL="0" indent="0" algn="just">
              <a:buNone/>
            </a:pPr>
            <a:r>
              <a:rPr lang="en-US" sz="2000" b="1" dirty="0" smtClean="0">
                <a:latin typeface="Times New Roman" panose="02020603050405020304" pitchFamily="18" charset="0"/>
                <a:cs typeface="Times New Roman" panose="02020603050405020304" pitchFamily="18" charset="0"/>
              </a:rPr>
              <a:t>Schoeck</a:t>
            </a:r>
            <a:r>
              <a:rPr lang="el-GR" sz="2000" b="1" dirty="0" smtClean="0">
                <a:latin typeface="Times New Roman" panose="02020603050405020304" pitchFamily="18" charset="0"/>
                <a:cs typeface="Times New Roman" panose="02020603050405020304" pitchFamily="18" charset="0"/>
              </a:rPr>
              <a:t>:</a:t>
            </a:r>
            <a:r>
              <a:rPr lang="el-GR" sz="2000" dirty="0" smtClean="0">
                <a:latin typeface="Times New Roman" panose="02020603050405020304" pitchFamily="18" charset="0"/>
                <a:cs typeface="Times New Roman" panose="02020603050405020304" pitchFamily="18" charset="0"/>
              </a:rPr>
              <a:t> θεωρία του φθόνου, το κακό μάτι είναι θεσμοποιημένο εκφραστικό μέσο  εξωτερίκευσης αισθημάτων φθόνου, που διεγείρονται από τις συνθήκες της κοινωνικής ζωής</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36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fade">
                                      <p:cBhvr>
                                        <p:cTn id="72" dur="1000"/>
                                        <p:tgtEl>
                                          <p:spTgt spid="3">
                                            <p:txEl>
                                              <p:pRg st="11" end="11"/>
                                            </p:txEl>
                                          </p:spTgt>
                                        </p:tgtEl>
                                      </p:cBhvr>
                                    </p:animEffect>
                                    <p:anim calcmode="lin" valueType="num">
                                      <p:cBhvr>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7457256" cy="634082"/>
          </a:xfrm>
        </p:spPr>
        <p:txBody>
          <a:bodyPr/>
          <a:lstStyle/>
          <a:p>
            <a:pPr algn="ctr"/>
            <a:r>
              <a:rPr lang="el-GR" b="1" u="sng" dirty="0" smtClean="0">
                <a:latin typeface="Times New Roman" panose="02020603050405020304" pitchFamily="18" charset="0"/>
                <a:cs typeface="Times New Roman" panose="02020603050405020304" pitchFamily="18" charset="0"/>
              </a:rPr>
              <a:t>Ελλαδα &amp; κακο ματι </a:t>
            </a:r>
            <a:endParaRPr lang="el-GR"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a:xfrm>
            <a:off x="539552" y="1052736"/>
            <a:ext cx="7385248" cy="5421216"/>
          </a:xfrm>
        </p:spPr>
        <p:txBody>
          <a:bodyPr>
            <a:normAutofit fontScale="85000" lnSpcReduction="20000"/>
          </a:bodyPr>
          <a:lstStyle/>
          <a:p>
            <a:pPr marL="0" indent="0" algn="just">
              <a:buNone/>
            </a:pPr>
            <a:r>
              <a:rPr lang="el-GR" sz="2000" b="1" dirty="0" smtClean="0">
                <a:latin typeface="Times New Roman" panose="02020603050405020304" pitchFamily="18" charset="0"/>
                <a:cs typeface="Times New Roman" panose="02020603050405020304" pitchFamily="18" charset="0"/>
              </a:rPr>
              <a:t>ΛΑΟΓΡΑΦΟΙ</a:t>
            </a:r>
          </a:p>
          <a:p>
            <a:pPr marL="0" indent="0" algn="just">
              <a:buNone/>
            </a:pPr>
            <a:r>
              <a:rPr lang="el-GR" sz="2000" b="1" dirty="0" smtClean="0">
                <a:latin typeface="Times New Roman" panose="02020603050405020304" pitchFamily="18" charset="0"/>
                <a:cs typeface="Times New Roman" panose="02020603050405020304" pitchFamily="18" charset="0"/>
              </a:rPr>
              <a:t>Πολίτης:</a:t>
            </a:r>
            <a:r>
              <a:rPr lang="el-GR" sz="2000" dirty="0" smtClean="0">
                <a:latin typeface="Times New Roman" panose="02020603050405020304" pitchFamily="18" charset="0"/>
                <a:cs typeface="Times New Roman" panose="02020603050405020304" pitchFamily="18" charset="0"/>
              </a:rPr>
              <a:t> κακό μάτι= κοινωνική πρόληψη και λαϊκή δεισιδαιμονία, διατηρήθηκε ως κατάλοιπο αρχαίων θρησκευτικών δοξασιών</a:t>
            </a:r>
          </a:p>
          <a:p>
            <a:pPr marL="0" indent="0" algn="just">
              <a:buNone/>
            </a:pPr>
            <a:r>
              <a:rPr lang="el-GR" sz="2000" b="1" dirty="0" smtClean="0">
                <a:latin typeface="Times New Roman" panose="02020603050405020304" pitchFamily="18" charset="0"/>
                <a:cs typeface="Times New Roman" panose="02020603050405020304" pitchFamily="18" charset="0"/>
              </a:rPr>
              <a:t>Ρωμαίος</a:t>
            </a:r>
            <a:r>
              <a:rPr lang="el-GR" sz="2000" dirty="0" smtClean="0">
                <a:latin typeface="Times New Roman" panose="02020603050405020304" pitchFamily="18" charset="0"/>
                <a:cs typeface="Times New Roman" panose="02020603050405020304" pitchFamily="18" charset="0"/>
              </a:rPr>
              <a:t>: κακό μάτι= έντονος θαυμασμός από τα βάθη της ψυχής, με ισχυρές μαγνητικές δυνάμεις</a:t>
            </a:r>
          </a:p>
          <a:p>
            <a:pPr marL="0" indent="0" algn="just">
              <a:buNone/>
            </a:pPr>
            <a:r>
              <a:rPr lang="en-US" sz="2000" b="1" dirty="0" smtClean="0">
                <a:latin typeface="Times New Roman" panose="02020603050405020304" pitchFamily="18" charset="0"/>
                <a:cs typeface="Times New Roman" panose="02020603050405020304" pitchFamily="18" charset="0"/>
              </a:rPr>
              <a:t>Hardie</a:t>
            </a:r>
            <a:r>
              <a:rPr lang="el-GR" sz="2000" dirty="0" smtClean="0">
                <a:latin typeface="Times New Roman" panose="02020603050405020304" pitchFamily="18" charset="0"/>
                <a:cs typeface="Times New Roman" panose="02020603050405020304" pitchFamily="18" charset="0"/>
              </a:rPr>
              <a:t>: ανθρωπολογική έρευνα στη Δ.Μακεδονία, τελετουργία &amp; επωδές ξεματιάσματος</a:t>
            </a:r>
          </a:p>
          <a:p>
            <a:pPr marL="0" indent="0" algn="just">
              <a:buNone/>
            </a:pPr>
            <a:r>
              <a:rPr lang="en-US" sz="2000" b="1" dirty="0" smtClean="0">
                <a:latin typeface="Times New Roman" panose="02020603050405020304" pitchFamily="18" charset="0"/>
                <a:cs typeface="Times New Roman" panose="02020603050405020304" pitchFamily="18" charset="0"/>
              </a:rPr>
              <a:t>Campbell</a:t>
            </a:r>
            <a:r>
              <a:rPr lang="el-GR" sz="2000" dirty="0" smtClean="0">
                <a:latin typeface="Times New Roman" panose="02020603050405020304" pitchFamily="18" charset="0"/>
                <a:cs typeface="Times New Roman" panose="02020603050405020304" pitchFamily="18" charset="0"/>
              </a:rPr>
              <a:t>: Σαρακατσάνοι, κακό μάτι= κεντρικό σημείο θρησκευτικής συνείδησης &amp; ηθικού κανόνα, εξωτερίκευση φθόνου μέσω ματιάσματος, δύναμη ψυχικής εχθρότητας και απομάκρυνσης ατόμων από το θεό</a:t>
            </a:r>
          </a:p>
          <a:p>
            <a:pPr marL="0" indent="0" algn="just">
              <a:buNone/>
            </a:pPr>
            <a:r>
              <a:rPr lang="en-US" sz="2000" b="1" dirty="0" smtClean="0">
                <a:latin typeface="Times New Roman" panose="02020603050405020304" pitchFamily="18" charset="0"/>
                <a:cs typeface="Times New Roman" panose="02020603050405020304" pitchFamily="18" charset="0"/>
              </a:rPr>
              <a:t>Blum</a:t>
            </a:r>
            <a:r>
              <a:rPr lang="el-GR" sz="2000" b="1" dirty="0" smtClean="0">
                <a:latin typeface="Times New Roman" panose="02020603050405020304" pitchFamily="18" charset="0"/>
                <a:cs typeface="Times New Roman" panose="02020603050405020304" pitchFamily="18" charset="0"/>
              </a:rPr>
              <a:t>:</a:t>
            </a:r>
            <a:r>
              <a:rPr lang="el-GR" sz="2000" dirty="0" smtClean="0">
                <a:latin typeface="Times New Roman" panose="02020603050405020304" pitchFamily="18" charset="0"/>
                <a:cs typeface="Times New Roman" panose="02020603050405020304" pitchFamily="18" charset="0"/>
              </a:rPr>
              <a:t> φθόνος για στέρηση πραγμάτων που διαθέτουν οι άλλοι, κακό μάτι = όπλο των φτωχών, όλοι βρίσκονται υπό την εποπτεία άλλων, ο καθένας αξιολογείται, θαυμάζεται, φθονείται </a:t>
            </a:r>
          </a:p>
          <a:p>
            <a:pPr marL="0" indent="0" algn="just">
              <a:buNone/>
            </a:pPr>
            <a:r>
              <a:rPr lang="en-US" sz="2000" b="1" dirty="0" smtClean="0">
                <a:latin typeface="Times New Roman" panose="02020603050405020304" pitchFamily="18" charset="0"/>
                <a:cs typeface="Times New Roman" panose="02020603050405020304" pitchFamily="18" charset="0"/>
              </a:rPr>
              <a:t>Dionisopoulos-Mass</a:t>
            </a:r>
            <a:r>
              <a:rPr lang="el-GR" sz="2000" dirty="0" smtClean="0">
                <a:latin typeface="Times New Roman" panose="02020603050405020304" pitchFamily="18" charset="0"/>
                <a:cs typeface="Times New Roman" panose="02020603050405020304" pitchFamily="18" charset="0"/>
              </a:rPr>
              <a:t>: νησιωτική περιοχή, κακό μάτι &amp; κακογλωσσιά = βρίσκεται μέσα σε ένα </a:t>
            </a:r>
            <a:r>
              <a:rPr lang="en-US" sz="2000" dirty="0" smtClean="0">
                <a:latin typeface="Times New Roman" panose="02020603050405020304" pitchFamily="18" charset="0"/>
                <a:cs typeface="Times New Roman" panose="02020603050405020304" pitchFamily="18" charset="0"/>
              </a:rPr>
              <a:t>continuum</a:t>
            </a:r>
            <a:r>
              <a:rPr lang="el-GR" sz="2000" dirty="0" smtClean="0">
                <a:latin typeface="Times New Roman" panose="02020603050405020304" pitchFamily="18" charset="0"/>
                <a:cs typeface="Times New Roman" panose="02020603050405020304" pitchFamily="18" charset="0"/>
              </a:rPr>
              <a:t>, είναι μηχανισμός κοινωνικού ελέγχου, διατηρεί την αρμονία και διαφυλάσσει την ενότητα της κοινωνίας</a:t>
            </a:r>
          </a:p>
          <a:p>
            <a:pPr marL="0" indent="0" algn="just">
              <a:buNone/>
            </a:pPr>
            <a:r>
              <a:rPr lang="el-GR" sz="2000" b="1" i="1" u="sng" dirty="0" err="1" smtClean="0">
                <a:latin typeface="Times New Roman" panose="02020603050405020304" pitchFamily="18" charset="0"/>
                <a:cs typeface="Times New Roman" panose="02020603050405020304" pitchFamily="18" charset="0"/>
              </a:rPr>
              <a:t>΄Αρα</a:t>
            </a:r>
            <a:r>
              <a:rPr lang="el-GR" sz="2000" b="1" i="1" u="sng"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 μάτιασμα= μηχανισμός κοινωνικού ελέγχου, στερεότυπη κατηγορία ηθικού αξιολογικού συστήματος, συνδέει τη συμβολική ζωή με την πρακτική δράση</a:t>
            </a:r>
          </a:p>
          <a:p>
            <a:pPr marL="0" indent="0" algn="just">
              <a:buNone/>
            </a:pPr>
            <a:r>
              <a:rPr lang="el-GR" sz="2000" dirty="0" smtClean="0">
                <a:latin typeface="Times New Roman" panose="02020603050405020304" pitchFamily="18" charset="0"/>
                <a:cs typeface="Times New Roman" panose="02020603050405020304" pitchFamily="18" charset="0"/>
              </a:rPr>
              <a:t>Σωματική αρρώστια &amp; κοινωνικές αποτυχίες από κακό μάτι συνιστούν σημεία κοινωνικής &amp; σωματικής αταξίας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ξεμάτιασμα, επαναφορά της τάξης και ισορροπίας</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Μάτιασμα/Ξεμάτιασμα =  Σύστημα προσωπικών &amp; κοινωνικών σχέσεων</a:t>
            </a:r>
            <a:endParaRPr lang="el-GR" sz="2000" dirty="0" smtClean="0">
              <a:latin typeface="Times New Roman" panose="02020603050405020304" pitchFamily="18" charset="0"/>
              <a:cs typeface="Times New Roman" panose="02020603050405020304" pitchFamily="18" charset="0"/>
            </a:endParaRPr>
          </a:p>
          <a:p>
            <a:pPr marL="0" indent="0" algn="just">
              <a:buNone/>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68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ircle(in)">
                                      <p:cBhvr>
                                        <p:cTn id="35" dur="2000"/>
                                        <p:tgtEl>
                                          <p:spTgt spid="3">
                                            <p:txEl>
                                              <p:pRg st="8" end="8"/>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circle(in)">
                                      <p:cBhvr>
                                        <p:cTn id="3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7457256" cy="706090"/>
          </a:xfrm>
        </p:spPr>
        <p:txBody>
          <a:bodyPr/>
          <a:lstStyle/>
          <a:p>
            <a:pPr algn="ctr"/>
            <a:r>
              <a:rPr lang="el-GR" b="1" u="sng" dirty="0" smtClean="0">
                <a:latin typeface="Times New Roman" panose="02020603050405020304" pitchFamily="18" charset="0"/>
                <a:cs typeface="Times New Roman" panose="02020603050405020304" pitchFamily="18" charset="0"/>
              </a:rPr>
              <a:t>ΤΟΠΟΣ ΕΡΕΥΝΑΣ: ΝΈΟ ΚΑΣΤΡΟ</a:t>
            </a:r>
            <a:endParaRPr lang="el-GR"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a:xfrm>
            <a:off x="467544" y="1124744"/>
            <a:ext cx="7457256" cy="5349208"/>
          </a:xfrm>
        </p:spPr>
        <p:txBody>
          <a:bodyPr>
            <a:normAutofit/>
          </a:bodyPr>
          <a:lstStyle/>
          <a:p>
            <a:pPr marL="0" indent="0" algn="just">
              <a:buNone/>
            </a:pPr>
            <a:r>
              <a:rPr lang="el-GR" sz="2000" dirty="0" smtClean="0">
                <a:latin typeface="Times New Roman" panose="02020603050405020304" pitchFamily="18" charset="0"/>
                <a:cs typeface="Times New Roman" panose="02020603050405020304" pitchFamily="18" charset="0"/>
              </a:rPr>
              <a:t>Περιοχή με ομοιογένεια εδάφους, κλίματος, παραγωγής και απασχόλησης</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l-GR" sz="2000" dirty="0" smtClean="0">
                <a:latin typeface="Times New Roman" panose="02020603050405020304" pitchFamily="18" charset="0"/>
                <a:cs typeface="Times New Roman" panose="02020603050405020304" pitchFamily="18" charset="0"/>
              </a:rPr>
              <a:t>Πρόσφυγες : ταυτότητά τους είναι σύνθεση της τοπικής τους συνείδησης &amp; της πολιτισμικής τους ιδιαιτερότητας</a:t>
            </a:r>
          </a:p>
          <a:p>
            <a:pPr marL="0" indent="0" algn="just">
              <a:buNone/>
            </a:pPr>
            <a:r>
              <a:rPr lang="el-GR" sz="2000" dirty="0" smtClean="0">
                <a:latin typeface="Times New Roman" panose="02020603050405020304" pitchFamily="18" charset="0"/>
                <a:cs typeface="Times New Roman" panose="02020603050405020304" pitchFamily="18" charset="0"/>
              </a:rPr>
              <a:t>ΝΈΟ ΚΑΣΤΡΟ: κεφαλοχώρι στη μνήμη του Κάστρου της Μικρασιατικής Παραλίας, στη μέση της Προποντίδας</a:t>
            </a:r>
          </a:p>
          <a:p>
            <a:pPr marL="0" indent="0" algn="just">
              <a:buNone/>
            </a:pPr>
            <a:r>
              <a:rPr lang="el-GR" sz="2000" dirty="0" smtClean="0">
                <a:latin typeface="Times New Roman" panose="02020603050405020304" pitchFamily="18" charset="0"/>
                <a:cs typeface="Times New Roman" panose="02020603050405020304" pitchFamily="18" charset="0"/>
              </a:rPr>
              <a:t>Μεγάλη ιστορική μνήμη που σηματοδοτεί το ιδεολογικό πλαίσιο κοινωνικής ζωής και δράσης των ανθρώπων</a:t>
            </a:r>
          </a:p>
          <a:p>
            <a:pPr marL="0" indent="0" algn="just">
              <a:buNone/>
            </a:pPr>
            <a:r>
              <a:rPr lang="el-GR" sz="2000" dirty="0" smtClean="0">
                <a:latin typeface="Times New Roman" panose="02020603050405020304" pitchFamily="18" charset="0"/>
                <a:cs typeface="Times New Roman" panose="02020603050405020304" pitchFamily="18" charset="0"/>
              </a:rPr>
              <a:t>Διαλεκτική παλινδρόμηση ανάμεσα στο εδώ και εκεί, στο άλλοτε και τώρα, στο παλιό και το καινούργιο, στο χωριό και την πόλη</a:t>
            </a:r>
          </a:p>
          <a:p>
            <a:pPr marL="0" indent="0" algn="just">
              <a:buNone/>
            </a:pPr>
            <a:r>
              <a:rPr lang="el-GR" sz="2000" dirty="0" smtClean="0">
                <a:latin typeface="Times New Roman" panose="02020603050405020304" pitchFamily="18" charset="0"/>
                <a:cs typeface="Times New Roman" panose="02020603050405020304" pitchFamily="18" charset="0"/>
              </a:rPr>
              <a:t>Ξεμάτιασμα = κοινή πρακτική, θεραπευτική και προληπτική ενάντια σε προβλέψιμη ή υπαρκτή ασθένεια</a:t>
            </a:r>
          </a:p>
          <a:p>
            <a:pPr marL="0" indent="0" algn="just">
              <a:buNone/>
            </a:pPr>
            <a:r>
              <a:rPr lang="el-GR" sz="2000" dirty="0" smtClean="0">
                <a:latin typeface="Times New Roman" panose="02020603050405020304" pitchFamily="18" charset="0"/>
                <a:cs typeface="Times New Roman" panose="02020603050405020304" pitchFamily="18" charset="0"/>
              </a:rPr>
              <a:t>Συνδυάζουν την ιατρική με την πρακτική του ξεματιάσματος, ιδιαίτερα στην περίπτωση του πονοκεφάλου  </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53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7457256" cy="778098"/>
          </a:xfrm>
        </p:spPr>
        <p:txBody>
          <a:bodyPr/>
          <a:lstStyle/>
          <a:p>
            <a:pPr algn="ctr"/>
            <a:r>
              <a:rPr lang="el-GR" b="1" u="sng" dirty="0" smtClean="0">
                <a:latin typeface="Times New Roman" panose="02020603050405020304" pitchFamily="18" charset="0"/>
                <a:cs typeface="Times New Roman" panose="02020603050405020304" pitchFamily="18" charset="0"/>
              </a:rPr>
              <a:t>Κοινωνικη ζωη </a:t>
            </a:r>
            <a:endParaRPr lang="el-GR"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a:xfrm>
            <a:off x="395536" y="1124744"/>
            <a:ext cx="7529264" cy="5349208"/>
          </a:xfrm>
        </p:spPr>
        <p:txBody>
          <a:bodyPr>
            <a:normAutofit fontScale="92500" lnSpcReduction="20000"/>
          </a:bodyPr>
          <a:lstStyle/>
          <a:p>
            <a:pPr marL="0" indent="0" algn="just">
              <a:buNone/>
            </a:pPr>
            <a:r>
              <a:rPr lang="el-GR" sz="2000" b="1" i="1" dirty="0" smtClean="0">
                <a:latin typeface="Times New Roman" panose="02020603050405020304" pitchFamily="18" charset="0"/>
                <a:cs typeface="Times New Roman" panose="02020603050405020304" pitchFamily="18" charset="0"/>
              </a:rPr>
              <a:t>Μεταβολές</a:t>
            </a:r>
            <a:r>
              <a:rPr lang="el-GR" sz="2000" dirty="0" smtClean="0">
                <a:latin typeface="Times New Roman" panose="02020603050405020304" pitchFamily="18" charset="0"/>
                <a:cs typeface="Times New Roman" panose="02020603050405020304" pitchFamily="18" charset="0"/>
              </a:rPr>
              <a:t> στην κοινωνική ζωή σημαίνουν </a:t>
            </a:r>
            <a:r>
              <a:rPr lang="el-GR" sz="2000" b="1" i="1" dirty="0" smtClean="0">
                <a:latin typeface="Times New Roman" panose="02020603050405020304" pitchFamily="18" charset="0"/>
                <a:cs typeface="Times New Roman" panose="02020603050405020304" pitchFamily="18" charset="0"/>
              </a:rPr>
              <a:t>διασάλευση του εντόπιου ήθους και απώλεια της ταυτότητάς τους</a:t>
            </a:r>
          </a:p>
          <a:p>
            <a:pPr marL="0" indent="0" algn="just">
              <a:buNone/>
            </a:pPr>
            <a:r>
              <a:rPr lang="el-GR" sz="2000" dirty="0" smtClean="0">
                <a:latin typeface="Times New Roman" panose="02020603050405020304" pitchFamily="18" charset="0"/>
                <a:cs typeface="Times New Roman" panose="02020603050405020304" pitchFamily="18" charset="0"/>
              </a:rPr>
              <a:t>Συνδυασμός </a:t>
            </a:r>
            <a:r>
              <a:rPr lang="el-GR" sz="2000" b="1" i="1" dirty="0" smtClean="0">
                <a:latin typeface="Times New Roman" panose="02020603050405020304" pitchFamily="18" charset="0"/>
                <a:cs typeface="Times New Roman" panose="02020603050405020304" pitchFamily="18" charset="0"/>
              </a:rPr>
              <a:t>ατομικής ευθύνης και κοινωνικής δέσμευσης</a:t>
            </a:r>
            <a:r>
              <a:rPr lang="el-GR" sz="2000" dirty="0" smtClean="0">
                <a:latin typeface="Times New Roman" panose="02020603050405020304" pitchFamily="18" charset="0"/>
                <a:cs typeface="Times New Roman" panose="02020603050405020304" pitchFamily="18" charset="0"/>
              </a:rPr>
              <a:t>, δίνει υπόληψη στον άνθρωπο</a:t>
            </a:r>
          </a:p>
          <a:p>
            <a:pPr marL="0" indent="0" algn="just">
              <a:buNone/>
            </a:pPr>
            <a:r>
              <a:rPr lang="el-GR" sz="2000" dirty="0" smtClean="0">
                <a:latin typeface="Times New Roman" panose="02020603050405020304" pitchFamily="18" charset="0"/>
                <a:cs typeface="Times New Roman" panose="02020603050405020304" pitchFamily="18" charset="0"/>
              </a:rPr>
              <a:t>Ο άνθρωπος καθορίζεται, συζητιέται μέσα στο χωριό: ορατότητα του εαυτού και η όραση του άλλου καθορίζουν την ατομική εμπειρία και την κοινωνική συμπεριφορά</a:t>
            </a:r>
          </a:p>
          <a:p>
            <a:pPr marL="0" indent="0" algn="just">
              <a:buNone/>
            </a:pPr>
            <a:r>
              <a:rPr lang="el-GR" sz="2000" dirty="0" smtClean="0">
                <a:latin typeface="Times New Roman" panose="02020603050405020304" pitchFamily="18" charset="0"/>
                <a:cs typeface="Times New Roman" panose="02020603050405020304" pitchFamily="18" charset="0"/>
              </a:rPr>
              <a:t>Ο καθένας γίνεται το όριο και το πλαίσιο αναφοράς των ενεργειών του άλλου, η </a:t>
            </a:r>
            <a:r>
              <a:rPr lang="el-GR" sz="2000" i="1" dirty="0" smtClean="0">
                <a:latin typeface="Times New Roman" panose="02020603050405020304" pitchFamily="18" charset="0"/>
                <a:cs typeface="Times New Roman" panose="02020603050405020304" pitchFamily="18" charset="0"/>
              </a:rPr>
              <a:t>οπτική επικοινωνία και συνδιαλλαγή </a:t>
            </a:r>
            <a:r>
              <a:rPr lang="el-GR" sz="2000" dirty="0" smtClean="0">
                <a:latin typeface="Times New Roman" panose="02020603050405020304" pitchFamily="18" charset="0"/>
                <a:cs typeface="Times New Roman" panose="02020603050405020304" pitchFamily="18" charset="0"/>
              </a:rPr>
              <a:t>γίνεται </a:t>
            </a:r>
            <a:r>
              <a:rPr lang="el-GR" sz="2000" b="1" i="1" dirty="0" smtClean="0">
                <a:latin typeface="Times New Roman" panose="02020603050405020304" pitchFamily="18" charset="0"/>
                <a:cs typeface="Times New Roman" panose="02020603050405020304" pitchFamily="18" charset="0"/>
              </a:rPr>
              <a:t>πολιτισμικό ιδίωμα</a:t>
            </a:r>
            <a:r>
              <a:rPr lang="el-GR" sz="2000" dirty="0" smtClean="0">
                <a:latin typeface="Times New Roman" panose="02020603050405020304" pitchFamily="18" charset="0"/>
                <a:cs typeface="Times New Roman" panose="02020603050405020304" pitchFamily="18" charset="0"/>
              </a:rPr>
              <a:t>, είναι προϋπόθεση αλληλογνωριμίας και αμοιβαιότητας </a:t>
            </a:r>
          </a:p>
          <a:p>
            <a:pPr marL="0" indent="0" algn="just">
              <a:buNone/>
            </a:pPr>
            <a:r>
              <a:rPr lang="el-GR" sz="2000" dirty="0" smtClean="0">
                <a:latin typeface="Times New Roman" panose="02020603050405020304" pitchFamily="18" charset="0"/>
                <a:cs typeface="Times New Roman" panose="02020603050405020304" pitchFamily="18" charset="0"/>
              </a:rPr>
              <a:t>Πρόσωπα, αξίες, συμπεριφορές εκτίθενται στο βλέμμα των άλλων, αποκτούν κοινωνικό νόημα και συγκεκριμένη ταυτότητα</a:t>
            </a:r>
          </a:p>
          <a:p>
            <a:pPr marL="0" indent="0" algn="just">
              <a:buNone/>
            </a:pPr>
            <a:r>
              <a:rPr lang="el-GR" sz="2000" dirty="0" smtClean="0">
                <a:latin typeface="Times New Roman" panose="02020603050405020304" pitchFamily="18" charset="0"/>
                <a:cs typeface="Times New Roman" panose="02020603050405020304" pitchFamily="18" charset="0"/>
              </a:rPr>
              <a:t>Τα πρόσωπα διαπλέκονται και επιβάλλουν κανόνες συμπεριφοράς, εμποδίζοντας την έκφραση της ατομικότητας, όλοι είναι εκτεθειμένοι στα μάτια του κόσμου</a:t>
            </a:r>
          </a:p>
          <a:p>
            <a:pPr marL="0" indent="0" algn="just">
              <a:buNone/>
            </a:pPr>
            <a:r>
              <a:rPr lang="el-GR" sz="2000" dirty="0" smtClean="0">
                <a:latin typeface="Times New Roman" panose="02020603050405020304" pitchFamily="18" charset="0"/>
                <a:cs typeface="Times New Roman" panose="02020603050405020304" pitchFamily="18" charset="0"/>
              </a:rPr>
              <a:t>Παραβίαση του κανόνα επιφέρει μάτιασμα, το σώμα γίνεται το επίκεντρο των συλλογικών ιδεών, αξιών, προθέσεων και συναισθημάτων </a:t>
            </a:r>
          </a:p>
          <a:p>
            <a:pPr marL="0" indent="0" algn="just">
              <a:buNone/>
            </a:pPr>
            <a:r>
              <a:rPr lang="el-GR" sz="2000" dirty="0" smtClean="0">
                <a:latin typeface="Times New Roman" panose="02020603050405020304" pitchFamily="18" charset="0"/>
                <a:cs typeface="Times New Roman" panose="02020603050405020304" pitchFamily="18" charset="0"/>
              </a:rPr>
              <a:t>Όλοι μπορούν να πέσουν θύματα ματιάσματος, είτε από φθόνο είτε από θαυμασμό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το κακό μάτι αποτελεί σύμβολο της κοινωνίας </a:t>
            </a:r>
            <a:endParaRPr lang="el-GR" sz="2000" dirty="0" smtClean="0">
              <a:latin typeface="Times New Roman" panose="02020603050405020304" pitchFamily="18" charset="0"/>
              <a:cs typeface="Times New Roman" panose="02020603050405020304" pitchFamily="18" charset="0"/>
            </a:endParaRPr>
          </a:p>
          <a:p>
            <a:pPr marL="0" indent="0" algn="just">
              <a:buNone/>
            </a:pPr>
            <a:r>
              <a:rPr lang="el-GR" sz="2000" dirty="0" smtClean="0">
                <a:latin typeface="Times New Roman" panose="02020603050405020304" pitchFamily="18" charset="0"/>
                <a:cs typeface="Times New Roman" panose="02020603050405020304" pitchFamily="18" charset="0"/>
              </a:rPr>
              <a:t>Μεγάλη ανησυχία για την παραγωγή της περιοχής</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97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heckerboard(across)">
                                      <p:cBhvr>
                                        <p:cTn id="33" dur="500"/>
                                        <p:tgtEl>
                                          <p:spTgt spid="3">
                                            <p:txEl>
                                              <p:pRg st="6" end="6"/>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checkerboard(across)">
                                      <p:cBhvr>
                                        <p:cTn id="36" dur="500"/>
                                        <p:tgtEl>
                                          <p:spTgt spid="3">
                                            <p:txEl>
                                              <p:pRg st="7" end="7"/>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heckerboard(across)">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7457256" cy="706090"/>
          </a:xfrm>
        </p:spPr>
        <p:txBody>
          <a:bodyPr>
            <a:normAutofit/>
          </a:bodyPr>
          <a:lstStyle/>
          <a:p>
            <a:pPr algn="ctr"/>
            <a:r>
              <a:rPr lang="el-GR" sz="3200" b="1" u="sng" dirty="0" smtClean="0">
                <a:latin typeface="Times New Roman" panose="02020603050405020304" pitchFamily="18" charset="0"/>
                <a:cs typeface="Times New Roman" panose="02020603050405020304" pitchFamily="18" charset="0"/>
              </a:rPr>
              <a:t>Ματιασμα στο </a:t>
            </a:r>
            <a:r>
              <a:rPr lang="el-GR" sz="3200" b="1" u="sng" dirty="0" err="1" smtClean="0">
                <a:latin typeface="Times New Roman" panose="02020603050405020304" pitchFamily="18" charset="0"/>
                <a:cs typeface="Times New Roman" panose="02020603050405020304" pitchFamily="18" charset="0"/>
              </a:rPr>
              <a:t>χωριο</a:t>
            </a:r>
            <a:endParaRPr lang="el-GR" sz="3200" b="1" u="sng" dirty="0">
              <a:latin typeface="Times New Roman" panose="02020603050405020304" pitchFamily="18" charset="0"/>
              <a:cs typeface="Times New Roman" panose="02020603050405020304" pitchFamily="18" charset="0"/>
            </a:endParaRPr>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62000" y="1196753"/>
            <a:ext cx="6906344" cy="523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494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7457256" cy="706090"/>
          </a:xfrm>
        </p:spPr>
        <p:txBody>
          <a:bodyPr/>
          <a:lstStyle/>
          <a:p>
            <a:pPr algn="ctr"/>
            <a:r>
              <a:rPr lang="el-GR" b="1" u="sng" dirty="0" smtClean="0">
                <a:latin typeface="Times New Roman" panose="02020603050405020304" pitchFamily="18" charset="0"/>
                <a:cs typeface="Times New Roman" panose="02020603050405020304" pitchFamily="18" charset="0"/>
              </a:rPr>
              <a:t>ΑΝΘΡΩΠΟΙ</a:t>
            </a:r>
            <a:endParaRPr lang="el-GR"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a:xfrm>
            <a:off x="467544" y="1124744"/>
            <a:ext cx="7467600" cy="4873752"/>
          </a:xfrm>
        </p:spPr>
        <p:txBody>
          <a:bodyPr>
            <a:normAutofit/>
          </a:bodyPr>
          <a:lstStyle/>
          <a:p>
            <a:pPr marL="0" indent="0" algn="just">
              <a:buNone/>
            </a:pPr>
            <a:r>
              <a:rPr lang="el-GR" sz="2000" dirty="0" smtClean="0">
                <a:latin typeface="Times New Roman" panose="02020603050405020304" pitchFamily="18" charset="0"/>
                <a:cs typeface="Times New Roman" panose="02020603050405020304" pitchFamily="18" charset="0"/>
              </a:rPr>
              <a:t>Κοινωνική ταυτότητα Καστριωτών: πρόσφυγες</a:t>
            </a:r>
          </a:p>
          <a:p>
            <a:pPr marL="0" indent="0" algn="just">
              <a:buNone/>
            </a:pPr>
            <a:r>
              <a:rPr lang="el-GR" sz="2000" dirty="0" smtClean="0">
                <a:latin typeface="Times New Roman" panose="02020603050405020304" pitchFamily="18" charset="0"/>
                <a:cs typeface="Times New Roman" panose="02020603050405020304" pitchFamily="18" charset="0"/>
              </a:rPr>
              <a:t>Προσφυγιά αποτελεί ρωγμή στη ζωή των ανθρώπων &amp; η νέα κοινότητα που δημιούργησαν συμβόλιζε την οριακή τους υπόσταση</a:t>
            </a:r>
          </a:p>
          <a:p>
            <a:pPr marL="0" indent="0" algn="just">
              <a:buNone/>
            </a:pPr>
            <a:r>
              <a:rPr lang="el-GR" sz="2000" dirty="0" smtClean="0">
                <a:latin typeface="Times New Roman" panose="02020603050405020304" pitchFamily="18" charset="0"/>
                <a:cs typeface="Times New Roman" panose="02020603050405020304" pitchFamily="18" charset="0"/>
              </a:rPr>
              <a:t>Η αίσθηση της ταυτότητας τους είναι σύνθεση τοπικιστικής τους συνείδησης και πολιτισμικής τους ιδιαιτερότητας</a:t>
            </a:r>
          </a:p>
          <a:p>
            <a:pPr marL="0" indent="0" algn="just">
              <a:buNone/>
            </a:pPr>
            <a:r>
              <a:rPr lang="en-US" sz="2000" dirty="0" smtClean="0">
                <a:latin typeface="Times New Roman" panose="02020603050405020304" pitchFamily="18" charset="0"/>
                <a:cs typeface="Times New Roman" panose="02020603050405020304" pitchFamily="18" charset="0"/>
              </a:rPr>
              <a:t>Barth</a:t>
            </a:r>
            <a:r>
              <a:rPr lang="el-GR" sz="2000" dirty="0" smtClean="0">
                <a:latin typeface="Times New Roman" panose="02020603050405020304" pitchFamily="18" charset="0"/>
                <a:cs typeface="Times New Roman" panose="02020603050405020304" pitchFamily="18" charset="0"/>
              </a:rPr>
              <a:t>: η κοινωνική ταυτότητα γίνεται ορατή αντικειμενικά και υπάρχει στην αντίληψη των μελών της ομάδας</a:t>
            </a:r>
          </a:p>
          <a:p>
            <a:pPr marL="0" indent="0" algn="just">
              <a:buNone/>
            </a:pPr>
            <a:r>
              <a:rPr lang="el-GR" sz="2000" dirty="0" smtClean="0">
                <a:latin typeface="Times New Roman" panose="02020603050405020304" pitchFamily="18" charset="0"/>
                <a:cs typeface="Times New Roman" panose="02020603050405020304" pitchFamily="18" charset="0"/>
              </a:rPr>
              <a:t>Μία ομάδα δεν έχει μία ταυτότητα αλλά πολλές, ανάλογα με τις κοινωνικές συνθήκες (πρόσφυγες, ελληνική πατρίδα, τοπικότητα)</a:t>
            </a:r>
          </a:p>
          <a:p>
            <a:pPr marL="0" indent="0" algn="just">
              <a:buNone/>
            </a:pPr>
            <a:r>
              <a:rPr lang="el-GR" sz="2000" dirty="0" smtClean="0">
                <a:latin typeface="Times New Roman" panose="02020603050405020304" pitchFamily="18" charset="0"/>
                <a:cs typeface="Times New Roman" panose="02020603050405020304" pitchFamily="18" charset="0"/>
              </a:rPr>
              <a:t>Δημιουργούνται αισθήματα ομοψυχίας, προβάλλεται το αίσθημα φυλετικής καθαρότητας και πολιτισμικής ανωτερότητας</a:t>
            </a:r>
          </a:p>
          <a:p>
            <a:pPr marL="0" indent="0" algn="just">
              <a:buNone/>
            </a:pPr>
            <a:r>
              <a:rPr lang="el-GR" sz="2000" dirty="0" smtClean="0">
                <a:latin typeface="Times New Roman" panose="02020603050405020304" pitchFamily="18" charset="0"/>
                <a:cs typeface="Times New Roman" panose="02020603050405020304" pitchFamily="18" charset="0"/>
              </a:rPr>
              <a:t>Υπάρχει η κατηγορία ΞΕΝΟΣ με διαβαθμίσεις, σχέσεις εντοπιότητας και ετερότητας (Δραμινοί, Καβαλιώτες, Θεσσαλονικείς)   </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12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7457256" cy="706090"/>
          </a:xfrm>
        </p:spPr>
        <p:txBody>
          <a:bodyPr/>
          <a:lstStyle/>
          <a:p>
            <a:pPr algn="ctr"/>
            <a:r>
              <a:rPr lang="el-GR" b="1" u="sng" dirty="0" smtClean="0">
                <a:latin typeface="Times New Roman" panose="02020603050405020304" pitchFamily="18" charset="0"/>
                <a:cs typeface="Times New Roman" panose="02020603050405020304" pitchFamily="18" charset="0"/>
              </a:rPr>
              <a:t>ΠΑΡΕΛΘΟΝ &amp; ΠΑΡΟΝ</a:t>
            </a:r>
            <a:endParaRPr lang="el-GR"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a:xfrm>
            <a:off x="457200" y="1124744"/>
            <a:ext cx="7467600" cy="5349208"/>
          </a:xfrm>
        </p:spPr>
        <p:txBody>
          <a:bodyPr>
            <a:normAutofit/>
          </a:bodyPr>
          <a:lstStyle/>
          <a:p>
            <a:pPr marL="0" indent="0" algn="just">
              <a:buNone/>
            </a:pPr>
            <a:r>
              <a:rPr lang="el-GR" sz="2000" b="1" dirty="0" smtClean="0">
                <a:latin typeface="Times New Roman" panose="02020603050405020304" pitchFamily="18" charset="0"/>
                <a:cs typeface="Times New Roman" panose="02020603050405020304" pitchFamily="18" charset="0"/>
              </a:rPr>
              <a:t>Παρελθόν </a:t>
            </a:r>
            <a:r>
              <a:rPr lang="el-GR" sz="2000" dirty="0" smtClean="0">
                <a:latin typeface="Times New Roman" panose="02020603050405020304" pitchFamily="18" charset="0"/>
                <a:cs typeface="Times New Roman" panose="02020603050405020304" pitchFamily="18" charset="0"/>
              </a:rPr>
              <a:t>= εικόνες του παρελθόντος προσφέρουν μία </a:t>
            </a:r>
            <a:r>
              <a:rPr lang="el-GR" sz="2000" i="1" u="sng" dirty="0" smtClean="0">
                <a:latin typeface="Times New Roman" panose="02020603050405020304" pitchFamily="18" charset="0"/>
                <a:cs typeface="Times New Roman" panose="02020603050405020304" pitchFamily="18" charset="0"/>
              </a:rPr>
              <a:t>αναδρομική φαντασία </a:t>
            </a:r>
            <a:r>
              <a:rPr lang="el-GR" sz="2000" dirty="0" smtClean="0">
                <a:latin typeface="Times New Roman" panose="02020603050405020304" pitchFamily="18" charset="0"/>
                <a:cs typeface="Times New Roman" panose="02020603050405020304" pitchFamily="18" charset="0"/>
              </a:rPr>
              <a:t>στους ανθρώπους, δίνουν νόημα στην καθημερινότητα, αποκτούν μία παράδοση συμπεριφοράς</a:t>
            </a:r>
            <a:endParaRPr lang="fr-FR" sz="2000" dirty="0">
              <a:latin typeface="Times New Roman" panose="02020603050405020304" pitchFamily="18" charset="0"/>
              <a:cs typeface="Times New Roman" panose="02020603050405020304" pitchFamily="18" charset="0"/>
            </a:endParaRPr>
          </a:p>
          <a:p>
            <a:pPr marL="0" indent="0" algn="just">
              <a:buNone/>
            </a:pPr>
            <a:r>
              <a:rPr lang="el-GR" sz="2000" dirty="0" smtClean="0">
                <a:latin typeface="Times New Roman" panose="02020603050405020304" pitchFamily="18" charset="0"/>
                <a:cs typeface="Times New Roman" panose="02020603050405020304" pitchFamily="18" charset="0"/>
              </a:rPr>
              <a:t>Οι ιδέες και τα αντικείμενα είναι συνεκτικοί δεσμοί παρελθόντος-παρόντος, η εμπειρία του παρόντος θεμελιώνεται στη γνώση-πρακτική του παρελθόντος, το παρελθόν αποτελεί κανονιστικό κώδικα συμπεριφοράς</a:t>
            </a:r>
          </a:p>
          <a:p>
            <a:pPr marL="0" indent="0" algn="just">
              <a:buNone/>
            </a:pPr>
            <a:r>
              <a:rPr lang="el-GR" sz="2000" dirty="0" smtClean="0">
                <a:latin typeface="Times New Roman" panose="02020603050405020304" pitchFamily="18" charset="0"/>
                <a:cs typeface="Times New Roman" panose="02020603050405020304" pitchFamily="18" charset="0"/>
              </a:rPr>
              <a:t>Οι ξεματιάστρες μεγάλης ηλικίας μεταφέρουν το κύρος της παράδοσης, επικαλούνται σε λεκτικό επίπεδο αξίες του παρελθόντος</a:t>
            </a:r>
          </a:p>
          <a:p>
            <a:pPr marL="0" indent="0" algn="just">
              <a:buNone/>
            </a:pPr>
            <a:r>
              <a:rPr lang="el-GR" sz="2000" dirty="0" smtClean="0">
                <a:latin typeface="Times New Roman" panose="02020603050405020304" pitchFamily="18" charset="0"/>
                <a:cs typeface="Times New Roman" panose="02020603050405020304" pitchFamily="18" charset="0"/>
              </a:rPr>
              <a:t>Τα ονόματα, ακόμη και τα οικογενειακά αποτελούν βασικό στοιχείο αναγνώρισης μέσα στην κοινωνία</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l-GR" sz="2000" dirty="0" smtClean="0">
                <a:latin typeface="Times New Roman" panose="02020603050405020304" pitchFamily="18" charset="0"/>
                <a:cs typeface="Times New Roman" panose="02020603050405020304" pitchFamily="18" charset="0"/>
              </a:rPr>
              <a:t>Η αυθεντία των «μεγαλύτερων» αποτελούν την επιβεβαίωση της αυθεντίας της παράδοσης</a:t>
            </a:r>
          </a:p>
          <a:p>
            <a:pPr marL="0" indent="0" algn="just">
              <a:buNone/>
            </a:pPr>
            <a:r>
              <a:rPr lang="el-GR" sz="2000" dirty="0" smtClean="0">
                <a:latin typeface="Times New Roman" panose="02020603050405020304" pitchFamily="18" charset="0"/>
                <a:cs typeface="Times New Roman" panose="02020603050405020304" pitchFamily="18" charset="0"/>
              </a:rPr>
              <a:t>Η παράδοση συγκρούεται με την εξέλιξη </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48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7467600" cy="57606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l-GR" sz="2400" dirty="0" smtClean="0">
                <a:latin typeface="Times New Roman" panose="02020603050405020304" pitchFamily="18" charset="0"/>
                <a:cs typeface="Times New Roman" panose="02020603050405020304" pitchFamily="18" charset="0"/>
              </a:rPr>
              <a:t>ΕΠΩΔΕΣ &amp; ΚΑΚΟ ΜΑΤΙ</a:t>
            </a:r>
            <a:endParaRPr lang="el-GR" sz="2400"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979713" y="1340768"/>
            <a:ext cx="4392488" cy="513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11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7529264" cy="634082"/>
          </a:xfrm>
        </p:spPr>
        <p:txBody>
          <a:bodyPr/>
          <a:lstStyle/>
          <a:p>
            <a:pPr algn="ctr"/>
            <a:r>
              <a:rPr lang="el-GR" b="1" u="sng" dirty="0" smtClean="0">
                <a:latin typeface="Times New Roman" panose="02020603050405020304" pitchFamily="18" charset="0"/>
                <a:cs typeface="Times New Roman" panose="02020603050405020304" pitchFamily="18" charset="0"/>
              </a:rPr>
              <a:t>ΕΓΩ &amp; ΚΟΣΜΟΣ</a:t>
            </a:r>
            <a:endParaRPr lang="el-GR"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a:xfrm>
            <a:off x="457200" y="1052736"/>
            <a:ext cx="7467600" cy="5421216"/>
          </a:xfrm>
        </p:spPr>
        <p:txBody>
          <a:bodyPr>
            <a:normAutofit fontScale="92500" lnSpcReduction="10000"/>
          </a:bodyPr>
          <a:lstStyle/>
          <a:p>
            <a:pPr algn="just">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rPr>
              <a:t>Κοινωνική κατασκευή της προσωπικής ταυτότητας</a:t>
            </a:r>
          </a:p>
          <a:p>
            <a:pPr algn="just">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rPr>
              <a:t>Τα άτομα είναι μέλη του κοινωνικού συνόλου, υπάρχει διαλεκτική συλλογικής &amp; ατομικής ταυτότητας</a:t>
            </a:r>
          </a:p>
          <a:p>
            <a:pPr algn="just">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rPr>
              <a:t>Η κοινωνική διαντίδραση υπαγορεύει κανόνες συμπεριφοράς </a:t>
            </a:r>
          </a:p>
          <a:p>
            <a:pPr algn="just">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rPr>
              <a:t>Η κοινότητα είναι καθοριστικό στοιχείο  για τη συλλογική ζωή</a:t>
            </a:r>
          </a:p>
          <a:p>
            <a:pPr algn="just">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rPr>
              <a:t>Το φαίνεσαι είναι σημαντικότερο από το να είσαι πραγματικά ότι φαίνεσαι</a:t>
            </a:r>
          </a:p>
          <a:p>
            <a:pPr algn="just">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rPr>
              <a:t>Υπάρχει ο «κόσμος», το «χωριό» &amp; από την άλλη το «εγώ»</a:t>
            </a:r>
          </a:p>
          <a:p>
            <a:pPr algn="just">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rPr>
              <a:t>Από τη μία υπάρχει ο «συμμαζεμένος άνθρωπος» (οικογένεια- δουλειά), που δεν απειλεί την ομοιομορφία και από την άλλη ο «ξένος»</a:t>
            </a: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Durkheim</a:t>
            </a:r>
            <a:r>
              <a:rPr lang="el-GR" sz="2000" dirty="0" smtClean="0">
                <a:latin typeface="Times New Roman" panose="02020603050405020304" pitchFamily="18" charset="0"/>
                <a:cs typeface="Times New Roman" panose="02020603050405020304" pitchFamily="18" charset="0"/>
              </a:rPr>
              <a:t>: εικόνα του </a:t>
            </a:r>
            <a:r>
              <a:rPr lang="en-US" sz="2000" dirty="0" smtClean="0">
                <a:latin typeface="Times New Roman" panose="02020603050405020304" pitchFamily="18" charset="0"/>
                <a:cs typeface="Times New Roman" panose="02020603050405020304" pitchFamily="18" charset="0"/>
              </a:rPr>
              <a:t>Homo Duplex</a:t>
            </a:r>
            <a:r>
              <a:rPr lang="el-GR" sz="2000" dirty="0" smtClean="0">
                <a:latin typeface="Times New Roman" panose="02020603050405020304" pitchFamily="18" charset="0"/>
                <a:cs typeface="Times New Roman" panose="02020603050405020304" pitchFamily="18" charset="0"/>
              </a:rPr>
              <a:t>, ατομική &amp; κοινωνική ταυτότητα, που αλληλοσυμπληρώνονται</a:t>
            </a:r>
          </a:p>
          <a:p>
            <a:pPr algn="just">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rPr>
              <a:t>Το εγώ είναι προϊόν της σκηνής στην οποία συμμετέχει </a:t>
            </a:r>
            <a:r>
              <a:rPr lang="en-US" sz="2000" dirty="0" smtClean="0">
                <a:latin typeface="Times New Roman" panose="02020603050405020304" pitchFamily="18" charset="0"/>
                <a:cs typeface="Times New Roman" panose="02020603050405020304" pitchFamily="18" charset="0"/>
              </a:rPr>
              <a:t>(Goffman)</a:t>
            </a:r>
            <a:endParaRPr lang="el-GR"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rPr>
              <a:t>Ταυτότητα ατόμου καθορίζεται από καταγωγή, οικογένεια, συγγενείς, οικονομική κατάσταση </a:t>
            </a:r>
          </a:p>
          <a:p>
            <a:pPr algn="just">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rPr>
              <a:t>Καλή οικογένεια: υπάρχει σύμπνοια και συνεννόηση  </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4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arn(inVertical)">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706090"/>
          </a:xfrm>
        </p:spPr>
        <p:txBody>
          <a:bodyPr/>
          <a:lstStyle/>
          <a:p>
            <a:pPr algn="ctr"/>
            <a:r>
              <a:rPr lang="el-GR" b="1" u="sng" dirty="0" smtClean="0">
                <a:latin typeface="Times New Roman" panose="02020603050405020304" pitchFamily="18" charset="0"/>
                <a:cs typeface="Times New Roman" panose="02020603050405020304" pitchFamily="18" charset="0"/>
              </a:rPr>
              <a:t>ΚΟΙΝΩΝΙΚΟΣ ΚΟΣΜΟΣ</a:t>
            </a:r>
            <a:endParaRPr lang="el-GR"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a:xfrm>
            <a:off x="457200" y="1340768"/>
            <a:ext cx="7571184" cy="4824536"/>
          </a:xfrm>
        </p:spPr>
        <p:txBody>
          <a:bodyPr>
            <a:normAutofit fontScale="70000" lnSpcReduction="20000"/>
          </a:bodyPr>
          <a:lstStyle/>
          <a:p>
            <a:pPr marL="0" indent="0" algn="just">
              <a:buNone/>
            </a:pPr>
            <a:endParaRPr lang="el-GR" sz="2000" dirty="0" smtClean="0">
              <a:latin typeface="Times New Roman" panose="02020603050405020304" pitchFamily="18" charset="0"/>
              <a:cs typeface="Times New Roman" panose="02020603050405020304" pitchFamily="18" charset="0"/>
            </a:endParaRPr>
          </a:p>
          <a:p>
            <a:pPr marL="0" indent="0" algn="just">
              <a:buNone/>
            </a:pPr>
            <a:r>
              <a:rPr lang="el-GR" sz="2000" dirty="0" smtClean="0">
                <a:latin typeface="Times New Roman" panose="02020603050405020304" pitchFamily="18" charset="0"/>
                <a:cs typeface="Times New Roman" panose="02020603050405020304" pitchFamily="18" charset="0"/>
              </a:rPr>
              <a:t>Το Φαίνεσθαι καθορίζεται από το είναι και το έχειν</a:t>
            </a:r>
          </a:p>
          <a:p>
            <a:pPr marL="0" indent="0" algn="just">
              <a:buNone/>
            </a:pPr>
            <a:r>
              <a:rPr lang="el-GR" sz="2000" dirty="0" smtClean="0">
                <a:latin typeface="Times New Roman" panose="02020603050405020304" pitchFamily="18" charset="0"/>
                <a:cs typeface="Times New Roman" panose="02020603050405020304" pitchFamily="18" charset="0"/>
              </a:rPr>
              <a:t>Προκαλεί το μάτιασμα και διαταράζει την αρμονία και την ομοιομορφία της κοινότητας</a:t>
            </a:r>
          </a:p>
          <a:p>
            <a:pPr marL="0" indent="0" algn="just">
              <a:buNone/>
            </a:pPr>
            <a:r>
              <a:rPr lang="el-GR" sz="2000" dirty="0" smtClean="0">
                <a:latin typeface="Times New Roman" panose="02020603050405020304" pitchFamily="18" charset="0"/>
                <a:cs typeface="Times New Roman" panose="02020603050405020304" pitchFamily="18" charset="0"/>
              </a:rPr>
              <a:t>Οι κοινωνικοί άνθρωποι ζουν μέσα στα όρια και την αρμονία του κόσμου</a:t>
            </a:r>
          </a:p>
          <a:p>
            <a:pPr marL="0" indent="0" algn="just">
              <a:buNone/>
            </a:pPr>
            <a:r>
              <a:rPr lang="el-GR" sz="2000" dirty="0" smtClean="0">
                <a:latin typeface="Times New Roman" panose="02020603050405020304" pitchFamily="18" charset="0"/>
                <a:cs typeface="Times New Roman" panose="02020603050405020304" pitchFamily="18" charset="0"/>
              </a:rPr>
              <a:t>Κοινωνική αξιολόγηση αντρών &amp; γυναικών</a:t>
            </a:r>
          </a:p>
          <a:p>
            <a:pPr marL="0" indent="0" algn="just">
              <a:buNone/>
            </a:pPr>
            <a:r>
              <a:rPr lang="el-GR" sz="2000" dirty="0" smtClean="0">
                <a:latin typeface="Times New Roman" panose="02020603050405020304" pitchFamily="18" charset="0"/>
                <a:cs typeface="Times New Roman" panose="02020603050405020304" pitchFamily="18" charset="0"/>
              </a:rPr>
              <a:t>Νοικοκύρης, λεβέντης, περπατημένος, ξύπνιος, σπάγκος, άσωτος, τεμπέλης, νοικοκυρά, τσαούσα, σπαγκοραμμένη, πονηρή, πηδηχτούλα</a:t>
            </a:r>
          </a:p>
          <a:p>
            <a:pPr marL="0" indent="0" algn="just">
              <a:buNone/>
            </a:pPr>
            <a:r>
              <a:rPr lang="el-GR" sz="2000" dirty="0" smtClean="0">
                <a:latin typeface="Times New Roman" panose="02020603050405020304" pitchFamily="18" charset="0"/>
                <a:cs typeface="Times New Roman" panose="02020603050405020304" pitchFamily="18" charset="0"/>
              </a:rPr>
              <a:t>Όνομα και κύρος συμβαδίζουν με την κοινωνική εικόνα του ατόμου</a:t>
            </a:r>
          </a:p>
          <a:p>
            <a:pPr marL="0" indent="0" algn="just">
              <a:buNone/>
            </a:pPr>
            <a:r>
              <a:rPr lang="el-GR" sz="2000" dirty="0" smtClean="0">
                <a:latin typeface="Times New Roman" panose="02020603050405020304" pitchFamily="18" charset="0"/>
                <a:cs typeface="Times New Roman" panose="02020603050405020304" pitchFamily="18" charset="0"/>
              </a:rPr>
              <a:t>Αξιοπρέπεια, υπομονή , υποχωρητικότητα, σχόλια, γκρίνια, ξεμάτιασμα = ρόλοι που τις κατέχουν κυρίως γυναίκες </a:t>
            </a:r>
          </a:p>
          <a:p>
            <a:pPr marL="0" indent="0" algn="just">
              <a:buNone/>
            </a:pPr>
            <a:r>
              <a:rPr lang="el-GR" sz="2000" dirty="0" smtClean="0">
                <a:latin typeface="Times New Roman" panose="02020603050405020304" pitchFamily="18" charset="0"/>
                <a:cs typeface="Times New Roman" panose="02020603050405020304" pitchFamily="18" charset="0"/>
              </a:rPr>
              <a:t>Χαζοί: όσοι υστερούν στα αιτήματα της κοινωνικότητας, δεν συμμετέχει στα δρώμενα της κοινότητας ή συμμετέχει υπερβολικά στα κοινωνικά δρώμενα (η χαζή του χωριού, χαζοκαστριώτες)</a:t>
            </a:r>
          </a:p>
          <a:p>
            <a:pPr marL="0" indent="0" algn="just">
              <a:buNone/>
            </a:pPr>
            <a:r>
              <a:rPr lang="el-GR" sz="2000" dirty="0" smtClean="0">
                <a:latin typeface="Times New Roman" panose="02020603050405020304" pitchFamily="18" charset="0"/>
                <a:cs typeface="Times New Roman" panose="02020603050405020304" pitchFamily="18" charset="0"/>
              </a:rPr>
              <a:t>Ωραίοι: ματιάζονται εύκολα διότι ξεχωρίζουν</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l-GR" sz="2000" dirty="0" smtClean="0">
                <a:latin typeface="Times New Roman" panose="02020603050405020304" pitchFamily="18" charset="0"/>
                <a:cs typeface="Times New Roman" panose="02020603050405020304" pitchFamily="18" charset="0"/>
              </a:rPr>
              <a:t>Προληπτικά η μητέρα σταυρώνει το παιδί της όταν ξεκινά από το σπίτι</a:t>
            </a:r>
          </a:p>
          <a:p>
            <a:pPr marL="0" indent="0" algn="just">
              <a:buNone/>
            </a:pPr>
            <a:r>
              <a:rPr lang="el-GR" sz="2000" dirty="0" smtClean="0">
                <a:latin typeface="Times New Roman" panose="02020603050405020304" pitchFamily="18" charset="0"/>
                <a:cs typeface="Times New Roman" panose="02020603050405020304" pitchFamily="18" charset="0"/>
              </a:rPr>
              <a:t>Τα λόγια του ξεματιάσματος - επωδή - περνά από γυναίκα σε γυναίκα, από άντρα σε γυναίκα, την ώρα που πεθαίνει η κάτοχος, την Μεγάλη Παρασκευή, σε διπλωμένο χαρτί, ή μπορεί να κλαπεί</a:t>
            </a:r>
          </a:p>
          <a:p>
            <a:pPr marL="0" indent="0" algn="just">
              <a:buNone/>
            </a:pPr>
            <a:r>
              <a:rPr lang="el-GR" sz="2000" dirty="0" smtClean="0">
                <a:latin typeface="Times New Roman" panose="02020603050405020304" pitchFamily="18" charset="0"/>
                <a:cs typeface="Times New Roman" panose="02020603050405020304" pitchFamily="18" charset="0"/>
              </a:rPr>
              <a:t>Μεταδίδεται λόγω συγγένειας και γίνεται από ηλικιωμένες που έχουν χάσει την αναπαραγωγική τους ικανότητα, δεν τις πιάνει το μάτι</a:t>
            </a:r>
          </a:p>
          <a:p>
            <a:pPr marL="0" indent="0" algn="just">
              <a:buNone/>
            </a:pPr>
            <a:r>
              <a:rPr lang="el-GR" sz="2000" dirty="0" smtClean="0">
                <a:latin typeface="Times New Roman" panose="02020603050405020304" pitchFamily="18" charset="0"/>
                <a:cs typeface="Times New Roman" panose="02020603050405020304" pitchFamily="18" charset="0"/>
              </a:rPr>
              <a:t>Νέο Κάστρο: τρεις επίσημοι ξεματιαστές άντρες</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40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500"/>
                                        <p:tgtEl>
                                          <p:spTgt spid="3">
                                            <p:txEl>
                                              <p:pRg st="9" end="9"/>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barn(inVertical)">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barn(inVertical)">
                                      <p:cBhvr>
                                        <p:cTn id="43" dur="500"/>
                                        <p:tgtEl>
                                          <p:spTgt spid="3">
                                            <p:txEl>
                                              <p:pRg st="11" end="11"/>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barn(inVertical)">
                                      <p:cBhvr>
                                        <p:cTn id="46" dur="500"/>
                                        <p:tgtEl>
                                          <p:spTgt spid="3">
                                            <p:txEl>
                                              <p:pRg st="12" end="12"/>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barn(inVertical)">
                                      <p:cBhvr>
                                        <p:cTn id="49" dur="500"/>
                                        <p:tgtEl>
                                          <p:spTgt spid="3">
                                            <p:txEl>
                                              <p:pRg st="13" end="1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500" fill="hold"/>
                                        <p:tgtEl>
                                          <p:spTgt spid="2"/>
                                        </p:tgtEl>
                                        <p:attrNameLst>
                                          <p:attrName>ppt_x</p:attrName>
                                        </p:attrNameLst>
                                      </p:cBhvr>
                                      <p:tavLst>
                                        <p:tav tm="0">
                                          <p:val>
                                            <p:strVal val="#ppt_x"/>
                                          </p:val>
                                        </p:tav>
                                        <p:tav tm="100000">
                                          <p:val>
                                            <p:strVal val="#ppt_x"/>
                                          </p:val>
                                        </p:tav>
                                      </p:tavLst>
                                    </p:anim>
                                    <p:anim calcmode="lin" valueType="num">
                                      <p:cBhvr additive="base">
                                        <p:cTn id="5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7457256" cy="706090"/>
          </a:xfrm>
        </p:spPr>
        <p:txBody>
          <a:bodyPr/>
          <a:lstStyle/>
          <a:p>
            <a:pPr algn="ctr"/>
            <a:r>
              <a:rPr lang="el-GR" b="1" u="sng" dirty="0" smtClean="0">
                <a:latin typeface="Times New Roman" panose="02020603050405020304" pitchFamily="18" charset="0"/>
                <a:cs typeface="Times New Roman" panose="02020603050405020304" pitchFamily="18" charset="0"/>
              </a:rPr>
              <a:t>ΤΕΛΕΤΟΥΡΓΙΑ</a:t>
            </a:r>
            <a:endParaRPr lang="el-GR" b="1" u="sng" dirty="0">
              <a:latin typeface="Times New Roman" panose="02020603050405020304" pitchFamily="18" charset="0"/>
              <a:cs typeface="Times New Roman" panose="02020603050405020304" pitchFamily="18" charset="0"/>
            </a:endParaRPr>
          </a:p>
        </p:txBody>
      </p:sp>
      <p:sp>
        <p:nvSpPr>
          <p:cNvPr id="5" name="Θέση περιεχομένου 4"/>
          <p:cNvSpPr>
            <a:spLocks noGrp="1"/>
          </p:cNvSpPr>
          <p:nvPr>
            <p:ph sz="quarter" idx="2"/>
          </p:nvPr>
        </p:nvSpPr>
        <p:spPr>
          <a:xfrm>
            <a:off x="4270248" y="1124744"/>
            <a:ext cx="3657600" cy="5047456"/>
          </a:xfrm>
        </p:spPr>
        <p:txBody>
          <a:bodyPr>
            <a:normAutofit/>
          </a:bodyPr>
          <a:lstStyle/>
          <a:p>
            <a:pPr marL="0" indent="0" algn="just">
              <a:buNone/>
            </a:pPr>
            <a:r>
              <a:rPr lang="el-GR" sz="2000" b="1" dirty="0" smtClean="0">
                <a:latin typeface="Times New Roman" panose="02020603050405020304" pitchFamily="18" charset="0"/>
                <a:cs typeface="Times New Roman" panose="02020603050405020304" pitchFamily="18" charset="0"/>
              </a:rPr>
              <a:t>Μάτιασμα</a:t>
            </a:r>
            <a:r>
              <a:rPr lang="el-GR" sz="2000" dirty="0" smtClean="0">
                <a:latin typeface="Times New Roman" panose="02020603050405020304" pitchFamily="18" charset="0"/>
                <a:cs typeface="Times New Roman" panose="02020603050405020304" pitchFamily="18" charset="0"/>
              </a:rPr>
              <a:t>: αφορά όλους &amp; όλα</a:t>
            </a:r>
          </a:p>
          <a:p>
            <a:pPr marL="0" indent="0" algn="just">
              <a:buNone/>
            </a:pPr>
            <a:r>
              <a:rPr lang="el-GR" sz="2000" dirty="0" smtClean="0">
                <a:latin typeface="Times New Roman" panose="02020603050405020304" pitchFamily="18" charset="0"/>
                <a:cs typeface="Times New Roman" panose="02020603050405020304" pitchFamily="18" charset="0"/>
              </a:rPr>
              <a:t>Άνθρωπος ματιάζεται λόγω κοινωνικής του θέσης, λόγω της υπεροχής των επίκτητων «αγαθών» που τον συνοδεύουν</a:t>
            </a:r>
          </a:p>
          <a:p>
            <a:pPr marL="0" indent="0" algn="just">
              <a:buNone/>
            </a:pPr>
            <a:r>
              <a:rPr lang="el-GR" sz="2000" dirty="0" smtClean="0">
                <a:latin typeface="Times New Roman" panose="02020603050405020304" pitchFamily="18" charset="0"/>
                <a:cs typeface="Times New Roman" panose="02020603050405020304" pitchFamily="18" charset="0"/>
              </a:rPr>
              <a:t>Το μάτιασμα είναι </a:t>
            </a:r>
            <a:r>
              <a:rPr lang="el-GR" sz="2000" b="1" dirty="0" smtClean="0">
                <a:latin typeface="Times New Roman" panose="02020603050405020304" pitchFamily="18" charset="0"/>
                <a:cs typeface="Times New Roman" panose="02020603050405020304" pitchFamily="18" charset="0"/>
              </a:rPr>
              <a:t>έμφυτο</a:t>
            </a:r>
            <a:r>
              <a:rPr lang="el-GR" sz="2000" dirty="0" smtClean="0">
                <a:latin typeface="Times New Roman" panose="02020603050405020304" pitchFamily="18" charset="0"/>
                <a:cs typeface="Times New Roman" panose="02020603050405020304" pitchFamily="18" charset="0"/>
              </a:rPr>
              <a:t> </a:t>
            </a:r>
          </a:p>
          <a:p>
            <a:pPr marL="0" indent="0" algn="just">
              <a:buNone/>
            </a:pPr>
            <a:r>
              <a:rPr lang="el-GR" sz="2000" dirty="0" smtClean="0">
                <a:latin typeface="Times New Roman" panose="02020603050405020304" pitchFamily="18" charset="0"/>
                <a:cs typeface="Times New Roman" panose="02020603050405020304" pitchFamily="18" charset="0"/>
              </a:rPr>
              <a:t>Οι ματιαστές </a:t>
            </a:r>
            <a:r>
              <a:rPr lang="el-GR" sz="2000" b="1" dirty="0" smtClean="0">
                <a:latin typeface="Times New Roman" panose="02020603050405020304" pitchFamily="18" charset="0"/>
                <a:cs typeface="Times New Roman" panose="02020603050405020304" pitchFamily="18" charset="0"/>
              </a:rPr>
              <a:t>ματιάζουν</a:t>
            </a:r>
            <a:r>
              <a:rPr lang="el-GR" sz="2000" dirty="0" smtClean="0">
                <a:latin typeface="Times New Roman" panose="02020603050405020304" pitchFamily="18" charset="0"/>
                <a:cs typeface="Times New Roman" panose="02020603050405020304" pitchFamily="18" charset="0"/>
              </a:rPr>
              <a:t>, δεν ματιάζονται εύκολα</a:t>
            </a:r>
          </a:p>
          <a:p>
            <a:pPr marL="0" indent="0" algn="just">
              <a:buNone/>
            </a:pPr>
            <a:r>
              <a:rPr lang="el-GR" sz="2000" dirty="0" smtClean="0">
                <a:latin typeface="Times New Roman" panose="02020603050405020304" pitchFamily="18" charset="0"/>
                <a:cs typeface="Times New Roman" panose="02020603050405020304" pitchFamily="18" charset="0"/>
              </a:rPr>
              <a:t>Όποιος έχει «κακό μάτι» είναι </a:t>
            </a:r>
            <a:r>
              <a:rPr lang="el-GR" sz="2000" b="1" dirty="0" smtClean="0">
                <a:latin typeface="Times New Roman" panose="02020603050405020304" pitchFamily="18" charset="0"/>
                <a:cs typeface="Times New Roman" panose="02020603050405020304" pitchFamily="18" charset="0"/>
              </a:rPr>
              <a:t>προθετικά επικίνδυνος</a:t>
            </a:r>
            <a:r>
              <a:rPr lang="el-GR" sz="2000" dirty="0" smtClean="0">
                <a:latin typeface="Times New Roman" panose="02020603050405020304" pitchFamily="18" charset="0"/>
                <a:cs typeface="Times New Roman" panose="02020603050405020304" pitchFamily="18" charset="0"/>
              </a:rPr>
              <a:t>, δεν μπορεί να το δηλώσει</a:t>
            </a:r>
            <a:endParaRPr lang="el-GR" sz="2000" dirty="0">
              <a:latin typeface="Times New Roman" panose="02020603050405020304" pitchFamily="18" charset="0"/>
              <a:cs typeface="Times New Roman" panose="02020603050405020304" pitchFamily="18" charset="0"/>
            </a:endParaRPr>
          </a:p>
          <a:p>
            <a:pPr marL="0" indent="0" algn="just">
              <a:buNone/>
            </a:pPr>
            <a:r>
              <a:rPr lang="el-GR" sz="2000" dirty="0" smtClean="0">
                <a:latin typeface="Times New Roman" panose="02020603050405020304" pitchFamily="18" charset="0"/>
                <a:cs typeface="Times New Roman" panose="02020603050405020304" pitchFamily="18" charset="0"/>
              </a:rPr>
              <a:t>Στο ξεμάτιασμα αναφέρονται πρώτα τα άτομα του οικείου περιβάλλοντος, ακόμα και της μάνας</a:t>
            </a:r>
          </a:p>
        </p:txBody>
      </p:sp>
      <p:pic>
        <p:nvPicPr>
          <p:cNvPr id="102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23887" y="1844824"/>
            <a:ext cx="3420465"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30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checkerboard(across)">
                                      <p:cBhvr>
                                        <p:cTn id="15" dur="500"/>
                                        <p:tgtEl>
                                          <p:spTgt spid="5">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checkerboard(across)">
                                      <p:cBhvr>
                                        <p:cTn id="18" dur="500"/>
                                        <p:tgtEl>
                                          <p:spTgt spid="5">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checkerboard(across)">
                                      <p:cBhvr>
                                        <p:cTn id="21" dur="500"/>
                                        <p:tgtEl>
                                          <p:spTgt spid="5">
                                            <p:txEl>
                                              <p:pRg st="2" end="2"/>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checkerboard(across)">
                                      <p:cBhvr>
                                        <p:cTn id="24" dur="500"/>
                                        <p:tgtEl>
                                          <p:spTgt spid="5">
                                            <p:txEl>
                                              <p:pRg st="3" end="3"/>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checkerboard(across)">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sz="quarter" idx="4294967295"/>
          </p:nvPr>
        </p:nvSpPr>
        <p:spPr>
          <a:xfrm>
            <a:off x="395536" y="1124744"/>
            <a:ext cx="4032448" cy="5047456"/>
          </a:xfrm>
        </p:spPr>
        <p:txBody>
          <a:bodyPr>
            <a:normAutofit fontScale="92500" lnSpcReduction="10000"/>
          </a:bodyPr>
          <a:lstStyle/>
          <a:p>
            <a:pPr marL="0" indent="0" algn="just">
              <a:buNone/>
            </a:pPr>
            <a:r>
              <a:rPr lang="el-GR" sz="2000" b="1" dirty="0" smtClean="0">
                <a:latin typeface="Times New Roman" panose="02020603050405020304" pitchFamily="18" charset="0"/>
                <a:cs typeface="Times New Roman" panose="02020603050405020304" pitchFamily="18" charset="0"/>
              </a:rPr>
              <a:t>Το μάτιασμα</a:t>
            </a:r>
            <a:r>
              <a:rPr lang="el-GR" sz="2000" dirty="0" smtClean="0">
                <a:latin typeface="Times New Roman" panose="02020603050405020304" pitchFamily="18" charset="0"/>
                <a:cs typeface="Times New Roman" panose="02020603050405020304" pitchFamily="18" charset="0"/>
              </a:rPr>
              <a:t>: πιστεύουμε ότι ματιαζόμαστε από άτομα τα οποία πιστεύουμε ότι έχουν λόγο να μας αντιπαθούν, είναι προβλέψιμοι αυτουργοί ματιάσματος, θεωρούνται πιθανοί εχθροί απέναντι μας</a:t>
            </a:r>
          </a:p>
          <a:p>
            <a:pPr marL="0" indent="0" algn="just">
              <a:buNone/>
            </a:pPr>
            <a:r>
              <a:rPr lang="el-GR" sz="2000" b="1" dirty="0" smtClean="0">
                <a:latin typeface="Times New Roman" panose="02020603050405020304" pitchFamily="18" charset="0"/>
                <a:cs typeface="Times New Roman" panose="02020603050405020304" pitchFamily="18" charset="0"/>
              </a:rPr>
              <a:t>Μέτρα προφύλαξης</a:t>
            </a:r>
            <a:r>
              <a:rPr lang="el-GR" sz="2000" dirty="0" smtClean="0">
                <a:latin typeface="Times New Roman" panose="02020603050405020304" pitchFamily="18" charset="0"/>
                <a:cs typeface="Times New Roman" panose="02020603050405020304" pitchFamily="18" charset="0"/>
              </a:rPr>
              <a:t>: ή να γίνεις αόρατος κοινωνικά ή να φοράς φυλαχτό, όπως σταυρό της βάπτισης, ματόχαντρο, σταυροί, σκόρδα, το φυτό απήγανος, να φτύνει στο κόρφο του, να λέει « σκόρδα στα μάτια σου, παλούκια στον κώλο σου», να έχει δίχτυ πάνω του, στίγμα από κάπνα πίσω από το αυτί του</a:t>
            </a:r>
          </a:p>
          <a:p>
            <a:pPr marL="0" indent="0" algn="just">
              <a:buNone/>
            </a:pPr>
            <a:r>
              <a:rPr lang="el-GR" sz="2000" dirty="0" smtClean="0">
                <a:latin typeface="Times New Roman" panose="02020603050405020304" pitchFamily="18" charset="0"/>
                <a:cs typeface="Times New Roman" panose="02020603050405020304" pitchFamily="18" charset="0"/>
              </a:rPr>
              <a:t>Το άτομο αποκτά ένα διπλό εαυτό, έχουμε εναλλαγή φαινομενικού &amp; πραγματικού</a:t>
            </a:r>
            <a:endParaRPr lang="el-GR" sz="2000" dirty="0">
              <a:latin typeface="Times New Roman" panose="02020603050405020304" pitchFamily="18" charset="0"/>
              <a:cs typeface="Times New Roman" panose="02020603050405020304" pitchFamily="18" charset="0"/>
            </a:endParaRPr>
          </a:p>
        </p:txBody>
      </p:sp>
      <p:pic>
        <p:nvPicPr>
          <p:cNvPr id="11266"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4716016" y="1052736"/>
            <a:ext cx="3455987" cy="266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149080"/>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62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amond(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66"/>
                                        </p:tgtEl>
                                        <p:attrNameLst>
                                          <p:attrName>style.visibility</p:attrName>
                                        </p:attrNameLst>
                                      </p:cBhvr>
                                      <p:to>
                                        <p:strVal val="visible"/>
                                      </p:to>
                                    </p:set>
                                    <p:animEffect transition="in" filter="blinds(horizontal)">
                                      <p:cBhvr>
                                        <p:cTn id="22" dur="500"/>
                                        <p:tgtEl>
                                          <p:spTgt spid="112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267"/>
                                        </p:tgtEl>
                                        <p:attrNameLst>
                                          <p:attrName>style.visibility</p:attrName>
                                        </p:attrNameLst>
                                      </p:cBhvr>
                                      <p:to>
                                        <p:strVal val="visible"/>
                                      </p:to>
                                    </p:set>
                                    <p:animEffect transition="in" filter="blinds(horizontal)">
                                      <p:cBhvr>
                                        <p:cTn id="2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a:xfrm>
            <a:off x="539552" y="274638"/>
            <a:ext cx="7385248" cy="634082"/>
          </a:xfrm>
        </p:spPr>
        <p:txBody>
          <a:bodyPr/>
          <a:lstStyle/>
          <a:p>
            <a:pPr algn="ctr"/>
            <a:r>
              <a:rPr lang="el-GR" b="1" u="sng" dirty="0" err="1" smtClean="0">
                <a:latin typeface="Times New Roman" panose="02020603050405020304" pitchFamily="18" charset="0"/>
                <a:cs typeface="Times New Roman" panose="02020603050405020304" pitchFamily="18" charset="0"/>
              </a:rPr>
              <a:t>ξεματιασμα</a:t>
            </a:r>
            <a:endParaRPr lang="el-GR" b="1" u="sng" dirty="0">
              <a:latin typeface="Times New Roman" panose="02020603050405020304" pitchFamily="18" charset="0"/>
              <a:cs typeface="Times New Roman" panose="02020603050405020304" pitchFamily="18" charset="0"/>
            </a:endParaRPr>
          </a:p>
        </p:txBody>
      </p:sp>
      <p:sp>
        <p:nvSpPr>
          <p:cNvPr id="6" name="Θέση περιεχομένου 5"/>
          <p:cNvSpPr>
            <a:spLocks noGrp="1"/>
          </p:cNvSpPr>
          <p:nvPr>
            <p:ph sz="quarter" idx="1"/>
          </p:nvPr>
        </p:nvSpPr>
        <p:spPr>
          <a:xfrm>
            <a:off x="457200" y="980728"/>
            <a:ext cx="3657600" cy="5191472"/>
          </a:xfrm>
        </p:spPr>
        <p:txBody>
          <a:bodyPr>
            <a:normAutofit fontScale="62500" lnSpcReduction="20000"/>
          </a:bodyPr>
          <a:lstStyle/>
          <a:p>
            <a:pPr marL="0" indent="0" algn="just">
              <a:buNone/>
            </a:pPr>
            <a:r>
              <a:rPr lang="el-GR" sz="2000" dirty="0" smtClean="0">
                <a:latin typeface="Times New Roman" panose="02020603050405020304" pitchFamily="18" charset="0"/>
                <a:cs typeface="Times New Roman" panose="02020603050405020304" pitchFamily="18" charset="0"/>
              </a:rPr>
              <a:t>Πίστη στο κακό μάτι, στρατηγική του ματιάσματος, πρακτική ξεματιάσματος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συνεκτικά δομημένο αλλά και ευέλικτο σύστημα, αντικατοπτρίζει την προσπάθεια του ατόμου να συγκροτήσει την προσωπική του ταυτότητα μέσα στην κοινωνία, παρά τους περιορισμούς που του θέτει</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Πολιτισμικά καθιερωμένος τρόπος επικοινωνίας με τους άλλους, έρχεται σε επαφή με τον κοινωνικό του περίγυρο</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Είναι συμβολικό σύστημα που διέπει το αισθητικό, ηθικό &amp; αξιολογικό σύμπαν της κοινότητας</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Οργανώνει την κοινωνική εμπειρία και την συμπεριφορά των μελών της, ως πολιτισμικό ιδίωμα αποκτά κοινωνική δύναμη, καθορίζει τα όρια δράσης, συνδράμει στην κοινοτική συνοχή, ταξινομεί την εμπειρία &amp; το συναίσθημα</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Όταν κάποιος ενεργεί σε βάρος του κοινού αισθήματος, προσβάλλεται από το μάτιασμα</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Τα σωματικά αισθήματα (πονοκέφαλος, ζάλη, τρέμουλο στα χέρια) εκφράζουν την αλληλεξάρτηση του προσώπου με το κοινωνικό του περιβάλλον</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Αυτό το σύστημα σχέσεων διαπερνά όλο το φάσμα των κοινωνικών σχέσεων</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Το σώμα γίνεται αφετηρία ανάγνωσης &amp; ανάλυσης του εαυτού και του πολιτισμού</a:t>
            </a:r>
          </a:p>
          <a:p>
            <a:pPr marL="0" indent="0">
              <a:buNone/>
            </a:pPr>
            <a:r>
              <a:rPr lang="el-GR" sz="2000" dirty="0">
                <a:latin typeface="Times New Roman" panose="02020603050405020304" pitchFamily="18" charset="0"/>
                <a:cs typeface="Times New Roman" panose="02020603050405020304" pitchFamily="18" charset="0"/>
              </a:rPr>
              <a:t>Το μάτιασμα προσβάλλει, «φθείρει» το πρόσωπο, την κοινωνικότητα, την δημιουργικότητα</a:t>
            </a:r>
          </a:p>
          <a:p>
            <a:pPr marL="0" indent="0">
              <a:buNone/>
            </a:pPr>
            <a:endParaRPr lang="el-GR" sz="2000" dirty="0">
              <a:latin typeface="Times New Roman" panose="02020603050405020304" pitchFamily="18" charset="0"/>
              <a:cs typeface="Times New Roman" panose="02020603050405020304" pitchFamily="18" charset="0"/>
            </a:endParaRPr>
          </a:p>
          <a:p>
            <a:pPr marL="0" indent="0" algn="just">
              <a:buNone/>
            </a:pPr>
            <a:endParaRPr lang="el-GR" sz="2000" dirty="0">
              <a:latin typeface="Times New Roman" panose="02020603050405020304" pitchFamily="18" charset="0"/>
              <a:cs typeface="Times New Roman" panose="02020603050405020304" pitchFamily="18" charset="0"/>
            </a:endParaRPr>
          </a:p>
        </p:txBody>
      </p:sp>
      <p:sp>
        <p:nvSpPr>
          <p:cNvPr id="12" name="Θέση περιεχομένου 11"/>
          <p:cNvSpPr>
            <a:spLocks noGrp="1"/>
          </p:cNvSpPr>
          <p:nvPr>
            <p:ph sz="quarter" idx="2"/>
          </p:nvPr>
        </p:nvSpPr>
        <p:spPr>
          <a:xfrm>
            <a:off x="4270248" y="980728"/>
            <a:ext cx="3657600" cy="5191472"/>
          </a:xfrm>
        </p:spPr>
        <p:txBody>
          <a:bodyPr>
            <a:normAutofit fontScale="62500" lnSpcReduction="20000"/>
          </a:bodyPr>
          <a:lstStyle/>
          <a:p>
            <a:pPr marL="0" indent="0">
              <a:buNone/>
            </a:pPr>
            <a:r>
              <a:rPr lang="el-GR" sz="2000" dirty="0" smtClean="0">
                <a:latin typeface="Times New Roman" panose="02020603050405020304" pitchFamily="18" charset="0"/>
                <a:cs typeface="Times New Roman" panose="02020603050405020304" pitchFamily="18" charset="0"/>
              </a:rPr>
              <a:t>Ξεμάτιασμα: αίσθηση εξουσίας, διεισδύει σε χώρους απαγορευμένους</a:t>
            </a:r>
          </a:p>
          <a:p>
            <a:pPr marL="0" indent="0">
              <a:buNone/>
            </a:pPr>
            <a:r>
              <a:rPr lang="el-GR" sz="2000" dirty="0" smtClean="0">
                <a:latin typeface="Times New Roman" panose="02020603050405020304" pitchFamily="18" charset="0"/>
                <a:cs typeface="Times New Roman" panose="02020603050405020304" pitchFamily="18" charset="0"/>
              </a:rPr>
              <a:t>Αποτελεί τελετουργική θεραπεία ως κοινωνικός επαναπροσδιορισμός</a:t>
            </a:r>
          </a:p>
          <a:p>
            <a:pPr marL="0" indent="0">
              <a:buNone/>
            </a:pPr>
            <a:r>
              <a:rPr lang="el-GR" sz="2000" dirty="0" smtClean="0">
                <a:latin typeface="Times New Roman" panose="02020603050405020304" pitchFamily="18" charset="0"/>
                <a:cs typeface="Times New Roman" panose="02020603050405020304" pitchFamily="18" charset="0"/>
              </a:rPr>
              <a:t>Θεραπευτική τελετουργία που θεσμοθετεί &amp; νομιμοποιεί μία ιδεολογία του συναισθήματος</a:t>
            </a:r>
          </a:p>
          <a:p>
            <a:pPr marL="0" indent="0">
              <a:buNone/>
            </a:pPr>
            <a:r>
              <a:rPr lang="el-GR" sz="2000" dirty="0" smtClean="0">
                <a:latin typeface="Times New Roman" panose="02020603050405020304" pitchFamily="18" charset="0"/>
                <a:cs typeface="Times New Roman" panose="02020603050405020304" pitchFamily="18" charset="0"/>
              </a:rPr>
              <a:t>Σύνολο μιμητικών πράξεων, αναπαραστάσεων, εικόνων, λόγων </a:t>
            </a:r>
          </a:p>
          <a:p>
            <a:pPr marL="0" indent="0">
              <a:buNone/>
            </a:pPr>
            <a:r>
              <a:rPr lang="el-GR" sz="2000" dirty="0" smtClean="0">
                <a:latin typeface="Times New Roman" panose="02020603050405020304" pitchFamily="18" charset="0"/>
                <a:cs typeface="Times New Roman" panose="02020603050405020304" pitchFamily="18" charset="0"/>
              </a:rPr>
              <a:t>Νερό λάδι  αλάτι κάρβουνο σάλιο (</a:t>
            </a:r>
            <a:r>
              <a:rPr lang="en-US" sz="2000" dirty="0" smtClean="0">
                <a:latin typeface="Times New Roman" panose="02020603050405020304" pitchFamily="18" charset="0"/>
                <a:cs typeface="Times New Roman" panose="02020603050405020304" pitchFamily="18" charset="0"/>
              </a:rPr>
              <a:t>Sacra</a:t>
            </a:r>
            <a:r>
              <a:rPr lang="el-GR" sz="2000" dirty="0" smtClean="0">
                <a:latin typeface="Times New Roman" panose="02020603050405020304" pitchFamily="18" charset="0"/>
                <a:cs typeface="Times New Roman" panose="02020603050405020304" pitchFamily="18" charset="0"/>
              </a:rPr>
              <a:t>)</a:t>
            </a:r>
          </a:p>
          <a:p>
            <a:pPr marL="0" indent="0">
              <a:buNone/>
            </a:pPr>
            <a:r>
              <a:rPr lang="el-GR" sz="2000" dirty="0" smtClean="0">
                <a:latin typeface="Times New Roman" panose="02020603050405020304" pitchFamily="18" charset="0"/>
                <a:cs typeface="Times New Roman" panose="02020603050405020304" pitchFamily="18" charset="0"/>
              </a:rPr>
              <a:t>Χρησιμότητά τους στοιχειοθετεί την ιερότητά τους</a:t>
            </a:r>
          </a:p>
          <a:p>
            <a:pPr marL="0" indent="0">
              <a:buNone/>
            </a:pPr>
            <a:r>
              <a:rPr lang="el-GR" sz="2000" dirty="0" smtClean="0">
                <a:latin typeface="Times New Roman" panose="02020603050405020304" pitchFamily="18" charset="0"/>
                <a:cs typeface="Times New Roman" panose="02020603050405020304" pitchFamily="18" charset="0"/>
              </a:rPr>
              <a:t>Παραπέμπουν στη φύση, μετατόπιση του ματιάσματος από το άτομο στη φύση</a:t>
            </a:r>
          </a:p>
          <a:p>
            <a:pPr marL="0" indent="0">
              <a:buNone/>
            </a:pPr>
            <a:r>
              <a:rPr lang="el-GR" sz="2000" dirty="0" smtClean="0">
                <a:latin typeface="Times New Roman" panose="02020603050405020304" pitchFamily="18" charset="0"/>
                <a:cs typeface="Times New Roman" panose="02020603050405020304" pitchFamily="18" charset="0"/>
              </a:rPr>
              <a:t>Τελετουργίες είναι πολιτισμικές παραστάσεις, τυποποιημένες, καταλήγουν σε αιώνιες αλήθειες</a:t>
            </a:r>
          </a:p>
          <a:p>
            <a:pPr marL="0" indent="0">
              <a:buNone/>
            </a:pPr>
            <a:r>
              <a:rPr lang="el-GR" sz="2000" dirty="0" smtClean="0">
                <a:latin typeface="Times New Roman" panose="02020603050405020304" pitchFamily="18" charset="0"/>
                <a:cs typeface="Times New Roman" panose="02020603050405020304" pitchFamily="18" charset="0"/>
              </a:rPr>
              <a:t>Στοιχεία λεκτικά επιτελεστικά συμβολικά ανοίγουν δρόμο σε ένα άλλο χώρο και χρόνο</a:t>
            </a:r>
          </a:p>
          <a:p>
            <a:pPr marL="0" indent="0">
              <a:buNone/>
            </a:pPr>
            <a:r>
              <a:rPr lang="el-GR" sz="2000" dirty="0" smtClean="0">
                <a:latin typeface="Times New Roman" panose="02020603050405020304" pitchFamily="18" charset="0"/>
                <a:cs typeface="Times New Roman" panose="02020603050405020304" pitchFamily="18" charset="0"/>
              </a:rPr>
              <a:t>Λόγια εκφωνούνται πάνω από το ματιασμένο, στέκεται σε στάση δέησης, γίνεται καθαγιασμός του χρόνου και του τόπου (επίκληση ονόματος θεού και σταυρός)</a:t>
            </a:r>
          </a:p>
          <a:p>
            <a:pPr marL="0" indent="0">
              <a:buNone/>
            </a:pPr>
            <a:r>
              <a:rPr lang="el-GR" sz="2000" dirty="0" smtClean="0">
                <a:latin typeface="Times New Roman" panose="02020603050405020304" pitchFamily="18" charset="0"/>
                <a:cs typeface="Times New Roman" panose="02020603050405020304" pitchFamily="18" charset="0"/>
              </a:rPr>
              <a:t>Η θεϊκή πραγματικότητα επικαλείται την ίαση</a:t>
            </a:r>
          </a:p>
          <a:p>
            <a:pPr marL="0" indent="0">
              <a:buNone/>
            </a:pPr>
            <a:r>
              <a:rPr lang="el-GR" sz="2000" dirty="0" smtClean="0">
                <a:latin typeface="Times New Roman" panose="02020603050405020304" pitchFamily="18" charset="0"/>
                <a:cs typeface="Times New Roman" panose="02020603050405020304" pitchFamily="18" charset="0"/>
              </a:rPr>
              <a:t>Αναγνωρίζεται το κακό και καταστρέφεται</a:t>
            </a:r>
          </a:p>
          <a:p>
            <a:pPr marL="0" indent="0">
              <a:buNone/>
            </a:pPr>
            <a:r>
              <a:rPr lang="el-GR" sz="2000" dirty="0" smtClean="0">
                <a:latin typeface="Times New Roman" panose="02020603050405020304" pitchFamily="18" charset="0"/>
                <a:cs typeface="Times New Roman" panose="02020603050405020304" pitchFamily="18" charset="0"/>
              </a:rPr>
              <a:t>Μετά την γητεία, πρέπει να «ξεμετρήσεις» τον ματιασμένο 3 φορές με τις εννιά τρύπες του σώματος του </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81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1000"/>
                                        <p:tgtEl>
                                          <p:spTgt spid="6">
                                            <p:txEl>
                                              <p:pRg st="6" end="6"/>
                                            </p:txEl>
                                          </p:spTgt>
                                        </p:tgtEl>
                                      </p:cBhvr>
                                    </p:animEffect>
                                    <p:anim calcmode="lin" valueType="num">
                                      <p:cBhvr>
                                        <p:cTn id="4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fade">
                                      <p:cBhvr>
                                        <p:cTn id="46" dur="1000"/>
                                        <p:tgtEl>
                                          <p:spTgt spid="6">
                                            <p:txEl>
                                              <p:pRg st="7" end="7"/>
                                            </p:txEl>
                                          </p:spTgt>
                                        </p:tgtEl>
                                      </p:cBhvr>
                                    </p:animEffect>
                                    <p:anim calcmode="lin" valueType="num">
                                      <p:cBhvr>
                                        <p:cTn id="4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fade">
                                      <p:cBhvr>
                                        <p:cTn id="51" dur="1000"/>
                                        <p:tgtEl>
                                          <p:spTgt spid="6">
                                            <p:txEl>
                                              <p:pRg st="8" end="8"/>
                                            </p:txEl>
                                          </p:spTgt>
                                        </p:tgtEl>
                                      </p:cBhvr>
                                    </p:animEffect>
                                    <p:anim calcmode="lin" valueType="num">
                                      <p:cBhvr>
                                        <p:cTn id="5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12">
                                            <p:txEl>
                                              <p:pRg st="0" end="0"/>
                                            </p:txEl>
                                          </p:spTgt>
                                        </p:tgtEl>
                                        <p:attrNameLst>
                                          <p:attrName>style.visibility</p:attrName>
                                        </p:attrNameLst>
                                      </p:cBhvr>
                                      <p:to>
                                        <p:strVal val="visible"/>
                                      </p:to>
                                    </p:set>
                                    <p:animEffect transition="in" filter="circle(in)">
                                      <p:cBhvr>
                                        <p:cTn id="58" dur="2000"/>
                                        <p:tgtEl>
                                          <p:spTgt spid="12">
                                            <p:txEl>
                                              <p:pRg st="0" end="0"/>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12">
                                            <p:txEl>
                                              <p:pRg st="1" end="1"/>
                                            </p:txEl>
                                          </p:spTgt>
                                        </p:tgtEl>
                                        <p:attrNameLst>
                                          <p:attrName>style.visibility</p:attrName>
                                        </p:attrNameLst>
                                      </p:cBhvr>
                                      <p:to>
                                        <p:strVal val="visible"/>
                                      </p:to>
                                    </p:set>
                                    <p:animEffect transition="in" filter="circle(in)">
                                      <p:cBhvr>
                                        <p:cTn id="61" dur="2000"/>
                                        <p:tgtEl>
                                          <p:spTgt spid="12">
                                            <p:txEl>
                                              <p:pRg st="1" end="1"/>
                                            </p:txEl>
                                          </p:spTgt>
                                        </p:tgtEl>
                                      </p:cBhvr>
                                    </p:animEffect>
                                  </p:childTnLst>
                                </p:cTn>
                              </p:par>
                              <p:par>
                                <p:cTn id="62" presetID="6" presetClass="entr" presetSubtype="16" fill="hold" nodeType="withEffect">
                                  <p:stCondLst>
                                    <p:cond delay="0"/>
                                  </p:stCondLst>
                                  <p:childTnLst>
                                    <p:set>
                                      <p:cBhvr>
                                        <p:cTn id="63" dur="1" fill="hold">
                                          <p:stCondLst>
                                            <p:cond delay="0"/>
                                          </p:stCondLst>
                                        </p:cTn>
                                        <p:tgtEl>
                                          <p:spTgt spid="12">
                                            <p:txEl>
                                              <p:pRg st="2" end="2"/>
                                            </p:txEl>
                                          </p:spTgt>
                                        </p:tgtEl>
                                        <p:attrNameLst>
                                          <p:attrName>style.visibility</p:attrName>
                                        </p:attrNameLst>
                                      </p:cBhvr>
                                      <p:to>
                                        <p:strVal val="visible"/>
                                      </p:to>
                                    </p:set>
                                    <p:animEffect transition="in" filter="circle(in)">
                                      <p:cBhvr>
                                        <p:cTn id="64" dur="2000"/>
                                        <p:tgtEl>
                                          <p:spTgt spid="12">
                                            <p:txEl>
                                              <p:pRg st="2" end="2"/>
                                            </p:txEl>
                                          </p:spTgt>
                                        </p:tgtEl>
                                      </p:cBhvr>
                                    </p:animEffect>
                                  </p:childTnLst>
                                </p:cTn>
                              </p:par>
                              <p:par>
                                <p:cTn id="65" presetID="6" presetClass="entr" presetSubtype="16" fill="hold" nodeType="withEffect">
                                  <p:stCondLst>
                                    <p:cond delay="0"/>
                                  </p:stCondLst>
                                  <p:childTnLst>
                                    <p:set>
                                      <p:cBhvr>
                                        <p:cTn id="66" dur="1" fill="hold">
                                          <p:stCondLst>
                                            <p:cond delay="0"/>
                                          </p:stCondLst>
                                        </p:cTn>
                                        <p:tgtEl>
                                          <p:spTgt spid="12">
                                            <p:txEl>
                                              <p:pRg st="3" end="3"/>
                                            </p:txEl>
                                          </p:spTgt>
                                        </p:tgtEl>
                                        <p:attrNameLst>
                                          <p:attrName>style.visibility</p:attrName>
                                        </p:attrNameLst>
                                      </p:cBhvr>
                                      <p:to>
                                        <p:strVal val="visible"/>
                                      </p:to>
                                    </p:set>
                                    <p:animEffect transition="in" filter="circle(in)">
                                      <p:cBhvr>
                                        <p:cTn id="67" dur="2000"/>
                                        <p:tgtEl>
                                          <p:spTgt spid="12">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12">
                                            <p:txEl>
                                              <p:pRg st="4" end="4"/>
                                            </p:txEl>
                                          </p:spTgt>
                                        </p:tgtEl>
                                        <p:attrNameLst>
                                          <p:attrName>style.visibility</p:attrName>
                                        </p:attrNameLst>
                                      </p:cBhvr>
                                      <p:to>
                                        <p:strVal val="visible"/>
                                      </p:to>
                                    </p:set>
                                    <p:animEffect transition="in" filter="circle(in)">
                                      <p:cBhvr>
                                        <p:cTn id="72" dur="2000"/>
                                        <p:tgtEl>
                                          <p:spTgt spid="12">
                                            <p:txEl>
                                              <p:pRg st="4" end="4"/>
                                            </p:txEl>
                                          </p:spTgt>
                                        </p:tgtEl>
                                      </p:cBhvr>
                                    </p:animEffect>
                                  </p:childTnLst>
                                </p:cTn>
                              </p:par>
                              <p:par>
                                <p:cTn id="73" presetID="6" presetClass="entr" presetSubtype="16" fill="hold" nodeType="withEffect">
                                  <p:stCondLst>
                                    <p:cond delay="0"/>
                                  </p:stCondLst>
                                  <p:childTnLst>
                                    <p:set>
                                      <p:cBhvr>
                                        <p:cTn id="74" dur="1" fill="hold">
                                          <p:stCondLst>
                                            <p:cond delay="0"/>
                                          </p:stCondLst>
                                        </p:cTn>
                                        <p:tgtEl>
                                          <p:spTgt spid="12">
                                            <p:txEl>
                                              <p:pRg st="5" end="5"/>
                                            </p:txEl>
                                          </p:spTgt>
                                        </p:tgtEl>
                                        <p:attrNameLst>
                                          <p:attrName>style.visibility</p:attrName>
                                        </p:attrNameLst>
                                      </p:cBhvr>
                                      <p:to>
                                        <p:strVal val="visible"/>
                                      </p:to>
                                    </p:set>
                                    <p:animEffect transition="in" filter="circle(in)">
                                      <p:cBhvr>
                                        <p:cTn id="75" dur="2000"/>
                                        <p:tgtEl>
                                          <p:spTgt spid="12">
                                            <p:txEl>
                                              <p:pRg st="5" end="5"/>
                                            </p:txEl>
                                          </p:spTgt>
                                        </p:tgtEl>
                                      </p:cBhvr>
                                    </p:animEffect>
                                  </p:childTnLst>
                                </p:cTn>
                              </p:par>
                              <p:par>
                                <p:cTn id="76" presetID="6" presetClass="entr" presetSubtype="16" fill="hold" nodeType="withEffect">
                                  <p:stCondLst>
                                    <p:cond delay="0"/>
                                  </p:stCondLst>
                                  <p:childTnLst>
                                    <p:set>
                                      <p:cBhvr>
                                        <p:cTn id="77" dur="1" fill="hold">
                                          <p:stCondLst>
                                            <p:cond delay="0"/>
                                          </p:stCondLst>
                                        </p:cTn>
                                        <p:tgtEl>
                                          <p:spTgt spid="12">
                                            <p:txEl>
                                              <p:pRg st="6" end="6"/>
                                            </p:txEl>
                                          </p:spTgt>
                                        </p:tgtEl>
                                        <p:attrNameLst>
                                          <p:attrName>style.visibility</p:attrName>
                                        </p:attrNameLst>
                                      </p:cBhvr>
                                      <p:to>
                                        <p:strVal val="visible"/>
                                      </p:to>
                                    </p:set>
                                    <p:animEffect transition="in" filter="circle(in)">
                                      <p:cBhvr>
                                        <p:cTn id="78" dur="2000"/>
                                        <p:tgtEl>
                                          <p:spTgt spid="12">
                                            <p:txEl>
                                              <p:pRg st="6" end="6"/>
                                            </p:txEl>
                                          </p:spTgt>
                                        </p:tgtEl>
                                      </p:cBhvr>
                                    </p:animEffect>
                                  </p:childTnLst>
                                </p:cTn>
                              </p:par>
                              <p:par>
                                <p:cTn id="79" presetID="6" presetClass="entr" presetSubtype="16" fill="hold" nodeType="withEffect">
                                  <p:stCondLst>
                                    <p:cond delay="0"/>
                                  </p:stCondLst>
                                  <p:childTnLst>
                                    <p:set>
                                      <p:cBhvr>
                                        <p:cTn id="80" dur="1" fill="hold">
                                          <p:stCondLst>
                                            <p:cond delay="0"/>
                                          </p:stCondLst>
                                        </p:cTn>
                                        <p:tgtEl>
                                          <p:spTgt spid="12">
                                            <p:txEl>
                                              <p:pRg st="7" end="7"/>
                                            </p:txEl>
                                          </p:spTgt>
                                        </p:tgtEl>
                                        <p:attrNameLst>
                                          <p:attrName>style.visibility</p:attrName>
                                        </p:attrNameLst>
                                      </p:cBhvr>
                                      <p:to>
                                        <p:strVal val="visible"/>
                                      </p:to>
                                    </p:set>
                                    <p:animEffect transition="in" filter="circle(in)">
                                      <p:cBhvr>
                                        <p:cTn id="81" dur="2000"/>
                                        <p:tgtEl>
                                          <p:spTgt spid="12">
                                            <p:txEl>
                                              <p:pRg st="7" end="7"/>
                                            </p:txEl>
                                          </p:spTgt>
                                        </p:tgtEl>
                                      </p:cBhvr>
                                    </p:animEffect>
                                  </p:childTnLst>
                                </p:cTn>
                              </p:par>
                              <p:par>
                                <p:cTn id="82" presetID="6" presetClass="entr" presetSubtype="16" fill="hold" nodeType="withEffect">
                                  <p:stCondLst>
                                    <p:cond delay="0"/>
                                  </p:stCondLst>
                                  <p:childTnLst>
                                    <p:set>
                                      <p:cBhvr>
                                        <p:cTn id="83" dur="1" fill="hold">
                                          <p:stCondLst>
                                            <p:cond delay="0"/>
                                          </p:stCondLst>
                                        </p:cTn>
                                        <p:tgtEl>
                                          <p:spTgt spid="12">
                                            <p:txEl>
                                              <p:pRg st="8" end="8"/>
                                            </p:txEl>
                                          </p:spTgt>
                                        </p:tgtEl>
                                        <p:attrNameLst>
                                          <p:attrName>style.visibility</p:attrName>
                                        </p:attrNameLst>
                                      </p:cBhvr>
                                      <p:to>
                                        <p:strVal val="visible"/>
                                      </p:to>
                                    </p:set>
                                    <p:animEffect transition="in" filter="circle(in)">
                                      <p:cBhvr>
                                        <p:cTn id="84" dur="2000"/>
                                        <p:tgtEl>
                                          <p:spTgt spid="12">
                                            <p:txEl>
                                              <p:pRg st="8" end="8"/>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12">
                                            <p:txEl>
                                              <p:pRg st="9" end="9"/>
                                            </p:txEl>
                                          </p:spTgt>
                                        </p:tgtEl>
                                        <p:attrNameLst>
                                          <p:attrName>style.visibility</p:attrName>
                                        </p:attrNameLst>
                                      </p:cBhvr>
                                      <p:to>
                                        <p:strVal val="visible"/>
                                      </p:to>
                                    </p:set>
                                    <p:animEffect transition="in" filter="circle(in)">
                                      <p:cBhvr>
                                        <p:cTn id="89" dur="2000"/>
                                        <p:tgtEl>
                                          <p:spTgt spid="12">
                                            <p:txEl>
                                              <p:pRg st="9" end="9"/>
                                            </p:txEl>
                                          </p:spTgt>
                                        </p:tgtEl>
                                      </p:cBhvr>
                                    </p:animEffect>
                                  </p:childTnLst>
                                </p:cTn>
                              </p:par>
                              <p:par>
                                <p:cTn id="90" presetID="6" presetClass="entr" presetSubtype="16" fill="hold" nodeType="withEffect">
                                  <p:stCondLst>
                                    <p:cond delay="0"/>
                                  </p:stCondLst>
                                  <p:childTnLst>
                                    <p:set>
                                      <p:cBhvr>
                                        <p:cTn id="91" dur="1" fill="hold">
                                          <p:stCondLst>
                                            <p:cond delay="0"/>
                                          </p:stCondLst>
                                        </p:cTn>
                                        <p:tgtEl>
                                          <p:spTgt spid="12">
                                            <p:txEl>
                                              <p:pRg st="10" end="10"/>
                                            </p:txEl>
                                          </p:spTgt>
                                        </p:tgtEl>
                                        <p:attrNameLst>
                                          <p:attrName>style.visibility</p:attrName>
                                        </p:attrNameLst>
                                      </p:cBhvr>
                                      <p:to>
                                        <p:strVal val="visible"/>
                                      </p:to>
                                    </p:set>
                                    <p:animEffect transition="in" filter="circle(in)">
                                      <p:cBhvr>
                                        <p:cTn id="92" dur="2000"/>
                                        <p:tgtEl>
                                          <p:spTgt spid="12">
                                            <p:txEl>
                                              <p:pRg st="10" end="10"/>
                                            </p:txEl>
                                          </p:spTgt>
                                        </p:tgtEl>
                                      </p:cBhvr>
                                    </p:animEffect>
                                  </p:childTnLst>
                                </p:cTn>
                              </p:par>
                              <p:par>
                                <p:cTn id="93" presetID="6" presetClass="entr" presetSubtype="16" fill="hold" nodeType="withEffect">
                                  <p:stCondLst>
                                    <p:cond delay="0"/>
                                  </p:stCondLst>
                                  <p:childTnLst>
                                    <p:set>
                                      <p:cBhvr>
                                        <p:cTn id="94" dur="1" fill="hold">
                                          <p:stCondLst>
                                            <p:cond delay="0"/>
                                          </p:stCondLst>
                                        </p:cTn>
                                        <p:tgtEl>
                                          <p:spTgt spid="12">
                                            <p:txEl>
                                              <p:pRg st="11" end="11"/>
                                            </p:txEl>
                                          </p:spTgt>
                                        </p:tgtEl>
                                        <p:attrNameLst>
                                          <p:attrName>style.visibility</p:attrName>
                                        </p:attrNameLst>
                                      </p:cBhvr>
                                      <p:to>
                                        <p:strVal val="visible"/>
                                      </p:to>
                                    </p:set>
                                    <p:animEffect transition="in" filter="circle(in)">
                                      <p:cBhvr>
                                        <p:cTn id="95" dur="2000"/>
                                        <p:tgtEl>
                                          <p:spTgt spid="12">
                                            <p:txEl>
                                              <p:pRg st="11" end="11"/>
                                            </p:txEl>
                                          </p:spTgt>
                                        </p:tgtEl>
                                      </p:cBhvr>
                                    </p:animEffect>
                                  </p:childTnLst>
                                </p:cTn>
                              </p:par>
                              <p:par>
                                <p:cTn id="96" presetID="6" presetClass="entr" presetSubtype="16" fill="hold" nodeType="withEffect">
                                  <p:stCondLst>
                                    <p:cond delay="0"/>
                                  </p:stCondLst>
                                  <p:childTnLst>
                                    <p:set>
                                      <p:cBhvr>
                                        <p:cTn id="97" dur="1" fill="hold">
                                          <p:stCondLst>
                                            <p:cond delay="0"/>
                                          </p:stCondLst>
                                        </p:cTn>
                                        <p:tgtEl>
                                          <p:spTgt spid="12">
                                            <p:txEl>
                                              <p:pRg st="12" end="12"/>
                                            </p:txEl>
                                          </p:spTgt>
                                        </p:tgtEl>
                                        <p:attrNameLst>
                                          <p:attrName>style.visibility</p:attrName>
                                        </p:attrNameLst>
                                      </p:cBhvr>
                                      <p:to>
                                        <p:strVal val="visible"/>
                                      </p:to>
                                    </p:set>
                                    <p:animEffect transition="in" filter="circle(in)">
                                      <p:cBhvr>
                                        <p:cTn id="98" dur="20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7457256" cy="634082"/>
          </a:xfrm>
        </p:spPr>
        <p:txBody>
          <a:bodyPr/>
          <a:lstStyle/>
          <a:p>
            <a:pPr algn="ctr"/>
            <a:r>
              <a:rPr lang="el-GR" b="1" u="sng" dirty="0" smtClean="0">
                <a:latin typeface="Times New Roman" panose="02020603050405020304" pitchFamily="18" charset="0"/>
                <a:cs typeface="Times New Roman" panose="02020603050405020304" pitchFamily="18" charset="0"/>
              </a:rPr>
              <a:t>ΡΗΤΟΡΙΚΗ ΤΟΥ ΞΕΜΑΤΙΑΣΜΑΤΟΣ</a:t>
            </a:r>
            <a:endParaRPr lang="el-GR"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a:xfrm>
            <a:off x="467544" y="980728"/>
            <a:ext cx="7457256" cy="5493224"/>
          </a:xfrm>
        </p:spPr>
        <p:txBody>
          <a:bodyPr>
            <a:normAutofit fontScale="92500" lnSpcReduction="20000"/>
          </a:bodyPr>
          <a:lstStyle/>
          <a:p>
            <a:pPr marL="0" indent="0" algn="just">
              <a:buNone/>
            </a:pPr>
            <a:r>
              <a:rPr lang="el-GR" sz="2000" dirty="0" smtClean="0">
                <a:latin typeface="Times New Roman" panose="02020603050405020304" pitchFamily="18" charset="0"/>
                <a:cs typeface="Times New Roman" panose="02020603050405020304" pitchFamily="18" charset="0"/>
              </a:rPr>
              <a:t>Το κοινωνικό εγώ ταυτίζεται με το φυσικό σώμα</a:t>
            </a:r>
          </a:p>
          <a:p>
            <a:pPr marL="0" indent="0" algn="just">
              <a:buNone/>
            </a:pPr>
            <a:r>
              <a:rPr lang="el-GR" sz="2000" dirty="0" smtClean="0">
                <a:latin typeface="Times New Roman" panose="02020603050405020304" pitchFamily="18" charset="0"/>
                <a:cs typeface="Times New Roman" panose="02020603050405020304" pitchFamily="18" charset="0"/>
              </a:rPr>
              <a:t>Προσβολή από το μάτιασμα ισοδυναμεί με φθορά της ικανότητας και της δυνατότητας ενός ατόμου να έχει κοινωνικές σχέσεις και να συμμετέχει στην κοινωνική δραστηριότητα</a:t>
            </a:r>
          </a:p>
          <a:p>
            <a:pPr marL="0" indent="0" algn="just">
              <a:buNone/>
            </a:pPr>
            <a:r>
              <a:rPr lang="el-GR" sz="2000" dirty="0" smtClean="0">
                <a:latin typeface="Times New Roman" panose="02020603050405020304" pitchFamily="18" charset="0"/>
                <a:cs typeface="Times New Roman" panose="02020603050405020304" pitchFamily="18" charset="0"/>
              </a:rPr>
              <a:t>Η παρουσία του ατόμου απέναντι στους άλλους διαμορφώνει μία δραστηριότητα με υποσχετικό χαρακτήρα, το άτομο οφείλει να ζει σύμφωνα με τις αρχές που καθορίζει η κοινότητα όπου εισέρχονται</a:t>
            </a:r>
          </a:p>
          <a:p>
            <a:pPr marL="0" indent="0" algn="just">
              <a:buNone/>
            </a:pPr>
            <a:r>
              <a:rPr lang="el-GR" sz="2000" dirty="0" smtClean="0">
                <a:latin typeface="Times New Roman" panose="02020603050405020304" pitchFamily="18" charset="0"/>
                <a:cs typeface="Times New Roman" panose="02020603050405020304" pitchFamily="18" charset="0"/>
              </a:rPr>
              <a:t>Τα άτομα υποβάλλουν τους εαυτούς τους στο βλέμμα των άλλων και αποσυντίθενται από αυτό</a:t>
            </a:r>
          </a:p>
          <a:p>
            <a:pPr marL="0" indent="0" algn="just">
              <a:buNone/>
            </a:pPr>
            <a:r>
              <a:rPr lang="el-GR" sz="2000" dirty="0" smtClean="0">
                <a:latin typeface="Times New Roman" panose="02020603050405020304" pitchFamily="18" charset="0"/>
                <a:cs typeface="Times New Roman" panose="02020603050405020304" pitchFamily="18" charset="0"/>
              </a:rPr>
              <a:t>Εικόνα του ατόμου μέσα από τα μάτια των άλλων</a:t>
            </a:r>
          </a:p>
          <a:p>
            <a:pPr marL="0" indent="0" algn="just">
              <a:buNone/>
            </a:pPr>
            <a:r>
              <a:rPr lang="el-GR" sz="2000" dirty="0" smtClean="0">
                <a:latin typeface="Times New Roman" panose="02020603050405020304" pitchFamily="18" charset="0"/>
                <a:cs typeface="Times New Roman" panose="02020603050405020304" pitchFamily="18" charset="0"/>
              </a:rPr>
              <a:t>Οι ανθρώπινες σχέσεις αποτελούνται από δομές, που παράγουν το </a:t>
            </a:r>
            <a:r>
              <a:rPr lang="en-US" sz="2000" dirty="0" smtClean="0">
                <a:latin typeface="Times New Roman" panose="02020603050405020304" pitchFamily="18" charset="0"/>
                <a:cs typeface="Times New Roman" panose="02020603050405020304" pitchFamily="18" charset="0"/>
              </a:rPr>
              <a:t>Habitus</a:t>
            </a:r>
            <a:r>
              <a:rPr lang="el-GR" sz="2000" dirty="0" smtClean="0">
                <a:latin typeface="Times New Roman" panose="02020603050405020304" pitchFamily="18" charset="0"/>
                <a:cs typeface="Times New Roman" panose="02020603050405020304" pitchFamily="18" charset="0"/>
              </a:rPr>
              <a:t> (ισχυρές, μεταβιβάσιμες προϋποθέσεις) και καθορίζει τις πράξεις των κοινωνικών ατόμων</a:t>
            </a:r>
          </a:p>
          <a:p>
            <a:pPr marL="0" indent="0" algn="just">
              <a:buNone/>
            </a:pPr>
            <a:r>
              <a:rPr lang="el-GR" sz="2000" dirty="0" smtClean="0">
                <a:latin typeface="Times New Roman" panose="02020603050405020304" pitchFamily="18" charset="0"/>
                <a:cs typeface="Times New Roman" panose="02020603050405020304" pitchFamily="18" charset="0"/>
              </a:rPr>
              <a:t>Το σώμα είναι κοινωνικά καθορισμένο, είναι πομπός και δέκτης πολιτισμικών εμπειριών, γίνεται σημαίνων τόπος</a:t>
            </a:r>
          </a:p>
          <a:p>
            <a:pPr marL="0" indent="0" algn="just">
              <a:buNone/>
            </a:pPr>
            <a:r>
              <a:rPr lang="el-GR" sz="2000" dirty="0" smtClean="0">
                <a:latin typeface="Times New Roman" panose="02020603050405020304" pitchFamily="18" charset="0"/>
                <a:cs typeface="Times New Roman" panose="02020603050405020304" pitchFamily="18" charset="0"/>
              </a:rPr>
              <a:t>Το σύστημα μάτιασμα- ξεμάτιασμα είναι συμβολικό ιδίωμα που επιβάλλει η κοινότητα πάνω στην ατομικότητα</a:t>
            </a:r>
          </a:p>
          <a:p>
            <a:pPr marL="0" indent="0" algn="just">
              <a:buNone/>
            </a:pPr>
            <a:r>
              <a:rPr lang="el-GR" sz="2000" dirty="0" smtClean="0">
                <a:latin typeface="Times New Roman" panose="02020603050405020304" pitchFamily="18" charset="0"/>
                <a:cs typeface="Times New Roman" panose="02020603050405020304" pitchFamily="18" charset="0"/>
              </a:rPr>
              <a:t>Το άτομο, ως προσωπικότητα, ολοκληρώνεται μέσα από το λόγο, τον διάλογο, την επικοινωνία </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174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7529264" cy="706090"/>
          </a:xfrm>
        </p:spPr>
        <p:txBody>
          <a:bodyPr/>
          <a:lstStyle/>
          <a:p>
            <a:pPr algn="ctr"/>
            <a:r>
              <a:rPr lang="el-GR" b="1" u="sng" dirty="0" err="1" smtClean="0">
                <a:latin typeface="Times New Roman" panose="02020603050405020304" pitchFamily="18" charset="0"/>
                <a:cs typeface="Times New Roman" panose="02020603050405020304" pitchFamily="18" charset="0"/>
              </a:rPr>
              <a:t>Διαδικασια</a:t>
            </a:r>
            <a:r>
              <a:rPr lang="el-GR" b="1" u="sng" dirty="0" smtClean="0">
                <a:latin typeface="Times New Roman" panose="02020603050405020304" pitchFamily="18" charset="0"/>
                <a:cs typeface="Times New Roman" panose="02020603050405020304" pitchFamily="18" charset="0"/>
              </a:rPr>
              <a:t> </a:t>
            </a:r>
            <a:r>
              <a:rPr lang="el-GR" b="1" u="sng" dirty="0" err="1" smtClean="0">
                <a:latin typeface="Times New Roman" panose="02020603050405020304" pitchFamily="18" charset="0"/>
                <a:cs typeface="Times New Roman" panose="02020603050405020304" pitchFamily="18" charset="0"/>
              </a:rPr>
              <a:t>ξεματιασματοσ</a:t>
            </a:r>
            <a:endParaRPr lang="el-GR"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a:xfrm>
            <a:off x="467544" y="1196752"/>
            <a:ext cx="7385248" cy="5277200"/>
          </a:xfrm>
        </p:spPr>
        <p:txBody>
          <a:bodyPr>
            <a:normAutofit fontScale="92500"/>
          </a:bodyPr>
          <a:lstStyle/>
          <a:p>
            <a:pPr marL="0" indent="0" algn="just">
              <a:buNone/>
            </a:pPr>
            <a:r>
              <a:rPr lang="el-GR" sz="2000" dirty="0" smtClean="0">
                <a:latin typeface="Times New Roman" panose="02020603050405020304" pitchFamily="18" charset="0"/>
                <a:cs typeface="Times New Roman" panose="02020603050405020304" pitchFamily="18" charset="0"/>
              </a:rPr>
              <a:t>Το ξεμάτιασμα δεν περιλαμβάνει </a:t>
            </a:r>
            <a:r>
              <a:rPr lang="el-GR" sz="2000" i="1" dirty="0" smtClean="0">
                <a:latin typeface="Times New Roman" panose="02020603050405020304" pitchFamily="18" charset="0"/>
                <a:cs typeface="Times New Roman" panose="02020603050405020304" pitchFamily="18" charset="0"/>
              </a:rPr>
              <a:t>ανταλλακτική πρακτική</a:t>
            </a:r>
            <a:r>
              <a:rPr lang="el-GR" sz="2000" dirty="0" smtClean="0">
                <a:latin typeface="Times New Roman" panose="02020603050405020304" pitchFamily="18" charset="0"/>
                <a:cs typeface="Times New Roman" panose="02020603050405020304" pitchFamily="18" charset="0"/>
              </a:rPr>
              <a:t> με χρήμα, μόνο το κέρασμα επιτρέπεται, αποτελεί συμβολική προσφορά συντροφικότητας</a:t>
            </a:r>
          </a:p>
          <a:p>
            <a:pPr marL="0" indent="0" algn="just">
              <a:buNone/>
            </a:pPr>
            <a:r>
              <a:rPr lang="el-GR" sz="2000" dirty="0" smtClean="0">
                <a:latin typeface="Times New Roman" panose="02020603050405020304" pitchFamily="18" charset="0"/>
                <a:cs typeface="Times New Roman" panose="02020603050405020304" pitchFamily="18" charset="0"/>
              </a:rPr>
              <a:t>Αποτελεί </a:t>
            </a:r>
            <a:r>
              <a:rPr lang="el-GR" sz="2000" b="1" i="1" dirty="0" smtClean="0">
                <a:latin typeface="Times New Roman" panose="02020603050405020304" pitchFamily="18" charset="0"/>
                <a:cs typeface="Times New Roman" panose="02020603050405020304" pitchFamily="18" charset="0"/>
              </a:rPr>
              <a:t>μηχανισμό κοινωνικού ελέγχου</a:t>
            </a:r>
            <a:r>
              <a:rPr lang="el-GR" sz="2000" dirty="0" smtClean="0">
                <a:latin typeface="Times New Roman" panose="02020603050405020304" pitchFamily="18" charset="0"/>
                <a:cs typeface="Times New Roman" panose="02020603050405020304" pitchFamily="18" charset="0"/>
              </a:rPr>
              <a:t>, που εμποδίζει τη συσσώρευση δύναμης, αναχαιτίζει την οικονομική &amp; κοινωνική διαφοροποίηση</a:t>
            </a:r>
          </a:p>
          <a:p>
            <a:pPr marL="0" indent="0" algn="just">
              <a:buNone/>
            </a:pPr>
            <a:r>
              <a:rPr lang="el-GR" sz="2000" dirty="0" smtClean="0">
                <a:latin typeface="Times New Roman" panose="02020603050405020304" pitchFamily="18" charset="0"/>
                <a:cs typeface="Times New Roman" panose="02020603050405020304" pitchFamily="18" charset="0"/>
              </a:rPr>
              <a:t>Πρέπει να εντοπιστεί η σημασία των πράξεων των ατόμων</a:t>
            </a:r>
          </a:p>
          <a:p>
            <a:pPr marL="0" indent="0" algn="just">
              <a:buNone/>
            </a:pPr>
            <a:r>
              <a:rPr lang="el-GR" sz="2000" b="1" i="1" dirty="0" smtClean="0">
                <a:latin typeface="Times New Roman" panose="02020603050405020304" pitchFamily="18" charset="0"/>
                <a:cs typeface="Times New Roman" panose="02020603050405020304" pitchFamily="18" charset="0"/>
              </a:rPr>
              <a:t>Το μάτι &amp; η γρουσουζιά</a:t>
            </a:r>
            <a:r>
              <a:rPr lang="el-GR" sz="2000" dirty="0" smtClean="0">
                <a:latin typeface="Times New Roman" panose="02020603050405020304" pitchFamily="18" charset="0"/>
                <a:cs typeface="Times New Roman" panose="02020603050405020304" pitchFamily="18" charset="0"/>
              </a:rPr>
              <a:t> είναι σύμβολα </a:t>
            </a:r>
            <a:r>
              <a:rPr lang="el-GR" sz="2000" i="1" dirty="0" smtClean="0">
                <a:latin typeface="Times New Roman" panose="02020603050405020304" pitchFamily="18" charset="0"/>
                <a:cs typeface="Times New Roman" panose="02020603050405020304" pitchFamily="18" charset="0"/>
              </a:rPr>
              <a:t>κοινωνικών ορίων ένταξης και αποκλεισμού</a:t>
            </a:r>
            <a:r>
              <a:rPr lang="el-GR" sz="2000" dirty="0" smtClean="0">
                <a:latin typeface="Times New Roman" panose="02020603050405020304" pitchFamily="18" charset="0"/>
                <a:cs typeface="Times New Roman" panose="02020603050405020304" pitchFamily="18" charset="0"/>
              </a:rPr>
              <a:t> ενός ατόμου από την κοινότητα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έννοια του ΞΕΝΟΥ</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Κατά το ξεμάτιασμα ονοματίζουν πρόσωπα του οικογενειακού περιβάλλοντος, ως ματιαστές</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Το μάτι της μάνας είναι το χειρότερο, σπάζει τη προστασία με τον έξω κόσμο </a:t>
            </a:r>
          </a:p>
          <a:p>
            <a:pPr marL="0" indent="0" algn="just">
              <a:buNone/>
            </a:pPr>
            <a:r>
              <a:rPr lang="el-GR" sz="2000" b="1" i="1" dirty="0" smtClean="0">
                <a:latin typeface="Times New Roman" panose="02020603050405020304" pitchFamily="18" charset="0"/>
                <a:cs typeface="Times New Roman" panose="02020603050405020304" pitchFamily="18" charset="0"/>
                <a:sym typeface="Wingdings" panose="05000000000000000000" pitchFamily="2" charset="2"/>
              </a:rPr>
              <a:t>Ποιοι ματιάζονται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παιδιά όμορφα, έξυπνα, γλεντζέδες, μερακλήδες, ανύπαντροι, κοπάδια, ζώα  βρίσκονται σε θέση ανωτερότητας σε σχέση με την κοινότητα, απειλούν τη συλλογικότητα</a:t>
            </a:r>
          </a:p>
          <a:p>
            <a:pPr marL="0" indent="0" algn="just">
              <a:buNone/>
            </a:pPr>
            <a:r>
              <a:rPr lang="el-GR" sz="2000" b="1" dirty="0" smtClean="0">
                <a:latin typeface="Times New Roman" panose="02020603050405020304" pitchFamily="18" charset="0"/>
                <a:cs typeface="Times New Roman" panose="02020603050405020304" pitchFamily="18" charset="0"/>
                <a:sym typeface="Wingdings" panose="05000000000000000000" pitchFamily="2" charset="2"/>
              </a:rPr>
              <a:t>Ζήλια</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αφορά τα αντικείμενα ενώ ο </a:t>
            </a:r>
            <a:r>
              <a:rPr lang="el-GR" sz="2000" b="1" dirty="0" smtClean="0">
                <a:latin typeface="Times New Roman" panose="02020603050405020304" pitchFamily="18" charset="0"/>
                <a:cs typeface="Times New Roman" panose="02020603050405020304" pitchFamily="18" charset="0"/>
                <a:sym typeface="Wingdings" panose="05000000000000000000" pitchFamily="2" charset="2"/>
              </a:rPr>
              <a:t>φθόνος</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απευθύνεται στο άτομο που κατέχει τα αντικείμενα  απαντάται σε κοινωνίες στέρησης  </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98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7457256" cy="706090"/>
          </a:xfrm>
        </p:spPr>
        <p:txBody>
          <a:bodyPr/>
          <a:lstStyle/>
          <a:p>
            <a:pPr algn="ctr"/>
            <a:r>
              <a:rPr lang="el-GR" b="1" u="sng" dirty="0" smtClean="0">
                <a:latin typeface="Times New Roman" panose="02020603050405020304" pitchFamily="18" charset="0"/>
                <a:cs typeface="Times New Roman" panose="02020603050405020304" pitchFamily="18" charset="0"/>
              </a:rPr>
              <a:t>Επικοινωνιακη στρατηγικη</a:t>
            </a:r>
            <a:endParaRPr lang="el-GR"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a:xfrm>
            <a:off x="457200" y="1052736"/>
            <a:ext cx="3657600" cy="5119464"/>
          </a:xfrm>
        </p:spPr>
        <p:txBody>
          <a:bodyPr>
            <a:normAutofit fontScale="92500" lnSpcReduction="10000"/>
          </a:bodyPr>
          <a:lstStyle/>
          <a:p>
            <a:pPr marL="0" indent="0" algn="just">
              <a:buNone/>
            </a:pPr>
            <a:r>
              <a:rPr lang="el-GR" sz="2000" dirty="0" smtClean="0">
                <a:latin typeface="Times New Roman" panose="02020603050405020304" pitchFamily="18" charset="0"/>
                <a:cs typeface="Times New Roman" panose="02020603050405020304" pitchFamily="18" charset="0"/>
              </a:rPr>
              <a:t>ΜΑΤΙΑΣΜΑ: Πολιτισμικό μόρφωμα που ταξινομεί τις εμπειρίες των ατόμων, χρησιμοποιεί σύστημα σωματικών συμβολισμών (δάκρυα, πόνος, βάρος, αδυναμία) και εκφράζει τα ψυχο-κοινωνικά προβλήματα του ατόμου σε σχέση με το σύνολο</a:t>
            </a:r>
          </a:p>
          <a:p>
            <a:pPr marL="0" indent="0" algn="just">
              <a:buNone/>
            </a:pPr>
            <a:r>
              <a:rPr lang="el-GR" sz="2000" dirty="0" smtClean="0">
                <a:latin typeface="Times New Roman" panose="02020603050405020304" pitchFamily="18" charset="0"/>
                <a:cs typeface="Times New Roman" panose="02020603050405020304" pitchFamily="18" charset="0"/>
              </a:rPr>
              <a:t>Αποτελεί ισχυρή γλώσσα που εκφράζει ανομολόγητα προβλήματα</a:t>
            </a:r>
          </a:p>
          <a:p>
            <a:pPr marL="0" indent="0" algn="just">
              <a:buNone/>
            </a:pPr>
            <a:r>
              <a:rPr lang="el-GR" sz="2000" dirty="0" smtClean="0">
                <a:latin typeface="Times New Roman" panose="02020603050405020304" pitchFamily="18" charset="0"/>
                <a:cs typeface="Times New Roman" panose="02020603050405020304" pitchFamily="18" charset="0"/>
              </a:rPr>
              <a:t>Το ξεμάτιασμα λειτουργεί ως αποκατάσταση της «υγείας» μέσα από την θεραπευτική ρητορική του λόγου</a:t>
            </a:r>
          </a:p>
          <a:p>
            <a:pPr marL="0" indent="0" algn="just">
              <a:buNone/>
            </a:pPr>
            <a:r>
              <a:rPr lang="el-GR" sz="2000" dirty="0" smtClean="0">
                <a:latin typeface="Times New Roman" panose="02020603050405020304" pitchFamily="18" charset="0"/>
                <a:cs typeface="Times New Roman" panose="02020603050405020304" pitchFamily="18" charset="0"/>
              </a:rPr>
              <a:t>Διαχειρίζεται ιδέες, μεταχειρίζεται ουσίες, διαπραγματεύεται σύμβολα</a:t>
            </a:r>
            <a:endParaRPr lang="el-GR" sz="2000" dirty="0">
              <a:latin typeface="Times New Roman" panose="02020603050405020304" pitchFamily="18" charset="0"/>
              <a:cs typeface="Times New Roman" panose="02020603050405020304" pitchFamily="18" charset="0"/>
            </a:endParaRPr>
          </a:p>
        </p:txBody>
      </p:sp>
      <p:pic>
        <p:nvPicPr>
          <p:cNvPr id="717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572000" y="1268760"/>
            <a:ext cx="3953934"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24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170"/>
                                        </p:tgtEl>
                                        <p:attrNameLst>
                                          <p:attrName>style.visibility</p:attrName>
                                        </p:attrNameLst>
                                      </p:cBhvr>
                                      <p:to>
                                        <p:strVal val="visible"/>
                                      </p:to>
                                    </p:set>
                                    <p:animEffect transition="in" filter="barn(inVertical)">
                                      <p:cBhvr>
                                        <p:cTn id="3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74638"/>
            <a:ext cx="7313240" cy="634082"/>
          </a:xfrm>
        </p:spPr>
        <p:txBody>
          <a:bodyPr/>
          <a:lstStyle/>
          <a:p>
            <a:pPr algn="ctr"/>
            <a:r>
              <a:rPr lang="el-GR" b="1" u="sng" dirty="0" smtClean="0">
                <a:latin typeface="Times New Roman" panose="02020603050405020304" pitchFamily="18" charset="0"/>
                <a:cs typeface="Times New Roman" panose="02020603050405020304" pitchFamily="18" charset="0"/>
              </a:rPr>
              <a:t>ΜΑΤΙΑΣΤΗΣ/ΞΕΜΑΤΙΑΣΤΗΣ</a:t>
            </a:r>
            <a:endParaRPr lang="el-GR"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a:xfrm>
            <a:off x="467544" y="1052736"/>
            <a:ext cx="3647256" cy="5119464"/>
          </a:xfrm>
        </p:spPr>
        <p:txBody>
          <a:bodyPr>
            <a:normAutofit lnSpcReduction="10000"/>
          </a:bodyPr>
          <a:lstStyle/>
          <a:p>
            <a:pPr marL="0" indent="0" algn="just">
              <a:buNone/>
            </a:pPr>
            <a:r>
              <a:rPr lang="el-GR" sz="2000" dirty="0" smtClean="0">
                <a:latin typeface="Times New Roman" panose="02020603050405020304" pitchFamily="18" charset="0"/>
                <a:cs typeface="Times New Roman" panose="02020603050405020304" pitchFamily="18" charset="0"/>
              </a:rPr>
              <a:t>Καταλύτης μεταξύ προσώπου και κόσμου</a:t>
            </a:r>
          </a:p>
          <a:p>
            <a:pPr marL="0" indent="0" algn="just">
              <a:buNone/>
            </a:pPr>
            <a:r>
              <a:rPr lang="el-GR" sz="2000" dirty="0" smtClean="0">
                <a:latin typeface="Times New Roman" panose="02020603050405020304" pitchFamily="18" charset="0"/>
                <a:cs typeface="Times New Roman" panose="02020603050405020304" pitchFamily="18" charset="0"/>
              </a:rPr>
              <a:t>Φορέας επικίνδυνης ενέργειας, χρήσιμης για την συμπεριφορά, τις σχέσεις &amp; την αλληλεπίδραση των ατόμων</a:t>
            </a:r>
          </a:p>
          <a:p>
            <a:pPr marL="0" indent="0" algn="just">
              <a:buNone/>
            </a:pPr>
            <a:r>
              <a:rPr lang="el-GR" sz="2000" dirty="0" smtClean="0">
                <a:latin typeface="Times New Roman" panose="02020603050405020304" pitchFamily="18" charset="0"/>
                <a:cs typeface="Times New Roman" panose="02020603050405020304" pitchFamily="18" charset="0"/>
              </a:rPr>
              <a:t>Αναλαμβάνει ρόλο ρυθμιστή, γίνεται το μέτρο του δημόσιου- κοινού βλέμματος</a:t>
            </a:r>
          </a:p>
          <a:p>
            <a:pPr marL="0" indent="0" algn="just">
              <a:buNone/>
            </a:pPr>
            <a:r>
              <a:rPr lang="el-GR" sz="2000" b="1" dirty="0" smtClean="0">
                <a:latin typeface="Times New Roman" panose="02020603050405020304" pitchFamily="18" charset="0"/>
                <a:cs typeface="Times New Roman" panose="02020603050405020304" pitchFamily="18" charset="0"/>
              </a:rPr>
              <a:t>Ξεματιαστής</a:t>
            </a:r>
            <a:r>
              <a:rPr lang="el-GR" sz="2000" dirty="0" smtClean="0">
                <a:latin typeface="Times New Roman" panose="02020603050405020304" pitchFamily="18" charset="0"/>
                <a:cs typeface="Times New Roman" panose="02020603050405020304" pitchFamily="18" charset="0"/>
              </a:rPr>
              <a:t> : επικαλείται ανώτερη δύναμη, τη θεία, έξω από την καθημερινότητα</a:t>
            </a:r>
          </a:p>
          <a:p>
            <a:pPr marL="0" indent="0" algn="just">
              <a:buNone/>
            </a:pPr>
            <a:r>
              <a:rPr lang="el-GR" sz="2000" dirty="0" smtClean="0">
                <a:latin typeface="Times New Roman" panose="02020603050405020304" pitchFamily="18" charset="0"/>
                <a:cs typeface="Times New Roman" panose="02020603050405020304" pitchFamily="18" charset="0"/>
              </a:rPr>
              <a:t>Επιφέρει κάθαρση</a:t>
            </a:r>
          </a:p>
          <a:p>
            <a:pPr marL="0" indent="0" algn="just">
              <a:buNone/>
            </a:pPr>
            <a:r>
              <a:rPr lang="el-GR" sz="2000" dirty="0" smtClean="0">
                <a:latin typeface="Times New Roman" panose="02020603050405020304" pitchFamily="18" charset="0"/>
                <a:cs typeface="Times New Roman" panose="02020603050405020304" pitchFamily="18" charset="0"/>
              </a:rPr>
              <a:t>Λέξεις επιφέρουν κάθαρση</a:t>
            </a:r>
          </a:p>
          <a:p>
            <a:pPr marL="0" indent="0" algn="just">
              <a:buNone/>
            </a:pPr>
            <a:r>
              <a:rPr lang="el-GR" sz="2000" dirty="0" smtClean="0">
                <a:latin typeface="Times New Roman" panose="02020603050405020304" pitchFamily="18" charset="0"/>
                <a:cs typeface="Times New Roman" panose="02020603050405020304" pitchFamily="18" charset="0"/>
              </a:rPr>
              <a:t>Σχέση συμμετοχικής αιτιότητας</a:t>
            </a:r>
          </a:p>
          <a:p>
            <a:pPr marL="0" indent="0" algn="just">
              <a:buNone/>
            </a:pPr>
            <a:endParaRPr lang="el-GR" sz="2000" dirty="0">
              <a:latin typeface="Times New Roman" panose="02020603050405020304" pitchFamily="18" charset="0"/>
              <a:cs typeface="Times New Roman" panose="02020603050405020304" pitchFamily="18" charset="0"/>
            </a:endParaRPr>
          </a:p>
        </p:txBody>
      </p:sp>
      <p:sp>
        <p:nvSpPr>
          <p:cNvPr id="4" name="Θέση περιεχομένου 3"/>
          <p:cNvSpPr>
            <a:spLocks noGrp="1"/>
          </p:cNvSpPr>
          <p:nvPr>
            <p:ph sz="quarter" idx="2"/>
          </p:nvPr>
        </p:nvSpPr>
        <p:spPr>
          <a:xfrm>
            <a:off x="4270248" y="1124744"/>
            <a:ext cx="3974160" cy="5047456"/>
          </a:xfrm>
          <a:solidFill>
            <a:schemeClr val="tx2">
              <a:lumMod val="40000"/>
              <a:lumOff val="60000"/>
            </a:schemeClr>
          </a:solidFill>
        </p:spPr>
        <p:txBody>
          <a:bodyPr>
            <a:normAutofit lnSpcReduction="10000"/>
          </a:bodyPr>
          <a:lstStyle/>
          <a:p>
            <a:pPr marL="0" indent="0" algn="just">
              <a:buNone/>
            </a:pPr>
            <a:r>
              <a:rPr lang="el-GR" sz="2000" b="1" dirty="0" smtClean="0">
                <a:latin typeface="Times New Roman" panose="02020603050405020304" pitchFamily="18" charset="0"/>
                <a:cs typeface="Times New Roman" panose="02020603050405020304" pitchFamily="18" charset="0"/>
              </a:rPr>
              <a:t>Ρητορική</a:t>
            </a:r>
            <a:r>
              <a:rPr lang="el-GR" sz="2000" dirty="0" smtClean="0">
                <a:latin typeface="Times New Roman" panose="02020603050405020304" pitchFamily="18" charset="0"/>
                <a:cs typeface="Times New Roman" panose="02020603050405020304" pitchFamily="18" charset="0"/>
              </a:rPr>
              <a:t> : σχηματίζει τελετουργικό συνεχές, συνδέει τη ανθρώπινη ζωή με τη γέννηση, τα πάθη και το θάνατο</a:t>
            </a:r>
          </a:p>
          <a:p>
            <a:pPr marL="0" indent="0" algn="just">
              <a:buNone/>
            </a:pPr>
            <a:r>
              <a:rPr lang="el-GR" sz="2000" b="1" dirty="0" smtClean="0">
                <a:latin typeface="Times New Roman" panose="02020603050405020304" pitchFamily="18" charset="0"/>
                <a:cs typeface="Times New Roman" panose="02020603050405020304" pitchFamily="18" charset="0"/>
              </a:rPr>
              <a:t>Τρόποι προφύλαξης</a:t>
            </a:r>
            <a:r>
              <a:rPr lang="el-GR" sz="2000" dirty="0" smtClean="0">
                <a:latin typeface="Times New Roman" panose="02020603050405020304" pitchFamily="18" charset="0"/>
                <a:cs typeface="Times New Roman" panose="02020603050405020304" pitchFamily="18" charset="0"/>
              </a:rPr>
              <a:t>: η κάλυψη, η απόκρυψη, η αποσιώπηση, η άρνηση, το εξιλαστήριο δώρο, η συμμετοχή</a:t>
            </a:r>
          </a:p>
          <a:p>
            <a:pPr marL="0" indent="0" algn="just">
              <a:buNone/>
            </a:pPr>
            <a:r>
              <a:rPr lang="el-GR" sz="2000" dirty="0" smtClean="0">
                <a:latin typeface="Times New Roman" panose="02020603050405020304" pitchFamily="18" charset="0"/>
                <a:cs typeface="Times New Roman" panose="02020603050405020304" pitchFamily="18" charset="0"/>
              </a:rPr>
              <a:t>Κλειστά παράθυρα, επίκληση συμμετοχής στον κοινό μόχθο, συντροφικότητα, αλληλοϋποστήριξη</a:t>
            </a:r>
          </a:p>
          <a:p>
            <a:pPr marL="0" indent="0" algn="just">
              <a:buNone/>
            </a:pPr>
            <a:r>
              <a:rPr lang="el-GR" sz="2000" dirty="0" smtClean="0">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4334741"/>
            <a:ext cx="1714500" cy="1714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8563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4">
                                            <p:bg/>
                                          </p:spTgt>
                                        </p:tgtEl>
                                        <p:attrNameLst>
                                          <p:attrName>style.visibility</p:attrName>
                                        </p:attrNameLst>
                                      </p:cBhvr>
                                      <p:to>
                                        <p:strVal val="visible"/>
                                      </p:to>
                                    </p:set>
                                    <p:animEffect transition="in" filter="strips(downLeft)">
                                      <p:cBhvr>
                                        <p:cTn id="38" dur="500"/>
                                        <p:tgtEl>
                                          <p:spTgt spid="4">
                                            <p:bg/>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strips(downLeft)">
                                      <p:cBhvr>
                                        <p:cTn id="43" dur="500"/>
                                        <p:tgtEl>
                                          <p:spTgt spid="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strips(downLeft)">
                                      <p:cBhvr>
                                        <p:cTn id="48" dur="500"/>
                                        <p:tgtEl>
                                          <p:spTgt spid="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strips(downLeft)">
                                      <p:cBhvr>
                                        <p:cTn id="53" dur="500"/>
                                        <p:tgtEl>
                                          <p:spTgt spid="4">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Effect transition="in" filter="strips(downLeft)">
                                      <p:cBhvr>
                                        <p:cTn id="58" dur="500"/>
                                        <p:tgtEl>
                                          <p:spTgt spid="4">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16" fill="hold" nodeType="clickEffect">
                                  <p:stCondLst>
                                    <p:cond delay="0"/>
                                  </p:stCondLst>
                                  <p:childTnLst>
                                    <p:set>
                                      <p:cBhvr>
                                        <p:cTn id="62" dur="1" fill="hold">
                                          <p:stCondLst>
                                            <p:cond delay="0"/>
                                          </p:stCondLst>
                                        </p:cTn>
                                        <p:tgtEl>
                                          <p:spTgt spid="8194"/>
                                        </p:tgtEl>
                                        <p:attrNameLst>
                                          <p:attrName>style.visibility</p:attrName>
                                        </p:attrNameLst>
                                      </p:cBhvr>
                                      <p:to>
                                        <p:strVal val="visible"/>
                                      </p:to>
                                    </p:set>
                                    <p:animEffect transition="in" filter="plus(in)">
                                      <p:cBhvr>
                                        <p:cTn id="63"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a:xfrm>
            <a:off x="467544" y="274638"/>
            <a:ext cx="7457256" cy="634082"/>
          </a:xfrm>
        </p:spPr>
        <p:txBody>
          <a:bodyPr/>
          <a:lstStyle/>
          <a:p>
            <a:pPr algn="ctr"/>
            <a:r>
              <a:rPr lang="el-GR" b="1" u="sng" dirty="0" smtClean="0">
                <a:latin typeface="Times New Roman" panose="02020603050405020304" pitchFamily="18" charset="0"/>
                <a:cs typeface="Times New Roman" panose="02020603050405020304" pitchFamily="18" charset="0"/>
              </a:rPr>
              <a:t>Παραδοση &amp; εκσυγχρονισμοσ</a:t>
            </a:r>
            <a:endParaRPr lang="el-GR" b="1" u="sng" dirty="0">
              <a:latin typeface="Times New Roman" panose="02020603050405020304" pitchFamily="18" charset="0"/>
              <a:cs typeface="Times New Roman" panose="02020603050405020304" pitchFamily="18" charset="0"/>
            </a:endParaRPr>
          </a:p>
        </p:txBody>
      </p:sp>
      <p:pic>
        <p:nvPicPr>
          <p:cNvPr id="2052"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482756" y="1628800"/>
            <a:ext cx="345881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Θέση περιεχομένου 1"/>
          <p:cNvSpPr>
            <a:spLocks noGrp="1"/>
          </p:cNvSpPr>
          <p:nvPr>
            <p:ph sz="quarter" idx="1"/>
          </p:nvPr>
        </p:nvSpPr>
        <p:spPr>
          <a:xfrm>
            <a:off x="467544" y="1196752"/>
            <a:ext cx="3647256" cy="4975448"/>
          </a:xfrm>
        </p:spPr>
        <p:txBody>
          <a:bodyPr>
            <a:normAutofit lnSpcReduction="10000"/>
          </a:bodyPr>
          <a:lstStyle/>
          <a:p>
            <a:pPr marL="0" indent="0" algn="just">
              <a:buNone/>
            </a:pPr>
            <a:r>
              <a:rPr lang="el-GR" sz="2000" dirty="0" smtClean="0">
                <a:latin typeface="Times New Roman" panose="02020603050405020304" pitchFamily="18" charset="0"/>
                <a:cs typeface="Times New Roman" panose="02020603050405020304" pitchFamily="18" charset="0"/>
              </a:rPr>
              <a:t>Το κακό μάτι εκφράζει αυτά που δεν επιτρέπονται στις κοινωνικές αξίες μίας ηθικής κοινωνίας, μία ασυνείδητη κοσμοθεωρία</a:t>
            </a:r>
          </a:p>
          <a:p>
            <a:pPr marL="0" indent="0" algn="just">
              <a:buNone/>
            </a:pPr>
            <a:r>
              <a:rPr lang="el-GR" sz="2000" dirty="0" smtClean="0">
                <a:latin typeface="Times New Roman" panose="02020603050405020304" pitchFamily="18" charset="0"/>
                <a:cs typeface="Times New Roman" panose="02020603050405020304" pitchFamily="18" charset="0"/>
              </a:rPr>
              <a:t>Ο εκσυγχρονισμός φέρνει στο προσκήνιο μία κουλτούρα επίδειξης σε αντίθεση με την κουλτούρα της απόκρυψης</a:t>
            </a:r>
          </a:p>
          <a:p>
            <a:pPr marL="0" indent="0" algn="just">
              <a:buNone/>
            </a:pPr>
            <a:r>
              <a:rPr lang="el-GR" sz="2000" dirty="0" smtClean="0">
                <a:latin typeface="Times New Roman" panose="02020603050405020304" pitchFamily="18" charset="0"/>
                <a:cs typeface="Times New Roman" panose="02020603050405020304" pitchFamily="18" charset="0"/>
              </a:rPr>
              <a:t>Στόχος της νέας κουλτούρας είναι να προκαλεί το μάτι</a:t>
            </a:r>
          </a:p>
          <a:p>
            <a:pPr marL="0" indent="0" algn="just">
              <a:buNone/>
            </a:pPr>
            <a:r>
              <a:rPr lang="el-GR" sz="2000" dirty="0" smtClean="0">
                <a:latin typeface="Times New Roman" panose="02020603050405020304" pitchFamily="18" charset="0"/>
                <a:cs typeface="Times New Roman" panose="02020603050405020304" pitchFamily="18" charset="0"/>
              </a:rPr>
              <a:t>Όλα γίνονται φανερά</a:t>
            </a:r>
          </a:p>
          <a:p>
            <a:pPr marL="0" indent="0" algn="just">
              <a:buNone/>
            </a:pPr>
            <a:r>
              <a:rPr lang="el-GR" sz="2000" dirty="0" smtClean="0">
                <a:latin typeface="Times New Roman" panose="02020603050405020304" pitchFamily="18" charset="0"/>
                <a:cs typeface="Times New Roman" panose="02020603050405020304" pitchFamily="18" charset="0"/>
              </a:rPr>
              <a:t>Το ξεμάτιασμα αποκτά ευελιξία, είναι η συλλογική δύναμη του παρόντος στο μέλλον</a:t>
            </a:r>
          </a:p>
          <a:p>
            <a:pPr marL="0" indent="0" algn="just">
              <a:buNone/>
            </a:pPr>
            <a:r>
              <a:rPr lang="el-GR" sz="2000" dirty="0" smtClean="0">
                <a:latin typeface="Times New Roman" panose="02020603050405020304" pitchFamily="18" charset="0"/>
                <a:cs typeface="Times New Roman" panose="02020603050405020304" pitchFamily="18" charset="0"/>
              </a:rPr>
              <a:t>Ξεμάτιασμα από το τηλέφωνο</a:t>
            </a:r>
            <a:endParaRPr lang="el-GR" sz="20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37113"/>
            <a:ext cx="3513584" cy="210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2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amond(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1000"/>
                                        <p:tgtEl>
                                          <p:spTgt spid="2">
                                            <p:txEl>
                                              <p:pRg st="4" end="4"/>
                                            </p:txEl>
                                          </p:spTgt>
                                        </p:tgtEl>
                                      </p:cBhvr>
                                    </p:animEffect>
                                    <p:anim calcmode="lin" valueType="num">
                                      <p:cBhvr>
                                        <p:cTn id="3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9218"/>
                                        </p:tgtEl>
                                        <p:attrNameLst>
                                          <p:attrName>style.visibility</p:attrName>
                                        </p:attrNameLst>
                                      </p:cBhvr>
                                      <p:to>
                                        <p:strVal val="visible"/>
                                      </p:to>
                                    </p:set>
                                    <p:animEffect transition="in" filter="wheel(1)">
                                      <p:cBhvr>
                                        <p:cTn id="50"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692696"/>
            <a:ext cx="2880320" cy="648072"/>
          </a:xfrm>
          <a:solidFill>
            <a:schemeClr val="tx2">
              <a:lumMod val="40000"/>
              <a:lumOff val="60000"/>
            </a:schemeClr>
          </a:solidFill>
        </p:spPr>
        <p:txBody>
          <a:bodyPr>
            <a:normAutofit/>
          </a:bodyPr>
          <a:lstStyle/>
          <a:p>
            <a:r>
              <a:rPr lang="el-GR" b="1" u="sng" dirty="0" smtClean="0">
                <a:latin typeface="Times New Roman" panose="02020603050405020304" pitchFamily="18" charset="0"/>
                <a:cs typeface="Times New Roman" panose="02020603050405020304" pitchFamily="18" charset="0"/>
              </a:rPr>
              <a:t>ΒΙΟΓΡΑΦΙΚΟ</a:t>
            </a:r>
            <a:endParaRPr lang="el-GR"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p:txBody>
          <a:bodyPr>
            <a:normAutofit fontScale="92500" lnSpcReduction="20000"/>
          </a:bodyPr>
          <a:lstStyle/>
          <a:p>
            <a:pPr marL="0" indent="0">
              <a:buNone/>
            </a:pPr>
            <a:r>
              <a:rPr lang="el-GR" dirty="0">
                <a:latin typeface="Times New Roman" panose="02020603050405020304" pitchFamily="18" charset="0"/>
                <a:cs typeface="Times New Roman" panose="02020603050405020304" pitchFamily="18" charset="0"/>
              </a:rPr>
              <a:t>Η </a:t>
            </a:r>
            <a:r>
              <a:rPr lang="el-GR" b="1" dirty="0">
                <a:latin typeface="Times New Roman" panose="02020603050405020304" pitchFamily="18" charset="0"/>
                <a:cs typeface="Times New Roman" panose="02020603050405020304" pitchFamily="18" charset="0"/>
              </a:rPr>
              <a:t>Χριστίνα </a:t>
            </a:r>
            <a:r>
              <a:rPr lang="el-GR" b="1" dirty="0" err="1" smtClean="0">
                <a:latin typeface="Times New Roman" panose="02020603050405020304" pitchFamily="18" charset="0"/>
                <a:cs typeface="Times New Roman" panose="02020603050405020304" pitchFamily="18" charset="0"/>
              </a:rPr>
              <a:t>Βέϊκου</a:t>
            </a:r>
            <a:r>
              <a:rPr lang="el-GR" b="1"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διετέλεσε λέκτορας κοινωνικής ανθρωπολογίας στο Τμήμα Ιστορίας και Εθνολογίας του Δημοκρίτειου Πανεπιστημίου Θράκης στην Κομοτηνή και Σύμβουλος στο Παιδαγωγικό Ινστιτούτο. Διενήργησε επιτόπια έρευνα στη βόρεια Ελλάδα, ενώ στα ερευνητικά της ενδιαφέροντα περιλαμβάνονται η συμβολική ανθρωπολογία, η ανθρωπολογία της εκπαίδευσης και η διαπολιτισμική αγωγή.</a:t>
            </a:r>
          </a:p>
        </p:txBody>
      </p:sp>
      <p:pic>
        <p:nvPicPr>
          <p:cNvPr id="205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270375" y="1124744"/>
            <a:ext cx="3657600" cy="459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51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edge">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395536" y="692696"/>
            <a:ext cx="7529264" cy="724942"/>
          </a:xfrm>
        </p:spPr>
        <p:txBody>
          <a:bodyPr>
            <a:normAutofit/>
          </a:bodyPr>
          <a:lstStyle/>
          <a:p>
            <a:pPr algn="ctr"/>
            <a:r>
              <a:rPr lang="el-GR" sz="4000" b="1" u="sng" dirty="0" smtClean="0">
                <a:latin typeface="Times New Roman" panose="02020603050405020304" pitchFamily="18" charset="0"/>
                <a:cs typeface="Times New Roman" panose="02020603050405020304" pitchFamily="18" charset="0"/>
              </a:rPr>
              <a:t>Ξεμάτιασμα α λα βασιλειαδου </a:t>
            </a:r>
            <a:endParaRPr lang="el-GR" sz="4000" b="1" u="sng" dirty="0">
              <a:latin typeface="Times New Roman" panose="02020603050405020304" pitchFamily="18" charset="0"/>
              <a:cs typeface="Times New Roman" panose="02020603050405020304" pitchFamily="18" charset="0"/>
            </a:endParaRPr>
          </a:p>
        </p:txBody>
      </p:sp>
      <p:graphicFrame>
        <p:nvGraphicFramePr>
          <p:cNvPr id="3" name="Αντικείμενο 2">
            <a:hlinkClick r:id="rId3" action="ppaction://hlinkfile"/>
          </p:cNvPr>
          <p:cNvGraphicFramePr>
            <a:graphicFrameLocks noChangeAspect="1"/>
          </p:cNvGraphicFramePr>
          <p:nvPr>
            <p:extLst>
              <p:ext uri="{D42A27DB-BD31-4B8C-83A1-F6EECF244321}">
                <p14:modId xmlns:p14="http://schemas.microsoft.com/office/powerpoint/2010/main" val="2063843256"/>
              </p:ext>
            </p:extLst>
          </p:nvPr>
        </p:nvGraphicFramePr>
        <p:xfrm>
          <a:off x="2605088" y="3086100"/>
          <a:ext cx="3933825" cy="685800"/>
        </p:xfrm>
        <a:graphic>
          <a:graphicData uri="http://schemas.openxmlformats.org/presentationml/2006/ole">
            <mc:AlternateContent xmlns:mc="http://schemas.openxmlformats.org/markup-compatibility/2006">
              <mc:Choice xmlns:v="urn:schemas-microsoft-com:vml" Requires="v">
                <p:oleObj spid="_x0000_s1031" name="Αντικείμενο κελύφους συσκευασίας" showAsIcon="1" r:id="rId4" imgW="3934440" imgH="685800" progId="Package">
                  <p:embed/>
                </p:oleObj>
              </mc:Choice>
              <mc:Fallback>
                <p:oleObj name="Αντικείμενο κελύφους συσκευασίας" showAsIcon="1" r:id="rId4" imgW="3934440" imgH="685800" progId="Package">
                  <p:embed/>
                  <p:pic>
                    <p:nvPicPr>
                      <p:cNvPr id="0" name=""/>
                      <p:cNvPicPr/>
                      <p:nvPr/>
                    </p:nvPicPr>
                    <p:blipFill>
                      <a:blip r:embed="rId5"/>
                      <a:stretch>
                        <a:fillRect/>
                      </a:stretch>
                    </p:blipFill>
                    <p:spPr>
                      <a:xfrm>
                        <a:off x="2605088" y="3086100"/>
                        <a:ext cx="3933825" cy="685800"/>
                      </a:xfrm>
                      <a:prstGeom prst="rect">
                        <a:avLst/>
                      </a:prstGeom>
                    </p:spPr>
                  </p:pic>
                </p:oleObj>
              </mc:Fallback>
            </mc:AlternateContent>
          </a:graphicData>
        </a:graphic>
      </p:graphicFrame>
    </p:spTree>
    <p:extLst>
      <p:ext uri="{BB962C8B-B14F-4D97-AF65-F5344CB8AC3E}">
        <p14:creationId xmlns:p14="http://schemas.microsoft.com/office/powerpoint/2010/main" val="336495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ΕΡΩΤΗΜΑΤΑ</a:t>
            </a:r>
            <a:endParaRPr lang="el-GR" dirty="0"/>
          </a:p>
        </p:txBody>
      </p:sp>
      <p:sp>
        <p:nvSpPr>
          <p:cNvPr id="3" name="Θέση περιεχομένου 2"/>
          <p:cNvSpPr>
            <a:spLocks noGrp="1"/>
          </p:cNvSpPr>
          <p:nvPr>
            <p:ph sz="quarter" idx="1"/>
          </p:nvPr>
        </p:nvSpPr>
        <p:spPr/>
        <p:txBody>
          <a:bodyPr/>
          <a:lstStyle/>
          <a:p>
            <a:r>
              <a:rPr lang="el-GR" dirty="0" smtClean="0">
                <a:latin typeface="Times New Roman" panose="02020603050405020304" pitchFamily="18" charset="0"/>
                <a:cs typeface="Times New Roman" panose="02020603050405020304" pitchFamily="18" charset="0"/>
              </a:rPr>
              <a:t>Ποιοι άλλοι λόγοι μπορούν να οδηγήσουν στο μάτιασμα;</a:t>
            </a:r>
          </a:p>
          <a:p>
            <a:r>
              <a:rPr lang="el-GR" dirty="0" smtClean="0">
                <a:latin typeface="Times New Roman" panose="02020603050405020304" pitchFamily="18" charset="0"/>
                <a:cs typeface="Times New Roman" panose="02020603050405020304" pitchFamily="18" charset="0"/>
              </a:rPr>
              <a:t>Ποιους άλλους τρόπους ξεματιάσματος γνωρίζουμε;</a:t>
            </a:r>
          </a:p>
          <a:p>
            <a:r>
              <a:rPr lang="el-GR" dirty="0" smtClean="0">
                <a:latin typeface="Times New Roman" panose="02020603050405020304" pitchFamily="18" charset="0"/>
                <a:cs typeface="Times New Roman" panose="02020603050405020304" pitchFamily="18" charset="0"/>
              </a:rPr>
              <a:t>Τι θεωρείται προσβολή της κοινωνικής ομοιομορφίας;</a:t>
            </a:r>
          </a:p>
          <a:p>
            <a:r>
              <a:rPr lang="el-GR" dirty="0" smtClean="0">
                <a:latin typeface="Times New Roman" panose="02020603050405020304" pitchFamily="18" charset="0"/>
                <a:cs typeface="Times New Roman" panose="02020603050405020304" pitchFamily="18" charset="0"/>
              </a:rPr>
              <a:t>Μπορούμε να θεωρήσουμε ότι το κακό μάτι είναι πολιτιστική έκφραση </a:t>
            </a:r>
            <a:r>
              <a:rPr lang="el-GR" dirty="0" smtClean="0">
                <a:latin typeface="Times New Roman" panose="02020603050405020304" pitchFamily="18" charset="0"/>
                <a:cs typeface="Times New Roman" panose="02020603050405020304" pitchFamily="18" charset="0"/>
              </a:rPr>
              <a:t>που </a:t>
            </a:r>
            <a:r>
              <a:rPr lang="el-GR" dirty="0" smtClean="0">
                <a:latin typeface="Times New Roman" panose="02020603050405020304" pitchFamily="18" charset="0"/>
                <a:cs typeface="Times New Roman" panose="02020603050405020304" pitchFamily="18" charset="0"/>
              </a:rPr>
              <a:t>απαντάται στο σύγχρονο κόσμο</a:t>
            </a:r>
            <a:r>
              <a:rPr lang="el-GR"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Εκφράζεται με τον ίδιο τρόπο στις σύγχρονες κοινωνίες όπως και </a:t>
            </a:r>
            <a:r>
              <a:rPr lang="el-GR" smtClean="0">
                <a:latin typeface="Times New Roman" panose="02020603050405020304" pitchFamily="18" charset="0"/>
                <a:cs typeface="Times New Roman" panose="02020603050405020304" pitchFamily="18" charset="0"/>
              </a:rPr>
              <a:t>στις παραδοσιακές;</a:t>
            </a:r>
            <a:endParaRPr lang="el-GR" smtClean="0">
              <a:latin typeface="Times New Roman" panose="02020603050405020304" pitchFamily="18" charset="0"/>
              <a:cs typeface="Times New Roman" panose="02020603050405020304" pitchFamily="18" charset="0"/>
            </a:endParaRPr>
          </a:p>
          <a:p>
            <a:pPr marL="0" indent="0">
              <a:buNone/>
            </a:pPr>
            <a:r>
              <a:rPr lang="el-GR" dirty="0" smtClean="0">
                <a:latin typeface="Times New Roman" panose="02020603050405020304" pitchFamily="18" charset="0"/>
                <a:cs typeface="Times New Roman" panose="02020603050405020304" pitchFamily="18" charset="0"/>
              </a:rPr>
              <a:t> </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706090"/>
          </a:xfrm>
          <a:solidFill>
            <a:schemeClr val="tx2">
              <a:lumMod val="40000"/>
              <a:lumOff val="60000"/>
            </a:schemeClr>
          </a:solidFill>
        </p:spPr>
        <p:txBody>
          <a:bodyPr>
            <a:noAutofit/>
          </a:bodyPr>
          <a:lstStyle/>
          <a:p>
            <a:pPr algn="ctr"/>
            <a:r>
              <a:rPr lang="el-GR" sz="3200" b="1" u="sng" dirty="0" smtClean="0">
                <a:latin typeface="Times New Roman" panose="02020603050405020304" pitchFamily="18" charset="0"/>
                <a:cs typeface="Times New Roman" panose="02020603050405020304" pitchFamily="18" charset="0"/>
              </a:rPr>
              <a:t>εισαγωγη</a:t>
            </a:r>
            <a:endParaRPr lang="el-GR" sz="3200"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a:xfrm>
            <a:off x="467544" y="1268760"/>
            <a:ext cx="7457256" cy="5205192"/>
          </a:xfrm>
        </p:spPr>
        <p:txBody>
          <a:bodyPr>
            <a:normAutofit fontScale="85000" lnSpcReduction="20000"/>
          </a:bodyPr>
          <a:lstStyle/>
          <a:p>
            <a:pPr marL="0" indent="0">
              <a:buNone/>
            </a:pPr>
            <a:r>
              <a:rPr lang="el-GR" sz="2000" b="1" dirty="0">
                <a:latin typeface="Times New Roman" panose="02020603050405020304" pitchFamily="18" charset="0"/>
                <a:cs typeface="Times New Roman" panose="02020603050405020304" pitchFamily="18" charset="0"/>
                <a:sym typeface="Wingdings" panose="05000000000000000000" pitchFamily="2" charset="2"/>
              </a:rPr>
              <a:t>Μελέτη </a:t>
            </a:r>
            <a:r>
              <a:rPr lang="el-GR" sz="2000" dirty="0">
                <a:latin typeface="Times New Roman" panose="02020603050405020304" pitchFamily="18" charset="0"/>
                <a:cs typeface="Times New Roman" panose="02020603050405020304" pitchFamily="18" charset="0"/>
                <a:sym typeface="Wingdings" panose="05000000000000000000" pitchFamily="2" charset="2"/>
              </a:rPr>
              <a:t>επικεντρώνεται σε περιφερειακή αγροτική κοινότητα Μεσογείου  </a:t>
            </a:r>
            <a:r>
              <a:rPr lang="el-GR" sz="2000" b="1" u="sng" dirty="0">
                <a:latin typeface="Times New Roman" panose="02020603050405020304" pitchFamily="18" charset="0"/>
                <a:cs typeface="Times New Roman" panose="02020603050405020304" pitchFamily="18" charset="0"/>
                <a:sym typeface="Wingdings" panose="05000000000000000000" pitchFamily="2" charset="2"/>
              </a:rPr>
              <a:t>Νέο Κάστρο </a:t>
            </a:r>
            <a:r>
              <a:rPr lang="el-GR" sz="2000" dirty="0">
                <a:latin typeface="Times New Roman" panose="02020603050405020304" pitchFamily="18" charset="0"/>
                <a:cs typeface="Times New Roman" panose="02020603050405020304" pitchFamily="18" charset="0"/>
                <a:sym typeface="Wingdings" panose="05000000000000000000" pitchFamily="2" charset="2"/>
              </a:rPr>
              <a:t>:παλινδρόμηση μεταξύ ιστορικού παρελθόντος &amp; σύγχρονου παρόντος </a:t>
            </a:r>
            <a:endParaRPr lang="el-GR"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endParaRPr lang="el-GR" sz="2000" b="1" dirty="0" smtClean="0">
              <a:latin typeface="Times New Roman" panose="02020603050405020304" pitchFamily="18" charset="0"/>
              <a:cs typeface="Times New Roman" panose="02020603050405020304" pitchFamily="18" charset="0"/>
            </a:endParaRPr>
          </a:p>
          <a:p>
            <a:pPr marL="0" indent="0">
              <a:buNone/>
            </a:pPr>
            <a:r>
              <a:rPr lang="el-GR" sz="2000" b="1" dirty="0" smtClean="0">
                <a:latin typeface="Times New Roman" panose="02020603050405020304" pitchFamily="18" charset="0"/>
                <a:cs typeface="Times New Roman" panose="02020603050405020304" pitchFamily="18" charset="0"/>
              </a:rPr>
              <a:t>ΜΑΤΙΑΣΜΑ</a:t>
            </a:r>
            <a:r>
              <a:rPr lang="el-GR" sz="2000"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rPr>
              <a:t>πολιτισμική μορφή οπτικής αντίληψης που μετασχηματίζεται σε κώδικα επικοινωνίας</a:t>
            </a:r>
          </a:p>
          <a:p>
            <a:pPr>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rPr>
              <a:t>Επιφέρει σωματική αδιαθεσία, το σώμα είναι ο τόπος </a:t>
            </a:r>
          </a:p>
          <a:p>
            <a:pPr>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rPr>
              <a:t>Δημιουργείται από άτομα μεσολαβητές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κοινοτικές αξίες &amp; προσωπικές επιλογές</a:t>
            </a:r>
          </a:p>
          <a:p>
            <a:pPr>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Αναπαράσταση διαλεκτικής κοινωνικό-πολιτισμικής τάξης &amp; προσωπικής εμπειρίας</a:t>
            </a:r>
          </a:p>
          <a:p>
            <a:pPr>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Κατανοητό ως ενότητα πίστης &amp; δράσης, κοινωνική αλληλεπίδραση</a:t>
            </a:r>
          </a:p>
          <a:p>
            <a:pPr>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Σύνθετο φαινόμενο καθώς συνδέει συμβολική ζωή – πρακτική δράση, σώμα με πρόσωπο</a:t>
            </a:r>
          </a:p>
          <a:p>
            <a:pPr>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Αποτελεί πολιτισμικό μόρφωμα, συμβολικό σύστημα, δομικό κοινωνικό στοιχείο</a:t>
            </a:r>
          </a:p>
          <a:p>
            <a:pPr>
              <a:buFont typeface="Wingdings" panose="05000000000000000000" pitchFamily="2" charset="2"/>
              <a:buChar char="§"/>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Αποτελεί κώδικα επικοινωνίας &amp; κατασκευής κοινωνικών σχέσεων, ατομικής ταυτότητας που υπακούουν ή αψηφούν συλλογική ζωή</a:t>
            </a:r>
          </a:p>
          <a:p>
            <a:pPr marL="0" indent="0">
              <a:buNone/>
            </a:pPr>
            <a:endParaRPr lang="el-GR"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58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74638"/>
            <a:ext cx="7313240" cy="994122"/>
          </a:xfrm>
        </p:spPr>
        <p:txBody>
          <a:bodyPr>
            <a:noAutofit/>
          </a:bodyPr>
          <a:lstStyle/>
          <a:p>
            <a:pPr algn="ctr"/>
            <a:r>
              <a:rPr lang="el-GR" sz="3200" b="1" u="sng" dirty="0" smtClean="0">
                <a:latin typeface="Times New Roman" panose="02020603050405020304" pitchFamily="18" charset="0"/>
                <a:cs typeface="Times New Roman" panose="02020603050405020304" pitchFamily="18" charset="0"/>
              </a:rPr>
              <a:t/>
            </a:r>
            <a:br>
              <a:rPr lang="el-GR" sz="3200" b="1" u="sng" dirty="0" smtClean="0">
                <a:latin typeface="Times New Roman" panose="02020603050405020304" pitchFamily="18" charset="0"/>
                <a:cs typeface="Times New Roman" panose="02020603050405020304" pitchFamily="18" charset="0"/>
              </a:rPr>
            </a:br>
            <a:r>
              <a:rPr lang="el-GR" sz="3200" b="1" u="sng" dirty="0" smtClean="0">
                <a:latin typeface="Times New Roman" panose="02020603050405020304" pitchFamily="18" charset="0"/>
                <a:cs typeface="Times New Roman" panose="02020603050405020304" pitchFamily="18" charset="0"/>
              </a:rPr>
              <a:t>Θεωρητικό </a:t>
            </a:r>
            <a:r>
              <a:rPr lang="el-GR" sz="3200" b="1" u="sng" dirty="0">
                <a:latin typeface="Times New Roman" panose="02020603050405020304" pitchFamily="18" charset="0"/>
                <a:cs typeface="Times New Roman" panose="02020603050405020304" pitchFamily="18" charset="0"/>
              </a:rPr>
              <a:t>Υπόβαθρο</a:t>
            </a:r>
            <a:r>
              <a:rPr lang="el-GR" sz="3200" dirty="0">
                <a:latin typeface="Times New Roman" panose="02020603050405020304" pitchFamily="18" charset="0"/>
                <a:cs typeface="Times New Roman" panose="02020603050405020304" pitchFamily="18" charset="0"/>
              </a:rPr>
              <a:t/>
            </a:r>
            <a:br>
              <a:rPr lang="el-GR" sz="3200" dirty="0">
                <a:latin typeface="Times New Roman" panose="02020603050405020304" pitchFamily="18" charset="0"/>
                <a:cs typeface="Times New Roman" panose="02020603050405020304" pitchFamily="18" charset="0"/>
              </a:rPr>
            </a:br>
            <a:endParaRPr lang="el-GR" sz="3200" dirty="0"/>
          </a:p>
        </p:txBody>
      </p:sp>
      <p:sp>
        <p:nvSpPr>
          <p:cNvPr id="3" name="Θέση περιεχομένου 2"/>
          <p:cNvSpPr>
            <a:spLocks noGrp="1"/>
          </p:cNvSpPr>
          <p:nvPr>
            <p:ph sz="quarter" idx="1"/>
          </p:nvPr>
        </p:nvSpPr>
        <p:spPr>
          <a:xfrm>
            <a:off x="457200" y="1052736"/>
            <a:ext cx="7499176" cy="5040560"/>
          </a:xfrm>
        </p:spPr>
        <p:txBody>
          <a:bodyPr>
            <a:normAutofit fontScale="92500" lnSpcReduction="20000"/>
          </a:bodyPr>
          <a:lstStyle/>
          <a:p>
            <a:pPr algn="just">
              <a:buFont typeface="Wingdings" panose="05000000000000000000" pitchFamily="2" charset="2"/>
              <a:buChar char="q"/>
            </a:pPr>
            <a:r>
              <a:rPr lang="el-GR" sz="2000" dirty="0" smtClean="0">
                <a:latin typeface="Times New Roman" panose="02020603050405020304" pitchFamily="18" charset="0"/>
                <a:cs typeface="Times New Roman" panose="02020603050405020304" pitchFamily="18" charset="0"/>
              </a:rPr>
              <a:t>Θεωρία κοινωνικής κατασκευής &amp; πρακτικής </a:t>
            </a:r>
            <a:r>
              <a:rPr lang="en-US" sz="2000" dirty="0" smtClean="0">
                <a:latin typeface="Times New Roman" panose="02020603050405020304" pitchFamily="18" charset="0"/>
                <a:cs typeface="Times New Roman" panose="02020603050405020304" pitchFamily="18" charset="0"/>
              </a:rPr>
              <a:t>Bourdieu</a:t>
            </a:r>
          </a:p>
          <a:p>
            <a:pPr algn="just">
              <a:buFont typeface="Wingdings" panose="05000000000000000000" pitchFamily="2" charset="2"/>
              <a:buChar char="q"/>
            </a:pPr>
            <a:r>
              <a:rPr lang="el-GR" sz="2000" dirty="0" smtClean="0">
                <a:latin typeface="Times New Roman" panose="02020603050405020304" pitchFamily="18" charset="0"/>
                <a:cs typeface="Times New Roman" panose="02020603050405020304" pitchFamily="18" charset="0"/>
              </a:rPr>
              <a:t>Θεωρία συμβολικής αλληλεπίδρασης, σχήμα κοινωνικής συγκρότησης νοημάτων κατά την καθημερινή δράση</a:t>
            </a:r>
          </a:p>
          <a:p>
            <a:pPr marL="0" indent="0" algn="just">
              <a:buNone/>
            </a:pPr>
            <a:r>
              <a:rPr lang="el-GR" sz="2000" b="1" dirty="0" smtClean="0">
                <a:latin typeface="Times New Roman" panose="02020603050405020304" pitchFamily="18" charset="0"/>
                <a:cs typeface="Times New Roman" panose="02020603050405020304" pitchFamily="18" charset="0"/>
              </a:rPr>
              <a:t>Τα όρια εγώ &amp; άλλων = ΑΣΤΑΘΗ</a:t>
            </a:r>
          </a:p>
          <a:p>
            <a:pPr marL="0" indent="0" algn="just">
              <a:buNone/>
            </a:pPr>
            <a:r>
              <a:rPr lang="el-GR" sz="2000" b="1" dirty="0" smtClean="0">
                <a:latin typeface="Times New Roman" panose="02020603050405020304" pitchFamily="18" charset="0"/>
                <a:cs typeface="Times New Roman" panose="02020603050405020304" pitchFamily="18" charset="0"/>
              </a:rPr>
              <a:t>ΒΛΕΜΜΑ:</a:t>
            </a:r>
            <a:r>
              <a:rPr lang="el-GR" sz="2000" dirty="0" smtClean="0">
                <a:latin typeface="Times New Roman" panose="02020603050405020304" pitchFamily="18" charset="0"/>
                <a:cs typeface="Times New Roman" panose="02020603050405020304" pitchFamily="18" charset="0"/>
              </a:rPr>
              <a:t> αποτελεί σοβαρή προειδοποίηση για δικαιώματα άλλων πάνω στο </a:t>
            </a:r>
            <a:r>
              <a:rPr lang="el-GR" sz="2000" b="1" i="1" dirty="0" smtClean="0">
                <a:latin typeface="Times New Roman" panose="02020603050405020304" pitchFamily="18" charset="0"/>
                <a:cs typeface="Times New Roman" panose="02020603050405020304" pitchFamily="18" charset="0"/>
              </a:rPr>
              <a:t>ΕΓΩ</a:t>
            </a:r>
            <a:r>
              <a:rPr lang="el-GR" sz="2000" dirty="0" smtClean="0">
                <a:latin typeface="Times New Roman" panose="02020603050405020304" pitchFamily="18" charset="0"/>
                <a:cs typeface="Times New Roman" panose="02020603050405020304" pitchFamily="18" charset="0"/>
              </a:rPr>
              <a:t>, γίνεται ευάλωτο απέναντι στο βλέμμα, πάσχει, περιορίζεται</a:t>
            </a:r>
          </a:p>
          <a:p>
            <a:pPr marL="0" indent="0" algn="just">
              <a:buNone/>
            </a:pPr>
            <a:r>
              <a:rPr lang="el-GR" sz="2000" b="1" dirty="0" smtClean="0">
                <a:latin typeface="Times New Roman" panose="02020603050405020304" pitchFamily="18" charset="0"/>
                <a:cs typeface="Times New Roman" panose="02020603050405020304" pitchFamily="18" charset="0"/>
              </a:rPr>
              <a:t>ΕΙΚΌΝΑ ΜΑΣ</a:t>
            </a:r>
            <a:r>
              <a:rPr lang="el-GR" sz="2000" dirty="0" smtClean="0">
                <a:latin typeface="Times New Roman" panose="02020603050405020304" pitchFamily="18" charset="0"/>
                <a:cs typeface="Times New Roman" panose="02020603050405020304" pitchFamily="18" charset="0"/>
              </a:rPr>
              <a:t>: διαμορφώνεται μέσα από τους άλλους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μας δίνουν </a:t>
            </a:r>
            <a:r>
              <a:rPr lang="el-GR" sz="2000" b="1" i="1" dirty="0" smtClean="0">
                <a:latin typeface="Times New Roman" panose="02020603050405020304" pitchFamily="18" charset="0"/>
                <a:cs typeface="Times New Roman" panose="02020603050405020304" pitchFamily="18" charset="0"/>
                <a:sym typeface="Wingdings" panose="05000000000000000000" pitchFamily="2" charset="2"/>
              </a:rPr>
              <a:t>ΤΑΥΤΟΤΗΤΑ</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Έκθεση μας στο μάτι των άλλων, οδηγεί στο </a:t>
            </a:r>
            <a:r>
              <a:rPr lang="el-GR" sz="2000" b="1" i="1" dirty="0" smtClean="0">
                <a:latin typeface="Times New Roman" panose="02020603050405020304" pitchFamily="18" charset="0"/>
                <a:cs typeface="Times New Roman" panose="02020603050405020304" pitchFamily="18" charset="0"/>
                <a:sym typeface="Wingdings" panose="05000000000000000000" pitchFamily="2" charset="2"/>
              </a:rPr>
              <a:t>κακό μάτι</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σταματά τη δημιουργικότητα &amp; αναστέλλει δράση </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Τρόπος που χρησιμοποιούμε-αντιλαμβανόμαστε-αναπαριστούμε το σώμα  κοινωνικά καθορισμένος, συστατικό ήθους κοινωνίας, ιδεολογίας, δράσης μελών</a:t>
            </a:r>
          </a:p>
          <a:p>
            <a:pPr marL="0" indent="0" algn="just">
              <a:buNone/>
            </a:pPr>
            <a:r>
              <a:rPr lang="el-GR" sz="2000" b="1" u="sng" dirty="0" smtClean="0">
                <a:latin typeface="Times New Roman" panose="02020603050405020304" pitchFamily="18" charset="0"/>
                <a:cs typeface="Times New Roman" panose="02020603050405020304" pitchFamily="18" charset="0"/>
                <a:sym typeface="Wingdings" panose="05000000000000000000" pitchFamily="2" charset="2"/>
              </a:rPr>
              <a:t>Ενσωμάτωση</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 σώμα δέκτης &amp; πομπός εμπειριών πολιτισμικά καθορισμένων</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Ενσωμάτωση συνδέει φαινομενολογική αντίληψη ανθρώπινων καταστάσεων με την θεωρία πράξης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Bourdieu 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ξεμάτιασμα: σώμα μετασχηματίζει τον κόσμο και μετασχηματίζεται από αυτόν</a:t>
            </a:r>
          </a:p>
          <a:p>
            <a:pPr marL="0" indent="0">
              <a:buNone/>
            </a:pPr>
            <a:endParaRPr lang="el-GR"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28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pPr algn="ctr"/>
            <a:r>
              <a:rPr lang="el-GR" sz="2400" b="1" u="sng" dirty="0" smtClean="0">
                <a:latin typeface="Times New Roman" panose="02020603050405020304" pitchFamily="18" charset="0"/>
                <a:cs typeface="Times New Roman" panose="02020603050405020304" pitchFamily="18" charset="0"/>
              </a:rPr>
              <a:t>ΜΑΤΙΑΣΜΑ &amp; ΞΕΜΑΤΙΑΣΜΑ</a:t>
            </a:r>
            <a:endParaRPr lang="el-GR" sz="2400" b="1" u="sng"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sz="quarter" idx="1"/>
          </p:nvPr>
        </p:nvSpPr>
        <p:spPr/>
        <p:txBody>
          <a:bodyPr>
            <a:normAutofit lnSpcReduction="10000"/>
          </a:bodyPr>
          <a:lstStyle/>
          <a:p>
            <a:pPr marL="0" indent="0" algn="just">
              <a:buNone/>
            </a:pPr>
            <a:r>
              <a:rPr lang="el-GR" sz="2000" b="1" i="1" dirty="0" smtClean="0">
                <a:latin typeface="Times New Roman" panose="02020603050405020304" pitchFamily="18" charset="0"/>
                <a:cs typeface="Times New Roman" panose="02020603050405020304" pitchFamily="18" charset="0"/>
              </a:rPr>
              <a:t>Στρατηγική</a:t>
            </a:r>
            <a:r>
              <a:rPr lang="el-GR" sz="2000" dirty="0" smtClean="0">
                <a:latin typeface="Times New Roman" panose="02020603050405020304" pitchFamily="18" charset="0"/>
                <a:cs typeface="Times New Roman" panose="02020603050405020304" pitchFamily="18" charset="0"/>
              </a:rPr>
              <a:t> για την αντίληψη-χρήση του σώματος ως φορέα προσωπικών ιδιοτήτων και δημιουργού κοινωνικών σχέσεων</a:t>
            </a:r>
          </a:p>
          <a:p>
            <a:pPr marL="0" indent="0" algn="just">
              <a:buNone/>
            </a:pPr>
            <a:r>
              <a:rPr lang="el-GR" sz="2000" b="1" i="1" dirty="0" smtClean="0">
                <a:latin typeface="Times New Roman" panose="02020603050405020304" pitchFamily="18" charset="0"/>
                <a:cs typeface="Times New Roman" panose="02020603050405020304" pitchFamily="18" charset="0"/>
              </a:rPr>
              <a:t>Συμβολικό ιδίωμα </a:t>
            </a:r>
            <a:r>
              <a:rPr lang="el-GR" sz="2000" dirty="0" smtClean="0">
                <a:latin typeface="Times New Roman" panose="02020603050405020304" pitchFamily="18" charset="0"/>
                <a:cs typeface="Times New Roman" panose="02020603050405020304" pitchFamily="18" charset="0"/>
              </a:rPr>
              <a:t>που χρησιμοποιεί η κοινωνία απέναντι στο άτομο, ενισχύει την κοινωνική συνοχή</a:t>
            </a:r>
          </a:p>
          <a:p>
            <a:pPr marL="0" indent="0" algn="just">
              <a:buNone/>
            </a:pPr>
            <a:r>
              <a:rPr lang="el-GR" sz="2000" dirty="0" smtClean="0">
                <a:latin typeface="Times New Roman" panose="02020603050405020304" pitchFamily="18" charset="0"/>
                <a:cs typeface="Times New Roman" panose="02020603050405020304" pitchFamily="18" charset="0"/>
              </a:rPr>
              <a:t>Θεσπίζει όρια ατομικής παράστασης &amp; κοινωνικής διαντίδρασης</a:t>
            </a:r>
          </a:p>
          <a:p>
            <a:pPr marL="0" indent="0" algn="just">
              <a:buNone/>
            </a:pPr>
            <a:r>
              <a:rPr lang="el-GR" sz="2000" dirty="0" smtClean="0">
                <a:latin typeface="Times New Roman" panose="02020603050405020304" pitchFamily="18" charset="0"/>
                <a:cs typeface="Times New Roman" panose="02020603050405020304" pitchFamily="18" charset="0"/>
              </a:rPr>
              <a:t>Αρρώστια ματιάσματος είναι </a:t>
            </a:r>
            <a:r>
              <a:rPr lang="el-GR" sz="2000" b="1" i="1" dirty="0" smtClean="0">
                <a:latin typeface="Times New Roman" panose="02020603050405020304" pitchFamily="18" charset="0"/>
                <a:cs typeface="Times New Roman" panose="02020603050405020304" pitchFamily="18" charset="0"/>
              </a:rPr>
              <a:t>πολιτισμική.</a:t>
            </a:r>
          </a:p>
          <a:p>
            <a:pPr marL="0" indent="0" algn="just">
              <a:buNone/>
            </a:pPr>
            <a:r>
              <a:rPr lang="el-GR" sz="2000" b="1" i="1" dirty="0" smtClean="0">
                <a:latin typeface="Times New Roman" panose="02020603050405020304" pitchFamily="18" charset="0"/>
                <a:cs typeface="Times New Roman" panose="02020603050405020304" pitchFamily="18" charset="0"/>
              </a:rPr>
              <a:t>Ξεμάτιασμα</a:t>
            </a:r>
            <a:r>
              <a:rPr lang="el-GR" sz="2000" dirty="0" smtClean="0">
                <a:latin typeface="Times New Roman" panose="02020603050405020304" pitchFamily="18" charset="0"/>
                <a:cs typeface="Times New Roman" panose="02020603050405020304" pitchFamily="18" charset="0"/>
              </a:rPr>
              <a:t> επαναφέρει την αρμονία στην κοινωνία</a:t>
            </a:r>
          </a:p>
          <a:p>
            <a:pPr marL="0" indent="0" algn="just">
              <a:buNone/>
            </a:pPr>
            <a:r>
              <a:rPr lang="el-GR" sz="2000" b="1" i="1" dirty="0" smtClean="0">
                <a:latin typeface="Times New Roman" panose="02020603050405020304" pitchFamily="18" charset="0"/>
                <a:cs typeface="Times New Roman" panose="02020603050405020304" pitchFamily="18" charset="0"/>
              </a:rPr>
              <a:t>Μάτιασμα </a:t>
            </a:r>
            <a:r>
              <a:rPr lang="el-GR" sz="2000" dirty="0" smtClean="0">
                <a:latin typeface="Times New Roman" panose="02020603050405020304" pitchFamily="18" charset="0"/>
                <a:cs typeface="Times New Roman" panose="02020603050405020304" pitchFamily="18" charset="0"/>
              </a:rPr>
              <a:t>= αποτελεί μετά-κοινωνικό σχόλιο, ερμηνεύει την βιωμένη εμπειρία, αποκαλύπτουν τα συναισθήματα για την εικόνα που κατασκευάζουν τα άτομα για τον εαυτό τους </a:t>
            </a:r>
          </a:p>
          <a:p>
            <a:pPr marL="0" indent="0" algn="just">
              <a:buNone/>
            </a:pPr>
            <a:r>
              <a:rPr lang="el-GR" sz="2000" dirty="0" smtClean="0">
                <a:latin typeface="Times New Roman" panose="02020603050405020304" pitchFamily="18" charset="0"/>
                <a:cs typeface="Times New Roman" panose="02020603050405020304" pitchFamily="18" charset="0"/>
              </a:rPr>
              <a:t>Τα άτομα μαθαίνουν το ήθος του πολιτισμού τους μέσα από τους συμβολισμούς ξε/ματιάσματος</a:t>
            </a:r>
          </a:p>
          <a:p>
            <a:pPr marL="0" indent="0" algn="just">
              <a:buNone/>
            </a:pPr>
            <a:r>
              <a:rPr lang="el-GR" sz="2000" dirty="0" smtClean="0">
                <a:latin typeface="Times New Roman" panose="02020603050405020304" pitchFamily="18" charset="0"/>
                <a:cs typeface="Times New Roman" panose="02020603050405020304" pitchFamily="18" charset="0"/>
              </a:rPr>
              <a:t>Ματιαστής</a:t>
            </a:r>
            <a:r>
              <a:rPr lang="el-GR" sz="2000" dirty="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δύναμη, Ματιασμένος  κίνδυνος, Ξεματιαστής  μεσολάβηση</a:t>
            </a:r>
          </a:p>
          <a:p>
            <a:pPr marL="0" indent="0" algn="just">
              <a:buNone/>
            </a:pPr>
            <a:r>
              <a:rPr lang="el-GR" sz="2000" b="1" i="1" u="sng" dirty="0" smtClean="0">
                <a:latin typeface="Times New Roman" panose="02020603050405020304" pitchFamily="18" charset="0"/>
                <a:cs typeface="Times New Roman" panose="02020603050405020304" pitchFamily="18" charset="0"/>
                <a:sym typeface="Wingdings" panose="05000000000000000000" pitchFamily="2" charset="2"/>
              </a:rPr>
              <a:t>ΚΑΚΟ ΜΑΤΙ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συνθήκη απειλής, δύναμης και διαπραγμάτευσης</a:t>
            </a:r>
            <a:endParaRPr lang="el-GR" sz="2000" dirty="0" smtClean="0">
              <a:latin typeface="Times New Roman" panose="02020603050405020304" pitchFamily="18" charset="0"/>
              <a:cs typeface="Times New Roman" panose="02020603050405020304" pitchFamily="18" charset="0"/>
            </a:endParaRPr>
          </a:p>
          <a:p>
            <a:pPr marL="0" indent="0">
              <a:buNone/>
            </a:pPr>
            <a:endParaRPr lang="el-GR" sz="2000" dirty="0" smtClean="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757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checkerboard(across)">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checkerboard(across)">
                                      <p:cBhvr>
                                        <p:cTn id="5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a:xfrm>
            <a:off x="457200" y="548680"/>
            <a:ext cx="7467600" cy="432048"/>
          </a:xfrm>
        </p:spPr>
        <p:txBody>
          <a:bodyPr>
            <a:normAutofit fontScale="90000"/>
          </a:bodyPr>
          <a:lstStyle/>
          <a:p>
            <a:pPr algn="ctr"/>
            <a:r>
              <a:rPr lang="el-GR" b="1" u="sng" dirty="0" smtClean="0">
                <a:latin typeface="Times New Roman" panose="02020603050405020304" pitchFamily="18" charset="0"/>
                <a:cs typeface="Times New Roman" panose="02020603050405020304" pitchFamily="18" charset="0"/>
              </a:rPr>
              <a:t>ματιασμα</a:t>
            </a:r>
            <a:endParaRPr lang="el-GR" b="1" u="sng" dirty="0">
              <a:latin typeface="Times New Roman" panose="02020603050405020304" pitchFamily="18" charset="0"/>
              <a:cs typeface="Times New Roman" panose="02020603050405020304" pitchFamily="18" charset="0"/>
            </a:endParaRPr>
          </a:p>
        </p:txBody>
      </p:sp>
      <p:sp>
        <p:nvSpPr>
          <p:cNvPr id="11" name="Θέση περιεχομένου 10"/>
          <p:cNvSpPr>
            <a:spLocks noGrp="1"/>
          </p:cNvSpPr>
          <p:nvPr>
            <p:ph sz="quarter" idx="1"/>
          </p:nvPr>
        </p:nvSpPr>
        <p:spPr>
          <a:xfrm>
            <a:off x="467544" y="980728"/>
            <a:ext cx="3647256" cy="5191472"/>
          </a:xfrm>
        </p:spPr>
        <p:txBody>
          <a:bodyPr>
            <a:normAutofit fontScale="92500" lnSpcReduction="10000"/>
          </a:bodyPr>
          <a:lstStyle/>
          <a:p>
            <a:pPr marL="0" indent="0" algn="just">
              <a:buNone/>
            </a:pPr>
            <a:r>
              <a:rPr lang="el-GR" sz="2000" dirty="0" smtClean="0">
                <a:latin typeface="Times New Roman" panose="02020603050405020304" pitchFamily="18" charset="0"/>
                <a:cs typeface="Times New Roman" panose="02020603050405020304" pitchFamily="18" charset="0"/>
              </a:rPr>
              <a:t>Απειλή ακεραιότητας ατόμου ως μέσο περιορισμού της αυτονομίας του μέσα σε ισότιμη &amp; ομοιόμορφη κοινωνία</a:t>
            </a:r>
          </a:p>
          <a:p>
            <a:pPr marL="0" indent="0" algn="just">
              <a:buNone/>
            </a:pPr>
            <a:r>
              <a:rPr lang="el-GR" sz="2000" dirty="0" smtClean="0">
                <a:latin typeface="Times New Roman" panose="02020603050405020304" pitchFamily="18" charset="0"/>
                <a:cs typeface="Times New Roman" panose="02020603050405020304" pitchFamily="18" charset="0"/>
              </a:rPr>
              <a:t>Επικοινωνιακή στρατηγική, περιλαμβάνει συμβολική επικοινωνία και ατομική διαφοροποίηση των ατόμων</a:t>
            </a:r>
          </a:p>
          <a:p>
            <a:pPr marL="0" indent="0" algn="just">
              <a:buNone/>
            </a:pPr>
            <a:r>
              <a:rPr lang="el-GR" sz="2000" dirty="0" smtClean="0">
                <a:latin typeface="Times New Roman" panose="02020603050405020304" pitchFamily="18" charset="0"/>
                <a:cs typeface="Times New Roman" panose="02020603050405020304" pitchFamily="18" charset="0"/>
              </a:rPr>
              <a:t>Φορέας μηνυμάτων που συμβολίζουν φυσικό, κοινωνικό, ιδεολογικό σύμπαν της κοινότητας</a:t>
            </a:r>
          </a:p>
          <a:p>
            <a:pPr marL="0" indent="0" algn="just">
              <a:buNone/>
            </a:pPr>
            <a:r>
              <a:rPr lang="el-GR" sz="2000" dirty="0" smtClean="0">
                <a:latin typeface="Times New Roman" panose="02020603050405020304" pitchFamily="18" charset="0"/>
                <a:cs typeface="Times New Roman" panose="02020603050405020304" pitchFamily="18" charset="0"/>
              </a:rPr>
              <a:t>Παρουσιάζεται ως μέσο έκφρασης συναισθημάτων και προβλημάτων ανομολόγητων.</a:t>
            </a:r>
          </a:p>
          <a:p>
            <a:pPr marL="0" indent="0" algn="just">
              <a:buNone/>
            </a:pPr>
            <a:r>
              <a:rPr lang="el-GR" sz="2000" dirty="0" smtClean="0">
                <a:latin typeface="Times New Roman" panose="02020603050405020304" pitchFamily="18" charset="0"/>
                <a:cs typeface="Times New Roman" panose="02020603050405020304" pitchFamily="18" charset="0"/>
              </a:rPr>
              <a:t>Εσωτερικές συγκρούσεις συστήματος ισότητας της κοινωνίας , που θεμελιώνεται στην αυτονομία και την απόκρυψη</a:t>
            </a:r>
          </a:p>
          <a:p>
            <a:pPr marL="0" indent="0" algn="just">
              <a:buNone/>
            </a:pPr>
            <a:endParaRPr lang="el-GR" sz="2000" dirty="0" smtClean="0">
              <a:latin typeface="Times New Roman" panose="02020603050405020304" pitchFamily="18" charset="0"/>
              <a:cs typeface="Times New Roman" panose="02020603050405020304" pitchFamily="18" charset="0"/>
            </a:endParaRPr>
          </a:p>
          <a:p>
            <a:pPr marL="0" indent="0" algn="just">
              <a:buNone/>
            </a:pPr>
            <a:endParaRPr lang="el-GR" sz="2000"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211960" y="1340768"/>
            <a:ext cx="4046041" cy="366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1000"/>
                                        <p:tgtEl>
                                          <p:spTgt spid="11">
                                            <p:txEl>
                                              <p:pRg st="4" end="4"/>
                                            </p:txEl>
                                          </p:spTgt>
                                        </p:tgtEl>
                                      </p:cBhvr>
                                    </p:animEffect>
                                    <p:anim calcmode="lin" valueType="num">
                                      <p:cBhvr>
                                        <p:cTn id="2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blinds(horizontal)">
                                      <p:cBhvr>
                                        <p:cTn id="3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pPr algn="ctr"/>
            <a:r>
              <a:rPr lang="el-GR" sz="2400" b="1" u="sng" dirty="0" smtClean="0">
                <a:latin typeface="Times New Roman" panose="02020603050405020304" pitchFamily="18" charset="0"/>
                <a:cs typeface="Times New Roman" panose="02020603050405020304" pitchFamily="18" charset="0"/>
              </a:rPr>
              <a:t>ΔΙΑΔΙΚΑΣΙΑ ΜΑΤΙΑΣΜΑΤΟΣ</a:t>
            </a:r>
            <a:endParaRPr lang="el-GR" sz="2400" b="1" u="sng" dirty="0">
              <a:latin typeface="Times New Roman" panose="02020603050405020304" pitchFamily="18" charset="0"/>
              <a:cs typeface="Times New Roman" panose="02020603050405020304" pitchFamily="18" charset="0"/>
            </a:endParaRPr>
          </a:p>
        </p:txBody>
      </p:sp>
      <p:graphicFrame>
        <p:nvGraphicFramePr>
          <p:cNvPr id="5" name="Θέση περιεχομένου 4"/>
          <p:cNvGraphicFramePr>
            <a:graphicFrameLocks noGrp="1"/>
          </p:cNvGraphicFramePr>
          <p:nvPr>
            <p:ph sz="quarter" idx="4294967295"/>
            <p:extLst>
              <p:ext uri="{D42A27DB-BD31-4B8C-83A1-F6EECF244321}">
                <p14:modId xmlns:p14="http://schemas.microsoft.com/office/powerpoint/2010/main" val="1123190105"/>
              </p:ext>
            </p:extLst>
          </p:nvPr>
        </p:nvGraphicFramePr>
        <p:xfrm>
          <a:off x="323528" y="1772816"/>
          <a:ext cx="4104456"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Grp="1" noChangeAspect="1" noChangeArrowheads="1"/>
          </p:cNvPicPr>
          <p:nvPr>
            <p:ph sz="quarter" idx="4294967295"/>
          </p:nvPr>
        </p:nvPicPr>
        <p:blipFill>
          <a:blip r:embed="rId7">
            <a:extLst>
              <a:ext uri="{28A0092B-C50C-407E-A947-70E740481C1C}">
                <a14:useLocalDpi xmlns:a14="http://schemas.microsoft.com/office/drawing/2010/main" val="0"/>
              </a:ext>
            </a:extLst>
          </a:blip>
          <a:srcRect/>
          <a:stretch>
            <a:fillRect/>
          </a:stretch>
        </p:blipFill>
        <p:spPr bwMode="auto">
          <a:xfrm>
            <a:off x="4499992" y="1916832"/>
            <a:ext cx="3657600"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92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heckerboard(across)">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778098"/>
          </a:xfrm>
        </p:spPr>
        <p:txBody>
          <a:bodyPr/>
          <a:lstStyle/>
          <a:p>
            <a:pPr algn="ctr"/>
            <a:r>
              <a:rPr lang="el-GR" b="1" u="sng" dirty="0" smtClean="0"/>
              <a:t>ΖΗΤΗΜΑ</a:t>
            </a:r>
            <a:endParaRPr lang="el-GR" b="1" u="sng" dirty="0"/>
          </a:p>
        </p:txBody>
      </p:sp>
      <p:sp>
        <p:nvSpPr>
          <p:cNvPr id="3" name="Θέση περιεχομένου 2"/>
          <p:cNvSpPr>
            <a:spLocks noGrp="1"/>
          </p:cNvSpPr>
          <p:nvPr>
            <p:ph sz="quarter" idx="1"/>
          </p:nvPr>
        </p:nvSpPr>
        <p:spPr>
          <a:xfrm>
            <a:off x="457200" y="1196752"/>
            <a:ext cx="7467600" cy="5277200"/>
          </a:xfrm>
        </p:spPr>
        <p:txBody>
          <a:bodyPr>
            <a:normAutofit fontScale="92500" lnSpcReduction="10000"/>
          </a:bodyPr>
          <a:lstStyle/>
          <a:p>
            <a:pPr marL="0" indent="0" algn="ctr">
              <a:buNone/>
            </a:pPr>
            <a:r>
              <a:rPr lang="el-GR" sz="2000" b="1" dirty="0" smtClean="0">
                <a:latin typeface="Times New Roman" panose="02020603050405020304" pitchFamily="18" charset="0"/>
                <a:cs typeface="Times New Roman" panose="02020603050405020304" pitchFamily="18" charset="0"/>
              </a:rPr>
              <a:t>ΟΡΑΣΗ</a:t>
            </a:r>
          </a:p>
          <a:p>
            <a:pPr marL="0" indent="0" algn="just">
              <a:buNone/>
            </a:pPr>
            <a:r>
              <a:rPr lang="el-GR" sz="2000" dirty="0" smtClean="0">
                <a:latin typeface="Times New Roman" panose="02020603050405020304" pitchFamily="18" charset="0"/>
                <a:cs typeface="Times New Roman" panose="02020603050405020304" pitchFamily="18" charset="0"/>
              </a:rPr>
              <a:t>Βασιλιάς των αισθήσεων, η πιο κοινωνική των αισθήσεων, παρομοιάζεται με τον ήλιο, τα βλέμματα είναι οι ακτίνες του</a:t>
            </a:r>
          </a:p>
          <a:p>
            <a:pPr marL="0" indent="0" algn="just">
              <a:buNone/>
            </a:pPr>
            <a:r>
              <a:rPr lang="el-GR" sz="2000" dirty="0" smtClean="0">
                <a:latin typeface="Times New Roman" panose="02020603050405020304" pitchFamily="18" charset="0"/>
                <a:cs typeface="Times New Roman" panose="02020603050405020304" pitchFamily="18" charset="0"/>
              </a:rPr>
              <a:t>Μεταδίδει ιδέες, αξίες και συμβολισμούς</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l-GR" sz="2000" dirty="0" smtClean="0">
                <a:latin typeface="Times New Roman" panose="02020603050405020304" pitchFamily="18" charset="0"/>
                <a:cs typeface="Times New Roman" panose="02020603050405020304" pitchFamily="18" charset="0"/>
              </a:rPr>
              <a:t>Νοήματα διαβιβάζονται μέσω μη λεκτικών οδών</a:t>
            </a:r>
          </a:p>
          <a:p>
            <a:pPr marL="0" indent="0" algn="just">
              <a:buNone/>
            </a:pPr>
            <a:r>
              <a:rPr lang="el-GR" sz="2000" dirty="0" smtClean="0">
                <a:latin typeface="Times New Roman" panose="02020603050405020304" pitchFamily="18" charset="0"/>
                <a:cs typeface="Times New Roman" panose="02020603050405020304" pitchFamily="18" charset="0"/>
              </a:rPr>
              <a:t>Μεταδίδει προθέσεις, συναισθήματα, ενδιαφέροντα </a:t>
            </a:r>
          </a:p>
          <a:p>
            <a:pPr marL="0" indent="0" algn="just">
              <a:buNone/>
            </a:pPr>
            <a:r>
              <a:rPr lang="el-GR" sz="2000" dirty="0" smtClean="0">
                <a:latin typeface="Times New Roman" panose="02020603050405020304" pitchFamily="18" charset="0"/>
                <a:cs typeface="Times New Roman" panose="02020603050405020304" pitchFamily="18" charset="0"/>
              </a:rPr>
              <a:t>Εγκαθιστά ή συντηρεί την κοινωνική αλληλεπίδραση</a:t>
            </a:r>
          </a:p>
          <a:p>
            <a:pPr marL="0" indent="0" algn="just">
              <a:buNone/>
            </a:pPr>
            <a:r>
              <a:rPr lang="el-GR" sz="2000" b="1" dirty="0" smtClean="0">
                <a:latin typeface="Times New Roman" panose="02020603050405020304" pitchFamily="18" charset="0"/>
                <a:cs typeface="Times New Roman" panose="02020603050405020304" pitchFamily="18" charset="0"/>
              </a:rPr>
              <a:t>Όραση: </a:t>
            </a:r>
            <a:r>
              <a:rPr lang="el-GR" sz="2000" dirty="0" smtClean="0">
                <a:latin typeface="Times New Roman" panose="02020603050405020304" pitchFamily="18" charset="0"/>
                <a:cs typeface="Times New Roman" panose="02020603050405020304" pitchFamily="18" charset="0"/>
              </a:rPr>
              <a:t>έχει πολυσημία, είναι υποδοχείς εμπειριών και αισθημάτων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 «σ’έφαγε με τα μάτια του», «είδα τα μάτια της γεμάτα θλίψη»</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Η οπτική επαφή συμβάλλει στη δημιουργία μίας σχέσης, διαπροσωπικής, είναι κοινωνική διαδικασία</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Το </a:t>
            </a:r>
            <a:r>
              <a:rPr lang="el-GR" sz="2000" b="1" i="1" dirty="0" smtClean="0">
                <a:latin typeface="Times New Roman" panose="02020603050405020304" pitchFamily="18" charset="0"/>
                <a:cs typeface="Times New Roman" panose="02020603050405020304" pitchFamily="18" charset="0"/>
                <a:sym typeface="Wingdings" panose="05000000000000000000" pitchFamily="2" charset="2"/>
              </a:rPr>
              <a:t>κακό μάτι </a:t>
            </a: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είναι επικοινωνιακός αγωγός, που αποκτά νόημα μέσα σε συγκεκριμένα πολιτισμικά πλαίσια  κοινωνίες επαφής &amp; μη επαφής</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Μεσολαβεί μεταξύ ανθρώπου και κόσμου, «ο κόσμος του ανθρώπου είναι το μάτι του» </a:t>
            </a:r>
          </a:p>
          <a:p>
            <a:pPr marL="0" indent="0" algn="just">
              <a:buNone/>
            </a:pPr>
            <a:r>
              <a:rPr lang="el-GR" sz="2000" dirty="0" smtClean="0">
                <a:latin typeface="Times New Roman" panose="02020603050405020304" pitchFamily="18" charset="0"/>
                <a:cs typeface="Times New Roman" panose="02020603050405020304" pitchFamily="18" charset="0"/>
                <a:sym typeface="Wingdings" panose="05000000000000000000" pitchFamily="2" charset="2"/>
              </a:rPr>
              <a:t>Καθρέφτης ψυχής, αποκαλύπτει τις βαθιές σκέψεις του ατόμου</a:t>
            </a:r>
          </a:p>
          <a:p>
            <a:pPr marL="0" indent="0" algn="just">
              <a:buNone/>
            </a:pPr>
            <a:endParaRPr lang="el-GR"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endParaRPr lang="el-GR"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Επιχειρηματικό">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7233</TotalTime>
  <Words>3254</Words>
  <Application>Microsoft Office PowerPoint</Application>
  <PresentationFormat>Προβολή στην οθόνη (4:3)</PresentationFormat>
  <Paragraphs>261</Paragraphs>
  <Slides>31</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31</vt:i4>
      </vt:variant>
    </vt:vector>
  </HeadingPairs>
  <TitlesOfParts>
    <vt:vector size="33" baseType="lpstr">
      <vt:lpstr>Προεξοχή</vt:lpstr>
      <vt:lpstr>Αντικείμενο κελύφους συσκευασίας</vt:lpstr>
      <vt:lpstr>ΔΙΑΣΤΑΣΕΙΣ ΤΟΥ ΥΠΕΡΦΥΣΙΚΟΥ &amp; ΟΡΘΟΛΟΓΙΣΜΟΣ</vt:lpstr>
      <vt:lpstr>ΕΠΩΔΕΣ &amp; ΚΑΚΟ ΜΑΤΙ</vt:lpstr>
      <vt:lpstr>ΒΙΟΓΡΑΦΙΚΟ</vt:lpstr>
      <vt:lpstr>εισαγωγη</vt:lpstr>
      <vt:lpstr> Θεωρητικό Υπόβαθρο </vt:lpstr>
      <vt:lpstr>ΜΑΤΙΑΣΜΑ &amp; ΞΕΜΑΤΙΑΣΜΑ</vt:lpstr>
      <vt:lpstr>ματιασμα</vt:lpstr>
      <vt:lpstr>ΔΙΑΔΙΚΑΣΙΑ ΜΑΤΙΑΣΜΑΤΟΣ</vt:lpstr>
      <vt:lpstr>ΖΗΤΗΜΑ</vt:lpstr>
      <vt:lpstr>Θεοτητεσ </vt:lpstr>
      <vt:lpstr>ΕΛΛΗΝΙΚΗ ΑΡΧΑΙΟΤΗΤΑ</vt:lpstr>
      <vt:lpstr>Χριστιανική- Ιουδαικη- ισλαμικη παραδοση</vt:lpstr>
      <vt:lpstr>ΜΕΘΟΔΟΣ</vt:lpstr>
      <vt:lpstr>Ελλαδα &amp; κακο ματι </vt:lpstr>
      <vt:lpstr>ΤΟΠΟΣ ΕΡΕΥΝΑΣ: ΝΈΟ ΚΑΣΤΡΟ</vt:lpstr>
      <vt:lpstr>Κοινωνικη ζωη </vt:lpstr>
      <vt:lpstr>Ματιασμα στο χωριο</vt:lpstr>
      <vt:lpstr>ΑΝΘΡΩΠΟΙ</vt:lpstr>
      <vt:lpstr>ΠΑΡΕΛΘΟΝ &amp; ΠΑΡΟΝ</vt:lpstr>
      <vt:lpstr>ΕΓΩ &amp; ΚΟΣΜΟΣ</vt:lpstr>
      <vt:lpstr>ΚΟΙΝΩΝΙΚΟΣ ΚΟΣΜΟΣ</vt:lpstr>
      <vt:lpstr>ΤΕΛΕΤΟΥΡΓΙΑ</vt:lpstr>
      <vt:lpstr>Παρουσίαση του PowerPoint</vt:lpstr>
      <vt:lpstr>ξεματιασμα</vt:lpstr>
      <vt:lpstr>ΡΗΤΟΡΙΚΗ ΤΟΥ ΞΕΜΑΤΙΑΣΜΑΤΟΣ</vt:lpstr>
      <vt:lpstr>Διαδικασια ξεματιασματοσ</vt:lpstr>
      <vt:lpstr>Επικοινωνιακη στρατηγικη</vt:lpstr>
      <vt:lpstr>ΜΑΤΙΑΣΤΗΣ/ΞΕΜΑΤΙΑΣΤΗΣ</vt:lpstr>
      <vt:lpstr>Παραδοση &amp; εκσυγχρονισμοσ</vt:lpstr>
      <vt:lpstr>Ξεμάτιασμα α λα βασιλειαδου </vt:lpstr>
      <vt:lpstr>ΕΡΩΤΗΜΑΤΑ</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ΔΙΑΣΤΑΣΕΙΣ ΤΟΥ ΥΠΕΡΦΥΣΙΚΟΥ &amp; ΟΡΘΟΛΟΓΙΣΜΟΣ</dc:title>
  <dc:creator>ACHILLEAS DANDOS</dc:creator>
  <cp:lastModifiedBy>ACHILLEAS DANDOS</cp:lastModifiedBy>
  <cp:revision>148</cp:revision>
  <dcterms:created xsi:type="dcterms:W3CDTF">2018-03-13T07:15:22Z</dcterms:created>
  <dcterms:modified xsi:type="dcterms:W3CDTF">2018-03-27T05:54:55Z</dcterms:modified>
</cp:coreProperties>
</file>