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313" r:id="rId10"/>
    <p:sldId id="264" r:id="rId11"/>
    <p:sldId id="265" r:id="rId12"/>
    <p:sldId id="266" r:id="rId13"/>
    <p:sldId id="267" r:id="rId14"/>
    <p:sldId id="311" r:id="rId15"/>
    <p:sldId id="268" r:id="rId16"/>
    <p:sldId id="269" r:id="rId17"/>
    <p:sldId id="270" r:id="rId18"/>
    <p:sldId id="271" r:id="rId19"/>
    <p:sldId id="272" r:id="rId20"/>
    <p:sldId id="273" r:id="rId21"/>
    <p:sldId id="274" r:id="rId22"/>
    <p:sldId id="275" r:id="rId23"/>
    <p:sldId id="276" r:id="rId24"/>
    <p:sldId id="277"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4"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660"/>
  </p:normalViewPr>
  <p:slideViewPr>
    <p:cSldViewPr>
      <p:cViewPr varScale="1">
        <p:scale>
          <a:sx n="69" d="100"/>
          <a:sy n="69" d="100"/>
        </p:scale>
        <p:origin x="140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1/14/2018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1/14/2018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1/14/2018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1/14/2018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1/14/2018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3276600"/>
          </a:xfrm>
        </p:spPr>
        <p:txBody>
          <a:bodyPr>
            <a:normAutofit/>
          </a:bodyPr>
          <a:lstStyle/>
          <a:p>
            <a:endParaRPr lang="el-GR" dirty="0" smtClean="0"/>
          </a:p>
          <a:p>
            <a:r>
              <a:rPr lang="el-GR" cap="none" dirty="0" smtClean="0"/>
              <a:t>Διάλεξη στο πλαίσιο του μαθήματος </a:t>
            </a:r>
            <a:br>
              <a:rPr lang="el-GR" cap="none" dirty="0" smtClean="0"/>
            </a:br>
            <a:r>
              <a:rPr lang="el-GR" cap="none" dirty="0" smtClean="0"/>
              <a:t>«Ρύπανση και Προστασία Περιβάλλοντος»</a:t>
            </a:r>
          </a:p>
          <a:p>
            <a:endParaRPr lang="el-GR" cap="none" dirty="0" smtClean="0"/>
          </a:p>
          <a:p>
            <a:r>
              <a:rPr lang="el-GR" dirty="0" smtClean="0"/>
              <a:t>ΑΙΚΑΤΕΡΙΝΗ ΠΑΠΑΟΙΚΟΝΟΜΟΥ</a:t>
            </a:r>
          </a:p>
          <a:p>
            <a:endParaRPr lang="el-GR" dirty="0" smtClean="0"/>
          </a:p>
          <a:p>
            <a:endParaRPr lang="el-GR" dirty="0"/>
          </a:p>
          <a:p>
            <a:endParaRPr lang="el-GR" dirty="0"/>
          </a:p>
          <a:p>
            <a:r>
              <a:rPr lang="el-GR" sz="1100" dirty="0" smtClean="0"/>
              <a:t>Μεταπτυχιακο Προγραμμα Σπουδων </a:t>
            </a:r>
            <a:endParaRPr lang="el-GR" sz="1100" dirty="0"/>
          </a:p>
          <a:p>
            <a:r>
              <a:rPr lang="el-GR" sz="1100" dirty="0" smtClean="0"/>
              <a:t>Χωρικη Αναλυση </a:t>
            </a:r>
            <a:r>
              <a:rPr lang="el-GR" sz="1100" dirty="0"/>
              <a:t>και </a:t>
            </a:r>
            <a:r>
              <a:rPr lang="el-GR" sz="1100" dirty="0" smtClean="0"/>
              <a:t>Διαχειριση Περιβαλλοντοσ</a:t>
            </a:r>
            <a:endParaRPr lang="el-GR" sz="1100" dirty="0"/>
          </a:p>
          <a:p>
            <a:endParaRPr lang="el-GR" sz="1100" dirty="0"/>
          </a:p>
          <a:p>
            <a:r>
              <a:rPr lang="el-GR" sz="1100" dirty="0" smtClean="0"/>
              <a:t>Βολοσ, 11 ΙΑΝΟΥΑΡιου 2018</a:t>
            </a:r>
            <a:endParaRPr lang="el-GR" sz="1100" dirty="0"/>
          </a:p>
          <a:p>
            <a:endParaRPr lang="el-GR" dirty="0"/>
          </a:p>
        </p:txBody>
      </p:sp>
      <p:sp>
        <p:nvSpPr>
          <p:cNvPr id="2" name="Title 1"/>
          <p:cNvSpPr>
            <a:spLocks noGrp="1"/>
          </p:cNvSpPr>
          <p:nvPr>
            <p:ph type="ctrTitle"/>
          </p:nvPr>
        </p:nvSpPr>
        <p:spPr/>
        <p:txBody>
          <a:bodyPr/>
          <a:lstStyle/>
          <a:p>
            <a:r>
              <a:rPr lang="el-GR" dirty="0" smtClean="0"/>
              <a:t>Οικονομική του Περιβάλλοντος</a:t>
            </a:r>
            <a:endParaRPr lang="el-GR" dirty="0"/>
          </a:p>
        </p:txBody>
      </p:sp>
    </p:spTree>
    <p:extLst>
      <p:ext uri="{BB962C8B-B14F-4D97-AF65-F5344CB8AC3E}">
        <p14:creationId xmlns:p14="http://schemas.microsoft.com/office/powerpoint/2010/main" val="16276816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Autofit/>
          </a:bodyPr>
          <a:lstStyle/>
          <a:p>
            <a:r>
              <a:rPr lang="el-GR" sz="2800" dirty="0" smtClean="0"/>
              <a:t>Η ΚΟΙΝΟΚΤΗΜΟΣΥΝΗ ΤΩΝ ΠΕΡΙΒΑΛΛΟΝΤΙΚΩΝ ΑΓΑΘΩΝ</a:t>
            </a:r>
            <a:endParaRPr lang="el-GR" sz="2800" dirty="0"/>
          </a:p>
        </p:txBody>
      </p:sp>
      <p:sp>
        <p:nvSpPr>
          <p:cNvPr id="3" name="Content Placeholder 2"/>
          <p:cNvSpPr>
            <a:spLocks noGrp="1"/>
          </p:cNvSpPr>
          <p:nvPr>
            <p:ph sz="quarter" idx="1"/>
          </p:nvPr>
        </p:nvSpPr>
        <p:spPr>
          <a:xfrm>
            <a:off x="292787" y="1524000"/>
            <a:ext cx="8503920" cy="4572000"/>
          </a:xfrm>
        </p:spPr>
        <p:txBody>
          <a:bodyPr>
            <a:normAutofit/>
          </a:bodyPr>
          <a:lstStyle/>
          <a:p>
            <a:r>
              <a:rPr lang="el-GR" sz="1800" dirty="0" smtClean="0"/>
              <a:t>Το δικαίωμα της ιδιοκτησίας αναφέρεται σε ένα σύνολο νομικών τίτλων που ορίζουν τα δικαιώματα του ιδιοκτήτη, τα προνόμια και τους περιορισμούς για τη χρήση των πόρων.</a:t>
            </a:r>
          </a:p>
          <a:p>
            <a:r>
              <a:rPr lang="el-GR" sz="1800" dirty="0" smtClean="0"/>
              <a:t>Χαρακτηριστικά:</a:t>
            </a:r>
          </a:p>
          <a:p>
            <a:r>
              <a:rPr lang="el-GR" sz="1800" dirty="0" smtClean="0"/>
              <a:t>Καθολικότητα: όλοι οι πόροι έχουν τίτλους ατομικής ιδιοκτησίας που προσδιορίζουν τα προνόμια και τους περιορισμούς για τις χρήσεις τους.</a:t>
            </a:r>
          </a:p>
          <a:p>
            <a:r>
              <a:rPr lang="el-GR" sz="1800" dirty="0" smtClean="0"/>
              <a:t>Δυνατότητα αποκλεισμού: ο ιδιοκτήτης έχει το δικαίωμα της παρεμπόδισης τρίτων από το να ασκούν δικαιώματα ανάλογα με αυτά του ιδιοκτήτη.</a:t>
            </a:r>
          </a:p>
          <a:p>
            <a:r>
              <a:rPr lang="el-GR" sz="1800" dirty="0" smtClean="0"/>
              <a:t>Δυνατότητα μεταβίβασης: τα δικαιώματα μπορούν να μεταβιβαστούν από τον ιδιοκτήτη σε τρίτους είτε στο σύνολό τους είτε μερικώς (π.χ. </a:t>
            </a:r>
            <a:r>
              <a:rPr lang="el-GR" sz="1800" dirty="0"/>
              <a:t>μ</a:t>
            </a:r>
            <a:r>
              <a:rPr lang="el-GR" sz="1800" dirty="0" smtClean="0"/>
              <a:t>ε πώληση ή ενοικίαση αντίστοιχα).</a:t>
            </a:r>
            <a:endParaRPr lang="el-GR" sz="1800" dirty="0"/>
          </a:p>
          <a:p>
            <a:r>
              <a:rPr lang="el-GR" sz="1800" dirty="0" smtClean="0"/>
              <a:t>Δυνατότητα επιβολής και κατοχύρωσης : τα δικαιώματα του ιδιοκτήτη εξασφαλίζονται από υφαρπαγή ή καταπάτηση από τρίτους.</a:t>
            </a:r>
          </a:p>
        </p:txBody>
      </p:sp>
    </p:spTree>
    <p:extLst>
      <p:ext uri="{BB962C8B-B14F-4D97-AF65-F5344CB8AC3E}">
        <p14:creationId xmlns:p14="http://schemas.microsoft.com/office/powerpoint/2010/main" val="31269433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smtClean="0"/>
              <a:t>Η ΤΡΑΓΩΔΙΑ ΤΗΣ ΚΟΙΝΟΚΤΗΜΟΣΥΝΗΣ ΤΩΝ ΠΟΡΩΝ (</a:t>
            </a:r>
            <a:r>
              <a:rPr lang="en-US" sz="2400" dirty="0" smtClean="0"/>
              <a:t>TRAGEDY OF THE COMMON, HARDIN, 1968)</a:t>
            </a:r>
            <a:endParaRPr lang="el-GR" sz="2400" dirty="0"/>
          </a:p>
        </p:txBody>
      </p:sp>
      <p:sp>
        <p:nvSpPr>
          <p:cNvPr id="3" name="Content Placeholder 2"/>
          <p:cNvSpPr>
            <a:spLocks noGrp="1"/>
          </p:cNvSpPr>
          <p:nvPr>
            <p:ph sz="quarter" idx="1"/>
          </p:nvPr>
        </p:nvSpPr>
        <p:spPr/>
        <p:txBody>
          <a:bodyPr>
            <a:normAutofit/>
          </a:bodyPr>
          <a:lstStyle/>
          <a:p>
            <a:r>
              <a:rPr lang="el-GR" sz="1800" dirty="0" smtClean="0"/>
              <a:t>Οι φυσικοί πόροι και τα δημόσια αγαθά χαρακτηρίζονται από αδιαιρετότητα στην κατανάλωση και στερούνται της δυνατότητας του αποκλεισμού. Στην περίπτωση αυτή υπάρχει κοινή ιδιοκτησία του πόρου χωρίς περιορισμό δηλ. η χρήση του δεν είναι περιορισμένη και η κατανάλωση γίνεται στη βάση του «όποιος προλάβει πρώτος».  Η κατάσταση αυτή έχει ως αποτέλεσμα στις περισσότερες περιπτώσεις , την υπερεκμετάλλευση και τελικά την καταστροφή του πόρου, ένα πρόβλημα αναγνωρισμένο από δεκαετίες ως «η τραγωδία της κοινοκτημοσύνης των πόρων».</a:t>
            </a:r>
            <a:endParaRPr lang="el-GR" sz="1800" dirty="0"/>
          </a:p>
        </p:txBody>
      </p:sp>
    </p:spTree>
    <p:extLst>
      <p:ext uri="{BB962C8B-B14F-4D97-AF65-F5344CB8AC3E}">
        <p14:creationId xmlns:p14="http://schemas.microsoft.com/office/powerpoint/2010/main" val="37904276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000" dirty="0" smtClean="0"/>
              <a:t>ΠΑΡΑΔΕΙΓΜΑΤΑ ΠΟΥ ΣΥΝΔΕΟΝΤΑΙ ΜΕ ΤΗΝ ΤΡΑΓΩΔΙΑ ΤΗΣ ΚΟΙΝΟΚΤΗΜΟΣΥΝΗΣ ΤΩΝ ΠΟΡΩΝ</a:t>
            </a:r>
            <a:endParaRPr lang="el-GR" sz="2000" dirty="0"/>
          </a:p>
        </p:txBody>
      </p:sp>
      <p:sp>
        <p:nvSpPr>
          <p:cNvPr id="3" name="Content Placeholder 2"/>
          <p:cNvSpPr>
            <a:spLocks noGrp="1"/>
          </p:cNvSpPr>
          <p:nvPr>
            <p:ph sz="quarter" idx="1"/>
          </p:nvPr>
        </p:nvSpPr>
        <p:spPr/>
        <p:txBody>
          <a:bodyPr>
            <a:normAutofit/>
          </a:bodyPr>
          <a:lstStyle/>
          <a:p>
            <a:r>
              <a:rPr lang="el-GR" sz="1800" dirty="0" smtClean="0"/>
              <a:t>Η ανεξέλεγκτη αύξηση του πληθυσμού (υπερπληθυσμός).</a:t>
            </a:r>
          </a:p>
          <a:p>
            <a:r>
              <a:rPr lang="el-GR" sz="1800" dirty="0" smtClean="0"/>
              <a:t>Η ρύπανση της ατμόσφαιρας από τις βιομηχανικές εκπομπές και την κίνηση των αυτοκινήτων.</a:t>
            </a:r>
          </a:p>
          <a:p>
            <a:r>
              <a:rPr lang="el-GR" sz="1800" dirty="0" smtClean="0"/>
              <a:t>Η εξάντληση των αποθεμάτων νερού και η ρύπανση που προκαλείται από την υπεράντληση και τα υγρά απόβλητα.</a:t>
            </a:r>
          </a:p>
          <a:p>
            <a:r>
              <a:rPr lang="el-GR" sz="1800" dirty="0" smtClean="0"/>
              <a:t>Η καταστροφή των δασών από την υλοτόμηση και την καταστροφή τους για τη δημιουργία καλλιεργήσιμων εκτάσεων.</a:t>
            </a:r>
          </a:p>
          <a:p>
            <a:r>
              <a:rPr lang="el-GR" sz="1800" dirty="0" smtClean="0"/>
              <a:t>Καύση ορυκτών καυσίμων και η επίδραση στο φαινόμενο του θερμοκηπίου.</a:t>
            </a:r>
          </a:p>
          <a:p>
            <a:r>
              <a:rPr lang="el-GR" sz="1800" dirty="0" smtClean="0"/>
              <a:t>Καταστροφή των ενδιαιτημάτων και λαθροθηρία.</a:t>
            </a:r>
          </a:p>
          <a:p>
            <a:r>
              <a:rPr lang="el-GR" sz="1800" dirty="0" smtClean="0"/>
              <a:t>Υπερβολική αλιεία.</a:t>
            </a:r>
            <a:endParaRPr lang="el-GR" sz="1800" dirty="0"/>
          </a:p>
        </p:txBody>
      </p:sp>
    </p:spTree>
    <p:extLst>
      <p:ext uri="{BB962C8B-B14F-4D97-AF65-F5344CB8AC3E}">
        <p14:creationId xmlns:p14="http://schemas.microsoft.com/office/powerpoint/2010/main" val="2321626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ΑΞΙΑ ΚΑΙ ΤΙΜΗ</a:t>
            </a:r>
            <a:endParaRPr lang="el-GR" dirty="0"/>
          </a:p>
        </p:txBody>
      </p:sp>
      <p:sp>
        <p:nvSpPr>
          <p:cNvPr id="3" name="Content Placeholder 2"/>
          <p:cNvSpPr>
            <a:spLocks noGrp="1"/>
          </p:cNvSpPr>
          <p:nvPr>
            <p:ph sz="quarter" idx="1"/>
          </p:nvPr>
        </p:nvSpPr>
        <p:spPr/>
        <p:txBody>
          <a:bodyPr>
            <a:normAutofit/>
          </a:bodyPr>
          <a:lstStyle/>
          <a:p>
            <a:r>
              <a:rPr lang="el-GR" sz="1800" dirty="0" smtClean="0"/>
              <a:t>Η τιμή ενός αγαθού καθορίζεται από τη σπανιότητά του και από το πόσο χρήσιμο είναι (π.χ. </a:t>
            </a:r>
            <a:r>
              <a:rPr lang="el-GR" sz="1800" dirty="0"/>
              <a:t>δ</a:t>
            </a:r>
            <a:r>
              <a:rPr lang="el-GR" sz="1800" dirty="0" smtClean="0"/>
              <a:t>ιαμάντια).</a:t>
            </a:r>
          </a:p>
          <a:p>
            <a:r>
              <a:rPr lang="el-GR" sz="1800" dirty="0" smtClean="0"/>
              <a:t>Η αξία ενός αγαθού σχετίζεται με το πόσο πολύτιμο είναι το αγαθό ακόμη κι εάν δεν έχει αγοραία τιμή.</a:t>
            </a:r>
          </a:p>
          <a:p>
            <a:r>
              <a:rPr lang="el-GR" sz="1800" dirty="0"/>
              <a:t>«…</a:t>
            </a:r>
            <a:r>
              <a:rPr lang="el-GR" sz="1800" i="1" dirty="0"/>
              <a:t>Η λέξη αξία έχει δύο διαφορετικές έννοιες και εκφράζει μερικές φορές τη </a:t>
            </a:r>
            <a:r>
              <a:rPr lang="el-GR" sz="1800" i="1" dirty="0" smtClean="0"/>
              <a:t>χρησιμότητα κάποιου αντικειμένου και </a:t>
            </a:r>
            <a:r>
              <a:rPr lang="el-GR" sz="1800" i="1" dirty="0"/>
              <a:t>μερικές φορές τη δύναμη της αγοράς άλλων αγαθών από την κατοχή </a:t>
            </a:r>
            <a:r>
              <a:rPr lang="el-GR" sz="1800" i="1" dirty="0" smtClean="0"/>
              <a:t>αυτού </a:t>
            </a:r>
            <a:r>
              <a:rPr lang="el-GR" sz="1800" i="1" dirty="0"/>
              <a:t>του αντικειμένου. Το ένα καλείται ‘αξία χρήσης’ και το άλλο ‘</a:t>
            </a:r>
            <a:r>
              <a:rPr lang="el-GR" sz="1800" i="1" dirty="0" smtClean="0"/>
              <a:t>αξία </a:t>
            </a:r>
            <a:r>
              <a:rPr lang="el-GR" sz="1800" i="1" dirty="0"/>
              <a:t>ανταλλαγής’. Τα πράγματα που έχουν τη μέγιστη αξία χρήσης έχουν συχνά ελάχιστη ή καμία αξία ανταλλαγής και αντίθετα αυτά που έχουν τη μέγιστη αξία ανταλλαγής έχουν συχνά ελάχιστη ή καμία αξία χρήσης. Τίποτα δεν είναι πιο χρήσιμο από το νερό αλλά δεν μπορείς να αγοράσεις τίποτα σε αντάλλαγμα αυτού. Ένα διαμάντι, αντίθετα, έχει λιγοστή αξία χρήσης αλλά μπορείς να αγοράσεις μια πολύ μεγάλη ποσότητα άλλων αγαθών.</a:t>
            </a:r>
            <a:r>
              <a:rPr lang="el-GR" sz="1800" dirty="0"/>
              <a:t>..». </a:t>
            </a:r>
            <a:r>
              <a:rPr lang="el-GR" sz="1800" dirty="0" smtClean="0"/>
              <a:t> </a:t>
            </a:r>
            <a:r>
              <a:rPr lang="en-US" sz="1800" dirty="0" smtClean="0"/>
              <a:t>Adam Smith (</a:t>
            </a:r>
            <a:r>
              <a:rPr lang="el-GR" sz="1800" dirty="0" smtClean="0"/>
              <a:t>κλασικός οικονομολόγος).</a:t>
            </a:r>
            <a:endParaRPr lang="el-GR" sz="1800" dirty="0"/>
          </a:p>
        </p:txBody>
      </p:sp>
    </p:spTree>
    <p:extLst>
      <p:ext uri="{BB962C8B-B14F-4D97-AF65-F5344CB8AC3E}">
        <p14:creationId xmlns:p14="http://schemas.microsoft.com/office/powerpoint/2010/main" val="3774167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000" dirty="0" smtClean="0"/>
              <a:t>ΓΙΑΤΙ Η ΤΙΜΗ ΤΗΣ ΑΓΟΡΑΣ ΔΕΝ ΑΝΤΑΝΑΚΛΑ ΠΑΝΤΑ ΤΗΝ ΑΞΙΑ ΕΝΟΣ ΑΓΑΘΟΥ;</a:t>
            </a:r>
            <a:endParaRPr lang="el-GR" sz="2000"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04801" y="1524001"/>
            <a:ext cx="3391467" cy="2285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124200"/>
            <a:ext cx="4210050" cy="275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9424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ΕΞΩΤΕΡΙΚΕΣ ΟΙΚΟΝΟΜΙΕΣ</a:t>
            </a:r>
            <a:endParaRPr lang="el-GR" dirty="0"/>
          </a:p>
        </p:txBody>
      </p:sp>
      <p:sp>
        <p:nvSpPr>
          <p:cNvPr id="3" name="Content Placeholder 2"/>
          <p:cNvSpPr>
            <a:spLocks noGrp="1"/>
          </p:cNvSpPr>
          <p:nvPr>
            <p:ph sz="quarter" idx="1"/>
          </p:nvPr>
        </p:nvSpPr>
        <p:spPr/>
        <p:txBody>
          <a:bodyPr>
            <a:normAutofit/>
          </a:bodyPr>
          <a:lstStyle/>
          <a:p>
            <a:r>
              <a:rPr lang="el-GR" sz="1800" dirty="0"/>
              <a:t>Εξωτερική οικονομία υπάρχει αν ισχύουν 2 συνθήκες: </a:t>
            </a:r>
            <a:endParaRPr lang="el-GR" sz="1800" dirty="0" smtClean="0"/>
          </a:p>
          <a:p>
            <a:pPr marL="0" indent="0">
              <a:buNone/>
            </a:pPr>
            <a:r>
              <a:rPr lang="el-GR" sz="1800" dirty="0" smtClean="0"/>
              <a:t>Α. Οι </a:t>
            </a:r>
            <a:r>
              <a:rPr lang="el-GR" sz="1800" dirty="0"/>
              <a:t>ενέργειες ενός οικονομικού υποκειμένου Α προκαλούν μεταβολή στην ευημερία ενός άλλου οικονομικού υποκειμένου Β. </a:t>
            </a:r>
            <a:endParaRPr lang="el-GR" sz="1800" dirty="0" smtClean="0"/>
          </a:p>
          <a:p>
            <a:pPr marL="0" indent="0">
              <a:buNone/>
            </a:pPr>
            <a:r>
              <a:rPr lang="el-GR" sz="1800" dirty="0" smtClean="0"/>
              <a:t>Β. Ο </a:t>
            </a:r>
            <a:r>
              <a:rPr lang="el-GR" sz="1800" dirty="0"/>
              <a:t>Β δεν αποζημιώνεται από τον Α (αν μειώνεται η ευημερία του) και δεν πληρώνει τον Α (αν αυξάνεται η ευημερία του), ενώ δεν έχει τη δυνατότητα να ελέγξει ή να παρεμποδίσει τη δραστηριότητα του.  </a:t>
            </a:r>
            <a:endParaRPr lang="el-GR" sz="1800" dirty="0" smtClean="0"/>
          </a:p>
          <a:p>
            <a:pPr marL="0" indent="0">
              <a:buNone/>
            </a:pPr>
            <a:r>
              <a:rPr lang="el-GR" sz="1800" dirty="0" smtClean="0"/>
              <a:t>Οι </a:t>
            </a:r>
            <a:r>
              <a:rPr lang="el-GR" sz="1800" dirty="0"/>
              <a:t>εξωτερικές οικονομίες προέρχονται: </a:t>
            </a:r>
            <a:endParaRPr lang="el-GR" sz="1800" dirty="0" smtClean="0"/>
          </a:p>
          <a:p>
            <a:pPr marL="0" indent="0">
              <a:buNone/>
            </a:pPr>
            <a:r>
              <a:rPr lang="el-GR" sz="1800" dirty="0" smtClean="0"/>
              <a:t>Α. Από </a:t>
            </a:r>
            <a:r>
              <a:rPr lang="el-GR" sz="1800" dirty="0"/>
              <a:t>παραγωγούς και καταναλωτές και επηρεάζουν την ευημερία άλλων παραγωγών ή </a:t>
            </a:r>
            <a:r>
              <a:rPr lang="el-GR" sz="1800" dirty="0" smtClean="0"/>
              <a:t>καταναλωτών. </a:t>
            </a:r>
          </a:p>
          <a:p>
            <a:r>
              <a:rPr lang="el-GR" sz="1800" dirty="0" smtClean="0"/>
              <a:t>Οι εξωτερικές οικονομίες δεν εντάσσονται στο μηχανισμό της αγοράς ως παράμετροι μεταβολής: </a:t>
            </a:r>
          </a:p>
          <a:p>
            <a:pPr marL="0" indent="0">
              <a:buNone/>
            </a:pPr>
            <a:r>
              <a:rPr lang="el-GR" sz="1800" dirty="0" smtClean="0"/>
              <a:t>Α. Της </a:t>
            </a:r>
            <a:r>
              <a:rPr lang="el-GR" sz="1800" dirty="0"/>
              <a:t>συνολικής χρησιμότητας του </a:t>
            </a:r>
            <a:r>
              <a:rPr lang="el-GR" sz="1800" dirty="0" smtClean="0"/>
              <a:t>καταναλωτή. </a:t>
            </a:r>
          </a:p>
          <a:p>
            <a:pPr marL="0" indent="0">
              <a:buNone/>
            </a:pPr>
            <a:r>
              <a:rPr lang="el-GR" sz="1800" dirty="0" smtClean="0"/>
              <a:t>Β. Του </a:t>
            </a:r>
            <a:r>
              <a:rPr lang="el-GR" sz="1800" dirty="0"/>
              <a:t>συνολικού κόστους του </a:t>
            </a:r>
            <a:r>
              <a:rPr lang="el-GR" sz="1800" dirty="0" smtClean="0"/>
              <a:t>παραγωγού.</a:t>
            </a:r>
            <a:endParaRPr lang="el-GR" sz="1800" dirty="0"/>
          </a:p>
        </p:txBody>
      </p:sp>
    </p:spTree>
    <p:extLst>
      <p:ext uri="{BB962C8B-B14F-4D97-AF65-F5344CB8AC3E}">
        <p14:creationId xmlns:p14="http://schemas.microsoft.com/office/powerpoint/2010/main" val="1289926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ΔΙΑΚΡΙΣΗ ΕΞΩΤΕΡΙΚΩΝ ΟΙΚΟΝΟΜΙΩΝ</a:t>
            </a:r>
            <a:endParaRPr lang="el-GR" dirty="0"/>
          </a:p>
        </p:txBody>
      </p:sp>
      <p:sp>
        <p:nvSpPr>
          <p:cNvPr id="3" name="Content Placeholder 2"/>
          <p:cNvSpPr>
            <a:spLocks noGrp="1"/>
          </p:cNvSpPr>
          <p:nvPr>
            <p:ph sz="quarter" idx="1"/>
          </p:nvPr>
        </p:nvSpPr>
        <p:spPr/>
        <p:txBody>
          <a:bodyPr>
            <a:normAutofit/>
          </a:bodyPr>
          <a:lstStyle/>
          <a:p>
            <a:r>
              <a:rPr lang="el-GR" sz="1800" dirty="0"/>
              <a:t>Ανάλογα με την κατεύθυνση μεταβολής της ευημερίας: </a:t>
            </a:r>
            <a:endParaRPr lang="el-GR" sz="1800" dirty="0" smtClean="0"/>
          </a:p>
          <a:p>
            <a:pPr marL="0" indent="0">
              <a:buNone/>
            </a:pPr>
            <a:r>
              <a:rPr lang="el-GR" sz="1800" dirty="0" smtClean="0"/>
              <a:t>Α. Θετική </a:t>
            </a:r>
            <a:r>
              <a:rPr lang="el-GR" sz="1800" dirty="0"/>
              <a:t>ή εξωτερικό όφελος: Αύξηση </a:t>
            </a:r>
            <a:r>
              <a:rPr lang="el-GR" sz="1800" dirty="0" smtClean="0"/>
              <a:t>ευημερίας. </a:t>
            </a:r>
          </a:p>
          <a:p>
            <a:pPr marL="0" indent="0">
              <a:buNone/>
            </a:pPr>
            <a:r>
              <a:rPr lang="el-GR" sz="1800" dirty="0" smtClean="0"/>
              <a:t>Β. Αρνητική </a:t>
            </a:r>
            <a:r>
              <a:rPr lang="el-GR" sz="1800" dirty="0"/>
              <a:t>ή εξωτερικό κόστος: Μείωση ευημερίας </a:t>
            </a:r>
            <a:r>
              <a:rPr lang="el-GR" sz="1800" dirty="0" smtClean="0"/>
              <a:t>.</a:t>
            </a:r>
          </a:p>
          <a:p>
            <a:r>
              <a:rPr lang="el-GR" sz="1800" dirty="0" smtClean="0"/>
              <a:t> Ανάλογα </a:t>
            </a:r>
            <a:r>
              <a:rPr lang="el-GR" sz="1800" dirty="0"/>
              <a:t>με τη δυνατότητα μεταβίβασης τους με τιμές: </a:t>
            </a:r>
            <a:endParaRPr lang="el-GR" sz="1800" dirty="0" smtClean="0"/>
          </a:p>
          <a:p>
            <a:pPr marL="0" indent="0">
              <a:buNone/>
            </a:pPr>
            <a:r>
              <a:rPr lang="el-GR" sz="1800" dirty="0" smtClean="0"/>
              <a:t>Α. Χρηματική</a:t>
            </a:r>
            <a:r>
              <a:rPr lang="el-GR" sz="1800" dirty="0"/>
              <a:t>: το εξωτερικό κόστος ή όφελος εκφράζεται άμεσα σε χρηματικές </a:t>
            </a:r>
            <a:r>
              <a:rPr lang="el-GR" sz="1800" dirty="0" smtClean="0"/>
              <a:t>μονάδες. </a:t>
            </a:r>
          </a:p>
          <a:p>
            <a:pPr marL="0" indent="0">
              <a:buNone/>
            </a:pPr>
            <a:r>
              <a:rPr lang="el-GR" sz="1800" dirty="0" smtClean="0"/>
              <a:t>Β. Τεχνολογική</a:t>
            </a:r>
            <a:r>
              <a:rPr lang="el-GR" sz="1800" dirty="0"/>
              <a:t>: το εξωτ. κόστος ή όφελος μπορεί να μετρηθεί σε φυσικές μονάδες ή να εκτιμηθεί σε ποιοτική </a:t>
            </a:r>
            <a:r>
              <a:rPr lang="el-GR" sz="1800" dirty="0" smtClean="0"/>
              <a:t>κλίμακα. </a:t>
            </a:r>
            <a:r>
              <a:rPr lang="el-GR" sz="1800" dirty="0"/>
              <a:t> </a:t>
            </a:r>
            <a:endParaRPr lang="el-GR" sz="1800" dirty="0" smtClean="0"/>
          </a:p>
          <a:p>
            <a:r>
              <a:rPr lang="el-GR" sz="1800" dirty="0" smtClean="0"/>
              <a:t>Ανάλογα </a:t>
            </a:r>
            <a:r>
              <a:rPr lang="el-GR" sz="1800" dirty="0"/>
              <a:t>με το είδος του αγαθού που προκαλεί την αύξηση ή μείωση της ευημερίας: </a:t>
            </a:r>
            <a:endParaRPr lang="el-GR" sz="1800" dirty="0" smtClean="0"/>
          </a:p>
          <a:p>
            <a:pPr marL="0" indent="0">
              <a:buNone/>
            </a:pPr>
            <a:r>
              <a:rPr lang="el-GR" sz="1800" dirty="0" smtClean="0"/>
              <a:t>Α. Περιβαλλοντική </a:t>
            </a:r>
            <a:r>
              <a:rPr lang="el-GR" sz="1800" dirty="0"/>
              <a:t>εξωτερική οικονομία (διευκολύνεται από την απουσία δικαιωμάτων ιδιοκτησίας) </a:t>
            </a:r>
            <a:r>
              <a:rPr lang="el-GR" sz="1800" dirty="0" smtClean="0"/>
              <a:t>.</a:t>
            </a:r>
          </a:p>
          <a:p>
            <a:pPr marL="0" indent="0">
              <a:buNone/>
            </a:pPr>
            <a:r>
              <a:rPr lang="el-GR" sz="1800" dirty="0" smtClean="0"/>
              <a:t>Β. Μη </a:t>
            </a:r>
            <a:r>
              <a:rPr lang="el-GR" sz="1800" dirty="0"/>
              <a:t>περιβαλλοντική εξωτερική </a:t>
            </a:r>
            <a:r>
              <a:rPr lang="el-GR" sz="1800" dirty="0" smtClean="0"/>
              <a:t>οικονομία.</a:t>
            </a:r>
            <a:endParaRPr lang="el-GR" sz="1800" dirty="0"/>
          </a:p>
        </p:txBody>
      </p:sp>
    </p:spTree>
    <p:extLst>
      <p:ext uri="{BB962C8B-B14F-4D97-AF65-F5344CB8AC3E}">
        <p14:creationId xmlns:p14="http://schemas.microsoft.com/office/powerpoint/2010/main" val="5950731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ΠΕΡΙΒΑΛΛΟΝΤΙΚΕΣ ΕΞΩΤΕΡΙΚΕΣ ΟΙΚΟΝΟΜΙΕΣ</a:t>
            </a:r>
            <a:endParaRPr lang="el-GR" sz="2800" dirty="0"/>
          </a:p>
        </p:txBody>
      </p:sp>
      <p:sp>
        <p:nvSpPr>
          <p:cNvPr id="3" name="Content Placeholder 2"/>
          <p:cNvSpPr>
            <a:spLocks noGrp="1"/>
          </p:cNvSpPr>
          <p:nvPr>
            <p:ph sz="quarter" idx="1"/>
          </p:nvPr>
        </p:nvSpPr>
        <p:spPr/>
        <p:txBody>
          <a:bodyPr>
            <a:normAutofit/>
          </a:bodyPr>
          <a:lstStyle/>
          <a:p>
            <a:r>
              <a:rPr lang="el-GR" sz="1800" dirty="0"/>
              <a:t>Τα περιβαλλοντικά αγαθά συμβάλουν στην ευημερία: </a:t>
            </a:r>
            <a:endParaRPr lang="el-GR" sz="1800" dirty="0" smtClean="0"/>
          </a:p>
          <a:p>
            <a:pPr marL="0" indent="0">
              <a:buNone/>
            </a:pPr>
            <a:r>
              <a:rPr lang="el-GR" sz="1800" dirty="0" smtClean="0"/>
              <a:t>Α. Είτε </a:t>
            </a:r>
            <a:r>
              <a:rPr lang="el-GR" sz="1800" dirty="0"/>
              <a:t>παρέχοντας </a:t>
            </a:r>
            <a:r>
              <a:rPr lang="el-GR" sz="1800" dirty="0" smtClean="0"/>
              <a:t>ευεξία. </a:t>
            </a:r>
          </a:p>
          <a:p>
            <a:pPr marL="0" indent="0">
              <a:buNone/>
            </a:pPr>
            <a:r>
              <a:rPr lang="el-GR" sz="1800" dirty="0" smtClean="0"/>
              <a:t>Β. Είτε </a:t>
            </a:r>
            <a:r>
              <a:rPr lang="el-GR" sz="1800" dirty="0"/>
              <a:t>αξιοποιούμενα άμεσα ή έμμεσα στην </a:t>
            </a:r>
            <a:r>
              <a:rPr lang="el-GR" sz="1800" dirty="0" smtClean="0"/>
              <a:t>παραγωγή.</a:t>
            </a:r>
          </a:p>
          <a:p>
            <a:r>
              <a:rPr lang="el-GR" sz="1800" dirty="0" smtClean="0"/>
              <a:t>Αν </a:t>
            </a:r>
            <a:r>
              <a:rPr lang="el-GR" sz="1800" dirty="0"/>
              <a:t>αυξηθεί η ευημερία που μας παρέχει ένα περιβαλλοντικό αγαθό </a:t>
            </a:r>
            <a:r>
              <a:rPr lang="el-GR" sz="1800" dirty="0" smtClean="0"/>
              <a:t>εξαιτίας </a:t>
            </a:r>
            <a:r>
              <a:rPr lang="el-GR" sz="1800" dirty="0"/>
              <a:t>της δράσης κάποιου άλλου και δεν χρειαστεί να πληρώσουμε: </a:t>
            </a:r>
            <a:endParaRPr lang="el-GR" sz="1800" dirty="0" smtClean="0"/>
          </a:p>
          <a:p>
            <a:pPr marL="0" indent="0">
              <a:buNone/>
            </a:pPr>
            <a:r>
              <a:rPr lang="el-GR" sz="1800" dirty="0" smtClean="0"/>
              <a:t>Α. </a:t>
            </a:r>
            <a:r>
              <a:rPr lang="el-GR" sz="1800" dirty="0"/>
              <a:t>Έχουμε μία θετική εξωτερική οικονομία (π.χ. ένα πάρκο στη γειτονιά μας</a:t>
            </a:r>
            <a:r>
              <a:rPr lang="el-GR" sz="1800" dirty="0" smtClean="0"/>
              <a:t>).</a:t>
            </a:r>
          </a:p>
          <a:p>
            <a:r>
              <a:rPr lang="el-GR" sz="1800" dirty="0" smtClean="0"/>
              <a:t> </a:t>
            </a:r>
            <a:r>
              <a:rPr lang="el-GR" sz="1800" dirty="0"/>
              <a:t>Αν μειωθεί η ευημερία που μας παρέχει ένα περιβαλλοντικό αγαθό εξ αιτίας της δράσης κάποιου άλλου και δεν αποζημιωθούμε: </a:t>
            </a:r>
            <a:endParaRPr lang="el-GR" sz="1800" dirty="0" smtClean="0"/>
          </a:p>
          <a:p>
            <a:pPr marL="0" indent="0">
              <a:buNone/>
            </a:pPr>
            <a:r>
              <a:rPr lang="el-GR" sz="1800" dirty="0" smtClean="0"/>
              <a:t>Β. </a:t>
            </a:r>
            <a:r>
              <a:rPr lang="el-GR" sz="1800" dirty="0"/>
              <a:t>Έχουμε μία αρνητική εξωτερική οικονομία (π.χ. θόρυβος από γειτονικό κέντρο, μείωση ορατότητας λόγω ρύπανσης</a:t>
            </a:r>
            <a:r>
              <a:rPr lang="el-GR" sz="1800" dirty="0" smtClean="0"/>
              <a:t>).</a:t>
            </a:r>
          </a:p>
          <a:p>
            <a:r>
              <a:rPr lang="el-GR" sz="1800" b="1" i="1" u="sng" dirty="0" smtClean="0"/>
              <a:t> </a:t>
            </a:r>
            <a:r>
              <a:rPr lang="el-GR" sz="1800" b="1" i="1" u="sng" dirty="0"/>
              <a:t>Η ρύπανση του περιβάλλοντος αποτελεί μία αρνητική εξωτερική </a:t>
            </a:r>
            <a:r>
              <a:rPr lang="el-GR" sz="1800" b="1" i="1" u="sng" dirty="0" smtClean="0"/>
              <a:t>οικονομία. Το </a:t>
            </a:r>
            <a:r>
              <a:rPr lang="el-GR" sz="1800" b="1" i="1" u="sng" dirty="0"/>
              <a:t>εξωτερικό κόστος που προκαλεί η ρύπανση δεν εντάσσεται στο μηχανισμό της αγοράς</a:t>
            </a:r>
          </a:p>
        </p:txBody>
      </p:sp>
    </p:spTree>
    <p:extLst>
      <p:ext uri="{BB962C8B-B14F-4D97-AF65-F5344CB8AC3E}">
        <p14:creationId xmlns:p14="http://schemas.microsoft.com/office/powerpoint/2010/main" val="21360745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smtClean="0"/>
              <a:t>ΟΙ ΕΞΩΤΕΡΙΚΕΣ ΟΙΚΟΝΟΜΙΕΣ ΚΑΙ Ο ΜΗΧΑΝΙΣΜΟΣ ΤΗΣ ΑΓΟΡΑΣ</a:t>
            </a:r>
            <a:endParaRPr lang="el-GR" sz="2400" dirty="0"/>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4953000" y="2362200"/>
            <a:ext cx="3810000" cy="233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457200" y="1720840"/>
            <a:ext cx="4267200" cy="3693319"/>
          </a:xfrm>
          <a:prstGeom prst="rect">
            <a:avLst/>
          </a:prstGeom>
        </p:spPr>
        <p:txBody>
          <a:bodyPr wrap="square">
            <a:spAutoFit/>
          </a:bodyPr>
          <a:lstStyle/>
          <a:p>
            <a:r>
              <a:rPr lang="el-GR" dirty="0"/>
              <a:t>Από τις καμπύλες προσφοράς  </a:t>
            </a:r>
            <a:r>
              <a:rPr lang="el-GR" dirty="0" smtClean="0"/>
              <a:t>και </a:t>
            </a:r>
            <a:r>
              <a:rPr lang="el-GR" dirty="0"/>
              <a:t>ζήτησης  </a:t>
            </a:r>
            <a:r>
              <a:rPr lang="el-GR" dirty="0" smtClean="0"/>
              <a:t>ενός </a:t>
            </a:r>
            <a:r>
              <a:rPr lang="el-GR" dirty="0"/>
              <a:t>προϊόντος φαίνεται ότι: </a:t>
            </a:r>
            <a:r>
              <a:rPr lang="el-GR" dirty="0" smtClean="0"/>
              <a:t>Το </a:t>
            </a:r>
            <a:r>
              <a:rPr lang="el-GR" dirty="0"/>
              <a:t>σημείο ισορροπίας επιτυγχάνεται σε </a:t>
            </a:r>
            <a:r>
              <a:rPr lang="el-GR" dirty="0" smtClean="0"/>
              <a:t>ένα σημείο. </a:t>
            </a:r>
            <a:r>
              <a:rPr lang="el-GR" dirty="0"/>
              <a:t> Αν η παραγωγή δημιουργεί ένα εξωτερικό κόστος, ο μηχανισμός της αγοράς αδυνατεί να το </a:t>
            </a:r>
            <a:r>
              <a:rPr lang="el-GR" dirty="0" smtClean="0"/>
              <a:t>ενσωματώσει</a:t>
            </a:r>
            <a:r>
              <a:rPr lang="el-GR" dirty="0"/>
              <a:t>.</a:t>
            </a:r>
            <a:endParaRPr lang="el-GR" dirty="0" smtClean="0"/>
          </a:p>
          <a:p>
            <a:r>
              <a:rPr lang="el-GR" dirty="0" smtClean="0"/>
              <a:t>Το </a:t>
            </a:r>
            <a:r>
              <a:rPr lang="el-GR" dirty="0"/>
              <a:t>κόστος αυτό διαχέεται στην </a:t>
            </a:r>
            <a:r>
              <a:rPr lang="el-GR" dirty="0" smtClean="0"/>
              <a:t>κοινωνία. Ο </a:t>
            </a:r>
            <a:r>
              <a:rPr lang="el-GR" dirty="0"/>
              <a:t>παραγωγός δεν επωμίζεται το </a:t>
            </a:r>
            <a:r>
              <a:rPr lang="el-GR" dirty="0" smtClean="0"/>
              <a:t>κόστος. </a:t>
            </a:r>
            <a:r>
              <a:rPr lang="el-GR" dirty="0"/>
              <a:t> Αν το εξωτερικό κόστος ενσωματωθεί στο κόστος παραγωγής η καμπύλη προσφοράς μετατοπίζεται </a:t>
            </a:r>
            <a:r>
              <a:rPr lang="el-GR" dirty="0" smtClean="0"/>
              <a:t>(ΒΒ) και </a:t>
            </a:r>
            <a:r>
              <a:rPr lang="el-GR" dirty="0"/>
              <a:t>επιτυγχάνεται </a:t>
            </a:r>
            <a:r>
              <a:rPr lang="el-GR" dirty="0" smtClean="0"/>
              <a:t> ένα νέο </a:t>
            </a:r>
            <a:r>
              <a:rPr lang="el-GR" dirty="0"/>
              <a:t>σημείο </a:t>
            </a:r>
            <a:r>
              <a:rPr lang="el-GR" dirty="0" smtClean="0"/>
              <a:t>ισορροπίας.</a:t>
            </a:r>
            <a:endParaRPr lang="el-GR" dirty="0"/>
          </a:p>
        </p:txBody>
      </p:sp>
    </p:spTree>
    <p:extLst>
      <p:ext uri="{BB962C8B-B14F-4D97-AF65-F5344CB8AC3E}">
        <p14:creationId xmlns:p14="http://schemas.microsoft.com/office/powerpoint/2010/main" val="4164785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ΣΥΜΠΕΡΑΣΜΑΤΑ</a:t>
            </a:r>
            <a:endParaRPr lang="el-GR" dirty="0"/>
          </a:p>
        </p:txBody>
      </p:sp>
      <p:sp>
        <p:nvSpPr>
          <p:cNvPr id="3" name="Content Placeholder 2"/>
          <p:cNvSpPr>
            <a:spLocks noGrp="1"/>
          </p:cNvSpPr>
          <p:nvPr>
            <p:ph sz="quarter" idx="1"/>
          </p:nvPr>
        </p:nvSpPr>
        <p:spPr/>
        <p:txBody>
          <a:bodyPr>
            <a:normAutofit/>
          </a:bodyPr>
          <a:lstStyle/>
          <a:p>
            <a:r>
              <a:rPr lang="el-GR" sz="1800" dirty="0"/>
              <a:t>Το ύψος της παραγωγικής δραστηριότητας που δημιουργεί εξωτερικό κόστος είναι πολύ υψηλό. </a:t>
            </a:r>
            <a:endParaRPr lang="el-GR" sz="1800" dirty="0" smtClean="0"/>
          </a:p>
          <a:p>
            <a:pPr marL="0" indent="0">
              <a:buNone/>
            </a:pPr>
            <a:r>
              <a:rPr lang="el-GR" sz="1800" dirty="0" smtClean="0"/>
              <a:t>Α. Όσο </a:t>
            </a:r>
            <a:r>
              <a:rPr lang="el-GR" sz="1800" dirty="0"/>
              <a:t>δεν ενσωματώνεται το εξωτερικό κόστος στο κόστος παραγωγής ο παραγωγός δεν έχει κίνητρο να αναζητήσει λιγότερο ρυπογόνους –αλλά ακριβότερους- τρόπους παραγωγής.  </a:t>
            </a:r>
            <a:endParaRPr lang="el-GR" sz="1800" dirty="0" smtClean="0"/>
          </a:p>
          <a:p>
            <a:pPr marL="0" indent="0">
              <a:buNone/>
            </a:pPr>
            <a:endParaRPr lang="el-GR" sz="1800" dirty="0" smtClean="0"/>
          </a:p>
          <a:p>
            <a:r>
              <a:rPr lang="el-GR" sz="1800" dirty="0" smtClean="0"/>
              <a:t>Η </a:t>
            </a:r>
            <a:r>
              <a:rPr lang="el-GR" sz="1800" dirty="0"/>
              <a:t>τιμή του προϊόντος που προέρχεται απ’ αυτή τη δραστηριότητα είναι πολύ χαμηλή. </a:t>
            </a:r>
            <a:endParaRPr lang="el-GR" sz="1800" dirty="0" smtClean="0"/>
          </a:p>
          <a:p>
            <a:pPr marL="0" indent="0">
              <a:buNone/>
            </a:pPr>
            <a:r>
              <a:rPr lang="el-GR" sz="1800" dirty="0" smtClean="0"/>
              <a:t>Α. Όσο </a:t>
            </a:r>
            <a:r>
              <a:rPr lang="el-GR" sz="1800" dirty="0"/>
              <a:t>δεν αυξάνεται η τιμή του προϊόντος ο καταναλωτής δεν έχει κίνητρο να αναζητήσει άλλα πιο φιλικά στο περιβάλλον –αλλά ακριβότερα- υποκατάστατα.</a:t>
            </a:r>
          </a:p>
        </p:txBody>
      </p:sp>
    </p:spTree>
    <p:extLst>
      <p:ext uri="{BB962C8B-B14F-4D97-AF65-F5344CB8AC3E}">
        <p14:creationId xmlns:p14="http://schemas.microsoft.com/office/powerpoint/2010/main" val="27770402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smtClean="0"/>
              <a:t>ΟΙΚΟΝΟΜΙΚΗ ΤΟΥ ΠΕΡΙΒΑΛΛΟΝΤΟΣ ΚΑΙ ΤΩΝ ΦΥΣΙΚΩΝ ΠΟΡΩΝ</a:t>
            </a:r>
            <a:endParaRPr lang="el-GR" sz="2400" dirty="0"/>
          </a:p>
        </p:txBody>
      </p:sp>
      <p:sp>
        <p:nvSpPr>
          <p:cNvPr id="3" name="Content Placeholder 2"/>
          <p:cNvSpPr>
            <a:spLocks noGrp="1"/>
          </p:cNvSpPr>
          <p:nvPr>
            <p:ph sz="quarter" idx="1"/>
          </p:nvPr>
        </p:nvSpPr>
        <p:spPr/>
        <p:txBody>
          <a:bodyPr/>
          <a:lstStyle/>
          <a:p>
            <a:r>
              <a:rPr lang="el-GR" dirty="0" smtClean="0"/>
              <a:t>Τα οικονομικά του περιβάλλοντος (</a:t>
            </a:r>
            <a:r>
              <a:rPr lang="en-US" dirty="0" smtClean="0"/>
              <a:t>Environmental Economics) </a:t>
            </a:r>
            <a:r>
              <a:rPr lang="el-GR" dirty="0" smtClean="0"/>
              <a:t>είναι ο επιστημονικός κλάδος, ο οποίος έχει ως αντικείμενο τη μελέτη περιβαλλοντικών προβλημάτων, υπό το πρίσμα και τις αναλυτικές τεχνικές της οικονομίας.</a:t>
            </a:r>
          </a:p>
          <a:p>
            <a:r>
              <a:rPr lang="el-GR" dirty="0" smtClean="0"/>
              <a:t>Τα οικονομικά των φυσικών πόρων (</a:t>
            </a:r>
            <a:r>
              <a:rPr lang="en-US" dirty="0" smtClean="0"/>
              <a:t>Natural Resource Economics) </a:t>
            </a:r>
            <a:r>
              <a:rPr lang="el-GR" dirty="0" smtClean="0"/>
              <a:t>έχουν ως αντικείμενο τη βελτιστοποίηση της χρήσης των ανανεώσιμων και μη-ανανεώσιμων φυσικών πόρων, υπό το πρίσμα της οικονομίας.</a:t>
            </a:r>
            <a:endParaRPr lang="el-GR" dirty="0"/>
          </a:p>
        </p:txBody>
      </p:sp>
    </p:spTree>
    <p:extLst>
      <p:ext uri="{BB962C8B-B14F-4D97-AF65-F5344CB8AC3E}">
        <p14:creationId xmlns:p14="http://schemas.microsoft.com/office/powerpoint/2010/main" val="104311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ΔΥΝΑΤΟΤΗΤΕΣ ΜΕΙΩΣΗΣ ΤΗΣ ΡΥΠΑΝΣΗΣ</a:t>
            </a:r>
            <a:endParaRPr lang="el-GR" dirty="0"/>
          </a:p>
        </p:txBody>
      </p:sp>
      <p:sp>
        <p:nvSpPr>
          <p:cNvPr id="3" name="Content Placeholder 2"/>
          <p:cNvSpPr>
            <a:spLocks noGrp="1"/>
          </p:cNvSpPr>
          <p:nvPr>
            <p:ph sz="quarter" idx="1"/>
          </p:nvPr>
        </p:nvSpPr>
        <p:spPr/>
        <p:txBody>
          <a:bodyPr>
            <a:normAutofit fontScale="77500" lnSpcReduction="20000"/>
          </a:bodyPr>
          <a:lstStyle/>
          <a:p>
            <a:r>
              <a:rPr lang="el-GR" dirty="0"/>
              <a:t>Η μείωση της ρύπανσης προϋποθέτει τη διόρθωση της ανεπάρκειας της αγοράς με την -άμεση ή έμμεση- ενσωμάτωση του εξωτερικού κόστους: </a:t>
            </a:r>
            <a:endParaRPr lang="el-GR" dirty="0" smtClean="0"/>
          </a:p>
          <a:p>
            <a:pPr marL="0" indent="0">
              <a:buNone/>
            </a:pPr>
            <a:r>
              <a:rPr lang="el-GR" dirty="0" smtClean="0"/>
              <a:t>Α. Υποχρεωτική </a:t>
            </a:r>
            <a:r>
              <a:rPr lang="el-GR" dirty="0"/>
              <a:t>χρήση αντιρρυπαντικής τεχνολογίας ή/και άλλων καθαρότερων (και ακριβότερων) πρώτων υλών &amp; ενεργειακών πόρων </a:t>
            </a:r>
            <a:endParaRPr lang="el-GR" dirty="0" smtClean="0"/>
          </a:p>
          <a:p>
            <a:pPr marL="0" indent="0">
              <a:buNone/>
            </a:pPr>
            <a:r>
              <a:rPr lang="el-GR" dirty="0" smtClean="0"/>
              <a:t>Β. Επιβολή </a:t>
            </a:r>
            <a:r>
              <a:rPr lang="el-GR" dirty="0"/>
              <a:t>φόρου από την πολιτεία για την αντιστάθμιση του εξωτερικού κόστους που επιβαρύνει την κοινωνία </a:t>
            </a:r>
            <a:endParaRPr lang="el-GR" dirty="0" smtClean="0"/>
          </a:p>
          <a:p>
            <a:pPr marL="0" indent="0">
              <a:buNone/>
            </a:pPr>
            <a:r>
              <a:rPr lang="el-GR" dirty="0" smtClean="0"/>
              <a:t>Και </a:t>
            </a:r>
            <a:r>
              <a:rPr lang="el-GR" dirty="0"/>
              <a:t>στις δύο περιπτώσεις: </a:t>
            </a:r>
            <a:r>
              <a:rPr lang="el-GR" dirty="0" smtClean="0"/>
              <a:t>Αύξηση </a:t>
            </a:r>
            <a:r>
              <a:rPr lang="el-GR" dirty="0"/>
              <a:t>του κόστους </a:t>
            </a:r>
            <a:r>
              <a:rPr lang="el-GR" dirty="0" smtClean="0"/>
              <a:t>παραγωγής -  μετατόπιση </a:t>
            </a:r>
            <a:r>
              <a:rPr lang="el-GR" dirty="0"/>
              <a:t>της καμπύλης </a:t>
            </a:r>
            <a:r>
              <a:rPr lang="el-GR" dirty="0" smtClean="0"/>
              <a:t>προσφοράς - αύξηση </a:t>
            </a:r>
            <a:r>
              <a:rPr lang="el-GR" dirty="0"/>
              <a:t>της </a:t>
            </a:r>
            <a:r>
              <a:rPr lang="el-GR" dirty="0" smtClean="0"/>
              <a:t>τιμής - </a:t>
            </a:r>
            <a:r>
              <a:rPr lang="el-GR" dirty="0"/>
              <a:t>μείωση της </a:t>
            </a:r>
            <a:r>
              <a:rPr lang="el-GR" dirty="0" smtClean="0"/>
              <a:t>ζήτησης.</a:t>
            </a:r>
          </a:p>
          <a:p>
            <a:r>
              <a:rPr lang="el-GR" dirty="0" smtClean="0"/>
              <a:t>Εναλλακτικά </a:t>
            </a:r>
            <a:r>
              <a:rPr lang="el-GR" dirty="0"/>
              <a:t>είναι απαραίτητη: </a:t>
            </a:r>
            <a:endParaRPr lang="el-GR" dirty="0" smtClean="0"/>
          </a:p>
          <a:p>
            <a:pPr marL="0" indent="0">
              <a:buNone/>
            </a:pPr>
            <a:r>
              <a:rPr lang="el-GR" dirty="0" smtClean="0"/>
              <a:t>Α. Η </a:t>
            </a:r>
            <a:r>
              <a:rPr lang="el-GR" dirty="0"/>
              <a:t>επιβολή χαμηλότερου επιπέδου παραγωγής (μείωση της προσφοράς </a:t>
            </a:r>
            <a:r>
              <a:rPr lang="el-GR" dirty="0" smtClean="0"/>
              <a:t>- αύξηση </a:t>
            </a:r>
            <a:r>
              <a:rPr lang="el-GR" dirty="0"/>
              <a:t>τιμής), ή </a:t>
            </a:r>
            <a:endParaRPr lang="el-GR" dirty="0" smtClean="0"/>
          </a:p>
          <a:p>
            <a:pPr marL="0" indent="0">
              <a:buNone/>
            </a:pPr>
            <a:r>
              <a:rPr lang="el-GR" dirty="0" smtClean="0"/>
              <a:t>Β. Η </a:t>
            </a:r>
            <a:r>
              <a:rPr lang="el-GR" dirty="0"/>
              <a:t>πλήρης απαγόρευση της παραγωγικής </a:t>
            </a:r>
            <a:r>
              <a:rPr lang="el-GR" dirty="0" smtClean="0"/>
              <a:t>δραστηριότητας.</a:t>
            </a:r>
            <a:endParaRPr lang="el-GR" dirty="0"/>
          </a:p>
        </p:txBody>
      </p:sp>
    </p:spTree>
    <p:extLst>
      <p:ext uri="{BB962C8B-B14F-4D97-AF65-F5344CB8AC3E}">
        <p14:creationId xmlns:p14="http://schemas.microsoft.com/office/powerpoint/2010/main" val="17068135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ΠΟΣΟ ΜΠΟΡΕΙ ΝΑ ΜΕΙΩΘΕΙ Η ΡΥΠΑΝΣΗ</a:t>
            </a:r>
            <a:endParaRPr lang="el-GR" dirty="0"/>
          </a:p>
        </p:txBody>
      </p:sp>
      <p:sp>
        <p:nvSpPr>
          <p:cNvPr id="3" name="Content Placeholder 2"/>
          <p:cNvSpPr>
            <a:spLocks noGrp="1"/>
          </p:cNvSpPr>
          <p:nvPr>
            <p:ph sz="quarter" idx="1"/>
          </p:nvPr>
        </p:nvSpPr>
        <p:spPr/>
        <p:txBody>
          <a:bodyPr>
            <a:normAutofit/>
          </a:bodyPr>
          <a:lstStyle/>
          <a:p>
            <a:r>
              <a:rPr lang="el-GR" sz="1800" dirty="0"/>
              <a:t>Η μείωση της ρύπανσης δημιουργεί όφελος στην κοινωνία (ή κάποια μέλη της</a:t>
            </a:r>
            <a:r>
              <a:rPr lang="el-GR" sz="1800" dirty="0" smtClean="0"/>
              <a:t>).</a:t>
            </a:r>
          </a:p>
          <a:p>
            <a:pPr marL="0" indent="0">
              <a:buNone/>
            </a:pPr>
            <a:r>
              <a:rPr lang="el-GR" sz="1800" dirty="0" smtClean="0"/>
              <a:t>Α. Το </a:t>
            </a:r>
            <a:r>
              <a:rPr lang="el-GR" sz="1800" dirty="0"/>
              <a:t>εξωτερικό κόστος που αποφεύγεται  </a:t>
            </a:r>
            <a:endParaRPr lang="el-GR" sz="1800" dirty="0" smtClean="0"/>
          </a:p>
          <a:p>
            <a:r>
              <a:rPr lang="el-GR" sz="1800" dirty="0" smtClean="0"/>
              <a:t>Όμως</a:t>
            </a:r>
            <a:r>
              <a:rPr lang="el-GR" sz="1800" dirty="0"/>
              <a:t>, η μείωση της ρύπανσης δημιουργεί και ένα κοινωνικό κόστος: </a:t>
            </a:r>
            <a:endParaRPr lang="el-GR" sz="1800" dirty="0" smtClean="0"/>
          </a:p>
          <a:p>
            <a:pPr marL="0" indent="0">
              <a:buNone/>
            </a:pPr>
            <a:r>
              <a:rPr lang="el-GR" sz="1800" dirty="0" smtClean="0"/>
              <a:t>Α. Στους </a:t>
            </a:r>
            <a:r>
              <a:rPr lang="el-GR" sz="1800" dirty="0"/>
              <a:t>παραγωγούς, λόγω αύξησης του κόστους </a:t>
            </a:r>
            <a:r>
              <a:rPr lang="el-GR" sz="1800" dirty="0" smtClean="0"/>
              <a:t>παραγωγής. </a:t>
            </a:r>
          </a:p>
          <a:p>
            <a:pPr marL="0" indent="0">
              <a:buNone/>
            </a:pPr>
            <a:r>
              <a:rPr lang="el-GR" sz="1800" dirty="0" smtClean="0"/>
              <a:t>Β. Στους </a:t>
            </a:r>
            <a:r>
              <a:rPr lang="el-GR" sz="1800" dirty="0"/>
              <a:t>καταναλωτές, λόγω αύξησης της τιμής των προϊόντων και αποστέρησης από χρήσιμα αγαθά που συμβάλλουν στην κοινωνική </a:t>
            </a:r>
            <a:r>
              <a:rPr lang="el-GR" sz="1800" dirty="0" smtClean="0"/>
              <a:t>ευημερία.</a:t>
            </a:r>
          </a:p>
          <a:p>
            <a:pPr marL="0" indent="0">
              <a:buNone/>
            </a:pPr>
            <a:r>
              <a:rPr lang="el-GR" sz="1800" dirty="0" smtClean="0"/>
              <a:t> </a:t>
            </a:r>
          </a:p>
          <a:p>
            <a:pPr marL="0" indent="0" algn="ctr">
              <a:buNone/>
            </a:pPr>
            <a:r>
              <a:rPr lang="el-GR" sz="2000" b="1" i="1" u="sng" dirty="0" smtClean="0"/>
              <a:t>Ποιο </a:t>
            </a:r>
            <a:r>
              <a:rPr lang="el-GR" sz="2000" b="1" i="1" u="sng" dirty="0"/>
              <a:t>είναι το άριστο επίπεδο της ρύπανσης;</a:t>
            </a:r>
          </a:p>
        </p:txBody>
      </p:sp>
    </p:spTree>
    <p:extLst>
      <p:ext uri="{BB962C8B-B14F-4D97-AF65-F5344CB8AC3E}">
        <p14:creationId xmlns:p14="http://schemas.microsoft.com/office/powerpoint/2010/main" val="3649897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a:t>
            </a:r>
            <a:endParaRPr lang="el-GR" dirty="0"/>
          </a:p>
        </p:txBody>
      </p:sp>
      <p:sp>
        <p:nvSpPr>
          <p:cNvPr id="3" name="Content Placeholder 2"/>
          <p:cNvSpPr>
            <a:spLocks noGrp="1"/>
          </p:cNvSpPr>
          <p:nvPr>
            <p:ph sz="quarter" idx="1"/>
          </p:nvPr>
        </p:nvSpPr>
        <p:spPr/>
        <p:txBody>
          <a:bodyPr>
            <a:normAutofit/>
          </a:bodyPr>
          <a:lstStyle/>
          <a:p>
            <a:r>
              <a:rPr lang="el-GR" sz="1800" dirty="0" smtClean="0"/>
              <a:t>Έστω ότι υπάρχουν δύο δραστηριότητες κοντά σε έναν ποταμό. Η μια δραστηριότητα είναι μια βιομηχανική μονάδα ενώ η δεύτερη μια ξενοδοχειακή μονάδα.</a:t>
            </a:r>
          </a:p>
          <a:p>
            <a:r>
              <a:rPr lang="el-GR" sz="1800" dirty="0" smtClean="0"/>
              <a:t>Η βιομηχανική μονάδα ρίχνει τα υγρά απόβλητα, χωρίς επεξεργασία στον ποταμό.</a:t>
            </a:r>
          </a:p>
          <a:p>
            <a:r>
              <a:rPr lang="el-GR" sz="1800" dirty="0" smtClean="0"/>
              <a:t>Εξοικονόμηση κόστους για την βιομηχανική μονάδα.</a:t>
            </a:r>
          </a:p>
          <a:p>
            <a:r>
              <a:rPr lang="el-GR" sz="1800" dirty="0" smtClean="0"/>
              <a:t>Αρνητική εξωτερική οικονομία για την ξενοδοχειακή μονάδα. Υποβάθμιση του ποταμού. Μείωση της χρησιμότητας του ποταμού τώρα και μελλοντικά.</a:t>
            </a:r>
          </a:p>
          <a:p>
            <a:r>
              <a:rPr lang="el-GR" sz="1800" dirty="0" smtClean="0"/>
              <a:t>Η χρήση του ποταμού δεν είναι αποδοτική διότι δεν μεγιστοποιείται το όφελος και των δύο χρηστών.</a:t>
            </a:r>
            <a:endParaRPr lang="el-GR" sz="1800" dirty="0"/>
          </a:p>
        </p:txBody>
      </p:sp>
      <p:pic>
        <p:nvPicPr>
          <p:cNvPr id="4" name="Εικόνα 3"/>
          <p:cNvPicPr>
            <a:picLocks noChangeAspect="1"/>
          </p:cNvPicPr>
          <p:nvPr/>
        </p:nvPicPr>
        <p:blipFill>
          <a:blip r:embed="rId2"/>
          <a:stretch>
            <a:fillRect/>
          </a:stretch>
        </p:blipFill>
        <p:spPr>
          <a:xfrm>
            <a:off x="4029968" y="4267200"/>
            <a:ext cx="4275832" cy="2993836"/>
          </a:xfrm>
          <a:prstGeom prst="rect">
            <a:avLst/>
          </a:prstGeom>
        </p:spPr>
      </p:pic>
    </p:spTree>
    <p:extLst>
      <p:ext uri="{BB962C8B-B14F-4D97-AF65-F5344CB8AC3E}">
        <p14:creationId xmlns:p14="http://schemas.microsoft.com/office/powerpoint/2010/main" val="41474307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ΑΡΙΣΤΟ ΕΠΙΠΕΔΟ ΡΥΠΑΝΣΗΣ</a:t>
            </a:r>
            <a:endParaRPr lang="el-GR" dirty="0"/>
          </a:p>
        </p:txBody>
      </p:sp>
      <p:sp>
        <p:nvSpPr>
          <p:cNvPr id="3" name="Content Placeholder 2"/>
          <p:cNvSpPr>
            <a:spLocks noGrp="1"/>
          </p:cNvSpPr>
          <p:nvPr>
            <p:ph sz="quarter" idx="1"/>
          </p:nvPr>
        </p:nvSpPr>
        <p:spPr/>
        <p:txBody>
          <a:bodyPr/>
          <a:lstStyle/>
          <a:p>
            <a:r>
              <a:rPr lang="el-GR" dirty="0"/>
              <a:t>Η ρύπανση θα πρέπει να περιορισθεί μέχρι το σημείο εξίσωσης του επιπλέον κόστους το οποίο πρέπει να επωμισθεί ο παραγωγός της ρύπανσης με το επιπλέον όφελος που θα απολαύσει ο </a:t>
            </a:r>
            <a:r>
              <a:rPr lang="el-GR" dirty="0" smtClean="0"/>
              <a:t>αποδέκτης.</a:t>
            </a:r>
            <a:endParaRPr lang="el-GR" dirty="0"/>
          </a:p>
        </p:txBody>
      </p:sp>
    </p:spTree>
    <p:extLst>
      <p:ext uri="{BB962C8B-B14F-4D97-AF65-F5344CB8AC3E}">
        <p14:creationId xmlns:p14="http://schemas.microsoft.com/office/powerpoint/2010/main" val="3901309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t>ΤΟ ΘΕΩΡΗΜΑ ΤΟΥ </a:t>
            </a:r>
            <a:r>
              <a:rPr lang="en-US" sz="3200" dirty="0" smtClean="0"/>
              <a:t>COASE</a:t>
            </a:r>
            <a:endParaRPr lang="el-GR" sz="3200" dirty="0"/>
          </a:p>
        </p:txBody>
      </p:sp>
      <p:sp>
        <p:nvSpPr>
          <p:cNvPr id="3" name="Content Placeholder 2"/>
          <p:cNvSpPr>
            <a:spLocks noGrp="1"/>
          </p:cNvSpPr>
          <p:nvPr>
            <p:ph sz="quarter" idx="1"/>
          </p:nvPr>
        </p:nvSpPr>
        <p:spPr/>
        <p:txBody>
          <a:bodyPr>
            <a:normAutofit/>
          </a:bodyPr>
          <a:lstStyle/>
          <a:p>
            <a:r>
              <a:rPr lang="el-GR" sz="2000" dirty="0"/>
              <a:t>O R. Coase (βραβείο Νόμπελ στην Οικονομία) δημοσίευσε το 1960 μία εργασία στην οποία αποδεικνύει ότι: </a:t>
            </a:r>
            <a:endParaRPr lang="el-GR" sz="2000" dirty="0" smtClean="0"/>
          </a:p>
          <a:p>
            <a:pPr marL="0" indent="0">
              <a:buNone/>
            </a:pPr>
            <a:r>
              <a:rPr lang="el-GR" sz="2000" dirty="0" smtClean="0"/>
              <a:t>«</a:t>
            </a:r>
            <a:r>
              <a:rPr lang="el-GR" sz="2000" dirty="0"/>
              <a:t>σε περίπτωση ρύπανσης σε έναν πόρο ελεύθερης πρόσβασης, αν παραχωρηθεί το δικαίωμα ιδιοκτησίας σε οποιοδήποτε από τα δύο μέρη (τον παραγωγό ή τον αποδέκτη της ρύπανσης) θα αναπτυχθεί αυτόματα μηχανισμός συναλλαγής που θα οδηγήσει στο άριστο επίπεδο ρύπανσης»  </a:t>
            </a:r>
            <a:endParaRPr lang="el-GR" sz="2000" dirty="0" smtClean="0"/>
          </a:p>
          <a:p>
            <a:r>
              <a:rPr lang="el-GR" sz="2000" dirty="0" smtClean="0"/>
              <a:t>Παραδοχές </a:t>
            </a:r>
            <a:r>
              <a:rPr lang="el-GR" sz="2000" dirty="0"/>
              <a:t>του θεωρήματος Coase: </a:t>
            </a:r>
            <a:endParaRPr lang="el-GR" sz="2000" dirty="0" smtClean="0"/>
          </a:p>
          <a:p>
            <a:pPr marL="0" indent="0">
              <a:buNone/>
            </a:pPr>
            <a:r>
              <a:rPr lang="el-GR" sz="2000" dirty="0" smtClean="0"/>
              <a:t>Α.  </a:t>
            </a:r>
            <a:r>
              <a:rPr lang="el-GR" sz="2000" dirty="0"/>
              <a:t>Ο αριθμός των συναλλασσόμενων είναι μικρός, έτσι ώστε να μπορέσει να υπάρξει συνεύρεση και καθορισμός του </a:t>
            </a:r>
            <a:r>
              <a:rPr lang="el-GR" sz="2000" dirty="0" smtClean="0"/>
              <a:t>αντιτίμου. </a:t>
            </a:r>
          </a:p>
          <a:p>
            <a:pPr marL="0" indent="0">
              <a:buNone/>
            </a:pPr>
            <a:r>
              <a:rPr lang="el-GR" sz="2000" dirty="0" smtClean="0"/>
              <a:t>Β. </a:t>
            </a:r>
            <a:r>
              <a:rPr lang="el-GR" sz="2000" dirty="0"/>
              <a:t>Το κόστος συναλλαγής (transaction cost) είναι μικρό, έτσι ώστε να μην αποθαρρύνονται οι συναλλασσόμενοι.</a:t>
            </a:r>
          </a:p>
        </p:txBody>
      </p:sp>
    </p:spTree>
    <p:extLst>
      <p:ext uri="{BB962C8B-B14F-4D97-AF65-F5344CB8AC3E}">
        <p14:creationId xmlns:p14="http://schemas.microsoft.com/office/powerpoint/2010/main" val="3966753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ΚΡΙΤΙΚΗ ΤΟΥ ΘΕΩΡΗΜΑΤΟΣ</a:t>
            </a:r>
            <a:endParaRPr lang="el-GR" dirty="0"/>
          </a:p>
        </p:txBody>
      </p:sp>
      <p:sp>
        <p:nvSpPr>
          <p:cNvPr id="3" name="Content Placeholder 2"/>
          <p:cNvSpPr>
            <a:spLocks noGrp="1"/>
          </p:cNvSpPr>
          <p:nvPr>
            <p:ph sz="quarter" idx="1"/>
          </p:nvPr>
        </p:nvSpPr>
        <p:spPr/>
        <p:txBody>
          <a:bodyPr/>
          <a:lstStyle/>
          <a:p>
            <a:r>
              <a:rPr lang="el-GR" dirty="0" smtClean="0"/>
              <a:t>Οι </a:t>
            </a:r>
            <a:r>
              <a:rPr lang="el-GR" dirty="0"/>
              <a:t>δύο παραδοχές δεν είναι εύκολο να επιτευχθούν στην </a:t>
            </a:r>
            <a:r>
              <a:rPr lang="el-GR" dirty="0" smtClean="0"/>
              <a:t>πράξη.</a:t>
            </a:r>
          </a:p>
          <a:p>
            <a:r>
              <a:rPr lang="el-GR" dirty="0" smtClean="0"/>
              <a:t>Παραβιάζεται </a:t>
            </a:r>
            <a:r>
              <a:rPr lang="el-GR" dirty="0"/>
              <a:t>η αρχή ‘Ο ρυπαίνων πληρώνει’ και γίνεται αποδεκτή η δυνατότητα να πληρώνει ο θιγόμενος για την περιβαλλοντική υποβάθμιση, ενθαρρύνοντας τις ρυπαίνουσες </a:t>
            </a:r>
            <a:r>
              <a:rPr lang="el-GR" dirty="0" smtClean="0"/>
              <a:t>δραστηριότητες.</a:t>
            </a:r>
          </a:p>
          <a:p>
            <a:r>
              <a:rPr lang="el-GR" dirty="0"/>
              <a:t>Ο στόχος του θεωρήματος είναι να αναδείξει τη σημασία των δικαιωμάτων ιδιοκτησίας των περιβαλλοντικών πόρων και τη συμβολή του μηχανισμού της αγοράς στην αποδοτική χρήση τους.</a:t>
            </a:r>
          </a:p>
        </p:txBody>
      </p:sp>
    </p:spTree>
    <p:extLst>
      <p:ext uri="{BB962C8B-B14F-4D97-AF65-F5344CB8AC3E}">
        <p14:creationId xmlns:p14="http://schemas.microsoft.com/office/powerpoint/2010/main" val="2001817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ΜΕΘΟΔΟΙ ΠΕΡΙΒΑΛΛΟΝΤΙΚΗΣ ΑΠΟΤΙΜΗΣΗΣ</a:t>
            </a:r>
            <a:endParaRPr lang="el-GR" sz="2800" dirty="0"/>
          </a:p>
        </p:txBody>
      </p:sp>
      <p:sp>
        <p:nvSpPr>
          <p:cNvPr id="3" name="Content Placeholder 2"/>
          <p:cNvSpPr>
            <a:spLocks noGrp="1"/>
          </p:cNvSpPr>
          <p:nvPr>
            <p:ph sz="quarter" idx="1"/>
          </p:nvPr>
        </p:nvSpPr>
        <p:spPr>
          <a:xfrm>
            <a:off x="301752" y="1527048"/>
            <a:ext cx="8496000" cy="4572000"/>
          </a:xfrm>
        </p:spPr>
        <p:txBody>
          <a:bodyPr>
            <a:normAutofit/>
          </a:bodyPr>
          <a:lstStyle/>
          <a:p>
            <a:r>
              <a:rPr lang="el-GR" sz="1800" dirty="0" smtClean="0"/>
              <a:t>Οι μέθοδοι περιβαλλοντικής αποτίμησης μπορούν να διακριθούν</a:t>
            </a:r>
          </a:p>
          <a:p>
            <a:pPr>
              <a:buFont typeface="Wingdings" pitchFamily="2" charset="2"/>
              <a:buChar char="v"/>
            </a:pPr>
            <a:r>
              <a:rPr lang="el-GR" sz="1800" dirty="0" smtClean="0"/>
              <a:t> σε εκείνες που χρησιμοποιούν καμπύλη ζήτησης και </a:t>
            </a:r>
          </a:p>
          <a:p>
            <a:pPr>
              <a:buFont typeface="Wingdings" pitchFamily="2" charset="2"/>
              <a:buChar char="v"/>
            </a:pPr>
            <a:r>
              <a:rPr lang="el-GR" sz="1800" dirty="0" smtClean="0"/>
              <a:t>σε εκείνες που δεν χρησιμοποιούν καμπύλη ζήτησης για την εκτίμηση της αξίας ενός αγαθού ή μιας υπηρεσίας του οικοσυστήματος.</a:t>
            </a:r>
          </a:p>
          <a:p>
            <a:pPr marL="0" indent="0">
              <a:buNone/>
            </a:pPr>
            <a:endParaRPr lang="el-GR" sz="1800" dirty="0"/>
          </a:p>
          <a:p>
            <a:r>
              <a:rPr lang="el-GR" sz="1800" dirty="0" smtClean="0"/>
              <a:t>Επίσης διακρίνονται</a:t>
            </a:r>
          </a:p>
          <a:p>
            <a:pPr>
              <a:buFont typeface="Wingdings" pitchFamily="2" charset="2"/>
              <a:buChar char="v"/>
            </a:pPr>
            <a:r>
              <a:rPr lang="el-GR" sz="1800" dirty="0" smtClean="0"/>
              <a:t>Σε μεθόδους αποκαλυπτόμενης ή έμμεσης προτίμησης και</a:t>
            </a:r>
          </a:p>
          <a:p>
            <a:pPr>
              <a:buFont typeface="Wingdings" pitchFamily="2" charset="2"/>
              <a:buChar char="v"/>
            </a:pPr>
            <a:r>
              <a:rPr lang="el-GR" sz="1800" dirty="0" smtClean="0"/>
              <a:t>Δεδηλωμένης ή άμεσης προτίμησης.</a:t>
            </a:r>
            <a:endParaRPr lang="el-GR" sz="1800" dirty="0"/>
          </a:p>
        </p:txBody>
      </p:sp>
    </p:spTree>
    <p:extLst>
      <p:ext uri="{BB962C8B-B14F-4D97-AF65-F5344CB8AC3E}">
        <p14:creationId xmlns:p14="http://schemas.microsoft.com/office/powerpoint/2010/main" val="9812810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smtClean="0"/>
              <a:t>ΕΜΜΕΣΕΣ ΚΑΙ ΑΜΕΣΕΣ ΜΕΘΟΔΟΙ ΑΠΟΤΙΜΗΣΗΣ</a:t>
            </a:r>
            <a:endParaRPr lang="el-GR" sz="2800" dirty="0"/>
          </a:p>
        </p:txBody>
      </p:sp>
      <p:sp>
        <p:nvSpPr>
          <p:cNvPr id="3" name="Content Placeholder 2"/>
          <p:cNvSpPr>
            <a:spLocks noGrp="1"/>
          </p:cNvSpPr>
          <p:nvPr>
            <p:ph sz="quarter" idx="1"/>
          </p:nvPr>
        </p:nvSpPr>
        <p:spPr/>
        <p:txBody>
          <a:bodyPr>
            <a:normAutofit/>
          </a:bodyPr>
          <a:lstStyle/>
          <a:p>
            <a:pPr marL="0" indent="0">
              <a:buNone/>
            </a:pPr>
            <a:r>
              <a:rPr lang="el-GR" sz="1800" dirty="0" smtClean="0"/>
              <a:t>ΕΜΜΕΣΕΣ ΜΕΘΟΔΟΙ ΑΠΟΤΙΜΗΣΗΣ</a:t>
            </a:r>
          </a:p>
          <a:p>
            <a:r>
              <a:rPr lang="el-GR" sz="1800" dirty="0" smtClean="0"/>
              <a:t>Μέθοδος τιμής αγοράς (ή πλεονάσματος καταναλωτή/παραγωγού).</a:t>
            </a:r>
          </a:p>
          <a:p>
            <a:r>
              <a:rPr lang="el-GR" sz="1800" dirty="0" smtClean="0"/>
              <a:t>Μέθοδος συνάρτησης παραγωγής.</a:t>
            </a:r>
          </a:p>
          <a:p>
            <a:r>
              <a:rPr lang="el-GR" sz="1800" dirty="0" smtClean="0"/>
              <a:t>Μέθοδος αποτρεπτικής συμπεριφοράς.</a:t>
            </a:r>
          </a:p>
          <a:p>
            <a:r>
              <a:rPr lang="el-GR" sz="1800" dirty="0" smtClean="0"/>
              <a:t>Μέθοδος κόστους υγείας.</a:t>
            </a:r>
          </a:p>
          <a:p>
            <a:r>
              <a:rPr lang="el-GR" sz="1800" dirty="0" smtClean="0"/>
              <a:t>Ανάλυση κόστους ταξιδιού.</a:t>
            </a:r>
          </a:p>
          <a:p>
            <a:pPr marL="0" indent="0">
              <a:buNone/>
            </a:pPr>
            <a:endParaRPr lang="el-GR" sz="1800" dirty="0"/>
          </a:p>
          <a:p>
            <a:pPr marL="0" indent="0">
              <a:buNone/>
            </a:pPr>
            <a:r>
              <a:rPr lang="el-GR" sz="1800" dirty="0" smtClean="0"/>
              <a:t>ΑΜΕΣΕΣ ΜΕΘΟΔΟΙ ΑΠΟΤΙΜΗΣΗΣ</a:t>
            </a:r>
          </a:p>
          <a:p>
            <a:r>
              <a:rPr lang="el-GR" sz="1800" dirty="0" smtClean="0"/>
              <a:t>Μέθοδος υποθετικής ή εξαρτημένης αξιολόγησης.</a:t>
            </a:r>
          </a:p>
          <a:p>
            <a:r>
              <a:rPr lang="el-GR" sz="1800" dirty="0" smtClean="0"/>
              <a:t>Μέθοδος των μοντέλων επιλογής.</a:t>
            </a:r>
          </a:p>
          <a:p>
            <a:r>
              <a:rPr lang="el-GR" sz="1800" dirty="0" smtClean="0"/>
              <a:t>Μέθοδος μεταφοράς οφέλους.</a:t>
            </a:r>
          </a:p>
          <a:p>
            <a:endParaRPr lang="el-GR" sz="1800" dirty="0" smtClean="0"/>
          </a:p>
          <a:p>
            <a:endParaRPr lang="el-GR" sz="1800" dirty="0"/>
          </a:p>
        </p:txBody>
      </p:sp>
    </p:spTree>
    <p:extLst>
      <p:ext uri="{BB962C8B-B14F-4D97-AF65-F5344CB8AC3E}">
        <p14:creationId xmlns:p14="http://schemas.microsoft.com/office/powerpoint/2010/main" val="2124170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3182"/>
            <a:ext cx="8534400" cy="758952"/>
          </a:xfrm>
        </p:spPr>
        <p:txBody>
          <a:bodyPr/>
          <a:lstStyle/>
          <a:p>
            <a:r>
              <a:rPr lang="el-GR" dirty="0" smtClean="0"/>
              <a:t>ΜΕΘΟΔΟΣ ΤΗΣ ΤΙΜΗΣ ΑΓΟΡΑΣ</a:t>
            </a:r>
            <a:endParaRPr lang="el-GR" dirty="0"/>
          </a:p>
        </p:txBody>
      </p:sp>
      <p:sp>
        <p:nvSpPr>
          <p:cNvPr id="3" name="Content Placeholder 2"/>
          <p:cNvSpPr>
            <a:spLocks noGrp="1"/>
          </p:cNvSpPr>
          <p:nvPr>
            <p:ph sz="quarter" idx="1"/>
          </p:nvPr>
        </p:nvSpPr>
        <p:spPr/>
        <p:txBody>
          <a:bodyPr>
            <a:normAutofit/>
          </a:bodyPr>
          <a:lstStyle/>
          <a:p>
            <a:r>
              <a:rPr lang="el-GR" sz="1800" dirty="0" smtClean="0"/>
              <a:t>Η μέθοδος αυτή μπορεί να χρησιμοποιηθεί όταν το υπό εξέταση αγαθό εμπορεύεται ως προϊόν, σε πραγματική αγορά.</a:t>
            </a:r>
          </a:p>
          <a:p>
            <a:endParaRPr lang="el-GR" sz="1800" dirty="0"/>
          </a:p>
          <a:p>
            <a:r>
              <a:rPr lang="el-GR" sz="1800" dirty="0" smtClean="0"/>
              <a:t>Η μέθοδος χρησιμοποιεί τις μεταβολές στα οφέλη και τα κόστη από τις μεταβολές στην παρεχόμενη ποιότητα ή ποσότητα του αγαθού. </a:t>
            </a:r>
          </a:p>
          <a:p>
            <a:endParaRPr lang="el-GR" sz="1800" dirty="0"/>
          </a:p>
          <a:p>
            <a:r>
              <a:rPr lang="el-GR" sz="1800" dirty="0" smtClean="0"/>
              <a:t>Οι μεταβολές στα οφέλη και κόστη υπολογίζονται με βάση τη μεταβολή στην τιμή και την ποσότητα του αγαθού.</a:t>
            </a:r>
          </a:p>
          <a:p>
            <a:endParaRPr lang="el-GR" sz="1800" dirty="0"/>
          </a:p>
          <a:p>
            <a:r>
              <a:rPr lang="el-GR" sz="1800" dirty="0" smtClean="0"/>
              <a:t>Προϋποθέσεις: πρέπει να υπάρχουν δεδομένα αναφορικά με την καμπύλη ζήτησης του αγαθού, και του κόστους των παραγωγών  ώστε να είναι μετρήσιμες οι μεταβολές του πλεονάσματος.</a:t>
            </a:r>
          </a:p>
          <a:p>
            <a:endParaRPr lang="el-GR" sz="1800" dirty="0"/>
          </a:p>
          <a:p>
            <a:endParaRPr lang="el-GR" sz="1800" dirty="0"/>
          </a:p>
        </p:txBody>
      </p:sp>
    </p:spTree>
    <p:extLst>
      <p:ext uri="{BB962C8B-B14F-4D97-AF65-F5344CB8AC3E}">
        <p14:creationId xmlns:p14="http://schemas.microsoft.com/office/powerpoint/2010/main" val="2263403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 (1)</a:t>
            </a:r>
            <a:endParaRPr lang="el-GR" dirty="0"/>
          </a:p>
        </p:txBody>
      </p:sp>
      <p:sp>
        <p:nvSpPr>
          <p:cNvPr id="3" name="Content Placeholder 2"/>
          <p:cNvSpPr>
            <a:spLocks noGrp="1"/>
          </p:cNvSpPr>
          <p:nvPr>
            <p:ph sz="quarter" idx="1"/>
          </p:nvPr>
        </p:nvSpPr>
        <p:spPr/>
        <p:txBody>
          <a:bodyPr>
            <a:normAutofit lnSpcReduction="10000"/>
          </a:bodyPr>
          <a:lstStyle/>
          <a:p>
            <a:r>
              <a:rPr lang="el-GR" sz="2000" dirty="0" smtClean="0"/>
              <a:t>Σε μια λίμνη η ρύπανση προκάλεσε μείωση του πληθυσμού των ψαριών.</a:t>
            </a:r>
          </a:p>
          <a:p>
            <a:r>
              <a:rPr lang="el-GR" sz="2000" dirty="0" smtClean="0"/>
              <a:t>Αποτέλεσμα: μείωση των αλιευμάτων, αύξηση της τιμής πώλησης, αύξηση του κόστους αλιείας.</a:t>
            </a:r>
          </a:p>
          <a:p>
            <a:r>
              <a:rPr lang="el-GR" sz="2000" dirty="0" smtClean="0"/>
              <a:t>Υπολογισμός της οικονομικής ζημιάς από τη ρύπανση της λίμνης.</a:t>
            </a:r>
          </a:p>
          <a:p>
            <a:endParaRPr lang="el-GR" sz="2000" dirty="0"/>
          </a:p>
          <a:p>
            <a:r>
              <a:rPr lang="el-GR" sz="2000" dirty="0" smtClean="0"/>
              <a:t>Δίνονται: Η ζήτηση </a:t>
            </a:r>
            <a:r>
              <a:rPr lang="en-US" sz="2000" dirty="0" smtClean="0"/>
              <a:t>Q=20.000-2.000*P</a:t>
            </a:r>
          </a:p>
          <a:p>
            <a:r>
              <a:rPr lang="el-GR" sz="2000" dirty="0" smtClean="0"/>
              <a:t>Τιμή ψαριών 4ευρώ/κιλό πριν τη ρύπανση</a:t>
            </a:r>
          </a:p>
          <a:p>
            <a:r>
              <a:rPr lang="el-GR" sz="2000" dirty="0" smtClean="0"/>
              <a:t>Τιμή ψαριών 6ευρώ/κιλό μετά τη ρύπανση</a:t>
            </a:r>
          </a:p>
          <a:p>
            <a:r>
              <a:rPr lang="el-GR" sz="2000" dirty="0" smtClean="0"/>
              <a:t>Οι ψαράδες έπιαναν 12.000 κιλά ψάρια τα οποία πουλούσαν σε τιμή χονδρικής 2ευρώ/κιλό. </a:t>
            </a:r>
            <a:endParaRPr lang="el-GR" sz="2000" dirty="0"/>
          </a:p>
          <a:p>
            <a:r>
              <a:rPr lang="el-GR" sz="2000" dirty="0" smtClean="0"/>
              <a:t>Κόστος αλιείας 0,5ευρώ/κιλό.</a:t>
            </a:r>
          </a:p>
          <a:p>
            <a:r>
              <a:rPr lang="el-GR" sz="2000" dirty="0" smtClean="0"/>
              <a:t>Μετά τη ρύπανση έπιαναν 8.000 κιλά τα οποία πουλούσαν με 2,5ευρώ/κιλό και κόστος 0,8ευρώ/κιλό.</a:t>
            </a:r>
            <a:endParaRPr lang="el-GR" sz="2000" dirty="0"/>
          </a:p>
        </p:txBody>
      </p:sp>
    </p:spTree>
    <p:extLst>
      <p:ext uri="{BB962C8B-B14F-4D97-AF65-F5344CB8AC3E}">
        <p14:creationId xmlns:p14="http://schemas.microsoft.com/office/powerpoint/2010/main" val="3152434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Content Placeholder 2"/>
          <p:cNvSpPr>
            <a:spLocks noGrp="1"/>
          </p:cNvSpPr>
          <p:nvPr>
            <p:ph sz="quarter" idx="1"/>
          </p:nvPr>
        </p:nvSpPr>
        <p:spPr/>
        <p:txBody>
          <a:bodyPr/>
          <a:lstStyle/>
          <a:p>
            <a:pPr marL="0" indent="0">
              <a:buNone/>
            </a:pPr>
            <a:endParaRPr lang="el-GR" dirty="0"/>
          </a:p>
        </p:txBody>
      </p:sp>
      <p:sp>
        <p:nvSpPr>
          <p:cNvPr id="4" name="Rectangle 3"/>
          <p:cNvSpPr/>
          <p:nvPr/>
        </p:nvSpPr>
        <p:spPr>
          <a:xfrm>
            <a:off x="1447800" y="2313709"/>
            <a:ext cx="6248400" cy="29718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dirty="0"/>
          </a:p>
        </p:txBody>
      </p:sp>
      <p:sp>
        <p:nvSpPr>
          <p:cNvPr id="5" name="TextBox 4"/>
          <p:cNvSpPr txBox="1"/>
          <p:nvPr/>
        </p:nvSpPr>
        <p:spPr>
          <a:xfrm>
            <a:off x="2590800" y="2514600"/>
            <a:ext cx="3810000" cy="369332"/>
          </a:xfrm>
          <a:prstGeom prst="rect">
            <a:avLst/>
          </a:prstGeom>
          <a:noFill/>
        </p:spPr>
        <p:txBody>
          <a:bodyPr wrap="square" rtlCol="0">
            <a:spAutoFit/>
          </a:bodyPr>
          <a:lstStyle/>
          <a:p>
            <a:r>
              <a:rPr lang="el-GR" dirty="0" smtClean="0"/>
              <a:t>                          Φύση</a:t>
            </a:r>
            <a:endParaRPr lang="el-GR" dirty="0"/>
          </a:p>
        </p:txBody>
      </p:sp>
      <p:sp>
        <p:nvSpPr>
          <p:cNvPr id="6" name="Oval 5"/>
          <p:cNvSpPr/>
          <p:nvPr/>
        </p:nvSpPr>
        <p:spPr>
          <a:xfrm>
            <a:off x="2362200" y="2883932"/>
            <a:ext cx="4191000" cy="199286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7" name="Rectangle 6"/>
          <p:cNvSpPr/>
          <p:nvPr/>
        </p:nvSpPr>
        <p:spPr>
          <a:xfrm>
            <a:off x="3352800" y="3276600"/>
            <a:ext cx="2133600" cy="99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8" name="TextBox 7"/>
          <p:cNvSpPr txBox="1"/>
          <p:nvPr/>
        </p:nvSpPr>
        <p:spPr>
          <a:xfrm>
            <a:off x="3429000" y="3505200"/>
            <a:ext cx="2057400" cy="369332"/>
          </a:xfrm>
          <a:prstGeom prst="rect">
            <a:avLst/>
          </a:prstGeom>
          <a:noFill/>
        </p:spPr>
        <p:txBody>
          <a:bodyPr wrap="square" rtlCol="0">
            <a:spAutoFit/>
          </a:bodyPr>
          <a:lstStyle/>
          <a:p>
            <a:r>
              <a:rPr lang="el-GR" dirty="0" smtClean="0"/>
              <a:t>     Οικονομία</a:t>
            </a:r>
            <a:endParaRPr lang="el-GR" dirty="0"/>
          </a:p>
        </p:txBody>
      </p:sp>
      <p:cxnSp>
        <p:nvCxnSpPr>
          <p:cNvPr id="10" name="Straight Arrow Connector 9"/>
          <p:cNvCxnSpPr>
            <a:stCxn id="6" idx="2"/>
          </p:cNvCxnSpPr>
          <p:nvPr/>
        </p:nvCxnSpPr>
        <p:spPr>
          <a:xfrm>
            <a:off x="2362200" y="3880366"/>
            <a:ext cx="990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6" idx="6"/>
          </p:cNvCxnSpPr>
          <p:nvPr/>
        </p:nvCxnSpPr>
        <p:spPr>
          <a:xfrm>
            <a:off x="5486400" y="3874532"/>
            <a:ext cx="1066800" cy="58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2590800" y="3505200"/>
            <a:ext cx="685800" cy="369332"/>
          </a:xfrm>
          <a:prstGeom prst="rect">
            <a:avLst/>
          </a:prstGeom>
          <a:noFill/>
        </p:spPr>
        <p:txBody>
          <a:bodyPr wrap="square" rtlCol="0">
            <a:spAutoFit/>
          </a:bodyPr>
          <a:lstStyle/>
          <a:p>
            <a:r>
              <a:rPr lang="el-GR" dirty="0" smtClean="0"/>
              <a:t>α</a:t>
            </a:r>
            <a:endParaRPr lang="el-GR" dirty="0"/>
          </a:p>
        </p:txBody>
      </p:sp>
      <p:sp>
        <p:nvSpPr>
          <p:cNvPr id="15" name="TextBox 14"/>
          <p:cNvSpPr txBox="1"/>
          <p:nvPr/>
        </p:nvSpPr>
        <p:spPr>
          <a:xfrm>
            <a:off x="5638800" y="3505200"/>
            <a:ext cx="762000" cy="375166"/>
          </a:xfrm>
          <a:prstGeom prst="rect">
            <a:avLst/>
          </a:prstGeom>
          <a:noFill/>
        </p:spPr>
        <p:txBody>
          <a:bodyPr wrap="square" rtlCol="0">
            <a:spAutoFit/>
          </a:bodyPr>
          <a:lstStyle/>
          <a:p>
            <a:r>
              <a:rPr lang="el-GR" dirty="0" smtClean="0"/>
              <a:t>β</a:t>
            </a:r>
            <a:endParaRPr lang="el-GR" dirty="0"/>
          </a:p>
        </p:txBody>
      </p:sp>
      <p:sp>
        <p:nvSpPr>
          <p:cNvPr id="17" name="TextBox 16"/>
          <p:cNvSpPr txBox="1"/>
          <p:nvPr/>
        </p:nvSpPr>
        <p:spPr>
          <a:xfrm>
            <a:off x="838200" y="4191000"/>
            <a:ext cx="2590800" cy="584775"/>
          </a:xfrm>
          <a:prstGeom prst="rect">
            <a:avLst/>
          </a:prstGeom>
          <a:noFill/>
        </p:spPr>
        <p:txBody>
          <a:bodyPr wrap="square" rtlCol="0">
            <a:spAutoFit/>
          </a:bodyPr>
          <a:lstStyle/>
          <a:p>
            <a:r>
              <a:rPr lang="el-GR" sz="1600" dirty="0" smtClean="0"/>
              <a:t>Εισαγωγή πρώτων υλών στο οικονομικό σύστημα</a:t>
            </a:r>
            <a:endParaRPr lang="el-GR" sz="1600" dirty="0"/>
          </a:p>
        </p:txBody>
      </p:sp>
      <p:sp>
        <p:nvSpPr>
          <p:cNvPr id="18" name="TextBox 17"/>
          <p:cNvSpPr txBox="1"/>
          <p:nvPr/>
        </p:nvSpPr>
        <p:spPr>
          <a:xfrm>
            <a:off x="5486400" y="4191000"/>
            <a:ext cx="1905000" cy="1323439"/>
          </a:xfrm>
          <a:prstGeom prst="rect">
            <a:avLst/>
          </a:prstGeom>
          <a:noFill/>
        </p:spPr>
        <p:txBody>
          <a:bodyPr wrap="square" rtlCol="0">
            <a:spAutoFit/>
          </a:bodyPr>
          <a:lstStyle/>
          <a:p>
            <a:r>
              <a:rPr lang="el-GR" sz="1600" dirty="0" smtClean="0"/>
              <a:t>Επιπτώσεις της οικονομικής δραστηριότητας στην ποιότητα του περιβάλλοντος</a:t>
            </a:r>
            <a:endParaRPr lang="el-GR" sz="1600" dirty="0"/>
          </a:p>
        </p:txBody>
      </p:sp>
      <p:sp>
        <p:nvSpPr>
          <p:cNvPr id="19" name="TextBox 18"/>
          <p:cNvSpPr txBox="1"/>
          <p:nvPr/>
        </p:nvSpPr>
        <p:spPr>
          <a:xfrm>
            <a:off x="838200" y="2883932"/>
            <a:ext cx="1524000" cy="830997"/>
          </a:xfrm>
          <a:prstGeom prst="rect">
            <a:avLst/>
          </a:prstGeom>
          <a:noFill/>
        </p:spPr>
        <p:txBody>
          <a:bodyPr wrap="square" rtlCol="0">
            <a:spAutoFit/>
          </a:bodyPr>
          <a:lstStyle/>
          <a:p>
            <a:r>
              <a:rPr lang="el-GR" sz="1600" dirty="0" smtClean="0"/>
              <a:t>Οικονομική των φυσικών πόρων</a:t>
            </a:r>
            <a:endParaRPr lang="el-GR" sz="1600" dirty="0"/>
          </a:p>
        </p:txBody>
      </p:sp>
      <p:sp>
        <p:nvSpPr>
          <p:cNvPr id="20" name="TextBox 19"/>
          <p:cNvSpPr txBox="1"/>
          <p:nvPr/>
        </p:nvSpPr>
        <p:spPr>
          <a:xfrm>
            <a:off x="5867400" y="3048000"/>
            <a:ext cx="1905000" cy="584775"/>
          </a:xfrm>
          <a:prstGeom prst="rect">
            <a:avLst/>
          </a:prstGeom>
          <a:noFill/>
        </p:spPr>
        <p:txBody>
          <a:bodyPr wrap="square" rtlCol="0">
            <a:spAutoFit/>
          </a:bodyPr>
          <a:lstStyle/>
          <a:p>
            <a:r>
              <a:rPr lang="el-GR" sz="1600" dirty="0" smtClean="0"/>
              <a:t>Οικονομική του περιβάλλοντος</a:t>
            </a:r>
            <a:endParaRPr lang="el-GR" sz="1600" dirty="0"/>
          </a:p>
        </p:txBody>
      </p:sp>
    </p:spTree>
    <p:extLst>
      <p:ext uri="{BB962C8B-B14F-4D97-AF65-F5344CB8AC3E}">
        <p14:creationId xmlns:p14="http://schemas.microsoft.com/office/powerpoint/2010/main" val="1805055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ΜΕΘΟΔΟΣ ΣΥΝΑΡΤΗΣΗΣ ΠΑΡΑΓΩΓΗΣ</a:t>
            </a:r>
            <a:endParaRPr lang="el-GR" dirty="0"/>
          </a:p>
        </p:txBody>
      </p:sp>
      <p:sp>
        <p:nvSpPr>
          <p:cNvPr id="3" name="Content Placeholder 2"/>
          <p:cNvSpPr>
            <a:spLocks noGrp="1"/>
          </p:cNvSpPr>
          <p:nvPr>
            <p:ph sz="quarter" idx="1"/>
          </p:nvPr>
        </p:nvSpPr>
        <p:spPr/>
        <p:txBody>
          <a:bodyPr>
            <a:normAutofit/>
          </a:bodyPr>
          <a:lstStyle/>
          <a:p>
            <a:r>
              <a:rPr lang="el-GR" sz="1800" dirty="0" smtClean="0"/>
              <a:t>Η μέθοδος μπορεί να χρησιμοποιηθεί όταν το υπό εξέταση αγαθό αποτελεί παραγωγικό συντελεστή μιας παραγωγικής δραστηριότητας (πχ νερό άρδευσης).</a:t>
            </a:r>
          </a:p>
          <a:p>
            <a:r>
              <a:rPr lang="el-GR" sz="1800" dirty="0" smtClean="0"/>
              <a:t>Οι μεταβολές στην ποιότητα και στην ποσότητα του αγαθού μπορεί να επηρεάσουν το κόστος παραγωγής και κατ’ επέκταση μπορεί να επηρεάσουν την τιμή, την παραγόμενη ποσότητα κ.λ.π.</a:t>
            </a:r>
          </a:p>
          <a:p>
            <a:r>
              <a:rPr lang="el-GR" sz="1800" dirty="0" smtClean="0"/>
              <a:t>Παράδειγμα: η υπερεκμετάλλευση ενός υπόγειου υδροφόρου ορίζοντα μπορεί να οδηγήσει στην εξάντλησή του και στην ανάγκη άντλησης νερού από βαθύτερα στρώματα με μεγαλύτερο κόστος και μείωση του πλεονάσματος του παραγωγού.</a:t>
            </a:r>
          </a:p>
          <a:p>
            <a:r>
              <a:rPr lang="el-GR" sz="1800" dirty="0" smtClean="0"/>
              <a:t>Χρήση οικονομετρικών μοντέλων για τον υπολογισμό του οριακού προϊόντος.</a:t>
            </a:r>
          </a:p>
          <a:p>
            <a:r>
              <a:rPr lang="el-GR" sz="1800" dirty="0" smtClean="0"/>
              <a:t>Καμπύλη ζήτησης.</a:t>
            </a:r>
            <a:endParaRPr lang="el-GR" sz="1800" dirty="0"/>
          </a:p>
        </p:txBody>
      </p:sp>
    </p:spTree>
    <p:extLst>
      <p:ext uri="{BB962C8B-B14F-4D97-AF65-F5344CB8AC3E}">
        <p14:creationId xmlns:p14="http://schemas.microsoft.com/office/powerpoint/2010/main" val="9271325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a:t>
            </a:r>
            <a:endParaRPr lang="el-GR" dirty="0"/>
          </a:p>
        </p:txBody>
      </p:sp>
      <p:sp>
        <p:nvSpPr>
          <p:cNvPr id="3" name="Content Placeholder 2"/>
          <p:cNvSpPr>
            <a:spLocks noGrp="1"/>
          </p:cNvSpPr>
          <p:nvPr>
            <p:ph sz="quarter" idx="1"/>
          </p:nvPr>
        </p:nvSpPr>
        <p:spPr/>
        <p:txBody>
          <a:bodyPr>
            <a:normAutofit/>
          </a:bodyPr>
          <a:lstStyle/>
          <a:p>
            <a:r>
              <a:rPr lang="el-GR" sz="1800" dirty="0" smtClean="0"/>
              <a:t>Κάποιος γεωργός καλλιεργεί βαμβάκι σε 200 στρέμματα.</a:t>
            </a:r>
          </a:p>
          <a:p>
            <a:r>
              <a:rPr lang="el-GR" sz="1800" dirty="0" smtClean="0"/>
              <a:t>Η παραγωγή ανέρχεται σε 350κιλά/στρέμμα.</a:t>
            </a:r>
          </a:p>
          <a:p>
            <a:r>
              <a:rPr lang="el-GR" sz="1800" dirty="0" smtClean="0"/>
              <a:t>Η ποσότητα νερού που απαιτείται είναι 800</a:t>
            </a:r>
            <a:r>
              <a:rPr lang="en-US" sz="1800" dirty="0" smtClean="0"/>
              <a:t>m</a:t>
            </a:r>
            <a:r>
              <a:rPr lang="en-US" sz="1800" baseline="30000" dirty="0" smtClean="0"/>
              <a:t>3</a:t>
            </a:r>
            <a:r>
              <a:rPr lang="en-US" sz="1800" dirty="0" smtClean="0"/>
              <a:t>/</a:t>
            </a:r>
            <a:r>
              <a:rPr lang="el-GR" sz="1800" dirty="0" smtClean="0"/>
              <a:t>στρέμμα.</a:t>
            </a:r>
          </a:p>
          <a:p>
            <a:r>
              <a:rPr lang="el-GR" sz="1800" dirty="0" smtClean="0"/>
              <a:t>Το κόστος ανέρχεται σε 15ευρώ/στρέμμα (το οποίο αντιστοιχέι σε 0,02 ευρώ/</a:t>
            </a:r>
            <a:r>
              <a:rPr lang="en-US" sz="1800" dirty="0" smtClean="0"/>
              <a:t>m</a:t>
            </a:r>
            <a:r>
              <a:rPr lang="en-US" sz="1800" baseline="30000" dirty="0" smtClean="0"/>
              <a:t>3</a:t>
            </a:r>
            <a:r>
              <a:rPr lang="el-GR" sz="1800" dirty="0" smtClean="0"/>
              <a:t>).</a:t>
            </a:r>
          </a:p>
          <a:p>
            <a:r>
              <a:rPr lang="el-GR" sz="1800" dirty="0" smtClean="0"/>
              <a:t>Κόστος παραγωγής (πλην της άδρευσης) 100ευρώ/στρέμμα.</a:t>
            </a:r>
          </a:p>
          <a:p>
            <a:r>
              <a:rPr lang="el-GR" sz="1800" dirty="0" smtClean="0"/>
              <a:t>Τιμή πώλησης 0,4ευρώ/στρέμμα.</a:t>
            </a:r>
          </a:p>
          <a:p>
            <a:r>
              <a:rPr lang="el-GR" sz="1800" dirty="0" smtClean="0"/>
              <a:t>Επιδότηση 100ευρώ/στρέμμα.</a:t>
            </a:r>
          </a:p>
          <a:p>
            <a:r>
              <a:rPr lang="el-GR" sz="1800" dirty="0" smtClean="0"/>
              <a:t>Έσοδα=350*200*0,4+200*100=48.000 ευρώ</a:t>
            </a:r>
          </a:p>
          <a:p>
            <a:r>
              <a:rPr lang="el-GR" sz="1800" dirty="0" smtClean="0"/>
              <a:t>Έξοδα=200*100=20.000 ευρώ</a:t>
            </a:r>
          </a:p>
          <a:p>
            <a:r>
              <a:rPr lang="el-GR" sz="1800" dirty="0" smtClean="0"/>
              <a:t>Έξοδα άρδευσης=200*15=3.000 ευρώ</a:t>
            </a:r>
          </a:p>
          <a:p>
            <a:r>
              <a:rPr lang="el-GR" sz="1800" dirty="0" smtClean="0"/>
              <a:t>Εισόδημα=48.000-20.000-3.000=25.000 ευρώ</a:t>
            </a:r>
            <a:endParaRPr lang="el-GR" sz="1800" dirty="0"/>
          </a:p>
        </p:txBody>
      </p:sp>
    </p:spTree>
    <p:extLst>
      <p:ext uri="{BB962C8B-B14F-4D97-AF65-F5344CB8AC3E}">
        <p14:creationId xmlns:p14="http://schemas.microsoft.com/office/powerpoint/2010/main" val="2475307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 (ΣΥΝΕΧΕΙΑ)</a:t>
            </a:r>
            <a:endParaRPr lang="el-GR" dirty="0"/>
          </a:p>
        </p:txBody>
      </p:sp>
      <p:sp>
        <p:nvSpPr>
          <p:cNvPr id="3" name="Content Placeholder 2"/>
          <p:cNvSpPr>
            <a:spLocks noGrp="1"/>
          </p:cNvSpPr>
          <p:nvPr>
            <p:ph sz="quarter" idx="1"/>
          </p:nvPr>
        </p:nvSpPr>
        <p:spPr/>
        <p:txBody>
          <a:bodyPr>
            <a:normAutofit/>
          </a:bodyPr>
          <a:lstStyle/>
          <a:p>
            <a:r>
              <a:rPr lang="el-GR" sz="1800" dirty="0" smtClean="0"/>
              <a:t>Λόγω ανομβρίας το νερό επαρκεί μόνο για το 50% της παραγωγής.</a:t>
            </a:r>
          </a:p>
          <a:p>
            <a:r>
              <a:rPr lang="el-GR" sz="1800" dirty="0" smtClean="0"/>
              <a:t>Νερό επιπλέον όχι πολύ καλής ποιότητας από έναν υδροφόρο ορίζοντα με κόστος 0,2 ευρώ/</a:t>
            </a:r>
            <a:r>
              <a:rPr lang="en-US" sz="1800" dirty="0" smtClean="0"/>
              <a:t>m</a:t>
            </a:r>
            <a:r>
              <a:rPr lang="en-US" sz="1800" baseline="30000" dirty="0" smtClean="0"/>
              <a:t>3</a:t>
            </a:r>
            <a:r>
              <a:rPr lang="en-US" sz="1800" dirty="0" smtClean="0"/>
              <a:t>.</a:t>
            </a:r>
          </a:p>
          <a:p>
            <a:r>
              <a:rPr lang="el-GR" sz="1800" dirty="0" smtClean="0"/>
              <a:t>Παραγωγή 320 κιλά/στρέμμα λόγω της χειρότερης ποιότητας του νερού.</a:t>
            </a:r>
          </a:p>
          <a:p>
            <a:r>
              <a:rPr lang="el-GR" sz="1800" dirty="0" smtClean="0"/>
              <a:t>‘Εσοδα=320*200*0,4+100*200=45.600 ευρώ</a:t>
            </a:r>
          </a:p>
          <a:p>
            <a:r>
              <a:rPr lang="el-GR" sz="1800" dirty="0" smtClean="0"/>
              <a:t>Έξοδα= 200*100=20.000 ευρώ</a:t>
            </a:r>
          </a:p>
          <a:p>
            <a:r>
              <a:rPr lang="el-GR" sz="1800" dirty="0" smtClean="0"/>
              <a:t>Έξοδα άρδευσης=100*15+100*800*0,2=17.500 ευρώ</a:t>
            </a:r>
          </a:p>
          <a:p>
            <a:r>
              <a:rPr lang="el-GR" sz="1800" dirty="0" smtClean="0"/>
              <a:t>Εισόδημα=45.600-20.000-17.500=8.100 ευρώ.</a:t>
            </a:r>
          </a:p>
          <a:p>
            <a:endParaRPr lang="el-GR" sz="1800" dirty="0"/>
          </a:p>
          <a:p>
            <a:r>
              <a:rPr lang="el-GR" sz="1800" dirty="0" smtClean="0"/>
              <a:t>Απώλεια εισοδήματος=25.000-8.100=16.900 ευρώ </a:t>
            </a:r>
            <a:endParaRPr lang="el-GR" sz="1800" dirty="0"/>
          </a:p>
        </p:txBody>
      </p:sp>
    </p:spTree>
    <p:extLst>
      <p:ext uri="{BB962C8B-B14F-4D97-AF65-F5344CB8AC3E}">
        <p14:creationId xmlns:p14="http://schemas.microsoft.com/office/powerpoint/2010/main" val="40336735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ΠΑΡΑΔΕΙΓΜΑ (ΣΥΝΕΧΕΙΑ)</a:t>
            </a:r>
          </a:p>
        </p:txBody>
      </p:sp>
      <p:sp>
        <p:nvSpPr>
          <p:cNvPr id="3" name="Content Placeholder 2"/>
          <p:cNvSpPr>
            <a:spLocks noGrp="1"/>
          </p:cNvSpPr>
          <p:nvPr>
            <p:ph sz="quarter" idx="1"/>
          </p:nvPr>
        </p:nvSpPr>
        <p:spPr/>
        <p:txBody>
          <a:bodyPr>
            <a:normAutofit/>
          </a:bodyPr>
          <a:lstStyle/>
          <a:p>
            <a:r>
              <a:rPr lang="el-GR" sz="1800" dirty="0" smtClean="0"/>
              <a:t>Το εισόδημα του γεωργού όταν αρδεύεται με επιφανειακό νερό είναι 25.000.</a:t>
            </a:r>
          </a:p>
          <a:p>
            <a:r>
              <a:rPr lang="el-GR" sz="1800" dirty="0" smtClean="0"/>
              <a:t>Το εισόδημα του έαν αρδευόταν αποκλειστικά με υπόγειο νερό θα ήταν -6.400.</a:t>
            </a:r>
          </a:p>
          <a:p>
            <a:r>
              <a:rPr lang="el-GR" sz="1800" dirty="0" smtClean="0"/>
              <a:t>Το καθαρό εισόδημα είναι λοιπόν 25.000-(-6.400)=31.400.</a:t>
            </a:r>
          </a:p>
          <a:p>
            <a:r>
              <a:rPr lang="el-GR" sz="1800" dirty="0" smtClean="0"/>
              <a:t>Η συνολική αξία του νερού, η οποία αντανακλά και την προθυμία του αγρότη να πληρώσει είναι 31.400+3.000=34.400.</a:t>
            </a:r>
            <a:endParaRPr lang="el-GR" sz="1800" dirty="0"/>
          </a:p>
        </p:txBody>
      </p:sp>
    </p:spTree>
    <p:extLst>
      <p:ext uri="{BB962C8B-B14F-4D97-AF65-F5344CB8AC3E}">
        <p14:creationId xmlns:p14="http://schemas.microsoft.com/office/powerpoint/2010/main" val="1208656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ΜΕΘΟΔΟΣ ΑΠΟΤΡΕΠΤΙΚΗΣ ΣΥΜΠΕΡΙΦΟΡΑΣ</a:t>
            </a:r>
            <a:endParaRPr lang="el-GR" dirty="0"/>
          </a:p>
        </p:txBody>
      </p:sp>
      <p:sp>
        <p:nvSpPr>
          <p:cNvPr id="3" name="Content Placeholder 2"/>
          <p:cNvSpPr>
            <a:spLocks noGrp="1"/>
          </p:cNvSpPr>
          <p:nvPr>
            <p:ph sz="quarter" idx="1"/>
          </p:nvPr>
        </p:nvSpPr>
        <p:spPr/>
        <p:txBody>
          <a:bodyPr>
            <a:normAutofit lnSpcReduction="10000"/>
          </a:bodyPr>
          <a:lstStyle/>
          <a:p>
            <a:r>
              <a:rPr lang="el-GR" sz="1800" dirty="0" smtClean="0"/>
              <a:t>Υπολογίζει την αξία ενός αγαθού ή μιας υπηρεσίας στηριζόμενη στα μέτρα που λαμβάνονται για να μειωθούν οι κίνδυνοι όσον αφορά την υποβάθμιση του περιβάλλοντος.</a:t>
            </a:r>
          </a:p>
          <a:p>
            <a:r>
              <a:rPr lang="el-GR" sz="1800" b="1" dirty="0" smtClean="0"/>
              <a:t>Κόστος αποφυγής: </a:t>
            </a:r>
            <a:r>
              <a:rPr lang="el-GR" sz="1800" dirty="0" smtClean="0"/>
              <a:t>αποτιμά την αξία ενός περιβαλλοντικού αγαθού ή υπηρεσίας βασιζόμενη στο κόστος λήψης προληπτικών μέτρων για την αποφυγή μιας ζημιάς ή ενόχλησης (πχ τοποθέτηση ηχοπετασμάτων για την αποφυγή του θορύβου).</a:t>
            </a:r>
          </a:p>
          <a:p>
            <a:r>
              <a:rPr lang="el-GR" sz="1800" b="1" dirty="0" smtClean="0"/>
              <a:t>Κόστος αποκατάστασης:</a:t>
            </a:r>
            <a:r>
              <a:rPr lang="el-GR" sz="1800" dirty="0" smtClean="0"/>
              <a:t> </a:t>
            </a:r>
            <a:r>
              <a:rPr lang="el-GR" sz="1800" dirty="0"/>
              <a:t>αποτιμά την αξία ενός περιβαλλοντικού αγαθού ή υπηρεσίας βασιζόμενη στο κόστος </a:t>
            </a:r>
            <a:r>
              <a:rPr lang="el-GR" sz="1800" dirty="0" smtClean="0"/>
              <a:t>αποκατάστασης μιας ζημιάς (πχ αποκατάσταση μεταλλευτικών χώρων).</a:t>
            </a:r>
            <a:endParaRPr lang="el-GR" sz="1800" b="1" dirty="0" smtClean="0"/>
          </a:p>
          <a:p>
            <a:r>
              <a:rPr lang="el-GR" sz="1800" b="1" dirty="0" smtClean="0"/>
              <a:t>Κόστος υποκατάστασης:</a:t>
            </a:r>
            <a:r>
              <a:rPr lang="el-GR" sz="1800" dirty="0"/>
              <a:t> αποτιμά την αξία ενός περιβαλλοντικού αγαθού ή υπηρεσίας βασιζόμενη στο κόστος </a:t>
            </a:r>
            <a:r>
              <a:rPr lang="el-GR" sz="1800" dirty="0" smtClean="0"/>
              <a:t>.</a:t>
            </a:r>
            <a:endParaRPr lang="el-GR" sz="1800" dirty="0"/>
          </a:p>
          <a:p>
            <a:r>
              <a:rPr lang="el-GR" sz="1800" b="1" dirty="0" smtClean="0"/>
              <a:t>Η μέθοδος δεν παρέχει ακριβής μετρήσεις της αξίας του αγαθού ή της υπηρεσίας και ταυτίζει την αξία τους με την τιμή κάποιων εμπορικών αγαθών (πχ έργα αποκατάστασης κλπ)</a:t>
            </a:r>
          </a:p>
          <a:p>
            <a:r>
              <a:rPr lang="el-GR" sz="1800" b="1" dirty="0" smtClean="0"/>
              <a:t>Μπορεί να οδηγήσει στην υποτίμηση της πραγματικής αξίας διότι δεν συμπεριλαμβάνει την αξία από τη μη χρήση.</a:t>
            </a:r>
          </a:p>
        </p:txBody>
      </p:sp>
    </p:spTree>
    <p:extLst>
      <p:ext uri="{BB962C8B-B14F-4D97-AF65-F5344CB8AC3E}">
        <p14:creationId xmlns:p14="http://schemas.microsoft.com/office/powerpoint/2010/main" val="41150945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ΠΑΡΑΔΕΙΓΜΑ</a:t>
            </a:r>
            <a:endParaRPr lang="el-GR" dirty="0"/>
          </a:p>
        </p:txBody>
      </p:sp>
      <p:sp>
        <p:nvSpPr>
          <p:cNvPr id="3" name="Content Placeholder 2"/>
          <p:cNvSpPr>
            <a:spLocks noGrp="1"/>
          </p:cNvSpPr>
          <p:nvPr>
            <p:ph sz="quarter" idx="1"/>
          </p:nvPr>
        </p:nvSpPr>
        <p:spPr/>
        <p:txBody>
          <a:bodyPr>
            <a:normAutofit/>
          </a:bodyPr>
          <a:lstStyle/>
          <a:p>
            <a:r>
              <a:rPr lang="el-GR" sz="1800" dirty="0" smtClean="0"/>
              <a:t>Ο ποταμός Ασωπός από την περίοδο της δικτατορίας χαρακτηρίστηκε ως  αγωγός παροχέτευσης βιομηχανικών λυμάτων.</a:t>
            </a:r>
          </a:p>
          <a:p>
            <a:r>
              <a:rPr lang="el-GR" sz="1800" dirty="0" smtClean="0"/>
              <a:t>Μεγάλες συγκεντρώσεις εξασθενούς χρωμίου και βαρέων μετάλλων κάνουν τα νερά του Ασωπού ακατάλληλα ακόμη και για άρδευση.</a:t>
            </a:r>
          </a:p>
          <a:p>
            <a:r>
              <a:rPr lang="el-GR" sz="1800" dirty="0" smtClean="0"/>
              <a:t>Το ΥΠΕΧΩΔΕ έβαλε πρόστιμο στις βιομηχανίες 450.000 ευρώ.</a:t>
            </a:r>
          </a:p>
          <a:p>
            <a:r>
              <a:rPr lang="el-GR" sz="1800" dirty="0" smtClean="0"/>
              <a:t>Εκτίμηση της ζημιάς με τη μέθοδο της υποκατάστασης δηλ. σύμφωνα με το κόστος για έργα ύδρευσης του Δήμου Ωρωπού από άλλη πηγή.</a:t>
            </a:r>
          </a:p>
          <a:p>
            <a:r>
              <a:rPr lang="el-GR" sz="1800" dirty="0" smtClean="0"/>
              <a:t>Κατασκευή νέου αγωγού, αναβάθμιση του υφιστάμενου δικτύου ύδρευσης και άλλα συμπληρωματικά έργα (πχ χωματουργικά, δεξαμενές κλπ).</a:t>
            </a:r>
          </a:p>
          <a:p>
            <a:r>
              <a:rPr lang="el-GR" sz="1800" dirty="0" smtClean="0"/>
              <a:t>Κόστος 9.400.000 ευρώ μόνο για έργα ύδρευσης.</a:t>
            </a:r>
          </a:p>
          <a:p>
            <a:r>
              <a:rPr lang="el-GR" sz="1800" dirty="0" smtClean="0"/>
              <a:t>Δεν αντανακλά το σύνολο της αξίας χρήσης και δεν συμπεριλαμβάνεται η αξία μη χρήσης.</a:t>
            </a:r>
          </a:p>
          <a:p>
            <a:endParaRPr lang="el-GR" sz="1800" dirty="0"/>
          </a:p>
        </p:txBody>
      </p:sp>
    </p:spTree>
    <p:extLst>
      <p:ext uri="{BB962C8B-B14F-4D97-AF65-F5344CB8AC3E}">
        <p14:creationId xmlns:p14="http://schemas.microsoft.com/office/powerpoint/2010/main" val="23790816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ΜΕΘΟΔΟΣ ΚΟΣΤΟΥΣ ΥΓΕΙΑΣ</a:t>
            </a:r>
            <a:endParaRPr lang="el-GR" dirty="0"/>
          </a:p>
        </p:txBody>
      </p:sp>
      <p:sp>
        <p:nvSpPr>
          <p:cNvPr id="3" name="Content Placeholder 2"/>
          <p:cNvSpPr>
            <a:spLocks noGrp="1"/>
          </p:cNvSpPr>
          <p:nvPr>
            <p:ph sz="quarter" idx="1"/>
          </p:nvPr>
        </p:nvSpPr>
        <p:spPr/>
        <p:txBody>
          <a:bodyPr>
            <a:normAutofit/>
          </a:bodyPr>
          <a:lstStyle/>
          <a:p>
            <a:r>
              <a:rPr lang="el-GR" sz="1800" dirty="0" smtClean="0"/>
              <a:t>Η εκτίμηση της αποτρεπτικής συμπεριφοράς μπορεί να πραγματοποιηθεί στη βάση της ζημιάς λόγω επιπτώσεων στην ανθρώπινη υγεία (νοσηρότητα ή θνησιμότητα).</a:t>
            </a:r>
          </a:p>
          <a:p>
            <a:r>
              <a:rPr lang="el-GR" sz="1800" dirty="0" smtClean="0"/>
              <a:t>Βασίζεται στον υπολογισμό του κόστους που προκύπτει από ιατρικά έξοδα και των απολεσθέντων εσόδων λόγω αποχής από την εργασία αλλά και από άλλες δραστηριότητες (πχ αναψυχής).</a:t>
            </a:r>
            <a:endParaRPr lang="el-GR" sz="1800" dirty="0"/>
          </a:p>
        </p:txBody>
      </p:sp>
    </p:spTree>
    <p:extLst>
      <p:ext uri="{BB962C8B-B14F-4D97-AF65-F5344CB8AC3E}">
        <p14:creationId xmlns:p14="http://schemas.microsoft.com/office/powerpoint/2010/main" val="1830919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ΑΝΑΛΥΣΗ ΚΟΣΤΟΥΣ ΤΑΞΙΔΙΟΥ</a:t>
            </a:r>
            <a:endParaRPr lang="el-GR" dirty="0"/>
          </a:p>
        </p:txBody>
      </p:sp>
      <p:sp>
        <p:nvSpPr>
          <p:cNvPr id="3" name="Content Placeholder 2"/>
          <p:cNvSpPr>
            <a:spLocks noGrp="1"/>
          </p:cNvSpPr>
          <p:nvPr>
            <p:ph sz="quarter" idx="1"/>
          </p:nvPr>
        </p:nvSpPr>
        <p:spPr/>
        <p:txBody>
          <a:bodyPr>
            <a:normAutofit/>
          </a:bodyPr>
          <a:lstStyle/>
          <a:p>
            <a:r>
              <a:rPr lang="el-GR" sz="2000" dirty="0"/>
              <a:t>Οι υπηρεσίες ενός χώρου πρασίνου, μιας λίμνης ή ενός ποταμού παρέχονται, στην πλειοψηφία των περιπτώσεων, σε μηδενική τιμή (ελεύθερη είσοδος). </a:t>
            </a:r>
            <a:endParaRPr lang="el-GR" sz="2000" dirty="0" smtClean="0"/>
          </a:p>
          <a:p>
            <a:r>
              <a:rPr lang="el-GR" sz="2000" dirty="0" smtClean="0"/>
              <a:t>Το </a:t>
            </a:r>
            <a:r>
              <a:rPr lang="el-GR" sz="2000" dirty="0"/>
              <a:t>γεγονός αυτό καθιστά δύσκολη τη διαμόρφωση καμπυλών ζήτησης και την αξιολόγηση της οικονομικής τους αξίας με μηχανισμούς αγοράς. </a:t>
            </a:r>
            <a:endParaRPr lang="el-GR" sz="2000" dirty="0" smtClean="0"/>
          </a:p>
          <a:p>
            <a:r>
              <a:rPr lang="el-GR" sz="2000" dirty="0" smtClean="0"/>
              <a:t>Μια </a:t>
            </a:r>
            <a:r>
              <a:rPr lang="el-GR" sz="2000" dirty="0"/>
              <a:t>εναλλακτική προσέγγιση για την επίλυση του προβλήματος αποτελεί η </a:t>
            </a:r>
            <a:r>
              <a:rPr lang="el-GR" sz="2000" b="1" dirty="0"/>
              <a:t>Ανάλυση Κόστους Ταξιδιού (Travel Cost Method)</a:t>
            </a:r>
            <a:r>
              <a:rPr lang="el-GR" sz="2000" dirty="0"/>
              <a:t>. Η μέθοδος στηρίζεται στην κεντρική υπόθεση ότι το κόστος επίσκεψης στον χώρο αναψυχής (καύσιμα, διόδια, κ.λπ.), αντανακλά, κατά κάποιο τρόπο, την ψυχαγωγική του αξία. </a:t>
            </a:r>
            <a:endParaRPr lang="el-GR" sz="2000" dirty="0" smtClean="0"/>
          </a:p>
        </p:txBody>
      </p:sp>
    </p:spTree>
    <p:extLst>
      <p:ext uri="{BB962C8B-B14F-4D97-AF65-F5344CB8AC3E}">
        <p14:creationId xmlns:p14="http://schemas.microsoft.com/office/powerpoint/2010/main" val="42163430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ΣΥΝΤΟΜΗ ΠΕΡΙΓΡΑΦΗ ΤΗΣ ΜΕΘΟΔΟΥ</a:t>
            </a:r>
            <a:endParaRPr lang="el-GR" dirty="0"/>
          </a:p>
        </p:txBody>
      </p:sp>
      <p:sp>
        <p:nvSpPr>
          <p:cNvPr id="3" name="Content Placeholder 2"/>
          <p:cNvSpPr>
            <a:spLocks noGrp="1"/>
          </p:cNvSpPr>
          <p:nvPr>
            <p:ph sz="quarter" idx="1"/>
          </p:nvPr>
        </p:nvSpPr>
        <p:spPr/>
        <p:txBody>
          <a:bodyPr>
            <a:normAutofit lnSpcReduction="10000"/>
          </a:bodyPr>
          <a:lstStyle/>
          <a:p>
            <a:r>
              <a:rPr lang="el-GR" sz="1800" dirty="0"/>
              <a:t>Η μέθοδος χρησιμοποιεί συνεντεύξεις των επισκεπτών του χώρου μέσω ερωτηματολογίων για τη συλλογή των απαραίτητων πληροφοριών. Οι βασικές ερωτήσεις αφορούν την περιοχή από την οποία προέρχονται οι επισκέπτες, το μέσο με το οποίο ταξιδεύουν, το κόστος ταξιδιού τους, την χρονική διάρκεια του ταξιδιού, τις εναλλακτικές επιλογές που έχουν, τον χρόνο παραμονής τους, τις δραστηριότητες κατά τη διάρκεια παραμονής, το οικογενειακό εισόδημα, την ηλικία, κ.λπ</a:t>
            </a:r>
            <a:r>
              <a:rPr lang="el-GR" sz="1800" dirty="0" smtClean="0"/>
              <a:t>.,</a:t>
            </a:r>
          </a:p>
          <a:p>
            <a:r>
              <a:rPr lang="el-GR" sz="1800" dirty="0"/>
              <a:t>Τ</a:t>
            </a:r>
            <a:r>
              <a:rPr lang="el-GR" sz="1800" dirty="0" smtClean="0"/>
              <a:t>ο </a:t>
            </a:r>
            <a:r>
              <a:rPr lang="el-GR" sz="1800" dirty="0"/>
              <a:t>εισόδημα αποτελεί έναν σημαντικό παράγοντα που επιδρά στον συνολικό ετήσιο αριθμό των επισκέψεων, αφού οικογένειες υψηλότερου εισοδήματος έχουν τη δυνατότητα να πραγματοποιούν περισσότερες επισκέψεις</a:t>
            </a:r>
            <a:r>
              <a:rPr lang="el-GR" sz="1800" dirty="0" smtClean="0"/>
              <a:t>.</a:t>
            </a:r>
          </a:p>
          <a:p>
            <a:r>
              <a:rPr lang="el-GR" sz="1800" dirty="0"/>
              <a:t>Άλλος σημαντικός παράγοντας είναι ο αριθμός των εναλλακτικών περιοχών που </a:t>
            </a:r>
            <a:r>
              <a:rPr lang="el-GR" sz="1800" dirty="0" smtClean="0"/>
              <a:t>μπορεί </a:t>
            </a:r>
            <a:r>
              <a:rPr lang="el-GR" sz="1800" dirty="0"/>
              <a:t>να επισκεφτεί κάποιος</a:t>
            </a:r>
            <a:r>
              <a:rPr lang="el-GR" sz="1800" dirty="0" smtClean="0"/>
              <a:t>.</a:t>
            </a:r>
          </a:p>
          <a:p>
            <a:r>
              <a:rPr lang="el-GR" sz="1800" dirty="0"/>
              <a:t>Προκειμένου να αποτιμηθεί η αξία ενός χώρου αναψυχής ή πρασίνου για την εφαρμογή μιας συγκεκριμένης περιβαλλοντικής πολιτικής, απαιτούνται πληροφορίες για: (α) το κόστος μίας επίσκεψης, (β) τον αριθμό των επισκέψεων και (γ) τη μεταβολή των δύο πρώτων παραμέτρων εάν υπάρξουν αλλαγές στα ποιοτικά ή και ποσοτικά χαρακτηριστικά του </a:t>
            </a:r>
            <a:r>
              <a:rPr lang="el-GR" sz="1800" dirty="0" smtClean="0"/>
              <a:t>χώρου.</a:t>
            </a:r>
            <a:endParaRPr lang="el-GR" sz="1800" dirty="0"/>
          </a:p>
        </p:txBody>
      </p:sp>
    </p:spTree>
    <p:extLst>
      <p:ext uri="{BB962C8B-B14F-4D97-AF65-F5344CB8AC3E}">
        <p14:creationId xmlns:p14="http://schemas.microsoft.com/office/powerpoint/2010/main" val="1395256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400" dirty="0" smtClean="0"/>
              <a:t>ΜΕΘΟΔΟΣ ΥΠΟΘΕΤΙΚΗΣ Η ΕΞΑΡΤΗΜΕΝΗΣ ΑΞΙΟΛΟΓΗΣΗΣ</a:t>
            </a:r>
            <a:endParaRPr lang="el-GR" sz="2400" dirty="0"/>
          </a:p>
        </p:txBody>
      </p:sp>
      <p:sp>
        <p:nvSpPr>
          <p:cNvPr id="3" name="Content Placeholder 2"/>
          <p:cNvSpPr>
            <a:spLocks noGrp="1"/>
          </p:cNvSpPr>
          <p:nvPr>
            <p:ph sz="quarter" idx="1"/>
          </p:nvPr>
        </p:nvSpPr>
        <p:spPr/>
        <p:txBody>
          <a:bodyPr>
            <a:normAutofit/>
          </a:bodyPr>
          <a:lstStyle/>
          <a:p>
            <a:r>
              <a:rPr lang="el-GR" sz="1800" dirty="0" smtClean="0"/>
              <a:t>Η </a:t>
            </a:r>
            <a:r>
              <a:rPr lang="el-GR" sz="1800" dirty="0"/>
              <a:t>μέθοδος στηρίζεται στην κατασκευή μιας υποθετικής αγοράς, μέσω της οποίας επιδιώκεται να υπολογιστεί η διάθεση του ερωτώμενου να πληρώσει ή να αποζημιωθεί (Willingness To Pay – WTP or Willingness To Accept – WTA) για τις μεταβολές στην παρεχόμενη ποιότητα ή/και ποσότητα μη εμπορεύσιμων αγαθών </a:t>
            </a:r>
            <a:r>
              <a:rPr lang="el-GR" sz="1800" dirty="0" smtClean="0"/>
              <a:t>και </a:t>
            </a:r>
            <a:r>
              <a:rPr lang="el-GR" sz="1800" dirty="0"/>
              <a:t>υπηρεσιών του περιβάλλοντος</a:t>
            </a:r>
            <a:r>
              <a:rPr lang="el-GR" sz="1800" dirty="0" smtClean="0"/>
              <a:t>.</a:t>
            </a:r>
          </a:p>
          <a:p>
            <a:r>
              <a:rPr lang="el-GR" sz="1800" b="1" i="1" dirty="0" smtClean="0"/>
              <a:t>Πλεονεκτήματα της μεθόδου</a:t>
            </a:r>
          </a:p>
          <a:p>
            <a:r>
              <a:rPr lang="el-GR" sz="1800" dirty="0"/>
              <a:t>η δυνατότητα εφαρμογής στην αποτίμηση όχι μόνο της «αξίας χρήσης» αλλά και της «αξίας μη-χρήσης» ενός περιβαλλοντικού </a:t>
            </a:r>
            <a:r>
              <a:rPr lang="el-GR" sz="1800" dirty="0" smtClean="0"/>
              <a:t>αγαθού. </a:t>
            </a:r>
            <a:endParaRPr lang="el-GR" sz="1800" dirty="0"/>
          </a:p>
          <a:p>
            <a:r>
              <a:rPr lang="el-GR" sz="1800" dirty="0" smtClean="0"/>
              <a:t>το </a:t>
            </a:r>
            <a:r>
              <a:rPr lang="el-GR" sz="1800" dirty="0"/>
              <a:t>ευρύ πεδίο εφαρμογής στην ανάλυση περιβαλλοντικών </a:t>
            </a:r>
            <a:r>
              <a:rPr lang="el-GR" sz="1800" dirty="0" smtClean="0"/>
              <a:t>θεμάτων.</a:t>
            </a:r>
            <a:endParaRPr lang="el-GR" sz="1800" dirty="0"/>
          </a:p>
          <a:p>
            <a:r>
              <a:rPr lang="el-GR" sz="1800" dirty="0" smtClean="0"/>
              <a:t>η </a:t>
            </a:r>
            <a:r>
              <a:rPr lang="el-GR" sz="1800" dirty="0"/>
              <a:t>δυνατότητα ex ante </a:t>
            </a:r>
            <a:r>
              <a:rPr lang="el-GR" sz="1800" dirty="0" smtClean="0"/>
              <a:t>(εκ των προτέρων) εφαρμογής </a:t>
            </a:r>
            <a:r>
              <a:rPr lang="el-GR" sz="1800" dirty="0"/>
              <a:t>για την αξιολόγηση προτεινόμενων επεμβάσεων στο περιβάλλον, αποτελώντας ουσιαστικό βοήθημα στη χάραξη περιβαλλοντικής </a:t>
            </a:r>
            <a:r>
              <a:rPr lang="el-GR" sz="1800" dirty="0" smtClean="0"/>
              <a:t>πολιτικής.</a:t>
            </a:r>
            <a:endParaRPr lang="el-GR" sz="1800" dirty="0"/>
          </a:p>
          <a:p>
            <a:r>
              <a:rPr lang="el-GR" sz="1800" dirty="0" smtClean="0"/>
              <a:t>η </a:t>
            </a:r>
            <a:r>
              <a:rPr lang="el-GR" sz="1800" dirty="0"/>
              <a:t>ικανότητα εξαγωγής συμπερασμάτων, υπό προϋποθέσεις, αναφορικά με την εκτίμηση των διαφορετικών τύπων αξιών ενός αγαθού.</a:t>
            </a:r>
            <a:endParaRPr lang="el-GR" sz="1800" b="1" i="1" dirty="0"/>
          </a:p>
        </p:txBody>
      </p:sp>
    </p:spTree>
    <p:extLst>
      <p:ext uri="{BB962C8B-B14F-4D97-AF65-F5344CB8AC3E}">
        <p14:creationId xmlns:p14="http://schemas.microsoft.com/office/powerpoint/2010/main" val="3790486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ΚΥΡΙΕΣ ΕΝΝΟΙΕΣ (1)</a:t>
            </a:r>
            <a:endParaRPr lang="el-GR" dirty="0"/>
          </a:p>
        </p:txBody>
      </p:sp>
      <p:sp>
        <p:nvSpPr>
          <p:cNvPr id="3" name="Content Placeholder 2"/>
          <p:cNvSpPr>
            <a:spLocks noGrp="1"/>
          </p:cNvSpPr>
          <p:nvPr>
            <p:ph sz="quarter" idx="1"/>
          </p:nvPr>
        </p:nvSpPr>
        <p:spPr/>
        <p:txBody>
          <a:bodyPr/>
          <a:lstStyle/>
          <a:p>
            <a:r>
              <a:rPr lang="el-GR" sz="1800" b="1" u="sng" dirty="0" smtClean="0"/>
              <a:t>Ελεύθερα αγαθά</a:t>
            </a:r>
            <a:r>
              <a:rPr lang="el-GR" sz="1800" dirty="0" smtClean="0"/>
              <a:t>: χαρακτηρίζονται τα αγαθά που μπορούν να αποκτηθούν σε απεριόριστες ποσότητες χωρίς παραγωγική προσπάθεια, δεδομένης της υπερεπάρκειάς τους σε σχέση με τη ζήτηση.</a:t>
            </a:r>
          </a:p>
          <a:p>
            <a:r>
              <a:rPr lang="el-GR" sz="1800" b="1" u="sng" dirty="0" smtClean="0"/>
              <a:t>Οικονομικά αγαθά: </a:t>
            </a:r>
            <a:r>
              <a:rPr lang="el-GR" sz="1800" dirty="0" smtClean="0"/>
              <a:t>καλούνται τα αγαθά, η απόκτηση των οποίων συνεπάγεται κάποια θυσία, δηλαδή κάποια παραγωγική προσπάθεια. Για το λόγο αυτό ονομάζονται και προϊόντα.</a:t>
            </a:r>
          </a:p>
          <a:p>
            <a:r>
              <a:rPr lang="el-GR" sz="1800" b="1" u="sng" dirty="0" smtClean="0"/>
              <a:t>Δημόσια αγαθά: </a:t>
            </a:r>
            <a:r>
              <a:rPr lang="el-GR" sz="1800" dirty="0" smtClean="0"/>
              <a:t>είναι τα αγαθά που αποτελούν αντικείμενο κοινής ιδιοκτησίας και κατά συνέπεια χαρακτηρίζονται από την αρχή της αδιαιρετότητας και της ελεύθερης πρόσβασης στη χρήση τους.</a:t>
            </a:r>
          </a:p>
          <a:p>
            <a:r>
              <a:rPr lang="el-GR" sz="1800" b="1" u="sng" dirty="0" smtClean="0"/>
              <a:t>Ιδιωτικά αγαθά: </a:t>
            </a:r>
            <a:r>
              <a:rPr lang="el-GR" sz="1800" dirty="0" smtClean="0"/>
              <a:t>είναι τα αγαθά, τα οποία αποτελούν αντικείμενο ατομικής ιδιοκτησίας και χαρακτηρίζονται από την αρχή του αποκλεισμού χρήσης τους, από εκείνους που δεν διατίθενται να καταβάλουν ένα ορισμένο τίμημα.</a:t>
            </a:r>
          </a:p>
          <a:p>
            <a:r>
              <a:rPr lang="el-GR" sz="1800" b="1" u="sng" dirty="0" smtClean="0"/>
              <a:t>Όφελος ή χρησιμότητα: </a:t>
            </a:r>
            <a:r>
              <a:rPr lang="el-GR" sz="1800" dirty="0" smtClean="0"/>
              <a:t>καλείται η ικανοποίηση που παρέχει στον καταναλωτή ένα αγαθό ή υπηρεσία.</a:t>
            </a:r>
            <a:endParaRPr lang="el-GR" sz="1800" b="1" u="sng" dirty="0" smtClean="0"/>
          </a:p>
          <a:p>
            <a:endParaRPr lang="el-GR" dirty="0"/>
          </a:p>
        </p:txBody>
      </p:sp>
    </p:spTree>
    <p:extLst>
      <p:ext uri="{BB962C8B-B14F-4D97-AF65-F5344CB8AC3E}">
        <p14:creationId xmlns:p14="http://schemas.microsoft.com/office/powerpoint/2010/main" val="3306867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ΣΥΝΟΠΤΙΚΗ ΠΕΡΙΓΡΑΦΗ ΤΗΣ ΜΕΘΟΔΟΥ</a:t>
            </a:r>
            <a:endParaRPr lang="el-GR" dirty="0"/>
          </a:p>
        </p:txBody>
      </p:sp>
      <p:sp>
        <p:nvSpPr>
          <p:cNvPr id="3" name="Content Placeholder 2"/>
          <p:cNvSpPr>
            <a:spLocks noGrp="1"/>
          </p:cNvSpPr>
          <p:nvPr>
            <p:ph sz="quarter" idx="1"/>
          </p:nvPr>
        </p:nvSpPr>
        <p:spPr/>
        <p:txBody>
          <a:bodyPr>
            <a:normAutofit/>
          </a:bodyPr>
          <a:lstStyle/>
          <a:p>
            <a:r>
              <a:rPr lang="el-GR" sz="1800" dirty="0"/>
              <a:t>Η μέθοδος αξιοποιεί στοιχεία έρευνας με </a:t>
            </a:r>
            <a:r>
              <a:rPr lang="el-GR" sz="1800" dirty="0" smtClean="0"/>
              <a:t>ερωτηματολόγια.</a:t>
            </a:r>
          </a:p>
          <a:p>
            <a:r>
              <a:rPr lang="el-GR" sz="1800" dirty="0"/>
              <a:t>Η «καρδιά» της μεθόδου είναι το ερωτηματολόγιο και ειδικά η ερώτηση για την επιθυμία χρηματικής συνεισφοράς ή αποζημίωσης σε σχέση με το υπό διερεύνηση σενάριο</a:t>
            </a:r>
            <a:r>
              <a:rPr lang="el-GR" sz="1800" dirty="0" smtClean="0"/>
              <a:t>.</a:t>
            </a:r>
          </a:p>
          <a:p>
            <a:r>
              <a:rPr lang="el-GR" sz="1800" dirty="0"/>
              <a:t>Ο βασικός κορμός της συνέντευξης πραγματεύεται το χρηματικό ποσό που προτίθεται να πληρώσει κάποιος προκειμένου να διαφυλάξει ή να αποκαταστήσει ένα περιβαλλοντικό αγαθό</a:t>
            </a:r>
            <a:r>
              <a:rPr lang="el-GR" sz="1800" dirty="0" smtClean="0"/>
              <a:t>.</a:t>
            </a:r>
          </a:p>
          <a:p>
            <a:r>
              <a:rPr lang="el-GR" sz="1800" dirty="0"/>
              <a:t>Στη συνήθη εφαρμογή της μεθόδου υπολογίζεται ο μέσος όρος της υποθετικής χρηματικής συνεισφοράς, ο οποίος πολλαπλασιάζεται με τον συνολικό αριθμό των ενδιαφερομένων (π.χ. των νοικοκυριών μιας περιοχής), και εκτιμάται η ολική οικονομική αξία του περιβαλλοντικό </a:t>
            </a:r>
            <a:r>
              <a:rPr lang="el-GR" sz="1800" dirty="0" smtClean="0"/>
              <a:t>αγαθού.</a:t>
            </a:r>
            <a:endParaRPr lang="el-GR" sz="1800" dirty="0"/>
          </a:p>
        </p:txBody>
      </p:sp>
    </p:spTree>
    <p:extLst>
      <p:ext uri="{BB962C8B-B14F-4D97-AF65-F5344CB8AC3E}">
        <p14:creationId xmlns:p14="http://schemas.microsoft.com/office/powerpoint/2010/main" val="475459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ΜΕΘΟΔΟΣ ΤΩΝ ΜΟΝΤΕΛΩΝ ΕΠΙΛΟΓΗΣ</a:t>
            </a:r>
            <a:endParaRPr lang="el-GR" dirty="0"/>
          </a:p>
        </p:txBody>
      </p:sp>
      <p:sp>
        <p:nvSpPr>
          <p:cNvPr id="3" name="Content Placeholder 2"/>
          <p:cNvSpPr>
            <a:spLocks noGrp="1"/>
          </p:cNvSpPr>
          <p:nvPr>
            <p:ph sz="quarter" idx="1"/>
          </p:nvPr>
        </p:nvSpPr>
        <p:spPr/>
        <p:txBody>
          <a:bodyPr>
            <a:normAutofit lnSpcReduction="10000"/>
          </a:bodyPr>
          <a:lstStyle/>
          <a:p>
            <a:r>
              <a:rPr lang="el-GR" sz="1800" dirty="0"/>
              <a:t>Η μέθοδος των </a:t>
            </a:r>
            <a:r>
              <a:rPr lang="el-GR" sz="1800" b="1" dirty="0"/>
              <a:t>Μοντέλων Επιλογής (Choice Modeling) </a:t>
            </a:r>
            <a:r>
              <a:rPr lang="el-GR" sz="1800" dirty="0"/>
              <a:t>αναφέρεται στην πραγματικότητα σε μια κατηγορία μεθόδων εκφραζόμενης προτίμησης που χρησιμοποιούν παρόμοιες προσεγγίσεις για την αποτίμηση της αξίας ενός </a:t>
            </a:r>
            <a:r>
              <a:rPr lang="el-GR" sz="1800" dirty="0" smtClean="0"/>
              <a:t>αγαθού.</a:t>
            </a:r>
          </a:p>
          <a:p>
            <a:r>
              <a:rPr lang="el-GR" sz="1800" dirty="0"/>
              <a:t>Τα μοντέλα επιλογών βασίζονται στην ιδέα ότι κάθε αγαθό μπορεί να περιγραφεί με βάση τα χαρακτηριστικά του και τα επίπεδα αυτών. Για παράδειγμα, ένας ποταμός μπορεί να περιγραφεί σύμφωνα με τη χημική σύσταση του νερού, την οικολογική του κατάσταση, κ.λπ. Αλλάζοντας τα επίπεδα των χαρακτηριστικών του αγαθού διαφοροποιείται η κατάστασή του. Αυτές τις μεταβολές επιδιώκουν να αποτιμήσουν τα μοντέλα επιλογής, προσφέροντας απάντηση σε τέσσερα βασικά ερωτήματα: </a:t>
            </a:r>
          </a:p>
          <a:p>
            <a:r>
              <a:rPr lang="el-GR" sz="1800" dirty="0" smtClean="0"/>
              <a:t>ποιες </a:t>
            </a:r>
            <a:r>
              <a:rPr lang="el-GR" sz="1800" dirty="0"/>
              <a:t>είναι οι ιδιότητες (ή τα χαρακτηριστικά) του αγαθού που καθορίζουν την αξία που του προσδίδουν οι ερωτώμενοι. </a:t>
            </a:r>
          </a:p>
          <a:p>
            <a:r>
              <a:rPr lang="el-GR" sz="1800" dirty="0" smtClean="0"/>
              <a:t>ποια </a:t>
            </a:r>
            <a:r>
              <a:rPr lang="el-GR" sz="1800" dirty="0"/>
              <a:t>είναι η σειρά κατάταξης των χαρακτηριστικών. </a:t>
            </a:r>
          </a:p>
          <a:p>
            <a:r>
              <a:rPr lang="el-GR" sz="1800" dirty="0" smtClean="0"/>
              <a:t>ποια </a:t>
            </a:r>
            <a:r>
              <a:rPr lang="el-GR" sz="1800" dirty="0"/>
              <a:t>είναι η αξία της μεταβολής περισσοτέρων του ενός χαρακτηριστικών, ταυτόχρονα. </a:t>
            </a:r>
          </a:p>
          <a:p>
            <a:r>
              <a:rPr lang="el-GR" sz="1800" dirty="0" smtClean="0"/>
              <a:t>ποια </a:t>
            </a:r>
            <a:r>
              <a:rPr lang="el-GR" sz="1800" dirty="0"/>
              <a:t>είναι η συνολική αξία του αγαθού. </a:t>
            </a:r>
          </a:p>
          <a:p>
            <a:endParaRPr lang="el-GR" sz="1800" dirty="0"/>
          </a:p>
        </p:txBody>
      </p:sp>
    </p:spTree>
    <p:extLst>
      <p:ext uri="{BB962C8B-B14F-4D97-AF65-F5344CB8AC3E}">
        <p14:creationId xmlns:p14="http://schemas.microsoft.com/office/powerpoint/2010/main" val="14313190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ΜΕΘΟΔΟΣ ΜΕΤΑΦΟΡΑΣ ΟΦΕΛΟΥΣ</a:t>
            </a:r>
            <a:endParaRPr lang="el-GR" dirty="0"/>
          </a:p>
        </p:txBody>
      </p:sp>
      <p:sp>
        <p:nvSpPr>
          <p:cNvPr id="3" name="Content Placeholder 2"/>
          <p:cNvSpPr>
            <a:spLocks noGrp="1"/>
          </p:cNvSpPr>
          <p:nvPr>
            <p:ph sz="quarter" idx="1"/>
          </p:nvPr>
        </p:nvSpPr>
        <p:spPr/>
        <p:txBody>
          <a:bodyPr>
            <a:normAutofit/>
          </a:bodyPr>
          <a:lstStyle/>
          <a:p>
            <a:r>
              <a:rPr lang="el-GR" sz="1800" dirty="0"/>
              <a:t>Οι μέθοδοι περιβαλλοντικής οικονομίας, που αναφέρθηκαν, χαρακτηρίζονται από την ανάγκη συγκέντρωσης σημαντικού όγκου πρωτογενών δεδομένων και είναι γενικά δαπανηρές και χρονοβόρες</a:t>
            </a:r>
            <a:r>
              <a:rPr lang="el-GR" sz="1800" dirty="0" smtClean="0"/>
              <a:t>.</a:t>
            </a:r>
          </a:p>
          <a:p>
            <a:r>
              <a:rPr lang="el-GR" sz="1800" dirty="0"/>
              <a:t>Ως </a:t>
            </a:r>
            <a:r>
              <a:rPr lang="el-GR" sz="1800" dirty="0" smtClean="0"/>
              <a:t>μέθοδος </a:t>
            </a:r>
            <a:r>
              <a:rPr lang="el-GR" sz="1800" dirty="0"/>
              <a:t>μεταφοράς οφέλους καλείται η διαδικασία μεταφοράς υφιστάμενων δεδομένων περιβαλλοντικής αποτίμησης για δεδομένο πρόβλημα, από μια περιοχή με συγκεκριμένα χαρακτηριστικά σε μια άλλη με παρόμοια </a:t>
            </a:r>
            <a:r>
              <a:rPr lang="el-GR" sz="1800" dirty="0" smtClean="0"/>
              <a:t>χαρακτηριστικά.</a:t>
            </a:r>
          </a:p>
          <a:p>
            <a:r>
              <a:rPr lang="el-GR" sz="1800" b="1" i="1" dirty="0" smtClean="0"/>
              <a:t>Πλεονεκτήματα</a:t>
            </a:r>
          </a:p>
          <a:p>
            <a:r>
              <a:rPr lang="el-GR" sz="1800" dirty="0"/>
              <a:t>περιορισμούς στο κόστος της έρευνας ή/και </a:t>
            </a:r>
          </a:p>
          <a:p>
            <a:r>
              <a:rPr lang="el-GR" sz="1800" dirty="0" smtClean="0"/>
              <a:t>περιορισμούς </a:t>
            </a:r>
            <a:r>
              <a:rPr lang="el-GR" sz="1800" dirty="0"/>
              <a:t>στο χρόνο υλοποίησης</a:t>
            </a:r>
            <a:endParaRPr lang="el-GR" sz="1800" b="1" i="1" dirty="0"/>
          </a:p>
        </p:txBody>
      </p:sp>
    </p:spTree>
    <p:extLst>
      <p:ext uri="{BB962C8B-B14F-4D97-AF65-F5344CB8AC3E}">
        <p14:creationId xmlns:p14="http://schemas.microsoft.com/office/powerpoint/2010/main" val="3786229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ΜΕΘΟΔΟΣ ΜΕΤΑΦΟΡΑΣ ΟΦΕΛΟΥΣ (ΣΥΝΕΧΕΙΑ)</a:t>
            </a:r>
            <a:endParaRPr lang="el-GR" sz="2800" dirty="0"/>
          </a:p>
        </p:txBody>
      </p:sp>
      <p:sp>
        <p:nvSpPr>
          <p:cNvPr id="3" name="Content Placeholder 2"/>
          <p:cNvSpPr>
            <a:spLocks noGrp="1"/>
          </p:cNvSpPr>
          <p:nvPr>
            <p:ph sz="quarter" idx="1"/>
          </p:nvPr>
        </p:nvSpPr>
        <p:spPr/>
        <p:txBody>
          <a:bodyPr>
            <a:normAutofit/>
          </a:bodyPr>
          <a:lstStyle/>
          <a:p>
            <a:r>
              <a:rPr lang="el-GR" sz="1800" b="1" i="1" dirty="0" smtClean="0"/>
              <a:t>Προϋποθέσεις</a:t>
            </a:r>
            <a:endParaRPr lang="el-GR" sz="1800" dirty="0"/>
          </a:p>
          <a:p>
            <a:r>
              <a:rPr lang="el-GR" sz="1800" dirty="0"/>
              <a:t>Να έχουν αναγνωριστεί και να έχουν εκφραστεί ποσοτικά οι επιπτώσεις που σχετίζονται με το αποτιμώμενο αγαθό ως προς την έκταση και το μέγεθός τους. </a:t>
            </a:r>
          </a:p>
          <a:p>
            <a:r>
              <a:rPr lang="el-GR" sz="1800" dirty="0" smtClean="0"/>
              <a:t>Να </a:t>
            </a:r>
            <a:r>
              <a:rPr lang="el-GR" sz="1800" dirty="0"/>
              <a:t>έχει προσδιοριστεί το μέγεθος του πληθυσμού που θα υποστεί τις συνέπειες από τις επιπτώσεις που σχετίζονται με το αποτιμώμενο αγαθό. </a:t>
            </a:r>
          </a:p>
          <a:p>
            <a:r>
              <a:rPr lang="el-GR" sz="1800" dirty="0" smtClean="0"/>
              <a:t>Να </a:t>
            </a:r>
            <a:r>
              <a:rPr lang="el-GR" sz="1800" dirty="0"/>
              <a:t>έχουν καθοριστεί οι απαιτήσεις των δεδομένων που θα μεταφερθούν (π.χ. τι είδους περιβαλλοντική αξία θα μετρηθεί). </a:t>
            </a:r>
          </a:p>
          <a:p>
            <a:endParaRPr lang="el-GR" sz="1800" b="1" i="1" dirty="0" smtClean="0"/>
          </a:p>
          <a:p>
            <a:pPr marL="0" indent="0">
              <a:buNone/>
            </a:pPr>
            <a:r>
              <a:rPr lang="el-GR" sz="1800" dirty="0" smtClean="0"/>
              <a:t>Οι </a:t>
            </a:r>
            <a:r>
              <a:rPr lang="el-GR" sz="1800" dirty="0"/>
              <a:t>μελέτες αναφοράς, οι οποίες χρησιμοποιούνται για να μεταφερθούν τα δεδομένα, θα πρέπει: </a:t>
            </a:r>
          </a:p>
          <a:p>
            <a:r>
              <a:rPr lang="el-GR" sz="1800" dirty="0"/>
              <a:t>βασίζονται σε επαρκή δεδομένα, κοινά αποδεκτές επιστημονικές μεθοδολογίες και ορθή πρακτική εφαρμογή. </a:t>
            </a:r>
          </a:p>
          <a:p>
            <a:r>
              <a:rPr lang="el-GR" sz="1800" dirty="0"/>
              <a:t>παρέχουν πληροφορίες για τη στατιστική σχέση μεταξύ των αποτελεσμάτων και των χαρακτηριστικών της περιοχής, του προβλήματος και του πληθυσμού. </a:t>
            </a:r>
          </a:p>
          <a:p>
            <a:endParaRPr lang="el-GR" sz="1800" b="1" i="1" dirty="0"/>
          </a:p>
        </p:txBody>
      </p:sp>
    </p:spTree>
    <p:extLst>
      <p:ext uri="{BB962C8B-B14F-4D97-AF65-F5344CB8AC3E}">
        <p14:creationId xmlns:p14="http://schemas.microsoft.com/office/powerpoint/2010/main" val="1690313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ΜΕΘΟΔΟΣ ΜΕΤΑΦΟΡΑΣ ΟΦΕΛΟΥΣ (ΣΥΝΕΧΕΙΑ)</a:t>
            </a:r>
            <a:endParaRPr lang="el-GR" sz="2800" dirty="0"/>
          </a:p>
        </p:txBody>
      </p:sp>
      <p:sp>
        <p:nvSpPr>
          <p:cNvPr id="3" name="Content Placeholder 2"/>
          <p:cNvSpPr>
            <a:spLocks noGrp="1"/>
          </p:cNvSpPr>
          <p:nvPr>
            <p:ph sz="quarter" idx="1"/>
          </p:nvPr>
        </p:nvSpPr>
        <p:spPr/>
        <p:txBody>
          <a:bodyPr>
            <a:normAutofit/>
          </a:bodyPr>
          <a:lstStyle/>
          <a:p>
            <a:r>
              <a:rPr lang="el-GR" sz="1800" dirty="0" smtClean="0"/>
              <a:t> </a:t>
            </a:r>
            <a:r>
              <a:rPr lang="el-GR" sz="1800" dirty="0"/>
              <a:t>Η</a:t>
            </a:r>
            <a:r>
              <a:rPr lang="el-GR" sz="1800" dirty="0" smtClean="0"/>
              <a:t> </a:t>
            </a:r>
            <a:r>
              <a:rPr lang="el-GR" sz="1800" dirty="0"/>
              <a:t>σχέση μεταξύ των περιοχών «αναφοράς» και της υπό διερεύνηση περίπτωσης θα πρέπει να στηρίζεται στα ακόλουθα σημεία: </a:t>
            </a:r>
          </a:p>
          <a:p>
            <a:r>
              <a:rPr lang="el-GR" sz="1800" dirty="0"/>
              <a:t>περιβαλλοντικό ή κοινωνικό αγαθό που μετράται στις περιοχές αναφοράς και μελέτης, όπως και το είδος της μεταβολής, θα πρέπει να είναι αντίστοιχων χαρακτηριστικών. </a:t>
            </a:r>
          </a:p>
          <a:p>
            <a:r>
              <a:rPr lang="el-GR" sz="1800" dirty="0"/>
              <a:t>προϋπάρχουσες συνθήκες και η ποιότητα των χρήσεων και των δραστηριοτήτων του υπό εξέταση περιβαλλοντικού αγαθού θα πρέπει να είναι ανάλογες. </a:t>
            </a:r>
          </a:p>
          <a:p>
            <a:r>
              <a:rPr lang="el-GR" sz="1800" dirty="0"/>
              <a:t>συνθήκες τις αγοράς στις περιοχές θα πρέπει να είναι αντίστοιχες, εκτός και αν παρέχονται τα οικονομικά μεγέθη για τα διάφορα υποκατάστατα αγαθά (π.χ. κόστος καυσίμων) στην υπό εξέταση περίπτωση. </a:t>
            </a:r>
          </a:p>
          <a:p>
            <a:endParaRPr lang="el-GR" sz="1800" dirty="0"/>
          </a:p>
          <a:p>
            <a:endParaRPr lang="el-GR" sz="1800" b="1" i="1" dirty="0"/>
          </a:p>
        </p:txBody>
      </p:sp>
    </p:spTree>
    <p:extLst>
      <p:ext uri="{BB962C8B-B14F-4D97-AF65-F5344CB8AC3E}">
        <p14:creationId xmlns:p14="http://schemas.microsoft.com/office/powerpoint/2010/main" val="3333963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ΠΕΡΙΒΑΛΛΟΝΤΙΚΗ ΠΟΛΙΤΙΚΗ</a:t>
            </a:r>
            <a:endParaRPr lang="el-GR" dirty="0"/>
          </a:p>
        </p:txBody>
      </p:sp>
      <p:sp>
        <p:nvSpPr>
          <p:cNvPr id="3" name="Content Placeholder 2"/>
          <p:cNvSpPr>
            <a:spLocks noGrp="1"/>
          </p:cNvSpPr>
          <p:nvPr>
            <p:ph sz="quarter" idx="1"/>
          </p:nvPr>
        </p:nvSpPr>
        <p:spPr/>
        <p:txBody>
          <a:bodyPr>
            <a:normAutofit/>
          </a:bodyPr>
          <a:lstStyle/>
          <a:p>
            <a:r>
              <a:rPr lang="el-GR" sz="1800" dirty="0"/>
              <a:t>Η ευρωπαϊκή περιβαλλοντική πολιτική βασίζεται στις αρχές της προφύλαξης, της πρόληψης και της διόρθωσης των ρυπάνσεων στην πηγή, και στην αρχή «ο ρυπαίνων πληρώνει». </a:t>
            </a:r>
            <a:endParaRPr lang="el-GR" sz="1800" dirty="0" smtClean="0"/>
          </a:p>
          <a:p>
            <a:r>
              <a:rPr lang="el-GR" sz="1800" dirty="0"/>
              <a:t>Η αρχή της πρόληψης είναι ένα εργαλείο διαχείρισης κινδύνων που δύναται να ενεργοποιηθεί εάν υπάρχει επιστημονική αβεβαιότητα ως προς κάποιον εικαζόμενο κίνδυνο για την ανθρώπινη υγεία ή για το περιβάλλον ο οποίος να προκύπτει από συγκεκριμένη ενέργεια ή πολιτική. </a:t>
            </a:r>
            <a:endParaRPr lang="el-GR" sz="1800" dirty="0" smtClean="0"/>
          </a:p>
          <a:p>
            <a:r>
              <a:rPr lang="el-GR" sz="1800" dirty="0"/>
              <a:t>Η αρχή «ο ρυπαίνων πληρώνει» αποσκοπεί στην πρόληψη ή διαφορετικά στην αποκατάσταση της περιβαλλοντικής βλάβης σε σχέση με προστατευόμενα είδη και φυσικούς οικότοπους, σε νερό και έδαφος. </a:t>
            </a:r>
            <a:endParaRPr lang="el-GR" sz="1800" dirty="0" smtClean="0"/>
          </a:p>
          <a:p>
            <a:endParaRPr lang="el-GR" sz="1800" dirty="0"/>
          </a:p>
        </p:txBody>
      </p:sp>
    </p:spTree>
    <p:extLst>
      <p:ext uri="{BB962C8B-B14F-4D97-AF65-F5344CB8AC3E}">
        <p14:creationId xmlns:p14="http://schemas.microsoft.com/office/powerpoint/2010/main" val="1490851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ΠΕΡΙΒΑΛΛΟΝΤΙΚΗ ΠΟΛΙΤΙΚΗ</a:t>
            </a:r>
            <a:endParaRPr lang="el-GR" dirty="0"/>
          </a:p>
        </p:txBody>
      </p:sp>
      <p:sp>
        <p:nvSpPr>
          <p:cNvPr id="3" name="Content Placeholder 2"/>
          <p:cNvSpPr>
            <a:spLocks noGrp="1"/>
          </p:cNvSpPr>
          <p:nvPr>
            <p:ph sz="quarter" idx="1"/>
          </p:nvPr>
        </p:nvSpPr>
        <p:spPr/>
        <p:txBody>
          <a:bodyPr>
            <a:normAutofit/>
          </a:bodyPr>
          <a:lstStyle/>
          <a:p>
            <a:r>
              <a:rPr lang="el-GR" sz="1800" dirty="0"/>
              <a:t>Με την εφαρμογή μίας περιβαλλοντικής πολιτικής </a:t>
            </a:r>
            <a:r>
              <a:rPr lang="el-GR" sz="1800" dirty="0" smtClean="0"/>
              <a:t>το εξωτερικό </a:t>
            </a:r>
            <a:r>
              <a:rPr lang="el-GR" sz="1800" dirty="0"/>
              <a:t>περιβαλλοντικό κόστος (ή μέρος </a:t>
            </a:r>
            <a:r>
              <a:rPr lang="el-GR" sz="1800" dirty="0" smtClean="0"/>
              <a:t>του) </a:t>
            </a:r>
            <a:r>
              <a:rPr lang="el-GR" sz="1800" b="1" dirty="0" smtClean="0"/>
              <a:t>ενσωματώνεται </a:t>
            </a:r>
            <a:r>
              <a:rPr lang="el-GR" sz="1800" b="1" dirty="0"/>
              <a:t>στο ιδιωτικό κόστος </a:t>
            </a:r>
            <a:r>
              <a:rPr lang="el-GR" sz="1800" dirty="0"/>
              <a:t>και </a:t>
            </a:r>
            <a:r>
              <a:rPr lang="el-GR" sz="1800" b="1" dirty="0" smtClean="0"/>
              <a:t>λαμβάνεται υπόψη </a:t>
            </a:r>
            <a:r>
              <a:rPr lang="el-GR" sz="1800" dirty="0"/>
              <a:t>στις αποφάσεις και συμπεριφορές των </a:t>
            </a:r>
            <a:r>
              <a:rPr lang="el-GR" sz="1800" dirty="0" smtClean="0"/>
              <a:t>παραγωγών ή/και </a:t>
            </a:r>
            <a:r>
              <a:rPr lang="el-GR" sz="1800" dirty="0"/>
              <a:t>των </a:t>
            </a:r>
            <a:r>
              <a:rPr lang="el-GR" sz="1800" dirty="0" smtClean="0"/>
              <a:t>καταναλωτών.</a:t>
            </a:r>
            <a:endParaRPr lang="el-GR" sz="1800" dirty="0"/>
          </a:p>
          <a:p>
            <a:r>
              <a:rPr lang="el-GR" sz="1800" b="1" dirty="0" smtClean="0"/>
              <a:t>Δεν </a:t>
            </a:r>
            <a:r>
              <a:rPr lang="el-GR" sz="1800" b="1" dirty="0"/>
              <a:t>είναι όμως δεδομένο:</a:t>
            </a:r>
          </a:p>
          <a:p>
            <a:r>
              <a:rPr lang="el-GR" sz="1800" dirty="0" smtClean="0"/>
              <a:t>Σε </a:t>
            </a:r>
            <a:r>
              <a:rPr lang="el-GR" sz="1800" dirty="0"/>
              <a:t>ποιο βαθμό θα επηρεασθεί το κόστος του παραγωγού</a:t>
            </a:r>
          </a:p>
          <a:p>
            <a:r>
              <a:rPr lang="el-GR" sz="1800" dirty="0" smtClean="0"/>
              <a:t>Σε </a:t>
            </a:r>
            <a:r>
              <a:rPr lang="el-GR" sz="1800" dirty="0"/>
              <a:t>ποιο βαθμό το αυξημένο κόστος παραγωγού θα επηρεάσει την τιμή του</a:t>
            </a:r>
          </a:p>
          <a:p>
            <a:r>
              <a:rPr lang="el-GR" sz="1800" dirty="0"/>
              <a:t>προϊόντος</a:t>
            </a:r>
          </a:p>
          <a:p>
            <a:r>
              <a:rPr lang="el-GR" sz="1800" dirty="0" smtClean="0"/>
              <a:t>Ποιο </a:t>
            </a:r>
            <a:r>
              <a:rPr lang="el-GR" sz="1800" dirty="0"/>
              <a:t>θα είναι το τελικό αποτέλεσμα για το περιβάλλον</a:t>
            </a:r>
          </a:p>
          <a:p>
            <a:r>
              <a:rPr lang="el-GR" sz="1800" b="1" dirty="0" smtClean="0"/>
              <a:t>Η </a:t>
            </a:r>
            <a:r>
              <a:rPr lang="el-GR" sz="1800" b="1" dirty="0"/>
              <a:t>αποτελεσματικότητα </a:t>
            </a:r>
            <a:r>
              <a:rPr lang="el-GR" sz="1800" dirty="0"/>
              <a:t>των περιβαλλοντικών </a:t>
            </a:r>
            <a:r>
              <a:rPr lang="el-GR" sz="1800" dirty="0" smtClean="0"/>
              <a:t>πολιτικών</a:t>
            </a:r>
            <a:r>
              <a:rPr lang="en-US" sz="1800" dirty="0" smtClean="0"/>
              <a:t> </a:t>
            </a:r>
            <a:r>
              <a:rPr lang="el-GR" sz="1800" dirty="0" smtClean="0"/>
              <a:t>εξαρτάται</a:t>
            </a:r>
            <a:r>
              <a:rPr lang="el-GR" sz="1800" dirty="0"/>
              <a:t>:</a:t>
            </a:r>
          </a:p>
          <a:p>
            <a:r>
              <a:rPr lang="el-GR" sz="1800" dirty="0" smtClean="0"/>
              <a:t>Από </a:t>
            </a:r>
            <a:r>
              <a:rPr lang="el-GR" sz="1800" dirty="0"/>
              <a:t>τον τρόπο σχεδιασμού και υλοποίησης</a:t>
            </a:r>
          </a:p>
          <a:p>
            <a:r>
              <a:rPr lang="el-GR" sz="1800" dirty="0" smtClean="0"/>
              <a:t>Από </a:t>
            </a:r>
            <a:r>
              <a:rPr lang="el-GR" sz="1800" dirty="0"/>
              <a:t>τον τρόπο εφαρμογής και ελέγχου</a:t>
            </a:r>
          </a:p>
          <a:p>
            <a:r>
              <a:rPr lang="el-GR" sz="1800" dirty="0" smtClean="0"/>
              <a:t>Από </a:t>
            </a:r>
            <a:r>
              <a:rPr lang="el-GR" sz="1800" dirty="0"/>
              <a:t>τα χαρακτηριστικά της επιχείρησης που ρυπαίνει</a:t>
            </a:r>
          </a:p>
          <a:p>
            <a:r>
              <a:rPr lang="el-GR" sz="1800" dirty="0" smtClean="0"/>
              <a:t>Από </a:t>
            </a:r>
            <a:r>
              <a:rPr lang="el-GR" sz="1800" dirty="0"/>
              <a:t>τα χαρακτηριστικά της αγοράς στην οποία εφαρμόζεται</a:t>
            </a:r>
          </a:p>
        </p:txBody>
      </p:sp>
    </p:spTree>
    <p:extLst>
      <p:ext uri="{BB962C8B-B14F-4D97-AF65-F5344CB8AC3E}">
        <p14:creationId xmlns:p14="http://schemas.microsoft.com/office/powerpoint/2010/main" val="23672591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ΚΑΤΗΓΟΡΙΕΣ</a:t>
            </a:r>
            <a:br>
              <a:rPr lang="el-GR" sz="2800" dirty="0" smtClean="0"/>
            </a:br>
            <a:r>
              <a:rPr lang="el-GR" sz="2800" dirty="0" smtClean="0"/>
              <a:t>ΠΕΡΙΒΑΛΛΟΝΤΙΚΩΝ ΠΟΛΙΤΙΚΩΝ</a:t>
            </a:r>
            <a:endParaRPr lang="el-GR" sz="2800" dirty="0"/>
          </a:p>
        </p:txBody>
      </p:sp>
      <p:sp>
        <p:nvSpPr>
          <p:cNvPr id="3" name="Content Placeholder 2"/>
          <p:cNvSpPr>
            <a:spLocks noGrp="1"/>
          </p:cNvSpPr>
          <p:nvPr>
            <p:ph sz="quarter" idx="1"/>
          </p:nvPr>
        </p:nvSpPr>
        <p:spPr/>
        <p:txBody>
          <a:bodyPr>
            <a:normAutofit fontScale="70000" lnSpcReduction="20000"/>
          </a:bodyPr>
          <a:lstStyle/>
          <a:p>
            <a:pPr marL="0" indent="0">
              <a:buNone/>
            </a:pPr>
            <a:r>
              <a:rPr lang="el-GR" b="1" dirty="0"/>
              <a:t>Κανονιστικές πολιτικές (Command &amp; Control policies):</a:t>
            </a:r>
          </a:p>
          <a:p>
            <a:r>
              <a:rPr lang="el-GR" b="1" dirty="0"/>
              <a:t>Αποσκοπούν στην άμεση αντιμετώπιση του αιτίου </a:t>
            </a:r>
            <a:r>
              <a:rPr lang="el-GR" b="1" dirty="0" smtClean="0"/>
              <a:t>της περιβαλλοντικής </a:t>
            </a:r>
            <a:r>
              <a:rPr lang="el-GR" b="1" dirty="0"/>
              <a:t>υποβάθμισης με περιορισμό ή απαγόρευση :</a:t>
            </a:r>
          </a:p>
          <a:p>
            <a:r>
              <a:rPr lang="el-GR" dirty="0" smtClean="0"/>
              <a:t>της </a:t>
            </a:r>
            <a:r>
              <a:rPr lang="el-GR" dirty="0"/>
              <a:t>χρήσης κάποιας τεχνολογίας, πρώτης ύλης, ενεργειακής </a:t>
            </a:r>
            <a:r>
              <a:rPr lang="el-GR" dirty="0" smtClean="0"/>
              <a:t>μορφής κλπ</a:t>
            </a:r>
            <a:r>
              <a:rPr lang="el-GR" dirty="0"/>
              <a:t>.</a:t>
            </a:r>
          </a:p>
          <a:p>
            <a:r>
              <a:rPr lang="el-GR" dirty="0" smtClean="0"/>
              <a:t>της </a:t>
            </a:r>
            <a:r>
              <a:rPr lang="el-GR" dirty="0"/>
              <a:t>έκλυσης κάποιων ρυπογόνων αποβλήτων</a:t>
            </a:r>
          </a:p>
          <a:p>
            <a:r>
              <a:rPr lang="el-GR" b="1" i="1" dirty="0" smtClean="0"/>
              <a:t>Επηρεάζουν </a:t>
            </a:r>
            <a:r>
              <a:rPr lang="el-GR" b="1" i="1" dirty="0"/>
              <a:t>άμεσα τις τεχνολογικές επιλογές και έμμεσα </a:t>
            </a:r>
            <a:r>
              <a:rPr lang="el-GR" b="1" i="1" dirty="0" smtClean="0"/>
              <a:t>τις τιμές</a:t>
            </a:r>
            <a:endParaRPr lang="el-GR" b="1" i="1" dirty="0"/>
          </a:p>
          <a:p>
            <a:pPr marL="0" indent="0">
              <a:buNone/>
            </a:pPr>
            <a:r>
              <a:rPr lang="el-GR" b="1" dirty="0" smtClean="0"/>
              <a:t>Οικονομικές </a:t>
            </a:r>
            <a:r>
              <a:rPr lang="el-GR" b="1" dirty="0"/>
              <a:t>πολιτικές (</a:t>
            </a:r>
            <a:r>
              <a:rPr lang="en-US" b="1" dirty="0"/>
              <a:t>Economic policies):</a:t>
            </a:r>
          </a:p>
          <a:p>
            <a:r>
              <a:rPr lang="el-GR" b="1" dirty="0" smtClean="0"/>
              <a:t>Αποσκοπούν </a:t>
            </a:r>
            <a:r>
              <a:rPr lang="el-GR" b="1" dirty="0"/>
              <a:t>στην αποθάρρυνση πρόκλησης </a:t>
            </a:r>
            <a:r>
              <a:rPr lang="el-GR" b="1" dirty="0" smtClean="0"/>
              <a:t>περιβαλλοντικής υποβάθμισης </a:t>
            </a:r>
            <a:r>
              <a:rPr lang="el-GR" b="1" dirty="0"/>
              <a:t>καθιστώντας κάποιες τεχνολογίες, πρώτες </a:t>
            </a:r>
            <a:r>
              <a:rPr lang="el-GR" b="1" dirty="0" smtClean="0"/>
              <a:t>ύλες, πρακτικές </a:t>
            </a:r>
            <a:r>
              <a:rPr lang="el-GR" b="1" dirty="0"/>
              <a:t>κλπ:</a:t>
            </a:r>
          </a:p>
          <a:p>
            <a:r>
              <a:rPr lang="el-GR" dirty="0" smtClean="0"/>
              <a:t>λιγότερο </a:t>
            </a:r>
            <a:r>
              <a:rPr lang="el-GR" dirty="0"/>
              <a:t>ελκυστικές αν επηρεάζουν αρνητικά το περιβάλλον</a:t>
            </a:r>
          </a:p>
          <a:p>
            <a:r>
              <a:rPr lang="el-GR" dirty="0" smtClean="0"/>
              <a:t>περισσότερο </a:t>
            </a:r>
            <a:r>
              <a:rPr lang="el-GR" dirty="0"/>
              <a:t>ελκυστικές οικονομικά αν είναι φιλικές για το περιβάλλον</a:t>
            </a:r>
          </a:p>
          <a:p>
            <a:r>
              <a:rPr lang="el-GR" b="1" i="1" dirty="0" smtClean="0"/>
              <a:t>Επηρεάζουν </a:t>
            </a:r>
            <a:r>
              <a:rPr lang="el-GR" b="1" i="1" dirty="0"/>
              <a:t>άμεσα τις τιμές και έμμεσα τις </a:t>
            </a:r>
            <a:r>
              <a:rPr lang="el-GR" b="1" i="1" dirty="0" smtClean="0"/>
              <a:t>τεχνολογικές επιλογές</a:t>
            </a:r>
            <a:endParaRPr lang="el-GR" dirty="0"/>
          </a:p>
        </p:txBody>
      </p:sp>
    </p:spTree>
    <p:extLst>
      <p:ext uri="{BB962C8B-B14F-4D97-AF65-F5344CB8AC3E}">
        <p14:creationId xmlns:p14="http://schemas.microsoft.com/office/powerpoint/2010/main" val="1606351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ΛΟΓΟΙ ΠΡΟΩΘΗΣΗΣ</a:t>
            </a:r>
            <a:br>
              <a:rPr lang="el-GR" sz="2800" dirty="0" smtClean="0"/>
            </a:br>
            <a:r>
              <a:rPr lang="el-GR" sz="2800" dirty="0" smtClean="0"/>
              <a:t>ΟΙΚΟΝΟΜΙΚΩΝ ΠΟΛΙΤΙΚΩΝ</a:t>
            </a:r>
            <a:endParaRPr lang="el-GR" sz="2800" dirty="0"/>
          </a:p>
        </p:txBody>
      </p:sp>
      <p:sp>
        <p:nvSpPr>
          <p:cNvPr id="3" name="Content Placeholder 2"/>
          <p:cNvSpPr>
            <a:spLocks noGrp="1"/>
          </p:cNvSpPr>
          <p:nvPr>
            <p:ph sz="quarter" idx="1"/>
          </p:nvPr>
        </p:nvSpPr>
        <p:spPr/>
        <p:txBody>
          <a:bodyPr>
            <a:normAutofit/>
          </a:bodyPr>
          <a:lstStyle/>
          <a:p>
            <a:r>
              <a:rPr lang="el-GR" b="1" dirty="0"/>
              <a:t>Δυσκολίες αποτελεσματικής εφαρμογής </a:t>
            </a:r>
            <a:r>
              <a:rPr lang="el-GR" dirty="0" smtClean="0"/>
              <a:t>των κανονιστικών </a:t>
            </a:r>
            <a:r>
              <a:rPr lang="el-GR" dirty="0"/>
              <a:t>πολιτικών λόγω αδυναμίας του </a:t>
            </a:r>
            <a:r>
              <a:rPr lang="el-GR" dirty="0" smtClean="0"/>
              <a:t>κρατικού μηχανισμού </a:t>
            </a:r>
            <a:r>
              <a:rPr lang="el-GR" dirty="0"/>
              <a:t>να παρακολουθήσει/επιβάλλει την τήρηση </a:t>
            </a:r>
            <a:r>
              <a:rPr lang="el-GR" dirty="0" smtClean="0"/>
              <a:t>των κανονισμών</a:t>
            </a:r>
            <a:r>
              <a:rPr lang="el-GR" dirty="0"/>
              <a:t>.</a:t>
            </a:r>
          </a:p>
          <a:p>
            <a:r>
              <a:rPr lang="el-GR" b="1" dirty="0" smtClean="0"/>
              <a:t>Μειωμένη </a:t>
            </a:r>
            <a:r>
              <a:rPr lang="el-GR" b="1" dirty="0"/>
              <a:t>ευελιξία </a:t>
            </a:r>
            <a:r>
              <a:rPr lang="el-GR" dirty="0"/>
              <a:t>των κανονιστικών πολιτικών ως προς </a:t>
            </a:r>
            <a:r>
              <a:rPr lang="el-GR" dirty="0" smtClean="0"/>
              <a:t>το σχεδιασμό, την εφαρμογή και την αναπροσαρμογή τους.</a:t>
            </a:r>
          </a:p>
          <a:p>
            <a:r>
              <a:rPr lang="el-GR" dirty="0" smtClean="0"/>
              <a:t>Επιθυμία </a:t>
            </a:r>
            <a:r>
              <a:rPr lang="el-GR" dirty="0"/>
              <a:t>γιά υλοποίηση στην πράξη της αρχής </a:t>
            </a:r>
            <a:r>
              <a:rPr lang="el-GR" b="1" dirty="0"/>
              <a:t>“</a:t>
            </a:r>
            <a:r>
              <a:rPr lang="el-GR" b="1" dirty="0" smtClean="0"/>
              <a:t>ο ρυπαίνων </a:t>
            </a:r>
            <a:r>
              <a:rPr lang="el-GR" b="1" dirty="0"/>
              <a:t>πληρώνει” </a:t>
            </a:r>
            <a:r>
              <a:rPr lang="el-GR" dirty="0"/>
              <a:t>και την άμεση διόρθωση των τιμών</a:t>
            </a:r>
            <a:r>
              <a:rPr lang="el-GR" dirty="0" smtClean="0"/>
              <a:t>.</a:t>
            </a:r>
            <a:endParaRPr lang="el-GR" dirty="0"/>
          </a:p>
        </p:txBody>
      </p:sp>
    </p:spTree>
    <p:extLst>
      <p:ext uri="{BB962C8B-B14F-4D97-AF65-F5344CB8AC3E}">
        <p14:creationId xmlns:p14="http://schemas.microsoft.com/office/powerpoint/2010/main" val="2339333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ΠΕΡΙΒΑΛΛΟΝΤΙΚΟΙ ΦΟΡΟΙ</a:t>
            </a:r>
            <a:endParaRPr lang="el-GR" dirty="0"/>
          </a:p>
        </p:txBody>
      </p:sp>
      <p:sp>
        <p:nvSpPr>
          <p:cNvPr id="3" name="Content Placeholder 2"/>
          <p:cNvSpPr>
            <a:spLocks noGrp="1"/>
          </p:cNvSpPr>
          <p:nvPr>
            <p:ph sz="quarter" idx="1"/>
          </p:nvPr>
        </p:nvSpPr>
        <p:spPr/>
        <p:txBody>
          <a:bodyPr>
            <a:normAutofit/>
          </a:bodyPr>
          <a:lstStyle/>
          <a:p>
            <a:r>
              <a:rPr lang="el-GR" dirty="0"/>
              <a:t>Σήμερα αποτελούν ένα από τα πιο γνωστά οικονομικά </a:t>
            </a:r>
            <a:r>
              <a:rPr lang="el-GR" dirty="0" smtClean="0"/>
              <a:t>εργαλεία περιβαλλοντικής </a:t>
            </a:r>
            <a:r>
              <a:rPr lang="el-GR" dirty="0"/>
              <a:t>πολιτικής.</a:t>
            </a:r>
          </a:p>
          <a:p>
            <a:r>
              <a:rPr lang="el-GR" dirty="0" smtClean="0"/>
              <a:t>Η </a:t>
            </a:r>
            <a:r>
              <a:rPr lang="el-GR" dirty="0"/>
              <a:t>εφαρμογή τους συναντά πολλές </a:t>
            </a:r>
            <a:r>
              <a:rPr lang="el-GR" dirty="0" smtClean="0"/>
              <a:t>αντιδράσεις.</a:t>
            </a:r>
          </a:p>
          <a:p>
            <a:r>
              <a:rPr lang="el-GR" b="1" dirty="0"/>
              <a:t>Η λογική των περιβαλλοντικών φόρων στηρίζεται </a:t>
            </a:r>
            <a:r>
              <a:rPr lang="el-GR" b="1" dirty="0" smtClean="0"/>
              <a:t>στην εσωτερίκευση </a:t>
            </a:r>
            <a:r>
              <a:rPr lang="el-GR" b="1" dirty="0"/>
              <a:t>του εξωτερικού κόστους που προκαλεί </a:t>
            </a:r>
            <a:r>
              <a:rPr lang="el-GR" b="1" dirty="0" smtClean="0"/>
              <a:t>η </a:t>
            </a:r>
            <a:r>
              <a:rPr lang="el-GR" b="1" dirty="0"/>
              <a:t>παραγωγή των φορολογούμενων αγαθών / </a:t>
            </a:r>
            <a:r>
              <a:rPr lang="el-GR" b="1" dirty="0" smtClean="0"/>
              <a:t>υπηρεσιών.</a:t>
            </a:r>
          </a:p>
          <a:p>
            <a:r>
              <a:rPr lang="el-GR" dirty="0"/>
              <a:t>Αποτελούν την πιο άμεση εφαρμογή της αρχής “ο </a:t>
            </a:r>
            <a:r>
              <a:rPr lang="el-GR" dirty="0" smtClean="0"/>
              <a:t>ρυπαίνων πληρώνει</a:t>
            </a:r>
            <a:r>
              <a:rPr lang="el-GR" dirty="0"/>
              <a:t>” .</a:t>
            </a:r>
          </a:p>
        </p:txBody>
      </p:sp>
    </p:spTree>
    <p:extLst>
      <p:ext uri="{BB962C8B-B14F-4D97-AF65-F5344CB8AC3E}">
        <p14:creationId xmlns:p14="http://schemas.microsoft.com/office/powerpoint/2010/main" val="3770728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ΚΥΡΙΕΣ ΕΝΝΟΙΕΣ (2)</a:t>
            </a:r>
            <a:endParaRPr lang="el-GR" dirty="0"/>
          </a:p>
        </p:txBody>
      </p:sp>
      <p:sp>
        <p:nvSpPr>
          <p:cNvPr id="3" name="Content Placeholder 2"/>
          <p:cNvSpPr>
            <a:spLocks noGrp="1"/>
          </p:cNvSpPr>
          <p:nvPr>
            <p:ph sz="quarter" idx="1"/>
          </p:nvPr>
        </p:nvSpPr>
        <p:spPr/>
        <p:txBody>
          <a:bodyPr/>
          <a:lstStyle/>
          <a:p>
            <a:r>
              <a:rPr lang="el-GR" sz="1800" b="1" u="sng" dirty="0" smtClean="0"/>
              <a:t>Καθαρό κοινωνικό όφελος</a:t>
            </a:r>
            <a:r>
              <a:rPr lang="el-GR" sz="1800" dirty="0" smtClean="0"/>
              <a:t>: καλείται η διαφορά μεταξύ της αξίας παραγωγής και της αξίας των παραγωγικών συντελεστών, τους οποίους καταναλώνει μια δραστηριότητα, όταν οι τελευταίοι χρησιμοποιούνται στην καλύτερη εναλλακτική χρήση.</a:t>
            </a:r>
          </a:p>
          <a:p>
            <a:r>
              <a:rPr lang="el-GR" sz="1800" b="1" u="sng" dirty="0" smtClean="0"/>
              <a:t>Ευκαιριακό κόστος: </a:t>
            </a:r>
            <a:r>
              <a:rPr lang="el-GR" sz="1800" dirty="0" smtClean="0"/>
              <a:t>θεωρείται η ευκαιρία που χάνεται στην οικονομία να παραχθεί ένα αγαθό με ορισμένους πόρους, όταν με αυτούς παράγεται κάποιο άλλο αγαθό. Συχνά, το κόστος ευκαιρίας αναφέρεται στην αξία που παράγεται από έναν πόρο στην καλύτερη δυνατή εναλλακτική επιλογή.</a:t>
            </a:r>
          </a:p>
          <a:p>
            <a:r>
              <a:rPr lang="el-GR" sz="1800" b="1" u="sng" dirty="0" smtClean="0"/>
              <a:t>Ιδιωτικό κόστος: </a:t>
            </a:r>
            <a:r>
              <a:rPr lang="el-GR" sz="1800" dirty="0" smtClean="0"/>
              <a:t>καλείται το κόστος που υφίσταται η παραγωγική δραστηριότητα, εξαιτίας της δέσμευσης ενός η περισσοτέρων παραγωγικών συντελεστών (εργασία, πρώτες ύλες, ενέργεια κ.λ.π.) για τη δημιουργία ενός οικονομικού αγαθού.</a:t>
            </a:r>
          </a:p>
          <a:p>
            <a:r>
              <a:rPr lang="el-GR" sz="1800" b="1" u="sng" dirty="0" smtClean="0"/>
              <a:t>Κοινωνικό κόστος: </a:t>
            </a:r>
            <a:r>
              <a:rPr lang="el-GR" sz="1800" dirty="0" smtClean="0"/>
              <a:t>καλείται το κόστος που υφίσταται η κοινωνία, εξαιτίας των εξωτερικών επιδράσεων , που δημιουργεί η παραγωγική δραστηριότητα.</a:t>
            </a:r>
            <a:endParaRPr lang="el-GR" b="1" u="sng" dirty="0"/>
          </a:p>
        </p:txBody>
      </p:sp>
    </p:spTree>
    <p:extLst>
      <p:ext uri="{BB962C8B-B14F-4D97-AF65-F5344CB8AC3E}">
        <p14:creationId xmlns:p14="http://schemas.microsoft.com/office/powerpoint/2010/main" val="36850737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ΠΛΕΟΝΕΚΤΗΜΑΤΑ</a:t>
            </a:r>
            <a:br>
              <a:rPr lang="el-GR" sz="2800" dirty="0" smtClean="0"/>
            </a:br>
            <a:r>
              <a:rPr lang="el-GR" sz="2800" dirty="0" smtClean="0"/>
              <a:t>ΠΕΡΙΒΑΛΛΟΝΤΙΚΩΝ ΦΟΡΩΝ</a:t>
            </a:r>
            <a:endParaRPr lang="el-GR" sz="2800" dirty="0"/>
          </a:p>
        </p:txBody>
      </p:sp>
      <p:sp>
        <p:nvSpPr>
          <p:cNvPr id="3" name="Content Placeholder 2"/>
          <p:cNvSpPr>
            <a:spLocks noGrp="1"/>
          </p:cNvSpPr>
          <p:nvPr>
            <p:ph sz="quarter" idx="1"/>
          </p:nvPr>
        </p:nvSpPr>
        <p:spPr/>
        <p:txBody>
          <a:bodyPr>
            <a:normAutofit fontScale="92500" lnSpcReduction="10000"/>
          </a:bodyPr>
          <a:lstStyle/>
          <a:p>
            <a:r>
              <a:rPr lang="el-GR" b="1" dirty="0"/>
              <a:t>Δημιουργούν έσοδα για την πολιτεία. </a:t>
            </a:r>
            <a:r>
              <a:rPr lang="el-GR" dirty="0"/>
              <a:t>Μέρος ή </a:t>
            </a:r>
            <a:r>
              <a:rPr lang="el-GR" dirty="0" smtClean="0"/>
              <a:t>το σύνολο </a:t>
            </a:r>
            <a:r>
              <a:rPr lang="el-GR" dirty="0"/>
              <a:t>των εσόδων μπορούν να χρησιμοποιηθούν </a:t>
            </a:r>
            <a:r>
              <a:rPr lang="el-GR" dirty="0" smtClean="0"/>
              <a:t>για την </a:t>
            </a:r>
            <a:r>
              <a:rPr lang="el-GR" dirty="0"/>
              <a:t>αποφυγή ή </a:t>
            </a:r>
            <a:r>
              <a:rPr lang="el-GR" dirty="0" smtClean="0"/>
              <a:t>αποκατάσταση περιβαλλοντικών</a:t>
            </a:r>
            <a:r>
              <a:rPr lang="el-GR" dirty="0"/>
              <a:t> </a:t>
            </a:r>
            <a:r>
              <a:rPr lang="el-GR" dirty="0" smtClean="0"/>
              <a:t>προβλημάτων</a:t>
            </a:r>
            <a:r>
              <a:rPr lang="el-GR" dirty="0"/>
              <a:t>.</a:t>
            </a:r>
          </a:p>
          <a:p>
            <a:r>
              <a:rPr lang="el-GR" dirty="0" smtClean="0"/>
              <a:t>Μπορούν </a:t>
            </a:r>
            <a:r>
              <a:rPr lang="el-GR" dirty="0"/>
              <a:t>να αποτελέσουν τη βάση </a:t>
            </a:r>
            <a:r>
              <a:rPr lang="el-GR" dirty="0" smtClean="0"/>
              <a:t>ευρύτερων </a:t>
            </a:r>
            <a:r>
              <a:rPr lang="el-GR" b="1" dirty="0" smtClean="0"/>
              <a:t>φορολογικών </a:t>
            </a:r>
            <a:r>
              <a:rPr lang="el-GR" b="1" dirty="0"/>
              <a:t>μεταρρυθμίσεων με </a:t>
            </a:r>
            <a:r>
              <a:rPr lang="el-GR" b="1" dirty="0" smtClean="0"/>
              <a:t>πολλαπλά κοινωνικά </a:t>
            </a:r>
            <a:r>
              <a:rPr lang="el-GR" b="1" dirty="0"/>
              <a:t>οφέλη</a:t>
            </a:r>
            <a:r>
              <a:rPr lang="el-GR" dirty="0"/>
              <a:t>.</a:t>
            </a:r>
          </a:p>
          <a:p>
            <a:r>
              <a:rPr lang="el-GR" dirty="0" smtClean="0"/>
              <a:t>Είναι </a:t>
            </a:r>
            <a:r>
              <a:rPr lang="el-GR" dirty="0"/>
              <a:t>δυνατή η αντιστάθμιση της αύξησης του </a:t>
            </a:r>
            <a:r>
              <a:rPr lang="el-GR" dirty="0" smtClean="0"/>
              <a:t>κόστους των </a:t>
            </a:r>
            <a:r>
              <a:rPr lang="el-GR" dirty="0"/>
              <a:t>επιχειρήσεων λόγω περιβαλλοντικού φόρου με τη </a:t>
            </a:r>
            <a:r>
              <a:rPr lang="el-GR" dirty="0" smtClean="0"/>
              <a:t>μείωση των </a:t>
            </a:r>
            <a:r>
              <a:rPr lang="el-GR" dirty="0"/>
              <a:t>φόρων εργασίας.</a:t>
            </a:r>
          </a:p>
          <a:p>
            <a:r>
              <a:rPr lang="el-GR" dirty="0" smtClean="0"/>
              <a:t>Η </a:t>
            </a:r>
            <a:r>
              <a:rPr lang="el-GR" dirty="0"/>
              <a:t>μείωση της ρύπανσης συνοδεύεται με αύξηση </a:t>
            </a:r>
            <a:r>
              <a:rPr lang="el-GR" dirty="0" smtClean="0"/>
              <a:t>της απασχόλησης</a:t>
            </a:r>
            <a:r>
              <a:rPr lang="el-GR" dirty="0"/>
              <a:t>.</a:t>
            </a:r>
          </a:p>
        </p:txBody>
      </p:sp>
    </p:spTree>
    <p:extLst>
      <p:ext uri="{BB962C8B-B14F-4D97-AF65-F5344CB8AC3E}">
        <p14:creationId xmlns:p14="http://schemas.microsoft.com/office/powerpoint/2010/main" val="1644320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ΜΕΙΟΝΕΚΤΗΜΑΤΑ</a:t>
            </a:r>
            <a:br>
              <a:rPr lang="el-GR" sz="2800" dirty="0" smtClean="0"/>
            </a:br>
            <a:r>
              <a:rPr lang="el-GR" sz="2800" dirty="0" smtClean="0"/>
              <a:t>ΠΕΡΙΒΑΛΛΟΝΤΙΚΩΝ ΦΟΡΩΝ</a:t>
            </a:r>
            <a:endParaRPr lang="el-GR" sz="2800" dirty="0"/>
          </a:p>
        </p:txBody>
      </p:sp>
      <p:sp>
        <p:nvSpPr>
          <p:cNvPr id="3" name="Content Placeholder 2"/>
          <p:cNvSpPr>
            <a:spLocks noGrp="1"/>
          </p:cNvSpPr>
          <p:nvPr>
            <p:ph sz="quarter" idx="1"/>
          </p:nvPr>
        </p:nvSpPr>
        <p:spPr/>
        <p:txBody>
          <a:bodyPr>
            <a:normAutofit fontScale="70000" lnSpcReduction="20000"/>
          </a:bodyPr>
          <a:lstStyle/>
          <a:p>
            <a:r>
              <a:rPr lang="el-GR" b="1" dirty="0"/>
              <a:t>Δεν είναι εξασφαλισμένο το περιβαλλοντικό όφελος.</a:t>
            </a:r>
          </a:p>
          <a:p>
            <a:r>
              <a:rPr lang="el-GR" b="1" dirty="0"/>
              <a:t>Εξαρτάται:</a:t>
            </a:r>
          </a:p>
          <a:p>
            <a:r>
              <a:rPr lang="el-GR" dirty="0" smtClean="0"/>
              <a:t>Από </a:t>
            </a:r>
            <a:r>
              <a:rPr lang="el-GR" dirty="0"/>
              <a:t>το φορολογούμενο αγαθό/ρύπο/υπηρεσία και </a:t>
            </a:r>
            <a:r>
              <a:rPr lang="el-GR" dirty="0" smtClean="0"/>
              <a:t>τα υποκατάστατα </a:t>
            </a:r>
            <a:r>
              <a:rPr lang="el-GR" dirty="0"/>
              <a:t>του</a:t>
            </a:r>
          </a:p>
          <a:p>
            <a:r>
              <a:rPr lang="el-GR" dirty="0" smtClean="0"/>
              <a:t>Από </a:t>
            </a:r>
            <a:r>
              <a:rPr lang="el-GR" dirty="0"/>
              <a:t>το ύψος του φόρου</a:t>
            </a:r>
          </a:p>
          <a:p>
            <a:r>
              <a:rPr lang="el-GR" dirty="0" smtClean="0"/>
              <a:t>Από </a:t>
            </a:r>
            <a:r>
              <a:rPr lang="el-GR" dirty="0"/>
              <a:t>το πλαίσιο εφαρμογής (δομή αγοράς, βαθμός ενημέρωσης κλπ.)</a:t>
            </a:r>
          </a:p>
          <a:p>
            <a:r>
              <a:rPr lang="el-GR" b="1" dirty="0" smtClean="0"/>
              <a:t>Είναι </a:t>
            </a:r>
            <a:r>
              <a:rPr lang="el-GR" b="1" dirty="0"/>
              <a:t>δυνατές παρενέργειες με αρνητικές </a:t>
            </a:r>
            <a:r>
              <a:rPr lang="el-GR" b="1" dirty="0" smtClean="0"/>
              <a:t>επιπτώσεις στην </a:t>
            </a:r>
            <a:r>
              <a:rPr lang="el-GR" b="1" dirty="0"/>
              <a:t>κοινωνική ευημερία:</a:t>
            </a:r>
          </a:p>
          <a:p>
            <a:r>
              <a:rPr lang="el-GR" dirty="0" smtClean="0"/>
              <a:t>Ο </a:t>
            </a:r>
            <a:r>
              <a:rPr lang="el-GR" dirty="0"/>
              <a:t>φόρος έχει σοβαρότερες επιπτώσεις στους </a:t>
            </a:r>
            <a:r>
              <a:rPr lang="el-GR" dirty="0" smtClean="0"/>
              <a:t>ασθενέστερους (</a:t>
            </a:r>
            <a:r>
              <a:rPr lang="el-GR" dirty="0"/>
              <a:t>επιχειρήσεις, νοικοκυριά).</a:t>
            </a:r>
          </a:p>
          <a:p>
            <a:r>
              <a:rPr lang="el-GR" dirty="0" smtClean="0"/>
              <a:t>Μπορεί </a:t>
            </a:r>
            <a:r>
              <a:rPr lang="el-GR" dirty="0"/>
              <a:t>να μειωθεί η ανταγωνιστικότητα των </a:t>
            </a:r>
            <a:r>
              <a:rPr lang="el-GR" dirty="0" smtClean="0"/>
              <a:t>επηρεαζόμενων αγαθών </a:t>
            </a:r>
            <a:r>
              <a:rPr lang="el-GR" dirty="0"/>
              <a:t>στη διεθνή αγορά και να αυξηθεί η ανεργία.</a:t>
            </a:r>
          </a:p>
          <a:p>
            <a:r>
              <a:rPr lang="el-GR" b="1" i="1" dirty="0" smtClean="0"/>
              <a:t>Απαιτείται </a:t>
            </a:r>
            <a:r>
              <a:rPr lang="el-GR" b="1" i="1" dirty="0"/>
              <a:t>προσεκτικός σχεδιασμός του φόρου</a:t>
            </a:r>
          </a:p>
          <a:p>
            <a:r>
              <a:rPr lang="el-GR" b="1" i="1" dirty="0" smtClean="0"/>
              <a:t>Είναι </a:t>
            </a:r>
            <a:r>
              <a:rPr lang="el-GR" b="1" i="1" dirty="0"/>
              <a:t>επιθυμητή η ταυτόχρονη εφαρμογή του </a:t>
            </a:r>
            <a:r>
              <a:rPr lang="el-GR" b="1" i="1" dirty="0" smtClean="0"/>
              <a:t>σε περισσότερες </a:t>
            </a:r>
            <a:r>
              <a:rPr lang="el-GR" b="1" i="1" dirty="0"/>
              <a:t>χώρες.</a:t>
            </a:r>
          </a:p>
          <a:p>
            <a:r>
              <a:rPr lang="el-GR" b="1" i="1" dirty="0" smtClean="0"/>
              <a:t>Είναι </a:t>
            </a:r>
            <a:r>
              <a:rPr lang="el-GR" b="1" i="1" dirty="0"/>
              <a:t>επιθυμητή η προώθηση του φόρου σε ένα </a:t>
            </a:r>
            <a:r>
              <a:rPr lang="el-GR" b="1" i="1" dirty="0" smtClean="0"/>
              <a:t>πακέτο μέτρων </a:t>
            </a:r>
            <a:r>
              <a:rPr lang="el-GR" b="1" i="1" dirty="0"/>
              <a:t>περιβαλλοντικής πολιτικής.</a:t>
            </a:r>
            <a:endParaRPr lang="el-GR" dirty="0"/>
          </a:p>
        </p:txBody>
      </p:sp>
    </p:spTree>
    <p:extLst>
      <p:ext uri="{BB962C8B-B14F-4D97-AF65-F5344CB8AC3E}">
        <p14:creationId xmlns:p14="http://schemas.microsoft.com/office/powerpoint/2010/main" val="3749118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ΕΜΠΟΡΕΥΣΙΜΑ ΔΙΚΑΙΩΜΑΤΑ</a:t>
            </a:r>
            <a:endParaRPr lang="el-GR" dirty="0"/>
          </a:p>
        </p:txBody>
      </p:sp>
      <p:sp>
        <p:nvSpPr>
          <p:cNvPr id="3" name="Content Placeholder 2"/>
          <p:cNvSpPr>
            <a:spLocks noGrp="1"/>
          </p:cNvSpPr>
          <p:nvPr>
            <p:ph sz="quarter" idx="1"/>
          </p:nvPr>
        </p:nvSpPr>
        <p:spPr/>
        <p:txBody>
          <a:bodyPr>
            <a:normAutofit fontScale="77500" lnSpcReduction="20000"/>
          </a:bodyPr>
          <a:lstStyle/>
          <a:p>
            <a:r>
              <a:rPr lang="el-GR" dirty="0"/>
              <a:t>Η φιλοσοφία των ΕΔ στηρίζεται στην έννοια </a:t>
            </a:r>
            <a:r>
              <a:rPr lang="el-GR" dirty="0" smtClean="0"/>
              <a:t>των </a:t>
            </a:r>
            <a:r>
              <a:rPr lang="el-GR" b="1" dirty="0" smtClean="0"/>
              <a:t>δικαιωμάτων </a:t>
            </a:r>
            <a:r>
              <a:rPr lang="el-GR" b="1" dirty="0"/>
              <a:t>ιδιοκτησίας</a:t>
            </a:r>
          </a:p>
          <a:p>
            <a:r>
              <a:rPr lang="el-GR" dirty="0" smtClean="0"/>
              <a:t>Η </a:t>
            </a:r>
            <a:r>
              <a:rPr lang="el-GR" dirty="0"/>
              <a:t>απουσία δικαιωμάτων ιδιοκτησίας </a:t>
            </a:r>
            <a:r>
              <a:rPr lang="el-GR" dirty="0" smtClean="0"/>
              <a:t>στα περιβαλλοντικά αγαθά ενθαρρύνει </a:t>
            </a:r>
            <a:r>
              <a:rPr lang="el-GR" dirty="0"/>
              <a:t>τη ρύπανση</a:t>
            </a:r>
          </a:p>
          <a:p>
            <a:r>
              <a:rPr lang="el-GR" dirty="0" smtClean="0"/>
              <a:t>Το </a:t>
            </a:r>
            <a:r>
              <a:rPr lang="el-GR" dirty="0"/>
              <a:t>βασικό εργαλείο αντιμετώπισης της κλιματικής μεταβολής</a:t>
            </a:r>
          </a:p>
          <a:p>
            <a:r>
              <a:rPr lang="el-GR" dirty="0" smtClean="0"/>
              <a:t>Δημιουργείται </a:t>
            </a:r>
            <a:r>
              <a:rPr lang="el-GR" dirty="0"/>
              <a:t>μία αγορά δικαιωμάτων ιδιοκτησίας </a:t>
            </a:r>
            <a:r>
              <a:rPr lang="el-GR" dirty="0" smtClean="0"/>
              <a:t>που παρέχει </a:t>
            </a:r>
            <a:r>
              <a:rPr lang="el-GR" b="1" dirty="0"/>
              <a:t>το δικαίωμα ρύπανσης </a:t>
            </a:r>
            <a:r>
              <a:rPr lang="el-GR" dirty="0" smtClean="0"/>
              <a:t>στους παραγωγούς έναντι πληρωμής</a:t>
            </a:r>
          </a:p>
          <a:p>
            <a:r>
              <a:rPr lang="el-GR" dirty="0" smtClean="0"/>
              <a:t>Το </a:t>
            </a:r>
            <a:r>
              <a:rPr lang="el-GR" dirty="0"/>
              <a:t>δικαίωμα ρύπανσης αντιστοιχεί σε μία συγκεκριμένη </a:t>
            </a:r>
            <a:r>
              <a:rPr lang="el-GR" dirty="0" smtClean="0"/>
              <a:t>ποσότητα εκπομπής </a:t>
            </a:r>
            <a:r>
              <a:rPr lang="el-GR" dirty="0"/>
              <a:t>(1τόννος)</a:t>
            </a:r>
          </a:p>
          <a:p>
            <a:r>
              <a:rPr lang="el-GR" dirty="0" smtClean="0"/>
              <a:t>Για </a:t>
            </a:r>
            <a:r>
              <a:rPr lang="el-GR" dirty="0"/>
              <a:t>περισσότερη ρύπανση απαιτούνται περισσότερα δικαιώματα </a:t>
            </a:r>
            <a:r>
              <a:rPr lang="el-GR" dirty="0" smtClean="0"/>
              <a:t>τα οποία </a:t>
            </a:r>
            <a:r>
              <a:rPr lang="el-GR" dirty="0"/>
              <a:t>ο παραγωγός προμηθεύεται από την αγορά</a:t>
            </a:r>
          </a:p>
          <a:p>
            <a:r>
              <a:rPr lang="el-GR" dirty="0" smtClean="0"/>
              <a:t>Η </a:t>
            </a:r>
            <a:r>
              <a:rPr lang="el-GR" dirty="0"/>
              <a:t>τιμή του δικαιώματος καθορίζεται στην αγορά ανάλογα με </a:t>
            </a:r>
            <a:r>
              <a:rPr lang="el-GR" dirty="0" smtClean="0"/>
              <a:t>την προσφορά </a:t>
            </a:r>
            <a:r>
              <a:rPr lang="el-GR" dirty="0"/>
              <a:t>και τη ζήτηση</a:t>
            </a:r>
          </a:p>
        </p:txBody>
      </p:sp>
    </p:spTree>
    <p:extLst>
      <p:ext uri="{BB962C8B-B14F-4D97-AF65-F5344CB8AC3E}">
        <p14:creationId xmlns:p14="http://schemas.microsoft.com/office/powerpoint/2010/main" val="2510374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ΠΛΕΟΝΕΚΤΗΜΑΤΑ</a:t>
            </a:r>
            <a:br>
              <a:rPr lang="el-GR" sz="2800" dirty="0" smtClean="0"/>
            </a:br>
            <a:r>
              <a:rPr lang="el-GR" sz="2800" dirty="0" smtClean="0"/>
              <a:t>ΕΜΠΟΡΕΥΣΙΜΩΝ ΔΙΚΑΙΩΜΑΤΩΝ</a:t>
            </a:r>
            <a:endParaRPr lang="el-GR" sz="2800" dirty="0"/>
          </a:p>
        </p:txBody>
      </p:sp>
      <p:sp>
        <p:nvSpPr>
          <p:cNvPr id="3" name="Content Placeholder 2"/>
          <p:cNvSpPr>
            <a:spLocks noGrp="1"/>
          </p:cNvSpPr>
          <p:nvPr>
            <p:ph sz="quarter" idx="1"/>
          </p:nvPr>
        </p:nvSpPr>
        <p:spPr/>
        <p:txBody>
          <a:bodyPr>
            <a:normAutofit lnSpcReduction="10000"/>
          </a:bodyPr>
          <a:lstStyle/>
          <a:p>
            <a:r>
              <a:rPr lang="el-GR" dirty="0"/>
              <a:t>Αποτελούν οικονομικά εργαλεία με </a:t>
            </a:r>
            <a:r>
              <a:rPr lang="el-GR" dirty="0" smtClean="0"/>
              <a:t>χαρακτηριστικά κανονιστικών </a:t>
            </a:r>
            <a:r>
              <a:rPr lang="el-GR" dirty="0"/>
              <a:t>πολιτικών συνδυάζοντας </a:t>
            </a:r>
            <a:r>
              <a:rPr lang="el-GR" b="1" dirty="0"/>
              <a:t>ευελιξία </a:t>
            </a:r>
            <a:r>
              <a:rPr lang="el-GR" b="1" dirty="0" smtClean="0"/>
              <a:t>και αποτελεσματικότητα</a:t>
            </a:r>
            <a:endParaRPr lang="el-GR" b="1" dirty="0"/>
          </a:p>
          <a:p>
            <a:r>
              <a:rPr lang="el-GR" dirty="0" smtClean="0"/>
              <a:t>Παρέχουν </a:t>
            </a:r>
            <a:r>
              <a:rPr lang="el-GR" dirty="0"/>
              <a:t>τη δυνατότητα στους παραγωγούς </a:t>
            </a:r>
            <a:r>
              <a:rPr lang="el-GR" dirty="0" smtClean="0"/>
              <a:t>να αποφασίσουν </a:t>
            </a:r>
            <a:r>
              <a:rPr lang="el-GR" dirty="0"/>
              <a:t>τον </a:t>
            </a:r>
            <a:r>
              <a:rPr lang="el-GR" b="1" dirty="0"/>
              <a:t>τρόπο και το χρόνο συμμόρφωσης </a:t>
            </a:r>
            <a:r>
              <a:rPr lang="el-GR" dirty="0" smtClean="0"/>
              <a:t>με τον </a:t>
            </a:r>
            <a:r>
              <a:rPr lang="el-GR" dirty="0"/>
              <a:t>επιβαλλόμενο περιβαλλοντικό περιορισμό</a:t>
            </a:r>
          </a:p>
          <a:p>
            <a:r>
              <a:rPr lang="el-GR" dirty="0" smtClean="0"/>
              <a:t>Δίνουν </a:t>
            </a:r>
            <a:r>
              <a:rPr lang="el-GR" dirty="0"/>
              <a:t>κίνητρο για την </a:t>
            </a:r>
            <a:r>
              <a:rPr lang="el-GR" b="1" dirty="0"/>
              <a:t>προώθηση καινοτομιών </a:t>
            </a:r>
            <a:r>
              <a:rPr lang="el-GR" dirty="0" smtClean="0"/>
              <a:t>και μεγαλύτερες </a:t>
            </a:r>
            <a:r>
              <a:rPr lang="el-GR" dirty="0"/>
              <a:t>μειώσεις εκπομπών, ενώ συμβάλλουν </a:t>
            </a:r>
            <a:r>
              <a:rPr lang="el-GR" dirty="0" smtClean="0"/>
              <a:t>στη </a:t>
            </a:r>
            <a:r>
              <a:rPr lang="el-GR" b="1" dirty="0" smtClean="0"/>
              <a:t>μακροπρόθεσμη </a:t>
            </a:r>
            <a:r>
              <a:rPr lang="el-GR" b="1" dirty="0"/>
              <a:t>μεταβολή της </a:t>
            </a:r>
            <a:r>
              <a:rPr lang="el-GR" b="1" dirty="0" smtClean="0"/>
              <a:t>συμπεριφοράς παραγωγών/καταναλωτών</a:t>
            </a:r>
            <a:endParaRPr lang="el-GR" dirty="0"/>
          </a:p>
        </p:txBody>
      </p:sp>
    </p:spTree>
    <p:extLst>
      <p:ext uri="{BB962C8B-B14F-4D97-AF65-F5344CB8AC3E}">
        <p14:creationId xmlns:p14="http://schemas.microsoft.com/office/powerpoint/2010/main" val="4252714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smtClean="0"/>
              <a:t>ΜΕΙΟΝΕΚΤΗΜΑΤΑ</a:t>
            </a:r>
            <a:br>
              <a:rPr lang="el-GR" sz="2800" dirty="0" smtClean="0"/>
            </a:br>
            <a:r>
              <a:rPr lang="el-GR" sz="2800" dirty="0" smtClean="0"/>
              <a:t>ΕΜΠΟΡΕΥΣΙΜΩΝ ΔΙΚΑΙΩΜΑΤΩΝ</a:t>
            </a:r>
            <a:endParaRPr lang="el-GR" sz="2800" dirty="0"/>
          </a:p>
        </p:txBody>
      </p:sp>
      <p:sp>
        <p:nvSpPr>
          <p:cNvPr id="3" name="Content Placeholder 2"/>
          <p:cNvSpPr>
            <a:spLocks noGrp="1"/>
          </p:cNvSpPr>
          <p:nvPr>
            <p:ph sz="quarter" idx="1"/>
          </p:nvPr>
        </p:nvSpPr>
        <p:spPr/>
        <p:txBody>
          <a:bodyPr>
            <a:normAutofit fontScale="92500" lnSpcReduction="10000"/>
          </a:bodyPr>
          <a:lstStyle/>
          <a:p>
            <a:r>
              <a:rPr lang="el-GR" b="1" dirty="0"/>
              <a:t>Δυσκολία στο σχεδιασμό και την οργάνωση </a:t>
            </a:r>
            <a:r>
              <a:rPr lang="el-GR" b="1" dirty="0" smtClean="0"/>
              <a:t>του συστήματος</a:t>
            </a:r>
            <a:endParaRPr lang="el-GR" b="1" dirty="0"/>
          </a:p>
          <a:p>
            <a:r>
              <a:rPr lang="el-GR" dirty="0" smtClean="0"/>
              <a:t>Στον </a:t>
            </a:r>
            <a:r>
              <a:rPr lang="el-GR" dirty="0"/>
              <a:t>καθορισμό του αρχικού συνολικού ύψους ρύπανσης</a:t>
            </a:r>
          </a:p>
          <a:p>
            <a:r>
              <a:rPr lang="el-GR" dirty="0" smtClean="0"/>
              <a:t>Στην </a:t>
            </a:r>
            <a:r>
              <a:rPr lang="el-GR" dirty="0"/>
              <a:t>αρχική κατανομή των αδειών</a:t>
            </a:r>
          </a:p>
          <a:p>
            <a:r>
              <a:rPr lang="el-GR" dirty="0" smtClean="0"/>
              <a:t>Στην </a:t>
            </a:r>
            <a:r>
              <a:rPr lang="el-GR" dirty="0"/>
              <a:t>οργάνωση του μηχανισμού καταγραφής και ελέγχου</a:t>
            </a:r>
          </a:p>
          <a:p>
            <a:r>
              <a:rPr lang="el-GR" b="1" dirty="0" smtClean="0"/>
              <a:t>Δεν </a:t>
            </a:r>
            <a:r>
              <a:rPr lang="el-GR" b="1" dirty="0"/>
              <a:t>είναι κατάλληλο εργαλείο για </a:t>
            </a:r>
            <a:r>
              <a:rPr lang="el-GR" b="1" dirty="0" smtClean="0"/>
              <a:t>περιβαλλοντικά προβλήματα </a:t>
            </a:r>
            <a:r>
              <a:rPr lang="el-GR" b="1" dirty="0"/>
              <a:t>με έντονο τοπικό χαρακτήρα</a:t>
            </a:r>
          </a:p>
          <a:p>
            <a:r>
              <a:rPr lang="el-GR" b="1" dirty="0" smtClean="0"/>
              <a:t>Δεν </a:t>
            </a:r>
            <a:r>
              <a:rPr lang="el-GR" b="1" dirty="0"/>
              <a:t>είναι εξασφαλισμένο το περιβαλλοντικό </a:t>
            </a:r>
            <a:r>
              <a:rPr lang="el-GR" b="1" dirty="0" smtClean="0"/>
              <a:t>όφελος</a:t>
            </a:r>
          </a:p>
          <a:p>
            <a:r>
              <a:rPr lang="el-GR" b="1" dirty="0"/>
              <a:t>Απαίτηση για αποτελεσματικό μηχανισμό ελέγχου</a:t>
            </a:r>
            <a:endParaRPr lang="el-GR" dirty="0"/>
          </a:p>
        </p:txBody>
      </p:sp>
    </p:spTree>
    <p:extLst>
      <p:ext uri="{BB962C8B-B14F-4D97-AF65-F5344CB8AC3E}">
        <p14:creationId xmlns:p14="http://schemas.microsoft.com/office/powerpoint/2010/main" val="36533015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ΒΙΒΛΙΟΓΡΑΦΙΑ</a:t>
            </a:r>
            <a:endParaRPr lang="el-GR" dirty="0"/>
          </a:p>
        </p:txBody>
      </p:sp>
      <p:sp>
        <p:nvSpPr>
          <p:cNvPr id="3" name="Θέση περιεχομένου 2"/>
          <p:cNvSpPr>
            <a:spLocks noGrp="1"/>
          </p:cNvSpPr>
          <p:nvPr>
            <p:ph sz="quarter" idx="1"/>
          </p:nvPr>
        </p:nvSpPr>
        <p:spPr/>
        <p:txBody>
          <a:bodyPr/>
          <a:lstStyle/>
          <a:p>
            <a:r>
              <a:rPr lang="el-GR" dirty="0" err="1" smtClean="0"/>
              <a:t>Καλιαμπάκος</a:t>
            </a:r>
            <a:r>
              <a:rPr lang="el-GR" dirty="0" smtClean="0"/>
              <a:t>, Δ. και Δαμίγος Δ. «Οικονομικά του Περιβάλλοντος και των Υδάτινων Πόρων». Σημειώσεις μαθήματος, ΕΜΠ, Αθήνα, 2008.</a:t>
            </a:r>
            <a:endParaRPr lang="el-GR" dirty="0"/>
          </a:p>
        </p:txBody>
      </p:sp>
    </p:spTree>
    <p:extLst>
      <p:ext uri="{BB962C8B-B14F-4D97-AF65-F5344CB8AC3E}">
        <p14:creationId xmlns:p14="http://schemas.microsoft.com/office/powerpoint/2010/main" val="921154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ΚΥΡΙΕΣ ΕΝΝΟΙΕΣ (3)</a:t>
            </a:r>
            <a:endParaRPr lang="el-GR" dirty="0"/>
          </a:p>
        </p:txBody>
      </p:sp>
      <p:sp>
        <p:nvSpPr>
          <p:cNvPr id="3" name="Content Placeholder 2"/>
          <p:cNvSpPr>
            <a:spLocks noGrp="1"/>
          </p:cNvSpPr>
          <p:nvPr>
            <p:ph sz="quarter" idx="1"/>
          </p:nvPr>
        </p:nvSpPr>
        <p:spPr/>
        <p:txBody>
          <a:bodyPr>
            <a:normAutofit fontScale="85000" lnSpcReduction="10000"/>
          </a:bodyPr>
          <a:lstStyle/>
          <a:p>
            <a:r>
              <a:rPr lang="el-GR" sz="2100" b="1" u="sng" dirty="0" smtClean="0"/>
              <a:t>Εξωτερικό κόστος</a:t>
            </a:r>
            <a:r>
              <a:rPr lang="el-GR" sz="2100" dirty="0" smtClean="0"/>
              <a:t>: καλείται το κόστος μιας δραστηριότητας , το οποίο δεν επιβαρύνει την ίδια, αλλά εξωτερικεύεται προς άλλες δραστηριότητες. Συνθήκες εξωτερικής οικονομίας δημιουργούνται όταν ένα οικονομικό υποκείμενο Α μειώνει την ευημερία ενός οικονομικού υποκειμένου Β, χωρίς το τελευταίο να αποζημιώνεται για τη μεταβολή αυτή.</a:t>
            </a:r>
          </a:p>
          <a:p>
            <a:r>
              <a:rPr lang="el-GR" sz="2100" b="1" u="sng" dirty="0" smtClean="0"/>
              <a:t>Πλεόνασμα ή όφελος καταναλωτή: </a:t>
            </a:r>
            <a:r>
              <a:rPr lang="el-GR" sz="2100" dirty="0" smtClean="0"/>
              <a:t>καλείται το όφελος που απολαμβάνει ο καταναλωτής , επειδή σε μια ορισμένη τιμή προμηθεύεται τις ποσότητες ενός αγαθού, που αντιστοιχούν σε ποιο έντονες ανάγκες (και επομένως θα ήταν διατεθειμένος  να καταβάλει μεγαλύτερο τίμημα για να τις ικανοποιήσει). Με άλλα λόγια το πλεόνασμα του καταναλωτή δείχνει τη διαφορά μεταξύ της μέγιστης τιμής που είναι διατεθειμένος να πληρώσει για την απόκτηση κάποιου αγαθού και της πραγματικής τιμής που πληρώνει.</a:t>
            </a:r>
          </a:p>
          <a:p>
            <a:r>
              <a:rPr lang="el-GR" sz="2100" b="1" u="sng" dirty="0"/>
              <a:t>Πλεόνασμα ή όφελος παραγωγού: </a:t>
            </a:r>
            <a:r>
              <a:rPr lang="el-GR" sz="2100" dirty="0"/>
              <a:t>καλείται η διαφορά ανάμεσα στο ποσό που εισπράττει ο παραγωγός για τα αγαθά που πουλά και το κόστος παραγωγής τους. Με άλλα λόγια το πλεόνασμα παραγωγού αντανακλά τη διαφορά μεταξύ τιμής και κόστους παραγωγής. Υπολογίζεται από το εμβαδόν μεταξύ της τιμής και της καμπύλης προσφοράς (καμπύλη οριακού κόστους).</a:t>
            </a:r>
          </a:p>
          <a:p>
            <a:endParaRPr lang="el-GR" dirty="0"/>
          </a:p>
        </p:txBody>
      </p:sp>
    </p:spTree>
    <p:extLst>
      <p:ext uri="{BB962C8B-B14F-4D97-AF65-F5344CB8AC3E}">
        <p14:creationId xmlns:p14="http://schemas.microsoft.com/office/powerpoint/2010/main" val="2689964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ΚΥΡΙΕΣ ΕΝΝΟΙΕΣ (4)</a:t>
            </a:r>
            <a:endParaRPr lang="el-GR" dirty="0"/>
          </a:p>
        </p:txBody>
      </p:sp>
      <p:sp>
        <p:nvSpPr>
          <p:cNvPr id="3" name="Content Placeholder 2"/>
          <p:cNvSpPr>
            <a:spLocks noGrp="1"/>
          </p:cNvSpPr>
          <p:nvPr>
            <p:ph sz="quarter" idx="1"/>
          </p:nvPr>
        </p:nvSpPr>
        <p:spPr/>
        <p:txBody>
          <a:bodyPr/>
          <a:lstStyle/>
          <a:p>
            <a:r>
              <a:rPr lang="el-GR" sz="1800" b="1" u="sng" dirty="0" smtClean="0"/>
              <a:t>Ολική οικονομική αξία (</a:t>
            </a:r>
            <a:r>
              <a:rPr lang="en-US" sz="1800" b="1" u="sng" dirty="0" smtClean="0"/>
              <a:t>Total value)</a:t>
            </a:r>
            <a:r>
              <a:rPr lang="el-GR" sz="1800" b="1" u="sng" dirty="0" smtClean="0"/>
              <a:t>:</a:t>
            </a:r>
            <a:r>
              <a:rPr lang="el-GR" sz="1800" dirty="0" smtClean="0"/>
              <a:t> ενός περιβαλλοντικού αγαθού ορίζεται η οικονομική αξία που προκύπτει ως ακολούθως:</a:t>
            </a:r>
          </a:p>
          <a:p>
            <a:endParaRPr lang="el-GR" sz="1800" dirty="0" smtClean="0"/>
          </a:p>
          <a:p>
            <a:pPr marL="0" indent="0" algn="ctr">
              <a:buNone/>
            </a:pPr>
            <a:r>
              <a:rPr lang="el-GR" sz="1800" i="1" dirty="0" smtClean="0"/>
              <a:t>Ολική οικονομική αξία = «αξία χρήσης» + «αξία μη χρήσης» = </a:t>
            </a:r>
          </a:p>
          <a:p>
            <a:pPr marL="0" indent="0" algn="ctr">
              <a:buNone/>
            </a:pPr>
            <a:r>
              <a:rPr lang="el-GR" sz="1800" i="1" dirty="0" smtClean="0"/>
              <a:t>«αξία χρήσης» + «αξία επιλογής» + «αξία κληροδοτήματος» + «αξία ύπαρξης»</a:t>
            </a:r>
          </a:p>
          <a:p>
            <a:endParaRPr lang="en-US" sz="1800" b="1" i="1" dirty="0" smtClean="0"/>
          </a:p>
          <a:p>
            <a:r>
              <a:rPr lang="el-GR" sz="1800" b="1" i="1" dirty="0" smtClean="0"/>
              <a:t>Αξία χρήσης (</a:t>
            </a:r>
            <a:r>
              <a:rPr lang="en-US" sz="1800" b="1" i="1" dirty="0" smtClean="0"/>
              <a:t>use value) </a:t>
            </a:r>
            <a:r>
              <a:rPr lang="el-GR" sz="1800" dirty="0" smtClean="0"/>
              <a:t>ενός περιβαλλοντικού αγαθού καλείται η οικονομική αξία που προκύπτει από την πραγματική χρήση του αγαθού, όπως για παράδειγμα η πληρωμή εισιτηρίου για την επίσκεψη ενός πάρκου, οι απολαβές από την αλιεία, τη δασοκομία κ.λ.π. όπως επίσης και την έμμεση χρήση του δηλ. τις υπηρεσίες που μπορεί να προσφέρει, π.χ. ο έλεγχος της αέριας ρύπανσης ή της εδαφικής διάβρωσης από ένα αστικό δάσος, οι υπηρεσίες αναψυχής μιας λίμνης κ.λ.π.</a:t>
            </a:r>
            <a:endParaRPr lang="el-GR" sz="1800" dirty="0"/>
          </a:p>
        </p:txBody>
      </p:sp>
    </p:spTree>
    <p:extLst>
      <p:ext uri="{BB962C8B-B14F-4D97-AF65-F5344CB8AC3E}">
        <p14:creationId xmlns:p14="http://schemas.microsoft.com/office/powerpoint/2010/main" val="3872654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ΚΥΡΙΕΣ ΕΝΝΟΙΕΣ (5)</a:t>
            </a:r>
            <a:endParaRPr lang="el-GR" dirty="0"/>
          </a:p>
        </p:txBody>
      </p:sp>
      <p:sp>
        <p:nvSpPr>
          <p:cNvPr id="3" name="Content Placeholder 2"/>
          <p:cNvSpPr>
            <a:spLocks noGrp="1"/>
          </p:cNvSpPr>
          <p:nvPr>
            <p:ph sz="quarter" idx="1"/>
          </p:nvPr>
        </p:nvSpPr>
        <p:spPr/>
        <p:txBody>
          <a:bodyPr/>
          <a:lstStyle/>
          <a:p>
            <a:pPr marL="0" indent="0">
              <a:buNone/>
            </a:pPr>
            <a:r>
              <a:rPr lang="el-GR" sz="1800" b="1" i="1" dirty="0" smtClean="0"/>
              <a:t>Ο προσδιορισμός μόνο της αξίας χρήσης μπορεί να οδηγήσει σε υποτίμηση της αξίας του περιβαλλοντικού αγαθού.</a:t>
            </a:r>
          </a:p>
          <a:p>
            <a:pPr marL="0" indent="0">
              <a:buNone/>
            </a:pPr>
            <a:endParaRPr lang="el-GR" sz="1800" b="1" i="1" dirty="0"/>
          </a:p>
          <a:p>
            <a:r>
              <a:rPr lang="el-GR" sz="1800" b="1" i="1" dirty="0" smtClean="0"/>
              <a:t>Αξία μη χρήσης (</a:t>
            </a:r>
            <a:r>
              <a:rPr lang="en-US" sz="1800" b="1" i="1" dirty="0" smtClean="0"/>
              <a:t>non-use value) </a:t>
            </a:r>
            <a:r>
              <a:rPr lang="el-GR" sz="1800" dirty="0" smtClean="0"/>
              <a:t>ενός περιβαλλοντικού αγαθού καλείται το οικονομικό μέγεθος, το οποίο περιλαμβάνει τις ακόλουθες κατηγορίες αξιών:</a:t>
            </a:r>
          </a:p>
          <a:p>
            <a:r>
              <a:rPr lang="el-GR" sz="1800" i="1" dirty="0" smtClean="0"/>
              <a:t>Αξία επιλογής (</a:t>
            </a:r>
            <a:r>
              <a:rPr lang="en-US" sz="1800" i="1" dirty="0" smtClean="0"/>
              <a:t>Option value)</a:t>
            </a:r>
            <a:r>
              <a:rPr lang="el-GR" sz="1800" i="1" dirty="0" smtClean="0"/>
              <a:t>:</a:t>
            </a:r>
            <a:r>
              <a:rPr lang="el-GR" sz="1800" dirty="0" smtClean="0"/>
              <a:t>Εκφράζει την προθυμία του ατόμου να διάθεσει ένα χρηματικό ποσό για να διατηρήσει ένα περιβαλλοντικό αγαθό, για το ενδεχόμενο μια μελλοντικής χρήσης του.</a:t>
            </a:r>
          </a:p>
          <a:p>
            <a:r>
              <a:rPr lang="el-GR" sz="1800" i="1" dirty="0" smtClean="0"/>
              <a:t>Αξία κληροδοτήματος (</a:t>
            </a:r>
            <a:r>
              <a:rPr lang="en-US" sz="1800" i="1" dirty="0" smtClean="0"/>
              <a:t>Bequest value)</a:t>
            </a:r>
            <a:r>
              <a:rPr lang="el-GR" sz="1800" i="1" dirty="0" smtClean="0"/>
              <a:t>: </a:t>
            </a:r>
            <a:r>
              <a:rPr lang="el-GR" sz="1800" dirty="0" smtClean="0"/>
              <a:t>Εκφράζει την προθυμία του ατόμου να καταβάλει ένα χρηματικό ποσό, προκειμένου να διατηρήσει ένα αγαθό προς όφελος των μελλοντικών γενεών.</a:t>
            </a:r>
          </a:p>
          <a:p>
            <a:r>
              <a:rPr lang="el-GR" sz="1800" i="1" dirty="0" smtClean="0"/>
              <a:t>Αξία ύπαρξης (</a:t>
            </a:r>
            <a:r>
              <a:rPr lang="en-US" sz="1800" i="1" dirty="0"/>
              <a:t>E</a:t>
            </a:r>
            <a:r>
              <a:rPr lang="en-US" sz="1800" i="1" dirty="0" smtClean="0"/>
              <a:t>xistence value)</a:t>
            </a:r>
            <a:r>
              <a:rPr lang="el-GR" sz="1800" i="1" dirty="0" smtClean="0"/>
              <a:t>: </a:t>
            </a:r>
            <a:r>
              <a:rPr lang="el-GR" sz="1800" dirty="0" smtClean="0"/>
              <a:t>Εκφράζει το ποσό που προτίθεται να καταβάλει κάποιος, προκειμένου να προστατεύσει απλώς ένα περιβαλλοντικό αγαθό, χωρίς να προσβλέπει στη χρησιμοποίησή του.</a:t>
            </a:r>
            <a:endParaRPr lang="el-GR" sz="1800" i="1" dirty="0"/>
          </a:p>
        </p:txBody>
      </p:sp>
    </p:spTree>
    <p:extLst>
      <p:ext uri="{BB962C8B-B14F-4D97-AF65-F5344CB8AC3E}">
        <p14:creationId xmlns:p14="http://schemas.microsoft.com/office/powerpoint/2010/main" val="1329657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ΘΕΩΡΗΤΙΚΟ ΠΛΑΙΣΙΟ</a:t>
            </a:r>
            <a:endParaRPr lang="el-GR" dirty="0"/>
          </a:p>
        </p:txBody>
      </p:sp>
      <p:sp>
        <p:nvSpPr>
          <p:cNvPr id="3" name="Θέση περιεχομένου 2"/>
          <p:cNvSpPr>
            <a:spLocks noGrp="1"/>
          </p:cNvSpPr>
          <p:nvPr>
            <p:ph sz="quarter" idx="1"/>
          </p:nvPr>
        </p:nvSpPr>
        <p:spPr/>
        <p:txBody>
          <a:bodyPr/>
          <a:lstStyle/>
          <a:p>
            <a:r>
              <a:rPr lang="el-GR" dirty="0" smtClean="0"/>
              <a:t>Η περιβαλλοντική οικονομία στηρίζεται στην υπόθεση ότι, όλες οι λειτουργίες, που παρέχονται από το φυσικό περιβάλλον, έχουν μια οικονομική αξία, η οποία θα ήταν έκδηλη, εάν οι λειτουργίες ήταν ενταγμένες σε μια πραγματική αγορά.</a:t>
            </a:r>
          </a:p>
          <a:p>
            <a:r>
              <a:rPr lang="el-GR" dirty="0" smtClean="0"/>
              <a:t>Οι παράγοντες που συμβάλλουν στην ανεπάρκεια των μηχανισμών της αγοράς είναι το πρόβλημα της ιδιοκτησίας των κοινών αγαθών και η διαφορά μεταξύ αξίας και τιμής, που οδηγούν τελικά στην ύπαρξη εξωτερικών οικονομιών.</a:t>
            </a:r>
            <a:endParaRPr lang="el-GR" dirty="0"/>
          </a:p>
        </p:txBody>
      </p:sp>
    </p:spTree>
    <p:extLst>
      <p:ext uri="{BB962C8B-B14F-4D97-AF65-F5344CB8AC3E}">
        <p14:creationId xmlns:p14="http://schemas.microsoft.com/office/powerpoint/2010/main" val="3131773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1795</TotalTime>
  <Words>5084</Words>
  <Application>Microsoft Office PowerPoint</Application>
  <PresentationFormat>Προβολή στην οθόνη (4:3)</PresentationFormat>
  <Paragraphs>361</Paragraphs>
  <Slides>55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55</vt:i4>
      </vt:variant>
    </vt:vector>
  </HeadingPairs>
  <TitlesOfParts>
    <vt:vector size="59" baseType="lpstr">
      <vt:lpstr>Georgia</vt:lpstr>
      <vt:lpstr>Wingdings</vt:lpstr>
      <vt:lpstr>Wingdings 2</vt:lpstr>
      <vt:lpstr>Civic</vt:lpstr>
      <vt:lpstr>Οικονομική του Περιβάλλοντος</vt:lpstr>
      <vt:lpstr>ΟΙΚΟΝΟΜΙΚΗ ΤΟΥ ΠΕΡΙΒΑΛΛΟΝΤΟΣ ΚΑΙ ΤΩΝ ΦΥΣΙΚΩΝ ΠΟΡΩΝ</vt:lpstr>
      <vt:lpstr>Παρουσίαση του PowerPoint</vt:lpstr>
      <vt:lpstr>ΚΥΡΙΕΣ ΕΝΝΟΙΕΣ (1)</vt:lpstr>
      <vt:lpstr>ΚΥΡΙΕΣ ΕΝΝΟΙΕΣ (2)</vt:lpstr>
      <vt:lpstr>ΚΥΡΙΕΣ ΕΝΝΟΙΕΣ (3)</vt:lpstr>
      <vt:lpstr>ΚΥΡΙΕΣ ΕΝΝΟΙΕΣ (4)</vt:lpstr>
      <vt:lpstr>ΚΥΡΙΕΣ ΕΝΝΟΙΕΣ (5)</vt:lpstr>
      <vt:lpstr>ΘΕΩΡΗΤΙΚΟ ΠΛΑΙΣΙΟ</vt:lpstr>
      <vt:lpstr>Η ΚΟΙΝΟΚΤΗΜΟΣΥΝΗ ΤΩΝ ΠΕΡΙΒΑΛΛΟΝΤΙΚΩΝ ΑΓΑΘΩΝ</vt:lpstr>
      <vt:lpstr>Η ΤΡΑΓΩΔΙΑ ΤΗΣ ΚΟΙΝΟΚΤΗΜΟΣΥΝΗΣ ΤΩΝ ΠΟΡΩΝ (TRAGEDY OF THE COMMON, HARDIN, 1968)</vt:lpstr>
      <vt:lpstr>ΠΑΡΑΔΕΙΓΜΑΤΑ ΠΟΥ ΣΥΝΔΕΟΝΤΑΙ ΜΕ ΤΗΝ ΤΡΑΓΩΔΙΑ ΤΗΣ ΚΟΙΝΟΚΤΗΜΟΣΥΝΗΣ ΤΩΝ ΠΟΡΩΝ</vt:lpstr>
      <vt:lpstr>ΑΞΙΑ ΚΑΙ ΤΙΜΗ</vt:lpstr>
      <vt:lpstr>ΓΙΑΤΙ Η ΤΙΜΗ ΤΗΣ ΑΓΟΡΑΣ ΔΕΝ ΑΝΤΑΝΑΚΛΑ ΠΑΝΤΑ ΤΗΝ ΑΞΙΑ ΕΝΟΣ ΑΓΑΘΟΥ;</vt:lpstr>
      <vt:lpstr>ΕΞΩΤΕΡΙΚΕΣ ΟΙΚΟΝΟΜΙΕΣ</vt:lpstr>
      <vt:lpstr>ΔΙΑΚΡΙΣΗ ΕΞΩΤΕΡΙΚΩΝ ΟΙΚΟΝΟΜΙΩΝ</vt:lpstr>
      <vt:lpstr>ΠΕΡΙΒΑΛΛΟΝΤΙΚΕΣ ΕΞΩΤΕΡΙΚΕΣ ΟΙΚΟΝΟΜΙΕΣ</vt:lpstr>
      <vt:lpstr>ΟΙ ΕΞΩΤΕΡΙΚΕΣ ΟΙΚΟΝΟΜΙΕΣ ΚΑΙ Ο ΜΗΧΑΝΙΣΜΟΣ ΤΗΣ ΑΓΟΡΑΣ</vt:lpstr>
      <vt:lpstr>ΣΥΜΠΕΡΑΣΜΑΤΑ</vt:lpstr>
      <vt:lpstr>ΔΥΝΑΤΟΤΗΤΕΣ ΜΕΙΩΣΗΣ ΤΗΣ ΡΥΠΑΝΣΗΣ</vt:lpstr>
      <vt:lpstr>ΠΟΣΟ ΜΠΟΡΕΙ ΝΑ ΜΕΙΩΘΕΙ Η ΡΥΠΑΝΣΗ</vt:lpstr>
      <vt:lpstr>ΠΑΡΑΔΕΙΓΜΑ</vt:lpstr>
      <vt:lpstr>ΤΟ ΑΡΙΣΤΟ ΕΠΙΠΕΔΟ ΡΥΠΑΝΣΗΣ</vt:lpstr>
      <vt:lpstr>ΤΟ ΘΕΩΡΗΜΑ ΤΟΥ COASE</vt:lpstr>
      <vt:lpstr>ΚΡΙΤΙΚΗ ΤΟΥ ΘΕΩΡΗΜΑΤΟΣ</vt:lpstr>
      <vt:lpstr>ΜΕΘΟΔΟΙ ΠΕΡΙΒΑΛΛΟΝΤΙΚΗΣ ΑΠΟΤΙΜΗΣΗΣ</vt:lpstr>
      <vt:lpstr>ΕΜΜΕΣΕΣ ΚΑΙ ΑΜΕΣΕΣ ΜΕΘΟΔΟΙ ΑΠΟΤΙΜΗΣΗΣ</vt:lpstr>
      <vt:lpstr>ΜΕΘΟΔΟΣ ΤΗΣ ΤΙΜΗΣ ΑΓΟΡΑΣ</vt:lpstr>
      <vt:lpstr>ΠΑΡΑΔΕΙΓΜΑ (1)</vt:lpstr>
      <vt:lpstr>ΜΕΘΟΔΟΣ ΣΥΝΑΡΤΗΣΗΣ ΠΑΡΑΓΩΓΗΣ</vt:lpstr>
      <vt:lpstr>ΠΑΡΑΔΕΙΓΜΑ</vt:lpstr>
      <vt:lpstr>ΠΑΡΑΔΕΙΓΜΑ (ΣΥΝΕΧΕΙΑ)</vt:lpstr>
      <vt:lpstr>ΠΑΡΑΔΕΙΓΜΑ (ΣΥΝΕΧΕΙΑ)</vt:lpstr>
      <vt:lpstr>ΜΕΘΟΔΟΣ ΑΠΟΤΡΕΠΤΙΚΗΣ ΣΥΜΠΕΡΙΦΟΡΑΣ</vt:lpstr>
      <vt:lpstr>ΠΑΡΑΔΕΙΓΜΑ</vt:lpstr>
      <vt:lpstr>ΜΕΘΟΔΟΣ ΚΟΣΤΟΥΣ ΥΓΕΙΑΣ</vt:lpstr>
      <vt:lpstr>ΑΝΑΛΥΣΗ ΚΟΣΤΟΥΣ ΤΑΞΙΔΙΟΥ</vt:lpstr>
      <vt:lpstr>ΣΥΝΤΟΜΗ ΠΕΡΙΓΡΑΦΗ ΤΗΣ ΜΕΘΟΔΟΥ</vt:lpstr>
      <vt:lpstr>ΜΕΘΟΔΟΣ ΥΠΟΘΕΤΙΚΗΣ Η ΕΞΑΡΤΗΜΕΝΗΣ ΑΞΙΟΛΟΓΗΣΗΣ</vt:lpstr>
      <vt:lpstr>ΣΥΝΟΠΤΙΚΗ ΠΕΡΙΓΡΑΦΗ ΤΗΣ ΜΕΘΟΔΟΥ</vt:lpstr>
      <vt:lpstr>ΜΕΘΟΔΟΣ ΤΩΝ ΜΟΝΤΕΛΩΝ ΕΠΙΛΟΓΗΣ</vt:lpstr>
      <vt:lpstr>ΜΕΘΟΔΟΣ ΜΕΤΑΦΟΡΑΣ ΟΦΕΛΟΥΣ</vt:lpstr>
      <vt:lpstr>ΜΕΘΟΔΟΣ ΜΕΤΑΦΟΡΑΣ ΟΦΕΛΟΥΣ (ΣΥΝΕΧΕΙΑ)</vt:lpstr>
      <vt:lpstr>ΜΕΘΟΔΟΣ ΜΕΤΑΦΟΡΑΣ ΟΦΕΛΟΥΣ (ΣΥΝΕΧΕΙΑ)</vt:lpstr>
      <vt:lpstr>ΠΕΡΙΒΑΛΛΟΝΤΙΚΗ ΠΟΛΙΤΙΚΗ</vt:lpstr>
      <vt:lpstr>ΠΕΡΙΒΑΛΛΟΝΤΙΚΗ ΠΟΛΙΤΙΚΗ</vt:lpstr>
      <vt:lpstr>ΚΑΤΗΓΟΡΙΕΣ ΠΕΡΙΒΑΛΛΟΝΤΙΚΩΝ ΠΟΛΙΤΙΚΩΝ</vt:lpstr>
      <vt:lpstr>ΛΟΓΟΙ ΠΡΟΩΘΗΣΗΣ ΟΙΚΟΝΟΜΙΚΩΝ ΠΟΛΙΤΙΚΩΝ</vt:lpstr>
      <vt:lpstr>ΠΕΡΙΒΑΛΛΟΝΤΙΚΟΙ ΦΟΡΟΙ</vt:lpstr>
      <vt:lpstr>ΠΛΕΟΝΕΚΤΗΜΑΤΑ ΠΕΡΙΒΑΛΛΟΝΤΙΚΩΝ ΦΟΡΩΝ</vt:lpstr>
      <vt:lpstr>ΜΕΙΟΝΕΚΤΗΜΑΤΑ ΠΕΡΙΒΑΛΛΟΝΤΙΚΩΝ ΦΟΡΩΝ</vt:lpstr>
      <vt:lpstr>ΕΜΠΟΡΕΥΣΙΜΑ ΔΙΚΑΙΩΜΑΤΑ</vt:lpstr>
      <vt:lpstr>ΠΛΕΟΝΕΚΤΗΜΑΤΑ ΕΜΠΟΡΕΥΣΙΜΩΝ ΔΙΚΑΙΩΜΑΤΩΝ</vt:lpstr>
      <vt:lpstr>ΜΕΙΟΝΕΚΤΗΜΑΤΑ ΕΜΠΟΡΕΥΣΙΜΩΝ ΔΙΚΑΙΩΜΑΤΩΝ</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Οικονομική του Περιβάλλοντος</dc:title>
  <dc:creator>KATERINA</dc:creator>
  <cp:lastModifiedBy>Katerina</cp:lastModifiedBy>
  <cp:revision>80</cp:revision>
  <dcterms:created xsi:type="dcterms:W3CDTF">2006-08-16T00:00:00Z</dcterms:created>
  <dcterms:modified xsi:type="dcterms:W3CDTF">2018-01-14T16:35:36Z</dcterms:modified>
</cp:coreProperties>
</file>