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303" r:id="rId5"/>
    <p:sldId id="300" r:id="rId6"/>
    <p:sldId id="262" r:id="rId7"/>
    <p:sldId id="304" r:id="rId8"/>
    <p:sldId id="263" r:id="rId9"/>
    <p:sldId id="264" r:id="rId10"/>
    <p:sldId id="294" r:id="rId11"/>
    <p:sldId id="265" r:id="rId12"/>
    <p:sldId id="295" r:id="rId13"/>
    <p:sldId id="266" r:id="rId14"/>
    <p:sldId id="293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97" r:id="rId26"/>
    <p:sldId id="280" r:id="rId27"/>
    <p:sldId id="312" r:id="rId28"/>
    <p:sldId id="277" r:id="rId29"/>
    <p:sldId id="278" r:id="rId30"/>
    <p:sldId id="301" r:id="rId31"/>
    <p:sldId id="307" r:id="rId32"/>
    <p:sldId id="305" r:id="rId33"/>
    <p:sldId id="279" r:id="rId34"/>
    <p:sldId id="282" r:id="rId35"/>
    <p:sldId id="281" r:id="rId36"/>
    <p:sldId id="283" r:id="rId37"/>
    <p:sldId id="311" r:id="rId38"/>
    <p:sldId id="284" r:id="rId39"/>
    <p:sldId id="308" r:id="rId40"/>
    <p:sldId id="309" r:id="rId41"/>
    <p:sldId id="310" r:id="rId42"/>
    <p:sldId id="313" r:id="rId43"/>
    <p:sldId id="285" r:id="rId44"/>
    <p:sldId id="286" r:id="rId45"/>
    <p:sldId id="287" r:id="rId46"/>
    <p:sldId id="314" r:id="rId47"/>
    <p:sldId id="288" r:id="rId48"/>
    <p:sldId id="315" r:id="rId49"/>
    <p:sldId id="289" r:id="rId50"/>
    <p:sldId id="298" r:id="rId51"/>
    <p:sldId id="290" r:id="rId52"/>
    <p:sldId id="291" r:id="rId53"/>
    <p:sldId id="292" r:id="rId5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2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B1AE5B-F9EE-43E7-B3EA-A8C08F61238B}" type="datetimeFigureOut">
              <a:rPr lang="el-GR" smtClean="0"/>
              <a:pPr/>
              <a:t>16/10/2018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868461-F856-4ED6-A41A-47A4E02E8C7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cRQWGFJ5YY" TargetMode="External"/><Relationship Id="rId2" Type="http://schemas.openxmlformats.org/officeDocument/2006/relationships/hyperlink" Target="https://www.youtube.com/watch?v=kN0SVBCJq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lfBpsV1Hwqs" TargetMode="External"/><Relationship Id="rId4" Type="http://schemas.openxmlformats.org/officeDocument/2006/relationships/hyperlink" Target="https://www.youtube.com/watch?v=wGoM_wVrwng" TargetMode="Externa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vDWWy4CMh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sz="2400" smtClean="0"/>
              <a:t>Παρουσιάσεις</a:t>
            </a:r>
            <a:r>
              <a:rPr lang="en-US" sz="2400" smtClean="0"/>
              <a:t> </a:t>
            </a:r>
            <a:r>
              <a:rPr lang="el-GR" sz="2400" smtClean="0"/>
              <a:t>με Αντίκτυπο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l-GR" sz="2400" smtClean="0"/>
              <a:t>(</a:t>
            </a:r>
            <a:r>
              <a:rPr lang="en-US" sz="2400" smtClean="0"/>
              <a:t>High Impact Presentations)</a:t>
            </a:r>
            <a:endParaRPr lang="el-GR" sz="240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l-GR" dirty="0" smtClean="0"/>
              <a:t>Χαρίκλεια Τσαλαπάτα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17/10/2018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Φόβος των Παρουσιάσεων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5150" t="25189" r="43993" b="38098"/>
          <a:stretch>
            <a:fillRect/>
          </a:stretch>
        </p:blipFill>
        <p:spPr bwMode="auto">
          <a:xfrm>
            <a:off x="467544" y="1268760"/>
            <a:ext cx="6840760" cy="4529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9552" y="5877272"/>
            <a:ext cx="4712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/>
              <a:t> PublicPresentationSkills.com</a:t>
            </a:r>
            <a:endParaRPr lang="el-G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Συνηθισμένα Προβλήματα όταν Μιλάμε σε Ακροατήριο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Όλοι επικοινωνούμε σε προφορικό λόγο καθημερινά</a:t>
            </a:r>
          </a:p>
          <a:p>
            <a:pPr lvl="1"/>
            <a:r>
              <a:rPr lang="el-GR" dirty="0" smtClean="0"/>
              <a:t>Η επικοινωνία είναι φυσική</a:t>
            </a:r>
          </a:p>
          <a:p>
            <a:endParaRPr lang="el-GR" dirty="0" smtClean="0"/>
          </a:p>
          <a:p>
            <a:r>
              <a:rPr lang="el-GR" dirty="0" smtClean="0"/>
              <a:t>Όμως, όταν μιλούμε μπροστά σε ακροατήριο το άγχος αλλάζει το τρόπο που παρουσιαζόσαστε</a:t>
            </a:r>
          </a:p>
          <a:p>
            <a:pPr lvl="1"/>
            <a:r>
              <a:rPr lang="el-GR" dirty="0" smtClean="0"/>
              <a:t>Κάποιοι σχεδόν παρουσιάζουν διαφορετικό χαρακτήρα από τον πραγματικό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παρουσιάσεων	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Παρουσιάσεις – πότε θα χρειαστεί να κάνουμε</a:t>
            </a:r>
          </a:p>
          <a:p>
            <a:pPr lvl="1"/>
            <a:r>
              <a:rPr lang="en-US" dirty="0" smtClean="0"/>
              <a:t>Project </a:t>
            </a:r>
            <a:r>
              <a:rPr lang="el-GR" dirty="0" smtClean="0"/>
              <a:t>εργασίες</a:t>
            </a:r>
          </a:p>
          <a:p>
            <a:pPr lvl="1"/>
            <a:r>
              <a:rPr lang="el-GR" dirty="0" smtClean="0"/>
              <a:t>Παρουσίαση διπλωματικής</a:t>
            </a:r>
          </a:p>
          <a:p>
            <a:pPr lvl="1"/>
            <a:r>
              <a:rPr lang="el-GR" dirty="0" smtClean="0"/>
              <a:t>Δημοσίευση σε συνέδριο </a:t>
            </a:r>
          </a:p>
          <a:p>
            <a:pPr lvl="1"/>
            <a:r>
              <a:rPr lang="el-GR" dirty="0" smtClean="0"/>
              <a:t>Επαγγελματικούς λόγους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Συνήθως δεν έχουμε χρόνο να πούμε όλα όσα θέλουμε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Σημαντικό σε μια Παρουσίαση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Να περάσουμε το </a:t>
            </a:r>
            <a:r>
              <a:rPr lang="el-GR" dirty="0" smtClean="0">
                <a:solidFill>
                  <a:srgbClr val="0070C0"/>
                </a:solidFill>
              </a:rPr>
              <a:t>κεντρικό μήνυμα </a:t>
            </a:r>
            <a:r>
              <a:rPr lang="el-GR" dirty="0" smtClean="0"/>
              <a:t>μας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Να </a:t>
            </a:r>
            <a:r>
              <a:rPr lang="el-GR" dirty="0" smtClean="0">
                <a:solidFill>
                  <a:srgbClr val="0070C0"/>
                </a:solidFill>
              </a:rPr>
              <a:t>κρατήσουμε την προσοχή </a:t>
            </a:r>
            <a:r>
              <a:rPr lang="el-GR" dirty="0" smtClean="0"/>
              <a:t>του ακροατηρίου</a:t>
            </a:r>
            <a:endParaRPr lang="el-GR" dirty="0"/>
          </a:p>
          <a:p>
            <a:r>
              <a:rPr lang="el-GR" dirty="0" smtClean="0"/>
              <a:t>Να </a:t>
            </a:r>
            <a:r>
              <a:rPr lang="el-GR" dirty="0" smtClean="0">
                <a:solidFill>
                  <a:srgbClr val="0070C0"/>
                </a:solidFill>
              </a:rPr>
              <a:t>επιδιώκουμε τη συμμετοχή </a:t>
            </a:r>
            <a:r>
              <a:rPr lang="el-GR" dirty="0" smtClean="0"/>
              <a:t>του ακροατηρίου</a:t>
            </a:r>
          </a:p>
          <a:p>
            <a:endParaRPr lang="el-GR" dirty="0" smtClean="0"/>
          </a:p>
          <a:p>
            <a:r>
              <a:rPr lang="el-GR" dirty="0" smtClean="0"/>
              <a:t>Να </a:t>
            </a:r>
            <a:r>
              <a:rPr lang="el-GR" dirty="0" smtClean="0">
                <a:solidFill>
                  <a:srgbClr val="0070C0"/>
                </a:solidFill>
              </a:rPr>
              <a:t>αφήσουμε να φανεί η προσωπικότητα μας</a:t>
            </a:r>
          </a:p>
          <a:p>
            <a:endParaRPr lang="el-G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l-GR" dirty="0" smtClean="0"/>
              <a:t>Αυτά σημαίνουν … </a:t>
            </a:r>
            <a:endParaRPr lang="el-GR" dirty="0"/>
          </a:p>
          <a:p>
            <a:pPr lvl="1"/>
            <a:r>
              <a:rPr lang="el-GR" dirty="0"/>
              <a:t>Να εκφραζόμαστε με </a:t>
            </a:r>
            <a:r>
              <a:rPr lang="el-GR" dirty="0" smtClean="0"/>
              <a:t>σαφήνεια</a:t>
            </a:r>
          </a:p>
          <a:p>
            <a:pPr lvl="1"/>
            <a:r>
              <a:rPr lang="el-GR" dirty="0" smtClean="0"/>
              <a:t>Εμπάθεια, να καταλαβαίνουμε τις αντιδράσεις του ακροατηρίου</a:t>
            </a:r>
            <a:endParaRPr lang="el-GR" dirty="0"/>
          </a:p>
          <a:p>
            <a:pPr lvl="1"/>
            <a:r>
              <a:rPr lang="el-GR" dirty="0"/>
              <a:t>Να μην δίνουμε περισσότερη πληροφορία από ότι χρειάζεται (</a:t>
            </a:r>
            <a:r>
              <a:rPr lang="en-US" dirty="0"/>
              <a:t>avoid information overload)</a:t>
            </a:r>
          </a:p>
          <a:p>
            <a:pPr marL="0" indent="0">
              <a:buNone/>
            </a:pPr>
            <a:endParaRPr lang="el-GR" dirty="0" smtClean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  <a:p>
            <a:endParaRPr lang="el-GR" dirty="0" smtClean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Ποιος Είναι Καλός Ομιλητής?</a:t>
            </a:r>
            <a:endParaRPr lang="el-G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Ποιος Είναι Καλός Ομιλητής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Αυτός που κάνει σωστές προτάσεις</a:t>
            </a:r>
            <a:r>
              <a:rPr lang="en-US" dirty="0" smtClean="0"/>
              <a:t>;</a:t>
            </a:r>
          </a:p>
          <a:p>
            <a:r>
              <a:rPr lang="el-GR" dirty="0" smtClean="0"/>
              <a:t>Καλή γραμματική και συντακτικό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ή … 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Αυτός που </a:t>
            </a:r>
            <a:r>
              <a:rPr lang="el-GR" dirty="0" smtClean="0">
                <a:solidFill>
                  <a:srgbClr val="0070C0"/>
                </a:solidFill>
              </a:rPr>
              <a:t>παρουσιάζει ένα μήνυμα καθαρά</a:t>
            </a:r>
          </a:p>
          <a:p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/>
              <a:t>Δίνει </a:t>
            </a:r>
            <a:r>
              <a:rPr lang="el-GR" dirty="0" smtClean="0">
                <a:solidFill>
                  <a:srgbClr val="0070C0"/>
                </a:solidFill>
              </a:rPr>
              <a:t>χαρακτηριστικά </a:t>
            </a:r>
            <a:r>
              <a:rPr lang="el-GR" dirty="0" smtClean="0"/>
              <a:t>και</a:t>
            </a:r>
            <a:r>
              <a:rPr lang="el-GR" dirty="0" smtClean="0">
                <a:solidFill>
                  <a:srgbClr val="0070C0"/>
                </a:solidFill>
              </a:rPr>
              <a:t> καλά παραδείγματα</a:t>
            </a:r>
          </a:p>
          <a:p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Βοηθά τον ακροατή να παρακολουθήσει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Άρα … δεν Έχει Πρώτιστη Σημασία 	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 smtClean="0"/>
              <a:t>Η προφορά</a:t>
            </a:r>
          </a:p>
          <a:p>
            <a:r>
              <a:rPr lang="el-GR" dirty="0" smtClean="0"/>
              <a:t>Το αν μιλάμε γρήγορα ή αργά</a:t>
            </a:r>
          </a:p>
          <a:p>
            <a:r>
              <a:rPr lang="el-GR" dirty="0" smtClean="0"/>
              <a:t>Αν οι προτάσεις μας είναι απολύτως σωστές</a:t>
            </a:r>
          </a:p>
          <a:p>
            <a:r>
              <a:rPr lang="el-GR" dirty="0" smtClean="0"/>
              <a:t>Το παρουσιαστικό μας (γενικά)</a:t>
            </a:r>
          </a:p>
          <a:p>
            <a:pPr marL="547687" lvl="2">
              <a:spcBef>
                <a:spcPts val="600"/>
              </a:spcBef>
              <a:buClr>
                <a:schemeClr val="accent1"/>
              </a:buClr>
            </a:pPr>
            <a:r>
              <a:rPr lang="el-GR" dirty="0" smtClean="0"/>
              <a:t>Ωστόσο απαιτείται σεβασμός στο ακροατήριο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Αντίθετα … έχει σημασία το </a:t>
            </a:r>
            <a:r>
              <a:rPr lang="el-GR" dirty="0" smtClean="0">
                <a:solidFill>
                  <a:srgbClr val="0070C0"/>
                </a:solidFill>
              </a:rPr>
              <a:t>τι λέμε</a:t>
            </a:r>
            <a:r>
              <a:rPr lang="el-GR" dirty="0" smtClean="0"/>
              <a:t>, ποιο μήνυμα περνάμε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Χρειάζεται Εκπαίδευση και Εξάσκηση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 smtClean="0"/>
              <a:t>Οι εταιρείες εκπαιδεύουν τα στελέχη τους</a:t>
            </a:r>
          </a:p>
          <a:p>
            <a:r>
              <a:rPr lang="el-GR" dirty="0" smtClean="0"/>
              <a:t>Συνήθως δίνονται πρακτικές συμβουλές</a:t>
            </a:r>
          </a:p>
          <a:p>
            <a:pPr lvl="1"/>
            <a:r>
              <a:rPr lang="el-GR" dirty="0" smtClean="0"/>
              <a:t>Πώς να μιλούν</a:t>
            </a:r>
          </a:p>
          <a:p>
            <a:pPr lvl="1"/>
            <a:r>
              <a:rPr lang="el-GR" dirty="0" smtClean="0"/>
              <a:t>Πώς να στέκονται</a:t>
            </a:r>
          </a:p>
          <a:p>
            <a:pPr lvl="1"/>
            <a:r>
              <a:rPr lang="el-GR" dirty="0" smtClean="0"/>
              <a:t>Χειρονομίες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Το αποτέλεσμα είναι ότι συχνά όλοι μπαίνουν στο ίδιο «καλούπι»</a:t>
            </a:r>
          </a:p>
          <a:p>
            <a:endParaRPr lang="el-GR" dirty="0" smtClean="0"/>
          </a:p>
          <a:p>
            <a:r>
              <a:rPr lang="el-GR" dirty="0" smtClean="0"/>
              <a:t>Αυτό έχει δεχθεί κριτική</a:t>
            </a:r>
          </a:p>
          <a:p>
            <a:pPr>
              <a:buNone/>
            </a:pPr>
            <a:r>
              <a:rPr lang="el-GR" dirty="0" smtClean="0"/>
              <a:t>   … αλλά μπορεί να βοηθήσει κάποιον που δεν έχει εμπειρία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Χρειάζεται Εκπαίδευση και Εξάσκηση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/>
          <a:lstStyle/>
          <a:p>
            <a:r>
              <a:rPr lang="el-GR" dirty="0" smtClean="0"/>
              <a:t>Στα πανεπιστήμια συχνά η εκπαίδευση γίνεται σε μεταπτυχιακό επίπεδο</a:t>
            </a:r>
          </a:p>
          <a:p>
            <a:endParaRPr lang="el-GR" dirty="0" smtClean="0"/>
          </a:p>
          <a:p>
            <a:r>
              <a:rPr lang="el-GR" dirty="0" smtClean="0"/>
              <a:t>Η εκπαίδευση λαμβάνει υπόψη το μέσο </a:t>
            </a:r>
          </a:p>
          <a:p>
            <a:pPr lvl="1"/>
            <a:r>
              <a:rPr lang="el-GR" dirty="0" smtClean="0"/>
              <a:t>Φωνή (π.χ. τηλέφωνο, τεχνική υποστήριξη)</a:t>
            </a:r>
          </a:p>
          <a:p>
            <a:pPr lvl="1"/>
            <a:r>
              <a:rPr lang="el-GR" dirty="0" smtClean="0"/>
              <a:t>Παρουσία (π.χ. σύμβουλοι)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Βασικά Χαρακτηριστικά μιας Παρουσίασης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Μερικές γενικές συμβουλές ….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μια Παρουσίαση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Επικοινωνία σε προφορικό λόγο </a:t>
            </a:r>
          </a:p>
          <a:p>
            <a:endParaRPr lang="el-GR" dirty="0"/>
          </a:p>
          <a:p>
            <a:r>
              <a:rPr lang="en-US" dirty="0" smtClean="0"/>
              <a:t>(</a:t>
            </a:r>
            <a:r>
              <a:rPr lang="el-GR" dirty="0" smtClean="0"/>
              <a:t>+ κάποια υποστηρικτικά μέσα</a:t>
            </a:r>
            <a:r>
              <a:rPr lang="en-US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Σημασία της Οπτικής Επαφής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 smtClean="0"/>
              <a:t>Το κοινό πρέπει να αισθάνεται ότι απευθυνόμαστε σε αυτό</a:t>
            </a:r>
          </a:p>
          <a:p>
            <a:r>
              <a:rPr lang="el-GR" dirty="0" smtClean="0"/>
              <a:t>Δείχνει εμπιστοσύνη στον εαυτό μας και σε αυτά που λέμε</a:t>
            </a:r>
          </a:p>
          <a:p>
            <a:endParaRPr lang="el-GR" dirty="0" smtClean="0"/>
          </a:p>
          <a:p>
            <a:r>
              <a:rPr lang="el-GR" dirty="0" smtClean="0"/>
              <a:t>Στην καθημερινή επικοινωνία </a:t>
            </a:r>
            <a:r>
              <a:rPr lang="el-GR" dirty="0" smtClean="0">
                <a:solidFill>
                  <a:srgbClr val="0070C0"/>
                </a:solidFill>
              </a:rPr>
              <a:t>κοιτάμε το συνομιλητή </a:t>
            </a:r>
            <a:r>
              <a:rPr lang="el-GR" dirty="0" smtClean="0"/>
              <a:t>όταν λέμε κάτι σημαντικό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Είναι καλό στις παρουσιάσεις να έχουμε </a:t>
            </a:r>
            <a:r>
              <a:rPr lang="el-GR" dirty="0" smtClean="0">
                <a:solidFill>
                  <a:srgbClr val="0070C0"/>
                </a:solidFill>
              </a:rPr>
              <a:t>οπτική επαφή</a:t>
            </a:r>
          </a:p>
          <a:p>
            <a:pPr lvl="1"/>
            <a:r>
              <a:rPr lang="el-GR" dirty="0" smtClean="0"/>
              <a:t>Παρόμοια με καθημερινή επικοινωνία</a:t>
            </a:r>
          </a:p>
          <a:p>
            <a:pPr lvl="1"/>
            <a:r>
              <a:rPr lang="el-GR" dirty="0" smtClean="0"/>
              <a:t>Όχι απαραίτητα συνέχεια</a:t>
            </a:r>
            <a:endParaRPr lang="el-GR" dirty="0"/>
          </a:p>
          <a:p>
            <a:pPr lvl="1"/>
            <a:r>
              <a:rPr lang="el-GR" dirty="0" smtClean="0"/>
              <a:t>Τουλάχιστον στην αρχή και το τέλος ενός σημαντικού μηνύματος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Σημασία των Παύσεων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 smtClean="0"/>
              <a:t>Πολλοί αγχώνονται γιατί πιστεύουν ότι μιλούν πολύ γρήγορα</a:t>
            </a:r>
          </a:p>
          <a:p>
            <a:endParaRPr lang="el-GR" dirty="0" smtClean="0"/>
          </a:p>
          <a:p>
            <a:r>
              <a:rPr lang="el-GR" dirty="0" smtClean="0"/>
              <a:t>Αυτό δεν είναι απαραίτητα πρόβλημα αν γινόμαστε κατανοητοί στην καθημερινή ομιλία</a:t>
            </a:r>
          </a:p>
          <a:p>
            <a:endParaRPr lang="el-GR" dirty="0" smtClean="0"/>
          </a:p>
          <a:p>
            <a:r>
              <a:rPr lang="el-GR" dirty="0" smtClean="0"/>
              <a:t>Καλά είναι να χρησιμοποιούμε παύσεις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Ανάμεσα σε σημαντικά μηνύματα</a:t>
            </a:r>
          </a:p>
          <a:p>
            <a:pPr lvl="1"/>
            <a:r>
              <a:rPr lang="el-GR" dirty="0" smtClean="0"/>
              <a:t>Για να δώσουμε την ευκαιρία στο </a:t>
            </a:r>
            <a:r>
              <a:rPr lang="el-GR" dirty="0" smtClean="0">
                <a:solidFill>
                  <a:srgbClr val="0070C0"/>
                </a:solidFill>
              </a:rPr>
              <a:t>κοινό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να απορροφήσει </a:t>
            </a:r>
            <a:r>
              <a:rPr lang="el-GR" dirty="0" smtClean="0"/>
              <a:t>κάτι που είπαμε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Όσον Αφορά το Ρυθμό της Ομιλίας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Έχουμε την τάση να μιλάμε γρήγορα γιατί σκεφτόμαστε γρήγορα</a:t>
            </a:r>
          </a:p>
          <a:p>
            <a:r>
              <a:rPr lang="el-GR" dirty="0" smtClean="0"/>
              <a:t>Ο συνήθης ρυθμός ομιλίας είναι 125 λέξεις το λεπτό</a:t>
            </a:r>
          </a:p>
          <a:p>
            <a:r>
              <a:rPr lang="el-GR" dirty="0" smtClean="0"/>
              <a:t>Το μυαλό μας σκέφτεται με ρυθμό 500 λέξεις το λεπτό</a:t>
            </a:r>
          </a:p>
          <a:p>
            <a:pPr lvl="1"/>
            <a:r>
              <a:rPr lang="el-GR" dirty="0" smtClean="0"/>
              <a:t>Ένα πολύ έξυπνο άτομο μπορεί να φτάσει τις 700-800</a:t>
            </a:r>
          </a:p>
          <a:p>
            <a:r>
              <a:rPr lang="el-GR" dirty="0" smtClean="0"/>
              <a:t>Άρα είναι θέμα «</a:t>
            </a:r>
            <a:r>
              <a:rPr lang="en-US" dirty="0" smtClean="0"/>
              <a:t>interface</a:t>
            </a:r>
            <a:r>
              <a:rPr lang="el-GR" dirty="0" smtClean="0"/>
              <a:t>»</a:t>
            </a:r>
            <a:r>
              <a:rPr lang="en-US" dirty="0" smtClean="0"/>
              <a:t> …</a:t>
            </a:r>
          </a:p>
          <a:p>
            <a:endParaRPr lang="en-US" dirty="0" smtClean="0"/>
          </a:p>
          <a:p>
            <a:r>
              <a:rPr lang="el-GR" dirty="0" smtClean="0"/>
              <a:t>Μπορούμε να μιλούμε με το φυσιολογικό μας ρυθμό εφόσον χρησιμοποιούμε παύσεις </a:t>
            </a:r>
          </a:p>
          <a:p>
            <a:pPr lvl="1"/>
            <a:r>
              <a:rPr lang="el-GR" dirty="0" smtClean="0"/>
              <a:t>Βοηθούμε το ακροατήριο να απορροφήσει ότι λέμε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Παύσεων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Μιλούμε</a:t>
            </a:r>
          </a:p>
          <a:p>
            <a:r>
              <a:rPr lang="el-GR" dirty="0" smtClean="0"/>
              <a:t>Παύση … για παράδειγμα κοιτάμε τις σημειώσεις μας</a:t>
            </a:r>
          </a:p>
          <a:p>
            <a:r>
              <a:rPr lang="el-GR" dirty="0" smtClean="0"/>
              <a:t>Δίνουμε την ευκαιρία στο ακροατήριο να σκεφτεί και να εμπεδώσει</a:t>
            </a:r>
          </a:p>
          <a:p>
            <a:r>
              <a:rPr lang="el-GR" dirty="0" smtClean="0"/>
              <a:t>Κοιτούμε το ακροατήριο και βλέπουμε αντιδράσεις</a:t>
            </a:r>
          </a:p>
          <a:p>
            <a:endParaRPr lang="el-GR" dirty="0" smtClean="0"/>
          </a:p>
          <a:p>
            <a:r>
              <a:rPr lang="el-GR" dirty="0" smtClean="0"/>
              <a:t>Εξάσκηση!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Οδηγεί την Παρουσίαση μας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Διαφάνειες</a:t>
            </a:r>
          </a:p>
          <a:p>
            <a:r>
              <a:rPr lang="en-US" dirty="0" smtClean="0"/>
              <a:t>Bullets</a:t>
            </a:r>
          </a:p>
          <a:p>
            <a:r>
              <a:rPr lang="el-GR" dirty="0" smtClean="0"/>
              <a:t>Σημειώσεις</a:t>
            </a:r>
          </a:p>
          <a:p>
            <a:r>
              <a:rPr lang="el-GR" dirty="0" smtClean="0"/>
              <a:t>Η μνήμη μας ….</a:t>
            </a:r>
          </a:p>
          <a:p>
            <a:pPr lvl="1"/>
            <a:r>
              <a:rPr lang="el-GR" dirty="0" smtClean="0"/>
              <a:t>Θέλει προσοχή να μην πηγαίνουμε από το ένα θέμα στο άλλο</a:t>
            </a:r>
          </a:p>
          <a:p>
            <a:pPr lvl="1"/>
            <a:r>
              <a:rPr lang="el-GR" dirty="0" smtClean="0"/>
              <a:t>Σε περίπτωση δυσκολίας χρησιμοποιούμε σημειώσεις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Κοινά χαρακτηριστικά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Μια καλή παρουσίαση δίνει θετικές εντυπώσεις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Επικέντρωση σε ένα θέμα  / μήνυμα</a:t>
            </a:r>
          </a:p>
          <a:p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Το ακροατήριο δεν μπορεί να παρακολουθήσει πολλά αντικείμενα σε μια παρουσίαση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l-GR" dirty="0"/>
              <a:t>Δεν έχουμε αρκετό χρόνο για να πούμε όσα </a:t>
            </a:r>
            <a:r>
              <a:rPr lang="el-GR" dirty="0" smtClean="0"/>
              <a:t>θέλουμε</a:t>
            </a:r>
            <a:endParaRPr lang="en-US" dirty="0" smtClean="0"/>
          </a:p>
          <a:p>
            <a:endParaRPr lang="en-US" dirty="0"/>
          </a:p>
          <a:p>
            <a:r>
              <a:rPr lang="el-GR" dirty="0"/>
              <a:t>Χρειάζεται </a:t>
            </a:r>
            <a:r>
              <a:rPr lang="el-GR" dirty="0">
                <a:solidFill>
                  <a:srgbClr val="0070C0"/>
                </a:solidFill>
              </a:rPr>
              <a:t>εξάσκηση και προετοιμασία</a:t>
            </a:r>
          </a:p>
          <a:p>
            <a:endParaRPr lang="el-GR" dirty="0"/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Χαρακτηριστικό Παράδειγμα προς Αποφυγή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Ξεκινάμε την παρουσίαση με δομή</a:t>
            </a:r>
            <a:r>
              <a:rPr lang="en-US" dirty="0" smtClean="0"/>
              <a:t>, </a:t>
            </a:r>
            <a:r>
              <a:rPr lang="el-GR" dirty="0" smtClean="0"/>
              <a:t>π.χ.</a:t>
            </a:r>
          </a:p>
          <a:p>
            <a:pPr marL="514350" indent="-514350">
              <a:buAutoNum type="arabicPeriod"/>
            </a:pPr>
            <a:r>
              <a:rPr lang="el-GR" dirty="0" smtClean="0"/>
              <a:t>Εισαγωγή</a:t>
            </a:r>
          </a:p>
          <a:p>
            <a:pPr marL="514350" indent="-514350">
              <a:buAutoNum type="arabicPeriod"/>
            </a:pPr>
            <a:r>
              <a:rPr lang="el-GR" dirty="0" smtClean="0"/>
              <a:t>Επισκόπηση</a:t>
            </a:r>
          </a:p>
          <a:p>
            <a:pPr marL="514350" indent="-514350">
              <a:buAutoNum type="arabicPeriod"/>
            </a:pPr>
            <a:r>
              <a:rPr lang="el-GR" dirty="0" smtClean="0"/>
              <a:t>Τι κάνουν οι άλλοι</a:t>
            </a:r>
          </a:p>
          <a:p>
            <a:pPr marL="514350" indent="-514350">
              <a:buAutoNum type="arabicPeriod"/>
            </a:pPr>
            <a:r>
              <a:rPr lang="el-GR" b="1" dirty="0" smtClean="0"/>
              <a:t>Η δική μας πρόταση</a:t>
            </a:r>
          </a:p>
          <a:p>
            <a:pPr marL="514350" indent="-514350">
              <a:buAutoNum type="arabicPeriod"/>
            </a:pPr>
            <a:r>
              <a:rPr lang="el-GR" dirty="0" smtClean="0"/>
              <a:t>Συμπεράσματα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Αυτό χρησιμοποιείται ακόμη και επίσημα σε συνέδρια</a:t>
            </a:r>
          </a:p>
          <a:p>
            <a:r>
              <a:rPr lang="el-GR" dirty="0" smtClean="0"/>
              <a:t>Μέχρι να φτάσουμε στην δική μας πρόταση (μετά 20 λεπτά) χάνουμε το ακροατήριο</a:t>
            </a:r>
            <a:endParaRPr lang="en-US" dirty="0" smtClean="0"/>
          </a:p>
          <a:p>
            <a:pPr marL="514350" indent="-514350">
              <a:buAutoNum type="arabicPeriod"/>
            </a:pPr>
            <a:endParaRPr lang="el-GR" dirty="0" smtClean="0"/>
          </a:p>
          <a:p>
            <a:pPr marL="514350" indent="-514350"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Όταν ετοιμάζουμε μια παρουσίαση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6457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Όταν Ετοιμάζουμε μια Παρουσίαση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Σχετικά με τη δομή</a:t>
            </a:r>
            <a:r>
              <a:rPr lang="en-US" dirty="0" smtClean="0"/>
              <a:t>:</a:t>
            </a:r>
            <a:endParaRPr lang="el-GR" dirty="0" smtClean="0"/>
          </a:p>
          <a:p>
            <a:endParaRPr lang="el-GR" dirty="0" smtClean="0"/>
          </a:p>
          <a:p>
            <a:r>
              <a:rPr lang="el-GR" b="1" dirty="0" smtClean="0">
                <a:solidFill>
                  <a:srgbClr val="0070C0"/>
                </a:solidFill>
              </a:rPr>
              <a:t>Το κεντρικό μήνυμα παρουσιάζεται πρώτο!</a:t>
            </a:r>
          </a:p>
          <a:p>
            <a:r>
              <a:rPr lang="el-GR" dirty="0" smtClean="0"/>
              <a:t>Μετά οι επεξηγήσεις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Όταν Ετοιμάζουμε μια Παρουσίαση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Μπαίνουμε κατευθείαν στο θέμα μας</a:t>
            </a:r>
          </a:p>
          <a:p>
            <a:endParaRPr lang="el-GR" b="1" dirty="0" smtClean="0">
              <a:solidFill>
                <a:srgbClr val="0070C0"/>
              </a:solidFill>
            </a:endParaRPr>
          </a:p>
          <a:p>
            <a:r>
              <a:rPr lang="el-GR" b="1" dirty="0" smtClean="0">
                <a:solidFill>
                  <a:srgbClr val="0070C0"/>
                </a:solidFill>
              </a:rPr>
              <a:t>Δυνατή εισαγωγή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Σημασία του Προφορικού Λόγου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Έχει μεγαλύτερη δύναμη από το γραπτό!</a:t>
            </a:r>
          </a:p>
          <a:p>
            <a:r>
              <a:rPr lang="el-GR" dirty="0" smtClean="0"/>
              <a:t>Τα πιο σημαντικά πράγματα που θυμόμαστε </a:t>
            </a:r>
            <a:r>
              <a:rPr lang="el-GR" dirty="0" smtClean="0">
                <a:solidFill>
                  <a:srgbClr val="0070C0"/>
                </a:solidFill>
              </a:rPr>
              <a:t>«κάποιος τα είπε»</a:t>
            </a:r>
          </a:p>
          <a:p>
            <a:endParaRPr lang="el-GR" dirty="0" smtClean="0"/>
          </a:p>
          <a:p>
            <a:r>
              <a:rPr lang="el-GR" dirty="0" smtClean="0"/>
              <a:t>Στη ζωή μας επικοινωνούμε προφορικά με</a:t>
            </a:r>
          </a:p>
          <a:p>
            <a:pPr lvl="1"/>
            <a:r>
              <a:rPr lang="el-GR" dirty="0" smtClean="0"/>
              <a:t>Για επαγγελματικούς σκοπούς</a:t>
            </a:r>
          </a:p>
          <a:p>
            <a:pPr lvl="1"/>
            <a:r>
              <a:rPr lang="el-GR" dirty="0" smtClean="0"/>
              <a:t>Για μάθηση</a:t>
            </a:r>
            <a:endParaRPr lang="en-GB" dirty="0"/>
          </a:p>
          <a:p>
            <a:pPr lvl="1"/>
            <a:r>
              <a:rPr lang="el-GR" dirty="0" smtClean="0"/>
              <a:t>Με συνεργάτες, άτομα πιο ψηλά ή πιο χαμηλά στην ιεραρχία, </a:t>
            </a:r>
            <a:r>
              <a:rPr lang="el-GR" dirty="0" err="1" smtClean="0"/>
              <a:t>κλπ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l-GR" dirty="0" smtClean="0"/>
              <a:t>Διάφορες μορφές</a:t>
            </a:r>
          </a:p>
          <a:p>
            <a:pPr lvl="1"/>
            <a:r>
              <a:rPr lang="el-GR" dirty="0" smtClean="0"/>
              <a:t>Συναντήσεις</a:t>
            </a:r>
          </a:p>
          <a:p>
            <a:pPr lvl="1"/>
            <a:r>
              <a:rPr lang="el-GR" dirty="0" smtClean="0"/>
              <a:t>Διαλέξεις</a:t>
            </a:r>
            <a:endParaRPr lang="el-GR" dirty="0"/>
          </a:p>
          <a:p>
            <a:pPr lvl="1"/>
            <a:r>
              <a:rPr lang="el-GR" dirty="0" smtClean="0"/>
              <a:t>Πρόσωπο με πρόσωπο</a:t>
            </a:r>
          </a:p>
          <a:p>
            <a:pPr lvl="1"/>
            <a:r>
              <a:rPr lang="el-GR" dirty="0" smtClean="0"/>
              <a:t>Συνεντεύξεις</a:t>
            </a:r>
          </a:p>
          <a:p>
            <a:pPr lvl="1"/>
            <a:r>
              <a:rPr lang="el-GR" dirty="0" smtClean="0"/>
              <a:t>Συνέδρια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Όταν Ετοιμάζουμε μια Παρουσίαση 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522168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Λέμε μια ιστορία (οι άνθρωποι έχουν ιστορίες όχι τα αντικείμενα)</a:t>
            </a:r>
          </a:p>
          <a:p>
            <a:pPr lvl="1"/>
            <a:r>
              <a:rPr lang="el-GR" dirty="0" smtClean="0">
                <a:solidFill>
                  <a:schemeClr val="tx1"/>
                </a:solidFill>
              </a:rPr>
              <a:t>Αντί να μιλάμε για αυτοκίνητα, μιλάμε για οδηγούς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ή για τους μηχανικούς που το σχεδίασαν</a:t>
            </a:r>
          </a:p>
          <a:p>
            <a:pPr lvl="1"/>
            <a:endParaRPr lang="el-GR" dirty="0" smtClean="0">
              <a:solidFill>
                <a:schemeClr val="tx1"/>
              </a:solidFill>
            </a:endParaRPr>
          </a:p>
          <a:p>
            <a:pPr lvl="1"/>
            <a:r>
              <a:rPr lang="el-GR" dirty="0" smtClean="0">
                <a:solidFill>
                  <a:schemeClr val="tx1"/>
                </a:solidFill>
              </a:rPr>
              <a:t>Αντί να μιλάμε για μια υπηρεσία λογισμικού, μιλάμε για το χρήστη</a:t>
            </a:r>
          </a:p>
          <a:p>
            <a:pPr lvl="1"/>
            <a:endParaRPr lang="en-GB" dirty="0" smtClean="0">
              <a:solidFill>
                <a:schemeClr val="tx1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Δημιουργούμε εικόνες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l-GR" b="1" dirty="0" smtClean="0">
              <a:solidFill>
                <a:srgbClr val="0070C0"/>
              </a:solidFill>
            </a:endParaRPr>
          </a:p>
          <a:p>
            <a:pPr lvl="1"/>
            <a:r>
              <a:rPr lang="el-GR" b="1" dirty="0" smtClean="0"/>
              <a:t>Ιδιαίτερα σημαντικό για αφηρημένες έννοιες, π.χ. ποιότητα</a:t>
            </a:r>
            <a:endParaRPr lang="el-GR" b="1" dirty="0" smtClean="0">
              <a:solidFill>
                <a:srgbClr val="0070C0"/>
              </a:solidFill>
            </a:endParaRPr>
          </a:p>
          <a:p>
            <a:pPr lvl="1"/>
            <a:r>
              <a:rPr lang="el-GR" b="1" dirty="0" smtClean="0"/>
              <a:t>Παράδειγμα</a:t>
            </a:r>
            <a:r>
              <a:rPr lang="en-US" b="1" dirty="0" smtClean="0"/>
              <a:t>: </a:t>
            </a:r>
            <a:r>
              <a:rPr lang="el-GR" b="1" dirty="0" smtClean="0"/>
              <a:t>με ποια τεχνολογία μπορεί να κατασκευαστεί ένα γερό αεροπλάνο</a:t>
            </a:r>
            <a:r>
              <a:rPr lang="en-US" b="1" dirty="0" smtClean="0"/>
              <a:t>;</a:t>
            </a:r>
          </a:p>
          <a:p>
            <a:pPr lvl="2"/>
            <a:r>
              <a:rPr lang="el-GR" dirty="0" smtClean="0"/>
              <a:t>Εξισώσεις και φυσική</a:t>
            </a:r>
          </a:p>
          <a:p>
            <a:pPr lvl="2"/>
            <a:r>
              <a:rPr lang="el-GR" dirty="0" smtClean="0"/>
              <a:t>Ή χρησιμοποιώντας μια ιστορία, π.χ. το κέλυφος του αεροπλάνου είναι μόνο 4 φορές πιο χοντρό από ένα κουτί αναψυκτικού</a:t>
            </a:r>
            <a:endParaRPr lang="el-GR" b="1" dirty="0" smtClean="0"/>
          </a:p>
          <a:p>
            <a:endParaRPr lang="el-GR" dirty="0" smtClean="0"/>
          </a:p>
          <a:p>
            <a:endParaRPr lang="el-GR" b="1" dirty="0" smtClean="0"/>
          </a:p>
          <a:p>
            <a:r>
              <a:rPr lang="el-GR" dirty="0" smtClean="0"/>
              <a:t>Μπορούμε να χρησιμοποιήσουμε και κάποια κλισέ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Κάτι πρέπει να αλλάξει στη διάρκεια της παρουσίασης (4)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Τι δεν είναι όπως θα έπρεπε?</a:t>
            </a:r>
          </a:p>
          <a:p>
            <a:r>
              <a:rPr lang="el-GR" dirty="0" smtClean="0"/>
              <a:t>Τι θα κάνουμε για αυτό</a:t>
            </a:r>
          </a:p>
          <a:p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Σε μας αυτό είναι εύκολο</a:t>
            </a:r>
            <a:r>
              <a:rPr lang="en-US" dirty="0" smtClean="0"/>
              <a:t>: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Πώς γίνεται η μάθηση τώρα</a:t>
            </a:r>
            <a:endParaRPr lang="el-GR" dirty="0"/>
          </a:p>
          <a:p>
            <a:r>
              <a:rPr lang="el-GR" dirty="0" smtClean="0"/>
              <a:t>Πώς προτείνουμε εμείς να αλλάξει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956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Μπορούμε να χρησιμοποιήσουμε και άλλα μέσα (5)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Εικόνες</a:t>
            </a:r>
          </a:p>
          <a:p>
            <a:r>
              <a:rPr lang="el-GR" dirty="0" err="1" smtClean="0"/>
              <a:t>Πόστερ</a:t>
            </a:r>
            <a:endParaRPr lang="el-GR" dirty="0" smtClean="0"/>
          </a:p>
          <a:p>
            <a:r>
              <a:rPr lang="el-GR" dirty="0" smtClean="0"/>
              <a:t>Βίντεο</a:t>
            </a:r>
          </a:p>
          <a:p>
            <a:r>
              <a:rPr lang="el-GR" dirty="0" smtClean="0"/>
              <a:t>Διαφάνειες</a:t>
            </a:r>
          </a:p>
          <a:p>
            <a:r>
              <a:rPr lang="el-GR" dirty="0" smtClean="0"/>
              <a:t>Χειρονομίες</a:t>
            </a:r>
          </a:p>
          <a:p>
            <a:endParaRPr lang="el-GR" dirty="0"/>
          </a:p>
          <a:p>
            <a:r>
              <a:rPr lang="el-GR" dirty="0" smtClean="0"/>
              <a:t>Αποτελούν</a:t>
            </a:r>
            <a:r>
              <a:rPr lang="en-US" dirty="0" smtClean="0"/>
              <a:t> </a:t>
            </a:r>
            <a:r>
              <a:rPr lang="el-GR" dirty="0" smtClean="0"/>
              <a:t>μη λεκτική επικοινωνία </a:t>
            </a:r>
            <a:r>
              <a:rPr lang="el-GR" dirty="0"/>
              <a:t>(</a:t>
            </a:r>
            <a:r>
              <a:rPr lang="en-US" dirty="0"/>
              <a:t>non </a:t>
            </a:r>
            <a:r>
              <a:rPr lang="en-US" dirty="0" smtClean="0"/>
              <a:t>verbal</a:t>
            </a:r>
            <a:r>
              <a:rPr lang="el-GR" dirty="0" smtClean="0"/>
              <a:t> </a:t>
            </a:r>
            <a:r>
              <a:rPr lang="en-US" dirty="0" smtClean="0"/>
              <a:t>communication) </a:t>
            </a:r>
          </a:p>
          <a:p>
            <a:pPr lvl="1"/>
            <a:r>
              <a:rPr lang="el-GR" dirty="0" smtClean="0"/>
              <a:t>Είναι αποτελεσματικά στις παύσεις</a:t>
            </a:r>
          </a:p>
          <a:p>
            <a:pPr lvl="1"/>
            <a:r>
              <a:rPr lang="el-GR" dirty="0" smtClean="0"/>
              <a:t>Μπορούν να εξαλείψουν διαφορετικές αντιλήψεις</a:t>
            </a:r>
          </a:p>
          <a:p>
            <a:pPr lvl="1"/>
            <a:r>
              <a:rPr lang="el-GR" dirty="0" smtClean="0"/>
              <a:t>Μπορούν να δημιουργήσουν συναισθήματα</a:t>
            </a:r>
          </a:p>
          <a:p>
            <a:pPr lvl="1"/>
            <a:r>
              <a:rPr lang="el-GR" dirty="0" smtClean="0"/>
              <a:t>Αλλά δεν είναι κατάλληλες για όλες τις καταστάσεις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96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Όταν Ετοιμάζουμε μια Παρουσίαση (6)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Πάντα χρειάζεται προετοιμασία</a:t>
            </a:r>
          </a:p>
          <a:p>
            <a:r>
              <a:rPr lang="el-GR" dirty="0" smtClean="0"/>
              <a:t>Κάποιοι πιστεύουν ότι αν έχουν εμπειρία δεν χρειάζεται να προετοιμαστούν</a:t>
            </a:r>
          </a:p>
          <a:p>
            <a:r>
              <a:rPr lang="el-GR" dirty="0" smtClean="0"/>
              <a:t>Λάθος!</a:t>
            </a:r>
          </a:p>
          <a:p>
            <a:r>
              <a:rPr lang="el-GR" dirty="0" smtClean="0"/>
              <a:t>Η παρουσίαση δεν αφορά εμάς αλλά το ακροατήριο</a:t>
            </a:r>
          </a:p>
          <a:p>
            <a:r>
              <a:rPr lang="el-GR" dirty="0" smtClean="0"/>
              <a:t>Πρέπει να σκεφτούμε τουλάχιστον</a:t>
            </a:r>
          </a:p>
          <a:p>
            <a:pPr lvl="1"/>
            <a:r>
              <a:rPr lang="el-GR" dirty="0" smtClean="0"/>
              <a:t>Ποιο είναι το </a:t>
            </a:r>
            <a:r>
              <a:rPr lang="el-GR" dirty="0" smtClean="0">
                <a:solidFill>
                  <a:srgbClr val="0070C0"/>
                </a:solidFill>
              </a:rPr>
              <a:t>μήνυμα</a:t>
            </a:r>
            <a:r>
              <a:rPr lang="el-GR" dirty="0" smtClean="0"/>
              <a:t> μας</a:t>
            </a:r>
          </a:p>
          <a:p>
            <a:pPr lvl="1"/>
            <a:r>
              <a:rPr lang="el-GR" dirty="0" smtClean="0"/>
              <a:t>Τις </a:t>
            </a:r>
            <a:r>
              <a:rPr lang="el-GR" dirty="0" smtClean="0">
                <a:solidFill>
                  <a:srgbClr val="0070C0"/>
                </a:solidFill>
              </a:rPr>
              <a:t>γνώσεις του ακροατηρίου</a:t>
            </a:r>
          </a:p>
          <a:p>
            <a:pPr lvl="1"/>
            <a:r>
              <a:rPr lang="el-GR" dirty="0" smtClean="0"/>
              <a:t>Πώς να </a:t>
            </a:r>
            <a:r>
              <a:rPr lang="el-GR" dirty="0" smtClean="0">
                <a:solidFill>
                  <a:srgbClr val="0070C0"/>
                </a:solidFill>
              </a:rPr>
              <a:t>περάσουμε το μήνυμα </a:t>
            </a:r>
            <a:r>
              <a:rPr lang="el-GR" dirty="0" smtClean="0"/>
              <a:t>με καλύτερο τρόπο</a:t>
            </a:r>
          </a:p>
          <a:p>
            <a:pPr lvl="1"/>
            <a:r>
              <a:rPr lang="el-GR" dirty="0" smtClean="0"/>
              <a:t>Ακόμη και αν γνωρίζουμε το αντικείμενο καλά</a:t>
            </a:r>
          </a:p>
          <a:p>
            <a:pPr lvl="1"/>
            <a:r>
              <a:rPr lang="el-GR" dirty="0" smtClean="0"/>
              <a:t>Πρέπει να το προσαρμόσουμε στο ακροατήριο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Εναλλακτική πρόταση για δομή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Δυνατή εισαγωγή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1 κεντρικό θέμα!</a:t>
            </a:r>
          </a:p>
          <a:p>
            <a:r>
              <a:rPr lang="el-GR" dirty="0" smtClean="0"/>
              <a:t>Βρίσκουμε τα </a:t>
            </a:r>
            <a:r>
              <a:rPr lang="el-GR" dirty="0" smtClean="0">
                <a:solidFill>
                  <a:srgbClr val="0070C0"/>
                </a:solidFill>
              </a:rPr>
              <a:t>βασικά σημεία </a:t>
            </a:r>
            <a:r>
              <a:rPr lang="el-GR" dirty="0" smtClean="0"/>
              <a:t>που θέλουμε να περάσουμε (λίγα, π.χ. 3)</a:t>
            </a:r>
          </a:p>
          <a:p>
            <a:r>
              <a:rPr lang="el-GR" dirty="0" smtClean="0"/>
              <a:t>Σχεδιάζουμε / διαλέγουμε </a:t>
            </a:r>
            <a:r>
              <a:rPr lang="el-GR" dirty="0" smtClean="0">
                <a:solidFill>
                  <a:srgbClr val="0070C0"/>
                </a:solidFill>
              </a:rPr>
              <a:t>υποστηρικτικό περιεχόμενο</a:t>
            </a:r>
          </a:p>
          <a:p>
            <a:pPr lvl="1"/>
            <a:r>
              <a:rPr lang="el-GR" dirty="0" smtClean="0"/>
              <a:t>Παραδείγματα</a:t>
            </a:r>
          </a:p>
          <a:p>
            <a:pPr lvl="1"/>
            <a:r>
              <a:rPr lang="el-GR" dirty="0" smtClean="0"/>
              <a:t>Υποστηρικτικό υλικό (βίντεο, εικόνες, διαφάνειες, κλπ)</a:t>
            </a:r>
          </a:p>
          <a:p>
            <a:pPr lvl="1"/>
            <a:r>
              <a:rPr lang="el-GR" dirty="0" smtClean="0"/>
              <a:t>Ιστορίες</a:t>
            </a:r>
          </a:p>
          <a:p>
            <a:pPr lvl="1"/>
            <a:r>
              <a:rPr lang="en-US" dirty="0" smtClean="0"/>
              <a:t>Animation </a:t>
            </a:r>
            <a:r>
              <a:rPr lang="el-GR" dirty="0" smtClean="0"/>
              <a:t>(περιορισμένο)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Δυνατό κλείσιμο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Στην πράξη για την παρουσίαση σας …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l-GR" dirty="0" smtClean="0">
                <a:solidFill>
                  <a:srgbClr val="0070C0"/>
                </a:solidFill>
              </a:rPr>
              <a:t>Η δική μας πρόταση</a:t>
            </a:r>
          </a:p>
          <a:p>
            <a:pPr marL="514350" indent="-514350">
              <a:buAutoNum type="arabicPeriod"/>
            </a:pPr>
            <a:r>
              <a:rPr lang="el-GR" dirty="0" smtClean="0"/>
              <a:t>Γιατί</a:t>
            </a:r>
            <a:r>
              <a:rPr lang="en-US" dirty="0" smtClean="0"/>
              <a:t>;</a:t>
            </a:r>
            <a:endParaRPr lang="el-GR" dirty="0" smtClean="0"/>
          </a:p>
          <a:p>
            <a:pPr marL="788988" lvl="1" indent="-514350"/>
            <a:r>
              <a:rPr lang="el-GR" dirty="0" smtClean="0"/>
              <a:t>Επισκόπηση της υπάρχουσας κατάστασης</a:t>
            </a:r>
          </a:p>
          <a:p>
            <a:pPr marL="788988" lvl="1" indent="-514350"/>
            <a:r>
              <a:rPr lang="el-GR" dirty="0" smtClean="0"/>
              <a:t>Πλεονεκτήματα τα της δικής μας πρότασης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el-GR" dirty="0" smtClean="0"/>
              <a:t>Συμπεράσματα</a:t>
            </a:r>
          </a:p>
          <a:p>
            <a:pPr marL="514350" indent="-514350">
              <a:buFont typeface="Wingdings 3" pitchFamily="18" charset="2"/>
              <a:buAutoNum type="arabicPeriod"/>
            </a:pPr>
            <a:endParaRPr lang="el-GR" dirty="0" smtClean="0"/>
          </a:p>
          <a:p>
            <a:pPr marL="514350" indent="-514350"/>
            <a:r>
              <a:rPr lang="el-GR" dirty="0" smtClean="0">
                <a:solidFill>
                  <a:srgbClr val="0070C0"/>
                </a:solidFill>
              </a:rPr>
              <a:t>Πλεονέκτημα</a:t>
            </a:r>
            <a:r>
              <a:rPr lang="en-US" dirty="0" smtClean="0">
                <a:solidFill>
                  <a:srgbClr val="0070C0"/>
                </a:solidFill>
              </a:rPr>
              <a:t>:</a:t>
            </a:r>
            <a:r>
              <a:rPr lang="el-GR" dirty="0" smtClean="0">
                <a:solidFill>
                  <a:srgbClr val="0070C0"/>
                </a:solidFill>
              </a:rPr>
              <a:t> δυνατή εισαγωγή</a:t>
            </a:r>
          </a:p>
          <a:p>
            <a:pPr marL="514350" indent="-514350"/>
            <a:r>
              <a:rPr lang="el-GR" dirty="0" smtClean="0">
                <a:solidFill>
                  <a:srgbClr val="0070C0"/>
                </a:solidFill>
              </a:rPr>
              <a:t>Το ακροατήριο θα μας ακούσει με περισσότερη προσοχή</a:t>
            </a: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Επιθυμούμε τη Συμμετοχή του Ακροατηρίου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 smtClean="0"/>
              <a:t>Παραδείγματα που έχουν σχέση με εμπειρίες του ακροατηρίου</a:t>
            </a:r>
          </a:p>
          <a:p>
            <a:pPr lvl="1"/>
            <a:r>
              <a:rPr lang="el-GR" dirty="0" smtClean="0"/>
              <a:t>Πρέπει να τους αφορά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Ρητορικές ερωτήσεις, για συμμετοχή του ακροατηρίου</a:t>
            </a:r>
          </a:p>
          <a:p>
            <a:endParaRPr lang="el-GR" dirty="0" smtClean="0"/>
          </a:p>
          <a:p>
            <a:r>
              <a:rPr lang="el-GR" dirty="0" smtClean="0"/>
              <a:t>Η παρουσίαση </a:t>
            </a:r>
            <a:r>
              <a:rPr lang="el-GR" dirty="0" smtClean="0">
                <a:solidFill>
                  <a:srgbClr val="0070C0"/>
                </a:solidFill>
              </a:rPr>
              <a:t>πρέπει να απευθύνεται στον καθένα από το ακροατήριο προσωπικά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Διαφάνειες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3699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Περισσότερα Σχετικά με τα Υποστηρικτικά Μέσα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Υποστηρίζουν!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rgbClr val="0070C0"/>
                </a:solidFill>
              </a:rPr>
              <a:t>Ο ομιλητής και το μήνυμα είναι το επίκεντρο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Οι διαφάνειες δεν πρέπει να επισκιάζουν τον ομιλητή</a:t>
            </a:r>
          </a:p>
          <a:p>
            <a:r>
              <a:rPr lang="el-GR" dirty="0" smtClean="0"/>
              <a:t>Απλά συνοδεύουν την ομιλία</a:t>
            </a:r>
          </a:p>
          <a:p>
            <a:r>
              <a:rPr lang="el-GR" dirty="0" smtClean="0"/>
              <a:t>Λίγο κείμενο!</a:t>
            </a:r>
          </a:p>
          <a:p>
            <a:r>
              <a:rPr lang="el-GR" dirty="0" smtClean="0"/>
              <a:t>Η κάθε διαφάνεια τουλάχιστον 2 λεπτά</a:t>
            </a:r>
          </a:p>
          <a:p>
            <a:r>
              <a:rPr lang="el-GR" dirty="0" smtClean="0"/>
              <a:t>Δεν αντικαθιστούν τις σημειώσεις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Πρακτικά θέματα για τις διαφάνειες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Λίγες λέξεις</a:t>
            </a:r>
          </a:p>
          <a:p>
            <a:endParaRPr lang="el-GR" dirty="0" smtClean="0"/>
          </a:p>
          <a:p>
            <a:r>
              <a:rPr lang="el-GR" dirty="0" smtClean="0"/>
              <a:t>Μεγάλη γραμματοσειρά</a:t>
            </a:r>
          </a:p>
          <a:p>
            <a:endParaRPr lang="el-GR" dirty="0" smtClean="0"/>
          </a:p>
          <a:p>
            <a:r>
              <a:rPr lang="el-GR" dirty="0" smtClean="0"/>
              <a:t>Εικόνες</a:t>
            </a:r>
          </a:p>
          <a:p>
            <a:endParaRPr lang="el-GR" dirty="0" smtClean="0"/>
          </a:p>
          <a:p>
            <a:r>
              <a:rPr lang="el-GR" dirty="0" smtClean="0"/>
              <a:t>Ελαφρές διαφάνειες (λίγο κείμενο)</a:t>
            </a:r>
          </a:p>
          <a:p>
            <a:endParaRPr lang="el-GR" dirty="0" smtClean="0"/>
          </a:p>
          <a:p>
            <a:r>
              <a:rPr lang="el-GR" dirty="0" smtClean="0"/>
              <a:t>Η κάθε διαφάνεια πρέπει να φαίνεται για τουλάχιστον 2 λεπτά</a:t>
            </a:r>
          </a:p>
          <a:p>
            <a:endParaRPr lang="el-GR" dirty="0" smtClean="0"/>
          </a:p>
          <a:p>
            <a:r>
              <a:rPr lang="el-GR" dirty="0" smtClean="0"/>
              <a:t>Άρα για 20 λεπτά παρουσίασης χρειαζόμαστε 10 διαφάνειες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35333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Σημασία του Προφορικού Λόγου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Περνάμε πιο εύκολα τις ιδέες μας</a:t>
            </a:r>
          </a:p>
          <a:p>
            <a:endParaRPr lang="el-GR" dirty="0"/>
          </a:p>
          <a:p>
            <a:r>
              <a:rPr lang="el-GR" dirty="0" smtClean="0"/>
              <a:t>Είναι διαπροσωπική</a:t>
            </a:r>
            <a:r>
              <a:rPr lang="en-GB" dirty="0" smtClean="0"/>
              <a:t> </a:t>
            </a:r>
            <a:r>
              <a:rPr lang="el-GR" dirty="0" smtClean="0"/>
              <a:t>επικοινωνία</a:t>
            </a:r>
          </a:p>
          <a:p>
            <a:endParaRPr lang="el-GR" dirty="0"/>
          </a:p>
          <a:p>
            <a:r>
              <a:rPr lang="el-GR" dirty="0" smtClean="0"/>
              <a:t>Δεν είναι άκαμπτος</a:t>
            </a:r>
          </a:p>
          <a:p>
            <a:endParaRPr lang="el-GR" dirty="0"/>
          </a:p>
          <a:p>
            <a:r>
              <a:rPr lang="el-GR" dirty="0" smtClean="0"/>
              <a:t>Έχουμε άμεση αντίδραση, επίσης μπορούμε να παρατηρούμε το συνομιλητή μας</a:t>
            </a:r>
          </a:p>
          <a:p>
            <a:endParaRPr lang="el-GR" dirty="0"/>
          </a:p>
          <a:p>
            <a:r>
              <a:rPr lang="el-GR" dirty="0" smtClean="0"/>
              <a:t>Είναι πιο αποτελεσματικός στο να λύνουμε προβλήματα και συγκρούσεις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9160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10-20-30 rule for slideshows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10 slides</a:t>
            </a:r>
          </a:p>
          <a:p>
            <a:r>
              <a:rPr lang="en-US" dirty="0" smtClean="0"/>
              <a:t>20 minutes</a:t>
            </a:r>
          </a:p>
          <a:p>
            <a:r>
              <a:rPr lang="en-US" dirty="0" smtClean="0"/>
              <a:t>Font size 30+</a:t>
            </a:r>
          </a:p>
          <a:p>
            <a:endParaRPr lang="en-US" dirty="0"/>
          </a:p>
          <a:p>
            <a:r>
              <a:rPr lang="en-US" dirty="0" smtClean="0"/>
              <a:t>Avoid “death by </a:t>
            </a:r>
            <a:r>
              <a:rPr lang="en-US" dirty="0" err="1" smtClean="0"/>
              <a:t>powerpoint</a:t>
            </a:r>
            <a:r>
              <a:rPr lang="en-US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951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Πρακτικά θέματα για τις διαφάνειες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Αυτό σημαίνει ότι δεν θα χωρέσει όλη η παρουσίαση μας στις διαφάνειες</a:t>
            </a:r>
          </a:p>
          <a:p>
            <a:endParaRPr lang="el-GR" dirty="0" smtClean="0"/>
          </a:p>
          <a:p>
            <a:r>
              <a:rPr lang="el-GR" dirty="0" smtClean="0"/>
              <a:t>Αν δεν θυμόμαστε κρατούμε σημειώσεις</a:t>
            </a:r>
          </a:p>
          <a:p>
            <a:endParaRPr lang="el-GR" dirty="0" smtClean="0"/>
          </a:p>
          <a:p>
            <a:r>
              <a:rPr lang="el-GR" dirty="0" smtClean="0"/>
              <a:t>Όμως, δεν διαβάζουμε απλά τις σημειώσεις </a:t>
            </a:r>
          </a:p>
          <a:p>
            <a:pPr lvl="1"/>
            <a:r>
              <a:rPr lang="el-GR" dirty="0" smtClean="0"/>
              <a:t>Γιατί αυτό σημαίνει ότι κοιτάμε το χαρτί και όχι το ακροατήριο</a:t>
            </a:r>
          </a:p>
          <a:p>
            <a:pPr lvl="1"/>
            <a:r>
              <a:rPr lang="el-GR" dirty="0" smtClean="0"/>
              <a:t>Η παρουσίαση πρέπει να πάει πέρα από το διάβασμα ενός χαρτιού</a:t>
            </a:r>
          </a:p>
          <a:p>
            <a:pPr lvl="1"/>
            <a:r>
              <a:rPr lang="el-GR" dirty="0" smtClean="0"/>
              <a:t>Που μπορεί να το κάνει το ακροατήριο από μόνο του</a:t>
            </a:r>
          </a:p>
          <a:p>
            <a:pPr lvl="1"/>
            <a:r>
              <a:rPr lang="el-GR" dirty="0" smtClean="0"/>
              <a:t>Εξάσκηση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3676227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Τι αποφεύγουμε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955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να Αποφεύγουμε σε μια Παρουσίαση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Δεν διαβάζουμε τις διαφάνειες!</a:t>
            </a:r>
          </a:p>
          <a:p>
            <a:r>
              <a:rPr lang="el-GR" dirty="0" smtClean="0"/>
              <a:t>Δεν γυρνούμε την πλάτη στο ακροατήριο!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rgbClr val="0070C0"/>
                </a:solidFill>
              </a:rPr>
              <a:t>Χρησιμοποιούμε  τις διαφάνειες σαν υπογράμμιση</a:t>
            </a:r>
          </a:p>
          <a:p>
            <a:pPr>
              <a:buNone/>
            </a:pPr>
            <a:endParaRPr lang="el-GR" b="1" dirty="0" smtClean="0"/>
          </a:p>
          <a:p>
            <a:r>
              <a:rPr lang="el-GR" dirty="0" smtClean="0"/>
              <a:t>Η έμφαση είναι στον προφορικό λόγο και όχι στις διαφάνειες</a:t>
            </a:r>
          </a:p>
          <a:p>
            <a:r>
              <a:rPr lang="el-GR" dirty="0" smtClean="0"/>
              <a:t>Οι σημειώσεις μας μπορεί να είναι σε χαρτί, ανεξάρτητα</a:t>
            </a:r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/>
          <a:lstStyle/>
          <a:p>
            <a:r>
              <a:rPr lang="el-GR" dirty="0" smtClean="0"/>
              <a:t>Συμβουλές</a:t>
            </a:r>
            <a:r>
              <a:rPr lang="en-US" dirty="0" smtClean="0"/>
              <a:t> 1: </a:t>
            </a:r>
            <a:r>
              <a:rPr lang="el-GR" dirty="0" smtClean="0"/>
              <a:t>Αποφεύγουμε τις «Κενές» Λέξεις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… και …</a:t>
            </a:r>
          </a:p>
          <a:p>
            <a:r>
              <a:rPr lang="el-GR" dirty="0" smtClean="0"/>
              <a:t>… βασικά …</a:t>
            </a:r>
          </a:p>
          <a:p>
            <a:r>
              <a:rPr lang="el-GR" dirty="0" smtClean="0"/>
              <a:t>… δηλαδή …</a:t>
            </a:r>
          </a:p>
          <a:p>
            <a:r>
              <a:rPr lang="el-GR" dirty="0" smtClean="0"/>
              <a:t>… </a:t>
            </a:r>
            <a:r>
              <a:rPr lang="el-GR" dirty="0" err="1" smtClean="0"/>
              <a:t>εεε</a:t>
            </a:r>
            <a:r>
              <a:rPr lang="el-GR" dirty="0" smtClean="0"/>
              <a:t> …</a:t>
            </a:r>
          </a:p>
          <a:p>
            <a:r>
              <a:rPr lang="el-GR" dirty="0" smtClean="0"/>
              <a:t>… οπωσδήποτε …</a:t>
            </a:r>
          </a:p>
          <a:p>
            <a:r>
              <a:rPr lang="el-GR" dirty="0" smtClean="0"/>
              <a:t>… επειδή …</a:t>
            </a:r>
          </a:p>
          <a:p>
            <a:r>
              <a:rPr lang="el-GR" dirty="0" smtClean="0"/>
              <a:t>Αφαιρούν από το μήνυμα που θέλουμε </a:t>
            </a:r>
            <a:r>
              <a:rPr lang="el-GR" smtClean="0"/>
              <a:t>να περάσουμε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Γλώσσα του Σώματος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37815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Σκεφτόμαστε αφαιρετικά</a:t>
            </a:r>
            <a:r>
              <a:rPr lang="en-US" dirty="0" smtClean="0"/>
              <a:t> </a:t>
            </a:r>
            <a:r>
              <a:rPr lang="el-GR" dirty="0" smtClean="0"/>
              <a:t>(όπως και στην ομιλία)</a:t>
            </a:r>
          </a:p>
          <a:p>
            <a:r>
              <a:rPr lang="el-GR" dirty="0" smtClean="0"/>
              <a:t>Όχι πολλές κινήσεις, χειρονομίες, κλπ</a:t>
            </a:r>
          </a:p>
          <a:p>
            <a:pPr lvl="1"/>
            <a:r>
              <a:rPr lang="el-GR" dirty="0" smtClean="0"/>
              <a:t>Μπορούμε να χρησιμοποιούμε τα χέρια μας (όπως και στην καθημερινή ομιλία) αλλά ας μην το παρακάνουμε</a:t>
            </a:r>
          </a:p>
          <a:p>
            <a:endParaRPr lang="el-GR" dirty="0" smtClean="0"/>
          </a:p>
          <a:p>
            <a:r>
              <a:rPr lang="el-GR" dirty="0" smtClean="0"/>
              <a:t>Προσπαθούμε να αποφύγουμε κινήσεις που δεν τις αντιλαμβανόμαστε</a:t>
            </a:r>
          </a:p>
          <a:p>
            <a:endParaRPr lang="el-GR" dirty="0"/>
          </a:p>
          <a:p>
            <a:r>
              <a:rPr lang="el-GR" dirty="0" smtClean="0"/>
              <a:t>Αποφεύγουμε κάποιες κινήσεις</a:t>
            </a:r>
          </a:p>
          <a:p>
            <a:pPr lvl="1"/>
            <a:r>
              <a:rPr lang="el-GR" dirty="0" smtClean="0"/>
              <a:t>Να σταυρώνουμε τα χέρια στο στήθος</a:t>
            </a:r>
          </a:p>
          <a:p>
            <a:pPr lvl="1"/>
            <a:r>
              <a:rPr lang="el-GR" dirty="0" smtClean="0"/>
              <a:t>Να βάζουμε τα χέρια στις τσέπες</a:t>
            </a:r>
          </a:p>
          <a:p>
            <a:pPr lvl="1"/>
            <a:r>
              <a:rPr lang="el-GR" dirty="0" smtClean="0"/>
              <a:t>Να περπατάμε νευρικά</a:t>
            </a:r>
          </a:p>
          <a:p>
            <a:pPr lvl="1"/>
            <a:endParaRPr lang="el-GR" dirty="0"/>
          </a:p>
          <a:p>
            <a:r>
              <a:rPr lang="el-GR" dirty="0" smtClean="0"/>
              <a:t>Αναπνέουμε!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Εναλλακτική παρουσίαση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177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Εναλλακτική Άποψη</a:t>
            </a:r>
            <a:r>
              <a:rPr lang="en-US" dirty="0" smtClean="0"/>
              <a:t>: </a:t>
            </a:r>
            <a:r>
              <a:rPr lang="el-GR" dirty="0" smtClean="0"/>
              <a:t>Προσέγγιση Συζήτησης (</a:t>
            </a:r>
            <a:r>
              <a:rPr lang="en-US" dirty="0" smtClean="0"/>
              <a:t>Conversational Style)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 smtClean="0"/>
              <a:t>Μιλάμε με τρόπο που προσομοιώνει την καθημερινή ομιλία</a:t>
            </a:r>
          </a:p>
          <a:p>
            <a:endParaRPr lang="el-GR" dirty="0" smtClean="0"/>
          </a:p>
          <a:p>
            <a:r>
              <a:rPr lang="el-GR" dirty="0" smtClean="0"/>
              <a:t>Αυτό σημαίνει χρήση παραδειγμάτων, κλπ.</a:t>
            </a:r>
          </a:p>
          <a:p>
            <a:pPr lvl="1"/>
            <a:r>
              <a:rPr lang="el-GR" dirty="0" smtClean="0"/>
              <a:t>Σαν να μιλάμε με ένα φίλο</a:t>
            </a:r>
          </a:p>
          <a:p>
            <a:pPr lvl="1"/>
            <a:r>
              <a:rPr lang="el-GR" dirty="0" smtClean="0"/>
              <a:t>Σε περιβάλλον που δεν είναι επίσημο</a:t>
            </a:r>
          </a:p>
          <a:p>
            <a:endParaRPr lang="el-GR" dirty="0" smtClean="0"/>
          </a:p>
          <a:p>
            <a:r>
              <a:rPr lang="el-GR" dirty="0" smtClean="0"/>
              <a:t>Αποφεύγουμε να διαβάζουμε από χαρτί γιατί φαίνεται «στημένο»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Τελευταίες συμβουλές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0227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Δεν Φοβόμαστε τα Λάθη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Αν δεν δοκιμάσουμε δεν θα βελτιωθούμε</a:t>
            </a:r>
          </a:p>
          <a:p>
            <a:endParaRPr lang="el-GR" dirty="0" smtClean="0"/>
          </a:p>
          <a:p>
            <a:r>
              <a:rPr lang="el-GR" dirty="0" smtClean="0"/>
              <a:t>Εξάσκηση με τους φίλους μας</a:t>
            </a:r>
          </a:p>
          <a:p>
            <a:endParaRPr lang="el-GR" dirty="0" smtClean="0"/>
          </a:p>
          <a:p>
            <a:r>
              <a:rPr lang="el-GR" dirty="0" smtClean="0"/>
              <a:t>Στον καθρέφτη </a:t>
            </a:r>
          </a:p>
          <a:p>
            <a:endParaRPr lang="el-GR" dirty="0" smtClean="0"/>
          </a:p>
          <a:p>
            <a:r>
              <a:rPr lang="el-GR" dirty="0" smtClean="0"/>
              <a:t>Σε μια κάμερα (για να δούμε πως παρουσιάζουμε)</a:t>
            </a:r>
          </a:p>
          <a:p>
            <a:endParaRPr lang="el-GR" dirty="0" smtClean="0"/>
          </a:p>
          <a:p>
            <a:r>
              <a:rPr lang="el-GR" dirty="0" smtClean="0"/>
              <a:t>Παραδείγματα από καλούς ομιλητές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Επαγγελματικά έχει σημασία γιατί …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Θα είμαστε πολύ χρόνο στο χώρο </a:t>
            </a:r>
          </a:p>
          <a:p>
            <a:endParaRPr lang="el-GR" dirty="0" smtClean="0"/>
          </a:p>
          <a:p>
            <a:r>
              <a:rPr lang="el-GR" dirty="0" smtClean="0"/>
              <a:t>Μια καλή παρουσίαση αντανακλά θετικά πάνω μας</a:t>
            </a:r>
          </a:p>
          <a:p>
            <a:endParaRPr lang="el-GR" dirty="0" smtClean="0"/>
          </a:p>
          <a:p>
            <a:r>
              <a:rPr lang="el-GR" dirty="0" smtClean="0"/>
              <a:t>Μια καλή τεχνική παρουσίαση μας βοηθά να δια συνδεθούμε</a:t>
            </a:r>
          </a:p>
          <a:p>
            <a:endParaRPr lang="el-GR" dirty="0" smtClean="0"/>
          </a:p>
          <a:p>
            <a:r>
              <a:rPr lang="el-GR" dirty="0" smtClean="0"/>
              <a:t>Μπορούμε να γίνουμε μέντορες </a:t>
            </a:r>
          </a:p>
          <a:p>
            <a:pPr lvl="1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Άλλες συμβουλές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Η παρουσίαση είναι διαφορετικό πράγμα από το γραπτό λόγο</a:t>
            </a:r>
          </a:p>
          <a:p>
            <a:endParaRPr lang="el-GR" dirty="0" smtClean="0"/>
          </a:p>
          <a:p>
            <a:r>
              <a:rPr lang="el-GR" dirty="0" smtClean="0"/>
              <a:t>Πρέπει να λαμβάνουμε υπόψη μας το ακροατήριο</a:t>
            </a:r>
          </a:p>
          <a:p>
            <a:pPr lvl="1"/>
            <a:r>
              <a:rPr lang="el-GR" dirty="0" smtClean="0"/>
              <a:t>Η ίδια παρουσίαση μπορεί να πρέπει να γίνει διαφορετικά σε διαφορετικά ακροατήρια </a:t>
            </a:r>
          </a:p>
          <a:p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Το πώς απαντάμε σε ερωτήσεις είναι το ίδιο σημαντικό με την παρουσίαση</a:t>
            </a:r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	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Steve Jobs </a:t>
            </a:r>
            <a:r>
              <a:rPr lang="el-GR" dirty="0" smtClean="0"/>
              <a:t>παρουσιάζει το </a:t>
            </a:r>
            <a:r>
              <a:rPr lang="en-US" dirty="0" smtClean="0"/>
              <a:t>iPod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https://www.youtube.com/watch?v=kN0SVBCJqLs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Steve Jobs </a:t>
            </a:r>
            <a:r>
              <a:rPr lang="el-GR" dirty="0" smtClean="0"/>
              <a:t>παρουσιάζει το </a:t>
            </a:r>
            <a:r>
              <a:rPr lang="en-US" dirty="0" err="1" smtClean="0"/>
              <a:t>Mcintosh</a:t>
            </a:r>
            <a:r>
              <a:rPr lang="en-US" dirty="0" smtClean="0"/>
              <a:t> (1984)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https://www.youtube.com/watch?v=RcRQWGFJ5YY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Iphone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https://www.youtube.com/watch?v=wGoM_wVrwng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Jane </a:t>
            </a:r>
            <a:r>
              <a:rPr lang="en-US" dirty="0" err="1" smtClean="0"/>
              <a:t>McGonical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https://www.youtube.com/watch?v=lfBpsV1Hwqs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Παρατηρούμε στο Παράδειγμα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78152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Μιλά σαν να συζητά σε καθημερινή ομιλία</a:t>
            </a:r>
          </a:p>
          <a:p>
            <a:r>
              <a:rPr lang="el-GR" dirty="0" smtClean="0"/>
              <a:t>Πολύ ελαφριές διαφάνειες, </a:t>
            </a:r>
            <a:r>
              <a:rPr lang="el-GR" b="1" dirty="0" smtClean="0"/>
              <a:t>υποστηρίζουν</a:t>
            </a:r>
            <a:r>
              <a:rPr lang="el-GR" dirty="0" smtClean="0"/>
              <a:t> τα λεγόμενα</a:t>
            </a:r>
          </a:p>
          <a:p>
            <a:pPr lvl="1"/>
            <a:r>
              <a:rPr lang="el-GR" dirty="0" smtClean="0"/>
              <a:t>Μερικές μόνο λέξεις</a:t>
            </a:r>
          </a:p>
          <a:p>
            <a:r>
              <a:rPr lang="el-GR" dirty="0" smtClean="0"/>
              <a:t>Έμφαση στον ομιλητή</a:t>
            </a:r>
          </a:p>
          <a:p>
            <a:r>
              <a:rPr lang="el-GR" dirty="0" smtClean="0"/>
              <a:t>Κεντρικό μήνυμα στην αρχή! Μέσα σε 1 λεπτό</a:t>
            </a:r>
            <a:endParaRPr lang="en-US" dirty="0" smtClean="0"/>
          </a:p>
          <a:p>
            <a:pPr lvl="1"/>
            <a:r>
              <a:rPr lang="el-GR" dirty="0" smtClean="0"/>
              <a:t>Γιατί τι συγκεκριμένο προϊόν</a:t>
            </a:r>
            <a:r>
              <a:rPr lang="en-US" dirty="0" smtClean="0"/>
              <a:t>;</a:t>
            </a:r>
            <a:endParaRPr lang="el-GR" dirty="0" smtClean="0"/>
          </a:p>
          <a:p>
            <a:pPr lvl="1"/>
            <a:r>
              <a:rPr lang="el-GR" dirty="0" smtClean="0"/>
              <a:t>Επεξηγήσεις με νούμερα στη συνέχεια</a:t>
            </a:r>
            <a:endParaRPr lang="en-US" dirty="0" smtClean="0"/>
          </a:p>
          <a:p>
            <a:r>
              <a:rPr lang="el-GR" dirty="0" smtClean="0"/>
              <a:t>3 μόνο πλεονεκτήματα του </a:t>
            </a:r>
            <a:r>
              <a:rPr lang="en-US" dirty="0" err="1" smtClean="0"/>
              <a:t>ipod</a:t>
            </a:r>
            <a:r>
              <a:rPr lang="en-US" dirty="0" smtClean="0"/>
              <a:t>! (</a:t>
            </a:r>
            <a:r>
              <a:rPr lang="el-GR" dirty="0" smtClean="0"/>
              <a:t>όχι πολλά μηνύματα)</a:t>
            </a:r>
          </a:p>
          <a:p>
            <a:r>
              <a:rPr lang="el-GR" dirty="0" smtClean="0"/>
              <a:t>Ακόμη και τα ρούχα παραπέμπουν σε καθημερινή επικοινωνία</a:t>
            </a:r>
            <a:endParaRPr lang="en-US" dirty="0" smtClean="0"/>
          </a:p>
          <a:p>
            <a:pPr lvl="1"/>
            <a:r>
              <a:rPr lang="el-GR" dirty="0" smtClean="0"/>
              <a:t>Σαν να μιλά σε φίλους</a:t>
            </a:r>
            <a:endParaRPr lang="en-US" dirty="0" smtClean="0"/>
          </a:p>
          <a:p>
            <a:r>
              <a:rPr lang="el-GR" dirty="0" smtClean="0"/>
              <a:t>Παρά τη φαινομενικά χαλαρή μορφή της παρουσίασης, πιθανότατα χρειάστηκε αρκετή προετοιμασία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 Impact Presentations, </a:t>
            </a:r>
            <a:r>
              <a:rPr lang="el-GR" dirty="0" smtClean="0"/>
              <a:t>από τον </a:t>
            </a:r>
            <a:r>
              <a:rPr lang="en-US" dirty="0" smtClean="0"/>
              <a:t>Lee Bowman</a:t>
            </a:r>
          </a:p>
          <a:p>
            <a:r>
              <a:rPr lang="en-US" smtClean="0"/>
              <a:t>PublicSpeakingSkills.com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Σε κάποιες περιπτώσεις έχει στρατηγική σημασία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r>
              <a:rPr lang="el-GR" dirty="0" smtClean="0"/>
              <a:t>Παράδειγμα για εταιρείες</a:t>
            </a:r>
            <a:r>
              <a:rPr lang="en-US" dirty="0" smtClean="0"/>
              <a:t>:</a:t>
            </a:r>
          </a:p>
          <a:p>
            <a:pPr lvl="1"/>
            <a:r>
              <a:rPr lang="el-GR" dirty="0" smtClean="0"/>
              <a:t>Όταν τοποθετούν νέα προϊόντα στην αγορά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Παράδειγμα για συντονιστές</a:t>
            </a:r>
            <a:r>
              <a:rPr lang="en-US" dirty="0" smtClean="0"/>
              <a:t>:</a:t>
            </a:r>
          </a:p>
          <a:p>
            <a:pPr lvl="1"/>
            <a:r>
              <a:rPr lang="el-GR" dirty="0" smtClean="0"/>
              <a:t>Όταν το ηθικό της ομάδας είναι χαμηλό, για ενθάρρυνση</a:t>
            </a:r>
          </a:p>
          <a:p>
            <a:pPr lvl="1"/>
            <a:r>
              <a:rPr lang="el-GR" dirty="0" smtClean="0"/>
              <a:t>Όταν απαιτούνται αλλαγές</a:t>
            </a:r>
          </a:p>
          <a:p>
            <a:pPr lvl="1"/>
            <a:r>
              <a:rPr lang="el-GR" dirty="0" smtClean="0"/>
              <a:t>Όταν η ομάδα πρέπει να υιοθετήσει ένα μοντέλο εργασίας</a:t>
            </a:r>
          </a:p>
          <a:p>
            <a:pPr lvl="1"/>
            <a:endParaRPr lang="el-G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σημασία του προφορικού λόγου στην εποχή των μέσων ενημέρωσης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Τα νέα μέσα δίνουν επιπλέον έμφαση στον προφορικό λόγο</a:t>
            </a:r>
          </a:p>
          <a:p>
            <a:pPr lvl="1"/>
            <a:r>
              <a:rPr lang="el-GR" dirty="0"/>
              <a:t>Τηλεόραση, βίντεο, </a:t>
            </a:r>
            <a:r>
              <a:rPr lang="el-GR" dirty="0" smtClean="0"/>
              <a:t>κλπ.</a:t>
            </a:r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97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Συνεπάγεται …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Συνήθως σημαίνει προσωπική επικοινωνία</a:t>
            </a:r>
          </a:p>
          <a:p>
            <a:pPr lvl="1"/>
            <a:r>
              <a:rPr lang="el-GR" dirty="0" smtClean="0"/>
              <a:t>Το ακροατήριο μας βλέπει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Έχει σημασία</a:t>
            </a:r>
            <a:r>
              <a:rPr lang="en-US" dirty="0" smtClean="0"/>
              <a:t>:</a:t>
            </a:r>
          </a:p>
          <a:p>
            <a:pPr lvl="1"/>
            <a:r>
              <a:rPr lang="el-GR" dirty="0" smtClean="0"/>
              <a:t>Τι λέμε</a:t>
            </a:r>
          </a:p>
          <a:p>
            <a:pPr lvl="1"/>
            <a:r>
              <a:rPr lang="el-GR" dirty="0" smtClean="0"/>
              <a:t>Πώς φαινόμαστε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Άρα για να έχει αντίκτυπο είναι επιθυμητό</a:t>
            </a:r>
          </a:p>
          <a:p>
            <a:pPr lvl="1"/>
            <a:r>
              <a:rPr lang="el-GR" dirty="0" smtClean="0"/>
              <a:t>Να φαίνεται </a:t>
            </a:r>
            <a:r>
              <a:rPr lang="el-GR" dirty="0" smtClean="0">
                <a:solidFill>
                  <a:srgbClr val="0070C0"/>
                </a:solidFill>
              </a:rPr>
              <a:t>η πίστη του ομιλητή σε αυτά που λέει</a:t>
            </a:r>
          </a:p>
          <a:p>
            <a:pPr lvl="1"/>
            <a:r>
              <a:rPr lang="el-GR" dirty="0" smtClean="0"/>
              <a:t>Να έχει σχέση η παρουσίαση με τις </a:t>
            </a:r>
            <a:r>
              <a:rPr lang="el-GR" dirty="0" smtClean="0">
                <a:solidFill>
                  <a:srgbClr val="0070C0"/>
                </a:solidFill>
              </a:rPr>
              <a:t>ανάγκες του ακροατηρίου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Δύναμη του Προφορικού Λόγου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Martin Luther King, I have a dream 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https://www.youtube.com/watch?v=3vDWWy4CMhE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387</TotalTime>
  <Words>1850</Words>
  <Application>Microsoft Office PowerPoint</Application>
  <PresentationFormat>On-screen Show (4:3)</PresentationFormat>
  <Paragraphs>403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Bookman Old Style</vt:lpstr>
      <vt:lpstr>Calibri</vt:lpstr>
      <vt:lpstr>Cambria</vt:lpstr>
      <vt:lpstr>Gill Sans MT</vt:lpstr>
      <vt:lpstr>Wingdings</vt:lpstr>
      <vt:lpstr>Wingdings 3</vt:lpstr>
      <vt:lpstr>Origin</vt:lpstr>
      <vt:lpstr>Παρουσιάσεις με Αντίκτυπο (High Impact Presentations)</vt:lpstr>
      <vt:lpstr>Τι Είναι μια Παρουσίαση </vt:lpstr>
      <vt:lpstr>Η Σημασία του Προφορικού Λόγου (1)</vt:lpstr>
      <vt:lpstr>Η Σημασία του Προφορικού Λόγου (2)</vt:lpstr>
      <vt:lpstr>Επαγγελματικά έχει σημασία γιατί …</vt:lpstr>
      <vt:lpstr>Σε κάποιες περιπτώσεις έχει στρατηγική σημασία</vt:lpstr>
      <vt:lpstr>Η σημασία του προφορικού λόγου στην εποχή των μέσων ενημέρωσης</vt:lpstr>
      <vt:lpstr>Τι Συνεπάγεται …</vt:lpstr>
      <vt:lpstr>Η Δύναμη του Προφορικού Λόγου</vt:lpstr>
      <vt:lpstr>Ο Φόβος των Παρουσιάσεων</vt:lpstr>
      <vt:lpstr>Συνηθισμένα Προβλήματα όταν Μιλάμε σε Ακροατήριο</vt:lpstr>
      <vt:lpstr>Χαρακτηριστικά παρουσιάσεων </vt:lpstr>
      <vt:lpstr>Τι Είναι Σημαντικό σε μια Παρουσίαση</vt:lpstr>
      <vt:lpstr>Ποιος Είναι Καλός Ομιλητής?</vt:lpstr>
      <vt:lpstr>Ποιος Είναι Καλός Ομιλητής</vt:lpstr>
      <vt:lpstr>Άρα … δεν Έχει Πρώτιστη Σημασία  </vt:lpstr>
      <vt:lpstr>Χρειάζεται Εκπαίδευση και Εξάσκηση (1)</vt:lpstr>
      <vt:lpstr>Χρειάζεται Εκπαίδευση και Εξάσκηση (2)</vt:lpstr>
      <vt:lpstr>Βασικά Χαρακτηριστικά μιας Παρουσίασης </vt:lpstr>
      <vt:lpstr>Η Σημασία της Οπτικής Επαφής </vt:lpstr>
      <vt:lpstr>Οι Σημασία των Παύσεων</vt:lpstr>
      <vt:lpstr>Όσον Αφορά το Ρυθμό της Ομιλίας</vt:lpstr>
      <vt:lpstr>Παράδειγμα Παύσεων</vt:lpstr>
      <vt:lpstr>Τι Οδηγεί την Παρουσίαση μας</vt:lpstr>
      <vt:lpstr>Κοινά χαρακτηριστικά</vt:lpstr>
      <vt:lpstr>Χαρακτηριστικό Παράδειγμα προς Αποφυγή</vt:lpstr>
      <vt:lpstr>Όταν ετοιμάζουμε μια παρουσίαση</vt:lpstr>
      <vt:lpstr>Όταν Ετοιμάζουμε μια Παρουσίαση (1)</vt:lpstr>
      <vt:lpstr>Όταν Ετοιμάζουμε μια Παρουσίαση (2)</vt:lpstr>
      <vt:lpstr>Όταν Ετοιμάζουμε μια Παρουσίαση (3)</vt:lpstr>
      <vt:lpstr>Κάτι πρέπει να αλλάξει στη διάρκεια της παρουσίασης (4)</vt:lpstr>
      <vt:lpstr>Μπορούμε να χρησιμοποιήσουμε και άλλα μέσα (5)</vt:lpstr>
      <vt:lpstr>Όταν Ετοιμάζουμε μια Παρουσίαση (6)</vt:lpstr>
      <vt:lpstr>Εναλλακτική πρόταση για δομή</vt:lpstr>
      <vt:lpstr>Στην πράξη για την παρουσίαση σας …</vt:lpstr>
      <vt:lpstr>Επιθυμούμε τη Συμμετοχή του Ακροατηρίου</vt:lpstr>
      <vt:lpstr>Διαφάνειες</vt:lpstr>
      <vt:lpstr>Περισσότερα Σχετικά με τα Υποστηρικτικά Μέσα</vt:lpstr>
      <vt:lpstr>Πρακτικά θέματα για τις διαφάνειες (1)</vt:lpstr>
      <vt:lpstr>10-20-30 rule for slideshows</vt:lpstr>
      <vt:lpstr>Πρακτικά θέματα για τις διαφάνειες (2)</vt:lpstr>
      <vt:lpstr>Τι αποφεύγουμε</vt:lpstr>
      <vt:lpstr>Τι να Αποφεύγουμε σε μια Παρουσίαση</vt:lpstr>
      <vt:lpstr>Συμβουλές 1: Αποφεύγουμε τις «Κενές» Λέξεις</vt:lpstr>
      <vt:lpstr>Η Γλώσσα του Σώματος</vt:lpstr>
      <vt:lpstr>Εναλλακτική παρουσίαση</vt:lpstr>
      <vt:lpstr>Εναλλακτική Άποψη: Προσέγγιση Συζήτησης (Conversational Style)</vt:lpstr>
      <vt:lpstr>Τελευταίες συμβουλές</vt:lpstr>
      <vt:lpstr>Δεν Φοβόμαστε τα Λάθη</vt:lpstr>
      <vt:lpstr>Άλλες συμβουλές</vt:lpstr>
      <vt:lpstr>Παραδείγματα </vt:lpstr>
      <vt:lpstr>Τι Παρατηρούμε στο Παράδειγμα</vt:lpstr>
      <vt:lpstr>Πηγές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Σχόλια για τις Παρουσιάσεις 11/11/2011</dc:title>
  <dc:creator>Htsalapa</dc:creator>
  <cp:lastModifiedBy>Hariklia</cp:lastModifiedBy>
  <cp:revision>98</cp:revision>
  <dcterms:created xsi:type="dcterms:W3CDTF">2011-11-14T12:26:27Z</dcterms:created>
  <dcterms:modified xsi:type="dcterms:W3CDTF">2018-10-16T09:59:40Z</dcterms:modified>
</cp:coreProperties>
</file>