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0"/>
  </p:notesMasterIdLst>
  <p:sldIdLst>
    <p:sldId id="256" r:id="rId2"/>
    <p:sldId id="257" r:id="rId3"/>
    <p:sldId id="258" r:id="rId4"/>
    <p:sldId id="259" r:id="rId5"/>
    <p:sldId id="262" r:id="rId6"/>
    <p:sldId id="263" r:id="rId7"/>
    <p:sldId id="264" r:id="rId8"/>
    <p:sldId id="265" r:id="rId9"/>
    <p:sldId id="266" r:id="rId10"/>
    <p:sldId id="267" r:id="rId11"/>
    <p:sldId id="269" r:id="rId12"/>
    <p:sldId id="270" r:id="rId13"/>
    <p:sldId id="271" r:id="rId14"/>
    <p:sldId id="272" r:id="rId15"/>
    <p:sldId id="273" r:id="rId16"/>
    <p:sldId id="274" r:id="rId17"/>
    <p:sldId id="275" r:id="rId18"/>
    <p:sldId id="277" r:id="rId19"/>
    <p:sldId id="278" r:id="rId20"/>
    <p:sldId id="279" r:id="rId21"/>
    <p:sldId id="280" r:id="rId22"/>
    <p:sldId id="281" r:id="rId23"/>
    <p:sldId id="282" r:id="rId24"/>
    <p:sldId id="283" r:id="rId25"/>
    <p:sldId id="284" r:id="rId26"/>
    <p:sldId id="285" r:id="rId27"/>
    <p:sldId id="286" r:id="rId28"/>
    <p:sldId id="287"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1241CA-427E-43F5-9499-D3414075FF7C}" type="datetimeFigureOut">
              <a:rPr lang="el-GR" smtClean="0"/>
              <a:t>14/11/2014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B1B1D-3319-48E0-81F0-3DC5DA387CA0}" type="slidenum">
              <a:rPr lang="el-GR" smtClean="0"/>
              <a:t>‹#›</a:t>
            </a:fld>
            <a:endParaRPr lang="el-GR"/>
          </a:p>
        </p:txBody>
      </p:sp>
    </p:spTree>
    <p:extLst>
      <p:ext uri="{BB962C8B-B14F-4D97-AF65-F5344CB8AC3E}">
        <p14:creationId xmlns:p14="http://schemas.microsoft.com/office/powerpoint/2010/main" val="153310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A3B1B1D-3319-48E0-81F0-3DC5DA387CA0}" type="slidenum">
              <a:rPr lang="el-GR" smtClean="0"/>
              <a:t>17</a:t>
            </a:fld>
            <a:endParaRPr lang="el-GR"/>
          </a:p>
        </p:txBody>
      </p:sp>
    </p:spTree>
    <p:extLst>
      <p:ext uri="{BB962C8B-B14F-4D97-AF65-F5344CB8AC3E}">
        <p14:creationId xmlns:p14="http://schemas.microsoft.com/office/powerpoint/2010/main" val="181638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93BA7742-9930-4A45-9743-CAC1EF8C6FE4}" type="datetimeFigureOut">
              <a:rPr lang="el-GR" smtClean="0"/>
              <a:t>14/11/2014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BDC6A30-6A61-42B7-8B3B-C88FAC64A9FD}" type="slidenum">
              <a:rPr lang="el-GR" smtClean="0"/>
              <a:t>‹#›</a:t>
            </a:fld>
            <a:endParaRPr lang="el-G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93BA7742-9930-4A45-9743-CAC1EF8C6FE4}" type="datetimeFigureOut">
              <a:rPr lang="el-GR" smtClean="0"/>
              <a:t>14/11/2014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93BA7742-9930-4A45-9743-CAC1EF8C6FE4}" type="datetimeFigureOut">
              <a:rPr lang="el-GR" smtClean="0"/>
              <a:t>14/11/2014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93BA7742-9930-4A45-9743-CAC1EF8C6FE4}" type="datetimeFigureOut">
              <a:rPr lang="el-GR" smtClean="0"/>
              <a:t>14/11/2014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5" name="Title 94"/>
          <p:cNvSpPr>
            <a:spLocks noGrp="1"/>
          </p:cNvSpPr>
          <p:nvPr>
            <p:ph type="title"/>
          </p:nvPr>
        </p:nvSpPr>
        <p:spPr>
          <a:xfrm>
            <a:off x="457200" y="4463568"/>
            <a:ext cx="8305800" cy="1143000"/>
          </a:xfrm>
        </p:spPr>
        <p:txBody>
          <a:bodyPr/>
          <a:lstStyle/>
          <a:p>
            <a:r>
              <a:rPr lang="el-GR" smtClean="0"/>
              <a:t>Στυλ κύριου τίτλου</a:t>
            </a:r>
            <a:endParaRPr lang="en-US"/>
          </a:p>
        </p:txBody>
      </p:sp>
      <p:sp>
        <p:nvSpPr>
          <p:cNvPr id="2" name="Date Placeholder 1"/>
          <p:cNvSpPr>
            <a:spLocks noGrp="1"/>
          </p:cNvSpPr>
          <p:nvPr>
            <p:ph type="dt" sz="half" idx="10"/>
          </p:nvPr>
        </p:nvSpPr>
        <p:spPr/>
        <p:txBody>
          <a:bodyPr/>
          <a:lstStyle/>
          <a:p>
            <a:fld id="{93BA7742-9930-4A45-9743-CAC1EF8C6FE4}" type="datetimeFigureOut">
              <a:rPr lang="el-GR" smtClean="0"/>
              <a:t>14/11/2014</a:t>
            </a:fld>
            <a:endParaRPr lang="el-GR"/>
          </a:p>
        </p:txBody>
      </p:sp>
      <p:sp>
        <p:nvSpPr>
          <p:cNvPr id="91" name="Footer Placeholder 90"/>
          <p:cNvSpPr>
            <a:spLocks noGrp="1"/>
          </p:cNvSpPr>
          <p:nvPr>
            <p:ph type="ftr" sz="quarter" idx="11"/>
          </p:nvPr>
        </p:nvSpPr>
        <p:spPr/>
        <p:txBody>
          <a:bodyPr/>
          <a:lstStyle/>
          <a:p>
            <a:endParaRPr lang="el-GR"/>
          </a:p>
        </p:txBody>
      </p:sp>
      <p:sp>
        <p:nvSpPr>
          <p:cNvPr id="92" name="Slide Number Placeholder 91"/>
          <p:cNvSpPr>
            <a:spLocks noGrp="1"/>
          </p:cNvSpPr>
          <p:nvPr>
            <p:ph type="sldNum" sz="quarter" idx="12"/>
          </p:nvPr>
        </p:nvSpPr>
        <p:spPr/>
        <p:txBody>
          <a:bodyPr/>
          <a:lstStyle/>
          <a:p>
            <a:fld id="{1BDC6A30-6A61-42B7-8B3B-C88FAC64A9FD}"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93BA7742-9930-4A45-9743-CAC1EF8C6FE4}" type="datetimeFigureOut">
              <a:rPr lang="el-GR" smtClean="0"/>
              <a:t>14/11/2014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93BA7742-9930-4A45-9743-CAC1EF8C6FE4}" type="datetimeFigureOut">
              <a:rPr lang="el-GR" smtClean="0"/>
              <a:t>14/11/2014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93BA7742-9930-4A45-9743-CAC1EF8C6FE4}" type="datetimeFigureOut">
              <a:rPr lang="el-GR" smtClean="0"/>
              <a:t>14/11/2014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A7742-9930-4A45-9743-CAC1EF8C6FE4}" type="datetimeFigureOut">
              <a:rPr lang="el-GR" smtClean="0"/>
              <a:t>14/11/2014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BDC6A30-6A61-42B7-8B3B-C88FAC64A9F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3BA7742-9930-4A45-9743-CAC1EF8C6FE4}" type="datetimeFigureOut">
              <a:rPr lang="el-GR" smtClean="0"/>
              <a:t>14/11/2014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BDC6A30-6A61-42B7-8B3B-C88FAC64A9FD}" type="slidenum">
              <a:rPr lang="el-GR" smtClean="0"/>
              <a:t>‹#›</a:t>
            </a:fld>
            <a:endParaRPr lang="el-G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5" name="Date Placeholder 4"/>
          <p:cNvSpPr>
            <a:spLocks noGrp="1"/>
          </p:cNvSpPr>
          <p:nvPr>
            <p:ph type="dt" sz="half" idx="10"/>
          </p:nvPr>
        </p:nvSpPr>
        <p:spPr/>
        <p:txBody>
          <a:bodyPr/>
          <a:lstStyle/>
          <a:p>
            <a:fld id="{93BA7742-9930-4A45-9743-CAC1EF8C6FE4}" type="datetimeFigureOut">
              <a:rPr lang="el-GR" smtClean="0"/>
              <a:t>14/11/2014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BDC6A30-6A61-42B7-8B3B-C88FAC64A9FD}" type="slidenum">
              <a:rPr lang="el-GR" smtClean="0"/>
              <a:t>‹#›</a:t>
            </a:fld>
            <a:endParaRPr lang="el-G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93BA7742-9930-4A45-9743-CAC1EF8C6FE4}" type="datetimeFigureOut">
              <a:rPr lang="el-GR" smtClean="0"/>
              <a:t>14/11/2014</a:t>
            </a:fld>
            <a:endParaRPr lang="el-G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1BDC6A30-6A61-42B7-8B3B-C88FAC64A9FD}"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smtClean="0"/>
              <a:t>H </a:t>
            </a:r>
            <a:r>
              <a:rPr lang="el-GR" dirty="0" smtClean="0"/>
              <a:t>ΣΥΝΕΝΤΕΥΞΗ</a:t>
            </a:r>
            <a:endParaRPr lang="el-GR" dirty="0"/>
          </a:p>
        </p:txBody>
      </p:sp>
      <p:sp>
        <p:nvSpPr>
          <p:cNvPr id="3" name="Υπότιτλος 2"/>
          <p:cNvSpPr>
            <a:spLocks noGrp="1"/>
          </p:cNvSpPr>
          <p:nvPr>
            <p:ph type="subTitle" idx="1"/>
          </p:nvPr>
        </p:nvSpPr>
        <p:spPr/>
        <p:txBody>
          <a:bodyPr>
            <a:normAutofit/>
          </a:bodyPr>
          <a:lstStyle/>
          <a:p>
            <a:endParaRPr lang="el-GR" dirty="0"/>
          </a:p>
        </p:txBody>
      </p:sp>
    </p:spTree>
    <p:extLst>
      <p:ext uri="{BB962C8B-B14F-4D97-AF65-F5344CB8AC3E}">
        <p14:creationId xmlns:p14="http://schemas.microsoft.com/office/powerpoint/2010/main" val="1100500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ΒΙΝΤΕΟ</a:t>
            </a:r>
            <a:endParaRPr lang="el-GR" dirty="0"/>
          </a:p>
        </p:txBody>
      </p:sp>
      <p:sp>
        <p:nvSpPr>
          <p:cNvPr id="3" name="Θέση περιεχομένου 2"/>
          <p:cNvSpPr>
            <a:spLocks noGrp="1"/>
          </p:cNvSpPr>
          <p:nvPr>
            <p:ph idx="1"/>
          </p:nvPr>
        </p:nvSpPr>
        <p:spPr/>
        <p:txBody>
          <a:bodyPr>
            <a:normAutofit/>
          </a:bodyPr>
          <a:lstStyle/>
          <a:p>
            <a:endParaRPr lang="el-GR" dirty="0" smtClean="0"/>
          </a:p>
          <a:p>
            <a:endParaRPr lang="el-GR" dirty="0"/>
          </a:p>
          <a:p>
            <a:endParaRPr lang="el-GR" dirty="0" smtClean="0"/>
          </a:p>
          <a:p>
            <a:r>
              <a:rPr lang="en-US" dirty="0"/>
              <a:t>http://www.youtube.com/watch?v=jTCzxWt1RQk</a:t>
            </a:r>
            <a:endParaRPr lang="el-GR" dirty="0"/>
          </a:p>
          <a:p>
            <a:endParaRPr lang="el-GR" dirty="0" smtClean="0"/>
          </a:p>
          <a:p>
            <a:endParaRPr lang="el-GR" dirty="0"/>
          </a:p>
          <a:p>
            <a:r>
              <a:rPr lang="en-US" dirty="0"/>
              <a:t>East Midlands Oral History </a:t>
            </a:r>
            <a:r>
              <a:rPr lang="en-US" dirty="0" smtClean="0"/>
              <a:t>Archive</a:t>
            </a:r>
            <a:r>
              <a:rPr lang="el-GR" dirty="0" smtClean="0"/>
              <a:t>, </a:t>
            </a:r>
            <a:r>
              <a:rPr lang="en-US" dirty="0" smtClean="0"/>
              <a:t>University </a:t>
            </a:r>
            <a:r>
              <a:rPr lang="en-US" dirty="0"/>
              <a:t>of Leicester</a:t>
            </a:r>
            <a:endParaRPr lang="el-GR" dirty="0"/>
          </a:p>
        </p:txBody>
      </p:sp>
    </p:spTree>
    <p:extLst>
      <p:ext uri="{BB962C8B-B14F-4D97-AF65-F5344CB8AC3E}">
        <p14:creationId xmlns:p14="http://schemas.microsoft.com/office/powerpoint/2010/main" val="2578110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algn="ctr"/>
            <a:r>
              <a:rPr lang="el-GR" b="1" dirty="0" smtClean="0"/>
              <a:t>ΕΡΩΤΗΣΕΙΣ</a:t>
            </a:r>
            <a:endParaRPr lang="el-GR" b="1" dirty="0"/>
          </a:p>
        </p:txBody>
      </p:sp>
      <p:sp>
        <p:nvSpPr>
          <p:cNvPr id="2" name="Θέση περιεχομένου 1"/>
          <p:cNvSpPr>
            <a:spLocks noGrp="1"/>
          </p:cNvSpPr>
          <p:nvPr>
            <p:ph sz="half" idx="1"/>
          </p:nvPr>
        </p:nvSpPr>
        <p:spPr/>
        <p:txBody>
          <a:bodyPr/>
          <a:lstStyle/>
          <a:p>
            <a:r>
              <a:rPr lang="el-GR" dirty="0" smtClean="0"/>
              <a:t>Προς αποφυγή</a:t>
            </a:r>
          </a:p>
          <a:p>
            <a:pPr marL="457200" indent="-457200">
              <a:buFont typeface="Arial" panose="020B0604020202020204" pitchFamily="34" charset="0"/>
              <a:buChar char="•"/>
            </a:pPr>
            <a:r>
              <a:rPr lang="el-GR" b="0" dirty="0" smtClean="0"/>
              <a:t>Κλειστές</a:t>
            </a:r>
          </a:p>
          <a:p>
            <a:pPr marL="457200" indent="-457200">
              <a:buFont typeface="Arial" panose="020B0604020202020204" pitchFamily="34" charset="0"/>
              <a:buChar char="•"/>
            </a:pPr>
            <a:r>
              <a:rPr lang="el-GR" b="0" dirty="0" smtClean="0"/>
              <a:t>Διπλές</a:t>
            </a:r>
          </a:p>
          <a:p>
            <a:pPr marL="457200" indent="-457200">
              <a:buFont typeface="Arial" panose="020B0604020202020204" pitchFamily="34" charset="0"/>
              <a:buChar char="•"/>
            </a:pPr>
            <a:r>
              <a:rPr lang="el-GR" b="0" dirty="0" smtClean="0"/>
              <a:t>Περίπλοκες</a:t>
            </a:r>
          </a:p>
          <a:p>
            <a:pPr marL="457200" indent="-457200">
              <a:buFont typeface="Arial" panose="020B0604020202020204" pitchFamily="34" charset="0"/>
              <a:buChar char="•"/>
            </a:pPr>
            <a:r>
              <a:rPr lang="el-GR" b="0" dirty="0" err="1" smtClean="0"/>
              <a:t>Υποδεικτικές</a:t>
            </a:r>
            <a:endParaRPr lang="el-GR" b="0" dirty="0" smtClean="0"/>
          </a:p>
          <a:p>
            <a:pPr marL="457200" indent="-457200">
              <a:buFont typeface="Arial" panose="020B0604020202020204" pitchFamily="34" charset="0"/>
              <a:buChar char="•"/>
            </a:pPr>
            <a:r>
              <a:rPr lang="el-GR" b="0" dirty="0" smtClean="0"/>
              <a:t>Απειλητικές</a:t>
            </a:r>
          </a:p>
          <a:p>
            <a:pPr marL="457200" indent="-457200">
              <a:buFont typeface="Arial" panose="020B0604020202020204" pitchFamily="34" charset="0"/>
              <a:buChar char="•"/>
            </a:pPr>
            <a:r>
              <a:rPr lang="el-GR" b="0" dirty="0" smtClean="0"/>
              <a:t>Φορτισμένες</a:t>
            </a:r>
            <a:endParaRPr lang="el-GR" b="0" dirty="0"/>
          </a:p>
        </p:txBody>
      </p:sp>
      <p:sp>
        <p:nvSpPr>
          <p:cNvPr id="3" name="Θέση περιεχομένου 2"/>
          <p:cNvSpPr>
            <a:spLocks noGrp="1"/>
          </p:cNvSpPr>
          <p:nvPr>
            <p:ph sz="half" idx="2"/>
          </p:nvPr>
        </p:nvSpPr>
        <p:spPr/>
        <p:txBody>
          <a:bodyPr/>
          <a:lstStyle/>
          <a:p>
            <a:r>
              <a:rPr lang="el-GR" dirty="0" smtClean="0"/>
              <a:t>Αποδοτικές</a:t>
            </a:r>
          </a:p>
          <a:p>
            <a:pPr marL="457200" indent="-457200">
              <a:buFont typeface="Arial" panose="020B0604020202020204" pitchFamily="34" charset="0"/>
              <a:buChar char="•"/>
            </a:pPr>
            <a:r>
              <a:rPr lang="el-GR" b="0" dirty="0" smtClean="0"/>
              <a:t>Ανοιχτές</a:t>
            </a:r>
          </a:p>
          <a:p>
            <a:pPr marL="457200" indent="-457200">
              <a:buFont typeface="Arial" panose="020B0604020202020204" pitchFamily="34" charset="0"/>
              <a:buChar char="•"/>
            </a:pPr>
            <a:r>
              <a:rPr lang="el-GR" b="0" dirty="0" smtClean="0"/>
              <a:t>Σαφείς</a:t>
            </a:r>
          </a:p>
          <a:p>
            <a:pPr marL="457200" indent="-457200">
              <a:buFont typeface="Arial" panose="020B0604020202020204" pitchFamily="34" charset="0"/>
              <a:buChar char="•"/>
            </a:pPr>
            <a:r>
              <a:rPr lang="el-GR" b="0" dirty="0" smtClean="0"/>
              <a:t>Ουδέτερες</a:t>
            </a:r>
            <a:endParaRPr lang="el-GR" b="0" dirty="0"/>
          </a:p>
        </p:txBody>
      </p:sp>
    </p:spTree>
    <p:extLst>
      <p:ext uri="{BB962C8B-B14F-4D97-AF65-F5344CB8AC3E}">
        <p14:creationId xmlns:p14="http://schemas.microsoft.com/office/powerpoint/2010/main" val="2323064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ΑΞΙΟΛΟΓΗΣΗ ΣΥΝΕΝΤΕΥΞΕΩΝ – ΤΑ ΘΕΤΙΚΑ</a:t>
            </a:r>
            <a:endParaRPr lang="el-GR" dirty="0"/>
          </a:p>
        </p:txBody>
      </p:sp>
      <p:sp>
        <p:nvSpPr>
          <p:cNvPr id="3" name="Θέση περιεχομένου 2"/>
          <p:cNvSpPr>
            <a:spLocks noGrp="1"/>
          </p:cNvSpPr>
          <p:nvPr>
            <p:ph idx="1"/>
          </p:nvPr>
        </p:nvSpPr>
        <p:spPr/>
        <p:txBody>
          <a:bodyPr>
            <a:normAutofit fontScale="92500"/>
          </a:bodyPr>
          <a:lstStyle/>
          <a:p>
            <a:pPr lvl="0"/>
            <a:r>
              <a:rPr lang="el-GR" dirty="0"/>
              <a:t>Έδειξε συναισθηματική κατανόηση την κατάλληλη στιγμή</a:t>
            </a:r>
          </a:p>
          <a:p>
            <a:pPr lvl="0"/>
            <a:r>
              <a:rPr lang="el-GR" dirty="0"/>
              <a:t>Εκδήλωσε εκτίμηση για την βοήθεια που έδωσε ο αφηγητής</a:t>
            </a:r>
          </a:p>
          <a:p>
            <a:pPr lvl="0"/>
            <a:r>
              <a:rPr lang="el-GR" dirty="0"/>
              <a:t>Άκουσε προσεκτικά</a:t>
            </a:r>
          </a:p>
          <a:p>
            <a:pPr lvl="0"/>
            <a:r>
              <a:rPr lang="el-GR" dirty="0"/>
              <a:t>Ακολούθησε τον ρυθμό αφήγησης του πληροφορητή</a:t>
            </a:r>
          </a:p>
          <a:p>
            <a:pPr lvl="0"/>
            <a:r>
              <a:rPr lang="el-GR" dirty="0"/>
              <a:t>Εξήγησε τους λόγους γιατί άλλαξε θέμα</a:t>
            </a:r>
          </a:p>
          <a:p>
            <a:pPr lvl="0"/>
            <a:r>
              <a:rPr lang="el-GR" dirty="0"/>
              <a:t>Χρησιμοποίησε εισαγωγή δύο προτάσεων στην αρχή νέας θεματικής</a:t>
            </a:r>
          </a:p>
          <a:p>
            <a:pPr lvl="0"/>
            <a:r>
              <a:rPr lang="el-GR" dirty="0"/>
              <a:t>Εμβάθυνε τις ερωτήσεις την κατάλληλη στιγμή</a:t>
            </a:r>
          </a:p>
          <a:p>
            <a:pPr lvl="0"/>
            <a:r>
              <a:rPr lang="el-GR" dirty="0"/>
              <a:t>Συνέχισε να ρωτάει όταν χρειαζόταν περισσότερες πληροφορίες</a:t>
            </a:r>
          </a:p>
          <a:p>
            <a:pPr lvl="0"/>
            <a:r>
              <a:rPr lang="el-GR" dirty="0"/>
              <a:t>Έθεσε μια «δύσκολη» ερώτηση με ευαίσθητο τρόπο</a:t>
            </a:r>
          </a:p>
          <a:p>
            <a:pPr lvl="0"/>
            <a:r>
              <a:rPr lang="el-GR" dirty="0"/>
              <a:t>Ζήτησε αποσαφήνιση την κατάλληλη στιγμή</a:t>
            </a:r>
          </a:p>
          <a:p>
            <a:endParaRPr lang="el-GR" dirty="0"/>
          </a:p>
        </p:txBody>
      </p:sp>
    </p:spTree>
    <p:extLst>
      <p:ext uri="{BB962C8B-B14F-4D97-AF65-F5344CB8AC3E}">
        <p14:creationId xmlns:p14="http://schemas.microsoft.com/office/powerpoint/2010/main" val="1627542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ΑΞΙΟΛΟΓΗΣΗ ΣΥΝΕΝΤΕΥΞΕΩΝ – ΤΑ ΑΡΝΗΤΙΚΑ</a:t>
            </a:r>
            <a:endParaRPr lang="el-GR" dirty="0"/>
          </a:p>
        </p:txBody>
      </p:sp>
      <p:sp>
        <p:nvSpPr>
          <p:cNvPr id="3" name="Θέση περιεχομένου 2"/>
          <p:cNvSpPr>
            <a:spLocks noGrp="1"/>
          </p:cNvSpPr>
          <p:nvPr>
            <p:ph idx="1"/>
          </p:nvPr>
        </p:nvSpPr>
        <p:spPr/>
        <p:txBody>
          <a:bodyPr>
            <a:normAutofit fontScale="92500" lnSpcReduction="10000"/>
          </a:bodyPr>
          <a:lstStyle/>
          <a:p>
            <a:pPr lvl="0"/>
            <a:r>
              <a:rPr lang="el-GR" dirty="0"/>
              <a:t>Διέκοψε τον αφηγητή</a:t>
            </a:r>
          </a:p>
          <a:p>
            <a:pPr lvl="0"/>
            <a:r>
              <a:rPr lang="el-GR" dirty="0"/>
              <a:t>Επαναλάμβανε συνεχώς τα προηγούμενα λόγια του αφηγητή</a:t>
            </a:r>
          </a:p>
          <a:p>
            <a:pPr lvl="0"/>
            <a:r>
              <a:rPr lang="el-GR" dirty="0"/>
              <a:t>Συμπέρανε κάτι που δεν είπε ο αφηγητής</a:t>
            </a:r>
          </a:p>
          <a:p>
            <a:pPr lvl="0"/>
            <a:r>
              <a:rPr lang="el-GR" dirty="0"/>
              <a:t>Παρέλειψε να «πιάσει» ένα θέμα που φαινόταν σημαντικό για τον αφηγητή</a:t>
            </a:r>
          </a:p>
          <a:p>
            <a:pPr lvl="0"/>
            <a:r>
              <a:rPr lang="el-GR" dirty="0"/>
              <a:t>Έκανε άσχετα και αποπροσανατολιστικά σχόλια</a:t>
            </a:r>
          </a:p>
          <a:p>
            <a:pPr lvl="0"/>
            <a:r>
              <a:rPr lang="el-GR" dirty="0"/>
              <a:t>Αγνόησε τα συναισθήματα του αφηγητή και δεν έδειξε συναίσθηση</a:t>
            </a:r>
          </a:p>
          <a:p>
            <a:pPr lvl="0"/>
            <a:r>
              <a:rPr lang="el-GR" dirty="0"/>
              <a:t>Ξέχασε να ελέγξει τον ήχο στο μαγνητόφωνο</a:t>
            </a:r>
          </a:p>
          <a:p>
            <a:pPr lvl="0"/>
            <a:r>
              <a:rPr lang="el-GR" dirty="0"/>
              <a:t>Άφησε τον αφηγητή να </a:t>
            </a:r>
            <a:r>
              <a:rPr lang="el-GR" dirty="0" err="1"/>
              <a:t>παραδρομήσει</a:t>
            </a:r>
            <a:r>
              <a:rPr lang="el-GR" dirty="0"/>
              <a:t> με ένα μακρινό μονόλογο για άσχετο θέμα</a:t>
            </a:r>
          </a:p>
          <a:p>
            <a:pPr lvl="0"/>
            <a:r>
              <a:rPr lang="el-GR" dirty="0"/>
              <a:t>Έθεσε καθοδηγητική ερώτηση</a:t>
            </a:r>
          </a:p>
          <a:p>
            <a:pPr lvl="0"/>
            <a:r>
              <a:rPr lang="el-GR" dirty="0"/>
              <a:t>Έθεσε διάφορες ερωτήσεις </a:t>
            </a:r>
            <a:r>
              <a:rPr lang="el-GR" dirty="0" smtClean="0"/>
              <a:t>ταυτόχρονα</a:t>
            </a:r>
            <a:endParaRPr lang="en-US" sz="1200" dirty="0" smtClean="0"/>
          </a:p>
          <a:p>
            <a:pPr lvl="0"/>
            <a:r>
              <a:rPr lang="en-US" sz="1200" i="1" dirty="0" smtClean="0"/>
              <a:t>Valerie Yow, Recording Oral History, Sage 1994, </a:t>
            </a:r>
            <a:r>
              <a:rPr lang="el-GR" sz="1200" i="1" dirty="0" smtClean="0"/>
              <a:t>σ.79</a:t>
            </a:r>
            <a:endParaRPr lang="el-GR" i="1" dirty="0"/>
          </a:p>
        </p:txBody>
      </p:sp>
    </p:spTree>
    <p:extLst>
      <p:ext uri="{BB962C8B-B14F-4D97-AF65-F5344CB8AC3E}">
        <p14:creationId xmlns:p14="http://schemas.microsoft.com/office/powerpoint/2010/main" val="3275474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dirty="0" smtClean="0"/>
              <a:t>ΟΔΗΓΟΣ </a:t>
            </a:r>
            <a:r>
              <a:rPr lang="el-GR" dirty="0" smtClean="0"/>
              <a:t>ΣΥΝΕΝΤΕΥΞΗΣ: ΧΡΗΣΗ</a:t>
            </a:r>
            <a:endParaRPr lang="el-GR" dirty="0"/>
          </a:p>
        </p:txBody>
      </p:sp>
      <p:sp>
        <p:nvSpPr>
          <p:cNvPr id="3" name="Θέση περιεχομένου 2"/>
          <p:cNvSpPr>
            <a:spLocks noGrp="1"/>
          </p:cNvSpPr>
          <p:nvPr>
            <p:ph idx="1"/>
          </p:nvPr>
        </p:nvSpPr>
        <p:spPr/>
        <p:txBody>
          <a:bodyPr>
            <a:normAutofit/>
          </a:bodyPr>
          <a:lstStyle/>
          <a:p>
            <a:pPr>
              <a:buFont typeface="Arial" panose="020B0604020202020204" pitchFamily="34" charset="0"/>
              <a:buChar char="•"/>
            </a:pPr>
            <a:r>
              <a:rPr lang="el-GR" dirty="0" smtClean="0"/>
              <a:t>Ο οδηγός δεν είναι ερωτηματολόγιο, </a:t>
            </a:r>
            <a:r>
              <a:rPr lang="el-GR" dirty="0" smtClean="0"/>
              <a:t>μας </a:t>
            </a:r>
            <a:r>
              <a:rPr lang="el-GR" dirty="0" smtClean="0"/>
              <a:t>βοηθάει στην προετοιμασία της </a:t>
            </a:r>
            <a:r>
              <a:rPr lang="el-GR" dirty="0" smtClean="0"/>
              <a:t>συνέντευξης</a:t>
            </a:r>
          </a:p>
          <a:p>
            <a:r>
              <a:rPr lang="el-GR" dirty="0"/>
              <a:t>Τον κρατάμε στο μυαλό μας, δεν τον φέρουμε στη συνέντευξη</a:t>
            </a:r>
          </a:p>
          <a:p>
            <a:r>
              <a:rPr lang="el-GR" dirty="0"/>
              <a:t>Την ώρα της συνέντευξης κρατάμε σημειώσεις για ερωτήσεις που θέλουμε να θέσουμε αργότερα και ερωτήσεις που ήδη απαντήθηκαν</a:t>
            </a:r>
          </a:p>
          <a:p>
            <a:r>
              <a:rPr lang="el-GR" dirty="0"/>
              <a:t>Δεν χάνουμε όμως τον πληροφορητή από τα μάτια μας</a:t>
            </a:r>
          </a:p>
          <a:p>
            <a:pPr marL="137160" indent="0">
              <a:buNone/>
            </a:pPr>
            <a:endParaRPr lang="el-GR" dirty="0" smtClean="0"/>
          </a:p>
        </p:txBody>
      </p:sp>
    </p:spTree>
    <p:extLst>
      <p:ext uri="{BB962C8B-B14F-4D97-AF65-F5344CB8AC3E}">
        <p14:creationId xmlns:p14="http://schemas.microsoft.com/office/powerpoint/2010/main" val="238901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ΣΥΝΤΑΞΗ ΤΟΥ ΟΔΗΓΟΥ</a:t>
            </a:r>
            <a:endParaRPr lang="el-GR" dirty="0"/>
          </a:p>
        </p:txBody>
      </p:sp>
      <p:sp>
        <p:nvSpPr>
          <p:cNvPr id="3" name="Θέση περιεχομένου 2"/>
          <p:cNvSpPr>
            <a:spLocks noGrp="1"/>
          </p:cNvSpPr>
          <p:nvPr>
            <p:ph idx="1"/>
          </p:nvPr>
        </p:nvSpPr>
        <p:spPr/>
        <p:txBody>
          <a:bodyPr>
            <a:normAutofit/>
          </a:bodyPr>
          <a:lstStyle/>
          <a:p>
            <a:r>
              <a:rPr lang="el-GR" dirty="0"/>
              <a:t>Μελετάμε τα θέματα που θα συζητήσουμε στη συνέντευξη</a:t>
            </a:r>
          </a:p>
          <a:p>
            <a:r>
              <a:rPr lang="el-GR" dirty="0"/>
              <a:t>Χωρίζουμε τον οδηγό στα επί μέρους θέματα, ενδεχομένως σε χρονολογική σειρά</a:t>
            </a:r>
          </a:p>
          <a:p>
            <a:r>
              <a:rPr lang="el-GR" dirty="0"/>
              <a:t>Προσέχουμε τον τρόπο με το οποίο το ένα θέμα συνδέεται με το άλλο</a:t>
            </a:r>
          </a:p>
          <a:p>
            <a:r>
              <a:rPr lang="el-GR" dirty="0"/>
              <a:t>Ξεκινάμε με τις πιο «ανώδυνες» ερωτήσεις (βιογραφικά στοιχεία, παιδική ηλικία)</a:t>
            </a:r>
          </a:p>
          <a:p>
            <a:r>
              <a:rPr lang="el-GR" dirty="0"/>
              <a:t>Αφήνουμε τις «απειλητικές» για αργότερα ή περιμένουμε μήπως προκύψουν από μόνες τους</a:t>
            </a:r>
          </a:p>
          <a:p>
            <a:r>
              <a:rPr lang="el-GR" dirty="0"/>
              <a:t>Διατυπώνουμε και ξαναδιατυπώνουμε τις ερωτήσεις μέχρι να βρούμε την πιο αποδοτική μορφή</a:t>
            </a:r>
          </a:p>
          <a:p>
            <a:pPr marL="137160" indent="0">
              <a:buNone/>
            </a:pPr>
            <a:endParaRPr lang="el-GR" dirty="0"/>
          </a:p>
        </p:txBody>
      </p:sp>
    </p:spTree>
    <p:extLst>
      <p:ext uri="{BB962C8B-B14F-4D97-AF65-F5344CB8AC3E}">
        <p14:creationId xmlns:p14="http://schemas.microsoft.com/office/powerpoint/2010/main" val="2217532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Ο ΓΕΝΙΚΟΣ ΟΔΗΓΟΣ ΤΟΥ </a:t>
            </a:r>
            <a:r>
              <a:rPr lang="en-US" dirty="0" smtClean="0"/>
              <a:t>THOMPSON</a:t>
            </a:r>
            <a:endParaRPr lang="el-GR" dirty="0"/>
          </a:p>
        </p:txBody>
      </p:sp>
      <p:sp>
        <p:nvSpPr>
          <p:cNvPr id="3" name="Θέση περιεχομένου 2"/>
          <p:cNvSpPr>
            <a:spLocks noGrp="1"/>
          </p:cNvSpPr>
          <p:nvPr>
            <p:ph idx="1"/>
          </p:nvPr>
        </p:nvSpPr>
        <p:spPr/>
        <p:txBody>
          <a:bodyPr>
            <a:normAutofit/>
          </a:bodyPr>
          <a:lstStyle/>
          <a:p>
            <a:r>
              <a:rPr lang="el-GR" dirty="0"/>
              <a:t>Προκαταρκτικά (βιογραφικά στοιχεία)</a:t>
            </a:r>
          </a:p>
          <a:p>
            <a:r>
              <a:rPr lang="el-GR" dirty="0"/>
              <a:t>Μεταναστεύσεις από μακρινές χώρες</a:t>
            </a:r>
          </a:p>
          <a:p>
            <a:r>
              <a:rPr lang="el-GR" dirty="0"/>
              <a:t>Παππούδες και γιαγιάδες</a:t>
            </a:r>
          </a:p>
          <a:p>
            <a:r>
              <a:rPr lang="el-GR" dirty="0"/>
              <a:t>Γονείς</a:t>
            </a:r>
          </a:p>
          <a:p>
            <a:r>
              <a:rPr lang="el-GR" dirty="0"/>
              <a:t>Αδέλφια/ξαδέλφια/θείοι/θείες</a:t>
            </a:r>
          </a:p>
          <a:p>
            <a:r>
              <a:rPr lang="el-GR" dirty="0"/>
              <a:t>Καθημερινή ζωή στην παιδική ηλικία</a:t>
            </a:r>
          </a:p>
          <a:p>
            <a:r>
              <a:rPr lang="el-GR" dirty="0"/>
              <a:t>Κοινότητα και τάξη</a:t>
            </a:r>
          </a:p>
          <a:p>
            <a:r>
              <a:rPr lang="el-GR" dirty="0"/>
              <a:t>Σχολείο</a:t>
            </a:r>
          </a:p>
          <a:p>
            <a:pPr marL="137160" indent="0">
              <a:buNone/>
            </a:pPr>
            <a:endParaRPr lang="el-GR" dirty="0"/>
          </a:p>
        </p:txBody>
      </p:sp>
    </p:spTree>
    <p:extLst>
      <p:ext uri="{BB962C8B-B14F-4D97-AF65-F5344CB8AC3E}">
        <p14:creationId xmlns:p14="http://schemas.microsoft.com/office/powerpoint/2010/main" val="759855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Απασχόληση</a:t>
            </a:r>
          </a:p>
          <a:p>
            <a:r>
              <a:rPr lang="el-GR" dirty="0"/>
              <a:t>Ελεύθερος χρόνος και φλερτ</a:t>
            </a:r>
          </a:p>
          <a:p>
            <a:r>
              <a:rPr lang="el-GR" dirty="0"/>
              <a:t>Γάμος και παιδιά</a:t>
            </a:r>
          </a:p>
          <a:p>
            <a:r>
              <a:rPr lang="el-GR" dirty="0"/>
              <a:t>Αλλαγές στην καθημερινή ζωή</a:t>
            </a:r>
          </a:p>
          <a:p>
            <a:r>
              <a:rPr lang="el-GR" dirty="0"/>
              <a:t>Τρίτη ηλικία</a:t>
            </a:r>
          </a:p>
          <a:p>
            <a:r>
              <a:rPr lang="el-GR" dirty="0"/>
              <a:t>Συμπεράσματα</a:t>
            </a:r>
          </a:p>
          <a:p>
            <a:endParaRPr lang="el-GR" dirty="0"/>
          </a:p>
          <a:p>
            <a:r>
              <a:rPr lang="en-US" sz="2000" dirty="0" err="1"/>
              <a:t>P.Thompson</a:t>
            </a:r>
            <a:r>
              <a:rPr lang="en-US" sz="2000" dirty="0"/>
              <a:t>, </a:t>
            </a:r>
            <a:r>
              <a:rPr lang="el-GR" sz="2000" dirty="0"/>
              <a:t>Οι φωνές από το παρελθόν. Προφορική Ιστορία. </a:t>
            </a:r>
            <a:r>
              <a:rPr lang="el-GR" sz="2000" dirty="0" err="1"/>
              <a:t>Πλέθρον</a:t>
            </a:r>
            <a:r>
              <a:rPr lang="el-GR" sz="2000" dirty="0"/>
              <a:t>, 2002, σ. 372-385</a:t>
            </a:r>
          </a:p>
          <a:p>
            <a:pPr marL="137160" indent="0">
              <a:buNone/>
            </a:pPr>
            <a:endParaRPr lang="el-GR" dirty="0"/>
          </a:p>
        </p:txBody>
      </p:sp>
    </p:spTree>
    <p:extLst>
      <p:ext uri="{BB962C8B-B14F-4D97-AF65-F5344CB8AC3E}">
        <p14:creationId xmlns:p14="http://schemas.microsoft.com/office/powerpoint/2010/main" val="2120495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smtClean="0"/>
              <a:t>Μετα</a:t>
            </a:r>
            <a:r>
              <a:rPr lang="el-GR" dirty="0" smtClean="0"/>
              <a:t> τη </a:t>
            </a:r>
            <a:r>
              <a:rPr lang="el-GR" dirty="0" err="1" smtClean="0"/>
              <a:t>συνεντευξη</a:t>
            </a:r>
            <a:endParaRPr lang="el-GR" dirty="0"/>
          </a:p>
        </p:txBody>
      </p:sp>
      <p:sp>
        <p:nvSpPr>
          <p:cNvPr id="3" name="Υπότιτλος 2"/>
          <p:cNvSpPr>
            <a:spLocks noGrp="1"/>
          </p:cNvSpPr>
          <p:nvPr>
            <p:ph type="subTitle" idx="1"/>
          </p:nvPr>
        </p:nvSpPr>
        <p:spPr/>
        <p:txBody>
          <a:bodyPr>
            <a:normAutofit/>
          </a:bodyPr>
          <a:lstStyle/>
          <a:p>
            <a:endParaRPr lang="el-GR" dirty="0" smtClean="0"/>
          </a:p>
          <a:p>
            <a:r>
              <a:rPr lang="el-GR" dirty="0" smtClean="0"/>
              <a:t>ΔΗΜΙΟΥΡΓΙΑ ΜΕΤΑΔΕΔΟΜΕΝΩΝ</a:t>
            </a:r>
            <a:endParaRPr lang="el-GR" dirty="0"/>
          </a:p>
        </p:txBody>
      </p:sp>
    </p:spTree>
    <p:extLst>
      <p:ext uri="{BB962C8B-B14F-4D97-AF65-F5344CB8AC3E}">
        <p14:creationId xmlns:p14="http://schemas.microsoft.com/office/powerpoint/2010/main" val="2533285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ΤΟ ΔΕΛΤΙΟ ΠΛΗΡΟΦΟΡΗΤΗ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a:t>ΔΕΛΤΙΟ ΠΛΗΡΟΦΟΡΗΤΗ</a:t>
            </a:r>
            <a:endParaRPr lang="el-GR" dirty="0"/>
          </a:p>
          <a:p>
            <a:r>
              <a:rPr lang="el-GR" b="1" dirty="0"/>
              <a:t>ΣΥΛΛΟΓΗ: </a:t>
            </a:r>
            <a:endParaRPr lang="el-GR" dirty="0"/>
          </a:p>
          <a:p>
            <a:r>
              <a:rPr lang="el-GR" b="1" dirty="0"/>
              <a:t> </a:t>
            </a:r>
            <a:endParaRPr lang="el-GR" dirty="0"/>
          </a:p>
          <a:p>
            <a:r>
              <a:rPr lang="el-GR" b="1" dirty="0"/>
              <a:t>ΣΤΟΙΧΕΙΑ ΓΙΑ ΤΗ ΣΥΝΕΝΤΕΥΞΗ</a:t>
            </a:r>
            <a:endParaRPr lang="el-GR" dirty="0"/>
          </a:p>
          <a:p>
            <a:r>
              <a:rPr lang="el-GR" dirty="0"/>
              <a:t>ΠΛΗΡΟΦΟΡΗΤΗΣ/ΠΛΗΡΟΦΟΡΗΤΡΙΑ:</a:t>
            </a:r>
          </a:p>
          <a:p>
            <a:r>
              <a:rPr lang="el-GR" dirty="0"/>
              <a:t>ΔΙΕΥΘΥΝΣΗ ΚΑΤΟΙΚΙΑΣ:</a:t>
            </a:r>
          </a:p>
          <a:p>
            <a:r>
              <a:rPr lang="el-GR" dirty="0"/>
              <a:t>ΤΗΛΕΦΩΝΟ:</a:t>
            </a:r>
          </a:p>
          <a:p>
            <a:r>
              <a:rPr lang="el-GR" dirty="0"/>
              <a:t>ΠΟΙΟΣ ΠΗΡΕ ΤΗ ΣΥΝΕΝΤΕΥΞΗ:</a:t>
            </a:r>
          </a:p>
          <a:p>
            <a:r>
              <a:rPr lang="el-GR" dirty="0"/>
              <a:t>ΗΜΕΡΟΜΗΝΙΑ ΣΥΝΕΝΤΕΥΞΗΣ:</a:t>
            </a:r>
          </a:p>
          <a:p>
            <a:r>
              <a:rPr lang="el-GR" dirty="0"/>
              <a:t>ΤΟΠΟΣ ΣΥΝΕΝΤΕΥΞΗΣ:</a:t>
            </a:r>
          </a:p>
          <a:p>
            <a:r>
              <a:rPr lang="el-GR" dirty="0"/>
              <a:t>ΔΙΑΡΚΕΙΑ ΣΥΝΕΝΤΕΥΞΗΣ:</a:t>
            </a:r>
          </a:p>
          <a:p>
            <a:r>
              <a:rPr lang="el-GR" dirty="0"/>
              <a:t>ΣΕ ΤΙ ΜΕΣΟ ΓΡΑΦΤΗΚΕ Η ΣΥΝΕΝΤΕΥΞΗ: </a:t>
            </a:r>
          </a:p>
          <a:p>
            <a:r>
              <a:rPr lang="el-GR" dirty="0"/>
              <a:t>ΚΥΡΙΟ ΘΕΜΑ: </a:t>
            </a:r>
          </a:p>
          <a:p>
            <a:r>
              <a:rPr lang="el-GR" dirty="0"/>
              <a:t>ΠΑΡΑΧΩΡΗΤΉΡΙΟ:</a:t>
            </a:r>
          </a:p>
          <a:p>
            <a:r>
              <a:rPr lang="el-GR" dirty="0" smtClean="0"/>
              <a:t>ΠΑΡΑΤΗΡΗΣΕΙΣ</a:t>
            </a:r>
            <a:r>
              <a:rPr lang="el-GR" dirty="0"/>
              <a:t>: </a:t>
            </a:r>
            <a:endParaRPr lang="el-GR" dirty="0"/>
          </a:p>
        </p:txBody>
      </p:sp>
    </p:spTree>
    <p:extLst>
      <p:ext uri="{BB962C8B-B14F-4D97-AF65-F5344CB8AC3E}">
        <p14:creationId xmlns:p14="http://schemas.microsoft.com/office/powerpoint/2010/main" val="1932497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ΕΙΔΗ ΣΥΝΕΝΤΕΥΞΕΩΝ (Ι)</a:t>
            </a:r>
            <a:endParaRPr lang="el-GR" dirty="0"/>
          </a:p>
        </p:txBody>
      </p:sp>
      <p:sp>
        <p:nvSpPr>
          <p:cNvPr id="3" name="Θέση περιεχομένου 2"/>
          <p:cNvSpPr>
            <a:spLocks noGrp="1"/>
          </p:cNvSpPr>
          <p:nvPr>
            <p:ph idx="1"/>
          </p:nvPr>
        </p:nvSpPr>
        <p:spPr/>
        <p:txBody>
          <a:bodyPr/>
          <a:lstStyle/>
          <a:p>
            <a:r>
              <a:rPr lang="el-GR" dirty="0" smtClean="0"/>
              <a:t>Εθνογραφική</a:t>
            </a:r>
          </a:p>
          <a:p>
            <a:r>
              <a:rPr lang="el-GR" dirty="0" smtClean="0"/>
              <a:t>Προφορική ιστορία</a:t>
            </a:r>
          </a:p>
          <a:p>
            <a:r>
              <a:rPr lang="el-GR" dirty="0" smtClean="0"/>
              <a:t>Αφήγηση ζωής</a:t>
            </a:r>
          </a:p>
          <a:p>
            <a:r>
              <a:rPr lang="el-GR" dirty="0" smtClean="0"/>
              <a:t>Αφηγηματική βιογραφική συνέντευξη</a:t>
            </a:r>
            <a:endParaRPr lang="el-GR" dirty="0"/>
          </a:p>
        </p:txBody>
      </p:sp>
    </p:spTree>
    <p:extLst>
      <p:ext uri="{BB962C8B-B14F-4D97-AF65-F5344CB8AC3E}">
        <p14:creationId xmlns:p14="http://schemas.microsoft.com/office/powerpoint/2010/main" val="36783846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dirty="0"/>
              <a:t>ΒΙΟΓΡΑΦΙΚΑ ΣΤΟΙΧΕΙΑ </a:t>
            </a:r>
            <a:endParaRPr lang="el-GR" dirty="0"/>
          </a:p>
          <a:p>
            <a:r>
              <a:rPr lang="el-GR" dirty="0"/>
              <a:t>ΕΤΟΣ ΓΕΝΝΗΣΕΩΣ:		</a:t>
            </a:r>
          </a:p>
          <a:p>
            <a:r>
              <a:rPr lang="el-GR" dirty="0"/>
              <a:t>ΤΟΠΟΣ ΓΕΝΝΗΣΕΩΣ:</a:t>
            </a:r>
          </a:p>
          <a:p>
            <a:r>
              <a:rPr lang="el-GR" dirty="0"/>
              <a:t>ΦΥΛΟ:</a:t>
            </a:r>
          </a:p>
          <a:p>
            <a:r>
              <a:rPr lang="el-GR" dirty="0"/>
              <a:t>ΕΠΑΓΓΕΛΜΑ: ΤΩΡΑ Η/ΚΑΙ ΣΤΟ ΠΑΡΕΛΘΟΝ</a:t>
            </a:r>
          </a:p>
          <a:p>
            <a:r>
              <a:rPr lang="el-GR" dirty="0"/>
              <a:t>ΕΠΑΓΓΕΛΜΑ ΓΟΝΙΩΝ:</a:t>
            </a:r>
          </a:p>
          <a:p>
            <a:r>
              <a:rPr lang="el-GR" dirty="0"/>
              <a:t>ΜΟΡΦΩΤΙΚΟ ΕΠΙΠΕΔΟ:</a:t>
            </a:r>
          </a:p>
          <a:p>
            <a:r>
              <a:rPr lang="el-GR" dirty="0"/>
              <a:t>ΜΟΡΦΩΤΙΚΟ ΕΠΙΠΕΔΟ ΓΟΝΙΩΝ:</a:t>
            </a:r>
          </a:p>
          <a:p>
            <a:r>
              <a:rPr lang="el-GR" dirty="0"/>
              <a:t>ΟΙΚΟΓΕΝΕΙΑΚΗ ΚΑΤΑΣΤΑΣΗ:</a:t>
            </a:r>
          </a:p>
          <a:p>
            <a:pPr marL="137160" indent="0">
              <a:buNone/>
            </a:pPr>
            <a:endParaRPr lang="el-GR" dirty="0"/>
          </a:p>
        </p:txBody>
      </p:sp>
    </p:spTree>
    <p:extLst>
      <p:ext uri="{BB962C8B-B14F-4D97-AF65-F5344CB8AC3E}">
        <p14:creationId xmlns:p14="http://schemas.microsoft.com/office/powerpoint/2010/main" val="3866798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ΗΜΕΡΟΛΟΓΙΟ</a:t>
            </a:r>
            <a:endParaRPr lang="el-GR" dirty="0"/>
          </a:p>
        </p:txBody>
      </p:sp>
      <p:sp>
        <p:nvSpPr>
          <p:cNvPr id="3" name="Θέση περιεχομένου 2"/>
          <p:cNvSpPr>
            <a:spLocks noGrp="1"/>
          </p:cNvSpPr>
          <p:nvPr>
            <p:ph idx="1"/>
          </p:nvPr>
        </p:nvSpPr>
        <p:spPr/>
        <p:txBody>
          <a:bodyPr>
            <a:normAutofit/>
          </a:bodyPr>
          <a:lstStyle/>
          <a:p>
            <a:pPr marL="137160" indent="0">
              <a:buNone/>
            </a:pPr>
            <a:r>
              <a:rPr lang="el-GR" i="1" dirty="0"/>
              <a:t>Το ημερολόγιο συντάσσεται αμέσως μετά τη συνέντευξη. Σε αυτό ο ερευνητής καταχωρεί τις πρώτες του εντυπώσεις για τη συνέντευξη. </a:t>
            </a:r>
            <a:endParaRPr lang="el-GR" i="1" dirty="0" smtClean="0"/>
          </a:p>
          <a:p>
            <a:pPr marL="137160" indent="0">
              <a:buNone/>
            </a:pPr>
            <a:endParaRPr lang="el-GR" b="1" dirty="0" smtClean="0"/>
          </a:p>
          <a:p>
            <a:pPr marL="137160" indent="0">
              <a:buNone/>
            </a:pPr>
            <a:r>
              <a:rPr lang="el-GR" b="1" dirty="0" smtClean="0"/>
              <a:t>Επικεφαλίδα </a:t>
            </a:r>
            <a:r>
              <a:rPr lang="el-GR" b="1" dirty="0"/>
              <a:t>– Το ονοματεπώνυμο του πληροφορητή, ημερομηνία συνέντευξης, όνομα </a:t>
            </a:r>
            <a:r>
              <a:rPr lang="el-GR" b="1" dirty="0" smtClean="0"/>
              <a:t>ερευνητή</a:t>
            </a:r>
          </a:p>
          <a:p>
            <a:pPr marL="137160" indent="0">
              <a:buNone/>
            </a:pPr>
            <a:endParaRPr lang="el-GR" b="1" dirty="0"/>
          </a:p>
          <a:p>
            <a:pPr marL="137160" indent="0">
              <a:buNone/>
            </a:pPr>
            <a:r>
              <a:rPr lang="el-GR" b="1" dirty="0" smtClean="0"/>
              <a:t>Το ημερολόγιο αναφέρεται στο πλαίσιο της συνέντευξης, στη διαδικασία και στο περιεχόμενό της</a:t>
            </a:r>
            <a:endParaRPr lang="el-GR" dirty="0"/>
          </a:p>
          <a:p>
            <a:pPr marL="137160" indent="0">
              <a:buNone/>
            </a:pPr>
            <a:endParaRPr lang="el-GR" dirty="0"/>
          </a:p>
        </p:txBody>
      </p:sp>
    </p:spTree>
    <p:extLst>
      <p:ext uri="{BB962C8B-B14F-4D97-AF65-F5344CB8AC3E}">
        <p14:creationId xmlns:p14="http://schemas.microsoft.com/office/powerpoint/2010/main" val="1853554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ΗΜΕΡΟΛΟΓΙΟ – ΤΟ ΠΛΑΙΣΙΟ</a:t>
            </a:r>
            <a:endParaRPr lang="el-GR" dirty="0"/>
          </a:p>
        </p:txBody>
      </p:sp>
      <p:sp>
        <p:nvSpPr>
          <p:cNvPr id="3" name="Θέση περιεχομένου 2"/>
          <p:cNvSpPr>
            <a:spLocks noGrp="1"/>
          </p:cNvSpPr>
          <p:nvPr>
            <p:ph idx="1"/>
          </p:nvPr>
        </p:nvSpPr>
        <p:spPr/>
        <p:txBody>
          <a:bodyPr>
            <a:normAutofit/>
          </a:bodyPr>
          <a:lstStyle/>
          <a:p>
            <a:pPr lvl="0"/>
            <a:endParaRPr lang="el-GR" dirty="0" smtClean="0"/>
          </a:p>
          <a:p>
            <a:pPr lvl="0"/>
            <a:r>
              <a:rPr lang="el-GR" dirty="0" smtClean="0"/>
              <a:t>Πως </a:t>
            </a:r>
            <a:r>
              <a:rPr lang="el-GR" dirty="0"/>
              <a:t>ήρθατε σε επαφή με τον πληροφορητή(-</a:t>
            </a:r>
            <a:r>
              <a:rPr lang="el-GR" dirty="0" err="1"/>
              <a:t>ήτρια</a:t>
            </a:r>
            <a:r>
              <a:rPr lang="el-GR" dirty="0"/>
              <a:t>);</a:t>
            </a:r>
          </a:p>
          <a:p>
            <a:pPr lvl="0"/>
            <a:r>
              <a:rPr lang="el-GR" dirty="0"/>
              <a:t>Σε ποιό μέρος έγινε η συνέντευξη; Σε τι μέσο καταγράφτηκε; Κατά πόσο αυτά επηρέασαν το περιεχόμενο της συνέντευξης και τη σχέση ερευνητή/πληροφορητή;</a:t>
            </a:r>
          </a:p>
          <a:p>
            <a:pPr lvl="0"/>
            <a:r>
              <a:rPr lang="el-GR" dirty="0"/>
              <a:t>Μια περιγραφή του πληροφορητή </a:t>
            </a:r>
          </a:p>
          <a:p>
            <a:pPr marL="137160" indent="0">
              <a:buNone/>
            </a:pPr>
            <a:endParaRPr lang="el-GR" dirty="0"/>
          </a:p>
        </p:txBody>
      </p:sp>
    </p:spTree>
    <p:extLst>
      <p:ext uri="{BB962C8B-B14F-4D97-AF65-F5344CB8AC3E}">
        <p14:creationId xmlns:p14="http://schemas.microsoft.com/office/powerpoint/2010/main" val="2860434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ΗΜΕΡΟΛΟΓΙΟ – Η ΔΙΑΔΙΚΑΣΙΑ</a:t>
            </a:r>
            <a:endParaRPr lang="el-GR" dirty="0"/>
          </a:p>
        </p:txBody>
      </p:sp>
      <p:sp>
        <p:nvSpPr>
          <p:cNvPr id="3" name="Θέση περιεχομένου 2"/>
          <p:cNvSpPr>
            <a:spLocks noGrp="1"/>
          </p:cNvSpPr>
          <p:nvPr>
            <p:ph idx="1"/>
          </p:nvPr>
        </p:nvSpPr>
        <p:spPr/>
        <p:txBody>
          <a:bodyPr>
            <a:normAutofit fontScale="92500" lnSpcReduction="10000"/>
          </a:bodyPr>
          <a:lstStyle/>
          <a:p>
            <a:pPr lvl="0"/>
            <a:r>
              <a:rPr lang="el-GR" dirty="0"/>
              <a:t>Περιγράψτε τη σχέση που αναπτύχθηκε μεταξύ σας στη διάρκεια της συνέντευξης; Σημειώθηκε μεταβολή αυτής της σχέσης από την αρχή ως το τέλος της συνέντευξης;</a:t>
            </a:r>
          </a:p>
          <a:p>
            <a:pPr lvl="0"/>
            <a:r>
              <a:rPr lang="el-GR" dirty="0"/>
              <a:t>Έχετε την εντύπωση ότι ορισμένα στοιχεία της ταυτότητας σας επέδρασαν αρνητικά ή θετικά στη συνέντευξη;</a:t>
            </a:r>
          </a:p>
          <a:p>
            <a:pPr lvl="0"/>
            <a:r>
              <a:rPr lang="el-GR" dirty="0"/>
              <a:t>Υπήρχαν σημεία του οδηγού για τα οποία δεν ήθελε να μιλήσει ο πληροφορητής;</a:t>
            </a:r>
          </a:p>
          <a:p>
            <a:pPr lvl="0"/>
            <a:r>
              <a:rPr lang="el-GR" dirty="0"/>
              <a:t>Για ποιά σημεία ήταν πιο πρόθυμος να μιλήσει;</a:t>
            </a:r>
          </a:p>
          <a:p>
            <a:pPr lvl="0"/>
            <a:r>
              <a:rPr lang="el-GR" dirty="0"/>
              <a:t>Υπήρχαν σημεία έντασης, αμηχανίας, συγκίνησης; Πως αντιδράσατε;</a:t>
            </a:r>
          </a:p>
          <a:p>
            <a:pPr lvl="0"/>
            <a:r>
              <a:rPr lang="el-GR" dirty="0"/>
              <a:t>Σε ποιά σημεία σκέφτεστε εκ των υστέρων ότι θα έπρεπε να είχατε χειριστεί τη συνέντευξη διαφορετικά;</a:t>
            </a:r>
          </a:p>
          <a:p>
            <a:pPr lvl="0"/>
            <a:r>
              <a:rPr lang="el-GR" dirty="0"/>
              <a:t>Τι μάθατε προσωπικά από τη διεξαγωγή αυτής της συνέντευξης;</a:t>
            </a:r>
          </a:p>
          <a:p>
            <a:endParaRPr lang="el-GR" dirty="0"/>
          </a:p>
        </p:txBody>
      </p:sp>
    </p:spTree>
    <p:extLst>
      <p:ext uri="{BB962C8B-B14F-4D97-AF65-F5344CB8AC3E}">
        <p14:creationId xmlns:p14="http://schemas.microsoft.com/office/powerpoint/2010/main" val="21649600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ΗΜΕΡΟΛΟΓΙΟ – ΤΟ ΠΕΡΙΕΧΟΜΕΝΟ</a:t>
            </a:r>
            <a:endParaRPr lang="el-GR" dirty="0"/>
          </a:p>
        </p:txBody>
      </p:sp>
      <p:sp>
        <p:nvSpPr>
          <p:cNvPr id="3" name="Θέση περιεχομένου 2"/>
          <p:cNvSpPr>
            <a:spLocks noGrp="1"/>
          </p:cNvSpPr>
          <p:nvPr>
            <p:ph idx="1"/>
          </p:nvPr>
        </p:nvSpPr>
        <p:spPr/>
        <p:txBody>
          <a:bodyPr>
            <a:normAutofit/>
          </a:bodyPr>
          <a:lstStyle/>
          <a:p>
            <a:r>
              <a:rPr lang="el-GR" dirty="0"/>
              <a:t>Ποιά θέματα δεσπόζουν στη μνήμη του αφηγητή</a:t>
            </a:r>
            <a:r>
              <a:rPr lang="el-GR" dirty="0" smtClean="0"/>
              <a:t>;</a:t>
            </a:r>
          </a:p>
          <a:p>
            <a:endParaRPr lang="el-GR" dirty="0"/>
          </a:p>
          <a:p>
            <a:pPr lvl="0"/>
            <a:r>
              <a:rPr lang="el-GR" dirty="0"/>
              <a:t>Ποιά σημεία της συνέντευξης φωτίζουν ιδιαίτερα το υπό έρευνας θέμα </a:t>
            </a:r>
            <a:endParaRPr lang="el-GR" dirty="0" smtClean="0"/>
          </a:p>
          <a:p>
            <a:pPr lvl="1"/>
            <a:r>
              <a:rPr lang="el-GR" dirty="0" smtClean="0"/>
              <a:t>Πως φωτίζεται η σχέση ατομικής / οικογενειακής μνήμης;</a:t>
            </a:r>
          </a:p>
          <a:p>
            <a:pPr marL="585216" lvl="1" indent="0">
              <a:buNone/>
            </a:pPr>
            <a:endParaRPr lang="el-GR" dirty="0"/>
          </a:p>
          <a:p>
            <a:pPr lvl="0"/>
            <a:r>
              <a:rPr lang="el-GR" dirty="0"/>
              <a:t>Ποιά άλλα σημεία της συνέντευξης σας φαίνονται ιδιαίτερα σημαντικά;</a:t>
            </a:r>
          </a:p>
          <a:p>
            <a:endParaRPr lang="el-GR" dirty="0"/>
          </a:p>
        </p:txBody>
      </p:sp>
    </p:spTree>
    <p:extLst>
      <p:ext uri="{BB962C8B-B14F-4D97-AF65-F5344CB8AC3E}">
        <p14:creationId xmlns:p14="http://schemas.microsoft.com/office/powerpoint/2010/main" val="12394963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ΠΕΡΙΛΗΨΗ</a:t>
            </a:r>
            <a:endParaRPr lang="el-GR" dirty="0"/>
          </a:p>
        </p:txBody>
      </p:sp>
      <p:sp>
        <p:nvSpPr>
          <p:cNvPr id="3" name="Θέση περιεχομένου 2"/>
          <p:cNvSpPr>
            <a:spLocks noGrp="1"/>
          </p:cNvSpPr>
          <p:nvPr>
            <p:ph idx="1"/>
          </p:nvPr>
        </p:nvSpPr>
        <p:spPr/>
        <p:txBody>
          <a:bodyPr>
            <a:normAutofit/>
          </a:bodyPr>
          <a:lstStyle/>
          <a:p>
            <a:r>
              <a:rPr lang="el-GR" dirty="0" smtClean="0"/>
              <a:t>Αναφέρει συνοπτικά τα βασικά θέματα, με χρονικό κωδικό, με τη σειρά που αναφέρονται στη συνέντευξη</a:t>
            </a:r>
          </a:p>
          <a:p>
            <a:r>
              <a:rPr lang="el-GR" dirty="0"/>
              <a:t>Οι χρονικοί κωδικοί δίνουν μια εικόνα για την έκταση που αφιερώνει ο πληροφορητής σε κάθε θεματική, </a:t>
            </a:r>
            <a:r>
              <a:rPr lang="el-GR" dirty="0" smtClean="0"/>
              <a:t>ένδειξη </a:t>
            </a:r>
            <a:r>
              <a:rPr lang="el-GR" dirty="0"/>
              <a:t>για τη διάρθρωση της μνήμης του («ο ρυθμός της αφήγησης»). </a:t>
            </a:r>
            <a:endParaRPr lang="el-GR" dirty="0" smtClean="0"/>
          </a:p>
          <a:p>
            <a:r>
              <a:rPr lang="el-GR" dirty="0" smtClean="0"/>
              <a:t>Τα είδη του λόγου που χρησιμοποιεί ο πληροφορητής είναι μια άλλη σημαντική ένδειξη</a:t>
            </a:r>
          </a:p>
          <a:p>
            <a:r>
              <a:rPr lang="el-GR" dirty="0" smtClean="0"/>
              <a:t>Π.χ. </a:t>
            </a:r>
            <a:r>
              <a:rPr lang="el-GR" dirty="0"/>
              <a:t>λεπτομερής περιγραφή προσώπων και γεγονότων, εξήγηση, επιχειρηματολογία, ανέκδοτο, </a:t>
            </a:r>
            <a:r>
              <a:rPr lang="el-GR" dirty="0" err="1"/>
              <a:t>ειρωνία</a:t>
            </a:r>
            <a:r>
              <a:rPr lang="el-GR" dirty="0"/>
              <a:t>, περιστασιακή αναφορά</a:t>
            </a:r>
            <a:endParaRPr lang="el-GR" dirty="0"/>
          </a:p>
        </p:txBody>
      </p:sp>
    </p:spTree>
    <p:extLst>
      <p:ext uri="{BB962C8B-B14F-4D97-AF65-F5344CB8AC3E}">
        <p14:creationId xmlns:p14="http://schemas.microsoft.com/office/powerpoint/2010/main" val="215385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Σ017/056 Ελένη Διομήδη-</a:t>
            </a:r>
            <a:r>
              <a:rPr lang="el-GR" dirty="0" err="1"/>
              <a:t>Κορμάζου</a:t>
            </a:r>
            <a:endParaRPr lang="el-GR" dirty="0"/>
          </a:p>
          <a:p>
            <a:r>
              <a:rPr lang="el-GR" dirty="0"/>
              <a:t>[</a:t>
            </a:r>
            <a:r>
              <a:rPr lang="en-US" dirty="0"/>
              <a:t>Track</a:t>
            </a:r>
            <a:r>
              <a:rPr lang="el-GR" dirty="0"/>
              <a:t> 1 [διάρκεια 00:27:56] [συνεδρίαση 1: 28 Ιουνίου 2013] Ελένη Διομήδη-</a:t>
            </a:r>
            <a:r>
              <a:rPr lang="el-GR" dirty="0" err="1"/>
              <a:t>Κορμάζου</a:t>
            </a:r>
            <a:r>
              <a:rPr lang="el-GR" dirty="0"/>
              <a:t> (ΕΚ), γεννήθηκε στο Βόλο το 1913. </a:t>
            </a:r>
          </a:p>
          <a:p>
            <a:r>
              <a:rPr lang="el-GR" dirty="0"/>
              <a:t>Προσωπικότητα του </a:t>
            </a:r>
            <a:r>
              <a:rPr lang="el-GR" b="1" dirty="0"/>
              <a:t>Μιχάλη </a:t>
            </a:r>
            <a:r>
              <a:rPr lang="el-GR" b="1" dirty="0" err="1"/>
              <a:t>Καζάζη</a:t>
            </a:r>
            <a:r>
              <a:rPr lang="el-GR" dirty="0"/>
              <a:t> (ΜΚ) και εγκατάστασή του στο Βόλο. [00:02:15]. Περιγραφή του σπιτιού της ΕΚ [όταν έμενε με το ΜΚ] δίπλα στα εργοστάσια Σταματόπουλου και </a:t>
            </a:r>
            <a:r>
              <a:rPr lang="el-GR" dirty="0" err="1"/>
              <a:t>Γκλαβάνη</a:t>
            </a:r>
            <a:r>
              <a:rPr lang="el-GR" dirty="0"/>
              <a:t>-</a:t>
            </a:r>
            <a:r>
              <a:rPr lang="el-GR" dirty="0" err="1"/>
              <a:t>Καζάζη</a:t>
            </a:r>
            <a:r>
              <a:rPr lang="el-GR" dirty="0"/>
              <a:t>. [00:02:45] Η γνωριμία του </a:t>
            </a:r>
            <a:r>
              <a:rPr lang="el-GR" dirty="0" err="1"/>
              <a:t>Γκλαβάνη</a:t>
            </a:r>
            <a:r>
              <a:rPr lang="el-GR" dirty="0"/>
              <a:t> με τον </a:t>
            </a:r>
            <a:r>
              <a:rPr lang="el-GR" dirty="0" err="1"/>
              <a:t>Καζάζη</a:t>
            </a:r>
            <a:r>
              <a:rPr lang="el-GR" dirty="0"/>
              <a:t>, δημιουργία του εργοστασίου σιδηρουργίας απέναντι από το σιδηροδρομικό σταθμό, περιγραφή του χώρου του εργοστασίου. Εγκατάσταση της ΕΚ στο σπίτι του ΜΚ, λόγω της αναπηρίας του αδελφού της </a:t>
            </a:r>
            <a:r>
              <a:rPr lang="el-GR" b="1" dirty="0"/>
              <a:t>Χρήστου Διομήδη</a:t>
            </a:r>
            <a:r>
              <a:rPr lang="el-GR" dirty="0"/>
              <a:t> (ΧΔ). [00:07:20] Αναφορά στο ΧΔ, μετάβαση του στην Αθήνα για σπουδές μαζί με ένα «προσφυγάκι», μετάβαση και της ΕΚ με τη μητέρα της στην Αθήνα στα πρώτα χρόνια της Κατοχής, μετέπειτα δράση του ΧΔ στην Αντίσταση. [00:11:03] </a:t>
            </a:r>
            <a:endParaRPr lang="el-GR" dirty="0"/>
          </a:p>
        </p:txBody>
      </p:sp>
    </p:spTree>
    <p:extLst>
      <p:ext uri="{BB962C8B-B14F-4D97-AF65-F5344CB8AC3E}">
        <p14:creationId xmlns:p14="http://schemas.microsoft.com/office/powerpoint/2010/main" val="1138075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ΠΑΡΑΧΩΡΗΤΗΡΙΟ</a:t>
            </a:r>
            <a:endParaRPr lang="el-GR" dirty="0"/>
          </a:p>
        </p:txBody>
      </p:sp>
      <p:sp>
        <p:nvSpPr>
          <p:cNvPr id="3" name="Θέση περιεχομένου 2"/>
          <p:cNvSpPr>
            <a:spLocks noGrp="1"/>
          </p:cNvSpPr>
          <p:nvPr>
            <p:ph idx="1"/>
          </p:nvPr>
        </p:nvSpPr>
        <p:spPr/>
        <p:txBody>
          <a:bodyPr/>
          <a:lstStyle/>
          <a:p>
            <a:pPr>
              <a:lnSpc>
                <a:spcPct val="90000"/>
              </a:lnSpc>
              <a:defRPr/>
            </a:pPr>
            <a:r>
              <a:rPr lang="el-GR" dirty="0"/>
              <a:t>Ο πληροφορητής παραχωρεί στο αρχείο τα πνευματικά του δικαιώματα στην ηχογράφηση με σκοπό:</a:t>
            </a:r>
            <a:endParaRPr lang="en-US" dirty="0"/>
          </a:p>
          <a:p>
            <a:pPr>
              <a:lnSpc>
                <a:spcPct val="90000"/>
              </a:lnSpc>
              <a:defRPr/>
            </a:pPr>
            <a:endParaRPr lang="el-GR" dirty="0"/>
          </a:p>
          <a:p>
            <a:pPr lvl="1">
              <a:lnSpc>
                <a:spcPct val="90000"/>
              </a:lnSpc>
              <a:defRPr/>
            </a:pPr>
            <a:r>
              <a:rPr lang="el-GR" dirty="0"/>
              <a:t>Την ελεύθερη πρόσβαση του κοινού σύμφωνα με τους όρους που συμφωνούνται από κοινού</a:t>
            </a:r>
            <a:endParaRPr lang="en-US" dirty="0"/>
          </a:p>
          <a:p>
            <a:pPr lvl="1">
              <a:lnSpc>
                <a:spcPct val="90000"/>
              </a:lnSpc>
              <a:buNone/>
              <a:defRPr/>
            </a:pPr>
            <a:endParaRPr lang="el-GR" dirty="0"/>
          </a:p>
          <a:p>
            <a:pPr lvl="1">
              <a:lnSpc>
                <a:spcPct val="90000"/>
              </a:lnSpc>
              <a:defRPr/>
            </a:pPr>
            <a:r>
              <a:rPr lang="el-GR" dirty="0"/>
              <a:t>Τη χρήση αποσπασμάτων σε δημοσιεύσεις, εκπομπές, εκθέσεις και στο Διαδίκτυο</a:t>
            </a:r>
          </a:p>
          <a:p>
            <a:endParaRPr lang="el-GR" dirty="0"/>
          </a:p>
        </p:txBody>
      </p:sp>
    </p:spTree>
    <p:extLst>
      <p:ext uri="{BB962C8B-B14F-4D97-AF65-F5344CB8AC3E}">
        <p14:creationId xmlns:p14="http://schemas.microsoft.com/office/powerpoint/2010/main" val="2131170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ΤΟ ΠΑΡΑΧΩΡΗΤΗΡΙΟ ΤΟΥ ΙΑΚΑ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Διά του παρόντος παραχωρώ στο Αρχείο Οπτικοακουστικών Μαρτυριών του Τμήματος Ιστορίας, Αρχαιολογίας και Κοινωνικής Ανθρωπολογίας του Πανεπιστημίου Θεσσαλίας την ηχογραφημένη/βιντεοσκοπημένη μαρτυρία μου και τα συνοδευτικά τεκμήρια. Το Αρχείο μπορεί να χρησιμοποιήσει το υλικό για ερευνητικούς και εκπαιδευτικούς σκοπούς, σε έντυπες και ηλεκτρονικές δημοσιεύσεις (συμπεριλαμβανομένου και σε </a:t>
            </a:r>
            <a:r>
              <a:rPr lang="en-US" dirty="0"/>
              <a:t>CD</a:t>
            </a:r>
            <a:r>
              <a:rPr lang="el-GR" dirty="0"/>
              <a:t> και στο Διαδίκτυο), σε διαλέξεις, σε ραδιοφωνικές και τηλεοπτικές εκπομπές και σε μουσειακές εκθέσεις.</a:t>
            </a:r>
          </a:p>
          <a:p>
            <a:r>
              <a:rPr lang="el-GR" dirty="0"/>
              <a:t> </a:t>
            </a:r>
          </a:p>
          <a:p>
            <a:r>
              <a:rPr lang="el-GR" dirty="0"/>
              <a:t>Περιορισμοί</a:t>
            </a:r>
          </a:p>
          <a:p>
            <a:r>
              <a:rPr lang="el-GR" dirty="0"/>
              <a:t>□ Επιθυμώ να διασφαλιστεί η ανωνυμία μου</a:t>
            </a:r>
          </a:p>
          <a:p>
            <a:r>
              <a:rPr lang="el-GR" dirty="0"/>
              <a:t>□ Επιτρέπω τη χρήση της συνέντευξής μου μόνο ύστερα από ….. χρόνια</a:t>
            </a:r>
          </a:p>
          <a:p>
            <a:r>
              <a:rPr lang="el-GR" dirty="0"/>
              <a:t>□ Άλλο</a:t>
            </a:r>
          </a:p>
          <a:p>
            <a:endParaRPr lang="el-GR" dirty="0"/>
          </a:p>
        </p:txBody>
      </p:sp>
    </p:spTree>
    <p:extLst>
      <p:ext uri="{BB962C8B-B14F-4D97-AF65-F5344CB8AC3E}">
        <p14:creationId xmlns:p14="http://schemas.microsoft.com/office/powerpoint/2010/main" val="1553757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Η ΕΘΝΟΓΡΑΦΙΚΗ ΣΥΝΕΝΤΕΥΞΗ</a:t>
            </a:r>
            <a:endParaRPr lang="el-GR" dirty="0"/>
          </a:p>
        </p:txBody>
      </p:sp>
      <p:sp>
        <p:nvSpPr>
          <p:cNvPr id="3" name="Θέση περιεχομένου 2"/>
          <p:cNvSpPr>
            <a:spLocks noGrp="1"/>
          </p:cNvSpPr>
          <p:nvPr>
            <p:ph idx="1"/>
          </p:nvPr>
        </p:nvSpPr>
        <p:spPr/>
        <p:txBody>
          <a:bodyPr>
            <a:normAutofit/>
          </a:bodyPr>
          <a:lstStyle/>
          <a:p>
            <a:r>
              <a:rPr lang="el-GR" dirty="0" smtClean="0"/>
              <a:t>Μέρος συμμετοχικής παρατήρησης</a:t>
            </a:r>
          </a:p>
          <a:p>
            <a:r>
              <a:rPr lang="el-GR" dirty="0" smtClean="0"/>
              <a:t>Μέρος προηγούμενης σχέσης</a:t>
            </a:r>
          </a:p>
          <a:p>
            <a:r>
              <a:rPr lang="el-GR" dirty="0" smtClean="0"/>
              <a:t>Συχνά ελεύθερες, μη δομημένες συζητήσεις</a:t>
            </a:r>
          </a:p>
          <a:p>
            <a:r>
              <a:rPr lang="el-GR" dirty="0" smtClean="0"/>
              <a:t>Πιο δομημένες συνεντεύξεις για επισκόπηση (</a:t>
            </a:r>
            <a:r>
              <a:rPr lang="en-US" dirty="0" smtClean="0"/>
              <a:t>survey)</a:t>
            </a:r>
          </a:p>
          <a:p>
            <a:r>
              <a:rPr lang="el-GR" dirty="0" err="1" smtClean="0"/>
              <a:t>Ημι</a:t>
            </a:r>
            <a:r>
              <a:rPr lang="el-GR" dirty="0" smtClean="0"/>
              <a:t>-</a:t>
            </a:r>
            <a:r>
              <a:rPr lang="el-GR" dirty="0" err="1" smtClean="0"/>
              <a:t>κατευθυνόμες</a:t>
            </a:r>
            <a:r>
              <a:rPr lang="el-GR" dirty="0" smtClean="0"/>
              <a:t> </a:t>
            </a:r>
            <a:r>
              <a:rPr lang="el-GR" dirty="0" err="1" smtClean="0"/>
              <a:t>συνεντέυξεις</a:t>
            </a:r>
            <a:endParaRPr lang="el-GR" dirty="0" smtClean="0"/>
          </a:p>
          <a:p>
            <a:r>
              <a:rPr lang="el-GR" dirty="0" smtClean="0"/>
              <a:t>Απαιτείται προηγούμενη γνώση των κοινωνικών σχέσεων στην ομάδα</a:t>
            </a:r>
          </a:p>
          <a:p>
            <a:r>
              <a:rPr lang="el-GR" dirty="0" smtClean="0"/>
              <a:t>Ποια είναι η πιο κατάλληλη στιγμή στην πορεία της έρευνας;</a:t>
            </a:r>
            <a:endParaRPr lang="el-GR" dirty="0"/>
          </a:p>
        </p:txBody>
      </p:sp>
    </p:spTree>
    <p:extLst>
      <p:ext uri="{BB962C8B-B14F-4D97-AF65-F5344CB8AC3E}">
        <p14:creationId xmlns:p14="http://schemas.microsoft.com/office/powerpoint/2010/main" val="756730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err="1" smtClean="0"/>
              <a:t>Σχεση</a:t>
            </a:r>
            <a:r>
              <a:rPr lang="el-GR" dirty="0" smtClean="0"/>
              <a:t> με </a:t>
            </a:r>
            <a:r>
              <a:rPr lang="el-GR" dirty="0" smtClean="0"/>
              <a:t>του</a:t>
            </a:r>
            <a:r>
              <a:rPr lang="el-GR" dirty="0"/>
              <a:t>ς</a:t>
            </a:r>
            <a:r>
              <a:rPr lang="el-GR" dirty="0" smtClean="0"/>
              <a:t> πληροφορητές</a:t>
            </a:r>
            <a:endParaRPr lang="el-GR" dirty="0"/>
          </a:p>
        </p:txBody>
      </p:sp>
      <p:sp>
        <p:nvSpPr>
          <p:cNvPr id="3" name="Θέση περιεχομένου 2"/>
          <p:cNvSpPr>
            <a:spLocks noGrp="1"/>
          </p:cNvSpPr>
          <p:nvPr>
            <p:ph idx="1"/>
          </p:nvPr>
        </p:nvSpPr>
        <p:spPr/>
        <p:txBody>
          <a:bodyPr/>
          <a:lstStyle/>
          <a:p>
            <a:r>
              <a:rPr lang="el-GR" dirty="0" smtClean="0"/>
              <a:t>Οικοδόμηση σχέση εμπιστοσύνης</a:t>
            </a:r>
          </a:p>
          <a:p>
            <a:r>
              <a:rPr lang="el-GR" dirty="0" smtClean="0"/>
              <a:t>Ποιες οι σχέσεις εξουσίας μεταξύ ερευνητή και πληροφορητή;</a:t>
            </a:r>
          </a:p>
          <a:p>
            <a:r>
              <a:rPr lang="el-GR" dirty="0" smtClean="0"/>
              <a:t>Κατά πόσο επηρεάζει η ταυτότητα του ερευνητή (φύλο, ηλικία, κοινωνική θέση, εθνότητα);</a:t>
            </a:r>
          </a:p>
          <a:p>
            <a:r>
              <a:rPr lang="el-GR" dirty="0" smtClean="0"/>
              <a:t>Εσωτερικός ή εξωτερικός παρατηρητής;</a:t>
            </a:r>
          </a:p>
          <a:p>
            <a:r>
              <a:rPr lang="el-GR" dirty="0" smtClean="0"/>
              <a:t>Αντιστάσεις πληροφορητών</a:t>
            </a:r>
            <a:endParaRPr lang="el-GR" dirty="0"/>
          </a:p>
        </p:txBody>
      </p:sp>
    </p:spTree>
    <p:extLst>
      <p:ext uri="{BB962C8B-B14F-4D97-AF65-F5344CB8AC3E}">
        <p14:creationId xmlns:p14="http://schemas.microsoft.com/office/powerpoint/2010/main" val="3553340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Το </a:t>
            </a:r>
            <a:r>
              <a:rPr lang="el-GR" dirty="0" smtClean="0"/>
              <a:t>δείγμα </a:t>
            </a:r>
            <a:r>
              <a:rPr lang="el-GR" dirty="0" smtClean="0"/>
              <a:t>των </a:t>
            </a:r>
            <a:r>
              <a:rPr lang="el-GR" dirty="0" smtClean="0"/>
              <a:t>πληροφορητών</a:t>
            </a:r>
            <a:endParaRPr lang="el-GR" dirty="0"/>
          </a:p>
        </p:txBody>
      </p:sp>
      <p:sp>
        <p:nvSpPr>
          <p:cNvPr id="3" name="Θέση περιεχομένου 2"/>
          <p:cNvSpPr>
            <a:spLocks noGrp="1"/>
          </p:cNvSpPr>
          <p:nvPr>
            <p:ph idx="1"/>
          </p:nvPr>
        </p:nvSpPr>
        <p:spPr/>
        <p:txBody>
          <a:bodyPr>
            <a:normAutofit/>
          </a:bodyPr>
          <a:lstStyle/>
          <a:p>
            <a:r>
              <a:rPr lang="el-GR" dirty="0" smtClean="0"/>
              <a:t>Η μέθοδος επιλογής των πληροφορητών εξαρτάται από το στόχο της έρευνας</a:t>
            </a:r>
          </a:p>
          <a:p>
            <a:r>
              <a:rPr lang="el-GR" dirty="0" smtClean="0"/>
              <a:t>Τυχαίο δείγμα (σπάνιο στην ανθρωπολογία)</a:t>
            </a:r>
          </a:p>
          <a:p>
            <a:r>
              <a:rPr lang="el-GR" dirty="0" smtClean="0"/>
              <a:t>Ολικό δείγμα</a:t>
            </a:r>
          </a:p>
          <a:p>
            <a:r>
              <a:rPr lang="el-GR" dirty="0" smtClean="0"/>
              <a:t>Επιλογή δικτύων πληροφορητών, χιονοστιβάδα</a:t>
            </a:r>
          </a:p>
          <a:p>
            <a:r>
              <a:rPr lang="el-GR" dirty="0" smtClean="0"/>
              <a:t>Στρατηγικό δείγμα</a:t>
            </a:r>
          </a:p>
          <a:p>
            <a:r>
              <a:rPr lang="el-GR" dirty="0" smtClean="0"/>
              <a:t>Πληροφορητές – κλειδί (</a:t>
            </a:r>
            <a:r>
              <a:rPr lang="en-US" dirty="0" smtClean="0"/>
              <a:t>key informants</a:t>
            </a:r>
            <a:r>
              <a:rPr lang="en-US" dirty="0" smtClean="0"/>
              <a:t>)</a:t>
            </a:r>
            <a:endParaRPr lang="el-GR" dirty="0" smtClean="0"/>
          </a:p>
          <a:p>
            <a:r>
              <a:rPr lang="el-GR" dirty="0" smtClean="0"/>
              <a:t>Πιλοτική συνέντευξη</a:t>
            </a:r>
            <a:endParaRPr lang="el-GR" dirty="0"/>
          </a:p>
        </p:txBody>
      </p:sp>
    </p:spTree>
    <p:extLst>
      <p:ext uri="{BB962C8B-B14F-4D97-AF65-F5344CB8AC3E}">
        <p14:creationId xmlns:p14="http://schemas.microsoft.com/office/powerpoint/2010/main" val="1165684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dirty="0" smtClean="0"/>
              <a:t>Η ΣΥΝΕΝΤΕΥΞΗ ΠΡΟΦΟΡΙΚΗΣ ΙΣΤΟΡΙΑΣ</a:t>
            </a:r>
            <a:endParaRPr lang="el-GR" dirty="0"/>
          </a:p>
        </p:txBody>
      </p:sp>
      <p:sp>
        <p:nvSpPr>
          <p:cNvPr id="3" name="Θέση περιεχομένου 2"/>
          <p:cNvSpPr>
            <a:spLocks noGrp="1"/>
          </p:cNvSpPr>
          <p:nvPr>
            <p:ph idx="1"/>
          </p:nvPr>
        </p:nvSpPr>
        <p:spPr/>
        <p:txBody>
          <a:bodyPr>
            <a:normAutofit/>
          </a:bodyPr>
          <a:lstStyle/>
          <a:p>
            <a:r>
              <a:rPr lang="el-GR" dirty="0" smtClean="0"/>
              <a:t>ΕΙΔΗ ΣΥΝΕΝΤΕΥΞΕΩΝ:</a:t>
            </a:r>
          </a:p>
          <a:p>
            <a:endParaRPr lang="el-GR" dirty="0"/>
          </a:p>
          <a:p>
            <a:r>
              <a:rPr lang="el-GR" dirty="0" smtClean="0"/>
              <a:t>Κλειστές, κατευθυνόμενες</a:t>
            </a:r>
          </a:p>
          <a:p>
            <a:r>
              <a:rPr lang="el-GR" dirty="0" smtClean="0"/>
              <a:t>Ελεύθερες</a:t>
            </a:r>
          </a:p>
          <a:p>
            <a:r>
              <a:rPr lang="el-GR" dirty="0" err="1" smtClean="0"/>
              <a:t>Ημι</a:t>
            </a:r>
            <a:r>
              <a:rPr lang="el-GR" dirty="0" smtClean="0"/>
              <a:t>-κατευθυνόμενες</a:t>
            </a:r>
          </a:p>
          <a:p>
            <a:r>
              <a:rPr lang="el-GR" smtClean="0"/>
              <a:t>Αφηγηματικές</a:t>
            </a:r>
            <a:endParaRPr lang="el-GR" dirty="0" smtClean="0"/>
          </a:p>
          <a:p>
            <a:endParaRPr lang="el-GR" dirty="0"/>
          </a:p>
          <a:p>
            <a:r>
              <a:rPr lang="el-GR" dirty="0" smtClean="0"/>
              <a:t>Ατομικές</a:t>
            </a:r>
          </a:p>
          <a:p>
            <a:r>
              <a:rPr lang="el-GR" dirty="0" smtClean="0"/>
              <a:t>Ομαδικές</a:t>
            </a:r>
          </a:p>
          <a:p>
            <a:r>
              <a:rPr lang="el-GR" dirty="0" smtClean="0"/>
              <a:t>Ομάδες-εστίασης (</a:t>
            </a:r>
            <a:r>
              <a:rPr lang="en-US" dirty="0" smtClean="0"/>
              <a:t>focus groups)</a:t>
            </a:r>
            <a:endParaRPr lang="el-GR" dirty="0"/>
          </a:p>
        </p:txBody>
      </p:sp>
    </p:spTree>
    <p:extLst>
      <p:ext uri="{BB962C8B-B14F-4D97-AF65-F5344CB8AC3E}">
        <p14:creationId xmlns:p14="http://schemas.microsoft.com/office/powerpoint/2010/main" val="841161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ΤΑ ΕΙΔΗ ΤΟΥ ΑΦΗΓΗΜΑΤΙΚΟΥ ΛΟΓΟΥ</a:t>
            </a:r>
            <a:endParaRPr lang="el-GR" dirty="0"/>
          </a:p>
        </p:txBody>
      </p:sp>
      <p:sp>
        <p:nvSpPr>
          <p:cNvPr id="3" name="Θέση περιεχομένου 2"/>
          <p:cNvSpPr>
            <a:spLocks noGrp="1"/>
          </p:cNvSpPr>
          <p:nvPr>
            <p:ph idx="1"/>
          </p:nvPr>
        </p:nvSpPr>
        <p:spPr/>
        <p:txBody>
          <a:bodyPr>
            <a:normAutofit/>
          </a:bodyPr>
          <a:lstStyle/>
          <a:p>
            <a:pPr>
              <a:buFont typeface="Arial" panose="020B0604020202020204" pitchFamily="34" charset="0"/>
              <a:buChar char="•"/>
            </a:pPr>
            <a:r>
              <a:rPr lang="el-GR" sz="2400" dirty="0" smtClean="0"/>
              <a:t>Έκθεση πεπραγμένων</a:t>
            </a:r>
          </a:p>
          <a:p>
            <a:pPr>
              <a:buFont typeface="Arial" panose="020B0604020202020204" pitchFamily="34" charset="0"/>
              <a:buChar char="•"/>
            </a:pPr>
            <a:endParaRPr lang="el-GR" sz="2400" dirty="0" smtClean="0"/>
          </a:p>
          <a:p>
            <a:pPr>
              <a:buFont typeface="Arial" panose="020B0604020202020204" pitchFamily="34" charset="0"/>
              <a:buChar char="•"/>
            </a:pPr>
            <a:r>
              <a:rPr lang="el-GR" sz="2400" dirty="0" smtClean="0"/>
              <a:t>Αξιολόγηση – επιχειρηματολογία</a:t>
            </a:r>
          </a:p>
          <a:p>
            <a:pPr>
              <a:buFont typeface="Arial" panose="020B0604020202020204" pitchFamily="34" charset="0"/>
              <a:buChar char="•"/>
            </a:pPr>
            <a:endParaRPr lang="el-GR" sz="2400" dirty="0" smtClean="0"/>
          </a:p>
          <a:p>
            <a:pPr>
              <a:buFont typeface="Arial" panose="020B0604020202020204" pitchFamily="34" charset="0"/>
              <a:buChar char="•"/>
            </a:pPr>
            <a:r>
              <a:rPr lang="el-GR" sz="2400" dirty="0" smtClean="0"/>
              <a:t>Περιγραφή</a:t>
            </a:r>
          </a:p>
          <a:p>
            <a:pPr>
              <a:buFont typeface="Arial" panose="020B0604020202020204" pitchFamily="34" charset="0"/>
              <a:buChar char="•"/>
            </a:pPr>
            <a:endParaRPr lang="el-GR" sz="2400" dirty="0" smtClean="0"/>
          </a:p>
          <a:p>
            <a:pPr>
              <a:buFont typeface="Arial" panose="020B0604020202020204" pitchFamily="34" charset="0"/>
              <a:buChar char="•"/>
            </a:pPr>
            <a:r>
              <a:rPr lang="el-GR" sz="2400" dirty="0" smtClean="0"/>
              <a:t>Αφηγηματικός λόγος</a:t>
            </a:r>
            <a:endParaRPr lang="el-GR" sz="2400" dirty="0"/>
          </a:p>
        </p:txBody>
      </p:sp>
    </p:spTree>
    <p:extLst>
      <p:ext uri="{BB962C8B-B14F-4D97-AF65-F5344CB8AC3E}">
        <p14:creationId xmlns:p14="http://schemas.microsoft.com/office/powerpoint/2010/main" val="2783966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a:t>
            </a:r>
            <a:r>
              <a:rPr lang="el-GR" dirty="0" smtClean="0"/>
              <a:t>σχέση </a:t>
            </a:r>
            <a:r>
              <a:rPr lang="el-GR" dirty="0" smtClean="0"/>
              <a:t>με </a:t>
            </a:r>
            <a:r>
              <a:rPr lang="el-GR" dirty="0" smtClean="0"/>
              <a:t>τους αφηγητές: </a:t>
            </a:r>
            <a:r>
              <a:rPr lang="el-GR" dirty="0" smtClean="0"/>
              <a:t>ΟΙΚΟΔΟΜΗΣΗ ΣΧΕΣΗΣ ΕΜΠΙΣΤΟΣΥΝΗΣ</a:t>
            </a:r>
            <a:endParaRPr lang="el-GR" dirty="0"/>
          </a:p>
        </p:txBody>
      </p:sp>
      <p:sp>
        <p:nvSpPr>
          <p:cNvPr id="3" name="Θέση περιεχομένου 2"/>
          <p:cNvSpPr>
            <a:spLocks noGrp="1"/>
          </p:cNvSpPr>
          <p:nvPr>
            <p:ph idx="1"/>
          </p:nvPr>
        </p:nvSpPr>
        <p:spPr/>
        <p:txBody>
          <a:bodyPr>
            <a:normAutofit/>
          </a:bodyPr>
          <a:lstStyle/>
          <a:p>
            <a:pPr>
              <a:buFont typeface="Arial" panose="020B0604020202020204" pitchFamily="34" charset="0"/>
              <a:buChar char="•"/>
            </a:pPr>
            <a:r>
              <a:rPr lang="el-GR" dirty="0" smtClean="0"/>
              <a:t>Προκαταρκτική συνάντηση</a:t>
            </a:r>
          </a:p>
          <a:p>
            <a:pPr lvl="2">
              <a:buFont typeface="Arial" panose="020B0604020202020204" pitchFamily="34" charset="0"/>
              <a:buChar char="•"/>
            </a:pPr>
            <a:r>
              <a:rPr lang="el-GR" dirty="0" smtClean="0"/>
              <a:t>Εξήγηση του σκοπού της συνέντευξης</a:t>
            </a:r>
          </a:p>
          <a:p>
            <a:pPr lvl="2">
              <a:buFont typeface="Arial" panose="020B0604020202020204" pitchFamily="34" charset="0"/>
              <a:buChar char="•"/>
            </a:pPr>
            <a:r>
              <a:rPr lang="el-GR" dirty="0" smtClean="0"/>
              <a:t>Παρουσίαση του εαυτού μας</a:t>
            </a:r>
          </a:p>
          <a:p>
            <a:pPr lvl="2">
              <a:buFont typeface="Arial" panose="020B0604020202020204" pitchFamily="34" charset="0"/>
              <a:buChar char="•"/>
            </a:pPr>
            <a:r>
              <a:rPr lang="el-GR" dirty="0" smtClean="0"/>
              <a:t>Επιλογή του χώρου</a:t>
            </a:r>
          </a:p>
          <a:p>
            <a:pPr lvl="2">
              <a:buFont typeface="Arial" panose="020B0604020202020204" pitchFamily="34" charset="0"/>
              <a:buChar char="•"/>
            </a:pPr>
            <a:r>
              <a:rPr lang="el-GR" dirty="0" smtClean="0"/>
              <a:t>Επιφανειακή συζήτηση για τα ενδιαφέροντα του αφηγητή</a:t>
            </a:r>
          </a:p>
          <a:p>
            <a:pPr lvl="2">
              <a:buFont typeface="Arial" panose="020B0604020202020204" pitchFamily="34" charset="0"/>
              <a:buChar char="•"/>
            </a:pPr>
            <a:endParaRPr lang="el-GR" dirty="0"/>
          </a:p>
          <a:p>
            <a:pPr lvl="1">
              <a:buFont typeface="Arial" panose="020B0604020202020204" pitchFamily="34" charset="0"/>
              <a:buChar char="•"/>
            </a:pPr>
            <a:r>
              <a:rPr lang="el-GR" b="1" dirty="0" smtClean="0"/>
              <a:t>Στη διάρκεια της συνέντευξης: 4 φάσεις</a:t>
            </a:r>
          </a:p>
          <a:p>
            <a:pPr lvl="2">
              <a:buFont typeface="Arial" panose="020B0604020202020204" pitchFamily="34" charset="0"/>
              <a:buChar char="•"/>
            </a:pPr>
            <a:r>
              <a:rPr lang="el-GR" dirty="0" err="1" smtClean="0"/>
              <a:t>Άρχική</a:t>
            </a:r>
            <a:r>
              <a:rPr lang="el-GR" dirty="0" smtClean="0"/>
              <a:t> αμηχανία</a:t>
            </a:r>
          </a:p>
          <a:p>
            <a:pPr lvl="2">
              <a:buFont typeface="Arial" panose="020B0604020202020204" pitchFamily="34" charset="0"/>
              <a:buChar char="•"/>
            </a:pPr>
            <a:r>
              <a:rPr lang="el-GR" dirty="0" err="1" smtClean="0"/>
              <a:t>Αλληλοβολιδοσκόπηση</a:t>
            </a:r>
            <a:endParaRPr lang="el-GR" dirty="0" smtClean="0"/>
          </a:p>
          <a:p>
            <a:pPr lvl="2">
              <a:buFont typeface="Arial" panose="020B0604020202020204" pitchFamily="34" charset="0"/>
              <a:buChar char="•"/>
            </a:pPr>
            <a:r>
              <a:rPr lang="el-GR" dirty="0" smtClean="0"/>
              <a:t>Συνεργασία</a:t>
            </a:r>
          </a:p>
          <a:p>
            <a:pPr lvl="2">
              <a:buFont typeface="Arial" panose="020B0604020202020204" pitchFamily="34" charset="0"/>
              <a:buChar char="•"/>
            </a:pPr>
            <a:r>
              <a:rPr lang="el-GR" dirty="0" smtClean="0"/>
              <a:t>Συμμετοχή </a:t>
            </a:r>
          </a:p>
          <a:p>
            <a:pPr marL="0" lvl="1" indent="0">
              <a:buNone/>
            </a:pPr>
            <a:r>
              <a:rPr lang="el-GR" sz="1400" dirty="0" smtClean="0"/>
              <a:t>(</a:t>
            </a:r>
            <a:r>
              <a:rPr lang="en-US" sz="1400" dirty="0" smtClean="0"/>
              <a:t>James </a:t>
            </a:r>
            <a:r>
              <a:rPr lang="en-US" sz="1400" dirty="0" err="1" smtClean="0"/>
              <a:t>Spradley</a:t>
            </a:r>
            <a:r>
              <a:rPr lang="en-US" sz="1400" dirty="0" smtClean="0"/>
              <a:t>, The Ethnographic Interview, 1979)</a:t>
            </a:r>
          </a:p>
          <a:p>
            <a:pPr marL="0" lvl="1" indent="0">
              <a:buNone/>
            </a:pPr>
            <a:endParaRPr lang="el-GR" sz="1400" dirty="0" smtClean="0"/>
          </a:p>
          <a:p>
            <a:pPr lvl="2">
              <a:buFont typeface="Arial" panose="020B0604020202020204" pitchFamily="34" charset="0"/>
              <a:buChar char="•"/>
            </a:pPr>
            <a:endParaRPr lang="el-GR" dirty="0"/>
          </a:p>
        </p:txBody>
      </p:sp>
    </p:spTree>
    <p:extLst>
      <p:ext uri="{BB962C8B-B14F-4D97-AF65-F5344CB8AC3E}">
        <p14:creationId xmlns:p14="http://schemas.microsoft.com/office/powerpoint/2010/main" val="214916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Βασικές προϋποθέσεις </a:t>
            </a:r>
            <a:r>
              <a:rPr lang="el-GR" dirty="0" smtClean="0"/>
              <a:t>για τη </a:t>
            </a:r>
            <a:r>
              <a:rPr lang="el-GR" dirty="0" smtClean="0"/>
              <a:t>σχέση εμπιστοσύνης</a:t>
            </a:r>
            <a:endParaRPr lang="el-GR" dirty="0"/>
          </a:p>
        </p:txBody>
      </p:sp>
      <p:sp>
        <p:nvSpPr>
          <p:cNvPr id="3" name="Θέση περιεχομένου 2"/>
          <p:cNvSpPr>
            <a:spLocks noGrp="1"/>
          </p:cNvSpPr>
          <p:nvPr>
            <p:ph idx="1"/>
          </p:nvPr>
        </p:nvSpPr>
        <p:spPr/>
        <p:txBody>
          <a:bodyPr>
            <a:normAutofit fontScale="92500"/>
          </a:bodyPr>
          <a:lstStyle/>
          <a:p>
            <a:pPr>
              <a:buFont typeface="Arial" panose="020B0604020202020204" pitchFamily="34" charset="0"/>
              <a:buChar char="•"/>
            </a:pPr>
            <a:r>
              <a:rPr lang="el-GR" dirty="0" smtClean="0"/>
              <a:t>Ακούτε προσεκτικά τι σας λέει ο αφηγητής και ποια είναι τα υπονοούμενα</a:t>
            </a:r>
          </a:p>
          <a:p>
            <a:pPr>
              <a:buFont typeface="Arial" panose="020B0604020202020204" pitchFamily="34" charset="0"/>
              <a:buChar char="•"/>
            </a:pPr>
            <a:r>
              <a:rPr lang="el-GR" dirty="0" smtClean="0"/>
              <a:t>Μην τον διακόπτετε, μην επιβάλλετε το δικό σας τρόπο σκέψης</a:t>
            </a:r>
          </a:p>
          <a:p>
            <a:pPr>
              <a:buFont typeface="Arial" panose="020B0604020202020204" pitchFamily="34" charset="0"/>
              <a:buChar char="•"/>
            </a:pPr>
            <a:r>
              <a:rPr lang="el-GR" dirty="0" smtClean="0"/>
              <a:t>Σεβαστείτε τη σιωπή του, ακολουθήστε το δικό του ρυθμό</a:t>
            </a:r>
          </a:p>
          <a:p>
            <a:pPr>
              <a:buFont typeface="Arial" panose="020B0604020202020204" pitchFamily="34" charset="0"/>
              <a:buChar char="•"/>
            </a:pPr>
            <a:r>
              <a:rPr lang="el-GR" dirty="0" smtClean="0"/>
              <a:t>Δείξτε ενδιαφέρον χωρίς να μιλάτε: το βλέμμα μετράει!</a:t>
            </a:r>
          </a:p>
          <a:p>
            <a:pPr>
              <a:buFont typeface="Arial" panose="020B0604020202020204" pitchFamily="34" charset="0"/>
              <a:buChar char="•"/>
            </a:pPr>
            <a:r>
              <a:rPr lang="el-GR" dirty="0" smtClean="0"/>
              <a:t>Προσέξτε τα </a:t>
            </a:r>
            <a:r>
              <a:rPr lang="el-GR" dirty="0" err="1" smtClean="0"/>
              <a:t>εξωλεκτικά</a:t>
            </a:r>
            <a:r>
              <a:rPr lang="el-GR" dirty="0" smtClean="0"/>
              <a:t> μηνύματα</a:t>
            </a:r>
          </a:p>
          <a:p>
            <a:pPr>
              <a:buFont typeface="Arial" panose="020B0604020202020204" pitchFamily="34" charset="0"/>
              <a:buChar char="•"/>
            </a:pPr>
            <a:r>
              <a:rPr lang="el-GR" dirty="0" smtClean="0"/>
              <a:t>Δείξτε ευαισθησία για τα συναισθήματά του</a:t>
            </a:r>
          </a:p>
          <a:p>
            <a:pPr>
              <a:buFont typeface="Arial" panose="020B0604020202020204" pitchFamily="34" charset="0"/>
              <a:buChar char="•"/>
            </a:pPr>
            <a:r>
              <a:rPr lang="el-GR" dirty="0" smtClean="0"/>
              <a:t>Μη ρωτάτε κάτι που έχει ήδη απαντήσει</a:t>
            </a:r>
          </a:p>
          <a:p>
            <a:pPr>
              <a:buFont typeface="Arial" panose="020B0604020202020204" pitchFamily="34" charset="0"/>
              <a:buChar char="•"/>
            </a:pPr>
            <a:r>
              <a:rPr lang="el-GR" dirty="0" smtClean="0"/>
              <a:t>Μην τον κρίνετε, μην κάνετε «ανάκριση»</a:t>
            </a:r>
          </a:p>
          <a:p>
            <a:pPr>
              <a:buFont typeface="Arial" panose="020B0604020202020204" pitchFamily="34" charset="0"/>
              <a:buChar char="•"/>
            </a:pPr>
            <a:r>
              <a:rPr lang="el-GR" dirty="0" smtClean="0"/>
              <a:t>Μην κάνετε επίδειξη των δικών σας γνώσεων</a:t>
            </a:r>
          </a:p>
          <a:p>
            <a:pPr>
              <a:buFont typeface="Arial" panose="020B0604020202020204" pitchFamily="34" charset="0"/>
              <a:buChar char="•"/>
            </a:pPr>
            <a:r>
              <a:rPr lang="el-GR" dirty="0" smtClean="0"/>
              <a:t>Προσέξτε τα «ευαίσθητα» θέματα</a:t>
            </a:r>
          </a:p>
          <a:p>
            <a:pPr>
              <a:buFont typeface="Arial" panose="020B0604020202020204" pitchFamily="34" charset="0"/>
              <a:buChar char="•"/>
            </a:pPr>
            <a:endParaRPr lang="el-GR" dirty="0"/>
          </a:p>
        </p:txBody>
      </p:sp>
    </p:spTree>
    <p:extLst>
      <p:ext uri="{BB962C8B-B14F-4D97-AF65-F5344CB8AC3E}">
        <p14:creationId xmlns:p14="http://schemas.microsoft.com/office/powerpoint/2010/main" val="1415047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Πλεκτό">
  <a:themeElements>
    <a:clrScheme name="Πλεκτό">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Διάμεσος">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λεκτό">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325</TotalTime>
  <Words>1292</Words>
  <Application>Microsoft Office PowerPoint</Application>
  <PresentationFormat>Προβολή στην οθόνη (4:3)</PresentationFormat>
  <Paragraphs>220</Paragraphs>
  <Slides>28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Πλεκτό</vt:lpstr>
      <vt:lpstr>H ΣΥΝΕΝΤΕΥΞΗ</vt:lpstr>
      <vt:lpstr>ΕΙΔΗ ΣΥΝΕΝΤΕΥΞΕΩΝ (Ι)</vt:lpstr>
      <vt:lpstr>Η ΕΘΝΟΓΡΑΦΙΚΗ ΣΥΝΕΝΤΕΥΞΗ</vt:lpstr>
      <vt:lpstr>Σχεση με τους πληροφορητές</vt:lpstr>
      <vt:lpstr>Το δείγμα των πληροφορητών</vt:lpstr>
      <vt:lpstr>Η ΣΥΝΕΝΤΕΥΞΗ ΠΡΟΦΟΡΙΚΗΣ ΙΣΤΟΡΙΑΣ</vt:lpstr>
      <vt:lpstr>ΤΑ ΕΙΔΗ ΤΟΥ ΑΦΗΓΗΜΑΤΙΚΟΥ ΛΟΓΟΥ</vt:lpstr>
      <vt:lpstr>Η σχέση με τους αφηγητές: ΟΙΚΟΔΟΜΗΣΗ ΣΧΕΣΗΣ ΕΜΠΙΣΤΟΣΥΝΗΣ</vt:lpstr>
      <vt:lpstr>Βασικές προϋποθέσεις για τη σχέση εμπιστοσύνης</vt:lpstr>
      <vt:lpstr>ΒΙΝΤΕΟ</vt:lpstr>
      <vt:lpstr>ΕΡΩΤΗΣΕΙΣ</vt:lpstr>
      <vt:lpstr>ΑΞΙΟΛΟΓΗΣΗ ΣΥΝΕΝΤΕΥΞΕΩΝ – ΤΑ ΘΕΤΙΚΑ</vt:lpstr>
      <vt:lpstr>ΑΞΙΟΛΟΓΗΣΗ ΣΥΝΕΝΤΕΥΞΕΩΝ – ΤΑ ΑΡΝΗΤΙΚΑ</vt:lpstr>
      <vt:lpstr>ΟΔΗΓΟΣ ΣΥΝΕΝΤΕΥΞΗΣ: ΧΡΗΣΗ</vt:lpstr>
      <vt:lpstr>Η ΣΥΝΤΑΞΗ ΤΟΥ ΟΔΗΓΟΥ</vt:lpstr>
      <vt:lpstr>Ο ΓΕΝΙΚΟΣ ΟΔΗΓΟΣ ΤΟΥ THOMPSON</vt:lpstr>
      <vt:lpstr>Παρουσίαση του PowerPoint</vt:lpstr>
      <vt:lpstr>Μετα τη συνεντευξη</vt:lpstr>
      <vt:lpstr>ΤΟ ΔΕΛΤΙΟ ΠΛΗΡΟΦΟΡΗΤΗ</vt:lpstr>
      <vt:lpstr>Παρουσίαση του PowerPoint</vt:lpstr>
      <vt:lpstr>ΤΟ ΗΜΕΡΟΛΟΓΙΟ</vt:lpstr>
      <vt:lpstr>ΗΜΕΡΟΛΟΓΙΟ – ΤΟ ΠΛΑΙΣΙΟ</vt:lpstr>
      <vt:lpstr>ΗΜΕΡΟΛΟΓΙΟ – Η ΔΙΑΔΙΚΑΣΙΑ</vt:lpstr>
      <vt:lpstr>ΗΜΕΡΟΛΟΓΙΟ – ΤΟ ΠΕΡΙΕΧΟΜΕΝΟ</vt:lpstr>
      <vt:lpstr>Η ΠΕΡΙΛΗΨΗ</vt:lpstr>
      <vt:lpstr>ΠΑΡΑΔΕΙΓΜΑ</vt:lpstr>
      <vt:lpstr>ΠΑΡΑΧΩΡΗΤΗΡΙΟ</vt:lpstr>
      <vt:lpstr>ΤΟ ΠΑΡΑΧΩΡΗΤΗΡΙΟ ΤΟΥ ΙΑΚΑ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ΕΘΝΟΓΡΑΦΕΙΝ Ι</dc:title>
  <dc:creator>WIN7</dc:creator>
  <cp:lastModifiedBy>WIN7</cp:lastModifiedBy>
  <cp:revision>20</cp:revision>
  <dcterms:created xsi:type="dcterms:W3CDTF">2014-10-12T11:27:55Z</dcterms:created>
  <dcterms:modified xsi:type="dcterms:W3CDTF">2014-11-14T09:59:27Z</dcterms:modified>
</cp:coreProperties>
</file>