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325" r:id="rId3"/>
    <p:sldId id="380"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70" r:id="rId47"/>
    <p:sldId id="371" r:id="rId48"/>
    <p:sldId id="372" r:id="rId49"/>
    <p:sldId id="373" r:id="rId50"/>
    <p:sldId id="376" r:id="rId51"/>
    <p:sldId id="378" r:id="rId52"/>
    <p:sldId id="379"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9" d="100"/>
          <a:sy n="99" d="100"/>
        </p:scale>
        <p:origin x="-4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FF511-80DE-9C49-A143-FA50A82FF953}" type="datetimeFigureOut">
              <a:rPr lang="en-US" smtClean="0"/>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688D9-96E4-ED47-BECE-D71D1F07B71E}" type="slidenum">
              <a:rPr lang="en-US" smtClean="0"/>
              <a:t>‹#›</a:t>
            </a:fld>
            <a:endParaRPr lang="en-US"/>
          </a:p>
        </p:txBody>
      </p:sp>
    </p:spTree>
    <p:extLst>
      <p:ext uri="{BB962C8B-B14F-4D97-AF65-F5344CB8AC3E}">
        <p14:creationId xmlns:p14="http://schemas.microsoft.com/office/powerpoint/2010/main" val="18079792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40BDDB0D-7870-1044-9317-8DD5F9F5A240}" type="slidenum">
              <a:rPr lang="en-US"/>
              <a:pPr eaLnBrk="1" hangingPunct="1"/>
              <a:t>12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buFontTx/>
              <a:buChar char="•"/>
            </a:pPr>
            <a:endParaRPr lang="el-G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7D10034-C648-2D4E-B2DB-8250BC488332}"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298901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7D10034-C648-2D4E-B2DB-8250BC488332}"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236439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7D10034-C648-2D4E-B2DB-8250BC488332}"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3609554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752600" y="1395413"/>
            <a:ext cx="3429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334000" y="1395413"/>
            <a:ext cx="3429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7C9318-D9DB-C44F-BC53-BC13C2A13515}" type="slidenum">
              <a:rPr lang="en-US"/>
              <a:pPr/>
              <a:t>‹#›</a:t>
            </a:fld>
            <a:endParaRPr lang="en-US"/>
          </a:p>
        </p:txBody>
      </p:sp>
    </p:spTree>
    <p:extLst>
      <p:ext uri="{BB962C8B-B14F-4D97-AF65-F5344CB8AC3E}">
        <p14:creationId xmlns:p14="http://schemas.microsoft.com/office/powerpoint/2010/main" val="3930055279"/>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7D10034-C648-2D4E-B2DB-8250BC488332}"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243190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7D10034-C648-2D4E-B2DB-8250BC488332}"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132967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7D10034-C648-2D4E-B2DB-8250BC488332}"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399001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7D10034-C648-2D4E-B2DB-8250BC488332}" type="datetimeFigureOut">
              <a:rPr lang="en-US" smtClean="0"/>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3490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7D10034-C648-2D4E-B2DB-8250BC488332}" type="datetimeFigureOut">
              <a:rPr lang="en-US" smtClean="0"/>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235823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10034-C648-2D4E-B2DB-8250BC488332}" type="datetimeFigureOut">
              <a:rPr lang="en-US" smtClean="0"/>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416628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7D10034-C648-2D4E-B2DB-8250BC488332}"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400085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7D10034-C648-2D4E-B2DB-8250BC488332}"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08BDC-3AEF-7A47-8159-7372D461B3FF}" type="slidenum">
              <a:rPr lang="en-US" smtClean="0"/>
              <a:t>‹#›</a:t>
            </a:fld>
            <a:endParaRPr lang="en-US"/>
          </a:p>
        </p:txBody>
      </p:sp>
    </p:spTree>
    <p:extLst>
      <p:ext uri="{BB962C8B-B14F-4D97-AF65-F5344CB8AC3E}">
        <p14:creationId xmlns:p14="http://schemas.microsoft.com/office/powerpoint/2010/main" val="3136143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10034-C648-2D4E-B2DB-8250BC488332}" type="datetimeFigureOut">
              <a:rPr lang="en-US" smtClean="0"/>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08BDC-3AEF-7A47-8159-7372D461B3FF}" type="slidenum">
              <a:rPr lang="en-US" smtClean="0"/>
              <a:t>‹#›</a:t>
            </a:fld>
            <a:endParaRPr lang="en-US"/>
          </a:p>
        </p:txBody>
      </p:sp>
    </p:spTree>
    <p:extLst>
      <p:ext uri="{BB962C8B-B14F-4D97-AF65-F5344CB8AC3E}">
        <p14:creationId xmlns:p14="http://schemas.microsoft.com/office/powerpoint/2010/main" val="244541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903227"/>
            <a:ext cx="6400800" cy="2404223"/>
          </a:xfrm>
        </p:spPr>
        <p:txBody>
          <a:bodyPr>
            <a:noAutofit/>
          </a:bodyPr>
          <a:lstStyle/>
          <a:p>
            <a:r>
              <a:rPr lang="el-GR" sz="4000" b="1" dirty="0" smtClean="0">
                <a:solidFill>
                  <a:schemeClr val="tx1"/>
                </a:solidFill>
                <a:latin typeface="Arial"/>
                <a:cs typeface="Arial"/>
              </a:rPr>
              <a:t>Εισαγωγή στην Πληροφορική</a:t>
            </a:r>
            <a:r>
              <a:rPr lang="en-GB" sz="4000" b="1" dirty="0" smtClean="0">
                <a:solidFill>
                  <a:schemeClr val="tx1"/>
                </a:solidFill>
                <a:latin typeface="Arial"/>
                <a:cs typeface="Arial"/>
              </a:rPr>
              <a:t> </a:t>
            </a:r>
            <a:r>
              <a:rPr lang="el-GR" sz="4000" b="1" dirty="0" smtClean="0">
                <a:solidFill>
                  <a:schemeClr val="tx1"/>
                </a:solidFill>
                <a:latin typeface="Arial"/>
                <a:cs typeface="Arial"/>
              </a:rPr>
              <a:t>και στην διαχείριση μεγάλου όγκου δεδομένων</a:t>
            </a:r>
          </a:p>
          <a:p>
            <a:endParaRPr lang="el-GR" sz="4000" dirty="0">
              <a:solidFill>
                <a:schemeClr val="tx1"/>
              </a:solidFill>
              <a:latin typeface="Arial"/>
              <a:cs typeface="Arial"/>
            </a:endParaRPr>
          </a:p>
          <a:p>
            <a:r>
              <a:rPr lang="el-GR" sz="2000" dirty="0" smtClean="0">
                <a:solidFill>
                  <a:schemeClr val="tx1"/>
                </a:solidFill>
                <a:latin typeface="Arial"/>
                <a:cs typeface="Arial"/>
              </a:rPr>
              <a:t>Γρηγόριος Αμούτζιας</a:t>
            </a:r>
          </a:p>
          <a:p>
            <a:r>
              <a:rPr lang="el-GR" sz="2000" dirty="0" smtClean="0">
                <a:solidFill>
                  <a:schemeClr val="tx1"/>
                </a:solidFill>
                <a:latin typeface="Arial"/>
                <a:cs typeface="Arial"/>
              </a:rPr>
              <a:t>Επικ. Καθηγητής Βιοπληροφορικής στη Γενωμική</a:t>
            </a:r>
          </a:p>
          <a:p>
            <a:r>
              <a:rPr lang="el-GR" sz="2000" dirty="0" smtClean="0">
                <a:solidFill>
                  <a:schemeClr val="tx1"/>
                </a:solidFill>
                <a:latin typeface="Arial"/>
                <a:cs typeface="Arial"/>
              </a:rPr>
              <a:t>Τμήμα Βιοχημείας &amp; Βιοτεχνολογίας,</a:t>
            </a:r>
          </a:p>
          <a:p>
            <a:r>
              <a:rPr lang="el-GR" sz="2000" dirty="0" smtClean="0">
                <a:solidFill>
                  <a:schemeClr val="tx1"/>
                </a:solidFill>
                <a:latin typeface="Arial"/>
                <a:cs typeface="Arial"/>
              </a:rPr>
              <a:t>Πανεπιστήμιο Θεσσαλίας</a:t>
            </a:r>
            <a:endParaRPr lang="en-US" sz="2000" dirty="0">
              <a:solidFill>
                <a:schemeClr val="tx1"/>
              </a:solidFill>
              <a:latin typeface="Arial"/>
              <a:cs typeface="Arial"/>
            </a:endParaRPr>
          </a:p>
        </p:txBody>
      </p:sp>
    </p:spTree>
    <p:extLst>
      <p:ext uri="{BB962C8B-B14F-4D97-AF65-F5344CB8AC3E}">
        <p14:creationId xmlns:p14="http://schemas.microsoft.com/office/powerpoint/2010/main" val="133471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5851"/>
            <a:ext cx="8229600" cy="1143000"/>
          </a:xfrm>
        </p:spPr>
        <p:txBody>
          <a:bodyPr/>
          <a:lstStyle/>
          <a:p>
            <a:r>
              <a:rPr lang="el-GR" dirty="0" smtClean="0"/>
              <a:t>Μνήμη</a:t>
            </a:r>
            <a:endParaRPr lang="en-US" dirty="0"/>
          </a:p>
        </p:txBody>
      </p:sp>
    </p:spTree>
    <p:extLst>
      <p:ext uri="{BB962C8B-B14F-4D97-AF65-F5344CB8AC3E}">
        <p14:creationId xmlns:p14="http://schemas.microsoft.com/office/powerpoint/2010/main" val="71182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l-GR" dirty="0">
                <a:latin typeface="Arial" charset="0"/>
              </a:rPr>
              <a:t>Κύρια και Βοηθητική Μνήμη</a:t>
            </a:r>
          </a:p>
        </p:txBody>
      </p:sp>
      <p:sp>
        <p:nvSpPr>
          <p:cNvPr id="3" name="Content Placeholder 2"/>
          <p:cNvSpPr>
            <a:spLocks noGrp="1"/>
          </p:cNvSpPr>
          <p:nvPr>
            <p:ph idx="1"/>
          </p:nvPr>
        </p:nvSpPr>
        <p:spPr>
          <a:xfrm>
            <a:off x="457200" y="1600200"/>
            <a:ext cx="8229600" cy="4847079"/>
          </a:xfrm>
        </p:spPr>
        <p:txBody>
          <a:bodyPr>
            <a:noAutofit/>
          </a:bodyPr>
          <a:lstStyle/>
          <a:p>
            <a:pPr marL="0" indent="0">
              <a:lnSpc>
                <a:spcPct val="90000"/>
              </a:lnSpc>
              <a:buNone/>
            </a:pPr>
            <a:endParaRPr lang="el-GR" sz="2000" dirty="0" smtClean="0">
              <a:latin typeface="Arial" charset="0"/>
            </a:endParaRPr>
          </a:p>
          <a:p>
            <a:pPr marL="0" indent="0">
              <a:lnSpc>
                <a:spcPct val="90000"/>
              </a:lnSpc>
              <a:buNone/>
            </a:pPr>
            <a:endParaRPr lang="el-GR" sz="2000" dirty="0" smtClean="0">
              <a:latin typeface="Arial" charset="0"/>
            </a:endParaRPr>
          </a:p>
          <a:p>
            <a:pPr marL="342900" lvl="1" indent="-342900">
              <a:lnSpc>
                <a:spcPct val="90000"/>
              </a:lnSpc>
              <a:buFont typeface="Arial"/>
              <a:buChar char="•"/>
            </a:pPr>
            <a:r>
              <a:rPr lang="el-GR" sz="2000" dirty="0" smtClean="0">
                <a:latin typeface="Arial" charset="0"/>
              </a:rPr>
              <a:t>Η Κύρια Μνήμη</a:t>
            </a:r>
            <a:r>
              <a:rPr lang="en-GB" sz="2000" dirty="0" smtClean="0">
                <a:latin typeface="Arial" charset="0"/>
              </a:rPr>
              <a:t> (</a:t>
            </a:r>
            <a:r>
              <a:rPr lang="el-GR" sz="2000" dirty="0">
                <a:latin typeface="Arial" charset="0"/>
              </a:rPr>
              <a:t>RAM, ROM, Cache, Virtual </a:t>
            </a:r>
            <a:r>
              <a:rPr lang="el-GR" sz="2000" dirty="0" smtClean="0">
                <a:latin typeface="Arial" charset="0"/>
              </a:rPr>
              <a:t>Memory</a:t>
            </a:r>
            <a:r>
              <a:rPr lang="en-GB" sz="2000" dirty="0" smtClean="0">
                <a:latin typeface="Arial" charset="0"/>
              </a:rPr>
              <a:t>).</a:t>
            </a:r>
          </a:p>
          <a:p>
            <a:pPr marL="342900" lvl="1" indent="-342900">
              <a:lnSpc>
                <a:spcPct val="90000"/>
              </a:lnSpc>
              <a:buFont typeface="Arial"/>
              <a:buChar char="•"/>
            </a:pPr>
            <a:r>
              <a:rPr lang="el-GR" sz="2000" dirty="0" smtClean="0">
                <a:latin typeface="Arial" charset="0"/>
              </a:rPr>
              <a:t>Υπεύθυνη για</a:t>
            </a:r>
          </a:p>
          <a:p>
            <a:pPr lvl="1">
              <a:lnSpc>
                <a:spcPct val="90000"/>
              </a:lnSpc>
            </a:pPr>
            <a:r>
              <a:rPr lang="el-GR" sz="2000" dirty="0" smtClean="0">
                <a:latin typeface="Arial" charset="0"/>
              </a:rPr>
              <a:t>Οργάνωση της μνήμης</a:t>
            </a:r>
          </a:p>
          <a:p>
            <a:pPr lvl="1">
              <a:lnSpc>
                <a:spcPct val="90000"/>
              </a:lnSpc>
            </a:pPr>
            <a:r>
              <a:rPr lang="el-GR" sz="2000" dirty="0" smtClean="0">
                <a:latin typeface="Arial" charset="0"/>
              </a:rPr>
              <a:t>Διευθυνσιοδότηση της μνήμης</a:t>
            </a:r>
          </a:p>
          <a:p>
            <a:pPr lvl="1">
              <a:lnSpc>
                <a:spcPct val="90000"/>
              </a:lnSpc>
            </a:pPr>
            <a:endParaRPr lang="el-GR" sz="2000" dirty="0" smtClean="0">
              <a:latin typeface="Arial" charset="0"/>
            </a:endParaRPr>
          </a:p>
          <a:p>
            <a:pPr lvl="1">
              <a:lnSpc>
                <a:spcPct val="90000"/>
              </a:lnSpc>
            </a:pPr>
            <a:endParaRPr lang="el-GR" sz="2000" dirty="0" smtClean="0">
              <a:latin typeface="Arial" charset="0"/>
            </a:endParaRPr>
          </a:p>
          <a:p>
            <a:pPr marL="342900" lvl="1" indent="-342900">
              <a:lnSpc>
                <a:spcPct val="90000"/>
              </a:lnSpc>
              <a:buFont typeface="Arial"/>
              <a:buChar char="•"/>
            </a:pPr>
            <a:r>
              <a:rPr lang="el-GR" sz="2000" dirty="0" smtClean="0">
                <a:latin typeface="Arial" charset="0"/>
              </a:rPr>
              <a:t>Η Βοηθητική Μνήμη</a:t>
            </a:r>
          </a:p>
          <a:p>
            <a:pPr lvl="1">
              <a:lnSpc>
                <a:spcPct val="90000"/>
              </a:lnSpc>
            </a:pPr>
            <a:r>
              <a:rPr lang="el-GR" sz="2000" dirty="0" smtClean="0">
                <a:latin typeface="Arial" charset="0"/>
              </a:rPr>
              <a:t>Μαγνητικές και Οπτικές Μνήμες</a:t>
            </a:r>
          </a:p>
          <a:p>
            <a:pPr lvl="1">
              <a:lnSpc>
                <a:spcPct val="90000"/>
              </a:lnSpc>
            </a:pPr>
            <a:r>
              <a:rPr lang="el-GR" sz="2000" dirty="0" smtClean="0">
                <a:latin typeface="Arial" charset="0"/>
              </a:rPr>
              <a:t>Σκληροί Δίσκοι</a:t>
            </a:r>
          </a:p>
          <a:p>
            <a:pPr lvl="1">
              <a:lnSpc>
                <a:spcPct val="90000"/>
              </a:lnSpc>
            </a:pPr>
            <a:r>
              <a:rPr lang="el-GR" sz="2000" dirty="0" smtClean="0">
                <a:latin typeface="Arial" charset="0"/>
              </a:rPr>
              <a:t>Μαγνητικές Ταινίες</a:t>
            </a:r>
          </a:p>
          <a:p>
            <a:pPr lvl="1">
              <a:lnSpc>
                <a:spcPct val="90000"/>
              </a:lnSpc>
            </a:pPr>
            <a:r>
              <a:rPr lang="el-GR" sz="2000" dirty="0" smtClean="0">
                <a:latin typeface="Arial" charset="0"/>
              </a:rPr>
              <a:t>CD</a:t>
            </a:r>
            <a:r>
              <a:rPr lang="el-GR" sz="2000" dirty="0">
                <a:latin typeface="Arial" charset="0"/>
              </a:rPr>
              <a:t>, DVD, BluRay </a:t>
            </a:r>
            <a:r>
              <a:rPr lang="el-GR" sz="2000" dirty="0" smtClean="0">
                <a:latin typeface="Arial" charset="0"/>
              </a:rPr>
              <a:t>Disks</a:t>
            </a:r>
          </a:p>
          <a:p>
            <a:endParaRPr lang="en-US" sz="2000" dirty="0"/>
          </a:p>
        </p:txBody>
      </p:sp>
    </p:spTree>
    <p:extLst>
      <p:ext uri="{BB962C8B-B14F-4D97-AF65-F5344CB8AC3E}">
        <p14:creationId xmlns:p14="http://schemas.microsoft.com/office/powerpoint/2010/main" val="208857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457200" y="274638"/>
            <a:ext cx="8229600" cy="746987"/>
          </a:xfrm>
        </p:spPr>
        <p:txBody>
          <a:bodyPr>
            <a:normAutofit fontScale="90000"/>
          </a:bodyPr>
          <a:lstStyle/>
          <a:p>
            <a:pPr eaLnBrk="1" hangingPunct="1"/>
            <a:r>
              <a:rPr lang="el-GR" dirty="0">
                <a:latin typeface="Arial"/>
                <a:cs typeface="Arial"/>
              </a:rPr>
              <a:t>Εισαγωγή στη Μνήμη Υπολογιστή</a:t>
            </a:r>
            <a:endParaRPr lang="en-US" dirty="0">
              <a:latin typeface="Arial"/>
              <a:cs typeface="Arial"/>
            </a:endParaRPr>
          </a:p>
        </p:txBody>
      </p:sp>
      <p:grpSp>
        <p:nvGrpSpPr>
          <p:cNvPr id="5123" name="Group 7"/>
          <p:cNvGrpSpPr>
            <a:grpSpLocks noChangeAspect="1"/>
          </p:cNvGrpSpPr>
          <p:nvPr/>
        </p:nvGrpSpPr>
        <p:grpSpPr bwMode="auto">
          <a:xfrm>
            <a:off x="1939925" y="2198688"/>
            <a:ext cx="6592888" cy="4206875"/>
            <a:chOff x="2499" y="4581"/>
            <a:chExt cx="8870" cy="5662"/>
          </a:xfrm>
        </p:grpSpPr>
        <p:sp>
          <p:nvSpPr>
            <p:cNvPr id="5126" name="AutoShape 8"/>
            <p:cNvSpPr>
              <a:spLocks noChangeAspect="1" noChangeArrowheads="1"/>
            </p:cNvSpPr>
            <p:nvPr/>
          </p:nvSpPr>
          <p:spPr bwMode="auto">
            <a:xfrm>
              <a:off x="2499" y="4581"/>
              <a:ext cx="8870" cy="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grpSp>
          <p:nvGrpSpPr>
            <p:cNvPr id="5127" name="Group 9"/>
            <p:cNvGrpSpPr>
              <a:grpSpLocks/>
            </p:cNvGrpSpPr>
            <p:nvPr/>
          </p:nvGrpSpPr>
          <p:grpSpPr bwMode="auto">
            <a:xfrm>
              <a:off x="4547" y="4612"/>
              <a:ext cx="4800" cy="2700"/>
              <a:chOff x="1728" y="864"/>
              <a:chExt cx="2304" cy="1296"/>
            </a:xfrm>
          </p:grpSpPr>
          <p:sp>
            <p:nvSpPr>
              <p:cNvPr id="5139" name="Text Box 10"/>
              <p:cNvSpPr txBox="1">
                <a:spLocks noChangeArrowheads="1"/>
              </p:cNvSpPr>
              <p:nvPr/>
            </p:nvSpPr>
            <p:spPr bwMode="auto">
              <a:xfrm>
                <a:off x="2064" y="1280"/>
                <a:ext cx="1654" cy="212"/>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981" tIns="37490" rIns="74981" bIns="374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l" eaLnBrk="1" hangingPunct="1"/>
                <a:r>
                  <a:rPr lang="el-GR" sz="1000" dirty="0">
                    <a:solidFill>
                      <a:srgbClr val="000000"/>
                    </a:solidFill>
                  </a:rPr>
                  <a:t>Αριθμητική και Λογική Μονάδα</a:t>
                </a:r>
                <a:endParaRPr lang="en-US" dirty="0"/>
              </a:p>
            </p:txBody>
          </p:sp>
          <p:sp>
            <p:nvSpPr>
              <p:cNvPr id="5140" name="Text Box 11"/>
              <p:cNvSpPr txBox="1">
                <a:spLocks noChangeArrowheads="1"/>
              </p:cNvSpPr>
              <p:nvPr/>
            </p:nvSpPr>
            <p:spPr bwMode="auto">
              <a:xfrm>
                <a:off x="2400" y="1856"/>
                <a:ext cx="989" cy="212"/>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981" tIns="37490" rIns="74981" bIns="374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l" eaLnBrk="1" hangingPunct="1"/>
                <a:r>
                  <a:rPr lang="el-GR" sz="1000">
                    <a:solidFill>
                      <a:srgbClr val="000000"/>
                    </a:solidFill>
                  </a:rPr>
                  <a:t>Μονάδα Ελέγχου</a:t>
                </a:r>
                <a:endParaRPr lang="en-US"/>
              </a:p>
            </p:txBody>
          </p:sp>
          <p:cxnSp>
            <p:nvCxnSpPr>
              <p:cNvPr id="5141" name="AutoShape 12"/>
              <p:cNvCxnSpPr>
                <a:cxnSpLocks noChangeShapeType="1"/>
                <a:stCxn id="5139" idx="2"/>
                <a:endCxn id="5140" idx="0"/>
              </p:cNvCxnSpPr>
              <p:nvPr/>
            </p:nvCxnSpPr>
            <p:spPr bwMode="auto">
              <a:xfrm>
                <a:off x="2891" y="1502"/>
                <a:ext cx="4" cy="344"/>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142" name="Text Box 13"/>
              <p:cNvSpPr txBox="1">
                <a:spLocks noChangeArrowheads="1"/>
              </p:cNvSpPr>
              <p:nvPr/>
            </p:nvSpPr>
            <p:spPr bwMode="auto">
              <a:xfrm>
                <a:off x="1876" y="912"/>
                <a:ext cx="20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l" eaLnBrk="1" hangingPunct="1"/>
                <a:r>
                  <a:rPr lang="el-GR" sz="1000">
                    <a:solidFill>
                      <a:srgbClr val="000000"/>
                    </a:solidFill>
                  </a:rPr>
                  <a:t>ΚΕΝΤΡΙΚΗ ΜΟΝΑΔΑ ΕΠΕΞΕΡΓΑΣΙΑΣ</a:t>
                </a:r>
                <a:endParaRPr lang="en-US"/>
              </a:p>
            </p:txBody>
          </p:sp>
          <p:sp>
            <p:nvSpPr>
              <p:cNvPr id="5143" name="Rectangle 14"/>
              <p:cNvSpPr>
                <a:spLocks noChangeArrowheads="1"/>
              </p:cNvSpPr>
              <p:nvPr/>
            </p:nvSpPr>
            <p:spPr bwMode="auto">
              <a:xfrm>
                <a:off x="1728" y="864"/>
                <a:ext cx="2304" cy="129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grpSp>
        <p:grpSp>
          <p:nvGrpSpPr>
            <p:cNvPr id="5128" name="Group 15"/>
            <p:cNvGrpSpPr>
              <a:grpSpLocks/>
            </p:cNvGrpSpPr>
            <p:nvPr/>
          </p:nvGrpSpPr>
          <p:grpSpPr bwMode="auto">
            <a:xfrm>
              <a:off x="4997" y="7912"/>
              <a:ext cx="3900" cy="2300"/>
              <a:chOff x="1968" y="2688"/>
              <a:chExt cx="1872" cy="1104"/>
            </a:xfrm>
          </p:grpSpPr>
          <p:sp>
            <p:nvSpPr>
              <p:cNvPr id="5134" name="Rectangle 16"/>
              <p:cNvSpPr>
                <a:spLocks noChangeArrowheads="1"/>
              </p:cNvSpPr>
              <p:nvPr/>
            </p:nvSpPr>
            <p:spPr bwMode="auto">
              <a:xfrm>
                <a:off x="1968" y="2688"/>
                <a:ext cx="1872" cy="1104"/>
              </a:xfrm>
              <a:prstGeom prst="rect">
                <a:avLst/>
              </a:prstGeom>
              <a:solidFill>
                <a:srgbClr val="BBE0E3">
                  <a:alpha val="49019"/>
                </a:srgbClr>
              </a:solidFill>
              <a:ln w="38100">
                <a:solidFill>
                  <a:srgbClr val="000000"/>
                </a:solidFill>
                <a:miter lim="800000"/>
                <a:headEnd/>
                <a:tailEnd/>
              </a:ln>
            </p:spPr>
            <p:txBody>
              <a:bodyPr anchor="ctr"/>
              <a:lstStyle/>
              <a:p>
                <a:endParaRPr lang="el-GR"/>
              </a:p>
            </p:txBody>
          </p:sp>
          <p:sp>
            <p:nvSpPr>
              <p:cNvPr id="5135" name="Text Box 17"/>
              <p:cNvSpPr txBox="1">
                <a:spLocks noChangeArrowheads="1"/>
              </p:cNvSpPr>
              <p:nvPr/>
            </p:nvSpPr>
            <p:spPr bwMode="auto">
              <a:xfrm>
                <a:off x="2423" y="2816"/>
                <a:ext cx="937" cy="212"/>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981" tIns="37490" rIns="74981" bIns="374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l" eaLnBrk="1" hangingPunct="1"/>
                <a:r>
                  <a:rPr lang="el-GR" sz="1000">
                    <a:solidFill>
                      <a:srgbClr val="000000"/>
                    </a:solidFill>
                  </a:rPr>
                  <a:t>Κεντρική Μνήμη</a:t>
                </a:r>
                <a:endParaRPr lang="en-US"/>
              </a:p>
            </p:txBody>
          </p:sp>
          <p:sp>
            <p:nvSpPr>
              <p:cNvPr id="5136" name="Text Box 18"/>
              <p:cNvSpPr txBox="1">
                <a:spLocks noChangeArrowheads="1"/>
              </p:cNvSpPr>
              <p:nvPr/>
            </p:nvSpPr>
            <p:spPr bwMode="auto">
              <a:xfrm>
                <a:off x="2393" y="3264"/>
                <a:ext cx="1015" cy="212"/>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981" tIns="37490" rIns="74981" bIns="374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l" eaLnBrk="1" hangingPunct="1"/>
                <a:r>
                  <a:rPr lang="el-GR" sz="1000">
                    <a:solidFill>
                      <a:srgbClr val="000000"/>
                    </a:solidFill>
                  </a:rPr>
                  <a:t>Βοηθητική Μνήμη</a:t>
                </a:r>
                <a:endParaRPr lang="en-US"/>
              </a:p>
            </p:txBody>
          </p:sp>
          <p:cxnSp>
            <p:nvCxnSpPr>
              <p:cNvPr id="5137" name="AutoShape 19"/>
              <p:cNvCxnSpPr>
                <a:cxnSpLocks noChangeShapeType="1"/>
                <a:stCxn id="5135" idx="2"/>
                <a:endCxn id="5136" idx="0"/>
              </p:cNvCxnSpPr>
              <p:nvPr/>
            </p:nvCxnSpPr>
            <p:spPr bwMode="auto">
              <a:xfrm>
                <a:off x="2892" y="3038"/>
                <a:ext cx="9" cy="216"/>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138" name="Text Box 20"/>
              <p:cNvSpPr txBox="1">
                <a:spLocks noChangeArrowheads="1"/>
              </p:cNvSpPr>
              <p:nvPr/>
            </p:nvSpPr>
            <p:spPr bwMode="auto">
              <a:xfrm>
                <a:off x="2640" y="3552"/>
                <a:ext cx="5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981" tIns="37490" rIns="74981" bIns="374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000">
                    <a:solidFill>
                      <a:srgbClr val="000000"/>
                    </a:solidFill>
                  </a:rPr>
                  <a:t>ΜΝΗΜΗ</a:t>
                </a:r>
                <a:endParaRPr lang="en-US"/>
              </a:p>
            </p:txBody>
          </p:sp>
        </p:grpSp>
        <p:cxnSp>
          <p:nvCxnSpPr>
            <p:cNvPr id="5129" name="AutoShape 21"/>
            <p:cNvCxnSpPr>
              <a:cxnSpLocks noChangeShapeType="1"/>
              <a:stCxn id="5134" idx="0"/>
              <a:endCxn id="5143" idx="2"/>
            </p:cNvCxnSpPr>
            <p:nvPr/>
          </p:nvCxnSpPr>
          <p:spPr bwMode="auto">
            <a:xfrm flipV="1">
              <a:off x="6947" y="7343"/>
              <a:ext cx="1" cy="538"/>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130" name="Text Box 22"/>
            <p:cNvSpPr txBox="1">
              <a:spLocks noChangeArrowheads="1"/>
            </p:cNvSpPr>
            <p:nvPr/>
          </p:nvSpPr>
          <p:spPr bwMode="auto">
            <a:xfrm>
              <a:off x="2525" y="5579"/>
              <a:ext cx="1322" cy="72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981" tIns="37490" rIns="74981" bIns="374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000">
                  <a:solidFill>
                    <a:srgbClr val="000000"/>
                  </a:solidFill>
                </a:rPr>
                <a:t>ΜΟΝΑΔΑ</a:t>
              </a:r>
            </a:p>
            <a:p>
              <a:pPr algn="ctr" eaLnBrk="1" hangingPunct="1"/>
              <a:r>
                <a:rPr lang="el-GR" sz="1000">
                  <a:solidFill>
                    <a:srgbClr val="000000"/>
                  </a:solidFill>
                </a:rPr>
                <a:t>ΕΙΣΟΔΟΥ</a:t>
              </a:r>
              <a:endParaRPr lang="en-US"/>
            </a:p>
          </p:txBody>
        </p:sp>
        <p:sp>
          <p:nvSpPr>
            <p:cNvPr id="5131" name="Text Box 23"/>
            <p:cNvSpPr txBox="1">
              <a:spLocks noChangeArrowheads="1"/>
            </p:cNvSpPr>
            <p:nvPr/>
          </p:nvSpPr>
          <p:spPr bwMode="auto">
            <a:xfrm>
              <a:off x="10047" y="5595"/>
              <a:ext cx="1296" cy="721"/>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981" tIns="37490" rIns="74981" bIns="374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000" dirty="0">
                  <a:solidFill>
                    <a:srgbClr val="000000"/>
                  </a:solidFill>
                </a:rPr>
                <a:t>ΜΟΝΑΔΑ</a:t>
              </a:r>
            </a:p>
            <a:p>
              <a:pPr algn="ctr" eaLnBrk="1" hangingPunct="1"/>
              <a:r>
                <a:rPr lang="el-GR" sz="1000" dirty="0">
                  <a:solidFill>
                    <a:srgbClr val="000000"/>
                  </a:solidFill>
                </a:rPr>
                <a:t>ΕΞΟΔΟΥ</a:t>
              </a:r>
              <a:endParaRPr lang="en-US" dirty="0"/>
            </a:p>
          </p:txBody>
        </p:sp>
        <p:cxnSp>
          <p:nvCxnSpPr>
            <p:cNvPr id="5132" name="AutoShape 24"/>
            <p:cNvCxnSpPr>
              <a:cxnSpLocks noChangeShapeType="1"/>
              <a:stCxn id="5130" idx="3"/>
              <a:endCxn id="5143" idx="1"/>
            </p:cNvCxnSpPr>
            <p:nvPr/>
          </p:nvCxnSpPr>
          <p:spPr bwMode="auto">
            <a:xfrm>
              <a:off x="3873" y="5940"/>
              <a:ext cx="643" cy="2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3" name="AutoShape 25"/>
            <p:cNvCxnSpPr>
              <a:cxnSpLocks noChangeShapeType="1"/>
              <a:stCxn id="5143" idx="3"/>
              <a:endCxn id="5131" idx="1"/>
            </p:cNvCxnSpPr>
            <p:nvPr/>
          </p:nvCxnSpPr>
          <p:spPr bwMode="auto">
            <a:xfrm flipV="1">
              <a:off x="9378" y="5956"/>
              <a:ext cx="644" cy="6"/>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5124" name="Rectangle 27"/>
          <p:cNvSpPr>
            <a:spLocks noGrp="1" noChangeArrowheads="1"/>
          </p:cNvSpPr>
          <p:nvPr>
            <p:ph type="body" idx="1"/>
          </p:nvPr>
        </p:nvSpPr>
        <p:spPr>
          <a:xfrm>
            <a:off x="457200" y="1406916"/>
            <a:ext cx="8229600" cy="695821"/>
          </a:xfrm>
          <a:noFill/>
        </p:spPr>
        <p:txBody>
          <a:bodyPr>
            <a:normAutofit lnSpcReduction="10000"/>
          </a:bodyPr>
          <a:lstStyle/>
          <a:p>
            <a:pPr eaLnBrk="1" hangingPunct="1">
              <a:spcBef>
                <a:spcPct val="0"/>
              </a:spcBef>
            </a:pPr>
            <a:r>
              <a:rPr lang="el-GR" altLang="ko-KR" sz="2000" b="1" dirty="0">
                <a:latin typeface="Arial" charset="0"/>
              </a:rPr>
              <a:t>Μνήμη</a:t>
            </a:r>
            <a:r>
              <a:rPr lang="el-GR" altLang="ko-KR" sz="2000" dirty="0">
                <a:latin typeface="Arial" charset="0"/>
              </a:rPr>
              <a:t> = τεχνολογίες που χρησιμεύουν στην αποθήκευση δεδομένων και προγραμμάτων</a:t>
            </a:r>
            <a:r>
              <a:rPr lang="en-US" altLang="ko-KR" sz="2000" dirty="0">
                <a:latin typeface="Arial" charset="0"/>
                <a:ea typeface="Gulim" charset="0"/>
                <a:cs typeface="Gulim" charset="0"/>
              </a:rPr>
              <a:t> </a:t>
            </a:r>
          </a:p>
        </p:txBody>
      </p:sp>
    </p:spTree>
    <p:extLst>
      <p:ext uri="{BB962C8B-B14F-4D97-AF65-F5344CB8AC3E}">
        <p14:creationId xmlns:p14="http://schemas.microsoft.com/office/powerpoint/2010/main" val="294759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l-GR" dirty="0">
                <a:latin typeface="Arial"/>
                <a:cs typeface="Arial"/>
              </a:rPr>
              <a:t>Κύρια και Βοηθητική Μνήμη</a:t>
            </a:r>
            <a:endParaRPr lang="en-US" dirty="0">
              <a:latin typeface="Arial"/>
              <a:cs typeface="Arial"/>
            </a:endParaRPr>
          </a:p>
        </p:txBody>
      </p:sp>
      <p:sp>
        <p:nvSpPr>
          <p:cNvPr id="6147" name="Rectangle 3"/>
          <p:cNvSpPr>
            <a:spLocks noGrp="1" noChangeArrowheads="1"/>
          </p:cNvSpPr>
          <p:nvPr>
            <p:ph type="body" idx="1"/>
          </p:nvPr>
        </p:nvSpPr>
        <p:spPr/>
        <p:txBody>
          <a:bodyPr/>
          <a:lstStyle/>
          <a:p>
            <a:pPr eaLnBrk="1" hangingPunct="1">
              <a:lnSpc>
                <a:spcPct val="90000"/>
              </a:lnSpc>
            </a:pPr>
            <a:r>
              <a:rPr lang="el-GR" altLang="ko-KR" sz="1800" b="1" dirty="0">
                <a:latin typeface="Arial" charset="0"/>
              </a:rPr>
              <a:t>Κύρια μνήμη</a:t>
            </a:r>
          </a:p>
          <a:p>
            <a:pPr lvl="1" eaLnBrk="1" hangingPunct="1">
              <a:lnSpc>
                <a:spcPct val="90000"/>
              </a:lnSpc>
            </a:pPr>
            <a:r>
              <a:rPr lang="el-GR" altLang="ko-KR" sz="1600" dirty="0">
                <a:latin typeface="Arial" charset="0"/>
              </a:rPr>
              <a:t>βρίσκεται εντός του υπολογιστικού συστήματος (στη μητρική πλακέτα)</a:t>
            </a:r>
          </a:p>
          <a:p>
            <a:pPr lvl="1" eaLnBrk="1" hangingPunct="1">
              <a:lnSpc>
                <a:spcPct val="90000"/>
              </a:lnSpc>
            </a:pPr>
            <a:r>
              <a:rPr lang="el-GR" altLang="ko-KR" sz="1600" dirty="0">
                <a:latin typeface="Arial" charset="0"/>
              </a:rPr>
              <a:t>συνεργάζεται με την Κεντρική Μονάδα Επεξεργασίας</a:t>
            </a:r>
          </a:p>
          <a:p>
            <a:pPr lvl="1" eaLnBrk="1" hangingPunct="1">
              <a:lnSpc>
                <a:spcPct val="90000"/>
              </a:lnSpc>
            </a:pPr>
            <a:r>
              <a:rPr lang="en-US" altLang="ko-KR" sz="1600" dirty="0">
                <a:latin typeface="Arial" charset="0"/>
                <a:ea typeface="Gulim" charset="0"/>
                <a:cs typeface="Gulim" charset="0"/>
              </a:rPr>
              <a:t>“</a:t>
            </a:r>
            <a:r>
              <a:rPr lang="el-GR" altLang="ko-KR" sz="1600" dirty="0">
                <a:latin typeface="Arial" charset="0"/>
              </a:rPr>
              <a:t>θυμάται</a:t>
            </a:r>
            <a:r>
              <a:rPr lang="en-US" altLang="ko-KR" sz="1600" dirty="0">
                <a:latin typeface="Arial" charset="0"/>
                <a:ea typeface="Gulim" charset="0"/>
                <a:cs typeface="Gulim" charset="0"/>
              </a:rPr>
              <a:t>”</a:t>
            </a:r>
            <a:r>
              <a:rPr lang="el-GR" altLang="ko-KR" sz="1600" dirty="0">
                <a:latin typeface="Arial" charset="0"/>
              </a:rPr>
              <a:t> όσο λειτουργεί ο υπολογιστής</a:t>
            </a:r>
          </a:p>
          <a:p>
            <a:pPr lvl="1" eaLnBrk="1" hangingPunct="1">
              <a:lnSpc>
                <a:spcPct val="90000"/>
              </a:lnSpc>
            </a:pPr>
            <a:r>
              <a:rPr lang="el-GR" altLang="ko-KR" sz="1600" dirty="0">
                <a:latin typeface="Arial" charset="0"/>
              </a:rPr>
              <a:t>π.χ. </a:t>
            </a:r>
            <a:r>
              <a:rPr lang="en-US" altLang="ko-KR" sz="1600" b="1" dirty="0">
                <a:latin typeface="Arial" charset="0"/>
                <a:ea typeface="Gulim" charset="0"/>
                <a:cs typeface="Gulim" charset="0"/>
              </a:rPr>
              <a:t>RAM</a:t>
            </a:r>
            <a:r>
              <a:rPr lang="el-GR" altLang="ko-KR" sz="1600" dirty="0">
                <a:latin typeface="Arial" charset="0"/>
              </a:rPr>
              <a:t>, </a:t>
            </a:r>
            <a:r>
              <a:rPr lang="en-US" altLang="ko-KR" sz="1600" b="1" dirty="0">
                <a:latin typeface="Arial" charset="0"/>
                <a:ea typeface="Gulim" charset="0"/>
                <a:cs typeface="Gulim" charset="0"/>
              </a:rPr>
              <a:t>ROM</a:t>
            </a:r>
            <a:r>
              <a:rPr lang="el-GR" altLang="ko-KR" sz="1600" dirty="0">
                <a:latin typeface="Arial" charset="0"/>
              </a:rPr>
              <a:t>, </a:t>
            </a:r>
            <a:r>
              <a:rPr lang="el-GR" altLang="ko-KR" sz="1600" b="1" dirty="0">
                <a:latin typeface="Arial" charset="0"/>
              </a:rPr>
              <a:t>κρυφή μνήμη (</a:t>
            </a:r>
            <a:r>
              <a:rPr lang="en-US" altLang="ko-KR" sz="1600" b="1" dirty="0">
                <a:latin typeface="Arial" charset="0"/>
                <a:ea typeface="Gulim" charset="0"/>
                <a:cs typeface="Gulim" charset="0"/>
              </a:rPr>
              <a:t>cache</a:t>
            </a:r>
            <a:r>
              <a:rPr lang="el-GR" altLang="ko-KR" sz="1600" b="1" dirty="0">
                <a:latin typeface="Arial" charset="0"/>
              </a:rPr>
              <a:t>) ...</a:t>
            </a:r>
            <a:endParaRPr lang="en-US" altLang="ko-KR" sz="1600" dirty="0">
              <a:latin typeface="Arial" charset="0"/>
              <a:ea typeface="Gulim" charset="0"/>
              <a:cs typeface="Gulim" charset="0"/>
            </a:endParaRPr>
          </a:p>
          <a:p>
            <a:pPr eaLnBrk="1" hangingPunct="1">
              <a:lnSpc>
                <a:spcPct val="90000"/>
              </a:lnSpc>
            </a:pPr>
            <a:endParaRPr lang="el-GR" altLang="ko-KR" sz="1800" dirty="0">
              <a:latin typeface="Arial" charset="0"/>
            </a:endParaRPr>
          </a:p>
          <a:p>
            <a:pPr eaLnBrk="1" hangingPunct="1">
              <a:lnSpc>
                <a:spcPct val="90000"/>
              </a:lnSpc>
            </a:pPr>
            <a:r>
              <a:rPr lang="el-GR" altLang="ko-KR" sz="1800" b="1" dirty="0">
                <a:latin typeface="Arial" charset="0"/>
              </a:rPr>
              <a:t>Βοηθητική μνήμη</a:t>
            </a:r>
          </a:p>
          <a:p>
            <a:pPr lvl="1" eaLnBrk="1" hangingPunct="1">
              <a:lnSpc>
                <a:spcPct val="90000"/>
              </a:lnSpc>
            </a:pPr>
            <a:r>
              <a:rPr lang="el-GR" altLang="ko-KR" sz="1600" dirty="0">
                <a:latin typeface="Arial" charset="0"/>
              </a:rPr>
              <a:t>βρίσκεται εντός και εκτός του υπολογιστικού συστήματος</a:t>
            </a:r>
          </a:p>
          <a:p>
            <a:pPr lvl="1" eaLnBrk="1" hangingPunct="1">
              <a:lnSpc>
                <a:spcPct val="90000"/>
              </a:lnSpc>
            </a:pPr>
            <a:r>
              <a:rPr lang="en-US" altLang="ko-KR" sz="1600" dirty="0">
                <a:latin typeface="Arial" charset="0"/>
                <a:ea typeface="Gulim" charset="0"/>
                <a:cs typeface="Gulim" charset="0"/>
              </a:rPr>
              <a:t>“</a:t>
            </a:r>
            <a:r>
              <a:rPr lang="el-GR" altLang="ko-KR" sz="1600" dirty="0">
                <a:latin typeface="Arial" charset="0"/>
              </a:rPr>
              <a:t>θυμάται</a:t>
            </a:r>
            <a:r>
              <a:rPr lang="en-US" altLang="ko-KR" sz="1600" dirty="0">
                <a:latin typeface="Arial" charset="0"/>
                <a:ea typeface="Gulim" charset="0"/>
                <a:cs typeface="Gulim" charset="0"/>
              </a:rPr>
              <a:t>”</a:t>
            </a:r>
            <a:r>
              <a:rPr lang="el-GR" altLang="ko-KR" sz="1600" dirty="0">
                <a:latin typeface="Arial" charset="0"/>
              </a:rPr>
              <a:t> και αφού κλείσει ο υπολογιστής</a:t>
            </a:r>
          </a:p>
          <a:p>
            <a:pPr lvl="1" eaLnBrk="1" hangingPunct="1">
              <a:lnSpc>
                <a:spcPct val="90000"/>
              </a:lnSpc>
            </a:pPr>
            <a:r>
              <a:rPr lang="el-GR" altLang="ko-KR" sz="1600" dirty="0">
                <a:latin typeface="Arial" charset="0"/>
              </a:rPr>
              <a:t>π.χ. </a:t>
            </a:r>
            <a:r>
              <a:rPr lang="el-GR" altLang="ko-KR" sz="1600" b="1" dirty="0">
                <a:latin typeface="Arial" charset="0"/>
              </a:rPr>
              <a:t>σκληροί δίσκοι</a:t>
            </a:r>
            <a:r>
              <a:rPr lang="el-GR" altLang="ko-KR" sz="1600" dirty="0">
                <a:latin typeface="Arial" charset="0"/>
              </a:rPr>
              <a:t>, </a:t>
            </a:r>
            <a:r>
              <a:rPr lang="el-GR" altLang="ko-KR" sz="1600" b="1" dirty="0">
                <a:latin typeface="Arial" charset="0"/>
              </a:rPr>
              <a:t>δίσκοι </a:t>
            </a:r>
            <a:r>
              <a:rPr lang="en-US" altLang="ko-KR" sz="1600" b="1" dirty="0">
                <a:latin typeface="Arial" charset="0"/>
                <a:ea typeface="Gulim" charset="0"/>
                <a:cs typeface="Gulim" charset="0"/>
              </a:rPr>
              <a:t>CD</a:t>
            </a:r>
            <a:r>
              <a:rPr lang="el-GR" altLang="ko-KR" sz="1600" b="1" dirty="0">
                <a:latin typeface="Arial" charset="0"/>
              </a:rPr>
              <a:t> και </a:t>
            </a:r>
            <a:r>
              <a:rPr lang="en-US" altLang="ko-KR" sz="1600" b="1" dirty="0">
                <a:latin typeface="Arial" charset="0"/>
                <a:ea typeface="Gulim" charset="0"/>
                <a:cs typeface="Gulim" charset="0"/>
              </a:rPr>
              <a:t>DVD</a:t>
            </a:r>
            <a:r>
              <a:rPr lang="el-GR" altLang="ko-KR" sz="1600" b="1" dirty="0">
                <a:latin typeface="Arial" charset="0"/>
              </a:rPr>
              <a:t> ...</a:t>
            </a:r>
            <a:endParaRPr lang="el-GR" altLang="ko-KR" sz="1600" dirty="0">
              <a:latin typeface="Arial" charset="0"/>
            </a:endParaRPr>
          </a:p>
          <a:p>
            <a:pPr lvl="1" eaLnBrk="1" hangingPunct="1">
              <a:lnSpc>
                <a:spcPct val="90000"/>
              </a:lnSpc>
            </a:pPr>
            <a:endParaRPr lang="el-GR" altLang="ko-KR" sz="1600" dirty="0">
              <a:latin typeface="Arial" charset="0"/>
            </a:endParaRPr>
          </a:p>
          <a:p>
            <a:pPr eaLnBrk="1" hangingPunct="1">
              <a:lnSpc>
                <a:spcPct val="90000"/>
              </a:lnSpc>
            </a:pPr>
            <a:r>
              <a:rPr lang="el-GR" altLang="ko-KR" sz="1800" b="1" dirty="0">
                <a:latin typeface="Arial" charset="0"/>
              </a:rPr>
              <a:t>Γιατί χρειαζόμαστε τη Βοηθητική μνήμη;</a:t>
            </a:r>
          </a:p>
          <a:p>
            <a:pPr lvl="1" eaLnBrk="1" hangingPunct="1">
              <a:lnSpc>
                <a:spcPct val="90000"/>
              </a:lnSpc>
              <a:buFont typeface="Wingdings" charset="0"/>
              <a:buAutoNum type="arabicPeriod"/>
            </a:pPr>
            <a:r>
              <a:rPr lang="el-GR" altLang="ko-KR" sz="1600" b="1" dirty="0">
                <a:latin typeface="Arial" charset="0"/>
              </a:rPr>
              <a:t>Οικονομικός</a:t>
            </a:r>
            <a:r>
              <a:rPr lang="el-GR" altLang="ko-KR" sz="1600" dirty="0">
                <a:latin typeface="Arial" charset="0"/>
              </a:rPr>
              <a:t> </a:t>
            </a:r>
            <a:r>
              <a:rPr lang="el-GR" altLang="ko-KR" sz="1600" b="1" dirty="0">
                <a:latin typeface="Arial" charset="0"/>
              </a:rPr>
              <a:t>τρόπος αποθήκευσης</a:t>
            </a:r>
            <a:r>
              <a:rPr lang="el-GR" altLang="ko-KR" sz="1600" dirty="0">
                <a:latin typeface="Arial" charset="0"/>
              </a:rPr>
              <a:t> </a:t>
            </a:r>
            <a:r>
              <a:rPr lang="el-GR" altLang="ko-KR" sz="1600" b="1" dirty="0">
                <a:latin typeface="Arial" charset="0"/>
              </a:rPr>
              <a:t>μεγάλου όγκου</a:t>
            </a:r>
            <a:r>
              <a:rPr lang="el-GR" altLang="ko-KR" sz="1600" dirty="0">
                <a:latin typeface="Arial" charset="0"/>
              </a:rPr>
              <a:t> δεδομένων (η κύρια μνήμη είναι ακριβή και άρα μικρής χωρητικότητας)</a:t>
            </a:r>
          </a:p>
          <a:p>
            <a:pPr lvl="1" eaLnBrk="1" hangingPunct="1">
              <a:lnSpc>
                <a:spcPct val="90000"/>
              </a:lnSpc>
              <a:buFont typeface="Wingdings" charset="0"/>
              <a:buAutoNum type="arabicPeriod"/>
            </a:pPr>
            <a:r>
              <a:rPr lang="el-GR" altLang="ko-KR" sz="1600" b="1" dirty="0">
                <a:latin typeface="Arial" charset="0"/>
              </a:rPr>
              <a:t>Μόνιμη</a:t>
            </a:r>
            <a:r>
              <a:rPr lang="el-GR" altLang="ko-KR" sz="1600" dirty="0">
                <a:latin typeface="Arial" charset="0"/>
              </a:rPr>
              <a:t> </a:t>
            </a:r>
            <a:r>
              <a:rPr lang="el-GR" altLang="ko-KR" sz="1600" b="1" dirty="0">
                <a:latin typeface="Arial" charset="0"/>
              </a:rPr>
              <a:t>αποθήκευση</a:t>
            </a:r>
            <a:r>
              <a:rPr lang="el-GR" altLang="ko-KR" sz="1600" dirty="0">
                <a:latin typeface="Arial" charset="0"/>
              </a:rPr>
              <a:t> δεδομένων (η κύρια μνήμη χάνει τα δεδομένα της όταν πάψει η τροφοδοσία της με ηλεκτρικό ρεύμα)</a:t>
            </a:r>
            <a:endParaRPr lang="en-US" sz="1600" dirty="0">
              <a:latin typeface="Arial" charset="0"/>
            </a:endParaRPr>
          </a:p>
        </p:txBody>
      </p:sp>
    </p:spTree>
    <p:extLst>
      <p:ext uri="{BB962C8B-B14F-4D97-AF65-F5344CB8AC3E}">
        <p14:creationId xmlns:p14="http://schemas.microsoft.com/office/powerpoint/2010/main" val="332865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l-GR" sz="4000" dirty="0">
                <a:latin typeface="Arial"/>
                <a:cs typeface="Arial"/>
              </a:rPr>
              <a:t>Ιεραρχία μνημών</a:t>
            </a:r>
            <a:endParaRPr lang="en-US" sz="4000" dirty="0">
              <a:latin typeface="Arial"/>
              <a:cs typeface="Arial"/>
            </a:endParaRPr>
          </a:p>
        </p:txBody>
      </p:sp>
      <p:grpSp>
        <p:nvGrpSpPr>
          <p:cNvPr id="7171" name="Group 4"/>
          <p:cNvGrpSpPr>
            <a:grpSpLocks noChangeAspect="1"/>
          </p:cNvGrpSpPr>
          <p:nvPr/>
        </p:nvGrpSpPr>
        <p:grpSpPr bwMode="auto">
          <a:xfrm>
            <a:off x="2413000" y="1319213"/>
            <a:ext cx="4495800" cy="5041900"/>
            <a:chOff x="2692" y="9480"/>
            <a:chExt cx="6332" cy="7100"/>
          </a:xfrm>
        </p:grpSpPr>
        <p:sp>
          <p:nvSpPr>
            <p:cNvPr id="7175" name="AutoShape 5"/>
            <p:cNvSpPr>
              <a:spLocks noChangeAspect="1" noChangeArrowheads="1"/>
            </p:cNvSpPr>
            <p:nvPr/>
          </p:nvSpPr>
          <p:spPr bwMode="auto">
            <a:xfrm>
              <a:off x="2692" y="9480"/>
              <a:ext cx="6332" cy="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7176" name="AutoShape 6"/>
            <p:cNvSpPr>
              <a:spLocks noChangeArrowheads="1"/>
            </p:cNvSpPr>
            <p:nvPr/>
          </p:nvSpPr>
          <p:spPr bwMode="auto">
            <a:xfrm>
              <a:off x="2692" y="9480"/>
              <a:ext cx="6332" cy="7100"/>
            </a:xfrm>
            <a:prstGeom prst="triangle">
              <a:avLst>
                <a:gd name="adj" fmla="val 50000"/>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endParaRPr lang="el-GR"/>
            </a:p>
          </p:txBody>
        </p:sp>
        <p:sp>
          <p:nvSpPr>
            <p:cNvPr id="7177" name="Line 7"/>
            <p:cNvSpPr>
              <a:spLocks noChangeShapeType="1"/>
            </p:cNvSpPr>
            <p:nvPr/>
          </p:nvSpPr>
          <p:spPr bwMode="auto">
            <a:xfrm>
              <a:off x="4999" y="11320"/>
              <a:ext cx="1662"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178" name="Line 8"/>
            <p:cNvSpPr>
              <a:spLocks noChangeShapeType="1"/>
            </p:cNvSpPr>
            <p:nvPr/>
          </p:nvSpPr>
          <p:spPr bwMode="auto">
            <a:xfrm>
              <a:off x="4592" y="12326"/>
              <a:ext cx="2561"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179" name="Line 9"/>
            <p:cNvSpPr>
              <a:spLocks noChangeShapeType="1"/>
            </p:cNvSpPr>
            <p:nvPr/>
          </p:nvSpPr>
          <p:spPr bwMode="auto">
            <a:xfrm>
              <a:off x="4074" y="13391"/>
              <a:ext cx="3542"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180" name="Line 10"/>
            <p:cNvSpPr>
              <a:spLocks noChangeShapeType="1"/>
            </p:cNvSpPr>
            <p:nvPr/>
          </p:nvSpPr>
          <p:spPr bwMode="auto">
            <a:xfrm>
              <a:off x="3611" y="14499"/>
              <a:ext cx="4496"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181" name="Line 11"/>
            <p:cNvSpPr>
              <a:spLocks noChangeShapeType="1"/>
            </p:cNvSpPr>
            <p:nvPr/>
          </p:nvSpPr>
          <p:spPr bwMode="auto">
            <a:xfrm>
              <a:off x="3090" y="15595"/>
              <a:ext cx="5494"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7182" name="Text Box 12"/>
            <p:cNvSpPr txBox="1">
              <a:spLocks noChangeArrowheads="1"/>
            </p:cNvSpPr>
            <p:nvPr/>
          </p:nvSpPr>
          <p:spPr bwMode="auto">
            <a:xfrm>
              <a:off x="5338" y="10524"/>
              <a:ext cx="99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100" b="1">
                  <a:solidFill>
                    <a:srgbClr val="000000"/>
                  </a:solidFill>
                </a:rPr>
                <a:t>Κρυφή</a:t>
              </a:r>
            </a:p>
            <a:p>
              <a:pPr algn="ctr" eaLnBrk="1" hangingPunct="1"/>
              <a:r>
                <a:rPr lang="el-GR" sz="1100" b="1">
                  <a:solidFill>
                    <a:srgbClr val="000000"/>
                  </a:solidFill>
                </a:rPr>
                <a:t>Μνήμη</a:t>
              </a:r>
              <a:endParaRPr lang="en-US"/>
            </a:p>
          </p:txBody>
        </p:sp>
        <p:sp>
          <p:nvSpPr>
            <p:cNvPr id="7183" name="Text Box 13"/>
            <p:cNvSpPr txBox="1">
              <a:spLocks noChangeArrowheads="1"/>
            </p:cNvSpPr>
            <p:nvPr/>
          </p:nvSpPr>
          <p:spPr bwMode="auto">
            <a:xfrm>
              <a:off x="5342" y="11476"/>
              <a:ext cx="988"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100" b="1">
                  <a:solidFill>
                    <a:srgbClr val="000000"/>
                  </a:solidFill>
                </a:rPr>
                <a:t>Μνήμη</a:t>
              </a:r>
            </a:p>
            <a:p>
              <a:pPr algn="ctr" eaLnBrk="1" hangingPunct="1"/>
              <a:r>
                <a:rPr lang="en-US" sz="1100" b="1">
                  <a:solidFill>
                    <a:srgbClr val="000000"/>
                  </a:solidFill>
                </a:rPr>
                <a:t>RAM</a:t>
              </a:r>
              <a:endParaRPr lang="en-US"/>
            </a:p>
          </p:txBody>
        </p:sp>
        <p:sp>
          <p:nvSpPr>
            <p:cNvPr id="7184" name="Text Box 14"/>
            <p:cNvSpPr txBox="1">
              <a:spLocks noChangeArrowheads="1"/>
            </p:cNvSpPr>
            <p:nvPr/>
          </p:nvSpPr>
          <p:spPr bwMode="auto">
            <a:xfrm>
              <a:off x="4765" y="12503"/>
              <a:ext cx="214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100" b="1" dirty="0">
                  <a:solidFill>
                    <a:srgbClr val="000000"/>
                  </a:solidFill>
                </a:rPr>
                <a:t>Μνήμες</a:t>
              </a:r>
            </a:p>
            <a:p>
              <a:pPr algn="ctr" eaLnBrk="1" hangingPunct="1"/>
              <a:r>
                <a:rPr lang="en-US" sz="1100" b="1" dirty="0" smtClean="0">
                  <a:solidFill>
                    <a:srgbClr val="000000"/>
                  </a:solidFill>
                </a:rPr>
                <a:t>ROM</a:t>
              </a:r>
              <a:endParaRPr lang="en-US" dirty="0"/>
            </a:p>
          </p:txBody>
        </p:sp>
        <p:sp>
          <p:nvSpPr>
            <p:cNvPr id="7185" name="Text Box 15"/>
            <p:cNvSpPr txBox="1">
              <a:spLocks noChangeArrowheads="1"/>
            </p:cNvSpPr>
            <p:nvPr/>
          </p:nvSpPr>
          <p:spPr bwMode="auto">
            <a:xfrm>
              <a:off x="4799" y="13587"/>
              <a:ext cx="207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100" b="1" dirty="0" smtClean="0">
                  <a:solidFill>
                    <a:srgbClr val="000000"/>
                  </a:solidFill>
                </a:rPr>
                <a:t>Σκληροί </a:t>
              </a:r>
              <a:r>
                <a:rPr lang="el-GR" sz="1100" b="1" dirty="0">
                  <a:solidFill>
                    <a:srgbClr val="000000"/>
                  </a:solidFill>
                </a:rPr>
                <a:t>δίσκοι</a:t>
              </a:r>
              <a:endParaRPr lang="en-US" dirty="0"/>
            </a:p>
          </p:txBody>
        </p:sp>
        <p:sp>
          <p:nvSpPr>
            <p:cNvPr id="7186" name="Text Box 16"/>
            <p:cNvSpPr txBox="1">
              <a:spLocks noChangeArrowheads="1"/>
            </p:cNvSpPr>
            <p:nvPr/>
          </p:nvSpPr>
          <p:spPr bwMode="auto">
            <a:xfrm>
              <a:off x="4674" y="14672"/>
              <a:ext cx="232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100" b="1">
                  <a:solidFill>
                    <a:srgbClr val="000000"/>
                  </a:solidFill>
                </a:rPr>
                <a:t>Οπτικοί δίσκοι</a:t>
              </a:r>
            </a:p>
            <a:p>
              <a:pPr algn="ctr" eaLnBrk="1" hangingPunct="1"/>
              <a:r>
                <a:rPr lang="en-US" sz="1100" b="1">
                  <a:solidFill>
                    <a:srgbClr val="000000"/>
                  </a:solidFill>
                </a:rPr>
                <a:t>CD</a:t>
              </a:r>
              <a:r>
                <a:rPr lang="el-GR" sz="1100" b="1">
                  <a:solidFill>
                    <a:srgbClr val="000000"/>
                  </a:solidFill>
                </a:rPr>
                <a:t>, </a:t>
              </a:r>
              <a:r>
                <a:rPr lang="en-US" sz="1100" b="1">
                  <a:solidFill>
                    <a:srgbClr val="000000"/>
                  </a:solidFill>
                </a:rPr>
                <a:t>DVD</a:t>
              </a:r>
              <a:r>
                <a:rPr lang="el-GR" sz="1100" b="1">
                  <a:solidFill>
                    <a:srgbClr val="000000"/>
                  </a:solidFill>
                </a:rPr>
                <a:t>, </a:t>
              </a:r>
              <a:r>
                <a:rPr lang="en-US" sz="1100" b="1">
                  <a:solidFill>
                    <a:srgbClr val="000000"/>
                  </a:solidFill>
                </a:rPr>
                <a:t>BluRay</a:t>
              </a:r>
              <a:endParaRPr lang="en-US"/>
            </a:p>
          </p:txBody>
        </p:sp>
        <p:sp>
          <p:nvSpPr>
            <p:cNvPr id="7187" name="Text Box 17"/>
            <p:cNvSpPr txBox="1">
              <a:spLocks noChangeArrowheads="1"/>
            </p:cNvSpPr>
            <p:nvPr/>
          </p:nvSpPr>
          <p:spPr bwMode="auto">
            <a:xfrm>
              <a:off x="5086" y="15741"/>
              <a:ext cx="1500"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90000" tIns="46800" rIns="90000" bIns="468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100" b="1">
                  <a:solidFill>
                    <a:srgbClr val="000000"/>
                  </a:solidFill>
                </a:rPr>
                <a:t>Μαγνητικές</a:t>
              </a:r>
            </a:p>
            <a:p>
              <a:pPr algn="ctr" eaLnBrk="1" hangingPunct="1"/>
              <a:r>
                <a:rPr lang="el-GR" sz="1100" b="1">
                  <a:solidFill>
                    <a:srgbClr val="000000"/>
                  </a:solidFill>
                </a:rPr>
                <a:t>Ταινίες</a:t>
              </a:r>
              <a:endParaRPr lang="en-US"/>
            </a:p>
          </p:txBody>
        </p:sp>
      </p:grpSp>
      <p:sp>
        <p:nvSpPr>
          <p:cNvPr id="7172" name="Text Box 19"/>
          <p:cNvSpPr txBox="1">
            <a:spLocks noChangeArrowheads="1"/>
          </p:cNvSpPr>
          <p:nvPr/>
        </p:nvSpPr>
        <p:spPr bwMode="auto">
          <a:xfrm>
            <a:off x="5277909" y="1512888"/>
            <a:ext cx="26468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r" eaLnBrk="1" hangingPunct="1"/>
            <a:r>
              <a:rPr lang="el-GR" dirty="0"/>
              <a:t>απόσταση από ΚΜΕ (-)</a:t>
            </a:r>
          </a:p>
          <a:p>
            <a:pPr algn="r" eaLnBrk="1" hangingPunct="1"/>
            <a:r>
              <a:rPr lang="el-GR" dirty="0"/>
              <a:t>μέγεθος (-)</a:t>
            </a:r>
          </a:p>
          <a:p>
            <a:pPr algn="r" eaLnBrk="1" hangingPunct="1"/>
            <a:endParaRPr lang="el-GR" dirty="0"/>
          </a:p>
          <a:p>
            <a:pPr algn="r" eaLnBrk="1" hangingPunct="1"/>
            <a:r>
              <a:rPr lang="el-GR" dirty="0"/>
              <a:t>ταχύτητα (+)</a:t>
            </a:r>
          </a:p>
          <a:p>
            <a:pPr algn="r" eaLnBrk="1" hangingPunct="1"/>
            <a:r>
              <a:rPr lang="el-GR" dirty="0"/>
              <a:t>κόστος (+)</a:t>
            </a:r>
            <a:endParaRPr lang="en-US" dirty="0"/>
          </a:p>
        </p:txBody>
      </p:sp>
      <p:sp>
        <p:nvSpPr>
          <p:cNvPr id="7173" name="Line 20"/>
          <p:cNvSpPr>
            <a:spLocks noChangeShapeType="1"/>
          </p:cNvSpPr>
          <p:nvPr/>
        </p:nvSpPr>
        <p:spPr bwMode="auto">
          <a:xfrm flipV="1">
            <a:off x="8074025" y="1536700"/>
            <a:ext cx="0" cy="13350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51677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l-GR" dirty="0">
                <a:latin typeface="Arial"/>
                <a:cs typeface="Arial"/>
              </a:rPr>
              <a:t>Είδη Κύριων και Βοηθητικών Μνημών</a:t>
            </a:r>
            <a:endParaRPr lang="en-US" dirty="0">
              <a:latin typeface="Arial"/>
              <a:cs typeface="Arial"/>
            </a:endParaRPr>
          </a:p>
        </p:txBody>
      </p:sp>
      <p:sp>
        <p:nvSpPr>
          <p:cNvPr id="8195" name="Rectangle 3"/>
          <p:cNvSpPr>
            <a:spLocks noGrp="1" noChangeArrowheads="1"/>
          </p:cNvSpPr>
          <p:nvPr>
            <p:ph type="body" idx="1"/>
          </p:nvPr>
        </p:nvSpPr>
        <p:spPr/>
        <p:txBody>
          <a:bodyPr/>
          <a:lstStyle/>
          <a:p>
            <a:pPr eaLnBrk="1" hangingPunct="1"/>
            <a:r>
              <a:rPr lang="el-GR" altLang="ko-KR" sz="2000">
                <a:latin typeface="Arial" charset="0"/>
              </a:rPr>
              <a:t>2 βασικά είδη μνήμης ανάλογα με το </a:t>
            </a:r>
            <a:r>
              <a:rPr lang="el-GR" altLang="ko-KR" sz="2000" b="1">
                <a:latin typeface="Arial" charset="0"/>
              </a:rPr>
              <a:t>αν μπορούν να διατηρούν τα περιεχόμενα τους</a:t>
            </a:r>
            <a:r>
              <a:rPr lang="el-GR" altLang="ko-KR" sz="2000">
                <a:latin typeface="Arial" charset="0"/>
              </a:rPr>
              <a:t> </a:t>
            </a:r>
            <a:r>
              <a:rPr lang="el-GR" altLang="ko-KR" sz="2000" b="1">
                <a:latin typeface="Arial" charset="0"/>
              </a:rPr>
              <a:t>μόνιμα</a:t>
            </a:r>
            <a:r>
              <a:rPr lang="el-GR" altLang="ko-KR" sz="2000">
                <a:latin typeface="Arial" charset="0"/>
              </a:rPr>
              <a:t> (δηλαδή όταν δεν τροφοδοτούνται με ηλεκτρικό ρεύμα)</a:t>
            </a:r>
          </a:p>
          <a:p>
            <a:pPr eaLnBrk="1" hangingPunct="1"/>
            <a:r>
              <a:rPr lang="el-GR" altLang="ko-KR" sz="2000">
                <a:latin typeface="Arial" charset="0"/>
              </a:rPr>
              <a:t>οι </a:t>
            </a:r>
            <a:r>
              <a:rPr lang="el-GR" altLang="ko-KR" sz="2000" b="1">
                <a:latin typeface="Arial" charset="0"/>
              </a:rPr>
              <a:t>Σταθερές</a:t>
            </a:r>
            <a:r>
              <a:rPr lang="el-GR" altLang="ko-KR" sz="2000">
                <a:latin typeface="Arial" charset="0"/>
              </a:rPr>
              <a:t> και οι </a:t>
            </a:r>
            <a:r>
              <a:rPr lang="el-GR" altLang="ko-KR" sz="2000" b="1">
                <a:latin typeface="Arial" charset="0"/>
              </a:rPr>
              <a:t>Ασταθείς</a:t>
            </a:r>
            <a:r>
              <a:rPr lang="el-GR" altLang="ko-KR" sz="2000">
                <a:latin typeface="Arial" charset="0"/>
              </a:rPr>
              <a:t> μνήμες</a:t>
            </a:r>
            <a:endParaRPr lang="en-US" sz="2000">
              <a:latin typeface="Arial" charset="0"/>
            </a:endParaRPr>
          </a:p>
        </p:txBody>
      </p:sp>
      <p:grpSp>
        <p:nvGrpSpPr>
          <p:cNvPr id="8196" name="Group 4"/>
          <p:cNvGrpSpPr>
            <a:grpSpLocks noChangeAspect="1"/>
          </p:cNvGrpSpPr>
          <p:nvPr/>
        </p:nvGrpSpPr>
        <p:grpSpPr bwMode="auto">
          <a:xfrm>
            <a:off x="1244600" y="3141663"/>
            <a:ext cx="7783513" cy="3140075"/>
            <a:chOff x="2038" y="11114"/>
            <a:chExt cx="12682" cy="5117"/>
          </a:xfrm>
        </p:grpSpPr>
        <p:sp>
          <p:nvSpPr>
            <p:cNvPr id="8198" name="AutoShape 5"/>
            <p:cNvSpPr>
              <a:spLocks noChangeAspect="1" noChangeArrowheads="1"/>
            </p:cNvSpPr>
            <p:nvPr/>
          </p:nvSpPr>
          <p:spPr bwMode="auto">
            <a:xfrm>
              <a:off x="2038" y="11114"/>
              <a:ext cx="12682" cy="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8199" name="Text Box 6"/>
            <p:cNvSpPr txBox="1">
              <a:spLocks noChangeArrowheads="1"/>
            </p:cNvSpPr>
            <p:nvPr/>
          </p:nvSpPr>
          <p:spPr bwMode="auto">
            <a:xfrm>
              <a:off x="7711" y="11635"/>
              <a:ext cx="1739" cy="562"/>
            </a:xfrm>
            <a:prstGeom prst="rect">
              <a:avLst/>
            </a:prstGeom>
            <a:solidFill>
              <a:srgbClr val="BBE0E3">
                <a:alpha val="47842"/>
              </a:srgbClr>
            </a:solidFill>
            <a:ln w="31750">
              <a:solidFill>
                <a:srgbClr val="000000"/>
              </a:solidFill>
              <a:miter lim="800000"/>
              <a:headEnd/>
              <a:tailEnd/>
            </a:ln>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l" eaLnBrk="1" hangingPunct="1"/>
              <a:r>
                <a:rPr lang="el-GR" sz="1400" b="1">
                  <a:solidFill>
                    <a:srgbClr val="000000"/>
                  </a:solidFill>
                </a:rPr>
                <a:t>ΜΝΗΜΕΣ</a:t>
              </a:r>
              <a:endParaRPr lang="en-US" sz="2000"/>
            </a:p>
          </p:txBody>
        </p:sp>
        <p:sp>
          <p:nvSpPr>
            <p:cNvPr id="8200" name="Text Box 7"/>
            <p:cNvSpPr txBox="1">
              <a:spLocks noChangeArrowheads="1"/>
            </p:cNvSpPr>
            <p:nvPr/>
          </p:nvSpPr>
          <p:spPr bwMode="auto">
            <a:xfrm>
              <a:off x="5332" y="13156"/>
              <a:ext cx="1995" cy="883"/>
            </a:xfrm>
            <a:prstGeom prst="rect">
              <a:avLst/>
            </a:prstGeom>
            <a:solidFill>
              <a:srgbClr val="BBE0E3">
                <a:alpha val="47842"/>
              </a:srgbClr>
            </a:solidFill>
            <a:ln w="31750">
              <a:solidFill>
                <a:srgbClr val="000000"/>
              </a:solidFill>
              <a:miter lim="800000"/>
              <a:headEnd/>
              <a:tailEnd/>
            </a:ln>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200" b="1">
                  <a:solidFill>
                    <a:srgbClr val="000000"/>
                  </a:solidFill>
                </a:rPr>
                <a:t>Σταθερές</a:t>
              </a:r>
            </a:p>
            <a:p>
              <a:pPr algn="ctr" eaLnBrk="1" hangingPunct="1"/>
              <a:r>
                <a:rPr lang="en-US" sz="1200" b="1">
                  <a:solidFill>
                    <a:srgbClr val="000000"/>
                  </a:solidFill>
                </a:rPr>
                <a:t>(non volatile)</a:t>
              </a:r>
              <a:endParaRPr lang="en-US" sz="2000"/>
            </a:p>
          </p:txBody>
        </p:sp>
        <p:sp>
          <p:nvSpPr>
            <p:cNvPr id="8201" name="Text Box 8"/>
            <p:cNvSpPr txBox="1">
              <a:spLocks noChangeArrowheads="1"/>
            </p:cNvSpPr>
            <p:nvPr/>
          </p:nvSpPr>
          <p:spPr bwMode="auto">
            <a:xfrm>
              <a:off x="10452" y="13156"/>
              <a:ext cx="1467" cy="883"/>
            </a:xfrm>
            <a:prstGeom prst="rect">
              <a:avLst/>
            </a:prstGeom>
            <a:solidFill>
              <a:srgbClr val="BBE0E3">
                <a:alpha val="47842"/>
              </a:srgbClr>
            </a:solidFill>
            <a:ln w="31750">
              <a:solidFill>
                <a:srgbClr val="000000"/>
              </a:solidFill>
              <a:miter lim="800000"/>
              <a:headEnd/>
              <a:tailEnd/>
            </a:ln>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200" b="1">
                  <a:solidFill>
                    <a:srgbClr val="000000"/>
                  </a:solidFill>
                </a:rPr>
                <a:t>Ασταθείς</a:t>
              </a:r>
            </a:p>
            <a:p>
              <a:pPr algn="ctr" eaLnBrk="1" hangingPunct="1"/>
              <a:r>
                <a:rPr lang="en-US" sz="1200" b="1">
                  <a:solidFill>
                    <a:srgbClr val="000000"/>
                  </a:solidFill>
                </a:rPr>
                <a:t>(volatile)</a:t>
              </a:r>
              <a:endParaRPr lang="en-US" sz="2000"/>
            </a:p>
          </p:txBody>
        </p:sp>
        <p:sp>
          <p:nvSpPr>
            <p:cNvPr id="8202" name="Text Box 9"/>
            <p:cNvSpPr txBox="1">
              <a:spLocks noChangeArrowheads="1"/>
            </p:cNvSpPr>
            <p:nvPr/>
          </p:nvSpPr>
          <p:spPr bwMode="auto">
            <a:xfrm>
              <a:off x="3261" y="14906"/>
              <a:ext cx="2729" cy="804"/>
            </a:xfrm>
            <a:prstGeom prst="rect">
              <a:avLst/>
            </a:prstGeom>
            <a:solidFill>
              <a:srgbClr val="BBE0E3">
                <a:alpha val="47842"/>
              </a:srgbClr>
            </a:solidFill>
            <a:ln w="31750">
              <a:solidFill>
                <a:srgbClr val="000000"/>
              </a:solidFill>
              <a:miter lim="800000"/>
              <a:headEnd/>
              <a:tailEnd/>
            </a:ln>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000">
                  <a:solidFill>
                    <a:srgbClr val="000000"/>
                  </a:solidFill>
                </a:rPr>
                <a:t>Μαγνητικές</a:t>
              </a:r>
            </a:p>
            <a:p>
              <a:pPr algn="ctr" eaLnBrk="1" hangingPunct="1"/>
              <a:r>
                <a:rPr lang="en-US" sz="1000">
                  <a:solidFill>
                    <a:srgbClr val="000000"/>
                  </a:solidFill>
                </a:rPr>
                <a:t>(</a:t>
              </a:r>
              <a:r>
                <a:rPr lang="el-GR" sz="1000">
                  <a:solidFill>
                    <a:srgbClr val="000000"/>
                  </a:solidFill>
                </a:rPr>
                <a:t>π.χ. σκληροί δίσκοι</a:t>
              </a:r>
              <a:r>
                <a:rPr lang="en-US" sz="1000">
                  <a:solidFill>
                    <a:srgbClr val="000000"/>
                  </a:solidFill>
                </a:rPr>
                <a:t>)</a:t>
              </a:r>
              <a:endParaRPr lang="en-US" sz="2000"/>
            </a:p>
          </p:txBody>
        </p:sp>
        <p:sp>
          <p:nvSpPr>
            <p:cNvPr id="8203" name="Text Box 10"/>
            <p:cNvSpPr txBox="1">
              <a:spLocks noChangeArrowheads="1"/>
            </p:cNvSpPr>
            <p:nvPr/>
          </p:nvSpPr>
          <p:spPr bwMode="auto">
            <a:xfrm>
              <a:off x="6650" y="14906"/>
              <a:ext cx="2100" cy="804"/>
            </a:xfrm>
            <a:prstGeom prst="rect">
              <a:avLst/>
            </a:prstGeom>
            <a:solidFill>
              <a:srgbClr val="BBE0E3">
                <a:alpha val="47842"/>
              </a:srgbClr>
            </a:solidFill>
            <a:ln w="31750">
              <a:solidFill>
                <a:srgbClr val="000000"/>
              </a:solidFill>
              <a:miter lim="800000"/>
              <a:headEnd/>
              <a:tailEnd/>
            </a:ln>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000">
                  <a:solidFill>
                    <a:srgbClr val="000000"/>
                  </a:solidFill>
                </a:rPr>
                <a:t>Οπτικές</a:t>
              </a:r>
            </a:p>
            <a:p>
              <a:pPr algn="ctr" eaLnBrk="1" hangingPunct="1"/>
              <a:r>
                <a:rPr lang="en-US" sz="1000">
                  <a:solidFill>
                    <a:srgbClr val="000000"/>
                  </a:solidFill>
                </a:rPr>
                <a:t>(</a:t>
              </a:r>
              <a:r>
                <a:rPr lang="el-GR" sz="1000">
                  <a:solidFill>
                    <a:srgbClr val="000000"/>
                  </a:solidFill>
                </a:rPr>
                <a:t>π.χ. </a:t>
              </a:r>
              <a:r>
                <a:rPr lang="en-US" sz="1000">
                  <a:solidFill>
                    <a:srgbClr val="000000"/>
                  </a:solidFill>
                </a:rPr>
                <a:t>CD, DVD)</a:t>
              </a:r>
              <a:endParaRPr lang="en-US" sz="2000"/>
            </a:p>
          </p:txBody>
        </p:sp>
        <p:sp>
          <p:nvSpPr>
            <p:cNvPr id="8204" name="Text Box 11"/>
            <p:cNvSpPr txBox="1">
              <a:spLocks noChangeArrowheads="1"/>
            </p:cNvSpPr>
            <p:nvPr/>
          </p:nvSpPr>
          <p:spPr bwMode="auto">
            <a:xfrm>
              <a:off x="9075" y="14906"/>
              <a:ext cx="1790" cy="804"/>
            </a:xfrm>
            <a:prstGeom prst="rect">
              <a:avLst/>
            </a:prstGeom>
            <a:solidFill>
              <a:srgbClr val="BBE0E3">
                <a:alpha val="47842"/>
              </a:srgbClr>
            </a:solidFill>
            <a:ln w="31750">
              <a:solidFill>
                <a:srgbClr val="000000"/>
              </a:solidFill>
              <a:miter lim="800000"/>
              <a:headEnd/>
              <a:tailEnd/>
            </a:ln>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000">
                  <a:solidFill>
                    <a:srgbClr val="000000"/>
                  </a:solidFill>
                </a:rPr>
                <a:t>Δυναμικές</a:t>
              </a:r>
            </a:p>
            <a:p>
              <a:pPr algn="ctr" eaLnBrk="1" hangingPunct="1"/>
              <a:r>
                <a:rPr lang="en-US" sz="1000">
                  <a:solidFill>
                    <a:srgbClr val="000000"/>
                  </a:solidFill>
                </a:rPr>
                <a:t>(</a:t>
              </a:r>
              <a:r>
                <a:rPr lang="el-GR" sz="1000">
                  <a:solidFill>
                    <a:srgbClr val="000000"/>
                  </a:solidFill>
                </a:rPr>
                <a:t>π.χ. </a:t>
              </a:r>
              <a:r>
                <a:rPr lang="en-US" sz="1000">
                  <a:solidFill>
                    <a:srgbClr val="000000"/>
                  </a:solidFill>
                </a:rPr>
                <a:t>DRAM)</a:t>
              </a:r>
              <a:endParaRPr lang="en-US" sz="2000"/>
            </a:p>
          </p:txBody>
        </p:sp>
        <p:sp>
          <p:nvSpPr>
            <p:cNvPr id="8205" name="Text Box 12"/>
            <p:cNvSpPr txBox="1">
              <a:spLocks noChangeArrowheads="1"/>
            </p:cNvSpPr>
            <p:nvPr/>
          </p:nvSpPr>
          <p:spPr bwMode="auto">
            <a:xfrm>
              <a:off x="11525" y="14906"/>
              <a:ext cx="2636" cy="804"/>
            </a:xfrm>
            <a:prstGeom prst="rect">
              <a:avLst/>
            </a:prstGeom>
            <a:solidFill>
              <a:srgbClr val="BBE0E3">
                <a:alpha val="47842"/>
              </a:srgbClr>
            </a:solidFill>
            <a:ln w="31750">
              <a:solidFill>
                <a:srgbClr val="000000"/>
              </a:solidFill>
              <a:miter lim="800000"/>
              <a:headEnd/>
              <a:tailEnd/>
            </a:ln>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000">
                  <a:solidFill>
                    <a:srgbClr val="000000"/>
                  </a:solidFill>
                </a:rPr>
                <a:t>Στατικές</a:t>
              </a:r>
            </a:p>
            <a:p>
              <a:pPr algn="ctr" eaLnBrk="1" hangingPunct="1"/>
              <a:r>
                <a:rPr lang="en-US" sz="1000">
                  <a:solidFill>
                    <a:srgbClr val="000000"/>
                  </a:solidFill>
                </a:rPr>
                <a:t>(</a:t>
              </a:r>
              <a:r>
                <a:rPr lang="el-GR" sz="1000">
                  <a:solidFill>
                    <a:srgbClr val="000000"/>
                  </a:solidFill>
                </a:rPr>
                <a:t>π.χ. </a:t>
              </a:r>
              <a:r>
                <a:rPr lang="en-US" sz="1000">
                  <a:solidFill>
                    <a:srgbClr val="000000"/>
                  </a:solidFill>
                </a:rPr>
                <a:t>SRAM, cache)</a:t>
              </a:r>
              <a:endParaRPr lang="en-US" sz="2000"/>
            </a:p>
          </p:txBody>
        </p:sp>
        <p:cxnSp>
          <p:nvCxnSpPr>
            <p:cNvPr id="8206" name="AutoShape 13"/>
            <p:cNvCxnSpPr>
              <a:cxnSpLocks noChangeShapeType="1"/>
              <a:stCxn id="8199" idx="2"/>
              <a:endCxn id="8200" idx="0"/>
            </p:cNvCxnSpPr>
            <p:nvPr/>
          </p:nvCxnSpPr>
          <p:spPr bwMode="auto">
            <a:xfrm rot="5400000">
              <a:off x="7009" y="11550"/>
              <a:ext cx="892" cy="2252"/>
            </a:xfrm>
            <a:prstGeom prst="bentConnector3">
              <a:avLst>
                <a:gd name="adj1" fmla="val 49926"/>
              </a:avLst>
            </a:prstGeom>
            <a:noFill/>
            <a:ln w="317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207" name="AutoShape 14"/>
            <p:cNvCxnSpPr>
              <a:cxnSpLocks noChangeShapeType="1"/>
              <a:stCxn id="8199" idx="2"/>
              <a:endCxn id="8201" idx="0"/>
            </p:cNvCxnSpPr>
            <p:nvPr/>
          </p:nvCxnSpPr>
          <p:spPr bwMode="auto">
            <a:xfrm rot="16200000" flipH="1">
              <a:off x="9437" y="11374"/>
              <a:ext cx="892" cy="2604"/>
            </a:xfrm>
            <a:prstGeom prst="bentConnector3">
              <a:avLst>
                <a:gd name="adj1" fmla="val 49926"/>
              </a:avLst>
            </a:prstGeom>
            <a:noFill/>
            <a:ln w="317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208" name="AutoShape 15"/>
            <p:cNvCxnSpPr>
              <a:cxnSpLocks noChangeShapeType="1"/>
              <a:stCxn id="8200" idx="2"/>
              <a:endCxn id="8202" idx="0"/>
            </p:cNvCxnSpPr>
            <p:nvPr/>
          </p:nvCxnSpPr>
          <p:spPr bwMode="auto">
            <a:xfrm rot="5400000">
              <a:off x="5077" y="13620"/>
              <a:ext cx="800" cy="1704"/>
            </a:xfrm>
            <a:prstGeom prst="bentConnector3">
              <a:avLst>
                <a:gd name="adj1" fmla="val 49917"/>
              </a:avLst>
            </a:prstGeom>
            <a:noFill/>
            <a:ln w="317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209" name="AutoShape 16"/>
            <p:cNvCxnSpPr>
              <a:cxnSpLocks noChangeShapeType="1"/>
              <a:stCxn id="8200" idx="2"/>
              <a:endCxn id="8203" idx="0"/>
            </p:cNvCxnSpPr>
            <p:nvPr/>
          </p:nvCxnSpPr>
          <p:spPr bwMode="auto">
            <a:xfrm rot="16200000" flipH="1">
              <a:off x="6615" y="13786"/>
              <a:ext cx="800" cy="1371"/>
            </a:xfrm>
            <a:prstGeom prst="bentConnector3">
              <a:avLst>
                <a:gd name="adj1" fmla="val 49917"/>
              </a:avLst>
            </a:prstGeom>
            <a:noFill/>
            <a:ln w="317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210" name="AutoShape 17"/>
            <p:cNvCxnSpPr>
              <a:cxnSpLocks noChangeShapeType="1"/>
              <a:stCxn id="8201" idx="2"/>
              <a:endCxn id="8204" idx="0"/>
            </p:cNvCxnSpPr>
            <p:nvPr/>
          </p:nvCxnSpPr>
          <p:spPr bwMode="auto">
            <a:xfrm rot="5400000">
              <a:off x="10178" y="13864"/>
              <a:ext cx="800" cy="1215"/>
            </a:xfrm>
            <a:prstGeom prst="bentConnector3">
              <a:avLst>
                <a:gd name="adj1" fmla="val 49917"/>
              </a:avLst>
            </a:prstGeom>
            <a:noFill/>
            <a:ln w="317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8211" name="AutoShape 18"/>
            <p:cNvCxnSpPr>
              <a:cxnSpLocks noChangeShapeType="1"/>
              <a:stCxn id="8201" idx="2"/>
              <a:endCxn id="8205" idx="0"/>
            </p:cNvCxnSpPr>
            <p:nvPr/>
          </p:nvCxnSpPr>
          <p:spPr bwMode="auto">
            <a:xfrm rot="16200000" flipH="1">
              <a:off x="11614" y="13643"/>
              <a:ext cx="800" cy="1658"/>
            </a:xfrm>
            <a:prstGeom prst="bentConnector3">
              <a:avLst>
                <a:gd name="adj1" fmla="val 49917"/>
              </a:avLst>
            </a:prstGeom>
            <a:noFill/>
            <a:ln w="3175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8212" name="Text Box 19"/>
            <p:cNvSpPr txBox="1">
              <a:spLocks noChangeArrowheads="1"/>
            </p:cNvSpPr>
            <p:nvPr/>
          </p:nvSpPr>
          <p:spPr bwMode="auto">
            <a:xfrm>
              <a:off x="2525" y="13323"/>
              <a:ext cx="2802"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800" b="1" i="1">
                  <a:solidFill>
                    <a:srgbClr val="000000"/>
                  </a:solidFill>
                </a:rPr>
                <a:t>Όλες οι βοηθητικές μνήμες</a:t>
              </a:r>
            </a:p>
            <a:p>
              <a:pPr algn="ctr" eaLnBrk="1" hangingPunct="1"/>
              <a:r>
                <a:rPr lang="el-GR" sz="800" b="1" i="1">
                  <a:solidFill>
                    <a:srgbClr val="000000"/>
                  </a:solidFill>
                </a:rPr>
                <a:t>και η κύρια μνήμη </a:t>
              </a:r>
              <a:r>
                <a:rPr lang="en-US" sz="800" b="1" i="1">
                  <a:solidFill>
                    <a:srgbClr val="000000"/>
                  </a:solidFill>
                </a:rPr>
                <a:t>ROM</a:t>
              </a:r>
              <a:endParaRPr lang="en-US" sz="2000"/>
            </a:p>
          </p:txBody>
        </p:sp>
        <p:sp>
          <p:nvSpPr>
            <p:cNvPr id="8213" name="Text Box 20"/>
            <p:cNvSpPr txBox="1">
              <a:spLocks noChangeArrowheads="1"/>
            </p:cNvSpPr>
            <p:nvPr/>
          </p:nvSpPr>
          <p:spPr bwMode="auto">
            <a:xfrm>
              <a:off x="11879" y="13310"/>
              <a:ext cx="235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54851" tIns="28523" rIns="54851" bIns="28523"/>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algn="r"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800" b="1" i="1">
                  <a:solidFill>
                    <a:srgbClr val="000000"/>
                  </a:solidFill>
                </a:rPr>
                <a:t>Όλες οι κύριες μνήμες</a:t>
              </a:r>
            </a:p>
            <a:p>
              <a:pPr algn="ctr" eaLnBrk="1" hangingPunct="1"/>
              <a:r>
                <a:rPr lang="el-GR" sz="800" b="1" i="1">
                  <a:solidFill>
                    <a:srgbClr val="000000"/>
                  </a:solidFill>
                </a:rPr>
                <a:t>(εκτός </a:t>
              </a:r>
              <a:r>
                <a:rPr lang="en-US" sz="800" b="1" i="1">
                  <a:solidFill>
                    <a:srgbClr val="000000"/>
                  </a:solidFill>
                </a:rPr>
                <a:t>ROM</a:t>
              </a:r>
              <a:r>
                <a:rPr lang="el-GR" sz="800" b="1" i="1">
                  <a:solidFill>
                    <a:srgbClr val="000000"/>
                  </a:solidFill>
                </a:rPr>
                <a:t>)</a:t>
              </a:r>
              <a:endParaRPr lang="en-US" sz="2000"/>
            </a:p>
          </p:txBody>
        </p:sp>
      </p:grpSp>
    </p:spTree>
    <p:extLst>
      <p:ext uri="{BB962C8B-B14F-4D97-AF65-F5344CB8AC3E}">
        <p14:creationId xmlns:p14="http://schemas.microsoft.com/office/powerpoint/2010/main" val="63641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l-GR" altLang="ko-KR" sz="4000" dirty="0">
                <a:latin typeface="Arial"/>
                <a:cs typeface="Arial"/>
              </a:rPr>
              <a:t>Σταθερές Μνήμες</a:t>
            </a:r>
            <a:r>
              <a:rPr lang="en-US" altLang="ko-KR" sz="4000" dirty="0">
                <a:latin typeface="Arial"/>
                <a:ea typeface="Gulim" charset="0"/>
                <a:cs typeface="Arial"/>
              </a:rPr>
              <a:t> </a:t>
            </a:r>
            <a:endParaRPr lang="en-US" sz="4000" dirty="0">
              <a:latin typeface="Arial"/>
              <a:cs typeface="Arial"/>
            </a:endParaRPr>
          </a:p>
        </p:txBody>
      </p:sp>
      <p:sp>
        <p:nvSpPr>
          <p:cNvPr id="9219" name="Rectangle 3"/>
          <p:cNvSpPr>
            <a:spLocks noGrp="1" noChangeArrowheads="1"/>
          </p:cNvSpPr>
          <p:nvPr>
            <p:ph type="body" idx="1"/>
          </p:nvPr>
        </p:nvSpPr>
        <p:spPr/>
        <p:txBody>
          <a:bodyPr/>
          <a:lstStyle/>
          <a:p>
            <a:pPr algn="just" eaLnBrk="1" hangingPunct="1">
              <a:lnSpc>
                <a:spcPct val="80000"/>
              </a:lnSpc>
            </a:pPr>
            <a:r>
              <a:rPr lang="el-GR" altLang="ko-KR" sz="1800" dirty="0">
                <a:latin typeface="Arial" charset="0"/>
              </a:rPr>
              <a:t>Οι </a:t>
            </a:r>
            <a:r>
              <a:rPr lang="el-GR" altLang="ko-KR" sz="1800" b="1" dirty="0">
                <a:latin typeface="Arial" charset="0"/>
              </a:rPr>
              <a:t>Σταθερές μνήμες</a:t>
            </a:r>
            <a:r>
              <a:rPr lang="el-GR" altLang="ko-KR" sz="1800" dirty="0">
                <a:latin typeface="Arial" charset="0"/>
              </a:rPr>
              <a:t> (</a:t>
            </a:r>
            <a:r>
              <a:rPr lang="en-US" altLang="ko-KR" sz="1800" i="1" dirty="0">
                <a:latin typeface="Arial" charset="0"/>
                <a:ea typeface="Gulim" charset="0"/>
                <a:cs typeface="Gulim" charset="0"/>
              </a:rPr>
              <a:t>non</a:t>
            </a:r>
            <a:r>
              <a:rPr lang="el-GR" altLang="ko-KR" sz="1800" i="1" dirty="0">
                <a:latin typeface="Arial" charset="0"/>
              </a:rPr>
              <a:t> </a:t>
            </a:r>
            <a:r>
              <a:rPr lang="en-US" altLang="ko-KR" sz="1800" i="1" dirty="0">
                <a:latin typeface="Arial" charset="0"/>
                <a:ea typeface="Gulim" charset="0"/>
                <a:cs typeface="Gulim" charset="0"/>
              </a:rPr>
              <a:t>volatile</a:t>
            </a:r>
            <a:r>
              <a:rPr lang="el-GR" altLang="ko-KR" sz="1800" i="1" dirty="0">
                <a:latin typeface="Arial" charset="0"/>
              </a:rPr>
              <a:t> </a:t>
            </a:r>
            <a:r>
              <a:rPr lang="en-US" altLang="ko-KR" sz="1800" i="1" dirty="0">
                <a:latin typeface="Arial" charset="0"/>
                <a:ea typeface="Gulim" charset="0"/>
                <a:cs typeface="Gulim" charset="0"/>
              </a:rPr>
              <a:t>storage</a:t>
            </a:r>
            <a:r>
              <a:rPr lang="el-GR" altLang="ko-KR" sz="1800" dirty="0">
                <a:latin typeface="Arial" charset="0"/>
              </a:rPr>
              <a:t>) είναι σε θέση να κρατήσουν αποθηκευμένα τα περιεχόμενα τους μόνιμα</a:t>
            </a:r>
          </a:p>
          <a:p>
            <a:pPr lvl="1" algn="just" eaLnBrk="1" hangingPunct="1">
              <a:lnSpc>
                <a:spcPct val="80000"/>
              </a:lnSpc>
            </a:pPr>
            <a:r>
              <a:rPr lang="el-GR" altLang="ko-KR" sz="1600" dirty="0">
                <a:latin typeface="Arial" charset="0"/>
              </a:rPr>
              <a:t>βοηθητικές μνήμες</a:t>
            </a:r>
          </a:p>
          <a:p>
            <a:pPr lvl="1" algn="just" eaLnBrk="1" hangingPunct="1">
              <a:lnSpc>
                <a:spcPct val="80000"/>
              </a:lnSpc>
            </a:pPr>
            <a:r>
              <a:rPr lang="el-GR" altLang="ko-KR" sz="1600" dirty="0">
                <a:latin typeface="Arial" charset="0"/>
              </a:rPr>
              <a:t>από κύρια μνήμη μόνο η </a:t>
            </a:r>
            <a:r>
              <a:rPr lang="en-US" altLang="ko-KR" sz="1600" dirty="0">
                <a:latin typeface="Arial" charset="0"/>
                <a:ea typeface="Gulim" charset="0"/>
                <a:cs typeface="Gulim" charset="0"/>
              </a:rPr>
              <a:t>ROM</a:t>
            </a:r>
            <a:r>
              <a:rPr lang="el-GR" altLang="ko-KR" sz="1600" dirty="0">
                <a:latin typeface="Arial" charset="0"/>
              </a:rPr>
              <a:t> (χρησιμεύει στην φόρτωση του λειτουργικού συστήματος κατά την εκκίνηση του υπολογιστή)</a:t>
            </a:r>
          </a:p>
          <a:p>
            <a:pPr algn="just" eaLnBrk="1" hangingPunct="1">
              <a:lnSpc>
                <a:spcPct val="80000"/>
              </a:lnSpc>
            </a:pPr>
            <a:endParaRPr lang="el-GR" sz="1800" b="1" dirty="0">
              <a:latin typeface="Arial" charset="0"/>
            </a:endParaRPr>
          </a:p>
          <a:p>
            <a:pPr algn="just" eaLnBrk="1" hangingPunct="1">
              <a:lnSpc>
                <a:spcPct val="80000"/>
              </a:lnSpc>
            </a:pPr>
            <a:r>
              <a:rPr lang="el-GR" sz="1800" b="1" dirty="0">
                <a:latin typeface="Arial" charset="0"/>
              </a:rPr>
              <a:t>Μαγνητικές Μνήμες</a:t>
            </a:r>
            <a:r>
              <a:rPr lang="el-GR" sz="1800" dirty="0">
                <a:latin typeface="Arial" charset="0"/>
              </a:rPr>
              <a:t> (</a:t>
            </a:r>
            <a:r>
              <a:rPr lang="el-GR" altLang="ko-KR" sz="1800" dirty="0">
                <a:latin typeface="Arial" charset="0"/>
              </a:rPr>
              <a:t>π.χ. σκληροί δίσκοι, εύκαμπτοι δίσκοι, μαγνητικές ταινίες)</a:t>
            </a:r>
          </a:p>
          <a:p>
            <a:pPr lvl="1" algn="just" eaLnBrk="1" hangingPunct="1">
              <a:lnSpc>
                <a:spcPct val="80000"/>
              </a:lnSpc>
            </a:pPr>
            <a:r>
              <a:rPr lang="el-GR" altLang="ko-KR" sz="1600" dirty="0">
                <a:latin typeface="Arial" charset="0"/>
              </a:rPr>
              <a:t>Η λειτουργία τους στηρίζεται στη μαγνήτιση επιστρωμένων περιοχών μέσω ενός ηλεκτροφόρου αγωγού</a:t>
            </a:r>
          </a:p>
          <a:p>
            <a:pPr lvl="1" algn="just" eaLnBrk="1" hangingPunct="1">
              <a:lnSpc>
                <a:spcPct val="80000"/>
              </a:lnSpc>
            </a:pPr>
            <a:r>
              <a:rPr lang="el-GR" altLang="ko-KR" sz="1600" dirty="0">
                <a:latin typeface="Arial" charset="0"/>
              </a:rPr>
              <a:t>Η φορά (δεξιόστροφα και αριστερόστροφα) της μαγνήτισης αντιπροσωπεύει το 0 ή το 1</a:t>
            </a:r>
          </a:p>
          <a:p>
            <a:pPr lvl="1" algn="just" eaLnBrk="1" hangingPunct="1">
              <a:lnSpc>
                <a:spcPct val="80000"/>
              </a:lnSpc>
            </a:pPr>
            <a:r>
              <a:rPr lang="el-GR" altLang="ko-KR" sz="1600" dirty="0">
                <a:latin typeface="Arial" charset="0"/>
              </a:rPr>
              <a:t>Η μαγνήτιση είναι μόνιμη</a:t>
            </a:r>
            <a:r>
              <a:rPr lang="en-US" altLang="ko-KR" sz="1600" dirty="0">
                <a:latin typeface="Arial" charset="0"/>
                <a:ea typeface="Gulim" charset="0"/>
                <a:cs typeface="Gulim" charset="0"/>
              </a:rPr>
              <a:t> </a:t>
            </a:r>
            <a:endParaRPr lang="el-GR" sz="1600" dirty="0">
              <a:latin typeface="Arial" charset="0"/>
            </a:endParaRPr>
          </a:p>
          <a:p>
            <a:pPr algn="just" eaLnBrk="1" hangingPunct="1">
              <a:lnSpc>
                <a:spcPct val="80000"/>
              </a:lnSpc>
            </a:pPr>
            <a:r>
              <a:rPr lang="el-GR" sz="1800" b="1" dirty="0">
                <a:latin typeface="Arial" charset="0"/>
              </a:rPr>
              <a:t>Οπτικές Μνήμες</a:t>
            </a:r>
            <a:r>
              <a:rPr lang="el-GR" sz="1800" dirty="0">
                <a:latin typeface="Arial" charset="0"/>
              </a:rPr>
              <a:t> </a:t>
            </a:r>
            <a:r>
              <a:rPr lang="el-GR" altLang="ko-KR" sz="1800" dirty="0">
                <a:latin typeface="Arial" charset="0"/>
              </a:rPr>
              <a:t>(π.χ. </a:t>
            </a:r>
            <a:r>
              <a:rPr lang="en-US" altLang="ko-KR" sz="1800" dirty="0">
                <a:latin typeface="Arial" charset="0"/>
                <a:ea typeface="Gulim" charset="0"/>
                <a:cs typeface="Gulim" charset="0"/>
              </a:rPr>
              <a:t>CD</a:t>
            </a:r>
            <a:r>
              <a:rPr lang="el-GR" altLang="ko-KR" sz="1800" dirty="0">
                <a:latin typeface="Arial" charset="0"/>
              </a:rPr>
              <a:t>, </a:t>
            </a:r>
            <a:r>
              <a:rPr lang="en-US" altLang="ko-KR" sz="1800" dirty="0">
                <a:latin typeface="Arial" charset="0"/>
                <a:ea typeface="Gulim" charset="0"/>
                <a:cs typeface="Gulim" charset="0"/>
              </a:rPr>
              <a:t>DVD</a:t>
            </a:r>
            <a:r>
              <a:rPr lang="el-GR" altLang="ko-KR" sz="1800" dirty="0">
                <a:latin typeface="Arial" charset="0"/>
              </a:rPr>
              <a:t>)</a:t>
            </a:r>
          </a:p>
          <a:p>
            <a:pPr lvl="1" algn="just" eaLnBrk="1" hangingPunct="1">
              <a:lnSpc>
                <a:spcPct val="80000"/>
              </a:lnSpc>
            </a:pPr>
            <a:r>
              <a:rPr lang="el-GR" altLang="ko-KR" sz="1600" dirty="0">
                <a:latin typeface="Arial" charset="0"/>
              </a:rPr>
              <a:t>Η λειτουργία τους στηρίζεται στην παραμόρφωση μέσω θερμότητας («κάψιμο») επιστρωμένων περιοχών μέσω ακτίνας λέιζερ</a:t>
            </a:r>
          </a:p>
          <a:p>
            <a:pPr lvl="1" algn="just" eaLnBrk="1" hangingPunct="1">
              <a:lnSpc>
                <a:spcPct val="80000"/>
              </a:lnSpc>
            </a:pPr>
            <a:r>
              <a:rPr lang="el-GR" altLang="ko-KR" sz="1600" dirty="0">
                <a:latin typeface="Arial" charset="0"/>
              </a:rPr>
              <a:t>Η παρουσία ή η απουσία παραμόρφωσης αντιπροσωπεύει το 0 ή 1 </a:t>
            </a:r>
          </a:p>
          <a:p>
            <a:pPr lvl="1" algn="just" eaLnBrk="1" hangingPunct="1">
              <a:lnSpc>
                <a:spcPct val="80000"/>
              </a:lnSpc>
            </a:pPr>
            <a:r>
              <a:rPr lang="el-GR" altLang="ko-KR" sz="1600" dirty="0">
                <a:latin typeface="Arial" charset="0"/>
              </a:rPr>
              <a:t>Η παραμόρφωση είναι μόνιμη</a:t>
            </a:r>
            <a:endParaRPr lang="en-US" sz="1600" dirty="0">
              <a:latin typeface="Arial" charset="0"/>
            </a:endParaRPr>
          </a:p>
        </p:txBody>
      </p:sp>
    </p:spTree>
    <p:extLst>
      <p:ext uri="{BB962C8B-B14F-4D97-AF65-F5344CB8AC3E}">
        <p14:creationId xmlns:p14="http://schemas.microsoft.com/office/powerpoint/2010/main" val="20360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l-GR" altLang="ko-KR">
                <a:latin typeface="Tahoma" charset="0"/>
              </a:rPr>
              <a:t>Ασταθείς Μνήμες</a:t>
            </a:r>
            <a:endParaRPr lang="en-US">
              <a:latin typeface="Tahoma" charset="0"/>
            </a:endParaRPr>
          </a:p>
        </p:txBody>
      </p:sp>
      <p:sp>
        <p:nvSpPr>
          <p:cNvPr id="10243" name="Rectangle 3"/>
          <p:cNvSpPr>
            <a:spLocks noGrp="1" noChangeArrowheads="1"/>
          </p:cNvSpPr>
          <p:nvPr>
            <p:ph type="body" idx="1"/>
          </p:nvPr>
        </p:nvSpPr>
        <p:spPr/>
        <p:txBody>
          <a:bodyPr/>
          <a:lstStyle/>
          <a:p>
            <a:pPr algn="just" eaLnBrk="1" hangingPunct="1">
              <a:lnSpc>
                <a:spcPct val="80000"/>
              </a:lnSpc>
            </a:pPr>
            <a:r>
              <a:rPr lang="el-GR" altLang="ko-KR" sz="1600" dirty="0">
                <a:latin typeface="Arial" charset="0"/>
              </a:rPr>
              <a:t>Οι </a:t>
            </a:r>
            <a:r>
              <a:rPr lang="el-GR" altLang="ko-KR" sz="1600" b="1" dirty="0">
                <a:latin typeface="Arial" charset="0"/>
              </a:rPr>
              <a:t>Ασταθείς μνήμες</a:t>
            </a:r>
            <a:r>
              <a:rPr lang="el-GR" altLang="ko-KR" sz="1600" dirty="0">
                <a:latin typeface="Arial" charset="0"/>
              </a:rPr>
              <a:t> (</a:t>
            </a:r>
            <a:r>
              <a:rPr lang="en-US" altLang="ko-KR" sz="1600" i="1" dirty="0">
                <a:latin typeface="Arial" charset="0"/>
                <a:ea typeface="Gulim" charset="0"/>
                <a:cs typeface="Gulim" charset="0"/>
              </a:rPr>
              <a:t>volatile</a:t>
            </a:r>
            <a:r>
              <a:rPr lang="el-GR" altLang="ko-KR" sz="1600" i="1" dirty="0">
                <a:latin typeface="Arial" charset="0"/>
              </a:rPr>
              <a:t> </a:t>
            </a:r>
            <a:r>
              <a:rPr lang="en-US" altLang="ko-KR" sz="1600" i="1" dirty="0">
                <a:latin typeface="Arial" charset="0"/>
                <a:ea typeface="Gulim" charset="0"/>
                <a:cs typeface="Gulim" charset="0"/>
              </a:rPr>
              <a:t>storage</a:t>
            </a:r>
            <a:r>
              <a:rPr lang="el-GR" altLang="ko-KR" sz="1600" dirty="0">
                <a:latin typeface="Arial" charset="0"/>
              </a:rPr>
              <a:t>) απαιτούν συνεχή τροφοδότηση με ρεύμα προκειμένου να μην μεταβληθούν/ σβηστούν τα περιεχόμενά τους</a:t>
            </a:r>
          </a:p>
          <a:p>
            <a:pPr lvl="1" algn="just" eaLnBrk="1" hangingPunct="1">
              <a:lnSpc>
                <a:spcPct val="80000"/>
              </a:lnSpc>
            </a:pPr>
            <a:r>
              <a:rPr lang="el-GR" altLang="ko-KR" sz="1400" dirty="0">
                <a:latin typeface="Arial" charset="0"/>
              </a:rPr>
              <a:t>όλα τα είδη κύριας μνήμης εκτός από τη </a:t>
            </a:r>
            <a:r>
              <a:rPr lang="en-US" altLang="ko-KR" sz="1400" dirty="0">
                <a:latin typeface="Arial" charset="0"/>
                <a:ea typeface="Gulim" charset="0"/>
                <a:cs typeface="Gulim" charset="0"/>
              </a:rPr>
              <a:t>ROM</a:t>
            </a:r>
            <a:endParaRPr lang="el-GR" altLang="ko-KR" sz="1400" dirty="0">
              <a:latin typeface="Arial" charset="0"/>
            </a:endParaRPr>
          </a:p>
          <a:p>
            <a:pPr algn="just" eaLnBrk="1" hangingPunct="1">
              <a:lnSpc>
                <a:spcPct val="80000"/>
              </a:lnSpc>
            </a:pPr>
            <a:endParaRPr lang="el-GR" altLang="ko-KR" sz="1600" b="1" dirty="0">
              <a:latin typeface="Arial" charset="0"/>
            </a:endParaRPr>
          </a:p>
          <a:p>
            <a:pPr algn="just" eaLnBrk="1" hangingPunct="1">
              <a:lnSpc>
                <a:spcPct val="80000"/>
              </a:lnSpc>
            </a:pPr>
            <a:r>
              <a:rPr lang="el-GR" altLang="ko-KR" sz="1600" b="1" dirty="0">
                <a:latin typeface="Arial" charset="0"/>
              </a:rPr>
              <a:t>Δυναμική μνήμη </a:t>
            </a:r>
            <a:r>
              <a:rPr lang="el-GR" altLang="ko-KR" sz="1600" dirty="0">
                <a:latin typeface="Arial" charset="0"/>
              </a:rPr>
              <a:t>(</a:t>
            </a:r>
            <a:r>
              <a:rPr lang="en-US" altLang="ko-KR" sz="1600" b="1" dirty="0">
                <a:latin typeface="Arial" charset="0"/>
                <a:ea typeface="Gulim" charset="0"/>
                <a:cs typeface="Gulim" charset="0"/>
              </a:rPr>
              <a:t>dynamic</a:t>
            </a:r>
            <a:r>
              <a:rPr lang="el-GR" altLang="ko-KR" sz="1600" b="1" dirty="0">
                <a:latin typeface="Arial" charset="0"/>
              </a:rPr>
              <a:t> </a:t>
            </a:r>
            <a:r>
              <a:rPr lang="en-US" altLang="ko-KR" sz="1600" b="1" dirty="0">
                <a:latin typeface="Arial" charset="0"/>
                <a:ea typeface="Gulim" charset="0"/>
                <a:cs typeface="Gulim" charset="0"/>
              </a:rPr>
              <a:t>memory</a:t>
            </a:r>
            <a:r>
              <a:rPr lang="el-GR" altLang="ko-KR" sz="1600" dirty="0">
                <a:latin typeface="Arial" charset="0"/>
              </a:rPr>
              <a:t>)</a:t>
            </a:r>
          </a:p>
          <a:p>
            <a:pPr lvl="1" algn="just" eaLnBrk="1" hangingPunct="1">
              <a:lnSpc>
                <a:spcPct val="80000"/>
              </a:lnSpc>
            </a:pPr>
            <a:r>
              <a:rPr lang="en-US" altLang="ko-KR" sz="1400" b="1" dirty="0">
                <a:latin typeface="Arial" charset="0"/>
                <a:ea typeface="Gulim" charset="0"/>
                <a:cs typeface="Gulim" charset="0"/>
              </a:rPr>
              <a:t>DRAM</a:t>
            </a:r>
            <a:r>
              <a:rPr lang="el-GR" altLang="ko-KR" sz="1400" b="1" dirty="0">
                <a:latin typeface="Arial" charset="0"/>
              </a:rPr>
              <a:t> (</a:t>
            </a:r>
            <a:r>
              <a:rPr lang="en-US" altLang="ko-KR" sz="1400" b="1" dirty="0">
                <a:latin typeface="Arial" charset="0"/>
                <a:ea typeface="Gulim" charset="0"/>
                <a:cs typeface="Gulim" charset="0"/>
              </a:rPr>
              <a:t>Dynamic</a:t>
            </a:r>
            <a:r>
              <a:rPr lang="el-GR" altLang="ko-KR" sz="1400" b="1" dirty="0">
                <a:latin typeface="Arial" charset="0"/>
              </a:rPr>
              <a:t> </a:t>
            </a:r>
            <a:r>
              <a:rPr lang="en-US" altLang="ko-KR" sz="1400" b="1" dirty="0">
                <a:latin typeface="Arial" charset="0"/>
                <a:ea typeface="Gulim" charset="0"/>
                <a:cs typeface="Gulim" charset="0"/>
              </a:rPr>
              <a:t>RAM</a:t>
            </a:r>
            <a:r>
              <a:rPr lang="el-GR" altLang="ko-KR" sz="1400" b="1" dirty="0">
                <a:latin typeface="Arial" charset="0"/>
              </a:rPr>
              <a:t>)</a:t>
            </a:r>
            <a:endParaRPr lang="el-GR" altLang="ko-KR" sz="1400" dirty="0">
              <a:latin typeface="Arial" charset="0"/>
            </a:endParaRPr>
          </a:p>
          <a:p>
            <a:pPr algn="just" eaLnBrk="1" hangingPunct="1">
              <a:lnSpc>
                <a:spcPct val="80000"/>
              </a:lnSpc>
            </a:pPr>
            <a:r>
              <a:rPr lang="el-GR" altLang="ko-KR" sz="1600" b="1" dirty="0" smtClean="0">
                <a:latin typeface="Arial" charset="0"/>
              </a:rPr>
              <a:t>Στατική </a:t>
            </a:r>
            <a:r>
              <a:rPr lang="el-GR" altLang="ko-KR" sz="1600" b="1" dirty="0">
                <a:latin typeface="Arial" charset="0"/>
              </a:rPr>
              <a:t>μνήμη </a:t>
            </a:r>
            <a:r>
              <a:rPr lang="el-GR" altLang="ko-KR" sz="1600" dirty="0">
                <a:latin typeface="Arial" charset="0"/>
              </a:rPr>
              <a:t>(</a:t>
            </a:r>
            <a:r>
              <a:rPr lang="en-US" altLang="ko-KR" sz="1600" b="1" dirty="0">
                <a:latin typeface="Arial" charset="0"/>
                <a:ea typeface="Gulim" charset="0"/>
                <a:cs typeface="Gulim" charset="0"/>
              </a:rPr>
              <a:t>static</a:t>
            </a:r>
            <a:r>
              <a:rPr lang="el-GR" altLang="ko-KR" sz="1600" b="1" dirty="0">
                <a:latin typeface="Arial" charset="0"/>
              </a:rPr>
              <a:t> </a:t>
            </a:r>
            <a:r>
              <a:rPr lang="en-US" altLang="ko-KR" sz="1600" b="1" dirty="0">
                <a:latin typeface="Arial" charset="0"/>
                <a:ea typeface="Gulim" charset="0"/>
                <a:cs typeface="Gulim" charset="0"/>
              </a:rPr>
              <a:t>memory</a:t>
            </a:r>
            <a:r>
              <a:rPr lang="el-GR" altLang="ko-KR" sz="1600" dirty="0">
                <a:latin typeface="Arial" charset="0"/>
              </a:rPr>
              <a:t>)</a:t>
            </a:r>
          </a:p>
          <a:p>
            <a:pPr lvl="1" algn="just" eaLnBrk="1" hangingPunct="1">
              <a:lnSpc>
                <a:spcPct val="80000"/>
              </a:lnSpc>
            </a:pPr>
            <a:r>
              <a:rPr lang="en-US" altLang="ko-KR" sz="1400" b="1" dirty="0">
                <a:latin typeface="Arial" charset="0"/>
                <a:ea typeface="Gulim" charset="0"/>
                <a:cs typeface="Gulim" charset="0"/>
              </a:rPr>
              <a:t>SRAM</a:t>
            </a:r>
            <a:r>
              <a:rPr lang="el-GR" altLang="ko-KR" sz="1400" b="1" dirty="0">
                <a:latin typeface="Arial" charset="0"/>
              </a:rPr>
              <a:t> (</a:t>
            </a:r>
            <a:r>
              <a:rPr lang="en-US" altLang="ko-KR" sz="1400" b="1" dirty="0">
                <a:latin typeface="Arial" charset="0"/>
                <a:ea typeface="Gulim" charset="0"/>
                <a:cs typeface="Gulim" charset="0"/>
              </a:rPr>
              <a:t>Static</a:t>
            </a:r>
            <a:r>
              <a:rPr lang="el-GR" altLang="ko-KR" sz="1400" b="1" dirty="0">
                <a:latin typeface="Arial" charset="0"/>
              </a:rPr>
              <a:t> </a:t>
            </a:r>
            <a:r>
              <a:rPr lang="en-US" altLang="ko-KR" sz="1400" b="1" dirty="0">
                <a:latin typeface="Arial" charset="0"/>
                <a:ea typeface="Gulim" charset="0"/>
                <a:cs typeface="Gulim" charset="0"/>
              </a:rPr>
              <a:t>RAM</a:t>
            </a:r>
            <a:r>
              <a:rPr lang="el-GR" altLang="ko-KR" sz="1400" b="1" dirty="0" smtClean="0">
                <a:latin typeface="Arial" charset="0"/>
              </a:rPr>
              <a:t>)</a:t>
            </a:r>
            <a:endParaRPr lang="el-GR" altLang="ko-KR" sz="1400" dirty="0">
              <a:latin typeface="Arial" charset="0"/>
            </a:endParaRPr>
          </a:p>
        </p:txBody>
      </p:sp>
    </p:spTree>
    <p:extLst>
      <p:ext uri="{BB962C8B-B14F-4D97-AF65-F5344CB8AC3E}">
        <p14:creationId xmlns:p14="http://schemas.microsoft.com/office/powerpoint/2010/main" val="206255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l-GR" dirty="0">
                <a:latin typeface="Arial"/>
                <a:cs typeface="Arial"/>
              </a:rPr>
              <a:t>Κύρια Μνήμη – Βασικές Λειτουργίες</a:t>
            </a:r>
            <a:endParaRPr lang="en-US" dirty="0">
              <a:latin typeface="Arial"/>
              <a:cs typeface="Arial"/>
            </a:endParaRPr>
          </a:p>
        </p:txBody>
      </p:sp>
      <p:sp>
        <p:nvSpPr>
          <p:cNvPr id="11267" name="Rectangle 3"/>
          <p:cNvSpPr>
            <a:spLocks noGrp="1" noChangeArrowheads="1"/>
          </p:cNvSpPr>
          <p:nvPr>
            <p:ph type="body" idx="1"/>
          </p:nvPr>
        </p:nvSpPr>
        <p:spPr/>
        <p:txBody>
          <a:bodyPr>
            <a:normAutofit/>
          </a:bodyPr>
          <a:lstStyle/>
          <a:p>
            <a:pPr eaLnBrk="1" hangingPunct="1"/>
            <a:r>
              <a:rPr lang="el-GR" altLang="ko-KR" sz="2000" dirty="0">
                <a:latin typeface="Arial" charset="0"/>
              </a:rPr>
              <a:t>Η κύρια μνήμη μας δίνει τη δυνατότητα να εκτελέσουμε τρεις βασικές λειτουργίες: </a:t>
            </a:r>
            <a:endParaRPr lang="en-US" altLang="ko-KR" sz="2000" dirty="0">
              <a:latin typeface="Arial" charset="0"/>
              <a:ea typeface="Gulim" charset="0"/>
              <a:cs typeface="Gulim" charset="0"/>
            </a:endParaRPr>
          </a:p>
          <a:p>
            <a:pPr lvl="1" eaLnBrk="1" hangingPunct="1"/>
            <a:endParaRPr lang="el-GR" altLang="ko-KR" sz="2000" dirty="0">
              <a:latin typeface="Arial" charset="0"/>
            </a:endParaRPr>
          </a:p>
          <a:p>
            <a:pPr lvl="1" algn="just" eaLnBrk="1" hangingPunct="1"/>
            <a:r>
              <a:rPr lang="el-GR" altLang="ko-KR" sz="2000" dirty="0">
                <a:latin typeface="Arial" charset="0"/>
              </a:rPr>
              <a:t>Την </a:t>
            </a:r>
            <a:r>
              <a:rPr lang="el-GR" altLang="ko-KR" sz="2000" b="1" dirty="0">
                <a:latin typeface="Arial" charset="0"/>
              </a:rPr>
              <a:t>καταχώρηση δεδομένων</a:t>
            </a:r>
            <a:r>
              <a:rPr lang="el-GR" altLang="ko-KR" sz="2000" dirty="0">
                <a:latin typeface="Arial" charset="0"/>
              </a:rPr>
              <a:t> τα οποία εισάγονται προς επεξεργασία στο υπολογιστικό σύστημα.</a:t>
            </a:r>
            <a:endParaRPr lang="en-US" altLang="ko-KR" sz="2000" dirty="0">
              <a:latin typeface="Arial" charset="0"/>
              <a:ea typeface="Gulim" charset="0"/>
              <a:cs typeface="Gulim" charset="0"/>
            </a:endParaRPr>
          </a:p>
          <a:p>
            <a:pPr lvl="1" algn="just" eaLnBrk="1" hangingPunct="1"/>
            <a:endParaRPr lang="el-GR" altLang="ko-KR" sz="2000" dirty="0">
              <a:latin typeface="Arial" charset="0"/>
            </a:endParaRPr>
          </a:p>
          <a:p>
            <a:pPr lvl="1" algn="just" eaLnBrk="1" hangingPunct="1"/>
            <a:r>
              <a:rPr lang="el-GR" altLang="ko-KR" sz="2000" dirty="0">
                <a:latin typeface="Arial" charset="0"/>
              </a:rPr>
              <a:t>Την </a:t>
            </a:r>
            <a:r>
              <a:rPr lang="el-GR" altLang="ko-KR" sz="2000" b="1" dirty="0">
                <a:latin typeface="Arial" charset="0"/>
              </a:rPr>
              <a:t>καταχώρηση αποτελεσμάτων</a:t>
            </a:r>
            <a:r>
              <a:rPr lang="el-GR" altLang="ko-KR" sz="2000" dirty="0">
                <a:latin typeface="Arial" charset="0"/>
              </a:rPr>
              <a:t> που προκύπτουν από την επεξεργασία των αποθηκευμένων δεδομένων.</a:t>
            </a:r>
            <a:endParaRPr lang="en-US" altLang="ko-KR" sz="2000" dirty="0">
              <a:latin typeface="Arial" charset="0"/>
              <a:ea typeface="Gulim" charset="0"/>
              <a:cs typeface="Gulim" charset="0"/>
            </a:endParaRPr>
          </a:p>
          <a:p>
            <a:pPr lvl="1" algn="just" eaLnBrk="1" hangingPunct="1"/>
            <a:endParaRPr lang="el-GR" altLang="ko-KR" sz="2000" dirty="0">
              <a:latin typeface="Arial" charset="0"/>
            </a:endParaRPr>
          </a:p>
          <a:p>
            <a:pPr lvl="1" algn="just" eaLnBrk="1" hangingPunct="1"/>
            <a:r>
              <a:rPr lang="el-GR" altLang="ko-KR" sz="2000" dirty="0">
                <a:latin typeface="Arial" charset="0"/>
              </a:rPr>
              <a:t>Την </a:t>
            </a:r>
            <a:r>
              <a:rPr lang="el-GR" altLang="ko-KR" sz="2000" b="1" dirty="0">
                <a:latin typeface="Arial" charset="0"/>
              </a:rPr>
              <a:t>καταχώρηση ακολουθιών πράξεων, δηλαδή προγραμμάτων</a:t>
            </a:r>
            <a:r>
              <a:rPr lang="el-GR" altLang="ko-KR" sz="2000" dirty="0">
                <a:latin typeface="Arial" charset="0"/>
              </a:rPr>
              <a:t>, οι οποίες θα εκτελεστούν επί των αποθηκευμένων δεδομένων</a:t>
            </a:r>
            <a:endParaRPr lang="en-US" sz="2000" dirty="0">
              <a:latin typeface="Arial" charset="0"/>
            </a:endParaRPr>
          </a:p>
        </p:txBody>
      </p:sp>
    </p:spTree>
    <p:extLst>
      <p:ext uri="{BB962C8B-B14F-4D97-AF65-F5344CB8AC3E}">
        <p14:creationId xmlns:p14="http://schemas.microsoft.com/office/powerpoint/2010/main" val="903667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l-GR" altLang="ko-KR" sz="4000" dirty="0">
                <a:latin typeface="Arial"/>
                <a:cs typeface="Arial"/>
              </a:rPr>
              <a:t>Οργάνωση της Κύριας Μνήμης</a:t>
            </a:r>
            <a:r>
              <a:rPr lang="en-US" altLang="ko-KR" sz="4000" dirty="0">
                <a:latin typeface="Arial"/>
                <a:ea typeface="Gulim" charset="0"/>
                <a:cs typeface="Arial"/>
              </a:rPr>
              <a:t> </a:t>
            </a:r>
            <a:endParaRPr lang="en-US" sz="4000" dirty="0">
              <a:latin typeface="Arial"/>
              <a:cs typeface="Arial"/>
            </a:endParaRPr>
          </a:p>
        </p:txBody>
      </p:sp>
      <p:sp>
        <p:nvSpPr>
          <p:cNvPr id="12291" name="Rectangle 3"/>
          <p:cNvSpPr>
            <a:spLocks noGrp="1" noChangeArrowheads="1"/>
          </p:cNvSpPr>
          <p:nvPr>
            <p:ph type="body" idx="1"/>
          </p:nvPr>
        </p:nvSpPr>
        <p:spPr/>
        <p:txBody>
          <a:bodyPr/>
          <a:lstStyle/>
          <a:p>
            <a:pPr eaLnBrk="1" hangingPunct="1"/>
            <a:r>
              <a:rPr lang="el-GR" altLang="ko-KR" sz="2000" dirty="0">
                <a:latin typeface="Arial" charset="0"/>
              </a:rPr>
              <a:t>Το στοιχείο που αποθηκεύουμε στη μνήμη είναι το </a:t>
            </a:r>
            <a:r>
              <a:rPr lang="en-US" altLang="ko-KR" sz="2000" b="1" dirty="0">
                <a:latin typeface="Arial" charset="0"/>
                <a:ea typeface="Gulim" charset="0"/>
                <a:cs typeface="Gulim" charset="0"/>
              </a:rPr>
              <a:t>bit</a:t>
            </a:r>
            <a:r>
              <a:rPr lang="el-GR" altLang="ko-KR" sz="2000" dirty="0">
                <a:latin typeface="Arial" charset="0"/>
              </a:rPr>
              <a:t> (</a:t>
            </a:r>
            <a:r>
              <a:rPr lang="en-US" altLang="ko-KR" sz="2000" b="1" dirty="0">
                <a:latin typeface="Arial" charset="0"/>
                <a:ea typeface="Gulim" charset="0"/>
                <a:cs typeface="Gulim" charset="0"/>
              </a:rPr>
              <a:t>b</a:t>
            </a:r>
            <a:r>
              <a:rPr lang="en-US" altLang="ko-KR" sz="2000" dirty="0">
                <a:latin typeface="Arial" charset="0"/>
                <a:ea typeface="Gulim" charset="0"/>
                <a:cs typeface="Gulim" charset="0"/>
              </a:rPr>
              <a:t>inary</a:t>
            </a:r>
            <a:r>
              <a:rPr lang="el-GR" altLang="ko-KR" sz="2000" dirty="0">
                <a:latin typeface="Arial" charset="0"/>
              </a:rPr>
              <a:t> </a:t>
            </a:r>
            <a:r>
              <a:rPr lang="en-US" altLang="ko-KR" sz="2000" dirty="0">
                <a:latin typeface="Arial" charset="0"/>
                <a:ea typeface="Gulim" charset="0"/>
                <a:cs typeface="Gulim" charset="0"/>
              </a:rPr>
              <a:t>dig</a:t>
            </a:r>
            <a:r>
              <a:rPr lang="en-US" altLang="ko-KR" sz="2000" b="1" dirty="0">
                <a:latin typeface="Arial" charset="0"/>
                <a:ea typeface="Gulim" charset="0"/>
                <a:cs typeface="Gulim" charset="0"/>
              </a:rPr>
              <a:t>it</a:t>
            </a:r>
            <a:r>
              <a:rPr lang="el-GR" altLang="ko-KR" sz="2000" dirty="0">
                <a:latin typeface="Arial" charset="0"/>
              </a:rPr>
              <a:t> , δυαδικό ψηφίο) και παίρνει τιμές 0 ή 1</a:t>
            </a:r>
          </a:p>
          <a:p>
            <a:pPr eaLnBrk="1" hangingPunct="1"/>
            <a:r>
              <a:rPr lang="el-GR" altLang="ko-KR" sz="2000" dirty="0">
                <a:latin typeface="Arial" charset="0"/>
              </a:rPr>
              <a:t>Η μνήμη είναι χωρισμένη σε κελιά των </a:t>
            </a:r>
            <a:r>
              <a:rPr lang="el-GR" altLang="ko-KR" sz="2000" b="1" u="sng" dirty="0">
                <a:latin typeface="Arial" charset="0"/>
              </a:rPr>
              <a:t>8 </a:t>
            </a:r>
            <a:r>
              <a:rPr lang="en-US" altLang="ko-KR" sz="2000" b="1" u="sng" dirty="0">
                <a:latin typeface="Arial" charset="0"/>
                <a:ea typeface="Gulim" charset="0"/>
                <a:cs typeface="Gulim" charset="0"/>
              </a:rPr>
              <a:t>bits = 1 byte</a:t>
            </a:r>
            <a:r>
              <a:rPr lang="en-US" altLang="ko-KR" sz="2000" b="1" dirty="0">
                <a:latin typeface="Arial" charset="0"/>
                <a:ea typeface="Gulim" charset="0"/>
                <a:cs typeface="Gulim" charset="0"/>
              </a:rPr>
              <a:t> </a:t>
            </a:r>
            <a:r>
              <a:rPr lang="en-US" altLang="ko-KR" sz="2000" dirty="0">
                <a:latin typeface="Arial" charset="0"/>
                <a:ea typeface="Gulim" charset="0"/>
                <a:cs typeface="Gulim" charset="0"/>
              </a:rPr>
              <a:t>(</a:t>
            </a:r>
            <a:r>
              <a:rPr lang="el-GR" altLang="ko-KR" sz="2000" b="1" dirty="0">
                <a:latin typeface="Arial" charset="0"/>
              </a:rPr>
              <a:t>ψηφιοσυλλαβή</a:t>
            </a:r>
            <a:r>
              <a:rPr lang="en-US" altLang="ko-KR" sz="2000" b="1" dirty="0">
                <a:latin typeface="Arial" charset="0"/>
                <a:ea typeface="Gulim" charset="0"/>
                <a:cs typeface="Gulim" charset="0"/>
              </a:rPr>
              <a:t>)</a:t>
            </a:r>
          </a:p>
          <a:p>
            <a:pPr eaLnBrk="1" hangingPunct="1"/>
            <a:r>
              <a:rPr lang="el-GR" altLang="ko-KR" sz="2000" dirty="0">
                <a:latin typeface="Arial" charset="0"/>
              </a:rPr>
              <a:t>Το </a:t>
            </a:r>
            <a:r>
              <a:rPr lang="en-US" altLang="ko-KR" sz="2000" b="1" dirty="0">
                <a:latin typeface="Arial" charset="0"/>
                <a:ea typeface="Gulim" charset="0"/>
                <a:cs typeface="Gulim" charset="0"/>
              </a:rPr>
              <a:t>byte</a:t>
            </a:r>
            <a:r>
              <a:rPr lang="el-GR" altLang="ko-KR" sz="2000" dirty="0">
                <a:latin typeface="Arial" charset="0"/>
              </a:rPr>
              <a:t> αποτελεί την </a:t>
            </a:r>
            <a:r>
              <a:rPr lang="el-GR" altLang="ko-KR" sz="2000" b="1" dirty="0">
                <a:latin typeface="Arial" charset="0"/>
              </a:rPr>
              <a:t>μονάδα μέτρησης χωρητικότητας</a:t>
            </a:r>
            <a:r>
              <a:rPr lang="el-GR" altLang="ko-KR" sz="2000" dirty="0">
                <a:latin typeface="Arial" charset="0"/>
              </a:rPr>
              <a:t> των μνημών των υπολογιστικών συστημάτων</a:t>
            </a:r>
            <a:r>
              <a:rPr lang="en-US" altLang="ko-KR" sz="2000" dirty="0">
                <a:latin typeface="Arial" charset="0"/>
                <a:ea typeface="Gulim" charset="0"/>
                <a:cs typeface="Gulim" charset="0"/>
              </a:rPr>
              <a:t> (</a:t>
            </a:r>
            <a:r>
              <a:rPr lang="el-GR" altLang="ko-KR" sz="2000" dirty="0">
                <a:latin typeface="Arial" charset="0"/>
              </a:rPr>
              <a:t>κύριες και βοηθητικές)</a:t>
            </a:r>
          </a:p>
          <a:p>
            <a:pPr eaLnBrk="1" hangingPunct="1"/>
            <a:endParaRPr lang="en-US" sz="2000" dirty="0">
              <a:latin typeface="Arial" charset="0"/>
            </a:endParaRPr>
          </a:p>
        </p:txBody>
      </p:sp>
      <p:sp>
        <p:nvSpPr>
          <p:cNvPr id="12292" name="Rectangle 4"/>
          <p:cNvSpPr>
            <a:spLocks noChangeArrowheads="1"/>
          </p:cNvSpPr>
          <p:nvPr/>
        </p:nvSpPr>
        <p:spPr bwMode="auto">
          <a:xfrm>
            <a:off x="0" y="2647950"/>
            <a:ext cx="9144000" cy="0"/>
          </a:xfrm>
          <a:prstGeom prst="rect">
            <a:avLst/>
          </a:prstGeom>
          <a:solidFill>
            <a:srgbClr val="E0E0E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endParaRPr lang="el-GR"/>
          </a:p>
        </p:txBody>
      </p:sp>
      <p:graphicFrame>
        <p:nvGraphicFramePr>
          <p:cNvPr id="186535" name="Group 167"/>
          <p:cNvGraphicFramePr>
            <a:graphicFrameLocks noGrp="1"/>
          </p:cNvGraphicFramePr>
          <p:nvPr/>
        </p:nvGraphicFramePr>
        <p:xfrm>
          <a:off x="2239963" y="4149725"/>
          <a:ext cx="6438900" cy="1736928"/>
        </p:xfrm>
        <a:graphic>
          <a:graphicData uri="http://schemas.openxmlformats.org/drawingml/2006/table">
            <a:tbl>
              <a:tblPr/>
              <a:tblGrid>
                <a:gridCol w="842962"/>
                <a:gridCol w="876300"/>
                <a:gridCol w="2246313"/>
                <a:gridCol w="2473325"/>
              </a:tblGrid>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300" b="1" i="0" u="none" strike="noStrike" cap="none" normalizeH="0" baseline="0">
                          <a:ln>
                            <a:noFill/>
                          </a:ln>
                          <a:solidFill>
                            <a:schemeClr val="tx1"/>
                          </a:solidFill>
                          <a:effectLst/>
                          <a:latin typeface="Times New Roman" charset="0"/>
                          <a:ea typeface="Batang" charset="0"/>
                          <a:cs typeface="Times New Roman" charset="0"/>
                        </a:rPr>
                        <a:t>Όνομα</a:t>
                      </a:r>
                      <a:endParaRPr kumimoji="0" lang="el-GR"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300" b="1" i="0" u="none" strike="noStrike" cap="none" normalizeH="0" baseline="0">
                          <a:ln>
                            <a:noFill/>
                          </a:ln>
                          <a:solidFill>
                            <a:schemeClr val="tx1"/>
                          </a:solidFill>
                          <a:effectLst/>
                          <a:latin typeface="Times New Roman" charset="0"/>
                          <a:ea typeface="Batang" charset="0"/>
                          <a:cs typeface="Times New Roman" charset="0"/>
                        </a:rPr>
                        <a:t>Σύμβολο</a:t>
                      </a:r>
                      <a:endParaRPr kumimoji="0" lang="el-GR"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300" b="1" i="0" u="none" strike="noStrike" cap="none" normalizeH="0" baseline="0">
                          <a:ln>
                            <a:noFill/>
                          </a:ln>
                          <a:solidFill>
                            <a:schemeClr val="tx1"/>
                          </a:solidFill>
                          <a:effectLst/>
                          <a:latin typeface="Times New Roman" charset="0"/>
                          <a:ea typeface="Batang" charset="0"/>
                          <a:cs typeface="Times New Roman" charset="0"/>
                        </a:rPr>
                        <a:t>Κατά προσέγγιση μέγεθος</a:t>
                      </a:r>
                      <a:endParaRPr kumimoji="0" lang="el-GR"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300" b="1" i="0" u="none" strike="noStrike" cap="none" normalizeH="0" baseline="0">
                          <a:ln>
                            <a:noFill/>
                          </a:ln>
                          <a:solidFill>
                            <a:schemeClr val="tx1"/>
                          </a:solidFill>
                          <a:effectLst/>
                          <a:latin typeface="Times New Roman" charset="0"/>
                          <a:ea typeface="Batang" charset="0"/>
                          <a:cs typeface="Times New Roman" charset="0"/>
                        </a:rPr>
                        <a:t>Ακριβές μέγεθος</a:t>
                      </a:r>
                      <a:endParaRPr kumimoji="0" lang="el-GR"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Kilo</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byte</a:t>
                      </a:r>
                      <a:endParaRPr kumimoji="0" lang="en-US"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Kb</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1.000 </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bytes</a:t>
                      </a:r>
                      <a:endParaRPr kumimoji="0" lang="en-US"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2</a:t>
                      </a:r>
                      <a:r>
                        <a:rPr kumimoji="0" lang="en-GB" altLang="ko-KR" sz="1300" b="0" i="0" u="none" strike="noStrike" cap="none" normalizeH="0" baseline="30000">
                          <a:ln>
                            <a:noFill/>
                          </a:ln>
                          <a:solidFill>
                            <a:schemeClr val="tx1"/>
                          </a:solidFill>
                          <a:effectLst/>
                          <a:latin typeface="Times New Roman" charset="0"/>
                          <a:ea typeface="Batang" charset="0"/>
                          <a:cs typeface="Times New Roman" charset="0"/>
                        </a:rPr>
                        <a:t>10</a:t>
                      </a: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 = 1.024 bytes</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Megabyte</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Mb</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1 </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εκατομμύριο </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bytes</a:t>
                      </a:r>
                      <a:endParaRPr kumimoji="0" lang="en-US"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2</a:t>
                      </a:r>
                      <a:r>
                        <a:rPr kumimoji="0" lang="en-GB" altLang="ko-KR" sz="1300" b="0" i="0" u="none" strike="noStrike" cap="none" normalizeH="0" baseline="30000">
                          <a:ln>
                            <a:noFill/>
                          </a:ln>
                          <a:solidFill>
                            <a:schemeClr val="tx1"/>
                          </a:solidFill>
                          <a:effectLst/>
                          <a:latin typeface="Times New Roman" charset="0"/>
                          <a:ea typeface="Batang" charset="0"/>
                          <a:cs typeface="Times New Roman" charset="0"/>
                        </a:rPr>
                        <a:t>20</a:t>
                      </a: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 = 1.048.576 bytes</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Gigabyte</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Gb</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1 </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δισεκατομμύριο </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bytes</a:t>
                      </a:r>
                      <a:endParaRPr kumimoji="0" lang="en-US"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2</a:t>
                      </a:r>
                      <a:r>
                        <a:rPr kumimoji="0" lang="en-GB" altLang="ko-KR" sz="1300" b="0" i="0" u="none" strike="noStrike" cap="none" normalizeH="0" baseline="30000">
                          <a:ln>
                            <a:noFill/>
                          </a:ln>
                          <a:solidFill>
                            <a:schemeClr val="tx1"/>
                          </a:solidFill>
                          <a:effectLst/>
                          <a:latin typeface="Times New Roman" charset="0"/>
                          <a:ea typeface="Batang" charset="0"/>
                          <a:cs typeface="Times New Roman" charset="0"/>
                        </a:rPr>
                        <a:t>30</a:t>
                      </a: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 = 1.073.741.824 bytes</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Terabyte</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Tb</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1 </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τρισεκατομμύριο </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bytes</a:t>
                      </a:r>
                      <a:endParaRPr kumimoji="0" lang="en-US"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2</a:t>
                      </a:r>
                      <a:r>
                        <a:rPr kumimoji="0" lang="en-GB" altLang="ko-KR" sz="1300" b="0" i="0" u="none" strike="noStrike" cap="none" normalizeH="0" baseline="30000">
                          <a:ln>
                            <a:noFill/>
                          </a:ln>
                          <a:solidFill>
                            <a:schemeClr val="tx1"/>
                          </a:solidFill>
                          <a:effectLst/>
                          <a:latin typeface="Times New Roman" charset="0"/>
                          <a:ea typeface="Batang" charset="0"/>
                          <a:cs typeface="Times New Roman" charset="0"/>
                        </a:rPr>
                        <a:t>40</a:t>
                      </a: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 = 1.099.511.627.776 bytes</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Petabyte</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Pb</a:t>
                      </a:r>
                      <a:endParaRPr kumimoji="0" lang="en-GB"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1300" b="0" i="0" u="none" strike="noStrike" cap="none" normalizeH="0" baseline="0">
                          <a:ln>
                            <a:noFill/>
                          </a:ln>
                          <a:solidFill>
                            <a:schemeClr val="tx1"/>
                          </a:solidFill>
                          <a:effectLst/>
                          <a:latin typeface="Times New Roman" charset="0"/>
                          <a:ea typeface="Batang" charset="0"/>
                          <a:cs typeface="Times New Roman" charset="0"/>
                        </a:rPr>
                        <a:t>1 </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τετρακισεκατομμύριο </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bytes</a:t>
                      </a:r>
                      <a:endParaRPr kumimoji="0" lang="en-US"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2</a:t>
                      </a:r>
                      <a:r>
                        <a:rPr kumimoji="0" lang="el-GR" altLang="ko-KR" sz="1300" b="0" i="0" u="none" strike="noStrike" cap="none" normalizeH="0" baseline="30000">
                          <a:ln>
                            <a:noFill/>
                          </a:ln>
                          <a:solidFill>
                            <a:schemeClr val="tx1"/>
                          </a:solidFill>
                          <a:effectLst/>
                          <a:latin typeface="Times New Roman" charset="0"/>
                          <a:ea typeface="Batang" charset="0"/>
                          <a:cs typeface="Times New Roman" charset="0"/>
                        </a:rPr>
                        <a:t>50</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 = 1</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125</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899</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906</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842</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a:t>
                      </a:r>
                      <a:r>
                        <a:rPr kumimoji="0" lang="el-GR" altLang="ko-KR" sz="1300" b="0" i="0" u="none" strike="noStrike" cap="none" normalizeH="0" baseline="0">
                          <a:ln>
                            <a:noFill/>
                          </a:ln>
                          <a:solidFill>
                            <a:schemeClr val="tx1"/>
                          </a:solidFill>
                          <a:effectLst/>
                          <a:latin typeface="Times New Roman" charset="0"/>
                          <a:ea typeface="Batang" charset="0"/>
                          <a:cs typeface="Times New Roman" charset="0"/>
                        </a:rPr>
                        <a:t>624</a:t>
                      </a:r>
                      <a:r>
                        <a:rPr kumimoji="0" lang="en-US" altLang="ko-KR" sz="1300" b="0" i="0" u="none" strike="noStrike" cap="none" normalizeH="0" baseline="0">
                          <a:ln>
                            <a:noFill/>
                          </a:ln>
                          <a:solidFill>
                            <a:schemeClr val="tx1"/>
                          </a:solidFill>
                          <a:effectLst/>
                          <a:latin typeface="Times New Roman" charset="0"/>
                          <a:ea typeface="Batang" charset="0"/>
                          <a:cs typeface="Times New Roman" charset="0"/>
                        </a:rPr>
                        <a:t> bytes</a:t>
                      </a:r>
                      <a:endParaRPr kumimoji="0" lang="en-US" altLang="ko-KR" sz="2000" b="0" i="0" u="none" strike="noStrike" cap="none" normalizeH="0" baseline="0">
                        <a:ln>
                          <a:noFill/>
                        </a:ln>
                        <a:solidFill>
                          <a:schemeClr val="tx1"/>
                        </a:solidFill>
                        <a:effectLst/>
                        <a:latin typeface="Arial" charset="0"/>
                        <a:ea typeface="Batang" charset="0"/>
                        <a:cs typeface="Times New Roman" charset="0"/>
                      </a:endParaRPr>
                    </a:p>
                  </a:txBody>
                  <a:tcPr marT="45684" marB="456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378785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2056986" y="2846985"/>
            <a:ext cx="4934122" cy="461665"/>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square">
            <a:spAutoFit/>
            <a:flatTx/>
          </a:bodyPr>
          <a:lstStyle>
            <a:lvl1pPr marL="855663" algn="l">
              <a:defRPr sz="2400">
                <a:solidFill>
                  <a:schemeClr val="tx1"/>
                </a:solidFill>
                <a:latin typeface="Times New Roman" charset="0"/>
                <a:ea typeface="ＭＳ Ｐゴシック" charset="0"/>
              </a:defRPr>
            </a:lvl1pPr>
            <a:lvl2pPr marL="1028700" algn="l">
              <a:defRPr sz="2400">
                <a:solidFill>
                  <a:schemeClr val="tx1"/>
                </a:solidFill>
                <a:latin typeface="Times New Roman" charset="0"/>
                <a:ea typeface="ＭＳ Ｐゴシック" charset="0"/>
              </a:defRPr>
            </a:lvl2pPr>
            <a:lvl3pPr marL="1143000"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Arial" charset="0"/>
              </a:rPr>
              <a:t> </a:t>
            </a:r>
            <a:r>
              <a:rPr lang="el-GR" b="1" u="sng" dirty="0">
                <a:latin typeface="Arial" charset="0"/>
              </a:rPr>
              <a:t>Τι είναι ο </a:t>
            </a:r>
            <a:r>
              <a:rPr lang="el-GR" b="1" u="sng" dirty="0" smtClean="0">
                <a:latin typeface="Arial" charset="0"/>
              </a:rPr>
              <a:t>υπολογιστής</a:t>
            </a:r>
            <a:endParaRPr lang="en-GB" b="1" u="sng" dirty="0" smtClean="0">
              <a:latin typeface="Arial" charset="0"/>
            </a:endParaRPr>
          </a:p>
        </p:txBody>
      </p:sp>
    </p:spTree>
    <p:extLst>
      <p:ext uri="{BB962C8B-B14F-4D97-AF65-F5344CB8AC3E}">
        <p14:creationId xmlns:p14="http://schemas.microsoft.com/office/powerpoint/2010/main" val="205499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l-GR" altLang="ko-KR" sz="4000" dirty="0">
                <a:latin typeface="Arial"/>
                <a:cs typeface="Arial"/>
              </a:rPr>
              <a:t>Διευθυνσιοδότηση της μνήμης</a:t>
            </a:r>
            <a:r>
              <a:rPr lang="en-US" altLang="ko-KR" sz="4000" dirty="0">
                <a:latin typeface="Arial"/>
                <a:ea typeface="Gulim" charset="0"/>
                <a:cs typeface="Arial"/>
              </a:rPr>
              <a:t> </a:t>
            </a:r>
            <a:endParaRPr lang="en-US" sz="4000" dirty="0">
              <a:latin typeface="Arial"/>
              <a:cs typeface="Arial"/>
            </a:endParaRPr>
          </a:p>
        </p:txBody>
      </p:sp>
      <p:sp>
        <p:nvSpPr>
          <p:cNvPr id="14339" name="Rectangle 3"/>
          <p:cNvSpPr>
            <a:spLocks noGrp="1" noChangeArrowheads="1"/>
          </p:cNvSpPr>
          <p:nvPr>
            <p:ph type="body" idx="1"/>
          </p:nvPr>
        </p:nvSpPr>
        <p:spPr/>
        <p:txBody>
          <a:bodyPr/>
          <a:lstStyle/>
          <a:p>
            <a:pPr eaLnBrk="1" hangingPunct="1">
              <a:lnSpc>
                <a:spcPct val="90000"/>
              </a:lnSpc>
            </a:pPr>
            <a:r>
              <a:rPr lang="el-GR" altLang="ko-KR" sz="1800" dirty="0">
                <a:latin typeface="Arial" charset="0"/>
              </a:rPr>
              <a:t>Κάθε κελί της μνήμης έχει ένα </a:t>
            </a:r>
            <a:r>
              <a:rPr lang="el-GR" altLang="ko-KR" sz="1800" b="1" dirty="0">
                <a:latin typeface="Arial" charset="0"/>
              </a:rPr>
              <a:t>μοναδικό αναγνωριστικό</a:t>
            </a:r>
            <a:r>
              <a:rPr lang="el-GR" altLang="ko-KR" sz="1800" dirty="0">
                <a:latin typeface="Arial" charset="0"/>
              </a:rPr>
              <a:t> (</a:t>
            </a:r>
            <a:r>
              <a:rPr lang="el-GR" altLang="ko-KR" sz="1800" b="1" dirty="0">
                <a:latin typeface="Arial" charset="0"/>
              </a:rPr>
              <a:t>διεύθυνση</a:t>
            </a:r>
            <a:r>
              <a:rPr lang="el-GR" altLang="ko-KR" sz="1800" dirty="0">
                <a:latin typeface="Arial" charset="0"/>
              </a:rPr>
              <a:t>) με το οποίο να αναφερόμαστε στο κελί αυτό</a:t>
            </a:r>
          </a:p>
          <a:p>
            <a:pPr eaLnBrk="1" hangingPunct="1">
              <a:lnSpc>
                <a:spcPct val="90000"/>
              </a:lnSpc>
            </a:pPr>
            <a:r>
              <a:rPr lang="el-GR" sz="1800" dirty="0">
                <a:latin typeface="Arial" charset="0"/>
              </a:rPr>
              <a:t>Η </a:t>
            </a:r>
            <a:r>
              <a:rPr lang="el-GR" sz="1800" b="1" dirty="0">
                <a:latin typeface="Arial" charset="0"/>
              </a:rPr>
              <a:t>διεύθυνση</a:t>
            </a:r>
            <a:r>
              <a:rPr lang="el-GR" sz="1800" dirty="0">
                <a:latin typeface="Arial" charset="0"/>
              </a:rPr>
              <a:t> μας υποδεικνύει το κελί που θέλουμε να προσπελάσουμε (</a:t>
            </a:r>
            <a:r>
              <a:rPr lang="el-GR" altLang="ko-KR" sz="1800" dirty="0">
                <a:latin typeface="Arial" charset="0"/>
              </a:rPr>
              <a:t>ανάγνωση/εγγραφή δεδομένων)</a:t>
            </a:r>
            <a:endParaRPr lang="el-GR" sz="1800" dirty="0">
              <a:latin typeface="Arial" charset="0"/>
            </a:endParaRPr>
          </a:p>
          <a:p>
            <a:pPr eaLnBrk="1" hangingPunct="1">
              <a:lnSpc>
                <a:spcPct val="90000"/>
              </a:lnSpc>
            </a:pPr>
            <a:r>
              <a:rPr lang="el-GR" altLang="ko-KR" sz="1800" dirty="0">
                <a:latin typeface="Arial" charset="0"/>
              </a:rPr>
              <a:t>Οι διευθύνσεις των κελιών είναι </a:t>
            </a:r>
            <a:r>
              <a:rPr lang="el-GR" altLang="ko-KR" sz="1800" b="1" dirty="0">
                <a:latin typeface="Arial" charset="0"/>
              </a:rPr>
              <a:t>συνεχόμενοι</a:t>
            </a:r>
            <a:r>
              <a:rPr lang="el-GR" altLang="ko-KR" sz="1800" dirty="0">
                <a:latin typeface="Arial" charset="0"/>
              </a:rPr>
              <a:t> </a:t>
            </a:r>
            <a:r>
              <a:rPr lang="el-GR" altLang="ko-KR" sz="1800" b="1" dirty="0">
                <a:latin typeface="Arial" charset="0"/>
              </a:rPr>
              <a:t>δυαδικοί αριθμοί</a:t>
            </a:r>
          </a:p>
          <a:p>
            <a:pPr lvl="1" eaLnBrk="1" hangingPunct="1">
              <a:lnSpc>
                <a:spcPct val="90000"/>
              </a:lnSpc>
            </a:pPr>
            <a:r>
              <a:rPr lang="el-GR" altLang="ko-KR" sz="1600" dirty="0">
                <a:latin typeface="Arial" charset="0"/>
              </a:rPr>
              <a:t>από το 0 (για το πρώτο κελί της μνήμης) μέχρι το Ν-1 (όπου Ν ο αριθμός των </a:t>
            </a:r>
            <a:r>
              <a:rPr lang="en-US" altLang="ko-KR" sz="1600" dirty="0">
                <a:latin typeface="Arial" charset="0"/>
                <a:ea typeface="Gulim" charset="0"/>
                <a:cs typeface="Gulim" charset="0"/>
              </a:rPr>
              <a:t>bytes</a:t>
            </a:r>
            <a:r>
              <a:rPr lang="el-GR" altLang="ko-KR" sz="1600" dirty="0">
                <a:latin typeface="Arial" charset="0"/>
              </a:rPr>
              <a:t> της μνήμης)</a:t>
            </a:r>
          </a:p>
          <a:p>
            <a:pPr lvl="1" eaLnBrk="1" hangingPunct="1">
              <a:lnSpc>
                <a:spcPct val="90000"/>
              </a:lnSpc>
            </a:pPr>
            <a:r>
              <a:rPr lang="el-GR" altLang="ko-KR" sz="1600" dirty="0">
                <a:latin typeface="Arial" charset="0"/>
              </a:rPr>
              <a:t>π.χ. σε μια μνήμη μεγέθους 1 </a:t>
            </a:r>
            <a:r>
              <a:rPr lang="en-US" altLang="ko-KR" sz="1600" dirty="0">
                <a:latin typeface="Arial" charset="0"/>
                <a:ea typeface="Gulim" charset="0"/>
                <a:cs typeface="Gulim" charset="0"/>
              </a:rPr>
              <a:t>Kb</a:t>
            </a:r>
            <a:r>
              <a:rPr lang="el-GR" altLang="ko-KR" sz="1600" dirty="0">
                <a:latin typeface="Arial" charset="0"/>
              </a:rPr>
              <a:t> (1.024 </a:t>
            </a:r>
            <a:r>
              <a:rPr lang="en-US" altLang="ko-KR" sz="1600" dirty="0">
                <a:latin typeface="Arial" charset="0"/>
                <a:ea typeface="Gulim" charset="0"/>
                <a:cs typeface="Gulim" charset="0"/>
              </a:rPr>
              <a:t>bytes</a:t>
            </a:r>
            <a:r>
              <a:rPr lang="el-GR" altLang="ko-KR" sz="1600" dirty="0">
                <a:latin typeface="Arial" charset="0"/>
              </a:rPr>
              <a:t>), οι διευθύνσεις των κελιών της είναι 0, 1, 2, ... 1.023</a:t>
            </a:r>
          </a:p>
          <a:p>
            <a:pPr eaLnBrk="1" hangingPunct="1">
              <a:lnSpc>
                <a:spcPct val="90000"/>
              </a:lnSpc>
            </a:pPr>
            <a:r>
              <a:rPr lang="el-GR" altLang="ko-KR" sz="1800" dirty="0">
                <a:latin typeface="Arial" charset="0"/>
              </a:rPr>
              <a:t>Ο αριθμός των δυαδικών ψηφίων της διεύθυνσης ονομάζεται </a:t>
            </a:r>
            <a:r>
              <a:rPr lang="el-GR" altLang="ko-KR" sz="1800" b="1" dirty="0">
                <a:latin typeface="Arial" charset="0"/>
              </a:rPr>
              <a:t>μήκος</a:t>
            </a:r>
            <a:r>
              <a:rPr lang="el-GR" altLang="ko-KR" sz="1800" dirty="0">
                <a:latin typeface="Arial" charset="0"/>
              </a:rPr>
              <a:t> διεύθυνσης</a:t>
            </a:r>
          </a:p>
          <a:p>
            <a:pPr lvl="1" eaLnBrk="1" hangingPunct="1">
              <a:lnSpc>
                <a:spcPct val="90000"/>
              </a:lnSpc>
            </a:pPr>
            <a:r>
              <a:rPr lang="el-GR" altLang="ko-KR" sz="1600" dirty="0">
                <a:latin typeface="Arial" charset="0"/>
              </a:rPr>
              <a:t>προσδιορίζει το μέγιστο αριθμό κελιών που μπορεί να έχει μια μνήμη.</a:t>
            </a:r>
          </a:p>
          <a:p>
            <a:pPr lvl="1" eaLnBrk="1" hangingPunct="1">
              <a:lnSpc>
                <a:spcPct val="90000"/>
              </a:lnSpc>
            </a:pPr>
            <a:r>
              <a:rPr lang="el-GR" altLang="ko-KR" sz="1600" dirty="0">
                <a:latin typeface="Arial" charset="0"/>
              </a:rPr>
              <a:t>για μήκος διεύθυνσης = </a:t>
            </a:r>
            <a:r>
              <a:rPr lang="en-US" altLang="ko-KR" sz="1600" b="1" dirty="0">
                <a:latin typeface="Arial" charset="0"/>
                <a:ea typeface="Gulim" charset="0"/>
                <a:cs typeface="Gulim" charset="0"/>
              </a:rPr>
              <a:t>k</a:t>
            </a:r>
            <a:r>
              <a:rPr lang="el-GR" altLang="ko-KR" sz="1600" dirty="0">
                <a:latin typeface="Arial" charset="0"/>
              </a:rPr>
              <a:t>, τότε μέγιστο πλήθος θέσεων μνήμης = </a:t>
            </a:r>
            <a:r>
              <a:rPr lang="el-GR" altLang="ko-KR" sz="1600" b="1" dirty="0">
                <a:latin typeface="Arial" charset="0"/>
              </a:rPr>
              <a:t>2</a:t>
            </a:r>
            <a:r>
              <a:rPr lang="en-US" altLang="ko-KR" sz="1600" b="1" baseline="30000" dirty="0">
                <a:latin typeface="Arial" charset="0"/>
                <a:ea typeface="Gulim" charset="0"/>
                <a:cs typeface="Gulim" charset="0"/>
              </a:rPr>
              <a:t>k</a:t>
            </a:r>
            <a:endParaRPr lang="el-GR" altLang="ko-KR" sz="1600" b="1" baseline="30000" dirty="0">
              <a:latin typeface="Arial" charset="0"/>
            </a:endParaRPr>
          </a:p>
          <a:p>
            <a:pPr lvl="1" eaLnBrk="1" hangingPunct="1">
              <a:lnSpc>
                <a:spcPct val="90000"/>
              </a:lnSpc>
            </a:pPr>
            <a:r>
              <a:rPr lang="el-GR" altLang="ko-KR" sz="1600" dirty="0">
                <a:latin typeface="Arial" charset="0"/>
              </a:rPr>
              <a:t>π.χ. Η </a:t>
            </a:r>
            <a:r>
              <a:rPr lang="el-GR" altLang="ko-KR" sz="1600" b="1" dirty="0">
                <a:latin typeface="Arial" charset="0"/>
              </a:rPr>
              <a:t>διεύθυνση 00101110 </a:t>
            </a:r>
            <a:r>
              <a:rPr lang="el-GR" altLang="ko-KR" sz="1600" dirty="0">
                <a:latin typeface="Arial" charset="0"/>
              </a:rPr>
              <a:t>έχει </a:t>
            </a:r>
            <a:r>
              <a:rPr lang="el-GR" altLang="ko-KR" sz="1600" b="1" dirty="0">
                <a:latin typeface="Arial" charset="0"/>
              </a:rPr>
              <a:t>μήκος 8 ψηφία </a:t>
            </a:r>
            <a:r>
              <a:rPr lang="el-GR" altLang="ko-KR" sz="1600" dirty="0">
                <a:latin typeface="Arial" charset="0"/>
              </a:rPr>
              <a:t>άρα η μηχανή που την χρησιμοποιεί έχει το πολύ </a:t>
            </a:r>
            <a:r>
              <a:rPr lang="el-GR" altLang="ko-KR" sz="1600" b="1" dirty="0">
                <a:latin typeface="Arial" charset="0"/>
              </a:rPr>
              <a:t>2</a:t>
            </a:r>
            <a:r>
              <a:rPr lang="el-GR" altLang="ko-KR" sz="1600" b="1" baseline="30000" dirty="0">
                <a:latin typeface="Arial" charset="0"/>
              </a:rPr>
              <a:t>8</a:t>
            </a:r>
            <a:r>
              <a:rPr lang="el-GR" altLang="ko-KR" sz="1600" b="1" dirty="0">
                <a:latin typeface="Arial" charset="0"/>
              </a:rPr>
              <a:t>=256 θέσεις μνήμης</a:t>
            </a:r>
            <a:endParaRPr lang="en-US" sz="1600" dirty="0">
              <a:latin typeface="Arial" charset="0"/>
            </a:endParaRPr>
          </a:p>
        </p:txBody>
      </p:sp>
    </p:spTree>
    <p:extLst>
      <p:ext uri="{BB962C8B-B14F-4D97-AF65-F5344CB8AC3E}">
        <p14:creationId xmlns:p14="http://schemas.microsoft.com/office/powerpoint/2010/main" val="414176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03765" y="304800"/>
            <a:ext cx="7010400" cy="838200"/>
          </a:xfrm>
        </p:spPr>
        <p:txBody>
          <a:bodyPr>
            <a:normAutofit fontScale="90000"/>
          </a:bodyPr>
          <a:lstStyle/>
          <a:p>
            <a:pPr eaLnBrk="1" hangingPunct="1"/>
            <a:r>
              <a:rPr lang="el-GR" altLang="ko-KR" dirty="0">
                <a:latin typeface="Arial"/>
                <a:cs typeface="Arial"/>
              </a:rPr>
              <a:t>Διευθυνσιοδότηση της μνήμης</a:t>
            </a:r>
            <a:endParaRPr lang="en-US" dirty="0">
              <a:latin typeface="Arial"/>
              <a:cs typeface="Arial"/>
            </a:endParaRPr>
          </a:p>
        </p:txBody>
      </p:sp>
      <p:sp>
        <p:nvSpPr>
          <p:cNvPr id="15363" name="Rectangle 3"/>
          <p:cNvSpPr>
            <a:spLocks noGrp="1" noChangeArrowheads="1"/>
          </p:cNvSpPr>
          <p:nvPr>
            <p:ph type="body" sz="half" idx="1"/>
          </p:nvPr>
        </p:nvSpPr>
        <p:spPr>
          <a:xfrm>
            <a:off x="524585" y="1395413"/>
            <a:ext cx="4348534" cy="4953000"/>
          </a:xfrm>
        </p:spPr>
        <p:txBody>
          <a:bodyPr/>
          <a:lstStyle/>
          <a:p>
            <a:pPr eaLnBrk="1" hangingPunct="1">
              <a:lnSpc>
                <a:spcPct val="80000"/>
              </a:lnSpc>
            </a:pPr>
            <a:r>
              <a:rPr lang="el-GR" altLang="ko-KR" sz="1600" dirty="0">
                <a:latin typeface="Arial" charset="0"/>
              </a:rPr>
              <a:t>Κάθε θέση μνήμης (κελί) χαρακτηρίζεται από δυο δυαδικούς αριθμούς</a:t>
            </a:r>
          </a:p>
          <a:p>
            <a:pPr lvl="1" eaLnBrk="1" hangingPunct="1">
              <a:lnSpc>
                <a:spcPct val="80000"/>
              </a:lnSpc>
            </a:pPr>
            <a:r>
              <a:rPr lang="el-GR" altLang="ko-KR" sz="1400" dirty="0">
                <a:latin typeface="Arial" charset="0"/>
              </a:rPr>
              <a:t>τη </a:t>
            </a:r>
            <a:r>
              <a:rPr lang="el-GR" altLang="ko-KR" sz="1400" b="1" dirty="0">
                <a:latin typeface="Arial" charset="0"/>
              </a:rPr>
              <a:t>διεύθυνση</a:t>
            </a:r>
            <a:endParaRPr lang="el-GR" altLang="ko-KR" sz="1400" dirty="0">
              <a:latin typeface="Arial" charset="0"/>
            </a:endParaRPr>
          </a:p>
          <a:p>
            <a:pPr lvl="1" eaLnBrk="1" hangingPunct="1">
              <a:lnSpc>
                <a:spcPct val="80000"/>
              </a:lnSpc>
            </a:pPr>
            <a:r>
              <a:rPr lang="el-GR" altLang="ko-KR" sz="1400" dirty="0">
                <a:latin typeface="Arial" charset="0"/>
              </a:rPr>
              <a:t>τα </a:t>
            </a:r>
            <a:r>
              <a:rPr lang="el-GR" altLang="ko-KR" sz="1400" b="1" dirty="0">
                <a:latin typeface="Arial" charset="0"/>
              </a:rPr>
              <a:t>περιεχόμενα</a:t>
            </a:r>
            <a:endParaRPr lang="el-GR" altLang="ko-KR" sz="1400" dirty="0">
              <a:latin typeface="Arial" charset="0"/>
            </a:endParaRPr>
          </a:p>
          <a:p>
            <a:pPr lvl="1" eaLnBrk="1" hangingPunct="1">
              <a:lnSpc>
                <a:spcPct val="80000"/>
              </a:lnSpc>
              <a:buFont typeface="Wingdings" charset="0"/>
              <a:buNone/>
            </a:pPr>
            <a:r>
              <a:rPr lang="el-GR" altLang="ko-KR" sz="1400" b="1" dirty="0">
                <a:latin typeface="Arial" charset="0"/>
              </a:rPr>
              <a:t>	(οι αριθμοί αυτοί δεν έχουν νοηματική σχέση μεταξύ τους)</a:t>
            </a:r>
            <a:endParaRPr lang="en-US" altLang="ko-KR" sz="1400" b="1" dirty="0">
              <a:latin typeface="Arial" charset="0"/>
              <a:ea typeface="Gulim" charset="0"/>
              <a:cs typeface="Gulim" charset="0"/>
            </a:endParaRPr>
          </a:p>
          <a:p>
            <a:pPr eaLnBrk="1" hangingPunct="1">
              <a:lnSpc>
                <a:spcPct val="80000"/>
              </a:lnSpc>
            </a:pPr>
            <a:endParaRPr lang="en-GB" altLang="ko-KR" sz="1600" dirty="0" smtClean="0">
              <a:latin typeface="Arial" charset="0"/>
            </a:endParaRPr>
          </a:p>
          <a:p>
            <a:pPr eaLnBrk="1" hangingPunct="1">
              <a:lnSpc>
                <a:spcPct val="80000"/>
              </a:lnSpc>
            </a:pPr>
            <a:endParaRPr lang="en-GB" altLang="ko-KR" sz="1600" dirty="0" smtClean="0">
              <a:latin typeface="Arial" charset="0"/>
            </a:endParaRPr>
          </a:p>
          <a:p>
            <a:pPr eaLnBrk="1" hangingPunct="1">
              <a:lnSpc>
                <a:spcPct val="80000"/>
              </a:lnSpc>
            </a:pPr>
            <a:r>
              <a:rPr lang="el-GR" altLang="ko-KR" sz="1600" dirty="0" smtClean="0">
                <a:latin typeface="Arial" charset="0"/>
              </a:rPr>
              <a:t>Αν </a:t>
            </a:r>
            <a:r>
              <a:rPr lang="el-GR" altLang="ko-KR" sz="1600" dirty="0">
                <a:latin typeface="Arial" charset="0"/>
              </a:rPr>
              <a:t>θέλαμε να έχουμε μεγαλύτερη μνήμη, θα έπρεπε να έχουμε ένα υπολογιστή με μεγαλύτερο μήκος διεύθυνσης</a:t>
            </a:r>
            <a:endParaRPr lang="en-US" sz="1600" dirty="0">
              <a:latin typeface="Arial" charset="0"/>
            </a:endParaRPr>
          </a:p>
        </p:txBody>
      </p:sp>
      <p:graphicFrame>
        <p:nvGraphicFramePr>
          <p:cNvPr id="189710" name="Group 270"/>
          <p:cNvGraphicFramePr>
            <a:graphicFrameLocks noGrp="1"/>
          </p:cNvGraphicFramePr>
          <p:nvPr>
            <p:ph sz="half" idx="2"/>
          </p:nvPr>
        </p:nvGraphicFramePr>
        <p:xfrm>
          <a:off x="5334000" y="1395413"/>
          <a:ext cx="3429000" cy="2984505"/>
        </p:xfrm>
        <a:graphic>
          <a:graphicData uri="http://schemas.openxmlformats.org/drawingml/2006/table">
            <a:tbl>
              <a:tblPr/>
              <a:tblGrid>
                <a:gridCol w="1636713"/>
                <a:gridCol w="1792287"/>
              </a:tblGrid>
              <a:tr h="512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Courier New" charset="0"/>
                          <a:ea typeface="ＭＳ Ｐゴシック" charset="0"/>
                          <a:cs typeface="Times New Roman" charset="0"/>
                        </a:rPr>
                        <a:t>Διεύθυνση Κελιού</a:t>
                      </a:r>
                      <a:endParaRPr kumimoji="0" lang="el-GR" sz="2800" b="1"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Courier New" charset="0"/>
                          <a:ea typeface="ＭＳ Ｐゴシック" charset="0"/>
                          <a:cs typeface="Times New Roman" charset="0"/>
                        </a:rPr>
                        <a:t>Περιεχόμενα Κελιού</a:t>
                      </a:r>
                      <a:endParaRPr kumimoji="0" lang="el-GR" sz="2800" b="1"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00 00</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01 10 11 11</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00 01</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00 00 00 00</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00 10</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11 11 11 11</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00 11</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10 00 00 00</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Courier New" charset="0"/>
                        </a:rPr>
                        <a:t>...</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11 01</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10 10 10 10</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11 10</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01 01 01 01</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11 11</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11 11 11 10</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ourier New" charset="0"/>
                          <a:ea typeface="ＭＳ Ｐゴシック" charset="0"/>
                          <a:cs typeface="Times New Roman" charset="0"/>
                        </a:rPr>
                        <a:t>?? ??</a:t>
                      </a:r>
                      <a:endParaRPr kumimoji="0" lang="el-GR" sz="2800" b="0" i="0" u="none" strike="noStrike" cap="none" normalizeH="0" baseline="0">
                        <a:ln>
                          <a:noFill/>
                        </a:ln>
                        <a:solidFill>
                          <a:schemeClr val="tx1"/>
                        </a:solidFill>
                        <a:effectLst/>
                        <a:latin typeface="Arial" charset="0"/>
                        <a:ea typeface="ＭＳ Ｐゴシック" charset="0"/>
                        <a:cs typeface="Times New Roman"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charset="0"/>
                        <a:buNone/>
                        <a:tabLst/>
                      </a:pPr>
                      <a:endParaRPr kumimoji="0" lang="el-GR" sz="4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Tree>
    <p:extLst>
      <p:ext uri="{BB962C8B-B14F-4D97-AF65-F5344CB8AC3E}">
        <p14:creationId xmlns:p14="http://schemas.microsoft.com/office/powerpoint/2010/main" val="281563878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l-GR" altLang="ko-KR" dirty="0">
                <a:latin typeface="Arial"/>
                <a:cs typeface="Arial"/>
              </a:rPr>
              <a:t>Μνήμη Τυχαίας Προσπέλασης (</a:t>
            </a:r>
            <a:r>
              <a:rPr lang="en-US" altLang="ko-KR" dirty="0">
                <a:latin typeface="Arial"/>
                <a:ea typeface="Gulim" charset="0"/>
                <a:cs typeface="Arial"/>
              </a:rPr>
              <a:t>RAM</a:t>
            </a:r>
            <a:r>
              <a:rPr lang="el-GR" altLang="ko-KR" dirty="0">
                <a:latin typeface="Arial"/>
                <a:cs typeface="Arial"/>
              </a:rPr>
              <a:t>)</a:t>
            </a:r>
            <a:endParaRPr lang="en-US" dirty="0">
              <a:latin typeface="Arial"/>
              <a:cs typeface="Arial"/>
            </a:endParaRPr>
          </a:p>
        </p:txBody>
      </p:sp>
      <p:sp>
        <p:nvSpPr>
          <p:cNvPr id="16387" name="Rectangle 3"/>
          <p:cNvSpPr>
            <a:spLocks noGrp="1" noChangeArrowheads="1"/>
          </p:cNvSpPr>
          <p:nvPr>
            <p:ph type="body" idx="1"/>
          </p:nvPr>
        </p:nvSpPr>
        <p:spPr>
          <a:xfrm>
            <a:off x="457200" y="1600201"/>
            <a:ext cx="8229600" cy="2786868"/>
          </a:xfrm>
        </p:spPr>
        <p:txBody>
          <a:bodyPr/>
          <a:lstStyle/>
          <a:p>
            <a:pPr eaLnBrk="1" hangingPunct="1">
              <a:lnSpc>
                <a:spcPct val="90000"/>
              </a:lnSpc>
            </a:pPr>
            <a:r>
              <a:rPr lang="el-GR" altLang="ko-KR" sz="1800" dirty="0">
                <a:latin typeface="Arial" charset="0"/>
              </a:rPr>
              <a:t>Η μνήμη </a:t>
            </a:r>
            <a:r>
              <a:rPr lang="en-US" altLang="ko-KR" sz="1800" b="1" dirty="0">
                <a:latin typeface="Arial" charset="0"/>
                <a:ea typeface="Gulim" charset="0"/>
                <a:cs typeface="Gulim" charset="0"/>
              </a:rPr>
              <a:t>RAM</a:t>
            </a:r>
            <a:r>
              <a:rPr lang="el-GR" altLang="ko-KR" sz="1800" dirty="0">
                <a:latin typeface="Arial" charset="0"/>
              </a:rPr>
              <a:t> (</a:t>
            </a:r>
            <a:r>
              <a:rPr lang="en-US" altLang="ko-KR" sz="1800" b="1" dirty="0">
                <a:latin typeface="Arial" charset="0"/>
                <a:ea typeface="Gulim" charset="0"/>
                <a:cs typeface="Gulim" charset="0"/>
              </a:rPr>
              <a:t>R</a:t>
            </a:r>
            <a:r>
              <a:rPr lang="en-US" altLang="ko-KR" sz="1800" dirty="0">
                <a:latin typeface="Arial" charset="0"/>
                <a:ea typeface="Gulim" charset="0"/>
                <a:cs typeface="Gulim" charset="0"/>
              </a:rPr>
              <a:t>andom</a:t>
            </a:r>
            <a:r>
              <a:rPr lang="el-GR" altLang="ko-KR" sz="1800" dirty="0">
                <a:latin typeface="Arial" charset="0"/>
              </a:rPr>
              <a:t> </a:t>
            </a:r>
            <a:r>
              <a:rPr lang="en-US" altLang="ko-KR" sz="1800" b="1" dirty="0">
                <a:latin typeface="Arial" charset="0"/>
                <a:ea typeface="Gulim" charset="0"/>
                <a:cs typeface="Gulim" charset="0"/>
              </a:rPr>
              <a:t>A</a:t>
            </a:r>
            <a:r>
              <a:rPr lang="en-US" altLang="ko-KR" sz="1800" dirty="0">
                <a:latin typeface="Arial" charset="0"/>
                <a:ea typeface="Gulim" charset="0"/>
                <a:cs typeface="Gulim" charset="0"/>
              </a:rPr>
              <a:t>ccess</a:t>
            </a:r>
            <a:r>
              <a:rPr lang="el-GR" altLang="ko-KR" sz="1800" dirty="0">
                <a:latin typeface="Arial" charset="0"/>
              </a:rPr>
              <a:t> </a:t>
            </a:r>
            <a:r>
              <a:rPr lang="en-US" altLang="ko-KR" sz="1800" b="1" dirty="0">
                <a:latin typeface="Arial" charset="0"/>
                <a:ea typeface="Gulim" charset="0"/>
                <a:cs typeface="Gulim" charset="0"/>
              </a:rPr>
              <a:t>M</a:t>
            </a:r>
            <a:r>
              <a:rPr lang="en-US" altLang="ko-KR" sz="1800" dirty="0">
                <a:latin typeface="Arial" charset="0"/>
                <a:ea typeface="Gulim" charset="0"/>
                <a:cs typeface="Gulim" charset="0"/>
              </a:rPr>
              <a:t>emory</a:t>
            </a:r>
            <a:r>
              <a:rPr lang="el-GR" altLang="ko-KR" sz="1800" dirty="0">
                <a:latin typeface="Arial" charset="0"/>
              </a:rPr>
              <a:t>) αποτελεί την </a:t>
            </a:r>
            <a:r>
              <a:rPr lang="el-GR" altLang="ko-KR" sz="1800" b="1" dirty="0">
                <a:latin typeface="Arial" charset="0"/>
              </a:rPr>
              <a:t>κύρια μνήμη</a:t>
            </a:r>
            <a:r>
              <a:rPr lang="el-GR" altLang="ko-KR" sz="1800" dirty="0">
                <a:latin typeface="Arial" charset="0"/>
              </a:rPr>
              <a:t> του υπολογιστή</a:t>
            </a:r>
          </a:p>
          <a:p>
            <a:pPr lvl="1" eaLnBrk="1" hangingPunct="1">
              <a:lnSpc>
                <a:spcPct val="90000"/>
              </a:lnSpc>
            </a:pPr>
            <a:r>
              <a:rPr lang="el-GR" altLang="ko-KR" sz="1600" dirty="0">
                <a:latin typeface="Arial" charset="0"/>
              </a:rPr>
              <a:t>η </a:t>
            </a:r>
            <a:r>
              <a:rPr lang="en-US" altLang="ko-KR" sz="1600" dirty="0">
                <a:latin typeface="Arial" charset="0"/>
                <a:ea typeface="Gulim" charset="0"/>
                <a:cs typeface="Gulim" charset="0"/>
              </a:rPr>
              <a:t>RAM</a:t>
            </a:r>
            <a:r>
              <a:rPr lang="el-GR" altLang="ko-KR" sz="1600" dirty="0">
                <a:latin typeface="Arial" charset="0"/>
              </a:rPr>
              <a:t> είναι </a:t>
            </a:r>
            <a:r>
              <a:rPr lang="el-GR" altLang="ko-KR" sz="1600" b="1" dirty="0">
                <a:latin typeface="Arial" charset="0"/>
              </a:rPr>
              <a:t>μνήμη τυχαίας προσπέλασης</a:t>
            </a:r>
            <a:r>
              <a:rPr lang="el-GR" altLang="ko-KR" sz="1600" dirty="0">
                <a:latin typeface="Arial" charset="0"/>
              </a:rPr>
              <a:t> (ο χρόνος προσπέλασης ενός δεδομένου δεν εξαρτάται από τη φυσική θέση του δεδομένου στη μνήμη) </a:t>
            </a:r>
          </a:p>
          <a:p>
            <a:pPr lvl="1" eaLnBrk="1" hangingPunct="1">
              <a:lnSpc>
                <a:spcPct val="90000"/>
              </a:lnSpc>
            </a:pPr>
            <a:r>
              <a:rPr lang="el-GR" altLang="ko-KR" sz="1600" dirty="0">
                <a:latin typeface="Arial" charset="0"/>
              </a:rPr>
              <a:t>η </a:t>
            </a:r>
            <a:r>
              <a:rPr lang="en-US" altLang="ko-KR" sz="1600" dirty="0">
                <a:latin typeface="Arial" charset="0"/>
                <a:ea typeface="Gulim" charset="0"/>
                <a:cs typeface="Gulim" charset="0"/>
              </a:rPr>
              <a:t>RAM</a:t>
            </a:r>
            <a:r>
              <a:rPr lang="el-GR" altLang="ko-KR" sz="1600" dirty="0">
                <a:latin typeface="Arial" charset="0"/>
              </a:rPr>
              <a:t> είναι </a:t>
            </a:r>
            <a:r>
              <a:rPr lang="el-GR" altLang="ko-KR" sz="1600" b="1" dirty="0">
                <a:latin typeface="Arial" charset="0"/>
              </a:rPr>
              <a:t>μνήμη ανάγνωσης/ εγγραφής</a:t>
            </a:r>
            <a:endParaRPr lang="en-US" altLang="ko-KR" sz="1600" dirty="0">
              <a:latin typeface="Arial" charset="0"/>
              <a:ea typeface="Gulim" charset="0"/>
              <a:cs typeface="Gulim" charset="0"/>
            </a:endParaRPr>
          </a:p>
          <a:p>
            <a:pPr lvl="1" eaLnBrk="1" hangingPunct="1">
              <a:lnSpc>
                <a:spcPct val="90000"/>
              </a:lnSpc>
            </a:pPr>
            <a:r>
              <a:rPr lang="el-GR" altLang="ko-KR" sz="1600" dirty="0">
                <a:latin typeface="Arial" charset="0"/>
              </a:rPr>
              <a:t>η </a:t>
            </a:r>
            <a:r>
              <a:rPr lang="en-US" altLang="ko-KR" sz="1600" dirty="0">
                <a:latin typeface="Arial" charset="0"/>
                <a:ea typeface="Gulim" charset="0"/>
                <a:cs typeface="Gulim" charset="0"/>
              </a:rPr>
              <a:t>RAM</a:t>
            </a:r>
            <a:r>
              <a:rPr lang="el-GR" altLang="ko-KR" sz="1600" dirty="0">
                <a:latin typeface="Arial" charset="0"/>
              </a:rPr>
              <a:t> είναι </a:t>
            </a:r>
            <a:r>
              <a:rPr lang="el-GR" altLang="ko-KR" sz="1600" b="1" dirty="0">
                <a:latin typeface="Arial" charset="0"/>
              </a:rPr>
              <a:t>ασταθής μνήμη</a:t>
            </a:r>
          </a:p>
          <a:p>
            <a:pPr lvl="1" eaLnBrk="1" hangingPunct="1">
              <a:lnSpc>
                <a:spcPct val="90000"/>
              </a:lnSpc>
            </a:pPr>
            <a:r>
              <a:rPr lang="el-GR" altLang="ko-KR" sz="1600" dirty="0">
                <a:latin typeface="Arial" charset="0"/>
              </a:rPr>
              <a:t>τυπική χωρητικότητα της</a:t>
            </a:r>
            <a:r>
              <a:rPr lang="en-US" altLang="ko-KR" sz="1600" dirty="0">
                <a:latin typeface="Arial" charset="0"/>
                <a:ea typeface="Gulim" charset="0"/>
                <a:cs typeface="Gulim" charset="0"/>
              </a:rPr>
              <a:t> RAM </a:t>
            </a:r>
            <a:r>
              <a:rPr lang="el-GR" altLang="ko-KR" sz="1600" dirty="0">
                <a:latin typeface="Arial" charset="0"/>
              </a:rPr>
              <a:t>είναι στα 1</a:t>
            </a:r>
            <a:r>
              <a:rPr lang="el-GR" altLang="ko-KR" sz="1600" dirty="0" smtClean="0">
                <a:latin typeface="Arial" charset="0"/>
              </a:rPr>
              <a:t>-16 </a:t>
            </a:r>
            <a:r>
              <a:rPr lang="en-US" altLang="ko-KR" sz="1600" dirty="0">
                <a:latin typeface="Arial" charset="0"/>
                <a:ea typeface="Gulim" charset="0"/>
                <a:cs typeface="Gulim" charset="0"/>
              </a:rPr>
              <a:t>Gb</a:t>
            </a:r>
          </a:p>
          <a:p>
            <a:pPr lvl="1">
              <a:lnSpc>
                <a:spcPct val="90000"/>
              </a:lnSpc>
            </a:pPr>
            <a:endParaRPr lang="el-GR" altLang="ko-KR" sz="1600" dirty="0">
              <a:latin typeface="Arial" charset="0"/>
            </a:endParaRPr>
          </a:p>
        </p:txBody>
      </p:sp>
      <p:pic>
        <p:nvPicPr>
          <p:cNvPr id="16388"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389438" y="5141913"/>
            <a:ext cx="38623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45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l-GR" altLang="ko-KR" dirty="0">
                <a:latin typeface="Arial"/>
                <a:cs typeface="Arial"/>
              </a:rPr>
              <a:t> Μνήμη Ανάγνωσης Μόνο (</a:t>
            </a:r>
            <a:r>
              <a:rPr lang="en-US" altLang="ko-KR" dirty="0">
                <a:latin typeface="Arial"/>
                <a:ea typeface="Gulim" charset="0"/>
                <a:cs typeface="Arial"/>
              </a:rPr>
              <a:t>ROM</a:t>
            </a:r>
            <a:r>
              <a:rPr lang="el-GR" altLang="ko-KR" dirty="0">
                <a:latin typeface="Arial"/>
                <a:cs typeface="Arial"/>
              </a:rPr>
              <a:t>)</a:t>
            </a:r>
            <a:r>
              <a:rPr lang="en-US" altLang="ko-KR" dirty="0">
                <a:latin typeface="Arial"/>
                <a:ea typeface="Gulim" charset="0"/>
                <a:cs typeface="Arial"/>
              </a:rPr>
              <a:t> </a:t>
            </a:r>
            <a:endParaRPr lang="en-US" dirty="0">
              <a:latin typeface="Arial"/>
              <a:cs typeface="Arial"/>
            </a:endParaRPr>
          </a:p>
        </p:txBody>
      </p:sp>
      <p:sp>
        <p:nvSpPr>
          <p:cNvPr id="17411" name="Rectangle 3"/>
          <p:cNvSpPr>
            <a:spLocks noGrp="1" noChangeArrowheads="1"/>
          </p:cNvSpPr>
          <p:nvPr>
            <p:ph type="body" idx="1"/>
          </p:nvPr>
        </p:nvSpPr>
        <p:spPr/>
        <p:txBody>
          <a:bodyPr/>
          <a:lstStyle/>
          <a:p>
            <a:pPr algn="just" eaLnBrk="1" hangingPunct="1">
              <a:lnSpc>
                <a:spcPct val="90000"/>
              </a:lnSpc>
            </a:pPr>
            <a:r>
              <a:rPr lang="el-GR" altLang="ko-KR" sz="1800" dirty="0">
                <a:latin typeface="Arial" charset="0"/>
              </a:rPr>
              <a:t>Η μνήμη </a:t>
            </a:r>
            <a:r>
              <a:rPr lang="en-US" altLang="ko-KR" sz="1800" b="1" dirty="0">
                <a:latin typeface="Arial" charset="0"/>
                <a:ea typeface="Gulim" charset="0"/>
                <a:cs typeface="Gulim" charset="0"/>
              </a:rPr>
              <a:t>ROM</a:t>
            </a:r>
            <a:r>
              <a:rPr lang="el-GR" altLang="ko-KR" sz="1800" b="1" dirty="0">
                <a:latin typeface="Arial" charset="0"/>
              </a:rPr>
              <a:t> </a:t>
            </a:r>
            <a:r>
              <a:rPr lang="el-GR" altLang="ko-KR" sz="1800" dirty="0">
                <a:latin typeface="Arial" charset="0"/>
              </a:rPr>
              <a:t>(</a:t>
            </a:r>
            <a:r>
              <a:rPr lang="en-US" altLang="ko-KR" sz="1800" b="1" dirty="0">
                <a:latin typeface="Arial" charset="0"/>
                <a:ea typeface="Gulim" charset="0"/>
                <a:cs typeface="Gulim" charset="0"/>
              </a:rPr>
              <a:t>R</a:t>
            </a:r>
            <a:r>
              <a:rPr lang="en-US" altLang="ko-KR" sz="1800" dirty="0">
                <a:latin typeface="Arial" charset="0"/>
                <a:ea typeface="Gulim" charset="0"/>
                <a:cs typeface="Gulim" charset="0"/>
              </a:rPr>
              <a:t>ead</a:t>
            </a:r>
            <a:r>
              <a:rPr lang="el-GR" altLang="ko-KR" sz="1800" dirty="0">
                <a:latin typeface="Arial" charset="0"/>
              </a:rPr>
              <a:t> </a:t>
            </a:r>
            <a:r>
              <a:rPr lang="en-US" altLang="ko-KR" sz="1800" b="1" dirty="0">
                <a:latin typeface="Arial" charset="0"/>
                <a:ea typeface="Gulim" charset="0"/>
                <a:cs typeface="Gulim" charset="0"/>
              </a:rPr>
              <a:t>O</a:t>
            </a:r>
            <a:r>
              <a:rPr lang="en-US" altLang="ko-KR" sz="1800" dirty="0">
                <a:latin typeface="Arial" charset="0"/>
                <a:ea typeface="Gulim" charset="0"/>
                <a:cs typeface="Gulim" charset="0"/>
              </a:rPr>
              <a:t>nly</a:t>
            </a:r>
            <a:r>
              <a:rPr lang="el-GR" altLang="ko-KR" sz="1800" dirty="0">
                <a:latin typeface="Arial" charset="0"/>
              </a:rPr>
              <a:t> </a:t>
            </a:r>
            <a:r>
              <a:rPr lang="en-US" altLang="ko-KR" sz="1800" b="1" dirty="0">
                <a:latin typeface="Arial" charset="0"/>
                <a:ea typeface="Gulim" charset="0"/>
                <a:cs typeface="Gulim" charset="0"/>
              </a:rPr>
              <a:t>M</a:t>
            </a:r>
            <a:r>
              <a:rPr lang="en-US" altLang="ko-KR" sz="1800" dirty="0">
                <a:latin typeface="Arial" charset="0"/>
                <a:ea typeface="Gulim" charset="0"/>
                <a:cs typeface="Gulim" charset="0"/>
              </a:rPr>
              <a:t>emory</a:t>
            </a:r>
            <a:r>
              <a:rPr lang="el-GR" altLang="ko-KR" sz="1800" dirty="0">
                <a:latin typeface="Arial" charset="0"/>
              </a:rPr>
              <a:t>) αποτελεί μέρος της</a:t>
            </a:r>
            <a:r>
              <a:rPr lang="el-GR" altLang="ko-KR" sz="1600" dirty="0">
                <a:latin typeface="Arial" charset="0"/>
              </a:rPr>
              <a:t> </a:t>
            </a:r>
            <a:r>
              <a:rPr lang="el-GR" altLang="ko-KR" sz="1800" b="1" dirty="0">
                <a:latin typeface="Arial" charset="0"/>
              </a:rPr>
              <a:t>κύριας </a:t>
            </a:r>
            <a:r>
              <a:rPr lang="el-GR" altLang="ko-KR" sz="1800" b="1" dirty="0" smtClean="0">
                <a:latin typeface="Arial" charset="0"/>
              </a:rPr>
              <a:t>μνήμης</a:t>
            </a:r>
            <a:r>
              <a:rPr lang="el-GR" altLang="ko-KR" sz="1800" dirty="0" smtClean="0">
                <a:latin typeface="Arial" charset="0"/>
              </a:rPr>
              <a:t> </a:t>
            </a:r>
            <a:r>
              <a:rPr lang="el-GR" altLang="ko-KR" sz="1800" dirty="0">
                <a:latin typeface="Arial" charset="0"/>
              </a:rPr>
              <a:t>του υπολογιστή μας</a:t>
            </a:r>
            <a:endParaRPr lang="el-GR" altLang="ko-KR" sz="2000" dirty="0">
              <a:latin typeface="Arial" charset="0"/>
            </a:endParaRPr>
          </a:p>
          <a:p>
            <a:pPr lvl="1" algn="just" eaLnBrk="1" hangingPunct="1">
              <a:lnSpc>
                <a:spcPct val="90000"/>
              </a:lnSpc>
            </a:pPr>
            <a:r>
              <a:rPr lang="el-GR" altLang="ko-KR" sz="1600" dirty="0">
                <a:latin typeface="Arial" charset="0"/>
              </a:rPr>
              <a:t>η </a:t>
            </a:r>
            <a:r>
              <a:rPr lang="en-US" altLang="ko-KR" sz="1600" dirty="0">
                <a:latin typeface="Arial" charset="0"/>
                <a:ea typeface="Gulim" charset="0"/>
                <a:cs typeface="Gulim" charset="0"/>
              </a:rPr>
              <a:t>ROM</a:t>
            </a:r>
            <a:r>
              <a:rPr lang="el-GR" altLang="ko-KR" sz="1600" b="1" dirty="0">
                <a:latin typeface="Arial" charset="0"/>
              </a:rPr>
              <a:t> </a:t>
            </a:r>
            <a:r>
              <a:rPr lang="el-GR" altLang="ko-KR" sz="1600" dirty="0">
                <a:latin typeface="Arial" charset="0"/>
              </a:rPr>
              <a:t>είναι </a:t>
            </a:r>
            <a:r>
              <a:rPr lang="el-GR" altLang="ko-KR" sz="1600" b="1" dirty="0">
                <a:latin typeface="Arial" charset="0"/>
              </a:rPr>
              <a:t>μνήμη τυχαίας προσπέλασης</a:t>
            </a:r>
            <a:endParaRPr lang="el-GR" altLang="ko-KR" sz="1600" dirty="0">
              <a:latin typeface="Arial" charset="0"/>
            </a:endParaRPr>
          </a:p>
          <a:p>
            <a:pPr lvl="1" algn="just" eaLnBrk="1" hangingPunct="1">
              <a:lnSpc>
                <a:spcPct val="90000"/>
              </a:lnSpc>
            </a:pPr>
            <a:r>
              <a:rPr lang="el-GR" altLang="ko-KR" sz="1600" dirty="0">
                <a:latin typeface="Arial" charset="0"/>
              </a:rPr>
              <a:t>η </a:t>
            </a:r>
            <a:r>
              <a:rPr lang="en-US" altLang="ko-KR" sz="1600" dirty="0">
                <a:latin typeface="Arial" charset="0"/>
                <a:ea typeface="Gulim" charset="0"/>
                <a:cs typeface="Gulim" charset="0"/>
              </a:rPr>
              <a:t>ROM </a:t>
            </a:r>
            <a:r>
              <a:rPr lang="el-GR" altLang="ko-KR" sz="1600" dirty="0">
                <a:latin typeface="Arial" charset="0"/>
              </a:rPr>
              <a:t>είναι </a:t>
            </a:r>
            <a:r>
              <a:rPr lang="el-GR" altLang="ko-KR" sz="1600" b="1" dirty="0">
                <a:latin typeface="Arial" charset="0"/>
              </a:rPr>
              <a:t>μνήμη ανάγνωσης/ εγγραφής</a:t>
            </a:r>
            <a:endParaRPr lang="en-US" altLang="ko-KR" sz="1600" dirty="0">
              <a:latin typeface="Arial" charset="0"/>
              <a:ea typeface="Gulim" charset="0"/>
              <a:cs typeface="Gulim" charset="0"/>
            </a:endParaRPr>
          </a:p>
          <a:p>
            <a:pPr lvl="1" algn="just" eaLnBrk="1" hangingPunct="1">
              <a:lnSpc>
                <a:spcPct val="90000"/>
              </a:lnSpc>
            </a:pPr>
            <a:r>
              <a:rPr lang="el-GR" altLang="ko-KR" sz="1600" dirty="0" smtClean="0">
                <a:latin typeface="Arial" charset="0"/>
              </a:rPr>
              <a:t>τυπική </a:t>
            </a:r>
            <a:r>
              <a:rPr lang="el-GR" altLang="ko-KR" sz="1600" dirty="0">
                <a:latin typeface="Arial" charset="0"/>
              </a:rPr>
              <a:t>χωρητικότητα της</a:t>
            </a:r>
            <a:r>
              <a:rPr lang="en-US" altLang="ko-KR" sz="1600" dirty="0">
                <a:latin typeface="Arial" charset="0"/>
                <a:ea typeface="Gulim" charset="0"/>
                <a:cs typeface="Gulim" charset="0"/>
              </a:rPr>
              <a:t> ROM </a:t>
            </a:r>
            <a:r>
              <a:rPr lang="el-GR" altLang="ko-KR" sz="1600" dirty="0">
                <a:latin typeface="Arial" charset="0"/>
              </a:rPr>
              <a:t>είναι στα 8-32 Μ</a:t>
            </a:r>
            <a:r>
              <a:rPr lang="en-US" altLang="ko-KR" sz="1600" dirty="0">
                <a:latin typeface="Arial" charset="0"/>
                <a:ea typeface="Gulim" charset="0"/>
                <a:cs typeface="Gulim" charset="0"/>
              </a:rPr>
              <a:t>b</a:t>
            </a:r>
            <a:endParaRPr lang="el-GR" altLang="ko-KR" sz="1600" dirty="0">
              <a:latin typeface="Arial" charset="0"/>
            </a:endParaRPr>
          </a:p>
          <a:p>
            <a:pPr algn="just" eaLnBrk="1" hangingPunct="1">
              <a:lnSpc>
                <a:spcPct val="90000"/>
              </a:lnSpc>
            </a:pPr>
            <a:r>
              <a:rPr lang="el-GR" altLang="ko-KR" sz="1800" dirty="0">
                <a:latin typeface="Arial" charset="0"/>
              </a:rPr>
              <a:t>η μνήμη </a:t>
            </a:r>
            <a:r>
              <a:rPr lang="en-US" altLang="ko-KR" sz="1800" dirty="0">
                <a:latin typeface="Arial" charset="0"/>
                <a:ea typeface="Gulim" charset="0"/>
                <a:cs typeface="Gulim" charset="0"/>
              </a:rPr>
              <a:t>ROM</a:t>
            </a:r>
            <a:r>
              <a:rPr lang="el-GR" altLang="ko-KR" sz="1800" dirty="0">
                <a:latin typeface="Arial" charset="0"/>
              </a:rPr>
              <a:t> αναλαμβάνει τη </a:t>
            </a:r>
            <a:r>
              <a:rPr lang="el-GR" altLang="ko-KR" sz="1800" b="1" dirty="0">
                <a:latin typeface="Arial" charset="0"/>
              </a:rPr>
              <a:t>διαδικασία εκκίνησης</a:t>
            </a:r>
            <a:r>
              <a:rPr lang="el-GR" altLang="ko-KR" sz="1800" dirty="0">
                <a:latin typeface="Arial" charset="0"/>
              </a:rPr>
              <a:t> του υπολογιστή </a:t>
            </a:r>
            <a:r>
              <a:rPr lang="el-GR" altLang="ko-KR" sz="1800" dirty="0" smtClean="0">
                <a:latin typeface="Arial" charset="0"/>
              </a:rPr>
              <a:t>(</a:t>
            </a:r>
            <a:r>
              <a:rPr lang="en-US" altLang="ko-KR" sz="1800" b="1" dirty="0" smtClean="0">
                <a:latin typeface="Arial" charset="0"/>
                <a:ea typeface="Gulim" charset="0"/>
                <a:cs typeface="Gulim" charset="0"/>
              </a:rPr>
              <a:t>boot</a:t>
            </a:r>
            <a:r>
              <a:rPr lang="el-GR" altLang="ko-KR" sz="1800" dirty="0">
                <a:latin typeface="Arial" charset="0"/>
              </a:rPr>
              <a:t>) που είναι μόνιμα αποθηκευμένη σε αυτή.</a:t>
            </a:r>
          </a:p>
          <a:p>
            <a:pPr algn="just" eaLnBrk="1" hangingPunct="1">
              <a:lnSpc>
                <a:spcPct val="90000"/>
              </a:lnSpc>
            </a:pPr>
            <a:endParaRPr lang="en-GB" altLang="ko-KR" sz="1800" dirty="0" smtClean="0">
              <a:latin typeface="Arial" charset="0"/>
            </a:endParaRPr>
          </a:p>
          <a:p>
            <a:pPr marL="0" indent="0" algn="just" eaLnBrk="1" hangingPunct="1">
              <a:lnSpc>
                <a:spcPct val="90000"/>
              </a:lnSpc>
              <a:buNone/>
            </a:pPr>
            <a:endParaRPr lang="en-US" sz="1600" dirty="0">
              <a:latin typeface="Arial" charset="0"/>
            </a:endParaRPr>
          </a:p>
        </p:txBody>
      </p:sp>
    </p:spTree>
    <p:extLst>
      <p:ext uri="{BB962C8B-B14F-4D97-AF65-F5344CB8AC3E}">
        <p14:creationId xmlns:p14="http://schemas.microsoft.com/office/powerpoint/2010/main" val="382335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a:t>
            </a:r>
            <a:endParaRPr lang="en-US" dirty="0"/>
          </a:p>
        </p:txBody>
      </p:sp>
      <p:sp>
        <p:nvSpPr>
          <p:cNvPr id="3" name="Content Placeholder 2"/>
          <p:cNvSpPr>
            <a:spLocks noGrp="1"/>
          </p:cNvSpPr>
          <p:nvPr>
            <p:ph idx="1"/>
          </p:nvPr>
        </p:nvSpPr>
        <p:spPr/>
        <p:txBody>
          <a:bodyPr/>
          <a:lstStyle/>
          <a:p>
            <a:pPr algn="just">
              <a:lnSpc>
                <a:spcPct val="90000"/>
              </a:lnSpc>
            </a:pPr>
            <a:r>
              <a:rPr lang="el-GR" altLang="ko-KR" sz="1800" dirty="0">
                <a:latin typeface="Arial" charset="0"/>
              </a:rPr>
              <a:t>Η διαδικασία αυτή εκτελείται αυτόματα όταν ξεκινάει ο υπολογιστής και εκτελεί δυο βασικές δραστηριότητες:</a:t>
            </a:r>
          </a:p>
          <a:p>
            <a:pPr lvl="1" algn="just">
              <a:lnSpc>
                <a:spcPct val="90000"/>
              </a:lnSpc>
            </a:pPr>
            <a:endParaRPr lang="en-GB" altLang="ko-KR" sz="1600" dirty="0" smtClean="0">
              <a:latin typeface="Arial" charset="0"/>
            </a:endParaRPr>
          </a:p>
          <a:p>
            <a:pPr lvl="1" algn="just">
              <a:lnSpc>
                <a:spcPct val="90000"/>
              </a:lnSpc>
            </a:pPr>
            <a:r>
              <a:rPr lang="el-GR" altLang="ko-KR" sz="1600" dirty="0" smtClean="0">
                <a:latin typeface="Arial" charset="0"/>
              </a:rPr>
              <a:t>Ελέγχει </a:t>
            </a:r>
            <a:r>
              <a:rPr lang="el-GR" altLang="ko-KR" sz="1600" dirty="0">
                <a:latin typeface="Arial" charset="0"/>
              </a:rPr>
              <a:t>αν όλες οι βασικές μονάδες του ηλεκτρονικού υπολογιστή (κύρια και δευτερεύουσα μνήμη, συσκευές εισόδου-εξόδου) είναι σε θέση να λειτουργήσουν. Τη δραστηριότητα αυτή αναλαμβάνει ένα σύνολο εντολών που ονομάζεται </a:t>
            </a:r>
            <a:r>
              <a:rPr lang="en-US" altLang="ko-KR" sz="1600" b="1" dirty="0">
                <a:latin typeface="Arial" charset="0"/>
                <a:ea typeface="Gulim" charset="0"/>
                <a:cs typeface="Gulim" charset="0"/>
              </a:rPr>
              <a:t>BIOS</a:t>
            </a:r>
            <a:r>
              <a:rPr lang="el-GR" altLang="ko-KR" sz="1600" dirty="0">
                <a:latin typeface="Arial" charset="0"/>
              </a:rPr>
              <a:t> (</a:t>
            </a:r>
            <a:r>
              <a:rPr lang="en-US" altLang="ko-KR" sz="1600" dirty="0">
                <a:latin typeface="Arial" charset="0"/>
                <a:ea typeface="Gulim" charset="0"/>
                <a:cs typeface="Gulim" charset="0"/>
              </a:rPr>
              <a:t>Basic</a:t>
            </a:r>
            <a:r>
              <a:rPr lang="el-GR" altLang="ko-KR" sz="1600" dirty="0">
                <a:latin typeface="Arial" charset="0"/>
              </a:rPr>
              <a:t> </a:t>
            </a:r>
            <a:r>
              <a:rPr lang="en-US" altLang="ko-KR" sz="1600" dirty="0">
                <a:latin typeface="Arial" charset="0"/>
                <a:ea typeface="Gulim" charset="0"/>
                <a:cs typeface="Gulim" charset="0"/>
              </a:rPr>
              <a:t>Input</a:t>
            </a:r>
            <a:r>
              <a:rPr lang="el-GR" altLang="ko-KR" sz="1600" dirty="0">
                <a:latin typeface="Arial" charset="0"/>
              </a:rPr>
              <a:t>-</a:t>
            </a:r>
            <a:r>
              <a:rPr lang="en-US" altLang="ko-KR" sz="1600" dirty="0">
                <a:latin typeface="Arial" charset="0"/>
                <a:ea typeface="Gulim" charset="0"/>
                <a:cs typeface="Gulim" charset="0"/>
              </a:rPr>
              <a:t>Output</a:t>
            </a:r>
            <a:r>
              <a:rPr lang="el-GR" altLang="ko-KR" sz="1600" dirty="0">
                <a:latin typeface="Arial" charset="0"/>
              </a:rPr>
              <a:t> </a:t>
            </a:r>
            <a:r>
              <a:rPr lang="en-US" altLang="ko-KR" sz="1600" dirty="0">
                <a:latin typeface="Arial" charset="0"/>
                <a:ea typeface="Gulim" charset="0"/>
                <a:cs typeface="Gulim" charset="0"/>
              </a:rPr>
              <a:t>System</a:t>
            </a:r>
            <a:r>
              <a:rPr lang="el-GR" altLang="ko-KR" sz="1600" dirty="0">
                <a:latin typeface="Arial" charset="0"/>
              </a:rPr>
              <a:t>)</a:t>
            </a:r>
            <a:r>
              <a:rPr lang="el-GR" altLang="ko-KR" sz="1600" dirty="0" smtClean="0">
                <a:latin typeface="Arial" charset="0"/>
              </a:rPr>
              <a:t>.</a:t>
            </a:r>
            <a:endParaRPr lang="en-GB" altLang="ko-KR" sz="1600" dirty="0" smtClean="0">
              <a:latin typeface="Arial" charset="0"/>
            </a:endParaRPr>
          </a:p>
          <a:p>
            <a:pPr lvl="1" algn="just">
              <a:lnSpc>
                <a:spcPct val="90000"/>
              </a:lnSpc>
            </a:pPr>
            <a:endParaRPr lang="el-GR" altLang="ko-KR" sz="1600" dirty="0">
              <a:latin typeface="Arial" charset="0"/>
            </a:endParaRPr>
          </a:p>
          <a:p>
            <a:pPr lvl="1" algn="just">
              <a:lnSpc>
                <a:spcPct val="90000"/>
              </a:lnSpc>
            </a:pPr>
            <a:r>
              <a:rPr lang="el-GR" altLang="ko-KR" sz="1600" dirty="0">
                <a:latin typeface="Arial" charset="0"/>
              </a:rPr>
              <a:t>Μεταφέρει το λειτουργικό σύστημα από τη βοηθητική μνήμη (συνήθως μια προκαθορισμένη θέση του σκληρού δίσκου) στη μνήμη </a:t>
            </a:r>
            <a:r>
              <a:rPr lang="en-US" altLang="ko-KR" sz="1600" dirty="0">
                <a:latin typeface="Arial" charset="0"/>
                <a:ea typeface="Gulim" charset="0"/>
                <a:cs typeface="Gulim" charset="0"/>
              </a:rPr>
              <a:t>RAM</a:t>
            </a:r>
            <a:r>
              <a:rPr lang="el-GR" altLang="ko-KR" sz="1600" dirty="0">
                <a:latin typeface="Arial" charset="0"/>
              </a:rPr>
              <a:t> και ξεκινάει την εκτέλεση του</a:t>
            </a:r>
            <a:endParaRPr lang="en-US" dirty="0"/>
          </a:p>
        </p:txBody>
      </p:sp>
    </p:spTree>
    <p:extLst>
      <p:ext uri="{BB962C8B-B14F-4D97-AF65-F5344CB8AC3E}">
        <p14:creationId xmlns:p14="http://schemas.microsoft.com/office/powerpoint/2010/main" val="53587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671293"/>
          </a:xfrm>
        </p:spPr>
        <p:txBody>
          <a:bodyPr>
            <a:normAutofit fontScale="90000"/>
          </a:bodyPr>
          <a:lstStyle/>
          <a:p>
            <a:pPr eaLnBrk="1" hangingPunct="1"/>
            <a:r>
              <a:rPr lang="el-GR" altLang="ko-KR" dirty="0">
                <a:latin typeface="Arial"/>
                <a:cs typeface="Arial"/>
              </a:rPr>
              <a:t> Μνήμη Ανάγνωσης Μόνο (</a:t>
            </a:r>
            <a:r>
              <a:rPr lang="en-US" altLang="ko-KR" dirty="0">
                <a:latin typeface="Arial"/>
                <a:ea typeface="Gulim" charset="0"/>
                <a:cs typeface="Arial"/>
              </a:rPr>
              <a:t>ROM</a:t>
            </a:r>
            <a:r>
              <a:rPr lang="el-GR" altLang="ko-KR" dirty="0">
                <a:latin typeface="Arial"/>
                <a:cs typeface="Arial"/>
              </a:rPr>
              <a:t>)</a:t>
            </a:r>
            <a:endParaRPr lang="en-US" dirty="0">
              <a:latin typeface="Arial"/>
              <a:cs typeface="Arial"/>
            </a:endParaRPr>
          </a:p>
        </p:txBody>
      </p:sp>
      <p:sp>
        <p:nvSpPr>
          <p:cNvPr id="18435" name="Rectangle 3"/>
          <p:cNvSpPr>
            <a:spLocks noGrp="1" noChangeArrowheads="1"/>
          </p:cNvSpPr>
          <p:nvPr>
            <p:ph type="body" idx="1"/>
          </p:nvPr>
        </p:nvSpPr>
        <p:spPr>
          <a:xfrm>
            <a:off x="457200" y="1127342"/>
            <a:ext cx="8229600" cy="4237253"/>
          </a:xfrm>
        </p:spPr>
        <p:txBody>
          <a:bodyPr>
            <a:normAutofit/>
          </a:bodyPr>
          <a:lstStyle/>
          <a:p>
            <a:pPr eaLnBrk="1" hangingPunct="1">
              <a:lnSpc>
                <a:spcPct val="90000"/>
              </a:lnSpc>
            </a:pPr>
            <a:r>
              <a:rPr lang="en-US" altLang="ko-KR" sz="1600" b="1" dirty="0">
                <a:latin typeface="Arial" charset="0"/>
                <a:ea typeface="Gulim" charset="0"/>
                <a:cs typeface="Gulim" charset="0"/>
              </a:rPr>
              <a:t>ROM</a:t>
            </a:r>
            <a:r>
              <a:rPr lang="el-GR" altLang="ko-KR" sz="1600" b="1" dirty="0">
                <a:latin typeface="Arial" charset="0"/>
              </a:rPr>
              <a:t> μάσκας</a:t>
            </a:r>
            <a:r>
              <a:rPr lang="el-GR" altLang="ko-KR" sz="1600" dirty="0">
                <a:latin typeface="Arial" charset="0"/>
              </a:rPr>
              <a:t>: τα περιεχόμενα είναι ενσωματωμένα στα κυκλώματα της μνήμης και δεν είναι τεχνικά εφικτό να </a:t>
            </a:r>
            <a:r>
              <a:rPr lang="el-GR" altLang="ko-KR" sz="1600" dirty="0" smtClean="0">
                <a:latin typeface="Arial" charset="0"/>
              </a:rPr>
              <a:t>αλλαχθούν</a:t>
            </a:r>
            <a:endParaRPr lang="en-GB" altLang="ko-KR" sz="1600" dirty="0" smtClean="0">
              <a:latin typeface="Arial" charset="0"/>
            </a:endParaRPr>
          </a:p>
          <a:p>
            <a:pPr eaLnBrk="1" hangingPunct="1">
              <a:lnSpc>
                <a:spcPct val="90000"/>
              </a:lnSpc>
            </a:pPr>
            <a:endParaRPr lang="el-GR" altLang="ko-KR" sz="1600" dirty="0">
              <a:latin typeface="Arial" charset="0"/>
            </a:endParaRPr>
          </a:p>
          <a:p>
            <a:pPr eaLnBrk="1" hangingPunct="1">
              <a:lnSpc>
                <a:spcPct val="90000"/>
              </a:lnSpc>
            </a:pPr>
            <a:r>
              <a:rPr lang="el-GR" altLang="ko-KR" sz="1600" dirty="0">
                <a:latin typeface="Arial" charset="0"/>
              </a:rPr>
              <a:t>Υπάρχουν σύγχρονες μνήμες </a:t>
            </a:r>
            <a:r>
              <a:rPr lang="en-US" altLang="ko-KR" sz="1600" dirty="0">
                <a:latin typeface="Arial" charset="0"/>
                <a:ea typeface="Gulim" charset="0"/>
                <a:cs typeface="Gulim" charset="0"/>
              </a:rPr>
              <a:t>ROM</a:t>
            </a:r>
            <a:r>
              <a:rPr lang="el-GR" altLang="ko-KR" sz="1600" dirty="0">
                <a:latin typeface="Arial" charset="0"/>
              </a:rPr>
              <a:t> που επιτρέπουν μερική τροποποίηση των δεδομένων τους</a:t>
            </a:r>
            <a:endParaRPr lang="el-GR" altLang="ko-KR" sz="1600" b="1" dirty="0">
              <a:latin typeface="Arial" charset="0"/>
            </a:endParaRPr>
          </a:p>
          <a:p>
            <a:pPr lvl="1" eaLnBrk="1" hangingPunct="1">
              <a:lnSpc>
                <a:spcPct val="90000"/>
              </a:lnSpc>
            </a:pPr>
            <a:r>
              <a:rPr lang="el-GR" altLang="ko-KR" sz="1400" b="1" dirty="0">
                <a:latin typeface="Arial" charset="0"/>
              </a:rPr>
              <a:t>Προγραμματιζόμενη </a:t>
            </a:r>
            <a:r>
              <a:rPr lang="en-US" altLang="ko-KR" sz="1400" b="1" dirty="0">
                <a:latin typeface="Arial" charset="0"/>
                <a:ea typeface="Gulim" charset="0"/>
                <a:cs typeface="Gulim" charset="0"/>
              </a:rPr>
              <a:t>ROM</a:t>
            </a:r>
            <a:r>
              <a:rPr lang="el-GR" altLang="ko-KR" sz="1400" b="1" dirty="0">
                <a:latin typeface="Arial" charset="0"/>
              </a:rPr>
              <a:t> ή </a:t>
            </a:r>
            <a:r>
              <a:rPr lang="en-US" altLang="ko-KR" sz="1400" b="1" dirty="0">
                <a:latin typeface="Arial" charset="0"/>
                <a:ea typeface="Gulim" charset="0"/>
                <a:cs typeface="Gulim" charset="0"/>
              </a:rPr>
              <a:t>PROM</a:t>
            </a:r>
            <a:r>
              <a:rPr lang="el-GR" altLang="ko-KR" sz="1400" b="1" dirty="0">
                <a:latin typeface="Arial" charset="0"/>
              </a:rPr>
              <a:t> </a:t>
            </a:r>
            <a:r>
              <a:rPr lang="el-GR" altLang="ko-KR" sz="1400" dirty="0">
                <a:latin typeface="Arial" charset="0"/>
              </a:rPr>
              <a:t>(</a:t>
            </a:r>
            <a:r>
              <a:rPr lang="el-GR" altLang="ko-KR" sz="1400" b="1" dirty="0">
                <a:latin typeface="Arial" charset="0"/>
              </a:rPr>
              <a:t>P</a:t>
            </a:r>
            <a:r>
              <a:rPr lang="el-GR" altLang="ko-KR" sz="1400" dirty="0">
                <a:latin typeface="Arial" charset="0"/>
              </a:rPr>
              <a:t>rogrammable </a:t>
            </a:r>
            <a:r>
              <a:rPr lang="en-US" altLang="ko-KR" sz="1400" b="1" dirty="0">
                <a:latin typeface="Arial" charset="0"/>
                <a:ea typeface="Gulim" charset="0"/>
                <a:cs typeface="Gulim" charset="0"/>
              </a:rPr>
              <a:t>R</a:t>
            </a:r>
            <a:r>
              <a:rPr lang="en-US" altLang="ko-KR" sz="1400" dirty="0">
                <a:latin typeface="Arial" charset="0"/>
                <a:ea typeface="Gulim" charset="0"/>
                <a:cs typeface="Gulim" charset="0"/>
              </a:rPr>
              <a:t>ead</a:t>
            </a:r>
            <a:r>
              <a:rPr lang="el-GR" altLang="ko-KR" sz="1400" dirty="0">
                <a:latin typeface="Arial" charset="0"/>
              </a:rPr>
              <a:t> </a:t>
            </a:r>
            <a:r>
              <a:rPr lang="en-US" altLang="ko-KR" sz="1400" b="1" dirty="0">
                <a:latin typeface="Arial" charset="0"/>
                <a:ea typeface="Gulim" charset="0"/>
                <a:cs typeface="Gulim" charset="0"/>
              </a:rPr>
              <a:t>O</a:t>
            </a:r>
            <a:r>
              <a:rPr lang="en-US" altLang="ko-KR" sz="1400" dirty="0">
                <a:latin typeface="Arial" charset="0"/>
                <a:ea typeface="Gulim" charset="0"/>
                <a:cs typeface="Gulim" charset="0"/>
              </a:rPr>
              <a:t>nly</a:t>
            </a:r>
            <a:r>
              <a:rPr lang="el-GR" altLang="ko-KR" sz="1400" dirty="0">
                <a:latin typeface="Arial" charset="0"/>
              </a:rPr>
              <a:t> </a:t>
            </a:r>
            <a:r>
              <a:rPr lang="en-US" altLang="ko-KR" sz="1400" b="1" dirty="0">
                <a:latin typeface="Arial" charset="0"/>
                <a:ea typeface="Gulim" charset="0"/>
                <a:cs typeface="Gulim" charset="0"/>
              </a:rPr>
              <a:t>M</a:t>
            </a:r>
            <a:r>
              <a:rPr lang="en-US" altLang="ko-KR" sz="1400" dirty="0">
                <a:latin typeface="Arial" charset="0"/>
                <a:ea typeface="Gulim" charset="0"/>
                <a:cs typeface="Gulim" charset="0"/>
              </a:rPr>
              <a:t>emory</a:t>
            </a:r>
            <a:r>
              <a:rPr lang="el-GR" altLang="ko-KR" sz="1400" dirty="0">
                <a:latin typeface="Arial" charset="0"/>
              </a:rPr>
              <a:t>)</a:t>
            </a:r>
            <a:r>
              <a:rPr lang="el-GR" altLang="ko-KR" sz="1400" b="1" i="0" dirty="0">
                <a:latin typeface="Arial" charset="0"/>
              </a:rPr>
              <a:t>: </a:t>
            </a:r>
            <a:r>
              <a:rPr lang="el-GR" altLang="ko-KR" sz="1400" dirty="0">
                <a:latin typeface="Arial" charset="0"/>
              </a:rPr>
              <a:t>είναι δυνατό να προγραμματιστεί </a:t>
            </a:r>
            <a:r>
              <a:rPr lang="el-GR" altLang="ko-KR" sz="1400" b="1" dirty="0">
                <a:latin typeface="Arial" charset="0"/>
              </a:rPr>
              <a:t>μία μόνο φορά</a:t>
            </a:r>
            <a:r>
              <a:rPr lang="el-GR" altLang="ko-KR" sz="1400" dirty="0" smtClean="0">
                <a:latin typeface="Arial" charset="0"/>
              </a:rPr>
              <a:t>.</a:t>
            </a:r>
            <a:endParaRPr lang="en-GB" altLang="ko-KR" sz="1400" dirty="0" smtClean="0">
              <a:latin typeface="Arial" charset="0"/>
            </a:endParaRPr>
          </a:p>
          <a:p>
            <a:pPr lvl="1" eaLnBrk="1" hangingPunct="1">
              <a:lnSpc>
                <a:spcPct val="90000"/>
              </a:lnSpc>
            </a:pPr>
            <a:endParaRPr lang="el-GR" altLang="ko-KR" sz="1400" b="1" dirty="0">
              <a:latin typeface="Arial" charset="0"/>
            </a:endParaRPr>
          </a:p>
          <a:p>
            <a:pPr lvl="1" eaLnBrk="1" hangingPunct="1">
              <a:lnSpc>
                <a:spcPct val="90000"/>
              </a:lnSpc>
            </a:pPr>
            <a:r>
              <a:rPr lang="el-GR" altLang="ko-KR" sz="1400" b="1" dirty="0">
                <a:latin typeface="Arial" charset="0"/>
              </a:rPr>
              <a:t>Διαγράψιμη Προγραμματιζόμενη </a:t>
            </a:r>
            <a:r>
              <a:rPr lang="en-US" altLang="ko-KR" sz="1400" b="1" dirty="0">
                <a:latin typeface="Arial" charset="0"/>
                <a:ea typeface="Gulim" charset="0"/>
                <a:cs typeface="Gulim" charset="0"/>
              </a:rPr>
              <a:t>ROM</a:t>
            </a:r>
            <a:r>
              <a:rPr lang="el-GR" altLang="ko-KR" sz="1400" b="1" dirty="0">
                <a:latin typeface="Arial" charset="0"/>
              </a:rPr>
              <a:t> ή </a:t>
            </a:r>
            <a:r>
              <a:rPr lang="en-US" altLang="ko-KR" sz="1400" b="1" dirty="0">
                <a:latin typeface="Arial" charset="0"/>
                <a:ea typeface="Gulim" charset="0"/>
                <a:cs typeface="Gulim" charset="0"/>
              </a:rPr>
              <a:t>EPROM</a:t>
            </a:r>
            <a:r>
              <a:rPr lang="el-GR" altLang="ko-KR" sz="1400" b="1" dirty="0">
                <a:latin typeface="Arial" charset="0"/>
              </a:rPr>
              <a:t> </a:t>
            </a:r>
            <a:r>
              <a:rPr lang="el-GR" altLang="ko-KR" sz="1400" dirty="0">
                <a:latin typeface="Arial" charset="0"/>
              </a:rPr>
              <a:t>(</a:t>
            </a:r>
            <a:r>
              <a:rPr lang="el-GR" altLang="ko-KR" sz="1400" b="1" dirty="0">
                <a:latin typeface="Arial" charset="0"/>
              </a:rPr>
              <a:t>E</a:t>
            </a:r>
            <a:r>
              <a:rPr lang="el-GR" altLang="ko-KR" sz="1400" dirty="0">
                <a:latin typeface="Arial" charset="0"/>
              </a:rPr>
              <a:t>rasable </a:t>
            </a:r>
            <a:r>
              <a:rPr lang="en-US" altLang="ko-KR" sz="1400" b="1" dirty="0">
                <a:latin typeface="Arial" charset="0"/>
                <a:ea typeface="Gulim" charset="0"/>
                <a:cs typeface="Gulim" charset="0"/>
              </a:rPr>
              <a:t>P</a:t>
            </a:r>
            <a:r>
              <a:rPr lang="en-US" altLang="ko-KR" sz="1400" dirty="0">
                <a:latin typeface="Arial" charset="0"/>
                <a:ea typeface="Gulim" charset="0"/>
                <a:cs typeface="Gulim" charset="0"/>
              </a:rPr>
              <a:t>rogrammable</a:t>
            </a:r>
            <a:r>
              <a:rPr lang="el-GR" altLang="ko-KR" sz="1400" dirty="0">
                <a:latin typeface="Arial" charset="0"/>
              </a:rPr>
              <a:t> </a:t>
            </a:r>
            <a:r>
              <a:rPr lang="en-US" altLang="ko-KR" sz="1400" b="1" dirty="0">
                <a:latin typeface="Arial" charset="0"/>
                <a:ea typeface="Gulim" charset="0"/>
                <a:cs typeface="Gulim" charset="0"/>
              </a:rPr>
              <a:t>R</a:t>
            </a:r>
            <a:r>
              <a:rPr lang="en-US" altLang="ko-KR" sz="1400" dirty="0">
                <a:latin typeface="Arial" charset="0"/>
                <a:ea typeface="Gulim" charset="0"/>
                <a:cs typeface="Gulim" charset="0"/>
              </a:rPr>
              <a:t>ead</a:t>
            </a:r>
            <a:r>
              <a:rPr lang="el-GR" altLang="ko-KR" sz="1400" dirty="0">
                <a:latin typeface="Arial" charset="0"/>
              </a:rPr>
              <a:t> </a:t>
            </a:r>
            <a:r>
              <a:rPr lang="en-US" altLang="ko-KR" sz="1400" b="1" dirty="0">
                <a:latin typeface="Arial" charset="0"/>
                <a:ea typeface="Gulim" charset="0"/>
                <a:cs typeface="Gulim" charset="0"/>
              </a:rPr>
              <a:t>O</a:t>
            </a:r>
            <a:r>
              <a:rPr lang="en-US" altLang="ko-KR" sz="1400" dirty="0">
                <a:latin typeface="Arial" charset="0"/>
                <a:ea typeface="Gulim" charset="0"/>
                <a:cs typeface="Gulim" charset="0"/>
              </a:rPr>
              <a:t>nly</a:t>
            </a:r>
            <a:r>
              <a:rPr lang="el-GR" altLang="ko-KR" sz="1400" dirty="0">
                <a:latin typeface="Arial" charset="0"/>
              </a:rPr>
              <a:t> </a:t>
            </a:r>
            <a:r>
              <a:rPr lang="en-US" altLang="ko-KR" sz="1400" b="1" dirty="0">
                <a:latin typeface="Arial" charset="0"/>
                <a:ea typeface="Gulim" charset="0"/>
                <a:cs typeface="Gulim" charset="0"/>
              </a:rPr>
              <a:t>M</a:t>
            </a:r>
            <a:r>
              <a:rPr lang="en-US" altLang="ko-KR" sz="1400" dirty="0">
                <a:latin typeface="Arial" charset="0"/>
                <a:ea typeface="Gulim" charset="0"/>
                <a:cs typeface="Gulim" charset="0"/>
              </a:rPr>
              <a:t>emory</a:t>
            </a:r>
            <a:r>
              <a:rPr lang="el-GR" altLang="ko-KR" sz="1400" dirty="0">
                <a:latin typeface="Arial" charset="0"/>
              </a:rPr>
              <a:t>): έχει τη δυνατότητα διαγραφής και επαναπρογραμματισμού του περιεχόμενού της έως 1.000 περίπου φορές χωρίς πρόβλημα με χρήση ειδικού εξοπλισμού</a:t>
            </a:r>
            <a:r>
              <a:rPr lang="el-GR" altLang="ko-KR" sz="1400" dirty="0" smtClean="0">
                <a:latin typeface="Arial" charset="0"/>
              </a:rPr>
              <a:t>.</a:t>
            </a:r>
            <a:endParaRPr lang="en-GB" altLang="ko-KR" sz="1400" dirty="0" smtClean="0">
              <a:latin typeface="Arial" charset="0"/>
            </a:endParaRPr>
          </a:p>
          <a:p>
            <a:pPr lvl="1" eaLnBrk="1" hangingPunct="1">
              <a:lnSpc>
                <a:spcPct val="90000"/>
              </a:lnSpc>
            </a:pPr>
            <a:endParaRPr lang="el-GR" altLang="ko-KR" sz="1400" b="1" dirty="0">
              <a:latin typeface="Arial" charset="0"/>
            </a:endParaRPr>
          </a:p>
          <a:p>
            <a:pPr lvl="1" eaLnBrk="1" hangingPunct="1">
              <a:lnSpc>
                <a:spcPct val="90000"/>
              </a:lnSpc>
            </a:pPr>
            <a:r>
              <a:rPr lang="el-GR" altLang="ko-KR" sz="1400" b="1" dirty="0">
                <a:latin typeface="Arial" charset="0"/>
              </a:rPr>
              <a:t>Ηλεκτρικά Διαγράψιμη Προγραμματιζόμενη </a:t>
            </a:r>
            <a:r>
              <a:rPr lang="en-US" altLang="ko-KR" sz="1400" b="1" dirty="0">
                <a:latin typeface="Arial" charset="0"/>
                <a:ea typeface="Gulim" charset="0"/>
                <a:cs typeface="Gulim" charset="0"/>
              </a:rPr>
              <a:t>ROM</a:t>
            </a:r>
            <a:r>
              <a:rPr lang="el-GR" altLang="ko-KR" sz="1400" b="1" dirty="0">
                <a:latin typeface="Arial" charset="0"/>
              </a:rPr>
              <a:t> ή </a:t>
            </a:r>
            <a:r>
              <a:rPr lang="en-US" altLang="ko-KR" sz="1400" b="1" dirty="0">
                <a:latin typeface="Arial" charset="0"/>
                <a:ea typeface="Gulim" charset="0"/>
                <a:cs typeface="Gulim" charset="0"/>
              </a:rPr>
              <a:t>EEPROM</a:t>
            </a:r>
            <a:r>
              <a:rPr lang="el-GR" altLang="ko-KR" sz="1400" b="1" dirty="0">
                <a:latin typeface="Arial" charset="0"/>
              </a:rPr>
              <a:t> </a:t>
            </a:r>
            <a:r>
              <a:rPr lang="el-GR" altLang="ko-KR" sz="1400" dirty="0">
                <a:latin typeface="Arial" charset="0"/>
              </a:rPr>
              <a:t>(</a:t>
            </a:r>
            <a:r>
              <a:rPr lang="en-US" altLang="ko-KR" sz="1400" b="1" dirty="0">
                <a:latin typeface="Arial" charset="0"/>
                <a:ea typeface="Gulim" charset="0"/>
                <a:cs typeface="Gulim" charset="0"/>
              </a:rPr>
              <a:t>E</a:t>
            </a:r>
            <a:r>
              <a:rPr lang="en-US" altLang="ko-KR" sz="1400" dirty="0">
                <a:latin typeface="Arial" charset="0"/>
                <a:ea typeface="Gulim" charset="0"/>
                <a:cs typeface="Gulim" charset="0"/>
              </a:rPr>
              <a:t>lectrically</a:t>
            </a:r>
            <a:r>
              <a:rPr lang="el-GR" altLang="ko-KR" sz="1400" dirty="0">
                <a:latin typeface="Arial" charset="0"/>
              </a:rPr>
              <a:t> </a:t>
            </a:r>
            <a:r>
              <a:rPr lang="en-US" altLang="ko-KR" sz="1400" b="1" dirty="0">
                <a:latin typeface="Arial" charset="0"/>
                <a:ea typeface="Gulim" charset="0"/>
                <a:cs typeface="Gulim" charset="0"/>
              </a:rPr>
              <a:t>E</a:t>
            </a:r>
            <a:r>
              <a:rPr lang="en-US" altLang="ko-KR" sz="1400" dirty="0">
                <a:latin typeface="Arial" charset="0"/>
                <a:ea typeface="Gulim" charset="0"/>
                <a:cs typeface="Gulim" charset="0"/>
              </a:rPr>
              <a:t>rasable</a:t>
            </a:r>
            <a:r>
              <a:rPr lang="el-GR" altLang="ko-KR" sz="1400" dirty="0">
                <a:latin typeface="Arial" charset="0"/>
              </a:rPr>
              <a:t> </a:t>
            </a:r>
            <a:r>
              <a:rPr lang="en-US" altLang="ko-KR" sz="1400" b="1" dirty="0">
                <a:latin typeface="Arial" charset="0"/>
                <a:ea typeface="Gulim" charset="0"/>
                <a:cs typeface="Gulim" charset="0"/>
              </a:rPr>
              <a:t>P</a:t>
            </a:r>
            <a:r>
              <a:rPr lang="en-US" altLang="ko-KR" sz="1400" dirty="0">
                <a:latin typeface="Arial" charset="0"/>
                <a:ea typeface="Gulim" charset="0"/>
                <a:cs typeface="Gulim" charset="0"/>
              </a:rPr>
              <a:t>rogrammable</a:t>
            </a:r>
            <a:r>
              <a:rPr lang="el-GR" altLang="ko-KR" sz="1400" dirty="0">
                <a:latin typeface="Arial" charset="0"/>
              </a:rPr>
              <a:t> </a:t>
            </a:r>
            <a:r>
              <a:rPr lang="en-US" altLang="ko-KR" sz="1400" b="1" dirty="0">
                <a:latin typeface="Arial" charset="0"/>
                <a:ea typeface="Gulim" charset="0"/>
                <a:cs typeface="Gulim" charset="0"/>
              </a:rPr>
              <a:t>R</a:t>
            </a:r>
            <a:r>
              <a:rPr lang="en-US" altLang="ko-KR" sz="1400" dirty="0">
                <a:latin typeface="Arial" charset="0"/>
                <a:ea typeface="Gulim" charset="0"/>
                <a:cs typeface="Gulim" charset="0"/>
              </a:rPr>
              <a:t>ead</a:t>
            </a:r>
            <a:r>
              <a:rPr lang="el-GR" altLang="ko-KR" sz="1400" dirty="0">
                <a:latin typeface="Arial" charset="0"/>
              </a:rPr>
              <a:t> </a:t>
            </a:r>
            <a:r>
              <a:rPr lang="en-US" altLang="ko-KR" sz="1400" b="1" dirty="0">
                <a:latin typeface="Arial" charset="0"/>
                <a:ea typeface="Gulim" charset="0"/>
                <a:cs typeface="Gulim" charset="0"/>
              </a:rPr>
              <a:t>O</a:t>
            </a:r>
            <a:r>
              <a:rPr lang="en-US" altLang="ko-KR" sz="1400" dirty="0">
                <a:latin typeface="Arial" charset="0"/>
                <a:ea typeface="Gulim" charset="0"/>
                <a:cs typeface="Gulim" charset="0"/>
              </a:rPr>
              <a:t>nly</a:t>
            </a:r>
            <a:r>
              <a:rPr lang="el-GR" altLang="ko-KR" sz="1400" dirty="0">
                <a:latin typeface="Arial" charset="0"/>
              </a:rPr>
              <a:t> </a:t>
            </a:r>
            <a:r>
              <a:rPr lang="en-US" altLang="ko-KR" sz="1400" b="1" dirty="0">
                <a:latin typeface="Arial" charset="0"/>
                <a:ea typeface="Gulim" charset="0"/>
                <a:cs typeface="Gulim" charset="0"/>
              </a:rPr>
              <a:t>M</a:t>
            </a:r>
            <a:r>
              <a:rPr lang="en-US" altLang="ko-KR" sz="1400" dirty="0">
                <a:latin typeface="Arial" charset="0"/>
                <a:ea typeface="Gulim" charset="0"/>
                <a:cs typeface="Gulim" charset="0"/>
              </a:rPr>
              <a:t>emory</a:t>
            </a:r>
            <a:r>
              <a:rPr lang="el-GR" altLang="ko-KR" sz="1400" dirty="0">
                <a:latin typeface="Arial" charset="0"/>
              </a:rPr>
              <a:t>): είναι δυνατή η μεταβολή των περιεχομένων της χωρίς τη χρήση εργαστηριακού εξοπλισμού</a:t>
            </a:r>
            <a:endParaRPr lang="el-GR" altLang="ko-KR" sz="1400" b="1" dirty="0">
              <a:latin typeface="Arial" charset="0"/>
            </a:endParaRPr>
          </a:p>
          <a:p>
            <a:pPr marL="457200" lvl="1" indent="0" eaLnBrk="1" hangingPunct="1">
              <a:lnSpc>
                <a:spcPct val="90000"/>
              </a:lnSpc>
              <a:buNone/>
            </a:pPr>
            <a:r>
              <a:rPr lang="en-US" altLang="ko-KR" sz="1400" dirty="0" smtClean="0">
                <a:latin typeface="Arial" charset="0"/>
                <a:ea typeface="Gulim" charset="0"/>
                <a:cs typeface="Gulim" charset="0"/>
              </a:rPr>
              <a:t> </a:t>
            </a:r>
            <a:endParaRPr lang="en-US" sz="1400" dirty="0">
              <a:latin typeface="Arial" charset="0"/>
            </a:endParaRPr>
          </a:p>
        </p:txBody>
      </p:sp>
      <p:pic>
        <p:nvPicPr>
          <p:cNvPr id="18436" name="Picture 4" descr="800px-Ep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540" y="5473799"/>
            <a:ext cx="2393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38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96640"/>
            <a:ext cx="8229600" cy="871735"/>
          </a:xfrm>
        </p:spPr>
        <p:txBody>
          <a:bodyPr>
            <a:normAutofit/>
          </a:bodyPr>
          <a:lstStyle/>
          <a:p>
            <a:pPr eaLnBrk="1" hangingPunct="1"/>
            <a:r>
              <a:rPr lang="el-GR" altLang="ko-KR" sz="4000" dirty="0">
                <a:latin typeface="Arial"/>
                <a:cs typeface="Arial"/>
              </a:rPr>
              <a:t>Κρυφή Μνήμη (</a:t>
            </a:r>
            <a:r>
              <a:rPr lang="en-US" altLang="ko-KR" sz="4000" dirty="0">
                <a:latin typeface="Arial"/>
                <a:ea typeface="Gulim" charset="0"/>
                <a:cs typeface="Arial"/>
              </a:rPr>
              <a:t>Cache) </a:t>
            </a:r>
            <a:endParaRPr lang="en-US" sz="4000" dirty="0">
              <a:latin typeface="Arial"/>
              <a:cs typeface="Arial"/>
            </a:endParaRPr>
          </a:p>
        </p:txBody>
      </p:sp>
      <p:sp>
        <p:nvSpPr>
          <p:cNvPr id="19459" name="Rectangle 3"/>
          <p:cNvSpPr>
            <a:spLocks noGrp="1" noChangeArrowheads="1"/>
          </p:cNvSpPr>
          <p:nvPr>
            <p:ph type="body" idx="1"/>
          </p:nvPr>
        </p:nvSpPr>
        <p:spPr>
          <a:xfrm>
            <a:off x="457200" y="968375"/>
            <a:ext cx="8305800" cy="5626100"/>
          </a:xfrm>
        </p:spPr>
        <p:txBody>
          <a:bodyPr>
            <a:normAutofit fontScale="85000" lnSpcReduction="20000"/>
          </a:bodyPr>
          <a:lstStyle/>
          <a:p>
            <a:pPr algn="just" eaLnBrk="1" hangingPunct="1">
              <a:lnSpc>
                <a:spcPct val="110000"/>
              </a:lnSpc>
            </a:pPr>
            <a:r>
              <a:rPr lang="el-GR" altLang="ko-KR" sz="1600" dirty="0">
                <a:latin typeface="Arial" charset="0"/>
              </a:rPr>
              <a:t>Γενικά με τον </a:t>
            </a:r>
            <a:r>
              <a:rPr lang="el-GR" altLang="ko-KR" sz="1600" b="1" dirty="0">
                <a:latin typeface="Arial" charset="0"/>
              </a:rPr>
              <a:t>όρο </a:t>
            </a:r>
            <a:r>
              <a:rPr lang="en-US" altLang="ko-KR" sz="1600" b="1" dirty="0">
                <a:latin typeface="Arial" charset="0"/>
                <a:ea typeface="Gulim" charset="0"/>
                <a:cs typeface="Gulim" charset="0"/>
              </a:rPr>
              <a:t>cache</a:t>
            </a:r>
            <a:r>
              <a:rPr lang="el-GR" altLang="ko-KR" sz="1600" dirty="0">
                <a:latin typeface="Arial" charset="0"/>
              </a:rPr>
              <a:t> στην πληροφορική εννοούμε ένα αντίγραφο δεδομένων τα πρωτότυπα των οποίων βρίσκονται αποθηκευμένα σε κάποιο άλλο μέρος από το οποίο είναι δυσκολότερο, πιο χρονοβόρο ή λιγότερο οικονομικό να τα ανακτήσουμε</a:t>
            </a:r>
          </a:p>
          <a:p>
            <a:pPr algn="just" eaLnBrk="1" hangingPunct="1">
              <a:lnSpc>
                <a:spcPct val="110000"/>
              </a:lnSpc>
            </a:pPr>
            <a:endParaRPr lang="el-GR" altLang="ko-KR" sz="1600" dirty="0" smtClean="0">
              <a:latin typeface="Arial" charset="0"/>
            </a:endParaRPr>
          </a:p>
          <a:p>
            <a:pPr algn="just" eaLnBrk="1" hangingPunct="1">
              <a:lnSpc>
                <a:spcPct val="110000"/>
              </a:lnSpc>
            </a:pPr>
            <a:r>
              <a:rPr lang="el-GR" altLang="ko-KR" sz="1600" dirty="0" smtClean="0">
                <a:latin typeface="Arial" charset="0"/>
              </a:rPr>
              <a:t>Υπάρχουν </a:t>
            </a:r>
            <a:r>
              <a:rPr lang="el-GR" altLang="ko-KR" sz="1600" dirty="0">
                <a:latin typeface="Arial" charset="0"/>
              </a:rPr>
              <a:t>πολλά είδη </a:t>
            </a:r>
            <a:r>
              <a:rPr lang="en-US" altLang="ko-KR" sz="1600" dirty="0">
                <a:latin typeface="Arial" charset="0"/>
                <a:ea typeface="Gulim" charset="0"/>
                <a:cs typeface="Gulim" charset="0"/>
              </a:rPr>
              <a:t>cache</a:t>
            </a:r>
            <a:r>
              <a:rPr lang="el-GR" altLang="ko-KR" sz="1600" dirty="0">
                <a:latin typeface="Arial" charset="0"/>
              </a:rPr>
              <a:t>:</a:t>
            </a:r>
          </a:p>
          <a:p>
            <a:pPr lvl="1" algn="just" eaLnBrk="1" hangingPunct="1">
              <a:lnSpc>
                <a:spcPct val="110000"/>
              </a:lnSpc>
            </a:pPr>
            <a:r>
              <a:rPr lang="en-US" altLang="ko-KR" sz="1400" b="1" dirty="0">
                <a:latin typeface="Arial" charset="0"/>
                <a:ea typeface="Gulim" charset="0"/>
                <a:cs typeface="Gulim" charset="0"/>
              </a:rPr>
              <a:t>CPU</a:t>
            </a:r>
            <a:r>
              <a:rPr lang="el-GR" altLang="ko-KR" sz="1400" b="1" dirty="0">
                <a:latin typeface="Arial" charset="0"/>
              </a:rPr>
              <a:t> </a:t>
            </a:r>
            <a:r>
              <a:rPr lang="en-US" altLang="ko-KR" sz="1400" b="1" dirty="0">
                <a:latin typeface="Arial" charset="0"/>
                <a:ea typeface="Gulim" charset="0"/>
                <a:cs typeface="Gulim" charset="0"/>
              </a:rPr>
              <a:t>cache</a:t>
            </a:r>
            <a:r>
              <a:rPr lang="el-GR" altLang="ko-KR" sz="1400" b="1" dirty="0">
                <a:latin typeface="Arial" charset="0"/>
              </a:rPr>
              <a:t> </a:t>
            </a:r>
            <a:r>
              <a:rPr lang="el-GR" altLang="ko-KR" sz="1400" dirty="0">
                <a:latin typeface="Arial" charset="0"/>
              </a:rPr>
              <a:t>(στην Κενρική Μονάδα Επεξεργασίας)</a:t>
            </a:r>
          </a:p>
          <a:p>
            <a:pPr lvl="1" algn="just" eaLnBrk="1" hangingPunct="1">
              <a:lnSpc>
                <a:spcPct val="110000"/>
              </a:lnSpc>
            </a:pPr>
            <a:r>
              <a:rPr lang="en-US" altLang="ko-KR" sz="1400" dirty="0">
                <a:latin typeface="Arial" charset="0"/>
                <a:ea typeface="Gulim" charset="0"/>
                <a:cs typeface="Gulim" charset="0"/>
              </a:rPr>
              <a:t>disk</a:t>
            </a:r>
            <a:r>
              <a:rPr lang="el-GR" altLang="ko-KR" sz="1400" dirty="0">
                <a:latin typeface="Arial" charset="0"/>
              </a:rPr>
              <a:t> </a:t>
            </a:r>
            <a:r>
              <a:rPr lang="en-US" altLang="ko-KR" sz="1400" dirty="0">
                <a:latin typeface="Arial" charset="0"/>
                <a:ea typeface="Gulim" charset="0"/>
                <a:cs typeface="Gulim" charset="0"/>
              </a:rPr>
              <a:t>cache</a:t>
            </a:r>
            <a:r>
              <a:rPr lang="el-GR" altLang="ko-KR" sz="1400" dirty="0">
                <a:latin typeface="Arial" charset="0"/>
              </a:rPr>
              <a:t> (στη βοηθητική μνήμη)</a:t>
            </a:r>
          </a:p>
          <a:p>
            <a:pPr lvl="1" algn="just" eaLnBrk="1" hangingPunct="1">
              <a:lnSpc>
                <a:spcPct val="110000"/>
              </a:lnSpc>
            </a:pPr>
            <a:r>
              <a:rPr lang="en-US" altLang="ko-KR" sz="1400" dirty="0">
                <a:latin typeface="Arial" charset="0"/>
                <a:ea typeface="Gulim" charset="0"/>
                <a:cs typeface="Gulim" charset="0"/>
              </a:rPr>
              <a:t>web</a:t>
            </a:r>
            <a:r>
              <a:rPr lang="el-GR" altLang="ko-KR" sz="1400" dirty="0">
                <a:latin typeface="Arial" charset="0"/>
              </a:rPr>
              <a:t> </a:t>
            </a:r>
            <a:r>
              <a:rPr lang="en-US" altLang="ko-KR" sz="1400" dirty="0">
                <a:latin typeface="Arial" charset="0"/>
                <a:ea typeface="Gulim" charset="0"/>
                <a:cs typeface="Gulim" charset="0"/>
              </a:rPr>
              <a:t>cache</a:t>
            </a:r>
            <a:r>
              <a:rPr lang="el-GR" altLang="ko-KR" sz="1400" dirty="0">
                <a:latin typeface="Arial" charset="0"/>
              </a:rPr>
              <a:t> (στον παγκόσμιο ιστό, για παράδειγμα σε μηχανές αναζήτησης)</a:t>
            </a:r>
          </a:p>
          <a:p>
            <a:pPr lvl="1" algn="just" eaLnBrk="1" hangingPunct="1">
              <a:lnSpc>
                <a:spcPct val="110000"/>
              </a:lnSpc>
            </a:pPr>
            <a:r>
              <a:rPr lang="en-US" altLang="ko-KR" sz="1400" dirty="0">
                <a:latin typeface="Arial" charset="0"/>
                <a:ea typeface="Gulim" charset="0"/>
                <a:cs typeface="Gulim" charset="0"/>
              </a:rPr>
              <a:t>database</a:t>
            </a:r>
            <a:r>
              <a:rPr lang="el-GR" altLang="ko-KR" sz="1400" dirty="0">
                <a:latin typeface="Arial" charset="0"/>
              </a:rPr>
              <a:t> </a:t>
            </a:r>
            <a:r>
              <a:rPr lang="en-US" altLang="ko-KR" sz="1400" dirty="0">
                <a:latin typeface="Arial" charset="0"/>
                <a:ea typeface="Gulim" charset="0"/>
                <a:cs typeface="Gulim" charset="0"/>
              </a:rPr>
              <a:t>cache</a:t>
            </a:r>
            <a:r>
              <a:rPr lang="el-GR" altLang="ko-KR" sz="1400" dirty="0">
                <a:latin typeface="Arial" charset="0"/>
              </a:rPr>
              <a:t> (στις βάσεις δεδομένων)</a:t>
            </a:r>
          </a:p>
          <a:p>
            <a:pPr algn="just" eaLnBrk="1" hangingPunct="1">
              <a:lnSpc>
                <a:spcPct val="110000"/>
              </a:lnSpc>
            </a:pPr>
            <a:endParaRPr lang="el-GR" altLang="ko-KR" sz="1600" b="1" dirty="0" smtClean="0">
              <a:latin typeface="Arial" charset="0"/>
            </a:endParaRPr>
          </a:p>
          <a:p>
            <a:pPr algn="just" eaLnBrk="1" hangingPunct="1">
              <a:lnSpc>
                <a:spcPct val="110000"/>
              </a:lnSpc>
            </a:pPr>
            <a:r>
              <a:rPr lang="el-GR" altLang="ko-KR" sz="1600" b="1" dirty="0" smtClean="0">
                <a:latin typeface="Arial" charset="0"/>
              </a:rPr>
              <a:t>Σκοπός </a:t>
            </a:r>
            <a:r>
              <a:rPr lang="el-GR" altLang="ko-KR" sz="1600" b="1" dirty="0">
                <a:latin typeface="Arial" charset="0"/>
              </a:rPr>
              <a:t>της </a:t>
            </a:r>
            <a:r>
              <a:rPr lang="en-US" altLang="ko-KR" sz="1600" b="1" dirty="0">
                <a:latin typeface="Arial" charset="0"/>
                <a:ea typeface="Gulim" charset="0"/>
                <a:cs typeface="Gulim" charset="0"/>
              </a:rPr>
              <a:t>CPU</a:t>
            </a:r>
            <a:r>
              <a:rPr lang="el-GR" altLang="ko-KR" sz="1600" b="1" dirty="0">
                <a:latin typeface="Arial" charset="0"/>
              </a:rPr>
              <a:t> </a:t>
            </a:r>
            <a:r>
              <a:rPr lang="en-US" altLang="ko-KR" sz="1600" b="1" dirty="0">
                <a:latin typeface="Arial" charset="0"/>
                <a:ea typeface="Gulim" charset="0"/>
                <a:cs typeface="Gulim" charset="0"/>
              </a:rPr>
              <a:t>cache</a:t>
            </a:r>
            <a:r>
              <a:rPr lang="el-GR" altLang="ko-KR" sz="1600" dirty="0">
                <a:latin typeface="Arial" charset="0"/>
              </a:rPr>
              <a:t> είναι να </a:t>
            </a:r>
            <a:r>
              <a:rPr lang="el-GR" altLang="ko-KR" sz="1600" b="1" dirty="0">
                <a:latin typeface="Arial" charset="0"/>
              </a:rPr>
              <a:t>επιταχύνει τη λειτουργία</a:t>
            </a:r>
            <a:r>
              <a:rPr lang="el-GR" altLang="ko-KR" sz="1600" dirty="0">
                <a:latin typeface="Arial" charset="0"/>
              </a:rPr>
              <a:t> της υπόλοιπης μνήμης του συστήματος και συνεπώς να βελτιώσει την ταχύτητα του υπολογιστή</a:t>
            </a:r>
          </a:p>
          <a:p>
            <a:pPr algn="just" eaLnBrk="1" hangingPunct="1">
              <a:lnSpc>
                <a:spcPct val="110000"/>
              </a:lnSpc>
            </a:pPr>
            <a:endParaRPr lang="el-GR" altLang="ko-KR" sz="1600" dirty="0" smtClean="0">
              <a:latin typeface="Arial" charset="0"/>
            </a:endParaRPr>
          </a:p>
          <a:p>
            <a:pPr algn="just" eaLnBrk="1" hangingPunct="1">
              <a:lnSpc>
                <a:spcPct val="110000"/>
              </a:lnSpc>
            </a:pPr>
            <a:r>
              <a:rPr lang="el-GR" altLang="ko-KR" sz="1600" dirty="0" smtClean="0">
                <a:latin typeface="Arial" charset="0"/>
              </a:rPr>
              <a:t>Η </a:t>
            </a:r>
            <a:r>
              <a:rPr lang="el-GR" altLang="ko-KR" sz="1600" dirty="0">
                <a:latin typeface="Arial" charset="0"/>
              </a:rPr>
              <a:t>μνήμη </a:t>
            </a:r>
            <a:r>
              <a:rPr lang="en-US" altLang="ko-KR" sz="1600" dirty="0">
                <a:latin typeface="Arial" charset="0"/>
                <a:ea typeface="Gulim" charset="0"/>
                <a:cs typeface="Gulim" charset="0"/>
              </a:rPr>
              <a:t>CPU cache</a:t>
            </a:r>
            <a:r>
              <a:rPr lang="el-GR" altLang="ko-KR" sz="1600" dirty="0">
                <a:latin typeface="Arial" charset="0"/>
              </a:rPr>
              <a:t> λόγω του </a:t>
            </a:r>
            <a:r>
              <a:rPr lang="el-GR" altLang="ko-KR" sz="1600" b="1" dirty="0">
                <a:latin typeface="Arial" charset="0"/>
              </a:rPr>
              <a:t>μεγάλου </a:t>
            </a:r>
            <a:r>
              <a:rPr lang="el-GR" altLang="ko-KR" sz="1600" dirty="0">
                <a:latin typeface="Arial" charset="0"/>
              </a:rPr>
              <a:t>της</a:t>
            </a:r>
            <a:r>
              <a:rPr lang="el-GR" altLang="ko-KR" sz="1600" b="1" dirty="0">
                <a:latin typeface="Arial" charset="0"/>
              </a:rPr>
              <a:t> κόστους</a:t>
            </a:r>
            <a:r>
              <a:rPr lang="el-GR" altLang="ko-KR" sz="1600" dirty="0">
                <a:latin typeface="Arial" charset="0"/>
              </a:rPr>
              <a:t> χρησιμοποιείται σε μικρές ποσότητες ως ένα </a:t>
            </a:r>
            <a:r>
              <a:rPr lang="el-GR" altLang="ko-KR" sz="1600" b="1" dirty="0">
                <a:latin typeface="Arial" charset="0"/>
              </a:rPr>
              <a:t>ενδιάμεσο στάδιο μεταξύ του επεξεργαστή και της κύριας μνήμης</a:t>
            </a:r>
          </a:p>
          <a:p>
            <a:pPr algn="just" eaLnBrk="1" hangingPunct="1">
              <a:lnSpc>
                <a:spcPct val="110000"/>
              </a:lnSpc>
            </a:pPr>
            <a:endParaRPr lang="el-GR" altLang="ko-KR" sz="1600" dirty="0" smtClean="0">
              <a:latin typeface="Arial" charset="0"/>
            </a:endParaRPr>
          </a:p>
          <a:p>
            <a:pPr algn="just" eaLnBrk="1" hangingPunct="1">
              <a:lnSpc>
                <a:spcPct val="110000"/>
              </a:lnSpc>
            </a:pPr>
            <a:r>
              <a:rPr lang="el-GR" altLang="ko-KR" sz="1600" dirty="0" smtClean="0">
                <a:latin typeface="Arial" charset="0"/>
              </a:rPr>
              <a:t>Η </a:t>
            </a:r>
            <a:r>
              <a:rPr lang="el-GR" altLang="ko-KR" sz="1600" dirty="0">
                <a:latin typeface="Arial" charset="0"/>
              </a:rPr>
              <a:t>λειτουργία της κρυφής μνήμης βασίζεται στην </a:t>
            </a:r>
            <a:r>
              <a:rPr lang="el-GR" altLang="ko-KR" sz="1600" b="1" dirty="0">
                <a:latin typeface="Arial" charset="0"/>
              </a:rPr>
              <a:t>αρχή της τοπικότητας (</a:t>
            </a:r>
            <a:r>
              <a:rPr lang="en-US" altLang="ko-KR" sz="1600" b="1" dirty="0">
                <a:latin typeface="Arial" charset="0"/>
                <a:ea typeface="Gulim" charset="0"/>
                <a:cs typeface="Gulim" charset="0"/>
              </a:rPr>
              <a:t>principle</a:t>
            </a:r>
            <a:r>
              <a:rPr lang="el-GR" altLang="ko-KR" sz="1600" b="1" dirty="0">
                <a:latin typeface="Arial" charset="0"/>
              </a:rPr>
              <a:t> </a:t>
            </a:r>
            <a:r>
              <a:rPr lang="en-US" altLang="ko-KR" sz="1600" b="1" dirty="0">
                <a:latin typeface="Arial" charset="0"/>
                <a:ea typeface="Gulim" charset="0"/>
                <a:cs typeface="Gulim" charset="0"/>
              </a:rPr>
              <a:t>of</a:t>
            </a:r>
            <a:r>
              <a:rPr lang="el-GR" altLang="ko-KR" sz="1600" b="1" dirty="0">
                <a:latin typeface="Arial" charset="0"/>
              </a:rPr>
              <a:t> </a:t>
            </a:r>
            <a:r>
              <a:rPr lang="en-US" altLang="ko-KR" sz="1600" b="1" dirty="0">
                <a:latin typeface="Arial" charset="0"/>
                <a:ea typeface="Gulim" charset="0"/>
                <a:cs typeface="Gulim" charset="0"/>
              </a:rPr>
              <a:t>locality</a:t>
            </a:r>
            <a:r>
              <a:rPr lang="el-GR" altLang="ko-KR" sz="1600" b="1" dirty="0">
                <a:latin typeface="Arial" charset="0"/>
              </a:rPr>
              <a:t>)</a:t>
            </a:r>
            <a:r>
              <a:rPr lang="el-GR" altLang="ko-KR" sz="1600" dirty="0">
                <a:latin typeface="Arial" charset="0"/>
              </a:rPr>
              <a:t> που υποστηρίζει ότι στο αμέσως επόμενο χρονικό διάστημα υπάρχει μεγάλη πιθανότητα πρόσβασης σε γειτονικά δεδομένα αυτών που χρησιμοποιούνται τώρα. Έτσι, όταν ένα μέρος δεδομένων μεταφέρεται από τη μνήμη στην Κεντρική Μονάδα Επεξεργασίας, μεταφέρονται και τα γειτονικά τους στην κρυφή μνήμη έτσι ώστε να είναι πολύ πιο γρήγορη τυχόν ανάκτηση τους αμέσως μετά.</a:t>
            </a:r>
          </a:p>
          <a:p>
            <a:pPr algn="just" eaLnBrk="1" hangingPunct="1">
              <a:lnSpc>
                <a:spcPct val="110000"/>
              </a:lnSpc>
            </a:pPr>
            <a:endParaRPr lang="el-GR" altLang="ko-KR" sz="1600" dirty="0" smtClean="0">
              <a:latin typeface="Arial" charset="0"/>
            </a:endParaRPr>
          </a:p>
          <a:p>
            <a:pPr algn="just" eaLnBrk="1" hangingPunct="1">
              <a:lnSpc>
                <a:spcPct val="110000"/>
              </a:lnSpc>
            </a:pPr>
            <a:r>
              <a:rPr lang="el-GR" altLang="ko-KR" sz="1600" dirty="0" smtClean="0">
                <a:latin typeface="Arial" charset="0"/>
              </a:rPr>
              <a:t>Πρακτικά</a:t>
            </a:r>
            <a:r>
              <a:rPr lang="el-GR" altLang="ko-KR" sz="1600" dirty="0">
                <a:latin typeface="Arial" charset="0"/>
              </a:rPr>
              <a:t>, η μνήμη αυτή βρίσκεται πάνω ή κοντά στο κύκλωμα της Κεντρικής Μονάδας Επεξεργασίας</a:t>
            </a:r>
            <a:endParaRPr lang="en-US" sz="1600" dirty="0">
              <a:latin typeface="Arial" charset="0"/>
            </a:endParaRPr>
          </a:p>
        </p:txBody>
      </p:sp>
    </p:spTree>
    <p:extLst>
      <p:ext uri="{BB962C8B-B14F-4D97-AF65-F5344CB8AC3E}">
        <p14:creationId xmlns:p14="http://schemas.microsoft.com/office/powerpoint/2010/main" val="144537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829821"/>
          </a:xfrm>
        </p:spPr>
        <p:txBody>
          <a:bodyPr>
            <a:normAutofit/>
          </a:bodyPr>
          <a:lstStyle/>
          <a:p>
            <a:pPr eaLnBrk="1" hangingPunct="1"/>
            <a:r>
              <a:rPr lang="el-GR" sz="4000" dirty="0">
                <a:latin typeface="Arial"/>
                <a:cs typeface="Arial"/>
              </a:rPr>
              <a:t>Βοηθητική Μνήμη</a:t>
            </a:r>
            <a:endParaRPr lang="en-US" sz="4000" dirty="0">
              <a:latin typeface="Arial"/>
              <a:cs typeface="Arial"/>
            </a:endParaRPr>
          </a:p>
        </p:txBody>
      </p:sp>
      <p:sp>
        <p:nvSpPr>
          <p:cNvPr id="21507" name="Rectangle 3"/>
          <p:cNvSpPr>
            <a:spLocks noGrp="1" noChangeArrowheads="1"/>
          </p:cNvSpPr>
          <p:nvPr>
            <p:ph type="body" idx="1"/>
          </p:nvPr>
        </p:nvSpPr>
        <p:spPr>
          <a:xfrm>
            <a:off x="263932" y="1256322"/>
            <a:ext cx="8229600" cy="5453266"/>
          </a:xfrm>
        </p:spPr>
        <p:txBody>
          <a:bodyPr/>
          <a:lstStyle/>
          <a:p>
            <a:pPr eaLnBrk="1" hangingPunct="1">
              <a:lnSpc>
                <a:spcPct val="90000"/>
              </a:lnSpc>
            </a:pPr>
            <a:r>
              <a:rPr lang="el-GR" sz="2000" dirty="0">
                <a:latin typeface="Arial" charset="0"/>
              </a:rPr>
              <a:t>Η δευτερεύουσα ή βοηθητική μνήμη χρησιμοποιείται για τη μόνιμη αποθήκευση μεγάλων ποσοτήτων δεδομένων</a:t>
            </a:r>
          </a:p>
          <a:p>
            <a:pPr lvl="1" eaLnBrk="1" hangingPunct="1">
              <a:lnSpc>
                <a:spcPct val="90000"/>
              </a:lnSpc>
            </a:pPr>
            <a:endParaRPr lang="en-GB" sz="1800" dirty="0" smtClean="0">
              <a:latin typeface="Arial" charset="0"/>
            </a:endParaRPr>
          </a:p>
          <a:p>
            <a:pPr marL="457200" lvl="1" indent="0" eaLnBrk="1" hangingPunct="1">
              <a:lnSpc>
                <a:spcPct val="90000"/>
              </a:lnSpc>
              <a:buNone/>
            </a:pPr>
            <a:endParaRPr lang="en-GB" sz="1800" dirty="0">
              <a:latin typeface="Arial" charset="0"/>
            </a:endParaRPr>
          </a:p>
          <a:p>
            <a:pPr marL="457200" lvl="1" indent="0" eaLnBrk="1" hangingPunct="1">
              <a:lnSpc>
                <a:spcPct val="90000"/>
              </a:lnSpc>
              <a:buNone/>
            </a:pPr>
            <a:endParaRPr lang="el-GR" sz="1800" dirty="0">
              <a:latin typeface="Arial" charset="0"/>
            </a:endParaRPr>
          </a:p>
          <a:p>
            <a:pPr lvl="1" eaLnBrk="1" hangingPunct="1">
              <a:lnSpc>
                <a:spcPct val="90000"/>
              </a:lnSpc>
            </a:pPr>
            <a:endParaRPr lang="el-GR" sz="1800" dirty="0">
              <a:latin typeface="Arial" charset="0"/>
            </a:endParaRPr>
          </a:p>
          <a:p>
            <a:pPr lvl="1" eaLnBrk="1" hangingPunct="1">
              <a:lnSpc>
                <a:spcPct val="90000"/>
              </a:lnSpc>
            </a:pPr>
            <a:endParaRPr lang="el-GR" sz="1800" dirty="0">
              <a:latin typeface="Arial" charset="0"/>
            </a:endParaRPr>
          </a:p>
          <a:p>
            <a:pPr lvl="1" eaLnBrk="1" hangingPunct="1">
              <a:lnSpc>
                <a:spcPct val="90000"/>
              </a:lnSpc>
            </a:pPr>
            <a:endParaRPr lang="el-GR" sz="1800" dirty="0">
              <a:latin typeface="Arial" charset="0"/>
            </a:endParaRPr>
          </a:p>
          <a:p>
            <a:pPr lvl="1" eaLnBrk="1" hangingPunct="1">
              <a:lnSpc>
                <a:spcPct val="90000"/>
              </a:lnSpc>
            </a:pPr>
            <a:endParaRPr lang="el-GR" sz="1800" dirty="0">
              <a:latin typeface="Arial" charset="0"/>
            </a:endParaRPr>
          </a:p>
          <a:p>
            <a:pPr lvl="1" eaLnBrk="1" hangingPunct="1">
              <a:lnSpc>
                <a:spcPct val="90000"/>
              </a:lnSpc>
            </a:pPr>
            <a:endParaRPr lang="el-GR" sz="1800" dirty="0">
              <a:latin typeface="Arial" charset="0"/>
            </a:endParaRPr>
          </a:p>
          <a:p>
            <a:pPr lvl="1" eaLnBrk="1" hangingPunct="1">
              <a:lnSpc>
                <a:spcPct val="90000"/>
              </a:lnSpc>
            </a:pPr>
            <a:endParaRPr lang="el-GR" sz="1800" dirty="0">
              <a:latin typeface="Arial" charset="0"/>
            </a:endParaRPr>
          </a:p>
          <a:p>
            <a:pPr eaLnBrk="1" hangingPunct="1">
              <a:lnSpc>
                <a:spcPct val="90000"/>
              </a:lnSpc>
            </a:pPr>
            <a:endParaRPr lang="el-GR" sz="2000" dirty="0" smtClean="0">
              <a:latin typeface="Arial" charset="0"/>
            </a:endParaRPr>
          </a:p>
          <a:p>
            <a:pPr eaLnBrk="1" hangingPunct="1">
              <a:lnSpc>
                <a:spcPct val="90000"/>
              </a:lnSpc>
            </a:pPr>
            <a:endParaRPr lang="el-GR" sz="2000" dirty="0" smtClean="0">
              <a:latin typeface="Arial" charset="0"/>
            </a:endParaRPr>
          </a:p>
          <a:p>
            <a:pPr eaLnBrk="1" hangingPunct="1">
              <a:lnSpc>
                <a:spcPct val="90000"/>
              </a:lnSpc>
            </a:pPr>
            <a:r>
              <a:rPr lang="el-GR" sz="2000" dirty="0" smtClean="0">
                <a:latin typeface="Arial" charset="0"/>
              </a:rPr>
              <a:t>Η </a:t>
            </a:r>
            <a:r>
              <a:rPr lang="el-GR" sz="2000" dirty="0">
                <a:latin typeface="Arial" charset="0"/>
              </a:rPr>
              <a:t>Βοηθητική μνήμη χωρίζεται σε δυο κατηγορίες ανάλογα με την τεχνολογία που χρησιμοποιείται</a:t>
            </a:r>
          </a:p>
          <a:p>
            <a:pPr lvl="1" eaLnBrk="1" hangingPunct="1">
              <a:lnSpc>
                <a:spcPct val="90000"/>
              </a:lnSpc>
            </a:pPr>
            <a:r>
              <a:rPr lang="el-GR" sz="1800" dirty="0">
                <a:latin typeface="Arial" charset="0"/>
              </a:rPr>
              <a:t>μαγνητικές βοηθητικές μνήμες</a:t>
            </a:r>
          </a:p>
          <a:p>
            <a:pPr lvl="1" eaLnBrk="1" hangingPunct="1">
              <a:lnSpc>
                <a:spcPct val="90000"/>
              </a:lnSpc>
            </a:pPr>
            <a:r>
              <a:rPr lang="el-GR" sz="1800" dirty="0">
                <a:latin typeface="Arial" charset="0"/>
              </a:rPr>
              <a:t>οπτικές βοηθητικές μνήμες</a:t>
            </a:r>
            <a:endParaRPr lang="en-US" sz="1800" dirty="0">
              <a:latin typeface="Arial" charset="0"/>
            </a:endParaRPr>
          </a:p>
        </p:txBody>
      </p:sp>
      <p:graphicFrame>
        <p:nvGraphicFramePr>
          <p:cNvPr id="196724" name="Group 116"/>
          <p:cNvGraphicFramePr>
            <a:graphicFrameLocks noGrp="1"/>
          </p:cNvGraphicFramePr>
          <p:nvPr>
            <p:extLst>
              <p:ext uri="{D42A27DB-BD31-4B8C-83A1-F6EECF244321}">
                <p14:modId xmlns:p14="http://schemas.microsoft.com/office/powerpoint/2010/main" val="3874815364"/>
              </p:ext>
            </p:extLst>
          </p:nvPr>
        </p:nvGraphicFramePr>
        <p:xfrm>
          <a:off x="741606" y="2802986"/>
          <a:ext cx="7377112" cy="1969106"/>
        </p:xfrm>
        <a:graphic>
          <a:graphicData uri="http://schemas.openxmlformats.org/drawingml/2006/table">
            <a:tbl>
              <a:tblPr/>
              <a:tblGrid>
                <a:gridCol w="1187450"/>
                <a:gridCol w="3135312"/>
                <a:gridCol w="3054350"/>
              </a:tblGrid>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rgbClr val="FFFFFF"/>
                          </a:solidFill>
                          <a:effectLst/>
                          <a:latin typeface="Times New Roman" charset="0"/>
                          <a:ea typeface="Batang" charset="0"/>
                          <a:cs typeface="Times New Roman" charset="0"/>
                        </a:rPr>
                        <a:t>Κριτήριο</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rgbClr val="FFFFFF"/>
                          </a:solidFill>
                          <a:effectLst/>
                          <a:latin typeface="Times New Roman" charset="0"/>
                          <a:ea typeface="Batang" charset="0"/>
                          <a:cs typeface="Times New Roman" charset="0"/>
                        </a:rPr>
                        <a:t>Κύρια Μνήμη</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rgbClr val="FFFFFF"/>
                          </a:solidFill>
                          <a:effectLst/>
                          <a:latin typeface="Times New Roman" charset="0"/>
                          <a:ea typeface="Batang" charset="0"/>
                          <a:cs typeface="Times New Roman" charset="0"/>
                        </a:rPr>
                        <a:t>Βοηθητική Μνήμη</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Μονιμότητα Δεδομένων</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Ασταθής</a:t>
                      </a:r>
                      <a:r>
                        <a:rPr kumimoji="0" lang="el-GR" altLang="ko-KR" sz="1100" b="0" i="0" u="none" strike="noStrike" cap="none" normalizeH="0" baseline="0">
                          <a:ln>
                            <a:noFill/>
                          </a:ln>
                          <a:solidFill>
                            <a:schemeClr val="tx1"/>
                          </a:solidFill>
                          <a:effectLst/>
                          <a:latin typeface="Times New Roman" charset="0"/>
                          <a:ea typeface="Batang" charset="0"/>
                          <a:cs typeface="Times New Roman"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0" i="0" u="none" strike="noStrike" cap="none" normalizeH="0" baseline="0">
                          <a:ln>
                            <a:noFill/>
                          </a:ln>
                          <a:solidFill>
                            <a:schemeClr val="tx1"/>
                          </a:solidFill>
                          <a:effectLst/>
                          <a:latin typeface="Times New Roman" charset="0"/>
                          <a:ea typeface="Batang" charset="0"/>
                          <a:cs typeface="Times New Roman" charset="0"/>
                        </a:rPr>
                        <a:t>(τα περιεχόμενα χάνονται όταν σβήσει το ρεύμα)</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Σταθερή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0" i="0" u="none" strike="noStrike" cap="none" normalizeH="0" baseline="0">
                          <a:ln>
                            <a:noFill/>
                          </a:ln>
                          <a:solidFill>
                            <a:schemeClr val="tx1"/>
                          </a:solidFill>
                          <a:effectLst/>
                          <a:latin typeface="Times New Roman" charset="0"/>
                          <a:ea typeface="Batang" charset="0"/>
                          <a:cs typeface="Times New Roman" charset="0"/>
                        </a:rPr>
                        <a:t>(τα περιεχόμενα παραμένουν μόνιμα)</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Μέγεθος</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Μικρή</a:t>
                      </a:r>
                      <a:r>
                        <a:rPr kumimoji="0" lang="el-GR" altLang="ko-KR" sz="1100" b="0" i="0" u="none" strike="noStrike" cap="none" normalizeH="0" baseline="0">
                          <a:ln>
                            <a:noFill/>
                          </a:ln>
                          <a:solidFill>
                            <a:schemeClr val="tx1"/>
                          </a:solidFill>
                          <a:effectLst/>
                          <a:latin typeface="Times New Roman" charset="0"/>
                          <a:ea typeface="Batang" charset="0"/>
                          <a:cs typeface="Times New Roman"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0" i="0" u="none" strike="noStrike" cap="none" normalizeH="0" baseline="0">
                          <a:ln>
                            <a:noFill/>
                          </a:ln>
                          <a:solidFill>
                            <a:schemeClr val="tx1"/>
                          </a:solidFill>
                          <a:effectLst/>
                          <a:latin typeface="Times New Roman" charset="0"/>
                          <a:ea typeface="Batang" charset="0"/>
                          <a:cs typeface="Times New Roman" charset="0"/>
                        </a:rPr>
                        <a:t>(υπάρχει περιορισμός στο μέγεθος της)</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Άπειρη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0" i="0" u="none" strike="noStrike" cap="none" normalizeH="0" baseline="0">
                          <a:ln>
                            <a:noFill/>
                          </a:ln>
                          <a:solidFill>
                            <a:schemeClr val="tx1"/>
                          </a:solidFill>
                          <a:effectLst/>
                          <a:latin typeface="Times New Roman" charset="0"/>
                          <a:ea typeface="Batang" charset="0"/>
                          <a:cs typeface="Times New Roman" charset="0"/>
                        </a:rPr>
                        <a:t>(μπορούμε απλά να αγοράσουμε όση χωρητικότητα θέλουμε)</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Ταχύτητα</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Μεγάλη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0" i="0" u="none" strike="noStrike" cap="none" normalizeH="0" baseline="0">
                          <a:ln>
                            <a:noFill/>
                          </a:ln>
                          <a:solidFill>
                            <a:schemeClr val="tx1"/>
                          </a:solidFill>
                          <a:effectLst/>
                          <a:latin typeface="Times New Roman" charset="0"/>
                          <a:ea typeface="Batang" charset="0"/>
                          <a:cs typeface="Times New Roman" charset="0"/>
                        </a:rPr>
                        <a:t>(</a:t>
                      </a:r>
                      <a:r>
                        <a:rPr kumimoji="0" lang="en-US" altLang="ko-KR" sz="1100" b="0" i="0" u="none" strike="noStrike" cap="none" normalizeH="0" baseline="0">
                          <a:ln>
                            <a:noFill/>
                          </a:ln>
                          <a:solidFill>
                            <a:schemeClr val="tx1"/>
                          </a:solidFill>
                          <a:effectLst/>
                          <a:latin typeface="Times New Roman" charset="0"/>
                          <a:ea typeface="Batang" charset="0"/>
                          <a:cs typeface="Times New Roman" charset="0"/>
                        </a:rPr>
                        <a:t>nanoseconds / bit)</a:t>
                      </a:r>
                      <a:endParaRPr kumimoji="0" lang="en-US" altLang="ko-KR" sz="1800" b="0" i="0" u="none" strike="noStrike" cap="none" normalizeH="0" baseline="0">
                        <a:ln>
                          <a:noFill/>
                        </a:ln>
                        <a:solidFill>
                          <a:schemeClr val="tx1"/>
                        </a:solidFill>
                        <a:effectLst/>
                        <a:latin typeface="Arial" charset="0"/>
                        <a:ea typeface="Gulim" charset="0"/>
                        <a:cs typeface="Times New Roman" charset="0"/>
                      </a:endParaRPr>
                    </a:p>
                  </a:txBody>
                  <a:tcPr marT="45705" marB="4570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Μικρή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0" i="0" u="none" strike="noStrike" cap="none" normalizeH="0" baseline="0">
                          <a:ln>
                            <a:noFill/>
                          </a:ln>
                          <a:solidFill>
                            <a:schemeClr val="tx1"/>
                          </a:solidFill>
                          <a:effectLst/>
                          <a:latin typeface="Times New Roman" charset="0"/>
                          <a:ea typeface="Batang" charset="0"/>
                          <a:cs typeface="Times New Roman" charset="0"/>
                        </a:rPr>
                        <a:t>(</a:t>
                      </a:r>
                      <a:r>
                        <a:rPr kumimoji="0" lang="en-US" altLang="ko-KR" sz="1100" b="0" i="0" u="none" strike="noStrike" cap="none" normalizeH="0" baseline="0">
                          <a:ln>
                            <a:noFill/>
                          </a:ln>
                          <a:solidFill>
                            <a:schemeClr val="tx1"/>
                          </a:solidFill>
                          <a:effectLst/>
                          <a:latin typeface="Times New Roman" charset="0"/>
                          <a:ea typeface="Batang" charset="0"/>
                          <a:cs typeface="Times New Roman" charset="0"/>
                        </a:rPr>
                        <a:t>milliseconds / bit)</a:t>
                      </a:r>
                      <a:endParaRPr kumimoji="0" lang="en-US" altLang="ko-KR" sz="1800" b="0" i="0" u="none" strike="noStrike" cap="none" normalizeH="0" baseline="0">
                        <a:ln>
                          <a:noFill/>
                        </a:ln>
                        <a:solidFill>
                          <a:schemeClr val="tx1"/>
                        </a:solidFill>
                        <a:effectLst/>
                        <a:latin typeface="Arial" charset="0"/>
                        <a:ea typeface="Gulim" charset="0"/>
                        <a:cs typeface="Times New Roman" charset="0"/>
                      </a:endParaRPr>
                    </a:p>
                  </a:txBody>
                  <a:tcPr marT="45705" marB="4570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1" i="0" u="none" strike="noStrike" cap="none" normalizeH="0" baseline="0">
                          <a:ln>
                            <a:noFill/>
                          </a:ln>
                          <a:solidFill>
                            <a:schemeClr val="tx1"/>
                          </a:solidFill>
                          <a:effectLst/>
                          <a:latin typeface="Times New Roman" charset="0"/>
                          <a:ea typeface="Batang" charset="0"/>
                          <a:cs typeface="Times New Roman" charset="0"/>
                        </a:rPr>
                        <a:t>Παραδείγματα</a:t>
                      </a:r>
                      <a:endParaRPr kumimoji="0" lang="el-GR"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a:ln>
                            <a:noFill/>
                          </a:ln>
                          <a:solidFill>
                            <a:schemeClr val="tx1"/>
                          </a:solidFill>
                          <a:effectLst/>
                          <a:latin typeface="Times New Roman" charset="0"/>
                          <a:ea typeface="Batang" charset="0"/>
                          <a:cs typeface="Times New Roman" charset="0"/>
                        </a:rPr>
                        <a:t>RAM</a:t>
                      </a:r>
                      <a:endParaRPr kumimoji="0" lang="en-US" altLang="ko-KR" sz="1800" b="0" i="0" u="none" strike="noStrike" cap="none" normalizeH="0" baseline="0">
                        <a:ln>
                          <a:noFill/>
                        </a:ln>
                        <a:solidFill>
                          <a:schemeClr val="tx1"/>
                        </a:solidFill>
                        <a:effectLst/>
                        <a:latin typeface="Arial" charset="0"/>
                        <a:ea typeface="Batang" charset="0"/>
                        <a:cs typeface="Times New Roman" charset="0"/>
                      </a:endParaRPr>
                    </a:p>
                  </a:txBody>
                  <a:tcPr marT="45705" marB="4570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100" b="0" i="0" u="none" strike="noStrike" cap="none" normalizeH="0" baseline="0" dirty="0">
                          <a:ln>
                            <a:noFill/>
                          </a:ln>
                          <a:solidFill>
                            <a:schemeClr val="tx1"/>
                          </a:solidFill>
                          <a:effectLst/>
                          <a:latin typeface="Times New Roman" charset="0"/>
                          <a:ea typeface="Batang" charset="0"/>
                          <a:cs typeface="Times New Roman" charset="0"/>
                        </a:rPr>
                        <a:t>Σκληροί δίσκοι, </a:t>
                      </a:r>
                      <a:r>
                        <a:rPr kumimoji="0" lang="en-US" altLang="ko-KR" sz="1100" b="0" i="0" u="none" strike="noStrike" cap="none" normalizeH="0" baseline="0" dirty="0">
                          <a:ln>
                            <a:noFill/>
                          </a:ln>
                          <a:solidFill>
                            <a:schemeClr val="tx1"/>
                          </a:solidFill>
                          <a:effectLst/>
                          <a:latin typeface="Times New Roman" charset="0"/>
                          <a:ea typeface="Batang" charset="0"/>
                          <a:cs typeface="Times New Roman" charset="0"/>
                        </a:rPr>
                        <a:t>CD, DVD</a:t>
                      </a:r>
                      <a:endParaRPr kumimoji="0" lang="en-US" altLang="ko-KR" sz="1800" b="0" i="0" u="none" strike="noStrike" cap="none" normalizeH="0" baseline="0" dirty="0">
                        <a:ln>
                          <a:noFill/>
                        </a:ln>
                        <a:solidFill>
                          <a:schemeClr val="tx1"/>
                        </a:solidFill>
                        <a:effectLst/>
                        <a:latin typeface="Arial" charset="0"/>
                        <a:ea typeface="Batang" charset="0"/>
                        <a:cs typeface="Times New Roman" charset="0"/>
                      </a:endParaRPr>
                    </a:p>
                  </a:txBody>
                  <a:tcPr marT="45705" marB="4570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59325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Group 2"/>
          <p:cNvGraphicFramePr>
            <a:graphicFrameLocks noGrp="1"/>
          </p:cNvGraphicFramePr>
          <p:nvPr/>
        </p:nvGraphicFramePr>
        <p:xfrm>
          <a:off x="838200" y="1828800"/>
          <a:ext cx="7467600" cy="4038601"/>
        </p:xfrm>
        <a:graphic>
          <a:graphicData uri="http://schemas.openxmlformats.org/drawingml/2006/table">
            <a:tbl>
              <a:tblPr/>
              <a:tblGrid>
                <a:gridCol w="4114800"/>
                <a:gridCol w="3352800"/>
              </a:tblGrid>
              <a:tr h="581025">
                <a:tc>
                  <a:txBody>
                    <a:bodyPr/>
                    <a:lstStyle/>
                    <a:p>
                      <a:pPr marL="1317625"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charset="0"/>
                          <a:ea typeface="ＭＳ Ｐゴシック" charset="0"/>
                        </a:rPr>
                        <a:t>Device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a:ln>
                            <a:noFill/>
                          </a:ln>
                          <a:solidFill>
                            <a:srgbClr val="FF0000"/>
                          </a:solidFill>
                          <a:effectLst/>
                          <a:latin typeface="Times New Roman" charset="0"/>
                          <a:ea typeface="ＭＳ Ｐゴシック" charset="0"/>
                        </a:rPr>
                        <a:t>Χρόνος πρόσβασης</a:t>
                      </a:r>
                      <a:endParaRPr kumimoji="0" lang="en-US" sz="2800" b="1" i="0" u="none" strike="noStrike" cap="none" normalizeH="0" baseline="0">
                        <a:ln>
                          <a:noFill/>
                        </a:ln>
                        <a:solidFill>
                          <a:srgbClr val="FF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Static RAM (SRAM)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95338" marR="0" lvl="0" indent="0" algn="l" defTabSz="404813"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5-15 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Dynamic RAM (DRAM)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95338"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50-70 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Read only memory (ROM)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95338"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55-250 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Hard disk drives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95338"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6-12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CD ROM drives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795338"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80-800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Tape drives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795338"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20-500 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8" name="Text Box 28"/>
          <p:cNvSpPr txBox="1">
            <a:spLocks noChangeArrowheads="1"/>
          </p:cNvSpPr>
          <p:nvPr/>
        </p:nvSpPr>
        <p:spPr bwMode="auto">
          <a:xfrm>
            <a:off x="457200" y="381000"/>
            <a:ext cx="8229600" cy="946150"/>
          </a:xfrm>
          <a:prstGeom prst="rect">
            <a:avLst/>
          </a:prstGeom>
          <a:solidFill>
            <a:schemeClr val="bg2"/>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l-GR" sz="2800" dirty="0">
                <a:latin typeface="Times New Roman" charset="0"/>
              </a:rPr>
              <a:t>Συνήθεις χρόνοι πρόσβασης για μνήμες και μέσα αποθήκευσης</a:t>
            </a:r>
            <a:endParaRPr lang="en-US" sz="2800" dirty="0">
              <a:latin typeface="Times New Roman" charset="0"/>
            </a:endParaRPr>
          </a:p>
        </p:txBody>
      </p:sp>
    </p:spTree>
    <p:extLst>
      <p:ext uri="{BB962C8B-B14F-4D97-AF65-F5344CB8AC3E}">
        <p14:creationId xmlns:p14="http://schemas.microsoft.com/office/powerpoint/2010/main" val="19231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95" y="2800238"/>
            <a:ext cx="8229600" cy="1143000"/>
          </a:xfrm>
        </p:spPr>
        <p:txBody>
          <a:bodyPr>
            <a:normAutofit fontScale="90000"/>
          </a:bodyPr>
          <a:lstStyle/>
          <a:p>
            <a:r>
              <a:rPr lang="el-GR" dirty="0" smtClean="0"/>
              <a:t>ΜΑΓΝΗΤΙΚΕΣ ΒΟΗΘΗΤΙΚΕΣ ΜΝΗΜΕΣ</a:t>
            </a:r>
            <a:endParaRPr lang="en-US" dirty="0"/>
          </a:p>
        </p:txBody>
      </p:sp>
    </p:spTree>
    <p:extLst>
      <p:ext uri="{BB962C8B-B14F-4D97-AF65-F5344CB8AC3E}">
        <p14:creationId xmlns:p14="http://schemas.microsoft.com/office/powerpoint/2010/main" val="75723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936750"/>
            <a:ext cx="8559800" cy="176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379538" indent="-465138" algn="l" defTabSz="692150">
              <a:defRPr sz="2400">
                <a:solidFill>
                  <a:schemeClr val="tx1"/>
                </a:solidFill>
                <a:latin typeface="Times New Roman" charset="0"/>
                <a:ea typeface="ＭＳ Ｐゴシック" charset="0"/>
              </a:defRPr>
            </a:lvl1pPr>
            <a:lvl2pPr marL="1493838" algn="l" defTabSz="692150">
              <a:defRPr sz="2400">
                <a:solidFill>
                  <a:schemeClr val="tx1"/>
                </a:solidFill>
                <a:latin typeface="Times New Roman" charset="0"/>
                <a:ea typeface="ＭＳ Ｐゴシック" charset="0"/>
              </a:defRPr>
            </a:lvl2pPr>
            <a:lvl3pPr marL="1839913" algn="l" defTabSz="692150">
              <a:defRPr sz="2400">
                <a:solidFill>
                  <a:schemeClr val="tx1"/>
                </a:solidFill>
                <a:latin typeface="Times New Roman" charset="0"/>
                <a:ea typeface="ＭＳ Ｐゴシック" charset="0"/>
              </a:defRPr>
            </a:lvl3pPr>
            <a:lvl4pPr marL="1954213" algn="l" defTabSz="692150">
              <a:defRPr sz="2400">
                <a:solidFill>
                  <a:schemeClr val="tx1"/>
                </a:solidFill>
                <a:latin typeface="Times New Roman" charset="0"/>
                <a:ea typeface="ＭＳ Ｐゴシック" charset="0"/>
              </a:defRPr>
            </a:lvl4pPr>
            <a:lvl5pPr marL="2068513" algn="l" defTabSz="692150">
              <a:defRPr sz="2400">
                <a:solidFill>
                  <a:schemeClr val="tx1"/>
                </a:solidFill>
                <a:latin typeface="Times New Roman" charset="0"/>
                <a:ea typeface="ＭＳ Ｐゴシック" charset="0"/>
              </a:defRPr>
            </a:lvl5pPr>
            <a:lvl6pPr marL="2525713" defTabSz="692150" eaLnBrk="0" fontAlgn="base" hangingPunct="0">
              <a:spcBef>
                <a:spcPct val="0"/>
              </a:spcBef>
              <a:spcAft>
                <a:spcPct val="0"/>
              </a:spcAft>
              <a:defRPr sz="2400">
                <a:solidFill>
                  <a:schemeClr val="tx1"/>
                </a:solidFill>
                <a:latin typeface="Times New Roman" charset="0"/>
                <a:ea typeface="ＭＳ Ｐゴシック" charset="0"/>
              </a:defRPr>
            </a:lvl6pPr>
            <a:lvl7pPr marL="2982913" defTabSz="692150" eaLnBrk="0" fontAlgn="base" hangingPunct="0">
              <a:spcBef>
                <a:spcPct val="0"/>
              </a:spcBef>
              <a:spcAft>
                <a:spcPct val="0"/>
              </a:spcAft>
              <a:defRPr sz="2400">
                <a:solidFill>
                  <a:schemeClr val="tx1"/>
                </a:solidFill>
                <a:latin typeface="Times New Roman" charset="0"/>
                <a:ea typeface="ＭＳ Ｐゴシック" charset="0"/>
              </a:defRPr>
            </a:lvl7pPr>
            <a:lvl8pPr marL="3440113" defTabSz="692150" eaLnBrk="0" fontAlgn="base" hangingPunct="0">
              <a:spcBef>
                <a:spcPct val="0"/>
              </a:spcBef>
              <a:spcAft>
                <a:spcPct val="0"/>
              </a:spcAft>
              <a:defRPr sz="2400">
                <a:solidFill>
                  <a:schemeClr val="tx1"/>
                </a:solidFill>
                <a:latin typeface="Times New Roman" charset="0"/>
                <a:ea typeface="ＭＳ Ｐゴシック" charset="0"/>
              </a:defRPr>
            </a:lvl8pPr>
            <a:lvl9pPr marL="3897313" defTabSz="69215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1200"/>
              </a:spcBef>
              <a:spcAft>
                <a:spcPts val="300"/>
              </a:spcAft>
              <a:buFontTx/>
              <a:buChar char="•"/>
            </a:pPr>
            <a:r>
              <a:rPr lang="el-GR" b="1" dirty="0">
                <a:solidFill>
                  <a:srgbClr val="000000"/>
                </a:solidFill>
              </a:rPr>
              <a:t>Μπορεί να μετατρέπει δεδομένα σε πληροφορία χρήσιμη στον άνθρωπο</a:t>
            </a:r>
            <a:r>
              <a:rPr lang="en-US" b="1" dirty="0">
                <a:solidFill>
                  <a:srgbClr val="000000"/>
                </a:solidFill>
              </a:rPr>
              <a:t>.</a:t>
            </a:r>
          </a:p>
          <a:p>
            <a:pPr>
              <a:spcBef>
                <a:spcPts val="1200"/>
              </a:spcBef>
              <a:spcAft>
                <a:spcPts val="300"/>
              </a:spcAft>
              <a:buFontTx/>
              <a:buChar char="•"/>
            </a:pPr>
            <a:r>
              <a:rPr lang="el-GR" b="1" dirty="0">
                <a:solidFill>
                  <a:srgbClr val="000000"/>
                </a:solidFill>
              </a:rPr>
              <a:t>Ένα πλήρες σύστημα περιλαμβάνει τέσσερα διακριτά μέρη:</a:t>
            </a:r>
            <a:endParaRPr lang="en-US" dirty="0">
              <a:solidFill>
                <a:srgbClr val="000000"/>
              </a:solidFill>
            </a:endParaRPr>
          </a:p>
        </p:txBody>
      </p:sp>
      <p:sp>
        <p:nvSpPr>
          <p:cNvPr id="4099" name="Rectangle 3"/>
          <p:cNvSpPr>
            <a:spLocks noChangeArrowheads="1"/>
          </p:cNvSpPr>
          <p:nvPr/>
        </p:nvSpPr>
        <p:spPr bwMode="auto">
          <a:xfrm>
            <a:off x="0" y="3795713"/>
            <a:ext cx="8247063" cy="223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2" algn="l">
              <a:spcBef>
                <a:spcPct val="50000"/>
              </a:spcBef>
              <a:spcAft>
                <a:spcPts val="300"/>
              </a:spcAft>
            </a:pPr>
            <a:r>
              <a:rPr lang="en-US" sz="2400" b="1" dirty="0">
                <a:solidFill>
                  <a:schemeClr val="accent2"/>
                </a:solidFill>
                <a:latin typeface="Times New Roman" charset="0"/>
              </a:rPr>
              <a:t>	</a:t>
            </a:r>
            <a:r>
              <a:rPr lang="el-GR" sz="2400" b="1" dirty="0">
                <a:solidFill>
                  <a:srgbClr val="000000"/>
                </a:solidFill>
                <a:latin typeface="Times New Roman" charset="0"/>
              </a:rPr>
              <a:t>Υλικό (</a:t>
            </a:r>
            <a:r>
              <a:rPr lang="en-US" sz="2400" b="1" dirty="0">
                <a:solidFill>
                  <a:srgbClr val="000000"/>
                </a:solidFill>
                <a:latin typeface="Times New Roman" charset="0"/>
              </a:rPr>
              <a:t>Hardware</a:t>
            </a:r>
            <a:r>
              <a:rPr lang="el-GR" sz="2400" b="1" dirty="0">
                <a:solidFill>
                  <a:srgbClr val="000000"/>
                </a:solidFill>
                <a:latin typeface="Times New Roman" charset="0"/>
              </a:rPr>
              <a:t>)</a:t>
            </a:r>
            <a:endParaRPr lang="en-US" sz="2400" b="1" dirty="0">
              <a:solidFill>
                <a:srgbClr val="000000"/>
              </a:solidFill>
              <a:latin typeface="Times New Roman" charset="0"/>
            </a:endParaRPr>
          </a:p>
          <a:p>
            <a:pPr lvl="2" algn="l">
              <a:spcBef>
                <a:spcPct val="50000"/>
              </a:spcBef>
              <a:spcAft>
                <a:spcPts val="300"/>
              </a:spcAft>
            </a:pPr>
            <a:r>
              <a:rPr lang="en-US" sz="2400" b="1" dirty="0">
                <a:solidFill>
                  <a:srgbClr val="000000"/>
                </a:solidFill>
                <a:latin typeface="Times New Roman" charset="0"/>
              </a:rPr>
              <a:t>	</a:t>
            </a:r>
            <a:r>
              <a:rPr lang="el-GR" sz="2400" b="1" dirty="0">
                <a:solidFill>
                  <a:srgbClr val="000000"/>
                </a:solidFill>
                <a:latin typeface="Times New Roman" charset="0"/>
              </a:rPr>
              <a:t>Λογισμικό (</a:t>
            </a:r>
            <a:r>
              <a:rPr lang="en-US" sz="2400" b="1" dirty="0">
                <a:solidFill>
                  <a:srgbClr val="000000"/>
                </a:solidFill>
                <a:latin typeface="Times New Roman" charset="0"/>
              </a:rPr>
              <a:t>Software</a:t>
            </a:r>
            <a:r>
              <a:rPr lang="el-GR" sz="2400" b="1" dirty="0">
                <a:solidFill>
                  <a:srgbClr val="000000"/>
                </a:solidFill>
                <a:latin typeface="Times New Roman" charset="0"/>
              </a:rPr>
              <a:t>)</a:t>
            </a:r>
            <a:endParaRPr lang="en-US" sz="2400" b="1" dirty="0">
              <a:solidFill>
                <a:srgbClr val="000000"/>
              </a:solidFill>
              <a:latin typeface="Times New Roman" charset="0"/>
            </a:endParaRPr>
          </a:p>
          <a:p>
            <a:pPr lvl="2" algn="l">
              <a:spcBef>
                <a:spcPct val="50000"/>
              </a:spcBef>
              <a:spcAft>
                <a:spcPts val="300"/>
              </a:spcAft>
            </a:pPr>
            <a:r>
              <a:rPr lang="en-US" sz="2400" b="1" dirty="0">
                <a:solidFill>
                  <a:srgbClr val="000000"/>
                </a:solidFill>
                <a:latin typeface="Times New Roman" charset="0"/>
              </a:rPr>
              <a:t>	</a:t>
            </a:r>
            <a:r>
              <a:rPr lang="el-GR" sz="2400" b="1" dirty="0">
                <a:solidFill>
                  <a:srgbClr val="000000"/>
                </a:solidFill>
                <a:latin typeface="Times New Roman" charset="0"/>
              </a:rPr>
              <a:t>Δεδομένα (</a:t>
            </a:r>
            <a:r>
              <a:rPr lang="en-US" sz="2400" b="1" dirty="0">
                <a:solidFill>
                  <a:srgbClr val="000000"/>
                </a:solidFill>
                <a:latin typeface="Times New Roman" charset="0"/>
              </a:rPr>
              <a:t>Data</a:t>
            </a:r>
            <a:r>
              <a:rPr lang="el-GR" sz="2400" b="1" dirty="0">
                <a:solidFill>
                  <a:srgbClr val="000000"/>
                </a:solidFill>
                <a:latin typeface="Times New Roman" charset="0"/>
              </a:rPr>
              <a:t>)</a:t>
            </a:r>
            <a:endParaRPr lang="en-US" sz="2400" b="1" dirty="0">
              <a:solidFill>
                <a:srgbClr val="000000"/>
              </a:solidFill>
              <a:latin typeface="Times New Roman" charset="0"/>
            </a:endParaRPr>
          </a:p>
          <a:p>
            <a:pPr lvl="2" algn="l">
              <a:spcBef>
                <a:spcPct val="50000"/>
              </a:spcBef>
              <a:spcAft>
                <a:spcPts val="300"/>
              </a:spcAft>
            </a:pPr>
            <a:r>
              <a:rPr lang="en-US" sz="2400" b="1" dirty="0">
                <a:solidFill>
                  <a:srgbClr val="000000"/>
                </a:solidFill>
                <a:latin typeface="Times New Roman" charset="0"/>
              </a:rPr>
              <a:t>	</a:t>
            </a:r>
            <a:r>
              <a:rPr lang="el-GR" sz="2400" b="1" dirty="0">
                <a:solidFill>
                  <a:srgbClr val="000000"/>
                </a:solidFill>
                <a:latin typeface="Times New Roman" charset="0"/>
              </a:rPr>
              <a:t>Χειριστή (χρήστης)</a:t>
            </a:r>
            <a:endParaRPr lang="en-US" sz="2400" b="1" dirty="0">
              <a:solidFill>
                <a:srgbClr val="000000"/>
              </a:solidFill>
              <a:latin typeface="Times New Roman" charset="0"/>
            </a:endParaRPr>
          </a:p>
        </p:txBody>
      </p:sp>
      <p:sp>
        <p:nvSpPr>
          <p:cNvPr id="4101" name="Text Box 5"/>
          <p:cNvSpPr txBox="1">
            <a:spLocks noChangeArrowheads="1"/>
          </p:cNvSpPr>
          <p:nvPr/>
        </p:nvSpPr>
        <p:spPr bwMode="auto">
          <a:xfrm>
            <a:off x="0" y="493713"/>
            <a:ext cx="9144000" cy="457200"/>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lvl1pPr marL="855663" algn="l">
              <a:defRPr sz="2400">
                <a:solidFill>
                  <a:schemeClr val="tx1"/>
                </a:solidFill>
                <a:latin typeface="Times New Roman" charset="0"/>
                <a:ea typeface="ＭＳ Ｐゴシック" charset="0"/>
              </a:defRPr>
            </a:lvl1pPr>
            <a:lvl2pPr marL="1028700" algn="l">
              <a:defRPr sz="2400">
                <a:solidFill>
                  <a:schemeClr val="tx1"/>
                </a:solidFill>
                <a:latin typeface="Times New Roman" charset="0"/>
                <a:ea typeface="ＭＳ Ｐゴシック" charset="0"/>
              </a:defRPr>
            </a:lvl2pPr>
            <a:lvl3pPr marL="1143000"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Arial" charset="0"/>
              </a:rPr>
              <a:t> </a:t>
            </a:r>
            <a:r>
              <a:rPr lang="el-GR" b="1" u="sng" dirty="0">
                <a:latin typeface="Arial" charset="0"/>
              </a:rPr>
              <a:t>Τι είναι ο υπολογιστής</a:t>
            </a:r>
            <a:r>
              <a:rPr lang="el-GR" b="1" dirty="0">
                <a:latin typeface="Arial" charset="0"/>
              </a:rPr>
              <a:t>;</a:t>
            </a:r>
            <a:endParaRPr lang="en-US" sz="2800" dirty="0">
              <a:latin typeface="Blade Runner Movie Font" charset="0"/>
            </a:endParaRPr>
          </a:p>
        </p:txBody>
      </p:sp>
      <p:sp>
        <p:nvSpPr>
          <p:cNvPr id="4102" name="Text Box 6"/>
          <p:cNvSpPr txBox="1">
            <a:spLocks noChangeArrowheads="1"/>
          </p:cNvSpPr>
          <p:nvPr/>
        </p:nvSpPr>
        <p:spPr bwMode="auto">
          <a:xfrm>
            <a:off x="0" y="1477963"/>
            <a:ext cx="8658225" cy="457200"/>
          </a:xfrm>
          <a:prstGeom prst="rect">
            <a:avLst/>
          </a:prstGeom>
          <a:noFill/>
          <a:ln>
            <a:noFill/>
          </a:ln>
          <a:effectLst/>
          <a:extLst>
            <a:ext uri="{909E8E84-426E-40dd-AFC4-6F175D3DCCD1}">
              <a14:hiddenFill xmlns:a14="http://schemas.microsoft.com/office/drawing/2010/mai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a:spAutoFit/>
            <a:flatTx/>
          </a:bodyPr>
          <a:lstStyle>
            <a:lvl1pPr marL="1379538" indent="-465138" algn="l">
              <a:defRPr sz="2400">
                <a:solidFill>
                  <a:schemeClr val="tx1"/>
                </a:solidFill>
                <a:latin typeface="Times New Roman" charset="0"/>
                <a:ea typeface="ＭＳ Ｐゴシック" charset="0"/>
              </a:defRPr>
            </a:lvl1pPr>
            <a:lvl2pPr marL="1493838" algn="l">
              <a:defRPr sz="2400">
                <a:solidFill>
                  <a:schemeClr val="tx1"/>
                </a:solidFill>
                <a:latin typeface="Times New Roman" charset="0"/>
                <a:ea typeface="ＭＳ Ｐゴシック" charset="0"/>
              </a:defRPr>
            </a:lvl2pPr>
            <a:lvl3pPr marL="1608138" algn="l">
              <a:defRPr sz="2400">
                <a:solidFill>
                  <a:schemeClr val="tx1"/>
                </a:solidFill>
                <a:latin typeface="Times New Roman" charset="0"/>
                <a:ea typeface="ＭＳ Ｐゴシック" charset="0"/>
              </a:defRPr>
            </a:lvl3pPr>
            <a:lvl4pPr marL="1722438" algn="l">
              <a:defRPr sz="2400">
                <a:solidFill>
                  <a:schemeClr val="tx1"/>
                </a:solidFill>
                <a:latin typeface="Times New Roman" charset="0"/>
                <a:ea typeface="ＭＳ Ｐゴシック" charset="0"/>
              </a:defRPr>
            </a:lvl4pPr>
            <a:lvl5pPr marL="1836738" algn="l">
              <a:defRPr sz="2400">
                <a:solidFill>
                  <a:schemeClr val="tx1"/>
                </a:solidFill>
                <a:latin typeface="Times New Roman" charset="0"/>
                <a:ea typeface="ＭＳ Ｐゴシック" charset="0"/>
              </a:defRPr>
            </a:lvl5pPr>
            <a:lvl6pPr marL="2293938" eaLnBrk="0" fontAlgn="base" hangingPunct="0">
              <a:spcBef>
                <a:spcPct val="0"/>
              </a:spcBef>
              <a:spcAft>
                <a:spcPct val="0"/>
              </a:spcAft>
              <a:defRPr sz="2400">
                <a:solidFill>
                  <a:schemeClr val="tx1"/>
                </a:solidFill>
                <a:latin typeface="Times New Roman" charset="0"/>
                <a:ea typeface="ＭＳ Ｐゴシック" charset="0"/>
              </a:defRPr>
            </a:lvl6pPr>
            <a:lvl7pPr marL="2751138" eaLnBrk="0" fontAlgn="base" hangingPunct="0">
              <a:spcBef>
                <a:spcPct val="0"/>
              </a:spcBef>
              <a:spcAft>
                <a:spcPct val="0"/>
              </a:spcAft>
              <a:defRPr sz="2400">
                <a:solidFill>
                  <a:schemeClr val="tx1"/>
                </a:solidFill>
                <a:latin typeface="Times New Roman" charset="0"/>
                <a:ea typeface="ＭＳ Ｐゴシック" charset="0"/>
              </a:defRPr>
            </a:lvl7pPr>
            <a:lvl8pPr marL="3208338" eaLnBrk="0" fontAlgn="base" hangingPunct="0">
              <a:spcBef>
                <a:spcPct val="0"/>
              </a:spcBef>
              <a:spcAft>
                <a:spcPct val="0"/>
              </a:spcAft>
              <a:defRPr sz="2400">
                <a:solidFill>
                  <a:schemeClr val="tx1"/>
                </a:solidFill>
                <a:latin typeface="Times New Roman" charset="0"/>
                <a:ea typeface="ＭＳ Ｐゴシック" charset="0"/>
              </a:defRPr>
            </a:lvl8pPr>
            <a:lvl9pPr marL="3665538"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1200"/>
              </a:spcBef>
              <a:spcAft>
                <a:spcPts val="300"/>
              </a:spcAft>
            </a:pPr>
            <a:r>
              <a:rPr lang="el-GR" b="1" dirty="0">
                <a:solidFill>
                  <a:srgbClr val="000000"/>
                </a:solidFill>
              </a:rPr>
              <a:t>Ηλεκτρονική συσκευή για επεξεργασία δεδομένων</a:t>
            </a:r>
            <a:endParaRPr lang="en-US" sz="2800" dirty="0">
              <a:solidFill>
                <a:srgbClr val="000000"/>
              </a:solidFill>
              <a:latin typeface="Blade Runner Movie Font" charset="0"/>
            </a:endParaRPr>
          </a:p>
        </p:txBody>
      </p:sp>
    </p:spTree>
    <p:extLst>
      <p:ext uri="{BB962C8B-B14F-4D97-AF65-F5344CB8AC3E}">
        <p14:creationId xmlns:p14="http://schemas.microsoft.com/office/powerpoint/2010/main" val="3207671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200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ppt_x</p:attrName>
                                        </p:attrNameLst>
                                      </p:cBhvr>
                                      <p:tavLst>
                                        <p:tav tm="0">
                                          <p:val>
                                            <p:strVal val="#ppt_x"/>
                                          </p:val>
                                        </p:tav>
                                        <p:tav tm="100000">
                                          <p:val>
                                            <p:strVal val="#ppt_x"/>
                                          </p:val>
                                        </p:tav>
                                      </p:tavLst>
                                    </p:anim>
                                    <p:anim calcmode="lin" valueType="num">
                                      <p:cBhvr>
                                        <p:cTn id="8" dur="500" fill="hold"/>
                                        <p:tgtEl>
                                          <p:spTgt spid="4099"/>
                                        </p:tgtEl>
                                        <p:attrNameLst>
                                          <p:attrName>ppt_y</p:attrName>
                                        </p:attrNameLst>
                                      </p:cBhvr>
                                      <p:tavLst>
                                        <p:tav tm="0">
                                          <p:val>
                                            <p:strVal val="#ppt_y-#ppt_h/2"/>
                                          </p:val>
                                        </p:tav>
                                        <p:tav tm="100000">
                                          <p:val>
                                            <p:strVal val="#ppt_y"/>
                                          </p:val>
                                        </p:tav>
                                      </p:tavLst>
                                    </p:anim>
                                    <p:anim calcmode="lin" valueType="num">
                                      <p:cBhvr>
                                        <p:cTn id="9" dur="500" fill="hold"/>
                                        <p:tgtEl>
                                          <p:spTgt spid="4099"/>
                                        </p:tgtEl>
                                        <p:attrNameLst>
                                          <p:attrName>ppt_w</p:attrName>
                                        </p:attrNameLst>
                                      </p:cBhvr>
                                      <p:tavLst>
                                        <p:tav tm="0">
                                          <p:val>
                                            <p:strVal val="#ppt_w"/>
                                          </p:val>
                                        </p:tav>
                                        <p:tav tm="100000">
                                          <p:val>
                                            <p:strVal val="#ppt_w"/>
                                          </p:val>
                                        </p:tav>
                                      </p:tavLst>
                                    </p:anim>
                                    <p:anim calcmode="lin" valueType="num">
                                      <p:cBhvr>
                                        <p:cTn id="10" dur="500" fill="hold"/>
                                        <p:tgtEl>
                                          <p:spTgt spid="4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46987"/>
          </a:xfrm>
        </p:spPr>
        <p:txBody>
          <a:bodyPr>
            <a:normAutofit/>
          </a:bodyPr>
          <a:lstStyle/>
          <a:p>
            <a:pPr eaLnBrk="1" hangingPunct="1"/>
            <a:r>
              <a:rPr lang="el-GR" altLang="ko-KR" sz="4000" dirty="0">
                <a:latin typeface="Arial"/>
                <a:cs typeface="Arial"/>
              </a:rPr>
              <a:t>Μαγνητικές Μνήμες</a:t>
            </a:r>
            <a:r>
              <a:rPr lang="en-US" altLang="ko-KR" sz="4000" dirty="0">
                <a:latin typeface="Arial"/>
                <a:ea typeface="Gulim" charset="0"/>
                <a:cs typeface="Arial"/>
              </a:rPr>
              <a:t> </a:t>
            </a:r>
            <a:endParaRPr lang="en-US" sz="4000" dirty="0">
              <a:latin typeface="Arial"/>
              <a:cs typeface="Arial"/>
            </a:endParaRPr>
          </a:p>
        </p:txBody>
      </p:sp>
      <p:sp>
        <p:nvSpPr>
          <p:cNvPr id="22531" name="Rectangle 3"/>
          <p:cNvSpPr>
            <a:spLocks noGrp="1" noChangeArrowheads="1"/>
          </p:cNvSpPr>
          <p:nvPr>
            <p:ph type="body" idx="1"/>
          </p:nvPr>
        </p:nvSpPr>
        <p:spPr>
          <a:xfrm>
            <a:off x="457200" y="1600200"/>
            <a:ext cx="8229600" cy="4874691"/>
          </a:xfrm>
        </p:spPr>
        <p:txBody>
          <a:bodyPr/>
          <a:lstStyle/>
          <a:p>
            <a:pPr algn="just" eaLnBrk="1" hangingPunct="1">
              <a:lnSpc>
                <a:spcPct val="80000"/>
              </a:lnSpc>
            </a:pPr>
            <a:r>
              <a:rPr lang="el-GR" altLang="ko-KR" sz="2000" dirty="0">
                <a:latin typeface="Arial" charset="0"/>
              </a:rPr>
              <a:t>Στην περίπτωση των </a:t>
            </a:r>
            <a:r>
              <a:rPr lang="el-GR" altLang="ko-KR" sz="2000" b="1" dirty="0">
                <a:latin typeface="Arial" charset="0"/>
              </a:rPr>
              <a:t>μαγνητικών μνημών</a:t>
            </a:r>
            <a:r>
              <a:rPr lang="el-GR" altLang="ko-KR" sz="2000" dirty="0">
                <a:latin typeface="Arial" charset="0"/>
              </a:rPr>
              <a:t>, η τεχνολογία που χρησιμοποιείται είναι </a:t>
            </a:r>
            <a:r>
              <a:rPr lang="el-GR" altLang="ko-KR" sz="2000" b="1" dirty="0">
                <a:latin typeface="Arial" charset="0"/>
              </a:rPr>
              <a:t>η μαγνήτιση κατάλληλα επιστρωμένων υλικών</a:t>
            </a:r>
            <a:r>
              <a:rPr lang="en-US" altLang="ko-KR" sz="2000" dirty="0">
                <a:latin typeface="Arial" charset="0"/>
                <a:ea typeface="Gulim" charset="0"/>
                <a:cs typeface="Gulim" charset="0"/>
              </a:rPr>
              <a:t> </a:t>
            </a:r>
            <a:endParaRPr lang="el-GR" altLang="ko-KR" sz="2000" dirty="0">
              <a:latin typeface="Arial" charset="0"/>
            </a:endParaRPr>
          </a:p>
          <a:p>
            <a:pPr algn="just" eaLnBrk="1" hangingPunct="1">
              <a:lnSpc>
                <a:spcPct val="80000"/>
              </a:lnSpc>
            </a:pPr>
            <a:endParaRPr lang="el-GR" altLang="ko-KR" sz="2000" dirty="0">
              <a:latin typeface="Arial" charset="0"/>
            </a:endParaRPr>
          </a:p>
          <a:p>
            <a:pPr algn="just" eaLnBrk="1" hangingPunct="1">
              <a:lnSpc>
                <a:spcPct val="80000"/>
              </a:lnSpc>
            </a:pPr>
            <a:r>
              <a:rPr lang="el-GR" altLang="ko-KR" sz="2000" dirty="0">
                <a:latin typeface="Arial" charset="0"/>
              </a:rPr>
              <a:t>Τα δεδομένα διαβάζονται από ή αποθηκεύονται σε μία επιφάνεια η οποία έχει επιστρωθεί με μαγνητικό υλικό μέσω μίας </a:t>
            </a:r>
            <a:r>
              <a:rPr lang="el-GR" altLang="ko-KR" sz="2000" b="1" dirty="0">
                <a:latin typeface="Arial" charset="0"/>
              </a:rPr>
              <a:t>κεφαλής ηλεκτρομαγνήτη ανάγνωσης/ εγγραφής</a:t>
            </a:r>
            <a:endParaRPr lang="el-GR" altLang="ko-KR" sz="2000" dirty="0">
              <a:latin typeface="Arial" charset="0"/>
            </a:endParaRPr>
          </a:p>
          <a:p>
            <a:pPr lvl="1" algn="just" eaLnBrk="1" hangingPunct="1">
              <a:lnSpc>
                <a:spcPct val="80000"/>
              </a:lnSpc>
            </a:pPr>
            <a:r>
              <a:rPr lang="el-GR" altLang="ko-KR" sz="1800" b="1" dirty="0">
                <a:latin typeface="Arial" charset="0"/>
              </a:rPr>
              <a:t>Εγγραφή</a:t>
            </a:r>
            <a:r>
              <a:rPr lang="el-GR" altLang="ko-KR" sz="1800" dirty="0">
                <a:latin typeface="Arial" charset="0"/>
              </a:rPr>
              <a:t>: με τη βοήθεια της κεφαλής </a:t>
            </a:r>
            <a:r>
              <a:rPr lang="el-GR" altLang="ko-KR" sz="1800" b="1" dirty="0">
                <a:latin typeface="Arial" charset="0"/>
              </a:rPr>
              <a:t>μαγνητίζεται μόνιμα μια μικρή περιοχή</a:t>
            </a:r>
            <a:r>
              <a:rPr lang="el-GR" altLang="ko-KR" sz="1800" dirty="0">
                <a:latin typeface="Arial" charset="0"/>
              </a:rPr>
              <a:t>. Η </a:t>
            </a:r>
            <a:r>
              <a:rPr lang="el-GR" altLang="ko-KR" sz="1800" b="1" dirty="0">
                <a:latin typeface="Arial" charset="0"/>
              </a:rPr>
              <a:t>πολικότητα της μαγνήτισης </a:t>
            </a:r>
            <a:r>
              <a:rPr lang="el-GR" altLang="ko-KR" sz="1800" dirty="0">
                <a:latin typeface="Arial" charset="0"/>
              </a:rPr>
              <a:t>(δεξιόστροφη ή αριστερόστροφη) κωδικοποιεί το </a:t>
            </a:r>
            <a:r>
              <a:rPr lang="el-GR" altLang="ko-KR" sz="1800" b="1" dirty="0">
                <a:latin typeface="Arial" charset="0"/>
              </a:rPr>
              <a:t>0 </a:t>
            </a:r>
            <a:r>
              <a:rPr lang="el-GR" altLang="ko-KR" sz="1800" dirty="0">
                <a:latin typeface="Arial" charset="0"/>
              </a:rPr>
              <a:t>και το </a:t>
            </a:r>
            <a:r>
              <a:rPr lang="el-GR" altLang="ko-KR" sz="1800" b="1" dirty="0">
                <a:latin typeface="Arial" charset="0"/>
              </a:rPr>
              <a:t>1</a:t>
            </a:r>
          </a:p>
          <a:p>
            <a:pPr lvl="1" algn="just" eaLnBrk="1" hangingPunct="1">
              <a:lnSpc>
                <a:spcPct val="80000"/>
              </a:lnSpc>
            </a:pPr>
            <a:endParaRPr lang="el-GR" altLang="ko-KR" sz="1800" dirty="0">
              <a:latin typeface="Arial" charset="0"/>
            </a:endParaRPr>
          </a:p>
          <a:p>
            <a:pPr lvl="1" algn="just" eaLnBrk="1" hangingPunct="1">
              <a:lnSpc>
                <a:spcPct val="80000"/>
              </a:lnSpc>
            </a:pPr>
            <a:r>
              <a:rPr lang="el-GR" altLang="ko-KR" sz="1800" b="1" dirty="0">
                <a:latin typeface="Arial" charset="0"/>
              </a:rPr>
              <a:t>Ανάγνωση</a:t>
            </a:r>
            <a:r>
              <a:rPr lang="el-GR" altLang="ko-KR" sz="1800" dirty="0">
                <a:latin typeface="Arial" charset="0"/>
              </a:rPr>
              <a:t>: η κεφαλή περνά πάνω από τη μαγνητισμένη περιοχή με αποτέλεσμα να </a:t>
            </a:r>
            <a:r>
              <a:rPr lang="el-GR" altLang="ko-KR" sz="1800" b="1" dirty="0">
                <a:latin typeface="Arial" charset="0"/>
              </a:rPr>
              <a:t>δημιουργείται επαγωγικό ρεύμα </a:t>
            </a:r>
            <a:r>
              <a:rPr lang="el-GR" altLang="ko-KR" sz="1800" dirty="0">
                <a:latin typeface="Arial" charset="0"/>
              </a:rPr>
              <a:t>με φορά που εξαρτάται από την πολικότητα της μαγνήτισης που είχε γίνει. Ανάλογα λοιπόν με τη </a:t>
            </a:r>
            <a:r>
              <a:rPr lang="el-GR" altLang="ko-KR" sz="1800" b="1" dirty="0">
                <a:latin typeface="Arial" charset="0"/>
              </a:rPr>
              <a:t>φορά του ρεύματος </a:t>
            </a:r>
            <a:r>
              <a:rPr lang="el-GR" altLang="ko-KR" sz="1800" dirty="0">
                <a:latin typeface="Arial" charset="0"/>
              </a:rPr>
              <a:t>διαβάζεται το </a:t>
            </a:r>
            <a:r>
              <a:rPr lang="el-GR" altLang="ko-KR" sz="1800" b="1" dirty="0">
                <a:latin typeface="Arial" charset="0"/>
              </a:rPr>
              <a:t>0 </a:t>
            </a:r>
            <a:r>
              <a:rPr lang="el-GR" altLang="ko-KR" sz="1800" dirty="0">
                <a:latin typeface="Arial" charset="0"/>
              </a:rPr>
              <a:t>ή το </a:t>
            </a:r>
            <a:r>
              <a:rPr lang="el-GR" altLang="ko-KR" sz="1800" b="1" dirty="0">
                <a:latin typeface="Arial" charset="0"/>
              </a:rPr>
              <a:t>1</a:t>
            </a:r>
            <a:r>
              <a:rPr lang="en-US" altLang="ko-KR" sz="1800" dirty="0">
                <a:latin typeface="Arial" charset="0"/>
                <a:ea typeface="Gulim" charset="0"/>
                <a:cs typeface="Gulim" charset="0"/>
              </a:rPr>
              <a:t> </a:t>
            </a:r>
            <a:endParaRPr lang="en-US" sz="1800" dirty="0">
              <a:latin typeface="Arial" charset="0"/>
            </a:endParaRPr>
          </a:p>
        </p:txBody>
      </p:sp>
    </p:spTree>
    <p:extLst>
      <p:ext uri="{BB962C8B-B14F-4D97-AF65-F5344CB8AC3E}">
        <p14:creationId xmlns:p14="http://schemas.microsoft.com/office/powerpoint/2010/main" val="377707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l-GR" altLang="ko-KR" sz="4000" dirty="0">
                <a:latin typeface="Arial"/>
                <a:cs typeface="Arial"/>
              </a:rPr>
              <a:t>Σκληροί Δίσκοι</a:t>
            </a:r>
            <a:endParaRPr lang="en-US" sz="4000" dirty="0">
              <a:latin typeface="Arial"/>
              <a:cs typeface="Arial"/>
            </a:endParaRPr>
          </a:p>
        </p:txBody>
      </p:sp>
      <p:sp>
        <p:nvSpPr>
          <p:cNvPr id="24579" name="Rectangle 3"/>
          <p:cNvSpPr>
            <a:spLocks noGrp="1" noChangeArrowheads="1"/>
          </p:cNvSpPr>
          <p:nvPr>
            <p:ph type="body" idx="1"/>
          </p:nvPr>
        </p:nvSpPr>
        <p:spPr/>
        <p:txBody>
          <a:bodyPr/>
          <a:lstStyle/>
          <a:p>
            <a:pPr algn="just" eaLnBrk="1" hangingPunct="1"/>
            <a:r>
              <a:rPr lang="el-GR" altLang="ko-KR" sz="2000" dirty="0">
                <a:latin typeface="Arial" charset="0"/>
              </a:rPr>
              <a:t>Ένας σκληρός δίσκος αποτελεί μια </a:t>
            </a:r>
            <a:r>
              <a:rPr lang="el-GR" altLang="ko-KR" sz="2000" b="1" dirty="0">
                <a:latin typeface="Arial" charset="0"/>
              </a:rPr>
              <a:t>μη ασταθή (</a:t>
            </a:r>
            <a:r>
              <a:rPr lang="en-US" altLang="ko-KR" sz="2000" b="1" dirty="0">
                <a:latin typeface="Arial" charset="0"/>
                <a:ea typeface="Gulim" charset="0"/>
                <a:cs typeface="Gulim" charset="0"/>
              </a:rPr>
              <a:t>non</a:t>
            </a:r>
            <a:r>
              <a:rPr lang="el-GR" altLang="ko-KR" sz="2000" b="1" dirty="0">
                <a:latin typeface="Arial" charset="0"/>
              </a:rPr>
              <a:t> </a:t>
            </a:r>
            <a:r>
              <a:rPr lang="en-US" altLang="ko-KR" sz="2000" b="1" dirty="0">
                <a:latin typeface="Arial" charset="0"/>
                <a:ea typeface="Gulim" charset="0"/>
                <a:cs typeface="Gulim" charset="0"/>
              </a:rPr>
              <a:t>volatile</a:t>
            </a:r>
            <a:r>
              <a:rPr lang="el-GR" altLang="ko-KR" sz="2000" b="1" dirty="0">
                <a:latin typeface="Arial" charset="0"/>
              </a:rPr>
              <a:t>)</a:t>
            </a:r>
            <a:r>
              <a:rPr lang="el-GR" altLang="ko-KR" sz="2000" dirty="0">
                <a:latin typeface="Arial" charset="0"/>
              </a:rPr>
              <a:t> μονάδα </a:t>
            </a:r>
            <a:r>
              <a:rPr lang="el-GR" altLang="ko-KR" sz="2000" b="1" dirty="0">
                <a:latin typeface="Arial" charset="0"/>
              </a:rPr>
              <a:t>μαγνητικής βοηθητικής μνήμης</a:t>
            </a:r>
          </a:p>
          <a:p>
            <a:pPr lvl="1" algn="just" eaLnBrk="1" hangingPunct="1"/>
            <a:r>
              <a:rPr lang="el-GR" altLang="ko-KR" sz="1800" dirty="0">
                <a:latin typeface="Arial" charset="0"/>
              </a:rPr>
              <a:t>Οι σκληροί δίσκοι πρωτοεισήχθησαν το 1956 από την </a:t>
            </a:r>
            <a:r>
              <a:rPr lang="en-US" altLang="ko-KR" sz="1800" dirty="0">
                <a:latin typeface="Arial" charset="0"/>
                <a:ea typeface="Gulim" charset="0"/>
                <a:cs typeface="Gulim" charset="0"/>
              </a:rPr>
              <a:t>IBM</a:t>
            </a:r>
            <a:endParaRPr lang="el-GR" altLang="ko-KR" sz="1800" dirty="0">
              <a:latin typeface="Arial" charset="0"/>
            </a:endParaRPr>
          </a:p>
          <a:p>
            <a:pPr lvl="1" algn="just" eaLnBrk="1" hangingPunct="1"/>
            <a:r>
              <a:rPr lang="el-GR" altLang="ko-KR" sz="1800" dirty="0">
                <a:latin typeface="Arial" charset="0"/>
              </a:rPr>
              <a:t>Η χρήση τους σε προσωπικούς υπολογιστές χρονολογείται από τα τέλη της δεκαετίας του 1980 </a:t>
            </a:r>
          </a:p>
          <a:p>
            <a:pPr lvl="1" algn="just" eaLnBrk="1" hangingPunct="1"/>
            <a:r>
              <a:rPr lang="el-GR" altLang="ko-KR" sz="1800" dirty="0">
                <a:latin typeface="Arial" charset="0"/>
              </a:rPr>
              <a:t>Σήμερα βρίσκουν εφαρμογή όχι μόνο στους υπολογιστές αλλά και σε μια μεγάλη γκάμα ηλεκτρονικών συσκευών (βιντεοκάμερες, παιχνιδομηχανές, </a:t>
            </a:r>
            <a:r>
              <a:rPr lang="en-US" altLang="ko-KR" sz="1800" dirty="0">
                <a:latin typeface="Arial" charset="0"/>
                <a:ea typeface="Gulim" charset="0"/>
                <a:cs typeface="Gulim" charset="0"/>
              </a:rPr>
              <a:t>DVD</a:t>
            </a:r>
            <a:r>
              <a:rPr lang="el-GR" altLang="ko-KR" sz="1800" dirty="0">
                <a:latin typeface="Arial" charset="0"/>
              </a:rPr>
              <a:t> </a:t>
            </a:r>
            <a:r>
              <a:rPr lang="en-US" altLang="ko-KR" sz="1800" dirty="0">
                <a:latin typeface="Arial" charset="0"/>
                <a:ea typeface="Gulim" charset="0"/>
                <a:cs typeface="Gulim" charset="0"/>
              </a:rPr>
              <a:t>players</a:t>
            </a:r>
            <a:r>
              <a:rPr lang="el-GR" altLang="ko-KR" sz="1800" dirty="0">
                <a:latin typeface="Arial" charset="0"/>
              </a:rPr>
              <a:t> κ.α.) </a:t>
            </a:r>
          </a:p>
          <a:p>
            <a:pPr lvl="1" algn="just" eaLnBrk="1" hangingPunct="1"/>
            <a:r>
              <a:rPr lang="el-GR" altLang="ko-KR" sz="1800" dirty="0">
                <a:latin typeface="Arial" charset="0"/>
              </a:rPr>
              <a:t>Από το 2005 έχουν λανσαριστεί και κυκλοφορούν κινητά τηλέφωνα με ενσωματωμένους σκληρούς δίσκους</a:t>
            </a:r>
            <a:endParaRPr lang="en-US" sz="1800" dirty="0">
              <a:latin typeface="Arial" charset="0"/>
            </a:endParaRPr>
          </a:p>
        </p:txBody>
      </p:sp>
      <p:pic>
        <p:nvPicPr>
          <p:cNvPr id="24580"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403460" y="4797177"/>
            <a:ext cx="20589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0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NortonSlides\art09\harddrive.BMP"/>
          <p:cNvPicPr>
            <a:picLocks noChangeAspect="1" noChangeArrowheads="1"/>
          </p:cNvPicPr>
          <p:nvPr/>
        </p:nvPicPr>
        <p:blipFill>
          <a:blip r:embed="rId2">
            <a:extLst>
              <a:ext uri="{28A0092B-C50C-407E-A947-70E740481C1C}">
                <a14:useLocalDpi xmlns:a14="http://schemas.microsoft.com/office/drawing/2010/main" val="0"/>
              </a:ext>
            </a:extLst>
          </a:blip>
          <a:srcRect b="31271"/>
          <a:stretch>
            <a:fillRect/>
          </a:stretch>
        </p:blipFill>
        <p:spPr bwMode="auto">
          <a:xfrm>
            <a:off x="609600" y="1066800"/>
            <a:ext cx="7924800" cy="4684713"/>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4438650" y="228600"/>
            <a:ext cx="470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b="1">
                <a:solidFill>
                  <a:srgbClr val="FF0000"/>
                </a:solidFill>
              </a:rPr>
              <a:t>Κεφαλές ανάγνωσης/εγγραφής</a:t>
            </a:r>
            <a:endParaRPr lang="en-US" b="1">
              <a:solidFill>
                <a:srgbClr val="FF0000"/>
              </a:solidFill>
            </a:endParaRPr>
          </a:p>
        </p:txBody>
      </p:sp>
      <p:sp>
        <p:nvSpPr>
          <p:cNvPr id="4100" name="Line 4"/>
          <p:cNvSpPr>
            <a:spLocks noChangeShapeType="1"/>
          </p:cNvSpPr>
          <p:nvPr/>
        </p:nvSpPr>
        <p:spPr bwMode="auto">
          <a:xfrm flipH="1">
            <a:off x="3352800" y="914400"/>
            <a:ext cx="1600200" cy="1676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92438446"/>
      </p:ext>
    </p:extLst>
  </p:cSld>
  <p:clrMapOvr>
    <a:masterClrMapping/>
  </p:clrMapOvr>
  <p:transition xmlns:p14="http://schemas.microsoft.com/office/powerpoint/2010/main" spd="med">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par>
                          <p:cTn id="8" fill="hold" nodeType="afterGroup">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up)">
                                      <p:cBhvr>
                                        <p:cTn id="11"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026"/>
          <p:cNvGrpSpPr>
            <a:grpSpLocks/>
          </p:cNvGrpSpPr>
          <p:nvPr/>
        </p:nvGrpSpPr>
        <p:grpSpPr bwMode="auto">
          <a:xfrm>
            <a:off x="727075" y="228600"/>
            <a:ext cx="3921125" cy="2109788"/>
            <a:chOff x="432" y="240"/>
            <a:chExt cx="2470" cy="1329"/>
          </a:xfrm>
        </p:grpSpPr>
        <p:pic>
          <p:nvPicPr>
            <p:cNvPr id="33795" name="Picture 1027" descr="C:\NortonSlides\random.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543"/>
              <a:ext cx="2470" cy="1026"/>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1028" descr="C:\NortonSlides\head.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 y="240"/>
              <a:ext cx="718" cy="8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797" name="Group 1029"/>
          <p:cNvGrpSpPr>
            <a:grpSpLocks/>
          </p:cNvGrpSpPr>
          <p:nvPr/>
        </p:nvGrpSpPr>
        <p:grpSpPr bwMode="auto">
          <a:xfrm>
            <a:off x="4648200" y="4953000"/>
            <a:ext cx="3921125" cy="1628775"/>
            <a:chOff x="2928" y="3120"/>
            <a:chExt cx="2470" cy="1026"/>
          </a:xfrm>
        </p:grpSpPr>
        <p:pic>
          <p:nvPicPr>
            <p:cNvPr id="33798" name="Picture 1030" descr="C:\NortonSlides\nonrandom.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3120"/>
              <a:ext cx="2470" cy="1026"/>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1031" descr="C:\NortonSlides\head.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8" y="3154"/>
              <a:ext cx="718" cy="8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00" name="Group 1032"/>
          <p:cNvGrpSpPr>
            <a:grpSpLocks/>
          </p:cNvGrpSpPr>
          <p:nvPr/>
        </p:nvGrpSpPr>
        <p:grpSpPr bwMode="auto">
          <a:xfrm>
            <a:off x="2590800" y="2667000"/>
            <a:ext cx="3921125" cy="1727200"/>
            <a:chOff x="1728" y="1714"/>
            <a:chExt cx="2470" cy="1088"/>
          </a:xfrm>
        </p:grpSpPr>
        <p:pic>
          <p:nvPicPr>
            <p:cNvPr id="33801" name="Picture 1033" descr="C:\NortonSlides\random.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1776"/>
              <a:ext cx="2470" cy="1026"/>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34" descr="C:\NortonSlides\head.BM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2" y="1714"/>
              <a:ext cx="718" cy="830"/>
            </a:xfrm>
            <a:prstGeom prst="rect">
              <a:avLst/>
            </a:prstGeom>
            <a:noFill/>
            <a:extLst>
              <a:ext uri="{909E8E84-426E-40dd-AFC4-6F175D3DCCD1}">
                <a14:hiddenFill xmlns:a14="http://schemas.microsoft.com/office/drawing/2010/main">
                  <a:solidFill>
                    <a:srgbClr val="FFFFFF"/>
                  </a:solidFill>
                </a14:hiddenFill>
              </a:ext>
            </a:extLst>
          </p:spPr>
        </p:pic>
      </p:grpSp>
      <p:sp>
        <p:nvSpPr>
          <p:cNvPr id="33803" name="Text Box 1035"/>
          <p:cNvSpPr txBox="1">
            <a:spLocks noChangeArrowheads="1"/>
          </p:cNvSpPr>
          <p:nvPr/>
        </p:nvSpPr>
        <p:spPr bwMode="auto">
          <a:xfrm>
            <a:off x="-69850" y="1828800"/>
            <a:ext cx="33543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l-GR" b="1"/>
              <a:t>Τυχαία διάταξη </a:t>
            </a:r>
          </a:p>
          <a:p>
            <a:pPr algn="ctr"/>
            <a:r>
              <a:rPr lang="el-GR" b="1"/>
              <a:t>σωματιδίων</a:t>
            </a:r>
            <a:endParaRPr lang="en-US" b="1"/>
          </a:p>
          <a:p>
            <a:pPr algn="ctr"/>
            <a:r>
              <a:rPr lang="en-US" b="1"/>
              <a:t>(</a:t>
            </a:r>
            <a:r>
              <a:rPr lang="el-GR" b="1"/>
              <a:t>απουσία δεδομένων</a:t>
            </a:r>
            <a:r>
              <a:rPr lang="en-US" b="1"/>
              <a:t>)</a:t>
            </a:r>
          </a:p>
        </p:txBody>
      </p:sp>
      <p:sp>
        <p:nvSpPr>
          <p:cNvPr id="33804" name="Text Box 1036"/>
          <p:cNvSpPr txBox="1">
            <a:spLocks noChangeArrowheads="1"/>
          </p:cNvSpPr>
          <p:nvPr/>
        </p:nvSpPr>
        <p:spPr bwMode="auto">
          <a:xfrm>
            <a:off x="4829175" y="1905000"/>
            <a:ext cx="2208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l-GR" b="1">
                <a:solidFill>
                  <a:srgbClr val="FF0000"/>
                </a:solidFill>
              </a:rPr>
              <a:t>Ροή ρεύματος</a:t>
            </a:r>
          </a:p>
          <a:p>
            <a:pPr algn="ctr"/>
            <a:r>
              <a:rPr lang="en-US" b="1">
                <a:solidFill>
                  <a:srgbClr val="FF0000"/>
                </a:solidFill>
              </a:rPr>
              <a:t>(</a:t>
            </a:r>
            <a:r>
              <a:rPr lang="el-GR" b="1">
                <a:solidFill>
                  <a:srgbClr val="FF0000"/>
                </a:solidFill>
              </a:rPr>
              <a:t>εγγραφή</a:t>
            </a:r>
            <a:r>
              <a:rPr lang="en-US" b="1">
                <a:solidFill>
                  <a:srgbClr val="FF0000"/>
                </a:solidFill>
              </a:rPr>
              <a:t>)</a:t>
            </a:r>
          </a:p>
        </p:txBody>
      </p:sp>
      <p:sp>
        <p:nvSpPr>
          <p:cNvPr id="33805" name="Line 1037"/>
          <p:cNvSpPr>
            <a:spLocks noChangeShapeType="1"/>
          </p:cNvSpPr>
          <p:nvPr/>
        </p:nvSpPr>
        <p:spPr bwMode="auto">
          <a:xfrm>
            <a:off x="4178300" y="2235200"/>
            <a:ext cx="2286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06" name="Line 1038"/>
          <p:cNvSpPr>
            <a:spLocks noChangeShapeType="1"/>
          </p:cNvSpPr>
          <p:nvPr/>
        </p:nvSpPr>
        <p:spPr bwMode="auto">
          <a:xfrm flipH="1" flipV="1">
            <a:off x="3810000" y="2286000"/>
            <a:ext cx="22860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3807" name="Text Box 1039"/>
          <p:cNvSpPr txBox="1">
            <a:spLocks noChangeArrowheads="1"/>
          </p:cNvSpPr>
          <p:nvPr/>
        </p:nvSpPr>
        <p:spPr bwMode="auto">
          <a:xfrm>
            <a:off x="4760913" y="4267200"/>
            <a:ext cx="3625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l-GR" b="1"/>
              <a:t>Οργάνωση σωματιδίων</a:t>
            </a:r>
            <a:endParaRPr lang="en-US" b="1"/>
          </a:p>
          <a:p>
            <a:pPr algn="ctr"/>
            <a:r>
              <a:rPr lang="en-US" b="1"/>
              <a:t>(</a:t>
            </a:r>
            <a:r>
              <a:rPr lang="el-GR" b="1"/>
              <a:t>παρουσία δεδομένων</a:t>
            </a:r>
            <a:r>
              <a:rPr lang="en-US" b="1"/>
              <a:t>)</a:t>
            </a:r>
          </a:p>
        </p:txBody>
      </p:sp>
      <p:sp>
        <p:nvSpPr>
          <p:cNvPr id="33808" name="Text Box 1040"/>
          <p:cNvSpPr txBox="1">
            <a:spLocks noChangeArrowheads="1"/>
          </p:cNvSpPr>
          <p:nvPr/>
        </p:nvSpPr>
        <p:spPr bwMode="auto">
          <a:xfrm>
            <a:off x="533400" y="1066800"/>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b="1">
                <a:solidFill>
                  <a:schemeClr val="accent2"/>
                </a:solidFill>
              </a:rPr>
              <a:t>Μέσο</a:t>
            </a:r>
            <a:endParaRPr lang="en-US" b="1">
              <a:solidFill>
                <a:schemeClr val="accent2"/>
              </a:solidFill>
            </a:endParaRPr>
          </a:p>
        </p:txBody>
      </p:sp>
      <p:sp>
        <p:nvSpPr>
          <p:cNvPr id="33809" name="Text Box 1041"/>
          <p:cNvSpPr txBox="1">
            <a:spLocks noChangeArrowheads="1"/>
          </p:cNvSpPr>
          <p:nvPr/>
        </p:nvSpPr>
        <p:spPr bwMode="auto">
          <a:xfrm>
            <a:off x="4125913" y="304800"/>
            <a:ext cx="2816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b="1">
                <a:solidFill>
                  <a:srgbClr val="FF0000"/>
                </a:solidFill>
              </a:rPr>
              <a:t>Κεφαλή εγγραφής</a:t>
            </a:r>
            <a:endParaRPr lang="en-US" b="1">
              <a:solidFill>
                <a:srgbClr val="FF0000"/>
              </a:solidFill>
            </a:endParaRPr>
          </a:p>
        </p:txBody>
      </p:sp>
    </p:spTree>
    <p:extLst>
      <p:ext uri="{BB962C8B-B14F-4D97-AF65-F5344CB8AC3E}">
        <p14:creationId xmlns:p14="http://schemas.microsoft.com/office/powerpoint/2010/main" val="790586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ssolve">
                                      <p:cBhvr>
                                        <p:cTn id="7" dur="500"/>
                                        <p:tgtEl>
                                          <p:spTgt spid="33794"/>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3808"/>
                                        </p:tgtEl>
                                        <p:attrNameLst>
                                          <p:attrName>style.visibility</p:attrName>
                                        </p:attrNameLst>
                                      </p:cBhvr>
                                      <p:to>
                                        <p:strVal val="visible"/>
                                      </p:to>
                                    </p:set>
                                    <p:animEffect transition="in" filter="dissolve">
                                      <p:cBhvr>
                                        <p:cTn id="11" dur="500"/>
                                        <p:tgtEl>
                                          <p:spTgt spid="33808"/>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33809"/>
                                        </p:tgtEl>
                                        <p:attrNameLst>
                                          <p:attrName>style.visibility</p:attrName>
                                        </p:attrNameLst>
                                      </p:cBhvr>
                                      <p:to>
                                        <p:strVal val="visible"/>
                                      </p:to>
                                    </p:set>
                                    <p:animEffect transition="in" filter="dissolve">
                                      <p:cBhvr>
                                        <p:cTn id="15" dur="500"/>
                                        <p:tgtEl>
                                          <p:spTgt spid="33809"/>
                                        </p:tgtEl>
                                      </p:cBhvr>
                                    </p:animEffect>
                                  </p:childTnLst>
                                </p:cTn>
                              </p:par>
                            </p:childTnLst>
                          </p:cTn>
                        </p:par>
                        <p:par>
                          <p:cTn id="16" fill="hold" nodeType="afterGroup">
                            <p:stCondLst>
                              <p:cond delay="3500"/>
                            </p:stCondLst>
                            <p:childTnLst>
                              <p:par>
                                <p:cTn id="17" presetID="23" presetClass="entr" presetSubtype="528" fill="hold" grpId="0" nodeType="afterEffect">
                                  <p:stCondLst>
                                    <p:cond delay="1000"/>
                                  </p:stCondLst>
                                  <p:childTnLst>
                                    <p:set>
                                      <p:cBhvr>
                                        <p:cTn id="18" dur="1" fill="hold">
                                          <p:stCondLst>
                                            <p:cond delay="0"/>
                                          </p:stCondLst>
                                        </p:cTn>
                                        <p:tgtEl>
                                          <p:spTgt spid="33803"/>
                                        </p:tgtEl>
                                        <p:attrNameLst>
                                          <p:attrName>style.visibility</p:attrName>
                                        </p:attrNameLst>
                                      </p:cBhvr>
                                      <p:to>
                                        <p:strVal val="visible"/>
                                      </p:to>
                                    </p:set>
                                    <p:anim calcmode="lin" valueType="num">
                                      <p:cBhvr>
                                        <p:cTn id="19" dur="500" fill="hold"/>
                                        <p:tgtEl>
                                          <p:spTgt spid="33803"/>
                                        </p:tgtEl>
                                        <p:attrNameLst>
                                          <p:attrName>ppt_w</p:attrName>
                                        </p:attrNameLst>
                                      </p:cBhvr>
                                      <p:tavLst>
                                        <p:tav tm="0">
                                          <p:val>
                                            <p:fltVal val="0"/>
                                          </p:val>
                                        </p:tav>
                                        <p:tav tm="100000">
                                          <p:val>
                                            <p:strVal val="#ppt_w"/>
                                          </p:val>
                                        </p:tav>
                                      </p:tavLst>
                                    </p:anim>
                                    <p:anim calcmode="lin" valueType="num">
                                      <p:cBhvr>
                                        <p:cTn id="20" dur="500" fill="hold"/>
                                        <p:tgtEl>
                                          <p:spTgt spid="33803"/>
                                        </p:tgtEl>
                                        <p:attrNameLst>
                                          <p:attrName>ppt_h</p:attrName>
                                        </p:attrNameLst>
                                      </p:cBhvr>
                                      <p:tavLst>
                                        <p:tav tm="0">
                                          <p:val>
                                            <p:fltVal val="0"/>
                                          </p:val>
                                        </p:tav>
                                        <p:tav tm="100000">
                                          <p:val>
                                            <p:strVal val="#ppt_h"/>
                                          </p:val>
                                        </p:tav>
                                      </p:tavLst>
                                    </p:anim>
                                    <p:anim calcmode="lin" valueType="num">
                                      <p:cBhvr>
                                        <p:cTn id="21" dur="500" fill="hold"/>
                                        <p:tgtEl>
                                          <p:spTgt spid="33803"/>
                                        </p:tgtEl>
                                        <p:attrNameLst>
                                          <p:attrName>ppt_x</p:attrName>
                                        </p:attrNameLst>
                                      </p:cBhvr>
                                      <p:tavLst>
                                        <p:tav tm="0">
                                          <p:val>
                                            <p:fltVal val="0.5"/>
                                          </p:val>
                                        </p:tav>
                                        <p:tav tm="100000">
                                          <p:val>
                                            <p:strVal val="#ppt_x"/>
                                          </p:val>
                                        </p:tav>
                                      </p:tavLst>
                                    </p:anim>
                                    <p:anim calcmode="lin" valueType="num">
                                      <p:cBhvr>
                                        <p:cTn id="22" dur="500" fill="hold"/>
                                        <p:tgtEl>
                                          <p:spTgt spid="33803"/>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5000"/>
                            </p:stCondLst>
                            <p:childTnLst>
                              <p:par>
                                <p:cTn id="24" presetID="2" presetClass="entr" presetSubtype="9" fill="hold" nodeType="afterEffect">
                                  <p:stCondLst>
                                    <p:cond delay="2000"/>
                                  </p:stCondLst>
                                  <p:childTnLst>
                                    <p:set>
                                      <p:cBhvr>
                                        <p:cTn id="25" dur="1" fill="hold">
                                          <p:stCondLst>
                                            <p:cond delay="0"/>
                                          </p:stCondLst>
                                        </p:cTn>
                                        <p:tgtEl>
                                          <p:spTgt spid="33800"/>
                                        </p:tgtEl>
                                        <p:attrNameLst>
                                          <p:attrName>style.visibility</p:attrName>
                                        </p:attrNameLst>
                                      </p:cBhvr>
                                      <p:to>
                                        <p:strVal val="visible"/>
                                      </p:to>
                                    </p:set>
                                    <p:anim calcmode="lin" valueType="num">
                                      <p:cBhvr additive="base">
                                        <p:cTn id="26" dur="500" fill="hold"/>
                                        <p:tgtEl>
                                          <p:spTgt spid="33800"/>
                                        </p:tgtEl>
                                        <p:attrNameLst>
                                          <p:attrName>ppt_x</p:attrName>
                                        </p:attrNameLst>
                                      </p:cBhvr>
                                      <p:tavLst>
                                        <p:tav tm="0">
                                          <p:val>
                                            <p:strVal val="0-#ppt_w/2"/>
                                          </p:val>
                                        </p:tav>
                                        <p:tav tm="100000">
                                          <p:val>
                                            <p:strVal val="#ppt_x"/>
                                          </p:val>
                                        </p:tav>
                                      </p:tavLst>
                                    </p:anim>
                                    <p:anim calcmode="lin" valueType="num">
                                      <p:cBhvr additive="base">
                                        <p:cTn id="27" dur="500" fill="hold"/>
                                        <p:tgtEl>
                                          <p:spTgt spid="33800"/>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7500"/>
                            </p:stCondLst>
                            <p:childTnLst>
                              <p:par>
                                <p:cTn id="29" presetID="22" presetClass="entr" presetSubtype="1" fill="hold" grpId="0" nodeType="afterEffect">
                                  <p:stCondLst>
                                    <p:cond delay="1000"/>
                                  </p:stCondLst>
                                  <p:childTnLst>
                                    <p:set>
                                      <p:cBhvr>
                                        <p:cTn id="30" dur="1" fill="hold">
                                          <p:stCondLst>
                                            <p:cond delay="0"/>
                                          </p:stCondLst>
                                        </p:cTn>
                                        <p:tgtEl>
                                          <p:spTgt spid="33805"/>
                                        </p:tgtEl>
                                        <p:attrNameLst>
                                          <p:attrName>style.visibility</p:attrName>
                                        </p:attrNameLst>
                                      </p:cBhvr>
                                      <p:to>
                                        <p:strVal val="visible"/>
                                      </p:to>
                                    </p:set>
                                    <p:animEffect transition="in" filter="wipe(up)">
                                      <p:cBhvr>
                                        <p:cTn id="31" dur="500"/>
                                        <p:tgtEl>
                                          <p:spTgt spid="33805"/>
                                        </p:tgtEl>
                                      </p:cBhvr>
                                    </p:animEffect>
                                  </p:childTnLst>
                                </p:cTn>
                              </p:par>
                            </p:childTnLst>
                          </p:cTn>
                        </p:par>
                        <p:par>
                          <p:cTn id="32" fill="hold" nodeType="afterGroup">
                            <p:stCondLst>
                              <p:cond delay="9000"/>
                            </p:stCondLst>
                            <p:childTnLst>
                              <p:par>
                                <p:cTn id="33" presetID="22" presetClass="entr" presetSubtype="4" fill="hold" grpId="0" nodeType="afterEffect">
                                  <p:stCondLst>
                                    <p:cond delay="0"/>
                                  </p:stCondLst>
                                  <p:childTnLst>
                                    <p:set>
                                      <p:cBhvr>
                                        <p:cTn id="34" dur="1" fill="hold">
                                          <p:stCondLst>
                                            <p:cond delay="0"/>
                                          </p:stCondLst>
                                        </p:cTn>
                                        <p:tgtEl>
                                          <p:spTgt spid="33806"/>
                                        </p:tgtEl>
                                        <p:attrNameLst>
                                          <p:attrName>style.visibility</p:attrName>
                                        </p:attrNameLst>
                                      </p:cBhvr>
                                      <p:to>
                                        <p:strVal val="visible"/>
                                      </p:to>
                                    </p:set>
                                    <p:animEffect transition="in" filter="wipe(down)">
                                      <p:cBhvr>
                                        <p:cTn id="35" dur="500"/>
                                        <p:tgtEl>
                                          <p:spTgt spid="33806"/>
                                        </p:tgtEl>
                                      </p:cBhvr>
                                    </p:animEffect>
                                  </p:childTnLst>
                                </p:cTn>
                              </p:par>
                            </p:childTnLst>
                          </p:cTn>
                        </p:par>
                        <p:par>
                          <p:cTn id="36" fill="hold" nodeType="afterGroup">
                            <p:stCondLst>
                              <p:cond delay="9500"/>
                            </p:stCondLst>
                            <p:childTnLst>
                              <p:par>
                                <p:cTn id="37" presetID="23" presetClass="entr" presetSubtype="272" fill="hold" grpId="0" nodeType="afterEffect">
                                  <p:stCondLst>
                                    <p:cond delay="0"/>
                                  </p:stCondLst>
                                  <p:childTnLst>
                                    <p:set>
                                      <p:cBhvr>
                                        <p:cTn id="38" dur="1" fill="hold">
                                          <p:stCondLst>
                                            <p:cond delay="0"/>
                                          </p:stCondLst>
                                        </p:cTn>
                                        <p:tgtEl>
                                          <p:spTgt spid="33804"/>
                                        </p:tgtEl>
                                        <p:attrNameLst>
                                          <p:attrName>style.visibility</p:attrName>
                                        </p:attrNameLst>
                                      </p:cBhvr>
                                      <p:to>
                                        <p:strVal val="visible"/>
                                      </p:to>
                                    </p:set>
                                    <p:anim calcmode="lin" valueType="num">
                                      <p:cBhvr>
                                        <p:cTn id="39" dur="500" fill="hold"/>
                                        <p:tgtEl>
                                          <p:spTgt spid="33804"/>
                                        </p:tgtEl>
                                        <p:attrNameLst>
                                          <p:attrName>ppt_w</p:attrName>
                                        </p:attrNameLst>
                                      </p:cBhvr>
                                      <p:tavLst>
                                        <p:tav tm="0">
                                          <p:val>
                                            <p:strVal val="2/3*#ppt_w"/>
                                          </p:val>
                                        </p:tav>
                                        <p:tav tm="100000">
                                          <p:val>
                                            <p:strVal val="#ppt_w"/>
                                          </p:val>
                                        </p:tav>
                                      </p:tavLst>
                                    </p:anim>
                                    <p:anim calcmode="lin" valueType="num">
                                      <p:cBhvr>
                                        <p:cTn id="40" dur="500" fill="hold"/>
                                        <p:tgtEl>
                                          <p:spTgt spid="33804"/>
                                        </p:tgtEl>
                                        <p:attrNameLst>
                                          <p:attrName>ppt_h</p:attrName>
                                        </p:attrNameLst>
                                      </p:cBhvr>
                                      <p:tavLst>
                                        <p:tav tm="0">
                                          <p:val>
                                            <p:strVal val="2/3*#ppt_h"/>
                                          </p:val>
                                        </p:tav>
                                        <p:tav tm="100000">
                                          <p:val>
                                            <p:strVal val="#ppt_h"/>
                                          </p:val>
                                        </p:tav>
                                      </p:tavLst>
                                    </p:anim>
                                  </p:childTnLst>
                                </p:cTn>
                              </p:par>
                            </p:childTnLst>
                          </p:cTn>
                        </p:par>
                        <p:par>
                          <p:cTn id="41" fill="hold" nodeType="afterGroup">
                            <p:stCondLst>
                              <p:cond delay="10000"/>
                            </p:stCondLst>
                            <p:childTnLst>
                              <p:par>
                                <p:cTn id="42" presetID="2" presetClass="entr" presetSubtype="8" fill="hold" nodeType="afterEffect">
                                  <p:stCondLst>
                                    <p:cond delay="4000"/>
                                  </p:stCondLst>
                                  <p:childTnLst>
                                    <p:set>
                                      <p:cBhvr>
                                        <p:cTn id="43" dur="1" fill="hold">
                                          <p:stCondLst>
                                            <p:cond delay="0"/>
                                          </p:stCondLst>
                                        </p:cTn>
                                        <p:tgtEl>
                                          <p:spTgt spid="33797"/>
                                        </p:tgtEl>
                                        <p:attrNameLst>
                                          <p:attrName>style.visibility</p:attrName>
                                        </p:attrNameLst>
                                      </p:cBhvr>
                                      <p:to>
                                        <p:strVal val="visible"/>
                                      </p:to>
                                    </p:set>
                                    <p:anim calcmode="lin" valueType="num">
                                      <p:cBhvr additive="base">
                                        <p:cTn id="44" dur="500" fill="hold"/>
                                        <p:tgtEl>
                                          <p:spTgt spid="33797"/>
                                        </p:tgtEl>
                                        <p:attrNameLst>
                                          <p:attrName>ppt_x</p:attrName>
                                        </p:attrNameLst>
                                      </p:cBhvr>
                                      <p:tavLst>
                                        <p:tav tm="0">
                                          <p:val>
                                            <p:strVal val="0-#ppt_w/2"/>
                                          </p:val>
                                        </p:tav>
                                        <p:tav tm="100000">
                                          <p:val>
                                            <p:strVal val="#ppt_x"/>
                                          </p:val>
                                        </p:tav>
                                      </p:tavLst>
                                    </p:anim>
                                    <p:anim calcmode="lin" valueType="num">
                                      <p:cBhvr additive="base">
                                        <p:cTn id="45" dur="500" fill="hold"/>
                                        <p:tgtEl>
                                          <p:spTgt spid="33797"/>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14500"/>
                            </p:stCondLst>
                            <p:childTnLst>
                              <p:par>
                                <p:cTn id="47" presetID="23" presetClass="entr" presetSubtype="272" fill="hold" grpId="0" nodeType="afterEffect">
                                  <p:stCondLst>
                                    <p:cond delay="0"/>
                                  </p:stCondLst>
                                  <p:childTnLst>
                                    <p:set>
                                      <p:cBhvr>
                                        <p:cTn id="48" dur="1" fill="hold">
                                          <p:stCondLst>
                                            <p:cond delay="0"/>
                                          </p:stCondLst>
                                        </p:cTn>
                                        <p:tgtEl>
                                          <p:spTgt spid="33807"/>
                                        </p:tgtEl>
                                        <p:attrNameLst>
                                          <p:attrName>style.visibility</p:attrName>
                                        </p:attrNameLst>
                                      </p:cBhvr>
                                      <p:to>
                                        <p:strVal val="visible"/>
                                      </p:to>
                                    </p:set>
                                    <p:anim calcmode="lin" valueType="num">
                                      <p:cBhvr>
                                        <p:cTn id="49" dur="500" fill="hold"/>
                                        <p:tgtEl>
                                          <p:spTgt spid="33807"/>
                                        </p:tgtEl>
                                        <p:attrNameLst>
                                          <p:attrName>ppt_w</p:attrName>
                                        </p:attrNameLst>
                                      </p:cBhvr>
                                      <p:tavLst>
                                        <p:tav tm="0">
                                          <p:val>
                                            <p:strVal val="2/3*#ppt_w"/>
                                          </p:val>
                                        </p:tav>
                                        <p:tav tm="100000">
                                          <p:val>
                                            <p:strVal val="#ppt_w"/>
                                          </p:val>
                                        </p:tav>
                                      </p:tavLst>
                                    </p:anim>
                                    <p:anim calcmode="lin" valueType="num">
                                      <p:cBhvr>
                                        <p:cTn id="50" dur="500" fill="hold"/>
                                        <p:tgtEl>
                                          <p:spTgt spid="3380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utoUpdateAnimBg="0"/>
      <p:bldP spid="33804" grpId="0" autoUpdateAnimBg="0"/>
      <p:bldP spid="33805" grpId="0" animBg="1"/>
      <p:bldP spid="33806" grpId="0" animBg="1"/>
      <p:bldP spid="33807" grpId="0" autoUpdateAnimBg="0"/>
      <p:bldP spid="33808" grpId="0" autoUpdateAnimBg="0"/>
      <p:bldP spid="3380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NortonSlides\art09\discstore.BMP"/>
          <p:cNvPicPr>
            <a:picLocks noChangeAspect="1" noChangeArrowheads="1"/>
          </p:cNvPicPr>
          <p:nvPr/>
        </p:nvPicPr>
        <p:blipFill>
          <a:blip r:embed="rId2">
            <a:extLst>
              <a:ext uri="{28A0092B-C50C-407E-A947-70E740481C1C}">
                <a14:useLocalDpi xmlns:a14="http://schemas.microsoft.com/office/drawing/2010/main" val="0"/>
              </a:ext>
            </a:extLst>
          </a:blip>
          <a:srcRect b="13399"/>
          <a:stretch>
            <a:fillRect/>
          </a:stretch>
        </p:blipFill>
        <p:spPr bwMode="auto">
          <a:xfrm>
            <a:off x="685800" y="228600"/>
            <a:ext cx="7620000" cy="6384925"/>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7938" y="4953000"/>
            <a:ext cx="34337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l-GR" b="1">
                <a:solidFill>
                  <a:srgbClr val="FF0000"/>
                </a:solidFill>
              </a:rPr>
              <a:t>Κατά την περιστροφή </a:t>
            </a:r>
          </a:p>
          <a:p>
            <a:pPr algn="ctr"/>
            <a:r>
              <a:rPr lang="el-GR" b="1">
                <a:solidFill>
                  <a:srgbClr val="FF0000"/>
                </a:solidFill>
              </a:rPr>
              <a:t>του μέσου η κεφαλή </a:t>
            </a:r>
          </a:p>
          <a:p>
            <a:pPr algn="ctr"/>
            <a:r>
              <a:rPr lang="el-GR" b="1">
                <a:solidFill>
                  <a:srgbClr val="FF0000"/>
                </a:solidFill>
              </a:rPr>
              <a:t>εγγράφει δεδομένα</a:t>
            </a:r>
            <a:endParaRPr lang="en-US" b="1">
              <a:solidFill>
                <a:srgbClr val="FF0000"/>
              </a:solidFill>
            </a:endParaRPr>
          </a:p>
        </p:txBody>
      </p:sp>
    </p:spTree>
    <p:extLst>
      <p:ext uri="{BB962C8B-B14F-4D97-AF65-F5344CB8AC3E}">
        <p14:creationId xmlns:p14="http://schemas.microsoft.com/office/powerpoint/2010/main" val="3391297997"/>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 calcmode="lin" valueType="num">
                                      <p:cBhvr>
                                        <p:cTn id="9" dur="500" fill="hold"/>
                                        <p:tgtEl>
                                          <p:spTgt spid="2051"/>
                                        </p:tgtEl>
                                        <p:attrNameLst>
                                          <p:attrName>ppt_x</p:attrName>
                                        </p:attrNameLst>
                                      </p:cBhvr>
                                      <p:tavLst>
                                        <p:tav tm="0">
                                          <p:val>
                                            <p:fltVal val="0.5"/>
                                          </p:val>
                                        </p:tav>
                                        <p:tav tm="100000">
                                          <p:val>
                                            <p:strVal val="#ppt_x"/>
                                          </p:val>
                                        </p:tav>
                                      </p:tavLst>
                                    </p:anim>
                                    <p:anim calcmode="lin" valueType="num">
                                      <p:cBhvr>
                                        <p:cTn id="10" dur="500" fill="hold"/>
                                        <p:tgtEl>
                                          <p:spTgt spid="20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5575528" cy="1143000"/>
          </a:xfrm>
        </p:spPr>
        <p:txBody>
          <a:bodyPr/>
          <a:lstStyle/>
          <a:p>
            <a:pPr eaLnBrk="1" hangingPunct="1"/>
            <a:r>
              <a:rPr lang="el-GR" altLang="ko-KR" dirty="0">
                <a:latin typeface="Tahoma" charset="0"/>
              </a:rPr>
              <a:t>Σκληροί Δίσκοι</a:t>
            </a:r>
            <a:endParaRPr lang="en-US" dirty="0">
              <a:latin typeface="Tahoma" charset="0"/>
            </a:endParaRPr>
          </a:p>
        </p:txBody>
      </p:sp>
      <p:sp>
        <p:nvSpPr>
          <p:cNvPr id="25603" name="Rectangle 3"/>
          <p:cNvSpPr>
            <a:spLocks noGrp="1" noChangeArrowheads="1"/>
          </p:cNvSpPr>
          <p:nvPr>
            <p:ph type="body" idx="1"/>
          </p:nvPr>
        </p:nvSpPr>
        <p:spPr>
          <a:xfrm>
            <a:off x="303707" y="2282277"/>
            <a:ext cx="8459293" cy="4235393"/>
          </a:xfrm>
          <a:noFill/>
        </p:spPr>
        <p:txBody>
          <a:bodyPr anchor="b"/>
          <a:lstStyle/>
          <a:p>
            <a:pPr algn="just" eaLnBrk="1" hangingPunct="1">
              <a:lnSpc>
                <a:spcPct val="80000"/>
              </a:lnSpc>
            </a:pPr>
            <a:r>
              <a:rPr lang="el-GR" altLang="ko-KR" sz="1600" b="1" u="sng" dirty="0">
                <a:latin typeface="Arial" charset="0"/>
              </a:rPr>
              <a:t>Επιφάνεια Δίσκου</a:t>
            </a:r>
            <a:endParaRPr lang="el-GR" altLang="ko-KR" sz="1600" dirty="0">
              <a:latin typeface="Arial" charset="0"/>
            </a:endParaRPr>
          </a:p>
          <a:p>
            <a:pPr lvl="1" algn="just" eaLnBrk="1" hangingPunct="1">
              <a:lnSpc>
                <a:spcPct val="80000"/>
              </a:lnSpc>
            </a:pPr>
            <a:r>
              <a:rPr lang="el-GR" altLang="ko-KR" sz="1400" dirty="0">
                <a:latin typeface="Arial" charset="0"/>
              </a:rPr>
              <a:t>ένας σκληρός δίσκος αποτελείται από μια ή περισσότερες </a:t>
            </a:r>
            <a:r>
              <a:rPr lang="el-GR" altLang="ko-KR" sz="1400" b="1" dirty="0">
                <a:latin typeface="Arial" charset="0"/>
              </a:rPr>
              <a:t>όμοιες, κυκλικές επιφάνειες</a:t>
            </a:r>
            <a:r>
              <a:rPr lang="el-GR" altLang="ko-KR" sz="1400" dirty="0">
                <a:latin typeface="Arial" charset="0"/>
              </a:rPr>
              <a:t> (δίσκους) </a:t>
            </a:r>
            <a:r>
              <a:rPr lang="el-GR" altLang="ko-KR" sz="1400" b="1" dirty="0">
                <a:latin typeface="Arial" charset="0"/>
              </a:rPr>
              <a:t>επιστρωμένες με μαγνητικό υλικό</a:t>
            </a:r>
            <a:r>
              <a:rPr lang="el-GR" altLang="ko-KR" sz="1400" dirty="0">
                <a:latin typeface="Arial" charset="0"/>
              </a:rPr>
              <a:t> και στερεωμένες σε ένα κοινό άξονα τοποθετημένες η μία κάτω από την άλλη</a:t>
            </a:r>
          </a:p>
          <a:p>
            <a:pPr algn="just" eaLnBrk="1" hangingPunct="1">
              <a:lnSpc>
                <a:spcPct val="80000"/>
              </a:lnSpc>
            </a:pPr>
            <a:r>
              <a:rPr lang="el-GR" altLang="ko-KR" sz="1600" b="1" u="sng" dirty="0">
                <a:latin typeface="Arial" charset="0"/>
              </a:rPr>
              <a:t>Τροχιά (</a:t>
            </a:r>
            <a:r>
              <a:rPr lang="en-US" altLang="ko-KR" sz="1600" b="1" u="sng" dirty="0">
                <a:latin typeface="Arial" charset="0"/>
                <a:ea typeface="Gulim" charset="0"/>
                <a:cs typeface="Gulim" charset="0"/>
              </a:rPr>
              <a:t>track</a:t>
            </a:r>
            <a:r>
              <a:rPr lang="el-GR" altLang="ko-KR" sz="1600" b="1" u="sng" dirty="0">
                <a:latin typeface="Arial" charset="0"/>
              </a:rPr>
              <a:t>)</a:t>
            </a:r>
          </a:p>
          <a:p>
            <a:pPr lvl="1" algn="just" eaLnBrk="1" hangingPunct="1">
              <a:lnSpc>
                <a:spcPct val="80000"/>
              </a:lnSpc>
            </a:pPr>
            <a:r>
              <a:rPr lang="el-GR" altLang="ko-KR" sz="1400" dirty="0">
                <a:latin typeface="Arial" charset="0"/>
              </a:rPr>
              <a:t>κάθε επιφάνεια χωρίζεται σε ένα αριθμό ομόκεντρων κύκλων που ονομάζονται </a:t>
            </a:r>
            <a:r>
              <a:rPr lang="el-GR" altLang="ko-KR" sz="1400" b="1" dirty="0">
                <a:latin typeface="Arial" charset="0"/>
              </a:rPr>
              <a:t>τροχιές</a:t>
            </a:r>
            <a:r>
              <a:rPr lang="el-GR" altLang="ko-KR" sz="1400" dirty="0">
                <a:latin typeface="Arial" charset="0"/>
              </a:rPr>
              <a:t>. Όλες οι επιφάνειες ενός δίσκου έχουν τον ίδιο αριθμό τροχιών.</a:t>
            </a:r>
          </a:p>
          <a:p>
            <a:pPr algn="just" eaLnBrk="1" hangingPunct="1">
              <a:lnSpc>
                <a:spcPct val="80000"/>
              </a:lnSpc>
            </a:pPr>
            <a:r>
              <a:rPr lang="el-GR" altLang="ko-KR" sz="1600" b="1" u="sng" dirty="0">
                <a:latin typeface="Arial" charset="0"/>
              </a:rPr>
              <a:t>Κύλινδρος</a:t>
            </a:r>
            <a:r>
              <a:rPr lang="en-US" altLang="ko-KR" sz="1600" b="1" u="sng" dirty="0">
                <a:latin typeface="Arial" charset="0"/>
                <a:ea typeface="Gulim" charset="0"/>
                <a:cs typeface="Gulim" charset="0"/>
              </a:rPr>
              <a:t> (cylinder)</a:t>
            </a:r>
            <a:endParaRPr lang="el-GR" altLang="ko-KR" sz="1600" b="1" u="sng" dirty="0">
              <a:latin typeface="Arial" charset="0"/>
            </a:endParaRPr>
          </a:p>
          <a:p>
            <a:pPr lvl="1" algn="just" eaLnBrk="1" hangingPunct="1">
              <a:lnSpc>
                <a:spcPct val="80000"/>
              </a:lnSpc>
            </a:pPr>
            <a:r>
              <a:rPr lang="el-GR" altLang="ko-KR" sz="1400" dirty="0">
                <a:latin typeface="Arial" charset="0"/>
              </a:rPr>
              <a:t>όλες οι τροχιές ίδιους μεγέθους σε κάθε επιφάνεια (που βρίσκονται δηλαδή η μια κάτω από την άλλη) σχηματίζουν ένα </a:t>
            </a:r>
            <a:r>
              <a:rPr lang="el-GR" altLang="ko-KR" sz="1400" b="1" dirty="0">
                <a:latin typeface="Arial" charset="0"/>
              </a:rPr>
              <a:t>κύλινδρο</a:t>
            </a:r>
            <a:r>
              <a:rPr lang="el-GR" altLang="ko-KR" sz="1400" dirty="0">
                <a:latin typeface="Arial" charset="0"/>
              </a:rPr>
              <a:t>. Ένας σκληρός δίσκος έχει τόσους κυλίνδρους όσες και τροχιές.</a:t>
            </a:r>
          </a:p>
          <a:p>
            <a:pPr algn="just" eaLnBrk="1" hangingPunct="1">
              <a:lnSpc>
                <a:spcPct val="80000"/>
              </a:lnSpc>
            </a:pPr>
            <a:r>
              <a:rPr lang="el-GR" altLang="ko-KR" sz="1600" b="1" u="sng" dirty="0">
                <a:latin typeface="Arial" charset="0"/>
              </a:rPr>
              <a:t>Τομέας</a:t>
            </a:r>
            <a:r>
              <a:rPr lang="en-US" altLang="ko-KR" sz="1600" b="1" u="sng" dirty="0">
                <a:latin typeface="Arial" charset="0"/>
                <a:ea typeface="Gulim" charset="0"/>
                <a:cs typeface="Gulim" charset="0"/>
              </a:rPr>
              <a:t> (sector)</a:t>
            </a:r>
            <a:endParaRPr lang="el-GR" altLang="ko-KR" sz="1600" b="1" u="sng" dirty="0">
              <a:latin typeface="Arial" charset="0"/>
            </a:endParaRPr>
          </a:p>
          <a:p>
            <a:pPr lvl="1" algn="just" eaLnBrk="1" hangingPunct="1">
              <a:lnSpc>
                <a:spcPct val="80000"/>
              </a:lnSpc>
            </a:pPr>
            <a:r>
              <a:rPr lang="el-GR" altLang="ko-KR" sz="1400" dirty="0">
                <a:latin typeface="Arial" charset="0"/>
              </a:rPr>
              <a:t>κάθε επιφάνεια χωρίζεται σε ένα συγκεκριμένο αριθμό </a:t>
            </a:r>
            <a:r>
              <a:rPr lang="el-GR" altLang="ko-KR" sz="1400" b="1" dirty="0">
                <a:latin typeface="Arial" charset="0"/>
              </a:rPr>
              <a:t>τομέων </a:t>
            </a:r>
            <a:r>
              <a:rPr lang="el-GR" altLang="ko-KR" sz="1400" dirty="0">
                <a:latin typeface="Arial" charset="0"/>
              </a:rPr>
              <a:t>που έχουν μια συγκεκριμένη χωρητικότητα σε </a:t>
            </a:r>
            <a:r>
              <a:rPr lang="en-US" altLang="ko-KR" sz="1400" dirty="0">
                <a:latin typeface="Arial" charset="0"/>
                <a:ea typeface="Gulim" charset="0"/>
                <a:cs typeface="Gulim" charset="0"/>
              </a:rPr>
              <a:t>bytes</a:t>
            </a:r>
            <a:r>
              <a:rPr lang="el-GR" altLang="ko-KR" sz="1400" dirty="0">
                <a:latin typeface="Arial" charset="0"/>
              </a:rPr>
              <a:t> (π.χ. 512 </a:t>
            </a:r>
            <a:r>
              <a:rPr lang="en-US" altLang="ko-KR" sz="1400" dirty="0">
                <a:latin typeface="Arial" charset="0"/>
                <a:ea typeface="Gulim" charset="0"/>
                <a:cs typeface="Gulim" charset="0"/>
              </a:rPr>
              <a:t>bytes</a:t>
            </a:r>
            <a:r>
              <a:rPr lang="el-GR" altLang="ko-KR" sz="1400" dirty="0">
                <a:latin typeface="Arial" charset="0"/>
              </a:rPr>
              <a:t>).</a:t>
            </a:r>
          </a:p>
          <a:p>
            <a:pPr lvl="1" algn="just" eaLnBrk="1" hangingPunct="1">
              <a:lnSpc>
                <a:spcPct val="80000"/>
              </a:lnSpc>
            </a:pPr>
            <a:r>
              <a:rPr lang="el-GR" altLang="ko-KR" sz="1400" dirty="0">
                <a:latin typeface="Arial" charset="0"/>
              </a:rPr>
              <a:t>κάθε τομέας έχει διαφορετικό φυσικό μέγεθος</a:t>
            </a:r>
          </a:p>
          <a:p>
            <a:pPr lvl="1" algn="just" eaLnBrk="1" hangingPunct="1">
              <a:lnSpc>
                <a:spcPct val="80000"/>
              </a:lnSpc>
            </a:pPr>
            <a:r>
              <a:rPr lang="el-GR" altLang="ko-KR" sz="1400" dirty="0">
                <a:latin typeface="Arial" charset="0"/>
              </a:rPr>
              <a:t>όλοι οι τομείς αποθηκεύουν την ίδια ποσότητα δεδομένων</a:t>
            </a:r>
          </a:p>
          <a:p>
            <a:pPr algn="just" eaLnBrk="1" hangingPunct="1">
              <a:lnSpc>
                <a:spcPct val="80000"/>
              </a:lnSpc>
            </a:pPr>
            <a:r>
              <a:rPr lang="el-GR" altLang="ko-KR" sz="1600" b="1" u="sng" dirty="0">
                <a:latin typeface="Arial" charset="0"/>
              </a:rPr>
              <a:t>Συστοιχία (</a:t>
            </a:r>
            <a:r>
              <a:rPr lang="en-US" altLang="ko-KR" sz="1600" b="1" u="sng" dirty="0">
                <a:latin typeface="Arial" charset="0"/>
                <a:ea typeface="Gulim" charset="0"/>
                <a:cs typeface="Gulim" charset="0"/>
              </a:rPr>
              <a:t>cluster</a:t>
            </a:r>
            <a:r>
              <a:rPr lang="el-GR" altLang="ko-KR" sz="1600" b="1" u="sng" dirty="0">
                <a:latin typeface="Arial" charset="0"/>
              </a:rPr>
              <a:t>)</a:t>
            </a:r>
            <a:endParaRPr lang="el-GR" altLang="ko-KR" sz="1600" u="sng" dirty="0">
              <a:latin typeface="Arial" charset="0"/>
            </a:endParaRPr>
          </a:p>
          <a:p>
            <a:pPr lvl="1" algn="just" eaLnBrk="1" hangingPunct="1">
              <a:lnSpc>
                <a:spcPct val="80000"/>
              </a:lnSpc>
            </a:pPr>
            <a:r>
              <a:rPr lang="el-GR" altLang="ko-KR" sz="1400" dirty="0">
                <a:latin typeface="Arial" charset="0"/>
              </a:rPr>
              <a:t>δύο ή περισσότεροι τομείς σχηματίζουν την </a:t>
            </a:r>
            <a:r>
              <a:rPr lang="el-GR" altLang="ko-KR" sz="1400" b="1" dirty="0">
                <a:latin typeface="Arial" charset="0"/>
              </a:rPr>
              <a:t>συστοιχία </a:t>
            </a:r>
            <a:r>
              <a:rPr lang="el-GR" altLang="ko-KR" sz="1400" dirty="0">
                <a:latin typeface="Arial" charset="0"/>
              </a:rPr>
              <a:t>(η μικρότερη μονάδα αποθήκευσης δεδομένων</a:t>
            </a:r>
            <a:r>
              <a:rPr lang="el-GR" altLang="ko-KR" sz="1400" dirty="0" smtClean="0">
                <a:latin typeface="Arial" charset="0"/>
              </a:rPr>
              <a:t>)</a:t>
            </a:r>
            <a:endParaRPr lang="el-GR" altLang="ko-KR" sz="1400" dirty="0">
              <a:latin typeface="Arial" charset="0"/>
            </a:endParaRPr>
          </a:p>
        </p:txBody>
      </p:sp>
      <p:pic>
        <p:nvPicPr>
          <p:cNvPr id="256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362" y="204442"/>
            <a:ext cx="3039301" cy="207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1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Σκληρός δίσκος</a:t>
            </a:r>
            <a:endParaRPr lang="en-US" dirty="0"/>
          </a:p>
        </p:txBody>
      </p:sp>
      <p:pic>
        <p:nvPicPr>
          <p:cNvPr id="4" name="Picture 3" descr="600px-Disk-structur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87" y="1417638"/>
            <a:ext cx="5183184" cy="5183184"/>
          </a:xfrm>
          <a:prstGeom prst="rect">
            <a:avLst/>
          </a:prstGeom>
        </p:spPr>
      </p:pic>
      <p:sp>
        <p:nvSpPr>
          <p:cNvPr id="5" name="Rectangle 4"/>
          <p:cNvSpPr/>
          <p:nvPr/>
        </p:nvSpPr>
        <p:spPr>
          <a:xfrm>
            <a:off x="5332416" y="2275681"/>
            <a:ext cx="3354384" cy="1477328"/>
          </a:xfrm>
          <a:prstGeom prst="rect">
            <a:avLst/>
          </a:prstGeom>
        </p:spPr>
        <p:txBody>
          <a:bodyPr wrap="square">
            <a:spAutoFit/>
          </a:bodyPr>
          <a:lstStyle/>
          <a:p>
            <a:r>
              <a:rPr lang="en-US" dirty="0" smtClean="0"/>
              <a:t>Disk </a:t>
            </a:r>
            <a:r>
              <a:rPr lang="en-US" dirty="0"/>
              <a:t>structures:</a:t>
            </a:r>
          </a:p>
          <a:p>
            <a:r>
              <a:rPr lang="en-US" dirty="0"/>
              <a:t>(A) Track</a:t>
            </a:r>
          </a:p>
          <a:p>
            <a:r>
              <a:rPr lang="en-US" dirty="0"/>
              <a:t>(B) Geometrical sector</a:t>
            </a:r>
          </a:p>
          <a:p>
            <a:r>
              <a:rPr lang="en-US" dirty="0"/>
              <a:t>(C) Track sector</a:t>
            </a:r>
          </a:p>
          <a:p>
            <a:r>
              <a:rPr lang="en-US" dirty="0"/>
              <a:t>(D) Cluster</a:t>
            </a:r>
          </a:p>
        </p:txBody>
      </p:sp>
    </p:spTree>
    <p:extLst>
      <p:ext uri="{BB962C8B-B14F-4D97-AF65-F5344CB8AC3E}">
        <p14:creationId xmlns:p14="http://schemas.microsoft.com/office/powerpoint/2010/main" val="3331579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rdDiskStructur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24" y="233243"/>
            <a:ext cx="8465867" cy="6349400"/>
          </a:xfrm>
          <a:prstGeom prst="rect">
            <a:avLst/>
          </a:prstGeom>
        </p:spPr>
      </p:pic>
    </p:spTree>
    <p:extLst>
      <p:ext uri="{BB962C8B-B14F-4D97-AF65-F5344CB8AC3E}">
        <p14:creationId xmlns:p14="http://schemas.microsoft.com/office/powerpoint/2010/main" val="3555074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705569"/>
          </a:xfrm>
        </p:spPr>
        <p:txBody>
          <a:bodyPr>
            <a:normAutofit fontScale="90000"/>
          </a:bodyPr>
          <a:lstStyle/>
          <a:p>
            <a:pPr eaLnBrk="1" hangingPunct="1"/>
            <a:r>
              <a:rPr lang="el-GR" altLang="ko-KR" dirty="0">
                <a:latin typeface="Arial"/>
                <a:cs typeface="Arial"/>
              </a:rPr>
              <a:t>Σκληροί Δίσκοι</a:t>
            </a:r>
            <a:endParaRPr lang="en-US" dirty="0">
              <a:latin typeface="Arial"/>
              <a:cs typeface="Arial"/>
            </a:endParaRPr>
          </a:p>
        </p:txBody>
      </p:sp>
      <p:sp>
        <p:nvSpPr>
          <p:cNvPr id="26627" name="Rectangle 3"/>
          <p:cNvSpPr>
            <a:spLocks noGrp="1" noChangeArrowheads="1"/>
          </p:cNvSpPr>
          <p:nvPr>
            <p:ph type="body" idx="1"/>
          </p:nvPr>
        </p:nvSpPr>
        <p:spPr>
          <a:xfrm>
            <a:off x="317512" y="1395413"/>
            <a:ext cx="8445488" cy="5099050"/>
          </a:xfrm>
        </p:spPr>
        <p:txBody>
          <a:bodyPr/>
          <a:lstStyle/>
          <a:p>
            <a:pPr algn="just" eaLnBrk="1" hangingPunct="1">
              <a:lnSpc>
                <a:spcPct val="90000"/>
              </a:lnSpc>
            </a:pPr>
            <a:r>
              <a:rPr lang="el-GR" altLang="ko-KR" sz="1800" dirty="0">
                <a:latin typeface="Arial" charset="0"/>
              </a:rPr>
              <a:t>Η </a:t>
            </a:r>
            <a:r>
              <a:rPr lang="el-GR" altLang="ko-KR" sz="1800" b="1" dirty="0">
                <a:latin typeface="Arial" charset="0"/>
              </a:rPr>
              <a:t>χωρητικότητα</a:t>
            </a:r>
            <a:r>
              <a:rPr lang="el-GR" altLang="ko-KR" sz="1800" dirty="0">
                <a:latin typeface="Arial" charset="0"/>
              </a:rPr>
              <a:t> ενός σκληρού δίσκου προκύπτει ως εξής:</a:t>
            </a:r>
          </a:p>
          <a:p>
            <a:pPr algn="just" eaLnBrk="1" hangingPunct="1">
              <a:lnSpc>
                <a:spcPct val="90000"/>
              </a:lnSpc>
              <a:buFont typeface="Wingdings" charset="0"/>
              <a:buNone/>
            </a:pPr>
            <a:r>
              <a:rPr lang="el-GR" altLang="ko-KR" sz="2000" dirty="0">
                <a:latin typeface="Arial" charset="0"/>
              </a:rPr>
              <a:t>	</a:t>
            </a:r>
            <a:r>
              <a:rPr lang="el-GR" altLang="ko-KR" sz="1600" b="1" dirty="0">
                <a:latin typeface="Arial" charset="0"/>
              </a:rPr>
              <a:t>Επιφάνειες</a:t>
            </a:r>
            <a:r>
              <a:rPr lang="en-US" altLang="ko-KR" sz="1600" b="1" dirty="0">
                <a:latin typeface="Arial" charset="0"/>
                <a:ea typeface="Gulim" charset="0"/>
                <a:cs typeface="Gulim" charset="0"/>
              </a:rPr>
              <a:t> </a:t>
            </a:r>
            <a:r>
              <a:rPr lang="el-GR" altLang="ko-KR" sz="1600" b="1" dirty="0">
                <a:latin typeface="Arial" charset="0"/>
              </a:rPr>
              <a:t>(Ε)</a:t>
            </a:r>
            <a:r>
              <a:rPr lang="el-GR" altLang="ko-KR" sz="1600" dirty="0">
                <a:latin typeface="Arial" charset="0"/>
              </a:rPr>
              <a:t> </a:t>
            </a:r>
            <a:r>
              <a:rPr lang="en-US" altLang="ko-KR" sz="1600" dirty="0">
                <a:latin typeface="Arial" charset="0"/>
                <a:cs typeface="Arial" charset="0"/>
              </a:rPr>
              <a:t>×</a:t>
            </a:r>
            <a:r>
              <a:rPr lang="el-GR" altLang="ko-KR" sz="1600" dirty="0">
                <a:latin typeface="Arial" charset="0"/>
              </a:rPr>
              <a:t> </a:t>
            </a:r>
            <a:r>
              <a:rPr lang="el-GR" altLang="ko-KR" sz="1600" b="1" dirty="0">
                <a:latin typeface="Arial" charset="0"/>
              </a:rPr>
              <a:t>Τροχιές/Επιφάνεια</a:t>
            </a:r>
            <a:r>
              <a:rPr lang="en-US" altLang="ko-KR" sz="1600" b="1" dirty="0">
                <a:latin typeface="Arial" charset="0"/>
                <a:ea typeface="Gulim" charset="0"/>
                <a:cs typeface="Gulim" charset="0"/>
              </a:rPr>
              <a:t> </a:t>
            </a:r>
            <a:r>
              <a:rPr lang="el-GR" altLang="ko-KR" sz="1600" b="1" dirty="0">
                <a:latin typeface="Arial" charset="0"/>
              </a:rPr>
              <a:t>(</a:t>
            </a:r>
            <a:r>
              <a:rPr lang="en-US" altLang="ko-KR" sz="1600" b="1" dirty="0">
                <a:latin typeface="Arial" charset="0"/>
                <a:ea typeface="Gulim" charset="0"/>
                <a:cs typeface="Gulim" charset="0"/>
              </a:rPr>
              <a:t>T</a:t>
            </a:r>
            <a:r>
              <a:rPr lang="el-GR" altLang="ko-KR" sz="1600" b="1" dirty="0">
                <a:latin typeface="Arial" charset="0"/>
              </a:rPr>
              <a:t>)</a:t>
            </a:r>
            <a:r>
              <a:rPr lang="el-GR" altLang="ko-KR" sz="1600" dirty="0">
                <a:latin typeface="Arial" charset="0"/>
              </a:rPr>
              <a:t> </a:t>
            </a:r>
            <a:r>
              <a:rPr lang="en-US" altLang="ko-KR" sz="1600" dirty="0">
                <a:latin typeface="Arial" charset="0"/>
                <a:ea typeface="Gulim" charset="0"/>
                <a:cs typeface="Gulim" charset="0"/>
              </a:rPr>
              <a:t>×</a:t>
            </a:r>
            <a:r>
              <a:rPr lang="el-GR" altLang="ko-KR" sz="1600" dirty="0">
                <a:latin typeface="Arial" charset="0"/>
              </a:rPr>
              <a:t> </a:t>
            </a:r>
            <a:r>
              <a:rPr lang="el-GR" altLang="ko-KR" sz="1600" b="1" dirty="0">
                <a:latin typeface="Arial" charset="0"/>
              </a:rPr>
              <a:t>Τομείς/Τροχιά</a:t>
            </a:r>
            <a:r>
              <a:rPr lang="en-US" altLang="ko-KR" sz="1600" b="1" dirty="0">
                <a:latin typeface="Arial" charset="0"/>
                <a:ea typeface="Gulim" charset="0"/>
                <a:cs typeface="Gulim" charset="0"/>
              </a:rPr>
              <a:t> (S)</a:t>
            </a:r>
            <a:r>
              <a:rPr lang="el-GR" altLang="ko-KR" sz="1600" dirty="0">
                <a:latin typeface="Arial" charset="0"/>
              </a:rPr>
              <a:t> </a:t>
            </a:r>
            <a:r>
              <a:rPr lang="en-US" altLang="ko-KR" sz="1600" dirty="0">
                <a:latin typeface="Arial" charset="0"/>
                <a:ea typeface="Gulim" charset="0"/>
                <a:cs typeface="Gulim" charset="0"/>
              </a:rPr>
              <a:t>×</a:t>
            </a:r>
            <a:r>
              <a:rPr lang="el-GR" altLang="ko-KR" sz="1600" dirty="0">
                <a:latin typeface="Arial" charset="0"/>
              </a:rPr>
              <a:t> </a:t>
            </a:r>
            <a:r>
              <a:rPr lang="en-US" altLang="ko-KR" sz="1600" b="1" dirty="0">
                <a:latin typeface="Arial" charset="0"/>
                <a:ea typeface="Gulim" charset="0"/>
                <a:cs typeface="Gulim" charset="0"/>
              </a:rPr>
              <a:t>Bytes/</a:t>
            </a:r>
            <a:r>
              <a:rPr lang="el-GR" altLang="ko-KR" sz="1600" b="1" dirty="0">
                <a:latin typeface="Arial" charset="0"/>
              </a:rPr>
              <a:t>Τομέα</a:t>
            </a:r>
            <a:r>
              <a:rPr lang="en-US" altLang="ko-KR" sz="1600" b="1" dirty="0">
                <a:latin typeface="Arial" charset="0"/>
                <a:ea typeface="Gulim" charset="0"/>
                <a:cs typeface="Gulim" charset="0"/>
              </a:rPr>
              <a:t> (B)</a:t>
            </a:r>
            <a:r>
              <a:rPr lang="el-GR" altLang="ko-KR" sz="1600" dirty="0">
                <a:latin typeface="Arial" charset="0"/>
              </a:rPr>
              <a:t> = </a:t>
            </a:r>
            <a:r>
              <a:rPr lang="el-GR" altLang="ko-KR" sz="1600" b="1" dirty="0">
                <a:latin typeface="Arial" charset="0"/>
              </a:rPr>
              <a:t>Χωρητικότητα (σε </a:t>
            </a:r>
            <a:r>
              <a:rPr lang="en-US" altLang="ko-KR" sz="1600" b="1" dirty="0">
                <a:latin typeface="Arial" charset="0"/>
                <a:ea typeface="Gulim" charset="0"/>
                <a:cs typeface="Gulim" charset="0"/>
              </a:rPr>
              <a:t>bytes</a:t>
            </a:r>
            <a:r>
              <a:rPr lang="el-GR" altLang="ko-KR" sz="1600" b="1" dirty="0">
                <a:latin typeface="Arial" charset="0"/>
              </a:rPr>
              <a:t>)</a:t>
            </a:r>
            <a:endParaRPr lang="el-GR" altLang="ko-KR" sz="1800" b="1" dirty="0">
              <a:latin typeface="Arial" charset="0"/>
            </a:endParaRPr>
          </a:p>
          <a:p>
            <a:pPr algn="just" eaLnBrk="1" hangingPunct="1">
              <a:lnSpc>
                <a:spcPct val="90000"/>
              </a:lnSpc>
            </a:pPr>
            <a:endParaRPr lang="el-GR" altLang="ko-KR" sz="1800" dirty="0">
              <a:latin typeface="Arial" charset="0"/>
            </a:endParaRPr>
          </a:p>
          <a:p>
            <a:pPr algn="just" eaLnBrk="1" hangingPunct="1">
              <a:lnSpc>
                <a:spcPct val="90000"/>
              </a:lnSpc>
            </a:pPr>
            <a:r>
              <a:rPr lang="el-GR" altLang="ko-KR" sz="1800" dirty="0">
                <a:latin typeface="Arial" charset="0"/>
              </a:rPr>
              <a:t>π.χ. έστω ένας σκληρός δίσκος με 6 επιφάνειες, 16.384 τροχιές ανά επιφάνεια, 256 τομείς ανά τροχιά και 512 </a:t>
            </a:r>
            <a:r>
              <a:rPr lang="en-US" altLang="ko-KR" sz="1800" dirty="0">
                <a:latin typeface="Arial" charset="0"/>
                <a:ea typeface="Gulim" charset="0"/>
                <a:cs typeface="Gulim" charset="0"/>
              </a:rPr>
              <a:t>bytes </a:t>
            </a:r>
            <a:r>
              <a:rPr lang="el-GR" altLang="ko-KR" sz="1800" dirty="0">
                <a:latin typeface="Arial" charset="0"/>
              </a:rPr>
              <a:t>ανά τομέα. Η χωρητικότητα του είναι:</a:t>
            </a:r>
          </a:p>
          <a:p>
            <a:pPr lvl="1" algn="just" eaLnBrk="1" hangingPunct="1">
              <a:lnSpc>
                <a:spcPct val="90000"/>
              </a:lnSpc>
            </a:pPr>
            <a:r>
              <a:rPr lang="el-GR" altLang="ko-KR" sz="1600" dirty="0">
                <a:latin typeface="Arial" charset="0"/>
              </a:rPr>
              <a:t>Ε</a:t>
            </a:r>
            <a:r>
              <a:rPr lang="en-US" altLang="ko-KR" sz="1600" dirty="0">
                <a:latin typeface="Arial" charset="0"/>
                <a:ea typeface="Gulim" charset="0"/>
                <a:cs typeface="Gulim" charset="0"/>
              </a:rPr>
              <a:t> </a:t>
            </a:r>
            <a:r>
              <a:rPr lang="en-US" altLang="ko-KR" sz="1400" dirty="0">
                <a:latin typeface="Arial" charset="0"/>
                <a:ea typeface="Gulim" charset="0"/>
                <a:cs typeface="Gulim" charset="0"/>
              </a:rPr>
              <a:t>×</a:t>
            </a:r>
            <a:r>
              <a:rPr lang="en-US" altLang="ko-KR" sz="1600" dirty="0">
                <a:latin typeface="Arial" charset="0"/>
                <a:ea typeface="Gulim" charset="0"/>
                <a:cs typeface="Gulim" charset="0"/>
              </a:rPr>
              <a:t> </a:t>
            </a:r>
            <a:r>
              <a:rPr lang="el-GR" altLang="ko-KR" sz="1600" dirty="0">
                <a:latin typeface="Arial" charset="0"/>
              </a:rPr>
              <a:t>Τ</a:t>
            </a:r>
            <a:r>
              <a:rPr lang="en-US" altLang="ko-KR" sz="1600" dirty="0">
                <a:latin typeface="Arial" charset="0"/>
                <a:ea typeface="Gulim" charset="0"/>
                <a:cs typeface="Gulim" charset="0"/>
              </a:rPr>
              <a:t> </a:t>
            </a:r>
            <a:r>
              <a:rPr lang="en-US" altLang="ko-KR" sz="1400" dirty="0">
                <a:latin typeface="Arial" charset="0"/>
                <a:ea typeface="Gulim" charset="0"/>
                <a:cs typeface="Gulim" charset="0"/>
              </a:rPr>
              <a:t>×</a:t>
            </a:r>
            <a:r>
              <a:rPr lang="en-US" altLang="ko-KR" sz="1600" dirty="0">
                <a:latin typeface="Arial" charset="0"/>
                <a:ea typeface="Gulim" charset="0"/>
                <a:cs typeface="Gulim" charset="0"/>
              </a:rPr>
              <a:t> S </a:t>
            </a:r>
            <a:r>
              <a:rPr lang="en-US" altLang="ko-KR" sz="1400" dirty="0">
                <a:latin typeface="Arial" charset="0"/>
                <a:ea typeface="Gulim" charset="0"/>
                <a:cs typeface="Gulim" charset="0"/>
              </a:rPr>
              <a:t>×</a:t>
            </a:r>
            <a:r>
              <a:rPr lang="en-US" altLang="ko-KR" sz="1600" dirty="0">
                <a:latin typeface="Arial" charset="0"/>
                <a:ea typeface="Gulim" charset="0"/>
                <a:cs typeface="Gulim" charset="0"/>
              </a:rPr>
              <a:t> </a:t>
            </a:r>
            <a:r>
              <a:rPr lang="el-GR" altLang="ko-KR" sz="1600" dirty="0">
                <a:latin typeface="Arial" charset="0"/>
              </a:rPr>
              <a:t>Β</a:t>
            </a:r>
            <a:r>
              <a:rPr lang="en-US" altLang="ko-KR" sz="1600" dirty="0">
                <a:latin typeface="Arial" charset="0"/>
                <a:ea typeface="Gulim" charset="0"/>
                <a:cs typeface="Gulim" charset="0"/>
              </a:rPr>
              <a:t> = 6 * 16.384 * 256 * 512 = </a:t>
            </a:r>
            <a:r>
              <a:rPr lang="en-US" altLang="ko-KR" sz="1600" b="1" dirty="0">
                <a:latin typeface="Arial" charset="0"/>
                <a:ea typeface="Gulim" charset="0"/>
                <a:cs typeface="Gulim" charset="0"/>
              </a:rPr>
              <a:t>12.884.901.888 bytes </a:t>
            </a:r>
            <a:r>
              <a:rPr lang="el-GR" altLang="ko-KR" sz="1600" b="1" dirty="0">
                <a:latin typeface="Arial" charset="0"/>
              </a:rPr>
              <a:t>ή </a:t>
            </a:r>
            <a:r>
              <a:rPr lang="en-US" altLang="ko-KR" sz="1600" b="1" dirty="0">
                <a:latin typeface="Arial" charset="0"/>
                <a:ea typeface="Gulim" charset="0"/>
                <a:cs typeface="Gulim" charset="0"/>
              </a:rPr>
              <a:t>12 Gb</a:t>
            </a:r>
            <a:endParaRPr lang="el-GR" altLang="ko-KR" sz="1600" b="1" dirty="0">
              <a:latin typeface="Arial" charset="0"/>
            </a:endParaRPr>
          </a:p>
          <a:p>
            <a:pPr algn="just" eaLnBrk="1" hangingPunct="1">
              <a:lnSpc>
                <a:spcPct val="90000"/>
              </a:lnSpc>
            </a:pPr>
            <a:endParaRPr lang="el-GR" altLang="ko-KR" sz="1800" dirty="0">
              <a:latin typeface="Arial" charset="0"/>
            </a:endParaRPr>
          </a:p>
          <a:p>
            <a:pPr algn="just" eaLnBrk="1" hangingPunct="1">
              <a:lnSpc>
                <a:spcPct val="90000"/>
              </a:lnSpc>
            </a:pPr>
            <a:r>
              <a:rPr lang="el-GR" altLang="ko-KR" sz="1800" dirty="0">
                <a:latin typeface="Arial" charset="0"/>
              </a:rPr>
              <a:t>Η </a:t>
            </a:r>
            <a:r>
              <a:rPr lang="el-GR" altLang="ko-KR" sz="1800" b="1" dirty="0">
                <a:latin typeface="Arial" charset="0"/>
              </a:rPr>
              <a:t>συστοιχία </a:t>
            </a:r>
            <a:r>
              <a:rPr lang="el-GR" altLang="ko-KR" sz="1800" dirty="0">
                <a:latin typeface="Arial" charset="0"/>
              </a:rPr>
              <a:t>αποτελεί τη </a:t>
            </a:r>
            <a:r>
              <a:rPr lang="el-GR" altLang="ko-KR" sz="1800" b="1" dirty="0">
                <a:latin typeface="Arial" charset="0"/>
              </a:rPr>
              <a:t>μικρότερη μονάδα αποθήκευσης δεδομένων </a:t>
            </a:r>
            <a:r>
              <a:rPr lang="el-GR" altLang="ko-KR" sz="1800" dirty="0">
                <a:latin typeface="Arial" charset="0"/>
              </a:rPr>
              <a:t>και</a:t>
            </a:r>
            <a:r>
              <a:rPr lang="el-GR" altLang="ko-KR" sz="1800" b="1" dirty="0">
                <a:latin typeface="Arial" charset="0"/>
              </a:rPr>
              <a:t> </a:t>
            </a:r>
            <a:r>
              <a:rPr lang="el-GR" altLang="ko-KR" sz="1800" dirty="0">
                <a:latin typeface="Arial" charset="0"/>
              </a:rPr>
              <a:t>κάθε </a:t>
            </a:r>
            <a:r>
              <a:rPr lang="el-GR" altLang="ko-KR" sz="1800" b="1" dirty="0">
                <a:latin typeface="Arial" charset="0"/>
              </a:rPr>
              <a:t>αρχείο</a:t>
            </a:r>
            <a:r>
              <a:rPr lang="el-GR" altLang="ko-KR" sz="1800" dirty="0">
                <a:latin typeface="Arial" charset="0"/>
              </a:rPr>
              <a:t> πρέπει να </a:t>
            </a:r>
            <a:r>
              <a:rPr lang="el-GR" altLang="ko-KR" sz="1800" b="1" dirty="0">
                <a:latin typeface="Arial" charset="0"/>
              </a:rPr>
              <a:t>καταλαμβάνει</a:t>
            </a:r>
            <a:r>
              <a:rPr lang="el-GR" altLang="ko-KR" sz="1800" dirty="0">
                <a:latin typeface="Arial" charset="0"/>
              </a:rPr>
              <a:t> </a:t>
            </a:r>
            <a:r>
              <a:rPr lang="el-GR" altLang="ko-KR" sz="1800" b="1" dirty="0">
                <a:latin typeface="Arial" charset="0"/>
              </a:rPr>
              <a:t>ακέραιο</a:t>
            </a:r>
            <a:r>
              <a:rPr lang="el-GR" altLang="ko-KR" sz="1800" dirty="0">
                <a:latin typeface="Arial" charset="0"/>
              </a:rPr>
              <a:t> </a:t>
            </a:r>
            <a:r>
              <a:rPr lang="el-GR" altLang="ko-KR" sz="1800" b="1" dirty="0">
                <a:latin typeface="Arial" charset="0"/>
              </a:rPr>
              <a:t>αριθμό</a:t>
            </a:r>
            <a:r>
              <a:rPr lang="el-GR" altLang="ko-KR" sz="1800" dirty="0">
                <a:latin typeface="Arial" charset="0"/>
              </a:rPr>
              <a:t> </a:t>
            </a:r>
            <a:r>
              <a:rPr lang="el-GR" altLang="ko-KR" sz="1800" b="1" dirty="0">
                <a:latin typeface="Arial" charset="0"/>
              </a:rPr>
              <a:t>συστοιχιών</a:t>
            </a:r>
          </a:p>
          <a:p>
            <a:pPr lvl="1" algn="just" eaLnBrk="1" hangingPunct="1">
              <a:lnSpc>
                <a:spcPct val="90000"/>
              </a:lnSpc>
            </a:pPr>
            <a:r>
              <a:rPr lang="el-GR" altLang="ko-KR" sz="1600" dirty="0">
                <a:latin typeface="Arial" charset="0"/>
              </a:rPr>
              <a:t>Έστω ότι ο παραπάνω δίσκος έχει μέγεθος συστοιχίας 10 τομείς</a:t>
            </a:r>
          </a:p>
          <a:p>
            <a:pPr lvl="1" algn="just" eaLnBrk="1" hangingPunct="1">
              <a:lnSpc>
                <a:spcPct val="90000"/>
              </a:lnSpc>
            </a:pPr>
            <a:r>
              <a:rPr lang="el-GR" altLang="ko-KR" sz="1600" dirty="0">
                <a:latin typeface="Arial" charset="0"/>
              </a:rPr>
              <a:t>Αν αρχείο 100 </a:t>
            </a:r>
            <a:r>
              <a:rPr lang="en-US" altLang="ko-KR" sz="1600" dirty="0">
                <a:latin typeface="Arial" charset="0"/>
                <a:ea typeface="Gulim" charset="0"/>
                <a:cs typeface="Gulim" charset="0"/>
              </a:rPr>
              <a:t>bytes</a:t>
            </a:r>
            <a:r>
              <a:rPr lang="el-GR" altLang="ko-KR" sz="1600" dirty="0">
                <a:latin typeface="Arial" charset="0"/>
              </a:rPr>
              <a:t> αποθηκευθεί στο δίσκο αυτό, αφήνει πολύ αχρησιμοποίητο χώρο: 10 </a:t>
            </a:r>
            <a:r>
              <a:rPr lang="en-US" altLang="ko-KR" sz="1400" dirty="0">
                <a:latin typeface="Arial" charset="0"/>
                <a:ea typeface="Gulim" charset="0"/>
                <a:cs typeface="Gulim" charset="0"/>
              </a:rPr>
              <a:t>×</a:t>
            </a:r>
            <a:r>
              <a:rPr lang="el-GR" altLang="ko-KR" sz="1600" dirty="0">
                <a:latin typeface="Arial" charset="0"/>
              </a:rPr>
              <a:t> 512 </a:t>
            </a:r>
            <a:r>
              <a:rPr lang="en-US" altLang="ko-KR" sz="1600" dirty="0">
                <a:latin typeface="Arial" charset="0"/>
                <a:ea typeface="Gulim" charset="0"/>
                <a:cs typeface="Gulim" charset="0"/>
              </a:rPr>
              <a:t>bytes </a:t>
            </a:r>
            <a:r>
              <a:rPr lang="el-GR" altLang="ko-KR" sz="1600" dirty="0">
                <a:latin typeface="Arial" charset="0"/>
              </a:rPr>
              <a:t>–</a:t>
            </a:r>
            <a:r>
              <a:rPr lang="en-US" altLang="ko-KR" sz="1600" dirty="0">
                <a:latin typeface="Arial" charset="0"/>
                <a:ea typeface="Gulim" charset="0"/>
                <a:cs typeface="Gulim" charset="0"/>
              </a:rPr>
              <a:t> </a:t>
            </a:r>
            <a:r>
              <a:rPr lang="el-GR" altLang="ko-KR" sz="1600" dirty="0">
                <a:latin typeface="Arial" charset="0"/>
              </a:rPr>
              <a:t>100 </a:t>
            </a:r>
            <a:r>
              <a:rPr lang="en-US" altLang="ko-KR" sz="1600" dirty="0">
                <a:latin typeface="Arial" charset="0"/>
                <a:ea typeface="Gulim" charset="0"/>
                <a:cs typeface="Gulim" charset="0"/>
              </a:rPr>
              <a:t>bytes</a:t>
            </a:r>
            <a:r>
              <a:rPr lang="el-GR" altLang="ko-KR" sz="1600" dirty="0">
                <a:latin typeface="Arial" charset="0"/>
              </a:rPr>
              <a:t> = 5.020 </a:t>
            </a:r>
            <a:r>
              <a:rPr lang="en-US" altLang="ko-KR" sz="1600" dirty="0" smtClean="0">
                <a:latin typeface="Arial" charset="0"/>
                <a:ea typeface="Gulim" charset="0"/>
                <a:cs typeface="Gulim" charset="0"/>
              </a:rPr>
              <a:t>bytes.</a:t>
            </a:r>
            <a:endParaRPr lang="en-US" sz="1600" dirty="0">
              <a:latin typeface="Arial" charset="0"/>
            </a:endParaRPr>
          </a:p>
        </p:txBody>
      </p:sp>
    </p:spTree>
    <p:extLst>
      <p:ext uri="{BB962C8B-B14F-4D97-AF65-F5344CB8AC3E}">
        <p14:creationId xmlns:p14="http://schemas.microsoft.com/office/powerpoint/2010/main" val="318312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7315" y="274638"/>
            <a:ext cx="4301066" cy="1143000"/>
          </a:xfrm>
        </p:spPr>
        <p:txBody>
          <a:bodyPr/>
          <a:lstStyle/>
          <a:p>
            <a:pPr eaLnBrk="1" hangingPunct="1"/>
            <a:r>
              <a:rPr lang="el-GR" altLang="ko-KR" dirty="0">
                <a:latin typeface="Tahoma" charset="0"/>
              </a:rPr>
              <a:t>Σκληροί Δίσκοι</a:t>
            </a:r>
            <a:endParaRPr lang="en-US" dirty="0">
              <a:latin typeface="Tahoma" charset="0"/>
            </a:endParaRPr>
          </a:p>
        </p:txBody>
      </p:sp>
      <p:sp>
        <p:nvSpPr>
          <p:cNvPr id="27651" name="Rectangle 3"/>
          <p:cNvSpPr>
            <a:spLocks noGrp="1" noChangeArrowheads="1"/>
          </p:cNvSpPr>
          <p:nvPr>
            <p:ph type="body" idx="1"/>
          </p:nvPr>
        </p:nvSpPr>
        <p:spPr>
          <a:xfrm>
            <a:off x="457200" y="2429509"/>
            <a:ext cx="8229600" cy="4179050"/>
          </a:xfrm>
        </p:spPr>
        <p:txBody>
          <a:bodyPr/>
          <a:lstStyle/>
          <a:p>
            <a:pPr eaLnBrk="1" hangingPunct="1">
              <a:lnSpc>
                <a:spcPct val="80000"/>
              </a:lnSpc>
            </a:pPr>
            <a:r>
              <a:rPr lang="en-US" altLang="ko-KR" sz="1600" dirty="0">
                <a:latin typeface="Arial" charset="0"/>
                <a:ea typeface="Gulim" charset="0"/>
                <a:cs typeface="Gulim" charset="0"/>
              </a:rPr>
              <a:t>H</a:t>
            </a:r>
            <a:r>
              <a:rPr lang="el-GR" altLang="ko-KR" sz="1600" dirty="0">
                <a:latin typeface="Arial" charset="0"/>
              </a:rPr>
              <a:t> </a:t>
            </a:r>
            <a:r>
              <a:rPr lang="el-GR" altLang="ko-KR" sz="1600" b="1" dirty="0">
                <a:latin typeface="Arial" charset="0"/>
              </a:rPr>
              <a:t>ανάγνωση</a:t>
            </a:r>
            <a:r>
              <a:rPr lang="en-US" altLang="ko-KR" sz="1600" b="1" dirty="0">
                <a:latin typeface="Arial" charset="0"/>
                <a:ea typeface="Gulim" charset="0"/>
                <a:cs typeface="Gulim" charset="0"/>
              </a:rPr>
              <a:t>/ </a:t>
            </a:r>
            <a:r>
              <a:rPr lang="el-GR" altLang="ko-KR" sz="1600" b="1" dirty="0">
                <a:latin typeface="Arial" charset="0"/>
              </a:rPr>
              <a:t>εγγραφή</a:t>
            </a:r>
            <a:r>
              <a:rPr lang="el-GR" altLang="ko-KR" sz="1600" dirty="0">
                <a:latin typeface="Arial" charset="0"/>
              </a:rPr>
              <a:t> από/ σε ένα σκληρό δίσκο γίνεται με τη βοήθεια μιας </a:t>
            </a:r>
            <a:r>
              <a:rPr lang="el-GR" altLang="ko-KR" sz="1600" b="1" dirty="0">
                <a:latin typeface="Arial" charset="0"/>
              </a:rPr>
              <a:t>κεφαλής (</a:t>
            </a:r>
            <a:r>
              <a:rPr lang="en-US" altLang="ko-KR" sz="1600" b="1" dirty="0">
                <a:latin typeface="Arial" charset="0"/>
                <a:ea typeface="Gulim" charset="0"/>
                <a:cs typeface="Gulim" charset="0"/>
              </a:rPr>
              <a:t>head</a:t>
            </a:r>
            <a:r>
              <a:rPr lang="el-GR" altLang="ko-KR" sz="1600" b="1" dirty="0">
                <a:latin typeface="Arial" charset="0"/>
              </a:rPr>
              <a:t>)</a:t>
            </a:r>
          </a:p>
          <a:p>
            <a:pPr lvl="1" eaLnBrk="1" hangingPunct="1">
              <a:lnSpc>
                <a:spcPct val="80000"/>
              </a:lnSpc>
            </a:pPr>
            <a:r>
              <a:rPr lang="el-GR" altLang="ko-KR" sz="1400" dirty="0">
                <a:latin typeface="Arial" charset="0"/>
              </a:rPr>
              <a:t>η κεφαλή βρίσκεται πάρα πολύ κοντά στην επιφάνεια του δίσκου και είναι στερεωμένη στην άκρη ενός </a:t>
            </a:r>
            <a:r>
              <a:rPr lang="el-GR" altLang="ko-KR" sz="1400" b="1" dirty="0">
                <a:latin typeface="Arial" charset="0"/>
              </a:rPr>
              <a:t>βραχίονα</a:t>
            </a:r>
            <a:r>
              <a:rPr lang="en-US" altLang="ko-KR" sz="1400" b="1" dirty="0">
                <a:latin typeface="Arial" charset="0"/>
                <a:ea typeface="Gulim" charset="0"/>
                <a:cs typeface="Gulim" charset="0"/>
              </a:rPr>
              <a:t> (arm)</a:t>
            </a:r>
            <a:endParaRPr lang="el-GR" altLang="ko-KR" sz="1400" b="1" dirty="0">
              <a:latin typeface="Arial" charset="0"/>
            </a:endParaRPr>
          </a:p>
          <a:p>
            <a:pPr lvl="1" eaLnBrk="1" hangingPunct="1">
              <a:lnSpc>
                <a:spcPct val="80000"/>
              </a:lnSpc>
            </a:pPr>
            <a:r>
              <a:rPr lang="el-GR" altLang="ko-KR" sz="1400" dirty="0">
                <a:latin typeface="Arial" charset="0"/>
              </a:rPr>
              <a:t>ο σκληρός δίσκος έχει όσες κεφαλές όσες οι επιφάνειες του (αν οι επιφάνειες είναι διπλής όψεως τότε έχουμε διπλό αριθμό κεφαλών)</a:t>
            </a:r>
          </a:p>
          <a:p>
            <a:pPr lvl="1" eaLnBrk="1" hangingPunct="1">
              <a:lnSpc>
                <a:spcPct val="80000"/>
              </a:lnSpc>
            </a:pPr>
            <a:r>
              <a:rPr lang="el-GR" altLang="ko-KR" sz="1400" dirty="0">
                <a:latin typeface="Arial" charset="0"/>
              </a:rPr>
              <a:t>οι κεφαλές είναι ενωμένες σε κοινό βραχίονα και μετακινούνται όλες μαζί</a:t>
            </a:r>
            <a:endParaRPr lang="el-GR" altLang="ko-KR" sz="1400" b="1" dirty="0">
              <a:latin typeface="Arial" charset="0"/>
            </a:endParaRPr>
          </a:p>
          <a:p>
            <a:pPr eaLnBrk="1" hangingPunct="1">
              <a:lnSpc>
                <a:spcPct val="80000"/>
              </a:lnSpc>
            </a:pPr>
            <a:endParaRPr lang="el-GR" altLang="ko-KR" sz="1600" dirty="0">
              <a:latin typeface="Arial" charset="0"/>
            </a:endParaRPr>
          </a:p>
          <a:p>
            <a:pPr eaLnBrk="1" hangingPunct="1">
              <a:lnSpc>
                <a:spcPct val="80000"/>
              </a:lnSpc>
            </a:pPr>
            <a:r>
              <a:rPr lang="el-GR" altLang="ko-KR" sz="1600" dirty="0">
                <a:latin typeface="Arial" charset="0"/>
              </a:rPr>
              <a:t>Όταν πρόκειται  να γίνει ανάγνωση/ εγγραφή δεδομένων</a:t>
            </a:r>
          </a:p>
          <a:p>
            <a:pPr lvl="1" eaLnBrk="1" hangingPunct="1">
              <a:lnSpc>
                <a:spcPct val="80000"/>
              </a:lnSpc>
              <a:buFont typeface="Wingdings" charset="0"/>
              <a:buAutoNum type="arabicPeriod"/>
            </a:pPr>
            <a:r>
              <a:rPr lang="el-GR" altLang="ko-KR" sz="1400" dirty="0">
                <a:latin typeface="Arial" charset="0"/>
              </a:rPr>
              <a:t>ο βραχίονας δέχεται εντολή να μετακινηθεί ώστε η κεφαλή να βρεθεί πάνω από το επιθυμητό σημείο της επιφάνειας του δίσκου</a:t>
            </a:r>
          </a:p>
          <a:p>
            <a:pPr lvl="1" eaLnBrk="1" hangingPunct="1">
              <a:lnSpc>
                <a:spcPct val="80000"/>
              </a:lnSpc>
              <a:buFont typeface="Wingdings" charset="0"/>
              <a:buAutoNum type="arabicPeriod"/>
            </a:pPr>
            <a:r>
              <a:rPr lang="el-GR" altLang="ko-KR" sz="1400" dirty="0">
                <a:latin typeface="Arial" charset="0"/>
              </a:rPr>
              <a:t>η κεφαλή διαβάζει/ εγγράφει δεδομένα στην επιφάνεια του δίσκου καθώς αυτή περιστρέφεται</a:t>
            </a:r>
          </a:p>
          <a:p>
            <a:pPr eaLnBrk="1" hangingPunct="1">
              <a:lnSpc>
                <a:spcPct val="80000"/>
              </a:lnSpc>
            </a:pPr>
            <a:endParaRPr lang="el-GR" altLang="ko-KR" sz="1600" dirty="0">
              <a:latin typeface="Arial" charset="0"/>
            </a:endParaRPr>
          </a:p>
          <a:p>
            <a:pPr eaLnBrk="1" hangingPunct="1">
              <a:lnSpc>
                <a:spcPct val="80000"/>
              </a:lnSpc>
            </a:pPr>
            <a:r>
              <a:rPr lang="en-US" altLang="ko-KR" sz="1600" dirty="0">
                <a:latin typeface="Arial" charset="0"/>
                <a:ea typeface="Gulim" charset="0"/>
                <a:cs typeface="Gulim" charset="0"/>
              </a:rPr>
              <a:t>H</a:t>
            </a:r>
            <a:r>
              <a:rPr lang="el-GR" altLang="ko-KR" sz="1600" dirty="0">
                <a:latin typeface="Arial" charset="0"/>
              </a:rPr>
              <a:t> μετακίνηση του βραχίονα είναι μηχανική και γι’ αυτό οι σκληροί δίσκοι έχουν χαμηλότερες ταχύτητες από την κύρια μνήμη</a:t>
            </a:r>
          </a:p>
          <a:p>
            <a:pPr eaLnBrk="1" hangingPunct="1">
              <a:lnSpc>
                <a:spcPct val="80000"/>
              </a:lnSpc>
            </a:pPr>
            <a:endParaRPr lang="el-GR" altLang="ko-KR" sz="1600" dirty="0">
              <a:latin typeface="Arial" charset="0"/>
            </a:endParaRPr>
          </a:p>
          <a:p>
            <a:pPr eaLnBrk="1" hangingPunct="1">
              <a:lnSpc>
                <a:spcPct val="80000"/>
              </a:lnSpc>
            </a:pPr>
            <a:r>
              <a:rPr lang="el-GR" altLang="ko-KR" sz="1600" dirty="0">
                <a:latin typeface="Arial" charset="0"/>
              </a:rPr>
              <a:t>Συνεχόμενα δεδομένα γράφονται (αν αυτό είναι εφικτό) ανά κύλινδρο, έτσι ώστε να ελαχιστοποιούνται οι μετακινήσεις του βραχίονα (άρα και η σπατάλη χρόνου)</a:t>
            </a:r>
          </a:p>
          <a:p>
            <a:pPr lvl="1" eaLnBrk="1" hangingPunct="1">
              <a:lnSpc>
                <a:spcPct val="80000"/>
              </a:lnSpc>
            </a:pPr>
            <a:endParaRPr lang="en-US" sz="1400" dirty="0">
              <a:latin typeface="Arial" charset="0"/>
            </a:endParaRPr>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232" y="99104"/>
            <a:ext cx="4758442" cy="196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73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051" descr="C:\NortonSlides\art01\fig1_5.BMP"/>
          <p:cNvPicPr>
            <a:picLocks noChangeAspect="1" noChangeArrowheads="1"/>
          </p:cNvPicPr>
          <p:nvPr/>
        </p:nvPicPr>
        <p:blipFill>
          <a:blip r:embed="rId2">
            <a:extLst>
              <a:ext uri="{28A0092B-C50C-407E-A947-70E740481C1C}">
                <a14:useLocalDpi xmlns:a14="http://schemas.microsoft.com/office/drawing/2010/main" val="0"/>
              </a:ext>
            </a:extLst>
          </a:blip>
          <a:srcRect l="26407" t="30502" r="18800" b="594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2" name="AutoShape 2052"/>
          <p:cNvSpPr>
            <a:spLocks noChangeArrowheads="1"/>
          </p:cNvSpPr>
          <p:nvPr/>
        </p:nvSpPr>
        <p:spPr bwMode="auto">
          <a:xfrm>
            <a:off x="5915025" y="3667125"/>
            <a:ext cx="63500" cy="209550"/>
          </a:xfrm>
          <a:prstGeom prst="triangle">
            <a:avLst>
              <a:gd name="adj" fmla="val 50000"/>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3" name="AutoShape 2053"/>
          <p:cNvSpPr>
            <a:spLocks noChangeArrowheads="1"/>
          </p:cNvSpPr>
          <p:nvPr/>
        </p:nvSpPr>
        <p:spPr bwMode="auto">
          <a:xfrm rot="19800000">
            <a:off x="6032500" y="3663950"/>
            <a:ext cx="63500" cy="209550"/>
          </a:xfrm>
          <a:prstGeom prst="triangle">
            <a:avLst>
              <a:gd name="adj" fmla="val 50000"/>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4" name="AutoShape 2054"/>
          <p:cNvSpPr>
            <a:spLocks noChangeArrowheads="1"/>
          </p:cNvSpPr>
          <p:nvPr/>
        </p:nvSpPr>
        <p:spPr bwMode="auto">
          <a:xfrm rot="18000000">
            <a:off x="6127750" y="3619500"/>
            <a:ext cx="63500" cy="209550"/>
          </a:xfrm>
          <a:prstGeom prst="triangle">
            <a:avLst>
              <a:gd name="adj" fmla="val 50000"/>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5" name="AutoShape 2055"/>
          <p:cNvSpPr>
            <a:spLocks noChangeArrowheads="1"/>
          </p:cNvSpPr>
          <p:nvPr/>
        </p:nvSpPr>
        <p:spPr bwMode="auto">
          <a:xfrm rot="16200000">
            <a:off x="6181725" y="3533775"/>
            <a:ext cx="63500" cy="209550"/>
          </a:xfrm>
          <a:prstGeom prst="triangle">
            <a:avLst>
              <a:gd name="adj" fmla="val 50000"/>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6" name="AutoShape 2056"/>
          <p:cNvSpPr>
            <a:spLocks noChangeArrowheads="1"/>
          </p:cNvSpPr>
          <p:nvPr/>
        </p:nvSpPr>
        <p:spPr bwMode="auto">
          <a:xfrm rot="14400000">
            <a:off x="6140450" y="3432175"/>
            <a:ext cx="63500" cy="209550"/>
          </a:xfrm>
          <a:prstGeom prst="triangle">
            <a:avLst>
              <a:gd name="adj" fmla="val 50000"/>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7" name="AutoShape 2057"/>
          <p:cNvSpPr>
            <a:spLocks noChangeArrowheads="1"/>
          </p:cNvSpPr>
          <p:nvPr/>
        </p:nvSpPr>
        <p:spPr bwMode="auto">
          <a:xfrm rot="12600000">
            <a:off x="6000750" y="3409950"/>
            <a:ext cx="63500" cy="209550"/>
          </a:xfrm>
          <a:prstGeom prst="triangle">
            <a:avLst>
              <a:gd name="adj" fmla="val 50000"/>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8" name="AutoShape 2058"/>
          <p:cNvSpPr>
            <a:spLocks noChangeArrowheads="1"/>
          </p:cNvSpPr>
          <p:nvPr/>
        </p:nvSpPr>
        <p:spPr bwMode="auto">
          <a:xfrm rot="9600000">
            <a:off x="5908675" y="3397250"/>
            <a:ext cx="63500" cy="209550"/>
          </a:xfrm>
          <a:prstGeom prst="triangle">
            <a:avLst>
              <a:gd name="adj" fmla="val 50000"/>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9" name="AutoShape 2059"/>
          <p:cNvSpPr>
            <a:spLocks noChangeArrowheads="1"/>
          </p:cNvSpPr>
          <p:nvPr/>
        </p:nvSpPr>
        <p:spPr bwMode="auto">
          <a:xfrm rot="7800000">
            <a:off x="5762625" y="3432175"/>
            <a:ext cx="63500" cy="209550"/>
          </a:xfrm>
          <a:prstGeom prst="triangle">
            <a:avLst>
              <a:gd name="adj" fmla="val 50000"/>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740063736"/>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2532"/>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22532"/>
                                        </p:tgtEl>
                                        <p:attrNameLst>
                                          <p:attrName>style.visibility</p:attrName>
                                        </p:attrNameLst>
                                      </p:cBhvr>
                                      <p:to>
                                        <p:strVal val="hidden"/>
                                      </p:to>
                                    </p:set>
                                  </p:subTnLst>
                                </p:cTn>
                              </p:par>
                            </p:childTnLst>
                          </p:cTn>
                        </p:par>
                        <p:par>
                          <p:cTn id="7" fill="hold" nodeType="afterGroup">
                            <p:stCondLst>
                              <p:cond delay="1500"/>
                            </p:stCondLst>
                            <p:childTnLst>
                              <p:par>
                                <p:cTn id="8" presetID="1" presetClass="entr" presetSubtype="0" fill="hold" grpId="0" nodeType="afterEffect">
                                  <p:stCondLst>
                                    <p:cond delay="0"/>
                                  </p:stCondLst>
                                  <p:childTnLst>
                                    <p:set>
                                      <p:cBhvr>
                                        <p:cTn id="9" dur="1" fill="hold">
                                          <p:stCondLst>
                                            <p:cond delay="499"/>
                                          </p:stCondLst>
                                        </p:cTn>
                                        <p:tgtEl>
                                          <p:spTgt spid="2253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22533"/>
                                        </p:tgtEl>
                                        <p:attrNameLst>
                                          <p:attrName>style.visibility</p:attrName>
                                        </p:attrNameLst>
                                      </p:cBhvr>
                                      <p:to>
                                        <p:strVal val="hidden"/>
                                      </p:to>
                                    </p:set>
                                  </p:subTnLst>
                                </p:cTn>
                              </p:par>
                            </p:childTnLst>
                          </p:cTn>
                        </p:par>
                        <p:par>
                          <p:cTn id="10" fill="hold" nodeType="afterGroup">
                            <p:stCondLst>
                              <p:cond delay="2000"/>
                            </p:stCondLst>
                            <p:childTnLst>
                              <p:par>
                                <p:cTn id="11" presetID="1" presetClass="entr" presetSubtype="0" fill="hold" grpId="0" nodeType="afterEffect">
                                  <p:stCondLst>
                                    <p:cond delay="0"/>
                                  </p:stCondLst>
                                  <p:childTnLst>
                                    <p:set>
                                      <p:cBhvr>
                                        <p:cTn id="12" dur="1" fill="hold">
                                          <p:stCondLst>
                                            <p:cond delay="499"/>
                                          </p:stCondLst>
                                        </p:cTn>
                                        <p:tgtEl>
                                          <p:spTgt spid="22534"/>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22534"/>
                                        </p:tgtEl>
                                        <p:attrNameLst>
                                          <p:attrName>style.visibility</p:attrName>
                                        </p:attrNameLst>
                                      </p:cBhvr>
                                      <p:to>
                                        <p:strVal val="hidden"/>
                                      </p:to>
                                    </p:set>
                                  </p:subTnLst>
                                </p:cTn>
                              </p:par>
                            </p:childTnLst>
                          </p:cTn>
                        </p:par>
                        <p:par>
                          <p:cTn id="13" fill="hold" nodeType="afterGroup">
                            <p:stCondLst>
                              <p:cond delay="2500"/>
                            </p:stCondLst>
                            <p:childTnLst>
                              <p:par>
                                <p:cTn id="14" presetID="1" presetClass="entr" presetSubtype="0" fill="hold" grpId="0" nodeType="afterEffect">
                                  <p:stCondLst>
                                    <p:cond delay="0"/>
                                  </p:stCondLst>
                                  <p:childTnLst>
                                    <p:set>
                                      <p:cBhvr>
                                        <p:cTn id="15" dur="1" fill="hold">
                                          <p:stCondLst>
                                            <p:cond delay="499"/>
                                          </p:stCondLst>
                                        </p:cTn>
                                        <p:tgtEl>
                                          <p:spTgt spid="2253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2535"/>
                                        </p:tgtEl>
                                        <p:attrNameLst>
                                          <p:attrName>style.visibility</p:attrName>
                                        </p:attrNameLst>
                                      </p:cBhvr>
                                      <p:to>
                                        <p:strVal val="hidden"/>
                                      </p:to>
                                    </p:set>
                                  </p:subTnLst>
                                </p:cTn>
                              </p:par>
                            </p:childTnLst>
                          </p:cTn>
                        </p:par>
                        <p:par>
                          <p:cTn id="16" fill="hold" nodeType="afterGroup">
                            <p:stCondLst>
                              <p:cond delay="3000"/>
                            </p:stCondLst>
                            <p:childTnLst>
                              <p:par>
                                <p:cTn id="17" presetID="1" presetClass="entr" presetSubtype="0" fill="hold" grpId="0" nodeType="afterEffect">
                                  <p:stCondLst>
                                    <p:cond delay="0"/>
                                  </p:stCondLst>
                                  <p:childTnLst>
                                    <p:set>
                                      <p:cBhvr>
                                        <p:cTn id="18" dur="1" fill="hold">
                                          <p:stCondLst>
                                            <p:cond delay="499"/>
                                          </p:stCondLst>
                                        </p:cTn>
                                        <p:tgtEl>
                                          <p:spTgt spid="2253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22536"/>
                                        </p:tgtEl>
                                        <p:attrNameLst>
                                          <p:attrName>style.visibility</p:attrName>
                                        </p:attrNameLst>
                                      </p:cBhvr>
                                      <p:to>
                                        <p:strVal val="hidden"/>
                                      </p:to>
                                    </p:set>
                                  </p:subTnLst>
                                </p:cTn>
                              </p:par>
                            </p:childTnLst>
                          </p:cTn>
                        </p:par>
                        <p:par>
                          <p:cTn id="19" fill="hold" nodeType="afterGroup">
                            <p:stCondLst>
                              <p:cond delay="3500"/>
                            </p:stCondLst>
                            <p:childTnLst>
                              <p:par>
                                <p:cTn id="20" presetID="1" presetClass="entr" presetSubtype="0" fill="hold" grpId="0" nodeType="afterEffect">
                                  <p:stCondLst>
                                    <p:cond delay="0"/>
                                  </p:stCondLst>
                                  <p:childTnLst>
                                    <p:set>
                                      <p:cBhvr>
                                        <p:cTn id="21" dur="1" fill="hold">
                                          <p:stCondLst>
                                            <p:cond delay="499"/>
                                          </p:stCondLst>
                                        </p:cTn>
                                        <p:tgtEl>
                                          <p:spTgt spid="2253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22537"/>
                                        </p:tgtEl>
                                        <p:attrNameLst>
                                          <p:attrName>style.visibility</p:attrName>
                                        </p:attrNameLst>
                                      </p:cBhvr>
                                      <p:to>
                                        <p:strVal val="hidden"/>
                                      </p:to>
                                    </p:set>
                                  </p:subTnLst>
                                </p:cTn>
                              </p:par>
                            </p:childTnLst>
                          </p:cTn>
                        </p:par>
                        <p:par>
                          <p:cTn id="22" fill="hold" nodeType="afterGroup">
                            <p:stCondLst>
                              <p:cond delay="4000"/>
                            </p:stCondLst>
                            <p:childTnLst>
                              <p:par>
                                <p:cTn id="23" presetID="1" presetClass="entr" presetSubtype="0" fill="hold" grpId="0" nodeType="afterEffect">
                                  <p:stCondLst>
                                    <p:cond delay="0"/>
                                  </p:stCondLst>
                                  <p:childTnLst>
                                    <p:set>
                                      <p:cBhvr>
                                        <p:cTn id="24" dur="1" fill="hold">
                                          <p:stCondLst>
                                            <p:cond delay="499"/>
                                          </p:stCondLst>
                                        </p:cTn>
                                        <p:tgtEl>
                                          <p:spTgt spid="2253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22538"/>
                                        </p:tgtEl>
                                        <p:attrNameLst>
                                          <p:attrName>style.visibility</p:attrName>
                                        </p:attrNameLst>
                                      </p:cBhvr>
                                      <p:to>
                                        <p:strVal val="hidden"/>
                                      </p:to>
                                    </p:set>
                                  </p:subTnLst>
                                </p:cTn>
                              </p:par>
                            </p:childTnLst>
                          </p:cTn>
                        </p:par>
                        <p:par>
                          <p:cTn id="25" fill="hold" nodeType="afterGroup">
                            <p:stCondLst>
                              <p:cond delay="4500"/>
                            </p:stCondLst>
                            <p:childTnLst>
                              <p:par>
                                <p:cTn id="26" presetID="1" presetClass="entr" presetSubtype="0" fill="hold" grpId="0" nodeType="afterEffect">
                                  <p:stCondLst>
                                    <p:cond delay="0"/>
                                  </p:stCondLst>
                                  <p:childTnLst>
                                    <p:set>
                                      <p:cBhvr>
                                        <p:cTn id="27" dur="1" fill="hold">
                                          <p:stCondLst>
                                            <p:cond delay="499"/>
                                          </p:stCondLst>
                                        </p:cTn>
                                        <p:tgtEl>
                                          <p:spTgt spid="2253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25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5" grpId="0" animBg="1"/>
      <p:bldP spid="22536" grpId="0" animBg="1"/>
      <p:bldP spid="22537" grpId="0" animBg="1"/>
      <p:bldP spid="22538" grpId="0" animBg="1"/>
      <p:bldP spid="225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l-GR" altLang="ko-KR" sz="4000" dirty="0">
                <a:latin typeface="Arial"/>
                <a:cs typeface="Arial"/>
              </a:rPr>
              <a:t>Σκληροί Δίσκοι</a:t>
            </a:r>
            <a:endParaRPr lang="en-US" sz="4000" dirty="0">
              <a:latin typeface="Arial"/>
              <a:cs typeface="Arial"/>
            </a:endParaRPr>
          </a:p>
        </p:txBody>
      </p:sp>
      <p:sp>
        <p:nvSpPr>
          <p:cNvPr id="28675" name="Rectangle 3"/>
          <p:cNvSpPr>
            <a:spLocks noGrp="1" noChangeArrowheads="1"/>
          </p:cNvSpPr>
          <p:nvPr>
            <p:ph type="body" idx="1"/>
          </p:nvPr>
        </p:nvSpPr>
        <p:spPr/>
        <p:txBody>
          <a:bodyPr/>
          <a:lstStyle/>
          <a:p>
            <a:pPr algn="just" eaLnBrk="1" hangingPunct="1">
              <a:lnSpc>
                <a:spcPct val="80000"/>
              </a:lnSpc>
            </a:pPr>
            <a:r>
              <a:rPr lang="el-GR" altLang="ko-KR" sz="1800">
                <a:latin typeface="Arial" charset="0"/>
              </a:rPr>
              <a:t>Ο </a:t>
            </a:r>
            <a:r>
              <a:rPr lang="el-GR" altLang="ko-KR" sz="1800" b="1">
                <a:latin typeface="Arial" charset="0"/>
              </a:rPr>
              <a:t>χρόνος προσπέλασης (</a:t>
            </a:r>
            <a:r>
              <a:rPr lang="en-US" altLang="ko-KR" sz="1800" b="1">
                <a:latin typeface="Arial" charset="0"/>
                <a:ea typeface="Gulim" charset="0"/>
                <a:cs typeface="Gulim" charset="0"/>
              </a:rPr>
              <a:t>access</a:t>
            </a:r>
            <a:r>
              <a:rPr lang="el-GR" altLang="ko-KR" sz="1800" b="1">
                <a:latin typeface="Arial" charset="0"/>
              </a:rPr>
              <a:t> </a:t>
            </a:r>
            <a:r>
              <a:rPr lang="en-US" altLang="ko-KR" sz="1800" b="1">
                <a:latin typeface="Arial" charset="0"/>
                <a:ea typeface="Gulim" charset="0"/>
                <a:cs typeface="Gulim" charset="0"/>
              </a:rPr>
              <a:t>time</a:t>
            </a:r>
            <a:r>
              <a:rPr lang="el-GR" altLang="ko-KR" sz="1800" b="1">
                <a:latin typeface="Arial" charset="0"/>
              </a:rPr>
              <a:t>)</a:t>
            </a:r>
            <a:r>
              <a:rPr lang="el-GR" altLang="ko-KR" sz="1800">
                <a:latin typeface="Arial" charset="0"/>
              </a:rPr>
              <a:t> που απαιτείται για την προσπέλαση δεδομένων που βρίσκονται αποθηκευμένα σε ένα σκληρό δίσκο είναι το άθροισμα των παρακάτω τριών παραγόντων:</a:t>
            </a:r>
          </a:p>
          <a:p>
            <a:pPr algn="just" eaLnBrk="1" hangingPunct="1">
              <a:lnSpc>
                <a:spcPct val="80000"/>
              </a:lnSpc>
            </a:pPr>
            <a:endParaRPr lang="el-GR" altLang="ko-KR" sz="1800">
              <a:latin typeface="Arial" charset="0"/>
            </a:endParaRPr>
          </a:p>
          <a:p>
            <a:pPr lvl="1" algn="just" eaLnBrk="1" hangingPunct="1">
              <a:lnSpc>
                <a:spcPct val="80000"/>
              </a:lnSpc>
            </a:pPr>
            <a:r>
              <a:rPr lang="el-GR" altLang="ko-KR" sz="1600" b="1">
                <a:latin typeface="Arial" charset="0"/>
              </a:rPr>
              <a:t>Χρόνος αναζήτησης (</a:t>
            </a:r>
            <a:r>
              <a:rPr lang="en-US" altLang="ko-KR" sz="1600" b="1">
                <a:latin typeface="Arial" charset="0"/>
                <a:ea typeface="Gulim" charset="0"/>
                <a:cs typeface="Gulim" charset="0"/>
              </a:rPr>
              <a:t>seek</a:t>
            </a:r>
            <a:r>
              <a:rPr lang="el-GR" altLang="ko-KR" sz="1600" b="1">
                <a:latin typeface="Arial" charset="0"/>
              </a:rPr>
              <a:t> </a:t>
            </a:r>
            <a:r>
              <a:rPr lang="en-US" altLang="ko-KR" sz="1600" b="1">
                <a:latin typeface="Arial" charset="0"/>
                <a:ea typeface="Gulim" charset="0"/>
                <a:cs typeface="Gulim" charset="0"/>
              </a:rPr>
              <a:t>time</a:t>
            </a:r>
            <a:r>
              <a:rPr lang="el-GR" altLang="ko-KR" sz="1600" b="1">
                <a:latin typeface="Arial" charset="0"/>
              </a:rPr>
              <a:t>): </a:t>
            </a:r>
            <a:r>
              <a:rPr lang="el-GR" altLang="ko-KR" sz="1600">
                <a:latin typeface="Arial" charset="0"/>
              </a:rPr>
              <a:t>είναι ο χρόνος που απαιτείται για να μετακινήσει ο βραχίονας την κεφαλή ανάγνωσης/εγγραφής πάνω από τον επιθυμητό κύλινδρο. Ο χρόνος αυτός μετριέται σε χιλιοστά του δευτερολέπτου (</a:t>
            </a:r>
            <a:r>
              <a:rPr lang="en-US" altLang="ko-KR" sz="1600">
                <a:latin typeface="Arial" charset="0"/>
                <a:ea typeface="Gulim" charset="0"/>
                <a:cs typeface="Gulim" charset="0"/>
              </a:rPr>
              <a:t>milliseconds</a:t>
            </a:r>
            <a:r>
              <a:rPr lang="el-GR" altLang="ko-KR" sz="1600">
                <a:latin typeface="Arial" charset="0"/>
              </a:rPr>
              <a:t>, </a:t>
            </a:r>
            <a:r>
              <a:rPr lang="en-US" altLang="ko-KR" sz="1600">
                <a:latin typeface="Arial" charset="0"/>
                <a:ea typeface="Gulim" charset="0"/>
                <a:cs typeface="Gulim" charset="0"/>
              </a:rPr>
              <a:t>ms</a:t>
            </a:r>
            <a:r>
              <a:rPr lang="el-GR" altLang="ko-KR" sz="1600">
                <a:latin typeface="Arial" charset="0"/>
              </a:rPr>
              <a:t>) και κυμαίνεται από 5 – 15 </a:t>
            </a:r>
            <a:r>
              <a:rPr lang="en-US" altLang="ko-KR" sz="1600">
                <a:latin typeface="Arial" charset="0"/>
                <a:ea typeface="Gulim" charset="0"/>
                <a:cs typeface="Gulim" charset="0"/>
              </a:rPr>
              <a:t>ms</a:t>
            </a:r>
            <a:r>
              <a:rPr lang="el-GR" altLang="ko-KR" sz="1600">
                <a:latin typeface="Arial" charset="0"/>
              </a:rPr>
              <a:t> στους περισσότερους σκληρούς δίσκους.</a:t>
            </a:r>
            <a:endParaRPr lang="el-GR" altLang="ko-KR" sz="1600" b="1">
              <a:latin typeface="Arial" charset="0"/>
            </a:endParaRPr>
          </a:p>
          <a:p>
            <a:pPr lvl="1" algn="just" eaLnBrk="1" hangingPunct="1">
              <a:lnSpc>
                <a:spcPct val="80000"/>
              </a:lnSpc>
            </a:pPr>
            <a:endParaRPr lang="el-GR" altLang="ko-KR" sz="1600" b="1">
              <a:latin typeface="Arial" charset="0"/>
            </a:endParaRPr>
          </a:p>
          <a:p>
            <a:pPr lvl="1" algn="just" eaLnBrk="1" hangingPunct="1">
              <a:lnSpc>
                <a:spcPct val="80000"/>
              </a:lnSpc>
            </a:pPr>
            <a:r>
              <a:rPr lang="el-GR" altLang="ko-KR" sz="1600" b="1">
                <a:latin typeface="Arial" charset="0"/>
              </a:rPr>
              <a:t>Καθυστέρηση περιστροφής (</a:t>
            </a:r>
            <a:r>
              <a:rPr lang="en-US" altLang="ko-KR" sz="1600" b="1">
                <a:latin typeface="Arial" charset="0"/>
                <a:ea typeface="Gulim" charset="0"/>
                <a:cs typeface="Gulim" charset="0"/>
              </a:rPr>
              <a:t>rotational</a:t>
            </a:r>
            <a:r>
              <a:rPr lang="el-GR" altLang="ko-KR" sz="1600" b="1">
                <a:latin typeface="Arial" charset="0"/>
              </a:rPr>
              <a:t> </a:t>
            </a:r>
            <a:r>
              <a:rPr lang="en-US" altLang="ko-KR" sz="1600" b="1">
                <a:latin typeface="Arial" charset="0"/>
                <a:ea typeface="Gulim" charset="0"/>
                <a:cs typeface="Gulim" charset="0"/>
              </a:rPr>
              <a:t>delay</a:t>
            </a:r>
            <a:r>
              <a:rPr lang="el-GR" altLang="ko-KR" sz="1600" b="1">
                <a:latin typeface="Arial" charset="0"/>
              </a:rPr>
              <a:t>): </a:t>
            </a:r>
            <a:r>
              <a:rPr lang="el-GR" altLang="ko-KR" sz="1600">
                <a:latin typeface="Arial" charset="0"/>
              </a:rPr>
              <a:t>είναι ο χρόνος που απαιτείται για να περιστραφεί η επιφάνεια του δίσκου έτσι ώστε η κεφαλή να βρεθεί πάνω από τον επιθυμητό τομέα Σε ένα δίσκο με ταχύτητα περιστροφής 7.200 </a:t>
            </a:r>
            <a:r>
              <a:rPr lang="en-US" altLang="ko-KR" sz="1600">
                <a:latin typeface="Arial" charset="0"/>
                <a:ea typeface="Gulim" charset="0"/>
                <a:cs typeface="Gulim" charset="0"/>
              </a:rPr>
              <a:t>RPM</a:t>
            </a:r>
            <a:r>
              <a:rPr lang="el-GR" altLang="ko-KR" sz="1600">
                <a:latin typeface="Arial" charset="0"/>
              </a:rPr>
              <a:t> (</a:t>
            </a:r>
            <a:r>
              <a:rPr lang="en-US" altLang="ko-KR" sz="1600">
                <a:latin typeface="Arial" charset="0"/>
                <a:ea typeface="Gulim" charset="0"/>
                <a:cs typeface="Gulim" charset="0"/>
              </a:rPr>
              <a:t>revolutions</a:t>
            </a:r>
            <a:r>
              <a:rPr lang="el-GR" altLang="ko-KR" sz="1600">
                <a:latin typeface="Arial" charset="0"/>
              </a:rPr>
              <a:t> </a:t>
            </a:r>
            <a:r>
              <a:rPr lang="en-US" altLang="ko-KR" sz="1600">
                <a:latin typeface="Arial" charset="0"/>
                <a:ea typeface="Gulim" charset="0"/>
                <a:cs typeface="Gulim" charset="0"/>
              </a:rPr>
              <a:t>per</a:t>
            </a:r>
            <a:r>
              <a:rPr lang="el-GR" altLang="ko-KR" sz="1600">
                <a:latin typeface="Arial" charset="0"/>
              </a:rPr>
              <a:t> </a:t>
            </a:r>
            <a:r>
              <a:rPr lang="en-US" altLang="ko-KR" sz="1600">
                <a:latin typeface="Arial" charset="0"/>
                <a:ea typeface="Gulim" charset="0"/>
                <a:cs typeface="Gulim" charset="0"/>
              </a:rPr>
              <a:t>minute</a:t>
            </a:r>
            <a:r>
              <a:rPr lang="el-GR" altLang="ko-KR" sz="1600">
                <a:latin typeface="Arial" charset="0"/>
              </a:rPr>
              <a:t>, περιστροφές ανά λεπτό), η μέση καθυστέρηση περιστροφής θα είναι περίπου 8 </a:t>
            </a:r>
            <a:r>
              <a:rPr lang="en-US" altLang="ko-KR" sz="1600">
                <a:latin typeface="Arial" charset="0"/>
                <a:ea typeface="Gulim" charset="0"/>
                <a:cs typeface="Gulim" charset="0"/>
              </a:rPr>
              <a:t>ms</a:t>
            </a:r>
            <a:endParaRPr lang="el-GR" altLang="ko-KR" sz="1600" b="1">
              <a:latin typeface="Arial" charset="0"/>
            </a:endParaRPr>
          </a:p>
          <a:p>
            <a:pPr lvl="1" algn="just" eaLnBrk="1" hangingPunct="1">
              <a:lnSpc>
                <a:spcPct val="80000"/>
              </a:lnSpc>
            </a:pPr>
            <a:endParaRPr lang="el-GR" altLang="ko-KR" sz="1600" b="1">
              <a:latin typeface="Arial" charset="0"/>
            </a:endParaRPr>
          </a:p>
          <a:p>
            <a:pPr lvl="1" algn="just" eaLnBrk="1" hangingPunct="1">
              <a:lnSpc>
                <a:spcPct val="80000"/>
              </a:lnSpc>
            </a:pPr>
            <a:r>
              <a:rPr lang="el-GR" altLang="ko-KR" sz="1600" b="1">
                <a:latin typeface="Arial" charset="0"/>
              </a:rPr>
              <a:t>Χρόνος μεταφοράς (</a:t>
            </a:r>
            <a:r>
              <a:rPr lang="en-US" altLang="ko-KR" sz="1600" b="1">
                <a:latin typeface="Arial" charset="0"/>
                <a:ea typeface="Gulim" charset="0"/>
                <a:cs typeface="Gulim" charset="0"/>
              </a:rPr>
              <a:t>transfer</a:t>
            </a:r>
            <a:r>
              <a:rPr lang="el-GR" altLang="ko-KR" sz="1600" b="1">
                <a:latin typeface="Arial" charset="0"/>
              </a:rPr>
              <a:t> </a:t>
            </a:r>
            <a:r>
              <a:rPr lang="en-US" altLang="ko-KR" sz="1600" b="1">
                <a:latin typeface="Arial" charset="0"/>
                <a:ea typeface="Gulim" charset="0"/>
                <a:cs typeface="Gulim" charset="0"/>
              </a:rPr>
              <a:t>time</a:t>
            </a:r>
            <a:r>
              <a:rPr lang="el-GR" altLang="ko-KR" sz="1600" b="1">
                <a:latin typeface="Arial" charset="0"/>
              </a:rPr>
              <a:t>):</a:t>
            </a:r>
            <a:r>
              <a:rPr lang="el-GR" altLang="ko-KR" sz="1600">
                <a:latin typeface="Arial" charset="0"/>
              </a:rPr>
              <a:t> είναι η ταχύτητα με την οποία μεταφέρονται τα δεδομένα από το σκληρό δίσκο προς την ΚΜΕ για επεξεργασία ή από την ΚΜΕ προς το σκληρό δίσκο για να αποθηκευτούν</a:t>
            </a:r>
            <a:endParaRPr lang="en-US" sz="1600">
              <a:latin typeface="Arial" charset="0"/>
            </a:endParaRPr>
          </a:p>
        </p:txBody>
      </p:sp>
    </p:spTree>
    <p:extLst>
      <p:ext uri="{BB962C8B-B14F-4D97-AF65-F5344CB8AC3E}">
        <p14:creationId xmlns:p14="http://schemas.microsoft.com/office/powerpoint/2010/main" val="3161998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19414"/>
            <a:ext cx="8229600" cy="679450"/>
          </a:xfrm>
        </p:spPr>
        <p:txBody>
          <a:bodyPr>
            <a:normAutofit fontScale="90000"/>
          </a:bodyPr>
          <a:lstStyle/>
          <a:p>
            <a:pPr eaLnBrk="1" hangingPunct="1"/>
            <a:r>
              <a:rPr lang="el-GR" altLang="ko-KR" dirty="0">
                <a:latin typeface="Arial"/>
                <a:cs typeface="Arial"/>
              </a:rPr>
              <a:t>Σκληροί Δίσκοι</a:t>
            </a:r>
            <a:endParaRPr lang="en-US" dirty="0">
              <a:latin typeface="Arial"/>
              <a:cs typeface="Arial"/>
            </a:endParaRPr>
          </a:p>
        </p:txBody>
      </p:sp>
      <p:sp>
        <p:nvSpPr>
          <p:cNvPr id="29699" name="Rectangle 3"/>
          <p:cNvSpPr>
            <a:spLocks noGrp="1" noChangeArrowheads="1"/>
          </p:cNvSpPr>
          <p:nvPr>
            <p:ph type="body" idx="1"/>
          </p:nvPr>
        </p:nvSpPr>
        <p:spPr>
          <a:xfrm>
            <a:off x="317512" y="954089"/>
            <a:ext cx="8445488" cy="3420152"/>
          </a:xfrm>
        </p:spPr>
        <p:txBody>
          <a:bodyPr/>
          <a:lstStyle/>
          <a:p>
            <a:pPr algn="just" eaLnBrk="1" hangingPunct="1">
              <a:lnSpc>
                <a:spcPct val="80000"/>
              </a:lnSpc>
            </a:pPr>
            <a:r>
              <a:rPr lang="el-GR" altLang="ko-KR" sz="1800" dirty="0">
                <a:latin typeface="Arial" charset="0"/>
              </a:rPr>
              <a:t>Τυπικά χαρακτηριστικά των σκληρών δίσκων που χρησιμοποιούνται σήμερα στους προσωπικούς υπολογιστές:</a:t>
            </a:r>
            <a:endParaRPr lang="en-US" altLang="ko-KR" sz="1800" dirty="0">
              <a:latin typeface="Arial" charset="0"/>
              <a:ea typeface="Gulim" charset="0"/>
              <a:cs typeface="Gulim" charset="0"/>
            </a:endParaRPr>
          </a:p>
          <a:p>
            <a:pPr lvl="1" algn="just" eaLnBrk="1" hangingPunct="1">
              <a:lnSpc>
                <a:spcPct val="80000"/>
              </a:lnSpc>
            </a:pPr>
            <a:endParaRPr lang="el-GR" altLang="ko-KR" sz="1600" b="1" dirty="0">
              <a:latin typeface="Arial" charset="0"/>
            </a:endParaRPr>
          </a:p>
          <a:p>
            <a:pPr lvl="1" algn="just" eaLnBrk="1" hangingPunct="1">
              <a:lnSpc>
                <a:spcPct val="80000"/>
              </a:lnSpc>
            </a:pPr>
            <a:r>
              <a:rPr lang="el-GR" altLang="ko-KR" sz="1600" b="1" dirty="0">
                <a:latin typeface="Arial" charset="0"/>
              </a:rPr>
              <a:t>Χωρητικότητα</a:t>
            </a:r>
            <a:r>
              <a:rPr lang="el-GR" altLang="ko-KR" sz="1600" dirty="0">
                <a:latin typeface="Arial" charset="0"/>
              </a:rPr>
              <a:t>: </a:t>
            </a:r>
            <a:r>
              <a:rPr lang="el-GR" altLang="ko-KR" sz="1600" dirty="0" smtClean="0">
                <a:latin typeface="Arial" charset="0"/>
              </a:rPr>
              <a:t>300</a:t>
            </a:r>
            <a:r>
              <a:rPr lang="el-GR" altLang="ko-KR" sz="1600" dirty="0">
                <a:latin typeface="Arial" charset="0"/>
              </a:rPr>
              <a:t>-500 </a:t>
            </a:r>
            <a:r>
              <a:rPr lang="en-US" altLang="ko-KR" sz="1600" dirty="0" smtClean="0">
                <a:latin typeface="Arial" charset="0"/>
                <a:ea typeface="Gulim" charset="0"/>
                <a:cs typeface="Gulim" charset="0"/>
              </a:rPr>
              <a:t>Gb</a:t>
            </a:r>
            <a:r>
              <a:rPr lang="el-GR" altLang="ko-KR" sz="1600" dirty="0" smtClean="0">
                <a:latin typeface="Arial" charset="0"/>
              </a:rPr>
              <a:t> (</a:t>
            </a:r>
            <a:r>
              <a:rPr lang="el-GR" altLang="ko-KR" sz="1600" dirty="0">
                <a:latin typeface="Arial" charset="0"/>
              </a:rPr>
              <a:t>έως και 1,5 </a:t>
            </a:r>
            <a:r>
              <a:rPr lang="en-US" altLang="ko-KR" sz="1600" dirty="0">
                <a:latin typeface="Arial" charset="0"/>
                <a:ea typeface="Gulim" charset="0"/>
                <a:cs typeface="Gulim" charset="0"/>
              </a:rPr>
              <a:t>Tb</a:t>
            </a:r>
            <a:r>
              <a:rPr lang="el-GR" altLang="ko-KR" sz="1600" dirty="0">
                <a:latin typeface="Arial" charset="0"/>
              </a:rPr>
              <a:t>)</a:t>
            </a:r>
            <a:endParaRPr lang="en-US" altLang="ko-KR" sz="1600" dirty="0">
              <a:latin typeface="Arial" charset="0"/>
              <a:ea typeface="Gulim" charset="0"/>
              <a:cs typeface="Gulim" charset="0"/>
            </a:endParaRPr>
          </a:p>
          <a:p>
            <a:pPr lvl="1" algn="just" eaLnBrk="1" hangingPunct="1">
              <a:lnSpc>
                <a:spcPct val="80000"/>
              </a:lnSpc>
            </a:pPr>
            <a:endParaRPr lang="el-GR" altLang="ko-KR" sz="1600" b="1" dirty="0">
              <a:latin typeface="Arial" charset="0"/>
            </a:endParaRPr>
          </a:p>
          <a:p>
            <a:pPr lvl="1" algn="just" eaLnBrk="1" hangingPunct="1">
              <a:lnSpc>
                <a:spcPct val="80000"/>
              </a:lnSpc>
            </a:pPr>
            <a:r>
              <a:rPr lang="el-GR" altLang="ko-KR" sz="1600" b="1" dirty="0">
                <a:latin typeface="Arial" charset="0"/>
              </a:rPr>
              <a:t>Ρυθμός Περιστροφής / Ρυθμός Μεταφοράς Δεδομένων</a:t>
            </a:r>
            <a:r>
              <a:rPr lang="el-GR" altLang="ko-KR" sz="1600" dirty="0">
                <a:latin typeface="Arial" charset="0"/>
              </a:rPr>
              <a:t>: </a:t>
            </a:r>
            <a:r>
              <a:rPr lang="el-GR" altLang="ko-KR" sz="1600" dirty="0" smtClean="0">
                <a:latin typeface="Arial" charset="0"/>
              </a:rPr>
              <a:t>7.200 </a:t>
            </a:r>
            <a:r>
              <a:rPr lang="el-GR" altLang="ko-KR" sz="1600" dirty="0">
                <a:latin typeface="Arial" charset="0"/>
              </a:rPr>
              <a:t>περιστροφών των επιφανειών του δίσκου ανά λεπτό </a:t>
            </a:r>
            <a:r>
              <a:rPr lang="el-GR" altLang="ko-KR" sz="1600" dirty="0" smtClean="0">
                <a:latin typeface="Arial" charset="0"/>
              </a:rPr>
              <a:t>-&gt;  </a:t>
            </a:r>
            <a:r>
              <a:rPr lang="el-GR" altLang="ko-KR" sz="1600" dirty="0">
                <a:latin typeface="Arial" charset="0"/>
              </a:rPr>
              <a:t>1 </a:t>
            </a:r>
            <a:r>
              <a:rPr lang="en-US" altLang="ko-KR" sz="1600" dirty="0" err="1">
                <a:latin typeface="Arial" charset="0"/>
                <a:ea typeface="Gulim" charset="0"/>
                <a:cs typeface="Gulim" charset="0"/>
              </a:rPr>
              <a:t>Gbit</a:t>
            </a:r>
            <a:r>
              <a:rPr lang="el-GR" altLang="ko-KR" sz="1600" dirty="0">
                <a:latin typeface="Arial" charset="0"/>
              </a:rPr>
              <a:t> ανά δευτερόλεπτο. </a:t>
            </a:r>
            <a:endParaRPr lang="el-GR" altLang="ko-KR" sz="1600" dirty="0" smtClean="0">
              <a:latin typeface="Arial" charset="0"/>
            </a:endParaRPr>
          </a:p>
          <a:p>
            <a:pPr lvl="1" algn="just" eaLnBrk="1" hangingPunct="1">
              <a:lnSpc>
                <a:spcPct val="80000"/>
              </a:lnSpc>
            </a:pPr>
            <a:r>
              <a:rPr lang="el-GR" altLang="ko-KR" sz="1600" dirty="0" smtClean="0">
                <a:latin typeface="Arial" charset="0"/>
              </a:rPr>
              <a:t>Υπάρχουν </a:t>
            </a:r>
            <a:r>
              <a:rPr lang="el-GR" altLang="ko-KR" sz="1600" dirty="0">
                <a:latin typeface="Arial" charset="0"/>
              </a:rPr>
              <a:t>βέβαια και ισχυρότεροι </a:t>
            </a:r>
            <a:r>
              <a:rPr lang="el-GR" altLang="ko-KR" sz="1600" dirty="0" smtClean="0">
                <a:latin typeface="Arial" charset="0"/>
              </a:rPr>
              <a:t>δίσκοι, 15.000 </a:t>
            </a:r>
            <a:r>
              <a:rPr lang="en-US" altLang="ko-KR" sz="1600" dirty="0">
                <a:latin typeface="Arial" charset="0"/>
                <a:ea typeface="Gulim" charset="0"/>
                <a:cs typeface="Gulim" charset="0"/>
              </a:rPr>
              <a:t>RPM</a:t>
            </a:r>
            <a:r>
              <a:rPr lang="el-GR" altLang="ko-KR" sz="1600" dirty="0">
                <a:latin typeface="Arial" charset="0"/>
              </a:rPr>
              <a:t> </a:t>
            </a:r>
            <a:r>
              <a:rPr lang="el-GR" altLang="ko-KR" sz="1600" dirty="0" smtClean="0">
                <a:latin typeface="Arial" charset="0"/>
              </a:rPr>
              <a:t>-&gt; </a:t>
            </a:r>
            <a:r>
              <a:rPr lang="el-GR" altLang="ko-KR" sz="1600" dirty="0">
                <a:latin typeface="Arial" charset="0"/>
              </a:rPr>
              <a:t>1,5 </a:t>
            </a:r>
            <a:r>
              <a:rPr lang="en-US" altLang="ko-KR" sz="1600" dirty="0" err="1">
                <a:latin typeface="Arial" charset="0"/>
                <a:ea typeface="Gulim" charset="0"/>
                <a:cs typeface="Gulim" charset="0"/>
              </a:rPr>
              <a:t>Gbit</a:t>
            </a:r>
            <a:r>
              <a:rPr lang="el-GR" altLang="ko-KR" sz="1600" dirty="0">
                <a:latin typeface="Arial" charset="0"/>
              </a:rPr>
              <a:t>/</a:t>
            </a:r>
            <a:r>
              <a:rPr lang="en-US" altLang="ko-KR" sz="1600" dirty="0">
                <a:latin typeface="Arial" charset="0"/>
                <a:ea typeface="Gulim" charset="0"/>
                <a:cs typeface="Gulim" charset="0"/>
              </a:rPr>
              <a:t>sec</a:t>
            </a:r>
            <a:r>
              <a:rPr lang="el-GR" altLang="ko-KR" sz="1600" dirty="0">
                <a:latin typeface="Arial" charset="0"/>
              </a:rPr>
              <a:t>. </a:t>
            </a:r>
          </a:p>
          <a:p>
            <a:pPr lvl="1" algn="just" eaLnBrk="1" hangingPunct="1">
              <a:lnSpc>
                <a:spcPct val="80000"/>
              </a:lnSpc>
            </a:pPr>
            <a:endParaRPr lang="en-GB" altLang="ko-KR" sz="1600" b="1" dirty="0" smtClean="0">
              <a:latin typeface="Arial" charset="0"/>
            </a:endParaRPr>
          </a:p>
          <a:p>
            <a:pPr marL="457200" lvl="1" indent="0" algn="just" eaLnBrk="1" hangingPunct="1">
              <a:lnSpc>
                <a:spcPct val="80000"/>
              </a:lnSpc>
              <a:buNone/>
            </a:pPr>
            <a:endParaRPr lang="el-GR" altLang="ko-KR" sz="1600" b="1" dirty="0">
              <a:latin typeface="Arial" charset="0"/>
            </a:endParaRPr>
          </a:p>
          <a:p>
            <a:pPr lvl="1" algn="just" eaLnBrk="1" hangingPunct="1">
              <a:lnSpc>
                <a:spcPct val="80000"/>
              </a:lnSpc>
            </a:pPr>
            <a:r>
              <a:rPr lang="el-GR" altLang="ko-KR" sz="1600" b="1" dirty="0">
                <a:latin typeface="Arial" charset="0"/>
              </a:rPr>
              <a:t>Φυσικό μέγεθος</a:t>
            </a:r>
            <a:r>
              <a:rPr lang="el-GR" altLang="ko-KR" sz="1600" dirty="0">
                <a:latin typeface="Arial" charset="0"/>
              </a:rPr>
              <a:t>: Ενώ οι πρώτοι σκληροί δίσκοι είχαν μέγεθος 8 και αργότερα 5,25 ίντσες, οι πλέον συχνά χρησιμοποιούμενοι σήμερα είναι της τάξης των 3,5 και 2,5 ιντσών. </a:t>
            </a:r>
          </a:p>
        </p:txBody>
      </p:sp>
    </p:spTree>
    <p:extLst>
      <p:ext uri="{BB962C8B-B14F-4D97-AF65-F5344CB8AC3E}">
        <p14:creationId xmlns:p14="http://schemas.microsoft.com/office/powerpoint/2010/main" val="388537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 Fragmentation</a:t>
            </a:r>
            <a:endParaRPr lang="en-US" dirty="0"/>
          </a:p>
        </p:txBody>
      </p:sp>
      <p:sp>
        <p:nvSpPr>
          <p:cNvPr id="3" name="Content Placeholder 2"/>
          <p:cNvSpPr>
            <a:spLocks noGrp="1"/>
          </p:cNvSpPr>
          <p:nvPr>
            <p:ph idx="1"/>
          </p:nvPr>
        </p:nvSpPr>
        <p:spPr/>
        <p:txBody>
          <a:bodyPr>
            <a:normAutofit fontScale="40000" lnSpcReduction="20000"/>
          </a:bodyPr>
          <a:lstStyle/>
          <a:p>
            <a:r>
              <a:rPr lang="el-GR" dirty="0" smtClean="0"/>
              <a:t>Παράδειγμα από </a:t>
            </a:r>
            <a:r>
              <a:rPr lang="en-GB" dirty="0" smtClean="0"/>
              <a:t>Wikipedia</a:t>
            </a:r>
          </a:p>
          <a:p>
            <a:endParaRPr lang="en-GB" dirty="0"/>
          </a:p>
          <a:p>
            <a:r>
              <a:rPr lang="en-GB" dirty="0"/>
              <a:t>http://</a:t>
            </a:r>
            <a:r>
              <a:rPr lang="en-GB" dirty="0" err="1"/>
              <a:t>en.wikipedia.org</a:t>
            </a:r>
            <a:r>
              <a:rPr lang="en-GB" dirty="0"/>
              <a:t>/wiki/</a:t>
            </a:r>
            <a:r>
              <a:rPr lang="en-GB" dirty="0" err="1"/>
              <a:t>File_system_fragmentation</a:t>
            </a:r>
            <a:endParaRPr lang="en-US" dirty="0" smtClean="0"/>
          </a:p>
          <a:p>
            <a:endParaRPr lang="en-US" dirty="0"/>
          </a:p>
          <a:p>
            <a:r>
              <a:rPr lang="en-US" dirty="0" smtClean="0"/>
              <a:t>A </a:t>
            </a:r>
            <a:r>
              <a:rPr lang="en-US" dirty="0"/>
              <a:t>new disk </a:t>
            </a:r>
            <a:r>
              <a:rPr lang="en-US" dirty="0" smtClean="0"/>
              <a:t>has </a:t>
            </a:r>
            <a:r>
              <a:rPr lang="en-US" dirty="0"/>
              <a:t>5 files saved on it, named A, B, C, D and E, and each file is using 10 blocks of space (here the block size is unimportant.) As the free space is contiguous the files are located one after the other (Example (1).)</a:t>
            </a:r>
          </a:p>
          <a:p>
            <a:r>
              <a:rPr lang="en-US" dirty="0"/>
              <a:t>If file B is deleted, a second region of 10 blocks of free space is created, and the disk becomes fragmented. The file system could defragment the disk immediately after a deletion, which would incur a severe performance penalty at unpredictable times, but in general the empty space is simply left there, marked in a table as available for later use, then used again as needed[2] (Example (2).)</a:t>
            </a:r>
          </a:p>
          <a:p>
            <a:r>
              <a:rPr lang="en-US" dirty="0"/>
              <a:t>Now if a new file F requires 7 blocks of space, it can be placed into the first 7 blocks of the space formerly holding the file B, and the 3 blocks following it will remain available (Example (3).) If another new file G is added, and needs only three blocks, it could then occupy the space after F and before C (Example (4).)</a:t>
            </a:r>
          </a:p>
          <a:p>
            <a:r>
              <a:rPr lang="en-US" dirty="0"/>
              <a:t>If subsequently F needs to be expanded, since the space immediately following it is occupied, there are three options: (1) add a new block somewhere else and indicate that F has a second extent, (2) move files in the way of the expansion elsewhere, to allow F to remain contiguous; or (3) move file F so it can be one contiguous file of the new, larger size. The second option is probably impractical for performance reasons, as is the third when the file is very large. Indeed the third option is impossible when there is no single contiguous free space large enough to hold the new file. Thus the usual practice is simply to create an extent somewhere else and chain the new extent onto the old one (Example (5).)</a:t>
            </a:r>
          </a:p>
          <a:p>
            <a:r>
              <a:rPr lang="en-US" dirty="0"/>
              <a:t>Material added to the end of file F would be part of the same extent. But if there is so much material that no room is available after the last extent, then another extent would have to be created, and so on. Eventually the file system has free segments in many places and some files may be spread over many extents. Access time for those files (or for all files) may become excessively long.</a:t>
            </a:r>
          </a:p>
        </p:txBody>
      </p:sp>
    </p:spTree>
    <p:extLst>
      <p:ext uri="{BB962C8B-B14F-4D97-AF65-F5344CB8AC3E}">
        <p14:creationId xmlns:p14="http://schemas.microsoft.com/office/powerpoint/2010/main" val="2034665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 Fragmentation</a:t>
            </a:r>
            <a:endParaRPr lang="en-US" dirty="0"/>
          </a:p>
        </p:txBody>
      </p:sp>
      <p:pic>
        <p:nvPicPr>
          <p:cNvPr id="4" name="Picture 3" descr="410px-File_system_fragment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17" y="2324099"/>
            <a:ext cx="8587732" cy="3623604"/>
          </a:xfrm>
          <a:prstGeom prst="rect">
            <a:avLst/>
          </a:prstGeom>
        </p:spPr>
      </p:pic>
    </p:spTree>
    <p:extLst>
      <p:ext uri="{BB962C8B-B14F-4D97-AF65-F5344CB8AC3E}">
        <p14:creationId xmlns:p14="http://schemas.microsoft.com/office/powerpoint/2010/main" val="4022575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C:\NortonSlides\head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4343400" cy="3073400"/>
          </a:xfrm>
          <a:prstGeom prst="rect">
            <a:avLst/>
          </a:prstGeom>
          <a:noFill/>
          <a:extLst>
            <a:ext uri="{909E8E84-426E-40dd-AFC4-6F175D3DCCD1}">
              <a14:hiddenFill xmlns:a14="http://schemas.microsoft.com/office/drawing/2010/main">
                <a:solidFill>
                  <a:srgbClr val="FFFFFF"/>
                </a:solidFill>
              </a14:hiddenFill>
            </a:ext>
          </a:extLst>
        </p:spPr>
      </p:pic>
      <p:sp>
        <p:nvSpPr>
          <p:cNvPr id="38918" name="Freeform 6"/>
          <p:cNvSpPr>
            <a:spLocks/>
          </p:cNvSpPr>
          <p:nvPr/>
        </p:nvSpPr>
        <p:spPr bwMode="auto">
          <a:xfrm>
            <a:off x="4114800" y="3124200"/>
            <a:ext cx="392113" cy="157163"/>
          </a:xfrm>
          <a:custGeom>
            <a:avLst/>
            <a:gdLst>
              <a:gd name="T0" fmla="*/ 0 w 247"/>
              <a:gd name="T1" fmla="*/ 0 h 99"/>
              <a:gd name="T2" fmla="*/ 122 w 247"/>
              <a:gd name="T3" fmla="*/ 56 h 99"/>
              <a:gd name="T4" fmla="*/ 247 w 247"/>
              <a:gd name="T5" fmla="*/ 99 h 99"/>
            </a:gdLst>
            <a:ahLst/>
            <a:cxnLst>
              <a:cxn ang="0">
                <a:pos x="T0" y="T1"/>
              </a:cxn>
              <a:cxn ang="0">
                <a:pos x="T2" y="T3"/>
              </a:cxn>
              <a:cxn ang="0">
                <a:pos x="T4" y="T5"/>
              </a:cxn>
            </a:cxnLst>
            <a:rect l="0" t="0" r="r" b="b"/>
            <a:pathLst>
              <a:path w="247" h="99">
                <a:moveTo>
                  <a:pt x="0" y="0"/>
                </a:moveTo>
                <a:cubicBezTo>
                  <a:pt x="19" y="9"/>
                  <a:pt x="81" y="40"/>
                  <a:pt x="122" y="56"/>
                </a:cubicBezTo>
                <a:cubicBezTo>
                  <a:pt x="163" y="72"/>
                  <a:pt x="221" y="90"/>
                  <a:pt x="247" y="99"/>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19" name="Freeform 7"/>
          <p:cNvSpPr>
            <a:spLocks/>
          </p:cNvSpPr>
          <p:nvPr/>
        </p:nvSpPr>
        <p:spPr bwMode="auto">
          <a:xfrm>
            <a:off x="5468938" y="2941638"/>
            <a:ext cx="927100" cy="404812"/>
          </a:xfrm>
          <a:custGeom>
            <a:avLst/>
            <a:gdLst>
              <a:gd name="T0" fmla="*/ 0 w 584"/>
              <a:gd name="T1" fmla="*/ 255 h 255"/>
              <a:gd name="T2" fmla="*/ 239 w 584"/>
              <a:gd name="T3" fmla="*/ 197 h 255"/>
              <a:gd name="T4" fmla="*/ 420 w 584"/>
              <a:gd name="T5" fmla="*/ 115 h 255"/>
              <a:gd name="T6" fmla="*/ 584 w 584"/>
              <a:gd name="T7" fmla="*/ 0 h 255"/>
            </a:gdLst>
            <a:ahLst/>
            <a:cxnLst>
              <a:cxn ang="0">
                <a:pos x="T0" y="T1"/>
              </a:cxn>
              <a:cxn ang="0">
                <a:pos x="T2" y="T3"/>
              </a:cxn>
              <a:cxn ang="0">
                <a:pos x="T4" y="T5"/>
              </a:cxn>
              <a:cxn ang="0">
                <a:pos x="T6" y="T7"/>
              </a:cxn>
            </a:cxnLst>
            <a:rect l="0" t="0" r="r" b="b"/>
            <a:pathLst>
              <a:path w="584" h="255">
                <a:moveTo>
                  <a:pt x="0" y="255"/>
                </a:moveTo>
                <a:cubicBezTo>
                  <a:pt x="40" y="245"/>
                  <a:pt x="169" y="220"/>
                  <a:pt x="239" y="197"/>
                </a:cubicBezTo>
                <a:cubicBezTo>
                  <a:pt x="309" y="174"/>
                  <a:pt x="363" y="148"/>
                  <a:pt x="420" y="115"/>
                </a:cubicBezTo>
                <a:cubicBezTo>
                  <a:pt x="477" y="82"/>
                  <a:pt x="550" y="24"/>
                  <a:pt x="584" y="0"/>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0" name="Freeform 8"/>
          <p:cNvSpPr>
            <a:spLocks/>
          </p:cNvSpPr>
          <p:nvPr/>
        </p:nvSpPr>
        <p:spPr bwMode="auto">
          <a:xfrm>
            <a:off x="5233988" y="1908175"/>
            <a:ext cx="430212" cy="195263"/>
          </a:xfrm>
          <a:custGeom>
            <a:avLst/>
            <a:gdLst>
              <a:gd name="T0" fmla="*/ 0 w 271"/>
              <a:gd name="T1" fmla="*/ 0 h 123"/>
              <a:gd name="T2" fmla="*/ 140 w 271"/>
              <a:gd name="T3" fmla="*/ 25 h 123"/>
              <a:gd name="T4" fmla="*/ 271 w 271"/>
              <a:gd name="T5" fmla="*/ 123 h 123"/>
            </a:gdLst>
            <a:ahLst/>
            <a:cxnLst>
              <a:cxn ang="0">
                <a:pos x="T0" y="T1"/>
              </a:cxn>
              <a:cxn ang="0">
                <a:pos x="T2" y="T3"/>
              </a:cxn>
              <a:cxn ang="0">
                <a:pos x="T4" y="T5"/>
              </a:cxn>
            </a:cxnLst>
            <a:rect l="0" t="0" r="r" b="b"/>
            <a:pathLst>
              <a:path w="271" h="123">
                <a:moveTo>
                  <a:pt x="0" y="0"/>
                </a:moveTo>
                <a:cubicBezTo>
                  <a:pt x="22" y="3"/>
                  <a:pt x="95" y="4"/>
                  <a:pt x="140" y="25"/>
                </a:cubicBezTo>
                <a:cubicBezTo>
                  <a:pt x="185" y="46"/>
                  <a:pt x="244" y="103"/>
                  <a:pt x="271" y="12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1" name="Freeform 9"/>
          <p:cNvSpPr>
            <a:spLocks/>
          </p:cNvSpPr>
          <p:nvPr/>
        </p:nvSpPr>
        <p:spPr bwMode="auto">
          <a:xfrm>
            <a:off x="5573713" y="2405063"/>
            <a:ext cx="365125" cy="419100"/>
          </a:xfrm>
          <a:custGeom>
            <a:avLst/>
            <a:gdLst>
              <a:gd name="T0" fmla="*/ 0 w 230"/>
              <a:gd name="T1" fmla="*/ 264 h 264"/>
              <a:gd name="T2" fmla="*/ 163 w 230"/>
              <a:gd name="T3" fmla="*/ 173 h 264"/>
              <a:gd name="T4" fmla="*/ 230 w 230"/>
              <a:gd name="T5" fmla="*/ 0 h 264"/>
            </a:gdLst>
            <a:ahLst/>
            <a:cxnLst>
              <a:cxn ang="0">
                <a:pos x="T0" y="T1"/>
              </a:cxn>
              <a:cxn ang="0">
                <a:pos x="T2" y="T3"/>
              </a:cxn>
              <a:cxn ang="0">
                <a:pos x="T4" y="T5"/>
              </a:cxn>
            </a:cxnLst>
            <a:rect l="0" t="0" r="r" b="b"/>
            <a:pathLst>
              <a:path w="230" h="264">
                <a:moveTo>
                  <a:pt x="0" y="264"/>
                </a:moveTo>
                <a:cubicBezTo>
                  <a:pt x="28" y="249"/>
                  <a:pt x="125" y="217"/>
                  <a:pt x="163" y="173"/>
                </a:cubicBezTo>
                <a:cubicBezTo>
                  <a:pt x="201" y="129"/>
                  <a:pt x="216" y="36"/>
                  <a:pt x="230" y="0"/>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2" name="Freeform 10"/>
          <p:cNvSpPr>
            <a:spLocks/>
          </p:cNvSpPr>
          <p:nvPr/>
        </p:nvSpPr>
        <p:spPr bwMode="auto">
          <a:xfrm>
            <a:off x="4084638" y="1635125"/>
            <a:ext cx="639762" cy="339725"/>
          </a:xfrm>
          <a:custGeom>
            <a:avLst/>
            <a:gdLst>
              <a:gd name="T0" fmla="*/ 403 w 403"/>
              <a:gd name="T1" fmla="*/ 0 h 214"/>
              <a:gd name="T2" fmla="*/ 238 w 403"/>
              <a:gd name="T3" fmla="*/ 41 h 214"/>
              <a:gd name="T4" fmla="*/ 82 w 403"/>
              <a:gd name="T5" fmla="*/ 132 h 214"/>
              <a:gd name="T6" fmla="*/ 0 w 403"/>
              <a:gd name="T7" fmla="*/ 214 h 214"/>
            </a:gdLst>
            <a:ahLst/>
            <a:cxnLst>
              <a:cxn ang="0">
                <a:pos x="T0" y="T1"/>
              </a:cxn>
              <a:cxn ang="0">
                <a:pos x="T2" y="T3"/>
              </a:cxn>
              <a:cxn ang="0">
                <a:pos x="T4" y="T5"/>
              </a:cxn>
              <a:cxn ang="0">
                <a:pos x="T6" y="T7"/>
              </a:cxn>
            </a:cxnLst>
            <a:rect l="0" t="0" r="r" b="b"/>
            <a:pathLst>
              <a:path w="403" h="214">
                <a:moveTo>
                  <a:pt x="403" y="0"/>
                </a:moveTo>
                <a:cubicBezTo>
                  <a:pt x="376" y="7"/>
                  <a:pt x="291" y="19"/>
                  <a:pt x="238" y="41"/>
                </a:cubicBezTo>
                <a:cubicBezTo>
                  <a:pt x="185" y="63"/>
                  <a:pt x="122" y="103"/>
                  <a:pt x="82" y="132"/>
                </a:cubicBezTo>
                <a:cubicBezTo>
                  <a:pt x="42" y="161"/>
                  <a:pt x="17" y="197"/>
                  <a:pt x="0" y="214"/>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3" name="Freeform 11"/>
          <p:cNvSpPr>
            <a:spLocks/>
          </p:cNvSpPr>
          <p:nvPr/>
        </p:nvSpPr>
        <p:spPr bwMode="auto">
          <a:xfrm>
            <a:off x="4514850" y="2692400"/>
            <a:ext cx="334963" cy="207963"/>
          </a:xfrm>
          <a:custGeom>
            <a:avLst/>
            <a:gdLst>
              <a:gd name="T0" fmla="*/ 0 w 211"/>
              <a:gd name="T1" fmla="*/ 0 h 131"/>
              <a:gd name="T2" fmla="*/ 86 w 211"/>
              <a:gd name="T3" fmla="*/ 88 h 131"/>
              <a:gd name="T4" fmla="*/ 211 w 211"/>
              <a:gd name="T5" fmla="*/ 131 h 131"/>
            </a:gdLst>
            <a:ahLst/>
            <a:cxnLst>
              <a:cxn ang="0">
                <a:pos x="T0" y="T1"/>
              </a:cxn>
              <a:cxn ang="0">
                <a:pos x="T2" y="T3"/>
              </a:cxn>
              <a:cxn ang="0">
                <a:pos x="T4" y="T5"/>
              </a:cxn>
            </a:cxnLst>
            <a:rect l="0" t="0" r="r" b="b"/>
            <a:pathLst>
              <a:path w="211" h="131">
                <a:moveTo>
                  <a:pt x="0" y="0"/>
                </a:moveTo>
                <a:cubicBezTo>
                  <a:pt x="14" y="13"/>
                  <a:pt x="51" y="66"/>
                  <a:pt x="86" y="88"/>
                </a:cubicBezTo>
                <a:cubicBezTo>
                  <a:pt x="121" y="110"/>
                  <a:pt x="185" y="122"/>
                  <a:pt x="211" y="131"/>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4" name="Text Box 12"/>
          <p:cNvSpPr txBox="1">
            <a:spLocks noChangeArrowheads="1"/>
          </p:cNvSpPr>
          <p:nvPr/>
        </p:nvSpPr>
        <p:spPr bwMode="auto">
          <a:xfrm>
            <a:off x="1905000" y="533400"/>
            <a:ext cx="5991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800" b="1">
                <a:solidFill>
                  <a:srgbClr val="FF0000"/>
                </a:solidFill>
              </a:rPr>
              <a:t>Κατακερματισμός (</a:t>
            </a:r>
            <a:r>
              <a:rPr lang="en-US" sz="2800" b="1">
                <a:solidFill>
                  <a:srgbClr val="FF0000"/>
                </a:solidFill>
              </a:rPr>
              <a:t>Fragmentation</a:t>
            </a:r>
            <a:r>
              <a:rPr lang="el-GR" sz="2800" b="1">
                <a:solidFill>
                  <a:srgbClr val="FF0000"/>
                </a:solidFill>
              </a:rPr>
              <a:t>)</a:t>
            </a:r>
            <a:endParaRPr lang="en-US" sz="2800" b="1">
              <a:solidFill>
                <a:srgbClr val="FF0000"/>
              </a:solidFill>
            </a:endParaRPr>
          </a:p>
        </p:txBody>
      </p:sp>
      <p:sp>
        <p:nvSpPr>
          <p:cNvPr id="38925" name="Text Box 13"/>
          <p:cNvSpPr txBox="1">
            <a:spLocks noChangeArrowheads="1"/>
          </p:cNvSpPr>
          <p:nvPr/>
        </p:nvSpPr>
        <p:spPr bwMode="auto">
          <a:xfrm>
            <a:off x="1905000" y="4800600"/>
            <a:ext cx="6324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l-GR" b="1">
                <a:solidFill>
                  <a:schemeClr val="accent2"/>
                </a:solidFill>
                <a:latin typeface="Times New Roman" charset="0"/>
              </a:rPr>
              <a:t>Ένα αρχείο μπορεί να σκορπιστεί σε περισσότερα μέρη της επιφάνειας ενός δίσκου</a:t>
            </a:r>
            <a:endParaRPr lang="en-US" b="1">
              <a:solidFill>
                <a:schemeClr val="accent2"/>
              </a:solidFill>
              <a:latin typeface="Times New Roman" charset="0"/>
            </a:endParaRPr>
          </a:p>
        </p:txBody>
      </p:sp>
      <p:sp>
        <p:nvSpPr>
          <p:cNvPr id="38926" name="Line 14"/>
          <p:cNvSpPr>
            <a:spLocks noChangeShapeType="1"/>
          </p:cNvSpPr>
          <p:nvPr/>
        </p:nvSpPr>
        <p:spPr bwMode="auto">
          <a:xfrm flipH="1" flipV="1">
            <a:off x="4267200" y="3200400"/>
            <a:ext cx="3810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7" name="Line 15"/>
          <p:cNvSpPr>
            <a:spLocks noChangeShapeType="1"/>
          </p:cNvSpPr>
          <p:nvPr/>
        </p:nvSpPr>
        <p:spPr bwMode="auto">
          <a:xfrm flipH="1" flipV="1">
            <a:off x="4495800" y="1676400"/>
            <a:ext cx="152400" cy="3200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8" name="Line 16"/>
          <p:cNvSpPr>
            <a:spLocks noChangeShapeType="1"/>
          </p:cNvSpPr>
          <p:nvPr/>
        </p:nvSpPr>
        <p:spPr bwMode="auto">
          <a:xfrm flipV="1">
            <a:off x="4648200" y="2895600"/>
            <a:ext cx="1524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9" name="Line 17"/>
          <p:cNvSpPr>
            <a:spLocks noChangeShapeType="1"/>
          </p:cNvSpPr>
          <p:nvPr/>
        </p:nvSpPr>
        <p:spPr bwMode="auto">
          <a:xfrm flipV="1">
            <a:off x="4648200" y="1981200"/>
            <a:ext cx="838200" cy="2895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30" name="Line 18"/>
          <p:cNvSpPr>
            <a:spLocks noChangeShapeType="1"/>
          </p:cNvSpPr>
          <p:nvPr/>
        </p:nvSpPr>
        <p:spPr bwMode="auto">
          <a:xfrm flipV="1">
            <a:off x="4648200" y="2819400"/>
            <a:ext cx="9144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31" name="Line 19"/>
          <p:cNvSpPr>
            <a:spLocks noChangeShapeType="1"/>
          </p:cNvSpPr>
          <p:nvPr/>
        </p:nvSpPr>
        <p:spPr bwMode="auto">
          <a:xfrm flipV="1">
            <a:off x="4648200" y="3276600"/>
            <a:ext cx="10668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2669249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p:tgtEl>
                                          <p:spTgt spid="38917"/>
                                        </p:tgtEl>
                                        <p:attrNameLst>
                                          <p:attrName>ppt_y</p:attrName>
                                        </p:attrNameLst>
                                      </p:cBhvr>
                                      <p:tavLst>
                                        <p:tav tm="0">
                                          <p:val>
                                            <p:strVal val="#ppt_y-#ppt_h*1.125000"/>
                                          </p:val>
                                        </p:tav>
                                        <p:tav tm="100000">
                                          <p:val>
                                            <p:strVal val="#ppt_y"/>
                                          </p:val>
                                        </p:tav>
                                      </p:tavLst>
                                    </p:anim>
                                    <p:animEffect transition="in" filter="wipe(down)">
                                      <p:cBhvr>
                                        <p:cTn id="8" dur="500"/>
                                        <p:tgtEl>
                                          <p:spTgt spid="38917"/>
                                        </p:tgtEl>
                                      </p:cBhvr>
                                    </p:animEffect>
                                  </p:childTnLst>
                                </p:cTn>
                              </p:par>
                            </p:childTnLst>
                          </p:cTn>
                        </p:par>
                        <p:par>
                          <p:cTn id="9" fill="hold" nodeType="afterGroup">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38925"/>
                                        </p:tgtEl>
                                        <p:attrNameLst>
                                          <p:attrName>style.visibility</p:attrName>
                                        </p:attrNameLst>
                                      </p:cBhvr>
                                      <p:to>
                                        <p:strVal val="visible"/>
                                      </p:to>
                                    </p:set>
                                    <p:anim calcmode="lin" valueType="num">
                                      <p:cBhvr>
                                        <p:cTn id="12" dur="500" fill="hold"/>
                                        <p:tgtEl>
                                          <p:spTgt spid="38925"/>
                                        </p:tgtEl>
                                        <p:attrNameLst>
                                          <p:attrName>ppt_w</p:attrName>
                                        </p:attrNameLst>
                                      </p:cBhvr>
                                      <p:tavLst>
                                        <p:tav tm="0">
                                          <p:val>
                                            <p:fltVal val="0"/>
                                          </p:val>
                                        </p:tav>
                                        <p:tav tm="100000">
                                          <p:val>
                                            <p:strVal val="#ppt_w"/>
                                          </p:val>
                                        </p:tav>
                                      </p:tavLst>
                                    </p:anim>
                                    <p:anim calcmode="lin" valueType="num">
                                      <p:cBhvr>
                                        <p:cTn id="13" dur="500" fill="hold"/>
                                        <p:tgtEl>
                                          <p:spTgt spid="38925"/>
                                        </p:tgtEl>
                                        <p:attrNameLst>
                                          <p:attrName>ppt_h</p:attrName>
                                        </p:attrNameLst>
                                      </p:cBhvr>
                                      <p:tavLst>
                                        <p:tav tm="0">
                                          <p:val>
                                            <p:fltVal val="0"/>
                                          </p:val>
                                        </p:tav>
                                        <p:tav tm="100000">
                                          <p:val>
                                            <p:strVal val="#ppt_h"/>
                                          </p:val>
                                        </p:tav>
                                      </p:tavLst>
                                    </p:anim>
                                    <p:anim calcmode="lin" valueType="num">
                                      <p:cBhvr>
                                        <p:cTn id="14" dur="500" fill="hold"/>
                                        <p:tgtEl>
                                          <p:spTgt spid="38925"/>
                                        </p:tgtEl>
                                        <p:attrNameLst>
                                          <p:attrName>ppt_x</p:attrName>
                                        </p:attrNameLst>
                                      </p:cBhvr>
                                      <p:tavLst>
                                        <p:tav tm="0">
                                          <p:val>
                                            <p:fltVal val="0.5"/>
                                          </p:val>
                                        </p:tav>
                                        <p:tav tm="100000">
                                          <p:val>
                                            <p:strVal val="#ppt_x"/>
                                          </p:val>
                                        </p:tav>
                                      </p:tavLst>
                                    </p:anim>
                                    <p:anim calcmode="lin" valueType="num">
                                      <p:cBhvr>
                                        <p:cTn id="15" dur="500" fill="hold"/>
                                        <p:tgtEl>
                                          <p:spTgt spid="38925"/>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38922"/>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499"/>
                                          </p:stCondLst>
                                        </p:cTn>
                                        <p:tgtEl>
                                          <p:spTgt spid="38920"/>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499"/>
                                          </p:stCondLst>
                                        </p:cTn>
                                        <p:tgtEl>
                                          <p:spTgt spid="38921"/>
                                        </p:tgtEl>
                                        <p:attrNameLst>
                                          <p:attrName>style.visibility</p:attrName>
                                        </p:attrNameLst>
                                      </p:cBhvr>
                                      <p:to>
                                        <p:strVal val="visible"/>
                                      </p:to>
                                    </p:set>
                                  </p:childTnLst>
                                </p:cTn>
                              </p:par>
                            </p:childTnLst>
                          </p:cTn>
                        </p:par>
                        <p:par>
                          <p:cTn id="25" fill="hold" nodeType="afterGroup">
                            <p:stCondLst>
                              <p:cond delay="2500"/>
                            </p:stCondLst>
                            <p:childTnLst>
                              <p:par>
                                <p:cTn id="26" presetID="1" presetClass="entr" presetSubtype="0" fill="hold" grpId="0" nodeType="afterEffect">
                                  <p:stCondLst>
                                    <p:cond delay="0"/>
                                  </p:stCondLst>
                                  <p:childTnLst>
                                    <p:set>
                                      <p:cBhvr>
                                        <p:cTn id="27" dur="1" fill="hold">
                                          <p:stCondLst>
                                            <p:cond delay="499"/>
                                          </p:stCondLst>
                                        </p:cTn>
                                        <p:tgtEl>
                                          <p:spTgt spid="38919"/>
                                        </p:tgtEl>
                                        <p:attrNameLst>
                                          <p:attrName>style.visibility</p:attrName>
                                        </p:attrNameLst>
                                      </p:cBhvr>
                                      <p:to>
                                        <p:strVal val="visible"/>
                                      </p:to>
                                    </p:set>
                                  </p:childTnLst>
                                </p:cTn>
                              </p:par>
                            </p:childTnLst>
                          </p:cTn>
                        </p:par>
                        <p:par>
                          <p:cTn id="28" fill="hold" nodeType="afterGroup">
                            <p:stCondLst>
                              <p:cond delay="3000"/>
                            </p:stCondLst>
                            <p:childTnLst>
                              <p:par>
                                <p:cTn id="29" presetID="1" presetClass="entr" presetSubtype="0" fill="hold" grpId="0" nodeType="afterEffect">
                                  <p:stCondLst>
                                    <p:cond delay="0"/>
                                  </p:stCondLst>
                                  <p:childTnLst>
                                    <p:set>
                                      <p:cBhvr>
                                        <p:cTn id="30" dur="1" fill="hold">
                                          <p:stCondLst>
                                            <p:cond delay="499"/>
                                          </p:stCondLst>
                                        </p:cTn>
                                        <p:tgtEl>
                                          <p:spTgt spid="38923"/>
                                        </p:tgtEl>
                                        <p:attrNameLst>
                                          <p:attrName>style.visibility</p:attrName>
                                        </p:attrNameLst>
                                      </p:cBhvr>
                                      <p:to>
                                        <p:strVal val="visible"/>
                                      </p:to>
                                    </p:set>
                                  </p:childTnLst>
                                </p:cTn>
                              </p:par>
                            </p:childTnLst>
                          </p:cTn>
                        </p:par>
                        <p:par>
                          <p:cTn id="31" fill="hold" nodeType="afterGroup">
                            <p:stCondLst>
                              <p:cond delay="3500"/>
                            </p:stCondLst>
                            <p:childTnLst>
                              <p:par>
                                <p:cTn id="32" presetID="1" presetClass="entr" presetSubtype="0" fill="hold" grpId="0" nodeType="afterEffect">
                                  <p:stCondLst>
                                    <p:cond delay="0"/>
                                  </p:stCondLst>
                                  <p:childTnLst>
                                    <p:set>
                                      <p:cBhvr>
                                        <p:cTn id="33" dur="1" fill="hold">
                                          <p:stCondLst>
                                            <p:cond delay="499"/>
                                          </p:stCondLst>
                                        </p:cTn>
                                        <p:tgtEl>
                                          <p:spTgt spid="38918"/>
                                        </p:tgtEl>
                                        <p:attrNameLst>
                                          <p:attrName>style.visibility</p:attrName>
                                        </p:attrNameLst>
                                      </p:cBhvr>
                                      <p:to>
                                        <p:strVal val="visible"/>
                                      </p:to>
                                    </p:set>
                                  </p:childTnLst>
                                </p:cTn>
                              </p:par>
                            </p:childTnLst>
                          </p:cTn>
                        </p:par>
                        <p:par>
                          <p:cTn id="34" fill="hold" nodeType="afterGroup">
                            <p:stCondLst>
                              <p:cond delay="4000"/>
                            </p:stCondLst>
                            <p:childTnLst>
                              <p:par>
                                <p:cTn id="35" presetID="22" presetClass="entr" presetSubtype="4" fill="hold" grpId="0" nodeType="afterEffect">
                                  <p:stCondLst>
                                    <p:cond delay="0"/>
                                  </p:stCondLst>
                                  <p:childTnLst>
                                    <p:set>
                                      <p:cBhvr>
                                        <p:cTn id="36" dur="1" fill="hold">
                                          <p:stCondLst>
                                            <p:cond delay="0"/>
                                          </p:stCondLst>
                                        </p:cTn>
                                        <p:tgtEl>
                                          <p:spTgt spid="38931"/>
                                        </p:tgtEl>
                                        <p:attrNameLst>
                                          <p:attrName>style.visibility</p:attrName>
                                        </p:attrNameLst>
                                      </p:cBhvr>
                                      <p:to>
                                        <p:strVal val="visible"/>
                                      </p:to>
                                    </p:set>
                                    <p:animEffect transition="in" filter="wipe(down)">
                                      <p:cBhvr>
                                        <p:cTn id="37" dur="500"/>
                                        <p:tgtEl>
                                          <p:spTgt spid="38931"/>
                                        </p:tgtEl>
                                      </p:cBhvr>
                                    </p:animEffect>
                                  </p:childTnLst>
                                </p:cTn>
                              </p:par>
                            </p:childTnLst>
                          </p:cTn>
                        </p:par>
                        <p:par>
                          <p:cTn id="38" fill="hold" nodeType="afterGroup">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38930"/>
                                        </p:tgtEl>
                                        <p:attrNameLst>
                                          <p:attrName>style.visibility</p:attrName>
                                        </p:attrNameLst>
                                      </p:cBhvr>
                                      <p:to>
                                        <p:strVal val="visible"/>
                                      </p:to>
                                    </p:set>
                                    <p:animEffect transition="in" filter="wipe(down)">
                                      <p:cBhvr>
                                        <p:cTn id="41" dur="500"/>
                                        <p:tgtEl>
                                          <p:spTgt spid="38930"/>
                                        </p:tgtEl>
                                      </p:cBhvr>
                                    </p:animEffect>
                                  </p:childTnLst>
                                </p:cTn>
                              </p:par>
                            </p:childTnLst>
                          </p:cTn>
                        </p:par>
                        <p:par>
                          <p:cTn id="42" fill="hold" nodeType="afterGroup">
                            <p:stCondLst>
                              <p:cond delay="5000"/>
                            </p:stCondLst>
                            <p:childTnLst>
                              <p:par>
                                <p:cTn id="43" presetID="22" presetClass="entr" presetSubtype="4" fill="hold" grpId="0" nodeType="afterEffect">
                                  <p:stCondLst>
                                    <p:cond delay="0"/>
                                  </p:stCondLst>
                                  <p:childTnLst>
                                    <p:set>
                                      <p:cBhvr>
                                        <p:cTn id="44" dur="1" fill="hold">
                                          <p:stCondLst>
                                            <p:cond delay="0"/>
                                          </p:stCondLst>
                                        </p:cTn>
                                        <p:tgtEl>
                                          <p:spTgt spid="38929"/>
                                        </p:tgtEl>
                                        <p:attrNameLst>
                                          <p:attrName>style.visibility</p:attrName>
                                        </p:attrNameLst>
                                      </p:cBhvr>
                                      <p:to>
                                        <p:strVal val="visible"/>
                                      </p:to>
                                    </p:set>
                                    <p:animEffect transition="in" filter="wipe(down)">
                                      <p:cBhvr>
                                        <p:cTn id="45" dur="500"/>
                                        <p:tgtEl>
                                          <p:spTgt spid="38929"/>
                                        </p:tgtEl>
                                      </p:cBhvr>
                                    </p:animEffect>
                                  </p:childTnLst>
                                </p:cTn>
                              </p:par>
                            </p:childTnLst>
                          </p:cTn>
                        </p:par>
                        <p:par>
                          <p:cTn id="46" fill="hold" nodeType="afterGroup">
                            <p:stCondLst>
                              <p:cond delay="5500"/>
                            </p:stCondLst>
                            <p:childTnLst>
                              <p:par>
                                <p:cTn id="47" presetID="22" presetClass="entr" presetSubtype="4" fill="hold" grpId="0" nodeType="afterEffect">
                                  <p:stCondLst>
                                    <p:cond delay="0"/>
                                  </p:stCondLst>
                                  <p:childTnLst>
                                    <p:set>
                                      <p:cBhvr>
                                        <p:cTn id="48" dur="1" fill="hold">
                                          <p:stCondLst>
                                            <p:cond delay="0"/>
                                          </p:stCondLst>
                                        </p:cTn>
                                        <p:tgtEl>
                                          <p:spTgt spid="38928"/>
                                        </p:tgtEl>
                                        <p:attrNameLst>
                                          <p:attrName>style.visibility</p:attrName>
                                        </p:attrNameLst>
                                      </p:cBhvr>
                                      <p:to>
                                        <p:strVal val="visible"/>
                                      </p:to>
                                    </p:set>
                                    <p:animEffect transition="in" filter="wipe(down)">
                                      <p:cBhvr>
                                        <p:cTn id="49" dur="500"/>
                                        <p:tgtEl>
                                          <p:spTgt spid="38928"/>
                                        </p:tgtEl>
                                      </p:cBhvr>
                                    </p:animEffect>
                                  </p:childTnLst>
                                </p:cTn>
                              </p:par>
                            </p:childTnLst>
                          </p:cTn>
                        </p:par>
                        <p:par>
                          <p:cTn id="50" fill="hold" nodeType="afterGroup">
                            <p:stCondLst>
                              <p:cond delay="6000"/>
                            </p:stCondLst>
                            <p:childTnLst>
                              <p:par>
                                <p:cTn id="51" presetID="22" presetClass="entr" presetSubtype="4" fill="hold" grpId="0" nodeType="afterEffect">
                                  <p:stCondLst>
                                    <p:cond delay="0"/>
                                  </p:stCondLst>
                                  <p:childTnLst>
                                    <p:set>
                                      <p:cBhvr>
                                        <p:cTn id="52" dur="1" fill="hold">
                                          <p:stCondLst>
                                            <p:cond delay="0"/>
                                          </p:stCondLst>
                                        </p:cTn>
                                        <p:tgtEl>
                                          <p:spTgt spid="38927"/>
                                        </p:tgtEl>
                                        <p:attrNameLst>
                                          <p:attrName>style.visibility</p:attrName>
                                        </p:attrNameLst>
                                      </p:cBhvr>
                                      <p:to>
                                        <p:strVal val="visible"/>
                                      </p:to>
                                    </p:set>
                                    <p:animEffect transition="in" filter="wipe(down)">
                                      <p:cBhvr>
                                        <p:cTn id="53" dur="500"/>
                                        <p:tgtEl>
                                          <p:spTgt spid="38927"/>
                                        </p:tgtEl>
                                      </p:cBhvr>
                                    </p:animEffect>
                                  </p:childTnLst>
                                </p:cTn>
                              </p:par>
                            </p:childTnLst>
                          </p:cTn>
                        </p:par>
                        <p:par>
                          <p:cTn id="54" fill="hold" nodeType="afterGroup">
                            <p:stCondLst>
                              <p:cond delay="6500"/>
                            </p:stCondLst>
                            <p:childTnLst>
                              <p:par>
                                <p:cTn id="55" presetID="22" presetClass="entr" presetSubtype="4" fill="hold" grpId="0" nodeType="afterEffect">
                                  <p:stCondLst>
                                    <p:cond delay="0"/>
                                  </p:stCondLst>
                                  <p:childTnLst>
                                    <p:set>
                                      <p:cBhvr>
                                        <p:cTn id="56" dur="1" fill="hold">
                                          <p:stCondLst>
                                            <p:cond delay="0"/>
                                          </p:stCondLst>
                                        </p:cTn>
                                        <p:tgtEl>
                                          <p:spTgt spid="38926"/>
                                        </p:tgtEl>
                                        <p:attrNameLst>
                                          <p:attrName>style.visibility</p:attrName>
                                        </p:attrNameLst>
                                      </p:cBhvr>
                                      <p:to>
                                        <p:strVal val="visible"/>
                                      </p:to>
                                    </p:set>
                                    <p:animEffect transition="in" filter="wipe(down)">
                                      <p:cBhvr>
                                        <p:cTn id="57" dur="500"/>
                                        <p:tgtEl>
                                          <p:spTgt spid="38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19" grpId="0" animBg="1"/>
      <p:bldP spid="38920" grpId="0" animBg="1"/>
      <p:bldP spid="38921" grpId="0" animBg="1"/>
      <p:bldP spid="38922" grpId="0" animBg="1"/>
      <p:bldP spid="38923" grpId="0" animBg="1"/>
      <p:bldP spid="38925" grpId="0" autoUpdateAnimBg="0"/>
      <p:bldP spid="38926" grpId="0" animBg="1"/>
      <p:bldP spid="38927" grpId="0" animBg="1"/>
      <p:bldP spid="38928" grpId="0" animBg="1"/>
      <p:bldP spid="38929" grpId="0" animBg="1"/>
      <p:bldP spid="38930" grpId="0" animBg="1"/>
      <p:bldP spid="3893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5" name="Picture 9" descr="C:\NortonSlides\angles.BMP"/>
          <p:cNvPicPr>
            <a:picLocks noChangeAspect="1" noChangeArrowheads="1"/>
          </p:cNvPicPr>
          <p:nvPr/>
        </p:nvPicPr>
        <p:blipFill>
          <a:blip r:embed="rId2">
            <a:extLst>
              <a:ext uri="{28A0092B-C50C-407E-A947-70E740481C1C}">
                <a14:useLocalDpi xmlns:a14="http://schemas.microsoft.com/office/drawing/2010/main" val="0"/>
              </a:ext>
            </a:extLst>
          </a:blip>
          <a:srcRect l="47728" t="20547" b="30138"/>
          <a:stretch>
            <a:fillRect/>
          </a:stretch>
        </p:blipFill>
        <p:spPr bwMode="auto">
          <a:xfrm>
            <a:off x="2895600" y="1981200"/>
            <a:ext cx="3733800" cy="2922588"/>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descr="C:\NortonSlides\angles.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1591" t="78082"/>
          <a:stretch>
            <a:fillRect/>
          </a:stretch>
        </p:blipFill>
        <p:spPr bwMode="auto">
          <a:xfrm>
            <a:off x="2133600" y="2663825"/>
            <a:ext cx="2028825" cy="1298575"/>
          </a:xfrm>
          <a:prstGeom prst="rect">
            <a:avLst/>
          </a:prstGeom>
          <a:noFill/>
          <a:extLst>
            <a:ext uri="{909E8E84-426E-40dd-AFC4-6F175D3DCCD1}">
              <a14:hiddenFill xmlns:a14="http://schemas.microsoft.com/office/drawing/2010/main">
                <a:solidFill>
                  <a:srgbClr val="FFFFFF"/>
                </a:solidFill>
              </a14:hiddenFill>
            </a:ext>
          </a:extLst>
        </p:spPr>
      </p:pic>
      <p:pic>
        <p:nvPicPr>
          <p:cNvPr id="39947" name="Picture 11" descr="C:\NortonSlides\angles.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681" t="73973" r="35228"/>
          <a:stretch>
            <a:fillRect/>
          </a:stretch>
        </p:blipFill>
        <p:spPr bwMode="auto">
          <a:xfrm>
            <a:off x="1982788" y="2286000"/>
            <a:ext cx="2436812" cy="1543050"/>
          </a:xfrm>
          <a:prstGeom prst="rect">
            <a:avLst/>
          </a:prstGeom>
          <a:noFill/>
          <a:extLst>
            <a:ext uri="{909E8E84-426E-40dd-AFC4-6F175D3DCCD1}">
              <a14:hiddenFill xmlns:a14="http://schemas.microsoft.com/office/drawing/2010/main">
                <a:solidFill>
                  <a:srgbClr val="FFFFFF"/>
                </a:solidFill>
              </a14:hiddenFill>
            </a:ext>
          </a:extLst>
        </p:spPr>
      </p:pic>
      <p:pic>
        <p:nvPicPr>
          <p:cNvPr id="39948" name="Picture 12" descr="C:\NortonSlides\angles.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9862" r="72728"/>
          <a:stretch>
            <a:fillRect/>
          </a:stretch>
        </p:blipFill>
        <p:spPr bwMode="auto">
          <a:xfrm>
            <a:off x="2166938" y="2133600"/>
            <a:ext cx="1947862" cy="1785938"/>
          </a:xfrm>
          <a:prstGeom prst="rect">
            <a:avLst/>
          </a:prstGeom>
          <a:noFill/>
          <a:extLst>
            <a:ext uri="{909E8E84-426E-40dd-AFC4-6F175D3DCCD1}">
              <a14:hiddenFill xmlns:a14="http://schemas.microsoft.com/office/drawing/2010/main">
                <a:solidFill>
                  <a:srgbClr val="FFFFFF"/>
                </a:solidFill>
              </a14:hiddenFill>
            </a:ext>
          </a:extLst>
        </p:spPr>
      </p:pic>
      <p:pic>
        <p:nvPicPr>
          <p:cNvPr id="39949" name="Picture 13" descr="C:\NortonSlides\angles.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109" r="69318" b="67123"/>
          <a:stretch>
            <a:fillRect/>
          </a:stretch>
        </p:blipFill>
        <p:spPr bwMode="auto">
          <a:xfrm>
            <a:off x="2379663" y="2362200"/>
            <a:ext cx="2192337" cy="1704975"/>
          </a:xfrm>
          <a:prstGeom prst="rect">
            <a:avLst/>
          </a:prstGeom>
          <a:noFill/>
          <a:extLst>
            <a:ext uri="{909E8E84-426E-40dd-AFC4-6F175D3DCCD1}">
              <a14:hiddenFill xmlns:a14="http://schemas.microsoft.com/office/drawing/2010/main">
                <a:solidFill>
                  <a:srgbClr val="FFFFFF"/>
                </a:solidFill>
              </a14:hiddenFill>
            </a:ext>
          </a:extLst>
        </p:spPr>
      </p:pic>
      <p:pic>
        <p:nvPicPr>
          <p:cNvPr id="39950" name="Picture 14" descr="C:\NortonSlides\angles.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2728" b="67123"/>
          <a:stretch>
            <a:fillRect/>
          </a:stretch>
        </p:blipFill>
        <p:spPr bwMode="auto">
          <a:xfrm>
            <a:off x="2362200" y="2133600"/>
            <a:ext cx="1947863" cy="1947863"/>
          </a:xfrm>
          <a:prstGeom prst="rect">
            <a:avLst/>
          </a:prstGeom>
          <a:noFill/>
          <a:extLst>
            <a:ext uri="{909E8E84-426E-40dd-AFC4-6F175D3DCCD1}">
              <a14:hiddenFill xmlns:a14="http://schemas.microsoft.com/office/drawing/2010/main">
                <a:solidFill>
                  <a:srgbClr val="FFFFFF"/>
                </a:solidFill>
              </a14:hiddenFill>
            </a:ext>
          </a:extLst>
        </p:spPr>
      </p:pic>
      <p:pic>
        <p:nvPicPr>
          <p:cNvPr id="39951" name="Picture 15" descr="C:\NortonSlides\angles.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682" r="38637" b="79453"/>
          <a:stretch>
            <a:fillRect/>
          </a:stretch>
        </p:blipFill>
        <p:spPr bwMode="auto">
          <a:xfrm>
            <a:off x="2209800" y="2692400"/>
            <a:ext cx="2192338" cy="1217613"/>
          </a:xfrm>
          <a:prstGeom prst="rect">
            <a:avLst/>
          </a:prstGeom>
          <a:noFill/>
          <a:extLst>
            <a:ext uri="{909E8E84-426E-40dd-AFC4-6F175D3DCCD1}">
              <a14:hiddenFill xmlns:a14="http://schemas.microsoft.com/office/drawing/2010/main">
                <a:solidFill>
                  <a:srgbClr val="FFFFFF"/>
                </a:solidFill>
              </a14:hiddenFill>
            </a:ext>
          </a:extLst>
        </p:spPr>
      </p:pic>
      <p:sp>
        <p:nvSpPr>
          <p:cNvPr id="39953" name="Text Box 17"/>
          <p:cNvSpPr txBox="1">
            <a:spLocks noChangeArrowheads="1"/>
          </p:cNvSpPr>
          <p:nvPr/>
        </p:nvSpPr>
        <p:spPr bwMode="auto">
          <a:xfrm>
            <a:off x="1447800" y="4953000"/>
            <a:ext cx="68564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l-GR" b="1" dirty="0">
                <a:solidFill>
                  <a:schemeClr val="accent2"/>
                </a:solidFill>
                <a:latin typeface="Times New Roman" charset="0"/>
              </a:rPr>
              <a:t>Έχει ως αποτέλεσμα πολλαπλές προσπάθειες της κεφαλής για εντοπισμό ολόκληρου του αρχείου, κάτι που μειώνει την απόδοση </a:t>
            </a:r>
            <a:r>
              <a:rPr lang="el-GR" b="1" dirty="0" smtClean="0">
                <a:solidFill>
                  <a:schemeClr val="accent2"/>
                </a:solidFill>
                <a:latin typeface="Times New Roman" charset="0"/>
              </a:rPr>
              <a:t>του </a:t>
            </a:r>
            <a:r>
              <a:rPr lang="el-GR" b="1" dirty="0">
                <a:solidFill>
                  <a:schemeClr val="accent2"/>
                </a:solidFill>
                <a:latin typeface="Times New Roman" charset="0"/>
              </a:rPr>
              <a:t>συστήματος</a:t>
            </a:r>
            <a:endParaRPr lang="en-US" b="1" dirty="0">
              <a:solidFill>
                <a:schemeClr val="accent2"/>
              </a:solidFill>
              <a:latin typeface="Times New Roman" charset="0"/>
            </a:endParaRPr>
          </a:p>
        </p:txBody>
      </p:sp>
      <p:sp>
        <p:nvSpPr>
          <p:cNvPr id="39954" name="Text Box 18"/>
          <p:cNvSpPr txBox="1">
            <a:spLocks noChangeArrowheads="1"/>
          </p:cNvSpPr>
          <p:nvPr/>
        </p:nvSpPr>
        <p:spPr bwMode="auto">
          <a:xfrm>
            <a:off x="1905000" y="533400"/>
            <a:ext cx="5991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800" b="1">
                <a:solidFill>
                  <a:srgbClr val="FF0000"/>
                </a:solidFill>
              </a:rPr>
              <a:t>Κατακερματισμός (</a:t>
            </a:r>
            <a:r>
              <a:rPr lang="en-US" sz="2800" b="1">
                <a:solidFill>
                  <a:srgbClr val="FF0000"/>
                </a:solidFill>
              </a:rPr>
              <a:t>Fragmentation</a:t>
            </a:r>
            <a:r>
              <a:rPr lang="el-GR" sz="2800" b="1">
                <a:solidFill>
                  <a:srgbClr val="FF0000"/>
                </a:solidFill>
              </a:rPr>
              <a:t>)</a:t>
            </a:r>
            <a:endParaRPr lang="en-US" sz="2800" b="1">
              <a:solidFill>
                <a:srgbClr val="FF0000"/>
              </a:solidFill>
            </a:endParaRPr>
          </a:p>
        </p:txBody>
      </p:sp>
    </p:spTree>
    <p:extLst>
      <p:ext uri="{BB962C8B-B14F-4D97-AF65-F5344CB8AC3E}">
        <p14:creationId xmlns:p14="http://schemas.microsoft.com/office/powerpoint/2010/main" val="1645674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9950"/>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39950"/>
                                        </p:tgtEl>
                                        <p:attrNameLst>
                                          <p:attrName>style.visibility</p:attrName>
                                        </p:attrNameLst>
                                      </p:cBhvr>
                                      <p:to>
                                        <p:strVal val="hidden"/>
                                      </p:to>
                                    </p:set>
                                  </p:sub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9946"/>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39946"/>
                                        </p:tgtEl>
                                        <p:attrNameLst>
                                          <p:attrName>style.visibility</p:attrName>
                                        </p:attrNameLst>
                                      </p:cBhvr>
                                      <p:to>
                                        <p:strVal val="hidden"/>
                                      </p:to>
                                    </p:set>
                                  </p:sub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9947"/>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39947"/>
                                        </p:tgtEl>
                                        <p:attrNameLst>
                                          <p:attrName>style.visibility</p:attrName>
                                        </p:attrNameLst>
                                      </p:cBhvr>
                                      <p:to>
                                        <p:strVal val="hidden"/>
                                      </p:to>
                                    </p:set>
                                  </p:sub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9949"/>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39949"/>
                                        </p:tgtEl>
                                        <p:attrNameLst>
                                          <p:attrName>style.visibility</p:attrName>
                                        </p:attrNameLst>
                                      </p:cBhvr>
                                      <p:to>
                                        <p:strVal val="hidden"/>
                                      </p:to>
                                    </p:set>
                                  </p:sub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39948"/>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39948"/>
                                        </p:tgtEl>
                                        <p:attrNameLst>
                                          <p:attrName>style.visibility</p:attrName>
                                        </p:attrNameLst>
                                      </p:cBhvr>
                                      <p:to>
                                        <p:strVal val="hidden"/>
                                      </p:to>
                                    </p:set>
                                  </p:sub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39951"/>
                                        </p:tgtEl>
                                        <p:attrNameLst>
                                          <p:attrName>style.visibility</p:attrName>
                                        </p:attrNameLst>
                                      </p:cBhvr>
                                      <p:to>
                                        <p:strVal val="visible"/>
                                      </p:to>
                                    </p:set>
                                  </p:childTnLst>
                                </p:cTn>
                              </p:par>
                            </p:childTnLst>
                          </p:cTn>
                        </p:par>
                        <p:par>
                          <p:cTn id="22" fill="hold" nodeType="afterGroup">
                            <p:stCondLst>
                              <p:cond delay="3000"/>
                            </p:stCondLst>
                            <p:childTnLst>
                              <p:par>
                                <p:cTn id="23" presetID="23" presetClass="entr" presetSubtype="528" fill="hold" grpId="0" nodeType="afterEffect">
                                  <p:stCondLst>
                                    <p:cond delay="0"/>
                                  </p:stCondLst>
                                  <p:childTnLst>
                                    <p:set>
                                      <p:cBhvr>
                                        <p:cTn id="24" dur="1" fill="hold">
                                          <p:stCondLst>
                                            <p:cond delay="0"/>
                                          </p:stCondLst>
                                        </p:cTn>
                                        <p:tgtEl>
                                          <p:spTgt spid="39953"/>
                                        </p:tgtEl>
                                        <p:attrNameLst>
                                          <p:attrName>style.visibility</p:attrName>
                                        </p:attrNameLst>
                                      </p:cBhvr>
                                      <p:to>
                                        <p:strVal val="visible"/>
                                      </p:to>
                                    </p:set>
                                    <p:anim calcmode="lin" valueType="num">
                                      <p:cBhvr>
                                        <p:cTn id="25" dur="500" fill="hold"/>
                                        <p:tgtEl>
                                          <p:spTgt spid="39953"/>
                                        </p:tgtEl>
                                        <p:attrNameLst>
                                          <p:attrName>ppt_w</p:attrName>
                                        </p:attrNameLst>
                                      </p:cBhvr>
                                      <p:tavLst>
                                        <p:tav tm="0">
                                          <p:val>
                                            <p:fltVal val="0"/>
                                          </p:val>
                                        </p:tav>
                                        <p:tav tm="100000">
                                          <p:val>
                                            <p:strVal val="#ppt_w"/>
                                          </p:val>
                                        </p:tav>
                                      </p:tavLst>
                                    </p:anim>
                                    <p:anim calcmode="lin" valueType="num">
                                      <p:cBhvr>
                                        <p:cTn id="26" dur="500" fill="hold"/>
                                        <p:tgtEl>
                                          <p:spTgt spid="39953"/>
                                        </p:tgtEl>
                                        <p:attrNameLst>
                                          <p:attrName>ppt_h</p:attrName>
                                        </p:attrNameLst>
                                      </p:cBhvr>
                                      <p:tavLst>
                                        <p:tav tm="0">
                                          <p:val>
                                            <p:fltVal val="0"/>
                                          </p:val>
                                        </p:tav>
                                        <p:tav tm="100000">
                                          <p:val>
                                            <p:strVal val="#ppt_h"/>
                                          </p:val>
                                        </p:tav>
                                      </p:tavLst>
                                    </p:anim>
                                    <p:anim calcmode="lin" valueType="num">
                                      <p:cBhvr>
                                        <p:cTn id="27" dur="500" fill="hold"/>
                                        <p:tgtEl>
                                          <p:spTgt spid="39953"/>
                                        </p:tgtEl>
                                        <p:attrNameLst>
                                          <p:attrName>ppt_x</p:attrName>
                                        </p:attrNameLst>
                                      </p:cBhvr>
                                      <p:tavLst>
                                        <p:tav tm="0">
                                          <p:val>
                                            <p:fltVal val="0.5"/>
                                          </p:val>
                                        </p:tav>
                                        <p:tav tm="100000">
                                          <p:val>
                                            <p:strVal val="#ppt_x"/>
                                          </p:val>
                                        </p:tav>
                                      </p:tavLst>
                                    </p:anim>
                                    <p:anim calcmode="lin" valueType="num">
                                      <p:cBhvr>
                                        <p:cTn id="28" dur="500" fill="hold"/>
                                        <p:tgtEl>
                                          <p:spTgt spid="399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8658"/>
            <a:ext cx="8229600" cy="1143000"/>
          </a:xfrm>
        </p:spPr>
        <p:txBody>
          <a:bodyPr/>
          <a:lstStyle/>
          <a:p>
            <a:r>
              <a:rPr lang="el-GR" dirty="0" smtClean="0"/>
              <a:t>ΟΠΤΙΚΕΣ </a:t>
            </a:r>
            <a:r>
              <a:rPr lang="el-GR" dirty="0"/>
              <a:t>ΒΟΗΘΗΤΙΚΕΣ ΜΝΗΜΕΣ</a:t>
            </a:r>
            <a:endParaRPr lang="en-US" dirty="0"/>
          </a:p>
        </p:txBody>
      </p:sp>
    </p:spTree>
    <p:extLst>
      <p:ext uri="{BB962C8B-B14F-4D97-AF65-F5344CB8AC3E}">
        <p14:creationId xmlns:p14="http://schemas.microsoft.com/office/powerpoint/2010/main" val="1673236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l-GR" altLang="ko-KR" sz="4000" dirty="0">
                <a:latin typeface="Arial"/>
                <a:cs typeface="Arial"/>
              </a:rPr>
              <a:t>Οπτικές Μνήμες</a:t>
            </a:r>
            <a:endParaRPr lang="en-US" sz="4000" dirty="0">
              <a:latin typeface="Arial"/>
              <a:cs typeface="Arial"/>
            </a:endParaRPr>
          </a:p>
        </p:txBody>
      </p:sp>
      <p:sp>
        <p:nvSpPr>
          <p:cNvPr id="23555" name="Rectangle 3"/>
          <p:cNvSpPr>
            <a:spLocks noGrp="1" noChangeArrowheads="1"/>
          </p:cNvSpPr>
          <p:nvPr>
            <p:ph type="body" idx="1"/>
          </p:nvPr>
        </p:nvSpPr>
        <p:spPr/>
        <p:txBody>
          <a:bodyPr/>
          <a:lstStyle/>
          <a:p>
            <a:pPr algn="just" eaLnBrk="1" hangingPunct="1">
              <a:lnSpc>
                <a:spcPct val="80000"/>
              </a:lnSpc>
            </a:pPr>
            <a:r>
              <a:rPr lang="el-GR" altLang="ko-KR" sz="2000" dirty="0">
                <a:latin typeface="Arial" charset="0"/>
              </a:rPr>
              <a:t>Στην περίπτωση των </a:t>
            </a:r>
            <a:r>
              <a:rPr lang="el-GR" altLang="ko-KR" sz="2000" b="1" dirty="0">
                <a:latin typeface="Arial" charset="0"/>
              </a:rPr>
              <a:t>οπτικών μνημών</a:t>
            </a:r>
            <a:r>
              <a:rPr lang="el-GR" altLang="ko-KR" sz="2000" dirty="0">
                <a:latin typeface="Arial" charset="0"/>
              </a:rPr>
              <a:t>, η τεχνολογία που χρησιμοποιείται είναι οι </a:t>
            </a:r>
            <a:r>
              <a:rPr lang="el-GR" altLang="ko-KR" sz="2000" b="1" dirty="0">
                <a:latin typeface="Arial" charset="0"/>
              </a:rPr>
              <a:t>οπτικές δέσμες (ακτίνες λέιζερ) σε υλικά επιστρωμένα με αλουμίνιο</a:t>
            </a:r>
          </a:p>
          <a:p>
            <a:pPr algn="just" eaLnBrk="1" hangingPunct="1">
              <a:lnSpc>
                <a:spcPct val="80000"/>
              </a:lnSpc>
            </a:pPr>
            <a:endParaRPr lang="el-GR" altLang="ko-KR" sz="2000" dirty="0">
              <a:latin typeface="Arial" charset="0"/>
            </a:endParaRPr>
          </a:p>
          <a:p>
            <a:pPr algn="just" eaLnBrk="1" hangingPunct="1">
              <a:lnSpc>
                <a:spcPct val="80000"/>
              </a:lnSpc>
            </a:pPr>
            <a:r>
              <a:rPr lang="el-GR" altLang="ko-KR" sz="2000" dirty="0">
                <a:latin typeface="Arial" charset="0"/>
              </a:rPr>
              <a:t>Τα δεδομένα διαβάζονται από ή αποθηκεύονται σε ένα δίσκο που είναι επικαλυμμένος με μια στρώση αλουμινίου μέσω μιας</a:t>
            </a:r>
            <a:r>
              <a:rPr lang="el-GR" altLang="ko-KR" sz="2000" b="1" dirty="0">
                <a:latin typeface="Arial" charset="0"/>
              </a:rPr>
              <a:t> ακτίνας λέιζερ</a:t>
            </a:r>
          </a:p>
          <a:p>
            <a:pPr lvl="1" algn="just" eaLnBrk="1" hangingPunct="1">
              <a:lnSpc>
                <a:spcPct val="80000"/>
              </a:lnSpc>
            </a:pPr>
            <a:r>
              <a:rPr lang="el-GR" altLang="ko-KR" sz="1800" b="1" dirty="0">
                <a:latin typeface="Arial" charset="0"/>
              </a:rPr>
              <a:t>Εγγραφή</a:t>
            </a:r>
            <a:r>
              <a:rPr lang="el-GR" altLang="ko-KR" sz="1800" dirty="0">
                <a:latin typeface="Arial" charset="0"/>
              </a:rPr>
              <a:t>: μια </a:t>
            </a:r>
            <a:r>
              <a:rPr lang="el-GR" altLang="ko-KR" sz="1800" b="1" dirty="0">
                <a:latin typeface="Arial" charset="0"/>
              </a:rPr>
              <a:t>ισχυρή δέσμη λέιζερ «καίει» </a:t>
            </a:r>
            <a:r>
              <a:rPr lang="el-GR" altLang="ko-KR" sz="1800" dirty="0">
                <a:latin typeface="Arial" charset="0"/>
              </a:rPr>
              <a:t>την επιφάνεια του δίσκου και έτσι σχηματίζεται μια </a:t>
            </a:r>
            <a:r>
              <a:rPr lang="el-GR" altLang="ko-KR" sz="1800" b="1" dirty="0">
                <a:latin typeface="Arial" charset="0"/>
              </a:rPr>
              <a:t>εσοχή </a:t>
            </a:r>
            <a:r>
              <a:rPr lang="el-GR" altLang="ko-KR" sz="1800" dirty="0" smtClean="0">
                <a:latin typeface="Arial" charset="0"/>
              </a:rPr>
              <a:t>ή </a:t>
            </a:r>
            <a:r>
              <a:rPr lang="el-GR" altLang="ko-KR" sz="1800" dirty="0">
                <a:latin typeface="Arial" charset="0"/>
              </a:rPr>
              <a:t>την αφήνει ως έχει και έτσι σχηματίζεται μια </a:t>
            </a:r>
            <a:r>
              <a:rPr lang="el-GR" altLang="ko-KR" sz="1800" b="1" dirty="0" smtClean="0">
                <a:latin typeface="Arial" charset="0"/>
              </a:rPr>
              <a:t>κοιλάδα</a:t>
            </a:r>
            <a:r>
              <a:rPr lang="el-GR" altLang="ko-KR" sz="1800" dirty="0" smtClean="0">
                <a:latin typeface="Arial" charset="0"/>
              </a:rPr>
              <a:t>, </a:t>
            </a:r>
            <a:r>
              <a:rPr lang="el-GR" altLang="ko-KR" sz="1800" dirty="0">
                <a:latin typeface="Arial" charset="0"/>
              </a:rPr>
              <a:t>κωδικοποιώντας έτσι το </a:t>
            </a:r>
            <a:r>
              <a:rPr lang="el-GR" altLang="ko-KR" sz="1800" b="1" dirty="0">
                <a:latin typeface="Arial" charset="0"/>
              </a:rPr>
              <a:t>0 </a:t>
            </a:r>
            <a:r>
              <a:rPr lang="el-GR" altLang="ko-KR" sz="1800" dirty="0">
                <a:latin typeface="Arial" charset="0"/>
              </a:rPr>
              <a:t>και το </a:t>
            </a:r>
            <a:r>
              <a:rPr lang="el-GR" altLang="ko-KR" sz="1800" b="1" dirty="0">
                <a:latin typeface="Arial" charset="0"/>
              </a:rPr>
              <a:t>1</a:t>
            </a:r>
            <a:r>
              <a:rPr lang="el-GR" altLang="ko-KR" sz="1800" dirty="0">
                <a:latin typeface="Arial" charset="0"/>
              </a:rPr>
              <a:t> </a:t>
            </a:r>
          </a:p>
          <a:p>
            <a:pPr lvl="1" algn="just" eaLnBrk="1" hangingPunct="1">
              <a:lnSpc>
                <a:spcPct val="80000"/>
              </a:lnSpc>
            </a:pPr>
            <a:endParaRPr lang="el-GR" altLang="ko-KR" sz="1800" dirty="0">
              <a:latin typeface="Arial" charset="0"/>
            </a:endParaRPr>
          </a:p>
          <a:p>
            <a:pPr lvl="1" algn="just" eaLnBrk="1" hangingPunct="1">
              <a:lnSpc>
                <a:spcPct val="80000"/>
              </a:lnSpc>
            </a:pPr>
            <a:r>
              <a:rPr lang="el-GR" altLang="ko-KR" sz="1800" b="1" dirty="0">
                <a:latin typeface="Arial" charset="0"/>
              </a:rPr>
              <a:t>Ανάγνωση</a:t>
            </a:r>
            <a:r>
              <a:rPr lang="el-GR" altLang="ko-KR" sz="1800" dirty="0">
                <a:latin typeface="Arial" charset="0"/>
              </a:rPr>
              <a:t>: μια </a:t>
            </a:r>
            <a:r>
              <a:rPr lang="el-GR" altLang="ko-KR" sz="1800" b="1" dirty="0">
                <a:latin typeface="Arial" charset="0"/>
              </a:rPr>
              <a:t>ασθενής δέσμη λέιζερ </a:t>
            </a:r>
            <a:r>
              <a:rPr lang="el-GR" altLang="ko-KR" sz="1800" dirty="0">
                <a:latin typeface="Arial" charset="0"/>
              </a:rPr>
              <a:t>χτυπά το δίσκο και ένας </a:t>
            </a:r>
            <a:r>
              <a:rPr lang="el-GR" altLang="ko-KR" sz="1800" b="1" dirty="0">
                <a:latin typeface="Arial" charset="0"/>
              </a:rPr>
              <a:t>αισθητήρας </a:t>
            </a:r>
            <a:r>
              <a:rPr lang="el-GR" altLang="ko-KR" sz="1800" dirty="0">
                <a:latin typeface="Arial" charset="0"/>
              </a:rPr>
              <a:t>(φωτοδίοδος) διαβάζει τις </a:t>
            </a:r>
            <a:r>
              <a:rPr lang="el-GR" altLang="ko-KR" sz="1800" b="1" dirty="0" smtClean="0">
                <a:latin typeface="Arial" charset="0"/>
              </a:rPr>
              <a:t>αντανακλάσεις</a:t>
            </a:r>
            <a:r>
              <a:rPr lang="el-GR" altLang="ko-KR" sz="1800" dirty="0" smtClean="0">
                <a:latin typeface="Arial" charset="0"/>
              </a:rPr>
              <a:t>. </a:t>
            </a:r>
            <a:r>
              <a:rPr lang="el-GR" altLang="ko-KR" sz="1800" dirty="0">
                <a:latin typeface="Arial" charset="0"/>
              </a:rPr>
              <a:t>Ανάλογα </a:t>
            </a:r>
            <a:r>
              <a:rPr lang="el-GR" altLang="ko-KR" sz="1800" dirty="0" smtClean="0">
                <a:latin typeface="Arial" charset="0"/>
              </a:rPr>
              <a:t>με </a:t>
            </a:r>
            <a:r>
              <a:rPr lang="el-GR" altLang="ko-KR" sz="1800" dirty="0">
                <a:latin typeface="Arial" charset="0"/>
              </a:rPr>
              <a:t>το </a:t>
            </a:r>
            <a:r>
              <a:rPr lang="el-GR" altLang="ko-KR" sz="1800" b="1" dirty="0">
                <a:latin typeface="Arial" charset="0"/>
              </a:rPr>
              <a:t>αν έχει καεί ένα σημείο ή όχι </a:t>
            </a:r>
            <a:r>
              <a:rPr lang="el-GR" altLang="ko-KR" sz="1800" dirty="0">
                <a:latin typeface="Arial" charset="0"/>
              </a:rPr>
              <a:t>διαβάζεται το </a:t>
            </a:r>
            <a:r>
              <a:rPr lang="el-GR" altLang="ko-KR" sz="1800" b="1" dirty="0">
                <a:latin typeface="Arial" charset="0"/>
              </a:rPr>
              <a:t>0 </a:t>
            </a:r>
            <a:r>
              <a:rPr lang="el-GR" altLang="ko-KR" sz="1800" dirty="0">
                <a:latin typeface="Arial" charset="0"/>
              </a:rPr>
              <a:t>ή το </a:t>
            </a:r>
            <a:r>
              <a:rPr lang="el-GR" altLang="ko-KR" sz="1800" b="1" dirty="0">
                <a:latin typeface="Arial" charset="0"/>
              </a:rPr>
              <a:t>1</a:t>
            </a:r>
            <a:r>
              <a:rPr lang="en-US" altLang="ko-KR" sz="1800" dirty="0">
                <a:latin typeface="Arial" charset="0"/>
                <a:ea typeface="Gulim" charset="0"/>
                <a:cs typeface="Gulim" charset="0"/>
              </a:rPr>
              <a:t> </a:t>
            </a:r>
            <a:endParaRPr lang="en-US" sz="1800" dirty="0">
              <a:latin typeface="Arial" charset="0"/>
            </a:endParaRPr>
          </a:p>
        </p:txBody>
      </p:sp>
    </p:spTree>
    <p:extLst>
      <p:ext uri="{BB962C8B-B14F-4D97-AF65-F5344CB8AC3E}">
        <p14:creationId xmlns:p14="http://schemas.microsoft.com/office/powerpoint/2010/main" val="225636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NortonSlides\art09\laser.BMP"/>
          <p:cNvPicPr>
            <a:picLocks noChangeAspect="1" noChangeArrowheads="1"/>
          </p:cNvPicPr>
          <p:nvPr/>
        </p:nvPicPr>
        <p:blipFill>
          <a:blip r:embed="rId2">
            <a:extLst>
              <a:ext uri="{28A0092B-C50C-407E-A947-70E740481C1C}">
                <a14:useLocalDpi xmlns:a14="http://schemas.microsoft.com/office/drawing/2010/main" val="0"/>
              </a:ext>
            </a:extLst>
          </a:blip>
          <a:srcRect r="50450" b="17346"/>
          <a:stretch>
            <a:fillRect/>
          </a:stretch>
        </p:blipFill>
        <p:spPr bwMode="auto">
          <a:xfrm>
            <a:off x="304800" y="796925"/>
            <a:ext cx="4191000" cy="52990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NortonSlides\art09\laser.BMP"/>
          <p:cNvPicPr>
            <a:picLocks noChangeAspect="1" noChangeArrowheads="1"/>
          </p:cNvPicPr>
          <p:nvPr/>
        </p:nvPicPr>
        <p:blipFill>
          <a:blip r:embed="rId2">
            <a:extLst>
              <a:ext uri="{28A0092B-C50C-407E-A947-70E740481C1C}">
                <a14:useLocalDpi xmlns:a14="http://schemas.microsoft.com/office/drawing/2010/main" val="0"/>
              </a:ext>
            </a:extLst>
          </a:blip>
          <a:srcRect l="49550" b="17346"/>
          <a:stretch>
            <a:fillRect/>
          </a:stretch>
        </p:blipFill>
        <p:spPr bwMode="auto">
          <a:xfrm>
            <a:off x="4495800" y="796925"/>
            <a:ext cx="4267200" cy="5299075"/>
          </a:xfrm>
          <a:prstGeom prst="rect">
            <a:avLst/>
          </a:prstGeom>
          <a:noFill/>
          <a:extLst>
            <a:ext uri="{909E8E84-426E-40dd-AFC4-6F175D3DCCD1}">
              <a14:hiddenFill xmlns:a14="http://schemas.microsoft.com/office/drawing/2010/main">
                <a:solidFill>
                  <a:srgbClr val="FFFFFF"/>
                </a:solidFill>
              </a14:hiddenFill>
            </a:ext>
          </a:extLst>
        </p:spPr>
      </p:pic>
      <p:sp>
        <p:nvSpPr>
          <p:cNvPr id="6148" name="AutoShape 4"/>
          <p:cNvSpPr>
            <a:spLocks noChangeArrowheads="1"/>
          </p:cNvSpPr>
          <p:nvPr/>
        </p:nvSpPr>
        <p:spPr bwMode="auto">
          <a:xfrm>
            <a:off x="381000" y="3505200"/>
            <a:ext cx="685800" cy="381000"/>
          </a:xfrm>
          <a:prstGeom prst="left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9" name="Text Box 5"/>
          <p:cNvSpPr txBox="1">
            <a:spLocks noChangeArrowheads="1"/>
          </p:cNvSpPr>
          <p:nvPr/>
        </p:nvSpPr>
        <p:spPr bwMode="auto">
          <a:xfrm>
            <a:off x="103188" y="34671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FF0000"/>
                </a:solidFill>
              </a:rPr>
              <a:t>1</a:t>
            </a:r>
          </a:p>
        </p:txBody>
      </p:sp>
      <p:sp>
        <p:nvSpPr>
          <p:cNvPr id="6150" name="AutoShape 6"/>
          <p:cNvSpPr>
            <a:spLocks noChangeArrowheads="1"/>
          </p:cNvSpPr>
          <p:nvPr/>
        </p:nvSpPr>
        <p:spPr bwMode="auto">
          <a:xfrm>
            <a:off x="3949700" y="3517900"/>
            <a:ext cx="609600" cy="381000"/>
          </a:xfrm>
          <a:prstGeom prst="leftArrow">
            <a:avLst>
              <a:gd name="adj1" fmla="val 50000"/>
              <a:gd name="adj2" fmla="val 4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1" name="Text Box 7"/>
          <p:cNvSpPr txBox="1">
            <a:spLocks noChangeArrowheads="1"/>
          </p:cNvSpPr>
          <p:nvPr/>
        </p:nvSpPr>
        <p:spPr bwMode="auto">
          <a:xfrm>
            <a:off x="3633788" y="347980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t>0</a:t>
            </a:r>
          </a:p>
        </p:txBody>
      </p:sp>
    </p:spTree>
    <p:extLst>
      <p:ext uri="{BB962C8B-B14F-4D97-AF65-F5344CB8AC3E}">
        <p14:creationId xmlns:p14="http://schemas.microsoft.com/office/powerpoint/2010/main" val="890594817"/>
      </p:ext>
    </p:extLst>
  </p:cSld>
  <p:clrMapOvr>
    <a:masterClrMapping/>
  </p:clrMapOvr>
  <p:transition xmlns:p14="http://schemas.microsoft.com/office/powerpoint/2010/main" spd="slow">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2000"/>
                                  </p:stCondLst>
                                  <p:childTnLst>
                                    <p:set>
                                      <p:cBhvr>
                                        <p:cTn id="6" dur="1" fill="hold">
                                          <p:stCondLst>
                                            <p:cond delay="0"/>
                                          </p:stCondLst>
                                        </p:cTn>
                                        <p:tgtEl>
                                          <p:spTgt spid="6148"/>
                                        </p:tgtEl>
                                        <p:attrNameLst>
                                          <p:attrName>style.visibility</p:attrName>
                                        </p:attrNameLst>
                                      </p:cBhvr>
                                      <p:to>
                                        <p:strVal val="visible"/>
                                      </p:to>
                                    </p:set>
                                    <p:animEffect transition="in" filter="wipe(right)">
                                      <p:cBhvr>
                                        <p:cTn id="7" dur="500"/>
                                        <p:tgtEl>
                                          <p:spTgt spid="6148"/>
                                        </p:tgtEl>
                                      </p:cBhvr>
                                    </p:animEffect>
                                  </p:childTnLst>
                                </p:cTn>
                              </p:par>
                            </p:childTnLst>
                          </p:cTn>
                        </p:par>
                        <p:par>
                          <p:cTn id="8" fill="hold" nodeType="afterGroup">
                            <p:stCondLst>
                              <p:cond delay="2500"/>
                            </p:stCondLst>
                            <p:childTnLst>
                              <p:par>
                                <p:cTn id="9" presetID="22" presetClass="entr" presetSubtype="2" fill="hold" grpId="0" nodeType="afterEffect">
                                  <p:stCondLst>
                                    <p:cond delay="2000"/>
                                  </p:stCondLst>
                                  <p:childTnLst>
                                    <p:set>
                                      <p:cBhvr>
                                        <p:cTn id="10" dur="1" fill="hold">
                                          <p:stCondLst>
                                            <p:cond delay="0"/>
                                          </p:stCondLst>
                                        </p:cTn>
                                        <p:tgtEl>
                                          <p:spTgt spid="6149"/>
                                        </p:tgtEl>
                                        <p:attrNameLst>
                                          <p:attrName>style.visibility</p:attrName>
                                        </p:attrNameLst>
                                      </p:cBhvr>
                                      <p:to>
                                        <p:strVal val="visible"/>
                                      </p:to>
                                    </p:set>
                                    <p:animEffect transition="in" filter="wipe(right)">
                                      <p:cBhvr>
                                        <p:cTn id="11" dur="500"/>
                                        <p:tgtEl>
                                          <p:spTgt spid="6149"/>
                                        </p:tgtEl>
                                      </p:cBhvr>
                                    </p:animEffect>
                                  </p:childTnLst>
                                </p:cTn>
                              </p:par>
                            </p:childTnLst>
                          </p:cTn>
                        </p:par>
                        <p:par>
                          <p:cTn id="12" fill="hold" nodeType="afterGroup">
                            <p:stCondLst>
                              <p:cond delay="5000"/>
                            </p:stCondLst>
                            <p:childTnLst>
                              <p:par>
                                <p:cTn id="13" presetID="2" presetClass="entr" presetSubtype="2" fill="hold" nodeType="afterEffect">
                                  <p:stCondLst>
                                    <p:cond delay="3000"/>
                                  </p:stCondLst>
                                  <p:childTnLst>
                                    <p:set>
                                      <p:cBhvr>
                                        <p:cTn id="14" dur="1" fill="hold">
                                          <p:stCondLst>
                                            <p:cond delay="0"/>
                                          </p:stCondLst>
                                        </p:cTn>
                                        <p:tgtEl>
                                          <p:spTgt spid="6147"/>
                                        </p:tgtEl>
                                        <p:attrNameLst>
                                          <p:attrName>style.visibility</p:attrName>
                                        </p:attrNameLst>
                                      </p:cBhvr>
                                      <p:to>
                                        <p:strVal val="visible"/>
                                      </p:to>
                                    </p:set>
                                    <p:anim calcmode="lin" valueType="num">
                                      <p:cBhvr additive="base">
                                        <p:cTn id="15" dur="500" fill="hold"/>
                                        <p:tgtEl>
                                          <p:spTgt spid="6147"/>
                                        </p:tgtEl>
                                        <p:attrNameLst>
                                          <p:attrName>ppt_x</p:attrName>
                                        </p:attrNameLst>
                                      </p:cBhvr>
                                      <p:tavLst>
                                        <p:tav tm="0">
                                          <p:val>
                                            <p:strVal val="1+#ppt_w/2"/>
                                          </p:val>
                                        </p:tav>
                                        <p:tav tm="100000">
                                          <p:val>
                                            <p:strVal val="#ppt_x"/>
                                          </p:val>
                                        </p:tav>
                                      </p:tavLst>
                                    </p:anim>
                                    <p:anim calcmode="lin" valueType="num">
                                      <p:cBhvr additive="base">
                                        <p:cTn id="16" dur="500" fill="hold"/>
                                        <p:tgtEl>
                                          <p:spTgt spid="6147"/>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8500"/>
                            </p:stCondLst>
                            <p:childTnLst>
                              <p:par>
                                <p:cTn id="18" presetID="22" presetClass="entr" presetSubtype="2" fill="hold" grpId="0" nodeType="afterEffect">
                                  <p:stCondLst>
                                    <p:cond delay="2000"/>
                                  </p:stCondLst>
                                  <p:childTnLst>
                                    <p:set>
                                      <p:cBhvr>
                                        <p:cTn id="19" dur="1" fill="hold">
                                          <p:stCondLst>
                                            <p:cond delay="0"/>
                                          </p:stCondLst>
                                        </p:cTn>
                                        <p:tgtEl>
                                          <p:spTgt spid="6150"/>
                                        </p:tgtEl>
                                        <p:attrNameLst>
                                          <p:attrName>style.visibility</p:attrName>
                                        </p:attrNameLst>
                                      </p:cBhvr>
                                      <p:to>
                                        <p:strVal val="visible"/>
                                      </p:to>
                                    </p:set>
                                    <p:animEffect transition="in" filter="wipe(right)">
                                      <p:cBhvr>
                                        <p:cTn id="20" dur="500"/>
                                        <p:tgtEl>
                                          <p:spTgt spid="6150"/>
                                        </p:tgtEl>
                                      </p:cBhvr>
                                    </p:animEffect>
                                  </p:childTnLst>
                                </p:cTn>
                              </p:par>
                            </p:childTnLst>
                          </p:cTn>
                        </p:par>
                        <p:par>
                          <p:cTn id="21" fill="hold" nodeType="afterGroup">
                            <p:stCondLst>
                              <p:cond delay="11000"/>
                            </p:stCondLst>
                            <p:childTnLst>
                              <p:par>
                                <p:cTn id="22" presetID="22" presetClass="entr" presetSubtype="2" fill="hold" grpId="0" nodeType="afterEffect">
                                  <p:stCondLst>
                                    <p:cond delay="2000"/>
                                  </p:stCondLst>
                                  <p:childTnLst>
                                    <p:set>
                                      <p:cBhvr>
                                        <p:cTn id="23" dur="1" fill="hold">
                                          <p:stCondLst>
                                            <p:cond delay="0"/>
                                          </p:stCondLst>
                                        </p:cTn>
                                        <p:tgtEl>
                                          <p:spTgt spid="6151"/>
                                        </p:tgtEl>
                                        <p:attrNameLst>
                                          <p:attrName>style.visibility</p:attrName>
                                        </p:attrNameLst>
                                      </p:cBhvr>
                                      <p:to>
                                        <p:strVal val="visible"/>
                                      </p:to>
                                    </p:set>
                                    <p:animEffect transition="in" filter="wipe(right)">
                                      <p:cBhvr>
                                        <p:cTn id="24"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utoUpdateAnimBg="0"/>
      <p:bldP spid="6150" grpId="0" animBg="1"/>
      <p:bldP spid="615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668337"/>
          </a:xfrm>
        </p:spPr>
        <p:txBody>
          <a:bodyPr/>
          <a:lstStyle/>
          <a:p>
            <a:pPr eaLnBrk="1" hangingPunct="1"/>
            <a:r>
              <a:rPr lang="el-GR" altLang="ko-KR" sz="2400" dirty="0">
                <a:latin typeface="Tahoma" charset="0"/>
              </a:rPr>
              <a:t>Συμπαγείς Δίσκοι (</a:t>
            </a:r>
            <a:r>
              <a:rPr lang="en-US" altLang="ko-KR" sz="2400" dirty="0">
                <a:latin typeface="Tahoma" charset="0"/>
                <a:ea typeface="Gulim" charset="0"/>
                <a:cs typeface="Gulim" charset="0"/>
              </a:rPr>
              <a:t>Compact</a:t>
            </a:r>
            <a:r>
              <a:rPr lang="el-GR" altLang="ko-KR" sz="2400" dirty="0">
                <a:latin typeface="Tahoma" charset="0"/>
              </a:rPr>
              <a:t> </a:t>
            </a:r>
            <a:r>
              <a:rPr lang="en-US" altLang="ko-KR" sz="2400" dirty="0">
                <a:latin typeface="Tahoma" charset="0"/>
                <a:ea typeface="Gulim" charset="0"/>
                <a:cs typeface="Gulim" charset="0"/>
              </a:rPr>
              <a:t>Disks</a:t>
            </a:r>
            <a:r>
              <a:rPr lang="el-GR" altLang="ko-KR" sz="2400" dirty="0">
                <a:latin typeface="Tahoma" charset="0"/>
              </a:rPr>
              <a:t>, </a:t>
            </a:r>
            <a:r>
              <a:rPr lang="en-US" altLang="ko-KR" sz="2400" dirty="0">
                <a:latin typeface="Tahoma" charset="0"/>
                <a:ea typeface="Gulim" charset="0"/>
                <a:cs typeface="Gulim" charset="0"/>
              </a:rPr>
              <a:t>CD</a:t>
            </a:r>
            <a:r>
              <a:rPr lang="el-GR" altLang="ko-KR" sz="2400" dirty="0">
                <a:latin typeface="Tahoma" charset="0"/>
              </a:rPr>
              <a:t>)</a:t>
            </a:r>
            <a:endParaRPr lang="en-US" sz="2400" dirty="0">
              <a:latin typeface="Tahoma" charset="0"/>
            </a:endParaRPr>
          </a:p>
        </p:txBody>
      </p:sp>
      <p:sp>
        <p:nvSpPr>
          <p:cNvPr id="32771" name="Rectangle 3"/>
          <p:cNvSpPr>
            <a:spLocks noGrp="1" noChangeArrowheads="1"/>
          </p:cNvSpPr>
          <p:nvPr>
            <p:ph type="body" idx="1"/>
          </p:nvPr>
        </p:nvSpPr>
        <p:spPr>
          <a:xfrm>
            <a:off x="457200" y="942975"/>
            <a:ext cx="8305800" cy="5449081"/>
          </a:xfrm>
        </p:spPr>
        <p:txBody>
          <a:bodyPr/>
          <a:lstStyle/>
          <a:p>
            <a:pPr eaLnBrk="1" hangingPunct="1">
              <a:lnSpc>
                <a:spcPct val="90000"/>
              </a:lnSpc>
            </a:pPr>
            <a:r>
              <a:rPr lang="el-GR" altLang="ko-KR" sz="1800" dirty="0">
                <a:latin typeface="Arial" charset="0"/>
              </a:rPr>
              <a:t>Τα </a:t>
            </a:r>
            <a:r>
              <a:rPr lang="en-US" altLang="ko-KR" sz="1800" b="1" dirty="0">
                <a:latin typeface="Arial" charset="0"/>
                <a:ea typeface="Gulim" charset="0"/>
                <a:cs typeface="Gulim" charset="0"/>
              </a:rPr>
              <a:t>CD</a:t>
            </a:r>
            <a:r>
              <a:rPr lang="el-GR" altLang="ko-KR" sz="1800" b="1" dirty="0">
                <a:latin typeface="Arial" charset="0"/>
              </a:rPr>
              <a:t> είναι μη ασταθής οπτική βοηθητική μνήμη</a:t>
            </a:r>
          </a:p>
          <a:p>
            <a:pPr marL="0" indent="0" eaLnBrk="1" hangingPunct="1">
              <a:lnSpc>
                <a:spcPct val="90000"/>
              </a:lnSpc>
              <a:buNone/>
            </a:pPr>
            <a:endParaRPr lang="el-GR" altLang="ko-KR" sz="1800" dirty="0">
              <a:latin typeface="Arial" charset="0"/>
            </a:endParaRPr>
          </a:p>
          <a:p>
            <a:pPr eaLnBrk="1" hangingPunct="1">
              <a:lnSpc>
                <a:spcPct val="90000"/>
              </a:lnSpc>
            </a:pPr>
            <a:r>
              <a:rPr lang="el-GR" altLang="ko-KR" sz="1800" dirty="0">
                <a:latin typeface="Arial" charset="0"/>
              </a:rPr>
              <a:t>Γνωστές παραλλαγές της τεχνολογίας αποτελούν τα:</a:t>
            </a:r>
          </a:p>
          <a:p>
            <a:pPr lvl="1" eaLnBrk="1" hangingPunct="1">
              <a:lnSpc>
                <a:spcPct val="90000"/>
              </a:lnSpc>
            </a:pPr>
            <a:r>
              <a:rPr lang="en-US" altLang="ko-KR" sz="1600" b="1" dirty="0">
                <a:latin typeface="Arial" charset="0"/>
                <a:ea typeface="Gulim" charset="0"/>
                <a:cs typeface="Gulim" charset="0"/>
              </a:rPr>
              <a:t>CD</a:t>
            </a:r>
            <a:r>
              <a:rPr lang="el-GR" altLang="ko-KR" sz="1600" b="1" dirty="0">
                <a:latin typeface="Arial" charset="0"/>
              </a:rPr>
              <a:t>-</a:t>
            </a:r>
            <a:r>
              <a:rPr lang="en-US" altLang="ko-KR" sz="1600" b="1" dirty="0">
                <a:latin typeface="Arial" charset="0"/>
                <a:ea typeface="Gulim" charset="0"/>
                <a:cs typeface="Gulim" charset="0"/>
              </a:rPr>
              <a:t>ROM</a:t>
            </a:r>
            <a:r>
              <a:rPr lang="el-GR" altLang="ko-KR" sz="1600" dirty="0">
                <a:latin typeface="Arial" charset="0"/>
              </a:rPr>
              <a:t> (1985), για την αποθήκευση δεδομένων. </a:t>
            </a:r>
            <a:r>
              <a:rPr lang="el-GR" altLang="ko-KR" sz="1600" dirty="0" smtClean="0">
                <a:latin typeface="Arial" charset="0"/>
              </a:rPr>
              <a:t>800</a:t>
            </a:r>
            <a:r>
              <a:rPr lang="el-GR" altLang="ko-KR" sz="1600" dirty="0">
                <a:latin typeface="Arial" charset="0"/>
              </a:rPr>
              <a:t>-900 </a:t>
            </a:r>
            <a:r>
              <a:rPr lang="en-US" altLang="ko-KR" sz="1600" dirty="0">
                <a:latin typeface="Arial" charset="0"/>
                <a:ea typeface="Gulim" charset="0"/>
                <a:cs typeface="Gulim" charset="0"/>
              </a:rPr>
              <a:t>Mb</a:t>
            </a:r>
            <a:r>
              <a:rPr lang="el-GR" altLang="ko-KR" sz="1600" dirty="0">
                <a:latin typeface="Arial" charset="0"/>
              </a:rPr>
              <a:t> ανά </a:t>
            </a:r>
            <a:r>
              <a:rPr lang="el-GR" altLang="ko-KR" sz="1600" dirty="0" smtClean="0">
                <a:latin typeface="Arial" charset="0"/>
              </a:rPr>
              <a:t>δίσκο.</a:t>
            </a:r>
            <a:r>
              <a:rPr lang="el-GR" altLang="ko-KR" sz="1600" dirty="0">
                <a:latin typeface="Arial" charset="0"/>
              </a:rPr>
              <a:t> </a:t>
            </a:r>
            <a:r>
              <a:rPr lang="el-GR" altLang="ko-KR" sz="1600" dirty="0" smtClean="0">
                <a:latin typeface="Arial" charset="0"/>
              </a:rPr>
              <a:t>Επιτρέπει </a:t>
            </a:r>
            <a:r>
              <a:rPr lang="el-GR" altLang="ko-KR" sz="1600" dirty="0">
                <a:latin typeface="Arial" charset="0"/>
              </a:rPr>
              <a:t>μόνο την ανάγνωση και όχι την εγγραφή πληροφοριών σε αυτό</a:t>
            </a:r>
            <a:endParaRPr lang="en-US" altLang="ko-KR" sz="1600" dirty="0">
              <a:latin typeface="Arial" charset="0"/>
              <a:ea typeface="Gulim" charset="0"/>
              <a:cs typeface="Gulim" charset="0"/>
            </a:endParaRPr>
          </a:p>
          <a:p>
            <a:pPr lvl="1" eaLnBrk="1" hangingPunct="1">
              <a:lnSpc>
                <a:spcPct val="90000"/>
              </a:lnSpc>
            </a:pPr>
            <a:r>
              <a:rPr lang="en-US" altLang="ko-KR" sz="1600" b="1" dirty="0">
                <a:latin typeface="Arial" charset="0"/>
                <a:ea typeface="Gulim" charset="0"/>
                <a:cs typeface="Gulim" charset="0"/>
              </a:rPr>
              <a:t>CD</a:t>
            </a:r>
            <a:r>
              <a:rPr lang="el-GR" altLang="ko-KR" sz="1600" b="1" dirty="0">
                <a:latin typeface="Arial" charset="0"/>
              </a:rPr>
              <a:t>-</a:t>
            </a:r>
            <a:r>
              <a:rPr lang="en-US" altLang="ko-KR" sz="1600" b="1" dirty="0">
                <a:latin typeface="Arial" charset="0"/>
                <a:ea typeface="Gulim" charset="0"/>
                <a:cs typeface="Gulim" charset="0"/>
              </a:rPr>
              <a:t>R</a:t>
            </a:r>
            <a:r>
              <a:rPr lang="el-GR" altLang="ko-KR" sz="1600" b="1" dirty="0">
                <a:latin typeface="Arial" charset="0"/>
              </a:rPr>
              <a:t> (</a:t>
            </a:r>
            <a:r>
              <a:rPr lang="en-US" altLang="ko-KR" sz="1600" b="1" dirty="0">
                <a:latin typeface="Arial" charset="0"/>
                <a:ea typeface="Gulim" charset="0"/>
                <a:cs typeface="Gulim" charset="0"/>
              </a:rPr>
              <a:t>CD</a:t>
            </a:r>
            <a:r>
              <a:rPr lang="el-GR" altLang="ko-KR" sz="1600" b="1" dirty="0">
                <a:latin typeface="Arial" charset="0"/>
              </a:rPr>
              <a:t> </a:t>
            </a:r>
            <a:r>
              <a:rPr lang="en-US" altLang="ko-KR" sz="1600" b="1" dirty="0">
                <a:latin typeface="Arial" charset="0"/>
                <a:ea typeface="Gulim" charset="0"/>
                <a:cs typeface="Gulim" charset="0"/>
              </a:rPr>
              <a:t>Recordable</a:t>
            </a:r>
            <a:r>
              <a:rPr lang="el-GR" altLang="ko-KR" sz="1600" b="1" dirty="0">
                <a:latin typeface="Arial" charset="0"/>
              </a:rPr>
              <a:t>)</a:t>
            </a:r>
            <a:r>
              <a:rPr lang="el-GR" altLang="ko-KR" sz="1600" dirty="0">
                <a:latin typeface="Arial" charset="0"/>
              </a:rPr>
              <a:t> (1990), στα οποία ο χρήστης μπορεί να εγγράψει δεδομένα στην επιφάνεια του δίσκου, αλλά μόνο μια φορά. Ανήκει στην κατηγορία μνημών που είναι γνωστές ως </a:t>
            </a:r>
            <a:r>
              <a:rPr lang="en-US" altLang="ko-KR" sz="1600" b="1" dirty="0">
                <a:latin typeface="Arial" charset="0"/>
                <a:ea typeface="Gulim" charset="0"/>
                <a:cs typeface="Gulim" charset="0"/>
              </a:rPr>
              <a:t>WORM</a:t>
            </a:r>
            <a:r>
              <a:rPr lang="el-GR" altLang="ko-KR" sz="1600" dirty="0">
                <a:latin typeface="Arial" charset="0"/>
              </a:rPr>
              <a:t> (</a:t>
            </a:r>
            <a:r>
              <a:rPr lang="en-US" altLang="ko-KR" sz="1600" dirty="0">
                <a:latin typeface="Arial" charset="0"/>
                <a:ea typeface="Gulim" charset="0"/>
                <a:cs typeface="Gulim" charset="0"/>
              </a:rPr>
              <a:t>write</a:t>
            </a:r>
            <a:r>
              <a:rPr lang="el-GR" altLang="ko-KR" sz="1600" dirty="0">
                <a:latin typeface="Arial" charset="0"/>
              </a:rPr>
              <a:t> </a:t>
            </a:r>
            <a:r>
              <a:rPr lang="en-US" altLang="ko-KR" sz="1600" dirty="0">
                <a:latin typeface="Arial" charset="0"/>
                <a:ea typeface="Gulim" charset="0"/>
                <a:cs typeface="Gulim" charset="0"/>
              </a:rPr>
              <a:t>once</a:t>
            </a:r>
            <a:r>
              <a:rPr lang="el-GR" altLang="ko-KR" sz="1600" dirty="0">
                <a:latin typeface="Arial" charset="0"/>
              </a:rPr>
              <a:t>, </a:t>
            </a:r>
            <a:r>
              <a:rPr lang="en-US" altLang="ko-KR" sz="1600" dirty="0">
                <a:latin typeface="Arial" charset="0"/>
                <a:ea typeface="Gulim" charset="0"/>
                <a:cs typeface="Gulim" charset="0"/>
              </a:rPr>
              <a:t>read</a:t>
            </a:r>
            <a:r>
              <a:rPr lang="el-GR" altLang="ko-KR" sz="1600" dirty="0">
                <a:latin typeface="Arial" charset="0"/>
              </a:rPr>
              <a:t> </a:t>
            </a:r>
            <a:r>
              <a:rPr lang="en-US" altLang="ko-KR" sz="1600" dirty="0">
                <a:latin typeface="Arial" charset="0"/>
                <a:ea typeface="Gulim" charset="0"/>
                <a:cs typeface="Gulim" charset="0"/>
              </a:rPr>
              <a:t>many</a:t>
            </a:r>
            <a:r>
              <a:rPr lang="el-GR" altLang="ko-KR" sz="1600" dirty="0">
                <a:latin typeface="Arial" charset="0"/>
              </a:rPr>
              <a:t> – μιας εγγραφής, πολλών αναγνώσεων).</a:t>
            </a:r>
            <a:endParaRPr lang="en-US" altLang="ko-KR" sz="1600" dirty="0">
              <a:latin typeface="Arial" charset="0"/>
              <a:ea typeface="Gulim" charset="0"/>
              <a:cs typeface="Gulim" charset="0"/>
            </a:endParaRPr>
          </a:p>
          <a:p>
            <a:pPr lvl="1" eaLnBrk="1" hangingPunct="1">
              <a:lnSpc>
                <a:spcPct val="90000"/>
              </a:lnSpc>
            </a:pPr>
            <a:r>
              <a:rPr lang="en-US" altLang="ko-KR" sz="1600" b="1" dirty="0">
                <a:latin typeface="Arial" charset="0"/>
                <a:ea typeface="Gulim" charset="0"/>
                <a:cs typeface="Gulim" charset="0"/>
              </a:rPr>
              <a:t>CD</a:t>
            </a:r>
            <a:r>
              <a:rPr lang="el-GR" altLang="ko-KR" sz="1600" b="1" dirty="0">
                <a:latin typeface="Arial" charset="0"/>
              </a:rPr>
              <a:t>-</a:t>
            </a:r>
            <a:r>
              <a:rPr lang="en-US" altLang="ko-KR" sz="1600" b="1" dirty="0">
                <a:latin typeface="Arial" charset="0"/>
                <a:ea typeface="Gulim" charset="0"/>
                <a:cs typeface="Gulim" charset="0"/>
              </a:rPr>
              <a:t>RW</a:t>
            </a:r>
            <a:r>
              <a:rPr lang="el-GR" altLang="ko-KR" sz="1600" b="1" dirty="0">
                <a:latin typeface="Arial" charset="0"/>
              </a:rPr>
              <a:t> (</a:t>
            </a:r>
            <a:r>
              <a:rPr lang="en-US" altLang="ko-KR" sz="1600" b="1" dirty="0">
                <a:latin typeface="Arial" charset="0"/>
                <a:ea typeface="Gulim" charset="0"/>
                <a:cs typeface="Gulim" charset="0"/>
              </a:rPr>
              <a:t>CD</a:t>
            </a:r>
            <a:r>
              <a:rPr lang="el-GR" altLang="ko-KR" sz="1600" b="1" dirty="0">
                <a:latin typeface="Arial" charset="0"/>
              </a:rPr>
              <a:t> </a:t>
            </a:r>
            <a:r>
              <a:rPr lang="en-US" altLang="ko-KR" sz="1600" b="1" dirty="0" err="1">
                <a:latin typeface="Arial" charset="0"/>
                <a:ea typeface="Gulim" charset="0"/>
                <a:cs typeface="Gulim" charset="0"/>
              </a:rPr>
              <a:t>ReWriteable</a:t>
            </a:r>
            <a:r>
              <a:rPr lang="el-GR" altLang="ko-KR" sz="1600" b="1" dirty="0">
                <a:latin typeface="Arial" charset="0"/>
              </a:rPr>
              <a:t>)</a:t>
            </a:r>
            <a:r>
              <a:rPr lang="el-GR" altLang="ko-KR" sz="1600" dirty="0">
                <a:latin typeface="Arial" charset="0"/>
              </a:rPr>
              <a:t> (1997), που επιτρέπουν πολλαπλές εγγραφές (θεωρητικά μέχρι 1.000, στην πράξη πολύ λιγότερες) πάνω στην επιφάνεια του δίσκου</a:t>
            </a:r>
            <a:r>
              <a:rPr lang="el-GR" altLang="ko-KR" sz="1600" dirty="0" smtClean="0">
                <a:latin typeface="Arial" charset="0"/>
              </a:rPr>
              <a:t>.</a:t>
            </a:r>
            <a:endParaRPr lang="en-US" altLang="ko-KR" sz="1600" dirty="0">
              <a:latin typeface="Arial" charset="0"/>
              <a:ea typeface="Gulim" charset="0"/>
              <a:cs typeface="Gulim" charset="0"/>
            </a:endParaRPr>
          </a:p>
        </p:txBody>
      </p:sp>
    </p:spTree>
    <p:extLst>
      <p:ext uri="{BB962C8B-B14F-4D97-AF65-F5344CB8AC3E}">
        <p14:creationId xmlns:p14="http://schemas.microsoft.com/office/powerpoint/2010/main" val="393989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b="1" dirty="0" smtClean="0"/>
              <a:t>Υλικό</a:t>
            </a:r>
            <a:r>
              <a:rPr lang="en-US" b="1" dirty="0" smtClean="0"/>
              <a:t> (hardware)</a:t>
            </a:r>
            <a:r>
              <a:rPr lang="el-GR" b="1" dirty="0" smtClean="0"/>
              <a:t/>
            </a:r>
            <a:br>
              <a:rPr lang="el-GR" b="1" dirty="0" smtClean="0"/>
            </a:br>
            <a:endParaRPr lang="en-US" dirty="0"/>
          </a:p>
        </p:txBody>
      </p:sp>
    </p:spTree>
    <p:extLst>
      <p:ext uri="{BB962C8B-B14F-4D97-AF65-F5344CB8AC3E}">
        <p14:creationId xmlns:p14="http://schemas.microsoft.com/office/powerpoint/2010/main" val="1400240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pPr eaLnBrk="1" hangingPunct="1"/>
            <a:r>
              <a:rPr lang="el-GR" altLang="ko-KR" sz="3200" dirty="0">
                <a:latin typeface="Arial"/>
                <a:cs typeface="Arial"/>
              </a:rPr>
              <a:t>Ψηφιακοί Ευέλικτοι Δίσκοι </a:t>
            </a:r>
            <a:r>
              <a:rPr lang="el-GR" altLang="ko-KR" sz="3200" dirty="0" smtClean="0">
                <a:latin typeface="Arial"/>
                <a:cs typeface="Arial"/>
              </a:rPr>
              <a:t/>
            </a:r>
            <a:br>
              <a:rPr lang="el-GR" altLang="ko-KR" sz="3200" dirty="0" smtClean="0">
                <a:latin typeface="Arial"/>
                <a:cs typeface="Arial"/>
              </a:rPr>
            </a:br>
            <a:r>
              <a:rPr lang="el-GR" altLang="ko-KR" sz="3200" dirty="0" smtClean="0">
                <a:latin typeface="Arial"/>
                <a:cs typeface="Arial"/>
              </a:rPr>
              <a:t>(</a:t>
            </a:r>
            <a:r>
              <a:rPr lang="el-GR" altLang="ko-KR" sz="3200" dirty="0">
                <a:latin typeface="Arial"/>
                <a:cs typeface="Arial"/>
              </a:rPr>
              <a:t>Digital Versatile Disk</a:t>
            </a:r>
            <a:r>
              <a:rPr lang="en-US" altLang="ko-KR" sz="3200" dirty="0">
                <a:latin typeface="Arial"/>
                <a:ea typeface="Gulim" charset="0"/>
                <a:cs typeface="Arial"/>
              </a:rPr>
              <a:t>s</a:t>
            </a:r>
            <a:r>
              <a:rPr lang="el-GR" altLang="ko-KR" sz="3200" dirty="0">
                <a:latin typeface="Arial"/>
                <a:cs typeface="Arial"/>
              </a:rPr>
              <a:t>, DVD)</a:t>
            </a:r>
            <a:r>
              <a:rPr lang="en-US" altLang="ko-KR" sz="3200" dirty="0">
                <a:latin typeface="Arial"/>
                <a:ea typeface="Gulim" charset="0"/>
                <a:cs typeface="Arial"/>
              </a:rPr>
              <a:t> </a:t>
            </a:r>
            <a:endParaRPr lang="en-US" sz="3200" dirty="0">
              <a:latin typeface="Arial"/>
              <a:cs typeface="Arial"/>
            </a:endParaRPr>
          </a:p>
        </p:txBody>
      </p:sp>
      <p:sp>
        <p:nvSpPr>
          <p:cNvPr id="35843" name="Rectangle 3"/>
          <p:cNvSpPr>
            <a:spLocks noGrp="1" noChangeArrowheads="1"/>
          </p:cNvSpPr>
          <p:nvPr>
            <p:ph type="body" idx="1"/>
          </p:nvPr>
        </p:nvSpPr>
        <p:spPr>
          <a:xfrm>
            <a:off x="331317" y="1822357"/>
            <a:ext cx="8355483" cy="4721562"/>
          </a:xfrm>
        </p:spPr>
        <p:txBody>
          <a:bodyPr/>
          <a:lstStyle/>
          <a:p>
            <a:pPr algn="just" eaLnBrk="1" hangingPunct="1">
              <a:lnSpc>
                <a:spcPct val="90000"/>
              </a:lnSpc>
            </a:pPr>
            <a:r>
              <a:rPr lang="el-GR" altLang="ko-KR" sz="1800" dirty="0">
                <a:latin typeface="Arial" charset="0"/>
              </a:rPr>
              <a:t>Τα </a:t>
            </a:r>
            <a:r>
              <a:rPr lang="en-US" altLang="ko-KR" sz="1800" b="1" dirty="0">
                <a:latin typeface="Arial" charset="0"/>
                <a:ea typeface="Gulim" charset="0"/>
                <a:cs typeface="Gulim" charset="0"/>
              </a:rPr>
              <a:t>DVD </a:t>
            </a:r>
            <a:r>
              <a:rPr lang="el-GR" altLang="ko-KR" sz="1800" b="1" dirty="0">
                <a:latin typeface="Arial" charset="0"/>
              </a:rPr>
              <a:t>είναι μη ασταθής οπτική βοηθητική μνήμη</a:t>
            </a:r>
            <a:r>
              <a:rPr lang="el-GR" altLang="ko-KR" sz="1800" dirty="0">
                <a:latin typeface="Arial" charset="0"/>
              </a:rPr>
              <a:t> </a:t>
            </a:r>
          </a:p>
          <a:p>
            <a:pPr lvl="1" algn="just" eaLnBrk="1" hangingPunct="1">
              <a:lnSpc>
                <a:spcPct val="90000"/>
              </a:lnSpc>
            </a:pPr>
            <a:r>
              <a:rPr lang="el-GR" altLang="ko-KR" sz="1600" dirty="0">
                <a:latin typeface="Arial" charset="0"/>
              </a:rPr>
              <a:t>Πρωτοπαρουσιάστηκαν το 1996 και αποτελούν προϊόν συγχώνευσης δυο παλιότερων τεχνολογιών, του </a:t>
            </a:r>
            <a:r>
              <a:rPr lang="en-US" altLang="ko-KR" sz="1600" dirty="0">
                <a:latin typeface="Arial" charset="0"/>
                <a:ea typeface="Gulim" charset="0"/>
                <a:cs typeface="Gulim" charset="0"/>
              </a:rPr>
              <a:t>Super</a:t>
            </a:r>
            <a:r>
              <a:rPr lang="el-GR" altLang="ko-KR" sz="1600" dirty="0">
                <a:latin typeface="Arial" charset="0"/>
              </a:rPr>
              <a:t> </a:t>
            </a:r>
            <a:r>
              <a:rPr lang="en-US" altLang="ko-KR" sz="1600" dirty="0">
                <a:latin typeface="Arial" charset="0"/>
                <a:ea typeface="Gulim" charset="0"/>
                <a:cs typeface="Gulim" charset="0"/>
              </a:rPr>
              <a:t>Disk</a:t>
            </a:r>
            <a:r>
              <a:rPr lang="el-GR" altLang="ko-KR" sz="1600" dirty="0">
                <a:latin typeface="Arial" charset="0"/>
              </a:rPr>
              <a:t> (</a:t>
            </a:r>
            <a:r>
              <a:rPr lang="en-US" altLang="ko-KR" sz="1600" dirty="0">
                <a:latin typeface="Arial" charset="0"/>
                <a:ea typeface="Gulim" charset="0"/>
                <a:cs typeface="Gulim" charset="0"/>
              </a:rPr>
              <a:t>SD</a:t>
            </a:r>
            <a:r>
              <a:rPr lang="el-GR" altLang="ko-KR" sz="1600" dirty="0">
                <a:latin typeface="Arial" charset="0"/>
              </a:rPr>
              <a:t>) και του </a:t>
            </a:r>
            <a:r>
              <a:rPr lang="en-US" altLang="ko-KR" sz="1600" dirty="0">
                <a:latin typeface="Arial" charset="0"/>
                <a:ea typeface="Gulim" charset="0"/>
                <a:cs typeface="Gulim" charset="0"/>
              </a:rPr>
              <a:t>Multimedia</a:t>
            </a:r>
            <a:r>
              <a:rPr lang="el-GR" altLang="ko-KR" sz="1600" dirty="0">
                <a:latin typeface="Arial" charset="0"/>
              </a:rPr>
              <a:t> </a:t>
            </a:r>
            <a:r>
              <a:rPr lang="en-US" altLang="ko-KR" sz="1600" dirty="0">
                <a:latin typeface="Arial" charset="0"/>
                <a:ea typeface="Gulim" charset="0"/>
                <a:cs typeface="Gulim" charset="0"/>
              </a:rPr>
              <a:t>CD</a:t>
            </a:r>
            <a:r>
              <a:rPr lang="el-GR" altLang="ko-KR" sz="1600" dirty="0">
                <a:latin typeface="Arial" charset="0"/>
              </a:rPr>
              <a:t> (</a:t>
            </a:r>
            <a:r>
              <a:rPr lang="en-US" altLang="ko-KR" sz="1600" dirty="0">
                <a:latin typeface="Arial" charset="0"/>
                <a:ea typeface="Gulim" charset="0"/>
                <a:cs typeface="Gulim" charset="0"/>
              </a:rPr>
              <a:t>MMCD</a:t>
            </a:r>
            <a:r>
              <a:rPr lang="el-GR" altLang="ko-KR" sz="1600" dirty="0">
                <a:latin typeface="Arial" charset="0"/>
              </a:rPr>
              <a:t>)</a:t>
            </a:r>
          </a:p>
          <a:p>
            <a:pPr lvl="1" algn="just" eaLnBrk="1" hangingPunct="1">
              <a:lnSpc>
                <a:spcPct val="90000"/>
              </a:lnSpc>
            </a:pPr>
            <a:r>
              <a:rPr lang="el-GR" altLang="ko-KR" sz="1600" dirty="0">
                <a:latin typeface="Arial" charset="0"/>
              </a:rPr>
              <a:t>Τα </a:t>
            </a:r>
            <a:r>
              <a:rPr lang="en-US" altLang="ko-KR" sz="1600" dirty="0">
                <a:latin typeface="Arial" charset="0"/>
                <a:ea typeface="Gulim" charset="0"/>
                <a:cs typeface="Gulim" charset="0"/>
              </a:rPr>
              <a:t>DVD</a:t>
            </a:r>
            <a:r>
              <a:rPr lang="el-GR" altLang="ko-KR" sz="1600" dirty="0">
                <a:latin typeface="Arial" charset="0"/>
              </a:rPr>
              <a:t> αρχικά σχεδιάστηκαν για την αποθήκευση βίντεο και στη συνέχεια έγιναν δημοφιλή σα βοηθητική μνήμη σε υπολογιστές</a:t>
            </a:r>
          </a:p>
          <a:p>
            <a:pPr algn="just" eaLnBrk="1" hangingPunct="1">
              <a:lnSpc>
                <a:spcPct val="90000"/>
              </a:lnSpc>
            </a:pPr>
            <a:endParaRPr lang="el-GR" altLang="ko-KR" sz="1800" dirty="0">
              <a:latin typeface="Arial" charset="0"/>
            </a:endParaRPr>
          </a:p>
          <a:p>
            <a:pPr algn="just" eaLnBrk="1" hangingPunct="1">
              <a:lnSpc>
                <a:spcPct val="90000"/>
              </a:lnSpc>
            </a:pPr>
            <a:r>
              <a:rPr lang="el-GR" altLang="ko-KR" sz="1800" dirty="0">
                <a:latin typeface="Arial" charset="0"/>
              </a:rPr>
              <a:t>Γνωστές παραλλαγές της τεχνολογίας αποτελούν τα:</a:t>
            </a:r>
            <a:endParaRPr lang="en-US" altLang="ko-KR" sz="1800" dirty="0">
              <a:latin typeface="Arial" charset="0"/>
              <a:ea typeface="Gulim" charset="0"/>
              <a:cs typeface="Gulim" charset="0"/>
            </a:endParaRPr>
          </a:p>
          <a:p>
            <a:pPr lvl="1" algn="just" eaLnBrk="1" hangingPunct="1">
              <a:lnSpc>
                <a:spcPct val="90000"/>
              </a:lnSpc>
            </a:pPr>
            <a:r>
              <a:rPr lang="en-US" altLang="ko-KR" sz="1600" b="1" dirty="0">
                <a:latin typeface="Arial" charset="0"/>
                <a:ea typeface="Gulim" charset="0"/>
                <a:cs typeface="Gulim" charset="0"/>
              </a:rPr>
              <a:t>DVD</a:t>
            </a:r>
            <a:r>
              <a:rPr lang="el-GR" altLang="ko-KR" sz="1600" b="1" dirty="0">
                <a:latin typeface="Arial" charset="0"/>
              </a:rPr>
              <a:t>-</a:t>
            </a:r>
            <a:r>
              <a:rPr lang="en-US" altLang="ko-KR" sz="1600" b="1" dirty="0">
                <a:latin typeface="Arial" charset="0"/>
                <a:ea typeface="Gulim" charset="0"/>
                <a:cs typeface="Gulim" charset="0"/>
              </a:rPr>
              <a:t>ROM</a:t>
            </a:r>
            <a:r>
              <a:rPr lang="el-GR" altLang="ko-KR" sz="1600" dirty="0">
                <a:latin typeface="Arial" charset="0"/>
              </a:rPr>
              <a:t>, για την αποθήκευση δεδομένων. </a:t>
            </a:r>
            <a:r>
              <a:rPr lang="en-US" altLang="ko-KR" sz="1600" dirty="0">
                <a:latin typeface="Arial" charset="0"/>
                <a:ea typeface="Gulim" charset="0"/>
                <a:cs typeface="Gulim" charset="0"/>
              </a:rPr>
              <a:t>E</a:t>
            </a:r>
            <a:r>
              <a:rPr lang="el-GR" altLang="ko-KR" sz="1600" dirty="0">
                <a:latin typeface="Arial" charset="0"/>
              </a:rPr>
              <a:t>πιτρέπουν μόνο την ανάγνωση και όχι την εγγραφή πληροφοριών σε αυτά</a:t>
            </a:r>
            <a:endParaRPr lang="en-US" altLang="ko-KR" sz="1600" dirty="0">
              <a:latin typeface="Arial" charset="0"/>
              <a:ea typeface="Gulim" charset="0"/>
              <a:cs typeface="Gulim" charset="0"/>
            </a:endParaRPr>
          </a:p>
          <a:p>
            <a:pPr lvl="1" algn="just" eaLnBrk="1" hangingPunct="1">
              <a:lnSpc>
                <a:spcPct val="90000"/>
              </a:lnSpc>
            </a:pPr>
            <a:r>
              <a:rPr lang="en-US" altLang="ko-KR" sz="1600" b="1" dirty="0">
                <a:latin typeface="Arial" charset="0"/>
                <a:ea typeface="Gulim" charset="0"/>
                <a:cs typeface="Gulim" charset="0"/>
              </a:rPr>
              <a:t>DVD</a:t>
            </a:r>
            <a:r>
              <a:rPr lang="el-GR" altLang="ko-KR" sz="1600" b="1" dirty="0">
                <a:latin typeface="Arial" charset="0"/>
              </a:rPr>
              <a:t>-</a:t>
            </a:r>
            <a:r>
              <a:rPr lang="en-US" altLang="ko-KR" sz="1600" b="1" dirty="0">
                <a:latin typeface="Arial" charset="0"/>
                <a:ea typeface="Gulim" charset="0"/>
                <a:cs typeface="Gulim" charset="0"/>
              </a:rPr>
              <a:t>R</a:t>
            </a:r>
            <a:r>
              <a:rPr lang="el-GR" altLang="ko-KR" sz="1600" b="1" dirty="0">
                <a:latin typeface="Arial" charset="0"/>
              </a:rPr>
              <a:t> </a:t>
            </a:r>
            <a:r>
              <a:rPr lang="el-GR" altLang="ko-KR" sz="1600" b="1" dirty="0" smtClean="0">
                <a:latin typeface="Arial" charset="0"/>
              </a:rPr>
              <a:t>(</a:t>
            </a:r>
            <a:r>
              <a:rPr lang="en-US" altLang="ko-KR" sz="1600" b="1" dirty="0">
                <a:latin typeface="Arial" charset="0"/>
                <a:ea typeface="Gulim" charset="0"/>
                <a:cs typeface="Gulim" charset="0"/>
              </a:rPr>
              <a:t>DVD</a:t>
            </a:r>
            <a:r>
              <a:rPr lang="el-GR" altLang="ko-KR" sz="1600" b="1" dirty="0">
                <a:latin typeface="Arial" charset="0"/>
              </a:rPr>
              <a:t> </a:t>
            </a:r>
            <a:r>
              <a:rPr lang="en-US" altLang="ko-KR" sz="1600" b="1" dirty="0">
                <a:latin typeface="Arial" charset="0"/>
                <a:ea typeface="Gulim" charset="0"/>
                <a:cs typeface="Gulim" charset="0"/>
              </a:rPr>
              <a:t>Recordable</a:t>
            </a:r>
            <a:r>
              <a:rPr lang="el-GR" altLang="ko-KR" sz="1600" b="1" dirty="0">
                <a:latin typeface="Arial" charset="0"/>
              </a:rPr>
              <a:t>)</a:t>
            </a:r>
            <a:r>
              <a:rPr lang="el-GR" altLang="ko-KR" sz="1600" dirty="0">
                <a:latin typeface="Arial" charset="0"/>
              </a:rPr>
              <a:t>, στα οποία ο χρήστης μπορεί να εγγράψει δεδομένα στην επιφάνεια του δίσκου, αλλά μόνο μια φορά. Ο δίσκος έπειτα μπορεί να χρησιμοποιηθεί μόνο για την ανάγνωση των δεδομένων αυτών.</a:t>
            </a:r>
            <a:endParaRPr lang="en-US" altLang="ko-KR" sz="1600" dirty="0">
              <a:latin typeface="Arial" charset="0"/>
              <a:ea typeface="Gulim" charset="0"/>
              <a:cs typeface="Gulim" charset="0"/>
            </a:endParaRPr>
          </a:p>
          <a:p>
            <a:pPr lvl="1" algn="just" eaLnBrk="1" hangingPunct="1">
              <a:lnSpc>
                <a:spcPct val="90000"/>
              </a:lnSpc>
            </a:pPr>
            <a:r>
              <a:rPr lang="en-US" altLang="ko-KR" sz="1600" b="1" dirty="0">
                <a:latin typeface="Arial" charset="0"/>
                <a:ea typeface="Gulim" charset="0"/>
                <a:cs typeface="Gulim" charset="0"/>
              </a:rPr>
              <a:t>DVD</a:t>
            </a:r>
            <a:r>
              <a:rPr lang="el-GR" altLang="ko-KR" sz="1600" b="1" dirty="0">
                <a:latin typeface="Arial" charset="0"/>
              </a:rPr>
              <a:t>-</a:t>
            </a:r>
            <a:r>
              <a:rPr lang="en-US" altLang="ko-KR" sz="1600" b="1" dirty="0">
                <a:latin typeface="Arial" charset="0"/>
                <a:ea typeface="Gulim" charset="0"/>
                <a:cs typeface="Gulim" charset="0"/>
              </a:rPr>
              <a:t>RW</a:t>
            </a:r>
            <a:r>
              <a:rPr lang="el-GR" altLang="ko-KR" sz="1600" b="1" dirty="0">
                <a:latin typeface="Arial" charset="0"/>
              </a:rPr>
              <a:t> </a:t>
            </a:r>
            <a:r>
              <a:rPr lang="el-GR" altLang="ko-KR" sz="1600" b="1" dirty="0" smtClean="0">
                <a:latin typeface="Arial" charset="0"/>
              </a:rPr>
              <a:t>(</a:t>
            </a:r>
            <a:r>
              <a:rPr lang="en-US" altLang="ko-KR" sz="1600" b="1" dirty="0">
                <a:latin typeface="Arial" charset="0"/>
                <a:ea typeface="Gulim" charset="0"/>
                <a:cs typeface="Gulim" charset="0"/>
              </a:rPr>
              <a:t>DVD</a:t>
            </a:r>
            <a:r>
              <a:rPr lang="el-GR" altLang="ko-KR" sz="1600" b="1" dirty="0">
                <a:latin typeface="Arial" charset="0"/>
              </a:rPr>
              <a:t> </a:t>
            </a:r>
            <a:r>
              <a:rPr lang="en-US" altLang="ko-KR" sz="1600" b="1" dirty="0" err="1">
                <a:latin typeface="Arial" charset="0"/>
                <a:ea typeface="Gulim" charset="0"/>
                <a:cs typeface="Gulim" charset="0"/>
              </a:rPr>
              <a:t>ReWriteable</a:t>
            </a:r>
            <a:r>
              <a:rPr lang="el-GR" altLang="ko-KR" sz="1600" b="1" dirty="0">
                <a:latin typeface="Arial" charset="0"/>
              </a:rPr>
              <a:t>)</a:t>
            </a:r>
            <a:r>
              <a:rPr lang="el-GR" altLang="ko-KR" sz="1600" dirty="0">
                <a:latin typeface="Arial" charset="0"/>
              </a:rPr>
              <a:t>, που επιτρέπουν πολλαπλές εγγραφές πάνω στην επιφάνεια του δίσκου</a:t>
            </a:r>
            <a:r>
              <a:rPr lang="el-GR" altLang="ko-KR" sz="1600" dirty="0" smtClean="0">
                <a:latin typeface="Arial" charset="0"/>
              </a:rPr>
              <a:t>.</a:t>
            </a:r>
            <a:endParaRPr lang="en-US" altLang="ko-KR" sz="1600" dirty="0">
              <a:latin typeface="Arial" charset="0"/>
              <a:ea typeface="Gulim" charset="0"/>
              <a:cs typeface="Gulim" charset="0"/>
            </a:endParaRPr>
          </a:p>
        </p:txBody>
      </p:sp>
    </p:spTree>
    <p:extLst>
      <p:ext uri="{BB962C8B-B14F-4D97-AF65-F5344CB8AC3E}">
        <p14:creationId xmlns:p14="http://schemas.microsoft.com/office/powerpoint/2010/main" val="3150304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Autofit/>
          </a:bodyPr>
          <a:lstStyle/>
          <a:p>
            <a:pPr eaLnBrk="1" hangingPunct="1"/>
            <a:r>
              <a:rPr lang="el-GR" altLang="ko-KR" sz="4000" dirty="0">
                <a:latin typeface="Tahoma" charset="0"/>
              </a:rPr>
              <a:t>Δίσκοι Μπλέ Ακτίνας </a:t>
            </a:r>
            <a:r>
              <a:rPr lang="el-GR" altLang="ko-KR" sz="4000" dirty="0" smtClean="0">
                <a:latin typeface="Tahoma" charset="0"/>
              </a:rPr>
              <a:t/>
            </a:r>
            <a:br>
              <a:rPr lang="el-GR" altLang="ko-KR" sz="4000" dirty="0" smtClean="0">
                <a:latin typeface="Tahoma" charset="0"/>
              </a:rPr>
            </a:br>
            <a:r>
              <a:rPr lang="el-GR" altLang="ko-KR" sz="4000" dirty="0" smtClean="0">
                <a:latin typeface="Tahoma" charset="0"/>
              </a:rPr>
              <a:t>(</a:t>
            </a:r>
            <a:r>
              <a:rPr lang="en-US" altLang="ko-KR" sz="4000" dirty="0" err="1">
                <a:latin typeface="Tahoma" charset="0"/>
                <a:ea typeface="Gulim" charset="0"/>
                <a:cs typeface="Gulim" charset="0"/>
              </a:rPr>
              <a:t>BluRay</a:t>
            </a:r>
            <a:r>
              <a:rPr lang="el-GR" altLang="ko-KR" sz="4000" dirty="0">
                <a:latin typeface="Tahoma" charset="0"/>
              </a:rPr>
              <a:t> Disk</a:t>
            </a:r>
            <a:r>
              <a:rPr lang="en-US" altLang="ko-KR" sz="4000" dirty="0">
                <a:latin typeface="Tahoma" charset="0"/>
                <a:ea typeface="Gulim" charset="0"/>
                <a:cs typeface="Gulim" charset="0"/>
              </a:rPr>
              <a:t>s</a:t>
            </a:r>
            <a:r>
              <a:rPr lang="el-GR" altLang="ko-KR" sz="4000" dirty="0">
                <a:latin typeface="Tahoma" charset="0"/>
              </a:rPr>
              <a:t>, </a:t>
            </a:r>
            <a:r>
              <a:rPr lang="en-US" altLang="ko-KR" sz="4000" dirty="0">
                <a:latin typeface="Tahoma" charset="0"/>
                <a:ea typeface="Gulim" charset="0"/>
                <a:cs typeface="Gulim" charset="0"/>
              </a:rPr>
              <a:t>BR</a:t>
            </a:r>
            <a:r>
              <a:rPr lang="el-GR" altLang="ko-KR" sz="4000" dirty="0">
                <a:latin typeface="Tahoma" charset="0"/>
              </a:rPr>
              <a:t>D)</a:t>
            </a:r>
            <a:endParaRPr lang="en-US" sz="4000" dirty="0">
              <a:latin typeface="Tahoma" charset="0"/>
            </a:endParaRPr>
          </a:p>
        </p:txBody>
      </p:sp>
      <p:sp>
        <p:nvSpPr>
          <p:cNvPr id="37891" name="Rectangle 3"/>
          <p:cNvSpPr>
            <a:spLocks noGrp="1" noChangeArrowheads="1"/>
          </p:cNvSpPr>
          <p:nvPr>
            <p:ph type="body" idx="1"/>
          </p:nvPr>
        </p:nvSpPr>
        <p:spPr/>
        <p:txBody>
          <a:bodyPr/>
          <a:lstStyle/>
          <a:p>
            <a:pPr eaLnBrk="1" hangingPunct="1"/>
            <a:r>
              <a:rPr lang="el-GR" altLang="ko-KR" sz="1800">
                <a:latin typeface="Arial" charset="0"/>
              </a:rPr>
              <a:t>Η τεχνολογία των </a:t>
            </a:r>
            <a:r>
              <a:rPr lang="en-US" altLang="ko-KR" sz="1800">
                <a:latin typeface="Arial" charset="0"/>
                <a:ea typeface="Gulim" charset="0"/>
                <a:cs typeface="Gulim" charset="0"/>
              </a:rPr>
              <a:t>BluRay</a:t>
            </a:r>
            <a:r>
              <a:rPr lang="el-GR" altLang="ko-KR" sz="1800">
                <a:latin typeface="Arial" charset="0"/>
              </a:rPr>
              <a:t> δίσκων παρουσιάστηκε το 2006 και φαίνεται να αποτελεί το </a:t>
            </a:r>
            <a:r>
              <a:rPr lang="el-GR" altLang="ko-KR" sz="1800" i="1">
                <a:latin typeface="Arial" charset="0"/>
              </a:rPr>
              <a:t>ντε φάκτο </a:t>
            </a:r>
            <a:r>
              <a:rPr lang="el-GR" altLang="ko-KR" sz="1800">
                <a:latin typeface="Arial" charset="0"/>
              </a:rPr>
              <a:t>νέο πρότυπο για οπτικές μνήμες, επικρατώντας του ανταγωνιστικού προτύπου </a:t>
            </a:r>
            <a:r>
              <a:rPr lang="en-US" altLang="ko-KR" sz="1800" b="1">
                <a:latin typeface="Arial" charset="0"/>
                <a:ea typeface="Gulim" charset="0"/>
                <a:cs typeface="Gulim" charset="0"/>
              </a:rPr>
              <a:t>HD</a:t>
            </a:r>
            <a:r>
              <a:rPr lang="el-GR" altLang="ko-KR" sz="1800" b="1">
                <a:latin typeface="Arial" charset="0"/>
              </a:rPr>
              <a:t> </a:t>
            </a:r>
            <a:r>
              <a:rPr lang="en-US" altLang="ko-KR" sz="1800" b="1">
                <a:latin typeface="Arial" charset="0"/>
                <a:ea typeface="Gulim" charset="0"/>
                <a:cs typeface="Gulim" charset="0"/>
              </a:rPr>
              <a:t>DVD</a:t>
            </a:r>
            <a:r>
              <a:rPr lang="el-GR" altLang="ko-KR" sz="1800">
                <a:latin typeface="Arial" charset="0"/>
              </a:rPr>
              <a:t> (</a:t>
            </a:r>
            <a:r>
              <a:rPr lang="en-US" altLang="ko-KR" sz="1800">
                <a:latin typeface="Arial" charset="0"/>
                <a:ea typeface="Gulim" charset="0"/>
                <a:cs typeface="Gulim" charset="0"/>
              </a:rPr>
              <a:t>Hi</a:t>
            </a:r>
            <a:r>
              <a:rPr lang="el-GR" altLang="ko-KR" sz="1800">
                <a:latin typeface="Arial" charset="0"/>
              </a:rPr>
              <a:t> </a:t>
            </a:r>
            <a:r>
              <a:rPr lang="en-US" altLang="ko-KR" sz="1800">
                <a:latin typeface="Arial" charset="0"/>
                <a:ea typeface="Gulim" charset="0"/>
                <a:cs typeface="Gulim" charset="0"/>
              </a:rPr>
              <a:t>Definition</a:t>
            </a:r>
            <a:r>
              <a:rPr lang="el-GR" altLang="ko-KR" sz="1800">
                <a:latin typeface="Arial" charset="0"/>
              </a:rPr>
              <a:t> </a:t>
            </a:r>
            <a:r>
              <a:rPr lang="en-US" altLang="ko-KR" sz="1800">
                <a:latin typeface="Arial" charset="0"/>
                <a:ea typeface="Gulim" charset="0"/>
                <a:cs typeface="Gulim" charset="0"/>
              </a:rPr>
              <a:t>DVD</a:t>
            </a:r>
            <a:r>
              <a:rPr lang="el-GR" altLang="ko-KR" sz="1800">
                <a:latin typeface="Arial" charset="0"/>
              </a:rPr>
              <a:t>)</a:t>
            </a:r>
          </a:p>
          <a:p>
            <a:pPr eaLnBrk="1" hangingPunct="1"/>
            <a:r>
              <a:rPr lang="el-GR" altLang="ko-KR" sz="1800">
                <a:latin typeface="Arial" charset="0"/>
              </a:rPr>
              <a:t>Οι διαστάσεις ενός δίσκου </a:t>
            </a:r>
            <a:r>
              <a:rPr lang="en-US" altLang="ko-KR" sz="1800">
                <a:latin typeface="Arial" charset="0"/>
                <a:ea typeface="Gulim" charset="0"/>
                <a:cs typeface="Gulim" charset="0"/>
              </a:rPr>
              <a:t>BluRay</a:t>
            </a:r>
            <a:r>
              <a:rPr lang="el-GR" altLang="ko-KR" sz="1800">
                <a:latin typeface="Arial" charset="0"/>
              </a:rPr>
              <a:t> είναι οι ίδιες με αυτές ενός </a:t>
            </a:r>
            <a:r>
              <a:rPr lang="en-US" altLang="ko-KR" sz="1800">
                <a:latin typeface="Arial" charset="0"/>
                <a:ea typeface="Gulim" charset="0"/>
                <a:cs typeface="Gulim" charset="0"/>
              </a:rPr>
              <a:t>DVD</a:t>
            </a:r>
            <a:r>
              <a:rPr lang="el-GR" altLang="ko-KR" sz="1800">
                <a:latin typeface="Arial" charset="0"/>
              </a:rPr>
              <a:t> αλλά λόγω της χρήσης ακτίνας λέιζερ ακόμα μικρότερου μήκους κύματος (405 </a:t>
            </a:r>
            <a:r>
              <a:rPr lang="en-US" altLang="ko-KR" sz="1800">
                <a:latin typeface="Arial" charset="0"/>
                <a:ea typeface="Gulim" charset="0"/>
                <a:cs typeface="Gulim" charset="0"/>
              </a:rPr>
              <a:t>nm</a:t>
            </a:r>
            <a:r>
              <a:rPr lang="el-GR" altLang="ko-KR" sz="1800">
                <a:latin typeface="Arial" charset="0"/>
              </a:rPr>
              <a:t>, από το οποίο προκύπτει και το μπλε χρώμα της ακτίνας), τα δεδομένα γράφονται ακόμα πυκνότερα</a:t>
            </a:r>
          </a:p>
          <a:p>
            <a:pPr eaLnBrk="1" hangingPunct="1"/>
            <a:endParaRPr lang="en-US" sz="1800">
              <a:latin typeface="Arial" charset="0"/>
            </a:endParaRPr>
          </a:p>
        </p:txBody>
      </p:sp>
      <p:graphicFrame>
        <p:nvGraphicFramePr>
          <p:cNvPr id="215207" name="Group 167"/>
          <p:cNvGraphicFramePr>
            <a:graphicFrameLocks noGrp="1"/>
          </p:cNvGraphicFramePr>
          <p:nvPr/>
        </p:nvGraphicFramePr>
        <p:xfrm>
          <a:off x="1689100" y="4044950"/>
          <a:ext cx="7097713" cy="2255699"/>
        </p:xfrm>
        <a:graphic>
          <a:graphicData uri="http://schemas.openxmlformats.org/drawingml/2006/table">
            <a:tbl>
              <a:tblPr/>
              <a:tblGrid>
                <a:gridCol w="2427288"/>
                <a:gridCol w="1924050"/>
                <a:gridCol w="1476375"/>
                <a:gridCol w="12700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1" i="0" u="none" strike="noStrike" cap="none" normalizeH="0" baseline="0">
                          <a:ln>
                            <a:noFill/>
                          </a:ln>
                          <a:solidFill>
                            <a:srgbClr val="FFFFFF"/>
                          </a:solidFill>
                          <a:effectLst/>
                          <a:latin typeface="Times New Roman" charset="0"/>
                          <a:ea typeface="Batang" charset="0"/>
                          <a:cs typeface="Times New Roman" charset="0"/>
                        </a:rPr>
                        <a:t>Χαρακτηριστικό</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rgbClr val="FFFFFF"/>
                          </a:solidFill>
                          <a:effectLst/>
                          <a:latin typeface="Times New Roman" charset="0"/>
                          <a:ea typeface="Batang" charset="0"/>
                          <a:cs typeface="Times New Roman" charset="0"/>
                        </a:rPr>
                        <a:t>CD</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rgbClr val="FFFFFF"/>
                          </a:solidFill>
                          <a:effectLst/>
                          <a:latin typeface="Times New Roman" charset="0"/>
                          <a:ea typeface="Batang" charset="0"/>
                          <a:cs typeface="Times New Roman" charset="0"/>
                        </a:rPr>
                        <a:t>DVD</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a:ln>
                            <a:noFill/>
                          </a:ln>
                          <a:solidFill>
                            <a:srgbClr val="FFFFFF"/>
                          </a:solidFill>
                          <a:effectLst/>
                          <a:latin typeface="Times New Roman" charset="0"/>
                          <a:ea typeface="Batang" charset="0"/>
                          <a:cs typeface="Times New Roman" charset="0"/>
                        </a:rPr>
                        <a:t>BluRay</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1" i="0" u="none" strike="noStrike" cap="none" normalizeH="0" baseline="0">
                          <a:ln>
                            <a:noFill/>
                          </a:ln>
                          <a:solidFill>
                            <a:schemeClr val="tx1"/>
                          </a:solidFill>
                          <a:effectLst/>
                          <a:latin typeface="Times New Roman" charset="0"/>
                          <a:ea typeface="Batang" charset="0"/>
                          <a:cs typeface="Times New Roman" charset="0"/>
                        </a:rPr>
                        <a:t>Μήκος κύματος ακτίνας λέιζερ</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780</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nm (</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υπέρυθρο)</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640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nm (</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κόκκινο)</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405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nm </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(μπλε)</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1" i="0" u="none" strike="noStrike" cap="none" normalizeH="0" baseline="0">
                          <a:ln>
                            <a:noFill/>
                          </a:ln>
                          <a:solidFill>
                            <a:schemeClr val="tx1"/>
                          </a:solidFill>
                          <a:effectLst/>
                          <a:latin typeface="Times New Roman" charset="0"/>
                          <a:ea typeface="Batang" charset="0"/>
                          <a:cs typeface="Times New Roman" charset="0"/>
                        </a:rPr>
                        <a:t>Απόσταση μεταξύ τροχιών</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1,6 μ</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m</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0,74</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 μ</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m</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0,32</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 μ</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m</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1" i="0" u="none" strike="noStrike" cap="none" normalizeH="0" baseline="0">
                          <a:ln>
                            <a:noFill/>
                          </a:ln>
                          <a:solidFill>
                            <a:schemeClr val="tx1"/>
                          </a:solidFill>
                          <a:effectLst/>
                          <a:latin typeface="Times New Roman" charset="0"/>
                          <a:ea typeface="Batang" charset="0"/>
                          <a:cs typeface="Times New Roman" charset="0"/>
                        </a:rPr>
                        <a:t>Απόσταση μεταξύ </a:t>
                      </a:r>
                      <a:r>
                        <a:rPr kumimoji="0" lang="en-US" altLang="ko-KR" sz="1400" b="1" i="0" u="none" strike="noStrike" cap="none" normalizeH="0" baseline="0">
                          <a:ln>
                            <a:noFill/>
                          </a:ln>
                          <a:solidFill>
                            <a:schemeClr val="tx1"/>
                          </a:solidFill>
                          <a:effectLst/>
                          <a:latin typeface="Times New Roman" charset="0"/>
                          <a:ea typeface="Batang" charset="0"/>
                          <a:cs typeface="Times New Roman" charset="0"/>
                        </a:rPr>
                        <a:t>bits</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0,834 μ</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m</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0,4 μ</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m</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0,</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1</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4 μ</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m</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1" i="0" u="none" strike="noStrike" cap="none" normalizeH="0" baseline="0">
                          <a:ln>
                            <a:noFill/>
                          </a:ln>
                          <a:solidFill>
                            <a:schemeClr val="tx1"/>
                          </a:solidFill>
                          <a:effectLst/>
                          <a:latin typeface="Times New Roman" charset="0"/>
                          <a:ea typeface="Batang" charset="0"/>
                          <a:cs typeface="Times New Roman" charset="0"/>
                        </a:rPr>
                        <a:t>Μήκος σπειροειδούς ακτίνας εγγραφής δεδομένων</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6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 </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7,5</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 Km</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 </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1</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7,5</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 – 25 Km</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27</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 54</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Km</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1" i="0" u="none" strike="noStrike" cap="none" normalizeH="0" baseline="0">
                          <a:ln>
                            <a:noFill/>
                          </a:ln>
                          <a:solidFill>
                            <a:schemeClr val="tx1"/>
                          </a:solidFill>
                          <a:effectLst/>
                          <a:latin typeface="Times New Roman" charset="0"/>
                          <a:ea typeface="Batang" charset="0"/>
                          <a:cs typeface="Times New Roman" charset="0"/>
                        </a:rPr>
                        <a:t>Τυπική χωρητικότητα</a:t>
                      </a:r>
                      <a:endParaRPr kumimoji="0" lang="el-GR"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54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800 – 900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Mb</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4,7</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 –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17</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Gb</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25</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 –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5</a:t>
                      </a:r>
                      <a:r>
                        <a:rPr kumimoji="0" lang="el-GR" altLang="ko-KR" sz="1400" b="0" i="0" u="none" strike="noStrike" cap="none" normalizeH="0" baseline="0">
                          <a:ln>
                            <a:noFill/>
                          </a:ln>
                          <a:solidFill>
                            <a:schemeClr val="tx1"/>
                          </a:solidFill>
                          <a:effectLst/>
                          <a:latin typeface="Times New Roman" charset="0"/>
                          <a:ea typeface="Batang" charset="0"/>
                          <a:cs typeface="Times New Roman" charset="0"/>
                        </a:rPr>
                        <a:t>0 </a:t>
                      </a:r>
                      <a:r>
                        <a:rPr kumimoji="0" lang="en-US" altLang="ko-KR" sz="1400" b="0" i="0" u="none" strike="noStrike" cap="none" normalizeH="0" baseline="0">
                          <a:ln>
                            <a:noFill/>
                          </a:ln>
                          <a:solidFill>
                            <a:schemeClr val="tx1"/>
                          </a:solidFill>
                          <a:effectLst/>
                          <a:latin typeface="Times New Roman" charset="0"/>
                          <a:ea typeface="Batang" charset="0"/>
                          <a:cs typeface="Times New Roman" charset="0"/>
                        </a:rPr>
                        <a:t>Gb</a:t>
                      </a:r>
                      <a:endParaRPr kumimoji="0" lang="en-US" altLang="ko-KR" sz="2800" b="0" i="0" u="none" strike="noStrike" cap="none" normalizeH="0" baseline="0">
                        <a:ln>
                          <a:noFill/>
                        </a:ln>
                        <a:solidFill>
                          <a:schemeClr val="tx1"/>
                        </a:solidFill>
                        <a:effectLst/>
                        <a:latin typeface="Arial" charset="0"/>
                        <a:ea typeface="Batang" charset="0"/>
                        <a:cs typeface="Times New Roman" charset="0"/>
                      </a:endParaRPr>
                    </a:p>
                  </a:txBody>
                  <a:tcPr marT="45735" marB="45735" anchor="ctr"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9616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3570"/>
          </a:xfrm>
        </p:spPr>
        <p:txBody>
          <a:bodyPr/>
          <a:lstStyle/>
          <a:p>
            <a:r>
              <a:rPr lang="en-US" dirty="0" smtClean="0"/>
              <a:t>CD – DVD - Blue Ray</a:t>
            </a:r>
            <a:endParaRPr lang="en-US" dirty="0"/>
          </a:p>
        </p:txBody>
      </p:sp>
      <p:pic>
        <p:nvPicPr>
          <p:cNvPr id="4" name="Picture 3" descr="slide-21-728.jpeg"/>
          <p:cNvPicPr>
            <a:picLocks noChangeAspect="1"/>
          </p:cNvPicPr>
          <p:nvPr/>
        </p:nvPicPr>
        <p:blipFill rotWithShape="1">
          <a:blip r:embed="rId2">
            <a:extLst>
              <a:ext uri="{28A0092B-C50C-407E-A947-70E740481C1C}">
                <a14:useLocalDpi xmlns:a14="http://schemas.microsoft.com/office/drawing/2010/main" val="0"/>
              </a:ext>
            </a:extLst>
          </a:blip>
          <a:srcRect l="14244" t="16617" r="3316" b="14066"/>
          <a:stretch/>
        </p:blipFill>
        <p:spPr>
          <a:xfrm>
            <a:off x="359513" y="1368799"/>
            <a:ext cx="8583393" cy="5412884"/>
          </a:xfrm>
          <a:prstGeom prst="rect">
            <a:avLst/>
          </a:prstGeom>
        </p:spPr>
      </p:pic>
    </p:spTree>
    <p:extLst>
      <p:ext uri="{BB962C8B-B14F-4D97-AF65-F5344CB8AC3E}">
        <p14:creationId xmlns:p14="http://schemas.microsoft.com/office/powerpoint/2010/main" val="307503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2814638"/>
            <a:ext cx="8229600" cy="1143000"/>
          </a:xfrm>
        </p:spPr>
        <p:txBody>
          <a:bodyPr/>
          <a:lstStyle/>
          <a:p>
            <a:r>
              <a:rPr lang="el-GR" dirty="0" smtClean="0"/>
              <a:t>Τα βασικά μέρη του υπολογιστή</a:t>
            </a:r>
            <a:endParaRPr lang="en-US" dirty="0"/>
          </a:p>
        </p:txBody>
      </p:sp>
    </p:spTree>
    <p:extLst>
      <p:ext uri="{BB962C8B-B14F-4D97-AF65-F5344CB8AC3E}">
        <p14:creationId xmlns:p14="http://schemas.microsoft.com/office/powerpoint/2010/main" val="97795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se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6" y="759317"/>
            <a:ext cx="8568759" cy="5508488"/>
          </a:xfrm>
          <a:prstGeom prst="rect">
            <a:avLst/>
          </a:prstGeom>
        </p:spPr>
      </p:pic>
    </p:spTree>
    <p:extLst>
      <p:ext uri="{BB962C8B-B14F-4D97-AF65-F5344CB8AC3E}">
        <p14:creationId xmlns:p14="http://schemas.microsoft.com/office/powerpoint/2010/main" val="134146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uter_diagram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471" y="289910"/>
            <a:ext cx="5508519" cy="6398356"/>
          </a:xfrm>
          <a:prstGeom prst="rect">
            <a:avLst/>
          </a:prstGeom>
        </p:spPr>
      </p:pic>
    </p:spTree>
    <p:extLst>
      <p:ext uri="{BB962C8B-B14F-4D97-AF65-F5344CB8AC3E}">
        <p14:creationId xmlns:p14="http://schemas.microsoft.com/office/powerpoint/2010/main" val="329017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439c_1-pcd-diagra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63" y="177800"/>
            <a:ext cx="7619937" cy="6540718"/>
          </a:xfrm>
          <a:prstGeom prst="rect">
            <a:avLst/>
          </a:prstGeom>
        </p:spPr>
      </p:pic>
    </p:spTree>
    <p:extLst>
      <p:ext uri="{BB962C8B-B14F-4D97-AF65-F5344CB8AC3E}">
        <p14:creationId xmlns:p14="http://schemas.microsoft.com/office/powerpoint/2010/main" val="3451203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TotalTime>
  <Words>3580</Words>
  <Application>Microsoft Macintosh PowerPoint</Application>
  <PresentationFormat>On-screen Show (4:3)</PresentationFormat>
  <Paragraphs>443</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Υλικό (hardware) </vt:lpstr>
      <vt:lpstr>Τα βασικά μέρη του υπολογιστή</vt:lpstr>
      <vt:lpstr>PowerPoint Presentation</vt:lpstr>
      <vt:lpstr>PowerPoint Presentation</vt:lpstr>
      <vt:lpstr>PowerPoint Presentation</vt:lpstr>
      <vt:lpstr>Μνήμη</vt:lpstr>
      <vt:lpstr>Κύρια και Βοηθητική Μνήμη</vt:lpstr>
      <vt:lpstr>Εισαγωγή στη Μνήμη Υπολογιστή</vt:lpstr>
      <vt:lpstr>Κύρια και Βοηθητική Μνήμη</vt:lpstr>
      <vt:lpstr>Ιεραρχία μνημών</vt:lpstr>
      <vt:lpstr>Είδη Κύριων και Βοηθητικών Μνημών</vt:lpstr>
      <vt:lpstr>Σταθερές Μνήμες </vt:lpstr>
      <vt:lpstr>Ασταθείς Μνήμες</vt:lpstr>
      <vt:lpstr>Κύρια Μνήμη – Βασικές Λειτουργίες</vt:lpstr>
      <vt:lpstr>Οργάνωση της Κύριας Μνήμης </vt:lpstr>
      <vt:lpstr>Διευθυνσιοδότηση της μνήμης </vt:lpstr>
      <vt:lpstr>Διευθυνσιοδότηση της μνήμης</vt:lpstr>
      <vt:lpstr>Μνήμη Τυχαίας Προσπέλασης (RAM)</vt:lpstr>
      <vt:lpstr> Μνήμη Ανάγνωσης Μόνο (ROM) </vt:lpstr>
      <vt:lpstr>Boot</vt:lpstr>
      <vt:lpstr> Μνήμη Ανάγνωσης Μόνο (ROM)</vt:lpstr>
      <vt:lpstr>Κρυφή Μνήμη (Cache) </vt:lpstr>
      <vt:lpstr>Βοηθητική Μνήμη</vt:lpstr>
      <vt:lpstr>PowerPoint Presentation</vt:lpstr>
      <vt:lpstr>ΜΑΓΝΗΤΙΚΕΣ ΒΟΗΘΗΤΙΚΕΣ ΜΝΗΜΕΣ</vt:lpstr>
      <vt:lpstr>Μαγνητικές Μνήμες </vt:lpstr>
      <vt:lpstr>Σκληροί Δίσκοι</vt:lpstr>
      <vt:lpstr>PowerPoint Presentation</vt:lpstr>
      <vt:lpstr>PowerPoint Presentation</vt:lpstr>
      <vt:lpstr>PowerPoint Presentation</vt:lpstr>
      <vt:lpstr>Σκληροί Δίσκοι</vt:lpstr>
      <vt:lpstr>Σκληρός δίσκος</vt:lpstr>
      <vt:lpstr>PowerPoint Presentation</vt:lpstr>
      <vt:lpstr>Σκληροί Δίσκοι</vt:lpstr>
      <vt:lpstr>Σκληροί Δίσκοι</vt:lpstr>
      <vt:lpstr>Σκληροί Δίσκοι</vt:lpstr>
      <vt:lpstr>Σκληροί Δίσκοι</vt:lpstr>
      <vt:lpstr>File Fragmentation</vt:lpstr>
      <vt:lpstr>File Fragmentation</vt:lpstr>
      <vt:lpstr>PowerPoint Presentation</vt:lpstr>
      <vt:lpstr>PowerPoint Presentation</vt:lpstr>
      <vt:lpstr>ΟΠΤΙΚΕΣ ΒΟΗΘΗΤΙΚΕΣ ΜΝΗΜΕΣ</vt:lpstr>
      <vt:lpstr>Οπτικές Μνήμες</vt:lpstr>
      <vt:lpstr>PowerPoint Presentation</vt:lpstr>
      <vt:lpstr>Συμπαγείς Δίσκοι (Compact Disks, CD)</vt:lpstr>
      <vt:lpstr>Ψηφιακοί Ευέλικτοι Δίσκοι  (Digital Versatile Disks, DVD) </vt:lpstr>
      <vt:lpstr>Δίσκοι Μπλέ Ακτίνας  (BluRay Disks, BRD)</vt:lpstr>
      <vt:lpstr>CD – DVD - Blue Ray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Grigoris Amoutzias</dc:creator>
  <cp:lastModifiedBy>Grigoris Amoutzias</cp:lastModifiedBy>
  <cp:revision>29</cp:revision>
  <dcterms:created xsi:type="dcterms:W3CDTF">2012-10-09T06:14:42Z</dcterms:created>
  <dcterms:modified xsi:type="dcterms:W3CDTF">2014-12-11T08:37:31Z</dcterms:modified>
</cp:coreProperties>
</file>