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57" r:id="rId16"/>
    <p:sldId id="271" r:id="rId17"/>
    <p:sldId id="272" r:id="rId18"/>
    <p:sldId id="273"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8" r:id="rId49"/>
    <p:sldId id="304" r:id="rId50"/>
    <p:sldId id="305" r:id="rId51"/>
    <p:sldId id="306" r:id="rId52"/>
    <p:sldId id="307" r:id="rId53"/>
    <p:sldId id="309" r:id="rId54"/>
    <p:sldId id="312" r:id="rId55"/>
    <p:sldId id="310" r:id="rId56"/>
    <p:sldId id="311" r:id="rId57"/>
    <p:sldId id="313" r:id="rId58"/>
    <p:sldId id="314" r:id="rId59"/>
    <p:sldId id="315" r:id="rId60"/>
    <p:sldId id="316" r:id="rId61"/>
    <p:sldId id="317" r:id="rId6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B1172-D738-4BF2-ADCB-4A4A82DCE990}" type="datetimeFigureOut">
              <a:rPr lang="el-GR" smtClean="0"/>
              <a:t>7/11/2018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2CB1C-C44C-4894-9086-05DB9CABA529}" type="slidenum">
              <a:rPr lang="el-GR" smtClean="0"/>
              <a:t>‹#›</a:t>
            </a:fld>
            <a:endParaRPr lang="el-GR"/>
          </a:p>
        </p:txBody>
      </p:sp>
    </p:spTree>
    <p:extLst>
      <p:ext uri="{BB962C8B-B14F-4D97-AF65-F5344CB8AC3E}">
        <p14:creationId xmlns:p14="http://schemas.microsoft.com/office/powerpoint/2010/main" val="310966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662CB1C-C44C-4894-9086-05DB9CABA529}" type="slidenum">
              <a:rPr lang="el-GR" smtClean="0"/>
              <a:t>22</a:t>
            </a:fld>
            <a:endParaRPr lang="el-GR"/>
          </a:p>
        </p:txBody>
      </p:sp>
    </p:spTree>
    <p:extLst>
      <p:ext uri="{BB962C8B-B14F-4D97-AF65-F5344CB8AC3E}">
        <p14:creationId xmlns:p14="http://schemas.microsoft.com/office/powerpoint/2010/main" val="39330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C571581-8F0C-416B-9B60-F70D585788E7}" type="datetime1">
              <a:rPr lang="el-GR" smtClean="0"/>
              <a:t>7/11/2018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414893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AF21AF-871B-448E-B6E4-A87D48DA0262}" type="datetime1">
              <a:rPr lang="el-GR" smtClean="0"/>
              <a:t>7/11/2018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91284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0EDCA6-DB2F-43AD-BBA0-A5AB0305BEBA}" type="datetime1">
              <a:rPr lang="el-GR" smtClean="0"/>
              <a:t>7/11/2018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118409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E97546A-109A-45B5-8699-A051A2B5E8CE}" type="datetime1">
              <a:rPr lang="el-GR" smtClean="0"/>
              <a:t>7/11/2018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239027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7BF3D0B-82A0-4AEF-86D5-C1DE159CDAF3}" type="datetime1">
              <a:rPr lang="el-GR" smtClean="0"/>
              <a:t>7/11/2018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246037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5610136-D85D-4EC6-9E8C-8A201B4E75B7}" type="datetime1">
              <a:rPr lang="el-GR" smtClean="0"/>
              <a:t>7/11/2018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3577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0F80253-C199-4DBC-B749-A95663000BBA}" type="datetime1">
              <a:rPr lang="el-GR" smtClean="0"/>
              <a:t>7/11/2018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14525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0786EF0-C5F5-4E2C-91A3-6D96A759FB3C}" type="datetime1">
              <a:rPr lang="el-GR" smtClean="0"/>
              <a:t>7/11/2018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25965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32661F7-480D-4525-BE1E-EFD47D746DFC}" type="datetime1">
              <a:rPr lang="el-GR" smtClean="0"/>
              <a:t>7/11/2018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31407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949FC23-F663-4F22-ADC4-F0190B7A9964}" type="datetime1">
              <a:rPr lang="el-GR" smtClean="0"/>
              <a:t>7/11/2018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252414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E440B72-7B88-4E50-AD9E-9C78287D1270}" type="datetime1">
              <a:rPr lang="el-GR" smtClean="0"/>
              <a:t>7/11/2018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E50867-14C8-4E92-B39D-6F0732C34FC8}" type="slidenum">
              <a:rPr lang="el-GR" smtClean="0"/>
              <a:t>‹#›</a:t>
            </a:fld>
            <a:endParaRPr lang="el-GR"/>
          </a:p>
        </p:txBody>
      </p:sp>
    </p:spTree>
    <p:extLst>
      <p:ext uri="{BB962C8B-B14F-4D97-AF65-F5344CB8AC3E}">
        <p14:creationId xmlns:p14="http://schemas.microsoft.com/office/powerpoint/2010/main" val="72054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9DA8-C833-4563-9293-3AC3D324EC03}" type="datetime1">
              <a:rPr lang="el-GR" smtClean="0"/>
              <a:t>7/11/2018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0867-14C8-4E92-B39D-6F0732C34FC8}" type="slidenum">
              <a:rPr lang="el-GR" smtClean="0"/>
              <a:t>‹#›</a:t>
            </a:fld>
            <a:endParaRPr lang="el-GR"/>
          </a:p>
        </p:txBody>
      </p:sp>
    </p:spTree>
    <p:extLst>
      <p:ext uri="{BB962C8B-B14F-4D97-AF65-F5344CB8AC3E}">
        <p14:creationId xmlns:p14="http://schemas.microsoft.com/office/powerpoint/2010/main" val="111034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List_of_geographic_information_systems_software" TargetMode="External"/><Relationship Id="rId2" Type="http://schemas.openxmlformats.org/officeDocument/2006/relationships/hyperlink" Target="http://freegis.org/" TargetMode="External"/><Relationship Id="rId1" Type="http://schemas.openxmlformats.org/officeDocument/2006/relationships/slideLayout" Target="../slideLayouts/slideLayout7.xml"/><Relationship Id="rId4" Type="http://schemas.openxmlformats.org/officeDocument/2006/relationships/hyperlink" Target="http://www.osgeo.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qgis.org/en/site/forusers/download.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arthexplorer.usgs.gov/" TargetMode="External"/><Relationship Id="rId2" Type="http://schemas.openxmlformats.org/officeDocument/2006/relationships/hyperlink" Target="https://asterweb.jpl.nasa.gov/data.asp" TargetMode="Externa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4622586" y="1820159"/>
            <a:ext cx="2798883" cy="3135553"/>
          </a:xfrm>
          <a:prstGeom prst="rect">
            <a:avLst/>
          </a:prstGeom>
        </p:spPr>
      </p:pic>
      <p:sp>
        <p:nvSpPr>
          <p:cNvPr id="5" name="Ορθογώνιο 4"/>
          <p:cNvSpPr/>
          <p:nvPr/>
        </p:nvSpPr>
        <p:spPr>
          <a:xfrm>
            <a:off x="3943565" y="556175"/>
            <a:ext cx="4156926" cy="830997"/>
          </a:xfrm>
          <a:prstGeom prst="rect">
            <a:avLst/>
          </a:prstGeom>
        </p:spPr>
        <p:txBody>
          <a:bodyPr wrap="square">
            <a:spAutoFit/>
          </a:bodyPr>
          <a:lstStyle/>
          <a:p>
            <a:pPr algn="ctr"/>
            <a:endParaRPr lang="el-GR" sz="1200" dirty="0">
              <a:solidFill>
                <a:srgbClr val="000000"/>
              </a:solidFill>
              <a:latin typeface="Calibri" panose="020F0502020204030204" pitchFamily="34" charset="0"/>
            </a:endParaRPr>
          </a:p>
          <a:p>
            <a:pPr algn="ctr"/>
            <a:r>
              <a:rPr lang="en-US" sz="3600" b="1" dirty="0">
                <a:latin typeface="Calibri" panose="020F0502020204030204" pitchFamily="34" charset="0"/>
              </a:rPr>
              <a:t>Quantum GIS - QGIS </a:t>
            </a:r>
            <a:endParaRPr lang="el-GR" sz="3600" dirty="0"/>
          </a:p>
        </p:txBody>
      </p:sp>
      <p:sp>
        <p:nvSpPr>
          <p:cNvPr id="6" name="Θέση αριθμού διαφάνειας 5"/>
          <p:cNvSpPr>
            <a:spLocks noGrp="1"/>
          </p:cNvSpPr>
          <p:nvPr>
            <p:ph type="sldNum" sz="quarter" idx="12"/>
          </p:nvPr>
        </p:nvSpPr>
        <p:spPr/>
        <p:txBody>
          <a:bodyPr/>
          <a:lstStyle/>
          <a:p>
            <a:fld id="{6AE50867-14C8-4E92-B39D-6F0732C34FC8}" type="slidenum">
              <a:rPr lang="el-GR" smtClean="0"/>
              <a:t>1</a:t>
            </a:fld>
            <a:endParaRPr lang="el-GR"/>
          </a:p>
        </p:txBody>
      </p:sp>
    </p:spTree>
    <p:extLst>
      <p:ext uri="{BB962C8B-B14F-4D97-AF65-F5344CB8AC3E}">
        <p14:creationId xmlns:p14="http://schemas.microsoft.com/office/powerpoint/2010/main" val="1255911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76410" y="1351128"/>
            <a:ext cx="9398266" cy="3821373"/>
          </a:xfrm>
          <a:prstGeom prst="rect">
            <a:avLst/>
          </a:prstGeom>
        </p:spPr>
      </p:pic>
      <p:sp>
        <p:nvSpPr>
          <p:cNvPr id="3" name="Θέση αριθμού διαφάνειας 2"/>
          <p:cNvSpPr>
            <a:spLocks noGrp="1"/>
          </p:cNvSpPr>
          <p:nvPr>
            <p:ph type="sldNum" sz="quarter" idx="12"/>
          </p:nvPr>
        </p:nvSpPr>
        <p:spPr/>
        <p:txBody>
          <a:bodyPr/>
          <a:lstStyle/>
          <a:p>
            <a:fld id="{6AE50867-14C8-4E92-B39D-6F0732C34FC8}" type="slidenum">
              <a:rPr lang="el-GR" smtClean="0"/>
              <a:t>10</a:t>
            </a:fld>
            <a:endParaRPr lang="el-GR"/>
          </a:p>
        </p:txBody>
      </p:sp>
    </p:spTree>
    <p:extLst>
      <p:ext uri="{BB962C8B-B14F-4D97-AF65-F5344CB8AC3E}">
        <p14:creationId xmlns:p14="http://schemas.microsoft.com/office/powerpoint/2010/main" val="90269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39508" y="846161"/>
            <a:ext cx="8225651" cy="5213445"/>
          </a:xfrm>
          <a:prstGeom prst="rect">
            <a:avLst/>
          </a:prstGeom>
        </p:spPr>
      </p:pic>
      <p:sp>
        <p:nvSpPr>
          <p:cNvPr id="3" name="Θέση αριθμού διαφάνειας 2"/>
          <p:cNvSpPr>
            <a:spLocks noGrp="1"/>
          </p:cNvSpPr>
          <p:nvPr>
            <p:ph type="sldNum" sz="quarter" idx="12"/>
          </p:nvPr>
        </p:nvSpPr>
        <p:spPr/>
        <p:txBody>
          <a:bodyPr/>
          <a:lstStyle/>
          <a:p>
            <a:fld id="{6AE50867-14C8-4E92-B39D-6F0732C34FC8}" type="slidenum">
              <a:rPr lang="el-GR" smtClean="0"/>
              <a:t>11</a:t>
            </a:fld>
            <a:endParaRPr lang="el-GR"/>
          </a:p>
        </p:txBody>
      </p:sp>
    </p:spTree>
    <p:extLst>
      <p:ext uri="{BB962C8B-B14F-4D97-AF65-F5344CB8AC3E}">
        <p14:creationId xmlns:p14="http://schemas.microsoft.com/office/powerpoint/2010/main" val="3436815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83642" y="641445"/>
            <a:ext cx="7653208" cy="5702911"/>
          </a:xfrm>
          <a:prstGeom prst="rect">
            <a:avLst/>
          </a:prstGeom>
        </p:spPr>
      </p:pic>
      <p:sp>
        <p:nvSpPr>
          <p:cNvPr id="3" name="Θέση αριθμού διαφάνειας 2"/>
          <p:cNvSpPr>
            <a:spLocks noGrp="1"/>
          </p:cNvSpPr>
          <p:nvPr>
            <p:ph type="sldNum" sz="quarter" idx="12"/>
          </p:nvPr>
        </p:nvSpPr>
        <p:spPr/>
        <p:txBody>
          <a:bodyPr/>
          <a:lstStyle/>
          <a:p>
            <a:fld id="{6AE50867-14C8-4E92-B39D-6F0732C34FC8}" type="slidenum">
              <a:rPr lang="el-GR" smtClean="0"/>
              <a:t>12</a:t>
            </a:fld>
            <a:endParaRPr lang="el-GR"/>
          </a:p>
        </p:txBody>
      </p:sp>
    </p:spTree>
    <p:extLst>
      <p:ext uri="{BB962C8B-B14F-4D97-AF65-F5344CB8AC3E}">
        <p14:creationId xmlns:p14="http://schemas.microsoft.com/office/powerpoint/2010/main" val="109001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3081" y="1366559"/>
            <a:ext cx="11273051" cy="1815882"/>
          </a:xfrm>
          <a:prstGeom prst="rect">
            <a:avLst/>
          </a:prstGeom>
        </p:spPr>
        <p:txBody>
          <a:bodyPr wrap="square">
            <a:spAutoFit/>
          </a:bodyPr>
          <a:lstStyle/>
          <a:p>
            <a:endParaRPr lang="el-GR" sz="1200" b="0" i="0" u="none" strike="noStrike" baseline="0" dirty="0" smtClean="0">
              <a:solidFill>
                <a:srgbClr val="000000"/>
              </a:solidFill>
              <a:latin typeface="Arial" panose="020B0604020202020204" pitchFamily="34" charset="0"/>
            </a:endParaRPr>
          </a:p>
          <a:p>
            <a:endParaRPr lang="el-GR" sz="1200" b="0" i="0" u="none" strike="noStrike" baseline="0" dirty="0" smtClean="0">
              <a:latin typeface="Arial" panose="020B0604020202020204" pitchFamily="34" charset="0"/>
            </a:endParaRPr>
          </a:p>
          <a:p>
            <a:r>
              <a:rPr lang="en-US" sz="2600" b="0" i="0" u="none" strike="noStrike" baseline="0" dirty="0" smtClean="0">
                <a:latin typeface="Arial" panose="020B0604020202020204" pitchFamily="34" charset="0"/>
              </a:rPr>
              <a:t>•  </a:t>
            </a:r>
            <a:r>
              <a:rPr lang="en-US" sz="2600" b="0" i="0" u="none" strike="noStrike" baseline="0" dirty="0" smtClean="0">
                <a:latin typeface="Calibri" panose="020F0502020204030204" pitchFamily="34" charset="0"/>
                <a:hlinkClick r:id="rId2"/>
              </a:rPr>
              <a:t>http://freegis.org/</a:t>
            </a:r>
            <a:endParaRPr lang="en-US" sz="2600" b="0" i="0" u="none" strike="noStrike" baseline="0" dirty="0" smtClean="0">
              <a:latin typeface="Calibri" panose="020F0502020204030204" pitchFamily="34" charset="0"/>
            </a:endParaRPr>
          </a:p>
          <a:p>
            <a:pPr>
              <a:spcBef>
                <a:spcPts val="600"/>
              </a:spcBef>
            </a:pPr>
            <a:r>
              <a:rPr lang="en-US" sz="2600" b="0" i="0" u="none" strike="noStrike" baseline="0" dirty="0" smtClean="0">
                <a:latin typeface="Arial" panose="020B0604020202020204" pitchFamily="34" charset="0"/>
              </a:rPr>
              <a:t>•  </a:t>
            </a:r>
            <a:r>
              <a:rPr lang="en-US" sz="2600" b="0" i="0" u="none" strike="noStrike" baseline="0" dirty="0" smtClean="0">
                <a:latin typeface="Calibri" panose="020F0502020204030204" pitchFamily="34" charset="0"/>
                <a:hlinkClick r:id="rId3"/>
              </a:rPr>
              <a:t>http://en.wikipedia.org/wiki/List_of_geographic_information_systems_software</a:t>
            </a:r>
            <a:r>
              <a:rPr lang="en-US" sz="2600" b="0" i="0" u="none" strike="noStrike" baseline="0" dirty="0" smtClean="0">
                <a:latin typeface="Calibri" panose="020F0502020204030204" pitchFamily="34" charset="0"/>
              </a:rPr>
              <a:t> </a:t>
            </a:r>
          </a:p>
          <a:p>
            <a:pPr>
              <a:spcBef>
                <a:spcPts val="600"/>
              </a:spcBef>
            </a:pPr>
            <a:r>
              <a:rPr lang="en-US" sz="2600" b="0" i="0" u="none" strike="noStrike" baseline="0" dirty="0" smtClean="0">
                <a:latin typeface="Arial" panose="020B0604020202020204" pitchFamily="34" charset="0"/>
              </a:rPr>
              <a:t>•  </a:t>
            </a:r>
            <a:r>
              <a:rPr lang="en-US" sz="2600" b="0" i="0" u="none" strike="noStrike" baseline="0" dirty="0" smtClean="0">
                <a:latin typeface="Calibri" panose="020F0502020204030204" pitchFamily="34" charset="0"/>
                <a:hlinkClick r:id="rId4"/>
              </a:rPr>
              <a:t>http://www.osgeo.org/ </a:t>
            </a:r>
            <a:endParaRPr lang="en-US" sz="2600" b="0" i="0" u="none" strike="noStrike" baseline="0" dirty="0" smtClean="0">
              <a:latin typeface="Calibri" panose="020F0502020204030204" pitchFamily="34" charset="0"/>
            </a:endParaRPr>
          </a:p>
        </p:txBody>
      </p:sp>
      <p:sp>
        <p:nvSpPr>
          <p:cNvPr id="3" name="Ορθογώνιο 2"/>
          <p:cNvSpPr/>
          <p:nvPr/>
        </p:nvSpPr>
        <p:spPr>
          <a:xfrm>
            <a:off x="905301" y="597118"/>
            <a:ext cx="6096000" cy="769441"/>
          </a:xfrm>
          <a:prstGeom prst="rect">
            <a:avLst/>
          </a:prstGeom>
        </p:spPr>
        <p:txBody>
          <a:bodyPr>
            <a:spAutoFit/>
          </a:bodyPr>
          <a:lstStyle/>
          <a:p>
            <a:endParaRPr lang="el-GR" sz="1200" b="0" i="0" u="none" strike="noStrike" baseline="0" dirty="0" smtClean="0">
              <a:solidFill>
                <a:srgbClr val="000000"/>
              </a:solidFill>
              <a:latin typeface="Calibri" panose="020F0502020204030204" pitchFamily="34" charset="0"/>
            </a:endParaRPr>
          </a:p>
          <a:p>
            <a:r>
              <a:rPr lang="el-GR" sz="3200" b="1" i="0" u="none" strike="noStrike" baseline="0" dirty="0" smtClean="0">
                <a:latin typeface="Calibri" panose="020F0502020204030204" pitchFamily="34" charset="0"/>
              </a:rPr>
              <a:t>Χρήσιμα </a:t>
            </a:r>
            <a:endParaRPr lang="el-GR" sz="3200" dirty="0"/>
          </a:p>
        </p:txBody>
      </p:sp>
      <p:sp>
        <p:nvSpPr>
          <p:cNvPr id="4" name="Θέση αριθμού διαφάνειας 3"/>
          <p:cNvSpPr>
            <a:spLocks noGrp="1"/>
          </p:cNvSpPr>
          <p:nvPr>
            <p:ph type="sldNum" sz="quarter" idx="12"/>
          </p:nvPr>
        </p:nvSpPr>
        <p:spPr/>
        <p:txBody>
          <a:bodyPr/>
          <a:lstStyle/>
          <a:p>
            <a:fld id="{6AE50867-14C8-4E92-B39D-6F0732C34FC8}" type="slidenum">
              <a:rPr lang="el-GR" smtClean="0"/>
              <a:t>13</a:t>
            </a:fld>
            <a:endParaRPr lang="el-GR"/>
          </a:p>
        </p:txBody>
      </p:sp>
    </p:spTree>
    <p:extLst>
      <p:ext uri="{BB962C8B-B14F-4D97-AF65-F5344CB8AC3E}">
        <p14:creationId xmlns:p14="http://schemas.microsoft.com/office/powerpoint/2010/main" val="263529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61647" y="2238220"/>
            <a:ext cx="6341659" cy="1508105"/>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pPr algn="ctr"/>
            <a:r>
              <a:rPr lang="el-GR" sz="4000" b="1" i="0" u="none" strike="noStrike" baseline="0" dirty="0" smtClean="0">
                <a:latin typeface="Calibri" panose="020F0502020204030204" pitchFamily="34" charset="0"/>
              </a:rPr>
              <a:t>ΕΚΠΑΙΔΕΥΣΗ ΣΤΗ ΧΡΗΣΗ ΤΟΥ QUANTUM GIS (QGIS) </a:t>
            </a:r>
            <a:endParaRPr lang="el-GR" dirty="0"/>
          </a:p>
        </p:txBody>
      </p:sp>
      <p:sp>
        <p:nvSpPr>
          <p:cNvPr id="3" name="Θέση αριθμού διαφάνειας 2"/>
          <p:cNvSpPr>
            <a:spLocks noGrp="1"/>
          </p:cNvSpPr>
          <p:nvPr>
            <p:ph type="sldNum" sz="quarter" idx="12"/>
          </p:nvPr>
        </p:nvSpPr>
        <p:spPr/>
        <p:txBody>
          <a:bodyPr/>
          <a:lstStyle/>
          <a:p>
            <a:fld id="{6AE50867-14C8-4E92-B39D-6F0732C34FC8}" type="slidenum">
              <a:rPr lang="el-GR" smtClean="0"/>
              <a:t>14</a:t>
            </a:fld>
            <a:endParaRPr lang="el-GR"/>
          </a:p>
        </p:txBody>
      </p:sp>
    </p:spTree>
    <p:extLst>
      <p:ext uri="{BB962C8B-B14F-4D97-AF65-F5344CB8AC3E}">
        <p14:creationId xmlns:p14="http://schemas.microsoft.com/office/powerpoint/2010/main" val="1786509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73457" y="773584"/>
            <a:ext cx="10781731" cy="5416868"/>
          </a:xfrm>
          <a:prstGeom prst="rect">
            <a:avLst/>
          </a:prstGeom>
        </p:spPr>
        <p:txBody>
          <a:bodyPr wrap="square">
            <a:spAutoFit/>
          </a:bodyPr>
          <a:lstStyle/>
          <a:p>
            <a:pPr marL="457200" indent="-457200" algn="just">
              <a:buFont typeface="Wingdings" panose="05000000000000000000" pitchFamily="2" charset="2"/>
              <a:buChar char="v"/>
            </a:pPr>
            <a:r>
              <a:rPr lang="el-GR" sz="2800" b="0" i="0" u="none" strike="noStrike" baseline="0" dirty="0" smtClean="0">
                <a:solidFill>
                  <a:srgbClr val="000000"/>
                </a:solidFill>
                <a:latin typeface="Calibri" panose="020F0502020204030204" pitchFamily="34" charset="0"/>
              </a:rPr>
              <a:t>Το </a:t>
            </a:r>
            <a:r>
              <a:rPr lang="el-GR" sz="2800" b="0" i="0" u="none" strike="noStrike" baseline="0" dirty="0" err="1" smtClean="0">
                <a:solidFill>
                  <a:srgbClr val="000000"/>
                </a:solidFill>
                <a:latin typeface="Calibri" panose="020F0502020204030204" pitchFamily="34" charset="0"/>
              </a:rPr>
              <a:t>Quantum</a:t>
            </a:r>
            <a:r>
              <a:rPr lang="el-GR" sz="2800" b="0" i="0" u="none" strike="noStrike" baseline="0" dirty="0" smtClean="0">
                <a:solidFill>
                  <a:srgbClr val="000000"/>
                </a:solidFill>
                <a:latin typeface="Calibri" panose="020F0502020204030204" pitchFamily="34" charset="0"/>
              </a:rPr>
              <a:t> GIS (QGIS) είναι ένα λογισμικό</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Γεωγραφικών Συστημάτων Πληροφοριών</a:t>
            </a:r>
            <a:r>
              <a:rPr lang="en-US" sz="2800" b="0" i="0" u="none" strike="noStrike" baseline="0" dirty="0" smtClean="0">
                <a:solidFill>
                  <a:srgbClr val="000000"/>
                </a:solidFill>
                <a:latin typeface="Calibri" panose="020F0502020204030204" pitchFamily="34" charset="0"/>
              </a:rPr>
              <a:t>,</a:t>
            </a:r>
            <a:r>
              <a:rPr lang="el-GR" sz="2800" b="0" i="0" u="none" strike="noStrike" baseline="0" dirty="0" smtClean="0">
                <a:solidFill>
                  <a:srgbClr val="000000"/>
                </a:solidFill>
                <a:latin typeface="Calibri" panose="020F0502020204030204" pitchFamily="34" charset="0"/>
              </a:rPr>
              <a:t> Ανοιχτού Κώδικα</a:t>
            </a:r>
            <a:r>
              <a:rPr lang="en-US" sz="2800" b="0" i="0" u="none" strike="noStrike" baseline="0" dirty="0" smtClean="0">
                <a:solidFill>
                  <a:srgbClr val="000000"/>
                </a:solidFill>
                <a:latin typeface="Calibri" panose="020F0502020204030204" pitchFamily="34" charset="0"/>
              </a:rPr>
              <a:t>,</a:t>
            </a:r>
            <a:r>
              <a:rPr lang="el-GR" sz="2800" b="0" i="0" u="none" strike="noStrike" baseline="0" dirty="0" smtClean="0">
                <a:solidFill>
                  <a:srgbClr val="000000"/>
                </a:solidFill>
                <a:latin typeface="Calibri" panose="020F0502020204030204" pitchFamily="34" charset="0"/>
              </a:rPr>
              <a:t> και</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err="1" smtClean="0">
                <a:solidFill>
                  <a:srgbClr val="000000"/>
                </a:solidFill>
                <a:latin typeface="Calibri" panose="020F0502020204030204" pitchFamily="34" charset="0"/>
              </a:rPr>
              <a:t>διέπεται</a:t>
            </a:r>
            <a:r>
              <a:rPr lang="el-GR" sz="2800" b="0" i="0" u="none" strike="noStrike" baseline="0" dirty="0" smtClean="0">
                <a:solidFill>
                  <a:srgbClr val="000000"/>
                </a:solidFill>
                <a:latin typeface="Calibri" panose="020F0502020204030204" pitchFamily="34" charset="0"/>
              </a:rPr>
              <a:t> από την άδεια </a:t>
            </a:r>
            <a:r>
              <a:rPr lang="en-US" sz="2800" b="0" i="0" u="none" strike="noStrike" baseline="0" dirty="0" smtClean="0">
                <a:solidFill>
                  <a:srgbClr val="000000"/>
                </a:solidFill>
                <a:latin typeface="Calibri" panose="020F0502020204030204" pitchFamily="34" charset="0"/>
              </a:rPr>
              <a:t>General Public License (GNU).</a:t>
            </a:r>
          </a:p>
          <a:p>
            <a:pPr marL="457200" indent="-457200" algn="just">
              <a:spcBef>
                <a:spcPts val="600"/>
              </a:spcBef>
              <a:buFont typeface="Wingdings" panose="05000000000000000000" pitchFamily="2" charset="2"/>
              <a:buChar char="v"/>
            </a:pPr>
            <a:r>
              <a:rPr lang="el-GR" sz="2800" b="0" i="0" u="none" strike="noStrike" baseline="0" dirty="0" smtClean="0">
                <a:solidFill>
                  <a:srgbClr val="000000"/>
                </a:solidFill>
                <a:latin typeface="Calibri" panose="020F0502020204030204" pitchFamily="34" charset="0"/>
              </a:rPr>
              <a:t>Το QGIS αποτελεί επίσημο πρόγραμμα του </a:t>
            </a:r>
            <a:r>
              <a:rPr lang="el-GR" sz="2800" b="0" i="0" u="none" strike="noStrike" baseline="0" dirty="0" err="1" smtClean="0">
                <a:solidFill>
                  <a:srgbClr val="000000"/>
                </a:solidFill>
                <a:latin typeface="Calibri" panose="020F0502020204030204" pitchFamily="34" charset="0"/>
              </a:rPr>
              <a:t>Open</a:t>
            </a:r>
            <a:r>
              <a:rPr lang="el-GR" sz="2800" b="0" i="0" u="none" strike="noStrike" baseline="0" dirty="0" smtClean="0">
                <a:solidFill>
                  <a:srgbClr val="000000"/>
                </a:solidFill>
                <a:latin typeface="Calibri" panose="020F0502020204030204" pitchFamily="34" charset="0"/>
              </a:rPr>
              <a:t> </a:t>
            </a:r>
            <a:r>
              <a:rPr lang="el-GR" sz="2800" b="0" i="0" u="none" strike="noStrike" baseline="0" dirty="0" err="1" smtClean="0">
                <a:solidFill>
                  <a:srgbClr val="000000"/>
                </a:solidFill>
                <a:latin typeface="Calibri" panose="020F0502020204030204" pitchFamily="34" charset="0"/>
              </a:rPr>
              <a:t>Source</a:t>
            </a:r>
            <a:r>
              <a:rPr lang="el-GR" sz="2800" b="0" i="0" u="none" strike="noStrike" baseline="0" dirty="0" smtClean="0">
                <a:solidFill>
                  <a:srgbClr val="000000"/>
                </a:solidFill>
                <a:latin typeface="Calibri" panose="020F0502020204030204" pitchFamily="34" charset="0"/>
              </a:rPr>
              <a:t> </a:t>
            </a:r>
            <a:r>
              <a:rPr lang="el-GR" sz="2800" b="0" i="0" u="none" strike="noStrike" baseline="0" dirty="0" err="1" smtClean="0">
                <a:solidFill>
                  <a:srgbClr val="000000"/>
                </a:solidFill>
                <a:latin typeface="Calibri" panose="020F0502020204030204" pitchFamily="34" charset="0"/>
              </a:rPr>
              <a:t>Geospatial</a:t>
            </a:r>
            <a:r>
              <a:rPr lang="en-US" sz="2800" b="0" i="0" u="none" strike="noStrike" baseline="0" dirty="0" smtClean="0">
                <a:solidFill>
                  <a:srgbClr val="000000"/>
                </a:solidFill>
                <a:latin typeface="Calibri" panose="020F0502020204030204" pitchFamily="34" charset="0"/>
              </a:rPr>
              <a:t> Foundation (</a:t>
            </a:r>
            <a:r>
              <a:rPr lang="en-US" sz="2800" b="0" i="0" u="none" strike="noStrike" baseline="0" dirty="0" err="1" smtClean="0">
                <a:solidFill>
                  <a:srgbClr val="000000"/>
                </a:solidFill>
                <a:latin typeface="Calibri" panose="020F0502020204030204" pitchFamily="34" charset="0"/>
              </a:rPr>
              <a:t>OSGeo</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Τρέχει σε </a:t>
            </a:r>
            <a:r>
              <a:rPr lang="en-US" sz="2800" b="0" i="0" u="none" strike="noStrike" baseline="0" dirty="0" smtClean="0">
                <a:solidFill>
                  <a:srgbClr val="000000"/>
                </a:solidFill>
                <a:latin typeface="Calibri" panose="020F0502020204030204" pitchFamily="34" charset="0"/>
              </a:rPr>
              <a:t>Linux, Unix, Mac OS X </a:t>
            </a:r>
            <a:r>
              <a:rPr lang="el-GR" sz="2800" b="0" i="0" u="none" strike="noStrike" baseline="0" dirty="0" smtClean="0">
                <a:solidFill>
                  <a:srgbClr val="000000"/>
                </a:solidFill>
                <a:latin typeface="Calibri" panose="020F0502020204030204" pitchFamily="34" charset="0"/>
              </a:rPr>
              <a:t>και </a:t>
            </a:r>
            <a:r>
              <a:rPr lang="en-US" sz="2800" b="0" i="0" u="none" strike="noStrike" baseline="0" dirty="0" smtClean="0">
                <a:solidFill>
                  <a:srgbClr val="000000"/>
                </a:solidFill>
                <a:latin typeface="Calibri" panose="020F0502020204030204" pitchFamily="34" charset="0"/>
              </a:rPr>
              <a:t>Windows </a:t>
            </a:r>
            <a:r>
              <a:rPr lang="el-GR" sz="2800" b="0" i="0" u="none" strike="noStrike" baseline="0" dirty="0" smtClean="0">
                <a:solidFill>
                  <a:srgbClr val="000000"/>
                </a:solidFill>
                <a:latin typeface="Calibri" panose="020F0502020204030204" pitchFamily="34" charset="0"/>
              </a:rPr>
              <a:t>και υποστηρίζει πολλές μορφές γεωγραφικών δεδομένων</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(διανυσματικών και ψηφιδωτών) και μορφές βάσεων δεδομένων. Έχει</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αρκετές λειτουργικές δυνατότητες που αυξάνονται με τις νεότερες</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εκδόσεις που είναι συνεχείς.</a:t>
            </a:r>
          </a:p>
          <a:p>
            <a:pPr marL="457200" indent="-457200" algn="just">
              <a:spcBef>
                <a:spcPts val="600"/>
              </a:spcBef>
              <a:buFont typeface="Wingdings" panose="05000000000000000000" pitchFamily="2" charset="2"/>
              <a:buChar char="v"/>
            </a:pPr>
            <a:r>
              <a:rPr lang="el-GR" sz="2800" b="0" i="0" u="none" strike="noStrike" baseline="0" dirty="0" smtClean="0">
                <a:solidFill>
                  <a:srgbClr val="000000"/>
                </a:solidFill>
                <a:latin typeface="Cambria" panose="02040503050406030204" pitchFamily="18" charset="0"/>
              </a:rPr>
              <a:t>Τ</a:t>
            </a:r>
            <a:r>
              <a:rPr lang="el-GR" sz="2800" b="0" i="0" u="none" strike="noStrike" baseline="0" dirty="0" smtClean="0">
                <a:solidFill>
                  <a:srgbClr val="000000"/>
                </a:solidFill>
                <a:latin typeface="Calibri" panose="020F0502020204030204" pitchFamily="34" charset="0"/>
              </a:rPr>
              <a:t>ο QGIS είναι διαθέσιμο από την ιστοσελίδα </a:t>
            </a:r>
            <a:r>
              <a:rPr lang="el-GR" sz="2800" b="0" i="0" u="none" strike="noStrike" baseline="0" dirty="0" smtClean="0">
                <a:solidFill>
                  <a:srgbClr val="000081"/>
                </a:solidFill>
                <a:latin typeface="Calibri" panose="020F0502020204030204" pitchFamily="34" charset="0"/>
              </a:rPr>
              <a:t>http://www.qgis.org </a:t>
            </a:r>
            <a:r>
              <a:rPr lang="el-GR" sz="2800" b="0" i="0" u="none" strike="noStrike" baseline="0" dirty="0" smtClean="0">
                <a:solidFill>
                  <a:srgbClr val="000000"/>
                </a:solidFill>
                <a:latin typeface="Calibri" panose="020F0502020204030204" pitchFamily="34" charset="0"/>
              </a:rPr>
              <a:t>και</a:t>
            </a:r>
            <a:r>
              <a:rPr lang="en-US" sz="2800" b="0" i="0" u="none" strike="noStrike" baseline="0" dirty="0" smtClean="0">
                <a:solidFill>
                  <a:srgbClr val="000000"/>
                </a:solidFill>
                <a:latin typeface="Calibri" panose="020F0502020204030204" pitchFamily="34" charset="0"/>
              </a:rPr>
              <a:t> </a:t>
            </a:r>
            <a:r>
              <a:rPr lang="el-GR" sz="2800" b="0" i="0" u="none" strike="noStrike" baseline="0" dirty="0" smtClean="0">
                <a:solidFill>
                  <a:srgbClr val="000000"/>
                </a:solidFill>
                <a:latin typeface="Calibri" panose="020F0502020204030204" pitchFamily="34" charset="0"/>
              </a:rPr>
              <a:t>η έκδοση για Windows που διδάσκεται εδώ είναι η </a:t>
            </a:r>
            <a:r>
              <a:rPr lang="en-US" sz="2800" dirty="0"/>
              <a:t>3.2.2 </a:t>
            </a:r>
            <a:r>
              <a:rPr lang="en-US" sz="2800" dirty="0" smtClean="0"/>
              <a:t>“Bonn” </a:t>
            </a:r>
            <a:r>
              <a:rPr lang="el-GR" sz="2800" b="0" i="0" u="none" strike="noStrike" baseline="0" dirty="0" smtClean="0">
                <a:solidFill>
                  <a:srgbClr val="000000"/>
                </a:solidFill>
                <a:latin typeface="Calibri" panose="020F0502020204030204" pitchFamily="34" charset="0"/>
              </a:rPr>
              <a:t>(</a:t>
            </a:r>
            <a:r>
              <a:rPr lang="en-US" sz="2800" b="0" i="0" u="none" strike="noStrike" baseline="0" dirty="0" smtClean="0">
                <a:solidFill>
                  <a:srgbClr val="000081"/>
                </a:solidFill>
                <a:latin typeface="Calibri" panose="020F0502020204030204" pitchFamily="34" charset="0"/>
              </a:rPr>
              <a:t>https://www.qgis.org/en/site/forusers/download.html</a:t>
            </a:r>
            <a:r>
              <a:rPr lang="en-US" sz="2800" b="0" i="0" u="none" strike="noStrike" baseline="0" dirty="0" smtClean="0">
                <a:solidFill>
                  <a:srgbClr val="000000"/>
                </a:solidFill>
                <a:latin typeface="Calibri" panose="020F0502020204030204" pitchFamily="34" charset="0"/>
              </a:rPr>
              <a:t>)</a:t>
            </a:r>
            <a:endParaRPr lang="el-GR" sz="2800" dirty="0"/>
          </a:p>
        </p:txBody>
      </p:sp>
      <p:sp>
        <p:nvSpPr>
          <p:cNvPr id="2" name="Θέση αριθμού διαφάνειας 1"/>
          <p:cNvSpPr>
            <a:spLocks noGrp="1"/>
          </p:cNvSpPr>
          <p:nvPr>
            <p:ph type="sldNum" sz="quarter" idx="12"/>
          </p:nvPr>
        </p:nvSpPr>
        <p:spPr/>
        <p:txBody>
          <a:bodyPr/>
          <a:lstStyle/>
          <a:p>
            <a:fld id="{6AE50867-14C8-4E92-B39D-6F0732C34FC8}" type="slidenum">
              <a:rPr lang="el-GR" smtClean="0"/>
              <a:t>15</a:t>
            </a:fld>
            <a:endParaRPr lang="el-GR"/>
          </a:p>
        </p:txBody>
      </p:sp>
    </p:spTree>
    <p:extLst>
      <p:ext uri="{BB962C8B-B14F-4D97-AF65-F5344CB8AC3E}">
        <p14:creationId xmlns:p14="http://schemas.microsoft.com/office/powerpoint/2010/main" val="2694181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08862" y="136478"/>
            <a:ext cx="2533934" cy="769441"/>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3200" b="1" i="0" u="none" strike="noStrike" baseline="0" dirty="0" smtClean="0">
                <a:latin typeface="Calibri" panose="020F0502020204030204" pitchFamily="34" charset="0"/>
              </a:rPr>
              <a:t>Εγκατάσταση </a:t>
            </a:r>
            <a:endParaRPr lang="el-GR" sz="3200" dirty="0"/>
          </a:p>
        </p:txBody>
      </p:sp>
      <p:sp>
        <p:nvSpPr>
          <p:cNvPr id="5" name="Ορθογώνιο 4"/>
          <p:cNvSpPr/>
          <p:nvPr/>
        </p:nvSpPr>
        <p:spPr>
          <a:xfrm>
            <a:off x="508862" y="1369943"/>
            <a:ext cx="3948752" cy="4447371"/>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000" b="1" i="0" u="none" strike="noStrike" baseline="0" dirty="0" smtClean="0">
                <a:latin typeface="Calibri" panose="020F0502020204030204" pitchFamily="34" charset="0"/>
              </a:rPr>
              <a:t>Βήμα 1ο </a:t>
            </a:r>
            <a:endParaRPr lang="el-GR" sz="2000" b="0" i="0" u="none" strike="noStrike" baseline="0" dirty="0" smtClean="0">
              <a:latin typeface="Calibri" panose="020F0502020204030204" pitchFamily="34" charset="0"/>
            </a:endParaRPr>
          </a:p>
          <a:p>
            <a:pPr>
              <a:spcBef>
                <a:spcPts val="600"/>
              </a:spcBef>
            </a:pPr>
            <a:r>
              <a:rPr lang="el-GR" b="0" i="0" u="none" strike="noStrike" baseline="0" dirty="0" smtClean="0">
                <a:latin typeface="Calibri" panose="020F0502020204030204" pitchFamily="34" charset="0"/>
              </a:rPr>
              <a:t>Μεταφόρτωση αρχείου από </a:t>
            </a:r>
            <a:r>
              <a:rPr lang="en-US" b="0" i="0" u="none" strike="noStrike" baseline="0" dirty="0" smtClean="0">
                <a:latin typeface="Calibri" panose="020F0502020204030204" pitchFamily="34" charset="0"/>
                <a:hlinkClick r:id="rId2"/>
              </a:rPr>
              <a:t>https://www.qgis.org/en/site/forusers/download.html</a:t>
            </a:r>
            <a:endParaRPr lang="el-GR" b="0" i="0" u="none" strike="noStrike" baseline="0" dirty="0" smtClean="0">
              <a:latin typeface="Calibri" panose="020F0502020204030204" pitchFamily="34" charset="0"/>
            </a:endParaRPr>
          </a:p>
          <a:p>
            <a:endParaRPr lang="el-GR" dirty="0">
              <a:latin typeface="Calibri" panose="020F0502020204030204" pitchFamily="34" charset="0"/>
            </a:endParaRPr>
          </a:p>
          <a:p>
            <a:endParaRPr lang="el-GR" sz="1600" b="0" i="0" u="none" strike="noStrike" baseline="0" dirty="0" smtClean="0">
              <a:solidFill>
                <a:srgbClr val="000000"/>
              </a:solidFill>
              <a:latin typeface="Calibri" panose="020F0502020204030204" pitchFamily="34" charset="0"/>
            </a:endParaRPr>
          </a:p>
          <a:p>
            <a:r>
              <a:rPr lang="el-GR" sz="2000" b="1" i="0" u="none" strike="noStrike" baseline="0" dirty="0" smtClean="0">
                <a:latin typeface="Calibri" panose="020F0502020204030204" pitchFamily="34" charset="0"/>
              </a:rPr>
              <a:t>Βήμα 2ο </a:t>
            </a:r>
            <a:endParaRPr lang="el-GR" sz="2000" b="0" i="0" u="none" strike="noStrike" baseline="0" dirty="0" smtClean="0">
              <a:latin typeface="Calibri" panose="020F0502020204030204" pitchFamily="34" charset="0"/>
            </a:endParaRPr>
          </a:p>
          <a:p>
            <a:pPr>
              <a:spcBef>
                <a:spcPts val="600"/>
              </a:spcBef>
            </a:pPr>
            <a:r>
              <a:rPr lang="el-GR" b="0" i="0" u="none" strike="noStrike" baseline="0" dirty="0" smtClean="0">
                <a:latin typeface="Calibri" panose="020F0502020204030204" pitchFamily="34" charset="0"/>
              </a:rPr>
              <a:t>Αποθήκευση του αρχείου εγκατάστασης</a:t>
            </a:r>
          </a:p>
          <a:p>
            <a:r>
              <a:rPr lang="el-GR" dirty="0" smtClean="0">
                <a:latin typeface="Calibri" panose="020F0502020204030204" pitchFamily="34" charset="0"/>
              </a:rPr>
              <a:t>(32 ή 64 </a:t>
            </a:r>
            <a:r>
              <a:rPr lang="en-US" dirty="0" smtClean="0">
                <a:latin typeface="Calibri" panose="020F0502020204030204" pitchFamily="34" charset="0"/>
              </a:rPr>
              <a:t>bit)</a:t>
            </a:r>
          </a:p>
          <a:p>
            <a:endParaRPr lang="el-GR" dirty="0"/>
          </a:p>
          <a:p>
            <a:r>
              <a:rPr lang="el-GR" sz="2000" b="1" dirty="0"/>
              <a:t>Βήμα 3ο </a:t>
            </a:r>
            <a:endParaRPr lang="el-GR" sz="2000" dirty="0"/>
          </a:p>
          <a:p>
            <a:pPr>
              <a:spcBef>
                <a:spcPts val="600"/>
              </a:spcBef>
            </a:pPr>
            <a:r>
              <a:rPr lang="el-GR" dirty="0" smtClean="0"/>
              <a:t>Εκτέλεση</a:t>
            </a:r>
            <a:r>
              <a:rPr lang="en-US" dirty="0" smtClean="0"/>
              <a:t> </a:t>
            </a:r>
            <a:r>
              <a:rPr lang="el-GR" dirty="0">
                <a:solidFill>
                  <a:prstClr val="black"/>
                </a:solidFill>
                <a:latin typeface="Calibri" panose="020F0502020204030204" pitchFamily="34" charset="0"/>
              </a:rPr>
              <a:t>του αρχείου</a:t>
            </a:r>
            <a:r>
              <a:rPr lang="el-GR" dirty="0" smtClean="0"/>
              <a:t> </a:t>
            </a:r>
            <a:r>
              <a:rPr lang="el-GR" dirty="0"/>
              <a:t>.</a:t>
            </a:r>
            <a:r>
              <a:rPr lang="en-US" dirty="0"/>
              <a:t>exe</a:t>
            </a:r>
            <a:endParaRPr lang="el-GR" b="0" i="0" u="none" strike="noStrike" baseline="0" dirty="0" smtClean="0">
              <a:latin typeface="Calibri" panose="020F0502020204030204" pitchFamily="34" charset="0"/>
            </a:endParaRPr>
          </a:p>
          <a:p>
            <a:endParaRPr lang="el-GR" dirty="0">
              <a:latin typeface="Calibri" panose="020F0502020204030204" pitchFamily="34" charset="0"/>
            </a:endParaRPr>
          </a:p>
          <a:p>
            <a:endParaRPr lang="el-GR" dirty="0"/>
          </a:p>
        </p:txBody>
      </p:sp>
      <p:pic>
        <p:nvPicPr>
          <p:cNvPr id="6" name="Εικόνα 5"/>
          <p:cNvPicPr>
            <a:picLocks noChangeAspect="1"/>
          </p:cNvPicPr>
          <p:nvPr/>
        </p:nvPicPr>
        <p:blipFill>
          <a:blip r:embed="rId3"/>
          <a:stretch>
            <a:fillRect/>
          </a:stretch>
        </p:blipFill>
        <p:spPr>
          <a:xfrm>
            <a:off x="4457614" y="1369943"/>
            <a:ext cx="7634302" cy="4348469"/>
          </a:xfrm>
          <a:prstGeom prst="rect">
            <a:avLst/>
          </a:prstGeom>
        </p:spPr>
      </p:pic>
      <p:sp>
        <p:nvSpPr>
          <p:cNvPr id="2" name="Θέση αριθμού διαφάνειας 1"/>
          <p:cNvSpPr>
            <a:spLocks noGrp="1"/>
          </p:cNvSpPr>
          <p:nvPr>
            <p:ph type="sldNum" sz="quarter" idx="12"/>
          </p:nvPr>
        </p:nvSpPr>
        <p:spPr/>
        <p:txBody>
          <a:bodyPr/>
          <a:lstStyle/>
          <a:p>
            <a:fld id="{6AE50867-14C8-4E92-B39D-6F0732C34FC8}" type="slidenum">
              <a:rPr lang="el-GR" smtClean="0"/>
              <a:t>16</a:t>
            </a:fld>
            <a:endParaRPr lang="el-GR"/>
          </a:p>
        </p:txBody>
      </p:sp>
    </p:spTree>
    <p:extLst>
      <p:ext uri="{BB962C8B-B14F-4D97-AF65-F5344CB8AC3E}">
        <p14:creationId xmlns:p14="http://schemas.microsoft.com/office/powerpoint/2010/main" val="3347731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08862" y="122830"/>
            <a:ext cx="2574878" cy="769441"/>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3200" b="1" i="0" u="none" strike="noStrike" baseline="0" dirty="0" smtClean="0">
                <a:latin typeface="Calibri" panose="020F0502020204030204" pitchFamily="34" charset="0"/>
              </a:rPr>
              <a:t>Εγκατάσταση </a:t>
            </a:r>
            <a:endParaRPr lang="el-GR" sz="3200" dirty="0"/>
          </a:p>
        </p:txBody>
      </p:sp>
      <p:sp>
        <p:nvSpPr>
          <p:cNvPr id="5" name="Ορθογώνιο 4"/>
          <p:cNvSpPr/>
          <p:nvPr/>
        </p:nvSpPr>
        <p:spPr>
          <a:xfrm>
            <a:off x="508862" y="2561831"/>
            <a:ext cx="2780248" cy="1461939"/>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000" b="1" i="0" u="none" strike="noStrike" baseline="0" dirty="0" smtClean="0">
                <a:latin typeface="Calibri" panose="020F0502020204030204" pitchFamily="34" charset="0"/>
              </a:rPr>
              <a:t>Βήμα </a:t>
            </a:r>
            <a:r>
              <a:rPr lang="en-US" sz="2000" b="1" i="0" u="none" strike="noStrike" baseline="0" dirty="0" smtClean="0">
                <a:latin typeface="Calibri" panose="020F0502020204030204" pitchFamily="34" charset="0"/>
              </a:rPr>
              <a:t>4</a:t>
            </a:r>
            <a:r>
              <a:rPr lang="el-GR" sz="2000" b="1" i="0" u="none" strike="noStrike" baseline="0" dirty="0" smtClean="0">
                <a:latin typeface="Calibri" panose="020F0502020204030204" pitchFamily="34" charset="0"/>
              </a:rPr>
              <a:t>ο </a:t>
            </a:r>
            <a:endParaRPr lang="el-GR" sz="2000" b="0" i="0" u="none" strike="noStrike" baseline="0" dirty="0" smtClean="0">
              <a:latin typeface="Calibri" panose="020F0502020204030204" pitchFamily="34" charset="0"/>
            </a:endParaRPr>
          </a:p>
          <a:p>
            <a:pPr>
              <a:spcBef>
                <a:spcPts val="600"/>
              </a:spcBef>
            </a:pPr>
            <a:r>
              <a:rPr lang="el-GR" b="0" i="0" u="none" strike="noStrike" baseline="0" dirty="0" smtClean="0">
                <a:latin typeface="Calibri" panose="020F0502020204030204" pitchFamily="34" charset="0"/>
              </a:rPr>
              <a:t>Εγκατάσταση με χρήση των προεπιλογών </a:t>
            </a:r>
            <a:endParaRPr lang="el-GR" dirty="0">
              <a:latin typeface="Calibri" panose="020F0502020204030204" pitchFamily="34" charset="0"/>
            </a:endParaRPr>
          </a:p>
          <a:p>
            <a:endParaRPr lang="el-GR" sz="1600" b="0" i="0" u="none" strike="noStrike" baseline="0" dirty="0" smtClean="0">
              <a:solidFill>
                <a:srgbClr val="000000"/>
              </a:solidFill>
              <a:latin typeface="Calibri" panose="020F0502020204030204" pitchFamily="34"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895" y="1272134"/>
            <a:ext cx="8055461" cy="4286995"/>
          </a:xfrm>
          <a:prstGeom prst="rect">
            <a:avLst/>
          </a:prstGeom>
          <a:ln>
            <a:solidFill>
              <a:schemeClr val="accent1"/>
            </a:solidFill>
          </a:ln>
        </p:spPr>
      </p:pic>
      <p:sp>
        <p:nvSpPr>
          <p:cNvPr id="3" name="Θέση αριθμού διαφάνειας 2"/>
          <p:cNvSpPr>
            <a:spLocks noGrp="1"/>
          </p:cNvSpPr>
          <p:nvPr>
            <p:ph type="sldNum" sz="quarter" idx="12"/>
          </p:nvPr>
        </p:nvSpPr>
        <p:spPr/>
        <p:txBody>
          <a:bodyPr/>
          <a:lstStyle/>
          <a:p>
            <a:fld id="{6AE50867-14C8-4E92-B39D-6F0732C34FC8}" type="slidenum">
              <a:rPr lang="el-GR" smtClean="0"/>
              <a:t>17</a:t>
            </a:fld>
            <a:endParaRPr lang="el-GR"/>
          </a:p>
        </p:txBody>
      </p:sp>
    </p:spTree>
    <p:extLst>
      <p:ext uri="{BB962C8B-B14F-4D97-AF65-F5344CB8AC3E}">
        <p14:creationId xmlns:p14="http://schemas.microsoft.com/office/powerpoint/2010/main" val="334273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48024" y="190666"/>
            <a:ext cx="4253553" cy="769441"/>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χειρισμός </a:t>
            </a:r>
            <a:endParaRPr lang="el-GR" sz="3200"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472" y="1285685"/>
            <a:ext cx="8520362" cy="4569614"/>
          </a:xfrm>
          <a:prstGeom prst="rect">
            <a:avLst/>
          </a:prstGeom>
          <a:noFill/>
          <a:ln w="15875">
            <a:solidFill>
              <a:schemeClr val="tx1">
                <a:lumMod val="50000"/>
                <a:lumOff val="50000"/>
              </a:schemeClr>
            </a:solidFill>
          </a:ln>
        </p:spPr>
      </p:pic>
      <p:sp>
        <p:nvSpPr>
          <p:cNvPr id="7" name="Ορθογώνιο 6"/>
          <p:cNvSpPr/>
          <p:nvPr/>
        </p:nvSpPr>
        <p:spPr>
          <a:xfrm>
            <a:off x="146163" y="1391702"/>
            <a:ext cx="2096023" cy="369332"/>
          </a:xfrm>
          <a:prstGeom prst="rect">
            <a:avLst/>
          </a:prstGeom>
        </p:spPr>
        <p:txBody>
          <a:bodyPr wrap="none">
            <a:spAutoFit/>
          </a:bodyPr>
          <a:lstStyle/>
          <a:p>
            <a:r>
              <a:rPr lang="el-GR" b="1" dirty="0">
                <a:solidFill>
                  <a:srgbClr val="F7917D"/>
                </a:solidFill>
                <a:latin typeface="Calibri" panose="020F0502020204030204" pitchFamily="34" charset="0"/>
              </a:rPr>
              <a:t>1</a:t>
            </a:r>
            <a:r>
              <a:rPr lang="el-GR" b="1" dirty="0" smtClean="0">
                <a:solidFill>
                  <a:srgbClr val="F7917D"/>
                </a:solidFill>
                <a:latin typeface="Calibri" panose="020F0502020204030204" pitchFamily="34" charset="0"/>
              </a:rPr>
              <a:t>.</a:t>
            </a:r>
            <a:r>
              <a:rPr lang="en-US" b="1" dirty="0" smtClean="0">
                <a:solidFill>
                  <a:srgbClr val="F7917D"/>
                </a:solidFill>
                <a:latin typeface="Calibri" panose="020F0502020204030204" pitchFamily="34" charset="0"/>
              </a:rPr>
              <a:t> </a:t>
            </a:r>
            <a:r>
              <a:rPr lang="el-GR" b="1" dirty="0" smtClean="0">
                <a:solidFill>
                  <a:srgbClr val="F7917D"/>
                </a:solidFill>
                <a:latin typeface="Calibri" panose="020F0502020204030204" pitchFamily="34" charset="0"/>
              </a:rPr>
              <a:t>ΓΡΑΜΜΗ </a:t>
            </a:r>
            <a:r>
              <a:rPr lang="el-GR" b="1" dirty="0">
                <a:solidFill>
                  <a:srgbClr val="F7917D"/>
                </a:solidFill>
                <a:latin typeface="Calibri" panose="020F0502020204030204" pitchFamily="34" charset="0"/>
              </a:rPr>
              <a:t>ΜΕΝΟΥ</a:t>
            </a:r>
            <a:endParaRPr lang="el-GR" dirty="0">
              <a:solidFill>
                <a:srgbClr val="F7917D"/>
              </a:solidFill>
            </a:endParaRPr>
          </a:p>
        </p:txBody>
      </p:sp>
      <p:sp>
        <p:nvSpPr>
          <p:cNvPr id="8" name="Ορθογώνιο 7"/>
          <p:cNvSpPr/>
          <p:nvPr/>
        </p:nvSpPr>
        <p:spPr>
          <a:xfrm>
            <a:off x="196644" y="2214202"/>
            <a:ext cx="2450158" cy="369332"/>
          </a:xfrm>
          <a:prstGeom prst="rect">
            <a:avLst/>
          </a:prstGeom>
        </p:spPr>
        <p:txBody>
          <a:bodyPr wrap="none">
            <a:spAutoFit/>
          </a:bodyPr>
          <a:lstStyle/>
          <a:p>
            <a:r>
              <a:rPr lang="el-GR" b="1" dirty="0">
                <a:solidFill>
                  <a:schemeClr val="accent6"/>
                </a:solidFill>
                <a:latin typeface="Calibri" panose="020F0502020204030204" pitchFamily="34" charset="0"/>
              </a:rPr>
              <a:t>2</a:t>
            </a:r>
            <a:r>
              <a:rPr lang="el-GR" b="1" dirty="0" smtClean="0">
                <a:solidFill>
                  <a:schemeClr val="accent6"/>
                </a:solidFill>
                <a:latin typeface="Calibri" panose="020F0502020204030204" pitchFamily="34" charset="0"/>
              </a:rPr>
              <a:t>.</a:t>
            </a:r>
            <a:r>
              <a:rPr lang="en-US" b="1" dirty="0" smtClean="0">
                <a:solidFill>
                  <a:schemeClr val="accent6"/>
                </a:solidFill>
                <a:latin typeface="Calibri" panose="020F0502020204030204" pitchFamily="34" charset="0"/>
              </a:rPr>
              <a:t> </a:t>
            </a:r>
            <a:r>
              <a:rPr lang="el-GR" b="1" dirty="0" smtClean="0">
                <a:solidFill>
                  <a:schemeClr val="accent6"/>
                </a:solidFill>
                <a:latin typeface="Calibri" panose="020F0502020204030204" pitchFamily="34" charset="0"/>
              </a:rPr>
              <a:t>ΓΡΑΜΜΗ </a:t>
            </a:r>
            <a:r>
              <a:rPr lang="el-GR" b="1" dirty="0">
                <a:solidFill>
                  <a:schemeClr val="accent6"/>
                </a:solidFill>
                <a:latin typeface="Calibri" panose="020F0502020204030204" pitchFamily="34" charset="0"/>
              </a:rPr>
              <a:t>ΕΡΓΑΛΕΙΩΝ</a:t>
            </a:r>
            <a:endParaRPr lang="el-GR" dirty="0">
              <a:solidFill>
                <a:schemeClr val="accent6"/>
              </a:solidFill>
            </a:endParaRPr>
          </a:p>
        </p:txBody>
      </p:sp>
      <p:sp>
        <p:nvSpPr>
          <p:cNvPr id="9" name="Ορθογώνιο 8"/>
          <p:cNvSpPr/>
          <p:nvPr/>
        </p:nvSpPr>
        <p:spPr>
          <a:xfrm>
            <a:off x="153184" y="2875583"/>
            <a:ext cx="1662635" cy="369332"/>
          </a:xfrm>
          <a:prstGeom prst="rect">
            <a:avLst/>
          </a:prstGeom>
        </p:spPr>
        <p:txBody>
          <a:bodyPr wrap="none">
            <a:spAutoFit/>
          </a:bodyPr>
          <a:lstStyle/>
          <a:p>
            <a:r>
              <a:rPr lang="en-US" b="1" dirty="0" smtClean="0">
                <a:solidFill>
                  <a:schemeClr val="accent4">
                    <a:lumMod val="60000"/>
                    <a:lumOff val="40000"/>
                  </a:schemeClr>
                </a:solidFill>
                <a:latin typeface="Calibri" panose="020F0502020204030204" pitchFamily="34" charset="0"/>
              </a:rPr>
              <a:t>3</a:t>
            </a:r>
            <a:r>
              <a:rPr lang="el-GR" b="1" dirty="0" smtClean="0">
                <a:solidFill>
                  <a:schemeClr val="accent4">
                    <a:lumMod val="60000"/>
                    <a:lumOff val="40000"/>
                  </a:schemeClr>
                </a:solidFill>
                <a:latin typeface="Calibri" panose="020F0502020204030204" pitchFamily="34" charset="0"/>
              </a:rPr>
              <a:t>.</a:t>
            </a:r>
            <a:r>
              <a:rPr lang="en-US" b="1" dirty="0" smtClean="0">
                <a:solidFill>
                  <a:schemeClr val="accent4">
                    <a:lumMod val="60000"/>
                    <a:lumOff val="40000"/>
                  </a:schemeClr>
                </a:solidFill>
                <a:latin typeface="Calibri" panose="020F0502020204030204" pitchFamily="34" charset="0"/>
              </a:rPr>
              <a:t> </a:t>
            </a:r>
            <a:r>
              <a:rPr lang="el-GR" b="1" dirty="0" smtClean="0">
                <a:solidFill>
                  <a:schemeClr val="accent4">
                    <a:lumMod val="60000"/>
                    <a:lumOff val="40000"/>
                  </a:schemeClr>
                </a:solidFill>
                <a:latin typeface="Calibri" panose="020F0502020204030204" pitchFamily="34" charset="0"/>
              </a:rPr>
              <a:t>ΕΞΕΡΕΥΝΗΣΗ</a:t>
            </a:r>
            <a:endParaRPr lang="el-GR" dirty="0">
              <a:solidFill>
                <a:schemeClr val="accent4">
                  <a:lumMod val="60000"/>
                  <a:lumOff val="40000"/>
                </a:schemeClr>
              </a:solidFill>
            </a:endParaRPr>
          </a:p>
        </p:txBody>
      </p:sp>
      <p:sp>
        <p:nvSpPr>
          <p:cNvPr id="10" name="Ορθογώνιο 9"/>
          <p:cNvSpPr/>
          <p:nvPr/>
        </p:nvSpPr>
        <p:spPr>
          <a:xfrm>
            <a:off x="146163" y="3570493"/>
            <a:ext cx="3282309" cy="369332"/>
          </a:xfrm>
          <a:prstGeom prst="rect">
            <a:avLst/>
          </a:prstGeom>
        </p:spPr>
        <p:txBody>
          <a:bodyPr wrap="none">
            <a:spAutoFit/>
          </a:bodyPr>
          <a:lstStyle/>
          <a:p>
            <a:r>
              <a:rPr lang="el-GR" b="1" dirty="0" smtClean="0">
                <a:solidFill>
                  <a:srgbClr val="FF0000"/>
                </a:solidFill>
                <a:latin typeface="Calibri" panose="020F0502020204030204" pitchFamily="34" charset="0"/>
              </a:rPr>
              <a:t>4. ΛΙΣΤΑ </a:t>
            </a:r>
            <a:r>
              <a:rPr lang="el-GR" b="1" dirty="0">
                <a:solidFill>
                  <a:srgbClr val="FF0000"/>
                </a:solidFill>
                <a:latin typeface="Calibri" panose="020F0502020204030204" pitchFamily="34" charset="0"/>
              </a:rPr>
              <a:t>ΘΕΜΑΤΙΚΩΝ ΕΠΙΠΕΔΩΝ</a:t>
            </a:r>
            <a:endParaRPr lang="el-GR" dirty="0">
              <a:solidFill>
                <a:srgbClr val="FF0000"/>
              </a:solidFill>
            </a:endParaRPr>
          </a:p>
        </p:txBody>
      </p:sp>
      <p:sp>
        <p:nvSpPr>
          <p:cNvPr id="11" name="Ορθογώνιο 10"/>
          <p:cNvSpPr/>
          <p:nvPr/>
        </p:nvSpPr>
        <p:spPr>
          <a:xfrm>
            <a:off x="158355" y="4276568"/>
            <a:ext cx="2224583" cy="369332"/>
          </a:xfrm>
          <a:prstGeom prst="rect">
            <a:avLst/>
          </a:prstGeom>
        </p:spPr>
        <p:txBody>
          <a:bodyPr wrap="none">
            <a:spAutoFit/>
          </a:bodyPr>
          <a:lstStyle/>
          <a:p>
            <a:r>
              <a:rPr lang="el-GR" b="1" dirty="0" smtClean="0">
                <a:solidFill>
                  <a:schemeClr val="accent4">
                    <a:lumMod val="50000"/>
                  </a:schemeClr>
                </a:solidFill>
                <a:latin typeface="Calibri" panose="020F0502020204030204" pitchFamily="34" charset="0"/>
              </a:rPr>
              <a:t>5. ΕΠΙΦΑΝΕΙΑ </a:t>
            </a:r>
            <a:r>
              <a:rPr lang="el-GR" b="1" dirty="0">
                <a:solidFill>
                  <a:schemeClr val="accent4">
                    <a:lumMod val="50000"/>
                  </a:schemeClr>
                </a:solidFill>
                <a:latin typeface="Calibri" panose="020F0502020204030204" pitchFamily="34" charset="0"/>
              </a:rPr>
              <a:t>ΧΑΡΤΗ</a:t>
            </a:r>
            <a:endParaRPr lang="el-GR" dirty="0">
              <a:solidFill>
                <a:schemeClr val="accent4">
                  <a:lumMod val="50000"/>
                </a:schemeClr>
              </a:solidFill>
            </a:endParaRPr>
          </a:p>
        </p:txBody>
      </p:sp>
      <p:sp>
        <p:nvSpPr>
          <p:cNvPr id="12" name="Ορθογώνιο 11"/>
          <p:cNvSpPr/>
          <p:nvPr/>
        </p:nvSpPr>
        <p:spPr>
          <a:xfrm>
            <a:off x="153184" y="4926784"/>
            <a:ext cx="2550442" cy="369332"/>
          </a:xfrm>
          <a:prstGeom prst="rect">
            <a:avLst/>
          </a:prstGeom>
        </p:spPr>
        <p:txBody>
          <a:bodyPr wrap="none">
            <a:spAutoFit/>
          </a:bodyPr>
          <a:lstStyle/>
          <a:p>
            <a:r>
              <a:rPr lang="el-GR" b="1" dirty="0" smtClean="0">
                <a:solidFill>
                  <a:schemeClr val="accent5">
                    <a:lumMod val="60000"/>
                    <a:lumOff val="40000"/>
                  </a:schemeClr>
                </a:solidFill>
                <a:latin typeface="Calibri" panose="020F0502020204030204" pitchFamily="34" charset="0"/>
              </a:rPr>
              <a:t>6. ΓΡΑΜΜΗ </a:t>
            </a:r>
            <a:r>
              <a:rPr lang="el-GR" b="1" dirty="0">
                <a:solidFill>
                  <a:schemeClr val="accent5">
                    <a:lumMod val="60000"/>
                    <a:lumOff val="40000"/>
                  </a:schemeClr>
                </a:solidFill>
                <a:latin typeface="Calibri" panose="020F0502020204030204" pitchFamily="34" charset="0"/>
              </a:rPr>
              <a:t>ΚΑΤΑΣΤΑΣΗΣ</a:t>
            </a:r>
            <a:endParaRPr lang="el-GR" dirty="0">
              <a:solidFill>
                <a:schemeClr val="accent5">
                  <a:lumMod val="60000"/>
                  <a:lumOff val="40000"/>
                </a:schemeClr>
              </a:solidFill>
            </a:endParaRPr>
          </a:p>
        </p:txBody>
      </p:sp>
      <p:sp>
        <p:nvSpPr>
          <p:cNvPr id="13" name="Θέση αριθμού διαφάνειας 12"/>
          <p:cNvSpPr>
            <a:spLocks noGrp="1"/>
          </p:cNvSpPr>
          <p:nvPr>
            <p:ph type="sldNum" sz="quarter" idx="12"/>
          </p:nvPr>
        </p:nvSpPr>
        <p:spPr/>
        <p:txBody>
          <a:bodyPr/>
          <a:lstStyle/>
          <a:p>
            <a:fld id="{6AE50867-14C8-4E92-B39D-6F0732C34FC8}" type="slidenum">
              <a:rPr lang="el-GR" smtClean="0"/>
              <a:t>18</a:t>
            </a:fld>
            <a:endParaRPr lang="el-GR"/>
          </a:p>
        </p:txBody>
      </p:sp>
    </p:spTree>
    <p:extLst>
      <p:ext uri="{BB962C8B-B14F-4D97-AF65-F5344CB8AC3E}">
        <p14:creationId xmlns:p14="http://schemas.microsoft.com/office/powerpoint/2010/main" val="52625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27879" y="146742"/>
            <a:ext cx="6409900"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Μενού </a:t>
            </a:r>
          </a:p>
          <a:p>
            <a:pPr lvl="0">
              <a:spcBef>
                <a:spcPts val="600"/>
              </a:spcBef>
            </a:pPr>
            <a:r>
              <a:rPr lang="el-GR" sz="2000" dirty="0">
                <a:solidFill>
                  <a:prstClr val="black"/>
                </a:solidFill>
                <a:latin typeface="Calibri" panose="020F0502020204030204" pitchFamily="34" charset="0"/>
              </a:rPr>
              <a:t>παρέχει πρόσβαση σε όλες τις λειτουργίες και τα </a:t>
            </a:r>
            <a:r>
              <a:rPr lang="el-GR" sz="2000" dirty="0" err="1">
                <a:solidFill>
                  <a:prstClr val="black"/>
                </a:solidFill>
                <a:latin typeface="Calibri" panose="020F0502020204030204" pitchFamily="34" charset="0"/>
              </a:rPr>
              <a:t>plugins</a:t>
            </a:r>
            <a:r>
              <a:rPr lang="el-GR" sz="2000" dirty="0">
                <a:solidFill>
                  <a:prstClr val="black"/>
                </a:solidFill>
                <a:latin typeface="Calibri" panose="020F0502020204030204" pitchFamily="34" charset="0"/>
              </a:rPr>
              <a:t> </a:t>
            </a:r>
          </a:p>
          <a:p>
            <a:endParaRPr lang="el-GR" sz="3200" dirty="0"/>
          </a:p>
        </p:txBody>
      </p:sp>
      <p:pic>
        <p:nvPicPr>
          <p:cNvPr id="5" name="Εικόνα 4"/>
          <p:cNvPicPr>
            <a:picLocks noChangeAspect="1"/>
          </p:cNvPicPr>
          <p:nvPr/>
        </p:nvPicPr>
        <p:blipFill>
          <a:blip r:embed="rId2"/>
          <a:stretch>
            <a:fillRect/>
          </a:stretch>
        </p:blipFill>
        <p:spPr>
          <a:xfrm>
            <a:off x="2637119" y="1501253"/>
            <a:ext cx="2811304" cy="4728949"/>
          </a:xfrm>
          <a:prstGeom prst="rect">
            <a:avLst/>
          </a:prstGeom>
        </p:spPr>
      </p:pic>
      <p:sp>
        <p:nvSpPr>
          <p:cNvPr id="6" name="Ορθογώνιο 5"/>
          <p:cNvSpPr/>
          <p:nvPr/>
        </p:nvSpPr>
        <p:spPr>
          <a:xfrm>
            <a:off x="89536" y="1564950"/>
            <a:ext cx="2547583" cy="1723549"/>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Εργασία: </a:t>
            </a:r>
            <a:r>
              <a:rPr lang="el-GR" dirty="0">
                <a:latin typeface="Calibri" panose="020F0502020204030204" pitchFamily="34" charset="0"/>
              </a:rPr>
              <a:t>άνοιγμα, αποθήκευση, εκτύπωση των θεματικών επιπέδων και κλείσιμο του τρέχοντος έργου </a:t>
            </a:r>
            <a:endParaRPr lang="el-GR" dirty="0"/>
          </a:p>
        </p:txBody>
      </p:sp>
      <p:pic>
        <p:nvPicPr>
          <p:cNvPr id="8" name="Εικόνα 7"/>
          <p:cNvPicPr>
            <a:picLocks noChangeAspect="1"/>
          </p:cNvPicPr>
          <p:nvPr/>
        </p:nvPicPr>
        <p:blipFill>
          <a:blip r:embed="rId3"/>
          <a:stretch>
            <a:fillRect/>
          </a:stretch>
        </p:blipFill>
        <p:spPr>
          <a:xfrm>
            <a:off x="8201621" y="1564950"/>
            <a:ext cx="3677163" cy="5125165"/>
          </a:xfrm>
          <a:prstGeom prst="rect">
            <a:avLst/>
          </a:prstGeom>
        </p:spPr>
      </p:pic>
      <p:sp>
        <p:nvSpPr>
          <p:cNvPr id="9" name="Ορθογώνιο 8"/>
          <p:cNvSpPr/>
          <p:nvPr/>
        </p:nvSpPr>
        <p:spPr>
          <a:xfrm>
            <a:off x="5653863" y="1564950"/>
            <a:ext cx="2643292" cy="2000548"/>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Επεξεργασία: </a:t>
            </a:r>
            <a:r>
              <a:rPr lang="el-GR" dirty="0">
                <a:latin typeface="Calibri" panose="020F0502020204030204" pitchFamily="34" charset="0"/>
              </a:rPr>
              <a:t>προσθήκη, τροποποίηση, διαγραφή γεωμετρικών χαρακτηριστικών ενός </a:t>
            </a:r>
          </a:p>
          <a:p>
            <a:r>
              <a:rPr lang="el-GR" dirty="0">
                <a:latin typeface="Calibri" panose="020F0502020204030204" pitchFamily="34" charset="0"/>
              </a:rPr>
              <a:t>επεξεργάσιμου </a:t>
            </a:r>
          </a:p>
          <a:p>
            <a:r>
              <a:rPr lang="el-GR" dirty="0">
                <a:latin typeface="Calibri" panose="020F0502020204030204" pitchFamily="34" charset="0"/>
              </a:rPr>
              <a:t>θεματικού επιπέδου </a:t>
            </a:r>
            <a:endParaRPr lang="el-GR" dirty="0"/>
          </a:p>
        </p:txBody>
      </p:sp>
      <p:pic>
        <p:nvPicPr>
          <p:cNvPr id="10" name="Εικόνα 9"/>
          <p:cNvPicPr>
            <a:picLocks noChangeAspect="1"/>
          </p:cNvPicPr>
          <p:nvPr/>
        </p:nvPicPr>
        <p:blipFill>
          <a:blip r:embed="rId4"/>
          <a:stretch>
            <a:fillRect/>
          </a:stretch>
        </p:blipFill>
        <p:spPr>
          <a:xfrm>
            <a:off x="8201621" y="1415516"/>
            <a:ext cx="724001" cy="171474"/>
          </a:xfrm>
          <a:prstGeom prst="rect">
            <a:avLst/>
          </a:prstGeom>
        </p:spPr>
      </p:pic>
      <p:sp>
        <p:nvSpPr>
          <p:cNvPr id="11" name="Θέση αριθμού διαφάνειας 10"/>
          <p:cNvSpPr>
            <a:spLocks noGrp="1"/>
          </p:cNvSpPr>
          <p:nvPr>
            <p:ph type="sldNum" sz="quarter" idx="12"/>
          </p:nvPr>
        </p:nvSpPr>
        <p:spPr/>
        <p:txBody>
          <a:bodyPr/>
          <a:lstStyle/>
          <a:p>
            <a:fld id="{6AE50867-14C8-4E92-B39D-6F0732C34FC8}" type="slidenum">
              <a:rPr lang="el-GR" smtClean="0"/>
              <a:t>19</a:t>
            </a:fld>
            <a:endParaRPr lang="el-GR"/>
          </a:p>
        </p:txBody>
      </p:sp>
    </p:spTree>
    <p:extLst>
      <p:ext uri="{BB962C8B-B14F-4D97-AF65-F5344CB8AC3E}">
        <p14:creationId xmlns:p14="http://schemas.microsoft.com/office/powerpoint/2010/main" val="374551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24251" y="2863658"/>
            <a:ext cx="9025720" cy="769441"/>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3200" b="1" dirty="0">
                <a:latin typeface="Calibri" panose="020F0502020204030204" pitchFamily="34" charset="0"/>
              </a:rPr>
              <a:t>Ελεύθερο Λογισμικό / Λογισμικό Ανοικτού Κώδικα </a:t>
            </a:r>
          </a:p>
        </p:txBody>
      </p:sp>
      <p:sp>
        <p:nvSpPr>
          <p:cNvPr id="2" name="Θέση αριθμού διαφάνειας 1"/>
          <p:cNvSpPr>
            <a:spLocks noGrp="1"/>
          </p:cNvSpPr>
          <p:nvPr>
            <p:ph type="sldNum" sz="quarter" idx="12"/>
          </p:nvPr>
        </p:nvSpPr>
        <p:spPr/>
        <p:txBody>
          <a:bodyPr/>
          <a:lstStyle/>
          <a:p>
            <a:fld id="{6AE50867-14C8-4E92-B39D-6F0732C34FC8}" type="slidenum">
              <a:rPr lang="el-GR" smtClean="0"/>
              <a:t>2</a:t>
            </a:fld>
            <a:endParaRPr lang="el-GR"/>
          </a:p>
        </p:txBody>
      </p:sp>
    </p:spTree>
    <p:extLst>
      <p:ext uri="{BB962C8B-B14F-4D97-AF65-F5344CB8AC3E}">
        <p14:creationId xmlns:p14="http://schemas.microsoft.com/office/powerpoint/2010/main" val="693291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1970" y="1467823"/>
            <a:ext cx="2479344" cy="1723549"/>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Εμφάνιση: </a:t>
            </a:r>
            <a:r>
              <a:rPr lang="el-GR" dirty="0">
                <a:latin typeface="Calibri" panose="020F0502020204030204" pitchFamily="34" charset="0"/>
              </a:rPr>
              <a:t>μετακίνηση, μεγέθυνση, επιλογή χαρακτηριστικών και έλεγχος γραμμής εργαλείων. </a:t>
            </a:r>
            <a:endParaRPr lang="el-GR" dirty="0"/>
          </a:p>
        </p:txBody>
      </p:sp>
      <p:pic>
        <p:nvPicPr>
          <p:cNvPr id="5" name="Εικόνα 4"/>
          <p:cNvPicPr>
            <a:picLocks noChangeAspect="1"/>
          </p:cNvPicPr>
          <p:nvPr/>
        </p:nvPicPr>
        <p:blipFill>
          <a:blip r:embed="rId2"/>
          <a:stretch>
            <a:fillRect/>
          </a:stretch>
        </p:blipFill>
        <p:spPr>
          <a:xfrm>
            <a:off x="2625584" y="1793347"/>
            <a:ext cx="2867104" cy="4715533"/>
          </a:xfrm>
          <a:prstGeom prst="rect">
            <a:avLst/>
          </a:prstGeom>
        </p:spPr>
      </p:pic>
      <p:sp>
        <p:nvSpPr>
          <p:cNvPr id="6" name="Ορθογώνιο 5"/>
          <p:cNvSpPr/>
          <p:nvPr/>
        </p:nvSpPr>
        <p:spPr>
          <a:xfrm>
            <a:off x="727879" y="146742"/>
            <a:ext cx="6409900"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Μενού </a:t>
            </a:r>
          </a:p>
          <a:p>
            <a:pPr lvl="0">
              <a:spcBef>
                <a:spcPts val="600"/>
              </a:spcBef>
            </a:pPr>
            <a:r>
              <a:rPr lang="el-GR" sz="2000" dirty="0">
                <a:solidFill>
                  <a:prstClr val="black"/>
                </a:solidFill>
                <a:latin typeface="Calibri" panose="020F0502020204030204" pitchFamily="34" charset="0"/>
              </a:rPr>
              <a:t>παρέχει πρόσβαση σε όλες τις λειτουργίες και τα </a:t>
            </a:r>
            <a:r>
              <a:rPr lang="el-GR" sz="2000" dirty="0" err="1">
                <a:solidFill>
                  <a:prstClr val="black"/>
                </a:solidFill>
                <a:latin typeface="Calibri" panose="020F0502020204030204" pitchFamily="34" charset="0"/>
              </a:rPr>
              <a:t>plugins</a:t>
            </a:r>
            <a:r>
              <a:rPr lang="el-GR" sz="2000" dirty="0">
                <a:solidFill>
                  <a:prstClr val="black"/>
                </a:solidFill>
                <a:latin typeface="Calibri" panose="020F0502020204030204" pitchFamily="34" charset="0"/>
              </a:rPr>
              <a:t> </a:t>
            </a:r>
          </a:p>
          <a:p>
            <a:endParaRPr lang="el-GR" sz="3200" dirty="0"/>
          </a:p>
        </p:txBody>
      </p:sp>
      <p:pic>
        <p:nvPicPr>
          <p:cNvPr id="7" name="Εικόνα 6"/>
          <p:cNvPicPr>
            <a:picLocks noChangeAspect="1"/>
          </p:cNvPicPr>
          <p:nvPr/>
        </p:nvPicPr>
        <p:blipFill>
          <a:blip r:embed="rId3"/>
          <a:stretch>
            <a:fillRect/>
          </a:stretch>
        </p:blipFill>
        <p:spPr>
          <a:xfrm>
            <a:off x="2592354" y="1612347"/>
            <a:ext cx="647790" cy="181000"/>
          </a:xfrm>
          <a:prstGeom prst="rect">
            <a:avLst/>
          </a:prstGeom>
        </p:spPr>
      </p:pic>
      <p:pic>
        <p:nvPicPr>
          <p:cNvPr id="8" name="Εικόνα 7"/>
          <p:cNvPicPr>
            <a:picLocks noChangeAspect="1"/>
          </p:cNvPicPr>
          <p:nvPr/>
        </p:nvPicPr>
        <p:blipFill>
          <a:blip r:embed="rId4"/>
          <a:stretch>
            <a:fillRect/>
          </a:stretch>
        </p:blipFill>
        <p:spPr>
          <a:xfrm>
            <a:off x="7858823" y="1612347"/>
            <a:ext cx="4333177" cy="4735413"/>
          </a:xfrm>
          <a:prstGeom prst="rect">
            <a:avLst/>
          </a:prstGeom>
        </p:spPr>
      </p:pic>
      <p:sp>
        <p:nvSpPr>
          <p:cNvPr id="9" name="Ορθογώνιο 8"/>
          <p:cNvSpPr/>
          <p:nvPr/>
        </p:nvSpPr>
        <p:spPr>
          <a:xfrm>
            <a:off x="5683757" y="1702847"/>
            <a:ext cx="2175065" cy="1477328"/>
          </a:xfrm>
          <a:prstGeom prst="rect">
            <a:avLst/>
          </a:prstGeom>
        </p:spPr>
        <p:txBody>
          <a:bodyPr wrap="square">
            <a:spAutoFit/>
          </a:bodyPr>
          <a:lstStyle/>
          <a:p>
            <a:r>
              <a:rPr lang="el-GR" b="1" dirty="0" smtClean="0">
                <a:latin typeface="Calibri" panose="020F0502020204030204" pitchFamily="34" charset="0"/>
              </a:rPr>
              <a:t>Επίπεδο: </a:t>
            </a:r>
            <a:r>
              <a:rPr lang="el-GR" dirty="0">
                <a:latin typeface="Calibri" panose="020F0502020204030204" pitchFamily="34" charset="0"/>
              </a:rPr>
              <a:t>προσθήκη, διαγραφή, θέαση, αλλαγή ρυθμίσεων προβολής των θεματικών επιπέδων </a:t>
            </a:r>
            <a:endParaRPr lang="el-GR" dirty="0"/>
          </a:p>
        </p:txBody>
      </p:sp>
      <p:sp>
        <p:nvSpPr>
          <p:cNvPr id="10" name="Θέση αριθμού διαφάνειας 9"/>
          <p:cNvSpPr>
            <a:spLocks noGrp="1"/>
          </p:cNvSpPr>
          <p:nvPr>
            <p:ph type="sldNum" sz="quarter" idx="12"/>
          </p:nvPr>
        </p:nvSpPr>
        <p:spPr/>
        <p:txBody>
          <a:bodyPr/>
          <a:lstStyle/>
          <a:p>
            <a:fld id="{6AE50867-14C8-4E92-B39D-6F0732C34FC8}" type="slidenum">
              <a:rPr lang="el-GR" smtClean="0"/>
              <a:t>20</a:t>
            </a:fld>
            <a:endParaRPr lang="el-GR"/>
          </a:p>
        </p:txBody>
      </p:sp>
    </p:spTree>
    <p:extLst>
      <p:ext uri="{BB962C8B-B14F-4D97-AF65-F5344CB8AC3E}">
        <p14:creationId xmlns:p14="http://schemas.microsoft.com/office/powerpoint/2010/main" val="98720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27879" y="146742"/>
            <a:ext cx="6409900"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Μενού </a:t>
            </a:r>
          </a:p>
          <a:p>
            <a:pPr lvl="0">
              <a:spcBef>
                <a:spcPts val="600"/>
              </a:spcBef>
            </a:pPr>
            <a:r>
              <a:rPr lang="el-GR" sz="2000" dirty="0">
                <a:solidFill>
                  <a:prstClr val="black"/>
                </a:solidFill>
                <a:latin typeface="Calibri" panose="020F0502020204030204" pitchFamily="34" charset="0"/>
              </a:rPr>
              <a:t>παρέχει πρόσβαση σε όλες τις λειτουργίες και τα </a:t>
            </a:r>
            <a:r>
              <a:rPr lang="el-GR" sz="2000" dirty="0" err="1">
                <a:solidFill>
                  <a:prstClr val="black"/>
                </a:solidFill>
                <a:latin typeface="Calibri" panose="020F0502020204030204" pitchFamily="34" charset="0"/>
              </a:rPr>
              <a:t>plugins</a:t>
            </a:r>
            <a:r>
              <a:rPr lang="el-GR" sz="2000" dirty="0">
                <a:solidFill>
                  <a:prstClr val="black"/>
                </a:solidFill>
                <a:latin typeface="Calibri" panose="020F0502020204030204" pitchFamily="34" charset="0"/>
              </a:rPr>
              <a:t> </a:t>
            </a:r>
          </a:p>
          <a:p>
            <a:endParaRPr lang="el-GR" sz="3200" dirty="0"/>
          </a:p>
        </p:txBody>
      </p:sp>
      <p:pic>
        <p:nvPicPr>
          <p:cNvPr id="5" name="Εικόνα 4"/>
          <p:cNvPicPr>
            <a:picLocks noChangeAspect="1"/>
          </p:cNvPicPr>
          <p:nvPr/>
        </p:nvPicPr>
        <p:blipFill>
          <a:blip r:embed="rId2"/>
          <a:stretch>
            <a:fillRect/>
          </a:stretch>
        </p:blipFill>
        <p:spPr>
          <a:xfrm>
            <a:off x="3042695" y="1643723"/>
            <a:ext cx="1943371" cy="1686160"/>
          </a:xfrm>
          <a:prstGeom prst="rect">
            <a:avLst/>
          </a:prstGeom>
        </p:spPr>
      </p:pic>
      <p:sp>
        <p:nvSpPr>
          <p:cNvPr id="6" name="Ορθογώνιο 5"/>
          <p:cNvSpPr/>
          <p:nvPr/>
        </p:nvSpPr>
        <p:spPr>
          <a:xfrm>
            <a:off x="361664" y="1456710"/>
            <a:ext cx="2506639" cy="1723549"/>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Ρυθμίσεις: </a:t>
            </a:r>
            <a:r>
              <a:rPr lang="el-GR" dirty="0">
                <a:latin typeface="Calibri" panose="020F0502020204030204" pitchFamily="34" charset="0"/>
              </a:rPr>
              <a:t>ελέγχει της βασικές ρυθμίσεις του Έργου, προβολή του Έργου, τοπική γλώσσα και άλλες προεπιλογές </a:t>
            </a:r>
            <a:endParaRPr lang="el-GR" dirty="0"/>
          </a:p>
        </p:txBody>
      </p:sp>
      <p:pic>
        <p:nvPicPr>
          <p:cNvPr id="7" name="Εικόνα 6"/>
          <p:cNvPicPr>
            <a:picLocks noChangeAspect="1"/>
          </p:cNvPicPr>
          <p:nvPr/>
        </p:nvPicPr>
        <p:blipFill>
          <a:blip r:embed="rId3"/>
          <a:stretch>
            <a:fillRect/>
          </a:stretch>
        </p:blipFill>
        <p:spPr>
          <a:xfrm>
            <a:off x="3042695" y="4033477"/>
            <a:ext cx="3162741" cy="733527"/>
          </a:xfrm>
          <a:prstGeom prst="rect">
            <a:avLst/>
          </a:prstGeom>
        </p:spPr>
      </p:pic>
      <p:sp>
        <p:nvSpPr>
          <p:cNvPr id="8" name="Ορθογώνιο 7"/>
          <p:cNvSpPr/>
          <p:nvPr/>
        </p:nvSpPr>
        <p:spPr>
          <a:xfrm>
            <a:off x="361664" y="3789753"/>
            <a:ext cx="2506639" cy="2000548"/>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Πρόσθετα:  </a:t>
            </a:r>
            <a:r>
              <a:rPr lang="el-GR" dirty="0">
                <a:latin typeface="Calibri" panose="020F0502020204030204" pitchFamily="34" charset="0"/>
              </a:rPr>
              <a:t>για την απαρίθμηση των εγκατεστημένων </a:t>
            </a:r>
            <a:r>
              <a:rPr lang="el-GR" dirty="0" err="1">
                <a:latin typeface="Calibri" panose="020F0502020204030204" pitchFamily="34" charset="0"/>
              </a:rPr>
              <a:t>plugins</a:t>
            </a:r>
            <a:r>
              <a:rPr lang="el-GR" dirty="0">
                <a:latin typeface="Calibri" panose="020F0502020204030204" pitchFamily="34" charset="0"/>
              </a:rPr>
              <a:t> και των </a:t>
            </a:r>
            <a:r>
              <a:rPr lang="el-GR" dirty="0" err="1">
                <a:latin typeface="Calibri" panose="020F0502020204030204" pitchFamily="34" charset="0"/>
              </a:rPr>
              <a:t>sub-routines</a:t>
            </a:r>
            <a:r>
              <a:rPr lang="el-GR" dirty="0">
                <a:latin typeface="Calibri" panose="020F0502020204030204" pitchFamily="34" charset="0"/>
              </a:rPr>
              <a:t> και για την προσθήκη ή διαγραφή </a:t>
            </a:r>
            <a:r>
              <a:rPr lang="el-GR" dirty="0" err="1">
                <a:latin typeface="Calibri" panose="020F0502020204030204" pitchFamily="34" charset="0"/>
              </a:rPr>
              <a:t>plugins</a:t>
            </a:r>
            <a:r>
              <a:rPr lang="el-GR" dirty="0">
                <a:latin typeface="Calibri" panose="020F0502020204030204" pitchFamily="34" charset="0"/>
              </a:rPr>
              <a:t> </a:t>
            </a:r>
            <a:endParaRPr lang="el-GR" dirty="0"/>
          </a:p>
        </p:txBody>
      </p:sp>
      <p:pic>
        <p:nvPicPr>
          <p:cNvPr id="9" name="Εικόνα 8"/>
          <p:cNvPicPr>
            <a:picLocks noChangeAspect="1"/>
          </p:cNvPicPr>
          <p:nvPr/>
        </p:nvPicPr>
        <p:blipFill>
          <a:blip r:embed="rId4"/>
          <a:stretch>
            <a:fillRect/>
          </a:stretch>
        </p:blipFill>
        <p:spPr>
          <a:xfrm>
            <a:off x="9545817" y="1643723"/>
            <a:ext cx="2162477" cy="1305107"/>
          </a:xfrm>
          <a:prstGeom prst="rect">
            <a:avLst/>
          </a:prstGeom>
        </p:spPr>
      </p:pic>
      <p:sp>
        <p:nvSpPr>
          <p:cNvPr id="10" name="Ορθογώνιο 9"/>
          <p:cNvSpPr/>
          <p:nvPr/>
        </p:nvSpPr>
        <p:spPr>
          <a:xfrm>
            <a:off x="5854889" y="1456710"/>
            <a:ext cx="3298209" cy="1446550"/>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Διανύσματα: </a:t>
            </a:r>
            <a:r>
              <a:rPr lang="el-GR" dirty="0">
                <a:latin typeface="Calibri" panose="020F0502020204030204" pitchFamily="34" charset="0"/>
              </a:rPr>
              <a:t>λειτουργίες επεξεργασίας και ανάλυσης διανυσματικών (vector) δεδομένων </a:t>
            </a:r>
            <a:endParaRPr lang="el-GR" dirty="0"/>
          </a:p>
        </p:txBody>
      </p:sp>
      <p:pic>
        <p:nvPicPr>
          <p:cNvPr id="11" name="Εικόνα 10"/>
          <p:cNvPicPr>
            <a:picLocks noChangeAspect="1"/>
          </p:cNvPicPr>
          <p:nvPr/>
        </p:nvPicPr>
        <p:blipFill>
          <a:blip r:embed="rId5"/>
          <a:stretch>
            <a:fillRect/>
          </a:stretch>
        </p:blipFill>
        <p:spPr>
          <a:xfrm>
            <a:off x="9545817" y="4195000"/>
            <a:ext cx="2333951" cy="1724266"/>
          </a:xfrm>
          <a:prstGeom prst="rect">
            <a:avLst/>
          </a:prstGeom>
        </p:spPr>
      </p:pic>
      <p:sp>
        <p:nvSpPr>
          <p:cNvPr id="12" name="Ορθογώνιο 11"/>
          <p:cNvSpPr/>
          <p:nvPr/>
        </p:nvSpPr>
        <p:spPr>
          <a:xfrm>
            <a:off x="6819397" y="4027217"/>
            <a:ext cx="2112458" cy="1477328"/>
          </a:xfrm>
          <a:prstGeom prst="rect">
            <a:avLst/>
          </a:prstGeom>
        </p:spPr>
        <p:txBody>
          <a:bodyPr wrap="square">
            <a:spAutoFit/>
          </a:bodyPr>
          <a:lstStyle/>
          <a:p>
            <a:r>
              <a:rPr lang="el-GR" b="1" dirty="0" smtClean="0">
                <a:latin typeface="Calibri" panose="020F0502020204030204" pitchFamily="34" charset="0"/>
              </a:rPr>
              <a:t>RASTER</a:t>
            </a:r>
            <a:r>
              <a:rPr lang="el-GR" b="1" dirty="0">
                <a:latin typeface="Calibri" panose="020F0502020204030204" pitchFamily="34" charset="0"/>
              </a:rPr>
              <a:t>: </a:t>
            </a:r>
            <a:r>
              <a:rPr lang="el-GR" dirty="0">
                <a:latin typeface="Calibri" panose="020F0502020204030204" pitchFamily="34" charset="0"/>
              </a:rPr>
              <a:t>λειτουργίες επεξεργασίας και ανάλυσης εικονιστικών (raster) δεδομένων </a:t>
            </a:r>
            <a:endParaRPr lang="el-GR" dirty="0"/>
          </a:p>
        </p:txBody>
      </p:sp>
      <p:sp>
        <p:nvSpPr>
          <p:cNvPr id="13" name="Θέση αριθμού διαφάνειας 12"/>
          <p:cNvSpPr>
            <a:spLocks noGrp="1"/>
          </p:cNvSpPr>
          <p:nvPr>
            <p:ph type="sldNum" sz="quarter" idx="12"/>
          </p:nvPr>
        </p:nvSpPr>
        <p:spPr/>
        <p:txBody>
          <a:bodyPr/>
          <a:lstStyle/>
          <a:p>
            <a:fld id="{6AE50867-14C8-4E92-B39D-6F0732C34FC8}" type="slidenum">
              <a:rPr lang="el-GR" smtClean="0"/>
              <a:t>21</a:t>
            </a:fld>
            <a:endParaRPr lang="el-GR"/>
          </a:p>
        </p:txBody>
      </p:sp>
    </p:spTree>
    <p:extLst>
      <p:ext uri="{BB962C8B-B14F-4D97-AF65-F5344CB8AC3E}">
        <p14:creationId xmlns:p14="http://schemas.microsoft.com/office/powerpoint/2010/main" val="108507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27879" y="146742"/>
            <a:ext cx="6409900"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Μενού </a:t>
            </a:r>
          </a:p>
          <a:p>
            <a:pPr lvl="0">
              <a:spcBef>
                <a:spcPts val="600"/>
              </a:spcBef>
            </a:pPr>
            <a:r>
              <a:rPr lang="el-GR" sz="2000" dirty="0">
                <a:solidFill>
                  <a:prstClr val="black"/>
                </a:solidFill>
                <a:latin typeface="Calibri" panose="020F0502020204030204" pitchFamily="34" charset="0"/>
              </a:rPr>
              <a:t>παρέχει πρόσβαση σε όλες τις λειτουργίες και τα </a:t>
            </a:r>
            <a:r>
              <a:rPr lang="el-GR" sz="2000" dirty="0" err="1">
                <a:solidFill>
                  <a:prstClr val="black"/>
                </a:solidFill>
                <a:latin typeface="Calibri" panose="020F0502020204030204" pitchFamily="34" charset="0"/>
              </a:rPr>
              <a:t>plugins</a:t>
            </a:r>
            <a:r>
              <a:rPr lang="el-GR" sz="2000" dirty="0">
                <a:solidFill>
                  <a:prstClr val="black"/>
                </a:solidFill>
                <a:latin typeface="Calibri" panose="020F0502020204030204" pitchFamily="34" charset="0"/>
              </a:rPr>
              <a:t> </a:t>
            </a:r>
          </a:p>
          <a:p>
            <a:endParaRPr lang="el-GR" sz="3200" dirty="0"/>
          </a:p>
        </p:txBody>
      </p:sp>
      <p:pic>
        <p:nvPicPr>
          <p:cNvPr id="5" name="Εικόνα 4"/>
          <p:cNvPicPr>
            <a:picLocks noChangeAspect="1"/>
          </p:cNvPicPr>
          <p:nvPr/>
        </p:nvPicPr>
        <p:blipFill>
          <a:blip r:embed="rId3"/>
          <a:stretch>
            <a:fillRect/>
          </a:stretch>
        </p:blipFill>
        <p:spPr>
          <a:xfrm>
            <a:off x="2937784" y="1979675"/>
            <a:ext cx="2201652" cy="758678"/>
          </a:xfrm>
          <a:prstGeom prst="rect">
            <a:avLst/>
          </a:prstGeom>
        </p:spPr>
      </p:pic>
      <p:pic>
        <p:nvPicPr>
          <p:cNvPr id="6" name="Εικόνα 5"/>
          <p:cNvPicPr>
            <a:picLocks noChangeAspect="1"/>
          </p:cNvPicPr>
          <p:nvPr/>
        </p:nvPicPr>
        <p:blipFill>
          <a:blip r:embed="rId4"/>
          <a:stretch>
            <a:fillRect/>
          </a:stretch>
        </p:blipFill>
        <p:spPr>
          <a:xfrm>
            <a:off x="8670706" y="1897349"/>
            <a:ext cx="3001219" cy="879264"/>
          </a:xfrm>
          <a:prstGeom prst="rect">
            <a:avLst/>
          </a:prstGeom>
        </p:spPr>
      </p:pic>
      <p:pic>
        <p:nvPicPr>
          <p:cNvPr id="7" name="Εικόνα 6"/>
          <p:cNvPicPr>
            <a:picLocks noChangeAspect="1"/>
          </p:cNvPicPr>
          <p:nvPr/>
        </p:nvPicPr>
        <p:blipFill>
          <a:blip r:embed="rId5"/>
          <a:stretch>
            <a:fillRect/>
          </a:stretch>
        </p:blipFill>
        <p:spPr>
          <a:xfrm>
            <a:off x="2937784" y="4118991"/>
            <a:ext cx="2645601" cy="1267684"/>
          </a:xfrm>
          <a:prstGeom prst="rect">
            <a:avLst/>
          </a:prstGeom>
        </p:spPr>
      </p:pic>
      <p:pic>
        <p:nvPicPr>
          <p:cNvPr id="8" name="Εικόνα 7"/>
          <p:cNvPicPr>
            <a:picLocks noChangeAspect="1"/>
          </p:cNvPicPr>
          <p:nvPr/>
        </p:nvPicPr>
        <p:blipFill>
          <a:blip r:embed="rId6"/>
          <a:stretch>
            <a:fillRect/>
          </a:stretch>
        </p:blipFill>
        <p:spPr>
          <a:xfrm>
            <a:off x="8670706" y="4118991"/>
            <a:ext cx="3124636" cy="2257740"/>
          </a:xfrm>
          <a:prstGeom prst="rect">
            <a:avLst/>
          </a:prstGeom>
        </p:spPr>
      </p:pic>
      <p:sp>
        <p:nvSpPr>
          <p:cNvPr id="9" name="Ορθογώνιο 8"/>
          <p:cNvSpPr/>
          <p:nvPr/>
        </p:nvSpPr>
        <p:spPr>
          <a:xfrm>
            <a:off x="227528" y="1920237"/>
            <a:ext cx="2112458" cy="923330"/>
          </a:xfrm>
          <a:prstGeom prst="rect">
            <a:avLst/>
          </a:prstGeom>
        </p:spPr>
        <p:txBody>
          <a:bodyPr wrap="square">
            <a:spAutoFit/>
          </a:bodyPr>
          <a:lstStyle/>
          <a:p>
            <a:r>
              <a:rPr lang="el-GR" b="1" dirty="0" smtClean="0">
                <a:latin typeface="Calibri" panose="020F0502020204030204" pitchFamily="34" charset="0"/>
              </a:rPr>
              <a:t>Βάση Δεδομένων: </a:t>
            </a:r>
            <a:r>
              <a:rPr lang="el-GR" dirty="0">
                <a:latin typeface="Calibri" panose="020F0502020204030204" pitchFamily="34" charset="0"/>
              </a:rPr>
              <a:t> </a:t>
            </a:r>
            <a:r>
              <a:rPr lang="el-GR" dirty="0" smtClean="0">
                <a:latin typeface="Calibri" panose="020F0502020204030204" pitchFamily="34" charset="0"/>
              </a:rPr>
              <a:t>διαχειριστής βάσης δεδομένων</a:t>
            </a:r>
            <a:endParaRPr lang="el-GR" dirty="0"/>
          </a:p>
        </p:txBody>
      </p:sp>
      <p:sp>
        <p:nvSpPr>
          <p:cNvPr id="10" name="Ορθογώνιο 9"/>
          <p:cNvSpPr/>
          <p:nvPr/>
        </p:nvSpPr>
        <p:spPr>
          <a:xfrm>
            <a:off x="6075162" y="1888534"/>
            <a:ext cx="2112458" cy="923330"/>
          </a:xfrm>
          <a:prstGeom prst="rect">
            <a:avLst/>
          </a:prstGeom>
        </p:spPr>
        <p:txBody>
          <a:bodyPr wrap="square">
            <a:spAutoFit/>
          </a:bodyPr>
          <a:lstStyle/>
          <a:p>
            <a:r>
              <a:rPr lang="el-GR" b="1" dirty="0" err="1" smtClean="0">
                <a:latin typeface="Calibri" panose="020F0502020204030204" pitchFamily="34" charset="0"/>
              </a:rPr>
              <a:t>Μεταδεδομένα</a:t>
            </a:r>
            <a:r>
              <a:rPr lang="el-GR" b="1" dirty="0" smtClean="0">
                <a:latin typeface="Calibri" panose="020F0502020204030204" pitchFamily="34" charset="0"/>
              </a:rPr>
              <a:t>: </a:t>
            </a:r>
            <a:r>
              <a:rPr lang="el-GR" dirty="0" smtClean="0">
                <a:latin typeface="Calibri" panose="020F0502020204030204" pitchFamily="34" charset="0"/>
              </a:rPr>
              <a:t> αναζήτηση </a:t>
            </a:r>
            <a:r>
              <a:rPr lang="el-GR" dirty="0" err="1" smtClean="0">
                <a:latin typeface="Calibri" panose="020F0502020204030204" pitchFamily="34" charset="0"/>
              </a:rPr>
              <a:t>μεταδεδομένων</a:t>
            </a:r>
            <a:endParaRPr lang="el-GR" dirty="0"/>
          </a:p>
        </p:txBody>
      </p:sp>
      <p:sp>
        <p:nvSpPr>
          <p:cNvPr id="11" name="Ορθογώνιο 10"/>
          <p:cNvSpPr/>
          <p:nvPr/>
        </p:nvSpPr>
        <p:spPr>
          <a:xfrm>
            <a:off x="227528" y="3881155"/>
            <a:ext cx="2643292" cy="1446550"/>
          </a:xfrm>
          <a:prstGeom prst="rect">
            <a:avLst/>
          </a:prstGeom>
        </p:spPr>
        <p:txBody>
          <a:bodyPr wrap="square">
            <a:spAutoFit/>
          </a:bodyPr>
          <a:lstStyle/>
          <a:p>
            <a:endParaRPr lang="el-GR" sz="1600" dirty="0">
              <a:solidFill>
                <a:srgbClr val="000000"/>
              </a:solidFill>
              <a:latin typeface="Calibri" panose="020F0502020204030204" pitchFamily="34" charset="0"/>
            </a:endParaRPr>
          </a:p>
          <a:p>
            <a:r>
              <a:rPr lang="el-GR" b="1" dirty="0" smtClean="0">
                <a:latin typeface="Calibri" panose="020F0502020204030204" pitchFamily="34" charset="0"/>
              </a:rPr>
              <a:t>Επεξεργασία: </a:t>
            </a:r>
            <a:r>
              <a:rPr lang="el-GR" dirty="0" smtClean="0">
                <a:latin typeface="Calibri" panose="020F0502020204030204" pitchFamily="34" charset="0"/>
              </a:rPr>
              <a:t> εργαλειοθήκες,  γραφικό μοντέλο, εμφάνιση αποτελεσμάτων</a:t>
            </a:r>
            <a:endParaRPr lang="el-GR" dirty="0"/>
          </a:p>
        </p:txBody>
      </p:sp>
      <p:sp>
        <p:nvSpPr>
          <p:cNvPr id="12" name="Ορθογώνιο 11"/>
          <p:cNvSpPr/>
          <p:nvPr/>
        </p:nvSpPr>
        <p:spPr>
          <a:xfrm>
            <a:off x="6075162" y="4118991"/>
            <a:ext cx="2354001" cy="1754326"/>
          </a:xfrm>
          <a:prstGeom prst="rect">
            <a:avLst/>
          </a:prstGeom>
        </p:spPr>
        <p:txBody>
          <a:bodyPr wrap="square">
            <a:spAutoFit/>
          </a:bodyPr>
          <a:lstStyle/>
          <a:p>
            <a:r>
              <a:rPr lang="el-GR" b="1" dirty="0" smtClean="0">
                <a:latin typeface="Calibri" panose="020F0502020204030204" pitchFamily="34" charset="0"/>
              </a:rPr>
              <a:t>Βοήθεια: </a:t>
            </a:r>
            <a:r>
              <a:rPr lang="el-GR" dirty="0" smtClean="0">
                <a:latin typeface="Calibri" panose="020F0502020204030204" pitchFamily="34" charset="0"/>
              </a:rPr>
              <a:t>εμφάνιση πληροφοριών προγράμματος, αναζήτηση βοήθειας και αναφορά προβλημάτων</a:t>
            </a:r>
            <a:endParaRPr lang="el-GR" dirty="0"/>
          </a:p>
        </p:txBody>
      </p:sp>
      <p:sp>
        <p:nvSpPr>
          <p:cNvPr id="13" name="Θέση αριθμού διαφάνειας 12"/>
          <p:cNvSpPr>
            <a:spLocks noGrp="1"/>
          </p:cNvSpPr>
          <p:nvPr>
            <p:ph type="sldNum" sz="quarter" idx="12"/>
          </p:nvPr>
        </p:nvSpPr>
        <p:spPr/>
        <p:txBody>
          <a:bodyPr/>
          <a:lstStyle/>
          <a:p>
            <a:fld id="{6AE50867-14C8-4E92-B39D-6F0732C34FC8}" type="slidenum">
              <a:rPr lang="el-GR" smtClean="0"/>
              <a:t>22</a:t>
            </a:fld>
            <a:endParaRPr lang="el-GR"/>
          </a:p>
        </p:txBody>
      </p:sp>
    </p:spTree>
    <p:extLst>
      <p:ext uri="{BB962C8B-B14F-4D97-AF65-F5344CB8AC3E}">
        <p14:creationId xmlns:p14="http://schemas.microsoft.com/office/powerpoint/2010/main" val="3417460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27879" y="146742"/>
            <a:ext cx="7679142"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a:t>
            </a:r>
            <a:r>
              <a:rPr lang="el-GR" sz="3200" b="1" dirty="0" smtClean="0"/>
              <a:t>Γραμμή </a:t>
            </a:r>
            <a:r>
              <a:rPr lang="el-GR" sz="3200" b="1" dirty="0"/>
              <a:t>Εργαλείων </a:t>
            </a:r>
            <a:r>
              <a:rPr lang="el-GR" sz="3200" b="1" dirty="0" smtClean="0">
                <a:latin typeface="Calibri" panose="020F0502020204030204" pitchFamily="34" charset="0"/>
              </a:rPr>
              <a:t> </a:t>
            </a:r>
          </a:p>
          <a:p>
            <a:pPr lvl="0">
              <a:spcBef>
                <a:spcPts val="600"/>
              </a:spcBef>
            </a:pPr>
            <a:r>
              <a:rPr lang="el-GR" sz="2000" dirty="0">
                <a:solidFill>
                  <a:prstClr val="black"/>
                </a:solidFill>
                <a:latin typeface="Calibri" panose="020F0502020204030204" pitchFamily="34" charset="0"/>
              </a:rPr>
              <a:t>παρέχει τις κοινές λειτουργίες με ένα </a:t>
            </a:r>
            <a:r>
              <a:rPr lang="el-GR" sz="2000" dirty="0" err="1">
                <a:solidFill>
                  <a:prstClr val="black"/>
                </a:solidFill>
                <a:latin typeface="Calibri" panose="020F0502020204030204" pitchFamily="34" charset="0"/>
              </a:rPr>
              <a:t>click</a:t>
            </a:r>
            <a:r>
              <a:rPr lang="el-GR" sz="2000" dirty="0">
                <a:solidFill>
                  <a:prstClr val="black"/>
                </a:solidFill>
                <a:latin typeface="Calibri" panose="020F0502020204030204" pitchFamily="34" charset="0"/>
              </a:rPr>
              <a:t> </a:t>
            </a:r>
          </a:p>
          <a:p>
            <a:endParaRPr lang="el-GR" sz="3200" dirty="0"/>
          </a:p>
        </p:txBody>
      </p:sp>
      <p:sp>
        <p:nvSpPr>
          <p:cNvPr id="5" name="Θέση αριθμού διαφάνειας 4"/>
          <p:cNvSpPr>
            <a:spLocks noGrp="1"/>
          </p:cNvSpPr>
          <p:nvPr>
            <p:ph type="sldNum" sz="quarter" idx="12"/>
          </p:nvPr>
        </p:nvSpPr>
        <p:spPr/>
        <p:txBody>
          <a:bodyPr/>
          <a:lstStyle/>
          <a:p>
            <a:fld id="{6AE50867-14C8-4E92-B39D-6F0732C34FC8}" type="slidenum">
              <a:rPr lang="el-GR" smtClean="0"/>
              <a:t>23</a:t>
            </a:fld>
            <a:endParaRPr lang="el-GR"/>
          </a:p>
        </p:txBody>
      </p:sp>
      <p:sp>
        <p:nvSpPr>
          <p:cNvPr id="6" name="Ορθογώνιο 5"/>
          <p:cNvSpPr/>
          <p:nvPr/>
        </p:nvSpPr>
        <p:spPr>
          <a:xfrm>
            <a:off x="727879" y="2788623"/>
            <a:ext cx="2806891" cy="1754326"/>
          </a:xfrm>
          <a:prstGeom prst="rect">
            <a:avLst/>
          </a:prstGeom>
        </p:spPr>
        <p:txBody>
          <a:bodyPr wrap="square">
            <a:spAutoFit/>
          </a:bodyPr>
          <a:lstStyle/>
          <a:p>
            <a:pPr marL="342900" indent="-342900">
              <a:buFont typeface="+mj-lt"/>
              <a:buAutoNum type="arabicPeriod"/>
            </a:pPr>
            <a:r>
              <a:rPr lang="el-GR" b="1" dirty="0" smtClean="0">
                <a:latin typeface="Calibri" panose="020F0502020204030204" pitchFamily="34" charset="0"/>
              </a:rPr>
              <a:t>Δεξί </a:t>
            </a:r>
            <a:r>
              <a:rPr lang="el-GR" b="1" dirty="0">
                <a:latin typeface="Calibri" panose="020F0502020204030204" pitchFamily="34" charset="0"/>
              </a:rPr>
              <a:t>κλικ </a:t>
            </a:r>
            <a:r>
              <a:rPr lang="el-GR" dirty="0" smtClean="0">
                <a:latin typeface="Calibri" panose="020F0502020204030204" pitchFamily="34" charset="0"/>
              </a:rPr>
              <a:t>στο </a:t>
            </a:r>
            <a:r>
              <a:rPr lang="el-GR" dirty="0">
                <a:latin typeface="Calibri" panose="020F0502020204030204" pitchFamily="34" charset="0"/>
              </a:rPr>
              <a:t>κενό </a:t>
            </a:r>
            <a:r>
              <a:rPr lang="el-GR" dirty="0" smtClean="0">
                <a:latin typeface="Calibri" panose="020F0502020204030204" pitchFamily="34" charset="0"/>
              </a:rPr>
              <a:t>γκρι </a:t>
            </a:r>
            <a:r>
              <a:rPr lang="el-GR" dirty="0">
                <a:latin typeface="Calibri" panose="020F0502020204030204" pitchFamily="34" charset="0"/>
              </a:rPr>
              <a:t>τμήμα της περιοχής της γραμμής εργαλείων → εμφάνιση της </a:t>
            </a:r>
            <a:r>
              <a:rPr lang="el-GR" dirty="0" smtClean="0">
                <a:latin typeface="Calibri" panose="020F0502020204030204" pitchFamily="34" charset="0"/>
              </a:rPr>
              <a:t>διπλανής </a:t>
            </a:r>
            <a:r>
              <a:rPr lang="el-GR" dirty="0">
                <a:latin typeface="Calibri" panose="020F0502020204030204" pitchFamily="34" charset="0"/>
              </a:rPr>
              <a:t>λίστας για τη γραμμή εργαλείων </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237" y="1622784"/>
            <a:ext cx="7427405" cy="4518708"/>
          </a:xfrm>
          <a:prstGeom prst="rect">
            <a:avLst/>
          </a:prstGeom>
          <a:ln>
            <a:solidFill>
              <a:schemeClr val="accent1"/>
            </a:solidFill>
          </a:ln>
        </p:spPr>
      </p:pic>
      <p:sp>
        <p:nvSpPr>
          <p:cNvPr id="3" name="Δεξιό βέλος 2"/>
          <p:cNvSpPr/>
          <p:nvPr/>
        </p:nvSpPr>
        <p:spPr>
          <a:xfrm rot="16200000">
            <a:off x="10658901" y="2470246"/>
            <a:ext cx="614150" cy="3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15593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24</a:t>
            </a:fld>
            <a:endParaRPr lang="el-GR"/>
          </a:p>
        </p:txBody>
      </p:sp>
      <p:sp>
        <p:nvSpPr>
          <p:cNvPr id="5" name="Ορθογώνιο 4"/>
          <p:cNvSpPr/>
          <p:nvPr/>
        </p:nvSpPr>
        <p:spPr>
          <a:xfrm>
            <a:off x="645994" y="3040685"/>
            <a:ext cx="2929719" cy="1200329"/>
          </a:xfrm>
          <a:prstGeom prst="rect">
            <a:avLst/>
          </a:prstGeom>
        </p:spPr>
        <p:txBody>
          <a:bodyPr wrap="square">
            <a:spAutoFit/>
          </a:bodyPr>
          <a:lstStyle/>
          <a:p>
            <a:pPr marL="342900" indent="-342900">
              <a:buFont typeface="+mj-lt"/>
              <a:buAutoNum type="arabicPeriod" startAt="2"/>
            </a:pPr>
            <a:r>
              <a:rPr lang="el-GR" b="1" dirty="0" smtClean="0">
                <a:latin typeface="Calibri" panose="020F0502020204030204" pitchFamily="34" charset="0"/>
              </a:rPr>
              <a:t>Με</a:t>
            </a:r>
            <a:r>
              <a:rPr lang="el-GR" dirty="0" smtClean="0">
                <a:latin typeface="Calibri" panose="020F0502020204030204" pitchFamily="34" charset="0"/>
              </a:rPr>
              <a:t> </a:t>
            </a:r>
            <a:r>
              <a:rPr lang="el-GR" b="1" dirty="0">
                <a:latin typeface="Calibri" panose="020F0502020204030204" pitchFamily="34" charset="0"/>
              </a:rPr>
              <a:t>επιλογή/</a:t>
            </a:r>
            <a:r>
              <a:rPr lang="el-GR" b="1" dirty="0" err="1">
                <a:latin typeface="Calibri" panose="020F0502020204030204" pitchFamily="34" charset="0"/>
              </a:rPr>
              <a:t>αποεπιλογή</a:t>
            </a:r>
            <a:r>
              <a:rPr lang="el-GR" b="1" dirty="0">
                <a:latin typeface="Calibri" panose="020F0502020204030204" pitchFamily="34" charset="0"/>
              </a:rPr>
              <a:t> </a:t>
            </a:r>
            <a:r>
              <a:rPr lang="el-GR" dirty="0">
                <a:latin typeface="Calibri" panose="020F0502020204030204" pitchFamily="34" charset="0"/>
              </a:rPr>
              <a:t>εμφανίζονται περισσότερες/λιγότερες εργαλειοθήκες </a:t>
            </a:r>
          </a:p>
        </p:txBody>
      </p:sp>
      <p:sp>
        <p:nvSpPr>
          <p:cNvPr id="6" name="Ορθογώνιο 5"/>
          <p:cNvSpPr/>
          <p:nvPr/>
        </p:nvSpPr>
        <p:spPr>
          <a:xfrm>
            <a:off x="727879" y="146742"/>
            <a:ext cx="7679142"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a:t>
            </a:r>
            <a:r>
              <a:rPr lang="el-GR" sz="3200" b="1" dirty="0" smtClean="0"/>
              <a:t>Γραμμή </a:t>
            </a:r>
            <a:r>
              <a:rPr lang="el-GR" sz="3200" b="1" dirty="0"/>
              <a:t>Εργαλείων </a:t>
            </a:r>
            <a:r>
              <a:rPr lang="el-GR" sz="3200" b="1" dirty="0" smtClean="0">
                <a:latin typeface="Calibri" panose="020F0502020204030204" pitchFamily="34" charset="0"/>
              </a:rPr>
              <a:t> </a:t>
            </a:r>
          </a:p>
          <a:p>
            <a:pPr lvl="0">
              <a:spcBef>
                <a:spcPts val="600"/>
              </a:spcBef>
            </a:pPr>
            <a:r>
              <a:rPr lang="el-GR" sz="2000" dirty="0">
                <a:solidFill>
                  <a:prstClr val="black"/>
                </a:solidFill>
                <a:latin typeface="Calibri" panose="020F0502020204030204" pitchFamily="34" charset="0"/>
              </a:rPr>
              <a:t>παρέχει τις κοινές λειτουργίες με ένα </a:t>
            </a:r>
            <a:r>
              <a:rPr lang="el-GR" sz="2000" dirty="0" err="1">
                <a:solidFill>
                  <a:prstClr val="black"/>
                </a:solidFill>
                <a:latin typeface="Calibri" panose="020F0502020204030204" pitchFamily="34" charset="0"/>
              </a:rPr>
              <a:t>click</a:t>
            </a:r>
            <a:r>
              <a:rPr lang="el-GR" sz="2000" dirty="0">
                <a:solidFill>
                  <a:prstClr val="black"/>
                </a:solidFill>
                <a:latin typeface="Calibri" panose="020F0502020204030204" pitchFamily="34" charset="0"/>
              </a:rPr>
              <a:t> </a:t>
            </a:r>
          </a:p>
          <a:p>
            <a:endParaRPr lang="el-GR" sz="3200"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675" y="1657816"/>
            <a:ext cx="7992590" cy="4525006"/>
          </a:xfrm>
          <a:prstGeom prst="rect">
            <a:avLst/>
          </a:prstGeom>
          <a:ln>
            <a:solidFill>
              <a:schemeClr val="accent1"/>
            </a:solidFill>
          </a:ln>
        </p:spPr>
      </p:pic>
    </p:spTree>
    <p:extLst>
      <p:ext uri="{BB962C8B-B14F-4D97-AF65-F5344CB8AC3E}">
        <p14:creationId xmlns:p14="http://schemas.microsoft.com/office/powerpoint/2010/main" val="415482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25</a:t>
            </a:fld>
            <a:endParaRPr lang="el-GR"/>
          </a:p>
        </p:txBody>
      </p:sp>
      <p:sp>
        <p:nvSpPr>
          <p:cNvPr id="5" name="Ορθογώνιο 4"/>
          <p:cNvSpPr/>
          <p:nvPr/>
        </p:nvSpPr>
        <p:spPr>
          <a:xfrm>
            <a:off x="427629" y="1646549"/>
            <a:ext cx="4662985" cy="3185487"/>
          </a:xfrm>
          <a:prstGeom prst="rect">
            <a:avLst/>
          </a:prstGeom>
        </p:spPr>
        <p:txBody>
          <a:bodyPr wrap="square">
            <a:spAutoFit/>
          </a:bodyPr>
          <a:lstStyle/>
          <a:p>
            <a:endParaRPr lang="el-GR" sz="1600" dirty="0">
              <a:solidFill>
                <a:srgbClr val="000000"/>
              </a:solidFill>
              <a:latin typeface="Calibri" panose="020F0502020204030204" pitchFamily="34" charset="0"/>
            </a:endParaRPr>
          </a:p>
          <a:p>
            <a:pPr>
              <a:spcAft>
                <a:spcPts val="600"/>
              </a:spcAft>
            </a:pPr>
            <a:r>
              <a:rPr lang="el-GR" b="1" dirty="0">
                <a:latin typeface="Calibri" panose="020F0502020204030204" pitchFamily="34" charset="0"/>
              </a:rPr>
              <a:t>Μετακίνηση των εργαλειοθηκών </a:t>
            </a:r>
            <a:endParaRPr lang="el-GR" dirty="0">
              <a:latin typeface="Calibri" panose="020F0502020204030204" pitchFamily="34" charset="0"/>
            </a:endParaRPr>
          </a:p>
          <a:p>
            <a:pPr marL="342900" indent="-342900">
              <a:buFont typeface="+mj-lt"/>
              <a:buAutoNum type="arabicPeriod"/>
            </a:pPr>
            <a:r>
              <a:rPr lang="el-GR" dirty="0" smtClean="0">
                <a:latin typeface="Calibri" panose="020F0502020204030204" pitchFamily="34" charset="0"/>
              </a:rPr>
              <a:t>Κλικ </a:t>
            </a:r>
            <a:r>
              <a:rPr lang="el-GR" dirty="0">
                <a:latin typeface="Calibri" panose="020F0502020204030204" pitchFamily="34" charset="0"/>
              </a:rPr>
              <a:t>στη “λαβή” της γραμμής εργαλείων για να ενεργοποιηθεί η μετακίνηση της γραμμής εργαλείων </a:t>
            </a:r>
            <a:endParaRPr lang="el-GR" dirty="0" smtClean="0">
              <a:latin typeface="Calibri" panose="020F0502020204030204" pitchFamily="34" charset="0"/>
            </a:endParaRPr>
          </a:p>
          <a:p>
            <a:pPr marL="342900" indent="-342900">
              <a:buFont typeface="+mj-lt"/>
              <a:buAutoNum type="arabicPeriod"/>
            </a:pPr>
            <a:endParaRPr lang="el-GR" dirty="0">
              <a:latin typeface="Calibri" panose="020F0502020204030204" pitchFamily="34" charset="0"/>
            </a:endParaRPr>
          </a:p>
          <a:p>
            <a:endParaRPr lang="el-GR" dirty="0">
              <a:latin typeface="Calibri" panose="020F0502020204030204" pitchFamily="34" charset="0"/>
            </a:endParaRPr>
          </a:p>
          <a:p>
            <a:pPr marL="342900" indent="-342900">
              <a:buFont typeface="+mj-lt"/>
              <a:buAutoNum type="arabicPeriod" startAt="2"/>
            </a:pPr>
            <a:r>
              <a:rPr lang="el-GR" dirty="0" smtClean="0">
                <a:latin typeface="Calibri" panose="020F0502020204030204" pitchFamily="34" charset="0"/>
              </a:rPr>
              <a:t>Σύρσιμο </a:t>
            </a:r>
            <a:r>
              <a:rPr lang="el-GR" dirty="0">
                <a:latin typeface="Calibri" panose="020F0502020204030204" pitchFamily="34" charset="0"/>
              </a:rPr>
              <a:t>της “</a:t>
            </a:r>
            <a:r>
              <a:rPr lang="el-GR" dirty="0" smtClean="0">
                <a:latin typeface="Calibri" panose="020F0502020204030204" pitchFamily="34" charset="0"/>
              </a:rPr>
              <a:t>λαβής” </a:t>
            </a:r>
            <a:r>
              <a:rPr lang="el-GR" dirty="0">
                <a:latin typeface="Calibri" panose="020F0502020204030204" pitchFamily="34" charset="0"/>
              </a:rPr>
              <a:t>της γραμμής εργαλείων σε οποιονδήποτε χώρο της περιοχής της γραμμής εργαλείων και απελευθέρωση </a:t>
            </a:r>
          </a:p>
        </p:txBody>
      </p:sp>
      <p:sp>
        <p:nvSpPr>
          <p:cNvPr id="6" name="Ορθογώνιο 5"/>
          <p:cNvSpPr/>
          <p:nvPr/>
        </p:nvSpPr>
        <p:spPr>
          <a:xfrm>
            <a:off x="727879" y="146742"/>
            <a:ext cx="7679142" cy="1646605"/>
          </a:xfrm>
          <a:prstGeom prst="rect">
            <a:avLst/>
          </a:prstGeom>
        </p:spPr>
        <p:txBody>
          <a:bodyPr wrap="square">
            <a:spAutoFit/>
          </a:bodyPr>
          <a:lstStyle/>
          <a:p>
            <a:endParaRPr lang="el-GR" sz="1200" dirty="0">
              <a:solidFill>
                <a:srgbClr val="000000"/>
              </a:solidFill>
              <a:latin typeface="Calibri" panose="020F0502020204030204" pitchFamily="34" charset="0"/>
            </a:endParaRPr>
          </a:p>
          <a:p>
            <a:r>
              <a:rPr lang="el-GR" sz="3200" b="1" dirty="0" err="1">
                <a:latin typeface="Calibri" panose="020F0502020204030204" pitchFamily="34" charset="0"/>
              </a:rPr>
              <a:t>Διεπαφή</a:t>
            </a:r>
            <a:r>
              <a:rPr lang="el-GR" sz="3200" b="1" dirty="0">
                <a:latin typeface="Calibri" panose="020F0502020204030204" pitchFamily="34" charset="0"/>
              </a:rPr>
              <a:t> και </a:t>
            </a:r>
            <a:r>
              <a:rPr lang="el-GR" sz="3200" b="1" dirty="0" smtClean="0">
                <a:latin typeface="Calibri" panose="020F0502020204030204" pitchFamily="34" charset="0"/>
              </a:rPr>
              <a:t>χειρισμός - </a:t>
            </a:r>
            <a:r>
              <a:rPr lang="el-GR" sz="3200" b="1" dirty="0" smtClean="0"/>
              <a:t>Γραμμή </a:t>
            </a:r>
            <a:r>
              <a:rPr lang="el-GR" sz="3200" b="1" dirty="0"/>
              <a:t>Εργαλείων </a:t>
            </a:r>
            <a:r>
              <a:rPr lang="el-GR" sz="3200" b="1" dirty="0" smtClean="0">
                <a:latin typeface="Calibri" panose="020F0502020204030204" pitchFamily="34" charset="0"/>
              </a:rPr>
              <a:t> </a:t>
            </a:r>
          </a:p>
          <a:p>
            <a:pPr lvl="0">
              <a:spcBef>
                <a:spcPts val="600"/>
              </a:spcBef>
            </a:pPr>
            <a:r>
              <a:rPr lang="el-GR" sz="2000" dirty="0">
                <a:solidFill>
                  <a:prstClr val="black"/>
                </a:solidFill>
                <a:latin typeface="Calibri" panose="020F0502020204030204" pitchFamily="34" charset="0"/>
              </a:rPr>
              <a:t>παρέχει τις κοινές λειτουργίες με ένα </a:t>
            </a:r>
            <a:r>
              <a:rPr lang="el-GR" sz="2000" dirty="0" err="1">
                <a:solidFill>
                  <a:prstClr val="black"/>
                </a:solidFill>
                <a:latin typeface="Calibri" panose="020F0502020204030204" pitchFamily="34" charset="0"/>
              </a:rPr>
              <a:t>click</a:t>
            </a:r>
            <a:r>
              <a:rPr lang="el-GR" sz="2000" dirty="0">
                <a:solidFill>
                  <a:prstClr val="black"/>
                </a:solidFill>
                <a:latin typeface="Calibri" panose="020F0502020204030204" pitchFamily="34" charset="0"/>
              </a:rPr>
              <a:t> </a:t>
            </a:r>
          </a:p>
          <a:p>
            <a:endParaRPr lang="el-GR" sz="3200" dirty="0"/>
          </a:p>
        </p:txBody>
      </p:sp>
      <p:pic>
        <p:nvPicPr>
          <p:cNvPr id="3" name="Εικόνα 2"/>
          <p:cNvPicPr>
            <a:picLocks noChangeAspect="1"/>
          </p:cNvPicPr>
          <p:nvPr/>
        </p:nvPicPr>
        <p:blipFill>
          <a:blip r:embed="rId2"/>
          <a:stretch>
            <a:fillRect/>
          </a:stretch>
        </p:blipFill>
        <p:spPr>
          <a:xfrm>
            <a:off x="5276849" y="2289403"/>
            <a:ext cx="6765025" cy="1181100"/>
          </a:xfrm>
          <a:prstGeom prst="rect">
            <a:avLst/>
          </a:prstGeom>
        </p:spPr>
      </p:pic>
      <p:pic>
        <p:nvPicPr>
          <p:cNvPr id="7" name="Εικόνα 6"/>
          <p:cNvPicPr>
            <a:picLocks noChangeAspect="1"/>
          </p:cNvPicPr>
          <p:nvPr/>
        </p:nvPicPr>
        <p:blipFill>
          <a:blip r:embed="rId3"/>
          <a:stretch>
            <a:fillRect/>
          </a:stretch>
        </p:blipFill>
        <p:spPr>
          <a:xfrm>
            <a:off x="2078725" y="4967929"/>
            <a:ext cx="9963150" cy="847725"/>
          </a:xfrm>
          <a:prstGeom prst="rect">
            <a:avLst/>
          </a:prstGeom>
        </p:spPr>
      </p:pic>
      <p:cxnSp>
        <p:nvCxnSpPr>
          <p:cNvPr id="9" name="Ευθύγραμμο βέλος σύνδεσης 8"/>
          <p:cNvCxnSpPr/>
          <p:nvPr/>
        </p:nvCxnSpPr>
        <p:spPr>
          <a:xfrm>
            <a:off x="5276850" y="3209119"/>
            <a:ext cx="2529669" cy="24196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72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26</a:t>
            </a:fld>
            <a:endParaRPr lang="el-GR"/>
          </a:p>
        </p:txBody>
      </p:sp>
      <p:sp>
        <p:nvSpPr>
          <p:cNvPr id="5" name="Ορθογώνιο 4"/>
          <p:cNvSpPr/>
          <p:nvPr/>
        </p:nvSpPr>
        <p:spPr>
          <a:xfrm>
            <a:off x="1355677" y="400994"/>
            <a:ext cx="6355308" cy="938719"/>
          </a:xfrm>
          <a:prstGeom prst="rect">
            <a:avLst/>
          </a:prstGeom>
        </p:spPr>
        <p:txBody>
          <a:bodyPr wrap="square">
            <a:spAutoFit/>
          </a:bodyPr>
          <a:lstStyle/>
          <a:p>
            <a:pPr>
              <a:spcAft>
                <a:spcPts val="600"/>
              </a:spcAft>
            </a:pPr>
            <a:r>
              <a:rPr lang="el-GR" sz="3200" b="1" dirty="0">
                <a:solidFill>
                  <a:srgbClr val="000000"/>
                </a:solidFill>
                <a:latin typeface="Verdana" panose="020B0604030504040204" pitchFamily="34" charset="0"/>
              </a:rPr>
              <a:t>Άσκηση 1 </a:t>
            </a:r>
            <a:endParaRPr lang="el-GR" sz="3200" dirty="0">
              <a:solidFill>
                <a:srgbClr val="000000"/>
              </a:solidFill>
              <a:latin typeface="Verdana" panose="020B0604030504040204" pitchFamily="34" charset="0"/>
            </a:endParaRPr>
          </a:p>
          <a:p>
            <a:r>
              <a:rPr lang="el-GR" b="1" dirty="0">
                <a:solidFill>
                  <a:srgbClr val="000000"/>
                </a:solidFill>
                <a:latin typeface="Verdana" panose="020B0604030504040204" pitchFamily="34" charset="0"/>
              </a:rPr>
              <a:t>Δημιουργία ενός απλού θεματικού χάρτη </a:t>
            </a:r>
          </a:p>
        </p:txBody>
      </p:sp>
      <p:sp>
        <p:nvSpPr>
          <p:cNvPr id="3" name="Ορθογώνιο 2"/>
          <p:cNvSpPr/>
          <p:nvPr/>
        </p:nvSpPr>
        <p:spPr>
          <a:xfrm>
            <a:off x="1355677" y="1658667"/>
            <a:ext cx="9685361" cy="2677656"/>
          </a:xfrm>
          <a:prstGeom prst="rect">
            <a:avLst/>
          </a:prstGeom>
        </p:spPr>
        <p:txBody>
          <a:bodyPr wrap="square">
            <a:spAutoFit/>
          </a:bodyPr>
          <a:lstStyle/>
          <a:p>
            <a:pPr algn="just"/>
            <a:r>
              <a:rPr lang="el-GR" sz="2400" dirty="0">
                <a:solidFill>
                  <a:srgbClr val="000000"/>
                </a:solidFill>
                <a:latin typeface="Times New Roman" panose="02020603050405020304" pitchFamily="18" charset="0"/>
              </a:rPr>
              <a:t>Απαραίτητη προϋπόθεση για τη δημιουργία ενός θεματικού χάρτη είναι η ύπαρξη στη γεωγραφική βάση δεδομένων μιας μεταβλητής προς χαρτογράφηση. Συνήθως η μεταβλητή αυτή, που ποσοτικοποιεί ένα φαινόμενο, θα πρέπει να είναι αριθμητική ώστε να μπορεί το λογισμικό ΣΓΠ να υπολογίσει αυτόματα τις ομάδες στις οποίες θα χωριστούν οι τιμές της μεταβλητής. Σε κάθε ομάδα αποδίδεται ένα χρώμα και ακολούθως χρωματίζονται τα χωρικά στοιχεία (σημεία, γραμμές ή πολύγωνα). </a:t>
            </a:r>
            <a:endParaRPr lang="el-GR" sz="2400" dirty="0"/>
          </a:p>
        </p:txBody>
      </p:sp>
      <p:sp>
        <p:nvSpPr>
          <p:cNvPr id="6" name="Ορθογώνιο 5"/>
          <p:cNvSpPr/>
          <p:nvPr/>
        </p:nvSpPr>
        <p:spPr>
          <a:xfrm>
            <a:off x="1355677" y="4792338"/>
            <a:ext cx="9532097" cy="1261884"/>
          </a:xfrm>
          <a:prstGeom prst="rect">
            <a:avLst/>
          </a:prstGeom>
        </p:spPr>
        <p:txBody>
          <a:bodyPr wrap="none">
            <a:spAutoFit/>
          </a:bodyPr>
          <a:lstStyle/>
          <a:p>
            <a:r>
              <a:rPr lang="el-GR" sz="2200" b="1" dirty="0">
                <a:solidFill>
                  <a:srgbClr val="000000"/>
                </a:solidFill>
                <a:latin typeface="Times New Roman" panose="02020603050405020304" pitchFamily="18" charset="0"/>
              </a:rPr>
              <a:t>Βήμα 1. </a:t>
            </a:r>
            <a:r>
              <a:rPr lang="el-GR" sz="2200" dirty="0">
                <a:solidFill>
                  <a:srgbClr val="000000"/>
                </a:solidFill>
                <a:latin typeface="Times New Roman" panose="02020603050405020304" pitchFamily="18" charset="0"/>
              </a:rPr>
              <a:t>Εκκίνηση του λογισμικού </a:t>
            </a:r>
            <a:r>
              <a:rPr lang="el-GR" sz="2200" dirty="0" smtClean="0">
                <a:solidFill>
                  <a:srgbClr val="000000"/>
                </a:solidFill>
                <a:latin typeface="Times New Roman" panose="02020603050405020304" pitchFamily="18" charset="0"/>
              </a:rPr>
              <a:t>QGIS</a:t>
            </a:r>
            <a:endParaRPr lang="en-US" sz="2200" dirty="0" smtClean="0">
              <a:solidFill>
                <a:srgbClr val="000000"/>
              </a:solidFill>
              <a:latin typeface="Times New Roman" panose="02020603050405020304" pitchFamily="18" charset="0"/>
            </a:endParaRPr>
          </a:p>
          <a:p>
            <a:pPr>
              <a:spcBef>
                <a:spcPts val="600"/>
              </a:spcBef>
            </a:pPr>
            <a:r>
              <a:rPr lang="el-GR" sz="2200" dirty="0" smtClean="0">
                <a:solidFill>
                  <a:srgbClr val="000000"/>
                </a:solidFill>
                <a:latin typeface="Times New Roman" panose="02020603050405020304" pitchFamily="18" charset="0"/>
              </a:rPr>
              <a:t>Από </a:t>
            </a:r>
            <a:r>
              <a:rPr lang="el-GR" sz="2200" dirty="0">
                <a:solidFill>
                  <a:srgbClr val="000000"/>
                </a:solidFill>
                <a:latin typeface="Times New Roman" panose="02020603050405020304" pitchFamily="18" charset="0"/>
              </a:rPr>
              <a:t>την Εκκίνηση (</a:t>
            </a:r>
            <a:r>
              <a:rPr lang="el-GR" sz="2200" dirty="0" err="1">
                <a:solidFill>
                  <a:srgbClr val="000000"/>
                </a:solidFill>
                <a:latin typeface="Times New Roman" panose="02020603050405020304" pitchFamily="18" charset="0"/>
              </a:rPr>
              <a:t>Start</a:t>
            </a:r>
            <a:r>
              <a:rPr lang="el-GR" sz="2200" dirty="0">
                <a:solidFill>
                  <a:srgbClr val="000000"/>
                </a:solidFill>
                <a:latin typeface="Times New Roman" panose="02020603050405020304" pitchFamily="18" charset="0"/>
              </a:rPr>
              <a:t>) των Windows, είτε από το εικονίδιο συντόμευσης στην </a:t>
            </a:r>
          </a:p>
          <a:p>
            <a:pPr>
              <a:spcBef>
                <a:spcPts val="600"/>
              </a:spcBef>
            </a:pPr>
            <a:r>
              <a:rPr lang="el-GR" sz="2200" dirty="0">
                <a:solidFill>
                  <a:srgbClr val="000000"/>
                </a:solidFill>
                <a:latin typeface="Times New Roman" panose="02020603050405020304" pitchFamily="18" charset="0"/>
              </a:rPr>
              <a:t>επιφάνεια </a:t>
            </a:r>
            <a:r>
              <a:rPr lang="el-GR" sz="2200" dirty="0" smtClean="0">
                <a:solidFill>
                  <a:srgbClr val="000000"/>
                </a:solidFill>
                <a:latin typeface="Times New Roman" panose="02020603050405020304" pitchFamily="18" charset="0"/>
              </a:rPr>
              <a:t>εργασίας που δημιούργησε το πρόγραμμα εγκατάστασης </a:t>
            </a:r>
            <a:endParaRPr lang="el-GR"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77898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27</a:t>
            </a:fld>
            <a:endParaRPr lang="el-GR"/>
          </a:p>
        </p:txBody>
      </p:sp>
      <p:pic>
        <p:nvPicPr>
          <p:cNvPr id="5" name="Εικόνα 4"/>
          <p:cNvPicPr>
            <a:picLocks noChangeAspect="1"/>
          </p:cNvPicPr>
          <p:nvPr/>
        </p:nvPicPr>
        <p:blipFill>
          <a:blip r:embed="rId2"/>
          <a:stretch>
            <a:fillRect/>
          </a:stretch>
        </p:blipFill>
        <p:spPr>
          <a:xfrm>
            <a:off x="1337481" y="818865"/>
            <a:ext cx="9766591" cy="5274539"/>
          </a:xfrm>
          <a:prstGeom prst="rect">
            <a:avLst/>
          </a:prstGeom>
          <a:ln>
            <a:solidFill>
              <a:schemeClr val="accent1"/>
            </a:solidFill>
          </a:ln>
        </p:spPr>
      </p:pic>
    </p:spTree>
    <p:extLst>
      <p:ext uri="{BB962C8B-B14F-4D97-AF65-F5344CB8AC3E}">
        <p14:creationId xmlns:p14="http://schemas.microsoft.com/office/powerpoint/2010/main" val="2294010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28</a:t>
            </a:fld>
            <a:endParaRPr lang="el-GR"/>
          </a:p>
        </p:txBody>
      </p:sp>
      <p:sp>
        <p:nvSpPr>
          <p:cNvPr id="5" name="Ορθογώνιο 4"/>
          <p:cNvSpPr/>
          <p:nvPr/>
        </p:nvSpPr>
        <p:spPr>
          <a:xfrm>
            <a:off x="1446150" y="596669"/>
            <a:ext cx="6551794"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2. </a:t>
            </a:r>
            <a:r>
              <a:rPr lang="el-GR" sz="2200" dirty="0">
                <a:solidFill>
                  <a:srgbClr val="000000"/>
                </a:solidFill>
                <a:latin typeface="Times New Roman" panose="02020603050405020304" pitchFamily="18" charset="0"/>
              </a:rPr>
              <a:t>Εισαγωγή της γεωγραφικής βάσης δεδομένων. </a:t>
            </a:r>
            <a:endParaRPr lang="en-US" sz="2200" dirty="0">
              <a:solidFill>
                <a:srgbClr val="000000"/>
              </a:solidFill>
              <a:latin typeface="Times New Roman" panose="02020603050405020304" pitchFamily="18" charset="0"/>
            </a:endParaRPr>
          </a:p>
        </p:txBody>
      </p:sp>
      <p:pic>
        <p:nvPicPr>
          <p:cNvPr id="6" name="Εικόνα 5"/>
          <p:cNvPicPr>
            <a:picLocks noChangeAspect="1"/>
          </p:cNvPicPr>
          <p:nvPr/>
        </p:nvPicPr>
        <p:blipFill>
          <a:blip r:embed="rId2"/>
          <a:stretch>
            <a:fillRect/>
          </a:stretch>
        </p:blipFill>
        <p:spPr>
          <a:xfrm>
            <a:off x="8610600" y="1595367"/>
            <a:ext cx="2486025" cy="4076700"/>
          </a:xfrm>
          <a:prstGeom prst="rect">
            <a:avLst/>
          </a:prstGeom>
        </p:spPr>
      </p:pic>
      <p:sp>
        <p:nvSpPr>
          <p:cNvPr id="7" name="Ορθογώνιο 6"/>
          <p:cNvSpPr/>
          <p:nvPr/>
        </p:nvSpPr>
        <p:spPr>
          <a:xfrm>
            <a:off x="1644476" y="2295872"/>
            <a:ext cx="6155141" cy="769441"/>
          </a:xfrm>
          <a:prstGeom prst="rect">
            <a:avLst/>
          </a:prstGeom>
        </p:spPr>
        <p:txBody>
          <a:bodyPr wrap="square">
            <a:spAutoFit/>
          </a:bodyPr>
          <a:lstStyle/>
          <a:p>
            <a:pPr lvl="0" algn="just">
              <a:spcBef>
                <a:spcPts val="600"/>
              </a:spcBef>
            </a:pPr>
            <a:r>
              <a:rPr lang="el-GR" sz="2200" dirty="0">
                <a:solidFill>
                  <a:srgbClr val="000000"/>
                </a:solidFill>
                <a:latin typeface="Times New Roman" panose="02020603050405020304" pitchFamily="18" charset="0"/>
              </a:rPr>
              <a:t>Από την </a:t>
            </a:r>
            <a:r>
              <a:rPr lang="el-GR" sz="2200" dirty="0" smtClean="0">
                <a:solidFill>
                  <a:srgbClr val="000000"/>
                </a:solidFill>
                <a:latin typeface="Times New Roman" panose="02020603050405020304" pitchFamily="18" charset="0"/>
              </a:rPr>
              <a:t>γραμμή εργαλείων πατάμε αριστερό κλικ στο εργαλείο </a:t>
            </a:r>
            <a:r>
              <a:rPr lang="el-GR" sz="2200" b="1" dirty="0" smtClean="0">
                <a:solidFill>
                  <a:srgbClr val="000000"/>
                </a:solidFill>
                <a:latin typeface="Times New Roman" panose="02020603050405020304" pitchFamily="18" charset="0"/>
              </a:rPr>
              <a:t>Προσθήκη Διανυσματικού Επιπέδου.</a:t>
            </a:r>
            <a:endParaRPr lang="el-GR" sz="2200" b="1" dirty="0">
              <a:solidFill>
                <a:srgbClr val="000000"/>
              </a:solidFill>
              <a:latin typeface="Times New Roman" panose="02020603050405020304" pitchFamily="18" charset="0"/>
            </a:endParaRPr>
          </a:p>
        </p:txBody>
      </p:sp>
      <p:sp>
        <p:nvSpPr>
          <p:cNvPr id="8" name="Βέλος προς τα κάτω 7"/>
          <p:cNvSpPr/>
          <p:nvPr/>
        </p:nvSpPr>
        <p:spPr>
          <a:xfrm rot="18092760">
            <a:off x="8167146" y="2373519"/>
            <a:ext cx="238657" cy="6141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87059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29</a:t>
            </a:fld>
            <a:endParaRPr lang="el-GR"/>
          </a:p>
        </p:txBody>
      </p:sp>
      <p:pic>
        <p:nvPicPr>
          <p:cNvPr id="5" name="Εικόνα 4"/>
          <p:cNvPicPr>
            <a:picLocks noChangeAspect="1"/>
          </p:cNvPicPr>
          <p:nvPr/>
        </p:nvPicPr>
        <p:blipFill>
          <a:blip r:embed="rId2"/>
          <a:stretch>
            <a:fillRect/>
          </a:stretch>
        </p:blipFill>
        <p:spPr>
          <a:xfrm>
            <a:off x="3848702" y="819008"/>
            <a:ext cx="7996415" cy="5049529"/>
          </a:xfrm>
          <a:prstGeom prst="rect">
            <a:avLst/>
          </a:prstGeom>
        </p:spPr>
      </p:pic>
      <p:sp>
        <p:nvSpPr>
          <p:cNvPr id="6" name="Ορθογώνιο 5"/>
          <p:cNvSpPr/>
          <p:nvPr/>
        </p:nvSpPr>
        <p:spPr>
          <a:xfrm>
            <a:off x="272954" y="819008"/>
            <a:ext cx="3411941" cy="5170646"/>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Στο παράθυρο που ανοίγει </a:t>
            </a:r>
            <a:r>
              <a:rPr lang="el-GR" sz="2200" dirty="0" smtClean="0">
                <a:latin typeface="Times New Roman" panose="02020603050405020304" pitchFamily="18" charset="0"/>
                <a:cs typeface="Times New Roman" panose="02020603050405020304" pitchFamily="18" charset="0"/>
              </a:rPr>
              <a:t>επιλέγουμε </a:t>
            </a:r>
            <a:r>
              <a:rPr lang="el-GR" sz="2200" b="1" dirty="0" smtClean="0">
                <a:latin typeface="Times New Roman" panose="02020603050405020304" pitchFamily="18" charset="0"/>
                <a:cs typeface="Times New Roman" panose="02020603050405020304" pitchFamily="18" charset="0"/>
              </a:rPr>
              <a:t>κωδικοποίηση </a:t>
            </a:r>
            <a:r>
              <a:rPr lang="en-US" sz="2200" b="1" dirty="0" err="1" smtClean="0">
                <a:latin typeface="Times New Roman" panose="02020603050405020304" pitchFamily="18" charset="0"/>
                <a:cs typeface="Times New Roman" panose="02020603050405020304" pitchFamily="18" charset="0"/>
              </a:rPr>
              <a:t>greek</a:t>
            </a:r>
            <a:r>
              <a:rPr lang="en-US" sz="2200" b="1"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και πατώντας </a:t>
            </a:r>
            <a:r>
              <a:rPr lang="el-GR" sz="2200" dirty="0">
                <a:latin typeface="Times New Roman" panose="02020603050405020304" pitchFamily="18" charset="0"/>
                <a:cs typeface="Times New Roman" panose="02020603050405020304" pitchFamily="18" charset="0"/>
              </a:rPr>
              <a:t>στο κουμπί </a:t>
            </a:r>
            <a:r>
              <a:rPr lang="el-GR" sz="2200" b="1" dirty="0" smtClean="0">
                <a:latin typeface="Times New Roman" panose="02020603050405020304" pitchFamily="18" charset="0"/>
                <a:cs typeface="Times New Roman" panose="02020603050405020304" pitchFamily="18" charset="0"/>
              </a:rPr>
              <a:t>Αναζήτηση (…)</a:t>
            </a:r>
            <a:r>
              <a:rPr lang="el-GR" sz="2200" dirty="0" smtClean="0">
                <a:latin typeface="Times New Roman" panose="02020603050405020304" pitchFamily="18" charset="0"/>
                <a:cs typeface="Times New Roman" panose="02020603050405020304" pitchFamily="18" charset="0"/>
              </a:rPr>
              <a:t> της </a:t>
            </a:r>
            <a:r>
              <a:rPr lang="el-GR" sz="2200" b="1" dirty="0" smtClean="0">
                <a:latin typeface="Times New Roman" panose="02020603050405020304" pitchFamily="18" charset="0"/>
                <a:cs typeface="Times New Roman" panose="02020603050405020304" pitchFamily="18" charset="0"/>
              </a:rPr>
              <a:t>Πηγής</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ανοίγει ο πλοηγός αρχείων και αφού γίνει η πλοήγηση </a:t>
            </a:r>
            <a:r>
              <a:rPr lang="el-GR" sz="2200" dirty="0" smtClean="0">
                <a:latin typeface="Times New Roman" panose="02020603050405020304" pitchFamily="18" charset="0"/>
                <a:cs typeface="Times New Roman" panose="02020603050405020304" pitchFamily="18" charset="0"/>
              </a:rPr>
              <a:t>επιλέγουμε </a:t>
            </a:r>
            <a:r>
              <a:rPr lang="el-GR" sz="2200" dirty="0">
                <a:latin typeface="Times New Roman" panose="02020603050405020304" pitchFamily="18" charset="0"/>
                <a:cs typeface="Times New Roman" panose="02020603050405020304" pitchFamily="18" charset="0"/>
              </a:rPr>
              <a:t>το αρχείο </a:t>
            </a:r>
            <a:r>
              <a:rPr lang="el-GR" sz="2200" dirty="0" smtClean="0">
                <a:latin typeface="Times New Roman" panose="02020603050405020304" pitchFamily="18" charset="0"/>
                <a:cs typeface="Times New Roman" panose="02020603050405020304" pitchFamily="18" charset="0"/>
              </a:rPr>
              <a:t>Νομοί_Ελλάδας.shp </a:t>
            </a:r>
            <a:r>
              <a:rPr lang="el-GR" sz="2200" dirty="0">
                <a:latin typeface="Times New Roman" panose="02020603050405020304" pitchFamily="18" charset="0"/>
                <a:cs typeface="Times New Roman" panose="02020603050405020304" pitchFamily="18" charset="0"/>
              </a:rPr>
              <a:t>Για να εμφανιστεί το διανυσματικό επίπεδο με τους </a:t>
            </a:r>
            <a:r>
              <a:rPr lang="el-GR" sz="2200" dirty="0" smtClean="0">
                <a:latin typeface="Times New Roman" panose="02020603050405020304" pitchFamily="18" charset="0"/>
                <a:cs typeface="Times New Roman" panose="02020603050405020304" pitchFamily="18" charset="0"/>
              </a:rPr>
              <a:t>Νομούς </a:t>
            </a:r>
            <a:r>
              <a:rPr lang="el-GR" sz="2200" dirty="0">
                <a:latin typeface="Times New Roman" panose="02020603050405020304" pitchFamily="18" charset="0"/>
                <a:cs typeface="Times New Roman" panose="02020603050405020304" pitchFamily="18" charset="0"/>
              </a:rPr>
              <a:t>της Ελλάδας θα πρέπει να πατηθεί το κουμπί </a:t>
            </a:r>
            <a:r>
              <a:rPr lang="el-GR" sz="2200" b="1" dirty="0" smtClean="0">
                <a:latin typeface="Times New Roman" panose="02020603050405020304" pitchFamily="18" charset="0"/>
                <a:cs typeface="Times New Roman" panose="02020603050405020304" pitchFamily="18" charset="0"/>
              </a:rPr>
              <a:t>Προσθήκη</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που φαίνεται στην </a:t>
            </a:r>
            <a:r>
              <a:rPr lang="el-GR" sz="2200" dirty="0" smtClean="0">
                <a:latin typeface="Times New Roman" panose="02020603050405020304" pitchFamily="18" charset="0"/>
                <a:cs typeface="Times New Roman" panose="02020603050405020304" pitchFamily="18" charset="0"/>
              </a:rPr>
              <a:t>διπλανή </a:t>
            </a:r>
            <a:r>
              <a:rPr lang="el-GR" sz="2200" dirty="0">
                <a:latin typeface="Times New Roman" panose="02020603050405020304" pitchFamily="18" charset="0"/>
                <a:cs typeface="Times New Roman" panose="02020603050405020304" pitchFamily="18" charset="0"/>
              </a:rPr>
              <a:t>εικόνα.</a:t>
            </a:r>
          </a:p>
        </p:txBody>
      </p:sp>
    </p:spTree>
    <p:extLst>
      <p:ext uri="{BB962C8B-B14F-4D97-AF65-F5344CB8AC3E}">
        <p14:creationId xmlns:p14="http://schemas.microsoft.com/office/powerpoint/2010/main" val="2223475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09933" y="379484"/>
            <a:ext cx="10358651" cy="5909310"/>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900" b="1" i="0" u="none" strike="noStrike" baseline="0" dirty="0" smtClean="0">
                <a:latin typeface="Calibri" panose="020F0502020204030204" pitchFamily="34" charset="0"/>
              </a:rPr>
              <a:t>Ελεύθερο Λογισμικό (ΕΛ) - Free Software </a:t>
            </a:r>
            <a:endParaRPr lang="en-US" sz="2900" b="1" i="0" u="none" strike="noStrike" baseline="0" dirty="0" smtClean="0">
              <a:latin typeface="Calibri" panose="020F0502020204030204" pitchFamily="34" charset="0"/>
            </a:endParaRPr>
          </a:p>
          <a:p>
            <a:endParaRPr lang="el-GR" sz="2600" b="0" i="0" u="none" strike="noStrike" baseline="0" dirty="0" smtClean="0">
              <a:latin typeface="Calibri" panose="020F0502020204030204" pitchFamily="34" charset="0"/>
            </a:endParaRPr>
          </a:p>
          <a:p>
            <a:pPr marL="457200" indent="-457200">
              <a:buFont typeface="Arial" panose="020B0604020202020204" pitchFamily="34" charset="0"/>
              <a:buChar char="•"/>
            </a:pPr>
            <a:r>
              <a:rPr lang="el-GR" sz="2600" b="0" i="0" u="none" strike="noStrike" baseline="0" dirty="0" smtClean="0">
                <a:latin typeface="Calibri" panose="020F0502020204030204" pitchFamily="34" charset="0"/>
              </a:rPr>
              <a:t>Free Software </a:t>
            </a:r>
            <a:r>
              <a:rPr lang="el-GR" sz="2600" b="0" i="0" u="none" strike="noStrike" baseline="0" dirty="0" err="1" smtClean="0">
                <a:latin typeface="Calibri" panose="020F0502020204030204" pitchFamily="34" charset="0"/>
              </a:rPr>
              <a:t>Foundation</a:t>
            </a:r>
            <a:r>
              <a:rPr lang="el-GR" sz="2600" b="0" i="0" u="none" strike="noStrike" baseline="0" dirty="0" smtClean="0">
                <a:latin typeface="Calibri" panose="020F0502020204030204" pitchFamily="34" charset="0"/>
              </a:rPr>
              <a:t> </a:t>
            </a:r>
            <a:r>
              <a:rPr lang="el-GR" sz="2600" b="1" i="0" u="none" strike="noStrike" baseline="0" dirty="0" smtClean="0">
                <a:latin typeface="Calibri" panose="020F0502020204030204" pitchFamily="34" charset="0"/>
              </a:rPr>
              <a:t>ονομάζει ένα πρόγραμμα Ελεύθερο Λογισμικό </a:t>
            </a:r>
            <a:r>
              <a:rPr lang="el-GR" sz="2600" b="0" i="0" u="none" strike="noStrike" baseline="0" dirty="0" smtClean="0">
                <a:latin typeface="Calibri" panose="020F0502020204030204" pitchFamily="34" charset="0"/>
              </a:rPr>
              <a:t>αν η άδεια χρήσης διασφαλίζει τις παρακάτω τέσσερις ελευθερίες για τον αποδέκτη του: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Την ελευθερία να εκτελέσουν το πρόγραμμα για οποιονδήποτε σκοπό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Την </a:t>
            </a:r>
            <a:r>
              <a:rPr lang="el-GR" sz="2400" dirty="0">
                <a:latin typeface="Calibri" panose="020F0502020204030204" pitchFamily="34" charset="0"/>
              </a:rPr>
              <a:t>ελευθερία</a:t>
            </a:r>
            <a:r>
              <a:rPr lang="el-GR" sz="2400" b="0" i="0" u="none" strike="noStrike" baseline="0" dirty="0" smtClean="0">
                <a:latin typeface="Calibri" panose="020F0502020204030204" pitchFamily="34" charset="0"/>
              </a:rPr>
              <a:t> να μελετήσουν τον τρόπο λειτουργίας του προγράμματος και να το προσαρμόσουν στις ανάγκες τους (η πρόσβαση στον πηγαίο κώδικα είναι προϋπόθεση για αυτό)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Την ελευθερία να αναδιανέμουν αντίγραφα του προγράμματος ώστε να βοηθήσουν το συνάνθρωπο τους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Την ελευθερία να βελτιώσουν το πρόγραμμα και να διανείμουν τις βελτιώσεις που έχουν κάνει στο ευρύ κοινό, ώστε να επωφεληθεί ολόκληρη η κοινότητα (η πρόσβαση στον κώδικα είναι προϋπόθεση για αυτό) </a:t>
            </a:r>
          </a:p>
        </p:txBody>
      </p:sp>
      <p:sp>
        <p:nvSpPr>
          <p:cNvPr id="2" name="Θέση αριθμού διαφάνειας 1"/>
          <p:cNvSpPr>
            <a:spLocks noGrp="1"/>
          </p:cNvSpPr>
          <p:nvPr>
            <p:ph type="sldNum" sz="quarter" idx="12"/>
          </p:nvPr>
        </p:nvSpPr>
        <p:spPr/>
        <p:txBody>
          <a:bodyPr/>
          <a:lstStyle/>
          <a:p>
            <a:fld id="{6AE50867-14C8-4E92-B39D-6F0732C34FC8}" type="slidenum">
              <a:rPr lang="el-GR" smtClean="0"/>
              <a:t>3</a:t>
            </a:fld>
            <a:endParaRPr lang="el-GR"/>
          </a:p>
        </p:txBody>
      </p:sp>
    </p:spTree>
    <p:extLst>
      <p:ext uri="{BB962C8B-B14F-4D97-AF65-F5344CB8AC3E}">
        <p14:creationId xmlns:p14="http://schemas.microsoft.com/office/powerpoint/2010/main" val="2086826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30</a:t>
            </a:fld>
            <a:endParaRPr lang="el-GR"/>
          </a:p>
        </p:txBody>
      </p:sp>
      <p:pic>
        <p:nvPicPr>
          <p:cNvPr id="5" name="Εικόνα 4"/>
          <p:cNvPicPr>
            <a:picLocks noChangeAspect="1"/>
          </p:cNvPicPr>
          <p:nvPr/>
        </p:nvPicPr>
        <p:blipFill>
          <a:blip r:embed="rId2"/>
          <a:stretch>
            <a:fillRect/>
          </a:stretch>
        </p:blipFill>
        <p:spPr>
          <a:xfrm>
            <a:off x="3827612" y="1309399"/>
            <a:ext cx="8022748" cy="4326341"/>
          </a:xfrm>
          <a:prstGeom prst="rect">
            <a:avLst/>
          </a:prstGeom>
          <a:ln>
            <a:solidFill>
              <a:schemeClr val="accent1"/>
            </a:solidFill>
          </a:ln>
        </p:spPr>
      </p:pic>
      <p:sp>
        <p:nvSpPr>
          <p:cNvPr id="6" name="Ορθογώνιο 5"/>
          <p:cNvSpPr/>
          <p:nvPr/>
        </p:nvSpPr>
        <p:spPr>
          <a:xfrm>
            <a:off x="272954" y="2060954"/>
            <a:ext cx="3357349" cy="2123658"/>
          </a:xfrm>
          <a:prstGeom prst="rect">
            <a:avLst/>
          </a:prstGeom>
        </p:spPr>
        <p:txBody>
          <a:bodyPr wrap="square">
            <a:spAutoFit/>
          </a:bodyPr>
          <a:lstStyle/>
          <a:p>
            <a:pPr algn="just"/>
            <a:r>
              <a:rPr lang="el-GR" sz="2200" dirty="0" smtClean="0">
                <a:latin typeface="Times New Roman" panose="02020603050405020304" pitchFamily="18" charset="0"/>
                <a:cs typeface="Times New Roman" panose="02020603050405020304" pitchFamily="18" charset="0"/>
              </a:rPr>
              <a:t>Στη </a:t>
            </a:r>
            <a:r>
              <a:rPr lang="el-GR" sz="2200" b="1" dirty="0" smtClean="0">
                <a:latin typeface="Times New Roman" panose="02020603050405020304" pitchFamily="18" charset="0"/>
                <a:cs typeface="Times New Roman" panose="02020603050405020304" pitchFamily="18" charset="0"/>
              </a:rPr>
              <a:t>Λίστα Θεματικών </a:t>
            </a:r>
            <a:r>
              <a:rPr lang="el-GR" sz="2200" dirty="0" smtClean="0">
                <a:latin typeface="Times New Roman" panose="02020603050405020304" pitchFamily="18" charset="0"/>
                <a:cs typeface="Times New Roman" panose="02020603050405020304" pitchFamily="18" charset="0"/>
              </a:rPr>
              <a:t>Επιπέδων προστίθεται  </a:t>
            </a:r>
            <a:r>
              <a:rPr lang="el-GR" sz="2200" dirty="0">
                <a:latin typeface="Times New Roman" panose="02020603050405020304" pitchFamily="18" charset="0"/>
                <a:cs typeface="Times New Roman" panose="02020603050405020304" pitchFamily="18" charset="0"/>
              </a:rPr>
              <a:t>το αρχείο </a:t>
            </a:r>
            <a:r>
              <a:rPr lang="el-GR" sz="2200" dirty="0" smtClean="0">
                <a:latin typeface="Times New Roman" panose="02020603050405020304" pitchFamily="18" charset="0"/>
                <a:cs typeface="Times New Roman" panose="02020603050405020304" pitchFamily="18" charset="0"/>
              </a:rPr>
              <a:t>Νομοί_Ελλάδας.shp. Στην </a:t>
            </a:r>
            <a:r>
              <a:rPr lang="el-GR" sz="2200" b="1" dirty="0" smtClean="0">
                <a:latin typeface="Times New Roman" panose="02020603050405020304" pitchFamily="18" charset="0"/>
                <a:cs typeface="Times New Roman" panose="02020603050405020304" pitchFamily="18" charset="0"/>
              </a:rPr>
              <a:t>Επιφάνεια Χάρτη </a:t>
            </a:r>
            <a:r>
              <a:rPr lang="el-GR" sz="2200" dirty="0" smtClean="0">
                <a:latin typeface="Times New Roman" panose="02020603050405020304" pitchFamily="18" charset="0"/>
                <a:cs typeface="Times New Roman" panose="02020603050405020304" pitchFamily="18" charset="0"/>
              </a:rPr>
              <a:t>εμφανίζεται ο χάρτης </a:t>
            </a:r>
            <a:r>
              <a:rPr lang="el-GR" sz="2200" dirty="0">
                <a:latin typeface="Times New Roman" panose="02020603050405020304" pitchFamily="18" charset="0"/>
                <a:cs typeface="Times New Roman" panose="02020603050405020304" pitchFamily="18" charset="0"/>
              </a:rPr>
              <a:t>με τους </a:t>
            </a:r>
            <a:r>
              <a:rPr lang="el-GR" sz="2200" dirty="0" smtClean="0">
                <a:latin typeface="Times New Roman" panose="02020603050405020304" pitchFamily="18" charset="0"/>
                <a:cs typeface="Times New Roman" panose="02020603050405020304" pitchFamily="18" charset="0"/>
              </a:rPr>
              <a:t>Νομούς </a:t>
            </a:r>
            <a:r>
              <a:rPr lang="el-GR" sz="2200" dirty="0">
                <a:latin typeface="Times New Roman" panose="02020603050405020304" pitchFamily="18" charset="0"/>
                <a:cs typeface="Times New Roman" panose="02020603050405020304" pitchFamily="18" charset="0"/>
              </a:rPr>
              <a:t>της </a:t>
            </a:r>
            <a:r>
              <a:rPr lang="el-GR" sz="2200" dirty="0" smtClean="0">
                <a:latin typeface="Times New Roman" panose="02020603050405020304" pitchFamily="18" charset="0"/>
                <a:cs typeface="Times New Roman" panose="02020603050405020304" pitchFamily="18" charset="0"/>
              </a:rPr>
              <a:t>Ελλάδας.</a:t>
            </a:r>
            <a:endParaRPr lang="el-G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996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31</a:t>
            </a:fld>
            <a:endParaRPr lang="el-GR"/>
          </a:p>
        </p:txBody>
      </p:sp>
      <p:sp>
        <p:nvSpPr>
          <p:cNvPr id="5" name="Ορθογώνιο 4"/>
          <p:cNvSpPr/>
          <p:nvPr/>
        </p:nvSpPr>
        <p:spPr>
          <a:xfrm>
            <a:off x="1259291" y="256135"/>
            <a:ext cx="8436925"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3. </a:t>
            </a:r>
            <a:r>
              <a:rPr lang="el-GR" sz="2200" dirty="0">
                <a:solidFill>
                  <a:srgbClr val="000000"/>
                </a:solidFill>
                <a:latin typeface="Times New Roman" panose="02020603050405020304" pitchFamily="18" charset="0"/>
              </a:rPr>
              <a:t>Ορισμός μεταβλητής προς </a:t>
            </a:r>
            <a:r>
              <a:rPr lang="el-GR" sz="2200" dirty="0" smtClean="0">
                <a:solidFill>
                  <a:srgbClr val="000000"/>
                </a:solidFill>
                <a:latin typeface="Times New Roman" panose="02020603050405020304" pitchFamily="18" charset="0"/>
              </a:rPr>
              <a:t>χαρτογράφηση </a:t>
            </a:r>
            <a:r>
              <a:rPr lang="el-GR" sz="2200" dirty="0">
                <a:solidFill>
                  <a:srgbClr val="000000"/>
                </a:solidFill>
                <a:latin typeface="Times New Roman" panose="02020603050405020304" pitchFamily="18" charset="0"/>
              </a:rPr>
              <a:t>και </a:t>
            </a:r>
            <a:r>
              <a:rPr lang="el-GR" sz="2200" dirty="0" smtClean="0">
                <a:solidFill>
                  <a:srgbClr val="000000"/>
                </a:solidFill>
                <a:latin typeface="Times New Roman" panose="02020603050405020304" pitchFamily="18" charset="0"/>
              </a:rPr>
              <a:t>κλάσεων </a:t>
            </a:r>
            <a:r>
              <a:rPr lang="el-GR" sz="2200" dirty="0">
                <a:solidFill>
                  <a:srgbClr val="000000"/>
                </a:solidFill>
                <a:latin typeface="Times New Roman" panose="02020603050405020304" pitchFamily="18" charset="0"/>
              </a:rPr>
              <a:t>τιμών </a:t>
            </a:r>
            <a:endParaRPr lang="el-GR" sz="2200" dirty="0"/>
          </a:p>
        </p:txBody>
      </p:sp>
      <p:sp>
        <p:nvSpPr>
          <p:cNvPr id="6" name="Ορθογώνιο 5"/>
          <p:cNvSpPr/>
          <p:nvPr/>
        </p:nvSpPr>
        <p:spPr>
          <a:xfrm>
            <a:off x="204006" y="1185704"/>
            <a:ext cx="4353636" cy="5170646"/>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Κάνοντας δεξί κλικ στη λίστα επιπέδων χάρτη (</a:t>
            </a:r>
            <a:r>
              <a:rPr lang="el-GR" sz="2200" dirty="0" err="1">
                <a:latin typeface="Times New Roman" panose="02020603050405020304" pitchFamily="18" charset="0"/>
                <a:cs typeface="Times New Roman" panose="02020603050405020304" pitchFamily="18" charset="0"/>
              </a:rPr>
              <a:t>Layers</a:t>
            </a:r>
            <a:r>
              <a:rPr lang="el-GR" sz="2200" dirty="0">
                <a:latin typeface="Times New Roman" panose="02020603050405020304" pitchFamily="18" charset="0"/>
                <a:cs typeface="Times New Roman" panose="02020603050405020304" pitchFamily="18" charset="0"/>
              </a:rPr>
              <a:t>) πάνω στο </a:t>
            </a:r>
            <a:r>
              <a:rPr lang="el-GR" sz="2200" dirty="0" smtClean="0">
                <a:latin typeface="Times New Roman" panose="02020603050405020304" pitchFamily="18" charset="0"/>
                <a:cs typeface="Times New Roman" panose="02020603050405020304" pitchFamily="18" charset="0"/>
              </a:rPr>
              <a:t>Νομοί_Ελλάδας.</a:t>
            </a:r>
            <a:r>
              <a:rPr lang="en-US" sz="2200" dirty="0" err="1" smtClean="0">
                <a:latin typeface="Times New Roman" panose="02020603050405020304" pitchFamily="18" charset="0"/>
                <a:cs typeface="Times New Roman" panose="02020603050405020304" pitchFamily="18" charset="0"/>
              </a:rPr>
              <a:t>shp</a:t>
            </a:r>
            <a:r>
              <a:rPr lang="el-GR" sz="2200" dirty="0" smtClean="0">
                <a:latin typeface="Times New Roman" panose="02020603050405020304" pitchFamily="18" charset="0"/>
                <a:cs typeface="Times New Roman" panose="02020603050405020304" pitchFamily="18" charset="0"/>
              </a:rPr>
              <a:t> επιλέγουμε </a:t>
            </a:r>
            <a:r>
              <a:rPr lang="el-GR" sz="2200" dirty="0">
                <a:latin typeface="Times New Roman" panose="02020603050405020304" pitchFamily="18" charset="0"/>
                <a:cs typeface="Times New Roman" panose="02020603050405020304" pitchFamily="18" charset="0"/>
              </a:rPr>
              <a:t>στο μενού που εμφανίζεται</a:t>
            </a:r>
            <a:r>
              <a:rPr lang="el-GR" sz="2200" dirty="0" smtClean="0">
                <a:latin typeface="Times New Roman" panose="02020603050405020304" pitchFamily="18" charset="0"/>
                <a:cs typeface="Times New Roman" panose="02020603050405020304" pitchFamily="18" charset="0"/>
              </a:rPr>
              <a:t> </a:t>
            </a:r>
            <a:r>
              <a:rPr lang="el-GR" sz="2200" b="1" dirty="0">
                <a:latin typeface="Times New Roman" panose="02020603050405020304" pitchFamily="18" charset="0"/>
                <a:cs typeface="Times New Roman" panose="02020603050405020304" pitchFamily="18" charset="0"/>
              </a:rPr>
              <a:t>Properties</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και </a:t>
            </a:r>
            <a:r>
              <a:rPr lang="el-GR" sz="2200" dirty="0">
                <a:latin typeface="Times New Roman" panose="02020603050405020304" pitchFamily="18" charset="0"/>
                <a:cs typeface="Times New Roman" panose="02020603050405020304" pitchFamily="18" charset="0"/>
              </a:rPr>
              <a:t>ακολούθως </a:t>
            </a:r>
            <a:r>
              <a:rPr lang="el-GR" sz="2200" dirty="0" smtClean="0">
                <a:latin typeface="Times New Roman" panose="02020603050405020304" pitchFamily="18" charset="0"/>
                <a:cs typeface="Times New Roman" panose="02020603050405020304" pitchFamily="18" charset="0"/>
              </a:rPr>
              <a:t>επιλέγουμε στο αναδυόμενο παράθυρο το μενού </a:t>
            </a:r>
            <a:r>
              <a:rPr lang="el-GR" sz="2200" b="1" dirty="0" smtClean="0">
                <a:latin typeface="Times New Roman" panose="02020603050405020304" pitchFamily="18" charset="0"/>
                <a:cs typeface="Times New Roman" panose="02020603050405020304" pitchFamily="18" charset="0"/>
              </a:rPr>
              <a:t>Σύμβολα</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Στη λίστα πάνω </a:t>
            </a:r>
            <a:r>
              <a:rPr lang="el-GR" sz="2200" dirty="0" smtClean="0">
                <a:latin typeface="Times New Roman" panose="02020603050405020304" pitchFamily="18" charset="0"/>
                <a:cs typeface="Times New Roman" panose="02020603050405020304" pitchFamily="18" charset="0"/>
              </a:rPr>
              <a:t>δεξιά επιλέγουμε </a:t>
            </a:r>
            <a:r>
              <a:rPr lang="el-GR" sz="2200" b="1" dirty="0" smtClean="0">
                <a:latin typeface="Times New Roman" panose="02020603050405020304" pitchFamily="18" charset="0"/>
                <a:cs typeface="Times New Roman" panose="02020603050405020304" pitchFamily="18" charset="0"/>
              </a:rPr>
              <a:t>Με Βαθμίδες, </a:t>
            </a:r>
            <a:r>
              <a:rPr lang="el-GR" sz="2200" dirty="0" smtClean="0">
                <a:latin typeface="Times New Roman" panose="02020603050405020304" pitchFamily="18" charset="0"/>
                <a:cs typeface="Times New Roman" panose="02020603050405020304" pitchFamily="18" charset="0"/>
              </a:rPr>
              <a:t>στο πεδίο </a:t>
            </a:r>
            <a:r>
              <a:rPr lang="el-GR" sz="2200" b="1" dirty="0" smtClean="0">
                <a:latin typeface="Times New Roman" panose="02020603050405020304" pitchFamily="18" charset="0"/>
                <a:cs typeface="Times New Roman" panose="02020603050405020304" pitchFamily="18" charset="0"/>
              </a:rPr>
              <a:t>Στήλη </a:t>
            </a:r>
            <a:r>
              <a:rPr lang="el-GR" sz="2200" dirty="0" smtClean="0">
                <a:latin typeface="Times New Roman" panose="02020603050405020304" pitchFamily="18" charset="0"/>
                <a:cs typeface="Times New Roman" panose="02020603050405020304" pitchFamily="18" charset="0"/>
              </a:rPr>
              <a:t>επιλέγουμε </a:t>
            </a:r>
            <a:r>
              <a:rPr lang="en-US" sz="2200" dirty="0" smtClean="0">
                <a:latin typeface="Times New Roman" panose="02020603050405020304" pitchFamily="18" charset="0"/>
                <a:cs typeface="Times New Roman" panose="02020603050405020304" pitchFamily="18" charset="0"/>
              </a:rPr>
              <a:t>Density_11, </a:t>
            </a:r>
            <a:r>
              <a:rPr lang="el-GR" sz="2200" dirty="0" smtClean="0">
                <a:latin typeface="Times New Roman" panose="02020603050405020304" pitchFamily="18" charset="0"/>
                <a:cs typeface="Times New Roman" panose="02020603050405020304" pitchFamily="18" charset="0"/>
              </a:rPr>
              <a:t>επιλέγουμε </a:t>
            </a:r>
            <a:r>
              <a:rPr lang="el-GR" sz="2200" b="1" dirty="0">
                <a:latin typeface="Times New Roman" panose="02020603050405020304" pitchFamily="18" charset="0"/>
                <a:cs typeface="Times New Roman" panose="02020603050405020304" pitchFamily="18" charset="0"/>
              </a:rPr>
              <a:t>Κλίμακα </a:t>
            </a:r>
            <a:r>
              <a:rPr lang="el-GR" sz="2200" b="1" dirty="0" smtClean="0">
                <a:latin typeface="Times New Roman" panose="02020603050405020304" pitchFamily="18" charset="0"/>
                <a:cs typeface="Times New Roman" panose="02020603050405020304" pitchFamily="18" charset="0"/>
              </a:rPr>
              <a:t>χρώματος</a:t>
            </a:r>
            <a:r>
              <a:rPr lang="el-GR" sz="2200" dirty="0" smtClean="0">
                <a:latin typeface="Times New Roman" panose="02020603050405020304" pitchFamily="18" charset="0"/>
                <a:cs typeface="Times New Roman" panose="02020603050405020304" pitchFamily="18" charset="0"/>
              </a:rPr>
              <a:t>: πορτοκαλί</a:t>
            </a:r>
            <a:r>
              <a:rPr lang="el-GR" sz="2200" b="1"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στο πεδίο </a:t>
            </a:r>
            <a:r>
              <a:rPr lang="el-GR" sz="2200" b="1" dirty="0" smtClean="0">
                <a:latin typeface="Times New Roman" panose="02020603050405020304" pitchFamily="18" charset="0"/>
                <a:cs typeface="Times New Roman" panose="02020603050405020304" pitchFamily="18" charset="0"/>
              </a:rPr>
              <a:t>Λειτουργία </a:t>
            </a:r>
            <a:r>
              <a:rPr lang="el-GR" sz="2200" dirty="0" smtClean="0">
                <a:latin typeface="Times New Roman" panose="02020603050405020304" pitchFamily="18" charset="0"/>
                <a:cs typeface="Times New Roman" panose="02020603050405020304" pitchFamily="18" charset="0"/>
              </a:rPr>
              <a:t>επιλέγουμε </a:t>
            </a:r>
            <a:r>
              <a:rPr lang="en-US" sz="2200" dirty="0" smtClean="0">
                <a:latin typeface="Times New Roman" panose="02020603050405020304" pitchFamily="18" charset="0"/>
                <a:cs typeface="Times New Roman" panose="02020603050405020304" pitchFamily="18" charset="0"/>
              </a:rPr>
              <a:t>Natural Breaks, </a:t>
            </a:r>
            <a:r>
              <a:rPr lang="el-GR" sz="2200" dirty="0" smtClean="0">
                <a:latin typeface="Times New Roman" panose="02020603050405020304" pitchFamily="18" charset="0"/>
                <a:cs typeface="Times New Roman" panose="02020603050405020304" pitchFamily="18" charset="0"/>
              </a:rPr>
              <a:t>7 κλάσεις, πατάμε </a:t>
            </a:r>
            <a:r>
              <a:rPr lang="el-GR" sz="2200" b="1" dirty="0" smtClean="0">
                <a:latin typeface="Times New Roman" panose="02020603050405020304" pitchFamily="18" charset="0"/>
                <a:cs typeface="Times New Roman" panose="02020603050405020304" pitchFamily="18" charset="0"/>
              </a:rPr>
              <a:t>Ταξινόμηση, </a:t>
            </a:r>
            <a:r>
              <a:rPr lang="en-US" sz="2200" b="1" dirty="0" smtClean="0">
                <a:latin typeface="Times New Roman" panose="02020603050405020304" pitchFamily="18" charset="0"/>
                <a:cs typeface="Times New Roman" panose="02020603050405020304" pitchFamily="18" charset="0"/>
              </a:rPr>
              <a:t>Apply </a:t>
            </a:r>
            <a:r>
              <a:rPr lang="el-GR" sz="2200" dirty="0" smtClean="0">
                <a:latin typeface="Times New Roman" panose="02020603050405020304" pitchFamily="18" charset="0"/>
                <a:cs typeface="Times New Roman" panose="02020603050405020304" pitchFamily="18" charset="0"/>
              </a:rPr>
              <a:t>και</a:t>
            </a:r>
            <a:r>
              <a:rPr lang="el-GR" sz="2200" b="1" dirty="0" smtClean="0">
                <a:latin typeface="Times New Roman" panose="02020603050405020304" pitchFamily="18" charset="0"/>
                <a:cs typeface="Times New Roman" panose="02020603050405020304" pitchFamily="18" charset="0"/>
              </a:rPr>
              <a:t> ΟΚ, </a:t>
            </a:r>
            <a:r>
              <a:rPr lang="el-GR" sz="2200" dirty="0">
                <a:latin typeface="Times New Roman" panose="02020603050405020304" pitchFamily="18" charset="0"/>
                <a:cs typeface="Times New Roman" panose="02020603050405020304" pitchFamily="18" charset="0"/>
              </a:rPr>
              <a:t>όπως φαίνεται στην </a:t>
            </a:r>
            <a:r>
              <a:rPr lang="el-GR" sz="2200" dirty="0" smtClean="0">
                <a:latin typeface="Times New Roman" panose="02020603050405020304" pitchFamily="18" charset="0"/>
                <a:cs typeface="Times New Roman" panose="02020603050405020304" pitchFamily="18" charset="0"/>
              </a:rPr>
              <a:t>διπλανή </a:t>
            </a:r>
            <a:r>
              <a:rPr lang="el-GR" sz="2200" dirty="0">
                <a:latin typeface="Times New Roman" panose="02020603050405020304" pitchFamily="18" charset="0"/>
                <a:cs typeface="Times New Roman" panose="02020603050405020304" pitchFamily="18" charset="0"/>
              </a:rPr>
              <a:t>εικόνα. </a:t>
            </a:r>
          </a:p>
        </p:txBody>
      </p:sp>
      <p:pic>
        <p:nvPicPr>
          <p:cNvPr id="8" name="Εικόνα 7"/>
          <p:cNvPicPr>
            <a:picLocks noChangeAspect="1"/>
          </p:cNvPicPr>
          <p:nvPr/>
        </p:nvPicPr>
        <p:blipFill>
          <a:blip r:embed="rId2"/>
          <a:stretch>
            <a:fillRect/>
          </a:stretch>
        </p:blipFill>
        <p:spPr>
          <a:xfrm>
            <a:off x="4694119" y="972965"/>
            <a:ext cx="7337781" cy="5242385"/>
          </a:xfrm>
          <a:prstGeom prst="rect">
            <a:avLst/>
          </a:prstGeom>
        </p:spPr>
      </p:pic>
    </p:spTree>
    <p:extLst>
      <p:ext uri="{BB962C8B-B14F-4D97-AF65-F5344CB8AC3E}">
        <p14:creationId xmlns:p14="http://schemas.microsoft.com/office/powerpoint/2010/main" val="858054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32</a:t>
            </a:fld>
            <a:endParaRPr lang="el-GR"/>
          </a:p>
        </p:txBody>
      </p:sp>
      <p:pic>
        <p:nvPicPr>
          <p:cNvPr id="5" name="Εικόνα 4"/>
          <p:cNvPicPr>
            <a:picLocks noChangeAspect="1"/>
          </p:cNvPicPr>
          <p:nvPr/>
        </p:nvPicPr>
        <p:blipFill>
          <a:blip r:embed="rId2"/>
          <a:stretch>
            <a:fillRect/>
          </a:stretch>
        </p:blipFill>
        <p:spPr>
          <a:xfrm>
            <a:off x="1020634" y="849002"/>
            <a:ext cx="10237632" cy="5507348"/>
          </a:xfrm>
          <a:prstGeom prst="rect">
            <a:avLst/>
          </a:prstGeom>
          <a:ln>
            <a:solidFill>
              <a:schemeClr val="accent1"/>
            </a:solidFill>
          </a:ln>
        </p:spPr>
      </p:pic>
      <p:sp>
        <p:nvSpPr>
          <p:cNvPr id="6" name="TextBox 5"/>
          <p:cNvSpPr txBox="1"/>
          <p:nvPr/>
        </p:nvSpPr>
        <p:spPr>
          <a:xfrm>
            <a:off x="1892032" y="299211"/>
            <a:ext cx="8685904" cy="369332"/>
          </a:xfrm>
          <a:prstGeom prst="rect">
            <a:avLst/>
          </a:prstGeom>
          <a:noFill/>
        </p:spPr>
        <p:txBody>
          <a:bodyPr wrap="none" rtlCol="0">
            <a:spAutoFit/>
          </a:bodyPr>
          <a:lstStyle/>
          <a:p>
            <a:r>
              <a:rPr lang="el-GR" b="1" dirty="0" smtClean="0"/>
              <a:t>Χάρτης αριθμητικής πυκνότητας πληθυσμού των Περιφερειακών Ενοτήτων της Ελλάδας</a:t>
            </a:r>
            <a:endParaRPr lang="el-GR" b="1" dirty="0"/>
          </a:p>
        </p:txBody>
      </p:sp>
    </p:spTree>
    <p:extLst>
      <p:ext uri="{BB962C8B-B14F-4D97-AF65-F5344CB8AC3E}">
        <p14:creationId xmlns:p14="http://schemas.microsoft.com/office/powerpoint/2010/main" val="2049087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33</a:t>
            </a:fld>
            <a:endParaRPr lang="el-GR"/>
          </a:p>
        </p:txBody>
      </p:sp>
      <p:sp>
        <p:nvSpPr>
          <p:cNvPr id="5" name="Ορθογώνιο 4"/>
          <p:cNvSpPr/>
          <p:nvPr/>
        </p:nvSpPr>
        <p:spPr>
          <a:xfrm>
            <a:off x="1299765" y="501651"/>
            <a:ext cx="3496470"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4. </a:t>
            </a:r>
            <a:r>
              <a:rPr lang="el-GR" sz="2200" dirty="0">
                <a:solidFill>
                  <a:srgbClr val="000000"/>
                </a:solidFill>
                <a:latin typeface="Times New Roman" panose="02020603050405020304" pitchFamily="18" charset="0"/>
              </a:rPr>
              <a:t>Αποθήκευση Χάρτη</a:t>
            </a:r>
            <a:endParaRPr lang="el-GR" sz="2200" dirty="0"/>
          </a:p>
        </p:txBody>
      </p:sp>
      <p:sp>
        <p:nvSpPr>
          <p:cNvPr id="6" name="Ορθογώνιο 5"/>
          <p:cNvSpPr/>
          <p:nvPr/>
        </p:nvSpPr>
        <p:spPr>
          <a:xfrm>
            <a:off x="1299764" y="1294223"/>
            <a:ext cx="9795865" cy="1107996"/>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Για να αποθηκευτεί η παρούσα σύνθεση του χάρτη ως έργο (project) του QGIS, ώστε να μπορεί να προσπελαστεί ή να διορθωθεί αργότερα, θα πρέπει να εκτελεστεί η εντολή </a:t>
            </a:r>
            <a:r>
              <a:rPr lang="el-GR" sz="2200" dirty="0" err="1">
                <a:latin typeface="Times New Roman" panose="02020603050405020304" pitchFamily="18" charset="0"/>
                <a:cs typeface="Times New Roman" panose="02020603050405020304" pitchFamily="18" charset="0"/>
              </a:rPr>
              <a:t>Save</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as</a:t>
            </a:r>
            <a:r>
              <a:rPr lang="el-GR" sz="2200" dirty="0">
                <a:latin typeface="Times New Roman" panose="02020603050405020304" pitchFamily="18" charset="0"/>
                <a:cs typeface="Times New Roman" panose="02020603050405020304" pitchFamily="18" charset="0"/>
              </a:rPr>
              <a:t>… από το μενού </a:t>
            </a:r>
            <a:r>
              <a:rPr lang="el-GR" sz="2200" dirty="0" smtClean="0">
                <a:latin typeface="Times New Roman" panose="02020603050405020304" pitchFamily="18" charset="0"/>
                <a:cs typeface="Times New Roman" panose="02020603050405020304" pitchFamily="18" charset="0"/>
              </a:rPr>
              <a:t>Εργασία. Αποθηκεύουμε το έργο σαν «Άσκηση 1». </a:t>
            </a:r>
            <a:endParaRPr lang="el-GR" sz="2200" dirty="0">
              <a:latin typeface="Times New Roman" panose="02020603050405020304" pitchFamily="18" charset="0"/>
              <a:cs typeface="Times New Roman" panose="02020603050405020304" pitchFamily="18" charset="0"/>
            </a:endParaRPr>
          </a:p>
        </p:txBody>
      </p:sp>
      <p:sp>
        <p:nvSpPr>
          <p:cNvPr id="7" name="Ορθογώνιο 6"/>
          <p:cNvSpPr/>
          <p:nvPr/>
        </p:nvSpPr>
        <p:spPr>
          <a:xfrm>
            <a:off x="1299764" y="2763904"/>
            <a:ext cx="3045193"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5. </a:t>
            </a:r>
            <a:r>
              <a:rPr lang="el-GR" sz="2200" dirty="0">
                <a:solidFill>
                  <a:srgbClr val="000000"/>
                </a:solidFill>
                <a:latin typeface="Times New Roman" panose="02020603050405020304" pitchFamily="18" charset="0"/>
              </a:rPr>
              <a:t>Εξαγωγή Χάρτη</a:t>
            </a:r>
            <a:endParaRPr lang="el-GR" sz="2200" dirty="0"/>
          </a:p>
        </p:txBody>
      </p:sp>
      <p:sp>
        <p:nvSpPr>
          <p:cNvPr id="8" name="Ορθογώνιο 7"/>
          <p:cNvSpPr/>
          <p:nvPr/>
        </p:nvSpPr>
        <p:spPr>
          <a:xfrm>
            <a:off x="1299764" y="3413155"/>
            <a:ext cx="10054036" cy="2462213"/>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Το λογισμικό επιτρέπει την άμεση αποθήκευση του χάρτη σε </a:t>
            </a:r>
            <a:r>
              <a:rPr lang="el-GR" sz="2200" dirty="0" smtClean="0">
                <a:latin typeface="Times New Roman" panose="02020603050405020304" pitchFamily="18" charset="0"/>
                <a:cs typeface="Times New Roman" panose="02020603050405020304" pitchFamily="18" charset="0"/>
              </a:rPr>
              <a:t>μορφή </a:t>
            </a:r>
            <a:r>
              <a:rPr lang="en-US" sz="2200" dirty="0" smtClean="0">
                <a:latin typeface="Times New Roman" panose="02020603050405020304" pitchFamily="18" charset="0"/>
                <a:cs typeface="Times New Roman" panose="02020603050405020304" pitchFamily="18" charset="0"/>
              </a:rPr>
              <a:t>PDF</a:t>
            </a:r>
            <a:r>
              <a:rPr lang="el-G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DXF </a:t>
            </a:r>
            <a:r>
              <a:rPr lang="el-GR" sz="2200" dirty="0" smtClean="0">
                <a:latin typeface="Times New Roman" panose="02020603050405020304" pitchFamily="18" charset="0"/>
                <a:cs typeface="Times New Roman" panose="02020603050405020304" pitchFamily="18" charset="0"/>
              </a:rPr>
              <a:t>ή </a:t>
            </a:r>
            <a:r>
              <a:rPr lang="el-GR" sz="2200" dirty="0">
                <a:latin typeface="Times New Roman" panose="02020603050405020304" pitchFamily="18" charset="0"/>
                <a:cs typeface="Times New Roman" panose="02020603050405020304" pitchFamily="18" charset="0"/>
              </a:rPr>
              <a:t>εικόνας με γεωαναφορά για άλλη χρήση, όπως για παράδειγμα για εισαγωγή σε μια εργασία ή επεξεργασία από άλλο λογισμικό. Υποστηρίζονται πολλοί τύποι εικόνων όπως .</a:t>
            </a:r>
            <a:r>
              <a:rPr lang="el-GR" sz="2200" dirty="0" err="1">
                <a:latin typeface="Times New Roman" panose="02020603050405020304" pitchFamily="18" charset="0"/>
                <a:cs typeface="Times New Roman" panose="02020603050405020304" pitchFamily="18" charset="0"/>
              </a:rPr>
              <a:t>png</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jpg</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tiff</a:t>
            </a:r>
            <a:r>
              <a:rPr lang="el-GR" sz="2200" dirty="0">
                <a:latin typeface="Times New Roman" panose="02020603050405020304" pitchFamily="18" charset="0"/>
                <a:cs typeface="Times New Roman" panose="02020603050405020304" pitchFamily="18" charset="0"/>
              </a:rPr>
              <a:t> κ.ά.. Η αποθήκευση του χάρτη σε μορφή εικόνας με γεωαναφορά γίνεται από το μενού </a:t>
            </a:r>
            <a:r>
              <a:rPr lang="el-GR" sz="2200" dirty="0" smtClean="0">
                <a:latin typeface="Times New Roman" panose="02020603050405020304" pitchFamily="18" charset="0"/>
                <a:cs typeface="Times New Roman" panose="02020603050405020304" pitchFamily="18" charset="0"/>
              </a:rPr>
              <a:t>Εργασία επιλέγοντας</a:t>
            </a:r>
            <a:r>
              <a:rPr lang="en-US" sz="2200"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Import/Export     “Export Map to</a:t>
            </a:r>
            <a:r>
              <a:rPr lang="el-GR" sz="2200" dirty="0" smtClean="0">
                <a:latin typeface="Times New Roman" panose="02020603050405020304" pitchFamily="18" charset="0"/>
                <a:cs typeface="Times New Roman" panose="02020603050405020304" pitchFamily="18" charset="0"/>
              </a:rPr>
              <a:t> Image</a:t>
            </a:r>
            <a:r>
              <a:rPr lang="en-US" sz="2200"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ενώ </a:t>
            </a:r>
            <a:r>
              <a:rPr lang="el-GR" sz="2200" dirty="0">
                <a:latin typeface="Times New Roman" panose="02020603050405020304" pitchFamily="18" charset="0"/>
                <a:cs typeface="Times New Roman" panose="02020603050405020304" pitchFamily="18" charset="0"/>
              </a:rPr>
              <a:t>στο δίσκο αποθηκεύονται δύο αρχεία, η εικόνα και ένα αρχείο κειμένου με τα απαραίτητα στοιχεία της γεωαναφοράς. </a:t>
            </a:r>
          </a:p>
        </p:txBody>
      </p:sp>
      <p:cxnSp>
        <p:nvCxnSpPr>
          <p:cNvPr id="10" name="Ευθύγραμμο βέλος σύνδεσης 9"/>
          <p:cNvCxnSpPr/>
          <p:nvPr/>
        </p:nvCxnSpPr>
        <p:spPr>
          <a:xfrm>
            <a:off x="6266888" y="4960785"/>
            <a:ext cx="257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8243723" y="4960785"/>
            <a:ext cx="257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72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34</a:t>
            </a:fld>
            <a:endParaRPr lang="el-GR"/>
          </a:p>
        </p:txBody>
      </p:sp>
      <p:sp>
        <p:nvSpPr>
          <p:cNvPr id="5" name="Ορθογώνιο 4"/>
          <p:cNvSpPr/>
          <p:nvPr/>
        </p:nvSpPr>
        <p:spPr>
          <a:xfrm>
            <a:off x="1355677" y="400994"/>
            <a:ext cx="8184108" cy="938719"/>
          </a:xfrm>
          <a:prstGeom prst="rect">
            <a:avLst/>
          </a:prstGeom>
        </p:spPr>
        <p:txBody>
          <a:bodyPr wrap="square">
            <a:spAutoFit/>
          </a:bodyPr>
          <a:lstStyle/>
          <a:p>
            <a:pPr>
              <a:spcAft>
                <a:spcPts val="600"/>
              </a:spcAft>
            </a:pPr>
            <a:r>
              <a:rPr lang="el-GR" sz="3200" b="1" dirty="0">
                <a:solidFill>
                  <a:srgbClr val="000000"/>
                </a:solidFill>
                <a:latin typeface="Verdana" panose="020B0604030504040204" pitchFamily="34" charset="0"/>
              </a:rPr>
              <a:t>Άσκηση </a:t>
            </a:r>
            <a:r>
              <a:rPr lang="en-US" sz="3200" b="1" dirty="0" smtClean="0">
                <a:solidFill>
                  <a:srgbClr val="000000"/>
                </a:solidFill>
                <a:latin typeface="Verdana" panose="020B0604030504040204" pitchFamily="34" charset="0"/>
              </a:rPr>
              <a:t>2</a:t>
            </a:r>
            <a:r>
              <a:rPr lang="el-GR" sz="3200" b="1" dirty="0" smtClean="0">
                <a:solidFill>
                  <a:srgbClr val="000000"/>
                </a:solidFill>
                <a:latin typeface="Verdana" panose="020B0604030504040204" pitchFamily="34" charset="0"/>
              </a:rPr>
              <a:t> </a:t>
            </a:r>
            <a:endParaRPr lang="el-GR" sz="3200" dirty="0">
              <a:solidFill>
                <a:srgbClr val="000000"/>
              </a:solidFill>
              <a:latin typeface="Verdana" panose="020B0604030504040204" pitchFamily="34" charset="0"/>
            </a:endParaRPr>
          </a:p>
          <a:p>
            <a:r>
              <a:rPr lang="el-GR" b="1" dirty="0">
                <a:solidFill>
                  <a:srgbClr val="000000"/>
                </a:solidFill>
                <a:latin typeface="Verdana" panose="020B0604030504040204" pitchFamily="34" charset="0"/>
              </a:rPr>
              <a:t>Δημιουργία ενός χάρτη για παρουσίαση ή ερευνητική εργασία</a:t>
            </a:r>
          </a:p>
        </p:txBody>
      </p:sp>
      <p:sp>
        <p:nvSpPr>
          <p:cNvPr id="6" name="Ορθογώνιο 5"/>
          <p:cNvSpPr/>
          <p:nvPr/>
        </p:nvSpPr>
        <p:spPr>
          <a:xfrm>
            <a:off x="1355676" y="1704553"/>
            <a:ext cx="7432163"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1</a:t>
            </a:r>
            <a:r>
              <a:rPr lang="el-GR" sz="2200" b="1" dirty="0" smtClean="0">
                <a:solidFill>
                  <a:srgbClr val="000000"/>
                </a:solidFill>
                <a:latin typeface="Times New Roman" panose="02020603050405020304" pitchFamily="18" charset="0"/>
              </a:rPr>
              <a:t>. </a:t>
            </a:r>
            <a:r>
              <a:rPr lang="el-GR" sz="2200" dirty="0">
                <a:solidFill>
                  <a:srgbClr val="000000"/>
                </a:solidFill>
                <a:latin typeface="Times New Roman" panose="02020603050405020304" pitchFamily="18" charset="0"/>
              </a:rPr>
              <a:t>Ιδιότητες Χάρτη: Σύστημα Αναφοράς Συντεταγμένων. </a:t>
            </a:r>
            <a:endParaRPr lang="en-US" sz="2200" dirty="0">
              <a:solidFill>
                <a:srgbClr val="000000"/>
              </a:solidFill>
              <a:latin typeface="Times New Roman" panose="02020603050405020304" pitchFamily="18" charset="0"/>
            </a:endParaRPr>
          </a:p>
        </p:txBody>
      </p:sp>
      <p:sp>
        <p:nvSpPr>
          <p:cNvPr id="2" name="Ορθογώνιο 1"/>
          <p:cNvSpPr/>
          <p:nvPr/>
        </p:nvSpPr>
        <p:spPr>
          <a:xfrm>
            <a:off x="1096371" y="2616925"/>
            <a:ext cx="10026556" cy="2462213"/>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Από το μενού </a:t>
            </a:r>
            <a:r>
              <a:rPr lang="el-GR" sz="2200" b="1" dirty="0" smtClean="0">
                <a:latin typeface="Times New Roman" panose="02020603050405020304" pitchFamily="18" charset="0"/>
                <a:cs typeface="Times New Roman" panose="02020603050405020304" pitchFamily="18" charset="0"/>
              </a:rPr>
              <a:t>Ρυθμίσεις</a:t>
            </a:r>
            <a:r>
              <a:rPr lang="el-GR" sz="2200" dirty="0" smtClean="0">
                <a:latin typeface="Times New Roman" panose="02020603050405020304" pitchFamily="18" charset="0"/>
                <a:cs typeface="Times New Roman" panose="02020603050405020304" pitchFamily="18" charset="0"/>
              </a:rPr>
              <a:t> επιλέγουμε </a:t>
            </a:r>
            <a:r>
              <a:rPr lang="el-GR" sz="2200" b="1" dirty="0" smtClean="0">
                <a:latin typeface="Times New Roman" panose="02020603050405020304" pitchFamily="18" charset="0"/>
                <a:cs typeface="Times New Roman" panose="02020603050405020304" pitchFamily="18" charset="0"/>
              </a:rPr>
              <a:t>Επιλογές.</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Στην καρτέλα </a:t>
            </a:r>
            <a:r>
              <a:rPr lang="el-GR" sz="2200" b="1" dirty="0" smtClean="0">
                <a:latin typeface="Times New Roman" panose="02020603050405020304" pitchFamily="18" charset="0"/>
                <a:cs typeface="Times New Roman" panose="02020603050405020304" pitchFamily="18" charset="0"/>
              </a:rPr>
              <a:t>Σύστημα Αναφοράς Συντεταγμένων</a:t>
            </a:r>
            <a:r>
              <a:rPr lang="el-GR" sz="2200" dirty="0" smtClean="0">
                <a:latin typeface="Times New Roman" panose="02020603050405020304" pitchFamily="18" charset="0"/>
                <a:cs typeface="Times New Roman" panose="02020603050405020304" pitchFamily="18" charset="0"/>
              </a:rPr>
              <a:t> επιλέγουμε το </a:t>
            </a:r>
            <a:r>
              <a:rPr lang="el-GR" sz="2200" dirty="0">
                <a:latin typeface="Times New Roman" panose="02020603050405020304" pitchFamily="18" charset="0"/>
                <a:cs typeface="Times New Roman" panose="02020603050405020304" pitchFamily="18" charset="0"/>
              </a:rPr>
              <a:t>προβολικό σύστημα EPSG:2100 - GGRS87 / Greek Grid που αφορά το Ελληνικό Γεωδαιτικό Σύστημα Αναφοράς 1987 (ΕΓΣΑ'87). </a:t>
            </a:r>
            <a:r>
              <a:rPr lang="el-GR" sz="2200" dirty="0" smtClean="0">
                <a:latin typeface="Times New Roman" panose="02020603050405020304" pitchFamily="18" charset="0"/>
                <a:cs typeface="Times New Roman" panose="02020603050405020304" pitchFamily="18" charset="0"/>
              </a:rPr>
              <a:t>Πατάμε το </a:t>
            </a:r>
            <a:r>
              <a:rPr lang="el-GR" sz="2200" dirty="0">
                <a:latin typeface="Times New Roman" panose="02020603050405020304" pitchFamily="18" charset="0"/>
                <a:cs typeface="Times New Roman" panose="02020603050405020304" pitchFamily="18" charset="0"/>
              </a:rPr>
              <a:t>κουμπί ΟΚ για να ολοκληρωθεί η διαδικασία. Προφανώς, αν τα δεδομένα που </a:t>
            </a:r>
            <a:r>
              <a:rPr lang="el-GR" sz="2200" dirty="0" smtClean="0">
                <a:latin typeface="Times New Roman" panose="02020603050405020304" pitchFamily="18" charset="0"/>
                <a:cs typeface="Times New Roman" panose="02020603050405020304" pitchFamily="18" charset="0"/>
              </a:rPr>
              <a:t>θέλουμε </a:t>
            </a:r>
            <a:r>
              <a:rPr lang="el-GR" sz="2200" dirty="0">
                <a:latin typeface="Times New Roman" panose="02020603050405020304" pitchFamily="18" charset="0"/>
                <a:cs typeface="Times New Roman" panose="02020603050405020304" pitchFamily="18" charset="0"/>
              </a:rPr>
              <a:t>να χαρτογραφηθούν έχουν άλλο σύστημα αναφοράς, όπως για παράδειγμα το WGS'84 τότε θα πρέπει να </a:t>
            </a:r>
            <a:r>
              <a:rPr lang="el-GR" sz="2200" dirty="0" smtClean="0">
                <a:latin typeface="Times New Roman" panose="02020603050405020304" pitchFamily="18" charset="0"/>
                <a:cs typeface="Times New Roman" panose="02020603050405020304" pitchFamily="18" charset="0"/>
              </a:rPr>
              <a:t>βεβαιωθούμε </a:t>
            </a:r>
            <a:r>
              <a:rPr lang="el-GR" sz="2200" dirty="0">
                <a:latin typeface="Times New Roman" panose="02020603050405020304" pitchFamily="18" charset="0"/>
                <a:cs typeface="Times New Roman" panose="02020603050405020304" pitchFamily="18" charset="0"/>
              </a:rPr>
              <a:t>ότι έχει επιλεγεί. Η επιλογή συστήματος είναι απαραίτητη ώστε να μπορεί το λογισμικό να δημιουργεί σωστή κλίμακα στο χάρτη. </a:t>
            </a:r>
          </a:p>
        </p:txBody>
      </p:sp>
    </p:spTree>
    <p:extLst>
      <p:ext uri="{BB962C8B-B14F-4D97-AF65-F5344CB8AC3E}">
        <p14:creationId xmlns:p14="http://schemas.microsoft.com/office/powerpoint/2010/main" val="4196891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35</a:t>
            </a:fld>
            <a:endParaRPr lang="el-GR"/>
          </a:p>
        </p:txBody>
      </p:sp>
      <p:pic>
        <p:nvPicPr>
          <p:cNvPr id="5" name="Εικόνα 4"/>
          <p:cNvPicPr>
            <a:picLocks noChangeAspect="1"/>
          </p:cNvPicPr>
          <p:nvPr/>
        </p:nvPicPr>
        <p:blipFill>
          <a:blip r:embed="rId2"/>
          <a:stretch>
            <a:fillRect/>
          </a:stretch>
        </p:blipFill>
        <p:spPr>
          <a:xfrm>
            <a:off x="1637731" y="294960"/>
            <a:ext cx="9136394" cy="6061390"/>
          </a:xfrm>
          <a:prstGeom prst="rect">
            <a:avLst/>
          </a:prstGeom>
        </p:spPr>
      </p:pic>
    </p:spTree>
    <p:extLst>
      <p:ext uri="{BB962C8B-B14F-4D97-AF65-F5344CB8AC3E}">
        <p14:creationId xmlns:p14="http://schemas.microsoft.com/office/powerpoint/2010/main" val="2351013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36</a:t>
            </a:fld>
            <a:endParaRPr lang="el-GR"/>
          </a:p>
        </p:txBody>
      </p:sp>
      <p:sp>
        <p:nvSpPr>
          <p:cNvPr id="5" name="Ορθογώνιο 4"/>
          <p:cNvSpPr/>
          <p:nvPr/>
        </p:nvSpPr>
        <p:spPr>
          <a:xfrm>
            <a:off x="1519631" y="404938"/>
            <a:ext cx="3978974"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2</a:t>
            </a:r>
            <a:r>
              <a:rPr lang="el-GR" sz="2200" b="1" dirty="0" smtClean="0">
                <a:solidFill>
                  <a:srgbClr val="000000"/>
                </a:solidFill>
                <a:latin typeface="Times New Roman" panose="02020603050405020304" pitchFamily="18" charset="0"/>
              </a:rPr>
              <a:t>. </a:t>
            </a:r>
            <a:r>
              <a:rPr lang="el-GR" sz="2200" dirty="0">
                <a:solidFill>
                  <a:srgbClr val="000000"/>
                </a:solidFill>
                <a:latin typeface="Times New Roman" panose="02020603050405020304" pitchFamily="18" charset="0"/>
              </a:rPr>
              <a:t>Ιδιότητες </a:t>
            </a:r>
            <a:r>
              <a:rPr lang="el-GR" sz="2200" dirty="0" smtClean="0">
                <a:solidFill>
                  <a:srgbClr val="000000"/>
                </a:solidFill>
                <a:latin typeface="Times New Roman" panose="02020603050405020304" pitchFamily="18" charset="0"/>
              </a:rPr>
              <a:t>υπομνήματος </a:t>
            </a:r>
            <a:endParaRPr lang="en-US" sz="2200" dirty="0">
              <a:solidFill>
                <a:srgbClr val="000000"/>
              </a:solidFill>
              <a:latin typeface="Times New Roman" panose="02020603050405020304" pitchFamily="18" charset="0"/>
            </a:endParaRPr>
          </a:p>
        </p:txBody>
      </p:sp>
      <p:sp>
        <p:nvSpPr>
          <p:cNvPr id="6" name="Ορθογώνιο 5"/>
          <p:cNvSpPr/>
          <p:nvPr/>
        </p:nvSpPr>
        <p:spPr>
          <a:xfrm>
            <a:off x="999878" y="1026221"/>
            <a:ext cx="10353922" cy="1107996"/>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Στη </a:t>
            </a:r>
            <a:r>
              <a:rPr lang="el-GR" sz="2200" dirty="0" smtClean="0">
                <a:latin typeface="Times New Roman" panose="02020603050405020304" pitchFamily="18" charset="0"/>
                <a:cs typeface="Times New Roman" panose="02020603050405020304" pitchFamily="18" charset="0"/>
              </a:rPr>
              <a:t>Λίστα Επιπέδων </a:t>
            </a:r>
            <a:r>
              <a:rPr lang="el-GR" sz="2200" dirty="0">
                <a:latin typeface="Times New Roman" panose="02020603050405020304" pitchFamily="18" charset="0"/>
                <a:cs typeface="Times New Roman" panose="02020603050405020304" pitchFamily="18" charset="0"/>
              </a:rPr>
              <a:t>χάρτη </a:t>
            </a:r>
            <a:r>
              <a:rPr lang="el-GR" sz="2200" dirty="0" smtClean="0">
                <a:latin typeface="Times New Roman" panose="02020603050405020304" pitchFamily="18" charset="0"/>
                <a:cs typeface="Times New Roman" panose="02020603050405020304" pitchFamily="18" charset="0"/>
              </a:rPr>
              <a:t>πατάμε </a:t>
            </a:r>
            <a:r>
              <a:rPr lang="el-GR" sz="2200" dirty="0">
                <a:latin typeface="Times New Roman" panose="02020603050405020304" pitchFamily="18" charset="0"/>
                <a:cs typeface="Times New Roman" panose="02020603050405020304" pitchFamily="18" charset="0"/>
              </a:rPr>
              <a:t>δεξί κλικ πάνω στο Νομοί_Ελλάδας.</a:t>
            </a:r>
            <a:r>
              <a:rPr lang="en-US" sz="2200" dirty="0" err="1">
                <a:latin typeface="Times New Roman" panose="02020603050405020304" pitchFamily="18" charset="0"/>
                <a:cs typeface="Times New Roman" panose="02020603050405020304" pitchFamily="18" charset="0"/>
              </a:rPr>
              <a:t>shp</a:t>
            </a:r>
            <a:r>
              <a:rPr lang="en-US"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και από το μενού που εμφανίζεται </a:t>
            </a:r>
            <a:r>
              <a:rPr lang="el-GR" sz="2200" dirty="0" smtClean="0">
                <a:latin typeface="Times New Roman" panose="02020603050405020304" pitchFamily="18" charset="0"/>
                <a:cs typeface="Times New Roman" panose="02020603050405020304" pitchFamily="18" charset="0"/>
              </a:rPr>
              <a:t>επιλέγουμε </a:t>
            </a:r>
            <a:r>
              <a:rPr lang="en-US" sz="2200" b="1" dirty="0">
                <a:latin typeface="Times New Roman" panose="02020603050405020304" pitchFamily="18" charset="0"/>
                <a:cs typeface="Times New Roman" panose="02020603050405020304" pitchFamily="18" charset="0"/>
              </a:rPr>
              <a:t>Rename </a:t>
            </a:r>
            <a:r>
              <a:rPr lang="en-US" sz="2200" b="1" dirty="0" smtClean="0">
                <a:latin typeface="Times New Roman" panose="02020603050405020304" pitchFamily="18" charset="0"/>
                <a:cs typeface="Times New Roman" panose="02020603050405020304" pitchFamily="18" charset="0"/>
              </a:rPr>
              <a:t>Layer </a:t>
            </a:r>
            <a:r>
              <a:rPr lang="el-GR" sz="2200" dirty="0" smtClean="0">
                <a:latin typeface="Times New Roman" panose="02020603050405020304" pitchFamily="18" charset="0"/>
                <a:cs typeface="Times New Roman" panose="02020603050405020304" pitchFamily="18" charset="0"/>
              </a:rPr>
              <a:t>και εισάγουμε </a:t>
            </a:r>
            <a:r>
              <a:rPr lang="el-GR" sz="2200" dirty="0">
                <a:latin typeface="Times New Roman" panose="02020603050405020304" pitchFamily="18" charset="0"/>
                <a:cs typeface="Times New Roman" panose="02020603050405020304" pitchFamily="18" charset="0"/>
              </a:rPr>
              <a:t>το κείμενο </a:t>
            </a:r>
            <a:r>
              <a:rPr lang="el-GR" sz="2200" b="1" i="1" dirty="0" smtClean="0">
                <a:latin typeface="Times New Roman" panose="02020603050405020304" pitchFamily="18" charset="0"/>
                <a:cs typeface="Times New Roman" panose="02020603050405020304" pitchFamily="18" charset="0"/>
              </a:rPr>
              <a:t>Πυκνότητα Πληθυσμού</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Στη συνέχεια </a:t>
            </a:r>
            <a:r>
              <a:rPr lang="el-GR" sz="2200" dirty="0" smtClean="0">
                <a:latin typeface="Times New Roman" panose="02020603050405020304" pitchFamily="18" charset="0"/>
                <a:cs typeface="Times New Roman" panose="02020603050405020304" pitchFamily="18" charset="0"/>
              </a:rPr>
              <a:t>αποθηκεύουμε </a:t>
            </a:r>
            <a:r>
              <a:rPr lang="el-GR" sz="2200" dirty="0">
                <a:latin typeface="Times New Roman" panose="02020603050405020304" pitchFamily="18" charset="0"/>
                <a:cs typeface="Times New Roman" panose="02020603050405020304" pitchFamily="18" charset="0"/>
              </a:rPr>
              <a:t>το έργο σαν «Άσκηση </a:t>
            </a:r>
            <a:r>
              <a:rPr lang="el-GR" sz="2200" dirty="0" smtClean="0">
                <a:latin typeface="Times New Roman" panose="02020603050405020304" pitchFamily="18" charset="0"/>
                <a:cs typeface="Times New Roman" panose="02020603050405020304" pitchFamily="18" charset="0"/>
              </a:rPr>
              <a:t>2». </a:t>
            </a:r>
            <a:endParaRPr lang="el-GR" sz="2200" dirty="0">
              <a:latin typeface="Times New Roman" panose="02020603050405020304" pitchFamily="18" charset="0"/>
              <a:cs typeface="Times New Roman" panose="02020603050405020304" pitchFamily="18" charset="0"/>
            </a:endParaRPr>
          </a:p>
        </p:txBody>
      </p:sp>
      <p:sp>
        <p:nvSpPr>
          <p:cNvPr id="7" name="Ορθογώνιο 6"/>
          <p:cNvSpPr/>
          <p:nvPr/>
        </p:nvSpPr>
        <p:spPr>
          <a:xfrm>
            <a:off x="1519631" y="2287344"/>
            <a:ext cx="7515391"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3. </a:t>
            </a:r>
            <a:r>
              <a:rPr lang="el-GR" sz="2200" dirty="0">
                <a:solidFill>
                  <a:srgbClr val="000000"/>
                </a:solidFill>
                <a:latin typeface="Times New Roman" panose="02020603050405020304" pitchFamily="18" charset="0"/>
              </a:rPr>
              <a:t>Σύνθεση χάρτη για δημοσίευση με το </a:t>
            </a:r>
            <a:r>
              <a:rPr lang="en-US" sz="2200" dirty="0" smtClean="0">
                <a:solidFill>
                  <a:srgbClr val="000000"/>
                </a:solidFill>
                <a:latin typeface="Times New Roman" panose="02020603050405020304" pitchFamily="18" charset="0"/>
              </a:rPr>
              <a:t>New Print Layout</a:t>
            </a:r>
            <a:endParaRPr lang="en-US" sz="2200" dirty="0">
              <a:solidFill>
                <a:srgbClr val="000000"/>
              </a:solidFill>
              <a:latin typeface="Times New Roman" panose="02020603050405020304" pitchFamily="18" charset="0"/>
            </a:endParaRPr>
          </a:p>
        </p:txBody>
      </p:sp>
      <p:sp>
        <p:nvSpPr>
          <p:cNvPr id="8" name="Ορθογώνιο 7"/>
          <p:cNvSpPr/>
          <p:nvPr/>
        </p:nvSpPr>
        <p:spPr>
          <a:xfrm>
            <a:off x="999878" y="2849437"/>
            <a:ext cx="10353922" cy="3477875"/>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Επιλέγοντας New </a:t>
            </a:r>
            <a:r>
              <a:rPr lang="en-US" sz="2200" dirty="0">
                <a:solidFill>
                  <a:srgbClr val="000000"/>
                </a:solidFill>
                <a:latin typeface="Times New Roman" panose="02020603050405020304" pitchFamily="18" charset="0"/>
              </a:rPr>
              <a:t>Print </a:t>
            </a:r>
            <a:r>
              <a:rPr lang="en-US" sz="2200" dirty="0" smtClean="0">
                <a:solidFill>
                  <a:srgbClr val="000000"/>
                </a:solidFill>
                <a:latin typeface="Times New Roman" panose="02020603050405020304" pitchFamily="18" charset="0"/>
              </a:rPr>
              <a:t>Layout </a:t>
            </a:r>
            <a:r>
              <a:rPr lang="el-GR" sz="2200" dirty="0" smtClean="0">
                <a:latin typeface="Times New Roman" panose="02020603050405020304" pitchFamily="18" charset="0"/>
                <a:cs typeface="Times New Roman" panose="02020603050405020304" pitchFamily="18" charset="0"/>
              </a:rPr>
              <a:t>από </a:t>
            </a:r>
            <a:r>
              <a:rPr lang="el-GR" sz="2200" dirty="0">
                <a:latin typeface="Times New Roman" panose="02020603050405020304" pitchFamily="18" charset="0"/>
                <a:cs typeface="Times New Roman" panose="02020603050405020304" pitchFamily="18" charset="0"/>
              </a:rPr>
              <a:t>το μενού </a:t>
            </a:r>
            <a:r>
              <a:rPr lang="el-GR" sz="2200" b="1" dirty="0" smtClean="0">
                <a:latin typeface="Times New Roman" panose="02020603050405020304" pitchFamily="18" charset="0"/>
                <a:cs typeface="Times New Roman" panose="02020603050405020304" pitchFamily="18" charset="0"/>
              </a:rPr>
              <a:t>Εργασία</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εμφανίζεται ένα παράθυρο που ζητά έναν τίτλο: </a:t>
            </a:r>
            <a:r>
              <a:rPr lang="el-GR" sz="2200" dirty="0" smtClean="0">
                <a:latin typeface="Times New Roman" panose="02020603050405020304" pitchFamily="18" charset="0"/>
                <a:cs typeface="Times New Roman" panose="02020603050405020304" pitchFamily="18" charset="0"/>
              </a:rPr>
              <a:t>εισάγουμε </a:t>
            </a:r>
            <a:r>
              <a:rPr lang="el-GR" sz="2200" dirty="0">
                <a:latin typeface="Times New Roman" panose="02020603050405020304" pitchFamily="18" charset="0"/>
                <a:cs typeface="Times New Roman" panose="02020603050405020304" pitchFamily="18" charset="0"/>
              </a:rPr>
              <a:t>Map και </a:t>
            </a:r>
            <a:r>
              <a:rPr lang="el-GR" sz="2200" dirty="0" smtClean="0">
                <a:latin typeface="Times New Roman" panose="02020603050405020304" pitchFamily="18" charset="0"/>
                <a:cs typeface="Times New Roman" panose="02020603050405020304" pitchFamily="18" charset="0"/>
              </a:rPr>
              <a:t>πατάμε </a:t>
            </a:r>
            <a:r>
              <a:rPr lang="el-GR" sz="2200" dirty="0">
                <a:latin typeface="Times New Roman" panose="02020603050405020304" pitchFamily="18" charset="0"/>
                <a:cs typeface="Times New Roman" panose="02020603050405020304" pitchFamily="18" charset="0"/>
              </a:rPr>
              <a:t>ΟΚ οπότε εμφανίζεται ο Συνθέτης Εκτύπωσης με τίτλο Map. Στο κεντρικό λευκό πλαίσιο που αναπαριστά μια σελίδα Α4 με οριζόντιο προσανατολισμό (το μέγεθος του χάρτη μπορεί να αλλάξει από το μενού </a:t>
            </a:r>
            <a:r>
              <a:rPr lang="el-GR" sz="2200" b="1" dirty="0" smtClean="0">
                <a:latin typeface="Times New Roman" panose="02020603050405020304" pitchFamily="18" charset="0"/>
                <a:cs typeface="Times New Roman" panose="02020603050405020304" pitchFamily="18" charset="0"/>
              </a:rPr>
              <a:t>Διάταξη </a:t>
            </a:r>
            <a:r>
              <a:rPr lang="el-GR" sz="2200" b="1" dirty="0">
                <a:latin typeface="Times New Roman" panose="02020603050405020304" pitchFamily="18" charset="0"/>
                <a:cs typeface="Times New Roman" panose="02020603050405020304" pitchFamily="18" charset="0"/>
              </a:rPr>
              <a:t>– </a:t>
            </a:r>
            <a:r>
              <a:rPr lang="el-GR" sz="2200" b="1" dirty="0" err="1">
                <a:latin typeface="Times New Roman" panose="02020603050405020304" pitchFamily="18" charset="0"/>
                <a:cs typeface="Times New Roman" panose="02020603050405020304" pitchFamily="18" charset="0"/>
              </a:rPr>
              <a:t>Page</a:t>
            </a:r>
            <a:r>
              <a:rPr lang="el-GR" sz="2200" b="1" dirty="0">
                <a:latin typeface="Times New Roman" panose="02020603050405020304" pitchFamily="18" charset="0"/>
                <a:cs typeface="Times New Roman" panose="02020603050405020304" pitchFamily="18" charset="0"/>
              </a:rPr>
              <a:t> </a:t>
            </a:r>
            <a:r>
              <a:rPr lang="el-GR" sz="2200" b="1" dirty="0" err="1">
                <a:latin typeface="Times New Roman" panose="02020603050405020304" pitchFamily="18" charset="0"/>
                <a:cs typeface="Times New Roman" panose="02020603050405020304" pitchFamily="18" charset="0"/>
              </a:rPr>
              <a:t>Setup</a:t>
            </a:r>
            <a:r>
              <a:rPr lang="el-GR" sz="2200" b="1"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θα προστεθεί ο θεματικός χάρτης που θα καταλαμβάνει το μεγαλύτερο μέρος του, το υπόμνημα, η κλίμακα, μια εικόνα που θα συμβολίζει το βορρά και κάποιες ετικέτες (τίτλος και κάτοχος πνευματικών δικαιωμάτων). </a:t>
            </a:r>
          </a:p>
          <a:p>
            <a:pPr algn="just"/>
            <a:r>
              <a:rPr lang="el-GR" sz="2200" dirty="0">
                <a:latin typeface="Times New Roman" panose="02020603050405020304" pitchFamily="18" charset="0"/>
                <a:cs typeface="Times New Roman" panose="02020603050405020304" pitchFamily="18" charset="0"/>
              </a:rPr>
              <a:t>Αρχικά από </a:t>
            </a:r>
            <a:r>
              <a:rPr lang="el-GR" sz="2200" dirty="0" smtClean="0">
                <a:latin typeface="Times New Roman" panose="02020603050405020304" pitchFamily="18" charset="0"/>
                <a:cs typeface="Times New Roman" panose="02020603050405020304" pitchFamily="18" charset="0"/>
              </a:rPr>
              <a:t>την </a:t>
            </a:r>
            <a:r>
              <a:rPr lang="el-GR" sz="2200" b="1" dirty="0" smtClean="0">
                <a:latin typeface="Times New Roman" panose="02020603050405020304" pitchFamily="18" charset="0"/>
                <a:cs typeface="Times New Roman" panose="02020603050405020304" pitchFamily="18" charset="0"/>
              </a:rPr>
              <a:t>Εργαλειοθήκη</a:t>
            </a:r>
            <a:r>
              <a:rPr lang="el-GR" sz="2200" dirty="0" smtClean="0">
                <a:latin typeface="Times New Roman" panose="02020603050405020304" pitchFamily="18" charset="0"/>
                <a:cs typeface="Times New Roman" panose="02020603050405020304" pitchFamily="18" charset="0"/>
              </a:rPr>
              <a:t> επιλέγουμε Add</a:t>
            </a:r>
            <a:r>
              <a:rPr lang="en-US" sz="2200" dirty="0" smtClean="0">
                <a:latin typeface="Times New Roman" panose="02020603050405020304" pitchFamily="18" charset="0"/>
                <a:cs typeface="Times New Roman" panose="02020603050405020304" pitchFamily="18" charset="0"/>
              </a:rPr>
              <a:t>s</a:t>
            </a:r>
            <a:r>
              <a:rPr lang="el-G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 New </a:t>
            </a:r>
            <a:r>
              <a:rPr lang="el-GR" sz="2200" dirty="0" smtClean="0">
                <a:latin typeface="Times New Roman" panose="02020603050405020304" pitchFamily="18" charset="0"/>
                <a:cs typeface="Times New Roman" panose="02020603050405020304" pitchFamily="18" charset="0"/>
              </a:rPr>
              <a:t>Map</a:t>
            </a:r>
            <a:r>
              <a:rPr lang="en-US" sz="2200" dirty="0" smtClean="0">
                <a:latin typeface="Times New Roman" panose="02020603050405020304" pitchFamily="18" charset="0"/>
                <a:cs typeface="Times New Roman" panose="02020603050405020304" pitchFamily="18" charset="0"/>
              </a:rPr>
              <a:t> to the Layout,</a:t>
            </a:r>
            <a:r>
              <a:rPr lang="el-GR" sz="2200" dirty="0" smtClean="0">
                <a:latin typeface="Times New Roman" panose="02020603050405020304" pitchFamily="18" charset="0"/>
                <a:cs typeface="Times New Roman" panose="02020603050405020304" pitchFamily="18" charset="0"/>
              </a:rPr>
              <a:t> σχεδιάζουμε </a:t>
            </a:r>
            <a:r>
              <a:rPr lang="el-GR" sz="2200" dirty="0">
                <a:latin typeface="Times New Roman" panose="02020603050405020304" pitchFamily="18" charset="0"/>
                <a:cs typeface="Times New Roman" panose="02020603050405020304" pitchFamily="18" charset="0"/>
              </a:rPr>
              <a:t>ένα ορθογώνιο που να καταλαμβάνει σχεδόν όλη τη σελίδα αφήνοντας ένα μικρό περιθώριο γύρω - γύρω</a:t>
            </a:r>
            <a:r>
              <a:rPr lang="el-GR" sz="2200" dirty="0" smtClean="0">
                <a:latin typeface="Times New Roman" panose="02020603050405020304" pitchFamily="18" charset="0"/>
                <a:cs typeface="Times New Roman" panose="02020603050405020304" pitchFamily="18" charset="0"/>
              </a:rPr>
              <a:t>. Η </a:t>
            </a:r>
            <a:r>
              <a:rPr lang="el-GR" sz="2200" dirty="0">
                <a:latin typeface="Times New Roman" panose="02020603050405020304" pitchFamily="18" charset="0"/>
                <a:cs typeface="Times New Roman" panose="02020603050405020304" pitchFamily="18" charset="0"/>
              </a:rPr>
              <a:t>ως τώρα </a:t>
            </a:r>
            <a:r>
              <a:rPr lang="el-GR" sz="2200" dirty="0" smtClean="0">
                <a:latin typeface="Times New Roman" panose="02020603050405020304" pitchFamily="18" charset="0"/>
                <a:cs typeface="Times New Roman" panose="02020603050405020304" pitchFamily="18" charset="0"/>
              </a:rPr>
              <a:t>σύνθεση φαίνεται στην επόμενη εικόνα. </a:t>
            </a:r>
            <a:endParaRPr lang="el-G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254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37</a:t>
            </a:fld>
            <a:endParaRPr lang="el-GR"/>
          </a:p>
        </p:txBody>
      </p:sp>
      <p:pic>
        <p:nvPicPr>
          <p:cNvPr id="6" name="Εικόνα 5"/>
          <p:cNvPicPr>
            <a:picLocks noChangeAspect="1"/>
          </p:cNvPicPr>
          <p:nvPr/>
        </p:nvPicPr>
        <p:blipFill>
          <a:blip r:embed="rId2"/>
          <a:stretch>
            <a:fillRect/>
          </a:stretch>
        </p:blipFill>
        <p:spPr>
          <a:xfrm>
            <a:off x="923925" y="508000"/>
            <a:ext cx="10429875" cy="5848350"/>
          </a:xfrm>
          <a:prstGeom prst="rect">
            <a:avLst/>
          </a:prstGeom>
          <a:ln>
            <a:solidFill>
              <a:schemeClr val="accent2"/>
            </a:solidFill>
          </a:ln>
        </p:spPr>
      </p:pic>
    </p:spTree>
    <p:extLst>
      <p:ext uri="{BB962C8B-B14F-4D97-AF65-F5344CB8AC3E}">
        <p14:creationId xmlns:p14="http://schemas.microsoft.com/office/powerpoint/2010/main" val="2087294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38</a:t>
            </a:fld>
            <a:endParaRPr lang="el-GR"/>
          </a:p>
        </p:txBody>
      </p:sp>
      <p:sp>
        <p:nvSpPr>
          <p:cNvPr id="5" name="Ορθογώνιο 4"/>
          <p:cNvSpPr/>
          <p:nvPr/>
        </p:nvSpPr>
        <p:spPr>
          <a:xfrm>
            <a:off x="1369505" y="663260"/>
            <a:ext cx="3973332"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4. </a:t>
            </a:r>
            <a:r>
              <a:rPr lang="el-GR" sz="2200" dirty="0">
                <a:solidFill>
                  <a:srgbClr val="000000"/>
                </a:solidFill>
                <a:latin typeface="Times New Roman" panose="02020603050405020304" pitchFamily="18" charset="0"/>
              </a:rPr>
              <a:t>Εισαγωγή Υπομνήματος</a:t>
            </a:r>
            <a:endParaRPr lang="en-US" sz="2200" dirty="0">
              <a:solidFill>
                <a:srgbClr val="000000"/>
              </a:solidFill>
              <a:latin typeface="Times New Roman" panose="02020603050405020304" pitchFamily="18" charset="0"/>
            </a:endParaRPr>
          </a:p>
        </p:txBody>
      </p:sp>
      <p:sp>
        <p:nvSpPr>
          <p:cNvPr id="6" name="Ορθογώνιο 5"/>
          <p:cNvSpPr/>
          <p:nvPr/>
        </p:nvSpPr>
        <p:spPr>
          <a:xfrm>
            <a:off x="900752" y="1482763"/>
            <a:ext cx="10330218" cy="3816429"/>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a:t>
            </a:r>
            <a:r>
              <a:rPr lang="el-GR" sz="2200" dirty="0" smtClean="0">
                <a:latin typeface="Times New Roman" panose="02020603050405020304" pitchFamily="18" charset="0"/>
                <a:cs typeface="Times New Roman" panose="02020603050405020304" pitchFamily="18" charset="0"/>
              </a:rPr>
              <a:t>πό </a:t>
            </a:r>
            <a:r>
              <a:rPr lang="el-GR" sz="2200" dirty="0">
                <a:latin typeface="Times New Roman" panose="02020603050405020304" pitchFamily="18" charset="0"/>
                <a:cs typeface="Times New Roman" panose="02020603050405020304" pitchFamily="18" charset="0"/>
              </a:rPr>
              <a:t>την </a:t>
            </a:r>
            <a:r>
              <a:rPr lang="el-GR" sz="2200" b="1" dirty="0">
                <a:latin typeface="Times New Roman" panose="02020603050405020304" pitchFamily="18" charset="0"/>
                <a:cs typeface="Times New Roman" panose="02020603050405020304" pitchFamily="18" charset="0"/>
              </a:rPr>
              <a:t>Εργαλειοθήκη</a:t>
            </a:r>
            <a:r>
              <a:rPr lang="el-GR" sz="2200" dirty="0">
                <a:latin typeface="Times New Roman" panose="02020603050405020304" pitchFamily="18" charset="0"/>
                <a:cs typeface="Times New Roman" panose="02020603050405020304" pitchFamily="18" charset="0"/>
              </a:rPr>
              <a:t> επιλέγουμε </a:t>
            </a:r>
            <a:r>
              <a:rPr lang="el-GR" sz="2200" dirty="0" err="1">
                <a:latin typeface="Times New Roman" panose="02020603050405020304" pitchFamily="18" charset="0"/>
                <a:cs typeface="Times New Roman" panose="02020603050405020304" pitchFamily="18" charset="0"/>
              </a:rPr>
              <a:t>Adds</a:t>
            </a:r>
            <a:r>
              <a:rPr lang="el-GR" sz="2200" dirty="0">
                <a:latin typeface="Times New Roman" panose="02020603050405020304" pitchFamily="18" charset="0"/>
                <a:cs typeface="Times New Roman" panose="02020603050405020304" pitchFamily="18" charset="0"/>
              </a:rPr>
              <a:t> a New </a:t>
            </a:r>
            <a:r>
              <a:rPr lang="en-US" sz="2200" dirty="0" smtClean="0">
                <a:latin typeface="Times New Roman" panose="02020603050405020304" pitchFamily="18" charset="0"/>
                <a:cs typeface="Times New Roman" panose="02020603050405020304" pitchFamily="18" charset="0"/>
              </a:rPr>
              <a:t>Legend</a:t>
            </a:r>
            <a:r>
              <a:rPr lang="el-GR" sz="2200" dirty="0" smtClean="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to</a:t>
            </a:r>
            <a:r>
              <a:rPr lang="el-GR" sz="2200" dirty="0">
                <a:latin typeface="Times New Roman" panose="02020603050405020304" pitchFamily="18" charset="0"/>
                <a:cs typeface="Times New Roman" panose="02020603050405020304" pitchFamily="18" charset="0"/>
              </a:rPr>
              <a:t> the </a:t>
            </a:r>
            <a:r>
              <a:rPr lang="el-GR" sz="2200" dirty="0" err="1">
                <a:latin typeface="Times New Roman" panose="02020603050405020304" pitchFamily="18" charset="0"/>
                <a:cs typeface="Times New Roman" panose="02020603050405020304" pitchFamily="18" charset="0"/>
              </a:rPr>
              <a:t>Layout</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και τοποθετούμε </a:t>
            </a:r>
            <a:r>
              <a:rPr lang="el-GR" sz="2200" dirty="0">
                <a:latin typeface="Times New Roman" panose="02020603050405020304" pitchFamily="18" charset="0"/>
                <a:cs typeface="Times New Roman" panose="02020603050405020304" pitchFamily="18" charset="0"/>
              </a:rPr>
              <a:t>το υπόμνημα σε κατάλληλη θέση «</a:t>
            </a:r>
            <a:r>
              <a:rPr lang="el-GR" sz="2200" dirty="0" err="1">
                <a:latin typeface="Times New Roman" panose="02020603050405020304" pitchFamily="18" charset="0"/>
                <a:cs typeface="Times New Roman" panose="02020603050405020304" pitchFamily="18" charset="0"/>
              </a:rPr>
              <a:t>κλικάροντας</a:t>
            </a:r>
            <a:r>
              <a:rPr lang="el-GR" sz="2200" dirty="0">
                <a:latin typeface="Times New Roman" panose="02020603050405020304" pitchFamily="18" charset="0"/>
                <a:cs typeface="Times New Roman" panose="02020603050405020304" pitchFamily="18" charset="0"/>
              </a:rPr>
              <a:t>» πάνω στη σελίδα. Στο χάρτη της Ελλάδας το υπόμνημα μπαίνει συνήθως κάτω αριστερά στη σελίδα (</a:t>
            </a:r>
            <a:r>
              <a:rPr lang="el-GR" sz="2200" dirty="0" smtClean="0">
                <a:latin typeface="Times New Roman" panose="02020603050405020304" pitchFamily="18" charset="0"/>
                <a:cs typeface="Times New Roman" panose="02020603050405020304" pitchFamily="18" charset="0"/>
              </a:rPr>
              <a:t>ΝΔ </a:t>
            </a:r>
            <a:r>
              <a:rPr lang="el-GR" sz="2200" dirty="0">
                <a:latin typeface="Times New Roman" panose="02020603050405020304" pitchFamily="18" charset="0"/>
                <a:cs typeface="Times New Roman" panose="02020603050405020304" pitchFamily="18" charset="0"/>
              </a:rPr>
              <a:t>της Πελοποννήσου) ή </a:t>
            </a:r>
            <a:r>
              <a:rPr lang="el-GR" sz="2200" dirty="0" smtClean="0">
                <a:latin typeface="Times New Roman" panose="02020603050405020304" pitchFamily="18" charset="0"/>
                <a:cs typeface="Times New Roman" panose="02020603050405020304" pitchFamily="18" charset="0"/>
              </a:rPr>
              <a:t>πάνω </a:t>
            </a:r>
            <a:r>
              <a:rPr lang="el-GR" sz="2200" dirty="0">
                <a:latin typeface="Times New Roman" panose="02020603050405020304" pitchFamily="18" charset="0"/>
                <a:cs typeface="Times New Roman" panose="02020603050405020304" pitchFamily="18" charset="0"/>
              </a:rPr>
              <a:t>δεξιά </a:t>
            </a:r>
            <a:r>
              <a:rPr lang="el-GR" sz="2200" dirty="0" smtClean="0">
                <a:latin typeface="Times New Roman" panose="02020603050405020304" pitchFamily="18" charset="0"/>
                <a:cs typeface="Times New Roman" panose="02020603050405020304" pitchFamily="18" charset="0"/>
              </a:rPr>
              <a:t>(ΒΑ </a:t>
            </a:r>
            <a:r>
              <a:rPr lang="el-GR" sz="2200" dirty="0">
                <a:latin typeface="Times New Roman" panose="02020603050405020304" pitchFamily="18" charset="0"/>
                <a:cs typeface="Times New Roman" panose="02020603050405020304" pitchFamily="18" charset="0"/>
              </a:rPr>
              <a:t>της Λέσβου). </a:t>
            </a:r>
            <a:r>
              <a:rPr lang="el-GR" sz="2200" dirty="0" smtClean="0">
                <a:latin typeface="Times New Roman" panose="02020603050405020304" pitchFamily="18" charset="0"/>
                <a:cs typeface="Times New Roman" panose="02020603050405020304" pitchFamily="18" charset="0"/>
              </a:rPr>
              <a:t>Μετακινούμε </a:t>
            </a:r>
            <a:r>
              <a:rPr lang="el-GR" sz="2200" dirty="0">
                <a:latin typeface="Times New Roman" panose="02020603050405020304" pitchFamily="18" charset="0"/>
                <a:cs typeface="Times New Roman" panose="02020603050405020304" pitchFamily="18" charset="0"/>
              </a:rPr>
              <a:t>το υπόμνημα ώστε να είναι στην επιθυμητή αισθητικά ή σωστή χαρτογραφικά θέση. Όπως </a:t>
            </a:r>
            <a:r>
              <a:rPr lang="el-GR" sz="2200" dirty="0" smtClean="0">
                <a:latin typeface="Times New Roman" panose="02020603050405020304" pitchFamily="18" charset="0"/>
                <a:cs typeface="Times New Roman" panose="02020603050405020304" pitchFamily="18" charset="0"/>
              </a:rPr>
              <a:t>μπορούμε να παρατηρήσουμε, </a:t>
            </a:r>
            <a:r>
              <a:rPr lang="el-GR" sz="2200" dirty="0">
                <a:latin typeface="Times New Roman" panose="02020603050405020304" pitchFamily="18" charset="0"/>
                <a:cs typeface="Times New Roman" panose="02020603050405020304" pitchFamily="18" charset="0"/>
              </a:rPr>
              <a:t>στο δεξί τμήμα του Συνθέτη Χάρτη υπάρχουν καρτέλες με τις ιδιότητες κάθε στοιχείου τις οποίες και </a:t>
            </a:r>
            <a:r>
              <a:rPr lang="el-GR" sz="2200" dirty="0" smtClean="0">
                <a:latin typeface="Times New Roman" panose="02020603050405020304" pitchFamily="18" charset="0"/>
                <a:cs typeface="Times New Roman" panose="02020603050405020304" pitchFamily="18" charset="0"/>
              </a:rPr>
              <a:t>μπορούμε </a:t>
            </a:r>
            <a:r>
              <a:rPr lang="el-GR" sz="2200" dirty="0">
                <a:latin typeface="Times New Roman" panose="02020603050405020304" pitchFamily="18" charset="0"/>
                <a:cs typeface="Times New Roman" panose="02020603050405020304" pitchFamily="18" charset="0"/>
              </a:rPr>
              <a:t>να </a:t>
            </a:r>
            <a:r>
              <a:rPr lang="el-GR" sz="2200" dirty="0" smtClean="0">
                <a:latin typeface="Times New Roman" panose="02020603050405020304" pitchFamily="18" charset="0"/>
                <a:cs typeface="Times New Roman" panose="02020603050405020304" pitchFamily="18" charset="0"/>
              </a:rPr>
              <a:t>προσαρμόσουμε</a:t>
            </a:r>
            <a:r>
              <a:rPr lang="el-GR" sz="2200" dirty="0">
                <a:latin typeface="Times New Roman" panose="02020603050405020304" pitchFamily="18" charset="0"/>
                <a:cs typeface="Times New Roman" panose="02020603050405020304" pitchFamily="18" charset="0"/>
              </a:rPr>
              <a:t>. Για παράδειγμα </a:t>
            </a:r>
            <a:r>
              <a:rPr lang="el-GR" sz="2200" dirty="0" smtClean="0">
                <a:latin typeface="Times New Roman" panose="02020603050405020304" pitchFamily="18" charset="0"/>
                <a:cs typeface="Times New Roman" panose="02020603050405020304" pitchFamily="18" charset="0"/>
              </a:rPr>
              <a:t>μπορούμε </a:t>
            </a:r>
            <a:r>
              <a:rPr lang="el-GR" sz="2200" dirty="0">
                <a:latin typeface="Times New Roman" panose="02020603050405020304" pitchFamily="18" charset="0"/>
                <a:cs typeface="Times New Roman" panose="02020603050405020304" pitchFamily="18" charset="0"/>
              </a:rPr>
              <a:t>να </a:t>
            </a:r>
            <a:r>
              <a:rPr lang="el-GR" sz="2200" dirty="0" smtClean="0">
                <a:latin typeface="Times New Roman" panose="02020603050405020304" pitchFamily="18" charset="0"/>
                <a:cs typeface="Times New Roman" panose="02020603050405020304" pitchFamily="18" charset="0"/>
              </a:rPr>
              <a:t>μετονομάσουμε </a:t>
            </a:r>
            <a:r>
              <a:rPr lang="el-GR" sz="2200" dirty="0">
                <a:latin typeface="Times New Roman" panose="02020603050405020304" pitchFamily="18" charset="0"/>
                <a:cs typeface="Times New Roman" panose="02020603050405020304" pitchFamily="18" charset="0"/>
              </a:rPr>
              <a:t>το πεδίο </a:t>
            </a:r>
            <a:r>
              <a:rPr lang="el-GR" sz="2200" dirty="0" err="1">
                <a:latin typeface="Times New Roman" panose="02020603050405020304" pitchFamily="18" charset="0"/>
                <a:cs typeface="Times New Roman" panose="02020603050405020304" pitchFamily="18" charset="0"/>
              </a:rPr>
              <a:t>Title</a:t>
            </a:r>
            <a:r>
              <a:rPr lang="el-GR" sz="2200" dirty="0">
                <a:latin typeface="Times New Roman" panose="02020603050405020304" pitchFamily="18" charset="0"/>
                <a:cs typeface="Times New Roman" panose="02020603050405020304" pitchFamily="18" charset="0"/>
              </a:rPr>
              <a:t> από </a:t>
            </a:r>
            <a:r>
              <a:rPr lang="el-GR" sz="2200" dirty="0" err="1">
                <a:latin typeface="Times New Roman" panose="02020603050405020304" pitchFamily="18" charset="0"/>
                <a:cs typeface="Times New Roman" panose="02020603050405020304" pitchFamily="18" charset="0"/>
              </a:rPr>
              <a:t>Legend</a:t>
            </a:r>
            <a:r>
              <a:rPr lang="el-GR" sz="2200" dirty="0">
                <a:latin typeface="Times New Roman" panose="02020603050405020304" pitchFamily="18" charset="0"/>
                <a:cs typeface="Times New Roman" panose="02020603050405020304" pitchFamily="18" charset="0"/>
              </a:rPr>
              <a:t> σε Υπόμνημα και να </a:t>
            </a:r>
            <a:r>
              <a:rPr lang="el-GR" sz="2200" dirty="0" smtClean="0">
                <a:latin typeface="Times New Roman" panose="02020603050405020304" pitchFamily="18" charset="0"/>
                <a:cs typeface="Times New Roman" panose="02020603050405020304" pitchFamily="18" charset="0"/>
              </a:rPr>
              <a:t>αλλάξουμε </a:t>
            </a:r>
            <a:r>
              <a:rPr lang="el-GR" sz="2200" dirty="0">
                <a:latin typeface="Times New Roman" panose="02020603050405020304" pitchFamily="18" charset="0"/>
                <a:cs typeface="Times New Roman" panose="02020603050405020304" pitchFamily="18" charset="0"/>
              </a:rPr>
              <a:t>τη γραμματοσειρά τίτλου (</a:t>
            </a:r>
            <a:r>
              <a:rPr lang="el-GR" sz="2200" dirty="0" err="1">
                <a:latin typeface="Times New Roman" panose="02020603050405020304" pitchFamily="18" charset="0"/>
                <a:cs typeface="Times New Roman" panose="02020603050405020304" pitchFamily="18" charset="0"/>
              </a:rPr>
              <a:t>Title</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font</a:t>
            </a:r>
            <a:r>
              <a:rPr lang="el-GR" sz="2200" dirty="0">
                <a:latin typeface="Times New Roman" panose="02020603050405020304" pitchFamily="18" charset="0"/>
                <a:cs typeface="Times New Roman" panose="02020603050405020304" pitchFamily="18" charset="0"/>
              </a:rPr>
              <a:t>…) σε </a:t>
            </a:r>
            <a:r>
              <a:rPr lang="el-GR" sz="2200" dirty="0" err="1">
                <a:latin typeface="Times New Roman" panose="02020603050405020304" pitchFamily="18" charset="0"/>
                <a:cs typeface="Times New Roman" panose="02020603050405020304" pitchFamily="18" charset="0"/>
              </a:rPr>
              <a:t>Times</a:t>
            </a:r>
            <a:r>
              <a:rPr lang="el-GR" sz="2200" dirty="0">
                <a:latin typeface="Times New Roman" panose="02020603050405020304" pitchFamily="18" charset="0"/>
                <a:cs typeface="Times New Roman" panose="02020603050405020304" pitchFamily="18" charset="0"/>
              </a:rPr>
              <a:t> New </a:t>
            </a:r>
            <a:r>
              <a:rPr lang="el-GR" sz="2200" dirty="0" err="1">
                <a:latin typeface="Times New Roman" panose="02020603050405020304" pitchFamily="18" charset="0"/>
                <a:cs typeface="Times New Roman" panose="02020603050405020304" pitchFamily="18" charset="0"/>
              </a:rPr>
              <a:t>Roman</a:t>
            </a:r>
            <a:r>
              <a:rPr lang="el-GR" sz="2200" dirty="0">
                <a:latin typeface="Times New Roman" panose="02020603050405020304" pitchFamily="18" charset="0"/>
                <a:cs typeface="Times New Roman" panose="02020603050405020304" pitchFamily="18" charset="0"/>
              </a:rPr>
              <a:t> 20, υπότιτλου (</a:t>
            </a:r>
            <a:r>
              <a:rPr lang="el-GR" sz="2200" dirty="0" err="1">
                <a:latin typeface="Times New Roman" panose="02020603050405020304" pitchFamily="18" charset="0"/>
                <a:cs typeface="Times New Roman" panose="02020603050405020304" pitchFamily="18" charset="0"/>
              </a:rPr>
              <a:t>Subgroup</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font</a:t>
            </a:r>
            <a:r>
              <a:rPr lang="el-GR" sz="2200" dirty="0">
                <a:latin typeface="Times New Roman" panose="02020603050405020304" pitchFamily="18" charset="0"/>
                <a:cs typeface="Times New Roman" panose="02020603050405020304" pitchFamily="18" charset="0"/>
              </a:rPr>
              <a:t>…) σε </a:t>
            </a:r>
            <a:r>
              <a:rPr lang="el-GR" sz="2200" dirty="0" err="1">
                <a:latin typeface="Times New Roman" panose="02020603050405020304" pitchFamily="18" charset="0"/>
                <a:cs typeface="Times New Roman" panose="02020603050405020304" pitchFamily="18" charset="0"/>
              </a:rPr>
              <a:t>Times</a:t>
            </a:r>
            <a:r>
              <a:rPr lang="el-GR" sz="2200" dirty="0">
                <a:latin typeface="Times New Roman" panose="02020603050405020304" pitchFamily="18" charset="0"/>
                <a:cs typeface="Times New Roman" panose="02020603050405020304" pitchFamily="18" charset="0"/>
              </a:rPr>
              <a:t> New </a:t>
            </a:r>
            <a:r>
              <a:rPr lang="el-GR" sz="2200" dirty="0" err="1">
                <a:latin typeface="Times New Roman" panose="02020603050405020304" pitchFamily="18" charset="0"/>
                <a:cs typeface="Times New Roman" panose="02020603050405020304" pitchFamily="18" charset="0"/>
              </a:rPr>
              <a:t>Roman</a:t>
            </a:r>
            <a:r>
              <a:rPr lang="el-GR" sz="2200" dirty="0">
                <a:latin typeface="Times New Roman" panose="02020603050405020304" pitchFamily="18" charset="0"/>
                <a:cs typeface="Times New Roman" panose="02020603050405020304" pitchFamily="18" charset="0"/>
              </a:rPr>
              <a:t> 18 και </a:t>
            </a:r>
            <a:r>
              <a:rPr lang="el-GR" sz="2200" dirty="0" smtClean="0">
                <a:latin typeface="Times New Roman" panose="02020603050405020304" pitchFamily="18" charset="0"/>
                <a:cs typeface="Times New Roman" panose="02020603050405020304" pitchFamily="18" charset="0"/>
              </a:rPr>
              <a:t>της γραμματοσειράς του αντικειμένου </a:t>
            </a:r>
            <a:r>
              <a:rPr lang="el-GR" sz="2200" dirty="0">
                <a:latin typeface="Times New Roman" panose="02020603050405020304" pitchFamily="18" charset="0"/>
                <a:cs typeface="Times New Roman" panose="02020603050405020304" pitchFamily="18" charset="0"/>
              </a:rPr>
              <a:t>(</a:t>
            </a:r>
            <a:r>
              <a:rPr lang="el-GR" sz="2200" dirty="0" err="1">
                <a:latin typeface="Times New Roman" panose="02020603050405020304" pitchFamily="18" charset="0"/>
                <a:cs typeface="Times New Roman" panose="02020603050405020304" pitchFamily="18" charset="0"/>
              </a:rPr>
              <a:t>Item</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font</a:t>
            </a:r>
            <a:r>
              <a:rPr lang="el-GR" sz="2200" dirty="0">
                <a:latin typeface="Times New Roman" panose="02020603050405020304" pitchFamily="18" charset="0"/>
                <a:cs typeface="Times New Roman" panose="02020603050405020304" pitchFamily="18" charset="0"/>
              </a:rPr>
              <a:t>…) σε </a:t>
            </a:r>
            <a:r>
              <a:rPr lang="el-GR" sz="2200" dirty="0" err="1">
                <a:latin typeface="Times New Roman" panose="02020603050405020304" pitchFamily="18" charset="0"/>
                <a:cs typeface="Times New Roman" panose="02020603050405020304" pitchFamily="18" charset="0"/>
              </a:rPr>
              <a:t>Times</a:t>
            </a:r>
            <a:r>
              <a:rPr lang="el-GR" sz="2200" dirty="0">
                <a:latin typeface="Times New Roman" panose="02020603050405020304" pitchFamily="18" charset="0"/>
                <a:cs typeface="Times New Roman" panose="02020603050405020304" pitchFamily="18" charset="0"/>
              </a:rPr>
              <a:t> New </a:t>
            </a:r>
            <a:r>
              <a:rPr lang="el-GR" sz="2200" dirty="0" err="1">
                <a:latin typeface="Times New Roman" panose="02020603050405020304" pitchFamily="18" charset="0"/>
                <a:cs typeface="Times New Roman" panose="02020603050405020304" pitchFamily="18" charset="0"/>
              </a:rPr>
              <a:t>Roman</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16. </a:t>
            </a:r>
            <a:endParaRPr lang="el-G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910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39</a:t>
            </a:fld>
            <a:endParaRPr lang="el-GR"/>
          </a:p>
        </p:txBody>
      </p:sp>
      <p:sp>
        <p:nvSpPr>
          <p:cNvPr id="5" name="Ορθογώνιο 4"/>
          <p:cNvSpPr/>
          <p:nvPr/>
        </p:nvSpPr>
        <p:spPr>
          <a:xfrm>
            <a:off x="1369505" y="663260"/>
            <a:ext cx="3518014"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5. </a:t>
            </a:r>
            <a:r>
              <a:rPr lang="el-GR" sz="2200" dirty="0">
                <a:solidFill>
                  <a:srgbClr val="000000"/>
                </a:solidFill>
                <a:latin typeface="Times New Roman" panose="02020603050405020304" pitchFamily="18" charset="0"/>
              </a:rPr>
              <a:t>Εισαγωγή Κλίμακας</a:t>
            </a:r>
            <a:endParaRPr lang="en-US" sz="2200" dirty="0">
              <a:solidFill>
                <a:srgbClr val="000000"/>
              </a:solidFill>
              <a:latin typeface="Times New Roman" panose="02020603050405020304" pitchFamily="18" charset="0"/>
            </a:endParaRPr>
          </a:p>
        </p:txBody>
      </p:sp>
      <p:sp>
        <p:nvSpPr>
          <p:cNvPr id="6" name="Ορθογώνιο 5"/>
          <p:cNvSpPr/>
          <p:nvPr/>
        </p:nvSpPr>
        <p:spPr>
          <a:xfrm>
            <a:off x="1023583" y="1360438"/>
            <a:ext cx="10330217" cy="2123658"/>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Από την </a:t>
            </a:r>
            <a:r>
              <a:rPr lang="el-GR" sz="2200" b="1" dirty="0">
                <a:latin typeface="Times New Roman" panose="02020603050405020304" pitchFamily="18" charset="0"/>
                <a:cs typeface="Times New Roman" panose="02020603050405020304" pitchFamily="18" charset="0"/>
              </a:rPr>
              <a:t>Εργαλειοθήκη</a:t>
            </a:r>
            <a:r>
              <a:rPr lang="el-GR" sz="2200" dirty="0">
                <a:latin typeface="Times New Roman" panose="02020603050405020304" pitchFamily="18" charset="0"/>
                <a:cs typeface="Times New Roman" panose="02020603050405020304" pitchFamily="18" charset="0"/>
              </a:rPr>
              <a:t> επιλέγουμε </a:t>
            </a:r>
            <a:r>
              <a:rPr lang="el-GR" sz="2200" dirty="0" err="1">
                <a:latin typeface="Times New Roman" panose="02020603050405020304" pitchFamily="18" charset="0"/>
                <a:cs typeface="Times New Roman" panose="02020603050405020304" pitchFamily="18" charset="0"/>
              </a:rPr>
              <a:t>Adds</a:t>
            </a:r>
            <a:r>
              <a:rPr lang="el-GR" sz="2200" dirty="0">
                <a:latin typeface="Times New Roman" panose="02020603050405020304" pitchFamily="18" charset="0"/>
                <a:cs typeface="Times New Roman" panose="02020603050405020304" pitchFamily="18" charset="0"/>
              </a:rPr>
              <a:t> a New </a:t>
            </a:r>
            <a:r>
              <a:rPr lang="en-US" sz="2200" dirty="0">
                <a:latin typeface="Times New Roman" panose="02020603050405020304" pitchFamily="18" charset="0"/>
                <a:cs typeface="Times New Roman" panose="02020603050405020304" pitchFamily="18" charset="0"/>
              </a:rPr>
              <a:t>Scale Bar</a:t>
            </a:r>
            <a:r>
              <a:rPr lang="el-GR" sz="2200" dirty="0">
                <a:latin typeface="Times New Roman" panose="02020603050405020304" pitchFamily="18" charset="0"/>
                <a:cs typeface="Times New Roman" panose="02020603050405020304" pitchFamily="18" charset="0"/>
              </a:rPr>
              <a:t> t</a:t>
            </a:r>
            <a:r>
              <a:rPr lang="en-US" sz="2200" dirty="0">
                <a:latin typeface="Times New Roman" panose="02020603050405020304" pitchFamily="18" charset="0"/>
                <a:cs typeface="Times New Roman" panose="02020603050405020304" pitchFamily="18" charset="0"/>
              </a:rPr>
              <a:t>o</a:t>
            </a:r>
            <a:r>
              <a:rPr lang="el-GR" sz="2200" dirty="0">
                <a:latin typeface="Times New Roman" panose="02020603050405020304" pitchFamily="18" charset="0"/>
                <a:cs typeface="Times New Roman" panose="02020603050405020304" pitchFamily="18" charset="0"/>
              </a:rPr>
              <a:t> the </a:t>
            </a:r>
            <a:r>
              <a:rPr lang="el-GR" sz="2200" dirty="0" err="1">
                <a:latin typeface="Times New Roman" panose="02020603050405020304" pitchFamily="18" charset="0"/>
                <a:cs typeface="Times New Roman" panose="02020603050405020304" pitchFamily="18" charset="0"/>
              </a:rPr>
              <a:t>Layout</a:t>
            </a:r>
            <a:r>
              <a:rPr lang="el-GR" sz="2200" dirty="0">
                <a:latin typeface="Times New Roman" panose="02020603050405020304" pitchFamily="18" charset="0"/>
                <a:cs typeface="Times New Roman" panose="02020603050405020304" pitchFamily="18" charset="0"/>
              </a:rPr>
              <a:t>  και τοποθετούμε την μπάρα κλίμακας «</a:t>
            </a:r>
            <a:r>
              <a:rPr lang="el-GR" sz="2200" dirty="0" err="1">
                <a:latin typeface="Times New Roman" panose="02020603050405020304" pitchFamily="18" charset="0"/>
                <a:cs typeface="Times New Roman" panose="02020603050405020304" pitchFamily="18" charset="0"/>
              </a:rPr>
              <a:t>κλικάροντας</a:t>
            </a:r>
            <a:r>
              <a:rPr lang="el-GR" sz="2200" dirty="0">
                <a:latin typeface="Times New Roman" panose="02020603050405020304" pitchFamily="18" charset="0"/>
                <a:cs typeface="Times New Roman" panose="02020603050405020304" pitchFamily="18" charset="0"/>
              </a:rPr>
              <a:t>» κάτω δεξιά στη σελίδα. </a:t>
            </a:r>
            <a:r>
              <a:rPr lang="el-GR" sz="2200" dirty="0" smtClean="0">
                <a:latin typeface="Times New Roman" panose="02020603050405020304" pitchFamily="18" charset="0"/>
                <a:cs typeface="Times New Roman" panose="02020603050405020304" pitchFamily="18" charset="0"/>
              </a:rPr>
              <a:t>Μετακινούμε </a:t>
            </a:r>
            <a:r>
              <a:rPr lang="el-GR" sz="2200" dirty="0">
                <a:latin typeface="Times New Roman" panose="02020603050405020304" pitchFamily="18" charset="0"/>
                <a:cs typeface="Times New Roman" panose="02020603050405020304" pitchFamily="18" charset="0"/>
              </a:rPr>
              <a:t>την μπάρα ώστε να είναι στην επιθυμητή θέση. Η αρχική μπάρα είναι ιδιαίτερα μεγάλη για το μέγεθος του χάρτη γι’ αυτό συνιστάται να μειωθούν τα τμήματά του (</a:t>
            </a:r>
            <a:r>
              <a:rPr lang="el-GR" sz="2200" dirty="0" err="1">
                <a:latin typeface="Times New Roman" panose="02020603050405020304" pitchFamily="18" charset="0"/>
                <a:cs typeface="Times New Roman" panose="02020603050405020304" pitchFamily="18" charset="0"/>
              </a:rPr>
              <a:t>Segments</a:t>
            </a:r>
            <a:r>
              <a:rPr lang="el-GR" sz="2200" dirty="0">
                <a:latin typeface="Times New Roman" panose="02020603050405020304" pitchFamily="18" charset="0"/>
                <a:cs typeface="Times New Roman" panose="02020603050405020304" pitchFamily="18" charset="0"/>
              </a:rPr>
              <a:t>) από 2 σε 0 για το αριστερό τμήμα και από 4 σε δύο για το δεξί τμήμα. Και πάλι οι αλλαγές αυτές γίνονται στην καρτέλα </a:t>
            </a:r>
            <a:r>
              <a:rPr lang="el-GR" sz="2200" dirty="0" err="1">
                <a:latin typeface="Times New Roman" panose="02020603050405020304" pitchFamily="18" charset="0"/>
                <a:cs typeface="Times New Roman" panose="02020603050405020304" pitchFamily="18" charset="0"/>
              </a:rPr>
              <a:t>Item</a:t>
            </a:r>
            <a:r>
              <a:rPr lang="el-GR" sz="2200" dirty="0">
                <a:latin typeface="Times New Roman" panose="02020603050405020304" pitchFamily="18" charset="0"/>
                <a:cs typeface="Times New Roman" panose="02020603050405020304" pitchFamily="18" charset="0"/>
              </a:rPr>
              <a:t> Properties με επιλεγμένη την μπάρα. </a:t>
            </a:r>
          </a:p>
        </p:txBody>
      </p:sp>
      <p:sp>
        <p:nvSpPr>
          <p:cNvPr id="7" name="Ορθογώνιο 6"/>
          <p:cNvSpPr/>
          <p:nvPr/>
        </p:nvSpPr>
        <p:spPr>
          <a:xfrm>
            <a:off x="1369505" y="3750387"/>
            <a:ext cx="3021981"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6. </a:t>
            </a:r>
            <a:r>
              <a:rPr lang="el-GR" sz="2200" dirty="0">
                <a:solidFill>
                  <a:srgbClr val="000000"/>
                </a:solidFill>
                <a:latin typeface="Times New Roman" panose="02020603050405020304" pitchFamily="18" charset="0"/>
              </a:rPr>
              <a:t>Εισαγωγή </a:t>
            </a:r>
            <a:r>
              <a:rPr lang="el-GR" sz="2200" dirty="0" smtClean="0">
                <a:solidFill>
                  <a:srgbClr val="000000"/>
                </a:solidFill>
                <a:latin typeface="Times New Roman" panose="02020603050405020304" pitchFamily="18" charset="0"/>
              </a:rPr>
              <a:t>Βορά</a:t>
            </a:r>
            <a:endParaRPr lang="en-US" sz="2200" dirty="0">
              <a:solidFill>
                <a:srgbClr val="000000"/>
              </a:solidFill>
              <a:latin typeface="Times New Roman" panose="02020603050405020304" pitchFamily="18" charset="0"/>
            </a:endParaRPr>
          </a:p>
        </p:txBody>
      </p:sp>
      <p:sp>
        <p:nvSpPr>
          <p:cNvPr id="8" name="Ορθογώνιο 7"/>
          <p:cNvSpPr/>
          <p:nvPr/>
        </p:nvSpPr>
        <p:spPr>
          <a:xfrm>
            <a:off x="1023583" y="4447565"/>
            <a:ext cx="10330217" cy="1785104"/>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Από την </a:t>
            </a:r>
            <a:r>
              <a:rPr lang="el-GR" sz="2200" b="1" dirty="0">
                <a:latin typeface="Times New Roman" panose="02020603050405020304" pitchFamily="18" charset="0"/>
                <a:cs typeface="Times New Roman" panose="02020603050405020304" pitchFamily="18" charset="0"/>
              </a:rPr>
              <a:t>Εργαλειοθήκη</a:t>
            </a:r>
            <a:r>
              <a:rPr lang="el-GR" sz="2200" dirty="0">
                <a:latin typeface="Times New Roman" panose="02020603050405020304" pitchFamily="18" charset="0"/>
                <a:cs typeface="Times New Roman" panose="02020603050405020304" pitchFamily="18" charset="0"/>
              </a:rPr>
              <a:t> επιλέγουμε </a:t>
            </a:r>
            <a:r>
              <a:rPr lang="el-GR" sz="2200" dirty="0" err="1">
                <a:latin typeface="Times New Roman" panose="02020603050405020304" pitchFamily="18" charset="0"/>
                <a:cs typeface="Times New Roman" panose="02020603050405020304" pitchFamily="18" charset="0"/>
              </a:rPr>
              <a:t>Adds</a:t>
            </a:r>
            <a:r>
              <a:rPr lang="el-GR" sz="2200" dirty="0">
                <a:latin typeface="Times New Roman" panose="02020603050405020304" pitchFamily="18" charset="0"/>
                <a:cs typeface="Times New Roman" panose="02020603050405020304" pitchFamily="18" charset="0"/>
              </a:rPr>
              <a:t> a New </a:t>
            </a:r>
            <a:r>
              <a:rPr lang="en-US" sz="2200" dirty="0" smtClean="0">
                <a:latin typeface="Times New Roman" panose="02020603050405020304" pitchFamily="18" charset="0"/>
                <a:cs typeface="Times New Roman" panose="02020603050405020304" pitchFamily="18" charset="0"/>
              </a:rPr>
              <a:t>Image </a:t>
            </a:r>
            <a:r>
              <a:rPr lang="el-GR" sz="2200" dirty="0" smtClean="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o</a:t>
            </a:r>
            <a:r>
              <a:rPr lang="el-GR" sz="2200" dirty="0">
                <a:latin typeface="Times New Roman" panose="02020603050405020304" pitchFamily="18" charset="0"/>
                <a:cs typeface="Times New Roman" panose="02020603050405020304" pitchFamily="18" charset="0"/>
              </a:rPr>
              <a:t> the </a:t>
            </a:r>
            <a:r>
              <a:rPr lang="el-GR" sz="2200" dirty="0" err="1" smtClean="0">
                <a:latin typeface="Times New Roman" panose="02020603050405020304" pitchFamily="18" charset="0"/>
                <a:cs typeface="Times New Roman" panose="02020603050405020304" pitchFamily="18" charset="0"/>
              </a:rPr>
              <a:t>Layout</a:t>
            </a:r>
            <a:r>
              <a:rPr lang="el-G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και </a:t>
            </a:r>
            <a:r>
              <a:rPr lang="el-GR" sz="2200" dirty="0" smtClean="0">
                <a:latin typeface="Times New Roman" panose="02020603050405020304" pitchFamily="18" charset="0"/>
                <a:cs typeface="Times New Roman" panose="02020603050405020304" pitchFamily="18" charset="0"/>
              </a:rPr>
              <a:t>σχεδιάζουμε </a:t>
            </a:r>
            <a:r>
              <a:rPr lang="el-GR" sz="2200" dirty="0">
                <a:latin typeface="Times New Roman" panose="02020603050405020304" pitchFamily="18" charset="0"/>
                <a:cs typeface="Times New Roman" panose="02020603050405020304" pitchFamily="18" charset="0"/>
              </a:rPr>
              <a:t>ένα μικρό πλαίσιο πάνω </a:t>
            </a:r>
            <a:r>
              <a:rPr lang="el-GR" sz="2200" dirty="0" smtClean="0">
                <a:latin typeface="Times New Roman" panose="02020603050405020304" pitchFamily="18" charset="0"/>
                <a:cs typeface="Times New Roman" panose="02020603050405020304" pitchFamily="18" charset="0"/>
              </a:rPr>
              <a:t>αριστερά </a:t>
            </a:r>
            <a:r>
              <a:rPr lang="el-GR" sz="2200" dirty="0">
                <a:latin typeface="Times New Roman" panose="02020603050405020304" pitchFamily="18" charset="0"/>
                <a:cs typeface="Times New Roman" panose="02020603050405020304" pitchFamily="18" charset="0"/>
              </a:rPr>
              <a:t>στη σελίδα ώστε μέσα να εμφανίζεται μια εικόνα που συμβολίζει το Βορρά. Αρχικά η εικόνα είναι κενή. Στην καρτέλα </a:t>
            </a:r>
            <a:r>
              <a:rPr lang="el-GR" sz="2200" dirty="0" err="1">
                <a:latin typeface="Times New Roman" panose="02020603050405020304" pitchFamily="18" charset="0"/>
                <a:cs typeface="Times New Roman" panose="02020603050405020304" pitchFamily="18" charset="0"/>
              </a:rPr>
              <a:t>Item</a:t>
            </a:r>
            <a:r>
              <a:rPr lang="el-GR" sz="2200" dirty="0">
                <a:latin typeface="Times New Roman" panose="02020603050405020304" pitchFamily="18" charset="0"/>
                <a:cs typeface="Times New Roman" panose="02020603050405020304" pitchFamily="18" charset="0"/>
              </a:rPr>
              <a:t> Properties δεξιά στις ιδιότητες του αντικειμένου &lt;</a:t>
            </a:r>
            <a:r>
              <a:rPr lang="el-GR" sz="2200" dirty="0" err="1">
                <a:latin typeface="Times New Roman" panose="02020603050405020304" pitchFamily="18" charset="0"/>
                <a:cs typeface="Times New Roman" panose="02020603050405020304" pitchFamily="18" charset="0"/>
              </a:rPr>
              <a:t>picture</a:t>
            </a:r>
            <a:r>
              <a:rPr lang="el-GR" sz="2200" dirty="0">
                <a:latin typeface="Times New Roman" panose="02020603050405020304" pitchFamily="18" charset="0"/>
                <a:cs typeface="Times New Roman" panose="02020603050405020304" pitchFamily="18" charset="0"/>
              </a:rPr>
              <a:t>&gt; θα </a:t>
            </a:r>
            <a:r>
              <a:rPr lang="el-GR" sz="2200" dirty="0" smtClean="0">
                <a:latin typeface="Times New Roman" panose="02020603050405020304" pitchFamily="18" charset="0"/>
                <a:cs typeface="Times New Roman" panose="02020603050405020304" pitchFamily="18" charset="0"/>
              </a:rPr>
              <a:t>δούμε </a:t>
            </a:r>
            <a:r>
              <a:rPr lang="el-GR" sz="2200" dirty="0">
                <a:latin typeface="Times New Roman" panose="02020603050405020304" pitchFamily="18" charset="0"/>
                <a:cs typeface="Times New Roman" panose="02020603050405020304" pitchFamily="18" charset="0"/>
              </a:rPr>
              <a:t>τη δυνατότητα εισαγωγής εικόνας </a:t>
            </a:r>
            <a:r>
              <a:rPr lang="el-GR" sz="2200" dirty="0" smtClean="0">
                <a:latin typeface="Times New Roman" panose="02020603050405020304" pitchFamily="18" charset="0"/>
                <a:cs typeface="Times New Roman" panose="02020603050405020304" pitchFamily="18" charset="0"/>
              </a:rPr>
              <a:t>πατώντας </a:t>
            </a:r>
            <a:r>
              <a:rPr lang="el-GR" sz="2200" dirty="0">
                <a:latin typeface="Times New Roman" panose="02020603050405020304" pitchFamily="18" charset="0"/>
                <a:cs typeface="Times New Roman" panose="02020603050405020304" pitchFamily="18" charset="0"/>
              </a:rPr>
              <a:t>στο </a:t>
            </a:r>
            <a:r>
              <a:rPr lang="el-GR" sz="2200" dirty="0" err="1">
                <a:latin typeface="Times New Roman" panose="02020603050405020304" pitchFamily="18" charset="0"/>
                <a:cs typeface="Times New Roman" panose="02020603050405020304" pitchFamily="18" charset="0"/>
              </a:rPr>
              <a:t>Search</a:t>
            </a:r>
            <a:r>
              <a:rPr lang="el-GR" sz="2200" dirty="0">
                <a:latin typeface="Times New Roman" panose="02020603050405020304" pitchFamily="18" charset="0"/>
                <a:cs typeface="Times New Roman" panose="02020603050405020304" pitchFamily="18" charset="0"/>
              </a:rPr>
              <a:t> Directory </a:t>
            </a:r>
            <a:r>
              <a:rPr lang="el-GR" sz="2200" dirty="0" smtClean="0">
                <a:latin typeface="Times New Roman" panose="02020603050405020304" pitchFamily="18" charset="0"/>
                <a:cs typeface="Times New Roman" panose="02020603050405020304" pitchFamily="18" charset="0"/>
              </a:rPr>
              <a:t>όπως φαίνεται </a:t>
            </a:r>
            <a:r>
              <a:rPr lang="el-GR" sz="2200" dirty="0">
                <a:latin typeface="Times New Roman" panose="02020603050405020304" pitchFamily="18" charset="0"/>
                <a:cs typeface="Times New Roman" panose="02020603050405020304" pitchFamily="18" charset="0"/>
              </a:rPr>
              <a:t>στην παρακάτω εικόνα.</a:t>
            </a:r>
            <a:endParaRPr lang="el-GR" sz="2200" dirty="0"/>
          </a:p>
        </p:txBody>
      </p:sp>
    </p:spTree>
    <p:extLst>
      <p:ext uri="{BB962C8B-B14F-4D97-AF65-F5344CB8AC3E}">
        <p14:creationId xmlns:p14="http://schemas.microsoft.com/office/powerpoint/2010/main" val="2673793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23582" y="754883"/>
            <a:ext cx="10194878" cy="4770537"/>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900" b="1" i="0" u="none" strike="noStrike" baseline="0" dirty="0" smtClean="0">
                <a:latin typeface="Calibri" panose="020F0502020204030204" pitchFamily="34" charset="0"/>
              </a:rPr>
              <a:t>Λογισμικό Ανοικτού Κώδικα (ΛΑΚ) - </a:t>
            </a:r>
            <a:r>
              <a:rPr lang="el-GR" sz="2900" b="1" i="0" u="none" strike="noStrike" baseline="0" dirty="0" err="1" smtClean="0">
                <a:latin typeface="Calibri" panose="020F0502020204030204" pitchFamily="34" charset="0"/>
              </a:rPr>
              <a:t>Open</a:t>
            </a:r>
            <a:r>
              <a:rPr lang="el-GR" sz="2900" b="1" i="0" u="none" strike="noStrike" baseline="0" dirty="0" smtClean="0">
                <a:latin typeface="Calibri" panose="020F0502020204030204" pitchFamily="34" charset="0"/>
              </a:rPr>
              <a:t> </a:t>
            </a:r>
            <a:r>
              <a:rPr lang="el-GR" sz="2900" b="1" i="0" u="none" strike="noStrike" baseline="0" dirty="0" err="1" smtClean="0">
                <a:latin typeface="Calibri" panose="020F0502020204030204" pitchFamily="34" charset="0"/>
              </a:rPr>
              <a:t>Source</a:t>
            </a:r>
            <a:r>
              <a:rPr lang="el-GR" sz="2900" b="1" i="0" u="none" strike="noStrike" baseline="0" dirty="0" smtClean="0">
                <a:latin typeface="Calibri" panose="020F0502020204030204" pitchFamily="34" charset="0"/>
              </a:rPr>
              <a:t> Software </a:t>
            </a:r>
            <a:endParaRPr lang="en-US" sz="2900" b="1" i="0" u="none" strike="noStrike" baseline="0" dirty="0" smtClean="0">
              <a:latin typeface="Calibri" panose="020F0502020204030204" pitchFamily="34" charset="0"/>
            </a:endParaRPr>
          </a:p>
          <a:p>
            <a:endParaRPr lang="el-GR" sz="2600" b="0" i="0" u="none" strike="noStrike" baseline="0" dirty="0" smtClean="0">
              <a:latin typeface="Calibri" panose="020F0502020204030204" pitchFamily="34" charset="0"/>
            </a:endParaRPr>
          </a:p>
          <a:p>
            <a:r>
              <a:rPr lang="el-GR" sz="2600" b="0" i="0" u="none" strike="noStrike" baseline="0" dirty="0" smtClean="0">
                <a:latin typeface="Arial" panose="020B0604020202020204" pitchFamily="34" charset="0"/>
              </a:rPr>
              <a:t>•</a:t>
            </a:r>
            <a:r>
              <a:rPr lang="en-US" sz="2600" b="0" i="0" u="none" strike="noStrike" baseline="0" dirty="0" smtClean="0">
                <a:latin typeface="Arial" panose="020B0604020202020204" pitchFamily="34" charset="0"/>
              </a:rPr>
              <a:t>  </a:t>
            </a:r>
            <a:r>
              <a:rPr lang="el-GR" sz="2600" b="0" i="0" u="none" strike="noStrike" baseline="0" dirty="0" err="1" smtClean="0">
                <a:latin typeface="Calibri" panose="020F0502020204030204" pitchFamily="34" charset="0"/>
              </a:rPr>
              <a:t>Open</a:t>
            </a:r>
            <a:r>
              <a:rPr lang="el-GR" sz="2600" b="0" i="0" u="none" strike="noStrike" baseline="0" dirty="0" smtClean="0">
                <a:latin typeface="Calibri" panose="020F0502020204030204" pitchFamily="34" charset="0"/>
              </a:rPr>
              <a:t> </a:t>
            </a:r>
            <a:r>
              <a:rPr lang="el-GR" sz="2600" b="0" i="0" u="none" strike="noStrike" baseline="0" dirty="0" err="1" smtClean="0">
                <a:latin typeface="Calibri" panose="020F0502020204030204" pitchFamily="34" charset="0"/>
              </a:rPr>
              <a:t>Source</a:t>
            </a:r>
            <a:r>
              <a:rPr lang="el-GR" sz="2600" b="0" i="0" u="none" strike="noStrike" baseline="0" dirty="0" smtClean="0">
                <a:latin typeface="Calibri" panose="020F0502020204030204" pitchFamily="34" charset="0"/>
              </a:rPr>
              <a:t> </a:t>
            </a:r>
            <a:r>
              <a:rPr lang="el-GR" sz="2600" b="0" i="0" u="none" strike="noStrike" baseline="0" dirty="0" err="1" smtClean="0">
                <a:latin typeface="Calibri" panose="020F0502020204030204" pitchFamily="34" charset="0"/>
              </a:rPr>
              <a:t>Initiative</a:t>
            </a:r>
            <a:r>
              <a:rPr lang="el-GR" sz="2600" b="0" i="0" u="none" strike="noStrike" baseline="0" dirty="0" smtClean="0">
                <a:latin typeface="Calibri" panose="020F0502020204030204" pitchFamily="34" charset="0"/>
              </a:rPr>
              <a:t> </a:t>
            </a:r>
            <a:r>
              <a:rPr lang="el-GR" sz="2600" b="1" i="0" u="none" strike="noStrike" baseline="0" dirty="0" smtClean="0">
                <a:latin typeface="Calibri" panose="020F0502020204030204" pitchFamily="34" charset="0"/>
              </a:rPr>
              <a:t>ονομάζει ένα λογισμικό Ανοικτού Κώδικα </a:t>
            </a:r>
            <a:r>
              <a:rPr lang="el-GR" sz="2600" b="0" i="0" u="none" strike="noStrike" baseline="0" dirty="0" smtClean="0">
                <a:latin typeface="Calibri" panose="020F0502020204030204" pitchFamily="34" charset="0"/>
              </a:rPr>
              <a:t>αν η άδεια χρήσης παρέχει τα παρακάτω δικαιώματα στον αποδέκτη του: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Το δικαίωμα οποιουδήποτε να κάνει χρήση του λογισμικού για οποιοδήποτε σκοπό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Το δικαίωμα να παραλαμβάνει τον πηγαίο κώδικα του λογισμικού και το δικαίωμα να τροποποιεί του λογισμικό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Το δικαίωμα να αναδιανέμει το πρωτότυπο λογισμικό ή κάθε άλλο που προέκυψε από μετατροπή του πρωτότυπου (είτε επί αμοιβή είτε δωρεάν) </a:t>
            </a:r>
          </a:p>
          <a:p>
            <a:pPr>
              <a:spcBef>
                <a:spcPts val="600"/>
              </a:spcBef>
            </a:pP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Το δικαίωμα να αποκτήσει το λογισμικό χωρίς να καταβάλει κάποιο αντίτιμο. </a:t>
            </a:r>
          </a:p>
        </p:txBody>
      </p:sp>
      <p:sp>
        <p:nvSpPr>
          <p:cNvPr id="3" name="Θέση αριθμού διαφάνειας 2"/>
          <p:cNvSpPr>
            <a:spLocks noGrp="1"/>
          </p:cNvSpPr>
          <p:nvPr>
            <p:ph type="sldNum" sz="quarter" idx="12"/>
          </p:nvPr>
        </p:nvSpPr>
        <p:spPr/>
        <p:txBody>
          <a:bodyPr/>
          <a:lstStyle/>
          <a:p>
            <a:fld id="{6AE50867-14C8-4E92-B39D-6F0732C34FC8}" type="slidenum">
              <a:rPr lang="el-GR" smtClean="0"/>
              <a:t>4</a:t>
            </a:fld>
            <a:endParaRPr lang="el-GR"/>
          </a:p>
        </p:txBody>
      </p:sp>
    </p:spTree>
    <p:extLst>
      <p:ext uri="{BB962C8B-B14F-4D97-AF65-F5344CB8AC3E}">
        <p14:creationId xmlns:p14="http://schemas.microsoft.com/office/powerpoint/2010/main" val="3572946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40</a:t>
            </a:fld>
            <a:endParaRPr lang="el-GR"/>
          </a:p>
        </p:txBody>
      </p:sp>
      <p:pic>
        <p:nvPicPr>
          <p:cNvPr id="5" name="Εικόνα 4"/>
          <p:cNvPicPr>
            <a:picLocks noChangeAspect="1"/>
          </p:cNvPicPr>
          <p:nvPr/>
        </p:nvPicPr>
        <p:blipFill>
          <a:blip r:embed="rId2"/>
          <a:stretch>
            <a:fillRect/>
          </a:stretch>
        </p:blipFill>
        <p:spPr>
          <a:xfrm>
            <a:off x="890587" y="509587"/>
            <a:ext cx="10410825" cy="5838825"/>
          </a:xfrm>
          <a:prstGeom prst="rect">
            <a:avLst/>
          </a:prstGeom>
          <a:ln>
            <a:solidFill>
              <a:schemeClr val="accent2"/>
            </a:solidFill>
          </a:ln>
        </p:spPr>
      </p:pic>
    </p:spTree>
    <p:extLst>
      <p:ext uri="{BB962C8B-B14F-4D97-AF65-F5344CB8AC3E}">
        <p14:creationId xmlns:p14="http://schemas.microsoft.com/office/powerpoint/2010/main" val="3180213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41</a:t>
            </a:fld>
            <a:endParaRPr lang="el-GR"/>
          </a:p>
        </p:txBody>
      </p:sp>
      <p:sp>
        <p:nvSpPr>
          <p:cNvPr id="5" name="Ορθογώνιο 4"/>
          <p:cNvSpPr/>
          <p:nvPr/>
        </p:nvSpPr>
        <p:spPr>
          <a:xfrm>
            <a:off x="1192084" y="496232"/>
            <a:ext cx="3456395"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7. </a:t>
            </a:r>
            <a:r>
              <a:rPr lang="el-GR" sz="2200" dirty="0">
                <a:solidFill>
                  <a:srgbClr val="000000"/>
                </a:solidFill>
                <a:latin typeface="Times New Roman" panose="02020603050405020304" pitchFamily="18" charset="0"/>
              </a:rPr>
              <a:t>Εισαγωγή Ετικετών</a:t>
            </a:r>
            <a:endParaRPr lang="en-US" sz="2200" dirty="0">
              <a:solidFill>
                <a:srgbClr val="000000"/>
              </a:solidFill>
              <a:latin typeface="Times New Roman" panose="02020603050405020304" pitchFamily="18" charset="0"/>
            </a:endParaRPr>
          </a:p>
        </p:txBody>
      </p:sp>
      <p:sp>
        <p:nvSpPr>
          <p:cNvPr id="6" name="Ορθογώνιο 5"/>
          <p:cNvSpPr/>
          <p:nvPr/>
        </p:nvSpPr>
        <p:spPr>
          <a:xfrm>
            <a:off x="987367" y="1255905"/>
            <a:ext cx="10229955" cy="4154984"/>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Από την </a:t>
            </a:r>
            <a:r>
              <a:rPr lang="el-GR" sz="2200" b="1" dirty="0">
                <a:latin typeface="Times New Roman" panose="02020603050405020304" pitchFamily="18" charset="0"/>
                <a:cs typeface="Times New Roman" panose="02020603050405020304" pitchFamily="18" charset="0"/>
              </a:rPr>
              <a:t>Εργαλειοθήκη</a:t>
            </a:r>
            <a:r>
              <a:rPr lang="el-GR" sz="2200" dirty="0">
                <a:latin typeface="Times New Roman" panose="02020603050405020304" pitchFamily="18" charset="0"/>
                <a:cs typeface="Times New Roman" panose="02020603050405020304" pitchFamily="18" charset="0"/>
              </a:rPr>
              <a:t> επιλέγουμε </a:t>
            </a:r>
            <a:r>
              <a:rPr lang="el-GR" sz="2200" dirty="0" err="1">
                <a:latin typeface="Times New Roman" panose="02020603050405020304" pitchFamily="18" charset="0"/>
                <a:cs typeface="Times New Roman" panose="02020603050405020304" pitchFamily="18" charset="0"/>
              </a:rPr>
              <a:t>Adds</a:t>
            </a:r>
            <a:r>
              <a:rPr lang="el-GR" sz="2200" dirty="0">
                <a:latin typeface="Times New Roman" panose="02020603050405020304" pitchFamily="18" charset="0"/>
                <a:cs typeface="Times New Roman" panose="02020603050405020304" pitchFamily="18" charset="0"/>
              </a:rPr>
              <a:t> a New Label</a:t>
            </a:r>
            <a:r>
              <a:rPr lang="en-US"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o</a:t>
            </a:r>
            <a:r>
              <a:rPr lang="el-GR" sz="2200" dirty="0">
                <a:latin typeface="Times New Roman" panose="02020603050405020304" pitchFamily="18" charset="0"/>
                <a:cs typeface="Times New Roman" panose="02020603050405020304" pitchFamily="18" charset="0"/>
              </a:rPr>
              <a:t> the </a:t>
            </a:r>
            <a:r>
              <a:rPr lang="el-GR" sz="2200" dirty="0" err="1">
                <a:latin typeface="Times New Roman" panose="02020603050405020304" pitchFamily="18" charset="0"/>
                <a:cs typeface="Times New Roman" panose="02020603050405020304" pitchFamily="18" charset="0"/>
              </a:rPr>
              <a:t>Layout</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και τοποθετούμε </a:t>
            </a:r>
            <a:r>
              <a:rPr lang="el-GR" sz="2200" dirty="0">
                <a:latin typeface="Times New Roman" panose="02020603050405020304" pitchFamily="18" charset="0"/>
                <a:cs typeface="Times New Roman" panose="02020603050405020304" pitchFamily="18" charset="0"/>
              </a:rPr>
              <a:t>κείμενο τίτλου «</a:t>
            </a:r>
            <a:r>
              <a:rPr lang="el-GR" sz="2200" dirty="0" err="1">
                <a:latin typeface="Times New Roman" panose="02020603050405020304" pitchFamily="18" charset="0"/>
                <a:cs typeface="Times New Roman" panose="02020603050405020304" pitchFamily="18" charset="0"/>
              </a:rPr>
              <a:t>κλικάροντας</a:t>
            </a:r>
            <a:r>
              <a:rPr lang="el-GR" sz="2200" dirty="0">
                <a:latin typeface="Times New Roman" panose="02020603050405020304" pitchFamily="18" charset="0"/>
                <a:cs typeface="Times New Roman" panose="02020603050405020304" pitchFamily="18" charset="0"/>
              </a:rPr>
              <a:t>» πάνω αριστερά στη σελίδα. </a:t>
            </a:r>
            <a:r>
              <a:rPr lang="el-GR" sz="2200" dirty="0" smtClean="0">
                <a:latin typeface="Times New Roman" panose="02020603050405020304" pitchFamily="18" charset="0"/>
                <a:cs typeface="Times New Roman" panose="02020603050405020304" pitchFamily="18" charset="0"/>
              </a:rPr>
              <a:t>Ορίζουμε </a:t>
            </a:r>
            <a:r>
              <a:rPr lang="el-GR" sz="2200" dirty="0">
                <a:latin typeface="Times New Roman" panose="02020603050405020304" pitchFamily="18" charset="0"/>
                <a:cs typeface="Times New Roman" panose="02020603050405020304" pitchFamily="18" charset="0"/>
              </a:rPr>
              <a:t>το κείμενο της ετικέτας ως «Χάρτης </a:t>
            </a:r>
            <a:r>
              <a:rPr lang="el-GR" sz="2200" dirty="0" smtClean="0">
                <a:latin typeface="Times New Roman" panose="02020603050405020304" pitchFamily="18" charset="0"/>
                <a:cs typeface="Times New Roman" panose="02020603050405020304" pitchFamily="18" charset="0"/>
              </a:rPr>
              <a:t>Αριθμητικής Πυκνότητας Πληθυσμού για το 2011</a:t>
            </a:r>
            <a:r>
              <a:rPr lang="el-GR" sz="2200" dirty="0">
                <a:latin typeface="Times New Roman" panose="02020603050405020304" pitchFamily="18" charset="0"/>
                <a:cs typeface="Times New Roman" panose="02020603050405020304" pitchFamily="18" charset="0"/>
              </a:rPr>
              <a:t>» και τη γραμματοσειρά ως </a:t>
            </a:r>
            <a:r>
              <a:rPr lang="el-GR" sz="2200" dirty="0" err="1">
                <a:latin typeface="Times New Roman" panose="02020603050405020304" pitchFamily="18" charset="0"/>
                <a:cs typeface="Times New Roman" panose="02020603050405020304" pitchFamily="18" charset="0"/>
              </a:rPr>
              <a:t>Times</a:t>
            </a:r>
            <a:r>
              <a:rPr lang="el-GR" sz="2200" dirty="0">
                <a:latin typeface="Times New Roman" panose="02020603050405020304" pitchFamily="18" charset="0"/>
                <a:cs typeface="Times New Roman" panose="02020603050405020304" pitchFamily="18" charset="0"/>
              </a:rPr>
              <a:t> New </a:t>
            </a:r>
            <a:r>
              <a:rPr lang="el-GR" sz="2200" dirty="0" err="1">
                <a:latin typeface="Times New Roman" panose="02020603050405020304" pitchFamily="18" charset="0"/>
                <a:cs typeface="Times New Roman" panose="02020603050405020304" pitchFamily="18" charset="0"/>
              </a:rPr>
              <a:t>Roman</a:t>
            </a:r>
            <a:r>
              <a:rPr lang="el-GR" sz="2200" dirty="0">
                <a:latin typeface="Times New Roman" panose="02020603050405020304" pitchFamily="18" charset="0"/>
                <a:cs typeface="Times New Roman" panose="02020603050405020304" pitchFamily="18" charset="0"/>
              </a:rPr>
              <a:t> Bold 20. </a:t>
            </a:r>
            <a:r>
              <a:rPr lang="el-GR" sz="2200" dirty="0" smtClean="0">
                <a:latin typeface="Times New Roman" panose="02020603050405020304" pitchFamily="18" charset="0"/>
                <a:cs typeface="Times New Roman" panose="02020603050405020304" pitchFamily="18" charset="0"/>
              </a:rPr>
              <a:t>Μετακινούμε </a:t>
            </a:r>
            <a:r>
              <a:rPr lang="el-GR" sz="2200" dirty="0">
                <a:latin typeface="Times New Roman" panose="02020603050405020304" pitchFamily="18" charset="0"/>
                <a:cs typeface="Times New Roman" panose="02020603050405020304" pitchFamily="18" charset="0"/>
              </a:rPr>
              <a:t>και </a:t>
            </a:r>
            <a:r>
              <a:rPr lang="el-GR" sz="2200" dirty="0" smtClean="0">
                <a:latin typeface="Times New Roman" panose="02020603050405020304" pitchFamily="18" charset="0"/>
                <a:cs typeface="Times New Roman" panose="02020603050405020304" pitchFamily="18" charset="0"/>
              </a:rPr>
              <a:t>μεγεθύνουμε </a:t>
            </a:r>
            <a:r>
              <a:rPr lang="el-GR" sz="2200" dirty="0">
                <a:latin typeface="Times New Roman" panose="02020603050405020304" pitchFamily="18" charset="0"/>
                <a:cs typeface="Times New Roman" panose="02020603050405020304" pitchFamily="18" charset="0"/>
              </a:rPr>
              <a:t>την ετικέτα όσο χρειάζεται για να εμφανιστεί ολόκληρο το κείμενο τίτλου. Ομοίως </a:t>
            </a:r>
            <a:r>
              <a:rPr lang="el-GR" sz="2200" dirty="0" smtClean="0">
                <a:latin typeface="Times New Roman" panose="02020603050405020304" pitchFamily="18" charset="0"/>
                <a:cs typeface="Times New Roman" panose="02020603050405020304" pitchFamily="18" charset="0"/>
              </a:rPr>
              <a:t>δημιουργούμε </a:t>
            </a:r>
            <a:r>
              <a:rPr lang="el-GR" sz="2200" dirty="0">
                <a:latin typeface="Times New Roman" panose="02020603050405020304" pitchFamily="18" charset="0"/>
                <a:cs typeface="Times New Roman" panose="02020603050405020304" pitchFamily="18" charset="0"/>
              </a:rPr>
              <a:t>ένα κείμενο πνευματικών δικαιωμάτων κεντρικά στο κάτω μέρος </a:t>
            </a:r>
            <a:r>
              <a:rPr lang="el-GR" sz="2200" dirty="0" smtClean="0">
                <a:latin typeface="Times New Roman" panose="02020603050405020304" pitchFamily="18" charset="0"/>
                <a:cs typeface="Times New Roman" panose="02020603050405020304" pitchFamily="18" charset="0"/>
              </a:rPr>
              <a:t>του υπομνήματος. </a:t>
            </a:r>
            <a:endParaRPr lang="el-GR" sz="2200" dirty="0">
              <a:latin typeface="Times New Roman" panose="02020603050405020304" pitchFamily="18" charset="0"/>
              <a:cs typeface="Times New Roman" panose="02020603050405020304" pitchFamily="18" charset="0"/>
            </a:endParaRPr>
          </a:p>
          <a:p>
            <a:pPr algn="just"/>
            <a:r>
              <a:rPr lang="el-GR" sz="2200" dirty="0" smtClean="0">
                <a:latin typeface="Times New Roman" panose="02020603050405020304" pitchFamily="18" charset="0"/>
                <a:cs typeface="Times New Roman" panose="02020603050405020304" pitchFamily="18" charset="0"/>
              </a:rPr>
              <a:t>Επιλέγουμε </a:t>
            </a:r>
            <a:r>
              <a:rPr lang="el-GR" sz="2200" dirty="0">
                <a:latin typeface="Times New Roman" panose="02020603050405020304" pitchFamily="18" charset="0"/>
                <a:cs typeface="Times New Roman" panose="02020603050405020304" pitchFamily="18" charset="0"/>
              </a:rPr>
              <a:t>τον κύριο χάρτη </a:t>
            </a:r>
            <a:r>
              <a:rPr lang="el-GR" sz="2200" dirty="0" smtClean="0">
                <a:latin typeface="Times New Roman" panose="02020603050405020304" pitchFamily="18" charset="0"/>
                <a:cs typeface="Times New Roman" panose="02020603050405020304" pitchFamily="18" charset="0"/>
              </a:rPr>
              <a:t>και ορίζουμε </a:t>
            </a:r>
            <a:r>
              <a:rPr lang="el-GR" sz="2200" dirty="0">
                <a:latin typeface="Times New Roman" panose="02020603050405020304" pitchFamily="18" charset="0"/>
                <a:cs typeface="Times New Roman" panose="02020603050405020304" pitchFamily="18" charset="0"/>
              </a:rPr>
              <a:t>στο πεδίο </a:t>
            </a:r>
            <a:r>
              <a:rPr lang="el-GR" sz="2200" dirty="0" err="1">
                <a:latin typeface="Times New Roman" panose="02020603050405020304" pitchFamily="18" charset="0"/>
                <a:cs typeface="Times New Roman" panose="02020603050405020304" pitchFamily="18" charset="0"/>
              </a:rPr>
              <a:t>Scale</a:t>
            </a:r>
            <a:r>
              <a:rPr lang="el-GR" sz="2200" dirty="0">
                <a:latin typeface="Times New Roman" panose="02020603050405020304" pitchFamily="18" charset="0"/>
                <a:cs typeface="Times New Roman" panose="02020603050405020304" pitchFamily="18" charset="0"/>
              </a:rPr>
              <a:t> (Κλίμακα) 4500000 και ακολούθως </a:t>
            </a:r>
            <a:r>
              <a:rPr lang="el-GR" sz="2200" dirty="0" smtClean="0">
                <a:latin typeface="Times New Roman" panose="02020603050405020304" pitchFamily="18" charset="0"/>
                <a:cs typeface="Times New Roman" panose="02020603050405020304" pitchFamily="18" charset="0"/>
              </a:rPr>
              <a:t>πατάμε </a:t>
            </a:r>
            <a:r>
              <a:rPr lang="el-GR" sz="2200" dirty="0">
                <a:latin typeface="Times New Roman" panose="02020603050405020304" pitchFamily="18" charset="0"/>
                <a:cs typeface="Times New Roman" panose="02020603050405020304" pitchFamily="18" charset="0"/>
              </a:rPr>
              <a:t>το κουμπί </a:t>
            </a:r>
            <a:r>
              <a:rPr lang="el-GR" sz="2200" dirty="0" err="1">
                <a:latin typeface="Times New Roman" panose="02020603050405020304" pitchFamily="18" charset="0"/>
                <a:cs typeface="Times New Roman" panose="02020603050405020304" pitchFamily="18" charset="0"/>
              </a:rPr>
              <a:t>Update</a:t>
            </a:r>
            <a:r>
              <a:rPr lang="el-GR" sz="2200" dirty="0">
                <a:latin typeface="Times New Roman" panose="02020603050405020304" pitchFamily="18" charset="0"/>
                <a:cs typeface="Times New Roman" panose="02020603050405020304" pitchFamily="18" charset="0"/>
              </a:rPr>
              <a:t> Preview (Ενημέρωση Προεπισκόπησης). Θα </a:t>
            </a:r>
            <a:r>
              <a:rPr lang="el-GR" sz="2200" dirty="0" smtClean="0">
                <a:latin typeface="Times New Roman" panose="02020603050405020304" pitchFamily="18" charset="0"/>
                <a:cs typeface="Times New Roman" panose="02020603050405020304" pitchFamily="18" charset="0"/>
              </a:rPr>
              <a:t>παρατηρήσουμε </a:t>
            </a:r>
            <a:r>
              <a:rPr lang="el-GR" sz="2200" dirty="0">
                <a:latin typeface="Times New Roman" panose="02020603050405020304" pitchFamily="18" charset="0"/>
                <a:cs typeface="Times New Roman" panose="02020603050405020304" pitchFamily="18" charset="0"/>
              </a:rPr>
              <a:t>ότι αυξάνοντας την κλίμακα του χάρτη, αυτός εμφανίζεται μικρότερος ενώ ταυτόχρονα ενημερώνεται και η μπάρα κλίμακας. </a:t>
            </a:r>
            <a:r>
              <a:rPr lang="el-GR" sz="2200" dirty="0" smtClean="0">
                <a:latin typeface="Times New Roman" panose="02020603050405020304" pitchFamily="18" charset="0"/>
                <a:cs typeface="Times New Roman" panose="02020603050405020304" pitchFamily="18" charset="0"/>
              </a:rPr>
              <a:t>Το </a:t>
            </a:r>
            <a:r>
              <a:rPr lang="el-GR" sz="2200" dirty="0">
                <a:latin typeface="Times New Roman" panose="02020603050405020304" pitchFamily="18" charset="0"/>
                <a:cs typeface="Times New Roman" panose="02020603050405020304" pitchFamily="18" charset="0"/>
              </a:rPr>
              <a:t>τελικό αποτέλεσμα </a:t>
            </a:r>
            <a:r>
              <a:rPr lang="el-GR" sz="2200" dirty="0" smtClean="0">
                <a:latin typeface="Times New Roman" panose="02020603050405020304" pitchFamily="18" charset="0"/>
                <a:cs typeface="Times New Roman" panose="02020603050405020304" pitchFamily="18" charset="0"/>
              </a:rPr>
              <a:t>φαίνεται στην </a:t>
            </a:r>
            <a:r>
              <a:rPr lang="el-GR" sz="2200" dirty="0">
                <a:latin typeface="Times New Roman" panose="02020603050405020304" pitchFamily="18" charset="0"/>
                <a:cs typeface="Times New Roman" panose="02020603050405020304" pitchFamily="18" charset="0"/>
              </a:rPr>
              <a:t>Εικόνας </a:t>
            </a:r>
            <a:r>
              <a:rPr lang="el-GR" sz="2200" dirty="0" smtClean="0">
                <a:latin typeface="Times New Roman" panose="02020603050405020304" pitchFamily="18" charset="0"/>
                <a:cs typeface="Times New Roman" panose="02020603050405020304" pitchFamily="18" charset="0"/>
              </a:rPr>
              <a:t>που </a:t>
            </a:r>
            <a:r>
              <a:rPr lang="el-GR" sz="2200" dirty="0">
                <a:latin typeface="Times New Roman" panose="02020603050405020304" pitchFamily="18" charset="0"/>
                <a:cs typeface="Times New Roman" panose="02020603050405020304" pitchFamily="18" charset="0"/>
              </a:rPr>
              <a:t>ακολουθεί. </a:t>
            </a:r>
          </a:p>
        </p:txBody>
      </p:sp>
    </p:spTree>
    <p:extLst>
      <p:ext uri="{BB962C8B-B14F-4D97-AF65-F5344CB8AC3E}">
        <p14:creationId xmlns:p14="http://schemas.microsoft.com/office/powerpoint/2010/main" val="489905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42</a:t>
            </a:fld>
            <a:endParaRPr lang="el-GR"/>
          </a:p>
        </p:txBody>
      </p:sp>
      <p:pic>
        <p:nvPicPr>
          <p:cNvPr id="5" name="Εικόνα 4"/>
          <p:cNvPicPr>
            <a:picLocks noChangeAspect="1"/>
          </p:cNvPicPr>
          <p:nvPr/>
        </p:nvPicPr>
        <p:blipFill>
          <a:blip r:embed="rId2"/>
          <a:stretch>
            <a:fillRect/>
          </a:stretch>
        </p:blipFill>
        <p:spPr>
          <a:xfrm>
            <a:off x="876300" y="500062"/>
            <a:ext cx="10439400" cy="5857875"/>
          </a:xfrm>
          <a:prstGeom prst="rect">
            <a:avLst/>
          </a:prstGeom>
          <a:ln>
            <a:solidFill>
              <a:schemeClr val="accent2"/>
            </a:solidFill>
          </a:ln>
        </p:spPr>
      </p:pic>
    </p:spTree>
    <p:extLst>
      <p:ext uri="{BB962C8B-B14F-4D97-AF65-F5344CB8AC3E}">
        <p14:creationId xmlns:p14="http://schemas.microsoft.com/office/powerpoint/2010/main" val="2125478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43</a:t>
            </a:fld>
            <a:endParaRPr lang="el-GR"/>
          </a:p>
        </p:txBody>
      </p:sp>
      <p:sp>
        <p:nvSpPr>
          <p:cNvPr id="5" name="Ορθογώνιο 4"/>
          <p:cNvSpPr/>
          <p:nvPr/>
        </p:nvSpPr>
        <p:spPr>
          <a:xfrm>
            <a:off x="1192084" y="496232"/>
            <a:ext cx="3496470"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8</a:t>
            </a:r>
            <a:r>
              <a:rPr lang="el-GR" sz="2200" b="1" dirty="0" smtClean="0">
                <a:solidFill>
                  <a:srgbClr val="000000"/>
                </a:solidFill>
                <a:latin typeface="Times New Roman" panose="02020603050405020304" pitchFamily="18" charset="0"/>
              </a:rPr>
              <a:t>. </a:t>
            </a:r>
            <a:r>
              <a:rPr lang="el-GR" sz="2200" dirty="0">
                <a:solidFill>
                  <a:srgbClr val="000000"/>
                </a:solidFill>
                <a:latin typeface="Times New Roman" panose="02020603050405020304" pitchFamily="18" charset="0"/>
              </a:rPr>
              <a:t>Αποθήκευση Χάρτη</a:t>
            </a:r>
            <a:endParaRPr lang="en-US" sz="2200" dirty="0">
              <a:solidFill>
                <a:srgbClr val="000000"/>
              </a:solidFill>
              <a:latin typeface="Times New Roman" panose="02020603050405020304" pitchFamily="18" charset="0"/>
            </a:endParaRPr>
          </a:p>
        </p:txBody>
      </p:sp>
      <p:sp>
        <p:nvSpPr>
          <p:cNvPr id="6" name="Ορθογώνιο 5"/>
          <p:cNvSpPr/>
          <p:nvPr/>
        </p:nvSpPr>
        <p:spPr>
          <a:xfrm>
            <a:off x="782472" y="1284617"/>
            <a:ext cx="10571328" cy="1107996"/>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Από το μενού </a:t>
            </a:r>
            <a:r>
              <a:rPr lang="el-GR" sz="2200" dirty="0" smtClean="0">
                <a:latin typeface="Times New Roman" panose="02020603050405020304" pitchFamily="18" charset="0"/>
                <a:cs typeface="Times New Roman" panose="02020603050405020304" pitchFamily="18" charset="0"/>
              </a:rPr>
              <a:t>του Συνθέτη Εκτύπωσης επιλέγουμε </a:t>
            </a:r>
            <a:r>
              <a:rPr lang="el-GR" sz="2200" b="1" dirty="0" smtClean="0">
                <a:latin typeface="Times New Roman" panose="02020603050405020304" pitchFamily="18" charset="0"/>
                <a:cs typeface="Times New Roman" panose="02020603050405020304" pitchFamily="18" charset="0"/>
              </a:rPr>
              <a:t>Αποθήκευση </a:t>
            </a:r>
            <a:r>
              <a:rPr lang="el-GR" sz="2200" b="1" dirty="0">
                <a:latin typeface="Times New Roman" panose="02020603050405020304" pitchFamily="18" charset="0"/>
                <a:cs typeface="Times New Roman" panose="02020603050405020304" pitchFamily="18" charset="0"/>
              </a:rPr>
              <a:t>ως </a:t>
            </a:r>
            <a:r>
              <a:rPr lang="el-GR" sz="2200" b="1" dirty="0" smtClean="0">
                <a:latin typeface="Times New Roman" panose="02020603050405020304" pitchFamily="18" charset="0"/>
                <a:cs typeface="Times New Roman" panose="02020603050405020304" pitchFamily="18" charset="0"/>
              </a:rPr>
              <a:t>πρότυπο </a:t>
            </a:r>
            <a:r>
              <a:rPr lang="el-GR" sz="2200" dirty="0">
                <a:latin typeface="Times New Roman" panose="02020603050405020304" pitchFamily="18" charset="0"/>
                <a:cs typeface="Times New Roman" panose="02020603050405020304" pitchFamily="18" charset="0"/>
              </a:rPr>
              <a:t>και </a:t>
            </a:r>
            <a:r>
              <a:rPr lang="el-GR" sz="2200" dirty="0" smtClean="0">
                <a:latin typeface="Times New Roman" panose="02020603050405020304" pitchFamily="18" charset="0"/>
                <a:cs typeface="Times New Roman" panose="02020603050405020304" pitchFamily="18" charset="0"/>
              </a:rPr>
              <a:t>αποθηκεύουμε </a:t>
            </a:r>
            <a:r>
              <a:rPr lang="el-GR" sz="2200" dirty="0">
                <a:latin typeface="Times New Roman" panose="02020603050405020304" pitchFamily="18" charset="0"/>
                <a:cs typeface="Times New Roman" panose="02020603050405020304" pitchFamily="18" charset="0"/>
              </a:rPr>
              <a:t>το χάρτη στο δίσκο με </a:t>
            </a:r>
            <a:r>
              <a:rPr lang="el-GR" sz="2200" dirty="0" smtClean="0">
                <a:latin typeface="Times New Roman" panose="02020603050405020304" pitchFamily="18" charset="0"/>
                <a:cs typeface="Times New Roman" panose="02020603050405020304" pitchFamily="18" charset="0"/>
              </a:rPr>
              <a:t>το </a:t>
            </a:r>
            <a:r>
              <a:rPr lang="el-GR" sz="2200" dirty="0">
                <a:latin typeface="Times New Roman" panose="02020603050405020304" pitchFamily="18" charset="0"/>
                <a:cs typeface="Times New Roman" panose="02020603050405020304" pitchFamily="18" charset="0"/>
              </a:rPr>
              <a:t>όνομα </a:t>
            </a:r>
            <a:r>
              <a:rPr lang="en-US" sz="2200" dirty="0" smtClean="0">
                <a:latin typeface="Times New Roman" panose="02020603050405020304" pitchFamily="18" charset="0"/>
                <a:cs typeface="Times New Roman" panose="02020603050405020304" pitchFamily="18" charset="0"/>
              </a:rPr>
              <a:t>Density </a:t>
            </a:r>
            <a:r>
              <a:rPr lang="el-GR" sz="2200" dirty="0" smtClean="0">
                <a:latin typeface="Times New Roman" panose="02020603050405020304" pitchFamily="18" charset="0"/>
                <a:cs typeface="Times New Roman" panose="02020603050405020304" pitchFamily="18" charset="0"/>
              </a:rPr>
              <a:t>στο </a:t>
            </a:r>
            <a:r>
              <a:rPr lang="el-GR" sz="2200" dirty="0">
                <a:latin typeface="Times New Roman" panose="02020603050405020304" pitchFamily="18" charset="0"/>
                <a:cs typeface="Times New Roman" panose="02020603050405020304" pitchFamily="18" charset="0"/>
              </a:rPr>
              <a:t>φάκελο </a:t>
            </a:r>
            <a:r>
              <a:rPr lang="el-GR" sz="2200" dirty="0" smtClean="0">
                <a:latin typeface="Times New Roman" panose="02020603050405020304" pitchFamily="18" charset="0"/>
                <a:cs typeface="Times New Roman" panose="02020603050405020304" pitchFamily="18" charset="0"/>
              </a:rPr>
              <a:t>εργασίας. Το </a:t>
            </a:r>
            <a:r>
              <a:rPr lang="el-GR" sz="2200" dirty="0">
                <a:latin typeface="Times New Roman" panose="02020603050405020304" pitchFamily="18" charset="0"/>
                <a:cs typeface="Times New Roman" panose="02020603050405020304" pitchFamily="18" charset="0"/>
              </a:rPr>
              <a:t>αρχείο που </a:t>
            </a:r>
            <a:r>
              <a:rPr lang="el-GR" sz="2200" dirty="0" smtClean="0">
                <a:latin typeface="Times New Roman" panose="02020603050405020304" pitchFamily="18" charset="0"/>
                <a:cs typeface="Times New Roman" panose="02020603050405020304" pitchFamily="18" charset="0"/>
              </a:rPr>
              <a:t>αποθηκεύουμε έχει </a:t>
            </a:r>
            <a:r>
              <a:rPr lang="el-GR" sz="2200" dirty="0">
                <a:latin typeface="Times New Roman" panose="02020603050405020304" pitchFamily="18" charset="0"/>
                <a:cs typeface="Times New Roman" panose="02020603050405020304" pitchFamily="18" charset="0"/>
              </a:rPr>
              <a:t>κατάληξη .</a:t>
            </a:r>
            <a:r>
              <a:rPr lang="el-GR" sz="2200" dirty="0" err="1">
                <a:latin typeface="Times New Roman" panose="02020603050405020304" pitchFamily="18" charset="0"/>
                <a:cs typeface="Times New Roman" panose="02020603050405020304" pitchFamily="18" charset="0"/>
              </a:rPr>
              <a:t>qpt</a:t>
            </a:r>
            <a:r>
              <a:rPr lang="el-GR" sz="2200" dirty="0">
                <a:latin typeface="Times New Roman" panose="02020603050405020304" pitchFamily="18" charset="0"/>
                <a:cs typeface="Times New Roman" panose="02020603050405020304" pitchFamily="18" charset="0"/>
              </a:rPr>
              <a:t>. </a:t>
            </a:r>
          </a:p>
        </p:txBody>
      </p:sp>
      <p:sp>
        <p:nvSpPr>
          <p:cNvPr id="7" name="Ορθογώνιο 6"/>
          <p:cNvSpPr/>
          <p:nvPr/>
        </p:nvSpPr>
        <p:spPr>
          <a:xfrm>
            <a:off x="1192084" y="2750111"/>
            <a:ext cx="3045193"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9</a:t>
            </a:r>
            <a:r>
              <a:rPr lang="el-GR" sz="2200" b="1" dirty="0" smtClean="0">
                <a:solidFill>
                  <a:srgbClr val="000000"/>
                </a:solidFill>
                <a:latin typeface="Times New Roman" panose="02020603050405020304" pitchFamily="18" charset="0"/>
              </a:rPr>
              <a:t>. </a:t>
            </a:r>
            <a:r>
              <a:rPr lang="el-GR" sz="2200" dirty="0">
                <a:solidFill>
                  <a:srgbClr val="000000"/>
                </a:solidFill>
                <a:latin typeface="Times New Roman" panose="02020603050405020304" pitchFamily="18" charset="0"/>
              </a:rPr>
              <a:t>Εξαγωγή Χάρτη</a:t>
            </a:r>
            <a:endParaRPr lang="en-US" sz="2200" dirty="0">
              <a:solidFill>
                <a:srgbClr val="000000"/>
              </a:solidFill>
              <a:latin typeface="Times New Roman" panose="02020603050405020304" pitchFamily="18" charset="0"/>
            </a:endParaRPr>
          </a:p>
        </p:txBody>
      </p:sp>
      <p:sp>
        <p:nvSpPr>
          <p:cNvPr id="8" name="Ορθογώνιο 7"/>
          <p:cNvSpPr/>
          <p:nvPr/>
        </p:nvSpPr>
        <p:spPr>
          <a:xfrm>
            <a:off x="782472" y="3538496"/>
            <a:ext cx="10571328" cy="2462213"/>
          </a:xfrm>
          <a:prstGeom prst="rect">
            <a:avLst/>
          </a:prstGeom>
        </p:spPr>
        <p:txBody>
          <a:bodyPr wrap="square">
            <a:spAutoFit/>
          </a:bodyPr>
          <a:lstStyle/>
          <a:p>
            <a:pPr algn="just"/>
            <a:r>
              <a:rPr lang="el-GR" sz="2200" dirty="0">
                <a:latin typeface="Times New Roman" panose="02020603050405020304" pitchFamily="18" charset="0"/>
                <a:cs typeface="Times New Roman" panose="02020603050405020304" pitchFamily="18" charset="0"/>
              </a:rPr>
              <a:t>Το λογισμικό QGIS παρέχει πολλές δυνατότητες εξαγωγής του τελικού χαρτογραφικού προϊόντος. Για εξαγωγή σε μορφή εικόνας, από το μενού </a:t>
            </a:r>
            <a:r>
              <a:rPr lang="el-GR" sz="2200" b="1" dirty="0" smtClean="0">
                <a:latin typeface="Times New Roman" panose="02020603050405020304" pitchFamily="18" charset="0"/>
                <a:cs typeface="Times New Roman" panose="02020603050405020304" pitchFamily="18" charset="0"/>
              </a:rPr>
              <a:t>Διάταξη</a:t>
            </a:r>
            <a:r>
              <a:rPr lang="el-GR" sz="2200" dirty="0" smtClean="0">
                <a:latin typeface="Times New Roman" panose="02020603050405020304" pitchFamily="18" charset="0"/>
                <a:cs typeface="Times New Roman" panose="02020603050405020304" pitchFamily="18" charset="0"/>
              </a:rPr>
              <a:t> επιλέγουμε </a:t>
            </a:r>
            <a:r>
              <a:rPr lang="el-GR" sz="2200" dirty="0" err="1">
                <a:latin typeface="Times New Roman" panose="02020603050405020304" pitchFamily="18" charset="0"/>
                <a:cs typeface="Times New Roman" panose="02020603050405020304" pitchFamily="18" charset="0"/>
              </a:rPr>
              <a:t>Export</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as</a:t>
            </a:r>
            <a:r>
              <a:rPr lang="el-GR" sz="2200" dirty="0">
                <a:latin typeface="Times New Roman" panose="02020603050405020304" pitchFamily="18" charset="0"/>
                <a:cs typeface="Times New Roman" panose="02020603050405020304" pitchFamily="18" charset="0"/>
              </a:rPr>
              <a:t> Image… (Εξαγωγή ως Εικόνας…) για να </a:t>
            </a:r>
            <a:r>
              <a:rPr lang="el-GR" sz="2200" dirty="0" smtClean="0">
                <a:latin typeface="Times New Roman" panose="02020603050405020304" pitchFamily="18" charset="0"/>
                <a:cs typeface="Times New Roman" panose="02020603050405020304" pitchFamily="18" charset="0"/>
              </a:rPr>
              <a:t>αποθηκεύσουμε </a:t>
            </a:r>
            <a:r>
              <a:rPr lang="el-GR" sz="2200" dirty="0">
                <a:latin typeface="Times New Roman" panose="02020603050405020304" pitchFamily="18" charset="0"/>
                <a:cs typeface="Times New Roman" panose="02020603050405020304" pitchFamily="18" charset="0"/>
              </a:rPr>
              <a:t>το χάρτη σε μορφή εικόνας. Υπάρχουν διάφορες μορφές αρχείων εικόνας αλλά συνιστάται η μορφή .</a:t>
            </a:r>
            <a:r>
              <a:rPr lang="el-GR" sz="2200" dirty="0" err="1">
                <a:latin typeface="Times New Roman" panose="02020603050405020304" pitchFamily="18" charset="0"/>
                <a:cs typeface="Times New Roman" panose="02020603050405020304" pitchFamily="18" charset="0"/>
              </a:rPr>
              <a:t>png</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Μπορούμε </a:t>
            </a:r>
            <a:r>
              <a:rPr lang="el-GR" sz="2200" dirty="0">
                <a:latin typeface="Times New Roman" panose="02020603050405020304" pitchFamily="18" charset="0"/>
                <a:cs typeface="Times New Roman" panose="02020603050405020304" pitchFamily="18" charset="0"/>
              </a:rPr>
              <a:t>επίσης να </a:t>
            </a:r>
            <a:r>
              <a:rPr lang="el-GR" sz="2200" dirty="0" smtClean="0">
                <a:latin typeface="Times New Roman" panose="02020603050405020304" pitchFamily="18" charset="0"/>
                <a:cs typeface="Times New Roman" panose="02020603050405020304" pitchFamily="18" charset="0"/>
              </a:rPr>
              <a:t>εξαγάγουμε </a:t>
            </a:r>
            <a:r>
              <a:rPr lang="el-GR" sz="2200" dirty="0">
                <a:latin typeface="Times New Roman" panose="02020603050405020304" pitchFamily="18" charset="0"/>
                <a:cs typeface="Times New Roman" panose="02020603050405020304" pitchFamily="18" charset="0"/>
              </a:rPr>
              <a:t>το χάρτη σε μορφή PDF που διατηρεί τα διανύσματα και έτσι εξασφαλίζεται υψηλής ποιότητας γράφημα. Ο τελικός χάρτης σε μορφή εικόνας που μπορεί να εισαχθεί σε έκθεση ή μελέτη είναι ο παρακάτω. </a:t>
            </a:r>
          </a:p>
        </p:txBody>
      </p:sp>
    </p:spTree>
    <p:extLst>
      <p:ext uri="{BB962C8B-B14F-4D97-AF65-F5344CB8AC3E}">
        <p14:creationId xmlns:p14="http://schemas.microsoft.com/office/powerpoint/2010/main" val="2202374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44</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119" y="0"/>
            <a:ext cx="9701762" cy="6858000"/>
          </a:xfrm>
          <a:prstGeom prst="rect">
            <a:avLst/>
          </a:prstGeom>
        </p:spPr>
      </p:pic>
    </p:spTree>
    <p:extLst>
      <p:ext uri="{BB962C8B-B14F-4D97-AF65-F5344CB8AC3E}">
        <p14:creationId xmlns:p14="http://schemas.microsoft.com/office/powerpoint/2010/main" val="1631967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45</a:t>
            </a:fld>
            <a:endParaRPr lang="el-GR"/>
          </a:p>
        </p:txBody>
      </p:sp>
      <p:sp>
        <p:nvSpPr>
          <p:cNvPr id="5" name="Ορθογώνιο 4"/>
          <p:cNvSpPr/>
          <p:nvPr/>
        </p:nvSpPr>
        <p:spPr>
          <a:xfrm>
            <a:off x="1355677" y="400994"/>
            <a:ext cx="8184108" cy="938719"/>
          </a:xfrm>
          <a:prstGeom prst="rect">
            <a:avLst/>
          </a:prstGeom>
        </p:spPr>
        <p:txBody>
          <a:bodyPr wrap="square">
            <a:spAutoFit/>
          </a:bodyPr>
          <a:lstStyle/>
          <a:p>
            <a:pPr>
              <a:spcAft>
                <a:spcPts val="600"/>
              </a:spcAft>
            </a:pPr>
            <a:r>
              <a:rPr lang="el-GR" sz="3200" b="1" dirty="0">
                <a:solidFill>
                  <a:srgbClr val="000000"/>
                </a:solidFill>
                <a:latin typeface="Verdana" panose="020B0604030504040204" pitchFamily="34" charset="0"/>
              </a:rPr>
              <a:t>Άσκηση </a:t>
            </a:r>
            <a:r>
              <a:rPr lang="en-US" sz="3200" b="1" dirty="0" smtClean="0">
                <a:solidFill>
                  <a:srgbClr val="000000"/>
                </a:solidFill>
                <a:latin typeface="Verdana" panose="020B0604030504040204" pitchFamily="34" charset="0"/>
              </a:rPr>
              <a:t>3</a:t>
            </a:r>
            <a:r>
              <a:rPr lang="el-GR" sz="3200" b="1" dirty="0" smtClean="0">
                <a:solidFill>
                  <a:srgbClr val="000000"/>
                </a:solidFill>
                <a:latin typeface="Verdana" panose="020B0604030504040204" pitchFamily="34" charset="0"/>
              </a:rPr>
              <a:t> </a:t>
            </a:r>
            <a:endParaRPr lang="el-GR" sz="3200" dirty="0">
              <a:solidFill>
                <a:srgbClr val="000000"/>
              </a:solidFill>
              <a:latin typeface="Verdana" panose="020B0604030504040204" pitchFamily="34" charset="0"/>
            </a:endParaRPr>
          </a:p>
          <a:p>
            <a:r>
              <a:rPr lang="el-GR" b="1" dirty="0" smtClean="0">
                <a:solidFill>
                  <a:srgbClr val="000000"/>
                </a:solidFill>
                <a:latin typeface="Verdana" panose="020B0604030504040204" pitchFamily="34" charset="0"/>
              </a:rPr>
              <a:t>Ανάλυση</a:t>
            </a:r>
            <a:r>
              <a:rPr lang="el-GR" b="1" dirty="0" smtClean="0">
                <a:solidFill>
                  <a:srgbClr val="000000"/>
                </a:solidFill>
                <a:latin typeface="Verdana" panose="020B0604030504040204" pitchFamily="34" charset="0"/>
              </a:rPr>
              <a:t> ανάγλυφου της Περιφέρειας Στερεάς Ελλάδας</a:t>
            </a:r>
            <a:endParaRPr lang="el-GR" b="1" dirty="0">
              <a:solidFill>
                <a:srgbClr val="000000"/>
              </a:solidFill>
              <a:latin typeface="Verdana" panose="020B0604030504040204" pitchFamily="34" charset="0"/>
            </a:endParaRPr>
          </a:p>
        </p:txBody>
      </p:sp>
      <p:sp>
        <p:nvSpPr>
          <p:cNvPr id="6" name="Ορθογώνιο 5"/>
          <p:cNvSpPr/>
          <p:nvPr/>
        </p:nvSpPr>
        <p:spPr>
          <a:xfrm>
            <a:off x="750624" y="1374926"/>
            <a:ext cx="10822675" cy="1785104"/>
          </a:xfrm>
          <a:prstGeom prst="rect">
            <a:avLst/>
          </a:prstGeom>
        </p:spPr>
        <p:txBody>
          <a:bodyPr wrap="square">
            <a:spAutoFit/>
          </a:bodyPr>
          <a:lstStyle/>
          <a:p>
            <a:pPr algn="just"/>
            <a:r>
              <a:rPr lang="el-GR" sz="2200" dirty="0" smtClean="0">
                <a:latin typeface="Times New Roman" panose="02020603050405020304" pitchFamily="18" charset="0"/>
                <a:cs typeface="Times New Roman" panose="02020603050405020304" pitchFamily="18" charset="0"/>
              </a:rPr>
              <a:t>Στην άσκηση, </a:t>
            </a:r>
            <a:r>
              <a:rPr lang="el-GR" sz="2200" dirty="0">
                <a:latin typeface="Times New Roman" panose="02020603050405020304" pitchFamily="18" charset="0"/>
                <a:cs typeface="Times New Roman" panose="02020603050405020304" pitchFamily="18" charset="0"/>
              </a:rPr>
              <a:t>για να δημιουργήσουμε </a:t>
            </a:r>
            <a:r>
              <a:rPr lang="el-GR" sz="2200" dirty="0" smtClean="0">
                <a:latin typeface="Times New Roman" panose="02020603050405020304" pitchFamily="18" charset="0"/>
                <a:cs typeface="Times New Roman" panose="02020603050405020304" pitchFamily="18" charset="0"/>
              </a:rPr>
              <a:t>ανάγλυφο, θα </a:t>
            </a:r>
            <a:r>
              <a:rPr lang="el-GR" sz="2200" dirty="0">
                <a:latin typeface="Times New Roman" panose="02020603050405020304" pitchFamily="18" charset="0"/>
                <a:cs typeface="Times New Roman" panose="02020603050405020304" pitchFamily="18" charset="0"/>
              </a:rPr>
              <a:t>χρησιμοποιήσουμε </a:t>
            </a:r>
            <a:r>
              <a:rPr lang="el-GR" sz="2200" dirty="0" smtClean="0">
                <a:latin typeface="Times New Roman" panose="02020603050405020304" pitchFamily="18" charset="0"/>
                <a:cs typeface="Times New Roman" panose="02020603050405020304" pitchFamily="18" charset="0"/>
              </a:rPr>
              <a:t>το </a:t>
            </a:r>
            <a:r>
              <a:rPr lang="el-GR" sz="2200" dirty="0">
                <a:latin typeface="Times New Roman" panose="02020603050405020304" pitchFamily="18" charset="0"/>
                <a:cs typeface="Times New Roman" panose="02020603050405020304" pitchFamily="18" charset="0"/>
              </a:rPr>
              <a:t>ASTER </a:t>
            </a:r>
            <a:r>
              <a:rPr lang="el-GR" sz="2200" dirty="0" err="1">
                <a:latin typeface="Times New Roman" panose="02020603050405020304" pitchFamily="18" charset="0"/>
                <a:cs typeface="Times New Roman" panose="02020603050405020304" pitchFamily="18" charset="0"/>
              </a:rPr>
              <a:t>Global</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Digital</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Elevation</a:t>
            </a:r>
            <a:r>
              <a:rPr lang="el-GR" sz="2200" dirty="0">
                <a:latin typeface="Times New Roman" panose="02020603050405020304" pitchFamily="18" charset="0"/>
                <a:cs typeface="Times New Roman" panose="02020603050405020304" pitchFamily="18" charset="0"/>
              </a:rPr>
              <a:t> </a:t>
            </a:r>
            <a:r>
              <a:rPr lang="el-GR" sz="2200" dirty="0" err="1" smtClean="0">
                <a:latin typeface="Times New Roman" panose="02020603050405020304" pitchFamily="18" charset="0"/>
                <a:cs typeface="Times New Roman" panose="02020603050405020304" pitchFamily="18" charset="0"/>
              </a:rPr>
              <a:t>Model</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λόγω της ευκολίας στην πρόσβαση και της καλής ανάλυσης που </a:t>
            </a:r>
            <a:r>
              <a:rPr lang="el-GR" sz="2200" dirty="0" smtClean="0">
                <a:latin typeface="Times New Roman" panose="02020603050405020304" pitchFamily="18" charset="0"/>
                <a:cs typeface="Times New Roman" panose="02020603050405020304" pitchFamily="18" charset="0"/>
              </a:rPr>
              <a:t>διαθέτει. Υπάρχουν </a:t>
            </a:r>
            <a:r>
              <a:rPr lang="el-GR" sz="2200" dirty="0">
                <a:latin typeface="Times New Roman" panose="02020603050405020304" pitchFamily="18" charset="0"/>
                <a:cs typeface="Times New Roman" panose="02020603050405020304" pitchFamily="18" charset="0"/>
              </a:rPr>
              <a:t>πέντε διαφορετικοί τρόποι για να προμηθευτεί κάποιος το ASTER GDEM (</a:t>
            </a:r>
            <a:r>
              <a:rPr lang="el-GR" sz="2200" dirty="0">
                <a:latin typeface="Times New Roman" panose="02020603050405020304" pitchFamily="18" charset="0"/>
                <a:cs typeface="Times New Roman" panose="02020603050405020304" pitchFamily="18" charset="0"/>
                <a:hlinkClick r:id="rId2"/>
              </a:rPr>
              <a:t>https://</a:t>
            </a:r>
            <a:r>
              <a:rPr lang="el-GR" sz="2200" dirty="0" smtClean="0">
                <a:latin typeface="Times New Roman" panose="02020603050405020304" pitchFamily="18" charset="0"/>
                <a:cs typeface="Times New Roman" panose="02020603050405020304" pitchFamily="18" charset="0"/>
                <a:hlinkClick r:id="rId2"/>
              </a:rPr>
              <a:t>asterweb.jpl.nasa.gov/data.asp</a:t>
            </a:r>
            <a:r>
              <a:rPr lang="el-GR" sz="2200" dirty="0">
                <a:latin typeface="Times New Roman" panose="02020603050405020304" pitchFamily="18" charset="0"/>
                <a:cs typeface="Times New Roman" panose="02020603050405020304" pitchFamily="18" charset="0"/>
              </a:rPr>
              <a:t>). Η διάθεσή του είναι δωρεάν μετά από εγγραφή στην αντίστοιχη ιστοσελίδα που θα επιλέξουμε (εδώ </a:t>
            </a:r>
            <a:r>
              <a:rPr lang="el-GR" sz="2200" dirty="0">
                <a:latin typeface="Times New Roman" panose="02020603050405020304" pitchFamily="18" charset="0"/>
                <a:cs typeface="Times New Roman" panose="02020603050405020304" pitchFamily="18" charset="0"/>
                <a:hlinkClick r:id="rId3"/>
              </a:rPr>
              <a:t>https://earthexplorer.usgs.gov/</a:t>
            </a:r>
            <a:r>
              <a:rPr lang="el-GR" sz="2200" dirty="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a:t>
            </a:r>
            <a:endParaRPr lang="el-GR" sz="2200"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4"/>
          <a:stretch>
            <a:fillRect/>
          </a:stretch>
        </p:blipFill>
        <p:spPr>
          <a:xfrm>
            <a:off x="2765460" y="3195243"/>
            <a:ext cx="6793002" cy="3531024"/>
          </a:xfrm>
          <a:prstGeom prst="rect">
            <a:avLst/>
          </a:prstGeom>
          <a:ln>
            <a:solidFill>
              <a:schemeClr val="accent1">
                <a:shade val="50000"/>
              </a:schemeClr>
            </a:solidFill>
          </a:ln>
        </p:spPr>
      </p:pic>
    </p:spTree>
    <p:extLst>
      <p:ext uri="{BB962C8B-B14F-4D97-AF65-F5344CB8AC3E}">
        <p14:creationId xmlns:p14="http://schemas.microsoft.com/office/powerpoint/2010/main" val="3769590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46</a:t>
            </a:fld>
            <a:endParaRPr lang="el-GR"/>
          </a:p>
        </p:txBody>
      </p:sp>
      <p:sp>
        <p:nvSpPr>
          <p:cNvPr id="5" name="Ορθογώνιο 4"/>
          <p:cNvSpPr/>
          <p:nvPr/>
        </p:nvSpPr>
        <p:spPr>
          <a:xfrm>
            <a:off x="1192084" y="496232"/>
            <a:ext cx="6889065"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1. </a:t>
            </a:r>
            <a:r>
              <a:rPr lang="el-GR" sz="2200" dirty="0" smtClean="0">
                <a:solidFill>
                  <a:srgbClr val="000000"/>
                </a:solidFill>
                <a:latin typeface="Times New Roman" panose="02020603050405020304" pitchFamily="18" charset="0"/>
              </a:rPr>
              <a:t>Ε</a:t>
            </a:r>
            <a:r>
              <a:rPr lang="el-GR" sz="2200" dirty="0" smtClean="0">
                <a:solidFill>
                  <a:srgbClr val="000000"/>
                </a:solidFill>
                <a:latin typeface="Times New Roman" panose="02020603050405020304" pitchFamily="18" charset="0"/>
              </a:rPr>
              <a:t>ισαγωγή των εικόνων </a:t>
            </a:r>
            <a:r>
              <a:rPr lang="el-GR" sz="2200" dirty="0">
                <a:latin typeface="Times New Roman" panose="02020603050405020304" pitchFamily="18" charset="0"/>
                <a:cs typeface="Times New Roman" panose="02020603050405020304" pitchFamily="18" charset="0"/>
              </a:rPr>
              <a:t>ASTER GDEM </a:t>
            </a:r>
            <a:r>
              <a:rPr lang="el-GR" sz="2200" dirty="0" smtClean="0">
                <a:solidFill>
                  <a:srgbClr val="000000"/>
                </a:solidFill>
                <a:latin typeface="Times New Roman" panose="02020603050405020304" pitchFamily="18" charset="0"/>
              </a:rPr>
              <a:t>στο </a:t>
            </a:r>
            <a:r>
              <a:rPr lang="en-US" sz="2200" dirty="0" smtClean="0">
                <a:solidFill>
                  <a:srgbClr val="000000"/>
                </a:solidFill>
                <a:latin typeface="Times New Roman" panose="02020603050405020304" pitchFamily="18" charset="0"/>
              </a:rPr>
              <a:t>QGIS</a:t>
            </a:r>
            <a:endParaRPr lang="en-US" sz="2200" dirty="0">
              <a:solidFill>
                <a:srgbClr val="000000"/>
              </a:solidFill>
              <a:latin typeface="Times New Roman" panose="02020603050405020304"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80" y="1269240"/>
            <a:ext cx="8650878" cy="4678930"/>
          </a:xfrm>
          <a:prstGeom prst="rect">
            <a:avLst/>
          </a:prstGeom>
          <a:ln>
            <a:solidFill>
              <a:schemeClr val="accent1"/>
            </a:solidFill>
          </a:ln>
        </p:spPr>
      </p:pic>
      <p:sp>
        <p:nvSpPr>
          <p:cNvPr id="7" name="Ορθογώνιο 6"/>
          <p:cNvSpPr/>
          <p:nvPr/>
        </p:nvSpPr>
        <p:spPr>
          <a:xfrm>
            <a:off x="239151" y="2316044"/>
            <a:ext cx="2463105" cy="2308324"/>
          </a:xfrm>
          <a:prstGeom prst="rect">
            <a:avLst/>
          </a:prstGeom>
        </p:spPr>
        <p:txBody>
          <a:bodyPr wrap="square">
            <a:spAutoFit/>
          </a:bodyPr>
          <a:lstStyle/>
          <a:p>
            <a:pPr lvl="0" algn="just">
              <a:spcBef>
                <a:spcPts val="600"/>
              </a:spcBef>
            </a:pPr>
            <a:r>
              <a:rPr lang="el-GR" dirty="0">
                <a:solidFill>
                  <a:srgbClr val="000000"/>
                </a:solidFill>
                <a:latin typeface="Times New Roman" panose="02020603050405020304" pitchFamily="18" charset="0"/>
              </a:rPr>
              <a:t>Από την γραμμή εργαλείων πατάμε αριστερό κλικ στο εργαλείο </a:t>
            </a:r>
            <a:r>
              <a:rPr lang="el-GR" b="1" dirty="0">
                <a:solidFill>
                  <a:srgbClr val="000000"/>
                </a:solidFill>
                <a:latin typeface="Times New Roman" panose="02020603050405020304" pitchFamily="18" charset="0"/>
              </a:rPr>
              <a:t>Προσθήκη </a:t>
            </a:r>
            <a:r>
              <a:rPr lang="el-GR" b="1" dirty="0" smtClean="0">
                <a:solidFill>
                  <a:srgbClr val="000000"/>
                </a:solidFill>
                <a:latin typeface="Times New Roman" panose="02020603050405020304" pitchFamily="18" charset="0"/>
              </a:rPr>
              <a:t>Επιπέδου</a:t>
            </a:r>
            <a:r>
              <a:rPr lang="en-US" b="1" dirty="0" smtClean="0">
                <a:solidFill>
                  <a:srgbClr val="000000"/>
                </a:solidFill>
                <a:latin typeface="Times New Roman" panose="02020603050405020304" pitchFamily="18" charset="0"/>
              </a:rPr>
              <a:t> Raster, </a:t>
            </a:r>
            <a:r>
              <a:rPr lang="el-GR" dirty="0" smtClean="0">
                <a:solidFill>
                  <a:srgbClr val="000000"/>
                </a:solidFill>
                <a:latin typeface="Times New Roman" panose="02020603050405020304" pitchFamily="18" charset="0"/>
              </a:rPr>
              <a:t>και εισάγουμε τις 13 εικόνες που καλύπτουν την Περιφέρεια Στερεάς</a:t>
            </a:r>
            <a:r>
              <a:rPr lang="el-GR" b="1" dirty="0" smtClean="0">
                <a:solidFill>
                  <a:srgbClr val="000000"/>
                </a:solidFill>
                <a:latin typeface="Times New Roman" panose="02020603050405020304" pitchFamily="18" charset="0"/>
              </a:rPr>
              <a:t>.</a:t>
            </a:r>
            <a:endParaRPr lang="el-GR" b="1" dirty="0">
              <a:solidFill>
                <a:srgbClr val="000000"/>
              </a:solidFill>
              <a:latin typeface="Times New Roman" panose="02020603050405020304" pitchFamily="18" charset="0"/>
            </a:endParaRPr>
          </a:p>
        </p:txBody>
      </p:sp>
      <p:sp>
        <p:nvSpPr>
          <p:cNvPr id="8" name="Βέλος προς τα κάτω 7"/>
          <p:cNvSpPr/>
          <p:nvPr/>
        </p:nvSpPr>
        <p:spPr>
          <a:xfrm rot="18092760">
            <a:off x="2550025" y="1825899"/>
            <a:ext cx="238657" cy="6141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3527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47</a:t>
            </a:fld>
            <a:endParaRPr lang="el-GR"/>
          </a:p>
        </p:txBody>
      </p:sp>
      <p:sp>
        <p:nvSpPr>
          <p:cNvPr id="5" name="Ορθογώνιο 4"/>
          <p:cNvSpPr/>
          <p:nvPr/>
        </p:nvSpPr>
        <p:spPr>
          <a:xfrm>
            <a:off x="1192084" y="496232"/>
            <a:ext cx="8307915"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2. </a:t>
            </a:r>
            <a:r>
              <a:rPr lang="el-GR" sz="2200" dirty="0" smtClean="0">
                <a:solidFill>
                  <a:srgbClr val="000000"/>
                </a:solidFill>
                <a:latin typeface="Times New Roman" panose="02020603050405020304" pitchFamily="18" charset="0"/>
              </a:rPr>
              <a:t>Συγχώνευση</a:t>
            </a:r>
            <a:r>
              <a:rPr lang="el-GR" sz="2200" dirty="0" smtClean="0">
                <a:solidFill>
                  <a:srgbClr val="000000"/>
                </a:solidFill>
                <a:latin typeface="Times New Roman" panose="02020603050405020304" pitchFamily="18" charset="0"/>
              </a:rPr>
              <a:t> των εικόνων </a:t>
            </a:r>
            <a:r>
              <a:rPr lang="el-GR" sz="2200" dirty="0">
                <a:latin typeface="Times New Roman" panose="02020603050405020304" pitchFamily="18" charset="0"/>
                <a:cs typeface="Times New Roman" panose="02020603050405020304" pitchFamily="18" charset="0"/>
              </a:rPr>
              <a:t>ASTER GDEM </a:t>
            </a:r>
            <a:r>
              <a:rPr lang="el-GR" sz="2200" dirty="0" smtClean="0">
                <a:solidFill>
                  <a:srgbClr val="000000"/>
                </a:solidFill>
                <a:latin typeface="Times New Roman" panose="02020603050405020304" pitchFamily="18" charset="0"/>
              </a:rPr>
              <a:t>σε ένα ενιαίο </a:t>
            </a:r>
            <a:r>
              <a:rPr lang="en-US" sz="2200" dirty="0" smtClean="0">
                <a:solidFill>
                  <a:srgbClr val="000000"/>
                </a:solidFill>
                <a:latin typeface="Times New Roman" panose="02020603050405020304" pitchFamily="18" charset="0"/>
              </a:rPr>
              <a:t>Raster</a:t>
            </a:r>
            <a:endParaRPr lang="en-US" sz="2200" dirty="0">
              <a:solidFill>
                <a:srgbClr val="000000"/>
              </a:solidFill>
              <a:latin typeface="Times New Roman" panose="02020603050405020304"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41" y="1252026"/>
            <a:ext cx="9117632" cy="4850233"/>
          </a:xfrm>
          <a:prstGeom prst="rect">
            <a:avLst/>
          </a:prstGeom>
          <a:ln>
            <a:solidFill>
              <a:schemeClr val="accent1">
                <a:shade val="50000"/>
              </a:schemeClr>
            </a:solidFill>
          </a:ln>
        </p:spPr>
      </p:pic>
      <p:sp>
        <p:nvSpPr>
          <p:cNvPr id="7" name="Ορθογώνιο 6"/>
          <p:cNvSpPr/>
          <p:nvPr/>
        </p:nvSpPr>
        <p:spPr>
          <a:xfrm>
            <a:off x="168814" y="2138798"/>
            <a:ext cx="2461846" cy="2862322"/>
          </a:xfrm>
          <a:prstGeom prst="rect">
            <a:avLst/>
          </a:prstGeom>
        </p:spPr>
        <p:txBody>
          <a:bodyPr wrap="square">
            <a:spAutoFit/>
          </a:bodyPr>
          <a:lstStyle/>
          <a:p>
            <a:pPr lvl="0" algn="just">
              <a:spcBef>
                <a:spcPts val="600"/>
              </a:spcBef>
            </a:pPr>
            <a:r>
              <a:rPr lang="el-GR" dirty="0">
                <a:solidFill>
                  <a:srgbClr val="000000"/>
                </a:solidFill>
                <a:latin typeface="Times New Roman" panose="02020603050405020304" pitchFamily="18" charset="0"/>
              </a:rPr>
              <a:t>Από </a:t>
            </a:r>
            <a:r>
              <a:rPr lang="el-GR" dirty="0" smtClean="0">
                <a:solidFill>
                  <a:srgbClr val="000000"/>
                </a:solidFill>
                <a:latin typeface="Times New Roman" panose="02020603050405020304" pitchFamily="18" charset="0"/>
              </a:rPr>
              <a:t>το μενού επιλέγουμε </a:t>
            </a:r>
            <a:r>
              <a:rPr lang="en-US" b="1" dirty="0" smtClean="0">
                <a:solidFill>
                  <a:srgbClr val="000000"/>
                </a:solidFill>
                <a:latin typeface="Times New Roman" panose="02020603050405020304" pitchFamily="18" charset="0"/>
              </a:rPr>
              <a:t>Raster</a:t>
            </a:r>
            <a:r>
              <a:rPr lang="el-GR" b="1" dirty="0" smtClean="0">
                <a:solidFill>
                  <a:srgbClr val="000000"/>
                </a:solidFill>
                <a:latin typeface="Times New Roman" panose="02020603050405020304" pitchFamily="18" charset="0"/>
              </a:rPr>
              <a:t>-  Διάφορα- Συγχώνευση, </a:t>
            </a:r>
            <a:r>
              <a:rPr lang="el-GR" dirty="0" smtClean="0">
                <a:solidFill>
                  <a:srgbClr val="000000"/>
                </a:solidFill>
                <a:latin typeface="Times New Roman" panose="02020603050405020304" pitchFamily="18" charset="0"/>
              </a:rPr>
              <a:t>συμπληρώνουμε την καρτέλα και πατάμε </a:t>
            </a:r>
            <a:r>
              <a:rPr lang="el-GR" b="1" dirty="0" smtClean="0">
                <a:solidFill>
                  <a:srgbClr val="000000"/>
                </a:solidFill>
                <a:latin typeface="Times New Roman" panose="02020603050405020304" pitchFamily="18" charset="0"/>
              </a:rPr>
              <a:t>Εκτέλεση</a:t>
            </a:r>
            <a:r>
              <a:rPr lang="el-GR" dirty="0" smtClean="0">
                <a:solidFill>
                  <a:srgbClr val="000000"/>
                </a:solidFill>
                <a:latin typeface="Times New Roman" panose="02020603050405020304" pitchFamily="18" charset="0"/>
              </a:rPr>
              <a:t>. Το νέο αρχείο προστίθεται στη λίστα θεματικών επιπέδων  και στην επιφάνεια του χάρτη.</a:t>
            </a:r>
            <a:endParaRPr lang="el-GR" b="1" dirty="0">
              <a:solidFill>
                <a:srgbClr val="000000"/>
              </a:solidFill>
              <a:latin typeface="Times New Roman" panose="02020603050405020304" pitchFamily="18"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585" y="945261"/>
            <a:ext cx="6971943" cy="5593651"/>
          </a:xfrm>
          <a:prstGeom prst="rect">
            <a:avLst/>
          </a:prstGeom>
        </p:spPr>
      </p:pic>
    </p:spTree>
    <p:extLst>
      <p:ext uri="{BB962C8B-B14F-4D97-AF65-F5344CB8AC3E}">
        <p14:creationId xmlns:p14="http://schemas.microsoft.com/office/powerpoint/2010/main" val="180185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48</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85"/>
            <a:ext cx="12192000" cy="6564230"/>
          </a:xfrm>
          <a:prstGeom prst="rect">
            <a:avLst/>
          </a:prstGeom>
        </p:spPr>
      </p:pic>
    </p:spTree>
    <p:extLst>
      <p:ext uri="{BB962C8B-B14F-4D97-AF65-F5344CB8AC3E}">
        <p14:creationId xmlns:p14="http://schemas.microsoft.com/office/powerpoint/2010/main" val="4176610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49</a:t>
            </a:fld>
            <a:endParaRPr lang="el-GR"/>
          </a:p>
        </p:txBody>
      </p:sp>
      <p:sp>
        <p:nvSpPr>
          <p:cNvPr id="5" name="Ορθογώνιο 4"/>
          <p:cNvSpPr/>
          <p:nvPr/>
        </p:nvSpPr>
        <p:spPr>
          <a:xfrm>
            <a:off x="1252651" y="210401"/>
            <a:ext cx="9734217" cy="769441"/>
          </a:xfrm>
          <a:prstGeom prst="rect">
            <a:avLst/>
          </a:prstGeom>
        </p:spPr>
        <p:txBody>
          <a:bodyPr wrap="squar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3. </a:t>
            </a:r>
            <a:r>
              <a:rPr lang="el-GR" sz="2200" dirty="0" smtClean="0">
                <a:solidFill>
                  <a:srgbClr val="000000"/>
                </a:solidFill>
                <a:latin typeface="Times New Roman" panose="02020603050405020304" pitchFamily="18" charset="0"/>
              </a:rPr>
              <a:t>Δημιουργία του διανυσματικού αρχείου για την αποκοπή του</a:t>
            </a:r>
            <a:r>
              <a:rPr lang="el-GR" sz="2200" dirty="0" smtClean="0">
                <a:solidFill>
                  <a:srgbClr val="000000"/>
                </a:solidFill>
                <a:latin typeface="Times New Roman" panose="02020603050405020304" pitchFamily="18" charset="0"/>
              </a:rPr>
              <a:t> ενιαίου </a:t>
            </a:r>
            <a:r>
              <a:rPr lang="en-US" sz="2200" dirty="0">
                <a:solidFill>
                  <a:srgbClr val="000000"/>
                </a:solidFill>
                <a:latin typeface="Times New Roman" panose="02020603050405020304" pitchFamily="18" charset="0"/>
              </a:rPr>
              <a:t>Raster </a:t>
            </a:r>
            <a:endParaRPr lang="el-GR" sz="2200" dirty="0" smtClean="0">
              <a:solidFill>
                <a:srgbClr val="000000"/>
              </a:solidFill>
              <a:latin typeface="Times New Roman" panose="02020603050405020304" pitchFamily="18" charset="0"/>
            </a:endParaRPr>
          </a:p>
          <a:p>
            <a:r>
              <a:rPr lang="el-GR" sz="2200" dirty="0">
                <a:solidFill>
                  <a:srgbClr val="000000"/>
                </a:solidFill>
                <a:latin typeface="Times New Roman" panose="02020603050405020304" pitchFamily="18" charset="0"/>
              </a:rPr>
              <a:t> </a:t>
            </a:r>
            <a:r>
              <a:rPr lang="el-GR" sz="2200" dirty="0" smtClean="0">
                <a:solidFill>
                  <a:srgbClr val="000000"/>
                </a:solidFill>
                <a:latin typeface="Times New Roman" panose="02020603050405020304" pitchFamily="18" charset="0"/>
              </a:rPr>
              <a:t>             στα </a:t>
            </a:r>
            <a:r>
              <a:rPr lang="el-GR" sz="2200" dirty="0">
                <a:solidFill>
                  <a:srgbClr val="000000"/>
                </a:solidFill>
                <a:latin typeface="Times New Roman" panose="02020603050405020304" pitchFamily="18" charset="0"/>
              </a:rPr>
              <a:t>όρια της Περιφέρειας Στερεάς</a:t>
            </a:r>
            <a:r>
              <a:rPr lang="el-GR" sz="2200" dirty="0" smtClean="0">
                <a:solidFill>
                  <a:srgbClr val="000000"/>
                </a:solidFill>
                <a:latin typeface="Times New Roman" panose="02020603050405020304" pitchFamily="18" charset="0"/>
              </a:rPr>
              <a:t> .</a:t>
            </a:r>
            <a:endParaRPr lang="en-US" sz="2200" dirty="0">
              <a:solidFill>
                <a:srgbClr val="000000"/>
              </a:solidFill>
              <a:latin typeface="Times New Roman" panose="02020603050405020304"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095" y="1358622"/>
            <a:ext cx="8847106" cy="4738825"/>
          </a:xfrm>
          <a:prstGeom prst="rect">
            <a:avLst/>
          </a:prstGeom>
          <a:ln>
            <a:solidFill>
              <a:schemeClr val="accent1">
                <a:shade val="50000"/>
              </a:schemeClr>
            </a:solidFill>
          </a:ln>
        </p:spPr>
      </p:pic>
      <p:sp>
        <p:nvSpPr>
          <p:cNvPr id="7" name="Ορθογώνιο 6"/>
          <p:cNvSpPr/>
          <p:nvPr/>
        </p:nvSpPr>
        <p:spPr>
          <a:xfrm>
            <a:off x="98475" y="1989096"/>
            <a:ext cx="2926077" cy="3477875"/>
          </a:xfrm>
          <a:prstGeom prst="rect">
            <a:avLst/>
          </a:prstGeom>
        </p:spPr>
        <p:txBody>
          <a:bodyPr wrap="square">
            <a:spAutoFit/>
          </a:bodyPr>
          <a:lstStyle/>
          <a:p>
            <a:pPr lvl="0" algn="just">
              <a:spcBef>
                <a:spcPts val="600"/>
              </a:spcBef>
            </a:pPr>
            <a:r>
              <a:rPr lang="el-GR" sz="2200" dirty="0" smtClean="0">
                <a:solidFill>
                  <a:srgbClr val="000000"/>
                </a:solidFill>
                <a:latin typeface="Times New Roman" panose="02020603050405020304" pitchFamily="18" charset="0"/>
              </a:rPr>
              <a:t>Εισάγουμε το αρχείο </a:t>
            </a:r>
            <a:r>
              <a:rPr lang="el-GR" sz="2200" dirty="0" smtClean="0">
                <a:solidFill>
                  <a:srgbClr val="000000"/>
                </a:solidFill>
                <a:latin typeface="Times New Roman" panose="02020603050405020304" pitchFamily="18" charset="0"/>
              </a:rPr>
              <a:t>της Περιφέρειας Στερεάς. Με δεξί κλικ πάνω του στο αναδυόμενο παράθυρο επιλέγουμε </a:t>
            </a:r>
            <a:r>
              <a:rPr lang="el-GR" sz="2200" b="1" dirty="0" smtClean="0">
                <a:solidFill>
                  <a:srgbClr val="000000"/>
                </a:solidFill>
                <a:latin typeface="Times New Roman" panose="02020603050405020304" pitchFamily="18" charset="0"/>
              </a:rPr>
              <a:t>Εξαγωγή, </a:t>
            </a:r>
            <a:r>
              <a:rPr lang="en-US" sz="2200" b="1" dirty="0" smtClean="0">
                <a:solidFill>
                  <a:srgbClr val="000000"/>
                </a:solidFill>
                <a:latin typeface="Times New Roman" panose="02020603050405020304" pitchFamily="18" charset="0"/>
              </a:rPr>
              <a:t>Save Selected Features As</a:t>
            </a:r>
            <a:r>
              <a:rPr lang="el-GR" sz="2200" b="1" dirty="0" smtClean="0">
                <a:solidFill>
                  <a:srgbClr val="000000"/>
                </a:solidFill>
                <a:latin typeface="Times New Roman" panose="02020603050405020304" pitchFamily="18" charset="0"/>
              </a:rPr>
              <a:t>, </a:t>
            </a:r>
            <a:r>
              <a:rPr lang="el-GR" sz="2200" dirty="0" smtClean="0">
                <a:solidFill>
                  <a:srgbClr val="000000"/>
                </a:solidFill>
                <a:latin typeface="Times New Roman" panose="02020603050405020304" pitchFamily="18" charset="0"/>
              </a:rPr>
              <a:t>συμπληρώνουμε την καρτέλα και πατάμε ΟΚ</a:t>
            </a:r>
            <a:r>
              <a:rPr lang="el-GR" sz="2200" b="1" dirty="0" smtClean="0">
                <a:solidFill>
                  <a:srgbClr val="000000"/>
                </a:solidFill>
                <a:latin typeface="Times New Roman" panose="02020603050405020304" pitchFamily="18" charset="0"/>
              </a:rPr>
              <a:t>.</a:t>
            </a:r>
            <a:endParaRPr lang="el-GR" sz="2200" b="1" dirty="0">
              <a:solidFill>
                <a:srgbClr val="000000"/>
              </a:solidFill>
              <a:latin typeface="Times New Roman" panose="02020603050405020304" pitchFamily="18"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760" y="1162404"/>
            <a:ext cx="4825072" cy="5376508"/>
          </a:xfrm>
          <a:prstGeom prst="rect">
            <a:avLst/>
          </a:prstGeom>
          <a:ln>
            <a:solidFill>
              <a:schemeClr val="accent1">
                <a:shade val="50000"/>
              </a:schemeClr>
            </a:solidFill>
          </a:ln>
        </p:spPr>
      </p:pic>
    </p:spTree>
    <p:extLst>
      <p:ext uri="{BB962C8B-B14F-4D97-AF65-F5344CB8AC3E}">
        <p14:creationId xmlns:p14="http://schemas.microsoft.com/office/powerpoint/2010/main" val="3167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14649" y="784873"/>
            <a:ext cx="9812741" cy="4524315"/>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900" b="1" i="0" u="none" strike="noStrike" baseline="0" dirty="0" smtClean="0">
                <a:latin typeface="Calibri" panose="020F0502020204030204" pitchFamily="34" charset="0"/>
              </a:rPr>
              <a:t>ΕΛ / ΛΑΚ - </a:t>
            </a:r>
            <a:r>
              <a:rPr lang="en-US" sz="2900" b="1" i="0" u="none" strike="noStrike" baseline="0" dirty="0" smtClean="0">
                <a:latin typeface="Calibri" panose="020F0502020204030204" pitchFamily="34" charset="0"/>
              </a:rPr>
              <a:t>FOSS </a:t>
            </a:r>
          </a:p>
          <a:p>
            <a:endParaRPr lang="en-US" sz="2900" b="0" i="0" u="none" strike="noStrike" baseline="0" dirty="0" smtClean="0">
              <a:latin typeface="Calibri" panose="020F0502020204030204" pitchFamily="34" charset="0"/>
            </a:endParaRPr>
          </a:p>
          <a:p>
            <a:pPr marL="457200" indent="-457200" algn="just">
              <a:buFont typeface="Arial" panose="020B0604020202020204" pitchFamily="34" charset="0"/>
              <a:buChar char="•"/>
            </a:pPr>
            <a:r>
              <a:rPr lang="el-GR" sz="2600" b="0" i="0" u="none" strike="noStrike" baseline="0" dirty="0" smtClean="0">
                <a:latin typeface="Calibri" panose="020F0502020204030204" pitchFamily="34" charset="0"/>
              </a:rPr>
              <a:t>Και οι δύο ορισμοί αφήνουν περιθώρια για την δημιουργία μιας πληθώρας αδειών χρήσης αλλά συγκλίνουν εντονότατα </a:t>
            </a:r>
          </a:p>
          <a:p>
            <a:pPr marL="457200" indent="-457200" algn="just">
              <a:spcBef>
                <a:spcPts val="600"/>
              </a:spcBef>
              <a:buFont typeface="Arial" panose="020B0604020202020204" pitchFamily="34" charset="0"/>
              <a:buChar char="•"/>
            </a:pPr>
            <a:r>
              <a:rPr lang="el-GR" sz="2600" b="0" i="0" u="none" strike="noStrike" baseline="0" dirty="0" smtClean="0">
                <a:latin typeface="Calibri" panose="020F0502020204030204" pitchFamily="34" charset="0"/>
              </a:rPr>
              <a:t>Αυτός ακριβώς είναι και ο λόγος που είναι τόσο δύσκολο μία άδεια χρήσης να καλύπτει μόνο τις απαιτήσεις του ενός φορέα και όχι</a:t>
            </a:r>
            <a:r>
              <a:rPr lang="en-US" sz="2600" b="0" i="0" u="none" strike="noStrike" baseline="0" dirty="0" smtClean="0">
                <a:latin typeface="Calibri" panose="020F0502020204030204" pitchFamily="34" charset="0"/>
              </a:rPr>
              <a:t> </a:t>
            </a:r>
            <a:r>
              <a:rPr lang="el-GR" sz="2600" b="0" i="0" u="none" strike="noStrike" baseline="0" dirty="0" smtClean="0">
                <a:latin typeface="Calibri" panose="020F0502020204030204" pitchFamily="34" charset="0"/>
              </a:rPr>
              <a:t>του άλλου </a:t>
            </a:r>
          </a:p>
          <a:p>
            <a:pPr marL="457200" indent="-457200" algn="just">
              <a:spcBef>
                <a:spcPts val="600"/>
              </a:spcBef>
              <a:buFont typeface="Arial" panose="020B0604020202020204" pitchFamily="34" charset="0"/>
              <a:buChar char="•"/>
            </a:pPr>
            <a:r>
              <a:rPr lang="el-GR" sz="2600" b="0" i="0" u="none" strike="noStrike" baseline="0" dirty="0" smtClean="0">
                <a:latin typeface="Calibri" panose="020F0502020204030204" pitchFamily="34" charset="0"/>
              </a:rPr>
              <a:t>O όρος ΕΛ/ΛΑΚ είναι κατάλληλος για το 99% του λογισμικού που είναι είτε Ελεύθερο είτε Ανοικτού κώδικα και για αυτό είναι και αρκετά διαδεδομένος </a:t>
            </a:r>
          </a:p>
        </p:txBody>
      </p:sp>
      <p:sp>
        <p:nvSpPr>
          <p:cNvPr id="3" name="Θέση αριθμού διαφάνειας 2"/>
          <p:cNvSpPr>
            <a:spLocks noGrp="1"/>
          </p:cNvSpPr>
          <p:nvPr>
            <p:ph type="sldNum" sz="quarter" idx="12"/>
          </p:nvPr>
        </p:nvSpPr>
        <p:spPr/>
        <p:txBody>
          <a:bodyPr/>
          <a:lstStyle/>
          <a:p>
            <a:fld id="{6AE50867-14C8-4E92-B39D-6F0732C34FC8}" type="slidenum">
              <a:rPr lang="el-GR" smtClean="0"/>
              <a:t>5</a:t>
            </a:fld>
            <a:endParaRPr lang="el-GR"/>
          </a:p>
        </p:txBody>
      </p:sp>
    </p:spTree>
    <p:extLst>
      <p:ext uri="{BB962C8B-B14F-4D97-AF65-F5344CB8AC3E}">
        <p14:creationId xmlns:p14="http://schemas.microsoft.com/office/powerpoint/2010/main" val="3134417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50</a:t>
            </a:fld>
            <a:endParaRPr lang="el-G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9" y="61814"/>
            <a:ext cx="12145571" cy="6796186"/>
          </a:xfrm>
          <a:prstGeom prst="rect">
            <a:avLst/>
          </a:prstGeom>
          <a:ln>
            <a:solidFill>
              <a:schemeClr val="accent1">
                <a:shade val="50000"/>
              </a:schemeClr>
            </a:solidFill>
          </a:ln>
        </p:spPr>
      </p:pic>
    </p:spTree>
    <p:extLst>
      <p:ext uri="{BB962C8B-B14F-4D97-AF65-F5344CB8AC3E}">
        <p14:creationId xmlns:p14="http://schemas.microsoft.com/office/powerpoint/2010/main" val="3683513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51</a:t>
            </a:fld>
            <a:endParaRPr lang="el-GR"/>
          </a:p>
        </p:txBody>
      </p:sp>
      <p:sp>
        <p:nvSpPr>
          <p:cNvPr id="5" name="Ορθογώνιο 4"/>
          <p:cNvSpPr/>
          <p:nvPr/>
        </p:nvSpPr>
        <p:spPr>
          <a:xfrm>
            <a:off x="1192084" y="496232"/>
            <a:ext cx="8379153"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4. </a:t>
            </a:r>
            <a:r>
              <a:rPr lang="el-GR" sz="2200" dirty="0" smtClean="0">
                <a:solidFill>
                  <a:srgbClr val="000000"/>
                </a:solidFill>
                <a:latin typeface="Times New Roman" panose="02020603050405020304" pitchFamily="18" charset="0"/>
              </a:rPr>
              <a:t>Αποκοπή του</a:t>
            </a:r>
            <a:r>
              <a:rPr lang="el-GR" sz="2200" dirty="0" smtClean="0">
                <a:solidFill>
                  <a:srgbClr val="000000"/>
                </a:solidFill>
                <a:latin typeface="Times New Roman" panose="02020603050405020304" pitchFamily="18" charset="0"/>
              </a:rPr>
              <a:t> ενιαίου </a:t>
            </a:r>
            <a:r>
              <a:rPr lang="en-US" sz="2200" dirty="0" smtClean="0">
                <a:solidFill>
                  <a:srgbClr val="000000"/>
                </a:solidFill>
                <a:latin typeface="Times New Roman" panose="02020603050405020304" pitchFamily="18" charset="0"/>
              </a:rPr>
              <a:t>Raster</a:t>
            </a:r>
            <a:r>
              <a:rPr lang="el-GR" sz="2200" dirty="0" smtClean="0">
                <a:solidFill>
                  <a:srgbClr val="000000"/>
                </a:solidFill>
                <a:latin typeface="Times New Roman" panose="02020603050405020304" pitchFamily="18" charset="0"/>
              </a:rPr>
              <a:t> στα όρια της Περιφέρειας Στερεάς</a:t>
            </a:r>
            <a:endParaRPr lang="en-US" sz="2200" dirty="0">
              <a:solidFill>
                <a:srgbClr val="000000"/>
              </a:solidFill>
              <a:latin typeface="Times New Roman" panose="02020603050405020304"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471" y="1183871"/>
            <a:ext cx="9158067" cy="4915727"/>
          </a:xfrm>
          <a:prstGeom prst="rect">
            <a:avLst/>
          </a:prstGeom>
          <a:ln>
            <a:solidFill>
              <a:schemeClr val="accent1">
                <a:shade val="50000"/>
              </a:schemeClr>
            </a:solidFill>
          </a:ln>
        </p:spPr>
      </p:pic>
      <p:sp>
        <p:nvSpPr>
          <p:cNvPr id="6" name="Ορθογώνιο 5"/>
          <p:cNvSpPr/>
          <p:nvPr/>
        </p:nvSpPr>
        <p:spPr>
          <a:xfrm>
            <a:off x="168813" y="2138798"/>
            <a:ext cx="2518115" cy="3139321"/>
          </a:xfrm>
          <a:prstGeom prst="rect">
            <a:avLst/>
          </a:prstGeom>
        </p:spPr>
        <p:txBody>
          <a:bodyPr wrap="square">
            <a:spAutoFit/>
          </a:bodyPr>
          <a:lstStyle/>
          <a:p>
            <a:pPr lvl="0" algn="just">
              <a:spcBef>
                <a:spcPts val="600"/>
              </a:spcBef>
            </a:pPr>
            <a:r>
              <a:rPr lang="el-GR" dirty="0">
                <a:solidFill>
                  <a:srgbClr val="000000"/>
                </a:solidFill>
                <a:latin typeface="Times New Roman" panose="02020603050405020304" pitchFamily="18" charset="0"/>
              </a:rPr>
              <a:t>Από </a:t>
            </a:r>
            <a:r>
              <a:rPr lang="el-GR" dirty="0" smtClean="0">
                <a:solidFill>
                  <a:srgbClr val="000000"/>
                </a:solidFill>
                <a:latin typeface="Times New Roman" panose="02020603050405020304" pitchFamily="18" charset="0"/>
              </a:rPr>
              <a:t>το μενού επιλέγουμε </a:t>
            </a:r>
            <a:r>
              <a:rPr lang="en-US" b="1" dirty="0" smtClean="0">
                <a:solidFill>
                  <a:srgbClr val="000000"/>
                </a:solidFill>
                <a:latin typeface="Times New Roman" panose="02020603050405020304" pitchFamily="18" charset="0"/>
              </a:rPr>
              <a:t>Raster</a:t>
            </a:r>
            <a:r>
              <a:rPr lang="el-GR" b="1" dirty="0" smtClean="0">
                <a:solidFill>
                  <a:srgbClr val="000000"/>
                </a:solidFill>
                <a:latin typeface="Times New Roman" panose="02020603050405020304" pitchFamily="18" charset="0"/>
              </a:rPr>
              <a:t>-  Εξαγωγή- Αποκοπή κατά επίπεδο μάσκας, </a:t>
            </a:r>
            <a:r>
              <a:rPr lang="el-GR" dirty="0" smtClean="0">
                <a:solidFill>
                  <a:srgbClr val="000000"/>
                </a:solidFill>
                <a:latin typeface="Times New Roman" panose="02020603050405020304" pitchFamily="18" charset="0"/>
              </a:rPr>
              <a:t>συμπληρώνουμε την καρτέλα και πατάμε </a:t>
            </a:r>
            <a:r>
              <a:rPr lang="el-GR" b="1" dirty="0" smtClean="0">
                <a:solidFill>
                  <a:srgbClr val="000000"/>
                </a:solidFill>
                <a:latin typeface="Times New Roman" panose="02020603050405020304" pitchFamily="18" charset="0"/>
              </a:rPr>
              <a:t>Εκτέλεση</a:t>
            </a:r>
            <a:r>
              <a:rPr lang="el-GR" dirty="0" smtClean="0">
                <a:solidFill>
                  <a:srgbClr val="000000"/>
                </a:solidFill>
                <a:latin typeface="Times New Roman" panose="02020603050405020304" pitchFamily="18" charset="0"/>
              </a:rPr>
              <a:t>. Το νέο αρχείο προστίθεται στη λίστα θεματικών επιπέδων  και στην επιφάνεια του χάρτη.</a:t>
            </a:r>
            <a:endParaRPr lang="el-GR" b="1" dirty="0">
              <a:solidFill>
                <a:srgbClr val="000000"/>
              </a:solidFill>
              <a:latin typeface="Times New Roman" panose="02020603050405020304" pitchFamily="18" charset="0"/>
            </a:endParaRPr>
          </a:p>
        </p:txBody>
      </p:sp>
      <p:pic>
        <p:nvPicPr>
          <p:cNvPr id="3" name="Εικόνα 2"/>
          <p:cNvPicPr>
            <a:picLocks noChangeAspect="1"/>
          </p:cNvPicPr>
          <p:nvPr/>
        </p:nvPicPr>
        <p:blipFill>
          <a:blip r:embed="rId3"/>
          <a:stretch>
            <a:fillRect/>
          </a:stretch>
        </p:blipFill>
        <p:spPr>
          <a:xfrm>
            <a:off x="4244099" y="1050185"/>
            <a:ext cx="6601746" cy="5306165"/>
          </a:xfrm>
          <a:prstGeom prst="rect">
            <a:avLst/>
          </a:prstGeom>
        </p:spPr>
      </p:pic>
    </p:spTree>
    <p:extLst>
      <p:ext uri="{BB962C8B-B14F-4D97-AF65-F5344CB8AC3E}">
        <p14:creationId xmlns:p14="http://schemas.microsoft.com/office/powerpoint/2010/main" val="6884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52</a:t>
            </a:fld>
            <a:endParaRPr lang="el-GR"/>
          </a:p>
        </p:txBody>
      </p:sp>
      <p:pic>
        <p:nvPicPr>
          <p:cNvPr id="3" name="Εικόνα 2"/>
          <p:cNvPicPr>
            <a:picLocks noChangeAspect="1"/>
          </p:cNvPicPr>
          <p:nvPr/>
        </p:nvPicPr>
        <p:blipFill>
          <a:blip r:embed="rId2"/>
          <a:stretch>
            <a:fillRect/>
          </a:stretch>
        </p:blipFill>
        <p:spPr>
          <a:xfrm>
            <a:off x="0" y="156882"/>
            <a:ext cx="12192000" cy="6544235"/>
          </a:xfrm>
          <a:prstGeom prst="rect">
            <a:avLst/>
          </a:prstGeom>
        </p:spPr>
      </p:pic>
    </p:spTree>
    <p:extLst>
      <p:ext uri="{BB962C8B-B14F-4D97-AF65-F5344CB8AC3E}">
        <p14:creationId xmlns:p14="http://schemas.microsoft.com/office/powerpoint/2010/main" val="21792645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53</a:t>
            </a:fld>
            <a:endParaRPr lang="el-GR"/>
          </a:p>
        </p:txBody>
      </p:sp>
      <p:sp>
        <p:nvSpPr>
          <p:cNvPr id="5" name="Ορθογώνιο 4"/>
          <p:cNvSpPr/>
          <p:nvPr/>
        </p:nvSpPr>
        <p:spPr>
          <a:xfrm>
            <a:off x="1150521" y="0"/>
            <a:ext cx="6790449"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l-GR" sz="2200" b="1" dirty="0" smtClean="0">
                <a:solidFill>
                  <a:srgbClr val="000000"/>
                </a:solidFill>
                <a:latin typeface="Times New Roman" panose="02020603050405020304" pitchFamily="18" charset="0"/>
              </a:rPr>
              <a:t>5. </a:t>
            </a:r>
            <a:r>
              <a:rPr lang="el-GR" sz="2200" dirty="0" smtClean="0">
                <a:solidFill>
                  <a:srgbClr val="000000"/>
                </a:solidFill>
                <a:latin typeface="Times New Roman" panose="02020603050405020304" pitchFamily="18" charset="0"/>
              </a:rPr>
              <a:t>Δημιουργία Αναγλύφου</a:t>
            </a:r>
            <a:r>
              <a:rPr lang="el-GR" sz="2200" dirty="0" smtClean="0">
                <a:solidFill>
                  <a:srgbClr val="000000"/>
                </a:solidFill>
                <a:latin typeface="Times New Roman" panose="02020603050405020304" pitchFamily="18" charset="0"/>
              </a:rPr>
              <a:t> της Περιφέρειας Στερεάς</a:t>
            </a:r>
            <a:endParaRPr lang="en-US" sz="2200" dirty="0">
              <a:solidFill>
                <a:srgbClr val="000000"/>
              </a:solidFill>
              <a:latin typeface="Times New Roman" panose="02020603050405020304" pitchFamily="18" charset="0"/>
            </a:endParaRPr>
          </a:p>
        </p:txBody>
      </p:sp>
      <p:pic>
        <p:nvPicPr>
          <p:cNvPr id="6" name="Εικόνα 5"/>
          <p:cNvPicPr>
            <a:picLocks noChangeAspect="1"/>
          </p:cNvPicPr>
          <p:nvPr/>
        </p:nvPicPr>
        <p:blipFill>
          <a:blip r:embed="rId2"/>
          <a:stretch>
            <a:fillRect/>
          </a:stretch>
        </p:blipFill>
        <p:spPr>
          <a:xfrm>
            <a:off x="713723" y="579550"/>
            <a:ext cx="10924309" cy="6141925"/>
          </a:xfrm>
          <a:prstGeom prst="rect">
            <a:avLst/>
          </a:prstGeom>
          <a:ln>
            <a:solidFill>
              <a:schemeClr val="accent1">
                <a:shade val="50000"/>
              </a:schemeClr>
            </a:solidFill>
          </a:ln>
        </p:spPr>
      </p:pic>
      <p:cxnSp>
        <p:nvCxnSpPr>
          <p:cNvPr id="8" name="Ευθύγραμμο βέλος σύνδεσης 7"/>
          <p:cNvCxnSpPr/>
          <p:nvPr/>
        </p:nvCxnSpPr>
        <p:spPr>
          <a:xfrm flipH="1">
            <a:off x="2096086" y="1842869"/>
            <a:ext cx="28136" cy="506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3559126" y="928468"/>
            <a:ext cx="98474" cy="351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a:off x="5739619" y="703385"/>
            <a:ext cx="436258" cy="225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H="1">
            <a:off x="7160455" y="1392702"/>
            <a:ext cx="154745" cy="4501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flipV="1">
            <a:off x="5739619" y="2096087"/>
            <a:ext cx="218129" cy="4220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H="1" flipV="1">
            <a:off x="7582486" y="2236763"/>
            <a:ext cx="253219" cy="4079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H="1">
            <a:off x="4979963" y="4557932"/>
            <a:ext cx="464234" cy="2954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8496886" y="4318782"/>
            <a:ext cx="14068" cy="5345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794695" y="5317588"/>
            <a:ext cx="0" cy="562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209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54</a:t>
            </a:fld>
            <a:endParaRPr lang="el-GR"/>
          </a:p>
        </p:txBody>
      </p:sp>
      <p:pic>
        <p:nvPicPr>
          <p:cNvPr id="5" name="Εικόνα 4"/>
          <p:cNvPicPr>
            <a:picLocks noChangeAspect="1"/>
          </p:cNvPicPr>
          <p:nvPr/>
        </p:nvPicPr>
        <p:blipFill>
          <a:blip r:embed="rId2"/>
          <a:stretch>
            <a:fillRect/>
          </a:stretch>
        </p:blipFill>
        <p:spPr>
          <a:xfrm>
            <a:off x="0" y="170329"/>
            <a:ext cx="12192000" cy="6517341"/>
          </a:xfrm>
          <a:prstGeom prst="rect">
            <a:avLst/>
          </a:prstGeom>
        </p:spPr>
      </p:pic>
    </p:spTree>
    <p:extLst>
      <p:ext uri="{BB962C8B-B14F-4D97-AF65-F5344CB8AC3E}">
        <p14:creationId xmlns:p14="http://schemas.microsoft.com/office/powerpoint/2010/main" val="2829772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55</a:t>
            </a:fld>
            <a:endParaRPr lang="el-GR"/>
          </a:p>
        </p:txBody>
      </p:sp>
      <p:pic>
        <p:nvPicPr>
          <p:cNvPr id="5" name="Εικόνα 4"/>
          <p:cNvPicPr>
            <a:picLocks noChangeAspect="1"/>
          </p:cNvPicPr>
          <p:nvPr/>
        </p:nvPicPr>
        <p:blipFill>
          <a:blip r:embed="rId2"/>
          <a:stretch>
            <a:fillRect/>
          </a:stretch>
        </p:blipFill>
        <p:spPr>
          <a:xfrm>
            <a:off x="460664" y="643853"/>
            <a:ext cx="11353800" cy="6077622"/>
          </a:xfrm>
          <a:prstGeom prst="rect">
            <a:avLst/>
          </a:prstGeom>
          <a:ln>
            <a:solidFill>
              <a:schemeClr val="accent1">
                <a:shade val="50000"/>
              </a:schemeClr>
            </a:solidFill>
          </a:ln>
        </p:spPr>
      </p:pic>
      <p:cxnSp>
        <p:nvCxnSpPr>
          <p:cNvPr id="9" name="Ευθύγραμμο βέλος σύνδεσης 8"/>
          <p:cNvCxnSpPr/>
          <p:nvPr/>
        </p:nvCxnSpPr>
        <p:spPr>
          <a:xfrm flipH="1">
            <a:off x="7259781" y="876107"/>
            <a:ext cx="346364" cy="235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H="1">
            <a:off x="8357754" y="1967106"/>
            <a:ext cx="505691" cy="277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10524765" y="4064746"/>
            <a:ext cx="519545" cy="2355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6725026" y="2167997"/>
            <a:ext cx="817418"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6747939" y="4850796"/>
            <a:ext cx="817418" cy="290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158985" y="5530308"/>
            <a:ext cx="484909" cy="374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1150521" y="0"/>
            <a:ext cx="6447342"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6</a:t>
            </a:r>
            <a:r>
              <a:rPr lang="el-GR" sz="2200" b="1" dirty="0" smtClean="0">
                <a:solidFill>
                  <a:srgbClr val="000000"/>
                </a:solidFill>
                <a:latin typeface="Times New Roman" panose="02020603050405020304" pitchFamily="18" charset="0"/>
              </a:rPr>
              <a:t>. </a:t>
            </a:r>
            <a:r>
              <a:rPr lang="el-GR" sz="2200" dirty="0" smtClean="0">
                <a:solidFill>
                  <a:srgbClr val="000000"/>
                </a:solidFill>
                <a:latin typeface="Times New Roman" panose="02020603050405020304" pitchFamily="18" charset="0"/>
              </a:rPr>
              <a:t>Δημιουργία κλίσεων</a:t>
            </a:r>
            <a:r>
              <a:rPr lang="el-GR" sz="2200" dirty="0" smtClean="0">
                <a:solidFill>
                  <a:srgbClr val="000000"/>
                </a:solidFill>
                <a:latin typeface="Times New Roman" panose="02020603050405020304" pitchFamily="18" charset="0"/>
              </a:rPr>
              <a:t> της Περιφέρειας Στερεάς</a:t>
            </a:r>
            <a:endParaRPr lang="en-US"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94226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56</a:t>
            </a:fld>
            <a:endParaRPr lang="el-GR"/>
          </a:p>
        </p:txBody>
      </p:sp>
      <p:pic>
        <p:nvPicPr>
          <p:cNvPr id="5" name="Εικόνα 4"/>
          <p:cNvPicPr>
            <a:picLocks noChangeAspect="1"/>
          </p:cNvPicPr>
          <p:nvPr/>
        </p:nvPicPr>
        <p:blipFill>
          <a:blip r:embed="rId2"/>
          <a:stretch>
            <a:fillRect/>
          </a:stretch>
        </p:blipFill>
        <p:spPr>
          <a:xfrm>
            <a:off x="0" y="161364"/>
            <a:ext cx="12192000" cy="6535271"/>
          </a:xfrm>
          <a:prstGeom prst="rect">
            <a:avLst/>
          </a:prstGeom>
        </p:spPr>
      </p:pic>
    </p:spTree>
    <p:extLst>
      <p:ext uri="{BB962C8B-B14F-4D97-AF65-F5344CB8AC3E}">
        <p14:creationId xmlns:p14="http://schemas.microsoft.com/office/powerpoint/2010/main" val="3988863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57</a:t>
            </a:fld>
            <a:endParaRPr lang="el-GR"/>
          </a:p>
        </p:txBody>
      </p:sp>
      <p:pic>
        <p:nvPicPr>
          <p:cNvPr id="5" name="Εικόνα 4"/>
          <p:cNvPicPr>
            <a:picLocks noChangeAspect="1"/>
          </p:cNvPicPr>
          <p:nvPr/>
        </p:nvPicPr>
        <p:blipFill>
          <a:blip r:embed="rId2"/>
          <a:stretch>
            <a:fillRect/>
          </a:stretch>
        </p:blipFill>
        <p:spPr>
          <a:xfrm>
            <a:off x="408107" y="609943"/>
            <a:ext cx="11408753" cy="6111532"/>
          </a:xfrm>
          <a:prstGeom prst="rect">
            <a:avLst/>
          </a:prstGeom>
          <a:ln>
            <a:solidFill>
              <a:schemeClr val="accent1">
                <a:lumMod val="75000"/>
              </a:schemeClr>
            </a:solidFill>
          </a:ln>
        </p:spPr>
      </p:pic>
      <p:sp>
        <p:nvSpPr>
          <p:cNvPr id="6" name="Ορθογώνιο 5"/>
          <p:cNvSpPr/>
          <p:nvPr/>
        </p:nvSpPr>
        <p:spPr>
          <a:xfrm>
            <a:off x="1150521" y="0"/>
            <a:ext cx="7801944"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7</a:t>
            </a:r>
            <a:r>
              <a:rPr lang="el-GR" sz="2200" b="1" dirty="0" smtClean="0">
                <a:solidFill>
                  <a:srgbClr val="000000"/>
                </a:solidFill>
                <a:latin typeface="Times New Roman" panose="02020603050405020304" pitchFamily="18" charset="0"/>
              </a:rPr>
              <a:t>. </a:t>
            </a:r>
            <a:r>
              <a:rPr lang="el-GR" sz="2200" dirty="0" smtClean="0">
                <a:solidFill>
                  <a:srgbClr val="000000"/>
                </a:solidFill>
                <a:latin typeface="Times New Roman" panose="02020603050405020304" pitchFamily="18" charset="0"/>
              </a:rPr>
              <a:t>Δημιουργία Σκίασης Αναγλύφου</a:t>
            </a:r>
            <a:r>
              <a:rPr lang="el-GR" sz="2200" dirty="0" smtClean="0">
                <a:solidFill>
                  <a:srgbClr val="000000"/>
                </a:solidFill>
                <a:latin typeface="Times New Roman" panose="02020603050405020304" pitchFamily="18" charset="0"/>
              </a:rPr>
              <a:t> της Περιφέρειας Στερεάς</a:t>
            </a:r>
            <a:endParaRPr lang="en-US"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5640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58</a:t>
            </a:fld>
            <a:endParaRPr lang="el-GR"/>
          </a:p>
        </p:txBody>
      </p:sp>
      <p:pic>
        <p:nvPicPr>
          <p:cNvPr id="5" name="Εικόνα 4"/>
          <p:cNvPicPr>
            <a:picLocks noChangeAspect="1"/>
          </p:cNvPicPr>
          <p:nvPr/>
        </p:nvPicPr>
        <p:blipFill>
          <a:blip r:embed="rId2"/>
          <a:stretch>
            <a:fillRect/>
          </a:stretch>
        </p:blipFill>
        <p:spPr>
          <a:xfrm>
            <a:off x="0" y="161364"/>
            <a:ext cx="12192000" cy="6535271"/>
          </a:xfrm>
          <a:prstGeom prst="rect">
            <a:avLst/>
          </a:prstGeom>
        </p:spPr>
      </p:pic>
    </p:spTree>
    <p:extLst>
      <p:ext uri="{BB962C8B-B14F-4D97-AF65-F5344CB8AC3E}">
        <p14:creationId xmlns:p14="http://schemas.microsoft.com/office/powerpoint/2010/main" val="2011286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59</a:t>
            </a:fld>
            <a:endParaRPr lang="el-GR"/>
          </a:p>
        </p:txBody>
      </p:sp>
      <p:pic>
        <p:nvPicPr>
          <p:cNvPr id="5" name="Εικόνα 4"/>
          <p:cNvPicPr>
            <a:picLocks noChangeAspect="1"/>
          </p:cNvPicPr>
          <p:nvPr/>
        </p:nvPicPr>
        <p:blipFill>
          <a:blip r:embed="rId2"/>
          <a:stretch>
            <a:fillRect/>
          </a:stretch>
        </p:blipFill>
        <p:spPr>
          <a:xfrm>
            <a:off x="0" y="172723"/>
            <a:ext cx="12192000" cy="6512553"/>
          </a:xfrm>
          <a:prstGeom prst="rect">
            <a:avLst/>
          </a:prstGeom>
        </p:spPr>
      </p:pic>
    </p:spTree>
    <p:extLst>
      <p:ext uri="{BB962C8B-B14F-4D97-AF65-F5344CB8AC3E}">
        <p14:creationId xmlns:p14="http://schemas.microsoft.com/office/powerpoint/2010/main" val="141196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55343" y="734663"/>
            <a:ext cx="10276764" cy="4832092"/>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900" b="1" i="0" u="none" strike="noStrike" baseline="0" dirty="0" smtClean="0">
                <a:latin typeface="Calibri" panose="020F0502020204030204" pitchFamily="34" charset="0"/>
              </a:rPr>
              <a:t>Ομάδες αδειών ΕΛ/ΛΑΚ </a:t>
            </a:r>
            <a:endParaRPr lang="en-US" sz="2900" b="1" i="0" u="none" strike="noStrike" baseline="0" dirty="0" smtClean="0">
              <a:latin typeface="Calibri" panose="020F0502020204030204" pitchFamily="34" charset="0"/>
            </a:endParaRPr>
          </a:p>
          <a:p>
            <a:endParaRPr lang="el-GR" sz="2900" b="0" i="0" u="none" strike="noStrike" baseline="0" dirty="0" smtClean="0">
              <a:latin typeface="Calibri" panose="020F0502020204030204" pitchFamily="34" charset="0"/>
            </a:endParaRPr>
          </a:p>
          <a:p>
            <a:pPr marL="457200" indent="-457200">
              <a:buFont typeface="Arial" panose="020B0604020202020204" pitchFamily="34" charset="0"/>
              <a:buChar char="•"/>
            </a:pPr>
            <a:r>
              <a:rPr lang="el-GR" sz="2600" b="0" i="0" u="none" strike="noStrike" baseline="0" dirty="0" smtClean="0">
                <a:latin typeface="Calibri" panose="020F0502020204030204" pitchFamily="34" charset="0"/>
              </a:rPr>
              <a:t>Δύο (2) μεγάλες ομάδες: </a:t>
            </a:r>
          </a:p>
          <a:p>
            <a:r>
              <a:rPr lang="en-US" sz="2400" b="0" i="0" u="none" strike="noStrike" baseline="0" dirty="0" smtClean="0">
                <a:latin typeface="Arial" panose="020B0604020202020204" pitchFamily="34" charset="0"/>
              </a:rPr>
              <a:t>      </a:t>
            </a: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προστατευτικές άδειες χρήσης (οι οποίες αναφέρονται και ως </a:t>
            </a:r>
            <a:r>
              <a:rPr lang="el-GR" sz="2400" b="0" i="0" u="none" strike="noStrike" baseline="0" dirty="0" err="1" smtClean="0">
                <a:latin typeface="Calibri" panose="020F0502020204030204" pitchFamily="34" charset="0"/>
              </a:rPr>
              <a:t>copyleft</a:t>
            </a:r>
            <a:r>
              <a:rPr lang="el-GR" sz="2400" b="0" i="0" u="none" strike="noStrike" baseline="0" dirty="0" smtClean="0">
                <a:latin typeface="Calibri" panose="020F0502020204030204" pitchFamily="34" charset="0"/>
              </a:rPr>
              <a:t>) και </a:t>
            </a:r>
          </a:p>
          <a:p>
            <a:r>
              <a:rPr lang="en-US" sz="2400" b="0" i="0" u="none" strike="noStrike" baseline="0" dirty="0" smtClean="0">
                <a:latin typeface="Arial" panose="020B0604020202020204" pitchFamily="34" charset="0"/>
              </a:rPr>
              <a:t>      </a:t>
            </a:r>
            <a:r>
              <a:rPr lang="el-GR" sz="2400" b="0" i="0" u="none" strike="noStrike" baseline="0" dirty="0" smtClean="0">
                <a:latin typeface="Arial" panose="020B0604020202020204" pitchFamily="34" charset="0"/>
              </a:rPr>
              <a:t>–</a:t>
            </a:r>
            <a:r>
              <a:rPr lang="el-GR" sz="2400" b="0" i="0" u="none" strike="noStrike" baseline="0" dirty="0" smtClean="0">
                <a:latin typeface="Calibri" panose="020F0502020204030204" pitchFamily="34" charset="0"/>
              </a:rPr>
              <a:t>μη προστατευτικές </a:t>
            </a:r>
          </a:p>
          <a:p>
            <a:pPr marL="457200" indent="-457200" algn="just">
              <a:spcBef>
                <a:spcPts val="600"/>
              </a:spcBef>
              <a:buFont typeface="Arial" panose="020B0604020202020204" pitchFamily="34" charset="0"/>
              <a:buChar char="•"/>
            </a:pPr>
            <a:r>
              <a:rPr lang="el-GR" sz="2600" b="0" i="0" u="none" strike="noStrike" baseline="0" dirty="0" smtClean="0">
                <a:latin typeface="Calibri" panose="020F0502020204030204" pitchFamily="34" charset="0"/>
              </a:rPr>
              <a:t>Η διαφορά τους έγκειται σε έναν επιπλέον περιορισμό που θέτουν οι προστατευτικές άδειες χρήσης. Συγκεκριμένα ο αποδέκτης του λογισμικού μπορεί να το διαθέσει σε τρίτους μόνο κάτω από το καθεστώς της ίδιας άδειας χρήσης με αυτή κάτω από την οποία το έλαβε και ο ίδιος. </a:t>
            </a:r>
          </a:p>
          <a:p>
            <a:pPr marL="342900" indent="-342900">
              <a:spcBef>
                <a:spcPts val="600"/>
              </a:spcBef>
              <a:buFont typeface="Arial" panose="020B0604020202020204" pitchFamily="34" charset="0"/>
              <a:buChar char="•"/>
            </a:pPr>
            <a:r>
              <a:rPr lang="el-GR" sz="2400" b="0" i="0" u="none" strike="noStrike" baseline="0" dirty="0" smtClean="0">
                <a:latin typeface="Calibri" panose="020F0502020204030204" pitchFamily="34" charset="0"/>
              </a:rPr>
              <a:t>Η πλέον διαδεδομένη άδεια χρήσης ΕΛ/ΛΑΚ, η GPL, είναι προστατευτική. </a:t>
            </a:r>
          </a:p>
        </p:txBody>
      </p:sp>
      <p:sp>
        <p:nvSpPr>
          <p:cNvPr id="3" name="Θέση αριθμού διαφάνειας 2"/>
          <p:cNvSpPr>
            <a:spLocks noGrp="1"/>
          </p:cNvSpPr>
          <p:nvPr>
            <p:ph type="sldNum" sz="quarter" idx="12"/>
          </p:nvPr>
        </p:nvSpPr>
        <p:spPr/>
        <p:txBody>
          <a:bodyPr/>
          <a:lstStyle/>
          <a:p>
            <a:fld id="{6AE50867-14C8-4E92-B39D-6F0732C34FC8}" type="slidenum">
              <a:rPr lang="el-GR" smtClean="0"/>
              <a:t>6</a:t>
            </a:fld>
            <a:endParaRPr lang="el-GR"/>
          </a:p>
        </p:txBody>
      </p:sp>
    </p:spTree>
    <p:extLst>
      <p:ext uri="{BB962C8B-B14F-4D97-AF65-F5344CB8AC3E}">
        <p14:creationId xmlns:p14="http://schemas.microsoft.com/office/powerpoint/2010/main" val="2807348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60</a:t>
            </a:fld>
            <a:endParaRPr lang="el-GR"/>
          </a:p>
        </p:txBody>
      </p:sp>
      <p:pic>
        <p:nvPicPr>
          <p:cNvPr id="5" name="Εικόνα 4"/>
          <p:cNvPicPr>
            <a:picLocks noChangeAspect="1"/>
          </p:cNvPicPr>
          <p:nvPr/>
        </p:nvPicPr>
        <p:blipFill>
          <a:blip r:embed="rId2"/>
          <a:stretch>
            <a:fillRect/>
          </a:stretch>
        </p:blipFill>
        <p:spPr>
          <a:xfrm>
            <a:off x="559558" y="711546"/>
            <a:ext cx="11204812" cy="6009929"/>
          </a:xfrm>
          <a:prstGeom prst="rect">
            <a:avLst/>
          </a:prstGeom>
          <a:ln>
            <a:solidFill>
              <a:schemeClr val="accent1">
                <a:lumMod val="75000"/>
              </a:schemeClr>
            </a:solidFill>
          </a:ln>
        </p:spPr>
      </p:pic>
      <p:sp>
        <p:nvSpPr>
          <p:cNvPr id="6" name="Ορθογώνιο 5"/>
          <p:cNvSpPr/>
          <p:nvPr/>
        </p:nvSpPr>
        <p:spPr>
          <a:xfrm>
            <a:off x="1136454" y="152922"/>
            <a:ext cx="10398488" cy="430887"/>
          </a:xfrm>
          <a:prstGeom prst="rect">
            <a:avLst/>
          </a:prstGeom>
        </p:spPr>
        <p:txBody>
          <a:bodyPr wrap="none">
            <a:spAutoFit/>
          </a:bodyPr>
          <a:lstStyle/>
          <a:p>
            <a:r>
              <a:rPr lang="el-GR" sz="2200" b="1" dirty="0">
                <a:solidFill>
                  <a:srgbClr val="000000"/>
                </a:solidFill>
                <a:latin typeface="Times New Roman" panose="02020603050405020304" pitchFamily="18" charset="0"/>
              </a:rPr>
              <a:t>Βήμα </a:t>
            </a:r>
            <a:r>
              <a:rPr lang="en-US" sz="2200" b="1" dirty="0" smtClean="0">
                <a:solidFill>
                  <a:srgbClr val="000000"/>
                </a:solidFill>
                <a:latin typeface="Times New Roman" panose="02020603050405020304" pitchFamily="18" charset="0"/>
              </a:rPr>
              <a:t>8</a:t>
            </a:r>
            <a:r>
              <a:rPr lang="el-GR" sz="2200" b="1" dirty="0" smtClean="0">
                <a:solidFill>
                  <a:srgbClr val="000000"/>
                </a:solidFill>
                <a:latin typeface="Times New Roman" panose="02020603050405020304" pitchFamily="18" charset="0"/>
              </a:rPr>
              <a:t>. </a:t>
            </a:r>
            <a:r>
              <a:rPr lang="el-GR" sz="2200" dirty="0" smtClean="0">
                <a:solidFill>
                  <a:srgbClr val="000000"/>
                </a:solidFill>
                <a:latin typeface="Times New Roman" panose="02020603050405020304" pitchFamily="18" charset="0"/>
              </a:rPr>
              <a:t>Δημιουργία Έκθεσης ή Προσανατολισμού του εδάφους</a:t>
            </a:r>
            <a:r>
              <a:rPr lang="el-GR" sz="2200" dirty="0" smtClean="0">
                <a:solidFill>
                  <a:srgbClr val="000000"/>
                </a:solidFill>
                <a:latin typeface="Times New Roman" panose="02020603050405020304" pitchFamily="18" charset="0"/>
              </a:rPr>
              <a:t> της Περιφέρειας Στερεάς</a:t>
            </a:r>
            <a:endParaRPr lang="en-US" sz="2200" dirty="0">
              <a:solidFill>
                <a:srgbClr val="000000"/>
              </a:solidFill>
              <a:latin typeface="Times New Roman" panose="02020603050405020304" pitchFamily="18" charset="0"/>
            </a:endParaRPr>
          </a:p>
        </p:txBody>
      </p:sp>
      <p:cxnSp>
        <p:nvCxnSpPr>
          <p:cNvPr id="8" name="Ευθύγραμμο βέλος σύνδεσης 7"/>
          <p:cNvCxnSpPr/>
          <p:nvPr/>
        </p:nvCxnSpPr>
        <p:spPr>
          <a:xfrm flipH="1">
            <a:off x="7301132" y="711546"/>
            <a:ext cx="98474" cy="399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8876714" y="1786597"/>
            <a:ext cx="281354" cy="506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10325686" y="4051495"/>
            <a:ext cx="267286" cy="225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301132" y="2433711"/>
            <a:ext cx="436099" cy="154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7399606" y="4994031"/>
            <a:ext cx="295422" cy="337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471138" y="6076437"/>
            <a:ext cx="337624" cy="559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656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6AE50867-14C8-4E92-B39D-6F0732C34FC8}" type="slidenum">
              <a:rPr lang="el-GR" smtClean="0"/>
              <a:t>61</a:t>
            </a:fld>
            <a:endParaRPr lang="el-GR"/>
          </a:p>
        </p:txBody>
      </p:sp>
      <p:pic>
        <p:nvPicPr>
          <p:cNvPr id="6" name="Εικόνα 5"/>
          <p:cNvPicPr>
            <a:picLocks noChangeAspect="1"/>
          </p:cNvPicPr>
          <p:nvPr/>
        </p:nvPicPr>
        <p:blipFill>
          <a:blip r:embed="rId2"/>
          <a:stretch>
            <a:fillRect/>
          </a:stretch>
        </p:blipFill>
        <p:spPr>
          <a:xfrm>
            <a:off x="0" y="156882"/>
            <a:ext cx="12192000" cy="6544235"/>
          </a:xfrm>
          <a:prstGeom prst="rect">
            <a:avLst/>
          </a:prstGeom>
          <a:ln>
            <a:solidFill>
              <a:srgbClr val="0070C0"/>
            </a:solidFill>
          </a:ln>
        </p:spPr>
      </p:pic>
    </p:spTree>
    <p:extLst>
      <p:ext uri="{BB962C8B-B14F-4D97-AF65-F5344CB8AC3E}">
        <p14:creationId xmlns:p14="http://schemas.microsoft.com/office/powerpoint/2010/main" val="329727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66778" y="119446"/>
            <a:ext cx="4881348" cy="723275"/>
          </a:xfrm>
          <a:prstGeom prst="rect">
            <a:avLst/>
          </a:prstGeom>
        </p:spPr>
        <p:txBody>
          <a:bodyPr wrap="square">
            <a:spAutoFit/>
          </a:bodyPr>
          <a:lstStyle/>
          <a:p>
            <a:endParaRPr lang="el-GR" sz="1200" b="0" i="0" u="none" strike="noStrike" baseline="0" dirty="0" smtClean="0">
              <a:solidFill>
                <a:srgbClr val="000000"/>
              </a:solidFill>
              <a:latin typeface="Calibri" panose="020F0502020204030204" pitchFamily="34" charset="0"/>
            </a:endParaRPr>
          </a:p>
          <a:p>
            <a:r>
              <a:rPr lang="el-GR" sz="2900" b="1" i="0" u="none" strike="noStrike" baseline="0" dirty="0" smtClean="0">
                <a:latin typeface="Calibri" panose="020F0502020204030204" pitchFamily="34" charset="0"/>
              </a:rPr>
              <a:t>Κατηγορίες ΕΛ/ΛΑΚ (</a:t>
            </a:r>
            <a:r>
              <a:rPr lang="en-US" sz="2900" b="1" i="0" u="none" strike="noStrike" baseline="0" dirty="0" smtClean="0">
                <a:latin typeface="Calibri" panose="020F0502020204030204" pitchFamily="34" charset="0"/>
              </a:rPr>
              <a:t>FOSS) GIS </a:t>
            </a:r>
            <a:endParaRPr lang="el-GR" dirty="0"/>
          </a:p>
        </p:txBody>
      </p:sp>
      <p:pic>
        <p:nvPicPr>
          <p:cNvPr id="3" name="Εικόνα 2"/>
          <p:cNvPicPr>
            <a:picLocks noChangeAspect="1"/>
          </p:cNvPicPr>
          <p:nvPr/>
        </p:nvPicPr>
        <p:blipFill>
          <a:blip r:embed="rId2"/>
          <a:stretch>
            <a:fillRect/>
          </a:stretch>
        </p:blipFill>
        <p:spPr>
          <a:xfrm>
            <a:off x="3211936" y="1153816"/>
            <a:ext cx="5591032" cy="5227458"/>
          </a:xfrm>
          <a:prstGeom prst="rect">
            <a:avLst/>
          </a:prstGeom>
        </p:spPr>
      </p:pic>
      <p:sp>
        <p:nvSpPr>
          <p:cNvPr id="4" name="Θέση αριθμού διαφάνειας 3"/>
          <p:cNvSpPr>
            <a:spLocks noGrp="1"/>
          </p:cNvSpPr>
          <p:nvPr>
            <p:ph type="sldNum" sz="quarter" idx="12"/>
          </p:nvPr>
        </p:nvSpPr>
        <p:spPr/>
        <p:txBody>
          <a:bodyPr/>
          <a:lstStyle/>
          <a:p>
            <a:fld id="{6AE50867-14C8-4E92-B39D-6F0732C34FC8}" type="slidenum">
              <a:rPr lang="el-GR" smtClean="0"/>
              <a:t>7</a:t>
            </a:fld>
            <a:endParaRPr lang="el-GR"/>
          </a:p>
        </p:txBody>
      </p:sp>
    </p:spTree>
    <p:extLst>
      <p:ext uri="{BB962C8B-B14F-4D97-AF65-F5344CB8AC3E}">
        <p14:creationId xmlns:p14="http://schemas.microsoft.com/office/powerpoint/2010/main" val="402173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16702" y="1669259"/>
            <a:ext cx="8699572" cy="2752616"/>
          </a:xfrm>
          <a:prstGeom prst="rect">
            <a:avLst/>
          </a:prstGeom>
        </p:spPr>
      </p:pic>
      <p:sp>
        <p:nvSpPr>
          <p:cNvPr id="3" name="Θέση αριθμού διαφάνειας 2"/>
          <p:cNvSpPr>
            <a:spLocks noGrp="1"/>
          </p:cNvSpPr>
          <p:nvPr>
            <p:ph type="sldNum" sz="quarter" idx="12"/>
          </p:nvPr>
        </p:nvSpPr>
        <p:spPr/>
        <p:txBody>
          <a:bodyPr/>
          <a:lstStyle/>
          <a:p>
            <a:fld id="{6AE50867-14C8-4E92-B39D-6F0732C34FC8}" type="slidenum">
              <a:rPr lang="el-GR" smtClean="0"/>
              <a:t>8</a:t>
            </a:fld>
            <a:endParaRPr lang="el-GR"/>
          </a:p>
        </p:txBody>
      </p:sp>
    </p:spTree>
    <p:extLst>
      <p:ext uri="{BB962C8B-B14F-4D97-AF65-F5344CB8AC3E}">
        <p14:creationId xmlns:p14="http://schemas.microsoft.com/office/powerpoint/2010/main" val="1583551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2060812" y="469796"/>
            <a:ext cx="7874757" cy="6024655"/>
          </a:xfrm>
          <a:prstGeom prst="rect">
            <a:avLst/>
          </a:prstGeom>
        </p:spPr>
      </p:pic>
      <p:sp>
        <p:nvSpPr>
          <p:cNvPr id="2" name="Θέση αριθμού διαφάνειας 1"/>
          <p:cNvSpPr>
            <a:spLocks noGrp="1"/>
          </p:cNvSpPr>
          <p:nvPr>
            <p:ph type="sldNum" sz="quarter" idx="12"/>
          </p:nvPr>
        </p:nvSpPr>
        <p:spPr/>
        <p:txBody>
          <a:bodyPr/>
          <a:lstStyle/>
          <a:p>
            <a:fld id="{6AE50867-14C8-4E92-B39D-6F0732C34FC8}" type="slidenum">
              <a:rPr lang="el-GR" smtClean="0"/>
              <a:t>9</a:t>
            </a:fld>
            <a:endParaRPr lang="el-GR"/>
          </a:p>
        </p:txBody>
      </p:sp>
    </p:spTree>
    <p:extLst>
      <p:ext uri="{BB962C8B-B14F-4D97-AF65-F5344CB8AC3E}">
        <p14:creationId xmlns:p14="http://schemas.microsoft.com/office/powerpoint/2010/main" val="297020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2558</Words>
  <Application>Microsoft Office PowerPoint</Application>
  <PresentationFormat>Ευρεία οθόνη</PresentationFormat>
  <Paragraphs>241</Paragraphs>
  <Slides>61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61</vt:i4>
      </vt:variant>
    </vt:vector>
  </HeadingPairs>
  <TitlesOfParts>
    <vt:vector size="69" baseType="lpstr">
      <vt:lpstr>Arial</vt:lpstr>
      <vt:lpstr>Calibri</vt:lpstr>
      <vt:lpstr>Calibri Light</vt:lpstr>
      <vt:lpstr>Cambria</vt:lpstr>
      <vt:lpstr>Times New Roman</vt:lpstr>
      <vt:lpstr>Verdana</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panosar</dc:creator>
  <cp:lastModifiedBy>panosar</cp:lastModifiedBy>
  <cp:revision>93</cp:revision>
  <dcterms:created xsi:type="dcterms:W3CDTF">2018-08-31T16:00:05Z</dcterms:created>
  <dcterms:modified xsi:type="dcterms:W3CDTF">2018-11-07T22:28:46Z</dcterms:modified>
</cp:coreProperties>
</file>