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3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-180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53D5FFDE-1A5D-9A4A-A646-49AC1C6E0954}" type="datetimeFigureOut">
              <a:rPr lang="en-US" smtClean="0"/>
              <a:pPr/>
              <a:t>28/05/2014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14ECC13A-D2F4-C94A-85E3-4565FAEDA5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1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CC13A-D2F4-C94A-85E3-4565FAEDA5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4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CC13A-D2F4-C94A-85E3-4565FAEDA5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4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CC13A-D2F4-C94A-85E3-4565FAEDA5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4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CC13A-D2F4-C94A-85E3-4565FAEDA5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4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CC13A-D2F4-C94A-85E3-4565FAEDA5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4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CC13A-D2F4-C94A-85E3-4565FAEDA5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1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1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9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8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5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9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1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276-84DB-E14A-9E64-DAE2D4FCA4FB}" type="datetimeFigureOut">
              <a:rPr lang="en-US" smtClean="0"/>
              <a:t>28/05/2014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9DD69-5BD8-8F47-B888-A11C7FEB0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4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C96DE276-84DB-E14A-9E64-DAE2D4FCA4FB}" type="datetimeFigureOut">
              <a:rPr lang="en-US" smtClean="0"/>
              <a:pPr/>
              <a:t>28/05/2014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9D39DD69-5BD8-8F47-B888-A11C7FEB0A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27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Εισαγωγή στον Προγραμματισμό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Ενότητα – </a:t>
            </a:r>
            <a:r>
              <a:rPr lang="en-GB" dirty="0" smtClean="0"/>
              <a:t>PERL</a:t>
            </a:r>
          </a:p>
          <a:p>
            <a:r>
              <a:rPr lang="en-GB" dirty="0"/>
              <a:t>2</a:t>
            </a:r>
            <a:r>
              <a:rPr lang="en-GB" dirty="0" smtClean="0"/>
              <a:t>o </a:t>
            </a:r>
            <a:r>
              <a:rPr lang="el-GR" dirty="0" smtClean="0"/>
              <a:t>μάθημα</a:t>
            </a:r>
          </a:p>
          <a:p>
            <a:r>
              <a:rPr lang="el-GR" dirty="0" smtClean="0"/>
              <a:t>Γρ. Αμούτζιας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797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Arial"/>
                <a:cs typeface="Arial"/>
              </a:rPr>
              <a:t>4o </a:t>
            </a:r>
            <a:r>
              <a:rPr lang="el-GR" sz="3200" dirty="0" smtClean="0">
                <a:latin typeface="Arial"/>
                <a:cs typeface="Arial"/>
              </a:rPr>
              <a:t>πρόγραμμα- έλεγχος υπόθεση</a:t>
            </a:r>
            <a:r>
              <a:rPr lang="el-GR" sz="3200" dirty="0">
                <a:latin typeface="Arial"/>
                <a:cs typeface="Arial"/>
              </a:rPr>
              <a:t>ς</a:t>
            </a:r>
            <a:r>
              <a:rPr lang="el-GR" sz="3200" dirty="0" smtClean="0">
                <a:latin typeface="Arial"/>
                <a:cs typeface="Arial"/>
              </a:rPr>
              <a:t> με το </a:t>
            </a:r>
            <a:r>
              <a:rPr lang="en-GB" sz="3200" dirty="0" smtClean="0">
                <a:latin typeface="Arial"/>
                <a:cs typeface="Arial"/>
              </a:rPr>
              <a:t>if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75" y="1026215"/>
            <a:ext cx="8582085" cy="910765"/>
          </a:xfrm>
        </p:spPr>
        <p:txBody>
          <a:bodyPr>
            <a:normAutofit fontScale="77500" lnSpcReduction="20000"/>
          </a:bodyPr>
          <a:lstStyle/>
          <a:p>
            <a:r>
              <a:rPr lang="el-GR" sz="2000" dirty="0" smtClean="0">
                <a:latin typeface="Arial"/>
                <a:cs typeface="Arial"/>
              </a:rPr>
              <a:t>Για να ελέγξει το πρόγραμμα αν ισχύει κάτι, χρησιμοποιεί την εντολή  </a:t>
            </a:r>
            <a:r>
              <a:rPr lang="en-GB" sz="2000" dirty="0" smtClean="0">
                <a:latin typeface="Arial"/>
                <a:cs typeface="Arial"/>
              </a:rPr>
              <a:t>if.</a:t>
            </a:r>
          </a:p>
          <a:p>
            <a:r>
              <a:rPr lang="el-GR" sz="2000" dirty="0" smtClean="0">
                <a:latin typeface="Arial"/>
                <a:cs typeface="Arial"/>
              </a:rPr>
              <a:t>Το </a:t>
            </a:r>
            <a:r>
              <a:rPr lang="en-GB" sz="2000" dirty="0" smtClean="0">
                <a:latin typeface="Arial"/>
                <a:cs typeface="Arial"/>
              </a:rPr>
              <a:t>if </a:t>
            </a:r>
            <a:r>
              <a:rPr lang="el-GR" sz="2000" dirty="0" smtClean="0">
                <a:latin typeface="Arial"/>
                <a:cs typeface="Arial"/>
              </a:rPr>
              <a:t>κάνει μια σύγκριση μέσα στην παρένθεση. Αν ισχύει, επιστρέφει την τιμή 1 και εκτελεί ότι υπάρχει στις αγκύλες που την συνοδεύουν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latin typeface="Arial"/>
                <a:cs typeface="Arial"/>
              </a:rPr>
              <a:t>αλλιώς τις αγνοεί και πάει παρακάτω.</a:t>
            </a: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</p:txBody>
      </p:sp>
      <p:pic>
        <p:nvPicPr>
          <p:cNvPr id="4" name="Picture 3" descr="Screen Shot 2013-04-22 at 12.43.4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673" y="1936980"/>
            <a:ext cx="6196496" cy="475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80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75" y="128278"/>
            <a:ext cx="8582085" cy="66190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l-GR" sz="2000" b="1" dirty="0" smtClean="0">
                <a:latin typeface="Arial"/>
                <a:cs typeface="Arial"/>
              </a:rPr>
              <a:t>Πρόγραμμα 4</a:t>
            </a:r>
            <a:r>
              <a:rPr lang="en-GB" sz="2000" b="1" dirty="0" smtClean="0">
                <a:latin typeface="Arial"/>
                <a:cs typeface="Arial"/>
              </a:rPr>
              <a:t>a</a:t>
            </a:r>
            <a:endParaRPr lang="el-GR" sz="2000" b="1" dirty="0" smtClean="0">
              <a:latin typeface="Arial"/>
              <a:cs typeface="Arial"/>
            </a:endParaRPr>
          </a:p>
          <a:p>
            <a:r>
              <a:rPr lang="el-GR" sz="1200" dirty="0" smtClean="0">
                <a:latin typeface="Arial"/>
                <a:cs typeface="Arial"/>
              </a:rPr>
              <a:t>Για να ελέγξει το πρόγραμμα αν ισχύει κάτι, χρησιμοποιεί την εντολή  </a:t>
            </a:r>
            <a:r>
              <a:rPr lang="en-GB" sz="1200" dirty="0" smtClean="0">
                <a:latin typeface="Arial"/>
                <a:cs typeface="Arial"/>
              </a:rPr>
              <a:t>if.</a:t>
            </a:r>
          </a:p>
          <a:p>
            <a:r>
              <a:rPr lang="el-GR" sz="1200" dirty="0" smtClean="0">
                <a:latin typeface="Arial"/>
                <a:cs typeface="Arial"/>
              </a:rPr>
              <a:t>Αν ισχύει κάτι, τότε το πρόγραμμα εκτελεί ότι υπάρχει μέσα στις αγκύλες που ακολουθούν, αλλιώς τις αγνοεί και πάει παρακάτω.</a:t>
            </a:r>
          </a:p>
          <a:p>
            <a:r>
              <a:rPr lang="el-GR" sz="1200" dirty="0" smtClean="0">
                <a:latin typeface="Arial"/>
                <a:cs typeface="Arial"/>
              </a:rPr>
              <a:t>Στο παρακάτω πρόγραμμα εισάγουμε δύο αριθμούς και το πρόγραμμα ελέγχει αν είναι ίδιοι ή αν ο ένας είναι μεγαλύτερος/μικρότερος από τον άλλο.</a:t>
            </a:r>
            <a:endParaRPr lang="en-GB" sz="1200" dirty="0" smtClean="0">
              <a:latin typeface="Arial"/>
              <a:cs typeface="Arial"/>
            </a:endParaRPr>
          </a:p>
          <a:p>
            <a:r>
              <a:rPr lang="el-GR" sz="1200" dirty="0" smtClean="0">
                <a:latin typeface="Arial"/>
                <a:cs typeface="Arial"/>
              </a:rPr>
              <a:t>Προσοχή!!!!!!</a:t>
            </a:r>
            <a:r>
              <a:rPr lang="en-GB" sz="1200" dirty="0" smtClean="0">
                <a:latin typeface="Arial"/>
                <a:cs typeface="Arial"/>
              </a:rPr>
              <a:t>:</a:t>
            </a:r>
          </a:p>
          <a:p>
            <a:pPr lvl="1"/>
            <a:r>
              <a:rPr lang="en-US" sz="1200" dirty="0" smtClean="0">
                <a:latin typeface="Arial"/>
                <a:cs typeface="Arial"/>
              </a:rPr>
              <a:t>$num1 = $num2</a:t>
            </a:r>
            <a:r>
              <a:rPr lang="el-GR" sz="1200" dirty="0" smtClean="0">
                <a:latin typeface="Arial"/>
                <a:cs typeface="Arial"/>
              </a:rPr>
              <a:t> σημαίνει ότι η μεταβλητή </a:t>
            </a:r>
            <a:r>
              <a:rPr lang="en-GB" sz="1200" dirty="0" smtClean="0">
                <a:latin typeface="Arial"/>
                <a:cs typeface="Arial"/>
              </a:rPr>
              <a:t>$num1 </a:t>
            </a:r>
            <a:r>
              <a:rPr lang="el-GR" sz="1200" dirty="0" smtClean="0">
                <a:latin typeface="Arial"/>
                <a:cs typeface="Arial"/>
              </a:rPr>
              <a:t>παίρνει την τιμή της μεταβλητής </a:t>
            </a:r>
            <a:r>
              <a:rPr lang="en-GB" sz="1200" dirty="0" smtClean="0">
                <a:latin typeface="Arial"/>
                <a:cs typeface="Arial"/>
              </a:rPr>
              <a:t>$num2.</a:t>
            </a:r>
          </a:p>
          <a:p>
            <a:pPr lvl="1"/>
            <a:r>
              <a:rPr lang="en-US" sz="1200" dirty="0" smtClean="0">
                <a:latin typeface="Arial"/>
                <a:cs typeface="Arial"/>
              </a:rPr>
              <a:t>$num1 == $num2</a:t>
            </a:r>
            <a:r>
              <a:rPr lang="el-GR" sz="1200" dirty="0" smtClean="0">
                <a:latin typeface="Arial"/>
                <a:cs typeface="Arial"/>
              </a:rPr>
              <a:t> σημαίνει ότι γίνεται έλεγχος αν η μεταβλητή </a:t>
            </a:r>
            <a:r>
              <a:rPr lang="en-GB" sz="1200" dirty="0" smtClean="0">
                <a:latin typeface="Arial"/>
                <a:cs typeface="Arial"/>
              </a:rPr>
              <a:t>$num1 </a:t>
            </a:r>
            <a:r>
              <a:rPr lang="el-GR" sz="1200" dirty="0" smtClean="0">
                <a:latin typeface="Arial"/>
                <a:cs typeface="Arial"/>
              </a:rPr>
              <a:t>έχει την ίδια αριθμητική τιμή με την μεταβλητή </a:t>
            </a:r>
            <a:r>
              <a:rPr lang="en-GB" sz="1200" dirty="0" smtClean="0">
                <a:latin typeface="Arial"/>
                <a:cs typeface="Arial"/>
              </a:rPr>
              <a:t>$num2</a:t>
            </a:r>
            <a:r>
              <a:rPr lang="el-GR" sz="1200" dirty="0" smtClean="0">
                <a:latin typeface="Arial"/>
                <a:cs typeface="Arial"/>
              </a:rPr>
              <a:t> (οι μεταβλητές έχουν αριθμούς).</a:t>
            </a:r>
          </a:p>
          <a:p>
            <a:pPr lvl="1"/>
            <a:r>
              <a:rPr lang="en-US" sz="1200" dirty="0" smtClean="0">
                <a:latin typeface="Arial"/>
                <a:cs typeface="Arial"/>
              </a:rPr>
              <a:t>$num1 </a:t>
            </a:r>
            <a:r>
              <a:rPr lang="en-GB" sz="1200" dirty="0" err="1" smtClean="0">
                <a:latin typeface="Arial"/>
                <a:cs typeface="Arial"/>
              </a:rPr>
              <a:t>eq</a:t>
            </a:r>
            <a:r>
              <a:rPr lang="en-US" sz="1200" dirty="0" smtClean="0">
                <a:latin typeface="Arial"/>
                <a:cs typeface="Arial"/>
              </a:rPr>
              <a:t> $num2</a:t>
            </a:r>
            <a:r>
              <a:rPr lang="el-GR" sz="1200" dirty="0" smtClean="0">
                <a:latin typeface="Arial"/>
                <a:cs typeface="Arial"/>
              </a:rPr>
              <a:t> σημαίνει ότι γίνεται έλεγχος αν η μεταβλητή </a:t>
            </a:r>
            <a:r>
              <a:rPr lang="en-GB" sz="1200" dirty="0" smtClean="0">
                <a:latin typeface="Arial"/>
                <a:cs typeface="Arial"/>
              </a:rPr>
              <a:t>$num1 </a:t>
            </a:r>
            <a:r>
              <a:rPr lang="el-GR" sz="1200" dirty="0" smtClean="0">
                <a:latin typeface="Arial"/>
                <a:cs typeface="Arial"/>
              </a:rPr>
              <a:t>έχει </a:t>
            </a:r>
            <a:r>
              <a:rPr lang="en-GB" sz="1200" dirty="0">
                <a:latin typeface="Arial"/>
                <a:cs typeface="Arial"/>
              </a:rPr>
              <a:t> </a:t>
            </a:r>
            <a:r>
              <a:rPr lang="el-GR" sz="1200" dirty="0" smtClean="0">
                <a:latin typeface="Arial"/>
                <a:cs typeface="Arial"/>
              </a:rPr>
              <a:t>τους ίδιους χαρακτήρες με την μεταβλητή </a:t>
            </a:r>
            <a:r>
              <a:rPr lang="en-GB" sz="1200" dirty="0" smtClean="0">
                <a:latin typeface="Arial"/>
                <a:cs typeface="Arial"/>
              </a:rPr>
              <a:t>$num2</a:t>
            </a:r>
            <a:r>
              <a:rPr lang="el-GR" sz="1200" dirty="0" smtClean="0">
                <a:latin typeface="Arial"/>
                <a:cs typeface="Arial"/>
              </a:rPr>
              <a:t> (οι μεταβλητές έχουν χαρακτήρες).</a:t>
            </a:r>
          </a:p>
          <a:p>
            <a:pPr marL="0" indent="0">
              <a:buNone/>
            </a:pPr>
            <a:endParaRPr lang="el-GR" sz="11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100" dirty="0" smtClean="0">
                <a:latin typeface="Arial"/>
                <a:cs typeface="Arial"/>
              </a:rPr>
              <a:t>#!/</a:t>
            </a:r>
            <a:r>
              <a:rPr lang="en-GB" sz="1100" dirty="0" err="1" smtClean="0">
                <a:latin typeface="Arial"/>
                <a:cs typeface="Arial"/>
              </a:rPr>
              <a:t>usr</a:t>
            </a:r>
            <a:r>
              <a:rPr lang="en-GB" sz="1100" dirty="0" smtClean="0">
                <a:latin typeface="Arial"/>
                <a:cs typeface="Arial"/>
              </a:rPr>
              <a:t>/bin/</a:t>
            </a:r>
            <a:r>
              <a:rPr lang="en-GB" sz="1100" dirty="0" err="1" smtClean="0">
                <a:latin typeface="Arial"/>
                <a:cs typeface="Arial"/>
              </a:rPr>
              <a:t>perl</a:t>
            </a:r>
            <a:r>
              <a:rPr lang="en-GB" sz="11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print STDOUT “Type </a:t>
            </a:r>
            <a:r>
              <a:rPr lang="en-GB" sz="1100" dirty="0" smtClean="0">
                <a:latin typeface="Arial"/>
                <a:cs typeface="Arial"/>
              </a:rPr>
              <a:t>a number</a:t>
            </a:r>
            <a:r>
              <a:rPr lang="en-US" sz="11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$num1=&lt;STDIN&gt;;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chomp($num1);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print STDOUT “Type </a:t>
            </a:r>
            <a:r>
              <a:rPr lang="en-GB" sz="1100" dirty="0" smtClean="0">
                <a:latin typeface="Arial"/>
                <a:cs typeface="Arial"/>
              </a:rPr>
              <a:t>a second number</a:t>
            </a:r>
            <a:r>
              <a:rPr lang="en-US" sz="11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$num2=&lt;STDIN&gt;;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chomp($num2);</a:t>
            </a:r>
            <a:endParaRPr lang="en-US" sz="11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if($num1 &gt; $num2){</a:t>
            </a:r>
          </a:p>
          <a:p>
            <a:pPr marL="0" indent="0">
              <a:buNone/>
            </a:pPr>
            <a:r>
              <a:rPr lang="en-US" sz="1100" dirty="0">
                <a:latin typeface="Arial"/>
                <a:cs typeface="Arial"/>
              </a:rPr>
              <a:t>	</a:t>
            </a:r>
            <a:r>
              <a:rPr lang="en-US" sz="1100" dirty="0" smtClean="0">
                <a:latin typeface="Arial"/>
                <a:cs typeface="Arial"/>
              </a:rPr>
              <a:t>print STDOUT “$num1 is larger than $num2\n”;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if($num1 &lt; $num2){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	print STDOUT “$num1 is smaller than $num2\n”;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if($num1 == $num2){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	print STDOUT “$num1 is equal to $num2\n”;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US" sz="1100" dirty="0" smtClean="0">
                <a:latin typeface="Arial"/>
                <a:cs typeface="Arial"/>
              </a:rPr>
              <a:t>If($num1 != $num2){</a:t>
            </a:r>
          </a:p>
          <a:p>
            <a:pPr marL="0" indent="0">
              <a:buNone/>
            </a:pPr>
            <a:r>
              <a:rPr lang="en-US" sz="1100" dirty="0">
                <a:latin typeface="Arial"/>
                <a:cs typeface="Arial"/>
              </a:rPr>
              <a:t>	</a:t>
            </a:r>
            <a:r>
              <a:rPr lang="en-US" sz="1100" dirty="0" smtClean="0">
                <a:latin typeface="Arial"/>
                <a:cs typeface="Arial"/>
              </a:rPr>
              <a:t>print STDOUT “$num1 is NOT equal to $num2\n”;</a:t>
            </a:r>
          </a:p>
          <a:p>
            <a:pPr marL="0" indent="0">
              <a:buNone/>
            </a:pPr>
            <a:r>
              <a:rPr lang="el-GR" sz="1100" dirty="0" smtClean="0">
                <a:latin typeface="Arial"/>
                <a:cs typeface="Arial"/>
              </a:rPr>
              <a:t>}</a:t>
            </a:r>
            <a:endParaRPr lang="en-GB" sz="11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1586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l-GR" dirty="0" smtClean="0"/>
              <a:t>Πρόγραμμα </a:t>
            </a:r>
            <a:r>
              <a:rPr lang="en-US" dirty="0" smtClean="0"/>
              <a:t>4b: If -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ισχύει η συνθήκη στο </a:t>
            </a:r>
            <a:r>
              <a:rPr lang="en-GB" sz="2000" dirty="0" smtClean="0">
                <a:latin typeface="Arial"/>
                <a:cs typeface="Arial"/>
              </a:rPr>
              <a:t>if, </a:t>
            </a:r>
            <a:r>
              <a:rPr lang="el-GR" sz="2000" dirty="0" smtClean="0">
                <a:latin typeface="Arial"/>
                <a:cs typeface="Arial"/>
              </a:rPr>
              <a:t>τότε εκτελείται ότι ακολουθεί στις αγκύλες, αλλιώς εκτελείται ότι υπάρχει στις αγκύλες που ακολουθούν το </a:t>
            </a:r>
            <a:r>
              <a:rPr lang="en-GB" sz="2000" dirty="0" smtClean="0">
                <a:latin typeface="Arial"/>
                <a:cs typeface="Arial"/>
              </a:rPr>
              <a:t>else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print STDOUT “Type </a:t>
            </a:r>
            <a:r>
              <a:rPr lang="en-GB" sz="2000" dirty="0" smtClean="0">
                <a:latin typeface="Arial"/>
                <a:cs typeface="Arial"/>
              </a:rPr>
              <a:t>a number</a:t>
            </a:r>
            <a:r>
              <a:rPr lang="en-US" sz="20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$num1=&lt;STDIN&gt;;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chomp($num1);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print STDOUT “Type </a:t>
            </a:r>
            <a:r>
              <a:rPr lang="en-GB" sz="2000" dirty="0" smtClean="0">
                <a:latin typeface="Arial"/>
                <a:cs typeface="Arial"/>
              </a:rPr>
              <a:t>a second number</a:t>
            </a:r>
            <a:r>
              <a:rPr lang="en-US" sz="20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$num2=&lt;STDIN&gt;;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chomp($num2);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if($num1 == $num2){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	print STDOUT “$num1 is equal to $num2\n”;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e</a:t>
            </a:r>
            <a:r>
              <a:rPr lang="en-US" sz="2000" dirty="0" smtClean="0">
                <a:latin typeface="Arial"/>
                <a:cs typeface="Arial"/>
              </a:rPr>
              <a:t>lse {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	print STDOUT “$num1 is NOT equal to $num2\n”;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}</a:t>
            </a:r>
            <a:endParaRPr lang="en-GB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1702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19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Πρόγραμμα </a:t>
            </a:r>
            <a:r>
              <a:rPr lang="en-GB" dirty="0" smtClean="0"/>
              <a:t>4c: </a:t>
            </a:r>
            <a:r>
              <a:rPr lang="el-GR" dirty="0" smtClean="0"/>
              <a:t>Έλεγχος υπόθεσης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32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ισχύει η συνθήκη, τότε δίνει την τιμή 1.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δεν ισχύει η συνθήκη, τότε δίνει την τιμή 0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ή ένα άδειο </a:t>
            </a:r>
            <a:r>
              <a:rPr lang="en-GB" sz="2000" dirty="0" smtClean="0">
                <a:latin typeface="Arial"/>
                <a:cs typeface="Arial"/>
              </a:rPr>
              <a:t>string</a:t>
            </a:r>
            <a:r>
              <a:rPr lang="el-GR" sz="20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print STDOUT “Type </a:t>
            </a:r>
            <a:r>
              <a:rPr lang="en-GB" sz="2000" dirty="0" smtClean="0">
                <a:latin typeface="Arial"/>
                <a:cs typeface="Arial"/>
              </a:rPr>
              <a:t>a number</a:t>
            </a:r>
            <a:r>
              <a:rPr lang="en-US" sz="20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$num1=&lt;STDIN&gt;;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chomp($num1);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print STDOUT “Type </a:t>
            </a:r>
            <a:r>
              <a:rPr lang="en-GB" sz="2000" dirty="0" smtClean="0">
                <a:latin typeface="Arial"/>
                <a:cs typeface="Arial"/>
              </a:rPr>
              <a:t>a second number</a:t>
            </a:r>
            <a:r>
              <a:rPr lang="en-US" sz="20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$num2=&lt;STDIN&gt;;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chomp($num2);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$</a:t>
            </a:r>
            <a:r>
              <a:rPr lang="en-GB" sz="2000" dirty="0" smtClean="0">
                <a:latin typeface="Arial"/>
                <a:cs typeface="Arial"/>
              </a:rPr>
              <a:t>comparison = (</a:t>
            </a:r>
            <a:r>
              <a:rPr lang="en-US" sz="2000" dirty="0" smtClean="0">
                <a:latin typeface="Arial"/>
                <a:cs typeface="Arial"/>
              </a:rPr>
              <a:t>$num1 == $num2);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p</a:t>
            </a:r>
            <a:r>
              <a:rPr lang="en-US" sz="2000" dirty="0" smtClean="0">
                <a:latin typeface="Arial"/>
                <a:cs typeface="Arial"/>
              </a:rPr>
              <a:t>rint STDOUT “comparison result was: </a:t>
            </a:r>
            <a:r>
              <a:rPr lang="el-GR" sz="2000" dirty="0" smtClean="0">
                <a:latin typeface="Arial"/>
                <a:cs typeface="Arial"/>
              </a:rPr>
              <a:t>$</a:t>
            </a:r>
            <a:r>
              <a:rPr lang="en-GB" sz="2000" dirty="0" smtClean="0">
                <a:latin typeface="Arial"/>
                <a:cs typeface="Arial"/>
              </a:rPr>
              <a:t>comparison\n</a:t>
            </a:r>
            <a:r>
              <a:rPr lang="en-US" sz="2000" dirty="0" smtClean="0">
                <a:latin typeface="Arial"/>
                <a:cs typeface="Arial"/>
              </a:rPr>
              <a:t>”;</a:t>
            </a: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i</a:t>
            </a:r>
            <a:r>
              <a:rPr lang="en-US" sz="2000" dirty="0" smtClean="0">
                <a:latin typeface="Arial"/>
                <a:cs typeface="Arial"/>
              </a:rPr>
              <a:t>f($comparison){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	print STDOUT “$num1 is equal to $num2\n”;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e</a:t>
            </a:r>
            <a:r>
              <a:rPr lang="en-US" sz="2000" dirty="0" smtClean="0">
                <a:latin typeface="Arial"/>
                <a:cs typeface="Arial"/>
              </a:rPr>
              <a:t>lse {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	print STDOUT “$num1 is NOT equal to $num2\n”;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}</a:t>
            </a:r>
            <a:endParaRPr lang="en-US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Τροποποιήστε το πρόγραμμα 4</a:t>
            </a:r>
            <a:r>
              <a:rPr lang="en-GB" sz="2000" dirty="0" smtClean="0">
                <a:latin typeface="Arial"/>
                <a:cs typeface="Arial"/>
              </a:rPr>
              <a:t>c </a:t>
            </a:r>
            <a:r>
              <a:rPr lang="el-GR" sz="2000" dirty="0" smtClean="0">
                <a:latin typeface="Arial"/>
                <a:cs typeface="Arial"/>
              </a:rPr>
              <a:t>σε 4</a:t>
            </a:r>
            <a:r>
              <a:rPr lang="en-GB" sz="2000" dirty="0" smtClean="0">
                <a:latin typeface="Arial"/>
                <a:cs typeface="Arial"/>
              </a:rPr>
              <a:t>d,</a:t>
            </a:r>
            <a:r>
              <a:rPr lang="el-GR" sz="2000" dirty="0" smtClean="0">
                <a:latin typeface="Arial"/>
                <a:cs typeface="Arial"/>
              </a:rPr>
              <a:t> ώστε να ελέγχει δύο ονόματα που εισάγουμε αν είναι τα ίδια ή διαφορετικά.</a:t>
            </a:r>
            <a:endParaRPr lang="en-GB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3817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481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Βρόγχοι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456"/>
            <a:ext cx="8229600" cy="5156727"/>
          </a:xfrm>
        </p:spPr>
        <p:txBody>
          <a:bodyPr>
            <a:normAutofit/>
          </a:bodyPr>
          <a:lstStyle/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Εφόσον ισχύει η συνθήκη στην αρχή ενός βρόγχου </a:t>
            </a:r>
            <a:r>
              <a:rPr lang="en-GB" sz="1800" dirty="0" smtClean="0">
                <a:latin typeface="Arial"/>
                <a:cs typeface="Arial"/>
              </a:rPr>
              <a:t>(loop), </a:t>
            </a:r>
            <a:r>
              <a:rPr lang="el-GR" sz="1800" dirty="0" smtClean="0">
                <a:latin typeface="Arial"/>
                <a:cs typeface="Arial"/>
              </a:rPr>
              <a:t>εκτελείται ο κώδικας μέσα στις αγκύλες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Όταν φτάνει στο τέλος του βρόγχου, ο υπολογιστής ελέγχει πάλι την συνθήκη στην αρχή του βρόγχου.</a:t>
            </a:r>
          </a:p>
          <a:p>
            <a:r>
              <a:rPr lang="el-GR" sz="1800" dirty="0" smtClean="0">
                <a:latin typeface="Arial"/>
                <a:cs typeface="Arial"/>
              </a:rPr>
              <a:t>Αν συνεχίσει να ισχύει η συνθήκη, ο υπολογιστής ξαναμπαίνει μέσα στις αγκύλες.</a:t>
            </a:r>
          </a:p>
          <a:p>
            <a:r>
              <a:rPr lang="el-GR" sz="1800" dirty="0" smtClean="0">
                <a:latin typeface="Arial"/>
                <a:cs typeface="Arial"/>
              </a:rPr>
              <a:t>Αν πλέον δεν ισχύει η συνθήκη, ο υπολογιστής αγνοεί τον κώδικα μέσα στις αγκύλες και συνεχίζει παρακάτω.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n-GB" sz="1800" dirty="0">
                <a:latin typeface="Arial"/>
                <a:cs typeface="Arial"/>
              </a:rPr>
              <a:t>w</a:t>
            </a:r>
            <a:r>
              <a:rPr lang="en-GB" sz="1800" dirty="0" smtClean="0">
                <a:latin typeface="Arial"/>
                <a:cs typeface="Arial"/>
              </a:rPr>
              <a:t>hile</a:t>
            </a:r>
          </a:p>
          <a:p>
            <a:r>
              <a:rPr lang="en-GB" sz="1800" dirty="0" smtClean="0">
                <a:latin typeface="Arial"/>
                <a:cs typeface="Arial"/>
              </a:rPr>
              <a:t>for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4483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481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5</a:t>
            </a:r>
            <a:r>
              <a:rPr lang="el-GR" dirty="0" smtClean="0"/>
              <a:t>ο πρόγραμμα</a:t>
            </a:r>
            <a:r>
              <a:rPr lang="en-GB" dirty="0" smtClean="0"/>
              <a:t>: </a:t>
            </a:r>
            <a:r>
              <a:rPr lang="el-GR" dirty="0" smtClean="0"/>
              <a:t>Βρόγχοι</a:t>
            </a:r>
            <a:r>
              <a:rPr lang="en-GB" dirty="0" smtClean="0"/>
              <a:t> 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456"/>
            <a:ext cx="8229600" cy="57339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p</a:t>
            </a:r>
            <a:r>
              <a:rPr lang="en-US" sz="2000" dirty="0" err="1" smtClean="0">
                <a:latin typeface="Arial"/>
                <a:cs typeface="Arial"/>
              </a:rPr>
              <a:t>rint</a:t>
            </a:r>
            <a:r>
              <a:rPr lang="en-US" sz="2000" dirty="0" smtClean="0">
                <a:latin typeface="Arial"/>
                <a:cs typeface="Arial"/>
              </a:rPr>
              <a:t> STDOUT “type a number\n”;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$number=&lt;STDIN&gt;;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homp($number);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w</a:t>
            </a:r>
            <a:r>
              <a:rPr lang="en-GB" sz="2000" dirty="0" err="1" smtClean="0">
                <a:latin typeface="Arial"/>
                <a:cs typeface="Arial"/>
              </a:rPr>
              <a:t>hile</a:t>
            </a:r>
            <a:r>
              <a:rPr lang="el-GR" sz="2000" dirty="0" smtClean="0">
                <a:latin typeface="Arial"/>
                <a:cs typeface="Arial"/>
              </a:rPr>
              <a:t>($</a:t>
            </a:r>
            <a:r>
              <a:rPr lang="en-GB" sz="2000" dirty="0" smtClean="0">
                <a:latin typeface="Arial"/>
                <a:cs typeface="Arial"/>
              </a:rPr>
              <a:t>number &lt; 10</a:t>
            </a:r>
            <a:r>
              <a:rPr lang="el-GR" sz="2000" dirty="0" smtClean="0">
                <a:latin typeface="Arial"/>
                <a:cs typeface="Arial"/>
              </a:rPr>
              <a:t>)</a:t>
            </a:r>
            <a:r>
              <a:rPr lang="en-GB" sz="2000" dirty="0" smtClean="0">
                <a:latin typeface="Arial"/>
                <a:cs typeface="Arial"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print STDOUT “this is the print: $number\n”;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$number++;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Πόσες φορές θα γίνει η εκτύπωση στην οθόνη?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 αφαιρέσουμε την γραμμή</a:t>
            </a:r>
            <a:r>
              <a:rPr lang="en-GB" sz="2000" dirty="0" smtClean="0">
                <a:latin typeface="Arial"/>
                <a:cs typeface="Arial"/>
              </a:rPr>
              <a:t>: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$</a:t>
            </a:r>
            <a:r>
              <a:rPr lang="en-GB" sz="2000" dirty="0" smtClean="0">
                <a:latin typeface="Arial"/>
                <a:cs typeface="Arial"/>
              </a:rPr>
              <a:t>number++;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Τι θα κάνει το πρόγραμμα?</a:t>
            </a:r>
            <a:endParaRPr lang="en-GB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7970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04" y="155569"/>
            <a:ext cx="8809988" cy="1174890"/>
          </a:xfrm>
        </p:spPr>
        <p:txBody>
          <a:bodyPr>
            <a:normAutofit/>
          </a:bodyPr>
          <a:lstStyle/>
          <a:p>
            <a:r>
              <a:rPr lang="en-GB" sz="3200" dirty="0"/>
              <a:t>6</a:t>
            </a:r>
            <a:r>
              <a:rPr lang="el-GR" sz="3200" dirty="0" smtClean="0"/>
              <a:t>ο πρόγραμμα</a:t>
            </a:r>
            <a:r>
              <a:rPr lang="en-GB" sz="3200" dirty="0" smtClean="0"/>
              <a:t>: </a:t>
            </a:r>
            <a:r>
              <a:rPr lang="el-GR" sz="3200" dirty="0" smtClean="0"/>
              <a:t>Βρόγχοι</a:t>
            </a:r>
            <a:r>
              <a:rPr lang="en-GB" sz="3200" dirty="0" smtClean="0"/>
              <a:t> while </a:t>
            </a:r>
            <a:r>
              <a:rPr lang="el-GR" sz="3200" dirty="0" smtClean="0"/>
              <a:t>και διάβασμα ενός </a:t>
            </a:r>
            <a:r>
              <a:rPr lang="en-GB" sz="3200" dirty="0" smtClean="0"/>
              <a:t>file </a:t>
            </a:r>
            <a:r>
              <a:rPr lang="el-GR" sz="3200" dirty="0" smtClean="0"/>
              <a:t>γραμμή - γραμμή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528"/>
            <a:ext cx="8229600" cy="51439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Με το </a:t>
            </a:r>
            <a:r>
              <a:rPr lang="en-GB" sz="2000" dirty="0" smtClean="0">
                <a:latin typeface="Arial"/>
                <a:cs typeface="Arial"/>
              </a:rPr>
              <a:t>while </a:t>
            </a:r>
            <a:r>
              <a:rPr lang="el-GR" sz="2000" dirty="0" smtClean="0">
                <a:latin typeface="Arial"/>
                <a:cs typeface="Arial"/>
              </a:rPr>
              <a:t>μπορούμε να διαβάσουμε όλες τις γραμμές ενός </a:t>
            </a:r>
            <a:r>
              <a:rPr lang="en-GB" sz="2000" dirty="0" smtClean="0">
                <a:latin typeface="Arial"/>
                <a:cs typeface="Arial"/>
              </a:rPr>
              <a:t>file, </a:t>
            </a:r>
            <a:r>
              <a:rPr lang="el-GR" sz="2000" dirty="0" smtClean="0">
                <a:latin typeface="Arial"/>
                <a:cs typeface="Arial"/>
              </a:rPr>
              <a:t>μια – μια.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Δημιουργείστε ένα </a:t>
            </a:r>
            <a:r>
              <a:rPr lang="en-GB" sz="2000" dirty="0" smtClean="0">
                <a:latin typeface="Arial"/>
                <a:cs typeface="Arial"/>
              </a:rPr>
              <a:t>file </a:t>
            </a:r>
            <a:r>
              <a:rPr lang="el-GR" sz="2000" dirty="0" smtClean="0">
                <a:latin typeface="Arial"/>
                <a:cs typeface="Arial"/>
              </a:rPr>
              <a:t>με 5 ονόματα σε 5 γραμμές.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Δημιουργείστε το πρόγραμμα 6 παρακάτω.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p</a:t>
            </a:r>
            <a:r>
              <a:rPr lang="en-GB" sz="2000" dirty="0" smtClean="0">
                <a:latin typeface="Arial"/>
                <a:cs typeface="Arial"/>
              </a:rPr>
              <a:t>rint STDOUT “type input file name\n”;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$input_file1=&lt;STDIN&gt;;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c</a:t>
            </a:r>
            <a:r>
              <a:rPr lang="en-GB" sz="2000" dirty="0" smtClean="0">
                <a:latin typeface="Arial"/>
                <a:cs typeface="Arial"/>
              </a:rPr>
              <a:t>homp($input_file1);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o</a:t>
            </a:r>
            <a:r>
              <a:rPr lang="en-GB" sz="2000" dirty="0" smtClean="0">
                <a:latin typeface="Arial"/>
                <a:cs typeface="Arial"/>
              </a:rPr>
              <a:t>pen(FIN, “&lt; $input_file1”) or die “failed to open $input_file1\n”;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w</a:t>
            </a:r>
            <a:r>
              <a:rPr lang="en-GB" sz="2000" dirty="0" smtClean="0">
                <a:latin typeface="Arial"/>
                <a:cs typeface="Arial"/>
              </a:rPr>
              <a:t>hile($line=&lt;FIN&gt;){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chomp($line);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print STDOUT “$line\n”;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c</a:t>
            </a:r>
            <a:r>
              <a:rPr lang="en-GB" sz="2000" dirty="0" smtClean="0">
                <a:latin typeface="Arial"/>
                <a:cs typeface="Arial"/>
              </a:rPr>
              <a:t>lose(FIN);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Η εντολή</a:t>
            </a:r>
            <a:r>
              <a:rPr lang="en-GB" sz="2000" dirty="0">
                <a:latin typeface="Arial"/>
                <a:cs typeface="Arial"/>
              </a:rPr>
              <a:t>:</a:t>
            </a:r>
            <a:r>
              <a:rPr lang="el-GR" sz="2000" dirty="0" smtClean="0">
                <a:latin typeface="Arial"/>
                <a:cs typeface="Arial"/>
              </a:rPr>
              <a:t> </a:t>
            </a:r>
            <a:r>
              <a:rPr lang="en-GB" sz="2000" dirty="0" smtClean="0">
                <a:latin typeface="Arial"/>
                <a:cs typeface="Arial"/>
              </a:rPr>
              <a:t>while($line=&lt;FIN&gt;){</a:t>
            </a:r>
            <a:r>
              <a:rPr lang="el-GR" sz="2000" dirty="0" smtClean="0">
                <a:latin typeface="Arial"/>
                <a:cs typeface="Arial"/>
              </a:rPr>
              <a:t> 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σημαίνει</a:t>
            </a:r>
            <a:r>
              <a:rPr lang="en-GB" sz="2000" dirty="0" smtClean="0">
                <a:latin typeface="Arial"/>
                <a:cs typeface="Arial"/>
              </a:rPr>
              <a:t>: </a:t>
            </a:r>
            <a:r>
              <a:rPr lang="el-GR" sz="2000" dirty="0" smtClean="0">
                <a:latin typeface="Arial"/>
                <a:cs typeface="Arial"/>
              </a:rPr>
              <a:t>εφόσον υπάρχει νέα γραμμή στο </a:t>
            </a:r>
            <a:r>
              <a:rPr lang="en-GB" sz="2000" dirty="0" smtClean="0">
                <a:latin typeface="Arial"/>
                <a:cs typeface="Arial"/>
              </a:rPr>
              <a:t>file </a:t>
            </a:r>
            <a:r>
              <a:rPr lang="el-GR" sz="2000" dirty="0" smtClean="0">
                <a:latin typeface="Arial"/>
                <a:cs typeface="Arial"/>
              </a:rPr>
              <a:t>που δείχνει το </a:t>
            </a:r>
            <a:r>
              <a:rPr lang="en-GB" sz="2000" dirty="0" smtClean="0">
                <a:latin typeface="Arial"/>
                <a:cs typeface="Arial"/>
              </a:rPr>
              <a:t>FILEHANDLE FIN</a:t>
            </a:r>
            <a:r>
              <a:rPr lang="el-GR" sz="2000" dirty="0" smtClean="0">
                <a:latin typeface="Arial"/>
                <a:cs typeface="Arial"/>
              </a:rPr>
              <a:t>, αποθήκευσέ την σε μια μεταβλητή και εκτέλεσε τον κώδικα μέσα στις αγκύλες.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Όταν φτάσουμε στο τέλος του </a:t>
            </a:r>
            <a:r>
              <a:rPr lang="en-GB" sz="2000" dirty="0" smtClean="0">
                <a:latin typeface="Arial"/>
                <a:cs typeface="Arial"/>
              </a:rPr>
              <a:t>file</a:t>
            </a:r>
            <a:r>
              <a:rPr lang="el-GR" sz="2000" dirty="0" smtClean="0">
                <a:latin typeface="Arial"/>
                <a:cs typeface="Arial"/>
              </a:rPr>
              <a:t> και η εντολή </a:t>
            </a:r>
            <a:r>
              <a:rPr lang="en-GB" sz="2000" dirty="0" smtClean="0">
                <a:latin typeface="Arial"/>
                <a:cs typeface="Arial"/>
              </a:rPr>
              <a:t>while </a:t>
            </a:r>
            <a:r>
              <a:rPr lang="el-GR" sz="2000" dirty="0" smtClean="0">
                <a:latin typeface="Arial"/>
                <a:cs typeface="Arial"/>
              </a:rPr>
              <a:t>θα δοκιμάσει εκ νέου αν ισχύει η συνθήκη, δεν θα ισχύει, οπότε η </a:t>
            </a:r>
            <a:r>
              <a:rPr lang="en-GB" sz="2000" dirty="0" smtClean="0">
                <a:latin typeface="Arial"/>
                <a:cs typeface="Arial"/>
              </a:rPr>
              <a:t>PERL </a:t>
            </a:r>
            <a:r>
              <a:rPr lang="el-GR" sz="2000" dirty="0" smtClean="0">
                <a:latin typeface="Arial"/>
                <a:cs typeface="Arial"/>
              </a:rPr>
              <a:t>δεν θα μπει μέσα στον βρόγχο, δηλαδή θα αγνοήσει τον κώδικα μέσα στις αγκύλες και θα συνεχίσει παρακάτω. 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1009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64" y="274638"/>
            <a:ext cx="8585108" cy="1033786"/>
          </a:xfrm>
        </p:spPr>
        <p:txBody>
          <a:bodyPr>
            <a:noAutofit/>
          </a:bodyPr>
          <a:lstStyle/>
          <a:p>
            <a:r>
              <a:rPr lang="en-GB" sz="3200" dirty="0" smtClean="0"/>
              <a:t>6</a:t>
            </a:r>
            <a:r>
              <a:rPr lang="el-GR" sz="3200" dirty="0" smtClean="0"/>
              <a:t>η άσκηση</a:t>
            </a:r>
            <a:r>
              <a:rPr lang="en-GB" sz="3200" dirty="0" smtClean="0"/>
              <a:t>: </a:t>
            </a:r>
            <a:r>
              <a:rPr lang="el-GR" sz="3200" dirty="0" smtClean="0"/>
              <a:t>Βρόγχοι</a:t>
            </a:r>
            <a:r>
              <a:rPr lang="en-GB" sz="3200" dirty="0" smtClean="0"/>
              <a:t> while </a:t>
            </a:r>
            <a:r>
              <a:rPr lang="el-GR" sz="3200" dirty="0" smtClean="0"/>
              <a:t>και διάβασμα ενός </a:t>
            </a:r>
            <a:r>
              <a:rPr lang="en-GB" sz="3200" dirty="0" smtClean="0"/>
              <a:t>file </a:t>
            </a:r>
            <a:r>
              <a:rPr lang="el-GR" sz="3200" dirty="0" smtClean="0"/>
              <a:t>γραμμή - γραμμή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8910"/>
            <a:ext cx="8229600" cy="4874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Τροποποιήστε το πρόγραμμα 6 σε 6</a:t>
            </a:r>
            <a:r>
              <a:rPr lang="en-GB" sz="2000" dirty="0" smtClean="0">
                <a:latin typeface="Arial"/>
                <a:cs typeface="Arial"/>
              </a:rPr>
              <a:t>b</a:t>
            </a:r>
            <a:r>
              <a:rPr lang="el-GR" sz="2000" dirty="0" smtClean="0">
                <a:latin typeface="Arial"/>
                <a:cs typeface="Arial"/>
              </a:rPr>
              <a:t>, ώστε να διαβάζει όλες τις γραμμές ενός</a:t>
            </a:r>
            <a:r>
              <a:rPr lang="en-GB" sz="2000" dirty="0" smtClean="0">
                <a:latin typeface="Arial"/>
                <a:cs typeface="Arial"/>
              </a:rPr>
              <a:t> file </a:t>
            </a:r>
            <a:r>
              <a:rPr lang="el-GR" sz="2000" dirty="0" smtClean="0">
                <a:latin typeface="Arial"/>
                <a:cs typeface="Arial"/>
              </a:rPr>
              <a:t>και να τις εκτυπώνει στο </a:t>
            </a:r>
            <a:r>
              <a:rPr lang="en-GB" sz="2000" dirty="0" smtClean="0">
                <a:latin typeface="Arial"/>
                <a:cs typeface="Arial"/>
              </a:rPr>
              <a:t>terminal, </a:t>
            </a:r>
            <a:r>
              <a:rPr lang="el-GR" sz="2000" dirty="0" smtClean="0">
                <a:latin typeface="Arial"/>
                <a:cs typeface="Arial"/>
              </a:rPr>
              <a:t>γραμμή – γραμμή, αλλα επίσεις σε κάθε γραμμή να εκτυπώνει μαζί και την αριθμητική της σειρά (ξεκινώντας από το </a:t>
            </a:r>
            <a:r>
              <a:rPr lang="en-GB" sz="2000" dirty="0" smtClean="0">
                <a:latin typeface="Arial"/>
                <a:cs typeface="Arial"/>
              </a:rPr>
              <a:t>1</a:t>
            </a:r>
            <a:r>
              <a:rPr lang="el-GR" sz="2000" dirty="0" smtClean="0">
                <a:latin typeface="Arial"/>
                <a:cs typeface="Arial"/>
              </a:rPr>
              <a:t>).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Tip: </a:t>
            </a:r>
            <a:r>
              <a:rPr lang="el-GR" sz="2000" dirty="0" smtClean="0">
                <a:latin typeface="Arial"/>
                <a:cs typeface="Arial"/>
              </a:rPr>
              <a:t>ορίστε ένα δικό σας μετρητή που να αυξάνεται κατά 1, κάθε φορά που έχει διαβαστεί μια γραμμή.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0787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442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7o </a:t>
            </a:r>
            <a:r>
              <a:rPr lang="el-GR" dirty="0" smtClean="0"/>
              <a:t>πρόγραμμα</a:t>
            </a:r>
            <a:r>
              <a:rPr lang="en-GB" dirty="0" smtClean="0"/>
              <a:t>: </a:t>
            </a:r>
            <a:r>
              <a:rPr lang="el-GR" dirty="0" smtClean="0"/>
              <a:t>Βρόγχοι</a:t>
            </a:r>
            <a:r>
              <a:rPr lang="en-GB" dirty="0" smtClean="0"/>
              <a:t> while </a:t>
            </a:r>
            <a:r>
              <a:rPr lang="el-GR" dirty="0" smtClean="0"/>
              <a:t>και διάβασμα ενός </a:t>
            </a:r>
            <a:r>
              <a:rPr lang="en-GB" dirty="0" smtClean="0"/>
              <a:t>file </a:t>
            </a:r>
            <a:r>
              <a:rPr lang="el-GR" dirty="0" smtClean="0"/>
              <a:t>για συγκεκριμμένο αριθμό γραμμών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5256"/>
            <a:ext cx="8229600" cy="45281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Θέλετε να γράψετε ένα πρόγραμμα, ώστε να διαβάζει τις 3 πρώτες γραμμές ενός</a:t>
            </a:r>
            <a:r>
              <a:rPr lang="en-GB" sz="2000" dirty="0" smtClean="0">
                <a:latin typeface="Arial"/>
                <a:cs typeface="Arial"/>
              </a:rPr>
              <a:t> file </a:t>
            </a:r>
            <a:r>
              <a:rPr lang="el-GR" sz="2000" dirty="0" smtClean="0">
                <a:latin typeface="Arial"/>
                <a:cs typeface="Arial"/>
              </a:rPr>
              <a:t>και να τις εκτυπώνει στο </a:t>
            </a:r>
            <a:r>
              <a:rPr lang="en-GB" sz="2000" dirty="0" smtClean="0">
                <a:latin typeface="Arial"/>
                <a:cs typeface="Arial"/>
              </a:rPr>
              <a:t>terminal, </a:t>
            </a:r>
            <a:r>
              <a:rPr lang="el-GR" sz="2000" dirty="0" smtClean="0">
                <a:latin typeface="Arial"/>
                <a:cs typeface="Arial"/>
              </a:rPr>
              <a:t>γραμμή – γραμμή, αλλα επίσεις σε κάθε γραμμή να εκτυπώνει μαζί και την αριθμητική της σειρά (ξεκινώντας από το </a:t>
            </a:r>
            <a:r>
              <a:rPr lang="en-GB" sz="2000" dirty="0" smtClean="0">
                <a:latin typeface="Arial"/>
                <a:cs typeface="Arial"/>
              </a:rPr>
              <a:t>1</a:t>
            </a:r>
            <a:r>
              <a:rPr lang="el-GR" sz="2000" dirty="0" smtClean="0">
                <a:latin typeface="Arial"/>
                <a:cs typeface="Arial"/>
              </a:rPr>
              <a:t>).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print STDOUT “type input file name\n”;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$input_file1=&lt;STDIN&gt;;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chomp($input_file1);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open(FIN, “&lt; $input_file1”) or die “failed to open $input_file1\n”;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$count=1;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w</a:t>
            </a:r>
            <a:r>
              <a:rPr lang="en-GB" sz="2000" dirty="0" smtClean="0">
                <a:latin typeface="Arial"/>
                <a:cs typeface="Arial"/>
              </a:rPr>
              <a:t>hile</a:t>
            </a:r>
            <a:r>
              <a:rPr lang="el-GR" sz="2000" dirty="0" smtClean="0">
                <a:latin typeface="Arial"/>
                <a:cs typeface="Arial"/>
              </a:rPr>
              <a:t>( </a:t>
            </a:r>
            <a:r>
              <a:rPr lang="en-GB" sz="2000" dirty="0" smtClean="0">
                <a:latin typeface="Arial"/>
                <a:cs typeface="Arial"/>
              </a:rPr>
              <a:t>($line=&lt;FIN&gt;)</a:t>
            </a:r>
            <a:r>
              <a:rPr lang="el-GR" sz="2000" dirty="0" smtClean="0">
                <a:latin typeface="Arial"/>
                <a:cs typeface="Arial"/>
              </a:rPr>
              <a:t> &amp;&amp; ($</a:t>
            </a:r>
            <a:r>
              <a:rPr lang="en-GB" sz="2000" dirty="0" smtClean="0">
                <a:latin typeface="Arial"/>
                <a:cs typeface="Arial"/>
              </a:rPr>
              <a:t>count&lt;4</a:t>
            </a:r>
            <a:r>
              <a:rPr lang="el-GR" sz="2000" dirty="0" smtClean="0">
                <a:latin typeface="Arial"/>
                <a:cs typeface="Arial"/>
              </a:rPr>
              <a:t>) )</a:t>
            </a:r>
            <a:r>
              <a:rPr lang="en-GB" sz="2000" dirty="0" smtClean="0">
                <a:latin typeface="Arial"/>
                <a:cs typeface="Arial"/>
              </a:rPr>
              <a:t>{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	chomp($line);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	print STDOUT “$line --- line number: $count\n”;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$count++;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close(FIN);</a:t>
            </a:r>
          </a:p>
        </p:txBody>
      </p:sp>
    </p:spTree>
    <p:extLst>
      <p:ext uri="{BB962C8B-B14F-4D97-AF65-F5344CB8AC3E}">
        <p14:creationId xmlns:p14="http://schemas.microsoft.com/office/powerpoint/2010/main" val="3826734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442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7</a:t>
            </a:r>
            <a:r>
              <a:rPr lang="el-GR" dirty="0" smtClean="0"/>
              <a:t>η</a:t>
            </a:r>
            <a:r>
              <a:rPr lang="en-GB" dirty="0" smtClean="0"/>
              <a:t> </a:t>
            </a:r>
            <a:r>
              <a:rPr lang="el-GR" dirty="0" smtClean="0"/>
              <a:t>άσκηση</a:t>
            </a:r>
            <a:r>
              <a:rPr lang="en-GB" dirty="0" smtClean="0"/>
              <a:t>: </a:t>
            </a:r>
            <a:r>
              <a:rPr lang="el-GR" dirty="0" smtClean="0"/>
              <a:t>Βρόγχοι</a:t>
            </a:r>
            <a:r>
              <a:rPr lang="en-GB" dirty="0" smtClean="0"/>
              <a:t> while </a:t>
            </a:r>
            <a:r>
              <a:rPr lang="el-GR" dirty="0" smtClean="0"/>
              <a:t>και διάβασμα ενός </a:t>
            </a:r>
            <a:r>
              <a:rPr lang="en-GB" dirty="0" smtClean="0"/>
              <a:t>file </a:t>
            </a:r>
            <a:r>
              <a:rPr lang="el-GR" dirty="0" smtClean="0"/>
              <a:t>για συγκεκριμμένο αριθμό γραμμών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5256"/>
            <a:ext cx="8229600" cy="4528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Τροποποιήστε το πρόγραμμα 7 σε </a:t>
            </a:r>
            <a:r>
              <a:rPr lang="en-GB" sz="2000" dirty="0" smtClean="0">
                <a:latin typeface="Arial"/>
                <a:cs typeface="Arial"/>
              </a:rPr>
              <a:t>7b</a:t>
            </a:r>
            <a:r>
              <a:rPr lang="el-GR" sz="2000" dirty="0" smtClean="0">
                <a:latin typeface="Arial"/>
                <a:cs typeface="Arial"/>
              </a:rPr>
              <a:t>, ώστε να ορίζετε εσείς από το </a:t>
            </a:r>
            <a:r>
              <a:rPr lang="en-GB" sz="2000" dirty="0" smtClean="0">
                <a:latin typeface="Arial"/>
                <a:cs typeface="Arial"/>
              </a:rPr>
              <a:t>terminal </a:t>
            </a:r>
            <a:r>
              <a:rPr lang="el-GR" sz="2000" dirty="0" smtClean="0">
                <a:latin typeface="Arial"/>
                <a:cs typeface="Arial"/>
              </a:rPr>
              <a:t>πόσες γραμμές θα διαβάσει από το </a:t>
            </a:r>
            <a:r>
              <a:rPr lang="en-GB" sz="2000" dirty="0" smtClean="0">
                <a:latin typeface="Arial"/>
                <a:cs typeface="Arial"/>
              </a:rPr>
              <a:t>file </a:t>
            </a:r>
            <a:r>
              <a:rPr lang="el-GR" sz="2000" dirty="0" smtClean="0">
                <a:latin typeface="Arial"/>
                <a:cs typeface="Arial"/>
              </a:rPr>
              <a:t>που επίσης εσείς ορίζετ</a:t>
            </a:r>
            <a:r>
              <a:rPr lang="el-GR" sz="2000" dirty="0">
                <a:latin typeface="Arial"/>
                <a:cs typeface="Arial"/>
              </a:rPr>
              <a:t>ε</a:t>
            </a:r>
            <a:r>
              <a:rPr lang="el-GR" sz="2000" dirty="0" smtClean="0">
                <a:latin typeface="Arial"/>
                <a:cs typeface="Arial"/>
              </a:rPr>
              <a:t> από το </a:t>
            </a:r>
            <a:r>
              <a:rPr lang="en-GB" sz="2000" dirty="0" smtClean="0">
                <a:latin typeface="Arial"/>
                <a:cs typeface="Arial"/>
              </a:rPr>
              <a:t>terminal.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255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from terminal </a:t>
            </a:r>
            <a:endParaRPr lang="el-GR" dirty="0" smtClean="0"/>
          </a:p>
          <a:p>
            <a:r>
              <a:rPr lang="en-US" dirty="0" smtClean="0"/>
              <a:t>open</a:t>
            </a:r>
          </a:p>
          <a:p>
            <a:r>
              <a:rPr lang="en-US" dirty="0" smtClean="0"/>
              <a:t>close</a:t>
            </a:r>
          </a:p>
          <a:p>
            <a:endParaRPr lang="en-US" dirty="0" smtClean="0"/>
          </a:p>
          <a:p>
            <a:r>
              <a:rPr lang="en-US" dirty="0" smtClean="0"/>
              <a:t>if</a:t>
            </a:r>
          </a:p>
          <a:p>
            <a:r>
              <a:rPr lang="en-US" dirty="0" smtClean="0"/>
              <a:t>for</a:t>
            </a:r>
          </a:p>
          <a:p>
            <a:r>
              <a:rPr lang="en-US" dirty="0" smtClean="0"/>
              <a:t>while</a:t>
            </a:r>
          </a:p>
          <a:p>
            <a:r>
              <a:rPr lang="en-US" dirty="0" smtClean="0"/>
              <a:t>sleep($s) #($s=seconds)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50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4817"/>
          </a:xfrm>
        </p:spPr>
        <p:txBody>
          <a:bodyPr>
            <a:normAutofit fontScale="90000"/>
          </a:bodyPr>
          <a:lstStyle/>
          <a:p>
            <a:r>
              <a:rPr lang="en-GB" dirty="0"/>
              <a:t>8</a:t>
            </a:r>
            <a:r>
              <a:rPr lang="el-GR" dirty="0" smtClean="0"/>
              <a:t>ο πρόγραμμα</a:t>
            </a:r>
            <a:r>
              <a:rPr lang="en-GB" dirty="0" smtClean="0"/>
              <a:t>: </a:t>
            </a:r>
            <a:r>
              <a:rPr lang="el-GR" dirty="0" smtClean="0"/>
              <a:t>Βρόγχοι</a:t>
            </a:r>
            <a:r>
              <a:rPr lang="en-GB" dirty="0" smtClean="0"/>
              <a:t>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7732"/>
            <a:ext cx="8229600" cy="57211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Στο </a:t>
            </a:r>
            <a:r>
              <a:rPr lang="en-GB" sz="2000" dirty="0" smtClean="0">
                <a:latin typeface="Arial"/>
                <a:cs typeface="Arial"/>
              </a:rPr>
              <a:t>for, </a:t>
            </a:r>
            <a:r>
              <a:rPr lang="el-GR" sz="2000" dirty="0" smtClean="0">
                <a:latin typeface="Arial"/>
                <a:cs typeface="Arial"/>
              </a:rPr>
              <a:t>η εντολή έχει 3 μέρη</a:t>
            </a:r>
            <a:r>
              <a:rPr lang="en-GB" sz="2000" dirty="0" smtClean="0">
                <a:latin typeface="Arial"/>
                <a:cs typeface="Arial"/>
              </a:rPr>
              <a:t>:</a:t>
            </a:r>
            <a:endParaRPr lang="el-GR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Έναν μετρητή</a:t>
            </a:r>
            <a:r>
              <a:rPr lang="en-GB" sz="2000" dirty="0" smtClean="0">
                <a:latin typeface="Arial"/>
                <a:cs typeface="Arial"/>
              </a:rPr>
              <a:t> (</a:t>
            </a:r>
            <a:r>
              <a:rPr lang="el-GR" sz="2000" dirty="0" smtClean="0">
                <a:latin typeface="Arial"/>
                <a:cs typeface="Arial"/>
              </a:rPr>
              <a:t>μεταβλητή</a:t>
            </a:r>
            <a:r>
              <a:rPr lang="en-GB" sz="2000" dirty="0" smtClean="0">
                <a:latin typeface="Arial"/>
                <a:cs typeface="Arial"/>
              </a:rPr>
              <a:t>)</a:t>
            </a:r>
            <a:r>
              <a:rPr lang="el-GR" sz="2000" dirty="0" smtClean="0">
                <a:latin typeface="Arial"/>
                <a:cs typeface="Arial"/>
              </a:rPr>
              <a:t> που μπορούμε να του δώσουμε οποιοδήποτε όνομα και πρέπει να του δώσουμε μια αρχική τιμή.</a:t>
            </a:r>
          </a:p>
          <a:p>
            <a:r>
              <a:rPr lang="el-GR" sz="2000" dirty="0" smtClean="0">
                <a:latin typeface="Arial"/>
                <a:cs typeface="Arial"/>
              </a:rPr>
              <a:t>Μια συνθήκη που πρέπει να ισχύει, για να εκτελεστεί ο κώδικας μέσα στις αγκύλες.</a:t>
            </a:r>
          </a:p>
          <a:p>
            <a:r>
              <a:rPr lang="el-GR" sz="2000" dirty="0" smtClean="0">
                <a:latin typeface="Arial"/>
                <a:cs typeface="Arial"/>
              </a:rPr>
              <a:t>Μεταβολή της τιμής του μετρητή</a:t>
            </a:r>
            <a:r>
              <a:rPr lang="en-GB" sz="2000" dirty="0" smtClean="0">
                <a:latin typeface="Arial"/>
                <a:cs typeface="Arial"/>
              </a:rPr>
              <a:t> (</a:t>
            </a:r>
            <a:r>
              <a:rPr lang="el-GR" sz="2000" dirty="0" smtClean="0">
                <a:latin typeface="Arial"/>
                <a:cs typeface="Arial"/>
              </a:rPr>
              <a:t>π.χ. </a:t>
            </a:r>
            <a:r>
              <a:rPr lang="el-GR" sz="2000" dirty="0">
                <a:latin typeface="Arial"/>
                <a:cs typeface="Arial"/>
              </a:rPr>
              <a:t>α</a:t>
            </a:r>
            <a:r>
              <a:rPr lang="el-GR" sz="2000" dirty="0" smtClean="0">
                <a:latin typeface="Arial"/>
                <a:cs typeface="Arial"/>
              </a:rPr>
              <a:t>ύξηση κατά 1</a:t>
            </a:r>
            <a:r>
              <a:rPr lang="en-GB" sz="2000" dirty="0" smtClean="0">
                <a:latin typeface="Arial"/>
                <a:cs typeface="Arial"/>
              </a:rPr>
              <a:t>)</a:t>
            </a:r>
            <a:r>
              <a:rPr lang="el-GR" sz="2000" dirty="0" smtClean="0">
                <a:latin typeface="Arial"/>
                <a:cs typeface="Arial"/>
              </a:rPr>
              <a:t>, όταν έχει φτάσει το πρόγραμμα στο τέλος της αγκύλης.</a:t>
            </a: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p</a:t>
            </a:r>
            <a:r>
              <a:rPr lang="en-US" sz="2000" dirty="0" err="1" smtClean="0">
                <a:latin typeface="Arial"/>
                <a:cs typeface="Arial"/>
              </a:rPr>
              <a:t>rint</a:t>
            </a:r>
            <a:r>
              <a:rPr lang="en-US" sz="2000" dirty="0" smtClean="0">
                <a:latin typeface="Arial"/>
                <a:cs typeface="Arial"/>
              </a:rPr>
              <a:t> STDOUT “type a number\n”;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$number=&lt;STDIN&gt;;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homp($number);</a:t>
            </a:r>
            <a:endParaRPr lang="en-US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for</a:t>
            </a:r>
            <a:r>
              <a:rPr lang="el-GR" sz="2000" dirty="0" smtClean="0">
                <a:latin typeface="Arial"/>
                <a:cs typeface="Arial"/>
              </a:rPr>
              <a:t>($</a:t>
            </a:r>
            <a:r>
              <a:rPr lang="en-GB" sz="2000" dirty="0" err="1" smtClean="0">
                <a:latin typeface="Arial"/>
                <a:cs typeface="Arial"/>
              </a:rPr>
              <a:t>i</a:t>
            </a:r>
            <a:r>
              <a:rPr lang="en-GB" sz="2000" dirty="0" smtClean="0">
                <a:latin typeface="Arial"/>
                <a:cs typeface="Arial"/>
              </a:rPr>
              <a:t>=0; $</a:t>
            </a:r>
            <a:r>
              <a:rPr lang="en-GB" sz="2000" dirty="0" err="1" smtClean="0">
                <a:latin typeface="Arial"/>
                <a:cs typeface="Arial"/>
              </a:rPr>
              <a:t>i</a:t>
            </a:r>
            <a:r>
              <a:rPr lang="en-GB" sz="2000" dirty="0" smtClean="0">
                <a:latin typeface="Arial"/>
                <a:cs typeface="Arial"/>
              </a:rPr>
              <a:t>&lt;$number; $</a:t>
            </a:r>
            <a:r>
              <a:rPr lang="en-GB" sz="2000" dirty="0" err="1" smtClean="0">
                <a:latin typeface="Arial"/>
                <a:cs typeface="Arial"/>
              </a:rPr>
              <a:t>i</a:t>
            </a:r>
            <a:r>
              <a:rPr lang="en-GB" sz="2000" dirty="0" smtClean="0">
                <a:latin typeface="Arial"/>
                <a:cs typeface="Arial"/>
              </a:rPr>
              <a:t>++</a:t>
            </a:r>
            <a:r>
              <a:rPr lang="el-GR" sz="2000" dirty="0" smtClean="0">
                <a:latin typeface="Arial"/>
                <a:cs typeface="Arial"/>
              </a:rPr>
              <a:t>)</a:t>
            </a:r>
            <a:r>
              <a:rPr lang="en-GB" sz="2000" dirty="0" smtClean="0">
                <a:latin typeface="Arial"/>
                <a:cs typeface="Arial"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print STDOUT “this is the number variable: $number --- this is the </a:t>
            </a:r>
            <a:r>
              <a:rPr lang="en-GB" sz="2000" dirty="0" err="1" smtClean="0">
                <a:latin typeface="Arial"/>
                <a:cs typeface="Arial"/>
              </a:rPr>
              <a:t>i</a:t>
            </a:r>
            <a:r>
              <a:rPr lang="en-GB" sz="2000" dirty="0" smtClean="0">
                <a:latin typeface="Arial"/>
                <a:cs typeface="Arial"/>
              </a:rPr>
              <a:t> variable: $</a:t>
            </a:r>
            <a:r>
              <a:rPr lang="en-GB" sz="2000" dirty="0" err="1" smtClean="0">
                <a:latin typeface="Arial"/>
                <a:cs typeface="Arial"/>
              </a:rPr>
              <a:t>i</a:t>
            </a:r>
            <a:r>
              <a:rPr lang="en-GB" sz="20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Πόσες φορές θα γίνει η εκτύπωση στην οθόνη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latin typeface="Arial"/>
                <a:cs typeface="Arial"/>
              </a:rPr>
              <a:t>αν δώσουμε την τιμή 10 στο </a:t>
            </a:r>
            <a:r>
              <a:rPr lang="en-GB" sz="2000" dirty="0" smtClean="0">
                <a:latin typeface="Arial"/>
                <a:cs typeface="Arial"/>
              </a:rPr>
              <a:t>$number</a:t>
            </a:r>
            <a:r>
              <a:rPr lang="el-GR" sz="2000" dirty="0" smtClean="0">
                <a:latin typeface="Arial"/>
                <a:cs typeface="Arial"/>
              </a:rPr>
              <a:t>?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Πόσες φορές θα γίνει η εκτύπωση στην οθόνη </a:t>
            </a:r>
            <a:r>
              <a:rPr lang="el-GR" sz="2000" dirty="0">
                <a:latin typeface="Arial"/>
                <a:cs typeface="Arial"/>
              </a:rPr>
              <a:t>α</a:t>
            </a:r>
            <a:r>
              <a:rPr lang="el-GR" sz="2000" dirty="0" smtClean="0">
                <a:latin typeface="Arial"/>
                <a:cs typeface="Arial"/>
              </a:rPr>
              <a:t>ν το </a:t>
            </a:r>
            <a:r>
              <a:rPr lang="en-GB" sz="2000" dirty="0" smtClean="0">
                <a:latin typeface="Arial"/>
                <a:cs typeface="Arial"/>
              </a:rPr>
              <a:t>$</a:t>
            </a:r>
            <a:r>
              <a:rPr lang="en-GB" sz="2000" dirty="0" err="1" smtClean="0">
                <a:latin typeface="Arial"/>
                <a:cs typeface="Arial"/>
              </a:rPr>
              <a:t>i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ξεκινήσει με την τιμή 5 &amp; το </a:t>
            </a:r>
            <a:r>
              <a:rPr lang="en-GB" sz="2000" dirty="0" smtClean="0">
                <a:latin typeface="Arial"/>
                <a:cs typeface="Arial"/>
              </a:rPr>
              <a:t>$number </a:t>
            </a:r>
            <a:r>
              <a:rPr lang="el-GR" sz="2000" dirty="0" smtClean="0">
                <a:latin typeface="Arial"/>
                <a:cs typeface="Arial"/>
              </a:rPr>
              <a:t>με την τιμή 11?</a:t>
            </a:r>
          </a:p>
        </p:txBody>
      </p:sp>
    </p:spTree>
    <p:extLst>
      <p:ext uri="{BB962C8B-B14F-4D97-AF65-F5344CB8AC3E}">
        <p14:creationId xmlns:p14="http://schemas.microsoft.com/office/powerpoint/2010/main" val="3164550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481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8</a:t>
            </a:r>
            <a:r>
              <a:rPr lang="el-GR" baseline="30000" dirty="0" smtClean="0"/>
              <a:t>η</a:t>
            </a:r>
            <a:r>
              <a:rPr lang="el-GR" dirty="0" smtClean="0"/>
              <a:t> άσκηση</a:t>
            </a:r>
            <a:r>
              <a:rPr lang="en-GB" dirty="0" smtClean="0"/>
              <a:t>: </a:t>
            </a:r>
            <a:r>
              <a:rPr lang="el-GR" dirty="0" smtClean="0"/>
              <a:t>Βρόγχοι</a:t>
            </a:r>
            <a:r>
              <a:rPr lang="en-GB" dirty="0" smtClean="0"/>
              <a:t>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7732"/>
            <a:ext cx="8229600" cy="5721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Επαναλάβετε την άσκηση 7, αλλά αυτή την φορά χρησιμοποιείστε τον βρόγχο </a:t>
            </a:r>
            <a:r>
              <a:rPr lang="en-GB" sz="2000" dirty="0" smtClean="0">
                <a:latin typeface="Arial"/>
                <a:cs typeface="Arial"/>
              </a:rPr>
              <a:t>for</a:t>
            </a:r>
            <a:r>
              <a:rPr lang="el-GR" sz="2000" dirty="0" smtClean="0">
                <a:latin typeface="Arial"/>
                <a:cs typeface="Arial"/>
              </a:rPr>
              <a:t> αντί για</a:t>
            </a:r>
            <a:r>
              <a:rPr lang="en-GB" sz="2000" dirty="0" smtClean="0">
                <a:latin typeface="Arial"/>
                <a:cs typeface="Arial"/>
              </a:rPr>
              <a:t> while</a:t>
            </a:r>
            <a:r>
              <a:rPr lang="el-GR" sz="20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Tip: </a:t>
            </a:r>
            <a:r>
              <a:rPr lang="el-GR" sz="2000" dirty="0" smtClean="0">
                <a:latin typeface="Arial"/>
                <a:cs typeface="Arial"/>
              </a:rPr>
              <a:t>$</a:t>
            </a:r>
            <a:r>
              <a:rPr lang="en-GB" sz="2000" dirty="0" err="1" smtClean="0">
                <a:latin typeface="Arial"/>
                <a:cs typeface="Arial"/>
              </a:rPr>
              <a:t>var</a:t>
            </a:r>
            <a:r>
              <a:rPr lang="en-GB" sz="2000" dirty="0" smtClean="0">
                <a:latin typeface="Arial"/>
                <a:cs typeface="Arial"/>
              </a:rPr>
              <a:t> = &lt;FIN&gt;; </a:t>
            </a:r>
            <a:r>
              <a:rPr lang="el-GR" sz="2000" dirty="0" smtClean="0">
                <a:latin typeface="Arial"/>
                <a:cs typeface="Arial"/>
              </a:rPr>
              <a:t>Για να πάρουμε την επόμενη γραμμή.</a:t>
            </a:r>
          </a:p>
        </p:txBody>
      </p:sp>
    </p:spTree>
    <p:extLst>
      <p:ext uri="{BB962C8B-B14F-4D97-AF65-F5344CB8AC3E}">
        <p14:creationId xmlns:p14="http://schemas.microsoft.com/office/powerpoint/2010/main" val="1954960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481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9</a:t>
            </a:r>
            <a:r>
              <a:rPr lang="el-GR" baseline="30000" dirty="0" smtClean="0"/>
              <a:t>ο</a:t>
            </a:r>
            <a:r>
              <a:rPr lang="el-GR" dirty="0" smtClean="0"/>
              <a:t> πρόγραμμα </a:t>
            </a:r>
            <a:r>
              <a:rPr lang="en-GB" dirty="0" smtClean="0"/>
              <a:t>: </a:t>
            </a:r>
            <a:r>
              <a:rPr lang="el-GR" dirty="0" smtClean="0"/>
              <a:t>Βρόγχοι</a:t>
            </a:r>
            <a:r>
              <a:rPr lang="en-GB" dirty="0" smtClean="0"/>
              <a:t> for</a:t>
            </a:r>
            <a:r>
              <a:rPr lang="el-GR" dirty="0" smtClean="0"/>
              <a:t> (</a:t>
            </a:r>
            <a:r>
              <a:rPr lang="en-GB" dirty="0" smtClean="0"/>
              <a:t>nested loops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980"/>
            <a:ext cx="8229600" cy="4775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Μέσα σε ένα βρόγχο μπορούμε να εισάγουμε έναν άλλο εσωτερικό βρόγχο.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Καθώς ρέει ο κώδικας, πρώτα θα ολοκληρωθεί ο εσωτερικός βρόχος.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Φανταστείτε το σαν ένα ρολόι με λεπτά και δευτερόλεπτα.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Τα λεπτά είναι ο εξωτερικός βρόγχος και τα δευτερόλεπτα ο εσωτερικός βρόγχος.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Το παρακάτω πρόγραμμα δημιουργεί ένα ρολόι που εκτυπώνονται τα λεπτά και τα δευτερόλεπτα.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Χρησιμοποιούμε την εντολή </a:t>
            </a:r>
            <a:r>
              <a:rPr lang="en-GB" sz="2000" dirty="0" smtClean="0">
                <a:latin typeface="Arial"/>
                <a:cs typeface="Arial"/>
              </a:rPr>
              <a:t>sleep(), </a:t>
            </a:r>
            <a:r>
              <a:rPr lang="el-GR" sz="2000" dirty="0" smtClean="0">
                <a:latin typeface="Arial"/>
                <a:cs typeface="Arial"/>
              </a:rPr>
              <a:t>όπου μέσα στην παρένθεση βάζουμε πόσα πραγματικά δευτερόλεπτα διαρκεί ένα δευτερόλεπτο του προγράμματος.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Η </a:t>
            </a:r>
            <a:r>
              <a:rPr lang="en-GB" sz="2000" dirty="0" smtClean="0">
                <a:latin typeface="Arial"/>
                <a:cs typeface="Arial"/>
              </a:rPr>
              <a:t>sleep</a:t>
            </a:r>
            <a:r>
              <a:rPr lang="el-GR" sz="2000" dirty="0" smtClean="0">
                <a:latin typeface="Arial"/>
                <a:cs typeface="Arial"/>
              </a:rPr>
              <a:t>()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παίρνει ακέραιους αριθμούς σε δευτερόλεπτα.</a:t>
            </a:r>
          </a:p>
        </p:txBody>
      </p:sp>
    </p:spTree>
    <p:extLst>
      <p:ext uri="{BB962C8B-B14F-4D97-AF65-F5344CB8AC3E}">
        <p14:creationId xmlns:p14="http://schemas.microsoft.com/office/powerpoint/2010/main" val="3559401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481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9</a:t>
            </a:r>
            <a:r>
              <a:rPr lang="el-GR" baseline="30000" dirty="0" smtClean="0"/>
              <a:t>ο</a:t>
            </a:r>
            <a:r>
              <a:rPr lang="el-GR" dirty="0" smtClean="0"/>
              <a:t> πρόγραμμα </a:t>
            </a:r>
            <a:r>
              <a:rPr lang="en-GB" dirty="0" smtClean="0"/>
              <a:t>: </a:t>
            </a:r>
            <a:r>
              <a:rPr lang="el-GR" dirty="0" smtClean="0"/>
              <a:t>Βρόγχοι</a:t>
            </a:r>
            <a:r>
              <a:rPr lang="en-GB" dirty="0" smtClean="0"/>
              <a:t> for</a:t>
            </a:r>
            <a:r>
              <a:rPr lang="el-GR" dirty="0" smtClean="0"/>
              <a:t> (</a:t>
            </a:r>
            <a:r>
              <a:rPr lang="en-GB" dirty="0" smtClean="0"/>
              <a:t>nested loops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980"/>
            <a:ext cx="8229600" cy="41144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Το παρακάτω πρόγραμμα θα δουλέψει για </a:t>
            </a:r>
            <a:r>
              <a:rPr lang="en-GB" sz="2000" dirty="0" smtClean="0">
                <a:latin typeface="Arial"/>
                <a:cs typeface="Arial"/>
              </a:rPr>
              <a:t>2</a:t>
            </a:r>
            <a:r>
              <a:rPr lang="el-GR" sz="2000" smtClean="0">
                <a:latin typeface="Arial"/>
                <a:cs typeface="Arial"/>
              </a:rPr>
              <a:t> λεπτ</a:t>
            </a:r>
            <a:r>
              <a:rPr lang="el-GR" sz="2000" smtClean="0">
                <a:latin typeface="Arial"/>
                <a:cs typeface="Arial"/>
              </a:rPr>
              <a:t>ά</a:t>
            </a:r>
            <a:r>
              <a:rPr lang="el-GR" sz="2000" smtClean="0">
                <a:latin typeface="Arial"/>
                <a:cs typeface="Arial"/>
              </a:rPr>
              <a:t>.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f</a:t>
            </a:r>
            <a:r>
              <a:rPr lang="en-GB" sz="2000" dirty="0" smtClean="0">
                <a:latin typeface="Arial"/>
                <a:cs typeface="Arial"/>
              </a:rPr>
              <a:t>or($minutes=0; $minutes&lt;2; $minutes++)</a:t>
            </a:r>
            <a:r>
              <a:rPr lang="el-GR" sz="2000" dirty="0" smtClean="0">
                <a:latin typeface="Arial"/>
                <a:cs typeface="Arial"/>
              </a:rPr>
              <a:t>{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for($seconds</a:t>
            </a:r>
            <a:r>
              <a:rPr lang="en-GB" sz="2000" dirty="0" smtClean="0">
                <a:latin typeface="Arial"/>
                <a:cs typeface="Arial"/>
              </a:rPr>
              <a:t>=0; </a:t>
            </a:r>
            <a:r>
              <a:rPr lang="en-GB" sz="2000" dirty="0" smtClean="0">
                <a:latin typeface="Arial"/>
                <a:cs typeface="Arial"/>
              </a:rPr>
              <a:t>$seconds &lt; 60; $seconds++){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	print STDOUT “minutes:$minutes\</a:t>
            </a:r>
            <a:r>
              <a:rPr lang="en-GB" sz="2000" dirty="0" err="1" smtClean="0">
                <a:latin typeface="Arial"/>
                <a:cs typeface="Arial"/>
              </a:rPr>
              <a:t>tseconds</a:t>
            </a:r>
            <a:r>
              <a:rPr lang="en-GB" sz="2000" dirty="0" smtClean="0">
                <a:latin typeface="Arial"/>
                <a:cs typeface="Arial"/>
              </a:rPr>
              <a:t>:$seconds\n”;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	</a:t>
            </a:r>
            <a:r>
              <a:rPr lang="en-GB" sz="2000" dirty="0" smtClean="0">
                <a:latin typeface="Arial"/>
                <a:cs typeface="Arial"/>
              </a:rPr>
              <a:t>	sleep(1);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	}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}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Προσοχή!!!! Πρέπει να βεβαιωθούμε ότι έχουν κλείσει σωστά οι αγκύλες, αλλιώς το πρόγραμμα δεν θα δουλέψει.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8119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4834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9</a:t>
            </a:r>
            <a:r>
              <a:rPr lang="el-GR" baseline="30000" dirty="0" smtClean="0"/>
              <a:t>η</a:t>
            </a:r>
            <a:r>
              <a:rPr lang="el-GR" dirty="0" smtClean="0"/>
              <a:t> άσκηση</a:t>
            </a:r>
            <a:r>
              <a:rPr lang="en-GB" dirty="0" smtClean="0"/>
              <a:t>: </a:t>
            </a:r>
            <a:r>
              <a:rPr lang="el-GR" dirty="0" smtClean="0"/>
              <a:t>Βρόγχοι</a:t>
            </a:r>
            <a:r>
              <a:rPr lang="en-GB" dirty="0" smtClean="0"/>
              <a:t> for</a:t>
            </a:r>
            <a:r>
              <a:rPr lang="el-GR" dirty="0" smtClean="0"/>
              <a:t> (</a:t>
            </a:r>
            <a:r>
              <a:rPr lang="en-GB" dirty="0" smtClean="0"/>
              <a:t>nested loops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1551"/>
            <a:ext cx="8229600" cy="4114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Τροποποιήστε το πρόγραμμα 9 σε </a:t>
            </a:r>
            <a:r>
              <a:rPr lang="en-GB" sz="2000" dirty="0" smtClean="0">
                <a:latin typeface="Arial"/>
                <a:cs typeface="Arial"/>
              </a:rPr>
              <a:t>9b</a:t>
            </a:r>
            <a:r>
              <a:rPr lang="el-GR" sz="2000" dirty="0" smtClean="0">
                <a:latin typeface="Arial"/>
                <a:cs typeface="Arial"/>
              </a:rPr>
              <a:t>, ώστε να ορίζετε εσείς από το </a:t>
            </a:r>
            <a:r>
              <a:rPr lang="en-GB" sz="2000" dirty="0" smtClean="0">
                <a:latin typeface="Arial"/>
                <a:cs typeface="Arial"/>
              </a:rPr>
              <a:t>terminal:</a:t>
            </a:r>
          </a:p>
          <a:p>
            <a:r>
              <a:rPr lang="el-GR" sz="2000" dirty="0" smtClean="0">
                <a:latin typeface="Arial"/>
                <a:cs typeface="Arial"/>
              </a:rPr>
              <a:t>πόσα δευτερόλεπτα θέλετε να έχει ένα λεπτό</a:t>
            </a:r>
            <a:r>
              <a:rPr lang="en-GB" sz="2000" dirty="0" smtClean="0">
                <a:latin typeface="Arial"/>
                <a:cs typeface="Arial"/>
              </a:rPr>
              <a:t>.</a:t>
            </a:r>
          </a:p>
          <a:p>
            <a:r>
              <a:rPr lang="el-GR" sz="2000" dirty="0" smtClean="0">
                <a:latin typeface="Arial"/>
                <a:cs typeface="Arial"/>
              </a:rPr>
              <a:t>Πόσα λεπτά θέλετε να τρέξει το πρόγραμμα.</a:t>
            </a:r>
          </a:p>
          <a:p>
            <a:r>
              <a:rPr lang="el-GR" sz="2000" dirty="0" smtClean="0">
                <a:latin typeface="Arial"/>
                <a:cs typeface="Arial"/>
              </a:rPr>
              <a:t>Πόσα πραγματικά δευτερόλεπτα θέλετε να κρατάει ένα δευτερόλεπτο του προγράμματος.</a:t>
            </a:r>
          </a:p>
          <a:p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Τροποποιήστε το πρόγραμμα 9</a:t>
            </a:r>
            <a:r>
              <a:rPr lang="en-GB" sz="2000" dirty="0" smtClean="0">
                <a:latin typeface="Arial"/>
                <a:cs typeface="Arial"/>
              </a:rPr>
              <a:t>b</a:t>
            </a:r>
            <a:r>
              <a:rPr lang="el-GR" sz="2000" dirty="0" smtClean="0">
                <a:latin typeface="Arial"/>
                <a:cs typeface="Arial"/>
              </a:rPr>
              <a:t> σε </a:t>
            </a:r>
            <a:r>
              <a:rPr lang="en-GB" sz="2000" dirty="0" smtClean="0">
                <a:latin typeface="Arial"/>
                <a:cs typeface="Arial"/>
              </a:rPr>
              <a:t>9c</a:t>
            </a:r>
            <a:r>
              <a:rPr lang="el-GR" sz="2000" dirty="0" smtClean="0">
                <a:latin typeface="Arial"/>
                <a:cs typeface="Arial"/>
              </a:rPr>
              <a:t>, ώστε εκτός από τα παραπάνω, το πρόγραμμα στο τέλος να εκτυπώνει πόσα συνολικά δευτερόλεπτα έτρεξε.</a:t>
            </a:r>
            <a:endParaRPr lang="en-GB" sz="2000" dirty="0" smtClean="0">
              <a:latin typeface="Arial"/>
              <a:cs typeface="Arial"/>
            </a:endParaRPr>
          </a:p>
          <a:p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3920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5962"/>
            <a:ext cx="8229600" cy="754099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Άσκηση για το σπίτι – </a:t>
            </a:r>
            <a:br>
              <a:rPr lang="el-GR" dirty="0" smtClean="0">
                <a:latin typeface="Arial"/>
                <a:cs typeface="Arial"/>
              </a:rPr>
            </a:br>
            <a:r>
              <a:rPr lang="el-GR" dirty="0" smtClean="0">
                <a:latin typeface="Arial"/>
                <a:cs typeface="Arial"/>
              </a:rPr>
              <a:t>Ηλεκτρονικό καζίνο!!!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6970"/>
            <a:ext cx="8229600" cy="47368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Δημιουργείστε ένα πρόγραμμα ηλεκτρονικό καζίνο.</a:t>
            </a: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Για το πρόγραμμα αυτό θα χρησιμοποιήσετε την εντολή </a:t>
            </a:r>
            <a:r>
              <a:rPr lang="en-GB" sz="2000" dirty="0" smtClean="0">
                <a:latin typeface="Arial"/>
                <a:cs typeface="Arial"/>
              </a:rPr>
              <a:t>rand(). </a:t>
            </a:r>
            <a:r>
              <a:rPr lang="el-GR" sz="2000" dirty="0" smtClean="0">
                <a:latin typeface="Arial"/>
                <a:cs typeface="Arial"/>
              </a:rPr>
              <a:t>Είναι μια γεννήτρια τυχαίων αριθμών. Δείτε την </a:t>
            </a:r>
            <a:r>
              <a:rPr lang="en-GB" sz="2000" dirty="0" smtClean="0">
                <a:latin typeface="Arial"/>
                <a:cs typeface="Arial"/>
              </a:rPr>
              <a:t>rand </a:t>
            </a:r>
            <a:r>
              <a:rPr lang="el-GR" sz="2000" dirty="0" smtClean="0">
                <a:latin typeface="Arial"/>
                <a:cs typeface="Arial"/>
              </a:rPr>
              <a:t>στο </a:t>
            </a:r>
            <a:r>
              <a:rPr lang="en-GB" sz="2000" dirty="0" err="1" smtClean="0">
                <a:latin typeface="Arial"/>
                <a:cs typeface="Arial"/>
              </a:rPr>
              <a:t>google</a:t>
            </a:r>
            <a:r>
              <a:rPr lang="el-GR" sz="2000" dirty="0" smtClean="0">
                <a:latin typeface="Arial"/>
                <a:cs typeface="Arial"/>
              </a:rPr>
              <a:t>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$</a:t>
            </a:r>
            <a:r>
              <a:rPr lang="en-GB" sz="2000" dirty="0" err="1" smtClean="0">
                <a:latin typeface="Arial"/>
                <a:cs typeface="Arial"/>
              </a:rPr>
              <a:t>random_number</a:t>
            </a:r>
            <a:r>
              <a:rPr lang="el-GR" sz="2000" dirty="0" smtClean="0">
                <a:latin typeface="Arial"/>
                <a:cs typeface="Arial"/>
              </a:rPr>
              <a:t> </a:t>
            </a:r>
            <a:r>
              <a:rPr lang="en-GB" sz="2000" dirty="0" smtClean="0">
                <a:latin typeface="Arial"/>
                <a:cs typeface="Arial"/>
              </a:rPr>
              <a:t>=</a:t>
            </a:r>
            <a:r>
              <a:rPr lang="el-GR" sz="2000" dirty="0" smtClean="0">
                <a:latin typeface="Arial"/>
                <a:cs typeface="Arial"/>
              </a:rPr>
              <a:t> </a:t>
            </a:r>
            <a:r>
              <a:rPr lang="en-GB" sz="2000" dirty="0" smtClean="0">
                <a:latin typeface="Arial"/>
                <a:cs typeface="Arial"/>
              </a:rPr>
              <a:t>rand(</a:t>
            </a:r>
            <a:r>
              <a:rPr lang="el-GR" sz="2000" dirty="0" smtClean="0">
                <a:latin typeface="Arial"/>
                <a:cs typeface="Arial"/>
              </a:rPr>
              <a:t>$</a:t>
            </a:r>
            <a:r>
              <a:rPr lang="en-GB" sz="2000" dirty="0" smtClean="0">
                <a:latin typeface="Arial"/>
                <a:cs typeface="Arial"/>
              </a:rPr>
              <a:t>x);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Επιστρέφει μια τυχαία</a:t>
            </a:r>
            <a:r>
              <a:rPr lang="en-GB" sz="2000" dirty="0" smtClean="0">
                <a:latin typeface="Arial"/>
                <a:cs typeface="Arial"/>
              </a:rPr>
              <a:t> (</a:t>
            </a:r>
            <a:r>
              <a:rPr lang="el-GR" sz="2000" dirty="0" smtClean="0">
                <a:latin typeface="Arial"/>
                <a:cs typeface="Arial"/>
              </a:rPr>
              <a:t>δεκαδική</a:t>
            </a:r>
            <a:r>
              <a:rPr lang="en-GB" sz="2000" dirty="0" smtClean="0">
                <a:latin typeface="Arial"/>
                <a:cs typeface="Arial"/>
              </a:rPr>
              <a:t>)</a:t>
            </a:r>
            <a:r>
              <a:rPr lang="el-GR" sz="2000" dirty="0" smtClean="0">
                <a:latin typeface="Arial"/>
                <a:cs typeface="Arial"/>
              </a:rPr>
              <a:t> τιμή μεταξύ του 0 – </a:t>
            </a:r>
            <a:r>
              <a:rPr lang="en-GB" sz="2000" dirty="0" smtClean="0">
                <a:latin typeface="Arial"/>
                <a:cs typeface="Arial"/>
              </a:rPr>
              <a:t>$x</a:t>
            </a:r>
            <a:r>
              <a:rPr lang="el-GR" sz="20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Για να πάρετε τυχαίους ακέραιους αριθμούς, θα πρέπει να μετατρέψετε την τυχαία δεκαδική τιμή σε ακέραια με την εντολή </a:t>
            </a:r>
            <a:r>
              <a:rPr lang="en-GB" sz="2000" dirty="0" err="1" smtClean="0">
                <a:latin typeface="Arial"/>
                <a:cs typeface="Arial"/>
              </a:rPr>
              <a:t>int</a:t>
            </a:r>
            <a:r>
              <a:rPr lang="en-GB" sz="2000" dirty="0" smtClean="0">
                <a:latin typeface="Arial"/>
                <a:cs typeface="Arial"/>
              </a:rPr>
              <a:t>().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Π.χ.</a:t>
            </a:r>
            <a:endParaRPr lang="en-GB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$</a:t>
            </a:r>
            <a:r>
              <a:rPr lang="en-GB" sz="2000" dirty="0" err="1" smtClean="0">
                <a:cs typeface="Arial"/>
              </a:rPr>
              <a:t>random_number_int</a:t>
            </a:r>
            <a:r>
              <a:rPr lang="el-GR" sz="2000" dirty="0" smtClean="0">
                <a:cs typeface="Arial"/>
              </a:rPr>
              <a:t> </a:t>
            </a:r>
            <a:r>
              <a:rPr lang="en-GB" sz="2000" dirty="0" smtClean="0">
                <a:cs typeface="Arial"/>
              </a:rPr>
              <a:t>=</a:t>
            </a:r>
            <a:r>
              <a:rPr lang="el-GR" sz="2000" dirty="0" smtClean="0">
                <a:cs typeface="Arial"/>
              </a:rPr>
              <a:t> </a:t>
            </a:r>
            <a:r>
              <a:rPr lang="en-GB" sz="2000" dirty="0" err="1" smtClean="0">
                <a:cs typeface="Arial"/>
              </a:rPr>
              <a:t>int</a:t>
            </a:r>
            <a:r>
              <a:rPr lang="en-GB" sz="2000" dirty="0" smtClean="0">
                <a:cs typeface="Arial"/>
              </a:rPr>
              <a:t>(rand(10))</a:t>
            </a:r>
          </a:p>
          <a:p>
            <a:pPr marL="0" indent="0">
              <a:buNone/>
            </a:pP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Ή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>
                <a:cs typeface="Arial"/>
              </a:rPr>
              <a:t>$</a:t>
            </a:r>
            <a:r>
              <a:rPr lang="en-GB" sz="2000" dirty="0" err="1">
                <a:cs typeface="Arial"/>
              </a:rPr>
              <a:t>random_number</a:t>
            </a:r>
            <a:r>
              <a:rPr lang="el-GR" sz="2000" dirty="0">
                <a:cs typeface="Arial"/>
              </a:rPr>
              <a:t> </a:t>
            </a:r>
            <a:r>
              <a:rPr lang="en-GB" sz="2000" dirty="0">
                <a:cs typeface="Arial"/>
              </a:rPr>
              <a:t>=</a:t>
            </a:r>
            <a:r>
              <a:rPr lang="el-GR" sz="2000" dirty="0">
                <a:cs typeface="Arial"/>
              </a:rPr>
              <a:t> </a:t>
            </a:r>
            <a:r>
              <a:rPr lang="en-GB" sz="2000" dirty="0">
                <a:cs typeface="Arial"/>
              </a:rPr>
              <a:t>rand</a:t>
            </a:r>
            <a:r>
              <a:rPr lang="en-GB" sz="2000" dirty="0" smtClean="0">
                <a:cs typeface="Arial"/>
              </a:rPr>
              <a:t>(</a:t>
            </a:r>
            <a:r>
              <a:rPr lang="el-GR" sz="2000" dirty="0" smtClean="0">
                <a:cs typeface="Arial"/>
              </a:rPr>
              <a:t>10</a:t>
            </a:r>
            <a:r>
              <a:rPr lang="en-GB" sz="2000" dirty="0" smtClean="0">
                <a:cs typeface="Arial"/>
              </a:rPr>
              <a:t>);</a:t>
            </a: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$</a:t>
            </a:r>
            <a:r>
              <a:rPr lang="en-GB" sz="2000" dirty="0" err="1" smtClean="0">
                <a:cs typeface="Arial"/>
              </a:rPr>
              <a:t>random_number_int</a:t>
            </a:r>
            <a:r>
              <a:rPr lang="el-GR" sz="2000" dirty="0" smtClean="0">
                <a:cs typeface="Arial"/>
              </a:rPr>
              <a:t>  = </a:t>
            </a:r>
            <a:r>
              <a:rPr lang="en-GB" sz="2000" dirty="0" err="1" smtClean="0">
                <a:cs typeface="Arial"/>
              </a:rPr>
              <a:t>int</a:t>
            </a:r>
            <a:r>
              <a:rPr lang="en-GB" sz="2000" dirty="0" smtClean="0">
                <a:cs typeface="Arial"/>
              </a:rPr>
              <a:t>(</a:t>
            </a:r>
            <a:r>
              <a:rPr lang="el-GR" sz="2000" dirty="0" smtClean="0">
                <a:cs typeface="Arial"/>
              </a:rPr>
              <a:t>$</a:t>
            </a:r>
            <a:r>
              <a:rPr lang="en-GB" sz="2000" dirty="0" err="1" smtClean="0">
                <a:cs typeface="Arial"/>
              </a:rPr>
              <a:t>random_number</a:t>
            </a:r>
            <a:r>
              <a:rPr lang="en-GB" sz="2000" dirty="0" smtClean="0">
                <a:cs typeface="Arial"/>
              </a:rPr>
              <a:t>);</a:t>
            </a:r>
            <a:endParaRPr lang="el-GR" sz="2000" dirty="0">
              <a:cs typeface="Arial"/>
            </a:endParaRP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1067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5962"/>
            <a:ext cx="8229600" cy="90167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Άσκηση για το σπίτι – </a:t>
            </a:r>
            <a:br>
              <a:rPr lang="el-GR" dirty="0" smtClean="0"/>
            </a:br>
            <a:r>
              <a:rPr lang="el-GR" dirty="0" smtClean="0"/>
              <a:t>Ηλεκτρονικό καζίνο!!! (1)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Για αρχή, δημιουργείστε ένα πρόγραμμα</a:t>
            </a:r>
            <a:r>
              <a:rPr lang="en-GB" sz="2000" dirty="0" smtClean="0">
                <a:latin typeface="Arial"/>
                <a:cs typeface="Arial"/>
              </a:rPr>
              <a:t> casino1.pl</a:t>
            </a:r>
            <a:r>
              <a:rPr lang="el-GR" sz="2000" dirty="0" smtClean="0">
                <a:latin typeface="Arial"/>
                <a:cs typeface="Arial"/>
              </a:rPr>
              <a:t> που να σας ζητάει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για μία μόνο φορά αν θα παίξετε κόκκινο/μαύρο.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Στην συνέχεια, το πρόγραμμα να τρέχει την γεννήτρια τυχαίων αριθμών και να σας εκτυπώνει αν κερδίσατε.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98715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5962"/>
            <a:ext cx="8229600" cy="90167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Άσκηση για το σπίτι – </a:t>
            </a:r>
            <a:br>
              <a:rPr lang="el-GR" dirty="0" smtClean="0"/>
            </a:br>
            <a:r>
              <a:rPr lang="el-GR" dirty="0" smtClean="0"/>
              <a:t>Ηλεκτρονικό καζίνο!!! (2)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 συνέχεια, τροποποιήστε το</a:t>
            </a:r>
            <a:r>
              <a:rPr lang="en-GB" sz="2000" dirty="0" smtClean="0">
                <a:latin typeface="Arial"/>
                <a:cs typeface="Arial"/>
              </a:rPr>
              <a:t> casino1.pl </a:t>
            </a:r>
            <a:r>
              <a:rPr lang="el-GR" sz="2000" dirty="0" smtClean="0">
                <a:latin typeface="Arial"/>
                <a:cs typeface="Arial"/>
              </a:rPr>
              <a:t>σε </a:t>
            </a:r>
            <a:r>
              <a:rPr lang="en-GB" sz="2000" dirty="0" smtClean="0">
                <a:latin typeface="Arial"/>
                <a:cs typeface="Arial"/>
              </a:rPr>
              <a:t>casino2.pl</a:t>
            </a:r>
            <a:r>
              <a:rPr lang="el-GR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ώστε το πρόγραμμα να σας ζητήσει να παίξετε 5 φορές. Θα χρησιμοποιήσετε τους βρόγχους.</a:t>
            </a:r>
            <a:r>
              <a:rPr lang="el-GR" sz="2000" dirty="0" smtClean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16785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5962"/>
            <a:ext cx="8229600" cy="90167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Άσκηση για το σπίτι – </a:t>
            </a:r>
            <a:br>
              <a:rPr lang="el-GR" dirty="0" smtClean="0"/>
            </a:br>
            <a:r>
              <a:rPr lang="el-GR" dirty="0" smtClean="0"/>
              <a:t>Ηλεκτρονικό καζίνο!!! (3)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 συνέχεια, τροποποιήστε το</a:t>
            </a:r>
            <a:r>
              <a:rPr lang="en-GB" sz="2000" dirty="0" smtClean="0">
                <a:latin typeface="Arial"/>
                <a:cs typeface="Arial"/>
              </a:rPr>
              <a:t> casino</a:t>
            </a:r>
            <a:r>
              <a:rPr lang="el-GR" sz="2000" dirty="0" smtClean="0">
                <a:latin typeface="Arial"/>
                <a:cs typeface="Arial"/>
              </a:rPr>
              <a:t>2</a:t>
            </a:r>
            <a:r>
              <a:rPr lang="en-GB" sz="2000" dirty="0" smtClean="0">
                <a:latin typeface="Arial"/>
                <a:cs typeface="Arial"/>
              </a:rPr>
              <a:t>.pl </a:t>
            </a:r>
            <a:r>
              <a:rPr lang="el-GR" sz="2000" dirty="0" smtClean="0">
                <a:latin typeface="Arial"/>
                <a:cs typeface="Arial"/>
              </a:rPr>
              <a:t>σε </a:t>
            </a:r>
            <a:r>
              <a:rPr lang="en-GB" sz="2000" dirty="0" smtClean="0">
                <a:latin typeface="Arial"/>
                <a:cs typeface="Arial"/>
              </a:rPr>
              <a:t>casino</a:t>
            </a:r>
            <a:r>
              <a:rPr lang="el-GR" sz="2000" dirty="0" smtClean="0">
                <a:latin typeface="Arial"/>
                <a:cs typeface="Arial"/>
              </a:rPr>
              <a:t>3</a:t>
            </a:r>
            <a:r>
              <a:rPr lang="en-GB" sz="2000" dirty="0" smtClean="0">
                <a:latin typeface="Arial"/>
                <a:cs typeface="Arial"/>
              </a:rPr>
              <a:t>.pl</a:t>
            </a:r>
            <a:r>
              <a:rPr lang="el-GR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ώστε το πρόγραμμα να σας ζητήσει να παίξετε 5 φορές και κάθε φορά να σας ρωτάει πόσα λεφτά θέλετε να ποντάρετε. Στο τέλος, το πρόγραμμα να σας εκτυπώσει πόσα λεφτά κερδίσατε ή χάσατε συνολικά μετά τις 5 φορές που παίξατε.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Εφόσον παίζετε κόκκινο/μαύρο, η νίκη διπλασιάζει τα λεφτά σας.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175996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5962"/>
            <a:ext cx="8229600" cy="90167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Άσκηση για το σπίτι – </a:t>
            </a:r>
            <a:br>
              <a:rPr lang="el-GR" dirty="0" smtClean="0"/>
            </a:br>
            <a:r>
              <a:rPr lang="el-GR" dirty="0" smtClean="0"/>
              <a:t>Ηλεκτρονικό καζίνο!!! (4)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 συνέχεια, τροποποιήστε το</a:t>
            </a:r>
            <a:r>
              <a:rPr lang="en-GB" sz="2000" dirty="0" smtClean="0">
                <a:latin typeface="Arial"/>
                <a:cs typeface="Arial"/>
              </a:rPr>
              <a:t> casino</a:t>
            </a:r>
            <a:r>
              <a:rPr lang="el-GR" sz="2000" dirty="0" smtClean="0">
                <a:latin typeface="Arial"/>
                <a:cs typeface="Arial"/>
              </a:rPr>
              <a:t>3</a:t>
            </a:r>
            <a:r>
              <a:rPr lang="en-GB" sz="2000" dirty="0" smtClean="0">
                <a:latin typeface="Arial"/>
                <a:cs typeface="Arial"/>
              </a:rPr>
              <a:t>.pl </a:t>
            </a:r>
            <a:r>
              <a:rPr lang="el-GR" sz="2000" dirty="0" smtClean="0">
                <a:latin typeface="Arial"/>
                <a:cs typeface="Arial"/>
              </a:rPr>
              <a:t>σε </a:t>
            </a:r>
            <a:r>
              <a:rPr lang="en-GB" sz="2000" dirty="0" smtClean="0">
                <a:latin typeface="Arial"/>
                <a:cs typeface="Arial"/>
              </a:rPr>
              <a:t>casino</a:t>
            </a:r>
            <a:r>
              <a:rPr lang="el-GR" sz="2000" dirty="0" smtClean="0">
                <a:latin typeface="Arial"/>
                <a:cs typeface="Arial"/>
              </a:rPr>
              <a:t>4</a:t>
            </a:r>
            <a:r>
              <a:rPr lang="en-GB" sz="2000" dirty="0" smtClean="0">
                <a:latin typeface="Arial"/>
                <a:cs typeface="Arial"/>
              </a:rPr>
              <a:t>.pl</a:t>
            </a:r>
            <a:r>
              <a:rPr lang="el-GR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ώστε το πρόγραμμα να σας ζητήσει στην αρχή πόσα λεφτά έχετε συνολικά να ποντάρετε στις 5 φορές που θα παίξετε.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Κάθε φορά που παίζετε, το πρόγραμμα να σας λέει πόσα λεφτά έχετε στο πορτοφόλι σας και να σας ρωτάει πόσα λεφτά θέλετε να ποντάρετε στην συγκεκριμένη παρτίδα. 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1759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1o </a:t>
            </a:r>
            <a:r>
              <a:rPr lang="el-GR" sz="3200" dirty="0" smtClean="0">
                <a:latin typeface="Arial"/>
                <a:cs typeface="Arial"/>
              </a:rPr>
              <a:t>πρόγραμμα – Εισαγωγή δεδομένων από το </a:t>
            </a:r>
            <a:r>
              <a:rPr lang="en-GB" sz="3200" dirty="0" smtClean="0">
                <a:latin typeface="Arial"/>
                <a:cs typeface="Arial"/>
              </a:rPr>
              <a:t>terminal &amp; </a:t>
            </a:r>
            <a:r>
              <a:rPr lang="el-GR" sz="3200" dirty="0" smtClean="0">
                <a:latin typeface="Arial"/>
                <a:cs typeface="Arial"/>
              </a:rPr>
              <a:t>εκτύπωση στο </a:t>
            </a:r>
            <a:r>
              <a:rPr lang="en-GB" sz="3200" dirty="0" smtClean="0">
                <a:latin typeface="Arial"/>
                <a:cs typeface="Arial"/>
              </a:rPr>
              <a:t>terminal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000" dirty="0" smtClean="0">
                <a:latin typeface="Arial"/>
                <a:cs typeface="Arial"/>
              </a:rPr>
              <a:t>Θέλετε το πρόγραμμα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να σας ζητήσει μια λέξη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να την πληκτρολογήσετε στο </a:t>
            </a:r>
            <a:r>
              <a:rPr lang="en-GB" sz="1600" dirty="0" smtClean="0">
                <a:latin typeface="Arial"/>
                <a:cs typeface="Arial"/>
              </a:rPr>
              <a:t>terminal</a:t>
            </a:r>
            <a:endParaRPr lang="el-GR" sz="1600" dirty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και μετά να την εκτυπώσει στο </a:t>
            </a:r>
            <a:r>
              <a:rPr lang="en-GB" sz="1600" dirty="0" smtClean="0">
                <a:latin typeface="Arial"/>
                <a:cs typeface="Arial"/>
              </a:rPr>
              <a:t>terminal.</a:t>
            </a:r>
          </a:p>
          <a:p>
            <a:r>
              <a:rPr lang="el-GR" sz="2000" dirty="0" smtClean="0">
                <a:latin typeface="Arial"/>
                <a:cs typeface="Arial"/>
              </a:rPr>
              <a:t>Χρησιμοποιούμε το </a:t>
            </a:r>
            <a:r>
              <a:rPr lang="en-GB" sz="2000" dirty="0" smtClean="0">
                <a:latin typeface="Arial"/>
                <a:cs typeface="Arial"/>
              </a:rPr>
              <a:t>FILEHANDLE STDIN (</a:t>
            </a:r>
            <a:r>
              <a:rPr lang="en-GB" sz="2000" dirty="0" err="1" smtClean="0">
                <a:latin typeface="Arial"/>
                <a:cs typeface="Arial"/>
              </a:rPr>
              <a:t>STandarD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n-GB" sz="2000" dirty="0" err="1" smtClean="0">
                <a:latin typeface="Arial"/>
                <a:cs typeface="Arial"/>
              </a:rPr>
              <a:t>INput</a:t>
            </a:r>
            <a:r>
              <a:rPr lang="en-GB" sz="2000" dirty="0" smtClean="0">
                <a:latin typeface="Arial"/>
                <a:cs typeface="Arial"/>
              </a:rPr>
              <a:t>).</a:t>
            </a:r>
          </a:p>
          <a:p>
            <a:r>
              <a:rPr lang="el-GR" sz="2000" dirty="0" smtClean="0">
                <a:latin typeface="Arial"/>
                <a:cs typeface="Arial"/>
              </a:rPr>
              <a:t>Χρησιμοποιούμε το </a:t>
            </a:r>
            <a:r>
              <a:rPr lang="en-GB" sz="2000" dirty="0" smtClean="0">
                <a:latin typeface="Arial"/>
                <a:cs typeface="Arial"/>
              </a:rPr>
              <a:t>chomp</a:t>
            </a:r>
            <a:r>
              <a:rPr lang="el-GR" sz="2000" dirty="0" smtClean="0">
                <a:latin typeface="Arial"/>
                <a:cs typeface="Arial"/>
              </a:rPr>
              <a:t> για να βγάλει το </a:t>
            </a:r>
            <a:r>
              <a:rPr lang="en-GB" sz="2000" dirty="0" err="1" smtClean="0">
                <a:latin typeface="Arial"/>
                <a:cs typeface="Arial"/>
              </a:rPr>
              <a:t>new_line_character</a:t>
            </a:r>
            <a:r>
              <a:rPr lang="en-GB" sz="2000" dirty="0" smtClean="0">
                <a:latin typeface="Arial"/>
                <a:cs typeface="Arial"/>
              </a:rPr>
              <a:t> (\n) </a:t>
            </a:r>
            <a:r>
              <a:rPr lang="el-GR" sz="2000" dirty="0" smtClean="0">
                <a:latin typeface="Arial"/>
                <a:cs typeface="Arial"/>
              </a:rPr>
              <a:t>από το τέλος της γραμμής που πληκτρολογήσαμε στο </a:t>
            </a:r>
            <a:r>
              <a:rPr lang="en-GB" sz="2000" dirty="0" smtClean="0">
                <a:latin typeface="Arial"/>
                <a:cs typeface="Arial"/>
              </a:rPr>
              <a:t>terminal</a:t>
            </a:r>
            <a:r>
              <a:rPr lang="el-GR" sz="2000" dirty="0" smtClean="0">
                <a:latin typeface="Arial"/>
                <a:cs typeface="Arial"/>
              </a:rPr>
              <a:t> και τα περιεχόμενα του εισήχθησαν στην μεταβλητή </a:t>
            </a:r>
            <a:r>
              <a:rPr lang="en-US" sz="2000" dirty="0" smtClean="0">
                <a:latin typeface="Arial"/>
                <a:cs typeface="Arial"/>
              </a:rPr>
              <a:t>$</a:t>
            </a:r>
            <a:r>
              <a:rPr lang="en-US" sz="2000" dirty="0" err="1" smtClean="0">
                <a:latin typeface="Arial"/>
                <a:cs typeface="Arial"/>
              </a:rPr>
              <a:t>input_line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και μετά πατήσαμε </a:t>
            </a:r>
            <a:r>
              <a:rPr lang="en-GB" sz="2000" dirty="0" smtClean="0">
                <a:latin typeface="Arial"/>
                <a:cs typeface="Arial"/>
              </a:rPr>
              <a:t>ENTER </a:t>
            </a:r>
            <a:r>
              <a:rPr lang="el-GR" sz="2000" dirty="0" smtClean="0">
                <a:latin typeface="Arial"/>
                <a:cs typeface="Arial"/>
              </a:rPr>
              <a:t>για να εισαχθεί στο πρόγραμμα.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#!/</a:t>
            </a:r>
            <a:r>
              <a:rPr lang="en-US" sz="2000" dirty="0" err="1" smtClean="0">
                <a:latin typeface="Arial"/>
                <a:cs typeface="Arial"/>
              </a:rPr>
              <a:t>usr</a:t>
            </a:r>
            <a:r>
              <a:rPr lang="en-US" sz="2000" dirty="0" smtClean="0">
                <a:latin typeface="Arial"/>
                <a:cs typeface="Arial"/>
              </a:rPr>
              <a:t>/bin/</a:t>
            </a:r>
            <a:r>
              <a:rPr lang="en-US" sz="2000" dirty="0" err="1" smtClean="0">
                <a:latin typeface="Arial"/>
                <a:cs typeface="Arial"/>
              </a:rPr>
              <a:t>perl</a:t>
            </a:r>
            <a:r>
              <a:rPr lang="en-US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p</a:t>
            </a:r>
            <a:r>
              <a:rPr lang="en-US" sz="2000" dirty="0" smtClean="0">
                <a:latin typeface="Arial"/>
                <a:cs typeface="Arial"/>
              </a:rPr>
              <a:t>rint STDOUT “Type a word or sentence\n”;</a:t>
            </a:r>
            <a:endParaRPr lang="en-US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</a:t>
            </a:r>
            <a:r>
              <a:rPr lang="en-US" sz="2000" dirty="0" err="1" smtClean="0">
                <a:latin typeface="Arial"/>
                <a:cs typeface="Arial"/>
              </a:rPr>
              <a:t>input_line</a:t>
            </a:r>
            <a:r>
              <a:rPr lang="en-US" sz="2000" dirty="0" smtClean="0">
                <a:latin typeface="Arial"/>
                <a:cs typeface="Arial"/>
              </a:rPr>
              <a:t>=&lt;STDIN&gt;;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homp($</a:t>
            </a:r>
            <a:r>
              <a:rPr lang="en-US" sz="2000" dirty="0" err="1" smtClean="0">
                <a:latin typeface="Arial"/>
                <a:cs typeface="Arial"/>
              </a:rPr>
              <a:t>input_line</a:t>
            </a:r>
            <a:r>
              <a:rPr lang="en-US" sz="2000" dirty="0" smtClean="0">
                <a:latin typeface="Arial"/>
                <a:cs typeface="Arial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p</a:t>
            </a:r>
            <a:r>
              <a:rPr lang="en-US" sz="2000" dirty="0" smtClean="0">
                <a:latin typeface="Arial"/>
                <a:cs typeface="Arial"/>
              </a:rPr>
              <a:t>rint STDOUT “the word/line you typed is : $</a:t>
            </a:r>
            <a:r>
              <a:rPr lang="en-US" sz="2000" dirty="0" err="1" smtClean="0">
                <a:latin typeface="Arial"/>
                <a:cs typeface="Arial"/>
              </a:rPr>
              <a:t>input_line</a:t>
            </a:r>
            <a:r>
              <a:rPr lang="en-US" sz="20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144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5962"/>
            <a:ext cx="8229600" cy="90167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Άσκηση για το σπίτι – </a:t>
            </a:r>
            <a:br>
              <a:rPr lang="el-GR" dirty="0" smtClean="0"/>
            </a:br>
            <a:r>
              <a:rPr lang="el-GR" dirty="0" smtClean="0"/>
              <a:t>Ηλεκτρονικό καζίνο!!! (5)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 συνέχεια, τροποποιήστε το</a:t>
            </a:r>
            <a:r>
              <a:rPr lang="en-GB" sz="2000" dirty="0" smtClean="0">
                <a:latin typeface="Arial"/>
                <a:cs typeface="Arial"/>
              </a:rPr>
              <a:t> casino</a:t>
            </a:r>
            <a:r>
              <a:rPr lang="el-GR" sz="2000" dirty="0" smtClean="0">
                <a:latin typeface="Arial"/>
                <a:cs typeface="Arial"/>
              </a:rPr>
              <a:t>4</a:t>
            </a:r>
            <a:r>
              <a:rPr lang="en-GB" sz="2000" dirty="0" smtClean="0">
                <a:latin typeface="Arial"/>
                <a:cs typeface="Arial"/>
              </a:rPr>
              <a:t>.pl </a:t>
            </a:r>
            <a:r>
              <a:rPr lang="el-GR" sz="2000" dirty="0" smtClean="0">
                <a:latin typeface="Arial"/>
                <a:cs typeface="Arial"/>
              </a:rPr>
              <a:t>σε </a:t>
            </a:r>
            <a:r>
              <a:rPr lang="en-GB" sz="2000" dirty="0" smtClean="0">
                <a:latin typeface="Arial"/>
                <a:cs typeface="Arial"/>
              </a:rPr>
              <a:t>casino</a:t>
            </a:r>
            <a:r>
              <a:rPr lang="el-GR" sz="2000" dirty="0" smtClean="0">
                <a:latin typeface="Arial"/>
                <a:cs typeface="Arial"/>
              </a:rPr>
              <a:t>5</a:t>
            </a:r>
            <a:r>
              <a:rPr lang="en-GB" sz="2000" dirty="0" smtClean="0">
                <a:latin typeface="Arial"/>
                <a:cs typeface="Arial"/>
              </a:rPr>
              <a:t>.pl</a:t>
            </a:r>
            <a:r>
              <a:rPr lang="el-GR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ώστε το πρόγραμμα να σας ζητήσει στην αρχή πόσα λεφτά έχετε συνολικά στο πορτοφόλι σας να ποντάρετε. Μπορείτε να παίζετε συνεχώς, μέχρι να χάσετε όλα σας τα λεφτά.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Κάθε φορά που παίζετε, το πρόγραμμα να σας λέει πόσα λεφτά έχουν μείνει στο πορτοφόλι σας και να σας ρωτάει πόσα λεφτά θέλετε να ποντάρετε στην συγκεκριμένη παρτίδα.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Κάθε φορά που τελειώνει μια παρτίδα, να εκτυπώνεται ο αριθμός της παρτίδας, σε τι ποντάρατε, πόσα λεφτά ποντάρατε, τι αποτέλεσμα βγήκε, πόσα κερδίσατε ή χάσατε στην παρτίδα και πόσα λεφτά σας απομένουν στο πορτοφόλι.</a:t>
            </a: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60906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5962"/>
            <a:ext cx="8229600" cy="90167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Άσκηση για το σπίτι – </a:t>
            </a:r>
            <a:br>
              <a:rPr lang="el-GR" dirty="0" smtClean="0"/>
            </a:br>
            <a:r>
              <a:rPr lang="el-GR" dirty="0" smtClean="0"/>
              <a:t>Ηλεκτρονικό καζίνο!!! (6)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 συνέχεια, τροποποιήστε το</a:t>
            </a:r>
            <a:r>
              <a:rPr lang="en-GB" sz="2000" dirty="0" smtClean="0">
                <a:latin typeface="Arial"/>
                <a:cs typeface="Arial"/>
              </a:rPr>
              <a:t> casino</a:t>
            </a:r>
            <a:r>
              <a:rPr lang="el-GR" sz="2000" dirty="0" smtClean="0">
                <a:latin typeface="Arial"/>
                <a:cs typeface="Arial"/>
              </a:rPr>
              <a:t>5</a:t>
            </a:r>
            <a:r>
              <a:rPr lang="en-GB" sz="2000" dirty="0" smtClean="0">
                <a:latin typeface="Arial"/>
                <a:cs typeface="Arial"/>
              </a:rPr>
              <a:t>.pl </a:t>
            </a:r>
            <a:r>
              <a:rPr lang="el-GR" sz="2000" dirty="0" smtClean="0">
                <a:latin typeface="Arial"/>
                <a:cs typeface="Arial"/>
              </a:rPr>
              <a:t>σε </a:t>
            </a:r>
            <a:r>
              <a:rPr lang="en-GB" sz="2000" dirty="0" smtClean="0">
                <a:latin typeface="Arial"/>
                <a:cs typeface="Arial"/>
              </a:rPr>
              <a:t>casino</a:t>
            </a:r>
            <a:r>
              <a:rPr lang="el-GR" sz="2000" dirty="0" smtClean="0">
                <a:latin typeface="Arial"/>
                <a:cs typeface="Arial"/>
              </a:rPr>
              <a:t>6</a:t>
            </a:r>
            <a:r>
              <a:rPr lang="en-GB" sz="2000" dirty="0" smtClean="0">
                <a:latin typeface="Arial"/>
                <a:cs typeface="Arial"/>
              </a:rPr>
              <a:t>.pl</a:t>
            </a:r>
            <a:r>
              <a:rPr lang="el-GR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ώστε να ποντάρετε πλέον σε 1 αριθμό της ρουλέτας και όχι σε κόκκινο μαύρο.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Τα κέρδη πρέπει να είναι ανάλογα.</a:t>
            </a:r>
          </a:p>
        </p:txBody>
      </p:sp>
    </p:spTree>
    <p:extLst>
      <p:ext uri="{BB962C8B-B14F-4D97-AF65-F5344CB8AC3E}">
        <p14:creationId xmlns:p14="http://schemas.microsoft.com/office/powerpoint/2010/main" val="211612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39" y="486846"/>
            <a:ext cx="8229600" cy="6906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7454"/>
            <a:ext cx="8229600" cy="54374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cs typeface="Arial"/>
              </a:rPr>
              <a:t>Τα </a:t>
            </a:r>
            <a:r>
              <a:rPr lang="en-GB" sz="2000" dirty="0" smtClean="0">
                <a:cs typeface="Arial"/>
              </a:rPr>
              <a:t>arrays </a:t>
            </a:r>
            <a:r>
              <a:rPr lang="el-GR" sz="2000" dirty="0" smtClean="0">
                <a:cs typeface="Arial"/>
              </a:rPr>
              <a:t>είναι ουσιαστικά πίνακες που αποθηκεύουν δεδομένα (νούμερα/χαρακτήρες).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Μπορεί να είναι μονοδιάστατοι, διδιάστατοι, ή πολυδιάστατοι.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Χρησιμοποιούμε το @ για να ορίσουμε ένα </a:t>
            </a:r>
            <a:r>
              <a:rPr lang="en-GB" sz="2000" dirty="0" smtClean="0">
                <a:cs typeface="Arial"/>
              </a:rPr>
              <a:t>array.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Π.χ.</a:t>
            </a:r>
            <a:r>
              <a:rPr lang="en-GB" sz="2000" dirty="0" smtClean="0">
                <a:cs typeface="Arial"/>
              </a:rPr>
              <a:t>: @array1=();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Εδώ δημιουργούμε ένα </a:t>
            </a:r>
            <a:r>
              <a:rPr lang="en-GB" sz="2000" dirty="0" smtClean="0">
                <a:cs typeface="Arial"/>
              </a:rPr>
              <a:t>array </a:t>
            </a:r>
            <a:r>
              <a:rPr lang="el-GR" sz="2000" dirty="0" smtClean="0">
                <a:cs typeface="Arial"/>
              </a:rPr>
              <a:t>με το όνομα </a:t>
            </a:r>
            <a:r>
              <a:rPr lang="en-GB" sz="2000" dirty="0" smtClean="0">
                <a:cs typeface="Arial"/>
              </a:rPr>
              <a:t>array1, </a:t>
            </a:r>
            <a:r>
              <a:rPr lang="el-GR" sz="2000" dirty="0" smtClean="0">
                <a:cs typeface="Arial"/>
              </a:rPr>
              <a:t>που δεν έχει τίποτα ακόμα μέσα του (</a:t>
            </a:r>
            <a:r>
              <a:rPr lang="en-GB" sz="2000" dirty="0" smtClean="0">
                <a:cs typeface="Arial"/>
              </a:rPr>
              <a:t>initialize</a:t>
            </a:r>
            <a:r>
              <a:rPr lang="el-GR" sz="2000" dirty="0" smtClean="0">
                <a:cs typeface="Arial"/>
              </a:rPr>
              <a:t>).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Το </a:t>
            </a:r>
            <a:r>
              <a:rPr lang="en-GB" sz="2000" dirty="0" smtClean="0">
                <a:cs typeface="Arial"/>
              </a:rPr>
              <a:t>array: </a:t>
            </a:r>
            <a:r>
              <a:rPr lang="el-GR" sz="2000" dirty="0" smtClean="0">
                <a:cs typeface="Arial"/>
              </a:rPr>
              <a:t>@</a:t>
            </a:r>
            <a:r>
              <a:rPr lang="en-GB" sz="2000" dirty="0" smtClean="0">
                <a:cs typeface="Arial"/>
              </a:rPr>
              <a:t>array1=(10, 30, 50);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Είναι ένα μονοδιάστατο </a:t>
            </a:r>
            <a:r>
              <a:rPr lang="en-GB" sz="2000" dirty="0" smtClean="0">
                <a:cs typeface="Arial"/>
              </a:rPr>
              <a:t>array </a:t>
            </a:r>
            <a:r>
              <a:rPr lang="el-GR" sz="2000" dirty="0" smtClean="0">
                <a:cs typeface="Arial"/>
              </a:rPr>
              <a:t>με 3 στοιχεία, τα νούμερα 10, 30, 50.</a:t>
            </a:r>
            <a:endParaRPr lang="en-GB" sz="2000" dirty="0" smtClean="0"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To array @array2=(“</a:t>
            </a:r>
            <a:r>
              <a:rPr lang="en-GB" sz="2000" dirty="0" err="1" smtClean="0">
                <a:cs typeface="Arial"/>
              </a:rPr>
              <a:t>ena</a:t>
            </a:r>
            <a:r>
              <a:rPr lang="en-GB" sz="2000" dirty="0" smtClean="0">
                <a:cs typeface="Arial"/>
              </a:rPr>
              <a:t>”, “duo”, “</a:t>
            </a:r>
            <a:r>
              <a:rPr lang="en-GB" sz="2000" dirty="0" err="1" smtClean="0">
                <a:cs typeface="Arial"/>
              </a:rPr>
              <a:t>tria</a:t>
            </a:r>
            <a:r>
              <a:rPr lang="en-GB" sz="2000" dirty="0" smtClean="0">
                <a:cs typeface="Arial"/>
              </a:rPr>
              <a:t>”, “</a:t>
            </a:r>
            <a:r>
              <a:rPr lang="en-GB" sz="2000" dirty="0" err="1" smtClean="0">
                <a:cs typeface="Arial"/>
              </a:rPr>
              <a:t>tessera</a:t>
            </a:r>
            <a:r>
              <a:rPr lang="en-GB" sz="2000" dirty="0" smtClean="0">
                <a:cs typeface="Arial"/>
              </a:rPr>
              <a:t>”);</a:t>
            </a:r>
          </a:p>
          <a:p>
            <a:pPr marL="0" indent="0">
              <a:buNone/>
            </a:pPr>
            <a:r>
              <a:rPr lang="el-GR" sz="2000" dirty="0">
                <a:cs typeface="Arial"/>
              </a:rPr>
              <a:t>Είναι ένα μονοδιάστατο </a:t>
            </a:r>
            <a:r>
              <a:rPr lang="en-GB" sz="2000" dirty="0">
                <a:cs typeface="Arial"/>
              </a:rPr>
              <a:t>array </a:t>
            </a:r>
            <a:r>
              <a:rPr lang="el-GR" sz="2000" dirty="0">
                <a:cs typeface="Arial"/>
              </a:rPr>
              <a:t>με </a:t>
            </a:r>
            <a:r>
              <a:rPr lang="en-GB" sz="2000" dirty="0" smtClean="0">
                <a:cs typeface="Arial"/>
              </a:rPr>
              <a:t>4</a:t>
            </a:r>
            <a:r>
              <a:rPr lang="el-GR" sz="2000" dirty="0" smtClean="0">
                <a:cs typeface="Arial"/>
              </a:rPr>
              <a:t> στοιχεία</a:t>
            </a:r>
            <a:r>
              <a:rPr lang="en-GB" sz="2000" dirty="0" smtClean="0">
                <a:cs typeface="Arial"/>
              </a:rPr>
              <a:t>.</a:t>
            </a:r>
          </a:p>
          <a:p>
            <a:pPr marL="0" indent="0">
              <a:buNone/>
            </a:pPr>
            <a:endParaRPr lang="en-GB" sz="2000" dirty="0"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Πώς μπορούμε να έχουμε πρόσβαση σε ένα συγκεκριμμένο στοιχείο του </a:t>
            </a:r>
            <a:r>
              <a:rPr lang="en-GB" sz="2000" dirty="0" smtClean="0">
                <a:cs typeface="Arial"/>
              </a:rPr>
              <a:t>array</a:t>
            </a:r>
            <a:r>
              <a:rPr lang="el-GR" sz="2000" dirty="0" smtClean="0">
                <a:cs typeface="Arial"/>
              </a:rPr>
              <a:t>1</a:t>
            </a:r>
            <a:r>
              <a:rPr lang="en-GB" sz="2000" dirty="0" smtClean="0"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π.χ. στο 1</a:t>
            </a:r>
            <a:r>
              <a:rPr lang="el-GR" sz="2000" baseline="30000" dirty="0" smtClean="0">
                <a:cs typeface="Arial"/>
              </a:rPr>
              <a:t>ο</a:t>
            </a:r>
            <a:r>
              <a:rPr lang="el-GR" sz="2000" dirty="0" smtClean="0">
                <a:cs typeface="Arial"/>
              </a:rPr>
              <a:t> στοιχείο</a:t>
            </a:r>
            <a:r>
              <a:rPr lang="en-GB" sz="2000" dirty="0" smtClean="0">
                <a:cs typeface="Arial"/>
              </a:rPr>
              <a:t> </a:t>
            </a:r>
            <a:r>
              <a:rPr lang="el-GR" sz="2000" dirty="0" smtClean="0">
                <a:cs typeface="Arial"/>
              </a:rPr>
              <a:t>και να βάλουμε την τιμή του σε μια μεταβλητή με το όνομα </a:t>
            </a:r>
            <a:r>
              <a:rPr lang="en-GB" sz="2000" dirty="0" smtClean="0">
                <a:cs typeface="Arial"/>
              </a:rPr>
              <a:t>$element?</a:t>
            </a: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$</a:t>
            </a:r>
            <a:r>
              <a:rPr lang="en-GB" sz="2000" dirty="0" smtClean="0">
                <a:cs typeface="Arial"/>
              </a:rPr>
              <a:t>element = $array1[0];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Προσοχή! Για να έχουμε πρόσβαση σε ένα συγκεκριμμένο στοιχείο</a:t>
            </a:r>
            <a:r>
              <a:rPr lang="en-GB" sz="2000" dirty="0" smtClean="0">
                <a:cs typeface="Arial"/>
              </a:rPr>
              <a:t> </a:t>
            </a:r>
            <a:r>
              <a:rPr lang="el-GR" sz="2000" dirty="0" smtClean="0">
                <a:cs typeface="Arial"/>
              </a:rPr>
              <a:t>του </a:t>
            </a:r>
            <a:r>
              <a:rPr lang="en-GB" sz="2000" dirty="0" smtClean="0">
                <a:cs typeface="Arial"/>
              </a:rPr>
              <a:t>array </a:t>
            </a:r>
            <a:r>
              <a:rPr lang="el-GR" sz="2000" dirty="0" smtClean="0">
                <a:cs typeface="Arial"/>
              </a:rPr>
              <a:t>χρησιμοποιούμε το $ αντί για το @. Μέσα στις αγκύλες βάζουμε τη θέση του στοιχείου που θέλουμε να πάρουμε. Η αρίθμηση των στοιχείων αρχίζει από το 0. Άρα</a:t>
            </a:r>
            <a:r>
              <a:rPr lang="en-GB" sz="2000" dirty="0" smtClean="0">
                <a:cs typeface="Arial"/>
              </a:rPr>
              <a:t>:</a:t>
            </a:r>
            <a:endParaRPr lang="en-GB" sz="2000" dirty="0">
              <a:cs typeface="Arial"/>
            </a:endParaRPr>
          </a:p>
          <a:p>
            <a:r>
              <a:rPr lang="el-GR" sz="2000" dirty="0" smtClean="0">
                <a:cs typeface="Arial"/>
              </a:rPr>
              <a:t>το πρώτο στοιχείο του </a:t>
            </a:r>
            <a:r>
              <a:rPr lang="en-GB" sz="2000" dirty="0" smtClean="0">
                <a:cs typeface="Arial"/>
              </a:rPr>
              <a:t>array1 </a:t>
            </a:r>
            <a:r>
              <a:rPr lang="el-GR" sz="2000" dirty="0" smtClean="0">
                <a:cs typeface="Arial"/>
              </a:rPr>
              <a:t>είναι το $</a:t>
            </a:r>
            <a:r>
              <a:rPr lang="en-GB" sz="2000" dirty="0" smtClean="0">
                <a:cs typeface="Arial"/>
              </a:rPr>
              <a:t>array</a:t>
            </a:r>
            <a:r>
              <a:rPr lang="el-GR" sz="2000" dirty="0" smtClean="0">
                <a:cs typeface="Arial"/>
              </a:rPr>
              <a:t>1</a:t>
            </a:r>
            <a:r>
              <a:rPr lang="en-GB" sz="2000" dirty="0" smtClean="0">
                <a:cs typeface="Arial"/>
              </a:rPr>
              <a:t>[0],</a:t>
            </a:r>
          </a:p>
          <a:p>
            <a:r>
              <a:rPr lang="el-GR" sz="2000" dirty="0" smtClean="0">
                <a:cs typeface="Arial"/>
              </a:rPr>
              <a:t>Το δεύτερο στοιχείο του </a:t>
            </a:r>
            <a:r>
              <a:rPr lang="en-GB" sz="2000" dirty="0" smtClean="0">
                <a:cs typeface="Arial"/>
              </a:rPr>
              <a:t>array1 </a:t>
            </a:r>
            <a:r>
              <a:rPr lang="el-GR" sz="2000" dirty="0" smtClean="0">
                <a:cs typeface="Arial"/>
              </a:rPr>
              <a:t>είναι το $</a:t>
            </a:r>
            <a:r>
              <a:rPr lang="en-GB" sz="2000" dirty="0" smtClean="0">
                <a:cs typeface="Arial"/>
              </a:rPr>
              <a:t>array1[1].</a:t>
            </a: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09608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39" y="486846"/>
            <a:ext cx="8229600" cy="6906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Arrays:</a:t>
            </a:r>
            <a:r>
              <a:rPr lang="el-GR" dirty="0" smtClean="0"/>
              <a:t> Άσκηση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2" y="1177453"/>
            <a:ext cx="8229600" cy="5437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cs typeface="Arial"/>
              </a:rPr>
              <a:t>Θέλουμε να δημιουργήσουμε ένα </a:t>
            </a:r>
            <a:r>
              <a:rPr lang="en-GB" sz="2000" dirty="0" smtClean="0">
                <a:cs typeface="Arial"/>
              </a:rPr>
              <a:t>array </a:t>
            </a:r>
            <a:r>
              <a:rPr lang="el-GR" sz="2000" dirty="0" smtClean="0">
                <a:cs typeface="Arial"/>
              </a:rPr>
              <a:t>με 4 στοιχεία, όπου το κάθε στοιχείο να έχει από ένα αριθμό (0-3) και στη συνέχεια να εκτυπώσουμε όλα τα στοιχεία στην οθόνη.</a:t>
            </a:r>
          </a:p>
          <a:p>
            <a:pPr marL="0" indent="0">
              <a:buNone/>
            </a:pPr>
            <a:endParaRPr lang="el-G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cs typeface="Arial"/>
              </a:rPr>
              <a:t>#!/</a:t>
            </a:r>
            <a:r>
              <a:rPr lang="en-GB" sz="2000" dirty="0" err="1">
                <a:cs typeface="Arial"/>
              </a:rPr>
              <a:t>usr</a:t>
            </a:r>
            <a:r>
              <a:rPr lang="en-GB" sz="2000" dirty="0">
                <a:cs typeface="Arial"/>
              </a:rPr>
              <a:t>/bin/</a:t>
            </a:r>
            <a:r>
              <a:rPr lang="en-GB" sz="2000" dirty="0" err="1">
                <a:cs typeface="Arial"/>
              </a:rPr>
              <a:t>perl</a:t>
            </a:r>
            <a:r>
              <a:rPr lang="en-GB" sz="2000" dirty="0">
                <a:cs typeface="Arial"/>
              </a:rPr>
              <a:t> –w</a:t>
            </a: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@array1=(0, 1, 2, </a:t>
            </a:r>
            <a:r>
              <a:rPr lang="el-GR" sz="2000" dirty="0" smtClean="0">
                <a:cs typeface="Arial"/>
              </a:rPr>
              <a:t>3</a:t>
            </a:r>
            <a:r>
              <a:rPr lang="en-GB" sz="2000" dirty="0" smtClean="0">
                <a:cs typeface="Arial"/>
              </a:rPr>
              <a:t>);</a:t>
            </a:r>
          </a:p>
          <a:p>
            <a:pPr marL="0" indent="0">
              <a:buNone/>
            </a:pPr>
            <a:r>
              <a:rPr lang="en-GB" sz="2000" dirty="0">
                <a:cs typeface="Arial"/>
              </a:rPr>
              <a:t>p</a:t>
            </a:r>
            <a:r>
              <a:rPr lang="en-GB" sz="2000" dirty="0" smtClean="0">
                <a:latin typeface="Arial"/>
                <a:cs typeface="Arial"/>
              </a:rPr>
              <a:t>rint STDOUT “</a:t>
            </a:r>
            <a:r>
              <a:rPr lang="el-GR" sz="2000" dirty="0" smtClean="0">
                <a:latin typeface="Arial"/>
                <a:cs typeface="Arial"/>
              </a:rPr>
              <a:t>@</a:t>
            </a:r>
            <a:r>
              <a:rPr lang="en-GB" sz="2000" dirty="0" smtClean="0">
                <a:cs typeface="Arial"/>
              </a:rPr>
              <a:t>array1\n”;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Επαναλάβετε την ίδια άσκηση, αλλά αυτή την φορά χρησιμοποιήστε 4 ονόματα.</a:t>
            </a:r>
            <a:r>
              <a:rPr lang="en-GB" sz="2000" dirty="0" smtClean="0">
                <a:cs typeface="Arial"/>
              </a:rPr>
              <a:t> </a:t>
            </a:r>
            <a:r>
              <a:rPr lang="el-GR" sz="2000" dirty="0" smtClean="0">
                <a:cs typeface="Arial"/>
              </a:rPr>
              <a:t>Αν δεν χρησιμοποιήσετε διπλά εισαγωγικά, η </a:t>
            </a:r>
            <a:r>
              <a:rPr lang="en-GB" sz="2000" dirty="0" smtClean="0">
                <a:cs typeface="Arial"/>
              </a:rPr>
              <a:t>Perl </a:t>
            </a:r>
            <a:r>
              <a:rPr lang="el-GR" sz="2000" dirty="0" smtClean="0">
                <a:cs typeface="Arial"/>
              </a:rPr>
              <a:t>θα «παραπονεθεί».</a:t>
            </a: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78906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39" y="486846"/>
            <a:ext cx="8229600" cy="6906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Arrays:</a:t>
            </a:r>
            <a:r>
              <a:rPr lang="el-GR" dirty="0" smtClean="0"/>
              <a:t> Άσκηση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2" y="1177453"/>
            <a:ext cx="8229600" cy="5437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cs typeface="Arial"/>
              </a:rPr>
              <a:t>Σε συνέχεια της άσκησης 1, θέλουμε να εκτυπώσουμε τα στοιχεία του </a:t>
            </a:r>
            <a:r>
              <a:rPr lang="en-GB" sz="2000" dirty="0" smtClean="0">
                <a:cs typeface="Arial"/>
              </a:rPr>
              <a:t>array1 </a:t>
            </a:r>
            <a:r>
              <a:rPr lang="el-GR" sz="2000" dirty="0" smtClean="0">
                <a:cs typeface="Arial"/>
              </a:rPr>
              <a:t>το ένα κάτω από το άλλο.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Τώρα, πρέπει να έχουμε πρόσβαση στο κάθε στοιχείο του </a:t>
            </a:r>
            <a:r>
              <a:rPr lang="en-GB" sz="2000" dirty="0" smtClean="0">
                <a:cs typeface="Arial"/>
              </a:rPr>
              <a:t>array1 </a:t>
            </a:r>
            <a:r>
              <a:rPr lang="el-GR" sz="2000" dirty="0" smtClean="0">
                <a:cs typeface="Arial"/>
              </a:rPr>
              <a:t>ξεχωριστά.</a:t>
            </a:r>
          </a:p>
          <a:p>
            <a:pPr marL="0" indent="0">
              <a:buNone/>
            </a:pP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#</a:t>
            </a:r>
            <a:r>
              <a:rPr lang="en-GB" sz="2000" dirty="0">
                <a:cs typeface="Arial"/>
              </a:rPr>
              <a:t>!/</a:t>
            </a:r>
            <a:r>
              <a:rPr lang="en-GB" sz="2000" dirty="0" err="1">
                <a:cs typeface="Arial"/>
              </a:rPr>
              <a:t>usr</a:t>
            </a:r>
            <a:r>
              <a:rPr lang="en-GB" sz="2000" dirty="0">
                <a:cs typeface="Arial"/>
              </a:rPr>
              <a:t>/bin/</a:t>
            </a:r>
            <a:r>
              <a:rPr lang="en-GB" sz="2000" dirty="0" err="1">
                <a:cs typeface="Arial"/>
              </a:rPr>
              <a:t>perl</a:t>
            </a:r>
            <a:r>
              <a:rPr lang="en-GB" sz="2000" dirty="0">
                <a:cs typeface="Arial"/>
              </a:rPr>
              <a:t> –w</a:t>
            </a:r>
          </a:p>
          <a:p>
            <a:pPr marL="0" indent="0">
              <a:buNone/>
            </a:pPr>
            <a:endParaRPr lang="el-GR" sz="2000" dirty="0"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cs typeface="Arial"/>
              </a:rPr>
              <a:t>@array1=(0, 1, 2, </a:t>
            </a:r>
            <a:r>
              <a:rPr lang="el-GR" sz="2000" dirty="0">
                <a:cs typeface="Arial"/>
              </a:rPr>
              <a:t>3</a:t>
            </a:r>
            <a:r>
              <a:rPr lang="en-GB" sz="2000" dirty="0">
                <a:cs typeface="Arial"/>
              </a:rPr>
              <a:t>);</a:t>
            </a:r>
          </a:p>
          <a:p>
            <a:pPr marL="0" indent="0">
              <a:buNone/>
            </a:pPr>
            <a:r>
              <a:rPr lang="en-GB" sz="2000" dirty="0">
                <a:cs typeface="Arial"/>
              </a:rPr>
              <a:t>print STDOUT </a:t>
            </a:r>
            <a:r>
              <a:rPr lang="en-GB" sz="2000" dirty="0" smtClean="0">
                <a:cs typeface="Arial"/>
              </a:rPr>
              <a:t>“</a:t>
            </a:r>
            <a:r>
              <a:rPr lang="el-GR" sz="2000" dirty="0" smtClean="0">
                <a:cs typeface="Arial"/>
              </a:rPr>
              <a:t>$</a:t>
            </a:r>
            <a:r>
              <a:rPr lang="en-GB" sz="2000" dirty="0" smtClean="0">
                <a:cs typeface="Arial"/>
              </a:rPr>
              <a:t>array1</a:t>
            </a:r>
            <a:r>
              <a:rPr lang="el-GR" sz="2000" dirty="0" smtClean="0">
                <a:cs typeface="Arial"/>
              </a:rPr>
              <a:t>[0]</a:t>
            </a:r>
            <a:r>
              <a:rPr lang="en-GB" sz="2000" dirty="0" smtClean="0">
                <a:cs typeface="Arial"/>
              </a:rPr>
              <a:t>\</a:t>
            </a:r>
            <a:r>
              <a:rPr lang="en-GB" sz="2000" dirty="0">
                <a:cs typeface="Arial"/>
              </a:rPr>
              <a:t>n”</a:t>
            </a:r>
            <a:r>
              <a:rPr lang="en-GB" sz="2000" dirty="0" smtClean="0">
                <a:cs typeface="Arial"/>
              </a:rPr>
              <a:t>;</a:t>
            </a: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cs typeface="Arial"/>
              </a:rPr>
              <a:t>print STDOUT “</a:t>
            </a:r>
            <a:r>
              <a:rPr lang="el-GR" sz="2000" dirty="0">
                <a:cs typeface="Arial"/>
              </a:rPr>
              <a:t>$</a:t>
            </a:r>
            <a:r>
              <a:rPr lang="en-GB" sz="2000" dirty="0">
                <a:cs typeface="Arial"/>
              </a:rPr>
              <a:t>array1</a:t>
            </a:r>
            <a:r>
              <a:rPr lang="el-GR" sz="2000" dirty="0" smtClean="0">
                <a:cs typeface="Arial"/>
              </a:rPr>
              <a:t>[1]</a:t>
            </a:r>
            <a:r>
              <a:rPr lang="en-GB" sz="2000" dirty="0">
                <a:cs typeface="Arial"/>
              </a:rPr>
              <a:t>\n”</a:t>
            </a:r>
            <a:r>
              <a:rPr lang="en-GB" sz="2000" dirty="0" smtClean="0">
                <a:cs typeface="Arial"/>
              </a:rPr>
              <a:t>;</a:t>
            </a: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cs typeface="Arial"/>
              </a:rPr>
              <a:t>print STDOUT “</a:t>
            </a:r>
            <a:r>
              <a:rPr lang="el-GR" sz="2000" dirty="0">
                <a:cs typeface="Arial"/>
              </a:rPr>
              <a:t>$</a:t>
            </a:r>
            <a:r>
              <a:rPr lang="en-GB" sz="2000" dirty="0">
                <a:cs typeface="Arial"/>
              </a:rPr>
              <a:t>array1</a:t>
            </a:r>
            <a:r>
              <a:rPr lang="el-GR" sz="2000" dirty="0" smtClean="0">
                <a:cs typeface="Arial"/>
              </a:rPr>
              <a:t>[2]</a:t>
            </a:r>
            <a:r>
              <a:rPr lang="en-GB" sz="2000" dirty="0">
                <a:cs typeface="Arial"/>
              </a:rPr>
              <a:t>\n”</a:t>
            </a:r>
            <a:r>
              <a:rPr lang="en-GB" sz="2000" dirty="0" smtClean="0">
                <a:cs typeface="Arial"/>
              </a:rPr>
              <a:t>;</a:t>
            </a: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cs typeface="Arial"/>
              </a:rPr>
              <a:t>print STDOUT “</a:t>
            </a:r>
            <a:r>
              <a:rPr lang="el-GR" sz="2000" dirty="0">
                <a:cs typeface="Arial"/>
              </a:rPr>
              <a:t>$</a:t>
            </a:r>
            <a:r>
              <a:rPr lang="en-GB" sz="2000" dirty="0">
                <a:cs typeface="Arial"/>
              </a:rPr>
              <a:t>array1</a:t>
            </a:r>
            <a:r>
              <a:rPr lang="el-GR" sz="2000" dirty="0" smtClean="0">
                <a:cs typeface="Arial"/>
              </a:rPr>
              <a:t>[3]</a:t>
            </a:r>
            <a:r>
              <a:rPr lang="en-GB" sz="2000" dirty="0">
                <a:cs typeface="Arial"/>
              </a:rPr>
              <a:t>\n”;</a:t>
            </a:r>
            <a:endParaRPr lang="el-GR" sz="2000" dirty="0">
              <a:cs typeface="Arial"/>
            </a:endParaRPr>
          </a:p>
          <a:p>
            <a:pPr marL="0" indent="0">
              <a:buNone/>
            </a:pP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Αντί για 4</a:t>
            </a:r>
            <a:r>
              <a:rPr lang="en-GB" sz="2000" dirty="0" smtClean="0">
                <a:cs typeface="Arial"/>
              </a:rPr>
              <a:t> </a:t>
            </a:r>
            <a:r>
              <a:rPr lang="el-GR" sz="2000" dirty="0" smtClean="0">
                <a:cs typeface="Arial"/>
              </a:rPr>
              <a:t>εντολές </a:t>
            </a:r>
            <a:r>
              <a:rPr lang="en-GB" sz="2000" dirty="0" smtClean="0">
                <a:cs typeface="Arial"/>
              </a:rPr>
              <a:t>print</a:t>
            </a:r>
            <a:r>
              <a:rPr lang="el-GR" sz="2000" dirty="0" smtClean="0">
                <a:cs typeface="Arial"/>
              </a:rPr>
              <a:t>, εκτυπώστε το ίδιο αποτέλεσμα σε μία γραμμή </a:t>
            </a:r>
            <a:r>
              <a:rPr lang="en-GB" sz="2000" dirty="0" smtClean="0">
                <a:cs typeface="Arial"/>
              </a:rPr>
              <a:t>print.</a:t>
            </a:r>
            <a:endParaRPr lang="el-GR" sz="2000" dirty="0">
              <a:cs typeface="Arial"/>
            </a:endParaRPr>
          </a:p>
          <a:p>
            <a:pPr marL="0" indent="0">
              <a:buNone/>
            </a:pPr>
            <a:endParaRPr lang="el-GR" sz="2000" dirty="0">
              <a:cs typeface="Arial"/>
            </a:endParaRPr>
          </a:p>
          <a:p>
            <a:pPr marL="0" indent="0">
              <a:buNone/>
            </a:pPr>
            <a:endParaRPr lang="en-GB" sz="2000" dirty="0"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77106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39" y="486846"/>
            <a:ext cx="8229600" cy="6906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Arrays:</a:t>
            </a:r>
            <a:r>
              <a:rPr lang="el-GR" dirty="0" smtClean="0"/>
              <a:t> Άσκηση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2" y="1177453"/>
            <a:ext cx="8229600" cy="3479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cs typeface="Arial"/>
              </a:rPr>
              <a:t>Αντί για 4</a:t>
            </a:r>
            <a:r>
              <a:rPr lang="en-GB" sz="2000" dirty="0">
                <a:cs typeface="Arial"/>
              </a:rPr>
              <a:t> </a:t>
            </a:r>
            <a:r>
              <a:rPr lang="el-GR" sz="2000" dirty="0">
                <a:cs typeface="Arial"/>
              </a:rPr>
              <a:t>εντολές </a:t>
            </a:r>
            <a:r>
              <a:rPr lang="en-GB" sz="2000" dirty="0">
                <a:cs typeface="Arial"/>
              </a:rPr>
              <a:t>print</a:t>
            </a:r>
            <a:r>
              <a:rPr lang="el-GR" sz="2000" dirty="0">
                <a:cs typeface="Arial"/>
              </a:rPr>
              <a:t>, εκτυπώστε το ίδιο αποτέλεσμα σε μία γραμμή </a:t>
            </a:r>
            <a:r>
              <a:rPr lang="en-GB" sz="2000" dirty="0">
                <a:cs typeface="Arial"/>
              </a:rPr>
              <a:t>print.</a:t>
            </a:r>
            <a:endParaRPr lang="el-GR" sz="2000" dirty="0">
              <a:cs typeface="Arial"/>
            </a:endParaRPr>
          </a:p>
          <a:p>
            <a:pPr marL="0" indent="0">
              <a:buNone/>
            </a:pPr>
            <a:endParaRPr lang="en-GB" sz="2000" dirty="0" smtClean="0"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Λύση</a:t>
            </a:r>
            <a:r>
              <a:rPr lang="en-GB" sz="2000" dirty="0" smtClean="0">
                <a:cs typeface="Arial"/>
              </a:rPr>
              <a:t>:</a:t>
            </a:r>
          </a:p>
          <a:p>
            <a:pPr marL="0" indent="0">
              <a:buNone/>
            </a:pP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#</a:t>
            </a:r>
            <a:r>
              <a:rPr lang="en-GB" sz="2000" dirty="0">
                <a:cs typeface="Arial"/>
              </a:rPr>
              <a:t>!/</a:t>
            </a:r>
            <a:r>
              <a:rPr lang="en-GB" sz="2000" dirty="0" err="1">
                <a:cs typeface="Arial"/>
              </a:rPr>
              <a:t>usr</a:t>
            </a:r>
            <a:r>
              <a:rPr lang="en-GB" sz="2000" dirty="0">
                <a:cs typeface="Arial"/>
              </a:rPr>
              <a:t>/bin/</a:t>
            </a:r>
            <a:r>
              <a:rPr lang="en-GB" sz="2000" dirty="0" err="1">
                <a:cs typeface="Arial"/>
              </a:rPr>
              <a:t>perl</a:t>
            </a:r>
            <a:r>
              <a:rPr lang="en-GB" sz="2000" dirty="0">
                <a:cs typeface="Arial"/>
              </a:rPr>
              <a:t> –w</a:t>
            </a:r>
          </a:p>
          <a:p>
            <a:pPr marL="0" indent="0">
              <a:buNone/>
            </a:pPr>
            <a:endParaRPr lang="el-GR" sz="2000" dirty="0"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cs typeface="Arial"/>
              </a:rPr>
              <a:t>@array1=(0, 1, 2, </a:t>
            </a:r>
            <a:r>
              <a:rPr lang="el-GR" sz="2000" dirty="0">
                <a:cs typeface="Arial"/>
              </a:rPr>
              <a:t>3</a:t>
            </a:r>
            <a:r>
              <a:rPr lang="en-GB" sz="2000" dirty="0">
                <a:cs typeface="Arial"/>
              </a:rPr>
              <a:t>);</a:t>
            </a:r>
          </a:p>
          <a:p>
            <a:pPr marL="0" indent="0">
              <a:buNone/>
            </a:pPr>
            <a:r>
              <a:rPr lang="en-GB" sz="2000" dirty="0">
                <a:cs typeface="Arial"/>
              </a:rPr>
              <a:t>print STDOUT </a:t>
            </a:r>
            <a:r>
              <a:rPr lang="en-GB" sz="2000" dirty="0" smtClean="0">
                <a:cs typeface="Arial"/>
              </a:rPr>
              <a:t>“</a:t>
            </a:r>
            <a:r>
              <a:rPr lang="el-GR" sz="2000" dirty="0" smtClean="0">
                <a:cs typeface="Arial"/>
              </a:rPr>
              <a:t>$</a:t>
            </a:r>
            <a:r>
              <a:rPr lang="en-GB" sz="2000" dirty="0" smtClean="0">
                <a:cs typeface="Arial"/>
              </a:rPr>
              <a:t>array1</a:t>
            </a:r>
            <a:r>
              <a:rPr lang="el-GR" sz="2000" dirty="0" smtClean="0">
                <a:cs typeface="Arial"/>
              </a:rPr>
              <a:t>[0]</a:t>
            </a:r>
            <a:r>
              <a:rPr lang="en-GB" sz="2000" dirty="0" smtClean="0">
                <a:cs typeface="Arial"/>
              </a:rPr>
              <a:t>\n</a:t>
            </a:r>
            <a:r>
              <a:rPr lang="el-GR" sz="2000" dirty="0">
                <a:cs typeface="Arial"/>
              </a:rPr>
              <a:t>$</a:t>
            </a:r>
            <a:r>
              <a:rPr lang="en-GB" sz="2000" dirty="0">
                <a:cs typeface="Arial"/>
              </a:rPr>
              <a:t>array1</a:t>
            </a:r>
            <a:r>
              <a:rPr lang="el-GR" sz="2000" dirty="0">
                <a:cs typeface="Arial"/>
              </a:rPr>
              <a:t>[1]</a:t>
            </a:r>
            <a:r>
              <a:rPr lang="en-GB" sz="2000" dirty="0">
                <a:cs typeface="Arial"/>
              </a:rPr>
              <a:t>\</a:t>
            </a:r>
            <a:r>
              <a:rPr lang="en-GB" sz="2000" dirty="0" smtClean="0">
                <a:cs typeface="Arial"/>
              </a:rPr>
              <a:t>n</a:t>
            </a:r>
            <a:r>
              <a:rPr lang="el-GR" sz="2000" dirty="0">
                <a:cs typeface="Arial"/>
              </a:rPr>
              <a:t>$</a:t>
            </a:r>
            <a:r>
              <a:rPr lang="en-GB" sz="2000" dirty="0">
                <a:cs typeface="Arial"/>
              </a:rPr>
              <a:t>array1</a:t>
            </a:r>
            <a:r>
              <a:rPr lang="el-GR" sz="2000" dirty="0" smtClean="0">
                <a:cs typeface="Arial"/>
              </a:rPr>
              <a:t>[</a:t>
            </a:r>
            <a:r>
              <a:rPr lang="en-GB" sz="2000" dirty="0">
                <a:cs typeface="Arial"/>
              </a:rPr>
              <a:t>2</a:t>
            </a:r>
            <a:r>
              <a:rPr lang="el-GR" sz="2000" dirty="0" smtClean="0">
                <a:cs typeface="Arial"/>
              </a:rPr>
              <a:t>]</a:t>
            </a:r>
            <a:r>
              <a:rPr lang="en-GB" sz="2000" dirty="0">
                <a:cs typeface="Arial"/>
              </a:rPr>
              <a:t>\</a:t>
            </a:r>
            <a:r>
              <a:rPr lang="en-GB" sz="2000" dirty="0" smtClean="0">
                <a:cs typeface="Arial"/>
              </a:rPr>
              <a:t>n</a:t>
            </a:r>
            <a:r>
              <a:rPr lang="el-GR" sz="2000" dirty="0">
                <a:cs typeface="Arial"/>
              </a:rPr>
              <a:t>$</a:t>
            </a:r>
            <a:r>
              <a:rPr lang="en-GB" sz="2000" dirty="0">
                <a:cs typeface="Arial"/>
              </a:rPr>
              <a:t>array1</a:t>
            </a:r>
            <a:r>
              <a:rPr lang="el-GR" sz="2000" dirty="0" smtClean="0">
                <a:cs typeface="Arial"/>
              </a:rPr>
              <a:t>[</a:t>
            </a:r>
            <a:r>
              <a:rPr lang="en-GB" sz="2000" dirty="0" smtClean="0">
                <a:cs typeface="Arial"/>
              </a:rPr>
              <a:t>3</a:t>
            </a:r>
            <a:r>
              <a:rPr lang="el-GR" sz="2000" dirty="0" smtClean="0">
                <a:cs typeface="Arial"/>
              </a:rPr>
              <a:t>]</a:t>
            </a:r>
            <a:r>
              <a:rPr lang="en-GB" sz="2000" dirty="0">
                <a:cs typeface="Arial"/>
              </a:rPr>
              <a:t>\n</a:t>
            </a:r>
            <a:r>
              <a:rPr lang="en-GB" sz="2000" dirty="0" smtClean="0">
                <a:cs typeface="Arial"/>
              </a:rPr>
              <a:t>”;</a:t>
            </a:r>
            <a:endParaRPr lang="el-GR" sz="2000" dirty="0" smtClean="0">
              <a:cs typeface="Arial"/>
            </a:endParaRPr>
          </a:p>
          <a:p>
            <a:pPr marL="0" indent="0">
              <a:buNone/>
            </a:pPr>
            <a:endParaRPr lang="el-GR" sz="2000" dirty="0" smtClean="0">
              <a:cs typeface="Arial"/>
            </a:endParaRPr>
          </a:p>
          <a:p>
            <a:pPr marL="0" indent="0">
              <a:buNone/>
            </a:pPr>
            <a:endParaRPr lang="el-GR" sz="2000" dirty="0">
              <a:cs typeface="Arial"/>
            </a:endParaRPr>
          </a:p>
          <a:p>
            <a:pPr marL="0" indent="0">
              <a:buNone/>
            </a:pPr>
            <a:endParaRPr lang="en-GB" sz="2000" dirty="0"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86120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39" y="486846"/>
            <a:ext cx="8229600" cy="6906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Arrays:</a:t>
            </a:r>
            <a:r>
              <a:rPr lang="el-GR" dirty="0" smtClean="0"/>
              <a:t> Άσκηση </a:t>
            </a:r>
            <a:r>
              <a:rPr lang="en-GB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2" y="1177452"/>
            <a:ext cx="8229600" cy="534484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cs typeface="Arial"/>
              </a:rPr>
              <a:t>Φανταστείτε ότι το </a:t>
            </a:r>
            <a:r>
              <a:rPr lang="en-GB" sz="2000" dirty="0" smtClean="0">
                <a:cs typeface="Arial"/>
              </a:rPr>
              <a:t>array1 </a:t>
            </a:r>
            <a:r>
              <a:rPr lang="el-GR" sz="2000" dirty="0" smtClean="0">
                <a:cs typeface="Arial"/>
              </a:rPr>
              <a:t>δεν είχε 4 στοιχεία, αλλά 1000! Πρέπει να υπάρχει ένας τρόπος να εκτυπώσουμε όλα τα στοιχεία, το ένα κάτω από το άλλο</a:t>
            </a:r>
            <a:r>
              <a:rPr lang="en-GB" sz="2000" dirty="0" smtClean="0">
                <a:cs typeface="Arial"/>
              </a:rPr>
              <a:t>,</a:t>
            </a:r>
            <a:r>
              <a:rPr lang="el-GR" sz="2000" dirty="0" smtClean="0">
                <a:cs typeface="Arial"/>
              </a:rPr>
              <a:t> με ένα σύντομο κώδικα. Η λύση βρίσκεται στον βρόγχο </a:t>
            </a:r>
            <a:r>
              <a:rPr lang="en-GB" sz="2000" dirty="0" smtClean="0">
                <a:cs typeface="Arial"/>
              </a:rPr>
              <a:t>for.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Πριν χρησιμοποιήσουμε τον βρόγχο </a:t>
            </a:r>
            <a:r>
              <a:rPr lang="en-GB" sz="2000" dirty="0" smtClean="0">
                <a:cs typeface="Arial"/>
              </a:rPr>
              <a:t>for, </a:t>
            </a:r>
            <a:r>
              <a:rPr lang="el-GR" sz="2000" dirty="0" smtClean="0">
                <a:cs typeface="Arial"/>
              </a:rPr>
              <a:t>πρέπει να έχουμε σε μια μεταβλητή</a:t>
            </a:r>
            <a:r>
              <a:rPr lang="en-GB" sz="2000" dirty="0" smtClean="0">
                <a:cs typeface="Arial"/>
              </a:rPr>
              <a:t> (</a:t>
            </a:r>
            <a:r>
              <a:rPr lang="el-GR" sz="2000" dirty="0" smtClean="0">
                <a:cs typeface="Arial"/>
              </a:rPr>
              <a:t>π.χ. </a:t>
            </a:r>
            <a:r>
              <a:rPr lang="el-GR" sz="2000" dirty="0">
                <a:cs typeface="Arial"/>
              </a:rPr>
              <a:t>τ</a:t>
            </a:r>
            <a:r>
              <a:rPr lang="el-GR" sz="2000" dirty="0" smtClean="0">
                <a:cs typeface="Arial"/>
              </a:rPr>
              <a:t>ην ονομάζουμε </a:t>
            </a:r>
            <a:r>
              <a:rPr lang="en-GB" sz="2000" dirty="0" smtClean="0">
                <a:cs typeface="Arial"/>
              </a:rPr>
              <a:t>$number)</a:t>
            </a:r>
            <a:r>
              <a:rPr lang="el-GR" sz="2000" dirty="0" smtClean="0">
                <a:cs typeface="Arial"/>
              </a:rPr>
              <a:t> τ</a:t>
            </a:r>
            <a:r>
              <a:rPr lang="en-GB" sz="2000" dirty="0" smtClean="0">
                <a:cs typeface="Arial"/>
              </a:rPr>
              <a:t>o</a:t>
            </a:r>
            <a:r>
              <a:rPr lang="el-GR" sz="2000" dirty="0" smtClean="0">
                <a:cs typeface="Arial"/>
              </a:rPr>
              <a:t>ν αριθμό των στοιχείων από τα οποία αποτελείται το </a:t>
            </a:r>
            <a:r>
              <a:rPr lang="en-GB" sz="2000" dirty="0" smtClean="0">
                <a:cs typeface="Arial"/>
              </a:rPr>
              <a:t>array1.</a:t>
            </a: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H </a:t>
            </a:r>
            <a:r>
              <a:rPr lang="el-GR" sz="2000" dirty="0" smtClean="0">
                <a:cs typeface="Arial"/>
              </a:rPr>
              <a:t>εντολή είναι η εξής</a:t>
            </a:r>
            <a:r>
              <a:rPr lang="en-GB" sz="2000" dirty="0" smtClean="0"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$number = </a:t>
            </a:r>
            <a:r>
              <a:rPr lang="en-GB" sz="2000" dirty="0">
                <a:cs typeface="Arial"/>
              </a:rPr>
              <a:t>@</a:t>
            </a:r>
            <a:r>
              <a:rPr lang="en-GB" sz="2000" dirty="0" smtClean="0">
                <a:cs typeface="Arial"/>
              </a:rPr>
              <a:t>array1</a:t>
            </a:r>
            <a:r>
              <a:rPr lang="en-GB" sz="2000" dirty="0">
                <a:cs typeface="Arial"/>
              </a:rPr>
              <a:t>;</a:t>
            </a:r>
            <a:endParaRPr lang="en-GB" sz="2000" dirty="0" smtClean="0">
              <a:cs typeface="Arial"/>
            </a:endParaRPr>
          </a:p>
          <a:p>
            <a:pPr marL="0" indent="0">
              <a:buNone/>
            </a:pPr>
            <a:endParaRPr lang="en-GB" sz="2000" dirty="0" smtClean="0"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Άρα, για να έχουμε εκτυπώσουμε όλα τα στοιχεία, το ένα κάτω από το άλλο, μια</a:t>
            </a:r>
            <a:r>
              <a:rPr lang="el-GR" sz="2000" dirty="0">
                <a:cs typeface="Arial"/>
              </a:rPr>
              <a:t> </a:t>
            </a:r>
            <a:r>
              <a:rPr lang="el-GR" sz="2000" dirty="0" smtClean="0">
                <a:cs typeface="Arial"/>
              </a:rPr>
              <a:t>λύση είναι η εξής</a:t>
            </a:r>
            <a:r>
              <a:rPr lang="en-GB" sz="2000" dirty="0" smtClean="0">
                <a:cs typeface="Arial"/>
              </a:rPr>
              <a:t>:</a:t>
            </a:r>
          </a:p>
          <a:p>
            <a:pPr marL="0" indent="0">
              <a:buNone/>
            </a:pPr>
            <a:endParaRPr lang="el-GR" sz="2000" dirty="0" smtClean="0"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#</a:t>
            </a:r>
            <a:r>
              <a:rPr lang="en-GB" sz="2000" dirty="0">
                <a:cs typeface="Arial"/>
              </a:rPr>
              <a:t>!/</a:t>
            </a:r>
            <a:r>
              <a:rPr lang="en-GB" sz="2000" dirty="0" err="1">
                <a:cs typeface="Arial"/>
              </a:rPr>
              <a:t>usr</a:t>
            </a:r>
            <a:r>
              <a:rPr lang="en-GB" sz="2000" dirty="0">
                <a:cs typeface="Arial"/>
              </a:rPr>
              <a:t>/bin/</a:t>
            </a:r>
            <a:r>
              <a:rPr lang="en-GB" sz="2000" dirty="0" err="1">
                <a:cs typeface="Arial"/>
              </a:rPr>
              <a:t>perl</a:t>
            </a:r>
            <a:r>
              <a:rPr lang="en-GB" sz="2000" dirty="0">
                <a:cs typeface="Arial"/>
              </a:rPr>
              <a:t> –w</a:t>
            </a:r>
          </a:p>
          <a:p>
            <a:pPr marL="0" indent="0">
              <a:buNone/>
            </a:pPr>
            <a:endParaRPr lang="el-GR" sz="2000" dirty="0"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cs typeface="Arial"/>
              </a:rPr>
              <a:t>@array1=(0, 1, 2, </a:t>
            </a:r>
            <a:r>
              <a:rPr lang="el-GR" sz="2000" dirty="0" smtClean="0">
                <a:cs typeface="Arial"/>
              </a:rPr>
              <a:t>3, 4, 5, 6, 7, 8, 9, 10</a:t>
            </a:r>
            <a:r>
              <a:rPr lang="en-GB" sz="2000" dirty="0" smtClean="0">
                <a:cs typeface="Arial"/>
              </a:rPr>
              <a:t>)</a:t>
            </a:r>
            <a:r>
              <a:rPr lang="en-GB" sz="2000" dirty="0">
                <a:cs typeface="Arial"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cs typeface="Arial"/>
              </a:rPr>
              <a:t>$number = @array1;</a:t>
            </a:r>
          </a:p>
          <a:p>
            <a:pPr marL="0" indent="0">
              <a:buNone/>
            </a:pPr>
            <a:r>
              <a:rPr lang="en-GB" sz="2000" dirty="0">
                <a:cs typeface="Arial"/>
              </a:rPr>
              <a:t>f</a:t>
            </a:r>
            <a:r>
              <a:rPr lang="en-GB" sz="2000" dirty="0" smtClean="0">
                <a:cs typeface="Arial"/>
              </a:rPr>
              <a:t>or($</a:t>
            </a:r>
            <a:r>
              <a:rPr lang="en-GB" sz="2000" dirty="0" err="1" smtClean="0">
                <a:cs typeface="Arial"/>
              </a:rPr>
              <a:t>i</a:t>
            </a:r>
            <a:r>
              <a:rPr lang="en-GB" sz="2000" dirty="0" smtClean="0">
                <a:cs typeface="Arial"/>
              </a:rPr>
              <a:t>=0; $</a:t>
            </a:r>
            <a:r>
              <a:rPr lang="en-GB" sz="2000" dirty="0" err="1" smtClean="0">
                <a:cs typeface="Arial"/>
              </a:rPr>
              <a:t>i</a:t>
            </a:r>
            <a:r>
              <a:rPr lang="en-GB" sz="2000" dirty="0" smtClean="0">
                <a:cs typeface="Arial"/>
              </a:rPr>
              <a:t>&lt;</a:t>
            </a:r>
            <a:r>
              <a:rPr lang="en-GB" sz="2000" dirty="0">
                <a:cs typeface="Arial"/>
              </a:rPr>
              <a:t>$</a:t>
            </a:r>
            <a:r>
              <a:rPr lang="en-GB" sz="2000" dirty="0" smtClean="0">
                <a:cs typeface="Arial"/>
              </a:rPr>
              <a:t>number; $</a:t>
            </a:r>
            <a:r>
              <a:rPr lang="en-GB" sz="2000" dirty="0" err="1" smtClean="0">
                <a:cs typeface="Arial"/>
              </a:rPr>
              <a:t>i</a:t>
            </a:r>
            <a:r>
              <a:rPr lang="en-GB" sz="2000" dirty="0" smtClean="0">
                <a:cs typeface="Arial"/>
              </a:rPr>
              <a:t>++){</a:t>
            </a:r>
          </a:p>
          <a:p>
            <a:pPr marL="0" indent="0">
              <a:buNone/>
            </a:pPr>
            <a:r>
              <a:rPr lang="en-GB" sz="2000" dirty="0">
                <a:cs typeface="Arial"/>
              </a:rPr>
              <a:t>	</a:t>
            </a:r>
            <a:r>
              <a:rPr lang="en-GB" sz="2000" dirty="0" smtClean="0">
                <a:cs typeface="Arial"/>
              </a:rPr>
              <a:t>print STDOUT “Now I print the $</a:t>
            </a:r>
            <a:r>
              <a:rPr lang="en-GB" sz="2000" dirty="0" err="1" smtClean="0">
                <a:cs typeface="Arial"/>
              </a:rPr>
              <a:t>i</a:t>
            </a:r>
            <a:r>
              <a:rPr lang="en-GB" sz="2000" dirty="0" smtClean="0">
                <a:cs typeface="Arial"/>
              </a:rPr>
              <a:t> element of the array1 which is $array1[$</a:t>
            </a:r>
            <a:r>
              <a:rPr lang="en-GB" sz="2000" dirty="0" err="1" smtClean="0">
                <a:cs typeface="Arial"/>
              </a:rPr>
              <a:t>i</a:t>
            </a:r>
            <a:r>
              <a:rPr lang="en-GB" sz="2000" dirty="0" smtClean="0">
                <a:cs typeface="Arial"/>
              </a:rPr>
              <a:t>]\n”;</a:t>
            </a:r>
          </a:p>
          <a:p>
            <a:pPr marL="0" indent="0">
              <a:buNone/>
            </a:pPr>
            <a:r>
              <a:rPr lang="en-GB" sz="2000" dirty="0">
                <a:cs typeface="Arial"/>
              </a:rPr>
              <a:t>}</a:t>
            </a:r>
            <a:endParaRPr lang="el-GR" sz="2000" dirty="0" smtClean="0">
              <a:cs typeface="Arial"/>
            </a:endParaRPr>
          </a:p>
          <a:p>
            <a:pPr marL="0" indent="0">
              <a:buNone/>
            </a:pPr>
            <a:endParaRPr lang="el-GR" sz="2000" dirty="0"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Εδώ, το </a:t>
            </a:r>
            <a:r>
              <a:rPr lang="en-GB" sz="2000" dirty="0" smtClean="0">
                <a:cs typeface="Arial"/>
              </a:rPr>
              <a:t>for </a:t>
            </a:r>
            <a:r>
              <a:rPr lang="el-GR" sz="2000" dirty="0" smtClean="0">
                <a:cs typeface="Arial"/>
              </a:rPr>
              <a:t>δημιουργεί μια μεταβλητή, την </a:t>
            </a:r>
            <a:r>
              <a:rPr lang="en-GB" sz="2000" dirty="0" smtClean="0">
                <a:cs typeface="Arial"/>
              </a:rPr>
              <a:t>$</a:t>
            </a:r>
            <a:r>
              <a:rPr lang="en-GB" sz="2000" dirty="0" err="1" smtClean="0">
                <a:cs typeface="Arial"/>
              </a:rPr>
              <a:t>i</a:t>
            </a:r>
            <a:r>
              <a:rPr lang="en-GB" sz="2000" dirty="0" smtClean="0">
                <a:cs typeface="Arial"/>
              </a:rPr>
              <a:t> </a:t>
            </a:r>
            <a:r>
              <a:rPr lang="el-GR" sz="2000" dirty="0" smtClean="0">
                <a:cs typeface="Arial"/>
              </a:rPr>
              <a:t>και κάθε φορά που εκτελείται ένας βρόγχος, η τιμή της μεταβλητής αυξάνεται κατά 1. Αυτή την μεταβλητή την χρησιμοποιούμε για να ζητήσουμε το </a:t>
            </a:r>
            <a:r>
              <a:rPr lang="en-GB" sz="2000" dirty="0" smtClean="0">
                <a:cs typeface="Arial"/>
              </a:rPr>
              <a:t>$</a:t>
            </a:r>
            <a:r>
              <a:rPr lang="en-GB" sz="2000" dirty="0" err="1" smtClean="0">
                <a:cs typeface="Arial"/>
              </a:rPr>
              <a:t>i</a:t>
            </a:r>
            <a:r>
              <a:rPr lang="en-GB" sz="2000" dirty="0" smtClean="0">
                <a:cs typeface="Arial"/>
              </a:rPr>
              <a:t> </a:t>
            </a:r>
            <a:r>
              <a:rPr lang="el-GR" sz="2000" dirty="0" smtClean="0">
                <a:cs typeface="Arial"/>
              </a:rPr>
              <a:t>στοιχείο του </a:t>
            </a:r>
            <a:r>
              <a:rPr lang="en-GB" sz="2000" dirty="0" smtClean="0">
                <a:cs typeface="Arial"/>
              </a:rPr>
              <a:t>array1, </a:t>
            </a:r>
            <a:r>
              <a:rPr lang="el-GR" sz="2000" dirty="0" smtClean="0">
                <a:cs typeface="Arial"/>
              </a:rPr>
              <a:t>κάθε φορά που εκτελείται ένας βρόγχος.</a:t>
            </a:r>
            <a:endParaRPr lang="en-GB" sz="2000" dirty="0">
              <a:cs typeface="Arial"/>
            </a:endParaRP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Στο παράδειγμα αυτό αρχίσαμε να εκτυπώνουμε από το πρώτο στοιχείο του </a:t>
            </a:r>
            <a:r>
              <a:rPr lang="en-GB" sz="2000" dirty="0" smtClean="0">
                <a:cs typeface="Arial"/>
              </a:rPr>
              <a:t>array 1 </a:t>
            </a:r>
            <a:r>
              <a:rPr lang="el-GR" sz="2000" dirty="0" smtClean="0">
                <a:cs typeface="Arial"/>
              </a:rPr>
              <a:t>και πήγαμε προς το τέλος. Τροποποιήστε τον κώδικα, ώστε να ξεκινάτε να εκτυπώνετε από το τελευταίο στοιχείο του </a:t>
            </a:r>
            <a:r>
              <a:rPr lang="en-GB" sz="2000" dirty="0" smtClean="0">
                <a:cs typeface="Arial"/>
              </a:rPr>
              <a:t>array1 </a:t>
            </a:r>
            <a:r>
              <a:rPr lang="el-GR" sz="2000" dirty="0" smtClean="0">
                <a:cs typeface="Arial"/>
              </a:rPr>
              <a:t>και να πηγαίνετε προς το 1ο.</a:t>
            </a: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44342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39" y="354548"/>
            <a:ext cx="8229600" cy="6906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Arrays:</a:t>
            </a:r>
            <a:r>
              <a:rPr lang="el-GR" dirty="0" smtClean="0"/>
              <a:t> Άσκηση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2" y="1177452"/>
            <a:ext cx="8229600" cy="55300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Έχω μια μεταβλητή $</a:t>
            </a:r>
            <a:r>
              <a:rPr lang="en-GB" sz="2000" dirty="0" smtClean="0">
                <a:latin typeface="Arial"/>
                <a:cs typeface="Arial"/>
              </a:rPr>
              <a:t>sequence </a:t>
            </a:r>
            <a:r>
              <a:rPr lang="el-GR" sz="2000" dirty="0" smtClean="0">
                <a:latin typeface="Arial"/>
                <a:cs typeface="Arial"/>
              </a:rPr>
              <a:t>που έχει μια ακολουθία </a:t>
            </a:r>
            <a:r>
              <a:rPr lang="en-GB" sz="2000" dirty="0" smtClean="0">
                <a:latin typeface="Arial"/>
                <a:cs typeface="Arial"/>
              </a:rPr>
              <a:t>DNA </a:t>
            </a:r>
            <a:r>
              <a:rPr lang="el-GR" sz="2000" dirty="0" smtClean="0">
                <a:latin typeface="Arial"/>
                <a:cs typeface="Arial"/>
              </a:rPr>
              <a:t>και θέλω να μετρήσω από πόσα νουκλεοτίδια αποτελείται. </a:t>
            </a:r>
            <a:r>
              <a:rPr lang="el-GR" sz="2000" dirty="0" smtClean="0">
                <a:cs typeface="Arial"/>
              </a:rPr>
              <a:t>Θα χρησιμοποιήσω την εντολή </a:t>
            </a:r>
            <a:r>
              <a:rPr lang="en-GB" sz="2000" dirty="0" smtClean="0">
                <a:cs typeface="Arial"/>
              </a:rPr>
              <a:t>split, </a:t>
            </a:r>
            <a:r>
              <a:rPr lang="el-GR" sz="2000" dirty="0" smtClean="0">
                <a:cs typeface="Arial"/>
              </a:rPr>
              <a:t>που χωρίζει τα στοιχεία της μεταβλητής με βάση κάποιο χαρακτήρα, αυτά θα αποθηκευτούν σε ένα </a:t>
            </a:r>
            <a:r>
              <a:rPr lang="en-GB" sz="2000" dirty="0" smtClean="0">
                <a:cs typeface="Arial"/>
              </a:rPr>
              <a:t>array </a:t>
            </a:r>
            <a:r>
              <a:rPr lang="el-GR" sz="2000" dirty="0" smtClean="0">
                <a:cs typeface="Arial"/>
              </a:rPr>
              <a:t>και στη συνέχεια θα μετρήσω από πόσα στοιχεία αποτελείται το</a:t>
            </a:r>
            <a:r>
              <a:rPr lang="en-GB" sz="2000" dirty="0" smtClean="0">
                <a:cs typeface="Arial"/>
              </a:rPr>
              <a:t> array.</a:t>
            </a: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Δείτε την εντολή </a:t>
            </a:r>
            <a:r>
              <a:rPr lang="en-GB" sz="2000" dirty="0" smtClean="0">
                <a:cs typeface="Arial"/>
              </a:rPr>
              <a:t>split </a:t>
            </a:r>
            <a:r>
              <a:rPr lang="el-GR" sz="2000" dirty="0" smtClean="0">
                <a:cs typeface="Arial"/>
              </a:rPr>
              <a:t>στο </a:t>
            </a:r>
            <a:r>
              <a:rPr lang="en-GB" sz="2000" dirty="0" err="1" smtClean="0">
                <a:cs typeface="Arial"/>
              </a:rPr>
              <a:t>google</a:t>
            </a:r>
            <a:r>
              <a:rPr lang="en-GB" sz="2000" dirty="0" smtClean="0"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@</a:t>
            </a:r>
            <a:r>
              <a:rPr lang="en-GB" sz="2000" dirty="0" smtClean="0">
                <a:latin typeface="Arial"/>
                <a:cs typeface="Arial"/>
              </a:rPr>
              <a:t>array1 = split(/character/, $variable);</a:t>
            </a: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To character </a:t>
            </a:r>
            <a:r>
              <a:rPr lang="el-GR" sz="2000" dirty="0" smtClean="0">
                <a:cs typeface="Arial"/>
              </a:rPr>
              <a:t>μπορεί να αποτελείται από</a:t>
            </a:r>
            <a:endParaRPr lang="en-GB" sz="2000" dirty="0" smtClean="0">
              <a:cs typeface="Arial"/>
            </a:endParaRPr>
          </a:p>
          <a:p>
            <a:r>
              <a:rPr lang="el-GR" sz="2000" dirty="0" smtClean="0">
                <a:cs typeface="Arial"/>
              </a:rPr>
              <a:t>ένα σύμβολο</a:t>
            </a:r>
            <a:r>
              <a:rPr lang="en-GB" sz="2000" dirty="0" smtClean="0"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π.χ. </a:t>
            </a:r>
            <a:r>
              <a:rPr lang="en-US" sz="2000" dirty="0">
                <a:cs typeface="Arial"/>
              </a:rPr>
              <a:t>s</a:t>
            </a:r>
            <a:r>
              <a:rPr lang="en-GB" sz="2000" dirty="0" err="1" smtClean="0">
                <a:cs typeface="Arial"/>
              </a:rPr>
              <a:t>plit</a:t>
            </a:r>
            <a:r>
              <a:rPr lang="en-GB" sz="2000" dirty="0" smtClean="0">
                <a:cs typeface="Arial"/>
              </a:rPr>
              <a:t>(</a:t>
            </a:r>
            <a:r>
              <a:rPr lang="el-GR" sz="2000" dirty="0" smtClean="0">
                <a:cs typeface="Arial"/>
              </a:rPr>
              <a:t>/</a:t>
            </a:r>
            <a:r>
              <a:rPr lang="en-GB" sz="2000" dirty="0" smtClean="0">
                <a:cs typeface="Arial"/>
              </a:rPr>
              <a:t>a</a:t>
            </a:r>
            <a:r>
              <a:rPr lang="el-GR" sz="2000" dirty="0" smtClean="0">
                <a:cs typeface="Arial"/>
              </a:rPr>
              <a:t>/</a:t>
            </a:r>
            <a:r>
              <a:rPr lang="en-GB" sz="2000" dirty="0" smtClean="0">
                <a:cs typeface="Arial"/>
              </a:rPr>
              <a:t>, $variable</a:t>
            </a:r>
            <a:r>
              <a:rPr lang="el-GR" sz="2000" dirty="0" smtClean="0">
                <a:cs typeface="Arial"/>
              </a:rPr>
              <a:t>)</a:t>
            </a:r>
            <a:r>
              <a:rPr lang="en-GB" sz="2000" dirty="0" smtClean="0">
                <a:cs typeface="Arial"/>
              </a:rPr>
              <a:t>. </a:t>
            </a:r>
            <a:r>
              <a:rPr lang="el-GR" sz="2000" dirty="0" smtClean="0">
                <a:cs typeface="Arial"/>
              </a:rPr>
              <a:t>Εδώ, η </a:t>
            </a:r>
            <a:r>
              <a:rPr lang="en-GB" sz="2000" dirty="0" smtClean="0">
                <a:cs typeface="Arial"/>
              </a:rPr>
              <a:t>$variable </a:t>
            </a:r>
            <a:r>
              <a:rPr lang="el-GR" sz="2000" dirty="0" smtClean="0">
                <a:cs typeface="Arial"/>
              </a:rPr>
              <a:t>σπάει κάθε φορά που συναντάται το </a:t>
            </a:r>
            <a:r>
              <a:rPr lang="en-GB" sz="2000" dirty="0" smtClean="0">
                <a:cs typeface="Arial"/>
              </a:rPr>
              <a:t>a </a:t>
            </a:r>
            <a:r>
              <a:rPr lang="el-GR" sz="2000" dirty="0" smtClean="0">
                <a:cs typeface="Arial"/>
              </a:rPr>
              <a:t>και κάθε σπασμένο κομμάτι αποθηκεύεται ως στοιχείο του </a:t>
            </a:r>
            <a:r>
              <a:rPr lang="en-GB" sz="2000" dirty="0" smtClean="0">
                <a:cs typeface="Arial"/>
              </a:rPr>
              <a:t>array1.</a:t>
            </a:r>
            <a:endParaRPr lang="en-GB" sz="2000" dirty="0">
              <a:cs typeface="Arial"/>
            </a:endParaRPr>
          </a:p>
          <a:p>
            <a:r>
              <a:rPr lang="el-GR" sz="2000" dirty="0" smtClean="0">
                <a:cs typeface="Arial"/>
              </a:rPr>
              <a:t>ή ένα όνομα, </a:t>
            </a:r>
            <a:r>
              <a:rPr lang="el-GR" sz="2000" dirty="0">
                <a:cs typeface="Arial"/>
              </a:rPr>
              <a:t>π.χ. </a:t>
            </a:r>
            <a:r>
              <a:rPr lang="en-US" sz="2000" dirty="0">
                <a:cs typeface="Arial"/>
              </a:rPr>
              <a:t>s</a:t>
            </a:r>
            <a:r>
              <a:rPr lang="en-GB" sz="2000" dirty="0" err="1">
                <a:cs typeface="Arial"/>
              </a:rPr>
              <a:t>plit</a:t>
            </a:r>
            <a:r>
              <a:rPr lang="en-GB" sz="2000" dirty="0">
                <a:cs typeface="Arial"/>
              </a:rPr>
              <a:t>(</a:t>
            </a:r>
            <a:r>
              <a:rPr lang="el-GR" sz="2000" dirty="0" smtClean="0">
                <a:cs typeface="Arial"/>
              </a:rPr>
              <a:t>/</a:t>
            </a:r>
            <a:r>
              <a:rPr lang="en-GB" sz="2000" dirty="0" err="1" smtClean="0">
                <a:cs typeface="Arial"/>
              </a:rPr>
              <a:t>giannis</a:t>
            </a:r>
            <a:r>
              <a:rPr lang="el-GR" sz="2000" dirty="0" smtClean="0">
                <a:cs typeface="Arial"/>
              </a:rPr>
              <a:t>/</a:t>
            </a:r>
            <a:r>
              <a:rPr lang="en-GB" sz="2000" dirty="0">
                <a:cs typeface="Arial"/>
              </a:rPr>
              <a:t>, $variable</a:t>
            </a:r>
            <a:r>
              <a:rPr lang="el-GR" sz="2000" dirty="0">
                <a:cs typeface="Arial"/>
              </a:rPr>
              <a:t>)</a:t>
            </a:r>
            <a:r>
              <a:rPr lang="en-GB" sz="2000" dirty="0">
                <a:cs typeface="Arial"/>
              </a:rPr>
              <a:t>. </a:t>
            </a:r>
            <a:r>
              <a:rPr lang="el-GR" sz="2000" dirty="0">
                <a:cs typeface="Arial"/>
              </a:rPr>
              <a:t>Εδώ, η </a:t>
            </a:r>
            <a:r>
              <a:rPr lang="en-GB" sz="2000" dirty="0">
                <a:cs typeface="Arial"/>
              </a:rPr>
              <a:t>$variable </a:t>
            </a:r>
            <a:r>
              <a:rPr lang="el-GR" sz="2000" dirty="0">
                <a:cs typeface="Arial"/>
              </a:rPr>
              <a:t>σπάει κάθε φορά που συναντάται το </a:t>
            </a:r>
            <a:r>
              <a:rPr lang="en-GB" sz="2000" dirty="0" err="1" smtClean="0">
                <a:cs typeface="Arial"/>
              </a:rPr>
              <a:t>giannis</a:t>
            </a:r>
            <a:r>
              <a:rPr lang="en-GB" sz="2000" dirty="0" smtClean="0">
                <a:cs typeface="Arial"/>
              </a:rPr>
              <a:t> </a:t>
            </a:r>
            <a:r>
              <a:rPr lang="el-GR" sz="2000" dirty="0">
                <a:cs typeface="Arial"/>
              </a:rPr>
              <a:t>και κάθε σπασμένο κομμάτι αποθηκεύεται ως στοιχείο του </a:t>
            </a:r>
            <a:r>
              <a:rPr lang="en-GB" sz="2000" dirty="0">
                <a:cs typeface="Arial"/>
              </a:rPr>
              <a:t>array1</a:t>
            </a:r>
            <a:r>
              <a:rPr lang="en-GB" sz="2000" dirty="0" smtClean="0">
                <a:cs typeface="Arial"/>
              </a:rPr>
              <a:t>.</a:t>
            </a:r>
          </a:p>
          <a:p>
            <a:r>
              <a:rPr lang="el-GR" sz="2000" dirty="0" smtClean="0">
                <a:cs typeface="Arial"/>
              </a:rPr>
              <a:t>Ή μπορεί να είναι κενό, π.χ</a:t>
            </a:r>
            <a:r>
              <a:rPr lang="el-GR" sz="2000" dirty="0">
                <a:cs typeface="Arial"/>
              </a:rPr>
              <a:t>. </a:t>
            </a:r>
            <a:r>
              <a:rPr lang="en-US" sz="2000" dirty="0">
                <a:cs typeface="Arial"/>
              </a:rPr>
              <a:t>s</a:t>
            </a:r>
            <a:r>
              <a:rPr lang="en-GB" sz="2000" dirty="0" err="1">
                <a:cs typeface="Arial"/>
              </a:rPr>
              <a:t>plit</a:t>
            </a:r>
            <a:r>
              <a:rPr lang="en-GB" sz="2000" dirty="0">
                <a:cs typeface="Arial"/>
              </a:rPr>
              <a:t>(</a:t>
            </a:r>
            <a:r>
              <a:rPr lang="el-GR" sz="2000" dirty="0" smtClean="0">
                <a:cs typeface="Arial"/>
              </a:rPr>
              <a:t>//</a:t>
            </a:r>
            <a:r>
              <a:rPr lang="en-GB" sz="2000" dirty="0">
                <a:cs typeface="Arial"/>
              </a:rPr>
              <a:t>, $variable</a:t>
            </a:r>
            <a:r>
              <a:rPr lang="el-GR" sz="2000" dirty="0" smtClean="0">
                <a:cs typeface="Arial"/>
              </a:rPr>
              <a:t>). Εδώ, η </a:t>
            </a:r>
            <a:r>
              <a:rPr lang="en-GB" sz="2000" dirty="0" smtClean="0">
                <a:cs typeface="Arial"/>
              </a:rPr>
              <a:t>$variable </a:t>
            </a:r>
            <a:r>
              <a:rPr lang="el-GR" sz="2000" dirty="0" smtClean="0">
                <a:cs typeface="Arial"/>
              </a:rPr>
              <a:t>σπάει σε όλους τους επιμέρους χαρακτήρες της</a:t>
            </a:r>
            <a:r>
              <a:rPr lang="en-GB" sz="2000" dirty="0" smtClean="0">
                <a:cs typeface="Arial"/>
              </a:rPr>
              <a:t> </a:t>
            </a:r>
            <a:r>
              <a:rPr lang="el-GR" sz="2000" dirty="0">
                <a:cs typeface="Arial"/>
              </a:rPr>
              <a:t>και κάθε σπασμένο </a:t>
            </a:r>
            <a:r>
              <a:rPr lang="el-GR" sz="2000" dirty="0" smtClean="0">
                <a:cs typeface="Arial"/>
              </a:rPr>
              <a:t>κομμάτι</a:t>
            </a:r>
            <a:r>
              <a:rPr lang="en-GB" sz="2000" dirty="0" smtClean="0"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δηλαδή κάθε χαρακτήρας του </a:t>
            </a:r>
            <a:r>
              <a:rPr lang="en-GB" sz="2000" dirty="0" smtClean="0">
                <a:cs typeface="Arial"/>
              </a:rPr>
              <a:t>$variable</a:t>
            </a:r>
            <a:r>
              <a:rPr lang="el-GR" sz="2000" dirty="0" smtClean="0">
                <a:cs typeface="Arial"/>
              </a:rPr>
              <a:t> </a:t>
            </a:r>
            <a:r>
              <a:rPr lang="el-GR" sz="2000" dirty="0">
                <a:cs typeface="Arial"/>
              </a:rPr>
              <a:t>αποθηκεύεται ως </a:t>
            </a:r>
            <a:r>
              <a:rPr lang="el-GR" sz="2000" dirty="0" smtClean="0">
                <a:cs typeface="Arial"/>
              </a:rPr>
              <a:t>ξεχωριστό στοιχείο </a:t>
            </a:r>
            <a:r>
              <a:rPr lang="el-GR" sz="2000" dirty="0">
                <a:cs typeface="Arial"/>
              </a:rPr>
              <a:t>του </a:t>
            </a:r>
            <a:r>
              <a:rPr lang="en-GB" sz="2000" dirty="0">
                <a:cs typeface="Arial"/>
              </a:rPr>
              <a:t>array1</a:t>
            </a:r>
            <a:r>
              <a:rPr lang="en-GB" sz="2000" dirty="0" smtClean="0">
                <a:cs typeface="Arial"/>
              </a:rPr>
              <a:t>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cs typeface="Arial"/>
              </a:rPr>
              <a:t>#!/</a:t>
            </a:r>
            <a:r>
              <a:rPr lang="en-GB" sz="2000" dirty="0" err="1">
                <a:cs typeface="Arial"/>
              </a:rPr>
              <a:t>usr</a:t>
            </a:r>
            <a:r>
              <a:rPr lang="en-GB" sz="2000" dirty="0">
                <a:cs typeface="Arial"/>
              </a:rPr>
              <a:t>/bin/</a:t>
            </a:r>
            <a:r>
              <a:rPr lang="en-GB" sz="2000" dirty="0" err="1">
                <a:cs typeface="Arial"/>
              </a:rPr>
              <a:t>perl</a:t>
            </a:r>
            <a:r>
              <a:rPr lang="en-GB" sz="2000" dirty="0">
                <a:cs typeface="Arial"/>
              </a:rPr>
              <a:t> –w</a:t>
            </a: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$</a:t>
            </a:r>
            <a:r>
              <a:rPr lang="en-GB" sz="2000" dirty="0" err="1" smtClean="0">
                <a:cs typeface="Arial"/>
              </a:rPr>
              <a:t>seq</a:t>
            </a:r>
            <a:r>
              <a:rPr lang="en-GB" sz="2000" dirty="0" smtClean="0">
                <a:cs typeface="Arial"/>
              </a:rPr>
              <a:t> = “ATGCGATGAATTCCGCAGCGCATTCAGGCA”;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@nucleotides = split(//,</a:t>
            </a:r>
            <a:r>
              <a:rPr lang="en-GB" sz="2000" dirty="0">
                <a:cs typeface="Arial"/>
              </a:rPr>
              <a:t> $</a:t>
            </a:r>
            <a:r>
              <a:rPr lang="en-GB" sz="2000" dirty="0" err="1" smtClean="0">
                <a:cs typeface="Arial"/>
              </a:rPr>
              <a:t>seq</a:t>
            </a:r>
            <a:r>
              <a:rPr lang="en-GB" sz="2000" dirty="0" smtClean="0">
                <a:latin typeface="Arial"/>
                <a:cs typeface="Arial"/>
              </a:rPr>
              <a:t>);</a:t>
            </a:r>
          </a:p>
          <a:p>
            <a:pPr marL="0" indent="0">
              <a:buNone/>
            </a:pPr>
            <a:r>
              <a:rPr lang="en-GB" sz="2000" dirty="0" smtClean="0">
                <a:cs typeface="Arial"/>
              </a:rPr>
              <a:t>$</a:t>
            </a:r>
            <a:r>
              <a:rPr lang="en-GB" sz="2000" dirty="0" err="1" smtClean="0">
                <a:cs typeface="Arial"/>
              </a:rPr>
              <a:t>number_nucleotides</a:t>
            </a:r>
            <a:r>
              <a:rPr lang="en-GB" sz="2000" dirty="0" smtClean="0">
                <a:cs typeface="Arial"/>
              </a:rPr>
              <a:t> = </a:t>
            </a:r>
            <a:r>
              <a:rPr lang="en-GB" sz="2000" dirty="0">
                <a:cs typeface="Arial"/>
              </a:rPr>
              <a:t>@</a:t>
            </a:r>
            <a:r>
              <a:rPr lang="en-GB" sz="2000" dirty="0" smtClean="0">
                <a:cs typeface="Arial"/>
              </a:rPr>
              <a:t>nucleotides;</a:t>
            </a:r>
          </a:p>
          <a:p>
            <a:pPr marL="0" indent="0">
              <a:buNone/>
            </a:pPr>
            <a:r>
              <a:rPr lang="en-GB" sz="2000" dirty="0">
                <a:cs typeface="Arial"/>
              </a:rPr>
              <a:t>p</a:t>
            </a:r>
            <a:r>
              <a:rPr lang="en-GB" sz="2000" dirty="0" smtClean="0">
                <a:cs typeface="Arial"/>
              </a:rPr>
              <a:t>rint STDOUT “number of nucleotides: </a:t>
            </a:r>
            <a:r>
              <a:rPr lang="en-GB" sz="2000" dirty="0">
                <a:cs typeface="Arial"/>
              </a:rPr>
              <a:t>$</a:t>
            </a:r>
            <a:r>
              <a:rPr lang="en-GB" sz="2000" dirty="0" err="1" smtClean="0">
                <a:cs typeface="Arial"/>
              </a:rPr>
              <a:t>number_nucleotides</a:t>
            </a:r>
            <a:r>
              <a:rPr lang="en-GB" sz="2000" dirty="0" smtClean="0">
                <a:cs typeface="Arial"/>
              </a:rPr>
              <a:t>\n”;</a:t>
            </a:r>
          </a:p>
        </p:txBody>
      </p:sp>
    </p:spTree>
    <p:extLst>
      <p:ext uri="{BB962C8B-B14F-4D97-AF65-F5344CB8AC3E}">
        <p14:creationId xmlns:p14="http://schemas.microsoft.com/office/powerpoint/2010/main" val="27136454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39" y="354548"/>
            <a:ext cx="8229600" cy="6906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Arrays:</a:t>
            </a:r>
            <a:r>
              <a:rPr lang="el-GR" dirty="0" smtClean="0"/>
              <a:t> Άσκηση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2" y="1177452"/>
            <a:ext cx="8229600" cy="55300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Θέλετε να δείτε αν μέσα στην ακολουθία σας υπάρχει θέση που να κόβεται από ένα ένζυμο περιορισμού, το </a:t>
            </a:r>
            <a:r>
              <a:rPr lang="en-GB" sz="2000" dirty="0" err="1" smtClean="0">
                <a:cs typeface="Arial"/>
              </a:rPr>
              <a:t>EcoRI</a:t>
            </a:r>
            <a:r>
              <a:rPr lang="en-GB" sz="2000" dirty="0" smtClean="0">
                <a:cs typeface="Arial"/>
              </a:rPr>
              <a:t>, </a:t>
            </a:r>
            <a:r>
              <a:rPr lang="el-GR" sz="2000" dirty="0" smtClean="0">
                <a:cs typeface="Arial"/>
              </a:rPr>
              <a:t>που αναγνωρίζει την ακολουθία </a:t>
            </a:r>
            <a:r>
              <a:rPr lang="en-GB" sz="2000" dirty="0" smtClean="0">
                <a:cs typeface="Arial"/>
              </a:rPr>
              <a:t>GAATTC. </a:t>
            </a:r>
            <a:r>
              <a:rPr lang="el-GR" sz="2000" dirty="0" smtClean="0">
                <a:cs typeface="Arial"/>
              </a:rPr>
              <a:t>Πώς θα το καταλάβετε</a:t>
            </a:r>
            <a:r>
              <a:rPr lang="en-GB" sz="2000" dirty="0" smtClean="0">
                <a:cs typeface="Arial"/>
              </a:rPr>
              <a:t>; </a:t>
            </a:r>
            <a:r>
              <a:rPr lang="el-GR" sz="2000" dirty="0" smtClean="0">
                <a:cs typeface="Arial"/>
              </a:rPr>
              <a:t>Τροποποιήστε το πρόγραμμα.</a:t>
            </a:r>
            <a:endParaRPr lang="en-GB" sz="2000" dirty="0" smtClean="0"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Θέλετε το πρόγραμμα να ζητάει από το </a:t>
            </a:r>
            <a:r>
              <a:rPr lang="en-GB" sz="2000" dirty="0" smtClean="0">
                <a:cs typeface="Arial"/>
              </a:rPr>
              <a:t>terminal </a:t>
            </a:r>
            <a:r>
              <a:rPr lang="el-GR" sz="2000" dirty="0" smtClean="0">
                <a:cs typeface="Arial"/>
              </a:rPr>
              <a:t>την ακολουθία του ένζυμου περιορισμού. Τροποποιήστε </a:t>
            </a:r>
            <a:r>
              <a:rPr lang="el-GR" sz="2000" dirty="0">
                <a:cs typeface="Arial"/>
              </a:rPr>
              <a:t>το πρόγραμμα</a:t>
            </a:r>
            <a:r>
              <a:rPr lang="el-GR" sz="2000" dirty="0" smtClean="0">
                <a:cs typeface="Arial"/>
              </a:rPr>
              <a:t>.</a:t>
            </a:r>
            <a:endParaRPr lang="en-GB" sz="2000" dirty="0" smtClean="0">
              <a:cs typeface="Arial"/>
            </a:endParaRPr>
          </a:p>
          <a:p>
            <a:pPr marL="0" indent="0">
              <a:buNone/>
            </a:pPr>
            <a:endParaRPr lang="en-GB" sz="2000" dirty="0"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cs typeface="Arial"/>
              </a:rPr>
              <a:t>Θέλετε το πρόγραμμα να εκτυπώνει στο</a:t>
            </a:r>
            <a:r>
              <a:rPr lang="en-GB" sz="2000" dirty="0" smtClean="0">
                <a:cs typeface="Arial"/>
              </a:rPr>
              <a:t> terminal </a:t>
            </a:r>
            <a:r>
              <a:rPr lang="el-GR" sz="2000" dirty="0" smtClean="0">
                <a:cs typeface="Arial"/>
              </a:rPr>
              <a:t>όχι μόνο τον αριθμό των κομματιών, αλλά και τα ίδια τα κομμάτια.</a:t>
            </a:r>
            <a:endParaRPr lang="en-GB" sz="2000" dirty="0">
              <a:cs typeface="Arial"/>
            </a:endParaRP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644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r>
              <a:rPr lang="el-GR" sz="3200" dirty="0" smtClean="0">
                <a:latin typeface="Arial"/>
                <a:cs typeface="Arial"/>
              </a:rPr>
              <a:t>η άσκηση – Εισαγωγή δεδομένων από το </a:t>
            </a:r>
            <a:r>
              <a:rPr lang="en-GB" sz="3200" dirty="0" smtClean="0">
                <a:latin typeface="Arial"/>
                <a:cs typeface="Arial"/>
              </a:rPr>
              <a:t>terminal &amp; </a:t>
            </a:r>
            <a:r>
              <a:rPr lang="el-GR" sz="3200" dirty="0" smtClean="0">
                <a:latin typeface="Arial"/>
                <a:cs typeface="Arial"/>
              </a:rPr>
              <a:t>εκτύπωση στο </a:t>
            </a:r>
            <a:r>
              <a:rPr lang="en-GB" sz="3200" dirty="0" smtClean="0">
                <a:latin typeface="Arial"/>
                <a:cs typeface="Arial"/>
              </a:rPr>
              <a:t>terminal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latin typeface="Arial"/>
                <a:cs typeface="Arial"/>
              </a:rPr>
              <a:t>Θέλετε το πρόγραμμα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να σας ζητήσει δύο λέξεις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να τις πληκτρολογήσετε στο </a:t>
            </a:r>
            <a:r>
              <a:rPr lang="en-GB" sz="1600" dirty="0" smtClean="0">
                <a:latin typeface="Arial"/>
                <a:cs typeface="Arial"/>
              </a:rPr>
              <a:t>terminal</a:t>
            </a:r>
            <a:endParaRPr lang="el-GR" sz="1600" dirty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και μετά να εκτυπώσει στο </a:t>
            </a:r>
            <a:r>
              <a:rPr lang="en-GB" sz="1600" dirty="0" smtClean="0">
                <a:latin typeface="Arial"/>
                <a:cs typeface="Arial"/>
              </a:rPr>
              <a:t>terminal</a:t>
            </a:r>
            <a:r>
              <a:rPr lang="el-GR" sz="1600" dirty="0" smtClean="0">
                <a:latin typeface="Arial"/>
                <a:cs typeface="Arial"/>
              </a:rPr>
              <a:t> την κάθε μια λέξη σε διαφορετική γραμμή</a:t>
            </a:r>
            <a:r>
              <a:rPr lang="en-GB" sz="16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Tip: </a:t>
            </a:r>
            <a:r>
              <a:rPr lang="el-GR" sz="2000" dirty="0" smtClean="0">
                <a:latin typeface="Arial"/>
                <a:cs typeface="Arial"/>
              </a:rPr>
              <a:t>εισάγετε την κάθε μία λέξη σε διαφορετική μεταβλητή.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2495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2</a:t>
            </a:r>
            <a:r>
              <a:rPr lang="el-GR" sz="3200" baseline="30000" dirty="0" smtClean="0">
                <a:latin typeface="Arial"/>
                <a:cs typeface="Arial"/>
              </a:rPr>
              <a:t>ο</a:t>
            </a:r>
            <a:r>
              <a:rPr lang="el-GR" sz="3200" dirty="0" smtClean="0">
                <a:latin typeface="Arial"/>
                <a:cs typeface="Arial"/>
              </a:rPr>
              <a:t> πρόγραμμα - Εισαγωγή δεδομένων από το </a:t>
            </a:r>
            <a:r>
              <a:rPr lang="en-GB" sz="3200" dirty="0" smtClean="0">
                <a:latin typeface="Arial"/>
                <a:cs typeface="Arial"/>
              </a:rPr>
              <a:t>terminal &amp; </a:t>
            </a:r>
            <a:r>
              <a:rPr lang="el-GR" sz="3200" dirty="0" smtClean="0">
                <a:latin typeface="Arial"/>
                <a:cs typeface="Arial"/>
              </a:rPr>
              <a:t>εκτύπωση σε νέο </a:t>
            </a:r>
            <a:r>
              <a:rPr lang="en-GB" sz="3200" dirty="0" smtClean="0">
                <a:latin typeface="Arial"/>
                <a:cs typeface="Arial"/>
              </a:rPr>
              <a:t>file</a:t>
            </a:r>
            <a:r>
              <a:rPr lang="el-GR" sz="3200" dirty="0" smtClean="0">
                <a:latin typeface="Arial"/>
                <a:cs typeface="Arial"/>
              </a:rPr>
              <a:t> 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0747"/>
          </a:xfrm>
        </p:spPr>
        <p:txBody>
          <a:bodyPr>
            <a:normAutofit fontScale="77500" lnSpcReduction="20000"/>
          </a:bodyPr>
          <a:lstStyle/>
          <a:p>
            <a:r>
              <a:rPr lang="el-GR" sz="2000" dirty="0" smtClean="0">
                <a:latin typeface="Arial"/>
                <a:cs typeface="Arial"/>
              </a:rPr>
              <a:t>Θέλετε το πρόγραμμα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να σας ζητήσει μία λέξη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να την πληκτρολογήσετε στο </a:t>
            </a:r>
            <a:r>
              <a:rPr lang="en-GB" sz="1600" dirty="0" smtClean="0">
                <a:latin typeface="Arial"/>
                <a:cs typeface="Arial"/>
              </a:rPr>
              <a:t>terminal</a:t>
            </a:r>
            <a:endParaRPr lang="el-GR" sz="1600" dirty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και μετά να εκτυπώσει σε ένα νέο </a:t>
            </a:r>
            <a:r>
              <a:rPr lang="en-GB" sz="1600" dirty="0" smtClean="0">
                <a:latin typeface="Arial"/>
                <a:cs typeface="Arial"/>
              </a:rPr>
              <a:t>file </a:t>
            </a:r>
            <a:r>
              <a:rPr lang="el-GR" sz="1600" dirty="0" smtClean="0">
                <a:latin typeface="Arial"/>
                <a:cs typeface="Arial"/>
              </a:rPr>
              <a:t>(όνομα</a:t>
            </a:r>
            <a:r>
              <a:rPr lang="en-GB" sz="1600" dirty="0" smtClean="0">
                <a:latin typeface="Arial"/>
                <a:cs typeface="Arial"/>
              </a:rPr>
              <a:t>: out_file1</a:t>
            </a:r>
            <a:r>
              <a:rPr lang="el-GR" sz="1600" dirty="0" smtClean="0">
                <a:latin typeface="Arial"/>
                <a:cs typeface="Arial"/>
              </a:rPr>
              <a:t>) την λέξη που πληκτρολογήσατε.</a:t>
            </a:r>
            <a:endParaRPr lang="en-GB" sz="16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Χρησιμοποιούμε την εντολή </a:t>
            </a:r>
            <a:r>
              <a:rPr lang="en-GB" sz="2000" dirty="0" smtClean="0">
                <a:latin typeface="Arial"/>
                <a:cs typeface="Arial"/>
              </a:rPr>
              <a:t>open</a:t>
            </a:r>
            <a:r>
              <a:rPr lang="el-GR" sz="2000" dirty="0" smtClean="0">
                <a:latin typeface="Arial"/>
                <a:cs typeface="Arial"/>
              </a:rPr>
              <a:t> και την εντολή </a:t>
            </a:r>
            <a:r>
              <a:rPr lang="en-GB" sz="2000" dirty="0" smtClean="0">
                <a:latin typeface="Arial"/>
                <a:cs typeface="Arial"/>
              </a:rPr>
              <a:t>close </a:t>
            </a:r>
            <a:r>
              <a:rPr lang="el-GR" sz="2000" dirty="0" smtClean="0">
                <a:latin typeface="Arial"/>
                <a:cs typeface="Arial"/>
              </a:rPr>
              <a:t>και ένα </a:t>
            </a:r>
            <a:r>
              <a:rPr lang="en-GB" sz="2000" dirty="0" smtClean="0">
                <a:latin typeface="Arial"/>
                <a:cs typeface="Arial"/>
              </a:rPr>
              <a:t>FILEHANDLE </a:t>
            </a:r>
            <a:r>
              <a:rPr lang="el-GR" sz="2000" dirty="0" smtClean="0">
                <a:latin typeface="Arial"/>
                <a:cs typeface="Arial"/>
              </a:rPr>
              <a:t>(εδώ το ονομάζουμε </a:t>
            </a:r>
            <a:r>
              <a:rPr lang="en-GB" sz="2000" dirty="0" smtClean="0">
                <a:latin typeface="Arial"/>
                <a:cs typeface="Arial"/>
              </a:rPr>
              <a:t>FOUT</a:t>
            </a:r>
            <a:r>
              <a:rPr lang="el-GR" sz="2000" dirty="0" smtClean="0">
                <a:latin typeface="Arial"/>
                <a:cs typeface="Arial"/>
              </a:rPr>
              <a:t>, αλλά μπορείτε να το ονομάσετε όπως θέλετε)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που δείχνει στο </a:t>
            </a:r>
            <a:r>
              <a:rPr lang="en-GB" sz="2000" dirty="0" smtClean="0">
                <a:latin typeface="Arial"/>
                <a:cs typeface="Arial"/>
              </a:rPr>
              <a:t>file </a:t>
            </a:r>
            <a:r>
              <a:rPr lang="el-GR" sz="2000" dirty="0" smtClean="0">
                <a:latin typeface="Arial"/>
                <a:cs typeface="Arial"/>
              </a:rPr>
              <a:t>που θέλουμε να εκτυπώσουμε</a:t>
            </a:r>
            <a:r>
              <a:rPr lang="en-GB" sz="2000" dirty="0" smtClean="0">
                <a:latin typeface="Arial"/>
                <a:cs typeface="Arial"/>
              </a:rPr>
              <a:t> (out_file1);</a:t>
            </a: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$out=“out_file1”;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H </a:t>
            </a:r>
            <a:r>
              <a:rPr lang="el-GR" sz="2000" dirty="0" smtClean="0">
                <a:latin typeface="Arial"/>
                <a:cs typeface="Arial"/>
              </a:rPr>
              <a:t>σύνταξη της εντολής θα είναι</a:t>
            </a:r>
            <a:r>
              <a:rPr lang="en-GB" sz="20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o</a:t>
            </a:r>
            <a:r>
              <a:rPr lang="en-GB" sz="2000" dirty="0" smtClean="0">
                <a:latin typeface="Arial"/>
                <a:cs typeface="Arial"/>
              </a:rPr>
              <a:t>pen(FOUT, “&gt; $out”);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Εκτέλεση υπόλοιπου προγράμματος ....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Εκτυπώνουμε στο </a:t>
            </a:r>
            <a:r>
              <a:rPr lang="en-GB" sz="2000" dirty="0" smtClean="0">
                <a:latin typeface="Arial"/>
                <a:cs typeface="Arial"/>
              </a:rPr>
              <a:t>FOUT &amp; </a:t>
            </a:r>
            <a:r>
              <a:rPr lang="el-GR" sz="2000" dirty="0" smtClean="0">
                <a:latin typeface="Arial"/>
                <a:cs typeface="Arial"/>
              </a:rPr>
              <a:t>όχι στο </a:t>
            </a:r>
            <a:r>
              <a:rPr lang="en-GB" sz="2000" dirty="0" smtClean="0">
                <a:latin typeface="Arial"/>
                <a:cs typeface="Arial"/>
              </a:rPr>
              <a:t>STDOUT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c</a:t>
            </a:r>
            <a:r>
              <a:rPr lang="en-GB" sz="2000" dirty="0" smtClean="0">
                <a:latin typeface="Arial"/>
                <a:cs typeface="Arial"/>
              </a:rPr>
              <a:t>lose(FOUT);</a:t>
            </a: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Στην εντολή </a:t>
            </a:r>
            <a:r>
              <a:rPr lang="en-GB" sz="2000" dirty="0" smtClean="0">
                <a:latin typeface="Arial"/>
                <a:cs typeface="Arial"/>
              </a:rPr>
              <a:t>open,</a:t>
            </a:r>
            <a:endParaRPr lang="el-GR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πρώτα ορίζουμε το </a:t>
            </a:r>
            <a:r>
              <a:rPr lang="en-GB" sz="2000" dirty="0" smtClean="0">
                <a:latin typeface="Arial"/>
                <a:cs typeface="Arial"/>
              </a:rPr>
              <a:t>FILEHANDLE</a:t>
            </a:r>
            <a:r>
              <a:rPr lang="el-GR" sz="2000" dirty="0" smtClean="0">
                <a:latin typeface="Arial"/>
                <a:cs typeface="Arial"/>
              </a:rPr>
              <a:t> (εδώ </a:t>
            </a:r>
            <a:r>
              <a:rPr lang="en-GB" sz="2000" dirty="0" smtClean="0">
                <a:latin typeface="Arial"/>
                <a:cs typeface="Arial"/>
              </a:rPr>
              <a:t>FOUT</a:t>
            </a:r>
            <a:r>
              <a:rPr lang="el-GR" sz="2000" dirty="0" smtClean="0">
                <a:latin typeface="Arial"/>
                <a:cs typeface="Arial"/>
              </a:rPr>
              <a:t>)</a:t>
            </a:r>
            <a:r>
              <a:rPr lang="en-GB" sz="2000" dirty="0" smtClean="0">
                <a:latin typeface="Arial"/>
                <a:cs typeface="Arial"/>
              </a:rPr>
              <a:t>,</a:t>
            </a:r>
            <a:endParaRPr lang="el-GR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μετά στα εισαγωγικά ορίζουμε αν με αυτό το </a:t>
            </a:r>
            <a:r>
              <a:rPr lang="en-GB" sz="2000" dirty="0" smtClean="0">
                <a:latin typeface="Arial"/>
                <a:cs typeface="Arial"/>
              </a:rPr>
              <a:t>FILEHANDLE:</a:t>
            </a:r>
            <a:endParaRPr lang="el-GR" sz="2000" dirty="0" smtClean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θα διαβάσουμε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από ένα φάκελο (χρησιμοποιούμε το &lt;)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ή θα εκτυπώσουμε σε αυτόν (&gt; ή &gt;&gt;) (</a:t>
            </a:r>
            <a:r>
              <a:rPr lang="en-GB" sz="1600" dirty="0" smtClean="0">
                <a:latin typeface="Arial"/>
                <a:cs typeface="Arial"/>
              </a:rPr>
              <a:t>overwrite </a:t>
            </a:r>
            <a:r>
              <a:rPr lang="el-GR" sz="1600" dirty="0" smtClean="0">
                <a:latin typeface="Arial"/>
                <a:cs typeface="Arial"/>
              </a:rPr>
              <a:t>ή</a:t>
            </a:r>
            <a:r>
              <a:rPr lang="en-GB" sz="1600" dirty="0" smtClean="0">
                <a:latin typeface="Arial"/>
                <a:cs typeface="Arial"/>
              </a:rPr>
              <a:t> append</a:t>
            </a:r>
            <a:r>
              <a:rPr lang="el-GR" sz="1600" dirty="0" smtClean="0">
                <a:latin typeface="Arial"/>
                <a:cs typeface="Arial"/>
              </a:rPr>
              <a:t> αντίστοιχα).</a:t>
            </a:r>
            <a:endParaRPr lang="en-GB" sz="1600" dirty="0" smtClean="0">
              <a:latin typeface="Arial"/>
              <a:cs typeface="Arial"/>
            </a:endParaRPr>
          </a:p>
          <a:p>
            <a:endParaRPr lang="en-GB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Μετά ορίζουμε το όνομα του </a:t>
            </a:r>
            <a:r>
              <a:rPr lang="en-GB" sz="2000" dirty="0" smtClean="0">
                <a:latin typeface="Arial"/>
                <a:cs typeface="Arial"/>
              </a:rPr>
              <a:t>file </a:t>
            </a:r>
            <a:r>
              <a:rPr lang="el-GR" sz="2000" dirty="0" smtClean="0">
                <a:latin typeface="Arial"/>
                <a:cs typeface="Arial"/>
              </a:rPr>
              <a:t>ή την μεταβλητή που το περιέχει</a:t>
            </a:r>
            <a:r>
              <a:rPr lang="en-GB" sz="2000" dirty="0" smtClean="0">
                <a:latin typeface="Arial"/>
                <a:cs typeface="Arial"/>
              </a:rPr>
              <a:t>.</a:t>
            </a:r>
            <a:endParaRPr lang="el-GR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503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2</a:t>
            </a:r>
            <a:r>
              <a:rPr lang="el-GR" sz="3200" baseline="30000" dirty="0" smtClean="0">
                <a:latin typeface="Arial"/>
                <a:cs typeface="Arial"/>
              </a:rPr>
              <a:t>ο</a:t>
            </a:r>
            <a:r>
              <a:rPr lang="el-GR" sz="3200" dirty="0" smtClean="0">
                <a:latin typeface="Arial"/>
                <a:cs typeface="Arial"/>
              </a:rPr>
              <a:t> πρόγραμμα - Εισαγωγή δεδομένων από το </a:t>
            </a:r>
            <a:r>
              <a:rPr lang="en-GB" sz="3200" dirty="0" smtClean="0">
                <a:latin typeface="Arial"/>
                <a:cs typeface="Arial"/>
              </a:rPr>
              <a:t>terminal &amp; </a:t>
            </a:r>
            <a:r>
              <a:rPr lang="el-GR" sz="3200" dirty="0" smtClean="0">
                <a:latin typeface="Arial"/>
                <a:cs typeface="Arial"/>
              </a:rPr>
              <a:t>εκτύπωση σε νέο </a:t>
            </a:r>
            <a:r>
              <a:rPr lang="en-GB" sz="3200" dirty="0" smtClean="0">
                <a:latin typeface="Arial"/>
                <a:cs typeface="Arial"/>
              </a:rPr>
              <a:t>file</a:t>
            </a:r>
            <a:r>
              <a:rPr lang="el-GR" sz="3200" dirty="0" smtClean="0">
                <a:latin typeface="Arial"/>
                <a:cs typeface="Arial"/>
              </a:rPr>
              <a:t> 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957" y="1600200"/>
            <a:ext cx="8582085" cy="5100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print STDOUT “Type a word or sentence\n”;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</a:t>
            </a:r>
            <a:r>
              <a:rPr lang="en-US" sz="2000" dirty="0" err="1" smtClean="0">
                <a:latin typeface="Arial"/>
                <a:cs typeface="Arial"/>
              </a:rPr>
              <a:t>input_line</a:t>
            </a:r>
            <a:r>
              <a:rPr lang="en-US" sz="2000" dirty="0" smtClean="0">
                <a:latin typeface="Arial"/>
                <a:cs typeface="Arial"/>
              </a:rPr>
              <a:t>=&lt;STDIN&gt;;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chomp($</a:t>
            </a:r>
            <a:r>
              <a:rPr lang="en-US" sz="2000" dirty="0" err="1" smtClean="0">
                <a:latin typeface="Arial"/>
                <a:cs typeface="Arial"/>
              </a:rPr>
              <a:t>input_line</a:t>
            </a:r>
            <a:r>
              <a:rPr lang="en-US" sz="2000" dirty="0" smtClean="0">
                <a:latin typeface="Arial"/>
                <a:cs typeface="Arial"/>
              </a:rPr>
              <a:t>);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print STDOUT “Type the name of the file you want to print your results\n”;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$out=&lt;STDIN&gt;;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c</a:t>
            </a:r>
            <a:r>
              <a:rPr lang="en-GB" sz="2000" dirty="0" smtClean="0">
                <a:latin typeface="Arial"/>
                <a:cs typeface="Arial"/>
              </a:rPr>
              <a:t>homp($out);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open(FOUT, “&gt; $out”);</a:t>
            </a: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print FOUT “the word/line you typed is : $</a:t>
            </a:r>
            <a:r>
              <a:rPr lang="en-US" sz="2000" dirty="0" err="1" smtClean="0">
                <a:latin typeface="Arial"/>
                <a:cs typeface="Arial"/>
              </a:rPr>
              <a:t>input_line</a:t>
            </a:r>
            <a:r>
              <a:rPr lang="en-US" sz="2000" dirty="0" smtClean="0">
                <a:latin typeface="Arial"/>
                <a:cs typeface="Arial"/>
              </a:rPr>
              <a:t>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c</a:t>
            </a:r>
            <a:r>
              <a:rPr lang="en-GB" sz="2000" dirty="0" smtClean="0">
                <a:latin typeface="Arial"/>
                <a:cs typeface="Arial"/>
              </a:rPr>
              <a:t>lose(FOUT);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Ανοίξτε τώρα το </a:t>
            </a:r>
            <a:r>
              <a:rPr lang="en-GB" sz="2000" dirty="0" smtClean="0">
                <a:latin typeface="Arial"/>
                <a:cs typeface="Arial"/>
              </a:rPr>
              <a:t>file </a:t>
            </a:r>
            <a:r>
              <a:rPr lang="el-GR" sz="2000" dirty="0" smtClean="0">
                <a:latin typeface="Arial"/>
                <a:cs typeface="Arial"/>
              </a:rPr>
              <a:t>στο οποίο εκτυπώσατε για να δείτε τι έγινε.</a:t>
            </a: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Επαναλάβετε ακριβώς το ίδιο, πληκτρολογώντας μια άλλη λέξη, αλλά εκτυπώνοντας στο ίδιο </a:t>
            </a:r>
            <a:r>
              <a:rPr lang="en-GB" sz="2000" dirty="0" smtClean="0">
                <a:latin typeface="Arial"/>
                <a:cs typeface="Arial"/>
              </a:rPr>
              <a:t>file.</a:t>
            </a:r>
          </a:p>
        </p:txBody>
      </p:sp>
    </p:spTree>
    <p:extLst>
      <p:ext uri="{BB962C8B-B14F-4D97-AF65-F5344CB8AC3E}">
        <p14:creationId xmlns:p14="http://schemas.microsoft.com/office/powerpoint/2010/main" val="645624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atin typeface="Arial"/>
                <a:cs typeface="Arial"/>
              </a:rPr>
              <a:t>2</a:t>
            </a:r>
            <a:r>
              <a:rPr lang="el-GR" sz="3200" baseline="30000" dirty="0" smtClean="0">
                <a:latin typeface="Arial"/>
                <a:cs typeface="Arial"/>
              </a:rPr>
              <a:t>η</a:t>
            </a:r>
            <a:r>
              <a:rPr lang="el-GR" sz="3200" dirty="0" smtClean="0">
                <a:latin typeface="Arial"/>
                <a:cs typeface="Arial"/>
              </a:rPr>
              <a:t> άσκηση- Εισαγωγή δεδομένων από το </a:t>
            </a:r>
            <a:r>
              <a:rPr lang="en-GB" sz="3200" dirty="0" smtClean="0">
                <a:latin typeface="Arial"/>
                <a:cs typeface="Arial"/>
              </a:rPr>
              <a:t>terminal &amp; </a:t>
            </a:r>
            <a:r>
              <a:rPr lang="el-GR" sz="3200" dirty="0" smtClean="0">
                <a:latin typeface="Arial"/>
                <a:cs typeface="Arial"/>
              </a:rPr>
              <a:t>εκτύπωση σε νέο </a:t>
            </a:r>
            <a:r>
              <a:rPr lang="en-GB" sz="3200" dirty="0" smtClean="0">
                <a:latin typeface="Arial"/>
                <a:cs typeface="Arial"/>
              </a:rPr>
              <a:t>file</a:t>
            </a:r>
            <a:r>
              <a:rPr lang="el-GR" sz="3200" dirty="0" smtClean="0">
                <a:latin typeface="Arial"/>
                <a:cs typeface="Arial"/>
              </a:rPr>
              <a:t> 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75" y="1592712"/>
            <a:ext cx="8582085" cy="3836466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Arial"/>
                <a:cs typeface="Arial"/>
              </a:rPr>
              <a:t>Ανοίξτε τώρα το </a:t>
            </a:r>
            <a:r>
              <a:rPr lang="en-GB" sz="2000" dirty="0" smtClean="0">
                <a:latin typeface="Arial"/>
                <a:cs typeface="Arial"/>
              </a:rPr>
              <a:t>file </a:t>
            </a:r>
            <a:r>
              <a:rPr lang="el-GR" sz="2000" dirty="0" smtClean="0">
                <a:latin typeface="Arial"/>
                <a:cs typeface="Arial"/>
              </a:rPr>
              <a:t>στο οποίο εκτυπώσατε για να δείτε τι έγινε.</a:t>
            </a:r>
          </a:p>
          <a:p>
            <a:r>
              <a:rPr lang="el-GR" sz="2000" dirty="0" smtClean="0">
                <a:latin typeface="Arial"/>
                <a:cs typeface="Arial"/>
              </a:rPr>
              <a:t>Επαναλάβετε ακριβώς το ίδιο, πληκτρολογώντας μια άλλη λέξη, αλλά εκτυπώνοντας στο ίδιο </a:t>
            </a:r>
            <a:r>
              <a:rPr lang="en-GB" sz="2000" dirty="0" smtClean="0">
                <a:latin typeface="Arial"/>
                <a:cs typeface="Arial"/>
              </a:rPr>
              <a:t>file.</a:t>
            </a:r>
            <a:endParaRPr lang="el-GR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Τροποιήστε το πρόγραμμα 2 σε 2</a:t>
            </a:r>
            <a:r>
              <a:rPr lang="en-GB" sz="2000" dirty="0" smtClean="0">
                <a:latin typeface="Arial"/>
                <a:cs typeface="Arial"/>
              </a:rPr>
              <a:t>b, </a:t>
            </a:r>
            <a:r>
              <a:rPr lang="el-GR" sz="2000" dirty="0" smtClean="0">
                <a:latin typeface="Arial"/>
                <a:cs typeface="Arial"/>
              </a:rPr>
              <a:t>ώστε το πρόγραμμα να σας ζητάει να πληκτρολογήσετε δύο διαφορετικά ονόματα και να τα κάνετε </a:t>
            </a:r>
            <a:r>
              <a:rPr lang="en-GB" sz="2000" dirty="0" smtClean="0">
                <a:latin typeface="Arial"/>
                <a:cs typeface="Arial"/>
              </a:rPr>
              <a:t>print </a:t>
            </a:r>
            <a:r>
              <a:rPr lang="el-GR" sz="2000" dirty="0" smtClean="0">
                <a:latin typeface="Arial"/>
                <a:cs typeface="Arial"/>
              </a:rPr>
              <a:t>στο ίδιο </a:t>
            </a:r>
            <a:r>
              <a:rPr lang="en-GB" sz="2000" dirty="0" smtClean="0">
                <a:latin typeface="Arial"/>
                <a:cs typeface="Arial"/>
              </a:rPr>
              <a:t>file, </a:t>
            </a:r>
            <a:r>
              <a:rPr lang="el-GR" sz="2000" dirty="0" smtClean="0">
                <a:latin typeface="Arial"/>
                <a:cs typeface="Arial"/>
              </a:rPr>
              <a:t>σε δύο διαφορετικές γραμμές.</a:t>
            </a:r>
          </a:p>
          <a:p>
            <a:endParaRPr lang="el-GR" sz="2000" dirty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Τροποποιήστε το πρόγραμμα 2</a:t>
            </a:r>
            <a:r>
              <a:rPr lang="en-GB" sz="2000" dirty="0" smtClean="0">
                <a:latin typeface="Arial"/>
                <a:cs typeface="Arial"/>
              </a:rPr>
              <a:t>b </a:t>
            </a:r>
            <a:r>
              <a:rPr lang="el-GR" sz="2000" dirty="0" smtClean="0">
                <a:latin typeface="Arial"/>
                <a:cs typeface="Arial"/>
              </a:rPr>
              <a:t>σε 2</a:t>
            </a:r>
            <a:r>
              <a:rPr lang="en-GB" sz="2000" dirty="0">
                <a:latin typeface="Arial"/>
                <a:cs typeface="Arial"/>
              </a:rPr>
              <a:t>c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latin typeface="Arial"/>
                <a:cs typeface="Arial"/>
              </a:rPr>
              <a:t>ώστε</a:t>
            </a:r>
            <a:r>
              <a:rPr lang="en-GB" sz="2000" dirty="0" smtClean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στο </a:t>
            </a:r>
            <a:r>
              <a:rPr lang="en-GB" sz="2000" dirty="0" smtClean="0">
                <a:latin typeface="Arial"/>
                <a:cs typeface="Arial"/>
              </a:rPr>
              <a:t>file </a:t>
            </a:r>
            <a:r>
              <a:rPr lang="el-GR" sz="2000" dirty="0" smtClean="0">
                <a:latin typeface="Arial"/>
                <a:cs typeface="Arial"/>
              </a:rPr>
              <a:t>που ανοίγετε, τα νέα δεδομένα που εκτυπώνετε να μην γίνονται </a:t>
            </a:r>
            <a:r>
              <a:rPr lang="en-GB" sz="2000" dirty="0" smtClean="0">
                <a:latin typeface="Arial"/>
                <a:cs typeface="Arial"/>
              </a:rPr>
              <a:t>over-write</a:t>
            </a:r>
            <a:r>
              <a:rPr lang="el-GR" sz="2000" dirty="0" smtClean="0">
                <a:latin typeface="Arial"/>
                <a:cs typeface="Arial"/>
              </a:rPr>
              <a:t> πάνω στα παλιά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l-GR" sz="2000" dirty="0" smtClean="0">
                <a:latin typeface="Arial"/>
                <a:cs typeface="Arial"/>
              </a:rPr>
              <a:t>αλλά </a:t>
            </a:r>
            <a:r>
              <a:rPr lang="en-GB" sz="2000" dirty="0" smtClean="0">
                <a:latin typeface="Arial"/>
                <a:cs typeface="Arial"/>
              </a:rPr>
              <a:t>append</a:t>
            </a:r>
            <a:r>
              <a:rPr lang="el-GR" sz="2000" dirty="0" smtClean="0">
                <a:latin typeface="Arial"/>
                <a:cs typeface="Arial"/>
              </a:rPr>
              <a:t>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683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Arial"/>
                <a:cs typeface="Arial"/>
              </a:rPr>
              <a:t>3</a:t>
            </a:r>
            <a:r>
              <a:rPr lang="el-GR" sz="3200" dirty="0" smtClean="0">
                <a:latin typeface="Arial"/>
                <a:cs typeface="Arial"/>
              </a:rPr>
              <a:t>ο πρόγραμμα- Εισαγωγή δεδομένων από ένα </a:t>
            </a:r>
            <a:r>
              <a:rPr lang="en-GB" sz="3200" dirty="0" smtClean="0">
                <a:latin typeface="Arial"/>
                <a:cs typeface="Arial"/>
              </a:rPr>
              <a:t>file &amp; </a:t>
            </a:r>
            <a:r>
              <a:rPr lang="el-GR" sz="3200" dirty="0" smtClean="0">
                <a:latin typeface="Arial"/>
                <a:cs typeface="Arial"/>
              </a:rPr>
              <a:t>εκτύπωση στο </a:t>
            </a:r>
            <a:r>
              <a:rPr lang="en-GB" sz="3200" dirty="0" smtClean="0">
                <a:latin typeface="Arial"/>
                <a:cs typeface="Arial"/>
              </a:rPr>
              <a:t>terminal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75" y="1592711"/>
            <a:ext cx="8582085" cy="5000718"/>
          </a:xfrm>
        </p:spPr>
        <p:txBody>
          <a:bodyPr>
            <a:normAutofit fontScale="70000" lnSpcReduction="20000"/>
          </a:bodyPr>
          <a:lstStyle/>
          <a:p>
            <a:r>
              <a:rPr lang="el-GR" sz="2000" dirty="0" smtClean="0">
                <a:latin typeface="Arial"/>
                <a:cs typeface="Arial"/>
              </a:rPr>
              <a:t>Αντί να πληκτρολογήσετε ένα όνομα στο </a:t>
            </a:r>
            <a:r>
              <a:rPr lang="en-GB" sz="2000" dirty="0" smtClean="0">
                <a:latin typeface="Arial"/>
                <a:cs typeface="Arial"/>
              </a:rPr>
              <a:t>terminal, </a:t>
            </a:r>
            <a:r>
              <a:rPr lang="el-GR" sz="2000" dirty="0" smtClean="0">
                <a:latin typeface="Arial"/>
                <a:cs typeface="Arial"/>
              </a:rPr>
              <a:t>πληκτρολογήστε το σε ένα </a:t>
            </a:r>
            <a:r>
              <a:rPr lang="en-GB" sz="2000" dirty="0" smtClean="0">
                <a:latin typeface="Arial"/>
                <a:cs typeface="Arial"/>
              </a:rPr>
              <a:t>file (input_file1).</a:t>
            </a:r>
          </a:p>
          <a:p>
            <a:r>
              <a:rPr lang="el-GR" sz="2000" dirty="0" smtClean="0">
                <a:latin typeface="Arial"/>
                <a:cs typeface="Arial"/>
              </a:rPr>
              <a:t>Δημιουργήστε ένα πρόγραμμα που να διαβάζει τα περιεχόμενα του </a:t>
            </a:r>
            <a:r>
              <a:rPr lang="en-GB" sz="2000" dirty="0" smtClean="0">
                <a:latin typeface="Arial"/>
                <a:cs typeface="Arial"/>
              </a:rPr>
              <a:t>input_file1 </a:t>
            </a:r>
            <a:r>
              <a:rPr lang="el-GR" sz="2000" dirty="0" smtClean="0">
                <a:latin typeface="Arial"/>
                <a:cs typeface="Arial"/>
              </a:rPr>
              <a:t>(1</a:t>
            </a:r>
            <a:r>
              <a:rPr lang="el-GR" sz="2000" baseline="30000" dirty="0" smtClean="0">
                <a:latin typeface="Arial"/>
                <a:cs typeface="Arial"/>
              </a:rPr>
              <a:t>η</a:t>
            </a:r>
            <a:r>
              <a:rPr lang="el-GR" sz="2000" dirty="0" smtClean="0">
                <a:latin typeface="Arial"/>
                <a:cs typeface="Arial"/>
              </a:rPr>
              <a:t> γραμμή) και να τα εκτυπώνει στο </a:t>
            </a:r>
            <a:r>
              <a:rPr lang="en-GB" sz="2000" dirty="0" smtClean="0">
                <a:latin typeface="Arial"/>
                <a:cs typeface="Arial"/>
              </a:rPr>
              <a:t>terminal.</a:t>
            </a:r>
            <a:r>
              <a:rPr lang="en-GB" sz="2000" dirty="0">
                <a:latin typeface="Arial"/>
                <a:cs typeface="Arial"/>
              </a:rPr>
              <a:t> </a:t>
            </a:r>
            <a:r>
              <a:rPr lang="el-GR" sz="2000" dirty="0" smtClean="0">
                <a:latin typeface="Arial"/>
                <a:cs typeface="Arial"/>
              </a:rPr>
              <a:t>Για </a:t>
            </a:r>
            <a:r>
              <a:rPr lang="en-GB" sz="2000" dirty="0" smtClean="0">
                <a:latin typeface="Arial"/>
                <a:cs typeface="Arial"/>
              </a:rPr>
              <a:t>FILEHANDLE, </a:t>
            </a:r>
            <a:r>
              <a:rPr lang="el-GR" sz="2000" dirty="0" smtClean="0">
                <a:latin typeface="Arial"/>
                <a:cs typeface="Arial"/>
              </a:rPr>
              <a:t>χρησιμοποιήστε το </a:t>
            </a:r>
            <a:r>
              <a:rPr lang="en-GB" sz="2000" dirty="0" smtClean="0">
                <a:latin typeface="Arial"/>
                <a:cs typeface="Arial"/>
              </a:rPr>
              <a:t>FIN.</a:t>
            </a:r>
            <a:endParaRPr lang="el-GR" sz="2000" dirty="0" smtClean="0">
              <a:latin typeface="Arial"/>
              <a:cs typeface="Arial"/>
            </a:endParaRPr>
          </a:p>
          <a:p>
            <a:r>
              <a:rPr lang="el-GR" sz="2100" dirty="0" smtClean="0">
                <a:latin typeface="Arial"/>
                <a:cs typeface="Arial"/>
              </a:rPr>
              <a:t>Η εντολή</a:t>
            </a:r>
            <a:r>
              <a:rPr lang="en-GB" sz="2100" dirty="0" smtClean="0">
                <a:latin typeface="Arial"/>
                <a:cs typeface="Arial"/>
              </a:rPr>
              <a:t>: $</a:t>
            </a:r>
            <a:r>
              <a:rPr lang="en-GB" sz="2100" dirty="0" err="1" smtClean="0">
                <a:latin typeface="Arial"/>
                <a:cs typeface="Arial"/>
              </a:rPr>
              <a:t>var</a:t>
            </a:r>
            <a:r>
              <a:rPr lang="en-GB" sz="2100" dirty="0" smtClean="0">
                <a:latin typeface="Arial"/>
                <a:cs typeface="Arial"/>
              </a:rPr>
              <a:t> = &lt;FIN&gt;;</a:t>
            </a:r>
            <a:r>
              <a:rPr lang="el-GR" sz="2100" dirty="0">
                <a:latin typeface="Arial"/>
                <a:cs typeface="Arial"/>
              </a:rPr>
              <a:t> π</a:t>
            </a:r>
            <a:r>
              <a:rPr lang="el-GR" sz="2100" dirty="0" smtClean="0">
                <a:latin typeface="Arial"/>
                <a:cs typeface="Arial"/>
              </a:rPr>
              <a:t>αίρνει τα περιεχόμενα μιας γραμμής από το </a:t>
            </a:r>
            <a:r>
              <a:rPr lang="en-GB" sz="2100" dirty="0" smtClean="0">
                <a:latin typeface="Arial"/>
                <a:cs typeface="Arial"/>
              </a:rPr>
              <a:t>file </a:t>
            </a:r>
            <a:r>
              <a:rPr lang="el-GR" sz="2100" dirty="0" smtClean="0">
                <a:latin typeface="Arial"/>
                <a:cs typeface="Arial"/>
              </a:rPr>
              <a:t>στο οποίο δείχνει το </a:t>
            </a:r>
            <a:r>
              <a:rPr lang="en-GB" sz="2100" dirty="0" smtClean="0">
                <a:latin typeface="Arial"/>
                <a:cs typeface="Arial"/>
              </a:rPr>
              <a:t>FILEHANDLE FIN </a:t>
            </a:r>
            <a:r>
              <a:rPr lang="el-GR" sz="2100" dirty="0" smtClean="0">
                <a:latin typeface="Arial"/>
                <a:cs typeface="Arial"/>
              </a:rPr>
              <a:t>και τα αποθηκεύει σε μια μεταβλητή. Κάθε φορά που καλούμε το &lt;</a:t>
            </a:r>
            <a:r>
              <a:rPr lang="en-GB" sz="2100" dirty="0" smtClean="0">
                <a:latin typeface="Arial"/>
                <a:cs typeface="Arial"/>
              </a:rPr>
              <a:t>FIN</a:t>
            </a:r>
            <a:r>
              <a:rPr lang="el-GR" sz="2100" dirty="0" smtClean="0">
                <a:latin typeface="Arial"/>
                <a:cs typeface="Arial"/>
              </a:rPr>
              <a:t>&gt;</a:t>
            </a:r>
            <a:r>
              <a:rPr lang="en-GB" sz="2100" dirty="0" smtClean="0">
                <a:latin typeface="Arial"/>
                <a:cs typeface="Arial"/>
              </a:rPr>
              <a:t>, </a:t>
            </a:r>
            <a:r>
              <a:rPr lang="el-GR" sz="2100" dirty="0" smtClean="0">
                <a:latin typeface="Arial"/>
                <a:cs typeface="Arial"/>
              </a:rPr>
              <a:t>η </a:t>
            </a:r>
            <a:r>
              <a:rPr lang="en-GB" sz="2100" dirty="0" smtClean="0">
                <a:latin typeface="Arial"/>
                <a:cs typeface="Arial"/>
              </a:rPr>
              <a:t>PERL </a:t>
            </a:r>
            <a:r>
              <a:rPr lang="el-GR" sz="2100" dirty="0" smtClean="0">
                <a:latin typeface="Arial"/>
                <a:cs typeface="Arial"/>
              </a:rPr>
              <a:t>παίρνει την αμέσως επόμενη γραμμή του </a:t>
            </a:r>
            <a:r>
              <a:rPr lang="en-GB" sz="2100" dirty="0" smtClean="0">
                <a:latin typeface="Arial"/>
                <a:cs typeface="Arial"/>
              </a:rPr>
              <a:t>file</a:t>
            </a:r>
            <a:r>
              <a:rPr lang="el-GR" sz="2100" dirty="0" smtClean="0">
                <a:latin typeface="Arial"/>
                <a:cs typeface="Arial"/>
              </a:rPr>
              <a:t>, εκτός εάν έχει φτάσει στο τέλος του </a:t>
            </a:r>
            <a:r>
              <a:rPr lang="en-GB" sz="2100" dirty="0" smtClean="0">
                <a:latin typeface="Arial"/>
                <a:cs typeface="Arial"/>
              </a:rPr>
              <a:t>file.</a:t>
            </a:r>
          </a:p>
          <a:p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#!/</a:t>
            </a:r>
            <a:r>
              <a:rPr lang="en-GB" sz="2000" dirty="0" err="1" smtClean="0">
                <a:latin typeface="Arial"/>
                <a:cs typeface="Arial"/>
              </a:rPr>
              <a:t>usr</a:t>
            </a:r>
            <a:r>
              <a:rPr lang="en-GB" sz="2000" dirty="0" smtClean="0">
                <a:latin typeface="Arial"/>
                <a:cs typeface="Arial"/>
              </a:rPr>
              <a:t>/bin/</a:t>
            </a:r>
            <a:r>
              <a:rPr lang="en-GB" sz="2000" dirty="0" err="1" smtClean="0">
                <a:latin typeface="Arial"/>
                <a:cs typeface="Arial"/>
              </a:rPr>
              <a:t>perl</a:t>
            </a:r>
            <a:r>
              <a:rPr lang="en-GB" sz="2000" dirty="0" smtClean="0">
                <a:latin typeface="Arial"/>
                <a:cs typeface="Arial"/>
              </a:rPr>
              <a:t> –w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print STDOUT “Type the file you want to read in\n”;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$input_file1=&lt;STDIN&gt;;</a:t>
            </a:r>
          </a:p>
          <a:p>
            <a:pPr marL="0" indent="0">
              <a:buNone/>
            </a:pPr>
            <a:r>
              <a:rPr lang="en-US" sz="2000" dirty="0" smtClean="0">
                <a:latin typeface="Arial"/>
                <a:cs typeface="Arial"/>
              </a:rPr>
              <a:t>chomp($input_file1);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open(FIN, “&lt; $input_file</a:t>
            </a:r>
            <a:r>
              <a:rPr lang="en-GB" sz="2000" dirty="0">
                <a:latin typeface="Arial"/>
                <a:cs typeface="Arial"/>
              </a:rPr>
              <a:t>1</a:t>
            </a:r>
            <a:r>
              <a:rPr lang="en-GB" sz="2000" dirty="0" smtClean="0">
                <a:latin typeface="Arial"/>
                <a:cs typeface="Arial"/>
              </a:rPr>
              <a:t>”) or die “unable to open $input_file1\n”;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$name=&lt;FIN&gt;;</a:t>
            </a:r>
            <a:endParaRPr lang="el-GR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c</a:t>
            </a:r>
            <a:r>
              <a:rPr lang="en-GB" sz="2000" dirty="0" smtClean="0">
                <a:latin typeface="Arial"/>
                <a:cs typeface="Arial"/>
              </a:rPr>
              <a:t>lose(FIN);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c</a:t>
            </a:r>
            <a:r>
              <a:rPr lang="en-GB" sz="2000" dirty="0" smtClean="0">
                <a:latin typeface="Arial"/>
                <a:cs typeface="Arial"/>
              </a:rPr>
              <a:t>homp($name);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p</a:t>
            </a:r>
            <a:r>
              <a:rPr lang="en-US" sz="2000" dirty="0" err="1" smtClean="0">
                <a:latin typeface="Arial"/>
                <a:cs typeface="Arial"/>
              </a:rPr>
              <a:t>rint</a:t>
            </a:r>
            <a:r>
              <a:rPr lang="en-US" sz="2000" dirty="0" smtClean="0">
                <a:latin typeface="Arial"/>
                <a:cs typeface="Arial"/>
              </a:rPr>
              <a:t> STDOUT “the name you read from file $input_file1 is: </a:t>
            </a:r>
            <a:r>
              <a:rPr lang="en-GB" sz="2000" dirty="0" smtClean="0">
                <a:latin typeface="Arial"/>
                <a:cs typeface="Arial"/>
              </a:rPr>
              <a:t>$name\n”;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000" dirty="0" smtClean="0">
                <a:latin typeface="Arial"/>
                <a:cs typeface="Arial"/>
              </a:rPr>
              <a:t>Εκτελέστε το ίδιο πρόγραμμα, αλλά αυτή την φορά όταν σας ζητηθεί το όνομα του </a:t>
            </a:r>
            <a:r>
              <a:rPr lang="en-GB" sz="2000" dirty="0" smtClean="0">
                <a:latin typeface="Arial"/>
                <a:cs typeface="Arial"/>
              </a:rPr>
              <a:t>file, </a:t>
            </a:r>
            <a:r>
              <a:rPr lang="el-GR" sz="2000" dirty="0" smtClean="0">
                <a:latin typeface="Arial"/>
                <a:cs typeface="Arial"/>
              </a:rPr>
              <a:t>πληκτρολογήστε ένα όνομα που δεν υπάρχει και δείτε τι κάνει το πρόγραμμα.</a:t>
            </a:r>
            <a:endParaRPr lang="en-GB" sz="2000" dirty="0" smtClean="0">
              <a:latin typeface="Arial"/>
              <a:cs typeface="Arial"/>
            </a:endParaRPr>
          </a:p>
          <a:p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9195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Arial"/>
                <a:cs typeface="Arial"/>
              </a:rPr>
              <a:t>3</a:t>
            </a:r>
            <a:r>
              <a:rPr lang="el-GR" sz="3200" baseline="30000" dirty="0" smtClean="0">
                <a:latin typeface="Arial"/>
                <a:cs typeface="Arial"/>
              </a:rPr>
              <a:t>η</a:t>
            </a:r>
            <a:r>
              <a:rPr lang="el-GR" sz="3200" dirty="0" smtClean="0">
                <a:latin typeface="Arial"/>
                <a:cs typeface="Arial"/>
              </a:rPr>
              <a:t> άσκηση- Εισαγωγή δεδομένων από ένα </a:t>
            </a:r>
            <a:r>
              <a:rPr lang="en-GB" sz="3200" dirty="0" smtClean="0">
                <a:latin typeface="Arial"/>
                <a:cs typeface="Arial"/>
              </a:rPr>
              <a:t>file &amp; </a:t>
            </a:r>
            <a:r>
              <a:rPr lang="el-GR" sz="3200" dirty="0" smtClean="0">
                <a:latin typeface="Arial"/>
                <a:cs typeface="Arial"/>
              </a:rPr>
              <a:t>εκτύπωση στο </a:t>
            </a:r>
            <a:r>
              <a:rPr lang="en-GB" sz="3200" dirty="0" smtClean="0">
                <a:latin typeface="Arial"/>
                <a:cs typeface="Arial"/>
              </a:rPr>
              <a:t>terminal </a:t>
            </a:r>
            <a:r>
              <a:rPr lang="el-GR" sz="3200" dirty="0" smtClean="0">
                <a:latin typeface="Arial"/>
                <a:cs typeface="Arial"/>
              </a:rPr>
              <a:t>ή σε νέο </a:t>
            </a:r>
            <a:r>
              <a:rPr lang="en-GB" sz="3200" dirty="0" smtClean="0">
                <a:latin typeface="Arial"/>
                <a:cs typeface="Arial"/>
              </a:rPr>
              <a:t>file</a:t>
            </a:r>
            <a:r>
              <a:rPr lang="el-GR" sz="3200" dirty="0" smtClean="0">
                <a:latin typeface="Arial"/>
                <a:cs typeface="Arial"/>
              </a:rPr>
              <a:t> 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75" y="1592711"/>
            <a:ext cx="8582085" cy="4230087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Arial"/>
                <a:cs typeface="Arial"/>
              </a:rPr>
              <a:t>Τροποποιήστε το πρόγραμμα 3 σε 3</a:t>
            </a:r>
            <a:r>
              <a:rPr lang="en-GB" sz="2000" dirty="0" smtClean="0">
                <a:latin typeface="Arial"/>
                <a:cs typeface="Arial"/>
              </a:rPr>
              <a:t>b </a:t>
            </a:r>
            <a:r>
              <a:rPr lang="el-GR" sz="2000" dirty="0" smtClean="0">
                <a:latin typeface="Arial"/>
                <a:cs typeface="Arial"/>
              </a:rPr>
              <a:t>ώστε να διαβάζει δύο γραμμές (δύο ονόματα) από το </a:t>
            </a:r>
            <a:r>
              <a:rPr lang="en-GB" sz="2000" dirty="0" smtClean="0">
                <a:latin typeface="Arial"/>
                <a:cs typeface="Arial"/>
              </a:rPr>
              <a:t>input file (</a:t>
            </a:r>
            <a:r>
              <a:rPr lang="el-GR" sz="2000" dirty="0" smtClean="0">
                <a:latin typeface="Arial"/>
                <a:cs typeface="Arial"/>
              </a:rPr>
              <a:t>άρα, τροποποιήστε κατάλληλα και το </a:t>
            </a:r>
            <a:r>
              <a:rPr lang="en-GB" sz="2000" dirty="0" smtClean="0">
                <a:latin typeface="Arial"/>
                <a:cs typeface="Arial"/>
              </a:rPr>
              <a:t>input file) </a:t>
            </a:r>
            <a:r>
              <a:rPr lang="el-GR" sz="2000" dirty="0" smtClean="0">
                <a:latin typeface="Arial"/>
                <a:cs typeface="Arial"/>
              </a:rPr>
              <a:t>και μετά εκτυπώστε τα 2 ονόματα στο </a:t>
            </a:r>
            <a:r>
              <a:rPr lang="en-GB" sz="2000" dirty="0" smtClean="0">
                <a:latin typeface="Arial"/>
                <a:cs typeface="Arial"/>
              </a:rPr>
              <a:t>terminal, </a:t>
            </a:r>
            <a:r>
              <a:rPr lang="el-GR" sz="2000" dirty="0" smtClean="0">
                <a:latin typeface="Arial"/>
                <a:cs typeface="Arial"/>
              </a:rPr>
              <a:t>σε δύο διαφορετικές γραμμές.</a:t>
            </a:r>
          </a:p>
          <a:p>
            <a:pPr marL="0" indent="0">
              <a:buNone/>
            </a:pPr>
            <a:r>
              <a:rPr lang="en-GB" sz="2000" dirty="0" smtClean="0">
                <a:latin typeface="Arial"/>
                <a:cs typeface="Arial"/>
              </a:rPr>
              <a:t>Tip: </a:t>
            </a:r>
            <a:r>
              <a:rPr lang="el-GR" sz="2000" dirty="0" smtClean="0">
                <a:latin typeface="Arial"/>
                <a:cs typeface="Arial"/>
              </a:rPr>
              <a:t>χρησιμοποιήστε το $</a:t>
            </a:r>
            <a:r>
              <a:rPr lang="en-GB" sz="2000" dirty="0" smtClean="0">
                <a:latin typeface="Arial"/>
                <a:cs typeface="Arial"/>
              </a:rPr>
              <a:t>variable=&lt;FIN&gt; </a:t>
            </a:r>
            <a:r>
              <a:rPr lang="el-GR" sz="2000" dirty="0" smtClean="0">
                <a:latin typeface="Arial"/>
                <a:cs typeface="Arial"/>
              </a:rPr>
              <a:t>δύο φορές. Κάθε φορά που χρησιμοποιείτε το &lt;</a:t>
            </a:r>
            <a:r>
              <a:rPr lang="en-GB" sz="2000" dirty="0" smtClean="0">
                <a:latin typeface="Arial"/>
                <a:cs typeface="Arial"/>
              </a:rPr>
              <a:t>FIN</a:t>
            </a:r>
            <a:r>
              <a:rPr lang="el-GR" sz="2000" dirty="0" smtClean="0">
                <a:latin typeface="Arial"/>
                <a:cs typeface="Arial"/>
              </a:rPr>
              <a:t>&gt;</a:t>
            </a:r>
            <a:r>
              <a:rPr lang="en-GB" sz="2000" dirty="0" smtClean="0">
                <a:latin typeface="Arial"/>
                <a:cs typeface="Arial"/>
              </a:rPr>
              <a:t>, to </a:t>
            </a:r>
            <a:r>
              <a:rPr lang="el-GR" sz="2000" dirty="0" smtClean="0">
                <a:latin typeface="Arial"/>
                <a:cs typeface="Arial"/>
              </a:rPr>
              <a:t>πρόγραμμα διαβάζει μια γραμμή παρακάτω.</a:t>
            </a: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Τροποποιήστε το πρόγραμμα 3</a:t>
            </a:r>
            <a:r>
              <a:rPr lang="en-GB" sz="2000" dirty="0" smtClean="0">
                <a:latin typeface="Arial"/>
                <a:cs typeface="Arial"/>
              </a:rPr>
              <a:t>b </a:t>
            </a:r>
            <a:r>
              <a:rPr lang="el-GR" sz="2000" dirty="0" smtClean="0">
                <a:latin typeface="Arial"/>
                <a:cs typeface="Arial"/>
              </a:rPr>
              <a:t>σε </a:t>
            </a:r>
            <a:r>
              <a:rPr lang="en-GB" sz="2000" dirty="0" smtClean="0">
                <a:latin typeface="Arial"/>
                <a:cs typeface="Arial"/>
              </a:rPr>
              <a:t>3c</a:t>
            </a:r>
            <a:r>
              <a:rPr lang="el-GR" sz="2000" dirty="0" smtClean="0">
                <a:latin typeface="Arial"/>
                <a:cs typeface="Arial"/>
              </a:rPr>
              <a:t>, ώστε να διαβάζει τα δύο ονόματα από το </a:t>
            </a:r>
            <a:r>
              <a:rPr lang="en-GB" sz="2000" dirty="0" smtClean="0">
                <a:latin typeface="Arial"/>
                <a:cs typeface="Arial"/>
              </a:rPr>
              <a:t>input file </a:t>
            </a:r>
            <a:r>
              <a:rPr lang="el-GR" sz="2000" dirty="0" smtClean="0">
                <a:latin typeface="Arial"/>
                <a:cs typeface="Arial"/>
              </a:rPr>
              <a:t>και να τα εκτυπώνει με αντίστροφη σειρά (2</a:t>
            </a:r>
            <a:r>
              <a:rPr lang="el-GR" sz="2000" baseline="30000" dirty="0" smtClean="0">
                <a:latin typeface="Arial"/>
                <a:cs typeface="Arial"/>
              </a:rPr>
              <a:t>ο</a:t>
            </a:r>
            <a:r>
              <a:rPr lang="el-GR" sz="2000" dirty="0" smtClean="0">
                <a:latin typeface="Arial"/>
                <a:cs typeface="Arial"/>
              </a:rPr>
              <a:t> όνομα στην πρώτη γραμμή και 1</a:t>
            </a:r>
            <a:r>
              <a:rPr lang="el-GR" sz="2000" baseline="30000" dirty="0" smtClean="0">
                <a:latin typeface="Arial"/>
                <a:cs typeface="Arial"/>
              </a:rPr>
              <a:t>ο</a:t>
            </a:r>
            <a:r>
              <a:rPr lang="el-GR" sz="2000" dirty="0" smtClean="0">
                <a:latin typeface="Arial"/>
                <a:cs typeface="Arial"/>
              </a:rPr>
              <a:t> όνομα στην δεύτερη γραμμή) σε ένα νέο </a:t>
            </a:r>
            <a:r>
              <a:rPr lang="en-GB" sz="2000" dirty="0" smtClean="0">
                <a:latin typeface="Arial"/>
                <a:cs typeface="Arial"/>
              </a:rPr>
              <a:t>file (</a:t>
            </a:r>
            <a:r>
              <a:rPr lang="el-GR" sz="2000" dirty="0" smtClean="0">
                <a:latin typeface="Arial"/>
                <a:cs typeface="Arial"/>
              </a:rPr>
              <a:t>πείτε το </a:t>
            </a:r>
            <a:r>
              <a:rPr lang="en-GB" sz="2000" dirty="0" smtClean="0">
                <a:latin typeface="Arial"/>
                <a:cs typeface="Arial"/>
              </a:rPr>
              <a:t>out_file3c)</a:t>
            </a:r>
            <a:r>
              <a:rPr lang="el-GR" sz="20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GB" sz="20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309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3936</Words>
  <Application>Microsoft Macintosh PowerPoint</Application>
  <PresentationFormat>On-screen Show (4:3)</PresentationFormat>
  <Paragraphs>411</Paragraphs>
  <Slides>38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Εισαγωγή στον Προγραμματισμό</vt:lpstr>
      <vt:lpstr>PowerPoint Presentation</vt:lpstr>
      <vt:lpstr>1o πρόγραμμα – Εισαγωγή δεδομένων από το terminal &amp; εκτύπωση στο terminal</vt:lpstr>
      <vt:lpstr>1η άσκηση – Εισαγωγή δεδομένων από το terminal &amp; εκτύπωση στο terminal</vt:lpstr>
      <vt:lpstr>2ο πρόγραμμα - Εισαγωγή δεδομένων από το terminal &amp; εκτύπωση σε νέο file </vt:lpstr>
      <vt:lpstr>2ο πρόγραμμα - Εισαγωγή δεδομένων από το terminal &amp; εκτύπωση σε νέο file </vt:lpstr>
      <vt:lpstr>2η άσκηση- Εισαγωγή δεδομένων από το terminal &amp; εκτύπωση σε νέο file </vt:lpstr>
      <vt:lpstr>3ο πρόγραμμα- Εισαγωγή δεδομένων από ένα file &amp; εκτύπωση στο terminal</vt:lpstr>
      <vt:lpstr>3η άσκηση- Εισαγωγή δεδομένων από ένα file &amp; εκτύπωση στο terminal ή σε νέο file </vt:lpstr>
      <vt:lpstr>4o πρόγραμμα- έλεγχος υπόθεσης με το if</vt:lpstr>
      <vt:lpstr>PowerPoint Presentation</vt:lpstr>
      <vt:lpstr> Πρόγραμμα 4b: If - else</vt:lpstr>
      <vt:lpstr>Πρόγραμμα 4c: Έλεγχος υπόθεσης</vt:lpstr>
      <vt:lpstr>Βρόγχοι</vt:lpstr>
      <vt:lpstr>5ο πρόγραμμα: Βρόγχοι while</vt:lpstr>
      <vt:lpstr>6ο πρόγραμμα: Βρόγχοι while και διάβασμα ενός file γραμμή - γραμμή</vt:lpstr>
      <vt:lpstr>6η άσκηση: Βρόγχοι while και διάβασμα ενός file γραμμή - γραμμή</vt:lpstr>
      <vt:lpstr>7o πρόγραμμα: Βρόγχοι while και διάβασμα ενός file για συγκεκριμμένο αριθμό γραμμών</vt:lpstr>
      <vt:lpstr>7η άσκηση: Βρόγχοι while και διάβασμα ενός file για συγκεκριμμένο αριθμό γραμμών</vt:lpstr>
      <vt:lpstr>8ο πρόγραμμα: Βρόγχοι for</vt:lpstr>
      <vt:lpstr>8η άσκηση: Βρόγχοι for</vt:lpstr>
      <vt:lpstr>9ο πρόγραμμα : Βρόγχοι for (nested loops)</vt:lpstr>
      <vt:lpstr>9ο πρόγραμμα : Βρόγχοι for (nested loops)</vt:lpstr>
      <vt:lpstr>9η άσκηση: Βρόγχοι for (nested loops)</vt:lpstr>
      <vt:lpstr>Άσκηση για το σπίτι –  Ηλεκτρονικό καζίνο!!!</vt:lpstr>
      <vt:lpstr>Άσκηση για το σπίτι –  Ηλεκτρονικό καζίνο!!! (1) </vt:lpstr>
      <vt:lpstr>Άσκηση για το σπίτι –  Ηλεκτρονικό καζίνο!!! (2) </vt:lpstr>
      <vt:lpstr>Άσκηση για το σπίτι –  Ηλεκτρονικό καζίνο!!! (3) </vt:lpstr>
      <vt:lpstr>Άσκηση για το σπίτι –  Ηλεκτρονικό καζίνο!!! (4) </vt:lpstr>
      <vt:lpstr>Άσκηση για το σπίτι –  Ηλεκτρονικό καζίνο!!! (5) </vt:lpstr>
      <vt:lpstr>Άσκηση για το σπίτι –  Ηλεκτρονικό καζίνο!!! (6) </vt:lpstr>
      <vt:lpstr>Arrays</vt:lpstr>
      <vt:lpstr>Arrays: Άσκηση 1</vt:lpstr>
      <vt:lpstr>Arrays: Άσκηση 2</vt:lpstr>
      <vt:lpstr>Arrays: Άσκηση 2</vt:lpstr>
      <vt:lpstr>Arrays: Άσκηση 3</vt:lpstr>
      <vt:lpstr>Arrays: Άσκηση 4</vt:lpstr>
      <vt:lpstr>Arrays: Άσκηση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creator>Grigoris Amoutzias</dc:creator>
  <cp:lastModifiedBy>Grigoris Amoutzias</cp:lastModifiedBy>
  <cp:revision>49</cp:revision>
  <dcterms:created xsi:type="dcterms:W3CDTF">2013-04-22T07:37:32Z</dcterms:created>
  <dcterms:modified xsi:type="dcterms:W3CDTF">2014-05-28T14:06:31Z</dcterms:modified>
</cp:coreProperties>
</file>