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74" r:id="rId1"/>
  </p:sldMasterIdLst>
  <p:notesMasterIdLst>
    <p:notesMasterId r:id="rId13"/>
  </p:notesMasterIdLst>
  <p:handoutMasterIdLst>
    <p:handoutMasterId r:id="rId14"/>
  </p:handoutMasterIdLst>
  <p:sldIdLst>
    <p:sldId id="256" r:id="rId2"/>
    <p:sldId id="316" r:id="rId3"/>
    <p:sldId id="344" r:id="rId4"/>
    <p:sldId id="356" r:id="rId5"/>
    <p:sldId id="362" r:id="rId6"/>
    <p:sldId id="363" r:id="rId7"/>
    <p:sldId id="364" r:id="rId8"/>
    <p:sldId id="365" r:id="rId9"/>
    <p:sldId id="366" r:id="rId10"/>
    <p:sldId id="367" r:id="rId11"/>
    <p:sldId id="36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434" autoAdjust="0"/>
  </p:normalViewPr>
  <p:slideViewPr>
    <p:cSldViewPr snapToGrid="0">
      <p:cViewPr varScale="1">
        <p:scale>
          <a:sx n="61" d="100"/>
          <a:sy n="61" d="100"/>
        </p:scale>
        <p:origin x="-704" y="-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283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9F319C-CE7B-4281-93EF-76E8882B85C8}" type="datetimeFigureOut">
              <a:rPr lang="el-GR" smtClean="0"/>
              <a:t>28/3/2018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D9498A-20A7-4557-B368-7A57173815C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703152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61310-9761-470C-9B3B-1B9C37C911F0}" type="datetimeFigureOut">
              <a:rPr lang="el-GR" smtClean="0"/>
              <a:t>28/3/2018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60C0B0-FE27-4758-8AE6-2285D89956E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66781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60C0B0-FE27-4758-8AE6-2285D89956E2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542925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60C0B0-FE27-4758-8AE6-2285D89956E2}" type="slidenum">
              <a:rPr lang="el-GR" smtClean="0"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278897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  <a:prstGeom prst="rect">
            <a:avLst/>
          </a:prstGeo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CD0170B5-818C-4A43-B104-841679AE7E35}" type="datetime1">
              <a:rPr lang="en-US" smtClean="0"/>
              <a:t>3/28/2018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  <a:prstGeom prst="rect">
            <a:avLst/>
          </a:prstGeo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r>
              <a:rPr lang="el-GR" smtClean="0"/>
              <a:t>Κοινωνιογλωσσολογία - Χειμερινό Εξάμηνο: 2016-2017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2706" y="485309"/>
            <a:ext cx="456012" cy="459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51386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/>
          <a:lstStyle/>
          <a:p>
            <a:fld id="{D3AF8789-46BF-4E4A-B29E-B05E406158F7}" type="datetime1">
              <a:rPr lang="en-US" smtClean="0"/>
              <a:t>3/28/2018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07868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 userDrawn="1"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/>
          <a:lstStyle/>
          <a:p>
            <a:fld id="{63376D64-DA27-42B3-9ECB-A642396102B3}" type="datetime1">
              <a:rPr lang="en-US" smtClean="0"/>
              <a:t>3/28/2018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3703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/>
          <a:lstStyle/>
          <a:p>
            <a:fld id="{0CF88811-DF1D-454E-934D-075FF39540B6}" type="datetime1">
              <a:rPr lang="en-US" smtClean="0"/>
              <a:t>3/28/2018</a:t>
            </a:fld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8673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/>
          <a:lstStyle/>
          <a:p>
            <a:fld id="{0E663413-D3D3-4125-BC65-7ECB83E46158}" type="datetime1">
              <a:rPr lang="en-US" smtClean="0"/>
              <a:t>3/28/2018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6509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/>
          <a:lstStyle/>
          <a:p>
            <a:fld id="{7BC4CF45-A914-48AE-AD48-BC1C57EA498F}" type="datetime1">
              <a:rPr lang="en-US" smtClean="0"/>
              <a:t>3/28/2018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82094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/>
          <a:lstStyle/>
          <a:p>
            <a:fld id="{C2A95C8A-B5EB-4419-98E2-D109755814E9}" type="datetime1">
              <a:rPr lang="en-US" smtClean="0"/>
              <a:t>3/28/2018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0491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/>
          <a:lstStyle/>
          <a:p>
            <a:fld id="{A0CC0453-BF06-4562-895C-1D4E76F2CCF0}" type="datetime1">
              <a:rPr lang="en-US" smtClean="0"/>
              <a:t>3/28/2018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7636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/>
          <a:lstStyle/>
          <a:p>
            <a:fld id="{D25A8487-BE3E-42CC-B98C-58C91AF997CB}" type="datetime1">
              <a:rPr lang="en-US" smtClean="0"/>
              <a:t>3/28/2018</a:t>
            </a:fld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45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524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/>
          <a:lstStyle/>
          <a:p>
            <a:fld id="{CCF590D4-77AD-41BE-881B-B17DAAED41EA}" type="datetime1">
              <a:rPr lang="en-US" smtClean="0"/>
              <a:t>3/28/2018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/>
          <a:lstStyle>
            <a:lvl1pPr>
              <a:defRPr sz="1000" b="1"/>
            </a:lvl1pPr>
          </a:lstStyle>
          <a:p>
            <a:r>
              <a:rPr lang="el-GR" smtClean="0"/>
              <a:t>Κοινωνιογλωσσολογία - Χειμερινό Εξάμηνο: 2016-2017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8" name="Group 17"/>
          <p:cNvGrpSpPr/>
          <p:nvPr userDrawn="1"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9" name="Rectangle 1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2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5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9" name="Rectangle 28"/>
          <p:cNvSpPr/>
          <p:nvPr userDrawn="1"/>
        </p:nvSpPr>
        <p:spPr>
          <a:xfrm>
            <a:off x="10451002" y="-3555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30" name="Picture 2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5896" y="497260"/>
            <a:ext cx="456012" cy="459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61775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/>
          <a:lstStyle/>
          <a:p>
            <a:fld id="{B39DD584-572D-430A-9945-06DF77F6CDC5}" type="datetime1">
              <a:rPr lang="en-US" smtClean="0"/>
              <a:t>3/28/2018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167644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381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/>
          <a:lstStyle/>
          <a:p>
            <a:fld id="{3CC311CD-246C-40C1-B474-1B5ED509D870}" type="datetime1">
              <a:rPr lang="en-US" smtClean="0"/>
              <a:t>3/28/2018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9557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/>
          <a:lstStyle/>
          <a:p>
            <a:fld id="{E9F52723-A34E-4484-A448-03C1A8B67425}" type="datetime1">
              <a:rPr lang="en-US" smtClean="0"/>
              <a:t>3/28/2018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052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/>
          <a:lstStyle/>
          <a:p>
            <a:fld id="{82B3A32C-961E-44C3-B0D5-F4153950923C}" type="datetime1">
              <a:rPr lang="en-US" smtClean="0"/>
              <a:t>3/28/2018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70438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/>
          <a:lstStyle/>
          <a:p>
            <a:fld id="{B6CD34E8-A73E-4AC5-BE50-BA5A64DA5C2E}" type="datetime1">
              <a:rPr lang="en-US" smtClean="0"/>
              <a:t>3/28/2018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/>
          <a:lstStyle/>
          <a:p>
            <a:r>
              <a:rPr lang="el-GR" smtClean="0"/>
              <a:t>Κοινωνιογλωσσολογία - Χειμερινό Εξάμηνο: 2016-2017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9" name="Rectangle 18"/>
          <p:cNvSpPr/>
          <p:nvPr userDrawn="1"/>
        </p:nvSpPr>
        <p:spPr>
          <a:xfrm>
            <a:off x="9890759" y="0"/>
            <a:ext cx="1257300" cy="1143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417002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7" name="Subtitle 2"/>
          <p:cNvSpPr txBox="1">
            <a:spLocks/>
          </p:cNvSpPr>
          <p:nvPr userDrawn="1"/>
        </p:nvSpPr>
        <p:spPr>
          <a:xfrm>
            <a:off x="2806484" y="6496786"/>
            <a:ext cx="6579032" cy="4576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l-GR" sz="1200" b="1" dirty="0" smtClean="0">
                <a:solidFill>
                  <a:srgbClr val="C00000"/>
                </a:solidFill>
              </a:rPr>
              <a:t>Γραμματισμός &amp; Σχεδιασμός γλωσσικού μαθήματος – Εαρινό</a:t>
            </a:r>
            <a:r>
              <a:rPr lang="el-GR" sz="1200" b="1" baseline="0" dirty="0" smtClean="0">
                <a:solidFill>
                  <a:srgbClr val="C00000"/>
                </a:solidFill>
              </a:rPr>
              <a:t> </a:t>
            </a:r>
            <a:r>
              <a:rPr lang="el-GR" sz="1200" b="1" dirty="0" smtClean="0">
                <a:solidFill>
                  <a:srgbClr val="C00000"/>
                </a:solidFill>
              </a:rPr>
              <a:t>Εξάμηνο: 2016-2017</a:t>
            </a:r>
            <a:endParaRPr lang="en-US" sz="1200" b="1" dirty="0">
              <a:solidFill>
                <a:srgbClr val="C0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2706" y="485309"/>
            <a:ext cx="456012" cy="459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8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  <p:sldLayoutId id="2147483786" r:id="rId12"/>
    <p:sldLayoutId id="2147483787" r:id="rId13"/>
    <p:sldLayoutId id="2147483788" r:id="rId14"/>
    <p:sldLayoutId id="2147483789" r:id="rId15"/>
    <p:sldLayoutId id="2147483790" r:id="rId16"/>
    <p:sldLayoutId id="2147483791" r:id="rId17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5197" y="1134109"/>
            <a:ext cx="9658679" cy="3477296"/>
          </a:xfrm>
        </p:spPr>
        <p:txBody>
          <a:bodyPr/>
          <a:lstStyle/>
          <a:p>
            <a:pPr algn="ctr"/>
            <a:r>
              <a:rPr lang="el-GR" sz="3000" b="1" dirty="0"/>
              <a:t>Σ</a:t>
            </a:r>
            <a:r>
              <a:rPr lang="el-GR" sz="3000" b="1" dirty="0" smtClean="0"/>
              <a:t>χολή Κοινωνικών &amp; Ανθρωπιστικών Επιστημών </a:t>
            </a:r>
            <a:r>
              <a:rPr lang="el-GR" sz="3200" b="1" dirty="0" smtClean="0"/>
              <a:t/>
            </a:r>
            <a:br>
              <a:rPr lang="el-GR" sz="3200" b="1" dirty="0" smtClean="0"/>
            </a:br>
            <a:r>
              <a:rPr lang="el-GR" sz="2800" dirty="0" smtClean="0"/>
              <a:t>Παιδαγωγικό Τμήμα Δημοτικής Εκπαίδευσης</a:t>
            </a:r>
            <a:br>
              <a:rPr lang="el-GR" sz="2800" dirty="0" smtClean="0"/>
            </a:br>
            <a:r>
              <a:rPr lang="el-GR" sz="3200" b="1" dirty="0"/>
              <a:t/>
            </a:r>
            <a:br>
              <a:rPr lang="el-GR" sz="3200" b="1" dirty="0"/>
            </a:br>
            <a:r>
              <a:rPr lang="el-GR" sz="3200" dirty="0"/>
              <a:t/>
            </a:r>
            <a:br>
              <a:rPr lang="el-GR" sz="3200" dirty="0"/>
            </a:br>
            <a:r>
              <a:rPr lang="el-GR" sz="2800" b="1" dirty="0" smtClean="0"/>
              <a:t>Γραμματισμός &amp; σχεδιασμός γλωσσικού μαθήματος</a:t>
            </a:r>
            <a:endParaRPr lang="el-GR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8669" y="4790259"/>
            <a:ext cx="8825658" cy="861420"/>
          </a:xfrm>
        </p:spPr>
        <p:txBody>
          <a:bodyPr>
            <a:normAutofit/>
          </a:bodyPr>
          <a:lstStyle/>
          <a:p>
            <a:pPr algn="ctr"/>
            <a:r>
              <a:rPr lang="el-GR" sz="2000" b="1" cap="none" dirty="0" smtClean="0"/>
              <a:t>1</a:t>
            </a:r>
          </a:p>
          <a:p>
            <a:pPr algn="ctr"/>
            <a:r>
              <a:rPr lang="el-GR" sz="2000" b="1" cap="none" dirty="0" smtClean="0"/>
              <a:t>Η έννοια του </a:t>
            </a:r>
            <a:r>
              <a:rPr lang="el-GR" sz="2000" b="1" cap="none" dirty="0" err="1" smtClean="0"/>
              <a:t>γραμματισμού</a:t>
            </a:r>
            <a:r>
              <a:rPr lang="el-GR" sz="2000" b="1" cap="none" dirty="0" smtClean="0"/>
              <a:t> και </a:t>
            </a:r>
            <a:r>
              <a:rPr lang="el-GR" sz="2000" b="1" cap="none" smtClean="0"/>
              <a:t>η ιστορία της</a:t>
            </a:r>
            <a:endParaRPr lang="el-GR" sz="2000" b="1" cap="none" dirty="0"/>
          </a:p>
        </p:txBody>
      </p:sp>
    </p:spTree>
    <p:extLst>
      <p:ext uri="{BB962C8B-B14F-4D97-AF65-F5344CB8AC3E}">
        <p14:creationId xmlns:p14="http://schemas.microsoft.com/office/powerpoint/2010/main" val="505095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358" y="2388357"/>
            <a:ext cx="11126829" cy="4080681"/>
          </a:xfrm>
        </p:spPr>
        <p:txBody>
          <a:bodyPr>
            <a:normAutofit/>
          </a:bodyPr>
          <a:lstStyle/>
          <a:p>
            <a:pPr algn="just"/>
            <a:r>
              <a:rPr lang="el-GR" dirty="0"/>
              <a:t>Από τη </a:t>
            </a:r>
            <a:r>
              <a:rPr lang="el-GR" b="1" dirty="0"/>
              <a:t>δεκαετία του 1960 </a:t>
            </a:r>
            <a:r>
              <a:rPr lang="el-GR" dirty="0"/>
              <a:t>ο γραμματισμός </a:t>
            </a:r>
            <a:r>
              <a:rPr lang="el-GR" b="1" dirty="0"/>
              <a:t>διευρύνθηκε</a:t>
            </a:r>
            <a:r>
              <a:rPr lang="el-GR" dirty="0"/>
              <a:t> ως έννοια </a:t>
            </a:r>
            <a:endParaRPr lang="el-GR" dirty="0" smtClean="0"/>
          </a:p>
          <a:p>
            <a:pPr algn="just">
              <a:buFont typeface="Wingdings" panose="05000000000000000000" pitchFamily="2" charset="2"/>
              <a:buChar char="à"/>
            </a:pPr>
            <a:r>
              <a:rPr lang="el-GR" dirty="0" smtClean="0"/>
              <a:t>χωρίς </a:t>
            </a:r>
            <a:r>
              <a:rPr lang="el-GR" dirty="0"/>
              <a:t>να αποδεσμευτεί εντελώς από τη </a:t>
            </a:r>
            <a:r>
              <a:rPr lang="el-GR" b="1" dirty="0"/>
              <a:t>σχέση του με τη γλώσσα και την </a:t>
            </a:r>
            <a:r>
              <a:rPr lang="el-GR" b="1" dirty="0" smtClean="0"/>
              <a:t>εκμάθησή </a:t>
            </a:r>
            <a:r>
              <a:rPr lang="el-GR" dirty="0" smtClean="0"/>
              <a:t>της</a:t>
            </a:r>
          </a:p>
          <a:p>
            <a:pPr algn="just">
              <a:buFont typeface="Wingdings" panose="05000000000000000000" pitchFamily="2" charset="2"/>
              <a:buChar char="à"/>
            </a:pPr>
            <a:r>
              <a:rPr lang="el-GR" dirty="0" smtClean="0"/>
              <a:t>συνδέθηκε </a:t>
            </a:r>
            <a:r>
              <a:rPr lang="el-GR" dirty="0"/>
              <a:t>περισσότερο με τις </a:t>
            </a:r>
            <a:r>
              <a:rPr lang="el-GR" b="1" dirty="0"/>
              <a:t>κοινωνικές πρακτικές που </a:t>
            </a:r>
            <a:r>
              <a:rPr lang="el-GR" b="1" dirty="0" smtClean="0"/>
              <a:t>διεκπεραιώνονται με </a:t>
            </a:r>
            <a:r>
              <a:rPr lang="el-GR" b="1" dirty="0"/>
              <a:t>το λόγο </a:t>
            </a:r>
            <a:r>
              <a:rPr lang="el-GR" dirty="0"/>
              <a:t>και με τις </a:t>
            </a:r>
            <a:r>
              <a:rPr lang="el-GR" b="1" dirty="0"/>
              <a:t>οποίες εμπλέκεται ο άνθρωπος στην καθημερινή του ζωή</a:t>
            </a:r>
            <a:r>
              <a:rPr lang="el-GR" dirty="0"/>
              <a:t>.</a:t>
            </a:r>
          </a:p>
          <a:p>
            <a:pPr algn="just"/>
            <a:r>
              <a:rPr lang="el-GR" b="1" dirty="0" smtClean="0">
                <a:solidFill>
                  <a:schemeClr val="accent3">
                    <a:lumMod val="75000"/>
                  </a:schemeClr>
                </a:solidFill>
              </a:rPr>
              <a:t>Άρα</a:t>
            </a:r>
            <a:r>
              <a:rPr lang="el-GR" dirty="0"/>
              <a:t> </a:t>
            </a:r>
            <a:r>
              <a:rPr lang="el-GR" dirty="0" smtClean="0">
                <a:sym typeface="Wingdings" panose="05000000000000000000" pitchFamily="2" charset="2"/>
              </a:rPr>
              <a:t> </a:t>
            </a:r>
            <a:r>
              <a:rPr lang="el-GR" dirty="0" smtClean="0"/>
              <a:t>ο </a:t>
            </a:r>
            <a:r>
              <a:rPr lang="el-GR" dirty="0"/>
              <a:t>γραμματισμός αποτελεί για τον άνθρωπο </a:t>
            </a:r>
            <a:r>
              <a:rPr lang="el-GR" b="1" i="1" dirty="0">
                <a:solidFill>
                  <a:schemeClr val="accent3">
                    <a:lumMod val="75000"/>
                  </a:schemeClr>
                </a:solidFill>
              </a:rPr>
              <a:t>ένα σύνολο δεξιοτήτων </a:t>
            </a:r>
            <a:r>
              <a:rPr lang="el-GR" b="1" i="1" dirty="0" smtClean="0">
                <a:solidFill>
                  <a:schemeClr val="accent3">
                    <a:lumMod val="75000"/>
                  </a:schemeClr>
                </a:solidFill>
              </a:rPr>
              <a:t>απαραίτητων </a:t>
            </a:r>
            <a:r>
              <a:rPr lang="el-GR" b="1" i="1" dirty="0">
                <a:solidFill>
                  <a:schemeClr val="accent3">
                    <a:lumMod val="75000"/>
                  </a:schemeClr>
                </a:solidFill>
              </a:rPr>
              <a:t>για τη διαχείριση της ίδιας του της ζωής, που ξεπερνά μια </a:t>
            </a:r>
            <a:r>
              <a:rPr lang="el-GR" b="1" i="1" dirty="0" smtClean="0">
                <a:solidFill>
                  <a:schemeClr val="accent3">
                    <a:lumMod val="75000"/>
                  </a:schemeClr>
                </a:solidFill>
              </a:rPr>
              <a:t>στοιχειώδη εκπαίδευση </a:t>
            </a:r>
            <a:r>
              <a:rPr lang="el-GR" b="1" i="1" dirty="0">
                <a:solidFill>
                  <a:schemeClr val="accent3">
                    <a:lumMod val="75000"/>
                  </a:schemeClr>
                </a:solidFill>
              </a:rPr>
              <a:t>στην ανάγνωση και στη γραφή</a:t>
            </a:r>
            <a:r>
              <a:rPr lang="el-GR" dirty="0"/>
              <a:t>. </a:t>
            </a:r>
            <a:endParaRPr lang="el-GR" dirty="0" smtClean="0"/>
          </a:p>
          <a:p>
            <a:pPr algn="just"/>
            <a:r>
              <a:rPr lang="el-GR" dirty="0" smtClean="0"/>
              <a:t>Με </a:t>
            </a:r>
            <a:r>
              <a:rPr lang="el-GR" dirty="0"/>
              <a:t>την έννοια αυτή,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</a:rPr>
              <a:t>ο </a:t>
            </a:r>
            <a:r>
              <a:rPr lang="el-GR" b="1" dirty="0" smtClean="0">
                <a:solidFill>
                  <a:schemeClr val="accent3">
                    <a:lumMod val="75000"/>
                  </a:schemeClr>
                </a:solidFill>
              </a:rPr>
              <a:t>γραμματισμός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</a:rPr>
              <a:t>είναι σήμερα ένα σύνολο γνώσεων και δεξιοτήτων που κατέχουν –ή </a:t>
            </a:r>
            <a:r>
              <a:rPr lang="el-GR" b="1" dirty="0" smtClean="0">
                <a:solidFill>
                  <a:schemeClr val="accent3">
                    <a:lumMod val="75000"/>
                  </a:schemeClr>
                </a:solidFill>
              </a:rPr>
              <a:t>πρέπει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</a:rPr>
              <a:t>να κατέχουν– τα άτομα</a:t>
            </a:r>
            <a:r>
              <a:rPr lang="el-GR" dirty="0"/>
              <a:t>, </a:t>
            </a:r>
            <a:r>
              <a:rPr lang="el-GR" b="1" dirty="0"/>
              <a:t>ώστε να είναι σε θέση όχι μόνο να </a:t>
            </a:r>
            <a:r>
              <a:rPr lang="el-GR" b="1" dirty="0" smtClean="0"/>
              <a:t>διαχειρίζονται τη </a:t>
            </a:r>
            <a:r>
              <a:rPr lang="el-GR" b="1" dirty="0"/>
              <a:t>ζωή τους αποτελεσματικά, αλλά και να σκέφτονται και να δρουν μέσα </a:t>
            </a:r>
            <a:r>
              <a:rPr lang="el-GR" b="1" dirty="0" smtClean="0"/>
              <a:t>στην κοινωνία</a:t>
            </a:r>
            <a:r>
              <a:rPr lang="el-GR" dirty="0"/>
              <a:t>. </a:t>
            </a:r>
            <a:endParaRPr lang="el-GR" dirty="0" smtClean="0"/>
          </a:p>
          <a:p>
            <a:pPr algn="just"/>
            <a:r>
              <a:rPr lang="el-GR" dirty="0" smtClean="0"/>
              <a:t>Με </a:t>
            </a:r>
            <a:r>
              <a:rPr lang="el-GR" dirty="0"/>
              <a:t>βάση αυτή την έννοια διαμορφώθηκε ένα </a:t>
            </a:r>
            <a:r>
              <a:rPr lang="el-GR" b="1" dirty="0"/>
              <a:t>παιδαγωγικό </a:t>
            </a:r>
            <a:r>
              <a:rPr lang="el-GR" b="1" dirty="0" smtClean="0"/>
              <a:t>πλαίσιο αρχών </a:t>
            </a:r>
            <a:r>
              <a:rPr lang="el-GR" dirty="0"/>
              <a:t>που αφορά την εκπαίδευση και ονομάζεται </a:t>
            </a:r>
            <a:r>
              <a:rPr lang="el-GR" b="1" dirty="0">
                <a:solidFill>
                  <a:srgbClr val="C00000"/>
                </a:solidFill>
              </a:rPr>
              <a:t>παιδαγωγική του </a:t>
            </a:r>
            <a:r>
              <a:rPr lang="el-GR" b="1" dirty="0" smtClean="0">
                <a:solidFill>
                  <a:srgbClr val="C00000"/>
                </a:solidFill>
              </a:rPr>
              <a:t>γραμματισμού</a:t>
            </a:r>
            <a:r>
              <a:rPr lang="el-GR" dirty="0" smtClean="0"/>
              <a:t>.</a:t>
            </a:r>
            <a:endParaRPr lang="el-GR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761413" cy="706964"/>
          </a:xfrm>
        </p:spPr>
        <p:txBody>
          <a:bodyPr/>
          <a:lstStyle/>
          <a:p>
            <a:r>
              <a:rPr lang="el-GR" sz="3200" b="1" dirty="0"/>
              <a:t>Ιστορία του </a:t>
            </a:r>
            <a:r>
              <a:rPr lang="el-GR" sz="3200" b="1" dirty="0" smtClean="0"/>
              <a:t>γραμματισμού (4/5)</a:t>
            </a:r>
            <a:endParaRPr lang="el-GR" sz="3200" b="1" dirty="0"/>
          </a:p>
        </p:txBody>
      </p:sp>
    </p:spTree>
    <p:extLst>
      <p:ext uri="{BB962C8B-B14F-4D97-AF65-F5344CB8AC3E}">
        <p14:creationId xmlns:p14="http://schemas.microsoft.com/office/powerpoint/2010/main" val="599723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358" y="2388358"/>
            <a:ext cx="11126829" cy="4003480"/>
          </a:xfrm>
        </p:spPr>
        <p:txBody>
          <a:bodyPr>
            <a:normAutofit/>
          </a:bodyPr>
          <a:lstStyle/>
          <a:p>
            <a:pPr algn="just"/>
            <a:r>
              <a:rPr lang="el-GR" dirty="0"/>
              <a:t>Τη </a:t>
            </a:r>
            <a:r>
              <a:rPr lang="el-GR" b="1" dirty="0"/>
              <a:t>δεκαετία του 1990 </a:t>
            </a:r>
            <a:r>
              <a:rPr lang="el-GR" b="1" dirty="0" smtClean="0">
                <a:sym typeface="Wingdings" panose="05000000000000000000" pitchFamily="2" charset="2"/>
              </a:rPr>
              <a:t> </a:t>
            </a:r>
            <a:r>
              <a:rPr lang="el-GR" dirty="0" smtClean="0"/>
              <a:t>έγινε </a:t>
            </a:r>
            <a:r>
              <a:rPr lang="el-GR" dirty="0"/>
              <a:t>αντιληπτό από τους </a:t>
            </a:r>
            <a:r>
              <a:rPr lang="el-GR" b="1" dirty="0"/>
              <a:t>ειδικούς επιστήμονες </a:t>
            </a:r>
            <a:r>
              <a:rPr lang="el-GR" b="1" dirty="0" smtClean="0"/>
              <a:t>του γραμματισμού </a:t>
            </a:r>
            <a:r>
              <a:rPr lang="el-GR" dirty="0"/>
              <a:t>ότι η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</a:rPr>
              <a:t>οικονομική και κοινωνική πραγματικότητα που είχε </a:t>
            </a:r>
            <a:r>
              <a:rPr lang="el-GR" b="1" dirty="0" smtClean="0">
                <a:solidFill>
                  <a:schemeClr val="accent3">
                    <a:lumMod val="75000"/>
                  </a:schemeClr>
                </a:solidFill>
              </a:rPr>
              <a:t>διαμορφωθεί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</a:rPr>
              <a:t>παγκοσμίως την εποχή εκείνη </a:t>
            </a:r>
            <a:r>
              <a:rPr lang="el-GR" b="1" dirty="0" smtClean="0">
                <a:solidFill>
                  <a:schemeClr val="accent3">
                    <a:lumMod val="75000"/>
                  </a:schemeClr>
                </a:solidFill>
                <a:sym typeface="Wingdings" panose="05000000000000000000" pitchFamily="2" charset="2"/>
              </a:rPr>
              <a:t> </a:t>
            </a:r>
            <a:r>
              <a:rPr lang="el-GR" dirty="0" smtClean="0"/>
              <a:t>είχε </a:t>
            </a:r>
            <a:r>
              <a:rPr lang="el-GR" dirty="0"/>
              <a:t>δημιουργήσει ένα </a:t>
            </a:r>
            <a:r>
              <a:rPr lang="el-GR" b="1" dirty="0" smtClean="0">
                <a:solidFill>
                  <a:srgbClr val="C00000"/>
                </a:solidFill>
              </a:rPr>
              <a:t>περιβάλλον</a:t>
            </a:r>
            <a:r>
              <a:rPr lang="el-GR" dirty="0" smtClean="0"/>
              <a:t> </a:t>
            </a:r>
            <a:r>
              <a:rPr lang="el-GR" dirty="0"/>
              <a:t>που απαιτούσε </a:t>
            </a:r>
            <a:r>
              <a:rPr lang="el-GR" b="1" dirty="0">
                <a:solidFill>
                  <a:srgbClr val="C00000"/>
                </a:solidFill>
              </a:rPr>
              <a:t>πρόσθετες</a:t>
            </a:r>
            <a:r>
              <a:rPr lang="el-GR" dirty="0"/>
              <a:t> </a:t>
            </a:r>
            <a:r>
              <a:rPr lang="el-GR" b="1" dirty="0">
                <a:solidFill>
                  <a:srgbClr val="C00000"/>
                </a:solidFill>
              </a:rPr>
              <a:t>δεξιότητες</a:t>
            </a:r>
            <a:r>
              <a:rPr lang="el-GR" dirty="0"/>
              <a:t> για την κατανόησή του. </a:t>
            </a:r>
          </a:p>
          <a:p>
            <a:pPr marL="0" indent="0" algn="just">
              <a:buNone/>
            </a:pPr>
            <a:r>
              <a:rPr lang="el-GR" b="1" dirty="0" smtClean="0">
                <a:solidFill>
                  <a:schemeClr val="accent3">
                    <a:lumMod val="75000"/>
                  </a:schemeClr>
                </a:solidFill>
              </a:rPr>
              <a:t>=</a:t>
            </a:r>
            <a:r>
              <a:rPr lang="el-GR" dirty="0" smtClean="0"/>
              <a:t> </a:t>
            </a:r>
            <a:r>
              <a:rPr lang="el-GR" i="1" dirty="0" smtClean="0">
                <a:solidFill>
                  <a:schemeClr val="accent3">
                    <a:lumMod val="75000"/>
                  </a:schemeClr>
                </a:solidFill>
              </a:rPr>
              <a:t>γλωσσική </a:t>
            </a:r>
            <a:r>
              <a:rPr lang="el-GR" i="1" dirty="0">
                <a:solidFill>
                  <a:schemeClr val="accent3">
                    <a:lumMod val="75000"/>
                  </a:schemeClr>
                </a:solidFill>
              </a:rPr>
              <a:t>και πολιτισμική πολυμορφία κοινωνιών</a:t>
            </a:r>
            <a:r>
              <a:rPr lang="el-GR" i="1" dirty="0" smtClean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el-GR" i="1" dirty="0">
                <a:solidFill>
                  <a:schemeClr val="accent3">
                    <a:lumMod val="75000"/>
                  </a:schemeClr>
                </a:solidFill>
              </a:rPr>
              <a:t>εξάπλωση της </a:t>
            </a:r>
            <a:r>
              <a:rPr lang="el-GR" i="1" dirty="0" smtClean="0">
                <a:solidFill>
                  <a:schemeClr val="accent3">
                    <a:lumMod val="75000"/>
                  </a:schemeClr>
                </a:solidFill>
              </a:rPr>
              <a:t>σύγχρονης τεχνολογίας</a:t>
            </a:r>
            <a:r>
              <a:rPr lang="el-GR" i="1" dirty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el-GR" i="1" dirty="0" smtClean="0">
                <a:solidFill>
                  <a:schemeClr val="accent3">
                    <a:lumMod val="75000"/>
                  </a:schemeClr>
                </a:solidFill>
              </a:rPr>
              <a:t>κυριαρχία </a:t>
            </a:r>
            <a:r>
              <a:rPr lang="el-GR" i="1" dirty="0">
                <a:solidFill>
                  <a:schemeClr val="accent3">
                    <a:lumMod val="75000"/>
                  </a:schemeClr>
                </a:solidFill>
              </a:rPr>
              <a:t>των ΜΜΕ, πολυτροπικότητα κειμένων κ.λπ</a:t>
            </a:r>
            <a:r>
              <a:rPr lang="el-GR" i="1" dirty="0" smtClean="0">
                <a:solidFill>
                  <a:schemeClr val="accent3">
                    <a:lumMod val="75000"/>
                  </a:schemeClr>
                </a:solidFill>
              </a:rPr>
              <a:t>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l-GR" dirty="0" smtClean="0"/>
              <a:t>Αυτή </a:t>
            </a:r>
            <a:r>
              <a:rPr lang="el-GR" dirty="0"/>
              <a:t>η απαίτηση </a:t>
            </a:r>
            <a:r>
              <a:rPr lang="el-GR" dirty="0" smtClean="0"/>
              <a:t>θεωρήθηκε </a:t>
            </a:r>
            <a:r>
              <a:rPr lang="el-GR" dirty="0"/>
              <a:t>ότι πρέπει να ικανοποιηθεί από την </a:t>
            </a:r>
            <a:r>
              <a:rPr lang="el-GR" b="1" dirty="0"/>
              <a:t>εκπαίδευση</a:t>
            </a:r>
            <a:r>
              <a:rPr lang="el-GR" dirty="0"/>
              <a:t>. </a:t>
            </a:r>
            <a:endParaRPr lang="el-GR" dirty="0" smtClean="0"/>
          </a:p>
          <a:p>
            <a:pPr algn="just"/>
            <a:r>
              <a:rPr lang="el-GR" dirty="0" smtClean="0"/>
              <a:t>Το </a:t>
            </a:r>
            <a:r>
              <a:rPr lang="el-GR" dirty="0"/>
              <a:t>θεωρητικό πλαίσιο </a:t>
            </a:r>
            <a:r>
              <a:rPr lang="el-GR" dirty="0" smtClean="0"/>
              <a:t>για την </a:t>
            </a:r>
            <a:r>
              <a:rPr lang="el-GR" dirty="0"/>
              <a:t>κατανόηση του κόσμου σύμφωνα με τις παραπάνω διαπιστώσεις </a:t>
            </a:r>
            <a:r>
              <a:rPr lang="el-GR" dirty="0" smtClean="0"/>
              <a:t>ονομάστηκε </a:t>
            </a:r>
            <a:r>
              <a:rPr lang="el-GR" dirty="0"/>
              <a:t>από τους ειδικούς επιστήμονες </a:t>
            </a:r>
            <a:r>
              <a:rPr lang="el-GR" b="1" dirty="0">
                <a:solidFill>
                  <a:srgbClr val="C00000"/>
                </a:solidFill>
              </a:rPr>
              <a:t>πολυγραμματισμοί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l-GR" dirty="0"/>
              <a:t>(multiliteracies). </a:t>
            </a:r>
            <a:endParaRPr lang="el-GR" dirty="0" smtClean="0"/>
          </a:p>
          <a:p>
            <a:pPr algn="just"/>
            <a:r>
              <a:rPr lang="el-GR" dirty="0" smtClean="0"/>
              <a:t>Με βάση </a:t>
            </a:r>
            <a:r>
              <a:rPr lang="el-GR" dirty="0"/>
              <a:t>αυτό διαμορφώθηκε ένα </a:t>
            </a:r>
            <a:r>
              <a:rPr lang="el-GR" u="sng" dirty="0"/>
              <a:t>πλαίσιο αρχών </a:t>
            </a:r>
            <a:r>
              <a:rPr lang="el-GR" dirty="0"/>
              <a:t>που ονομάζεται </a:t>
            </a:r>
            <a:r>
              <a:rPr lang="el-GR" b="1" dirty="0" smtClean="0">
                <a:solidFill>
                  <a:srgbClr val="C00000"/>
                </a:solidFill>
              </a:rPr>
              <a:t>παιδαγωγική των </a:t>
            </a:r>
            <a:r>
              <a:rPr lang="el-GR" b="1" dirty="0">
                <a:solidFill>
                  <a:srgbClr val="C00000"/>
                </a:solidFill>
              </a:rPr>
              <a:t>πολυγραμματισμών</a:t>
            </a:r>
            <a:r>
              <a:rPr lang="el-GR" dirty="0"/>
              <a:t>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761413" cy="706964"/>
          </a:xfrm>
        </p:spPr>
        <p:txBody>
          <a:bodyPr/>
          <a:lstStyle/>
          <a:p>
            <a:r>
              <a:rPr lang="el-GR" sz="3200" b="1" dirty="0"/>
              <a:t>Ιστορία του </a:t>
            </a:r>
            <a:r>
              <a:rPr lang="el-GR" sz="3200" b="1" dirty="0" smtClean="0"/>
              <a:t>γραμματισμού (5/5)</a:t>
            </a:r>
            <a:endParaRPr lang="el-GR" sz="3200" b="1" dirty="0"/>
          </a:p>
        </p:txBody>
      </p:sp>
    </p:spTree>
    <p:extLst>
      <p:ext uri="{BB962C8B-B14F-4D97-AF65-F5344CB8AC3E}">
        <p14:creationId xmlns:p14="http://schemas.microsoft.com/office/powerpoint/2010/main" val="78706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800" b="1" dirty="0" smtClean="0"/>
              <a:t>Μαθησιακοί Στόχοι</a:t>
            </a:r>
            <a:endParaRPr lang="el-GR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1404" y="2339545"/>
            <a:ext cx="10651525" cy="40612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b="1" dirty="0" smtClean="0"/>
              <a:t>Στόχος μας</a:t>
            </a:r>
            <a:r>
              <a:rPr lang="en-US" dirty="0" smtClean="0"/>
              <a:t>:</a:t>
            </a:r>
            <a:endParaRPr lang="en-US" dirty="0"/>
          </a:p>
          <a:p>
            <a:pPr algn="just"/>
            <a:r>
              <a:rPr lang="el-GR" dirty="0" smtClean="0"/>
              <a:t>Να αναπτύξουμε την </a:t>
            </a:r>
            <a:r>
              <a:rPr lang="el-GR" b="1" dirty="0" smtClean="0"/>
              <a:t>επίγνωσή</a:t>
            </a:r>
            <a:r>
              <a:rPr lang="el-GR" dirty="0" smtClean="0"/>
              <a:t> μας σχετικά </a:t>
            </a:r>
            <a:r>
              <a:rPr lang="el-GR" dirty="0"/>
              <a:t>με την προσέγγιση του </a:t>
            </a:r>
            <a:r>
              <a:rPr lang="el-GR" b="1" dirty="0"/>
              <a:t>γραμματισμού</a:t>
            </a:r>
            <a:r>
              <a:rPr lang="el-GR" dirty="0"/>
              <a:t> ως μιας </a:t>
            </a:r>
            <a:r>
              <a:rPr lang="el-GR" b="1" dirty="0"/>
              <a:t>κοινωνικής πρακτικής</a:t>
            </a:r>
            <a:r>
              <a:rPr lang="el-GR" dirty="0"/>
              <a:t>, τοποθετημένης σε </a:t>
            </a:r>
            <a:r>
              <a:rPr lang="el-GR" i="1" dirty="0"/>
              <a:t>συγκεκριμένες περιστάσεις </a:t>
            </a:r>
            <a:r>
              <a:rPr lang="el-GR" i="1" dirty="0" smtClean="0"/>
              <a:t>επικοινωνίας</a:t>
            </a:r>
          </a:p>
          <a:p>
            <a:pPr algn="just"/>
            <a:r>
              <a:rPr lang="el-GR" dirty="0" smtClean="0"/>
              <a:t>Να </a:t>
            </a:r>
            <a:r>
              <a:rPr lang="el-GR" b="1" dirty="0" smtClean="0"/>
              <a:t>επαναπροσδιορίσουμε</a:t>
            </a:r>
            <a:r>
              <a:rPr lang="el-GR" dirty="0" smtClean="0"/>
              <a:t> τον </a:t>
            </a:r>
            <a:r>
              <a:rPr lang="el-GR" b="1" dirty="0" smtClean="0"/>
              <a:t>σχεδιασμό</a:t>
            </a:r>
            <a:r>
              <a:rPr lang="el-GR" dirty="0" smtClean="0"/>
              <a:t> </a:t>
            </a:r>
            <a:r>
              <a:rPr lang="el-GR" dirty="0"/>
              <a:t>του γλωσσικού μαθήματος </a:t>
            </a:r>
            <a:r>
              <a:rPr lang="el-GR" dirty="0" smtClean="0"/>
              <a:t>με βάση την </a:t>
            </a:r>
            <a:r>
              <a:rPr lang="el-GR" b="1" dirty="0" smtClean="0"/>
              <a:t>επικοινωνιακή</a:t>
            </a:r>
            <a:r>
              <a:rPr lang="el-GR" dirty="0" smtClean="0"/>
              <a:t> και την </a:t>
            </a:r>
            <a:r>
              <a:rPr lang="el-GR" b="1" dirty="0" smtClean="0"/>
              <a:t>κειμενοκεντρική</a:t>
            </a:r>
            <a:r>
              <a:rPr lang="el-GR" dirty="0" smtClean="0"/>
              <a:t> προσέγγιση διδασκαλίας της γλώσσας</a:t>
            </a:r>
          </a:p>
          <a:p>
            <a:pPr algn="just"/>
            <a:r>
              <a:rPr lang="el-GR" dirty="0" smtClean="0"/>
              <a:t>Να αναπτύξουμε την </a:t>
            </a:r>
            <a:r>
              <a:rPr lang="el-GR" b="1" dirty="0" smtClean="0"/>
              <a:t>κριτική γλωσσική μας επίγνωση </a:t>
            </a:r>
            <a:r>
              <a:rPr lang="el-GR" dirty="0"/>
              <a:t>που θα τροφοδοτεί τη διδακτική πράξη μέσω </a:t>
            </a:r>
            <a:r>
              <a:rPr lang="el-GR" b="1" dirty="0"/>
              <a:t>αναστοχαστικών </a:t>
            </a:r>
            <a:r>
              <a:rPr lang="el-GR" b="1" dirty="0" smtClean="0"/>
              <a:t>πρακτικών</a:t>
            </a:r>
          </a:p>
          <a:p>
            <a:pPr algn="just"/>
            <a:r>
              <a:rPr lang="el-GR" dirty="0" smtClean="0"/>
              <a:t>Να επαναπροσεγγίσουμε τη </a:t>
            </a:r>
            <a:r>
              <a:rPr lang="el-GR" b="1" dirty="0" smtClean="0"/>
              <a:t>γλωσσική δραστηριότητα </a:t>
            </a:r>
            <a:r>
              <a:rPr lang="el-GR" dirty="0" smtClean="0"/>
              <a:t>μέσα από το πρίσμα των </a:t>
            </a:r>
            <a:r>
              <a:rPr lang="el-GR" i="1" dirty="0" smtClean="0"/>
              <a:t>σύγχρονων συνθηκών επικοινωνίας</a:t>
            </a:r>
            <a:r>
              <a:rPr lang="el-GR" dirty="0" smtClean="0"/>
              <a:t>: </a:t>
            </a:r>
            <a:r>
              <a:rPr lang="el-GR" b="1" dirty="0" smtClean="0"/>
              <a:t>πολυγλωσσία</a:t>
            </a:r>
            <a:r>
              <a:rPr lang="el-GR" dirty="0" smtClean="0"/>
              <a:t>, </a:t>
            </a:r>
            <a:r>
              <a:rPr lang="el-GR" b="1" dirty="0" smtClean="0"/>
              <a:t>πολυτροπικότητα</a:t>
            </a:r>
            <a:r>
              <a:rPr lang="el-GR" dirty="0" smtClean="0"/>
              <a:t>, </a:t>
            </a:r>
            <a:r>
              <a:rPr lang="el-GR" b="1" dirty="0" smtClean="0"/>
              <a:t>ψηφιακότητα</a:t>
            </a:r>
          </a:p>
          <a:p>
            <a:pPr algn="just"/>
            <a:r>
              <a:rPr lang="el-GR" dirty="0" smtClean="0"/>
              <a:t>Να μεταβούμε από την έννοια του </a:t>
            </a:r>
            <a:r>
              <a:rPr lang="el-GR" b="1" dirty="0" smtClean="0"/>
              <a:t>γραμματισμού</a:t>
            </a:r>
            <a:r>
              <a:rPr lang="el-GR" dirty="0" smtClean="0"/>
              <a:t> </a:t>
            </a:r>
            <a:r>
              <a:rPr lang="el-GR" dirty="0" smtClean="0">
                <a:sym typeface="Wingdings" panose="05000000000000000000" pitchFamily="2" charset="2"/>
              </a:rPr>
              <a:t> </a:t>
            </a:r>
            <a:r>
              <a:rPr lang="el-GR" dirty="0" smtClean="0"/>
              <a:t>στην έννοια των </a:t>
            </a:r>
            <a:r>
              <a:rPr lang="el-GR" b="1" dirty="0" smtClean="0"/>
              <a:t>πολυγραμματισμών</a:t>
            </a:r>
            <a:r>
              <a:rPr lang="el-GR" dirty="0" smtClean="0"/>
              <a:t> και από τη </a:t>
            </a:r>
            <a:r>
              <a:rPr lang="el-GR" b="1" dirty="0" smtClean="0"/>
              <a:t>γλωσσική επίγνωση </a:t>
            </a:r>
            <a:r>
              <a:rPr lang="el-GR" b="1" dirty="0" smtClean="0">
                <a:sym typeface="Wingdings" panose="05000000000000000000" pitchFamily="2" charset="2"/>
              </a:rPr>
              <a:t> </a:t>
            </a:r>
            <a:r>
              <a:rPr lang="el-GR" dirty="0" smtClean="0"/>
              <a:t>στην </a:t>
            </a:r>
            <a:r>
              <a:rPr lang="el-GR" b="1" dirty="0" smtClean="0"/>
              <a:t>κριτική γλωσσική επίγνωση</a:t>
            </a:r>
            <a:r>
              <a:rPr lang="el-G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22079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0205" y="668867"/>
            <a:ext cx="9303497" cy="1140881"/>
          </a:xfrm>
        </p:spPr>
        <p:txBody>
          <a:bodyPr/>
          <a:lstStyle/>
          <a:p>
            <a:pPr algn="ctr"/>
            <a:r>
              <a:rPr lang="el-GR" sz="2800" b="1" dirty="0" smtClean="0"/>
              <a:t>Σημαντικές παράμετροι για τον σχεδιασμό του γλωσσικού μαθήματος </a:t>
            </a:r>
            <a:br>
              <a:rPr lang="el-GR" sz="2800" b="1" dirty="0" smtClean="0"/>
            </a:br>
            <a:r>
              <a:rPr lang="el-GR" sz="2000" b="1" i="1" dirty="0" smtClean="0"/>
              <a:t>Από το ειδικό στο γενικό</a:t>
            </a:r>
            <a:endParaRPr lang="el-GR" sz="28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832" y="2124638"/>
            <a:ext cx="11130241" cy="4733361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just"/>
            <a:r>
              <a:rPr lang="el-GR" sz="1900" b="1" i="1" dirty="0" smtClean="0">
                <a:solidFill>
                  <a:schemeClr val="accent1">
                    <a:lumMod val="75000"/>
                  </a:schemeClr>
                </a:solidFill>
              </a:rPr>
              <a:t>Φυσικός Χώρος </a:t>
            </a:r>
          </a:p>
          <a:p>
            <a:pPr algn="just"/>
            <a:r>
              <a:rPr lang="el-GR" sz="1900" b="1" i="1" dirty="0">
                <a:solidFill>
                  <a:schemeClr val="accent1">
                    <a:lumMod val="75000"/>
                  </a:schemeClr>
                </a:solidFill>
              </a:rPr>
              <a:t>Χρόνος</a:t>
            </a:r>
            <a:r>
              <a:rPr lang="el-GR" sz="1900" dirty="0" smtClean="0"/>
              <a:t> </a:t>
            </a:r>
            <a:r>
              <a:rPr lang="el-GR" dirty="0"/>
              <a:t>(Διάρκεια)</a:t>
            </a:r>
          </a:p>
          <a:p>
            <a:pPr algn="just"/>
            <a:r>
              <a:rPr lang="el-GR" sz="1900" b="1" i="1" dirty="0">
                <a:solidFill>
                  <a:schemeClr val="accent1">
                    <a:lumMod val="75000"/>
                  </a:schemeClr>
                </a:solidFill>
              </a:rPr>
              <a:t>Μαθητής</a:t>
            </a:r>
            <a:r>
              <a:rPr lang="el-GR" sz="1900" dirty="0" smtClean="0"/>
              <a:t> </a:t>
            </a:r>
            <a:r>
              <a:rPr lang="el-GR" dirty="0"/>
              <a:t>(ηλικία, προσωπικότητα, ατομικές ιδιαιτερότητες, ενδιαφέροντα, ανάγκες)</a:t>
            </a:r>
          </a:p>
          <a:p>
            <a:pPr algn="just"/>
            <a:r>
              <a:rPr lang="el-GR" sz="1900" b="1" i="1" dirty="0">
                <a:solidFill>
                  <a:schemeClr val="accent1">
                    <a:lumMod val="75000"/>
                  </a:schemeClr>
                </a:solidFill>
              </a:rPr>
              <a:t>Εκπαιδευτικός</a:t>
            </a:r>
            <a:r>
              <a:rPr lang="el-GR" sz="1900" dirty="0" smtClean="0"/>
              <a:t> </a:t>
            </a:r>
            <a:r>
              <a:rPr lang="el-GR" dirty="0"/>
              <a:t>(προσωπικότητα, επίγνωση, αξίες, κίνητρα, κατάρτιση, στόχοι)</a:t>
            </a:r>
          </a:p>
          <a:p>
            <a:pPr algn="just"/>
            <a:r>
              <a:rPr lang="el-GR" sz="1900" b="1" i="1" dirty="0">
                <a:solidFill>
                  <a:schemeClr val="accent1">
                    <a:lumMod val="75000"/>
                  </a:schemeClr>
                </a:solidFill>
              </a:rPr>
              <a:t>Κοινωνικός</a:t>
            </a:r>
            <a:r>
              <a:rPr lang="el-GR" sz="1900" dirty="0" smtClean="0"/>
              <a:t> </a:t>
            </a:r>
            <a:r>
              <a:rPr lang="el-GR" sz="1900" b="1" i="1" dirty="0">
                <a:solidFill>
                  <a:schemeClr val="accent1">
                    <a:lumMod val="75000"/>
                  </a:schemeClr>
                </a:solidFill>
              </a:rPr>
              <a:t>χώρος</a:t>
            </a:r>
            <a:r>
              <a:rPr lang="el-GR" sz="1900" dirty="0" smtClean="0"/>
              <a:t> </a:t>
            </a:r>
            <a:r>
              <a:rPr lang="el-GR" dirty="0"/>
              <a:t>(ομάδα, σύνολο μαθητών, αλληλεπίδραση μεταξύ μαθητών και μεταξύ μαθητών και δασκάλου)</a:t>
            </a:r>
          </a:p>
          <a:p>
            <a:pPr algn="just"/>
            <a:r>
              <a:rPr lang="el-GR" sz="1900" b="1" i="1" dirty="0">
                <a:solidFill>
                  <a:schemeClr val="accent1">
                    <a:lumMod val="75000"/>
                  </a:schemeClr>
                </a:solidFill>
              </a:rPr>
              <a:t>Περιεχόμενο</a:t>
            </a:r>
            <a:r>
              <a:rPr lang="el-GR" sz="1900" dirty="0" smtClean="0"/>
              <a:t> – </a:t>
            </a:r>
            <a:r>
              <a:rPr lang="el-GR" sz="1900" b="1" i="1" dirty="0">
                <a:solidFill>
                  <a:schemeClr val="accent1">
                    <a:lumMod val="75000"/>
                  </a:schemeClr>
                </a:solidFill>
              </a:rPr>
              <a:t>Στόχοι</a:t>
            </a:r>
            <a:r>
              <a:rPr lang="el-GR" sz="1900" dirty="0" smtClean="0"/>
              <a:t> μαθήματος</a:t>
            </a:r>
          </a:p>
          <a:p>
            <a:pPr algn="just"/>
            <a:r>
              <a:rPr lang="el-GR" sz="1900" b="1" i="1" dirty="0">
                <a:solidFill>
                  <a:schemeClr val="accent1">
                    <a:lumMod val="75000"/>
                  </a:schemeClr>
                </a:solidFill>
              </a:rPr>
              <a:t>Διαδικασία</a:t>
            </a:r>
            <a:r>
              <a:rPr lang="el-GR" sz="1900" dirty="0" smtClean="0"/>
              <a:t> </a:t>
            </a:r>
            <a:r>
              <a:rPr lang="el-GR" dirty="0"/>
              <a:t>(τρόπος, τεχνικές, εκπαιδευτικά υλικά)</a:t>
            </a:r>
          </a:p>
          <a:p>
            <a:pPr algn="just"/>
            <a:r>
              <a:rPr lang="el-GR" sz="1900" b="1" i="1" dirty="0">
                <a:solidFill>
                  <a:schemeClr val="accent1">
                    <a:lumMod val="75000"/>
                  </a:schemeClr>
                </a:solidFill>
              </a:rPr>
              <a:t>Εκπαιδευτική</a:t>
            </a:r>
            <a:r>
              <a:rPr lang="el-GR" sz="1900" dirty="0" smtClean="0"/>
              <a:t> </a:t>
            </a:r>
            <a:r>
              <a:rPr lang="el-GR" sz="1900" b="1" i="1" dirty="0">
                <a:solidFill>
                  <a:schemeClr val="accent1">
                    <a:lumMod val="75000"/>
                  </a:schemeClr>
                </a:solidFill>
              </a:rPr>
              <a:t>πολιτική</a:t>
            </a:r>
            <a:r>
              <a:rPr lang="el-GR" sz="1900" dirty="0" smtClean="0"/>
              <a:t> </a:t>
            </a:r>
            <a:r>
              <a:rPr lang="el-GR" dirty="0"/>
              <a:t>(Αναλυτικά Προγράμματα)</a:t>
            </a:r>
          </a:p>
          <a:p>
            <a:pPr algn="just"/>
            <a:r>
              <a:rPr lang="el-GR" sz="1900" b="1" i="1" dirty="0" smtClean="0">
                <a:solidFill>
                  <a:schemeClr val="accent1">
                    <a:lumMod val="75000"/>
                  </a:schemeClr>
                </a:solidFill>
              </a:rPr>
              <a:t>Θεωρητικές αρχές – Παιδαγωγική Επιστήμη – Εκπαιδευτική Έρευνα</a:t>
            </a:r>
          </a:p>
          <a:p>
            <a:pPr algn="just"/>
            <a:r>
              <a:rPr lang="el-GR" sz="1900" b="1" i="1" dirty="0">
                <a:solidFill>
                  <a:schemeClr val="accent1">
                    <a:lumMod val="75000"/>
                  </a:schemeClr>
                </a:solidFill>
              </a:rPr>
              <a:t>Κοινωνικοπολιτισμικό</a:t>
            </a:r>
            <a:r>
              <a:rPr lang="el-GR" sz="1900" dirty="0" smtClean="0"/>
              <a:t> </a:t>
            </a:r>
            <a:r>
              <a:rPr lang="el-GR" sz="1900" b="1" i="1" dirty="0">
                <a:solidFill>
                  <a:schemeClr val="accent1">
                    <a:lumMod val="75000"/>
                  </a:schemeClr>
                </a:solidFill>
              </a:rPr>
              <a:t>πλαίσιο</a:t>
            </a:r>
            <a:r>
              <a:rPr lang="el-GR" sz="1900" dirty="0" smtClean="0"/>
              <a:t> </a:t>
            </a:r>
            <a:r>
              <a:rPr lang="el-GR" dirty="0" smtClean="0"/>
              <a:t>– </a:t>
            </a:r>
            <a:r>
              <a:rPr lang="el-GR" sz="1600" dirty="0" smtClean="0"/>
              <a:t>Ανάγκες της κοινωνίας, της αγοράς εργασίας, κοινωνικές αξίες και συνθήκες, στερεότυπα και γλωσσικές προκαταλήψεις σχετικά με τη γλώσσα, με τον ρόλο του δασκάλου</a:t>
            </a:r>
          </a:p>
        </p:txBody>
      </p:sp>
    </p:spTree>
    <p:extLst>
      <p:ext uri="{BB962C8B-B14F-4D97-AF65-F5344CB8AC3E}">
        <p14:creationId xmlns:p14="http://schemas.microsoft.com/office/powerpoint/2010/main" val="3874496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b="1" dirty="0" smtClean="0"/>
              <a:t>Γραμματισμός - </a:t>
            </a:r>
            <a:r>
              <a:rPr lang="en-US" sz="3200" b="1" dirty="0" smtClean="0"/>
              <a:t>literacy</a:t>
            </a:r>
            <a:endParaRPr lang="el-GR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358" y="2333767"/>
            <a:ext cx="11126829" cy="4176215"/>
          </a:xfrm>
        </p:spPr>
        <p:txBody>
          <a:bodyPr>
            <a:noAutofit/>
          </a:bodyPr>
          <a:lstStyle/>
          <a:p>
            <a:pPr algn="just"/>
            <a:r>
              <a:rPr lang="el-GR" sz="2000" dirty="0"/>
              <a:t>Ο </a:t>
            </a:r>
            <a:r>
              <a:rPr lang="el-GR" sz="2000" b="1" dirty="0"/>
              <a:t>γραμματισμός</a:t>
            </a:r>
            <a:r>
              <a:rPr lang="el-GR" sz="2000" dirty="0"/>
              <a:t> και οι σχετικοί με αυτόν όροι αποτελούν τα τελευταία </a:t>
            </a:r>
            <a:r>
              <a:rPr lang="el-GR" sz="2000" dirty="0" smtClean="0"/>
              <a:t>χρόνια </a:t>
            </a:r>
            <a:r>
              <a:rPr lang="el-GR" sz="2000" dirty="0"/>
              <a:t>αντικείμενο συζήτησης μεταξύ των επιστημόνων, με αποτέλεσμα να </a:t>
            </a:r>
            <a:r>
              <a:rPr lang="el-GR" sz="2000" dirty="0" smtClean="0"/>
              <a:t>έχουν διαμορφωθεί </a:t>
            </a:r>
            <a:r>
              <a:rPr lang="el-GR" sz="2000" b="1" dirty="0"/>
              <a:t>διάφορες απόψεις </a:t>
            </a:r>
            <a:r>
              <a:rPr lang="el-GR" sz="2000" dirty="0"/>
              <a:t>σχετικά με το περιεχόμενό τους</a:t>
            </a:r>
            <a:r>
              <a:rPr lang="el-GR" sz="2000" dirty="0" smtClean="0"/>
              <a:t>.</a:t>
            </a:r>
          </a:p>
          <a:p>
            <a:pPr algn="just"/>
            <a:r>
              <a:rPr lang="el-GR" sz="2000" dirty="0"/>
              <a:t> Ο όρος </a:t>
            </a:r>
            <a:r>
              <a:rPr lang="el-GR" sz="2000" b="1" dirty="0"/>
              <a:t>γραμματισμός</a:t>
            </a:r>
            <a:r>
              <a:rPr lang="el-GR" sz="2000" dirty="0"/>
              <a:t> (literacy) παρουσιάστηκε </a:t>
            </a:r>
            <a:r>
              <a:rPr lang="el-GR" sz="2000" b="1" dirty="0"/>
              <a:t>πρόσφατα στην </a:t>
            </a:r>
            <a:r>
              <a:rPr lang="el-GR" sz="2000" b="1" dirty="0" smtClean="0"/>
              <a:t>ελληνική βιβλιογραφία</a:t>
            </a:r>
            <a:r>
              <a:rPr lang="el-GR" sz="2000" dirty="0" smtClean="0"/>
              <a:t> </a:t>
            </a:r>
            <a:r>
              <a:rPr lang="el-GR" sz="2000" dirty="0"/>
              <a:t>και άρχισε να διαδίδεται σχετικά ευρέως ανάμεσα στα μέλη </a:t>
            </a:r>
            <a:r>
              <a:rPr lang="el-GR" sz="2000" dirty="0" smtClean="0"/>
              <a:t>της εκπαιδευτικής </a:t>
            </a:r>
            <a:r>
              <a:rPr lang="el-GR" sz="2000" dirty="0"/>
              <a:t>και ακαδημαϊκής </a:t>
            </a:r>
            <a:r>
              <a:rPr lang="el-GR" sz="2000" dirty="0" smtClean="0"/>
              <a:t>κοινότητας.</a:t>
            </a:r>
          </a:p>
          <a:p>
            <a:pPr algn="just"/>
            <a:r>
              <a:rPr lang="el-GR" sz="2000" dirty="0" smtClean="0"/>
              <a:t>Η </a:t>
            </a:r>
            <a:r>
              <a:rPr lang="el-GR" sz="2000" b="1" dirty="0"/>
              <a:t>πολυδιάστατη σημασία </a:t>
            </a:r>
            <a:r>
              <a:rPr lang="el-GR" sz="2000" dirty="0"/>
              <a:t>που </a:t>
            </a:r>
            <a:r>
              <a:rPr lang="el-GR" sz="2000" dirty="0" smtClean="0"/>
              <a:t>πήρε </a:t>
            </a:r>
            <a:r>
              <a:rPr lang="el-GR" sz="2000" b="1" dirty="0" smtClean="0"/>
              <a:t>διεθνώς</a:t>
            </a:r>
            <a:r>
              <a:rPr lang="el-GR" sz="2000" dirty="0" smtClean="0"/>
              <a:t> </a:t>
            </a:r>
            <a:r>
              <a:rPr lang="el-GR" sz="2000" dirty="0"/>
              <a:t>τα τελευταία </a:t>
            </a:r>
            <a:r>
              <a:rPr lang="el-GR" sz="2000" b="1" dirty="0"/>
              <a:t>τριάντα χρόνια </a:t>
            </a:r>
            <a:r>
              <a:rPr lang="el-GR" sz="2000" dirty="0"/>
              <a:t>και η </a:t>
            </a:r>
            <a:r>
              <a:rPr lang="el-GR" sz="2000" b="1" dirty="0"/>
              <a:t>σύνδεσή του</a:t>
            </a:r>
            <a:r>
              <a:rPr lang="el-GR" sz="2000" dirty="0"/>
              <a:t> με την </a:t>
            </a:r>
            <a:r>
              <a:rPr lang="el-GR" sz="2000" b="1" dirty="0" smtClean="0">
                <a:solidFill>
                  <a:srgbClr val="C00000"/>
                </a:solidFill>
              </a:rPr>
              <a:t>εκπαίδευση</a:t>
            </a:r>
            <a:r>
              <a:rPr lang="el-GR" sz="2000" dirty="0" smtClean="0"/>
              <a:t>, τη </a:t>
            </a:r>
            <a:r>
              <a:rPr lang="el-GR" sz="2000" b="1" dirty="0">
                <a:solidFill>
                  <a:srgbClr val="C00000"/>
                </a:solidFill>
              </a:rPr>
              <a:t>μόρφωση</a:t>
            </a:r>
            <a:r>
              <a:rPr lang="el-GR" sz="2000" dirty="0"/>
              <a:t> και τον </a:t>
            </a:r>
            <a:r>
              <a:rPr lang="el-GR" sz="2000" b="1" dirty="0">
                <a:solidFill>
                  <a:srgbClr val="C00000"/>
                </a:solidFill>
              </a:rPr>
              <a:t>εγγράμματο</a:t>
            </a:r>
            <a:r>
              <a:rPr lang="el-GR" sz="2000" dirty="0"/>
              <a:t> </a:t>
            </a:r>
            <a:r>
              <a:rPr lang="el-GR" sz="2000" b="1" dirty="0">
                <a:solidFill>
                  <a:srgbClr val="C00000"/>
                </a:solidFill>
              </a:rPr>
              <a:t>άνθρωπο</a:t>
            </a:r>
            <a:r>
              <a:rPr lang="el-GR" sz="2000" dirty="0"/>
              <a:t> </a:t>
            </a:r>
            <a:r>
              <a:rPr lang="el-GR" sz="2000" dirty="0" smtClean="0"/>
              <a:t>του </a:t>
            </a:r>
            <a:r>
              <a:rPr lang="el-GR" sz="2000" dirty="0"/>
              <a:t>δίνει μια ιδιαίτερα </a:t>
            </a:r>
            <a:r>
              <a:rPr lang="el-GR" sz="2000" dirty="0" smtClean="0"/>
              <a:t>σημαντική θέση </a:t>
            </a:r>
            <a:r>
              <a:rPr lang="el-GR" sz="2000" dirty="0"/>
              <a:t>ανάμεσα σε όρους που λειτουργούν ως κλειδιά για την κατανόηση </a:t>
            </a:r>
            <a:r>
              <a:rPr lang="el-GR" sz="2000" dirty="0" smtClean="0"/>
              <a:t>της εκπαίδευσης </a:t>
            </a:r>
            <a:r>
              <a:rPr lang="el-GR" sz="2000" dirty="0"/>
              <a:t>και της μάθησης. </a:t>
            </a:r>
            <a:endParaRPr lang="el-GR" sz="2000" dirty="0" smtClean="0"/>
          </a:p>
        </p:txBody>
      </p:sp>
    </p:spTree>
    <p:extLst>
      <p:ext uri="{BB962C8B-B14F-4D97-AF65-F5344CB8AC3E}">
        <p14:creationId xmlns:p14="http://schemas.microsoft.com/office/powerpoint/2010/main" val="1948804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10186337" cy="706964"/>
          </a:xfrm>
        </p:spPr>
        <p:txBody>
          <a:bodyPr/>
          <a:lstStyle/>
          <a:p>
            <a:r>
              <a:rPr lang="el-GR" sz="3200" b="1" dirty="0" smtClean="0"/>
              <a:t>Εγγραμματοσύνη – εγγραμματισμός – αλφαβητισμός – λειτουργικός γραμματισμός</a:t>
            </a:r>
            <a:endParaRPr lang="el-GR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358" y="2388358"/>
            <a:ext cx="11126829" cy="4107976"/>
          </a:xfrm>
        </p:spPr>
        <p:txBody>
          <a:bodyPr>
            <a:normAutofit/>
          </a:bodyPr>
          <a:lstStyle/>
          <a:p>
            <a:pPr algn="just"/>
            <a:r>
              <a:rPr lang="el-GR" dirty="0"/>
              <a:t>Ο </a:t>
            </a:r>
            <a:r>
              <a:rPr lang="el-GR" b="1" dirty="0"/>
              <a:t>όρος γραμματισμός </a:t>
            </a:r>
            <a:r>
              <a:rPr lang="el-GR" dirty="0"/>
              <a:t>εμφανίζεται στην </a:t>
            </a:r>
            <a:r>
              <a:rPr lang="el-GR" b="1" dirty="0"/>
              <a:t>ελληνική βιβλιογραφία </a:t>
            </a:r>
            <a:r>
              <a:rPr lang="el-GR" dirty="0"/>
              <a:t>και με </a:t>
            </a:r>
            <a:r>
              <a:rPr lang="el-GR" dirty="0" smtClean="0"/>
              <a:t>τους</a:t>
            </a:r>
            <a:r>
              <a:rPr lang="en-US" dirty="0" smtClean="0"/>
              <a:t> </a:t>
            </a:r>
            <a:r>
              <a:rPr lang="el-GR" dirty="0" smtClean="0"/>
              <a:t>όρους </a:t>
            </a:r>
            <a:r>
              <a:rPr lang="el-GR" b="1" dirty="0" smtClean="0">
                <a:solidFill>
                  <a:srgbClr val="C00000"/>
                </a:solidFill>
              </a:rPr>
              <a:t>εγγραμματοσύνη</a:t>
            </a:r>
            <a:r>
              <a:rPr lang="el-GR" dirty="0" smtClean="0"/>
              <a:t> </a:t>
            </a:r>
            <a:r>
              <a:rPr lang="el-GR" dirty="0"/>
              <a:t>και </a:t>
            </a:r>
            <a:r>
              <a:rPr lang="el-GR" b="1" dirty="0">
                <a:solidFill>
                  <a:srgbClr val="C00000"/>
                </a:solidFill>
              </a:rPr>
              <a:t>εγγραμματισμός</a:t>
            </a:r>
            <a:r>
              <a:rPr lang="el-GR" dirty="0"/>
              <a:t>. </a:t>
            </a:r>
            <a:endParaRPr lang="el-GR" dirty="0" smtClean="0"/>
          </a:p>
          <a:p>
            <a:pPr algn="just"/>
            <a:r>
              <a:rPr lang="el-GR" dirty="0" smtClean="0"/>
              <a:t>οι </a:t>
            </a:r>
            <a:r>
              <a:rPr lang="el-GR" dirty="0"/>
              <a:t>τρεις όροι </a:t>
            </a:r>
            <a:r>
              <a:rPr lang="el-GR" dirty="0" smtClean="0"/>
              <a:t>αποτελούν </a:t>
            </a:r>
            <a:r>
              <a:rPr lang="el-GR" dirty="0"/>
              <a:t>μετάφραση της αγγλικής λέξης </a:t>
            </a:r>
            <a:r>
              <a:rPr lang="el-GR" b="1" dirty="0" smtClean="0">
                <a:solidFill>
                  <a:srgbClr val="C00000"/>
                </a:solidFill>
              </a:rPr>
              <a:t>literacy </a:t>
            </a:r>
          </a:p>
          <a:p>
            <a:pPr algn="just"/>
            <a:r>
              <a:rPr lang="el-GR" dirty="0" smtClean="0"/>
              <a:t>αποδόθηκε παλαιότερα</a:t>
            </a:r>
            <a:r>
              <a:rPr lang="en-US" dirty="0" smtClean="0"/>
              <a:t> </a:t>
            </a:r>
            <a:r>
              <a:rPr lang="el-GR" dirty="0" smtClean="0"/>
              <a:t>στα </a:t>
            </a:r>
            <a:r>
              <a:rPr lang="el-GR" dirty="0"/>
              <a:t>ελληνικά με τη λέξη </a:t>
            </a:r>
            <a:r>
              <a:rPr lang="el-GR" b="1" dirty="0">
                <a:solidFill>
                  <a:srgbClr val="C00000"/>
                </a:solidFill>
              </a:rPr>
              <a:t>αλφαβητισμός</a:t>
            </a:r>
            <a:r>
              <a:rPr lang="el-GR" dirty="0"/>
              <a:t> και αργότερα ως </a:t>
            </a:r>
            <a:r>
              <a:rPr lang="el-GR" b="1" dirty="0">
                <a:solidFill>
                  <a:srgbClr val="C00000"/>
                </a:solidFill>
              </a:rPr>
              <a:t>λειτουργικός</a:t>
            </a:r>
            <a:r>
              <a:rPr lang="el-GR" b="1" dirty="0"/>
              <a:t> </a:t>
            </a:r>
            <a:r>
              <a:rPr lang="el-GR" b="1" dirty="0">
                <a:solidFill>
                  <a:srgbClr val="C00000"/>
                </a:solidFill>
              </a:rPr>
              <a:t>αλφαβητισμός</a:t>
            </a:r>
            <a:r>
              <a:rPr lang="el-GR" dirty="0"/>
              <a:t>. </a:t>
            </a:r>
            <a:endParaRPr lang="el-GR" dirty="0" smtClean="0"/>
          </a:p>
          <a:p>
            <a:pPr algn="just"/>
            <a:r>
              <a:rPr lang="el-GR" dirty="0" smtClean="0"/>
              <a:t>Ο </a:t>
            </a:r>
            <a:r>
              <a:rPr lang="el-GR" dirty="0"/>
              <a:t>λόγος που η αγγλική λέξη παρέμεινε η ίδια ενώ στη νέα </a:t>
            </a:r>
            <a:r>
              <a:rPr lang="el-GR" dirty="0" smtClean="0"/>
              <a:t>ελληνική</a:t>
            </a:r>
            <a:r>
              <a:rPr lang="en-US" dirty="0" smtClean="0"/>
              <a:t> </a:t>
            </a:r>
            <a:r>
              <a:rPr lang="el-GR" dirty="0" smtClean="0"/>
              <a:t>γλώσσα </a:t>
            </a:r>
            <a:r>
              <a:rPr lang="el-GR" dirty="0"/>
              <a:t>άλλαξε μέσα σ’ έναν αιώνα </a:t>
            </a:r>
            <a:r>
              <a:rPr lang="el-GR" dirty="0" smtClean="0"/>
              <a:t>περίπου </a:t>
            </a:r>
            <a:r>
              <a:rPr lang="el-GR" dirty="0" smtClean="0">
                <a:sym typeface="Wingdings" panose="05000000000000000000" pitchFamily="2" charset="2"/>
              </a:rPr>
              <a:t> </a:t>
            </a:r>
            <a:r>
              <a:rPr lang="el-GR" dirty="0" smtClean="0"/>
              <a:t> </a:t>
            </a:r>
            <a:r>
              <a:rPr lang="el-GR" dirty="0"/>
              <a:t>δείχνει τη </a:t>
            </a:r>
            <a:r>
              <a:rPr lang="el-GR" b="1" dirty="0"/>
              <a:t>διαφορετική σημασία </a:t>
            </a:r>
            <a:r>
              <a:rPr lang="el-GR" dirty="0" smtClean="0"/>
              <a:t>που</a:t>
            </a:r>
            <a:r>
              <a:rPr lang="en-US" dirty="0" smtClean="0"/>
              <a:t> </a:t>
            </a:r>
            <a:r>
              <a:rPr lang="el-GR" dirty="0" smtClean="0"/>
              <a:t>πήρε </a:t>
            </a:r>
            <a:r>
              <a:rPr lang="el-GR" dirty="0"/>
              <a:t>ο όρος στη </a:t>
            </a:r>
            <a:r>
              <a:rPr lang="el-GR" b="1" dirty="0"/>
              <a:t>σύγχρονη ελληνική κοινωνία</a:t>
            </a:r>
            <a:r>
              <a:rPr lang="el-GR" dirty="0"/>
              <a:t>, αλλά και τη </a:t>
            </a:r>
            <a:r>
              <a:rPr lang="el-GR" b="1" dirty="0"/>
              <a:t>σύνδεσή του μ’ </a:t>
            </a:r>
            <a:r>
              <a:rPr lang="el-GR" b="1" dirty="0" smtClean="0"/>
              <a:t>έναν</a:t>
            </a:r>
            <a:r>
              <a:rPr lang="en-US" b="1" dirty="0" smtClean="0"/>
              <a:t> </a:t>
            </a:r>
            <a:r>
              <a:rPr lang="el-GR" b="1" dirty="0" smtClean="0"/>
              <a:t>κατεξοχήν </a:t>
            </a:r>
            <a:r>
              <a:rPr lang="el-GR" b="1" dirty="0"/>
              <a:t>κοινωνικό θεσμό</a:t>
            </a:r>
            <a:r>
              <a:rPr lang="el-GR" dirty="0"/>
              <a:t>, το </a:t>
            </a:r>
            <a:r>
              <a:rPr lang="el-GR" b="1" dirty="0"/>
              <a:t>σχολείο</a:t>
            </a:r>
            <a:r>
              <a:rPr lang="el-GR" dirty="0"/>
              <a:t>. </a:t>
            </a:r>
            <a:endParaRPr lang="el-GR" dirty="0" smtClean="0"/>
          </a:p>
          <a:p>
            <a:pPr algn="just"/>
            <a:r>
              <a:rPr lang="el-GR" dirty="0" smtClean="0"/>
              <a:t>όλοι </a:t>
            </a:r>
            <a:r>
              <a:rPr lang="el-GR" dirty="0"/>
              <a:t>οι όροι </a:t>
            </a:r>
            <a:r>
              <a:rPr lang="el-GR" dirty="0" smtClean="0"/>
              <a:t>έχουν </a:t>
            </a:r>
            <a:r>
              <a:rPr lang="el-GR" dirty="0"/>
              <a:t>σχέση με τη </a:t>
            </a:r>
            <a:r>
              <a:rPr lang="el-GR" b="1" dirty="0"/>
              <a:t>γλώσσα</a:t>
            </a:r>
            <a:r>
              <a:rPr lang="el-GR" dirty="0"/>
              <a:t> και ιδίως με το </a:t>
            </a:r>
            <a:r>
              <a:rPr lang="el-GR" b="1" dirty="0"/>
              <a:t>γραπτό</a:t>
            </a:r>
            <a:r>
              <a:rPr lang="el-GR" dirty="0"/>
              <a:t> </a:t>
            </a:r>
            <a:r>
              <a:rPr lang="el-GR" b="1" dirty="0" smtClean="0"/>
              <a:t>λόγο</a:t>
            </a:r>
            <a:r>
              <a:rPr lang="el-GR" dirty="0" smtClean="0"/>
              <a:t>,</a:t>
            </a:r>
            <a:r>
              <a:rPr lang="en-US" dirty="0" smtClean="0"/>
              <a:t> </a:t>
            </a:r>
            <a:r>
              <a:rPr lang="el-GR" dirty="0" smtClean="0"/>
              <a:t>ο </a:t>
            </a:r>
            <a:r>
              <a:rPr lang="el-GR" dirty="0"/>
              <a:t>οποίος μαθαίνεται κατά κανόνα στο </a:t>
            </a:r>
            <a:r>
              <a:rPr lang="el-GR" dirty="0" smtClean="0"/>
              <a:t>σχολείο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947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1571" y="850837"/>
            <a:ext cx="9485194" cy="814189"/>
          </a:xfrm>
        </p:spPr>
        <p:txBody>
          <a:bodyPr/>
          <a:lstStyle/>
          <a:p>
            <a:r>
              <a:rPr lang="el-GR" sz="3200" b="1" dirty="0" smtClean="0"/>
              <a:t>Σχέση των διάφορων όρων του γραμματισμού </a:t>
            </a:r>
            <a:br>
              <a:rPr lang="el-GR" sz="3200" b="1" dirty="0" smtClean="0"/>
            </a:br>
            <a:r>
              <a:rPr lang="el-GR" sz="3200" b="1" dirty="0" smtClean="0"/>
              <a:t>με το σχολείο</a:t>
            </a:r>
            <a:endParaRPr lang="el-GR" sz="3200" b="1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4077" y="2983760"/>
            <a:ext cx="7892289" cy="2949644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293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b="1" dirty="0"/>
              <a:t>Ιστορία του </a:t>
            </a:r>
            <a:r>
              <a:rPr lang="el-GR" sz="3200" b="1" dirty="0" smtClean="0"/>
              <a:t>γραμματισμού (1/5)</a:t>
            </a:r>
            <a:endParaRPr lang="el-GR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358" y="2388357"/>
            <a:ext cx="11126829" cy="4162567"/>
          </a:xfrm>
        </p:spPr>
        <p:txBody>
          <a:bodyPr>
            <a:normAutofit lnSpcReduction="10000"/>
          </a:bodyPr>
          <a:lstStyle/>
          <a:p>
            <a:pPr algn="just"/>
            <a:r>
              <a:rPr lang="el-GR" b="1" i="1" dirty="0"/>
              <a:t>Π</a:t>
            </a:r>
            <a:r>
              <a:rPr lang="el-GR" b="1" i="1" dirty="0" smtClean="0"/>
              <a:t>ώς </a:t>
            </a:r>
            <a:r>
              <a:rPr lang="el-GR" b="1" i="1" dirty="0"/>
              <a:t>προήλθαν οι διάφορες διαστάσεις και </a:t>
            </a:r>
            <a:r>
              <a:rPr lang="el-GR" b="1" i="1" dirty="0" smtClean="0"/>
              <a:t>ερμηνείες </a:t>
            </a:r>
            <a:r>
              <a:rPr lang="el-GR" b="1" i="1" dirty="0"/>
              <a:t>που έχει πάρει σήμερα ο όρος </a:t>
            </a:r>
            <a:r>
              <a:rPr lang="el-GR" b="1" i="1" dirty="0" smtClean="0"/>
              <a:t>γραμματισμός;</a:t>
            </a:r>
          </a:p>
          <a:p>
            <a:pPr algn="just"/>
            <a:r>
              <a:rPr lang="el-GR" dirty="0" smtClean="0"/>
              <a:t>σύντομη </a:t>
            </a:r>
            <a:r>
              <a:rPr lang="el-GR" dirty="0"/>
              <a:t>αναφορά στην </a:t>
            </a:r>
            <a:r>
              <a:rPr lang="el-GR" b="1" dirty="0"/>
              <a:t>ιστορία των σημασιών του διεθνώς </a:t>
            </a:r>
            <a:r>
              <a:rPr lang="el-GR" dirty="0"/>
              <a:t>και </a:t>
            </a:r>
            <a:r>
              <a:rPr lang="el-GR" b="1" dirty="0" smtClean="0"/>
              <a:t>σύνδεση με το κοινωνικό </a:t>
            </a:r>
            <a:r>
              <a:rPr lang="el-GR" b="1" dirty="0"/>
              <a:t>περικείμενο </a:t>
            </a:r>
            <a:r>
              <a:rPr lang="el-GR" dirty="0"/>
              <a:t>μέσα στο οποίο παραγόταν η εκάστοτε σημασία</a:t>
            </a:r>
            <a:r>
              <a:rPr lang="el-GR" dirty="0" smtClean="0"/>
              <a:t>.</a:t>
            </a:r>
          </a:p>
          <a:p>
            <a:pPr algn="just"/>
            <a:r>
              <a:rPr lang="el-GR" dirty="0"/>
              <a:t>Για πολλούς αιώνες αυτό που </a:t>
            </a:r>
            <a:r>
              <a:rPr lang="el-GR" b="1" dirty="0"/>
              <a:t>σήμερα</a:t>
            </a:r>
            <a:r>
              <a:rPr lang="el-GR" dirty="0"/>
              <a:t> ονομάζεται </a:t>
            </a:r>
            <a:r>
              <a:rPr lang="el-GR" b="1" dirty="0">
                <a:solidFill>
                  <a:srgbClr val="C00000"/>
                </a:solidFill>
              </a:rPr>
              <a:t>γραμματισμός</a:t>
            </a:r>
            <a:r>
              <a:rPr lang="el-GR" dirty="0"/>
              <a:t> και </a:t>
            </a:r>
            <a:r>
              <a:rPr lang="el-GR" dirty="0" smtClean="0"/>
              <a:t>στα αγγλικά </a:t>
            </a:r>
            <a:r>
              <a:rPr lang="el-GR" b="1" dirty="0">
                <a:solidFill>
                  <a:srgbClr val="C00000"/>
                </a:solidFill>
              </a:rPr>
              <a:t>literacy</a:t>
            </a:r>
            <a:r>
              <a:rPr lang="el-GR" dirty="0"/>
              <a:t> συνδέθηκε εννοιολογικά με τον όρο </a:t>
            </a:r>
            <a:r>
              <a:rPr lang="el-GR" b="1" dirty="0">
                <a:solidFill>
                  <a:srgbClr val="C00000"/>
                </a:solidFill>
              </a:rPr>
              <a:t>αλφαβητισμός</a:t>
            </a:r>
            <a:r>
              <a:rPr lang="el-GR" dirty="0"/>
              <a:t>, του </a:t>
            </a:r>
            <a:r>
              <a:rPr lang="el-GR" dirty="0" smtClean="0"/>
              <a:t>οποίου το </a:t>
            </a:r>
            <a:r>
              <a:rPr lang="el-GR" dirty="0"/>
              <a:t>περιεχόμενο παραπέμπει στην </a:t>
            </a:r>
            <a:r>
              <a:rPr lang="el-GR" b="1" i="1" dirty="0"/>
              <a:t>εκμάθηση της γραφής και της </a:t>
            </a:r>
            <a:r>
              <a:rPr lang="el-GR" b="1" i="1" dirty="0" smtClean="0"/>
              <a:t>ανάγνωσης</a:t>
            </a:r>
            <a:r>
              <a:rPr lang="el-GR" dirty="0" smtClean="0"/>
              <a:t>. </a:t>
            </a:r>
          </a:p>
          <a:p>
            <a:pPr algn="just"/>
            <a:r>
              <a:rPr lang="el-GR" b="1" dirty="0" smtClean="0"/>
              <a:t>Μορφωμένο </a:t>
            </a:r>
            <a:r>
              <a:rPr lang="el-GR" b="1" dirty="0"/>
              <a:t>άτομο </a:t>
            </a:r>
            <a:r>
              <a:rPr lang="el-GR" dirty="0"/>
              <a:t>θεωρούνταν το «</a:t>
            </a:r>
            <a:r>
              <a:rPr lang="el-GR" b="1" i="1" dirty="0">
                <a:solidFill>
                  <a:srgbClr val="C00000"/>
                </a:solidFill>
              </a:rPr>
              <a:t>αλφαβητισμένο</a:t>
            </a:r>
            <a:r>
              <a:rPr lang="el-GR" dirty="0"/>
              <a:t>», </a:t>
            </a:r>
            <a:r>
              <a:rPr lang="el-GR" b="1" dirty="0"/>
              <a:t>αυτό δηλαδή που </a:t>
            </a:r>
            <a:r>
              <a:rPr lang="el-GR" b="1" dirty="0" smtClean="0"/>
              <a:t>γνώριζε </a:t>
            </a:r>
            <a:r>
              <a:rPr lang="el-GR" b="1" dirty="0"/>
              <a:t>γραφή και ανάγνωση</a:t>
            </a:r>
            <a:r>
              <a:rPr lang="el-GR" dirty="0"/>
              <a:t>. </a:t>
            </a:r>
            <a:endParaRPr lang="el-GR" dirty="0" smtClean="0"/>
          </a:p>
          <a:p>
            <a:pPr algn="just"/>
            <a:r>
              <a:rPr lang="el-GR" dirty="0" smtClean="0"/>
              <a:t>Με </a:t>
            </a:r>
            <a:r>
              <a:rPr lang="el-GR" dirty="0"/>
              <a:t>την έννοια αυτή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</a:rPr>
              <a:t>ο γραμματισμός είχε </a:t>
            </a:r>
            <a:r>
              <a:rPr lang="el-GR" b="1" dirty="0" smtClean="0">
                <a:solidFill>
                  <a:srgbClr val="C00000"/>
                </a:solidFill>
              </a:rPr>
              <a:t>στατικό</a:t>
            </a:r>
            <a:r>
              <a:rPr lang="el-GR" b="1" dirty="0" smtClean="0">
                <a:solidFill>
                  <a:schemeClr val="accent3">
                    <a:lumMod val="75000"/>
                  </a:schemeClr>
                </a:solidFill>
              </a:rPr>
              <a:t> χαρακτήρα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</a:rPr>
              <a:t>και δε συνδεόταν με κοινωνικές πρακτικές στις οποίες </a:t>
            </a:r>
            <a:r>
              <a:rPr lang="el-GR" b="1" dirty="0" smtClean="0">
                <a:solidFill>
                  <a:schemeClr val="accent3">
                    <a:lumMod val="75000"/>
                  </a:schemeClr>
                </a:solidFill>
              </a:rPr>
              <a:t>χρησιμοποιείται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</a:rPr>
              <a:t>γραπτός λόγος</a:t>
            </a:r>
            <a:r>
              <a:rPr lang="el-GR" dirty="0"/>
              <a:t>. </a:t>
            </a:r>
            <a:endParaRPr lang="el-GR" dirty="0" smtClean="0"/>
          </a:p>
          <a:p>
            <a:pPr algn="just"/>
            <a:r>
              <a:rPr lang="el-GR" dirty="0" smtClean="0"/>
              <a:t>Η </a:t>
            </a:r>
            <a:r>
              <a:rPr lang="el-GR" b="1" dirty="0"/>
              <a:t>εκμάθηση της γραφής και της ανάγνωσης </a:t>
            </a:r>
            <a:r>
              <a:rPr lang="el-GR" dirty="0" smtClean="0"/>
              <a:t>αποτελούσε μια </a:t>
            </a:r>
            <a:r>
              <a:rPr lang="el-GR" b="1" dirty="0"/>
              <a:t>τεχνική διαδικασία</a:t>
            </a:r>
            <a:r>
              <a:rPr lang="el-GR" dirty="0"/>
              <a:t> που την </a:t>
            </a:r>
            <a:r>
              <a:rPr lang="el-GR" b="1" dirty="0"/>
              <a:t>αναλάμβανε το σχολείο</a:t>
            </a:r>
            <a:r>
              <a:rPr lang="el-GR" dirty="0"/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3473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358" y="2279176"/>
            <a:ext cx="11126829" cy="4230806"/>
          </a:xfrm>
        </p:spPr>
        <p:txBody>
          <a:bodyPr>
            <a:normAutofit/>
          </a:bodyPr>
          <a:lstStyle/>
          <a:p>
            <a:pPr algn="just"/>
            <a:r>
              <a:rPr lang="el-GR" dirty="0"/>
              <a:t>Κατά την </a:t>
            </a:r>
            <a:r>
              <a:rPr lang="el-GR" b="1" dirty="0"/>
              <a:t>περίοδο του ρομαντισμού </a:t>
            </a:r>
            <a:r>
              <a:rPr lang="el-GR" dirty="0"/>
              <a:t>και στα </a:t>
            </a:r>
            <a:r>
              <a:rPr lang="el-GR" b="1" dirty="0"/>
              <a:t>πρώτα χρόνια του 20ού </a:t>
            </a:r>
            <a:r>
              <a:rPr lang="el-GR" b="1" dirty="0" smtClean="0"/>
              <a:t>αιώνα </a:t>
            </a:r>
            <a:r>
              <a:rPr lang="el-GR" b="1" dirty="0" smtClean="0">
                <a:sym typeface="Wingdings" panose="05000000000000000000" pitchFamily="2" charset="2"/>
              </a:rPr>
              <a:t> </a:t>
            </a:r>
            <a:r>
              <a:rPr lang="el-GR" dirty="0" smtClean="0"/>
              <a:t>η </a:t>
            </a:r>
            <a:r>
              <a:rPr lang="el-GR" b="1" dirty="0">
                <a:solidFill>
                  <a:srgbClr val="C00000"/>
                </a:solidFill>
              </a:rPr>
              <a:t>λογοτεχνία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l-GR" dirty="0"/>
              <a:t>άρχισε να αποκτά κύρος ανάμεσα στα μέλη της </a:t>
            </a:r>
            <a:r>
              <a:rPr lang="el-GR" dirty="0" smtClean="0"/>
              <a:t>αριστοκρατικής κοινωνίας </a:t>
            </a:r>
            <a:r>
              <a:rPr lang="el-GR" dirty="0"/>
              <a:t>και να θεωρείται δραστηριότητα υψηλών απαιτήσεων και </a:t>
            </a:r>
            <a:r>
              <a:rPr lang="el-GR" dirty="0" smtClean="0"/>
              <a:t>ικανοτήτων</a:t>
            </a:r>
            <a:r>
              <a:rPr lang="el-GR" dirty="0"/>
              <a:t>· </a:t>
            </a:r>
            <a:endParaRPr lang="el-GR" dirty="0" smtClean="0"/>
          </a:p>
          <a:p>
            <a:pPr algn="just"/>
            <a:r>
              <a:rPr lang="el-GR" dirty="0" smtClean="0"/>
              <a:t>το σχολείο </a:t>
            </a:r>
            <a:r>
              <a:rPr lang="el-GR" dirty="0"/>
              <a:t>έδινε πολύ μεγάλη έμφαση στην ενασχόληση μ’ αυτή τη </a:t>
            </a:r>
            <a:r>
              <a:rPr lang="el-GR" dirty="0" smtClean="0"/>
              <a:t>μορφή </a:t>
            </a:r>
            <a:r>
              <a:rPr lang="el-GR" dirty="0"/>
              <a:t>τέχνης. </a:t>
            </a:r>
            <a:endParaRPr lang="el-GR" dirty="0" smtClean="0"/>
          </a:p>
          <a:p>
            <a:pPr algn="just"/>
            <a:r>
              <a:rPr lang="el-GR" dirty="0" smtClean="0"/>
              <a:t>Την </a:t>
            </a:r>
            <a:r>
              <a:rPr lang="el-GR" dirty="0"/>
              <a:t>εποχή αυτή, λοιπόν, ο </a:t>
            </a:r>
            <a:r>
              <a:rPr lang="el-GR" b="1" dirty="0"/>
              <a:t>γραμματισμός</a:t>
            </a:r>
            <a:r>
              <a:rPr lang="el-GR" dirty="0"/>
              <a:t>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</a:rPr>
              <a:t>συνδέθηκε με τη </a:t>
            </a:r>
            <a:r>
              <a:rPr lang="el-GR" b="1" dirty="0" smtClean="0">
                <a:solidFill>
                  <a:schemeClr val="accent3">
                    <a:lumMod val="75000"/>
                  </a:schemeClr>
                </a:solidFill>
              </a:rPr>
              <a:t>λογοτεχνία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</a:rPr>
              <a:t>και τους τρόπους γραφής </a:t>
            </a:r>
            <a:r>
              <a:rPr lang="el-GR" dirty="0"/>
              <a:t>της. </a:t>
            </a:r>
            <a:endParaRPr lang="el-GR" dirty="0" smtClean="0"/>
          </a:p>
          <a:p>
            <a:pPr algn="just"/>
            <a:r>
              <a:rPr lang="el-GR" u="sng" dirty="0" smtClean="0"/>
              <a:t>Κάτοχοι </a:t>
            </a:r>
            <a:r>
              <a:rPr lang="el-GR" u="sng" dirty="0"/>
              <a:t>της δεξιότητας του </a:t>
            </a:r>
            <a:r>
              <a:rPr lang="el-GR" u="sng" dirty="0" smtClean="0"/>
              <a:t>γραμματισμού </a:t>
            </a:r>
            <a:r>
              <a:rPr lang="el-GR" dirty="0" smtClean="0"/>
              <a:t>θεωρούνταν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</a:rPr>
              <a:t>όσοι ήταν σε θέση να ασχοληθούν με τη λογοτεχνία</a:t>
            </a:r>
            <a:r>
              <a:rPr lang="el-GR" dirty="0" smtClean="0"/>
              <a:t>.</a:t>
            </a:r>
          </a:p>
          <a:p>
            <a:pPr algn="just"/>
            <a:r>
              <a:rPr lang="el-GR" b="1" dirty="0"/>
              <a:t>Μετά τον Β΄ Παγκόσμιο πόλεμο </a:t>
            </a:r>
            <a:r>
              <a:rPr lang="el-GR" dirty="0" smtClean="0">
                <a:sym typeface="Wingdings" panose="05000000000000000000" pitchFamily="2" charset="2"/>
              </a:rPr>
              <a:t> </a:t>
            </a:r>
            <a:r>
              <a:rPr lang="el-GR" dirty="0" smtClean="0"/>
              <a:t>άρχισε </a:t>
            </a:r>
            <a:r>
              <a:rPr lang="el-GR" dirty="0"/>
              <a:t>να αλλάζει το περιεχόμενο </a:t>
            </a:r>
            <a:r>
              <a:rPr lang="el-GR" dirty="0" smtClean="0"/>
              <a:t>της έννοιας 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l-GR" b="1" i="1" dirty="0" smtClean="0">
                <a:solidFill>
                  <a:schemeClr val="accent3">
                    <a:lumMod val="75000"/>
                  </a:schemeClr>
                </a:solidFill>
              </a:rPr>
              <a:t>να </a:t>
            </a:r>
            <a:r>
              <a:rPr lang="el-GR" b="1" i="1" dirty="0">
                <a:solidFill>
                  <a:schemeClr val="accent3">
                    <a:lumMod val="75000"/>
                  </a:schemeClr>
                </a:solidFill>
              </a:rPr>
              <a:t>αποστασιοποιείται κάπως από τη στενή σχέση που είχε με </a:t>
            </a:r>
            <a:r>
              <a:rPr lang="el-GR" b="1" i="1" dirty="0" smtClean="0">
                <a:solidFill>
                  <a:schemeClr val="accent3">
                    <a:lumMod val="75000"/>
                  </a:schemeClr>
                </a:solidFill>
              </a:rPr>
              <a:t>τη </a:t>
            </a:r>
            <a:r>
              <a:rPr lang="el-GR" b="1" i="1" dirty="0" smtClean="0">
                <a:solidFill>
                  <a:srgbClr val="C00000"/>
                </a:solidFill>
              </a:rPr>
              <a:t>γλώσσα</a:t>
            </a:r>
            <a:r>
              <a:rPr lang="el-GR" b="1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l-GR" b="1" i="1" dirty="0">
                <a:solidFill>
                  <a:schemeClr val="accent3">
                    <a:lumMod val="75000"/>
                  </a:schemeClr>
                </a:solidFill>
              </a:rPr>
              <a:t>και τη </a:t>
            </a:r>
            <a:r>
              <a:rPr lang="el-GR" b="1" i="1" dirty="0">
                <a:solidFill>
                  <a:srgbClr val="C00000"/>
                </a:solidFill>
              </a:rPr>
              <a:t>λογοτεχνία</a:t>
            </a:r>
            <a:r>
              <a:rPr lang="el-GR" b="1" i="1" dirty="0">
                <a:solidFill>
                  <a:schemeClr val="accent3">
                    <a:lumMod val="75000"/>
                  </a:schemeClr>
                </a:solidFill>
              </a:rPr>
              <a:t>, </a:t>
            </a:r>
            <a:endParaRPr lang="el-GR" b="1" i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l-GR" b="1" i="1" dirty="0" smtClean="0">
                <a:solidFill>
                  <a:schemeClr val="accent3">
                    <a:lumMod val="75000"/>
                  </a:schemeClr>
                </a:solidFill>
              </a:rPr>
              <a:t>να αποκτά κοινωνικές διαστάσεις, και 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l-GR" b="1" i="1" dirty="0" smtClean="0">
                <a:solidFill>
                  <a:schemeClr val="accent3">
                    <a:lumMod val="75000"/>
                  </a:schemeClr>
                </a:solidFill>
              </a:rPr>
              <a:t>να τίθεται στην </a:t>
            </a:r>
            <a:r>
              <a:rPr lang="el-GR" b="1" i="1" dirty="0">
                <a:solidFill>
                  <a:schemeClr val="accent3">
                    <a:lumMod val="75000"/>
                  </a:schemeClr>
                </a:solidFill>
              </a:rPr>
              <a:t>υπηρεσία της </a:t>
            </a:r>
            <a:r>
              <a:rPr lang="el-GR" b="1" i="1" dirty="0" smtClean="0">
                <a:solidFill>
                  <a:schemeClr val="accent3">
                    <a:lumMod val="75000"/>
                  </a:schemeClr>
                </a:solidFill>
              </a:rPr>
              <a:t>οικονομικής και κοινωνικής ανάπτυξης. </a:t>
            </a:r>
            <a:endParaRPr lang="el-GR" b="1" i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761413" cy="706964"/>
          </a:xfrm>
        </p:spPr>
        <p:txBody>
          <a:bodyPr/>
          <a:lstStyle/>
          <a:p>
            <a:r>
              <a:rPr lang="el-GR" sz="3200" b="1" dirty="0"/>
              <a:t>Ιστορία του </a:t>
            </a:r>
            <a:r>
              <a:rPr lang="el-GR" sz="3200" b="1" dirty="0" smtClean="0"/>
              <a:t>γραμματισμού (2/5)</a:t>
            </a:r>
            <a:endParaRPr lang="el-GR" sz="3200" b="1" dirty="0"/>
          </a:p>
        </p:txBody>
      </p:sp>
    </p:spTree>
    <p:extLst>
      <p:ext uri="{BB962C8B-B14F-4D97-AF65-F5344CB8AC3E}">
        <p14:creationId xmlns:p14="http://schemas.microsoft.com/office/powerpoint/2010/main" val="2506084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358" y="2333767"/>
            <a:ext cx="11154126" cy="4162567"/>
          </a:xfrm>
        </p:spPr>
        <p:txBody>
          <a:bodyPr/>
          <a:lstStyle/>
          <a:p>
            <a:pPr algn="just"/>
            <a:r>
              <a:rPr lang="el-GR" b="1" dirty="0"/>
              <a:t>Βασική αιτία της αλλαγής αυτής </a:t>
            </a:r>
            <a:r>
              <a:rPr lang="el-GR" b="1" dirty="0" smtClean="0">
                <a:sym typeface="Wingdings" panose="05000000000000000000" pitchFamily="2" charset="2"/>
              </a:rPr>
              <a:t> </a:t>
            </a:r>
            <a:r>
              <a:rPr lang="el-GR" dirty="0" smtClean="0"/>
              <a:t>υπήρξε </a:t>
            </a:r>
            <a:r>
              <a:rPr lang="el-GR" dirty="0"/>
              <a:t>προφανώς η διαφορετική οικονομική και κοινωνική κατάσταση που διαμορφωνόταν μεταπολεμικά στις δυτικού τύπου κοινωνίες. </a:t>
            </a:r>
            <a:endParaRPr lang="el-GR" dirty="0" smtClean="0"/>
          </a:p>
          <a:p>
            <a:pPr algn="just"/>
            <a:r>
              <a:rPr lang="el-GR" dirty="0" smtClean="0"/>
              <a:t>Κύριος </a:t>
            </a:r>
            <a:r>
              <a:rPr lang="el-GR" dirty="0"/>
              <a:t>φορέας της αλλαγής αυτής, εκτός από τις πολιτικές που άσκησαν τα διάφορα κράτη, υπήρξε η </a:t>
            </a:r>
            <a:r>
              <a:rPr lang="el-GR" b="1" dirty="0"/>
              <a:t>UNESCO</a:t>
            </a:r>
            <a:r>
              <a:rPr lang="el-GR" dirty="0"/>
              <a:t>, η οποία δημιουργήθηκε το </a:t>
            </a:r>
            <a:r>
              <a:rPr lang="el-GR" dirty="0" smtClean="0"/>
              <a:t>1945</a:t>
            </a:r>
          </a:p>
          <a:p>
            <a:pPr algn="just"/>
            <a:r>
              <a:rPr lang="el-GR" dirty="0" smtClean="0"/>
              <a:t>έβαλε </a:t>
            </a:r>
            <a:r>
              <a:rPr lang="el-GR" dirty="0"/>
              <a:t>στόχο την </a:t>
            </a:r>
            <a:r>
              <a:rPr lang="el-GR" b="1" dirty="0">
                <a:solidFill>
                  <a:srgbClr val="C00000"/>
                </a:solidFill>
              </a:rPr>
              <a:t>εξάλειψη του αναλφαβητισμού </a:t>
            </a:r>
            <a:r>
              <a:rPr lang="el-GR" b="1" dirty="0"/>
              <a:t>μέσω της εκπαίδευσης</a:t>
            </a:r>
            <a:r>
              <a:rPr lang="el-GR" dirty="0"/>
              <a:t> όσο γίνεται περισσότερων ανθρώπων, ώστε να επιτευχθεί η οικονομική και κοινωνική ευημερία των λαών. </a:t>
            </a:r>
            <a:endParaRPr lang="el-GR" dirty="0" smtClean="0"/>
          </a:p>
          <a:p>
            <a:pPr algn="just"/>
            <a:r>
              <a:rPr lang="el-GR" dirty="0" smtClean="0"/>
              <a:t>Οι </a:t>
            </a:r>
            <a:r>
              <a:rPr lang="el-GR" dirty="0"/>
              <a:t>δράσεις που χρηματοδοτήθηκαν από την UNESCO </a:t>
            </a:r>
            <a:endParaRPr lang="el-GR" dirty="0" smtClean="0"/>
          </a:p>
          <a:p>
            <a:pPr marL="0" indent="0" algn="just">
              <a:buNone/>
            </a:pPr>
            <a:r>
              <a:rPr lang="el-GR" dirty="0" smtClean="0">
                <a:sym typeface="Wingdings" panose="05000000000000000000" pitchFamily="2" charset="2"/>
              </a:rPr>
              <a:t> </a:t>
            </a:r>
            <a:r>
              <a:rPr lang="el-GR" dirty="0" smtClean="0"/>
              <a:t>είχαν </a:t>
            </a:r>
            <a:r>
              <a:rPr lang="el-GR" dirty="0"/>
              <a:t>αποτέλεσμα </a:t>
            </a:r>
            <a:r>
              <a:rPr lang="el-GR" i="1" u="sng" dirty="0"/>
              <a:t>να οριστεί η έννοια του γραμματισμού </a:t>
            </a:r>
            <a:r>
              <a:rPr lang="el-GR" dirty="0"/>
              <a:t>ως </a:t>
            </a:r>
            <a:r>
              <a:rPr lang="el-GR" b="1" dirty="0"/>
              <a:t>το σύνολο των γνώσεων και των δεξιοτήτων που έχει αποκτήσει ένα άτομο</a:t>
            </a:r>
            <a:r>
              <a:rPr lang="el-GR" dirty="0"/>
              <a:t>, οι οποίες σχετίζονται </a:t>
            </a:r>
            <a:r>
              <a:rPr lang="el-GR" b="1" dirty="0"/>
              <a:t>με τη γραφή και την ανάγνωση </a:t>
            </a:r>
            <a:r>
              <a:rPr lang="el-GR" dirty="0"/>
              <a:t>και </a:t>
            </a:r>
            <a:r>
              <a:rPr lang="el-GR" b="1" i="1" dirty="0">
                <a:solidFill>
                  <a:schemeClr val="accent3">
                    <a:lumMod val="75000"/>
                  </a:schemeClr>
                </a:solidFill>
              </a:rPr>
              <a:t>του επιτρέπουν να εμπλακεί σε όλες τις δραστηριότητες που είναι σε θέση να επιτελούν τα άτομα της ομάδας και της κουλτούρας στην οποία ανήκει</a:t>
            </a:r>
            <a:r>
              <a:rPr lang="el-GR" dirty="0"/>
              <a:t>.</a:t>
            </a:r>
          </a:p>
          <a:p>
            <a:pPr algn="just"/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761413" cy="706964"/>
          </a:xfrm>
        </p:spPr>
        <p:txBody>
          <a:bodyPr/>
          <a:lstStyle/>
          <a:p>
            <a:r>
              <a:rPr lang="el-GR" sz="3200" b="1" dirty="0"/>
              <a:t>Ιστορία του </a:t>
            </a:r>
            <a:r>
              <a:rPr lang="el-GR" sz="3200" b="1" dirty="0" smtClean="0"/>
              <a:t>γραμματισμού (3/5)</a:t>
            </a:r>
            <a:endParaRPr lang="el-GR" sz="3200" b="1" dirty="0"/>
          </a:p>
        </p:txBody>
      </p:sp>
    </p:spTree>
    <p:extLst>
      <p:ext uri="{BB962C8B-B14F-4D97-AF65-F5344CB8AC3E}">
        <p14:creationId xmlns:p14="http://schemas.microsoft.com/office/powerpoint/2010/main" val="1326649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3128</TotalTime>
  <Words>1139</Words>
  <Application>Microsoft Office PowerPoint</Application>
  <PresentationFormat>Προσαρμογή</PresentationFormat>
  <Paragraphs>74</Paragraphs>
  <Slides>11</Slides>
  <Notes>2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Ion Boardroom</vt:lpstr>
      <vt:lpstr>Σχολή Κοινωνικών &amp; Ανθρωπιστικών Επιστημών  Παιδαγωγικό Τμήμα Δημοτικής Εκπαίδευσης   Γραμματισμός &amp; σχεδιασμός γλωσσικού μαθήματος</vt:lpstr>
      <vt:lpstr>Μαθησιακοί Στόχοι</vt:lpstr>
      <vt:lpstr>Σημαντικές παράμετροι για τον σχεδιασμό του γλωσσικού μαθήματος  Από το ειδικό στο γενικό</vt:lpstr>
      <vt:lpstr>Γραμματισμός - literacy</vt:lpstr>
      <vt:lpstr>Εγγραμματοσύνη – εγγραμματισμός – αλφαβητισμός – λειτουργικός γραμματισμός</vt:lpstr>
      <vt:lpstr>Σχέση των διάφορων όρων του γραμματισμού  με το σχολείο</vt:lpstr>
      <vt:lpstr>Ιστορία του γραμματισμού (1/5)</vt:lpstr>
      <vt:lpstr>Ιστορία του γραμματισμού (2/5)</vt:lpstr>
      <vt:lpstr>Ιστορία του γραμματισμού (3/5)</vt:lpstr>
      <vt:lpstr>Ιστορία του γραμματισμού (4/5)</vt:lpstr>
      <vt:lpstr>Ιστορία του γραμματισμού (5/5)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Σπυροπούλου Ναταλία</dc:creator>
  <cp:lastModifiedBy>user</cp:lastModifiedBy>
  <cp:revision>166</cp:revision>
  <dcterms:created xsi:type="dcterms:W3CDTF">2016-07-22T12:38:34Z</dcterms:created>
  <dcterms:modified xsi:type="dcterms:W3CDTF">2018-03-28T00:09:49Z</dcterms:modified>
</cp:coreProperties>
</file>