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8"/>
  </p:notesMasterIdLst>
  <p:sldIdLst>
    <p:sldId id="256" r:id="rId3"/>
    <p:sldId id="390" r:id="rId4"/>
    <p:sldId id="371" r:id="rId5"/>
    <p:sldId id="382" r:id="rId6"/>
    <p:sldId id="391" r:id="rId7"/>
    <p:sldId id="392" r:id="rId8"/>
    <p:sldId id="393" r:id="rId9"/>
    <p:sldId id="394" r:id="rId10"/>
    <p:sldId id="396" r:id="rId11"/>
    <p:sldId id="395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10" r:id="rId24"/>
    <p:sldId id="411" r:id="rId25"/>
    <p:sldId id="412" r:id="rId26"/>
    <p:sldId id="328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5196" autoAdjust="0"/>
  </p:normalViewPr>
  <p:slideViewPr>
    <p:cSldViewPr>
      <p:cViewPr>
        <p:scale>
          <a:sx n="70" d="100"/>
          <a:sy n="70" d="100"/>
        </p:scale>
        <p:origin x="-297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3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Relationship Id="rId9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Κινηματική Στερεού Σώματος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86985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Περιστροφή γύρω από σταθερό άξονα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475656" y="4365104"/>
                <a:ext cx="3456384" cy="912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𝒓</m:t>
                              </m:r>
                            </m:e>
                          </m:ba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l-GR" sz="2800" b="1">
                              <a:latin typeface="Cambria Math"/>
                            </a:rPr>
                            <m:t>𝚨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65104"/>
                <a:ext cx="3456384" cy="9128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691680" y="5129055"/>
                <a:ext cx="5092265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𝒗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l-GR" sz="2400" b="1">
                                  <a:latin typeface="Cambria Math"/>
                                </a:rPr>
                                <m:t>𝚨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l-GR" sz="2400" b="1">
                              <a:latin typeface="Cambria Math"/>
                            </a:rPr>
                            <m:t>𝚨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US" sz="2400" b="1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l-GR" sz="2400" b="1">
                              <a:latin typeface="Cambria Math"/>
                            </a:rPr>
                            <m:t>𝚨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𝜽</m:t>
                          </m:r>
                        </m:e>
                      </m:acc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l-GR" sz="2400" b="1" i="1">
                              <a:latin typeface="Cambria Math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129055"/>
                <a:ext cx="5092265" cy="9027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354778" y="5129055"/>
            <a:ext cx="3827720" cy="812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2721" y="4496032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324726" y="4437112"/>
            <a:ext cx="1944216" cy="579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82498" y="5280005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124744"/>
            <a:ext cx="4191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Θέση κειμένου 2"/>
          <p:cNvSpPr txBox="1">
            <a:spLocks/>
          </p:cNvSpPr>
          <p:nvPr/>
        </p:nvSpPr>
        <p:spPr>
          <a:xfrm>
            <a:off x="2674222" y="6130611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Γωνιακή Ταχύτητα</a:t>
            </a:r>
            <a:r>
              <a:rPr lang="en-US" sz="2200" u="sng" dirty="0" smtClean="0"/>
              <a:t>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275856" y="6126652"/>
                <a:ext cx="5092265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𝝎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𝜽</m:t>
                          </m:r>
                        </m:e>
                      </m:acc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26652"/>
                <a:ext cx="5092265" cy="9027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2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Μεταφορική Κίνηση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2339751" y="2148578"/>
            <a:ext cx="1928887" cy="579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27890" y="2207498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  <a:endParaRPr lang="en-US" sz="2400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530225" y="1484784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Οπότε η (2) παίρνει την μορφή</a:t>
            </a:r>
            <a:r>
              <a:rPr lang="en-US" sz="2200" u="sng" dirty="0" smtClean="0"/>
              <a:t>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83568" y="2148578"/>
                <a:ext cx="5092265" cy="84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𝒗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400" b="1" i="1">
                              <a:latin typeface="Cambria Math"/>
                            </a:rPr>
                            <m:t>𝝎</m:t>
                          </m:r>
                        </m:e>
                      </m:ba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48578"/>
                <a:ext cx="5092265" cy="848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κειμένου 2"/>
          <p:cNvSpPr txBox="1">
            <a:spLocks/>
          </p:cNvSpPr>
          <p:nvPr/>
        </p:nvSpPr>
        <p:spPr>
          <a:xfrm>
            <a:off x="674241" y="3032956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u="sng" dirty="0" smtClean="0"/>
              <a:t>E</a:t>
            </a:r>
            <a:r>
              <a:rPr lang="el-GR" sz="2200" u="sng" dirty="0" smtClean="0"/>
              <a:t>πιτάχυνση του Α</a:t>
            </a:r>
            <a:r>
              <a:rPr lang="en-US" sz="2200" u="sng" dirty="0" smtClean="0"/>
              <a:t>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74241" y="3645024"/>
                <a:ext cx="5092265" cy="848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latin typeface="Cambria Math"/>
                                </a:rPr>
                                <m:t>a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e>
                      </m:ba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400" b="1" i="1">
                              <a:latin typeface="Cambria Math"/>
                            </a:rPr>
                            <m:t>𝝎</m:t>
                          </m:r>
                        </m:e>
                      </m:bar>
                      <m:r>
                        <a:rPr lang="el-GR" sz="2400" b="1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1" y="3645024"/>
                <a:ext cx="5092265" cy="848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Θέση κειμένου 2"/>
          <p:cNvSpPr txBox="1">
            <a:spLocks/>
          </p:cNvSpPr>
          <p:nvPr/>
        </p:nvSpPr>
        <p:spPr>
          <a:xfrm>
            <a:off x="826641" y="4259435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Όμως</a:t>
            </a:r>
            <a:r>
              <a:rPr lang="en-US" sz="2200" u="sng" dirty="0" smtClean="0"/>
              <a:t>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853438" y="4746757"/>
                <a:ext cx="5092265" cy="848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400" b="1" i="1">
                              <a:latin typeface="Cambria Math"/>
                            </a:rPr>
                            <m:t>𝝎</m:t>
                          </m:r>
                        </m:e>
                      </m:bar>
                      <m:r>
                        <a:rPr lang="el-GR" sz="2400" b="1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8" y="4746757"/>
                <a:ext cx="5092265" cy="8484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930384" y="3645024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(3)</a:t>
            </a:r>
            <a:endParaRPr lang="en-US" sz="2400" dirty="0"/>
          </a:p>
        </p:txBody>
      </p:sp>
      <p:sp>
        <p:nvSpPr>
          <p:cNvPr id="27" name="Θέση κειμένου 2"/>
          <p:cNvSpPr txBox="1">
            <a:spLocks/>
          </p:cNvSpPr>
          <p:nvPr/>
        </p:nvSpPr>
        <p:spPr>
          <a:xfrm>
            <a:off x="900755" y="5361168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Άρα η (3) γράφεται</a:t>
            </a:r>
            <a:r>
              <a:rPr lang="en-US" sz="2200" u="sng" dirty="0" smtClean="0"/>
              <a:t>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755576" y="5834842"/>
                <a:ext cx="5092265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latin typeface="Cambria Math"/>
                                </a:rPr>
                                <m:t>a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e>
                      </m:ba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400" b="1" i="1">
                              <a:latin typeface="Cambria Math"/>
                            </a:rPr>
                            <m:t>𝝎</m:t>
                          </m:r>
                        </m:e>
                      </m:ba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400" b="1" i="1">
                                  <a:latin typeface="Cambria Math"/>
                                </a:rPr>
                                <m:t>𝝎</m:t>
                              </m:r>
                            </m:e>
                          </m:bar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34842"/>
                <a:ext cx="5092265" cy="8785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385751" y="5834842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Μεταφορική Κίνηση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2337264" y="2048178"/>
            <a:ext cx="1928887" cy="579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530225" y="1484784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u="sng" dirty="0" err="1" smtClean="0"/>
              <a:t>Γωνι</a:t>
            </a:r>
            <a:r>
              <a:rPr lang="en-US" sz="2200" u="sng" dirty="0" smtClean="0"/>
              <a:t>ακή επιτάχυνση: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83568" y="2148578"/>
                <a:ext cx="5092265" cy="479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𝜶</m:t>
                          </m:r>
                        </m:e>
                      </m:ba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e>
                      </m:bar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48578"/>
                <a:ext cx="5092265" cy="4791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κειμένου 2"/>
          <p:cNvSpPr txBox="1">
            <a:spLocks/>
          </p:cNvSpPr>
          <p:nvPr/>
        </p:nvSpPr>
        <p:spPr>
          <a:xfrm>
            <a:off x="674241" y="3032956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u="sng" dirty="0" smtClean="0"/>
              <a:t>E</a:t>
            </a:r>
            <a:r>
              <a:rPr lang="el-GR" sz="2200" u="sng" dirty="0" smtClean="0"/>
              <a:t>πιτάχυνση του Α</a:t>
            </a:r>
            <a:r>
              <a:rPr lang="en-US" sz="2200" u="sng" dirty="0" smtClean="0"/>
              <a:t>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74241" y="3645024"/>
                <a:ext cx="5092265" cy="161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latin typeface="Cambria Math"/>
                                </a:rPr>
                                <m:t>a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latin typeface="Cambria Math"/>
                            </a:rPr>
                            <m:t>𝜶</m:t>
                          </m:r>
                        </m:e>
                      </m:ba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l-GR" sz="2400" b="1" i="1">
                              <a:latin typeface="Cambria Math"/>
                            </a:rPr>
                            <m:t>𝝎</m:t>
                          </m:r>
                        </m:e>
                      </m:bar>
                      <m:r>
                        <a:rPr lang="el-GR" sz="2400" b="1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400" b="1" i="1">
                                  <a:latin typeface="Cambria Math"/>
                                </a:rPr>
                                <m:t>𝝎</m:t>
                              </m:r>
                            </m:e>
                          </m:bar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pPr algn="just"/>
                <a:endParaRPr lang="el-GR" sz="2400" b="1" dirty="0"/>
              </a:p>
              <a:p>
                <a:pPr algn="just"/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1" y="3645024"/>
                <a:ext cx="5092265" cy="16171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Θέση κειμένου 2"/>
          <p:cNvSpPr txBox="1">
            <a:spLocks/>
          </p:cNvSpPr>
          <p:nvPr/>
        </p:nvSpPr>
        <p:spPr>
          <a:xfrm>
            <a:off x="826641" y="4259435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Όμως</a:t>
            </a:r>
            <a:r>
              <a:rPr lang="en-US" sz="2200" u="sng" dirty="0" smtClean="0"/>
              <a:t>: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853438" y="4746757"/>
                <a:ext cx="5092265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1" i="1">
                            <a:latin typeface="Cambria Math"/>
                          </a:rPr>
                          <m:t>𝜶</m:t>
                        </m:r>
                      </m:e>
                    </m:bar>
                    <m:r>
                      <a:rPr lang="el-GR" sz="2400" b="1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𝒓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400" b="1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𝜶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 dirty="0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 dirty="0" smtClean="0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l-GR" sz="2400" b="1" i="1" dirty="0" smtClean="0">
                            <a:latin typeface="Cambria Math"/>
                          </a:rPr>
                          <m:t>𝒛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 dirty="0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l-GR" sz="2400" b="1" i="1" dirty="0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 dirty="0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l-GR" sz="2400" b="1" i="1" dirty="0" smtClean="0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l-GR" sz="2400" b="1" i="1" dirty="0" smtClean="0">
                        <a:latin typeface="Cambria Math"/>
                      </a:rPr>
                      <m:t>=</m:t>
                    </m:r>
                    <m:r>
                      <a:rPr lang="el-GR" sz="2400" b="1" i="1" dirty="0" smtClean="0">
                        <a:latin typeface="Cambria Math"/>
                      </a:rPr>
                      <m:t>𝒓𝒂</m:t>
                    </m:r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 dirty="0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𝜽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a:rPr lang="el-GR" sz="2400" b="1" i="1" dirty="0" smtClean="0">
                        <a:latin typeface="Cambria Math"/>
                      </a:rPr>
                      <m:t>𝒓</m:t>
                    </m:r>
                    <m:acc>
                      <m:accPr>
                        <m:chr m:val="̈"/>
                        <m:ctrlPr>
                          <a:rPr lang="el-GR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𝜽</m:t>
                        </m:r>
                      </m:e>
                    </m:acc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 dirty="0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𝜽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8" y="4746757"/>
                <a:ext cx="5092265" cy="902748"/>
              </a:xfrm>
              <a:prstGeom prst="rect">
                <a:avLst/>
              </a:prstGeom>
              <a:blipFill rotWithShape="1">
                <a:blip r:embed="rId5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5987198" y="3645024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(3)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775879" y="5417997"/>
                <a:ext cx="836812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l-GR" sz="2400" b="1" i="1">
                            <a:latin typeface="Cambria Math"/>
                          </a:rPr>
                          <m:t>𝝎</m:t>
                        </m:r>
                      </m:e>
                    </m:bar>
                    <m:r>
                      <a:rPr lang="el-GR" sz="2400" b="1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𝝎</m:t>
                            </m:r>
                          </m:e>
                        </m:bar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/>
                  <a:t>=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l-GR" sz="2400" b="1" i="1">
                            <a:latin typeface="Cambria Math"/>
                          </a:rPr>
                          <m:t>𝝎</m:t>
                        </m:r>
                      </m:e>
                    </m:bar>
                    <m:r>
                      <a:rPr lang="el-GR" sz="2400" b="1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>
                                <a:latin typeface="Cambria Math"/>
                              </a:rPr>
                              <m:t>𝝎</m:t>
                            </m:r>
                          </m:e>
                        </m:bar>
                        <m:r>
                          <a:rPr lang="el-GR" sz="2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−(</m:t>
                    </m:r>
                    <m:bar>
                      <m:barPr>
                        <m:ctrlPr>
                          <a:rPr lang="en-US" sz="24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l-GR" sz="2400" b="1" i="1">
                            <a:latin typeface="Cambria Math"/>
                          </a:rPr>
                          <m:t>𝝎</m:t>
                        </m:r>
                      </m:e>
                    </m:bar>
                    <m:r>
                      <a:rPr lang="el-GR" sz="2400" b="1" i="1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ctrlPr>
                          <a:rPr lang="en-US" sz="24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l-GR" sz="2400" b="1" i="1">
                            <a:latin typeface="Cambria Math"/>
                          </a:rPr>
                          <m:t>𝝎</m:t>
                        </m:r>
                      </m:e>
                    </m:bar>
                  </m:oMath>
                </a14:m>
                <a:r>
                  <a:rPr lang="en-US" sz="2400" b="1" dirty="0" smtClean="0"/>
                  <a:t>)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𝒓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400" b="1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𝝎</m:t>
                        </m:r>
                      </m:e>
                      <m:sup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𝒓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</a:rPr>
                      <m:t>=−</m:t>
                    </m:r>
                    <m:r>
                      <a:rPr lang="el-GR" sz="2400" b="1" i="1" smtClean="0">
                        <a:latin typeface="Cambria Math"/>
                      </a:rPr>
                      <m:t>𝒓</m:t>
                    </m:r>
                    <m:sSup>
                      <m:sSup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l-GR" sz="2400" b="1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latin typeface="Cambria Math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400" b="1" i="1" dirty="0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l-GR" sz="2400" b="1" i="1" dirty="0" smtClean="0"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9" y="5417997"/>
                <a:ext cx="8368121" cy="878510"/>
              </a:xfrm>
              <a:prstGeom prst="rect">
                <a:avLst/>
              </a:prstGeom>
              <a:blipFill rotWithShape="1">
                <a:blip r:embed="rId6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 rot="5400000">
            <a:off x="3635896" y="5733256"/>
            <a:ext cx="216024" cy="5040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3531560" y="6111841"/>
            <a:ext cx="42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65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80312" y="4365104"/>
            <a:ext cx="1512168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260648"/>
            <a:ext cx="806489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Ο προσδιορισμός της ταχύτητας και της επιτάχυνσης οποιουδήποτε σημείου Β, επιτυγχάνεται με γνώση των ω και α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3968" y="2060848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ΟΒ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060848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8460432" y="220486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572000" y="2639184"/>
                <a:ext cx="381642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b="1" i="1">
                                  <a:latin typeface="Cambria Math"/>
                                </a:rPr>
                                <m:t>a</m:t>
                              </m:r>
                            </m:e>
                          </m:ba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ΟΒ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ΟΒ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9184"/>
                <a:ext cx="381642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460432" y="2751311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pic>
        <p:nvPicPr>
          <p:cNvPr id="1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960440" cy="30301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84" y="4293096"/>
                <a:ext cx="792088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l-GR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l-GR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l-GR" sz="26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l-GR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93096"/>
                <a:ext cx="7920880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Θέση περιεχομένου 3"/>
          <p:cNvSpPr txBox="1">
            <a:spLocks/>
          </p:cNvSpPr>
          <p:nvPr/>
        </p:nvSpPr>
        <p:spPr>
          <a:xfrm>
            <a:off x="467544" y="5154920"/>
            <a:ext cx="8064895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Άρα ω = ρυθμός μεταβολής του προσανατολισμού ολόκληρου του </a:t>
            </a:r>
            <a:r>
              <a:rPr lang="el-GR" sz="2200" u="sng" dirty="0" smtClean="0"/>
              <a:t>σώματος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1561" y="613568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6135687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59633" y="6007615"/>
                <a:ext cx="352839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l-GR" sz="26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3" y="6007615"/>
                <a:ext cx="3528391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275856" y="6093296"/>
            <a:ext cx="1512168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Θέση περιεχομένου 3"/>
          <p:cNvSpPr txBox="1">
            <a:spLocks/>
          </p:cNvSpPr>
          <p:nvPr/>
        </p:nvSpPr>
        <p:spPr>
          <a:xfrm>
            <a:off x="5076056" y="6021288"/>
            <a:ext cx="4032447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Άρα είναι και το α για όλο το σώμα</a:t>
            </a:r>
            <a:endParaRPr lang="el-GR" sz="2200" u="sng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8" y="1174871"/>
            <a:ext cx="3910577" cy="3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Περιστροφή γύρω από σταθερό άξονα </a:t>
            </a:r>
            <a:r>
              <a:rPr lang="en-US" dirty="0" smtClean="0"/>
              <a:t>z</a:t>
            </a:r>
            <a:r>
              <a:rPr lang="el-GR" dirty="0" smtClean="0"/>
              <a:t>, με γωνιακή επιτάχυνση α(θ) = α</a:t>
            </a:r>
            <a:r>
              <a:rPr lang="el-GR" sz="1400" dirty="0" smtClean="0"/>
              <a:t>0</a:t>
            </a:r>
            <a:r>
              <a:rPr lang="el-GR" dirty="0" smtClean="0"/>
              <a:t> = σταθερή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sp>
        <p:nvSpPr>
          <p:cNvPr id="1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789041" y="1772816"/>
            <a:ext cx="4175447" cy="3240360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Ζητούνται</a:t>
            </a:r>
            <a:r>
              <a:rPr lang="en-US" dirty="0" smtClean="0"/>
              <a:t>:</a:t>
            </a:r>
            <a:endParaRPr lang="el-G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b="0" dirty="0" smtClean="0"/>
              <a:t>Γωνιακή ταχύτητα ω, και προσανατολισμός του σώματος (γωνία θ)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b="0" dirty="0" smtClean="0"/>
              <a:t>Η θέση του σημείου Α μετά από χρόνο </a:t>
            </a:r>
            <a:r>
              <a:rPr lang="en-US" b="0" dirty="0" smtClean="0"/>
              <a:t>t</a:t>
            </a:r>
            <a:r>
              <a:rPr lang="en-US" sz="1400" b="0" dirty="0" smtClean="0"/>
              <a:t>0</a:t>
            </a:r>
            <a:endParaRPr lang="el-GR" sz="1400" b="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b="0" dirty="0" smtClean="0"/>
              <a:t>Ταχύτητα του Α μετά από </a:t>
            </a:r>
            <a:r>
              <a:rPr lang="en-US" b="0" dirty="0" smtClean="0"/>
              <a:t>t</a:t>
            </a:r>
            <a:endParaRPr lang="el-GR" b="0" dirty="0" smtClean="0"/>
          </a:p>
          <a:p>
            <a:pPr algn="just"/>
            <a:endParaRPr lang="el-GR" dirty="0"/>
          </a:p>
        </p:txBody>
      </p:sp>
      <p:sp>
        <p:nvSpPr>
          <p:cNvPr id="12" name="Θέση κειμένου 2"/>
          <p:cNvSpPr txBox="1">
            <a:spLocks/>
          </p:cNvSpPr>
          <p:nvPr/>
        </p:nvSpPr>
        <p:spPr>
          <a:xfrm>
            <a:off x="539552" y="5373216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Δίνεται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b="0" dirty="0" smtClean="0"/>
              <a:t>    α(</a:t>
            </a:r>
            <a:r>
              <a:rPr lang="en-US" b="0" dirty="0" smtClean="0"/>
              <a:t>t) = </a:t>
            </a:r>
            <a:r>
              <a:rPr lang="el-GR" b="0" dirty="0" smtClean="0"/>
              <a:t>α</a:t>
            </a:r>
            <a:r>
              <a:rPr lang="el-GR" sz="1400" b="0" dirty="0" smtClean="0"/>
              <a:t>0</a:t>
            </a:r>
            <a:r>
              <a:rPr lang="el-GR" b="0" dirty="0" smtClean="0"/>
              <a:t> = σταθερή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1" y="2018005"/>
            <a:ext cx="4273078" cy="30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3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Περιστροφή γύρω από σταθερό άξονα </a:t>
            </a:r>
            <a:r>
              <a:rPr lang="en-US" dirty="0" smtClean="0"/>
              <a:t>z</a:t>
            </a:r>
            <a:r>
              <a:rPr lang="el-GR" dirty="0" smtClean="0"/>
              <a:t>, με γωνιακή επιτάχυνση α(θ) = α</a:t>
            </a:r>
            <a:r>
              <a:rPr lang="el-GR" sz="1400" dirty="0" smtClean="0"/>
              <a:t>0</a:t>
            </a:r>
            <a:r>
              <a:rPr lang="el-GR" dirty="0" smtClean="0"/>
              <a:t> = σταθερή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12" name="Θέση κειμένου 2"/>
          <p:cNvSpPr txBox="1">
            <a:spLocks/>
          </p:cNvSpPr>
          <p:nvPr/>
        </p:nvSpPr>
        <p:spPr>
          <a:xfrm>
            <a:off x="539552" y="1844824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u="sng" dirty="0" smtClean="0"/>
              <a:t>Επίλυση:</a:t>
            </a:r>
            <a:endParaRPr lang="el-GR" u="sng" dirty="0"/>
          </a:p>
        </p:txBody>
      </p:sp>
      <p:sp>
        <p:nvSpPr>
          <p:cNvPr id="11" name="Θέση κειμένου 2"/>
          <p:cNvSpPr txBox="1">
            <a:spLocks/>
          </p:cNvSpPr>
          <p:nvPr/>
        </p:nvSpPr>
        <p:spPr>
          <a:xfrm>
            <a:off x="539552" y="2492896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u="sng" dirty="0" smtClean="0"/>
              <a:t>Γωνιακή Ταχύτητα:</a:t>
            </a:r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2996952"/>
                <a:ext cx="633670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̇"/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96952"/>
                <a:ext cx="6336704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Θέση κειμένου 2"/>
          <p:cNvSpPr txBox="1">
            <a:spLocks/>
          </p:cNvSpPr>
          <p:nvPr/>
        </p:nvSpPr>
        <p:spPr>
          <a:xfrm>
            <a:off x="971600" y="3933056"/>
            <a:ext cx="7200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ΑΣ: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47664" y="3933056"/>
                <a:ext cx="1791816" cy="45386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933056"/>
                <a:ext cx="1791816" cy="4538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Θέση κειμένου 2"/>
          <p:cNvSpPr txBox="1">
            <a:spLocks/>
          </p:cNvSpPr>
          <p:nvPr/>
        </p:nvSpPr>
        <p:spPr>
          <a:xfrm>
            <a:off x="539552" y="4653136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u="sng" dirty="0" smtClean="0"/>
              <a:t>Προσανατολισμός θ(</a:t>
            </a:r>
            <a:r>
              <a:rPr lang="en-US" b="0" u="sng" dirty="0" smtClean="0"/>
              <a:t>t</a:t>
            </a:r>
            <a:r>
              <a:rPr lang="el-GR" b="0" u="sng" dirty="0" smtClean="0"/>
              <a:t>):</a:t>
            </a:r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536" y="5157192"/>
                <a:ext cx="806489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57192"/>
                <a:ext cx="8064896" cy="789816"/>
              </a:xfrm>
              <a:prstGeom prst="rect">
                <a:avLst/>
              </a:prstGeom>
              <a:blipFill rotWithShape="1">
                <a:blip r:embed="rId5"/>
                <a:stretch>
                  <a:fillRect r="-70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Θέση κειμένου 2"/>
          <p:cNvSpPr txBox="1">
            <a:spLocks/>
          </p:cNvSpPr>
          <p:nvPr/>
        </p:nvSpPr>
        <p:spPr>
          <a:xfrm>
            <a:off x="971600" y="6093296"/>
            <a:ext cx="7200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ΑΣ: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664" y="6093296"/>
                <a:ext cx="1791816" cy="453865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6093296"/>
                <a:ext cx="1791816" cy="453865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6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Περιστροφή γύρω από σταθερό άξονα </a:t>
            </a:r>
            <a:r>
              <a:rPr lang="en-US" dirty="0" smtClean="0"/>
              <a:t>z</a:t>
            </a:r>
            <a:r>
              <a:rPr lang="el-GR" dirty="0" smtClean="0"/>
              <a:t>, με γωνιακή επιτάχυνση α(θ) = α</a:t>
            </a:r>
            <a:r>
              <a:rPr lang="el-GR" sz="1400" dirty="0" smtClean="0"/>
              <a:t>0</a:t>
            </a:r>
            <a:r>
              <a:rPr lang="el-GR" dirty="0" smtClean="0"/>
              <a:t> = σταθερή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12" name="Θέση κειμένου 2"/>
          <p:cNvSpPr txBox="1">
            <a:spLocks/>
          </p:cNvSpPr>
          <p:nvPr/>
        </p:nvSpPr>
        <p:spPr>
          <a:xfrm>
            <a:off x="539552" y="1844824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u="sng" dirty="0" smtClean="0"/>
              <a:t>Επίλυση:</a:t>
            </a:r>
            <a:endParaRPr lang="el-GR" u="sng" dirty="0"/>
          </a:p>
        </p:txBody>
      </p:sp>
      <p:sp>
        <p:nvSpPr>
          <p:cNvPr id="11" name="Θέση κειμένου 2"/>
          <p:cNvSpPr txBox="1">
            <a:spLocks/>
          </p:cNvSpPr>
          <p:nvPr/>
        </p:nvSpPr>
        <p:spPr>
          <a:xfrm>
            <a:off x="539552" y="2276872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Απαλοιφή του </a:t>
            </a:r>
            <a:r>
              <a:rPr lang="en-US" b="0" dirty="0" smtClean="0"/>
              <a:t>t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15816" y="2636912"/>
                <a:ext cx="432048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636912"/>
                <a:ext cx="4320480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4008" y="3935328"/>
                <a:ext cx="4319463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935328"/>
                <a:ext cx="4319463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κειμένου 2"/>
          <p:cNvSpPr txBox="1">
            <a:spLocks/>
          </p:cNvSpPr>
          <p:nvPr/>
        </p:nvSpPr>
        <p:spPr>
          <a:xfrm>
            <a:off x="4861049" y="5157192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Θα πάει στη νέα θέση Α’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9171"/>
            <a:ext cx="43243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Περιστροφή γύρω από σταθερό άξονα </a:t>
            </a:r>
            <a:r>
              <a:rPr lang="en-US" dirty="0" smtClean="0"/>
              <a:t>z</a:t>
            </a:r>
            <a:r>
              <a:rPr lang="el-GR" dirty="0" smtClean="0"/>
              <a:t>, με γωνιακή επιτάχυνση α(θ) = α</a:t>
            </a:r>
            <a:r>
              <a:rPr lang="el-GR" sz="1400" dirty="0" smtClean="0"/>
              <a:t>0</a:t>
            </a:r>
            <a:r>
              <a:rPr lang="el-GR" dirty="0" smtClean="0"/>
              <a:t> = σταθερή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12" name="Θέση κειμένου 2"/>
          <p:cNvSpPr txBox="1">
            <a:spLocks/>
          </p:cNvSpPr>
          <p:nvPr/>
        </p:nvSpPr>
        <p:spPr>
          <a:xfrm>
            <a:off x="539552" y="1844824"/>
            <a:ext cx="417544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u="sng" dirty="0" smtClean="0"/>
              <a:t>Επίλυση:</a:t>
            </a:r>
            <a:endParaRPr lang="el-GR" u="sng" dirty="0"/>
          </a:p>
        </p:txBody>
      </p:sp>
      <p:sp>
        <p:nvSpPr>
          <p:cNvPr id="11" name="Θέση κειμένου 2"/>
          <p:cNvSpPr txBox="1">
            <a:spLocks/>
          </p:cNvSpPr>
          <p:nvPr/>
        </p:nvSpPr>
        <p:spPr>
          <a:xfrm>
            <a:off x="539553" y="2276872"/>
            <a:ext cx="2232248" cy="1018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u="sng" dirty="0" smtClean="0"/>
              <a:t>Ταχύτητα του Α’</a:t>
            </a:r>
          </a:p>
          <a:p>
            <a:pPr algn="just"/>
            <a:r>
              <a:rPr lang="el-GR" b="0" dirty="0" smtClean="0"/>
              <a:t>ΠΣΣ</a:t>
            </a:r>
            <a:r>
              <a:rPr lang="el-GR" b="0" u="sng" dirty="0" smtClean="0"/>
              <a:t> </a:t>
            </a:r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95736" y="3284984"/>
                <a:ext cx="583315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l-GR" sz="2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acc>
                            <m:accPr>
                              <m:chr m:val="̇"/>
                              <m:ctrlPr>
                                <a:rPr lang="el-GR" sz="2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groupCh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4984"/>
                <a:ext cx="583315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κειμένου 2"/>
          <p:cNvSpPr txBox="1">
            <a:spLocks/>
          </p:cNvSpPr>
          <p:nvPr/>
        </p:nvSpPr>
        <p:spPr>
          <a:xfrm>
            <a:off x="539554" y="4365104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Στο σημείο Α’</a:t>
            </a:r>
            <a:r>
              <a:rPr lang="en-US" b="0" dirty="0"/>
              <a:t>: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267744" y="4293096"/>
                <a:ext cx="3384376" cy="576064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293096"/>
                <a:ext cx="3384376" cy="576064"/>
              </a:xfrm>
              <a:prstGeom prst="rect">
                <a:avLst/>
              </a:prstGeom>
              <a:blipFill rotWithShape="1">
                <a:blip r:embed="rId4"/>
                <a:stretch>
                  <a:fillRect b="-631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Θέση κειμένου 2"/>
          <p:cNvSpPr txBox="1">
            <a:spLocks/>
          </p:cNvSpPr>
          <p:nvPr/>
        </p:nvSpPr>
        <p:spPr>
          <a:xfrm>
            <a:off x="539552" y="4941168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Οπότε</a:t>
            </a:r>
            <a:r>
              <a:rPr lang="en-US" b="0" dirty="0" smtClean="0"/>
              <a:t>: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123728" y="5229200"/>
                <a:ext cx="53285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0" i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  <a:ea typeface="Cambria Math" panose="02040503050406030204" pitchFamily="18" charset="0"/>
                        </a:rPr>
                        <m:t>ΟΑ</m:t>
                      </m:r>
                      <m:r>
                        <a:rPr lang="el-GR" sz="2400" b="0" i="0" smtClean="0">
                          <a:latin typeface="Cambria Math"/>
                          <a:ea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229200"/>
                <a:ext cx="5328592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κειμένου 2"/>
          <p:cNvSpPr txBox="1">
            <a:spLocks/>
          </p:cNvSpPr>
          <p:nvPr/>
        </p:nvSpPr>
        <p:spPr>
          <a:xfrm>
            <a:off x="676188" y="6040685"/>
            <a:ext cx="7931784" cy="556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Επιτάχυνση του σημείου Α μετά από χρόνο </a:t>
            </a:r>
            <a:r>
              <a:rPr lang="en-US" sz="2200" b="0" dirty="0" smtClean="0"/>
              <a:t>t</a:t>
            </a:r>
            <a:r>
              <a:rPr lang="en-US" sz="1400" b="0" dirty="0" smtClean="0"/>
              <a:t>0</a:t>
            </a:r>
            <a:r>
              <a:rPr lang="en-US" sz="2200" b="0" dirty="0" smtClean="0"/>
              <a:t>   (</a:t>
            </a:r>
            <a:r>
              <a:rPr lang="el-GR" sz="2200" dirty="0" smtClean="0"/>
              <a:t>Η/</a:t>
            </a:r>
            <a:r>
              <a:rPr lang="en-US" sz="2200" dirty="0" smtClean="0"/>
              <a:t>W</a:t>
            </a:r>
            <a:r>
              <a:rPr lang="en-US" sz="2200" b="0" dirty="0" smtClean="0"/>
              <a:t>)</a:t>
            </a:r>
            <a:r>
              <a:rPr lang="el-GR" sz="2200" b="0" dirty="0" smtClean="0"/>
              <a:t> </a:t>
            </a:r>
            <a:r>
              <a:rPr lang="el-GR" sz="2200" b="0" u="sng" dirty="0" smtClean="0"/>
              <a:t> </a:t>
            </a:r>
            <a:endParaRPr lang="el-GR" sz="2200" u="sng" dirty="0"/>
          </a:p>
        </p:txBody>
      </p:sp>
    </p:spTree>
    <p:extLst>
      <p:ext uri="{BB962C8B-B14F-4D97-AF65-F5344CB8AC3E}">
        <p14:creationId xmlns:p14="http://schemas.microsoft.com/office/powerpoint/2010/main" val="21824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Κίνηση Οδοντωτού Τροχού-Γραναζιού</a:t>
            </a:r>
            <a:endParaRPr lang="el-GR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68" y="1577202"/>
            <a:ext cx="6552728" cy="3030141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sp>
        <p:nvSpPr>
          <p:cNvPr id="1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827584" y="5013176"/>
            <a:ext cx="7704856" cy="1080120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Θεωρώ ότι ΑΓ=</a:t>
            </a:r>
            <a:r>
              <a:rPr lang="en-US" dirty="0" smtClean="0"/>
              <a:t>R</a:t>
            </a:r>
            <a:r>
              <a:rPr lang="en-US" sz="1400" dirty="0" smtClean="0"/>
              <a:t>1</a:t>
            </a:r>
            <a:r>
              <a:rPr lang="en-US" dirty="0" smtClean="0"/>
              <a:t>.</a:t>
            </a:r>
          </a:p>
          <a:p>
            <a:pPr algn="just"/>
            <a:r>
              <a:rPr lang="el-GR" dirty="0" smtClean="0"/>
              <a:t>Αγνοούμε το πάχος του δοντιού σε σχέση με την ακτίνα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19" y="1484784"/>
            <a:ext cx="646114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5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1556792"/>
            <a:ext cx="806489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Τροχός 1</a:t>
            </a:r>
            <a:r>
              <a:rPr lang="en-US" sz="2200" b="1" dirty="0" smtClean="0"/>
              <a:t>: </a:t>
            </a:r>
            <a:r>
              <a:rPr lang="el-GR" sz="2200" b="1" dirty="0"/>
              <a:t> </a:t>
            </a:r>
            <a:r>
              <a:rPr lang="el-GR" sz="2200" dirty="0" smtClean="0"/>
              <a:t>Περιστροφή γύρω από σταθερό άξονα, κάθετο στο επίπεδο του χαρτιού, που διέρχεται από το Α.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91680" y="2852936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ΑΓ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52936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00192" y="299695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Κίνηση Οδοντωτού Τροχού-Γραναζιού</a:t>
            </a:r>
            <a:endParaRPr lang="el-GR" dirty="0"/>
          </a:p>
        </p:txBody>
      </p:sp>
      <p:sp>
        <p:nvSpPr>
          <p:cNvPr id="16" name="Θέση περιεχομένου 3"/>
          <p:cNvSpPr txBox="1">
            <a:spLocks/>
          </p:cNvSpPr>
          <p:nvPr/>
        </p:nvSpPr>
        <p:spPr>
          <a:xfrm>
            <a:off x="467544" y="2492896"/>
            <a:ext cx="8064895" cy="57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Κοινό σημείο Γ ως σημείο που ανήκει στον </a:t>
            </a:r>
            <a:r>
              <a:rPr lang="el-GR" sz="2200" b="1" dirty="0" smtClean="0"/>
              <a:t>τροχό 1</a:t>
            </a:r>
            <a:r>
              <a:rPr lang="el-GR" sz="2200" dirty="0" smtClean="0"/>
              <a:t>: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32737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27375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3728" y="3359264"/>
                <a:ext cx="381642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/>
                                      <a:ea typeface="Cambria Math"/>
                                    </a:rPr>
                                    <m:t>α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ΑΓ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ΑΓ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359264"/>
                <a:ext cx="3816424" cy="789816"/>
              </a:xfrm>
              <a:prstGeom prst="rect">
                <a:avLst/>
              </a:prstGeom>
              <a:blipFill rotWithShape="1">
                <a:blip r:embed="rId5"/>
                <a:stretch>
                  <a:fillRect r="-1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300192" y="354339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2" name="Θέση περιεχομένου 3"/>
          <p:cNvSpPr txBox="1">
            <a:spLocks/>
          </p:cNvSpPr>
          <p:nvPr/>
        </p:nvSpPr>
        <p:spPr>
          <a:xfrm>
            <a:off x="467544" y="4221088"/>
            <a:ext cx="806489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Τροχός 2</a:t>
            </a:r>
            <a:r>
              <a:rPr lang="en-US" sz="2200" b="1" dirty="0" smtClean="0"/>
              <a:t>: </a:t>
            </a:r>
            <a:r>
              <a:rPr lang="el-GR" sz="2200" b="1" dirty="0" smtClean="0"/>
              <a:t> </a:t>
            </a:r>
            <a:r>
              <a:rPr lang="el-GR" sz="2200" dirty="0" smtClean="0"/>
              <a:t>Περιστροφή γύρω από σταθερό άξονα, κάθετο στο επίπεδο του χαρτιού, που διέρχεται από το Β.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91681" y="5517232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ΒΓ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1" y="5517232"/>
                <a:ext cx="338437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300193" y="566124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5" name="Θέση περιεχομένου 3"/>
          <p:cNvSpPr txBox="1">
            <a:spLocks/>
          </p:cNvSpPr>
          <p:nvPr/>
        </p:nvSpPr>
        <p:spPr>
          <a:xfrm>
            <a:off x="467545" y="5157192"/>
            <a:ext cx="8064895" cy="57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Κοινό σημείο Γ ως σημείο που ανήκει στον </a:t>
            </a:r>
            <a:r>
              <a:rPr lang="el-GR" sz="2200" b="1" dirty="0" smtClean="0"/>
              <a:t>τροχό 2</a:t>
            </a:r>
            <a:r>
              <a:rPr lang="el-GR" sz="2200" dirty="0" smtClean="0"/>
              <a:t>: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1561" y="599167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5991671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23729" y="6023560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/>
                                      <a:ea typeface="Cambria Math"/>
                                    </a:rPr>
                                    <m:t>α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ΒΓ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6023560"/>
                <a:ext cx="3384376" cy="789816"/>
              </a:xfrm>
              <a:prstGeom prst="rect">
                <a:avLst/>
              </a:prstGeom>
              <a:blipFill rotWithShape="1">
                <a:blip r:embed="rId8"/>
                <a:stretch>
                  <a:fillRect r="-131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300193" y="620769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9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1. Μεταφορική Κίνηση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2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1556792"/>
            <a:ext cx="806489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Αν σχεδιάσω τις επιφάνειες των δοντιών έτσι ώστε να εξασφαλίζεται ότι στο κοινό σημείο Γ έχουν την ίδια ταχύτητα (όχι ολίσθηση)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31640" y="2564904"/>
                <a:ext cx="230425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230425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8244408" y="278092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(5)</a:t>
            </a:r>
            <a:endParaRPr lang="en-US" sz="2400" dirty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Κίνηση Οδοντωτού Τροχού-Γραναζιού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708920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08920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περιεχομένου 3"/>
          <p:cNvSpPr txBox="1">
            <a:spLocks/>
          </p:cNvSpPr>
          <p:nvPr/>
        </p:nvSpPr>
        <p:spPr>
          <a:xfrm>
            <a:off x="467544" y="3645024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Παρατηρώ ότι: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3569" y="5375488"/>
                <a:ext cx="730881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ΒΓ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5375488"/>
                <a:ext cx="7308812" cy="789816"/>
              </a:xfrm>
              <a:prstGeom prst="rect">
                <a:avLst/>
              </a:prstGeom>
              <a:blipFill rotWithShape="1">
                <a:blip r:embed="rId5"/>
                <a:stretch>
                  <a:fillRect r="-17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79911" y="2492896"/>
                <a:ext cx="792088" cy="86182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70000" lnSpcReduction="200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brk m:alnAt="2"/>
                            </m:rPr>
                            <a:rPr lang="el-G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(3)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1" y="2492896"/>
                <a:ext cx="792088" cy="8618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9991" y="2567176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ΒΓ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1" y="2567176"/>
                <a:ext cx="3384376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1560" y="4295368"/>
                <a:ext cx="720080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ΑΓ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95368"/>
                <a:ext cx="7200801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8244408" y="450912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244408" y="555962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5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3212976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Από (1), (3) και                                έχουμε: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31639" y="4005064"/>
                <a:ext cx="316835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9" y="4005064"/>
                <a:ext cx="3168351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452320" y="5229200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**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Κίνηση Οδοντωτού Τροχού-Γραναζιού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4149080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49080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2040" y="3933056"/>
                <a:ext cx="792088" cy="86182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33056"/>
                <a:ext cx="792088" cy="8618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23728" y="3140968"/>
                <a:ext cx="2304256" cy="57379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2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sup>
                      </m:sSup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2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40968"/>
                <a:ext cx="2304256" cy="5737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περιεχομένου 3"/>
          <p:cNvSpPr txBox="1">
            <a:spLocks/>
          </p:cNvSpPr>
          <p:nvPr/>
        </p:nvSpPr>
        <p:spPr>
          <a:xfrm>
            <a:off x="467544" y="1700808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Όμως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3608" y="2135128"/>
                <a:ext cx="194421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35128"/>
                <a:ext cx="1944216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635896" y="227687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36097" y="4005064"/>
                <a:ext cx="2664295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7" y="4005064"/>
                <a:ext cx="2664295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1560" y="512757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27575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87825" y="4941168"/>
                <a:ext cx="2664295" cy="936104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5" y="4941168"/>
                <a:ext cx="2664295" cy="9361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9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3068960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Οπότε η (2) γράφεται: 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Κίνηση Οδοντωτού Τροχού-Γραναζιού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714760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14760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περιεχομένου 3"/>
          <p:cNvSpPr txBox="1">
            <a:spLocks/>
          </p:cNvSpPr>
          <p:nvPr/>
        </p:nvSpPr>
        <p:spPr>
          <a:xfrm>
            <a:off x="467544" y="1700808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Όμως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671" y="2060848"/>
                <a:ext cx="4608513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6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1" y="2060848"/>
                <a:ext cx="4608513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87624" y="3573016"/>
                <a:ext cx="525658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/>
                                      <a:ea typeface="Cambria Math"/>
                                    </a:rPr>
                                    <m:t>α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ΑΓ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ΑΓ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73016"/>
                <a:ext cx="525658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7624" y="4509120"/>
                <a:ext cx="69847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  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09120"/>
                <a:ext cx="698477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1560" y="5629359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29359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80312" y="512757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127575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75656" y="5370944"/>
                <a:ext cx="5256584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/>
                                      <a:ea typeface="Cambria Math"/>
                                    </a:rPr>
                                    <m:t>α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(1)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sSub>
                            <m:sSub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70944"/>
                <a:ext cx="525658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5400000">
            <a:off x="3653270" y="5589240"/>
            <a:ext cx="360040" cy="1368152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Brace 33"/>
          <p:cNvSpPr/>
          <p:nvPr/>
        </p:nvSpPr>
        <p:spPr>
          <a:xfrm rot="5400000">
            <a:off x="5220072" y="5589240"/>
            <a:ext cx="360040" cy="1368152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Θέση περιεχομένου 3"/>
          <p:cNvSpPr txBox="1">
            <a:spLocks/>
          </p:cNvSpPr>
          <p:nvPr/>
        </p:nvSpPr>
        <p:spPr>
          <a:xfrm>
            <a:off x="3131840" y="6381328"/>
            <a:ext cx="1440160" cy="370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επιτρόχιος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6" name="Θέση περιεχομένου 3"/>
          <p:cNvSpPr txBox="1">
            <a:spLocks/>
          </p:cNvSpPr>
          <p:nvPr/>
        </p:nvSpPr>
        <p:spPr>
          <a:xfrm>
            <a:off x="4788024" y="6381328"/>
            <a:ext cx="172819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κεντρομόλος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946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3071232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Οπότε η (4) γράφεται: 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Κίνηση Οδοντωτού Τροχού-Γραναζιού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717032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17032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περιεχομένου 3"/>
          <p:cNvSpPr txBox="1">
            <a:spLocks/>
          </p:cNvSpPr>
          <p:nvPr/>
        </p:nvSpPr>
        <p:spPr>
          <a:xfrm>
            <a:off x="467544" y="1700808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Όμοια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671" y="2060848"/>
                <a:ext cx="4608513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l-GR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6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l-GR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1" y="2060848"/>
                <a:ext cx="4608513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87624" y="3575288"/>
                <a:ext cx="525658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/>
                                      <a:ea typeface="Cambria Math"/>
                                    </a:rPr>
                                    <m:t>α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ΒΓ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75288"/>
                <a:ext cx="525658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31640" y="4511392"/>
                <a:ext cx="69847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2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    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11392"/>
                <a:ext cx="698477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1560" y="563163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31631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80312" y="512757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127575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75656" y="5373216"/>
                <a:ext cx="5256584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/>
                                      <a:ea typeface="Cambria Math"/>
                                    </a:rPr>
                                    <m:t>α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sSub>
                            <m:sSub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73216"/>
                <a:ext cx="525658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/>
          <p:cNvSpPr/>
          <p:nvPr/>
        </p:nvSpPr>
        <p:spPr>
          <a:xfrm rot="5400000">
            <a:off x="3725278" y="5589240"/>
            <a:ext cx="360040" cy="1368152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Brace 15"/>
          <p:cNvSpPr/>
          <p:nvPr/>
        </p:nvSpPr>
        <p:spPr>
          <a:xfrm rot="5400000">
            <a:off x="5292080" y="5589240"/>
            <a:ext cx="360040" cy="1368152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Θέση περιεχομένου 3"/>
          <p:cNvSpPr txBox="1">
            <a:spLocks/>
          </p:cNvSpPr>
          <p:nvPr/>
        </p:nvSpPr>
        <p:spPr>
          <a:xfrm>
            <a:off x="3203848" y="6381328"/>
            <a:ext cx="1440160" cy="370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επιτρόχιος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24" name="Θέση περιεχομένου 3"/>
          <p:cNvSpPr txBox="1">
            <a:spLocks/>
          </p:cNvSpPr>
          <p:nvPr/>
        </p:nvSpPr>
        <p:spPr>
          <a:xfrm>
            <a:off x="4860032" y="6381328"/>
            <a:ext cx="172819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κεντρομόλος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050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2348880"/>
            <a:ext cx="2232249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l-GR" sz="2200" dirty="0" smtClean="0"/>
              <a:t>Από την   (**) 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Κίνηση Οδοντωτού Τροχού-Γραναζιού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87110" y="231926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10" y="2319263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περιεχομένου 3"/>
          <p:cNvSpPr txBox="1">
            <a:spLocks/>
          </p:cNvSpPr>
          <p:nvPr/>
        </p:nvSpPr>
        <p:spPr>
          <a:xfrm>
            <a:off x="467544" y="1700808"/>
            <a:ext cx="80648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u="sng" dirty="0" smtClean="0"/>
              <a:t>Παρατηρήσεις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4983559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983559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4128" y="239127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91271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33" y="2204864"/>
                <a:ext cx="2664295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3" y="2204864"/>
                <a:ext cx="2664295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84169" y="2204864"/>
                <a:ext cx="2664295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9" y="2204864"/>
                <a:ext cx="2664295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47664" y="311135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11351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Θέση περιεχομένου 3"/>
          <p:cNvSpPr txBox="1">
            <a:spLocks/>
          </p:cNvSpPr>
          <p:nvPr/>
        </p:nvSpPr>
        <p:spPr>
          <a:xfrm>
            <a:off x="2123727" y="3140968"/>
            <a:ext cx="640871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200" dirty="0" smtClean="0"/>
              <a:t>Οι 2 τροχοί έχουν την </a:t>
            </a:r>
            <a:r>
              <a:rPr lang="el-GR" sz="2200" b="1" dirty="0" smtClean="0"/>
              <a:t>ίδια</a:t>
            </a:r>
            <a:r>
              <a:rPr lang="el-GR" sz="2200" dirty="0" smtClean="0"/>
              <a:t> επιτρόχια επιτάχυνση 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2" name="Θέση περιεχομένου 3"/>
          <p:cNvSpPr txBox="1">
            <a:spLocks/>
          </p:cNvSpPr>
          <p:nvPr/>
        </p:nvSpPr>
        <p:spPr>
          <a:xfrm>
            <a:off x="467545" y="4221088"/>
            <a:ext cx="165618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2"/>
            </a:pPr>
            <a:r>
              <a:rPr lang="el-GR" sz="2200" dirty="0" smtClean="0"/>
              <a:t>Όμως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07705" y="4005064"/>
                <a:ext cx="5832647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l-GR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6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l-GR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l-GR" sz="26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l-GR" sz="26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6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l-GR" sz="2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600" dirty="0" smtClean="0"/>
                  <a:t>        (</a:t>
                </a:r>
                <a:r>
                  <a:rPr lang="el-GR" sz="2200" dirty="0" smtClean="0"/>
                  <a:t>αφού    </a:t>
                </a:r>
                <a:r>
                  <a:rPr lang="el-GR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26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l-GR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600" dirty="0" smtClean="0"/>
                  <a:t>)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5" y="4005064"/>
                <a:ext cx="5832647" cy="789816"/>
              </a:xfrm>
              <a:prstGeom prst="rect">
                <a:avLst/>
              </a:prstGeom>
              <a:blipFill rotWithShape="1">
                <a:blip r:embed="rId9"/>
                <a:stretch>
                  <a:fillRect b="-7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Θέση περιεχομένου 3"/>
          <p:cNvSpPr txBox="1">
            <a:spLocks/>
          </p:cNvSpPr>
          <p:nvPr/>
        </p:nvSpPr>
        <p:spPr>
          <a:xfrm>
            <a:off x="2123728" y="5013176"/>
            <a:ext cx="640871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200" dirty="0" smtClean="0"/>
              <a:t>Η κεντρομόλος επιτάχυνση είναι </a:t>
            </a:r>
            <a:r>
              <a:rPr lang="el-GR" sz="2200" b="1" dirty="0" smtClean="0"/>
              <a:t>διαφορετική</a:t>
            </a:r>
            <a:r>
              <a:rPr lang="el-GR" sz="2200" dirty="0" smtClean="0"/>
              <a:t> 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6593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Μεταφορική Κίνηση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9"/>
            <a:ext cx="39682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483768" y="4072354"/>
                <a:ext cx="345638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𝒓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𝒓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𝒓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     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endPara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072354"/>
                <a:ext cx="3456384" cy="892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780184" y="5085184"/>
                <a:ext cx="2295872" cy="84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𝒗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𝒗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acc>
                              <m:accPr>
                                <m:chr m:val="̇"/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400" b="1" dirty="0" smtClean="0"/>
                  <a:t>            </a:t>
                </a:r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184" y="5085184"/>
                <a:ext cx="2295872" cy="8483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771800" y="4002761"/>
            <a:ext cx="2448272" cy="722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9428" y="4133119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  <a:endParaRPr lang="en-US" sz="2400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4427984" y="5445224"/>
            <a:ext cx="216024" cy="5040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004048" y="5028898"/>
                <a:ext cx="2295872" cy="84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28898"/>
                <a:ext cx="2295872" cy="8483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897288" y="5085184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88" y="5085184"/>
                <a:ext cx="57740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413078" y="5028899"/>
            <a:ext cx="1391170" cy="579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9196" y="5055567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381146" y="579597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195736" y="6109018"/>
                <a:ext cx="2295872" cy="84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109018"/>
                <a:ext cx="2295872" cy="848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648087" y="6109018"/>
            <a:ext cx="1391170" cy="579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11960" y="6167938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9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 smtClean="0"/>
              <a:t>Μεταφορική Κίνηση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Στερεού Δίσκου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37522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Τα γωνιακά σημεία Α και Β του στερεού ορθογωνικού δίσκου είναι αρθρωμένα με στερεές ράβδους μήκους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T</a:t>
                </a:r>
                <a:r>
                  <a:rPr lang="el-GR" dirty="0" smtClean="0"/>
                  <a:t>α πάνω άκρα των ράβδων είναι επίσης αρθρωμένα</a:t>
                </a:r>
                <a:endParaRPr lang="el-GR" dirty="0" smtClean="0"/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375224"/>
              </a:xfrm>
              <a:blipFill rotWithShape="1">
                <a:blip r:embed="rId3"/>
                <a:stretch>
                  <a:fillRect l="-2112" t="-1444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53976" cy="38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 smtClean="0"/>
              <a:t>Μεταφορική Κίνηση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Στερεού Δίσκου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Ζητείται</a:t>
            </a:r>
            <a:r>
              <a:rPr lang="en-US" sz="2800" dirty="0" smtClean="0"/>
              <a:t>: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258313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Να υπολογισθεί η ταχύτητα και η επιτάχυνση του κέντρου μάζας του δίσκου ως συνάρτηση της γωνίας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𝜃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και των χρονικών παραγώγων της.</a:t>
                </a:r>
                <a:endParaRPr lang="el-GR" dirty="0" smtClean="0"/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2583136"/>
              </a:xfrm>
              <a:blipFill rotWithShape="1">
                <a:blip r:embed="rId3"/>
                <a:stretch>
                  <a:fillRect l="-2112" t="-1887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53976" cy="38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4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 smtClean="0"/>
              <a:t>Μεταφορική Κίνηση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Στερεού Δίσκου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431132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 Επειδή οι ράβδοι έχουν το ίδιο μήκος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l-GR" b="0" i="1" smtClean="0">
                        <a:latin typeface="Cambria Math"/>
                      </a:rPr>
                      <m:t> ,</m:t>
                    </m:r>
                  </m:oMath>
                </a14:m>
                <a:r>
                  <a:rPr lang="el-GR" dirty="0" smtClean="0"/>
                  <a:t> το ευθύγραμμο τμήμα ΑΒ του δίσκου παραμένει παράλληλο στο ευθύγραμμο τμήμα Α’Β’.</a:t>
                </a:r>
              </a:p>
              <a:p>
                <a:pPr marL="0" indent="0" algn="just">
                  <a:buNone/>
                </a:pPr>
                <a:r>
                  <a:rPr lang="el-GR" dirty="0" smtClean="0"/>
                  <a:t>Το ίδιο ισχύει και για κάθε άλλο ευθύγραμμο τμήμα του δίσκου που είναι παράλληλο στο ΑΒ.</a:t>
                </a:r>
              </a:p>
              <a:p>
                <a:pPr marL="0" indent="0" algn="just">
                  <a:buNone/>
                </a:pPr>
                <a:r>
                  <a:rPr lang="el-GR" dirty="0" smtClean="0"/>
                  <a:t>Επομένως ο προσανατολισμός του δίσκου παραμένει σταθερός </a:t>
                </a:r>
                <a:endParaRPr lang="el-GR" dirty="0" smtClean="0"/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4311328"/>
              </a:xfrm>
              <a:blipFill rotWithShape="1">
                <a:blip r:embed="rId3"/>
                <a:stretch>
                  <a:fillRect l="-2413" t="-1980" r="-2262" b="-4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53976" cy="38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Θέση κειμένου 2"/>
          <p:cNvSpPr txBox="1">
            <a:spLocks/>
          </p:cNvSpPr>
          <p:nvPr/>
        </p:nvSpPr>
        <p:spPr>
          <a:xfrm>
            <a:off x="4716016" y="1880828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Επιλογή Είδους Κίνησης</a:t>
            </a:r>
            <a:endParaRPr lang="el-GR" sz="2200" u="sng" dirty="0"/>
          </a:p>
        </p:txBody>
      </p:sp>
    </p:spTree>
    <p:extLst>
      <p:ext uri="{BB962C8B-B14F-4D97-AF65-F5344CB8AC3E}">
        <p14:creationId xmlns:p14="http://schemas.microsoft.com/office/powerpoint/2010/main" val="1573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 smtClean="0"/>
              <a:t>Μεταφορική Κίνηση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Στερεού Δίσκου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247455" cy="438333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 smtClean="0"/>
                  <a:t> Άρα ο δίσκος εκτελεί</a:t>
                </a:r>
              </a:p>
              <a:p>
                <a:pPr marL="0" indent="0" algn="just">
                  <a:buNone/>
                </a:pPr>
                <a:r>
                  <a:rPr lang="el-GR" b="1" dirty="0" smtClean="0">
                    <a:solidFill>
                      <a:srgbClr val="FF0000"/>
                    </a:solidFill>
                  </a:rPr>
                  <a:t>ΜΕΤΑΦΟΡΙΚΗ ΚΙΝΗΣΗ</a:t>
                </a:r>
                <a:endParaRPr lang="el-GR" b="1" dirty="0"/>
              </a:p>
              <a:p>
                <a:pPr marL="0" indent="0" algn="just">
                  <a:buNone/>
                </a:pPr>
                <a:r>
                  <a:rPr lang="el-GR" dirty="0" smtClean="0"/>
                  <a:t>Όλα τα σημεία του δίσκου θα έχουν την ίδια ταχύτητα και επιτάχυνση.</a:t>
                </a:r>
              </a:p>
              <a:p>
                <a:pPr marL="0" indent="0" algn="just">
                  <a:buNone/>
                </a:pPr>
                <a:r>
                  <a:rPr lang="el-GR" dirty="0" smtClean="0"/>
                  <a:t>Αρκεί να προσδιορίσω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ba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𝐵</m:t>
                        </m:r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endParaRPr lang="el-GR" dirty="0"/>
              </a:p>
              <a:p>
                <a:pPr marL="0" indent="0" algn="just">
                  <a:buNone/>
                </a:pPr>
                <a:r>
                  <a:rPr lang="el-GR" dirty="0" smtClean="0"/>
                  <a:t>Παρατηρώ ότι το </a:t>
                </a:r>
                <a:r>
                  <a:rPr lang="en-US" dirty="0" smtClean="0"/>
                  <a:t>B’ </a:t>
                </a:r>
                <a:r>
                  <a:rPr lang="el-GR" dirty="0" smtClean="0"/>
                  <a:t>είναι σημείο της ράβδου ΒΒ’ που περιστρέφεται και επομένως διαγράφει κυκλική τροχιά.</a:t>
                </a:r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247455" cy="4383336"/>
              </a:xfrm>
              <a:blipFill rotWithShape="1">
                <a:blip r:embed="rId3"/>
                <a:stretch>
                  <a:fillRect l="-2296" t="-1113" r="-21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53976" cy="38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Θέση κειμένου 2"/>
          <p:cNvSpPr txBox="1">
            <a:spLocks/>
          </p:cNvSpPr>
          <p:nvPr/>
        </p:nvSpPr>
        <p:spPr>
          <a:xfrm>
            <a:off x="4716016" y="1880828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Επιλογή Είδους Κίνησης</a:t>
            </a:r>
            <a:endParaRPr lang="el-GR" sz="2200" u="sng" dirty="0"/>
          </a:p>
        </p:txBody>
      </p:sp>
    </p:spTree>
    <p:extLst>
      <p:ext uri="{BB962C8B-B14F-4D97-AF65-F5344CB8AC3E}">
        <p14:creationId xmlns:p14="http://schemas.microsoft.com/office/powerpoint/2010/main" val="19988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 smtClean="0"/>
              <a:t>Μεταφορική Κίνηση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Στερεού Δίσκου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5047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Θέση κειμένου 2"/>
          <p:cNvSpPr txBox="1">
            <a:spLocks/>
          </p:cNvSpPr>
          <p:nvPr/>
        </p:nvSpPr>
        <p:spPr>
          <a:xfrm>
            <a:off x="4499992" y="2096852"/>
            <a:ext cx="404177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Πολικό Σύστημα Συντεταγμένων</a:t>
            </a:r>
            <a:endParaRPr lang="el-GR" sz="2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499992" y="2708920"/>
                <a:ext cx="3672408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𝒗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  <m:r>
                          <a:rPr lang="el-GR" sz="2400" b="1" i="1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𝒓</m:t>
                        </m:r>
                      </m:e>
                    </m:acc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𝒓</m:t>
                    </m:r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𝜽</m:t>
                        </m:r>
                      </m:e>
                    </m:acc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l-GR" sz="2400" b="1" i="1" smtClean="0">
                            <a:latin typeface="Cambria Math"/>
                          </a:rPr>
                          <m:t>𝜽</m:t>
                        </m:r>
                      </m:sub>
                    </m:sSub>
                    <m:r>
                      <a:rPr lang="el-GR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𝜽</m:t>
                        </m:r>
                      </m:e>
                    </m:acc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𝒆</m:t>
                            </m:r>
                          </m:e>
                        </m:bar>
                      </m:e>
                      <m:sub>
                        <m:r>
                          <a:rPr lang="el-GR" sz="2400" b="1" i="1">
                            <a:latin typeface="Cambria Math"/>
                          </a:rPr>
                          <m:t>𝜽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708920"/>
                <a:ext cx="3672408" cy="9027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067944" y="3678380"/>
                <a:ext cx="5256584" cy="874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𝑩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̈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𝒓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latin typeface="Cambria Math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l-GR" sz="2400" b="1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+(</m:t>
                      </m:r>
                      <m:r>
                        <a:rPr lang="el-GR" sz="2400" b="1" i="1" smtClean="0">
                          <a:latin typeface="Cambria Math"/>
                        </a:rPr>
                        <m:t>𝟐</m:t>
                      </m:r>
                      <m:acc>
                        <m:accPr>
                          <m:chr m:val="̇"/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𝜽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𝒓</m:t>
                      </m:r>
                      <m:acc>
                        <m:accPr>
                          <m:chr m:val="̈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𝜽</m:t>
                          </m:r>
                        </m:e>
                      </m:acc>
                      <m:r>
                        <a:rPr lang="el-GR" sz="2400" b="1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l-GR" sz="2400" b="1" i="1">
                              <a:latin typeface="Cambria Math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78380"/>
                <a:ext cx="5256584" cy="8740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283968" y="4509120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509120"/>
                <a:ext cx="5774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923928" y="4503416"/>
                <a:ext cx="5256584" cy="874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𝑩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400" b="1" i="1">
                                  <a:latin typeface="Cambria Math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  <m:acc>
                        <m:accPr>
                          <m:chr m:val="̈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𝜽</m:t>
                          </m:r>
                        </m:e>
                      </m:acc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</m:bar>
                        </m:e>
                        <m:sub>
                          <m:r>
                            <a:rPr lang="el-GR" sz="2400" b="1" i="1">
                              <a:latin typeface="Cambria Math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503416"/>
                <a:ext cx="5256584" cy="874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472178" y="2708920"/>
            <a:ext cx="3844237" cy="722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1644" y="4409538"/>
            <a:ext cx="3290755" cy="722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-612576" y="2276872"/>
            <a:ext cx="10441160" cy="1470025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dirty="0" smtClean="0"/>
              <a:t>. </a:t>
            </a:r>
            <a:r>
              <a:rPr lang="el-GR" dirty="0" smtClean="0"/>
              <a:t>Περιστροφή γύρω από</a:t>
            </a:r>
            <a:br>
              <a:rPr lang="el-GR" dirty="0" smtClean="0"/>
            </a:br>
            <a:r>
              <a:rPr lang="el-GR" dirty="0" smtClean="0"/>
              <a:t> σταθερό άξονα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49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17529</TotalTime>
  <Words>2238</Words>
  <Application>Microsoft Office PowerPoint</Application>
  <PresentationFormat>On-screen Show (4:3)</PresentationFormat>
  <Paragraphs>260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UTH_Opencourses Powerpoint Template</vt:lpstr>
      <vt:lpstr>Δυναμική</vt:lpstr>
      <vt:lpstr>1. Μεταφορική Κίνηση</vt:lpstr>
      <vt:lpstr>Μεταφορική Κίνηση</vt:lpstr>
      <vt:lpstr>Εφαρμογή 1: Μεταφορική Κίνηση                Στερεού Δίσκου</vt:lpstr>
      <vt:lpstr>Εφαρμογή 1: Μεταφορική Κίνηση                Στερεού Δίσκου</vt:lpstr>
      <vt:lpstr>Εφαρμογή 1: Μεταφορική Κίνηση                Στερεού Δίσκου</vt:lpstr>
      <vt:lpstr>Εφαρμογή 1: Μεταφορική Κίνηση                Στερεού Δίσκου</vt:lpstr>
      <vt:lpstr>Εφαρμογή 1: Μεταφορική Κίνηση                Στερεού Δίσκου</vt:lpstr>
      <vt:lpstr>2. Περιστροφή γύρω από  σταθερό άξονα</vt:lpstr>
      <vt:lpstr>Περιστροφή γύρω από σταθερό άξονα</vt:lpstr>
      <vt:lpstr>Μεταφορική Κίνηση</vt:lpstr>
      <vt:lpstr>Μεταφορική Κίνηση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204</cp:revision>
  <dcterms:created xsi:type="dcterms:W3CDTF">2014-09-17T16:29:18Z</dcterms:created>
  <dcterms:modified xsi:type="dcterms:W3CDTF">2014-11-25T08:10:32Z</dcterms:modified>
</cp:coreProperties>
</file>