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9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392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30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50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67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417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683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050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354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237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60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448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22FE0-B875-4095-9FAA-5CE3481355C2}" type="datetimeFigureOut">
              <a:rPr lang="el-GR" smtClean="0"/>
              <a:pPr/>
              <a:t>21/11/2016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A7B06-BD83-4184-87F8-AEE722E063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565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l-GR" dirty="0" err="1"/>
              <a:t>λεκτρικά</a:t>
            </a:r>
            <a:r>
              <a:rPr lang="el-GR" dirty="0"/>
              <a:t> Κυκλώματα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l-GR" baseline="30000" dirty="0"/>
              <a:t>η</a:t>
            </a:r>
            <a:r>
              <a:rPr lang="el-GR" dirty="0"/>
              <a:t> Διάλεξη</a:t>
            </a:r>
          </a:p>
        </p:txBody>
      </p:sp>
    </p:spTree>
    <p:extLst>
      <p:ext uri="{BB962C8B-B14F-4D97-AF65-F5344CB8AC3E}">
        <p14:creationId xmlns:p14="http://schemas.microsoft.com/office/powerpoint/2010/main" val="3585760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Δίοδος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φωτοεκπομπής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( Light Emitting Diode)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Καλείται η δίοδος, η οποία εκπέμπει φως, όταν πολώνεται ορθά. Το χρώμα του φωτός καθορίζεται από το υλικό του ημιαγωγού, ενώ η έντασή του αυξάνεται με την ένταση του ρεύματος.</a:t>
            </a:r>
          </a:p>
          <a:p>
            <a:r>
              <a:rPr lang="el-GR" dirty="0"/>
              <a:t>Η εκπομπή του φωτός εξηγείται από την επανασύνδεση οπών και ελευθέρων ηλεκτρονίων στην περιοχή της επαφής </a:t>
            </a:r>
            <a:r>
              <a:rPr lang="el-GR" dirty="0" err="1"/>
              <a:t>ρη</a:t>
            </a:r>
            <a:r>
              <a:rPr lang="el-GR" dirty="0"/>
              <a:t>, ως εξής: Για να σπάσει ένας ομοιοπολικός δεσμός στον κρύσταλλο του ημιαγωγού, απαιτείται προσφορά ενέργειας. Η ενέργεια αυτή μπορεί να προέλθει από τη θερμική κίνηση των ατόμων, με απορρόφηση ακτινοβολίας κλπ. Όταν ένα ελεύθερο ηλεκτρόνιο συναντήσει μια οπή, επανασυνδέονται, οπότε ελευθερώνεται ενέργεια υπό μορφή ακτινοβολίας. Η ακτινοβολία αυτή είναι αόρατη στους ημιαγωγούς </a:t>
            </a:r>
            <a:r>
              <a:rPr lang="el-GR" dirty="0" err="1"/>
              <a:t>Ge</a:t>
            </a:r>
            <a:r>
              <a:rPr lang="el-GR" dirty="0"/>
              <a:t> και </a:t>
            </a:r>
            <a:r>
              <a:rPr lang="el-GR" dirty="0" err="1"/>
              <a:t>Si</a:t>
            </a:r>
            <a:r>
              <a:rPr lang="el-GR" dirty="0"/>
              <a:t>. Σε άλλους όμως ημιαγωγούς, όπως </a:t>
            </a:r>
            <a:r>
              <a:rPr lang="el-GR" dirty="0" err="1"/>
              <a:t>GaAs</a:t>
            </a:r>
            <a:r>
              <a:rPr lang="el-GR" dirty="0"/>
              <a:t>, </a:t>
            </a:r>
            <a:r>
              <a:rPr lang="el-GR" dirty="0" err="1"/>
              <a:t>GaAsP</a:t>
            </a:r>
            <a:r>
              <a:rPr lang="el-GR" dirty="0"/>
              <a:t> είναι ορατή. Με κατάλληλα υλικά είναι δυνατόν η </a:t>
            </a:r>
            <a:r>
              <a:rPr lang="el-GR" dirty="0" err="1"/>
              <a:t>led</a:t>
            </a:r>
            <a:r>
              <a:rPr lang="el-GR" dirty="0"/>
              <a:t> να εκπέμπει </a:t>
            </a:r>
            <a:r>
              <a:rPr lang="el-GR" dirty="0" err="1"/>
              <a:t>laser</a:t>
            </a:r>
            <a:r>
              <a:rPr lang="el-GR" dirty="0"/>
              <a:t>, οπότε και λέγεται δίοδος </a:t>
            </a:r>
            <a:r>
              <a:rPr lang="en-US" dirty="0"/>
              <a:t>laser.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319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Δίοδος </a:t>
            </a:r>
            <a:r>
              <a:rPr lang="el-GR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φωτοεκπομπής</a:t>
            </a:r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ή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( Light Emitting Diode)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573741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Μονάδα απεικόνισης 7 στοιχείων</a:t>
            </a:r>
          </a:p>
          <a:p>
            <a:pPr marL="0" indent="0">
              <a:buNone/>
            </a:pPr>
            <a:r>
              <a:rPr lang="el-GR" dirty="0"/>
              <a:t>Μια από τις πολλές εφαρμογές της διόδου </a:t>
            </a:r>
            <a:r>
              <a:rPr lang="el-GR" dirty="0" err="1"/>
              <a:t>led</a:t>
            </a:r>
            <a:r>
              <a:rPr lang="el-GR" dirty="0"/>
              <a:t> είναι η μονάδα απεικόνισης 7 τμημάτων, (</a:t>
            </a:r>
            <a:r>
              <a:rPr lang="el-GR" dirty="0" err="1"/>
              <a:t>display</a:t>
            </a:r>
            <a:r>
              <a:rPr lang="el-GR" dirty="0"/>
              <a:t>), η οποία χρησιμεύει στην απεικόνιση των ψηφίων 0 έως 9 του δεκαδικού συστήματος, αλλά και αλφαβητικών χαρακτήρων. Αποτελείται από 7 διόδους </a:t>
            </a:r>
            <a:r>
              <a:rPr lang="el-GR" dirty="0" err="1"/>
              <a:t>led</a:t>
            </a:r>
            <a:r>
              <a:rPr lang="el-GR" dirty="0"/>
              <a:t>, σχήματος ορθογωνίου, τοποθετημένες. Όταν ανάβουν οι κατάλληλες </a:t>
            </a:r>
            <a:r>
              <a:rPr lang="el-GR" dirty="0" err="1"/>
              <a:t>led</a:t>
            </a:r>
            <a:r>
              <a:rPr lang="el-GR" dirty="0"/>
              <a:t>, σχηματίζεται το αντίστοιχο ψηφίο.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247" y="2106794"/>
            <a:ext cx="3132000" cy="37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6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Ανόρθωση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967" y="1607562"/>
            <a:ext cx="8162045" cy="37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8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3976" y="0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Απλή ανόρθωση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60608" y="985880"/>
            <a:ext cx="4577594" cy="5191083"/>
          </a:xfrm>
        </p:spPr>
        <p:txBody>
          <a:bodyPr>
            <a:normAutofit/>
          </a:bodyPr>
          <a:lstStyle/>
          <a:p>
            <a:r>
              <a:rPr lang="el-GR" sz="1400" dirty="0"/>
              <a:t>Ένα συνεχές ρεύμα </a:t>
            </a:r>
            <a:r>
              <a:rPr lang="el-GR" sz="1400" dirty="0" err="1"/>
              <a:t>μετράται</a:t>
            </a:r>
            <a:r>
              <a:rPr lang="el-GR" sz="1400" dirty="0"/>
              <a:t> με αμπερόμετρο συνεχούς ρεύματος (</a:t>
            </a:r>
            <a:r>
              <a:rPr lang="en-US" sz="1400" dirty="0"/>
              <a:t>dc), </a:t>
            </a:r>
            <a:r>
              <a:rPr lang="el-GR" sz="1400" dirty="0"/>
              <a:t>ενώ ένα εναλλασσόμενο </a:t>
            </a:r>
            <a:r>
              <a:rPr lang="el-GR" sz="1400" dirty="0" err="1"/>
              <a:t>ρέυμα</a:t>
            </a:r>
            <a:r>
              <a:rPr lang="el-GR" sz="1400" dirty="0"/>
              <a:t> </a:t>
            </a:r>
            <a:r>
              <a:rPr lang="el-GR" sz="1400" dirty="0" err="1"/>
              <a:t>μετράται</a:t>
            </a:r>
            <a:r>
              <a:rPr lang="el-GR" sz="1400" dirty="0"/>
              <a:t> με ένα αμπερόμετρο εναλλασσόμενου ρεύματος (</a:t>
            </a:r>
            <a:r>
              <a:rPr lang="en-US" sz="1400" dirty="0"/>
              <a:t>ac).</a:t>
            </a:r>
          </a:p>
          <a:p>
            <a:r>
              <a:rPr lang="en-US" sz="1400" dirty="0"/>
              <a:t>To </a:t>
            </a:r>
            <a:r>
              <a:rPr lang="el-GR" sz="1400" dirty="0" err="1"/>
              <a:t>ημιανωρθομένο</a:t>
            </a:r>
            <a:r>
              <a:rPr lang="el-GR" sz="1400" dirty="0"/>
              <a:t> ρεύμα παρουσιάζει δύο διαφορετικές τιμές όταν μετρηθεί με όργανα </a:t>
            </a:r>
            <a:r>
              <a:rPr lang="en-US" sz="1400" dirty="0"/>
              <a:t>ac </a:t>
            </a:r>
            <a:r>
              <a:rPr lang="el-GR" sz="1400" dirty="0"/>
              <a:t>και </a:t>
            </a:r>
            <a:r>
              <a:rPr lang="en-US" sz="1400" dirty="0"/>
              <a:t>dc, </a:t>
            </a:r>
            <a:r>
              <a:rPr lang="el-GR" sz="1400" dirty="0"/>
              <a:t>καθώς περιέχει και συνεχή και εναλλασσόμενη συνιστώσα.</a:t>
            </a:r>
          </a:p>
          <a:p>
            <a:r>
              <a:rPr lang="el-GR" sz="1400" dirty="0"/>
              <a:t>Η συνεχής συνιστώσα (</a:t>
            </a:r>
            <a:r>
              <a:rPr lang="en-US" sz="1400" dirty="0"/>
              <a:t>dc) </a:t>
            </a:r>
            <a:r>
              <a:rPr lang="el-GR" sz="1400" dirty="0"/>
              <a:t>του </a:t>
            </a:r>
            <a:r>
              <a:rPr lang="el-GR" sz="1400" dirty="0" err="1"/>
              <a:t>ημιανορθωμένου</a:t>
            </a:r>
            <a:r>
              <a:rPr lang="el-GR" sz="1400" dirty="0"/>
              <a:t> ρεύματος ορίζεται ως η μέση τιμή του </a:t>
            </a:r>
            <a:r>
              <a:rPr lang="el-GR" sz="1400" dirty="0" err="1"/>
              <a:t>ημιανορθωμένου</a:t>
            </a:r>
            <a:r>
              <a:rPr lang="el-GR" sz="1400" dirty="0"/>
              <a:t> ρεύματος σε όλη την περίοδο 0&lt;</a:t>
            </a:r>
            <a:r>
              <a:rPr lang="en-US" sz="1400" dirty="0"/>
              <a:t>t&lt;T.</a:t>
            </a:r>
            <a:r>
              <a:rPr lang="el-GR" sz="1400" dirty="0"/>
              <a:t> </a:t>
            </a:r>
          </a:p>
          <a:p>
            <a:r>
              <a:rPr lang="el-GR" sz="1400" dirty="0"/>
              <a:t>Ισχύουν:</a:t>
            </a:r>
          </a:p>
          <a:p>
            <a:endParaRPr lang="el-GR" sz="1400" dirty="0"/>
          </a:p>
          <a:p>
            <a:endParaRPr lang="el-GR" sz="1400" dirty="0"/>
          </a:p>
          <a:p>
            <a:endParaRPr lang="el-GR" sz="1400" dirty="0"/>
          </a:p>
          <a:p>
            <a:r>
              <a:rPr lang="el-GR" sz="1400" dirty="0"/>
              <a:t>Για την ενεργό τιμή (</a:t>
            </a:r>
            <a:r>
              <a:rPr lang="en-US" sz="1400" dirty="0" err="1"/>
              <a:t>rms</a:t>
            </a:r>
            <a:r>
              <a:rPr lang="en-US" sz="1400" dirty="0"/>
              <a:t>)</a:t>
            </a:r>
            <a:r>
              <a:rPr lang="el-GR" sz="1400" dirty="0"/>
              <a:t> του ρεύματος και της τάσης ισχύουν:</a:t>
            </a:r>
            <a:endParaRPr lang="en-US" sz="1400" dirty="0"/>
          </a:p>
          <a:p>
            <a:endParaRPr lang="el-GR" sz="1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" y="985880"/>
            <a:ext cx="7308000" cy="3393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8880"/>
            <a:ext cx="7092000" cy="2178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829" y="3301263"/>
            <a:ext cx="1584000" cy="4500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7015" y="3157263"/>
            <a:ext cx="756000" cy="657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5576" y="3847880"/>
            <a:ext cx="2484000" cy="53100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7015" y="5445646"/>
            <a:ext cx="3276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33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8576" y="-253439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Πλήρης ανόρθωση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329" y="716629"/>
            <a:ext cx="4536000" cy="2592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63" y="3308629"/>
            <a:ext cx="3675460" cy="345173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976" y="681459"/>
            <a:ext cx="4684200" cy="2464781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576" y="3380357"/>
            <a:ext cx="2052000" cy="450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8576" y="4391259"/>
            <a:ext cx="2592000" cy="54000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8576" y="5525365"/>
            <a:ext cx="2592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0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0193" y="-35148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Εξομάλυνση ανορθωμένης τάσης με πυκνωτή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6473" y="2923471"/>
            <a:ext cx="6261683" cy="331793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(α) τάση εισόδου</a:t>
            </a:r>
          </a:p>
          <a:p>
            <a:pPr marL="0" indent="0">
              <a:buNone/>
            </a:pPr>
            <a:r>
              <a:rPr lang="el-GR" dirty="0"/>
              <a:t>(β) </a:t>
            </a:r>
            <a:r>
              <a:rPr lang="en-US" dirty="0"/>
              <a:t>R</a:t>
            </a:r>
            <a:r>
              <a:rPr lang="en-US" sz="1200" dirty="0"/>
              <a:t>L</a:t>
            </a:r>
            <a:r>
              <a:rPr lang="en-US" dirty="0"/>
              <a:t> </a:t>
            </a:r>
            <a:r>
              <a:rPr lang="el-GR" dirty="0"/>
              <a:t>άπειρη</a:t>
            </a:r>
          </a:p>
          <a:p>
            <a:pPr marL="0" indent="0">
              <a:buNone/>
            </a:pPr>
            <a:r>
              <a:rPr lang="el-GR" dirty="0"/>
              <a:t>(γ</a:t>
            </a:r>
            <a:r>
              <a:rPr lang="en-US" dirty="0"/>
              <a:t>, </a:t>
            </a:r>
            <a:r>
              <a:rPr lang="el-GR" dirty="0"/>
              <a:t>δ) </a:t>
            </a:r>
            <a:r>
              <a:rPr lang="en-US" dirty="0"/>
              <a:t>R</a:t>
            </a:r>
            <a:r>
              <a:rPr lang="en-US" sz="1400" dirty="0"/>
              <a:t>L</a:t>
            </a:r>
            <a:r>
              <a:rPr lang="el-GR" dirty="0"/>
              <a:t> μεγάλη αλλά όχι άπειρη (</a:t>
            </a:r>
            <a:r>
              <a:rPr lang="en-US" dirty="0"/>
              <a:t>R</a:t>
            </a:r>
            <a:r>
              <a:rPr lang="en-US" sz="1400" dirty="0"/>
              <a:t>L</a:t>
            </a:r>
            <a:r>
              <a:rPr lang="el-GR" sz="1400" dirty="0"/>
              <a:t>γ</a:t>
            </a:r>
            <a:r>
              <a:rPr lang="el-GR" dirty="0"/>
              <a:t>&gt;</a:t>
            </a:r>
            <a:r>
              <a:rPr lang="en-US" dirty="0"/>
              <a:t>R</a:t>
            </a:r>
            <a:r>
              <a:rPr lang="en-US" sz="1400" dirty="0"/>
              <a:t>L</a:t>
            </a:r>
            <a:r>
              <a:rPr lang="el-GR" sz="1400" dirty="0"/>
              <a:t>δ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/>
              <a:t>Ισχύουν: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67" y="1085316"/>
            <a:ext cx="4968528" cy="183815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19" y="880844"/>
            <a:ext cx="4657911" cy="585132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765" y="4732694"/>
            <a:ext cx="2856428" cy="102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55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Ψαλιδιστής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019876" y="911225"/>
            <a:ext cx="3904376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Σε ένα κύκλωμα ψαλιδισμού, η τάση εξόδου περιορίζεται σε κάποια στάθμη και εμποδίζεται να αναπτυχθεί πέρα από μία ορισμένη θετική ή αρνητική τιμή. Μία ψαλιδισμένη τάση μπορεί να χρησιμοποιηθεί σαν ένας ψηφιακός παλμός σε ψηφιακά κυκλώματα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48" y="1469179"/>
            <a:ext cx="2772000" cy="1890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424" y="911225"/>
            <a:ext cx="3672000" cy="287100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81" y="4205063"/>
            <a:ext cx="2952000" cy="2115000"/>
          </a:xfrm>
          <a:prstGeom prst="rect">
            <a:avLst/>
          </a:prstGeom>
        </p:spPr>
      </p:pic>
      <p:pic>
        <p:nvPicPr>
          <p:cNvPr id="9" name="Θέση περιεχομένου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233" y="3908155"/>
            <a:ext cx="3816000" cy="2286000"/>
          </a:xfrm>
          <a:prstGeom prst="rect">
            <a:avLst/>
          </a:prstGeom>
        </p:spPr>
      </p:pic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366781" y="3473042"/>
            <a:ext cx="3904376" cy="4351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</a:t>
            </a:r>
            <a:r>
              <a:rPr lang="en-US" sz="1400" dirty="0"/>
              <a:t>A</a:t>
            </a:r>
            <a:r>
              <a:rPr lang="en-US" dirty="0"/>
              <a:t>=5V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34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Διπλός ψαλιδιστής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775" y="1941556"/>
            <a:ext cx="6984000" cy="30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6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Λογικές πύλες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40797" y="4723001"/>
            <a:ext cx="1670108" cy="1453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/>
              <a:t>πύλη Ο</a:t>
            </a:r>
            <a:r>
              <a:rPr lang="en-US" sz="1800" dirty="0"/>
              <a:t>R</a:t>
            </a:r>
            <a:endParaRPr lang="el-GR" sz="1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915" y="1858926"/>
            <a:ext cx="4215721" cy="255954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797" y="2194827"/>
            <a:ext cx="2515762" cy="2348045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8275798" y="4787909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πύλη </a:t>
            </a:r>
            <a:r>
              <a:rPr lang="en-US" dirty="0"/>
              <a:t>AND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2801923" y="4077050"/>
            <a:ext cx="503339" cy="341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565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Δίοδος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Zener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32303" y="4808369"/>
            <a:ext cx="5254181" cy="1753796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Κατασκευάζονται για να εργάζονται στην περιοχή κατάρρευσης.</a:t>
            </a:r>
          </a:p>
          <a:p>
            <a:r>
              <a:rPr lang="el-GR" dirty="0"/>
              <a:t>Χρησιμοποιούνται κυρίως για σταθεροποίηση της τάσης και κυκλώματα ψαλιδισμών.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303" y="365125"/>
            <a:ext cx="5254181" cy="396730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69" y="1281292"/>
            <a:ext cx="3708000" cy="22050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52" y="3793659"/>
            <a:ext cx="6193336" cy="2647410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1501382" y="3486292"/>
            <a:ext cx="3365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Κύκλωμα σταθεροποίησης τάσης 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2551092" y="6488668"/>
            <a:ext cx="126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ψαλιδιστής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449416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431</Words>
  <Application>Microsoft Office PowerPoint</Application>
  <PresentationFormat>Ευρεία οθόνη</PresentationFormat>
  <Paragraphs>36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Θέμα του Office</vt:lpstr>
      <vt:lpstr>Hλεκτρικά Κυκλώματα</vt:lpstr>
      <vt:lpstr>Ανόρθωση</vt:lpstr>
      <vt:lpstr>Απλή ανόρθωση</vt:lpstr>
      <vt:lpstr>Πλήρης ανόρθωση</vt:lpstr>
      <vt:lpstr>Εξομάλυνση ανορθωμένης τάσης με πυκνωτή </vt:lpstr>
      <vt:lpstr>Ψαλιδιστής</vt:lpstr>
      <vt:lpstr>Διπλός ψαλιδιστής</vt:lpstr>
      <vt:lpstr>Λογικές πύλες</vt:lpstr>
      <vt:lpstr>Δίοδος Zener</vt:lpstr>
      <vt:lpstr>Δίοδος φωτοεκπομπής ή LED ( Light Emitting Diode)</vt:lpstr>
      <vt:lpstr>Δίοδος φωτοεκπομπής ή LED ( Light Emitting Diode)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46</cp:revision>
  <dcterms:created xsi:type="dcterms:W3CDTF">2016-10-12T10:37:05Z</dcterms:created>
  <dcterms:modified xsi:type="dcterms:W3CDTF">2016-11-21T07:35:32Z</dcterms:modified>
</cp:coreProperties>
</file>