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2192000" cy="6858000"/>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74"/>
  </p:normalViewPr>
  <p:slideViewPr>
    <p:cSldViewPr snapToGrid="0" snapToObjects="1">
      <p:cViewPr varScale="1">
        <p:scale>
          <a:sx n="104" d="100"/>
          <a:sy n="104" d="100"/>
        </p:scale>
        <p:origin x="232" y="6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ς τίτλου">
    <p:spTree>
      <p:nvGrpSpPr>
        <p:cNvPr id="1" name=""/>
        <p:cNvGrpSpPr/>
        <p:nvPr/>
      </p:nvGrpSpPr>
      <p:grpSpPr>
        <a:xfrm>
          <a:off x="0" y="0"/>
          <a:ext cx="0" cy="0"/>
          <a:chOff x="0" y="0"/>
          <a:chExt cx="0" cy="0"/>
        </a:xfrm>
      </p:grpSpPr>
      <p:sp>
        <p:nvSpPr>
          <p:cNvPr id="2" name="Τίτλος 1"/>
          <p:cNvSpPr>
            <a:spLocks noGrp="1"/>
          </p:cNvSpPr>
          <p:nvPr>
            <p:ph type="ctrTitle"/>
          </p:nvPr>
        </p:nvSpPr>
        <p:spPr>
          <a:xfrm>
            <a:off x="1524000" y="1122363"/>
            <a:ext cx="9144000" cy="2387600"/>
          </a:xfrm>
        </p:spPr>
        <p:txBody>
          <a:bodyPr anchor="b"/>
          <a:lstStyle>
            <a:lvl1pPr algn="ctr">
              <a:defRPr sz="6000"/>
            </a:lvl1pPr>
          </a:lstStyle>
          <a:p>
            <a:r>
              <a:rPr lang="el-GR" smtClean="0"/>
              <a:t>Στυλ τίτλου υποδείγματος</a:t>
            </a:r>
            <a:endParaRPr lang="el-GR"/>
          </a:p>
        </p:txBody>
      </p:sp>
      <p:sp>
        <p:nvSpPr>
          <p:cNvPr id="3" name="Υπότιτλος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smtClean="0"/>
              <a:t>Στυλ υπότιτλου υποδείγματος</a:t>
            </a:r>
            <a:endParaRPr lang="el-GR"/>
          </a:p>
        </p:txBody>
      </p:sp>
      <p:sp>
        <p:nvSpPr>
          <p:cNvPr id="4" name="Σύμβολο κράτησης θέσης ημερομηνίας 3"/>
          <p:cNvSpPr>
            <a:spLocks noGrp="1"/>
          </p:cNvSpPr>
          <p:nvPr>
            <p:ph type="dt" sz="half" idx="10"/>
          </p:nvPr>
        </p:nvSpPr>
        <p:spPr/>
        <p:txBody>
          <a:bodyPr/>
          <a:lstStyle/>
          <a:p>
            <a:fld id="{C816EBF6-AE16-2A44-BA30-11C033678D8D}" type="datetimeFigureOut">
              <a:rPr lang="el-GR" smtClean="0"/>
              <a:t>22/1/18</a:t>
            </a:fld>
            <a:endParaRPr lang="el-GR"/>
          </a:p>
        </p:txBody>
      </p:sp>
      <p:sp>
        <p:nvSpPr>
          <p:cNvPr id="5" name="Σύμβολο κράτησης θέσης υποσέλιδου 4"/>
          <p:cNvSpPr>
            <a:spLocks noGrp="1"/>
          </p:cNvSpPr>
          <p:nvPr>
            <p:ph type="ftr" sz="quarter" idx="11"/>
          </p:nvPr>
        </p:nvSpPr>
        <p:spPr/>
        <p:txBody>
          <a:bodyPr/>
          <a:lstStyle/>
          <a:p>
            <a:endParaRPr lang="el-GR"/>
          </a:p>
        </p:txBody>
      </p:sp>
      <p:sp>
        <p:nvSpPr>
          <p:cNvPr id="6" name="Σύμβολο κράτησης θέσης αριθμού διαφάνειας 5"/>
          <p:cNvSpPr>
            <a:spLocks noGrp="1"/>
          </p:cNvSpPr>
          <p:nvPr>
            <p:ph type="sldNum" sz="quarter" idx="12"/>
          </p:nvPr>
        </p:nvSpPr>
        <p:spPr/>
        <p:txBody>
          <a:bodyPr/>
          <a:lstStyle/>
          <a:p>
            <a:fld id="{C3F45B51-9333-3F42-95D0-85720EF46E71}" type="slidenum">
              <a:rPr lang="el-GR" smtClean="0"/>
              <a:t>‹#›</a:t>
            </a:fld>
            <a:endParaRPr lang="el-GR"/>
          </a:p>
        </p:txBody>
      </p:sp>
    </p:spTree>
    <p:extLst>
      <p:ext uri="{BB962C8B-B14F-4D97-AF65-F5344CB8AC3E}">
        <p14:creationId xmlns:p14="http://schemas.microsoft.com/office/powerpoint/2010/main" val="4507630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τίτλου υποδείγματος</a:t>
            </a:r>
            <a:endParaRPr lang="el-GR"/>
          </a:p>
        </p:txBody>
      </p:sp>
      <p:sp>
        <p:nvSpPr>
          <p:cNvPr id="3" name="Σύμβολο κράτησης θέσης κατακόρυφου κειμένου 2"/>
          <p:cNvSpPr>
            <a:spLocks noGrp="1"/>
          </p:cNvSpPr>
          <p:nvPr>
            <p:ph type="body" orient="vert" idx="1"/>
          </p:nvPr>
        </p:nvSpPr>
        <p:spPr/>
        <p:txBody>
          <a:bodyPr vert="eaVert"/>
          <a:lstStyle/>
          <a:p>
            <a:pPr lvl="0"/>
            <a:r>
              <a:rPr lang="el-GR" smtClean="0"/>
              <a:t>Στυλ κειμένου υποδείγματος</a:t>
            </a:r>
          </a:p>
          <a:p>
            <a:pPr lvl="1"/>
            <a:r>
              <a:rPr lang="el-GR" smtClean="0"/>
              <a:t>Δεύτερο επίπεδο</a:t>
            </a:r>
          </a:p>
          <a:p>
            <a:pPr lvl="2"/>
            <a:r>
              <a:rPr lang="el-GR" smtClean="0"/>
              <a:t>Τρίτο επίπεδο</a:t>
            </a:r>
          </a:p>
          <a:p>
            <a:pPr lvl="3"/>
            <a:r>
              <a:rPr lang="el-GR" smtClean="0"/>
              <a:t>Τέταρτο επίπεδο</a:t>
            </a:r>
          </a:p>
          <a:p>
            <a:pPr lvl="4"/>
            <a:r>
              <a:rPr lang="el-GR" smtClean="0"/>
              <a:t>Πέμπτο επίπεδο</a:t>
            </a:r>
            <a:endParaRPr lang="el-GR"/>
          </a:p>
        </p:txBody>
      </p:sp>
      <p:sp>
        <p:nvSpPr>
          <p:cNvPr id="4" name="Σύμβολο κράτησης θέσης ημερομηνίας 3"/>
          <p:cNvSpPr>
            <a:spLocks noGrp="1"/>
          </p:cNvSpPr>
          <p:nvPr>
            <p:ph type="dt" sz="half" idx="10"/>
          </p:nvPr>
        </p:nvSpPr>
        <p:spPr/>
        <p:txBody>
          <a:bodyPr/>
          <a:lstStyle/>
          <a:p>
            <a:fld id="{C816EBF6-AE16-2A44-BA30-11C033678D8D}" type="datetimeFigureOut">
              <a:rPr lang="el-GR" smtClean="0"/>
              <a:t>23/1/18</a:t>
            </a:fld>
            <a:endParaRPr lang="el-GR"/>
          </a:p>
        </p:txBody>
      </p:sp>
      <p:sp>
        <p:nvSpPr>
          <p:cNvPr id="5" name="Σύμβολο κράτησης θέσης υποσέλιδου 4"/>
          <p:cNvSpPr>
            <a:spLocks noGrp="1"/>
          </p:cNvSpPr>
          <p:nvPr>
            <p:ph type="ftr" sz="quarter" idx="11"/>
          </p:nvPr>
        </p:nvSpPr>
        <p:spPr/>
        <p:txBody>
          <a:bodyPr/>
          <a:lstStyle/>
          <a:p>
            <a:endParaRPr lang="el-GR"/>
          </a:p>
        </p:txBody>
      </p:sp>
      <p:sp>
        <p:nvSpPr>
          <p:cNvPr id="6" name="Σύμβολο κράτησης θέσης αριθμού διαφάνειας 5"/>
          <p:cNvSpPr>
            <a:spLocks noGrp="1"/>
          </p:cNvSpPr>
          <p:nvPr>
            <p:ph type="sldNum" sz="quarter" idx="12"/>
          </p:nvPr>
        </p:nvSpPr>
        <p:spPr/>
        <p:txBody>
          <a:bodyPr/>
          <a:lstStyle/>
          <a:p>
            <a:fld id="{C3F45B51-9333-3F42-95D0-85720EF46E71}" type="slidenum">
              <a:rPr lang="el-GR" smtClean="0"/>
              <a:t>‹#›</a:t>
            </a:fld>
            <a:endParaRPr lang="el-GR"/>
          </a:p>
        </p:txBody>
      </p:sp>
    </p:spTree>
    <p:extLst>
      <p:ext uri="{BB962C8B-B14F-4D97-AF65-F5344CB8AC3E}">
        <p14:creationId xmlns:p14="http://schemas.microsoft.com/office/powerpoint/2010/main" val="14456230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p:cNvSpPr>
            <a:spLocks noGrp="1"/>
          </p:cNvSpPr>
          <p:nvPr>
            <p:ph type="title" orient="vert"/>
          </p:nvPr>
        </p:nvSpPr>
        <p:spPr>
          <a:xfrm>
            <a:off x="8724900" y="365125"/>
            <a:ext cx="2628900" cy="5811838"/>
          </a:xfrm>
        </p:spPr>
        <p:txBody>
          <a:bodyPr vert="eaVert"/>
          <a:lstStyle/>
          <a:p>
            <a:r>
              <a:rPr lang="el-GR" smtClean="0"/>
              <a:t>Στυλ τίτλου υποδείγματος</a:t>
            </a:r>
            <a:endParaRPr lang="el-GR"/>
          </a:p>
        </p:txBody>
      </p:sp>
      <p:sp>
        <p:nvSpPr>
          <p:cNvPr id="3" name="Σύμβολο κράτησης θέσης κατακόρυφου κειμένου 2"/>
          <p:cNvSpPr>
            <a:spLocks noGrp="1"/>
          </p:cNvSpPr>
          <p:nvPr>
            <p:ph type="body" orient="vert" idx="1"/>
          </p:nvPr>
        </p:nvSpPr>
        <p:spPr>
          <a:xfrm>
            <a:off x="838200" y="365125"/>
            <a:ext cx="7734300" cy="5811838"/>
          </a:xfrm>
        </p:spPr>
        <p:txBody>
          <a:bodyPr vert="eaVert"/>
          <a:lstStyle/>
          <a:p>
            <a:pPr lvl="0"/>
            <a:r>
              <a:rPr lang="el-GR" smtClean="0"/>
              <a:t>Στυλ κειμένου υποδείγματος</a:t>
            </a:r>
          </a:p>
          <a:p>
            <a:pPr lvl="1"/>
            <a:r>
              <a:rPr lang="el-GR" smtClean="0"/>
              <a:t>Δεύτερο επίπεδο</a:t>
            </a:r>
          </a:p>
          <a:p>
            <a:pPr lvl="2"/>
            <a:r>
              <a:rPr lang="el-GR" smtClean="0"/>
              <a:t>Τρίτο επίπεδο</a:t>
            </a:r>
          </a:p>
          <a:p>
            <a:pPr lvl="3"/>
            <a:r>
              <a:rPr lang="el-GR" smtClean="0"/>
              <a:t>Τέταρτο επίπεδο</a:t>
            </a:r>
          </a:p>
          <a:p>
            <a:pPr lvl="4"/>
            <a:r>
              <a:rPr lang="el-GR" smtClean="0"/>
              <a:t>Πέμπτο επίπεδο</a:t>
            </a:r>
            <a:endParaRPr lang="el-GR"/>
          </a:p>
        </p:txBody>
      </p:sp>
      <p:sp>
        <p:nvSpPr>
          <p:cNvPr id="4" name="Σύμβολο κράτησης θέσης ημερομηνίας 3"/>
          <p:cNvSpPr>
            <a:spLocks noGrp="1"/>
          </p:cNvSpPr>
          <p:nvPr>
            <p:ph type="dt" sz="half" idx="10"/>
          </p:nvPr>
        </p:nvSpPr>
        <p:spPr/>
        <p:txBody>
          <a:bodyPr/>
          <a:lstStyle/>
          <a:p>
            <a:fld id="{C816EBF6-AE16-2A44-BA30-11C033678D8D}" type="datetimeFigureOut">
              <a:rPr lang="el-GR" smtClean="0"/>
              <a:t>23/1/18</a:t>
            </a:fld>
            <a:endParaRPr lang="el-GR"/>
          </a:p>
        </p:txBody>
      </p:sp>
      <p:sp>
        <p:nvSpPr>
          <p:cNvPr id="5" name="Σύμβολο κράτησης θέσης υποσέλιδου 4"/>
          <p:cNvSpPr>
            <a:spLocks noGrp="1"/>
          </p:cNvSpPr>
          <p:nvPr>
            <p:ph type="ftr" sz="quarter" idx="11"/>
          </p:nvPr>
        </p:nvSpPr>
        <p:spPr/>
        <p:txBody>
          <a:bodyPr/>
          <a:lstStyle/>
          <a:p>
            <a:endParaRPr lang="el-GR"/>
          </a:p>
        </p:txBody>
      </p:sp>
      <p:sp>
        <p:nvSpPr>
          <p:cNvPr id="6" name="Σύμβολο κράτησης θέσης αριθμού διαφάνειας 5"/>
          <p:cNvSpPr>
            <a:spLocks noGrp="1"/>
          </p:cNvSpPr>
          <p:nvPr>
            <p:ph type="sldNum" sz="quarter" idx="12"/>
          </p:nvPr>
        </p:nvSpPr>
        <p:spPr/>
        <p:txBody>
          <a:bodyPr/>
          <a:lstStyle/>
          <a:p>
            <a:fld id="{C3F45B51-9333-3F42-95D0-85720EF46E71}" type="slidenum">
              <a:rPr lang="el-GR" smtClean="0"/>
              <a:t>‹#›</a:t>
            </a:fld>
            <a:endParaRPr lang="el-GR"/>
          </a:p>
        </p:txBody>
      </p:sp>
    </p:spTree>
    <p:extLst>
      <p:ext uri="{BB962C8B-B14F-4D97-AF65-F5344CB8AC3E}">
        <p14:creationId xmlns:p14="http://schemas.microsoft.com/office/powerpoint/2010/main" val="2103380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τίτλου υποδείγματος</a:t>
            </a:r>
            <a:endParaRPr lang="el-GR"/>
          </a:p>
        </p:txBody>
      </p:sp>
      <p:sp>
        <p:nvSpPr>
          <p:cNvPr id="3" name="Σύμβολο κράτησης θέσης περιεχομένου 2"/>
          <p:cNvSpPr>
            <a:spLocks noGrp="1"/>
          </p:cNvSpPr>
          <p:nvPr>
            <p:ph idx="1"/>
          </p:nvPr>
        </p:nvSpPr>
        <p:spPr/>
        <p:txBody>
          <a:bodyPr/>
          <a:lstStyle/>
          <a:p>
            <a:pPr lvl="0"/>
            <a:r>
              <a:rPr lang="el-GR" smtClean="0"/>
              <a:t>Στυλ κειμένου υποδείγματος</a:t>
            </a:r>
          </a:p>
          <a:p>
            <a:pPr lvl="1"/>
            <a:r>
              <a:rPr lang="el-GR" smtClean="0"/>
              <a:t>Δεύτερο επίπεδο</a:t>
            </a:r>
          </a:p>
          <a:p>
            <a:pPr lvl="2"/>
            <a:r>
              <a:rPr lang="el-GR" smtClean="0"/>
              <a:t>Τρίτο επίπεδο</a:t>
            </a:r>
          </a:p>
          <a:p>
            <a:pPr lvl="3"/>
            <a:r>
              <a:rPr lang="el-GR" smtClean="0"/>
              <a:t>Τέταρτο επίπεδο</a:t>
            </a:r>
          </a:p>
          <a:p>
            <a:pPr lvl="4"/>
            <a:r>
              <a:rPr lang="el-GR" smtClean="0"/>
              <a:t>Πέμπτο επίπεδο</a:t>
            </a:r>
            <a:endParaRPr lang="el-GR"/>
          </a:p>
        </p:txBody>
      </p:sp>
      <p:sp>
        <p:nvSpPr>
          <p:cNvPr id="4" name="Σύμβολο κράτησης θέσης ημερομηνίας 3"/>
          <p:cNvSpPr>
            <a:spLocks noGrp="1"/>
          </p:cNvSpPr>
          <p:nvPr>
            <p:ph type="dt" sz="half" idx="10"/>
          </p:nvPr>
        </p:nvSpPr>
        <p:spPr/>
        <p:txBody>
          <a:bodyPr/>
          <a:lstStyle/>
          <a:p>
            <a:fld id="{C816EBF6-AE16-2A44-BA30-11C033678D8D}" type="datetimeFigureOut">
              <a:rPr lang="el-GR" smtClean="0"/>
              <a:t>22/1/18</a:t>
            </a:fld>
            <a:endParaRPr lang="el-GR"/>
          </a:p>
        </p:txBody>
      </p:sp>
      <p:sp>
        <p:nvSpPr>
          <p:cNvPr id="5" name="Σύμβολο κράτησης θέσης υποσέλιδου 4"/>
          <p:cNvSpPr>
            <a:spLocks noGrp="1"/>
          </p:cNvSpPr>
          <p:nvPr>
            <p:ph type="ftr" sz="quarter" idx="11"/>
          </p:nvPr>
        </p:nvSpPr>
        <p:spPr/>
        <p:txBody>
          <a:bodyPr/>
          <a:lstStyle/>
          <a:p>
            <a:endParaRPr lang="el-GR"/>
          </a:p>
        </p:txBody>
      </p:sp>
      <p:sp>
        <p:nvSpPr>
          <p:cNvPr id="6" name="Σύμβολο κράτησης θέσης αριθμού διαφάνειας 5"/>
          <p:cNvSpPr>
            <a:spLocks noGrp="1"/>
          </p:cNvSpPr>
          <p:nvPr>
            <p:ph type="sldNum" sz="quarter" idx="12"/>
          </p:nvPr>
        </p:nvSpPr>
        <p:spPr/>
        <p:txBody>
          <a:bodyPr/>
          <a:lstStyle/>
          <a:p>
            <a:fld id="{C3F45B51-9333-3F42-95D0-85720EF46E71}" type="slidenum">
              <a:rPr lang="el-GR" smtClean="0"/>
              <a:t>‹#›</a:t>
            </a:fld>
            <a:endParaRPr lang="el-GR"/>
          </a:p>
        </p:txBody>
      </p:sp>
    </p:spTree>
    <p:extLst>
      <p:ext uri="{BB962C8B-B14F-4D97-AF65-F5344CB8AC3E}">
        <p14:creationId xmlns:p14="http://schemas.microsoft.com/office/powerpoint/2010/main" val="17996575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Τίτλος 1"/>
          <p:cNvSpPr>
            <a:spLocks noGrp="1"/>
          </p:cNvSpPr>
          <p:nvPr>
            <p:ph type="title"/>
          </p:nvPr>
        </p:nvSpPr>
        <p:spPr>
          <a:xfrm>
            <a:off x="831850" y="1709738"/>
            <a:ext cx="10515600" cy="2852737"/>
          </a:xfrm>
        </p:spPr>
        <p:txBody>
          <a:bodyPr anchor="b"/>
          <a:lstStyle>
            <a:lvl1pPr>
              <a:defRPr sz="6000"/>
            </a:lvl1pPr>
          </a:lstStyle>
          <a:p>
            <a:r>
              <a:rPr lang="el-GR" smtClean="0"/>
              <a:t>Στυλ τίτλου υποδείγματος</a:t>
            </a:r>
            <a:endParaRPr lang="el-GR"/>
          </a:p>
        </p:txBody>
      </p:sp>
      <p:sp>
        <p:nvSpPr>
          <p:cNvPr id="3" name="Σύμβολο κράτησης θέσης κειμένου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l-GR" smtClean="0"/>
              <a:t>Στυλ κειμένου υποδείγματος</a:t>
            </a:r>
          </a:p>
        </p:txBody>
      </p:sp>
      <p:sp>
        <p:nvSpPr>
          <p:cNvPr id="4" name="Σύμβολο κράτησης θέσης ημερομηνίας 3"/>
          <p:cNvSpPr>
            <a:spLocks noGrp="1"/>
          </p:cNvSpPr>
          <p:nvPr>
            <p:ph type="dt" sz="half" idx="10"/>
          </p:nvPr>
        </p:nvSpPr>
        <p:spPr/>
        <p:txBody>
          <a:bodyPr/>
          <a:lstStyle/>
          <a:p>
            <a:fld id="{C816EBF6-AE16-2A44-BA30-11C033678D8D}" type="datetimeFigureOut">
              <a:rPr lang="el-GR" smtClean="0"/>
              <a:t>23/1/18</a:t>
            </a:fld>
            <a:endParaRPr lang="el-GR"/>
          </a:p>
        </p:txBody>
      </p:sp>
      <p:sp>
        <p:nvSpPr>
          <p:cNvPr id="5" name="Σύμβολο κράτησης θέσης υποσέλιδου 4"/>
          <p:cNvSpPr>
            <a:spLocks noGrp="1"/>
          </p:cNvSpPr>
          <p:nvPr>
            <p:ph type="ftr" sz="quarter" idx="11"/>
          </p:nvPr>
        </p:nvSpPr>
        <p:spPr/>
        <p:txBody>
          <a:bodyPr/>
          <a:lstStyle/>
          <a:p>
            <a:endParaRPr lang="el-GR"/>
          </a:p>
        </p:txBody>
      </p:sp>
      <p:sp>
        <p:nvSpPr>
          <p:cNvPr id="6" name="Σύμβολο κράτησης θέσης αριθμού διαφάνειας 5"/>
          <p:cNvSpPr>
            <a:spLocks noGrp="1"/>
          </p:cNvSpPr>
          <p:nvPr>
            <p:ph type="sldNum" sz="quarter" idx="12"/>
          </p:nvPr>
        </p:nvSpPr>
        <p:spPr/>
        <p:txBody>
          <a:bodyPr/>
          <a:lstStyle/>
          <a:p>
            <a:fld id="{C3F45B51-9333-3F42-95D0-85720EF46E71}" type="slidenum">
              <a:rPr lang="el-GR" smtClean="0"/>
              <a:t>‹#›</a:t>
            </a:fld>
            <a:endParaRPr lang="el-GR"/>
          </a:p>
        </p:txBody>
      </p:sp>
    </p:spTree>
    <p:extLst>
      <p:ext uri="{BB962C8B-B14F-4D97-AF65-F5344CB8AC3E}">
        <p14:creationId xmlns:p14="http://schemas.microsoft.com/office/powerpoint/2010/main" val="16845736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τίτλου υποδείγματος</a:t>
            </a:r>
            <a:endParaRPr lang="el-GR"/>
          </a:p>
        </p:txBody>
      </p:sp>
      <p:sp>
        <p:nvSpPr>
          <p:cNvPr id="3" name="Σύμβολο κράτησης θέσης περιεχομένου 2"/>
          <p:cNvSpPr>
            <a:spLocks noGrp="1"/>
          </p:cNvSpPr>
          <p:nvPr>
            <p:ph sz="half" idx="1"/>
          </p:nvPr>
        </p:nvSpPr>
        <p:spPr>
          <a:xfrm>
            <a:off x="838200" y="1825625"/>
            <a:ext cx="5181600" cy="4351338"/>
          </a:xfrm>
        </p:spPr>
        <p:txBody>
          <a:bodyPr/>
          <a:lstStyle/>
          <a:p>
            <a:pPr lvl="0"/>
            <a:r>
              <a:rPr lang="el-GR" smtClean="0"/>
              <a:t>Στυλ κειμένου υποδείγματος</a:t>
            </a:r>
          </a:p>
          <a:p>
            <a:pPr lvl="1"/>
            <a:r>
              <a:rPr lang="el-GR" smtClean="0"/>
              <a:t>Δεύτερο επίπεδο</a:t>
            </a:r>
          </a:p>
          <a:p>
            <a:pPr lvl="2"/>
            <a:r>
              <a:rPr lang="el-GR" smtClean="0"/>
              <a:t>Τρίτο επίπεδο</a:t>
            </a:r>
          </a:p>
          <a:p>
            <a:pPr lvl="3"/>
            <a:r>
              <a:rPr lang="el-GR" smtClean="0"/>
              <a:t>Τέταρτο επίπεδο</a:t>
            </a:r>
          </a:p>
          <a:p>
            <a:pPr lvl="4"/>
            <a:r>
              <a:rPr lang="el-GR" smtClean="0"/>
              <a:t>Πέμπτο επίπεδο</a:t>
            </a:r>
            <a:endParaRPr lang="el-GR"/>
          </a:p>
        </p:txBody>
      </p:sp>
      <p:sp>
        <p:nvSpPr>
          <p:cNvPr id="4" name="Σύμβολο κράτησης θέσης περιεχομένου 3"/>
          <p:cNvSpPr>
            <a:spLocks noGrp="1"/>
          </p:cNvSpPr>
          <p:nvPr>
            <p:ph sz="half" idx="2"/>
          </p:nvPr>
        </p:nvSpPr>
        <p:spPr>
          <a:xfrm>
            <a:off x="6172200" y="1825625"/>
            <a:ext cx="5181600" cy="4351338"/>
          </a:xfrm>
        </p:spPr>
        <p:txBody>
          <a:bodyPr/>
          <a:lstStyle/>
          <a:p>
            <a:pPr lvl="0"/>
            <a:r>
              <a:rPr lang="el-GR" smtClean="0"/>
              <a:t>Στυλ κειμένου υποδείγματος</a:t>
            </a:r>
          </a:p>
          <a:p>
            <a:pPr lvl="1"/>
            <a:r>
              <a:rPr lang="el-GR" smtClean="0"/>
              <a:t>Δεύτερο επίπεδο</a:t>
            </a:r>
          </a:p>
          <a:p>
            <a:pPr lvl="2"/>
            <a:r>
              <a:rPr lang="el-GR" smtClean="0"/>
              <a:t>Τρίτο επίπεδο</a:t>
            </a:r>
          </a:p>
          <a:p>
            <a:pPr lvl="3"/>
            <a:r>
              <a:rPr lang="el-GR" smtClean="0"/>
              <a:t>Τέταρτο επίπεδο</a:t>
            </a:r>
          </a:p>
          <a:p>
            <a:pPr lvl="4"/>
            <a:r>
              <a:rPr lang="el-GR" smtClean="0"/>
              <a:t>Πέμπτο επίπεδο</a:t>
            </a:r>
            <a:endParaRPr lang="el-GR"/>
          </a:p>
        </p:txBody>
      </p:sp>
      <p:sp>
        <p:nvSpPr>
          <p:cNvPr id="5" name="Σύμβολο κράτησης θέσης ημερομηνίας 4"/>
          <p:cNvSpPr>
            <a:spLocks noGrp="1"/>
          </p:cNvSpPr>
          <p:nvPr>
            <p:ph type="dt" sz="half" idx="10"/>
          </p:nvPr>
        </p:nvSpPr>
        <p:spPr/>
        <p:txBody>
          <a:bodyPr/>
          <a:lstStyle/>
          <a:p>
            <a:fld id="{C816EBF6-AE16-2A44-BA30-11C033678D8D}" type="datetimeFigureOut">
              <a:rPr lang="el-GR" smtClean="0"/>
              <a:t>23/1/18</a:t>
            </a:fld>
            <a:endParaRPr lang="el-GR"/>
          </a:p>
        </p:txBody>
      </p:sp>
      <p:sp>
        <p:nvSpPr>
          <p:cNvPr id="6" name="Σύμβολο κράτησης θέσης υποσέλιδου 5"/>
          <p:cNvSpPr>
            <a:spLocks noGrp="1"/>
          </p:cNvSpPr>
          <p:nvPr>
            <p:ph type="ftr" sz="quarter" idx="11"/>
          </p:nvPr>
        </p:nvSpPr>
        <p:spPr/>
        <p:txBody>
          <a:bodyPr/>
          <a:lstStyle/>
          <a:p>
            <a:endParaRPr lang="el-GR"/>
          </a:p>
        </p:txBody>
      </p:sp>
      <p:sp>
        <p:nvSpPr>
          <p:cNvPr id="7" name="Σύμβολο κράτησης θέσης αριθμού διαφάνειας 6"/>
          <p:cNvSpPr>
            <a:spLocks noGrp="1"/>
          </p:cNvSpPr>
          <p:nvPr>
            <p:ph type="sldNum" sz="quarter" idx="12"/>
          </p:nvPr>
        </p:nvSpPr>
        <p:spPr/>
        <p:txBody>
          <a:bodyPr/>
          <a:lstStyle/>
          <a:p>
            <a:fld id="{C3F45B51-9333-3F42-95D0-85720EF46E71}" type="slidenum">
              <a:rPr lang="el-GR" smtClean="0"/>
              <a:t>‹#›</a:t>
            </a:fld>
            <a:endParaRPr lang="el-GR"/>
          </a:p>
        </p:txBody>
      </p:sp>
    </p:spTree>
    <p:extLst>
      <p:ext uri="{BB962C8B-B14F-4D97-AF65-F5344CB8AC3E}">
        <p14:creationId xmlns:p14="http://schemas.microsoft.com/office/powerpoint/2010/main" val="2045133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p:cNvSpPr>
            <a:spLocks noGrp="1"/>
          </p:cNvSpPr>
          <p:nvPr>
            <p:ph type="title"/>
          </p:nvPr>
        </p:nvSpPr>
        <p:spPr>
          <a:xfrm>
            <a:off x="839788" y="365125"/>
            <a:ext cx="10515600" cy="1325563"/>
          </a:xfrm>
        </p:spPr>
        <p:txBody>
          <a:bodyPr/>
          <a:lstStyle/>
          <a:p>
            <a:r>
              <a:rPr lang="el-GR" smtClean="0"/>
              <a:t>Στυλ τίτλου υποδείγματος</a:t>
            </a:r>
            <a:endParaRPr lang="el-GR"/>
          </a:p>
        </p:txBody>
      </p:sp>
      <p:sp>
        <p:nvSpPr>
          <p:cNvPr id="3" name="Σύμβολο κράτησης θέσης κειμένου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κειμένου υποδείγματος</a:t>
            </a:r>
          </a:p>
        </p:txBody>
      </p:sp>
      <p:sp>
        <p:nvSpPr>
          <p:cNvPr id="4" name="Σύμβολο κράτησης θέσης περιεχομένου 3"/>
          <p:cNvSpPr>
            <a:spLocks noGrp="1"/>
          </p:cNvSpPr>
          <p:nvPr>
            <p:ph sz="half" idx="2"/>
          </p:nvPr>
        </p:nvSpPr>
        <p:spPr>
          <a:xfrm>
            <a:off x="839788" y="2505075"/>
            <a:ext cx="5157787" cy="3684588"/>
          </a:xfrm>
        </p:spPr>
        <p:txBody>
          <a:bodyPr/>
          <a:lstStyle/>
          <a:p>
            <a:pPr lvl="0"/>
            <a:r>
              <a:rPr lang="el-GR" smtClean="0"/>
              <a:t>Στυλ κειμένου υποδείγματος</a:t>
            </a:r>
          </a:p>
          <a:p>
            <a:pPr lvl="1"/>
            <a:r>
              <a:rPr lang="el-GR" smtClean="0"/>
              <a:t>Δεύτερο επίπεδο</a:t>
            </a:r>
          </a:p>
          <a:p>
            <a:pPr lvl="2"/>
            <a:r>
              <a:rPr lang="el-GR" smtClean="0"/>
              <a:t>Τρίτο επίπεδο</a:t>
            </a:r>
          </a:p>
          <a:p>
            <a:pPr lvl="3"/>
            <a:r>
              <a:rPr lang="el-GR" smtClean="0"/>
              <a:t>Τέταρτο επίπεδο</a:t>
            </a:r>
          </a:p>
          <a:p>
            <a:pPr lvl="4"/>
            <a:r>
              <a:rPr lang="el-GR" smtClean="0"/>
              <a:t>Πέμπτο επίπεδο</a:t>
            </a:r>
            <a:endParaRPr lang="el-GR"/>
          </a:p>
        </p:txBody>
      </p:sp>
      <p:sp>
        <p:nvSpPr>
          <p:cNvPr id="5" name="Σύμβολο κράτησης θέσης κειμένου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κειμένου υποδείγματος</a:t>
            </a:r>
          </a:p>
        </p:txBody>
      </p:sp>
      <p:sp>
        <p:nvSpPr>
          <p:cNvPr id="6" name="Σύμβολο κράτησης θέσης περιεχομένου 5"/>
          <p:cNvSpPr>
            <a:spLocks noGrp="1"/>
          </p:cNvSpPr>
          <p:nvPr>
            <p:ph sz="quarter" idx="4"/>
          </p:nvPr>
        </p:nvSpPr>
        <p:spPr>
          <a:xfrm>
            <a:off x="6172200" y="2505075"/>
            <a:ext cx="5183188" cy="3684588"/>
          </a:xfrm>
        </p:spPr>
        <p:txBody>
          <a:bodyPr/>
          <a:lstStyle/>
          <a:p>
            <a:pPr lvl="0"/>
            <a:r>
              <a:rPr lang="el-GR" smtClean="0"/>
              <a:t>Στυλ κειμένου υποδείγματος</a:t>
            </a:r>
          </a:p>
          <a:p>
            <a:pPr lvl="1"/>
            <a:r>
              <a:rPr lang="el-GR" smtClean="0"/>
              <a:t>Δεύτερο επίπεδο</a:t>
            </a:r>
          </a:p>
          <a:p>
            <a:pPr lvl="2"/>
            <a:r>
              <a:rPr lang="el-GR" smtClean="0"/>
              <a:t>Τρίτο επίπεδο</a:t>
            </a:r>
          </a:p>
          <a:p>
            <a:pPr lvl="3"/>
            <a:r>
              <a:rPr lang="el-GR" smtClean="0"/>
              <a:t>Τέταρτο επίπεδο</a:t>
            </a:r>
          </a:p>
          <a:p>
            <a:pPr lvl="4"/>
            <a:r>
              <a:rPr lang="el-GR" smtClean="0"/>
              <a:t>Πέμπτο επίπεδο</a:t>
            </a:r>
            <a:endParaRPr lang="el-GR"/>
          </a:p>
        </p:txBody>
      </p:sp>
      <p:sp>
        <p:nvSpPr>
          <p:cNvPr id="7" name="Σύμβολο κράτησης θέσης ημερομηνίας 6"/>
          <p:cNvSpPr>
            <a:spLocks noGrp="1"/>
          </p:cNvSpPr>
          <p:nvPr>
            <p:ph type="dt" sz="half" idx="10"/>
          </p:nvPr>
        </p:nvSpPr>
        <p:spPr/>
        <p:txBody>
          <a:bodyPr/>
          <a:lstStyle/>
          <a:p>
            <a:fld id="{C816EBF6-AE16-2A44-BA30-11C033678D8D}" type="datetimeFigureOut">
              <a:rPr lang="el-GR" smtClean="0"/>
              <a:t>23/1/18</a:t>
            </a:fld>
            <a:endParaRPr lang="el-GR"/>
          </a:p>
        </p:txBody>
      </p:sp>
      <p:sp>
        <p:nvSpPr>
          <p:cNvPr id="8" name="Σύμβολο κράτησης θέσης υποσέλιδου 7"/>
          <p:cNvSpPr>
            <a:spLocks noGrp="1"/>
          </p:cNvSpPr>
          <p:nvPr>
            <p:ph type="ftr" sz="quarter" idx="11"/>
          </p:nvPr>
        </p:nvSpPr>
        <p:spPr/>
        <p:txBody>
          <a:bodyPr/>
          <a:lstStyle/>
          <a:p>
            <a:endParaRPr lang="el-GR"/>
          </a:p>
        </p:txBody>
      </p:sp>
      <p:sp>
        <p:nvSpPr>
          <p:cNvPr id="9" name="Σύμβολο κράτησης θέσης αριθμού διαφάνειας 8"/>
          <p:cNvSpPr>
            <a:spLocks noGrp="1"/>
          </p:cNvSpPr>
          <p:nvPr>
            <p:ph type="sldNum" sz="quarter" idx="12"/>
          </p:nvPr>
        </p:nvSpPr>
        <p:spPr/>
        <p:txBody>
          <a:bodyPr/>
          <a:lstStyle/>
          <a:p>
            <a:fld id="{C3F45B51-9333-3F42-95D0-85720EF46E71}" type="slidenum">
              <a:rPr lang="el-GR" smtClean="0"/>
              <a:t>‹#›</a:t>
            </a:fld>
            <a:endParaRPr lang="el-GR"/>
          </a:p>
        </p:txBody>
      </p:sp>
    </p:spTree>
    <p:extLst>
      <p:ext uri="{BB962C8B-B14F-4D97-AF65-F5344CB8AC3E}">
        <p14:creationId xmlns:p14="http://schemas.microsoft.com/office/powerpoint/2010/main" val="12816516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τίτλου υποδείγματος</a:t>
            </a:r>
            <a:endParaRPr lang="el-GR"/>
          </a:p>
        </p:txBody>
      </p:sp>
      <p:sp>
        <p:nvSpPr>
          <p:cNvPr id="3" name="Σύμβολο κράτησης θέσης ημερομηνίας 2"/>
          <p:cNvSpPr>
            <a:spLocks noGrp="1"/>
          </p:cNvSpPr>
          <p:nvPr>
            <p:ph type="dt" sz="half" idx="10"/>
          </p:nvPr>
        </p:nvSpPr>
        <p:spPr/>
        <p:txBody>
          <a:bodyPr/>
          <a:lstStyle/>
          <a:p>
            <a:fld id="{C816EBF6-AE16-2A44-BA30-11C033678D8D}" type="datetimeFigureOut">
              <a:rPr lang="el-GR" smtClean="0"/>
              <a:t>23/1/18</a:t>
            </a:fld>
            <a:endParaRPr lang="el-GR"/>
          </a:p>
        </p:txBody>
      </p:sp>
      <p:sp>
        <p:nvSpPr>
          <p:cNvPr id="4" name="Σύμβολο κράτησης θέσης υποσέλιδου 3"/>
          <p:cNvSpPr>
            <a:spLocks noGrp="1"/>
          </p:cNvSpPr>
          <p:nvPr>
            <p:ph type="ftr" sz="quarter" idx="11"/>
          </p:nvPr>
        </p:nvSpPr>
        <p:spPr/>
        <p:txBody>
          <a:bodyPr/>
          <a:lstStyle/>
          <a:p>
            <a:endParaRPr lang="el-GR"/>
          </a:p>
        </p:txBody>
      </p:sp>
      <p:sp>
        <p:nvSpPr>
          <p:cNvPr id="5" name="Σύμβολο κράτησης θέσης αριθμού διαφάνειας 4"/>
          <p:cNvSpPr>
            <a:spLocks noGrp="1"/>
          </p:cNvSpPr>
          <p:nvPr>
            <p:ph type="sldNum" sz="quarter" idx="12"/>
          </p:nvPr>
        </p:nvSpPr>
        <p:spPr/>
        <p:txBody>
          <a:bodyPr/>
          <a:lstStyle/>
          <a:p>
            <a:fld id="{C3F45B51-9333-3F42-95D0-85720EF46E71}" type="slidenum">
              <a:rPr lang="el-GR" smtClean="0"/>
              <a:t>‹#›</a:t>
            </a:fld>
            <a:endParaRPr lang="el-GR"/>
          </a:p>
        </p:txBody>
      </p:sp>
    </p:spTree>
    <p:extLst>
      <p:ext uri="{BB962C8B-B14F-4D97-AF65-F5344CB8AC3E}">
        <p14:creationId xmlns:p14="http://schemas.microsoft.com/office/powerpoint/2010/main" val="14589576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Σύμβολο κράτησης θέσης ημερομηνίας 1"/>
          <p:cNvSpPr>
            <a:spLocks noGrp="1"/>
          </p:cNvSpPr>
          <p:nvPr>
            <p:ph type="dt" sz="half" idx="10"/>
          </p:nvPr>
        </p:nvSpPr>
        <p:spPr/>
        <p:txBody>
          <a:bodyPr/>
          <a:lstStyle/>
          <a:p>
            <a:fld id="{C816EBF6-AE16-2A44-BA30-11C033678D8D}" type="datetimeFigureOut">
              <a:rPr lang="el-GR" smtClean="0"/>
              <a:t>23/1/18</a:t>
            </a:fld>
            <a:endParaRPr lang="el-GR"/>
          </a:p>
        </p:txBody>
      </p:sp>
      <p:sp>
        <p:nvSpPr>
          <p:cNvPr id="3" name="Σύμβολο κράτησης θέσης υποσέλιδου 2"/>
          <p:cNvSpPr>
            <a:spLocks noGrp="1"/>
          </p:cNvSpPr>
          <p:nvPr>
            <p:ph type="ftr" sz="quarter" idx="11"/>
          </p:nvPr>
        </p:nvSpPr>
        <p:spPr/>
        <p:txBody>
          <a:bodyPr/>
          <a:lstStyle/>
          <a:p>
            <a:endParaRPr lang="el-GR"/>
          </a:p>
        </p:txBody>
      </p:sp>
      <p:sp>
        <p:nvSpPr>
          <p:cNvPr id="4" name="Σύμβολο κράτησης θέσης αριθμού διαφάνειας 3"/>
          <p:cNvSpPr>
            <a:spLocks noGrp="1"/>
          </p:cNvSpPr>
          <p:nvPr>
            <p:ph type="sldNum" sz="quarter" idx="12"/>
          </p:nvPr>
        </p:nvSpPr>
        <p:spPr/>
        <p:txBody>
          <a:bodyPr/>
          <a:lstStyle/>
          <a:p>
            <a:fld id="{C3F45B51-9333-3F42-95D0-85720EF46E71}" type="slidenum">
              <a:rPr lang="el-GR" smtClean="0"/>
              <a:t>‹#›</a:t>
            </a:fld>
            <a:endParaRPr lang="el-GR"/>
          </a:p>
        </p:txBody>
      </p:sp>
    </p:spTree>
    <p:extLst>
      <p:ext uri="{BB962C8B-B14F-4D97-AF65-F5344CB8AC3E}">
        <p14:creationId xmlns:p14="http://schemas.microsoft.com/office/powerpoint/2010/main" val="7323202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839788" y="457200"/>
            <a:ext cx="3932237" cy="1600200"/>
          </a:xfrm>
        </p:spPr>
        <p:txBody>
          <a:bodyPr anchor="b"/>
          <a:lstStyle>
            <a:lvl1pPr>
              <a:defRPr sz="3200"/>
            </a:lvl1pPr>
          </a:lstStyle>
          <a:p>
            <a:r>
              <a:rPr lang="el-GR" smtClean="0"/>
              <a:t>Στυλ τίτλου υποδείγματος</a:t>
            </a:r>
            <a:endParaRPr lang="el-GR"/>
          </a:p>
        </p:txBody>
      </p:sp>
      <p:sp>
        <p:nvSpPr>
          <p:cNvPr id="3" name="Σύμβολο κράτησης θέσης περιεχομένου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Στυλ κειμένου υποδείγματος</a:t>
            </a:r>
          </a:p>
          <a:p>
            <a:pPr lvl="1"/>
            <a:r>
              <a:rPr lang="el-GR" smtClean="0"/>
              <a:t>Δεύτερο επίπεδο</a:t>
            </a:r>
          </a:p>
          <a:p>
            <a:pPr lvl="2"/>
            <a:r>
              <a:rPr lang="el-GR" smtClean="0"/>
              <a:t>Τρίτο επίπεδο</a:t>
            </a:r>
          </a:p>
          <a:p>
            <a:pPr lvl="3"/>
            <a:r>
              <a:rPr lang="el-GR" smtClean="0"/>
              <a:t>Τέταρτο επίπεδο</a:t>
            </a:r>
          </a:p>
          <a:p>
            <a:pPr lvl="4"/>
            <a:r>
              <a:rPr lang="el-GR" smtClean="0"/>
              <a:t>Πέμπτο επίπεδο</a:t>
            </a:r>
            <a:endParaRPr lang="el-GR"/>
          </a:p>
        </p:txBody>
      </p:sp>
      <p:sp>
        <p:nvSpPr>
          <p:cNvPr id="4" name="Σύμβολο κράτησης θέσης κειμένου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smtClean="0"/>
              <a:t>Στυλ κειμένου υποδείγματος</a:t>
            </a:r>
          </a:p>
        </p:txBody>
      </p:sp>
      <p:sp>
        <p:nvSpPr>
          <p:cNvPr id="5" name="Σύμβολο κράτησης θέσης ημερομηνίας 4"/>
          <p:cNvSpPr>
            <a:spLocks noGrp="1"/>
          </p:cNvSpPr>
          <p:nvPr>
            <p:ph type="dt" sz="half" idx="10"/>
          </p:nvPr>
        </p:nvSpPr>
        <p:spPr/>
        <p:txBody>
          <a:bodyPr/>
          <a:lstStyle/>
          <a:p>
            <a:fld id="{C816EBF6-AE16-2A44-BA30-11C033678D8D}" type="datetimeFigureOut">
              <a:rPr lang="el-GR" smtClean="0"/>
              <a:t>23/1/18</a:t>
            </a:fld>
            <a:endParaRPr lang="el-GR"/>
          </a:p>
        </p:txBody>
      </p:sp>
      <p:sp>
        <p:nvSpPr>
          <p:cNvPr id="6" name="Σύμβολο κράτησης θέσης υποσέλιδου 5"/>
          <p:cNvSpPr>
            <a:spLocks noGrp="1"/>
          </p:cNvSpPr>
          <p:nvPr>
            <p:ph type="ftr" sz="quarter" idx="11"/>
          </p:nvPr>
        </p:nvSpPr>
        <p:spPr/>
        <p:txBody>
          <a:bodyPr/>
          <a:lstStyle/>
          <a:p>
            <a:endParaRPr lang="el-GR"/>
          </a:p>
        </p:txBody>
      </p:sp>
      <p:sp>
        <p:nvSpPr>
          <p:cNvPr id="7" name="Σύμβολο κράτησης θέσης αριθμού διαφάνειας 6"/>
          <p:cNvSpPr>
            <a:spLocks noGrp="1"/>
          </p:cNvSpPr>
          <p:nvPr>
            <p:ph type="sldNum" sz="quarter" idx="12"/>
          </p:nvPr>
        </p:nvSpPr>
        <p:spPr/>
        <p:txBody>
          <a:bodyPr/>
          <a:lstStyle/>
          <a:p>
            <a:fld id="{C3F45B51-9333-3F42-95D0-85720EF46E71}" type="slidenum">
              <a:rPr lang="el-GR" smtClean="0"/>
              <a:t>‹#›</a:t>
            </a:fld>
            <a:endParaRPr lang="el-GR"/>
          </a:p>
        </p:txBody>
      </p:sp>
    </p:spTree>
    <p:extLst>
      <p:ext uri="{BB962C8B-B14F-4D97-AF65-F5344CB8AC3E}">
        <p14:creationId xmlns:p14="http://schemas.microsoft.com/office/powerpoint/2010/main" val="8775767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839788" y="457200"/>
            <a:ext cx="3932237" cy="1600200"/>
          </a:xfrm>
        </p:spPr>
        <p:txBody>
          <a:bodyPr anchor="b"/>
          <a:lstStyle>
            <a:lvl1pPr>
              <a:defRPr sz="3200"/>
            </a:lvl1pPr>
          </a:lstStyle>
          <a:p>
            <a:r>
              <a:rPr lang="el-GR" smtClean="0"/>
              <a:t>Στυλ τίτλου υποδείγματος</a:t>
            </a:r>
            <a:endParaRPr lang="el-GR"/>
          </a:p>
        </p:txBody>
      </p:sp>
      <p:sp>
        <p:nvSpPr>
          <p:cNvPr id="3" name="Σύμβολο κράτησης θέσης εικόνας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Σύμβολο κράτησης θέσης κειμένου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smtClean="0"/>
              <a:t>Στυλ κειμένου υποδείγματος</a:t>
            </a:r>
          </a:p>
        </p:txBody>
      </p:sp>
      <p:sp>
        <p:nvSpPr>
          <p:cNvPr id="5" name="Σύμβολο κράτησης θέσης ημερομηνίας 4"/>
          <p:cNvSpPr>
            <a:spLocks noGrp="1"/>
          </p:cNvSpPr>
          <p:nvPr>
            <p:ph type="dt" sz="half" idx="10"/>
          </p:nvPr>
        </p:nvSpPr>
        <p:spPr/>
        <p:txBody>
          <a:bodyPr/>
          <a:lstStyle/>
          <a:p>
            <a:fld id="{C816EBF6-AE16-2A44-BA30-11C033678D8D}" type="datetimeFigureOut">
              <a:rPr lang="el-GR" smtClean="0"/>
              <a:t>23/1/18</a:t>
            </a:fld>
            <a:endParaRPr lang="el-GR"/>
          </a:p>
        </p:txBody>
      </p:sp>
      <p:sp>
        <p:nvSpPr>
          <p:cNvPr id="6" name="Σύμβολο κράτησης θέσης υποσέλιδου 5"/>
          <p:cNvSpPr>
            <a:spLocks noGrp="1"/>
          </p:cNvSpPr>
          <p:nvPr>
            <p:ph type="ftr" sz="quarter" idx="11"/>
          </p:nvPr>
        </p:nvSpPr>
        <p:spPr/>
        <p:txBody>
          <a:bodyPr/>
          <a:lstStyle/>
          <a:p>
            <a:endParaRPr lang="el-GR"/>
          </a:p>
        </p:txBody>
      </p:sp>
      <p:sp>
        <p:nvSpPr>
          <p:cNvPr id="7" name="Σύμβολο κράτησης θέσης αριθμού διαφάνειας 6"/>
          <p:cNvSpPr>
            <a:spLocks noGrp="1"/>
          </p:cNvSpPr>
          <p:nvPr>
            <p:ph type="sldNum" sz="quarter" idx="12"/>
          </p:nvPr>
        </p:nvSpPr>
        <p:spPr/>
        <p:txBody>
          <a:bodyPr/>
          <a:lstStyle/>
          <a:p>
            <a:fld id="{C3F45B51-9333-3F42-95D0-85720EF46E71}" type="slidenum">
              <a:rPr lang="el-GR" smtClean="0"/>
              <a:t>‹#›</a:t>
            </a:fld>
            <a:endParaRPr lang="el-GR"/>
          </a:p>
        </p:txBody>
      </p:sp>
    </p:spTree>
    <p:extLst>
      <p:ext uri="{BB962C8B-B14F-4D97-AF65-F5344CB8AC3E}">
        <p14:creationId xmlns:p14="http://schemas.microsoft.com/office/powerpoint/2010/main" val="51488411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Σύμβολο κράτησης θέσης τίτλου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l-GR" smtClean="0"/>
              <a:t>Στυλ τίτλου υποδείγματος</a:t>
            </a:r>
            <a:endParaRPr lang="el-GR"/>
          </a:p>
        </p:txBody>
      </p:sp>
      <p:sp>
        <p:nvSpPr>
          <p:cNvPr id="3" name="Σύμβολο κράτησης θέσης κειμένου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l-GR" smtClean="0"/>
              <a:t>Στυλ κειμένου υποδείγματος</a:t>
            </a:r>
          </a:p>
          <a:p>
            <a:pPr lvl="1"/>
            <a:r>
              <a:rPr lang="el-GR" smtClean="0"/>
              <a:t>Δεύτερο επίπεδο</a:t>
            </a:r>
          </a:p>
          <a:p>
            <a:pPr lvl="2"/>
            <a:r>
              <a:rPr lang="el-GR" smtClean="0"/>
              <a:t>Τρίτο επίπεδο</a:t>
            </a:r>
          </a:p>
          <a:p>
            <a:pPr lvl="3"/>
            <a:r>
              <a:rPr lang="el-GR" smtClean="0"/>
              <a:t>Τέταρτο επίπεδο</a:t>
            </a:r>
          </a:p>
          <a:p>
            <a:pPr lvl="4"/>
            <a:r>
              <a:rPr lang="el-GR" smtClean="0"/>
              <a:t>Πέμπτο επίπεδο</a:t>
            </a:r>
            <a:endParaRPr lang="el-GR"/>
          </a:p>
        </p:txBody>
      </p:sp>
      <p:sp>
        <p:nvSpPr>
          <p:cNvPr id="4" name="Σύμβολο κράτησης θέσης ημερομηνίας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816EBF6-AE16-2A44-BA30-11C033678D8D}" type="datetimeFigureOut">
              <a:rPr lang="el-GR" smtClean="0"/>
              <a:t>22/1/18</a:t>
            </a:fld>
            <a:endParaRPr lang="el-GR"/>
          </a:p>
        </p:txBody>
      </p:sp>
      <p:sp>
        <p:nvSpPr>
          <p:cNvPr id="5" name="Σύμβολο κράτησης θέσης υποσέλιδου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Σύμβολο κράτησης θέσης αριθμού διαφάνειας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3F45B51-9333-3F42-95D0-85720EF46E71}" type="slidenum">
              <a:rPr lang="el-GR" smtClean="0"/>
              <a:t>‹#›</a:t>
            </a:fld>
            <a:endParaRPr lang="el-GR"/>
          </a:p>
        </p:txBody>
      </p:sp>
    </p:spTree>
    <p:extLst>
      <p:ext uri="{BB962C8B-B14F-4D97-AF65-F5344CB8AC3E}">
        <p14:creationId xmlns:p14="http://schemas.microsoft.com/office/powerpoint/2010/main" val="16568614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tif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tif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5.tif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6.tif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7.tif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8.tif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9.tif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tif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tif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tif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Τίτλος 1"/>
          <p:cNvSpPr>
            <a:spLocks noGrp="1"/>
          </p:cNvSpPr>
          <p:nvPr>
            <p:ph type="ctrTitle"/>
          </p:nvPr>
        </p:nvSpPr>
        <p:spPr/>
        <p:txBody>
          <a:bodyPr/>
          <a:lstStyle/>
          <a:p>
            <a:r>
              <a:rPr lang="el-GR" dirty="0" smtClean="0">
                <a:solidFill>
                  <a:srgbClr val="FFFF00"/>
                </a:solidFill>
              </a:rPr>
              <a:t>ΝΑΥΤΙΛΙΑΚΗ ΠΛΗΡΟΦΟΡΙΚΗ</a:t>
            </a:r>
            <a:endParaRPr lang="el-GR" dirty="0">
              <a:solidFill>
                <a:srgbClr val="FFFF00"/>
              </a:solidFill>
            </a:endParaRPr>
          </a:p>
        </p:txBody>
      </p:sp>
      <p:sp>
        <p:nvSpPr>
          <p:cNvPr id="3" name="Υπότιτλος 2"/>
          <p:cNvSpPr>
            <a:spLocks noGrp="1"/>
          </p:cNvSpPr>
          <p:nvPr>
            <p:ph type="subTitle" idx="1"/>
          </p:nvPr>
        </p:nvSpPr>
        <p:spPr/>
        <p:txBody>
          <a:bodyPr/>
          <a:lstStyle/>
          <a:p>
            <a:r>
              <a:rPr lang="el-GR" dirty="0" smtClean="0">
                <a:solidFill>
                  <a:srgbClr val="FFFF00"/>
                </a:solidFill>
              </a:rPr>
              <a:t>ΛΟΓΙΣΜΙΚΟ ΠΛΟΙΩΝ</a:t>
            </a:r>
            <a:endParaRPr lang="en-US" dirty="0" smtClean="0">
              <a:solidFill>
                <a:srgbClr val="FFFF00"/>
              </a:solidFill>
            </a:endParaRPr>
          </a:p>
          <a:p>
            <a:r>
              <a:rPr lang="el-GR" dirty="0" smtClean="0">
                <a:solidFill>
                  <a:srgbClr val="FFFF00"/>
                </a:solidFill>
              </a:rPr>
              <a:t>ΑΝΑΣΤΑΣΙΟΥ ΓΙΑΝΝΗΣ</a:t>
            </a:r>
            <a:endParaRPr lang="el-GR" dirty="0" smtClean="0">
              <a:solidFill>
                <a:srgbClr val="FFFF00"/>
              </a:solidFill>
            </a:endParaRPr>
          </a:p>
          <a:p>
            <a:endParaRPr lang="el-GR" dirty="0"/>
          </a:p>
        </p:txBody>
      </p:sp>
    </p:spTree>
    <p:extLst>
      <p:ext uri="{BB962C8B-B14F-4D97-AF65-F5344CB8AC3E}">
        <p14:creationId xmlns:p14="http://schemas.microsoft.com/office/powerpoint/2010/main" val="17816660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normAutofit fontScale="90000"/>
          </a:bodyPr>
          <a:lstStyle/>
          <a:p>
            <a:pPr algn="ctr"/>
            <a:r>
              <a:rPr lang="en-US" b="1" dirty="0"/>
              <a:t>How Information Technology Changes Greek Shipping</a:t>
            </a:r>
            <a:r>
              <a:rPr lang="el-GR" dirty="0"/>
              <a:t/>
            </a:r>
            <a:br>
              <a:rPr lang="el-GR" dirty="0"/>
            </a:br>
            <a:endParaRPr lang="el-GR" dirty="0"/>
          </a:p>
        </p:txBody>
      </p:sp>
      <p:sp>
        <p:nvSpPr>
          <p:cNvPr id="3" name="Σύμβολο κράτησης θέσης περιεχομένου 2"/>
          <p:cNvSpPr>
            <a:spLocks noGrp="1"/>
          </p:cNvSpPr>
          <p:nvPr>
            <p:ph idx="1"/>
          </p:nvPr>
        </p:nvSpPr>
        <p:spPr/>
        <p:txBody>
          <a:bodyPr/>
          <a:lstStyle/>
          <a:p>
            <a:pPr marL="0" indent="0">
              <a:buNone/>
            </a:pPr>
            <a:r>
              <a:rPr lang="en-US" dirty="0"/>
              <a:t>Innovative technology solutions for shipping, processing and analysis of data to and from ships have been presented by the largest companies and, as they all suggest, many of the functions that balance between offices and ships will be simplified, saving time and money.</a:t>
            </a:r>
            <a:endParaRPr lang="el-GR" dirty="0"/>
          </a:p>
        </p:txBody>
      </p:sp>
    </p:spTree>
    <p:extLst>
      <p:ext uri="{BB962C8B-B14F-4D97-AF65-F5344CB8AC3E}">
        <p14:creationId xmlns:p14="http://schemas.microsoft.com/office/powerpoint/2010/main" val="62654870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6" name="Σύμβολο κράτησης θέσης εικόνας 5"/>
          <p:cNvSpPr>
            <a:spLocks noGrp="1"/>
          </p:cNvSpPr>
          <p:nvPr>
            <p:ph type="pic" idx="1"/>
          </p:nvPr>
        </p:nvSpPr>
        <p:spPr/>
      </p:sp>
      <p:sp>
        <p:nvSpPr>
          <p:cNvPr id="7" name="Σύμβολο κράτησης θέσης κειμένου 6"/>
          <p:cNvSpPr>
            <a:spLocks noGrp="1"/>
          </p:cNvSpPr>
          <p:nvPr>
            <p:ph type="body" sz="half" idx="2"/>
          </p:nvPr>
        </p:nvSpPr>
        <p:spPr/>
        <p:txBody>
          <a:bodyPr>
            <a:normAutofit fontScale="92500" lnSpcReduction="10000"/>
          </a:bodyPr>
          <a:lstStyle/>
          <a:p>
            <a:pPr marL="228600" algn="just">
              <a:spcAft>
                <a:spcPts val="0"/>
              </a:spcAft>
            </a:pPr>
            <a:r>
              <a:rPr lang="en-US" b="1" dirty="0" smtClean="0">
                <a:effectLst/>
                <a:latin typeface="Calibri" charset="0"/>
                <a:ea typeface="Calibri" charset="0"/>
                <a:cs typeface="Times New Roman" charset="0"/>
              </a:rPr>
              <a:t>Fortune Technologies</a:t>
            </a:r>
            <a:r>
              <a:rPr lang="en-US" dirty="0" smtClean="0">
                <a:effectLst/>
                <a:latin typeface="Calibri" charset="0"/>
                <a:ea typeface="Calibri" charset="0"/>
                <a:cs typeface="Times New Roman" charset="0"/>
              </a:rPr>
              <a:t>, a provider of software solutions and professional services to shipping companies, presented in collaboration with Microsoft the new Microsoft Dynamics NAV 16 solution. It is a network-based innovative enterprise-based (ERP) system that makes it easier for ship-to-office communications. Through this system, it provides solutions related to the management of finance, purchasing, procurement, personnel management and payroll, etc. helping departmental managers to quickly take decisions to reduce risk. At the same time, it works like all Microsoft software that users are familiar with and is now available on mobile devices such as smartphones and tablets, which, as employees say in the industry, will "solve their hands" once they can access and control over much of the ship's operations.</a:t>
            </a:r>
            <a:endParaRPr lang="el-GR" sz="1200" dirty="0">
              <a:effectLst/>
              <a:latin typeface="Calibri" charset="0"/>
              <a:ea typeface="Calibri" charset="0"/>
              <a:cs typeface="Times New Roman" charset="0"/>
            </a:endParaRPr>
          </a:p>
        </p:txBody>
      </p:sp>
      <p:pic>
        <p:nvPicPr>
          <p:cNvPr id="8" name="Εικόνα 7"/>
          <p:cNvPicPr/>
          <p:nvPr/>
        </p:nvPicPr>
        <p:blipFill>
          <a:blip r:embed="rId2"/>
          <a:stretch>
            <a:fillRect/>
          </a:stretch>
        </p:blipFill>
        <p:spPr>
          <a:xfrm>
            <a:off x="5183188" y="987426"/>
            <a:ext cx="6172200" cy="4873624"/>
          </a:xfrm>
          <a:prstGeom prst="rect">
            <a:avLst/>
          </a:prstGeom>
        </p:spPr>
      </p:pic>
    </p:spTree>
    <p:extLst>
      <p:ext uri="{BB962C8B-B14F-4D97-AF65-F5344CB8AC3E}">
        <p14:creationId xmlns:p14="http://schemas.microsoft.com/office/powerpoint/2010/main" val="12917636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5" name="Σύμβολο κράτησης θέσης περιεχομένου 4"/>
          <p:cNvPicPr>
            <a:picLocks noGrp="1" noChangeAspect="1"/>
          </p:cNvPicPr>
          <p:nvPr>
            <p:ph idx="1"/>
          </p:nvPr>
        </p:nvPicPr>
        <p:blipFill>
          <a:blip r:embed="rId2"/>
          <a:stretch>
            <a:fillRect/>
          </a:stretch>
        </p:blipFill>
        <p:spPr>
          <a:xfrm>
            <a:off x="5183188" y="1112036"/>
            <a:ext cx="6172200" cy="4624402"/>
          </a:xfrm>
          <a:prstGeom prst="rect">
            <a:avLst/>
          </a:prstGeom>
        </p:spPr>
      </p:pic>
      <p:sp>
        <p:nvSpPr>
          <p:cNvPr id="4" name="Σύμβολο κράτησης θέσης κειμένου 3"/>
          <p:cNvSpPr>
            <a:spLocks noGrp="1"/>
          </p:cNvSpPr>
          <p:nvPr>
            <p:ph type="body" sz="half" idx="2"/>
          </p:nvPr>
        </p:nvSpPr>
        <p:spPr>
          <a:xfrm>
            <a:off x="839788" y="987425"/>
            <a:ext cx="3932237" cy="4881563"/>
          </a:xfrm>
        </p:spPr>
        <p:txBody>
          <a:bodyPr>
            <a:normAutofit/>
          </a:bodyPr>
          <a:lstStyle/>
          <a:p>
            <a:r>
              <a:rPr lang="en-US" b="1" dirty="0"/>
              <a:t>ABS Nautical Systems</a:t>
            </a:r>
            <a:r>
              <a:rPr lang="en-US" dirty="0"/>
              <a:t> introduces a software that allows the ship to be monitored during the voyage. This means that its energy performance, its status and the full range of its functions can be controlled as long as it is at sea. The forefront of sophisticated software is not so much the collection of these data, which is certainly very important as the bureaucracy is reduced and many procedures are being automated to date. Real innovation comes from automated data analysis. (Stamatis </a:t>
            </a:r>
            <a:r>
              <a:rPr lang="en-US" dirty="0" err="1"/>
              <a:t>Fraudos</a:t>
            </a:r>
            <a:r>
              <a:rPr lang="en-US" dirty="0"/>
              <a:t>, Principal Engineer). The data, on the one hand, is collected and calculated by the software, with the result that monitoring and coordination by the offices is made faster by helping decision-makers.</a:t>
            </a:r>
            <a:endParaRPr lang="el-GR" dirty="0"/>
          </a:p>
        </p:txBody>
      </p:sp>
    </p:spTree>
    <p:extLst>
      <p:ext uri="{BB962C8B-B14F-4D97-AF65-F5344CB8AC3E}">
        <p14:creationId xmlns:p14="http://schemas.microsoft.com/office/powerpoint/2010/main" val="176021753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5" name="Σύμβολο κράτησης θέσης περιεχομένου 4"/>
          <p:cNvPicPr>
            <a:picLocks noGrp="1" noChangeAspect="1"/>
          </p:cNvPicPr>
          <p:nvPr>
            <p:ph idx="1"/>
          </p:nvPr>
        </p:nvPicPr>
        <p:blipFill>
          <a:blip r:embed="rId2"/>
          <a:stretch>
            <a:fillRect/>
          </a:stretch>
        </p:blipFill>
        <p:spPr>
          <a:xfrm>
            <a:off x="5183188" y="1109662"/>
            <a:ext cx="6172200" cy="4629150"/>
          </a:xfrm>
          <a:prstGeom prst="rect">
            <a:avLst/>
          </a:prstGeom>
        </p:spPr>
      </p:pic>
      <p:sp>
        <p:nvSpPr>
          <p:cNvPr id="4" name="Σύμβολο κράτησης θέσης κειμένου 3"/>
          <p:cNvSpPr>
            <a:spLocks noGrp="1"/>
          </p:cNvSpPr>
          <p:nvPr>
            <p:ph type="body" sz="half" idx="2"/>
          </p:nvPr>
        </p:nvSpPr>
        <p:spPr>
          <a:xfrm>
            <a:off x="839788" y="667820"/>
            <a:ext cx="3932237" cy="6190180"/>
          </a:xfrm>
        </p:spPr>
        <p:txBody>
          <a:bodyPr>
            <a:normAutofit fontScale="77500" lnSpcReduction="20000"/>
          </a:bodyPr>
          <a:lstStyle/>
          <a:p>
            <a:r>
              <a:rPr lang="en-US" b="1" dirty="0"/>
              <a:t>DANAOS </a:t>
            </a:r>
            <a:r>
              <a:rPr lang="en-US" dirty="0"/>
              <a:t>Management Consultants presented its new products: the "WAVES fleet performance management system", ship performance management tool and the </a:t>
            </a:r>
            <a:r>
              <a:rPr lang="en-US" dirty="0" err="1"/>
              <a:t>DanaosONE</a:t>
            </a:r>
            <a:r>
              <a:rPr lang="en-US" dirty="0"/>
              <a:t> networking platform. The "Waves" awarded with Lloyds' Big Data Awards, is software that sensors, real-time data capture, process and rationalize them according to the planned algorithms. In the logic of "fog computing," data on procurement, fleet management, consumer and safety issues go through the processing formulas and then transferred to the IT department of the company as information. This saves large amounts of money that would have been spent using the traditional time-consuming and manual way of collecting and transferring data to and from ships. </a:t>
            </a:r>
            <a:r>
              <a:rPr lang="en-US" dirty="0" err="1"/>
              <a:t>Danaos</a:t>
            </a:r>
            <a:r>
              <a:rPr lang="en-US" dirty="0"/>
              <a:t> also introduced the </a:t>
            </a:r>
            <a:r>
              <a:rPr lang="en-US" dirty="0" err="1"/>
              <a:t>DanaosONE</a:t>
            </a:r>
            <a:r>
              <a:rPr lang="en-US" dirty="0"/>
              <a:t> platform, a collective online service tool, something like </a:t>
            </a:r>
            <a:r>
              <a:rPr lang="en-US" dirty="0" err="1"/>
              <a:t>Linkedin's</a:t>
            </a:r>
            <a:r>
              <a:rPr lang="en-US" dirty="0"/>
              <a:t> shipping (Christos </a:t>
            </a:r>
            <a:r>
              <a:rPr lang="en-US" dirty="0" err="1"/>
              <a:t>Emmanouilidis</a:t>
            </a:r>
            <a:r>
              <a:rPr lang="en-US" dirty="0"/>
              <a:t>, Business Development). It is a Business to Business platform accessible only to registered users whose e-mail addresses have a maritime-related domain and are also open to students and graduates of corresponding university departments. The purpose of </a:t>
            </a:r>
            <a:r>
              <a:rPr lang="en-US" dirty="0" err="1"/>
              <a:t>DanaosONE</a:t>
            </a:r>
            <a:r>
              <a:rPr lang="en-US" dirty="0"/>
              <a:t> is to bring together the entire shipping community to promote the replacement digital process, the open dialogue between people in the area, the search for staff and work. The sophisticated INFINITY Cube has been revealed to the public by </a:t>
            </a:r>
            <a:r>
              <a:rPr lang="en-US" dirty="0" err="1"/>
              <a:t>Navarino</a:t>
            </a:r>
            <a:r>
              <a:rPr lang="en-US" dirty="0"/>
              <a:t> in collaboration with Dell. INFINITY filters and compresses the data through "airtime", that is, very simple, talk time and network data volume. The communications provided on the ship are connected to the terminals and the internal network by controlling the data - </a:t>
            </a:r>
            <a:r>
              <a:rPr lang="en-US" dirty="0" err="1"/>
              <a:t>ie</a:t>
            </a:r>
            <a:r>
              <a:rPr lang="en-US" dirty="0"/>
              <a:t> the data flow - minimizing traffic which was a problem for ships' costs (Dimitris </a:t>
            </a:r>
            <a:r>
              <a:rPr lang="en-US" dirty="0" err="1"/>
              <a:t>Kourtidis</a:t>
            </a:r>
            <a:r>
              <a:rPr lang="en-US" dirty="0"/>
              <a:t> .Presales engineer). The boat does not, in this way, ever live without bandwidth, since INFINITY intervenes and "cuts" the unnecessary communications, opening the necessary ones respectively.</a:t>
            </a:r>
            <a:endParaRPr lang="el-GR" dirty="0"/>
          </a:p>
        </p:txBody>
      </p:sp>
    </p:spTree>
    <p:extLst>
      <p:ext uri="{BB962C8B-B14F-4D97-AF65-F5344CB8AC3E}">
        <p14:creationId xmlns:p14="http://schemas.microsoft.com/office/powerpoint/2010/main" val="2413896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Σύμβολο κράτησης θέσης κειμένου 3"/>
          <p:cNvSpPr>
            <a:spLocks noGrp="1"/>
          </p:cNvSpPr>
          <p:nvPr>
            <p:ph type="body" sz="half" idx="2"/>
          </p:nvPr>
        </p:nvSpPr>
        <p:spPr>
          <a:xfrm>
            <a:off x="839788" y="770562"/>
            <a:ext cx="3932237" cy="5098426"/>
          </a:xfrm>
        </p:spPr>
        <p:txBody>
          <a:bodyPr/>
          <a:lstStyle/>
          <a:p>
            <a:r>
              <a:rPr lang="en-US" b="1" dirty="0"/>
              <a:t>Inmarsat</a:t>
            </a:r>
            <a:r>
              <a:rPr lang="en-US" dirty="0"/>
              <a:t> is ready to launch Global Express (GX), the new satellite that combines fixed communications and fun for the crew at low cost. The new satellite will provide broadband fleet telephony services, replacing the old systems that will allow you to work in the ship, seamlessly even remotely. It also combines the VSAT functions used so far to access the crew's telephone and network during the trip, which was overwhelming. Global Express merges these two axes with a fixed "satellite dish": business network and crew coverage, in very good quality, with a given charge that solves the problem of very expensive bulk</a:t>
            </a:r>
            <a:r>
              <a:rPr lang="en-US" dirty="0" smtClean="0"/>
              <a:t>.</a:t>
            </a:r>
            <a:r>
              <a:rPr lang="en-US" dirty="0"/>
              <a:t> Technological tools serve to normalize and refine the information systems used in the shipping industry by addressing the issue holistically by providing end-to-end solutions.</a:t>
            </a:r>
            <a:endParaRPr lang="el-GR" dirty="0"/>
          </a:p>
        </p:txBody>
      </p:sp>
      <p:pic>
        <p:nvPicPr>
          <p:cNvPr id="5" name="Σύμβολο κράτησης θέσης περιεχομένου 4"/>
          <p:cNvPicPr>
            <a:picLocks noGrp="1"/>
          </p:cNvPicPr>
          <p:nvPr>
            <p:ph idx="1"/>
          </p:nvPr>
        </p:nvPicPr>
        <p:blipFill>
          <a:blip r:embed="rId2"/>
          <a:stretch>
            <a:fillRect/>
          </a:stretch>
        </p:blipFill>
        <p:spPr>
          <a:xfrm>
            <a:off x="5234559" y="770562"/>
            <a:ext cx="6172200" cy="3562275"/>
          </a:xfrm>
          <a:prstGeom prst="rect">
            <a:avLst/>
          </a:prstGeom>
        </p:spPr>
      </p:pic>
    </p:spTree>
    <p:extLst>
      <p:ext uri="{BB962C8B-B14F-4D97-AF65-F5344CB8AC3E}">
        <p14:creationId xmlns:p14="http://schemas.microsoft.com/office/powerpoint/2010/main" val="76570016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5" name="Σύμβολο κράτησης θέσης περιεχομένου 4"/>
          <p:cNvPicPr>
            <a:picLocks noGrp="1" noChangeAspect="1"/>
          </p:cNvPicPr>
          <p:nvPr>
            <p:ph idx="1"/>
          </p:nvPr>
        </p:nvPicPr>
        <p:blipFill>
          <a:blip r:embed="rId2"/>
          <a:stretch>
            <a:fillRect/>
          </a:stretch>
        </p:blipFill>
        <p:spPr>
          <a:xfrm>
            <a:off x="5359783" y="987425"/>
            <a:ext cx="5819010" cy="4873625"/>
          </a:xfrm>
          <a:prstGeom prst="rect">
            <a:avLst/>
          </a:prstGeom>
        </p:spPr>
      </p:pic>
      <p:sp>
        <p:nvSpPr>
          <p:cNvPr id="4" name="Σύμβολο κράτησης θέσης κειμένου 3"/>
          <p:cNvSpPr>
            <a:spLocks noGrp="1"/>
          </p:cNvSpPr>
          <p:nvPr>
            <p:ph type="body" sz="half" idx="2"/>
          </p:nvPr>
        </p:nvSpPr>
        <p:spPr>
          <a:xfrm>
            <a:off x="839788" y="729465"/>
            <a:ext cx="3932237" cy="5139523"/>
          </a:xfrm>
        </p:spPr>
        <p:txBody>
          <a:bodyPr>
            <a:normAutofit lnSpcReduction="10000"/>
          </a:bodyPr>
          <a:lstStyle/>
          <a:p>
            <a:r>
              <a:rPr lang="en-US" b="1" dirty="0"/>
              <a:t>LAROS</a:t>
            </a:r>
            <a:r>
              <a:rPr lang="en-US" dirty="0"/>
              <a:t> is an integrated wireless collection and analysis system for fleet performance based on innovative hardware and sophisticated software. The unique LAROS data collection structure allows for rapid installation along with increased flexibility in connectivity and sensor interfaces. Adopting the </a:t>
            </a:r>
            <a:r>
              <a:rPr lang="en-US" dirty="0" err="1"/>
              <a:t>Laros</a:t>
            </a:r>
            <a:r>
              <a:rPr lang="en-US" dirty="0"/>
              <a:t> system, a shipping company acquires a full and thorough knowledge of the fleet status in almost real time and therefore enjoys among others: Automated Reporting, Hull and Propeller Performance Monitoring, Main Engine Monitoring, Voyage Parameters Monitoring and Optimization Regulatory compliance. It can also feed data from any ERP or other information systems that a shipping company may have.</a:t>
            </a:r>
            <a:endParaRPr lang="el-GR" dirty="0"/>
          </a:p>
          <a:p>
            <a:r>
              <a:rPr lang="en-US" dirty="0"/>
              <a:t>The </a:t>
            </a:r>
            <a:r>
              <a:rPr lang="en-US" dirty="0" err="1"/>
              <a:t>Laros</a:t>
            </a:r>
            <a:r>
              <a:rPr lang="en-US" dirty="0"/>
              <a:t> system is installed and operates on hundreds of ships of Greek and international shipping seafarers providing self-knowledge of their operations to the shipping companies that have adopted it, contributing to their better energy efficiency and helping crews to manage their operations more easily.</a:t>
            </a:r>
            <a:endParaRPr lang="el-GR" dirty="0"/>
          </a:p>
          <a:p>
            <a:endParaRPr lang="el-GR" dirty="0"/>
          </a:p>
        </p:txBody>
      </p:sp>
    </p:spTree>
    <p:extLst>
      <p:ext uri="{BB962C8B-B14F-4D97-AF65-F5344CB8AC3E}">
        <p14:creationId xmlns:p14="http://schemas.microsoft.com/office/powerpoint/2010/main" val="18408097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5" name="Τίτλος 4"/>
          <p:cNvSpPr>
            <a:spLocks noGrp="1"/>
          </p:cNvSpPr>
          <p:nvPr>
            <p:ph type="title"/>
          </p:nvPr>
        </p:nvSpPr>
        <p:spPr/>
        <p:txBody>
          <a:bodyPr/>
          <a:lstStyle/>
          <a:p>
            <a:pPr algn="ctr"/>
            <a:r>
              <a:rPr lang="en-US" b="1" dirty="0"/>
              <a:t>THE FUTURE OF THE SOFTWARE</a:t>
            </a:r>
            <a:r>
              <a:rPr lang="el-GR" dirty="0"/>
              <a:t/>
            </a:r>
            <a:br>
              <a:rPr lang="el-GR" dirty="0"/>
            </a:br>
            <a:endParaRPr lang="el-GR" dirty="0"/>
          </a:p>
        </p:txBody>
      </p:sp>
      <p:sp>
        <p:nvSpPr>
          <p:cNvPr id="6" name="Σύμβολο κράτησης θέσης περιεχομένου 5"/>
          <p:cNvSpPr>
            <a:spLocks noGrp="1"/>
          </p:cNvSpPr>
          <p:nvPr>
            <p:ph idx="1"/>
          </p:nvPr>
        </p:nvSpPr>
        <p:spPr/>
        <p:txBody>
          <a:bodyPr/>
          <a:lstStyle/>
          <a:p>
            <a:r>
              <a:rPr lang="en-US" dirty="0"/>
              <a:t>The next-generation software will focus on how the system will collect and interpret information stored in individual software units so that they are useful to those whose primary concern can not  handle these units. For example, a failure affects not only the technical performance of a company, but also has an impact on business. The Director-General needs to have comprehensive information on issues arising after such a failure. Therefore, as more and more senior managers will use software systems, such as nowadays, have started with </a:t>
            </a:r>
            <a:r>
              <a:rPr lang="en-US" dirty="0" err="1"/>
              <a:t>i</a:t>
            </a:r>
            <a:r>
              <a:rPr lang="en-US" dirty="0"/>
              <a:t>-phones or similar personal productivity devices, the need for a more user-friendly system will be so great that it will promote the creation of a new industry in the software industry.</a:t>
            </a:r>
            <a:endParaRPr lang="el-GR" dirty="0"/>
          </a:p>
          <a:p>
            <a:pPr marL="0" indent="0">
              <a:buNone/>
            </a:pPr>
            <a:endParaRPr lang="el-GR" dirty="0"/>
          </a:p>
        </p:txBody>
      </p:sp>
    </p:spTree>
    <p:extLst>
      <p:ext uri="{BB962C8B-B14F-4D97-AF65-F5344CB8AC3E}">
        <p14:creationId xmlns:p14="http://schemas.microsoft.com/office/powerpoint/2010/main" val="4807094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n-US" b="1" dirty="0"/>
              <a:t>The Marine Business Sector in Greece</a:t>
            </a:r>
            <a:endParaRPr lang="el-GR" dirty="0"/>
          </a:p>
        </p:txBody>
      </p:sp>
      <p:sp>
        <p:nvSpPr>
          <p:cNvPr id="3" name="Σύμβολο κράτησης θέσης περιεχομένου 2"/>
          <p:cNvSpPr>
            <a:spLocks noGrp="1"/>
          </p:cNvSpPr>
          <p:nvPr>
            <p:ph idx="1"/>
          </p:nvPr>
        </p:nvSpPr>
        <p:spPr/>
        <p:txBody>
          <a:bodyPr>
            <a:normAutofit lnSpcReduction="10000"/>
          </a:bodyPr>
          <a:lstStyle/>
          <a:p>
            <a:r>
              <a:rPr lang="en-US" dirty="0"/>
              <a:t>Business governance structures in the maritime sector, worldwide, are trying to differentiate themselves from traditional models. In each Maritime Organization, Management needs, with simpler methods, to continuously control operations, charters, financial administration, safety, technology, the environment, nautical policies and regulations.</a:t>
            </a:r>
            <a:endParaRPr lang="el-GR" dirty="0"/>
          </a:p>
          <a:p>
            <a:r>
              <a:rPr lang="en-US" dirty="0"/>
              <a:t>The economic growth of traditional industries and the parallel upward movement of the Far East economies have prompted a long-lasting turnover. The sailing market continued its upward trend in both dry and wet cargoes. Since 2000, Greek </a:t>
            </a:r>
            <a:r>
              <a:rPr lang="en-US" dirty="0" err="1"/>
              <a:t>shipowners</a:t>
            </a:r>
            <a:r>
              <a:rPr lang="en-US" dirty="0"/>
              <a:t> have continued to focus on bulk or bulk shipments, with nearly 60% of the Greek fleet specializing in this sector.</a:t>
            </a:r>
            <a:endParaRPr lang="el-GR" dirty="0"/>
          </a:p>
          <a:p>
            <a:endParaRPr lang="el-GR" dirty="0"/>
          </a:p>
        </p:txBody>
      </p:sp>
    </p:spTree>
    <p:extLst>
      <p:ext uri="{BB962C8B-B14F-4D97-AF65-F5344CB8AC3E}">
        <p14:creationId xmlns:p14="http://schemas.microsoft.com/office/powerpoint/2010/main" val="5411180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n-US" b="1" dirty="0"/>
              <a:t>MARINE, BENEFITS AND DEDUCTIONS INFORMATION SYSTEMS</a:t>
            </a:r>
            <a:endParaRPr lang="el-GR" dirty="0"/>
          </a:p>
        </p:txBody>
      </p:sp>
      <p:sp>
        <p:nvSpPr>
          <p:cNvPr id="3" name="Σύμβολο κράτησης θέσης περιεχομένου 2"/>
          <p:cNvSpPr>
            <a:spLocks noGrp="1"/>
          </p:cNvSpPr>
          <p:nvPr>
            <p:ph idx="1"/>
          </p:nvPr>
        </p:nvSpPr>
        <p:spPr/>
        <p:txBody>
          <a:bodyPr/>
          <a:lstStyle/>
          <a:p>
            <a:r>
              <a:rPr lang="en-US" dirty="0" smtClean="0"/>
              <a:t>Direct </a:t>
            </a:r>
            <a:r>
              <a:rPr lang="en-US" dirty="0"/>
              <a:t>access to useful information, </a:t>
            </a:r>
            <a:endParaRPr lang="el-GR" dirty="0" smtClean="0"/>
          </a:p>
          <a:p>
            <a:r>
              <a:rPr lang="en-US" dirty="0"/>
              <a:t>A</a:t>
            </a:r>
            <a:r>
              <a:rPr lang="en-US" dirty="0" smtClean="0"/>
              <a:t>ccelerating </a:t>
            </a:r>
            <a:r>
              <a:rPr lang="en-US" dirty="0"/>
              <a:t>and</a:t>
            </a:r>
            <a:r>
              <a:rPr lang="en-US" b="1" dirty="0"/>
              <a:t> </a:t>
            </a:r>
            <a:r>
              <a:rPr lang="en-US" dirty="0"/>
              <a:t>improving communication with suppliers and partners overriding geographical distances and safeguarding crew and </a:t>
            </a:r>
            <a:r>
              <a:rPr lang="en-US" dirty="0" smtClean="0"/>
              <a:t>ship </a:t>
            </a:r>
            <a:r>
              <a:rPr lang="en-US" dirty="0"/>
              <a:t>safety</a:t>
            </a:r>
            <a:r>
              <a:rPr lang="en-US" dirty="0" smtClean="0"/>
              <a:t>.</a:t>
            </a:r>
          </a:p>
          <a:p>
            <a:r>
              <a:rPr lang="en-US" dirty="0" smtClean="0"/>
              <a:t> Increased </a:t>
            </a:r>
            <a:r>
              <a:rPr lang="en-US" dirty="0"/>
              <a:t>productivity </a:t>
            </a:r>
          </a:p>
          <a:p>
            <a:r>
              <a:rPr lang="en-US" dirty="0" smtClean="0"/>
              <a:t> Better </a:t>
            </a:r>
            <a:r>
              <a:rPr lang="en-US" dirty="0"/>
              <a:t>control and upgrading of the services provided.</a:t>
            </a:r>
            <a:r>
              <a:rPr lang="el-GR" dirty="0" smtClean="0">
                <a:effectLst/>
              </a:rPr>
              <a:t> </a:t>
            </a:r>
            <a:endParaRPr lang="en-US" dirty="0" smtClean="0">
              <a:effectLst/>
            </a:endParaRPr>
          </a:p>
          <a:p>
            <a:r>
              <a:rPr lang="en-US" dirty="0"/>
              <a:t>Improving financial management reduces management costs and minimizes operational risks</a:t>
            </a:r>
            <a:r>
              <a:rPr lang="el-GR" dirty="0" smtClean="0">
                <a:effectLst/>
              </a:rPr>
              <a:t> </a:t>
            </a:r>
            <a:r>
              <a:rPr lang="en-US" dirty="0" smtClean="0">
                <a:effectLst/>
              </a:rPr>
              <a:t>.</a:t>
            </a:r>
            <a:endParaRPr lang="el-GR" dirty="0"/>
          </a:p>
        </p:txBody>
      </p:sp>
    </p:spTree>
    <p:extLst>
      <p:ext uri="{BB962C8B-B14F-4D97-AF65-F5344CB8AC3E}">
        <p14:creationId xmlns:p14="http://schemas.microsoft.com/office/powerpoint/2010/main" val="16276922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pPr algn="ctr"/>
            <a:r>
              <a:rPr lang="en-US" b="1" dirty="0"/>
              <a:t>SOFTWARE</a:t>
            </a:r>
            <a:r>
              <a:rPr lang="el-GR" dirty="0"/>
              <a:t/>
            </a:r>
            <a:br>
              <a:rPr lang="el-GR" dirty="0"/>
            </a:br>
            <a:endParaRPr lang="el-GR" dirty="0"/>
          </a:p>
        </p:txBody>
      </p:sp>
      <p:sp>
        <p:nvSpPr>
          <p:cNvPr id="3" name="Σύμβολο κράτησης θέσης περιεχομένου 2"/>
          <p:cNvSpPr>
            <a:spLocks noGrp="1"/>
          </p:cNvSpPr>
          <p:nvPr>
            <p:ph idx="1"/>
          </p:nvPr>
        </p:nvSpPr>
        <p:spPr/>
        <p:txBody>
          <a:bodyPr/>
          <a:lstStyle/>
          <a:p>
            <a:r>
              <a:rPr lang="en-US" dirty="0"/>
              <a:t>The term includes</a:t>
            </a:r>
            <a:r>
              <a:rPr lang="en-US" dirty="0" smtClean="0"/>
              <a:t>:</a:t>
            </a:r>
            <a:r>
              <a:rPr lang="en-US" dirty="0"/>
              <a:t> </a:t>
            </a:r>
            <a:endParaRPr lang="el-GR" dirty="0"/>
          </a:p>
          <a:p>
            <a:pPr lvl="0"/>
            <a:r>
              <a:rPr lang="en-US" dirty="0"/>
              <a:t>the application layer software, such as word processors, performing productive tasks for users,</a:t>
            </a:r>
            <a:endParaRPr lang="el-GR" dirty="0"/>
          </a:p>
          <a:p>
            <a:pPr lvl="0"/>
            <a:r>
              <a:rPr lang="en-US" dirty="0"/>
              <a:t>the system software layer, such as operating systems, providing the necessary hardware services in the application software,</a:t>
            </a:r>
            <a:endParaRPr lang="el-GR" dirty="0"/>
          </a:p>
          <a:p>
            <a:pPr lvl="0"/>
            <a:r>
              <a:rPr lang="en-US" dirty="0"/>
              <a:t>the middleware, which controls and coordinates distributed systems</a:t>
            </a:r>
            <a:endParaRPr lang="el-GR" dirty="0"/>
          </a:p>
          <a:p>
            <a:pPr lvl="0"/>
            <a:r>
              <a:rPr lang="en-US" dirty="0"/>
              <a:t>the hardware layer that low-level hardware programming of a computer or its peripherals. (Wikipedia, 2017)</a:t>
            </a:r>
            <a:endParaRPr lang="el-GR" dirty="0"/>
          </a:p>
          <a:p>
            <a:endParaRPr lang="el-GR" dirty="0"/>
          </a:p>
        </p:txBody>
      </p:sp>
    </p:spTree>
    <p:extLst>
      <p:ext uri="{BB962C8B-B14F-4D97-AF65-F5344CB8AC3E}">
        <p14:creationId xmlns:p14="http://schemas.microsoft.com/office/powerpoint/2010/main" val="16079334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pPr algn="ctr"/>
            <a:r>
              <a:rPr lang="en-US" b="1" dirty="0"/>
              <a:t>SOFTWARE ON THE SHIP</a:t>
            </a:r>
            <a:endParaRPr lang="el-GR" dirty="0"/>
          </a:p>
        </p:txBody>
      </p:sp>
      <p:sp>
        <p:nvSpPr>
          <p:cNvPr id="6" name="Σύμβολο κράτησης θέσης περιεχομένου 5"/>
          <p:cNvSpPr>
            <a:spLocks noGrp="1"/>
          </p:cNvSpPr>
          <p:nvPr>
            <p:ph sz="half" idx="1"/>
          </p:nvPr>
        </p:nvSpPr>
        <p:spPr/>
        <p:txBody>
          <a:bodyPr>
            <a:normAutofit fontScale="85000" lnSpcReduction="10000"/>
          </a:bodyPr>
          <a:lstStyle/>
          <a:p>
            <a:pPr marL="0" indent="0">
              <a:buNone/>
            </a:pPr>
            <a:r>
              <a:rPr lang="en-US" dirty="0"/>
              <a:t>The management of a ship is shared between two entities that play an equally important role in its smooth operation. The first concerns offshore operations and operations (office) and is usually related to its organizational and financial management. The second is the ship and its crew, which is responsible for the handling of the trips and the technical </a:t>
            </a:r>
            <a:r>
              <a:rPr lang="en-US" dirty="0" smtClean="0"/>
              <a:t>maintenance.</a:t>
            </a:r>
          </a:p>
          <a:p>
            <a:pPr marL="0" indent="0">
              <a:buNone/>
            </a:pPr>
            <a:r>
              <a:rPr lang="en-US" dirty="0" smtClean="0"/>
              <a:t>These </a:t>
            </a:r>
            <a:r>
              <a:rPr lang="en-US" dirty="0"/>
              <a:t>two pieces are interrelated and work closely together to achieve the goals and the activity to be profitable.</a:t>
            </a:r>
            <a:endParaRPr lang="el-GR" dirty="0"/>
          </a:p>
          <a:p>
            <a:endParaRPr lang="el-GR" dirty="0"/>
          </a:p>
        </p:txBody>
      </p:sp>
      <p:pic>
        <p:nvPicPr>
          <p:cNvPr id="8" name="Σύμβολο κράτησης θέσης περιεχομένου 7"/>
          <p:cNvPicPr>
            <a:picLocks noGrp="1"/>
          </p:cNvPicPr>
          <p:nvPr>
            <p:ph sz="half" idx="2"/>
          </p:nvPr>
        </p:nvPicPr>
        <p:blipFill>
          <a:blip r:embed="rId2"/>
          <a:stretch>
            <a:fillRect/>
          </a:stretch>
        </p:blipFill>
        <p:spPr>
          <a:xfrm>
            <a:off x="6172200" y="2647623"/>
            <a:ext cx="5181600" cy="2707341"/>
          </a:xfrm>
          <a:prstGeom prst="rect">
            <a:avLst/>
          </a:prstGeom>
        </p:spPr>
      </p:pic>
    </p:spTree>
    <p:extLst>
      <p:ext uri="{BB962C8B-B14F-4D97-AF65-F5344CB8AC3E}">
        <p14:creationId xmlns:p14="http://schemas.microsoft.com/office/powerpoint/2010/main" val="20498280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5" name="Ορθογώνιο 4"/>
          <p:cNvSpPr/>
          <p:nvPr/>
        </p:nvSpPr>
        <p:spPr>
          <a:xfrm>
            <a:off x="410966" y="318499"/>
            <a:ext cx="8733034" cy="6494085"/>
          </a:xfrm>
          <a:prstGeom prst="rect">
            <a:avLst/>
          </a:prstGeom>
        </p:spPr>
        <p:txBody>
          <a:bodyPr wrap="square">
            <a:spAutoFit/>
          </a:bodyPr>
          <a:lstStyle/>
          <a:p>
            <a:pPr marL="228600" algn="just">
              <a:spcAft>
                <a:spcPts val="0"/>
              </a:spcAft>
            </a:pPr>
            <a:r>
              <a:rPr lang="en-US" dirty="0" smtClean="0">
                <a:effectLst/>
                <a:latin typeface="Calibri" charset="0"/>
                <a:ea typeface="Calibri" charset="0"/>
                <a:cs typeface="Times New Roman" charset="0"/>
              </a:rPr>
              <a:t>The communication and exchange of information between these two parties is particularly important and was, from the outset, the basic need to cover the software that was developed. The operation of management software can be summarized as follows:</a:t>
            </a:r>
            <a:endParaRPr lang="el-GR" sz="1400" dirty="0" smtClean="0">
              <a:effectLst/>
              <a:latin typeface="Calibri" charset="0"/>
              <a:ea typeface="Calibri" charset="0"/>
              <a:cs typeface="Times New Roman" charset="0"/>
            </a:endParaRPr>
          </a:p>
          <a:p>
            <a:pPr marL="228600" algn="just">
              <a:spcAft>
                <a:spcPts val="0"/>
              </a:spcAft>
            </a:pPr>
            <a:r>
              <a:rPr lang="en-US" dirty="0" smtClean="0">
                <a:effectLst/>
                <a:latin typeface="Calibri" charset="0"/>
                <a:ea typeface="Calibri" charset="0"/>
                <a:cs typeface="Times New Roman" charset="0"/>
              </a:rPr>
              <a:t> </a:t>
            </a:r>
            <a:endParaRPr lang="el-GR" sz="1400" dirty="0" smtClean="0">
              <a:effectLst/>
              <a:latin typeface="Calibri" charset="0"/>
              <a:ea typeface="Calibri" charset="0"/>
              <a:cs typeface="Times New Roman" charset="0"/>
            </a:endParaRPr>
          </a:p>
          <a:p>
            <a:pPr marL="342900" lvl="0" indent="-342900" algn="just">
              <a:spcAft>
                <a:spcPts val="0"/>
              </a:spcAft>
              <a:buFont typeface="Calibri" charset="0"/>
              <a:buChar char=""/>
            </a:pPr>
            <a:r>
              <a:rPr lang="en-US" dirty="0" smtClean="0">
                <a:effectLst/>
                <a:latin typeface="Calibri" charset="0"/>
                <a:ea typeface="Calibri" charset="0"/>
                <a:cs typeface="Times New Roman" charset="0"/>
              </a:rPr>
              <a:t>System users on board ship to enter, update and manage information and data related to current processes carried out on it.</a:t>
            </a:r>
            <a:endParaRPr lang="el-GR" sz="1400" dirty="0" smtClean="0">
              <a:effectLst/>
              <a:latin typeface="Calibri" charset="0"/>
              <a:ea typeface="Calibri" charset="0"/>
              <a:cs typeface="Times New Roman" charset="0"/>
            </a:endParaRPr>
          </a:p>
          <a:p>
            <a:pPr marL="342900" lvl="0" indent="-342900" algn="just">
              <a:spcAft>
                <a:spcPts val="0"/>
              </a:spcAft>
              <a:buFont typeface="Calibri" charset="0"/>
              <a:buChar char=""/>
            </a:pPr>
            <a:r>
              <a:rPr lang="en-US" dirty="0" smtClean="0">
                <a:effectLst/>
                <a:latin typeface="Calibri" charset="0"/>
                <a:ea typeface="Calibri" charset="0"/>
                <a:cs typeface="Times New Roman" charset="0"/>
              </a:rPr>
              <a:t> They then extract some results from which they will either take action or are promoted to the office for further investigation.</a:t>
            </a:r>
            <a:endParaRPr lang="el-GR" sz="1400" dirty="0" smtClean="0">
              <a:effectLst/>
              <a:latin typeface="Calibri" charset="0"/>
              <a:ea typeface="Calibri" charset="0"/>
              <a:cs typeface="Times New Roman" charset="0"/>
            </a:endParaRPr>
          </a:p>
          <a:p>
            <a:pPr marL="342900" lvl="0" indent="-342900" algn="just">
              <a:spcAft>
                <a:spcPts val="0"/>
              </a:spcAft>
              <a:buFont typeface="Calibri" charset="0"/>
              <a:buChar char=""/>
            </a:pPr>
            <a:r>
              <a:rPr lang="en-US" dirty="0" smtClean="0">
                <a:effectLst/>
                <a:latin typeface="Calibri" charset="0"/>
                <a:ea typeface="Calibri" charset="0"/>
                <a:cs typeface="Times New Roman" charset="0"/>
              </a:rPr>
              <a:t>The Office in turn should evaluate these results and jointly plan the next actions.</a:t>
            </a:r>
            <a:endParaRPr lang="en-US" sz="1400" dirty="0" smtClean="0">
              <a:latin typeface="Calibri" charset="0"/>
              <a:ea typeface="Calibri" charset="0"/>
              <a:cs typeface="Times New Roman" charset="0"/>
            </a:endParaRPr>
          </a:p>
          <a:p>
            <a:pPr marL="342900" lvl="0" indent="-342900" algn="just">
              <a:spcAft>
                <a:spcPts val="0"/>
              </a:spcAft>
              <a:buFont typeface="Calibri" charset="0"/>
              <a:buChar char=""/>
            </a:pPr>
            <a:endParaRPr lang="en-US" sz="1400" dirty="0">
              <a:effectLst/>
              <a:latin typeface="Calibri" charset="0"/>
              <a:ea typeface="Calibri" charset="0"/>
              <a:cs typeface="Times New Roman" charset="0"/>
            </a:endParaRPr>
          </a:p>
          <a:p>
            <a:pPr lvl="0" algn="just">
              <a:spcAft>
                <a:spcPts val="0"/>
              </a:spcAft>
            </a:pPr>
            <a:endParaRPr lang="en-US" sz="1400" dirty="0" smtClean="0">
              <a:latin typeface="Calibri" charset="0"/>
              <a:ea typeface="Calibri" charset="0"/>
              <a:cs typeface="Times New Roman" charset="0"/>
            </a:endParaRPr>
          </a:p>
          <a:p>
            <a:r>
              <a:rPr lang="en-US" sz="1400" dirty="0" smtClean="0"/>
              <a:t>     </a:t>
            </a:r>
            <a:r>
              <a:rPr lang="en-US" dirty="0" smtClean="0"/>
              <a:t>The </a:t>
            </a:r>
            <a:r>
              <a:rPr lang="en-US" dirty="0"/>
              <a:t>9 main categories of services offered (functional approach)</a:t>
            </a:r>
            <a:endParaRPr lang="el-GR" dirty="0"/>
          </a:p>
          <a:p>
            <a:pPr marL="285750" lvl="0" indent="-285750">
              <a:buFont typeface="Arial" charset="0"/>
              <a:buChar char="•"/>
            </a:pPr>
            <a:r>
              <a:rPr lang="en-US" dirty="0" smtClean="0"/>
              <a:t>Communication software</a:t>
            </a:r>
            <a:endParaRPr lang="el-GR" dirty="0" smtClean="0"/>
          </a:p>
          <a:p>
            <a:pPr marL="285750" lvl="0" indent="-285750">
              <a:buFont typeface="Arial" charset="0"/>
              <a:buChar char="•"/>
            </a:pPr>
            <a:r>
              <a:rPr lang="en-US" dirty="0" smtClean="0"/>
              <a:t>Technical monitoring and maintenance of the ship</a:t>
            </a:r>
            <a:endParaRPr lang="el-GR" dirty="0" smtClean="0"/>
          </a:p>
          <a:p>
            <a:pPr marL="285750" lvl="0" indent="-285750">
              <a:buFont typeface="Arial" charset="0"/>
              <a:buChar char="•"/>
            </a:pPr>
            <a:r>
              <a:rPr lang="en-US" dirty="0" smtClean="0"/>
              <a:t>Quality and Safety Management Systems (ISM, ISPS)</a:t>
            </a:r>
            <a:endParaRPr lang="el-GR" dirty="0" smtClean="0"/>
          </a:p>
          <a:p>
            <a:pPr marL="285750" lvl="0" indent="-285750">
              <a:buFont typeface="Arial" charset="0"/>
              <a:buChar char="•"/>
            </a:pPr>
            <a:r>
              <a:rPr lang="en-US" dirty="0" smtClean="0"/>
              <a:t>Stock monitoring</a:t>
            </a:r>
            <a:endParaRPr lang="el-GR" dirty="0" smtClean="0"/>
          </a:p>
          <a:p>
            <a:pPr marL="285750" lvl="0" indent="-285750">
              <a:buFont typeface="Arial" charset="0"/>
              <a:buChar char="•"/>
            </a:pPr>
            <a:r>
              <a:rPr lang="en-US" dirty="0" smtClean="0"/>
              <a:t>Electronic supplies / orders</a:t>
            </a:r>
            <a:endParaRPr lang="el-GR" dirty="0" smtClean="0"/>
          </a:p>
          <a:p>
            <a:pPr marL="285750" lvl="0" indent="-285750">
              <a:buFont typeface="Arial" charset="0"/>
              <a:buChar char="•"/>
            </a:pPr>
            <a:r>
              <a:rPr lang="en-US" dirty="0" smtClean="0"/>
              <a:t>Operations / Voyage management</a:t>
            </a:r>
            <a:endParaRPr lang="el-GR" dirty="0" smtClean="0"/>
          </a:p>
          <a:p>
            <a:pPr marL="285750" lvl="0" indent="-285750">
              <a:buFont typeface="Arial" charset="0"/>
              <a:buChar char="•"/>
            </a:pPr>
            <a:r>
              <a:rPr lang="en-US" dirty="0" smtClean="0"/>
              <a:t>Managing human resources - Crew</a:t>
            </a:r>
            <a:endParaRPr lang="el-GR" dirty="0" smtClean="0"/>
          </a:p>
          <a:p>
            <a:pPr marL="285750" lvl="0" indent="-285750">
              <a:buFont typeface="Arial" charset="0"/>
              <a:buChar char="•"/>
            </a:pPr>
            <a:r>
              <a:rPr lang="en-US" dirty="0" smtClean="0"/>
              <a:t>Integrated systems</a:t>
            </a:r>
            <a:endParaRPr lang="el-GR" dirty="0" smtClean="0"/>
          </a:p>
          <a:p>
            <a:pPr marL="285750" lvl="0" indent="-285750">
              <a:buFont typeface="Arial" charset="0"/>
              <a:buChar char="•"/>
            </a:pPr>
            <a:r>
              <a:rPr lang="en-US" dirty="0" smtClean="0"/>
              <a:t>Electronic Shipping Markets</a:t>
            </a:r>
            <a:endParaRPr lang="el-GR" dirty="0" smtClean="0"/>
          </a:p>
          <a:p>
            <a:pPr marL="285750" lvl="0" indent="-285750">
              <a:buFont typeface="Arial" charset="0"/>
              <a:buChar char="•"/>
            </a:pPr>
            <a:r>
              <a:rPr lang="en-US" dirty="0" smtClean="0"/>
              <a:t>Digital maps</a:t>
            </a:r>
            <a:endParaRPr lang="el-GR" dirty="0" smtClean="0"/>
          </a:p>
          <a:p>
            <a:pPr marL="342900" lvl="0" indent="-342900" algn="just">
              <a:spcAft>
                <a:spcPts val="0"/>
              </a:spcAft>
              <a:buFont typeface="Calibri" charset="0"/>
              <a:buChar char=""/>
            </a:pPr>
            <a:endParaRPr lang="en-US" sz="1400" dirty="0">
              <a:effectLst/>
              <a:latin typeface="Calibri" charset="0"/>
              <a:ea typeface="Calibri" charset="0"/>
              <a:cs typeface="Times New Roman" charset="0"/>
            </a:endParaRPr>
          </a:p>
        </p:txBody>
      </p:sp>
    </p:spTree>
    <p:extLst>
      <p:ext uri="{BB962C8B-B14F-4D97-AF65-F5344CB8AC3E}">
        <p14:creationId xmlns:p14="http://schemas.microsoft.com/office/powerpoint/2010/main" val="14531082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pPr algn="ctr"/>
            <a:r>
              <a:rPr lang="en-US" b="1" dirty="0"/>
              <a:t>RISK OF USE OF SOFTWARE</a:t>
            </a:r>
            <a:endParaRPr lang="el-GR" dirty="0"/>
          </a:p>
        </p:txBody>
      </p:sp>
      <p:pic>
        <p:nvPicPr>
          <p:cNvPr id="4" name="Σύμβολο κράτησης θέσης περιεχομένου 3"/>
          <p:cNvPicPr>
            <a:picLocks noGrp="1"/>
          </p:cNvPicPr>
          <p:nvPr>
            <p:ph idx="1"/>
          </p:nvPr>
        </p:nvPicPr>
        <p:blipFill>
          <a:blip r:embed="rId2"/>
          <a:stretch>
            <a:fillRect/>
          </a:stretch>
        </p:blipFill>
        <p:spPr>
          <a:xfrm>
            <a:off x="2614930" y="1825625"/>
            <a:ext cx="6962140" cy="4351338"/>
          </a:xfrm>
          <a:prstGeom prst="rect">
            <a:avLst/>
          </a:prstGeom>
        </p:spPr>
      </p:pic>
    </p:spTree>
    <p:extLst>
      <p:ext uri="{BB962C8B-B14F-4D97-AF65-F5344CB8AC3E}">
        <p14:creationId xmlns:p14="http://schemas.microsoft.com/office/powerpoint/2010/main" val="5977293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Ορθογώνιο 3"/>
          <p:cNvSpPr/>
          <p:nvPr/>
        </p:nvSpPr>
        <p:spPr>
          <a:xfrm>
            <a:off x="369870" y="493160"/>
            <a:ext cx="8270696" cy="3108543"/>
          </a:xfrm>
          <a:prstGeom prst="rect">
            <a:avLst/>
          </a:prstGeom>
        </p:spPr>
        <p:txBody>
          <a:bodyPr wrap="square">
            <a:spAutoFit/>
          </a:bodyPr>
          <a:lstStyle/>
          <a:p>
            <a:pPr marL="228600">
              <a:spcAft>
                <a:spcPts val="0"/>
              </a:spcAft>
            </a:pPr>
            <a:r>
              <a:rPr lang="en-US" sz="2800" dirty="0" smtClean="0">
                <a:effectLst/>
                <a:latin typeface="Calibri" charset="0"/>
                <a:ea typeface="Calibri" charset="0"/>
                <a:cs typeface="Times New Roman" charset="0"/>
              </a:rPr>
              <a:t>Cyber ​​threats to the shipping industry are divided into five main types. Threats to:</a:t>
            </a:r>
            <a:endParaRPr lang="el-GR" sz="2800" dirty="0" smtClean="0">
              <a:effectLst/>
              <a:latin typeface="Calibri" charset="0"/>
              <a:ea typeface="Calibri" charset="0"/>
              <a:cs typeface="Times New Roman" charset="0"/>
            </a:endParaRPr>
          </a:p>
          <a:p>
            <a:pPr marL="342900" lvl="0" indent="-342900">
              <a:spcAft>
                <a:spcPts val="0"/>
              </a:spcAft>
              <a:buFont typeface="Calibri" charset="0"/>
              <a:buChar char="•"/>
            </a:pPr>
            <a:r>
              <a:rPr lang="en-US" sz="2800" dirty="0" smtClean="0">
                <a:effectLst/>
                <a:latin typeface="Calibri" charset="0"/>
                <a:ea typeface="Calibri" charset="0"/>
                <a:cs typeface="Times New Roman" charset="0"/>
              </a:rPr>
              <a:t>Ships and safe navigation</a:t>
            </a:r>
            <a:endParaRPr lang="el-GR" sz="2800" dirty="0" smtClean="0">
              <a:effectLst/>
              <a:latin typeface="Calibri" charset="0"/>
              <a:ea typeface="Calibri" charset="0"/>
              <a:cs typeface="Times New Roman" charset="0"/>
            </a:endParaRPr>
          </a:p>
          <a:p>
            <a:pPr marL="342900" lvl="0" indent="-342900">
              <a:spcAft>
                <a:spcPts val="0"/>
              </a:spcAft>
              <a:buFont typeface="Calibri" charset="0"/>
              <a:buChar char="•"/>
            </a:pPr>
            <a:r>
              <a:rPr lang="en-US" sz="2800" dirty="0" smtClean="0">
                <a:effectLst/>
                <a:latin typeface="Calibri" charset="0"/>
                <a:ea typeface="Calibri" charset="0"/>
                <a:cs typeface="Times New Roman" charset="0"/>
              </a:rPr>
              <a:t>Satellite communication</a:t>
            </a:r>
            <a:endParaRPr lang="el-GR" sz="2800" dirty="0" smtClean="0">
              <a:effectLst/>
              <a:latin typeface="Calibri" charset="0"/>
              <a:ea typeface="Calibri" charset="0"/>
              <a:cs typeface="Times New Roman" charset="0"/>
            </a:endParaRPr>
          </a:p>
          <a:p>
            <a:pPr marL="342900" lvl="0" indent="-342900">
              <a:spcAft>
                <a:spcPts val="0"/>
              </a:spcAft>
              <a:buFont typeface="Calibri" charset="0"/>
              <a:buChar char="•"/>
            </a:pPr>
            <a:r>
              <a:rPr lang="en-US" sz="2800" dirty="0" smtClean="0">
                <a:effectLst/>
                <a:latin typeface="Calibri" charset="0"/>
                <a:ea typeface="Calibri" charset="0"/>
                <a:cs typeface="Times New Roman" charset="0"/>
              </a:rPr>
              <a:t>Load monitoring systems</a:t>
            </a:r>
            <a:endParaRPr lang="el-GR" sz="2800" dirty="0" smtClean="0">
              <a:effectLst/>
              <a:latin typeface="Calibri" charset="0"/>
              <a:ea typeface="Calibri" charset="0"/>
              <a:cs typeface="Times New Roman" charset="0"/>
            </a:endParaRPr>
          </a:p>
          <a:p>
            <a:pPr marL="342900" lvl="0" indent="-342900">
              <a:spcAft>
                <a:spcPts val="0"/>
              </a:spcAft>
              <a:buFont typeface="Calibri" charset="0"/>
              <a:buChar char="•"/>
            </a:pPr>
            <a:r>
              <a:rPr lang="en-US" sz="2800" dirty="0" smtClean="0">
                <a:effectLst/>
                <a:latin typeface="Calibri" charset="0"/>
                <a:ea typeface="Calibri" charset="0"/>
                <a:cs typeface="Times New Roman" charset="0"/>
              </a:rPr>
              <a:t>Marine radar systems</a:t>
            </a:r>
            <a:endParaRPr lang="el-GR" sz="2800" dirty="0" smtClean="0">
              <a:effectLst/>
              <a:latin typeface="Calibri" charset="0"/>
              <a:ea typeface="Calibri" charset="0"/>
              <a:cs typeface="Times New Roman" charset="0"/>
            </a:endParaRPr>
          </a:p>
          <a:p>
            <a:pPr marL="342900" lvl="0" indent="-342900">
              <a:spcAft>
                <a:spcPts val="0"/>
              </a:spcAft>
              <a:buFont typeface="Calibri" charset="0"/>
              <a:buChar char="•"/>
            </a:pPr>
            <a:r>
              <a:rPr lang="en-US" sz="2800" dirty="0" smtClean="0">
                <a:effectLst/>
                <a:latin typeface="Calibri" charset="0"/>
                <a:ea typeface="Calibri" charset="0"/>
                <a:cs typeface="Times New Roman" charset="0"/>
              </a:rPr>
              <a:t>Automatic recognition systems</a:t>
            </a:r>
            <a:endParaRPr lang="el-GR" sz="2800" dirty="0">
              <a:effectLst/>
              <a:latin typeface="Calibri" charset="0"/>
              <a:ea typeface="Calibri" charset="0"/>
              <a:cs typeface="Times New Roman" charset="0"/>
            </a:endParaRPr>
          </a:p>
        </p:txBody>
      </p:sp>
    </p:spTree>
    <p:extLst>
      <p:ext uri="{BB962C8B-B14F-4D97-AF65-F5344CB8AC3E}">
        <p14:creationId xmlns:p14="http://schemas.microsoft.com/office/powerpoint/2010/main" val="1081637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pPr algn="ctr"/>
            <a:r>
              <a:rPr lang="en-US" b="1" dirty="0"/>
              <a:t>Reducing cyber threats</a:t>
            </a:r>
            <a:endParaRPr lang="el-GR" dirty="0"/>
          </a:p>
        </p:txBody>
      </p:sp>
      <p:sp>
        <p:nvSpPr>
          <p:cNvPr id="3" name="Σύμβολο κράτησης θέσης περιεχομένου 2"/>
          <p:cNvSpPr>
            <a:spLocks noGrp="1"/>
          </p:cNvSpPr>
          <p:nvPr>
            <p:ph idx="1"/>
          </p:nvPr>
        </p:nvSpPr>
        <p:spPr/>
        <p:txBody>
          <a:bodyPr>
            <a:normAutofit lnSpcReduction="10000"/>
          </a:bodyPr>
          <a:lstStyle/>
          <a:p>
            <a:pPr marL="0" indent="0">
              <a:buNone/>
            </a:pPr>
            <a:r>
              <a:rPr lang="en-US" dirty="0"/>
              <a:t>The shipping industry must incorporate the right defense into its strategies to be able to handle cyber threats. Applying appropriate defense includes thorough checks, such as:</a:t>
            </a:r>
            <a:endParaRPr lang="el-GR" dirty="0"/>
          </a:p>
          <a:p>
            <a:pPr lvl="0"/>
            <a:r>
              <a:rPr lang="en-US" dirty="0"/>
              <a:t>Install antivirus software</a:t>
            </a:r>
            <a:endParaRPr lang="el-GR" dirty="0"/>
          </a:p>
          <a:p>
            <a:pPr lvl="0"/>
            <a:r>
              <a:rPr lang="en-US" dirty="0"/>
              <a:t>Policy for the safe operation and maintenance of the system</a:t>
            </a:r>
            <a:endParaRPr lang="el-GR" dirty="0"/>
          </a:p>
          <a:p>
            <a:pPr lvl="0"/>
            <a:r>
              <a:rPr lang="en-US" dirty="0"/>
              <a:t>Safe design and development of applications and systems.</a:t>
            </a:r>
            <a:endParaRPr lang="el-GR" dirty="0"/>
          </a:p>
          <a:p>
            <a:pPr lvl="0"/>
            <a:r>
              <a:rPr lang="en-US" dirty="0"/>
              <a:t>Raise awareness of employees working in the shipping industry</a:t>
            </a:r>
            <a:endParaRPr lang="el-GR" dirty="0"/>
          </a:p>
          <a:p>
            <a:pPr lvl="0"/>
            <a:r>
              <a:rPr lang="en-US" dirty="0"/>
              <a:t>Ensuring ports that use primarily automated cargo handling systems.</a:t>
            </a:r>
            <a:endParaRPr lang="el-GR" dirty="0"/>
          </a:p>
          <a:p>
            <a:r>
              <a:rPr lang="en-US" dirty="0"/>
              <a:t>The shipping industry should follow security rules and standards at all levels of the organization.</a:t>
            </a:r>
            <a:endParaRPr lang="el-GR" dirty="0"/>
          </a:p>
          <a:p>
            <a:endParaRPr lang="el-GR" dirty="0"/>
          </a:p>
        </p:txBody>
      </p:sp>
    </p:spTree>
    <p:extLst>
      <p:ext uri="{BB962C8B-B14F-4D97-AF65-F5344CB8AC3E}">
        <p14:creationId xmlns:p14="http://schemas.microsoft.com/office/powerpoint/2010/main" val="1796144712"/>
      </p:ext>
    </p:extLst>
  </p:cSld>
  <p:clrMapOvr>
    <a:masterClrMapping/>
  </p:clrMapOvr>
  <p:timing>
    <p:tnLst>
      <p:par>
        <p:cTn id="1" dur="indefinite" restart="never" nodeType="tmRoot"/>
      </p:par>
    </p:tnLst>
  </p:timing>
</p:sld>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Parcel</Template>
  <TotalTime>37</TotalTime>
  <Words>1486</Words>
  <Application>Microsoft Macintosh PowerPoint</Application>
  <PresentationFormat>Ευρεία οθόνη</PresentationFormat>
  <Paragraphs>64</Paragraphs>
  <Slides>16</Slides>
  <Notes>0</Notes>
  <HiddenSlides>0</HiddenSlides>
  <MMClips>0</MMClips>
  <ScaleCrop>false</ScaleCrop>
  <HeadingPairs>
    <vt:vector size="6" baseType="variant">
      <vt:variant>
        <vt:lpstr>Γραμματοσειρές που χρησιμοποιούνται</vt:lpstr>
      </vt:variant>
      <vt:variant>
        <vt:i4>4</vt:i4>
      </vt:variant>
      <vt:variant>
        <vt:lpstr>Θέμα</vt:lpstr>
      </vt:variant>
      <vt:variant>
        <vt:i4>1</vt:i4>
      </vt:variant>
      <vt:variant>
        <vt:lpstr>Τίτλοι διαφανειών</vt:lpstr>
      </vt:variant>
      <vt:variant>
        <vt:i4>16</vt:i4>
      </vt:variant>
    </vt:vector>
  </HeadingPairs>
  <TitlesOfParts>
    <vt:vector size="21" baseType="lpstr">
      <vt:lpstr>Calibri</vt:lpstr>
      <vt:lpstr>Calibri Light</vt:lpstr>
      <vt:lpstr>Times New Roman</vt:lpstr>
      <vt:lpstr>Arial</vt:lpstr>
      <vt:lpstr>Θέμα του Office</vt:lpstr>
      <vt:lpstr>ΝΑΥΤΙΛΙΑΚΗ ΠΛΗΡΟΦΟΡΙΚΗ</vt:lpstr>
      <vt:lpstr>The Marine Business Sector in Greece</vt:lpstr>
      <vt:lpstr>MARINE, BENEFITS AND DEDUCTIONS INFORMATION SYSTEMS</vt:lpstr>
      <vt:lpstr>SOFTWARE </vt:lpstr>
      <vt:lpstr>SOFTWARE ON THE SHIP</vt:lpstr>
      <vt:lpstr>Παρουσίαση του PowerPoint</vt:lpstr>
      <vt:lpstr>RISK OF USE OF SOFTWARE</vt:lpstr>
      <vt:lpstr>Παρουσίαση του PowerPoint</vt:lpstr>
      <vt:lpstr>Reducing cyber threats</vt:lpstr>
      <vt:lpstr>How Information Technology Changes Greek Shipping </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THE FUTURE OF THE SOFTWARE </vt:lpstr>
    </vt:vector>
  </TitlesOfParts>
  <Company/>
  <LinksUpToDate>false</LinksUpToDate>
  <SharedDoc>false</SharedDoc>
  <HyperlinksChanged>false</HyperlinksChanged>
  <AppVersion>15.0031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ΝΑΥΤΙΛΙΑΚΗ ΠΛΗΡΟΦΟΡΙΚΗ</dc:title>
  <dc:creator>giannis anastasiou</dc:creator>
  <cp:lastModifiedBy>giannis anastasiou</cp:lastModifiedBy>
  <cp:revision>5</cp:revision>
  <dcterms:created xsi:type="dcterms:W3CDTF">2018-01-22T21:58:03Z</dcterms:created>
  <dcterms:modified xsi:type="dcterms:W3CDTF">2018-01-22T22:35:28Z</dcterms:modified>
</cp:coreProperties>
</file>