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0"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270392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103307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3477505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1966676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220417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45683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317050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4261354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2742379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608600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D4622FE0-B875-4095-9FAA-5CE3481355C2}" type="datetimeFigureOut">
              <a:rPr lang="el-GR" smtClean="0"/>
              <a:pPr/>
              <a:t>31/10/2016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7DA7B06-BD83-4184-87F8-AEE722E06333}" type="slidenum">
              <a:rPr lang="el-GR" smtClean="0"/>
              <a:pPr/>
              <a:t>‹#›</a:t>
            </a:fld>
            <a:endParaRPr lang="el-GR"/>
          </a:p>
        </p:txBody>
      </p:sp>
    </p:spTree>
    <p:extLst>
      <p:ext uri="{BB962C8B-B14F-4D97-AF65-F5344CB8AC3E}">
        <p14:creationId xmlns:p14="http://schemas.microsoft.com/office/powerpoint/2010/main" val="4121448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622FE0-B875-4095-9FAA-5CE3481355C2}" type="datetimeFigureOut">
              <a:rPr lang="el-GR" smtClean="0"/>
              <a:pPr/>
              <a:t>31/10/2016</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A7B06-BD83-4184-87F8-AEE722E06333}" type="slidenum">
              <a:rPr lang="el-GR" smtClean="0"/>
              <a:pPr/>
              <a:t>‹#›</a:t>
            </a:fld>
            <a:endParaRPr lang="el-GR"/>
          </a:p>
        </p:txBody>
      </p:sp>
    </p:spTree>
    <p:extLst>
      <p:ext uri="{BB962C8B-B14F-4D97-AF65-F5344CB8AC3E}">
        <p14:creationId xmlns:p14="http://schemas.microsoft.com/office/powerpoint/2010/main" val="159565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image" Target="../media/image10.emf"/><Relationship Id="rId7" Type="http://schemas.openxmlformats.org/officeDocument/2006/relationships/image" Target="../media/image14.emf"/><Relationship Id="rId2" Type="http://schemas.openxmlformats.org/officeDocument/2006/relationships/image" Target="../media/image9.emf"/><Relationship Id="rId1" Type="http://schemas.openxmlformats.org/officeDocument/2006/relationships/slideLayout" Target="../slideLayouts/slideLayout2.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a:t>H</a:t>
            </a:r>
            <a:r>
              <a:rPr lang="el-GR" dirty="0" err="1"/>
              <a:t>λεκτρικά</a:t>
            </a:r>
            <a:r>
              <a:rPr lang="el-GR" dirty="0"/>
              <a:t> Κυκλώματα</a:t>
            </a:r>
          </a:p>
        </p:txBody>
      </p:sp>
      <p:sp>
        <p:nvSpPr>
          <p:cNvPr id="3" name="Υπότιτλος 2"/>
          <p:cNvSpPr>
            <a:spLocks noGrp="1"/>
          </p:cNvSpPr>
          <p:nvPr>
            <p:ph type="subTitle" idx="1"/>
          </p:nvPr>
        </p:nvSpPr>
        <p:spPr/>
        <p:txBody>
          <a:bodyPr/>
          <a:lstStyle/>
          <a:p>
            <a:r>
              <a:rPr lang="el-GR" dirty="0"/>
              <a:t>4</a:t>
            </a:r>
            <a:r>
              <a:rPr lang="el-GR" baseline="30000" dirty="0"/>
              <a:t>η</a:t>
            </a:r>
            <a:r>
              <a:rPr lang="el-GR" dirty="0"/>
              <a:t> Διάλεξη</a:t>
            </a:r>
          </a:p>
        </p:txBody>
      </p:sp>
    </p:spTree>
    <p:extLst>
      <p:ext uri="{BB962C8B-B14F-4D97-AF65-F5344CB8AC3E}">
        <p14:creationId xmlns:p14="http://schemas.microsoft.com/office/powerpoint/2010/main" val="358576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accent1"/>
                </a:solidFill>
                <a:effectLst>
                  <a:outerShdw blurRad="38100" dist="38100" dir="2700000" algn="tl">
                    <a:srgbClr val="000000">
                      <a:alpha val="43137"/>
                    </a:srgbClr>
                  </a:outerShdw>
                </a:effectLst>
              </a:rPr>
              <a:t>Ημιτονοειδής </a:t>
            </a:r>
            <a:r>
              <a:rPr lang="el-GR" b="1" dirty="0" err="1">
                <a:solidFill>
                  <a:schemeClr val="accent1"/>
                </a:solidFill>
                <a:effectLst>
                  <a:outerShdw blurRad="38100" dist="38100" dir="2700000" algn="tl">
                    <a:srgbClr val="000000">
                      <a:alpha val="43137"/>
                    </a:srgbClr>
                  </a:outerShdw>
                </a:effectLst>
              </a:rPr>
              <a:t>κυματομορφή</a:t>
            </a:r>
            <a:endParaRPr lang="el-GR" b="1" dirty="0">
              <a:solidFill>
                <a:schemeClr val="accent1"/>
              </a:solidFill>
              <a:effectLst>
                <a:outerShdw blurRad="38100" dist="38100" dir="2700000" algn="tl">
                  <a:srgbClr val="000000">
                    <a:alpha val="43137"/>
                  </a:srgbClr>
                </a:outerShdw>
              </a:effectLst>
            </a:endParaRPr>
          </a:p>
        </p:txBody>
      </p:sp>
      <p:sp>
        <p:nvSpPr>
          <p:cNvPr id="3" name="Θέση περιεχομένου 2"/>
          <p:cNvSpPr>
            <a:spLocks noGrp="1"/>
          </p:cNvSpPr>
          <p:nvPr>
            <p:ph idx="1"/>
          </p:nvPr>
        </p:nvSpPr>
        <p:spPr>
          <a:xfrm>
            <a:off x="8379903" y="3389654"/>
            <a:ext cx="3591187" cy="1714020"/>
          </a:xfrm>
        </p:spPr>
        <p:txBody>
          <a:bodyPr>
            <a:normAutofit fontScale="70000" lnSpcReduction="20000"/>
          </a:bodyPr>
          <a:lstStyle/>
          <a:p>
            <a:pPr marL="0" indent="0">
              <a:buNone/>
            </a:pPr>
            <a:r>
              <a:rPr lang="el-GR" dirty="0" err="1"/>
              <a:t>A</a:t>
            </a:r>
            <a:r>
              <a:rPr lang="el-GR" sz="1400" dirty="0" err="1"/>
              <a:t>m</a:t>
            </a:r>
            <a:r>
              <a:rPr lang="el-GR" dirty="0"/>
              <a:t> είναι το πλάτος, ω είναι η κυκλική η γωνιακή συχνότητα σε (</a:t>
            </a:r>
            <a:r>
              <a:rPr lang="el-GR" dirty="0" err="1"/>
              <a:t>rad</a:t>
            </a:r>
            <a:r>
              <a:rPr lang="el-GR" dirty="0"/>
              <a:t>/s), f είναι η συχνότητα σε (</a:t>
            </a:r>
            <a:r>
              <a:rPr lang="el-GR" dirty="0" err="1"/>
              <a:t>Hz</a:t>
            </a:r>
            <a:r>
              <a:rPr lang="el-GR" dirty="0"/>
              <a:t>), T είναι η περίοδος σε (s) και φ είναι η αρχική φάση (για t = 0) του ημιτονοειδούς σήματος.</a:t>
            </a:r>
            <a:endParaRPr lang="el-GR" dirty="0"/>
          </a:p>
        </p:txBody>
      </p:sp>
      <p:sp>
        <p:nvSpPr>
          <p:cNvPr id="4" name="Ορθογώνιο 3"/>
          <p:cNvSpPr/>
          <p:nvPr/>
        </p:nvSpPr>
        <p:spPr>
          <a:xfrm>
            <a:off x="250970" y="5103674"/>
            <a:ext cx="10515600" cy="1754326"/>
          </a:xfrm>
          <a:prstGeom prst="rect">
            <a:avLst/>
          </a:prstGeom>
        </p:spPr>
        <p:txBody>
          <a:bodyPr wrap="square">
            <a:spAutoFit/>
          </a:bodyPr>
          <a:lstStyle/>
          <a:p>
            <a:r>
              <a:rPr lang="el-GR" dirty="0"/>
              <a:t>Το σήμα </a:t>
            </a:r>
            <a:r>
              <a:rPr lang="el-GR" i="1" dirty="0"/>
              <a:t>x</a:t>
            </a:r>
            <a:r>
              <a:rPr lang="el-GR" sz="800" dirty="0"/>
              <a:t>1</a:t>
            </a:r>
            <a:r>
              <a:rPr lang="el-GR" dirty="0"/>
              <a:t>(t) έχει μηδενική αρχική φάση, το σήμα </a:t>
            </a:r>
            <a:r>
              <a:rPr lang="el-GR" i="1" dirty="0"/>
              <a:t>x</a:t>
            </a:r>
            <a:r>
              <a:rPr lang="el-GR" sz="800" dirty="0"/>
              <a:t>2</a:t>
            </a:r>
            <a:r>
              <a:rPr lang="el-GR" dirty="0"/>
              <a:t>(t) έχει αρχική φάση –φ και το</a:t>
            </a:r>
          </a:p>
          <a:p>
            <a:r>
              <a:rPr lang="el-GR" dirty="0"/>
              <a:t>σήμα </a:t>
            </a:r>
            <a:r>
              <a:rPr lang="el-GR" i="1" dirty="0"/>
              <a:t>x</a:t>
            </a:r>
            <a:r>
              <a:rPr lang="el-GR" sz="800" dirty="0"/>
              <a:t>3</a:t>
            </a:r>
            <a:r>
              <a:rPr lang="el-GR" dirty="0"/>
              <a:t>(t) έχει φάση φ. Το σήμα με μηδενική αρχική φάση, εδώ το </a:t>
            </a:r>
            <a:r>
              <a:rPr lang="el-GR" i="1" dirty="0"/>
              <a:t>x</a:t>
            </a:r>
            <a:r>
              <a:rPr lang="el-GR" sz="800" dirty="0"/>
              <a:t>1</a:t>
            </a:r>
            <a:r>
              <a:rPr lang="el-GR" dirty="0"/>
              <a:t>(t), λαμβάνεται συνήθως ως </a:t>
            </a:r>
            <a:r>
              <a:rPr lang="el-GR" i="1" dirty="0"/>
              <a:t>σήμα</a:t>
            </a:r>
          </a:p>
          <a:p>
            <a:r>
              <a:rPr lang="el-GR" i="1" dirty="0"/>
              <a:t>αναφοράς</a:t>
            </a:r>
            <a:r>
              <a:rPr lang="el-GR" dirty="0"/>
              <a:t>. Το σήμα </a:t>
            </a:r>
            <a:r>
              <a:rPr lang="el-GR" i="1" dirty="0"/>
              <a:t>x</a:t>
            </a:r>
            <a:r>
              <a:rPr lang="el-GR" sz="800" dirty="0"/>
              <a:t>2</a:t>
            </a:r>
            <a:r>
              <a:rPr lang="el-GR" dirty="0"/>
              <a:t>(t) </a:t>
            </a:r>
            <a:r>
              <a:rPr lang="el-GR" i="1" dirty="0"/>
              <a:t>καθυστερεί </a:t>
            </a:r>
            <a:r>
              <a:rPr lang="el-GR" dirty="0"/>
              <a:t>ή </a:t>
            </a:r>
            <a:r>
              <a:rPr lang="el-GR" i="1" dirty="0"/>
              <a:t>έπεται </a:t>
            </a:r>
            <a:r>
              <a:rPr lang="el-GR" dirty="0"/>
              <a:t>ως προς το σήμα αναφοράς κατά τη γωνία –φ, ενώ το σήμα</a:t>
            </a:r>
          </a:p>
          <a:p>
            <a:r>
              <a:rPr lang="el-GR" i="1" dirty="0"/>
              <a:t>x</a:t>
            </a:r>
            <a:r>
              <a:rPr lang="el-GR" sz="800" dirty="0"/>
              <a:t>3</a:t>
            </a:r>
            <a:r>
              <a:rPr lang="el-GR" dirty="0"/>
              <a:t>(t) </a:t>
            </a:r>
            <a:r>
              <a:rPr lang="el-GR" i="1" dirty="0"/>
              <a:t>προπορεύεται </a:t>
            </a:r>
            <a:r>
              <a:rPr lang="el-GR" dirty="0"/>
              <a:t>ή </a:t>
            </a:r>
            <a:r>
              <a:rPr lang="el-GR" i="1" dirty="0"/>
              <a:t>προηγείται </a:t>
            </a:r>
            <a:r>
              <a:rPr lang="el-GR" dirty="0"/>
              <a:t>ως προς το σήμα αναφοράς κατά τη γωνία φ. Αυτό σημαίνει ότι τη</a:t>
            </a:r>
          </a:p>
          <a:p>
            <a:r>
              <a:rPr lang="el-GR" dirty="0"/>
              <a:t>χρονική στιγμή </a:t>
            </a:r>
            <a:r>
              <a:rPr lang="el-GR" i="1" dirty="0"/>
              <a:t>t </a:t>
            </a:r>
            <a:r>
              <a:rPr lang="el-GR" dirty="0"/>
              <a:t>= 0 η τιμή των τριών ημιτονοειδών σημάτων είναι: </a:t>
            </a:r>
            <a:r>
              <a:rPr lang="el-GR" i="1" dirty="0"/>
              <a:t>x</a:t>
            </a:r>
            <a:r>
              <a:rPr lang="el-GR" sz="800" dirty="0"/>
              <a:t>1</a:t>
            </a:r>
            <a:r>
              <a:rPr lang="el-GR" dirty="0"/>
              <a:t>(0) = 0, </a:t>
            </a:r>
            <a:r>
              <a:rPr lang="el-GR" i="1" dirty="0"/>
              <a:t>x</a:t>
            </a:r>
            <a:r>
              <a:rPr lang="el-GR" sz="800" dirty="0"/>
              <a:t>2</a:t>
            </a:r>
            <a:r>
              <a:rPr lang="el-GR" dirty="0"/>
              <a:t>(t) = - </a:t>
            </a:r>
            <a:r>
              <a:rPr lang="el-GR" i="1" dirty="0" err="1"/>
              <a:t>A</a:t>
            </a:r>
            <a:r>
              <a:rPr lang="el-GR" sz="800" dirty="0" err="1"/>
              <a:t>m</a:t>
            </a:r>
            <a:r>
              <a:rPr lang="el-GR" sz="800" dirty="0"/>
              <a:t> </a:t>
            </a:r>
            <a:r>
              <a:rPr lang="el-GR" dirty="0" err="1"/>
              <a:t>sinφ</a:t>
            </a:r>
            <a:r>
              <a:rPr lang="el-GR" dirty="0"/>
              <a:t> και </a:t>
            </a:r>
            <a:r>
              <a:rPr lang="el-GR" i="1" dirty="0"/>
              <a:t>x</a:t>
            </a:r>
            <a:r>
              <a:rPr lang="el-GR" sz="800" dirty="0"/>
              <a:t>3</a:t>
            </a:r>
            <a:r>
              <a:rPr lang="el-GR" dirty="0"/>
              <a:t>(t) =</a:t>
            </a:r>
          </a:p>
          <a:p>
            <a:r>
              <a:rPr lang="en-US" i="1" dirty="0"/>
              <a:t>A</a:t>
            </a:r>
            <a:r>
              <a:rPr lang="en-US" sz="800" dirty="0"/>
              <a:t>m </a:t>
            </a:r>
            <a:r>
              <a:rPr lang="en-US" dirty="0"/>
              <a:t>sin</a:t>
            </a:r>
            <a:r>
              <a:rPr lang="el-GR" dirty="0"/>
              <a:t>φ αντίστοιχα.</a:t>
            </a:r>
            <a:endParaRPr lang="el-GR" dirty="0"/>
          </a:p>
        </p:txBody>
      </p:sp>
      <p:pic>
        <p:nvPicPr>
          <p:cNvPr id="5" name="Εικόνα 4"/>
          <p:cNvPicPr>
            <a:picLocks noChangeAspect="1"/>
          </p:cNvPicPr>
          <p:nvPr/>
        </p:nvPicPr>
        <p:blipFill>
          <a:blip r:embed="rId2"/>
          <a:stretch>
            <a:fillRect/>
          </a:stretch>
        </p:blipFill>
        <p:spPr>
          <a:xfrm>
            <a:off x="8528378" y="1856263"/>
            <a:ext cx="2484000" cy="612000"/>
          </a:xfrm>
          <a:prstGeom prst="rect">
            <a:avLst/>
          </a:prstGeom>
        </p:spPr>
      </p:pic>
      <p:pic>
        <p:nvPicPr>
          <p:cNvPr id="6" name="Εικόνα 5"/>
          <p:cNvPicPr>
            <a:picLocks noChangeAspect="1"/>
          </p:cNvPicPr>
          <p:nvPr/>
        </p:nvPicPr>
        <p:blipFill>
          <a:blip r:embed="rId3"/>
          <a:stretch>
            <a:fillRect/>
          </a:stretch>
        </p:blipFill>
        <p:spPr>
          <a:xfrm>
            <a:off x="8678570" y="2468263"/>
            <a:ext cx="2088000" cy="801000"/>
          </a:xfrm>
          <a:prstGeom prst="rect">
            <a:avLst/>
          </a:prstGeom>
        </p:spPr>
      </p:pic>
      <p:pic>
        <p:nvPicPr>
          <p:cNvPr id="7" name="Εικόνα 6"/>
          <p:cNvPicPr>
            <a:picLocks noChangeAspect="1"/>
          </p:cNvPicPr>
          <p:nvPr/>
        </p:nvPicPr>
        <p:blipFill>
          <a:blip r:embed="rId4"/>
          <a:stretch>
            <a:fillRect/>
          </a:stretch>
        </p:blipFill>
        <p:spPr>
          <a:xfrm>
            <a:off x="1056314" y="1690688"/>
            <a:ext cx="5428376" cy="3226561"/>
          </a:xfrm>
          <a:prstGeom prst="rect">
            <a:avLst/>
          </a:prstGeom>
        </p:spPr>
      </p:pic>
    </p:spTree>
    <p:extLst>
      <p:ext uri="{BB962C8B-B14F-4D97-AF65-F5344CB8AC3E}">
        <p14:creationId xmlns:p14="http://schemas.microsoft.com/office/powerpoint/2010/main" val="251336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accent1"/>
                </a:solidFill>
                <a:effectLst>
                  <a:outerShdw blurRad="38100" dist="38100" dir="2700000" algn="tl">
                    <a:srgbClr val="000000">
                      <a:alpha val="43137"/>
                    </a:srgbClr>
                  </a:outerShdw>
                </a:effectLst>
              </a:rPr>
              <a:t>Μέση τιμή περιοδικού σήματος</a:t>
            </a:r>
          </a:p>
        </p:txBody>
      </p:sp>
      <p:pic>
        <p:nvPicPr>
          <p:cNvPr id="4" name="Θέση περιεχομένου 3"/>
          <p:cNvPicPr>
            <a:picLocks noGrp="1" noChangeAspect="1"/>
          </p:cNvPicPr>
          <p:nvPr>
            <p:ph idx="1"/>
          </p:nvPr>
        </p:nvPicPr>
        <p:blipFill>
          <a:blip r:embed="rId2"/>
          <a:stretch>
            <a:fillRect/>
          </a:stretch>
        </p:blipFill>
        <p:spPr>
          <a:xfrm>
            <a:off x="4000602" y="2391558"/>
            <a:ext cx="2664000" cy="837000"/>
          </a:xfrm>
          <a:prstGeom prst="rect">
            <a:avLst/>
          </a:prstGeom>
        </p:spPr>
      </p:pic>
      <p:sp>
        <p:nvSpPr>
          <p:cNvPr id="5" name="Ορθογώνιο 4"/>
          <p:cNvSpPr/>
          <p:nvPr/>
        </p:nvSpPr>
        <p:spPr>
          <a:xfrm>
            <a:off x="1026253" y="1914598"/>
            <a:ext cx="10156272" cy="369332"/>
          </a:xfrm>
          <a:prstGeom prst="rect">
            <a:avLst/>
          </a:prstGeom>
        </p:spPr>
        <p:txBody>
          <a:bodyPr wrap="square">
            <a:spAutoFit/>
          </a:bodyPr>
          <a:lstStyle/>
          <a:p>
            <a:r>
              <a:rPr lang="el-GR" dirty="0"/>
              <a:t>Η μέση τιμή ενός περιοδικού σήματος x</a:t>
            </a:r>
            <a:r>
              <a:rPr lang="el-GR" i="1" dirty="0"/>
              <a:t>(t) </a:t>
            </a:r>
            <a:r>
              <a:rPr lang="el-GR" dirty="0"/>
              <a:t>με περίοδο </a:t>
            </a:r>
            <a:r>
              <a:rPr lang="el-GR" i="1" dirty="0"/>
              <a:t>T </a:t>
            </a:r>
            <a:r>
              <a:rPr lang="el-GR" dirty="0"/>
              <a:t>ορίζεται από τη σχέση:</a:t>
            </a:r>
            <a:endParaRPr lang="el-GR" dirty="0"/>
          </a:p>
        </p:txBody>
      </p:sp>
      <p:sp>
        <p:nvSpPr>
          <p:cNvPr id="6" name="Ορθογώνιο 5"/>
          <p:cNvSpPr/>
          <p:nvPr/>
        </p:nvSpPr>
        <p:spPr>
          <a:xfrm>
            <a:off x="838200" y="3423521"/>
            <a:ext cx="10344325" cy="1477328"/>
          </a:xfrm>
          <a:prstGeom prst="rect">
            <a:avLst/>
          </a:prstGeom>
        </p:spPr>
        <p:txBody>
          <a:bodyPr wrap="square">
            <a:spAutoFit/>
          </a:bodyPr>
          <a:lstStyle/>
          <a:p>
            <a:r>
              <a:rPr lang="el-GR" dirty="0">
                <a:latin typeface="TimesNewRomanPSMT"/>
              </a:rPr>
              <a:t>και εκφράζει τη χρονικά αμετάβλητη (συνεχή, </a:t>
            </a:r>
            <a:r>
              <a:rPr lang="el-GR" dirty="0">
                <a:latin typeface="Times New Roman" panose="02020603050405020304" pitchFamily="18" charset="0"/>
              </a:rPr>
              <a:t>DC</a:t>
            </a:r>
            <a:r>
              <a:rPr lang="el-GR" dirty="0">
                <a:latin typeface="TimesNewRomanPSMT"/>
              </a:rPr>
              <a:t>) συνιστώσα του σήματος. Επειδή η μέση τιμή ενός</a:t>
            </a:r>
          </a:p>
          <a:p>
            <a:r>
              <a:rPr lang="el-GR" dirty="0">
                <a:latin typeface="TimesNewRomanPSMT"/>
              </a:rPr>
              <a:t>περιοδικού σήματος είναι το </a:t>
            </a:r>
            <a:r>
              <a:rPr lang="el-GR" i="1" dirty="0" err="1">
                <a:latin typeface="TimesNewRomanPS-ItalicMT"/>
              </a:rPr>
              <a:t>προσημασμένο</a:t>
            </a:r>
            <a:r>
              <a:rPr lang="el-GR" i="1" dirty="0">
                <a:latin typeface="TimesNewRomanPS-ItalicMT"/>
              </a:rPr>
              <a:t> εμβαδόν </a:t>
            </a:r>
            <a:r>
              <a:rPr lang="el-GR" dirty="0">
                <a:latin typeface="TimesNewRomanPSMT"/>
              </a:rPr>
              <a:t>που περικλείεται από την </a:t>
            </a:r>
            <a:r>
              <a:rPr lang="el-GR" dirty="0" err="1">
                <a:latin typeface="TimesNewRomanPSMT"/>
              </a:rPr>
              <a:t>κυματομορφή</a:t>
            </a:r>
            <a:r>
              <a:rPr lang="el-GR" dirty="0">
                <a:latin typeface="TimesNewRomanPSMT"/>
              </a:rPr>
              <a:t> του σήματος</a:t>
            </a:r>
          </a:p>
          <a:p>
            <a:r>
              <a:rPr lang="el-GR" dirty="0">
                <a:latin typeface="TimesNewRomanPSMT"/>
              </a:rPr>
              <a:t>και τον οριζόντιο άξονα του χρόνου, η </a:t>
            </a:r>
            <a:r>
              <a:rPr lang="el-GR" i="1" dirty="0">
                <a:latin typeface="TimesNewRomanPS-ItalicMT"/>
              </a:rPr>
              <a:t>μέση τιμή ενός ημιτονοειδούς σήματος είναι μηδενική</a:t>
            </a:r>
            <a:r>
              <a:rPr lang="el-GR" dirty="0">
                <a:latin typeface="TimesNewRomanPSMT"/>
              </a:rPr>
              <a:t>,</a:t>
            </a:r>
          </a:p>
          <a:p>
            <a:r>
              <a:rPr lang="el-GR" dirty="0">
                <a:latin typeface="TimesNewRomanPSMT"/>
              </a:rPr>
              <a:t>αφού το εμβαδόν της θετικής </a:t>
            </a:r>
            <a:r>
              <a:rPr lang="el-GR" dirty="0" err="1">
                <a:latin typeface="TimesNewRomanPSMT"/>
              </a:rPr>
              <a:t>ημιπεριόδου</a:t>
            </a:r>
            <a:r>
              <a:rPr lang="el-GR" dirty="0">
                <a:latin typeface="TimesNewRomanPSMT"/>
              </a:rPr>
              <a:t> είναι το ίδιο με το εμβαδόν της αρνητικής </a:t>
            </a:r>
            <a:r>
              <a:rPr lang="el-GR" dirty="0" err="1">
                <a:latin typeface="TimesNewRomanPSMT"/>
              </a:rPr>
              <a:t>ημιπεριόδου</a:t>
            </a:r>
            <a:r>
              <a:rPr lang="el-GR" dirty="0">
                <a:latin typeface="TimesNewRomanPSMT"/>
              </a:rPr>
              <a:t> του</a:t>
            </a:r>
          </a:p>
          <a:p>
            <a:r>
              <a:rPr lang="el-GR" dirty="0">
                <a:latin typeface="TimesNewRomanPSMT"/>
              </a:rPr>
              <a:t>σήματος.</a:t>
            </a:r>
            <a:endParaRPr lang="el-GR" dirty="0"/>
          </a:p>
        </p:txBody>
      </p:sp>
    </p:spTree>
    <p:extLst>
      <p:ext uri="{BB962C8B-B14F-4D97-AF65-F5344CB8AC3E}">
        <p14:creationId xmlns:p14="http://schemas.microsoft.com/office/powerpoint/2010/main" val="69543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accent1"/>
                </a:solidFill>
                <a:effectLst>
                  <a:outerShdw blurRad="38100" dist="38100" dir="2700000" algn="tl">
                    <a:srgbClr val="000000">
                      <a:alpha val="43137"/>
                    </a:srgbClr>
                  </a:outerShdw>
                </a:effectLst>
              </a:rPr>
              <a:t>Ενεργός τιμή περιοδικού σήματος</a:t>
            </a:r>
          </a:p>
        </p:txBody>
      </p:sp>
      <p:sp>
        <p:nvSpPr>
          <p:cNvPr id="3" name="Θέση περιεχομένου 2"/>
          <p:cNvSpPr>
            <a:spLocks noGrp="1"/>
          </p:cNvSpPr>
          <p:nvPr>
            <p:ph idx="1"/>
          </p:nvPr>
        </p:nvSpPr>
        <p:spPr>
          <a:xfrm>
            <a:off x="838200" y="1825625"/>
            <a:ext cx="10515600" cy="934353"/>
          </a:xfrm>
        </p:spPr>
        <p:txBody>
          <a:bodyPr>
            <a:normAutofit/>
          </a:bodyPr>
          <a:lstStyle/>
          <a:p>
            <a:pPr marL="0" indent="0">
              <a:buNone/>
            </a:pPr>
            <a:r>
              <a:rPr lang="el-GR" sz="1800" dirty="0"/>
              <a:t>Η ενεργός τιμή ενός περιοδικού σήματος x</a:t>
            </a:r>
            <a:r>
              <a:rPr lang="el-GR" sz="1800" i="1" dirty="0"/>
              <a:t>(t) </a:t>
            </a:r>
            <a:r>
              <a:rPr lang="el-GR" sz="1800" dirty="0"/>
              <a:t>ορίζεται ως η </a:t>
            </a:r>
            <a:r>
              <a:rPr lang="el-GR" sz="1800" i="1" dirty="0"/>
              <a:t>τετραγωνική ρίζα του μέσου τετραγώνου του σήματος</a:t>
            </a:r>
            <a:endParaRPr lang="el-GR" sz="1800" dirty="0"/>
          </a:p>
        </p:txBody>
      </p:sp>
      <p:pic>
        <p:nvPicPr>
          <p:cNvPr id="4" name="Εικόνα 3"/>
          <p:cNvPicPr>
            <a:picLocks noChangeAspect="1"/>
          </p:cNvPicPr>
          <p:nvPr/>
        </p:nvPicPr>
        <p:blipFill>
          <a:blip r:embed="rId2"/>
          <a:stretch>
            <a:fillRect/>
          </a:stretch>
        </p:blipFill>
        <p:spPr>
          <a:xfrm>
            <a:off x="4297883" y="2090645"/>
            <a:ext cx="2170029" cy="978041"/>
          </a:xfrm>
          <a:prstGeom prst="rect">
            <a:avLst/>
          </a:prstGeom>
        </p:spPr>
      </p:pic>
      <p:sp>
        <p:nvSpPr>
          <p:cNvPr id="5" name="Ορθογώνιο 4"/>
          <p:cNvSpPr/>
          <p:nvPr/>
        </p:nvSpPr>
        <p:spPr>
          <a:xfrm>
            <a:off x="741026" y="2925503"/>
            <a:ext cx="11037116" cy="1477328"/>
          </a:xfrm>
          <a:prstGeom prst="rect">
            <a:avLst/>
          </a:prstGeom>
        </p:spPr>
        <p:txBody>
          <a:bodyPr wrap="square">
            <a:spAutoFit/>
          </a:bodyPr>
          <a:lstStyle/>
          <a:p>
            <a:r>
              <a:rPr lang="el-GR" dirty="0"/>
              <a:t>και είναι ένα μέτρο της ισχύος που μεταφέρει το σήμα.</a:t>
            </a:r>
          </a:p>
          <a:p>
            <a:r>
              <a:rPr lang="el-GR" dirty="0"/>
              <a:t>Η ενεργός τιμή εναλλασσόμενου μεγέθους τάσης ή έντασης έχει ιδιαίτερη φυσική και πρακτική σημασία, αφού είναι το μέγεθος που μετρούν τα όργανα ΕΡ (βολτόμετρα και αμπερόμετρα). Εάν θεωρήσουμε, για παράδειγμα, ωμική αντίσταση R, η οποία διαρρέεται από εναλλασσόμενο ημιτονοειδές ρεύμα i(t), η στιγμιαία ισχύς που καταναλώνεται ως θερμότητα στην αντίσταση είναι: p(t) = R i</a:t>
            </a:r>
            <a:r>
              <a:rPr lang="el-GR" sz="800" dirty="0"/>
              <a:t>2</a:t>
            </a:r>
            <a:r>
              <a:rPr lang="el-GR" dirty="0"/>
              <a:t>(t) και η μέση τιμή της ισχύος στο διάστημα [0,Τ]</a:t>
            </a:r>
            <a:endParaRPr lang="el-GR" dirty="0"/>
          </a:p>
        </p:txBody>
      </p:sp>
      <p:pic>
        <p:nvPicPr>
          <p:cNvPr id="6" name="Εικόνα 5"/>
          <p:cNvPicPr>
            <a:picLocks noChangeAspect="1"/>
          </p:cNvPicPr>
          <p:nvPr/>
        </p:nvPicPr>
        <p:blipFill>
          <a:blip r:embed="rId3"/>
          <a:stretch>
            <a:fillRect/>
          </a:stretch>
        </p:blipFill>
        <p:spPr>
          <a:xfrm>
            <a:off x="2987901" y="4402831"/>
            <a:ext cx="5703093" cy="1018064"/>
          </a:xfrm>
          <a:prstGeom prst="rect">
            <a:avLst/>
          </a:prstGeom>
        </p:spPr>
      </p:pic>
      <p:sp>
        <p:nvSpPr>
          <p:cNvPr id="7" name="Ορθογώνιο 6"/>
          <p:cNvSpPr/>
          <p:nvPr/>
        </p:nvSpPr>
        <p:spPr>
          <a:xfrm>
            <a:off x="606802" y="5279994"/>
            <a:ext cx="10860947" cy="1200329"/>
          </a:xfrm>
          <a:prstGeom prst="rect">
            <a:avLst/>
          </a:prstGeom>
        </p:spPr>
        <p:txBody>
          <a:bodyPr wrap="square">
            <a:spAutoFit/>
          </a:bodyPr>
          <a:lstStyle/>
          <a:p>
            <a:r>
              <a:rPr lang="el-GR" dirty="0"/>
              <a:t>Η παραπάνω εξίσωση δίνει τον φυσικό ορισμό της ενεργούς τιμής. Δηλαδή, η ενεργός τιμή </a:t>
            </a:r>
            <a:r>
              <a:rPr lang="el-GR" dirty="0" err="1"/>
              <a:t>I</a:t>
            </a:r>
            <a:r>
              <a:rPr lang="el-GR" sz="800" dirty="0" err="1"/>
              <a:t>rms</a:t>
            </a:r>
            <a:r>
              <a:rPr lang="el-GR" sz="800" dirty="0"/>
              <a:t> </a:t>
            </a:r>
            <a:r>
              <a:rPr lang="el-GR" dirty="0"/>
              <a:t>εναλλασσόμενου ημιτονοειδούς ρεύματος i(t) παριστάνει την ένταση ενός (ισοδύναμου) συνεχούς ρεύματος, το οποίο θα απέδιδε επί μιας και της αυτής ωμικής αντίστασης το ίδιο ποσό θερμότητας με το εναλλασσόμενο ρεύμα i(t) στον ίδιο χρόνο. Για ένα ημιτονοειδές περιοδικό σήμα η ενεργός τιμή του είναι:</a:t>
            </a:r>
            <a:endParaRPr lang="el-GR" dirty="0"/>
          </a:p>
        </p:txBody>
      </p:sp>
      <p:pic>
        <p:nvPicPr>
          <p:cNvPr id="8" name="Εικόνα 7"/>
          <p:cNvPicPr>
            <a:picLocks noChangeAspect="1"/>
          </p:cNvPicPr>
          <p:nvPr/>
        </p:nvPicPr>
        <p:blipFill>
          <a:blip r:embed="rId4"/>
          <a:stretch>
            <a:fillRect/>
          </a:stretch>
        </p:blipFill>
        <p:spPr>
          <a:xfrm>
            <a:off x="7515473" y="6139491"/>
            <a:ext cx="2064756" cy="615549"/>
          </a:xfrm>
          <a:prstGeom prst="rect">
            <a:avLst/>
          </a:prstGeom>
        </p:spPr>
      </p:pic>
    </p:spTree>
    <p:extLst>
      <p:ext uri="{BB962C8B-B14F-4D97-AF65-F5344CB8AC3E}">
        <p14:creationId xmlns:p14="http://schemas.microsoft.com/office/powerpoint/2010/main" val="1734752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accent1"/>
                </a:solidFill>
                <a:effectLst>
                  <a:outerShdw blurRad="38100" dist="38100" dir="2700000" algn="tl">
                    <a:srgbClr val="000000">
                      <a:alpha val="43137"/>
                    </a:srgbClr>
                  </a:outerShdw>
                </a:effectLst>
              </a:rPr>
              <a:t>Μιγαδικοί αριθμοί</a:t>
            </a:r>
          </a:p>
        </p:txBody>
      </p:sp>
      <p:sp>
        <p:nvSpPr>
          <p:cNvPr id="3" name="Θέση περιεχομένου 2"/>
          <p:cNvSpPr>
            <a:spLocks noGrp="1"/>
          </p:cNvSpPr>
          <p:nvPr>
            <p:ph idx="1"/>
          </p:nvPr>
        </p:nvSpPr>
        <p:spPr>
          <a:xfrm>
            <a:off x="875999" y="3785011"/>
            <a:ext cx="10515600" cy="2847043"/>
          </a:xfrm>
        </p:spPr>
        <p:txBody>
          <a:bodyPr>
            <a:normAutofit lnSpcReduction="10000"/>
          </a:bodyPr>
          <a:lstStyle/>
          <a:p>
            <a:pPr marL="0" indent="0">
              <a:buNone/>
            </a:pPr>
            <a:r>
              <a:rPr lang="en-US" b="1" dirty="0">
                <a:effectLst>
                  <a:outerShdw blurRad="38100" dist="38100" dir="2700000" algn="tl">
                    <a:srgbClr val="000000">
                      <a:alpha val="43000"/>
                    </a:srgbClr>
                  </a:outerShdw>
                </a:effectLst>
              </a:rPr>
              <a:t>z</a:t>
            </a:r>
            <a:r>
              <a:rPr lang="en-US" dirty="0"/>
              <a:t>=</a:t>
            </a:r>
            <a:r>
              <a:rPr lang="en-US" dirty="0" err="1"/>
              <a:t>x+jy</a:t>
            </a:r>
            <a:r>
              <a:rPr lang="en-US" dirty="0"/>
              <a:t>=</a:t>
            </a:r>
            <a:r>
              <a:rPr lang="en-US" dirty="0" err="1"/>
              <a:t>zcos</a:t>
            </a:r>
            <a:r>
              <a:rPr lang="el-GR" dirty="0"/>
              <a:t>φ+</a:t>
            </a:r>
            <a:r>
              <a:rPr lang="en-US" dirty="0" err="1"/>
              <a:t>jzsin</a:t>
            </a:r>
            <a:r>
              <a:rPr lang="el-GR" dirty="0"/>
              <a:t>φ=</a:t>
            </a:r>
            <a:r>
              <a:rPr lang="en-US" dirty="0"/>
              <a:t>z(cos</a:t>
            </a:r>
            <a:r>
              <a:rPr lang="el-GR" dirty="0"/>
              <a:t>φ+</a:t>
            </a:r>
            <a:r>
              <a:rPr lang="en-US" dirty="0" err="1"/>
              <a:t>jsin</a:t>
            </a:r>
            <a:r>
              <a:rPr lang="el-GR" dirty="0"/>
              <a:t>φ)=</a:t>
            </a:r>
            <a:r>
              <a:rPr lang="en-US" dirty="0" err="1"/>
              <a:t>ze</a:t>
            </a:r>
            <a:r>
              <a:rPr lang="en-US" baseline="30000" dirty="0" err="1"/>
              <a:t>j</a:t>
            </a:r>
            <a:r>
              <a:rPr lang="el-GR" baseline="30000" dirty="0"/>
              <a:t>φ  </a:t>
            </a:r>
          </a:p>
          <a:p>
            <a:pPr marL="0" indent="0">
              <a:buNone/>
            </a:pPr>
            <a:r>
              <a:rPr lang="el-GR" dirty="0">
                <a:sym typeface="Wingdings" panose="05000000000000000000" pitchFamily="2" charset="2"/>
              </a:rPr>
              <a:t>                </a:t>
            </a:r>
            <a:r>
              <a:rPr lang="el-GR" sz="1100" dirty="0">
                <a:sym typeface="Wingdings" panose="05000000000000000000" pitchFamily="2" charset="2"/>
              </a:rPr>
              <a:t>καρτεσιανή μορφή                                                                                        πολική μορφή</a:t>
            </a:r>
          </a:p>
          <a:p>
            <a:pPr marL="0" indent="0">
              <a:buNone/>
            </a:pPr>
            <a:r>
              <a:rPr lang="en-US" dirty="0">
                <a:sym typeface="Wingdings" panose="05000000000000000000" pitchFamily="2" charset="2"/>
              </a:rPr>
              <a:t>x</a:t>
            </a:r>
            <a:r>
              <a:rPr lang="el-GR" dirty="0">
                <a:sym typeface="Wingdings" panose="05000000000000000000" pitchFamily="2" charset="2"/>
              </a:rPr>
              <a:t>πραγματικό μέρος</a:t>
            </a:r>
          </a:p>
          <a:p>
            <a:pPr marL="0" indent="0">
              <a:buNone/>
            </a:pPr>
            <a:r>
              <a:rPr lang="en-US" dirty="0">
                <a:sym typeface="Wingdings" panose="05000000000000000000" pitchFamily="2" charset="2"/>
              </a:rPr>
              <a:t>y</a:t>
            </a:r>
            <a:r>
              <a:rPr lang="el-GR" dirty="0">
                <a:sym typeface="Wingdings" panose="05000000000000000000" pitchFamily="2" charset="2"/>
              </a:rPr>
              <a:t>φανταστικό μέρος</a:t>
            </a:r>
          </a:p>
          <a:p>
            <a:pPr marL="0" indent="0">
              <a:buNone/>
            </a:pPr>
            <a:r>
              <a:rPr lang="el-GR" dirty="0">
                <a:sym typeface="Wingdings" panose="05000000000000000000" pitchFamily="2" charset="2"/>
              </a:rPr>
              <a:t>Πρόσθεση/αφαίρεση μιγαδικών: χρήση καρτεσιανής μορφής</a:t>
            </a:r>
          </a:p>
          <a:p>
            <a:pPr marL="0" indent="0">
              <a:buNone/>
            </a:pPr>
            <a:r>
              <a:rPr lang="el-GR" dirty="0"/>
              <a:t>Πολ/</a:t>
            </a:r>
            <a:r>
              <a:rPr lang="el-GR" dirty="0" err="1"/>
              <a:t>σμος</a:t>
            </a:r>
            <a:r>
              <a:rPr lang="el-GR" dirty="0"/>
              <a:t>/διαίρεση μιγαδικών: χρήση πολικής μορφής</a:t>
            </a:r>
          </a:p>
        </p:txBody>
      </p:sp>
      <p:pic>
        <p:nvPicPr>
          <p:cNvPr id="4" name="Εικόνα 3"/>
          <p:cNvPicPr>
            <a:picLocks noChangeAspect="1"/>
          </p:cNvPicPr>
          <p:nvPr/>
        </p:nvPicPr>
        <p:blipFill>
          <a:blip r:embed="rId2"/>
          <a:stretch>
            <a:fillRect/>
          </a:stretch>
        </p:blipFill>
        <p:spPr>
          <a:xfrm>
            <a:off x="875999" y="1825624"/>
            <a:ext cx="6044917" cy="1959387"/>
          </a:xfrm>
          <a:prstGeom prst="rect">
            <a:avLst/>
          </a:prstGeom>
        </p:spPr>
      </p:pic>
    </p:spTree>
    <p:extLst>
      <p:ext uri="{BB962C8B-B14F-4D97-AF65-F5344CB8AC3E}">
        <p14:creationId xmlns:p14="http://schemas.microsoft.com/office/powerpoint/2010/main" val="2486633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a:solidFill>
                  <a:schemeClr val="accent1"/>
                </a:solidFill>
                <a:effectLst>
                  <a:outerShdw blurRad="38100" dist="38100" dir="2700000" algn="tl">
                    <a:srgbClr val="000000">
                      <a:alpha val="43137"/>
                    </a:srgbClr>
                  </a:outerShdw>
                </a:effectLst>
              </a:rPr>
              <a:t>Μιγαδική, φαινόμενη, ενεργός και άεργος ισχύς</a:t>
            </a:r>
          </a:p>
        </p:txBody>
      </p:sp>
      <p:pic>
        <p:nvPicPr>
          <p:cNvPr id="6" name="Θέση περιεχομένου 5"/>
          <p:cNvPicPr>
            <a:picLocks noGrp="1" noChangeAspect="1"/>
          </p:cNvPicPr>
          <p:nvPr>
            <p:ph idx="1"/>
          </p:nvPr>
        </p:nvPicPr>
        <p:blipFill>
          <a:blip r:embed="rId2"/>
          <a:stretch>
            <a:fillRect/>
          </a:stretch>
        </p:blipFill>
        <p:spPr>
          <a:xfrm>
            <a:off x="2839596" y="3789278"/>
            <a:ext cx="2201256" cy="346494"/>
          </a:xfrm>
          <a:prstGeom prst="rect">
            <a:avLst/>
          </a:prstGeom>
        </p:spPr>
      </p:pic>
      <p:pic>
        <p:nvPicPr>
          <p:cNvPr id="4" name="Εικόνα 3"/>
          <p:cNvPicPr>
            <a:picLocks noChangeAspect="1"/>
          </p:cNvPicPr>
          <p:nvPr/>
        </p:nvPicPr>
        <p:blipFill>
          <a:blip r:embed="rId3"/>
          <a:stretch>
            <a:fillRect/>
          </a:stretch>
        </p:blipFill>
        <p:spPr>
          <a:xfrm>
            <a:off x="2751589" y="1851950"/>
            <a:ext cx="3582099" cy="334473"/>
          </a:xfrm>
          <a:prstGeom prst="rect">
            <a:avLst/>
          </a:prstGeom>
        </p:spPr>
      </p:pic>
      <p:pic>
        <p:nvPicPr>
          <p:cNvPr id="5" name="Εικόνα 4"/>
          <p:cNvPicPr>
            <a:picLocks noChangeAspect="1"/>
          </p:cNvPicPr>
          <p:nvPr/>
        </p:nvPicPr>
        <p:blipFill>
          <a:blip r:embed="rId4"/>
          <a:stretch>
            <a:fillRect/>
          </a:stretch>
        </p:blipFill>
        <p:spPr>
          <a:xfrm>
            <a:off x="2720840" y="2786428"/>
            <a:ext cx="1363476" cy="402845"/>
          </a:xfrm>
          <a:prstGeom prst="rect">
            <a:avLst/>
          </a:prstGeom>
        </p:spPr>
      </p:pic>
      <p:pic>
        <p:nvPicPr>
          <p:cNvPr id="7" name="Εικόνα 6"/>
          <p:cNvPicPr>
            <a:picLocks noChangeAspect="1"/>
          </p:cNvPicPr>
          <p:nvPr/>
        </p:nvPicPr>
        <p:blipFill>
          <a:blip r:embed="rId5"/>
          <a:stretch>
            <a:fillRect/>
          </a:stretch>
        </p:blipFill>
        <p:spPr>
          <a:xfrm>
            <a:off x="2751589" y="4792128"/>
            <a:ext cx="1944000" cy="288000"/>
          </a:xfrm>
          <a:prstGeom prst="rect">
            <a:avLst/>
          </a:prstGeom>
        </p:spPr>
      </p:pic>
      <p:pic>
        <p:nvPicPr>
          <p:cNvPr id="8" name="Εικόνα 7"/>
          <p:cNvPicPr>
            <a:picLocks noChangeAspect="1"/>
          </p:cNvPicPr>
          <p:nvPr/>
        </p:nvPicPr>
        <p:blipFill>
          <a:blip r:embed="rId6"/>
          <a:stretch>
            <a:fillRect/>
          </a:stretch>
        </p:blipFill>
        <p:spPr>
          <a:xfrm>
            <a:off x="9013892" y="4468128"/>
            <a:ext cx="1210527" cy="389098"/>
          </a:xfrm>
          <a:prstGeom prst="rect">
            <a:avLst/>
          </a:prstGeom>
        </p:spPr>
      </p:pic>
      <p:pic>
        <p:nvPicPr>
          <p:cNvPr id="9" name="Εικόνα 8"/>
          <p:cNvPicPr>
            <a:picLocks noChangeAspect="1"/>
          </p:cNvPicPr>
          <p:nvPr/>
        </p:nvPicPr>
        <p:blipFill>
          <a:blip r:embed="rId7"/>
          <a:stretch>
            <a:fillRect/>
          </a:stretch>
        </p:blipFill>
        <p:spPr>
          <a:xfrm>
            <a:off x="8466484" y="5080127"/>
            <a:ext cx="2588634" cy="431439"/>
          </a:xfrm>
          <a:prstGeom prst="rect">
            <a:avLst/>
          </a:prstGeom>
        </p:spPr>
      </p:pic>
      <p:pic>
        <p:nvPicPr>
          <p:cNvPr id="10" name="Εικόνα 9"/>
          <p:cNvPicPr>
            <a:picLocks noChangeAspect="1"/>
          </p:cNvPicPr>
          <p:nvPr/>
        </p:nvPicPr>
        <p:blipFill>
          <a:blip r:embed="rId8"/>
          <a:stretch>
            <a:fillRect/>
          </a:stretch>
        </p:blipFill>
        <p:spPr>
          <a:xfrm>
            <a:off x="7926484" y="2234664"/>
            <a:ext cx="2916000" cy="1881000"/>
          </a:xfrm>
          <a:prstGeom prst="rect">
            <a:avLst/>
          </a:prstGeom>
        </p:spPr>
      </p:pic>
      <p:sp>
        <p:nvSpPr>
          <p:cNvPr id="11" name="Θέση περιεχομένου 2"/>
          <p:cNvSpPr txBox="1">
            <a:spLocks/>
          </p:cNvSpPr>
          <p:nvPr/>
        </p:nvSpPr>
        <p:spPr>
          <a:xfrm>
            <a:off x="838200" y="1825626"/>
            <a:ext cx="1913389" cy="359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l-GR" sz="1800" dirty="0"/>
              <a:t>Μιγαδική ισχύς:</a:t>
            </a:r>
            <a:endParaRPr lang="el-GR" sz="1800" dirty="0"/>
          </a:p>
        </p:txBody>
      </p:sp>
      <p:sp>
        <p:nvSpPr>
          <p:cNvPr id="12" name="Θέση περιεχομένου 2"/>
          <p:cNvSpPr txBox="1">
            <a:spLocks/>
          </p:cNvSpPr>
          <p:nvPr/>
        </p:nvSpPr>
        <p:spPr>
          <a:xfrm>
            <a:off x="838200" y="2817090"/>
            <a:ext cx="1913389" cy="359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l-GR" sz="1800" dirty="0"/>
              <a:t>Φαινόμενη ισχύς:</a:t>
            </a:r>
            <a:endParaRPr lang="el-GR" sz="1800" dirty="0"/>
          </a:p>
        </p:txBody>
      </p:sp>
      <p:sp>
        <p:nvSpPr>
          <p:cNvPr id="13" name="Θέση περιεχομένου 2"/>
          <p:cNvSpPr txBox="1">
            <a:spLocks/>
          </p:cNvSpPr>
          <p:nvPr/>
        </p:nvSpPr>
        <p:spPr>
          <a:xfrm>
            <a:off x="807451" y="3756180"/>
            <a:ext cx="1913389" cy="359484"/>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l-GR" sz="1800" dirty="0"/>
              <a:t>Πραγματική ισχύς:</a:t>
            </a:r>
            <a:endParaRPr lang="el-GR" sz="1800" dirty="0"/>
          </a:p>
        </p:txBody>
      </p:sp>
      <p:sp>
        <p:nvSpPr>
          <p:cNvPr id="14" name="Θέση περιεχομένου 2"/>
          <p:cNvSpPr txBox="1">
            <a:spLocks/>
          </p:cNvSpPr>
          <p:nvPr/>
        </p:nvSpPr>
        <p:spPr>
          <a:xfrm>
            <a:off x="790673" y="4720644"/>
            <a:ext cx="1913389" cy="359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l-GR" sz="1800" dirty="0"/>
              <a:t>Φαινόμενη ισχύς:</a:t>
            </a:r>
            <a:endParaRPr lang="el-GR" sz="1800" dirty="0"/>
          </a:p>
        </p:txBody>
      </p:sp>
      <p:sp>
        <p:nvSpPr>
          <p:cNvPr id="15" name="Θέση περιεχομένου 2"/>
          <p:cNvSpPr txBox="1">
            <a:spLocks/>
          </p:cNvSpPr>
          <p:nvPr/>
        </p:nvSpPr>
        <p:spPr>
          <a:xfrm>
            <a:off x="8247077" y="1698948"/>
            <a:ext cx="1913389" cy="359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l-GR" sz="1800" u="sng" dirty="0"/>
              <a:t>τρίγωνο ισχύος</a:t>
            </a:r>
            <a:endParaRPr lang="el-GR" sz="1800" u="sng" dirty="0"/>
          </a:p>
        </p:txBody>
      </p:sp>
    </p:spTree>
    <p:extLst>
      <p:ext uri="{BB962C8B-B14F-4D97-AF65-F5344CB8AC3E}">
        <p14:creationId xmlns:p14="http://schemas.microsoft.com/office/powerpoint/2010/main" val="3264409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chemeClr val="accent1"/>
                </a:solidFill>
                <a:effectLst>
                  <a:outerShdw blurRad="38100" dist="38100" dir="2700000" algn="tl">
                    <a:srgbClr val="000000">
                      <a:alpha val="43137"/>
                    </a:srgbClr>
                  </a:outerShdw>
                </a:effectLst>
              </a:rPr>
              <a:t>Απόκριση βασικών φορτίων</a:t>
            </a:r>
          </a:p>
        </p:txBody>
      </p:sp>
      <p:sp>
        <p:nvSpPr>
          <p:cNvPr id="3" name="Θέση περιεχομένου 2"/>
          <p:cNvSpPr>
            <a:spLocks noGrp="1"/>
          </p:cNvSpPr>
          <p:nvPr>
            <p:ph idx="1"/>
          </p:nvPr>
        </p:nvSpPr>
        <p:spPr/>
        <p:txBody>
          <a:bodyPr/>
          <a:lstStyle/>
          <a:p>
            <a:endParaRPr lang="el-GR"/>
          </a:p>
        </p:txBody>
      </p:sp>
      <p:pic>
        <p:nvPicPr>
          <p:cNvPr id="8" name="Εικόνα 7"/>
          <p:cNvPicPr>
            <a:picLocks noChangeAspect="1"/>
          </p:cNvPicPr>
          <p:nvPr/>
        </p:nvPicPr>
        <p:blipFill>
          <a:blip r:embed="rId2"/>
          <a:stretch>
            <a:fillRect/>
          </a:stretch>
        </p:blipFill>
        <p:spPr>
          <a:xfrm>
            <a:off x="2862275" y="1778294"/>
            <a:ext cx="6048000" cy="4446000"/>
          </a:xfrm>
          <a:prstGeom prst="rect">
            <a:avLst/>
          </a:prstGeom>
        </p:spPr>
      </p:pic>
    </p:spTree>
    <p:extLst>
      <p:ext uri="{BB962C8B-B14F-4D97-AF65-F5344CB8AC3E}">
        <p14:creationId xmlns:p14="http://schemas.microsoft.com/office/powerpoint/2010/main" val="261775951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498</Words>
  <Application>Microsoft Office PowerPoint</Application>
  <PresentationFormat>Ευρεία οθόνη</PresentationFormat>
  <Paragraphs>36</Paragraphs>
  <Slides>7</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7</vt:i4>
      </vt:variant>
    </vt:vector>
  </HeadingPairs>
  <TitlesOfParts>
    <vt:vector size="15" baseType="lpstr">
      <vt:lpstr>Arial</vt:lpstr>
      <vt:lpstr>Calibri</vt:lpstr>
      <vt:lpstr>Calibri Light</vt:lpstr>
      <vt:lpstr>Times New Roman</vt:lpstr>
      <vt:lpstr>TimesNewRomanPS-ItalicMT</vt:lpstr>
      <vt:lpstr>TimesNewRomanPSMT</vt:lpstr>
      <vt:lpstr>Wingdings</vt:lpstr>
      <vt:lpstr>Θέμα του Office</vt:lpstr>
      <vt:lpstr>Hλεκτρικά Κυκλώματα</vt:lpstr>
      <vt:lpstr>Ημιτονοειδής κυματομορφή</vt:lpstr>
      <vt:lpstr>Μέση τιμή περιοδικού σήματος</vt:lpstr>
      <vt:lpstr>Ενεργός τιμή περιοδικού σήματος</vt:lpstr>
      <vt:lpstr>Μιγαδικοί αριθμοί</vt:lpstr>
      <vt:lpstr>Μιγαδική, φαινόμενη, ενεργός και άεργος ισχύς</vt:lpstr>
      <vt:lpstr>Απόκριση βασικών φορτίων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16</cp:revision>
  <dcterms:created xsi:type="dcterms:W3CDTF">2016-10-12T10:37:05Z</dcterms:created>
  <dcterms:modified xsi:type="dcterms:W3CDTF">2016-10-31T06:59:00Z</dcterms:modified>
</cp:coreProperties>
</file>