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3" r:id="rId16"/>
    <p:sldId id="274" r:id="rId17"/>
    <p:sldId id="275" r:id="rId18"/>
    <p:sldId id="276" r:id="rId19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-804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47901-4C34-4E21-84A0-D1BEC9D353BC}" type="datetimeFigureOut">
              <a:rPr lang="el-GR" smtClean="0"/>
              <a:t>5/12/2017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D10FE-A07A-4E8C-B52D-98416A24CCC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28545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47901-4C34-4E21-84A0-D1BEC9D353BC}" type="datetimeFigureOut">
              <a:rPr lang="el-GR" smtClean="0"/>
              <a:t>5/12/2017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D10FE-A07A-4E8C-B52D-98416A24CCC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25481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47901-4C34-4E21-84A0-D1BEC9D353BC}" type="datetimeFigureOut">
              <a:rPr lang="el-GR" smtClean="0"/>
              <a:t>5/12/2017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D10FE-A07A-4E8C-B52D-98416A24CCC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71271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47901-4C34-4E21-84A0-D1BEC9D353BC}" type="datetimeFigureOut">
              <a:rPr lang="el-GR" smtClean="0"/>
              <a:t>5/12/2017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D10FE-A07A-4E8C-B52D-98416A24CCC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94989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47901-4C34-4E21-84A0-D1BEC9D353BC}" type="datetimeFigureOut">
              <a:rPr lang="el-GR" smtClean="0"/>
              <a:t>5/12/2017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D10FE-A07A-4E8C-B52D-98416A24CCC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12143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47901-4C34-4E21-84A0-D1BEC9D353BC}" type="datetimeFigureOut">
              <a:rPr lang="el-GR" smtClean="0"/>
              <a:t>5/12/2017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D10FE-A07A-4E8C-B52D-98416A24CCC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314080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47901-4C34-4E21-84A0-D1BEC9D353BC}" type="datetimeFigureOut">
              <a:rPr lang="el-GR" smtClean="0"/>
              <a:t>5/12/2017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D10FE-A07A-4E8C-B52D-98416A24CCC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47113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47901-4C34-4E21-84A0-D1BEC9D353BC}" type="datetimeFigureOut">
              <a:rPr lang="el-GR" smtClean="0"/>
              <a:t>5/12/2017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D10FE-A07A-4E8C-B52D-98416A24CCC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30335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47901-4C34-4E21-84A0-D1BEC9D353BC}" type="datetimeFigureOut">
              <a:rPr lang="el-GR" smtClean="0"/>
              <a:t>5/12/2017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D10FE-A07A-4E8C-B52D-98416A24CCC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11450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47901-4C34-4E21-84A0-D1BEC9D353BC}" type="datetimeFigureOut">
              <a:rPr lang="el-GR" smtClean="0"/>
              <a:t>5/12/2017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D10FE-A07A-4E8C-B52D-98416A24CCC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932312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47901-4C34-4E21-84A0-D1BEC9D353BC}" type="datetimeFigureOut">
              <a:rPr lang="el-GR" smtClean="0"/>
              <a:t>5/12/2017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D10FE-A07A-4E8C-B52D-98416A24CCC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78625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D47901-4C34-4E21-84A0-D1BEC9D353BC}" type="datetimeFigureOut">
              <a:rPr lang="el-GR" smtClean="0"/>
              <a:t>5/12/2017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DD10FE-A07A-4E8C-B52D-98416A24CCC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65765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ΠΑΡΟΥΣΙΑΣΗ ΣΕΜΙΝΑΡΙΟΥ</a:t>
            </a: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722290" y="2160476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►Σύνορα και μορφές της ετερότητας</a:t>
            </a:r>
          </a:p>
          <a:p>
            <a:pPr marL="0" indent="0">
              <a:buNone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►Διδάσκων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Ευάγγελος </a:t>
            </a:r>
            <a:r>
              <a:rPr lang="el-G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Αυδίκος</a:t>
            </a:r>
            <a:endParaRPr lang="el-G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►Ντούρου Μαρία Γεωργία.</a:t>
            </a:r>
            <a:b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l-G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48892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553791" y="1874729"/>
            <a:ext cx="9427335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2800" kern="0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«</a:t>
            </a:r>
            <a:r>
              <a:rPr kumimoji="0" lang="el-GR" sz="2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Δημόσιο»         «κοινωνικό» / «πολιτικό» χαρακτήρα ( ανδρικό πληθυσμό)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kumimoji="0" lang="el-GR" sz="2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el-GR" sz="2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«Οικιακό- ιδιωτικό</a:t>
            </a:r>
            <a:r>
              <a:rPr lang="el-GR" sz="2800" kern="0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»</a:t>
            </a:r>
            <a:r>
              <a:rPr kumimoji="0" lang="el-GR" sz="2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       «ατομικό» / «μη συλλογικό» / «μη κοινωνικό» χαρακτήρα… (γυναικείο πληθυσμό)</a:t>
            </a:r>
            <a:endParaRPr kumimoji="0" lang="el-GR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" name="Δεξιό βέλος 2"/>
          <p:cNvSpPr/>
          <p:nvPr/>
        </p:nvSpPr>
        <p:spPr>
          <a:xfrm>
            <a:off x="2382593" y="2009103"/>
            <a:ext cx="566670" cy="3219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Δεξιό βέλος 4"/>
          <p:cNvSpPr/>
          <p:nvPr/>
        </p:nvSpPr>
        <p:spPr>
          <a:xfrm>
            <a:off x="3618964" y="3322749"/>
            <a:ext cx="695459" cy="2318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07367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Συμπέρασμα</a:t>
            </a: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sz="2400" dirty="0" smtClean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endParaRPr lang="el-GR" sz="2400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H </a:t>
            </a:r>
            <a:r>
              <a:rPr lang="el-GR" sz="2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ανδρική </a:t>
            </a:r>
            <a:r>
              <a:rPr lang="el-GR" sz="24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«συλλογική» </a:t>
            </a:r>
            <a:r>
              <a:rPr lang="el-GR" sz="2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ζωή στο δημόσιο </a:t>
            </a:r>
            <a:r>
              <a:rPr lang="el-GR" sz="24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χώρο, </a:t>
            </a:r>
            <a:r>
              <a:rPr lang="el-GR" sz="2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είναι πιο σημαντική από την οικογενειακή ( </a:t>
            </a:r>
            <a:r>
              <a:rPr lang="el-GR" sz="24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οικιακό – ιδιωτικό).</a:t>
            </a: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3933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200" i="1" dirty="0">
                <a:latin typeface="Century Gothic" panose="020B0502020202020204"/>
              </a:rPr>
              <a:t>Ανάλυση εθνογραφικού παραδείγματος ( επιτόπια </a:t>
            </a:r>
            <a:r>
              <a:rPr lang="el-GR" sz="3200" i="1" dirty="0" smtClean="0">
                <a:latin typeface="Century Gothic" panose="020B0502020202020204"/>
              </a:rPr>
              <a:t>έρευνα)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z="20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Το </a:t>
            </a:r>
            <a:r>
              <a:rPr lang="el-GR" sz="20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«δημόσιο» </a:t>
            </a:r>
            <a:r>
              <a:rPr lang="el-GR" sz="20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και </a:t>
            </a:r>
            <a:r>
              <a:rPr lang="el-GR" sz="20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«ιδιωτικό </a:t>
            </a:r>
            <a:r>
              <a:rPr lang="el-GR" sz="20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– </a:t>
            </a:r>
            <a:r>
              <a:rPr lang="el-GR" sz="20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οικιακό» </a:t>
            </a:r>
            <a:r>
              <a:rPr lang="el-GR" sz="20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δεν καθορίζονται σε σχέση με τα </a:t>
            </a:r>
            <a:r>
              <a:rPr lang="el-GR" sz="20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φύλα, </a:t>
            </a:r>
            <a:r>
              <a:rPr lang="el-GR" sz="20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αλλά αποτελούν πολιτισμικά αναγνωρίσιμες και ευρύτερες συμβολικές </a:t>
            </a:r>
            <a:r>
              <a:rPr lang="el-GR" sz="20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κατηγορίες, </a:t>
            </a:r>
            <a:r>
              <a:rPr lang="el-GR" sz="20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με βάση τις οποίες τα υποκείμενα </a:t>
            </a:r>
            <a:r>
              <a:rPr lang="el-GR" sz="20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εξηγούν, </a:t>
            </a:r>
            <a:r>
              <a:rPr lang="el-GR" sz="2000" i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το εγώ </a:t>
            </a:r>
            <a:r>
              <a:rPr lang="el-GR" sz="2000" i="1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τους</a:t>
            </a:r>
            <a:r>
              <a:rPr lang="el-GR" sz="20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</a:t>
            </a:r>
            <a:r>
              <a:rPr lang="el-GR" sz="20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καθώς και </a:t>
            </a:r>
            <a:r>
              <a:rPr lang="el-GR" sz="2000" i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τον κόσμο </a:t>
            </a:r>
            <a:r>
              <a:rPr lang="el-GR" sz="20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γύρω τους</a:t>
            </a:r>
            <a:r>
              <a:rPr lang="el-GR" sz="20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l-GR" sz="2000" dirty="0" smtClean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r>
              <a:rPr lang="el-GR" sz="20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l-GR" sz="20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Συγκρότηση των χώρων </a:t>
            </a:r>
            <a:r>
              <a:rPr lang="el-GR" sz="2000" i="1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«δημόσιο» </a:t>
            </a:r>
            <a:r>
              <a:rPr lang="el-GR" sz="2000" i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/ </a:t>
            </a:r>
            <a:r>
              <a:rPr lang="el-GR" sz="2000" i="1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«ιδιωτικό»</a:t>
            </a:r>
            <a:r>
              <a:rPr lang="el-GR" sz="20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</a:t>
            </a:r>
            <a:r>
              <a:rPr lang="el-GR" sz="20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καθώς και τις </a:t>
            </a:r>
            <a:r>
              <a:rPr lang="el-GR" sz="200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έμφυλες</a:t>
            </a:r>
            <a:r>
              <a:rPr lang="el-GR" sz="20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ταυτότητες </a:t>
            </a:r>
            <a:r>
              <a:rPr lang="el-GR" sz="2000" i="1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«άνδρας» </a:t>
            </a:r>
            <a:r>
              <a:rPr lang="el-GR" sz="2000" i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/ </a:t>
            </a:r>
            <a:r>
              <a:rPr lang="el-GR" sz="2000" i="1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«γυναίκας» </a:t>
            </a:r>
            <a:r>
              <a:rPr lang="el-GR" sz="2000" i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και πως </a:t>
            </a:r>
            <a:r>
              <a:rPr lang="el-GR" sz="2000" i="1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διαπλέκονται</a:t>
            </a:r>
            <a:r>
              <a:rPr lang="el-GR" sz="2000" i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μεταξύ τους</a:t>
            </a:r>
            <a:r>
              <a:rPr lang="el-GR" sz="2000" i="1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</a:t>
            </a:r>
          </a:p>
          <a:p>
            <a:endParaRPr lang="el-GR" sz="2000" i="1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r>
              <a:rPr lang="el-GR" sz="2000" i="1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l-GR" sz="20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Σε </a:t>
            </a:r>
            <a:r>
              <a:rPr lang="el-GR" sz="20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αυτό το εθνογραφικό πλαίσιο συνυπάρχουν πολλά μοντέλα , καθώς και πολλοί αντιφατικοί λόγοι για τη συγκρότηση των φύλων σε σχέση με το χώρο στον </a:t>
            </a:r>
            <a:r>
              <a:rPr lang="el-GR" sz="20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οποίο αναπτύσσονται</a:t>
            </a:r>
            <a:r>
              <a:rPr lang="el-GR" sz="2000" dirty="0" smtClean="0">
                <a:latin typeface="Century Gothic" panose="020B0502020202020204"/>
                <a:ea typeface="+mj-ea"/>
                <a:cs typeface="+mj-cs"/>
              </a:rPr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141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Μεσόγεια, </a:t>
            </a:r>
            <a:r>
              <a:rPr lang="el-G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Αττικής </a:t>
            </a:r>
            <a:r>
              <a:rPr lang="el-G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(εθνογραφικό παράδειγμα)</a:t>
            </a:r>
            <a:endParaRPr lang="el-G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z="3200" dirty="0">
                <a:latin typeface="Century Gothic" panose="020B0502020202020204"/>
                <a:ea typeface="+mj-ea"/>
                <a:cs typeface="+mj-cs"/>
              </a:rPr>
              <a:t>σύμφωνα με το παρακάτω παράδειγμα , τι μπορεί να σημαίνουν οι </a:t>
            </a:r>
            <a:r>
              <a:rPr lang="el-GR" sz="3200" dirty="0" smtClean="0">
                <a:latin typeface="Century Gothic" panose="020B0502020202020204"/>
                <a:ea typeface="+mj-ea"/>
                <a:cs typeface="+mj-cs"/>
              </a:rPr>
              <a:t>έννοιες</a:t>
            </a:r>
            <a:r>
              <a:rPr lang="en-US" sz="3200" dirty="0" smtClean="0">
                <a:latin typeface="Century Gothic" panose="020B0502020202020204"/>
                <a:ea typeface="+mj-ea"/>
                <a:cs typeface="+mj-cs"/>
              </a:rPr>
              <a:t> </a:t>
            </a:r>
            <a:r>
              <a:rPr lang="el-GR" sz="3200" dirty="0" smtClean="0">
                <a:latin typeface="Century Gothic" panose="020B0502020202020204"/>
                <a:ea typeface="+mj-ea"/>
                <a:cs typeface="+mj-cs"/>
              </a:rPr>
              <a:t>«δημόσιο» </a:t>
            </a:r>
            <a:r>
              <a:rPr lang="el-GR" sz="3200" dirty="0">
                <a:latin typeface="Century Gothic" panose="020B0502020202020204"/>
                <a:ea typeface="+mj-ea"/>
                <a:cs typeface="+mj-cs"/>
              </a:rPr>
              <a:t>/ </a:t>
            </a:r>
            <a:r>
              <a:rPr lang="el-GR" sz="3200" dirty="0" smtClean="0">
                <a:latin typeface="Century Gothic" panose="020B0502020202020204"/>
                <a:ea typeface="+mj-ea"/>
                <a:cs typeface="+mj-cs"/>
              </a:rPr>
              <a:t>«ιδιωτικό-οικιακό»;</a:t>
            </a:r>
          </a:p>
          <a:p>
            <a:endParaRPr lang="el-GR" sz="3200" dirty="0" smtClean="0">
              <a:latin typeface="Century Gothic" panose="020B0502020202020204"/>
              <a:ea typeface="+mj-ea"/>
              <a:cs typeface="+mj-cs"/>
            </a:endParaRPr>
          </a:p>
          <a:p>
            <a:r>
              <a:rPr lang="el-GR" sz="3200" dirty="0" smtClean="0">
                <a:latin typeface="Century Gothic" panose="020B0502020202020204"/>
                <a:ea typeface="+mj-ea"/>
                <a:cs typeface="+mj-cs"/>
              </a:rPr>
              <a:t>ο </a:t>
            </a:r>
            <a:r>
              <a:rPr lang="el-GR" sz="3200" dirty="0">
                <a:latin typeface="Century Gothic" panose="020B0502020202020204"/>
                <a:ea typeface="+mj-ea"/>
                <a:cs typeface="+mj-cs"/>
              </a:rPr>
              <a:t>τόπος ‘παίζει’ κάποιο ρόλο στην διάκριση </a:t>
            </a:r>
            <a:r>
              <a:rPr lang="el-GR" sz="3200" dirty="0" smtClean="0">
                <a:latin typeface="Century Gothic" panose="020B0502020202020204"/>
                <a:ea typeface="+mj-ea"/>
                <a:cs typeface="+mj-cs"/>
              </a:rPr>
              <a:t>αυτή</a:t>
            </a:r>
            <a:r>
              <a:rPr lang="en-US" sz="3200" dirty="0" smtClean="0">
                <a:latin typeface="Century Gothic" panose="020B0502020202020204"/>
                <a:ea typeface="+mj-ea"/>
                <a:cs typeface="+mj-cs"/>
              </a:rPr>
              <a:t>;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7072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1841680" y="1745588"/>
            <a:ext cx="7881870" cy="47622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l-G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Συνεχίζει διεξάγοντας επιτόπια έρευνα δίνοντας έμφαση σε μια οικογενειακή καθημερινότητα . Τα  πρόσωπα που λαμβάνουν χώρα είναι 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el-GR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l-G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Α) η σύζυγος , η κυρ. Τασούλα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l-G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Β) η νύφη της , η Εύη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l-G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Γ) ο σύζυγος , ο κυρ. Σπύρος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l-G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Δ) ο γιος τους , ο </a:t>
            </a:r>
            <a:r>
              <a:rPr lang="el-GR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Τάκης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l-GR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l-GR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Τι μας δείχνουν αυτές οι μικρές αποσπασματικές εικόνες ; </a:t>
            </a:r>
            <a:endParaRPr lang="el-GR" sz="24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l-GR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7048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2262388" y="1334716"/>
            <a:ext cx="6096000" cy="452239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l-G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‘ </a:t>
            </a:r>
            <a:r>
              <a:rPr lang="el-GR" sz="24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Έμφυλη</a:t>
            </a:r>
            <a:r>
              <a:rPr lang="el-GR" sz="24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τάξη και αταξία </a:t>
            </a:r>
            <a:r>
              <a:rPr lang="el-G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«φυσικός ανδρισμός και άσκηση εξουσίας» (Κώστας Γιαννακόπουλος)</a:t>
            </a:r>
            <a:endParaRPr lang="el-GR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l-G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Η </a:t>
            </a:r>
            <a:r>
              <a:rPr lang="el-GR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έμφυλη</a:t>
            </a:r>
            <a:r>
              <a:rPr lang="el-G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διάσταση των σχέσεων εξουσίας και συγκεκριμένα του φύλου ως πρωταρχικού τρόπου </a:t>
            </a:r>
            <a:r>
              <a:rPr lang="el-GR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νοηματοδότησης</a:t>
            </a:r>
            <a:r>
              <a:rPr lang="el-G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και της συνακόλουθης σύστασης, εδραίωσης και νομιμοποίησης ευρύτερων σχέσεων εξουσίας , όπως εκείνων ανάμεσα σε έθνη ή πολιτικές ομάδες ( παράδειγμα στην ελληνική πολιτική σκηνή)</a:t>
            </a:r>
            <a:endParaRPr lang="el-G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9240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1876023" y="1134799"/>
            <a:ext cx="6096000" cy="4113818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l-GR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Επιτόπια έρευνα σε μια ερασιτεχνική ομάδα ποδοσφαίρου και στη στρατιωτική του θητεία ( αποτελούν χώρους μύησης στην άσκηση εξουσίας και εκμάθησης στην ελληνική κοινωνία)</a:t>
            </a:r>
            <a:endParaRPr lang="el-GR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Lancaster</a:t>
            </a:r>
            <a:r>
              <a:rPr lang="el-GR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: ο ανδρισμός αποκτάται , κατασκευάζεται ως πρακτική κυριαρχίας και επιβολής , η οποία πρέπει συνεχώς να αποδεικνύεται και να επιδεικνύεται στο πεδίο των σχέσεων στο πεδίο μόνο των ανδρών. </a:t>
            </a:r>
            <a:endParaRPr lang="el-GR" sz="20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l-GR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l-G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l-GR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l-GR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Α) </a:t>
            </a:r>
            <a:r>
              <a:rPr lang="en-US" sz="20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machistas</a:t>
            </a:r>
            <a:r>
              <a:rPr lang="en-US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 </a:t>
            </a:r>
            <a:r>
              <a:rPr lang="el-GR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άνδρες) – Β) </a:t>
            </a:r>
            <a:r>
              <a:rPr lang="en-US" sz="20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cochones</a:t>
            </a:r>
            <a:r>
              <a:rPr lang="en-US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l-GR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ομοφυλόφιλοι) </a:t>
            </a:r>
            <a:endParaRPr lang="el-G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Βέλος προς τα κάτω 2"/>
          <p:cNvSpPr/>
          <p:nvPr/>
        </p:nvSpPr>
        <p:spPr>
          <a:xfrm>
            <a:off x="4781400" y="3876541"/>
            <a:ext cx="285246" cy="61084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81676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1669961" y="1566614"/>
            <a:ext cx="6096000" cy="2273443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el-GR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Στο ποδόσφαιρο , το παιχνίδι πολλές φορές εκφράζεται με σεξουαλικούς όρους , αφού αποσκοπεί στον εκφοβισμό των παιχτών της αντίπαλης ομάδας . Χαρακτηρισμοί , όπως «κότες» - «κυρίες» . </a:t>
            </a:r>
            <a:endParaRPr lang="el-GR" sz="20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endParaRPr lang="el-GR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l-GR" sz="20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Ανδρισμός</a:t>
            </a:r>
            <a:r>
              <a:rPr lang="el-GR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l-GR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«καθαρός»- «βρώμικος» </a:t>
            </a:r>
          </a:p>
        </p:txBody>
      </p:sp>
      <p:sp>
        <p:nvSpPr>
          <p:cNvPr id="3" name="Βέλος προς τα κάτω 2"/>
          <p:cNvSpPr/>
          <p:nvPr/>
        </p:nvSpPr>
        <p:spPr>
          <a:xfrm>
            <a:off x="4717961" y="2936383"/>
            <a:ext cx="227526" cy="491550"/>
          </a:xfrm>
          <a:prstGeom prst="downArrow">
            <a:avLst>
              <a:gd name="adj1" fmla="val 50000"/>
              <a:gd name="adj2" fmla="val 5265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19421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2017690" y="1721011"/>
            <a:ext cx="6096000" cy="4454553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l-GR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Στο στρατό , η εκμάθηση επιβολής κυριαρχίας είναι το κυριότερο μέσο μύησης στον ανδρισμό. Η κυριαρχία , ασκείται από τους ανώτερους.( αξιωματικούς – στρατιώτες , παλιούς – νέους)</a:t>
            </a:r>
            <a:endParaRPr lang="el-GR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Colette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Guillaumin</a:t>
            </a:r>
            <a:r>
              <a:rPr lang="el-GR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(1992) : το κυριότερο μέσο επιβολής των ανδρών , είναι η ένταση της φωνής</a:t>
            </a:r>
            <a:r>
              <a:rPr lang="el-GR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endParaRPr lang="el-GR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el-GR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Θεωρείτε </a:t>
            </a:r>
            <a:r>
              <a:rPr lang="el-GR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πως η ανδρική ταυτότητα καθορίζεται απαραίτητα μέσω ενός αθλήματος ή μέσω μιας κοινωνικής υποχρέωσης; 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endParaRPr lang="el-GR" sz="20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endParaRPr lang="el-G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4895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Εαυτός και ‘Άλλος’</a:t>
            </a:r>
            <a:r>
              <a:rPr lang="el-GR" sz="5400" dirty="0">
                <a:solidFill>
                  <a:srgbClr val="EBEBEB"/>
                </a:solidFill>
                <a:latin typeface="Century Gothic" panose="020B0502020202020204"/>
              </a:rPr>
              <a:t/>
            </a:r>
            <a:br>
              <a:rPr lang="el-GR" sz="5400" dirty="0">
                <a:solidFill>
                  <a:srgbClr val="EBEBEB"/>
                </a:solidFill>
                <a:latin typeface="Century Gothic" panose="020B0502020202020204"/>
              </a:rPr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709412" y="1426380"/>
            <a:ext cx="10515600" cy="4351338"/>
          </a:xfrm>
        </p:spPr>
        <p:txBody>
          <a:bodyPr/>
          <a:lstStyle/>
          <a:p>
            <a:r>
              <a:rPr lang="el-G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Εννοιολόγησεις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ταυτότητες και πρακτικές στην Ελλάδα και την Κύπρο.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Δήμητρα </a:t>
            </a:r>
            <a:r>
              <a:rPr lang="el-G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Γκέφου-Μαδιανού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el-GR" dirty="0"/>
          </a:p>
          <a:p>
            <a:pPr marL="0" indent="0">
              <a:buNone/>
            </a:pPr>
            <a:endParaRPr lang="el-GR" dirty="0"/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7716" y="1993050"/>
            <a:ext cx="3606084" cy="4375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8855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8200" y="481035"/>
            <a:ext cx="10515600" cy="1325563"/>
          </a:xfrm>
        </p:spPr>
        <p:txBody>
          <a:bodyPr>
            <a:noAutofit/>
          </a:bodyPr>
          <a:lstStyle/>
          <a:p>
            <a:r>
              <a:rPr lang="el-GR" sz="2400" cap="all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«στο </a:t>
            </a:r>
            <a:r>
              <a:rPr lang="el-GR" sz="2400" cap="all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προσωπο</a:t>
            </a:r>
            <a:r>
              <a:rPr lang="el-GR" sz="2400" cap="all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του </a:t>
            </a:r>
            <a:r>
              <a:rPr lang="el-GR" sz="2400" cap="all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ανΔρα</a:t>
            </a:r>
            <a:r>
              <a:rPr lang="el-GR" sz="2400" cap="all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μου </a:t>
            </a:r>
            <a:r>
              <a:rPr lang="el-GR" sz="2400" cap="all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εμενα</a:t>
            </a:r>
            <a:r>
              <a:rPr lang="el-GR" sz="2400" cap="all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cap="all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βλεπουν</a:t>
            </a:r>
            <a:r>
              <a:rPr lang="el-GR" sz="2400" cap="all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en-US" sz="2400" cap="all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l-GR" sz="2400" cap="all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cap="all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l-GR" sz="2400" cap="all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l-GR" sz="2400" cap="all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δημοσιο</a:t>
            </a:r>
            <a:r>
              <a:rPr lang="el-GR" sz="2400" cap="all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el-GR" sz="2400" cap="all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και </a:t>
            </a:r>
            <a:r>
              <a:rPr lang="el-GR" sz="2400" cap="all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l-GR" sz="2400" cap="all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ιδιΩτικο</a:t>
            </a:r>
            <a:r>
              <a:rPr lang="el-GR" sz="2400" cap="all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el-GR" sz="2400" cap="all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ως </a:t>
            </a:r>
            <a:r>
              <a:rPr lang="el-GR" sz="2400" cap="all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τοποι</a:t>
            </a:r>
            <a:r>
              <a:rPr lang="el-GR" sz="2400" cap="all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cap="all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κατασκευησ</a:t>
            </a:r>
            <a:r>
              <a:rPr lang="el-GR" sz="2400" cap="all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της </a:t>
            </a:r>
            <a:r>
              <a:rPr lang="el-GR" sz="2400" cap="all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εμφυλησ</a:t>
            </a:r>
            <a:r>
              <a:rPr lang="el-GR" sz="2400" cap="all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cap="all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ταυτοτητασ</a:t>
            </a:r>
            <a:r>
              <a:rPr lang="el-GR" sz="2400" cap="all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br>
              <a:rPr lang="el-GR" sz="2400" cap="all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53792" y="2199113"/>
            <a:ext cx="10800008" cy="4351338"/>
          </a:xfrm>
        </p:spPr>
        <p:txBody>
          <a:bodyPr/>
          <a:lstStyle/>
          <a:p>
            <a:pPr marL="0" lvl="0" indent="0" defTabSz="457200">
              <a:lnSpc>
                <a:spcPct val="100000"/>
              </a:lnSpc>
              <a:buClr>
                <a:srgbClr val="B31166"/>
              </a:buClr>
              <a:buSzPct val="80000"/>
              <a:buNone/>
            </a:pPr>
            <a:r>
              <a:rPr lang="el-GR" sz="1800" cap="all" dirty="0">
                <a:latin typeface="Century Gothic" panose="020B0502020202020204"/>
              </a:rPr>
              <a:t> </a:t>
            </a:r>
            <a:r>
              <a:rPr lang="el-GR" sz="2400" cap="al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Δημοσιο</a:t>
            </a:r>
            <a:r>
              <a:rPr lang="el-GR" sz="2400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/ </a:t>
            </a:r>
            <a:r>
              <a:rPr lang="el-GR" sz="2400" cap="al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ιδιΩτικο</a:t>
            </a:r>
            <a:r>
              <a:rPr lang="el-GR" sz="2400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l-GR" sz="2400" cap="al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οικιακο</a:t>
            </a:r>
            <a:r>
              <a:rPr lang="el-GR" sz="2400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σε </a:t>
            </a:r>
            <a:r>
              <a:rPr lang="el-GR" sz="2400" cap="al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συρνατηση</a:t>
            </a:r>
            <a:r>
              <a:rPr lang="el-GR" sz="2400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l-GR" sz="2400" cap="al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ανδρεσ</a:t>
            </a:r>
            <a:r>
              <a:rPr lang="el-GR" sz="2400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l-GR" sz="2400" cap="al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γυναικες</a:t>
            </a:r>
            <a:r>
              <a:rPr lang="el-GR" sz="2400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και οι </a:t>
            </a:r>
            <a:r>
              <a:rPr lang="el-GR" sz="2400" cap="al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σχεσεις</a:t>
            </a:r>
            <a:r>
              <a:rPr lang="el-GR" sz="2400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l-GR" sz="2400" cap="al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αναμεσα</a:t>
            </a:r>
            <a:r>
              <a:rPr lang="el-GR" sz="2400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τους σε </a:t>
            </a:r>
            <a:r>
              <a:rPr lang="el-GR" sz="2400" cap="al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διαφορεσ</a:t>
            </a:r>
            <a:r>
              <a:rPr lang="el-GR" sz="2400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cap="all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κοινωνιεΣ</a:t>
            </a:r>
            <a:r>
              <a:rPr lang="el-GR" sz="2400" cap="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0" defTabSz="457200">
              <a:lnSpc>
                <a:spcPct val="100000"/>
              </a:lnSpc>
              <a:buClr>
                <a:srgbClr val="B31166"/>
              </a:buClr>
              <a:buSzPct val="80000"/>
              <a:buNone/>
            </a:pPr>
            <a:endParaRPr lang="el-GR" sz="2400" cap="al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defTabSz="457200">
              <a:lnSpc>
                <a:spcPct val="100000"/>
              </a:lnSpc>
              <a:buClr>
                <a:srgbClr val="B31166"/>
              </a:buClr>
              <a:buSzPct val="80000"/>
              <a:buNone/>
            </a:pPr>
            <a:r>
              <a:rPr lang="el-GR" sz="2400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l-GR" sz="2400" cap="al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στοχοσ</a:t>
            </a:r>
            <a:r>
              <a:rPr lang="el-GR" sz="2400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l-GR" sz="2400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α) την </a:t>
            </a:r>
            <a:r>
              <a:rPr lang="el-GR" sz="2400" cap="al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αναλυση</a:t>
            </a:r>
            <a:r>
              <a:rPr lang="el-GR" sz="2400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και </a:t>
            </a:r>
            <a:r>
              <a:rPr lang="el-GR" sz="2400" cap="al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κατανοηση</a:t>
            </a:r>
            <a:r>
              <a:rPr lang="el-GR" sz="2400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των </a:t>
            </a:r>
            <a:r>
              <a:rPr lang="el-GR" sz="2400" cap="al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παραπανω</a:t>
            </a:r>
            <a:r>
              <a:rPr lang="el-GR" sz="2400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cap="al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εννοιων</a:t>
            </a:r>
            <a:r>
              <a:rPr lang="el-GR" sz="2400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cap="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l-GR" sz="2400" cap="all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δημοσιο</a:t>
            </a:r>
            <a:r>
              <a:rPr lang="el-GR" sz="2400" cap="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el-GR" sz="2400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l-GR" sz="2400" cap="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l-GR" sz="2400" cap="all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οικιακο</a:t>
            </a:r>
            <a:r>
              <a:rPr lang="el-GR" sz="2400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l-GR" sz="2400" cap="all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ιδιΩτικο</a:t>
            </a:r>
            <a:r>
              <a:rPr lang="el-GR" sz="2400" cap="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marL="0" lvl="0" indent="0" defTabSz="457200">
              <a:lnSpc>
                <a:spcPct val="100000"/>
              </a:lnSpc>
              <a:buClr>
                <a:srgbClr val="B31166"/>
              </a:buClr>
              <a:buSzPct val="80000"/>
              <a:buNone/>
            </a:pPr>
            <a:endParaRPr lang="el-GR" sz="2400" cap="al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defTabSz="457200">
              <a:lnSpc>
                <a:spcPct val="100000"/>
              </a:lnSpc>
              <a:buClr>
                <a:srgbClr val="B31166"/>
              </a:buClr>
              <a:buSzPct val="80000"/>
              <a:buNone/>
            </a:pPr>
            <a:r>
              <a:rPr lang="el-GR" sz="2400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β) να </a:t>
            </a:r>
            <a:r>
              <a:rPr lang="el-GR" sz="2400" cap="al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διερευνησει</a:t>
            </a:r>
            <a:r>
              <a:rPr lang="el-GR" sz="2400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τη </a:t>
            </a:r>
            <a:r>
              <a:rPr lang="el-GR" sz="2400" cap="al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διαπλοκη</a:t>
            </a:r>
            <a:r>
              <a:rPr lang="el-GR" sz="2400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cap="al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ανδρικης</a:t>
            </a:r>
            <a:r>
              <a:rPr lang="el-GR" sz="2400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και </a:t>
            </a:r>
            <a:r>
              <a:rPr lang="el-GR" sz="2400" cap="al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γυναικειασ</a:t>
            </a:r>
            <a:r>
              <a:rPr lang="el-GR" sz="2400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cap="al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σφαιρασ</a:t>
            </a:r>
            <a:r>
              <a:rPr lang="el-GR" sz="2400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σε μια </a:t>
            </a:r>
            <a:r>
              <a:rPr lang="el-GR" sz="2400" cap="al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τοπικη</a:t>
            </a:r>
            <a:r>
              <a:rPr lang="el-GR" sz="2400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cap="al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κοινωνια</a:t>
            </a:r>
            <a:r>
              <a:rPr lang="el-GR" sz="2400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el-GR" sz="2400" cap="al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μεσογεια</a:t>
            </a:r>
            <a:r>
              <a:rPr lang="el-GR" sz="2400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l-GR" sz="2400" cap="al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αττικησ</a:t>
            </a:r>
            <a:r>
              <a:rPr lang="el-GR" sz="2400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cap="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l-GR" sz="2400" cap="al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defTabSz="457200">
              <a:lnSpc>
                <a:spcPct val="100000"/>
              </a:lnSpc>
              <a:buClr>
                <a:srgbClr val="B31166"/>
              </a:buClr>
              <a:buSzPct val="80000"/>
              <a:buFont typeface="Wingdings 3" charset="2"/>
              <a:buChar char=""/>
            </a:pPr>
            <a:endParaRPr lang="el-GR" sz="1800" dirty="0">
              <a:latin typeface="Century Gothic" panose="020B0502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1977973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592431" y="1368955"/>
            <a:ext cx="1130765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Έργα που εστίασαν το ενδιαφέρον </a:t>
            </a:r>
            <a:r>
              <a:rPr kumimoji="0" lang="el-GR" sz="3200" b="0" i="0" u="none" strike="noStrike" kern="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l-GR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τους στο μοντέλο «δημόσιο / οικιακό-ιδιωτικό» 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:</a:t>
            </a:r>
            <a:r>
              <a:rPr kumimoji="0" lang="el-GR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kumimoji="0" lang="el-GR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el-GR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1. 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Woman , Culture and Society (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Michaelle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Rosaldo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,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luise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Lamphere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)</a:t>
            </a:r>
            <a:r>
              <a:rPr kumimoji="0" lang="el-GR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2. Toward an anthropology of women ( Rayna Reiter )</a:t>
            </a:r>
            <a:r>
              <a:rPr kumimoji="0" lang="el-GR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3.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Percieng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women (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Shinley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Ardener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)</a:t>
            </a:r>
            <a:r>
              <a:rPr kumimoji="0" lang="el-GR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</a:t>
            </a:r>
            <a:endParaRPr kumimoji="0" lang="el-GR" sz="32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000199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Michaelle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Rosaldo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(1974)</a:t>
            </a:r>
            <a:endParaRPr lang="el-G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defTabSz="457200">
              <a:lnSpc>
                <a:spcPct val="100000"/>
              </a:lnSpc>
              <a:buClr>
                <a:srgbClr val="B31166"/>
              </a:buClr>
              <a:buSzPct val="80000"/>
              <a:buNone/>
            </a:pPr>
            <a:r>
              <a:rPr lang="en-US" sz="1800" cap="all" dirty="0">
                <a:solidFill>
                  <a:srgbClr val="EBEBEB"/>
                </a:solidFill>
                <a:latin typeface="Century Gothic" panose="020B0502020202020204"/>
              </a:rPr>
              <a:t> </a:t>
            </a:r>
            <a:r>
              <a:rPr lang="en-US" sz="1800" cap="all" dirty="0" smtClean="0">
                <a:solidFill>
                  <a:srgbClr val="EBEBEB"/>
                </a:solidFill>
                <a:latin typeface="Century Gothic" panose="020B0502020202020204"/>
              </a:rPr>
              <a:t>       </a:t>
            </a:r>
            <a:r>
              <a:rPr lang="el-GR" sz="1800" cap="all" dirty="0" smtClean="0">
                <a:solidFill>
                  <a:srgbClr val="EBEBEB"/>
                </a:solidFill>
                <a:latin typeface="Century Gothic" panose="020B0502020202020204"/>
              </a:rPr>
              <a:t>    </a:t>
            </a:r>
            <a:r>
              <a:rPr lang="el-GR" sz="2400" cap="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el-GR" sz="2400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l-GR" sz="2400" cap="al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σχεσεισ</a:t>
            </a:r>
            <a:r>
              <a:rPr lang="el-GR" sz="2400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cap="al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γυναικων</a:t>
            </a:r>
            <a:r>
              <a:rPr lang="el-GR" sz="2400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με την </a:t>
            </a:r>
            <a:r>
              <a:rPr lang="el-GR" sz="2400" cap="al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οικιακη</a:t>
            </a:r>
            <a:r>
              <a:rPr lang="el-GR" sz="2400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cap="al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σφαιρα</a:t>
            </a:r>
            <a:r>
              <a:rPr lang="el-GR" sz="2400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σε </a:t>
            </a:r>
            <a:r>
              <a:rPr lang="el-GR" sz="2400" cap="al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αντιθεση</a:t>
            </a:r>
            <a:r>
              <a:rPr lang="el-GR" sz="2400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cap="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με </a:t>
            </a:r>
            <a:r>
              <a:rPr lang="el-GR" sz="2400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την </a:t>
            </a:r>
            <a:r>
              <a:rPr lang="el-GR" sz="2400" cap="al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κυριαρχια</a:t>
            </a:r>
            <a:r>
              <a:rPr lang="el-GR" sz="2400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των </a:t>
            </a:r>
            <a:r>
              <a:rPr lang="el-GR" sz="2400" cap="al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ανδρων</a:t>
            </a:r>
            <a:r>
              <a:rPr lang="el-GR" sz="2400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στην </a:t>
            </a:r>
            <a:r>
              <a:rPr lang="el-GR" sz="2400" cap="al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κοινωνικη</a:t>
            </a:r>
            <a:r>
              <a:rPr lang="el-GR" sz="2400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cap="all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σφαιρα</a:t>
            </a:r>
            <a:r>
              <a:rPr lang="el-GR" sz="2400" cap="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0" defTabSz="457200">
              <a:lnSpc>
                <a:spcPct val="100000"/>
              </a:lnSpc>
              <a:buClr>
                <a:srgbClr val="B31166"/>
              </a:buClr>
              <a:buSzPct val="80000"/>
              <a:buNone/>
            </a:pPr>
            <a:endParaRPr lang="el-GR" sz="2400" cap="al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defTabSz="457200">
              <a:lnSpc>
                <a:spcPct val="100000"/>
              </a:lnSpc>
              <a:buClr>
                <a:srgbClr val="B31166"/>
              </a:buClr>
              <a:buSzPct val="80000"/>
              <a:buNone/>
            </a:pPr>
            <a:r>
              <a:rPr lang="el-GR" sz="2400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β) </a:t>
            </a:r>
            <a:r>
              <a:rPr lang="el-GR" sz="2400" cap="al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γυναικεσ</a:t>
            </a:r>
            <a:r>
              <a:rPr lang="el-GR" sz="2400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l-GR" sz="2400" cap="al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οικιακη</a:t>
            </a:r>
            <a:r>
              <a:rPr lang="el-GR" sz="2400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cap="al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σφαιρα</a:t>
            </a:r>
            <a:r>
              <a:rPr lang="el-GR" sz="2400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l-GR" sz="2400" cap="all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μητροτητα</a:t>
            </a:r>
            <a:r>
              <a:rPr lang="el-GR" sz="2400" cap="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0" defTabSz="457200">
              <a:lnSpc>
                <a:spcPct val="100000"/>
              </a:lnSpc>
              <a:buClr>
                <a:srgbClr val="B31166"/>
              </a:buClr>
              <a:buSzPct val="80000"/>
              <a:buNone/>
            </a:pPr>
            <a:r>
              <a:rPr lang="el-GR" sz="2400" cap="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l-GR" sz="2400" cap="al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defTabSz="457200">
              <a:lnSpc>
                <a:spcPct val="100000"/>
              </a:lnSpc>
              <a:buClr>
                <a:srgbClr val="B31166"/>
              </a:buClr>
              <a:buSzPct val="80000"/>
              <a:buNone/>
            </a:pPr>
            <a:r>
              <a:rPr lang="el-GR" sz="2400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γ) </a:t>
            </a:r>
            <a:r>
              <a:rPr lang="el-GR" sz="2400" cap="al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αντρες</a:t>
            </a:r>
            <a:r>
              <a:rPr lang="el-GR" sz="2400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l-GR" sz="2400" cap="al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κοινωνικη</a:t>
            </a:r>
            <a:r>
              <a:rPr lang="el-GR" sz="2400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cap="al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σφαιρα</a:t>
            </a:r>
            <a:r>
              <a:rPr lang="el-GR" sz="2400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l-GR" sz="2400" cap="al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συλλογικοτητα</a:t>
            </a:r>
            <a:r>
              <a:rPr lang="el-GR" sz="2400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800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Κ.Λ.Π</a:t>
            </a: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8920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Sherry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Ortner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Female to Male as Nature is to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Culture</a:t>
            </a:r>
            <a:r>
              <a:rPr lang="el-G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el-G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defTabSz="457200">
              <a:lnSpc>
                <a:spcPct val="100000"/>
              </a:lnSpc>
              <a:buClr>
                <a:srgbClr val="B31166"/>
              </a:buClr>
              <a:buSzPct val="80000"/>
            </a:pPr>
            <a:endParaRPr lang="el-GR" sz="1800" cap="all" dirty="0" smtClean="0">
              <a:solidFill>
                <a:prstClr val="black"/>
              </a:solidFill>
              <a:latin typeface="Century Gothic" panose="020B0502020202020204"/>
            </a:endParaRPr>
          </a:p>
          <a:p>
            <a:pPr algn="ctr" defTabSz="457200">
              <a:lnSpc>
                <a:spcPct val="100000"/>
              </a:lnSpc>
              <a:buClr>
                <a:srgbClr val="B31166"/>
              </a:buClr>
              <a:buSzPct val="80000"/>
            </a:pPr>
            <a:endParaRPr lang="el-GR" sz="1800" cap="all" dirty="0">
              <a:solidFill>
                <a:prstClr val="black"/>
              </a:solidFill>
              <a:latin typeface="Century Gothic" panose="020B0502020202020204"/>
            </a:endParaRPr>
          </a:p>
          <a:p>
            <a:pPr algn="ctr" defTabSz="457200">
              <a:lnSpc>
                <a:spcPct val="100000"/>
              </a:lnSpc>
              <a:buClr>
                <a:srgbClr val="B31166"/>
              </a:buClr>
              <a:buSzPct val="80000"/>
            </a:pPr>
            <a:r>
              <a:rPr lang="el-GR" sz="2000" cap="all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Γυναικα-μητερα-φυση</a:t>
            </a:r>
            <a:r>
              <a:rPr lang="el-GR" sz="2000" cap="all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l-GR" sz="2000" cap="all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πολιτισμος</a:t>
            </a:r>
            <a:r>
              <a:rPr lang="el-GR" sz="2000" cap="all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cap="all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l-GR" sz="2000" cap="all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«η </a:t>
            </a:r>
            <a:r>
              <a:rPr lang="el-GR" sz="2000" cap="all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θεση</a:t>
            </a:r>
            <a:r>
              <a:rPr lang="el-GR" sz="2000" cap="all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της </a:t>
            </a:r>
            <a:r>
              <a:rPr lang="el-GR" sz="2000" cap="all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γυναικασ</a:t>
            </a:r>
            <a:r>
              <a:rPr lang="el-GR" sz="2000" cap="all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είναι στο </a:t>
            </a:r>
            <a:r>
              <a:rPr lang="el-GR" sz="2000" cap="all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σπιτι</a:t>
            </a:r>
            <a:r>
              <a:rPr lang="el-GR" sz="2000" cap="all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algn="ctr" defTabSz="457200">
              <a:lnSpc>
                <a:spcPct val="100000"/>
              </a:lnSpc>
              <a:buClr>
                <a:srgbClr val="B31166"/>
              </a:buClr>
              <a:buSzPct val="80000"/>
            </a:pPr>
            <a:endParaRPr lang="el-GR" sz="2000" cap="all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457200">
              <a:lnSpc>
                <a:spcPct val="100000"/>
              </a:lnSpc>
              <a:buClr>
                <a:srgbClr val="B31166"/>
              </a:buClr>
              <a:buSzPct val="80000"/>
            </a:pPr>
            <a:endParaRPr lang="el-GR" sz="1800" cap="all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457200">
              <a:lnSpc>
                <a:spcPct val="100000"/>
              </a:lnSpc>
              <a:buClr>
                <a:srgbClr val="B31166"/>
              </a:buClr>
              <a:buSzPct val="80000"/>
            </a:pPr>
            <a:endParaRPr lang="el-GR" sz="1800" cap="all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457200">
              <a:lnSpc>
                <a:spcPct val="100000"/>
              </a:lnSpc>
              <a:buClr>
                <a:srgbClr val="B31166"/>
              </a:buClr>
              <a:buSzPct val="80000"/>
            </a:pPr>
            <a:endParaRPr lang="el-GR" sz="1800" cap="all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457200">
              <a:lnSpc>
                <a:spcPct val="100000"/>
              </a:lnSpc>
              <a:buClr>
                <a:srgbClr val="B31166"/>
              </a:buClr>
              <a:buSzPct val="80000"/>
            </a:pPr>
            <a:r>
              <a:rPr lang="el-GR" sz="2000" cap="all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Λεβιστρωσιανη</a:t>
            </a:r>
            <a:r>
              <a:rPr lang="el-GR" sz="2000" cap="all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cap="all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διχοτομηση</a:t>
            </a:r>
            <a:r>
              <a:rPr lang="el-GR" sz="2000" cap="all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el-GR" sz="2000" cap="all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φυση-πολιτισμοσ</a:t>
            </a:r>
            <a:r>
              <a:rPr lang="el-GR" sz="2000" cap="all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/ «</a:t>
            </a:r>
            <a:r>
              <a:rPr lang="el-GR" sz="2000" cap="all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ανδρεσ-φυναικεσ</a:t>
            </a:r>
            <a:r>
              <a:rPr lang="el-GR" sz="1800" cap="all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en-US" sz="1800" cap="all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2555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643943" y="1561274"/>
            <a:ext cx="1038037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Οι παραπάνω τοποθετήσεις δέχθηκαν κριτικές από διάφορους ερευνητές , υποστηρίζοντας ότι κάθε μοντέλο ποικίλει ανάλογα την κοινωνία και ότι η ανισότητα που υπάρχει ανάμεσα στα δύο φύλα έχει πολιτισμικά και κοινωνικά χαρακτηριστικά. Αυτό είχε ως αποτέλεσμα η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Rosaldo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l-GR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σε άλλο κείμενο της για το «δημόσιο» - «οικιακό» στο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’’</a:t>
            </a:r>
            <a:r>
              <a:rPr kumimoji="0" lang="el-GR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Thoughts on domestic/public’’ </a:t>
            </a:r>
            <a:r>
              <a:rPr kumimoji="0" lang="el-GR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να τροποποιήσει την προηγούμενη τοποθέτησή της , υποστηρίζοντας ότι η γυναικεία υποτέλεια δε θα μπορούσε να χαρακτηριστεί οικουμενική , διότι αποτελεί προϊόν ιστορικών διαδικασιών σε δυτικές κοινωνίες.</a:t>
            </a:r>
            <a:endParaRPr kumimoji="0" lang="el-GR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780666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«Δημόσιο»  / «οικιακό - ιδιωτικό»</a:t>
            </a:r>
            <a:endParaRPr lang="el-GR" sz="28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Φεμινιστικές εργασίες Μαρξιστικού προσανατολισμού για τον καταμερισμό γυναικείας εργασίας. Ο </a:t>
            </a:r>
            <a:r>
              <a:rPr 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F. Engels </a:t>
            </a:r>
            <a:r>
              <a:rPr lang="el-GR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υποστήριζε ότι ήταν δύσκολο για μια γυναίκα να ενσωματωθεί στον εργασιακό χώρο , αφού είναι άρρηκτα συνδεδεμένη με τον αναπαραγωγικό ρόλο (οικιακός χώρος).  </a:t>
            </a:r>
          </a:p>
          <a:p>
            <a:endParaRPr lang="el-GR" sz="2400" dirty="0">
              <a:solidFill>
                <a:prstClr val="black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endParaRPr lang="el-GR" sz="2400" dirty="0" smtClean="0">
              <a:solidFill>
                <a:prstClr val="black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endParaRPr lang="el-GR" sz="2400" dirty="0">
              <a:solidFill>
                <a:prstClr val="black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r>
              <a:rPr lang="el-GR" sz="20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l-GR" sz="24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Χαρακτήρας εθνοκεντρικός , καθώς ήταν στραμμένη σε βιομηχανικές , ταξικές κοινωνίες και δεν μπορούσε να εξηγήσει κοινωνίες μη οικονομικά ανεπτυγμένες</a:t>
            </a:r>
            <a:r>
              <a:rPr lang="el-GR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 </a:t>
            </a:r>
            <a:br>
              <a:rPr lang="el-GR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endParaRPr lang="el-GR" dirty="0"/>
          </a:p>
        </p:txBody>
      </p:sp>
      <p:sp>
        <p:nvSpPr>
          <p:cNvPr id="5" name="Βέλος προς τα κάτω 4"/>
          <p:cNvSpPr/>
          <p:nvPr/>
        </p:nvSpPr>
        <p:spPr>
          <a:xfrm>
            <a:off x="6503830" y="3022886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44954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Συμπέρασμα 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sz="2400" dirty="0" smtClean="0">
              <a:solidFill>
                <a:prstClr val="black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endParaRPr lang="el-GR" sz="2400" dirty="0">
              <a:solidFill>
                <a:prstClr val="black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r>
              <a:rPr lang="el-GR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Τα </a:t>
            </a:r>
            <a:r>
              <a:rPr lang="el-GR" sz="24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δυτικά μοντέλα </a:t>
            </a:r>
            <a:r>
              <a:rPr lang="el-GR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αδυνατούν </a:t>
            </a:r>
            <a:r>
              <a:rPr lang="el-GR" sz="24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να εξηγήσουν τις αντιλήψεις και τις συμπεριφορές των φύλων σε διαφορετικά κοινωνικά </a:t>
            </a:r>
            <a:r>
              <a:rPr lang="el-GR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και </a:t>
            </a:r>
            <a:r>
              <a:rPr lang="el-GR" sz="24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πολιτισμικά </a:t>
            </a:r>
            <a:r>
              <a:rPr lang="el-GR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πλαίσια.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17336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866</Words>
  <Application>Microsoft Office PowerPoint</Application>
  <PresentationFormat>Προσαρμογή</PresentationFormat>
  <Paragraphs>78</Paragraphs>
  <Slides>18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18</vt:i4>
      </vt:variant>
    </vt:vector>
  </HeadingPairs>
  <TitlesOfParts>
    <vt:vector size="19" baseType="lpstr">
      <vt:lpstr>Θέμα του Office</vt:lpstr>
      <vt:lpstr>ΠΑΡΟΥΣΙΑΣΗ ΣΕΜΙΝΑΡΙΟΥ</vt:lpstr>
      <vt:lpstr>Εαυτός και ‘Άλλος’ </vt:lpstr>
      <vt:lpstr>«στο προσωπο του ανΔρα μου εμενα βλεπουν» : to «δημοσιο» και «ιδιΩτικο» ως τοποι κατασκευησ της εμφυλησ ταυτοτητασ! </vt:lpstr>
      <vt:lpstr>Παρουσίαση του PowerPoint</vt:lpstr>
      <vt:lpstr>Michaelle Rosaldo (1974)</vt:lpstr>
      <vt:lpstr>Sherry Ortner «Is Female to Male as Nature is to Culture»</vt:lpstr>
      <vt:lpstr>Παρουσίαση του PowerPoint</vt:lpstr>
      <vt:lpstr>«Δημόσιο»  / «οικιακό - ιδιωτικό»</vt:lpstr>
      <vt:lpstr>Συμπέρασμα </vt:lpstr>
      <vt:lpstr>Παρουσίαση του PowerPoint</vt:lpstr>
      <vt:lpstr>Συμπέρασμα</vt:lpstr>
      <vt:lpstr>Ανάλυση εθνογραφικού παραδείγματος ( επιτόπια έρευνα)</vt:lpstr>
      <vt:lpstr>Μεσόγεια, Αττικής (εθνογραφικό παράδειγμα)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ΠΑΡΟΥΣΙΑΣΗ ΣΕΜΙΝΑΡΙΟΥ</dc:title>
  <dc:creator>ΜΑΡΙΑ</dc:creator>
  <cp:lastModifiedBy>user</cp:lastModifiedBy>
  <cp:revision>16</cp:revision>
  <dcterms:created xsi:type="dcterms:W3CDTF">2017-12-03T20:07:41Z</dcterms:created>
  <dcterms:modified xsi:type="dcterms:W3CDTF">2017-12-05T11:26:04Z</dcterms:modified>
</cp:coreProperties>
</file>