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9" r:id="rId2"/>
    <p:sldId id="281" r:id="rId3"/>
    <p:sldId id="275" r:id="rId4"/>
    <p:sldId id="270" r:id="rId5"/>
    <p:sldId id="273" r:id="rId6"/>
    <p:sldId id="272" r:id="rId7"/>
    <p:sldId id="271" r:id="rId8"/>
    <p:sldId id="294" r:id="rId9"/>
    <p:sldId id="280" r:id="rId10"/>
    <p:sldId id="276" r:id="rId11"/>
    <p:sldId id="274" r:id="rId12"/>
    <p:sldId id="277" r:id="rId13"/>
    <p:sldId id="278" r:id="rId14"/>
    <p:sldId id="279" r:id="rId15"/>
    <p:sldId id="282" r:id="rId16"/>
    <p:sldId id="283" r:id="rId17"/>
    <p:sldId id="268" r:id="rId18"/>
    <p:sldId id="285" r:id="rId19"/>
    <p:sldId id="295" r:id="rId20"/>
    <p:sldId id="284" r:id="rId21"/>
    <p:sldId id="264" r:id="rId22"/>
    <p:sldId id="258" r:id="rId23"/>
    <p:sldId id="259" r:id="rId24"/>
    <p:sldId id="261" r:id="rId25"/>
    <p:sldId id="256" r:id="rId26"/>
    <p:sldId id="262" r:id="rId27"/>
    <p:sldId id="263" r:id="rId28"/>
    <p:sldId id="260" r:id="rId29"/>
    <p:sldId id="265" r:id="rId30"/>
    <p:sldId id="266" r:id="rId31"/>
    <p:sldId id="288" r:id="rId32"/>
    <p:sldId id="267" r:id="rId33"/>
    <p:sldId id="286" r:id="rId34"/>
    <p:sldId id="291" r:id="rId35"/>
    <p:sldId id="292" r:id="rId36"/>
    <p:sldId id="293" r:id="rId37"/>
    <p:sldId id="287" r:id="rId38"/>
    <p:sldId id="289" r:id="rId39"/>
    <p:sldId id="290" r:id="rId40"/>
    <p:sldId id="297" r:id="rId41"/>
    <p:sldId id="300" r:id="rId42"/>
    <p:sldId id="301" r:id="rId43"/>
    <p:sldId id="310" r:id="rId44"/>
    <p:sldId id="305" r:id="rId45"/>
    <p:sldId id="302" r:id="rId46"/>
    <p:sldId id="306" r:id="rId47"/>
    <p:sldId id="307" r:id="rId48"/>
    <p:sldId id="308" r:id="rId49"/>
    <p:sldId id="309" r:id="rId50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9" autoAdjust="0"/>
    <p:restoredTop sz="86447" autoAdjust="0"/>
  </p:normalViewPr>
  <p:slideViewPr>
    <p:cSldViewPr>
      <p:cViewPr varScale="1">
        <p:scale>
          <a:sx n="90" d="100"/>
          <a:sy n="90" d="100"/>
        </p:scale>
        <p:origin x="-24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ABB68-CF69-4754-A651-CF0B378C67EF}" type="datetimeFigureOut">
              <a:rPr lang="el-GR" smtClean="0"/>
              <a:t>29/3/2018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546FE-B954-4CD6-9E6B-F5173CACC91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648850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ABB68-CF69-4754-A651-CF0B378C67EF}" type="datetimeFigureOut">
              <a:rPr lang="el-GR" smtClean="0"/>
              <a:t>29/3/2018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546FE-B954-4CD6-9E6B-F5173CACC91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75258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ABB68-CF69-4754-A651-CF0B378C67EF}" type="datetimeFigureOut">
              <a:rPr lang="el-GR" smtClean="0"/>
              <a:t>29/3/2018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546FE-B954-4CD6-9E6B-F5173CACC91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0921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ABB68-CF69-4754-A651-CF0B378C67EF}" type="datetimeFigureOut">
              <a:rPr lang="el-GR" smtClean="0"/>
              <a:t>29/3/2018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546FE-B954-4CD6-9E6B-F5173CACC91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26001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ABB68-CF69-4754-A651-CF0B378C67EF}" type="datetimeFigureOut">
              <a:rPr lang="el-GR" smtClean="0"/>
              <a:t>29/3/2018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546FE-B954-4CD6-9E6B-F5173CACC91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92057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ABB68-CF69-4754-A651-CF0B378C67EF}" type="datetimeFigureOut">
              <a:rPr lang="el-GR" smtClean="0"/>
              <a:t>29/3/2018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546FE-B954-4CD6-9E6B-F5173CACC91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92933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ABB68-CF69-4754-A651-CF0B378C67EF}" type="datetimeFigureOut">
              <a:rPr lang="el-GR" smtClean="0"/>
              <a:t>29/3/2018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546FE-B954-4CD6-9E6B-F5173CACC91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39419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ABB68-CF69-4754-A651-CF0B378C67EF}" type="datetimeFigureOut">
              <a:rPr lang="el-GR" smtClean="0"/>
              <a:t>29/3/2018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546FE-B954-4CD6-9E6B-F5173CACC91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77295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ABB68-CF69-4754-A651-CF0B378C67EF}" type="datetimeFigureOut">
              <a:rPr lang="el-GR" smtClean="0"/>
              <a:t>29/3/2018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546FE-B954-4CD6-9E6B-F5173CACC91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45518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ABB68-CF69-4754-A651-CF0B378C67EF}" type="datetimeFigureOut">
              <a:rPr lang="el-GR" smtClean="0"/>
              <a:t>29/3/2018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546FE-B954-4CD6-9E6B-F5173CACC91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46334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ABB68-CF69-4754-A651-CF0B378C67EF}" type="datetimeFigureOut">
              <a:rPr lang="el-GR" smtClean="0"/>
              <a:t>29/3/2018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546FE-B954-4CD6-9E6B-F5173CACC91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14030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ABB68-CF69-4754-A651-CF0B378C67EF}" type="datetimeFigureOut">
              <a:rPr lang="el-GR" smtClean="0"/>
              <a:t>29/3/2018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546FE-B954-4CD6-9E6B-F5173CACC91C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685812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emf"/><Relationship Id="rId4" Type="http://schemas.openxmlformats.org/officeDocument/2006/relationships/image" Target="../media/image47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e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908720"/>
            <a:ext cx="3497927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620688"/>
            <a:ext cx="3855753" cy="5661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1676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Asklepios\D-DAI-ATH-NM-6256_2109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8340534" cy="478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6261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:\Asklepios\D-DAI-ATH-Piraeus-0092_0003001460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719138"/>
            <a:ext cx="9525000" cy="541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7453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Asklepios\D-DAI-ATH-NM-3375_1781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23825"/>
            <a:ext cx="9525000" cy="7105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78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Asklepios\Bestand-Microfiche-D-DAI-ROM-0727_F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-1476375"/>
            <a:ext cx="7648575" cy="981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188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Asklepios\Bestand-Microfiche-D-DAI-ROM-0727_G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-1481138"/>
            <a:ext cx="7648575" cy="9820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061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Asklepios\1280px-Ancient_greek_votive_relief._Mid-4th_cent._B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990600"/>
            <a:ext cx="65024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284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G:\Asklepios\FA-S4733_809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405" y="548680"/>
            <a:ext cx="7333091" cy="511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8006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Asklepios\Bas-relief_fragment_of_Aesculapius_with_Hygeia._Wellcome_M00046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60648"/>
            <a:ext cx="5832648" cy="640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56901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G:\Asklepios\oA_12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4664"/>
            <a:ext cx="6927792" cy="594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344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4"/>
            <a:ext cx="7985475" cy="3784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1243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Asklepios\Asclepio,_età_romana,_dalla_dalmaz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0648"/>
            <a:ext cx="2742424" cy="619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Asklepios\Askelpios_Wellcome_M00114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76672"/>
            <a:ext cx="2952328" cy="6104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4972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:\Asklepios\FA-S4735_809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08720"/>
            <a:ext cx="6427810" cy="446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523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2492896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Αθήνα,  Θεραπευτές ήρωες</a:t>
            </a:r>
            <a:r>
              <a:rPr lang="en-US" dirty="0" smtClean="0"/>
              <a:t>: </a:t>
            </a:r>
            <a:r>
              <a:rPr lang="el-GR" dirty="0" err="1" smtClean="0"/>
              <a:t>Δεξίων</a:t>
            </a:r>
            <a:r>
              <a:rPr lang="el-GR" dirty="0" smtClean="0"/>
              <a:t>,  </a:t>
            </a:r>
            <a:r>
              <a:rPr lang="el-GR" dirty="0" err="1" smtClean="0"/>
              <a:t>Άμυνος</a:t>
            </a:r>
            <a:r>
              <a:rPr lang="el-GR" dirty="0" smtClean="0"/>
              <a:t>, </a:t>
            </a:r>
            <a:r>
              <a:rPr lang="el-GR" dirty="0" err="1" smtClean="0"/>
              <a:t>Ήρως</a:t>
            </a:r>
            <a:r>
              <a:rPr lang="el-GR" dirty="0" smtClean="0"/>
              <a:t> ιατρός</a:t>
            </a:r>
            <a:r>
              <a:rPr lang="en-US" dirty="0" smtClean="0"/>
              <a:t>, </a:t>
            </a:r>
            <a:r>
              <a:rPr lang="el-GR" dirty="0" err="1" smtClean="0"/>
              <a:t>ήρως</a:t>
            </a:r>
            <a:r>
              <a:rPr lang="el-GR" dirty="0" smtClean="0"/>
              <a:t> </a:t>
            </a:r>
            <a:r>
              <a:rPr lang="el-GR" dirty="0" err="1"/>
              <a:t>Κ</a:t>
            </a:r>
            <a:r>
              <a:rPr lang="el-GR" dirty="0" err="1" smtClean="0"/>
              <a:t>αλλιστέφανος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78693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8919" y="212690"/>
            <a:ext cx="10081120" cy="664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70472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27711"/>
            <a:ext cx="9763800" cy="708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35213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-76148"/>
            <a:ext cx="6192688" cy="6925020"/>
          </a:xfrm>
          <a:prstGeom prst="rect">
            <a:avLst/>
          </a:prstGeom>
          <a:solidFill>
            <a:schemeClr val="tx2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90199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0500"/>
            <a:ext cx="3571875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32040" y="3284984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Αθήνα ΕΑΜ ανάγλυφο </a:t>
            </a:r>
            <a:r>
              <a:rPr lang="el-GR" dirty="0" err="1" smtClean="0"/>
              <a:t>Λυσιμαχίδη</a:t>
            </a:r>
            <a:r>
              <a:rPr lang="el-GR" dirty="0" smtClean="0"/>
              <a:t> από </a:t>
            </a:r>
            <a:r>
              <a:rPr lang="el-GR" dirty="0" err="1" smtClean="0"/>
              <a:t>Αμύνειο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973501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Asklepios\D-DAI-ATH-Athen-Varia-0043_143271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19063"/>
            <a:ext cx="9525000" cy="709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3302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2286000" y="1028343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b="1" dirty="0"/>
              <a:t>Nr. Bibliografia Datazione Supporto Categoria epigrafica Divinità</a:t>
            </a:r>
          </a:p>
          <a:p>
            <a:r>
              <a:rPr lang="it-IT" dirty="0"/>
              <a:t>8 </a:t>
            </a:r>
            <a:r>
              <a:rPr lang="it-IT" i="1" dirty="0"/>
              <a:t>IG </a:t>
            </a:r>
            <a:r>
              <a:rPr lang="it-IT" dirty="0"/>
              <a:t>II² 4387. IV sec. a.C. Rilievo di Lisimachide. Sacra. Iscrizione mutila. Resta il nome</a:t>
            </a:r>
          </a:p>
          <a:p>
            <a:r>
              <a:rPr lang="fr-FR" dirty="0" err="1"/>
              <a:t>del</a:t>
            </a:r>
            <a:r>
              <a:rPr lang="fr-FR" dirty="0"/>
              <a:t> </a:t>
            </a:r>
            <a:r>
              <a:rPr lang="fr-FR" dirty="0" err="1"/>
              <a:t>dedicante</a:t>
            </a:r>
            <a:r>
              <a:rPr lang="fr-FR" dirty="0"/>
              <a:t>, </a:t>
            </a:r>
            <a:r>
              <a:rPr lang="fr-FR" dirty="0" err="1"/>
              <a:t>Lisimachide</a:t>
            </a:r>
            <a:r>
              <a:rPr lang="fr-FR" dirty="0"/>
              <a:t>,</a:t>
            </a:r>
          </a:p>
          <a:p>
            <a:r>
              <a:rPr lang="it-IT" dirty="0"/>
              <a:t>e la menzione in acc. di una</a:t>
            </a:r>
          </a:p>
          <a:p>
            <a:r>
              <a:rPr lang="fr-FR" i="1" dirty="0" err="1"/>
              <a:t>semnotate</a:t>
            </a:r>
            <a:r>
              <a:rPr lang="fr-FR" i="1" dirty="0"/>
              <a:t>.</a:t>
            </a:r>
          </a:p>
          <a:p>
            <a:r>
              <a:rPr lang="fr-FR" dirty="0"/>
              <a:t>9 </a:t>
            </a:r>
            <a:r>
              <a:rPr lang="fr-FR" i="1" dirty="0"/>
              <a:t>IG </a:t>
            </a:r>
            <a:r>
              <a:rPr lang="fr-FR" dirty="0"/>
              <a:t>II² 1252. = SEG</a:t>
            </a:r>
          </a:p>
          <a:p>
            <a:r>
              <a:rPr lang="fr-FR" dirty="0"/>
              <a:t>26.135 = SEG 35.149.</a:t>
            </a:r>
          </a:p>
          <a:p>
            <a:r>
              <a:rPr lang="fr-FR" dirty="0"/>
              <a:t>IV sec. </a:t>
            </a:r>
            <a:r>
              <a:rPr lang="fr-FR" dirty="0" err="1"/>
              <a:t>a.C</a:t>
            </a:r>
            <a:r>
              <a:rPr lang="fr-FR" dirty="0"/>
              <a:t>. </a:t>
            </a:r>
            <a:r>
              <a:rPr lang="fr-FR" dirty="0" err="1"/>
              <a:t>Stele</a:t>
            </a:r>
            <a:r>
              <a:rPr lang="fr-FR" dirty="0"/>
              <a:t> di </a:t>
            </a:r>
            <a:r>
              <a:rPr lang="fr-FR" dirty="0" err="1"/>
              <a:t>marmo</a:t>
            </a:r>
            <a:r>
              <a:rPr lang="fr-FR" dirty="0"/>
              <a:t> </a:t>
            </a:r>
            <a:r>
              <a:rPr lang="fr-FR" dirty="0" err="1"/>
              <a:t>pentelico</a:t>
            </a:r>
            <a:r>
              <a:rPr lang="fr-FR" dirty="0"/>
              <a:t>. </a:t>
            </a:r>
            <a:r>
              <a:rPr lang="fr-FR" dirty="0" err="1"/>
              <a:t>Decreto</a:t>
            </a:r>
            <a:r>
              <a:rPr lang="fr-FR" dirty="0"/>
              <a:t>. </a:t>
            </a:r>
            <a:r>
              <a:rPr lang="fr-FR" dirty="0" err="1"/>
              <a:t>Amynos</a:t>
            </a:r>
            <a:r>
              <a:rPr lang="fr-FR" dirty="0"/>
              <a:t>, </a:t>
            </a:r>
            <a:r>
              <a:rPr lang="fr-FR" dirty="0" err="1"/>
              <a:t>Asclepio</a:t>
            </a:r>
            <a:r>
              <a:rPr lang="fr-FR" dirty="0"/>
              <a:t> e </a:t>
            </a:r>
            <a:r>
              <a:rPr lang="fr-FR" dirty="0" err="1"/>
              <a:t>Dexion</a:t>
            </a:r>
            <a:r>
              <a:rPr lang="fr-FR" dirty="0"/>
              <a:t>.</a:t>
            </a:r>
          </a:p>
          <a:p>
            <a:r>
              <a:rPr lang="fr-FR" dirty="0"/>
              <a:t>10 </a:t>
            </a:r>
            <a:r>
              <a:rPr lang="fr-FR" i="1" dirty="0"/>
              <a:t>IG </a:t>
            </a:r>
            <a:r>
              <a:rPr lang="fr-FR" dirty="0"/>
              <a:t>II² 4457. I sec. </a:t>
            </a:r>
            <a:r>
              <a:rPr lang="fr-FR" dirty="0" err="1"/>
              <a:t>a.C</a:t>
            </a:r>
            <a:r>
              <a:rPr lang="fr-FR" dirty="0"/>
              <a:t>. </a:t>
            </a:r>
            <a:r>
              <a:rPr lang="fr-FR" dirty="0" err="1"/>
              <a:t>Altare</a:t>
            </a:r>
            <a:r>
              <a:rPr lang="fr-FR" dirty="0"/>
              <a:t>. Sacra. </a:t>
            </a:r>
            <a:r>
              <a:rPr lang="fr-FR" dirty="0" err="1"/>
              <a:t>Amynos</a:t>
            </a:r>
            <a:r>
              <a:rPr lang="fr-FR" dirty="0"/>
              <a:t>, </a:t>
            </a:r>
            <a:r>
              <a:rPr lang="fr-FR" dirty="0" err="1"/>
              <a:t>Asclepio</a:t>
            </a:r>
            <a:r>
              <a:rPr lang="fr-FR" dirty="0"/>
              <a:t> e </a:t>
            </a:r>
            <a:r>
              <a:rPr lang="fr-FR" dirty="0" err="1"/>
              <a:t>Igea</a:t>
            </a:r>
            <a:r>
              <a:rPr lang="fr-FR" dirty="0"/>
              <a:t>.</a:t>
            </a:r>
          </a:p>
          <a:p>
            <a:r>
              <a:rPr lang="it-IT" dirty="0"/>
              <a:t>11 </a:t>
            </a:r>
            <a:r>
              <a:rPr lang="it-IT" i="1" dirty="0"/>
              <a:t>IG </a:t>
            </a:r>
            <a:r>
              <a:rPr lang="it-IT" dirty="0"/>
              <a:t>II² 4487. I sec. d.C. Due frammenti non contigui</a:t>
            </a:r>
          </a:p>
          <a:p>
            <a:r>
              <a:rPr lang="fr-FR" dirty="0"/>
              <a:t>di </a:t>
            </a:r>
            <a:r>
              <a:rPr lang="fr-FR" dirty="0" err="1"/>
              <a:t>marmo</a:t>
            </a:r>
            <a:r>
              <a:rPr lang="fr-FR" dirty="0"/>
              <a:t> </a:t>
            </a:r>
            <a:r>
              <a:rPr lang="fr-FR" dirty="0" err="1"/>
              <a:t>dell’Imetto</a:t>
            </a:r>
            <a:r>
              <a:rPr lang="fr-FR" dirty="0"/>
              <a:t>.</a:t>
            </a:r>
          </a:p>
          <a:p>
            <a:r>
              <a:rPr lang="pt-BR" dirty="0"/>
              <a:t>Sacra. Amynos e Asclepio e Igea.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992042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Ορθογώνιο 3"/>
          <p:cNvSpPr/>
          <p:nvPr/>
        </p:nvSpPr>
        <p:spPr>
          <a:xfrm>
            <a:off x="1043608" y="1"/>
            <a:ext cx="7992888" cy="86792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Nr. Bibliografia Datazione Supporto Provenienza Categoria epigrafica</a:t>
            </a:r>
          </a:p>
          <a:p>
            <a:r>
              <a:rPr lang="it-IT" dirty="0" smtClean="0"/>
              <a:t>1 IG I³ 395. 450-445 a.C. Lastra in stato frammentario. Da Eleusi, presso la chiesa di</a:t>
            </a:r>
          </a:p>
          <a:p>
            <a:r>
              <a:rPr lang="it-IT" dirty="0" smtClean="0"/>
              <a:t>H. Zaccaria.</a:t>
            </a:r>
          </a:p>
          <a:p>
            <a:r>
              <a:rPr lang="it-IT" dirty="0" smtClean="0"/>
              <a:t>Rendiconto dei pagamenti</a:t>
            </a:r>
          </a:p>
          <a:p>
            <a:r>
              <a:rPr lang="it-IT" dirty="0" smtClean="0"/>
              <a:t>per l’erezione di opere architettoniche</a:t>
            </a:r>
          </a:p>
          <a:p>
            <a:r>
              <a:rPr lang="it-IT" dirty="0" smtClean="0"/>
              <a:t>a Eleusi.</a:t>
            </a:r>
          </a:p>
          <a:p>
            <a:r>
              <a:rPr lang="it-IT" dirty="0" smtClean="0"/>
              <a:t>2 IG I³ 393. 420 a.C. ca. Lastra in stato frammentario. Dall’agorà, sez. P. Una copia</a:t>
            </a:r>
          </a:p>
          <a:p>
            <a:r>
              <a:rPr lang="it-IT" dirty="0" smtClean="0"/>
              <a:t>anche a Eleusi.</a:t>
            </a:r>
          </a:p>
          <a:p>
            <a:r>
              <a:rPr lang="it-IT" dirty="0" smtClean="0"/>
              <a:t>Rendiconto dei pagamenti</a:t>
            </a:r>
          </a:p>
          <a:p>
            <a:r>
              <a:rPr lang="it-IT" dirty="0" smtClean="0"/>
              <a:t>per l’erezione di opere architettoniche</a:t>
            </a:r>
          </a:p>
          <a:p>
            <a:r>
              <a:rPr lang="it-IT" dirty="0" smtClean="0"/>
              <a:t>a Eleusi.</a:t>
            </a:r>
          </a:p>
          <a:p>
            <a:r>
              <a:rPr lang="it-IT" dirty="0" smtClean="0"/>
              <a:t>3 SEG 24.203. 333/2 a.C. Cinque frammenti di una stele</a:t>
            </a:r>
          </a:p>
          <a:p>
            <a:r>
              <a:rPr lang="it-IT" dirty="0" smtClean="0"/>
              <a:t>di marmo.</a:t>
            </a:r>
          </a:p>
          <a:p>
            <a:r>
              <a:rPr lang="it-IT" dirty="0" smtClean="0"/>
              <a:t>Da Atene, odòs Euripidou. Affitto di un giardino da parte</a:t>
            </a:r>
          </a:p>
          <a:p>
            <a:r>
              <a:rPr lang="it-IT" dirty="0" smtClean="0"/>
              <a:t>degli orgeoni di un eroe</a:t>
            </a:r>
          </a:p>
          <a:p>
            <a:r>
              <a:rPr lang="it-IT" dirty="0" smtClean="0"/>
              <a:t>non meglio specificato.</a:t>
            </a:r>
          </a:p>
          <a:p>
            <a:r>
              <a:rPr lang="it-IT" dirty="0" smtClean="0"/>
              <a:t>4 IG II² 839. 221/0 a.C. Pilastro di marmo dell’Imetto.</a:t>
            </a:r>
          </a:p>
          <a:p>
            <a:r>
              <a:rPr lang="it-IT" dirty="0" smtClean="0"/>
              <a:t>Atene, odòs Athinàs, non</a:t>
            </a:r>
          </a:p>
          <a:p>
            <a:r>
              <a:rPr lang="it-IT" dirty="0" smtClean="0"/>
              <a:t>lontano dalla chiesetta di</a:t>
            </a:r>
          </a:p>
          <a:p>
            <a:r>
              <a:rPr lang="it-IT" dirty="0" smtClean="0"/>
              <a:t>H. Mavra.</a:t>
            </a:r>
          </a:p>
          <a:p>
            <a:r>
              <a:rPr lang="it-IT" dirty="0" smtClean="0"/>
              <a:t>Decreto di rifusione degli</a:t>
            </a:r>
          </a:p>
          <a:p>
            <a:r>
              <a:rPr lang="it-IT" dirty="0" smtClean="0"/>
              <a:t>ex-voto conservati nel santuario</a:t>
            </a:r>
          </a:p>
          <a:p>
            <a:r>
              <a:rPr lang="it-IT" dirty="0" smtClean="0"/>
              <a:t>di heros iatròs.</a:t>
            </a:r>
          </a:p>
          <a:p>
            <a:r>
              <a:rPr lang="it-IT" dirty="0" smtClean="0"/>
              <a:t>5 Atene, Mus. Agorà I</a:t>
            </a:r>
          </a:p>
          <a:p>
            <a:r>
              <a:rPr lang="it-IT" dirty="0" smtClean="0"/>
              <a:t>5968.</a:t>
            </a:r>
          </a:p>
          <a:p>
            <a:r>
              <a:rPr lang="it-IT" dirty="0" smtClean="0"/>
              <a:t>III-II sec. a.C. Due occhi di marmo ex-voto. Agorà, trovata in contesto</a:t>
            </a:r>
          </a:p>
          <a:p>
            <a:r>
              <a:rPr lang="it-IT" dirty="0" smtClean="0"/>
              <a:t>tardo-romano a Sud-Ovest</a:t>
            </a:r>
          </a:p>
          <a:p>
            <a:r>
              <a:rPr lang="it-IT" dirty="0" smtClean="0"/>
              <a:t>della piazza del mercato</a:t>
            </a:r>
          </a:p>
          <a:p>
            <a:r>
              <a:rPr lang="it-IT" dirty="0" smtClean="0"/>
              <a:t>nell’area industriale.</a:t>
            </a:r>
          </a:p>
          <a:p>
            <a:r>
              <a:rPr lang="it-IT" dirty="0" smtClean="0"/>
              <a:t>Dedica a heros iatròs.</a:t>
            </a:r>
          </a:p>
          <a:p>
            <a:r>
              <a:rPr lang="it-IT" dirty="0" smtClean="0"/>
              <a:t>75 Aleshire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490439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8640"/>
            <a:ext cx="8352928" cy="5984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5696" y="6172912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Θέσεις του  ιερού  του ήρωα ιατρού  στην Α και Β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92730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Asklepios\D-DAI-ATH-NM-3449_8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3469432" cy="682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G:\Asklepios\Asklepios_from_Melos,_about_300_B.C._Wellcome_L00018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6672"/>
            <a:ext cx="3798718" cy="522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06791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20688"/>
            <a:ext cx="5491487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9552" y="5949280"/>
            <a:ext cx="669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Ανάγλυφο,  . Νέα Υόρκη ΜΜΑ, ίσως για τον ήρωα ιατρό</a:t>
            </a:r>
            <a:r>
              <a:rPr lang="en-US" dirty="0" smtClean="0"/>
              <a:t>;</a:t>
            </a:r>
            <a:endParaRPr lang="el-GR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015" y="908720"/>
            <a:ext cx="324802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66238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1556792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Αμφιάραος, Αμφίλοχος,  Αριστόμαχος, Ωρωπός, </a:t>
            </a:r>
            <a:r>
              <a:rPr lang="el-GR" dirty="0" err="1" smtClean="0"/>
              <a:t>Ραμνούς</a:t>
            </a:r>
            <a:r>
              <a:rPr lang="el-GR" dirty="0" smtClean="0"/>
              <a:t>,  </a:t>
            </a:r>
            <a:r>
              <a:rPr lang="el-GR" dirty="0" err="1" smtClean="0"/>
              <a:t>Μαραθών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17125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G:\Asklepios\Plan_Amphiaraion_colored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738" y="762000"/>
            <a:ext cx="5724525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7814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G:\Asklepios\Relief;_offering_to_Archinos_to_Amphiaraos_Wellcome_L0007389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80728"/>
            <a:ext cx="7156686" cy="4303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1566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7294173" cy="4842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75430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80728"/>
            <a:ext cx="4802223" cy="5297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25266" y="2400500"/>
            <a:ext cx="5587194" cy="1875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92729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67" y="404664"/>
            <a:ext cx="4032448" cy="274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49" y="3148775"/>
            <a:ext cx="4579868" cy="3458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315" y="1546484"/>
            <a:ext cx="4437112" cy="320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67190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268760"/>
            <a:ext cx="8872923" cy="4606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14303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40"/>
            <a:ext cx="3343275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122352"/>
            <a:ext cx="4122502" cy="2803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429000"/>
            <a:ext cx="3601428" cy="2751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32656"/>
            <a:ext cx="4181475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92346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Asklepios\040.sc274046.fpx&amp;obj=iip,1.0&amp;wid=960&amp;cvt=jpe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43000"/>
            <a:ext cx="9144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742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G:\Asklepios\FA1725-00_30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88640"/>
            <a:ext cx="4011428" cy="639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G:\Asklepios\WLA_lacma_The_Hope_Hygie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2" y="188640"/>
            <a:ext cx="4293206" cy="572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722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7439025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63688" y="6165304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Αναθηματικό ανάγλυφο  στον Ηρακλή,  Ν. </a:t>
            </a:r>
            <a:r>
              <a:rPr lang="el-GR" dirty="0" err="1" smtClean="0"/>
              <a:t>κλιτύς</a:t>
            </a:r>
            <a:r>
              <a:rPr lang="el-GR" smtClean="0"/>
              <a:t> Ακροπόλεως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38029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0145"/>
            <a:ext cx="5090500" cy="6530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52120" y="5661248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Ιερό </a:t>
            </a:r>
            <a:r>
              <a:rPr lang="el-GR" dirty="0" smtClean="0"/>
              <a:t>Ηρακλή</a:t>
            </a:r>
            <a:r>
              <a:rPr lang="en-US" dirty="0" smtClean="0"/>
              <a:t> </a:t>
            </a:r>
            <a:r>
              <a:rPr lang="el-GR" dirty="0" err="1" smtClean="0"/>
              <a:t>Αλεξίκακου</a:t>
            </a:r>
            <a:r>
              <a:rPr lang="el-GR" dirty="0" smtClean="0"/>
              <a:t>, </a:t>
            </a:r>
            <a:r>
              <a:rPr lang="el-GR" dirty="0" smtClean="0"/>
              <a:t>Μελίτη. Λεγόμενο </a:t>
            </a:r>
            <a:r>
              <a:rPr lang="el-GR" dirty="0" err="1" smtClean="0"/>
              <a:t>Βακχείον</a:t>
            </a:r>
            <a:endParaRPr lang="el-GR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764704"/>
            <a:ext cx="2669945" cy="4246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44388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32656"/>
            <a:ext cx="7416824" cy="5998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86153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692696"/>
            <a:ext cx="6223001" cy="467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47398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04664"/>
            <a:ext cx="6408712" cy="556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21547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" y="49426"/>
            <a:ext cx="5629275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51316"/>
            <a:ext cx="4368335" cy="2993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838" y="-243408"/>
            <a:ext cx="2928681" cy="8033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35714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0"/>
            <a:ext cx="8048625" cy="725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76699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32191"/>
            <a:ext cx="8712968" cy="3311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21480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425" y="332656"/>
            <a:ext cx="3888432" cy="3498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32656"/>
            <a:ext cx="4332707" cy="3501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75656" y="4583536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err="1" smtClean="0"/>
              <a:t>Δηλόπτης</a:t>
            </a:r>
            <a:r>
              <a:rPr lang="el-GR" dirty="0" smtClean="0"/>
              <a:t>, Μουσαίος (</a:t>
            </a:r>
            <a:r>
              <a:rPr lang="en-US" dirty="0" smtClean="0"/>
              <a:t>;</a:t>
            </a:r>
            <a:r>
              <a:rPr lang="el-GR" dirty="0" smtClean="0"/>
              <a:t>) </a:t>
            </a:r>
            <a:r>
              <a:rPr lang="el-GR" dirty="0" err="1" smtClean="0"/>
              <a:t>Τοξάρις</a:t>
            </a:r>
            <a:r>
              <a:rPr lang="el-GR" dirty="0" smtClean="0"/>
              <a:t> (</a:t>
            </a:r>
            <a:r>
              <a:rPr lang="en-US" dirty="0" smtClean="0"/>
              <a:t>;</a:t>
            </a:r>
            <a:r>
              <a:rPr lang="el-GR" dirty="0" smtClean="0"/>
              <a:t>) </a:t>
            </a:r>
            <a:r>
              <a:rPr lang="en-US" dirty="0" smtClean="0"/>
              <a:t>: </a:t>
            </a:r>
            <a:r>
              <a:rPr lang="el-GR" dirty="0" err="1" smtClean="0"/>
              <a:t>ξἐνοι</a:t>
            </a:r>
            <a:r>
              <a:rPr lang="el-GR" dirty="0" smtClean="0"/>
              <a:t> ήρωες ιατροί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674988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218" y="589330"/>
            <a:ext cx="3648075" cy="362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1680" y="40466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Θεσσαλία</a:t>
            </a:r>
            <a:r>
              <a:rPr lang="en-US" dirty="0" smtClean="0"/>
              <a:t>: </a:t>
            </a:r>
            <a:r>
              <a:rPr lang="el-GR" dirty="0" err="1" smtClean="0"/>
              <a:t>Αινέας</a:t>
            </a:r>
            <a:endParaRPr lang="el-GR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79129"/>
            <a:ext cx="4648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08104" y="4653136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Από Ελάτεια, Αρχαία </a:t>
            </a:r>
            <a:r>
              <a:rPr lang="el-GR" dirty="0" err="1" smtClean="0"/>
              <a:t>Γύρτων</a:t>
            </a:r>
            <a:r>
              <a:rPr lang="el-GR" dirty="0" smtClean="0"/>
              <a:t>. Λάρισα, Αρχ. Μ. 628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044097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G:\Asklepios\D-DAI-ROM-71.944_12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97603"/>
            <a:ext cx="2735153" cy="674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G:\Asklepios\FA-S8131-01_300105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030" y="300779"/>
            <a:ext cx="2591427" cy="653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46942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G:\Asklepios\INAthNM3616_8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2656"/>
            <a:ext cx="4040832" cy="576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G:\Asklepios\oA_99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157" y="188640"/>
            <a:ext cx="3484814" cy="6725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9586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G:\Asklepios\oA_57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3312368" cy="554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G:\Asklepios\oA_65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0648"/>
            <a:ext cx="3513337" cy="6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6944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60648"/>
            <a:ext cx="5472608" cy="606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8222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Asklepios\1280px-Ancient_greek_votive_relief._400_B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990600"/>
            <a:ext cx="65024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6362614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243</TotalTime>
  <Words>420</Words>
  <Application>Microsoft Office PowerPoint</Application>
  <PresentationFormat>Προβολή στην οθόνη (4:3)</PresentationFormat>
  <Paragraphs>53</Paragraphs>
  <Slides>49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49</vt:i4>
      </vt:variant>
    </vt:vector>
  </HeadingPairs>
  <TitlesOfParts>
    <vt:vector size="50" baseType="lpstr">
      <vt:lpstr>Θέμα του Office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User</dc:creator>
  <cp:lastModifiedBy>User</cp:lastModifiedBy>
  <cp:revision>71</cp:revision>
  <dcterms:created xsi:type="dcterms:W3CDTF">2018-03-23T09:04:54Z</dcterms:created>
  <dcterms:modified xsi:type="dcterms:W3CDTF">2018-03-29T08:01:47Z</dcterms:modified>
</cp:coreProperties>
</file>