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1" r:id="rId2"/>
    <p:sldId id="262" r:id="rId3"/>
    <p:sldId id="264" r:id="rId4"/>
    <p:sldId id="265" r:id="rId5"/>
    <p:sldId id="266" r:id="rId6"/>
    <p:sldId id="267" r:id="rId7"/>
    <p:sldId id="268"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8" d="100"/>
          <a:sy n="108" d="100"/>
        </p:scale>
        <p:origin x="6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90C4CEC-16D5-4229-B4DE-FDE9B679D7E2}" type="datetimeFigureOut">
              <a:rPr lang="en-US" smtClean="0"/>
              <a:pPr/>
              <a:t>2/13/2019</a:t>
            </a:fld>
            <a:endParaRPr lang="en-US"/>
          </a:p>
        </p:txBody>
      </p:sp>
      <p:sp>
        <p:nvSpPr>
          <p:cNvPr id="17" name="Θέση υποσέλιδου 16"/>
          <p:cNvSpPr>
            <a:spLocks noGrp="1"/>
          </p:cNvSpPr>
          <p:nvPr>
            <p:ph type="ftr" sz="quarter" idx="11"/>
          </p:nvPr>
        </p:nvSpPr>
        <p:spPr/>
        <p:txBody>
          <a:bodyPr/>
          <a:lstStyle/>
          <a:p>
            <a:endParaRPr lang="en-US"/>
          </a:p>
        </p:txBody>
      </p:sp>
      <p:sp>
        <p:nvSpPr>
          <p:cNvPr id="29" name="Θέση αριθμού διαφάνειας 28"/>
          <p:cNvSpPr>
            <a:spLocks noGrp="1"/>
          </p:cNvSpPr>
          <p:nvPr>
            <p:ph type="sldNum" sz="quarter" idx="12"/>
          </p:nvPr>
        </p:nvSpPr>
        <p:spPr/>
        <p:txBody>
          <a:bodyPr/>
          <a:lstStyle/>
          <a:p>
            <a:fld id="{5DBAE4E6-4D12-4A48-9B6B-6FA0B79BEE93}" type="slidenum">
              <a:rPr lang="en-US" smtClean="0"/>
              <a:pPr/>
              <a:t>‹#›</a:t>
            </a:fld>
            <a:endParaRPr lang="en-US"/>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2/13/2019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2/13/2019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2/13/2019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2/13/2019</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5DBAE4E6-4D12-4A48-9B6B-6FA0B79BEE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2/13/2019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90C4CEC-16D5-4229-B4DE-FDE9B679D7E2}" type="datetimeFigureOut">
              <a:rPr lang="en-US" smtClean="0"/>
              <a:pPr/>
              <a:t>2/13/2019</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90C4CEC-16D5-4229-B4DE-FDE9B679D7E2}" type="datetimeFigureOut">
              <a:rPr lang="en-US" smtClean="0"/>
              <a:pPr/>
              <a:t>2/13/2019</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0C4CEC-16D5-4229-B4DE-FDE9B679D7E2}" type="datetimeFigureOut">
              <a:rPr lang="en-US" smtClean="0"/>
              <a:pPr/>
              <a:t>2/13/2019</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2/13/2019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2/13/2019</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0C4CEC-16D5-4229-B4DE-FDE9B679D7E2}" type="datetimeFigureOut">
              <a:rPr lang="en-US" smtClean="0"/>
              <a:pPr/>
              <a:t>2/13/2019</a:t>
            </a:fld>
            <a:endParaRPr lang="en-US"/>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BAE4E6-4D12-4A48-9B6B-6FA0B79BEE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reek-language.gr/greekLang/studies/guide/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a:t>
            </a:r>
            <a:r>
              <a:rPr lang="el-GR" sz="3600" dirty="0" smtClean="0"/>
              <a:t>ι είναι γλώσσα </a:t>
            </a:r>
            <a:endParaRPr lang="el-GR" sz="3600" dirty="0"/>
          </a:p>
        </p:txBody>
      </p:sp>
      <p:sp>
        <p:nvSpPr>
          <p:cNvPr id="3" name="Content Placeholder 2"/>
          <p:cNvSpPr>
            <a:spLocks noGrp="1"/>
          </p:cNvSpPr>
          <p:nvPr>
            <p:ph idx="1"/>
          </p:nvPr>
        </p:nvSpPr>
        <p:spPr/>
        <p:txBody>
          <a:bodyPr/>
          <a:lstStyle/>
          <a:p>
            <a:r>
              <a:rPr lang="el-GR" dirty="0" smtClean="0"/>
              <a:t>Η γλώσσα είναι ήχοι και σημασίες (υλική και άυλη)</a:t>
            </a:r>
          </a:p>
          <a:p>
            <a:r>
              <a:rPr lang="el-GR" dirty="0" smtClean="0"/>
              <a:t>Η γλώσσα είναι κοινωνική και ατομική διαδικασία</a:t>
            </a:r>
          </a:p>
          <a:p>
            <a:r>
              <a:rPr lang="el-GR" dirty="0" smtClean="0"/>
              <a:t>Η γλώσσα είναι ένα σύστημα επικοινωνίας (αλλά: κατασκευασμένα συστήματα,</a:t>
            </a:r>
            <a:r>
              <a:rPr lang="en-US" dirty="0" smtClean="0"/>
              <a:t> </a:t>
            </a:r>
            <a:r>
              <a:rPr lang="el-GR" dirty="0" smtClean="0"/>
              <a:t>για παράδειγμα μαθηματικά σύμβολα)</a:t>
            </a:r>
          </a:p>
          <a:p>
            <a:r>
              <a:rPr lang="el-GR" dirty="0" smtClean="0"/>
              <a:t>Ένα φυσικό σύστημα επικοινωνίας (φυσική γλώσσα) που υπάρχει και μαθαίνεται φυσικά από τα μέλη μιας κοινότητας (αλλά: μέλισσες, δελφίνια/ γλώσσα του σώματος)</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a:t>
            </a:r>
            <a:r>
              <a:rPr lang="el-GR" sz="3600" dirty="0" smtClean="0"/>
              <a:t>ι είναι γλώσσα</a:t>
            </a:r>
            <a:r>
              <a:rPr lang="en-US" sz="3600" dirty="0" smtClean="0"/>
              <a:t> (2)</a:t>
            </a:r>
            <a:endParaRPr lang="el-GR" sz="3600"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ü"/>
            </a:pPr>
            <a:r>
              <a:rPr lang="el-GR" dirty="0" smtClean="0"/>
              <a:t>η γλώσσα διαθέτει ποικίλες πραγματώσεις</a:t>
            </a:r>
          </a:p>
          <a:p>
            <a:pPr>
              <a:buFont typeface="Wingdings" pitchFamily="2" charset="2"/>
              <a:buChar char="ü"/>
            </a:pPr>
            <a:r>
              <a:rPr lang="el-GR" dirty="0" smtClean="0"/>
              <a:t>η γλώσσα είναι κοινωνικά προσανατολισμένη καθώς είναι πάντοτε εντοπισμένη σε συγκεκριμένα περιβάλλοντα χρήσης</a:t>
            </a:r>
          </a:p>
          <a:p>
            <a:pPr>
              <a:buFont typeface="Wingdings" pitchFamily="2" charset="2"/>
              <a:buChar char="ü"/>
            </a:pPr>
            <a:r>
              <a:rPr lang="el-GR" dirty="0" smtClean="0"/>
              <a:t>διαθέτει τη δυνατότητα να χρησιμοποιηθεί για να αναφερθεί σε καταστάσεις και γεγονότα που δεν είναι άμεσα παρόντα στο συγκεκριμένο περικείμενο (</a:t>
            </a:r>
            <a:r>
              <a:rPr lang="el-GR" dirty="0" err="1" smtClean="0"/>
              <a:t>μεταθετότητα</a:t>
            </a:r>
            <a:r>
              <a:rPr lang="el-GR" dirty="0" smtClean="0"/>
              <a:t>)</a:t>
            </a:r>
          </a:p>
          <a:p>
            <a:pPr>
              <a:buFont typeface="Wingdings" pitchFamily="2" charset="2"/>
              <a:buChar char="ü"/>
            </a:pPr>
            <a:r>
              <a:rPr lang="el-GR" dirty="0" smtClean="0"/>
              <a:t>μπορούμε να χρησιμοποιήσουμε τη γλώσσα για να αναφερθούμε στην ίδια τη γλώσσα (</a:t>
            </a:r>
            <a:r>
              <a:rPr lang="el-GR" dirty="0" err="1" smtClean="0"/>
              <a:t>ανακλαστικότητα</a:t>
            </a:r>
            <a:r>
              <a:rPr lang="el-GR" dirty="0" smtClean="0"/>
              <a:t>)</a:t>
            </a:r>
          </a:p>
          <a:p>
            <a:pPr algn="r">
              <a:buNone/>
            </a:pPr>
            <a:r>
              <a:rPr lang="el-GR" dirty="0" smtClean="0"/>
              <a:t>(</a:t>
            </a:r>
            <a:r>
              <a:rPr lang="el-GR" dirty="0" err="1" smtClean="0"/>
              <a:t>Γούτσος</a:t>
            </a:r>
            <a:r>
              <a:rPr lang="el-GR" dirty="0" smtClean="0"/>
              <a:t> 2012:15-22)</a:t>
            </a:r>
          </a:p>
          <a:p>
            <a:pPr>
              <a:buFont typeface="Wingdings" pitchFamily="2" charset="2"/>
              <a:buChar char="ü"/>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A</a:t>
            </a:r>
            <a:r>
              <a:rPr lang="el-GR" sz="3600" dirty="0" err="1" smtClean="0"/>
              <a:t>ντικείμενο</a:t>
            </a:r>
            <a:r>
              <a:rPr lang="el-GR" sz="3600" dirty="0" smtClean="0"/>
              <a:t> μελέτης της γλωσσολογίας</a:t>
            </a:r>
            <a:endParaRPr lang="el-GR" sz="3600" dirty="0"/>
          </a:p>
        </p:txBody>
      </p:sp>
      <p:sp>
        <p:nvSpPr>
          <p:cNvPr id="3" name="Content Placeholder 2"/>
          <p:cNvSpPr>
            <a:spLocks noGrp="1"/>
          </p:cNvSpPr>
          <p:nvPr>
            <p:ph idx="1"/>
          </p:nvPr>
        </p:nvSpPr>
        <p:spPr/>
        <p:txBody>
          <a:bodyPr>
            <a:normAutofit lnSpcReduction="10000"/>
          </a:bodyPr>
          <a:lstStyle/>
          <a:p>
            <a:pPr algn="just"/>
            <a:r>
              <a:rPr lang="el-GR" dirty="0" smtClean="0"/>
              <a:t>Η γλωσσολογία μελετά τη γλώσσα ως φαινόμενο και σκοπός της είναι να καθορίσει αν υπάρχουν και ποια είναι τα γενικά, καθολικά χαρακτηριστικά του φαινομένου αυτού. Αυτό που στο απόσπασμα περιγράφεται ως γλωσσικό «είναι».</a:t>
            </a:r>
          </a:p>
          <a:p>
            <a:pPr indent="0" algn="just">
              <a:buNone/>
            </a:pPr>
            <a:r>
              <a:rPr lang="en-US" i="1" dirty="0" smtClean="0"/>
              <a:t>“</a:t>
            </a:r>
            <a:r>
              <a:rPr lang="el-GR" i="1" dirty="0" smtClean="0"/>
              <a:t>Βέβαια, το γλωσσικό «είναι» φαίνεται κάτι το αυτονόητο. Κοιτάξτε γύρω σας. Τα παιδάκια που ξεκίνησαν φέτος την Πρώτη Δημοτικού είναι ευφραδέστατα, όταν δεν καταπίνουν τη γλώσσα τους μπροστά στον δάσκαλο ή στον διδακτικό ενήλικο. Αλλά πώς τα καταφέρνουν;</a:t>
            </a:r>
            <a:r>
              <a:rPr lang="en-US" i="1" dirty="0" smtClean="0"/>
              <a:t>”</a:t>
            </a:r>
          </a:p>
          <a:p>
            <a:pPr indent="0" algn="r">
              <a:buNone/>
            </a:pPr>
            <a:r>
              <a:rPr lang="el-GR" sz="1500" dirty="0">
                <a:solidFill>
                  <a:prstClr val="black">
                    <a:lumMod val="75000"/>
                    <a:lumOff val="25000"/>
                  </a:prstClr>
                </a:solidFill>
              </a:rPr>
              <a:t>του Αλέξη Καλοκαιρινού</a:t>
            </a:r>
            <a:r>
              <a:rPr lang="en-US" sz="1500" dirty="0">
                <a:solidFill>
                  <a:prstClr val="black">
                    <a:lumMod val="75000"/>
                    <a:lumOff val="25000"/>
                  </a:prstClr>
                </a:solidFill>
              </a:rPr>
              <a:t>, </a:t>
            </a:r>
            <a:r>
              <a:rPr lang="el-GR" sz="1500" dirty="0">
                <a:solidFill>
                  <a:prstClr val="black">
                    <a:lumMod val="75000"/>
                    <a:lumOff val="25000"/>
                  </a:prstClr>
                </a:solidFill>
              </a:rPr>
              <a:t>ΤΑ ΝΕΑ , 19/09/2003</a:t>
            </a:r>
            <a:endParaRPr lang="el-GR" dirty="0" smtClean="0"/>
          </a:p>
          <a:p>
            <a:pPr>
              <a:buNone/>
            </a:pPr>
            <a:endParaRPr lang="el-GR" dirty="0" smtClean="0"/>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γλώσσα ως σύστημα</a:t>
            </a:r>
            <a:endParaRPr lang="el-GR" sz="3600" dirty="0"/>
          </a:p>
        </p:txBody>
      </p:sp>
      <p:sp>
        <p:nvSpPr>
          <p:cNvPr id="3" name="Content Placeholder 2"/>
          <p:cNvSpPr>
            <a:spLocks noGrp="1"/>
          </p:cNvSpPr>
          <p:nvPr>
            <p:ph idx="1"/>
          </p:nvPr>
        </p:nvSpPr>
        <p:spPr/>
        <p:txBody>
          <a:bodyPr>
            <a:normAutofit lnSpcReduction="10000"/>
          </a:bodyPr>
          <a:lstStyle/>
          <a:p>
            <a:pPr lvl="0"/>
            <a:r>
              <a:rPr lang="el-GR" sz="2000" dirty="0" smtClean="0"/>
              <a:t>Τι εννοούμε μιλώντας για το «σύστημα της γλώσσας που υπάρχει </a:t>
            </a:r>
            <a:r>
              <a:rPr lang="el-GR" sz="2000" dirty="0" err="1" smtClean="0"/>
              <a:t>εσωτερικευμένο</a:t>
            </a:r>
            <a:r>
              <a:rPr lang="el-GR" sz="2000" dirty="0" smtClean="0"/>
              <a:t> στον καθένα από μας»;</a:t>
            </a:r>
          </a:p>
          <a:p>
            <a:r>
              <a:rPr lang="el-GR" b="1" dirty="0" smtClean="0"/>
              <a:t>(διάκριση </a:t>
            </a:r>
            <a:r>
              <a:rPr lang="fr-FR" b="1" dirty="0" smtClean="0"/>
              <a:t>Saussure</a:t>
            </a:r>
            <a:r>
              <a:rPr lang="el-GR" b="1" dirty="0" smtClean="0"/>
              <a:t>)</a:t>
            </a:r>
          </a:p>
          <a:p>
            <a:pPr algn="ctr">
              <a:buNone/>
            </a:pPr>
            <a:r>
              <a:rPr lang="el-GR" b="1" dirty="0" smtClean="0"/>
              <a:t>γλώσσα (</a:t>
            </a:r>
            <a:r>
              <a:rPr lang="fr-FR" b="1" dirty="0" smtClean="0"/>
              <a:t>langage</a:t>
            </a:r>
            <a:r>
              <a:rPr lang="el-GR" b="1" dirty="0" smtClean="0"/>
              <a:t>)</a:t>
            </a:r>
          </a:p>
          <a:p>
            <a:pPr algn="ctr">
              <a:buNone/>
            </a:pPr>
            <a:r>
              <a:rPr lang="el-GR" b="1" dirty="0" smtClean="0"/>
              <a:t>	</a:t>
            </a:r>
          </a:p>
          <a:p>
            <a:pPr algn="ctr">
              <a:buNone/>
            </a:pPr>
            <a:r>
              <a:rPr lang="el-GR" b="1" dirty="0" smtClean="0"/>
              <a:t>σύστημα (</a:t>
            </a:r>
            <a:r>
              <a:rPr lang="en-US" b="1" dirty="0" smtClean="0"/>
              <a:t>langue</a:t>
            </a:r>
            <a:r>
              <a:rPr lang="el-GR" b="1" dirty="0" smtClean="0"/>
              <a:t>) – εκδήλωση (</a:t>
            </a:r>
            <a:r>
              <a:rPr lang="en-US" b="1" dirty="0" smtClean="0"/>
              <a:t>parole</a:t>
            </a:r>
            <a:r>
              <a:rPr lang="el-GR" b="1" dirty="0" smtClean="0"/>
              <a:t>) </a:t>
            </a:r>
            <a:endParaRPr lang="en-US" b="1" dirty="0" smtClean="0"/>
          </a:p>
          <a:p>
            <a:pPr algn="ctr">
              <a:buNone/>
            </a:pPr>
            <a:endParaRPr lang="en-US" b="1" dirty="0"/>
          </a:p>
          <a:p>
            <a:pPr algn="ctr">
              <a:buNone/>
            </a:pPr>
            <a:r>
              <a:rPr lang="el-GR" b="1" dirty="0" smtClean="0"/>
              <a:t>                     προφορικός – γραπτός λόγος </a:t>
            </a:r>
            <a:endParaRPr lang="el-GR" dirty="0" smtClean="0"/>
          </a:p>
          <a:p>
            <a:endParaRPr lang="el-GR" dirty="0" smtClean="0"/>
          </a:p>
          <a:p>
            <a:r>
              <a:rPr lang="el-GR" dirty="0"/>
              <a:t> </a:t>
            </a:r>
            <a:r>
              <a:rPr lang="el-GR" dirty="0" smtClean="0"/>
              <a:t>             ακρόαση – ομιλία     ανάγνωση - γραφή</a:t>
            </a:r>
            <a:endParaRPr lang="el-GR" dirty="0"/>
          </a:p>
        </p:txBody>
      </p:sp>
      <p:cxnSp>
        <p:nvCxnSpPr>
          <p:cNvPr id="5" name="Ευθεία γραμμή σύνδεσης 4"/>
          <p:cNvCxnSpPr/>
          <p:nvPr/>
        </p:nvCxnSpPr>
        <p:spPr>
          <a:xfrm flipH="1">
            <a:off x="3329355" y="3135923"/>
            <a:ext cx="1225060" cy="50995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Ευθεία γραμμή σύνδεσης 7"/>
          <p:cNvCxnSpPr/>
          <p:nvPr/>
        </p:nvCxnSpPr>
        <p:spPr>
          <a:xfrm>
            <a:off x="4554415" y="3135923"/>
            <a:ext cx="1148862" cy="5099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Ευθεία γραμμή σύνδεσης 9"/>
          <p:cNvCxnSpPr/>
          <p:nvPr/>
        </p:nvCxnSpPr>
        <p:spPr>
          <a:xfrm flipH="1">
            <a:off x="4419600" y="4114800"/>
            <a:ext cx="1184031" cy="539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a:off x="5603631" y="4114800"/>
            <a:ext cx="1049215" cy="5392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H="1">
            <a:off x="3012831" y="5093677"/>
            <a:ext cx="929054" cy="468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3941885" y="5093677"/>
            <a:ext cx="776653" cy="468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H="1">
            <a:off x="5961185" y="5040923"/>
            <a:ext cx="691661" cy="5216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6652846" y="5040923"/>
            <a:ext cx="738554" cy="58029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langue</a:t>
            </a:r>
            <a:r>
              <a:rPr lang="el-GR" sz="3600" dirty="0" smtClean="0"/>
              <a:t> και </a:t>
            </a:r>
            <a:r>
              <a:rPr lang="en-US" sz="3600" dirty="0" smtClean="0"/>
              <a:t>parole</a:t>
            </a:r>
            <a:endParaRPr lang="el-GR" sz="3600" i="1" dirty="0"/>
          </a:p>
        </p:txBody>
      </p:sp>
      <p:sp>
        <p:nvSpPr>
          <p:cNvPr id="3" name="Content Placeholder 2"/>
          <p:cNvSpPr>
            <a:spLocks noGrp="1"/>
          </p:cNvSpPr>
          <p:nvPr>
            <p:ph idx="1"/>
          </p:nvPr>
        </p:nvSpPr>
        <p:spPr/>
        <p:txBody>
          <a:bodyPr>
            <a:normAutofit fontScale="92500" lnSpcReduction="10000"/>
          </a:bodyPr>
          <a:lstStyle/>
          <a:p>
            <a:pPr algn="just"/>
            <a:r>
              <a:rPr lang="el-GR" dirty="0" smtClean="0"/>
              <a:t>σύστημα (</a:t>
            </a:r>
            <a:r>
              <a:rPr lang="en-US" dirty="0" smtClean="0"/>
              <a:t>langue)</a:t>
            </a:r>
            <a:r>
              <a:rPr lang="el-GR" dirty="0" smtClean="0"/>
              <a:t>: το εσωτερικό σύστημα, το αφηρημένο γλωσσικό σύστημα που κατέχουν από κοινού όλα τα μέλη μιας γλωσσικής κοινότητας και που τους επιτρέπει να συνεννοούνται μεταξύ τους, ενδιάθετος λόγος (</a:t>
            </a:r>
            <a:r>
              <a:rPr lang="el-GR" i="1" dirty="0" smtClean="0"/>
              <a:t>γλωσσικό σύστημα </a:t>
            </a:r>
            <a:r>
              <a:rPr lang="el-GR" dirty="0" smtClean="0"/>
              <a:t>κατά </a:t>
            </a:r>
            <a:r>
              <a:rPr lang="en-US" dirty="0" smtClean="0"/>
              <a:t>Lyons</a:t>
            </a:r>
            <a:r>
              <a:rPr lang="el-GR" dirty="0" smtClean="0"/>
              <a:t>)</a:t>
            </a:r>
          </a:p>
          <a:p>
            <a:pPr algn="just"/>
            <a:r>
              <a:rPr lang="el-GR" dirty="0" smtClean="0"/>
              <a:t>εκδήλωση</a:t>
            </a:r>
            <a:r>
              <a:rPr lang="en-US" dirty="0" smtClean="0"/>
              <a:t> (parole)</a:t>
            </a:r>
            <a:r>
              <a:rPr lang="el-GR" dirty="0" smtClean="0"/>
              <a:t>: η εφαρμογή (χρήση) αυτού του συστήματος κατά άτομα, τα δεδομένα της γλωσσικής συμπεριφοράς από συγκεκριμένους ομιλητές σε συγκεκριμένο τόπο και χρόνο, </a:t>
            </a:r>
            <a:r>
              <a:rPr lang="el-GR" dirty="0" err="1" smtClean="0"/>
              <a:t>φωνούμενος</a:t>
            </a:r>
            <a:r>
              <a:rPr lang="el-GR" dirty="0" smtClean="0"/>
              <a:t> λόγος (</a:t>
            </a:r>
            <a:r>
              <a:rPr lang="el-GR" i="1" dirty="0" smtClean="0"/>
              <a:t>γλωσσική συμπεριφορά </a:t>
            </a:r>
            <a:r>
              <a:rPr lang="el-GR" dirty="0" smtClean="0"/>
              <a:t>κατά </a:t>
            </a:r>
            <a:r>
              <a:rPr lang="en-US" dirty="0" smtClean="0"/>
              <a:t>Lyons</a:t>
            </a:r>
            <a:r>
              <a:rPr lang="el-GR" dirty="0" smtClean="0"/>
              <a:t>)</a:t>
            </a:r>
          </a:p>
          <a:p>
            <a:pPr algn="just">
              <a:buNone/>
            </a:pPr>
            <a:r>
              <a:rPr lang="en-US" dirty="0" smtClean="0"/>
              <a:t>*</a:t>
            </a:r>
            <a:r>
              <a:rPr lang="el-GR" dirty="0" smtClean="0"/>
              <a:t> </a:t>
            </a:r>
            <a:r>
              <a:rPr lang="el-GR" i="1" dirty="0" smtClean="0"/>
              <a:t>εκδήλωση</a:t>
            </a:r>
            <a:r>
              <a:rPr lang="el-GR" dirty="0" smtClean="0"/>
              <a:t>: τεχνική σημασία, αφορά ΤΟΣΟ τον προφορικό ΟΣΟ και τον γραπτό λόγο</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langue</a:t>
            </a:r>
            <a:r>
              <a:rPr lang="el-GR" sz="3600" dirty="0" smtClean="0"/>
              <a:t> και </a:t>
            </a:r>
            <a:r>
              <a:rPr lang="en-US" sz="3600" dirty="0" smtClean="0"/>
              <a:t>parole</a:t>
            </a:r>
            <a:endParaRPr lang="el-GR" sz="3600" dirty="0"/>
          </a:p>
        </p:txBody>
      </p:sp>
      <p:sp>
        <p:nvSpPr>
          <p:cNvPr id="3" name="Content Placeholder 2"/>
          <p:cNvSpPr>
            <a:spLocks noGrp="1"/>
          </p:cNvSpPr>
          <p:nvPr>
            <p:ph idx="1"/>
          </p:nvPr>
        </p:nvSpPr>
        <p:spPr>
          <a:xfrm>
            <a:off x="1089024" y="1801906"/>
            <a:ext cx="7272339" cy="4756549"/>
          </a:xfrm>
        </p:spPr>
        <p:txBody>
          <a:bodyPr>
            <a:normAutofit fontScale="70000" lnSpcReduction="20000"/>
          </a:bodyPr>
          <a:lstStyle/>
          <a:p>
            <a:pPr algn="just"/>
            <a:r>
              <a:rPr lang="el-GR" dirty="0" smtClean="0"/>
              <a:t>Ο κοινωνικός χαρακτήρας του συστήματος δηλώνει ότι ο άνθρωπος δεν κατασκευάζει τη γλώσσα του κάθε φορά από την αρχή αλλά παραλαμβάνει ένα «έτοιμο» και συνεπώς συμβατικό σύστημα που εφαρμόζει στην επικοινωνία του με τα άλλα μέλη της γλωσσικής κοινότητας.</a:t>
            </a:r>
          </a:p>
          <a:p>
            <a:pPr algn="just"/>
            <a:r>
              <a:rPr lang="el-GR" dirty="0" smtClean="0"/>
              <a:t>Η εκδήλωση υφίσταται υπό τη μορφή της ιδιολέκτου, του ατομικού λόγου, της συγκεκριμένης πραγμάτωσης του συστήματος από κάθε άτομο της κοινότητας. Η έννοια της ιδιολέκτου μας οδηγεί στο κύριο χαρακτηριστικό της ομιλίας -εν αντιθέσει προς τον λόγο- που είναι ακριβώς η επιλογή. Στην ομιλία του κάθε άτομο επιλέγει, διαλέγει τα μέσα (φωνητικά, συντακτικά, λεξιλογικά) με τα οποία θα εκφραστεί. Ο </a:t>
            </a:r>
            <a:r>
              <a:rPr lang="en-US" dirty="0" smtClean="0"/>
              <a:t>Saussure </a:t>
            </a:r>
            <a:r>
              <a:rPr lang="el-GR" dirty="0" smtClean="0"/>
              <a:t>κάνει λόγο για «ατομικούς συνδυασμούς» που εξαρτώνται «από τη θέληση των ομιλητών». Αλλά ακριβώς ο συνδυασμός προϋποθέτει τη δυνατότητα της επιλογής.</a:t>
            </a:r>
          </a:p>
          <a:p>
            <a:pPr algn="r">
              <a:buNone/>
            </a:pPr>
            <a:r>
              <a:rPr lang="el-GR" sz="2300" dirty="0" smtClean="0"/>
              <a:t>(Μπαμπινιώτης 1998:57)</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«δουλειά» των γλωσσολόγων</a:t>
            </a:r>
            <a:endParaRPr lang="el-GR" sz="3600" dirty="0"/>
          </a:p>
        </p:txBody>
      </p:sp>
      <p:sp>
        <p:nvSpPr>
          <p:cNvPr id="3" name="Content Placeholder 2"/>
          <p:cNvSpPr>
            <a:spLocks noGrp="1"/>
          </p:cNvSpPr>
          <p:nvPr>
            <p:ph idx="1"/>
          </p:nvPr>
        </p:nvSpPr>
        <p:spPr>
          <a:xfrm>
            <a:off x="1089024" y="1801906"/>
            <a:ext cx="7582010" cy="4324257"/>
          </a:xfrm>
        </p:spPr>
        <p:txBody>
          <a:bodyPr>
            <a:normAutofit fontScale="85000" lnSpcReduction="10000"/>
          </a:bodyPr>
          <a:lstStyle/>
          <a:p>
            <a:pPr lvl="0"/>
            <a:r>
              <a:rPr lang="el-GR" dirty="0" smtClean="0"/>
              <a:t>Γλώσσα και Γλώσσες: </a:t>
            </a:r>
          </a:p>
          <a:p>
            <a:pPr marL="137160" lvl="0" indent="0">
              <a:buNone/>
            </a:pPr>
            <a:r>
              <a:rPr lang="el-GR" dirty="0"/>
              <a:t>	</a:t>
            </a:r>
            <a:r>
              <a:rPr lang="el-GR" dirty="0" smtClean="0"/>
              <a:t>γενική και ειδική γλωσσολογία</a:t>
            </a:r>
          </a:p>
          <a:p>
            <a:pPr>
              <a:buNone/>
            </a:pPr>
            <a:r>
              <a:rPr lang="el-GR" dirty="0" smtClean="0"/>
              <a:t>			(χώρος) εθνική/ συγκριτική</a:t>
            </a:r>
          </a:p>
          <a:p>
            <a:pPr>
              <a:buNone/>
            </a:pPr>
            <a:r>
              <a:rPr lang="el-GR" dirty="0" smtClean="0"/>
              <a:t>			(χρόνος) διαχρονική (ιστορική)/ συγχρονική</a:t>
            </a:r>
          </a:p>
          <a:p>
            <a:pPr lvl="0"/>
            <a:r>
              <a:rPr lang="el-GR" dirty="0" smtClean="0"/>
              <a:t>Γλώσσα και Επιστήμες του Ανθρώπου (κλάδοι της γλωσσολογίας)</a:t>
            </a:r>
          </a:p>
          <a:p>
            <a:pPr lvl="1">
              <a:buFont typeface="Wingdings" pitchFamily="2" charset="2"/>
              <a:buChar char="Ø"/>
            </a:pPr>
            <a:r>
              <a:rPr lang="el-GR" dirty="0" smtClean="0"/>
              <a:t>Κοινωνιογλωσσολογία</a:t>
            </a:r>
          </a:p>
          <a:p>
            <a:pPr lvl="1">
              <a:buFont typeface="Wingdings" pitchFamily="2" charset="2"/>
              <a:buChar char="Ø"/>
            </a:pPr>
            <a:r>
              <a:rPr lang="el-GR" dirty="0" smtClean="0"/>
              <a:t>Ψυχογλωσσολογία</a:t>
            </a:r>
          </a:p>
          <a:p>
            <a:pPr lvl="1">
              <a:buFont typeface="Wingdings" pitchFamily="2" charset="2"/>
              <a:buChar char="Ø"/>
            </a:pPr>
            <a:r>
              <a:rPr lang="el-GR" dirty="0" smtClean="0"/>
              <a:t>Υφολογία</a:t>
            </a:r>
          </a:p>
          <a:p>
            <a:pPr lvl="1">
              <a:buFont typeface="Wingdings" pitchFamily="2" charset="2"/>
              <a:buChar char="Ø"/>
            </a:pPr>
            <a:r>
              <a:rPr lang="el-GR" dirty="0" smtClean="0"/>
              <a:t>Φιλοσοφία της Γλώσσας</a:t>
            </a:r>
          </a:p>
          <a:p>
            <a:r>
              <a:rPr lang="el-GR" b="1" dirty="0" smtClean="0"/>
              <a:t>Εφαρμοσμένη Γλωσσολογία</a:t>
            </a:r>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20" y="274637"/>
            <a:ext cx="7833043" cy="1339009"/>
          </a:xfrm>
        </p:spPr>
        <p:txBody>
          <a:bodyPr/>
          <a:lstStyle/>
          <a:p>
            <a:r>
              <a:rPr lang="el-GR" sz="3200" dirty="0" smtClean="0"/>
              <a:t>βιβλιογραφία</a:t>
            </a:r>
            <a:endParaRPr lang="en-US" sz="3200" dirty="0"/>
          </a:p>
        </p:txBody>
      </p:sp>
      <p:sp>
        <p:nvSpPr>
          <p:cNvPr id="3" name="Content Placeholder 2"/>
          <p:cNvSpPr>
            <a:spLocks noGrp="1"/>
          </p:cNvSpPr>
          <p:nvPr>
            <p:ph idx="1"/>
          </p:nvPr>
        </p:nvSpPr>
        <p:spPr>
          <a:xfrm>
            <a:off x="528320" y="1801906"/>
            <a:ext cx="7833043" cy="4324257"/>
          </a:xfrm>
        </p:spPr>
        <p:txBody>
          <a:bodyPr>
            <a:normAutofit fontScale="70000" lnSpcReduction="20000"/>
          </a:bodyPr>
          <a:lstStyle/>
          <a:p>
            <a:r>
              <a:rPr lang="el-GR" u="sng" dirty="0" smtClean="0"/>
              <a:t>Βασικό σύγγραμμα:</a:t>
            </a:r>
            <a:r>
              <a:rPr lang="el-GR" dirty="0" smtClean="0"/>
              <a:t>  </a:t>
            </a:r>
            <a:r>
              <a:rPr lang="el-GR" dirty="0" err="1" smtClean="0"/>
              <a:t>Γούτσος</a:t>
            </a:r>
            <a:r>
              <a:rPr lang="el-GR" dirty="0" smtClean="0"/>
              <a:t>, Δ. 2012</a:t>
            </a:r>
            <a:r>
              <a:rPr lang="el-GR" i="1" dirty="0" smtClean="0"/>
              <a:t>. Γλώσσα. Κείμενο, ποικιλία, σύστημα</a:t>
            </a:r>
            <a:r>
              <a:rPr lang="el-GR" dirty="0" smtClean="0"/>
              <a:t>. Αθήνα: Κριτική.</a:t>
            </a:r>
          </a:p>
          <a:p>
            <a:r>
              <a:rPr lang="el-GR" dirty="0" err="1" smtClean="0"/>
              <a:t>Μήτσης</a:t>
            </a:r>
            <a:r>
              <a:rPr lang="el-GR" dirty="0" smtClean="0"/>
              <a:t>, Ν. 1999. </a:t>
            </a:r>
            <a:r>
              <a:rPr lang="el-GR" i="1" dirty="0" smtClean="0"/>
              <a:t>Η Διδασκαλία της Γραμματικής στην Πρωτοβάθμια και τη Δευτεροβάθμια Εκπαίδευση</a:t>
            </a:r>
            <a:r>
              <a:rPr lang="el-GR" dirty="0" smtClean="0"/>
              <a:t>. Αθήνα: </a:t>
            </a:r>
            <a:r>
              <a:rPr lang="en-US" dirty="0" smtClean="0"/>
              <a:t>Gutenberg</a:t>
            </a:r>
            <a:r>
              <a:rPr lang="el-GR" dirty="0" smtClean="0"/>
              <a:t>. Μέρος Ι: Θεωρητικά Θέματα.</a:t>
            </a:r>
          </a:p>
          <a:p>
            <a:r>
              <a:rPr lang="el-GR" dirty="0" smtClean="0"/>
              <a:t>Μπαμπινιώτης, Γ. 1998. </a:t>
            </a:r>
            <a:r>
              <a:rPr lang="el-GR" i="1" dirty="0" smtClean="0"/>
              <a:t>Θεωρητική Γλωσσολογία. Εισαγωγή στη Σύγχρονη Γλωσσολογία</a:t>
            </a:r>
            <a:r>
              <a:rPr lang="el-GR" dirty="0" smtClean="0"/>
              <a:t>. Β’ έκδοση. Αθήνα.</a:t>
            </a:r>
          </a:p>
          <a:p>
            <a:r>
              <a:rPr lang="en-US" dirty="0" smtClean="0"/>
              <a:t>Lyons</a:t>
            </a:r>
            <a:r>
              <a:rPr lang="el-GR" dirty="0" smtClean="0"/>
              <a:t>, </a:t>
            </a:r>
            <a:r>
              <a:rPr lang="en-US" dirty="0" smtClean="0"/>
              <a:t>J</a:t>
            </a:r>
            <a:r>
              <a:rPr lang="el-GR" dirty="0" smtClean="0"/>
              <a:t>. 1995. </a:t>
            </a:r>
            <a:r>
              <a:rPr lang="el-GR" i="1" dirty="0" smtClean="0"/>
              <a:t>Εισαγωγή στη Γλωσσολογία</a:t>
            </a:r>
            <a:r>
              <a:rPr lang="el-GR" dirty="0" smtClean="0"/>
              <a:t>. Μετάφραση: </a:t>
            </a:r>
            <a:r>
              <a:rPr lang="el-GR" dirty="0" err="1" smtClean="0"/>
              <a:t>Αραποπούλου</a:t>
            </a:r>
            <a:r>
              <a:rPr lang="el-GR" dirty="0" smtClean="0"/>
              <a:t>, Μ., Α. </a:t>
            </a:r>
            <a:r>
              <a:rPr lang="el-GR" dirty="0" err="1" smtClean="0"/>
              <a:t>Αρχάκης</a:t>
            </a:r>
            <a:r>
              <a:rPr lang="el-GR" dirty="0" smtClean="0"/>
              <a:t>, Μ. </a:t>
            </a:r>
            <a:r>
              <a:rPr lang="el-GR" dirty="0" err="1" smtClean="0"/>
              <a:t>Βραχιονίδου</a:t>
            </a:r>
            <a:r>
              <a:rPr lang="el-GR" dirty="0" smtClean="0"/>
              <a:t>, Αι. Καρρά. Επιμέλεια: Καρανάσιος, Γ. Αθήνα: Πατάκης. Πρώτη έκδοση πρωτοτύπου: 1981, </a:t>
            </a:r>
            <a:r>
              <a:rPr lang="en-US" dirty="0" smtClean="0"/>
              <a:t>Cambridge</a:t>
            </a:r>
            <a:r>
              <a:rPr lang="el-GR" dirty="0" smtClean="0"/>
              <a:t>: </a:t>
            </a:r>
            <a:r>
              <a:rPr lang="en-US" dirty="0" smtClean="0"/>
              <a:t>Cambridge University Press</a:t>
            </a:r>
            <a:endParaRPr lang="el-GR" dirty="0" smtClean="0"/>
          </a:p>
          <a:p>
            <a:r>
              <a:rPr lang="el-GR" dirty="0" err="1" smtClean="0"/>
              <a:t>Φιλιππάκη</a:t>
            </a:r>
            <a:r>
              <a:rPr lang="el-GR" dirty="0" smtClean="0"/>
              <a:t>-</a:t>
            </a:r>
            <a:r>
              <a:rPr lang="en-US" dirty="0" smtClean="0"/>
              <a:t>Warburton</a:t>
            </a:r>
            <a:r>
              <a:rPr lang="el-GR" dirty="0" smtClean="0"/>
              <a:t>, Ει. 1992. </a:t>
            </a:r>
            <a:r>
              <a:rPr lang="el-GR" i="1" dirty="0" smtClean="0"/>
              <a:t>Εισαγωγή στη θεωρητική γλωσσολογία</a:t>
            </a:r>
            <a:r>
              <a:rPr lang="el-GR" dirty="0" smtClean="0"/>
              <a:t>. Αθήνα: Νεφέλη.</a:t>
            </a:r>
            <a:endParaRPr lang="el-GR" b="1" u="sng" dirty="0" smtClean="0">
              <a:hlinkClick r:id="rId2"/>
            </a:endParaRPr>
          </a:p>
          <a:p>
            <a:r>
              <a:rPr lang="el-GR" b="1" u="sng" dirty="0" smtClean="0">
                <a:hlinkClick r:id="rId2"/>
              </a:rPr>
              <a:t>http</a:t>
            </a:r>
            <a:r>
              <a:rPr lang="el-GR" b="1" u="sng" dirty="0">
                <a:hlinkClick r:id="rId2"/>
              </a:rPr>
              <a:t>://www.greek-language.gr/greekLang/studies/guide/index.html</a:t>
            </a:r>
            <a:endParaRPr lang="en-US" dirty="0"/>
          </a:p>
          <a:p>
            <a:endParaRPr lang="el-GR" dirty="0" smtClean="0"/>
          </a:p>
          <a:p>
            <a:endParaRPr lang="en-US" dirty="0"/>
          </a:p>
        </p:txBody>
      </p:sp>
    </p:spTree>
    <p:extLst>
      <p:ext uri="{BB962C8B-B14F-4D97-AF65-F5344CB8AC3E}">
        <p14:creationId xmlns:p14="http://schemas.microsoft.com/office/powerpoint/2010/main" val="1095687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1043</TotalTime>
  <Words>652</Words>
  <Application>Microsoft Office PowerPoint</Application>
  <PresentationFormat>Προβολή στην οθόνη (4:3)</PresentationFormat>
  <Paragraphs>51</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Αποκορύφωμα</vt:lpstr>
      <vt:lpstr>Tι είναι γλώσσα </vt:lpstr>
      <vt:lpstr>Tι είναι γλώσσα (2)</vt:lpstr>
      <vt:lpstr>Aντικείμενο μελέτης της γλωσσολογίας</vt:lpstr>
      <vt:lpstr>η γλώσσα ως σύστημα</vt:lpstr>
      <vt:lpstr>langue και parole</vt:lpstr>
      <vt:lpstr>langue και parole</vt:lpstr>
      <vt:lpstr>η «δουλειά» των γλωσσολόγων</vt:lpstr>
      <vt:lpstr>βιβλιογραφία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γλωσσολογία και ελληνική γλώσσα Ι</dc:title>
  <dc:creator>Panagiotis Vasilakis</dc:creator>
  <cp:lastModifiedBy>user</cp:lastModifiedBy>
  <cp:revision>27</cp:revision>
  <dcterms:created xsi:type="dcterms:W3CDTF">2013-10-16T19:38:54Z</dcterms:created>
  <dcterms:modified xsi:type="dcterms:W3CDTF">2019-02-13T14:26:30Z</dcterms:modified>
</cp:coreProperties>
</file>