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60" r:id="rId6"/>
    <p:sldId id="261" r:id="rId7"/>
    <p:sldId id="258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4" r:id="rId33"/>
    <p:sldId id="292" r:id="rId34"/>
    <p:sldId id="293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6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3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D839-D4C5-4C39-99A7-B1D88F007AC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36B3-AA89-4620-8788-E162F154694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255C-C021-4DF2-9A35-618CF58F4A7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92B5-BBBA-4DDB-AE97-71DB90198375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01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BD59-F9B7-46E2-9A06-59C346B999E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3467-7300-4FD2-9980-BA043247EE9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B899A-6F99-4162-862E-C3E91C874CA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95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00FA-E66D-4FB2-9489-C9186E93C1F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583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6670-CC24-4851-8830-DE201A5F873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2605-08AD-4822-8476-462C64096D22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4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44BF-798B-41EC-8C7C-530ED275DD3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00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9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7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2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5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E796-D4ED-4900-BD8E-BF12D7CF623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8DB8-2B1B-45DC-9733-785304B618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9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901A1-E839-4EE6-A99E-34E7C63693F6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ved=0CAcQjRw&amp;url=http://www.in2life.gr/delight/goingout/article/222227/trigyrnontas-sta-kastra-ths-thessalonikhs.html&amp;ei=No3jVPHbIsavU5KFglg&amp;bvm=bv.85970519,d.d24&amp;psig=AFQjCNEnIgi4pnlo8qfks6Z3dQx1snNEYQ&amp;ust=14242853634706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uact=8&amp;ved=0CAcQjRw&amp;url=http://www.cosmara.gr/2012/12/blog-post_8894.html&amp;ei=gY3jVMD0Lce5UZHNgugD&amp;bvm=bv.85970519,d.d24&amp;psig=AFQjCNEnIgi4pnlo8qfks6Z3dQx1snNEYQ&amp;ust=14242853634706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olathessaloniki.com/2013/08/blog-post_451.html&amp;ei=7o_jVKPmJcuBUfj2gKAB&amp;psig=AFQjCNEAz-IQCxWRzw6HGc3N-HhDlA49lg&amp;ust=142428605896558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uact=8&amp;ved=0CAcQjRw&amp;url=http://www.agelioforos.gr/default.asp?pid%3D7%26ct%3D4%26artid%3D30091&amp;ei=9JDjVICjFtXbavSTguAI&amp;bvm=bv.85970519,d.d2s&amp;psig=AFQjCNGG8heaJtghcA3so9Oa08SmIcENZQ&amp;ust=1424286306518249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4.bp.blogspot.com/-Dzw8dKxBWGU/T7Pd6nT42_I/AAAAAAAAMxQ/7SP4vRYWZV8/s1600/%CE%9A%CE%B1%CF%84%CE%B1%CE%B3%CF%81%CE%B1%CF%86%CE%AE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uact=8&amp;ved=0CAcQjRw&amp;url=http://www.astynet.gr/projects.php?c%3D15%26p%3D24&amp;ei=jJHjVND1KozfaLGSgfAC&amp;psig=AFQjCNHZi1Iv4HdRnUSC4YhP7qXw9wyCfw&amp;ust=142428640537168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ved=0CAcQjRw&amp;url=http://re-urban-valaoritou.blogspot.com/2010_07_01_archive.html&amp;ei=k5TjVMDPBcW2UbDjg-gF&amp;bvm=bv.85970519,d.d24&amp;psig=AFQjCNHsCBgZvuaWpkz3PNHJfnVjIqpMkA&amp;ust=142428724714200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iefimerida.gr/news/129037/%CE%B3%CE%B9%CE%BF%CF%81%CF%84%CE%AE-%CE%B4%CF%81%CF%8C%CE%BC%CE%BF%CF%85-%CF%88%CF%85%CF%81%CF%81%CE%AE-2013-%CE%B7-%CE%B3%CE%B5%CE%B9%CF%84%CE%BF%CE%BD%CE%B9%CE%AC-%CF%84%CE%BF%CF%85-%CE%BA%CE%AD%CE%BD%CF%84%CF%81%CE%BF%CF%85-%CE%B3%CE%B9%CE%BF%CF%81%CF%84%CE%AC%CE%B6%CE%B5%CE%B9-%CE%BA%CE%B1%CE%B9-%CE%B3%CE%B5%CE%BC%CE%AF%CE%B6%CE%B5%CE%B9-%CF%84%CE%B7%CE%BD-%CF%80%CF%8C%CE%BB%CE%B7-%CE%BC%CE%B5-%CE%BC%CE%BF%CF%85%CF%83%CE%B9%CE%BA&amp;ei=2JXjVKzMLIGrUo7SgtAD&amp;psig=AFQjCNGb8H-BT3quHyrz34mW8G5pRKSU3w&amp;ust=142428743169485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frm=1&amp;source=images&amp;cd=&amp;cad=rja&amp;uact=8&amp;ved=0CAcQjRw&amp;url=http://www.athensinfoguide.com/gr/photoalbum/psirri/pages/001_jpg.htm&amp;ei=PpbjVOu2HYHmUtSBhMgM&amp;psig=AFQjCNEbowY0I0MUbzbL3SWnXA0gCBLzvw&amp;ust=1424287677127678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uact=8&amp;ved=0CAcQjRw&amp;url=http://www.athens-greece.us/athens-greece-photos/athens-miaouli-street-psyrri.htm&amp;ei=VJfjVJ6oJMSyUd3Wg6gF&amp;psig=AFQjCNHdQkJUzN9HNyRZ6iHFXxPx1VKHcA&amp;ust=14242879403107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safestato.blogspot.com/2011/12/blog-post.html&amp;ei=x5fjVM2RH4mwUdvqgtAP&amp;bvm=bv.85970519,d.d24&amp;psig=AFQjCNFPK3sHB2ptfGeCVDGc8vIuNMTW-A&amp;ust=142428806427380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/url?sa=i&amp;rct=j&amp;q=&amp;esrc=s&amp;frm=1&amp;source=images&amp;cd=&amp;cad=rja&amp;uact=8&amp;ved=0CAcQjRw&amp;url=http://www.healthycities2014.org/ehome/89657/Athens%20City%20Walking%20Tour%20%26%20Acropolis%20Archaeolo/?%26&amp;ei=EpjjVN_GNMW2UbDjg-gF&amp;bvm=bv.85970519,d.d24&amp;psig=AFQjCNFPK3sHB2ptfGeCVDGc8vIuNMTW-A&amp;ust=1424288064273808" TargetMode="Externa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com/url?sa=i&amp;rct=j&amp;q=&amp;esrc=s&amp;frm=1&amp;source=images&amp;cd=&amp;cad=rja&amp;uact=8&amp;ved=0CAcQjRw&amp;url=http://www.in2life.gr/culture/art/article/207954/remap-3-kerameikos-kai-metaxoyrgeio-epanaprosdiorizoyn-thn-tehnh.html&amp;ei=xJjjVLXlFsXnUpqAhNgH&amp;psig=AFQjCNF5rh_X2W_Fs6LoyR8YF6AdrDzgrg&amp;ust=1424288199130069" TargetMode="External"/><Relationship Id="rId7" Type="http://schemas.openxmlformats.org/officeDocument/2006/relationships/hyperlink" Target="http://www.google.com/url?sa=i&amp;rct=j&amp;q=&amp;esrc=s&amp;frm=1&amp;source=images&amp;cd=&amp;cad=rja&amp;uact=8&amp;ved=0CAcQjRw&amp;url=http://actimon.blogspot.com/2010/06/blog-post_9501.html&amp;ei=qJnjVM_KIsLlUobrgdAH&amp;psig=AFQjCNF4cQSs8mWXCbtEN-dkTlogjiArYA&amp;ust=142428843970682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3pointmagazine.gr/%CE%BA%CE%AC%CF%84%CF%89-%CF%83%CF%84%CE%BF-%CE%BC%CE%B5%CF%84%CE%B1%CE%BE%CE%BF%CF%85%CF%81%CE%B3%CE%B5%CE%AF%CE%BF/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uact=8&amp;ved=0CAcQjRw&amp;url=http://www.athensattica.gr/el/%CE%B5%CE%B9%CF%83%CF%84%CE%B5-%CE%B5%CE%B4%CF%89/%CF%84%CE%B9-%CE%BD%CE%B1-%CE%B4%CE%B5%CE%B9%CF%84%CE%B5/%CE%B1%CE%BE%CE%B9%CE%BF%CE%B8%CE%AD%CE%B1%CF%84%CE%B1/item/6032-ermou-street-and-the-church-of-kapnikarea&amp;ei=c5rjVKL_L8eAUfyhgdAC&amp;psig=AFQjCNF1HkxN6VoUR3498UGdjpf5P3W8OA&amp;ust=14242887541771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athensinfoguide.com/gr/photoalbum/ermoustreet/pages/013_jpg.htm&amp;ei=pJvjVJ7-CIuAUa3Qg8AB&amp;psig=AFQjCNHkTFtOXlDseQDoqvaFTDb7prrxVg&amp;ust=142428903385446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uact=8&amp;ved=0CAcQjRw&amp;url=http://www.matrix24.gr/2014/11/navagise-pezodromisi-tis-panepistimiou/&amp;ei=F53jVKqGK4u2Uc-pgYAB&amp;bvm=bv.85970519,d.d24&amp;psig=AFQjCNHmbZpZ186wkLuqQjc7NQXpOvt6Fw&amp;ust=14242894198371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frm=1&amp;source=images&amp;cd=&amp;cad=rja&amp;uact=8&amp;ved=0CAcQjRw&amp;url=http://www.ethnos.gr/article.asp?catid%3D22768%26subid%3D2%26pubid%3D63786686&amp;ei=Q53jVJvFJMvlUvqQg6AK&amp;bvm=bv.85970519,d.d24&amp;psig=AFQjCNHmbZpZ186wkLuqQjc7NQXpOvt6Fw&amp;ust=142428941983717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skyscrapercity.com/showthread.php?p=1197958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www.tanea.gr/news/greece/article/5088383/kathhmerines-ksenaghseis-sthn-ekthesh-rethink-athens-h-athhna-sto-kentro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uact=8&amp;ved=0CAcQjRw&amp;url=http://agarch.gr/works/lworks/anaplasi-toy-axona-aheiropoiitoy-agias-sofias&amp;ei=C5_jVPVSgvtSie2DsAQ&amp;bvm=bv.85970519,d.d24&amp;psig=AFQjCNHu3wjlCIw5f5Zvkb4nc9Ylp-z0AQ&amp;ust=14242898648792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rct=j&amp;q=&amp;esrc=s&amp;frm=1&amp;source=images&amp;cd=&amp;cad=rja&amp;uact=8&amp;ved=0CAcQjRw&amp;url=http://www.parallaximag.gr/reportage/anaplasi-axona-aheiropoiitoy-agias-sofias-vraveio-toy-arhitektonikoy-shediasmoy&amp;ei=zJ7jVKeSBMjyUp-AgdgN&amp;bvm=bv.85970519,d.d24&amp;psig=AFQjCNHu3wjlCIw5f5Zvkb4nc9Ylp-z0AQ&amp;ust=142428986487926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voria.gr/index.php?module%3Dnews%26func%3Ddisplay%26sid%3D188942&amp;ei=yaDjVNPKNoH-UsKKhOgF&amp;psig=AFQjCNFT5ahKFBbhkQuhawRUXoiUsQbkJQ&amp;ust=142429031943455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greekarchitects.gr%2Fsite_parts%2Farticles%2Fprint.php%3Farticle%3D6678%26language%3Dgr&amp;ei=9UjkVMPMNMvmUvbvgRA&amp;psig=AFQjCNEdsSFUFH0rtsT18iqVuoxiCvpyeA&amp;ust=1424333378332641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phorum.gr%2Fviewtopic.php%3Ff%3D71%26t%3D270893&amp;ei=7UnkVNz1Jcf0UqG4hKAB&amp;psig=AFQjCNGnoiEjvCOC5Z-F7kzXCFhvrZ19Tw&amp;ust=14243336541487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hyperlink" Target="http://www.google.com/url?sa=i&amp;rct=j&amp;q=&amp;esrc=s&amp;frm=1&amp;source=images&amp;cd=&amp;cad=rja&amp;uact=8&amp;ved=0CAcQjRw&amp;url=http%3A%2F%2Fwww.parallaximag.gr%2Fphotoblog%2Fgeitonies-tis-polis-ergatikes-katoikies-foinika&amp;ei=-0nkVJilJIHmUtSBhMgM&amp;psig=AFQjCNGnoiEjvCOC5Z-F7kzXCFhvrZ19Tw&amp;ust=142433365414873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sepik.net%2Fnea%2Fstin-teliki-efthia-i-tropopiisi-tou-g-p-s-tis-n-erithreas-meta-to-prasino-fos-apo-ton-organismou-rithmistikou-schediou-athinas%2F&amp;ei=bkzkVOCiG4TmUv3ZgtAJ&amp;psig=AFQjCNGNVSdMSdrGfFtZ-cg9xzWjfhG9HQ&amp;ust=142433431112266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salonica.pblogs.gr/tags/iktinoy-gr.html&amp;ei=VX3jVJfgLYPzUvb7gegD&amp;bvm=bv.85970519,d.d24&amp;psig=AFQjCNF8BKrsJsx-vilk4K6vWwUDyl0kdA&amp;ust=14242812896765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salonica.pblogs.gr/2011/20110901.html&amp;ei=v33jVK-VPIatU63igoAG&amp;bvm=bv.85970519,d.d24&amp;psig=AFQjCNF8BKrsJsx-vilk4K6vWwUDyl0kdA&amp;ust=142428128967655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uact=8&amp;ved=0CAcQjRw&amp;url=http://marianth-marianth.blogspot.com/2012/04/blog-post_668.html&amp;ei=1X3jVMy2CcTuUuOOgdgI&amp;bvm=bv.85970519,d.d24&amp;psig=AFQjCNF8BKrsJsx-vilk4K6vWwUDyl0kdA&amp;ust=14242812896765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Voukourestiou_Street&amp;ei=Ln_jVKuqKIP6UuHAgPAK&amp;bvm=bv.85970519,d.d24&amp;psig=AFQjCNE5sCRyIDwUiFzrYTx4e3gESs4NRA&amp;ust=142428172656211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uact=8&amp;ved=0CAcQjRw&amp;url=http://www.locaboca.gr/?paged%3D2&amp;ei=p3_jVOKdGomsU6yrguAE&amp;psig=AFQjCNEwpIzxBuRAHhk7EH6BGIRcjsssrA&amp;ust=142428189415079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194421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Πεζόδρομοι και δίκτυα πεζοδρόμων: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ελληνική και διεθνής εμπειρία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856984" cy="1752600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Άσπα Γοσποδίνη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Καθ. Πολεοδομίας &amp; Αστικού Σχεδιασμού, ΤΜΧΠΠΑ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Παν. Θεσσαλίας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26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‘70 και ‘80</a:t>
            </a:r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/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δρόμων μέσα σε διατηρημένους ιστορικούς πυρήνες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6896"/>
            <a:ext cx="3600400" cy="2700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523" y="587727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 smtClean="0">
                <a:solidFill>
                  <a:prstClr val="black"/>
                </a:solidFill>
              </a:rPr>
              <a:t>Πλάκα, Αθήνα</a:t>
            </a:r>
            <a:endParaRPr lang="el-GR" sz="1600" i="1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17" y="1376831"/>
            <a:ext cx="4950471" cy="370835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2" y="4157700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‘70 και ‘80: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δρόμων μέσα σε διατηρημένους ιστορικούς πυρήνες: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89" y="4581128"/>
            <a:ext cx="255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>
                <a:solidFill>
                  <a:prstClr val="black"/>
                </a:solidFill>
              </a:rPr>
              <a:t>Ά</a:t>
            </a:r>
            <a:r>
              <a:rPr lang="el-GR" sz="1600" i="1" dirty="0" smtClean="0">
                <a:solidFill>
                  <a:prstClr val="black"/>
                </a:solidFill>
              </a:rPr>
              <a:t>νω πόλη, Θεσσαλονίκη</a:t>
            </a:r>
            <a:endParaRPr lang="el-GR" sz="1600" i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www.in2life.gr/dm_pictures/ano_polh600_194059_92U9m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7" y="1316961"/>
            <a:ext cx="5228841" cy="26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ntent-mcdn.ethnos.gr/filesystem/images/20081126/low/assets_LARGE_t_420_198514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646388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4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851"/>
            <a:ext cx="7056784" cy="1569660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</a:p>
          <a:p>
            <a:pPr lvl="0"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Αρχαιολογικοί περίπατοι –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πεζοδρομημένες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διαδρομές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ιστορικά κέντρα των πόλεων. 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www.nikiforidis-cuomo.com/public/uploads/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9" y="43939"/>
            <a:ext cx="1764665" cy="66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w2.google.com/mw-panoramio/photos/medium/156537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41705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61653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Αρχαιολογικός περίπατος – Άξονας Αριστοτέλους</a:t>
            </a:r>
          </a:p>
          <a:p>
            <a:pPr algn="ctr"/>
            <a:r>
              <a:rPr lang="el-GR" i="1" dirty="0" smtClean="0">
                <a:solidFill>
                  <a:prstClr val="black"/>
                </a:solidFill>
              </a:rPr>
              <a:t>Ρωμαϊκό </a:t>
            </a:r>
            <a:r>
              <a:rPr lang="en-US" i="1" dirty="0" smtClean="0">
                <a:solidFill>
                  <a:prstClr val="black"/>
                </a:solidFill>
              </a:rPr>
              <a:t>Forum</a:t>
            </a:r>
            <a:r>
              <a:rPr lang="el-GR" i="1" dirty="0" smtClean="0">
                <a:solidFill>
                  <a:prstClr val="black"/>
                </a:solidFill>
              </a:rPr>
              <a:t>, Πλατεία Αριστοτέλους</a:t>
            </a:r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12294" name="Picture 6" descr="http://www.agelioforos.gr/files/FOTO_ENTYPON/2008/07/06/resized/2008070600471-preview_425x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57539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1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116632"/>
            <a:ext cx="8861249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Αρχαιολογικοί περίπατοι –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πεζοδρομημένες διαδρομές στα ιστορικά κέντρα των πόλεων. 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11265" name="Picture 1" descr="C:\Users\Masteruser\Desktop\Πεζόδρομοι\αρχαιολογικοί περίπατοι\kama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4" y="1556792"/>
            <a:ext cx="4666569" cy="44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527" y="6035110"/>
            <a:ext cx="882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Αρχαιολογικός </a:t>
            </a:r>
            <a:r>
              <a:rPr lang="el-GR" i="1" dirty="0">
                <a:solidFill>
                  <a:prstClr val="black"/>
                </a:solidFill>
              </a:rPr>
              <a:t>περίπατος </a:t>
            </a:r>
            <a:r>
              <a:rPr lang="el-GR" i="1" dirty="0" smtClean="0">
                <a:solidFill>
                  <a:prstClr val="black"/>
                </a:solidFill>
              </a:rPr>
              <a:t>Ροτόντα, Καμάρα, ανάκτορα </a:t>
            </a:r>
            <a:r>
              <a:rPr lang="el-GR" i="1" dirty="0" err="1" smtClean="0">
                <a:solidFill>
                  <a:prstClr val="black"/>
                </a:solidFill>
              </a:rPr>
              <a:t>Γαλερίου</a:t>
            </a:r>
            <a:r>
              <a:rPr lang="el-GR" i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l-GR" i="1" dirty="0">
                <a:solidFill>
                  <a:prstClr val="black"/>
                </a:solidFill>
              </a:rPr>
              <a:t>Πεζόδρομος Δ. Γούναρη</a:t>
            </a:r>
          </a:p>
          <a:p>
            <a:pPr algn="ctr"/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116632"/>
            <a:ext cx="8861249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Αρχαιολογικοί περίπατοι –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πεζοδρομημένες διαδρομές στα ιστορικά κέντρα των πόλεων. 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64" y="150085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>
                <a:solidFill>
                  <a:srgbClr val="FF0000"/>
                </a:solidFill>
              </a:rPr>
              <a:t>Ενοποίηση Αρχαιολογικών χώρων Αθήνας ΕΑΧΑ</a:t>
            </a:r>
          </a:p>
        </p:txBody>
      </p:sp>
      <p:pic>
        <p:nvPicPr>
          <p:cNvPr id="13315" name="Picture 3" descr="http://4.bp.blogspot.com/-Dzw8dKxBWGU/T7Pd6nT42_I/AAAAAAAAMxQ/7SP4vRYWZV8/s640/%CE%9A%CE%B1%CF%84%CE%B1%CE%B3%CF%81%CE%B1%CF%86%CE%A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2310748"/>
            <a:ext cx="5498578" cy="36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1817" y="1973783"/>
            <a:ext cx="33626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Ο </a:t>
            </a:r>
            <a:r>
              <a:rPr lang="el-GR" b="1" u="sng" dirty="0">
                <a:solidFill>
                  <a:srgbClr val="FF0000"/>
                </a:solidFill>
              </a:rPr>
              <a:t>μεγάλος περίπατος </a:t>
            </a:r>
            <a:r>
              <a:rPr lang="el-GR" dirty="0">
                <a:solidFill>
                  <a:prstClr val="black"/>
                </a:solidFill>
              </a:rPr>
              <a:t>ξεκινάει </a:t>
            </a:r>
            <a:r>
              <a:rPr lang="el-GR" dirty="0" smtClean="0">
                <a:solidFill>
                  <a:prstClr val="black"/>
                </a:solidFill>
              </a:rPr>
              <a:t>από τις 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Στήλες Ολυμπίου Διός </a:t>
            </a:r>
            <a:r>
              <a:rPr lang="el-GR" dirty="0">
                <a:solidFill>
                  <a:prstClr val="black"/>
                </a:solidFill>
              </a:rPr>
              <a:t>(Ολυμπιείον), περνάει από </a:t>
            </a:r>
            <a:r>
              <a:rPr lang="el-GR" b="1" dirty="0">
                <a:solidFill>
                  <a:prstClr val="black"/>
                </a:solidFill>
              </a:rPr>
              <a:t>Διονυσίου Αεροπαγίτου </a:t>
            </a:r>
            <a:r>
              <a:rPr lang="el-GR" dirty="0">
                <a:solidFill>
                  <a:prstClr val="black"/>
                </a:solidFill>
              </a:rPr>
              <a:t>κάνοντας επισκέψεις στο </a:t>
            </a:r>
            <a:r>
              <a:rPr lang="el-GR" b="1" dirty="0">
                <a:solidFill>
                  <a:prstClr val="black"/>
                </a:solidFill>
              </a:rPr>
              <a:t>Ναό Διονύσου και στην Ακρόπολη</a:t>
            </a:r>
            <a:r>
              <a:rPr lang="el-GR" dirty="0">
                <a:solidFill>
                  <a:prstClr val="black"/>
                </a:solidFill>
              </a:rPr>
              <a:t>, στο </a:t>
            </a:r>
            <a:r>
              <a:rPr lang="el-GR" b="1" dirty="0">
                <a:solidFill>
                  <a:prstClr val="black"/>
                </a:solidFill>
              </a:rPr>
              <a:t>Λόφο Φιλοπάππου </a:t>
            </a:r>
            <a:r>
              <a:rPr lang="el-GR" dirty="0">
                <a:solidFill>
                  <a:prstClr val="black"/>
                </a:solidFill>
              </a:rPr>
              <a:t>και το μνημείο του στην κορφή, από την </a:t>
            </a:r>
            <a:r>
              <a:rPr lang="el-GR" b="1" dirty="0">
                <a:solidFill>
                  <a:prstClr val="black"/>
                </a:solidFill>
              </a:rPr>
              <a:t>Πνύκα</a:t>
            </a:r>
            <a:r>
              <a:rPr lang="el-GR" dirty="0">
                <a:solidFill>
                  <a:prstClr val="black"/>
                </a:solidFill>
              </a:rPr>
              <a:t> και πηγαίνει μετά από την </a:t>
            </a:r>
            <a:r>
              <a:rPr lang="el-GR" b="1" dirty="0">
                <a:solidFill>
                  <a:prstClr val="black"/>
                </a:solidFill>
              </a:rPr>
              <a:t>Αποστόλου Παύλου </a:t>
            </a:r>
            <a:r>
              <a:rPr lang="el-GR" dirty="0">
                <a:solidFill>
                  <a:prstClr val="black"/>
                </a:solidFill>
              </a:rPr>
              <a:t>για επίσκεψη </a:t>
            </a:r>
            <a:r>
              <a:rPr lang="el-GR" b="1" dirty="0">
                <a:solidFill>
                  <a:prstClr val="black"/>
                </a:solidFill>
              </a:rPr>
              <a:t>στην Αρχαία και </a:t>
            </a:r>
            <a:r>
              <a:rPr lang="el-GR" b="1" dirty="0" smtClean="0">
                <a:solidFill>
                  <a:prstClr val="black"/>
                </a:solidFill>
              </a:rPr>
              <a:t>Ρωμαϊκή </a:t>
            </a:r>
            <a:r>
              <a:rPr lang="el-GR" b="1" dirty="0">
                <a:solidFill>
                  <a:prstClr val="black"/>
                </a:solidFill>
              </a:rPr>
              <a:t>Αγορά </a:t>
            </a:r>
            <a:r>
              <a:rPr lang="el-GR" dirty="0">
                <a:solidFill>
                  <a:prstClr val="black"/>
                </a:solidFill>
              </a:rPr>
              <a:t>στο </a:t>
            </a:r>
            <a:r>
              <a:rPr lang="el-GR" b="1" dirty="0">
                <a:solidFill>
                  <a:prstClr val="black"/>
                </a:solidFill>
              </a:rPr>
              <a:t>Μουσείο της Στοάς Αττάλου </a:t>
            </a:r>
            <a:r>
              <a:rPr lang="el-GR" dirty="0">
                <a:solidFill>
                  <a:prstClr val="black"/>
                </a:solidFill>
              </a:rPr>
              <a:t>και στο </a:t>
            </a:r>
            <a:r>
              <a:rPr lang="el-GR" b="1" dirty="0">
                <a:solidFill>
                  <a:prstClr val="black"/>
                </a:solidFill>
              </a:rPr>
              <a:t>Ναό του Ηφαίστου(Θησείο). </a:t>
            </a:r>
            <a:r>
              <a:rPr lang="el-GR" dirty="0">
                <a:solidFill>
                  <a:prstClr val="black"/>
                </a:solidFill>
              </a:rPr>
              <a:t>Τέλος καταλήγει στον </a:t>
            </a:r>
            <a:r>
              <a:rPr lang="el-GR" b="1" dirty="0">
                <a:solidFill>
                  <a:prstClr val="black"/>
                </a:solidFill>
              </a:rPr>
              <a:t>Κεραμεικό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70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116632"/>
            <a:ext cx="8861249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Αρχαιολογικοί περίπατοι –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πεζοδρομημένες διαδρομές στα ιστορικά κέντρα των πόλεων. 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http://www.astynet.gr/photos/dareopag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94" y="1936094"/>
            <a:ext cx="6624737" cy="44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664" y="150085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>
                <a:solidFill>
                  <a:srgbClr val="FF0000"/>
                </a:solidFill>
              </a:rPr>
              <a:t>Ενοποίηση Αρχαιολογικών χώρων Αθήνας ΕΑΧΑ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Διονυσίου Αρεοπαγίτου</a:t>
            </a:r>
          </a:p>
        </p:txBody>
      </p:sp>
    </p:spTree>
    <p:extLst>
      <p:ext uri="{BB962C8B-B14F-4D97-AF65-F5344CB8AC3E}">
        <p14:creationId xmlns:p14="http://schemas.microsoft.com/office/powerpoint/2010/main" val="250424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301864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  <a:endParaRPr lang="el-GR" sz="24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πεζοδρόμων μέσα σε διατηρημένους ιστορικούς πυρήνες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tavernoblog.files.wordpress.com/2009/06/ladadi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44816" cy="46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Λαδάδικα, Θεσσαλονίκη</a:t>
            </a:r>
            <a:endParaRPr lang="el-G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2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301864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του ’90 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πεζοδρόμων μέσα σε διατηρημένους ιστορικούς πυρήνες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13" y="513645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Λαδάδικα, Θεσσαλονίκη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1268760"/>
            <a:ext cx="4180728" cy="310183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32861"/>
            <a:ext cx="4536504" cy="301883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63" y="4189451"/>
            <a:ext cx="3510215" cy="26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9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ntent-mcdn.ethnos.gr/filesystem/images/20091021/low/assets_LARGE_t_420_6427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969"/>
            <a:ext cx="6480720" cy="53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8888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5810817"/>
            <a:ext cx="16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Ψυρρή, Αθήνα</a:t>
            </a:r>
            <a:endParaRPr lang="el-G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8888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185" y="6309320"/>
            <a:ext cx="16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Ψυρρή, Αθήνα</a:t>
            </a:r>
          </a:p>
        </p:txBody>
      </p:sp>
      <p:pic>
        <p:nvPicPr>
          <p:cNvPr id="18434" name="Picture 2" descr="http://www.iefimerida.gr/sites/default/files/psir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" y="1052736"/>
            <a:ext cx="5000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athensinfoguide.com/photoalbum/psirri/images/001_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944644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13285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Ελληνικές πόλεις</a:t>
            </a:r>
          </a:p>
          <a:p>
            <a:pPr algn="ctr"/>
            <a:endParaRPr lang="el-G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Δημιουργία πεζοδρόμων μέσω αναπλάσεων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86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8888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51227"/>
            <a:ext cx="16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Ψυρρή, Αθήνα</a:t>
            </a:r>
          </a:p>
        </p:txBody>
      </p:sp>
      <p:pic>
        <p:nvPicPr>
          <p:cNvPr id="19458" name="Picture 2" descr="Image result for Ψυρρ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52736"/>
            <a:ext cx="4508362" cy="30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athens-greece.us/pictures-athens/athens-miaouli-street-psyrr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4374"/>
            <a:ext cx="4885626" cy="30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6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8888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078635"/>
            <a:ext cx="163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Θησείο, </a:t>
            </a:r>
            <a:r>
              <a:rPr lang="el-GR" i="1" dirty="0">
                <a:solidFill>
                  <a:prstClr val="black"/>
                </a:solidFill>
              </a:rPr>
              <a:t>Αθήνα</a:t>
            </a:r>
          </a:p>
        </p:txBody>
      </p:sp>
      <p:pic>
        <p:nvPicPr>
          <p:cNvPr id="20482" name="Picture 2" descr="http://3.bp.blogspot.com/-XuLVykmotLk/Tt4RO4mLjuI/AAAAAAAAAQQ/bON3zdtIAOs/s1600/029_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5969"/>
            <a:ext cx="4228976" cy="56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media-cdn.tripadvisor.com/media/photo-s/00/11/3d/47/adrianou-stree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5" y="1467883"/>
            <a:ext cx="4474548" cy="3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8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8888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7252" y="1165969"/>
            <a:ext cx="40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Μεταξουργείο</a:t>
            </a:r>
            <a:r>
              <a:rPr lang="el-GR" i="1" dirty="0">
                <a:solidFill>
                  <a:prstClr val="black"/>
                </a:solidFill>
              </a:rPr>
              <a:t>, Αθήνα</a:t>
            </a:r>
          </a:p>
        </p:txBody>
      </p:sp>
      <p:pic>
        <p:nvPicPr>
          <p:cNvPr id="21506" name="Picture 2" descr="http://www.in2life.gr/dm_pictures/remap_600_4_170655_TI00K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2" y="1039723"/>
            <a:ext cx="4316472" cy="21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3pointmagazine.gr/wp-content/uploads/2014/07/metaksourgeio-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70381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2.bp.blogspot.com/_7QEVBxaJTCc/TBQ5pbU2g2I/AAAAAAAABmE/KWMvLGDt56c/s1600/ATHENS+09062010+05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41" y="3197959"/>
            <a:ext cx="5570169" cy="36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74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33" y="188640"/>
            <a:ext cx="8861249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</a:p>
          <a:p>
            <a:pPr lvl="0" algn="ctr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</a:t>
            </a:r>
            <a:r>
              <a:rPr lang="el-GR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πεζοδρόμωνΔίκτυα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πεζοδρόμων σε εμπορικά κέντρα πόλεων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5" descr="http://www.athensattica.gr/media/k2/gallerychamp/item6032/modal/ermou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" y="1398955"/>
            <a:ext cx="5088193" cy="2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Δίκτυο πεζοδρόμων Ερμού και κάθετοι, Αθήνα</a:t>
            </a:r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22535" name="Picture 7" descr="http://www.athensinfoguide.com/photoalbum/ermoustreet/images/013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58" y="3295649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86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33" y="188640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  <a:endParaRPr lang="el-GR" sz="24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7" y="5942387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Πεζοδρόμηση Οδού Πανεπιστημίου, Αθήνα</a:t>
            </a:r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23554" name="Picture 2" descr="http://www.matrix24.gr/wp-content/uploads/2014/11/panepistimioy-515x3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71" y="3904934"/>
            <a:ext cx="4608572" cy="29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content-mcdn.ethnos.gr/filesystem/images/20130222/low/assets_LARGE_t_420_5416803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" y="1020056"/>
            <a:ext cx="4048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71" y="1046965"/>
            <a:ext cx="3666429" cy="274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16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92" y="131645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7" y="5942387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Πεζοδρόμηση Οδού Πανεπιστημίου, Αθήνα</a:t>
            </a:r>
          </a:p>
        </p:txBody>
      </p:sp>
      <p:pic>
        <p:nvPicPr>
          <p:cNvPr id="24580" name="Picture 4" descr="http://ad009cdnb.archdaily.net/wp-content/uploads/2013/02/512f8523b3fc4ba0ee000179_re-think-athens-winning-proposal-okra_okra-visual_panepistimiou-1301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2" y="1019638"/>
            <a:ext cx="6005184" cy="34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nstatic.tanea.gr/17561426_13_Rethink_Athens___________.limghandler.jpg?i=aT1maWxlcyUyZjElMmZtZWRpYSUyZjIwMTQlMmYwMiUyZjE5JTJmMTc1NjE0MjZfMTMrcmV0aGluaythdGhlbnMrJWNlJTlmJWNlJWI0JWNmJThjJWNmJTgyKyVjZSU5YSVjZSViZiVjZiU4MSVjZSVhYyVjZSViNy5qcGcmdz02NjAmaD0zNzYmc3Q9dHJ1ZSZiZz0xNjc3NzIxNSZjcj10cnVlJmF0PTQ%3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57" y="4204597"/>
            <a:ext cx="4560650" cy="25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8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92" y="131645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915" y="6127053"/>
            <a:ext cx="794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Πεζοδρόμηση του άξονα Αχειροποίητος – Αγία Σοφία – παραλία</a:t>
            </a:r>
          </a:p>
          <a:p>
            <a:pPr algn="ctr"/>
            <a:r>
              <a:rPr lang="el-GR" i="1" dirty="0" smtClean="0">
                <a:solidFill>
                  <a:prstClr val="black"/>
                </a:solidFill>
              </a:rPr>
              <a:t>Θεσσαλονίκη</a:t>
            </a:r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25602" name="Picture 2" descr="http://agarch.gr/sites/default/files/works/03_large-projects/29L_competition_agia_sofia/1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" y="962642"/>
            <a:ext cx="4686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parallaximag.gr/sites/default/files/2_4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58" y="3140968"/>
            <a:ext cx="4472042" cy="29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0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92" y="131645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915" y="6127053"/>
            <a:ext cx="794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Πεζοδρόμηση του άξονα Αχειροποίητος – Αγία Σοφία – παραλία</a:t>
            </a:r>
          </a:p>
          <a:p>
            <a:pPr algn="ctr"/>
            <a:r>
              <a:rPr lang="el-GR" i="1" dirty="0">
                <a:solidFill>
                  <a:prstClr val="black"/>
                </a:solidFill>
              </a:rPr>
              <a:t>Θεσσαλονίκη</a:t>
            </a:r>
          </a:p>
        </p:txBody>
      </p:sp>
      <p:pic>
        <p:nvPicPr>
          <p:cNvPr id="27652" name="Picture 4" descr="http://www.voria.gr/filestore/images/agiae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" y="1124744"/>
            <a:ext cx="62388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9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992" y="131645"/>
            <a:ext cx="8861249" cy="830997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τέλος της δεκαετίας του ‘90  και μετά: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915" y="6127053"/>
            <a:ext cx="794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prstClr val="black"/>
                </a:solidFill>
              </a:rPr>
              <a:t>Πεζοδρόμηση του άξονα Αχειροποίητος – Αγία Σοφία – παραλία</a:t>
            </a:r>
          </a:p>
          <a:p>
            <a:pPr algn="ctr"/>
            <a:r>
              <a:rPr lang="el-GR" i="1" dirty="0">
                <a:solidFill>
                  <a:prstClr val="black"/>
                </a:solidFill>
              </a:rPr>
              <a:t>Θεσσαλονίκη</a:t>
            </a:r>
          </a:p>
        </p:txBody>
      </p:sp>
      <p:pic>
        <p:nvPicPr>
          <p:cNvPr id="26626" name="Picture 2" descr="Ξεκινούν οι εργασίες για την πεζοδρόμηση της Αγίας Σοφ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42" y="3169606"/>
            <a:ext cx="4476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voria.gr/filestore/images/agiasofia_max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" y="962643"/>
            <a:ext cx="4916187" cy="3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9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49289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Διεθνής εμπειρία &amp; ελληνική εμπειρία</a:t>
            </a:r>
          </a:p>
          <a:p>
            <a:pPr algn="ctr"/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πεζοδρόμων σε νέες περιοχές κατοικίας και νέες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πολεις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4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Πεζόδρομοι και δίκτυα πεζοδρόμων: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εμπειρία των ελληνικών πόλεων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Από τη δεκαετία του ‘70 μέχρι σήμερα, στις ελληνικές πόλεις 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έννοια της πεζοδρομημένης διαδρομής και η μορφολογία των πεζοδρόμων </a:t>
            </a:r>
            <a:r>
              <a:rPr lang="el-GR" sz="2400" dirty="0" smtClean="0"/>
              <a:t>μετασχηματίστηκε και εστιάστηκε σταδιακά στα εξής:</a:t>
            </a:r>
            <a:endParaRPr lang="el-GR" sz="2400" dirty="0"/>
          </a:p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Δεκαετίες ‘70 και ‘80:</a:t>
            </a:r>
            <a:r>
              <a:rPr lang="el-GR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Μεμονωμένοι πεζόδρομοι μικρού μήκους στα εμπορικά κέντρα των πόλεων . </a:t>
            </a:r>
            <a:r>
              <a:rPr lang="el-GR" sz="2400" dirty="0" smtClean="0"/>
              <a:t>Τυπικά παραδείγματα: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u="sng" dirty="0" smtClean="0"/>
              <a:t>Πεζόδρομος Βουκουρεστίου στην Αθήνα,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u="sng" dirty="0" smtClean="0"/>
              <a:t>Πεζόδρομος Ερμού στο εμπορικό τρίγωνο της Αθήνας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u="sng" dirty="0" smtClean="0"/>
              <a:t>Πεζόδρομος Ικτίνου στη Θεσσαλονίκη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δρόμων μέσα σε διατηρημένους ιστορικούς πυρήνες: </a:t>
            </a:r>
            <a:r>
              <a:rPr lang="el-GR" sz="2400" dirty="0">
                <a:solidFill>
                  <a:prstClr val="black"/>
                </a:solidFill>
              </a:rPr>
              <a:t>Τυπικά παραδείγματα: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Πεζοδρομήσεις στην Πλάκα, </a:t>
            </a:r>
            <a:r>
              <a:rPr lang="el-GR" sz="2400" dirty="0" smtClean="0">
                <a:solidFill>
                  <a:prstClr val="black"/>
                </a:solidFill>
              </a:rPr>
              <a:t>Αθήνα (</a:t>
            </a:r>
            <a:r>
              <a:rPr lang="el-GR" sz="2400" dirty="0">
                <a:solidFill>
                  <a:prstClr val="black"/>
                </a:solidFill>
              </a:rPr>
              <a:t>ΑΆ Φάση, 1978/80),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Πεζοδρομήσεις στην Άνω πόλη, Θεσσαλονίκη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4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35828" cy="1938992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‘50, ‘60,  ‘70. </a:t>
            </a:r>
          </a:p>
          <a:p>
            <a:pPr algn="ctr"/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στα πλαίσια του Φονξιοναλισμού και του Μοντέρνου Κινήματος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δεκαετίες: </a:t>
            </a:r>
            <a:r>
              <a:rPr lang="el-GR" altLang="el-G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μεγάλες 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npo000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6" y="1859511"/>
            <a:ext cx="8893175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3808" y="6254750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l-GR" sz="2000" b="1" i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Dehesa</a:t>
            </a:r>
            <a:r>
              <a:rPr lang="en-GB" altLang="el-GR" sz="20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Spain 1965</a:t>
            </a:r>
            <a:endParaRPr lang="el-GR" altLang="el-GR" sz="2000" b="1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180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51500" y="6453188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l-GR" sz="2000" b="1" i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Dehesa</a:t>
            </a:r>
            <a:r>
              <a:rPr lang="en-GB" altLang="el-GR" sz="20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Spain 1965</a:t>
            </a:r>
            <a:endParaRPr lang="el-GR" altLang="el-GR" sz="2000" b="1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05063"/>
            <a:ext cx="4140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2405063"/>
            <a:ext cx="43227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8640960" cy="1938992"/>
          </a:xfrm>
          <a:prstGeom prst="rect">
            <a:avLst/>
          </a:prstGeom>
          <a:noFill/>
          <a:ln w="22225" cmpd="sng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Δεκαετίες ‘50, ‘60,  ‘70. </a:t>
            </a:r>
          </a:p>
          <a:p>
            <a:pPr lvl="0" algn="ctr"/>
            <a:r>
              <a:rPr kumimoji="0" lang="el-GR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στα πλαίσια του Φονξιοναλισμού και του Μοντέρνου Κινήματος: </a:t>
            </a:r>
            <a:r>
              <a:rPr lang="el-GR" altLang="el-G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μεγάλες </a:t>
            </a:r>
            <a:r>
              <a:rPr lang="el-GR" altLang="el-G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1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1938992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‘50, ‘60,  ‘70. </a:t>
            </a:r>
          </a:p>
          <a:p>
            <a:pPr lvl="0" algn="ctr"/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στα πλαίσια του Φονξιοναλισμού και του Μοντέρνου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Κινήματος: </a:t>
            </a:r>
            <a:r>
              <a:rPr lang="el-GR" altLang="el-G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μεγάλες </a:t>
            </a:r>
            <a:r>
              <a:rPr lang="el-GR" altLang="el-G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Erlaa Vienna Lie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84628"/>
            <a:ext cx="5112692" cy="42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37176" y="5529263"/>
            <a:ext cx="26273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Επεκτάσεις σε πόλεις της Ευρώπης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Erlaa</a:t>
            </a:r>
            <a:r>
              <a:rPr lang="el-GR" altLang="el-G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altLang="el-GR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Vienna</a:t>
            </a:r>
            <a:r>
              <a:rPr lang="el-GR" altLang="el-G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altLang="el-GR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Liesing</a:t>
            </a:r>
            <a:endParaRPr lang="el-GR" altLang="el-G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48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640960" cy="1938992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‘50, ‘60,  ‘70. </a:t>
            </a:r>
          </a:p>
          <a:p>
            <a:pPr lvl="0" algn="ctr"/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στα πλαίσια του Φονξιοναλισμού και του Μοντέρνου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Κινήματος: </a:t>
            </a:r>
            <a:r>
              <a:rPr lang="el-GR" altLang="el-G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μεγάλες 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npo000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0" y="2077747"/>
            <a:ext cx="7561262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19700" y="6461125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</a:rPr>
              <a:t>Arlequin</a:t>
            </a:r>
            <a:r>
              <a:rPr kumimoji="0" lang="en-GB" alt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</a:rPr>
              <a:t>, Grenoble, 1970</a:t>
            </a:r>
            <a:endParaRPr kumimoji="0" lang="el-GR" alt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48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260648"/>
            <a:ext cx="8640960" cy="2677656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‘50, ‘60,  ’70, ‘80. </a:t>
            </a:r>
          </a:p>
          <a:p>
            <a:pPr algn="ctr"/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Ελληνικές πόλεις: Οργανωμένη δόμηση περιοχών εργατικής κατοικίας στα </a:t>
            </a:r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πλαίσια του Φονξιοναλισμού και του Μοντέρνου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Κινήματος: </a:t>
            </a:r>
            <a:r>
              <a:rPr lang="el-GR" altLang="el-G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μεγάλες </a:t>
            </a:r>
            <a:r>
              <a:rPr lang="el-GR" altLang="el-G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www.greekarchitects.gr/images/news/sarigiannisB.2012.12.3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8" y="3284984"/>
            <a:ext cx="8628822" cy="29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55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260648"/>
            <a:ext cx="8640960" cy="2677656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‘50, ‘60,  ’70, ‘80. </a:t>
            </a:r>
          </a:p>
          <a:p>
            <a:pPr algn="ctr"/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Ελληνικές πόλεις: Οργανωμένη δόμηση περιοχών εργατικής κατοικίας στα </a:t>
            </a:r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πλαίσια του Φονξιοναλισμού και του Μοντέρνου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Κινήματος: </a:t>
            </a:r>
            <a:r>
              <a:rPr lang="el-GR" altLang="el-G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μεγάλες </a:t>
            </a:r>
            <a:r>
              <a:rPr lang="el-GR" altLang="el-G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οικοδομικές νησίδες υπερβολή χρήσης πεζοδρόμων, ομοιομορφία, έλλειψη ταυτότητας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1" name="Picture 13" descr="http://www.buildnet.gr/files/po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" y="3127542"/>
            <a:ext cx="3534700" cy="26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parallaximag.gr/sites/default/files/foinika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17" y="3147072"/>
            <a:ext cx="5524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Φοίνικας Θεσσαλονίκης</a:t>
            </a:r>
            <a:endParaRPr lang="el-G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7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 τον Ν.1337 (</a:t>
            </a:r>
            <a:r>
              <a:rPr lang="el-GR" sz="2400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Τρίτση</a:t>
            </a:r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l-GR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Δεκαετία ’90 μέχρι σήμερα. </a:t>
            </a:r>
            <a:endParaRPr lang="el-GR" sz="2400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Ελληνικές πόλεις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570" y="148481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altLang="el-GR" sz="24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Πεζοδρομήσεις</a:t>
            </a:r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l-GR" altLang="el-GR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γύρω από </a:t>
            </a:r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σχολεία, παιδικές χαρές, πάρκα, εκκλησίες,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δημόσια </a:t>
            </a:r>
            <a:r>
              <a:rPr lang="el-GR" altLang="el-GR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κτίρια, </a:t>
            </a:r>
            <a:r>
              <a:rPr lang="el-GR" altLang="el-GR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πλατείες &amp; τους δρόμους που τα συνδέουν.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Picture 4" descr="http://www.sepik.net/nea/wp-content/gps2013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7"/>
            <a:ext cx="5400600" cy="4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Ν. Ερυθραία, Αθήνα</a:t>
            </a:r>
            <a:endParaRPr lang="el-G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1366"/>
            <a:ext cx="8784976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Πεζόδρομοι και δίκτυα πεζοδρόμων: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εμπειρία των ελληνικών πόλεων</a:t>
            </a:r>
            <a:endParaRPr lang="el-GR" sz="2800" dirty="0"/>
          </a:p>
        </p:txBody>
      </p:sp>
      <p:sp>
        <p:nvSpPr>
          <p:cNvPr id="5" name="Ορθογώνιο 4"/>
          <p:cNvSpPr/>
          <p:nvPr/>
        </p:nvSpPr>
        <p:spPr>
          <a:xfrm>
            <a:off x="19950" y="100547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Δεκαετία του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’90 </a:t>
            </a:r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Αρχαιολογικοί περίπατοι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πεζοδρομημένες διαδρομές - στα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ιστορικά κέντρα των πόλεων. </a:t>
            </a:r>
            <a:r>
              <a:rPr lang="el-GR" sz="2400" dirty="0">
                <a:solidFill>
                  <a:prstClr val="black"/>
                </a:solidFill>
              </a:rPr>
              <a:t>Τυπικά παραδείγματα: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prstClr val="black"/>
                </a:solidFill>
              </a:rPr>
              <a:t>οι τρεις Αρχαιολογικοί περίπατοι </a:t>
            </a:r>
            <a:r>
              <a:rPr lang="el-GR" sz="2400" dirty="0">
                <a:solidFill>
                  <a:prstClr val="black"/>
                </a:solidFill>
              </a:rPr>
              <a:t>στο ιστορικό κέντρο της Θεσσαλονίκης,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οι αρχαιολογικοί περίπατοι στα πλαίσια της </a:t>
            </a:r>
            <a:r>
              <a:rPr lang="el-GR" sz="2400" b="1" dirty="0">
                <a:solidFill>
                  <a:prstClr val="black"/>
                </a:solidFill>
              </a:rPr>
              <a:t>ενοποίησης των αρχαιολογικών χώρων στο ιστορικό κέντρο της </a:t>
            </a:r>
            <a:r>
              <a:rPr lang="el-GR" sz="2400" b="1" dirty="0" smtClean="0">
                <a:solidFill>
                  <a:prstClr val="black"/>
                </a:solidFill>
              </a:rPr>
              <a:t>Αθήνας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πεζοδρόμων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μέσα σε διατηρημένους ιστορικούς πυρήνες: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</a:p>
          <a:p>
            <a:pPr lvl="0" indent="354013"/>
            <a:r>
              <a:rPr lang="el-GR" sz="2400" dirty="0" smtClean="0">
                <a:solidFill>
                  <a:prstClr val="black"/>
                </a:solidFill>
              </a:rPr>
              <a:t>Τυπικά </a:t>
            </a:r>
            <a:r>
              <a:rPr lang="el-GR" sz="2400" dirty="0">
                <a:solidFill>
                  <a:prstClr val="black"/>
                </a:solidFill>
              </a:rPr>
              <a:t>παραδείγματα: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</a:rPr>
              <a:t>Δίκτυο πεζοδρόμων στα </a:t>
            </a:r>
            <a:r>
              <a:rPr lang="el-GR" sz="2400" b="1" dirty="0" smtClean="0">
                <a:solidFill>
                  <a:prstClr val="black"/>
                </a:solidFill>
              </a:rPr>
              <a:t>Λαδάδικα, </a:t>
            </a:r>
            <a:r>
              <a:rPr lang="el-GR" sz="2400" dirty="0" smtClean="0">
                <a:solidFill>
                  <a:prstClr val="black"/>
                </a:solidFill>
              </a:rPr>
              <a:t>Θεσσαλονίκη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οι πεζοδρομήσεις σε </a:t>
            </a:r>
            <a:r>
              <a:rPr lang="el-GR" sz="2400" b="1" dirty="0" smtClean="0">
                <a:solidFill>
                  <a:prstClr val="black"/>
                </a:solidFill>
              </a:rPr>
              <a:t>Θησείο</a:t>
            </a:r>
            <a:r>
              <a:rPr lang="el-GR" sz="2400" b="1" dirty="0">
                <a:solidFill>
                  <a:prstClr val="black"/>
                </a:solidFill>
              </a:rPr>
              <a:t>, </a:t>
            </a:r>
            <a:r>
              <a:rPr lang="el-GR" sz="2400" b="1" dirty="0" smtClean="0">
                <a:solidFill>
                  <a:prstClr val="black"/>
                </a:solidFill>
              </a:rPr>
              <a:t>Μεταξουργείο</a:t>
            </a:r>
            <a:r>
              <a:rPr lang="el-GR" sz="2400" b="1" dirty="0">
                <a:solidFill>
                  <a:prstClr val="black"/>
                </a:solidFill>
              </a:rPr>
              <a:t>, </a:t>
            </a:r>
            <a:r>
              <a:rPr lang="el-GR" sz="2400" b="1" dirty="0" smtClean="0">
                <a:solidFill>
                  <a:prstClr val="black"/>
                </a:solidFill>
              </a:rPr>
              <a:t>Ψυρρή</a:t>
            </a:r>
            <a:r>
              <a:rPr lang="el-GR" sz="2400" dirty="0" smtClean="0">
                <a:solidFill>
                  <a:prstClr val="black"/>
                </a:solidFill>
              </a:rPr>
              <a:t>, Αθήνα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</a:rPr>
              <a:t>Δίκτυα </a:t>
            </a:r>
            <a:r>
              <a:rPr lang="el-GR" sz="2400" dirty="0">
                <a:solidFill>
                  <a:prstClr val="black"/>
                </a:solidFill>
              </a:rPr>
              <a:t>πεζοδρόμων </a:t>
            </a:r>
            <a:r>
              <a:rPr lang="el-GR" sz="2400" dirty="0" smtClean="0">
                <a:solidFill>
                  <a:prstClr val="black"/>
                </a:solidFill>
              </a:rPr>
              <a:t>στο </a:t>
            </a:r>
            <a:r>
              <a:rPr lang="el-GR" sz="2400" b="1" dirty="0" smtClean="0">
                <a:solidFill>
                  <a:prstClr val="black"/>
                </a:solidFill>
              </a:rPr>
              <a:t>ιστορικό κέντρο παραδοσιακών οικισμών </a:t>
            </a:r>
            <a:r>
              <a:rPr lang="el-GR" sz="2400" dirty="0" smtClean="0">
                <a:solidFill>
                  <a:prstClr val="black"/>
                </a:solidFill>
              </a:rPr>
              <a:t>(π.χ. Κυκλαδίτικων οικισμών)</a:t>
            </a: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0510"/>
            <a:ext cx="8784976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Πεζόδρομοι και δίκτυα πεζοδρόμων: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εμπειρία των ελληνικών πόλεων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97967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Από το τέλος της δεκαετίας του ‘90  και μετά: </a:t>
            </a:r>
          </a:p>
          <a:p>
            <a:endParaRPr lang="el-G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πεζοδρόμων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σε εμπορικά κέντρα πόλεων, κέντρα περιοχών κατοικίας. Τυπικά παραδείγματα: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</a:rPr>
              <a:t>Δίκτυο πεζοδρόμων στο εμπορικό κέντρο της Αθήνας: </a:t>
            </a:r>
            <a:r>
              <a:rPr lang="el-GR" sz="2400" b="1" dirty="0" smtClean="0">
                <a:solidFill>
                  <a:prstClr val="black"/>
                </a:solidFill>
              </a:rPr>
              <a:t>Οδός Ερμού και οι κάθετοί της μικροί δρόμοι  </a:t>
            </a:r>
            <a:r>
              <a:rPr lang="el-GR" sz="2400" dirty="0">
                <a:solidFill>
                  <a:prstClr val="black"/>
                </a:solidFill>
              </a:rPr>
              <a:t>1997/98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</a:p>
          <a:p>
            <a:pPr lvl="2"/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Πεζοδρομήσεις μεγάλων οδικών αξόνων. </a:t>
            </a:r>
            <a:r>
              <a:rPr lang="el-GR" sz="2400" dirty="0">
                <a:solidFill>
                  <a:prstClr val="black"/>
                </a:solidFill>
              </a:rPr>
              <a:t>Τυπικά παραδείγματα: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Οδός Πανεπιστημίου, Αθήνα </a:t>
            </a:r>
            <a:r>
              <a:rPr lang="el-GR" sz="2400" dirty="0" smtClean="0"/>
              <a:t>(προτάσεις)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Οδός Τσιμισκή, Θεσσαλονίκη </a:t>
            </a:r>
            <a:r>
              <a:rPr lang="el-GR" sz="2400" dirty="0" smtClean="0"/>
              <a:t>(προτάσεις</a:t>
            </a:r>
            <a:r>
              <a:rPr lang="el-GR" sz="2400" b="1" dirty="0" smtClean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Οδός Αγίας Σοφίας, </a:t>
            </a:r>
            <a:r>
              <a:rPr lang="el-GR" sz="2400" dirty="0" smtClean="0"/>
              <a:t>Θεσσαλονίκη (προτάσεις)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54857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‘70 και ‘80: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Μεμονωμένοι πεζόδρομοι 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μικρού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μήκους στα εμπορικά κέντρα των πόλεων 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8" y="1335596"/>
            <a:ext cx="568267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68" y="4992968"/>
            <a:ext cx="354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solidFill>
                  <a:prstClr val="black"/>
                </a:solidFill>
              </a:rPr>
              <a:t>Οδός Ικτίνου, Θεσσαλονίκη</a:t>
            </a:r>
            <a:endParaRPr lang="el-GR" sz="2400" i="1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www.agelioforos.gr/files/APortal/iktinou-trapezokat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758860"/>
            <a:ext cx="4602762" cy="30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3195" y="1335596"/>
            <a:ext cx="33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prstClr val="black"/>
                </a:solidFill>
              </a:rPr>
              <a:t>Προσέλκυση επιχειρήσεων ψυχαγωγίας (καφέ, </a:t>
            </a:r>
            <a:r>
              <a:rPr lang="el-GR" b="1" dirty="0" err="1" smtClean="0">
                <a:solidFill>
                  <a:prstClr val="black"/>
                </a:solidFill>
              </a:rPr>
              <a:t>μπάρ</a:t>
            </a:r>
            <a:r>
              <a:rPr lang="el-GR" b="1" dirty="0" smtClean="0">
                <a:solidFill>
                  <a:prstClr val="black"/>
                </a:solidFill>
              </a:rPr>
              <a:t>, ταβέρνες, εστιατόρια)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prstClr val="black"/>
                </a:solidFill>
              </a:rPr>
              <a:t>Τραπεζοκαθίσματα σχεδόν σε όλο το μήκος και πλάτος του δρόμου κατάχρηση του δημόσιου χώρου</a:t>
            </a:r>
            <a:endParaRPr lang="el-G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‘70 και ‘80: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Μεμονωμένοι πεζόδρομοι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μικρού μήκους στα εμπορικά κέντρα των πόλεων .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157192"/>
            <a:ext cx="354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>
                <a:solidFill>
                  <a:prstClr val="black"/>
                </a:solidFill>
              </a:rPr>
              <a:t>Οδός Ικτίνου, Θεσσαλονίκη</a:t>
            </a:r>
          </a:p>
        </p:txBody>
      </p:sp>
      <p:pic>
        <p:nvPicPr>
          <p:cNvPr id="4098" name="Picture 2" descr="http://www.agelioforos.gr/files/FOTO_ENTYPON/2011/09/29/2011092900215-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834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-oNo_wsLhYM/T4_CIXR7cNI/AAAAAAAAAaQ/cc0JlG6Jf_o/s640/DSC006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8114"/>
            <a:ext cx="4125204" cy="32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51" y="1289050"/>
            <a:ext cx="34750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d/d4/Voukourestiou_Street_Athens.JPG/200px-Voukourestiou_Street_Ath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79" y="3284516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ocaboca.gr/wp-content/uploads/2012/10/athens-september-2012-04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2509"/>
            <a:ext cx="5657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37" y="5288340"/>
            <a:ext cx="63452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prstClr val="black"/>
                </a:solidFill>
              </a:rPr>
              <a:t>Οδός Βουκουρεστίου, Κολωνάκι, Αθήνα</a:t>
            </a:r>
            <a:endParaRPr lang="el-GR" i="1" dirty="0" smtClean="0">
              <a:solidFill>
                <a:prstClr val="black"/>
              </a:solidFill>
            </a:endParaRPr>
          </a:p>
          <a:p>
            <a:r>
              <a:rPr lang="el-GR" i="1" dirty="0" smtClean="0">
                <a:solidFill>
                  <a:prstClr val="black"/>
                </a:solidFill>
              </a:rPr>
              <a:t> </a:t>
            </a:r>
            <a:r>
              <a:rPr lang="el-GR" i="1" dirty="0">
                <a:solidFill>
                  <a:prstClr val="black"/>
                </a:solidFill>
              </a:rPr>
              <a:t>πεζοδρόμηση του Σταυρού Βουκουρεστίου/</a:t>
            </a:r>
            <a:r>
              <a:rPr lang="el-GR" i="1" dirty="0" err="1">
                <a:solidFill>
                  <a:prstClr val="black"/>
                </a:solidFill>
              </a:rPr>
              <a:t>Βαλαωρίτου</a:t>
            </a:r>
            <a:r>
              <a:rPr lang="el-GR" i="1" dirty="0">
                <a:solidFill>
                  <a:prstClr val="black"/>
                </a:solidFill>
              </a:rPr>
              <a:t> (1977/78),</a:t>
            </a:r>
          </a:p>
          <a:p>
            <a:pPr algn="ctr"/>
            <a:endParaRPr lang="el-GR" sz="2400" i="1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‘70 και ‘80: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Μεμονωμένοι πεζόδρομοι 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μικρού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μήκους στα εμπορικά κέντρα των πόλεων . 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940152" y="1462509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καταστήματα ένδυσης </a:t>
            </a:r>
            <a:r>
              <a:rPr lang="el-G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γνωστά ονόματα του χώρου της μόδας, όπως </a:t>
            </a:r>
            <a:r>
              <a:rPr lang="el-GR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Prada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Versace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Dolce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l-GR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Gabbana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κοσμηματοπωλεία, </a:t>
            </a:r>
            <a:r>
              <a:rPr lang="el-G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και το </a:t>
            </a:r>
            <a:r>
              <a:rPr lang="el-GR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Θεάτρο</a:t>
            </a:r>
            <a:endParaRPr lang="el-G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Οι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απαιτήσεις</a:t>
            </a:r>
            <a:r>
              <a:rPr lang="el-GR" sz="2400" dirty="0">
                <a:solidFill>
                  <a:prstClr val="black"/>
                </a:solidFill>
              </a:rPr>
              <a:t> για:</a:t>
            </a:r>
          </a:p>
          <a:p>
            <a:r>
              <a:rPr lang="el-GR" sz="2400" dirty="0">
                <a:solidFill>
                  <a:prstClr val="black"/>
                </a:solidFill>
              </a:rPr>
              <a:t>•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λιτότητα στο σχεδιασμό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πεζοδρομήσεων,</a:t>
            </a:r>
          </a:p>
          <a:p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άνετη διακίνηση των πεζών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εμπόδια (πολλά καθιστικά, ζαρντινιέρες και </a:t>
            </a:r>
            <a:r>
              <a:rPr lang="el-G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άλλα σταθερά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στοιχεία),</a:t>
            </a:r>
          </a:p>
          <a:p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άνετη διακίνηση σε ελεύθερη ζώνη οχημάτων ΑΆ ανάγκης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(πυροσβεστικά, </a:t>
            </a:r>
            <a:r>
              <a:rPr lang="el-G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απορριμματοφόρα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ασθενοφόρα κτλ.),</a:t>
            </a:r>
          </a:p>
          <a:p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οπτικών αξόνων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προς αξιόλογα σημεία αναφοράς και </a:t>
            </a:r>
            <a:r>
              <a:rPr lang="el-G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προσανατολισμού της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πόλης,</a:t>
            </a:r>
          </a:p>
          <a:p>
            <a:endParaRPr lang="el-GR" sz="2400" dirty="0" smtClean="0">
              <a:solidFill>
                <a:prstClr val="black"/>
              </a:solidFill>
            </a:endParaRPr>
          </a:p>
          <a:p>
            <a:r>
              <a:rPr lang="el-GR" sz="2400" dirty="0" smtClean="0">
                <a:solidFill>
                  <a:prstClr val="black"/>
                </a:solidFill>
              </a:rPr>
              <a:t>αποτελούσαν </a:t>
            </a:r>
            <a:r>
              <a:rPr lang="el-GR" sz="2400" dirty="0">
                <a:solidFill>
                  <a:prstClr val="black"/>
                </a:solidFill>
              </a:rPr>
              <a:t>κατευθύνσεις που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ακολουθήθηκαν στο σύνολό τους στις αρχικές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διαμορφώσεις των πεζοδρόμων.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Δεκαετίες ‘70 και ‘80: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Μεμονωμένοι πεζόδρομοι 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μικρού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μήκους στα εμπορικά κέντρα των πόλεων 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7147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u="sng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1181</Words>
  <Application>Microsoft Office PowerPoint</Application>
  <PresentationFormat>Προβολή στην οθόνη (4:3)</PresentationFormat>
  <Paragraphs>148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Θέμα του Office</vt:lpstr>
      <vt:lpstr>Προεπιλεγμένη σχεδίαση</vt:lpstr>
      <vt:lpstr>Πεζόδρομοι και δίκτυα πεζοδρόμων:  ελληνική και διεθνής εμπειρία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Masteruser</dc:creator>
  <cp:lastModifiedBy>Masteruser</cp:lastModifiedBy>
  <cp:revision>89</cp:revision>
  <dcterms:created xsi:type="dcterms:W3CDTF">2015-02-17T16:42:28Z</dcterms:created>
  <dcterms:modified xsi:type="dcterms:W3CDTF">2015-02-18T08:27:25Z</dcterms:modified>
</cp:coreProperties>
</file>