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278" r:id="rId2"/>
    <p:sldId id="279" r:id="rId3"/>
    <p:sldId id="260" r:id="rId4"/>
    <p:sldId id="261" r:id="rId5"/>
    <p:sldId id="262" r:id="rId6"/>
    <p:sldId id="263" r:id="rId7"/>
    <p:sldId id="264" r:id="rId8"/>
    <p:sldId id="265" r:id="rId9"/>
    <p:sldId id="266" r:id="rId10"/>
    <p:sldId id="267" r:id="rId11"/>
    <p:sldId id="268" r:id="rId12"/>
    <p:sldId id="331" r:id="rId13"/>
    <p:sldId id="269" r:id="rId14"/>
    <p:sldId id="270" r:id="rId15"/>
    <p:sldId id="271" r:id="rId16"/>
    <p:sldId id="272" r:id="rId17"/>
    <p:sldId id="273" r:id="rId18"/>
    <p:sldId id="274" r:id="rId19"/>
    <p:sldId id="333" r:id="rId20"/>
    <p:sldId id="334" r:id="rId21"/>
    <p:sldId id="336" r:id="rId22"/>
    <p:sldId id="337" r:id="rId23"/>
    <p:sldId id="338" r:id="rId24"/>
    <p:sldId id="339" r:id="rId25"/>
    <p:sldId id="340" r:id="rId26"/>
    <p:sldId id="342" r:id="rId27"/>
    <p:sldId id="343" r:id="rId28"/>
    <p:sldId id="344" r:id="rId29"/>
    <p:sldId id="347" r:id="rId30"/>
    <p:sldId id="349" r:id="rId31"/>
    <p:sldId id="352" r:id="rId32"/>
    <p:sldId id="350" r:id="rId33"/>
    <p:sldId id="351" r:id="rId34"/>
    <p:sldId id="353" r:id="rId35"/>
    <p:sldId id="281" r:id="rId36"/>
    <p:sldId id="282" r:id="rId37"/>
    <p:sldId id="283" r:id="rId38"/>
    <p:sldId id="284" r:id="rId39"/>
    <p:sldId id="286" r:id="rId40"/>
    <p:sldId id="354" r:id="rId41"/>
    <p:sldId id="289" r:id="rId42"/>
    <p:sldId id="290" r:id="rId43"/>
    <p:sldId id="291" r:id="rId44"/>
    <p:sldId id="292" r:id="rId45"/>
    <p:sldId id="293" r:id="rId46"/>
    <p:sldId id="295" r:id="rId47"/>
    <p:sldId id="296" r:id="rId48"/>
    <p:sldId id="297" r:id="rId49"/>
    <p:sldId id="304" r:id="rId5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9C73BE-5FB1-4DF9-9D31-6A51DCD8C0DF}" type="doc">
      <dgm:prSet loTypeId="urn:microsoft.com/office/officeart/2005/8/layout/vList2" loCatId="list" qsTypeId="urn:microsoft.com/office/officeart/2005/8/quickstyle/simple1" qsCatId="simple" csTypeId="urn:microsoft.com/office/officeart/2005/8/colors/accent3_1" csCatId="accent3" phldr="1"/>
      <dgm:spPr/>
      <dgm:t>
        <a:bodyPr/>
        <a:lstStyle/>
        <a:p>
          <a:endParaRPr lang="el-GR"/>
        </a:p>
      </dgm:t>
    </dgm:pt>
    <dgm:pt modelId="{A005D693-D94A-4447-911C-230B2DFC3CBF}">
      <dgm:prSet custT="1"/>
      <dgm:spPr/>
      <dgm:t>
        <a:bodyPr/>
        <a:lstStyle/>
        <a:p>
          <a:pPr algn="ctr"/>
          <a:r>
            <a:rPr lang="en-US" sz="2400" b="1" dirty="0" smtClean="0">
              <a:latin typeface="Book Antiqua" pitchFamily="18" charset="0"/>
            </a:rPr>
            <a:t>Central Tendency Measures</a:t>
          </a:r>
          <a:endParaRPr lang="el-GR" sz="2400" b="1" dirty="0">
            <a:latin typeface="Book Antiqua" pitchFamily="18" charset="0"/>
          </a:endParaRPr>
        </a:p>
      </dgm:t>
    </dgm:pt>
    <dgm:pt modelId="{F9B6BE8D-59A5-488B-B715-B6C3F802ECA2}" type="parTrans" cxnId="{18DB72B2-81CF-456E-BEF6-BD43236BFCD4}">
      <dgm:prSet/>
      <dgm:spPr/>
      <dgm:t>
        <a:bodyPr/>
        <a:lstStyle/>
        <a:p>
          <a:endParaRPr lang="el-GR"/>
        </a:p>
      </dgm:t>
    </dgm:pt>
    <dgm:pt modelId="{3FFCE617-1767-4487-A13E-1457E9F4853D}" type="sibTrans" cxnId="{18DB72B2-81CF-456E-BEF6-BD43236BFCD4}">
      <dgm:prSet/>
      <dgm:spPr/>
      <dgm:t>
        <a:bodyPr/>
        <a:lstStyle/>
        <a:p>
          <a:endParaRPr lang="el-GR"/>
        </a:p>
      </dgm:t>
    </dgm:pt>
    <dgm:pt modelId="{D3BC4299-78E1-4D3F-BF6A-4EFCBC025B53}">
      <dgm:prSet custT="1"/>
      <dgm:spPr>
        <a:solidFill>
          <a:schemeClr val="bg1">
            <a:lumMod val="75000"/>
          </a:schemeClr>
        </a:solidFill>
      </dgm:spPr>
      <dgm:t>
        <a:bodyPr/>
        <a:lstStyle/>
        <a:p>
          <a:pPr algn="ctr"/>
          <a:r>
            <a:rPr lang="en-US" sz="2400" b="1" dirty="0" smtClean="0">
              <a:solidFill>
                <a:srgbClr val="C00000"/>
              </a:solidFill>
              <a:latin typeface="Book Antiqua" pitchFamily="18" charset="0"/>
            </a:rPr>
            <a:t>Correlation Measures</a:t>
          </a:r>
          <a:endParaRPr lang="el-GR" sz="2400" b="1" dirty="0">
            <a:solidFill>
              <a:srgbClr val="C00000"/>
            </a:solidFill>
            <a:latin typeface="Book Antiqua" pitchFamily="18" charset="0"/>
          </a:endParaRPr>
        </a:p>
      </dgm:t>
    </dgm:pt>
    <dgm:pt modelId="{2CE3264F-744B-43DC-A49E-7B7F1604D10D}" type="parTrans" cxnId="{29072133-194F-43E5-BFE7-05C40D7CDFBA}">
      <dgm:prSet/>
      <dgm:spPr/>
      <dgm:t>
        <a:bodyPr/>
        <a:lstStyle/>
        <a:p>
          <a:endParaRPr lang="el-GR"/>
        </a:p>
      </dgm:t>
    </dgm:pt>
    <dgm:pt modelId="{387843F1-7B4C-4DF0-96CC-29DFAEC27A83}" type="sibTrans" cxnId="{29072133-194F-43E5-BFE7-05C40D7CDFBA}">
      <dgm:prSet/>
      <dgm:spPr/>
      <dgm:t>
        <a:bodyPr/>
        <a:lstStyle/>
        <a:p>
          <a:endParaRPr lang="el-GR"/>
        </a:p>
      </dgm:t>
    </dgm:pt>
    <dgm:pt modelId="{39CD577F-3316-41E1-A204-428745B7E03A}">
      <dgm:prSet custT="1"/>
      <dgm:spPr>
        <a:solidFill>
          <a:schemeClr val="bg1"/>
        </a:solidFill>
      </dgm:spPr>
      <dgm:t>
        <a:bodyPr/>
        <a:lstStyle/>
        <a:p>
          <a:pPr algn="ctr"/>
          <a:r>
            <a:rPr lang="en-US" sz="1800" b="1" dirty="0" smtClean="0">
              <a:solidFill>
                <a:srgbClr val="C00000"/>
              </a:solidFill>
              <a:latin typeface="Book Antiqua" pitchFamily="18" charset="0"/>
            </a:rPr>
            <a:t> </a:t>
          </a:r>
          <a:r>
            <a:rPr lang="en-US" sz="2400" b="1" dirty="0" smtClean="0">
              <a:solidFill>
                <a:srgbClr val="C00000"/>
              </a:solidFill>
              <a:latin typeface="Book Antiqua" pitchFamily="18" charset="0"/>
            </a:rPr>
            <a:t>Dispersion Measures</a:t>
          </a:r>
          <a:endParaRPr lang="el-GR" sz="2400" b="1" dirty="0">
            <a:solidFill>
              <a:srgbClr val="C00000"/>
            </a:solidFill>
            <a:latin typeface="Book Antiqua" pitchFamily="18" charset="0"/>
          </a:endParaRPr>
        </a:p>
      </dgm:t>
    </dgm:pt>
    <dgm:pt modelId="{A2DD5228-E416-42ED-97CF-BEC27F68F097}" type="parTrans" cxnId="{03E16FE1-EAC0-4BC4-85C7-9FC055C059EC}">
      <dgm:prSet/>
      <dgm:spPr/>
      <dgm:t>
        <a:bodyPr/>
        <a:lstStyle/>
        <a:p>
          <a:endParaRPr lang="el-GR"/>
        </a:p>
      </dgm:t>
    </dgm:pt>
    <dgm:pt modelId="{F33C1F71-0D20-4300-BD86-E8A79B376D35}" type="sibTrans" cxnId="{03E16FE1-EAC0-4BC4-85C7-9FC055C059EC}">
      <dgm:prSet/>
      <dgm:spPr/>
      <dgm:t>
        <a:bodyPr/>
        <a:lstStyle/>
        <a:p>
          <a:endParaRPr lang="el-GR"/>
        </a:p>
      </dgm:t>
    </dgm:pt>
    <dgm:pt modelId="{35F9B039-B4A3-482A-91BC-508C36F12994}" type="pres">
      <dgm:prSet presAssocID="{9E9C73BE-5FB1-4DF9-9D31-6A51DCD8C0DF}" presName="linear" presStyleCnt="0">
        <dgm:presLayoutVars>
          <dgm:animLvl val="lvl"/>
          <dgm:resizeHandles val="exact"/>
        </dgm:presLayoutVars>
      </dgm:prSet>
      <dgm:spPr/>
      <dgm:t>
        <a:bodyPr/>
        <a:lstStyle/>
        <a:p>
          <a:endParaRPr lang="el-GR"/>
        </a:p>
      </dgm:t>
    </dgm:pt>
    <dgm:pt modelId="{378E9AA2-9ED8-4ACA-910F-B0C38D29FF6C}" type="pres">
      <dgm:prSet presAssocID="{A005D693-D94A-4447-911C-230B2DFC3CBF}" presName="parentText" presStyleLbl="node1" presStyleIdx="0" presStyleCnt="3">
        <dgm:presLayoutVars>
          <dgm:chMax val="0"/>
          <dgm:bulletEnabled val="1"/>
        </dgm:presLayoutVars>
      </dgm:prSet>
      <dgm:spPr/>
      <dgm:t>
        <a:bodyPr/>
        <a:lstStyle/>
        <a:p>
          <a:endParaRPr lang="el-GR"/>
        </a:p>
      </dgm:t>
    </dgm:pt>
    <dgm:pt modelId="{4EFC72F3-77A7-4AF0-A1A7-9975DE22A17D}" type="pres">
      <dgm:prSet presAssocID="{3FFCE617-1767-4487-A13E-1457E9F4853D}" presName="spacer" presStyleCnt="0"/>
      <dgm:spPr/>
      <dgm:t>
        <a:bodyPr/>
        <a:lstStyle/>
        <a:p>
          <a:endParaRPr lang="el-GR"/>
        </a:p>
      </dgm:t>
    </dgm:pt>
    <dgm:pt modelId="{C893C39E-91F6-49C5-BF0F-2F10B4FDDABE}" type="pres">
      <dgm:prSet presAssocID="{39CD577F-3316-41E1-A204-428745B7E03A}" presName="parentText" presStyleLbl="node1" presStyleIdx="1" presStyleCnt="3" custLinFactNeighborY="58811">
        <dgm:presLayoutVars>
          <dgm:chMax val="0"/>
          <dgm:bulletEnabled val="1"/>
        </dgm:presLayoutVars>
      </dgm:prSet>
      <dgm:spPr/>
      <dgm:t>
        <a:bodyPr/>
        <a:lstStyle/>
        <a:p>
          <a:endParaRPr lang="el-GR"/>
        </a:p>
      </dgm:t>
    </dgm:pt>
    <dgm:pt modelId="{12F66809-12D1-41DA-8D27-4BB01FEF9831}" type="pres">
      <dgm:prSet presAssocID="{F33C1F71-0D20-4300-BD86-E8A79B376D35}" presName="spacer" presStyleCnt="0"/>
      <dgm:spPr/>
      <dgm:t>
        <a:bodyPr/>
        <a:lstStyle/>
        <a:p>
          <a:endParaRPr lang="el-GR"/>
        </a:p>
      </dgm:t>
    </dgm:pt>
    <dgm:pt modelId="{93511E25-3513-46C5-9F87-8CF61C7EFA16}" type="pres">
      <dgm:prSet presAssocID="{D3BC4299-78E1-4D3F-BF6A-4EFCBC025B53}" presName="parentText" presStyleLbl="node1" presStyleIdx="2" presStyleCnt="3" custFlipHor="1" custScaleY="114557" custLinFactNeighborX="-1172" custLinFactNeighborY="23005">
        <dgm:presLayoutVars>
          <dgm:chMax val="0"/>
          <dgm:bulletEnabled val="1"/>
        </dgm:presLayoutVars>
      </dgm:prSet>
      <dgm:spPr/>
      <dgm:t>
        <a:bodyPr/>
        <a:lstStyle/>
        <a:p>
          <a:endParaRPr lang="el-GR"/>
        </a:p>
      </dgm:t>
    </dgm:pt>
  </dgm:ptLst>
  <dgm:cxnLst>
    <dgm:cxn modelId="{E57970B5-AA81-4BA8-B77E-8CA95FFF4404}" type="presOf" srcId="{39CD577F-3316-41E1-A204-428745B7E03A}" destId="{C893C39E-91F6-49C5-BF0F-2F10B4FDDABE}" srcOrd="0" destOrd="0" presId="urn:microsoft.com/office/officeart/2005/8/layout/vList2"/>
    <dgm:cxn modelId="{29072133-194F-43E5-BFE7-05C40D7CDFBA}" srcId="{9E9C73BE-5FB1-4DF9-9D31-6A51DCD8C0DF}" destId="{D3BC4299-78E1-4D3F-BF6A-4EFCBC025B53}" srcOrd="2" destOrd="0" parTransId="{2CE3264F-744B-43DC-A49E-7B7F1604D10D}" sibTransId="{387843F1-7B4C-4DF0-96CC-29DFAEC27A83}"/>
    <dgm:cxn modelId="{725AE75A-BAF6-4A44-B2FE-C1DCB3B4DB5F}" type="presOf" srcId="{9E9C73BE-5FB1-4DF9-9D31-6A51DCD8C0DF}" destId="{35F9B039-B4A3-482A-91BC-508C36F12994}" srcOrd="0" destOrd="0" presId="urn:microsoft.com/office/officeart/2005/8/layout/vList2"/>
    <dgm:cxn modelId="{03E16FE1-EAC0-4BC4-85C7-9FC055C059EC}" srcId="{9E9C73BE-5FB1-4DF9-9D31-6A51DCD8C0DF}" destId="{39CD577F-3316-41E1-A204-428745B7E03A}" srcOrd="1" destOrd="0" parTransId="{A2DD5228-E416-42ED-97CF-BEC27F68F097}" sibTransId="{F33C1F71-0D20-4300-BD86-E8A79B376D35}"/>
    <dgm:cxn modelId="{F797A824-D36F-4D79-AC88-E438A37385EE}" type="presOf" srcId="{A005D693-D94A-4447-911C-230B2DFC3CBF}" destId="{378E9AA2-9ED8-4ACA-910F-B0C38D29FF6C}" srcOrd="0" destOrd="0" presId="urn:microsoft.com/office/officeart/2005/8/layout/vList2"/>
    <dgm:cxn modelId="{18DB72B2-81CF-456E-BEF6-BD43236BFCD4}" srcId="{9E9C73BE-5FB1-4DF9-9D31-6A51DCD8C0DF}" destId="{A005D693-D94A-4447-911C-230B2DFC3CBF}" srcOrd="0" destOrd="0" parTransId="{F9B6BE8D-59A5-488B-B715-B6C3F802ECA2}" sibTransId="{3FFCE617-1767-4487-A13E-1457E9F4853D}"/>
    <dgm:cxn modelId="{BDD6A1C8-4496-4968-8274-E1B2806BE640}" type="presOf" srcId="{D3BC4299-78E1-4D3F-BF6A-4EFCBC025B53}" destId="{93511E25-3513-46C5-9F87-8CF61C7EFA16}" srcOrd="0" destOrd="0" presId="urn:microsoft.com/office/officeart/2005/8/layout/vList2"/>
    <dgm:cxn modelId="{1F7D47A0-D987-4833-AC1F-BFF178E0A6EF}" type="presParOf" srcId="{35F9B039-B4A3-482A-91BC-508C36F12994}" destId="{378E9AA2-9ED8-4ACA-910F-B0C38D29FF6C}" srcOrd="0" destOrd="0" presId="urn:microsoft.com/office/officeart/2005/8/layout/vList2"/>
    <dgm:cxn modelId="{8D71D899-47CC-410B-BF42-5660A9562B15}" type="presParOf" srcId="{35F9B039-B4A3-482A-91BC-508C36F12994}" destId="{4EFC72F3-77A7-4AF0-A1A7-9975DE22A17D}" srcOrd="1" destOrd="0" presId="urn:microsoft.com/office/officeart/2005/8/layout/vList2"/>
    <dgm:cxn modelId="{66DB2A92-BB12-4F54-B83C-3F307FB3781C}" type="presParOf" srcId="{35F9B039-B4A3-482A-91BC-508C36F12994}" destId="{C893C39E-91F6-49C5-BF0F-2F10B4FDDABE}" srcOrd="2" destOrd="0" presId="urn:microsoft.com/office/officeart/2005/8/layout/vList2"/>
    <dgm:cxn modelId="{00CB13B0-2039-47EC-8A11-603CB7EFEFA5}" type="presParOf" srcId="{35F9B039-B4A3-482A-91BC-508C36F12994}" destId="{12F66809-12D1-41DA-8D27-4BB01FEF9831}" srcOrd="3" destOrd="0" presId="urn:microsoft.com/office/officeart/2005/8/layout/vList2"/>
    <dgm:cxn modelId="{E881507A-AA1B-4127-933B-4A3E58FB958A}" type="presParOf" srcId="{35F9B039-B4A3-482A-91BC-508C36F12994}" destId="{93511E25-3513-46C5-9F87-8CF61C7EFA16}"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9C73BE-5FB1-4DF9-9D31-6A51DCD8C0DF}" type="doc">
      <dgm:prSet loTypeId="urn:microsoft.com/office/officeart/2005/8/layout/vList2" loCatId="list" qsTypeId="urn:microsoft.com/office/officeart/2005/8/quickstyle/simple1" qsCatId="simple" csTypeId="urn:microsoft.com/office/officeart/2005/8/colors/accent3_1" csCatId="accent3" phldr="1"/>
      <dgm:spPr/>
      <dgm:t>
        <a:bodyPr/>
        <a:lstStyle/>
        <a:p>
          <a:endParaRPr lang="el-GR"/>
        </a:p>
      </dgm:t>
    </dgm:pt>
    <dgm:pt modelId="{A005D693-D94A-4447-911C-230B2DFC3CBF}">
      <dgm:prSet custT="1"/>
      <dgm:spPr/>
      <dgm:t>
        <a:bodyPr/>
        <a:lstStyle/>
        <a:p>
          <a:pPr algn="ctr"/>
          <a:r>
            <a:rPr lang="en-US" sz="2400" b="1" dirty="0" smtClean="0">
              <a:latin typeface="Book Antiqua" pitchFamily="18" charset="0"/>
            </a:rPr>
            <a:t>Facility Index</a:t>
          </a:r>
          <a:endParaRPr lang="el-GR" sz="2400" b="1" dirty="0">
            <a:latin typeface="Book Antiqua" pitchFamily="18" charset="0"/>
          </a:endParaRPr>
        </a:p>
      </dgm:t>
    </dgm:pt>
    <dgm:pt modelId="{F9B6BE8D-59A5-488B-B715-B6C3F802ECA2}" type="parTrans" cxnId="{18DB72B2-81CF-456E-BEF6-BD43236BFCD4}">
      <dgm:prSet/>
      <dgm:spPr/>
      <dgm:t>
        <a:bodyPr/>
        <a:lstStyle/>
        <a:p>
          <a:endParaRPr lang="el-GR"/>
        </a:p>
      </dgm:t>
    </dgm:pt>
    <dgm:pt modelId="{3FFCE617-1767-4487-A13E-1457E9F4853D}" type="sibTrans" cxnId="{18DB72B2-81CF-456E-BEF6-BD43236BFCD4}">
      <dgm:prSet/>
      <dgm:spPr/>
      <dgm:t>
        <a:bodyPr/>
        <a:lstStyle/>
        <a:p>
          <a:endParaRPr lang="el-GR"/>
        </a:p>
      </dgm:t>
    </dgm:pt>
    <dgm:pt modelId="{D3BC4299-78E1-4D3F-BF6A-4EFCBC025B53}">
      <dgm:prSet custT="1"/>
      <dgm:spPr>
        <a:solidFill>
          <a:schemeClr val="bg1">
            <a:lumMod val="75000"/>
          </a:schemeClr>
        </a:solidFill>
      </dgm:spPr>
      <dgm:t>
        <a:bodyPr/>
        <a:lstStyle/>
        <a:p>
          <a:pPr algn="ctr"/>
          <a:r>
            <a:rPr lang="en-US" sz="2400" b="1" dirty="0" smtClean="0">
              <a:solidFill>
                <a:srgbClr val="C00000"/>
              </a:solidFill>
              <a:latin typeface="Book Antiqua" pitchFamily="18" charset="0"/>
            </a:rPr>
            <a:t>Distractor Analysis</a:t>
          </a:r>
          <a:endParaRPr lang="el-GR" sz="2400" b="1" dirty="0">
            <a:solidFill>
              <a:srgbClr val="C00000"/>
            </a:solidFill>
            <a:latin typeface="Book Antiqua" pitchFamily="18" charset="0"/>
          </a:endParaRPr>
        </a:p>
      </dgm:t>
    </dgm:pt>
    <dgm:pt modelId="{2CE3264F-744B-43DC-A49E-7B7F1604D10D}" type="parTrans" cxnId="{29072133-194F-43E5-BFE7-05C40D7CDFBA}">
      <dgm:prSet/>
      <dgm:spPr/>
      <dgm:t>
        <a:bodyPr/>
        <a:lstStyle/>
        <a:p>
          <a:endParaRPr lang="el-GR"/>
        </a:p>
      </dgm:t>
    </dgm:pt>
    <dgm:pt modelId="{387843F1-7B4C-4DF0-96CC-29DFAEC27A83}" type="sibTrans" cxnId="{29072133-194F-43E5-BFE7-05C40D7CDFBA}">
      <dgm:prSet/>
      <dgm:spPr/>
      <dgm:t>
        <a:bodyPr/>
        <a:lstStyle/>
        <a:p>
          <a:endParaRPr lang="el-GR"/>
        </a:p>
      </dgm:t>
    </dgm:pt>
    <dgm:pt modelId="{39CD577F-3316-41E1-A204-428745B7E03A}">
      <dgm:prSet custT="1"/>
      <dgm:spPr>
        <a:solidFill>
          <a:schemeClr val="bg1"/>
        </a:solidFill>
      </dgm:spPr>
      <dgm:t>
        <a:bodyPr/>
        <a:lstStyle/>
        <a:p>
          <a:pPr algn="ctr"/>
          <a:r>
            <a:rPr lang="en-US" sz="2400" b="1" dirty="0" smtClean="0">
              <a:solidFill>
                <a:srgbClr val="C00000"/>
              </a:solidFill>
              <a:latin typeface="Book Antiqua" pitchFamily="18" charset="0"/>
            </a:rPr>
            <a:t>Discrimination</a:t>
          </a:r>
          <a:r>
            <a:rPr lang="en-US" sz="2400" b="1" dirty="0" smtClean="0">
              <a:latin typeface="Book Antiqua" pitchFamily="18" charset="0"/>
            </a:rPr>
            <a:t> </a:t>
          </a:r>
          <a:r>
            <a:rPr lang="en-US" sz="2400" b="1" dirty="0" smtClean="0">
              <a:solidFill>
                <a:srgbClr val="C00000"/>
              </a:solidFill>
              <a:latin typeface="Book Antiqua" pitchFamily="18" charset="0"/>
            </a:rPr>
            <a:t>Index</a:t>
          </a:r>
          <a:endParaRPr lang="el-GR" sz="2400" b="1" dirty="0">
            <a:solidFill>
              <a:srgbClr val="C00000"/>
            </a:solidFill>
            <a:latin typeface="Book Antiqua" pitchFamily="18" charset="0"/>
          </a:endParaRPr>
        </a:p>
      </dgm:t>
    </dgm:pt>
    <dgm:pt modelId="{A2DD5228-E416-42ED-97CF-BEC27F68F097}" type="parTrans" cxnId="{03E16FE1-EAC0-4BC4-85C7-9FC055C059EC}">
      <dgm:prSet/>
      <dgm:spPr/>
      <dgm:t>
        <a:bodyPr/>
        <a:lstStyle/>
        <a:p>
          <a:endParaRPr lang="el-GR"/>
        </a:p>
      </dgm:t>
    </dgm:pt>
    <dgm:pt modelId="{F33C1F71-0D20-4300-BD86-E8A79B376D35}" type="sibTrans" cxnId="{03E16FE1-EAC0-4BC4-85C7-9FC055C059EC}">
      <dgm:prSet/>
      <dgm:spPr/>
      <dgm:t>
        <a:bodyPr/>
        <a:lstStyle/>
        <a:p>
          <a:endParaRPr lang="el-GR"/>
        </a:p>
      </dgm:t>
    </dgm:pt>
    <dgm:pt modelId="{35F9B039-B4A3-482A-91BC-508C36F12994}" type="pres">
      <dgm:prSet presAssocID="{9E9C73BE-5FB1-4DF9-9D31-6A51DCD8C0DF}" presName="linear" presStyleCnt="0">
        <dgm:presLayoutVars>
          <dgm:animLvl val="lvl"/>
          <dgm:resizeHandles val="exact"/>
        </dgm:presLayoutVars>
      </dgm:prSet>
      <dgm:spPr/>
      <dgm:t>
        <a:bodyPr/>
        <a:lstStyle/>
        <a:p>
          <a:endParaRPr lang="el-GR"/>
        </a:p>
      </dgm:t>
    </dgm:pt>
    <dgm:pt modelId="{378E9AA2-9ED8-4ACA-910F-B0C38D29FF6C}" type="pres">
      <dgm:prSet presAssocID="{A005D693-D94A-4447-911C-230B2DFC3CBF}" presName="parentText" presStyleLbl="node1" presStyleIdx="0" presStyleCnt="3">
        <dgm:presLayoutVars>
          <dgm:chMax val="0"/>
          <dgm:bulletEnabled val="1"/>
        </dgm:presLayoutVars>
      </dgm:prSet>
      <dgm:spPr/>
      <dgm:t>
        <a:bodyPr/>
        <a:lstStyle/>
        <a:p>
          <a:endParaRPr lang="el-GR"/>
        </a:p>
      </dgm:t>
    </dgm:pt>
    <dgm:pt modelId="{4EFC72F3-77A7-4AF0-A1A7-9975DE22A17D}" type="pres">
      <dgm:prSet presAssocID="{3FFCE617-1767-4487-A13E-1457E9F4853D}" presName="spacer" presStyleCnt="0"/>
      <dgm:spPr/>
      <dgm:t>
        <a:bodyPr/>
        <a:lstStyle/>
        <a:p>
          <a:endParaRPr lang="el-GR"/>
        </a:p>
      </dgm:t>
    </dgm:pt>
    <dgm:pt modelId="{C893C39E-91F6-49C5-BF0F-2F10B4FDDABE}" type="pres">
      <dgm:prSet presAssocID="{39CD577F-3316-41E1-A204-428745B7E03A}" presName="parentText" presStyleLbl="node1" presStyleIdx="1" presStyleCnt="3" custLinFactNeighborX="-1172" custLinFactNeighborY="25687">
        <dgm:presLayoutVars>
          <dgm:chMax val="0"/>
          <dgm:bulletEnabled val="1"/>
        </dgm:presLayoutVars>
      </dgm:prSet>
      <dgm:spPr/>
      <dgm:t>
        <a:bodyPr/>
        <a:lstStyle/>
        <a:p>
          <a:endParaRPr lang="el-GR"/>
        </a:p>
      </dgm:t>
    </dgm:pt>
    <dgm:pt modelId="{12F66809-12D1-41DA-8D27-4BB01FEF9831}" type="pres">
      <dgm:prSet presAssocID="{F33C1F71-0D20-4300-BD86-E8A79B376D35}" presName="spacer" presStyleCnt="0"/>
      <dgm:spPr/>
      <dgm:t>
        <a:bodyPr/>
        <a:lstStyle/>
        <a:p>
          <a:endParaRPr lang="el-GR"/>
        </a:p>
      </dgm:t>
    </dgm:pt>
    <dgm:pt modelId="{93511E25-3513-46C5-9F87-8CF61C7EFA16}" type="pres">
      <dgm:prSet presAssocID="{D3BC4299-78E1-4D3F-BF6A-4EFCBC025B53}" presName="parentText" presStyleLbl="node1" presStyleIdx="2" presStyleCnt="3" custFlipHor="1" custScaleY="114557" custLinFactNeighborX="-1172" custLinFactNeighborY="23005">
        <dgm:presLayoutVars>
          <dgm:chMax val="0"/>
          <dgm:bulletEnabled val="1"/>
        </dgm:presLayoutVars>
      </dgm:prSet>
      <dgm:spPr/>
      <dgm:t>
        <a:bodyPr/>
        <a:lstStyle/>
        <a:p>
          <a:endParaRPr lang="el-GR"/>
        </a:p>
      </dgm:t>
    </dgm:pt>
  </dgm:ptLst>
  <dgm:cxnLst>
    <dgm:cxn modelId="{29072133-194F-43E5-BFE7-05C40D7CDFBA}" srcId="{9E9C73BE-5FB1-4DF9-9D31-6A51DCD8C0DF}" destId="{D3BC4299-78E1-4D3F-BF6A-4EFCBC025B53}" srcOrd="2" destOrd="0" parTransId="{2CE3264F-744B-43DC-A49E-7B7F1604D10D}" sibTransId="{387843F1-7B4C-4DF0-96CC-29DFAEC27A83}"/>
    <dgm:cxn modelId="{F04616B0-729B-4CF5-9281-A5356E4D635F}" type="presOf" srcId="{A005D693-D94A-4447-911C-230B2DFC3CBF}" destId="{378E9AA2-9ED8-4ACA-910F-B0C38D29FF6C}" srcOrd="0" destOrd="0" presId="urn:microsoft.com/office/officeart/2005/8/layout/vList2"/>
    <dgm:cxn modelId="{A80C1EAC-D8F3-4710-8897-2E9636B9D8D7}" type="presOf" srcId="{39CD577F-3316-41E1-A204-428745B7E03A}" destId="{C893C39E-91F6-49C5-BF0F-2F10B4FDDABE}" srcOrd="0" destOrd="0" presId="urn:microsoft.com/office/officeart/2005/8/layout/vList2"/>
    <dgm:cxn modelId="{03E16FE1-EAC0-4BC4-85C7-9FC055C059EC}" srcId="{9E9C73BE-5FB1-4DF9-9D31-6A51DCD8C0DF}" destId="{39CD577F-3316-41E1-A204-428745B7E03A}" srcOrd="1" destOrd="0" parTransId="{A2DD5228-E416-42ED-97CF-BEC27F68F097}" sibTransId="{F33C1F71-0D20-4300-BD86-E8A79B376D35}"/>
    <dgm:cxn modelId="{18DB72B2-81CF-456E-BEF6-BD43236BFCD4}" srcId="{9E9C73BE-5FB1-4DF9-9D31-6A51DCD8C0DF}" destId="{A005D693-D94A-4447-911C-230B2DFC3CBF}" srcOrd="0" destOrd="0" parTransId="{F9B6BE8D-59A5-488B-B715-B6C3F802ECA2}" sibTransId="{3FFCE617-1767-4487-A13E-1457E9F4853D}"/>
    <dgm:cxn modelId="{DC90C209-7C6A-412C-B6AE-7084FE9A47CF}" type="presOf" srcId="{D3BC4299-78E1-4D3F-BF6A-4EFCBC025B53}" destId="{93511E25-3513-46C5-9F87-8CF61C7EFA16}" srcOrd="0" destOrd="0" presId="urn:microsoft.com/office/officeart/2005/8/layout/vList2"/>
    <dgm:cxn modelId="{867AA749-9BE4-4864-9085-999A0934D015}" type="presOf" srcId="{9E9C73BE-5FB1-4DF9-9D31-6A51DCD8C0DF}" destId="{35F9B039-B4A3-482A-91BC-508C36F12994}" srcOrd="0" destOrd="0" presId="urn:microsoft.com/office/officeart/2005/8/layout/vList2"/>
    <dgm:cxn modelId="{427E67F7-6260-4146-A6F4-0BBC22837412}" type="presParOf" srcId="{35F9B039-B4A3-482A-91BC-508C36F12994}" destId="{378E9AA2-9ED8-4ACA-910F-B0C38D29FF6C}" srcOrd="0" destOrd="0" presId="urn:microsoft.com/office/officeart/2005/8/layout/vList2"/>
    <dgm:cxn modelId="{F1BE6278-7CE2-40FA-A3C4-FB14E8BFA66D}" type="presParOf" srcId="{35F9B039-B4A3-482A-91BC-508C36F12994}" destId="{4EFC72F3-77A7-4AF0-A1A7-9975DE22A17D}" srcOrd="1" destOrd="0" presId="urn:microsoft.com/office/officeart/2005/8/layout/vList2"/>
    <dgm:cxn modelId="{6A6704F2-7A6D-4131-AF2B-6FA96020C0E7}" type="presParOf" srcId="{35F9B039-B4A3-482A-91BC-508C36F12994}" destId="{C893C39E-91F6-49C5-BF0F-2F10B4FDDABE}" srcOrd="2" destOrd="0" presId="urn:microsoft.com/office/officeart/2005/8/layout/vList2"/>
    <dgm:cxn modelId="{0D1384F4-E954-4853-9778-532B0DE5030B}" type="presParOf" srcId="{35F9B039-B4A3-482A-91BC-508C36F12994}" destId="{12F66809-12D1-41DA-8D27-4BB01FEF9831}" srcOrd="3" destOrd="0" presId="urn:microsoft.com/office/officeart/2005/8/layout/vList2"/>
    <dgm:cxn modelId="{48B1A660-3C12-4888-8E92-84DEB2021F7E}" type="presParOf" srcId="{35F9B039-B4A3-482A-91BC-508C36F12994}" destId="{93511E25-3513-46C5-9F87-8CF61C7EFA16}" srcOrd="4"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8E9AA2-9ED8-4ACA-910F-B0C38D29FF6C}">
      <dsp:nvSpPr>
        <dsp:cNvPr id="0" name=""/>
        <dsp:cNvSpPr/>
      </dsp:nvSpPr>
      <dsp:spPr>
        <a:xfrm>
          <a:off x="0" y="7100"/>
          <a:ext cx="4389120" cy="1010880"/>
        </a:xfrm>
        <a:prstGeom prst="roundRect">
          <a:avLst/>
        </a:prstGeom>
        <a:solidFill>
          <a:schemeClr val="lt1">
            <a:hueOff val="0"/>
            <a:satOff val="0"/>
            <a:lumOff val="0"/>
            <a:alphaOff val="0"/>
          </a:schemeClr>
        </a:solidFill>
        <a:ln w="381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latin typeface="Book Antiqua" pitchFamily="18" charset="0"/>
            </a:rPr>
            <a:t>Central Tendency Measures</a:t>
          </a:r>
          <a:endParaRPr lang="el-GR" sz="2400" b="1" kern="1200" dirty="0">
            <a:latin typeface="Book Antiqua" pitchFamily="18" charset="0"/>
          </a:endParaRPr>
        </a:p>
      </dsp:txBody>
      <dsp:txXfrm>
        <a:off x="49347" y="56447"/>
        <a:ext cx="4290426" cy="912186"/>
      </dsp:txXfrm>
    </dsp:sp>
    <dsp:sp modelId="{C893C39E-91F6-49C5-BF0F-2F10B4FDDABE}">
      <dsp:nvSpPr>
        <dsp:cNvPr id="0" name=""/>
        <dsp:cNvSpPr/>
      </dsp:nvSpPr>
      <dsp:spPr>
        <a:xfrm>
          <a:off x="0" y="1264962"/>
          <a:ext cx="4389120" cy="1010880"/>
        </a:xfrm>
        <a:prstGeom prst="roundRect">
          <a:avLst/>
        </a:prstGeom>
        <a:solidFill>
          <a:schemeClr val="bg1"/>
        </a:solidFill>
        <a:ln w="381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C00000"/>
              </a:solidFill>
              <a:latin typeface="Book Antiqua" pitchFamily="18" charset="0"/>
            </a:rPr>
            <a:t> </a:t>
          </a:r>
          <a:r>
            <a:rPr lang="en-US" sz="2400" b="1" kern="1200" dirty="0" smtClean="0">
              <a:solidFill>
                <a:srgbClr val="C00000"/>
              </a:solidFill>
              <a:latin typeface="Book Antiqua" pitchFamily="18" charset="0"/>
            </a:rPr>
            <a:t>Dispersion Measures</a:t>
          </a:r>
          <a:endParaRPr lang="el-GR" sz="2400" b="1" kern="1200" dirty="0">
            <a:solidFill>
              <a:srgbClr val="C00000"/>
            </a:solidFill>
            <a:latin typeface="Book Antiqua" pitchFamily="18" charset="0"/>
          </a:endParaRPr>
        </a:p>
      </dsp:txBody>
      <dsp:txXfrm>
        <a:off x="49347" y="1314309"/>
        <a:ext cx="4290426" cy="912186"/>
      </dsp:txXfrm>
    </dsp:sp>
    <dsp:sp modelId="{93511E25-3513-46C5-9F87-8CF61C7EFA16}">
      <dsp:nvSpPr>
        <dsp:cNvPr id="0" name=""/>
        <dsp:cNvSpPr/>
      </dsp:nvSpPr>
      <dsp:spPr>
        <a:xfrm flipH="1">
          <a:off x="0" y="2347000"/>
          <a:ext cx="4389120" cy="1158033"/>
        </a:xfrm>
        <a:prstGeom prst="roundRect">
          <a:avLst/>
        </a:prstGeom>
        <a:solidFill>
          <a:schemeClr val="bg1">
            <a:lumMod val="75000"/>
          </a:schemeClr>
        </a:solidFill>
        <a:ln w="381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C00000"/>
              </a:solidFill>
              <a:latin typeface="Book Antiqua" pitchFamily="18" charset="0"/>
            </a:rPr>
            <a:t>Correlation Measures</a:t>
          </a:r>
          <a:endParaRPr lang="el-GR" sz="2400" b="1" kern="1200" dirty="0">
            <a:solidFill>
              <a:srgbClr val="C00000"/>
            </a:solidFill>
            <a:latin typeface="Book Antiqua" pitchFamily="18" charset="0"/>
          </a:endParaRPr>
        </a:p>
      </dsp:txBody>
      <dsp:txXfrm>
        <a:off x="56531" y="2403531"/>
        <a:ext cx="4276058" cy="10449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8E9AA2-9ED8-4ACA-910F-B0C38D29FF6C}">
      <dsp:nvSpPr>
        <dsp:cNvPr id="0" name=""/>
        <dsp:cNvSpPr/>
      </dsp:nvSpPr>
      <dsp:spPr>
        <a:xfrm>
          <a:off x="0" y="31217"/>
          <a:ext cx="4718050" cy="1029600"/>
        </a:xfrm>
        <a:prstGeom prst="roundRect">
          <a:avLst/>
        </a:prstGeom>
        <a:solidFill>
          <a:schemeClr val="lt1">
            <a:hueOff val="0"/>
            <a:satOff val="0"/>
            <a:lumOff val="0"/>
            <a:alphaOff val="0"/>
          </a:schemeClr>
        </a:solidFill>
        <a:ln w="381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latin typeface="Book Antiqua" pitchFamily="18" charset="0"/>
            </a:rPr>
            <a:t>Facility Index</a:t>
          </a:r>
          <a:endParaRPr lang="el-GR" sz="2400" b="1" kern="1200" dirty="0">
            <a:latin typeface="Book Antiqua" pitchFamily="18" charset="0"/>
          </a:endParaRPr>
        </a:p>
      </dsp:txBody>
      <dsp:txXfrm>
        <a:off x="50261" y="81478"/>
        <a:ext cx="4617528" cy="929078"/>
      </dsp:txXfrm>
    </dsp:sp>
    <dsp:sp modelId="{C893C39E-91F6-49C5-BF0F-2F10B4FDDABE}">
      <dsp:nvSpPr>
        <dsp:cNvPr id="0" name=""/>
        <dsp:cNvSpPr/>
      </dsp:nvSpPr>
      <dsp:spPr>
        <a:xfrm>
          <a:off x="0" y="1259905"/>
          <a:ext cx="4718050" cy="1029600"/>
        </a:xfrm>
        <a:prstGeom prst="roundRect">
          <a:avLst/>
        </a:prstGeom>
        <a:solidFill>
          <a:schemeClr val="bg1"/>
        </a:solidFill>
        <a:ln w="381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C00000"/>
              </a:solidFill>
              <a:latin typeface="Book Antiqua" pitchFamily="18" charset="0"/>
            </a:rPr>
            <a:t>Discrimination</a:t>
          </a:r>
          <a:r>
            <a:rPr lang="en-US" sz="2400" b="1" kern="1200" dirty="0" smtClean="0">
              <a:latin typeface="Book Antiqua" pitchFamily="18" charset="0"/>
            </a:rPr>
            <a:t> </a:t>
          </a:r>
          <a:r>
            <a:rPr lang="en-US" sz="2400" b="1" kern="1200" dirty="0" smtClean="0">
              <a:solidFill>
                <a:srgbClr val="C00000"/>
              </a:solidFill>
              <a:latin typeface="Book Antiqua" pitchFamily="18" charset="0"/>
            </a:rPr>
            <a:t>Index</a:t>
          </a:r>
          <a:endParaRPr lang="el-GR" sz="2400" b="1" kern="1200" dirty="0">
            <a:solidFill>
              <a:srgbClr val="C00000"/>
            </a:solidFill>
            <a:latin typeface="Book Antiqua" pitchFamily="18" charset="0"/>
          </a:endParaRPr>
        </a:p>
      </dsp:txBody>
      <dsp:txXfrm>
        <a:off x="50261" y="1310166"/>
        <a:ext cx="4617528" cy="929078"/>
      </dsp:txXfrm>
    </dsp:sp>
    <dsp:sp modelId="{93511E25-3513-46C5-9F87-8CF61C7EFA16}">
      <dsp:nvSpPr>
        <dsp:cNvPr id="0" name=""/>
        <dsp:cNvSpPr/>
      </dsp:nvSpPr>
      <dsp:spPr>
        <a:xfrm flipH="1">
          <a:off x="0" y="2438434"/>
          <a:ext cx="4718050" cy="1179478"/>
        </a:xfrm>
        <a:prstGeom prst="roundRect">
          <a:avLst/>
        </a:prstGeom>
        <a:solidFill>
          <a:schemeClr val="bg1">
            <a:lumMod val="75000"/>
          </a:schemeClr>
        </a:solidFill>
        <a:ln w="381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C00000"/>
              </a:solidFill>
              <a:latin typeface="Book Antiqua" pitchFamily="18" charset="0"/>
            </a:rPr>
            <a:t>Distractor Analysis</a:t>
          </a:r>
          <a:endParaRPr lang="el-GR" sz="2400" b="1" kern="1200" dirty="0">
            <a:solidFill>
              <a:srgbClr val="C00000"/>
            </a:solidFill>
            <a:latin typeface="Book Antiqua" pitchFamily="18" charset="0"/>
          </a:endParaRPr>
        </a:p>
      </dsp:txBody>
      <dsp:txXfrm>
        <a:off x="57577" y="2496011"/>
        <a:ext cx="4602896" cy="106432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DCF4BC-4EB9-450E-9516-CA34CDD3F513}" type="datetimeFigureOut">
              <a:rPr lang="el-GR" smtClean="0"/>
              <a:t>29/3/2018</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C3AF50-80DB-4F21-8D71-2A21C504EE24}" type="slidenum">
              <a:rPr lang="el-GR" smtClean="0"/>
              <a:t>‹#›</a:t>
            </a:fld>
            <a:endParaRPr lang="el-GR"/>
          </a:p>
        </p:txBody>
      </p:sp>
    </p:spTree>
    <p:extLst>
      <p:ext uri="{BB962C8B-B14F-4D97-AF65-F5344CB8AC3E}">
        <p14:creationId xmlns:p14="http://schemas.microsoft.com/office/powerpoint/2010/main" val="630412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smtClean="0"/>
          </a:p>
          <a:p>
            <a:r>
              <a:rPr lang="el-GR" dirty="0" smtClean="0"/>
              <a:t>2. της </a:t>
            </a:r>
            <a:r>
              <a:rPr lang="el-GR" dirty="0" err="1" smtClean="0"/>
              <a:t>διάδρασης</a:t>
            </a:r>
            <a:r>
              <a:rPr lang="el-GR" dirty="0" smtClean="0"/>
              <a:t> μεταξύ των εξεταζόμενων  </a:t>
            </a:r>
          </a:p>
          <a:p>
            <a:endParaRPr lang="el-GR" dirty="0"/>
          </a:p>
        </p:txBody>
      </p:sp>
      <p:sp>
        <p:nvSpPr>
          <p:cNvPr id="4" name="3 - Θέση αριθμού διαφάνειας"/>
          <p:cNvSpPr>
            <a:spLocks noGrp="1"/>
          </p:cNvSpPr>
          <p:nvPr>
            <p:ph type="sldNum" sz="quarter" idx="10"/>
          </p:nvPr>
        </p:nvSpPr>
        <p:spPr/>
        <p:txBody>
          <a:bodyPr/>
          <a:lstStyle/>
          <a:p>
            <a:fld id="{83A99FEB-B324-4303-8E24-E5FBAD975158}" type="slidenum">
              <a:rPr lang="el-GR" smtClean="0"/>
              <a:pPr/>
              <a:t>35</a:t>
            </a:fld>
            <a:endParaRPr lang="el-GR"/>
          </a:p>
        </p:txBody>
      </p:sp>
    </p:spTree>
    <p:extLst>
      <p:ext uri="{BB962C8B-B14F-4D97-AF65-F5344CB8AC3E}">
        <p14:creationId xmlns:p14="http://schemas.microsoft.com/office/powerpoint/2010/main" val="1181493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83A99FEB-B324-4303-8E24-E5FBAD975158}" type="slidenum">
              <a:rPr lang="el-GR" smtClean="0"/>
              <a:pPr/>
              <a:t>38</a:t>
            </a:fld>
            <a:endParaRPr lang="el-GR"/>
          </a:p>
        </p:txBody>
      </p:sp>
    </p:spTree>
    <p:extLst>
      <p:ext uri="{BB962C8B-B14F-4D97-AF65-F5344CB8AC3E}">
        <p14:creationId xmlns:p14="http://schemas.microsoft.com/office/powerpoint/2010/main" val="2417853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83A99FEB-B324-4303-8E24-E5FBAD975158}" type="slidenum">
              <a:rPr lang="el-GR" smtClean="0"/>
              <a:pPr/>
              <a:t>39</a:t>
            </a:fld>
            <a:endParaRPr lang="el-GR"/>
          </a:p>
        </p:txBody>
      </p:sp>
    </p:spTree>
    <p:extLst>
      <p:ext uri="{BB962C8B-B14F-4D97-AF65-F5344CB8AC3E}">
        <p14:creationId xmlns:p14="http://schemas.microsoft.com/office/powerpoint/2010/main" val="3107118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Υπότιτλος 8"/>
          <p:cNvSpPr>
            <a:spLocks noGrp="1"/>
          </p:cNvSpPr>
          <p:nvPr>
            <p:ph type="subTitle" idx="1"/>
          </p:nvPr>
        </p:nvSpPr>
        <p:spPr>
          <a:xfrm>
            <a:off x="609600" y="3699804"/>
            <a:ext cx="110744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Τίτλος 27"/>
          <p:cNvSpPr>
            <a:spLocks noGrp="1"/>
          </p:cNvSpPr>
          <p:nvPr>
            <p:ph type="ctrTitle"/>
          </p:nvPr>
        </p:nvSpPr>
        <p:spPr>
          <a:xfrm>
            <a:off x="609600" y="1433732"/>
            <a:ext cx="110744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smtClean="0"/>
              <a:t>Στυλ κύριου τίτλου</a:t>
            </a:r>
            <a:endParaRPr kumimoji="0" lang="en-US"/>
          </a:p>
        </p:txBody>
      </p:sp>
      <p:cxnSp>
        <p:nvCxnSpPr>
          <p:cNvPr id="8" name="Ευθεία γραμμή σύνδεσης 7"/>
          <p:cNvCxnSpPr/>
          <p:nvPr/>
        </p:nvCxnSpPr>
        <p:spPr>
          <a:xfrm>
            <a:off x="1951501" y="3550126"/>
            <a:ext cx="39624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Ευθεία γραμμή σύνδεσης 12"/>
          <p:cNvCxnSpPr/>
          <p:nvPr/>
        </p:nvCxnSpPr>
        <p:spPr>
          <a:xfrm>
            <a:off x="6278099" y="3550126"/>
            <a:ext cx="39624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Έλλειψη 13"/>
          <p:cNvSpPr/>
          <p:nvPr/>
        </p:nvSpPr>
        <p:spPr>
          <a:xfrm>
            <a:off x="6053797" y="3526302"/>
            <a:ext cx="6096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a:solidFill>
                <a:srgbClr val="444D26"/>
              </a:solidFill>
            </a:endParaRPr>
          </a:p>
        </p:txBody>
      </p:sp>
      <p:sp>
        <p:nvSpPr>
          <p:cNvPr id="15" name="Θέση ημερομηνίας 14"/>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16" name="Θέση αριθμού διαφάνειας 15"/>
          <p:cNvSpPr>
            <a:spLocks noGrp="1"/>
          </p:cNvSpPr>
          <p:nvPr>
            <p:ph type="sldNum" sz="quarter" idx="11"/>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17" name="Θέση υποσέλιδου 16"/>
          <p:cNvSpPr>
            <a:spLocks noGrp="1"/>
          </p:cNvSpPr>
          <p:nvPr>
            <p:ph type="ftr" sz="quarter" idx="12"/>
          </p:nvPr>
        </p:nvSpPr>
        <p:spPr/>
        <p:txBody>
          <a:bodyPr/>
          <a:lstStyle/>
          <a:p>
            <a:endParaRPr lang="el-GR">
              <a:solidFill>
                <a:srgbClr val="444D26"/>
              </a:solidFill>
            </a:endParaRPr>
          </a:p>
        </p:txBody>
      </p:sp>
    </p:spTree>
    <p:extLst>
      <p:ext uri="{BB962C8B-B14F-4D97-AF65-F5344CB8AC3E}">
        <p14:creationId xmlns:p14="http://schemas.microsoft.com/office/powerpoint/2010/main" val="1442554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5" name="Θέση υποσέλιδου 4"/>
          <p:cNvSpPr>
            <a:spLocks noGrp="1"/>
          </p:cNvSpPr>
          <p:nvPr>
            <p:ph type="ftr" sz="quarter" idx="11"/>
          </p:nvPr>
        </p:nvSpPr>
        <p:spPr/>
        <p:txBody>
          <a:bodyPr/>
          <a:lstStyle/>
          <a:p>
            <a:endParaRPr lang="el-GR">
              <a:solidFill>
                <a:srgbClr val="444D26"/>
              </a:solidFill>
            </a:endParaRPr>
          </a:p>
        </p:txBody>
      </p:sp>
      <p:sp>
        <p:nvSpPr>
          <p:cNvPr id="6" name="Θέση αριθμού διαφάνειας 5"/>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Tree>
    <p:extLst>
      <p:ext uri="{BB962C8B-B14F-4D97-AF65-F5344CB8AC3E}">
        <p14:creationId xmlns:p14="http://schemas.microsoft.com/office/powerpoint/2010/main" val="214458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274639"/>
            <a:ext cx="27432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609600" y="274639"/>
            <a:ext cx="80264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5" name="Θέση υποσέλιδου 4"/>
          <p:cNvSpPr>
            <a:spLocks noGrp="1"/>
          </p:cNvSpPr>
          <p:nvPr>
            <p:ph type="ftr" sz="quarter" idx="11"/>
          </p:nvPr>
        </p:nvSpPr>
        <p:spPr/>
        <p:txBody>
          <a:bodyPr/>
          <a:lstStyle/>
          <a:p>
            <a:endParaRPr lang="el-GR">
              <a:solidFill>
                <a:srgbClr val="444D26"/>
              </a:solidFill>
            </a:endParaRPr>
          </a:p>
        </p:txBody>
      </p:sp>
      <p:sp>
        <p:nvSpPr>
          <p:cNvPr id="6" name="Θέση αριθμού διαφάνειας 5"/>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Tree>
    <p:extLst>
      <p:ext uri="{BB962C8B-B14F-4D97-AF65-F5344CB8AC3E}">
        <p14:creationId xmlns:p14="http://schemas.microsoft.com/office/powerpoint/2010/main" val="617898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9" name="Θέση περιεχομένου 8"/>
          <p:cNvSpPr>
            <a:spLocks noGrp="1"/>
          </p:cNvSpPr>
          <p:nvPr>
            <p:ph idx="1"/>
          </p:nvPr>
        </p:nvSpPr>
        <p:spPr>
          <a:xfrm>
            <a:off x="609600" y="1524000"/>
            <a:ext cx="109728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4" name="Θέση ημερομηνίας 13"/>
          <p:cNvSpPr>
            <a:spLocks noGrp="1"/>
          </p:cNvSpPr>
          <p:nvPr>
            <p:ph type="dt" sz="half" idx="14"/>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15" name="Θέση αριθμού διαφάνειας 14"/>
          <p:cNvSpPr>
            <a:spLocks noGrp="1"/>
          </p:cNvSpPr>
          <p:nvPr>
            <p:ph type="sldNum" sz="quarter" idx="15"/>
          </p:nvPr>
        </p:nvSpPr>
        <p:spPr/>
        <p:txBody>
          <a:bodyPr/>
          <a:lstStyle>
            <a:lvl1pPr algn="ctr">
              <a:defRPr/>
            </a:lvl1pPr>
          </a:lstStyle>
          <a:p>
            <a:fld id="{294A253A-8167-412E-8DCB-EC4A56D05BB6}" type="slidenum">
              <a:rPr lang="el-GR" smtClean="0">
                <a:solidFill>
                  <a:srgbClr val="444D26"/>
                </a:solidFill>
              </a:rPr>
              <a:pPr/>
              <a:t>‹#›</a:t>
            </a:fld>
            <a:endParaRPr lang="el-GR">
              <a:solidFill>
                <a:srgbClr val="444D26"/>
              </a:solidFill>
            </a:endParaRPr>
          </a:p>
        </p:txBody>
      </p:sp>
      <p:sp>
        <p:nvSpPr>
          <p:cNvPr id="16" name="Θέση υποσέλιδου 15"/>
          <p:cNvSpPr>
            <a:spLocks noGrp="1"/>
          </p:cNvSpPr>
          <p:nvPr>
            <p:ph type="ftr" sz="quarter" idx="16"/>
          </p:nvPr>
        </p:nvSpPr>
        <p:spPr/>
        <p:txBody>
          <a:bodyPr/>
          <a:lstStyle/>
          <a:p>
            <a:endParaRPr lang="el-GR">
              <a:solidFill>
                <a:srgbClr val="444D26"/>
              </a:solidFill>
            </a:endParaRPr>
          </a:p>
        </p:txBody>
      </p:sp>
      <p:sp>
        <p:nvSpPr>
          <p:cNvPr id="17" name="Τίτλος 16"/>
          <p:cNvSpPr>
            <a:spLocks noGrp="1"/>
          </p:cNvSpPr>
          <p:nvPr>
            <p:ph type="title"/>
          </p:nvPr>
        </p:nvSpPr>
        <p:spPr/>
        <p:txBody>
          <a:bodyPr rtlCol="0" anchor="b" anchorCtr="0"/>
          <a:lstStyle/>
          <a:p>
            <a:r>
              <a:rPr kumimoji="0" lang="el-GR" smtClean="0"/>
              <a:t>Στυλ κύριου τίτλου</a:t>
            </a:r>
            <a:endParaRPr kumimoji="0" lang="en-US"/>
          </a:p>
        </p:txBody>
      </p:sp>
    </p:spTree>
    <p:extLst>
      <p:ext uri="{BB962C8B-B14F-4D97-AF65-F5344CB8AC3E}">
        <p14:creationId xmlns:p14="http://schemas.microsoft.com/office/powerpoint/2010/main" val="1434427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Θέση ημερομηνίας 3"/>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5" name="Θέση υποσέλιδου 4"/>
          <p:cNvSpPr>
            <a:spLocks noGrp="1"/>
          </p:cNvSpPr>
          <p:nvPr>
            <p:ph type="ftr" sz="quarter" idx="11"/>
          </p:nvPr>
        </p:nvSpPr>
        <p:spPr/>
        <p:txBody>
          <a:bodyPr/>
          <a:lstStyle/>
          <a:p>
            <a:endParaRPr lang="el-GR">
              <a:solidFill>
                <a:srgbClr val="444D26"/>
              </a:solidFill>
            </a:endParaRPr>
          </a:p>
        </p:txBody>
      </p:sp>
      <p:sp>
        <p:nvSpPr>
          <p:cNvPr id="6" name="Θέση αριθμού διαφάνειας 5"/>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2" name="Τίτλος 1"/>
          <p:cNvSpPr>
            <a:spLocks noGrp="1"/>
          </p:cNvSpPr>
          <p:nvPr>
            <p:ph type="title"/>
          </p:nvPr>
        </p:nvSpPr>
        <p:spPr>
          <a:xfrm>
            <a:off x="914400" y="3505200"/>
            <a:ext cx="105664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914400" y="4958864"/>
            <a:ext cx="105664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cxnSp>
        <p:nvCxnSpPr>
          <p:cNvPr id="7" name="Ευθεία γραμμή σύνδεσης 6"/>
          <p:cNvCxnSpPr/>
          <p:nvPr/>
        </p:nvCxnSpPr>
        <p:spPr>
          <a:xfrm>
            <a:off x="914400" y="4916993"/>
            <a:ext cx="105664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8637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6" name="Θέση υποσέλιδου 5"/>
          <p:cNvSpPr>
            <a:spLocks noGrp="1"/>
          </p:cNvSpPr>
          <p:nvPr>
            <p:ph type="ftr" sz="quarter" idx="11"/>
          </p:nvPr>
        </p:nvSpPr>
        <p:spPr/>
        <p:txBody>
          <a:bodyPr/>
          <a:lstStyle/>
          <a:p>
            <a:endParaRPr lang="el-GR">
              <a:solidFill>
                <a:srgbClr val="444D26"/>
              </a:solidFill>
            </a:endParaRPr>
          </a:p>
        </p:txBody>
      </p:sp>
      <p:sp>
        <p:nvSpPr>
          <p:cNvPr id="7" name="Θέση αριθμού διαφάνειας 6"/>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11" name="Θέση περιεχομένου 10"/>
          <p:cNvSpPr>
            <a:spLocks noGrp="1"/>
          </p:cNvSpPr>
          <p:nvPr>
            <p:ph sz="half" idx="1"/>
          </p:nvPr>
        </p:nvSpPr>
        <p:spPr>
          <a:xfrm>
            <a:off x="609600" y="1524000"/>
            <a:ext cx="5413248"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half" idx="2"/>
          </p:nvPr>
        </p:nvSpPr>
        <p:spPr>
          <a:xfrm>
            <a:off x="6197600" y="1524000"/>
            <a:ext cx="5413248"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p14="http://schemas.microsoft.com/office/powerpoint/2010/main" val="1847380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Θέση αριθμού διαφάνειας 8"/>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8" name="Θέση υποσέλιδου 7"/>
          <p:cNvSpPr>
            <a:spLocks noGrp="1"/>
          </p:cNvSpPr>
          <p:nvPr>
            <p:ph type="ftr" sz="quarter" idx="11"/>
          </p:nvPr>
        </p:nvSpPr>
        <p:spPr/>
        <p:txBody>
          <a:bodyPr/>
          <a:lstStyle/>
          <a:p>
            <a:endParaRPr lang="el-GR">
              <a:solidFill>
                <a:srgbClr val="444D26"/>
              </a:solidFill>
            </a:endParaRPr>
          </a:p>
        </p:txBody>
      </p:sp>
      <p:sp>
        <p:nvSpPr>
          <p:cNvPr id="7" name="Θέση ημερομηνίας 6"/>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3" name="Θέση κειμένου 2"/>
          <p:cNvSpPr>
            <a:spLocks noGrp="1"/>
          </p:cNvSpPr>
          <p:nvPr>
            <p:ph type="body" idx="1"/>
          </p:nvPr>
        </p:nvSpPr>
        <p:spPr>
          <a:xfrm>
            <a:off x="609600" y="1399593"/>
            <a:ext cx="5386917"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32" name="Θέση περιεχομένου 31"/>
          <p:cNvSpPr>
            <a:spLocks noGrp="1"/>
          </p:cNvSpPr>
          <p:nvPr>
            <p:ph sz="half" idx="2"/>
          </p:nvPr>
        </p:nvSpPr>
        <p:spPr>
          <a:xfrm>
            <a:off x="609600" y="2201896"/>
            <a:ext cx="53848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4" name="Θέση περιεχομένου 33"/>
          <p:cNvSpPr>
            <a:spLocks noGrp="1"/>
          </p:cNvSpPr>
          <p:nvPr>
            <p:ph sz="quarter" idx="4"/>
          </p:nvPr>
        </p:nvSpPr>
        <p:spPr>
          <a:xfrm>
            <a:off x="6199717" y="2201896"/>
            <a:ext cx="53848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 name="Τίτλος 1"/>
          <p:cNvSpPr>
            <a:spLocks noGrp="1"/>
          </p:cNvSpPr>
          <p:nvPr>
            <p:ph type="title"/>
          </p:nvPr>
        </p:nvSpPr>
        <p:spPr>
          <a:xfrm>
            <a:off x="609600" y="155448"/>
            <a:ext cx="10972800" cy="1143000"/>
          </a:xfrm>
        </p:spPr>
        <p:txBody>
          <a:bodyPr anchor="b" anchorCtr="0"/>
          <a:lstStyle>
            <a:lvl1pPr>
              <a:defRPr/>
            </a:lvl1pPr>
          </a:lstStyle>
          <a:p>
            <a:r>
              <a:rPr kumimoji="0" lang="el-GR" smtClean="0"/>
              <a:t>Στυλ κύριου τίτλου</a:t>
            </a:r>
            <a:endParaRPr kumimoji="0" lang="en-US"/>
          </a:p>
        </p:txBody>
      </p:sp>
      <p:sp>
        <p:nvSpPr>
          <p:cNvPr id="12" name="Θέση κειμένου 11"/>
          <p:cNvSpPr>
            <a:spLocks noGrp="1"/>
          </p:cNvSpPr>
          <p:nvPr>
            <p:ph type="body" idx="3"/>
          </p:nvPr>
        </p:nvSpPr>
        <p:spPr>
          <a:xfrm>
            <a:off x="6197600" y="1399593"/>
            <a:ext cx="5386917"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cxnSp>
        <p:nvCxnSpPr>
          <p:cNvPr id="10" name="Ευθεία γραμμή σύνδεσης 9"/>
          <p:cNvCxnSpPr/>
          <p:nvPr/>
        </p:nvCxnSpPr>
        <p:spPr>
          <a:xfrm>
            <a:off x="750593" y="2180219"/>
            <a:ext cx="499872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Ευθεία γραμμή σύνδεσης 16"/>
          <p:cNvCxnSpPr/>
          <p:nvPr/>
        </p:nvCxnSpPr>
        <p:spPr>
          <a:xfrm>
            <a:off x="6339840" y="2180219"/>
            <a:ext cx="499872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090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4" name="Θέση υποσέλιδου 3"/>
          <p:cNvSpPr>
            <a:spLocks noGrp="1"/>
          </p:cNvSpPr>
          <p:nvPr>
            <p:ph type="ftr" sz="quarter" idx="11"/>
          </p:nvPr>
        </p:nvSpPr>
        <p:spPr/>
        <p:txBody>
          <a:bodyPr/>
          <a:lstStyle/>
          <a:p>
            <a:endParaRPr lang="el-GR">
              <a:solidFill>
                <a:srgbClr val="444D26"/>
              </a:solidFill>
            </a:endParaRPr>
          </a:p>
        </p:txBody>
      </p:sp>
      <p:sp>
        <p:nvSpPr>
          <p:cNvPr id="5" name="Θέση αριθμού διαφάνειας 4"/>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Tree>
    <p:extLst>
      <p:ext uri="{BB962C8B-B14F-4D97-AF65-F5344CB8AC3E}">
        <p14:creationId xmlns:p14="http://schemas.microsoft.com/office/powerpoint/2010/main" val="1007582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3" name="Θέση υποσέλιδου 2"/>
          <p:cNvSpPr>
            <a:spLocks noGrp="1"/>
          </p:cNvSpPr>
          <p:nvPr>
            <p:ph type="ftr" sz="quarter" idx="11"/>
          </p:nvPr>
        </p:nvSpPr>
        <p:spPr/>
        <p:txBody>
          <a:bodyPr/>
          <a:lstStyle/>
          <a:p>
            <a:endParaRPr lang="el-GR">
              <a:solidFill>
                <a:srgbClr val="444D26"/>
              </a:solidFill>
            </a:endParaRPr>
          </a:p>
        </p:txBody>
      </p:sp>
      <p:sp>
        <p:nvSpPr>
          <p:cNvPr id="4" name="Θέση αριθμού διαφάνειας 3"/>
          <p:cNvSpPr>
            <a:spLocks noGrp="1"/>
          </p:cNvSpPr>
          <p:nvPr>
            <p:ph type="sldNum" sz="quarter" idx="12"/>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Tree>
    <p:extLst>
      <p:ext uri="{BB962C8B-B14F-4D97-AF65-F5344CB8AC3E}">
        <p14:creationId xmlns:p14="http://schemas.microsoft.com/office/powerpoint/2010/main" val="1808670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Θέση περιεχομένου 28"/>
          <p:cNvSpPr>
            <a:spLocks noGrp="1"/>
          </p:cNvSpPr>
          <p:nvPr>
            <p:ph sz="quarter" idx="1"/>
          </p:nvPr>
        </p:nvSpPr>
        <p:spPr>
          <a:xfrm>
            <a:off x="609600" y="457200"/>
            <a:ext cx="8331200" cy="5715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 name="Θέση κειμένου 2"/>
          <p:cNvSpPr>
            <a:spLocks noGrp="1"/>
          </p:cNvSpPr>
          <p:nvPr>
            <p:ph type="body" idx="2"/>
          </p:nvPr>
        </p:nvSpPr>
        <p:spPr>
          <a:xfrm>
            <a:off x="9042400" y="1600200"/>
            <a:ext cx="2645664"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31" name="Τίτλος 30"/>
          <p:cNvSpPr>
            <a:spLocks noGrp="1"/>
          </p:cNvSpPr>
          <p:nvPr>
            <p:ph type="title"/>
          </p:nvPr>
        </p:nvSpPr>
        <p:spPr>
          <a:xfrm>
            <a:off x="9042400" y="457200"/>
            <a:ext cx="26416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8" name="Θέση ημερομηνίας 7"/>
          <p:cNvSpPr>
            <a:spLocks noGrp="1"/>
          </p:cNvSpPr>
          <p:nvPr>
            <p:ph type="dt" sz="half" idx="14"/>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9" name="Θέση αριθμού διαφάνειας 8"/>
          <p:cNvSpPr>
            <a:spLocks noGrp="1"/>
          </p:cNvSpPr>
          <p:nvPr>
            <p:ph type="sldNum" sz="quarter" idx="15"/>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10" name="Θέση υποσέλιδου 9"/>
          <p:cNvSpPr>
            <a:spLocks noGrp="1"/>
          </p:cNvSpPr>
          <p:nvPr>
            <p:ph type="ftr" sz="quarter" idx="16"/>
          </p:nvPr>
        </p:nvSpPr>
        <p:spPr/>
        <p:txBody>
          <a:bodyPr/>
          <a:lstStyle/>
          <a:p>
            <a:endParaRPr lang="el-GR">
              <a:solidFill>
                <a:srgbClr val="444D26"/>
              </a:solidFill>
            </a:endParaRPr>
          </a:p>
        </p:txBody>
      </p:sp>
    </p:spTree>
    <p:extLst>
      <p:ext uri="{BB962C8B-B14F-4D97-AF65-F5344CB8AC3E}">
        <p14:creationId xmlns:p14="http://schemas.microsoft.com/office/powerpoint/2010/main" val="2309291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839200" y="457200"/>
            <a:ext cx="2743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609600" y="457200"/>
            <a:ext cx="80264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smtClean="0"/>
              <a:t>Κάντε κλικ στο εικονίδιο για να προσθέσετε μια εικόνα</a:t>
            </a:r>
            <a:endParaRPr kumimoji="0" lang="en-US"/>
          </a:p>
        </p:txBody>
      </p:sp>
      <p:sp>
        <p:nvSpPr>
          <p:cNvPr id="4" name="Θέση κειμένου 3"/>
          <p:cNvSpPr>
            <a:spLocks noGrp="1"/>
          </p:cNvSpPr>
          <p:nvPr>
            <p:ph type="body" sz="half" idx="2"/>
          </p:nvPr>
        </p:nvSpPr>
        <p:spPr>
          <a:xfrm>
            <a:off x="8839200" y="1600200"/>
            <a:ext cx="27432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8" name="Θέση ημερομηνίας 7"/>
          <p:cNvSpPr>
            <a:spLocks noGrp="1"/>
          </p:cNvSpPr>
          <p:nvPr>
            <p:ph type="dt" sz="half" idx="10"/>
          </p:nvPr>
        </p:nvSpPr>
        <p:spPr/>
        <p:txBody>
          <a:body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9" name="Θέση αριθμού διαφάνειας 8"/>
          <p:cNvSpPr>
            <a:spLocks noGrp="1"/>
          </p:cNvSpPr>
          <p:nvPr>
            <p:ph type="sldNum" sz="quarter" idx="11"/>
          </p:nvPr>
        </p:nvSpPr>
        <p:spPr/>
        <p:txBody>
          <a:bodyPr/>
          <a:lstStyle/>
          <a:p>
            <a:fld id="{294A253A-8167-412E-8DCB-EC4A56D05BB6}" type="slidenum">
              <a:rPr lang="el-GR" smtClean="0">
                <a:solidFill>
                  <a:srgbClr val="444D26"/>
                </a:solidFill>
              </a:rPr>
              <a:pPr/>
              <a:t>‹#›</a:t>
            </a:fld>
            <a:endParaRPr lang="el-GR">
              <a:solidFill>
                <a:srgbClr val="444D26"/>
              </a:solidFill>
            </a:endParaRPr>
          </a:p>
        </p:txBody>
      </p:sp>
      <p:sp>
        <p:nvSpPr>
          <p:cNvPr id="10" name="Θέση υποσέλιδου 9"/>
          <p:cNvSpPr>
            <a:spLocks noGrp="1"/>
          </p:cNvSpPr>
          <p:nvPr>
            <p:ph type="ftr" sz="quarter" idx="12"/>
          </p:nvPr>
        </p:nvSpPr>
        <p:spPr/>
        <p:txBody>
          <a:bodyPr/>
          <a:lstStyle/>
          <a:p>
            <a:endParaRPr lang="el-GR">
              <a:solidFill>
                <a:srgbClr val="444D26"/>
              </a:solidFill>
            </a:endParaRPr>
          </a:p>
        </p:txBody>
      </p:sp>
    </p:spTree>
    <p:extLst>
      <p:ext uri="{BB962C8B-B14F-4D97-AF65-F5344CB8AC3E}">
        <p14:creationId xmlns:p14="http://schemas.microsoft.com/office/powerpoint/2010/main" val="2936407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Θέση κειμένου 8"/>
          <p:cNvSpPr>
            <a:spLocks noGrp="1"/>
          </p:cNvSpPr>
          <p:nvPr>
            <p:ph type="body" idx="1"/>
          </p:nvPr>
        </p:nvSpPr>
        <p:spPr>
          <a:xfrm>
            <a:off x="609600" y="1447800"/>
            <a:ext cx="10972800" cy="4678363"/>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Θέση ημερομηνίας 23"/>
          <p:cNvSpPr>
            <a:spLocks noGrp="1"/>
          </p:cNvSpPr>
          <p:nvPr>
            <p:ph type="dt" sz="half" idx="2"/>
          </p:nvPr>
        </p:nvSpPr>
        <p:spPr>
          <a:xfrm>
            <a:off x="7721600" y="6203667"/>
            <a:ext cx="3454400" cy="384048"/>
          </a:xfrm>
          <a:prstGeom prst="rect">
            <a:avLst/>
          </a:prstGeom>
        </p:spPr>
        <p:txBody>
          <a:bodyPr vert="horz" anchor="ctr" anchorCtr="0"/>
          <a:lstStyle>
            <a:lvl1pPr algn="l" eaLnBrk="1" latinLnBrk="0" hangingPunct="1">
              <a:defRPr kumimoji="0" sz="1200">
                <a:solidFill>
                  <a:schemeClr val="tx2"/>
                </a:solidFill>
              </a:defRPr>
            </a:lvl1pPr>
          </a:lstStyle>
          <a:p>
            <a:fld id="{E87FD7C4-D633-40A3-9859-C4E3A8303836}" type="datetimeFigureOut">
              <a:rPr lang="el-GR" smtClean="0">
                <a:solidFill>
                  <a:srgbClr val="444D26"/>
                </a:solidFill>
              </a:rPr>
              <a:pPr/>
              <a:t>29/3/2018</a:t>
            </a:fld>
            <a:endParaRPr lang="el-GR">
              <a:solidFill>
                <a:srgbClr val="444D26"/>
              </a:solidFill>
            </a:endParaRPr>
          </a:p>
        </p:txBody>
      </p:sp>
      <p:sp>
        <p:nvSpPr>
          <p:cNvPr id="10" name="Θέση υποσέλιδου 9"/>
          <p:cNvSpPr>
            <a:spLocks noGrp="1"/>
          </p:cNvSpPr>
          <p:nvPr>
            <p:ph type="ftr" sz="quarter" idx="3"/>
          </p:nvPr>
        </p:nvSpPr>
        <p:spPr>
          <a:xfrm>
            <a:off x="2844800" y="6203667"/>
            <a:ext cx="4775200" cy="384048"/>
          </a:xfrm>
          <a:prstGeom prst="rect">
            <a:avLst/>
          </a:prstGeom>
        </p:spPr>
        <p:txBody>
          <a:bodyPr vert="horz" anchor="ctr" anchorCtr="0"/>
          <a:lstStyle>
            <a:lvl1pPr algn="r" eaLnBrk="1" latinLnBrk="0" hangingPunct="1">
              <a:defRPr kumimoji="0" sz="1200">
                <a:solidFill>
                  <a:schemeClr val="tx2"/>
                </a:solidFill>
              </a:defRPr>
            </a:lvl1pPr>
          </a:lstStyle>
          <a:p>
            <a:endParaRPr lang="el-GR">
              <a:solidFill>
                <a:srgbClr val="444D26"/>
              </a:solidFill>
            </a:endParaRPr>
          </a:p>
        </p:txBody>
      </p:sp>
      <p:sp>
        <p:nvSpPr>
          <p:cNvPr id="22" name="Θέση αριθμού διαφάνειας 21"/>
          <p:cNvSpPr>
            <a:spLocks noGrp="1"/>
          </p:cNvSpPr>
          <p:nvPr>
            <p:ph type="sldNum" sz="quarter" idx="4"/>
          </p:nvPr>
        </p:nvSpPr>
        <p:spPr>
          <a:xfrm>
            <a:off x="11214100" y="6181531"/>
            <a:ext cx="8128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94A253A-8167-412E-8DCB-EC4A56D05BB6}" type="slidenum">
              <a:rPr lang="el-GR" smtClean="0">
                <a:solidFill>
                  <a:srgbClr val="444D26"/>
                </a:solidFill>
              </a:rPr>
              <a:pPr/>
              <a:t>‹#›</a:t>
            </a:fld>
            <a:endParaRPr lang="el-GR">
              <a:solidFill>
                <a:srgbClr val="444D26"/>
              </a:solidFill>
            </a:endParaRPr>
          </a:p>
        </p:txBody>
      </p:sp>
      <p:sp>
        <p:nvSpPr>
          <p:cNvPr id="5" name="Θέση τίτλου 4"/>
          <p:cNvSpPr>
            <a:spLocks noGrp="1"/>
          </p:cNvSpPr>
          <p:nvPr>
            <p:ph type="title"/>
          </p:nvPr>
        </p:nvSpPr>
        <p:spPr>
          <a:xfrm>
            <a:off x="609600" y="152400"/>
            <a:ext cx="10972800" cy="1219200"/>
          </a:xfrm>
          <a:prstGeom prst="rect">
            <a:avLst/>
          </a:prstGeom>
          <a:ln w="6350" cap="rnd">
            <a:noFill/>
          </a:ln>
        </p:spPr>
        <p:txBody>
          <a:bodyPr vert="horz" anchor="b" anchorCtr="0">
            <a:normAutofit/>
          </a:bodyPr>
          <a:lstStyle/>
          <a:p>
            <a:r>
              <a:rPr kumimoji="0" lang="el-GR" smtClean="0"/>
              <a:t>Στυλ κύριου τίτλου</a:t>
            </a:r>
            <a:endParaRPr kumimoji="0" lang="en-US"/>
          </a:p>
        </p:txBody>
      </p:sp>
    </p:spTree>
    <p:extLst>
      <p:ext uri="{BB962C8B-B14F-4D97-AF65-F5344CB8AC3E}">
        <p14:creationId xmlns:p14="http://schemas.microsoft.com/office/powerpoint/2010/main" val="214417981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rcel.enl.uoa.gr/xenesglosses/guide_kef8.ht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rcel.enl.uoa.gr/xenesglosses/guide_kef8.ht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www.ohio.edu/people/brooksg/tap_download.htm" TargetMode="External"/><Relationship Id="rId2" Type="http://schemas.openxmlformats.org/officeDocument/2006/relationships/hyperlink" Target="http://languagetesting.info/statistics/excel.html" TargetMode="External"/><Relationship Id="rId1" Type="http://schemas.openxmlformats.org/officeDocument/2006/relationships/slideLayout" Target="../slideLayouts/slideLayout2.xml"/><Relationship Id="rId6" Type="http://schemas.openxmlformats.org/officeDocument/2006/relationships/hyperlink" Target="http://www.greek-language.gr/greekLang/files/document/certification/statanalysis2009.pdf" TargetMode="External"/><Relationship Id="rId5" Type="http://schemas.openxmlformats.org/officeDocument/2006/relationships/hyperlink" Target="http://pages.infinit.net/rlevesqu/Syntax/ItemAnalysis/UsingSPSSforItemAnalysis.pdf" TargetMode="External"/><Relationship Id="rId4" Type="http://schemas.openxmlformats.org/officeDocument/2006/relationships/hyperlink" Target="http://www.assess.com/xcart/product.php?productid=417&amp;download=1&amp;url=Iteman4212.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3181082" y="4365104"/>
            <a:ext cx="8100810" cy="1296144"/>
          </a:xfrm>
        </p:spPr>
        <p:txBody>
          <a:bodyPr>
            <a:normAutofit lnSpcReduction="10000"/>
          </a:bodyPr>
          <a:lstStyle/>
          <a:p>
            <a:pPr algn="r"/>
            <a:r>
              <a:rPr lang="el-GR" sz="2000" b="1" dirty="0">
                <a:solidFill>
                  <a:schemeClr val="tx1"/>
                </a:solidFill>
                <a:latin typeface="Segoe Script" panose="020B0504020000000003" pitchFamily="34" charset="0"/>
              </a:rPr>
              <a:t>Δρ. Άννα </a:t>
            </a:r>
            <a:r>
              <a:rPr lang="el-GR" sz="2000" b="1" dirty="0" err="1">
                <a:solidFill>
                  <a:schemeClr val="tx1"/>
                </a:solidFill>
                <a:latin typeface="Segoe Script" panose="020B0504020000000003" pitchFamily="34" charset="0"/>
              </a:rPr>
              <a:t>Μουτή</a:t>
            </a:r>
            <a:endParaRPr lang="el-GR" sz="2000" b="1" dirty="0">
              <a:solidFill>
                <a:schemeClr val="tx1"/>
              </a:solidFill>
              <a:latin typeface="Segoe Script" panose="020B0504020000000003" pitchFamily="34" charset="0"/>
            </a:endParaRPr>
          </a:p>
          <a:p>
            <a:pPr algn="r"/>
            <a:r>
              <a:rPr lang="el-GR" sz="1600" b="1" dirty="0">
                <a:solidFill>
                  <a:schemeClr val="tx1"/>
                </a:solidFill>
                <a:latin typeface="Segoe Script" panose="020B0504020000000003" pitchFamily="34" charset="0"/>
              </a:rPr>
              <a:t>Μέλος Ε.Ε.Π., </a:t>
            </a:r>
          </a:p>
          <a:p>
            <a:pPr algn="r"/>
            <a:r>
              <a:rPr lang="el-GR" sz="1600" b="1" dirty="0">
                <a:solidFill>
                  <a:schemeClr val="tx1"/>
                </a:solidFill>
                <a:latin typeface="Segoe Script" panose="020B0504020000000003" pitchFamily="34" charset="0"/>
              </a:rPr>
              <a:t>Τμήμα Πληροφορικής με Εφαρμογές στη </a:t>
            </a:r>
            <a:r>
              <a:rPr lang="el-GR" sz="1600" b="1" dirty="0" err="1">
                <a:solidFill>
                  <a:schemeClr val="tx1"/>
                </a:solidFill>
                <a:latin typeface="Segoe Script" panose="020B0504020000000003" pitchFamily="34" charset="0"/>
              </a:rPr>
              <a:t>Βιοϊατρική</a:t>
            </a:r>
            <a:endParaRPr lang="el-GR" sz="1600" b="1" dirty="0">
              <a:solidFill>
                <a:schemeClr val="tx1"/>
              </a:solidFill>
              <a:latin typeface="Segoe Script" panose="020B0504020000000003" pitchFamily="34" charset="0"/>
            </a:endParaRPr>
          </a:p>
          <a:p>
            <a:pPr algn="r"/>
            <a:r>
              <a:rPr lang="el-GR" sz="1600" b="1" dirty="0">
                <a:solidFill>
                  <a:schemeClr val="tx1"/>
                </a:solidFill>
                <a:latin typeface="Segoe Script" panose="020B0504020000000003" pitchFamily="34" charset="0"/>
              </a:rPr>
              <a:t>Πανεπιστήμιο Θεσσαλίας</a:t>
            </a:r>
          </a:p>
        </p:txBody>
      </p:sp>
      <p:sp>
        <p:nvSpPr>
          <p:cNvPr id="2" name="Τίτλος 1"/>
          <p:cNvSpPr>
            <a:spLocks noGrp="1"/>
          </p:cNvSpPr>
          <p:nvPr>
            <p:ph type="ctrTitle"/>
          </p:nvPr>
        </p:nvSpPr>
        <p:spPr>
          <a:xfrm>
            <a:off x="1703512" y="1433732"/>
            <a:ext cx="8712968" cy="2067276"/>
          </a:xfrm>
        </p:spPr>
        <p:txBody>
          <a:bodyPr>
            <a:normAutofit fontScale="90000"/>
          </a:bodyPr>
          <a:lstStyle/>
          <a:p>
            <a:pPr>
              <a:spcBef>
                <a:spcPts val="600"/>
              </a:spcBef>
            </a:pPr>
            <a:r>
              <a:rPr lang="el-GR" sz="3100" b="1" dirty="0">
                <a:solidFill>
                  <a:schemeClr val="tx1"/>
                </a:solidFill>
              </a:rPr>
              <a:t>«</a:t>
            </a:r>
            <a:r>
              <a:rPr lang="el-GR" sz="3100" dirty="0">
                <a:solidFill>
                  <a:schemeClr val="tx1"/>
                </a:solidFill>
              </a:rPr>
              <a:t>Δ.Π.Μ.Σ. Πληροφορική και  Υπολογιστική </a:t>
            </a:r>
            <a:r>
              <a:rPr lang="el-GR" sz="3100" dirty="0" err="1">
                <a:solidFill>
                  <a:schemeClr val="tx1"/>
                </a:solidFill>
              </a:rPr>
              <a:t>Βιοϊατρική</a:t>
            </a:r>
            <a:r>
              <a:rPr lang="el-GR" sz="3100" b="1" dirty="0">
                <a:solidFill>
                  <a:schemeClr val="tx1"/>
                </a:solidFill>
              </a:rPr>
              <a:t>»</a:t>
            </a:r>
            <a:br>
              <a:rPr lang="el-GR" sz="3100" b="1" dirty="0">
                <a:solidFill>
                  <a:schemeClr val="tx1"/>
                </a:solidFill>
              </a:rPr>
            </a:br>
            <a:r>
              <a:rPr lang="el-GR" sz="2900" b="1" dirty="0">
                <a:solidFill>
                  <a:schemeClr val="tx1"/>
                </a:solidFill>
              </a:rPr>
              <a:t>Κατεύθυνση Πληροφορικής και Τεχνολογίας </a:t>
            </a:r>
            <a:br>
              <a:rPr lang="el-GR" sz="2900" b="1" dirty="0">
                <a:solidFill>
                  <a:schemeClr val="tx1"/>
                </a:solidFill>
              </a:rPr>
            </a:br>
            <a:r>
              <a:rPr lang="el-GR" sz="2900" b="1" dirty="0">
                <a:solidFill>
                  <a:schemeClr val="tx1"/>
                </a:solidFill>
              </a:rPr>
              <a:t>Πληροφοριών και Επικοινωνιών (Τ.Π.Ε.) στην Εκπαίδευση</a:t>
            </a:r>
            <a:r>
              <a:rPr lang="el-GR" b="1" dirty="0"/>
              <a:t/>
            </a:r>
            <a:br>
              <a:rPr lang="el-GR" b="1" dirty="0"/>
            </a:br>
            <a:r>
              <a:rPr lang="el-GR" sz="2200" spc="100" dirty="0">
                <a:ln>
                  <a:noFill/>
                </a:ln>
                <a:solidFill>
                  <a:srgbClr val="FEFAC9"/>
                </a:solidFill>
                <a:effectLst/>
              </a:rPr>
              <a:t/>
            </a:r>
            <a:br>
              <a:rPr lang="el-GR" sz="2200" spc="100" dirty="0">
                <a:ln>
                  <a:noFill/>
                </a:ln>
                <a:solidFill>
                  <a:srgbClr val="FEFAC9"/>
                </a:solidFill>
                <a:effectLst/>
              </a:rPr>
            </a:br>
            <a:r>
              <a:rPr lang="el-GR" sz="2200" spc="100" dirty="0">
                <a:ln>
                  <a:noFill/>
                </a:ln>
                <a:solidFill>
                  <a:srgbClr val="FEFAC9"/>
                </a:solidFill>
                <a:effectLst/>
              </a:rPr>
              <a:t/>
            </a:r>
            <a:br>
              <a:rPr lang="el-GR" sz="2200" spc="100" dirty="0">
                <a:ln>
                  <a:noFill/>
                </a:ln>
                <a:solidFill>
                  <a:srgbClr val="FEFAC9"/>
                </a:solidFill>
                <a:effectLst/>
              </a:rPr>
            </a:br>
            <a:r>
              <a:rPr lang="el-GR" b="1" dirty="0" smtClean="0">
                <a:solidFill>
                  <a:srgbClr val="C00000"/>
                </a:solidFill>
                <a:latin typeface="Segoe Script" panose="030B0504020000000003" pitchFamily="66" charset="0"/>
              </a:rPr>
              <a:t>Μέθοδοι </a:t>
            </a:r>
            <a:r>
              <a:rPr lang="el-GR" b="1" dirty="0">
                <a:solidFill>
                  <a:srgbClr val="C00000"/>
                </a:solidFill>
                <a:latin typeface="Segoe Script" panose="030B0504020000000003" pitchFamily="66" charset="0"/>
              </a:rPr>
              <a:t>Αξιολόγησης Εκπαιδευτικού Έργου</a:t>
            </a:r>
            <a:endParaRPr lang="el-GR" dirty="0">
              <a:solidFill>
                <a:srgbClr val="FFC000"/>
              </a:solidFill>
              <a:latin typeface="Segoe Script" panose="030B0504020000000003" pitchFamily="66" charset="0"/>
            </a:endParaRPr>
          </a:p>
        </p:txBody>
      </p:sp>
    </p:spTree>
    <p:extLst>
      <p:ext uri="{BB962C8B-B14F-4D97-AF65-F5344CB8AC3E}">
        <p14:creationId xmlns:p14="http://schemas.microsoft.com/office/powerpoint/2010/main" val="330111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smtClean="0">
                <a:solidFill>
                  <a:srgbClr val="C00000"/>
                </a:solidFill>
              </a:rPr>
              <a:t>Practicality</a:t>
            </a:r>
            <a:endParaRPr lang="el-GR" b="1" dirty="0">
              <a:solidFill>
                <a:srgbClr val="C00000"/>
              </a:solidFill>
            </a:endParaRPr>
          </a:p>
        </p:txBody>
      </p:sp>
      <p:sp>
        <p:nvSpPr>
          <p:cNvPr id="3" name="Θέση περιεχομένου 2"/>
          <p:cNvSpPr>
            <a:spLocks noGrp="1"/>
          </p:cNvSpPr>
          <p:nvPr>
            <p:ph idx="1"/>
          </p:nvPr>
        </p:nvSpPr>
        <p:spPr/>
        <p:txBody>
          <a:bodyPr/>
          <a:lstStyle/>
          <a:p>
            <a:pPr marL="0" indent="0">
              <a:buNone/>
            </a:pPr>
            <a:r>
              <a:rPr lang="en-GB" dirty="0"/>
              <a:t>Practicality is the extent to which an examination is practicable in terms of the resources required to produce and administer it in its context of use. A practical examination is one that does not place unreasonable demands on either the test producer or the test user. A practical test is not excessively expensive, stays within appropriate time constraints, is relatively easy to administer and has a specific and time-efficient scoring procedure.</a:t>
            </a:r>
            <a:endParaRPr lang="el-GR" dirty="0"/>
          </a:p>
          <a:p>
            <a:endParaRPr lang="el-GR" dirty="0"/>
          </a:p>
        </p:txBody>
      </p:sp>
    </p:spTree>
    <p:extLst>
      <p:ext uri="{BB962C8B-B14F-4D97-AF65-F5344CB8AC3E}">
        <p14:creationId xmlns:p14="http://schemas.microsoft.com/office/powerpoint/2010/main" val="2151851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a:bodyPr>
          <a:lstStyle/>
          <a:p>
            <a:pPr marL="0" indent="0">
              <a:buNone/>
            </a:pPr>
            <a:r>
              <a:rPr lang="el-GR" dirty="0"/>
              <a:t>Το ερώτημα που απασχολεί συχνά τους σχεδιαστές γλωσσικών δοκιμασιών είναι κατά πόσο η γλωσσική δοκιμασία που έχουν σχεδιάσει είναι λειτουργική ή αλλιώς πρακτική. </a:t>
            </a:r>
            <a:endParaRPr lang="el-GR" dirty="0" smtClean="0"/>
          </a:p>
          <a:p>
            <a:pPr marL="0" indent="0">
              <a:buNone/>
            </a:pPr>
            <a:r>
              <a:rPr lang="el-GR" dirty="0" smtClean="0"/>
              <a:t>Η </a:t>
            </a:r>
            <a:r>
              <a:rPr lang="el-GR" dirty="0"/>
              <a:t>ερώτηση αυτή δεν είναι εύκολο να απαντηθεί, αν δεν ληφθεί προηγουμένως υπόψη ένας σημαντικός αριθμός παραμέτρων. Μια </a:t>
            </a:r>
            <a:r>
              <a:rPr lang="el-GR" dirty="0" smtClean="0"/>
              <a:t>εξεταστική δοκιμασία </a:t>
            </a:r>
            <a:r>
              <a:rPr lang="el-GR" dirty="0"/>
              <a:t>χαρακτηρίζεται ως πρακτική, σύμφωνα με τους </a:t>
            </a:r>
            <a:r>
              <a:rPr lang="el-GR" dirty="0" err="1"/>
              <a:t>Bachman</a:t>
            </a:r>
            <a:r>
              <a:rPr lang="el-GR" dirty="0"/>
              <a:t> &amp; </a:t>
            </a:r>
            <a:r>
              <a:rPr lang="el-GR" dirty="0" err="1"/>
              <a:t>Palme</a:t>
            </a:r>
            <a:r>
              <a:rPr lang="en-US" dirty="0"/>
              <a:t>r </a:t>
            </a:r>
            <a:r>
              <a:rPr lang="el-GR" dirty="0"/>
              <a:t>(1996: 36-37) &amp; </a:t>
            </a:r>
            <a:r>
              <a:rPr lang="en-US" dirty="0"/>
              <a:t>Brown </a:t>
            </a:r>
            <a:r>
              <a:rPr lang="el-GR" dirty="0"/>
              <a:t>(2004: 194), όταν:</a:t>
            </a:r>
          </a:p>
          <a:p>
            <a:pPr lvl="0"/>
            <a:r>
              <a:rPr lang="el-GR" dirty="0"/>
              <a:t>συμπληρώνεται από τον εξεταζόμενο μέσα στα προβλεπόμενα χρονικά όρια.</a:t>
            </a:r>
          </a:p>
          <a:p>
            <a:pPr lvl="0"/>
            <a:r>
              <a:rPr lang="el-GR" dirty="0"/>
              <a:t>συνοδεύεται από σαφείς οδηγίες για τη συμπλήρωσή της.</a:t>
            </a:r>
          </a:p>
          <a:p>
            <a:pPr lvl="0"/>
            <a:r>
              <a:rPr lang="el-GR" dirty="0"/>
              <a:t>αξιοποιεί τις υπάρχουσες πηγές (διδακτικού) υλικού.</a:t>
            </a:r>
          </a:p>
          <a:p>
            <a:pPr lvl="0"/>
            <a:r>
              <a:rPr lang="el-GR" dirty="0"/>
              <a:t>έχει κόστος που δεν υπερβαίνει τους διαθέσιμους χρηματικούς πόρους</a:t>
            </a:r>
            <a:r>
              <a:rPr lang="el-GR" dirty="0" smtClean="0"/>
              <a:t>.</a:t>
            </a:r>
          </a:p>
        </p:txBody>
      </p:sp>
      <p:sp>
        <p:nvSpPr>
          <p:cNvPr id="3" name="Τίτλος 2"/>
          <p:cNvSpPr>
            <a:spLocks noGrp="1"/>
          </p:cNvSpPr>
          <p:nvPr>
            <p:ph type="title"/>
          </p:nvPr>
        </p:nvSpPr>
        <p:spPr/>
        <p:txBody>
          <a:bodyPr/>
          <a:lstStyle/>
          <a:p>
            <a:r>
              <a:rPr lang="el-GR" b="1" dirty="0" smtClean="0">
                <a:solidFill>
                  <a:srgbClr val="C00000"/>
                </a:solidFill>
              </a:rPr>
              <a:t>Πρακτικότητα</a:t>
            </a:r>
            <a:endParaRPr lang="el-GR" b="1" dirty="0">
              <a:solidFill>
                <a:srgbClr val="C00000"/>
              </a:solidFill>
            </a:endParaRPr>
          </a:p>
        </p:txBody>
      </p:sp>
    </p:spTree>
    <p:extLst>
      <p:ext uri="{BB962C8B-B14F-4D97-AF65-F5344CB8AC3E}">
        <p14:creationId xmlns:p14="http://schemas.microsoft.com/office/powerpoint/2010/main" val="2367266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endParaRPr lang="el-GR"/>
          </a:p>
        </p:txBody>
      </p:sp>
      <p:sp>
        <p:nvSpPr>
          <p:cNvPr id="3" name="Τίτλος 2"/>
          <p:cNvSpPr>
            <a:spLocks noGrp="1"/>
          </p:cNvSpPr>
          <p:nvPr>
            <p:ph type="title"/>
          </p:nvPr>
        </p:nvSpPr>
        <p:spPr/>
        <p:txBody>
          <a:bodyPr/>
          <a:lstStyle/>
          <a:p>
            <a:r>
              <a:rPr lang="el-GR" b="1" dirty="0" smtClean="0">
                <a:solidFill>
                  <a:srgbClr val="C00000"/>
                </a:solidFill>
              </a:rPr>
              <a:t>Αντικειμενικότητα</a:t>
            </a:r>
            <a:endParaRPr lang="el-GR" b="1" dirty="0">
              <a:solidFill>
                <a:srgbClr val="C00000"/>
              </a:solidFill>
            </a:endParaRPr>
          </a:p>
        </p:txBody>
      </p:sp>
    </p:spTree>
    <p:extLst>
      <p:ext uri="{BB962C8B-B14F-4D97-AF65-F5344CB8AC3E}">
        <p14:creationId xmlns:p14="http://schemas.microsoft.com/office/powerpoint/2010/main" val="2687755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p:cNvSpPr>
            <a:spLocks noGrp="1"/>
          </p:cNvSpPr>
          <p:nvPr>
            <p:ph sz="half" idx="2"/>
          </p:nvPr>
        </p:nvSpPr>
        <p:spPr>
          <a:xfrm>
            <a:off x="759854" y="2161593"/>
            <a:ext cx="5274425" cy="4406631"/>
          </a:xfrm>
        </p:spPr>
        <p:txBody>
          <a:bodyPr>
            <a:normAutofit fontScale="77500" lnSpcReduction="20000"/>
          </a:bodyPr>
          <a:lstStyle/>
          <a:p>
            <a:r>
              <a:rPr lang="en-US" altLang="el-GR" sz="3400" dirty="0"/>
              <a:t>Make a full and clear statement of the testing ‘problem’.</a:t>
            </a:r>
          </a:p>
          <a:p>
            <a:r>
              <a:rPr lang="en-US" altLang="el-GR" sz="3400" dirty="0"/>
              <a:t>Write complete specifications for the test.</a:t>
            </a:r>
          </a:p>
          <a:p>
            <a:r>
              <a:rPr lang="en-US" altLang="el-GR" sz="3400" dirty="0"/>
              <a:t>Write and moderate items.</a:t>
            </a:r>
          </a:p>
          <a:p>
            <a:r>
              <a:rPr lang="en-US" altLang="el-GR" sz="3400" dirty="0"/>
              <a:t>Trial the items informally </a:t>
            </a:r>
            <a:r>
              <a:rPr lang="en-US" altLang="el-GR" sz="3400" dirty="0" smtClean="0"/>
              <a:t>and </a:t>
            </a:r>
            <a:r>
              <a:rPr lang="en-US" altLang="el-GR" sz="3400" dirty="0"/>
              <a:t>reject or modify problematic ones as necessary.</a:t>
            </a:r>
          </a:p>
          <a:p>
            <a:r>
              <a:rPr lang="en-US" altLang="el-GR" sz="3400" dirty="0"/>
              <a:t>Trial the test on a group </a:t>
            </a:r>
            <a:r>
              <a:rPr lang="en-US" altLang="el-GR" sz="3400" dirty="0" smtClean="0"/>
              <a:t>similar </a:t>
            </a:r>
            <a:r>
              <a:rPr lang="en-US" altLang="el-GR" sz="3400" dirty="0"/>
              <a:t>to those for whom the test is intended.</a:t>
            </a:r>
          </a:p>
          <a:p>
            <a:endParaRPr lang="el-GR" dirty="0"/>
          </a:p>
        </p:txBody>
      </p:sp>
      <p:sp>
        <p:nvSpPr>
          <p:cNvPr id="7" name="Θέση περιεχομένου 6"/>
          <p:cNvSpPr>
            <a:spLocks noGrp="1"/>
          </p:cNvSpPr>
          <p:nvPr>
            <p:ph sz="quarter" idx="4"/>
          </p:nvPr>
        </p:nvSpPr>
        <p:spPr>
          <a:xfrm>
            <a:off x="6645499" y="2161593"/>
            <a:ext cx="4675031" cy="3206483"/>
          </a:xfrm>
        </p:spPr>
        <p:txBody>
          <a:bodyPr>
            <a:normAutofit/>
          </a:bodyPr>
          <a:lstStyle/>
          <a:p>
            <a:r>
              <a:rPr lang="en-US" altLang="el-GR" dirty="0" err="1" smtClean="0"/>
              <a:t>Analyse</a:t>
            </a:r>
            <a:r>
              <a:rPr lang="en-US" altLang="el-GR" dirty="0" smtClean="0"/>
              <a:t> the </a:t>
            </a:r>
            <a:r>
              <a:rPr lang="en-US" altLang="el-GR" dirty="0"/>
              <a:t>results of the trial and make any necessary changes.</a:t>
            </a:r>
          </a:p>
          <a:p>
            <a:r>
              <a:rPr lang="en-US" altLang="el-GR" dirty="0"/>
              <a:t>Calibrate scales.</a:t>
            </a:r>
          </a:p>
          <a:p>
            <a:r>
              <a:rPr lang="en-US" altLang="el-GR" dirty="0"/>
              <a:t>Validate.</a:t>
            </a:r>
          </a:p>
          <a:p>
            <a:endParaRPr lang="el-GR" dirty="0"/>
          </a:p>
        </p:txBody>
      </p:sp>
      <p:sp>
        <p:nvSpPr>
          <p:cNvPr id="2" name="Τίτλος 1"/>
          <p:cNvSpPr>
            <a:spLocks noGrp="1"/>
          </p:cNvSpPr>
          <p:nvPr>
            <p:ph type="title"/>
          </p:nvPr>
        </p:nvSpPr>
        <p:spPr/>
        <p:txBody>
          <a:bodyPr>
            <a:normAutofit/>
          </a:bodyPr>
          <a:lstStyle/>
          <a:p>
            <a:r>
              <a:rPr lang="en-US" b="1" dirty="0" smtClean="0">
                <a:solidFill>
                  <a:srgbClr val="C00000"/>
                </a:solidFill>
              </a:rPr>
              <a:t>Stages of test Development </a:t>
            </a:r>
            <a:r>
              <a:rPr lang="en-US" sz="2025" dirty="0">
                <a:solidFill>
                  <a:schemeClr val="tx1"/>
                </a:solidFill>
              </a:rPr>
              <a:t>(Hughes, 2003:48)</a:t>
            </a:r>
            <a:endParaRPr lang="el-GR" sz="2025" dirty="0">
              <a:solidFill>
                <a:schemeClr val="tx1"/>
              </a:solidFill>
            </a:endParaRPr>
          </a:p>
        </p:txBody>
      </p:sp>
    </p:spTree>
    <p:extLst>
      <p:ext uri="{BB962C8B-B14F-4D97-AF65-F5344CB8AC3E}">
        <p14:creationId xmlns:p14="http://schemas.microsoft.com/office/powerpoint/2010/main" val="3997352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r>
              <a:rPr lang="el-GR" dirty="0"/>
              <a:t>Η ονοματική κλίμακα είναι ένα (το πρώτο) από τα τέσσερα βασικά είδη </a:t>
            </a:r>
            <a:r>
              <a:rPr lang="el-GR" b="1" dirty="0"/>
              <a:t>κλιμάκων</a:t>
            </a:r>
            <a:r>
              <a:rPr lang="el-GR" dirty="0"/>
              <a:t> που χρησιμοποιούνται για διεξαγωγή επιστημονικής έρευνας. Το κύριο χαρακτηριστικό που τη διαφοροποιεί από την </a:t>
            </a:r>
            <a:r>
              <a:rPr lang="el-GR" b="1" dirty="0"/>
              <a:t>τακτική κλίμακα</a:t>
            </a:r>
            <a:r>
              <a:rPr lang="el-GR" dirty="0"/>
              <a:t> (δηλαδή το δεύτερο είδος κλίμακας) είναι ότι μεταξύ των βαθμίδων της δεν υπάρχει ιεράρχηση. </a:t>
            </a:r>
            <a:endParaRPr lang="el-GR" dirty="0" smtClean="0"/>
          </a:p>
          <a:p>
            <a:r>
              <a:rPr lang="el-GR" dirty="0" smtClean="0"/>
              <a:t>Δηλαδή </a:t>
            </a:r>
            <a:r>
              <a:rPr lang="el-GR" dirty="0"/>
              <a:t>οι τιμές που μπορεί να πάρει μια μεταβλητή όταν μετριέται με ονοματική κλίμακα δεν είναι η μία καλύτερη ή ανώτερη ή υψηλότερη από τις άλλες, κάτι που συμβαίνει με την τακτική κλίμακα. Με άλλα λόγια, η ονοματική δεν είναι κλίμακα, και οι βαθμίδες της δεν είναι πραγματικά βαθμίδες, παρόλο που καταχρηστικά τις ονομάζουμε έτσι</a:t>
            </a:r>
            <a:r>
              <a:rPr lang="el-GR" dirty="0" smtClean="0"/>
              <a:t>.</a:t>
            </a:r>
          </a:p>
          <a:p>
            <a:r>
              <a:rPr lang="el-GR" dirty="0" smtClean="0"/>
              <a:t>Ως </a:t>
            </a:r>
            <a:r>
              <a:rPr lang="el-GR" dirty="0"/>
              <a:t>παραδείγματα μεταβλητών που μετριούνται με ονοματική κλίμακα μπορεί να αναφέρει κανείς το φύλο, την καταγωγή, το θρήσκευμα στο οποίο ανήκει το υποκείμενο της έρευνας και κάθε άλλη ιδιότητα που δεν μπορεί να ιεραρχηθεί.</a:t>
            </a:r>
          </a:p>
          <a:p>
            <a:endParaRPr lang="el-GR" dirty="0"/>
          </a:p>
        </p:txBody>
      </p:sp>
      <p:sp>
        <p:nvSpPr>
          <p:cNvPr id="3" name="Τίτλος 2"/>
          <p:cNvSpPr>
            <a:spLocks noGrp="1"/>
          </p:cNvSpPr>
          <p:nvPr>
            <p:ph type="title"/>
          </p:nvPr>
        </p:nvSpPr>
        <p:spPr/>
        <p:txBody>
          <a:bodyPr>
            <a:normAutofit/>
          </a:bodyPr>
          <a:lstStyle/>
          <a:p>
            <a:r>
              <a:rPr lang="en-US" b="1" dirty="0" smtClean="0">
                <a:solidFill>
                  <a:schemeClr val="tx1"/>
                </a:solidFill>
              </a:rPr>
              <a:t>Nominal </a:t>
            </a:r>
            <a:r>
              <a:rPr lang="en-US" b="1" dirty="0" smtClean="0">
                <a:solidFill>
                  <a:schemeClr val="tx1"/>
                </a:solidFill>
              </a:rPr>
              <a:t>Scale</a:t>
            </a:r>
            <a:r>
              <a:rPr lang="el-GR" b="1" dirty="0" smtClean="0">
                <a:solidFill>
                  <a:schemeClr val="tx1"/>
                </a:solidFill>
              </a:rPr>
              <a:t> </a:t>
            </a:r>
            <a:r>
              <a:rPr lang="el-GR" sz="2000" dirty="0">
                <a:solidFill>
                  <a:srgbClr val="C00000"/>
                </a:solidFill>
              </a:rPr>
              <a:t>Χρηστικό Λεξικό Όρων Εκπαιδευτικής Αξιολόγησης (</a:t>
            </a:r>
            <a:r>
              <a:rPr lang="el-GR" sz="2000" dirty="0" smtClean="0">
                <a:solidFill>
                  <a:srgbClr val="C00000"/>
                </a:solidFill>
              </a:rPr>
              <a:t>2015)</a:t>
            </a:r>
            <a:endParaRPr lang="el-GR" sz="2000" b="1" dirty="0">
              <a:solidFill>
                <a:srgbClr val="C00000"/>
              </a:solidFill>
            </a:endParaRPr>
          </a:p>
        </p:txBody>
      </p:sp>
    </p:spTree>
    <p:extLst>
      <p:ext uri="{BB962C8B-B14F-4D97-AF65-F5344CB8AC3E}">
        <p14:creationId xmlns:p14="http://schemas.microsoft.com/office/powerpoint/2010/main" val="1185728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r>
              <a:rPr lang="el-GR" dirty="0"/>
              <a:t>Τακτική ονομάζεται η κλίμακα που επιτρέπει την έκφραση ιεραρχικής σχέσης μεταξύ των βαθμίδων της, και κατά συνέπεια μεταξύ των αντικειμένων (ανθρώπων, επιδόσεων, πραγμάτων) που κατατάσσονται σε αυτές. Αυτό σημαίνει πως κάθε αντικείμενο που τοποθετείται σε μία βαθμίδα είναι καλύτερο από αυτά που τοποθετήθηκαν σε χαμηλότερη βαθμίδα και χειρότερο από αυτά που τοποθετήθηκαν σε υψηλότερες.</a:t>
            </a:r>
          </a:p>
          <a:p>
            <a:r>
              <a:rPr lang="el-GR" dirty="0" smtClean="0"/>
              <a:t>Η </a:t>
            </a:r>
            <a:r>
              <a:rPr lang="el-GR" dirty="0"/>
              <a:t>τακτική κλίμακα χρησιμοποιείται ευρέως στην εκπαίδευση στην αποτύπωση των </a:t>
            </a:r>
            <a:r>
              <a:rPr lang="el-GR" dirty="0" smtClean="0"/>
              <a:t>αποτελεσμάτων </a:t>
            </a:r>
            <a:r>
              <a:rPr lang="el-GR" dirty="0"/>
              <a:t>εξετάσεων, αλλά και γενικότερα για την έκφραση αξιολογικών κρίσεων που αφορούν ομάδες </a:t>
            </a:r>
            <a:r>
              <a:rPr lang="el-GR" dirty="0" smtClean="0"/>
              <a:t>μαθητών</a:t>
            </a:r>
            <a:r>
              <a:rPr lang="en-US" dirty="0" smtClean="0"/>
              <a:t>.</a:t>
            </a:r>
          </a:p>
          <a:p>
            <a:endParaRPr lang="el-GR" dirty="0"/>
          </a:p>
          <a:p>
            <a:endParaRPr lang="el-GR" dirty="0"/>
          </a:p>
          <a:p>
            <a:endParaRPr lang="el-GR" dirty="0"/>
          </a:p>
        </p:txBody>
      </p:sp>
      <p:sp>
        <p:nvSpPr>
          <p:cNvPr id="3" name="Τίτλος 2"/>
          <p:cNvSpPr>
            <a:spLocks noGrp="1"/>
          </p:cNvSpPr>
          <p:nvPr>
            <p:ph type="title"/>
          </p:nvPr>
        </p:nvSpPr>
        <p:spPr/>
        <p:txBody>
          <a:bodyPr/>
          <a:lstStyle/>
          <a:p>
            <a:r>
              <a:rPr lang="en-US" b="1" dirty="0" smtClean="0">
                <a:solidFill>
                  <a:schemeClr val="tx1"/>
                </a:solidFill>
              </a:rPr>
              <a:t>Ordinal </a:t>
            </a:r>
            <a:r>
              <a:rPr lang="en-US" b="1" dirty="0" smtClean="0">
                <a:solidFill>
                  <a:schemeClr val="tx1"/>
                </a:solidFill>
              </a:rPr>
              <a:t>Scale</a:t>
            </a:r>
            <a:r>
              <a:rPr lang="el-GR" sz="2000" dirty="0">
                <a:ln w="3200">
                  <a:solidFill>
                    <a:srgbClr val="FEFAC9">
                      <a:shade val="75000"/>
                      <a:alpha val="25000"/>
                    </a:srgbClr>
                  </a:solidFill>
                  <a:prstDash val="solid"/>
                  <a:round/>
                </a:ln>
                <a:solidFill>
                  <a:srgbClr val="C00000"/>
                </a:solidFill>
              </a:rPr>
              <a:t> </a:t>
            </a:r>
            <a:r>
              <a:rPr lang="el-GR" sz="2000" dirty="0" smtClean="0">
                <a:ln w="3200">
                  <a:solidFill>
                    <a:srgbClr val="FEFAC9">
                      <a:shade val="75000"/>
                      <a:alpha val="25000"/>
                    </a:srgbClr>
                  </a:solidFill>
                  <a:prstDash val="solid"/>
                  <a:round/>
                </a:ln>
                <a:solidFill>
                  <a:srgbClr val="C00000"/>
                </a:solidFill>
              </a:rPr>
              <a:t> Χρηστικό </a:t>
            </a:r>
            <a:r>
              <a:rPr lang="el-GR" sz="2000" dirty="0">
                <a:ln w="3200">
                  <a:solidFill>
                    <a:srgbClr val="FEFAC9">
                      <a:shade val="75000"/>
                      <a:alpha val="25000"/>
                    </a:srgbClr>
                  </a:solidFill>
                  <a:prstDash val="solid"/>
                  <a:round/>
                </a:ln>
                <a:solidFill>
                  <a:srgbClr val="C00000"/>
                </a:solidFill>
              </a:rPr>
              <a:t>Λεξικό Όρων Εκπαιδευτικής Αξιολόγησης (2015)</a:t>
            </a:r>
            <a:r>
              <a:rPr lang="el-GR" b="1" dirty="0" smtClean="0">
                <a:solidFill>
                  <a:schemeClr val="tx1"/>
                </a:solidFill>
              </a:rPr>
              <a:t> </a:t>
            </a:r>
            <a:endParaRPr lang="el-GR" b="1" dirty="0">
              <a:solidFill>
                <a:schemeClr val="tx1"/>
              </a:solidFill>
            </a:endParaRPr>
          </a:p>
        </p:txBody>
      </p:sp>
    </p:spTree>
    <p:extLst>
      <p:ext uri="{BB962C8B-B14F-4D97-AF65-F5344CB8AC3E}">
        <p14:creationId xmlns:p14="http://schemas.microsoft.com/office/powerpoint/2010/main" val="2037467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endParaRPr lang="el-GR"/>
          </a:p>
        </p:txBody>
      </p:sp>
      <p:sp>
        <p:nvSpPr>
          <p:cNvPr id="4" name="Rectangle 1"/>
          <p:cNvSpPr>
            <a:spLocks noChangeArrowheads="1"/>
          </p:cNvSpPr>
          <p:nvPr/>
        </p:nvSpPr>
        <p:spPr bwMode="auto">
          <a:xfrm>
            <a:off x="8965429" y="2361793"/>
            <a:ext cx="524823"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indent="252413" algn="ctr"/>
            <a:r>
              <a:rPr lang="el-GR" altLang="el-GR" sz="1100">
                <a:solidFill>
                  <a:srgbClr val="000000"/>
                </a:solidFill>
                <a:latin typeface="Open Sans"/>
              </a:rPr>
              <a:t>).</a:t>
            </a:r>
            <a:endParaRPr lang="el-GR" altLang="el-GR" sz="800">
              <a:solidFill>
                <a:srgbClr val="444D26"/>
              </a:solidFill>
            </a:endParaRPr>
          </a:p>
          <a:p>
            <a:pPr algn="ctr"/>
            <a:r>
              <a:rPr lang="el-GR" altLang="el-GR" sz="1000">
                <a:solidFill>
                  <a:srgbClr val="000000"/>
                </a:solidFill>
                <a:latin typeface="Open Sans"/>
              </a:rPr>
              <a:t>  </a:t>
            </a:r>
            <a:endParaRPr lang="el-GR" altLang="el-GR" sz="14200">
              <a:solidFill>
                <a:srgbClr val="000000"/>
              </a:solidFill>
              <a:latin typeface="Open Sans"/>
            </a:endParaRPr>
          </a:p>
        </p:txBody>
      </p:sp>
      <p:pic>
        <p:nvPicPr>
          <p:cNvPr id="2050" name="Picture 2" descr="http://www.greek-language.gr/certification/files/lexicon/image02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55840" y="2132856"/>
            <a:ext cx="2592288" cy="3816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0224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r>
              <a:rPr lang="el-GR" dirty="0" err="1"/>
              <a:t>Ισοδιαστημική</a:t>
            </a:r>
            <a:r>
              <a:rPr lang="el-GR" dirty="0"/>
              <a:t> ονομάζεται η κλίμακα που επιτρέπει την ιεραρχική ταξινόμηση των υποκειμένων μιας έρευνας ως προς κάποια </a:t>
            </a:r>
            <a:r>
              <a:rPr lang="el-GR" b="1" dirty="0"/>
              <a:t>μεταβλητή</a:t>
            </a:r>
            <a:r>
              <a:rPr lang="el-GR" dirty="0"/>
              <a:t> ιδιότητα, παρέχοντας ακριβείς πληροφορίες σχετικά με την απόσταση μεταξύ των βαθμίδων της. Όταν η κλίμακα είναι </a:t>
            </a:r>
            <a:r>
              <a:rPr lang="el-GR" dirty="0" err="1"/>
              <a:t>ισοδιαστημική</a:t>
            </a:r>
            <a:r>
              <a:rPr lang="el-GR" dirty="0"/>
              <a:t>, οι αποστάσεις αυτές είναι ίσες, ενώ στην περίπτωση που είναι απλώς διαστημική δεν είναι ίσες ή δε γνωρίζουμε αν είναι ίσες.</a:t>
            </a:r>
          </a:p>
          <a:p>
            <a:r>
              <a:rPr lang="el-GR" dirty="0"/>
              <a:t>Ένα βασικό χαρακτηριστικό τόσο της διαστημικής όσο και της </a:t>
            </a:r>
            <a:r>
              <a:rPr lang="el-GR" dirty="0" err="1"/>
              <a:t>ισοδιαστημικής</a:t>
            </a:r>
            <a:r>
              <a:rPr lang="el-GR" dirty="0"/>
              <a:t> κλίμακας είναι η ύπαρξη συμβατικού μηδενός. Το μηδέν, δηλαδή, σε αυτόν τον τύπο κλίμακας δε δηλώνει υποχρεωτικά ανυπαρξία της ιδιότητας.</a:t>
            </a:r>
          </a:p>
          <a:p>
            <a:r>
              <a:rPr lang="el-GR" dirty="0"/>
              <a:t>Στην </a:t>
            </a:r>
            <a:r>
              <a:rPr lang="el-GR" dirty="0" err="1"/>
              <a:t>ισοδιαστημική</a:t>
            </a:r>
            <a:r>
              <a:rPr lang="el-GR" dirty="0"/>
              <a:t> υποκατηγορία ανήκουν οι κλίμακες μέτρησης θερμοκρασίας του Κελσίου και του </a:t>
            </a:r>
            <a:r>
              <a:rPr lang="el-GR" dirty="0" err="1"/>
              <a:t>Φάρεναϊτ</a:t>
            </a:r>
            <a:r>
              <a:rPr lang="el-GR" dirty="0"/>
              <a:t>, καθώς και οι κλίμακες που μετρούν τη νοημοσύνη. Η </a:t>
            </a:r>
            <a:r>
              <a:rPr lang="el-GR" dirty="0" err="1"/>
              <a:t>ισοδιαστημική</a:t>
            </a:r>
            <a:r>
              <a:rPr lang="el-GR" dirty="0"/>
              <a:t> κλίμακα, όπως και η </a:t>
            </a:r>
            <a:r>
              <a:rPr lang="el-GR" b="1" dirty="0"/>
              <a:t>αναλογική κλίμακα</a:t>
            </a:r>
            <a:r>
              <a:rPr lang="el-GR" dirty="0"/>
              <a:t> (</a:t>
            </a:r>
            <a:r>
              <a:rPr lang="el-GR" dirty="0" err="1"/>
              <a:t>ratio</a:t>
            </a:r>
            <a:r>
              <a:rPr lang="el-GR" dirty="0"/>
              <a:t> </a:t>
            </a:r>
            <a:r>
              <a:rPr lang="el-GR" dirty="0" err="1"/>
              <a:t>scale</a:t>
            </a:r>
            <a:r>
              <a:rPr lang="el-GR" dirty="0"/>
              <a:t>), δεν μπορούν να χρησιμοποιηθούν στην εκπαιδευτική αξιολόγηση.</a:t>
            </a:r>
          </a:p>
          <a:p>
            <a:endParaRPr lang="el-GR" dirty="0"/>
          </a:p>
        </p:txBody>
      </p:sp>
      <p:sp>
        <p:nvSpPr>
          <p:cNvPr id="3" name="Τίτλος 2"/>
          <p:cNvSpPr>
            <a:spLocks noGrp="1"/>
          </p:cNvSpPr>
          <p:nvPr>
            <p:ph type="title"/>
          </p:nvPr>
        </p:nvSpPr>
        <p:spPr/>
        <p:txBody>
          <a:bodyPr/>
          <a:lstStyle/>
          <a:p>
            <a:r>
              <a:rPr lang="en-US" b="1" dirty="0" smtClean="0">
                <a:solidFill>
                  <a:schemeClr val="tx1"/>
                </a:solidFill>
              </a:rPr>
              <a:t>Interval </a:t>
            </a:r>
            <a:r>
              <a:rPr lang="en-US" b="1" dirty="0" smtClean="0">
                <a:solidFill>
                  <a:schemeClr val="tx1"/>
                </a:solidFill>
              </a:rPr>
              <a:t>Scale</a:t>
            </a:r>
            <a:r>
              <a:rPr lang="el-GR" b="1" dirty="0" smtClean="0">
                <a:solidFill>
                  <a:schemeClr val="tx1"/>
                </a:solidFill>
              </a:rPr>
              <a:t> </a:t>
            </a:r>
            <a:r>
              <a:rPr lang="el-GR" sz="2000" dirty="0">
                <a:ln w="3200">
                  <a:solidFill>
                    <a:srgbClr val="FEFAC9">
                      <a:shade val="75000"/>
                      <a:alpha val="25000"/>
                    </a:srgbClr>
                  </a:solidFill>
                  <a:prstDash val="solid"/>
                  <a:round/>
                </a:ln>
                <a:solidFill>
                  <a:srgbClr val="C00000"/>
                </a:solidFill>
              </a:rPr>
              <a:t>Χρηστικό Λεξικό Όρων Εκπαιδευτικής Αξιολόγησης (2015)</a:t>
            </a:r>
            <a:endParaRPr lang="el-GR" b="1" dirty="0">
              <a:solidFill>
                <a:schemeClr val="tx1"/>
              </a:solidFill>
            </a:endParaRPr>
          </a:p>
        </p:txBody>
      </p:sp>
    </p:spTree>
    <p:extLst>
      <p:ext uri="{BB962C8B-B14F-4D97-AF65-F5344CB8AC3E}">
        <p14:creationId xmlns:p14="http://schemas.microsoft.com/office/powerpoint/2010/main" val="97758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r>
              <a:rPr lang="el-GR" dirty="0"/>
              <a:t>Η αναλογική κλίμακα είναι μία από τις τέσσερις βασικές κλίμακες που χρησιμοποιούνται στην επιστημονική έρευνα. Η αναλογική κλίμακα χρησιμοποιείται στη μέτρηση φυσικών μεγεθών (απόσταση, βάρος, όγκος, κτλ.) και όχι στην εκπαιδευτική αξιολόγηση, η οποία μπορεί να θεωρηθεί επιμέρους πεδίο της </a:t>
            </a:r>
            <a:r>
              <a:rPr lang="el-GR" b="1" dirty="0"/>
              <a:t>ψυχομετρίας</a:t>
            </a:r>
            <a:r>
              <a:rPr lang="el-GR" dirty="0"/>
              <a:t>. </a:t>
            </a:r>
            <a:endParaRPr lang="el-GR" dirty="0" smtClean="0"/>
          </a:p>
          <a:p>
            <a:r>
              <a:rPr lang="el-GR" dirty="0" smtClean="0"/>
              <a:t>Ο </a:t>
            </a:r>
            <a:r>
              <a:rPr lang="el-GR" dirty="0"/>
              <a:t>λόγος για τον οποίο συμπεριλαμβάνεται το εν λόγω λήμμα στο παρόν λεξικό είναι γιατί η κατανόηση των χαρακτηριστικών της συμβάλλει στην κατανόηση των χαρακτηριστικών της </a:t>
            </a:r>
            <a:r>
              <a:rPr lang="el-GR" b="1" dirty="0"/>
              <a:t>τακτικής κλίμακας</a:t>
            </a:r>
            <a:r>
              <a:rPr lang="el-GR" dirty="0"/>
              <a:t>, που είναι αυτή που κυρίως (και υποχρεωτικά) χρησιμοποιείται στην εκπαιδευτική αξιολόγηση</a:t>
            </a:r>
            <a:r>
              <a:rPr lang="el-GR" dirty="0" smtClean="0"/>
              <a:t>.</a:t>
            </a:r>
            <a:endParaRPr lang="el-GR" dirty="0"/>
          </a:p>
        </p:txBody>
      </p:sp>
      <p:sp>
        <p:nvSpPr>
          <p:cNvPr id="3" name="Τίτλος 2"/>
          <p:cNvSpPr>
            <a:spLocks noGrp="1"/>
          </p:cNvSpPr>
          <p:nvPr>
            <p:ph type="title"/>
          </p:nvPr>
        </p:nvSpPr>
        <p:spPr/>
        <p:txBody>
          <a:bodyPr/>
          <a:lstStyle/>
          <a:p>
            <a:r>
              <a:rPr lang="en-US" b="1" dirty="0" smtClean="0">
                <a:solidFill>
                  <a:schemeClr val="tx1"/>
                </a:solidFill>
              </a:rPr>
              <a:t>Ratio </a:t>
            </a:r>
            <a:r>
              <a:rPr lang="en-US" b="1" dirty="0" smtClean="0">
                <a:solidFill>
                  <a:schemeClr val="tx1"/>
                </a:solidFill>
              </a:rPr>
              <a:t>Scale</a:t>
            </a:r>
            <a:r>
              <a:rPr lang="el-GR" b="1" dirty="0" smtClean="0">
                <a:solidFill>
                  <a:schemeClr val="tx1"/>
                </a:solidFill>
              </a:rPr>
              <a:t> </a:t>
            </a:r>
            <a:r>
              <a:rPr lang="el-GR" sz="2000" dirty="0">
                <a:ln w="3200">
                  <a:solidFill>
                    <a:srgbClr val="FEFAC9">
                      <a:shade val="75000"/>
                      <a:alpha val="25000"/>
                    </a:srgbClr>
                  </a:solidFill>
                  <a:prstDash val="solid"/>
                  <a:round/>
                </a:ln>
                <a:solidFill>
                  <a:srgbClr val="C00000"/>
                </a:solidFill>
              </a:rPr>
              <a:t>Χρηστικό Λεξικό Όρων Εκπαιδευτικής Αξιολόγησης (2015)</a:t>
            </a:r>
            <a:endParaRPr lang="el-GR" b="1" dirty="0">
              <a:solidFill>
                <a:schemeClr val="tx1"/>
              </a:solidFill>
            </a:endParaRPr>
          </a:p>
        </p:txBody>
      </p:sp>
    </p:spTree>
    <p:extLst>
      <p:ext uri="{BB962C8B-B14F-4D97-AF65-F5344CB8AC3E}">
        <p14:creationId xmlns:p14="http://schemas.microsoft.com/office/powerpoint/2010/main" val="2853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marL="0" indent="0">
              <a:buNone/>
            </a:pPr>
            <a:r>
              <a:rPr lang="el-GR" dirty="0"/>
              <a:t>Η βαθμολόγηση ουσιαστικά αποτελεί την προσπάθεια ποσοτικοποίησης του βαθμού </a:t>
            </a:r>
            <a:r>
              <a:rPr lang="el-GR" dirty="0" smtClean="0"/>
              <a:t>ικανότητας/επίδοσης/γνώσης…</a:t>
            </a:r>
            <a:endParaRPr lang="el-GR" dirty="0" smtClean="0"/>
          </a:p>
          <a:p>
            <a:pPr marL="0" indent="0">
              <a:buNone/>
            </a:pPr>
            <a:r>
              <a:rPr lang="el-GR" dirty="0" smtClean="0"/>
              <a:t>Οι </a:t>
            </a:r>
            <a:r>
              <a:rPr lang="en-US" dirty="0"/>
              <a:t>Davies et al</a:t>
            </a:r>
            <a:r>
              <a:rPr lang="el-GR" dirty="0"/>
              <a:t>. (1999:160) ορίζουν τη βαθμολόγηση ως την κρίση του βαθμολογητή για την επίδοση των μαθητών ή ως την έκφραση της αξιολογικής κρίσης του δασκάλου, η οποία προκύπτει από ανάλυση ποιοτικών πληροφοριών και, πιο συγκεκριμένα, από εφαρμογή τακτικής κλίμακας κατά την παρατήρηση ποιοτικής μεταβλητής με μορφή αριθμού, που δηλώνει, έστω και κατά προσέγγιση, ποσότητα.  </a:t>
            </a:r>
          </a:p>
        </p:txBody>
      </p:sp>
      <p:sp>
        <p:nvSpPr>
          <p:cNvPr id="3" name="Τίτλος 2"/>
          <p:cNvSpPr>
            <a:spLocks noGrp="1"/>
          </p:cNvSpPr>
          <p:nvPr>
            <p:ph type="title"/>
          </p:nvPr>
        </p:nvSpPr>
        <p:spPr/>
        <p:txBody>
          <a:bodyPr/>
          <a:lstStyle/>
          <a:p>
            <a:r>
              <a:rPr lang="el-GR" b="1" dirty="0" smtClean="0">
                <a:solidFill>
                  <a:srgbClr val="C00000"/>
                </a:solidFill>
              </a:rPr>
              <a:t>Βαθμολόγηση</a:t>
            </a:r>
            <a:endParaRPr lang="el-GR" b="1" dirty="0">
              <a:solidFill>
                <a:srgbClr val="C00000"/>
              </a:solidFill>
            </a:endParaRPr>
          </a:p>
        </p:txBody>
      </p:sp>
    </p:spTree>
    <p:extLst>
      <p:ext uri="{BB962C8B-B14F-4D97-AF65-F5344CB8AC3E}">
        <p14:creationId xmlns:p14="http://schemas.microsoft.com/office/powerpoint/2010/main" val="2349375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p:txBody>
          <a:bodyPr/>
          <a:lstStyle/>
          <a:p>
            <a:pPr algn="r"/>
            <a:r>
              <a:rPr lang="el-GR" sz="7200" dirty="0" smtClean="0">
                <a:solidFill>
                  <a:schemeClr val="tx1"/>
                </a:solidFill>
              </a:rPr>
              <a:t>3</a:t>
            </a:r>
            <a:r>
              <a:rPr lang="el-GR" sz="5400" baseline="30000" dirty="0" smtClean="0">
                <a:solidFill>
                  <a:schemeClr val="tx1"/>
                </a:solidFill>
              </a:rPr>
              <a:t>η</a:t>
            </a:r>
            <a:r>
              <a:rPr lang="el-GR" sz="7200" dirty="0" smtClean="0">
                <a:solidFill>
                  <a:schemeClr val="tx1"/>
                </a:solidFill>
              </a:rPr>
              <a:t> </a:t>
            </a:r>
            <a:r>
              <a:rPr lang="el-GR" dirty="0" smtClean="0">
                <a:solidFill>
                  <a:srgbClr val="C00000"/>
                </a:solidFill>
              </a:rPr>
              <a:t>Διάλεξη</a:t>
            </a:r>
            <a:endParaRPr lang="el-GR" dirty="0">
              <a:solidFill>
                <a:srgbClr val="C00000"/>
              </a:solidFill>
            </a:endParaRPr>
          </a:p>
        </p:txBody>
      </p:sp>
      <p:sp>
        <p:nvSpPr>
          <p:cNvPr id="7" name="Θέση κειμένου 6"/>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19174332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a:bodyPr>
          <a:lstStyle/>
          <a:p>
            <a:pPr marL="0" indent="0">
              <a:buNone/>
            </a:pPr>
            <a:r>
              <a:rPr lang="el-GR" dirty="0"/>
              <a:t>Άμεσα συνδεδεμένη με την βαθμολόγηση και του τρόπου κοινοποίησή της είναι η ανατροφοδότηση. </a:t>
            </a:r>
            <a:endParaRPr lang="el-GR" dirty="0" smtClean="0"/>
          </a:p>
          <a:p>
            <a:pPr marL="0" indent="0">
              <a:buNone/>
            </a:pPr>
            <a:r>
              <a:rPr lang="el-GR" dirty="0" smtClean="0"/>
              <a:t>Ο </a:t>
            </a:r>
            <a:r>
              <a:rPr lang="el-GR" dirty="0"/>
              <a:t>όρος </a:t>
            </a:r>
            <a:r>
              <a:rPr lang="el-GR" i="1" dirty="0"/>
              <a:t>ανατροφοδότηση</a:t>
            </a:r>
            <a:r>
              <a:rPr lang="el-GR" dirty="0"/>
              <a:t>, είναι παραδοσιακά συνδεδεμένος με βαθμούς και μια σειρά από σύντομα σχόλια (</a:t>
            </a:r>
            <a:r>
              <a:rPr lang="en-US" dirty="0"/>
              <a:t>Wiggins</a:t>
            </a:r>
            <a:r>
              <a:rPr lang="el-GR" dirty="0"/>
              <a:t>, 1998: 182). </a:t>
            </a:r>
            <a:endParaRPr lang="el-GR" dirty="0" smtClean="0"/>
          </a:p>
          <a:p>
            <a:pPr marL="0" indent="0">
              <a:buNone/>
            </a:pPr>
            <a:r>
              <a:rPr lang="el-GR" dirty="0" smtClean="0"/>
              <a:t>Συνήθως</a:t>
            </a:r>
            <a:r>
              <a:rPr lang="el-GR" dirty="0"/>
              <a:t>, τα σχόλια παίρνουν τη μορφή επαίνου, μομφής ή ακόμα κωδικοποιημένων φράσεων, οι οποίες επισημαίνουν τα λάθη στο περιθώριο</a:t>
            </a:r>
            <a:r>
              <a:rPr lang="el-GR" dirty="0" smtClean="0"/>
              <a:t>.</a:t>
            </a:r>
          </a:p>
          <a:p>
            <a:pPr marL="0" indent="0">
              <a:buNone/>
            </a:pPr>
            <a:r>
              <a:rPr lang="el-GR" dirty="0"/>
              <a:t> </a:t>
            </a:r>
            <a:r>
              <a:rPr lang="el-GR" dirty="0" smtClean="0"/>
              <a:t>Μορφές: κλασικής/παραδοσιακής </a:t>
            </a:r>
            <a:r>
              <a:rPr lang="el-GR" dirty="0"/>
              <a:t>διόρθωσης </a:t>
            </a:r>
            <a:r>
              <a:rPr lang="el-GR" dirty="0" smtClean="0"/>
              <a:t>/ παράλληλης </a:t>
            </a:r>
            <a:r>
              <a:rPr lang="el-GR" dirty="0"/>
              <a:t>διαδικασίας </a:t>
            </a:r>
            <a:r>
              <a:rPr lang="el-GR" dirty="0" smtClean="0"/>
              <a:t>/αποτέλεσμα </a:t>
            </a:r>
            <a:r>
              <a:rPr lang="el-GR" dirty="0"/>
              <a:t>της βαθμολόγησης.</a:t>
            </a:r>
            <a:endParaRPr lang="el-GR" dirty="0" smtClean="0"/>
          </a:p>
          <a:p>
            <a:pPr marL="0" indent="0">
              <a:buNone/>
            </a:pPr>
            <a:endParaRPr lang="el-GR" sz="2000" dirty="0" smtClean="0"/>
          </a:p>
          <a:p>
            <a:pPr marL="0" indent="0">
              <a:buNone/>
            </a:pPr>
            <a:r>
              <a:rPr lang="el-GR" sz="2000" i="1" dirty="0" smtClean="0"/>
              <a:t>Ο </a:t>
            </a:r>
            <a:r>
              <a:rPr lang="el-GR" sz="2000" i="1" dirty="0"/>
              <a:t>τρόπος με τον οποίο παρέχεται η ανατροφοδότηση στους μαθητές είναι δυνατό να επηρεάσει τα κίνητρα και την τελική επίτευξη των στόχων τους (</a:t>
            </a:r>
            <a:r>
              <a:rPr lang="en-US" sz="2000" i="1" dirty="0"/>
              <a:t>Clarke</a:t>
            </a:r>
            <a:r>
              <a:rPr lang="el-GR" sz="2000" i="1" dirty="0"/>
              <a:t> 2005: 67). Σε πολλές περιπτώσεις, οι παραδοσιακές μορφές ανατροφοδότησης έχουν οδηγήσει σε μείωση της προόδου των μαθητών (</a:t>
            </a:r>
            <a:r>
              <a:rPr lang="en-US" sz="2000" i="1" dirty="0"/>
              <a:t>Clarke</a:t>
            </a:r>
            <a:r>
              <a:rPr lang="el-GR" sz="2000" i="1" dirty="0"/>
              <a:t> 2005: 67).</a:t>
            </a:r>
          </a:p>
        </p:txBody>
      </p:sp>
      <p:sp>
        <p:nvSpPr>
          <p:cNvPr id="3" name="Τίτλος 2"/>
          <p:cNvSpPr>
            <a:spLocks noGrp="1"/>
          </p:cNvSpPr>
          <p:nvPr>
            <p:ph type="title"/>
          </p:nvPr>
        </p:nvSpPr>
        <p:spPr/>
        <p:txBody>
          <a:bodyPr/>
          <a:lstStyle/>
          <a:p>
            <a:r>
              <a:rPr lang="el-GR" b="1" dirty="0" smtClean="0">
                <a:solidFill>
                  <a:srgbClr val="C00000"/>
                </a:solidFill>
              </a:rPr>
              <a:t>Ανατροφοδότηση</a:t>
            </a:r>
            <a:endParaRPr lang="el-GR" b="1" dirty="0">
              <a:solidFill>
                <a:srgbClr val="C00000"/>
              </a:solidFill>
            </a:endParaRPr>
          </a:p>
        </p:txBody>
      </p:sp>
    </p:spTree>
    <p:extLst>
      <p:ext uri="{BB962C8B-B14F-4D97-AF65-F5344CB8AC3E}">
        <p14:creationId xmlns:p14="http://schemas.microsoft.com/office/powerpoint/2010/main" val="3208066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r>
              <a:rPr lang="el-GR" dirty="0"/>
              <a:t>Ο όρος βαθμολόγηση στα ελληνικά αποδίδει τον αγγλικό όρο </a:t>
            </a:r>
            <a:r>
              <a:rPr lang="en-US" b="1" i="1" dirty="0"/>
              <a:t>scoring</a:t>
            </a:r>
            <a:r>
              <a:rPr lang="el-GR" dirty="0"/>
              <a:t> </a:t>
            </a:r>
            <a:r>
              <a:rPr lang="el-GR" dirty="0" smtClean="0"/>
              <a:t>αλλά…</a:t>
            </a:r>
          </a:p>
          <a:p>
            <a:pPr marL="0" indent="0">
              <a:buNone/>
            </a:pPr>
            <a:r>
              <a:rPr lang="el-GR" sz="2000" i="1" dirty="0" smtClean="0"/>
              <a:t> </a:t>
            </a:r>
            <a:r>
              <a:rPr lang="el-GR" sz="2000" i="1" dirty="0"/>
              <a:t>είναι πολύ ενδιαφέρον σε αυτό το σημείο να αναφέρουμε και τον όρο </a:t>
            </a:r>
            <a:r>
              <a:rPr lang="en-US" sz="2000" b="1" i="1" dirty="0" err="1"/>
              <a:t>scorability</a:t>
            </a:r>
            <a:r>
              <a:rPr lang="el-GR" sz="2000" i="1" dirty="0"/>
              <a:t> τον οποίο χρησιμοποιεί ο </a:t>
            </a:r>
            <a:r>
              <a:rPr lang="en-US" sz="2000" i="1" dirty="0" err="1"/>
              <a:t>Fulcher</a:t>
            </a:r>
            <a:r>
              <a:rPr lang="el-GR" sz="2000" i="1" dirty="0"/>
              <a:t> (2010:46 &amp;201) εννοώντας το βαθμό ευκολίας με τον οποίο μπορεί να βαθμολογηθεί ένα εξεταστικό ερώτημα ή μια δοκιμασία. </a:t>
            </a:r>
          </a:p>
        </p:txBody>
      </p:sp>
      <p:sp>
        <p:nvSpPr>
          <p:cNvPr id="3" name="Τίτλος 2"/>
          <p:cNvSpPr>
            <a:spLocks noGrp="1"/>
          </p:cNvSpPr>
          <p:nvPr>
            <p:ph type="title"/>
          </p:nvPr>
        </p:nvSpPr>
        <p:spPr/>
        <p:txBody>
          <a:bodyPr/>
          <a:lstStyle/>
          <a:p>
            <a:r>
              <a:rPr lang="el-GR" b="1" dirty="0" smtClean="0">
                <a:solidFill>
                  <a:srgbClr val="C00000"/>
                </a:solidFill>
              </a:rPr>
              <a:t>Βαθμολόγηση</a:t>
            </a:r>
            <a:endParaRPr lang="el-GR" b="1" dirty="0">
              <a:solidFill>
                <a:srgbClr val="C00000"/>
              </a:solidFill>
            </a:endParaRPr>
          </a:p>
        </p:txBody>
      </p:sp>
    </p:spTree>
    <p:extLst>
      <p:ext uri="{BB962C8B-B14F-4D97-AF65-F5344CB8AC3E}">
        <p14:creationId xmlns:p14="http://schemas.microsoft.com/office/powerpoint/2010/main" val="1205008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77500" lnSpcReduction="20000"/>
          </a:bodyPr>
          <a:lstStyle/>
          <a:p>
            <a:pPr marL="0" indent="0">
              <a:buNone/>
            </a:pPr>
            <a:r>
              <a:rPr lang="el-GR" b="1" dirty="0"/>
              <a:t>Α) Βαθμολόγηση δοκιμασιών </a:t>
            </a:r>
            <a:r>
              <a:rPr lang="el-GR" b="1" dirty="0" smtClean="0"/>
              <a:t>κλειστού τύπου</a:t>
            </a:r>
            <a:endParaRPr lang="el-GR" dirty="0"/>
          </a:p>
          <a:p>
            <a:r>
              <a:rPr lang="el-GR" dirty="0"/>
              <a:t>Τα σενάριο είναι απλό. Δίνουμε μια  σειρά </a:t>
            </a:r>
            <a:r>
              <a:rPr lang="el-GR" dirty="0" smtClean="0"/>
              <a:t>δοκιμασιών/ερωτημάτων  </a:t>
            </a:r>
            <a:r>
              <a:rPr lang="el-GR" dirty="0"/>
              <a:t>στους μαθητές. Αυτή σημειώνουν τις απαντήσεις τους και κατόπιν αυτές οι απαντήσεις βαθμολογούνται συνήθως ως σωστές (με 1 βαθμό) ή λανθασμένες (με 0). Η βαθμολόγηση αυτού του είδους των δοκιμασιών συνήθως πραγματοποιείται βάσει μιας «κλείδας», η οποία είχε συνταχθεί για κάθε τεστ. </a:t>
            </a:r>
            <a:endParaRPr lang="el-GR" dirty="0" smtClean="0"/>
          </a:p>
          <a:p>
            <a:r>
              <a:rPr lang="el-GR" dirty="0" smtClean="0"/>
              <a:t>Η </a:t>
            </a:r>
            <a:r>
              <a:rPr lang="el-GR" dirty="0"/>
              <a:t>βαθμολόγηση των δοκιμασιών επιλογής συνήθως πραγματοποιείται με την διχοτομική προσέγγιση, χαρακτηρίζοντας μια απάντηση σωστή ή λάθος και μην αποδίδοντας μερική απόδοση βαθμολογίας (</a:t>
            </a:r>
            <a:r>
              <a:rPr lang="it-IT" i="1" dirty="0"/>
              <a:t>partialcredit scoring</a:t>
            </a:r>
            <a:r>
              <a:rPr lang="el-GR" i="1" dirty="0"/>
              <a:t>)</a:t>
            </a:r>
            <a:r>
              <a:rPr lang="el-GR" dirty="0"/>
              <a:t>. Στις περιπτώσεις της συμπλήρωσης (ή κατασκευασμένης απάντησης)πολλές φορές αποδίδεται και μερική βαθμολογία (</a:t>
            </a:r>
            <a:r>
              <a:rPr lang="it-IT" i="1" dirty="0"/>
              <a:t>partial credit scoring</a:t>
            </a:r>
            <a:r>
              <a:rPr lang="el-GR" i="1" dirty="0"/>
              <a:t>)</a:t>
            </a:r>
            <a:r>
              <a:rPr lang="el-GR" dirty="0"/>
              <a:t>, δίνοντας τη δυνατότητα απόδοσης και μισού βαθμού (0-0,5-1). Στην περίπτωση των ερωτημάτων συμπλήρωσης, η κλείδα, περιλαμβάνει όλες τις πιθανές απαντήσεις, οι οποίες θα μπορούσαν να ληφθούν ως σωστές. Και οι δύο όροι αποδίδονται στον </a:t>
            </a:r>
            <a:r>
              <a:rPr lang="el-GR" dirty="0" err="1"/>
              <a:t>Τσοπάνογλου</a:t>
            </a:r>
            <a:r>
              <a:rPr lang="el-GR" dirty="0"/>
              <a:t> (2000 &amp; 2010)</a:t>
            </a:r>
          </a:p>
          <a:p>
            <a:endParaRPr lang="el-GR" dirty="0" smtClean="0"/>
          </a:p>
          <a:p>
            <a:pPr marL="0" indent="0">
              <a:buNone/>
            </a:pPr>
            <a:r>
              <a:rPr lang="el-GR" sz="2300" i="1" dirty="0" smtClean="0"/>
              <a:t>Οι </a:t>
            </a:r>
            <a:r>
              <a:rPr lang="en-US" sz="2300" i="1" dirty="0" err="1"/>
              <a:t>Tsopanoglou</a:t>
            </a:r>
            <a:r>
              <a:rPr lang="en-US" sz="2300" i="1" dirty="0"/>
              <a:t> et al</a:t>
            </a:r>
            <a:r>
              <a:rPr lang="el-GR" sz="2300" i="1" dirty="0"/>
              <a:t> (2014) και οι </a:t>
            </a:r>
            <a:r>
              <a:rPr lang="el-GR" sz="2300" i="1" dirty="0" err="1"/>
              <a:t>Μουτή</a:t>
            </a:r>
            <a:r>
              <a:rPr lang="el-GR" sz="2300" i="1" dirty="0"/>
              <a:t> </a:t>
            </a:r>
            <a:r>
              <a:rPr lang="en-US" sz="2300" i="1" dirty="0"/>
              <a:t>et al</a:t>
            </a:r>
            <a:r>
              <a:rPr lang="el-GR" sz="2300" i="1" dirty="0"/>
              <a:t> (2012) προτείνουν έναν πειραματικό τρόπο βαθμολόγησης των ερωτημάτων πολλαπλής επιλογής αποδίδοντας και μερική βαθμολογία.</a:t>
            </a:r>
          </a:p>
          <a:p>
            <a:endParaRPr lang="el-GR" dirty="0"/>
          </a:p>
        </p:txBody>
      </p:sp>
      <p:sp>
        <p:nvSpPr>
          <p:cNvPr id="3" name="Τίτλος 2"/>
          <p:cNvSpPr>
            <a:spLocks noGrp="1"/>
          </p:cNvSpPr>
          <p:nvPr>
            <p:ph type="title"/>
          </p:nvPr>
        </p:nvSpPr>
        <p:spPr/>
        <p:txBody>
          <a:bodyPr>
            <a:normAutofit/>
          </a:bodyPr>
          <a:lstStyle/>
          <a:p>
            <a:r>
              <a:rPr lang="el-GR" sz="3200" b="1" dirty="0">
                <a:solidFill>
                  <a:srgbClr val="C00000"/>
                </a:solidFill>
                <a:effectLst/>
                <a:latin typeface="Segoe Script" panose="030B0504020000000003" pitchFamily="66" charset="0"/>
              </a:rPr>
              <a:t>ΤΥΠΟΙ </a:t>
            </a:r>
            <a:r>
              <a:rPr lang="el-GR" sz="3200" b="1" dirty="0" smtClean="0">
                <a:solidFill>
                  <a:srgbClr val="C00000"/>
                </a:solidFill>
                <a:effectLst/>
                <a:latin typeface="Segoe Script" panose="030B0504020000000003" pitchFamily="66" charset="0"/>
              </a:rPr>
              <a:t>ΒΑΘΜΟΛΟΓΗΣΗΣ (1)</a:t>
            </a:r>
            <a:br>
              <a:rPr lang="el-GR" sz="3200" b="1" dirty="0" smtClean="0">
                <a:solidFill>
                  <a:srgbClr val="C00000"/>
                </a:solidFill>
                <a:effectLst/>
                <a:latin typeface="Segoe Script" panose="030B0504020000000003" pitchFamily="66" charset="0"/>
              </a:rPr>
            </a:br>
            <a:r>
              <a:rPr lang="el-GR" sz="3200" b="1" dirty="0" smtClean="0">
                <a:solidFill>
                  <a:srgbClr val="C00000"/>
                </a:solidFill>
                <a:effectLst/>
                <a:latin typeface="Segoe Script" panose="030B0504020000000003" pitchFamily="66" charset="0"/>
              </a:rPr>
              <a:t>(</a:t>
            </a:r>
            <a:r>
              <a:rPr lang="el-GR" sz="3200" b="1" dirty="0">
                <a:solidFill>
                  <a:srgbClr val="C00000"/>
                </a:solidFill>
                <a:effectLst/>
                <a:latin typeface="Segoe Script" panose="030B0504020000000003" pitchFamily="66" charset="0"/>
              </a:rPr>
              <a:t>ΩΣ ΠΡΟΣ ΤΟΝ ΤΥΠΟ ΤΩΝ ΔΟΚΙΜΑΣΙΩΝ)</a:t>
            </a:r>
            <a:endParaRPr lang="el-GR" sz="3200" b="1" dirty="0">
              <a:solidFill>
                <a:srgbClr val="C00000"/>
              </a:solidFill>
              <a:latin typeface="Segoe Script" panose="030B0504020000000003" pitchFamily="66" charset="0"/>
            </a:endParaRPr>
          </a:p>
        </p:txBody>
      </p:sp>
    </p:spTree>
    <p:extLst>
      <p:ext uri="{BB962C8B-B14F-4D97-AF65-F5344CB8AC3E}">
        <p14:creationId xmlns:p14="http://schemas.microsoft.com/office/powerpoint/2010/main" val="2767712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pPr marL="0" indent="0">
              <a:buNone/>
            </a:pPr>
            <a:r>
              <a:rPr lang="el-GR" b="1" dirty="0"/>
              <a:t>Β) Βαθμολόγηση δοκιμασιών </a:t>
            </a:r>
            <a:r>
              <a:rPr lang="el-GR" b="1" dirty="0" smtClean="0"/>
              <a:t>ανοιχτού τύπου</a:t>
            </a:r>
            <a:endParaRPr lang="el-GR" dirty="0"/>
          </a:p>
          <a:p>
            <a:r>
              <a:rPr lang="el-GR" dirty="0" smtClean="0"/>
              <a:t>Η </a:t>
            </a:r>
            <a:r>
              <a:rPr lang="el-GR" dirty="0"/>
              <a:t>διαδικασία της ποσοτικοποίησης </a:t>
            </a:r>
            <a:r>
              <a:rPr lang="el-GR" dirty="0" smtClean="0"/>
              <a:t>γίνεται </a:t>
            </a:r>
            <a:r>
              <a:rPr lang="el-GR" dirty="0"/>
              <a:t>ακόμη πιο </a:t>
            </a:r>
            <a:r>
              <a:rPr lang="el-GR" dirty="0" smtClean="0"/>
              <a:t>σύνθετη…</a:t>
            </a:r>
          </a:p>
          <a:p>
            <a:r>
              <a:rPr lang="el-GR" dirty="0" smtClean="0"/>
              <a:t>Όπως </a:t>
            </a:r>
            <a:r>
              <a:rPr lang="el-GR" dirty="0"/>
              <a:t>αναφέρει ο </a:t>
            </a:r>
            <a:r>
              <a:rPr lang="el-GR" dirty="0" err="1"/>
              <a:t>Τσοπάνογλου</a:t>
            </a:r>
            <a:r>
              <a:rPr lang="el-GR" dirty="0"/>
              <a:t> (2010:115) «οι ειδικοί επεδίωξαν την κατασκευή εντύπων, που συχνά ονομάζονται και σχάρες ή πλέγματα για να βοηθηθεί ο δάσκαλος-βαθμολογητής να μετατρέψει τα ποιοτικά δεδομένα που έχει στη διάθεσή του σε «σχεδόν» ποσοτικά, δηλαδή σε δεδομένα που προκύπτουν από τη χρήση τακτικής κλίμακας». Αυτές οι σχάρες μπορούν να εξυπηρετούν δύο βασικές προσεγγίσεις βαθμολόγησης</a:t>
            </a:r>
            <a:r>
              <a:rPr lang="el-GR" dirty="0" smtClean="0"/>
              <a:t>:</a:t>
            </a:r>
            <a:endParaRPr lang="el-GR" dirty="0"/>
          </a:p>
          <a:p>
            <a:pPr lvl="0"/>
            <a:endParaRPr lang="el-GR" dirty="0" smtClean="0"/>
          </a:p>
          <a:p>
            <a:pPr lvl="0"/>
            <a:r>
              <a:rPr lang="el-GR" b="1" dirty="0" smtClean="0">
                <a:solidFill>
                  <a:srgbClr val="C00000"/>
                </a:solidFill>
              </a:rPr>
              <a:t>Σφαιρική </a:t>
            </a:r>
            <a:r>
              <a:rPr lang="el-GR" b="1" dirty="0">
                <a:solidFill>
                  <a:srgbClr val="C00000"/>
                </a:solidFill>
              </a:rPr>
              <a:t>ή Ολιστική Βαθμολόγηση</a:t>
            </a:r>
          </a:p>
          <a:p>
            <a:pPr lvl="0"/>
            <a:r>
              <a:rPr lang="el-GR" b="1" dirty="0">
                <a:solidFill>
                  <a:srgbClr val="C00000"/>
                </a:solidFill>
              </a:rPr>
              <a:t>Αναλυτική Βαθμολόγηση</a:t>
            </a:r>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3686859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marL="0" indent="0">
              <a:buNone/>
            </a:pPr>
            <a:r>
              <a:rPr lang="el-GR" b="1" dirty="0" smtClean="0">
                <a:solidFill>
                  <a:srgbClr val="C00000"/>
                </a:solidFill>
              </a:rPr>
              <a:t>Α. Συμβατική/Παραδοσιακή </a:t>
            </a:r>
            <a:r>
              <a:rPr lang="el-GR" b="1" dirty="0">
                <a:solidFill>
                  <a:srgbClr val="C00000"/>
                </a:solidFill>
              </a:rPr>
              <a:t>Βαθμολόγηση</a:t>
            </a:r>
          </a:p>
          <a:p>
            <a:pPr marL="0" indent="0">
              <a:buNone/>
            </a:pPr>
            <a:r>
              <a:rPr lang="el-GR" dirty="0"/>
              <a:t>Μία από τις πρώτες αναφορές στη διόρθωση και βαθμολόγηση τεστ αναφέρεται από τον </a:t>
            </a:r>
            <a:r>
              <a:rPr lang="el-GR" dirty="0" err="1"/>
              <a:t>Fulcher</a:t>
            </a:r>
            <a:r>
              <a:rPr lang="el-GR" dirty="0"/>
              <a:t> (2010: 211) με αναφορά στους </a:t>
            </a:r>
            <a:r>
              <a:rPr lang="el-GR" dirty="0" err="1"/>
              <a:t>Yoakum&amp;Yerkes</a:t>
            </a:r>
            <a:r>
              <a:rPr lang="el-GR" dirty="0"/>
              <a:t> (1920: 159) και τη χρήση των </a:t>
            </a:r>
            <a:r>
              <a:rPr lang="el-GR" dirty="0" err="1"/>
              <a:t>στένσιλς</a:t>
            </a:r>
            <a:r>
              <a:rPr lang="el-GR" dirty="0"/>
              <a:t> για τη βαθμολόγηση των εξεταστικών ερωτημάτων κλειστού τύπου κατά τη διάρκεια του Α’ Παγκοσμίου πολέμου. </a:t>
            </a:r>
            <a:endParaRPr lang="el-GR" dirty="0" smtClean="0"/>
          </a:p>
          <a:p>
            <a:pPr marL="0" indent="0">
              <a:buNone/>
            </a:pPr>
            <a:r>
              <a:rPr lang="el-GR" dirty="0" smtClean="0"/>
              <a:t>Οι </a:t>
            </a:r>
            <a:r>
              <a:rPr lang="el-GR" dirty="0"/>
              <a:t>δοκιμασίες αποκλίνουσας παραγωγής λόγου  και συνεπώς τα γραπτά κείμενα των υποψηφίων και οι απαντήσεις τους στην προφορική συνέντευξη αλλά και οι σύντομες απαντήσεις στην συντριπτική πλειοψηφία των περιπτώσεων βαθμολογούνται από εξεταστές/</a:t>
            </a:r>
            <a:r>
              <a:rPr lang="el-GR" dirty="0" err="1"/>
              <a:t>αξιολογητές</a:t>
            </a:r>
            <a:r>
              <a:rPr lang="el-GR" dirty="0"/>
              <a:t> και έμπειρους δασκάλους/βαθμολογητές.</a:t>
            </a:r>
          </a:p>
        </p:txBody>
      </p:sp>
      <p:sp>
        <p:nvSpPr>
          <p:cNvPr id="3" name="Τίτλος 2"/>
          <p:cNvSpPr>
            <a:spLocks noGrp="1"/>
          </p:cNvSpPr>
          <p:nvPr>
            <p:ph type="title"/>
          </p:nvPr>
        </p:nvSpPr>
        <p:spPr/>
        <p:txBody>
          <a:bodyPr>
            <a:normAutofit/>
          </a:bodyPr>
          <a:lstStyle/>
          <a:p>
            <a:pPr lvl="2" algn="l" rtl="0">
              <a:spcBef>
                <a:spcPct val="0"/>
              </a:spcBef>
            </a:pPr>
            <a:r>
              <a:rPr lang="el-GR" sz="3200" b="1" dirty="0">
                <a:solidFill>
                  <a:srgbClr val="C00000"/>
                </a:solidFill>
                <a:latin typeface="Segoe Script" panose="030B0504020000000003" pitchFamily="66" charset="0"/>
              </a:rPr>
              <a:t>ΤΥΠΟΙ </a:t>
            </a:r>
            <a:r>
              <a:rPr lang="el-GR" sz="3200" b="1" dirty="0" smtClean="0">
                <a:solidFill>
                  <a:srgbClr val="C00000"/>
                </a:solidFill>
                <a:latin typeface="Segoe Script" panose="030B0504020000000003" pitchFamily="66" charset="0"/>
              </a:rPr>
              <a:t>ΒΑΘΜΟΛΟΓΗΣΗΣ (2)</a:t>
            </a:r>
            <a:br>
              <a:rPr lang="el-GR" sz="3200" b="1" dirty="0" smtClean="0">
                <a:solidFill>
                  <a:srgbClr val="C00000"/>
                </a:solidFill>
                <a:latin typeface="Segoe Script" panose="030B0504020000000003" pitchFamily="66" charset="0"/>
              </a:rPr>
            </a:br>
            <a:r>
              <a:rPr lang="el-GR" sz="3200" b="1" dirty="0" smtClean="0">
                <a:solidFill>
                  <a:srgbClr val="C00000"/>
                </a:solidFill>
                <a:latin typeface="Segoe Script" panose="030B0504020000000003" pitchFamily="66" charset="0"/>
              </a:rPr>
              <a:t> </a:t>
            </a:r>
            <a:r>
              <a:rPr lang="el-GR" sz="3200" b="1" dirty="0">
                <a:solidFill>
                  <a:srgbClr val="C00000"/>
                </a:solidFill>
                <a:latin typeface="Segoe Script" panose="030B0504020000000003" pitchFamily="66" charset="0"/>
              </a:rPr>
              <a:t>ΩΣ ΠΡΟΣ ΤΗ </a:t>
            </a:r>
            <a:r>
              <a:rPr lang="el-GR" sz="3200" b="1" dirty="0" smtClean="0">
                <a:solidFill>
                  <a:srgbClr val="C00000"/>
                </a:solidFill>
                <a:latin typeface="Segoe Script" panose="030B0504020000000003" pitchFamily="66" charset="0"/>
              </a:rPr>
              <a:t>ΜΟΡΦΗ</a:t>
            </a:r>
            <a:endParaRPr lang="el-GR" sz="3200" dirty="0">
              <a:solidFill>
                <a:srgbClr val="C00000"/>
              </a:solidFill>
              <a:latin typeface="Segoe Script" panose="030B0504020000000003" pitchFamily="66" charset="0"/>
            </a:endParaRPr>
          </a:p>
        </p:txBody>
      </p:sp>
    </p:spTree>
    <p:extLst>
      <p:ext uri="{BB962C8B-B14F-4D97-AF65-F5344CB8AC3E}">
        <p14:creationId xmlns:p14="http://schemas.microsoft.com/office/powerpoint/2010/main" val="31589614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pPr marL="0" indent="0">
              <a:buNone/>
            </a:pPr>
            <a:r>
              <a:rPr lang="el-GR" b="1" dirty="0" smtClean="0">
                <a:solidFill>
                  <a:srgbClr val="C00000"/>
                </a:solidFill>
              </a:rPr>
              <a:t>Β. Ηλεκτρονική </a:t>
            </a:r>
            <a:r>
              <a:rPr lang="el-GR" b="1" dirty="0">
                <a:solidFill>
                  <a:srgbClr val="C00000"/>
                </a:solidFill>
              </a:rPr>
              <a:t>Βαθμολόγηση</a:t>
            </a:r>
          </a:p>
          <a:p>
            <a:r>
              <a:rPr lang="el-GR" dirty="0"/>
              <a:t>Οι απαντήσεις στα ερωτήματα κλειστού τύπου και πιο συγκεκριμένα σε ερωτήματα επιλογής μπορούν να βαθμολογηθούν και συμβατικά/παραδοσιακά αλλά και ηλεκτρονικά. Ο </a:t>
            </a:r>
            <a:r>
              <a:rPr lang="en-US" dirty="0" err="1"/>
              <a:t>Fulcher</a:t>
            </a:r>
            <a:r>
              <a:rPr lang="el-GR" dirty="0"/>
              <a:t> (2010:202-203) θεωρεί ότι  η πραγματική λύση στο θέμα της βαθμολόγησης είναι η χρήση υπολογιστή. </a:t>
            </a:r>
            <a:endParaRPr lang="el-GR" dirty="0" smtClean="0"/>
          </a:p>
          <a:p>
            <a:endParaRPr lang="el-GR" dirty="0" smtClean="0"/>
          </a:p>
          <a:p>
            <a:r>
              <a:rPr lang="el-GR" sz="2100" i="1" dirty="0"/>
              <a:t>Ήδη από  το 1938 η </a:t>
            </a:r>
            <a:r>
              <a:rPr lang="en-US" sz="2100" i="1" dirty="0"/>
              <a:t>IBM</a:t>
            </a:r>
            <a:r>
              <a:rPr lang="el-GR" sz="2100" i="1" dirty="0"/>
              <a:t>παρουσίασε τη μηχανή βαθμολόγησης ερωτημάτων πολλαπλής επιλογής  </a:t>
            </a:r>
            <a:r>
              <a:rPr lang="en-US" sz="2100" i="1" dirty="0"/>
              <a:t>IBM</a:t>
            </a:r>
            <a:r>
              <a:rPr lang="el-GR" sz="2100" i="1" dirty="0"/>
              <a:t>805 και ακόμη και σήμερα υπάρχουν κάποιες τέτοιου είδους συσκευές.</a:t>
            </a:r>
          </a:p>
          <a:p>
            <a:r>
              <a:rPr lang="el-GR" sz="2100" i="1" dirty="0" smtClean="0"/>
              <a:t>Σύμφωνα </a:t>
            </a:r>
            <a:r>
              <a:rPr lang="el-GR" sz="2100" i="1" dirty="0"/>
              <a:t>με τον </a:t>
            </a:r>
            <a:r>
              <a:rPr lang="en-US" sz="2100" i="1" dirty="0" err="1"/>
              <a:t>Fulcher</a:t>
            </a:r>
            <a:r>
              <a:rPr lang="el-GR" sz="2100" i="1" dirty="0"/>
              <a:t> (2010: 202-203), </a:t>
            </a:r>
            <a:r>
              <a:rPr lang="en-US" sz="2100" i="1" dirty="0"/>
              <a:t>o</a:t>
            </a:r>
            <a:r>
              <a:rPr lang="el-GR" sz="2100" i="1" dirty="0"/>
              <a:t>ι εξεταζόμενοι σημείωναν τις απαντήσεις τους σε ένα απαντητικό φύλλο το οποίο «έμπαινε» στο αντίστοιχο μηχάνημα. Σε περίπτωση που ανιχνευόταν μαρκάρισμα με μολύβι στο σημείο που </a:t>
            </a:r>
            <a:r>
              <a:rPr lang="el-GR" sz="2100" i="1" dirty="0" err="1"/>
              <a:t>ενδείκνυτο</a:t>
            </a:r>
            <a:r>
              <a:rPr lang="el-GR" sz="2100" i="1" dirty="0"/>
              <a:t> για τη   σωστή απάντηση, προστίθετο ένας βαθμός στο συνολικό βαθμό του μαθητή/εξεταζόμενου. Το συγκεκριμένο μηχάνημα μπορούσε να χειριστεί μέχρι και 150 ερωτήσεις πολλαπλής επιλογής ανά απαντητικό φύλλο και να βαθμολογήσει 800-1000 τεστ την ώρα ανάλογα με την ικανότητα του χειριστή του.</a:t>
            </a:r>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5372740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r>
              <a:rPr lang="el-GR" dirty="0"/>
              <a:t>Βέβαια σήμερα πολλά τεστ τα οποία προσφέρονται ηλεκτρονικά είτε μέσω Διαδικτύου έχουν ενσωματωμένη την ηλεκτρονική καταμέτρηση των σωστών απαντήσεων. </a:t>
            </a:r>
            <a:endParaRPr lang="el-GR" dirty="0" smtClean="0"/>
          </a:p>
          <a:p>
            <a:r>
              <a:rPr lang="el-GR" b="1" dirty="0" smtClean="0"/>
              <a:t>Τα </a:t>
            </a:r>
            <a:r>
              <a:rPr lang="el-GR" b="1" dirty="0"/>
              <a:t>γραμμικά ηλεκτρονικά τεστ </a:t>
            </a:r>
            <a:r>
              <a:rPr lang="el-GR" dirty="0"/>
              <a:t>παρουσιάζουν τα ερωτήματα σε μια συνέχεια όπως ακριβώς και τα παραδοσιακά/συμβατικά τεστ με μολύβι και χαρτί και απλά καταγράφουν τις σωστές απαντήσεις σε μια βάση δεδομένων. Έτσι στο τέλος μπορούν να δώσουν τα αποτελέσματα στον </a:t>
            </a:r>
            <a:r>
              <a:rPr lang="el-GR" dirty="0" err="1"/>
              <a:t>αξιολογητή</a:t>
            </a:r>
            <a:r>
              <a:rPr lang="el-GR" dirty="0"/>
              <a:t> ή και στον ίδιο τον εξεταζόμενο αυτόματα.</a:t>
            </a:r>
          </a:p>
          <a:p>
            <a:r>
              <a:rPr lang="el-GR" dirty="0" smtClean="0"/>
              <a:t>Υπάρχουν και </a:t>
            </a:r>
            <a:r>
              <a:rPr lang="el-GR" b="1" dirty="0"/>
              <a:t>τα προσαρμοστικά τεστ </a:t>
            </a:r>
            <a:r>
              <a:rPr lang="el-GR" dirty="0"/>
              <a:t>σε επίπεδο ερωτήματος. Η αλληλουχία των ερωτημάτων αλλάζει μετά από την απάντηση σε κάθε ερώτημα. Εάν ο εξεταζόμενος απαντήσει σωστά οδηγείται σε ένα πιο δύσκολο ερώτημα ενώ αν απαντήσει λανθασμένα οδηγείται σε ένα πιο εύκολο ερώτημα.</a:t>
            </a:r>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0629300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r>
              <a:rPr lang="el-GR" dirty="0"/>
              <a:t>Όπως αναφέραμε και παραπάνω, οι δοκιμασίες </a:t>
            </a:r>
            <a:r>
              <a:rPr lang="el-GR" dirty="0" smtClean="0"/>
              <a:t>ανοιχτού τύπου </a:t>
            </a:r>
            <a:r>
              <a:rPr lang="el-GR" dirty="0"/>
              <a:t>στην συντριπτική πλειοψηφία των περιπτώσεων βαθμολογούνται από εξεταστές/</a:t>
            </a:r>
            <a:r>
              <a:rPr lang="el-GR" dirty="0" err="1"/>
              <a:t>αξιολογητές</a:t>
            </a:r>
            <a:r>
              <a:rPr lang="el-GR" dirty="0"/>
              <a:t> και έμπειρους δασκάλους/βαθμολογητές. </a:t>
            </a:r>
            <a:endParaRPr lang="el-GR" dirty="0" smtClean="0"/>
          </a:p>
          <a:p>
            <a:r>
              <a:rPr lang="el-GR" dirty="0" smtClean="0"/>
              <a:t>Βέβαια </a:t>
            </a:r>
            <a:r>
              <a:rPr lang="el-GR" dirty="0"/>
              <a:t>υπάρχουν και περιπτώσεις όπως το λογισμικό </a:t>
            </a:r>
            <a:r>
              <a:rPr lang="en-US" dirty="0"/>
              <a:t>e</a:t>
            </a:r>
            <a:r>
              <a:rPr lang="el-GR" dirty="0"/>
              <a:t>-</a:t>
            </a:r>
            <a:r>
              <a:rPr lang="en-US" dirty="0"/>
              <a:t>rater Scoring Engine</a:t>
            </a:r>
            <a:r>
              <a:rPr lang="el-GR" dirty="0"/>
              <a:t> της </a:t>
            </a:r>
            <a:r>
              <a:rPr lang="en-US" dirty="0"/>
              <a:t>ETS</a:t>
            </a:r>
            <a:r>
              <a:rPr lang="el-GR" dirty="0"/>
              <a:t>, το οποίο αξιοποιείται για την βαθμολόγηση της παραγωγής γραπτού λόγου σε συνδυασμό με τις αξιολογικές κρίσεις φυσικών προσώπων για το  </a:t>
            </a:r>
            <a:r>
              <a:rPr lang="en-US" dirty="0"/>
              <a:t>TOEFL </a:t>
            </a:r>
            <a:r>
              <a:rPr lang="en-US" dirty="0" err="1"/>
              <a:t>iBT</a:t>
            </a:r>
            <a:r>
              <a:rPr lang="el-GR" dirty="0"/>
              <a:t>. </a:t>
            </a:r>
            <a:endParaRPr lang="el-GR" dirty="0" smtClean="0"/>
          </a:p>
          <a:p>
            <a:r>
              <a:rPr lang="el-GR" dirty="0" smtClean="0"/>
              <a:t>Ο </a:t>
            </a:r>
            <a:r>
              <a:rPr lang="en-US" dirty="0" err="1"/>
              <a:t>Fulcher</a:t>
            </a:r>
            <a:r>
              <a:rPr lang="el-GR" dirty="0"/>
              <a:t> (2010:216) αναφέρει το πρώτο λογισμικό για την αξιολόγηση του προφορικού λόγου, το  </a:t>
            </a:r>
            <a:r>
              <a:rPr lang="en-US" dirty="0"/>
              <a:t>Phone Pass</a:t>
            </a:r>
            <a:r>
              <a:rPr lang="el-GR" dirty="0"/>
              <a:t> (</a:t>
            </a:r>
            <a:r>
              <a:rPr lang="en-US" dirty="0"/>
              <a:t>Bernstein</a:t>
            </a:r>
            <a:r>
              <a:rPr lang="el-GR" dirty="0"/>
              <a:t>, 1999) αλλά επισημαίνει ότι στην περίπτωση της παραγωγής προφορικού λόγου τα πράγματα είναι πολύ πιο σύνθετα.</a:t>
            </a:r>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1833774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r>
              <a:rPr lang="el-GR" dirty="0"/>
              <a:t>Η ανατροφοδότηση μπορεί να πάρει διάφορες μορφές από την απλή επισήμανση των λαθών με τον παραδοσιακό κόκκινο στυλό έως την ηλεκτρονική παροχή ανατροφοδότησης μέσω του Διαδικτύου. </a:t>
            </a:r>
          </a:p>
        </p:txBody>
      </p:sp>
      <p:sp>
        <p:nvSpPr>
          <p:cNvPr id="3" name="Τίτλος 2"/>
          <p:cNvSpPr>
            <a:spLocks noGrp="1"/>
          </p:cNvSpPr>
          <p:nvPr>
            <p:ph type="title"/>
          </p:nvPr>
        </p:nvSpPr>
        <p:spPr/>
        <p:txBody>
          <a:bodyPr/>
          <a:lstStyle/>
          <a:p>
            <a:r>
              <a:rPr lang="el-GR" b="1" dirty="0" smtClean="0">
                <a:solidFill>
                  <a:srgbClr val="C00000"/>
                </a:solidFill>
              </a:rPr>
              <a:t>ΑΝΑΤΡΟΦΟΔΟΤΗΣΗ</a:t>
            </a:r>
            <a:endParaRPr lang="el-GR" b="1" dirty="0">
              <a:solidFill>
                <a:srgbClr val="C00000"/>
              </a:solidFill>
            </a:endParaRPr>
          </a:p>
        </p:txBody>
      </p:sp>
    </p:spTree>
    <p:extLst>
      <p:ext uri="{BB962C8B-B14F-4D97-AF65-F5344CB8AC3E}">
        <p14:creationId xmlns:p14="http://schemas.microsoft.com/office/powerpoint/2010/main" val="10505367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a:t>Η ανατροφοδότηση σε επίπεδο τάξης είναι συνεχής και δυναμική και αποτελεί αναπόσπαστο κομμάτι της μαθησιακής διαδικασίας. Ο δάσκαλος/βαθμολογητής/</a:t>
            </a:r>
            <a:r>
              <a:rPr lang="el-GR" dirty="0" err="1"/>
              <a:t>αξιολογητής</a:t>
            </a:r>
            <a:r>
              <a:rPr lang="el-GR" dirty="0"/>
              <a:t> έχει τη δυνατότητα σε καθημερινή/εβδομαδιαία βάση να παρέχει εξατομικευμένη ανατροφοδότηση στους μαθητές λαμβάνοντας υπόψη και το ευρύτερο προφίλ τους. </a:t>
            </a:r>
            <a:endParaRPr lang="el-GR" dirty="0" smtClean="0"/>
          </a:p>
          <a:p>
            <a:r>
              <a:rPr lang="el-GR" dirty="0" smtClean="0"/>
              <a:t>Σε </a:t>
            </a:r>
            <a:r>
              <a:rPr lang="el-GR" dirty="0"/>
              <a:t>επίπεδο τάξης είναι που μπορεί να αξιοποιηθεί και η διαμορφωτική αξιολόγηση της οποίας βασικό συστατικό αποτελεί η ανατροφοδότηση. Η αμφίδρομη διαδικασία της ανατροφοδότησης είναι επίσης περισσότερο εμφανής στο επίπεδο της τάξης καθώς ο δάσκαλος/βαθμολογητής μπορεί να εφαρμόσει άμεσα αλλαγές στη μαθησιακή διαδικασία</a:t>
            </a:r>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755463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smtClean="0">
                <a:solidFill>
                  <a:srgbClr val="C00000"/>
                </a:solidFill>
              </a:rPr>
              <a:t>Reliability</a:t>
            </a:r>
            <a:endParaRPr lang="el-GR" b="1" dirty="0">
              <a:solidFill>
                <a:srgbClr val="C00000"/>
              </a:solidFill>
            </a:endParaRPr>
          </a:p>
        </p:txBody>
      </p:sp>
      <p:sp>
        <p:nvSpPr>
          <p:cNvPr id="3" name="Θέση περιεχομένου 2"/>
          <p:cNvSpPr>
            <a:spLocks noGrp="1"/>
          </p:cNvSpPr>
          <p:nvPr>
            <p:ph idx="1"/>
          </p:nvPr>
        </p:nvSpPr>
        <p:spPr/>
        <p:txBody>
          <a:bodyPr/>
          <a:lstStyle/>
          <a:p>
            <a:pPr marL="0" indent="0">
              <a:buNone/>
            </a:pPr>
            <a:r>
              <a:rPr lang="en-GB" dirty="0"/>
              <a:t>Reliability concerns the degree to which test scores are free from irrelevant variation of samples, free from errors of measurement. Measurement errors reduce reliability and thus the </a:t>
            </a:r>
            <a:r>
              <a:rPr lang="en-GB" dirty="0" err="1"/>
              <a:t>generalisability</a:t>
            </a:r>
            <a:r>
              <a:rPr lang="en-GB" dirty="0"/>
              <a:t> of scores obtained for an individual in a single measurement. Errors in instructions, consistency of input, scoring procedure may affect the test score</a:t>
            </a:r>
            <a:r>
              <a:rPr lang="en-GB" dirty="0" smtClean="0"/>
              <a:t>.</a:t>
            </a:r>
            <a:endParaRPr lang="el-GR" dirty="0" smtClean="0"/>
          </a:p>
          <a:p>
            <a:pPr marL="0" indent="0">
              <a:buNone/>
            </a:pPr>
            <a:endParaRPr lang="el-GR" dirty="0"/>
          </a:p>
          <a:p>
            <a:endParaRPr lang="el-GR" dirty="0"/>
          </a:p>
        </p:txBody>
      </p:sp>
    </p:spTree>
    <p:extLst>
      <p:ext uri="{BB962C8B-B14F-4D97-AF65-F5344CB8AC3E}">
        <p14:creationId xmlns:p14="http://schemas.microsoft.com/office/powerpoint/2010/main" val="28755000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pPr marL="0" indent="0">
              <a:buNone/>
            </a:pPr>
            <a:r>
              <a:rPr lang="el-GR" dirty="0" smtClean="0"/>
              <a:t>Θα </a:t>
            </a:r>
            <a:r>
              <a:rPr lang="el-GR" dirty="0"/>
              <a:t>μπορούσαμε να πούμε ότι η πιο παραδοσιακή μορφή ανατροφοδότησης είναι αυτή που παρέχεται από τον δάσκαλο/βαθμολογητή σε επίπεδο τάξης, εξατομικευμένα σε κάθε μαθητή, μέσω της διαδικασίας της παραδοσιακής διόρθωσης. </a:t>
            </a:r>
            <a:endParaRPr lang="el-GR" dirty="0" smtClean="0"/>
          </a:p>
          <a:p>
            <a:pPr marL="0" indent="0">
              <a:buNone/>
            </a:pPr>
            <a:r>
              <a:rPr lang="el-GR" dirty="0"/>
              <a:t>Η Δενδρινού</a:t>
            </a:r>
            <a:r>
              <a:rPr lang="el-GR" sz="1500" dirty="0"/>
              <a:t>(Βλ. σχετικά και αναλυτικά το πλήρες </a:t>
            </a:r>
            <a:r>
              <a:rPr lang="el-GR" sz="1500" dirty="0" smtClean="0"/>
              <a:t>κεφάλαιο, </a:t>
            </a:r>
            <a:r>
              <a:rPr lang="el-GR" sz="1500" dirty="0">
                <a:hlinkClick r:id="rId2"/>
              </a:rPr>
              <a:t>http://</a:t>
            </a:r>
            <a:r>
              <a:rPr lang="el-GR" sz="1500" dirty="0" smtClean="0">
                <a:hlinkClick r:id="rId2"/>
              </a:rPr>
              <a:t>rcel.enl.uoa.gr/xenesglosses/guide_kef8.htm</a:t>
            </a:r>
            <a:r>
              <a:rPr lang="el-GR" sz="1500" dirty="0" smtClean="0"/>
              <a:t>) </a:t>
            </a:r>
            <a:r>
              <a:rPr lang="el-GR" dirty="0" smtClean="0"/>
              <a:t>κάνει </a:t>
            </a:r>
            <a:r>
              <a:rPr lang="el-GR" dirty="0"/>
              <a:t>μια αναλυτική αναφορά στη διαδικασία της διόρθωσης και της παροχής ανατροφοδότησης στον μαθητή με απώτερο στόχο τη βελτίωσή του. Όπως αναφέρει η ίδια «χρειάζεται σαφής πληροφόρηση σχετικά με τα σημεία που πρέπει να διαφοροποιηθούν, αλλά και με τον τρόπο με τον οποίο μπορεί να το καταφέρει». Πιο συγκεκριμένα επισημαίνει κάποιες πρακτικές συμβουλές αναφορικά με τις παρατηρήσεις που θα σημειώνονται κατά τη διαδικασία της «διόρθωσης» και οι οποίες μπορούν να ανήκουν στους ακόλουθους τύπους:</a:t>
            </a:r>
          </a:p>
          <a:p>
            <a:pPr marL="0" indent="0">
              <a:buNone/>
            </a:pPr>
            <a:endParaRPr lang="el-GR" dirty="0"/>
          </a:p>
          <a:p>
            <a:endParaRPr lang="el-GR" dirty="0"/>
          </a:p>
          <a:p>
            <a:endParaRPr lang="el-GR" dirty="0"/>
          </a:p>
        </p:txBody>
      </p:sp>
      <p:sp>
        <p:nvSpPr>
          <p:cNvPr id="3" name="Τίτλος 2"/>
          <p:cNvSpPr>
            <a:spLocks noGrp="1"/>
          </p:cNvSpPr>
          <p:nvPr>
            <p:ph type="title"/>
          </p:nvPr>
        </p:nvSpPr>
        <p:spPr/>
        <p:txBody>
          <a:bodyPr>
            <a:normAutofit/>
          </a:bodyPr>
          <a:lstStyle/>
          <a:p>
            <a:r>
              <a:rPr lang="el-GR" b="1" dirty="0">
                <a:solidFill>
                  <a:srgbClr val="C00000"/>
                </a:solidFill>
              </a:rPr>
              <a:t>Συμβατική-Παραδοσιακή </a:t>
            </a:r>
            <a:r>
              <a:rPr lang="el-GR" b="1" dirty="0" smtClean="0">
                <a:solidFill>
                  <a:srgbClr val="C00000"/>
                </a:solidFill>
              </a:rPr>
              <a:t>Ανατροφοδότηση</a:t>
            </a:r>
            <a:endParaRPr lang="el-GR" dirty="0">
              <a:solidFill>
                <a:srgbClr val="C00000"/>
              </a:solidFill>
            </a:endParaRPr>
          </a:p>
        </p:txBody>
      </p:sp>
    </p:spTree>
    <p:extLst>
      <p:ext uri="{BB962C8B-B14F-4D97-AF65-F5344CB8AC3E}">
        <p14:creationId xmlns:p14="http://schemas.microsoft.com/office/powerpoint/2010/main" val="409325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r>
              <a:rPr lang="el-GR" dirty="0"/>
              <a:t>1.  Αναγράφεται το σωστό.</a:t>
            </a:r>
          </a:p>
          <a:p>
            <a:r>
              <a:rPr lang="el-GR" dirty="0"/>
              <a:t>2.  Δηλώνεται η κατηγορία στην οποία ανήκει το λάθος </a:t>
            </a:r>
            <a:endParaRPr lang="el-GR" dirty="0" smtClean="0"/>
          </a:p>
          <a:p>
            <a:r>
              <a:rPr lang="el-GR" dirty="0" smtClean="0"/>
              <a:t>3</a:t>
            </a:r>
            <a:r>
              <a:rPr lang="el-GR" dirty="0"/>
              <a:t>. Παραπέμπεται ο μαθητής στο σημείο του διδακτικού υλικού που υπάρχει η σωστή απάντηση (π.χ. διδακτικό εγχειρίδιο, σελ. 35, § 2).</a:t>
            </a:r>
          </a:p>
          <a:p>
            <a:r>
              <a:rPr lang="el-GR" dirty="0"/>
              <a:t>4. Δίνεται μια πληροφορία που μπορεί να οδηγήσει στη σωστή απάντηση (π.χ. η ενεργητική μετοχή γράφεται με «ω» όταν τονίζεται στην παραλήγουσα, π.χ. μιλώντας)</a:t>
            </a:r>
          </a:p>
          <a:p>
            <a:r>
              <a:rPr lang="el-GR" dirty="0"/>
              <a:t>5. Εάν ο μαθητής δεν έχει απαντήσει, ξεκινάμε την απάντηση. Εάν έχει απαντήσει και σε κάποιο σημείο έχει κάνει λάθος, συνεχίζουμε από εκεί, χωρίς όμως να ολοκληρώσουμε ούτε στην πρώτη ούτε στη δεύτερη περίπτωση.</a:t>
            </a:r>
          </a:p>
          <a:p>
            <a:r>
              <a:rPr lang="el-GR" dirty="0"/>
              <a:t>6. Επισημαίνουμε συγκεκριμένα θετικά στοιχεία στις απαντήσεις του μαθητή για να παγιωθούν</a:t>
            </a:r>
            <a:r>
              <a:rPr lang="el-GR" i="1" dirty="0"/>
              <a:t>.</a:t>
            </a:r>
            <a:endParaRPr lang="el-GR" dirty="0"/>
          </a:p>
          <a:p>
            <a:pPr marL="0" indent="0">
              <a:buNone/>
            </a:pPr>
            <a:r>
              <a:rPr lang="el-GR" sz="1600" dirty="0"/>
              <a:t>Βλ. σχετικά και αναλυτικά το πλήρες κεφάλαιο της Δενδρινού: </a:t>
            </a:r>
            <a:r>
              <a:rPr lang="el-GR" sz="1600" u="sng" dirty="0">
                <a:hlinkClick r:id="rId2"/>
              </a:rPr>
              <a:t>http://rcel.enl.uoa.gr/xenesglosses/guide_kef8.htm</a:t>
            </a:r>
            <a:endParaRPr lang="el-GR" sz="1600"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1019887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pPr marL="0" indent="0">
              <a:buNone/>
            </a:pPr>
            <a:r>
              <a:rPr lang="el-GR" dirty="0" smtClean="0"/>
              <a:t>Ο </a:t>
            </a:r>
            <a:r>
              <a:rPr lang="el-GR" dirty="0"/>
              <a:t>Υψηλάντης (2009: 93-100) αναλύοντας διαγνωστικά ηλεκτρονικά προσαρμοστικά τεστ, εξετάζει και το είδος της ανατροφοδότησης που παρέχεται για επτά από αυτά.  </a:t>
            </a:r>
            <a:endParaRPr lang="el-GR" dirty="0" smtClean="0"/>
          </a:p>
          <a:p>
            <a:pPr marL="0" indent="0">
              <a:buNone/>
            </a:pPr>
            <a:r>
              <a:rPr lang="el-GR" dirty="0" smtClean="0"/>
              <a:t>Ενδεικτικά αναφέρουμε… </a:t>
            </a:r>
          </a:p>
          <a:p>
            <a:r>
              <a:rPr lang="el-GR" dirty="0" smtClean="0"/>
              <a:t>την </a:t>
            </a:r>
            <a:r>
              <a:rPr lang="el-GR" dirty="0"/>
              <a:t>αλλαγή του χρώματος της οθόνης στη φάση της ανατροφοδότησης τη στιγμή που παρέχονται υποστηρικτικές συμβουλές όχι μόνο στις λανθασμένες αλλά και στις σωστές </a:t>
            </a:r>
            <a:r>
              <a:rPr lang="el-GR" dirty="0" smtClean="0"/>
              <a:t>απαντήσεις</a:t>
            </a:r>
          </a:p>
          <a:p>
            <a:r>
              <a:rPr lang="el-GR" dirty="0"/>
              <a:t>υ</a:t>
            </a:r>
            <a:r>
              <a:rPr lang="el-GR" dirty="0" smtClean="0"/>
              <a:t>πάρχουν </a:t>
            </a:r>
            <a:r>
              <a:rPr lang="el-GR" dirty="0"/>
              <a:t>περιπτώσεις όπου ο μαθητής καλείται μόνος του να εντοπίσει τα λάθη του (αποφυγή αρνητικής ανατροφοδότησης) και </a:t>
            </a:r>
            <a:endParaRPr lang="el-GR" dirty="0" smtClean="0"/>
          </a:p>
          <a:p>
            <a:r>
              <a:rPr lang="el-GR" dirty="0" smtClean="0"/>
              <a:t>περιπτώσεις </a:t>
            </a:r>
            <a:r>
              <a:rPr lang="el-GR" dirty="0"/>
              <a:t>όπου παρέχεται  καθοδήγηση σε συγκεκριμένα βιβλία για τη μελέτη π.χ. σχετικών γραμματικών φαινομένων. </a:t>
            </a:r>
            <a:endParaRPr lang="el-GR" dirty="0" smtClean="0"/>
          </a:p>
          <a:p>
            <a:r>
              <a:rPr lang="el-GR" dirty="0" smtClean="0"/>
              <a:t>σε </a:t>
            </a:r>
            <a:r>
              <a:rPr lang="el-GR" dirty="0"/>
              <a:t>άλλο τεστ που παραθέτει </a:t>
            </a:r>
            <a:r>
              <a:rPr lang="el-GR" dirty="0" smtClean="0"/>
              <a:t>στο </a:t>
            </a:r>
            <a:r>
              <a:rPr lang="el-GR" dirty="0"/>
              <a:t>τέλος προσφέρεται η συνολική λίστα των ερωτημάτων που απαντήθηκαν σωστά ή λάθος.</a:t>
            </a:r>
          </a:p>
          <a:p>
            <a:endParaRPr lang="el-GR" dirty="0"/>
          </a:p>
        </p:txBody>
      </p:sp>
      <p:sp>
        <p:nvSpPr>
          <p:cNvPr id="3" name="Τίτλος 2"/>
          <p:cNvSpPr>
            <a:spLocks noGrp="1"/>
          </p:cNvSpPr>
          <p:nvPr>
            <p:ph type="title"/>
          </p:nvPr>
        </p:nvSpPr>
        <p:spPr/>
        <p:txBody>
          <a:bodyPr>
            <a:normAutofit fontScale="90000"/>
          </a:bodyPr>
          <a:lstStyle/>
          <a:p>
            <a:r>
              <a:rPr lang="el-GR" b="1" dirty="0">
                <a:solidFill>
                  <a:srgbClr val="C00000"/>
                </a:solidFill>
              </a:rPr>
              <a:t>Ηλεκτρονική-Προσαρμοστική </a:t>
            </a:r>
            <a:r>
              <a:rPr lang="el-GR" b="1" dirty="0" smtClean="0">
                <a:solidFill>
                  <a:srgbClr val="C00000"/>
                </a:solidFill>
              </a:rPr>
              <a:t>Ανατροφοδότηση</a:t>
            </a:r>
            <a:endParaRPr lang="el-GR" dirty="0">
              <a:solidFill>
                <a:srgbClr val="C00000"/>
              </a:solidFill>
            </a:endParaRPr>
          </a:p>
        </p:txBody>
      </p:sp>
    </p:spTree>
    <p:extLst>
      <p:ext uri="{BB962C8B-B14F-4D97-AF65-F5344CB8AC3E}">
        <p14:creationId xmlns:p14="http://schemas.microsoft.com/office/powerpoint/2010/main" val="40266814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1973" y="1524000"/>
            <a:ext cx="11513712" cy="4572000"/>
          </a:xfrm>
        </p:spPr>
        <p:txBody>
          <a:bodyPr>
            <a:noAutofit/>
          </a:bodyPr>
          <a:lstStyle/>
          <a:p>
            <a:r>
              <a:rPr lang="el-GR" sz="1900" dirty="0" smtClean="0"/>
              <a:t>Είναι </a:t>
            </a:r>
            <a:r>
              <a:rPr lang="el-GR" sz="1900" dirty="0"/>
              <a:t>πολύ σημαντικό η ανατροφοδότηση να παρέχεται άμεσα στον εξεταζόμενο, είτε παράλληλα είτε αμέσως μετά τη συμπλήρωση του τεστ. Όπως αναφέρει και ο </a:t>
            </a:r>
            <a:r>
              <a:rPr lang="en-US" sz="1900" dirty="0"/>
              <a:t>Alderson</a:t>
            </a:r>
            <a:r>
              <a:rPr lang="el-GR" sz="1900" dirty="0"/>
              <a:t> (2005:208) η ανατροφοδότηση δεν προσφέρει πολλά πράγματα, όταν προσφέρεται μετά από εβδομάδες ή και μήνες μετά τη συμπλήρωση του τεστ. Η άμεση παροχή ανατροφοδότησης στα ηλεκτρονικά τεστ είναι πάρα πολύ εύκολο να επιτευχθεί. </a:t>
            </a:r>
            <a:endParaRPr lang="el-GR" sz="1900" dirty="0" smtClean="0"/>
          </a:p>
          <a:p>
            <a:r>
              <a:rPr lang="el-GR" sz="1900" dirty="0" smtClean="0"/>
              <a:t>Η </a:t>
            </a:r>
            <a:r>
              <a:rPr lang="el-GR" sz="1900" dirty="0"/>
              <a:t>αλήθεια είναι βέβαια πως στην περίπτωση της άμεσης ανατροφοδότησης σε επίπεδο ερωτήματος,  η εξεταστική δοκιμασία θα μπορούσε να θεωρηθεί ως δραστηριότητα στο πλαίσιο του γλωσσικού μαθήματος με την ταυτόχρονη και διαρκή παρουσία του δασκάλου. Αυτό βέβαια είναι και ένα από τα σημεία που η αξιολόγηση με στόχο τη βελτίωση της διαδικασίας εκμάθησης της γλώσσας(</a:t>
            </a:r>
            <a:r>
              <a:rPr lang="en-US" sz="1900" dirty="0"/>
              <a:t>assessment for learning</a:t>
            </a:r>
            <a:r>
              <a:rPr lang="el-GR" sz="1900" dirty="0"/>
              <a:t>) αναπτύσσεται. Στο ίδιο πνεύμα, ο </a:t>
            </a:r>
            <a:r>
              <a:rPr lang="en-US" sz="1900" dirty="0"/>
              <a:t>Alderson</a:t>
            </a:r>
            <a:r>
              <a:rPr lang="el-GR" sz="1900" dirty="0"/>
              <a:t> (2005: 224) αναφέρει μια σειρά ερωτημάτων -που χρησιμοποίησε σε μια πειραματική εφαρμογή (για το </a:t>
            </a:r>
            <a:r>
              <a:rPr lang="en-US" sz="1900" dirty="0" err="1"/>
              <a:t>Dialang</a:t>
            </a:r>
            <a:r>
              <a:rPr lang="el-GR" sz="1900" dirty="0"/>
              <a:t>) -και τα οποία δίνουν τη δυνατότητα χρήσης βοηθημάτων για την εύρεση της σωστής απάντησης όπως είναι η δυνατότητα δεύτερης και τρίτης προσπάθειας απάντησης στο εξεταστικό ερώτημα και η χρήση ηλεκτρονικού λεξικού.</a:t>
            </a:r>
          </a:p>
          <a:p>
            <a:r>
              <a:rPr lang="el-GR" sz="1900" dirty="0"/>
              <a:t>Συνήθως η ασύγχρονη ανατροφοδότηση υλοποιείται με την κοινοποίηση του αποτελέσματος και δεν έχει συμβουλευτικό ή υποστηρικτικό χαρακτήρα. Περισσότερο σχετίζεται με την κοινοποίηση του αποτελέσματος της βαθμολόγησης και τη συνέπεια που πρέπει να τηρηθεί όσον αφορά την τήρηση της αρχής της διαφάνειας κατά τη διεξαγωγή και ολοκλήρωση ενός </a:t>
            </a:r>
            <a:r>
              <a:rPr lang="el-GR" sz="1900" dirty="0" smtClean="0"/>
              <a:t>τεστ.</a:t>
            </a:r>
            <a:endParaRPr lang="el-GR" sz="1900" dirty="0"/>
          </a:p>
        </p:txBody>
      </p:sp>
      <p:sp>
        <p:nvSpPr>
          <p:cNvPr id="3" name="Τίτλος 2"/>
          <p:cNvSpPr>
            <a:spLocks noGrp="1"/>
          </p:cNvSpPr>
          <p:nvPr>
            <p:ph type="title"/>
          </p:nvPr>
        </p:nvSpPr>
        <p:spPr/>
        <p:txBody>
          <a:bodyPr>
            <a:normAutofit fontScale="90000"/>
          </a:bodyPr>
          <a:lstStyle/>
          <a:p>
            <a:r>
              <a:rPr lang="el-GR" sz="4400" b="1" dirty="0">
                <a:solidFill>
                  <a:srgbClr val="C00000"/>
                </a:solidFill>
              </a:rPr>
              <a:t>Σύγχρονη/Άμεση Ανατροφοδότηση </a:t>
            </a:r>
            <a:r>
              <a:rPr lang="en-US" sz="4400" b="1" dirty="0">
                <a:solidFill>
                  <a:srgbClr val="C00000"/>
                </a:solidFill>
              </a:rPr>
              <a:t>vs A</a:t>
            </a:r>
            <a:r>
              <a:rPr lang="el-GR" sz="4400" b="1" dirty="0">
                <a:solidFill>
                  <a:srgbClr val="C00000"/>
                </a:solidFill>
              </a:rPr>
              <a:t>σύγχρονη </a:t>
            </a:r>
            <a:r>
              <a:rPr lang="el-GR" sz="4400" b="1" dirty="0" smtClean="0">
                <a:solidFill>
                  <a:srgbClr val="C00000"/>
                </a:solidFill>
              </a:rPr>
              <a:t>Ανατροφοδότηση</a:t>
            </a:r>
            <a:endParaRPr lang="el-GR" dirty="0">
              <a:solidFill>
                <a:srgbClr val="C00000"/>
              </a:solidFill>
            </a:endParaRPr>
          </a:p>
        </p:txBody>
      </p:sp>
    </p:spTree>
    <p:extLst>
      <p:ext uri="{BB962C8B-B14F-4D97-AF65-F5344CB8AC3E}">
        <p14:creationId xmlns:p14="http://schemas.microsoft.com/office/powerpoint/2010/main" val="14646243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r>
              <a:rPr lang="el-GR" dirty="0"/>
              <a:t>Όπως αναφέρει ο </a:t>
            </a:r>
            <a:r>
              <a:rPr lang="el-GR" dirty="0" err="1"/>
              <a:t>Τσοπάνογλου</a:t>
            </a:r>
            <a:r>
              <a:rPr lang="el-GR" dirty="0"/>
              <a:t> (2010: 123) « για να είναι δυνατή η στατιστική επεξεργασία, απαραίτητη προϋπόθεση είναι η πληροφορία που συλλέχτηκε να έχει, ή να μπορεί να πάρει, ποσοτικό χαρακτήρα, δηλαδή να είναι το αποτέλεσμα μέτρησης ή αρίθμησης». </a:t>
            </a:r>
          </a:p>
          <a:p>
            <a:endParaRPr lang="el-GR" dirty="0"/>
          </a:p>
        </p:txBody>
      </p:sp>
      <p:sp>
        <p:nvSpPr>
          <p:cNvPr id="3" name="Τίτλος 2"/>
          <p:cNvSpPr>
            <a:spLocks noGrp="1"/>
          </p:cNvSpPr>
          <p:nvPr>
            <p:ph type="title"/>
          </p:nvPr>
        </p:nvSpPr>
        <p:spPr/>
        <p:txBody>
          <a:bodyPr/>
          <a:lstStyle/>
          <a:p>
            <a:r>
              <a:rPr lang="el-GR" b="1" dirty="0" smtClean="0">
                <a:solidFill>
                  <a:srgbClr val="C00000"/>
                </a:solidFill>
              </a:rPr>
              <a:t>Στατιστική Επεξεργασία</a:t>
            </a:r>
            <a:endParaRPr lang="el-GR" b="1" dirty="0">
              <a:solidFill>
                <a:srgbClr val="C00000"/>
              </a:solidFill>
            </a:endParaRPr>
          </a:p>
        </p:txBody>
      </p:sp>
    </p:spTree>
    <p:extLst>
      <p:ext uri="{BB962C8B-B14F-4D97-AF65-F5344CB8AC3E}">
        <p14:creationId xmlns:p14="http://schemas.microsoft.com/office/powerpoint/2010/main" val="21436321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1295400" y="309094"/>
            <a:ext cx="9601196" cy="940158"/>
          </a:xfrm>
        </p:spPr>
        <p:txBody>
          <a:bodyPr>
            <a:normAutofit/>
          </a:bodyPr>
          <a:lstStyle/>
          <a:p>
            <a:r>
              <a:rPr lang="en-US" sz="3200" b="1" dirty="0">
                <a:solidFill>
                  <a:srgbClr val="C00000"/>
                </a:solidFill>
              </a:rPr>
              <a:t>The statistical analysis of test data</a:t>
            </a:r>
            <a:endParaRPr lang="el-GR" sz="3200" b="1" dirty="0">
              <a:solidFill>
                <a:srgbClr val="C00000"/>
              </a:solidFill>
            </a:endParaRPr>
          </a:p>
        </p:txBody>
      </p:sp>
      <p:sp>
        <p:nvSpPr>
          <p:cNvPr id="18" name="Θέση κειμένου 17"/>
          <p:cNvSpPr>
            <a:spLocks noGrp="1"/>
          </p:cNvSpPr>
          <p:nvPr>
            <p:ph type="body" idx="1"/>
          </p:nvPr>
        </p:nvSpPr>
        <p:spPr>
          <a:xfrm>
            <a:off x="1295400" y="1622738"/>
            <a:ext cx="4718304" cy="895380"/>
          </a:xfrm>
        </p:spPr>
        <p:txBody>
          <a:bodyPr/>
          <a:lstStyle/>
          <a:p>
            <a:r>
              <a:rPr lang="en-US" b="1" dirty="0" smtClean="0"/>
              <a:t>Test (Descriptive) </a:t>
            </a:r>
            <a:r>
              <a:rPr lang="en-US" b="1" dirty="0" smtClean="0"/>
              <a:t>Statistics</a:t>
            </a:r>
            <a:endParaRPr lang="el-GR" b="1" dirty="0" smtClean="0"/>
          </a:p>
          <a:p>
            <a:endParaRPr lang="el-GR" b="1" dirty="0"/>
          </a:p>
        </p:txBody>
      </p:sp>
      <p:sp>
        <p:nvSpPr>
          <p:cNvPr id="19" name="Θέση περιεχομένου 18"/>
          <p:cNvSpPr>
            <a:spLocks noGrp="1"/>
          </p:cNvSpPr>
          <p:nvPr>
            <p:ph sz="half" idx="2"/>
          </p:nvPr>
        </p:nvSpPr>
        <p:spPr>
          <a:xfrm>
            <a:off x="1097280" y="2518118"/>
            <a:ext cx="4916424" cy="3730282"/>
          </a:xfrm>
        </p:spPr>
        <p:txBody>
          <a:bodyPr/>
          <a:lstStyle/>
          <a:p>
            <a:endParaRPr lang="el-GR" dirty="0"/>
          </a:p>
        </p:txBody>
      </p:sp>
      <p:sp>
        <p:nvSpPr>
          <p:cNvPr id="20" name="Θέση κειμένου 19"/>
          <p:cNvSpPr>
            <a:spLocks noGrp="1"/>
          </p:cNvSpPr>
          <p:nvPr>
            <p:ph type="body" sz="quarter" idx="3"/>
          </p:nvPr>
        </p:nvSpPr>
        <p:spPr>
          <a:xfrm>
            <a:off x="6180670" y="1493949"/>
            <a:ext cx="4718304" cy="656823"/>
          </a:xfrm>
        </p:spPr>
        <p:txBody>
          <a:bodyPr/>
          <a:lstStyle/>
          <a:p>
            <a:r>
              <a:rPr lang="en-US" b="1" dirty="0" smtClean="0"/>
              <a:t>Classical Item Analysis</a:t>
            </a:r>
            <a:endParaRPr lang="el-GR" b="1" dirty="0"/>
          </a:p>
        </p:txBody>
      </p:sp>
      <p:graphicFrame>
        <p:nvGraphicFramePr>
          <p:cNvPr id="6" name="5 - Διάγραμμα"/>
          <p:cNvGraphicFramePr/>
          <p:nvPr>
            <p:extLst>
              <p:ext uri="{D42A27DB-BD31-4B8C-83A1-F6EECF244321}">
                <p14:modId xmlns:p14="http://schemas.microsoft.com/office/powerpoint/2010/main" val="2309205406"/>
              </p:ext>
            </p:extLst>
          </p:nvPr>
        </p:nvGraphicFramePr>
        <p:xfrm>
          <a:off x="1097280" y="2614412"/>
          <a:ext cx="4389120" cy="35050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9" name="5 - Διάγραμμα"/>
          <p:cNvGraphicFramePr>
            <a:graphicFrameLocks noGrp="1"/>
          </p:cNvGraphicFramePr>
          <p:nvPr>
            <p:ph sz="quarter" idx="4"/>
            <p:extLst>
              <p:ext uri="{D42A27DB-BD31-4B8C-83A1-F6EECF244321}">
                <p14:modId xmlns:p14="http://schemas.microsoft.com/office/powerpoint/2010/main" val="683201322"/>
              </p:ext>
            </p:extLst>
          </p:nvPr>
        </p:nvGraphicFramePr>
        <p:xfrm>
          <a:off x="6292850" y="2574925"/>
          <a:ext cx="4718050" cy="361791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9528572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smtClean="0">
                <a:solidFill>
                  <a:srgbClr val="C00000"/>
                </a:solidFill>
              </a:rPr>
              <a:t>Central Tendency Measures</a:t>
            </a:r>
            <a:r>
              <a:rPr lang="el-GR" b="1" dirty="0" smtClean="0">
                <a:solidFill>
                  <a:srgbClr val="C00000"/>
                </a:solidFill>
              </a:rPr>
              <a:t>/ Δείκτες Κεντρικής Τάσης</a:t>
            </a:r>
            <a:endParaRPr lang="el-GR" b="1" dirty="0">
              <a:solidFill>
                <a:srgbClr val="C00000"/>
              </a:solidFill>
            </a:endParaRPr>
          </a:p>
        </p:txBody>
      </p:sp>
      <p:sp>
        <p:nvSpPr>
          <p:cNvPr id="3" name="Θέση περιεχομένου 2"/>
          <p:cNvSpPr>
            <a:spLocks noGrp="1"/>
          </p:cNvSpPr>
          <p:nvPr>
            <p:ph idx="1"/>
          </p:nvPr>
        </p:nvSpPr>
        <p:spPr/>
        <p:txBody>
          <a:bodyPr>
            <a:normAutofit/>
          </a:bodyPr>
          <a:lstStyle/>
          <a:p>
            <a:r>
              <a:rPr lang="en-US" b="1" dirty="0"/>
              <a:t>Mean</a:t>
            </a:r>
          </a:p>
          <a:p>
            <a:r>
              <a:rPr lang="en-US" b="1" dirty="0"/>
              <a:t>Mode</a:t>
            </a:r>
          </a:p>
          <a:p>
            <a:r>
              <a:rPr lang="en-US" b="1" dirty="0" smtClean="0"/>
              <a:t>Median</a:t>
            </a:r>
            <a:endParaRPr lang="en-US" b="1" dirty="0"/>
          </a:p>
          <a:p>
            <a:pPr marL="0" indent="0">
              <a:buNone/>
            </a:pPr>
            <a:endParaRPr lang="el-GR" dirty="0" smtClean="0"/>
          </a:p>
          <a:p>
            <a:pPr marL="0" indent="0">
              <a:buNone/>
            </a:pPr>
            <a:r>
              <a:rPr lang="el-GR" dirty="0"/>
              <a:t>Οι δείκτες αυτοί φανερώνουν σε ποιο σημείο της βαθμολογικής κλίμακας συγκεντρώνονται οι περισσότεροι βαθμοί και υπολογίζονται πολύ εύκολα. </a:t>
            </a:r>
            <a:r>
              <a:rPr lang="el-GR" dirty="0" err="1"/>
              <a:t>Οβασικότερος</a:t>
            </a:r>
            <a:r>
              <a:rPr lang="el-GR" dirty="0"/>
              <a:t> δείκτης είναι η Αριθμητικός Μέσος (</a:t>
            </a:r>
            <a:r>
              <a:rPr lang="en-US" dirty="0"/>
              <a:t>Mean</a:t>
            </a:r>
            <a:r>
              <a:rPr lang="el-GR" dirty="0"/>
              <a:t>) δηλαδή ο γνωστός σε όλους μας Μέσος όρος (Μ.Ο.) </a:t>
            </a:r>
            <a:endParaRPr lang="el-GR" dirty="0" smtClean="0"/>
          </a:p>
          <a:p>
            <a:pPr marL="0" indent="0">
              <a:buNone/>
            </a:pPr>
            <a:r>
              <a:rPr lang="en-US" sz="1800" i="1" dirty="0"/>
              <a:t>The </a:t>
            </a:r>
            <a:r>
              <a:rPr lang="en-US" sz="1800" b="1" i="1" dirty="0"/>
              <a:t>MEAN</a:t>
            </a:r>
            <a:r>
              <a:rPr lang="en-US" sz="1800" i="1" dirty="0"/>
              <a:t> is the “average” student response to an item. It is computed by adding up the number of points earned by all students on the item, and dividing that total by the number of students.</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6286426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smtClean="0">
                <a:solidFill>
                  <a:srgbClr val="C00000"/>
                </a:solidFill>
              </a:rPr>
              <a:t>Dispersion </a:t>
            </a:r>
            <a:r>
              <a:rPr lang="en-US" b="1" smtClean="0">
                <a:solidFill>
                  <a:srgbClr val="C00000"/>
                </a:solidFill>
              </a:rPr>
              <a:t>Measures </a:t>
            </a:r>
            <a:r>
              <a:rPr lang="el-GR" b="1" smtClean="0">
                <a:solidFill>
                  <a:srgbClr val="C00000"/>
                </a:solidFill>
              </a:rPr>
              <a:t>/Δείκτες Διασποράς</a:t>
            </a:r>
            <a:endParaRPr lang="el-GR" b="1" dirty="0">
              <a:solidFill>
                <a:srgbClr val="C00000"/>
              </a:solidFill>
            </a:endParaRPr>
          </a:p>
        </p:txBody>
      </p:sp>
      <p:sp>
        <p:nvSpPr>
          <p:cNvPr id="3" name="Θέση περιεχομένου 2"/>
          <p:cNvSpPr>
            <a:spLocks noGrp="1"/>
          </p:cNvSpPr>
          <p:nvPr>
            <p:ph idx="1"/>
          </p:nvPr>
        </p:nvSpPr>
        <p:spPr/>
        <p:txBody>
          <a:bodyPr/>
          <a:lstStyle/>
          <a:p>
            <a:r>
              <a:rPr lang="en-US" dirty="0" smtClean="0"/>
              <a:t>Range</a:t>
            </a:r>
            <a:r>
              <a:rPr lang="el-GR" dirty="0" smtClean="0"/>
              <a:t> (Εύρος)</a:t>
            </a:r>
            <a:endParaRPr lang="en-US" dirty="0" smtClean="0"/>
          </a:p>
          <a:p>
            <a:r>
              <a:rPr lang="en-US" dirty="0" smtClean="0"/>
              <a:t>Standard </a:t>
            </a:r>
            <a:r>
              <a:rPr lang="en-US" dirty="0" smtClean="0"/>
              <a:t>Deviation</a:t>
            </a:r>
            <a:r>
              <a:rPr lang="el-GR" dirty="0" smtClean="0"/>
              <a:t> (Τυπική απόκλιση)</a:t>
            </a:r>
            <a:endParaRPr lang="el-GR" dirty="0" smtClean="0"/>
          </a:p>
          <a:p>
            <a:endParaRPr lang="el-GR" dirty="0"/>
          </a:p>
          <a:p>
            <a:pPr marL="0" indent="0">
              <a:buNone/>
            </a:pPr>
            <a:r>
              <a:rPr lang="el-GR" dirty="0" smtClean="0"/>
              <a:t>Οι δείκτες διασποράς μας </a:t>
            </a:r>
            <a:r>
              <a:rPr lang="el-GR" dirty="0"/>
              <a:t>δείχνουν πόσο σκόρπιοι είναι οι βαθμοί και πώς κατανέμονται σύμφωνα με τον αριθμητικό μέσο, το Μ.Ο. </a:t>
            </a:r>
            <a:endParaRPr lang="el-GR" dirty="0" smtClean="0"/>
          </a:p>
          <a:p>
            <a:endParaRPr lang="el-GR" dirty="0"/>
          </a:p>
          <a:p>
            <a:endParaRPr lang="el-GR" dirty="0"/>
          </a:p>
        </p:txBody>
      </p:sp>
    </p:spTree>
    <p:extLst>
      <p:ext uri="{BB962C8B-B14F-4D97-AF65-F5344CB8AC3E}">
        <p14:creationId xmlns:p14="http://schemas.microsoft.com/office/powerpoint/2010/main" val="33334053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524000" y="1125414"/>
            <a:ext cx="9144000" cy="731941"/>
          </a:xfrm>
        </p:spPr>
        <p:txBody>
          <a:bodyPr>
            <a:normAutofit fontScale="90000"/>
          </a:bodyPr>
          <a:lstStyle/>
          <a:p>
            <a:pPr algn="ctr"/>
            <a:r>
              <a:rPr lang="en-US" sz="3600" b="1" dirty="0" smtClean="0">
                <a:solidFill>
                  <a:srgbClr val="C00000"/>
                </a:solidFill>
                <a:latin typeface="Book Antiqua" pitchFamily="18" charset="0"/>
              </a:rPr>
              <a:t>Standard Deviation </a:t>
            </a:r>
            <a:r>
              <a:rPr lang="el-GR" sz="3600" b="1" dirty="0" smtClean="0">
                <a:solidFill>
                  <a:srgbClr val="C00000"/>
                </a:solidFill>
                <a:latin typeface="Book Antiqua" pitchFamily="18" charset="0"/>
              </a:rPr>
              <a:t>(</a:t>
            </a:r>
            <a:r>
              <a:rPr lang="en-US" sz="3600" b="1" dirty="0">
                <a:solidFill>
                  <a:srgbClr val="C00000"/>
                </a:solidFill>
                <a:latin typeface="Book Antiqua" pitchFamily="18" charset="0"/>
              </a:rPr>
              <a:t>SD</a:t>
            </a:r>
            <a:r>
              <a:rPr lang="el-GR" sz="3600" b="1" dirty="0" smtClean="0">
                <a:solidFill>
                  <a:srgbClr val="C00000"/>
                </a:solidFill>
                <a:latin typeface="Book Antiqua" pitchFamily="18" charset="0"/>
              </a:rPr>
              <a:t>)</a:t>
            </a:r>
            <a:br>
              <a:rPr lang="el-GR" sz="3600" b="1" dirty="0" smtClean="0">
                <a:solidFill>
                  <a:srgbClr val="C00000"/>
                </a:solidFill>
                <a:latin typeface="Book Antiqua" pitchFamily="18" charset="0"/>
              </a:rPr>
            </a:br>
            <a:r>
              <a:rPr lang="el-GR" sz="3600" b="1" dirty="0" smtClean="0">
                <a:solidFill>
                  <a:srgbClr val="C00000"/>
                </a:solidFill>
                <a:latin typeface="Book Antiqua" pitchFamily="18" charset="0"/>
              </a:rPr>
              <a:t>Τυπική Απόκλιση</a:t>
            </a:r>
            <a:endParaRPr lang="el-GR" sz="3600" dirty="0">
              <a:solidFill>
                <a:srgbClr val="C00000"/>
              </a:solidFill>
            </a:endParaRPr>
          </a:p>
        </p:txBody>
      </p:sp>
      <p:sp>
        <p:nvSpPr>
          <p:cNvPr id="3" name="2 - Θέση περιεχομένου"/>
          <p:cNvSpPr>
            <a:spLocks noGrp="1"/>
          </p:cNvSpPr>
          <p:nvPr>
            <p:ph idx="1"/>
          </p:nvPr>
        </p:nvSpPr>
        <p:spPr>
          <a:xfrm>
            <a:off x="1295401" y="2398807"/>
            <a:ext cx="9625884" cy="3628505"/>
          </a:xfrm>
          <a:ln w="28575">
            <a:solidFill>
              <a:srgbClr val="C00000"/>
            </a:solidFill>
          </a:ln>
        </p:spPr>
        <p:txBody>
          <a:bodyPr>
            <a:normAutofit fontScale="92500" lnSpcReduction="10000"/>
          </a:bodyPr>
          <a:lstStyle/>
          <a:p>
            <a:pPr marL="0" indent="0" algn="just">
              <a:buNone/>
            </a:pPr>
            <a:endParaRPr lang="en-US" dirty="0">
              <a:latin typeface="Book Antiqua" pitchFamily="18" charset="0"/>
            </a:endParaRPr>
          </a:p>
          <a:p>
            <a:pPr marL="0" indent="0" algn="just">
              <a:buNone/>
            </a:pPr>
            <a:endParaRPr lang="en-US" dirty="0" smtClean="0">
              <a:latin typeface="Book Antiqua" pitchFamily="18" charset="0"/>
            </a:endParaRPr>
          </a:p>
          <a:p>
            <a:pPr marL="0" indent="0" algn="just">
              <a:buNone/>
            </a:pPr>
            <a:endParaRPr lang="en-US" dirty="0" smtClean="0">
              <a:latin typeface="Book Antiqua" pitchFamily="18" charset="0"/>
            </a:endParaRPr>
          </a:p>
          <a:p>
            <a:pPr marL="0" indent="0" algn="just">
              <a:buNone/>
            </a:pPr>
            <a:r>
              <a:rPr lang="en-US" sz="1800" dirty="0" smtClean="0">
                <a:latin typeface="Book Antiqua" pitchFamily="18" charset="0"/>
              </a:rPr>
              <a:t>The </a:t>
            </a:r>
            <a:r>
              <a:rPr lang="en-US" sz="1800" dirty="0">
                <a:latin typeface="Book Antiqua" pitchFamily="18" charset="0"/>
              </a:rPr>
              <a:t>standard deviation, or S.D., is a measure of the dispersion of student scores on that item. That is, it indicates how “spread out” the responses were. The item standard deviation is most meaningful when comparing items which have more than one correct alternative and when scale scoring is used. For this reason it is not typically used to evaluate classroom tests</a:t>
            </a:r>
            <a:r>
              <a:rPr lang="en-US" sz="1800" dirty="0" smtClean="0">
                <a:latin typeface="Book Antiqua" pitchFamily="18" charset="0"/>
              </a:rPr>
              <a:t>.</a:t>
            </a:r>
            <a:endParaRPr lang="el-GR" sz="1800" dirty="0" smtClean="0">
              <a:latin typeface="Book Antiqua" pitchFamily="18" charset="0"/>
            </a:endParaRPr>
          </a:p>
          <a:p>
            <a:pPr marL="0" indent="0">
              <a:buNone/>
            </a:pPr>
            <a:r>
              <a:rPr lang="el-GR" sz="1800" dirty="0"/>
              <a:t>Αφαιρούμε τον  μέσο όρο από τον βαθμό του κάθε εξεταζόμενου, υψώνουμε στο τετράγωνο τις  διαφορές τους, υπολογίζουμε το άθροισμα και διαιρούμε με το σύνολο των </a:t>
            </a:r>
            <a:r>
              <a:rPr lang="el-GR" sz="1800" dirty="0" err="1"/>
              <a:t>εξεταζομένων</a:t>
            </a:r>
            <a:r>
              <a:rPr lang="el-GR" sz="1800" dirty="0"/>
              <a:t>. Όσο πιο μικρή είναι η τυπική απόκλιση (πάντα έχοντας στο μυαλό το εκάστοτε εύρος της κάθε κατανομής) τόσο πιο συγκεντρωμένες είναι οι τιμές γύρω από το Μ.Ο. και άρα τόσο πιο αντιπροσωπευτικός μπορεί να θεωρηθεί ο Μ.Ο. </a:t>
            </a:r>
            <a:endParaRPr lang="en-US" sz="1800" dirty="0"/>
          </a:p>
          <a:p>
            <a:pPr marL="0" indent="0" algn="just">
              <a:buNone/>
            </a:pPr>
            <a:endParaRPr lang="en-US" sz="1800" dirty="0">
              <a:latin typeface="Book Antiqua" pitchFamily="18" charset="0"/>
            </a:endParaRPr>
          </a:p>
        </p:txBody>
      </p:sp>
      <p:pic>
        <p:nvPicPr>
          <p:cNvPr id="4" name="6 - Εικόνα"/>
          <p:cNvPicPr/>
          <p:nvPr/>
        </p:nvPicPr>
        <p:blipFill>
          <a:blip r:embed="rId3"/>
          <a:srcRect/>
          <a:stretch>
            <a:fillRect/>
          </a:stretch>
        </p:blipFill>
        <p:spPr bwMode="auto">
          <a:xfrm>
            <a:off x="4481597" y="2527597"/>
            <a:ext cx="2786082" cy="975457"/>
          </a:xfrm>
          <a:prstGeom prst="rect">
            <a:avLst/>
          </a:prstGeom>
          <a:noFill/>
          <a:ln w="9525">
            <a:noFill/>
            <a:miter lim="800000"/>
            <a:headEnd/>
            <a:tailEnd/>
          </a:ln>
        </p:spPr>
      </p:pic>
    </p:spTree>
    <p:extLst>
      <p:ext uri="{BB962C8B-B14F-4D97-AF65-F5344CB8AC3E}">
        <p14:creationId xmlns:p14="http://schemas.microsoft.com/office/powerpoint/2010/main" val="382756886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a:xfrm>
            <a:off x="1809720" y="386366"/>
            <a:ext cx="8229600" cy="1197735"/>
          </a:xfrm>
        </p:spPr>
        <p:txBody>
          <a:bodyPr>
            <a:noAutofit/>
          </a:bodyPr>
          <a:lstStyle/>
          <a:p>
            <a:pPr algn="ctr"/>
            <a:r>
              <a:rPr lang="en-US" sz="4000" b="1" dirty="0" smtClean="0">
                <a:solidFill>
                  <a:srgbClr val="C00000"/>
                </a:solidFill>
                <a:latin typeface="Book Antiqua" pitchFamily="18" charset="0"/>
              </a:rPr>
              <a:t>Classical Item Analysis</a:t>
            </a:r>
            <a:endParaRPr lang="el-GR" sz="4000" b="1" dirty="0">
              <a:solidFill>
                <a:srgbClr val="C00000"/>
              </a:solidFill>
              <a:latin typeface="Book Antiqua" pitchFamily="18" charset="0"/>
            </a:endParaRPr>
          </a:p>
        </p:txBody>
      </p:sp>
      <p:pic>
        <p:nvPicPr>
          <p:cNvPr id="2" name="Θέση περιεχομένου 1"/>
          <p:cNvPicPr>
            <a:picLocks noGrp="1" noChangeAspect="1"/>
          </p:cNvPicPr>
          <p:nvPr>
            <p:ph idx="1"/>
          </p:nvPr>
        </p:nvPicPr>
        <p:blipFill>
          <a:blip r:embed="rId3"/>
          <a:stretch>
            <a:fillRect/>
          </a:stretch>
        </p:blipFill>
        <p:spPr>
          <a:xfrm>
            <a:off x="3932222" y="2514600"/>
            <a:ext cx="4327555" cy="3319463"/>
          </a:xfrm>
          <a:prstGeom prst="rect">
            <a:avLst/>
          </a:prstGeom>
        </p:spPr>
      </p:pic>
      <p:sp>
        <p:nvSpPr>
          <p:cNvPr id="4" name="3 - Θέση αριθμού διαφάνειας"/>
          <p:cNvSpPr>
            <a:spLocks noGrp="1"/>
          </p:cNvSpPr>
          <p:nvPr>
            <p:ph type="sldNum" sz="quarter" idx="4294967295"/>
          </p:nvPr>
        </p:nvSpPr>
        <p:spPr>
          <a:xfrm>
            <a:off x="10353901" y="5969000"/>
            <a:ext cx="542697" cy="279400"/>
          </a:xfrm>
          <a:prstGeom prst="rect">
            <a:avLst/>
          </a:prstGeom>
        </p:spPr>
        <p:txBody>
          <a:bodyPr/>
          <a:lstStyle/>
          <a:p>
            <a:fld id="{8396CFBC-A347-471F-86BF-C623F1137252}" type="slidenum">
              <a:rPr lang="el-GR" smtClean="0"/>
              <a:pPr/>
              <a:t>39</a:t>
            </a:fld>
            <a:endParaRPr lang="el-GR"/>
          </a:p>
        </p:txBody>
      </p:sp>
    </p:spTree>
    <p:extLst>
      <p:ext uri="{BB962C8B-B14F-4D97-AF65-F5344CB8AC3E}">
        <p14:creationId xmlns:p14="http://schemas.microsoft.com/office/powerpoint/2010/main" val="40989041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a:t>Για να χαρακτηρίζεται ένα τεστ αξιόπιστο πρέπει οι επαναλαμβανόμενες μετρήσεις, που πραγματοποιούνται από το ίδιο όργανο, στις ίδιες συνθήκες να δίνουν το ίδιο αποτέλεσμα. Σύμφωνα με τον </a:t>
            </a:r>
            <a:r>
              <a:rPr lang="en-US" dirty="0"/>
              <a:t>Bachman</a:t>
            </a:r>
            <a:r>
              <a:rPr lang="el-GR" dirty="0"/>
              <a:t> (1990: 164), η αξιοπιστία των τεστ αυξάνεται όσο ελαχιστοποιείται η επίδραση των παραγόντων εκείνων που επηρεάζουν τις επιδόσεις των υποψηφίων. Τέτοιοι παράγοντες είναι τα χαρακτηριστικά των εξετάσεων, τα προσωπικά χαρακτηριστικά του υποψήφιου καθώς και τυχαίοι παράγοντες. Επιπλέον στοιχεία που ενισχύουν την αξιοπιστία των τεστ είναι η ύπαρξη πολλών και ανεξάρτητων ερωτημάτων, η σαφήνεια, η μη ελευθερία επιλογής θεμάτων </a:t>
            </a:r>
            <a:r>
              <a:rPr lang="el-GR" dirty="0" err="1"/>
              <a:t>κτλ</a:t>
            </a:r>
            <a:endParaRPr lang="el-GR" dirty="0"/>
          </a:p>
        </p:txBody>
      </p:sp>
      <p:sp>
        <p:nvSpPr>
          <p:cNvPr id="3" name="Τίτλος 2"/>
          <p:cNvSpPr>
            <a:spLocks noGrp="1"/>
          </p:cNvSpPr>
          <p:nvPr>
            <p:ph type="title"/>
          </p:nvPr>
        </p:nvSpPr>
        <p:spPr/>
        <p:txBody>
          <a:bodyPr/>
          <a:lstStyle/>
          <a:p>
            <a:r>
              <a:rPr lang="el-GR" b="1" dirty="0" smtClean="0">
                <a:solidFill>
                  <a:srgbClr val="C00000"/>
                </a:solidFill>
              </a:rPr>
              <a:t>Αξιοπιστία (1)</a:t>
            </a:r>
            <a:endParaRPr lang="el-GR" b="1" dirty="0">
              <a:solidFill>
                <a:srgbClr val="C00000"/>
              </a:solidFill>
            </a:endParaRPr>
          </a:p>
        </p:txBody>
      </p:sp>
    </p:spTree>
    <p:extLst>
      <p:ext uri="{BB962C8B-B14F-4D97-AF65-F5344CB8AC3E}">
        <p14:creationId xmlns:p14="http://schemas.microsoft.com/office/powerpoint/2010/main" val="24371006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r>
              <a:rPr lang="el-GR" dirty="0"/>
              <a:t>Ο συγκεκριμένος δείκτης για ερωτήματα μόνο με μια σωστή εναλλακτική η οποία πιστώνεται με μία μονάδα, ο δείκτης δυσκολίας του κάθε ερωτήματος είναι απλά το ποσοστό των </a:t>
            </a:r>
            <a:r>
              <a:rPr lang="el-GR" dirty="0" err="1"/>
              <a:t>εξεταζομένων</a:t>
            </a:r>
            <a:r>
              <a:rPr lang="el-GR" dirty="0"/>
              <a:t> που απάντησαν σωστά το ερώτημα και ισούται με το Μ.Ο. του κάθε ερωτήματος. </a:t>
            </a:r>
            <a:endParaRPr lang="el-GR" dirty="0" smtClean="0"/>
          </a:p>
          <a:p>
            <a:pPr marL="0" indent="0">
              <a:buNone/>
            </a:pPr>
            <a:r>
              <a:rPr lang="el-GR" dirty="0" smtClean="0"/>
              <a:t>Κυμαίνεται </a:t>
            </a:r>
            <a:r>
              <a:rPr lang="el-GR" dirty="0"/>
              <a:t>από 0 έως 100 και όσο πιο υψηλός ο δείκτης τόσο πιο εύκολο είναι το  </a:t>
            </a:r>
            <a:r>
              <a:rPr lang="el-GR" dirty="0" smtClean="0"/>
              <a:t>ερώτημα.</a:t>
            </a:r>
          </a:p>
          <a:p>
            <a:pPr marL="0" indent="0">
              <a:buNone/>
            </a:pPr>
            <a:r>
              <a:rPr lang="el-GR" dirty="0" smtClean="0"/>
              <a:t>Μια </a:t>
            </a:r>
            <a:r>
              <a:rPr lang="el-GR" dirty="0"/>
              <a:t>εναλλακτική πρόταση είναι να μην υπολογίζεται σε ποσοστά αλλά σε αναλογία (</a:t>
            </a:r>
            <a:r>
              <a:rPr lang="el-GR" dirty="0" err="1"/>
              <a:t>proportion</a:t>
            </a:r>
            <a:r>
              <a:rPr lang="el-GR" dirty="0"/>
              <a:t>) των σωστών απαντήσεων ανά ερώτημα. Το αποτέλεσμα είναι το ίδιο, μόνο που στα ποσοστά έχουμε μια κλίμακα 0-100 ενώ στην αναλογία 0-1</a:t>
            </a:r>
            <a:endParaRPr lang="el-GR" dirty="0"/>
          </a:p>
        </p:txBody>
      </p:sp>
      <p:sp>
        <p:nvSpPr>
          <p:cNvPr id="3" name="Τίτλος 2"/>
          <p:cNvSpPr>
            <a:spLocks noGrp="1"/>
          </p:cNvSpPr>
          <p:nvPr>
            <p:ph type="title"/>
          </p:nvPr>
        </p:nvSpPr>
        <p:spPr/>
        <p:txBody>
          <a:bodyPr/>
          <a:lstStyle/>
          <a:p>
            <a:r>
              <a:rPr lang="el-GR" b="1" dirty="0" smtClean="0">
                <a:solidFill>
                  <a:srgbClr val="C00000"/>
                </a:solidFill>
              </a:rPr>
              <a:t>Δείκτης Ευκολίας/Δυσκολίας</a:t>
            </a:r>
            <a:endParaRPr lang="el-GR" b="1" dirty="0">
              <a:solidFill>
                <a:srgbClr val="C00000"/>
              </a:solidFill>
            </a:endParaRPr>
          </a:p>
        </p:txBody>
      </p:sp>
    </p:spTree>
    <p:extLst>
      <p:ext uri="{BB962C8B-B14F-4D97-AF65-F5344CB8AC3E}">
        <p14:creationId xmlns:p14="http://schemas.microsoft.com/office/powerpoint/2010/main" val="41463775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en-US" altLang="el-GR" b="1" dirty="0" smtClean="0">
                <a:solidFill>
                  <a:srgbClr val="C00000"/>
                </a:solidFill>
              </a:rPr>
              <a:t>Item Difficulty </a:t>
            </a:r>
            <a:r>
              <a:rPr lang="en-US" altLang="el-GR" b="1" dirty="0">
                <a:solidFill>
                  <a:srgbClr val="C00000"/>
                </a:solidFill>
              </a:rPr>
              <a:t>Index</a:t>
            </a:r>
            <a:br>
              <a:rPr lang="en-US" altLang="el-GR" b="1" dirty="0">
                <a:solidFill>
                  <a:srgbClr val="C00000"/>
                </a:solidFill>
              </a:rPr>
            </a:br>
            <a:r>
              <a:rPr lang="en-US" altLang="el-GR" sz="2200" b="1" dirty="0">
                <a:solidFill>
                  <a:srgbClr val="C00000"/>
                </a:solidFill>
              </a:rPr>
              <a:t>https://distance.fsu.edu/docs/assessment/ItemAnalysis.ppt </a:t>
            </a:r>
            <a:endParaRPr lang="en-US" altLang="el-GR" b="1" dirty="0" smtClean="0">
              <a:solidFill>
                <a:srgbClr val="C00000"/>
              </a:solidFill>
            </a:endParaRPr>
          </a:p>
        </p:txBody>
      </p:sp>
      <p:sp>
        <p:nvSpPr>
          <p:cNvPr id="6147" name="Rectangle 3"/>
          <p:cNvSpPr>
            <a:spLocks noGrp="1" noChangeArrowheads="1"/>
          </p:cNvSpPr>
          <p:nvPr>
            <p:ph type="body" idx="1"/>
          </p:nvPr>
        </p:nvSpPr>
        <p:spPr>
          <a:xfrm>
            <a:off x="2090738" y="2438398"/>
            <a:ext cx="8001000" cy="500066"/>
          </a:xfrm>
        </p:spPr>
        <p:txBody>
          <a:bodyPr>
            <a:normAutofit fontScale="77500" lnSpcReduction="20000"/>
          </a:bodyPr>
          <a:lstStyle/>
          <a:p>
            <a:pPr marL="0" indent="0" algn="ctr">
              <a:buNone/>
            </a:pPr>
            <a:r>
              <a:rPr lang="en-US" altLang="el-GR" b="1" dirty="0" smtClean="0"/>
              <a:t>The percentage of students who answered the item correctly.</a:t>
            </a:r>
          </a:p>
        </p:txBody>
      </p:sp>
      <p:graphicFrame>
        <p:nvGraphicFramePr>
          <p:cNvPr id="59546" name="Group 154"/>
          <p:cNvGraphicFramePr>
            <a:graphicFrameLocks noGrp="1"/>
          </p:cNvGraphicFramePr>
          <p:nvPr/>
        </p:nvGraphicFramePr>
        <p:xfrm>
          <a:off x="3581400" y="3138488"/>
          <a:ext cx="4572000" cy="1600200"/>
        </p:xfrm>
        <a:graphic>
          <a:graphicData uri="http://schemas.openxmlformats.org/drawingml/2006/table">
            <a:tbl>
              <a:tblPr/>
              <a:tblGrid>
                <a:gridCol w="1371600"/>
                <a:gridCol w="2286000"/>
                <a:gridCol w="914400"/>
              </a:tblGrid>
              <a:tr h="822325">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400" b="1" i="0" u="none" strike="noStrike" cap="none" normalizeH="0" baseline="0" dirty="0" smtClean="0">
                          <a:ln>
                            <a:noFill/>
                          </a:ln>
                          <a:solidFill>
                            <a:schemeClr val="tx1"/>
                          </a:solidFill>
                          <a:effectLst/>
                          <a:latin typeface="Verdana" pitchFamily="34" charset="0"/>
                        </a:rPr>
                        <a:t>High</a:t>
                      </a:r>
                    </a:p>
                    <a:p>
                      <a:pPr marL="0" marR="0" lvl="0" indent="0" algn="ctr" defTabSz="914400" rtl="0" eaLnBrk="1" fontAlgn="base" latinLnBrk="0" hangingPunct="1">
                        <a:lnSpc>
                          <a:spcPct val="100000"/>
                        </a:lnSpc>
                        <a:spcBef>
                          <a:spcPct val="5000"/>
                        </a:spcBef>
                        <a:spcAft>
                          <a:spcPct val="0"/>
                        </a:spcAft>
                        <a:buClr>
                          <a:schemeClr val="accent2"/>
                        </a:buClr>
                        <a:buSzTx/>
                        <a:buFont typeface="Wingdings" pitchFamily="2" charset="2"/>
                        <a:buNone/>
                        <a:tabLst/>
                      </a:pPr>
                      <a:r>
                        <a:rPr kumimoji="0" lang="en-US" sz="1400" b="1" i="0" u="none" strike="noStrike" cap="none" normalizeH="0" baseline="0" dirty="0" smtClean="0">
                          <a:ln>
                            <a:noFill/>
                          </a:ln>
                          <a:solidFill>
                            <a:schemeClr val="tx1"/>
                          </a:solidFill>
                          <a:effectLst/>
                          <a:latin typeface="Verdana" pitchFamily="34" charset="0"/>
                        </a:rPr>
                        <a:t>(Difficult)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400" b="1" i="0" u="none" strike="noStrike" cap="none" normalizeH="0" baseline="0" smtClean="0">
                          <a:ln>
                            <a:noFill/>
                          </a:ln>
                          <a:solidFill>
                            <a:schemeClr val="tx1"/>
                          </a:solidFill>
                          <a:effectLst/>
                          <a:latin typeface="Verdana" pitchFamily="34" charset="0"/>
                        </a:rPr>
                        <a:t>Medium</a:t>
                      </a:r>
                    </a:p>
                    <a:p>
                      <a:pPr marL="0" marR="0" lvl="0" indent="0" algn="ctr" defTabSz="914400" rtl="0" eaLnBrk="1" fontAlgn="base" latinLnBrk="0" hangingPunct="1">
                        <a:lnSpc>
                          <a:spcPct val="100000"/>
                        </a:lnSpc>
                        <a:spcBef>
                          <a:spcPct val="5000"/>
                        </a:spcBef>
                        <a:spcAft>
                          <a:spcPct val="0"/>
                        </a:spcAft>
                        <a:buClr>
                          <a:schemeClr val="accent2"/>
                        </a:buClr>
                        <a:buSzTx/>
                        <a:buFont typeface="Wingdings" pitchFamily="2" charset="2"/>
                        <a:buNone/>
                        <a:tabLst/>
                      </a:pPr>
                      <a:r>
                        <a:rPr kumimoji="0" lang="en-US" sz="1400" b="1" i="0" u="none" strike="noStrike" cap="none" normalizeH="0" baseline="0" smtClean="0">
                          <a:ln>
                            <a:noFill/>
                          </a:ln>
                          <a:solidFill>
                            <a:schemeClr val="tx1"/>
                          </a:solidFill>
                          <a:effectLst/>
                          <a:latin typeface="Verdana" pitchFamily="34" charset="0"/>
                        </a:rPr>
                        <a:t>(Moderate)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400" b="1" i="0" u="none" strike="noStrike" cap="none" normalizeH="0" baseline="0" smtClean="0">
                          <a:ln>
                            <a:noFill/>
                          </a:ln>
                          <a:solidFill>
                            <a:schemeClr val="tx1"/>
                          </a:solidFill>
                          <a:effectLst/>
                          <a:latin typeface="Verdana" pitchFamily="34" charset="0"/>
                        </a:rPr>
                        <a:t>Low</a:t>
                      </a:r>
                    </a:p>
                    <a:p>
                      <a:pPr marL="0" marR="0" lvl="0" indent="0" algn="ctr" defTabSz="914400" rtl="0" eaLnBrk="1" fontAlgn="base" latinLnBrk="0" hangingPunct="1">
                        <a:lnSpc>
                          <a:spcPct val="100000"/>
                        </a:lnSpc>
                        <a:spcBef>
                          <a:spcPct val="5000"/>
                        </a:spcBef>
                        <a:spcAft>
                          <a:spcPct val="0"/>
                        </a:spcAft>
                        <a:buClr>
                          <a:schemeClr val="accent2"/>
                        </a:buClr>
                        <a:buSzTx/>
                        <a:buFont typeface="Wingdings" pitchFamily="2" charset="2"/>
                        <a:buNone/>
                        <a:tabLst/>
                      </a:pPr>
                      <a:r>
                        <a:rPr kumimoji="0" lang="en-US" sz="1400" b="1" i="0" u="none" strike="noStrike" cap="none" normalizeH="0" baseline="0" smtClean="0">
                          <a:ln>
                            <a:noFill/>
                          </a:ln>
                          <a:solidFill>
                            <a:schemeClr val="tx1"/>
                          </a:solidFill>
                          <a:effectLst/>
                          <a:latin typeface="Verdana" pitchFamily="34" charset="0"/>
                        </a:rPr>
                        <a:t>(Easy)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777875">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tx1"/>
                          </a:solidFill>
                          <a:effectLst/>
                          <a:latin typeface="Verdana" pitchFamily="34" charset="0"/>
                        </a:rPr>
                        <a:t>&lt;= 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dirty="0" smtClean="0">
                          <a:ln>
                            <a:noFill/>
                          </a:ln>
                          <a:solidFill>
                            <a:schemeClr val="tx1"/>
                          </a:solidFill>
                          <a:effectLst/>
                          <a:latin typeface="Verdana" pitchFamily="34" charset="0"/>
                        </a:rPr>
                        <a:t>&gt; 30% AND &lt; 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dirty="0" smtClean="0">
                          <a:ln>
                            <a:noFill/>
                          </a:ln>
                          <a:solidFill>
                            <a:schemeClr val="tx1"/>
                          </a:solidFill>
                          <a:effectLst/>
                          <a:latin typeface="Verdana" pitchFamily="34" charset="0"/>
                        </a:rPr>
                        <a:t>&gt;=80%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6162" name="Line 73"/>
          <p:cNvSpPr>
            <a:spLocks noChangeShapeType="1"/>
          </p:cNvSpPr>
          <p:nvPr/>
        </p:nvSpPr>
        <p:spPr bwMode="auto">
          <a:xfrm>
            <a:off x="3581400" y="4876800"/>
            <a:ext cx="4572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63" name="Line 74"/>
          <p:cNvSpPr>
            <a:spLocks noChangeShapeType="1"/>
          </p:cNvSpPr>
          <p:nvPr/>
        </p:nvSpPr>
        <p:spPr bwMode="auto">
          <a:xfrm>
            <a:off x="4038600" y="4800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64" name="Line 75"/>
          <p:cNvSpPr>
            <a:spLocks noChangeShapeType="1"/>
          </p:cNvSpPr>
          <p:nvPr/>
        </p:nvSpPr>
        <p:spPr bwMode="auto">
          <a:xfrm>
            <a:off x="4495800" y="4800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65" name="Line 76"/>
          <p:cNvSpPr>
            <a:spLocks noChangeShapeType="1"/>
          </p:cNvSpPr>
          <p:nvPr/>
        </p:nvSpPr>
        <p:spPr bwMode="auto">
          <a:xfrm>
            <a:off x="4953000" y="4724400"/>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66" name="Line 77"/>
          <p:cNvSpPr>
            <a:spLocks noChangeShapeType="1"/>
          </p:cNvSpPr>
          <p:nvPr/>
        </p:nvSpPr>
        <p:spPr bwMode="auto">
          <a:xfrm>
            <a:off x="5410200" y="4800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67" name="Line 78"/>
          <p:cNvSpPr>
            <a:spLocks noChangeShapeType="1"/>
          </p:cNvSpPr>
          <p:nvPr/>
        </p:nvSpPr>
        <p:spPr bwMode="auto">
          <a:xfrm>
            <a:off x="5867400" y="4800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68" name="Line 79"/>
          <p:cNvSpPr>
            <a:spLocks noChangeShapeType="1"/>
          </p:cNvSpPr>
          <p:nvPr/>
        </p:nvSpPr>
        <p:spPr bwMode="auto">
          <a:xfrm>
            <a:off x="6324600" y="4800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69" name="Line 80"/>
          <p:cNvSpPr>
            <a:spLocks noChangeShapeType="1"/>
          </p:cNvSpPr>
          <p:nvPr/>
        </p:nvSpPr>
        <p:spPr bwMode="auto">
          <a:xfrm>
            <a:off x="6781800" y="4800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70" name="Line 81"/>
          <p:cNvSpPr>
            <a:spLocks noChangeShapeType="1"/>
          </p:cNvSpPr>
          <p:nvPr/>
        </p:nvSpPr>
        <p:spPr bwMode="auto">
          <a:xfrm>
            <a:off x="7239000" y="4724400"/>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71" name="Line 82"/>
          <p:cNvSpPr>
            <a:spLocks noChangeShapeType="1"/>
          </p:cNvSpPr>
          <p:nvPr/>
        </p:nvSpPr>
        <p:spPr bwMode="auto">
          <a:xfrm>
            <a:off x="7696200" y="4800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72" name="Line 83"/>
          <p:cNvSpPr>
            <a:spLocks noChangeShapeType="1"/>
          </p:cNvSpPr>
          <p:nvPr/>
        </p:nvSpPr>
        <p:spPr bwMode="auto">
          <a:xfrm>
            <a:off x="8153400" y="4724400"/>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73" name="Line 84"/>
          <p:cNvSpPr>
            <a:spLocks noChangeShapeType="1"/>
          </p:cNvSpPr>
          <p:nvPr/>
        </p:nvSpPr>
        <p:spPr bwMode="auto">
          <a:xfrm>
            <a:off x="3581400" y="4724400"/>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6174" name="Text Box 86"/>
          <p:cNvSpPr txBox="1">
            <a:spLocks noChangeArrowheads="1"/>
          </p:cNvSpPr>
          <p:nvPr/>
        </p:nvSpPr>
        <p:spPr bwMode="auto">
          <a:xfrm>
            <a:off x="3352800" y="5029200"/>
            <a:ext cx="51054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en-US" altLang="el-GR" sz="1200"/>
              <a:t> 0      10     20     30     40    50     60     70     80     90    100</a:t>
            </a:r>
          </a:p>
        </p:txBody>
      </p:sp>
    </p:spTree>
    <p:extLst>
      <p:ext uri="{BB962C8B-B14F-4D97-AF65-F5344CB8AC3E}">
        <p14:creationId xmlns:p14="http://schemas.microsoft.com/office/powerpoint/2010/main" val="35733166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l-GR" b="1" dirty="0" smtClean="0">
                <a:solidFill>
                  <a:srgbClr val="C00000"/>
                </a:solidFill>
              </a:rPr>
              <a:t>Item Difficulty : Examples</a:t>
            </a:r>
          </a:p>
        </p:txBody>
      </p:sp>
      <p:graphicFrame>
        <p:nvGraphicFramePr>
          <p:cNvPr id="60526" name="Group 110"/>
          <p:cNvGraphicFramePr>
            <a:graphicFrameLocks noGrp="1"/>
          </p:cNvGraphicFramePr>
          <p:nvPr/>
        </p:nvGraphicFramePr>
        <p:xfrm>
          <a:off x="2133600" y="2667000"/>
          <a:ext cx="7924800" cy="3260866"/>
        </p:xfrm>
        <a:graphic>
          <a:graphicData uri="http://schemas.openxmlformats.org/drawingml/2006/table">
            <a:tbl>
              <a:tblPr/>
              <a:tblGrid>
                <a:gridCol w="1143000"/>
                <a:gridCol w="2895600"/>
                <a:gridCol w="1752600"/>
                <a:gridCol w="2133600"/>
              </a:tblGrid>
              <a:tr h="8228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Item No.</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No. Correct Answers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 Correct</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Difficulty Level</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481">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1</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15</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400" b="0" i="0" u="none" strike="noStrike" cap="none" normalizeH="0" baseline="0" smtClean="0">
                        <a:ln>
                          <a:noFill/>
                        </a:ln>
                        <a:solidFill>
                          <a:schemeClr val="tx1"/>
                        </a:solidFill>
                        <a:effectLst/>
                        <a:latin typeface="Verdana"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400" b="0" i="0" u="none" strike="noStrike" cap="none" normalizeH="0" baseline="0" smtClean="0">
                        <a:ln>
                          <a:noFill/>
                        </a:ln>
                        <a:solidFill>
                          <a:schemeClr val="tx1"/>
                        </a:solidFill>
                        <a:effectLst/>
                        <a:latin typeface="Verdana"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481">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2</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25</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400" b="0" i="0" u="none" strike="noStrike" cap="none" normalizeH="0" baseline="0" smtClean="0">
                        <a:ln>
                          <a:noFill/>
                        </a:ln>
                        <a:solidFill>
                          <a:schemeClr val="tx1"/>
                        </a:solidFill>
                        <a:effectLst/>
                        <a:latin typeface="Verdana"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400" b="0" i="0" u="none" strike="noStrike" cap="none" normalizeH="0" baseline="0" smtClean="0">
                        <a:ln>
                          <a:noFill/>
                        </a:ln>
                        <a:solidFill>
                          <a:schemeClr val="tx1"/>
                        </a:solidFill>
                        <a:effectLst/>
                        <a:latin typeface="Verdana"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481">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3</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35</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400" b="0" i="0" u="none" strike="noStrike" cap="none" normalizeH="0" baseline="0" smtClean="0">
                        <a:ln>
                          <a:noFill/>
                        </a:ln>
                        <a:solidFill>
                          <a:schemeClr val="tx1"/>
                        </a:solidFill>
                        <a:effectLst/>
                        <a:latin typeface="Verdana"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400" b="0" i="0" u="none" strike="noStrike" cap="none" normalizeH="0" baseline="0" smtClean="0">
                        <a:ln>
                          <a:noFill/>
                        </a:ln>
                        <a:solidFill>
                          <a:schemeClr val="tx1"/>
                        </a:solidFill>
                        <a:effectLst/>
                        <a:latin typeface="Verdana"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481">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4</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45</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400" b="0" i="0" u="none" strike="noStrike" cap="none" normalizeH="0" baseline="0" smtClean="0">
                        <a:ln>
                          <a:noFill/>
                        </a:ln>
                        <a:solidFill>
                          <a:schemeClr val="tx1"/>
                        </a:solidFill>
                        <a:effectLst/>
                        <a:latin typeface="Verdana"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400" b="0" i="0" u="none" strike="noStrike" cap="none" normalizeH="0" baseline="0" smtClean="0">
                        <a:ln>
                          <a:noFill/>
                        </a:ln>
                        <a:solidFill>
                          <a:schemeClr val="tx1"/>
                        </a:solidFill>
                        <a:effectLst/>
                        <a:latin typeface="Verdana" pitchFamily="34"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3" name="Text Box 89"/>
          <p:cNvSpPr txBox="1">
            <a:spLocks noChangeArrowheads="1"/>
          </p:cNvSpPr>
          <p:nvPr/>
        </p:nvSpPr>
        <p:spPr bwMode="auto">
          <a:xfrm>
            <a:off x="1981200" y="1905001"/>
            <a:ext cx="7924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n-US" altLang="el-GR" sz="2000"/>
              <a:t>Number of students who answered each item = 50</a:t>
            </a:r>
          </a:p>
        </p:txBody>
      </p:sp>
      <p:sp>
        <p:nvSpPr>
          <p:cNvPr id="60506" name="Text Box 90"/>
          <p:cNvSpPr txBox="1">
            <a:spLocks noChangeArrowheads="1"/>
          </p:cNvSpPr>
          <p:nvPr/>
        </p:nvSpPr>
        <p:spPr bwMode="auto">
          <a:xfrm>
            <a:off x="6172200" y="350520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n-US" altLang="el-GR" sz="2400"/>
              <a:t>30</a:t>
            </a:r>
          </a:p>
        </p:txBody>
      </p:sp>
      <p:sp>
        <p:nvSpPr>
          <p:cNvPr id="60507" name="Text Box 91"/>
          <p:cNvSpPr txBox="1">
            <a:spLocks noChangeArrowheads="1"/>
          </p:cNvSpPr>
          <p:nvPr/>
        </p:nvSpPr>
        <p:spPr bwMode="auto">
          <a:xfrm>
            <a:off x="7924800" y="35052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n-US" altLang="el-GR" sz="2400"/>
              <a:t>High</a:t>
            </a:r>
          </a:p>
        </p:txBody>
      </p:sp>
      <p:sp>
        <p:nvSpPr>
          <p:cNvPr id="60508" name="Text Box 92"/>
          <p:cNvSpPr txBox="1">
            <a:spLocks noChangeArrowheads="1"/>
          </p:cNvSpPr>
          <p:nvPr/>
        </p:nvSpPr>
        <p:spPr bwMode="auto">
          <a:xfrm>
            <a:off x="6172200" y="411480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n-US" altLang="el-GR" sz="2400"/>
              <a:t>50</a:t>
            </a:r>
          </a:p>
        </p:txBody>
      </p:sp>
      <p:sp>
        <p:nvSpPr>
          <p:cNvPr id="60509" name="Text Box 93"/>
          <p:cNvSpPr txBox="1">
            <a:spLocks noChangeArrowheads="1"/>
          </p:cNvSpPr>
          <p:nvPr/>
        </p:nvSpPr>
        <p:spPr bwMode="auto">
          <a:xfrm>
            <a:off x="7924800" y="41148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n-US" altLang="el-GR" sz="2400"/>
              <a:t>Medium</a:t>
            </a:r>
          </a:p>
        </p:txBody>
      </p:sp>
      <p:sp>
        <p:nvSpPr>
          <p:cNvPr id="60510" name="Text Box 94"/>
          <p:cNvSpPr txBox="1">
            <a:spLocks noChangeArrowheads="1"/>
          </p:cNvSpPr>
          <p:nvPr/>
        </p:nvSpPr>
        <p:spPr bwMode="auto">
          <a:xfrm>
            <a:off x="6172200" y="472440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n-US" altLang="el-GR" sz="2400"/>
              <a:t>70</a:t>
            </a:r>
          </a:p>
        </p:txBody>
      </p:sp>
      <p:sp>
        <p:nvSpPr>
          <p:cNvPr id="60511" name="Text Box 95"/>
          <p:cNvSpPr txBox="1">
            <a:spLocks noChangeArrowheads="1"/>
          </p:cNvSpPr>
          <p:nvPr/>
        </p:nvSpPr>
        <p:spPr bwMode="auto">
          <a:xfrm>
            <a:off x="7924800" y="4724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n-US" altLang="el-GR" sz="2400"/>
              <a:t>Medium</a:t>
            </a:r>
          </a:p>
        </p:txBody>
      </p:sp>
      <p:sp>
        <p:nvSpPr>
          <p:cNvPr id="60512" name="Text Box 96"/>
          <p:cNvSpPr txBox="1">
            <a:spLocks noChangeArrowheads="1"/>
          </p:cNvSpPr>
          <p:nvPr/>
        </p:nvSpPr>
        <p:spPr bwMode="auto">
          <a:xfrm>
            <a:off x="6172200" y="533400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n-US" altLang="el-GR" sz="2400"/>
              <a:t>90</a:t>
            </a:r>
          </a:p>
        </p:txBody>
      </p:sp>
      <p:sp>
        <p:nvSpPr>
          <p:cNvPr id="60513" name="Text Box 97"/>
          <p:cNvSpPr txBox="1">
            <a:spLocks noChangeArrowheads="1"/>
          </p:cNvSpPr>
          <p:nvPr/>
        </p:nvSpPr>
        <p:spPr bwMode="auto">
          <a:xfrm>
            <a:off x="7924800" y="53340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n-US" altLang="el-GR" sz="2400"/>
              <a:t>Low</a:t>
            </a:r>
          </a:p>
        </p:txBody>
      </p:sp>
    </p:spTree>
    <p:extLst>
      <p:ext uri="{BB962C8B-B14F-4D97-AF65-F5344CB8AC3E}">
        <p14:creationId xmlns:p14="http://schemas.microsoft.com/office/powerpoint/2010/main" val="29777719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0506"/>
                                        </p:tgtEl>
                                        <p:attrNameLst>
                                          <p:attrName>style.visibility</p:attrName>
                                        </p:attrNameLst>
                                      </p:cBhvr>
                                      <p:to>
                                        <p:strVal val="visible"/>
                                      </p:to>
                                    </p:set>
                                    <p:animEffect transition="in" filter="blinds(horizontal)">
                                      <p:cBhvr>
                                        <p:cTn id="7" dur="500"/>
                                        <p:tgtEl>
                                          <p:spTgt spid="605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0507"/>
                                        </p:tgtEl>
                                        <p:attrNameLst>
                                          <p:attrName>style.visibility</p:attrName>
                                        </p:attrNameLst>
                                      </p:cBhvr>
                                      <p:to>
                                        <p:strVal val="visible"/>
                                      </p:to>
                                    </p:set>
                                    <p:animEffect transition="in" filter="blinds(horizontal)">
                                      <p:cBhvr>
                                        <p:cTn id="12" dur="500"/>
                                        <p:tgtEl>
                                          <p:spTgt spid="6050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0508"/>
                                        </p:tgtEl>
                                        <p:attrNameLst>
                                          <p:attrName>style.visibility</p:attrName>
                                        </p:attrNameLst>
                                      </p:cBhvr>
                                      <p:to>
                                        <p:strVal val="visible"/>
                                      </p:to>
                                    </p:set>
                                    <p:animEffect transition="in" filter="blinds(horizontal)">
                                      <p:cBhvr>
                                        <p:cTn id="17" dur="500"/>
                                        <p:tgtEl>
                                          <p:spTgt spid="6050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0509"/>
                                        </p:tgtEl>
                                        <p:attrNameLst>
                                          <p:attrName>style.visibility</p:attrName>
                                        </p:attrNameLst>
                                      </p:cBhvr>
                                      <p:to>
                                        <p:strVal val="visible"/>
                                      </p:to>
                                    </p:set>
                                    <p:animEffect transition="in" filter="blinds(horizontal)">
                                      <p:cBhvr>
                                        <p:cTn id="22" dur="500"/>
                                        <p:tgtEl>
                                          <p:spTgt spid="6050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0510"/>
                                        </p:tgtEl>
                                        <p:attrNameLst>
                                          <p:attrName>style.visibility</p:attrName>
                                        </p:attrNameLst>
                                      </p:cBhvr>
                                      <p:to>
                                        <p:strVal val="visible"/>
                                      </p:to>
                                    </p:set>
                                    <p:animEffect transition="in" filter="blinds(horizontal)">
                                      <p:cBhvr>
                                        <p:cTn id="27" dur="500"/>
                                        <p:tgtEl>
                                          <p:spTgt spid="6051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0511"/>
                                        </p:tgtEl>
                                        <p:attrNameLst>
                                          <p:attrName>style.visibility</p:attrName>
                                        </p:attrNameLst>
                                      </p:cBhvr>
                                      <p:to>
                                        <p:strVal val="visible"/>
                                      </p:to>
                                    </p:set>
                                    <p:animEffect transition="in" filter="blinds(horizontal)">
                                      <p:cBhvr>
                                        <p:cTn id="32" dur="500"/>
                                        <p:tgtEl>
                                          <p:spTgt spid="6051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0512"/>
                                        </p:tgtEl>
                                        <p:attrNameLst>
                                          <p:attrName>style.visibility</p:attrName>
                                        </p:attrNameLst>
                                      </p:cBhvr>
                                      <p:to>
                                        <p:strVal val="visible"/>
                                      </p:to>
                                    </p:set>
                                    <p:animEffect transition="in" filter="blinds(horizontal)">
                                      <p:cBhvr>
                                        <p:cTn id="37" dur="500"/>
                                        <p:tgtEl>
                                          <p:spTgt spid="605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0513"/>
                                        </p:tgtEl>
                                        <p:attrNameLst>
                                          <p:attrName>style.visibility</p:attrName>
                                        </p:attrNameLst>
                                      </p:cBhvr>
                                      <p:to>
                                        <p:strVal val="visible"/>
                                      </p:to>
                                    </p:set>
                                    <p:animEffect transition="in" filter="blinds(horizontal)">
                                      <p:cBhvr>
                                        <p:cTn id="42" dur="500"/>
                                        <p:tgtEl>
                                          <p:spTgt spid="605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506" grpId="0" autoUpdateAnimBg="0"/>
      <p:bldP spid="60507" grpId="0" autoUpdateAnimBg="0"/>
      <p:bldP spid="60508" grpId="0" autoUpdateAnimBg="0"/>
      <p:bldP spid="60509" grpId="0" autoUpdateAnimBg="0"/>
      <p:bldP spid="60510" grpId="0" autoUpdateAnimBg="0"/>
      <p:bldP spid="60511" grpId="0" autoUpdateAnimBg="0"/>
      <p:bldP spid="60512" grpId="0" autoUpdateAnimBg="0"/>
      <p:bldP spid="60513"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78794" y="982132"/>
            <a:ext cx="9917804" cy="1303867"/>
          </a:xfrm>
        </p:spPr>
        <p:txBody>
          <a:bodyPr>
            <a:normAutofit fontScale="90000"/>
          </a:bodyPr>
          <a:lstStyle/>
          <a:p>
            <a:r>
              <a:rPr lang="el-GR" sz="2400" b="1" dirty="0" smtClean="0">
                <a:solidFill>
                  <a:srgbClr val="C00000"/>
                </a:solidFill>
              </a:rPr>
              <a:t>Παρακ</a:t>
            </a:r>
            <a:r>
              <a:rPr lang="el-GR" sz="2400" b="1" dirty="0" smtClean="0">
                <a:solidFill>
                  <a:srgbClr val="C00000"/>
                </a:solidFill>
              </a:rPr>
              <a:t>άτω βρίσκονται οι δείκτες ευκολίας και δυσκολίας κάποιων ερωτημάτων…Ποια είναι τα πιο εύκολα και ποια τα ποιο δύσκολα;</a:t>
            </a:r>
            <a:br>
              <a:rPr lang="el-GR" sz="2400" b="1" dirty="0" smtClean="0">
                <a:solidFill>
                  <a:srgbClr val="C00000"/>
                </a:solidFill>
              </a:rPr>
            </a:br>
            <a:r>
              <a:rPr lang="en-US" sz="2400" b="1" dirty="0" smtClean="0">
                <a:solidFill>
                  <a:srgbClr val="C00000"/>
                </a:solidFill>
              </a:rPr>
              <a:t>In </a:t>
            </a:r>
            <a:r>
              <a:rPr lang="en-US" sz="2400" b="1" dirty="0">
                <a:solidFill>
                  <a:srgbClr val="C00000"/>
                </a:solidFill>
              </a:rPr>
              <a:t>what circumstances might you wish to include items as difficult and as easy as these two?</a:t>
            </a:r>
            <a:br>
              <a:rPr lang="en-US" sz="2400" b="1" dirty="0">
                <a:solidFill>
                  <a:srgbClr val="C00000"/>
                </a:solidFill>
              </a:rPr>
            </a:br>
            <a:r>
              <a:rPr lang="en-US" sz="2400" b="1" dirty="0" smtClean="0">
                <a:solidFill>
                  <a:srgbClr val="C00000"/>
                </a:solidFill>
              </a:rPr>
              <a:t>(Hughes, 2003) Appendix</a:t>
            </a:r>
            <a:endParaRPr lang="el-GR" sz="2400" b="1" dirty="0">
              <a:solidFill>
                <a:srgbClr val="C00000"/>
              </a:solidFill>
            </a:endParaRPr>
          </a:p>
        </p:txBody>
      </p:sp>
      <p:sp>
        <p:nvSpPr>
          <p:cNvPr id="3" name="Θέση περιεχομένου 2"/>
          <p:cNvSpPr>
            <a:spLocks noGrp="1"/>
          </p:cNvSpPr>
          <p:nvPr>
            <p:ph idx="1"/>
          </p:nvPr>
        </p:nvSpPr>
        <p:spPr>
          <a:xfrm>
            <a:off x="609600" y="2285998"/>
            <a:ext cx="10972800" cy="3810001"/>
          </a:xfrm>
        </p:spPr>
        <p:txBody>
          <a:bodyPr/>
          <a:lstStyle/>
          <a:p>
            <a:pPr marL="0" indent="0">
              <a:buNone/>
            </a:pPr>
            <a:r>
              <a:rPr lang="pt-BR" dirty="0" smtClean="0"/>
              <a:t>0.67,  0.92,  0.67,  0.56,  0.54,  0.67,  0.42,  0.23,  0.19,  0.06,  </a:t>
            </a:r>
            <a:endParaRPr lang="el-GR" dirty="0"/>
          </a:p>
        </p:txBody>
      </p:sp>
    </p:spTree>
    <p:extLst>
      <p:ext uri="{BB962C8B-B14F-4D97-AF65-F5344CB8AC3E}">
        <p14:creationId xmlns:p14="http://schemas.microsoft.com/office/powerpoint/2010/main" val="33354927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en-US" altLang="el-GR" b="1" dirty="0" smtClean="0">
                <a:solidFill>
                  <a:srgbClr val="C00000"/>
                </a:solidFill>
              </a:rPr>
              <a:t>What is Item Discrimination</a:t>
            </a:r>
            <a:r>
              <a:rPr lang="en-US" altLang="el-GR" b="1" dirty="0" smtClean="0">
                <a:solidFill>
                  <a:srgbClr val="C00000"/>
                </a:solidFill>
              </a:rPr>
              <a:t>?</a:t>
            </a:r>
            <a:r>
              <a:rPr lang="el-GR" altLang="el-GR" b="1" dirty="0" smtClean="0">
                <a:solidFill>
                  <a:srgbClr val="C00000"/>
                </a:solidFill>
              </a:rPr>
              <a:t/>
            </a:r>
            <a:br>
              <a:rPr lang="el-GR" altLang="el-GR" b="1" dirty="0" smtClean="0">
                <a:solidFill>
                  <a:srgbClr val="C00000"/>
                </a:solidFill>
              </a:rPr>
            </a:br>
            <a:r>
              <a:rPr lang="el-GR" altLang="el-GR" b="1" dirty="0" smtClean="0">
                <a:solidFill>
                  <a:srgbClr val="C00000"/>
                </a:solidFill>
              </a:rPr>
              <a:t>Δείκτης Διακριτικής Ικανότητας</a:t>
            </a:r>
            <a:endParaRPr lang="en-US" altLang="el-GR" b="1" dirty="0" smtClean="0">
              <a:solidFill>
                <a:srgbClr val="C00000"/>
              </a:solidFill>
            </a:endParaRPr>
          </a:p>
        </p:txBody>
      </p:sp>
      <p:sp>
        <p:nvSpPr>
          <p:cNvPr id="9219" name="Rectangle 3"/>
          <p:cNvSpPr>
            <a:spLocks noGrp="1" noChangeArrowheads="1"/>
          </p:cNvSpPr>
          <p:nvPr>
            <p:ph type="body" idx="1"/>
          </p:nvPr>
        </p:nvSpPr>
        <p:spPr>
          <a:xfrm>
            <a:off x="1171977" y="2034862"/>
            <a:ext cx="8810223" cy="3928056"/>
          </a:xfrm>
        </p:spPr>
        <p:txBody>
          <a:bodyPr>
            <a:normAutofit fontScale="92500" lnSpcReduction="20000"/>
          </a:bodyPr>
          <a:lstStyle/>
          <a:p>
            <a:pPr eaLnBrk="1" hangingPunct="1"/>
            <a:r>
              <a:rPr lang="en-US" altLang="el-GR" sz="2800" dirty="0"/>
              <a:t>Generally, students who did well on the exam should select the correct answer to any given item on the exam.</a:t>
            </a:r>
          </a:p>
          <a:p>
            <a:pPr eaLnBrk="1" hangingPunct="1"/>
            <a:r>
              <a:rPr lang="en-US" altLang="el-GR" sz="2800" dirty="0"/>
              <a:t>The </a:t>
            </a:r>
            <a:r>
              <a:rPr lang="en-US" altLang="el-GR" sz="2800" b="1" dirty="0"/>
              <a:t>Discrimination Index</a:t>
            </a:r>
            <a:r>
              <a:rPr lang="en-US" altLang="el-GR" sz="2800" dirty="0"/>
              <a:t> distinguishes for each item between the performance of students who did well on the exam and students who did poorly</a:t>
            </a:r>
            <a:r>
              <a:rPr lang="en-US" altLang="el-GR" sz="2800" dirty="0" smtClean="0"/>
              <a:t>.</a:t>
            </a:r>
            <a:endParaRPr lang="el-GR" altLang="el-GR" sz="2800" dirty="0" smtClean="0"/>
          </a:p>
          <a:p>
            <a:r>
              <a:rPr lang="el-GR" sz="2800" dirty="0"/>
              <a:t>Ο Δείκτης Διακριτικής Ικανότητας απαντάει στο ερώτημα κατά πόσο συνέβαλε το κάθε ερώτημα στη διάκριση των μαθητών (σε δυνατούς και αδύναμους μαθητές/εξεταζόμενους και έχουν χρησιμοποιηθεί πολλοί τρόποι υπολογισμού που λαμβάνουν υπόψη τις ομάδες των </a:t>
            </a:r>
            <a:r>
              <a:rPr lang="el-GR" sz="2800" dirty="0" err="1"/>
              <a:t>εξεταζομένων</a:t>
            </a:r>
            <a:r>
              <a:rPr lang="el-GR" sz="2800" dirty="0"/>
              <a:t> σε υψηλόβαθμους και χαμηλόβαθμούς. </a:t>
            </a:r>
            <a:endParaRPr lang="en-US" altLang="el-GR" sz="2800" dirty="0"/>
          </a:p>
        </p:txBody>
      </p:sp>
    </p:spTree>
    <p:extLst>
      <p:ext uri="{BB962C8B-B14F-4D97-AF65-F5344CB8AC3E}">
        <p14:creationId xmlns:p14="http://schemas.microsoft.com/office/powerpoint/2010/main" val="31670871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l-GR" dirty="0" smtClean="0">
                <a:solidFill>
                  <a:srgbClr val="C00000"/>
                </a:solidFill>
              </a:rPr>
              <a:t>How does it work?</a:t>
            </a:r>
          </a:p>
        </p:txBody>
      </p:sp>
      <p:sp>
        <p:nvSpPr>
          <p:cNvPr id="10243" name="Rectangle 3"/>
          <p:cNvSpPr>
            <a:spLocks noGrp="1" noChangeArrowheads="1"/>
          </p:cNvSpPr>
          <p:nvPr>
            <p:ph type="body" idx="1"/>
          </p:nvPr>
        </p:nvSpPr>
        <p:spPr/>
        <p:txBody>
          <a:bodyPr/>
          <a:lstStyle/>
          <a:p>
            <a:pPr eaLnBrk="1" hangingPunct="1">
              <a:lnSpc>
                <a:spcPct val="90000"/>
              </a:lnSpc>
            </a:pPr>
            <a:r>
              <a:rPr lang="en-US" altLang="el-GR" sz="2800" dirty="0"/>
              <a:t>For each item, subtract the number of students in the lower group who answered correctly from the number of students in the upper group who answered correctly.</a:t>
            </a:r>
          </a:p>
          <a:p>
            <a:pPr eaLnBrk="1" hangingPunct="1">
              <a:lnSpc>
                <a:spcPct val="90000"/>
              </a:lnSpc>
            </a:pPr>
            <a:r>
              <a:rPr lang="en-US" altLang="el-GR" sz="2800" dirty="0"/>
              <a:t>Divide the result by the number of students in one group.</a:t>
            </a:r>
          </a:p>
          <a:p>
            <a:pPr eaLnBrk="1" hangingPunct="1">
              <a:lnSpc>
                <a:spcPct val="90000"/>
              </a:lnSpc>
            </a:pPr>
            <a:r>
              <a:rPr lang="en-US" altLang="el-GR" sz="2800" dirty="0"/>
              <a:t>The Discrimination Index is listed in decimal format and ranges between </a:t>
            </a:r>
            <a:r>
              <a:rPr lang="en-US" altLang="el-GR" sz="2800" b="1" dirty="0"/>
              <a:t>-1 and 1</a:t>
            </a:r>
            <a:r>
              <a:rPr lang="en-US" altLang="el-GR" sz="2800" dirty="0"/>
              <a:t>.</a:t>
            </a:r>
          </a:p>
        </p:txBody>
      </p:sp>
    </p:spTree>
    <p:extLst>
      <p:ext uri="{BB962C8B-B14F-4D97-AF65-F5344CB8AC3E}">
        <p14:creationId xmlns:p14="http://schemas.microsoft.com/office/powerpoint/2010/main" val="336583921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95402" y="982132"/>
            <a:ext cx="9601196" cy="601969"/>
          </a:xfrm>
        </p:spPr>
        <p:txBody>
          <a:bodyPr>
            <a:normAutofit fontScale="90000"/>
          </a:bodyPr>
          <a:lstStyle/>
          <a:p>
            <a:r>
              <a:rPr lang="en-US" altLang="el-GR" b="1" dirty="0" smtClean="0">
                <a:solidFill>
                  <a:srgbClr val="C00000"/>
                </a:solidFill>
              </a:rPr>
              <a:t>Item Discrimination: </a:t>
            </a:r>
            <a:r>
              <a:rPr lang="en-US" altLang="el-GR" b="1" dirty="0">
                <a:solidFill>
                  <a:srgbClr val="C00000"/>
                </a:solidFill>
              </a:rPr>
              <a:t>Examples</a:t>
            </a:r>
            <a:br>
              <a:rPr lang="en-US" altLang="el-GR" b="1" dirty="0">
                <a:solidFill>
                  <a:srgbClr val="C00000"/>
                </a:solidFill>
              </a:rPr>
            </a:br>
            <a:r>
              <a:rPr lang="en-US" altLang="el-GR" sz="2200" b="1" dirty="0">
                <a:solidFill>
                  <a:srgbClr val="C00000"/>
                </a:solidFill>
              </a:rPr>
              <a:t>https://distance.fsu.edu/docs/assessment/ItemAnalysis.ppt </a:t>
            </a:r>
            <a:endParaRPr lang="en-US" altLang="el-GR" b="1" dirty="0" smtClean="0">
              <a:solidFill>
                <a:srgbClr val="C00000"/>
              </a:solidFill>
            </a:endParaRPr>
          </a:p>
        </p:txBody>
      </p:sp>
      <p:graphicFrame>
        <p:nvGraphicFramePr>
          <p:cNvPr id="63771" name="Group 283"/>
          <p:cNvGraphicFramePr>
            <a:graphicFrameLocks noGrp="1"/>
          </p:cNvGraphicFramePr>
          <p:nvPr/>
        </p:nvGraphicFramePr>
        <p:xfrm>
          <a:off x="2438400" y="1905000"/>
          <a:ext cx="7162800" cy="3887788"/>
        </p:xfrm>
        <a:graphic>
          <a:graphicData uri="http://schemas.openxmlformats.org/drawingml/2006/table">
            <a:tbl>
              <a:tblPr/>
              <a:tblGrid>
                <a:gridCol w="914400"/>
                <a:gridCol w="1905000"/>
                <a:gridCol w="1905000"/>
                <a:gridCol w="2438400"/>
              </a:tblGrid>
              <a:tr h="457200">
                <a:tc row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dirty="0" smtClean="0">
                          <a:ln>
                            <a:noFill/>
                          </a:ln>
                          <a:solidFill>
                            <a:schemeClr val="tx1"/>
                          </a:solidFill>
                          <a:effectLst/>
                          <a:latin typeface="Verdana" pitchFamily="34" charset="0"/>
                        </a:rPr>
                        <a:t>Item No.</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dirty="0" smtClean="0">
                          <a:ln>
                            <a:noFill/>
                          </a:ln>
                          <a:solidFill>
                            <a:schemeClr val="tx1"/>
                          </a:solidFill>
                          <a:effectLst/>
                          <a:latin typeface="Verdana" pitchFamily="34" charset="0"/>
                        </a:rPr>
                        <a:t>Number of Correct Answers in Group</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Item Discrimination</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Index</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800" b="0" i="0" u="none" strike="noStrike" cap="none" normalizeH="0" baseline="0" smtClean="0">
                          <a:ln>
                            <a:noFill/>
                          </a:ln>
                          <a:solidFill>
                            <a:schemeClr val="tx1"/>
                          </a:solidFill>
                          <a:effectLst/>
                          <a:latin typeface="Verdana" pitchFamily="34" charset="0"/>
                        </a:rPr>
                        <a:t>Upper 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800" b="0" i="0" u="none" strike="noStrike" cap="none" normalizeH="0" baseline="0" smtClean="0">
                          <a:ln>
                            <a:noFill/>
                          </a:ln>
                          <a:solidFill>
                            <a:schemeClr val="tx1"/>
                          </a:solidFill>
                          <a:effectLst/>
                          <a:latin typeface="Verdana" pitchFamily="34" charset="0"/>
                        </a:rPr>
                        <a:t>Lower 1/4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73075">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1</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90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1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Verdana" pitchFamily="34" charset="0"/>
                        </a:rPr>
                        <a:t>80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1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1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1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5</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50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1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6</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20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600" b="0" i="0" u="none" strike="noStrike" cap="none" normalizeH="0" baseline="0" smtClean="0">
                          <a:ln>
                            <a:noFill/>
                          </a:ln>
                          <a:solidFill>
                            <a:schemeClr val="tx1"/>
                          </a:solidFill>
                          <a:effectLst/>
                          <a:latin typeface="Verdana" pitchFamily="34" charset="0"/>
                        </a:rPr>
                        <a:t>60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1600" b="0" i="0" u="none" strike="noStrike" cap="none" normalizeH="0" baseline="0" dirty="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3646" name="Text Box 158"/>
          <p:cNvSpPr txBox="1">
            <a:spLocks noChangeArrowheads="1"/>
          </p:cNvSpPr>
          <p:nvPr/>
        </p:nvSpPr>
        <p:spPr bwMode="auto">
          <a:xfrm>
            <a:off x="7162800" y="2984501"/>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accent2"/>
              </a:buClr>
              <a:buFont typeface="Wingdings" panose="05000000000000000000" pitchFamily="2" charset="2"/>
              <a:buNone/>
            </a:pPr>
            <a:r>
              <a:rPr lang="en-US" altLang="el-GR" dirty="0"/>
              <a:t>0.7</a:t>
            </a:r>
          </a:p>
        </p:txBody>
      </p:sp>
      <p:sp>
        <p:nvSpPr>
          <p:cNvPr id="63647" name="Text Box 159"/>
          <p:cNvSpPr txBox="1">
            <a:spLocks noChangeArrowheads="1"/>
          </p:cNvSpPr>
          <p:nvPr/>
        </p:nvSpPr>
        <p:spPr bwMode="auto">
          <a:xfrm>
            <a:off x="7162800" y="3441701"/>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accent2"/>
              </a:buClr>
              <a:buFont typeface="Wingdings" panose="05000000000000000000" pitchFamily="2" charset="2"/>
              <a:buNone/>
            </a:pPr>
            <a:r>
              <a:rPr lang="en-US" altLang="el-GR"/>
              <a:t>0.1</a:t>
            </a:r>
          </a:p>
        </p:txBody>
      </p:sp>
      <p:sp>
        <p:nvSpPr>
          <p:cNvPr id="63648" name="Text Box 160"/>
          <p:cNvSpPr txBox="1">
            <a:spLocks noChangeArrowheads="1"/>
          </p:cNvSpPr>
          <p:nvPr/>
        </p:nvSpPr>
        <p:spPr bwMode="auto">
          <a:xfrm>
            <a:off x="7162800" y="3898901"/>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accent2"/>
              </a:buClr>
              <a:buFont typeface="Wingdings" panose="05000000000000000000" pitchFamily="2" charset="2"/>
              <a:buNone/>
            </a:pPr>
            <a:r>
              <a:rPr lang="en-US" altLang="el-GR"/>
              <a:t>1</a:t>
            </a:r>
          </a:p>
        </p:txBody>
      </p:sp>
      <p:sp>
        <p:nvSpPr>
          <p:cNvPr id="63649" name="Text Box 161"/>
          <p:cNvSpPr txBox="1">
            <a:spLocks noChangeArrowheads="1"/>
          </p:cNvSpPr>
          <p:nvPr/>
        </p:nvSpPr>
        <p:spPr bwMode="auto">
          <a:xfrm>
            <a:off x="7162800" y="4356101"/>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accent2"/>
              </a:buClr>
              <a:buFont typeface="Wingdings" panose="05000000000000000000" pitchFamily="2" charset="2"/>
              <a:buNone/>
            </a:pPr>
            <a:r>
              <a:rPr lang="en-US" altLang="el-GR"/>
              <a:t>0</a:t>
            </a:r>
          </a:p>
        </p:txBody>
      </p:sp>
      <p:sp>
        <p:nvSpPr>
          <p:cNvPr id="63650" name="Text Box 162"/>
          <p:cNvSpPr txBox="1">
            <a:spLocks noChangeArrowheads="1"/>
          </p:cNvSpPr>
          <p:nvPr/>
        </p:nvSpPr>
        <p:spPr bwMode="auto">
          <a:xfrm>
            <a:off x="7162800" y="4813301"/>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accent2"/>
              </a:buClr>
              <a:buFont typeface="Wingdings" panose="05000000000000000000" pitchFamily="2" charset="2"/>
              <a:buNone/>
            </a:pPr>
            <a:r>
              <a:rPr lang="en-US" altLang="el-GR"/>
              <a:t>0</a:t>
            </a:r>
          </a:p>
        </p:txBody>
      </p:sp>
      <p:sp>
        <p:nvSpPr>
          <p:cNvPr id="63651" name="Text Box 163"/>
          <p:cNvSpPr txBox="1">
            <a:spLocks noChangeArrowheads="1"/>
          </p:cNvSpPr>
          <p:nvPr/>
        </p:nvSpPr>
        <p:spPr bwMode="auto">
          <a:xfrm>
            <a:off x="7162800" y="5270501"/>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accent2"/>
              </a:buClr>
              <a:buFont typeface="Wingdings" panose="05000000000000000000" pitchFamily="2" charset="2"/>
              <a:buNone/>
            </a:pPr>
            <a:r>
              <a:rPr lang="en-US" altLang="el-GR"/>
              <a:t>-0.4</a:t>
            </a:r>
          </a:p>
        </p:txBody>
      </p:sp>
      <p:sp>
        <p:nvSpPr>
          <p:cNvPr id="12341" name="Text Box 256"/>
          <p:cNvSpPr txBox="1">
            <a:spLocks noChangeArrowheads="1"/>
          </p:cNvSpPr>
          <p:nvPr/>
        </p:nvSpPr>
        <p:spPr bwMode="auto">
          <a:xfrm>
            <a:off x="2486026" y="5848350"/>
            <a:ext cx="35020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l-GR" sz="1400" dirty="0"/>
              <a:t>Number of students per group = 100</a:t>
            </a:r>
          </a:p>
        </p:txBody>
      </p:sp>
      <p:sp>
        <p:nvSpPr>
          <p:cNvPr id="63772" name="Rectangle 284"/>
          <p:cNvSpPr>
            <a:spLocks noChangeArrowheads="1"/>
          </p:cNvSpPr>
          <p:nvPr/>
        </p:nvSpPr>
        <p:spPr bwMode="auto">
          <a:xfrm>
            <a:off x="2425700" y="4356100"/>
            <a:ext cx="7162800" cy="1422400"/>
          </a:xfrm>
          <a:prstGeom prst="rect">
            <a:avLst/>
          </a:prstGeom>
          <a:solidFill>
            <a:srgbClr val="A3B2C1">
              <a:alpha val="30196"/>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l-GR" altLang="el-GR"/>
          </a:p>
        </p:txBody>
      </p:sp>
    </p:spTree>
    <p:extLst>
      <p:ext uri="{BB962C8B-B14F-4D97-AF65-F5344CB8AC3E}">
        <p14:creationId xmlns:p14="http://schemas.microsoft.com/office/powerpoint/2010/main" val="17199240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646"/>
                                        </p:tgtEl>
                                        <p:attrNameLst>
                                          <p:attrName>style.visibility</p:attrName>
                                        </p:attrNameLst>
                                      </p:cBhvr>
                                      <p:to>
                                        <p:strVal val="visible"/>
                                      </p:to>
                                    </p:set>
                                    <p:animEffect transition="in" filter="blinds(horizontal)">
                                      <p:cBhvr>
                                        <p:cTn id="7" dur="500"/>
                                        <p:tgtEl>
                                          <p:spTgt spid="636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3647"/>
                                        </p:tgtEl>
                                        <p:attrNameLst>
                                          <p:attrName>style.visibility</p:attrName>
                                        </p:attrNameLst>
                                      </p:cBhvr>
                                      <p:to>
                                        <p:strVal val="visible"/>
                                      </p:to>
                                    </p:set>
                                    <p:animEffect transition="in" filter="blinds(horizontal)">
                                      <p:cBhvr>
                                        <p:cTn id="12" dur="500"/>
                                        <p:tgtEl>
                                          <p:spTgt spid="636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3648"/>
                                        </p:tgtEl>
                                        <p:attrNameLst>
                                          <p:attrName>style.visibility</p:attrName>
                                        </p:attrNameLst>
                                      </p:cBhvr>
                                      <p:to>
                                        <p:strVal val="visible"/>
                                      </p:to>
                                    </p:set>
                                    <p:animEffect transition="in" filter="blinds(horizontal)">
                                      <p:cBhvr>
                                        <p:cTn id="17" dur="500"/>
                                        <p:tgtEl>
                                          <p:spTgt spid="636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3649"/>
                                        </p:tgtEl>
                                        <p:attrNameLst>
                                          <p:attrName>style.visibility</p:attrName>
                                        </p:attrNameLst>
                                      </p:cBhvr>
                                      <p:to>
                                        <p:strVal val="visible"/>
                                      </p:to>
                                    </p:set>
                                    <p:animEffect transition="in" filter="blinds(horizontal)">
                                      <p:cBhvr>
                                        <p:cTn id="22" dur="500"/>
                                        <p:tgtEl>
                                          <p:spTgt spid="6364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3650"/>
                                        </p:tgtEl>
                                        <p:attrNameLst>
                                          <p:attrName>style.visibility</p:attrName>
                                        </p:attrNameLst>
                                      </p:cBhvr>
                                      <p:to>
                                        <p:strVal val="visible"/>
                                      </p:to>
                                    </p:set>
                                    <p:animEffect transition="in" filter="blinds(horizontal)">
                                      <p:cBhvr>
                                        <p:cTn id="27" dur="500"/>
                                        <p:tgtEl>
                                          <p:spTgt spid="6365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3651"/>
                                        </p:tgtEl>
                                        <p:attrNameLst>
                                          <p:attrName>style.visibility</p:attrName>
                                        </p:attrNameLst>
                                      </p:cBhvr>
                                      <p:to>
                                        <p:strVal val="visible"/>
                                      </p:to>
                                    </p:set>
                                    <p:animEffect transition="in" filter="blinds(horizontal)">
                                      <p:cBhvr>
                                        <p:cTn id="32" dur="500"/>
                                        <p:tgtEl>
                                          <p:spTgt spid="6365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37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646" grpId="0" autoUpdateAnimBg="0"/>
      <p:bldP spid="63647" grpId="0" autoUpdateAnimBg="0"/>
      <p:bldP spid="63648" grpId="0" autoUpdateAnimBg="0"/>
      <p:bldP spid="63649" grpId="0" autoUpdateAnimBg="0"/>
      <p:bldP spid="63650" grpId="0" autoUpdateAnimBg="0"/>
      <p:bldP spid="63651" grpId="0" autoUpdateAnimBg="0"/>
      <p:bldP spid="63772"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dirty="0" smtClean="0"/>
              <a:t>…Υπάρχει και </a:t>
            </a:r>
            <a:r>
              <a:rPr lang="el-GR" dirty="0"/>
              <a:t>ο υπολογισμός τους μέσω των </a:t>
            </a:r>
            <a:r>
              <a:rPr lang="en-US" dirty="0"/>
              <a:t>correlation coefficients</a:t>
            </a:r>
            <a:r>
              <a:rPr lang="el-GR" dirty="0"/>
              <a:t>, όπου συγκρίνεται η επίδοση των </a:t>
            </a:r>
            <a:r>
              <a:rPr lang="el-GR" dirty="0" err="1"/>
              <a:t>εξεταζομένων</a:t>
            </a:r>
            <a:r>
              <a:rPr lang="el-GR" dirty="0"/>
              <a:t> σε κάθε ερώτημα με την επίδοση στο σύνολο του τεστ. Όσο πιο ψηλός είναι ο δείκτης διάκρισης (ιδανικά το 1) τόσο πιο κατάλληλο είναι το ερώτημα στο να ξεχωρίζει τους μαθητές/εξεταζόμενους. Αν δεν το κάνει τότε ο δείκτης διάκρισης είναι 0. Το «τέλειο» ερώτημα που μπορεί να ξεχωρίσει απόλυτα τους δυνατούς από τους αδύναμους ισούται με τη μονάδα ενώ ερωτήματα στα οποία οι αδύναμοι σκοράρουν χαμηλότερα από τους δυνατούς εξεταζόμενους έχουν έναν δείκτη με αρνητικό πρόσημο. </a:t>
            </a:r>
          </a:p>
          <a:p>
            <a:endParaRPr lang="el-GR" dirty="0" smtClean="0"/>
          </a:p>
          <a:p>
            <a:endParaRPr lang="el-GR" dirty="0"/>
          </a:p>
          <a:p>
            <a:r>
              <a:rPr lang="en-US" sz="2400" i="1" dirty="0" smtClean="0"/>
              <a:t>Point </a:t>
            </a:r>
            <a:r>
              <a:rPr lang="en-US" sz="2400" i="1" dirty="0" err="1"/>
              <a:t>Biserial</a:t>
            </a:r>
            <a:r>
              <a:rPr lang="en-US" sz="2400" i="1" dirty="0"/>
              <a:t> is similar to the discrimination index, but is not based on fixed upper and lower groups. For each item, it compares the mean score of students who chose the correct answer to the mean score of students who chose the wrong answer</a:t>
            </a:r>
            <a:r>
              <a:rPr lang="en-US" sz="2400" i="1" dirty="0" smtClean="0"/>
              <a:t>.</a:t>
            </a:r>
            <a:endParaRPr lang="el-GR" sz="2400" i="1" dirty="0" smtClean="0"/>
          </a:p>
          <a:p>
            <a:r>
              <a:rPr lang="en-US" sz="2400" i="1" dirty="0"/>
              <a:t>Pearson Product Moment </a:t>
            </a:r>
            <a:r>
              <a:rPr lang="en-US" sz="2400" i="1" dirty="0" smtClean="0"/>
              <a:t>correlation </a:t>
            </a:r>
            <a:r>
              <a:rPr lang="en-US" sz="2400" i="1" dirty="0"/>
              <a:t>between student responses to a particular item and total scores on all other items on the test.</a:t>
            </a:r>
          </a:p>
          <a:p>
            <a:endParaRPr lang="el-GR" dirty="0"/>
          </a:p>
        </p:txBody>
      </p:sp>
    </p:spTree>
    <p:extLst>
      <p:ext uri="{BB962C8B-B14F-4D97-AF65-F5344CB8AC3E}">
        <p14:creationId xmlns:p14="http://schemas.microsoft.com/office/powerpoint/2010/main" val="21940681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3723" y="982133"/>
            <a:ext cx="10122875" cy="1155760"/>
          </a:xfrm>
        </p:spPr>
        <p:txBody>
          <a:bodyPr>
            <a:normAutofit fontScale="90000"/>
          </a:bodyPr>
          <a:lstStyle/>
          <a:p>
            <a:r>
              <a:rPr lang="el-GR" sz="2700" dirty="0" smtClean="0">
                <a:solidFill>
                  <a:srgbClr val="C00000"/>
                </a:solidFill>
              </a:rPr>
              <a:t>Παρακάτω βλέπετε τους δείκτες διακριτικής ικανότητας κάποιων ερωτημάτων… </a:t>
            </a:r>
            <a:r>
              <a:rPr lang="en-US" sz="2700" dirty="0" smtClean="0">
                <a:solidFill>
                  <a:srgbClr val="C00000"/>
                </a:solidFill>
              </a:rPr>
              <a:t>Which </a:t>
            </a:r>
            <a:r>
              <a:rPr lang="en-US" sz="2700" dirty="0">
                <a:solidFill>
                  <a:srgbClr val="C00000"/>
                </a:solidFill>
              </a:rPr>
              <a:t>item </a:t>
            </a:r>
            <a:r>
              <a:rPr lang="en-US" sz="2700" dirty="0" smtClean="0">
                <a:solidFill>
                  <a:srgbClr val="C00000"/>
                </a:solidFill>
              </a:rPr>
              <a:t>discriminates best, and </a:t>
            </a:r>
            <a:r>
              <a:rPr lang="en-US" sz="2700" dirty="0">
                <a:solidFill>
                  <a:srgbClr val="C00000"/>
                </a:solidFill>
              </a:rPr>
              <a:t>which discriminates least well? </a:t>
            </a:r>
            <a:r>
              <a:rPr lang="en-US" sz="2200" dirty="0"/>
              <a:t/>
            </a:r>
            <a:br>
              <a:rPr lang="en-US" sz="2200" dirty="0"/>
            </a:br>
            <a:endParaRPr lang="el-GR" sz="2200" dirty="0"/>
          </a:p>
        </p:txBody>
      </p:sp>
      <p:sp>
        <p:nvSpPr>
          <p:cNvPr id="3" name="Θέση περιεχομένου 2"/>
          <p:cNvSpPr>
            <a:spLocks noGrp="1"/>
          </p:cNvSpPr>
          <p:nvPr>
            <p:ph idx="1"/>
          </p:nvPr>
        </p:nvSpPr>
        <p:spPr>
          <a:xfrm>
            <a:off x="609600" y="2524258"/>
            <a:ext cx="10972800" cy="3571741"/>
          </a:xfrm>
        </p:spPr>
        <p:txBody>
          <a:bodyPr/>
          <a:lstStyle/>
          <a:p>
            <a:pPr marL="0" indent="0">
              <a:buNone/>
            </a:pPr>
            <a:r>
              <a:rPr lang="pt-BR" dirty="0" smtClean="0"/>
              <a:t>0.33, 0.18, 0.46, 0.37, 0.26, 0.01, 0.44, 0.18, 0.23, 0.01 </a:t>
            </a:r>
            <a:endParaRPr lang="el-GR" dirty="0"/>
          </a:p>
        </p:txBody>
      </p:sp>
    </p:spTree>
    <p:extLst>
      <p:ext uri="{BB962C8B-B14F-4D97-AF65-F5344CB8AC3E}">
        <p14:creationId xmlns:p14="http://schemas.microsoft.com/office/powerpoint/2010/main" val="41346499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b="1" dirty="0" smtClean="0">
                <a:solidFill>
                  <a:srgbClr val="C00000"/>
                </a:solidFill>
              </a:rPr>
              <a:t>Classical Test Analysis: </a:t>
            </a:r>
            <a:r>
              <a:rPr lang="en-US" b="1" dirty="0">
                <a:solidFill>
                  <a:srgbClr val="C00000"/>
                </a:solidFill>
              </a:rPr>
              <a:t>Excel </a:t>
            </a:r>
            <a:r>
              <a:rPr lang="en-US" b="1" dirty="0" smtClean="0">
                <a:solidFill>
                  <a:srgbClr val="C00000"/>
                </a:solidFill>
              </a:rPr>
              <a:t>spreadsheets</a:t>
            </a:r>
            <a:r>
              <a:rPr lang="en-US" b="1" dirty="0" smtClean="0">
                <a:solidFill>
                  <a:srgbClr val="C00000"/>
                </a:solidFill>
              </a:rPr>
              <a:t>, SPSS…</a:t>
            </a:r>
            <a:br>
              <a:rPr lang="en-US" b="1" dirty="0" smtClean="0">
                <a:solidFill>
                  <a:srgbClr val="C00000"/>
                </a:solidFill>
              </a:rPr>
            </a:br>
            <a:r>
              <a:rPr lang="en-US" b="1" dirty="0" smtClean="0">
                <a:solidFill>
                  <a:srgbClr val="C00000"/>
                </a:solidFill>
              </a:rPr>
              <a:t>and authentic data…</a:t>
            </a:r>
            <a:endParaRPr lang="el-GR" b="1" dirty="0">
              <a:solidFill>
                <a:srgbClr val="C00000"/>
              </a:solidFill>
            </a:endParaRPr>
          </a:p>
        </p:txBody>
      </p:sp>
      <p:sp>
        <p:nvSpPr>
          <p:cNvPr id="3" name="Θέση περιεχομένου 2"/>
          <p:cNvSpPr>
            <a:spLocks noGrp="1"/>
          </p:cNvSpPr>
          <p:nvPr>
            <p:ph idx="1"/>
          </p:nvPr>
        </p:nvSpPr>
        <p:spPr/>
        <p:txBody>
          <a:bodyPr>
            <a:normAutofit fontScale="77500" lnSpcReduction="20000"/>
          </a:bodyPr>
          <a:lstStyle/>
          <a:p>
            <a:r>
              <a:rPr lang="en-US" dirty="0">
                <a:hlinkClick r:id="rId2"/>
              </a:rPr>
              <a:t>http://</a:t>
            </a:r>
            <a:r>
              <a:rPr lang="en-US" dirty="0" smtClean="0">
                <a:hlinkClick r:id="rId2"/>
              </a:rPr>
              <a:t>languagetesting.info/statistics/excel.html</a:t>
            </a:r>
            <a:r>
              <a:rPr lang="en-US" dirty="0" smtClean="0"/>
              <a:t> </a:t>
            </a:r>
          </a:p>
          <a:p>
            <a:pPr marL="0" indent="0">
              <a:buNone/>
            </a:pPr>
            <a:r>
              <a:rPr lang="en-US" dirty="0" smtClean="0"/>
              <a:t>These </a:t>
            </a:r>
            <a:r>
              <a:rPr lang="en-US" dirty="0"/>
              <a:t>include distractor analysis, item facility, a discrimination index, reliability, and descriptive statistics (mean, standard deviation, and standard error of measurement</a:t>
            </a:r>
            <a:r>
              <a:rPr lang="en-US" dirty="0" smtClean="0"/>
              <a:t>).</a:t>
            </a:r>
          </a:p>
          <a:p>
            <a:r>
              <a:rPr lang="en-US" b="1" dirty="0">
                <a:solidFill>
                  <a:srgbClr val="C00000"/>
                </a:solidFill>
              </a:rPr>
              <a:t>ITEM ANALYSIS </a:t>
            </a:r>
            <a:r>
              <a:rPr lang="en-US" b="1" dirty="0" smtClean="0">
                <a:solidFill>
                  <a:srgbClr val="C00000"/>
                </a:solidFill>
              </a:rPr>
              <a:t>SOFTWARE</a:t>
            </a:r>
          </a:p>
          <a:p>
            <a:pPr marL="0" indent="0">
              <a:buNone/>
            </a:pPr>
            <a:r>
              <a:rPr lang="en-US" dirty="0"/>
              <a:t>TAP (free):</a:t>
            </a:r>
          </a:p>
          <a:p>
            <a:pPr marL="0" indent="0">
              <a:buNone/>
            </a:pPr>
            <a:r>
              <a:rPr lang="en-US" sz="2800" dirty="0">
                <a:hlinkClick r:id="rId3"/>
              </a:rPr>
              <a:t>http://www.ohio.edu/people/brooksg/tap_download.htm</a:t>
            </a:r>
            <a:r>
              <a:rPr lang="en-US" sz="2800" dirty="0"/>
              <a:t> </a:t>
            </a:r>
          </a:p>
          <a:p>
            <a:pPr marL="0" indent="0">
              <a:buNone/>
            </a:pPr>
            <a:r>
              <a:rPr lang="en-US" dirty="0" err="1" smtClean="0"/>
              <a:t>Iteman</a:t>
            </a:r>
            <a:r>
              <a:rPr lang="en-US" dirty="0" smtClean="0"/>
              <a:t> </a:t>
            </a:r>
            <a:r>
              <a:rPr lang="en-US" dirty="0"/>
              <a:t>4 (demo version limited to 50 items and 50 examinees):</a:t>
            </a:r>
          </a:p>
          <a:p>
            <a:pPr marL="0" indent="0">
              <a:buNone/>
            </a:pPr>
            <a:r>
              <a:rPr lang="en-US" sz="2800" dirty="0">
                <a:hlinkClick r:id="rId4"/>
              </a:rPr>
              <a:t>http://www.assess.com/xcart/product.php?productid=417&amp;download=1&amp;url=Iteman4212.zip</a:t>
            </a:r>
            <a:r>
              <a:rPr lang="en-US" sz="2800" dirty="0"/>
              <a:t> </a:t>
            </a:r>
          </a:p>
          <a:p>
            <a:r>
              <a:rPr lang="en-US" b="1" dirty="0" smtClean="0">
                <a:solidFill>
                  <a:srgbClr val="C00000"/>
                </a:solidFill>
              </a:rPr>
              <a:t>Using </a:t>
            </a:r>
            <a:r>
              <a:rPr lang="en-US" b="1" dirty="0">
                <a:solidFill>
                  <a:srgbClr val="C00000"/>
                </a:solidFill>
              </a:rPr>
              <a:t>SPSS for Item </a:t>
            </a:r>
            <a:r>
              <a:rPr lang="en-US" b="1" dirty="0" smtClean="0">
                <a:solidFill>
                  <a:srgbClr val="C00000"/>
                </a:solidFill>
              </a:rPr>
              <a:t>Analysis</a:t>
            </a:r>
          </a:p>
          <a:p>
            <a:pPr marL="0" indent="0">
              <a:buNone/>
            </a:pPr>
            <a:r>
              <a:rPr lang="en-US" dirty="0" smtClean="0">
                <a:hlinkClick r:id="rId5"/>
              </a:rPr>
              <a:t>http</a:t>
            </a:r>
            <a:r>
              <a:rPr lang="en-US" dirty="0">
                <a:hlinkClick r:id="rId5"/>
              </a:rPr>
              <a:t>://</a:t>
            </a:r>
            <a:r>
              <a:rPr lang="en-US" dirty="0" smtClean="0">
                <a:hlinkClick r:id="rId5"/>
              </a:rPr>
              <a:t>pages.infinit.net/rlevesqu/Syntax/ItemAnalysis/UsingSPSSforItemAnalysis.pdf</a:t>
            </a:r>
            <a:endParaRPr lang="en-US" dirty="0" smtClean="0"/>
          </a:p>
          <a:p>
            <a:r>
              <a:rPr lang="en-US" b="1" dirty="0" smtClean="0">
                <a:solidFill>
                  <a:srgbClr val="C00000"/>
                </a:solidFill>
              </a:rPr>
              <a:t>Statistical </a:t>
            </a:r>
            <a:r>
              <a:rPr lang="en-US" b="1" dirty="0">
                <a:solidFill>
                  <a:srgbClr val="C00000"/>
                </a:solidFill>
              </a:rPr>
              <a:t>Analysis for the Certificate of Attainment in Greek </a:t>
            </a:r>
            <a:endParaRPr lang="en-US" b="1" dirty="0" smtClean="0">
              <a:solidFill>
                <a:srgbClr val="C00000"/>
              </a:solidFill>
            </a:endParaRPr>
          </a:p>
          <a:p>
            <a:pPr marL="0" indent="0">
              <a:buNone/>
            </a:pPr>
            <a:r>
              <a:rPr lang="en-US" sz="1600" dirty="0" smtClean="0"/>
              <a:t>by </a:t>
            </a:r>
            <a:r>
              <a:rPr lang="en-US" sz="1600" dirty="0" err="1"/>
              <a:t>Spiros</a:t>
            </a:r>
            <a:r>
              <a:rPr lang="en-US" sz="1600" dirty="0"/>
              <a:t> </a:t>
            </a:r>
            <a:r>
              <a:rPr lang="en-US" sz="1600" dirty="0" err="1"/>
              <a:t>Papageorgiou</a:t>
            </a:r>
            <a:r>
              <a:rPr lang="en-US" sz="1600" dirty="0"/>
              <a:t> </a:t>
            </a:r>
            <a:endParaRPr lang="en-US" sz="1600" dirty="0" smtClean="0"/>
          </a:p>
          <a:p>
            <a:pPr marL="0" indent="0">
              <a:buNone/>
            </a:pPr>
            <a:r>
              <a:rPr lang="en-US" dirty="0">
                <a:hlinkClick r:id="rId6"/>
              </a:rPr>
              <a:t>http://www.greek-language.gr/greekLang/files/document/certification/statanalysis2009.pdf</a:t>
            </a:r>
            <a:r>
              <a:rPr lang="en-US" dirty="0"/>
              <a:t> </a:t>
            </a:r>
            <a:endParaRPr lang="el-GR" dirty="0"/>
          </a:p>
          <a:p>
            <a:pPr marL="0" indent="0">
              <a:buNone/>
            </a:pPr>
            <a:endParaRPr lang="el-GR" dirty="0"/>
          </a:p>
        </p:txBody>
      </p:sp>
    </p:spTree>
    <p:extLst>
      <p:ext uri="{BB962C8B-B14F-4D97-AF65-F5344CB8AC3E}">
        <p14:creationId xmlns:p14="http://schemas.microsoft.com/office/powerpoint/2010/main" val="351827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pPr marL="0" indent="0">
              <a:buNone/>
            </a:pPr>
            <a:r>
              <a:rPr lang="el-GR" dirty="0" smtClean="0"/>
              <a:t>Μια δοκιμασία </a:t>
            </a:r>
            <a:r>
              <a:rPr lang="el-GR" dirty="0"/>
              <a:t>χαρακτηρίζεται ως αξιόπιστη, όταν:</a:t>
            </a:r>
          </a:p>
          <a:p>
            <a:pPr lvl="0"/>
            <a:r>
              <a:rPr lang="el-GR" dirty="0" smtClean="0"/>
              <a:t>δίνει </a:t>
            </a:r>
            <a:r>
              <a:rPr lang="el-GR" dirty="0"/>
              <a:t>παρόμοια αποτελέσματα κατά τη συμπλήρωσή της από τον ίδιο μαθητή ή του ίδιου επιπέδου μαθητές σε δύο διαφορετικές περιστάσεις.</a:t>
            </a:r>
          </a:p>
          <a:p>
            <a:pPr lvl="0"/>
            <a:r>
              <a:rPr lang="el-GR" dirty="0"/>
              <a:t>παρέχει σαφείς οδηγίες για την εξαγωγή του αποτελέσματος και την αξιολόγηση του εξεταζόμενου.</a:t>
            </a:r>
          </a:p>
          <a:p>
            <a:pPr lvl="0"/>
            <a:r>
              <a:rPr lang="el-GR" dirty="0"/>
              <a:t>παρέχει ομοιόμορφα κριτήρια αξιολόγησης (</a:t>
            </a:r>
            <a:r>
              <a:rPr lang="el-GR" dirty="0" err="1"/>
              <a:t>ρούμπρικες</a:t>
            </a:r>
            <a:r>
              <a:rPr lang="el-GR" dirty="0"/>
              <a:t>) για την εξαγωγή του αποτελέσματος και την αξιολόγηση.</a:t>
            </a:r>
          </a:p>
          <a:p>
            <a:pPr lvl="0"/>
            <a:r>
              <a:rPr lang="el-GR" dirty="0"/>
              <a:t>δίνει τα ίδια αποτελέσματα όσες φορές και αν εφαρμοστούν τα κριτήρια αξιολόγησης (</a:t>
            </a:r>
            <a:r>
              <a:rPr lang="el-GR" dirty="0" err="1"/>
              <a:t>ρούμπρικες</a:t>
            </a:r>
            <a:r>
              <a:rPr lang="el-GR" dirty="0"/>
              <a:t>) από τους </a:t>
            </a:r>
            <a:r>
              <a:rPr lang="el-GR" dirty="0" err="1"/>
              <a:t>αξιολογητές</a:t>
            </a:r>
            <a:r>
              <a:rPr lang="el-GR" dirty="0"/>
              <a:t>.</a:t>
            </a:r>
          </a:p>
          <a:p>
            <a:pPr lvl="0"/>
            <a:r>
              <a:rPr lang="el-GR" dirty="0"/>
              <a:t>Περιλαμβάνει εξεταστικά ερωτήματα που δεν εγείρουν αμφιβολίες στον εξεταζόμενο.</a:t>
            </a:r>
          </a:p>
          <a:p>
            <a:endParaRPr lang="el-GR" dirty="0"/>
          </a:p>
        </p:txBody>
      </p:sp>
      <p:sp>
        <p:nvSpPr>
          <p:cNvPr id="3" name="Τίτλος 2"/>
          <p:cNvSpPr>
            <a:spLocks noGrp="1"/>
          </p:cNvSpPr>
          <p:nvPr>
            <p:ph type="title"/>
          </p:nvPr>
        </p:nvSpPr>
        <p:spPr/>
        <p:txBody>
          <a:bodyPr/>
          <a:lstStyle/>
          <a:p>
            <a:r>
              <a:rPr lang="el-GR" b="1" dirty="0" smtClean="0">
                <a:solidFill>
                  <a:srgbClr val="C00000"/>
                </a:solidFill>
              </a:rPr>
              <a:t>Αξιοπιστία (2)</a:t>
            </a:r>
            <a:endParaRPr lang="el-GR" b="1" dirty="0">
              <a:solidFill>
                <a:srgbClr val="C00000"/>
              </a:solidFill>
            </a:endParaRPr>
          </a:p>
        </p:txBody>
      </p:sp>
    </p:spTree>
    <p:extLst>
      <p:ext uri="{BB962C8B-B14F-4D97-AF65-F5344CB8AC3E}">
        <p14:creationId xmlns:p14="http://schemas.microsoft.com/office/powerpoint/2010/main" val="2504357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b="1" dirty="0" smtClean="0">
                <a:solidFill>
                  <a:srgbClr val="C00000"/>
                </a:solidFill>
              </a:rPr>
              <a:t>Validity</a:t>
            </a:r>
            <a:endParaRPr lang="el-GR" b="1" dirty="0">
              <a:solidFill>
                <a:srgbClr val="C00000"/>
              </a:solidFill>
            </a:endParaRPr>
          </a:p>
        </p:txBody>
      </p:sp>
      <p:sp>
        <p:nvSpPr>
          <p:cNvPr id="3" name="Θέση περιεχομένου 2"/>
          <p:cNvSpPr>
            <a:spLocks noGrp="1"/>
          </p:cNvSpPr>
          <p:nvPr>
            <p:ph idx="1"/>
          </p:nvPr>
        </p:nvSpPr>
        <p:spPr/>
        <p:txBody>
          <a:bodyPr/>
          <a:lstStyle/>
          <a:p>
            <a:pPr marL="0" indent="0">
              <a:buNone/>
            </a:pPr>
            <a:r>
              <a:rPr lang="en-GB" dirty="0"/>
              <a:t>The validity of a test concerns the extent to which meaningful inferences can be drawn from test results. There are various types of validity: construct, content, face, predictive, concurrent. Also investigates the degree to which the sample of items, tasks or questions on a test are representative of some defined domain of content. There should be a relevance of the assessment tasks and scoring procedure to inferences which should be well-defined.</a:t>
            </a:r>
            <a:endParaRPr lang="el-GR" dirty="0"/>
          </a:p>
          <a:p>
            <a:endParaRPr lang="el-GR" dirty="0"/>
          </a:p>
        </p:txBody>
      </p:sp>
    </p:spTree>
    <p:extLst>
      <p:ext uri="{BB962C8B-B14F-4D97-AF65-F5344CB8AC3E}">
        <p14:creationId xmlns:p14="http://schemas.microsoft.com/office/powerpoint/2010/main" val="1357838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pPr marL="0" indent="0">
              <a:buNone/>
            </a:pPr>
            <a:r>
              <a:rPr lang="el-GR" dirty="0"/>
              <a:t>Μια </a:t>
            </a:r>
            <a:r>
              <a:rPr lang="el-GR" dirty="0" smtClean="0"/>
              <a:t>δοκιμασία </a:t>
            </a:r>
            <a:r>
              <a:rPr lang="el-GR" dirty="0"/>
              <a:t>χαρακτηρίζεται ως έγκυρη, όταν</a:t>
            </a:r>
            <a:r>
              <a:rPr lang="el-GR" dirty="0" smtClean="0"/>
              <a:t>:</a:t>
            </a:r>
            <a:endParaRPr lang="el-GR" dirty="0"/>
          </a:p>
          <a:p>
            <a:pPr lvl="0"/>
            <a:r>
              <a:rPr lang="el-GR" dirty="0"/>
              <a:t>μετράει ακριβώς αυτό που είναι ο σκοπός της να μετρήσει.</a:t>
            </a:r>
          </a:p>
          <a:p>
            <a:pPr lvl="0"/>
            <a:r>
              <a:rPr lang="el-GR" dirty="0"/>
              <a:t>δεν μετράει άσχετες ή μη «ξεκάθαρες» μεταβλητές.</a:t>
            </a:r>
          </a:p>
          <a:p>
            <a:pPr lvl="0"/>
            <a:r>
              <a:rPr lang="el-GR" dirty="0"/>
              <a:t>στηρίζεται όσο το δυνατόν περισσότερο σε εμπειρικά δεδομένα.</a:t>
            </a:r>
          </a:p>
          <a:p>
            <a:pPr lvl="0"/>
            <a:r>
              <a:rPr lang="el-GR" dirty="0"/>
              <a:t>συνεπάγεται πλήρη συμφωνία των ασκήσεων/δραστηριοτήτων τις οποίες καλείται να επιτελέσει ο εξεταζόμενος με τα κριτήρια κατασκευής της </a:t>
            </a:r>
            <a:r>
              <a:rPr lang="el-GR" dirty="0" smtClean="0"/>
              <a:t>δοκιμασίας</a:t>
            </a:r>
            <a:r>
              <a:rPr lang="el-GR" dirty="0"/>
              <a:t>.</a:t>
            </a:r>
          </a:p>
          <a:p>
            <a:pPr lvl="0"/>
            <a:r>
              <a:rPr lang="el-GR" dirty="0"/>
              <a:t>προσφέρει χρήσιμες και σημαντικές πληροφορίες για τις ικανότητες του εξεταζόμενου.</a:t>
            </a:r>
          </a:p>
          <a:p>
            <a:pPr lvl="0"/>
            <a:r>
              <a:rPr lang="el-GR" dirty="0"/>
              <a:t>υποστηρίζεται από το ανάλογο θεωρητικό υπόβαθρο ή τα ανάλογα επιχειρήματα.</a:t>
            </a:r>
          </a:p>
          <a:p>
            <a:endParaRPr lang="el-GR" dirty="0"/>
          </a:p>
        </p:txBody>
      </p:sp>
      <p:sp>
        <p:nvSpPr>
          <p:cNvPr id="3" name="Τίτλος 2"/>
          <p:cNvSpPr>
            <a:spLocks noGrp="1"/>
          </p:cNvSpPr>
          <p:nvPr>
            <p:ph type="title"/>
          </p:nvPr>
        </p:nvSpPr>
        <p:spPr/>
        <p:txBody>
          <a:bodyPr/>
          <a:lstStyle/>
          <a:p>
            <a:r>
              <a:rPr lang="el-GR" b="1" dirty="0" smtClean="0">
                <a:solidFill>
                  <a:srgbClr val="C00000"/>
                </a:solidFill>
              </a:rPr>
              <a:t>Εγκυρότητα</a:t>
            </a:r>
            <a:endParaRPr lang="el-GR" b="1" dirty="0">
              <a:solidFill>
                <a:srgbClr val="C00000"/>
              </a:solidFill>
            </a:endParaRPr>
          </a:p>
        </p:txBody>
      </p:sp>
    </p:spTree>
    <p:extLst>
      <p:ext uri="{BB962C8B-B14F-4D97-AF65-F5344CB8AC3E}">
        <p14:creationId xmlns:p14="http://schemas.microsoft.com/office/powerpoint/2010/main" val="4174022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b="1" dirty="0"/>
              <a:t>Εγκυρότητα περιεχομένου</a:t>
            </a:r>
            <a:r>
              <a:rPr lang="el-GR" dirty="0"/>
              <a:t>, η οποία προσδιορίζει κατά πόσο ένα αξιολογικό εργαλείο καλύπτει από πλευράς περιεχομένου το εύρος της μεταβλητής που καλείται να αποτιμήσει. Το αποτέλεσμα μια αξιολογικής διαδικασίας θεωρείται έγκυρο, αν εκφράζει με όσο τον δυνατόν μεγαλύτερη πληρότητα και ακρίβεια το πραγματικό επίπεδο της αναμενόμενης επίδοσης (δηλαδή δηλωτική γνώση, διαδικαστική γνώση και επίλυση προβλήματος).</a:t>
            </a:r>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684716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52400"/>
            <a:ext cx="10972800" cy="1534732"/>
          </a:xfrm>
        </p:spPr>
        <p:txBody>
          <a:bodyPr>
            <a:normAutofit/>
          </a:bodyPr>
          <a:lstStyle/>
          <a:p>
            <a:r>
              <a:rPr lang="en-US" sz="2800" b="1" dirty="0"/>
              <a:t/>
            </a:r>
            <a:br>
              <a:rPr lang="en-US" sz="2800" b="1" dirty="0"/>
            </a:br>
            <a:endParaRPr lang="el-GR" sz="2800" b="1" dirty="0"/>
          </a:p>
        </p:txBody>
      </p:sp>
      <p:sp>
        <p:nvSpPr>
          <p:cNvPr id="4" name="Θέση περιεχομένου 3"/>
          <p:cNvSpPr>
            <a:spLocks noGrp="1"/>
          </p:cNvSpPr>
          <p:nvPr>
            <p:ph idx="1"/>
          </p:nvPr>
        </p:nvSpPr>
        <p:spPr/>
        <p:txBody>
          <a:bodyPr/>
          <a:lstStyle/>
          <a:p>
            <a:r>
              <a:rPr lang="el-GR" sz="2400" b="1" dirty="0"/>
              <a:t>“…</a:t>
            </a:r>
            <a:r>
              <a:rPr lang="el-GR" sz="2400" b="1" dirty="0" err="1"/>
              <a:t>No</a:t>
            </a:r>
            <a:r>
              <a:rPr lang="el-GR" sz="2400" b="1" dirty="0"/>
              <a:t> </a:t>
            </a:r>
            <a:r>
              <a:rPr lang="el-GR" sz="2400" b="1" dirty="0" err="1"/>
              <a:t>test</a:t>
            </a:r>
            <a:r>
              <a:rPr lang="el-GR" sz="2400" b="1" dirty="0"/>
              <a:t> </a:t>
            </a:r>
            <a:r>
              <a:rPr lang="el-GR" sz="2400" b="1" dirty="0" err="1"/>
              <a:t>can</a:t>
            </a:r>
            <a:r>
              <a:rPr lang="el-GR" sz="2400" b="1" dirty="0"/>
              <a:t> </a:t>
            </a:r>
            <a:r>
              <a:rPr lang="el-GR" sz="2400" b="1" dirty="0" err="1"/>
              <a:t>ever</a:t>
            </a:r>
            <a:r>
              <a:rPr lang="el-GR" sz="2400" b="1" dirty="0"/>
              <a:t> </a:t>
            </a:r>
            <a:r>
              <a:rPr lang="el-GR" sz="2400" b="1" dirty="0" err="1"/>
              <a:t>be</a:t>
            </a:r>
            <a:r>
              <a:rPr lang="el-GR" sz="2400" b="1" dirty="0"/>
              <a:t> </a:t>
            </a:r>
            <a:r>
              <a:rPr lang="el-GR" sz="2400" b="1" dirty="0" err="1"/>
              <a:t>wholly</a:t>
            </a:r>
            <a:r>
              <a:rPr lang="el-GR" sz="2400" b="1" dirty="0"/>
              <a:t> </a:t>
            </a:r>
            <a:r>
              <a:rPr lang="el-GR" sz="2400" b="1" dirty="0" err="1"/>
              <a:t>valid</a:t>
            </a:r>
            <a:r>
              <a:rPr lang="el-GR" sz="2400" b="1" dirty="0"/>
              <a:t> </a:t>
            </a:r>
            <a:r>
              <a:rPr lang="el-GR" sz="2400" b="1" dirty="0" err="1"/>
              <a:t>or</a:t>
            </a:r>
            <a:r>
              <a:rPr lang="el-GR" sz="2400" b="1" dirty="0"/>
              <a:t> </a:t>
            </a:r>
            <a:r>
              <a:rPr lang="el-GR" sz="2400" b="1" dirty="0" err="1"/>
              <a:t>wholly</a:t>
            </a:r>
            <a:r>
              <a:rPr lang="el-GR" sz="2400" b="1" dirty="0"/>
              <a:t> </a:t>
            </a:r>
            <a:r>
              <a:rPr lang="el-GR" sz="2400" b="1" dirty="0" err="1"/>
              <a:t>reliable</a:t>
            </a:r>
            <a:r>
              <a:rPr lang="el-GR" sz="2400" b="1" dirty="0"/>
              <a:t>. </a:t>
            </a:r>
            <a:r>
              <a:rPr lang="el-GR" sz="2400" b="1" dirty="0" err="1"/>
              <a:t>Indeed</a:t>
            </a:r>
            <a:r>
              <a:rPr lang="el-GR" sz="2400" b="1" dirty="0"/>
              <a:t> a </a:t>
            </a:r>
            <a:r>
              <a:rPr lang="el-GR" sz="2400" b="1" dirty="0" err="1"/>
              <a:t>completely</a:t>
            </a:r>
            <a:r>
              <a:rPr lang="el-GR" sz="2400" b="1" dirty="0"/>
              <a:t> </a:t>
            </a:r>
            <a:r>
              <a:rPr lang="el-GR" sz="2400" b="1" dirty="0" err="1"/>
              <a:t>reliable</a:t>
            </a:r>
            <a:r>
              <a:rPr lang="el-GR" sz="2400" b="1" dirty="0"/>
              <a:t> </a:t>
            </a:r>
            <a:r>
              <a:rPr lang="el-GR" sz="2400" b="1" dirty="0" err="1"/>
              <a:t>test</a:t>
            </a:r>
            <a:r>
              <a:rPr lang="el-GR" sz="2400" b="1" dirty="0"/>
              <a:t> </a:t>
            </a:r>
            <a:r>
              <a:rPr lang="el-GR" sz="2400" b="1" dirty="0" err="1"/>
              <a:t>would</a:t>
            </a:r>
            <a:r>
              <a:rPr lang="el-GR" sz="2400" b="1" dirty="0"/>
              <a:t> </a:t>
            </a:r>
            <a:r>
              <a:rPr lang="el-GR" sz="2400" b="1" dirty="0" err="1"/>
              <a:t>measure</a:t>
            </a:r>
            <a:r>
              <a:rPr lang="el-GR" sz="2400" b="1" dirty="0"/>
              <a:t> </a:t>
            </a:r>
            <a:r>
              <a:rPr lang="el-GR" sz="2400" b="1" dirty="0" err="1"/>
              <a:t>nothing</a:t>
            </a:r>
            <a:r>
              <a:rPr lang="el-GR" sz="2400" b="1" dirty="0"/>
              <a:t>; and a </a:t>
            </a:r>
            <a:r>
              <a:rPr lang="el-GR" sz="2400" b="1" dirty="0" err="1"/>
              <a:t>completely</a:t>
            </a:r>
            <a:r>
              <a:rPr lang="el-GR" sz="2400" b="1" dirty="0"/>
              <a:t> </a:t>
            </a:r>
            <a:r>
              <a:rPr lang="el-GR" sz="2400" b="1" dirty="0" err="1"/>
              <a:t>valid</a:t>
            </a:r>
            <a:r>
              <a:rPr lang="el-GR" sz="2400" b="1" dirty="0"/>
              <a:t> </a:t>
            </a:r>
            <a:r>
              <a:rPr lang="el-GR" sz="2400" b="1" dirty="0" err="1"/>
              <a:t>test</a:t>
            </a:r>
            <a:r>
              <a:rPr lang="el-GR" sz="2400" b="1" dirty="0"/>
              <a:t> </a:t>
            </a:r>
            <a:r>
              <a:rPr lang="el-GR" sz="2400" b="1" dirty="0" err="1"/>
              <a:t>would</a:t>
            </a:r>
            <a:r>
              <a:rPr lang="el-GR" sz="2400" b="1" dirty="0"/>
              <a:t> </a:t>
            </a:r>
            <a:r>
              <a:rPr lang="el-GR" sz="2400" b="1" dirty="0" err="1"/>
              <a:t>not</a:t>
            </a:r>
            <a:r>
              <a:rPr lang="el-GR" sz="2400" b="1" dirty="0"/>
              <a:t> </a:t>
            </a:r>
            <a:r>
              <a:rPr lang="el-GR" sz="2400" b="1" dirty="0" err="1"/>
              <a:t>measure</a:t>
            </a:r>
            <a:r>
              <a:rPr lang="el-GR" sz="2400" b="1" dirty="0"/>
              <a:t>.”(</a:t>
            </a:r>
            <a:r>
              <a:rPr lang="el-GR" sz="2400" b="1" dirty="0" err="1"/>
              <a:t>Davies</a:t>
            </a:r>
            <a:r>
              <a:rPr lang="el-GR" sz="2400" b="1" dirty="0"/>
              <a:t>, 1990:50)</a:t>
            </a:r>
            <a:endParaRPr lang="el-GR" dirty="0"/>
          </a:p>
        </p:txBody>
      </p:sp>
    </p:spTree>
    <p:extLst>
      <p:ext uri="{BB962C8B-B14F-4D97-AF65-F5344CB8AC3E}">
        <p14:creationId xmlns:p14="http://schemas.microsoft.com/office/powerpoint/2010/main" val="315387967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Χαρτί">
  <a:themeElements>
    <a:clrScheme name="Προσαρμοσμένο 4">
      <a:dk1>
        <a:srgbClr val="FEFAC9"/>
      </a:dk1>
      <a:lt1>
        <a:srgbClr val="444D26"/>
      </a:lt1>
      <a:dk2>
        <a:srgbClr val="FEFAC9"/>
      </a:dk2>
      <a:lt2>
        <a:srgbClr val="444D26"/>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545</TotalTime>
  <Words>3692</Words>
  <Application>Microsoft Office PowerPoint</Application>
  <PresentationFormat>Ευρεία οθόνη</PresentationFormat>
  <Paragraphs>268</Paragraphs>
  <Slides>49</Slides>
  <Notes>3</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49</vt:i4>
      </vt:variant>
    </vt:vector>
  </HeadingPairs>
  <TitlesOfParts>
    <vt:vector size="59" baseType="lpstr">
      <vt:lpstr>Arial</vt:lpstr>
      <vt:lpstr>Book Antiqua</vt:lpstr>
      <vt:lpstr>Calibri</vt:lpstr>
      <vt:lpstr>Constantia</vt:lpstr>
      <vt:lpstr>Open Sans</vt:lpstr>
      <vt:lpstr>Segoe Script</vt:lpstr>
      <vt:lpstr>Verdana</vt:lpstr>
      <vt:lpstr>Wingdings</vt:lpstr>
      <vt:lpstr>Wingdings 2</vt:lpstr>
      <vt:lpstr>1_Χαρτί</vt:lpstr>
      <vt:lpstr>«Δ.Π.Μ.Σ. Πληροφορική και  Υπολογιστική Βιοϊατρική» Κατεύθυνση Πληροφορικής και Τεχνολογίας  Πληροφοριών και Επικοινωνιών (Τ.Π.Ε.) στην Εκπαίδευση   Μέθοδοι Αξιολόγησης Εκπαιδευτικού Έργου</vt:lpstr>
      <vt:lpstr>3η Διάλεξη</vt:lpstr>
      <vt:lpstr>Reliability</vt:lpstr>
      <vt:lpstr>Αξιοπιστία (1)</vt:lpstr>
      <vt:lpstr>Αξιοπιστία (2)</vt:lpstr>
      <vt:lpstr>Validity</vt:lpstr>
      <vt:lpstr>Εγκυρότητα</vt:lpstr>
      <vt:lpstr>Παρουσίαση του PowerPoint</vt:lpstr>
      <vt:lpstr> </vt:lpstr>
      <vt:lpstr>Practicality</vt:lpstr>
      <vt:lpstr>Πρακτικότητα</vt:lpstr>
      <vt:lpstr>Αντικειμενικότητα</vt:lpstr>
      <vt:lpstr>Stages of test Development (Hughes, 2003:48)</vt:lpstr>
      <vt:lpstr>Nominal Scale Χρηστικό Λεξικό Όρων Εκπαιδευτικής Αξιολόγησης (2015)</vt:lpstr>
      <vt:lpstr>Ordinal Scale  Χρηστικό Λεξικό Όρων Εκπαιδευτικής Αξιολόγησης (2015) </vt:lpstr>
      <vt:lpstr>Παρουσίαση του PowerPoint</vt:lpstr>
      <vt:lpstr>Interval Scale Χρηστικό Λεξικό Όρων Εκπαιδευτικής Αξιολόγησης (2015)</vt:lpstr>
      <vt:lpstr>Ratio Scale Χρηστικό Λεξικό Όρων Εκπαιδευτικής Αξιολόγησης (2015)</vt:lpstr>
      <vt:lpstr>Βαθμολόγηση</vt:lpstr>
      <vt:lpstr>Ανατροφοδότηση</vt:lpstr>
      <vt:lpstr>Βαθμολόγηση</vt:lpstr>
      <vt:lpstr>ΤΥΠΟΙ ΒΑΘΜΟΛΟΓΗΣΗΣ (1) (ΩΣ ΠΡΟΣ ΤΟΝ ΤΥΠΟ ΤΩΝ ΔΟΚΙΜΑΣΙΩΝ)</vt:lpstr>
      <vt:lpstr>Παρουσίαση του PowerPoint</vt:lpstr>
      <vt:lpstr>ΤΥΠΟΙ ΒΑΘΜΟΛΟΓΗΣΗΣ (2)  ΩΣ ΠΡΟΣ ΤΗ ΜΟΡΦΗ</vt:lpstr>
      <vt:lpstr>Παρουσίαση του PowerPoint</vt:lpstr>
      <vt:lpstr>Παρουσίαση του PowerPoint</vt:lpstr>
      <vt:lpstr>Παρουσίαση του PowerPoint</vt:lpstr>
      <vt:lpstr>ΑΝΑΤΡΟΦΟΔΟΤΗΣΗ</vt:lpstr>
      <vt:lpstr>Παρουσίαση του PowerPoint</vt:lpstr>
      <vt:lpstr>Συμβατική-Παραδοσιακή Ανατροφοδότηση</vt:lpstr>
      <vt:lpstr>Παρουσίαση του PowerPoint</vt:lpstr>
      <vt:lpstr>Ηλεκτρονική-Προσαρμοστική Ανατροφοδότηση</vt:lpstr>
      <vt:lpstr>Σύγχρονη/Άμεση Ανατροφοδότηση vs Aσύγχρονη Ανατροφοδότηση</vt:lpstr>
      <vt:lpstr>Στατιστική Επεξεργασία</vt:lpstr>
      <vt:lpstr>The statistical analysis of test data</vt:lpstr>
      <vt:lpstr>Central Tendency Measures/ Δείκτες Κεντρικής Τάσης</vt:lpstr>
      <vt:lpstr>Dispersion Measures /Δείκτες Διασποράς</vt:lpstr>
      <vt:lpstr>Standard Deviation (SD) Τυπική Απόκλιση</vt:lpstr>
      <vt:lpstr>Classical Item Analysis</vt:lpstr>
      <vt:lpstr>Δείκτης Ευκολίας/Δυσκολίας</vt:lpstr>
      <vt:lpstr>Item Difficulty Index https://distance.fsu.edu/docs/assessment/ItemAnalysis.ppt </vt:lpstr>
      <vt:lpstr>Item Difficulty : Examples</vt:lpstr>
      <vt:lpstr>Παρακάτω βρίσκονται οι δείκτες ευκολίας και δυσκολίας κάποιων ερωτημάτων…Ποια είναι τα πιο εύκολα και ποια τα ποιο δύσκολα; In what circumstances might you wish to include items as difficult and as easy as these two? (Hughes, 2003) Appendix</vt:lpstr>
      <vt:lpstr>What is Item Discrimination? Δείκτης Διακριτικής Ικανότητας</vt:lpstr>
      <vt:lpstr>How does it work?</vt:lpstr>
      <vt:lpstr>Item Discrimination: Examples https://distance.fsu.edu/docs/assessment/ItemAnalysis.ppt </vt:lpstr>
      <vt:lpstr>Παρουσίαση του PowerPoint</vt:lpstr>
      <vt:lpstr>Παρακάτω βλέπετε τους δείκτες διακριτικής ικανότητας κάποιων ερωτημάτων… Which item discriminates best, and which discriminates least well?  </vt:lpstr>
      <vt:lpstr>Classical Test Analysis: Excel spreadsheets, SPSS… and authentic data…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19</cp:revision>
  <dcterms:created xsi:type="dcterms:W3CDTF">2018-03-22T12:35:35Z</dcterms:created>
  <dcterms:modified xsi:type="dcterms:W3CDTF">2018-03-29T18:50:39Z</dcterms:modified>
</cp:coreProperties>
</file>