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slides/slide142.xml" ContentType="application/vnd.openxmlformats-officedocument.presentationml.slide+xml"/>
  <Override PartName="/ppt/tags/tag8.xml" ContentType="application/vnd.openxmlformats-officedocument.presentationml.tags+xml"/>
  <Override PartName="/ppt/notesSlides/notesSlide2.xml" ContentType="application/vnd.openxmlformats-officedocument.presentationml.notesSlide+xml"/>
  <Override PartName="/ppt/tags/tag104.xml" ContentType="application/vnd.openxmlformats-officedocument.presentationml.tags+xml"/>
  <Override PartName="/ppt/tags/tag140.xml" ContentType="application/vnd.openxmlformats-officedocument.presentationml.tags+xml"/>
  <Override PartName="/ppt/tags/tag151.xml" ContentType="application/vnd.openxmlformats-officedocument.presentationml.tags+xml"/>
  <Override PartName="/ppt/slides/slide36.xml" ContentType="application/vnd.openxmlformats-officedocument.presentationml.slide+xml"/>
  <Override PartName="/ppt/slides/slide83.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tags/tag49.xml" ContentType="application/vnd.openxmlformats-officedocument.presentationml.tags+xml"/>
  <Override PartName="/ppt/tags/tag96.xml" ContentType="application/vnd.openxmlformats-officedocument.presentationml.tags+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tags/tag38.xml" ContentType="application/vnd.openxmlformats-officedocument.presentationml.tags+xml"/>
  <Override PartName="/ppt/tags/tag85.xml" ContentType="application/vnd.openxmlformats-officedocument.presentationml.tags+xml"/>
  <Override PartName="/ppt/tableStyles.xml" ContentType="application/vnd.openxmlformats-officedocument.presentationml.tableStyles+xml"/>
  <Override PartName="/ppt/tags/tag16.xml" ContentType="application/vnd.openxmlformats-officedocument.presentationml.tags+xml"/>
  <Override PartName="/ppt/tags/tag27.xml" ContentType="application/vnd.openxmlformats-officedocument.presentationml.tags+xml"/>
  <Override PartName="/ppt/tags/tag63.xml" ContentType="application/vnd.openxmlformats-officedocument.presentationml.tags+xml"/>
  <Override PartName="/ppt/tags/tag74.xml" ContentType="application/vnd.openxmlformats-officedocument.presentationml.tags+xml"/>
  <Override PartName="/ppt/tags/tag52.xml" ContentType="application/vnd.openxmlformats-officedocument.presentationml.tags+xml"/>
  <Override PartName="/ppt/tags/tag109.xml" ContentType="application/vnd.openxmlformats-officedocument.presentationml.tags+xml"/>
  <Override PartName="/ppt/tags/tag156.xml" ContentType="application/vnd.openxmlformats-officedocument.presentationml.tags+xml"/>
  <Override PartName="/ppt/tags/tag167.xml" ContentType="application/vnd.openxmlformats-officedocument.presentationml.tags+xml"/>
  <Override PartName="/ppt/slides/slide99.xml" ContentType="application/vnd.openxmlformats-officedocument.presentationml.slide+xml"/>
  <Override PartName="/ppt/slides/slide136.xml" ContentType="application/vnd.openxmlformats-officedocument.presentationml.slide+xml"/>
  <Override PartName="/ppt/tags/tag41.xml" ContentType="application/vnd.openxmlformats-officedocument.presentationml.tags+xml"/>
  <Override PartName="/ppt/tags/tag145.xml" ContentType="application/vnd.openxmlformats-officedocument.presentationml.tags+xml"/>
  <Override PartName="/ppt/slides/slide77.xml" ContentType="application/vnd.openxmlformats-officedocument.presentationml.slide+xml"/>
  <Override PartName="/ppt/slides/slide88.xml" ContentType="application/vnd.openxmlformats-officedocument.presentationml.slide+xml"/>
  <Override PartName="/ppt/slides/slide125.xml" ContentType="application/vnd.openxmlformats-officedocument.presentationml.slide+xml"/>
  <Override PartName="/ppt/tags/tag30.xml" ContentType="application/vnd.openxmlformats-officedocument.presentationml.tags+xml"/>
  <Override PartName="/ppt/tags/tag134.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Layouts/slideLayout7.xml" ContentType="application/vnd.openxmlformats-officedocument.presentationml.slideLayout+xml"/>
  <Default Extension="png" ContentType="image/png"/>
  <Override PartName="/ppt/tags/tag112.xml" ContentType="application/vnd.openxmlformats-officedocument.presentationml.tags+xml"/>
  <Override PartName="/ppt/tags/tag123.xml" ContentType="application/vnd.openxmlformats-officedocument.presentationml.tags+xml"/>
  <Override PartName="/ppt/slides/slide55.xml" ContentType="application/vnd.openxmlformats-officedocument.presentationml.slide+xml"/>
  <Override PartName="/ppt/theme/theme2.xml" ContentType="application/vnd.openxmlformats-officedocument.theme+xml"/>
  <Override PartName="/ppt/tags/tag5.xml" ContentType="application/vnd.openxmlformats-officedocument.presentationml.tags+xml"/>
  <Override PartName="/ppt/tags/tag79.xml" ContentType="application/vnd.openxmlformats-officedocument.presentationml.tags+xml"/>
  <Override PartName="/ppt/tags/tag101.xml" ContentType="application/vnd.openxmlformats-officedocument.presentationml.tags+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tags/tag68.xml" ContentType="application/vnd.openxmlformats-officedocument.presentationml.tags+xml"/>
  <Override PartName="/ppt/presentation.xml" ContentType="application/vnd.openxmlformats-officedocument.presentationml.presentation.main+xml"/>
  <Override PartName="/ppt/slides/slide22.xml" ContentType="application/vnd.openxmlformats-officedocument.presentationml.slide+xml"/>
  <Override PartName="/ppt/tags/tag57.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tags/tag35.xml" ContentType="application/vnd.openxmlformats-officedocument.presentationml.tags+xml"/>
  <Override PartName="/ppt/tags/tag46.xml" ContentType="application/vnd.openxmlformats-officedocument.presentationml.tags+xml"/>
  <Override PartName="/ppt/tags/tag82.xml" ContentType="application/vnd.openxmlformats-officedocument.presentationml.tags+xml"/>
  <Override PartName="/ppt/tags/tag93.xml" ContentType="application/vnd.openxmlformats-officedocument.presentationml.tags+xml"/>
  <Override PartName="/ppt/tags/tag139.xml" ContentType="application/vnd.openxmlformats-officedocument.presentationml.tags+xml"/>
  <Override PartName="/ppt/slides/slide119.xml" ContentType="application/vnd.openxmlformats-officedocument.presentationml.slide+xml"/>
  <Override PartName="/ppt/slideLayouts/slideLayout10.xml" ContentType="application/vnd.openxmlformats-officedocument.presentationml.slideLayout+xml"/>
  <Override PartName="/ppt/tags/tag24.xml" ContentType="application/vnd.openxmlformats-officedocument.presentationml.tags+xml"/>
  <Override PartName="/ppt/tags/tag71.xml" ContentType="application/vnd.openxmlformats-officedocument.presentationml.tags+xml"/>
  <Override PartName="/ppt/tags/tag128.xml" ContentType="application/vnd.openxmlformats-officedocument.presentationml.tags+xml"/>
  <Override PartName="/ppt/slides/slide108.xml" ContentType="application/vnd.openxmlformats-officedocument.presentationml.slide+xml"/>
  <Override PartName="/ppt/tags/tag13.xml" ContentType="application/vnd.openxmlformats-officedocument.presentationml.tags+xml"/>
  <Override PartName="/ppt/tags/tag60.xml" ContentType="application/vnd.openxmlformats-officedocument.presentationml.tags+xml"/>
  <Override PartName="/ppt/tags/tag117.xml" ContentType="application/vnd.openxmlformats-officedocument.presentationml.tags+xml"/>
  <Override PartName="/ppt/tags/tag164.xml" ContentType="application/vnd.openxmlformats-officedocument.presentationml.tags+xml"/>
  <Override PartName="/ppt/slides/slide49.xml" ContentType="application/vnd.openxmlformats-officedocument.presentationml.slide+xml"/>
  <Override PartName="/ppt/slides/slide96.xml" ContentType="application/vnd.openxmlformats-officedocument.presentationml.slide+xml"/>
  <Override PartName="/ppt/slides/slide144.xml" ContentType="application/vnd.openxmlformats-officedocument.presentationml.slide+xml"/>
  <Override PartName="/ppt/notesSlides/notesSlide4.xml" ContentType="application/vnd.openxmlformats-officedocument.presentationml.notesSlide+xml"/>
  <Override PartName="/ppt/tags/tag106.xml" ContentType="application/vnd.openxmlformats-officedocument.presentationml.tags+xml"/>
  <Override PartName="/ppt/tags/tag142.xml" ContentType="application/vnd.openxmlformats-officedocument.presentationml.tags+xml"/>
  <Override PartName="/ppt/tags/tag153.xml" ContentType="application/vnd.openxmlformats-officedocument.presentationml.tags+xml"/>
  <Override PartName="/ppt/slides/slide38.xml" ContentType="application/vnd.openxmlformats-officedocument.presentationml.slide+xml"/>
  <Override PartName="/ppt/slides/slide85.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tags/tag131.xml" ContentType="application/vnd.openxmlformats-officedocument.presentationml.tags+xml"/>
  <Override PartName="/ppt/slides/slide27.xml" ContentType="application/vnd.openxmlformats-officedocument.presentationml.slide+xml"/>
  <Override PartName="/ppt/slides/slide74.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tags/tag98.xml" ContentType="application/vnd.openxmlformats-officedocument.presentationml.tags+xml"/>
  <Override PartName="/ppt/tags/tag120.xml" ContentType="application/vnd.openxmlformats-officedocument.presentationml.tags+xml"/>
  <Override PartName="/ppt/slides/slide2.xml" ContentType="application/vnd.openxmlformats-officedocument.presentationml.slide+xml"/>
  <Override PartName="/ppt/slides/slide16.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100.xml" ContentType="application/vnd.openxmlformats-officedocument.presentationml.slide+xml"/>
  <Override PartName="/ppt/tags/tag2.xml" ContentType="application/vnd.openxmlformats-officedocument.presentationml.tags+xml"/>
  <Default Extension="wmf" ContentType="image/x-wmf"/>
  <Override PartName="/ppt/tags/tag87.xml" ContentType="application/vnd.openxmlformats-officedocument.presentationml.tags+xml"/>
  <Override PartName="/ppt/slides/slide41.xml" ContentType="application/vnd.openxmlformats-officedocument.presentationml.slide+xml"/>
  <Override PartName="/ppt/tags/tag29.xml" ContentType="application/vnd.openxmlformats-officedocument.presentationml.tags+xml"/>
  <Override PartName="/ppt/tags/tag76.xml" ContentType="application/vnd.openxmlformats-officedocument.presentationml.tags+xml"/>
  <Override PartName="/ppt/slides/slide30.xml" ContentType="application/vnd.openxmlformats-officedocument.presentationml.slide+xml"/>
  <Override PartName="/ppt/tags/tag18.xml" ContentType="application/vnd.openxmlformats-officedocument.presentationml.tags+xml"/>
  <Override PartName="/ppt/tags/tag54.xml" ContentType="application/vnd.openxmlformats-officedocument.presentationml.tags+xml"/>
  <Override PartName="/ppt/tags/tag65.xml" ContentType="application/vnd.openxmlformats-officedocument.presentationml.tags+xml"/>
  <Override PartName="/ppt/tags/tag158.xml" ContentType="application/vnd.openxmlformats-officedocument.presentationml.tags+xml"/>
  <Override PartName="/ppt/slides/slide138.xml" ContentType="application/vnd.openxmlformats-officedocument.presentationml.slide+xml"/>
  <Override PartName="/ppt/tags/tag43.xml" ContentType="application/vnd.openxmlformats-officedocument.presentationml.tags+xml"/>
  <Override PartName="/ppt/tags/tag90.xml" ContentType="application/vnd.openxmlformats-officedocument.presentationml.tags+xml"/>
  <Override PartName="/ppt/tags/tag147.xml" ContentType="application/vnd.openxmlformats-officedocument.presentationml.tags+xml"/>
  <Override PartName="/ppt/slides/slide79.xml" ContentType="application/vnd.openxmlformats-officedocument.presentationml.slide+xml"/>
  <Override PartName="/ppt/slides/slide127.xml" ContentType="application/vnd.openxmlformats-officedocument.presentationml.slide+xml"/>
  <Override PartName="/ppt/tags/tag32.xml" ContentType="application/vnd.openxmlformats-officedocument.presentationml.tags+xml"/>
  <Override PartName="/ppt/tags/tag136.xml" ContentType="application/vnd.openxmlformats-officedocument.presentationml.tags+xml"/>
  <Override PartName="/ppt/slides/slide7.xml" ContentType="application/vnd.openxmlformats-officedocument.presentationml.slide+xml"/>
  <Override PartName="/ppt/slides/slide68.xml" ContentType="application/vnd.openxmlformats-officedocument.presentationml.slide+xml"/>
  <Override PartName="/ppt/slides/slide116.xml" ContentType="application/vnd.openxmlformats-officedocument.presentationml.slide+xml"/>
  <Override PartName="/ppt/slideLayouts/slideLayout9.xml" ContentType="application/vnd.openxmlformats-officedocument.presentationml.slideLayout+xml"/>
  <Override PartName="/ppt/tags/tag10.xml" ContentType="application/vnd.openxmlformats-officedocument.presentationml.tags+xml"/>
  <Override PartName="/ppt/tags/tag21.xml" ContentType="application/vnd.openxmlformats-officedocument.presentationml.tags+xml"/>
  <Override PartName="/ppt/tags/tag114.xml" ContentType="application/vnd.openxmlformats-officedocument.presentationml.tags+xml"/>
  <Override PartName="/ppt/tags/tag125.xml" ContentType="application/vnd.openxmlformats-officedocument.presentationml.tags+xml"/>
  <Override PartName="/ppt/tags/tag161.xml" ContentType="application/vnd.openxmlformats-officedocument.presentationml.tags+xml"/>
  <Override PartName="/ppt/slides/slide57.xml" ContentType="application/vnd.openxmlformats-officedocument.presentationml.slide+xml"/>
  <Override PartName="/ppt/slides/slide105.xml" ContentType="application/vnd.openxmlformats-officedocument.presentationml.slide+xml"/>
  <Override PartName="/ppt/slides/slide141.xml" ContentType="application/vnd.openxmlformats-officedocument.presentationml.slide+xml"/>
  <Override PartName="/ppt/notesSlides/notesSlide1.xml" ContentType="application/vnd.openxmlformats-officedocument.presentationml.notesSlide+xml"/>
  <Override PartName="/ppt/tags/tag7.xml" ContentType="application/vnd.openxmlformats-officedocument.presentationml.tags+xml"/>
  <Override PartName="/ppt/tags/tag103.xml" ContentType="application/vnd.openxmlformats-officedocument.presentationml.tags+xml"/>
  <Override PartName="/ppt/tags/tag150.xml" ContentType="application/vnd.openxmlformats-officedocument.presentationml.tags+xml"/>
  <Override PartName="/ppt/slides/slide46.xml" ContentType="application/vnd.openxmlformats-officedocument.presentationml.slide+xml"/>
  <Override PartName="/ppt/slides/slide93.xml" ContentType="application/vnd.openxmlformats-officedocument.presentationml.slide+xml"/>
  <Override PartName="/ppt/slides/slide130.xml" ContentType="application/vnd.openxmlformats-officedocument.presentationml.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tags/tag3.xml" ContentType="application/vnd.openxmlformats-officedocument.presentationml.tags+xml"/>
  <Override PartName="/ppt/tags/tag59.xml" ContentType="application/vnd.openxmlformats-officedocument.presentationml.tags+xml"/>
  <Override PartName="/ppt/tags/tag77.xml" ContentType="application/vnd.openxmlformats-officedocument.presentationml.tags+xml"/>
  <Override PartName="/ppt/tags/tag88.xml" ContentType="application/vnd.openxmlformats-officedocument.presentationml.tags+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tags/tag19.xml" ContentType="application/vnd.openxmlformats-officedocument.presentationml.tags+xml"/>
  <Override PartName="/ppt/tags/tag37.xml" ContentType="application/vnd.openxmlformats-officedocument.presentationml.tags+xml"/>
  <Override PartName="/ppt/tags/tag48.xml" ContentType="application/vnd.openxmlformats-officedocument.presentationml.tags+xml"/>
  <Override PartName="/ppt/tags/tag66.xml" ContentType="application/vnd.openxmlformats-officedocument.presentationml.tags+xml"/>
  <Override PartName="/ppt/tags/tag84.xml" ContentType="application/vnd.openxmlformats-officedocument.presentationml.tags+xml"/>
  <Override PartName="/ppt/tags/tag95.xml" ContentType="application/vnd.openxmlformats-officedocument.presentationml.tags+xml"/>
  <Override PartName="/ppt/slides/slide20.xml" ContentType="application/vnd.openxmlformats-officedocument.presentationml.slide+xml"/>
  <Override PartName="/ppt/tags/tag26.xml" ContentType="application/vnd.openxmlformats-officedocument.presentationml.tags+xml"/>
  <Override PartName="/ppt/tags/tag55.xml" ContentType="application/vnd.openxmlformats-officedocument.presentationml.tags+xml"/>
  <Override PartName="/ppt/tags/tag73.xml" ContentType="application/vnd.openxmlformats-officedocument.presentationml.tags+xml"/>
  <Override PartName="/ppt/tags/tag159.xml" ContentType="application/vnd.openxmlformats-officedocument.presentationml.tags+xml"/>
  <Override PartName="/ppt/slides/slide139.xml" ContentType="application/vnd.openxmlformats-officedocument.presentationml.slide+xml"/>
  <Override PartName="/ppt/tags/tag15.xml" ContentType="application/vnd.openxmlformats-officedocument.presentationml.tags+xml"/>
  <Override PartName="/ppt/tags/tag33.xml" ContentType="application/vnd.openxmlformats-officedocument.presentationml.tags+xml"/>
  <Override PartName="/ppt/tags/tag44.xml" ContentType="application/vnd.openxmlformats-officedocument.presentationml.tags+xml"/>
  <Override PartName="/ppt/tags/tag62.xml" ContentType="application/vnd.openxmlformats-officedocument.presentationml.tags+xml"/>
  <Override PartName="/ppt/tags/tag80.xml" ContentType="application/vnd.openxmlformats-officedocument.presentationml.tags+xml"/>
  <Override PartName="/ppt/tags/tag91.xml" ContentType="application/vnd.openxmlformats-officedocument.presentationml.tags+xml"/>
  <Override PartName="/ppt/tags/tag119.xml" ContentType="application/vnd.openxmlformats-officedocument.presentationml.tags+xml"/>
  <Override PartName="/ppt/tags/tag137.xml" ContentType="application/vnd.openxmlformats-officedocument.presentationml.tags+xml"/>
  <Override PartName="/ppt/tags/tag148.xml" ContentType="application/vnd.openxmlformats-officedocument.presentationml.tags+xml"/>
  <Override PartName="/ppt/tags/tag166.xml" ContentType="application/vnd.openxmlformats-officedocument.presentationml.tags+xml"/>
  <Override PartName="/ppt/slides/slide98.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tags/tag22.xml" ContentType="application/vnd.openxmlformats-officedocument.presentationml.tags+xml"/>
  <Override PartName="/ppt/tags/tag40.xml" ContentType="application/vnd.openxmlformats-officedocument.presentationml.tags+xml"/>
  <Override PartName="/ppt/tags/tag51.xml" ContentType="application/vnd.openxmlformats-officedocument.presentationml.tags+xml"/>
  <Override PartName="/ppt/tags/tag108.xml" ContentType="application/vnd.openxmlformats-officedocument.presentationml.tags+xml"/>
  <Override PartName="/ppt/tags/tag126.xml" ContentType="application/vnd.openxmlformats-officedocument.presentationml.tags+xml"/>
  <Override PartName="/ppt/tags/tag155.xml" ContentType="application/vnd.openxmlformats-officedocument.presentationml.tags+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tags/tag11.xml" ContentType="application/vnd.openxmlformats-officedocument.presentationml.tags+xml"/>
  <Override PartName="/ppt/tags/tag115.xml" ContentType="application/vnd.openxmlformats-officedocument.presentationml.tags+xml"/>
  <Override PartName="/ppt/tags/tag133.xml" ContentType="application/vnd.openxmlformats-officedocument.presentationml.tags+xml"/>
  <Override PartName="/ppt/tags/tag144.xml" ContentType="application/vnd.openxmlformats-officedocument.presentationml.tags+xml"/>
  <Override PartName="/ppt/tags/tag162.xml" ContentType="application/vnd.openxmlformats-officedocument.presentationml.tags+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tags/tag122.xml" ContentType="application/vnd.openxmlformats-officedocument.presentationml.tags+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tags/tag89.xml" ContentType="application/vnd.openxmlformats-officedocument.presentationml.tags+xml"/>
  <Override PartName="/ppt/tags/tag111.xml" ContentType="application/vnd.openxmlformats-officedocument.presentationml.tags+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tags/tag78.xml" ContentType="application/vnd.openxmlformats-officedocument.presentationml.tags+xml"/>
  <Override PartName="/ppt/tags/tag100.xml" ContentType="application/vnd.openxmlformats-officedocument.presentationml.tags+xml"/>
  <Override PartName="/ppt/slides/slide32.xml" ContentType="application/vnd.openxmlformats-officedocument.presentationml.slide+xml"/>
  <Default Extension="fntdata" ContentType="application/x-fontdata"/>
  <Override PartName="/ppt/tags/tag56.xml" ContentType="application/vnd.openxmlformats-officedocument.presentationml.tags+xml"/>
  <Override PartName="/ppt/tags/tag67.xml" ContentType="application/vnd.openxmlformats-officedocument.presentationml.tags+xml"/>
  <Override PartName="/ppt/slides/slide10.xml" ContentType="application/vnd.openxmlformats-officedocument.presentationml.slide+xml"/>
  <Override PartName="/ppt/slides/slide21.xml" ContentType="application/vnd.openxmlformats-officedocument.presentationml.slide+xml"/>
  <Override PartName="/ppt/tags/tag45.xml" ContentType="application/vnd.openxmlformats-officedocument.presentationml.tags+xml"/>
  <Override PartName="/ppt/tags/tag92.xml" ContentType="application/vnd.openxmlformats-officedocument.presentationml.tags+xml"/>
  <Override PartName="/ppt/tags/tag149.xml" ContentType="application/vnd.openxmlformats-officedocument.presentationml.tags+xml"/>
  <Override PartName="/ppt/slides/slide129.xml" ContentType="application/vnd.openxmlformats-officedocument.presentationml.slide+xml"/>
  <Override PartName="/ppt/tags/tag34.xml" ContentType="application/vnd.openxmlformats-officedocument.presentationml.tags+xml"/>
  <Override PartName="/ppt/tags/tag81.xml" ContentType="application/vnd.openxmlformats-officedocument.presentationml.tags+xml"/>
  <Override PartName="/ppt/tags/tag138.xml" ContentType="application/vnd.openxmlformats-officedocument.presentationml.tags+xml"/>
  <Override PartName="/ppt/slides/slide118.xml" ContentType="application/vnd.openxmlformats-officedocument.presentationml.slide+xml"/>
  <Override PartName="/ppt/tags/tag12.xml" ContentType="application/vnd.openxmlformats-officedocument.presentationml.tags+xml"/>
  <Override PartName="/ppt/tags/tag23.xml" ContentType="application/vnd.openxmlformats-officedocument.presentationml.tags+xml"/>
  <Override PartName="/ppt/tags/tag70.xml" ContentType="application/vnd.openxmlformats-officedocument.presentationml.tags+xml"/>
  <Override PartName="/ppt/tags/tag116.xml" ContentType="application/vnd.openxmlformats-officedocument.presentationml.tags+xml"/>
  <Override PartName="/ppt/tags/tag127.xml" ContentType="application/vnd.openxmlformats-officedocument.presentationml.tags+xml"/>
  <Override PartName="/ppt/tags/tag163.xml" ContentType="application/vnd.openxmlformats-officedocument.presentationml.tags+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slides/slide143.xml" ContentType="application/vnd.openxmlformats-officedocument.presentationml.slide+xml"/>
  <Override PartName="/ppt/viewProps.xml" ContentType="application/vnd.openxmlformats-officedocument.presentationml.viewProps+xml"/>
  <Override PartName="/ppt/tags/tag9.xml" ContentType="application/vnd.openxmlformats-officedocument.presentationml.tags+xml"/>
  <Override PartName="/ppt/tags/tag105.xml" ContentType="application/vnd.openxmlformats-officedocument.presentationml.tags+xml"/>
  <Override PartName="/ppt/tags/tag152.xml" ContentType="application/vnd.openxmlformats-officedocument.presentationml.tags+xml"/>
  <Override PartName="/ppt/slides/slide48.xml" ContentType="application/vnd.openxmlformats-officedocument.presentationml.slide+xml"/>
  <Override PartName="/ppt/slides/slide95.xml" ContentType="application/vnd.openxmlformats-officedocument.presentationml.slide+xml"/>
  <Override PartName="/ppt/slides/slide132.xml" ContentType="application/vnd.openxmlformats-officedocument.presentationml.slide+xml"/>
  <Override PartName="/ppt/notesSlides/notesSlide3.xml" ContentType="application/vnd.openxmlformats-officedocument.presentationml.notesSlide+xml"/>
  <Override PartName="/ppt/tags/tag141.xml" ContentType="application/vnd.openxmlformats-officedocument.presentationml.tags+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tags/tag130.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tags/tag39.xml" ContentType="application/vnd.openxmlformats-officedocument.presentationml.tags+xml"/>
  <Override PartName="/ppt/tags/tag86.xml" ContentType="application/vnd.openxmlformats-officedocument.presentationml.tags+xml"/>
  <Override PartName="/ppt/tags/tag97.xml" ContentType="application/vnd.openxmlformats-officedocument.presentationml.tags+xml"/>
  <Override PartName="/ppt/slides/slide51.xml" ContentType="application/vnd.openxmlformats-officedocument.presentationml.slide+xml"/>
  <Override PartName="/ppt/tags/tag1.xml" ContentType="application/vnd.openxmlformats-officedocument.presentationml.tags+xml"/>
  <Override PartName="/ppt/tags/tag28.xml" ContentType="application/vnd.openxmlformats-officedocument.presentationml.tags+xml"/>
  <Override PartName="/ppt/tags/tag75.xml" ContentType="application/vnd.openxmlformats-officedocument.presentationml.tags+xml"/>
  <Override PartName="/ppt/slides/slide40.xml" ContentType="application/vnd.openxmlformats-officedocument.presentationml.slide+xml"/>
  <Override PartName="/ppt/tags/tag17.xml" ContentType="application/vnd.openxmlformats-officedocument.presentationml.tags+xml"/>
  <Override PartName="/ppt/tags/tag64.xml" ContentType="application/vnd.openxmlformats-officedocument.presentationml.tags+xml"/>
  <Override PartName="/ppt/tags/tag168.xml" ContentType="application/vnd.openxmlformats-officedocument.presentationml.tags+xml"/>
  <Override PartName="/ppt/tags/tag53.xml" ContentType="application/vnd.openxmlformats-officedocument.presentationml.tags+xml"/>
  <Override PartName="/ppt/tags/tag157.xml" ContentType="application/vnd.openxmlformats-officedocument.presentationml.tags+xml"/>
  <Override PartName="/ppt/slides/slide89.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tags/tag31.xml" ContentType="application/vnd.openxmlformats-officedocument.presentationml.tags+xml"/>
  <Override PartName="/ppt/tags/tag42.xml" ContentType="application/vnd.openxmlformats-officedocument.presentationml.tags+xml"/>
  <Override PartName="/ppt/tags/tag135.xml" ContentType="application/vnd.openxmlformats-officedocument.presentationml.tags+xml"/>
  <Override PartName="/ppt/tags/tag146.xml" ContentType="application/vnd.openxmlformats-officedocument.presentationml.tags+xml"/>
  <Override PartName="/ppt/slides/slide78.xml" ContentType="application/vnd.openxmlformats-officedocument.presentationml.slide+xml"/>
  <Override PartName="/ppt/slides/slide115.xml" ContentType="application/vnd.openxmlformats-officedocument.presentationml.slide+xml"/>
  <Override PartName="/ppt/handoutMasters/handoutMaster1.xml" ContentType="application/vnd.openxmlformats-officedocument.presentationml.handoutMaster+xml"/>
  <Override PartName="/ppt/tags/tag20.xml" ContentType="application/vnd.openxmlformats-officedocument.presentationml.tags+xml"/>
  <Override PartName="/ppt/tags/tag124.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tags/tag113.xml" ContentType="application/vnd.openxmlformats-officedocument.presentationml.tags+xml"/>
  <Override PartName="/ppt/tags/tag160.xml" ContentType="application/vnd.openxmlformats-officedocument.presentationml.tags+xml"/>
  <Override PartName="/ppt/slideMasters/slideMaster1.xml" ContentType="application/vnd.openxmlformats-officedocument.presentationml.slideMaster+xml"/>
  <Override PartName="/ppt/slides/slide45.xml" ContentType="application/vnd.openxmlformats-officedocument.presentationml.slide+xml"/>
  <Override PartName="/ppt/slides/slide92.xml" ContentType="application/vnd.openxmlformats-officedocument.presentationml.slide+xml"/>
  <Override PartName="/ppt/slides/slide140.xml" ContentType="application/vnd.openxmlformats-officedocument.presentationml.slide+xml"/>
  <Override PartName="/ppt/theme/theme3.xml" ContentType="application/vnd.openxmlformats-officedocument.theme+xml"/>
  <Override PartName="/ppt/tags/tag102.xml" ContentType="application/vnd.openxmlformats-officedocument.presentationml.tags+xml"/>
  <Override PartName="/ppt/slides/slide34.xml" ContentType="application/vnd.openxmlformats-officedocument.presentationml.slide+xml"/>
  <Override PartName="/ppt/slides/slide81.xml" ContentType="application/vnd.openxmlformats-officedocument.presentationml.slide+xml"/>
  <Override PartName="/ppt/tags/tag58.xml" ContentType="application/vnd.openxmlformats-officedocument.presentationml.tags+xml"/>
  <Override PartName="/ppt/tags/tag69.xml" ContentType="application/vnd.openxmlformats-officedocument.presentationml.tags+xml"/>
  <Default Extension="rels" ContentType="application/vnd.openxmlformats-package.relationships+xml"/>
  <Override PartName="/ppt/slides/slide23.xml" ContentType="application/vnd.openxmlformats-officedocument.presentationml.slide+xml"/>
  <Override PartName="/ppt/slides/slide70.xml" ContentType="application/vnd.openxmlformats-officedocument.presentationml.slide+xml"/>
  <Override PartName="/ppt/tags/tag47.xml" ContentType="application/vnd.openxmlformats-officedocument.presentationml.tags+xml"/>
  <Override PartName="/ppt/tags/tag94.xml" ContentType="application/vnd.openxmlformats-officedocument.presentationml.tags+xml"/>
  <Override PartName="/ppt/slides/slide12.xml" ContentType="application/vnd.openxmlformats-officedocument.presentationml.slide+xml"/>
  <Override PartName="/ppt/slideLayouts/slideLayout11.xml" ContentType="application/vnd.openxmlformats-officedocument.presentationml.slideLayout+xml"/>
  <Override PartName="/ppt/tags/tag36.xml" ContentType="application/vnd.openxmlformats-officedocument.presentationml.tags+xml"/>
  <Override PartName="/ppt/tags/tag83.xml" ContentType="application/vnd.openxmlformats-officedocument.presentationml.tags+xml"/>
  <Override PartName="/ppt/tags/tag14.xml" ContentType="application/vnd.openxmlformats-officedocument.presentationml.tags+xml"/>
  <Override PartName="/ppt/tags/tag25.xml" ContentType="application/vnd.openxmlformats-officedocument.presentationml.tags+xml"/>
  <Override PartName="/ppt/tags/tag61.xml" ContentType="application/vnd.openxmlformats-officedocument.presentationml.tags+xml"/>
  <Override PartName="/ppt/tags/tag72.xml" ContentType="application/vnd.openxmlformats-officedocument.presentationml.tags+xml"/>
  <Override PartName="/ppt/tags/tag118.xml" ContentType="application/vnd.openxmlformats-officedocument.presentationml.tags+xml"/>
  <Override PartName="/ppt/tags/tag129.xml" ContentType="application/vnd.openxmlformats-officedocument.presentationml.tags+xml"/>
  <Override PartName="/ppt/tags/tag165.xml" ContentType="application/vnd.openxmlformats-officedocument.presentationml.tags+xml"/>
  <Override PartName="/ppt/slides/slide109.xml" ContentType="application/vnd.openxmlformats-officedocument.presentationml.slide+xml"/>
  <Override PartName="/ppt/tags/tag50.xml" ContentType="application/vnd.openxmlformats-officedocument.presentationml.tags+xml"/>
  <Override PartName="/ppt/tags/tag107.xml" ContentType="application/vnd.openxmlformats-officedocument.presentationml.tags+xml"/>
  <Override PartName="/ppt/tags/tag154.xml" ContentType="application/vnd.openxmlformats-officedocument.presentationml.tags+xml"/>
  <Override PartName="/ppt/slides/slide97.xml" ContentType="application/vnd.openxmlformats-officedocument.presentationml.slide+xml"/>
  <Override PartName="/ppt/slides/slide134.xml" ContentType="application/vnd.openxmlformats-officedocument.presentationml.slide+xml"/>
  <Override PartName="/ppt/tags/tag143.xml" ContentType="application/vnd.openxmlformats-officedocument.presentationml.tags+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23.xml" ContentType="application/vnd.openxmlformats-officedocument.presentationml.slide+xml"/>
  <Override PartName="/ppt/tags/tag132.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slides/slide64.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Layouts/slideLayout5.xml" ContentType="application/vnd.openxmlformats-officedocument.presentationml.slideLayout+xml"/>
  <Override PartName="/ppt/tags/tag99.xml" ContentType="application/vnd.openxmlformats-officedocument.presentationml.tags+xml"/>
  <Override PartName="/ppt/tags/tag110.xml" ContentType="application/vnd.openxmlformats-officedocument.presentationml.tags+xml"/>
  <Override PartName="/ppt/tags/tag121.xml" ContentType="application/vnd.openxmlformats-officedocument.presentationml.tag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146"/>
  </p:notesMasterIdLst>
  <p:handoutMasterIdLst>
    <p:handoutMasterId r:id="rId147"/>
  </p:handoutMasterIdLst>
  <p:sldIdLst>
    <p:sldId id="291" r:id="rId2"/>
    <p:sldId id="316" r:id="rId3"/>
    <p:sldId id="509" r:id="rId4"/>
    <p:sldId id="510" r:id="rId5"/>
    <p:sldId id="298" r:id="rId6"/>
    <p:sldId id="318" r:id="rId7"/>
    <p:sldId id="296" r:id="rId8"/>
    <p:sldId id="292" r:id="rId9"/>
    <p:sldId id="299" r:id="rId10"/>
    <p:sldId id="317" r:id="rId11"/>
    <p:sldId id="321" r:id="rId12"/>
    <p:sldId id="320" r:id="rId13"/>
    <p:sldId id="511" r:id="rId14"/>
    <p:sldId id="322" r:id="rId15"/>
    <p:sldId id="302" r:id="rId16"/>
    <p:sldId id="507" r:id="rId17"/>
    <p:sldId id="355" r:id="rId18"/>
    <p:sldId id="512" r:id="rId19"/>
    <p:sldId id="323" r:id="rId20"/>
    <p:sldId id="324" r:id="rId21"/>
    <p:sldId id="303" r:id="rId22"/>
    <p:sldId id="513" r:id="rId23"/>
    <p:sldId id="325" r:id="rId24"/>
    <p:sldId id="356" r:id="rId25"/>
    <p:sldId id="304" r:id="rId26"/>
    <p:sldId id="306" r:id="rId27"/>
    <p:sldId id="305" r:id="rId28"/>
    <p:sldId id="309" r:id="rId29"/>
    <p:sldId id="308" r:id="rId30"/>
    <p:sldId id="312" r:id="rId31"/>
    <p:sldId id="314" r:id="rId32"/>
    <p:sldId id="327" r:id="rId33"/>
    <p:sldId id="354" r:id="rId34"/>
    <p:sldId id="328" r:id="rId35"/>
    <p:sldId id="330" r:id="rId36"/>
    <p:sldId id="331" r:id="rId37"/>
    <p:sldId id="333" r:id="rId38"/>
    <p:sldId id="334" r:id="rId39"/>
    <p:sldId id="357" r:id="rId40"/>
    <p:sldId id="336" r:id="rId41"/>
    <p:sldId id="358" r:id="rId42"/>
    <p:sldId id="359" r:id="rId43"/>
    <p:sldId id="360" r:id="rId44"/>
    <p:sldId id="361" r:id="rId45"/>
    <p:sldId id="492" r:id="rId46"/>
    <p:sldId id="347" r:id="rId47"/>
    <p:sldId id="348" r:id="rId48"/>
    <p:sldId id="349" r:id="rId49"/>
    <p:sldId id="350" r:id="rId50"/>
    <p:sldId id="352" r:id="rId51"/>
    <p:sldId id="353" r:id="rId52"/>
    <p:sldId id="363" r:id="rId53"/>
    <p:sldId id="395" r:id="rId54"/>
    <p:sldId id="396" r:id="rId55"/>
    <p:sldId id="508" r:id="rId56"/>
    <p:sldId id="364" r:id="rId57"/>
    <p:sldId id="366" r:id="rId58"/>
    <p:sldId id="397" r:id="rId59"/>
    <p:sldId id="368" r:id="rId60"/>
    <p:sldId id="375" r:id="rId61"/>
    <p:sldId id="377" r:id="rId62"/>
    <p:sldId id="379" r:id="rId63"/>
    <p:sldId id="381" r:id="rId64"/>
    <p:sldId id="493" r:id="rId65"/>
    <p:sldId id="503" r:id="rId66"/>
    <p:sldId id="383" r:id="rId67"/>
    <p:sldId id="384" r:id="rId68"/>
    <p:sldId id="385" r:id="rId69"/>
    <p:sldId id="386" r:id="rId70"/>
    <p:sldId id="387" r:id="rId71"/>
    <p:sldId id="388" r:id="rId72"/>
    <p:sldId id="389" r:id="rId73"/>
    <p:sldId id="390" r:id="rId74"/>
    <p:sldId id="391" r:id="rId75"/>
    <p:sldId id="392" r:id="rId76"/>
    <p:sldId id="398" r:id="rId77"/>
    <p:sldId id="393" r:id="rId78"/>
    <p:sldId id="394" r:id="rId79"/>
    <p:sldId id="399" r:id="rId80"/>
    <p:sldId id="400" r:id="rId81"/>
    <p:sldId id="401" r:id="rId82"/>
    <p:sldId id="402" r:id="rId83"/>
    <p:sldId id="404" r:id="rId84"/>
    <p:sldId id="434" r:id="rId85"/>
    <p:sldId id="405" r:id="rId86"/>
    <p:sldId id="406" r:id="rId87"/>
    <p:sldId id="407" r:id="rId88"/>
    <p:sldId id="408" r:id="rId89"/>
    <p:sldId id="410" r:id="rId90"/>
    <p:sldId id="412" r:id="rId91"/>
    <p:sldId id="435" r:id="rId92"/>
    <p:sldId id="456" r:id="rId93"/>
    <p:sldId id="436" r:id="rId94"/>
    <p:sldId id="457" r:id="rId95"/>
    <p:sldId id="459" r:id="rId96"/>
    <p:sldId id="460" r:id="rId97"/>
    <p:sldId id="462" r:id="rId98"/>
    <p:sldId id="458" r:id="rId99"/>
    <p:sldId id="463" r:id="rId100"/>
    <p:sldId id="464" r:id="rId101"/>
    <p:sldId id="466" r:id="rId102"/>
    <p:sldId id="469" r:id="rId103"/>
    <p:sldId id="470" r:id="rId104"/>
    <p:sldId id="468" r:id="rId105"/>
    <p:sldId id="504" r:id="rId106"/>
    <p:sldId id="414" r:id="rId107"/>
    <p:sldId id="415" r:id="rId108"/>
    <p:sldId id="416" r:id="rId109"/>
    <p:sldId id="420" r:id="rId110"/>
    <p:sldId id="472" r:id="rId111"/>
    <p:sldId id="476" r:id="rId112"/>
    <p:sldId id="474" r:id="rId113"/>
    <p:sldId id="475" r:id="rId114"/>
    <p:sldId id="423" r:id="rId115"/>
    <p:sldId id="424" r:id="rId116"/>
    <p:sldId id="477" r:id="rId117"/>
    <p:sldId id="505" r:id="rId118"/>
    <p:sldId id="506" r:id="rId119"/>
    <p:sldId id="426" r:id="rId120"/>
    <p:sldId id="428" r:id="rId121"/>
    <p:sldId id="479" r:id="rId122"/>
    <p:sldId id="430" r:id="rId123"/>
    <p:sldId id="431" r:id="rId124"/>
    <p:sldId id="494" r:id="rId125"/>
    <p:sldId id="480" r:id="rId126"/>
    <p:sldId id="481" r:id="rId127"/>
    <p:sldId id="482" r:id="rId128"/>
    <p:sldId id="495" r:id="rId129"/>
    <p:sldId id="483" r:id="rId130"/>
    <p:sldId id="485" r:id="rId131"/>
    <p:sldId id="484" r:id="rId132"/>
    <p:sldId id="486" r:id="rId133"/>
    <p:sldId id="491" r:id="rId134"/>
    <p:sldId id="501" r:id="rId135"/>
    <p:sldId id="487" r:id="rId136"/>
    <p:sldId id="488" r:id="rId137"/>
    <p:sldId id="489" r:id="rId138"/>
    <p:sldId id="490" r:id="rId139"/>
    <p:sldId id="496" r:id="rId140"/>
    <p:sldId id="499" r:id="rId141"/>
    <p:sldId id="497" r:id="rId142"/>
    <p:sldId id="500" r:id="rId143"/>
    <p:sldId id="498" r:id="rId144"/>
    <p:sldId id="502" r:id="rId145"/>
  </p:sldIdLst>
  <p:sldSz cx="9144000" cy="6858000" type="screen4x3"/>
  <p:notesSz cx="7010400" cy="9296400"/>
  <p:embeddedFontLst>
    <p:embeddedFont>
      <p:font typeface="Calibri" pitchFamily="34" charset="0"/>
      <p:regular r:id="rId148"/>
      <p:bold r:id="rId149"/>
      <p:italic r:id="rId150"/>
      <p:boldItalic r:id="rId151"/>
    </p:embeddedFont>
    <p:embeddedFont>
      <p:font typeface="Constantia" pitchFamily="18" charset="0"/>
      <p:regular r:id="rId152"/>
      <p:bold r:id="rId153"/>
      <p:italic r:id="rId154"/>
      <p:boldItalic r:id="rId155"/>
    </p:embeddedFont>
    <p:embeddedFont>
      <p:font typeface="Wingdings 2" pitchFamily="18" charset="2"/>
      <p:regular r:id="rId156"/>
    </p:embeddedFont>
    <p:embeddedFont>
      <p:font typeface="Cambria Math" pitchFamily="18" charset="0"/>
      <p:regular r:id="rId157"/>
    </p:embeddedFont>
    <p:embeddedFont>
      <p:font typeface="MS Reference Sans Serif" pitchFamily="34" charset="0"/>
      <p:regular r:id="rId158"/>
    </p:embeddedFont>
    <p:embeddedFont>
      <p:font typeface="Brush Script MT" pitchFamily="66" charset="0"/>
      <p:italic r:id="rId159"/>
    </p:embeddedFont>
    <p:embeddedFont>
      <p:font typeface="Lucida Calligraphy" pitchFamily="66" charset="0"/>
      <p:regular r:id="rId16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77" autoAdjust="0"/>
    <p:restoredTop sz="94660"/>
  </p:normalViewPr>
  <p:slideViewPr>
    <p:cSldViewPr>
      <p:cViewPr varScale="1">
        <p:scale>
          <a:sx n="73" d="100"/>
          <a:sy n="73" d="100"/>
        </p:scale>
        <p:origin x="-1302"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font" Target="fonts/font7.fntdata"/><Relationship Id="rId159" Type="http://schemas.openxmlformats.org/officeDocument/2006/relationships/font" Target="fonts/font12.fntdata"/><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font" Target="fonts/font2.fntdata"/><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font" Target="fonts/font13.fntdata"/><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font" Target="fonts/font3.fntdata"/><Relationship Id="rId155" Type="http://schemas.openxmlformats.org/officeDocument/2006/relationships/font" Target="fonts/font8.fntdata"/><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font" Target="fonts/font1.fntdata"/><Relationship Id="rId151" Type="http://schemas.openxmlformats.org/officeDocument/2006/relationships/font" Target="fonts/font4.fntdata"/><Relationship Id="rId156" Type="http://schemas.openxmlformats.org/officeDocument/2006/relationships/font" Target="fonts/font9.fntdata"/><Relationship Id="rId16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viewProps" Target="view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font" Target="fonts/font10.fntdata"/><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font" Target="fonts/font5.fntdata"/><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theme" Target="theme/theme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font" Target="fonts/font11.fntdata"/><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font" Target="fonts/font6.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2" tIns="46586" rIns="93172" bIns="46586" rtlCol="0"/>
          <a:lstStyle>
            <a:lvl1pPr algn="l">
              <a:defRPr sz="13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2" tIns="46586" rIns="93172" bIns="46586" rtlCol="0"/>
          <a:lstStyle>
            <a:lvl1pPr algn="r">
              <a:defRPr sz="1300"/>
            </a:lvl1pPr>
          </a:lstStyle>
          <a:p>
            <a:fld id="{C0FEF7AE-0C30-4EA7-B74D-470A9C33048D}" type="datetimeFigureOut">
              <a:rPr lang="en-US" smtClean="0"/>
              <a:pPr/>
              <a:t>3/7/2017</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2" tIns="46586" rIns="93172" bIns="46586" rtlCol="0" anchor="b"/>
          <a:lstStyle>
            <a:lvl1pPr algn="l">
              <a:defRPr sz="13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2" tIns="46586" rIns="93172" bIns="46586" rtlCol="0" anchor="b"/>
          <a:lstStyle>
            <a:lvl1pPr algn="r">
              <a:defRPr sz="1300"/>
            </a:lvl1pPr>
          </a:lstStyle>
          <a:p>
            <a:fld id="{E3901582-F5A8-41ED-8946-57B4D8BFA973}"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2" tIns="46586" rIns="93172" bIns="46586" rtlCol="0"/>
          <a:lstStyle>
            <a:lvl1pPr algn="l">
              <a:defRPr sz="13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2" tIns="46586" rIns="93172" bIns="46586" rtlCol="0"/>
          <a:lstStyle>
            <a:lvl1pPr algn="r">
              <a:defRPr sz="1300"/>
            </a:lvl1pPr>
          </a:lstStyle>
          <a:p>
            <a:fld id="{10106763-8029-41BC-9E70-E644A94F0E80}" type="datetimeFigureOut">
              <a:rPr lang="en-US" smtClean="0"/>
              <a:pPr/>
              <a:t>3/7/2017</a:t>
            </a:fld>
            <a:endParaRPr lang="en-US"/>
          </a:p>
        </p:txBody>
      </p:sp>
      <p:sp>
        <p:nvSpPr>
          <p:cNvPr id="4" name="Slide Image Placeholder 3"/>
          <p:cNvSpPr>
            <a:spLocks noGrp="1" noRot="1" noChangeAspect="1"/>
          </p:cNvSpPr>
          <p:nvPr>
            <p:ph type="sldImg" idx="2"/>
          </p:nvPr>
        </p:nvSpPr>
        <p:spPr>
          <a:xfrm>
            <a:off x="1181100" y="698500"/>
            <a:ext cx="4648200" cy="3486150"/>
          </a:xfrm>
          <a:prstGeom prst="rect">
            <a:avLst/>
          </a:prstGeom>
          <a:noFill/>
          <a:ln w="12700">
            <a:solidFill>
              <a:prstClr val="black"/>
            </a:solidFill>
          </a:ln>
        </p:spPr>
        <p:txBody>
          <a:bodyPr vert="horz" lIns="93172" tIns="46586" rIns="93172" bIns="46586"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2" tIns="46586" rIns="93172" bIns="46586"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2" tIns="46586" rIns="93172" bIns="46586" rtlCol="0" anchor="b"/>
          <a:lstStyle>
            <a:lvl1pPr algn="l">
              <a:defRPr sz="13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2" tIns="46586" rIns="93172" bIns="46586" rtlCol="0" anchor="b"/>
          <a:lstStyle>
            <a:lvl1pPr algn="r">
              <a:defRPr sz="1300"/>
            </a:lvl1pPr>
          </a:lstStyle>
          <a:p>
            <a:fld id="{A56D6F1B-26ED-417A-B5D8-8AED7AD37922}"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56D6F1B-26ED-417A-B5D8-8AED7AD37922}" type="slidenum">
              <a:rPr lang="en-US" smtClean="0"/>
              <a:pPr/>
              <a:t>20</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56D6F1B-26ED-417A-B5D8-8AED7AD37922}" type="slidenum">
              <a:rPr lang="en-US" smtClean="0"/>
              <a:pPr/>
              <a:t>42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56D6F1B-26ED-417A-B5D8-8AED7AD37922}" type="slidenum">
              <a:rPr lang="en-US" smtClean="0"/>
              <a:pPr/>
              <a:t>43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56D6F1B-26ED-417A-B5D8-8AED7AD37922}" type="slidenum">
              <a:rPr lang="en-US" smtClean="0"/>
              <a:pPr/>
              <a:t>44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56D6F1B-26ED-417A-B5D8-8AED7AD37922}" type="slidenum">
              <a:rPr lang="en-US" smtClean="0"/>
              <a:pPr/>
              <a:t>142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3D15220D-0BB5-4C71-B862-812B075D02FE}" type="datetimeFigureOut">
              <a:rPr lang="en-US" smtClean="0"/>
              <a:pPr/>
              <a:t>3/7/2017</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9CA217EF-0505-4C33-BB20-8A8DF203902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D15220D-0BB5-4C71-B862-812B075D02FE}" type="datetimeFigureOut">
              <a:rPr lang="en-US" smtClean="0"/>
              <a:pPr/>
              <a:t>3/7/2017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D15220D-0BB5-4C71-B862-812B075D02FE}" type="datetimeFigureOut">
              <a:rPr lang="en-US" smtClean="0"/>
              <a:pPr/>
              <a:t>3/7/2017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D15220D-0BB5-4C71-B862-812B075D02FE}" type="datetimeFigureOut">
              <a:rPr lang="en-US" smtClean="0"/>
              <a:pPr/>
              <a:t>3/7/2017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3D15220D-0BB5-4C71-B862-812B075D02FE}" type="datetimeFigureOut">
              <a:rPr lang="en-US" smtClean="0"/>
              <a:pPr/>
              <a:t>3/7/2017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D15220D-0BB5-4C71-B862-812B075D02FE}" type="datetimeFigureOut">
              <a:rPr lang="en-US" smtClean="0"/>
              <a:pPr/>
              <a:t>3/7/2017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3D15220D-0BB5-4C71-B862-812B075D02FE}" type="datetimeFigureOut">
              <a:rPr lang="en-US" smtClean="0"/>
              <a:pPr/>
              <a:t>3/7/2017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3D15220D-0BB5-4C71-B862-812B075D02FE}" type="datetimeFigureOut">
              <a:rPr lang="en-US" smtClean="0"/>
              <a:pPr/>
              <a:t>3/7/2017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15220D-0BB5-4C71-B862-812B075D02FE}" type="datetimeFigureOut">
              <a:rPr lang="en-US" smtClean="0"/>
              <a:pPr/>
              <a:t>3/7/2017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D15220D-0BB5-4C71-B862-812B075D02FE}" type="datetimeFigureOut">
              <a:rPr lang="en-US" smtClean="0"/>
              <a:pPr/>
              <a:t>3/7/2017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3D15220D-0BB5-4C71-B862-812B075D02FE}" type="datetimeFigureOut">
              <a:rPr lang="en-US" smtClean="0"/>
              <a:pPr/>
              <a:t>3/7/2017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9CA217EF-0505-4C33-BB20-8A8DF203902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3D15220D-0BB5-4C71-B862-812B075D02FE}" type="datetimeFigureOut">
              <a:rPr lang="en-US" smtClean="0"/>
              <a:pPr/>
              <a:t>3/7/2017</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CA217EF-0505-4C33-BB20-8A8DF203902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hyperlink" Target="http://oeis.org/Spuzzle.html" TargetMode="Externa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hyperlink" Target="http://oeis.org/Spuzzle.html" TargetMode="Externa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8" Type="http://schemas.openxmlformats.org/officeDocument/2006/relationships/image" Target="../media/image95.png"/><Relationship Id="rId13" Type="http://schemas.openxmlformats.org/officeDocument/2006/relationships/image" Target="../media/image100.png"/><Relationship Id="rId3" Type="http://schemas.openxmlformats.org/officeDocument/2006/relationships/tags" Target="../tags/tag92.xml"/><Relationship Id="rId7" Type="http://schemas.openxmlformats.org/officeDocument/2006/relationships/slideLayout" Target="../slideLayouts/slideLayout2.xml"/><Relationship Id="rId12" Type="http://schemas.openxmlformats.org/officeDocument/2006/relationships/image" Target="../media/image99.png"/><Relationship Id="rId2" Type="http://schemas.openxmlformats.org/officeDocument/2006/relationships/tags" Target="../tags/tag91.xml"/><Relationship Id="rId1" Type="http://schemas.openxmlformats.org/officeDocument/2006/relationships/tags" Target="../tags/tag90.xml"/><Relationship Id="rId6" Type="http://schemas.openxmlformats.org/officeDocument/2006/relationships/tags" Target="../tags/tag95.xml"/><Relationship Id="rId11" Type="http://schemas.openxmlformats.org/officeDocument/2006/relationships/image" Target="../media/image98.png"/><Relationship Id="rId5" Type="http://schemas.openxmlformats.org/officeDocument/2006/relationships/tags" Target="../tags/tag94.xml"/><Relationship Id="rId10" Type="http://schemas.openxmlformats.org/officeDocument/2006/relationships/image" Target="../media/image97.png"/><Relationship Id="rId4" Type="http://schemas.openxmlformats.org/officeDocument/2006/relationships/tags" Target="../tags/tag93.xml"/><Relationship Id="rId9" Type="http://schemas.openxmlformats.org/officeDocument/2006/relationships/image" Target="../media/image96.png"/></Relationships>
</file>

<file path=ppt/slides/_rels/slide107.xml.rels><?xml version="1.0" encoding="UTF-8" standalone="yes"?>
<Relationships xmlns="http://schemas.openxmlformats.org/package/2006/relationships"><Relationship Id="rId8" Type="http://schemas.openxmlformats.org/officeDocument/2006/relationships/image" Target="../media/image103.png"/><Relationship Id="rId3" Type="http://schemas.openxmlformats.org/officeDocument/2006/relationships/tags" Target="../tags/tag98.xml"/><Relationship Id="rId7" Type="http://schemas.openxmlformats.org/officeDocument/2006/relationships/image" Target="../media/image102.png"/><Relationship Id="rId2" Type="http://schemas.openxmlformats.org/officeDocument/2006/relationships/tags" Target="../tags/tag97.xml"/><Relationship Id="rId1" Type="http://schemas.openxmlformats.org/officeDocument/2006/relationships/tags" Target="../tags/tag96.xml"/><Relationship Id="rId6" Type="http://schemas.openxmlformats.org/officeDocument/2006/relationships/image" Target="../media/image101.png"/><Relationship Id="rId5" Type="http://schemas.openxmlformats.org/officeDocument/2006/relationships/slideLayout" Target="../slideLayouts/slideLayout2.xml"/><Relationship Id="rId4" Type="http://schemas.openxmlformats.org/officeDocument/2006/relationships/tags" Target="../tags/tag99.xml"/><Relationship Id="rId9" Type="http://schemas.openxmlformats.org/officeDocument/2006/relationships/image" Target="../media/image104.png"/></Relationships>
</file>

<file path=ppt/slides/_rels/slide108.xml.rels><?xml version="1.0" encoding="UTF-8" standalone="yes"?>
<Relationships xmlns="http://schemas.openxmlformats.org/package/2006/relationships"><Relationship Id="rId8" Type="http://schemas.openxmlformats.org/officeDocument/2006/relationships/image" Target="../media/image95.png"/><Relationship Id="rId13" Type="http://schemas.openxmlformats.org/officeDocument/2006/relationships/image" Target="../media/image108.png"/><Relationship Id="rId3" Type="http://schemas.openxmlformats.org/officeDocument/2006/relationships/tags" Target="../tags/tag102.xml"/><Relationship Id="rId7" Type="http://schemas.openxmlformats.org/officeDocument/2006/relationships/slideLayout" Target="../slideLayouts/slideLayout2.xml"/><Relationship Id="rId12" Type="http://schemas.openxmlformats.org/officeDocument/2006/relationships/image" Target="../media/image107.png"/><Relationship Id="rId2" Type="http://schemas.openxmlformats.org/officeDocument/2006/relationships/tags" Target="../tags/tag101.xml"/><Relationship Id="rId1" Type="http://schemas.openxmlformats.org/officeDocument/2006/relationships/tags" Target="../tags/tag100.xml"/><Relationship Id="rId6" Type="http://schemas.openxmlformats.org/officeDocument/2006/relationships/tags" Target="../tags/tag105.xml"/><Relationship Id="rId11" Type="http://schemas.openxmlformats.org/officeDocument/2006/relationships/image" Target="../media/image106.png"/><Relationship Id="rId5" Type="http://schemas.openxmlformats.org/officeDocument/2006/relationships/tags" Target="../tags/tag104.xml"/><Relationship Id="rId10" Type="http://schemas.openxmlformats.org/officeDocument/2006/relationships/image" Target="../media/image105.png"/><Relationship Id="rId4" Type="http://schemas.openxmlformats.org/officeDocument/2006/relationships/tags" Target="../tags/tag103.xml"/><Relationship Id="rId9" Type="http://schemas.openxmlformats.org/officeDocument/2006/relationships/image" Target="../media/image82.png"/></Relationships>
</file>

<file path=ppt/slides/_rels/slide109.xml.rels><?xml version="1.0" encoding="UTF-8" standalone="yes"?>
<Relationships xmlns="http://schemas.openxmlformats.org/package/2006/relationships"><Relationship Id="rId8" Type="http://schemas.openxmlformats.org/officeDocument/2006/relationships/image" Target="../media/image111.png"/><Relationship Id="rId3" Type="http://schemas.openxmlformats.org/officeDocument/2006/relationships/tags" Target="../tags/tag108.xml"/><Relationship Id="rId7" Type="http://schemas.openxmlformats.org/officeDocument/2006/relationships/image" Target="../media/image110.png"/><Relationship Id="rId2" Type="http://schemas.openxmlformats.org/officeDocument/2006/relationships/tags" Target="../tags/tag107.xml"/><Relationship Id="rId1" Type="http://schemas.openxmlformats.org/officeDocument/2006/relationships/tags" Target="../tags/tag106.xml"/><Relationship Id="rId6" Type="http://schemas.openxmlformats.org/officeDocument/2006/relationships/image" Target="../media/image109.png"/><Relationship Id="rId5" Type="http://schemas.openxmlformats.org/officeDocument/2006/relationships/slideLayout" Target="../slideLayouts/slideLayout2.xml"/><Relationship Id="rId4" Type="http://schemas.openxmlformats.org/officeDocument/2006/relationships/tags" Target="../tags/tag109.xml"/><Relationship Id="rId9" Type="http://schemas.openxmlformats.org/officeDocument/2006/relationships/image" Target="../media/image1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8" Type="http://schemas.openxmlformats.org/officeDocument/2006/relationships/slideLayout" Target="../slideLayouts/slideLayout2.xml"/><Relationship Id="rId13" Type="http://schemas.openxmlformats.org/officeDocument/2006/relationships/image" Target="../media/image116.png"/><Relationship Id="rId3" Type="http://schemas.openxmlformats.org/officeDocument/2006/relationships/tags" Target="../tags/tag112.xml"/><Relationship Id="rId7" Type="http://schemas.openxmlformats.org/officeDocument/2006/relationships/tags" Target="../tags/tag116.xml"/><Relationship Id="rId12" Type="http://schemas.openxmlformats.org/officeDocument/2006/relationships/image" Target="../media/image115.png"/><Relationship Id="rId2" Type="http://schemas.openxmlformats.org/officeDocument/2006/relationships/tags" Target="../tags/tag111.xml"/><Relationship Id="rId1" Type="http://schemas.openxmlformats.org/officeDocument/2006/relationships/tags" Target="../tags/tag110.xml"/><Relationship Id="rId6" Type="http://schemas.openxmlformats.org/officeDocument/2006/relationships/tags" Target="../tags/tag115.xml"/><Relationship Id="rId11" Type="http://schemas.openxmlformats.org/officeDocument/2006/relationships/image" Target="../media/image114.png"/><Relationship Id="rId5" Type="http://schemas.openxmlformats.org/officeDocument/2006/relationships/tags" Target="../tags/tag114.xml"/><Relationship Id="rId15" Type="http://schemas.openxmlformats.org/officeDocument/2006/relationships/image" Target="../media/image118.png"/><Relationship Id="rId10" Type="http://schemas.openxmlformats.org/officeDocument/2006/relationships/image" Target="../media/image113.png"/><Relationship Id="rId4" Type="http://schemas.openxmlformats.org/officeDocument/2006/relationships/tags" Target="../tags/tag113.xml"/><Relationship Id="rId9" Type="http://schemas.openxmlformats.org/officeDocument/2006/relationships/image" Target="../media/image112.png"/><Relationship Id="rId14" Type="http://schemas.openxmlformats.org/officeDocument/2006/relationships/image" Target="../media/image117.png"/></Relationships>
</file>

<file path=ppt/slides/_rels/slide111.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image" Target="../media/image120.jpe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122.jpe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8" Type="http://schemas.openxmlformats.org/officeDocument/2006/relationships/image" Target="../media/image126.jpeg"/><Relationship Id="rId3" Type="http://schemas.openxmlformats.org/officeDocument/2006/relationships/tags" Target="../tags/tag119.xml"/><Relationship Id="rId7" Type="http://schemas.openxmlformats.org/officeDocument/2006/relationships/image" Target="../media/image125.png"/><Relationship Id="rId2" Type="http://schemas.openxmlformats.org/officeDocument/2006/relationships/tags" Target="../tags/tag118.xml"/><Relationship Id="rId1" Type="http://schemas.openxmlformats.org/officeDocument/2006/relationships/tags" Target="../tags/tag117.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tags" Target="../tags/tag122.xml"/><Relationship Id="rId2" Type="http://schemas.openxmlformats.org/officeDocument/2006/relationships/tags" Target="../tags/tag121.xml"/><Relationship Id="rId1" Type="http://schemas.openxmlformats.org/officeDocument/2006/relationships/tags" Target="../tags/tag120.xml"/><Relationship Id="rId6" Type="http://schemas.openxmlformats.org/officeDocument/2006/relationships/image" Target="../media/image128.png"/><Relationship Id="rId5" Type="http://schemas.openxmlformats.org/officeDocument/2006/relationships/image" Target="../media/image127.png"/><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8" Type="http://schemas.openxmlformats.org/officeDocument/2006/relationships/image" Target="../media/image128.png"/><Relationship Id="rId3" Type="http://schemas.openxmlformats.org/officeDocument/2006/relationships/tags" Target="../tags/tag125.xml"/><Relationship Id="rId7" Type="http://schemas.openxmlformats.org/officeDocument/2006/relationships/image" Target="../media/image130.png"/><Relationship Id="rId2" Type="http://schemas.openxmlformats.org/officeDocument/2006/relationships/tags" Target="../tags/tag124.xml"/><Relationship Id="rId1" Type="http://schemas.openxmlformats.org/officeDocument/2006/relationships/tags" Target="../tags/tag123.xml"/><Relationship Id="rId6" Type="http://schemas.openxmlformats.org/officeDocument/2006/relationships/image" Target="../media/image129.png"/><Relationship Id="rId5" Type="http://schemas.openxmlformats.org/officeDocument/2006/relationships/slideLayout" Target="../slideLayouts/slideLayout2.xml"/><Relationship Id="rId4" Type="http://schemas.openxmlformats.org/officeDocument/2006/relationships/tags" Target="../tags/tag126.xml"/></Relationships>
</file>

<file path=ppt/slides/_rels/slide131.xml.rels><?xml version="1.0" encoding="UTF-8" standalone="yes"?>
<Relationships xmlns="http://schemas.openxmlformats.org/package/2006/relationships"><Relationship Id="rId3" Type="http://schemas.openxmlformats.org/officeDocument/2006/relationships/tags" Target="../tags/tag129.xml"/><Relationship Id="rId2" Type="http://schemas.openxmlformats.org/officeDocument/2006/relationships/tags" Target="../tags/tag128.xml"/><Relationship Id="rId1" Type="http://schemas.openxmlformats.org/officeDocument/2006/relationships/tags" Target="../tags/tag127.xml"/><Relationship Id="rId6" Type="http://schemas.openxmlformats.org/officeDocument/2006/relationships/image" Target="../media/image128.png"/><Relationship Id="rId5" Type="http://schemas.openxmlformats.org/officeDocument/2006/relationships/image" Target="../media/image131.png"/><Relationship Id="rId4"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3" Type="http://schemas.openxmlformats.org/officeDocument/2006/relationships/tags" Target="../tags/tag132.xml"/><Relationship Id="rId7" Type="http://schemas.openxmlformats.org/officeDocument/2006/relationships/image" Target="../media/image128.png"/><Relationship Id="rId2" Type="http://schemas.openxmlformats.org/officeDocument/2006/relationships/tags" Target="../tags/tag131.xml"/><Relationship Id="rId1" Type="http://schemas.openxmlformats.org/officeDocument/2006/relationships/tags" Target="../tags/tag130.xml"/><Relationship Id="rId6" Type="http://schemas.openxmlformats.org/officeDocument/2006/relationships/image" Target="../media/image132.png"/><Relationship Id="rId5" Type="http://schemas.openxmlformats.org/officeDocument/2006/relationships/slideLayout" Target="../slideLayouts/slideLayout2.xml"/><Relationship Id="rId4" Type="http://schemas.openxmlformats.org/officeDocument/2006/relationships/tags" Target="../tags/tag133.xml"/></Relationships>
</file>

<file path=ppt/slides/_rels/slide133.xml.rels><?xml version="1.0" encoding="UTF-8" standalone="yes"?>
<Relationships xmlns="http://schemas.openxmlformats.org/package/2006/relationships"><Relationship Id="rId8" Type="http://schemas.openxmlformats.org/officeDocument/2006/relationships/image" Target="../media/image135.png"/><Relationship Id="rId3" Type="http://schemas.openxmlformats.org/officeDocument/2006/relationships/tags" Target="../tags/tag136.xml"/><Relationship Id="rId7" Type="http://schemas.openxmlformats.org/officeDocument/2006/relationships/image" Target="../media/image134.png"/><Relationship Id="rId2" Type="http://schemas.openxmlformats.org/officeDocument/2006/relationships/tags" Target="../tags/tag135.xml"/><Relationship Id="rId1" Type="http://schemas.openxmlformats.org/officeDocument/2006/relationships/tags" Target="../tags/tag134.xml"/><Relationship Id="rId6" Type="http://schemas.openxmlformats.org/officeDocument/2006/relationships/image" Target="../media/image133.png"/><Relationship Id="rId5" Type="http://schemas.openxmlformats.org/officeDocument/2006/relationships/slideLayout" Target="../slideLayouts/slideLayout2.xml"/><Relationship Id="rId4" Type="http://schemas.openxmlformats.org/officeDocument/2006/relationships/tags" Target="../tags/tag137.xml"/><Relationship Id="rId9" Type="http://schemas.openxmlformats.org/officeDocument/2006/relationships/image" Target="../media/image136.png"/></Relationships>
</file>

<file path=ppt/slides/_rels/slide134.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tags" Target="../tags/tag140.xml"/><Relationship Id="rId7" Type="http://schemas.openxmlformats.org/officeDocument/2006/relationships/image" Target="../media/image138.png"/><Relationship Id="rId2" Type="http://schemas.openxmlformats.org/officeDocument/2006/relationships/tags" Target="../tags/tag139.xml"/><Relationship Id="rId1" Type="http://schemas.openxmlformats.org/officeDocument/2006/relationships/tags" Target="../tags/tag138.xml"/><Relationship Id="rId6" Type="http://schemas.openxmlformats.org/officeDocument/2006/relationships/image" Target="../media/image137.png"/><Relationship Id="rId5" Type="http://schemas.openxmlformats.org/officeDocument/2006/relationships/slideLayout" Target="../slideLayouts/slideLayout2.xml"/><Relationship Id="rId4" Type="http://schemas.openxmlformats.org/officeDocument/2006/relationships/tags" Target="../tags/tag141.xml"/><Relationship Id="rId9" Type="http://schemas.openxmlformats.org/officeDocument/2006/relationships/image" Target="../media/image140.png"/></Relationships>
</file>

<file path=ppt/slides/_rels/slide135.xml.rels><?xml version="1.0" encoding="UTF-8" standalone="yes"?>
<Relationships xmlns="http://schemas.openxmlformats.org/package/2006/relationships"><Relationship Id="rId3" Type="http://schemas.openxmlformats.org/officeDocument/2006/relationships/tags" Target="../tags/tag144.xml"/><Relationship Id="rId2" Type="http://schemas.openxmlformats.org/officeDocument/2006/relationships/tags" Target="../tags/tag143.xml"/><Relationship Id="rId1" Type="http://schemas.openxmlformats.org/officeDocument/2006/relationships/tags" Target="../tags/tag142.xml"/><Relationship Id="rId6" Type="http://schemas.openxmlformats.org/officeDocument/2006/relationships/image" Target="../media/image128.png"/><Relationship Id="rId5" Type="http://schemas.openxmlformats.org/officeDocument/2006/relationships/image" Target="../media/image141.png"/><Relationship Id="rId4"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3" Type="http://schemas.openxmlformats.org/officeDocument/2006/relationships/tags" Target="../tags/tag147.xml"/><Relationship Id="rId2" Type="http://schemas.openxmlformats.org/officeDocument/2006/relationships/tags" Target="../tags/tag146.xml"/><Relationship Id="rId1" Type="http://schemas.openxmlformats.org/officeDocument/2006/relationships/tags" Target="../tags/tag145.xml"/><Relationship Id="rId6" Type="http://schemas.openxmlformats.org/officeDocument/2006/relationships/image" Target="../media/image128.png"/><Relationship Id="rId5" Type="http://schemas.openxmlformats.org/officeDocument/2006/relationships/image" Target="../media/image142.png"/><Relationship Id="rId4"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slideLayout" Target="../slideLayouts/slideLayout2.xml"/><Relationship Id="rId1" Type="http://schemas.openxmlformats.org/officeDocument/2006/relationships/tags" Target="../tags/tag148.xml"/></Relationships>
</file>

<file path=ppt/slides/_rels/slide1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0.xml"/><Relationship Id="rId1" Type="http://schemas.openxmlformats.org/officeDocument/2006/relationships/tags" Target="../tags/tag149.xml"/><Relationship Id="rId5" Type="http://schemas.openxmlformats.org/officeDocument/2006/relationships/image" Target="../media/image145.png"/><Relationship Id="rId4" Type="http://schemas.openxmlformats.org/officeDocument/2006/relationships/image" Target="../media/image144.png"/></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8" Type="http://schemas.openxmlformats.org/officeDocument/2006/relationships/image" Target="../media/image148.png"/><Relationship Id="rId3" Type="http://schemas.openxmlformats.org/officeDocument/2006/relationships/tags" Target="../tags/tag153.xml"/><Relationship Id="rId7" Type="http://schemas.openxmlformats.org/officeDocument/2006/relationships/image" Target="../media/image147.png"/><Relationship Id="rId2" Type="http://schemas.openxmlformats.org/officeDocument/2006/relationships/tags" Target="../tags/tag152.xml"/><Relationship Id="rId1" Type="http://schemas.openxmlformats.org/officeDocument/2006/relationships/tags" Target="../tags/tag151.xml"/><Relationship Id="rId6" Type="http://schemas.openxmlformats.org/officeDocument/2006/relationships/image" Target="../media/image146.png"/><Relationship Id="rId5" Type="http://schemas.openxmlformats.org/officeDocument/2006/relationships/slideLayout" Target="../slideLayouts/slideLayout2.xml"/><Relationship Id="rId4" Type="http://schemas.openxmlformats.org/officeDocument/2006/relationships/tags" Target="../tags/tag154.xml"/><Relationship Id="rId9" Type="http://schemas.openxmlformats.org/officeDocument/2006/relationships/image" Target="../media/image149.png"/></Relationships>
</file>

<file path=ppt/slides/_rels/slide141.xml.rels><?xml version="1.0" encoding="UTF-8" standalone="yes"?>
<Relationships xmlns="http://schemas.openxmlformats.org/package/2006/relationships"><Relationship Id="rId8" Type="http://schemas.openxmlformats.org/officeDocument/2006/relationships/image" Target="../media/image151.png"/><Relationship Id="rId3" Type="http://schemas.openxmlformats.org/officeDocument/2006/relationships/tags" Target="../tags/tag157.xml"/><Relationship Id="rId7" Type="http://schemas.openxmlformats.org/officeDocument/2006/relationships/image" Target="../media/image150.png"/><Relationship Id="rId2" Type="http://schemas.openxmlformats.org/officeDocument/2006/relationships/tags" Target="../tags/tag156.xml"/><Relationship Id="rId1" Type="http://schemas.openxmlformats.org/officeDocument/2006/relationships/tags" Target="../tags/tag155.xml"/><Relationship Id="rId6" Type="http://schemas.openxmlformats.org/officeDocument/2006/relationships/slideLayout" Target="../slideLayouts/slideLayout2.xml"/><Relationship Id="rId5" Type="http://schemas.openxmlformats.org/officeDocument/2006/relationships/tags" Target="../tags/tag159.xml"/><Relationship Id="rId4" Type="http://schemas.openxmlformats.org/officeDocument/2006/relationships/tags" Target="../tags/tag158.xml"/><Relationship Id="rId9" Type="http://schemas.openxmlformats.org/officeDocument/2006/relationships/image" Target="../media/image128.png"/></Relationships>
</file>

<file path=ppt/slides/_rels/slide142.xml.rels><?xml version="1.0" encoding="UTF-8" standalone="yes"?>
<Relationships xmlns="http://schemas.openxmlformats.org/package/2006/relationships"><Relationship Id="rId8" Type="http://schemas.openxmlformats.org/officeDocument/2006/relationships/image" Target="../media/image154.png"/><Relationship Id="rId3" Type="http://schemas.openxmlformats.org/officeDocument/2006/relationships/tags" Target="../tags/tag162.xml"/><Relationship Id="rId7" Type="http://schemas.openxmlformats.org/officeDocument/2006/relationships/image" Target="../media/image153.png"/><Relationship Id="rId2" Type="http://schemas.openxmlformats.org/officeDocument/2006/relationships/tags" Target="../tags/tag161.xml"/><Relationship Id="rId1" Type="http://schemas.openxmlformats.org/officeDocument/2006/relationships/tags" Target="../tags/tag160.xml"/><Relationship Id="rId6" Type="http://schemas.openxmlformats.org/officeDocument/2006/relationships/image" Target="../media/image152.png"/><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slideLayout" Target="../slideLayouts/slideLayout2.xml"/><Relationship Id="rId1" Type="http://schemas.openxmlformats.org/officeDocument/2006/relationships/tags" Target="../tags/tag163.xml"/></Relationships>
</file>

<file path=ppt/slides/_rels/slide144.xml.rels><?xml version="1.0" encoding="UTF-8" standalone="yes"?>
<Relationships xmlns="http://schemas.openxmlformats.org/package/2006/relationships"><Relationship Id="rId8" Type="http://schemas.openxmlformats.org/officeDocument/2006/relationships/image" Target="../media/image157.png"/><Relationship Id="rId3" Type="http://schemas.openxmlformats.org/officeDocument/2006/relationships/tags" Target="../tags/tag166.xml"/><Relationship Id="rId7" Type="http://schemas.openxmlformats.org/officeDocument/2006/relationships/image" Target="../media/image156.png"/><Relationship Id="rId2" Type="http://schemas.openxmlformats.org/officeDocument/2006/relationships/tags" Target="../tags/tag165.xml"/><Relationship Id="rId1" Type="http://schemas.openxmlformats.org/officeDocument/2006/relationships/tags" Target="../tags/tag164.xml"/><Relationship Id="rId6" Type="http://schemas.openxmlformats.org/officeDocument/2006/relationships/slideLayout" Target="../slideLayouts/slideLayout2.xml"/><Relationship Id="rId11" Type="http://schemas.openxmlformats.org/officeDocument/2006/relationships/image" Target="../media/image160.png"/><Relationship Id="rId5" Type="http://schemas.openxmlformats.org/officeDocument/2006/relationships/tags" Target="../tags/tag168.xml"/><Relationship Id="rId10" Type="http://schemas.openxmlformats.org/officeDocument/2006/relationships/image" Target="../media/image159.png"/><Relationship Id="rId4" Type="http://schemas.openxmlformats.org/officeDocument/2006/relationships/tags" Target="../tags/tag167.xml"/><Relationship Id="rId9" Type="http://schemas.openxmlformats.org/officeDocument/2006/relationships/image" Target="../media/image158.png"/></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9.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41.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8" Type="http://schemas.openxmlformats.org/officeDocument/2006/relationships/slideLayout" Target="../slideLayouts/slideLayout2.xml"/><Relationship Id="rId13" Type="http://schemas.openxmlformats.org/officeDocument/2006/relationships/image" Target="../media/image20.png"/><Relationship Id="rId3" Type="http://schemas.openxmlformats.org/officeDocument/2006/relationships/tags" Target="../tags/tag17.xml"/><Relationship Id="rId7" Type="http://schemas.openxmlformats.org/officeDocument/2006/relationships/tags" Target="../tags/tag21.xml"/><Relationship Id="rId12" Type="http://schemas.openxmlformats.org/officeDocument/2006/relationships/image" Target="../media/image19.png"/><Relationship Id="rId2" Type="http://schemas.openxmlformats.org/officeDocument/2006/relationships/tags" Target="../tags/tag16.xml"/><Relationship Id="rId16" Type="http://schemas.openxmlformats.org/officeDocument/2006/relationships/image" Target="../media/image23.png"/><Relationship Id="rId1" Type="http://schemas.openxmlformats.org/officeDocument/2006/relationships/tags" Target="../tags/tag15.xml"/><Relationship Id="rId6" Type="http://schemas.openxmlformats.org/officeDocument/2006/relationships/tags" Target="../tags/tag20.xml"/><Relationship Id="rId11" Type="http://schemas.openxmlformats.org/officeDocument/2006/relationships/image" Target="../media/image18.png"/><Relationship Id="rId5" Type="http://schemas.openxmlformats.org/officeDocument/2006/relationships/tags" Target="../tags/tag19.xml"/><Relationship Id="rId15" Type="http://schemas.openxmlformats.org/officeDocument/2006/relationships/image" Target="../media/image22.png"/><Relationship Id="rId10" Type="http://schemas.openxmlformats.org/officeDocument/2006/relationships/image" Target="../media/image17.png"/><Relationship Id="rId4" Type="http://schemas.openxmlformats.org/officeDocument/2006/relationships/tags" Target="../tags/tag18.xml"/><Relationship Id="rId9" Type="http://schemas.openxmlformats.org/officeDocument/2006/relationships/notesSlide" Target="../notesSlides/notesSlide2.xml"/><Relationship Id="rId14" Type="http://schemas.openxmlformats.org/officeDocument/2006/relationships/image" Target="../media/image21.png"/></Relationships>
</file>

<file path=ppt/slides/_rels/slide43.xml.rels><?xml version="1.0" encoding="UTF-8" standalone="yes"?>
<Relationships xmlns="http://schemas.openxmlformats.org/package/2006/relationships"><Relationship Id="rId8" Type="http://schemas.openxmlformats.org/officeDocument/2006/relationships/notesSlide" Target="../notesSlides/notesSlide3.xml"/><Relationship Id="rId13" Type="http://schemas.openxmlformats.org/officeDocument/2006/relationships/image" Target="../media/image28.png"/><Relationship Id="rId3" Type="http://schemas.openxmlformats.org/officeDocument/2006/relationships/tags" Target="../tags/tag24.xml"/><Relationship Id="rId7" Type="http://schemas.openxmlformats.org/officeDocument/2006/relationships/slideLayout" Target="../slideLayouts/slideLayout2.xml"/><Relationship Id="rId12" Type="http://schemas.openxmlformats.org/officeDocument/2006/relationships/image" Target="../media/image27.png"/><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11" Type="http://schemas.openxmlformats.org/officeDocument/2006/relationships/image" Target="../media/image26.png"/><Relationship Id="rId5" Type="http://schemas.openxmlformats.org/officeDocument/2006/relationships/tags" Target="../tags/tag26.xml"/><Relationship Id="rId10" Type="http://schemas.openxmlformats.org/officeDocument/2006/relationships/image" Target="../media/image25.png"/><Relationship Id="rId4" Type="http://schemas.openxmlformats.org/officeDocument/2006/relationships/tags" Target="../tags/tag25.xml"/><Relationship Id="rId9" Type="http://schemas.openxmlformats.org/officeDocument/2006/relationships/image" Target="../media/image24.png"/><Relationship Id="rId14" Type="http://schemas.openxmlformats.org/officeDocument/2006/relationships/image" Target="../media/image29.png"/></Relationships>
</file>

<file path=ppt/slides/_rels/slide44.xml.rels><?xml version="1.0" encoding="UTF-8" standalone="yes"?>
<Relationships xmlns="http://schemas.openxmlformats.org/package/2006/relationships"><Relationship Id="rId8" Type="http://schemas.openxmlformats.org/officeDocument/2006/relationships/notesSlide" Target="../notesSlides/notesSlide4.xml"/><Relationship Id="rId13" Type="http://schemas.openxmlformats.org/officeDocument/2006/relationships/image" Target="../media/image34.png"/><Relationship Id="rId3" Type="http://schemas.openxmlformats.org/officeDocument/2006/relationships/tags" Target="../tags/tag30.xml"/><Relationship Id="rId7" Type="http://schemas.openxmlformats.org/officeDocument/2006/relationships/slideLayout" Target="../slideLayouts/slideLayout2.xml"/><Relationship Id="rId12" Type="http://schemas.openxmlformats.org/officeDocument/2006/relationships/image" Target="../media/image33.png"/><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11" Type="http://schemas.openxmlformats.org/officeDocument/2006/relationships/image" Target="../media/image32.png"/><Relationship Id="rId5" Type="http://schemas.openxmlformats.org/officeDocument/2006/relationships/tags" Target="../tags/tag32.xml"/><Relationship Id="rId10" Type="http://schemas.openxmlformats.org/officeDocument/2006/relationships/image" Target="../media/image31.png"/><Relationship Id="rId4" Type="http://schemas.openxmlformats.org/officeDocument/2006/relationships/tags" Target="../tags/tag31.xml"/><Relationship Id="rId9" Type="http://schemas.openxmlformats.org/officeDocument/2006/relationships/image" Target="../media/image30.png"/><Relationship Id="rId14" Type="http://schemas.openxmlformats.org/officeDocument/2006/relationships/image" Target="../media/image35.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tags" Target="../tags/tag36.xml"/><Relationship Id="rId7" Type="http://schemas.openxmlformats.org/officeDocument/2006/relationships/image" Target="../media/image37.png"/><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image" Target="../media/image36.png"/><Relationship Id="rId5" Type="http://schemas.openxmlformats.org/officeDocument/2006/relationships/image" Target="../media/image31.png"/><Relationship Id="rId4"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8.xml"/><Relationship Id="rId1" Type="http://schemas.openxmlformats.org/officeDocument/2006/relationships/tags" Target="../tags/tag37.xml"/><Relationship Id="rId5" Type="http://schemas.openxmlformats.org/officeDocument/2006/relationships/image" Target="../media/image38.png"/><Relationship Id="rId4" Type="http://schemas.openxmlformats.org/officeDocument/2006/relationships/image" Target="../media/image37.png"/></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0.xml"/><Relationship Id="rId1" Type="http://schemas.openxmlformats.org/officeDocument/2006/relationships/tags" Target="../tags/tag39.xml"/><Relationship Id="rId5" Type="http://schemas.openxmlformats.org/officeDocument/2006/relationships/image" Target="../media/image36.png"/><Relationship Id="rId4" Type="http://schemas.openxmlformats.org/officeDocument/2006/relationships/image" Target="../media/image39.png"/></Relationships>
</file>

<file path=ppt/slides/_rels/slide4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slideLayout" Target="../slideLayouts/slideLayout2.xml"/><Relationship Id="rId1" Type="http://schemas.openxmlformats.org/officeDocument/2006/relationships/tags" Target="../tags/tag4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29.png"/><Relationship Id="rId3" Type="http://schemas.openxmlformats.org/officeDocument/2006/relationships/tags" Target="../tags/tag44.xml"/><Relationship Id="rId7" Type="http://schemas.openxmlformats.org/officeDocument/2006/relationships/slideLayout" Target="../slideLayouts/slideLayout2.xml"/><Relationship Id="rId12" Type="http://schemas.openxmlformats.org/officeDocument/2006/relationships/image" Target="../media/image45.png"/><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tags" Target="../tags/tag47.xml"/><Relationship Id="rId11" Type="http://schemas.openxmlformats.org/officeDocument/2006/relationships/image" Target="../media/image44.png"/><Relationship Id="rId5" Type="http://schemas.openxmlformats.org/officeDocument/2006/relationships/tags" Target="../tags/tag46.xml"/><Relationship Id="rId10" Type="http://schemas.openxmlformats.org/officeDocument/2006/relationships/image" Target="../media/image43.png"/><Relationship Id="rId4" Type="http://schemas.openxmlformats.org/officeDocument/2006/relationships/tags" Target="../tags/tag45.xml"/><Relationship Id="rId9" Type="http://schemas.openxmlformats.org/officeDocument/2006/relationships/image" Target="../media/image42.png"/></Relationships>
</file>

<file path=ppt/slides/_rels/slide51.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tags" Target="../tags/tag50.xml"/><Relationship Id="rId7" Type="http://schemas.openxmlformats.org/officeDocument/2006/relationships/image" Target="../media/image47.png"/><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image" Target="../media/image46.png"/><Relationship Id="rId5" Type="http://schemas.openxmlformats.org/officeDocument/2006/relationships/slideLayout" Target="../slideLayouts/slideLayout2.xml"/><Relationship Id="rId4" Type="http://schemas.openxmlformats.org/officeDocument/2006/relationships/tags" Target="../tags/tag51.xml"/><Relationship Id="rId9" Type="http://schemas.openxmlformats.org/officeDocument/2006/relationships/image" Target="../media/image49.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3.xml"/><Relationship Id="rId1" Type="http://schemas.openxmlformats.org/officeDocument/2006/relationships/tags" Target="../tags/tag52.xml"/><Relationship Id="rId5" Type="http://schemas.openxmlformats.org/officeDocument/2006/relationships/image" Target="../media/image51.png"/><Relationship Id="rId4" Type="http://schemas.openxmlformats.org/officeDocument/2006/relationships/image" Target="../media/image50.png"/></Relationships>
</file>

<file path=ppt/slides/_rels/slide57.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image" Target="../media/image54.png"/><Relationship Id="rId4" Type="http://schemas.openxmlformats.org/officeDocument/2006/relationships/image" Target="../media/image53.png"/></Relationships>
</file>

<file path=ppt/slides/_rels/slide61.xml.rels><?xml version="1.0" encoding="UTF-8" standalone="yes"?>
<Relationships xmlns="http://schemas.openxmlformats.org/package/2006/relationships"><Relationship Id="rId2" Type="http://schemas.openxmlformats.org/officeDocument/2006/relationships/image" Target="../media/image55.wmf"/><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tags" Target="../tags/tag58.xml"/><Relationship Id="rId7" Type="http://schemas.openxmlformats.org/officeDocument/2006/relationships/image" Target="../media/image58.png"/><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image" Target="../media/image62.jpeg"/><Relationship Id="rId5" Type="http://schemas.openxmlformats.org/officeDocument/2006/relationships/image" Target="../media/image61.png"/><Relationship Id="rId4" Type="http://schemas.openxmlformats.org/officeDocument/2006/relationships/image" Target="../media/image60.png"/></Relationships>
</file>

<file path=ppt/slides/_rels/slide6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slideLayout" Target="../slideLayouts/slideLayout2.xml"/><Relationship Id="rId1" Type="http://schemas.openxmlformats.org/officeDocument/2006/relationships/tags" Target="../tags/tag6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slideLayout" Target="../slideLayouts/slideLayout2.xml"/><Relationship Id="rId1" Type="http://schemas.openxmlformats.org/officeDocument/2006/relationships/tags" Target="../tags/tag62.xml"/></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image" Target="../media/image66.jpeg"/><Relationship Id="rId5" Type="http://schemas.openxmlformats.org/officeDocument/2006/relationships/image" Target="../media/image65.png"/><Relationship Id="rId4" Type="http://schemas.openxmlformats.org/officeDocument/2006/relationships/image" Target="../media/image64.png"/></Relationships>
</file>

<file path=ppt/slides/_rels/slide7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slideLayout" Target="../slideLayouts/slideLayout2.xml"/><Relationship Id="rId1" Type="http://schemas.openxmlformats.org/officeDocument/2006/relationships/tags" Target="../tags/tag65.xml"/></Relationships>
</file>

<file path=ppt/slides/_rels/slide73.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tags" Target="../tags/tag68.xml"/><Relationship Id="rId7" Type="http://schemas.openxmlformats.org/officeDocument/2006/relationships/image" Target="../media/image67.png"/><Relationship Id="rId2" Type="http://schemas.openxmlformats.org/officeDocument/2006/relationships/tags" Target="../tags/tag67.xml"/><Relationship Id="rId1" Type="http://schemas.openxmlformats.org/officeDocument/2006/relationships/tags" Target="../tags/tag66.xml"/><Relationship Id="rId6" Type="http://schemas.openxmlformats.org/officeDocument/2006/relationships/image" Target="../media/image63.png"/><Relationship Id="rId5" Type="http://schemas.openxmlformats.org/officeDocument/2006/relationships/slideLayout" Target="../slideLayouts/slideLayout2.xml"/><Relationship Id="rId4" Type="http://schemas.openxmlformats.org/officeDocument/2006/relationships/tags" Target="../tags/tag69.xml"/><Relationship Id="rId9" Type="http://schemas.openxmlformats.org/officeDocument/2006/relationships/image" Target="../media/image69.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8" Type="http://schemas.openxmlformats.org/officeDocument/2006/relationships/image" Target="../media/image72.png"/><Relationship Id="rId13" Type="http://schemas.openxmlformats.org/officeDocument/2006/relationships/image" Target="../media/image77.png"/><Relationship Id="rId3" Type="http://schemas.openxmlformats.org/officeDocument/2006/relationships/tags" Target="../tags/tag72.xml"/><Relationship Id="rId7" Type="http://schemas.openxmlformats.org/officeDocument/2006/relationships/slideLayout" Target="../slideLayouts/slideLayout2.xml"/><Relationship Id="rId12" Type="http://schemas.openxmlformats.org/officeDocument/2006/relationships/image" Target="../media/image76.png"/><Relationship Id="rId2" Type="http://schemas.openxmlformats.org/officeDocument/2006/relationships/tags" Target="../tags/tag71.xml"/><Relationship Id="rId1" Type="http://schemas.openxmlformats.org/officeDocument/2006/relationships/tags" Target="../tags/tag70.xml"/><Relationship Id="rId6" Type="http://schemas.openxmlformats.org/officeDocument/2006/relationships/tags" Target="../tags/tag75.xml"/><Relationship Id="rId11" Type="http://schemas.openxmlformats.org/officeDocument/2006/relationships/image" Target="../media/image75.png"/><Relationship Id="rId5" Type="http://schemas.openxmlformats.org/officeDocument/2006/relationships/tags" Target="../tags/tag74.xml"/><Relationship Id="rId10" Type="http://schemas.openxmlformats.org/officeDocument/2006/relationships/image" Target="../media/image74.png"/><Relationship Id="rId4" Type="http://schemas.openxmlformats.org/officeDocument/2006/relationships/tags" Target="../tags/tag73.xml"/><Relationship Id="rId9" Type="http://schemas.openxmlformats.org/officeDocument/2006/relationships/image" Target="../media/image73.png"/></Relationships>
</file>

<file path=ppt/slides/_rels/slide78.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7.xml"/><Relationship Id="rId1" Type="http://schemas.openxmlformats.org/officeDocument/2006/relationships/tags" Target="../tags/tag76.xml"/><Relationship Id="rId5" Type="http://schemas.openxmlformats.org/officeDocument/2006/relationships/image" Target="../media/image81.png"/><Relationship Id="rId4" Type="http://schemas.openxmlformats.org/officeDocument/2006/relationships/image" Target="../media/image80.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tags" Target="../tags/tag80.xml"/><Relationship Id="rId7" Type="http://schemas.openxmlformats.org/officeDocument/2006/relationships/image" Target="../media/image83.png"/><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image" Target="../media/image82.png"/><Relationship Id="rId5" Type="http://schemas.openxmlformats.org/officeDocument/2006/relationships/slideLayout" Target="../slideLayouts/slideLayout2.xml"/><Relationship Id="rId4" Type="http://schemas.openxmlformats.org/officeDocument/2006/relationships/tags" Target="../tags/tag81.xml"/><Relationship Id="rId9" Type="http://schemas.openxmlformats.org/officeDocument/2006/relationships/image" Target="../media/image85.png"/></Relationships>
</file>

<file path=ppt/slides/_rels/slide88.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tags" Target="../tags/tag84.xml"/><Relationship Id="rId7" Type="http://schemas.openxmlformats.org/officeDocument/2006/relationships/image" Target="../media/image87.png"/><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image" Target="../media/image86.png"/><Relationship Id="rId5" Type="http://schemas.openxmlformats.org/officeDocument/2006/relationships/slideLayout" Target="../slideLayouts/slideLayout2.xml"/><Relationship Id="rId4" Type="http://schemas.openxmlformats.org/officeDocument/2006/relationships/tags" Target="../tags/tag85.xml"/><Relationship Id="rId9" Type="http://schemas.openxmlformats.org/officeDocument/2006/relationships/image" Target="../media/image89.png"/></Relationships>
</file>

<file path=ppt/slides/_rels/slide89.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tags" Target="../tags/tag88.xml"/><Relationship Id="rId7" Type="http://schemas.openxmlformats.org/officeDocument/2006/relationships/image" Target="../media/image91.png"/><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image" Target="../media/image90.png"/><Relationship Id="rId5" Type="http://schemas.openxmlformats.org/officeDocument/2006/relationships/slideLayout" Target="../slideLayouts/slideLayout2.xml"/><Relationship Id="rId4" Type="http://schemas.openxmlformats.org/officeDocument/2006/relationships/tags" Target="../tags/tag89.xml"/><Relationship Id="rId9" Type="http://schemas.openxmlformats.org/officeDocument/2006/relationships/image" Target="../media/image9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762000"/>
            <a:ext cx="9144000" cy="2438400"/>
          </a:xfrm>
        </p:spPr>
        <p:txBody>
          <a:bodyPr>
            <a:normAutofit fontScale="90000"/>
          </a:bodyPr>
          <a:lstStyle/>
          <a:p>
            <a:r>
              <a:rPr lang="el-GR" dirty="0" smtClean="0"/>
              <a:t/>
            </a:r>
            <a:br>
              <a:rPr lang="el-GR" dirty="0" smtClean="0"/>
            </a:br>
            <a:r>
              <a:rPr lang="el-GR" sz="4000" dirty="0" smtClean="0"/>
              <a:t/>
            </a:r>
            <a:br>
              <a:rPr lang="el-GR" sz="4000" dirty="0" smtClean="0"/>
            </a:br>
            <a:r>
              <a:rPr lang="el-GR" sz="4000" dirty="0" smtClean="0"/>
              <a:t>Σύνολα, συναρτήσεις, ακολουθίες, αθροίσματα</a:t>
            </a:r>
            <a:br>
              <a:rPr lang="el-GR" sz="4000" dirty="0" smtClean="0"/>
            </a:br>
            <a:r>
              <a:rPr lang="en-US" sz="4000" dirty="0" smtClean="0"/>
              <a:t>Basic Structures: Sets, Functions, Sequences, Sums, and Matrices</a:t>
            </a:r>
            <a:endParaRPr lang="en-US" sz="4000" dirty="0"/>
          </a:p>
        </p:txBody>
      </p:sp>
      <p:sp>
        <p:nvSpPr>
          <p:cNvPr id="3" name="Subtitle 2"/>
          <p:cNvSpPr>
            <a:spLocks noGrp="1"/>
          </p:cNvSpPr>
          <p:nvPr>
            <p:ph type="subTitle" idx="1"/>
          </p:nvPr>
        </p:nvSpPr>
        <p:spPr/>
        <p:txBody>
          <a:bodyPr/>
          <a:lstStyle/>
          <a:p>
            <a:r>
              <a:rPr lang="en-US" dirty="0" smtClean="0"/>
              <a:t>Chapter 2</a:t>
            </a:r>
            <a:endParaRPr lang="en-US" dirty="0"/>
          </a:p>
        </p:txBody>
      </p:sp>
      <p:sp>
        <p:nvSpPr>
          <p:cNvPr id="4" name="TextBox 3"/>
          <p:cNvSpPr txBox="1"/>
          <p:nvPr/>
        </p:nvSpPr>
        <p:spPr>
          <a:xfrm>
            <a:off x="2286000" y="4648200"/>
            <a:ext cx="3962400" cy="369332"/>
          </a:xfrm>
          <a:prstGeom prst="rect">
            <a:avLst/>
          </a:prstGeom>
          <a:noFill/>
        </p:spPr>
        <p:txBody>
          <a:bodyPr wrap="square" rtlCol="0">
            <a:spAutoFit/>
          </a:bodyPr>
          <a:lstStyle/>
          <a:p>
            <a:r>
              <a:rPr lang="en-US" dirty="0" smtClean="0"/>
              <a:t>With Question/Answer Animations</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mtClean="0"/>
              <a:t>Μέθοδος καταλόγου –</a:t>
            </a:r>
            <a:br>
              <a:rPr lang="el-GR" smtClean="0"/>
            </a:br>
            <a:r>
              <a:rPr lang="en-US" smtClean="0"/>
              <a:t>Roster </a:t>
            </a:r>
            <a:r>
              <a:rPr lang="en-US" dirty="0" smtClean="0"/>
              <a:t>Method</a:t>
            </a:r>
            <a:endParaRPr lang="en-US" dirty="0"/>
          </a:p>
        </p:txBody>
      </p:sp>
      <p:sp>
        <p:nvSpPr>
          <p:cNvPr id="3" name="Content Placeholder 2"/>
          <p:cNvSpPr>
            <a:spLocks noGrp="1"/>
          </p:cNvSpPr>
          <p:nvPr>
            <p:ph idx="1"/>
          </p:nvPr>
        </p:nvSpPr>
        <p:spPr/>
        <p:txBody>
          <a:bodyPr>
            <a:normAutofit/>
          </a:bodyPr>
          <a:lstStyle/>
          <a:p>
            <a:r>
              <a:rPr lang="en-US" dirty="0" smtClean="0"/>
              <a:t>Set of all vowels in the English alphabet:</a:t>
            </a:r>
          </a:p>
          <a:p>
            <a:pPr>
              <a:buNone/>
            </a:pPr>
            <a:r>
              <a:rPr lang="en-US" dirty="0" smtClean="0"/>
              <a:t>              </a:t>
            </a:r>
            <a:r>
              <a:rPr lang="en-US" i="1" dirty="0" smtClean="0">
                <a:latin typeface="Cambria Math" pitchFamily="18" charset="0"/>
                <a:ea typeface="Cambria Math" pitchFamily="18" charset="0"/>
              </a:rPr>
              <a:t>V</a:t>
            </a:r>
            <a:r>
              <a:rPr lang="en-US" dirty="0" smtClean="0">
                <a:latin typeface="Cambria Math" pitchFamily="18" charset="0"/>
                <a:ea typeface="Cambria Math" pitchFamily="18" charset="0"/>
              </a:rPr>
              <a:t> = {</a:t>
            </a:r>
            <a:r>
              <a:rPr lang="en-US" dirty="0" err="1" smtClean="0">
                <a:latin typeface="Cambria Math" pitchFamily="18" charset="0"/>
                <a:ea typeface="Cambria Math" pitchFamily="18" charset="0"/>
              </a:rPr>
              <a:t>a,e,i,o,u</a:t>
            </a:r>
            <a:r>
              <a:rPr lang="en-US" dirty="0" smtClean="0">
                <a:latin typeface="Cambria Math" pitchFamily="18" charset="0"/>
                <a:ea typeface="Cambria Math" pitchFamily="18" charset="0"/>
              </a:rPr>
              <a:t>}</a:t>
            </a:r>
          </a:p>
          <a:p>
            <a:r>
              <a:rPr lang="en-US" dirty="0" smtClean="0"/>
              <a:t>Set of all  odd positive integers less than </a:t>
            </a:r>
            <a:r>
              <a:rPr lang="en-US" dirty="0" smtClean="0">
                <a:latin typeface="Cambria Math" pitchFamily="18" charset="0"/>
                <a:ea typeface="Cambria Math" pitchFamily="18" charset="0"/>
              </a:rPr>
              <a:t>10</a:t>
            </a:r>
            <a:r>
              <a:rPr lang="en-US" dirty="0" smtClean="0"/>
              <a:t>:</a:t>
            </a:r>
          </a:p>
          <a:p>
            <a:pPr>
              <a:buNone/>
            </a:pPr>
            <a:r>
              <a:rPr lang="en-US" dirty="0" smtClean="0"/>
              <a:t>             </a:t>
            </a:r>
            <a:r>
              <a:rPr lang="en-US" i="1" dirty="0" smtClean="0">
                <a:latin typeface="Cambria Math" pitchFamily="18" charset="0"/>
                <a:ea typeface="Cambria Math" pitchFamily="18" charset="0"/>
              </a:rPr>
              <a:t>O</a:t>
            </a:r>
            <a:r>
              <a:rPr lang="en-US" dirty="0" smtClean="0">
                <a:latin typeface="Cambria Math" pitchFamily="18" charset="0"/>
                <a:ea typeface="Cambria Math" pitchFamily="18" charset="0"/>
              </a:rPr>
              <a:t> = {1,3,5,7,9}</a:t>
            </a:r>
          </a:p>
          <a:p>
            <a:r>
              <a:rPr lang="en-US" dirty="0" smtClean="0"/>
              <a:t>Set of all positive integers less than </a:t>
            </a:r>
            <a:r>
              <a:rPr lang="en-US" dirty="0" smtClean="0">
                <a:latin typeface="Cambria Math" pitchFamily="18" charset="0"/>
                <a:ea typeface="Cambria Math" pitchFamily="18" charset="0"/>
              </a:rPr>
              <a:t>100</a:t>
            </a:r>
            <a:r>
              <a:rPr lang="en-US" dirty="0" smtClean="0"/>
              <a:t>:</a:t>
            </a:r>
          </a:p>
          <a:p>
            <a:pPr>
              <a:buNone/>
            </a:pPr>
            <a:r>
              <a:rPr lang="en-US" dirty="0" smtClean="0"/>
              <a:t>              </a:t>
            </a:r>
            <a:r>
              <a:rPr lang="en-US" i="1" dirty="0" smtClean="0">
                <a:latin typeface="Cambria Math" pitchFamily="18" charset="0"/>
                <a:ea typeface="Cambria Math" pitchFamily="18" charset="0"/>
              </a:rPr>
              <a:t>S</a:t>
            </a:r>
            <a:r>
              <a:rPr lang="en-US" dirty="0" smtClean="0">
                <a:latin typeface="Cambria Math" pitchFamily="18" charset="0"/>
                <a:ea typeface="Cambria Math" pitchFamily="18" charset="0"/>
              </a:rPr>
              <a:t> = {1,2,3,……..,99}</a:t>
            </a:r>
          </a:p>
          <a:p>
            <a:pPr marL="514350" indent="-514350"/>
            <a:r>
              <a:rPr lang="en-US" dirty="0" smtClean="0">
                <a:latin typeface="Cambria Math" pitchFamily="18" charset="0"/>
                <a:ea typeface="Cambria Math" pitchFamily="18" charset="0"/>
              </a:rPr>
              <a:t>Set of all integers less than 0:</a:t>
            </a:r>
          </a:p>
          <a:p>
            <a:pPr>
              <a:buNone/>
            </a:pPr>
            <a:r>
              <a:rPr lang="en-US" dirty="0" smtClean="0">
                <a:latin typeface="Cambria Math" pitchFamily="18" charset="0"/>
                <a:ea typeface="Cambria Math" pitchFamily="18" charset="0"/>
              </a:rPr>
              <a:t>               </a:t>
            </a:r>
            <a:r>
              <a:rPr lang="en-US" i="1" dirty="0" smtClean="0">
                <a:latin typeface="Cambria Math" pitchFamily="18" charset="0"/>
                <a:ea typeface="Cambria Math" pitchFamily="18" charset="0"/>
              </a:rPr>
              <a:t>S</a:t>
            </a:r>
            <a:r>
              <a:rPr lang="en-US" dirty="0" smtClean="0">
                <a:latin typeface="Cambria Math" pitchFamily="18" charset="0"/>
                <a:ea typeface="Cambria Math" pitchFamily="18" charset="0"/>
              </a:rPr>
              <a:t> = {…., -3,-2,-1}</a:t>
            </a:r>
            <a:endParaRPr lang="en-US" dirty="0">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Special Integer Sequences (</a:t>
            </a:r>
            <a:r>
              <a:rPr lang="en-US" i="1" dirty="0" smtClean="0"/>
              <a:t>opt</a:t>
            </a:r>
            <a:r>
              <a:rPr lang="en-US" dirty="0" smtClean="0"/>
              <a:t>)</a:t>
            </a:r>
            <a:endParaRPr lang="en-US" dirty="0"/>
          </a:p>
        </p:txBody>
      </p:sp>
      <p:sp>
        <p:nvSpPr>
          <p:cNvPr id="3" name="Content Placeholder 2"/>
          <p:cNvSpPr>
            <a:spLocks noGrp="1"/>
          </p:cNvSpPr>
          <p:nvPr>
            <p:ph idx="1"/>
          </p:nvPr>
        </p:nvSpPr>
        <p:spPr/>
        <p:txBody>
          <a:bodyPr>
            <a:normAutofit lnSpcReduction="10000"/>
          </a:bodyPr>
          <a:lstStyle/>
          <a:p>
            <a:r>
              <a:rPr lang="en-US" dirty="0" smtClean="0"/>
              <a:t>Given a few terms of a sequence, try to identify the sequence. Conjecture a formula, recurrence relation, or some other rule.</a:t>
            </a:r>
          </a:p>
          <a:p>
            <a:r>
              <a:rPr lang="en-US" dirty="0" smtClean="0"/>
              <a:t>Some questions to ask?</a:t>
            </a:r>
          </a:p>
          <a:p>
            <a:pPr lvl="1"/>
            <a:r>
              <a:rPr lang="en-US" dirty="0" smtClean="0"/>
              <a:t>Are there repeated terms of the same value?</a:t>
            </a:r>
          </a:p>
          <a:p>
            <a:pPr lvl="1"/>
            <a:r>
              <a:rPr lang="en-US" dirty="0" smtClean="0"/>
              <a:t>Can you obtain a term from the previous term by adding an amount or multiplying by an amount?</a:t>
            </a:r>
          </a:p>
          <a:p>
            <a:pPr lvl="1"/>
            <a:r>
              <a:rPr lang="en-US" dirty="0" smtClean="0"/>
              <a:t>Can you obtain a term by combining the previous terms in some way?</a:t>
            </a:r>
          </a:p>
          <a:p>
            <a:pPr lvl="1"/>
            <a:r>
              <a:rPr lang="en-US" dirty="0" smtClean="0"/>
              <a:t>Are they cycles among the terms?</a:t>
            </a:r>
          </a:p>
          <a:p>
            <a:pPr lvl="1"/>
            <a:r>
              <a:rPr lang="en-US" dirty="0" smtClean="0"/>
              <a:t>Do the terms match those of a well known sequence?</a:t>
            </a:r>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Questions on Special Integer Sequences (</a:t>
            </a:r>
            <a:r>
              <a:rPr lang="en-US" i="1" dirty="0" smtClean="0"/>
              <a:t>opt</a:t>
            </a:r>
            <a:r>
              <a:rPr lang="en-US" dirty="0" smtClean="0"/>
              <a:t>)</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Example </a:t>
            </a:r>
            <a:r>
              <a:rPr lang="en-US" b="1" dirty="0" smtClean="0">
                <a:latin typeface="Cambria Math" pitchFamily="18" charset="0"/>
                <a:ea typeface="Cambria Math" pitchFamily="18" charset="0"/>
              </a:rPr>
              <a:t>1</a:t>
            </a:r>
            <a:r>
              <a:rPr lang="en-US" dirty="0" smtClean="0"/>
              <a:t>: Find formulae for the sequences with the following first five terms: </a:t>
            </a:r>
            <a:r>
              <a:rPr lang="en-US" dirty="0" smtClean="0">
                <a:latin typeface="Cambria Math" pitchFamily="18" charset="0"/>
                <a:ea typeface="Cambria Math" pitchFamily="18" charset="0"/>
              </a:rPr>
              <a:t>1, ½, ¼, 1/8, 1/16</a:t>
            </a:r>
          </a:p>
          <a:p>
            <a:pPr>
              <a:buNone/>
            </a:pPr>
            <a:r>
              <a:rPr lang="en-US" b="1" dirty="0" smtClean="0">
                <a:latin typeface="Cambria Math" pitchFamily="18" charset="0"/>
                <a:ea typeface="Cambria Math" pitchFamily="18" charset="0"/>
              </a:rPr>
              <a:t>    </a:t>
            </a:r>
            <a:r>
              <a:rPr lang="en-US" b="1" dirty="0" smtClean="0">
                <a:ea typeface="Cambria Math" pitchFamily="18" charset="0"/>
              </a:rPr>
              <a:t>Solution</a:t>
            </a:r>
            <a:r>
              <a:rPr lang="en-US" b="1" dirty="0" smtClean="0">
                <a:latin typeface="Cambria Math" pitchFamily="18" charset="0"/>
                <a:ea typeface="Cambria Math" pitchFamily="18" charset="0"/>
              </a:rPr>
              <a:t>:  </a:t>
            </a:r>
            <a:r>
              <a:rPr lang="en-US" dirty="0" smtClean="0">
                <a:latin typeface="Cambria Math" pitchFamily="18" charset="0"/>
                <a:ea typeface="Cambria Math" pitchFamily="18" charset="0"/>
              </a:rPr>
              <a:t>Note that the denominators are powers of 2. The sequence with </a:t>
            </a:r>
            <a:r>
              <a:rPr lang="en-US" i="1" dirty="0" smtClean="0">
                <a:latin typeface="Cambria Math" pitchFamily="18" charset="0"/>
                <a:ea typeface="Cambria Math" pitchFamily="18" charset="0"/>
              </a:rPr>
              <a:t>a</a:t>
            </a:r>
            <a:r>
              <a:rPr lang="en-US" i="1" baseline="-25000" dirty="0" smtClean="0">
                <a:latin typeface="Cambria Math" pitchFamily="18" charset="0"/>
                <a:ea typeface="Cambria Math" pitchFamily="18" charset="0"/>
              </a:rPr>
              <a:t>n</a:t>
            </a:r>
            <a:r>
              <a:rPr lang="en-US" i="1" dirty="0" smtClean="0">
                <a:latin typeface="Cambria Math" pitchFamily="18" charset="0"/>
                <a:ea typeface="Cambria Math" pitchFamily="18" charset="0"/>
              </a:rPr>
              <a:t> = </a:t>
            </a:r>
            <a:r>
              <a:rPr lang="en-US" dirty="0" smtClean="0">
                <a:latin typeface="Cambria Math" pitchFamily="18" charset="0"/>
                <a:ea typeface="Cambria Math" pitchFamily="18" charset="0"/>
              </a:rPr>
              <a:t>1/2</a:t>
            </a:r>
            <a:r>
              <a:rPr lang="en-US" i="1" baseline="30000" dirty="0" smtClean="0">
                <a:latin typeface="Cambria Math" pitchFamily="18" charset="0"/>
                <a:ea typeface="Cambria Math" pitchFamily="18" charset="0"/>
              </a:rPr>
              <a:t>n</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is a possible match. This is a geometric progression with </a:t>
            </a:r>
            <a:r>
              <a:rPr lang="en-US" i="1" dirty="0" smtClean="0">
                <a:latin typeface="Cambria Math" pitchFamily="18" charset="0"/>
                <a:ea typeface="Cambria Math" pitchFamily="18" charset="0"/>
              </a:rPr>
              <a:t>a </a:t>
            </a:r>
            <a:r>
              <a:rPr lang="en-US" dirty="0" smtClean="0">
                <a:latin typeface="Cambria Math" pitchFamily="18" charset="0"/>
                <a:ea typeface="Cambria Math" pitchFamily="18" charset="0"/>
              </a:rPr>
              <a:t>= 1</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and </a:t>
            </a:r>
            <a:r>
              <a:rPr lang="en-US" i="1" dirty="0" smtClean="0">
                <a:latin typeface="Cambria Math" pitchFamily="18" charset="0"/>
                <a:ea typeface="Cambria Math" pitchFamily="18" charset="0"/>
              </a:rPr>
              <a:t>r </a:t>
            </a:r>
            <a:r>
              <a:rPr lang="en-US" dirty="0" smtClean="0">
                <a:latin typeface="Cambria Math" pitchFamily="18" charset="0"/>
                <a:ea typeface="Cambria Math" pitchFamily="18" charset="0"/>
              </a:rPr>
              <a:t>= ½.</a:t>
            </a:r>
          </a:p>
          <a:p>
            <a:pPr>
              <a:buNone/>
            </a:pPr>
            <a:r>
              <a:rPr lang="en-US" b="1" dirty="0" smtClean="0"/>
              <a:t>   Example </a:t>
            </a:r>
            <a:r>
              <a:rPr lang="en-US" b="1" dirty="0" smtClean="0">
                <a:latin typeface="Cambria Math" pitchFamily="18" charset="0"/>
                <a:ea typeface="Cambria Math" pitchFamily="18" charset="0"/>
              </a:rPr>
              <a:t>2</a:t>
            </a:r>
            <a:r>
              <a:rPr lang="en-US" dirty="0" smtClean="0"/>
              <a:t>: </a:t>
            </a:r>
            <a:r>
              <a:rPr lang="en-US" dirty="0" smtClean="0">
                <a:latin typeface="Cambria Math" pitchFamily="18" charset="0"/>
                <a:ea typeface="Cambria Math" pitchFamily="18" charset="0"/>
              </a:rPr>
              <a:t>Consider 1,3,5,7,9</a:t>
            </a:r>
          </a:p>
          <a:p>
            <a:pPr>
              <a:buNone/>
            </a:pPr>
            <a:r>
              <a:rPr lang="en-US" i="1" dirty="0" smtClean="0">
                <a:latin typeface="Cambria Math" pitchFamily="18" charset="0"/>
                <a:ea typeface="Cambria Math" pitchFamily="18" charset="0"/>
              </a:rPr>
              <a:t>   </a:t>
            </a:r>
            <a:r>
              <a:rPr lang="en-US" b="1" dirty="0" smtClean="0">
                <a:ea typeface="Cambria Math" pitchFamily="18" charset="0"/>
              </a:rPr>
              <a:t>Solution</a:t>
            </a:r>
            <a:r>
              <a:rPr lang="en-US" b="1" dirty="0" smtClean="0">
                <a:latin typeface="Cambria Math" pitchFamily="18" charset="0"/>
                <a:ea typeface="Cambria Math" pitchFamily="18" charset="0"/>
              </a:rPr>
              <a:t>:</a:t>
            </a:r>
            <a:r>
              <a:rPr lang="en-US" dirty="0" smtClean="0">
                <a:latin typeface="Cambria Math" pitchFamily="18" charset="0"/>
                <a:ea typeface="Cambria Math" pitchFamily="18" charset="0"/>
              </a:rPr>
              <a:t> Note that each term is obtained by adding 2 to the previous term.  A possible formula is </a:t>
            </a:r>
            <a:r>
              <a:rPr lang="en-US" i="1" dirty="0" smtClean="0">
                <a:latin typeface="Cambria Math" pitchFamily="18" charset="0"/>
                <a:ea typeface="Cambria Math" pitchFamily="18" charset="0"/>
              </a:rPr>
              <a:t>a</a:t>
            </a:r>
            <a:r>
              <a:rPr lang="en-US" i="1" baseline="-25000" dirty="0" smtClean="0">
                <a:latin typeface="Cambria Math" pitchFamily="18" charset="0"/>
                <a:ea typeface="Cambria Math" pitchFamily="18" charset="0"/>
              </a:rPr>
              <a:t>n</a:t>
            </a:r>
            <a:r>
              <a:rPr lang="en-US" i="1" dirty="0" smtClean="0">
                <a:latin typeface="Cambria Math" pitchFamily="18" charset="0"/>
                <a:ea typeface="Cambria Math" pitchFamily="18" charset="0"/>
              </a:rPr>
              <a:t> =  </a:t>
            </a:r>
            <a:r>
              <a:rPr lang="en-US" dirty="0" smtClean="0">
                <a:latin typeface="Cambria Math" pitchFamily="18" charset="0"/>
                <a:ea typeface="Cambria Math" pitchFamily="18" charset="0"/>
              </a:rPr>
              <a:t>2</a:t>
            </a:r>
            <a:r>
              <a:rPr lang="en-US" i="1" dirty="0" smtClean="0">
                <a:latin typeface="Cambria Math" pitchFamily="18" charset="0"/>
                <a:ea typeface="Cambria Math" pitchFamily="18" charset="0"/>
              </a:rPr>
              <a:t>n </a:t>
            </a:r>
            <a:r>
              <a:rPr lang="en-US" dirty="0" smtClean="0">
                <a:latin typeface="Cambria Math" pitchFamily="18" charset="0"/>
                <a:ea typeface="Cambria Math" pitchFamily="18" charset="0"/>
              </a:rPr>
              <a:t>+ 1</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This is an arithmetic progression with </a:t>
            </a:r>
            <a:r>
              <a:rPr lang="en-US" i="1" dirty="0" smtClean="0">
                <a:latin typeface="Cambria Math" pitchFamily="18" charset="0"/>
                <a:ea typeface="Cambria Math" pitchFamily="18" charset="0"/>
              </a:rPr>
              <a:t>a </a:t>
            </a:r>
            <a:r>
              <a:rPr lang="en-US" dirty="0" smtClean="0">
                <a:latin typeface="Cambria Math" pitchFamily="18" charset="0"/>
                <a:ea typeface="Cambria Math" pitchFamily="18" charset="0"/>
              </a:rPr>
              <a:t>=1 and </a:t>
            </a:r>
            <a:r>
              <a:rPr lang="en-US" i="1" dirty="0" smtClean="0">
                <a:latin typeface="Cambria Math" pitchFamily="18" charset="0"/>
                <a:ea typeface="Cambria Math" pitchFamily="18" charset="0"/>
              </a:rPr>
              <a:t>d </a:t>
            </a:r>
            <a:r>
              <a:rPr lang="en-US" dirty="0" smtClean="0">
                <a:latin typeface="Cambria Math" pitchFamily="18" charset="0"/>
                <a:ea typeface="Cambria Math" pitchFamily="18" charset="0"/>
              </a:rPr>
              <a:t>= 2.</a:t>
            </a:r>
          </a:p>
          <a:p>
            <a:pPr>
              <a:buNone/>
            </a:pPr>
            <a:r>
              <a:rPr lang="en-US" dirty="0" smtClean="0">
                <a:latin typeface="Cambria Math" pitchFamily="18" charset="0"/>
                <a:ea typeface="Cambria Math" pitchFamily="18" charset="0"/>
              </a:rPr>
              <a:t>    </a:t>
            </a:r>
            <a:r>
              <a:rPr lang="en-US" b="1" dirty="0" smtClean="0"/>
              <a:t>Example </a:t>
            </a:r>
            <a:r>
              <a:rPr lang="en-US" b="1" dirty="0" smtClean="0">
                <a:latin typeface="Cambria Math" pitchFamily="18" charset="0"/>
                <a:ea typeface="Cambria Math" pitchFamily="18" charset="0"/>
              </a:rPr>
              <a:t>3</a:t>
            </a:r>
            <a:r>
              <a:rPr lang="en-US" dirty="0" smtClean="0"/>
              <a:t>: </a:t>
            </a:r>
            <a:r>
              <a:rPr lang="en-US" dirty="0" smtClean="0">
                <a:latin typeface="Cambria Math" pitchFamily="18" charset="0"/>
                <a:ea typeface="Cambria Math" pitchFamily="18" charset="0"/>
              </a:rPr>
              <a:t>1, -1, 1, -1,1</a:t>
            </a:r>
          </a:p>
          <a:p>
            <a:pPr>
              <a:buNone/>
            </a:pPr>
            <a:r>
              <a:rPr lang="en-US" i="1" dirty="0" smtClean="0">
                <a:latin typeface="Cambria Math" pitchFamily="18" charset="0"/>
                <a:ea typeface="Cambria Math" pitchFamily="18" charset="0"/>
              </a:rPr>
              <a:t>    </a:t>
            </a:r>
            <a:r>
              <a:rPr lang="en-US" b="1" dirty="0" smtClean="0">
                <a:ea typeface="Cambria Math" pitchFamily="18" charset="0"/>
              </a:rPr>
              <a:t>Solution</a:t>
            </a:r>
            <a:r>
              <a:rPr lang="en-US" b="1" dirty="0" smtClean="0">
                <a:latin typeface="Cambria Math" pitchFamily="18" charset="0"/>
                <a:ea typeface="Cambria Math" pitchFamily="18" charset="0"/>
              </a:rPr>
              <a:t>: </a:t>
            </a:r>
            <a:r>
              <a:rPr lang="en-US" dirty="0" smtClean="0">
                <a:latin typeface="Cambria Math" pitchFamily="18" charset="0"/>
                <a:ea typeface="Cambria Math" pitchFamily="18" charset="0"/>
              </a:rPr>
              <a:t>The terms alternate between 1 and -1. A possible sequence is </a:t>
            </a:r>
            <a:r>
              <a:rPr lang="en-US" i="1" dirty="0" smtClean="0">
                <a:latin typeface="Cambria Math" pitchFamily="18" charset="0"/>
                <a:ea typeface="Cambria Math" pitchFamily="18" charset="0"/>
              </a:rPr>
              <a:t>a</a:t>
            </a:r>
            <a:r>
              <a:rPr lang="en-US" i="1" baseline="-25000" dirty="0" smtClean="0">
                <a:latin typeface="Cambria Math" pitchFamily="18" charset="0"/>
                <a:ea typeface="Cambria Math" pitchFamily="18" charset="0"/>
              </a:rPr>
              <a:t>n</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a:t>
            </a:r>
            <a:r>
              <a:rPr lang="en-US" dirty="0" smtClean="0">
                <a:latin typeface="Cambria Math"/>
                <a:ea typeface="Cambria Math"/>
              </a:rPr>
              <a:t>−</a:t>
            </a:r>
            <a:r>
              <a:rPr lang="en-US" dirty="0" smtClean="0">
                <a:latin typeface="Cambria Math" pitchFamily="18" charset="0"/>
                <a:ea typeface="Cambria Math" pitchFamily="18" charset="0"/>
              </a:rPr>
              <a:t>1)</a:t>
            </a:r>
            <a:r>
              <a:rPr lang="en-US" i="1" baseline="30000" dirty="0" smtClean="0">
                <a:latin typeface="Cambria Math" pitchFamily="18" charset="0"/>
                <a:ea typeface="Cambria Math" pitchFamily="18" charset="0"/>
              </a:rPr>
              <a:t>n</a:t>
            </a:r>
            <a:r>
              <a:rPr lang="en-US" dirty="0" smtClean="0">
                <a:latin typeface="Cambria Math" pitchFamily="18" charset="0"/>
                <a:ea typeface="Cambria Math" pitchFamily="18" charset="0"/>
              </a:rPr>
              <a:t> . This is a geometric progression with </a:t>
            </a:r>
            <a:r>
              <a:rPr lang="en-US" i="1" dirty="0" smtClean="0">
                <a:latin typeface="Cambria Math" pitchFamily="18" charset="0"/>
                <a:ea typeface="Cambria Math" pitchFamily="18" charset="0"/>
              </a:rPr>
              <a:t>a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1</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and </a:t>
            </a:r>
            <a:r>
              <a:rPr lang="en-US" i="1" dirty="0" smtClean="0">
                <a:latin typeface="Cambria Math" pitchFamily="18" charset="0"/>
                <a:ea typeface="Cambria Math" pitchFamily="18" charset="0"/>
              </a:rPr>
              <a:t>r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 </a:t>
            </a:r>
            <a:r>
              <a:rPr lang="en-US" dirty="0" smtClean="0">
                <a:latin typeface="Cambria Math"/>
                <a:ea typeface="Cambria Math"/>
              </a:rPr>
              <a:t>−</a:t>
            </a:r>
            <a:r>
              <a:rPr lang="en-US" dirty="0" smtClean="0">
                <a:latin typeface="Cambria Math" pitchFamily="18" charset="0"/>
                <a:ea typeface="Cambria Math" pitchFamily="18" charset="0"/>
              </a:rPr>
              <a:t>1.</a:t>
            </a:r>
            <a:endParaRPr lang="en-US" i="1" dirty="0">
              <a:latin typeface="Cambria Math" pitchFamily="18" charset="0"/>
              <a:ea typeface="Cambria Math"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Useful Sequences</a:t>
            </a:r>
            <a:endParaRPr lang="en-US" dirty="0"/>
          </a:p>
        </p:txBody>
      </p:sp>
      <p:pic>
        <p:nvPicPr>
          <p:cNvPr id="4" name="Content Placeholder 3" descr="table27.jpg"/>
          <p:cNvPicPr>
            <a:picLocks noGrp="1" noChangeAspect="1"/>
          </p:cNvPicPr>
          <p:nvPr>
            <p:ph idx="1"/>
          </p:nvPr>
        </p:nvPicPr>
        <p:blipFill>
          <a:blip r:embed="rId2" cstate="print"/>
          <a:stretch>
            <a:fillRect/>
          </a:stretch>
        </p:blipFill>
        <p:spPr>
          <a:xfrm>
            <a:off x="990600" y="2286000"/>
            <a:ext cx="7505071" cy="3581400"/>
          </a:xfrm>
        </p:spPr>
      </p:pic>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Guessing Sequences (</a:t>
            </a:r>
            <a:r>
              <a:rPr lang="en-US" i="1" dirty="0" smtClean="0"/>
              <a:t>optional</a:t>
            </a:r>
            <a:r>
              <a:rPr lang="en-US" dirty="0" smtClean="0"/>
              <a:t>)</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Conjecture a simple formula for </a:t>
            </a:r>
            <a:r>
              <a:rPr lang="en-US" i="1" dirty="0" smtClean="0"/>
              <a:t>a</a:t>
            </a:r>
            <a:r>
              <a:rPr lang="en-US" i="1" baseline="-25000" dirty="0" smtClean="0"/>
              <a:t>n</a:t>
            </a:r>
            <a:r>
              <a:rPr lang="en-US" dirty="0" smtClean="0"/>
              <a:t> if the first </a:t>
            </a:r>
            <a:r>
              <a:rPr lang="en-US" dirty="0" smtClean="0">
                <a:latin typeface="Cambria Math" pitchFamily="18" charset="0"/>
                <a:ea typeface="Cambria Math" pitchFamily="18" charset="0"/>
              </a:rPr>
              <a:t>10</a:t>
            </a:r>
            <a:r>
              <a:rPr lang="en-US" dirty="0" smtClean="0"/>
              <a:t> terms of the sequence {</a:t>
            </a:r>
            <a:r>
              <a:rPr lang="en-US" i="1" dirty="0" smtClean="0"/>
              <a:t>a</a:t>
            </a:r>
            <a:r>
              <a:rPr lang="en-US" i="1" baseline="-25000" dirty="0" smtClean="0"/>
              <a:t>n</a:t>
            </a:r>
            <a:r>
              <a:rPr lang="en-US" dirty="0" smtClean="0"/>
              <a:t>}</a:t>
            </a:r>
            <a:r>
              <a:rPr lang="en-US" i="1" dirty="0" smtClean="0"/>
              <a:t> </a:t>
            </a:r>
            <a:r>
              <a:rPr lang="en-US" dirty="0" smtClean="0"/>
              <a:t>are </a:t>
            </a:r>
            <a:r>
              <a:rPr lang="en-US" dirty="0" smtClean="0">
                <a:latin typeface="Cambria Math" pitchFamily="18" charset="0"/>
                <a:ea typeface="Cambria Math" pitchFamily="18" charset="0"/>
              </a:rPr>
              <a:t>1, 7, 25, 79, 241, 727, 2185, 6559, 19681, 59047.</a:t>
            </a:r>
          </a:p>
          <a:p>
            <a:endParaRPr lang="en-US" dirty="0" smtClean="0"/>
          </a:p>
          <a:p>
            <a:pPr>
              <a:buNone/>
            </a:pPr>
            <a:r>
              <a:rPr lang="en-US" dirty="0" smtClean="0"/>
              <a:t>   </a:t>
            </a:r>
            <a:r>
              <a:rPr lang="en-US" b="1" dirty="0" smtClean="0"/>
              <a:t>Solution</a:t>
            </a:r>
            <a:r>
              <a:rPr lang="en-US" dirty="0" smtClean="0"/>
              <a:t>: Note the ratio of each term to the previous approximates </a:t>
            </a:r>
            <a:r>
              <a:rPr lang="en-US" dirty="0" smtClean="0">
                <a:latin typeface="Cambria Math" pitchFamily="18" charset="0"/>
                <a:ea typeface="Cambria Math" pitchFamily="18" charset="0"/>
              </a:rPr>
              <a:t>3</a:t>
            </a:r>
            <a:r>
              <a:rPr lang="en-US" dirty="0" smtClean="0"/>
              <a:t>. So now compare with the  sequence   </a:t>
            </a:r>
            <a:r>
              <a:rPr lang="en-US" dirty="0" smtClean="0">
                <a:latin typeface="Cambria Math" pitchFamily="18" charset="0"/>
                <a:ea typeface="Cambria Math" pitchFamily="18" charset="0"/>
              </a:rPr>
              <a:t>3</a:t>
            </a:r>
            <a:r>
              <a:rPr lang="en-US" i="1" baseline="30000" dirty="0" smtClean="0"/>
              <a:t>n</a:t>
            </a:r>
            <a:r>
              <a:rPr lang="en-US" dirty="0" smtClean="0"/>
              <a:t> .  We notice that the </a:t>
            </a:r>
            <a:r>
              <a:rPr lang="en-US" i="1" dirty="0" smtClean="0"/>
              <a:t>n</a:t>
            </a:r>
            <a:r>
              <a:rPr lang="en-US" dirty="0" smtClean="0"/>
              <a:t>th term is </a:t>
            </a:r>
            <a:r>
              <a:rPr lang="en-US" dirty="0" smtClean="0">
                <a:latin typeface="Cambria Math" pitchFamily="18" charset="0"/>
                <a:ea typeface="Cambria Math" pitchFamily="18" charset="0"/>
              </a:rPr>
              <a:t>2</a:t>
            </a:r>
            <a:r>
              <a:rPr lang="en-US" dirty="0" smtClean="0"/>
              <a:t> less than the corresponding power of </a:t>
            </a:r>
            <a:r>
              <a:rPr lang="en-US" dirty="0" smtClean="0">
                <a:latin typeface="Cambria Math" pitchFamily="18" charset="0"/>
                <a:ea typeface="Cambria Math" pitchFamily="18" charset="0"/>
              </a:rPr>
              <a:t>3</a:t>
            </a:r>
            <a:r>
              <a:rPr lang="en-US" dirty="0" smtClean="0"/>
              <a:t>.  So a good conjecture is   that </a:t>
            </a:r>
            <a:r>
              <a:rPr lang="en-US" i="1" dirty="0" smtClean="0"/>
              <a:t>a</a:t>
            </a:r>
            <a:r>
              <a:rPr lang="en-US" i="1" baseline="-25000" dirty="0" smtClean="0"/>
              <a:t>n</a:t>
            </a:r>
            <a:r>
              <a:rPr lang="en-US" dirty="0" smtClean="0"/>
              <a:t> = </a:t>
            </a:r>
            <a:r>
              <a:rPr lang="en-US" dirty="0" smtClean="0">
                <a:latin typeface="Cambria Math" pitchFamily="18" charset="0"/>
                <a:ea typeface="Cambria Math" pitchFamily="18" charset="0"/>
              </a:rPr>
              <a:t>3</a:t>
            </a:r>
            <a:r>
              <a:rPr lang="en-US" i="1" baseline="30000" dirty="0" smtClean="0"/>
              <a:t>n</a:t>
            </a:r>
            <a:r>
              <a:rPr lang="en-US" baseline="30000" dirty="0" smtClean="0"/>
              <a:t> </a:t>
            </a:r>
            <a:r>
              <a:rPr lang="en-US" dirty="0" smtClean="0"/>
              <a:t>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2</a:t>
            </a:r>
            <a:r>
              <a:rPr lang="en-US" dirty="0" smtClean="0"/>
              <a:t>.</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Integer Sequences (</a:t>
            </a:r>
            <a:r>
              <a:rPr lang="en-US" i="1" dirty="0" smtClean="0"/>
              <a:t>optional</a:t>
            </a:r>
            <a:r>
              <a:rPr lang="en-US" dirty="0" smtClean="0"/>
              <a:t>) </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Integer sequences appear in a wide range of contexts. Later we will see the sequence of prime numbers (Chapter 4), the number of ways to order </a:t>
            </a:r>
            <a:r>
              <a:rPr lang="en-US" i="1" dirty="0" smtClean="0"/>
              <a:t>n</a:t>
            </a:r>
            <a:r>
              <a:rPr lang="en-US" dirty="0" smtClean="0"/>
              <a:t> discrete objects (Chapter 6), the number of moves needed to solve the Tower of Hanoi puzzle with </a:t>
            </a:r>
            <a:r>
              <a:rPr lang="en-US" i="1" dirty="0" smtClean="0"/>
              <a:t>n</a:t>
            </a:r>
            <a:r>
              <a:rPr lang="en-US" dirty="0" smtClean="0"/>
              <a:t> disks (Chapter 8), and the number of rabbits on an island after </a:t>
            </a:r>
            <a:r>
              <a:rPr lang="en-US" i="1" dirty="0" smtClean="0"/>
              <a:t>n</a:t>
            </a:r>
            <a:r>
              <a:rPr lang="en-US" dirty="0" smtClean="0"/>
              <a:t> months (Chapter 8).</a:t>
            </a:r>
          </a:p>
          <a:p>
            <a:r>
              <a:rPr lang="en-US" dirty="0" smtClean="0"/>
              <a:t>Integer sequences are useful in many fields such as biology, engineering, chemistry and physics.</a:t>
            </a:r>
          </a:p>
          <a:p>
            <a:r>
              <a:rPr lang="en-US" dirty="0" smtClean="0"/>
              <a:t>On-Line Encyclopedia of Integer Sequences (OESIS) contains over </a:t>
            </a:r>
            <a:r>
              <a:rPr lang="en-US" dirty="0" smtClean="0">
                <a:latin typeface="Cambria Math" pitchFamily="18" charset="0"/>
                <a:ea typeface="Cambria Math" pitchFamily="18" charset="0"/>
              </a:rPr>
              <a:t>200,000</a:t>
            </a:r>
            <a:r>
              <a:rPr lang="en-US" dirty="0" smtClean="0"/>
              <a:t> sequences. Began by Neil Stone in the </a:t>
            </a:r>
            <a:r>
              <a:rPr lang="en-US" dirty="0" smtClean="0">
                <a:latin typeface="Cambria Math" pitchFamily="18" charset="0"/>
                <a:ea typeface="Cambria Math" pitchFamily="18" charset="0"/>
              </a:rPr>
              <a:t>1960</a:t>
            </a:r>
            <a:r>
              <a:rPr lang="en-US" dirty="0" smtClean="0"/>
              <a:t>s (printed form). Now found at </a:t>
            </a:r>
            <a:r>
              <a:rPr lang="en-US" dirty="0" smtClean="0">
                <a:latin typeface="Cambria Math"/>
                <a:ea typeface="Cambria Math"/>
                <a:hlinkClick r:id="rId2"/>
              </a:rPr>
              <a:t>http://oeis.org/Spuzzle.html</a:t>
            </a:r>
            <a:endParaRPr lang="en-US" dirty="0" smtClean="0"/>
          </a:p>
          <a:p>
            <a:pPr>
              <a:buNone/>
            </a:pPr>
            <a:r>
              <a:rPr lang="en-US" dirty="0" smtClean="0"/>
              <a:t>    </a:t>
            </a:r>
            <a:endParaRPr lang="en-US" dirty="0"/>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Integer Sequences (</a:t>
            </a:r>
            <a:r>
              <a:rPr lang="en-US" i="1" dirty="0" smtClean="0"/>
              <a:t>optional</a:t>
            </a:r>
            <a:r>
              <a:rPr lang="en-US" dirty="0" smtClean="0"/>
              <a:t>)</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Here are three interesting sequences to try from the  OESIS site. To solve each puzzle, find a rule that determines the terms of the sequence.</a:t>
            </a:r>
          </a:p>
          <a:p>
            <a:r>
              <a:rPr lang="en-US" dirty="0" smtClean="0"/>
              <a:t>Guess the rules for forming for the following sequences:</a:t>
            </a:r>
          </a:p>
          <a:p>
            <a:pPr lvl="1"/>
            <a:r>
              <a:rPr lang="en-US" dirty="0" smtClean="0">
                <a:latin typeface="Cambria Math" pitchFamily="18" charset="0"/>
                <a:ea typeface="Cambria Math" pitchFamily="18" charset="0"/>
              </a:rPr>
              <a:t>2, 3, 3, 5, 10, 13, 39, 43, 172, 177, ...</a:t>
            </a:r>
          </a:p>
          <a:p>
            <a:pPr lvl="2"/>
            <a:r>
              <a:rPr lang="en-US" dirty="0" smtClean="0">
                <a:latin typeface="Cambria Math" pitchFamily="18" charset="0"/>
                <a:ea typeface="Cambria Math" pitchFamily="18" charset="0"/>
              </a:rPr>
              <a:t>Hint: Think of adding and multiplying by numbers to generate this sequence.</a:t>
            </a:r>
          </a:p>
          <a:p>
            <a:pPr lvl="1"/>
            <a:r>
              <a:rPr lang="en-US" dirty="0" smtClean="0">
                <a:latin typeface="Cambria Math" pitchFamily="18" charset="0"/>
                <a:ea typeface="Cambria Math" pitchFamily="18" charset="0"/>
              </a:rPr>
              <a:t>0, 0, 0, 0, 4, 9, 5, 1, 1, 0, 55, ...</a:t>
            </a:r>
          </a:p>
          <a:p>
            <a:pPr lvl="2"/>
            <a:r>
              <a:rPr lang="en-US" dirty="0" smtClean="0">
                <a:latin typeface="Cambria Math" pitchFamily="18" charset="0"/>
                <a:ea typeface="Cambria Math" pitchFamily="18" charset="0"/>
              </a:rPr>
              <a:t>Hint: Think of the English names for the numbers representing the position in the sequence and the Roman Numerals for the same number.</a:t>
            </a:r>
          </a:p>
          <a:p>
            <a:pPr lvl="1"/>
            <a:r>
              <a:rPr lang="en-US" dirty="0" smtClean="0">
                <a:latin typeface="Cambria Math" pitchFamily="18" charset="0"/>
                <a:ea typeface="Cambria Math" pitchFamily="18" charset="0"/>
              </a:rPr>
              <a:t>2, 4, 6, 30, 32, 34, 36, 40, 42, 44, 46, ...</a:t>
            </a:r>
          </a:p>
          <a:p>
            <a:pPr lvl="2"/>
            <a:r>
              <a:rPr lang="en-US" dirty="0" smtClean="0">
                <a:latin typeface="Cambria Math" pitchFamily="18" charset="0"/>
                <a:ea typeface="Cambria Math" pitchFamily="18" charset="0"/>
              </a:rPr>
              <a:t>Hint: Think of the English names for numbers, and whether or not they have the letter ‘e.’</a:t>
            </a:r>
          </a:p>
          <a:p>
            <a:pPr lvl="2">
              <a:buNone/>
            </a:pPr>
            <a:endParaRPr lang="en-US" dirty="0" smtClean="0"/>
          </a:p>
          <a:p>
            <a:r>
              <a:rPr lang="en-US" dirty="0" smtClean="0"/>
              <a:t>The answers and many more can be found at</a:t>
            </a:r>
            <a:endParaRPr lang="en-US" dirty="0" smtClean="0">
              <a:latin typeface="Cambria Math"/>
              <a:ea typeface="Cambria Math"/>
            </a:endParaRPr>
          </a:p>
          <a:p>
            <a:pPr>
              <a:buNone/>
            </a:pPr>
            <a:r>
              <a:rPr lang="en-US" dirty="0" smtClean="0">
                <a:latin typeface="Cambria Math"/>
                <a:ea typeface="Cambria Math"/>
                <a:hlinkClick r:id="rId2"/>
              </a:rPr>
              <a:t> http://oeis.org/Spuzzle.html</a:t>
            </a:r>
            <a:endParaRPr lang="en-US" dirty="0"/>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Summations</a:t>
            </a:r>
            <a:endParaRPr lang="en-US" dirty="0"/>
          </a:p>
        </p:txBody>
      </p:sp>
      <p:pic>
        <p:nvPicPr>
          <p:cNvPr id="7" name="Picture 6" descr="addin_tmp.png"/>
          <p:cNvPicPr>
            <a:picLocks noChangeAspect="1"/>
          </p:cNvPicPr>
          <p:nvPr>
            <p:custDataLst>
              <p:tags r:id="rId1"/>
            </p:custDataLst>
          </p:nvPr>
        </p:nvPicPr>
        <p:blipFill>
          <a:blip r:embed="rId8" cstate="print"/>
          <a:stretch>
            <a:fillRect/>
          </a:stretch>
        </p:blipFill>
        <p:spPr>
          <a:xfrm>
            <a:off x="3581400" y="1905000"/>
            <a:ext cx="2734628" cy="260033"/>
          </a:xfrm>
          <a:prstGeom prst="rect">
            <a:avLst/>
          </a:prstGeom>
        </p:spPr>
      </p:pic>
      <p:pic>
        <p:nvPicPr>
          <p:cNvPr id="12" name="Picture 11" descr="addin_tmp.png"/>
          <p:cNvPicPr>
            <a:picLocks noChangeAspect="1"/>
          </p:cNvPicPr>
          <p:nvPr>
            <p:custDataLst>
              <p:tags r:id="rId2"/>
            </p:custDataLst>
          </p:nvPr>
        </p:nvPicPr>
        <p:blipFill>
          <a:blip r:embed="rId9" cstate="print"/>
          <a:stretch>
            <a:fillRect/>
          </a:stretch>
        </p:blipFill>
        <p:spPr>
          <a:xfrm>
            <a:off x="3581400" y="2286000"/>
            <a:ext cx="611981" cy="316706"/>
          </a:xfrm>
          <a:prstGeom prst="rect">
            <a:avLst/>
          </a:prstGeom>
        </p:spPr>
      </p:pic>
      <p:sp>
        <p:nvSpPr>
          <p:cNvPr id="8" name="Content Placeholder 7"/>
          <p:cNvSpPr>
            <a:spLocks noGrp="1"/>
          </p:cNvSpPr>
          <p:nvPr>
            <p:ph idx="1"/>
          </p:nvPr>
        </p:nvSpPr>
        <p:spPr>
          <a:xfrm>
            <a:off x="609600" y="1828800"/>
            <a:ext cx="8229600" cy="4648200"/>
          </a:xfrm>
        </p:spPr>
        <p:txBody>
          <a:bodyPr>
            <a:normAutofit fontScale="92500" lnSpcReduction="20000"/>
          </a:bodyPr>
          <a:lstStyle/>
          <a:p>
            <a:r>
              <a:rPr lang="en-US" dirty="0" smtClean="0"/>
              <a:t>Sum of the terms       </a:t>
            </a:r>
          </a:p>
          <a:p>
            <a:pPr>
              <a:buNone/>
            </a:pPr>
            <a:r>
              <a:rPr lang="en-US" kern="100" dirty="0" smtClean="0"/>
              <a:t>    from the sequence</a:t>
            </a:r>
          </a:p>
          <a:p>
            <a:r>
              <a:rPr lang="en-US" kern="100" dirty="0" smtClean="0"/>
              <a:t>The notation:</a:t>
            </a:r>
          </a:p>
          <a:p>
            <a:pPr>
              <a:buNone/>
            </a:pPr>
            <a:endParaRPr lang="en-US" kern="100" dirty="0" smtClean="0"/>
          </a:p>
          <a:p>
            <a:endParaRPr lang="en-US" kern="100" dirty="0" smtClean="0"/>
          </a:p>
          <a:p>
            <a:pPr>
              <a:buNone/>
            </a:pPr>
            <a:endParaRPr lang="en-US" kern="100" dirty="0" smtClean="0"/>
          </a:p>
          <a:p>
            <a:pPr>
              <a:buNone/>
            </a:pPr>
            <a:r>
              <a:rPr lang="en-US" kern="100" dirty="0" smtClean="0"/>
              <a:t>     represents</a:t>
            </a:r>
          </a:p>
          <a:p>
            <a:endParaRPr lang="en-US" dirty="0" smtClean="0"/>
          </a:p>
          <a:p>
            <a:pPr>
              <a:buNone/>
            </a:pPr>
            <a:endParaRPr lang="en-US" dirty="0" smtClean="0"/>
          </a:p>
          <a:p>
            <a:r>
              <a:rPr lang="en-US" dirty="0" smtClean="0"/>
              <a:t>The variable </a:t>
            </a:r>
            <a:r>
              <a:rPr lang="en-US" i="1" dirty="0" smtClean="0"/>
              <a:t>j</a:t>
            </a:r>
            <a:r>
              <a:rPr lang="en-US" dirty="0" smtClean="0"/>
              <a:t> is called the </a:t>
            </a:r>
            <a:r>
              <a:rPr lang="en-US" i="1" dirty="0" smtClean="0"/>
              <a:t>index of summation</a:t>
            </a:r>
            <a:r>
              <a:rPr lang="en-US" dirty="0" smtClean="0"/>
              <a:t>. It runs through all the integers starting with its </a:t>
            </a:r>
            <a:r>
              <a:rPr lang="en-US" i="1" dirty="0" smtClean="0"/>
              <a:t>lower  limit  m</a:t>
            </a:r>
            <a:r>
              <a:rPr lang="en-US" dirty="0" smtClean="0"/>
              <a:t> and ending with its </a:t>
            </a:r>
            <a:r>
              <a:rPr lang="en-US" i="1" dirty="0" smtClean="0"/>
              <a:t>upper limit n</a:t>
            </a:r>
            <a:r>
              <a:rPr lang="en-US" dirty="0" smtClean="0"/>
              <a:t>. </a:t>
            </a:r>
            <a:endParaRPr lang="en-US" dirty="0"/>
          </a:p>
        </p:txBody>
      </p:sp>
      <p:pic>
        <p:nvPicPr>
          <p:cNvPr id="11" name="Picture 10" descr="addin_tmp.png"/>
          <p:cNvPicPr>
            <a:picLocks noChangeAspect="1"/>
          </p:cNvPicPr>
          <p:nvPr>
            <p:custDataLst>
              <p:tags r:id="rId3"/>
            </p:custDataLst>
          </p:nvPr>
        </p:nvPicPr>
        <p:blipFill>
          <a:blip r:embed="rId10" cstate="print"/>
          <a:stretch>
            <a:fillRect/>
          </a:stretch>
        </p:blipFill>
        <p:spPr>
          <a:xfrm>
            <a:off x="3048000" y="2971800"/>
            <a:ext cx="1025843" cy="1094423"/>
          </a:xfrm>
          <a:prstGeom prst="rect">
            <a:avLst/>
          </a:prstGeom>
        </p:spPr>
      </p:pic>
      <p:pic>
        <p:nvPicPr>
          <p:cNvPr id="14" name="Picture 13" descr="addin_tmp.png"/>
          <p:cNvPicPr>
            <a:picLocks noChangeAspect="1"/>
          </p:cNvPicPr>
          <p:nvPr>
            <p:custDataLst>
              <p:tags r:id="rId4"/>
            </p:custDataLst>
          </p:nvPr>
        </p:nvPicPr>
        <p:blipFill>
          <a:blip r:embed="rId11" cstate="print"/>
          <a:stretch>
            <a:fillRect/>
          </a:stretch>
        </p:blipFill>
        <p:spPr>
          <a:xfrm>
            <a:off x="4419600" y="3276600"/>
            <a:ext cx="1423035" cy="477203"/>
          </a:xfrm>
          <a:prstGeom prst="rect">
            <a:avLst/>
          </a:prstGeom>
        </p:spPr>
      </p:pic>
      <p:pic>
        <p:nvPicPr>
          <p:cNvPr id="16" name="Picture 15" descr="addin_tmp.png"/>
          <p:cNvPicPr>
            <a:picLocks noChangeAspect="1"/>
          </p:cNvPicPr>
          <p:nvPr>
            <p:custDataLst>
              <p:tags r:id="rId5"/>
            </p:custDataLst>
          </p:nvPr>
        </p:nvPicPr>
        <p:blipFill>
          <a:blip r:embed="rId12" cstate="print"/>
          <a:stretch>
            <a:fillRect/>
          </a:stretch>
        </p:blipFill>
        <p:spPr>
          <a:xfrm>
            <a:off x="6248400" y="3352800"/>
            <a:ext cx="1854518" cy="457200"/>
          </a:xfrm>
          <a:prstGeom prst="rect">
            <a:avLst/>
          </a:prstGeom>
        </p:spPr>
      </p:pic>
      <p:pic>
        <p:nvPicPr>
          <p:cNvPr id="10" name="Content Placeholder 3" descr="addin_tmp.png"/>
          <p:cNvPicPr>
            <a:picLocks noChangeAspect="1"/>
          </p:cNvPicPr>
          <p:nvPr>
            <p:custDataLst>
              <p:tags r:id="rId6"/>
            </p:custDataLst>
          </p:nvPr>
        </p:nvPicPr>
        <p:blipFill>
          <a:blip r:embed="rId13" cstate="print"/>
          <a:stretch>
            <a:fillRect/>
          </a:stretch>
        </p:blipFill>
        <p:spPr>
          <a:xfrm>
            <a:off x="2590800" y="4495800"/>
            <a:ext cx="3557588" cy="314325"/>
          </a:xfrm>
          <a:prstGeom prst="rect">
            <a:avLst/>
          </a:prstGeom>
        </p:spPr>
      </p:pic>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Summations</a:t>
            </a:r>
            <a:endParaRPr lang="en-US" dirty="0"/>
          </a:p>
        </p:txBody>
      </p:sp>
      <p:sp>
        <p:nvSpPr>
          <p:cNvPr id="3" name="Content Placeholder 2"/>
          <p:cNvSpPr>
            <a:spLocks noGrp="1"/>
          </p:cNvSpPr>
          <p:nvPr>
            <p:ph idx="1"/>
          </p:nvPr>
        </p:nvSpPr>
        <p:spPr/>
        <p:txBody>
          <a:bodyPr/>
          <a:lstStyle/>
          <a:p>
            <a:r>
              <a:rPr lang="en-US" dirty="0" smtClean="0"/>
              <a:t>More generally for a set </a:t>
            </a:r>
            <a:r>
              <a:rPr lang="en-US" i="1" dirty="0" smtClean="0"/>
              <a:t>S</a:t>
            </a:r>
            <a:r>
              <a:rPr lang="en-US" dirty="0" smtClean="0"/>
              <a:t>:</a:t>
            </a:r>
          </a:p>
          <a:p>
            <a:endParaRPr lang="en-US" dirty="0" smtClean="0"/>
          </a:p>
          <a:p>
            <a:endParaRPr lang="en-US" dirty="0" smtClean="0"/>
          </a:p>
          <a:p>
            <a:pPr>
              <a:buNone/>
            </a:pPr>
            <a:endParaRPr lang="en-US" dirty="0" smtClean="0"/>
          </a:p>
          <a:p>
            <a:r>
              <a:rPr lang="en-US" b="1" dirty="0" smtClean="0"/>
              <a:t>Examples</a:t>
            </a:r>
            <a:r>
              <a:rPr lang="en-US" dirty="0" smtClean="0"/>
              <a:t>:</a:t>
            </a:r>
            <a:endParaRPr lang="en-US" dirty="0"/>
          </a:p>
        </p:txBody>
      </p:sp>
      <p:pic>
        <p:nvPicPr>
          <p:cNvPr id="4" name="Picture 3" descr="addin_tmp.png"/>
          <p:cNvPicPr>
            <a:picLocks noChangeAspect="1"/>
          </p:cNvPicPr>
          <p:nvPr>
            <p:custDataLst>
              <p:tags r:id="rId1"/>
            </p:custDataLst>
          </p:nvPr>
        </p:nvPicPr>
        <p:blipFill>
          <a:blip r:embed="rId6" cstate="print"/>
          <a:stretch>
            <a:fillRect/>
          </a:stretch>
        </p:blipFill>
        <p:spPr>
          <a:xfrm>
            <a:off x="3505200" y="2590800"/>
            <a:ext cx="1328738" cy="457200"/>
          </a:xfrm>
          <a:prstGeom prst="rect">
            <a:avLst/>
          </a:prstGeom>
        </p:spPr>
      </p:pic>
      <p:pic>
        <p:nvPicPr>
          <p:cNvPr id="6" name="Picture 5" descr="addin_tmp.png"/>
          <p:cNvPicPr>
            <a:picLocks noChangeAspect="1"/>
          </p:cNvPicPr>
          <p:nvPr>
            <p:custDataLst>
              <p:tags r:id="rId2"/>
            </p:custDataLst>
          </p:nvPr>
        </p:nvPicPr>
        <p:blipFill>
          <a:blip r:embed="rId7" cstate="print"/>
          <a:stretch>
            <a:fillRect/>
          </a:stretch>
        </p:blipFill>
        <p:spPr>
          <a:xfrm>
            <a:off x="3048000" y="3886200"/>
            <a:ext cx="3977640" cy="691515"/>
          </a:xfrm>
          <a:prstGeom prst="rect">
            <a:avLst/>
          </a:prstGeom>
        </p:spPr>
      </p:pic>
      <p:pic>
        <p:nvPicPr>
          <p:cNvPr id="8" name="Picture 7" descr="addin_tmp.png"/>
          <p:cNvPicPr>
            <a:picLocks noChangeAspect="1"/>
          </p:cNvPicPr>
          <p:nvPr>
            <p:custDataLst>
              <p:tags r:id="rId3"/>
            </p:custDataLst>
          </p:nvPr>
        </p:nvPicPr>
        <p:blipFill>
          <a:blip r:embed="rId8" cstate="print"/>
          <a:stretch>
            <a:fillRect/>
          </a:stretch>
        </p:blipFill>
        <p:spPr>
          <a:xfrm>
            <a:off x="3276600" y="4724400"/>
            <a:ext cx="3101340" cy="689610"/>
          </a:xfrm>
          <a:prstGeom prst="rect">
            <a:avLst/>
          </a:prstGeom>
        </p:spPr>
      </p:pic>
      <p:pic>
        <p:nvPicPr>
          <p:cNvPr id="11" name="Picture 10" descr="addin_tmp.png"/>
          <p:cNvPicPr>
            <a:picLocks noChangeAspect="1"/>
          </p:cNvPicPr>
          <p:nvPr>
            <p:custDataLst>
              <p:tags r:id="rId4"/>
            </p:custDataLst>
          </p:nvPr>
        </p:nvPicPr>
        <p:blipFill>
          <a:blip r:embed="rId9" cstate="print"/>
          <a:stretch>
            <a:fillRect/>
          </a:stretch>
        </p:blipFill>
        <p:spPr>
          <a:xfrm>
            <a:off x="1905000" y="5562600"/>
            <a:ext cx="5621655" cy="581025"/>
          </a:xfrm>
          <a:prstGeom prst="rect">
            <a:avLst/>
          </a:prstGeom>
        </p:spPr>
      </p:pic>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Product Notation (</a:t>
            </a:r>
            <a:r>
              <a:rPr lang="en-US" i="1" dirty="0" smtClean="0"/>
              <a:t>optional</a:t>
            </a:r>
            <a:r>
              <a:rPr lang="en-US" dirty="0" smtClean="0"/>
              <a:t>)</a:t>
            </a:r>
            <a:endParaRPr lang="en-US" dirty="0"/>
          </a:p>
        </p:txBody>
      </p:sp>
      <p:pic>
        <p:nvPicPr>
          <p:cNvPr id="7" name="Picture 6" descr="addin_tmp.png"/>
          <p:cNvPicPr>
            <a:picLocks noChangeAspect="1"/>
          </p:cNvPicPr>
          <p:nvPr>
            <p:custDataLst>
              <p:tags r:id="rId1"/>
            </p:custDataLst>
          </p:nvPr>
        </p:nvPicPr>
        <p:blipFill>
          <a:blip r:embed="rId8" cstate="print"/>
          <a:stretch>
            <a:fillRect/>
          </a:stretch>
        </p:blipFill>
        <p:spPr>
          <a:xfrm>
            <a:off x="4191000" y="2057400"/>
            <a:ext cx="2734628" cy="260033"/>
          </a:xfrm>
          <a:prstGeom prst="rect">
            <a:avLst/>
          </a:prstGeom>
        </p:spPr>
      </p:pic>
      <p:pic>
        <p:nvPicPr>
          <p:cNvPr id="5" name="Picture 4" descr="addin_tmp.png"/>
          <p:cNvPicPr>
            <a:picLocks noChangeAspect="1"/>
          </p:cNvPicPr>
          <p:nvPr>
            <p:custDataLst>
              <p:tags r:id="rId2"/>
            </p:custDataLst>
          </p:nvPr>
        </p:nvPicPr>
        <p:blipFill>
          <a:blip r:embed="rId9" cstate="print"/>
          <a:stretch>
            <a:fillRect/>
          </a:stretch>
        </p:blipFill>
        <p:spPr>
          <a:xfrm>
            <a:off x="4114800" y="2438400"/>
            <a:ext cx="734378" cy="382905"/>
          </a:xfrm>
          <a:prstGeom prst="rect">
            <a:avLst/>
          </a:prstGeom>
        </p:spPr>
      </p:pic>
      <p:pic>
        <p:nvPicPr>
          <p:cNvPr id="18" name="Picture 17" descr="addin_tmp.png"/>
          <p:cNvPicPr>
            <a:picLocks noChangeAspect="1"/>
          </p:cNvPicPr>
          <p:nvPr>
            <p:custDataLst>
              <p:tags r:id="rId3"/>
            </p:custDataLst>
          </p:nvPr>
        </p:nvPicPr>
        <p:blipFill>
          <a:blip r:embed="rId10" cstate="print"/>
          <a:stretch>
            <a:fillRect/>
          </a:stretch>
        </p:blipFill>
        <p:spPr>
          <a:xfrm>
            <a:off x="3048000" y="5638800"/>
            <a:ext cx="3557588" cy="280035"/>
          </a:xfrm>
          <a:prstGeom prst="rect">
            <a:avLst/>
          </a:prstGeom>
        </p:spPr>
      </p:pic>
      <p:sp>
        <p:nvSpPr>
          <p:cNvPr id="8" name="Content Placeholder 7"/>
          <p:cNvSpPr>
            <a:spLocks noGrp="1"/>
          </p:cNvSpPr>
          <p:nvPr>
            <p:ph idx="1"/>
          </p:nvPr>
        </p:nvSpPr>
        <p:spPr>
          <a:xfrm>
            <a:off x="685800" y="1905000"/>
            <a:ext cx="8229600" cy="4648200"/>
          </a:xfrm>
        </p:spPr>
        <p:txBody>
          <a:bodyPr/>
          <a:lstStyle/>
          <a:p>
            <a:r>
              <a:rPr lang="en-US" dirty="0" smtClean="0"/>
              <a:t>Product of the terms </a:t>
            </a:r>
          </a:p>
          <a:p>
            <a:pPr>
              <a:buNone/>
            </a:pPr>
            <a:r>
              <a:rPr lang="en-US" dirty="0" smtClean="0"/>
              <a:t>      </a:t>
            </a:r>
            <a:r>
              <a:rPr lang="en-US" kern="100" dirty="0" smtClean="0"/>
              <a:t>from the sequence</a:t>
            </a:r>
          </a:p>
          <a:p>
            <a:endParaRPr lang="en-US" kern="100" dirty="0" smtClean="0"/>
          </a:p>
          <a:p>
            <a:r>
              <a:rPr lang="en-US" kern="100" dirty="0" smtClean="0"/>
              <a:t>The notation:</a:t>
            </a:r>
          </a:p>
          <a:p>
            <a:pPr>
              <a:buNone/>
            </a:pPr>
            <a:endParaRPr lang="en-US" kern="100" dirty="0" smtClean="0"/>
          </a:p>
          <a:p>
            <a:endParaRPr lang="en-US" kern="100" dirty="0" smtClean="0"/>
          </a:p>
          <a:p>
            <a:pPr>
              <a:buNone/>
            </a:pPr>
            <a:endParaRPr lang="en-US" kern="100" dirty="0" smtClean="0"/>
          </a:p>
          <a:p>
            <a:pPr>
              <a:buNone/>
            </a:pPr>
            <a:r>
              <a:rPr lang="en-US" kern="100" dirty="0" smtClean="0"/>
              <a:t>     represents</a:t>
            </a:r>
          </a:p>
          <a:p>
            <a:endParaRPr lang="en-US" dirty="0"/>
          </a:p>
        </p:txBody>
      </p:sp>
      <p:pic>
        <p:nvPicPr>
          <p:cNvPr id="13" name="Picture 12" descr="addin_tmp.png"/>
          <p:cNvPicPr>
            <a:picLocks noChangeAspect="1"/>
          </p:cNvPicPr>
          <p:nvPr>
            <p:custDataLst>
              <p:tags r:id="rId4"/>
            </p:custDataLst>
          </p:nvPr>
        </p:nvPicPr>
        <p:blipFill>
          <a:blip r:embed="rId11" cstate="print"/>
          <a:stretch>
            <a:fillRect/>
          </a:stretch>
        </p:blipFill>
        <p:spPr>
          <a:xfrm>
            <a:off x="1600200" y="3886200"/>
            <a:ext cx="1025843" cy="1094423"/>
          </a:xfrm>
          <a:prstGeom prst="rect">
            <a:avLst/>
          </a:prstGeom>
        </p:spPr>
      </p:pic>
      <p:pic>
        <p:nvPicPr>
          <p:cNvPr id="15" name="Picture 14" descr="addin_tmp.png"/>
          <p:cNvPicPr>
            <a:picLocks noChangeAspect="1"/>
          </p:cNvPicPr>
          <p:nvPr>
            <p:custDataLst>
              <p:tags r:id="rId5"/>
            </p:custDataLst>
          </p:nvPr>
        </p:nvPicPr>
        <p:blipFill>
          <a:blip r:embed="rId12" cstate="print"/>
          <a:stretch>
            <a:fillRect/>
          </a:stretch>
        </p:blipFill>
        <p:spPr>
          <a:xfrm>
            <a:off x="3657600" y="4267200"/>
            <a:ext cx="1383030" cy="477203"/>
          </a:xfrm>
          <a:prstGeom prst="rect">
            <a:avLst/>
          </a:prstGeom>
        </p:spPr>
      </p:pic>
      <p:pic>
        <p:nvPicPr>
          <p:cNvPr id="17" name="Picture 16" descr="addin_tmp.png"/>
          <p:cNvPicPr>
            <a:picLocks noChangeAspect="1"/>
          </p:cNvPicPr>
          <p:nvPr>
            <p:custDataLst>
              <p:tags r:id="rId6"/>
            </p:custDataLst>
          </p:nvPr>
        </p:nvPicPr>
        <p:blipFill>
          <a:blip r:embed="rId13" cstate="print"/>
          <a:stretch>
            <a:fillRect/>
          </a:stretch>
        </p:blipFill>
        <p:spPr>
          <a:xfrm>
            <a:off x="5943600" y="4191000"/>
            <a:ext cx="1811655" cy="457200"/>
          </a:xfrm>
          <a:prstGeom prst="rect">
            <a:avLst/>
          </a:prstGeom>
        </p:spPr>
      </p:pic>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Geometric Series</a:t>
            </a:r>
            <a:endParaRPr lang="en-US" dirty="0"/>
          </a:p>
        </p:txBody>
      </p:sp>
      <p:pic>
        <p:nvPicPr>
          <p:cNvPr id="10" name="Picture 9" descr="addin_tmp.png"/>
          <p:cNvPicPr>
            <a:picLocks noChangeAspect="1"/>
          </p:cNvPicPr>
          <p:nvPr>
            <p:custDataLst>
              <p:tags r:id="rId1"/>
            </p:custDataLst>
          </p:nvPr>
        </p:nvPicPr>
        <p:blipFill>
          <a:blip r:embed="rId6" cstate="print"/>
          <a:stretch>
            <a:fillRect/>
          </a:stretch>
        </p:blipFill>
        <p:spPr>
          <a:xfrm>
            <a:off x="1447800" y="2667000"/>
            <a:ext cx="4940618" cy="1105853"/>
          </a:xfrm>
          <a:prstGeom prst="rect">
            <a:avLst/>
          </a:prstGeom>
        </p:spPr>
      </p:pic>
      <p:sp>
        <p:nvSpPr>
          <p:cNvPr id="6" name="TextBox 5"/>
          <p:cNvSpPr txBox="1"/>
          <p:nvPr/>
        </p:nvSpPr>
        <p:spPr>
          <a:xfrm>
            <a:off x="1066800" y="2133600"/>
            <a:ext cx="5562600" cy="369332"/>
          </a:xfrm>
          <a:prstGeom prst="rect">
            <a:avLst/>
          </a:prstGeom>
          <a:noFill/>
        </p:spPr>
        <p:txBody>
          <a:bodyPr wrap="square" rtlCol="0">
            <a:spAutoFit/>
          </a:bodyPr>
          <a:lstStyle/>
          <a:p>
            <a:r>
              <a:rPr lang="en-US" b="1" dirty="0" smtClean="0"/>
              <a:t>Sums of terms of geometric progressions</a:t>
            </a:r>
            <a:endParaRPr lang="en-US" b="1" dirty="0"/>
          </a:p>
        </p:txBody>
      </p:sp>
      <p:sp>
        <p:nvSpPr>
          <p:cNvPr id="11" name="Rectangle 10"/>
          <p:cNvSpPr/>
          <p:nvPr/>
        </p:nvSpPr>
        <p:spPr>
          <a:xfrm>
            <a:off x="304800" y="4191000"/>
            <a:ext cx="856325" cy="369332"/>
          </a:xfrm>
          <a:prstGeom prst="rect">
            <a:avLst/>
          </a:prstGeom>
        </p:spPr>
        <p:txBody>
          <a:bodyPr wrap="none">
            <a:spAutoFit/>
          </a:bodyPr>
          <a:lstStyle/>
          <a:p>
            <a:r>
              <a:rPr lang="en-US" b="1" dirty="0" smtClean="0"/>
              <a:t>Proof:</a:t>
            </a:r>
            <a:endParaRPr lang="en-US" b="1" dirty="0"/>
          </a:p>
        </p:txBody>
      </p:sp>
      <p:pic>
        <p:nvPicPr>
          <p:cNvPr id="12" name="Picture 11" descr="addin_tmp.png"/>
          <p:cNvPicPr>
            <a:picLocks noChangeAspect="1"/>
          </p:cNvPicPr>
          <p:nvPr>
            <p:custDataLst>
              <p:tags r:id="rId2"/>
            </p:custDataLst>
          </p:nvPr>
        </p:nvPicPr>
        <p:blipFill>
          <a:blip r:embed="rId7" cstate="print"/>
          <a:stretch>
            <a:fillRect/>
          </a:stretch>
        </p:blipFill>
        <p:spPr>
          <a:xfrm>
            <a:off x="2057400" y="4114800"/>
            <a:ext cx="1358265" cy="729615"/>
          </a:xfrm>
          <a:prstGeom prst="rect">
            <a:avLst/>
          </a:prstGeom>
        </p:spPr>
      </p:pic>
      <p:sp>
        <p:nvSpPr>
          <p:cNvPr id="13" name="TextBox 12"/>
          <p:cNvSpPr txBox="1"/>
          <p:nvPr/>
        </p:nvSpPr>
        <p:spPr>
          <a:xfrm>
            <a:off x="1371600" y="4191000"/>
            <a:ext cx="762000" cy="381000"/>
          </a:xfrm>
          <a:prstGeom prst="rect">
            <a:avLst/>
          </a:prstGeom>
          <a:noFill/>
        </p:spPr>
        <p:txBody>
          <a:bodyPr wrap="square" rtlCol="0">
            <a:spAutoFit/>
          </a:bodyPr>
          <a:lstStyle/>
          <a:p>
            <a:r>
              <a:rPr lang="en-US" dirty="0" smtClean="0"/>
              <a:t>Let</a:t>
            </a:r>
            <a:endParaRPr lang="en-US" dirty="0"/>
          </a:p>
        </p:txBody>
      </p:sp>
      <p:sp>
        <p:nvSpPr>
          <p:cNvPr id="14" name="TextBox 13"/>
          <p:cNvSpPr txBox="1"/>
          <p:nvPr/>
        </p:nvSpPr>
        <p:spPr>
          <a:xfrm>
            <a:off x="3810000" y="3962400"/>
            <a:ext cx="5334000" cy="923330"/>
          </a:xfrm>
          <a:prstGeom prst="rect">
            <a:avLst/>
          </a:prstGeom>
          <a:noFill/>
        </p:spPr>
        <p:txBody>
          <a:bodyPr wrap="square" rtlCol="0">
            <a:spAutoFit/>
          </a:bodyPr>
          <a:lstStyle/>
          <a:p>
            <a:r>
              <a:rPr lang="en-US" dirty="0" smtClean="0"/>
              <a:t>To compute </a:t>
            </a:r>
            <a:r>
              <a:rPr lang="en-US" i="1" dirty="0" err="1" smtClean="0"/>
              <a:t>S</a:t>
            </a:r>
            <a:r>
              <a:rPr lang="en-US" i="1" baseline="-25000" dirty="0" err="1" smtClean="0"/>
              <a:t>n</a:t>
            </a:r>
            <a:r>
              <a:rPr lang="en-US" baseline="-25000" dirty="0" smtClean="0"/>
              <a:t> </a:t>
            </a:r>
            <a:r>
              <a:rPr lang="en-US" dirty="0" smtClean="0"/>
              <a:t>, first multiply both sides of the equality by r and then manipulate the resulting sum as follows: </a:t>
            </a:r>
            <a:endParaRPr lang="en-US" dirty="0"/>
          </a:p>
        </p:txBody>
      </p:sp>
      <p:pic>
        <p:nvPicPr>
          <p:cNvPr id="15" name="Picture 14" descr="addin_tmp.png"/>
          <p:cNvPicPr>
            <a:picLocks noChangeAspect="1"/>
          </p:cNvPicPr>
          <p:nvPr>
            <p:custDataLst>
              <p:tags r:id="rId3"/>
            </p:custDataLst>
          </p:nvPr>
        </p:nvPicPr>
        <p:blipFill>
          <a:blip r:embed="rId8" cstate="print"/>
          <a:stretch>
            <a:fillRect/>
          </a:stretch>
        </p:blipFill>
        <p:spPr>
          <a:xfrm>
            <a:off x="1981200" y="5029200"/>
            <a:ext cx="1649730" cy="729615"/>
          </a:xfrm>
          <a:prstGeom prst="rect">
            <a:avLst/>
          </a:prstGeom>
        </p:spPr>
      </p:pic>
      <p:pic>
        <p:nvPicPr>
          <p:cNvPr id="16" name="Picture 15" descr="addin_tmp.png"/>
          <p:cNvPicPr>
            <a:picLocks noChangeAspect="1"/>
          </p:cNvPicPr>
          <p:nvPr>
            <p:custDataLst>
              <p:tags r:id="rId4"/>
            </p:custDataLst>
          </p:nvPr>
        </p:nvPicPr>
        <p:blipFill>
          <a:blip r:embed="rId9" cstate="print"/>
          <a:stretch>
            <a:fillRect/>
          </a:stretch>
        </p:blipFill>
        <p:spPr>
          <a:xfrm>
            <a:off x="2590800" y="5943600"/>
            <a:ext cx="1249680" cy="729615"/>
          </a:xfrm>
          <a:prstGeom prst="rect">
            <a:avLst/>
          </a:prstGeom>
        </p:spPr>
      </p:pic>
      <p:sp>
        <p:nvSpPr>
          <p:cNvPr id="17" name="TextBox 16"/>
          <p:cNvSpPr txBox="1"/>
          <p:nvPr/>
        </p:nvSpPr>
        <p:spPr>
          <a:xfrm>
            <a:off x="4419600" y="6019800"/>
            <a:ext cx="3276600" cy="369332"/>
          </a:xfrm>
          <a:prstGeom prst="rect">
            <a:avLst/>
          </a:prstGeom>
          <a:noFill/>
        </p:spPr>
        <p:txBody>
          <a:bodyPr wrap="square" rtlCol="0">
            <a:spAutoFit/>
          </a:bodyPr>
          <a:lstStyle/>
          <a:p>
            <a:r>
              <a:rPr lang="en-US" i="1" dirty="0" smtClean="0"/>
              <a:t>Continued on next slide</a:t>
            </a:r>
            <a:r>
              <a:rPr lang="en-US" dirty="0" smtClean="0"/>
              <a:t> </a:t>
            </a:r>
            <a:r>
              <a:rPr lang="en-US" dirty="0" smtClean="0">
                <a:sym typeface="Wingdings" pitchFamily="2" charset="2"/>
              </a:rPr>
              <a:t></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Some Important Sets</a:t>
            </a:r>
            <a:endParaRPr lang="en-US" dirty="0"/>
          </a:p>
        </p:txBody>
      </p:sp>
      <p:sp>
        <p:nvSpPr>
          <p:cNvPr id="3" name="Content Placeholder 2"/>
          <p:cNvSpPr>
            <a:spLocks noGrp="1"/>
          </p:cNvSpPr>
          <p:nvPr>
            <p:ph idx="1"/>
          </p:nvPr>
        </p:nvSpPr>
        <p:spPr/>
        <p:txBody>
          <a:bodyPr/>
          <a:lstStyle/>
          <a:p>
            <a:pPr>
              <a:buNone/>
            </a:pPr>
            <a:r>
              <a:rPr lang="en-US" b="1" dirty="0" smtClean="0">
                <a:latin typeface="Cambria Math" pitchFamily="18" charset="0"/>
                <a:ea typeface="Cambria Math" pitchFamily="18" charset="0"/>
              </a:rPr>
              <a:t>N</a:t>
            </a:r>
            <a:r>
              <a:rPr lang="en-US" dirty="0" smtClean="0"/>
              <a:t> = </a:t>
            </a:r>
            <a:r>
              <a:rPr lang="en-US" i="1" dirty="0" smtClean="0"/>
              <a:t>natural numbers </a:t>
            </a:r>
            <a:r>
              <a:rPr lang="en-US" dirty="0" smtClean="0"/>
              <a:t>= </a:t>
            </a:r>
            <a:r>
              <a:rPr lang="en-US" dirty="0" smtClean="0">
                <a:latin typeface="Cambria Math" pitchFamily="18" charset="0"/>
                <a:ea typeface="Cambria Math" pitchFamily="18" charset="0"/>
              </a:rPr>
              <a:t>{0,1,2,3….}</a:t>
            </a:r>
          </a:p>
          <a:p>
            <a:pPr>
              <a:buNone/>
            </a:pPr>
            <a:r>
              <a:rPr lang="en-US" b="1" dirty="0" smtClean="0">
                <a:latin typeface="Cambria Math" pitchFamily="18" charset="0"/>
                <a:ea typeface="Cambria Math" pitchFamily="18" charset="0"/>
              </a:rPr>
              <a:t>Z</a:t>
            </a:r>
            <a:r>
              <a:rPr lang="en-US" dirty="0" smtClean="0"/>
              <a:t> = </a:t>
            </a:r>
            <a:r>
              <a:rPr lang="en-US" i="1" dirty="0" smtClean="0"/>
              <a:t>integers</a:t>
            </a:r>
            <a:r>
              <a:rPr lang="en-US" dirty="0" smtClean="0"/>
              <a:t> = </a:t>
            </a:r>
            <a:r>
              <a:rPr lang="en-US" dirty="0" smtClean="0">
                <a:latin typeface="Cambria Math" pitchFamily="18" charset="0"/>
                <a:ea typeface="Cambria Math" pitchFamily="18" charset="0"/>
              </a:rPr>
              <a:t>{…,-3,-2,-1,0,1,2,3,…}</a:t>
            </a:r>
          </a:p>
          <a:p>
            <a:pPr>
              <a:buNone/>
            </a:pPr>
            <a:r>
              <a:rPr lang="en-US" b="1" dirty="0" smtClean="0">
                <a:latin typeface="Cambria Math" pitchFamily="18" charset="0"/>
                <a:ea typeface="Cambria Math" pitchFamily="18" charset="0"/>
              </a:rPr>
              <a:t>Z⁺</a:t>
            </a:r>
            <a:r>
              <a:rPr lang="en-US" dirty="0" smtClean="0"/>
              <a:t> = </a:t>
            </a:r>
            <a:r>
              <a:rPr lang="en-US" i="1" dirty="0" smtClean="0"/>
              <a:t>positive integers </a:t>
            </a:r>
            <a:r>
              <a:rPr lang="en-US" dirty="0" smtClean="0"/>
              <a:t>= </a:t>
            </a:r>
            <a:r>
              <a:rPr lang="en-US" dirty="0" smtClean="0">
                <a:latin typeface="Cambria Math" pitchFamily="18" charset="0"/>
                <a:ea typeface="Cambria Math" pitchFamily="18" charset="0"/>
              </a:rPr>
              <a:t>{1,2,3,…..}</a:t>
            </a:r>
          </a:p>
          <a:p>
            <a:pPr>
              <a:buNone/>
            </a:pPr>
            <a:r>
              <a:rPr lang="en-US" b="1" dirty="0" smtClean="0">
                <a:latin typeface="Cambria Math" pitchFamily="18" charset="0"/>
                <a:ea typeface="Cambria Math" pitchFamily="18" charset="0"/>
              </a:rPr>
              <a:t>R</a:t>
            </a:r>
            <a:r>
              <a:rPr lang="en-US" dirty="0" smtClean="0"/>
              <a:t> = set of </a:t>
            </a:r>
            <a:r>
              <a:rPr lang="en-US" i="1" dirty="0" smtClean="0"/>
              <a:t>real numbers</a:t>
            </a:r>
          </a:p>
          <a:p>
            <a:pPr>
              <a:buNone/>
            </a:pPr>
            <a:r>
              <a:rPr lang="en-US" b="1" dirty="0" smtClean="0">
                <a:latin typeface="Cambria Math" pitchFamily="18" charset="0"/>
                <a:ea typeface="Cambria Math" pitchFamily="18" charset="0"/>
              </a:rPr>
              <a:t>R</a:t>
            </a:r>
            <a:r>
              <a:rPr lang="en-US" b="1" baseline="30000" dirty="0" smtClean="0">
                <a:latin typeface="Cambria Math" pitchFamily="18" charset="0"/>
                <a:ea typeface="Cambria Math" pitchFamily="18" charset="0"/>
              </a:rPr>
              <a:t>+</a:t>
            </a:r>
            <a:r>
              <a:rPr lang="en-US" dirty="0" smtClean="0"/>
              <a:t> = set of </a:t>
            </a:r>
            <a:r>
              <a:rPr lang="en-US" i="1" dirty="0" smtClean="0"/>
              <a:t>positive real numbers</a:t>
            </a:r>
          </a:p>
          <a:p>
            <a:pPr>
              <a:buNone/>
            </a:pPr>
            <a:r>
              <a:rPr lang="en-US" b="1" dirty="0" smtClean="0">
                <a:latin typeface="Cambria Math" pitchFamily="18" charset="0"/>
                <a:ea typeface="Cambria Math" pitchFamily="18" charset="0"/>
              </a:rPr>
              <a:t>C</a:t>
            </a:r>
            <a:r>
              <a:rPr lang="en-US" dirty="0" smtClean="0"/>
              <a:t> =  set of </a:t>
            </a:r>
            <a:r>
              <a:rPr lang="en-US" i="1" dirty="0" smtClean="0"/>
              <a:t>complex numbers (</a:t>
            </a:r>
            <a:r>
              <a:rPr lang="el-GR" i="1" dirty="0" smtClean="0"/>
              <a:t>μιγαδικοί)</a:t>
            </a:r>
            <a:r>
              <a:rPr lang="en-US" dirty="0" smtClean="0"/>
              <a:t>.</a:t>
            </a:r>
          </a:p>
          <a:p>
            <a:pPr>
              <a:buNone/>
            </a:pPr>
            <a:r>
              <a:rPr lang="en-US" b="1" dirty="0" smtClean="0"/>
              <a:t>Q</a:t>
            </a:r>
            <a:r>
              <a:rPr lang="en-US" dirty="0" smtClean="0"/>
              <a:t> = set of rational numbers</a:t>
            </a:r>
            <a:r>
              <a:rPr lang="el-GR" dirty="0" smtClean="0"/>
              <a:t> (ρητοί)</a:t>
            </a:r>
            <a:endParaRPr lang="en-US" dirty="0" smtClean="0"/>
          </a:p>
          <a:p>
            <a:endParaRPr lang="en-US" dirty="0">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Geometric Series</a:t>
            </a:r>
            <a:endParaRPr lang="en-US" dirty="0"/>
          </a:p>
        </p:txBody>
      </p:sp>
      <p:pic>
        <p:nvPicPr>
          <p:cNvPr id="27" name="Picture 26" descr="addin_tmp.png"/>
          <p:cNvPicPr>
            <a:picLocks noChangeAspect="1"/>
          </p:cNvPicPr>
          <p:nvPr>
            <p:custDataLst>
              <p:tags r:id="rId1"/>
            </p:custDataLst>
          </p:nvPr>
        </p:nvPicPr>
        <p:blipFill>
          <a:blip r:embed="rId9" cstate="print"/>
          <a:stretch>
            <a:fillRect/>
          </a:stretch>
        </p:blipFill>
        <p:spPr>
          <a:xfrm>
            <a:off x="2133600" y="1905000"/>
            <a:ext cx="1249680" cy="729615"/>
          </a:xfrm>
          <a:prstGeom prst="rect">
            <a:avLst/>
          </a:prstGeom>
        </p:spPr>
      </p:pic>
      <p:pic>
        <p:nvPicPr>
          <p:cNvPr id="17" name="Picture 16" descr="addin_tmp.png"/>
          <p:cNvPicPr>
            <a:picLocks noChangeAspect="1"/>
          </p:cNvPicPr>
          <p:nvPr>
            <p:custDataLst>
              <p:tags r:id="rId2"/>
            </p:custDataLst>
          </p:nvPr>
        </p:nvPicPr>
        <p:blipFill>
          <a:blip r:embed="rId10" cstate="print"/>
          <a:stretch>
            <a:fillRect/>
          </a:stretch>
        </p:blipFill>
        <p:spPr>
          <a:xfrm>
            <a:off x="2133600" y="2743200"/>
            <a:ext cx="1034415" cy="742950"/>
          </a:xfrm>
          <a:prstGeom prst="rect">
            <a:avLst/>
          </a:prstGeom>
        </p:spPr>
      </p:pic>
      <p:sp>
        <p:nvSpPr>
          <p:cNvPr id="20" name="TextBox 19"/>
          <p:cNvSpPr txBox="1"/>
          <p:nvPr/>
        </p:nvSpPr>
        <p:spPr>
          <a:xfrm>
            <a:off x="3429000" y="2895600"/>
            <a:ext cx="5334000" cy="369332"/>
          </a:xfrm>
          <a:prstGeom prst="rect">
            <a:avLst/>
          </a:prstGeom>
          <a:noFill/>
        </p:spPr>
        <p:txBody>
          <a:bodyPr wrap="square" rtlCol="0">
            <a:spAutoFit/>
          </a:bodyPr>
          <a:lstStyle/>
          <a:p>
            <a:r>
              <a:rPr lang="en-US" dirty="0" smtClean="0"/>
              <a:t>Shifting the index of summation with </a:t>
            </a:r>
            <a:r>
              <a:rPr lang="en-US" i="1" dirty="0" smtClean="0"/>
              <a:t>k</a:t>
            </a:r>
            <a:r>
              <a:rPr lang="en-US" dirty="0" smtClean="0"/>
              <a:t> = </a:t>
            </a:r>
            <a:r>
              <a:rPr lang="en-US" i="1" dirty="0" smtClean="0"/>
              <a:t>j</a:t>
            </a:r>
            <a:r>
              <a:rPr lang="en-US" dirty="0" smtClean="0"/>
              <a:t> + </a:t>
            </a:r>
            <a:r>
              <a:rPr lang="en-US" dirty="0" smtClean="0">
                <a:latin typeface="Cambria Math" pitchFamily="18" charset="0"/>
                <a:ea typeface="Cambria Math" pitchFamily="18" charset="0"/>
              </a:rPr>
              <a:t>1</a:t>
            </a:r>
            <a:r>
              <a:rPr lang="en-US" dirty="0" smtClean="0"/>
              <a:t>.</a:t>
            </a:r>
            <a:endParaRPr lang="en-US" dirty="0"/>
          </a:p>
        </p:txBody>
      </p:sp>
      <p:pic>
        <p:nvPicPr>
          <p:cNvPr id="38" name="Picture 37" descr="addin_tmp.png"/>
          <p:cNvPicPr>
            <a:picLocks noChangeAspect="1"/>
          </p:cNvPicPr>
          <p:nvPr>
            <p:custDataLst>
              <p:tags r:id="rId3"/>
            </p:custDataLst>
          </p:nvPr>
        </p:nvPicPr>
        <p:blipFill>
          <a:blip r:embed="rId11" cstate="print"/>
          <a:stretch>
            <a:fillRect/>
          </a:stretch>
        </p:blipFill>
        <p:spPr>
          <a:xfrm>
            <a:off x="2133600" y="3581400"/>
            <a:ext cx="2263140" cy="570071"/>
          </a:xfrm>
          <a:prstGeom prst="rect">
            <a:avLst/>
          </a:prstGeom>
        </p:spPr>
      </p:pic>
      <p:sp>
        <p:nvSpPr>
          <p:cNvPr id="26" name="TextBox 25"/>
          <p:cNvSpPr txBox="1"/>
          <p:nvPr/>
        </p:nvSpPr>
        <p:spPr>
          <a:xfrm>
            <a:off x="4495800" y="3505200"/>
            <a:ext cx="4495800" cy="646331"/>
          </a:xfrm>
          <a:prstGeom prst="rect">
            <a:avLst/>
          </a:prstGeom>
          <a:noFill/>
        </p:spPr>
        <p:txBody>
          <a:bodyPr wrap="square" rtlCol="0">
            <a:spAutoFit/>
          </a:bodyPr>
          <a:lstStyle/>
          <a:p>
            <a:r>
              <a:rPr lang="en-US" dirty="0" smtClean="0"/>
              <a:t>Removing </a:t>
            </a:r>
            <a:r>
              <a:rPr lang="en-US" i="1" dirty="0" smtClean="0"/>
              <a:t>k</a:t>
            </a:r>
            <a:r>
              <a:rPr lang="en-US" dirty="0" smtClean="0"/>
              <a:t> = </a:t>
            </a:r>
            <a:r>
              <a:rPr lang="en-US" i="1" dirty="0" smtClean="0"/>
              <a:t>n</a:t>
            </a:r>
            <a:r>
              <a:rPr lang="en-US" dirty="0" smtClean="0"/>
              <a:t> + </a:t>
            </a:r>
            <a:r>
              <a:rPr lang="en-US" dirty="0" smtClean="0">
                <a:latin typeface="Cambria Math" pitchFamily="18" charset="0"/>
                <a:ea typeface="Cambria Math" pitchFamily="18" charset="0"/>
              </a:rPr>
              <a:t>1</a:t>
            </a:r>
            <a:r>
              <a:rPr lang="en-US" dirty="0" smtClean="0"/>
              <a:t> term and </a:t>
            </a:r>
          </a:p>
          <a:p>
            <a:r>
              <a:rPr lang="en-US" dirty="0" smtClean="0"/>
              <a:t>adding </a:t>
            </a:r>
            <a:r>
              <a:rPr lang="en-US" i="1" dirty="0" smtClean="0"/>
              <a:t>k</a:t>
            </a:r>
            <a:r>
              <a:rPr lang="en-US" dirty="0" smtClean="0"/>
              <a:t> = </a:t>
            </a:r>
            <a:r>
              <a:rPr lang="en-US" dirty="0" smtClean="0">
                <a:latin typeface="Cambria Math" pitchFamily="18" charset="0"/>
                <a:ea typeface="Cambria Math" pitchFamily="18" charset="0"/>
              </a:rPr>
              <a:t>0</a:t>
            </a:r>
            <a:r>
              <a:rPr lang="en-US" dirty="0" smtClean="0"/>
              <a:t> term.</a:t>
            </a:r>
            <a:endParaRPr lang="en-US" dirty="0"/>
          </a:p>
        </p:txBody>
      </p:sp>
      <p:pic>
        <p:nvPicPr>
          <p:cNvPr id="32" name="Picture 31" descr="addin_tmp.png"/>
          <p:cNvPicPr>
            <a:picLocks noChangeAspect="1"/>
          </p:cNvPicPr>
          <p:nvPr>
            <p:custDataLst>
              <p:tags r:id="rId4"/>
            </p:custDataLst>
          </p:nvPr>
        </p:nvPicPr>
        <p:blipFill>
          <a:blip r:embed="rId12" cstate="print"/>
          <a:stretch>
            <a:fillRect/>
          </a:stretch>
        </p:blipFill>
        <p:spPr>
          <a:xfrm>
            <a:off x="2362200" y="4419600"/>
            <a:ext cx="2122170" cy="287655"/>
          </a:xfrm>
          <a:prstGeom prst="rect">
            <a:avLst/>
          </a:prstGeom>
        </p:spPr>
      </p:pic>
      <p:sp>
        <p:nvSpPr>
          <p:cNvPr id="33" name="TextBox 32"/>
          <p:cNvSpPr txBox="1"/>
          <p:nvPr/>
        </p:nvSpPr>
        <p:spPr>
          <a:xfrm>
            <a:off x="4648200" y="4419600"/>
            <a:ext cx="4114800" cy="369332"/>
          </a:xfrm>
          <a:prstGeom prst="rect">
            <a:avLst/>
          </a:prstGeom>
          <a:noFill/>
        </p:spPr>
        <p:txBody>
          <a:bodyPr wrap="square" rtlCol="0">
            <a:spAutoFit/>
          </a:bodyPr>
          <a:lstStyle/>
          <a:p>
            <a:r>
              <a:rPr lang="en-US" dirty="0" smtClean="0"/>
              <a:t>Substituting </a:t>
            </a:r>
            <a:r>
              <a:rPr lang="en-US" i="1" dirty="0" smtClean="0"/>
              <a:t>S</a:t>
            </a:r>
            <a:r>
              <a:rPr lang="en-US" dirty="0" smtClean="0"/>
              <a:t> for summation formula</a:t>
            </a:r>
          </a:p>
        </p:txBody>
      </p:sp>
      <p:pic>
        <p:nvPicPr>
          <p:cNvPr id="35" name="Picture 34" descr="addin_tmp.png"/>
          <p:cNvPicPr>
            <a:picLocks noChangeAspect="1"/>
          </p:cNvPicPr>
          <p:nvPr>
            <p:custDataLst>
              <p:tags r:id="rId5"/>
            </p:custDataLst>
          </p:nvPr>
        </p:nvPicPr>
        <p:blipFill>
          <a:blip r:embed="rId13" cstate="print"/>
          <a:stretch>
            <a:fillRect/>
          </a:stretch>
        </p:blipFill>
        <p:spPr>
          <a:xfrm>
            <a:off x="2209800" y="5029200"/>
            <a:ext cx="2613660" cy="287655"/>
          </a:xfrm>
          <a:prstGeom prst="rect">
            <a:avLst/>
          </a:prstGeom>
        </p:spPr>
      </p:pic>
      <p:pic>
        <p:nvPicPr>
          <p:cNvPr id="46" name="Picture 45" descr="addin_tmp.png"/>
          <p:cNvPicPr>
            <a:picLocks noChangeAspect="1"/>
          </p:cNvPicPr>
          <p:nvPr>
            <p:custDataLst>
              <p:tags r:id="rId6"/>
            </p:custDataLst>
          </p:nvPr>
        </p:nvPicPr>
        <p:blipFill>
          <a:blip r:embed="rId14" cstate="print"/>
          <a:stretch>
            <a:fillRect/>
          </a:stretch>
        </p:blipFill>
        <p:spPr>
          <a:xfrm>
            <a:off x="2667000" y="5562600"/>
            <a:ext cx="1307306" cy="420053"/>
          </a:xfrm>
          <a:prstGeom prst="rect">
            <a:avLst/>
          </a:prstGeom>
        </p:spPr>
      </p:pic>
      <p:sp>
        <p:nvSpPr>
          <p:cNvPr id="39" name="TextBox 38"/>
          <p:cNvSpPr txBox="1"/>
          <p:nvPr/>
        </p:nvSpPr>
        <p:spPr>
          <a:xfrm>
            <a:off x="1066800" y="4800600"/>
            <a:ext cx="914400" cy="584775"/>
          </a:xfrm>
          <a:prstGeom prst="rect">
            <a:avLst/>
          </a:prstGeom>
          <a:noFill/>
        </p:spPr>
        <p:txBody>
          <a:bodyPr wrap="square" rtlCol="0">
            <a:spAutoFit/>
          </a:bodyPr>
          <a:lstStyle/>
          <a:p>
            <a:r>
              <a:rPr lang="en-US" sz="3200" b="1" dirty="0" smtClean="0">
                <a:latin typeface="Cambria Math" pitchFamily="18" charset="0"/>
                <a:ea typeface="Cambria Math" pitchFamily="18" charset="0"/>
              </a:rPr>
              <a:t>∴</a:t>
            </a:r>
            <a:endParaRPr lang="en-US" sz="3200" b="1" dirty="0">
              <a:latin typeface="Cambria Math" pitchFamily="18" charset="0"/>
              <a:ea typeface="Cambria Math" pitchFamily="18" charset="0"/>
            </a:endParaRPr>
          </a:p>
        </p:txBody>
      </p:sp>
      <p:sp>
        <p:nvSpPr>
          <p:cNvPr id="41" name="TextBox 40"/>
          <p:cNvSpPr txBox="1"/>
          <p:nvPr/>
        </p:nvSpPr>
        <p:spPr>
          <a:xfrm>
            <a:off x="4419600" y="5638800"/>
            <a:ext cx="2133600" cy="369332"/>
          </a:xfrm>
          <a:prstGeom prst="rect">
            <a:avLst/>
          </a:prstGeom>
          <a:noFill/>
        </p:spPr>
        <p:txBody>
          <a:bodyPr wrap="square" rtlCol="0">
            <a:spAutoFit/>
          </a:bodyPr>
          <a:lstStyle/>
          <a:p>
            <a:r>
              <a:rPr lang="en-US" dirty="0" smtClean="0"/>
              <a:t>if r </a:t>
            </a:r>
            <a:r>
              <a:rPr lang="en-US" dirty="0" smtClean="0">
                <a:latin typeface="Cambria Math"/>
                <a:ea typeface="Cambria Math"/>
              </a:rPr>
              <a:t>≠1</a:t>
            </a:r>
            <a:endParaRPr lang="en-US" dirty="0"/>
          </a:p>
        </p:txBody>
      </p:sp>
      <p:sp>
        <p:nvSpPr>
          <p:cNvPr id="42" name="TextBox 41"/>
          <p:cNvSpPr txBox="1"/>
          <p:nvPr/>
        </p:nvSpPr>
        <p:spPr>
          <a:xfrm>
            <a:off x="5334000" y="6248400"/>
            <a:ext cx="2133600" cy="369332"/>
          </a:xfrm>
          <a:prstGeom prst="rect">
            <a:avLst/>
          </a:prstGeom>
          <a:noFill/>
        </p:spPr>
        <p:txBody>
          <a:bodyPr wrap="square" rtlCol="0">
            <a:spAutoFit/>
          </a:bodyPr>
          <a:lstStyle/>
          <a:p>
            <a:r>
              <a:rPr lang="en-US" dirty="0" smtClean="0"/>
              <a:t>if r</a:t>
            </a:r>
            <a:r>
              <a:rPr lang="en-US" dirty="0" smtClean="0">
                <a:latin typeface="Cambria Math"/>
                <a:ea typeface="Cambria Math"/>
              </a:rPr>
              <a:t> = 1</a:t>
            </a:r>
            <a:endParaRPr lang="en-US" dirty="0"/>
          </a:p>
        </p:txBody>
      </p:sp>
      <p:pic>
        <p:nvPicPr>
          <p:cNvPr id="45" name="Picture 44" descr="addin_tmp.png"/>
          <p:cNvPicPr>
            <a:picLocks noChangeAspect="1"/>
          </p:cNvPicPr>
          <p:nvPr>
            <p:custDataLst>
              <p:tags r:id="rId7"/>
            </p:custDataLst>
          </p:nvPr>
        </p:nvPicPr>
        <p:blipFill>
          <a:blip r:embed="rId15" cstate="print"/>
          <a:stretch>
            <a:fillRect/>
          </a:stretch>
        </p:blipFill>
        <p:spPr>
          <a:xfrm>
            <a:off x="2286000" y="6096000"/>
            <a:ext cx="2638901" cy="547211"/>
          </a:xfrm>
          <a:prstGeom prst="rect">
            <a:avLst/>
          </a:prstGeom>
        </p:spPr>
      </p:pic>
      <p:sp>
        <p:nvSpPr>
          <p:cNvPr id="16" name="TextBox 15"/>
          <p:cNvSpPr txBox="1"/>
          <p:nvPr/>
        </p:nvSpPr>
        <p:spPr>
          <a:xfrm>
            <a:off x="3581400" y="2133600"/>
            <a:ext cx="5334000" cy="369332"/>
          </a:xfrm>
          <a:prstGeom prst="rect">
            <a:avLst/>
          </a:prstGeom>
          <a:noFill/>
        </p:spPr>
        <p:txBody>
          <a:bodyPr wrap="square" rtlCol="0">
            <a:spAutoFit/>
          </a:bodyPr>
          <a:lstStyle/>
          <a:p>
            <a:r>
              <a:rPr lang="en-US" dirty="0" smtClean="0"/>
              <a:t>From previous slide.</a:t>
            </a:r>
            <a:endParaRPr lang="en-US" dirty="0"/>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Some Useful Summation Formulae </a:t>
            </a:r>
            <a:endParaRPr lang="en-US" dirty="0"/>
          </a:p>
        </p:txBody>
      </p:sp>
      <p:pic>
        <p:nvPicPr>
          <p:cNvPr id="4" name="Content Placeholder 3" descr="table28.jpg"/>
          <p:cNvPicPr>
            <a:picLocks noGrp="1" noChangeAspect="1"/>
          </p:cNvPicPr>
          <p:nvPr>
            <p:ph idx="1"/>
          </p:nvPr>
        </p:nvPicPr>
        <p:blipFill>
          <a:blip r:embed="rId2" cstate="print"/>
          <a:stretch>
            <a:fillRect/>
          </a:stretch>
        </p:blipFill>
        <p:spPr>
          <a:xfrm>
            <a:off x="2286000" y="2286000"/>
            <a:ext cx="3673602" cy="4162419"/>
          </a:xfrm>
        </p:spPr>
      </p:pic>
      <p:sp>
        <p:nvSpPr>
          <p:cNvPr id="5" name="TextBox 4"/>
          <p:cNvSpPr txBox="1"/>
          <p:nvPr/>
        </p:nvSpPr>
        <p:spPr>
          <a:xfrm>
            <a:off x="6858000" y="3429000"/>
            <a:ext cx="1295400" cy="1477328"/>
          </a:xfrm>
          <a:prstGeom prst="rect">
            <a:avLst/>
          </a:prstGeom>
          <a:noFill/>
        </p:spPr>
        <p:txBody>
          <a:bodyPr wrap="square" rtlCol="0">
            <a:spAutoFit/>
          </a:bodyPr>
          <a:lstStyle/>
          <a:p>
            <a:r>
              <a:rPr lang="en-US" dirty="0" smtClean="0"/>
              <a:t>Later we will prove some of these by induction.</a:t>
            </a:r>
            <a:endParaRPr lang="en-US" dirty="0"/>
          </a:p>
        </p:txBody>
      </p:sp>
      <p:cxnSp>
        <p:nvCxnSpPr>
          <p:cNvPr id="7" name="Straight Arrow Connector 6"/>
          <p:cNvCxnSpPr/>
          <p:nvPr/>
        </p:nvCxnSpPr>
        <p:spPr>
          <a:xfrm rot="10800000" flipV="1">
            <a:off x="6019800" y="3657600"/>
            <a:ext cx="762000" cy="76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rot="10800000" flipV="1">
            <a:off x="6019800" y="4038600"/>
            <a:ext cx="8382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rot="10800000">
            <a:off x="6019800" y="4724400"/>
            <a:ext cx="9144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6400800" y="5334000"/>
            <a:ext cx="2362200" cy="646331"/>
          </a:xfrm>
          <a:prstGeom prst="rect">
            <a:avLst/>
          </a:prstGeom>
          <a:noFill/>
        </p:spPr>
        <p:txBody>
          <a:bodyPr wrap="square" rtlCol="0">
            <a:spAutoFit/>
          </a:bodyPr>
          <a:lstStyle/>
          <a:p>
            <a:r>
              <a:rPr lang="en-US" dirty="0" smtClean="0"/>
              <a:t>Proof in text </a:t>
            </a:r>
          </a:p>
          <a:p>
            <a:r>
              <a:rPr lang="en-US" dirty="0" smtClean="0"/>
              <a:t>(requires calculus)</a:t>
            </a:r>
            <a:endParaRPr lang="en-US" dirty="0"/>
          </a:p>
        </p:txBody>
      </p:sp>
      <p:cxnSp>
        <p:nvCxnSpPr>
          <p:cNvPr id="14" name="Straight Arrow Connector 13"/>
          <p:cNvCxnSpPr/>
          <p:nvPr/>
        </p:nvCxnSpPr>
        <p:spPr>
          <a:xfrm rot="10800000" flipV="1">
            <a:off x="5943600" y="5410200"/>
            <a:ext cx="381000" cy="76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rot="10800000" flipV="1">
            <a:off x="5943600" y="5791200"/>
            <a:ext cx="3810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6324600" y="2514600"/>
            <a:ext cx="2362200" cy="646331"/>
          </a:xfrm>
          <a:prstGeom prst="rect">
            <a:avLst/>
          </a:prstGeom>
          <a:noFill/>
        </p:spPr>
        <p:txBody>
          <a:bodyPr wrap="square" rtlCol="0">
            <a:spAutoFit/>
          </a:bodyPr>
          <a:lstStyle/>
          <a:p>
            <a:r>
              <a:rPr lang="en-US" dirty="0" smtClean="0"/>
              <a:t>Geometric Series: We just proved this.</a:t>
            </a:r>
          </a:p>
        </p:txBody>
      </p:sp>
      <p:cxnSp>
        <p:nvCxnSpPr>
          <p:cNvPr id="17" name="Straight Arrow Connector 16"/>
          <p:cNvCxnSpPr/>
          <p:nvPr/>
        </p:nvCxnSpPr>
        <p:spPr>
          <a:xfrm rot="5400000">
            <a:off x="5905500" y="2857500"/>
            <a:ext cx="3048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l-GR" dirty="0" err="1" smtClean="0"/>
              <a:t>Πληθυκότητα</a:t>
            </a:r>
            <a:r>
              <a:rPr lang="el-GR" dirty="0" smtClean="0"/>
              <a:t> συνόλων </a:t>
            </a:r>
            <a:br>
              <a:rPr lang="el-GR" dirty="0" smtClean="0"/>
            </a:br>
            <a:r>
              <a:rPr lang="en-US" dirty="0" smtClean="0"/>
              <a:t>Cardinality of Sets</a:t>
            </a:r>
            <a:endParaRPr lang="en-US" dirty="0"/>
          </a:p>
        </p:txBody>
      </p:sp>
      <p:sp>
        <p:nvSpPr>
          <p:cNvPr id="3" name="Subtitle 2"/>
          <p:cNvSpPr>
            <a:spLocks noGrp="1"/>
          </p:cNvSpPr>
          <p:nvPr>
            <p:ph type="subTitle" idx="1"/>
          </p:nvPr>
        </p:nvSpPr>
        <p:spPr/>
        <p:txBody>
          <a:bodyPr/>
          <a:lstStyle/>
          <a:p>
            <a:r>
              <a:rPr lang="en-US" dirty="0" smtClean="0"/>
              <a:t>Section 2.5</a:t>
            </a:r>
            <a:endParaRPr lang="en-US" dirty="0"/>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Cardinality</a:t>
            </a:r>
          </a:p>
          <a:p>
            <a:r>
              <a:rPr lang="en-US" dirty="0" smtClean="0"/>
              <a:t>Countable Sets</a:t>
            </a:r>
          </a:p>
          <a:p>
            <a:r>
              <a:rPr lang="en-US" dirty="0" smtClean="0"/>
              <a:t>Computability</a:t>
            </a:r>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Cardinality</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   Definition</a:t>
            </a:r>
            <a:r>
              <a:rPr lang="en-US" dirty="0" smtClean="0"/>
              <a:t>: The </a:t>
            </a:r>
            <a:r>
              <a:rPr lang="en-US" i="1" dirty="0" smtClean="0"/>
              <a:t>cardinality</a:t>
            </a:r>
            <a:r>
              <a:rPr lang="en-US" dirty="0" smtClean="0"/>
              <a:t> of a set </a:t>
            </a:r>
            <a:r>
              <a:rPr lang="en-US" i="1" dirty="0" smtClean="0"/>
              <a:t>A</a:t>
            </a:r>
            <a:r>
              <a:rPr lang="en-US" dirty="0" smtClean="0"/>
              <a:t> is equal to the cardinality of a set </a:t>
            </a:r>
            <a:r>
              <a:rPr lang="en-US" i="1" dirty="0" smtClean="0"/>
              <a:t>B</a:t>
            </a:r>
            <a:r>
              <a:rPr lang="en-US" dirty="0" smtClean="0"/>
              <a:t>, denoted </a:t>
            </a:r>
          </a:p>
          <a:p>
            <a:pPr>
              <a:buNone/>
            </a:pPr>
            <a:r>
              <a:rPr lang="en-US" dirty="0" smtClean="0"/>
              <a:t>                  </a:t>
            </a:r>
            <a:r>
              <a:rPr lang="en-US" i="1" dirty="0" smtClean="0"/>
              <a:t>|A| = |</a:t>
            </a:r>
            <a:r>
              <a:rPr lang="en-US" dirty="0" smtClean="0"/>
              <a:t>B</a:t>
            </a:r>
            <a:r>
              <a:rPr lang="en-US" i="1" dirty="0" smtClean="0"/>
              <a:t>|,</a:t>
            </a:r>
          </a:p>
          <a:p>
            <a:pPr>
              <a:buNone/>
            </a:pPr>
            <a:r>
              <a:rPr lang="en-US" dirty="0" smtClean="0">
                <a:solidFill>
                  <a:srgbClr val="0070C0"/>
                </a:solidFill>
              </a:rPr>
              <a:t>    if and only if there is a one-to-one correspondence (</a:t>
            </a:r>
            <a:r>
              <a:rPr lang="en-US" i="1" dirty="0" smtClean="0">
                <a:solidFill>
                  <a:srgbClr val="0070C0"/>
                </a:solidFill>
              </a:rPr>
              <a:t>i.e.</a:t>
            </a:r>
            <a:r>
              <a:rPr lang="en-US" dirty="0" smtClean="0">
                <a:solidFill>
                  <a:srgbClr val="0070C0"/>
                </a:solidFill>
              </a:rPr>
              <a:t>, a </a:t>
            </a:r>
            <a:r>
              <a:rPr lang="en-US" dirty="0" err="1" smtClean="0">
                <a:solidFill>
                  <a:srgbClr val="0070C0"/>
                </a:solidFill>
              </a:rPr>
              <a:t>bijection</a:t>
            </a:r>
            <a:r>
              <a:rPr lang="en-US" dirty="0" smtClean="0">
                <a:solidFill>
                  <a:srgbClr val="0070C0"/>
                </a:solidFill>
              </a:rPr>
              <a:t>)  from </a:t>
            </a:r>
            <a:r>
              <a:rPr lang="en-US" i="1" dirty="0" smtClean="0">
                <a:solidFill>
                  <a:srgbClr val="0070C0"/>
                </a:solidFill>
              </a:rPr>
              <a:t>A</a:t>
            </a:r>
            <a:r>
              <a:rPr lang="en-US" dirty="0" smtClean="0">
                <a:solidFill>
                  <a:srgbClr val="0070C0"/>
                </a:solidFill>
              </a:rPr>
              <a:t> to </a:t>
            </a:r>
            <a:r>
              <a:rPr lang="en-US" i="1" dirty="0" smtClean="0">
                <a:solidFill>
                  <a:srgbClr val="0070C0"/>
                </a:solidFill>
              </a:rPr>
              <a:t>B</a:t>
            </a:r>
            <a:r>
              <a:rPr lang="en-US" dirty="0" smtClean="0">
                <a:solidFill>
                  <a:srgbClr val="0070C0"/>
                </a:solidFill>
              </a:rPr>
              <a:t>. </a:t>
            </a:r>
          </a:p>
          <a:p>
            <a:r>
              <a:rPr lang="en-US" dirty="0" smtClean="0"/>
              <a:t>If there is a one-to-one function (</a:t>
            </a:r>
            <a:r>
              <a:rPr lang="en-US" i="1" dirty="0" smtClean="0"/>
              <a:t>i.e.</a:t>
            </a:r>
            <a:r>
              <a:rPr lang="en-US" dirty="0" smtClean="0"/>
              <a:t>, an injection) from </a:t>
            </a:r>
            <a:r>
              <a:rPr lang="en-US" i="1" dirty="0" smtClean="0"/>
              <a:t>A</a:t>
            </a:r>
            <a:r>
              <a:rPr lang="en-US" dirty="0" smtClean="0"/>
              <a:t> to </a:t>
            </a:r>
            <a:r>
              <a:rPr lang="en-US" i="1" dirty="0" smtClean="0"/>
              <a:t>B</a:t>
            </a:r>
            <a:r>
              <a:rPr lang="en-US" dirty="0" smtClean="0"/>
              <a:t>, the cardinality of </a:t>
            </a:r>
            <a:r>
              <a:rPr lang="en-US" i="1" dirty="0" smtClean="0"/>
              <a:t>A</a:t>
            </a:r>
            <a:r>
              <a:rPr lang="en-US" dirty="0" smtClean="0"/>
              <a:t> is less than or the same as the cardinality of </a:t>
            </a:r>
            <a:r>
              <a:rPr lang="en-US" i="1" dirty="0" smtClean="0"/>
              <a:t>B</a:t>
            </a:r>
            <a:r>
              <a:rPr lang="en-US" dirty="0" smtClean="0"/>
              <a:t> and we write     |</a:t>
            </a:r>
            <a:r>
              <a:rPr lang="en-US" i="1" dirty="0" smtClean="0"/>
              <a:t>A</a:t>
            </a:r>
            <a:r>
              <a:rPr lang="en-US" dirty="0" smtClean="0"/>
              <a:t>| </a:t>
            </a:r>
            <a:r>
              <a:rPr lang="en-US" dirty="0" smtClean="0">
                <a:latin typeface="Cambria Math"/>
                <a:ea typeface="Cambria Math"/>
              </a:rPr>
              <a:t>≤ |</a:t>
            </a:r>
            <a:r>
              <a:rPr lang="en-US" i="1" dirty="0" smtClean="0">
                <a:ea typeface="Cambria Math"/>
              </a:rPr>
              <a:t>B</a:t>
            </a:r>
            <a:r>
              <a:rPr lang="en-US" dirty="0" smtClean="0">
                <a:latin typeface="Cambria Math"/>
                <a:ea typeface="Cambria Math"/>
              </a:rPr>
              <a:t>|. </a:t>
            </a:r>
          </a:p>
          <a:p>
            <a:r>
              <a:rPr lang="en-US" dirty="0" smtClean="0">
                <a:latin typeface="Cambria Math"/>
                <a:ea typeface="Cambria Math"/>
              </a:rPr>
              <a:t>When </a:t>
            </a:r>
            <a:r>
              <a:rPr lang="en-US" dirty="0" smtClean="0"/>
              <a:t>|</a:t>
            </a:r>
            <a:r>
              <a:rPr lang="en-US" i="1" dirty="0" smtClean="0"/>
              <a:t>A</a:t>
            </a:r>
            <a:r>
              <a:rPr lang="en-US" dirty="0" smtClean="0"/>
              <a:t>| </a:t>
            </a:r>
            <a:r>
              <a:rPr lang="en-US" dirty="0" smtClean="0">
                <a:latin typeface="Cambria Math"/>
                <a:ea typeface="Cambria Math"/>
              </a:rPr>
              <a:t>≤ |</a:t>
            </a:r>
            <a:r>
              <a:rPr lang="en-US" i="1" dirty="0" smtClean="0">
                <a:ea typeface="Cambria Math"/>
              </a:rPr>
              <a:t>B</a:t>
            </a:r>
            <a:r>
              <a:rPr lang="en-US" dirty="0" smtClean="0">
                <a:latin typeface="Cambria Math"/>
                <a:ea typeface="Cambria Math"/>
              </a:rPr>
              <a:t>| and </a:t>
            </a:r>
            <a:r>
              <a:rPr lang="en-US" i="1" dirty="0" smtClean="0">
                <a:ea typeface="Cambria Math"/>
              </a:rPr>
              <a:t>A</a:t>
            </a:r>
            <a:r>
              <a:rPr lang="en-US" dirty="0" smtClean="0">
                <a:latin typeface="Cambria Math"/>
                <a:ea typeface="Cambria Math"/>
              </a:rPr>
              <a:t> and </a:t>
            </a:r>
            <a:r>
              <a:rPr lang="en-US" i="1" dirty="0" smtClean="0">
                <a:ea typeface="Cambria Math"/>
              </a:rPr>
              <a:t>B</a:t>
            </a:r>
            <a:r>
              <a:rPr lang="en-US" dirty="0" smtClean="0">
                <a:latin typeface="Cambria Math"/>
                <a:ea typeface="Cambria Math"/>
              </a:rPr>
              <a:t> have different cardinality, we say that the cardinality of </a:t>
            </a:r>
            <a:r>
              <a:rPr lang="en-US" dirty="0" smtClean="0">
                <a:ea typeface="Cambria Math"/>
              </a:rPr>
              <a:t>A</a:t>
            </a:r>
            <a:r>
              <a:rPr lang="en-US" dirty="0" smtClean="0">
                <a:latin typeface="Cambria Math"/>
                <a:ea typeface="Cambria Math"/>
              </a:rPr>
              <a:t> is less than the cardinality of </a:t>
            </a:r>
            <a:r>
              <a:rPr lang="en-US" i="1" dirty="0" smtClean="0">
                <a:ea typeface="Cambria Math"/>
              </a:rPr>
              <a:t>B</a:t>
            </a:r>
            <a:r>
              <a:rPr lang="en-US" dirty="0" smtClean="0">
                <a:latin typeface="Cambria Math"/>
                <a:ea typeface="Cambria Math"/>
              </a:rPr>
              <a:t> and write </a:t>
            </a:r>
            <a:r>
              <a:rPr lang="en-US" dirty="0" smtClean="0"/>
              <a:t>|</a:t>
            </a:r>
            <a:r>
              <a:rPr lang="en-US" i="1" dirty="0" smtClean="0"/>
              <a:t>A</a:t>
            </a:r>
            <a:r>
              <a:rPr lang="en-US" dirty="0" smtClean="0"/>
              <a:t>| </a:t>
            </a:r>
            <a:r>
              <a:rPr lang="en-US" dirty="0" smtClean="0">
                <a:latin typeface="Cambria Math"/>
                <a:ea typeface="Cambria Math"/>
              </a:rPr>
              <a:t>&lt; |</a:t>
            </a:r>
            <a:r>
              <a:rPr lang="en-US" i="1" dirty="0" smtClean="0">
                <a:ea typeface="Cambria Math"/>
              </a:rPr>
              <a:t>B</a:t>
            </a:r>
            <a:r>
              <a:rPr lang="en-US" dirty="0" smtClean="0">
                <a:latin typeface="Cambria Math"/>
                <a:ea typeface="Cambria Math"/>
              </a:rPr>
              <a:t>|. </a:t>
            </a:r>
            <a:endParaRPr lang="en-US" b="1" dirty="0" smtClean="0"/>
          </a:p>
          <a:p>
            <a:endParaRPr lang="en-US" dirty="0"/>
          </a:p>
        </p:txBody>
      </p:sp>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Cardinality </a:t>
            </a:r>
            <a:endParaRPr lang="en-US" dirty="0"/>
          </a:p>
        </p:txBody>
      </p:sp>
      <p:sp>
        <p:nvSpPr>
          <p:cNvPr id="3" name="Content Placeholder 2"/>
          <p:cNvSpPr>
            <a:spLocks noGrp="1"/>
          </p:cNvSpPr>
          <p:nvPr>
            <p:ph idx="1"/>
          </p:nvPr>
        </p:nvSpPr>
        <p:spPr/>
        <p:txBody>
          <a:bodyPr/>
          <a:lstStyle/>
          <a:p>
            <a:r>
              <a:rPr lang="en-US" b="1" dirty="0" smtClean="0"/>
              <a:t>Definition</a:t>
            </a:r>
            <a:r>
              <a:rPr lang="en-US" dirty="0" smtClean="0"/>
              <a:t>: A set that is either finite or has the same cardinality as the set of positive integers (</a:t>
            </a:r>
            <a:r>
              <a:rPr lang="en-US" b="1" dirty="0" smtClean="0"/>
              <a:t>Z</a:t>
            </a:r>
            <a:r>
              <a:rPr lang="en-US" b="1" baseline="30000" dirty="0" smtClean="0"/>
              <a:t>+</a:t>
            </a:r>
            <a:r>
              <a:rPr lang="en-US" dirty="0" smtClean="0"/>
              <a:t>) is called </a:t>
            </a:r>
            <a:r>
              <a:rPr lang="en-US" i="1" dirty="0" smtClean="0"/>
              <a:t>countable</a:t>
            </a:r>
            <a:r>
              <a:rPr lang="en-US" dirty="0" smtClean="0"/>
              <a:t>. A set that is not countable is </a:t>
            </a:r>
            <a:r>
              <a:rPr lang="en-US" i="1" dirty="0" smtClean="0"/>
              <a:t>uncountable</a:t>
            </a:r>
            <a:r>
              <a:rPr lang="en-US" dirty="0" smtClean="0"/>
              <a:t>.</a:t>
            </a:r>
          </a:p>
          <a:p>
            <a:r>
              <a:rPr lang="en-US" dirty="0" smtClean="0"/>
              <a:t> The  set of real numbers </a:t>
            </a:r>
            <a:r>
              <a:rPr lang="en-US" b="1" dirty="0" smtClean="0"/>
              <a:t>R </a:t>
            </a:r>
            <a:r>
              <a:rPr lang="en-US" dirty="0" smtClean="0"/>
              <a:t> is an uncountable set.</a:t>
            </a:r>
          </a:p>
          <a:p>
            <a:r>
              <a:rPr lang="en-US" dirty="0" smtClean="0"/>
              <a:t>When an infinite set is countable (</a:t>
            </a:r>
            <a:r>
              <a:rPr lang="en-US" i="1" dirty="0" err="1" smtClean="0"/>
              <a:t>countably</a:t>
            </a:r>
            <a:r>
              <a:rPr lang="en-US" i="1" dirty="0" smtClean="0"/>
              <a:t> infinite</a:t>
            </a:r>
            <a:r>
              <a:rPr lang="en-US" dirty="0" smtClean="0"/>
              <a:t>) its cardinality is </a:t>
            </a:r>
            <a:r>
              <a:rPr lang="en-US" dirty="0" smtClean="0">
                <a:latin typeface="Cambria Math"/>
                <a:ea typeface="Cambria Math"/>
              </a:rPr>
              <a:t>ℵ</a:t>
            </a:r>
            <a:r>
              <a:rPr lang="en-US" baseline="-25000" dirty="0" smtClean="0">
                <a:latin typeface="Cambria Math"/>
                <a:ea typeface="Cambria Math"/>
              </a:rPr>
              <a:t>0 </a:t>
            </a:r>
            <a:r>
              <a:rPr lang="en-US" dirty="0" smtClean="0">
                <a:latin typeface="Cambria Math"/>
                <a:ea typeface="Cambria Math"/>
              </a:rPr>
              <a:t>(where ℵ is aleph, the 1</a:t>
            </a:r>
            <a:r>
              <a:rPr lang="en-US" baseline="30000" dirty="0" smtClean="0">
                <a:latin typeface="Cambria Math"/>
                <a:ea typeface="Cambria Math"/>
              </a:rPr>
              <a:t>st</a:t>
            </a:r>
            <a:r>
              <a:rPr lang="en-US" dirty="0" smtClean="0">
                <a:latin typeface="Cambria Math"/>
                <a:ea typeface="Cambria Math"/>
              </a:rPr>
              <a:t> letter of the Hebrew alphabet)</a:t>
            </a:r>
            <a:r>
              <a:rPr lang="en-US" dirty="0" smtClean="0"/>
              <a:t>. We write |</a:t>
            </a:r>
            <a:r>
              <a:rPr lang="en-US" i="1" dirty="0" smtClean="0"/>
              <a:t>S</a:t>
            </a:r>
            <a:r>
              <a:rPr lang="en-US" dirty="0" smtClean="0"/>
              <a:t>| = </a:t>
            </a:r>
            <a:r>
              <a:rPr lang="en-US" dirty="0" smtClean="0">
                <a:latin typeface="Cambria Math"/>
                <a:ea typeface="Cambria Math"/>
              </a:rPr>
              <a:t>ℵ</a:t>
            </a:r>
            <a:r>
              <a:rPr lang="en-US" baseline="-25000" dirty="0" smtClean="0">
                <a:latin typeface="Cambria Math"/>
                <a:ea typeface="Cambria Math"/>
              </a:rPr>
              <a:t>0 </a:t>
            </a:r>
            <a:r>
              <a:rPr lang="en-US" dirty="0" smtClean="0">
                <a:latin typeface="Cambria Math"/>
                <a:ea typeface="Cambria Math"/>
              </a:rPr>
              <a:t> and say that </a:t>
            </a:r>
            <a:r>
              <a:rPr lang="en-US" i="1" dirty="0" smtClean="0">
                <a:ea typeface="Cambria Math"/>
              </a:rPr>
              <a:t>S </a:t>
            </a:r>
            <a:r>
              <a:rPr lang="en-US" dirty="0" smtClean="0">
                <a:latin typeface="Cambria Math"/>
                <a:ea typeface="Cambria Math"/>
              </a:rPr>
              <a:t>has cardinality “aleph null.”</a:t>
            </a:r>
            <a:endParaRPr lang="en-US" dirty="0" smtClean="0"/>
          </a:p>
          <a:p>
            <a:pPr>
              <a:buNone/>
            </a:pPr>
            <a:r>
              <a:rPr lang="en-US" dirty="0" smtClean="0"/>
              <a:t>     </a:t>
            </a:r>
            <a:endParaRPr lang="en-US" i="1" dirty="0"/>
          </a:p>
        </p:txBody>
      </p:sp>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Showing that a Set is Countable</a:t>
            </a:r>
            <a:endParaRPr lang="en-US" dirty="0"/>
          </a:p>
        </p:txBody>
      </p:sp>
      <p:sp>
        <p:nvSpPr>
          <p:cNvPr id="10" name="Content Placeholder 9"/>
          <p:cNvSpPr>
            <a:spLocks noGrp="1"/>
          </p:cNvSpPr>
          <p:nvPr>
            <p:ph idx="1"/>
          </p:nvPr>
        </p:nvSpPr>
        <p:spPr>
          <a:xfrm>
            <a:off x="685800" y="2057400"/>
            <a:ext cx="8229600" cy="4389120"/>
          </a:xfrm>
        </p:spPr>
        <p:txBody>
          <a:bodyPr>
            <a:normAutofit/>
          </a:bodyPr>
          <a:lstStyle/>
          <a:p>
            <a:r>
              <a:rPr lang="en-US" dirty="0" smtClean="0"/>
              <a:t> An infinite set is countable if and only if it is possible to list the elements of the set in a sequence (indexed by the positive integers). </a:t>
            </a:r>
          </a:p>
          <a:p>
            <a:r>
              <a:rPr lang="en-US" dirty="0" smtClean="0"/>
              <a:t>The reason for this is that a one-to-one correspondence </a:t>
            </a:r>
            <a:r>
              <a:rPr lang="en-US" i="1" dirty="0" smtClean="0"/>
              <a:t>f</a:t>
            </a:r>
            <a:r>
              <a:rPr lang="en-US" dirty="0" smtClean="0"/>
              <a:t> from the set of positive integers to a set </a:t>
            </a:r>
            <a:r>
              <a:rPr lang="en-US" i="1" dirty="0" smtClean="0"/>
              <a:t>S</a:t>
            </a:r>
            <a:r>
              <a:rPr lang="en-US" dirty="0" smtClean="0"/>
              <a:t> can be expressed in terms of a sequence         </a:t>
            </a:r>
            <a:r>
              <a:rPr lang="en-US" i="1" dirty="0" smtClean="0"/>
              <a:t>a</a:t>
            </a:r>
            <a:r>
              <a:rPr lang="en-US" baseline="-25000" dirty="0" smtClean="0"/>
              <a:t>1</a:t>
            </a:r>
            <a:r>
              <a:rPr lang="en-US" i="1" dirty="0" smtClean="0"/>
              <a:t>,a</a:t>
            </a:r>
            <a:r>
              <a:rPr lang="en-US" baseline="-25000" dirty="0" smtClean="0"/>
              <a:t>2</a:t>
            </a:r>
            <a:r>
              <a:rPr lang="en-US" i="1" dirty="0" smtClean="0"/>
              <a:t>,…, a</a:t>
            </a:r>
            <a:r>
              <a:rPr lang="en-US" i="1" baseline="-25000" dirty="0" smtClean="0"/>
              <a:t>n </a:t>
            </a:r>
            <a:r>
              <a:rPr lang="en-US" i="1" dirty="0" smtClean="0"/>
              <a:t>,… </a:t>
            </a:r>
            <a:r>
              <a:rPr lang="en-US" dirty="0" smtClean="0"/>
              <a:t>where </a:t>
            </a:r>
            <a:r>
              <a:rPr lang="en-US" i="1" dirty="0" smtClean="0"/>
              <a:t>a</a:t>
            </a:r>
            <a:r>
              <a:rPr lang="en-US" baseline="-25000" dirty="0" smtClean="0"/>
              <a:t>1</a:t>
            </a:r>
            <a:r>
              <a:rPr lang="en-US" i="1" baseline="-25000" dirty="0" smtClean="0"/>
              <a:t> </a:t>
            </a:r>
            <a:r>
              <a:rPr lang="en-US" i="1" dirty="0" smtClean="0"/>
              <a:t>= f</a:t>
            </a:r>
            <a:r>
              <a:rPr lang="en-US" dirty="0" smtClean="0"/>
              <a:t>(</a:t>
            </a:r>
            <a:r>
              <a:rPr lang="en-US" dirty="0" smtClean="0">
                <a:latin typeface="Cambria Math" pitchFamily="18" charset="0"/>
                <a:ea typeface="Cambria Math" pitchFamily="18" charset="0"/>
              </a:rPr>
              <a:t>1</a:t>
            </a:r>
            <a:r>
              <a:rPr lang="en-US" dirty="0" smtClean="0"/>
              <a:t>)</a:t>
            </a:r>
            <a:r>
              <a:rPr lang="en-US" i="1" dirty="0" smtClean="0"/>
              <a:t>, a</a:t>
            </a:r>
            <a:r>
              <a:rPr lang="en-US" baseline="-25000" dirty="0" smtClean="0"/>
              <a:t>2</a:t>
            </a:r>
            <a:r>
              <a:rPr lang="en-US" i="1" dirty="0" smtClean="0"/>
              <a:t>  = f</a:t>
            </a:r>
            <a:r>
              <a:rPr lang="en-US" dirty="0" smtClean="0"/>
              <a:t>(</a:t>
            </a:r>
            <a:r>
              <a:rPr lang="en-US" dirty="0" smtClean="0">
                <a:latin typeface="Cambria Math" pitchFamily="18" charset="0"/>
                <a:ea typeface="Cambria Math" pitchFamily="18" charset="0"/>
              </a:rPr>
              <a:t>2</a:t>
            </a:r>
            <a:r>
              <a:rPr lang="en-US" dirty="0" smtClean="0"/>
              <a:t>)</a:t>
            </a:r>
            <a:r>
              <a:rPr lang="en-US" i="1" dirty="0" smtClean="0"/>
              <a:t>,</a:t>
            </a:r>
            <a:r>
              <a:rPr lang="en-US" dirty="0" smtClean="0"/>
              <a:t>…,</a:t>
            </a:r>
            <a:r>
              <a:rPr lang="en-US" i="1" dirty="0" smtClean="0"/>
              <a:t> a</a:t>
            </a:r>
            <a:r>
              <a:rPr lang="en-US" i="1" baseline="-25000" dirty="0" smtClean="0"/>
              <a:t>n</a:t>
            </a:r>
            <a:r>
              <a:rPr lang="en-US" i="1" dirty="0" smtClean="0"/>
              <a:t> = f</a:t>
            </a:r>
            <a:r>
              <a:rPr lang="en-US" dirty="0" smtClean="0"/>
              <a:t>(</a:t>
            </a:r>
            <a:r>
              <a:rPr lang="en-US" i="1" dirty="0" smtClean="0"/>
              <a:t>n</a:t>
            </a:r>
            <a:r>
              <a:rPr lang="en-US" dirty="0" smtClean="0"/>
              <a:t>)</a:t>
            </a:r>
            <a:r>
              <a:rPr lang="en-US" i="1" dirty="0" smtClean="0"/>
              <a:t>,… </a:t>
            </a:r>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Hilbert’s Grand Hotel</a:t>
            </a:r>
            <a:endParaRPr lang="en-US" dirty="0"/>
          </a:p>
        </p:txBody>
      </p:sp>
      <p:pic>
        <p:nvPicPr>
          <p:cNvPr id="8" name="Picture 7" descr="hilbert.jpg"/>
          <p:cNvPicPr>
            <a:picLocks noChangeAspect="1"/>
          </p:cNvPicPr>
          <p:nvPr/>
        </p:nvPicPr>
        <p:blipFill>
          <a:blip r:embed="rId2" cstate="print"/>
          <a:stretch>
            <a:fillRect/>
          </a:stretch>
        </p:blipFill>
        <p:spPr>
          <a:xfrm>
            <a:off x="7391400" y="457200"/>
            <a:ext cx="902208" cy="1280160"/>
          </a:xfrm>
          <a:prstGeom prst="rect">
            <a:avLst/>
          </a:prstGeom>
        </p:spPr>
      </p:pic>
      <p:sp>
        <p:nvSpPr>
          <p:cNvPr id="10" name="Content Placeholder 9"/>
          <p:cNvSpPr>
            <a:spLocks noGrp="1"/>
          </p:cNvSpPr>
          <p:nvPr>
            <p:ph idx="1"/>
          </p:nvPr>
        </p:nvSpPr>
        <p:spPr>
          <a:xfrm>
            <a:off x="228600" y="2057400"/>
            <a:ext cx="8686800" cy="4389120"/>
          </a:xfrm>
        </p:spPr>
        <p:txBody>
          <a:bodyPr>
            <a:normAutofit/>
          </a:bodyPr>
          <a:lstStyle/>
          <a:p>
            <a:pPr>
              <a:buNone/>
            </a:pPr>
            <a:r>
              <a:rPr lang="en-US" dirty="0" smtClean="0"/>
              <a:t>   </a:t>
            </a:r>
            <a:r>
              <a:rPr lang="en-US" sz="1800" dirty="0" smtClean="0"/>
              <a:t>The Grand Hotel (example due to David Hilbert) has </a:t>
            </a:r>
            <a:r>
              <a:rPr lang="en-US" sz="1800" dirty="0" err="1" smtClean="0"/>
              <a:t>countably</a:t>
            </a:r>
            <a:r>
              <a:rPr lang="en-US" sz="1800" dirty="0" smtClean="0"/>
              <a:t> infinite number of rooms, each occupied by a guest. We can always  accommodate a new guest at this hotel. How is this possible?</a:t>
            </a:r>
          </a:p>
          <a:p>
            <a:endParaRPr lang="en-US" dirty="0" smtClean="0"/>
          </a:p>
          <a:p>
            <a:endParaRPr lang="en-US" dirty="0" smtClean="0"/>
          </a:p>
          <a:p>
            <a:endParaRPr lang="en-US" dirty="0" smtClean="0"/>
          </a:p>
          <a:p>
            <a:endParaRPr lang="en-US" dirty="0" smtClean="0"/>
          </a:p>
          <a:p>
            <a:endParaRPr lang="en-US" dirty="0" smtClean="0"/>
          </a:p>
          <a:p>
            <a:endParaRPr lang="en-US" dirty="0"/>
          </a:p>
        </p:txBody>
      </p:sp>
      <p:sp>
        <p:nvSpPr>
          <p:cNvPr id="11" name="TextBox 10"/>
          <p:cNvSpPr txBox="1"/>
          <p:nvPr/>
        </p:nvSpPr>
        <p:spPr>
          <a:xfrm>
            <a:off x="7086600" y="1600200"/>
            <a:ext cx="1905000" cy="369332"/>
          </a:xfrm>
          <a:prstGeom prst="rect">
            <a:avLst/>
          </a:prstGeom>
          <a:noFill/>
        </p:spPr>
        <p:txBody>
          <a:bodyPr wrap="square" rtlCol="0">
            <a:spAutoFit/>
          </a:bodyPr>
          <a:lstStyle/>
          <a:p>
            <a:r>
              <a:rPr lang="en-US" dirty="0" smtClean="0"/>
              <a:t>David Hilbert</a:t>
            </a:r>
            <a:endParaRPr lang="en-US" dirty="0"/>
          </a:p>
        </p:txBody>
      </p:sp>
      <p:pic>
        <p:nvPicPr>
          <p:cNvPr id="6" name="Content Placeholder 6" descr="hilberthotel.jpg"/>
          <p:cNvPicPr>
            <a:picLocks noChangeAspect="1"/>
          </p:cNvPicPr>
          <p:nvPr/>
        </p:nvPicPr>
        <p:blipFill>
          <a:blip r:embed="rId3" cstate="print"/>
          <a:stretch>
            <a:fillRect/>
          </a:stretch>
        </p:blipFill>
        <p:spPr>
          <a:xfrm>
            <a:off x="4724400" y="3352800"/>
            <a:ext cx="3899916" cy="1752600"/>
          </a:xfrm>
          <a:prstGeom prst="rect">
            <a:avLst/>
          </a:prstGeom>
        </p:spPr>
      </p:pic>
      <p:sp>
        <p:nvSpPr>
          <p:cNvPr id="7" name="TextBox 6"/>
          <p:cNvSpPr txBox="1"/>
          <p:nvPr/>
        </p:nvSpPr>
        <p:spPr>
          <a:xfrm>
            <a:off x="304800" y="3276600"/>
            <a:ext cx="4267200" cy="2308324"/>
          </a:xfrm>
          <a:prstGeom prst="rect">
            <a:avLst/>
          </a:prstGeom>
          <a:noFill/>
        </p:spPr>
        <p:txBody>
          <a:bodyPr wrap="square" rtlCol="0">
            <a:spAutoFit/>
          </a:bodyPr>
          <a:lstStyle/>
          <a:p>
            <a:r>
              <a:rPr lang="en-US" sz="1600" b="1" dirty="0" smtClean="0"/>
              <a:t>Explanation</a:t>
            </a:r>
            <a:r>
              <a:rPr lang="en-US" sz="1600" dirty="0" smtClean="0"/>
              <a:t>: Because the rooms of Grand Hotel are countable, we can list them as Room </a:t>
            </a:r>
            <a:r>
              <a:rPr lang="en-US" sz="1600" dirty="0" smtClean="0">
                <a:latin typeface="Cambria Math" pitchFamily="18" charset="0"/>
                <a:ea typeface="Cambria Math" pitchFamily="18" charset="0"/>
              </a:rPr>
              <a:t>1</a:t>
            </a:r>
            <a:r>
              <a:rPr lang="en-US" sz="1600" dirty="0" smtClean="0"/>
              <a:t>, Room </a:t>
            </a:r>
            <a:r>
              <a:rPr lang="en-US" sz="1600" dirty="0" smtClean="0">
                <a:latin typeface="Cambria Math" pitchFamily="18" charset="0"/>
                <a:ea typeface="Cambria Math" pitchFamily="18" charset="0"/>
              </a:rPr>
              <a:t>2</a:t>
            </a:r>
            <a:r>
              <a:rPr lang="en-US" sz="1600" dirty="0" smtClean="0"/>
              <a:t>, Room  </a:t>
            </a:r>
            <a:r>
              <a:rPr lang="en-US" sz="1600" dirty="0" smtClean="0">
                <a:latin typeface="Cambria Math" pitchFamily="18" charset="0"/>
                <a:ea typeface="Cambria Math" pitchFamily="18" charset="0"/>
              </a:rPr>
              <a:t>3</a:t>
            </a:r>
            <a:r>
              <a:rPr lang="en-US" sz="1600" dirty="0" smtClean="0"/>
              <a:t>, and so on. When a new guest arrives, we move the guest in Room </a:t>
            </a:r>
            <a:r>
              <a:rPr lang="en-US" sz="1600" dirty="0" smtClean="0">
                <a:latin typeface="Cambria Math" pitchFamily="18" charset="0"/>
                <a:ea typeface="Cambria Math" pitchFamily="18" charset="0"/>
              </a:rPr>
              <a:t>1</a:t>
            </a:r>
            <a:r>
              <a:rPr lang="en-US" sz="1600" dirty="0" smtClean="0"/>
              <a:t> to Room </a:t>
            </a:r>
            <a:r>
              <a:rPr lang="en-US" sz="1600" dirty="0" smtClean="0">
                <a:latin typeface="Cambria Math" pitchFamily="18" charset="0"/>
                <a:ea typeface="Cambria Math" pitchFamily="18" charset="0"/>
              </a:rPr>
              <a:t>2</a:t>
            </a:r>
            <a:r>
              <a:rPr lang="en-US" sz="1600" dirty="0" smtClean="0"/>
              <a:t>, the guest in Room </a:t>
            </a:r>
            <a:r>
              <a:rPr lang="en-US" sz="1600" dirty="0" smtClean="0">
                <a:latin typeface="Cambria Math" pitchFamily="18" charset="0"/>
                <a:ea typeface="Cambria Math" pitchFamily="18" charset="0"/>
              </a:rPr>
              <a:t>2</a:t>
            </a:r>
            <a:r>
              <a:rPr lang="en-US" sz="1600" dirty="0" smtClean="0"/>
              <a:t> to Room </a:t>
            </a:r>
            <a:r>
              <a:rPr lang="en-US" sz="1600" dirty="0" smtClean="0">
                <a:latin typeface="Cambria Math" pitchFamily="18" charset="0"/>
                <a:ea typeface="Cambria Math" pitchFamily="18" charset="0"/>
              </a:rPr>
              <a:t>3</a:t>
            </a:r>
            <a:r>
              <a:rPr lang="en-US" sz="1600" dirty="0" smtClean="0"/>
              <a:t>, and in general the guest in Room </a:t>
            </a:r>
            <a:r>
              <a:rPr lang="en-US" sz="1600" i="1" dirty="0" smtClean="0"/>
              <a:t>n</a:t>
            </a:r>
            <a:r>
              <a:rPr lang="en-US" sz="1600" dirty="0" smtClean="0"/>
              <a:t> to Room </a:t>
            </a:r>
            <a:r>
              <a:rPr lang="en-US" sz="1600" i="1" dirty="0" smtClean="0"/>
              <a:t>n + </a:t>
            </a:r>
            <a:r>
              <a:rPr lang="en-US" sz="1600" dirty="0" smtClean="0">
                <a:latin typeface="Cambria Math" pitchFamily="18" charset="0"/>
                <a:ea typeface="Cambria Math" pitchFamily="18" charset="0"/>
              </a:rPr>
              <a:t>1</a:t>
            </a:r>
            <a:r>
              <a:rPr lang="en-US" sz="1600" dirty="0" smtClean="0"/>
              <a:t>, for all positive integers </a:t>
            </a:r>
            <a:r>
              <a:rPr lang="en-US" sz="1600" i="1" dirty="0" smtClean="0"/>
              <a:t>n</a:t>
            </a:r>
            <a:r>
              <a:rPr lang="en-US" sz="1600" dirty="0" smtClean="0"/>
              <a:t>.   This frees up Room </a:t>
            </a:r>
            <a:r>
              <a:rPr lang="en-US" sz="1600" dirty="0" smtClean="0">
                <a:latin typeface="Cambria Math" pitchFamily="18" charset="0"/>
                <a:ea typeface="Cambria Math" pitchFamily="18" charset="0"/>
              </a:rPr>
              <a:t>1</a:t>
            </a:r>
            <a:r>
              <a:rPr lang="en-US" sz="1600" dirty="0" smtClean="0"/>
              <a:t>, which we assign to the new guest, and all the current guests still have rooms. </a:t>
            </a:r>
            <a:endParaRPr lang="en-US" sz="1600" dirty="0"/>
          </a:p>
        </p:txBody>
      </p:sp>
      <p:sp>
        <p:nvSpPr>
          <p:cNvPr id="14" name="TextBox 13"/>
          <p:cNvSpPr txBox="1"/>
          <p:nvPr/>
        </p:nvSpPr>
        <p:spPr>
          <a:xfrm>
            <a:off x="4953000" y="5334000"/>
            <a:ext cx="3505200" cy="1169551"/>
          </a:xfrm>
          <a:prstGeom prst="rect">
            <a:avLst/>
          </a:prstGeom>
          <a:noFill/>
        </p:spPr>
        <p:txBody>
          <a:bodyPr wrap="square" rtlCol="0">
            <a:spAutoFit/>
          </a:bodyPr>
          <a:lstStyle/>
          <a:p>
            <a:r>
              <a:rPr lang="en-US" sz="1400" dirty="0" smtClean="0"/>
              <a:t>The hotel can also accommodate a countable number of new guests, all the guests on a countable number of buses where each bus contains a countable number of guests (see exercises).</a:t>
            </a:r>
            <a:endParaRPr lang="en-US" sz="1400" dirty="0"/>
          </a:p>
        </p:txBody>
      </p:sp>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Showing that a Set is Countable</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  Example </a:t>
            </a:r>
            <a:r>
              <a:rPr lang="en-US" b="1" dirty="0" smtClean="0">
                <a:latin typeface="Cambria Math" pitchFamily="18" charset="0"/>
                <a:ea typeface="Cambria Math" pitchFamily="18" charset="0"/>
              </a:rPr>
              <a:t>1</a:t>
            </a:r>
            <a:r>
              <a:rPr lang="en-US" b="1" dirty="0" smtClean="0"/>
              <a:t>:</a:t>
            </a:r>
            <a:r>
              <a:rPr lang="en-US" dirty="0" smtClean="0"/>
              <a:t> Show that the set of positive even integers </a:t>
            </a:r>
            <a:r>
              <a:rPr lang="en-US" i="1" dirty="0" smtClean="0"/>
              <a:t>E</a:t>
            </a:r>
            <a:r>
              <a:rPr lang="en-US" dirty="0" smtClean="0"/>
              <a:t> is countable set.</a:t>
            </a:r>
          </a:p>
          <a:p>
            <a:pPr>
              <a:buNone/>
            </a:pPr>
            <a:r>
              <a:rPr lang="en-US" b="1" dirty="0" smtClean="0"/>
              <a:t>  Solution</a:t>
            </a:r>
            <a:r>
              <a:rPr lang="en-US" dirty="0" smtClean="0"/>
              <a:t>: Let </a:t>
            </a:r>
            <a:r>
              <a:rPr lang="en-US" i="1" dirty="0" smtClean="0">
                <a:ea typeface="Cambria Math" pitchFamily="18" charset="0"/>
              </a:rPr>
              <a:t>f</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2</a:t>
            </a:r>
            <a:r>
              <a:rPr lang="en-US" i="1" dirty="0" smtClean="0">
                <a:ea typeface="Cambria Math" pitchFamily="18" charset="0"/>
              </a:rPr>
              <a:t>x</a:t>
            </a:r>
            <a:r>
              <a:rPr lang="en-US" dirty="0" smtClean="0"/>
              <a:t>. </a:t>
            </a:r>
          </a:p>
          <a:p>
            <a:pPr>
              <a:buNone/>
            </a:pPr>
            <a:r>
              <a:rPr lang="en-US" b="1" dirty="0" smtClean="0"/>
              <a:t>                 </a:t>
            </a:r>
            <a:r>
              <a:rPr lang="en-US" b="1" dirty="0" smtClean="0">
                <a:latin typeface="Cambria Math" pitchFamily="18" charset="0"/>
                <a:ea typeface="Cambria Math" pitchFamily="18" charset="0"/>
              </a:rPr>
              <a:t>1    2    3    4    5     6  …..</a:t>
            </a:r>
          </a:p>
          <a:p>
            <a:pPr>
              <a:buNone/>
            </a:pPr>
            <a:endParaRPr lang="en-US" b="1" dirty="0" smtClean="0"/>
          </a:p>
          <a:p>
            <a:pPr>
              <a:buNone/>
            </a:pPr>
            <a:r>
              <a:rPr lang="en-US" b="1" dirty="0" smtClean="0"/>
              <a:t>                 </a:t>
            </a:r>
            <a:r>
              <a:rPr lang="en-US" b="1" dirty="0" smtClean="0">
                <a:latin typeface="Cambria Math" pitchFamily="18" charset="0"/>
                <a:ea typeface="Cambria Math" pitchFamily="18" charset="0"/>
              </a:rPr>
              <a:t>2    4    6    8    10  12  ……</a:t>
            </a:r>
          </a:p>
          <a:p>
            <a:pPr>
              <a:buNone/>
            </a:pPr>
            <a:r>
              <a:rPr lang="en-US" dirty="0" smtClean="0"/>
              <a:t>   Then </a:t>
            </a:r>
            <a:r>
              <a:rPr lang="en-US" i="1" dirty="0" smtClean="0"/>
              <a:t>f</a:t>
            </a:r>
            <a:r>
              <a:rPr lang="en-US" dirty="0" smtClean="0"/>
              <a:t> is a </a:t>
            </a:r>
            <a:r>
              <a:rPr lang="en-US" dirty="0" err="1" smtClean="0"/>
              <a:t>bijection</a:t>
            </a:r>
            <a:r>
              <a:rPr lang="en-US" dirty="0" smtClean="0"/>
              <a:t> from </a:t>
            </a:r>
            <a:r>
              <a:rPr lang="en-US" b="1" dirty="0" smtClean="0"/>
              <a:t>N</a:t>
            </a:r>
            <a:r>
              <a:rPr lang="en-US" dirty="0" smtClean="0"/>
              <a:t> to </a:t>
            </a:r>
            <a:r>
              <a:rPr lang="en-US" i="1" dirty="0" smtClean="0"/>
              <a:t>E</a:t>
            </a:r>
            <a:r>
              <a:rPr lang="en-US" dirty="0" smtClean="0"/>
              <a:t> since </a:t>
            </a:r>
            <a:r>
              <a:rPr lang="en-US" i="1" dirty="0" smtClean="0"/>
              <a:t>f</a:t>
            </a:r>
            <a:r>
              <a:rPr lang="en-US" dirty="0" smtClean="0"/>
              <a:t> is both one-to-one and onto.  To show that it is one-to-one, suppose that     </a:t>
            </a:r>
            <a:r>
              <a:rPr lang="en-US" i="1" dirty="0" smtClean="0">
                <a:ea typeface="Cambria Math" pitchFamily="18" charset="0"/>
              </a:rPr>
              <a:t>f</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 = </a:t>
            </a:r>
            <a:r>
              <a:rPr lang="en-US" i="1" dirty="0" smtClean="0">
                <a:ea typeface="Cambria Math" pitchFamily="18" charset="0"/>
              </a:rPr>
              <a:t>f</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m</a:t>
            </a:r>
            <a:r>
              <a:rPr lang="en-US" dirty="0" smtClean="0">
                <a:latin typeface="Cambria Math" pitchFamily="18" charset="0"/>
                <a:ea typeface="Cambria Math" pitchFamily="18" charset="0"/>
              </a:rPr>
              <a:t>).   </a:t>
            </a:r>
            <a:r>
              <a:rPr lang="en-US" dirty="0" smtClean="0"/>
              <a:t>Then </a:t>
            </a:r>
            <a:r>
              <a:rPr lang="en-US" dirty="0" smtClean="0">
                <a:latin typeface="Cambria Math" pitchFamily="18" charset="0"/>
                <a:ea typeface="Cambria Math" pitchFamily="18" charset="0"/>
              </a:rPr>
              <a:t>2</a:t>
            </a:r>
            <a:r>
              <a:rPr lang="en-US" i="1" dirty="0" smtClean="0">
                <a:latin typeface="Cambria Math" pitchFamily="18" charset="0"/>
                <a:ea typeface="Cambria Math" pitchFamily="18" charset="0"/>
              </a:rPr>
              <a:t>n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2</a:t>
            </a:r>
            <a:r>
              <a:rPr lang="en-US" i="1" dirty="0" smtClean="0">
                <a:latin typeface="Cambria Math" pitchFamily="18" charset="0"/>
                <a:ea typeface="Cambria Math" pitchFamily="18" charset="0"/>
              </a:rPr>
              <a:t>m</a:t>
            </a:r>
            <a:r>
              <a:rPr lang="en-US" dirty="0" smtClean="0"/>
              <a:t>, and so </a:t>
            </a:r>
            <a:r>
              <a:rPr lang="en-US" i="1" dirty="0" smtClean="0">
                <a:latin typeface="Cambria Math" pitchFamily="18" charset="0"/>
                <a:ea typeface="Cambria Math" pitchFamily="18" charset="0"/>
              </a:rPr>
              <a:t>n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 m</a:t>
            </a:r>
            <a:r>
              <a:rPr lang="en-US" dirty="0" smtClean="0"/>
              <a:t>. To see that it is onto, suppose that </a:t>
            </a:r>
            <a:r>
              <a:rPr lang="en-US" i="1" dirty="0" smtClean="0"/>
              <a:t>t</a:t>
            </a:r>
            <a:r>
              <a:rPr lang="en-US" dirty="0" smtClean="0"/>
              <a:t> is an even positive integer. Then            </a:t>
            </a:r>
            <a:r>
              <a:rPr lang="en-US" i="1" dirty="0" smtClean="0">
                <a:ea typeface="Cambria Math" pitchFamily="18" charset="0"/>
              </a:rPr>
              <a:t>t = </a:t>
            </a:r>
            <a:r>
              <a:rPr lang="en-US" dirty="0" smtClean="0">
                <a:latin typeface="Cambria Math" pitchFamily="18" charset="0"/>
                <a:ea typeface="Cambria Math" pitchFamily="18" charset="0"/>
              </a:rPr>
              <a:t>2</a:t>
            </a:r>
            <a:r>
              <a:rPr lang="en-US" i="1" dirty="0" smtClean="0">
                <a:ea typeface="Cambria Math" pitchFamily="18" charset="0"/>
              </a:rPr>
              <a:t>k </a:t>
            </a:r>
            <a:r>
              <a:rPr lang="en-US" dirty="0" smtClean="0"/>
              <a:t>for some positive integer </a:t>
            </a:r>
            <a:r>
              <a:rPr lang="en-US" i="1" dirty="0" smtClean="0">
                <a:ea typeface="Cambria Math" pitchFamily="18" charset="0"/>
              </a:rPr>
              <a:t>k</a:t>
            </a:r>
            <a:r>
              <a:rPr lang="en-US" dirty="0" smtClean="0"/>
              <a:t> and </a:t>
            </a:r>
            <a:r>
              <a:rPr lang="en-US" i="1" dirty="0" smtClean="0">
                <a:ea typeface="Cambria Math" pitchFamily="18" charset="0"/>
              </a:rPr>
              <a:t>f</a:t>
            </a:r>
            <a:r>
              <a:rPr lang="en-US" dirty="0" smtClean="0">
                <a:ea typeface="Cambria Math" pitchFamily="18" charset="0"/>
              </a:rPr>
              <a:t>(</a:t>
            </a:r>
            <a:r>
              <a:rPr lang="en-US" i="1" dirty="0" smtClean="0">
                <a:ea typeface="Cambria Math" pitchFamily="18" charset="0"/>
              </a:rPr>
              <a:t>k</a:t>
            </a:r>
            <a:r>
              <a:rPr lang="en-US" dirty="0" smtClean="0">
                <a:ea typeface="Cambria Math" pitchFamily="18" charset="0"/>
              </a:rPr>
              <a:t>) = </a:t>
            </a:r>
            <a:r>
              <a:rPr lang="en-US" i="1" dirty="0" smtClean="0">
                <a:ea typeface="Cambria Math" pitchFamily="18" charset="0"/>
              </a:rPr>
              <a:t>t</a:t>
            </a:r>
            <a:r>
              <a:rPr lang="en-US" dirty="0" smtClean="0"/>
              <a:t>. </a:t>
            </a:r>
          </a:p>
          <a:p>
            <a:pPr>
              <a:buNone/>
            </a:pPr>
            <a:endParaRPr lang="en-US" b="1" dirty="0"/>
          </a:p>
        </p:txBody>
      </p:sp>
      <p:cxnSp>
        <p:nvCxnSpPr>
          <p:cNvPr id="6" name="Straight Arrow Connector 5"/>
          <p:cNvCxnSpPr/>
          <p:nvPr/>
        </p:nvCxnSpPr>
        <p:spPr>
          <a:xfrm rot="5400000">
            <a:off x="1981994" y="3656806"/>
            <a:ext cx="609600" cy="1588"/>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rot="5400000">
            <a:off x="2439194" y="3656806"/>
            <a:ext cx="609600" cy="1588"/>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rot="5400000">
            <a:off x="2896394" y="3656806"/>
            <a:ext cx="609600" cy="1588"/>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rot="5400000">
            <a:off x="3353594" y="3656806"/>
            <a:ext cx="609600" cy="1588"/>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rot="5400000">
            <a:off x="3810794" y="3656806"/>
            <a:ext cx="609600" cy="1588"/>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rot="5400000">
            <a:off x="1524794" y="3656806"/>
            <a:ext cx="609600" cy="1588"/>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sp>
        <p:nvSpPr>
          <p:cNvPr id="12" name="Isosceles Triangle 11"/>
          <p:cNvSpPr/>
          <p:nvPr/>
        </p:nvSpPr>
        <p:spPr>
          <a:xfrm rot="5400000" flipV="1">
            <a:off x="8305800" y="5638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Showing that a Set is Countable</a:t>
            </a:r>
            <a:endParaRPr lang="en-US" dirty="0"/>
          </a:p>
        </p:txBody>
      </p:sp>
      <p:sp>
        <p:nvSpPr>
          <p:cNvPr id="3" name="Content Placeholder 2"/>
          <p:cNvSpPr>
            <a:spLocks noGrp="1"/>
          </p:cNvSpPr>
          <p:nvPr>
            <p:ph idx="1"/>
          </p:nvPr>
        </p:nvSpPr>
        <p:spPr/>
        <p:txBody>
          <a:bodyPr/>
          <a:lstStyle/>
          <a:p>
            <a:pPr>
              <a:buNone/>
            </a:pPr>
            <a:r>
              <a:rPr lang="en-US" b="1" dirty="0" smtClean="0"/>
              <a:t>  Example </a:t>
            </a:r>
            <a:r>
              <a:rPr lang="en-US" b="1" dirty="0" smtClean="0">
                <a:latin typeface="Cambria Math" pitchFamily="18" charset="0"/>
                <a:ea typeface="Cambria Math" pitchFamily="18" charset="0"/>
              </a:rPr>
              <a:t>2</a:t>
            </a:r>
            <a:r>
              <a:rPr lang="en-US" b="1" dirty="0" smtClean="0"/>
              <a:t>: </a:t>
            </a:r>
            <a:r>
              <a:rPr lang="en-US" dirty="0" smtClean="0"/>
              <a:t>Show that the set of integers </a:t>
            </a:r>
            <a:r>
              <a:rPr lang="en-US" b="1" dirty="0" smtClean="0"/>
              <a:t>Z</a:t>
            </a:r>
            <a:r>
              <a:rPr lang="en-US" dirty="0" smtClean="0"/>
              <a:t> is countable.</a:t>
            </a:r>
          </a:p>
          <a:p>
            <a:pPr>
              <a:buNone/>
            </a:pPr>
            <a:r>
              <a:rPr lang="en-US" b="1" dirty="0" smtClean="0"/>
              <a:t>   Solution</a:t>
            </a:r>
            <a:r>
              <a:rPr lang="en-US" dirty="0" smtClean="0"/>
              <a:t>: Can list in a sequence:</a:t>
            </a:r>
          </a:p>
          <a:p>
            <a:pPr>
              <a:buNone/>
            </a:pPr>
            <a:r>
              <a:rPr lang="en-US" dirty="0" smtClean="0"/>
              <a:t>      </a:t>
            </a:r>
            <a:r>
              <a:rPr lang="en-US" dirty="0" smtClean="0">
                <a:latin typeface="Cambria Math" pitchFamily="18" charset="0"/>
                <a:ea typeface="Cambria Math" pitchFamily="18" charset="0"/>
              </a:rPr>
              <a:t>0, 1, </a:t>
            </a:r>
            <a:r>
              <a:rPr lang="en-US" i="1" dirty="0" smtClean="0">
                <a:latin typeface="Cambria Math"/>
                <a:ea typeface="Cambria Math"/>
              </a:rPr>
              <a:t>− </a:t>
            </a:r>
            <a:r>
              <a:rPr lang="en-US" dirty="0" smtClean="0">
                <a:latin typeface="Cambria Math" pitchFamily="18" charset="0"/>
                <a:ea typeface="Cambria Math" pitchFamily="18" charset="0"/>
              </a:rPr>
              <a:t>1, 2, </a:t>
            </a:r>
            <a:r>
              <a:rPr lang="en-US" i="1" dirty="0" smtClean="0">
                <a:latin typeface="Cambria Math"/>
                <a:ea typeface="Cambria Math"/>
              </a:rPr>
              <a:t>− </a:t>
            </a:r>
            <a:r>
              <a:rPr lang="en-US" dirty="0" smtClean="0">
                <a:latin typeface="Cambria Math" pitchFamily="18" charset="0"/>
                <a:ea typeface="Cambria Math" pitchFamily="18" charset="0"/>
              </a:rPr>
              <a:t>2, 3, </a:t>
            </a:r>
            <a:r>
              <a:rPr lang="en-US" i="1" dirty="0" smtClean="0">
                <a:latin typeface="Cambria Math"/>
                <a:ea typeface="Cambria Math"/>
              </a:rPr>
              <a:t>− </a:t>
            </a:r>
            <a:r>
              <a:rPr lang="en-US" dirty="0" smtClean="0">
                <a:latin typeface="Cambria Math" pitchFamily="18" charset="0"/>
                <a:ea typeface="Cambria Math" pitchFamily="18" charset="0"/>
              </a:rPr>
              <a:t>3 ,………..</a:t>
            </a:r>
          </a:p>
          <a:p>
            <a:pPr>
              <a:buNone/>
            </a:pPr>
            <a:r>
              <a:rPr lang="en-US" dirty="0" smtClean="0"/>
              <a:t>   Or can define a </a:t>
            </a:r>
            <a:r>
              <a:rPr lang="en-US" dirty="0" err="1" smtClean="0"/>
              <a:t>bijection</a:t>
            </a:r>
            <a:r>
              <a:rPr lang="en-US" dirty="0" smtClean="0"/>
              <a:t> from </a:t>
            </a:r>
            <a:r>
              <a:rPr lang="en-US" b="1" dirty="0" smtClean="0"/>
              <a:t>N</a:t>
            </a:r>
            <a:r>
              <a:rPr lang="en-US" dirty="0" smtClean="0"/>
              <a:t>  to </a:t>
            </a:r>
            <a:r>
              <a:rPr lang="en-US" b="1" dirty="0" smtClean="0"/>
              <a:t>Z</a:t>
            </a:r>
            <a:r>
              <a:rPr lang="en-US" dirty="0" smtClean="0"/>
              <a:t>:</a:t>
            </a:r>
          </a:p>
          <a:p>
            <a:pPr lvl="1"/>
            <a:r>
              <a:rPr lang="en-US" dirty="0" smtClean="0"/>
              <a:t>When </a:t>
            </a:r>
            <a:r>
              <a:rPr lang="en-US" i="1" dirty="0" smtClean="0"/>
              <a:t>n</a:t>
            </a:r>
            <a:r>
              <a:rPr lang="en-US" dirty="0" smtClean="0"/>
              <a:t> is even:    </a:t>
            </a:r>
            <a:r>
              <a:rPr lang="en-US" i="1" dirty="0" smtClean="0"/>
              <a:t>f</a:t>
            </a:r>
            <a:r>
              <a:rPr lang="en-US" dirty="0" smtClean="0"/>
              <a:t>(</a:t>
            </a:r>
            <a:r>
              <a:rPr lang="en-US" i="1" dirty="0" smtClean="0"/>
              <a:t>n</a:t>
            </a:r>
            <a:r>
              <a:rPr lang="en-US" dirty="0" smtClean="0"/>
              <a:t>)</a:t>
            </a:r>
            <a:r>
              <a:rPr lang="en-US" i="1" dirty="0" smtClean="0"/>
              <a:t> = n/</a:t>
            </a:r>
            <a:r>
              <a:rPr lang="en-US" dirty="0" smtClean="0">
                <a:latin typeface="Cambria Math" pitchFamily="18" charset="0"/>
                <a:ea typeface="Cambria Math" pitchFamily="18" charset="0"/>
              </a:rPr>
              <a:t>2</a:t>
            </a:r>
          </a:p>
          <a:p>
            <a:pPr lvl="1"/>
            <a:r>
              <a:rPr lang="en-US" dirty="0" smtClean="0"/>
              <a:t>When </a:t>
            </a:r>
            <a:r>
              <a:rPr lang="en-US" i="1" dirty="0" smtClean="0"/>
              <a:t>n</a:t>
            </a:r>
            <a:r>
              <a:rPr lang="en-US" dirty="0" smtClean="0"/>
              <a:t> is odd:     </a:t>
            </a:r>
            <a:r>
              <a:rPr lang="en-US" i="1" dirty="0" smtClean="0"/>
              <a:t>f</a:t>
            </a:r>
            <a:r>
              <a:rPr lang="en-US" dirty="0" smtClean="0"/>
              <a:t>(n) = </a:t>
            </a:r>
            <a:r>
              <a:rPr lang="en-US" i="1" dirty="0" smtClean="0">
                <a:latin typeface="Cambria Math"/>
                <a:ea typeface="Cambria Math"/>
              </a:rPr>
              <a:t>−</a:t>
            </a:r>
            <a:r>
              <a:rPr lang="en-US" dirty="0" smtClean="0"/>
              <a:t>(</a:t>
            </a:r>
            <a:r>
              <a:rPr lang="en-US" i="1" dirty="0" smtClean="0"/>
              <a:t>n</a:t>
            </a:r>
            <a:r>
              <a:rPr lang="en-US" i="1" dirty="0" smtClean="0">
                <a:latin typeface="Cambria Math"/>
                <a:ea typeface="Cambria Math"/>
              </a:rPr>
              <a:t>−</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2</a:t>
            </a:r>
          </a:p>
          <a:p>
            <a:pPr lvl="1">
              <a:buNone/>
            </a:pPr>
            <a:endParaRPr lang="en-US" i="1" dirty="0"/>
          </a:p>
        </p:txBody>
      </p:sp>
      <p:sp>
        <p:nvSpPr>
          <p:cNvPr id="4" name="Isosceles Triangle 3"/>
          <p:cNvSpPr/>
          <p:nvPr/>
        </p:nvSpPr>
        <p:spPr>
          <a:xfrm rot="5400000" flipV="1">
            <a:off x="8229600" y="49530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4400" dirty="0" err="1" smtClean="0"/>
              <a:t>Δομητής</a:t>
            </a:r>
            <a:r>
              <a:rPr lang="el-GR" sz="4400" dirty="0" smtClean="0"/>
              <a:t> συνόλων, δηλώνουμε τις ιδιότητες των μελών</a:t>
            </a:r>
            <a:r>
              <a:rPr lang="el-GR" dirty="0" smtClean="0"/>
              <a:t/>
            </a:r>
            <a:br>
              <a:rPr lang="el-GR" dirty="0" smtClean="0"/>
            </a:br>
            <a:r>
              <a:rPr lang="en-US" sz="4400" dirty="0" smtClean="0"/>
              <a:t>Set-Builder Notation</a:t>
            </a:r>
            <a:endParaRPr lang="en-US" sz="4400" dirty="0"/>
          </a:p>
        </p:txBody>
      </p:sp>
      <p:sp>
        <p:nvSpPr>
          <p:cNvPr id="3" name="Content Placeholder 2"/>
          <p:cNvSpPr>
            <a:spLocks noGrp="1"/>
          </p:cNvSpPr>
          <p:nvPr>
            <p:ph idx="1"/>
          </p:nvPr>
        </p:nvSpPr>
        <p:spPr/>
        <p:txBody>
          <a:bodyPr>
            <a:normAutofit lnSpcReduction="10000"/>
          </a:bodyPr>
          <a:lstStyle/>
          <a:p>
            <a:r>
              <a:rPr lang="en-US" dirty="0" smtClean="0"/>
              <a:t>Specify the property or properties that all members must satisfy:</a:t>
            </a:r>
          </a:p>
          <a:p>
            <a:pPr>
              <a:buNone/>
            </a:pPr>
            <a:r>
              <a:rPr lang="en-US" dirty="0" smtClean="0"/>
              <a:t>     </a:t>
            </a:r>
            <a:r>
              <a:rPr lang="en-US" i="1" dirty="0" smtClean="0">
                <a:latin typeface="Cambria Math" pitchFamily="18" charset="0"/>
                <a:ea typeface="Cambria Math" pitchFamily="18" charset="0"/>
              </a:rPr>
              <a:t>S</a:t>
            </a:r>
            <a:r>
              <a:rPr lang="en-US" dirty="0" smtClean="0">
                <a:latin typeface="Cambria Math" pitchFamily="18" charset="0"/>
                <a:ea typeface="Cambria Math" pitchFamily="18" charset="0"/>
              </a:rPr>
              <a:t> = {</a:t>
            </a:r>
            <a:r>
              <a:rPr lang="en-US" i="1" dirty="0" smtClean="0">
                <a:ea typeface="Cambria Math" pitchFamily="18" charset="0"/>
              </a:rPr>
              <a:t>x</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 </a:t>
            </a:r>
            <a:r>
              <a:rPr lang="en-US" i="1" dirty="0" smtClean="0">
                <a:ea typeface="Cambria Math" pitchFamily="18" charset="0"/>
              </a:rPr>
              <a:t>x</a:t>
            </a:r>
            <a:r>
              <a:rPr lang="en-US" dirty="0" smtClean="0">
                <a:latin typeface="Cambria Math" pitchFamily="18" charset="0"/>
                <a:ea typeface="Cambria Math" pitchFamily="18" charset="0"/>
              </a:rPr>
              <a:t> is a positive integer less than 100}</a:t>
            </a:r>
          </a:p>
          <a:p>
            <a:pPr>
              <a:buNone/>
            </a:pPr>
            <a:r>
              <a:rPr lang="en-US" dirty="0" smtClean="0">
                <a:latin typeface="Cambria Math" pitchFamily="18" charset="0"/>
                <a:ea typeface="Cambria Math" pitchFamily="18" charset="0"/>
              </a:rPr>
              <a:t>     </a:t>
            </a:r>
            <a:r>
              <a:rPr lang="en-US" i="1" dirty="0" smtClean="0">
                <a:latin typeface="Cambria Math" pitchFamily="18" charset="0"/>
                <a:ea typeface="Cambria Math" pitchFamily="18" charset="0"/>
              </a:rPr>
              <a:t>O</a:t>
            </a:r>
            <a:r>
              <a:rPr lang="en-US" dirty="0" smtClean="0">
                <a:latin typeface="Cambria Math" pitchFamily="18" charset="0"/>
                <a:ea typeface="Cambria Math" pitchFamily="18" charset="0"/>
              </a:rPr>
              <a:t> = {</a:t>
            </a:r>
            <a:r>
              <a:rPr lang="en-US" i="1" dirty="0" smtClean="0">
                <a:ea typeface="Cambria Math" pitchFamily="18" charset="0"/>
              </a:rPr>
              <a:t>x</a:t>
            </a:r>
            <a:r>
              <a:rPr lang="en-US" dirty="0" smtClean="0">
                <a:latin typeface="Cambria Math" pitchFamily="18" charset="0"/>
                <a:ea typeface="Cambria Math" pitchFamily="18" charset="0"/>
              </a:rPr>
              <a:t> | </a:t>
            </a:r>
            <a:r>
              <a:rPr lang="en-US" i="1" dirty="0" smtClean="0">
                <a:ea typeface="Cambria Math" pitchFamily="18" charset="0"/>
              </a:rPr>
              <a:t>x</a:t>
            </a:r>
            <a:r>
              <a:rPr lang="en-US" dirty="0" smtClean="0">
                <a:latin typeface="Cambria Math" pitchFamily="18" charset="0"/>
                <a:ea typeface="Cambria Math" pitchFamily="18" charset="0"/>
              </a:rPr>
              <a:t> is an odd positive integer less than 10}</a:t>
            </a:r>
          </a:p>
          <a:p>
            <a:pPr>
              <a:buNone/>
            </a:pPr>
            <a:r>
              <a:rPr lang="en-US" b="1" dirty="0" smtClean="0">
                <a:latin typeface="Cambria Math" pitchFamily="18" charset="0"/>
                <a:ea typeface="Cambria Math" pitchFamily="18" charset="0"/>
              </a:rPr>
              <a:t>     </a:t>
            </a:r>
            <a:r>
              <a:rPr lang="en-US" i="1" dirty="0" smtClean="0">
                <a:latin typeface="Cambria Math" pitchFamily="18" charset="0"/>
                <a:ea typeface="Cambria Math" pitchFamily="18" charset="0"/>
              </a:rPr>
              <a:t>O</a:t>
            </a:r>
            <a:r>
              <a:rPr lang="en-US" dirty="0" smtClean="0">
                <a:latin typeface="Cambria Math" pitchFamily="18" charset="0"/>
                <a:ea typeface="Cambria Math" pitchFamily="18" charset="0"/>
              </a:rPr>
              <a:t> = {</a:t>
            </a:r>
            <a:r>
              <a:rPr lang="en-US" i="1" dirty="0" smtClean="0">
                <a:ea typeface="Cambria Math" pitchFamily="18" charset="0"/>
              </a:rPr>
              <a:t>x</a:t>
            </a:r>
            <a:r>
              <a:rPr lang="en-US" dirty="0" smtClean="0">
                <a:latin typeface="Cambria Math" pitchFamily="18" charset="0"/>
                <a:ea typeface="Cambria Math" pitchFamily="18" charset="0"/>
              </a:rPr>
              <a:t> ∈</a:t>
            </a:r>
            <a:r>
              <a:rPr lang="en-US" b="1" dirty="0" smtClean="0">
                <a:latin typeface="Cambria Math" pitchFamily="18" charset="0"/>
                <a:ea typeface="Cambria Math" pitchFamily="18" charset="0"/>
              </a:rPr>
              <a:t> Z⁺</a:t>
            </a:r>
            <a:r>
              <a:rPr lang="en-US" dirty="0" smtClean="0">
                <a:latin typeface="Cambria Math" pitchFamily="18" charset="0"/>
                <a:ea typeface="Cambria Math" pitchFamily="18" charset="0"/>
              </a:rPr>
              <a:t> | </a:t>
            </a:r>
            <a:r>
              <a:rPr lang="en-US" i="1" dirty="0" smtClean="0">
                <a:ea typeface="Cambria Math" pitchFamily="18" charset="0"/>
              </a:rPr>
              <a:t>x</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is odd and </a:t>
            </a:r>
            <a:r>
              <a:rPr lang="en-US" i="1" dirty="0" smtClean="0">
                <a:ea typeface="Cambria Math" pitchFamily="18" charset="0"/>
              </a:rPr>
              <a:t>x</a:t>
            </a:r>
            <a:r>
              <a:rPr lang="en-US" dirty="0" smtClean="0">
                <a:latin typeface="Cambria Math" pitchFamily="18" charset="0"/>
                <a:ea typeface="Cambria Math" pitchFamily="18" charset="0"/>
              </a:rPr>
              <a:t> &lt; 10}</a:t>
            </a:r>
          </a:p>
          <a:p>
            <a:r>
              <a:rPr lang="en-US" dirty="0" smtClean="0"/>
              <a:t>A predicate may be used: </a:t>
            </a:r>
          </a:p>
          <a:p>
            <a:pPr>
              <a:buNone/>
            </a:pPr>
            <a:r>
              <a:rPr lang="en-US" dirty="0" smtClean="0"/>
              <a:t>                 </a:t>
            </a:r>
            <a:r>
              <a:rPr lang="en-US" i="1" dirty="0" smtClean="0">
                <a:latin typeface="Cambria Math" pitchFamily="18" charset="0"/>
                <a:ea typeface="Cambria Math" pitchFamily="18" charset="0"/>
              </a:rPr>
              <a:t>S</a:t>
            </a:r>
            <a:r>
              <a:rPr lang="en-US" b="1" i="1" dirty="0" smtClean="0">
                <a:latin typeface="Cambria Math" pitchFamily="18" charset="0"/>
                <a:ea typeface="Cambria Math" pitchFamily="18" charset="0"/>
              </a:rPr>
              <a:t> </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a:t>
            </a:r>
            <a:r>
              <a:rPr lang="en-US" i="1" dirty="0" smtClean="0">
                <a:ea typeface="Cambria Math" pitchFamily="18" charset="0"/>
              </a:rPr>
              <a:t>x</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 P(</a:t>
            </a:r>
            <a:r>
              <a:rPr lang="en-US" i="1" dirty="0" smtClean="0">
                <a:ea typeface="Cambria Math" pitchFamily="18" charset="0"/>
              </a:rPr>
              <a:t>x</a:t>
            </a:r>
            <a:r>
              <a:rPr lang="en-US" dirty="0" smtClean="0">
                <a:latin typeface="Cambria Math" pitchFamily="18" charset="0"/>
                <a:ea typeface="Cambria Math" pitchFamily="18" charset="0"/>
              </a:rPr>
              <a:t>)}</a:t>
            </a:r>
          </a:p>
          <a:p>
            <a:r>
              <a:rPr lang="en-US" dirty="0" smtClean="0"/>
              <a:t>Example: </a:t>
            </a:r>
            <a:r>
              <a:rPr lang="en-US" i="1" dirty="0" smtClean="0">
                <a:latin typeface="Cambria Math" pitchFamily="18" charset="0"/>
                <a:ea typeface="Cambria Math" pitchFamily="18" charset="0"/>
              </a:rPr>
              <a:t>S</a:t>
            </a:r>
            <a:r>
              <a:rPr lang="en-US" b="1" i="1" dirty="0" smtClean="0">
                <a:latin typeface="Cambria Math" pitchFamily="18" charset="0"/>
                <a:ea typeface="Cambria Math" pitchFamily="18" charset="0"/>
              </a:rPr>
              <a:t> </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a:t>
            </a:r>
            <a:r>
              <a:rPr lang="en-US" i="1" dirty="0" smtClean="0">
                <a:ea typeface="Cambria Math" pitchFamily="18" charset="0"/>
              </a:rPr>
              <a:t>x</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Prime(</a:t>
            </a:r>
            <a:r>
              <a:rPr lang="en-US" i="1" dirty="0" smtClean="0">
                <a:ea typeface="Cambria Math" pitchFamily="18" charset="0"/>
              </a:rPr>
              <a:t>x</a:t>
            </a:r>
            <a:r>
              <a:rPr lang="en-US" dirty="0" smtClean="0">
                <a:latin typeface="Cambria Math" pitchFamily="18" charset="0"/>
                <a:ea typeface="Cambria Math" pitchFamily="18" charset="0"/>
              </a:rPr>
              <a:t>)}</a:t>
            </a:r>
          </a:p>
          <a:p>
            <a:r>
              <a:rPr lang="en-US" dirty="0" smtClean="0">
                <a:ea typeface="Cambria Math" pitchFamily="18" charset="0"/>
              </a:rPr>
              <a:t>Positive rational numbers</a:t>
            </a:r>
            <a:r>
              <a:rPr lang="el-GR" dirty="0" smtClean="0">
                <a:ea typeface="Cambria Math" pitchFamily="18" charset="0"/>
              </a:rPr>
              <a:t> (</a:t>
            </a:r>
            <a:r>
              <a:rPr lang="el-GR" dirty="0" smtClean="0">
                <a:solidFill>
                  <a:srgbClr val="0070C0"/>
                </a:solidFill>
                <a:ea typeface="Cambria Math" pitchFamily="18" charset="0"/>
              </a:rPr>
              <a:t>θετικοί ρητοί</a:t>
            </a:r>
            <a:r>
              <a:rPr lang="el-GR" dirty="0" smtClean="0">
                <a:ea typeface="Cambria Math" pitchFamily="18" charset="0"/>
              </a:rPr>
              <a:t>)</a:t>
            </a:r>
            <a:r>
              <a:rPr lang="en-US" i="1" dirty="0" smtClean="0">
                <a:ea typeface="Cambria Math" pitchFamily="18" charset="0"/>
              </a:rPr>
              <a:t>:</a:t>
            </a:r>
          </a:p>
          <a:p>
            <a:pPr>
              <a:buNone/>
            </a:pPr>
            <a:r>
              <a:rPr lang="en-US" i="1" dirty="0" smtClean="0">
                <a:ea typeface="Cambria Math" pitchFamily="18" charset="0"/>
              </a:rPr>
              <a:t>        </a:t>
            </a:r>
            <a:r>
              <a:rPr lang="en-US" b="1" dirty="0" smtClean="0">
                <a:latin typeface="Cambria Math" pitchFamily="18" charset="0"/>
                <a:ea typeface="Cambria Math" pitchFamily="18" charset="0"/>
              </a:rPr>
              <a:t>Q</a:t>
            </a:r>
            <a:r>
              <a:rPr lang="en-US" b="1" baseline="30000" dirty="0" smtClean="0">
                <a:latin typeface="Cambria Math" pitchFamily="18" charset="0"/>
                <a:ea typeface="Cambria Math" pitchFamily="18" charset="0"/>
              </a:rPr>
              <a:t>+</a:t>
            </a:r>
            <a:r>
              <a:rPr lang="en-US" baseline="30000" dirty="0" smtClean="0">
                <a:latin typeface="Cambria Math" pitchFamily="18" charset="0"/>
                <a:ea typeface="Cambria Math" pitchFamily="18" charset="0"/>
              </a:rPr>
              <a:t> </a:t>
            </a:r>
            <a:r>
              <a:rPr lang="en-US" dirty="0" smtClean="0">
                <a:latin typeface="Cambria Math" pitchFamily="18" charset="0"/>
                <a:ea typeface="Cambria Math" pitchFamily="18" charset="0"/>
              </a:rPr>
              <a:t>= {</a:t>
            </a:r>
            <a:r>
              <a:rPr lang="en-US" i="1" dirty="0" smtClean="0">
                <a:ea typeface="Cambria Math" pitchFamily="18" charset="0"/>
              </a:rPr>
              <a:t>x</a:t>
            </a:r>
            <a:r>
              <a:rPr lang="en-US" dirty="0" smtClean="0">
                <a:latin typeface="Cambria Math" pitchFamily="18" charset="0"/>
                <a:ea typeface="Cambria Math" pitchFamily="18" charset="0"/>
              </a:rPr>
              <a:t> ∈ </a:t>
            </a:r>
            <a:r>
              <a:rPr lang="en-US" b="1" dirty="0" smtClean="0">
                <a:ea typeface="Cambria Math" pitchFamily="18" charset="0"/>
              </a:rPr>
              <a:t>R</a:t>
            </a:r>
            <a:r>
              <a:rPr lang="en-US" dirty="0" smtClean="0">
                <a:latin typeface="Cambria Math" pitchFamily="18" charset="0"/>
                <a:ea typeface="Cambria Math" pitchFamily="18" charset="0"/>
              </a:rPr>
              <a:t> | </a:t>
            </a:r>
            <a:r>
              <a:rPr lang="en-US" i="1" dirty="0" smtClean="0">
                <a:ea typeface="Cambria Math" pitchFamily="18" charset="0"/>
              </a:rPr>
              <a:t>x</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p</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q</a:t>
            </a:r>
            <a:r>
              <a:rPr lang="en-US" dirty="0" smtClean="0">
                <a:latin typeface="Cambria Math" pitchFamily="18" charset="0"/>
                <a:ea typeface="Cambria Math" pitchFamily="18" charset="0"/>
              </a:rPr>
              <a:t>, for some positive integers </a:t>
            </a:r>
            <a:r>
              <a:rPr lang="en-US" i="1" dirty="0" err="1" smtClean="0">
                <a:latin typeface="Cambria Math" pitchFamily="18" charset="0"/>
                <a:ea typeface="Cambria Math" pitchFamily="18" charset="0"/>
              </a:rPr>
              <a:t>p</a:t>
            </a:r>
            <a:r>
              <a:rPr lang="en-US" dirty="0" err="1" smtClean="0">
                <a:latin typeface="Cambria Math" pitchFamily="18" charset="0"/>
                <a:ea typeface="Cambria Math" pitchFamily="18" charset="0"/>
              </a:rPr>
              <a:t>,</a:t>
            </a:r>
            <a:r>
              <a:rPr lang="en-US" i="1" dirty="0" err="1" smtClean="0">
                <a:latin typeface="Cambria Math" pitchFamily="18" charset="0"/>
                <a:ea typeface="Cambria Math" pitchFamily="18" charset="0"/>
              </a:rPr>
              <a:t>q</a:t>
            </a:r>
            <a:r>
              <a:rPr lang="en-US" dirty="0" smtClean="0">
                <a:latin typeface="Cambria Math" pitchFamily="18" charset="0"/>
                <a:ea typeface="Cambria Math" pitchFamily="18" charset="0"/>
              </a:rPr>
              <a:t>}</a:t>
            </a:r>
          </a:p>
          <a:p>
            <a:endParaRPr lang="en-US" i="1" dirty="0" smtClean="0">
              <a:latin typeface="Cambria Math" pitchFamily="18" charset="0"/>
              <a:ea typeface="Cambria Math" pitchFamily="18" charset="0"/>
            </a:endParaRPr>
          </a:p>
          <a:p>
            <a:pPr>
              <a:buNone/>
            </a:pPr>
            <a:endParaRPr lang="en-US" dirty="0" smtClean="0"/>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The Positive Rational Numbers are Countable</a:t>
            </a:r>
            <a:endParaRPr lang="en-US" sz="4000" dirty="0"/>
          </a:p>
        </p:txBody>
      </p:sp>
      <p:sp>
        <p:nvSpPr>
          <p:cNvPr id="3" name="Content Placeholder 2"/>
          <p:cNvSpPr>
            <a:spLocks noGrp="1"/>
          </p:cNvSpPr>
          <p:nvPr>
            <p:ph idx="1"/>
          </p:nvPr>
        </p:nvSpPr>
        <p:spPr/>
        <p:txBody>
          <a:bodyPr>
            <a:normAutofit lnSpcReduction="10000"/>
          </a:bodyPr>
          <a:lstStyle/>
          <a:p>
            <a:r>
              <a:rPr lang="en-US" b="1" dirty="0" smtClean="0"/>
              <a:t>Definition</a:t>
            </a:r>
            <a:r>
              <a:rPr lang="en-US" dirty="0" smtClean="0"/>
              <a:t>: A </a:t>
            </a:r>
            <a:r>
              <a:rPr lang="en-US" i="1" dirty="0" smtClean="0"/>
              <a:t>rational number </a:t>
            </a:r>
            <a:r>
              <a:rPr lang="en-US" dirty="0" smtClean="0"/>
              <a:t>can be expressed as the ratio of two integers </a:t>
            </a:r>
            <a:r>
              <a:rPr lang="en-US" i="1" dirty="0" smtClean="0"/>
              <a:t>p</a:t>
            </a:r>
            <a:r>
              <a:rPr lang="en-US" dirty="0" smtClean="0"/>
              <a:t> and </a:t>
            </a:r>
            <a:r>
              <a:rPr lang="en-US" i="1" dirty="0" smtClean="0"/>
              <a:t>q</a:t>
            </a:r>
            <a:r>
              <a:rPr lang="en-US" dirty="0" smtClean="0"/>
              <a:t> such that </a:t>
            </a:r>
            <a:r>
              <a:rPr lang="en-US" i="1" dirty="0" smtClean="0"/>
              <a:t>q</a:t>
            </a:r>
            <a:r>
              <a:rPr lang="en-US" dirty="0" smtClean="0"/>
              <a:t>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0.</a:t>
            </a:r>
          </a:p>
          <a:p>
            <a:pPr lvl="1"/>
            <a:r>
              <a:rPr lang="en-US" dirty="0" smtClean="0"/>
              <a:t>¾ is a rational number</a:t>
            </a:r>
          </a:p>
          <a:p>
            <a:pPr lvl="1"/>
            <a:r>
              <a:rPr lang="en-US" dirty="0" smtClean="0">
                <a:latin typeface="Cambria Math"/>
                <a:ea typeface="Cambria Math"/>
              </a:rPr>
              <a:t>√2</a:t>
            </a:r>
            <a:r>
              <a:rPr lang="en-US" dirty="0" smtClean="0"/>
              <a:t>  is not a rational number.</a:t>
            </a:r>
          </a:p>
          <a:p>
            <a:pPr>
              <a:buNone/>
            </a:pPr>
            <a:r>
              <a:rPr lang="en-US" b="1" dirty="0" smtClean="0"/>
              <a:t>   Example </a:t>
            </a:r>
            <a:r>
              <a:rPr lang="en-US" b="1" dirty="0" smtClean="0">
                <a:latin typeface="Cambria Math" pitchFamily="18" charset="0"/>
                <a:ea typeface="Cambria Math" pitchFamily="18" charset="0"/>
              </a:rPr>
              <a:t>3</a:t>
            </a:r>
            <a:r>
              <a:rPr lang="en-US" dirty="0" smtClean="0"/>
              <a:t>: Show that the positive rational numbers are countable.</a:t>
            </a:r>
          </a:p>
          <a:p>
            <a:pPr>
              <a:buNone/>
            </a:pPr>
            <a:r>
              <a:rPr lang="en-US" b="1" dirty="0" smtClean="0"/>
              <a:t>   </a:t>
            </a:r>
            <a:r>
              <a:rPr lang="en-US" b="1" dirty="0" err="1" smtClean="0"/>
              <a:t>Solution</a:t>
            </a:r>
            <a:r>
              <a:rPr lang="en-US" dirty="0" err="1" smtClean="0"/>
              <a:t>:The</a:t>
            </a:r>
            <a:r>
              <a:rPr lang="en-US" dirty="0" smtClean="0"/>
              <a:t> positive rational numbers are countable since they can be arranged in a sequence:</a:t>
            </a:r>
          </a:p>
          <a:p>
            <a:pPr>
              <a:buNone/>
            </a:pPr>
            <a:r>
              <a:rPr lang="en-US" dirty="0" smtClean="0"/>
              <a:t>                       </a:t>
            </a:r>
            <a:r>
              <a:rPr lang="en-US" i="1" dirty="0" smtClean="0"/>
              <a:t>r</a:t>
            </a:r>
            <a:r>
              <a:rPr lang="en-US" baseline="-25000" dirty="0" smtClean="0"/>
              <a:t>1 </a:t>
            </a:r>
            <a:r>
              <a:rPr lang="en-US" dirty="0" smtClean="0"/>
              <a:t>, </a:t>
            </a:r>
            <a:r>
              <a:rPr lang="en-US" i="1" dirty="0" smtClean="0"/>
              <a:t>r</a:t>
            </a:r>
            <a:r>
              <a:rPr lang="en-US" baseline="-25000" dirty="0" smtClean="0"/>
              <a:t>2 </a:t>
            </a:r>
            <a:r>
              <a:rPr lang="en-US" dirty="0" smtClean="0"/>
              <a:t>, </a:t>
            </a:r>
            <a:r>
              <a:rPr lang="en-US" i="1" dirty="0" smtClean="0"/>
              <a:t>r</a:t>
            </a:r>
            <a:r>
              <a:rPr lang="en-US" baseline="-25000" dirty="0" smtClean="0"/>
              <a:t>3 </a:t>
            </a:r>
            <a:r>
              <a:rPr lang="en-US" dirty="0" smtClean="0"/>
              <a:t>,…   </a:t>
            </a:r>
          </a:p>
          <a:p>
            <a:pPr>
              <a:buNone/>
            </a:pPr>
            <a:r>
              <a:rPr lang="en-US" dirty="0" smtClean="0"/>
              <a:t>    The next slide shows how this is done.                </a:t>
            </a:r>
            <a:r>
              <a:rPr lang="en-US" dirty="0" smtClean="0">
                <a:latin typeface="Cambria Math"/>
                <a:ea typeface="Cambria Math"/>
                <a:sym typeface="Wingdings" pitchFamily="2" charset="2"/>
              </a:rPr>
              <a:t>→</a:t>
            </a:r>
            <a:endParaRPr lang="en-US" dirty="0" smtClean="0"/>
          </a:p>
          <a:p>
            <a:pPr>
              <a:buNone/>
            </a:pPr>
            <a:endParaRPr lang="en-US" dirty="0" smtClean="0"/>
          </a:p>
          <a:p>
            <a:pPr lvl="1"/>
            <a:endParaRPr lang="en-US" dirty="0"/>
          </a:p>
        </p:txBody>
      </p:sp>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The Positive Rational Numbers are Countable</a:t>
            </a:r>
            <a:endParaRPr lang="en-US" sz="4000" dirty="0"/>
          </a:p>
        </p:txBody>
      </p:sp>
      <p:pic>
        <p:nvPicPr>
          <p:cNvPr id="4" name="Content Placeholder 3" descr="0224.jpg"/>
          <p:cNvPicPr>
            <a:picLocks noGrp="1" noChangeAspect="1"/>
          </p:cNvPicPr>
          <p:nvPr>
            <p:ph idx="1"/>
          </p:nvPr>
        </p:nvPicPr>
        <p:blipFill>
          <a:blip r:embed="rId2" cstate="print"/>
          <a:stretch>
            <a:fillRect/>
          </a:stretch>
        </p:blipFill>
        <p:spPr>
          <a:xfrm>
            <a:off x="3124200" y="2209800"/>
            <a:ext cx="5892419" cy="4087075"/>
          </a:xfrm>
        </p:spPr>
      </p:pic>
      <p:sp>
        <p:nvSpPr>
          <p:cNvPr id="5" name="TextBox 4"/>
          <p:cNvSpPr txBox="1"/>
          <p:nvPr/>
        </p:nvSpPr>
        <p:spPr>
          <a:xfrm>
            <a:off x="76200" y="2971800"/>
            <a:ext cx="3352800" cy="1754326"/>
          </a:xfrm>
          <a:prstGeom prst="rect">
            <a:avLst/>
          </a:prstGeom>
          <a:noFill/>
        </p:spPr>
        <p:txBody>
          <a:bodyPr wrap="square" rtlCol="0">
            <a:spAutoFit/>
          </a:bodyPr>
          <a:lstStyle/>
          <a:p>
            <a:r>
              <a:rPr lang="en-US" b="1" dirty="0" smtClean="0"/>
              <a:t>Constructing  the List</a:t>
            </a:r>
          </a:p>
          <a:p>
            <a:endParaRPr lang="en-US" dirty="0" smtClean="0"/>
          </a:p>
          <a:p>
            <a:r>
              <a:rPr lang="en-US" dirty="0" smtClean="0"/>
              <a:t>First list </a:t>
            </a:r>
            <a:r>
              <a:rPr lang="en-US" i="1" dirty="0" smtClean="0"/>
              <a:t>p</a:t>
            </a:r>
            <a:r>
              <a:rPr lang="en-US" dirty="0" smtClean="0"/>
              <a:t>/</a:t>
            </a:r>
            <a:r>
              <a:rPr lang="en-US" i="1" dirty="0" smtClean="0"/>
              <a:t>q</a:t>
            </a:r>
            <a:r>
              <a:rPr lang="en-US" dirty="0" smtClean="0"/>
              <a:t> with </a:t>
            </a:r>
            <a:r>
              <a:rPr lang="en-US" i="1" dirty="0" smtClean="0"/>
              <a:t>p</a:t>
            </a:r>
            <a:r>
              <a:rPr lang="en-US" dirty="0" smtClean="0"/>
              <a:t> + </a:t>
            </a:r>
            <a:r>
              <a:rPr lang="en-US" i="1" dirty="0" smtClean="0"/>
              <a:t>q</a:t>
            </a:r>
            <a:r>
              <a:rPr lang="en-US" dirty="0" smtClean="0"/>
              <a:t> = </a:t>
            </a:r>
            <a:r>
              <a:rPr lang="en-US" dirty="0" smtClean="0">
                <a:latin typeface="Cambria Math" pitchFamily="18" charset="0"/>
                <a:ea typeface="Cambria Math" pitchFamily="18" charset="0"/>
              </a:rPr>
              <a:t>2</a:t>
            </a:r>
            <a:r>
              <a:rPr lang="en-US" dirty="0" smtClean="0"/>
              <a:t>.</a:t>
            </a:r>
          </a:p>
          <a:p>
            <a:r>
              <a:rPr lang="en-US" dirty="0" smtClean="0"/>
              <a:t>Next list </a:t>
            </a:r>
            <a:r>
              <a:rPr lang="en-US" i="1" dirty="0" smtClean="0"/>
              <a:t>p</a:t>
            </a:r>
            <a:r>
              <a:rPr lang="en-US" dirty="0" smtClean="0"/>
              <a:t>/</a:t>
            </a:r>
            <a:r>
              <a:rPr lang="en-US" i="1" dirty="0" smtClean="0"/>
              <a:t>q</a:t>
            </a:r>
            <a:r>
              <a:rPr lang="en-US" dirty="0" smtClean="0"/>
              <a:t> with </a:t>
            </a:r>
            <a:r>
              <a:rPr lang="en-US" i="1" dirty="0" smtClean="0"/>
              <a:t>p</a:t>
            </a:r>
            <a:r>
              <a:rPr lang="en-US" dirty="0" smtClean="0"/>
              <a:t> + </a:t>
            </a:r>
            <a:r>
              <a:rPr lang="en-US" i="1" dirty="0" smtClean="0"/>
              <a:t>q </a:t>
            </a:r>
            <a:r>
              <a:rPr lang="en-US" dirty="0" smtClean="0"/>
              <a:t>= </a:t>
            </a:r>
            <a:r>
              <a:rPr lang="en-US" dirty="0" smtClean="0">
                <a:latin typeface="Cambria Math" pitchFamily="18" charset="0"/>
                <a:ea typeface="Cambria Math" pitchFamily="18" charset="0"/>
              </a:rPr>
              <a:t>3</a:t>
            </a:r>
          </a:p>
          <a:p>
            <a:endParaRPr lang="en-US" dirty="0"/>
          </a:p>
          <a:p>
            <a:r>
              <a:rPr lang="en-US" dirty="0" smtClean="0"/>
              <a:t>And so on.</a:t>
            </a:r>
          </a:p>
        </p:txBody>
      </p:sp>
      <p:sp>
        <p:nvSpPr>
          <p:cNvPr id="6" name="TextBox 5"/>
          <p:cNvSpPr txBox="1"/>
          <p:nvPr/>
        </p:nvSpPr>
        <p:spPr>
          <a:xfrm>
            <a:off x="2743200" y="1828800"/>
            <a:ext cx="2057400" cy="923330"/>
          </a:xfrm>
          <a:prstGeom prst="rect">
            <a:avLst/>
          </a:prstGeom>
          <a:noFill/>
        </p:spPr>
        <p:txBody>
          <a:bodyPr wrap="square" rtlCol="0">
            <a:spAutoFit/>
          </a:bodyPr>
          <a:lstStyle/>
          <a:p>
            <a:r>
              <a:rPr lang="en-US" dirty="0" smtClean="0"/>
              <a:t>First row </a:t>
            </a:r>
            <a:r>
              <a:rPr lang="en-US" i="1" dirty="0" smtClean="0"/>
              <a:t>q</a:t>
            </a:r>
            <a:r>
              <a:rPr lang="en-US" dirty="0" smtClean="0"/>
              <a:t> = </a:t>
            </a:r>
            <a:r>
              <a:rPr lang="en-US" dirty="0" smtClean="0">
                <a:latin typeface="Cambria Math" pitchFamily="18" charset="0"/>
                <a:ea typeface="Cambria Math" pitchFamily="18" charset="0"/>
              </a:rPr>
              <a:t>1</a:t>
            </a:r>
            <a:r>
              <a:rPr lang="en-US" dirty="0" smtClean="0"/>
              <a:t>.</a:t>
            </a:r>
          </a:p>
          <a:p>
            <a:r>
              <a:rPr lang="en-US" dirty="0" smtClean="0"/>
              <a:t>Second row </a:t>
            </a:r>
            <a:r>
              <a:rPr lang="en-US" i="1" dirty="0" smtClean="0"/>
              <a:t>q</a:t>
            </a:r>
            <a:r>
              <a:rPr lang="en-US" dirty="0" smtClean="0"/>
              <a:t> = </a:t>
            </a:r>
            <a:r>
              <a:rPr lang="en-US" dirty="0" smtClean="0">
                <a:latin typeface="Cambria Math" pitchFamily="18" charset="0"/>
                <a:ea typeface="Cambria Math" pitchFamily="18" charset="0"/>
              </a:rPr>
              <a:t>2</a:t>
            </a:r>
            <a:r>
              <a:rPr lang="en-US" dirty="0" smtClean="0"/>
              <a:t>.</a:t>
            </a:r>
          </a:p>
          <a:p>
            <a:r>
              <a:rPr lang="en-US" dirty="0" smtClean="0"/>
              <a:t>etc.</a:t>
            </a:r>
            <a:endParaRPr lang="en-US" dirty="0"/>
          </a:p>
        </p:txBody>
      </p:sp>
      <p:sp>
        <p:nvSpPr>
          <p:cNvPr id="8" name="TextBox 7"/>
          <p:cNvSpPr txBox="1"/>
          <p:nvPr/>
        </p:nvSpPr>
        <p:spPr>
          <a:xfrm>
            <a:off x="762000" y="5486400"/>
            <a:ext cx="3276600" cy="369332"/>
          </a:xfrm>
          <a:prstGeom prst="rect">
            <a:avLst/>
          </a:prstGeom>
          <a:noFill/>
        </p:spPr>
        <p:txBody>
          <a:bodyPr wrap="square" rtlCol="0">
            <a:spAutoFit/>
          </a:bodyPr>
          <a:lstStyle/>
          <a:p>
            <a:r>
              <a:rPr lang="en-US" dirty="0" smtClean="0">
                <a:latin typeface="Cambria Math" pitchFamily="18" charset="0"/>
                <a:ea typeface="Cambria Math" pitchFamily="18" charset="0"/>
              </a:rPr>
              <a:t>1, ½, 2, 3, 1/3,1/4, 2/3, </a:t>
            </a:r>
            <a:r>
              <a:rPr lang="en-US" dirty="0" smtClean="0">
                <a:latin typeface="Cambria Math"/>
                <a:ea typeface="Cambria Math"/>
              </a:rPr>
              <a:t>….</a:t>
            </a:r>
            <a:r>
              <a:rPr lang="en-US" dirty="0" smtClean="0">
                <a:latin typeface="Cambria Math" pitchFamily="18" charset="0"/>
                <a:ea typeface="Cambria Math" pitchFamily="18" charset="0"/>
              </a:rPr>
              <a:t> </a:t>
            </a:r>
            <a:endParaRPr lang="en-US" dirty="0">
              <a:latin typeface="Cambria Math" pitchFamily="18" charset="0"/>
              <a:ea typeface="Cambria Math" pitchFamily="18" charset="0"/>
            </a:endParaRPr>
          </a:p>
        </p:txBody>
      </p:sp>
      <p:sp>
        <p:nvSpPr>
          <p:cNvPr id="9" name="Isosceles Triangle 8"/>
          <p:cNvSpPr/>
          <p:nvPr/>
        </p:nvSpPr>
        <p:spPr>
          <a:xfrm rot="5400000" flipV="1">
            <a:off x="8534400" y="6400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Strings</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   Example </a:t>
            </a:r>
            <a:r>
              <a:rPr lang="en-US" b="1" dirty="0" smtClean="0">
                <a:latin typeface="Cambria Math" pitchFamily="18" charset="0"/>
                <a:ea typeface="Cambria Math" pitchFamily="18" charset="0"/>
              </a:rPr>
              <a:t>4</a:t>
            </a:r>
            <a:r>
              <a:rPr lang="en-US" dirty="0" smtClean="0"/>
              <a:t>: Show that the set of finite strings </a:t>
            </a:r>
            <a:r>
              <a:rPr lang="en-US" i="1" dirty="0" smtClean="0"/>
              <a:t>S</a:t>
            </a:r>
            <a:r>
              <a:rPr lang="en-US" dirty="0" smtClean="0"/>
              <a:t> over a finite alphabet </a:t>
            </a:r>
            <a:r>
              <a:rPr lang="en-US" i="1" dirty="0" smtClean="0"/>
              <a:t>A</a:t>
            </a:r>
            <a:r>
              <a:rPr lang="en-US" dirty="0" smtClean="0"/>
              <a:t> is </a:t>
            </a:r>
            <a:r>
              <a:rPr lang="en-US" dirty="0" err="1" smtClean="0"/>
              <a:t>countably</a:t>
            </a:r>
            <a:r>
              <a:rPr lang="en-US" dirty="0" smtClean="0"/>
              <a:t> infinite.</a:t>
            </a:r>
          </a:p>
          <a:p>
            <a:pPr lvl="1">
              <a:buNone/>
            </a:pPr>
            <a:r>
              <a:rPr lang="en-US" dirty="0" smtClean="0"/>
              <a:t>   Assume an alphabetical ordering of symbols in A</a:t>
            </a:r>
          </a:p>
          <a:p>
            <a:pPr>
              <a:buNone/>
            </a:pPr>
            <a:r>
              <a:rPr lang="en-US" b="1" dirty="0" smtClean="0"/>
              <a:t>    Solution</a:t>
            </a:r>
            <a:r>
              <a:rPr lang="en-US" dirty="0" smtClean="0"/>
              <a:t>: Show that the strings can be listed in a sequence. First list</a:t>
            </a:r>
          </a:p>
          <a:p>
            <a:pPr marL="850392" lvl="1" indent="-457200">
              <a:buFont typeface="+mj-lt"/>
              <a:buAutoNum type="arabicPeriod"/>
            </a:pPr>
            <a:r>
              <a:rPr lang="en-US" dirty="0" smtClean="0"/>
              <a:t>All the strings of length </a:t>
            </a:r>
            <a:r>
              <a:rPr lang="en-US" dirty="0" smtClean="0">
                <a:latin typeface="Cambria Math" pitchFamily="18" charset="0"/>
                <a:ea typeface="Cambria Math" pitchFamily="18" charset="0"/>
              </a:rPr>
              <a:t>0 in alphabetical order.</a:t>
            </a:r>
          </a:p>
          <a:p>
            <a:pPr marL="850392" lvl="1" indent="-457200">
              <a:buFont typeface="+mj-lt"/>
              <a:buAutoNum type="arabicPeriod"/>
            </a:pPr>
            <a:r>
              <a:rPr lang="en-US" dirty="0" smtClean="0"/>
              <a:t>Then all the strings of length </a:t>
            </a:r>
            <a:r>
              <a:rPr lang="en-US" dirty="0" smtClean="0">
                <a:latin typeface="Cambria Math" pitchFamily="18" charset="0"/>
                <a:ea typeface="Cambria Math" pitchFamily="18" charset="0"/>
              </a:rPr>
              <a:t>1</a:t>
            </a:r>
            <a:r>
              <a:rPr lang="en-US" dirty="0" smtClean="0"/>
              <a:t> in lexicographic (as in a dictionary) order.</a:t>
            </a:r>
          </a:p>
          <a:p>
            <a:pPr marL="850392" lvl="1" indent="-457200">
              <a:buFont typeface="+mj-lt"/>
              <a:buAutoNum type="arabicPeriod"/>
            </a:pPr>
            <a:r>
              <a:rPr lang="en-US" dirty="0" smtClean="0"/>
              <a:t>Then all the strings of length </a:t>
            </a:r>
            <a:r>
              <a:rPr lang="en-US" dirty="0" smtClean="0">
                <a:latin typeface="Cambria Math" pitchFamily="18" charset="0"/>
                <a:ea typeface="Cambria Math" pitchFamily="18" charset="0"/>
              </a:rPr>
              <a:t>2</a:t>
            </a:r>
            <a:r>
              <a:rPr lang="en-US" dirty="0" smtClean="0"/>
              <a:t> in lexicographic order. </a:t>
            </a:r>
          </a:p>
          <a:p>
            <a:pPr marL="850392" lvl="1" indent="-457200">
              <a:buFont typeface="+mj-lt"/>
              <a:buAutoNum type="arabicPeriod"/>
            </a:pPr>
            <a:r>
              <a:rPr lang="en-US" dirty="0" smtClean="0"/>
              <a:t>And so on.</a:t>
            </a:r>
          </a:p>
          <a:p>
            <a:pPr>
              <a:buNone/>
            </a:pPr>
            <a:r>
              <a:rPr lang="en-US" dirty="0" smtClean="0"/>
              <a:t>   This implies a </a:t>
            </a:r>
            <a:r>
              <a:rPr lang="en-US" dirty="0" err="1" smtClean="0"/>
              <a:t>bijection</a:t>
            </a:r>
            <a:r>
              <a:rPr lang="en-US" dirty="0" smtClean="0"/>
              <a:t> from </a:t>
            </a:r>
            <a:r>
              <a:rPr lang="en-US" b="1" dirty="0" smtClean="0"/>
              <a:t>N</a:t>
            </a:r>
            <a:r>
              <a:rPr lang="en-US" dirty="0" smtClean="0"/>
              <a:t> to </a:t>
            </a:r>
            <a:r>
              <a:rPr lang="en-US" i="1" dirty="0" smtClean="0"/>
              <a:t>S</a:t>
            </a:r>
            <a:r>
              <a:rPr lang="en-US" dirty="0" smtClean="0"/>
              <a:t> and hence it is a </a:t>
            </a:r>
            <a:r>
              <a:rPr lang="en-US" dirty="0" err="1" smtClean="0"/>
              <a:t>countably</a:t>
            </a:r>
            <a:r>
              <a:rPr lang="en-US" dirty="0" smtClean="0"/>
              <a:t> infinite set.</a:t>
            </a:r>
            <a:endParaRPr lang="en-US" dirty="0"/>
          </a:p>
        </p:txBody>
      </p:sp>
      <p:sp>
        <p:nvSpPr>
          <p:cNvPr id="4" name="Isosceles Triangle 3"/>
          <p:cNvSpPr/>
          <p:nvPr/>
        </p:nvSpPr>
        <p:spPr>
          <a:xfrm rot="5400000" flipV="1">
            <a:off x="8305800" y="59436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set of all Java programs is countable.</a:t>
            </a:r>
            <a:endParaRPr lang="en-US" dirty="0"/>
          </a:p>
        </p:txBody>
      </p:sp>
      <p:sp>
        <p:nvSpPr>
          <p:cNvPr id="3" name="Content Placeholder 2"/>
          <p:cNvSpPr>
            <a:spLocks noGrp="1"/>
          </p:cNvSpPr>
          <p:nvPr>
            <p:ph idx="1"/>
          </p:nvPr>
        </p:nvSpPr>
        <p:spPr/>
        <p:txBody>
          <a:bodyPr>
            <a:normAutofit fontScale="85000" lnSpcReduction="10000"/>
          </a:bodyPr>
          <a:lstStyle/>
          <a:p>
            <a:pPr>
              <a:buNone/>
            </a:pPr>
            <a:r>
              <a:rPr lang="en-US" b="1" dirty="0" smtClean="0"/>
              <a:t>    Example </a:t>
            </a:r>
            <a:r>
              <a:rPr lang="en-US" b="1" dirty="0" smtClean="0">
                <a:latin typeface="Cambria Math" pitchFamily="18" charset="0"/>
                <a:ea typeface="Cambria Math" pitchFamily="18" charset="0"/>
              </a:rPr>
              <a:t>5</a:t>
            </a:r>
            <a:r>
              <a:rPr lang="en-US" dirty="0" smtClean="0"/>
              <a:t>:  Show that the set of all Java programs is countable.</a:t>
            </a:r>
          </a:p>
          <a:p>
            <a:pPr>
              <a:buNone/>
            </a:pPr>
            <a:r>
              <a:rPr lang="en-US" b="1" dirty="0" smtClean="0"/>
              <a:t>    Solution</a:t>
            </a:r>
            <a:r>
              <a:rPr lang="en-US" dirty="0" smtClean="0"/>
              <a:t>: Let </a:t>
            </a:r>
            <a:r>
              <a:rPr lang="en-US" i="1" dirty="0" smtClean="0"/>
              <a:t>S</a:t>
            </a:r>
            <a:r>
              <a:rPr lang="en-US" dirty="0" smtClean="0"/>
              <a:t> be the set of  strings constructed from the characters which can appear in a Java program. Use the ordering from the previous example. Take each string in turn:</a:t>
            </a:r>
          </a:p>
          <a:p>
            <a:pPr lvl="1"/>
            <a:r>
              <a:rPr lang="en-US" dirty="0" smtClean="0"/>
              <a:t>Feed the string into a Java compiler. (A Java compiler will determine if the input program is a syntactically correct Java program.)</a:t>
            </a:r>
          </a:p>
          <a:p>
            <a:pPr lvl="1"/>
            <a:r>
              <a:rPr lang="en-US" dirty="0" smtClean="0"/>
              <a:t>If the compiler says YES, this is a syntactically correct Java program, we add the program to the list.</a:t>
            </a:r>
          </a:p>
          <a:p>
            <a:pPr lvl="1"/>
            <a:r>
              <a:rPr lang="en-US" dirty="0" smtClean="0"/>
              <a:t>We move on to the next string.</a:t>
            </a:r>
          </a:p>
          <a:p>
            <a:pPr>
              <a:buNone/>
            </a:pPr>
            <a:r>
              <a:rPr lang="en-US" dirty="0" smtClean="0"/>
              <a:t>    In this way we construct an implied </a:t>
            </a:r>
            <a:r>
              <a:rPr lang="en-US" dirty="0" err="1" smtClean="0"/>
              <a:t>bijection</a:t>
            </a:r>
            <a:r>
              <a:rPr lang="en-US" dirty="0" smtClean="0"/>
              <a:t> from </a:t>
            </a:r>
            <a:r>
              <a:rPr lang="en-US" b="1" dirty="0" smtClean="0"/>
              <a:t>N</a:t>
            </a:r>
            <a:r>
              <a:rPr lang="en-US" dirty="0" smtClean="0"/>
              <a:t> to the set of Java programs. Hence, the set of Java programs is countable.</a:t>
            </a:r>
            <a:endParaRPr lang="en-US" dirty="0"/>
          </a:p>
        </p:txBody>
      </p:sp>
      <p:sp>
        <p:nvSpPr>
          <p:cNvPr id="4" name="Isosceles Triangle 3"/>
          <p:cNvSpPr/>
          <p:nvPr/>
        </p:nvSpPr>
        <p:spPr>
          <a:xfrm rot="5400000" flipV="1">
            <a:off x="8305800" y="5257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Real Numbers are Uncountable</a:t>
            </a:r>
            <a:endParaRPr lang="en-US" dirty="0"/>
          </a:p>
        </p:txBody>
      </p:sp>
      <p:sp>
        <p:nvSpPr>
          <p:cNvPr id="3" name="Content Placeholder 2"/>
          <p:cNvSpPr>
            <a:spLocks noGrp="1"/>
          </p:cNvSpPr>
          <p:nvPr>
            <p:ph idx="1"/>
          </p:nvPr>
        </p:nvSpPr>
        <p:spPr/>
        <p:txBody>
          <a:bodyPr>
            <a:normAutofit fontScale="55000" lnSpcReduction="20000"/>
          </a:bodyPr>
          <a:lstStyle/>
          <a:p>
            <a:pPr>
              <a:buNone/>
            </a:pPr>
            <a:r>
              <a:rPr lang="en-US" sz="2900" b="1" dirty="0" smtClean="0"/>
              <a:t>Example</a:t>
            </a:r>
            <a:r>
              <a:rPr lang="en-US" sz="2900" dirty="0" smtClean="0"/>
              <a:t>: Show that the set of real numbers is uncountable.</a:t>
            </a:r>
          </a:p>
          <a:p>
            <a:pPr>
              <a:buNone/>
            </a:pPr>
            <a:r>
              <a:rPr lang="en-US" sz="2900" b="1" dirty="0" smtClean="0"/>
              <a:t>Solution</a:t>
            </a:r>
            <a:r>
              <a:rPr lang="en-US" sz="2900" dirty="0" smtClean="0"/>
              <a:t>: The   method is called the Cantor  </a:t>
            </a:r>
            <a:r>
              <a:rPr lang="en-US" sz="2900" dirty="0" err="1" smtClean="0"/>
              <a:t>diagnalization</a:t>
            </a:r>
            <a:r>
              <a:rPr lang="en-US" sz="2900" dirty="0" smtClean="0"/>
              <a:t> argument, and is a proof by contradiction.</a:t>
            </a:r>
          </a:p>
          <a:p>
            <a:pPr marL="514350" indent="-514350">
              <a:buFont typeface="+mj-lt"/>
              <a:buAutoNum type="arabicPeriod"/>
            </a:pPr>
            <a:r>
              <a:rPr lang="en-US" sz="2900" dirty="0" smtClean="0"/>
              <a:t>Suppose </a:t>
            </a:r>
            <a:r>
              <a:rPr lang="en-US" sz="2900" b="1" dirty="0" smtClean="0"/>
              <a:t>R</a:t>
            </a:r>
            <a:r>
              <a:rPr lang="en-US" sz="2900" dirty="0" smtClean="0"/>
              <a:t> is countable. Then the real numbers between </a:t>
            </a:r>
            <a:r>
              <a:rPr lang="en-US" sz="2900" dirty="0" smtClean="0">
                <a:latin typeface="Cambria Math" pitchFamily="18" charset="0"/>
                <a:ea typeface="Cambria Math" pitchFamily="18" charset="0"/>
              </a:rPr>
              <a:t>0</a:t>
            </a:r>
            <a:r>
              <a:rPr lang="en-US" sz="2900" dirty="0" smtClean="0"/>
              <a:t> and </a:t>
            </a:r>
            <a:r>
              <a:rPr lang="en-US" sz="2900" dirty="0" smtClean="0">
                <a:latin typeface="Cambria Math" pitchFamily="18" charset="0"/>
                <a:ea typeface="Cambria Math" pitchFamily="18" charset="0"/>
              </a:rPr>
              <a:t>1</a:t>
            </a:r>
            <a:r>
              <a:rPr lang="en-US" sz="2900" dirty="0" smtClean="0"/>
              <a:t> are also countable (any subset of a countable set is countable - an exercise in the text).</a:t>
            </a:r>
          </a:p>
          <a:p>
            <a:pPr marL="514350" indent="-514350">
              <a:buFont typeface="+mj-lt"/>
              <a:buAutoNum type="arabicPeriod"/>
            </a:pPr>
            <a:r>
              <a:rPr lang="en-US" sz="2900" dirty="0" smtClean="0"/>
              <a:t>The real numbers between </a:t>
            </a:r>
            <a:r>
              <a:rPr lang="en-US" sz="2900" dirty="0" smtClean="0">
                <a:latin typeface="Cambria Math" pitchFamily="18" charset="0"/>
                <a:ea typeface="Cambria Math" pitchFamily="18" charset="0"/>
              </a:rPr>
              <a:t>0</a:t>
            </a:r>
            <a:r>
              <a:rPr lang="en-US" sz="2900" dirty="0" smtClean="0"/>
              <a:t> and </a:t>
            </a:r>
            <a:r>
              <a:rPr lang="en-US" sz="2900" dirty="0" smtClean="0">
                <a:latin typeface="Cambria Math" pitchFamily="18" charset="0"/>
                <a:ea typeface="Cambria Math" pitchFamily="18" charset="0"/>
              </a:rPr>
              <a:t>1</a:t>
            </a:r>
            <a:r>
              <a:rPr lang="en-US" sz="2900" dirty="0" smtClean="0"/>
              <a:t> can be listed in order </a:t>
            </a:r>
            <a:r>
              <a:rPr lang="en-US" sz="2900" i="1" dirty="0" smtClean="0"/>
              <a:t>r</a:t>
            </a:r>
            <a:r>
              <a:rPr lang="en-US" sz="2900" baseline="-25000" dirty="0" smtClean="0"/>
              <a:t>1 </a:t>
            </a:r>
            <a:r>
              <a:rPr lang="en-US" sz="2900" dirty="0" smtClean="0"/>
              <a:t>, </a:t>
            </a:r>
            <a:r>
              <a:rPr lang="en-US" sz="2900" i="1" dirty="0" smtClean="0"/>
              <a:t>r</a:t>
            </a:r>
            <a:r>
              <a:rPr lang="en-US" sz="2900" baseline="-25000" dirty="0" smtClean="0"/>
              <a:t>2 </a:t>
            </a:r>
            <a:r>
              <a:rPr lang="en-US" sz="2900" dirty="0" smtClean="0"/>
              <a:t>, </a:t>
            </a:r>
            <a:r>
              <a:rPr lang="en-US" sz="2900" i="1" dirty="0" smtClean="0"/>
              <a:t>r</a:t>
            </a:r>
            <a:r>
              <a:rPr lang="en-US" sz="2900" baseline="-25000" dirty="0" smtClean="0"/>
              <a:t>3 </a:t>
            </a:r>
            <a:r>
              <a:rPr lang="en-US" sz="2900" dirty="0" smtClean="0"/>
              <a:t>,… .</a:t>
            </a:r>
          </a:p>
          <a:p>
            <a:pPr marL="514350" indent="-514350">
              <a:buFont typeface="+mj-lt"/>
              <a:buAutoNum type="arabicPeriod"/>
            </a:pPr>
            <a:r>
              <a:rPr lang="en-US" sz="2900" dirty="0" smtClean="0"/>
              <a:t>Let the decimal representation of this listing be</a:t>
            </a:r>
          </a:p>
          <a:p>
            <a:pPr marL="514350" indent="-514350">
              <a:buFont typeface="+mj-lt"/>
              <a:buAutoNum type="arabicPeriod"/>
            </a:pPr>
            <a:endParaRPr lang="en-US" sz="2900" dirty="0" smtClean="0"/>
          </a:p>
          <a:p>
            <a:pPr marL="514350" indent="-514350">
              <a:buFont typeface="+mj-lt"/>
              <a:buAutoNum type="arabicPeriod"/>
            </a:pPr>
            <a:endParaRPr lang="en-US" sz="2900" dirty="0" smtClean="0"/>
          </a:p>
          <a:p>
            <a:pPr marL="514350" indent="-514350">
              <a:buNone/>
            </a:pPr>
            <a:endParaRPr lang="en-US" sz="2900" dirty="0" smtClean="0"/>
          </a:p>
          <a:p>
            <a:pPr marL="514350" indent="-514350">
              <a:buFont typeface="+mj-lt"/>
              <a:buAutoNum type="arabicPeriod" startAt="4"/>
            </a:pPr>
            <a:r>
              <a:rPr lang="en-US" sz="2900" dirty="0" smtClean="0"/>
              <a:t>Form a new real number with the decimal expansion</a:t>
            </a:r>
          </a:p>
          <a:p>
            <a:pPr marL="514350" indent="-514350">
              <a:buNone/>
            </a:pPr>
            <a:r>
              <a:rPr lang="en-US" sz="2900" dirty="0" smtClean="0"/>
              <a:t>             where</a:t>
            </a:r>
          </a:p>
          <a:p>
            <a:pPr marL="514350" indent="-514350">
              <a:buFont typeface="+mj-lt"/>
              <a:buAutoNum type="arabicPeriod" startAt="5"/>
            </a:pPr>
            <a:r>
              <a:rPr lang="en-US" sz="2900" i="1" dirty="0" smtClean="0"/>
              <a:t>r </a:t>
            </a:r>
            <a:r>
              <a:rPr lang="en-US" sz="2900" dirty="0" smtClean="0"/>
              <a:t>is not equal to any of the </a:t>
            </a:r>
            <a:r>
              <a:rPr lang="en-US" sz="2900" i="1" dirty="0" smtClean="0"/>
              <a:t>r</a:t>
            </a:r>
            <a:r>
              <a:rPr lang="en-US" sz="2900" baseline="-25000" dirty="0" smtClean="0"/>
              <a:t>1 </a:t>
            </a:r>
            <a:r>
              <a:rPr lang="en-US" sz="2900" dirty="0" smtClean="0"/>
              <a:t>, </a:t>
            </a:r>
            <a:r>
              <a:rPr lang="en-US" sz="2900" i="1" dirty="0" smtClean="0"/>
              <a:t>r</a:t>
            </a:r>
            <a:r>
              <a:rPr lang="en-US" sz="2900" baseline="-25000" dirty="0" smtClean="0"/>
              <a:t>2 </a:t>
            </a:r>
            <a:r>
              <a:rPr lang="en-US" sz="2900" dirty="0" smtClean="0"/>
              <a:t>, </a:t>
            </a:r>
            <a:r>
              <a:rPr lang="en-US" sz="2900" i="1" dirty="0" smtClean="0"/>
              <a:t>r</a:t>
            </a:r>
            <a:r>
              <a:rPr lang="en-US" sz="2900" baseline="-25000" dirty="0" smtClean="0"/>
              <a:t>3 </a:t>
            </a:r>
            <a:r>
              <a:rPr lang="en-US" sz="2900" dirty="0" smtClean="0"/>
              <a:t>,...  Because it differs from </a:t>
            </a:r>
            <a:r>
              <a:rPr lang="en-US" sz="2900" i="1" dirty="0" err="1" smtClean="0"/>
              <a:t>r</a:t>
            </a:r>
            <a:r>
              <a:rPr lang="en-US" sz="2900" i="1" baseline="-25000" dirty="0" err="1" smtClean="0"/>
              <a:t>i</a:t>
            </a:r>
            <a:r>
              <a:rPr lang="en-US" sz="2900" baseline="-25000" dirty="0" smtClean="0"/>
              <a:t>   </a:t>
            </a:r>
            <a:r>
              <a:rPr lang="en-US" sz="2900" dirty="0" smtClean="0"/>
              <a:t>in its </a:t>
            </a:r>
            <a:r>
              <a:rPr lang="en-US" sz="2900" i="1" dirty="0" err="1" smtClean="0"/>
              <a:t>i</a:t>
            </a:r>
            <a:r>
              <a:rPr lang="en-US" sz="2900" dirty="0" err="1" smtClean="0"/>
              <a:t>th</a:t>
            </a:r>
            <a:r>
              <a:rPr lang="en-US" sz="2900" dirty="0" smtClean="0"/>
              <a:t> position after the decimal point. Therefore there is a real number between </a:t>
            </a:r>
            <a:r>
              <a:rPr lang="en-US" sz="2900" dirty="0" smtClean="0">
                <a:latin typeface="Cambria Math" pitchFamily="18" charset="0"/>
                <a:ea typeface="Cambria Math" pitchFamily="18" charset="0"/>
              </a:rPr>
              <a:t>0</a:t>
            </a:r>
            <a:r>
              <a:rPr lang="en-US" sz="2900" dirty="0" smtClean="0"/>
              <a:t> and </a:t>
            </a:r>
            <a:r>
              <a:rPr lang="en-US" sz="2900" dirty="0" smtClean="0">
                <a:latin typeface="Cambria Math" pitchFamily="18" charset="0"/>
                <a:ea typeface="Cambria Math" pitchFamily="18" charset="0"/>
              </a:rPr>
              <a:t>1</a:t>
            </a:r>
            <a:r>
              <a:rPr lang="en-US" sz="2900" dirty="0" smtClean="0"/>
              <a:t> that is not on the list since every real number has a unique decimal expansion. Hence, all the real numbers between </a:t>
            </a:r>
            <a:r>
              <a:rPr lang="en-US" sz="2900" dirty="0" smtClean="0">
                <a:latin typeface="Cambria Math" pitchFamily="18" charset="0"/>
                <a:ea typeface="Cambria Math" pitchFamily="18" charset="0"/>
              </a:rPr>
              <a:t>0</a:t>
            </a:r>
            <a:r>
              <a:rPr lang="en-US" sz="2900" dirty="0" smtClean="0"/>
              <a:t> and </a:t>
            </a:r>
            <a:r>
              <a:rPr lang="en-US" sz="2900" dirty="0" smtClean="0">
                <a:latin typeface="Cambria Math" pitchFamily="18" charset="0"/>
                <a:ea typeface="Cambria Math" pitchFamily="18" charset="0"/>
              </a:rPr>
              <a:t>1</a:t>
            </a:r>
            <a:r>
              <a:rPr lang="en-US" sz="2900" dirty="0" smtClean="0"/>
              <a:t> cannot be listed, so the set of real numbers between </a:t>
            </a:r>
            <a:r>
              <a:rPr lang="en-US" sz="2900" dirty="0" smtClean="0">
                <a:latin typeface="Cambria Math" pitchFamily="18" charset="0"/>
                <a:ea typeface="Cambria Math" pitchFamily="18" charset="0"/>
              </a:rPr>
              <a:t>0</a:t>
            </a:r>
            <a:r>
              <a:rPr lang="en-US" sz="2900" dirty="0" smtClean="0"/>
              <a:t> and </a:t>
            </a:r>
            <a:r>
              <a:rPr lang="en-US" sz="2900" dirty="0" smtClean="0">
                <a:latin typeface="Cambria Math" pitchFamily="18" charset="0"/>
                <a:ea typeface="Cambria Math" pitchFamily="18" charset="0"/>
              </a:rPr>
              <a:t>1</a:t>
            </a:r>
            <a:r>
              <a:rPr lang="en-US" sz="2900" dirty="0" smtClean="0"/>
              <a:t> is uncountable.</a:t>
            </a:r>
          </a:p>
          <a:p>
            <a:pPr marL="514350" indent="-514350">
              <a:buFont typeface="+mj-lt"/>
              <a:buAutoNum type="arabicPeriod" startAt="5"/>
            </a:pPr>
            <a:r>
              <a:rPr lang="en-US" sz="2900" dirty="0" smtClean="0">
                <a:latin typeface="Cambria Math" pitchFamily="18" charset="0"/>
                <a:ea typeface="Cambria Math" pitchFamily="18" charset="0"/>
              </a:rPr>
              <a:t>Since a set with an uncountable subset is uncountable (an exercise), the set of real numbers is uncountable.</a:t>
            </a:r>
            <a:endParaRPr lang="en-US" sz="2900" dirty="0" smtClean="0"/>
          </a:p>
          <a:p>
            <a:pPr marL="514350" indent="-514350">
              <a:buFont typeface="+mj-lt"/>
              <a:buAutoNum type="arabicPeriod" startAt="5"/>
            </a:pPr>
            <a:endParaRPr lang="en-US" sz="2900" dirty="0" smtClean="0"/>
          </a:p>
          <a:p>
            <a:pPr marL="514350" indent="-514350">
              <a:buFont typeface="+mj-lt"/>
              <a:buAutoNum type="arabicPeriod" startAt="5"/>
            </a:pPr>
            <a:endParaRPr lang="en-US" sz="3200" dirty="0" smtClean="0"/>
          </a:p>
          <a:p>
            <a:endParaRPr lang="en-US" sz="3200" dirty="0" smtClean="0"/>
          </a:p>
        </p:txBody>
      </p:sp>
      <p:pic>
        <p:nvPicPr>
          <p:cNvPr id="15" name="Picture 14" descr="addin_tmp.png"/>
          <p:cNvPicPr>
            <a:picLocks noChangeAspect="1"/>
          </p:cNvPicPr>
          <p:nvPr>
            <p:custDataLst>
              <p:tags r:id="rId1"/>
            </p:custDataLst>
          </p:nvPr>
        </p:nvPicPr>
        <p:blipFill>
          <a:blip r:embed="rId5" cstate="print"/>
          <a:stretch>
            <a:fillRect/>
          </a:stretch>
        </p:blipFill>
        <p:spPr>
          <a:xfrm>
            <a:off x="5409247" y="3352800"/>
            <a:ext cx="2363153" cy="942975"/>
          </a:xfrm>
          <a:prstGeom prst="rect">
            <a:avLst/>
          </a:prstGeom>
        </p:spPr>
      </p:pic>
      <p:pic>
        <p:nvPicPr>
          <p:cNvPr id="11" name="Picture 10" descr="addin_tmp.png"/>
          <p:cNvPicPr>
            <a:picLocks noChangeAspect="1"/>
          </p:cNvPicPr>
          <p:nvPr>
            <p:custDataLst>
              <p:tags r:id="rId2"/>
            </p:custDataLst>
          </p:nvPr>
        </p:nvPicPr>
        <p:blipFill>
          <a:blip r:embed="rId6" cstate="print"/>
          <a:stretch>
            <a:fillRect/>
          </a:stretch>
        </p:blipFill>
        <p:spPr>
          <a:xfrm>
            <a:off x="5791200" y="4419600"/>
            <a:ext cx="1313021" cy="115729"/>
          </a:xfrm>
          <a:prstGeom prst="rect">
            <a:avLst/>
          </a:prstGeom>
        </p:spPr>
      </p:pic>
      <p:pic>
        <p:nvPicPr>
          <p:cNvPr id="13" name="Picture 12" descr="addin_tmp.png"/>
          <p:cNvPicPr>
            <a:picLocks noChangeAspect="1"/>
          </p:cNvPicPr>
          <p:nvPr>
            <p:custDataLst>
              <p:tags r:id="rId3"/>
            </p:custDataLst>
          </p:nvPr>
        </p:nvPicPr>
        <p:blipFill>
          <a:blip r:embed="rId7" cstate="print"/>
          <a:stretch>
            <a:fillRect/>
          </a:stretch>
        </p:blipFill>
        <p:spPr>
          <a:xfrm>
            <a:off x="1828800" y="4572000"/>
            <a:ext cx="3058954" cy="178594"/>
          </a:xfrm>
          <a:prstGeom prst="rect">
            <a:avLst/>
          </a:prstGeom>
        </p:spPr>
      </p:pic>
      <p:sp>
        <p:nvSpPr>
          <p:cNvPr id="7" name="Isosceles Triangle 6"/>
          <p:cNvSpPr/>
          <p:nvPr/>
        </p:nvSpPr>
        <p:spPr>
          <a:xfrm rot="5400000" flipV="1">
            <a:off x="8382000" y="6019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2" descr="Z:\Desktop\Discrete Math\Jpegs 2\bookart\0201.jpg"/>
          <p:cNvPicPr>
            <a:picLocks noChangeAspect="1" noChangeArrowheads="1"/>
          </p:cNvPicPr>
          <p:nvPr/>
        </p:nvPicPr>
        <p:blipFill>
          <a:blip r:embed="rId8" cstate="print"/>
          <a:srcRect/>
          <a:stretch>
            <a:fillRect/>
          </a:stretch>
        </p:blipFill>
        <p:spPr bwMode="auto">
          <a:xfrm>
            <a:off x="7543800" y="228600"/>
            <a:ext cx="901700" cy="1039813"/>
          </a:xfrm>
          <a:prstGeom prst="rect">
            <a:avLst/>
          </a:prstGeom>
          <a:noFill/>
        </p:spPr>
      </p:pic>
      <p:sp>
        <p:nvSpPr>
          <p:cNvPr id="9" name="TextBox 8"/>
          <p:cNvSpPr txBox="1"/>
          <p:nvPr/>
        </p:nvSpPr>
        <p:spPr>
          <a:xfrm>
            <a:off x="5486400" y="533400"/>
            <a:ext cx="1676400" cy="646331"/>
          </a:xfrm>
          <a:prstGeom prst="rect">
            <a:avLst/>
          </a:prstGeom>
          <a:noFill/>
        </p:spPr>
        <p:txBody>
          <a:bodyPr wrap="square" rtlCol="0">
            <a:spAutoFit/>
          </a:bodyPr>
          <a:lstStyle/>
          <a:p>
            <a:r>
              <a:rPr lang="en-US" dirty="0" smtClean="0"/>
              <a:t>Georg Cantor</a:t>
            </a:r>
          </a:p>
          <a:p>
            <a:r>
              <a:rPr lang="en-US" dirty="0" smtClean="0"/>
              <a:t>(1845-1918)</a:t>
            </a:r>
            <a:endParaRPr lang="en-US" dirty="0"/>
          </a:p>
        </p:txBody>
      </p:sp>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Computability (Optional)</a:t>
            </a:r>
            <a:endParaRPr lang="en-US" dirty="0"/>
          </a:p>
        </p:txBody>
      </p:sp>
      <p:sp>
        <p:nvSpPr>
          <p:cNvPr id="3" name="Content Placeholder 2"/>
          <p:cNvSpPr>
            <a:spLocks noGrp="1"/>
          </p:cNvSpPr>
          <p:nvPr>
            <p:ph idx="1"/>
          </p:nvPr>
        </p:nvSpPr>
        <p:spPr/>
        <p:txBody>
          <a:bodyPr>
            <a:normAutofit lnSpcReduction="10000"/>
          </a:bodyPr>
          <a:lstStyle/>
          <a:p>
            <a:r>
              <a:rPr lang="en-US" b="1" dirty="0" smtClean="0"/>
              <a:t>Definition</a:t>
            </a:r>
            <a:r>
              <a:rPr lang="en-US" dirty="0" smtClean="0"/>
              <a:t>: We say that a function is </a:t>
            </a:r>
            <a:r>
              <a:rPr lang="en-US" b="1" dirty="0" smtClean="0"/>
              <a:t>computable</a:t>
            </a:r>
            <a:r>
              <a:rPr lang="en-US" dirty="0" smtClean="0"/>
              <a:t> if there is a computer program in some programming language that finds the values of this function. If a function is not computable we say it is </a:t>
            </a:r>
            <a:r>
              <a:rPr lang="en-US" b="1" dirty="0" err="1" smtClean="0"/>
              <a:t>uncomputable</a:t>
            </a:r>
            <a:r>
              <a:rPr lang="en-US" dirty="0" smtClean="0"/>
              <a:t>. </a:t>
            </a:r>
          </a:p>
          <a:p>
            <a:r>
              <a:rPr lang="en-US" dirty="0" smtClean="0"/>
              <a:t>There are </a:t>
            </a:r>
            <a:r>
              <a:rPr lang="en-US" dirty="0" err="1" smtClean="0"/>
              <a:t>uncomputable</a:t>
            </a:r>
            <a:r>
              <a:rPr lang="en-US" dirty="0" smtClean="0"/>
              <a:t> functions. We have shown that the set of Java programs is countable. Exercise </a:t>
            </a:r>
            <a:r>
              <a:rPr lang="en-US" dirty="0" smtClean="0">
                <a:latin typeface="Cambria Math" pitchFamily="18" charset="0"/>
                <a:ea typeface="Cambria Math" pitchFamily="18" charset="0"/>
              </a:rPr>
              <a:t>38</a:t>
            </a:r>
            <a:r>
              <a:rPr lang="en-US" dirty="0" smtClean="0"/>
              <a:t> in the text shows that there are </a:t>
            </a:r>
            <a:r>
              <a:rPr lang="en-US" dirty="0" err="1" smtClean="0"/>
              <a:t>uncountably</a:t>
            </a:r>
            <a:r>
              <a:rPr lang="en-US" dirty="0" smtClean="0"/>
              <a:t> many different functions from a particular </a:t>
            </a:r>
            <a:r>
              <a:rPr lang="en-US" dirty="0" err="1" smtClean="0"/>
              <a:t>countably</a:t>
            </a:r>
            <a:r>
              <a:rPr lang="en-US" dirty="0" smtClean="0"/>
              <a:t> infinite set (i.e., the positive integers) to itself. Therefore (Exercise 39) there must be </a:t>
            </a:r>
            <a:r>
              <a:rPr lang="en-US" dirty="0" err="1" smtClean="0"/>
              <a:t>uncomputable</a:t>
            </a:r>
            <a:r>
              <a:rPr lang="en-US" dirty="0" smtClean="0"/>
              <a:t> functions.</a:t>
            </a:r>
            <a:endParaRPr lang="en-US" dirty="0"/>
          </a:p>
        </p:txBody>
      </p:sp>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Matrices</a:t>
            </a:r>
            <a:endParaRPr lang="en-US" dirty="0"/>
          </a:p>
        </p:txBody>
      </p:sp>
      <p:sp>
        <p:nvSpPr>
          <p:cNvPr id="3" name="Subtitle 2"/>
          <p:cNvSpPr>
            <a:spLocks noGrp="1"/>
          </p:cNvSpPr>
          <p:nvPr>
            <p:ph type="subTitle" idx="1"/>
          </p:nvPr>
        </p:nvSpPr>
        <p:spPr/>
        <p:txBody>
          <a:bodyPr/>
          <a:lstStyle/>
          <a:p>
            <a:r>
              <a:rPr lang="en-US" dirty="0" smtClean="0"/>
              <a:t>Section 2.6</a:t>
            </a:r>
            <a:endParaRPr lang="en-US" dirty="0"/>
          </a:p>
        </p:txBody>
      </p:sp>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Definition of a Matrix</a:t>
            </a:r>
          </a:p>
          <a:p>
            <a:r>
              <a:rPr lang="en-US" dirty="0" smtClean="0"/>
              <a:t>Matrix Arithmetic</a:t>
            </a:r>
          </a:p>
          <a:p>
            <a:r>
              <a:rPr lang="en-US" dirty="0" smtClean="0"/>
              <a:t>Transposes and Powers of Arithmetic</a:t>
            </a:r>
          </a:p>
          <a:p>
            <a:r>
              <a:rPr lang="en-US" dirty="0" smtClean="0"/>
              <a:t>Zero-One matrices</a:t>
            </a:r>
          </a:p>
        </p:txBody>
      </p:sp>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Matrices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Matrices are useful discrete structures that can be used in many ways. For example, they are used to:</a:t>
            </a:r>
          </a:p>
          <a:p>
            <a:pPr lvl="1"/>
            <a:r>
              <a:rPr lang="en-US" dirty="0" smtClean="0"/>
              <a:t>describe certain types of functions known as linear transformations.</a:t>
            </a:r>
          </a:p>
          <a:p>
            <a:pPr lvl="1"/>
            <a:r>
              <a:rPr lang="en-US" dirty="0" smtClean="0"/>
              <a:t>Express which vertices of a graph are connected by edges (see Chapter 10).</a:t>
            </a:r>
          </a:p>
          <a:p>
            <a:r>
              <a:rPr lang="en-US" dirty="0" smtClean="0"/>
              <a:t>In later chapters, we will see matrices used to build models of:</a:t>
            </a:r>
          </a:p>
          <a:p>
            <a:pPr lvl="1"/>
            <a:r>
              <a:rPr lang="en-US" dirty="0" smtClean="0"/>
              <a:t>Transportation systems.</a:t>
            </a:r>
          </a:p>
          <a:p>
            <a:pPr lvl="1"/>
            <a:r>
              <a:rPr lang="en-US" dirty="0" smtClean="0"/>
              <a:t>Communication networks.</a:t>
            </a:r>
          </a:p>
          <a:p>
            <a:r>
              <a:rPr lang="en-US" dirty="0" smtClean="0"/>
              <a:t>Algorithms based on matrix models will be presented in later chapters.</a:t>
            </a:r>
          </a:p>
          <a:p>
            <a:r>
              <a:rPr lang="en-US" dirty="0" smtClean="0"/>
              <a:t>Here we cover the aspect of matrix arithmetic that will be needed later. </a:t>
            </a:r>
            <a:endParaRPr lang="en-US" dirty="0"/>
          </a:p>
        </p:txBody>
      </p:sp>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Matrix</a:t>
            </a:r>
            <a:endParaRPr lang="en-US"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A </a:t>
            </a:r>
            <a:r>
              <a:rPr lang="en-US" i="1" dirty="0" smtClean="0"/>
              <a:t>matrix </a:t>
            </a:r>
            <a:r>
              <a:rPr lang="en-US" dirty="0" smtClean="0"/>
              <a:t>is a rectangular array of numbers. A matrix with </a:t>
            </a:r>
            <a:r>
              <a:rPr lang="en-US" i="1" dirty="0" smtClean="0"/>
              <a:t>m </a:t>
            </a:r>
            <a:r>
              <a:rPr lang="en-US" dirty="0" smtClean="0"/>
              <a:t>rows and </a:t>
            </a:r>
            <a:r>
              <a:rPr lang="en-US" i="1" dirty="0" smtClean="0"/>
              <a:t>n</a:t>
            </a:r>
            <a:r>
              <a:rPr lang="en-US" dirty="0" smtClean="0"/>
              <a:t> columns is called an </a:t>
            </a:r>
            <a:r>
              <a:rPr lang="en-US" i="1" dirty="0" smtClean="0">
                <a:latin typeface="Cambria Math" pitchFamily="18" charset="0"/>
                <a:ea typeface="Cambria Math" pitchFamily="18" charset="0"/>
              </a:rPr>
              <a:t>m  </a:t>
            </a:r>
            <a:r>
              <a:rPr lang="en-US" dirty="0" smtClean="0">
                <a:latin typeface="Cambria Math" pitchFamily="18" charset="0"/>
                <a:ea typeface="Cambria Math" pitchFamily="18" charset="0"/>
                <a:sym typeface="Symbol"/>
              </a:rPr>
              <a:t> </a:t>
            </a:r>
            <a:r>
              <a:rPr lang="en-US" i="1" dirty="0" smtClean="0">
                <a:latin typeface="Cambria Math" pitchFamily="18" charset="0"/>
                <a:ea typeface="Cambria Math" pitchFamily="18" charset="0"/>
                <a:sym typeface="Symbol"/>
              </a:rPr>
              <a:t> n</a:t>
            </a:r>
            <a:r>
              <a:rPr lang="en-US" i="1" dirty="0" smtClean="0">
                <a:latin typeface="Cambria Math" pitchFamily="18" charset="0"/>
                <a:ea typeface="Cambria Math" pitchFamily="18" charset="0"/>
              </a:rPr>
              <a:t> </a:t>
            </a:r>
            <a:r>
              <a:rPr lang="en-US" dirty="0" smtClean="0"/>
              <a:t>matrix. </a:t>
            </a:r>
          </a:p>
          <a:p>
            <a:pPr lvl="1"/>
            <a:r>
              <a:rPr lang="en-US" sz="2000" dirty="0" smtClean="0"/>
              <a:t>The plural of matrix is </a:t>
            </a:r>
            <a:r>
              <a:rPr lang="en-US" sz="2000" i="1" dirty="0" smtClean="0"/>
              <a:t>matrices</a:t>
            </a:r>
            <a:r>
              <a:rPr lang="en-US" sz="2000" dirty="0" smtClean="0"/>
              <a:t>.</a:t>
            </a:r>
          </a:p>
          <a:p>
            <a:pPr lvl="1"/>
            <a:r>
              <a:rPr lang="en-US" sz="2000" dirty="0" smtClean="0"/>
              <a:t> A matrix with the same number of rows as columns is called </a:t>
            </a:r>
            <a:r>
              <a:rPr lang="en-US" sz="2000" i="1" dirty="0" smtClean="0"/>
              <a:t>square</a:t>
            </a:r>
            <a:r>
              <a:rPr lang="en-US" sz="2000" dirty="0" smtClean="0"/>
              <a:t>. </a:t>
            </a:r>
          </a:p>
          <a:p>
            <a:pPr lvl="1"/>
            <a:r>
              <a:rPr lang="en-US" sz="2000" dirty="0" smtClean="0"/>
              <a:t>Two matrices are </a:t>
            </a:r>
            <a:r>
              <a:rPr lang="en-US" sz="2000" i="1" dirty="0" smtClean="0"/>
              <a:t>equal</a:t>
            </a:r>
            <a:r>
              <a:rPr lang="en-US" sz="2000" dirty="0" smtClean="0"/>
              <a:t> if they have the same number of rows and the same number of columns and the corresponding entries in every position are equal. </a:t>
            </a:r>
            <a:endParaRPr lang="en-US" sz="2000" dirty="0">
              <a:latin typeface="Cambria Math" pitchFamily="18" charset="0"/>
              <a:ea typeface="Cambria Math" pitchFamily="18" charset="0"/>
            </a:endParaRPr>
          </a:p>
        </p:txBody>
      </p:sp>
      <p:pic>
        <p:nvPicPr>
          <p:cNvPr id="5" name="Picture 4" descr="addin_tmp.png"/>
          <p:cNvPicPr>
            <a:picLocks noChangeAspect="1"/>
          </p:cNvPicPr>
          <p:nvPr>
            <p:custDataLst>
              <p:tags r:id="rId1"/>
            </p:custDataLst>
          </p:nvPr>
        </p:nvPicPr>
        <p:blipFill>
          <a:blip r:embed="rId5" cstate="print"/>
          <a:stretch>
            <a:fillRect/>
          </a:stretch>
        </p:blipFill>
        <p:spPr>
          <a:xfrm>
            <a:off x="5486400" y="5181600"/>
            <a:ext cx="933450" cy="912495"/>
          </a:xfrm>
          <a:prstGeom prst="rect">
            <a:avLst/>
          </a:prstGeom>
        </p:spPr>
      </p:pic>
      <p:sp>
        <p:nvSpPr>
          <p:cNvPr id="6" name="TextBox 5"/>
          <p:cNvSpPr txBox="1"/>
          <p:nvPr/>
        </p:nvSpPr>
        <p:spPr>
          <a:xfrm>
            <a:off x="2514600" y="5486400"/>
            <a:ext cx="2286000" cy="461665"/>
          </a:xfrm>
          <a:prstGeom prst="rect">
            <a:avLst/>
          </a:prstGeom>
          <a:noFill/>
        </p:spPr>
        <p:txBody>
          <a:bodyPr wrap="square" rtlCol="0">
            <a:spAutoFit/>
          </a:bodyPr>
          <a:lstStyle/>
          <a:p>
            <a:r>
              <a:rPr lang="en-US" sz="2400" dirty="0" smtClean="0"/>
              <a:t> </a:t>
            </a:r>
            <a:r>
              <a:rPr lang="en-US" sz="2400" dirty="0" smtClean="0">
                <a:latin typeface="Cambria Math" pitchFamily="18" charset="0"/>
                <a:ea typeface="Cambria Math" pitchFamily="18" charset="0"/>
              </a:rPr>
              <a:t>3 </a:t>
            </a:r>
            <a:r>
              <a:rPr lang="en-US" sz="2400" i="1" dirty="0" smtClean="0">
                <a:latin typeface="Cambria Math" pitchFamily="18" charset="0"/>
                <a:ea typeface="Cambria Math" pitchFamily="18" charset="0"/>
              </a:rPr>
              <a:t> </a:t>
            </a:r>
            <a:r>
              <a:rPr lang="en-US" sz="2400" i="1" dirty="0" smtClean="0">
                <a:latin typeface="Cambria Math" pitchFamily="18" charset="0"/>
                <a:ea typeface="Cambria Math" pitchFamily="18" charset="0"/>
                <a:sym typeface="Symbol"/>
              </a:rPr>
              <a:t>  </a:t>
            </a:r>
            <a:r>
              <a:rPr lang="en-US" sz="2400" dirty="0" smtClean="0">
                <a:latin typeface="Cambria Math" pitchFamily="18" charset="0"/>
                <a:ea typeface="Cambria Math" pitchFamily="18" charset="0"/>
                <a:sym typeface="Symbol"/>
              </a:rPr>
              <a:t>2</a:t>
            </a:r>
            <a:r>
              <a:rPr lang="en-US" sz="2400" i="1" dirty="0" smtClean="0">
                <a:latin typeface="Cambria Math" pitchFamily="18" charset="0"/>
                <a:ea typeface="Cambria Math" pitchFamily="18" charset="0"/>
                <a:sym typeface="Symbol"/>
              </a:rPr>
              <a:t> </a:t>
            </a:r>
            <a:r>
              <a:rPr lang="en-US" sz="2400" dirty="0" smtClean="0">
                <a:latin typeface="Cambria Math" pitchFamily="18" charset="0"/>
                <a:ea typeface="Cambria Math" pitchFamily="18" charset="0"/>
                <a:sym typeface="Symbol"/>
              </a:rPr>
              <a:t>matrix</a:t>
            </a:r>
            <a:endParaRPr lang="en-US" sz="2400" dirty="0">
              <a:latin typeface="Cambria Math" pitchFamily="18" charset="0"/>
              <a:ea typeface="Cambria Math" pitchFamily="18" charset="0"/>
            </a:endParaRPr>
          </a:p>
        </p:txBody>
      </p:sp>
      <p:pic>
        <p:nvPicPr>
          <p:cNvPr id="8" name="Picture 7" descr="addin_tmp.png"/>
          <p:cNvPicPr>
            <a:picLocks noChangeAspect="1"/>
          </p:cNvPicPr>
          <p:nvPr>
            <p:custDataLst>
              <p:tags r:id="rId2"/>
            </p:custDataLst>
          </p:nvPr>
        </p:nvPicPr>
        <p:blipFill>
          <a:blip r:embed="rId6" cstate="print"/>
          <a:stretch>
            <a:fillRect/>
          </a:stretch>
        </p:blipFill>
        <p:spPr>
          <a:xfrm>
            <a:off x="2514600" y="2895600"/>
            <a:ext cx="154781" cy="152400"/>
          </a:xfrm>
          <a:prstGeom prst="rect">
            <a:avLst/>
          </a:prstGeom>
        </p:spPr>
      </p:pic>
      <p:pic>
        <p:nvPicPr>
          <p:cNvPr id="9" name="Picture 8" descr="addin_tmp.png"/>
          <p:cNvPicPr>
            <a:picLocks noChangeAspect="1"/>
          </p:cNvPicPr>
          <p:nvPr>
            <p:custDataLst>
              <p:tags r:id="rId3"/>
            </p:custDataLst>
          </p:nvPr>
        </p:nvPicPr>
        <p:blipFill>
          <a:blip r:embed="rId6" cstate="print"/>
          <a:stretch>
            <a:fillRect/>
          </a:stretch>
        </p:blipFill>
        <p:spPr>
          <a:xfrm>
            <a:off x="2895600" y="5638800"/>
            <a:ext cx="154781" cy="152400"/>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dirty="0"/>
          </a:p>
        </p:txBody>
      </p:sp>
      <p:sp>
        <p:nvSpPr>
          <p:cNvPr id="3" name="Content Placeholder 2"/>
          <p:cNvSpPr>
            <a:spLocks noGrp="1"/>
          </p:cNvSpPr>
          <p:nvPr>
            <p:ph idx="1"/>
          </p:nvPr>
        </p:nvSpPr>
        <p:spPr/>
        <p:txBody>
          <a:bodyPr/>
          <a:lstStyle/>
          <a:p>
            <a:r>
              <a:rPr lang="el-GR" dirty="0" smtClean="0"/>
              <a:t>Η έννοια του τύπου δεδομένων είναι βασισμένη στην έννοια του συνόλου</a:t>
            </a:r>
          </a:p>
          <a:p>
            <a:r>
              <a:rPr lang="el-GR" dirty="0" smtClean="0"/>
              <a:t>Ένας τύπος δεδομένων είναι το όνομα ενός συνόλου με ένα σύνολο πράξεων που μπορούμε να εκτελέσουμε στα μέλη στου συνόλου</a:t>
            </a:r>
          </a:p>
          <a:p>
            <a:r>
              <a:rPr lang="el-GR" dirty="0" smtClean="0"/>
              <a:t>Π.χ. </a:t>
            </a:r>
            <a:r>
              <a:rPr lang="en-US" dirty="0" err="1" smtClean="0"/>
              <a:t>boolean</a:t>
            </a:r>
            <a:r>
              <a:rPr lang="el-GR" dirty="0" smtClean="0"/>
              <a:t> {0,1} με πράξεις ΚΑΙ, Ή, ΌΧΙ</a:t>
            </a:r>
            <a:endParaRPr lang="el-GR" dirty="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Notation</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Let </a:t>
            </a:r>
            <a:r>
              <a:rPr lang="en-US" i="1" dirty="0" smtClean="0"/>
              <a:t>m</a:t>
            </a:r>
            <a:r>
              <a:rPr lang="en-US" dirty="0" smtClean="0"/>
              <a:t> and </a:t>
            </a:r>
            <a:r>
              <a:rPr lang="en-US" i="1" dirty="0" smtClean="0"/>
              <a:t>n</a:t>
            </a:r>
            <a:r>
              <a:rPr lang="en-US" dirty="0" smtClean="0"/>
              <a:t> be positive integers and let</a:t>
            </a:r>
          </a:p>
          <a:p>
            <a:endParaRPr lang="en-US" dirty="0" smtClean="0"/>
          </a:p>
          <a:p>
            <a:endParaRPr lang="en-US" dirty="0" smtClean="0"/>
          </a:p>
          <a:p>
            <a:pPr>
              <a:buNone/>
            </a:pPr>
            <a:endParaRPr lang="en-US" dirty="0" smtClean="0"/>
          </a:p>
          <a:p>
            <a:r>
              <a:rPr lang="en-US" dirty="0" smtClean="0"/>
              <a:t>The </a:t>
            </a:r>
            <a:r>
              <a:rPr lang="en-US" i="1" dirty="0" err="1" smtClean="0"/>
              <a:t>i</a:t>
            </a:r>
            <a:r>
              <a:rPr lang="en-US" dirty="0" err="1" smtClean="0"/>
              <a:t>th</a:t>
            </a:r>
            <a:r>
              <a:rPr lang="en-US" dirty="0" smtClean="0"/>
              <a:t> row of </a:t>
            </a:r>
            <a:r>
              <a:rPr lang="en-US" b="1" dirty="0" smtClean="0"/>
              <a:t>A</a:t>
            </a:r>
            <a:r>
              <a:rPr lang="en-US" dirty="0" smtClean="0"/>
              <a:t> is the </a:t>
            </a:r>
            <a:r>
              <a:rPr lang="en-US" dirty="0" smtClean="0">
                <a:latin typeface="Cambria Math" pitchFamily="18" charset="0"/>
                <a:ea typeface="Cambria Math" pitchFamily="18" charset="0"/>
              </a:rPr>
              <a:t>1 </a:t>
            </a:r>
            <a:r>
              <a:rPr lang="en-US" i="1" dirty="0" smtClean="0">
                <a:latin typeface="Cambria Math" pitchFamily="18" charset="0"/>
                <a:ea typeface="Cambria Math" pitchFamily="18" charset="0"/>
              </a:rPr>
              <a:t>  </a:t>
            </a:r>
            <a:r>
              <a:rPr lang="en-US" i="1" dirty="0" smtClean="0">
                <a:latin typeface="Cambria Math" pitchFamily="18" charset="0"/>
                <a:ea typeface="Cambria Math" pitchFamily="18" charset="0"/>
                <a:sym typeface="Symbol"/>
              </a:rPr>
              <a:t> n </a:t>
            </a:r>
            <a:r>
              <a:rPr lang="en-US" dirty="0" smtClean="0">
                <a:latin typeface="Cambria Math" pitchFamily="18" charset="0"/>
                <a:ea typeface="Cambria Math" pitchFamily="18" charset="0"/>
                <a:sym typeface="Symbol"/>
              </a:rPr>
              <a:t>matrix</a:t>
            </a:r>
            <a:r>
              <a:rPr lang="en-US" i="1" dirty="0" smtClean="0">
                <a:latin typeface="Cambria Math" pitchFamily="18" charset="0"/>
                <a:ea typeface="Cambria Math" pitchFamily="18" charset="0"/>
                <a:sym typeface="Symbol"/>
              </a:rPr>
              <a:t> </a:t>
            </a:r>
            <a:r>
              <a:rPr lang="en-US" dirty="0" smtClean="0">
                <a:latin typeface="Cambria Math" pitchFamily="18" charset="0"/>
                <a:ea typeface="Cambria Math" pitchFamily="18" charset="0"/>
                <a:sym typeface="Symbol"/>
              </a:rPr>
              <a:t>[</a:t>
            </a:r>
            <a:r>
              <a:rPr lang="en-US" i="1" dirty="0" smtClean="0">
                <a:ea typeface="Cambria Math" pitchFamily="18" charset="0"/>
                <a:sym typeface="Symbol"/>
              </a:rPr>
              <a:t>a</a:t>
            </a:r>
            <a:r>
              <a:rPr lang="en-US" i="1" baseline="-25000" dirty="0" smtClean="0">
                <a:ea typeface="Cambria Math" pitchFamily="18" charset="0"/>
                <a:sym typeface="Symbol"/>
              </a:rPr>
              <a:t>i</a:t>
            </a:r>
            <a:r>
              <a:rPr lang="en-US" baseline="-25000" dirty="0" smtClean="0">
                <a:ea typeface="Cambria Math" pitchFamily="18" charset="0"/>
                <a:sym typeface="Symbol"/>
              </a:rPr>
              <a:t>1</a:t>
            </a:r>
            <a:r>
              <a:rPr lang="en-US" i="1" dirty="0" smtClean="0">
                <a:ea typeface="Cambria Math" pitchFamily="18" charset="0"/>
                <a:sym typeface="Symbol"/>
              </a:rPr>
              <a:t>, a</a:t>
            </a:r>
            <a:r>
              <a:rPr lang="en-US" i="1" baseline="-25000" dirty="0" smtClean="0">
                <a:ea typeface="Cambria Math" pitchFamily="18" charset="0"/>
                <a:sym typeface="Symbol"/>
              </a:rPr>
              <a:t>i</a:t>
            </a:r>
            <a:r>
              <a:rPr lang="en-US" baseline="-25000" dirty="0" smtClean="0">
                <a:ea typeface="Cambria Math" pitchFamily="18" charset="0"/>
                <a:sym typeface="Symbol"/>
              </a:rPr>
              <a:t>2</a:t>
            </a:r>
            <a:r>
              <a:rPr lang="en-US" i="1" dirty="0" smtClean="0">
                <a:ea typeface="Cambria Math" pitchFamily="18" charset="0"/>
                <a:sym typeface="Symbol"/>
              </a:rPr>
              <a:t>,…,</a:t>
            </a:r>
            <a:r>
              <a:rPr lang="en-US" i="1" dirty="0" err="1" smtClean="0">
                <a:ea typeface="Cambria Math" pitchFamily="18" charset="0"/>
                <a:sym typeface="Symbol"/>
              </a:rPr>
              <a:t>a</a:t>
            </a:r>
            <a:r>
              <a:rPr lang="en-US" i="1" baseline="-25000" dirty="0" err="1" smtClean="0">
                <a:ea typeface="Cambria Math" pitchFamily="18" charset="0"/>
                <a:sym typeface="Symbol"/>
              </a:rPr>
              <a:t>in</a:t>
            </a:r>
            <a:r>
              <a:rPr lang="en-US" dirty="0" smtClean="0">
                <a:latin typeface="Cambria Math" pitchFamily="18" charset="0"/>
                <a:ea typeface="Cambria Math" pitchFamily="18" charset="0"/>
                <a:sym typeface="Symbol"/>
              </a:rPr>
              <a:t>].</a:t>
            </a:r>
            <a:r>
              <a:rPr lang="en-US" i="1" dirty="0" smtClean="0">
                <a:latin typeface="Cambria Math" pitchFamily="18" charset="0"/>
                <a:ea typeface="Cambria Math" pitchFamily="18" charset="0"/>
                <a:sym typeface="Symbol"/>
              </a:rPr>
              <a:t>   </a:t>
            </a:r>
            <a:r>
              <a:rPr lang="en-US" dirty="0" smtClean="0">
                <a:latin typeface="Cambria Math" pitchFamily="18" charset="0"/>
                <a:ea typeface="Cambria Math" pitchFamily="18" charset="0"/>
                <a:sym typeface="Symbol"/>
              </a:rPr>
              <a:t>The </a:t>
            </a:r>
            <a:r>
              <a:rPr lang="en-US" i="1" dirty="0" err="1" smtClean="0">
                <a:ea typeface="Cambria Math" pitchFamily="18" charset="0"/>
                <a:sym typeface="Symbol"/>
              </a:rPr>
              <a:t>j</a:t>
            </a:r>
            <a:r>
              <a:rPr lang="en-US" dirty="0" err="1" smtClean="0">
                <a:latin typeface="Cambria Math" pitchFamily="18" charset="0"/>
                <a:ea typeface="Cambria Math" pitchFamily="18" charset="0"/>
                <a:sym typeface="Symbol"/>
              </a:rPr>
              <a:t>th</a:t>
            </a:r>
            <a:r>
              <a:rPr lang="en-US" dirty="0" smtClean="0">
                <a:latin typeface="Cambria Math" pitchFamily="18" charset="0"/>
                <a:ea typeface="Cambria Math" pitchFamily="18" charset="0"/>
                <a:sym typeface="Symbol"/>
              </a:rPr>
              <a:t> column of </a:t>
            </a:r>
            <a:r>
              <a:rPr lang="en-US" b="1" dirty="0" smtClean="0">
                <a:ea typeface="Cambria Math" pitchFamily="18" charset="0"/>
                <a:sym typeface="Symbol"/>
              </a:rPr>
              <a:t>A</a:t>
            </a:r>
            <a:r>
              <a:rPr lang="en-US" dirty="0" smtClean="0">
                <a:latin typeface="Cambria Math" pitchFamily="18" charset="0"/>
                <a:ea typeface="Cambria Math" pitchFamily="18" charset="0"/>
                <a:sym typeface="Symbol"/>
              </a:rPr>
              <a:t> is the </a:t>
            </a:r>
            <a:r>
              <a:rPr lang="en-US" i="1" dirty="0" smtClean="0">
                <a:ea typeface="Cambria Math" pitchFamily="18" charset="0"/>
                <a:sym typeface="Symbol"/>
              </a:rPr>
              <a:t>m </a:t>
            </a:r>
            <a:r>
              <a:rPr lang="en-US" i="1" dirty="0" smtClean="0">
                <a:ea typeface="Cambria Math" pitchFamily="18" charset="0"/>
              </a:rPr>
              <a:t> </a:t>
            </a:r>
            <a:r>
              <a:rPr lang="en-US" dirty="0" smtClean="0">
                <a:latin typeface="Cambria Math" pitchFamily="18" charset="0"/>
                <a:ea typeface="Cambria Math" pitchFamily="18" charset="0"/>
                <a:sym typeface="Symbol"/>
              </a:rPr>
              <a:t> </a:t>
            </a:r>
            <a:r>
              <a:rPr lang="en-US" i="1" dirty="0" smtClean="0">
                <a:latin typeface="Cambria Math" pitchFamily="18" charset="0"/>
                <a:ea typeface="Cambria Math" pitchFamily="18" charset="0"/>
                <a:sym typeface="Symbol"/>
              </a:rPr>
              <a:t>  </a:t>
            </a:r>
            <a:r>
              <a:rPr lang="en-US" dirty="0" smtClean="0">
                <a:latin typeface="Cambria Math" pitchFamily="18" charset="0"/>
                <a:ea typeface="Cambria Math" pitchFamily="18" charset="0"/>
                <a:sym typeface="Symbol"/>
              </a:rPr>
              <a:t>1</a:t>
            </a:r>
            <a:r>
              <a:rPr lang="en-US" i="1" dirty="0" smtClean="0">
                <a:latin typeface="Cambria Math" pitchFamily="18" charset="0"/>
                <a:ea typeface="Cambria Math" pitchFamily="18" charset="0"/>
                <a:sym typeface="Symbol"/>
              </a:rPr>
              <a:t> matrix:</a:t>
            </a:r>
          </a:p>
          <a:p>
            <a:endParaRPr lang="en-US" i="1" dirty="0" smtClean="0">
              <a:latin typeface="Cambria Math" pitchFamily="18" charset="0"/>
              <a:ea typeface="Cambria Math" pitchFamily="18" charset="0"/>
              <a:sym typeface="Symbol"/>
            </a:endParaRPr>
          </a:p>
          <a:p>
            <a:endParaRPr lang="en-US" dirty="0" smtClean="0"/>
          </a:p>
          <a:p>
            <a:r>
              <a:rPr lang="en-US" dirty="0" smtClean="0"/>
              <a:t>The (</a:t>
            </a:r>
            <a:r>
              <a:rPr lang="en-US" i="1" dirty="0" err="1" smtClean="0"/>
              <a:t>i,j</a:t>
            </a:r>
            <a:r>
              <a:rPr lang="en-US" dirty="0" smtClean="0"/>
              <a:t>)</a:t>
            </a:r>
            <a:r>
              <a:rPr lang="en-US" dirty="0" err="1" smtClean="0"/>
              <a:t>th</a:t>
            </a:r>
            <a:r>
              <a:rPr lang="en-US" i="1" dirty="0" smtClean="0"/>
              <a:t>  element </a:t>
            </a:r>
            <a:r>
              <a:rPr lang="en-US" dirty="0" smtClean="0"/>
              <a:t>or</a:t>
            </a:r>
            <a:r>
              <a:rPr lang="en-US" i="1" dirty="0" smtClean="0"/>
              <a:t> entry </a:t>
            </a:r>
            <a:r>
              <a:rPr lang="en-US" dirty="0" smtClean="0"/>
              <a:t>of </a:t>
            </a:r>
            <a:r>
              <a:rPr lang="en-US" b="1" dirty="0" smtClean="0"/>
              <a:t>A </a:t>
            </a:r>
            <a:r>
              <a:rPr lang="en-US" dirty="0" smtClean="0"/>
              <a:t>is the </a:t>
            </a:r>
          </a:p>
          <a:p>
            <a:pPr>
              <a:buNone/>
            </a:pPr>
            <a:r>
              <a:rPr lang="en-US" b="1" dirty="0" smtClean="0"/>
              <a:t>    </a:t>
            </a:r>
            <a:r>
              <a:rPr lang="en-US" dirty="0" smtClean="0"/>
              <a:t>element </a:t>
            </a:r>
            <a:r>
              <a:rPr lang="en-US" i="1" dirty="0" err="1" smtClean="0"/>
              <a:t>a</a:t>
            </a:r>
            <a:r>
              <a:rPr lang="en-US" i="1" baseline="-25000" dirty="0" err="1" smtClean="0"/>
              <a:t>ij</a:t>
            </a:r>
            <a:r>
              <a:rPr lang="en-US" dirty="0" smtClean="0"/>
              <a:t>. We can use </a:t>
            </a:r>
            <a:r>
              <a:rPr lang="en-US" b="1" dirty="0" smtClean="0"/>
              <a:t>A</a:t>
            </a:r>
            <a:r>
              <a:rPr lang="en-US" dirty="0" smtClean="0"/>
              <a:t> = [</a:t>
            </a:r>
            <a:r>
              <a:rPr lang="en-US" i="1" dirty="0" err="1" smtClean="0"/>
              <a:t>a</a:t>
            </a:r>
            <a:r>
              <a:rPr lang="en-US" i="1" baseline="-25000" dirty="0" err="1" smtClean="0"/>
              <a:t>ij</a:t>
            </a:r>
            <a:r>
              <a:rPr lang="en-US" i="1" baseline="-25000" dirty="0" smtClean="0"/>
              <a:t> </a:t>
            </a:r>
            <a:r>
              <a:rPr lang="en-US" dirty="0" smtClean="0"/>
              <a:t>] to denote the matrix  with its (</a:t>
            </a:r>
            <a:r>
              <a:rPr lang="en-US" i="1" dirty="0" err="1" smtClean="0"/>
              <a:t>i,j</a:t>
            </a:r>
            <a:r>
              <a:rPr lang="en-US" dirty="0" smtClean="0"/>
              <a:t>)</a:t>
            </a:r>
            <a:r>
              <a:rPr lang="en-US" dirty="0" err="1" smtClean="0"/>
              <a:t>th</a:t>
            </a:r>
            <a:r>
              <a:rPr lang="en-US" i="1" dirty="0" smtClean="0"/>
              <a:t> </a:t>
            </a:r>
            <a:r>
              <a:rPr lang="en-US" dirty="0" smtClean="0"/>
              <a:t>element equal to </a:t>
            </a:r>
            <a:r>
              <a:rPr lang="en-US" i="1" dirty="0" err="1" smtClean="0"/>
              <a:t>a</a:t>
            </a:r>
            <a:r>
              <a:rPr lang="en-US" i="1" baseline="-25000" dirty="0" err="1" smtClean="0"/>
              <a:t>ij</a:t>
            </a:r>
            <a:r>
              <a:rPr lang="en-US" dirty="0" smtClean="0"/>
              <a:t>.</a:t>
            </a:r>
            <a:endParaRPr lang="en-US" b="1" dirty="0"/>
          </a:p>
        </p:txBody>
      </p:sp>
      <p:pic>
        <p:nvPicPr>
          <p:cNvPr id="8" name="Picture 7" descr="addin_tmp.png"/>
          <p:cNvPicPr>
            <a:picLocks noChangeAspect="1"/>
          </p:cNvPicPr>
          <p:nvPr>
            <p:custDataLst>
              <p:tags r:id="rId1"/>
            </p:custDataLst>
          </p:nvPr>
        </p:nvPicPr>
        <p:blipFill>
          <a:blip r:embed="rId6" cstate="print"/>
          <a:stretch>
            <a:fillRect/>
          </a:stretch>
        </p:blipFill>
        <p:spPr>
          <a:xfrm>
            <a:off x="1828800" y="2362200"/>
            <a:ext cx="2668905" cy="1140143"/>
          </a:xfrm>
          <a:prstGeom prst="rect">
            <a:avLst/>
          </a:prstGeom>
        </p:spPr>
      </p:pic>
      <p:pic>
        <p:nvPicPr>
          <p:cNvPr id="9" name="Picture 8" descr="addin_tmp.png"/>
          <p:cNvPicPr>
            <a:picLocks noChangeAspect="1"/>
          </p:cNvPicPr>
          <p:nvPr>
            <p:custDataLst>
              <p:tags r:id="rId2"/>
            </p:custDataLst>
          </p:nvPr>
        </p:nvPicPr>
        <p:blipFill>
          <a:blip r:embed="rId7" cstate="print"/>
          <a:stretch>
            <a:fillRect/>
          </a:stretch>
        </p:blipFill>
        <p:spPr>
          <a:xfrm>
            <a:off x="5715000" y="4038600"/>
            <a:ext cx="635794" cy="1140143"/>
          </a:xfrm>
          <a:prstGeom prst="rect">
            <a:avLst/>
          </a:prstGeom>
        </p:spPr>
      </p:pic>
      <p:pic>
        <p:nvPicPr>
          <p:cNvPr id="6" name="Picture 5" descr="addin_tmp.png"/>
          <p:cNvPicPr>
            <a:picLocks noChangeAspect="1"/>
          </p:cNvPicPr>
          <p:nvPr>
            <p:custDataLst>
              <p:tags r:id="rId3"/>
            </p:custDataLst>
          </p:nvPr>
        </p:nvPicPr>
        <p:blipFill>
          <a:blip r:embed="rId8" cstate="print"/>
          <a:stretch>
            <a:fillRect/>
          </a:stretch>
        </p:blipFill>
        <p:spPr>
          <a:xfrm>
            <a:off x="4038600" y="3657600"/>
            <a:ext cx="154781" cy="152400"/>
          </a:xfrm>
          <a:prstGeom prst="rect">
            <a:avLst/>
          </a:prstGeom>
        </p:spPr>
      </p:pic>
      <p:pic>
        <p:nvPicPr>
          <p:cNvPr id="7" name="Picture 6" descr="addin_tmp.png"/>
          <p:cNvPicPr>
            <a:picLocks noChangeAspect="1"/>
          </p:cNvPicPr>
          <p:nvPr>
            <p:custDataLst>
              <p:tags r:id="rId4"/>
            </p:custDataLst>
          </p:nvPr>
        </p:nvPicPr>
        <p:blipFill>
          <a:blip r:embed="rId8" cstate="print"/>
          <a:stretch>
            <a:fillRect/>
          </a:stretch>
        </p:blipFill>
        <p:spPr>
          <a:xfrm>
            <a:off x="3581400" y="4038600"/>
            <a:ext cx="154781" cy="152400"/>
          </a:xfrm>
          <a:prstGeom prst="rect">
            <a:avLst/>
          </a:prstGeom>
        </p:spPr>
      </p:pic>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Matrix Arithmetic: Addition</a:t>
            </a:r>
            <a:endParaRPr lang="en-US" dirty="0"/>
          </a:p>
        </p:txBody>
      </p:sp>
      <p:sp>
        <p:nvSpPr>
          <p:cNvPr id="3" name="Content Placeholder 2"/>
          <p:cNvSpPr>
            <a:spLocks noGrp="1"/>
          </p:cNvSpPr>
          <p:nvPr>
            <p:ph idx="1"/>
          </p:nvPr>
        </p:nvSpPr>
        <p:spPr/>
        <p:txBody>
          <a:bodyPr/>
          <a:lstStyle/>
          <a:p>
            <a:pPr>
              <a:buNone/>
            </a:pPr>
            <a:r>
              <a:rPr lang="en-US" b="1" dirty="0" smtClean="0"/>
              <a:t>   </a:t>
            </a:r>
            <a:r>
              <a:rPr lang="en-US" b="1" dirty="0" err="1" smtClean="0"/>
              <a:t>Defintion</a:t>
            </a:r>
            <a:r>
              <a:rPr lang="en-US" dirty="0" smtClean="0"/>
              <a:t>: Let </a:t>
            </a:r>
            <a:r>
              <a:rPr lang="en-US" b="1" dirty="0" smtClean="0">
                <a:latin typeface="Cambria Math" pitchFamily="18" charset="0"/>
                <a:ea typeface="Cambria Math" pitchFamily="18" charset="0"/>
              </a:rPr>
              <a:t>A</a:t>
            </a:r>
            <a:r>
              <a:rPr lang="en-US" dirty="0" smtClean="0">
                <a:latin typeface="Cambria Math" pitchFamily="18" charset="0"/>
                <a:ea typeface="Cambria Math" pitchFamily="18" charset="0"/>
              </a:rPr>
              <a:t> = [</a:t>
            </a:r>
            <a:r>
              <a:rPr lang="en-US" dirty="0" err="1" smtClean="0">
                <a:latin typeface="Cambria Math" pitchFamily="18" charset="0"/>
                <a:ea typeface="Cambria Math" pitchFamily="18" charset="0"/>
              </a:rPr>
              <a:t>a</a:t>
            </a:r>
            <a:r>
              <a:rPr lang="en-US" baseline="-25000" dirty="0" err="1" smtClean="0">
                <a:latin typeface="Cambria Math" pitchFamily="18" charset="0"/>
                <a:ea typeface="Cambria Math" pitchFamily="18" charset="0"/>
              </a:rPr>
              <a:t>ij</a:t>
            </a:r>
            <a:r>
              <a:rPr lang="en-US" dirty="0" smtClean="0">
                <a:latin typeface="Cambria Math" pitchFamily="18" charset="0"/>
                <a:ea typeface="Cambria Math" pitchFamily="18" charset="0"/>
              </a:rPr>
              <a:t>] </a:t>
            </a:r>
            <a:r>
              <a:rPr lang="en-US" dirty="0" smtClean="0"/>
              <a:t>and</a:t>
            </a:r>
            <a:r>
              <a:rPr lang="en-US" dirty="0" smtClean="0">
                <a:latin typeface="Cambria Math" pitchFamily="18" charset="0"/>
                <a:ea typeface="Cambria Math" pitchFamily="18" charset="0"/>
              </a:rPr>
              <a:t> </a:t>
            </a:r>
            <a:r>
              <a:rPr lang="en-US" b="1" dirty="0" smtClean="0">
                <a:latin typeface="Cambria Math" pitchFamily="18" charset="0"/>
                <a:ea typeface="Cambria Math" pitchFamily="18" charset="0"/>
              </a:rPr>
              <a:t>B</a:t>
            </a:r>
            <a:r>
              <a:rPr lang="en-US" dirty="0" smtClean="0">
                <a:latin typeface="Cambria Math" pitchFamily="18" charset="0"/>
                <a:ea typeface="Cambria Math" pitchFamily="18" charset="0"/>
              </a:rPr>
              <a:t> = [</a:t>
            </a:r>
            <a:r>
              <a:rPr lang="en-US" dirty="0" err="1" smtClean="0">
                <a:latin typeface="Cambria Math" pitchFamily="18" charset="0"/>
                <a:ea typeface="Cambria Math" pitchFamily="18" charset="0"/>
              </a:rPr>
              <a:t>b</a:t>
            </a:r>
            <a:r>
              <a:rPr lang="en-US" baseline="-25000" dirty="0" err="1" smtClean="0">
                <a:latin typeface="Cambria Math" pitchFamily="18" charset="0"/>
                <a:ea typeface="Cambria Math" pitchFamily="18" charset="0"/>
              </a:rPr>
              <a:t>ij</a:t>
            </a:r>
            <a:r>
              <a:rPr lang="en-US" dirty="0" smtClean="0">
                <a:latin typeface="Cambria Math" pitchFamily="18" charset="0"/>
                <a:ea typeface="Cambria Math" pitchFamily="18" charset="0"/>
              </a:rPr>
              <a:t>]</a:t>
            </a:r>
            <a:r>
              <a:rPr lang="en-US" i="1" dirty="0" smtClean="0"/>
              <a:t>  </a:t>
            </a:r>
            <a:r>
              <a:rPr lang="en-US" dirty="0" smtClean="0"/>
              <a:t>be </a:t>
            </a:r>
            <a:r>
              <a:rPr lang="en-US" i="1" dirty="0" smtClean="0">
                <a:latin typeface="Cambria Math" pitchFamily="18" charset="0"/>
                <a:ea typeface="Cambria Math" pitchFamily="18" charset="0"/>
              </a:rPr>
              <a:t>m </a:t>
            </a:r>
            <a:r>
              <a:rPr lang="en-US" dirty="0" smtClean="0">
                <a:latin typeface="Cambria Math" pitchFamily="18" charset="0"/>
                <a:ea typeface="Cambria Math" pitchFamily="18" charset="0"/>
                <a:sym typeface="Symbol"/>
              </a:rPr>
              <a:t> </a:t>
            </a:r>
            <a:r>
              <a:rPr lang="en-US" i="1" dirty="0" smtClean="0">
                <a:latin typeface="Cambria Math" pitchFamily="18" charset="0"/>
                <a:ea typeface="Cambria Math" pitchFamily="18" charset="0"/>
                <a:sym typeface="Symbol"/>
              </a:rPr>
              <a:t> n</a:t>
            </a:r>
            <a:r>
              <a:rPr lang="en-US" i="1" dirty="0" smtClean="0">
                <a:latin typeface="Cambria Math" pitchFamily="18" charset="0"/>
                <a:ea typeface="Cambria Math" pitchFamily="18" charset="0"/>
              </a:rPr>
              <a:t> </a:t>
            </a:r>
            <a:r>
              <a:rPr lang="en-US" dirty="0" smtClean="0"/>
              <a:t>matrices. The sum of </a:t>
            </a:r>
            <a:r>
              <a:rPr lang="en-US" b="1" dirty="0" smtClean="0"/>
              <a:t>A</a:t>
            </a:r>
            <a:r>
              <a:rPr lang="en-US" dirty="0" smtClean="0"/>
              <a:t> and </a:t>
            </a:r>
            <a:r>
              <a:rPr lang="en-US" b="1" dirty="0" smtClean="0"/>
              <a:t>B</a:t>
            </a:r>
            <a:r>
              <a:rPr lang="en-US" dirty="0" smtClean="0"/>
              <a:t>, denoted by </a:t>
            </a:r>
            <a:r>
              <a:rPr lang="en-US" b="1" dirty="0" smtClean="0"/>
              <a:t>A</a:t>
            </a:r>
            <a:r>
              <a:rPr lang="en-US" dirty="0" smtClean="0"/>
              <a:t> + </a:t>
            </a:r>
            <a:r>
              <a:rPr lang="en-US" b="1" dirty="0" smtClean="0"/>
              <a:t>B</a:t>
            </a:r>
            <a:r>
              <a:rPr lang="en-US" dirty="0" smtClean="0"/>
              <a:t>, is the </a:t>
            </a:r>
            <a:r>
              <a:rPr lang="en-US" i="1" dirty="0" smtClean="0">
                <a:latin typeface="Cambria Math" pitchFamily="18" charset="0"/>
                <a:ea typeface="Cambria Math" pitchFamily="18" charset="0"/>
              </a:rPr>
              <a:t>m  </a:t>
            </a:r>
            <a:r>
              <a:rPr lang="en-US" i="1" dirty="0" smtClean="0">
                <a:latin typeface="Cambria Math" pitchFamily="18" charset="0"/>
                <a:ea typeface="Cambria Math" pitchFamily="18" charset="0"/>
                <a:sym typeface="Symbol"/>
              </a:rPr>
              <a:t>  n</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matrix that has </a:t>
            </a:r>
            <a:r>
              <a:rPr lang="en-US" i="1" dirty="0" err="1" smtClean="0">
                <a:ea typeface="Cambria Math" pitchFamily="18" charset="0"/>
              </a:rPr>
              <a:t>a</a:t>
            </a:r>
            <a:r>
              <a:rPr lang="en-US" baseline="-25000" dirty="0" err="1" smtClean="0">
                <a:latin typeface="Cambria Math" pitchFamily="18" charset="0"/>
                <a:ea typeface="Cambria Math" pitchFamily="18" charset="0"/>
              </a:rPr>
              <a:t>ij</a:t>
            </a:r>
            <a:r>
              <a:rPr lang="en-US" baseline="-25000" dirty="0" smtClean="0">
                <a:latin typeface="Cambria Math" pitchFamily="18" charset="0"/>
                <a:ea typeface="Cambria Math" pitchFamily="18" charset="0"/>
              </a:rPr>
              <a:t> </a:t>
            </a:r>
            <a:r>
              <a:rPr lang="en-US" dirty="0" smtClean="0">
                <a:latin typeface="Cambria Math" pitchFamily="18" charset="0"/>
                <a:ea typeface="Cambria Math" pitchFamily="18" charset="0"/>
              </a:rPr>
              <a:t> + </a:t>
            </a:r>
            <a:r>
              <a:rPr lang="en-US" i="1" dirty="0" err="1" smtClean="0">
                <a:ea typeface="Cambria Math" pitchFamily="18" charset="0"/>
              </a:rPr>
              <a:t>b</a:t>
            </a:r>
            <a:r>
              <a:rPr lang="en-US" baseline="-25000" dirty="0" err="1" smtClean="0">
                <a:latin typeface="Cambria Math" pitchFamily="18" charset="0"/>
                <a:ea typeface="Cambria Math" pitchFamily="18" charset="0"/>
              </a:rPr>
              <a:t>ij</a:t>
            </a:r>
            <a:r>
              <a:rPr lang="en-US" baseline="-25000" dirty="0" smtClean="0">
                <a:latin typeface="Cambria Math" pitchFamily="18" charset="0"/>
                <a:ea typeface="Cambria Math" pitchFamily="18" charset="0"/>
              </a:rPr>
              <a:t>    </a:t>
            </a:r>
            <a:r>
              <a:rPr lang="en-US" dirty="0" smtClean="0">
                <a:latin typeface="Cambria Math" pitchFamily="18" charset="0"/>
                <a:ea typeface="Cambria Math" pitchFamily="18" charset="0"/>
              </a:rPr>
              <a:t>as its (</a:t>
            </a:r>
            <a:r>
              <a:rPr lang="en-US" i="1" dirty="0" err="1" smtClean="0">
                <a:latin typeface="Cambria Math" pitchFamily="18" charset="0"/>
                <a:ea typeface="Cambria Math" pitchFamily="18" charset="0"/>
              </a:rPr>
              <a:t>i,j</a:t>
            </a:r>
            <a:r>
              <a:rPr lang="en-US" dirty="0" smtClean="0">
                <a:latin typeface="Cambria Math" pitchFamily="18" charset="0"/>
                <a:ea typeface="Cambria Math" pitchFamily="18" charset="0"/>
              </a:rPr>
              <a:t>)</a:t>
            </a:r>
            <a:r>
              <a:rPr lang="en-US" dirty="0" err="1" smtClean="0">
                <a:latin typeface="Cambria Math" pitchFamily="18" charset="0"/>
                <a:ea typeface="Cambria Math" pitchFamily="18" charset="0"/>
              </a:rPr>
              <a:t>th</a:t>
            </a:r>
            <a:r>
              <a:rPr lang="en-US" dirty="0" smtClean="0">
                <a:latin typeface="Cambria Math" pitchFamily="18" charset="0"/>
                <a:ea typeface="Cambria Math" pitchFamily="18" charset="0"/>
              </a:rPr>
              <a:t> element. In other words, </a:t>
            </a:r>
            <a:r>
              <a:rPr lang="en-US" b="1" dirty="0" smtClean="0"/>
              <a:t>A</a:t>
            </a:r>
            <a:r>
              <a:rPr lang="en-US" dirty="0" smtClean="0"/>
              <a:t> + </a:t>
            </a:r>
            <a:r>
              <a:rPr lang="en-US" b="1" dirty="0" smtClean="0"/>
              <a:t>B</a:t>
            </a:r>
            <a:r>
              <a:rPr lang="en-US" dirty="0" smtClean="0"/>
              <a:t> = [</a:t>
            </a:r>
            <a:r>
              <a:rPr lang="en-US" i="1" dirty="0" err="1" smtClean="0">
                <a:ea typeface="Cambria Math" pitchFamily="18" charset="0"/>
              </a:rPr>
              <a:t>a</a:t>
            </a:r>
            <a:r>
              <a:rPr lang="en-US" i="1" baseline="-25000" dirty="0" err="1" smtClean="0">
                <a:ea typeface="Cambria Math" pitchFamily="18" charset="0"/>
              </a:rPr>
              <a:t>ij</a:t>
            </a:r>
            <a:r>
              <a:rPr lang="en-US" baseline="-25000" dirty="0" smtClean="0">
                <a:latin typeface="Cambria Math" pitchFamily="18" charset="0"/>
                <a:ea typeface="Cambria Math" pitchFamily="18" charset="0"/>
              </a:rPr>
              <a:t> </a:t>
            </a:r>
            <a:r>
              <a:rPr lang="en-US" dirty="0" smtClean="0">
                <a:latin typeface="Cambria Math" pitchFamily="18" charset="0"/>
                <a:ea typeface="Cambria Math" pitchFamily="18" charset="0"/>
              </a:rPr>
              <a:t> + </a:t>
            </a:r>
            <a:r>
              <a:rPr lang="en-US" i="1" dirty="0" err="1" smtClean="0">
                <a:ea typeface="Cambria Math" pitchFamily="18" charset="0"/>
              </a:rPr>
              <a:t>b</a:t>
            </a:r>
            <a:r>
              <a:rPr lang="en-US" i="1" baseline="-25000" dirty="0" err="1" smtClean="0">
                <a:ea typeface="Cambria Math" pitchFamily="18" charset="0"/>
              </a:rPr>
              <a:t>ij</a:t>
            </a:r>
            <a:r>
              <a:rPr lang="en-US" dirty="0" smtClean="0">
                <a:latin typeface="Cambria Math" pitchFamily="18" charset="0"/>
                <a:ea typeface="Cambria Math" pitchFamily="18" charset="0"/>
              </a:rPr>
              <a:t>].</a:t>
            </a:r>
          </a:p>
          <a:p>
            <a:pPr>
              <a:buNone/>
            </a:pPr>
            <a:r>
              <a:rPr lang="en-US" b="1" dirty="0" smtClean="0">
                <a:ea typeface="Cambria Math" pitchFamily="18" charset="0"/>
              </a:rPr>
              <a:t>   Example</a:t>
            </a:r>
            <a:r>
              <a:rPr lang="en-US" dirty="0" smtClean="0">
                <a:latin typeface="Cambria Math" pitchFamily="18" charset="0"/>
                <a:ea typeface="Cambria Math" pitchFamily="18" charset="0"/>
              </a:rPr>
              <a:t>:</a:t>
            </a:r>
          </a:p>
          <a:p>
            <a:endParaRPr lang="en-US" dirty="0" smtClean="0">
              <a:latin typeface="Cambria Math" pitchFamily="18" charset="0"/>
              <a:ea typeface="Cambria Math" pitchFamily="18" charset="0"/>
            </a:endParaRPr>
          </a:p>
          <a:p>
            <a:endParaRPr lang="en-US" dirty="0" smtClean="0">
              <a:latin typeface="Cambria Math" pitchFamily="18" charset="0"/>
              <a:ea typeface="Cambria Math" pitchFamily="18" charset="0"/>
            </a:endParaRPr>
          </a:p>
          <a:p>
            <a:endParaRPr lang="en-US" dirty="0" smtClean="0">
              <a:latin typeface="Cambria Math" pitchFamily="18" charset="0"/>
              <a:ea typeface="Cambria Math" pitchFamily="18" charset="0"/>
            </a:endParaRPr>
          </a:p>
          <a:p>
            <a:pPr>
              <a:buNone/>
            </a:pPr>
            <a:r>
              <a:rPr lang="en-US" dirty="0" smtClean="0">
                <a:latin typeface="Cambria Math" pitchFamily="18" charset="0"/>
                <a:ea typeface="Cambria Math" pitchFamily="18" charset="0"/>
              </a:rPr>
              <a:t>   Note that matrices of different sizes can not be added.</a:t>
            </a:r>
            <a:endParaRPr lang="en-US" dirty="0"/>
          </a:p>
        </p:txBody>
      </p:sp>
      <p:pic>
        <p:nvPicPr>
          <p:cNvPr id="10" name="Picture 9" descr="addin_tmp.png"/>
          <p:cNvPicPr>
            <a:picLocks noChangeAspect="1"/>
          </p:cNvPicPr>
          <p:nvPr>
            <p:custDataLst>
              <p:tags r:id="rId1"/>
            </p:custDataLst>
          </p:nvPr>
        </p:nvPicPr>
        <p:blipFill>
          <a:blip r:embed="rId5" cstate="print"/>
          <a:stretch>
            <a:fillRect/>
          </a:stretch>
        </p:blipFill>
        <p:spPr>
          <a:xfrm>
            <a:off x="1219200" y="4191000"/>
            <a:ext cx="6376035" cy="912495"/>
          </a:xfrm>
          <a:prstGeom prst="rect">
            <a:avLst/>
          </a:prstGeom>
        </p:spPr>
      </p:pic>
      <p:pic>
        <p:nvPicPr>
          <p:cNvPr id="5" name="Picture 4" descr="addin_tmp.png"/>
          <p:cNvPicPr>
            <a:picLocks noChangeAspect="1"/>
          </p:cNvPicPr>
          <p:nvPr>
            <p:custDataLst>
              <p:tags r:id="rId2"/>
            </p:custDataLst>
          </p:nvPr>
        </p:nvPicPr>
        <p:blipFill>
          <a:blip r:embed="rId6" cstate="print"/>
          <a:stretch>
            <a:fillRect/>
          </a:stretch>
        </p:blipFill>
        <p:spPr>
          <a:xfrm>
            <a:off x="7620000" y="2514600"/>
            <a:ext cx="155972" cy="153572"/>
          </a:xfrm>
          <a:prstGeom prst="rect">
            <a:avLst/>
          </a:prstGeom>
        </p:spPr>
      </p:pic>
      <p:pic>
        <p:nvPicPr>
          <p:cNvPr id="6" name="Picture 5" descr="addin_tmp.png"/>
          <p:cNvPicPr>
            <a:picLocks noChangeAspect="1"/>
          </p:cNvPicPr>
          <p:nvPr>
            <p:custDataLst>
              <p:tags r:id="rId3"/>
            </p:custDataLst>
          </p:nvPr>
        </p:nvPicPr>
        <p:blipFill>
          <a:blip r:embed="rId6" cstate="print"/>
          <a:stretch>
            <a:fillRect/>
          </a:stretch>
        </p:blipFill>
        <p:spPr>
          <a:xfrm>
            <a:off x="6858000" y="2133600"/>
            <a:ext cx="154781" cy="152400"/>
          </a:xfrm>
          <a:prstGeom prst="rect">
            <a:avLst/>
          </a:prstGeom>
        </p:spPr>
      </p:pic>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Matrix Multiplication</a:t>
            </a:r>
            <a:endParaRPr lang="en-US" dirty="0"/>
          </a:p>
        </p:txBody>
      </p:sp>
      <p:sp>
        <p:nvSpPr>
          <p:cNvPr id="3" name="Content Placeholder 2"/>
          <p:cNvSpPr>
            <a:spLocks noGrp="1"/>
          </p:cNvSpPr>
          <p:nvPr>
            <p:ph idx="1"/>
          </p:nvPr>
        </p:nvSpPr>
        <p:spPr/>
        <p:txBody>
          <a:bodyPr>
            <a:normAutofit lnSpcReduction="10000"/>
          </a:bodyPr>
          <a:lstStyle/>
          <a:p>
            <a:pPr>
              <a:buNone/>
            </a:pPr>
            <a:r>
              <a:rPr lang="en-US" sz="2400" b="1" dirty="0" smtClean="0"/>
              <a:t>    Definition</a:t>
            </a:r>
            <a:r>
              <a:rPr lang="en-US" sz="2400" dirty="0" smtClean="0"/>
              <a:t>: Let </a:t>
            </a:r>
            <a:r>
              <a:rPr lang="en-US" sz="2400" b="1" dirty="0" smtClean="0">
                <a:ea typeface="Cambria Math" pitchFamily="18" charset="0"/>
              </a:rPr>
              <a:t>A</a:t>
            </a:r>
            <a:r>
              <a:rPr lang="en-US" sz="2400" dirty="0" smtClean="0">
                <a:latin typeface="Cambria Math" pitchFamily="18" charset="0"/>
                <a:ea typeface="Cambria Math" pitchFamily="18" charset="0"/>
              </a:rPr>
              <a:t> </a:t>
            </a:r>
            <a:r>
              <a:rPr lang="en-US" sz="2400" dirty="0" smtClean="0"/>
              <a:t>be an </a:t>
            </a:r>
            <a:r>
              <a:rPr lang="en-US" sz="2400" i="1" dirty="0" smtClean="0">
                <a:latin typeface="Cambria Math" pitchFamily="18" charset="0"/>
                <a:ea typeface="Cambria Math" pitchFamily="18" charset="0"/>
              </a:rPr>
              <a:t>n  </a:t>
            </a:r>
            <a:r>
              <a:rPr lang="en-US" sz="2400" dirty="0" smtClean="0">
                <a:latin typeface="Cambria Math" pitchFamily="18" charset="0"/>
                <a:ea typeface="Cambria Math" pitchFamily="18" charset="0"/>
                <a:sym typeface="Symbol"/>
              </a:rPr>
              <a:t> </a:t>
            </a:r>
            <a:r>
              <a:rPr lang="en-US" sz="2400" i="1" dirty="0" smtClean="0">
                <a:latin typeface="Cambria Math" pitchFamily="18" charset="0"/>
                <a:ea typeface="Cambria Math" pitchFamily="18" charset="0"/>
                <a:sym typeface="Symbol"/>
              </a:rPr>
              <a:t>  k</a:t>
            </a:r>
            <a:r>
              <a:rPr lang="en-US" sz="2400" i="1" dirty="0" smtClean="0">
                <a:latin typeface="Cambria Math" pitchFamily="18" charset="0"/>
                <a:ea typeface="Cambria Math" pitchFamily="18" charset="0"/>
              </a:rPr>
              <a:t> </a:t>
            </a:r>
            <a:r>
              <a:rPr lang="en-US" sz="2400" dirty="0" smtClean="0"/>
              <a:t>matrix and </a:t>
            </a:r>
            <a:r>
              <a:rPr lang="en-US" sz="2400" b="1" dirty="0" smtClean="0"/>
              <a:t>B </a:t>
            </a:r>
            <a:r>
              <a:rPr lang="en-US" sz="2400" dirty="0" smtClean="0"/>
              <a:t>be a </a:t>
            </a:r>
            <a:r>
              <a:rPr lang="en-US" sz="2400" i="1" dirty="0" smtClean="0">
                <a:latin typeface="Cambria Math" pitchFamily="18" charset="0"/>
                <a:ea typeface="Cambria Math" pitchFamily="18" charset="0"/>
              </a:rPr>
              <a:t>k  </a:t>
            </a:r>
            <a:r>
              <a:rPr lang="en-US" sz="2400" dirty="0" smtClean="0">
                <a:latin typeface="Cambria Math" pitchFamily="18" charset="0"/>
                <a:ea typeface="Cambria Math" pitchFamily="18" charset="0"/>
                <a:sym typeface="Symbol"/>
              </a:rPr>
              <a:t>  </a:t>
            </a:r>
            <a:r>
              <a:rPr lang="en-US" sz="2400" i="1" dirty="0" smtClean="0">
                <a:latin typeface="Cambria Math" pitchFamily="18" charset="0"/>
                <a:ea typeface="Cambria Math" pitchFamily="18" charset="0"/>
                <a:sym typeface="Symbol"/>
              </a:rPr>
              <a:t> n</a:t>
            </a:r>
            <a:r>
              <a:rPr lang="en-US" sz="2400" i="1" dirty="0" smtClean="0">
                <a:latin typeface="Cambria Math" pitchFamily="18" charset="0"/>
                <a:ea typeface="Cambria Math" pitchFamily="18" charset="0"/>
              </a:rPr>
              <a:t> </a:t>
            </a:r>
            <a:r>
              <a:rPr lang="en-US" sz="2400" dirty="0" smtClean="0">
                <a:latin typeface="Cambria Math" pitchFamily="18" charset="0"/>
                <a:ea typeface="Cambria Math" pitchFamily="18" charset="0"/>
              </a:rPr>
              <a:t>matrix</a:t>
            </a:r>
            <a:r>
              <a:rPr lang="en-US" sz="2400" dirty="0" smtClean="0"/>
              <a:t>. The </a:t>
            </a:r>
            <a:r>
              <a:rPr lang="en-US" sz="2400" i="1" dirty="0" smtClean="0"/>
              <a:t>product</a:t>
            </a:r>
            <a:r>
              <a:rPr lang="en-US" sz="2400" dirty="0" smtClean="0"/>
              <a:t> of </a:t>
            </a:r>
            <a:r>
              <a:rPr lang="en-US" sz="2400" b="1" dirty="0" smtClean="0"/>
              <a:t>A</a:t>
            </a:r>
            <a:r>
              <a:rPr lang="en-US" sz="2400" dirty="0" smtClean="0"/>
              <a:t> and </a:t>
            </a:r>
            <a:r>
              <a:rPr lang="en-US" sz="2400" b="1" dirty="0" smtClean="0"/>
              <a:t>B</a:t>
            </a:r>
            <a:r>
              <a:rPr lang="en-US" sz="2400" dirty="0" smtClean="0"/>
              <a:t>, denoted by </a:t>
            </a:r>
            <a:r>
              <a:rPr lang="en-US" sz="2400" b="1" dirty="0" smtClean="0"/>
              <a:t>AB</a:t>
            </a:r>
            <a:r>
              <a:rPr lang="en-US" sz="2400" dirty="0" smtClean="0"/>
              <a:t>, is the        </a:t>
            </a:r>
            <a:r>
              <a:rPr lang="en-US" sz="2400" i="1" dirty="0" smtClean="0">
                <a:latin typeface="Cambria Math" pitchFamily="18" charset="0"/>
                <a:ea typeface="Cambria Math" pitchFamily="18" charset="0"/>
              </a:rPr>
              <a:t>m </a:t>
            </a:r>
            <a:r>
              <a:rPr lang="en-US" sz="2400" dirty="0" smtClean="0">
                <a:latin typeface="Cambria Math" pitchFamily="18" charset="0"/>
                <a:ea typeface="Cambria Math" pitchFamily="18" charset="0"/>
                <a:sym typeface="Symbol"/>
              </a:rPr>
              <a:t>  </a:t>
            </a:r>
            <a:r>
              <a:rPr lang="en-US" sz="2400" i="1" dirty="0" smtClean="0">
                <a:latin typeface="Cambria Math" pitchFamily="18" charset="0"/>
                <a:ea typeface="Cambria Math" pitchFamily="18" charset="0"/>
                <a:sym typeface="Symbol"/>
              </a:rPr>
              <a:t> n</a:t>
            </a:r>
            <a:r>
              <a:rPr lang="en-US" sz="2400" i="1" dirty="0" smtClean="0">
                <a:latin typeface="Cambria Math" pitchFamily="18" charset="0"/>
                <a:ea typeface="Cambria Math" pitchFamily="18" charset="0"/>
              </a:rPr>
              <a:t> </a:t>
            </a:r>
            <a:r>
              <a:rPr lang="en-US" sz="2400" dirty="0" smtClean="0">
                <a:latin typeface="Cambria Math" pitchFamily="18" charset="0"/>
                <a:ea typeface="Cambria Math" pitchFamily="18" charset="0"/>
              </a:rPr>
              <a:t>matrix that has its (</a:t>
            </a:r>
            <a:r>
              <a:rPr lang="en-US" sz="2400" i="1" dirty="0" err="1" smtClean="0">
                <a:ea typeface="Cambria Math" pitchFamily="18" charset="0"/>
              </a:rPr>
              <a:t>i,j</a:t>
            </a:r>
            <a:r>
              <a:rPr lang="en-US" sz="2400" dirty="0" smtClean="0">
                <a:latin typeface="Cambria Math" pitchFamily="18" charset="0"/>
                <a:ea typeface="Cambria Math" pitchFamily="18" charset="0"/>
              </a:rPr>
              <a:t>)</a:t>
            </a:r>
            <a:r>
              <a:rPr lang="en-US" sz="2400" dirty="0" err="1" smtClean="0">
                <a:latin typeface="Cambria Math" pitchFamily="18" charset="0"/>
                <a:ea typeface="Cambria Math" pitchFamily="18" charset="0"/>
              </a:rPr>
              <a:t>th</a:t>
            </a:r>
            <a:r>
              <a:rPr lang="en-US" sz="2400" dirty="0" smtClean="0">
                <a:latin typeface="Cambria Math" pitchFamily="18" charset="0"/>
                <a:ea typeface="Cambria Math" pitchFamily="18" charset="0"/>
              </a:rPr>
              <a:t> element equal to the sum of the products of the corresponding </a:t>
            </a:r>
            <a:r>
              <a:rPr lang="en-US" sz="2400" dirty="0" err="1" smtClean="0">
                <a:latin typeface="Cambria Math" pitchFamily="18" charset="0"/>
                <a:ea typeface="Cambria Math" pitchFamily="18" charset="0"/>
              </a:rPr>
              <a:t>elments</a:t>
            </a:r>
            <a:r>
              <a:rPr lang="en-US" sz="2400" dirty="0" smtClean="0">
                <a:latin typeface="Cambria Math" pitchFamily="18" charset="0"/>
                <a:ea typeface="Cambria Math" pitchFamily="18" charset="0"/>
              </a:rPr>
              <a:t> from the </a:t>
            </a:r>
            <a:r>
              <a:rPr lang="en-US" sz="2400" i="1" dirty="0" err="1" smtClean="0">
                <a:ea typeface="Cambria Math" pitchFamily="18" charset="0"/>
              </a:rPr>
              <a:t>i</a:t>
            </a:r>
            <a:r>
              <a:rPr lang="en-US" sz="2400" dirty="0" err="1" smtClean="0">
                <a:latin typeface="Cambria Math" pitchFamily="18" charset="0"/>
                <a:ea typeface="Cambria Math" pitchFamily="18" charset="0"/>
              </a:rPr>
              <a:t>th</a:t>
            </a:r>
            <a:r>
              <a:rPr lang="en-US" sz="2400" dirty="0" smtClean="0">
                <a:latin typeface="Cambria Math" pitchFamily="18" charset="0"/>
                <a:ea typeface="Cambria Math" pitchFamily="18" charset="0"/>
              </a:rPr>
              <a:t> row of </a:t>
            </a:r>
            <a:r>
              <a:rPr lang="en-US" sz="2400" b="1" dirty="0" smtClean="0">
                <a:latin typeface="Cambria Math" pitchFamily="18" charset="0"/>
                <a:ea typeface="Cambria Math" pitchFamily="18" charset="0"/>
              </a:rPr>
              <a:t>A</a:t>
            </a:r>
            <a:r>
              <a:rPr lang="en-US" sz="2400" dirty="0" smtClean="0">
                <a:latin typeface="Cambria Math" pitchFamily="18" charset="0"/>
                <a:ea typeface="Cambria Math" pitchFamily="18" charset="0"/>
              </a:rPr>
              <a:t> and the </a:t>
            </a:r>
            <a:r>
              <a:rPr lang="en-US" sz="2400" i="1" dirty="0" err="1" smtClean="0">
                <a:ea typeface="Cambria Math" pitchFamily="18" charset="0"/>
              </a:rPr>
              <a:t>j</a:t>
            </a:r>
            <a:r>
              <a:rPr lang="en-US" sz="2400" dirty="0" err="1" smtClean="0">
                <a:latin typeface="Cambria Math" pitchFamily="18" charset="0"/>
                <a:ea typeface="Cambria Math" pitchFamily="18" charset="0"/>
              </a:rPr>
              <a:t>th</a:t>
            </a:r>
            <a:r>
              <a:rPr lang="en-US" sz="2400" dirty="0" smtClean="0">
                <a:latin typeface="Cambria Math" pitchFamily="18" charset="0"/>
                <a:ea typeface="Cambria Math" pitchFamily="18" charset="0"/>
              </a:rPr>
              <a:t> column of </a:t>
            </a:r>
            <a:r>
              <a:rPr lang="en-US" sz="2400" b="1" dirty="0" smtClean="0">
                <a:latin typeface="Cambria Math" pitchFamily="18" charset="0"/>
                <a:ea typeface="Cambria Math" pitchFamily="18" charset="0"/>
              </a:rPr>
              <a:t>B</a:t>
            </a:r>
            <a:r>
              <a:rPr lang="en-US" sz="2400" dirty="0" smtClean="0">
                <a:latin typeface="Cambria Math" pitchFamily="18" charset="0"/>
                <a:ea typeface="Cambria Math" pitchFamily="18" charset="0"/>
              </a:rPr>
              <a:t>. In other words,  if </a:t>
            </a:r>
            <a:r>
              <a:rPr lang="en-US" sz="2400" b="1" dirty="0" smtClean="0"/>
              <a:t>AB</a:t>
            </a:r>
            <a:r>
              <a:rPr lang="en-US" sz="2400" dirty="0" smtClean="0"/>
              <a:t> = [</a:t>
            </a:r>
            <a:r>
              <a:rPr lang="en-US" sz="2400" i="1" dirty="0" err="1" smtClean="0">
                <a:ea typeface="Cambria Math" pitchFamily="18" charset="0"/>
              </a:rPr>
              <a:t>c</a:t>
            </a:r>
            <a:r>
              <a:rPr lang="en-US" sz="2400" i="1" baseline="-25000" dirty="0" err="1" smtClean="0">
                <a:ea typeface="Cambria Math" pitchFamily="18" charset="0"/>
              </a:rPr>
              <a:t>ij</a:t>
            </a:r>
            <a:r>
              <a:rPr lang="en-US" sz="2400" dirty="0" smtClean="0">
                <a:latin typeface="Cambria Math" pitchFamily="18" charset="0"/>
                <a:ea typeface="Cambria Math" pitchFamily="18" charset="0"/>
              </a:rPr>
              <a:t>] then </a:t>
            </a:r>
            <a:r>
              <a:rPr lang="en-US" sz="2400" i="1" dirty="0" err="1" smtClean="0">
                <a:latin typeface="Constantia" pitchFamily="18" charset="0"/>
                <a:ea typeface="Cambria Math" pitchFamily="18" charset="0"/>
              </a:rPr>
              <a:t>c</a:t>
            </a:r>
            <a:r>
              <a:rPr lang="en-US" sz="2400" i="1" baseline="-25000" dirty="0" err="1" smtClean="0">
                <a:latin typeface="Constantia" pitchFamily="18" charset="0"/>
                <a:ea typeface="Cambria Math" pitchFamily="18" charset="0"/>
              </a:rPr>
              <a:t>ij</a:t>
            </a:r>
            <a:r>
              <a:rPr lang="en-US" sz="2400" baseline="-25000" dirty="0" smtClean="0">
                <a:latin typeface="Cambria Math" pitchFamily="18" charset="0"/>
                <a:ea typeface="Cambria Math" pitchFamily="18" charset="0"/>
              </a:rPr>
              <a:t> </a:t>
            </a:r>
            <a:r>
              <a:rPr lang="en-US" sz="2400" dirty="0" smtClean="0">
                <a:latin typeface="Cambria Math" pitchFamily="18" charset="0"/>
                <a:ea typeface="Cambria Math" pitchFamily="18" charset="0"/>
              </a:rPr>
              <a:t>= </a:t>
            </a:r>
            <a:r>
              <a:rPr lang="en-US" sz="2400" i="1" dirty="0" smtClean="0">
                <a:latin typeface="Constantia" pitchFamily="18" charset="0"/>
                <a:ea typeface="Cambria Math" pitchFamily="18" charset="0"/>
              </a:rPr>
              <a:t>a</a:t>
            </a:r>
            <a:r>
              <a:rPr lang="en-US" sz="2400" i="1" baseline="-25000" dirty="0" smtClean="0">
                <a:latin typeface="Constantia" pitchFamily="18" charset="0"/>
                <a:ea typeface="Cambria Math" pitchFamily="18" charset="0"/>
              </a:rPr>
              <a:t>i</a:t>
            </a:r>
            <a:r>
              <a:rPr lang="en-US" sz="2400" baseline="-25000" dirty="0" smtClean="0">
                <a:latin typeface="Cambria Math" pitchFamily="18" charset="0"/>
                <a:ea typeface="Cambria Math" pitchFamily="18" charset="0"/>
              </a:rPr>
              <a:t>1</a:t>
            </a:r>
            <a:r>
              <a:rPr lang="en-US" sz="2400" i="1" dirty="0" smtClean="0">
                <a:latin typeface="Constantia" pitchFamily="18" charset="0"/>
                <a:ea typeface="Cambria Math" pitchFamily="18" charset="0"/>
              </a:rPr>
              <a:t>b</a:t>
            </a:r>
            <a:r>
              <a:rPr lang="en-US" sz="2400" baseline="-25000" dirty="0" smtClean="0">
                <a:latin typeface="Cambria Math" pitchFamily="18" charset="0"/>
                <a:ea typeface="Cambria Math" pitchFamily="18" charset="0"/>
              </a:rPr>
              <a:t>1j </a:t>
            </a:r>
            <a:r>
              <a:rPr lang="en-US" sz="2400" dirty="0" smtClean="0">
                <a:latin typeface="Cambria Math" pitchFamily="18" charset="0"/>
                <a:ea typeface="Cambria Math" pitchFamily="18" charset="0"/>
              </a:rPr>
              <a:t>+ </a:t>
            </a:r>
            <a:r>
              <a:rPr lang="en-US" sz="2400" i="1" dirty="0" smtClean="0">
                <a:latin typeface="Constantia" pitchFamily="18" charset="0"/>
                <a:ea typeface="Cambria Math" pitchFamily="18" charset="0"/>
              </a:rPr>
              <a:t>a</a:t>
            </a:r>
            <a:r>
              <a:rPr lang="en-US" sz="2400" i="1" baseline="-25000" dirty="0" smtClean="0">
                <a:latin typeface="Constantia" pitchFamily="18" charset="0"/>
                <a:ea typeface="Cambria Math" pitchFamily="18" charset="0"/>
              </a:rPr>
              <a:t>i</a:t>
            </a:r>
            <a:r>
              <a:rPr lang="en-US" sz="2400" baseline="-25000" dirty="0" smtClean="0">
                <a:latin typeface="Cambria Math" pitchFamily="18" charset="0"/>
                <a:ea typeface="Cambria Math" pitchFamily="18" charset="0"/>
              </a:rPr>
              <a:t>2</a:t>
            </a:r>
            <a:r>
              <a:rPr lang="en-US" sz="2400" i="1" dirty="0" smtClean="0">
                <a:latin typeface="Constantia" pitchFamily="18" charset="0"/>
                <a:ea typeface="Cambria Math" pitchFamily="18" charset="0"/>
              </a:rPr>
              <a:t>b</a:t>
            </a:r>
            <a:r>
              <a:rPr lang="en-US" sz="2400" baseline="-25000" dirty="0" smtClean="0">
                <a:latin typeface="Cambria Math" pitchFamily="18" charset="0"/>
                <a:ea typeface="Cambria Math" pitchFamily="18" charset="0"/>
              </a:rPr>
              <a:t>2</a:t>
            </a:r>
            <a:r>
              <a:rPr lang="en-US" sz="2400" i="1" baseline="-25000" dirty="0" smtClean="0">
                <a:latin typeface="Constantia" pitchFamily="18" charset="0"/>
                <a:ea typeface="Cambria Math" pitchFamily="18" charset="0"/>
              </a:rPr>
              <a:t>j</a:t>
            </a:r>
            <a:r>
              <a:rPr lang="en-US" sz="2400" dirty="0" smtClean="0">
                <a:latin typeface="Cambria Math" pitchFamily="18" charset="0"/>
                <a:ea typeface="Cambria Math" pitchFamily="18" charset="0"/>
              </a:rPr>
              <a:t> + … + </a:t>
            </a:r>
            <a:r>
              <a:rPr lang="en-US" sz="2400" i="1" dirty="0" smtClean="0">
                <a:latin typeface="Constantia" pitchFamily="18" charset="0"/>
                <a:ea typeface="Cambria Math" pitchFamily="18" charset="0"/>
              </a:rPr>
              <a:t>a</a:t>
            </a:r>
            <a:r>
              <a:rPr lang="en-US" sz="2400" i="1" baseline="-25000" dirty="0" smtClean="0">
                <a:latin typeface="Constantia" pitchFamily="18" charset="0"/>
                <a:ea typeface="Cambria Math" pitchFamily="18" charset="0"/>
              </a:rPr>
              <a:t>kj</a:t>
            </a:r>
            <a:r>
              <a:rPr lang="en-US" sz="2400" i="1" dirty="0" smtClean="0">
                <a:ea typeface="Cambria Math" pitchFamily="18" charset="0"/>
              </a:rPr>
              <a:t>b</a:t>
            </a:r>
            <a:r>
              <a:rPr lang="en-US" sz="2400" baseline="-25000" dirty="0" smtClean="0">
                <a:latin typeface="Cambria Math" pitchFamily="18" charset="0"/>
                <a:ea typeface="Cambria Math" pitchFamily="18" charset="0"/>
              </a:rPr>
              <a:t>2</a:t>
            </a:r>
            <a:r>
              <a:rPr lang="en-US" sz="2400" i="1" baseline="-25000" dirty="0" smtClean="0">
                <a:latin typeface="Constantia" pitchFamily="18" charset="0"/>
                <a:ea typeface="Cambria Math" pitchFamily="18" charset="0"/>
              </a:rPr>
              <a:t>j</a:t>
            </a:r>
            <a:r>
              <a:rPr lang="en-US" sz="2400" dirty="0" smtClean="0">
                <a:latin typeface="Cambria Math" pitchFamily="18" charset="0"/>
                <a:ea typeface="Cambria Math" pitchFamily="18" charset="0"/>
              </a:rPr>
              <a:t>.</a:t>
            </a:r>
          </a:p>
          <a:p>
            <a:pPr>
              <a:buNone/>
            </a:pPr>
            <a:r>
              <a:rPr lang="en-US" sz="2400" b="1" dirty="0" smtClean="0">
                <a:ea typeface="Cambria Math" pitchFamily="18" charset="0"/>
              </a:rPr>
              <a:t>    Example</a:t>
            </a:r>
            <a:r>
              <a:rPr lang="en-US" sz="2400" dirty="0" smtClean="0">
                <a:latin typeface="Cambria Math" pitchFamily="18" charset="0"/>
                <a:ea typeface="Cambria Math" pitchFamily="18" charset="0"/>
              </a:rPr>
              <a:t>:</a:t>
            </a:r>
          </a:p>
          <a:p>
            <a:pPr>
              <a:buNone/>
            </a:pPr>
            <a:endParaRPr lang="en-US" sz="2400" dirty="0" smtClean="0">
              <a:latin typeface="Cambria Math" pitchFamily="18" charset="0"/>
              <a:ea typeface="Cambria Math" pitchFamily="18" charset="0"/>
            </a:endParaRPr>
          </a:p>
          <a:p>
            <a:pPr>
              <a:buNone/>
            </a:pPr>
            <a:endParaRPr lang="en-US" sz="2400" dirty="0" smtClean="0">
              <a:latin typeface="Cambria Math" pitchFamily="18" charset="0"/>
              <a:ea typeface="Cambria Math" pitchFamily="18" charset="0"/>
            </a:endParaRPr>
          </a:p>
          <a:p>
            <a:pPr>
              <a:buNone/>
            </a:pPr>
            <a:r>
              <a:rPr lang="en-US" sz="2400" dirty="0" smtClean="0">
                <a:latin typeface="Cambria Math" pitchFamily="18" charset="0"/>
                <a:ea typeface="Cambria Math" pitchFamily="18" charset="0"/>
              </a:rPr>
              <a:t>    The product of two matrices is undefined when the number of columns in the first matrix is not the same as the number of rows in the second</a:t>
            </a:r>
            <a:r>
              <a:rPr lang="en-US" dirty="0" smtClean="0">
                <a:latin typeface="Cambria Math" pitchFamily="18" charset="0"/>
                <a:ea typeface="Cambria Math" pitchFamily="18" charset="0"/>
              </a:rPr>
              <a:t>.</a:t>
            </a:r>
          </a:p>
          <a:p>
            <a:endParaRPr lang="en-US" dirty="0" smtClean="0">
              <a:latin typeface="Cambria Math" pitchFamily="18" charset="0"/>
              <a:ea typeface="Cambria Math" pitchFamily="18" charset="0"/>
            </a:endParaRPr>
          </a:p>
          <a:p>
            <a:endParaRPr lang="en-US" dirty="0" smtClean="0">
              <a:latin typeface="Cambria Math" pitchFamily="18" charset="0"/>
              <a:ea typeface="Cambria Math" pitchFamily="18" charset="0"/>
            </a:endParaRPr>
          </a:p>
          <a:p>
            <a:endParaRPr lang="en-US" dirty="0"/>
          </a:p>
        </p:txBody>
      </p:sp>
      <p:pic>
        <p:nvPicPr>
          <p:cNvPr id="6" name="Picture 5" descr="addin_tmp.png"/>
          <p:cNvPicPr>
            <a:picLocks noChangeAspect="1"/>
          </p:cNvPicPr>
          <p:nvPr>
            <p:custDataLst>
              <p:tags r:id="rId1"/>
            </p:custDataLst>
          </p:nvPr>
        </p:nvPicPr>
        <p:blipFill>
          <a:blip r:embed="rId6" cstate="print"/>
          <a:stretch>
            <a:fillRect/>
          </a:stretch>
        </p:blipFill>
        <p:spPr>
          <a:xfrm>
            <a:off x="2438400" y="4191000"/>
            <a:ext cx="3263265" cy="911543"/>
          </a:xfrm>
          <a:prstGeom prst="rect">
            <a:avLst/>
          </a:prstGeom>
        </p:spPr>
      </p:pic>
      <p:pic>
        <p:nvPicPr>
          <p:cNvPr id="5" name="Picture 4" descr="addin_tmp.png"/>
          <p:cNvPicPr>
            <a:picLocks noChangeAspect="1"/>
          </p:cNvPicPr>
          <p:nvPr>
            <p:custDataLst>
              <p:tags r:id="rId2"/>
            </p:custDataLst>
          </p:nvPr>
        </p:nvPicPr>
        <p:blipFill>
          <a:blip r:embed="rId7" cstate="print"/>
          <a:stretch>
            <a:fillRect/>
          </a:stretch>
        </p:blipFill>
        <p:spPr>
          <a:xfrm>
            <a:off x="4343400" y="2057400"/>
            <a:ext cx="154781" cy="152400"/>
          </a:xfrm>
          <a:prstGeom prst="rect">
            <a:avLst/>
          </a:prstGeom>
        </p:spPr>
      </p:pic>
      <p:pic>
        <p:nvPicPr>
          <p:cNvPr id="7" name="Picture 6" descr="addin_tmp.png"/>
          <p:cNvPicPr>
            <a:picLocks noChangeAspect="1"/>
          </p:cNvPicPr>
          <p:nvPr>
            <p:custDataLst>
              <p:tags r:id="rId3"/>
            </p:custDataLst>
          </p:nvPr>
        </p:nvPicPr>
        <p:blipFill>
          <a:blip r:embed="rId7" cstate="print"/>
          <a:stretch>
            <a:fillRect/>
          </a:stretch>
        </p:blipFill>
        <p:spPr>
          <a:xfrm>
            <a:off x="7391400" y="2057400"/>
            <a:ext cx="154781" cy="152400"/>
          </a:xfrm>
          <a:prstGeom prst="rect">
            <a:avLst/>
          </a:prstGeom>
        </p:spPr>
      </p:pic>
      <p:pic>
        <p:nvPicPr>
          <p:cNvPr id="8" name="Picture 7" descr="addin_tmp.png"/>
          <p:cNvPicPr>
            <a:picLocks noChangeAspect="1"/>
          </p:cNvPicPr>
          <p:nvPr>
            <p:custDataLst>
              <p:tags r:id="rId4"/>
            </p:custDataLst>
          </p:nvPr>
        </p:nvPicPr>
        <p:blipFill>
          <a:blip r:embed="rId7" cstate="print"/>
          <a:stretch>
            <a:fillRect/>
          </a:stretch>
        </p:blipFill>
        <p:spPr>
          <a:xfrm>
            <a:off x="1143000" y="2743200"/>
            <a:ext cx="154781" cy="152400"/>
          </a:xfrm>
          <a:prstGeom prst="rect">
            <a:avLst/>
          </a:prstGeom>
        </p:spPr>
      </p:pic>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Illustration of Matrix Multiplication </a:t>
            </a:r>
            <a:endParaRPr lang="en-US" dirty="0"/>
          </a:p>
        </p:txBody>
      </p:sp>
      <p:sp>
        <p:nvSpPr>
          <p:cNvPr id="3" name="Content Placeholder 2"/>
          <p:cNvSpPr>
            <a:spLocks noGrp="1"/>
          </p:cNvSpPr>
          <p:nvPr>
            <p:ph idx="1"/>
          </p:nvPr>
        </p:nvSpPr>
        <p:spPr/>
        <p:txBody>
          <a:bodyPr/>
          <a:lstStyle/>
          <a:p>
            <a:r>
              <a:rPr lang="en-US" dirty="0" smtClean="0"/>
              <a:t>The Product of </a:t>
            </a:r>
            <a:r>
              <a:rPr lang="en-US" sz="2800" b="1" dirty="0" smtClean="0"/>
              <a:t>A</a:t>
            </a:r>
            <a:r>
              <a:rPr lang="en-US" sz="2800" dirty="0" smtClean="0"/>
              <a:t> = [</a:t>
            </a:r>
            <a:r>
              <a:rPr lang="en-US" sz="2800" dirty="0" err="1" smtClean="0">
                <a:latin typeface="Cambria Math" pitchFamily="18" charset="0"/>
                <a:ea typeface="Cambria Math" pitchFamily="18" charset="0"/>
              </a:rPr>
              <a:t>a</a:t>
            </a:r>
            <a:r>
              <a:rPr lang="en-US" sz="2800" i="1" baseline="-25000" dirty="0" err="1" smtClean="0">
                <a:ea typeface="Cambria Math" pitchFamily="18" charset="0"/>
              </a:rPr>
              <a:t>ij</a:t>
            </a:r>
            <a:r>
              <a:rPr lang="en-US" sz="2800" dirty="0" smtClean="0">
                <a:latin typeface="Cambria Math" pitchFamily="18" charset="0"/>
                <a:ea typeface="Cambria Math" pitchFamily="18" charset="0"/>
              </a:rPr>
              <a:t>] and </a:t>
            </a:r>
            <a:r>
              <a:rPr lang="en-US" sz="2800" b="1" dirty="0" smtClean="0"/>
              <a:t>B</a:t>
            </a:r>
            <a:r>
              <a:rPr lang="en-US" sz="2800" dirty="0" smtClean="0"/>
              <a:t> = [</a:t>
            </a:r>
            <a:r>
              <a:rPr lang="en-US" sz="2800" dirty="0" err="1" smtClean="0">
                <a:latin typeface="Cambria Math" pitchFamily="18" charset="0"/>
                <a:ea typeface="Cambria Math" pitchFamily="18" charset="0"/>
              </a:rPr>
              <a:t>b</a:t>
            </a:r>
            <a:r>
              <a:rPr lang="en-US" sz="2800" i="1" baseline="-25000" dirty="0" err="1" smtClean="0">
                <a:ea typeface="Cambria Math" pitchFamily="18" charset="0"/>
              </a:rPr>
              <a:t>ij</a:t>
            </a:r>
            <a:r>
              <a:rPr lang="en-US" sz="2800" dirty="0" smtClean="0">
                <a:latin typeface="Cambria Math" pitchFamily="18" charset="0"/>
                <a:ea typeface="Cambria Math" pitchFamily="18" charset="0"/>
              </a:rPr>
              <a:t>] </a:t>
            </a:r>
            <a:endParaRPr lang="en-US" dirty="0"/>
          </a:p>
        </p:txBody>
      </p:sp>
      <p:pic>
        <p:nvPicPr>
          <p:cNvPr id="7" name="Picture 6" descr="addin_tmp.png"/>
          <p:cNvPicPr>
            <a:picLocks noChangeAspect="1"/>
          </p:cNvPicPr>
          <p:nvPr>
            <p:custDataLst>
              <p:tags r:id="rId1"/>
            </p:custDataLst>
          </p:nvPr>
        </p:nvPicPr>
        <p:blipFill>
          <a:blip r:embed="rId6" cstate="print"/>
          <a:stretch>
            <a:fillRect/>
          </a:stretch>
        </p:blipFill>
        <p:spPr>
          <a:xfrm>
            <a:off x="1143000" y="2514601"/>
            <a:ext cx="2658904" cy="1823085"/>
          </a:xfrm>
          <a:prstGeom prst="rect">
            <a:avLst/>
          </a:prstGeom>
        </p:spPr>
      </p:pic>
      <p:pic>
        <p:nvPicPr>
          <p:cNvPr id="9" name="Picture 8" descr="addin_tmp.png"/>
          <p:cNvPicPr>
            <a:picLocks noChangeAspect="1"/>
          </p:cNvPicPr>
          <p:nvPr>
            <p:custDataLst>
              <p:tags r:id="rId2"/>
            </p:custDataLst>
          </p:nvPr>
        </p:nvPicPr>
        <p:blipFill>
          <a:blip r:embed="rId7" cstate="print"/>
          <a:stretch>
            <a:fillRect/>
          </a:stretch>
        </p:blipFill>
        <p:spPr>
          <a:xfrm>
            <a:off x="4114800" y="2667001"/>
            <a:ext cx="3307556" cy="1140143"/>
          </a:xfrm>
          <a:prstGeom prst="rect">
            <a:avLst/>
          </a:prstGeom>
        </p:spPr>
      </p:pic>
      <p:pic>
        <p:nvPicPr>
          <p:cNvPr id="10" name="Picture 9" descr="addin_tmp.png"/>
          <p:cNvPicPr>
            <a:picLocks noChangeAspect="1"/>
          </p:cNvPicPr>
          <p:nvPr>
            <p:custDataLst>
              <p:tags r:id="rId3"/>
            </p:custDataLst>
          </p:nvPr>
        </p:nvPicPr>
        <p:blipFill>
          <a:blip r:embed="rId8" cstate="print"/>
          <a:stretch>
            <a:fillRect/>
          </a:stretch>
        </p:blipFill>
        <p:spPr>
          <a:xfrm>
            <a:off x="3810000" y="4419600"/>
            <a:ext cx="2768918" cy="1367314"/>
          </a:xfrm>
          <a:prstGeom prst="rect">
            <a:avLst/>
          </a:prstGeom>
        </p:spPr>
      </p:pic>
      <p:pic>
        <p:nvPicPr>
          <p:cNvPr id="8" name="Picture 7" descr="addin_tmp.png"/>
          <p:cNvPicPr>
            <a:picLocks noChangeAspect="1"/>
          </p:cNvPicPr>
          <p:nvPr>
            <p:custDataLst>
              <p:tags r:id="rId4"/>
            </p:custDataLst>
          </p:nvPr>
        </p:nvPicPr>
        <p:blipFill>
          <a:blip r:embed="rId9" cstate="print"/>
          <a:stretch>
            <a:fillRect/>
          </a:stretch>
        </p:blipFill>
        <p:spPr>
          <a:xfrm>
            <a:off x="1143000" y="6019800"/>
            <a:ext cx="3737610" cy="251460"/>
          </a:xfrm>
          <a:prstGeom prst="rect">
            <a:avLst/>
          </a:prstGeom>
        </p:spPr>
      </p:pic>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Matrix Multiplication is not Commutative</a:t>
            </a:r>
            <a:endParaRPr lang="en-US" sz="4000" dirty="0"/>
          </a:p>
        </p:txBody>
      </p:sp>
      <p:sp>
        <p:nvSpPr>
          <p:cNvPr id="3" name="Content Placeholder 2"/>
          <p:cNvSpPr>
            <a:spLocks noGrp="1"/>
          </p:cNvSpPr>
          <p:nvPr>
            <p:ph idx="1"/>
          </p:nvPr>
        </p:nvSpPr>
        <p:spPr/>
        <p:txBody>
          <a:bodyPr/>
          <a:lstStyle/>
          <a:p>
            <a:pPr>
              <a:buNone/>
            </a:pPr>
            <a:r>
              <a:rPr lang="en-US" dirty="0" smtClean="0"/>
              <a:t>   </a:t>
            </a:r>
            <a:r>
              <a:rPr lang="en-US" b="1" dirty="0" smtClean="0"/>
              <a:t>Example</a:t>
            </a:r>
            <a:r>
              <a:rPr lang="en-US" dirty="0" smtClean="0"/>
              <a:t>: Let</a:t>
            </a:r>
          </a:p>
          <a:p>
            <a:pPr>
              <a:buNone/>
            </a:pPr>
            <a:endParaRPr lang="en-US" dirty="0" smtClean="0"/>
          </a:p>
          <a:p>
            <a:pPr>
              <a:buNone/>
            </a:pPr>
            <a:r>
              <a:rPr lang="en-US" dirty="0" smtClean="0"/>
              <a:t>    Does </a:t>
            </a:r>
            <a:r>
              <a:rPr lang="en-US" b="1" dirty="0" smtClean="0"/>
              <a:t>AB</a:t>
            </a:r>
            <a:r>
              <a:rPr lang="en-US" dirty="0" smtClean="0"/>
              <a:t> = </a:t>
            </a:r>
            <a:r>
              <a:rPr lang="en-US" b="1" dirty="0" smtClean="0"/>
              <a:t>BA</a:t>
            </a:r>
            <a:r>
              <a:rPr lang="en-US" dirty="0" smtClean="0"/>
              <a:t>?</a:t>
            </a:r>
            <a:endParaRPr lang="en-US" b="1" dirty="0" smtClean="0"/>
          </a:p>
          <a:p>
            <a:pPr>
              <a:buNone/>
            </a:pPr>
            <a:r>
              <a:rPr lang="en-US" b="1" dirty="0" smtClean="0"/>
              <a:t>    Solution:</a:t>
            </a:r>
          </a:p>
          <a:p>
            <a:pPr>
              <a:buNone/>
            </a:pPr>
            <a:r>
              <a:rPr lang="en-US" b="1" dirty="0" smtClean="0"/>
              <a:t>      </a:t>
            </a:r>
          </a:p>
          <a:p>
            <a:pPr>
              <a:buNone/>
            </a:pPr>
            <a:endParaRPr lang="en-US" b="1" dirty="0" smtClean="0"/>
          </a:p>
          <a:p>
            <a:pPr>
              <a:buNone/>
            </a:pPr>
            <a:endParaRPr lang="en-US" b="1" dirty="0" smtClean="0"/>
          </a:p>
          <a:p>
            <a:pPr>
              <a:buNone/>
            </a:pPr>
            <a:r>
              <a:rPr lang="en-US" b="1" dirty="0" smtClean="0"/>
              <a:t>         AB</a:t>
            </a:r>
            <a:r>
              <a:rPr lang="en-US" dirty="0" smtClean="0"/>
              <a:t> </a:t>
            </a:r>
            <a:r>
              <a:rPr lang="en-US" dirty="0" smtClean="0">
                <a:latin typeface="Cambria Math" pitchFamily="18" charset="0"/>
                <a:ea typeface="Cambria Math" pitchFamily="18" charset="0"/>
              </a:rPr>
              <a:t>≠</a:t>
            </a:r>
            <a:r>
              <a:rPr lang="en-US" dirty="0" smtClean="0"/>
              <a:t> </a:t>
            </a:r>
            <a:r>
              <a:rPr lang="en-US" b="1" dirty="0" smtClean="0"/>
              <a:t>BA</a:t>
            </a:r>
            <a:endParaRPr lang="en-US" dirty="0"/>
          </a:p>
        </p:txBody>
      </p:sp>
      <p:pic>
        <p:nvPicPr>
          <p:cNvPr id="5" name="Picture 4" descr="addin_tmp.png"/>
          <p:cNvPicPr>
            <a:picLocks noChangeAspect="1"/>
          </p:cNvPicPr>
          <p:nvPr>
            <p:custDataLst>
              <p:tags r:id="rId1"/>
            </p:custDataLst>
          </p:nvPr>
        </p:nvPicPr>
        <p:blipFill>
          <a:blip r:embed="rId6" cstate="print"/>
          <a:stretch>
            <a:fillRect/>
          </a:stretch>
        </p:blipFill>
        <p:spPr>
          <a:xfrm>
            <a:off x="3048000" y="2209800"/>
            <a:ext cx="1512570" cy="609600"/>
          </a:xfrm>
          <a:prstGeom prst="rect">
            <a:avLst/>
          </a:prstGeom>
        </p:spPr>
      </p:pic>
      <p:pic>
        <p:nvPicPr>
          <p:cNvPr id="7" name="Picture 6" descr="addin_tmp.png"/>
          <p:cNvPicPr>
            <a:picLocks noChangeAspect="1"/>
          </p:cNvPicPr>
          <p:nvPr>
            <p:custDataLst>
              <p:tags r:id="rId2"/>
            </p:custDataLst>
          </p:nvPr>
        </p:nvPicPr>
        <p:blipFill>
          <a:blip r:embed="rId7" cstate="print"/>
          <a:stretch>
            <a:fillRect/>
          </a:stretch>
        </p:blipFill>
        <p:spPr>
          <a:xfrm>
            <a:off x="5638800" y="2133600"/>
            <a:ext cx="1497330" cy="609600"/>
          </a:xfrm>
          <a:prstGeom prst="rect">
            <a:avLst/>
          </a:prstGeom>
        </p:spPr>
      </p:pic>
      <p:pic>
        <p:nvPicPr>
          <p:cNvPr id="9" name="Picture 8" descr="addin_tmp.png"/>
          <p:cNvPicPr>
            <a:picLocks noChangeAspect="1"/>
          </p:cNvPicPr>
          <p:nvPr>
            <p:custDataLst>
              <p:tags r:id="rId3"/>
            </p:custDataLst>
          </p:nvPr>
        </p:nvPicPr>
        <p:blipFill>
          <a:blip r:embed="rId8" cstate="print"/>
          <a:stretch>
            <a:fillRect/>
          </a:stretch>
        </p:blipFill>
        <p:spPr>
          <a:xfrm>
            <a:off x="3276600" y="4114800"/>
            <a:ext cx="1718310" cy="609600"/>
          </a:xfrm>
          <a:prstGeom prst="rect">
            <a:avLst/>
          </a:prstGeom>
        </p:spPr>
      </p:pic>
      <p:pic>
        <p:nvPicPr>
          <p:cNvPr id="11" name="Picture 10" descr="addin_tmp.png"/>
          <p:cNvPicPr>
            <a:picLocks noChangeAspect="1"/>
          </p:cNvPicPr>
          <p:nvPr>
            <p:custDataLst>
              <p:tags r:id="rId4"/>
            </p:custDataLst>
          </p:nvPr>
        </p:nvPicPr>
        <p:blipFill>
          <a:blip r:embed="rId9" cstate="print"/>
          <a:stretch>
            <a:fillRect/>
          </a:stretch>
        </p:blipFill>
        <p:spPr>
          <a:xfrm>
            <a:off x="5715000" y="4114800"/>
            <a:ext cx="1718310" cy="609600"/>
          </a:xfrm>
          <a:prstGeom prst="rect">
            <a:avLst/>
          </a:prstGeom>
        </p:spPr>
      </p:pic>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Identity Matrix and Powers of Matrices</a:t>
            </a:r>
            <a:endParaRPr lang="en-US" sz="4000"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The </a:t>
            </a:r>
            <a:r>
              <a:rPr lang="en-US" i="1" dirty="0" smtClean="0"/>
              <a:t>identity matrix of order n </a:t>
            </a:r>
            <a:r>
              <a:rPr lang="en-US" dirty="0" smtClean="0"/>
              <a:t>is the </a:t>
            </a:r>
            <a:r>
              <a:rPr lang="en-US" i="1" dirty="0" smtClean="0">
                <a:ea typeface="Cambria Math" pitchFamily="18" charset="0"/>
              </a:rPr>
              <a:t>m </a:t>
            </a:r>
            <a:r>
              <a:rPr lang="en-US" dirty="0" smtClean="0">
                <a:latin typeface="Cambria Math" pitchFamily="18" charset="0"/>
                <a:ea typeface="Cambria Math" pitchFamily="18" charset="0"/>
                <a:sym typeface="Symbol"/>
              </a:rPr>
              <a:t>   </a:t>
            </a:r>
            <a:r>
              <a:rPr lang="en-US" i="1" dirty="0" smtClean="0">
                <a:latin typeface="Cambria Math" pitchFamily="18" charset="0"/>
                <a:ea typeface="Cambria Math" pitchFamily="18" charset="0"/>
                <a:sym typeface="Symbol"/>
              </a:rPr>
              <a:t> </a:t>
            </a:r>
            <a:r>
              <a:rPr lang="en-US" i="1" dirty="0" smtClean="0">
                <a:ea typeface="Cambria Math" pitchFamily="18" charset="0"/>
                <a:sym typeface="Symbol"/>
              </a:rPr>
              <a:t>n</a:t>
            </a:r>
            <a:r>
              <a:rPr lang="en-US" dirty="0" smtClean="0"/>
              <a:t> matrix </a:t>
            </a:r>
            <a:r>
              <a:rPr lang="en-US" b="1" dirty="0" smtClean="0"/>
              <a:t>I</a:t>
            </a:r>
            <a:r>
              <a:rPr lang="en-US" i="1" baseline="-25000" dirty="0" smtClean="0"/>
              <a:t>n</a:t>
            </a:r>
            <a:r>
              <a:rPr lang="en-US" baseline="-25000" dirty="0" smtClean="0"/>
              <a:t> </a:t>
            </a:r>
            <a:r>
              <a:rPr lang="en-US" dirty="0" smtClean="0"/>
              <a:t> = [</a:t>
            </a:r>
            <a:r>
              <a:rPr lang="en-US" dirty="0" smtClean="0">
                <a:latin typeface="Cambria Math" pitchFamily="18" charset="0"/>
                <a:ea typeface="Cambria Math" pitchFamily="18" charset="0"/>
                <a:sym typeface="Symbol"/>
              </a:rPr>
              <a:t></a:t>
            </a:r>
            <a:r>
              <a:rPr lang="en-US" i="1" baseline="-25000" dirty="0" err="1" smtClean="0">
                <a:ea typeface="Cambria Math" pitchFamily="18" charset="0"/>
                <a:sym typeface="Symbol"/>
              </a:rPr>
              <a:t>ij</a:t>
            </a:r>
            <a:r>
              <a:rPr lang="en-US" dirty="0" smtClean="0"/>
              <a:t>], where </a:t>
            </a:r>
            <a:r>
              <a:rPr lang="en-US" dirty="0" smtClean="0">
                <a:latin typeface="Cambria Math" pitchFamily="18" charset="0"/>
                <a:ea typeface="Cambria Math" pitchFamily="18" charset="0"/>
                <a:sym typeface="Symbol"/>
              </a:rPr>
              <a:t></a:t>
            </a:r>
            <a:r>
              <a:rPr lang="en-US" i="1" baseline="-25000" dirty="0" err="1" smtClean="0">
                <a:ea typeface="Cambria Math" pitchFamily="18" charset="0"/>
                <a:sym typeface="Symbol"/>
              </a:rPr>
              <a:t>ij</a:t>
            </a:r>
            <a:r>
              <a:rPr lang="en-US" baseline="-25000" dirty="0" smtClean="0">
                <a:latin typeface="Cambria Math" pitchFamily="18" charset="0"/>
                <a:ea typeface="Cambria Math" pitchFamily="18" charset="0"/>
                <a:sym typeface="Symbol"/>
              </a:rPr>
              <a:t> </a:t>
            </a:r>
            <a:r>
              <a:rPr lang="en-US" dirty="0" smtClean="0">
                <a:latin typeface="Cambria Math" pitchFamily="18" charset="0"/>
                <a:ea typeface="Cambria Math" pitchFamily="18" charset="0"/>
                <a:sym typeface="Symbol"/>
              </a:rPr>
              <a:t> = 1 if </a:t>
            </a:r>
            <a:r>
              <a:rPr lang="en-US" i="1" dirty="0" err="1" smtClean="0">
                <a:ea typeface="Cambria Math" pitchFamily="18" charset="0"/>
                <a:sym typeface="Symbol"/>
              </a:rPr>
              <a:t>i</a:t>
            </a:r>
            <a:r>
              <a:rPr lang="en-US" dirty="0" smtClean="0">
                <a:latin typeface="Cambria Math" pitchFamily="18" charset="0"/>
                <a:ea typeface="Cambria Math" pitchFamily="18" charset="0"/>
                <a:sym typeface="Symbol"/>
              </a:rPr>
              <a:t> = </a:t>
            </a:r>
            <a:r>
              <a:rPr lang="en-US" i="1" dirty="0" smtClean="0">
                <a:ea typeface="Cambria Math" pitchFamily="18" charset="0"/>
                <a:sym typeface="Symbol"/>
              </a:rPr>
              <a:t>j</a:t>
            </a:r>
            <a:r>
              <a:rPr lang="en-US" dirty="0" smtClean="0">
                <a:latin typeface="Cambria Math" pitchFamily="18" charset="0"/>
                <a:ea typeface="Cambria Math" pitchFamily="18" charset="0"/>
                <a:sym typeface="Symbol"/>
              </a:rPr>
              <a:t> and </a:t>
            </a:r>
            <a:r>
              <a:rPr lang="en-US" i="1" baseline="-25000" dirty="0" err="1" smtClean="0">
                <a:ea typeface="Cambria Math" pitchFamily="18" charset="0"/>
                <a:sym typeface="Symbol"/>
              </a:rPr>
              <a:t>ij</a:t>
            </a:r>
            <a:r>
              <a:rPr lang="en-US" baseline="-25000" dirty="0" smtClean="0">
                <a:latin typeface="Cambria Math" pitchFamily="18" charset="0"/>
                <a:ea typeface="Cambria Math" pitchFamily="18" charset="0"/>
                <a:sym typeface="Symbol"/>
              </a:rPr>
              <a:t> </a:t>
            </a:r>
            <a:r>
              <a:rPr lang="en-US" dirty="0" smtClean="0">
                <a:latin typeface="Cambria Math" pitchFamily="18" charset="0"/>
                <a:ea typeface="Cambria Math" pitchFamily="18" charset="0"/>
                <a:sym typeface="Symbol"/>
              </a:rPr>
              <a:t> = 0 if </a:t>
            </a:r>
            <a:r>
              <a:rPr lang="en-US" i="1" dirty="0" err="1" smtClean="0">
                <a:ea typeface="Cambria Math" pitchFamily="18" charset="0"/>
                <a:sym typeface="Symbol"/>
              </a:rPr>
              <a:t>i</a:t>
            </a:r>
            <a:r>
              <a:rPr lang="en-US" dirty="0" err="1" smtClean="0">
                <a:latin typeface="Cambria Math"/>
                <a:ea typeface="Cambria Math"/>
                <a:sym typeface="Symbol"/>
              </a:rPr>
              <a:t>≠</a:t>
            </a:r>
            <a:r>
              <a:rPr lang="en-US" i="1" dirty="0" err="1" smtClean="0">
                <a:ea typeface="Cambria Math"/>
                <a:sym typeface="Symbol"/>
              </a:rPr>
              <a:t>j</a:t>
            </a:r>
            <a:r>
              <a:rPr lang="en-US" dirty="0" smtClean="0">
                <a:latin typeface="Cambria Math"/>
                <a:ea typeface="Cambria Math"/>
                <a:sym typeface="Symbol"/>
              </a:rPr>
              <a:t>.</a:t>
            </a:r>
          </a:p>
          <a:p>
            <a:endParaRPr lang="en-US" dirty="0" smtClean="0">
              <a:latin typeface="Cambria Math"/>
              <a:ea typeface="Cambria Math"/>
              <a:sym typeface="Symbol"/>
            </a:endParaRPr>
          </a:p>
          <a:p>
            <a:pPr>
              <a:buNone/>
            </a:pPr>
            <a:r>
              <a:rPr lang="en-US" b="1" dirty="0" smtClean="0">
                <a:ea typeface="Cambria Math"/>
                <a:sym typeface="Symbol"/>
              </a:rPr>
              <a:t>                                                              </a:t>
            </a:r>
            <a:r>
              <a:rPr lang="en-US" b="1" dirty="0" err="1" smtClean="0">
                <a:ea typeface="Cambria Math"/>
                <a:sym typeface="Symbol"/>
              </a:rPr>
              <a:t>A</a:t>
            </a:r>
            <a:r>
              <a:rPr lang="en-US" b="1" dirty="0" err="1" smtClean="0"/>
              <a:t>I</a:t>
            </a:r>
            <a:r>
              <a:rPr lang="en-US" i="1" baseline="-25000" dirty="0" err="1" smtClean="0"/>
              <a:t>n</a:t>
            </a:r>
            <a:r>
              <a:rPr lang="en-US" baseline="-25000" dirty="0" smtClean="0"/>
              <a:t> </a:t>
            </a:r>
            <a:r>
              <a:rPr lang="en-US" dirty="0" smtClean="0"/>
              <a:t> = </a:t>
            </a:r>
            <a:r>
              <a:rPr lang="en-US" b="1" dirty="0" err="1" smtClean="0"/>
              <a:t>I</a:t>
            </a:r>
            <a:r>
              <a:rPr lang="en-US" i="1" baseline="-25000" dirty="0" err="1" smtClean="0"/>
              <a:t>m</a:t>
            </a:r>
            <a:r>
              <a:rPr lang="en-US" b="1" dirty="0" err="1" smtClean="0">
                <a:latin typeface="Cambria Math"/>
                <a:ea typeface="Cambria Math"/>
                <a:sym typeface="Symbol"/>
              </a:rPr>
              <a:t>A</a:t>
            </a:r>
            <a:r>
              <a:rPr lang="en-US" b="1" dirty="0" smtClean="0">
                <a:latin typeface="Cambria Math"/>
                <a:ea typeface="Cambria Math"/>
                <a:sym typeface="Symbol"/>
              </a:rPr>
              <a:t> = </a:t>
            </a:r>
            <a:r>
              <a:rPr lang="en-US" b="1" dirty="0" smtClean="0">
                <a:ea typeface="Cambria Math"/>
                <a:sym typeface="Symbol"/>
              </a:rPr>
              <a:t>A</a:t>
            </a:r>
            <a:r>
              <a:rPr lang="en-US" b="1" dirty="0" smtClean="0">
                <a:latin typeface="Cambria Math"/>
                <a:ea typeface="Cambria Math"/>
                <a:sym typeface="Symbol"/>
              </a:rPr>
              <a:t> </a:t>
            </a:r>
          </a:p>
          <a:p>
            <a:pPr>
              <a:buNone/>
            </a:pPr>
            <a:r>
              <a:rPr lang="en-US" dirty="0" smtClean="0">
                <a:latin typeface="Cambria Math"/>
                <a:ea typeface="Cambria Math"/>
                <a:sym typeface="Symbol"/>
              </a:rPr>
              <a:t>                                                    when </a:t>
            </a:r>
            <a:r>
              <a:rPr lang="en-US" b="1" dirty="0" smtClean="0">
                <a:ea typeface="Cambria Math"/>
                <a:sym typeface="Symbol"/>
              </a:rPr>
              <a:t>A</a:t>
            </a:r>
            <a:r>
              <a:rPr lang="en-US" dirty="0" smtClean="0">
                <a:latin typeface="Cambria Math"/>
                <a:ea typeface="Cambria Math"/>
                <a:sym typeface="Symbol"/>
              </a:rPr>
              <a:t> is an </a:t>
            </a:r>
            <a:r>
              <a:rPr lang="en-US" i="1" dirty="0" smtClean="0">
                <a:ea typeface="Cambria Math" pitchFamily="18" charset="0"/>
              </a:rPr>
              <a:t>m</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sym typeface="Symbol"/>
              </a:rPr>
              <a:t>  </a:t>
            </a:r>
            <a:r>
              <a:rPr lang="en-US" i="1" dirty="0" smtClean="0">
                <a:latin typeface="Cambria Math" pitchFamily="18" charset="0"/>
                <a:ea typeface="Cambria Math" pitchFamily="18" charset="0"/>
                <a:sym typeface="Symbol"/>
              </a:rPr>
              <a:t> </a:t>
            </a:r>
            <a:r>
              <a:rPr lang="en-US" i="1" dirty="0" smtClean="0">
                <a:ea typeface="Cambria Math" pitchFamily="18" charset="0"/>
                <a:sym typeface="Symbol"/>
              </a:rPr>
              <a:t>n</a:t>
            </a:r>
            <a:r>
              <a:rPr lang="en-US" dirty="0" smtClean="0">
                <a:latin typeface="Cambria Math"/>
                <a:ea typeface="Cambria Math"/>
                <a:sym typeface="Symbol"/>
              </a:rPr>
              <a:t>  matrix</a:t>
            </a:r>
          </a:p>
          <a:p>
            <a:endParaRPr lang="en-US" dirty="0" smtClean="0">
              <a:latin typeface="Cambria Math"/>
              <a:ea typeface="Cambria Math"/>
              <a:sym typeface="Symbol"/>
            </a:endParaRPr>
          </a:p>
          <a:p>
            <a:pPr>
              <a:buNone/>
            </a:pPr>
            <a:r>
              <a:rPr lang="en-US" dirty="0" smtClean="0">
                <a:latin typeface="Cambria Math"/>
                <a:ea typeface="Cambria Math"/>
                <a:sym typeface="Symbol"/>
              </a:rPr>
              <a:t>   Powers of square matrices can be defined. When A is an </a:t>
            </a:r>
            <a:r>
              <a:rPr lang="en-US" i="1" dirty="0" smtClean="0">
                <a:ea typeface="Cambria Math" pitchFamily="18" charset="0"/>
                <a:sym typeface="Symbol"/>
              </a:rPr>
              <a:t>n</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sym typeface="Symbol"/>
              </a:rPr>
              <a:t></a:t>
            </a:r>
            <a:r>
              <a:rPr lang="en-US" i="1" dirty="0" smtClean="0">
                <a:latin typeface="Cambria Math" pitchFamily="18" charset="0"/>
                <a:ea typeface="Cambria Math" pitchFamily="18" charset="0"/>
                <a:sym typeface="Symbol"/>
              </a:rPr>
              <a:t> </a:t>
            </a:r>
            <a:r>
              <a:rPr lang="en-US" i="1" dirty="0" smtClean="0">
                <a:ea typeface="Cambria Math" pitchFamily="18" charset="0"/>
                <a:sym typeface="Symbol"/>
              </a:rPr>
              <a:t>n</a:t>
            </a:r>
            <a:r>
              <a:rPr lang="en-US" dirty="0" smtClean="0"/>
              <a:t>  matrix, we have:</a:t>
            </a:r>
            <a:endParaRPr lang="en-US" dirty="0" smtClean="0">
              <a:latin typeface="Cambria Math"/>
              <a:ea typeface="Cambria Math"/>
              <a:sym typeface="Symbol"/>
            </a:endParaRPr>
          </a:p>
          <a:p>
            <a:pPr>
              <a:buNone/>
            </a:pPr>
            <a:r>
              <a:rPr lang="en-US" dirty="0" smtClean="0">
                <a:latin typeface="Cambria Math"/>
                <a:ea typeface="Cambria Math"/>
                <a:sym typeface="Symbol"/>
              </a:rPr>
              <a:t>            </a:t>
            </a:r>
            <a:r>
              <a:rPr lang="en-US" b="1" dirty="0" smtClean="0">
                <a:ea typeface="Cambria Math"/>
                <a:sym typeface="Symbol"/>
              </a:rPr>
              <a:t>A</a:t>
            </a:r>
            <a:r>
              <a:rPr lang="en-US" baseline="30000" dirty="0" smtClean="0">
                <a:latin typeface="Cambria Math"/>
                <a:ea typeface="Cambria Math"/>
                <a:sym typeface="Symbol"/>
              </a:rPr>
              <a:t>0  </a:t>
            </a:r>
            <a:r>
              <a:rPr lang="en-US" dirty="0" smtClean="0">
                <a:latin typeface="Cambria Math"/>
                <a:ea typeface="Cambria Math"/>
                <a:sym typeface="Symbol"/>
              </a:rPr>
              <a:t>= </a:t>
            </a:r>
            <a:r>
              <a:rPr lang="en-US" b="1" dirty="0" smtClean="0"/>
              <a:t>I</a:t>
            </a:r>
            <a:r>
              <a:rPr lang="en-US" i="1" baseline="-25000" dirty="0" smtClean="0"/>
              <a:t>n</a:t>
            </a:r>
            <a:r>
              <a:rPr lang="en-US" baseline="-25000" dirty="0" smtClean="0"/>
              <a:t>         </a:t>
            </a:r>
            <a:r>
              <a:rPr lang="en-US" b="1" dirty="0" err="1" smtClean="0">
                <a:ea typeface="Cambria Math"/>
                <a:sym typeface="Symbol"/>
              </a:rPr>
              <a:t>A</a:t>
            </a:r>
            <a:r>
              <a:rPr lang="en-US" i="1" baseline="30000" dirty="0" err="1" smtClean="0">
                <a:ea typeface="Cambria Math"/>
                <a:sym typeface="Symbol"/>
              </a:rPr>
              <a:t>r</a:t>
            </a:r>
            <a:r>
              <a:rPr lang="en-US" dirty="0" smtClean="0">
                <a:latin typeface="Cambria Math"/>
                <a:ea typeface="Cambria Math"/>
                <a:sym typeface="Symbol"/>
              </a:rPr>
              <a:t> = </a:t>
            </a:r>
            <a:r>
              <a:rPr lang="en-US" b="1" dirty="0" smtClean="0">
                <a:ea typeface="Cambria Math"/>
                <a:sym typeface="Symbol"/>
              </a:rPr>
              <a:t>AAA</a:t>
            </a:r>
            <a:r>
              <a:rPr lang="en-US" dirty="0" smtClean="0">
                <a:ea typeface="Cambria Math"/>
                <a:sym typeface="Symbol"/>
              </a:rPr>
              <a:t>∙∙∙</a:t>
            </a:r>
            <a:r>
              <a:rPr lang="en-US" b="1" dirty="0" smtClean="0">
                <a:ea typeface="Cambria Math"/>
                <a:sym typeface="Symbol"/>
              </a:rPr>
              <a:t>A</a:t>
            </a:r>
            <a:endParaRPr lang="en-US" b="1" dirty="0" smtClean="0"/>
          </a:p>
          <a:p>
            <a:endParaRPr lang="en-US" dirty="0" smtClean="0">
              <a:latin typeface="Cambria Math"/>
              <a:ea typeface="Cambria Math"/>
              <a:sym typeface="Symbol"/>
            </a:endParaRPr>
          </a:p>
        </p:txBody>
      </p:sp>
      <p:pic>
        <p:nvPicPr>
          <p:cNvPr id="9" name="Picture 8" descr="addin_tmp.png"/>
          <p:cNvPicPr>
            <a:picLocks noChangeAspect="1"/>
          </p:cNvPicPr>
          <p:nvPr>
            <p:custDataLst>
              <p:tags r:id="rId1"/>
            </p:custDataLst>
          </p:nvPr>
        </p:nvPicPr>
        <p:blipFill>
          <a:blip r:embed="rId5" cstate="print"/>
          <a:stretch>
            <a:fillRect/>
          </a:stretch>
        </p:blipFill>
        <p:spPr>
          <a:xfrm>
            <a:off x="1524000" y="2971800"/>
            <a:ext cx="1998821" cy="1367314"/>
          </a:xfrm>
          <a:prstGeom prst="rect">
            <a:avLst/>
          </a:prstGeom>
        </p:spPr>
      </p:pic>
      <p:sp>
        <p:nvSpPr>
          <p:cNvPr id="10" name="Left Brace 9"/>
          <p:cNvSpPr/>
          <p:nvPr/>
        </p:nvSpPr>
        <p:spPr>
          <a:xfrm rot="16200000">
            <a:off x="4038600" y="5486400"/>
            <a:ext cx="381000" cy="1295400"/>
          </a:xfrm>
          <a:prstGeom prst="leftBrace">
            <a:avLst>
              <a:gd name="adj1" fmla="val 8333"/>
              <a:gd name="adj2" fmla="val 47350"/>
            </a:avLst>
          </a:prstGeom>
          <a:ln w="19050" cmpd="sng">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TextBox 10"/>
          <p:cNvSpPr txBox="1"/>
          <p:nvPr/>
        </p:nvSpPr>
        <p:spPr>
          <a:xfrm>
            <a:off x="3505200" y="6324600"/>
            <a:ext cx="1371600" cy="369332"/>
          </a:xfrm>
          <a:prstGeom prst="rect">
            <a:avLst/>
          </a:prstGeom>
          <a:noFill/>
        </p:spPr>
        <p:txBody>
          <a:bodyPr wrap="square" rtlCol="0">
            <a:spAutoFit/>
          </a:bodyPr>
          <a:lstStyle/>
          <a:p>
            <a:r>
              <a:rPr lang="en-US" dirty="0" smtClean="0"/>
              <a:t>    r times</a:t>
            </a:r>
            <a:endParaRPr lang="en-US" dirty="0"/>
          </a:p>
        </p:txBody>
      </p:sp>
      <p:pic>
        <p:nvPicPr>
          <p:cNvPr id="7" name="Picture 6" descr="addin_tmp.png"/>
          <p:cNvPicPr>
            <a:picLocks noChangeAspect="1"/>
          </p:cNvPicPr>
          <p:nvPr>
            <p:custDataLst>
              <p:tags r:id="rId2"/>
            </p:custDataLst>
          </p:nvPr>
        </p:nvPicPr>
        <p:blipFill>
          <a:blip r:embed="rId6" cstate="print"/>
          <a:stretch>
            <a:fillRect/>
          </a:stretch>
        </p:blipFill>
        <p:spPr>
          <a:xfrm>
            <a:off x="8001000" y="2133600"/>
            <a:ext cx="154781" cy="152400"/>
          </a:xfrm>
          <a:prstGeom prst="rect">
            <a:avLst/>
          </a:prstGeom>
        </p:spPr>
      </p:pic>
      <p:pic>
        <p:nvPicPr>
          <p:cNvPr id="8" name="Picture 7" descr="addin_tmp.png"/>
          <p:cNvPicPr>
            <a:picLocks noChangeAspect="1"/>
          </p:cNvPicPr>
          <p:nvPr>
            <p:custDataLst>
              <p:tags r:id="rId3"/>
            </p:custDataLst>
          </p:nvPr>
        </p:nvPicPr>
        <p:blipFill>
          <a:blip r:embed="rId6" cstate="print"/>
          <a:stretch>
            <a:fillRect/>
          </a:stretch>
        </p:blipFill>
        <p:spPr>
          <a:xfrm>
            <a:off x="6553200" y="3962400"/>
            <a:ext cx="154781" cy="152400"/>
          </a:xfrm>
          <a:prstGeom prst="rect">
            <a:avLst/>
          </a:prstGeom>
        </p:spPr>
      </p:pic>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Transposes of Matrices</a:t>
            </a:r>
            <a:endParaRPr lang="en-US" dirty="0"/>
          </a:p>
        </p:txBody>
      </p:sp>
      <p:sp>
        <p:nvSpPr>
          <p:cNvPr id="3" name="Content Placeholder 2"/>
          <p:cNvSpPr>
            <a:spLocks noGrp="1"/>
          </p:cNvSpPr>
          <p:nvPr>
            <p:ph idx="1"/>
          </p:nvPr>
        </p:nvSpPr>
        <p:spPr/>
        <p:txBody>
          <a:bodyPr>
            <a:normAutofit/>
          </a:bodyPr>
          <a:lstStyle/>
          <a:p>
            <a:pPr>
              <a:buNone/>
            </a:pPr>
            <a:r>
              <a:rPr lang="en-US" b="1" dirty="0" smtClean="0"/>
              <a:t>   Definition</a:t>
            </a:r>
            <a:r>
              <a:rPr lang="en-US" dirty="0" smtClean="0"/>
              <a:t>: Let </a:t>
            </a:r>
            <a:r>
              <a:rPr lang="en-US" sz="2800" b="1" dirty="0" smtClean="0"/>
              <a:t>A</a:t>
            </a:r>
            <a:r>
              <a:rPr lang="en-US" sz="2800" dirty="0" smtClean="0"/>
              <a:t> = [</a:t>
            </a:r>
            <a:r>
              <a:rPr lang="en-US" sz="2800" i="1" dirty="0" err="1" smtClean="0">
                <a:ea typeface="Cambria Math" pitchFamily="18" charset="0"/>
              </a:rPr>
              <a:t>a</a:t>
            </a:r>
            <a:r>
              <a:rPr lang="en-US" sz="2800" i="1" baseline="-25000" dirty="0" err="1" smtClean="0">
                <a:ea typeface="Cambria Math" pitchFamily="18" charset="0"/>
              </a:rPr>
              <a:t>ij</a:t>
            </a:r>
            <a:r>
              <a:rPr lang="en-US" sz="2800" dirty="0" smtClean="0">
                <a:latin typeface="Cambria Math" pitchFamily="18" charset="0"/>
                <a:ea typeface="Cambria Math" pitchFamily="18" charset="0"/>
              </a:rPr>
              <a:t>] be an </a:t>
            </a:r>
            <a:r>
              <a:rPr lang="en-US" i="1" dirty="0" smtClean="0">
                <a:ea typeface="Cambria Math" pitchFamily="18" charset="0"/>
              </a:rPr>
              <a:t>m</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sym typeface="Symbol"/>
              </a:rPr>
              <a:t>  </a:t>
            </a:r>
            <a:r>
              <a:rPr lang="en-US" i="1" dirty="0" smtClean="0">
                <a:latin typeface="Cambria Math" pitchFamily="18" charset="0"/>
                <a:ea typeface="Cambria Math" pitchFamily="18" charset="0"/>
                <a:sym typeface="Symbol"/>
              </a:rPr>
              <a:t>  </a:t>
            </a:r>
            <a:r>
              <a:rPr lang="en-US" i="1" dirty="0" smtClean="0">
                <a:ea typeface="Cambria Math" pitchFamily="18" charset="0"/>
                <a:sym typeface="Symbol"/>
              </a:rPr>
              <a:t>n</a:t>
            </a:r>
            <a:r>
              <a:rPr lang="en-US" dirty="0" smtClean="0">
                <a:latin typeface="Cambria Math"/>
                <a:ea typeface="Cambria Math"/>
                <a:sym typeface="Symbol"/>
              </a:rPr>
              <a:t> matrix. The </a:t>
            </a:r>
            <a:r>
              <a:rPr lang="en-US" i="1" dirty="0" smtClean="0">
                <a:latin typeface="Cambria Math"/>
                <a:ea typeface="Cambria Math"/>
                <a:sym typeface="Symbol"/>
              </a:rPr>
              <a:t>transpose</a:t>
            </a:r>
            <a:r>
              <a:rPr lang="en-US" dirty="0" smtClean="0">
                <a:latin typeface="Cambria Math"/>
                <a:ea typeface="Cambria Math"/>
                <a:sym typeface="Symbol"/>
              </a:rPr>
              <a:t> of </a:t>
            </a:r>
            <a:r>
              <a:rPr lang="en-US" b="1" dirty="0" smtClean="0">
                <a:ea typeface="Cambria Math"/>
                <a:sym typeface="Symbol"/>
              </a:rPr>
              <a:t>A</a:t>
            </a:r>
            <a:r>
              <a:rPr lang="en-US" dirty="0" smtClean="0">
                <a:latin typeface="Cambria Math"/>
                <a:ea typeface="Cambria Math"/>
                <a:sym typeface="Symbol"/>
              </a:rPr>
              <a:t>, denoted by </a:t>
            </a:r>
            <a:r>
              <a:rPr lang="en-US" sz="2400" b="1" dirty="0" smtClean="0"/>
              <a:t>A</a:t>
            </a:r>
            <a:r>
              <a:rPr lang="en-US" baseline="30000" dirty="0" smtClean="0">
                <a:latin typeface="Cambria Math"/>
                <a:ea typeface="Cambria Math"/>
                <a:sym typeface="Symbol"/>
              </a:rPr>
              <a:t>t</a:t>
            </a:r>
            <a:r>
              <a:rPr lang="en-US" dirty="0" smtClean="0">
                <a:sym typeface="Symbol"/>
              </a:rPr>
              <a:t> ,</a:t>
            </a:r>
            <a:r>
              <a:rPr lang="en-US" dirty="0" smtClean="0"/>
              <a:t>is the </a:t>
            </a:r>
            <a:r>
              <a:rPr lang="en-US" i="1" dirty="0" smtClean="0">
                <a:ea typeface="Cambria Math" pitchFamily="18" charset="0"/>
              </a:rPr>
              <a:t>n</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sym typeface="Symbol"/>
              </a:rPr>
              <a:t> </a:t>
            </a:r>
            <a:r>
              <a:rPr lang="en-US" i="1" dirty="0" smtClean="0">
                <a:latin typeface="Cambria Math" pitchFamily="18" charset="0"/>
                <a:ea typeface="Cambria Math" pitchFamily="18" charset="0"/>
                <a:sym typeface="Symbol"/>
              </a:rPr>
              <a:t> </a:t>
            </a:r>
            <a:r>
              <a:rPr lang="en-US" i="1" dirty="0" smtClean="0">
                <a:ea typeface="Cambria Math" pitchFamily="18" charset="0"/>
                <a:sym typeface="Symbol"/>
              </a:rPr>
              <a:t>m</a:t>
            </a:r>
            <a:r>
              <a:rPr lang="en-US" dirty="0" smtClean="0"/>
              <a:t> matrix obtained by interchanging the rows and columns of </a:t>
            </a:r>
            <a:r>
              <a:rPr lang="en-US" b="1" dirty="0" smtClean="0"/>
              <a:t>A</a:t>
            </a:r>
            <a:r>
              <a:rPr lang="en-US" dirty="0" smtClean="0"/>
              <a:t>.  </a:t>
            </a:r>
          </a:p>
          <a:p>
            <a:pPr lvl="1">
              <a:buNone/>
            </a:pPr>
            <a:endParaRPr lang="en-US" dirty="0" smtClean="0"/>
          </a:p>
          <a:p>
            <a:pPr lvl="1">
              <a:buNone/>
            </a:pPr>
            <a:r>
              <a:rPr lang="en-US" dirty="0" smtClean="0"/>
              <a:t>If </a:t>
            </a:r>
            <a:r>
              <a:rPr lang="en-US" sz="2200" b="1" dirty="0" smtClean="0"/>
              <a:t>A</a:t>
            </a:r>
            <a:r>
              <a:rPr lang="en-US" baseline="30000" dirty="0" smtClean="0">
                <a:latin typeface="Cambria Math"/>
                <a:ea typeface="Cambria Math"/>
                <a:sym typeface="Symbol"/>
              </a:rPr>
              <a:t>t</a:t>
            </a:r>
            <a:r>
              <a:rPr lang="en-US" dirty="0" smtClean="0">
                <a:sym typeface="Symbol"/>
              </a:rPr>
              <a:t> =</a:t>
            </a:r>
            <a:r>
              <a:rPr lang="en-US" dirty="0" smtClean="0"/>
              <a:t> [</a:t>
            </a:r>
            <a:r>
              <a:rPr lang="en-US" i="1" dirty="0" err="1" smtClean="0">
                <a:ea typeface="Cambria Math" pitchFamily="18" charset="0"/>
                <a:sym typeface="Symbol"/>
              </a:rPr>
              <a:t>b</a:t>
            </a:r>
            <a:r>
              <a:rPr lang="en-US" i="1" baseline="-25000" dirty="0" err="1" smtClean="0">
                <a:ea typeface="Cambria Math" pitchFamily="18" charset="0"/>
                <a:sym typeface="Symbol"/>
              </a:rPr>
              <a:t>ij</a:t>
            </a:r>
            <a:r>
              <a:rPr lang="en-US" dirty="0" smtClean="0"/>
              <a:t>], then  </a:t>
            </a:r>
            <a:r>
              <a:rPr lang="en-US" dirty="0" err="1" smtClean="0">
                <a:latin typeface="Cambria Math" pitchFamily="18" charset="0"/>
                <a:ea typeface="Cambria Math" pitchFamily="18" charset="0"/>
                <a:sym typeface="Symbol"/>
              </a:rPr>
              <a:t>b</a:t>
            </a:r>
            <a:r>
              <a:rPr lang="en-US" baseline="-25000" dirty="0" err="1" smtClean="0">
                <a:latin typeface="Cambria Math" pitchFamily="18" charset="0"/>
                <a:ea typeface="Cambria Math" pitchFamily="18" charset="0"/>
                <a:sym typeface="Symbol"/>
              </a:rPr>
              <a:t>ij</a:t>
            </a:r>
            <a:r>
              <a:rPr lang="en-US" baseline="-25000" dirty="0" smtClean="0">
                <a:latin typeface="Cambria Math" pitchFamily="18" charset="0"/>
                <a:ea typeface="Cambria Math" pitchFamily="18" charset="0"/>
                <a:sym typeface="Symbol"/>
              </a:rPr>
              <a:t> </a:t>
            </a:r>
            <a:r>
              <a:rPr lang="en-US" dirty="0" smtClean="0">
                <a:latin typeface="Cambria Math" pitchFamily="18" charset="0"/>
                <a:ea typeface="Cambria Math" pitchFamily="18" charset="0"/>
                <a:sym typeface="Symbol"/>
              </a:rPr>
              <a:t> = </a:t>
            </a:r>
            <a:r>
              <a:rPr lang="en-US" dirty="0" err="1" smtClean="0">
                <a:latin typeface="Cambria Math" pitchFamily="18" charset="0"/>
                <a:ea typeface="Cambria Math" pitchFamily="18" charset="0"/>
                <a:sym typeface="Symbol"/>
              </a:rPr>
              <a:t>a</a:t>
            </a:r>
            <a:r>
              <a:rPr lang="en-US" baseline="-25000" dirty="0" err="1" smtClean="0">
                <a:latin typeface="Cambria Math" pitchFamily="18" charset="0"/>
                <a:ea typeface="Cambria Math" pitchFamily="18" charset="0"/>
                <a:sym typeface="Symbol"/>
              </a:rPr>
              <a:t>ji</a:t>
            </a:r>
            <a:r>
              <a:rPr lang="en-US" dirty="0" smtClean="0">
                <a:latin typeface="Cambria Math" pitchFamily="18" charset="0"/>
                <a:ea typeface="Cambria Math" pitchFamily="18" charset="0"/>
                <a:sym typeface="Symbol"/>
              </a:rPr>
              <a:t> for </a:t>
            </a:r>
            <a:r>
              <a:rPr lang="en-US" i="1" dirty="0" err="1" smtClean="0">
                <a:ea typeface="Cambria Math" pitchFamily="18" charset="0"/>
                <a:sym typeface="Symbol"/>
              </a:rPr>
              <a:t>i</a:t>
            </a:r>
            <a:r>
              <a:rPr lang="en-US" dirty="0" smtClean="0">
                <a:latin typeface="Cambria Math" pitchFamily="18" charset="0"/>
                <a:ea typeface="Cambria Math" pitchFamily="18" charset="0"/>
                <a:sym typeface="Symbol"/>
              </a:rPr>
              <a:t> =1,2,</a:t>
            </a:r>
            <a:r>
              <a:rPr lang="en-US" dirty="0" smtClean="0">
                <a:ea typeface="Cambria Math" pitchFamily="18" charset="0"/>
                <a:sym typeface="Symbol"/>
              </a:rPr>
              <a:t>…,</a:t>
            </a:r>
            <a:r>
              <a:rPr lang="en-US" i="1" dirty="0" smtClean="0">
                <a:ea typeface="Cambria Math" pitchFamily="18" charset="0"/>
                <a:sym typeface="Symbol"/>
              </a:rPr>
              <a:t>n</a:t>
            </a:r>
            <a:r>
              <a:rPr lang="en-US" dirty="0" smtClean="0">
                <a:latin typeface="Cambria Math" pitchFamily="18" charset="0"/>
                <a:ea typeface="Cambria Math" pitchFamily="18" charset="0"/>
                <a:sym typeface="Symbol"/>
              </a:rPr>
              <a:t>                                  and </a:t>
            </a:r>
            <a:r>
              <a:rPr lang="en-US" i="1" dirty="0" smtClean="0">
                <a:ea typeface="Cambria Math" pitchFamily="18" charset="0"/>
                <a:sym typeface="Symbol"/>
              </a:rPr>
              <a:t>j</a:t>
            </a:r>
            <a:r>
              <a:rPr lang="en-US" dirty="0" smtClean="0">
                <a:latin typeface="Cambria Math" pitchFamily="18" charset="0"/>
                <a:ea typeface="Cambria Math" pitchFamily="18" charset="0"/>
                <a:sym typeface="Symbol"/>
              </a:rPr>
              <a:t> = 1,2, </a:t>
            </a:r>
            <a:r>
              <a:rPr lang="en-US" dirty="0" smtClean="0">
                <a:ea typeface="Cambria Math" pitchFamily="18" charset="0"/>
                <a:sym typeface="Symbol"/>
              </a:rPr>
              <a:t>...</a:t>
            </a:r>
            <a:r>
              <a:rPr lang="en-US" dirty="0" smtClean="0">
                <a:latin typeface="Cambria Math" pitchFamily="18" charset="0"/>
                <a:ea typeface="Cambria Math" pitchFamily="18" charset="0"/>
                <a:sym typeface="Symbol"/>
              </a:rPr>
              <a:t>,</a:t>
            </a:r>
            <a:r>
              <a:rPr lang="en-US" i="1" dirty="0" smtClean="0">
                <a:ea typeface="Cambria Math" pitchFamily="18" charset="0"/>
                <a:sym typeface="Symbol"/>
              </a:rPr>
              <a:t>m</a:t>
            </a:r>
            <a:r>
              <a:rPr lang="en-US" dirty="0" smtClean="0">
                <a:latin typeface="Cambria Math" pitchFamily="18" charset="0"/>
                <a:ea typeface="Cambria Math" pitchFamily="18" charset="0"/>
                <a:sym typeface="Symbol"/>
              </a:rPr>
              <a:t>. </a:t>
            </a:r>
            <a:endParaRPr lang="en-US" dirty="0" smtClean="0">
              <a:latin typeface="Cambria Math"/>
              <a:ea typeface="Cambria Math"/>
              <a:sym typeface="Symbol"/>
            </a:endParaRPr>
          </a:p>
          <a:p>
            <a:endParaRPr lang="en-US" dirty="0" smtClean="0">
              <a:latin typeface="Cambria Math"/>
              <a:ea typeface="Cambria Math"/>
              <a:sym typeface="Symbol"/>
            </a:endParaRPr>
          </a:p>
          <a:p>
            <a:endParaRPr lang="en-US" dirty="0" smtClean="0">
              <a:latin typeface="Cambria Math"/>
              <a:ea typeface="Cambria Math"/>
              <a:sym typeface="Symbol"/>
            </a:endParaRPr>
          </a:p>
          <a:p>
            <a:endParaRPr lang="en-US" dirty="0" smtClean="0">
              <a:latin typeface="Cambria Math"/>
              <a:ea typeface="Cambria Math"/>
              <a:sym typeface="Symbol"/>
            </a:endParaRPr>
          </a:p>
        </p:txBody>
      </p:sp>
      <p:pic>
        <p:nvPicPr>
          <p:cNvPr id="5" name="Picture 4" descr="addin_tmp.png"/>
          <p:cNvPicPr>
            <a:picLocks noChangeAspect="1"/>
          </p:cNvPicPr>
          <p:nvPr>
            <p:custDataLst>
              <p:tags r:id="rId1"/>
            </p:custDataLst>
          </p:nvPr>
        </p:nvPicPr>
        <p:blipFill>
          <a:blip r:embed="rId5" cstate="print"/>
          <a:stretch>
            <a:fillRect/>
          </a:stretch>
        </p:blipFill>
        <p:spPr>
          <a:xfrm>
            <a:off x="1143000" y="4800600"/>
            <a:ext cx="7473315" cy="912495"/>
          </a:xfrm>
          <a:prstGeom prst="rect">
            <a:avLst/>
          </a:prstGeom>
        </p:spPr>
      </p:pic>
      <p:pic>
        <p:nvPicPr>
          <p:cNvPr id="6" name="Picture 5" descr="addin_tmp.png"/>
          <p:cNvPicPr>
            <a:picLocks noChangeAspect="1"/>
          </p:cNvPicPr>
          <p:nvPr>
            <p:custDataLst>
              <p:tags r:id="rId2"/>
            </p:custDataLst>
          </p:nvPr>
        </p:nvPicPr>
        <p:blipFill>
          <a:blip r:embed="rId6" cstate="print"/>
          <a:stretch>
            <a:fillRect/>
          </a:stretch>
        </p:blipFill>
        <p:spPr>
          <a:xfrm>
            <a:off x="6172200" y="2590800"/>
            <a:ext cx="154781" cy="152400"/>
          </a:xfrm>
          <a:prstGeom prst="rect">
            <a:avLst/>
          </a:prstGeom>
        </p:spPr>
      </p:pic>
      <p:pic>
        <p:nvPicPr>
          <p:cNvPr id="7" name="Picture 6" descr="addin_tmp.png"/>
          <p:cNvPicPr>
            <a:picLocks noChangeAspect="1"/>
          </p:cNvPicPr>
          <p:nvPr>
            <p:custDataLst>
              <p:tags r:id="rId3"/>
            </p:custDataLst>
          </p:nvPr>
        </p:nvPicPr>
        <p:blipFill>
          <a:blip r:embed="rId6" cstate="print"/>
          <a:stretch>
            <a:fillRect/>
          </a:stretch>
        </p:blipFill>
        <p:spPr>
          <a:xfrm>
            <a:off x="5638800" y="2133600"/>
            <a:ext cx="154781" cy="152400"/>
          </a:xfrm>
          <a:prstGeom prst="rect">
            <a:avLst/>
          </a:prstGeom>
        </p:spPr>
      </p:pic>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Transposes of Matrices</a:t>
            </a:r>
            <a:endParaRPr lang="en-US" dirty="0"/>
          </a:p>
        </p:txBody>
      </p:sp>
      <p:sp>
        <p:nvSpPr>
          <p:cNvPr id="3" name="Content Placeholder 2"/>
          <p:cNvSpPr>
            <a:spLocks noGrp="1"/>
          </p:cNvSpPr>
          <p:nvPr>
            <p:ph idx="1"/>
          </p:nvPr>
        </p:nvSpPr>
        <p:spPr/>
        <p:txBody>
          <a:bodyPr>
            <a:normAutofit/>
          </a:bodyPr>
          <a:lstStyle/>
          <a:p>
            <a:pPr>
              <a:buNone/>
            </a:pPr>
            <a:r>
              <a:rPr lang="en-US" b="1" dirty="0" smtClean="0"/>
              <a:t>   Definition</a:t>
            </a:r>
            <a:r>
              <a:rPr lang="en-US" dirty="0" smtClean="0"/>
              <a:t>: A square matrix </a:t>
            </a:r>
            <a:r>
              <a:rPr lang="en-US" sz="2800" b="1" dirty="0" smtClean="0"/>
              <a:t>A</a:t>
            </a:r>
            <a:r>
              <a:rPr lang="en-US" sz="2800" dirty="0" smtClean="0"/>
              <a:t> </a:t>
            </a:r>
            <a:r>
              <a:rPr lang="en-US" sz="2800" dirty="0" smtClean="0">
                <a:latin typeface="Cambria Math" pitchFamily="18" charset="0"/>
                <a:ea typeface="Cambria Math" pitchFamily="18" charset="0"/>
              </a:rPr>
              <a:t> is called symmetric if  </a:t>
            </a:r>
            <a:r>
              <a:rPr lang="en-US" b="1" dirty="0" smtClean="0">
                <a:ea typeface="Cambria Math"/>
                <a:sym typeface="Symbol"/>
              </a:rPr>
              <a:t>A</a:t>
            </a:r>
            <a:r>
              <a:rPr lang="en-US" dirty="0" smtClean="0">
                <a:latin typeface="Cambria Math"/>
                <a:ea typeface="Cambria Math"/>
                <a:sym typeface="Symbol"/>
              </a:rPr>
              <a:t> =</a:t>
            </a:r>
            <a:r>
              <a:rPr lang="en-US" b="1" dirty="0" smtClean="0">
                <a:ea typeface="Cambria Math"/>
                <a:sym typeface="Symbol"/>
              </a:rPr>
              <a:t> A</a:t>
            </a:r>
            <a:r>
              <a:rPr lang="en-US" baseline="30000" dirty="0" smtClean="0">
                <a:ea typeface="Cambria Math"/>
                <a:sym typeface="Symbol"/>
              </a:rPr>
              <a:t>t</a:t>
            </a:r>
            <a:r>
              <a:rPr lang="en-US" dirty="0" smtClean="0">
                <a:sym typeface="Symbol"/>
              </a:rPr>
              <a:t>. Thus </a:t>
            </a:r>
            <a:r>
              <a:rPr lang="en-US" sz="2400" b="1" dirty="0" smtClean="0"/>
              <a:t>A</a:t>
            </a:r>
            <a:r>
              <a:rPr lang="en-US" dirty="0" smtClean="0">
                <a:sym typeface="Symbol"/>
              </a:rPr>
              <a:t> =</a:t>
            </a:r>
            <a:r>
              <a:rPr lang="en-US" dirty="0" smtClean="0"/>
              <a:t> [</a:t>
            </a:r>
            <a:r>
              <a:rPr lang="en-US" i="1" dirty="0" err="1" smtClean="0">
                <a:ea typeface="Cambria Math" pitchFamily="18" charset="0"/>
                <a:sym typeface="Symbol"/>
              </a:rPr>
              <a:t>a</a:t>
            </a:r>
            <a:r>
              <a:rPr lang="en-US" i="1" baseline="-25000" dirty="0" err="1" smtClean="0">
                <a:ea typeface="Cambria Math" pitchFamily="18" charset="0"/>
                <a:sym typeface="Symbol"/>
              </a:rPr>
              <a:t>ij</a:t>
            </a:r>
            <a:r>
              <a:rPr lang="en-US" dirty="0" smtClean="0"/>
              <a:t>] is symmetric if  </a:t>
            </a:r>
            <a:r>
              <a:rPr lang="en-US" i="1" dirty="0" err="1" smtClean="0">
                <a:ea typeface="Cambria Math" pitchFamily="18" charset="0"/>
                <a:sym typeface="Symbol"/>
              </a:rPr>
              <a:t>a</a:t>
            </a:r>
            <a:r>
              <a:rPr lang="en-US" i="1" baseline="-25000" dirty="0" err="1" smtClean="0">
                <a:ea typeface="Cambria Math" pitchFamily="18" charset="0"/>
                <a:sym typeface="Symbol"/>
              </a:rPr>
              <a:t>ij</a:t>
            </a:r>
            <a:r>
              <a:rPr lang="en-US" baseline="-25000" dirty="0" smtClean="0">
                <a:latin typeface="Cambria Math" pitchFamily="18" charset="0"/>
                <a:ea typeface="Cambria Math" pitchFamily="18" charset="0"/>
                <a:sym typeface="Symbol"/>
              </a:rPr>
              <a:t> </a:t>
            </a:r>
            <a:r>
              <a:rPr lang="en-US" dirty="0" smtClean="0">
                <a:latin typeface="Cambria Math" pitchFamily="18" charset="0"/>
                <a:ea typeface="Cambria Math" pitchFamily="18" charset="0"/>
                <a:sym typeface="Symbol"/>
              </a:rPr>
              <a:t> = </a:t>
            </a:r>
            <a:r>
              <a:rPr lang="en-US" i="1" dirty="0" err="1" smtClean="0">
                <a:ea typeface="Cambria Math" pitchFamily="18" charset="0"/>
                <a:sym typeface="Symbol"/>
              </a:rPr>
              <a:t>a</a:t>
            </a:r>
            <a:r>
              <a:rPr lang="en-US" i="1" baseline="-25000" dirty="0" err="1" smtClean="0">
                <a:ea typeface="Cambria Math" pitchFamily="18" charset="0"/>
                <a:sym typeface="Symbol"/>
              </a:rPr>
              <a:t>ji</a:t>
            </a:r>
            <a:r>
              <a:rPr lang="en-US" dirty="0" smtClean="0">
                <a:latin typeface="Cambria Math" pitchFamily="18" charset="0"/>
                <a:ea typeface="Cambria Math" pitchFamily="18" charset="0"/>
                <a:sym typeface="Symbol"/>
              </a:rPr>
              <a:t> for </a:t>
            </a:r>
            <a:r>
              <a:rPr lang="en-US" i="1" dirty="0" err="1" smtClean="0">
                <a:ea typeface="Cambria Math" pitchFamily="18" charset="0"/>
                <a:sym typeface="Symbol"/>
              </a:rPr>
              <a:t>i</a:t>
            </a:r>
            <a:r>
              <a:rPr lang="en-US" dirty="0" smtClean="0">
                <a:latin typeface="Cambria Math" pitchFamily="18" charset="0"/>
                <a:ea typeface="Cambria Math" pitchFamily="18" charset="0"/>
                <a:sym typeface="Symbol"/>
              </a:rPr>
              <a:t> and </a:t>
            </a:r>
            <a:r>
              <a:rPr lang="en-US" i="1" dirty="0" smtClean="0">
                <a:ea typeface="Cambria Math" pitchFamily="18" charset="0"/>
                <a:sym typeface="Symbol"/>
              </a:rPr>
              <a:t>j</a:t>
            </a:r>
            <a:r>
              <a:rPr lang="en-US" dirty="0" smtClean="0">
                <a:latin typeface="Cambria Math" pitchFamily="18" charset="0"/>
                <a:ea typeface="Cambria Math" pitchFamily="18" charset="0"/>
                <a:sym typeface="Symbol"/>
              </a:rPr>
              <a:t> with  1</a:t>
            </a:r>
            <a:r>
              <a:rPr lang="en-US" dirty="0" smtClean="0">
                <a:latin typeface="Cambria Math"/>
                <a:ea typeface="Cambria Math"/>
                <a:sym typeface="Symbol"/>
              </a:rPr>
              <a:t>≤ </a:t>
            </a:r>
            <a:r>
              <a:rPr lang="en-US" i="1" dirty="0" err="1" smtClean="0">
                <a:ea typeface="Cambria Math"/>
                <a:sym typeface="Symbol"/>
              </a:rPr>
              <a:t>i</a:t>
            </a:r>
            <a:r>
              <a:rPr lang="en-US" dirty="0" smtClean="0">
                <a:latin typeface="Cambria Math"/>
                <a:ea typeface="Cambria Math"/>
                <a:sym typeface="Symbol"/>
              </a:rPr>
              <a:t>≤ </a:t>
            </a:r>
            <a:r>
              <a:rPr lang="en-US" i="1" dirty="0" smtClean="0">
                <a:latin typeface="Cambria Math"/>
                <a:ea typeface="Cambria Math"/>
                <a:sym typeface="Symbol"/>
              </a:rPr>
              <a:t>n</a:t>
            </a:r>
            <a:r>
              <a:rPr lang="en-US" dirty="0" smtClean="0">
                <a:latin typeface="Cambria Math"/>
                <a:ea typeface="Cambria Math"/>
                <a:sym typeface="Symbol"/>
              </a:rPr>
              <a:t>  and </a:t>
            </a:r>
            <a:r>
              <a:rPr lang="en-US" dirty="0" smtClean="0">
                <a:latin typeface="Cambria Math" pitchFamily="18" charset="0"/>
                <a:ea typeface="Cambria Math" pitchFamily="18" charset="0"/>
                <a:sym typeface="Symbol"/>
              </a:rPr>
              <a:t>1</a:t>
            </a:r>
            <a:r>
              <a:rPr lang="en-US" dirty="0" smtClean="0">
                <a:latin typeface="Cambria Math"/>
                <a:ea typeface="Cambria Math"/>
                <a:sym typeface="Symbol"/>
              </a:rPr>
              <a:t>≤ </a:t>
            </a:r>
            <a:r>
              <a:rPr lang="en-US" i="1" dirty="0" smtClean="0">
                <a:ea typeface="Cambria Math"/>
                <a:sym typeface="Symbol"/>
              </a:rPr>
              <a:t>j</a:t>
            </a:r>
            <a:r>
              <a:rPr lang="en-US" dirty="0" smtClean="0">
                <a:latin typeface="Cambria Math"/>
                <a:ea typeface="Cambria Math"/>
                <a:sym typeface="Symbol"/>
              </a:rPr>
              <a:t>≤ </a:t>
            </a:r>
            <a:r>
              <a:rPr lang="en-US" i="1" dirty="0" smtClean="0">
                <a:latin typeface="Cambria Math"/>
                <a:ea typeface="Cambria Math"/>
                <a:sym typeface="Symbol"/>
              </a:rPr>
              <a:t>n</a:t>
            </a:r>
            <a:r>
              <a:rPr lang="en-US" dirty="0" smtClean="0">
                <a:latin typeface="Cambria Math" pitchFamily="18" charset="0"/>
                <a:ea typeface="Cambria Math" pitchFamily="18" charset="0"/>
                <a:sym typeface="Symbol"/>
              </a:rPr>
              <a:t>. </a:t>
            </a:r>
          </a:p>
          <a:p>
            <a:pPr>
              <a:buNone/>
            </a:pPr>
            <a:endParaRPr lang="en-US" dirty="0" smtClean="0">
              <a:latin typeface="Cambria Math" pitchFamily="18" charset="0"/>
              <a:ea typeface="Cambria Math" pitchFamily="18" charset="0"/>
              <a:sym typeface="Symbol"/>
            </a:endParaRPr>
          </a:p>
          <a:p>
            <a:pPr>
              <a:buNone/>
            </a:pPr>
            <a:endParaRPr lang="en-US" dirty="0" smtClean="0">
              <a:latin typeface="Cambria Math" pitchFamily="18" charset="0"/>
              <a:ea typeface="Cambria Math" pitchFamily="18" charset="0"/>
              <a:sym typeface="Symbol"/>
            </a:endParaRPr>
          </a:p>
          <a:p>
            <a:pPr>
              <a:buNone/>
            </a:pPr>
            <a:endParaRPr lang="en-US" dirty="0" smtClean="0">
              <a:latin typeface="Cambria Math" pitchFamily="18" charset="0"/>
              <a:ea typeface="Cambria Math" pitchFamily="18" charset="0"/>
              <a:sym typeface="Symbol"/>
            </a:endParaRPr>
          </a:p>
          <a:p>
            <a:pPr>
              <a:buNone/>
            </a:pPr>
            <a:r>
              <a:rPr lang="en-US" dirty="0" smtClean="0">
                <a:ea typeface="Cambria Math" pitchFamily="18" charset="0"/>
                <a:sym typeface="Symbol"/>
              </a:rPr>
              <a:t>    Square</a:t>
            </a:r>
            <a:r>
              <a:rPr lang="en-US" dirty="0" smtClean="0">
                <a:latin typeface="Cambria Math" pitchFamily="18" charset="0"/>
                <a:ea typeface="Cambria Math" pitchFamily="18" charset="0"/>
                <a:sym typeface="Symbol"/>
              </a:rPr>
              <a:t>  matrices do not change when their rows and columns are interchanged.</a:t>
            </a:r>
            <a:endParaRPr lang="en-US" dirty="0" smtClean="0">
              <a:latin typeface="Cambria Math"/>
              <a:ea typeface="Cambria Math"/>
              <a:sym typeface="Symbol"/>
            </a:endParaRPr>
          </a:p>
          <a:p>
            <a:endParaRPr lang="en-US" dirty="0" smtClean="0">
              <a:latin typeface="Cambria Math"/>
              <a:ea typeface="Cambria Math"/>
              <a:sym typeface="Symbol"/>
            </a:endParaRPr>
          </a:p>
          <a:p>
            <a:endParaRPr lang="en-US" dirty="0" smtClean="0">
              <a:latin typeface="Cambria Math"/>
              <a:ea typeface="Cambria Math"/>
              <a:sym typeface="Symbol"/>
            </a:endParaRPr>
          </a:p>
          <a:p>
            <a:endParaRPr lang="en-US" dirty="0" smtClean="0">
              <a:latin typeface="Cambria Math"/>
              <a:ea typeface="Cambria Math"/>
              <a:sym typeface="Symbol"/>
            </a:endParaRPr>
          </a:p>
        </p:txBody>
      </p:sp>
      <p:pic>
        <p:nvPicPr>
          <p:cNvPr id="7" name="Picture 6" descr="addin_tmp.png"/>
          <p:cNvPicPr>
            <a:picLocks noChangeAspect="1"/>
          </p:cNvPicPr>
          <p:nvPr>
            <p:custDataLst>
              <p:tags r:id="rId1"/>
            </p:custDataLst>
          </p:nvPr>
        </p:nvPicPr>
        <p:blipFill>
          <a:blip r:embed="rId3" cstate="print"/>
          <a:stretch>
            <a:fillRect/>
          </a:stretch>
        </p:blipFill>
        <p:spPr>
          <a:xfrm>
            <a:off x="2133601" y="3505200"/>
            <a:ext cx="3968115" cy="912495"/>
          </a:xfrm>
          <a:prstGeom prst="rect">
            <a:avLst/>
          </a:prstGeom>
        </p:spPr>
      </p:pic>
    </p:spTree>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Zero-One Matrices</a:t>
            </a:r>
            <a:endParaRPr lang="en-US"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A matrix all of whose entries are either </a:t>
            </a:r>
            <a:r>
              <a:rPr lang="en-US" dirty="0" smtClean="0">
                <a:latin typeface="Cambria Math" pitchFamily="18" charset="0"/>
                <a:ea typeface="Cambria Math" pitchFamily="18" charset="0"/>
              </a:rPr>
              <a:t>0</a:t>
            </a:r>
            <a:r>
              <a:rPr lang="en-US" dirty="0" smtClean="0"/>
              <a:t> or </a:t>
            </a:r>
            <a:r>
              <a:rPr lang="en-US" dirty="0" smtClean="0">
                <a:latin typeface="Cambria Math" pitchFamily="18" charset="0"/>
                <a:ea typeface="Cambria Math" pitchFamily="18" charset="0"/>
              </a:rPr>
              <a:t>1</a:t>
            </a:r>
            <a:r>
              <a:rPr lang="en-US" dirty="0" smtClean="0"/>
              <a:t> is called a </a:t>
            </a:r>
            <a:r>
              <a:rPr lang="en-US" i="1" dirty="0" smtClean="0"/>
              <a:t>zero-one matrix</a:t>
            </a:r>
            <a:r>
              <a:rPr lang="en-US" dirty="0" smtClean="0"/>
              <a:t>. (These will be used in Chapters 9 and </a:t>
            </a:r>
            <a:r>
              <a:rPr lang="en-US" dirty="0" smtClean="0">
                <a:latin typeface="Cambria Math" pitchFamily="18" charset="0"/>
                <a:ea typeface="Cambria Math" pitchFamily="18" charset="0"/>
              </a:rPr>
              <a:t>10.)</a:t>
            </a:r>
            <a:r>
              <a:rPr lang="en-US" dirty="0" smtClean="0"/>
              <a:t> </a:t>
            </a:r>
          </a:p>
          <a:p>
            <a:pPr>
              <a:buNone/>
            </a:pPr>
            <a:r>
              <a:rPr lang="en-US" dirty="0" smtClean="0"/>
              <a:t>   Algorithms operating on discrete structures represented by zero-one matrices are based on Boolean arithmetic defined by the following Boolean operations:</a:t>
            </a:r>
          </a:p>
          <a:p>
            <a:pPr>
              <a:buNone/>
            </a:pPr>
            <a:r>
              <a:rPr lang="en-US" dirty="0" smtClean="0"/>
              <a:t>   </a:t>
            </a:r>
            <a:endParaRPr lang="en-US" dirty="0"/>
          </a:p>
        </p:txBody>
      </p:sp>
      <p:pic>
        <p:nvPicPr>
          <p:cNvPr id="5" name="Picture 4" descr="addin_tmp.png"/>
          <p:cNvPicPr>
            <a:picLocks noChangeAspect="1"/>
          </p:cNvPicPr>
          <p:nvPr>
            <p:custDataLst>
              <p:tags r:id="rId1"/>
            </p:custDataLst>
          </p:nvPr>
        </p:nvPicPr>
        <p:blipFill>
          <a:blip r:embed="rId4" cstate="print"/>
          <a:stretch>
            <a:fillRect/>
          </a:stretch>
        </p:blipFill>
        <p:spPr>
          <a:xfrm>
            <a:off x="914400" y="5029200"/>
            <a:ext cx="3190875" cy="609600"/>
          </a:xfrm>
          <a:prstGeom prst="rect">
            <a:avLst/>
          </a:prstGeom>
        </p:spPr>
      </p:pic>
      <p:pic>
        <p:nvPicPr>
          <p:cNvPr id="7" name="Picture 6" descr="addin_tmp.png"/>
          <p:cNvPicPr>
            <a:picLocks noChangeAspect="1"/>
          </p:cNvPicPr>
          <p:nvPr>
            <p:custDataLst>
              <p:tags r:id="rId2"/>
            </p:custDataLst>
          </p:nvPr>
        </p:nvPicPr>
        <p:blipFill>
          <a:blip r:embed="rId5" cstate="print"/>
          <a:stretch>
            <a:fillRect/>
          </a:stretch>
        </p:blipFill>
        <p:spPr>
          <a:xfrm>
            <a:off x="4572001" y="5029200"/>
            <a:ext cx="3686175" cy="609600"/>
          </a:xfrm>
          <a:prstGeom prst="rect">
            <a:avLst/>
          </a:prstGeom>
        </p:spPr>
      </p:pic>
    </p:spTree>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Zero-One Matrices</a:t>
            </a:r>
            <a:endParaRPr lang="en-US"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Let </a:t>
            </a:r>
            <a:r>
              <a:rPr lang="en-US" sz="2800" b="1" dirty="0" smtClean="0"/>
              <a:t>A</a:t>
            </a:r>
            <a:r>
              <a:rPr lang="en-US" sz="2800" dirty="0" smtClean="0"/>
              <a:t> = [</a:t>
            </a:r>
            <a:r>
              <a:rPr lang="en-US" sz="2800" i="1" dirty="0" err="1" smtClean="0">
                <a:ea typeface="Cambria Math" pitchFamily="18" charset="0"/>
              </a:rPr>
              <a:t>a</a:t>
            </a:r>
            <a:r>
              <a:rPr lang="en-US" sz="2800" i="1" baseline="-25000" dirty="0" err="1" smtClean="0">
                <a:ea typeface="Cambria Math" pitchFamily="18" charset="0"/>
              </a:rPr>
              <a:t>ij</a:t>
            </a:r>
            <a:r>
              <a:rPr lang="en-US" sz="2800" dirty="0" smtClean="0">
                <a:latin typeface="Cambria Math" pitchFamily="18" charset="0"/>
                <a:ea typeface="Cambria Math" pitchFamily="18" charset="0"/>
              </a:rPr>
              <a:t>]  and </a:t>
            </a:r>
            <a:r>
              <a:rPr lang="en-US" sz="2800" b="1" dirty="0" smtClean="0"/>
              <a:t>B</a:t>
            </a:r>
            <a:r>
              <a:rPr lang="en-US" sz="2800" dirty="0" smtClean="0"/>
              <a:t> = [</a:t>
            </a:r>
            <a:r>
              <a:rPr lang="en-US" sz="2800" i="1" dirty="0" err="1" smtClean="0">
                <a:ea typeface="Cambria Math" pitchFamily="18" charset="0"/>
              </a:rPr>
              <a:t>b</a:t>
            </a:r>
            <a:r>
              <a:rPr lang="en-US" sz="2800" i="1" baseline="-25000" dirty="0" err="1" smtClean="0">
                <a:ea typeface="Cambria Math" pitchFamily="18" charset="0"/>
              </a:rPr>
              <a:t>ij</a:t>
            </a:r>
            <a:r>
              <a:rPr lang="en-US" sz="2800" dirty="0" smtClean="0">
                <a:latin typeface="Cambria Math" pitchFamily="18" charset="0"/>
                <a:ea typeface="Cambria Math" pitchFamily="18" charset="0"/>
              </a:rPr>
              <a:t>] be an </a:t>
            </a:r>
            <a:r>
              <a:rPr lang="en-US" i="1" dirty="0" smtClean="0">
                <a:ea typeface="Cambria Math" pitchFamily="18" charset="0"/>
              </a:rPr>
              <a:t>m</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sym typeface="Symbol"/>
              </a:rPr>
              <a:t></a:t>
            </a:r>
            <a:r>
              <a:rPr lang="en-US" i="1" dirty="0" smtClean="0">
                <a:latin typeface="Cambria Math" pitchFamily="18" charset="0"/>
                <a:ea typeface="Cambria Math" pitchFamily="18" charset="0"/>
                <a:sym typeface="Symbol"/>
              </a:rPr>
              <a:t> </a:t>
            </a:r>
            <a:r>
              <a:rPr lang="en-US" i="1" dirty="0" smtClean="0">
                <a:ea typeface="Cambria Math" pitchFamily="18" charset="0"/>
                <a:sym typeface="Symbol"/>
              </a:rPr>
              <a:t>n</a:t>
            </a:r>
            <a:r>
              <a:rPr lang="en-US" dirty="0" smtClean="0">
                <a:latin typeface="Cambria Math"/>
                <a:ea typeface="Cambria Math"/>
                <a:sym typeface="Symbol"/>
              </a:rPr>
              <a:t> zero-one matrices. </a:t>
            </a:r>
          </a:p>
          <a:p>
            <a:pPr lvl="1"/>
            <a:r>
              <a:rPr lang="en-US" dirty="0" smtClean="0">
                <a:latin typeface="Cambria Math"/>
                <a:ea typeface="Cambria Math"/>
                <a:sym typeface="Symbol"/>
              </a:rPr>
              <a:t>The </a:t>
            </a:r>
            <a:r>
              <a:rPr lang="en-US" i="1" dirty="0" smtClean="0">
                <a:ea typeface="Cambria Math"/>
                <a:sym typeface="Symbol"/>
              </a:rPr>
              <a:t>join</a:t>
            </a:r>
            <a:r>
              <a:rPr lang="en-US" dirty="0" smtClean="0">
                <a:ea typeface="Cambria Math"/>
                <a:sym typeface="Symbol"/>
              </a:rPr>
              <a:t> </a:t>
            </a:r>
            <a:r>
              <a:rPr lang="en-US" dirty="0" smtClean="0">
                <a:latin typeface="Cambria Math"/>
                <a:ea typeface="Cambria Math"/>
                <a:sym typeface="Symbol"/>
              </a:rPr>
              <a:t>of </a:t>
            </a:r>
            <a:r>
              <a:rPr lang="en-US" b="1" dirty="0" smtClean="0">
                <a:ea typeface="Cambria Math"/>
                <a:sym typeface="Symbol"/>
              </a:rPr>
              <a:t>A </a:t>
            </a:r>
            <a:r>
              <a:rPr lang="en-US" dirty="0" smtClean="0">
                <a:ea typeface="Cambria Math"/>
                <a:sym typeface="Symbol"/>
              </a:rPr>
              <a:t>and </a:t>
            </a:r>
            <a:r>
              <a:rPr lang="en-US" b="1" dirty="0" smtClean="0">
                <a:ea typeface="Cambria Math"/>
                <a:sym typeface="Symbol"/>
              </a:rPr>
              <a:t>B </a:t>
            </a:r>
            <a:r>
              <a:rPr lang="en-US" dirty="0" smtClean="0">
                <a:ea typeface="Cambria Math"/>
                <a:sym typeface="Symbol"/>
              </a:rPr>
              <a:t>is the zero-one matrix with (</a:t>
            </a:r>
            <a:r>
              <a:rPr lang="en-US" i="1" dirty="0" err="1" smtClean="0">
                <a:ea typeface="Cambria Math"/>
                <a:sym typeface="Symbol"/>
              </a:rPr>
              <a:t>i,j</a:t>
            </a:r>
            <a:r>
              <a:rPr lang="en-US" dirty="0" smtClean="0">
                <a:ea typeface="Cambria Math"/>
                <a:sym typeface="Symbol"/>
              </a:rPr>
              <a:t>)</a:t>
            </a:r>
            <a:r>
              <a:rPr lang="en-US" dirty="0" err="1" smtClean="0">
                <a:ea typeface="Cambria Math"/>
                <a:sym typeface="Symbol"/>
              </a:rPr>
              <a:t>th</a:t>
            </a:r>
            <a:r>
              <a:rPr lang="en-US" dirty="0" smtClean="0">
                <a:ea typeface="Cambria Math"/>
                <a:sym typeface="Symbol"/>
              </a:rPr>
              <a:t>  entry  </a:t>
            </a:r>
            <a:r>
              <a:rPr lang="en-US" i="1" dirty="0" err="1" smtClean="0">
                <a:ea typeface="Cambria Math"/>
                <a:sym typeface="Symbol"/>
              </a:rPr>
              <a:t>a</a:t>
            </a:r>
            <a:r>
              <a:rPr lang="en-US" baseline="-25000" dirty="0" err="1" smtClean="0">
                <a:ea typeface="Cambria Math"/>
                <a:sym typeface="Symbol"/>
              </a:rPr>
              <a:t>ij</a:t>
            </a:r>
            <a:r>
              <a:rPr lang="en-US" dirty="0" smtClean="0">
                <a:latin typeface="Cambria Math"/>
                <a:ea typeface="Cambria Math"/>
                <a:sym typeface="Symbol"/>
              </a:rPr>
              <a:t> ∨ </a:t>
            </a:r>
            <a:r>
              <a:rPr lang="en-US" i="1" dirty="0" err="1" smtClean="0">
                <a:ea typeface="Cambria Math"/>
                <a:sym typeface="Symbol"/>
              </a:rPr>
              <a:t>b</a:t>
            </a:r>
            <a:r>
              <a:rPr lang="en-US" baseline="-25000" dirty="0" err="1" smtClean="0">
                <a:ea typeface="Cambria Math"/>
                <a:sym typeface="Symbol"/>
              </a:rPr>
              <a:t>ij</a:t>
            </a:r>
            <a:r>
              <a:rPr lang="en-US" dirty="0" smtClean="0">
                <a:ea typeface="Cambria Math"/>
                <a:sym typeface="Symbol"/>
              </a:rPr>
              <a:t>. </a:t>
            </a:r>
            <a:r>
              <a:rPr lang="en-US" dirty="0" smtClean="0">
                <a:latin typeface="Cambria Math"/>
                <a:ea typeface="Cambria Math"/>
                <a:sym typeface="Symbol"/>
              </a:rPr>
              <a:t>The </a:t>
            </a:r>
            <a:r>
              <a:rPr lang="en-US" i="1" dirty="0" smtClean="0">
                <a:ea typeface="Cambria Math"/>
                <a:sym typeface="Symbol"/>
              </a:rPr>
              <a:t>join</a:t>
            </a:r>
            <a:r>
              <a:rPr lang="en-US" dirty="0" smtClean="0">
                <a:ea typeface="Cambria Math"/>
                <a:sym typeface="Symbol"/>
              </a:rPr>
              <a:t> </a:t>
            </a:r>
            <a:r>
              <a:rPr lang="en-US" dirty="0" smtClean="0">
                <a:latin typeface="Cambria Math"/>
                <a:ea typeface="Cambria Math"/>
                <a:sym typeface="Symbol"/>
              </a:rPr>
              <a:t>of </a:t>
            </a:r>
            <a:r>
              <a:rPr lang="en-US" b="1" dirty="0" smtClean="0">
                <a:ea typeface="Cambria Math"/>
                <a:sym typeface="Symbol"/>
              </a:rPr>
              <a:t>A </a:t>
            </a:r>
            <a:r>
              <a:rPr lang="en-US" dirty="0" smtClean="0">
                <a:ea typeface="Cambria Math"/>
                <a:sym typeface="Symbol"/>
              </a:rPr>
              <a:t>and </a:t>
            </a:r>
            <a:r>
              <a:rPr lang="en-US" b="1" dirty="0" smtClean="0">
                <a:ea typeface="Cambria Math"/>
                <a:sym typeface="Symbol"/>
              </a:rPr>
              <a:t>B </a:t>
            </a:r>
            <a:r>
              <a:rPr lang="en-US" dirty="0" smtClean="0"/>
              <a:t>is denoted by </a:t>
            </a:r>
            <a:r>
              <a:rPr lang="en-US" b="1" dirty="0" smtClean="0">
                <a:ea typeface="Cambria Math"/>
                <a:sym typeface="Symbol"/>
              </a:rPr>
              <a:t>A </a:t>
            </a:r>
            <a:r>
              <a:rPr lang="en-US" dirty="0" smtClean="0">
                <a:latin typeface="Cambria Math"/>
                <a:ea typeface="Cambria Math"/>
                <a:sym typeface="Symbol"/>
              </a:rPr>
              <a:t>∨</a:t>
            </a:r>
            <a:r>
              <a:rPr lang="en-US" dirty="0" smtClean="0">
                <a:ea typeface="Cambria Math"/>
                <a:sym typeface="Symbol"/>
              </a:rPr>
              <a:t> </a:t>
            </a:r>
            <a:r>
              <a:rPr lang="en-US" b="1" dirty="0" smtClean="0">
                <a:ea typeface="Cambria Math"/>
                <a:sym typeface="Symbol"/>
              </a:rPr>
              <a:t>B</a:t>
            </a:r>
            <a:r>
              <a:rPr lang="en-US" dirty="0" smtClean="0">
                <a:ea typeface="Cambria Math"/>
                <a:sym typeface="Symbol"/>
              </a:rPr>
              <a:t>. </a:t>
            </a:r>
          </a:p>
          <a:p>
            <a:pPr lvl="1"/>
            <a:r>
              <a:rPr lang="en-US" dirty="0" smtClean="0">
                <a:sym typeface="Symbol"/>
              </a:rPr>
              <a:t> T</a:t>
            </a:r>
            <a:r>
              <a:rPr lang="en-US" dirty="0" smtClean="0"/>
              <a:t>he meet of </a:t>
            </a:r>
            <a:r>
              <a:rPr lang="en-US" dirty="0" err="1" smtClean="0">
                <a:latin typeface="Cambria Math"/>
                <a:ea typeface="Cambria Math"/>
                <a:sym typeface="Symbol"/>
              </a:rPr>
              <a:t>of</a:t>
            </a:r>
            <a:r>
              <a:rPr lang="en-US" dirty="0" smtClean="0">
                <a:latin typeface="Cambria Math"/>
                <a:ea typeface="Cambria Math"/>
                <a:sym typeface="Symbol"/>
              </a:rPr>
              <a:t> </a:t>
            </a:r>
            <a:r>
              <a:rPr lang="en-US" b="1" dirty="0" smtClean="0">
                <a:ea typeface="Cambria Math"/>
                <a:sym typeface="Symbol"/>
              </a:rPr>
              <a:t>A </a:t>
            </a:r>
            <a:r>
              <a:rPr lang="en-US" dirty="0" smtClean="0">
                <a:ea typeface="Cambria Math"/>
                <a:sym typeface="Symbol"/>
              </a:rPr>
              <a:t>and </a:t>
            </a:r>
            <a:r>
              <a:rPr lang="en-US" b="1" dirty="0" smtClean="0">
                <a:ea typeface="Cambria Math"/>
                <a:sym typeface="Symbol"/>
              </a:rPr>
              <a:t>B </a:t>
            </a:r>
            <a:r>
              <a:rPr lang="en-US" dirty="0" smtClean="0"/>
              <a:t>is the zero-one matrix with </a:t>
            </a:r>
            <a:r>
              <a:rPr lang="en-US" dirty="0" smtClean="0">
                <a:ea typeface="Cambria Math"/>
                <a:sym typeface="Symbol"/>
              </a:rPr>
              <a:t>(</a:t>
            </a:r>
            <a:r>
              <a:rPr lang="en-US" i="1" dirty="0" err="1" smtClean="0">
                <a:ea typeface="Cambria Math"/>
                <a:sym typeface="Symbol"/>
              </a:rPr>
              <a:t>i,j</a:t>
            </a:r>
            <a:r>
              <a:rPr lang="en-US" dirty="0" smtClean="0">
                <a:ea typeface="Cambria Math"/>
                <a:sym typeface="Symbol"/>
              </a:rPr>
              <a:t>)</a:t>
            </a:r>
            <a:r>
              <a:rPr lang="en-US" dirty="0" err="1" smtClean="0">
                <a:ea typeface="Cambria Math"/>
                <a:sym typeface="Symbol"/>
              </a:rPr>
              <a:t>th</a:t>
            </a:r>
            <a:r>
              <a:rPr lang="en-US" dirty="0" smtClean="0"/>
              <a:t> </a:t>
            </a:r>
            <a:r>
              <a:rPr lang="en-US" dirty="0" smtClean="0">
                <a:ea typeface="Cambria Math" pitchFamily="18" charset="0"/>
              </a:rPr>
              <a:t>entry</a:t>
            </a:r>
            <a:r>
              <a:rPr lang="en-US" i="1" dirty="0" smtClean="0">
                <a:ea typeface="Cambria Math" pitchFamily="18" charset="0"/>
              </a:rPr>
              <a:t> </a:t>
            </a:r>
            <a:r>
              <a:rPr lang="en-US" i="1" dirty="0" err="1" smtClean="0">
                <a:ea typeface="Cambria Math"/>
                <a:sym typeface="Symbol"/>
              </a:rPr>
              <a:t>a</a:t>
            </a:r>
            <a:r>
              <a:rPr lang="en-US" baseline="-25000" dirty="0" err="1" smtClean="0">
                <a:ea typeface="Cambria Math"/>
                <a:sym typeface="Symbol"/>
              </a:rPr>
              <a:t>ij</a:t>
            </a:r>
            <a:r>
              <a:rPr lang="en-US" dirty="0" smtClean="0">
                <a:latin typeface="Cambria Math"/>
                <a:ea typeface="Cambria Math"/>
                <a:sym typeface="Symbol"/>
              </a:rPr>
              <a:t> ∧ </a:t>
            </a:r>
            <a:r>
              <a:rPr lang="en-US" i="1" dirty="0" err="1" smtClean="0">
                <a:ea typeface="Cambria Math"/>
                <a:sym typeface="Symbol"/>
              </a:rPr>
              <a:t>b</a:t>
            </a:r>
            <a:r>
              <a:rPr lang="en-US" baseline="-25000" dirty="0" err="1" smtClean="0">
                <a:ea typeface="Cambria Math"/>
                <a:sym typeface="Symbol"/>
              </a:rPr>
              <a:t>ij</a:t>
            </a:r>
            <a:r>
              <a:rPr lang="en-US" dirty="0" smtClean="0">
                <a:sym typeface="Symbol"/>
              </a:rPr>
              <a:t>.</a:t>
            </a:r>
            <a:r>
              <a:rPr lang="en-US" dirty="0" smtClean="0"/>
              <a:t> </a:t>
            </a:r>
            <a:r>
              <a:rPr lang="en-US" dirty="0" smtClean="0">
                <a:latin typeface="Cambria Math"/>
                <a:ea typeface="Cambria Math"/>
                <a:sym typeface="Symbol"/>
              </a:rPr>
              <a:t> The </a:t>
            </a:r>
            <a:r>
              <a:rPr lang="en-US" i="1" dirty="0" smtClean="0">
                <a:ea typeface="Cambria Math"/>
                <a:sym typeface="Symbol"/>
              </a:rPr>
              <a:t>meet</a:t>
            </a:r>
            <a:r>
              <a:rPr lang="en-US" dirty="0" smtClean="0">
                <a:ea typeface="Cambria Math"/>
                <a:sym typeface="Symbol"/>
              </a:rPr>
              <a:t> </a:t>
            </a:r>
            <a:r>
              <a:rPr lang="en-US" dirty="0" smtClean="0">
                <a:latin typeface="Cambria Math"/>
                <a:ea typeface="Cambria Math"/>
                <a:sym typeface="Symbol"/>
              </a:rPr>
              <a:t>of </a:t>
            </a:r>
            <a:r>
              <a:rPr lang="en-US" b="1" dirty="0" smtClean="0">
                <a:ea typeface="Cambria Math"/>
                <a:sym typeface="Symbol"/>
              </a:rPr>
              <a:t>A </a:t>
            </a:r>
            <a:r>
              <a:rPr lang="en-US" dirty="0" smtClean="0">
                <a:ea typeface="Cambria Math"/>
                <a:sym typeface="Symbol"/>
              </a:rPr>
              <a:t>and </a:t>
            </a:r>
            <a:r>
              <a:rPr lang="en-US" b="1" dirty="0" smtClean="0">
                <a:ea typeface="Cambria Math"/>
                <a:sym typeface="Symbol"/>
              </a:rPr>
              <a:t>B </a:t>
            </a:r>
            <a:r>
              <a:rPr lang="en-US" dirty="0" smtClean="0"/>
              <a:t>is denoted       by </a:t>
            </a:r>
            <a:r>
              <a:rPr lang="en-US" b="1" dirty="0" smtClean="0">
                <a:ea typeface="Cambria Math"/>
                <a:sym typeface="Symbol"/>
              </a:rPr>
              <a:t>A </a:t>
            </a:r>
            <a:r>
              <a:rPr lang="en-US" dirty="0" smtClean="0">
                <a:latin typeface="Cambria Math"/>
                <a:ea typeface="Cambria Math"/>
                <a:sym typeface="Symbol"/>
              </a:rPr>
              <a:t>∧</a:t>
            </a:r>
            <a:r>
              <a:rPr lang="en-US" dirty="0" smtClean="0">
                <a:ea typeface="Cambria Math"/>
                <a:sym typeface="Symbol"/>
              </a:rPr>
              <a:t> </a:t>
            </a:r>
            <a:r>
              <a:rPr lang="en-US" b="1" dirty="0" smtClean="0">
                <a:ea typeface="Cambria Math"/>
                <a:sym typeface="Symbol"/>
              </a:rPr>
              <a:t>B</a:t>
            </a:r>
            <a:r>
              <a:rPr lang="en-US" dirty="0" smtClean="0">
                <a:ea typeface="Cambria Math"/>
                <a:sym typeface="Symbol"/>
              </a:rPr>
              <a:t>. </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Διαστήματα – </a:t>
            </a:r>
            <a:r>
              <a:rPr lang="en-US" dirty="0" smtClean="0"/>
              <a:t>Interval Notation</a:t>
            </a:r>
            <a:endParaRPr lang="en-US" dirty="0"/>
          </a:p>
        </p:txBody>
      </p:sp>
      <p:sp>
        <p:nvSpPr>
          <p:cNvPr id="3" name="Content Placeholder 2"/>
          <p:cNvSpPr>
            <a:spLocks noGrp="1"/>
          </p:cNvSpPr>
          <p:nvPr>
            <p:ph idx="1"/>
          </p:nvPr>
        </p:nvSpPr>
        <p:spPr/>
        <p:txBody>
          <a:bodyPr/>
          <a:lstStyle/>
          <a:p>
            <a:pPr>
              <a:buNone/>
            </a:pPr>
            <a:endParaRPr lang="en-US" dirty="0" smtClean="0"/>
          </a:p>
          <a:p>
            <a:pPr>
              <a:buNone/>
            </a:pPr>
            <a:r>
              <a:rPr lang="en-US" dirty="0" smtClean="0">
                <a:latin typeface="Cambria Math" pitchFamily="18" charset="0"/>
                <a:ea typeface="Cambria Math" pitchFamily="18" charset="0"/>
              </a:rPr>
              <a:t>   [</a:t>
            </a:r>
            <a:r>
              <a:rPr lang="en-US" i="1" dirty="0" err="1" smtClean="0">
                <a:latin typeface="Cambria Math" pitchFamily="18" charset="0"/>
                <a:ea typeface="Cambria Math" pitchFamily="18" charset="0"/>
              </a:rPr>
              <a:t>a</a:t>
            </a:r>
            <a:r>
              <a:rPr lang="en-US" dirty="0" err="1" smtClean="0">
                <a:latin typeface="Cambria Math" pitchFamily="18" charset="0"/>
                <a:ea typeface="Cambria Math" pitchFamily="18" charset="0"/>
              </a:rPr>
              <a:t>,</a:t>
            </a:r>
            <a:r>
              <a:rPr lang="en-US" i="1" dirty="0" err="1" smtClean="0">
                <a:latin typeface="Cambria Math" pitchFamily="18" charset="0"/>
                <a:ea typeface="Cambria Math" pitchFamily="18" charset="0"/>
              </a:rPr>
              <a:t>b</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x</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a</a:t>
            </a:r>
            <a:r>
              <a:rPr lang="en-US" dirty="0" smtClean="0">
                <a:latin typeface="Cambria Math" pitchFamily="18" charset="0"/>
                <a:ea typeface="Cambria Math" pitchFamily="18" charset="0"/>
              </a:rPr>
              <a:t> </a:t>
            </a:r>
            <a:r>
              <a:rPr lang="en-US" dirty="0" smtClean="0">
                <a:latin typeface="Cambria Math"/>
                <a:ea typeface="Cambria Math"/>
              </a:rPr>
              <a:t>≤ </a:t>
            </a:r>
            <a:r>
              <a:rPr lang="en-US" i="1" dirty="0" smtClean="0">
                <a:latin typeface="Cambria Math"/>
                <a:ea typeface="Cambria Math"/>
              </a:rPr>
              <a:t>x</a:t>
            </a:r>
            <a:r>
              <a:rPr lang="en-US" dirty="0" smtClean="0">
                <a:latin typeface="Cambria Math"/>
                <a:ea typeface="Cambria Math"/>
              </a:rPr>
              <a:t> ≤ </a:t>
            </a:r>
            <a:r>
              <a:rPr lang="en-US" i="1" dirty="0" smtClean="0">
                <a:latin typeface="Cambria Math"/>
                <a:ea typeface="Cambria Math"/>
              </a:rPr>
              <a:t>b</a:t>
            </a:r>
            <a:r>
              <a:rPr lang="en-US" dirty="0" smtClean="0">
                <a:latin typeface="Cambria Math"/>
                <a:ea typeface="Cambria Math"/>
              </a:rPr>
              <a:t>}</a:t>
            </a:r>
          </a:p>
          <a:p>
            <a:pPr>
              <a:buNone/>
            </a:pPr>
            <a:r>
              <a:rPr lang="en-US" dirty="0" smtClean="0">
                <a:latin typeface="Cambria Math" pitchFamily="18" charset="0"/>
                <a:ea typeface="Cambria Math" pitchFamily="18" charset="0"/>
              </a:rPr>
              <a:t>   [</a:t>
            </a:r>
            <a:r>
              <a:rPr lang="en-US" i="1" dirty="0" err="1" smtClean="0">
                <a:latin typeface="Cambria Math" pitchFamily="18" charset="0"/>
                <a:ea typeface="Cambria Math" pitchFamily="18" charset="0"/>
              </a:rPr>
              <a:t>a</a:t>
            </a:r>
            <a:r>
              <a:rPr lang="en-US" dirty="0" err="1" smtClean="0">
                <a:latin typeface="Cambria Math" pitchFamily="18" charset="0"/>
                <a:ea typeface="Cambria Math" pitchFamily="18" charset="0"/>
              </a:rPr>
              <a:t>,</a:t>
            </a:r>
            <a:r>
              <a:rPr lang="en-US" i="1" dirty="0" err="1" smtClean="0">
                <a:latin typeface="Cambria Math" pitchFamily="18" charset="0"/>
                <a:ea typeface="Cambria Math" pitchFamily="18" charset="0"/>
              </a:rPr>
              <a:t>b</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x</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a</a:t>
            </a:r>
            <a:r>
              <a:rPr lang="en-US" dirty="0" smtClean="0">
                <a:latin typeface="Cambria Math" pitchFamily="18" charset="0"/>
                <a:ea typeface="Cambria Math" pitchFamily="18" charset="0"/>
              </a:rPr>
              <a:t> </a:t>
            </a:r>
            <a:r>
              <a:rPr lang="en-US" dirty="0" smtClean="0">
                <a:latin typeface="Cambria Math"/>
                <a:ea typeface="Cambria Math"/>
              </a:rPr>
              <a:t>≤ </a:t>
            </a:r>
            <a:r>
              <a:rPr lang="en-US" i="1" dirty="0" smtClean="0">
                <a:latin typeface="Cambria Math"/>
                <a:ea typeface="Cambria Math"/>
              </a:rPr>
              <a:t>x</a:t>
            </a:r>
            <a:r>
              <a:rPr lang="en-US" dirty="0" smtClean="0">
                <a:latin typeface="Cambria Math"/>
                <a:ea typeface="Cambria Math"/>
              </a:rPr>
              <a:t> &lt; </a:t>
            </a:r>
            <a:r>
              <a:rPr lang="en-US" i="1" dirty="0" smtClean="0">
                <a:latin typeface="Cambria Math"/>
                <a:ea typeface="Cambria Math"/>
              </a:rPr>
              <a:t>b</a:t>
            </a:r>
            <a:r>
              <a:rPr lang="en-US" dirty="0" smtClean="0">
                <a:latin typeface="Cambria Math"/>
                <a:ea typeface="Cambria Math"/>
              </a:rPr>
              <a:t>}  </a:t>
            </a:r>
          </a:p>
          <a:p>
            <a:pPr>
              <a:buNone/>
            </a:pPr>
            <a:r>
              <a:rPr lang="en-US" dirty="0" smtClean="0">
                <a:latin typeface="Cambria Math" pitchFamily="18" charset="0"/>
                <a:ea typeface="Cambria Math" pitchFamily="18" charset="0"/>
              </a:rPr>
              <a:t>   (</a:t>
            </a:r>
            <a:r>
              <a:rPr lang="en-US" i="1" dirty="0" err="1" smtClean="0">
                <a:latin typeface="Cambria Math" pitchFamily="18" charset="0"/>
                <a:ea typeface="Cambria Math" pitchFamily="18" charset="0"/>
              </a:rPr>
              <a:t>a</a:t>
            </a:r>
            <a:r>
              <a:rPr lang="en-US" dirty="0" err="1" smtClean="0">
                <a:latin typeface="Cambria Math" pitchFamily="18" charset="0"/>
                <a:ea typeface="Cambria Math" pitchFamily="18" charset="0"/>
              </a:rPr>
              <a:t>,</a:t>
            </a:r>
            <a:r>
              <a:rPr lang="en-US" i="1" dirty="0" err="1" smtClean="0">
                <a:latin typeface="Cambria Math" pitchFamily="18" charset="0"/>
                <a:ea typeface="Cambria Math" pitchFamily="18" charset="0"/>
              </a:rPr>
              <a:t>b</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x</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a</a:t>
            </a:r>
            <a:r>
              <a:rPr lang="en-US" dirty="0" smtClean="0">
                <a:latin typeface="Cambria Math" pitchFamily="18" charset="0"/>
                <a:ea typeface="Cambria Math" pitchFamily="18" charset="0"/>
              </a:rPr>
              <a:t> </a:t>
            </a:r>
            <a:r>
              <a:rPr lang="en-US" dirty="0" smtClean="0">
                <a:latin typeface="Cambria Math"/>
                <a:ea typeface="Cambria Math"/>
              </a:rPr>
              <a:t>&lt; </a:t>
            </a:r>
            <a:r>
              <a:rPr lang="en-US" i="1" dirty="0" smtClean="0">
                <a:latin typeface="Cambria Math"/>
                <a:ea typeface="Cambria Math"/>
              </a:rPr>
              <a:t>x</a:t>
            </a:r>
            <a:r>
              <a:rPr lang="en-US" dirty="0" smtClean="0">
                <a:latin typeface="Cambria Math"/>
                <a:ea typeface="Cambria Math"/>
              </a:rPr>
              <a:t> ≤ </a:t>
            </a:r>
            <a:r>
              <a:rPr lang="en-US" i="1" dirty="0" smtClean="0">
                <a:latin typeface="Cambria Math"/>
                <a:ea typeface="Cambria Math"/>
              </a:rPr>
              <a:t>b</a:t>
            </a:r>
            <a:r>
              <a:rPr lang="en-US" dirty="0" smtClean="0">
                <a:latin typeface="Cambria Math"/>
                <a:ea typeface="Cambria Math"/>
              </a:rPr>
              <a:t>}</a:t>
            </a:r>
          </a:p>
          <a:p>
            <a:pPr>
              <a:buNone/>
            </a:pPr>
            <a:r>
              <a:rPr lang="en-US" dirty="0" smtClean="0">
                <a:latin typeface="Cambria Math" pitchFamily="18" charset="0"/>
                <a:ea typeface="Cambria Math" pitchFamily="18" charset="0"/>
              </a:rPr>
              <a:t>   (</a:t>
            </a:r>
            <a:r>
              <a:rPr lang="en-US" i="1" dirty="0" err="1" smtClean="0">
                <a:latin typeface="Cambria Math" pitchFamily="18" charset="0"/>
                <a:ea typeface="Cambria Math" pitchFamily="18" charset="0"/>
              </a:rPr>
              <a:t>a</a:t>
            </a:r>
            <a:r>
              <a:rPr lang="en-US" dirty="0" err="1" smtClean="0">
                <a:latin typeface="Cambria Math" pitchFamily="18" charset="0"/>
                <a:ea typeface="Cambria Math" pitchFamily="18" charset="0"/>
              </a:rPr>
              <a:t>,</a:t>
            </a:r>
            <a:r>
              <a:rPr lang="en-US" i="1" dirty="0" err="1" smtClean="0">
                <a:latin typeface="Cambria Math" pitchFamily="18" charset="0"/>
                <a:ea typeface="Cambria Math" pitchFamily="18" charset="0"/>
              </a:rPr>
              <a:t>b</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x</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a</a:t>
            </a:r>
            <a:r>
              <a:rPr lang="en-US" dirty="0" smtClean="0">
                <a:latin typeface="Cambria Math" pitchFamily="18" charset="0"/>
                <a:ea typeface="Cambria Math" pitchFamily="18" charset="0"/>
              </a:rPr>
              <a:t> </a:t>
            </a:r>
            <a:r>
              <a:rPr lang="en-US" dirty="0" smtClean="0">
                <a:latin typeface="Cambria Math"/>
                <a:ea typeface="Cambria Math"/>
              </a:rPr>
              <a:t>&lt; </a:t>
            </a:r>
            <a:r>
              <a:rPr lang="en-US" i="1" dirty="0" smtClean="0">
                <a:latin typeface="Cambria Math"/>
                <a:ea typeface="Cambria Math"/>
              </a:rPr>
              <a:t>x</a:t>
            </a:r>
            <a:r>
              <a:rPr lang="en-US" dirty="0" smtClean="0">
                <a:latin typeface="Cambria Math"/>
                <a:ea typeface="Cambria Math"/>
              </a:rPr>
              <a:t> &lt; </a:t>
            </a:r>
            <a:r>
              <a:rPr lang="en-US" i="1" dirty="0" smtClean="0">
                <a:latin typeface="Cambria Math"/>
                <a:ea typeface="Cambria Math"/>
              </a:rPr>
              <a:t>b</a:t>
            </a:r>
            <a:r>
              <a:rPr lang="en-US" dirty="0" smtClean="0">
                <a:latin typeface="Cambria Math"/>
                <a:ea typeface="Cambria Math"/>
              </a:rPr>
              <a:t>}</a:t>
            </a:r>
          </a:p>
          <a:p>
            <a:pPr>
              <a:buNone/>
            </a:pPr>
            <a:endParaRPr lang="en-US" dirty="0" smtClean="0">
              <a:latin typeface="Cambria Math"/>
              <a:ea typeface="Cambria Math"/>
            </a:endParaRPr>
          </a:p>
          <a:p>
            <a:pPr>
              <a:buNone/>
            </a:pPr>
            <a:r>
              <a:rPr lang="en-US" i="1" dirty="0" smtClean="0"/>
              <a:t>  closed interval  </a:t>
            </a:r>
            <a:r>
              <a:rPr lang="en-US" dirty="0" smtClean="0"/>
              <a:t>[</a:t>
            </a:r>
            <a:r>
              <a:rPr lang="en-US" dirty="0" err="1" smtClean="0"/>
              <a:t>a,b</a:t>
            </a:r>
            <a:r>
              <a:rPr lang="en-US" dirty="0" smtClean="0"/>
              <a:t>]</a:t>
            </a:r>
            <a:r>
              <a:rPr lang="el-GR" dirty="0" smtClean="0"/>
              <a:t> </a:t>
            </a:r>
            <a:r>
              <a:rPr lang="el-GR" dirty="0" smtClean="0">
                <a:solidFill>
                  <a:srgbClr val="0070C0"/>
                </a:solidFill>
              </a:rPr>
              <a:t>κλειστό διάστημα</a:t>
            </a:r>
            <a:endParaRPr lang="en-US" dirty="0" smtClean="0">
              <a:solidFill>
                <a:srgbClr val="0070C0"/>
              </a:solidFill>
            </a:endParaRPr>
          </a:p>
          <a:p>
            <a:pPr>
              <a:buNone/>
            </a:pPr>
            <a:r>
              <a:rPr lang="en-US" i="1" dirty="0" smtClean="0"/>
              <a:t>  open interval     </a:t>
            </a:r>
            <a:r>
              <a:rPr lang="en-US" dirty="0" smtClean="0"/>
              <a:t>(</a:t>
            </a:r>
            <a:r>
              <a:rPr lang="en-US" dirty="0" err="1" smtClean="0"/>
              <a:t>a,b</a:t>
            </a:r>
            <a:r>
              <a:rPr lang="en-US" dirty="0" smtClean="0"/>
              <a:t>)</a:t>
            </a:r>
            <a:r>
              <a:rPr lang="el-GR" dirty="0" smtClean="0"/>
              <a:t> </a:t>
            </a:r>
            <a:r>
              <a:rPr lang="el-GR" dirty="0" smtClean="0">
                <a:solidFill>
                  <a:srgbClr val="0070C0"/>
                </a:solidFill>
              </a:rPr>
              <a:t>ανοιχτό διάστημα</a:t>
            </a:r>
            <a:endParaRPr lang="en-US" dirty="0" smtClean="0">
              <a:solidFill>
                <a:srgbClr val="0070C0"/>
              </a:solidFill>
            </a:endParaRPr>
          </a:p>
          <a:p>
            <a:pPr>
              <a:buNone/>
            </a:pPr>
            <a:endParaRPr lang="en-US" dirty="0">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Joins and Meets of Zero-One Matrices</a:t>
            </a:r>
            <a:endParaRPr lang="en-US" sz="4000" dirty="0"/>
          </a:p>
        </p:txBody>
      </p:sp>
      <p:sp>
        <p:nvSpPr>
          <p:cNvPr id="3" name="Content Placeholder 2"/>
          <p:cNvSpPr>
            <a:spLocks noGrp="1"/>
          </p:cNvSpPr>
          <p:nvPr>
            <p:ph idx="1"/>
          </p:nvPr>
        </p:nvSpPr>
        <p:spPr/>
        <p:txBody>
          <a:bodyPr/>
          <a:lstStyle/>
          <a:p>
            <a:pPr>
              <a:buNone/>
            </a:pPr>
            <a:r>
              <a:rPr lang="en-US" b="1" dirty="0" smtClean="0"/>
              <a:t>   Example</a:t>
            </a:r>
            <a:r>
              <a:rPr lang="en-US" dirty="0" smtClean="0"/>
              <a:t>: Find the join and meet of the zero-one matrices</a:t>
            </a:r>
          </a:p>
          <a:p>
            <a:pPr>
              <a:buNone/>
            </a:pPr>
            <a:endParaRPr lang="en-US" dirty="0" smtClean="0"/>
          </a:p>
          <a:p>
            <a:pPr>
              <a:buNone/>
            </a:pPr>
            <a:endParaRPr lang="en-US" dirty="0" smtClean="0"/>
          </a:p>
          <a:p>
            <a:pPr>
              <a:buNone/>
            </a:pPr>
            <a:r>
              <a:rPr lang="en-US" dirty="0" smtClean="0"/>
              <a:t>   </a:t>
            </a:r>
            <a:r>
              <a:rPr lang="en-US" b="1" dirty="0" smtClean="0"/>
              <a:t>Solution</a:t>
            </a:r>
            <a:r>
              <a:rPr lang="en-US" dirty="0" smtClean="0"/>
              <a:t>: The join of  </a:t>
            </a:r>
            <a:r>
              <a:rPr lang="en-US" b="1" dirty="0" smtClean="0"/>
              <a:t>A</a:t>
            </a:r>
            <a:r>
              <a:rPr lang="en-US" dirty="0" smtClean="0"/>
              <a:t> and </a:t>
            </a:r>
            <a:r>
              <a:rPr lang="en-US" b="1" dirty="0" smtClean="0"/>
              <a:t>B</a:t>
            </a:r>
            <a:r>
              <a:rPr lang="en-US" dirty="0" smtClean="0"/>
              <a:t> is</a:t>
            </a:r>
          </a:p>
          <a:p>
            <a:pPr>
              <a:buNone/>
            </a:pPr>
            <a:endParaRPr lang="en-US" dirty="0" smtClean="0"/>
          </a:p>
          <a:p>
            <a:pPr>
              <a:buNone/>
            </a:pPr>
            <a:endParaRPr lang="en-US" dirty="0" smtClean="0"/>
          </a:p>
          <a:p>
            <a:pPr>
              <a:buNone/>
            </a:pPr>
            <a:r>
              <a:rPr lang="en-US" dirty="0" smtClean="0"/>
              <a:t>                   The meet of </a:t>
            </a:r>
            <a:r>
              <a:rPr lang="en-US" b="1" dirty="0" smtClean="0"/>
              <a:t>A</a:t>
            </a:r>
            <a:r>
              <a:rPr lang="en-US" dirty="0" smtClean="0"/>
              <a:t> and </a:t>
            </a:r>
            <a:r>
              <a:rPr lang="en-US" b="1" dirty="0" smtClean="0"/>
              <a:t>B</a:t>
            </a:r>
            <a:r>
              <a:rPr lang="en-US" dirty="0" smtClean="0"/>
              <a:t> is</a:t>
            </a:r>
            <a:endParaRPr lang="en-US" dirty="0"/>
          </a:p>
        </p:txBody>
      </p:sp>
      <p:pic>
        <p:nvPicPr>
          <p:cNvPr id="7" name="Picture 6" descr="addin_tmp.png"/>
          <p:cNvPicPr>
            <a:picLocks noChangeAspect="1"/>
          </p:cNvPicPr>
          <p:nvPr>
            <p:custDataLst>
              <p:tags r:id="rId1"/>
            </p:custDataLst>
          </p:nvPr>
        </p:nvPicPr>
        <p:blipFill>
          <a:blip r:embed="rId6" cstate="print"/>
          <a:stretch>
            <a:fillRect/>
          </a:stretch>
        </p:blipFill>
        <p:spPr>
          <a:xfrm>
            <a:off x="1828801" y="2895600"/>
            <a:ext cx="2047875" cy="609600"/>
          </a:xfrm>
          <a:prstGeom prst="rect">
            <a:avLst/>
          </a:prstGeom>
        </p:spPr>
      </p:pic>
      <p:pic>
        <p:nvPicPr>
          <p:cNvPr id="10" name="Picture 9" descr="addin_tmp.png"/>
          <p:cNvPicPr>
            <a:picLocks noChangeAspect="1"/>
          </p:cNvPicPr>
          <p:nvPr>
            <p:custDataLst>
              <p:tags r:id="rId2"/>
            </p:custDataLst>
          </p:nvPr>
        </p:nvPicPr>
        <p:blipFill>
          <a:blip r:embed="rId7" cstate="print"/>
          <a:stretch>
            <a:fillRect/>
          </a:stretch>
        </p:blipFill>
        <p:spPr>
          <a:xfrm>
            <a:off x="4419600" y="2895600"/>
            <a:ext cx="2034540" cy="609600"/>
          </a:xfrm>
          <a:prstGeom prst="rect">
            <a:avLst/>
          </a:prstGeom>
        </p:spPr>
      </p:pic>
      <p:pic>
        <p:nvPicPr>
          <p:cNvPr id="13" name="Picture 12" descr="addin_tmp.png"/>
          <p:cNvPicPr>
            <a:picLocks noChangeAspect="1"/>
          </p:cNvPicPr>
          <p:nvPr>
            <p:custDataLst>
              <p:tags r:id="rId3"/>
            </p:custDataLst>
          </p:nvPr>
        </p:nvPicPr>
        <p:blipFill>
          <a:blip r:embed="rId8" cstate="print"/>
          <a:stretch>
            <a:fillRect/>
          </a:stretch>
        </p:blipFill>
        <p:spPr>
          <a:xfrm>
            <a:off x="2438400" y="4419600"/>
            <a:ext cx="5501640" cy="609600"/>
          </a:xfrm>
          <a:prstGeom prst="rect">
            <a:avLst/>
          </a:prstGeom>
        </p:spPr>
      </p:pic>
      <p:pic>
        <p:nvPicPr>
          <p:cNvPr id="15" name="Picture 14" descr="addin_tmp.png"/>
          <p:cNvPicPr>
            <a:picLocks noChangeAspect="1"/>
          </p:cNvPicPr>
          <p:nvPr>
            <p:custDataLst>
              <p:tags r:id="rId4"/>
            </p:custDataLst>
          </p:nvPr>
        </p:nvPicPr>
        <p:blipFill>
          <a:blip r:embed="rId9" cstate="print"/>
          <a:stretch>
            <a:fillRect/>
          </a:stretch>
        </p:blipFill>
        <p:spPr>
          <a:xfrm>
            <a:off x="2514600" y="5715000"/>
            <a:ext cx="5501640" cy="609600"/>
          </a:xfrm>
          <a:prstGeom prst="rect">
            <a:avLst/>
          </a:prstGeom>
        </p:spPr>
      </p:pic>
    </p:spTree>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Boolean Product of Zero-One Matrices</a:t>
            </a:r>
            <a:endParaRPr lang="en-US" sz="4000"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Let </a:t>
            </a:r>
            <a:r>
              <a:rPr lang="en-US" sz="2800" b="1" dirty="0" smtClean="0"/>
              <a:t>A</a:t>
            </a:r>
            <a:r>
              <a:rPr lang="en-US" sz="2800" dirty="0" smtClean="0"/>
              <a:t> = [</a:t>
            </a:r>
            <a:r>
              <a:rPr lang="en-US" sz="2800" i="1" dirty="0" err="1" smtClean="0">
                <a:ea typeface="Cambria Math" pitchFamily="18" charset="0"/>
              </a:rPr>
              <a:t>a</a:t>
            </a:r>
            <a:r>
              <a:rPr lang="en-US" sz="2800" i="1" baseline="-25000" dirty="0" err="1" smtClean="0">
                <a:ea typeface="Cambria Math" pitchFamily="18" charset="0"/>
              </a:rPr>
              <a:t>ij</a:t>
            </a:r>
            <a:r>
              <a:rPr lang="en-US" sz="2800" dirty="0" smtClean="0">
                <a:latin typeface="Cambria Math" pitchFamily="18" charset="0"/>
                <a:ea typeface="Cambria Math" pitchFamily="18" charset="0"/>
              </a:rPr>
              <a:t>]  be an </a:t>
            </a:r>
            <a:r>
              <a:rPr lang="en-US" sz="2800" i="1" dirty="0" smtClean="0">
                <a:ea typeface="Cambria Math" pitchFamily="18" charset="0"/>
              </a:rPr>
              <a:t>m</a:t>
            </a:r>
            <a:r>
              <a:rPr lang="en-US" sz="2800" i="1" dirty="0" smtClean="0">
                <a:latin typeface="Cambria Math" pitchFamily="18" charset="0"/>
                <a:ea typeface="Cambria Math" pitchFamily="18" charset="0"/>
              </a:rPr>
              <a:t> </a:t>
            </a:r>
            <a:r>
              <a:rPr lang="en-US" sz="2800" dirty="0" smtClean="0">
                <a:latin typeface="Cambria Math" pitchFamily="18" charset="0"/>
                <a:ea typeface="Cambria Math" pitchFamily="18" charset="0"/>
                <a:sym typeface="Symbol"/>
              </a:rPr>
              <a:t>  </a:t>
            </a:r>
            <a:r>
              <a:rPr lang="en-US" sz="2800" i="1" dirty="0" smtClean="0">
                <a:latin typeface="Cambria Math" pitchFamily="18" charset="0"/>
                <a:ea typeface="Cambria Math" pitchFamily="18" charset="0"/>
                <a:sym typeface="Symbol"/>
              </a:rPr>
              <a:t> </a:t>
            </a:r>
            <a:r>
              <a:rPr lang="en-US" sz="2800" i="1" dirty="0" smtClean="0">
                <a:ea typeface="Cambria Math" pitchFamily="18" charset="0"/>
                <a:sym typeface="Symbol"/>
              </a:rPr>
              <a:t>k</a:t>
            </a:r>
            <a:r>
              <a:rPr lang="en-US" sz="2800" dirty="0" smtClean="0">
                <a:latin typeface="Cambria Math"/>
                <a:ea typeface="Cambria Math"/>
                <a:sym typeface="Symbol"/>
              </a:rPr>
              <a:t> zero-one matrix </a:t>
            </a:r>
            <a:r>
              <a:rPr lang="en-US" sz="2800" dirty="0" smtClean="0">
                <a:latin typeface="Cambria Math" pitchFamily="18" charset="0"/>
                <a:ea typeface="Cambria Math" pitchFamily="18" charset="0"/>
              </a:rPr>
              <a:t>and </a:t>
            </a:r>
            <a:r>
              <a:rPr lang="en-US" sz="2800" b="1" dirty="0" smtClean="0"/>
              <a:t>B</a:t>
            </a:r>
            <a:r>
              <a:rPr lang="en-US" sz="2800" dirty="0" smtClean="0"/>
              <a:t> = [</a:t>
            </a:r>
            <a:r>
              <a:rPr lang="en-US" sz="2800" i="1" dirty="0" err="1" smtClean="0">
                <a:ea typeface="Cambria Math" pitchFamily="18" charset="0"/>
              </a:rPr>
              <a:t>b</a:t>
            </a:r>
            <a:r>
              <a:rPr lang="en-US" sz="2800" i="1" baseline="-25000" dirty="0" err="1" smtClean="0">
                <a:ea typeface="Cambria Math" pitchFamily="18" charset="0"/>
              </a:rPr>
              <a:t>ij</a:t>
            </a:r>
            <a:r>
              <a:rPr lang="en-US" sz="2800" dirty="0" smtClean="0">
                <a:latin typeface="Cambria Math" pitchFamily="18" charset="0"/>
                <a:ea typeface="Cambria Math" pitchFamily="18" charset="0"/>
              </a:rPr>
              <a:t>] be a </a:t>
            </a:r>
            <a:r>
              <a:rPr lang="en-US" i="1" dirty="0" smtClean="0">
                <a:ea typeface="Cambria Math" pitchFamily="18" charset="0"/>
              </a:rPr>
              <a:t>k</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sym typeface="Symbol"/>
              </a:rPr>
              <a:t>  </a:t>
            </a:r>
            <a:r>
              <a:rPr lang="en-US" i="1" dirty="0" smtClean="0">
                <a:latin typeface="Cambria Math" pitchFamily="18" charset="0"/>
                <a:ea typeface="Cambria Math" pitchFamily="18" charset="0"/>
                <a:sym typeface="Symbol"/>
              </a:rPr>
              <a:t> </a:t>
            </a:r>
            <a:r>
              <a:rPr lang="en-US" i="1" dirty="0" smtClean="0">
                <a:ea typeface="Cambria Math" pitchFamily="18" charset="0"/>
                <a:sym typeface="Symbol"/>
              </a:rPr>
              <a:t>n</a:t>
            </a:r>
            <a:r>
              <a:rPr lang="en-US" dirty="0" smtClean="0">
                <a:latin typeface="Cambria Math"/>
                <a:ea typeface="Cambria Math"/>
                <a:sym typeface="Symbol"/>
              </a:rPr>
              <a:t> zero-one matrix. The </a:t>
            </a:r>
            <a:r>
              <a:rPr lang="en-US" i="1" dirty="0" smtClean="0">
                <a:ea typeface="Cambria Math"/>
                <a:sym typeface="Symbol"/>
              </a:rPr>
              <a:t>Boolean product</a:t>
            </a:r>
            <a:r>
              <a:rPr lang="en-US" dirty="0" smtClean="0">
                <a:ea typeface="Cambria Math"/>
                <a:sym typeface="Symbol"/>
              </a:rPr>
              <a:t> </a:t>
            </a:r>
            <a:r>
              <a:rPr lang="en-US" dirty="0" smtClean="0">
                <a:latin typeface="Cambria Math"/>
                <a:ea typeface="Cambria Math"/>
                <a:sym typeface="Symbol"/>
              </a:rPr>
              <a:t>of </a:t>
            </a:r>
            <a:r>
              <a:rPr lang="en-US" b="1" dirty="0" smtClean="0">
                <a:ea typeface="Cambria Math"/>
                <a:sym typeface="Symbol"/>
              </a:rPr>
              <a:t>A </a:t>
            </a:r>
            <a:r>
              <a:rPr lang="en-US" dirty="0" smtClean="0">
                <a:ea typeface="Cambria Math"/>
                <a:sym typeface="Symbol"/>
              </a:rPr>
              <a:t>and </a:t>
            </a:r>
            <a:r>
              <a:rPr lang="en-US" b="1" dirty="0" smtClean="0">
                <a:ea typeface="Cambria Math"/>
                <a:sym typeface="Symbol"/>
              </a:rPr>
              <a:t>B</a:t>
            </a:r>
            <a:r>
              <a:rPr lang="en-US" dirty="0" smtClean="0">
                <a:ea typeface="Cambria Math"/>
                <a:sym typeface="Symbol"/>
              </a:rPr>
              <a:t>,</a:t>
            </a:r>
            <a:r>
              <a:rPr lang="en-US" b="1" dirty="0" smtClean="0">
                <a:ea typeface="Cambria Math"/>
                <a:sym typeface="Symbol"/>
              </a:rPr>
              <a:t> </a:t>
            </a:r>
            <a:r>
              <a:rPr lang="en-US" dirty="0" smtClean="0"/>
              <a:t>denoted by </a:t>
            </a:r>
            <a:r>
              <a:rPr lang="en-US" b="1" dirty="0" smtClean="0">
                <a:ea typeface="Cambria Math"/>
                <a:sym typeface="Symbol"/>
              </a:rPr>
              <a:t>A </a:t>
            </a:r>
            <a:r>
              <a:rPr lang="en-US" dirty="0" smtClean="0">
                <a:latin typeface="Cambria Math"/>
                <a:ea typeface="Cambria Math"/>
                <a:sym typeface="Symbol"/>
              </a:rPr>
              <a:t>⊙</a:t>
            </a:r>
            <a:r>
              <a:rPr lang="en-US" dirty="0" smtClean="0">
                <a:ea typeface="Cambria Math"/>
                <a:sym typeface="Symbol"/>
              </a:rPr>
              <a:t> </a:t>
            </a:r>
            <a:r>
              <a:rPr lang="en-US" b="1" dirty="0" smtClean="0">
                <a:ea typeface="Cambria Math"/>
                <a:sym typeface="Symbol"/>
              </a:rPr>
              <a:t>B</a:t>
            </a:r>
            <a:r>
              <a:rPr lang="en-US" dirty="0" smtClean="0">
                <a:ea typeface="Cambria Math"/>
                <a:sym typeface="Symbol"/>
              </a:rPr>
              <a:t>, is the </a:t>
            </a:r>
            <a:r>
              <a:rPr lang="en-US" i="1" dirty="0" smtClean="0">
                <a:ea typeface="Cambria Math" pitchFamily="18" charset="0"/>
              </a:rPr>
              <a:t>m</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sym typeface="Symbol"/>
              </a:rPr>
              <a:t>  </a:t>
            </a:r>
            <a:r>
              <a:rPr lang="en-US" i="1" dirty="0" smtClean="0">
                <a:latin typeface="Cambria Math" pitchFamily="18" charset="0"/>
                <a:ea typeface="Cambria Math" pitchFamily="18" charset="0"/>
                <a:sym typeface="Symbol"/>
              </a:rPr>
              <a:t> </a:t>
            </a:r>
            <a:r>
              <a:rPr lang="en-US" i="1" dirty="0" smtClean="0">
                <a:ea typeface="Cambria Math" pitchFamily="18" charset="0"/>
                <a:sym typeface="Symbol"/>
              </a:rPr>
              <a:t>n</a:t>
            </a:r>
            <a:r>
              <a:rPr lang="en-US" dirty="0" smtClean="0">
                <a:latin typeface="Cambria Math"/>
                <a:ea typeface="Cambria Math"/>
                <a:sym typeface="Symbol"/>
              </a:rPr>
              <a:t> </a:t>
            </a:r>
            <a:r>
              <a:rPr lang="en-US" dirty="0" smtClean="0">
                <a:ea typeface="Cambria Math"/>
                <a:sym typeface="Symbol"/>
              </a:rPr>
              <a:t>zero-one matrix with(</a:t>
            </a:r>
            <a:r>
              <a:rPr lang="en-US" i="1" dirty="0" err="1" smtClean="0">
                <a:ea typeface="Cambria Math"/>
                <a:sym typeface="Symbol"/>
              </a:rPr>
              <a:t>i,j</a:t>
            </a:r>
            <a:r>
              <a:rPr lang="en-US" dirty="0" smtClean="0">
                <a:ea typeface="Cambria Math"/>
                <a:sym typeface="Symbol"/>
              </a:rPr>
              <a:t>)</a:t>
            </a:r>
            <a:r>
              <a:rPr lang="en-US" dirty="0" err="1" smtClean="0">
                <a:ea typeface="Cambria Math"/>
                <a:sym typeface="Symbol"/>
              </a:rPr>
              <a:t>th</a:t>
            </a:r>
            <a:r>
              <a:rPr lang="en-US" dirty="0" smtClean="0">
                <a:ea typeface="Cambria Math"/>
                <a:sym typeface="Symbol"/>
              </a:rPr>
              <a:t> entry</a:t>
            </a:r>
            <a:endParaRPr lang="en-US" dirty="0" smtClean="0">
              <a:latin typeface="Cambria Math"/>
              <a:ea typeface="Cambria Math"/>
              <a:sym typeface="Symbol"/>
            </a:endParaRPr>
          </a:p>
          <a:p>
            <a:pPr lvl="1">
              <a:buNone/>
            </a:pPr>
            <a:r>
              <a:rPr lang="en-US" dirty="0" smtClean="0">
                <a:latin typeface="Cambria Math"/>
                <a:ea typeface="Cambria Math"/>
                <a:sym typeface="Symbol"/>
              </a:rPr>
              <a:t>           </a:t>
            </a:r>
            <a:r>
              <a:rPr lang="en-US" i="1" dirty="0" err="1" smtClean="0">
                <a:ea typeface="Cambria Math"/>
                <a:sym typeface="Symbol"/>
              </a:rPr>
              <a:t>c</a:t>
            </a:r>
            <a:r>
              <a:rPr lang="en-US" i="1" baseline="-25000" dirty="0" err="1" smtClean="0">
                <a:ea typeface="Cambria Math"/>
                <a:sym typeface="Symbol"/>
              </a:rPr>
              <a:t>ij</a:t>
            </a:r>
            <a:r>
              <a:rPr lang="en-US" baseline="-25000" dirty="0" smtClean="0">
                <a:ea typeface="Cambria Math"/>
                <a:sym typeface="Symbol"/>
              </a:rPr>
              <a:t> </a:t>
            </a:r>
            <a:r>
              <a:rPr lang="en-US" dirty="0" smtClean="0">
                <a:ea typeface="Cambria Math"/>
                <a:sym typeface="Symbol"/>
              </a:rPr>
              <a:t>= (</a:t>
            </a:r>
            <a:r>
              <a:rPr lang="en-US" i="1" dirty="0" smtClean="0">
                <a:ea typeface="Cambria Math"/>
                <a:sym typeface="Symbol"/>
              </a:rPr>
              <a:t>a</a:t>
            </a:r>
            <a:r>
              <a:rPr lang="en-US" i="1" baseline="-25000" dirty="0" smtClean="0">
                <a:ea typeface="Cambria Math"/>
                <a:sym typeface="Symbol"/>
              </a:rPr>
              <a:t>i</a:t>
            </a:r>
            <a:r>
              <a:rPr lang="en-US" baseline="-25000" dirty="0" smtClean="0">
                <a:ea typeface="Cambria Math"/>
                <a:sym typeface="Symbol"/>
              </a:rPr>
              <a:t>1</a:t>
            </a:r>
            <a:r>
              <a:rPr lang="en-US" dirty="0" smtClean="0">
                <a:latin typeface="Cambria Math"/>
                <a:ea typeface="Cambria Math"/>
                <a:sym typeface="Symbol"/>
              </a:rPr>
              <a:t> ∧ </a:t>
            </a:r>
            <a:r>
              <a:rPr lang="en-US" i="1" dirty="0" smtClean="0">
                <a:ea typeface="Cambria Math"/>
                <a:sym typeface="Symbol"/>
              </a:rPr>
              <a:t>b</a:t>
            </a:r>
            <a:r>
              <a:rPr lang="en-US" baseline="-25000" dirty="0" smtClean="0">
                <a:ea typeface="Cambria Math"/>
                <a:sym typeface="Symbol"/>
              </a:rPr>
              <a:t>1</a:t>
            </a:r>
            <a:r>
              <a:rPr lang="en-US" i="1" baseline="-25000" dirty="0" smtClean="0">
                <a:ea typeface="Cambria Math"/>
                <a:sym typeface="Symbol"/>
              </a:rPr>
              <a:t>j</a:t>
            </a:r>
            <a:r>
              <a:rPr lang="en-US" dirty="0" smtClean="0">
                <a:ea typeface="Cambria Math"/>
                <a:sym typeface="Symbol"/>
              </a:rPr>
              <a:t>)</a:t>
            </a:r>
            <a:r>
              <a:rPr lang="en-US" dirty="0" smtClean="0">
                <a:latin typeface="Cambria Math"/>
                <a:ea typeface="Cambria Math"/>
                <a:sym typeface="Symbol"/>
              </a:rPr>
              <a:t>∨</a:t>
            </a:r>
            <a:r>
              <a:rPr lang="en-US" dirty="0" smtClean="0">
                <a:ea typeface="Cambria Math"/>
                <a:sym typeface="Symbol"/>
              </a:rPr>
              <a:t> (</a:t>
            </a:r>
            <a:r>
              <a:rPr lang="en-US" i="1" dirty="0" smtClean="0">
                <a:ea typeface="Cambria Math"/>
                <a:sym typeface="Symbol"/>
              </a:rPr>
              <a:t>a</a:t>
            </a:r>
            <a:r>
              <a:rPr lang="en-US" baseline="-25000" dirty="0" smtClean="0">
                <a:ea typeface="Cambria Math"/>
                <a:sym typeface="Symbol"/>
              </a:rPr>
              <a:t>i2</a:t>
            </a:r>
            <a:r>
              <a:rPr lang="en-US" dirty="0" smtClean="0">
                <a:latin typeface="Cambria Math"/>
                <a:ea typeface="Cambria Math"/>
                <a:sym typeface="Symbol"/>
              </a:rPr>
              <a:t> ∧ </a:t>
            </a:r>
            <a:r>
              <a:rPr lang="en-US" i="1" dirty="0" smtClean="0">
                <a:ea typeface="Cambria Math"/>
                <a:sym typeface="Symbol"/>
              </a:rPr>
              <a:t>b</a:t>
            </a:r>
            <a:r>
              <a:rPr lang="en-US" baseline="-25000" dirty="0" smtClean="0">
                <a:ea typeface="Cambria Math"/>
                <a:sym typeface="Symbol"/>
              </a:rPr>
              <a:t>2j</a:t>
            </a:r>
            <a:r>
              <a:rPr lang="en-US" dirty="0" smtClean="0">
                <a:ea typeface="Cambria Math"/>
                <a:sym typeface="Symbol"/>
              </a:rPr>
              <a:t>)</a:t>
            </a:r>
            <a:r>
              <a:rPr lang="en-US" dirty="0" smtClean="0">
                <a:latin typeface="Cambria Math"/>
                <a:ea typeface="Cambria Math"/>
                <a:sym typeface="Symbol"/>
              </a:rPr>
              <a:t> ∨ … ∨ </a:t>
            </a:r>
            <a:r>
              <a:rPr lang="en-US" dirty="0" smtClean="0">
                <a:ea typeface="Cambria Math"/>
                <a:sym typeface="Symbol"/>
              </a:rPr>
              <a:t>(</a:t>
            </a:r>
            <a:r>
              <a:rPr lang="en-US" i="1" dirty="0" err="1" smtClean="0">
                <a:ea typeface="Cambria Math"/>
                <a:sym typeface="Symbol"/>
              </a:rPr>
              <a:t>a</a:t>
            </a:r>
            <a:r>
              <a:rPr lang="en-US" i="1" baseline="-25000" dirty="0" err="1" smtClean="0">
                <a:ea typeface="Cambria Math"/>
                <a:sym typeface="Symbol"/>
              </a:rPr>
              <a:t>ik</a:t>
            </a:r>
            <a:r>
              <a:rPr lang="en-US" dirty="0" smtClean="0">
                <a:latin typeface="Cambria Math"/>
                <a:ea typeface="Cambria Math"/>
                <a:sym typeface="Symbol"/>
              </a:rPr>
              <a:t> ∧ </a:t>
            </a:r>
            <a:r>
              <a:rPr lang="en-US" i="1" dirty="0" err="1" smtClean="0">
                <a:ea typeface="Cambria Math"/>
                <a:sym typeface="Symbol"/>
              </a:rPr>
              <a:t>b</a:t>
            </a:r>
            <a:r>
              <a:rPr lang="en-US" i="1" baseline="-25000" dirty="0" err="1" smtClean="0">
                <a:ea typeface="Cambria Math"/>
                <a:sym typeface="Symbol"/>
              </a:rPr>
              <a:t>kj</a:t>
            </a:r>
            <a:r>
              <a:rPr lang="en-US" dirty="0" smtClean="0">
                <a:ea typeface="Cambria Math"/>
                <a:sym typeface="Symbol"/>
              </a:rPr>
              <a:t>)</a:t>
            </a:r>
            <a:r>
              <a:rPr lang="en-US" dirty="0" smtClean="0">
                <a:latin typeface="Cambria Math"/>
                <a:ea typeface="Cambria Math"/>
                <a:sym typeface="Symbol"/>
              </a:rPr>
              <a:t>.</a:t>
            </a:r>
          </a:p>
          <a:p>
            <a:pPr>
              <a:buNone/>
            </a:pPr>
            <a:r>
              <a:rPr lang="en-US" b="1" dirty="0" smtClean="0">
                <a:latin typeface="Cambria Math"/>
                <a:ea typeface="Cambria Math"/>
                <a:sym typeface="Symbol"/>
              </a:rPr>
              <a:t>    </a:t>
            </a:r>
            <a:r>
              <a:rPr lang="en-US" b="1" dirty="0" smtClean="0">
                <a:ea typeface="Cambria Math"/>
                <a:sym typeface="Symbol"/>
              </a:rPr>
              <a:t>Example</a:t>
            </a:r>
            <a:r>
              <a:rPr lang="en-US" dirty="0" smtClean="0">
                <a:latin typeface="Cambria Math"/>
                <a:ea typeface="Cambria Math"/>
                <a:sym typeface="Symbol"/>
              </a:rPr>
              <a:t>: </a:t>
            </a:r>
            <a:r>
              <a:rPr lang="en-US" dirty="0" smtClean="0">
                <a:ea typeface="Cambria Math"/>
                <a:sym typeface="Symbol"/>
              </a:rPr>
              <a:t>Find the Boolean product of </a:t>
            </a:r>
            <a:r>
              <a:rPr lang="en-US" b="1" dirty="0" smtClean="0">
                <a:ea typeface="Cambria Math"/>
                <a:sym typeface="Symbol"/>
              </a:rPr>
              <a:t>A</a:t>
            </a:r>
            <a:r>
              <a:rPr lang="en-US" dirty="0" smtClean="0">
                <a:ea typeface="Cambria Math"/>
                <a:sym typeface="Symbol"/>
              </a:rPr>
              <a:t> and </a:t>
            </a:r>
            <a:r>
              <a:rPr lang="en-US" b="1" dirty="0" smtClean="0">
                <a:ea typeface="Cambria Math"/>
                <a:sym typeface="Symbol"/>
              </a:rPr>
              <a:t>B</a:t>
            </a:r>
            <a:r>
              <a:rPr lang="en-US" dirty="0" smtClean="0">
                <a:ea typeface="Cambria Math"/>
                <a:sym typeface="Symbol"/>
              </a:rPr>
              <a:t>, where</a:t>
            </a:r>
            <a:endParaRPr lang="en-US" dirty="0"/>
          </a:p>
        </p:txBody>
      </p:sp>
      <p:pic>
        <p:nvPicPr>
          <p:cNvPr id="6" name="Picture 5" descr="addin_tmp.png"/>
          <p:cNvPicPr>
            <a:picLocks noChangeAspect="1"/>
          </p:cNvPicPr>
          <p:nvPr>
            <p:custDataLst>
              <p:tags r:id="rId1"/>
            </p:custDataLst>
          </p:nvPr>
        </p:nvPicPr>
        <p:blipFill>
          <a:blip r:embed="rId7" cstate="print"/>
          <a:stretch>
            <a:fillRect/>
          </a:stretch>
        </p:blipFill>
        <p:spPr>
          <a:xfrm>
            <a:off x="1600200" y="4953000"/>
            <a:ext cx="1739265" cy="912495"/>
          </a:xfrm>
          <a:prstGeom prst="rect">
            <a:avLst/>
          </a:prstGeom>
        </p:spPr>
      </p:pic>
      <p:pic>
        <p:nvPicPr>
          <p:cNvPr id="7" name="Picture 6" descr="addin_tmp.png"/>
          <p:cNvPicPr>
            <a:picLocks noChangeAspect="1"/>
          </p:cNvPicPr>
          <p:nvPr>
            <p:custDataLst>
              <p:tags r:id="rId2"/>
            </p:custDataLst>
          </p:nvPr>
        </p:nvPicPr>
        <p:blipFill>
          <a:blip r:embed="rId8" cstate="print"/>
          <a:stretch>
            <a:fillRect/>
          </a:stretch>
        </p:blipFill>
        <p:spPr>
          <a:xfrm>
            <a:off x="4572000" y="5181600"/>
            <a:ext cx="2034540" cy="609600"/>
          </a:xfrm>
          <a:prstGeom prst="rect">
            <a:avLst/>
          </a:prstGeom>
        </p:spPr>
      </p:pic>
      <p:sp>
        <p:nvSpPr>
          <p:cNvPr id="8" name="TextBox 7"/>
          <p:cNvSpPr txBox="1"/>
          <p:nvPr/>
        </p:nvSpPr>
        <p:spPr>
          <a:xfrm>
            <a:off x="4419600" y="6019800"/>
            <a:ext cx="3276600" cy="369332"/>
          </a:xfrm>
          <a:prstGeom prst="rect">
            <a:avLst/>
          </a:prstGeom>
          <a:noFill/>
        </p:spPr>
        <p:txBody>
          <a:bodyPr wrap="square" rtlCol="0">
            <a:spAutoFit/>
          </a:bodyPr>
          <a:lstStyle/>
          <a:p>
            <a:r>
              <a:rPr lang="en-US" i="1" dirty="0" smtClean="0"/>
              <a:t>Continued on next slide</a:t>
            </a:r>
            <a:r>
              <a:rPr lang="en-US" dirty="0" smtClean="0"/>
              <a:t> </a:t>
            </a:r>
            <a:r>
              <a:rPr lang="en-US" dirty="0" smtClean="0">
                <a:sym typeface="Wingdings" pitchFamily="2" charset="2"/>
              </a:rPr>
              <a:t></a:t>
            </a:r>
            <a:endParaRPr lang="en-US" dirty="0"/>
          </a:p>
        </p:txBody>
      </p:sp>
      <p:pic>
        <p:nvPicPr>
          <p:cNvPr id="9" name="Picture 8" descr="addin_tmp.png"/>
          <p:cNvPicPr>
            <a:picLocks noChangeAspect="1"/>
          </p:cNvPicPr>
          <p:nvPr>
            <p:custDataLst>
              <p:tags r:id="rId3"/>
            </p:custDataLst>
          </p:nvPr>
        </p:nvPicPr>
        <p:blipFill>
          <a:blip r:embed="rId9" cstate="print"/>
          <a:stretch>
            <a:fillRect/>
          </a:stretch>
        </p:blipFill>
        <p:spPr>
          <a:xfrm>
            <a:off x="5715000" y="2133600"/>
            <a:ext cx="154781" cy="152400"/>
          </a:xfrm>
          <a:prstGeom prst="rect">
            <a:avLst/>
          </a:prstGeom>
        </p:spPr>
      </p:pic>
      <p:pic>
        <p:nvPicPr>
          <p:cNvPr id="10" name="Picture 9" descr="addin_tmp.png"/>
          <p:cNvPicPr>
            <a:picLocks noChangeAspect="1"/>
          </p:cNvPicPr>
          <p:nvPr>
            <p:custDataLst>
              <p:tags r:id="rId4"/>
            </p:custDataLst>
          </p:nvPr>
        </p:nvPicPr>
        <p:blipFill>
          <a:blip r:embed="rId9" cstate="print"/>
          <a:stretch>
            <a:fillRect/>
          </a:stretch>
        </p:blipFill>
        <p:spPr>
          <a:xfrm>
            <a:off x="4724400" y="2590800"/>
            <a:ext cx="154781" cy="152400"/>
          </a:xfrm>
          <a:prstGeom prst="rect">
            <a:avLst/>
          </a:prstGeom>
        </p:spPr>
      </p:pic>
      <p:pic>
        <p:nvPicPr>
          <p:cNvPr id="11" name="Picture 10" descr="addin_tmp.png"/>
          <p:cNvPicPr>
            <a:picLocks noChangeAspect="1"/>
          </p:cNvPicPr>
          <p:nvPr>
            <p:custDataLst>
              <p:tags r:id="rId5"/>
            </p:custDataLst>
          </p:nvPr>
        </p:nvPicPr>
        <p:blipFill>
          <a:blip r:embed="rId9" cstate="print"/>
          <a:stretch>
            <a:fillRect/>
          </a:stretch>
        </p:blipFill>
        <p:spPr>
          <a:xfrm>
            <a:off x="1143000" y="3352800"/>
            <a:ext cx="154781" cy="152400"/>
          </a:xfrm>
          <a:prstGeom prst="rect">
            <a:avLst/>
          </a:prstGeom>
        </p:spPr>
      </p:pic>
    </p:spTree>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Boolean Product of Zero-One Matrices</a:t>
            </a:r>
            <a:endParaRPr lang="en-US" sz="4000" dirty="0"/>
          </a:p>
        </p:txBody>
      </p:sp>
      <p:sp>
        <p:nvSpPr>
          <p:cNvPr id="3" name="Content Placeholder 2"/>
          <p:cNvSpPr>
            <a:spLocks noGrp="1"/>
          </p:cNvSpPr>
          <p:nvPr>
            <p:ph idx="1"/>
          </p:nvPr>
        </p:nvSpPr>
        <p:spPr/>
        <p:txBody>
          <a:bodyPr/>
          <a:lstStyle/>
          <a:p>
            <a:pPr>
              <a:buNone/>
            </a:pPr>
            <a:r>
              <a:rPr lang="en-US" dirty="0" smtClean="0"/>
              <a:t>   S</a:t>
            </a:r>
            <a:r>
              <a:rPr lang="en-US" b="1" dirty="0" smtClean="0"/>
              <a:t>olution</a:t>
            </a:r>
            <a:r>
              <a:rPr lang="en-US" dirty="0" smtClean="0"/>
              <a:t>: The Boolean product </a:t>
            </a:r>
            <a:r>
              <a:rPr lang="en-US" b="1" dirty="0" smtClean="0"/>
              <a:t>A</a:t>
            </a:r>
            <a:r>
              <a:rPr lang="en-US" dirty="0" smtClean="0"/>
              <a:t> </a:t>
            </a:r>
            <a:r>
              <a:rPr lang="en-US" dirty="0" smtClean="0">
                <a:latin typeface="Cambria Math"/>
                <a:ea typeface="Cambria Math"/>
              </a:rPr>
              <a:t>⊙</a:t>
            </a:r>
            <a:r>
              <a:rPr lang="en-US" dirty="0" smtClean="0"/>
              <a:t> </a:t>
            </a:r>
            <a:r>
              <a:rPr lang="en-US" b="1" dirty="0" smtClean="0"/>
              <a:t>B</a:t>
            </a:r>
            <a:r>
              <a:rPr lang="en-US" dirty="0" smtClean="0"/>
              <a:t> is given by</a:t>
            </a:r>
            <a:endParaRPr lang="en-US" dirty="0"/>
          </a:p>
        </p:txBody>
      </p:sp>
      <p:pic>
        <p:nvPicPr>
          <p:cNvPr id="12" name="Picture 11" descr="addin_tmp.png"/>
          <p:cNvPicPr>
            <a:picLocks noChangeAspect="1"/>
          </p:cNvPicPr>
          <p:nvPr>
            <p:custDataLst>
              <p:tags r:id="rId1"/>
            </p:custDataLst>
          </p:nvPr>
        </p:nvPicPr>
        <p:blipFill>
          <a:blip r:embed="rId6" cstate="print"/>
          <a:stretch>
            <a:fillRect/>
          </a:stretch>
        </p:blipFill>
        <p:spPr>
          <a:xfrm>
            <a:off x="2133600" y="5029200"/>
            <a:ext cx="1821180" cy="912495"/>
          </a:xfrm>
          <a:prstGeom prst="rect">
            <a:avLst/>
          </a:prstGeom>
        </p:spPr>
      </p:pic>
      <p:pic>
        <p:nvPicPr>
          <p:cNvPr id="17" name="Picture 16" descr="addin_tmp.png"/>
          <p:cNvPicPr>
            <a:picLocks noChangeAspect="1"/>
          </p:cNvPicPr>
          <p:nvPr>
            <p:custDataLst>
              <p:tags r:id="rId2"/>
            </p:custDataLst>
          </p:nvPr>
        </p:nvPicPr>
        <p:blipFill>
          <a:blip r:embed="rId7" cstate="print"/>
          <a:stretch>
            <a:fillRect/>
          </a:stretch>
        </p:blipFill>
        <p:spPr>
          <a:xfrm>
            <a:off x="2133600" y="3886200"/>
            <a:ext cx="2872740" cy="912495"/>
          </a:xfrm>
          <a:prstGeom prst="rect">
            <a:avLst/>
          </a:prstGeom>
        </p:spPr>
      </p:pic>
      <p:pic>
        <p:nvPicPr>
          <p:cNvPr id="20" name="Picture 19" descr="addin_tmp.png"/>
          <p:cNvPicPr>
            <a:picLocks noChangeAspect="1"/>
          </p:cNvPicPr>
          <p:nvPr>
            <p:custDataLst>
              <p:tags r:id="rId3"/>
            </p:custDataLst>
          </p:nvPr>
        </p:nvPicPr>
        <p:blipFill>
          <a:blip r:embed="rId8" cstate="print"/>
          <a:stretch>
            <a:fillRect/>
          </a:stretch>
        </p:blipFill>
        <p:spPr>
          <a:xfrm>
            <a:off x="1295400" y="2590800"/>
            <a:ext cx="7311390" cy="912495"/>
          </a:xfrm>
          <a:prstGeom prst="rect">
            <a:avLst/>
          </a:prstGeom>
        </p:spPr>
      </p:pic>
    </p:spTree>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Boolean Powers of Zero-One Matrices</a:t>
            </a:r>
            <a:endParaRPr lang="en-US" sz="4000"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Let </a:t>
            </a:r>
            <a:r>
              <a:rPr lang="en-US" sz="2800" b="1" dirty="0" smtClean="0"/>
              <a:t>A</a:t>
            </a:r>
            <a:r>
              <a:rPr lang="en-US" sz="2800" dirty="0" smtClean="0"/>
              <a:t> be a square </a:t>
            </a:r>
            <a:r>
              <a:rPr lang="en-US" sz="2800" dirty="0" smtClean="0">
                <a:ea typeface="Cambria Math"/>
                <a:sym typeface="Symbol"/>
              </a:rPr>
              <a:t>zero-one matrix </a:t>
            </a:r>
            <a:r>
              <a:rPr lang="en-US" sz="2800" dirty="0" smtClean="0">
                <a:ea typeface="Cambria Math" pitchFamily="18" charset="0"/>
              </a:rPr>
              <a:t>and let </a:t>
            </a:r>
            <a:r>
              <a:rPr lang="en-US" sz="2800" i="1" dirty="0" smtClean="0">
                <a:ea typeface="Cambria Math" pitchFamily="18" charset="0"/>
              </a:rPr>
              <a:t>r</a:t>
            </a:r>
            <a:r>
              <a:rPr lang="en-US" sz="2800" dirty="0" smtClean="0">
                <a:ea typeface="Cambria Math" pitchFamily="18" charset="0"/>
              </a:rPr>
              <a:t> be a positive integer. The </a:t>
            </a:r>
            <a:r>
              <a:rPr lang="en-US" sz="2800" i="1" dirty="0" err="1" smtClean="0">
                <a:ea typeface="Cambria Math" pitchFamily="18" charset="0"/>
              </a:rPr>
              <a:t>r</a:t>
            </a:r>
            <a:r>
              <a:rPr lang="en-US" sz="2800" dirty="0" err="1" smtClean="0">
                <a:ea typeface="Cambria Math" pitchFamily="18" charset="0"/>
              </a:rPr>
              <a:t>th</a:t>
            </a:r>
            <a:r>
              <a:rPr lang="en-US" sz="2800" dirty="0" smtClean="0">
                <a:ea typeface="Cambria Math" pitchFamily="18" charset="0"/>
              </a:rPr>
              <a:t> Boolean power of  </a:t>
            </a:r>
            <a:r>
              <a:rPr lang="en-US" sz="2800" b="1" dirty="0" smtClean="0"/>
              <a:t>A</a:t>
            </a:r>
            <a:r>
              <a:rPr lang="en-US" sz="2800" dirty="0" smtClean="0"/>
              <a:t> </a:t>
            </a:r>
            <a:r>
              <a:rPr lang="en-US" sz="2800" dirty="0" smtClean="0">
                <a:ea typeface="Cambria Math" pitchFamily="18" charset="0"/>
              </a:rPr>
              <a:t>is the Boolean product of </a:t>
            </a:r>
            <a:r>
              <a:rPr lang="en-US" sz="2800" i="1" dirty="0" smtClean="0">
                <a:ea typeface="Cambria Math" pitchFamily="18" charset="0"/>
              </a:rPr>
              <a:t>r</a:t>
            </a:r>
            <a:r>
              <a:rPr lang="en-US" sz="2800" dirty="0" smtClean="0">
                <a:ea typeface="Cambria Math" pitchFamily="18" charset="0"/>
              </a:rPr>
              <a:t> factors of </a:t>
            </a:r>
            <a:r>
              <a:rPr lang="en-US" sz="2800" b="1" dirty="0" smtClean="0"/>
              <a:t>A</a:t>
            </a:r>
            <a:r>
              <a:rPr lang="en-US" sz="2800" dirty="0" smtClean="0"/>
              <a:t>, denoted by </a:t>
            </a:r>
            <a:r>
              <a:rPr lang="en-US" sz="2800" b="1" dirty="0" smtClean="0"/>
              <a:t>A</a:t>
            </a:r>
            <a:r>
              <a:rPr lang="en-US" sz="2800" b="1" baseline="30000" dirty="0" smtClean="0"/>
              <a:t>[</a:t>
            </a:r>
            <a:r>
              <a:rPr lang="en-US" sz="2800" i="1" baseline="30000" dirty="0" smtClean="0"/>
              <a:t>r</a:t>
            </a:r>
            <a:r>
              <a:rPr lang="en-US" sz="2800" b="1" baseline="30000" dirty="0" smtClean="0"/>
              <a:t>] </a:t>
            </a:r>
            <a:r>
              <a:rPr lang="en-US" sz="2800" dirty="0" smtClean="0"/>
              <a:t>.  Hence,</a:t>
            </a:r>
            <a:endParaRPr lang="en-US" sz="2800" dirty="0" smtClean="0">
              <a:ea typeface="Cambria Math" pitchFamily="18" charset="0"/>
            </a:endParaRPr>
          </a:p>
          <a:p>
            <a:pPr>
              <a:buNone/>
            </a:pPr>
            <a:endParaRPr lang="en-US" sz="2800" i="1" dirty="0" smtClean="0">
              <a:latin typeface="Cambria Math" pitchFamily="18" charset="0"/>
              <a:ea typeface="Cambria Math" pitchFamily="18" charset="0"/>
              <a:sym typeface="Symbol"/>
            </a:endParaRPr>
          </a:p>
          <a:p>
            <a:pPr>
              <a:buNone/>
            </a:pPr>
            <a:r>
              <a:rPr lang="en-US" sz="2800" i="1" dirty="0" smtClean="0">
                <a:latin typeface="Cambria Math" pitchFamily="18" charset="0"/>
                <a:ea typeface="Cambria Math" pitchFamily="18" charset="0"/>
                <a:sym typeface="Symbol"/>
              </a:rPr>
              <a:t>   </a:t>
            </a:r>
            <a:r>
              <a:rPr lang="en-US" sz="2800" dirty="0" smtClean="0">
                <a:ea typeface="Cambria Math"/>
                <a:sym typeface="Symbol"/>
              </a:rPr>
              <a:t>We define </a:t>
            </a:r>
            <a:r>
              <a:rPr lang="en-US" sz="2800" b="1" dirty="0" smtClean="0"/>
              <a:t>A</a:t>
            </a:r>
            <a:r>
              <a:rPr lang="en-US" sz="2800" b="1" baseline="30000" dirty="0" smtClean="0"/>
              <a:t>[</a:t>
            </a:r>
            <a:r>
              <a:rPr lang="en-US" sz="2800" i="1" baseline="30000" dirty="0" smtClean="0"/>
              <a:t>r</a:t>
            </a:r>
            <a:r>
              <a:rPr lang="en-US" sz="2800" b="1" baseline="30000" dirty="0" smtClean="0"/>
              <a:t>] </a:t>
            </a:r>
            <a:r>
              <a:rPr lang="en-US" sz="2800" b="1" dirty="0" smtClean="0"/>
              <a:t> </a:t>
            </a:r>
            <a:r>
              <a:rPr lang="en-US" sz="2800" dirty="0" smtClean="0">
                <a:ea typeface="Cambria Math"/>
                <a:sym typeface="Symbol"/>
              </a:rPr>
              <a:t>to be  </a:t>
            </a:r>
            <a:r>
              <a:rPr lang="en-US" sz="3200" b="1" dirty="0" smtClean="0">
                <a:sym typeface="Symbol"/>
              </a:rPr>
              <a:t>I</a:t>
            </a:r>
            <a:r>
              <a:rPr lang="en-US" sz="3200" i="1" baseline="-25000" dirty="0" smtClean="0">
                <a:sym typeface="Symbol"/>
              </a:rPr>
              <a:t>n</a:t>
            </a:r>
            <a:r>
              <a:rPr lang="en-US" sz="3200" dirty="0" smtClean="0">
                <a:sym typeface="Symbol"/>
              </a:rPr>
              <a:t>.</a:t>
            </a:r>
            <a:endParaRPr lang="en-US" sz="2800" i="1" dirty="0" smtClean="0">
              <a:latin typeface="Cambria Math" pitchFamily="18" charset="0"/>
              <a:ea typeface="Cambria Math" pitchFamily="18" charset="0"/>
              <a:sym typeface="Symbol"/>
            </a:endParaRPr>
          </a:p>
          <a:p>
            <a:pPr>
              <a:buNone/>
            </a:pPr>
            <a:r>
              <a:rPr lang="en-US" sz="2800" dirty="0" smtClean="0">
                <a:latin typeface="Cambria Math" pitchFamily="18" charset="0"/>
                <a:ea typeface="Cambria Math" pitchFamily="18" charset="0"/>
                <a:sym typeface="Symbol"/>
              </a:rPr>
              <a:t>   (</a:t>
            </a:r>
            <a:r>
              <a:rPr lang="en-US" dirty="0" smtClean="0">
                <a:latin typeface="Cambria Math"/>
                <a:ea typeface="Cambria Math"/>
                <a:sym typeface="Symbol"/>
              </a:rPr>
              <a:t>The Boolean product is  well defined because the     </a:t>
            </a:r>
            <a:r>
              <a:rPr lang="en-US" dirty="0" smtClean="0">
                <a:ea typeface="Cambria Math"/>
                <a:sym typeface="Symbol"/>
              </a:rPr>
              <a:t>Boolean product of matrices is associative.)</a:t>
            </a:r>
            <a:endParaRPr lang="en-US" dirty="0"/>
          </a:p>
        </p:txBody>
      </p:sp>
      <p:pic>
        <p:nvPicPr>
          <p:cNvPr id="9" name="Picture 8" descr="addin_tmp.png"/>
          <p:cNvPicPr>
            <a:picLocks noChangeAspect="1"/>
          </p:cNvPicPr>
          <p:nvPr>
            <p:custDataLst>
              <p:tags r:id="rId1"/>
            </p:custDataLst>
          </p:nvPr>
        </p:nvPicPr>
        <p:blipFill>
          <a:blip r:embed="rId3" cstate="print"/>
          <a:stretch>
            <a:fillRect/>
          </a:stretch>
        </p:blipFill>
        <p:spPr>
          <a:xfrm>
            <a:off x="3733801" y="3429001"/>
            <a:ext cx="2667000" cy="628650"/>
          </a:xfrm>
          <a:prstGeom prst="rect">
            <a:avLst/>
          </a:prstGeom>
        </p:spPr>
      </p:pic>
    </p:spTree>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Boolean Powers of Zero-One Matrices</a:t>
            </a:r>
            <a:endParaRPr lang="en-US" sz="4000" dirty="0"/>
          </a:p>
        </p:txBody>
      </p:sp>
      <p:sp>
        <p:nvSpPr>
          <p:cNvPr id="3" name="Content Placeholder 2"/>
          <p:cNvSpPr>
            <a:spLocks noGrp="1"/>
          </p:cNvSpPr>
          <p:nvPr>
            <p:ph idx="1"/>
          </p:nvPr>
        </p:nvSpPr>
        <p:spPr/>
        <p:txBody>
          <a:bodyPr/>
          <a:lstStyle/>
          <a:p>
            <a:pPr>
              <a:buNone/>
            </a:pPr>
            <a:r>
              <a:rPr lang="en-US" b="1" dirty="0" smtClean="0"/>
              <a:t>  Example</a:t>
            </a:r>
            <a:r>
              <a:rPr lang="en-US" dirty="0" smtClean="0"/>
              <a:t>: Let</a:t>
            </a:r>
          </a:p>
          <a:p>
            <a:pPr>
              <a:buNone/>
            </a:pPr>
            <a:endParaRPr lang="en-US" dirty="0" smtClean="0"/>
          </a:p>
          <a:p>
            <a:pPr>
              <a:buNone/>
            </a:pPr>
            <a:r>
              <a:rPr lang="en-US" dirty="0" smtClean="0"/>
              <a:t>    Find </a:t>
            </a:r>
            <a:r>
              <a:rPr lang="en-US" b="1" dirty="0" smtClean="0"/>
              <a:t>A</a:t>
            </a:r>
            <a:r>
              <a:rPr lang="en-US" i="1" baseline="30000" dirty="0" smtClean="0"/>
              <a:t>n</a:t>
            </a:r>
            <a:r>
              <a:rPr lang="en-US" baseline="30000" dirty="0" smtClean="0"/>
              <a:t> </a:t>
            </a:r>
            <a:r>
              <a:rPr lang="en-US" dirty="0" smtClean="0"/>
              <a:t>  for all positive integers </a:t>
            </a:r>
            <a:r>
              <a:rPr lang="en-US" i="1" dirty="0" smtClean="0"/>
              <a:t>n</a:t>
            </a:r>
            <a:r>
              <a:rPr lang="en-US" dirty="0" smtClean="0"/>
              <a:t>.</a:t>
            </a:r>
          </a:p>
          <a:p>
            <a:pPr>
              <a:buNone/>
            </a:pPr>
            <a:r>
              <a:rPr lang="en-US" dirty="0" smtClean="0"/>
              <a:t>    </a:t>
            </a:r>
            <a:r>
              <a:rPr lang="en-US" b="1" dirty="0" smtClean="0"/>
              <a:t>Solution</a:t>
            </a:r>
            <a:r>
              <a:rPr lang="en-US" dirty="0" smtClean="0"/>
              <a:t>: </a:t>
            </a:r>
            <a:endParaRPr lang="en-US" dirty="0"/>
          </a:p>
        </p:txBody>
      </p:sp>
      <p:pic>
        <p:nvPicPr>
          <p:cNvPr id="20" name="Picture 19" descr="addin_tmp.png"/>
          <p:cNvPicPr>
            <a:picLocks noChangeAspect="1"/>
          </p:cNvPicPr>
          <p:nvPr>
            <p:custDataLst>
              <p:tags r:id="rId1"/>
            </p:custDataLst>
          </p:nvPr>
        </p:nvPicPr>
        <p:blipFill>
          <a:blip r:embed="rId7" cstate="print"/>
          <a:stretch>
            <a:fillRect/>
          </a:stretch>
        </p:blipFill>
        <p:spPr>
          <a:xfrm>
            <a:off x="2971800" y="1905000"/>
            <a:ext cx="1481519" cy="638747"/>
          </a:xfrm>
          <a:prstGeom prst="rect">
            <a:avLst/>
          </a:prstGeom>
        </p:spPr>
      </p:pic>
      <p:pic>
        <p:nvPicPr>
          <p:cNvPr id="17" name="Picture 16" descr="addin_tmp.png"/>
          <p:cNvPicPr>
            <a:picLocks noChangeAspect="1"/>
          </p:cNvPicPr>
          <p:nvPr>
            <p:custDataLst>
              <p:tags r:id="rId2"/>
            </p:custDataLst>
          </p:nvPr>
        </p:nvPicPr>
        <p:blipFill>
          <a:blip r:embed="rId8" cstate="print"/>
          <a:stretch>
            <a:fillRect/>
          </a:stretch>
        </p:blipFill>
        <p:spPr>
          <a:xfrm>
            <a:off x="762001" y="3886201"/>
            <a:ext cx="2444591" cy="684371"/>
          </a:xfrm>
          <a:prstGeom prst="rect">
            <a:avLst/>
          </a:prstGeom>
        </p:spPr>
      </p:pic>
      <p:pic>
        <p:nvPicPr>
          <p:cNvPr id="18" name="Picture 17" descr="addin_tmp.png"/>
          <p:cNvPicPr>
            <a:picLocks noChangeAspect="1"/>
          </p:cNvPicPr>
          <p:nvPr>
            <p:custDataLst>
              <p:tags r:id="rId3"/>
            </p:custDataLst>
          </p:nvPr>
        </p:nvPicPr>
        <p:blipFill>
          <a:blip r:embed="rId9" cstate="print"/>
          <a:stretch>
            <a:fillRect/>
          </a:stretch>
        </p:blipFill>
        <p:spPr>
          <a:xfrm>
            <a:off x="4038601" y="3733801"/>
            <a:ext cx="2614613" cy="684371"/>
          </a:xfrm>
          <a:prstGeom prst="rect">
            <a:avLst/>
          </a:prstGeom>
        </p:spPr>
      </p:pic>
      <p:pic>
        <p:nvPicPr>
          <p:cNvPr id="16" name="Picture 15" descr="addin_tmp.png"/>
          <p:cNvPicPr>
            <a:picLocks noChangeAspect="1"/>
          </p:cNvPicPr>
          <p:nvPr>
            <p:custDataLst>
              <p:tags r:id="rId4"/>
            </p:custDataLst>
          </p:nvPr>
        </p:nvPicPr>
        <p:blipFill>
          <a:blip r:embed="rId10" cstate="print"/>
          <a:stretch>
            <a:fillRect/>
          </a:stretch>
        </p:blipFill>
        <p:spPr>
          <a:xfrm>
            <a:off x="2895601" y="4876802"/>
            <a:ext cx="2614613" cy="684371"/>
          </a:xfrm>
          <a:prstGeom prst="rect">
            <a:avLst/>
          </a:prstGeom>
        </p:spPr>
      </p:pic>
      <p:pic>
        <p:nvPicPr>
          <p:cNvPr id="19" name="Picture 18" descr="addin_tmp.png"/>
          <p:cNvPicPr>
            <a:picLocks noChangeAspect="1"/>
          </p:cNvPicPr>
          <p:nvPr>
            <p:custDataLst>
              <p:tags r:id="rId5"/>
            </p:custDataLst>
          </p:nvPr>
        </p:nvPicPr>
        <p:blipFill>
          <a:blip r:embed="rId11" cstate="print"/>
          <a:stretch>
            <a:fillRect/>
          </a:stretch>
        </p:blipFill>
        <p:spPr>
          <a:xfrm>
            <a:off x="1143001" y="5715001"/>
            <a:ext cx="5975033" cy="684371"/>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Καθολικό και κενό σύνολο</a:t>
            </a:r>
            <a:br>
              <a:rPr lang="el-GR" dirty="0" smtClean="0"/>
            </a:br>
            <a:r>
              <a:rPr lang="en-US" dirty="0" smtClean="0"/>
              <a:t>Universal Set and Empty Set</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The </a:t>
            </a:r>
            <a:r>
              <a:rPr lang="en-US" i="1" dirty="0" smtClean="0"/>
              <a:t>universal </a:t>
            </a:r>
            <a:r>
              <a:rPr lang="el-GR" i="1" dirty="0" smtClean="0">
                <a:solidFill>
                  <a:srgbClr val="0070C0"/>
                </a:solidFill>
              </a:rPr>
              <a:t>καθολικό</a:t>
            </a:r>
            <a:r>
              <a:rPr lang="el-GR" i="1" dirty="0" smtClean="0"/>
              <a:t> </a:t>
            </a:r>
            <a:r>
              <a:rPr lang="en-US" i="1" dirty="0" smtClean="0"/>
              <a:t>set</a:t>
            </a:r>
            <a:r>
              <a:rPr lang="en-US" dirty="0" smtClean="0"/>
              <a:t> </a:t>
            </a:r>
            <a:r>
              <a:rPr lang="en-US" i="1" dirty="0" smtClean="0"/>
              <a:t>U </a:t>
            </a:r>
            <a:r>
              <a:rPr lang="en-US" dirty="0" smtClean="0"/>
              <a:t>is the set containing everything currently under consideration. </a:t>
            </a:r>
            <a:endParaRPr lang="en-US" i="1" dirty="0" smtClean="0"/>
          </a:p>
          <a:p>
            <a:pPr lvl="1"/>
            <a:r>
              <a:rPr lang="en-US" dirty="0" smtClean="0"/>
              <a:t>Sometimes implicit</a:t>
            </a:r>
          </a:p>
          <a:p>
            <a:pPr lvl="1"/>
            <a:r>
              <a:rPr lang="en-US" dirty="0" smtClean="0"/>
              <a:t>Sometimes explicitly stated.</a:t>
            </a:r>
          </a:p>
          <a:p>
            <a:pPr lvl="1"/>
            <a:r>
              <a:rPr lang="en-US" dirty="0" smtClean="0"/>
              <a:t>Contents depend on the context.</a:t>
            </a:r>
          </a:p>
          <a:p>
            <a:r>
              <a:rPr lang="en-US" dirty="0" smtClean="0"/>
              <a:t>The empty set is the set with no</a:t>
            </a:r>
          </a:p>
          <a:p>
            <a:pPr>
              <a:buNone/>
            </a:pPr>
            <a:r>
              <a:rPr lang="en-US" dirty="0" smtClean="0"/>
              <a:t>      elements. Symbolized </a:t>
            </a:r>
            <a:r>
              <a:rPr lang="en-US" dirty="0" smtClean="0">
                <a:latin typeface="Cambria Math"/>
                <a:ea typeface="Cambria Math"/>
              </a:rPr>
              <a:t>∅, but</a:t>
            </a:r>
          </a:p>
          <a:p>
            <a:pPr>
              <a:buNone/>
            </a:pPr>
            <a:r>
              <a:rPr lang="en-US" dirty="0" smtClean="0">
                <a:latin typeface="Cambria Math"/>
                <a:ea typeface="Cambria Math"/>
              </a:rPr>
              <a:t>       </a:t>
            </a:r>
            <a:r>
              <a:rPr lang="en-US" dirty="0" smtClean="0"/>
              <a:t>{} also used.</a:t>
            </a:r>
            <a:r>
              <a:rPr lang="el-GR" dirty="0" smtClean="0"/>
              <a:t> </a:t>
            </a:r>
            <a:r>
              <a:rPr lang="el-GR" dirty="0" smtClean="0">
                <a:solidFill>
                  <a:srgbClr val="0070C0"/>
                </a:solidFill>
              </a:rPr>
              <a:t>Κενό σύνολο</a:t>
            </a:r>
            <a:endParaRPr lang="el-GR" dirty="0">
              <a:solidFill>
                <a:srgbClr val="0070C0"/>
              </a:solidFill>
              <a:ea typeface="Cambria Math" pitchFamily="18" charset="0"/>
            </a:endParaRPr>
          </a:p>
          <a:p>
            <a:pPr>
              <a:buNone/>
            </a:pPr>
            <a:r>
              <a:rPr lang="el-GR" dirty="0" smtClean="0">
                <a:solidFill>
                  <a:srgbClr val="0070C0"/>
                </a:solidFill>
                <a:ea typeface="Cambria Math" pitchFamily="18" charset="0"/>
              </a:rPr>
              <a:t>Χρησιμοποιούμε τα </a:t>
            </a:r>
            <a:r>
              <a:rPr lang="en-US" dirty="0" smtClean="0">
                <a:solidFill>
                  <a:srgbClr val="0070C0"/>
                </a:solidFill>
                <a:ea typeface="Cambria Math" pitchFamily="18" charset="0"/>
              </a:rPr>
              <a:t>Venn</a:t>
            </a:r>
          </a:p>
          <a:p>
            <a:pPr>
              <a:buNone/>
            </a:pPr>
            <a:r>
              <a:rPr lang="el-GR" dirty="0" smtClean="0">
                <a:solidFill>
                  <a:srgbClr val="0070C0"/>
                </a:solidFill>
                <a:ea typeface="Cambria Math" pitchFamily="18" charset="0"/>
              </a:rPr>
              <a:t>για να δείξουμε σχέσεις</a:t>
            </a:r>
          </a:p>
          <a:p>
            <a:pPr>
              <a:buNone/>
            </a:pPr>
            <a:r>
              <a:rPr lang="el-GR" dirty="0" smtClean="0">
                <a:solidFill>
                  <a:srgbClr val="0070C0"/>
                </a:solidFill>
                <a:ea typeface="Cambria Math" pitchFamily="18" charset="0"/>
              </a:rPr>
              <a:t>ανάμεσα σε σύνολα</a:t>
            </a:r>
            <a:endParaRPr lang="el-GR" dirty="0" smtClean="0">
              <a:solidFill>
                <a:srgbClr val="0070C0"/>
              </a:solidFill>
            </a:endParaRPr>
          </a:p>
        </p:txBody>
      </p:sp>
      <p:sp>
        <p:nvSpPr>
          <p:cNvPr id="4" name="Rectangle 3"/>
          <p:cNvSpPr/>
          <p:nvPr/>
        </p:nvSpPr>
        <p:spPr>
          <a:xfrm>
            <a:off x="5638800" y="3581400"/>
            <a:ext cx="2590800" cy="1676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6705600" y="4267200"/>
            <a:ext cx="762000" cy="609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7696200" y="3657600"/>
            <a:ext cx="457200" cy="369332"/>
          </a:xfrm>
          <a:prstGeom prst="rect">
            <a:avLst/>
          </a:prstGeom>
          <a:noFill/>
        </p:spPr>
        <p:txBody>
          <a:bodyPr wrap="square" rtlCol="0">
            <a:spAutoFit/>
          </a:bodyPr>
          <a:lstStyle/>
          <a:p>
            <a:r>
              <a:rPr lang="en-US" i="1" dirty="0" smtClean="0"/>
              <a:t>U</a:t>
            </a:r>
            <a:endParaRPr lang="en-US" i="1" dirty="0"/>
          </a:p>
        </p:txBody>
      </p:sp>
      <p:sp>
        <p:nvSpPr>
          <p:cNvPr id="7" name="TextBox 6"/>
          <p:cNvSpPr txBox="1"/>
          <p:nvPr/>
        </p:nvSpPr>
        <p:spPr>
          <a:xfrm>
            <a:off x="6248400" y="2895600"/>
            <a:ext cx="1828800" cy="369332"/>
          </a:xfrm>
          <a:prstGeom prst="rect">
            <a:avLst/>
          </a:prstGeom>
          <a:noFill/>
        </p:spPr>
        <p:txBody>
          <a:bodyPr wrap="square" rtlCol="0">
            <a:spAutoFit/>
          </a:bodyPr>
          <a:lstStyle/>
          <a:p>
            <a:r>
              <a:rPr lang="en-US" dirty="0" smtClean="0"/>
              <a:t>Venn Diagram</a:t>
            </a:r>
            <a:endParaRPr lang="en-US" dirty="0"/>
          </a:p>
        </p:txBody>
      </p:sp>
      <p:sp>
        <p:nvSpPr>
          <p:cNvPr id="10" name="TextBox 9"/>
          <p:cNvSpPr txBox="1"/>
          <p:nvPr/>
        </p:nvSpPr>
        <p:spPr>
          <a:xfrm>
            <a:off x="6629400" y="4267200"/>
            <a:ext cx="1828800" cy="646331"/>
          </a:xfrm>
          <a:prstGeom prst="rect">
            <a:avLst/>
          </a:prstGeom>
          <a:noFill/>
        </p:spPr>
        <p:txBody>
          <a:bodyPr wrap="square" rtlCol="0">
            <a:spAutoFit/>
          </a:bodyPr>
          <a:lstStyle/>
          <a:p>
            <a:r>
              <a:rPr lang="en-US" dirty="0" smtClean="0"/>
              <a:t>   a e </a:t>
            </a:r>
            <a:r>
              <a:rPr lang="en-US" dirty="0" err="1" smtClean="0"/>
              <a:t>i</a:t>
            </a:r>
            <a:endParaRPr lang="en-US" dirty="0" smtClean="0"/>
          </a:p>
          <a:p>
            <a:r>
              <a:rPr lang="en-US" dirty="0" smtClean="0"/>
              <a:t>    o u</a:t>
            </a:r>
            <a:endParaRPr lang="en-US" dirty="0"/>
          </a:p>
        </p:txBody>
      </p:sp>
      <p:sp>
        <p:nvSpPr>
          <p:cNvPr id="11" name="TextBox 10"/>
          <p:cNvSpPr txBox="1"/>
          <p:nvPr/>
        </p:nvSpPr>
        <p:spPr>
          <a:xfrm>
            <a:off x="6400800" y="4267200"/>
            <a:ext cx="457200" cy="369332"/>
          </a:xfrm>
          <a:prstGeom prst="rect">
            <a:avLst/>
          </a:prstGeom>
          <a:noFill/>
        </p:spPr>
        <p:txBody>
          <a:bodyPr wrap="square" rtlCol="0">
            <a:spAutoFit/>
          </a:bodyPr>
          <a:lstStyle/>
          <a:p>
            <a:r>
              <a:rPr lang="en-US" i="1" dirty="0" smtClean="0"/>
              <a:t>V</a:t>
            </a:r>
            <a:endParaRPr lang="en-US" i="1" dirty="0"/>
          </a:p>
        </p:txBody>
      </p:sp>
      <p:pic>
        <p:nvPicPr>
          <p:cNvPr id="13" name="Picture 12" descr="0204.jpg"/>
          <p:cNvPicPr>
            <a:picLocks noChangeAspect="1"/>
          </p:cNvPicPr>
          <p:nvPr/>
        </p:nvPicPr>
        <p:blipFill>
          <a:blip r:embed="rId2" cstate="print"/>
          <a:stretch>
            <a:fillRect/>
          </a:stretch>
        </p:blipFill>
        <p:spPr>
          <a:xfrm>
            <a:off x="4800600" y="5486400"/>
            <a:ext cx="893064" cy="1036320"/>
          </a:xfrm>
          <a:prstGeom prst="rect">
            <a:avLst/>
          </a:prstGeom>
        </p:spPr>
      </p:pic>
      <p:sp>
        <p:nvSpPr>
          <p:cNvPr id="14" name="TextBox 13"/>
          <p:cNvSpPr txBox="1"/>
          <p:nvPr/>
        </p:nvSpPr>
        <p:spPr>
          <a:xfrm>
            <a:off x="5943600" y="5638800"/>
            <a:ext cx="2819400" cy="646331"/>
          </a:xfrm>
          <a:prstGeom prst="rect">
            <a:avLst/>
          </a:prstGeom>
          <a:noFill/>
        </p:spPr>
        <p:txBody>
          <a:bodyPr wrap="square" rtlCol="0">
            <a:spAutoFit/>
          </a:bodyPr>
          <a:lstStyle/>
          <a:p>
            <a:r>
              <a:rPr lang="en-US" dirty="0" smtClean="0"/>
              <a:t>John Venn (1834-1923)</a:t>
            </a:r>
          </a:p>
          <a:p>
            <a:r>
              <a:rPr lang="en-US" dirty="0" smtClean="0"/>
              <a:t>Cambridge, UK</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Απλή θεωρία συνόλων – </a:t>
            </a:r>
            <a:r>
              <a:rPr lang="en-US" dirty="0" smtClean="0"/>
              <a:t>Cantor	</a:t>
            </a:r>
            <a:endParaRPr lang="el-GR" dirty="0"/>
          </a:p>
        </p:txBody>
      </p:sp>
      <p:sp>
        <p:nvSpPr>
          <p:cNvPr id="3" name="Content Placeholder 2"/>
          <p:cNvSpPr>
            <a:spLocks noGrp="1"/>
          </p:cNvSpPr>
          <p:nvPr>
            <p:ph idx="1"/>
          </p:nvPr>
        </p:nvSpPr>
        <p:spPr/>
        <p:txBody>
          <a:bodyPr>
            <a:normAutofit lnSpcReduction="10000"/>
          </a:bodyPr>
          <a:lstStyle/>
          <a:p>
            <a:r>
              <a:rPr lang="en-US" dirty="0" smtClean="0"/>
              <a:t>“</a:t>
            </a:r>
            <a:r>
              <a:rPr lang="el-GR" dirty="0" smtClean="0"/>
              <a:t>Για κάθε ιδιότητα, μπορούμε να ορίσουμε ένα σύνολο που να περιέχει μόνο τα στοιχεία που την ικανοποιούν»</a:t>
            </a:r>
          </a:p>
          <a:p>
            <a:r>
              <a:rPr lang="el-GR" dirty="0" smtClean="0"/>
              <a:t>Διαισθητική μέθοδος</a:t>
            </a:r>
          </a:p>
          <a:p>
            <a:r>
              <a:rPr lang="el-GR" dirty="0" smtClean="0"/>
              <a:t>Οδηγεί σε ασυνέπειες – παράδοξα</a:t>
            </a:r>
          </a:p>
          <a:p>
            <a:endParaRPr lang="el-GR" dirty="0" smtClean="0"/>
          </a:p>
          <a:p>
            <a:r>
              <a:rPr lang="el-GR" dirty="0" smtClean="0"/>
              <a:t>Εμείς μελετάμε την απλή θεωρία συνόλων</a:t>
            </a:r>
          </a:p>
          <a:p>
            <a:endParaRPr lang="el-GR" dirty="0" smtClean="0"/>
          </a:p>
          <a:p>
            <a:r>
              <a:rPr lang="el-GR" dirty="0" smtClean="0"/>
              <a:t>Υπάρχει και η αξιωματική θεωρία συνόλων – δεν θα πάμε εκεί</a:t>
            </a:r>
            <a:endParaRPr lang="el-GR" dirty="0"/>
          </a:p>
          <a:p>
            <a:pPr lvl="1"/>
            <a:r>
              <a:rPr lang="el-GR" dirty="0" smtClean="0"/>
              <a:t>Θεωρία συνόλων που ξεκινά με αξιώματα</a:t>
            </a:r>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Russell’s Paradox</a:t>
            </a:r>
            <a:endParaRPr lang="en-US" dirty="0"/>
          </a:p>
        </p:txBody>
      </p:sp>
      <p:sp>
        <p:nvSpPr>
          <p:cNvPr id="3" name="Content Placeholder 2"/>
          <p:cNvSpPr>
            <a:spLocks noGrp="1"/>
          </p:cNvSpPr>
          <p:nvPr>
            <p:ph idx="1"/>
          </p:nvPr>
        </p:nvSpPr>
        <p:spPr>
          <a:xfrm>
            <a:off x="457200" y="1935480"/>
            <a:ext cx="8686800" cy="4389120"/>
          </a:xfrm>
        </p:spPr>
        <p:txBody>
          <a:bodyPr/>
          <a:lstStyle/>
          <a:p>
            <a:r>
              <a:rPr lang="en-US" dirty="0" smtClean="0"/>
              <a:t>Let </a:t>
            </a:r>
            <a:r>
              <a:rPr lang="en-US" i="1" dirty="0" smtClean="0"/>
              <a:t>S</a:t>
            </a:r>
            <a:r>
              <a:rPr lang="en-US" dirty="0" smtClean="0"/>
              <a:t> be the set of all sets which are not members of themselves. A paradox results from trying to answer the question “Is </a:t>
            </a:r>
            <a:r>
              <a:rPr lang="en-US" i="1" dirty="0" smtClean="0"/>
              <a:t>S</a:t>
            </a:r>
            <a:r>
              <a:rPr lang="en-US" dirty="0" smtClean="0"/>
              <a:t> a member of itself?”</a:t>
            </a:r>
          </a:p>
          <a:p>
            <a:r>
              <a:rPr lang="en-US" dirty="0" smtClean="0"/>
              <a:t>Related Paradox:</a:t>
            </a:r>
          </a:p>
          <a:p>
            <a:pPr lvl="1"/>
            <a:r>
              <a:rPr lang="en-US" dirty="0" smtClean="0"/>
              <a:t> Henry is a barber who shaves all people who do not shave themselves. A paradox results from trying to answer the question “Does Henry shave himself?”</a:t>
            </a:r>
          </a:p>
          <a:p>
            <a:endParaRPr lang="en-US" dirty="0"/>
          </a:p>
        </p:txBody>
      </p:sp>
      <p:pic>
        <p:nvPicPr>
          <p:cNvPr id="4" name="Picture 3" descr="0202.jpg"/>
          <p:cNvPicPr>
            <a:picLocks noChangeAspect="1"/>
          </p:cNvPicPr>
          <p:nvPr/>
        </p:nvPicPr>
        <p:blipFill>
          <a:blip r:embed="rId2" cstate="print"/>
          <a:stretch>
            <a:fillRect/>
          </a:stretch>
        </p:blipFill>
        <p:spPr>
          <a:xfrm>
            <a:off x="4191000" y="5105400"/>
            <a:ext cx="893064" cy="1030224"/>
          </a:xfrm>
          <a:prstGeom prst="rect">
            <a:avLst/>
          </a:prstGeom>
        </p:spPr>
      </p:pic>
      <p:sp>
        <p:nvSpPr>
          <p:cNvPr id="5" name="TextBox 4"/>
          <p:cNvSpPr txBox="1"/>
          <p:nvPr/>
        </p:nvSpPr>
        <p:spPr>
          <a:xfrm>
            <a:off x="5486400" y="5181600"/>
            <a:ext cx="2971800" cy="923330"/>
          </a:xfrm>
          <a:prstGeom prst="rect">
            <a:avLst/>
          </a:prstGeom>
          <a:noFill/>
        </p:spPr>
        <p:txBody>
          <a:bodyPr wrap="square" rtlCol="0">
            <a:spAutoFit/>
          </a:bodyPr>
          <a:lstStyle/>
          <a:p>
            <a:r>
              <a:rPr lang="en-US" dirty="0" smtClean="0"/>
              <a:t>Bertrand Russell (1872-1970)</a:t>
            </a:r>
          </a:p>
          <a:p>
            <a:r>
              <a:rPr lang="en-US" dirty="0" smtClean="0"/>
              <a:t>Cambridge, UK</a:t>
            </a:r>
          </a:p>
          <a:p>
            <a:r>
              <a:rPr lang="en-US" dirty="0" smtClean="0"/>
              <a:t>Nobel Prize Winner</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smtClean="0"/>
              <a:t>Ο </a:t>
            </a:r>
            <a:r>
              <a:rPr lang="en-US" dirty="0" smtClean="0"/>
              <a:t>Henry </a:t>
            </a:r>
            <a:r>
              <a:rPr lang="el-GR" dirty="0" smtClean="0"/>
              <a:t>είναι κουρέας </a:t>
            </a:r>
          </a:p>
          <a:p>
            <a:r>
              <a:rPr lang="el-GR" dirty="0" smtClean="0"/>
              <a:t>Ξυρίζει τους άλλους</a:t>
            </a:r>
          </a:p>
          <a:p>
            <a:r>
              <a:rPr lang="el-GR" dirty="0" smtClean="0"/>
              <a:t>Εφόσον ο </a:t>
            </a:r>
            <a:r>
              <a:rPr lang="en-US" dirty="0" smtClean="0"/>
              <a:t>Henry </a:t>
            </a:r>
            <a:r>
              <a:rPr lang="el-GR" dirty="0" smtClean="0"/>
              <a:t>δεν ξυρίζει τον εαυτό του ανήκει στο σύνολο</a:t>
            </a:r>
          </a:p>
          <a:p>
            <a:r>
              <a:rPr lang="el-GR" dirty="0" smtClean="0"/>
              <a:t>Αν όμως ανήκει στο σύνολο, τότε σημαίνει ότι ξυρίζει τον εαυτό του</a:t>
            </a:r>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things to remember</a:t>
            </a:r>
            <a:endParaRPr lang="en-US" dirty="0"/>
          </a:p>
        </p:txBody>
      </p:sp>
      <p:sp>
        <p:nvSpPr>
          <p:cNvPr id="3" name="Content Placeholder 2"/>
          <p:cNvSpPr>
            <a:spLocks noGrp="1"/>
          </p:cNvSpPr>
          <p:nvPr>
            <p:ph idx="1"/>
          </p:nvPr>
        </p:nvSpPr>
        <p:spPr/>
        <p:txBody>
          <a:bodyPr/>
          <a:lstStyle/>
          <a:p>
            <a:r>
              <a:rPr lang="en-US" dirty="0" smtClean="0"/>
              <a:t>Sets can be elements of sets.</a:t>
            </a:r>
          </a:p>
          <a:p>
            <a:pPr>
              <a:buNone/>
            </a:pPr>
            <a:r>
              <a:rPr lang="en-US" dirty="0" smtClean="0">
                <a:latin typeface="Cambria Math" pitchFamily="18" charset="0"/>
                <a:ea typeface="Cambria Math" pitchFamily="18" charset="0"/>
              </a:rPr>
              <a:t>         {{1,2,3},</a:t>
            </a:r>
            <a:r>
              <a:rPr lang="en-US" i="1" dirty="0" smtClean="0">
                <a:latin typeface="Cambria Math" pitchFamily="18" charset="0"/>
                <a:ea typeface="Cambria Math" pitchFamily="18" charset="0"/>
              </a:rPr>
              <a:t>a</a:t>
            </a:r>
            <a:r>
              <a:rPr lang="en-US" dirty="0" smtClean="0">
                <a:latin typeface="Cambria Math" pitchFamily="18" charset="0"/>
                <a:ea typeface="Cambria Math" pitchFamily="18" charset="0"/>
              </a:rPr>
              <a:t>, {</a:t>
            </a:r>
            <a:r>
              <a:rPr lang="en-US" i="1" dirty="0" err="1" smtClean="0">
                <a:latin typeface="Cambria Math" pitchFamily="18" charset="0"/>
                <a:ea typeface="Cambria Math" pitchFamily="18" charset="0"/>
              </a:rPr>
              <a:t>b,c</a:t>
            </a:r>
            <a:r>
              <a:rPr lang="en-US" dirty="0" smtClean="0">
                <a:latin typeface="Cambria Math" pitchFamily="18" charset="0"/>
                <a:ea typeface="Cambria Math" pitchFamily="18" charset="0"/>
              </a:rPr>
              <a:t>}}</a:t>
            </a:r>
          </a:p>
          <a:p>
            <a:pPr>
              <a:buNone/>
            </a:pPr>
            <a:r>
              <a:rPr lang="en-US" dirty="0" smtClean="0">
                <a:latin typeface="Cambria Math" pitchFamily="18" charset="0"/>
                <a:ea typeface="Cambria Math" pitchFamily="18" charset="0"/>
              </a:rPr>
              <a:t>          {</a:t>
            </a:r>
            <a:r>
              <a:rPr lang="en-US" b="1" dirty="0" smtClean="0">
                <a:latin typeface="Cambria Math" pitchFamily="18" charset="0"/>
                <a:ea typeface="Cambria Math" pitchFamily="18" charset="0"/>
              </a:rPr>
              <a:t>N</a:t>
            </a:r>
            <a:r>
              <a:rPr lang="en-US" dirty="0" smtClean="0">
                <a:latin typeface="Cambria Math" pitchFamily="18" charset="0"/>
                <a:ea typeface="Cambria Math" pitchFamily="18" charset="0"/>
              </a:rPr>
              <a:t>,</a:t>
            </a:r>
            <a:r>
              <a:rPr lang="en-US" b="1" dirty="0" smtClean="0">
                <a:latin typeface="Cambria Math" pitchFamily="18" charset="0"/>
                <a:ea typeface="Cambria Math" pitchFamily="18" charset="0"/>
              </a:rPr>
              <a:t>Z</a:t>
            </a:r>
            <a:r>
              <a:rPr lang="en-US" dirty="0" smtClean="0">
                <a:latin typeface="Cambria Math" pitchFamily="18" charset="0"/>
                <a:ea typeface="Cambria Math" pitchFamily="18" charset="0"/>
              </a:rPr>
              <a:t>,</a:t>
            </a:r>
            <a:r>
              <a:rPr lang="en-US" b="1" dirty="0" smtClean="0">
                <a:latin typeface="Cambria Math" pitchFamily="18" charset="0"/>
                <a:ea typeface="Cambria Math" pitchFamily="18" charset="0"/>
              </a:rPr>
              <a:t>Q</a:t>
            </a:r>
            <a:r>
              <a:rPr lang="en-US" dirty="0" smtClean="0">
                <a:latin typeface="Cambria Math" pitchFamily="18" charset="0"/>
                <a:ea typeface="Cambria Math" pitchFamily="18" charset="0"/>
              </a:rPr>
              <a:t>,</a:t>
            </a:r>
            <a:r>
              <a:rPr lang="en-US" b="1" dirty="0" smtClean="0">
                <a:latin typeface="Cambria Math" pitchFamily="18" charset="0"/>
                <a:ea typeface="Cambria Math" pitchFamily="18" charset="0"/>
              </a:rPr>
              <a:t>R</a:t>
            </a:r>
            <a:r>
              <a:rPr lang="en-US" dirty="0" smtClean="0">
                <a:latin typeface="Cambria Math" pitchFamily="18" charset="0"/>
                <a:ea typeface="Cambria Math" pitchFamily="18" charset="0"/>
              </a:rPr>
              <a:t>}</a:t>
            </a:r>
          </a:p>
          <a:p>
            <a:r>
              <a:rPr lang="en-US" dirty="0" smtClean="0"/>
              <a:t>The empty set is different from a set containing the empty set.</a:t>
            </a:r>
          </a:p>
          <a:p>
            <a:pPr>
              <a:buNone/>
            </a:pPr>
            <a:r>
              <a:rPr lang="en-US" dirty="0" smtClean="0"/>
              <a:t>       </a:t>
            </a:r>
            <a:r>
              <a:rPr lang="en-US" dirty="0" smtClean="0">
                <a:latin typeface="Cambria Math"/>
                <a:ea typeface="Cambria Math"/>
              </a:rPr>
              <a:t>∅</a:t>
            </a:r>
            <a:r>
              <a:rPr lang="en-US" dirty="0" smtClean="0"/>
              <a:t>  </a:t>
            </a:r>
            <a:r>
              <a:rPr lang="en-US" dirty="0" smtClean="0">
                <a:latin typeface="Cambria Math"/>
                <a:ea typeface="Cambria Math"/>
              </a:rPr>
              <a:t>≠ { ∅ } </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 Summary</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Sets </a:t>
            </a:r>
          </a:p>
          <a:p>
            <a:pPr lvl="1"/>
            <a:r>
              <a:rPr lang="en-US" dirty="0" smtClean="0"/>
              <a:t>The Language of Sets</a:t>
            </a:r>
          </a:p>
          <a:p>
            <a:pPr lvl="1"/>
            <a:r>
              <a:rPr lang="en-US" dirty="0" smtClean="0"/>
              <a:t>Set Operations</a:t>
            </a:r>
          </a:p>
          <a:p>
            <a:pPr lvl="1"/>
            <a:r>
              <a:rPr lang="en-US" dirty="0" smtClean="0"/>
              <a:t>Set Identities</a:t>
            </a:r>
          </a:p>
          <a:p>
            <a:r>
              <a:rPr lang="en-US" dirty="0" smtClean="0"/>
              <a:t>Functions</a:t>
            </a:r>
          </a:p>
          <a:p>
            <a:pPr lvl="1"/>
            <a:r>
              <a:rPr lang="en-US" dirty="0" smtClean="0"/>
              <a:t>Types of Functions</a:t>
            </a:r>
          </a:p>
          <a:p>
            <a:pPr lvl="1"/>
            <a:r>
              <a:rPr lang="en-US" dirty="0" smtClean="0"/>
              <a:t>Operations on Functions</a:t>
            </a:r>
          </a:p>
          <a:p>
            <a:pPr lvl="1"/>
            <a:r>
              <a:rPr lang="en-US" dirty="0" smtClean="0"/>
              <a:t>Computability</a:t>
            </a:r>
          </a:p>
          <a:p>
            <a:r>
              <a:rPr lang="en-US" dirty="0" smtClean="0"/>
              <a:t>Sequences and Summations</a:t>
            </a:r>
          </a:p>
          <a:p>
            <a:pPr lvl="1"/>
            <a:r>
              <a:rPr lang="en-US" dirty="0" smtClean="0"/>
              <a:t>Types of Sequences</a:t>
            </a:r>
          </a:p>
          <a:p>
            <a:pPr lvl="1"/>
            <a:r>
              <a:rPr lang="en-US" dirty="0" smtClean="0"/>
              <a:t>Summation Formulae</a:t>
            </a:r>
          </a:p>
          <a:p>
            <a:r>
              <a:rPr lang="en-US" dirty="0" smtClean="0"/>
              <a:t>Set Cardinality</a:t>
            </a:r>
          </a:p>
          <a:p>
            <a:pPr lvl="1"/>
            <a:r>
              <a:rPr lang="en-US" dirty="0" smtClean="0"/>
              <a:t>Countable Sets</a:t>
            </a:r>
          </a:p>
          <a:p>
            <a:r>
              <a:rPr lang="en-US" dirty="0" smtClean="0"/>
              <a:t>Matrices</a:t>
            </a:r>
          </a:p>
          <a:p>
            <a:pPr lvl="1"/>
            <a:r>
              <a:rPr lang="en-US" dirty="0" smtClean="0"/>
              <a:t>Matrix Arithmetic</a:t>
            </a:r>
          </a:p>
          <a:p>
            <a:endParaRPr lang="en-US" dirty="0" smtClean="0"/>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Ισότητα συνόλων - </a:t>
            </a:r>
            <a:r>
              <a:rPr lang="en-US" dirty="0" smtClean="0"/>
              <a:t>Set Equality</a:t>
            </a:r>
            <a:endParaRPr lang="en-US"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Two sets are </a:t>
            </a:r>
            <a:r>
              <a:rPr lang="en-US" i="1" dirty="0" smtClean="0"/>
              <a:t>equal</a:t>
            </a:r>
            <a:r>
              <a:rPr lang="en-US" dirty="0" smtClean="0"/>
              <a:t> if and only if they have the same elements. </a:t>
            </a:r>
          </a:p>
          <a:p>
            <a:pPr lvl="1"/>
            <a:r>
              <a:rPr lang="en-US" dirty="0" smtClean="0"/>
              <a:t>Therefore if A and B are sets, then A and B are equal if and only if                                         . </a:t>
            </a:r>
          </a:p>
          <a:p>
            <a:pPr lvl="1"/>
            <a:r>
              <a:rPr lang="en-US" dirty="0" smtClean="0"/>
              <a:t>We write </a:t>
            </a:r>
            <a:r>
              <a:rPr lang="en-US" i="1" dirty="0" smtClean="0"/>
              <a:t>A</a:t>
            </a:r>
            <a:r>
              <a:rPr lang="en-US" dirty="0" smtClean="0"/>
              <a:t> = </a:t>
            </a:r>
            <a:r>
              <a:rPr lang="en-US" i="1" dirty="0" smtClean="0"/>
              <a:t>B</a:t>
            </a:r>
            <a:r>
              <a:rPr lang="en-US" dirty="0" smtClean="0"/>
              <a:t> if </a:t>
            </a:r>
            <a:r>
              <a:rPr lang="en-US" i="1" dirty="0" smtClean="0"/>
              <a:t>A</a:t>
            </a:r>
            <a:r>
              <a:rPr lang="en-US" dirty="0" smtClean="0"/>
              <a:t> and </a:t>
            </a:r>
            <a:r>
              <a:rPr lang="en-US" i="1" dirty="0" smtClean="0"/>
              <a:t>B</a:t>
            </a:r>
            <a:r>
              <a:rPr lang="en-US" dirty="0" smtClean="0"/>
              <a:t> are equal sets.</a:t>
            </a:r>
          </a:p>
          <a:p>
            <a:pPr>
              <a:buNone/>
            </a:pPr>
            <a:r>
              <a:rPr lang="en-US" dirty="0" smtClean="0"/>
              <a:t>                </a:t>
            </a:r>
            <a:r>
              <a:rPr lang="en-US" dirty="0" smtClean="0">
                <a:latin typeface="Cambria Math" pitchFamily="18" charset="0"/>
                <a:ea typeface="Cambria Math" pitchFamily="18" charset="0"/>
              </a:rPr>
              <a:t>{1,3,5}   = {3, 5, 1}</a:t>
            </a:r>
          </a:p>
          <a:p>
            <a:pPr>
              <a:buNone/>
            </a:pPr>
            <a:r>
              <a:rPr lang="en-US" dirty="0" smtClean="0">
                <a:latin typeface="Cambria Math" pitchFamily="18" charset="0"/>
                <a:ea typeface="Cambria Math" pitchFamily="18" charset="0"/>
              </a:rPr>
              <a:t>                  {1,5,5,5,3,3,1} = {1,3,5}</a:t>
            </a:r>
            <a:endParaRPr lang="en-US" dirty="0">
              <a:latin typeface="Cambria Math" pitchFamily="18" charset="0"/>
              <a:ea typeface="Cambria Math" pitchFamily="18" charset="0"/>
            </a:endParaRPr>
          </a:p>
        </p:txBody>
      </p:sp>
      <p:pic>
        <p:nvPicPr>
          <p:cNvPr id="4" name="Picture 3" descr="addin_tmp.png"/>
          <p:cNvPicPr>
            <a:picLocks noChangeAspect="1"/>
          </p:cNvPicPr>
          <p:nvPr>
            <p:custDataLst>
              <p:tags r:id="rId1"/>
            </p:custDataLst>
          </p:nvPr>
        </p:nvPicPr>
        <p:blipFill>
          <a:blip r:embed="rId4" cstate="print"/>
          <a:stretch>
            <a:fillRect/>
          </a:stretch>
        </p:blipFill>
        <p:spPr>
          <a:xfrm>
            <a:off x="2819400" y="3200400"/>
            <a:ext cx="3231833" cy="382905"/>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Υποσύνολα - </a:t>
            </a:r>
            <a:r>
              <a:rPr lang="en-US" dirty="0" smtClean="0"/>
              <a:t>Subsets</a:t>
            </a:r>
            <a:endParaRPr lang="en-US" dirty="0"/>
          </a:p>
        </p:txBody>
      </p:sp>
      <p:sp>
        <p:nvSpPr>
          <p:cNvPr id="3" name="Content Placeholder 2"/>
          <p:cNvSpPr>
            <a:spLocks noGrp="1"/>
          </p:cNvSpPr>
          <p:nvPr>
            <p:ph idx="1"/>
          </p:nvPr>
        </p:nvSpPr>
        <p:spPr/>
        <p:txBody>
          <a:bodyPr>
            <a:normAutofit/>
          </a:bodyPr>
          <a:lstStyle/>
          <a:p>
            <a:pPr>
              <a:buNone/>
            </a:pPr>
            <a:r>
              <a:rPr lang="en-US" b="1" dirty="0" smtClean="0"/>
              <a:t>   Definition</a:t>
            </a:r>
            <a:r>
              <a:rPr lang="en-US" dirty="0" smtClean="0"/>
              <a:t>:  The set </a:t>
            </a:r>
            <a:r>
              <a:rPr lang="en-US" i="1" dirty="0" smtClean="0"/>
              <a:t>A</a:t>
            </a:r>
            <a:r>
              <a:rPr lang="en-US" dirty="0" smtClean="0"/>
              <a:t> is a </a:t>
            </a:r>
            <a:r>
              <a:rPr lang="en-US" i="1" dirty="0" smtClean="0"/>
              <a:t>subset</a:t>
            </a:r>
            <a:r>
              <a:rPr lang="en-US" dirty="0" smtClean="0"/>
              <a:t> of </a:t>
            </a:r>
            <a:r>
              <a:rPr lang="en-US" i="1" dirty="0" smtClean="0"/>
              <a:t>B</a:t>
            </a:r>
            <a:r>
              <a:rPr lang="en-US" dirty="0" smtClean="0"/>
              <a:t>, if and only if every element of </a:t>
            </a:r>
            <a:r>
              <a:rPr lang="en-US" i="1" dirty="0" smtClean="0"/>
              <a:t>A</a:t>
            </a:r>
            <a:r>
              <a:rPr lang="en-US" dirty="0" smtClean="0"/>
              <a:t> is also an element of </a:t>
            </a:r>
            <a:r>
              <a:rPr lang="en-US" i="1" dirty="0" smtClean="0"/>
              <a:t>B</a:t>
            </a:r>
            <a:r>
              <a:rPr lang="en-US" dirty="0" smtClean="0"/>
              <a:t>.  </a:t>
            </a:r>
          </a:p>
          <a:p>
            <a:pPr lvl="1"/>
            <a:r>
              <a:rPr lang="en-US" dirty="0" smtClean="0"/>
              <a:t>The notation </a:t>
            </a:r>
            <a:r>
              <a:rPr lang="en-US" i="1" dirty="0" smtClean="0">
                <a:latin typeface="Cambria Math" pitchFamily="18" charset="0"/>
                <a:ea typeface="Cambria Math" pitchFamily="18" charset="0"/>
              </a:rPr>
              <a:t>A</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B</a:t>
            </a:r>
            <a:r>
              <a:rPr lang="en-US" dirty="0" smtClean="0">
                <a:latin typeface="Cambria Math" pitchFamily="18" charset="0"/>
                <a:ea typeface="Cambria Math" pitchFamily="18" charset="0"/>
              </a:rPr>
              <a:t>  is used </a:t>
            </a:r>
            <a:r>
              <a:rPr lang="en-US" dirty="0" smtClean="0">
                <a:latin typeface="Cambria Math"/>
                <a:ea typeface="Cambria Math"/>
              </a:rPr>
              <a:t>to indicate that </a:t>
            </a:r>
            <a:r>
              <a:rPr lang="en-US" i="1" dirty="0" smtClean="0">
                <a:latin typeface="Cambria Math"/>
                <a:ea typeface="Cambria Math"/>
              </a:rPr>
              <a:t>A</a:t>
            </a:r>
            <a:r>
              <a:rPr lang="en-US" dirty="0" smtClean="0">
                <a:latin typeface="Cambria Math"/>
                <a:ea typeface="Cambria Math"/>
              </a:rPr>
              <a:t> is a subset of the set </a:t>
            </a:r>
            <a:r>
              <a:rPr lang="en-US" i="1" dirty="0" smtClean="0">
                <a:latin typeface="Cambria Math"/>
                <a:ea typeface="Cambria Math"/>
              </a:rPr>
              <a:t>B</a:t>
            </a:r>
            <a:r>
              <a:rPr lang="en-US" dirty="0" smtClean="0">
                <a:latin typeface="Cambria Math"/>
                <a:ea typeface="Cambria Math"/>
              </a:rPr>
              <a:t>. </a:t>
            </a:r>
          </a:p>
          <a:p>
            <a:pPr lvl="1"/>
            <a:r>
              <a:rPr lang="en-US" i="1" dirty="0" smtClean="0">
                <a:latin typeface="Cambria Math" pitchFamily="18" charset="0"/>
                <a:ea typeface="Cambria Math" pitchFamily="18" charset="0"/>
              </a:rPr>
              <a:t>A</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B</a:t>
            </a:r>
            <a:r>
              <a:rPr lang="en-US" dirty="0" smtClean="0">
                <a:latin typeface="Cambria Math" pitchFamily="18" charset="0"/>
                <a:ea typeface="Cambria Math" pitchFamily="18" charset="0"/>
              </a:rPr>
              <a:t>   holds if and only if                                            </a:t>
            </a:r>
            <a:r>
              <a:rPr lang="en-US" dirty="0" smtClean="0"/>
              <a:t>is true. </a:t>
            </a:r>
          </a:p>
          <a:p>
            <a:pPr marL="1124712" lvl="2" indent="-457200">
              <a:buFont typeface="+mj-lt"/>
              <a:buAutoNum type="arabicPeriod"/>
            </a:pPr>
            <a:r>
              <a:rPr lang="en-US" dirty="0" smtClean="0"/>
              <a:t>Because </a:t>
            </a:r>
            <a:r>
              <a:rPr lang="en-US" i="1" dirty="0" smtClean="0">
                <a:latin typeface="Cambria Math" pitchFamily="18" charset="0"/>
                <a:ea typeface="Cambria Math" pitchFamily="18" charset="0"/>
              </a:rPr>
              <a:t>a</a:t>
            </a:r>
            <a:r>
              <a:rPr lang="en-US" dirty="0" smtClean="0">
                <a:latin typeface="Cambria Math" pitchFamily="18" charset="0"/>
                <a:ea typeface="Cambria Math" pitchFamily="18" charset="0"/>
              </a:rPr>
              <a:t> ∈ </a:t>
            </a:r>
            <a:r>
              <a:rPr lang="en-US" dirty="0" smtClean="0">
                <a:latin typeface="Cambria Math"/>
                <a:ea typeface="Cambria Math"/>
              </a:rPr>
              <a:t>∅</a:t>
            </a:r>
            <a:r>
              <a:rPr lang="en-US" dirty="0" smtClean="0">
                <a:latin typeface="MS Reference Sans Serif" pitchFamily="34" charset="0"/>
                <a:ea typeface="Cambria Math" pitchFamily="18" charset="0"/>
              </a:rPr>
              <a:t>  </a:t>
            </a:r>
            <a:r>
              <a:rPr lang="en-US" dirty="0" smtClean="0"/>
              <a:t>is  always false, </a:t>
            </a:r>
            <a:r>
              <a:rPr lang="en-US" dirty="0" smtClean="0">
                <a:latin typeface="Cambria Math"/>
                <a:ea typeface="Cambria Math"/>
              </a:rPr>
              <a:t>∅ </a:t>
            </a:r>
            <a:r>
              <a:rPr lang="en-US" dirty="0" smtClean="0">
                <a:latin typeface="Cambria Math" pitchFamily="18" charset="0"/>
                <a:ea typeface="Cambria Math" pitchFamily="18" charset="0"/>
              </a:rPr>
              <a:t>⊆ </a:t>
            </a:r>
            <a:r>
              <a:rPr lang="en-US" i="1" dirty="0" smtClean="0">
                <a:latin typeface="Cambria Math" pitchFamily="18" charset="0"/>
                <a:ea typeface="Cambria Math" pitchFamily="18" charset="0"/>
              </a:rPr>
              <a:t>S</a:t>
            </a:r>
            <a:r>
              <a:rPr lang="en-US" dirty="0" smtClean="0"/>
              <a:t> ,for every  set </a:t>
            </a:r>
            <a:r>
              <a:rPr lang="en-US" i="1" dirty="0" smtClean="0"/>
              <a:t>S</a:t>
            </a:r>
            <a:r>
              <a:rPr lang="en-US" dirty="0" smtClean="0"/>
              <a:t>.     </a:t>
            </a:r>
            <a:endParaRPr lang="en-US" b="1" dirty="0" smtClean="0"/>
          </a:p>
          <a:p>
            <a:pPr marL="1124712" lvl="2" indent="-457200">
              <a:buFont typeface="+mj-lt"/>
              <a:buAutoNum type="arabicPeriod"/>
            </a:pPr>
            <a:r>
              <a:rPr lang="en-US" dirty="0" smtClean="0"/>
              <a:t> Because </a:t>
            </a:r>
            <a:r>
              <a:rPr lang="en-US" i="1" dirty="0" smtClean="0">
                <a:latin typeface="Cambria Math" pitchFamily="18" charset="0"/>
                <a:ea typeface="Cambria Math" pitchFamily="18" charset="0"/>
              </a:rPr>
              <a:t>a</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S</a:t>
            </a:r>
            <a:r>
              <a:rPr lang="en-US" dirty="0" smtClean="0">
                <a:latin typeface="MS Reference Sans Serif" pitchFamily="34" charset="0"/>
                <a:ea typeface="Cambria Math" pitchFamily="18" charset="0"/>
              </a:rPr>
              <a:t> </a:t>
            </a:r>
            <a:r>
              <a:rPr lang="en-US" dirty="0" smtClean="0">
                <a:latin typeface="Cambria Math"/>
                <a:ea typeface="Cambria Math"/>
              </a:rPr>
              <a:t>→</a:t>
            </a:r>
            <a:r>
              <a:rPr lang="en-US" i="1" dirty="0" smtClean="0">
                <a:latin typeface="Cambria Math" pitchFamily="18" charset="0"/>
                <a:ea typeface="Cambria Math" pitchFamily="18" charset="0"/>
              </a:rPr>
              <a:t> a</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S</a:t>
            </a:r>
            <a:r>
              <a:rPr lang="en-US" dirty="0" smtClean="0">
                <a:latin typeface="MS Reference Sans Serif" pitchFamily="34" charset="0"/>
                <a:ea typeface="Cambria Math" pitchFamily="18" charset="0"/>
              </a:rPr>
              <a:t>, </a:t>
            </a:r>
            <a:r>
              <a:rPr lang="en-US" i="1" dirty="0" smtClean="0">
                <a:latin typeface="Cambria Math" pitchFamily="18" charset="0"/>
                <a:ea typeface="Cambria Math" pitchFamily="18" charset="0"/>
              </a:rPr>
              <a:t>S</a:t>
            </a:r>
            <a:r>
              <a:rPr lang="en-US" dirty="0" smtClean="0">
                <a:latin typeface="Cambria Math"/>
                <a:ea typeface="Cambria Math"/>
              </a:rPr>
              <a:t> </a:t>
            </a:r>
            <a:r>
              <a:rPr lang="en-US" dirty="0" smtClean="0">
                <a:latin typeface="Cambria Math" pitchFamily="18" charset="0"/>
                <a:ea typeface="Cambria Math" pitchFamily="18" charset="0"/>
              </a:rPr>
              <a:t>⊆ </a:t>
            </a:r>
            <a:r>
              <a:rPr lang="en-US" i="1" dirty="0" smtClean="0">
                <a:latin typeface="Cambria Math" pitchFamily="18" charset="0"/>
                <a:ea typeface="Cambria Math" pitchFamily="18" charset="0"/>
              </a:rPr>
              <a:t>S</a:t>
            </a:r>
            <a:r>
              <a:rPr lang="en-US" dirty="0" smtClean="0"/>
              <a:t>, for every  set </a:t>
            </a:r>
            <a:r>
              <a:rPr lang="en-US" i="1" dirty="0" smtClean="0"/>
              <a:t>S</a:t>
            </a:r>
            <a:r>
              <a:rPr lang="en-US" dirty="0" smtClean="0"/>
              <a:t>. </a:t>
            </a:r>
          </a:p>
        </p:txBody>
      </p:sp>
      <p:pic>
        <p:nvPicPr>
          <p:cNvPr id="7" name="Picture 6" descr="addin_tmp.png"/>
          <p:cNvPicPr>
            <a:picLocks noChangeAspect="1"/>
          </p:cNvPicPr>
          <p:nvPr>
            <p:custDataLst>
              <p:tags r:id="rId1"/>
            </p:custDataLst>
          </p:nvPr>
        </p:nvPicPr>
        <p:blipFill>
          <a:blip r:embed="rId3" cstate="print"/>
          <a:stretch>
            <a:fillRect/>
          </a:stretch>
        </p:blipFill>
        <p:spPr>
          <a:xfrm>
            <a:off x="4648200" y="3657600"/>
            <a:ext cx="2693194" cy="319088"/>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Απόδειξη ότι το κενό σύνολο είναι υποσύνολο κάθε συνόλου</a:t>
            </a:r>
            <a:endParaRPr lang="el-GR" dirty="0"/>
          </a:p>
        </p:txBody>
      </p:sp>
      <p:sp>
        <p:nvSpPr>
          <p:cNvPr id="3" name="Content Placeholder 2"/>
          <p:cNvSpPr>
            <a:spLocks noGrp="1"/>
          </p:cNvSpPr>
          <p:nvPr>
            <p:ph idx="1"/>
          </p:nvPr>
        </p:nvSpPr>
        <p:spPr/>
        <p:txBody>
          <a:bodyPr/>
          <a:lstStyle/>
          <a:p>
            <a:r>
              <a:rPr lang="el-GR" dirty="0" smtClean="0"/>
              <a:t>Θέλουμε να δείξουμε ότι για κάθε </a:t>
            </a:r>
            <a:r>
              <a:rPr lang="en-US" dirty="0" smtClean="0"/>
              <a:t>x, </a:t>
            </a:r>
            <a:r>
              <a:rPr lang="el-GR" dirty="0" smtClean="0"/>
              <a:t>αν το </a:t>
            </a:r>
            <a:r>
              <a:rPr lang="en-US" dirty="0" smtClean="0"/>
              <a:t>x</a:t>
            </a:r>
            <a:r>
              <a:rPr lang="el-GR" dirty="0" smtClean="0"/>
              <a:t> ανήκει στο κενό σύνολο, τότε το </a:t>
            </a:r>
            <a:r>
              <a:rPr lang="en-US" dirty="0" smtClean="0"/>
              <a:t>x </a:t>
            </a:r>
            <a:r>
              <a:rPr lang="el-GR" dirty="0" smtClean="0"/>
              <a:t>ανήκει στο </a:t>
            </a:r>
            <a:r>
              <a:rPr lang="en-US" dirty="0" smtClean="0"/>
              <a:t>S</a:t>
            </a:r>
            <a:endParaRPr lang="el-GR" dirty="0" smtClean="0"/>
          </a:p>
          <a:p>
            <a:r>
              <a:rPr lang="el-GR" dirty="0" smtClean="0"/>
              <a:t>Επειδή το κενό σύνολο δεν περιέχει στοιχεία η πρόταση «το </a:t>
            </a:r>
            <a:r>
              <a:rPr lang="en-US" dirty="0" smtClean="0"/>
              <a:t>x </a:t>
            </a:r>
            <a:r>
              <a:rPr lang="el-GR" dirty="0" smtClean="0"/>
              <a:t>ανήκει στο κενό σύνολο»</a:t>
            </a:r>
            <a:r>
              <a:rPr lang="en-US" dirty="0" smtClean="0"/>
              <a:t> </a:t>
            </a:r>
            <a:r>
              <a:rPr lang="el-GR" dirty="0" smtClean="0"/>
              <a:t>είναι ψευδής πάντοτε. </a:t>
            </a:r>
          </a:p>
          <a:p>
            <a:r>
              <a:rPr lang="el-GR" dirty="0" smtClean="0"/>
              <a:t>Από τον πίνακα αλήθειας της συνεπαγωγής, η συνεπαγωγή είναι πάντα αλήθεια διότι η υπόθεση είναι πάντα λάθος</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Showing a Set is or is not a Subset of Another Set</a:t>
            </a:r>
            <a:endParaRPr lang="en-US" dirty="0"/>
          </a:p>
        </p:txBody>
      </p:sp>
      <p:sp>
        <p:nvSpPr>
          <p:cNvPr id="3" name="Content Placeholder 2"/>
          <p:cNvSpPr>
            <a:spLocks noGrp="1"/>
          </p:cNvSpPr>
          <p:nvPr>
            <p:ph idx="1"/>
          </p:nvPr>
        </p:nvSpPr>
        <p:spPr/>
        <p:txBody>
          <a:bodyPr>
            <a:normAutofit fontScale="92500" lnSpcReduction="20000"/>
          </a:bodyPr>
          <a:lstStyle/>
          <a:p>
            <a:r>
              <a:rPr lang="en-US" b="1" dirty="0" smtClean="0">
                <a:ea typeface="Cambria Math" pitchFamily="18" charset="0"/>
              </a:rPr>
              <a:t>Showing  that A is a Subset of B</a:t>
            </a:r>
            <a:r>
              <a:rPr lang="en-US" dirty="0" smtClean="0">
                <a:ea typeface="Cambria Math" pitchFamily="18" charset="0"/>
              </a:rPr>
              <a:t>: To </a:t>
            </a:r>
            <a:r>
              <a:rPr lang="en-US" dirty="0" smtClean="0">
                <a:latin typeface="Cambria Math" pitchFamily="18" charset="0"/>
                <a:ea typeface="Cambria Math" pitchFamily="18" charset="0"/>
              </a:rPr>
              <a:t>show that </a:t>
            </a:r>
            <a:r>
              <a:rPr lang="en-US" i="1" dirty="0" smtClean="0">
                <a:ea typeface="Cambria Math" pitchFamily="18" charset="0"/>
              </a:rPr>
              <a:t>A</a:t>
            </a:r>
            <a:r>
              <a:rPr lang="en-US" dirty="0" smtClean="0">
                <a:latin typeface="Cambria Math" pitchFamily="18" charset="0"/>
                <a:ea typeface="Cambria Math" pitchFamily="18" charset="0"/>
              </a:rPr>
              <a:t> ⊆ </a:t>
            </a:r>
            <a:r>
              <a:rPr lang="en-US" i="1" dirty="0" smtClean="0">
                <a:ea typeface="Cambria Math" pitchFamily="18" charset="0"/>
              </a:rPr>
              <a:t>B</a:t>
            </a:r>
            <a:r>
              <a:rPr lang="en-US" dirty="0" smtClean="0">
                <a:latin typeface="Cambria Math" pitchFamily="18" charset="0"/>
                <a:ea typeface="Cambria Math" pitchFamily="18" charset="0"/>
              </a:rPr>
              <a:t>, show that if </a:t>
            </a:r>
            <a:r>
              <a:rPr lang="en-US" i="1" dirty="0" smtClean="0">
                <a:ea typeface="Cambria Math" pitchFamily="18" charset="0"/>
              </a:rPr>
              <a:t>x</a:t>
            </a:r>
            <a:r>
              <a:rPr lang="en-US" dirty="0" smtClean="0">
                <a:latin typeface="Cambria Math" pitchFamily="18" charset="0"/>
                <a:ea typeface="Cambria Math" pitchFamily="18" charset="0"/>
              </a:rPr>
              <a:t> belongs to </a:t>
            </a:r>
            <a:r>
              <a:rPr lang="en-US" i="1" dirty="0" smtClean="0">
                <a:ea typeface="Cambria Math" pitchFamily="18" charset="0"/>
              </a:rPr>
              <a:t>A,</a:t>
            </a:r>
            <a:r>
              <a:rPr lang="en-US" dirty="0" smtClean="0">
                <a:latin typeface="Cambria Math" pitchFamily="18" charset="0"/>
                <a:ea typeface="Cambria Math" pitchFamily="18" charset="0"/>
              </a:rPr>
              <a:t> then </a:t>
            </a:r>
            <a:r>
              <a:rPr lang="en-US" dirty="0" smtClean="0">
                <a:ea typeface="Cambria Math" pitchFamily="18" charset="0"/>
              </a:rPr>
              <a:t>x </a:t>
            </a:r>
            <a:r>
              <a:rPr lang="en-US" dirty="0" smtClean="0">
                <a:latin typeface="Cambria Math" pitchFamily="18" charset="0"/>
                <a:ea typeface="Cambria Math" pitchFamily="18" charset="0"/>
              </a:rPr>
              <a:t>also belongs to </a:t>
            </a:r>
            <a:r>
              <a:rPr lang="en-US" i="1" dirty="0" smtClean="0">
                <a:ea typeface="Cambria Math" pitchFamily="18" charset="0"/>
              </a:rPr>
              <a:t>B</a:t>
            </a:r>
            <a:r>
              <a:rPr lang="en-US" dirty="0" smtClean="0">
                <a:latin typeface="Cambria Math" pitchFamily="18" charset="0"/>
                <a:ea typeface="Cambria Math" pitchFamily="18" charset="0"/>
              </a:rPr>
              <a:t>.</a:t>
            </a:r>
            <a:endParaRPr lang="en-US" b="1" dirty="0" smtClean="0">
              <a:latin typeface="Cambria Math" pitchFamily="18" charset="0"/>
              <a:ea typeface="Cambria Math" pitchFamily="18" charset="0"/>
            </a:endParaRPr>
          </a:p>
          <a:p>
            <a:r>
              <a:rPr lang="en-US" b="1" dirty="0" smtClean="0">
                <a:ea typeface="Cambria Math" pitchFamily="18" charset="0"/>
              </a:rPr>
              <a:t>Showing that A is not a Subset of B</a:t>
            </a:r>
            <a:r>
              <a:rPr lang="en-US" dirty="0" smtClean="0">
                <a:latin typeface="Cambria Math" pitchFamily="18" charset="0"/>
                <a:ea typeface="Cambria Math" pitchFamily="18" charset="0"/>
              </a:rPr>
              <a:t>: </a:t>
            </a:r>
            <a:r>
              <a:rPr lang="en-US" dirty="0" smtClean="0"/>
              <a:t>To show that </a:t>
            </a:r>
            <a:r>
              <a:rPr lang="en-US" i="1" dirty="0" smtClean="0"/>
              <a:t>A</a:t>
            </a:r>
            <a:r>
              <a:rPr lang="en-US" dirty="0" smtClean="0"/>
              <a:t> is not a subset of </a:t>
            </a:r>
            <a:r>
              <a:rPr lang="en-US" i="1" dirty="0" smtClean="0"/>
              <a:t>B</a:t>
            </a:r>
            <a:r>
              <a:rPr lang="en-US" dirty="0" smtClean="0"/>
              <a:t>, </a:t>
            </a:r>
            <a:r>
              <a:rPr lang="en-US" i="1" dirty="0" smtClean="0">
                <a:ea typeface="Cambria Math" pitchFamily="18" charset="0"/>
              </a:rPr>
              <a:t>A</a:t>
            </a:r>
            <a:r>
              <a:rPr lang="en-US" dirty="0" smtClean="0">
                <a:latin typeface="Cambria Math" pitchFamily="18" charset="0"/>
                <a:ea typeface="Cambria Math" pitchFamily="18" charset="0"/>
              </a:rPr>
              <a:t> ⊈ </a:t>
            </a:r>
            <a:r>
              <a:rPr lang="en-US" i="1" dirty="0" smtClean="0">
                <a:ea typeface="Cambria Math" pitchFamily="18" charset="0"/>
              </a:rPr>
              <a:t>B</a:t>
            </a:r>
            <a:r>
              <a:rPr lang="en-US" b="1" dirty="0" smtClean="0">
                <a:latin typeface="Cambria Math" pitchFamily="18" charset="0"/>
                <a:ea typeface="Cambria Math" pitchFamily="18" charset="0"/>
              </a:rPr>
              <a:t>,</a:t>
            </a:r>
            <a:r>
              <a:rPr lang="en-US" dirty="0" smtClean="0"/>
              <a:t>  find an element </a:t>
            </a:r>
            <a:r>
              <a:rPr lang="en-US" i="1" dirty="0" smtClean="0">
                <a:ea typeface="Cambria Math" pitchFamily="18" charset="0"/>
              </a:rPr>
              <a:t>x</a:t>
            </a:r>
            <a:r>
              <a:rPr lang="en-US" dirty="0" smtClean="0">
                <a:latin typeface="Cambria Math" pitchFamily="18" charset="0"/>
                <a:ea typeface="Cambria Math" pitchFamily="18" charset="0"/>
              </a:rPr>
              <a:t> ∈ </a:t>
            </a:r>
            <a:r>
              <a:rPr lang="en-US" i="1" dirty="0" smtClean="0">
                <a:ea typeface="Cambria Math" pitchFamily="18" charset="0"/>
              </a:rPr>
              <a:t>A</a:t>
            </a:r>
            <a:r>
              <a:rPr lang="en-US" dirty="0" smtClean="0">
                <a:latin typeface="Cambria Math" pitchFamily="18" charset="0"/>
                <a:ea typeface="Cambria Math" pitchFamily="18" charset="0"/>
              </a:rPr>
              <a:t> with </a:t>
            </a:r>
            <a:r>
              <a:rPr lang="en-US" i="1" dirty="0" smtClean="0">
                <a:ea typeface="Cambria Math" pitchFamily="18" charset="0"/>
              </a:rPr>
              <a:t>x</a:t>
            </a:r>
            <a:r>
              <a:rPr lang="en-US" dirty="0" smtClean="0">
                <a:latin typeface="Cambria Math" pitchFamily="18" charset="0"/>
                <a:ea typeface="Cambria Math" pitchFamily="18" charset="0"/>
              </a:rPr>
              <a:t> </a:t>
            </a:r>
            <a:r>
              <a:rPr lang="en-US" dirty="0" smtClean="0">
                <a:latin typeface="Cambria Math"/>
                <a:ea typeface="Cambria Math"/>
              </a:rPr>
              <a:t>∉</a:t>
            </a:r>
            <a:r>
              <a:rPr lang="en-US" dirty="0" smtClean="0">
                <a:latin typeface="Cambria Math" pitchFamily="18" charset="0"/>
                <a:ea typeface="Cambria Math" pitchFamily="18" charset="0"/>
              </a:rPr>
              <a:t> </a:t>
            </a:r>
            <a:r>
              <a:rPr lang="en-US" i="1" dirty="0" smtClean="0">
                <a:ea typeface="Cambria Math" pitchFamily="18" charset="0"/>
              </a:rPr>
              <a:t>B</a:t>
            </a:r>
            <a:r>
              <a:rPr lang="en-US" b="1" dirty="0" smtClean="0">
                <a:latin typeface="Cambria Math" pitchFamily="18" charset="0"/>
                <a:ea typeface="Cambria Math" pitchFamily="18" charset="0"/>
              </a:rPr>
              <a:t>.</a:t>
            </a:r>
            <a:r>
              <a:rPr lang="en-US" dirty="0" smtClean="0">
                <a:latin typeface="Cambria Math" pitchFamily="18" charset="0"/>
                <a:ea typeface="Cambria Math" pitchFamily="18" charset="0"/>
              </a:rPr>
              <a:t>  </a:t>
            </a:r>
            <a:r>
              <a:rPr lang="en-US" dirty="0" smtClean="0">
                <a:ea typeface="Cambria Math" pitchFamily="18" charset="0"/>
              </a:rPr>
              <a:t>(</a:t>
            </a:r>
            <a:r>
              <a:rPr lang="en-US" dirty="0" smtClean="0">
                <a:latin typeface="Cambria Math" pitchFamily="18" charset="0"/>
                <a:ea typeface="Cambria Math" pitchFamily="18" charset="0"/>
              </a:rPr>
              <a:t>Such an </a:t>
            </a:r>
            <a:r>
              <a:rPr lang="en-US" i="1" dirty="0" smtClean="0">
                <a:ea typeface="Cambria Math" pitchFamily="18" charset="0"/>
              </a:rPr>
              <a:t>x</a:t>
            </a:r>
            <a:r>
              <a:rPr lang="en-US" dirty="0" smtClean="0">
                <a:latin typeface="Cambria Math" pitchFamily="18" charset="0"/>
                <a:ea typeface="Cambria Math" pitchFamily="18" charset="0"/>
              </a:rPr>
              <a:t> is a counterexample to the claim that </a:t>
            </a:r>
            <a:r>
              <a:rPr lang="en-US" i="1" dirty="0" smtClean="0">
                <a:ea typeface="Cambria Math" pitchFamily="18" charset="0"/>
              </a:rPr>
              <a:t>x</a:t>
            </a:r>
            <a:r>
              <a:rPr lang="en-US" dirty="0" smtClean="0">
                <a:latin typeface="Cambria Math" pitchFamily="18" charset="0"/>
                <a:ea typeface="Cambria Math" pitchFamily="18" charset="0"/>
              </a:rPr>
              <a:t> ∈ </a:t>
            </a:r>
            <a:r>
              <a:rPr lang="en-US" i="1" dirty="0" smtClean="0">
                <a:ea typeface="Cambria Math" pitchFamily="18" charset="0"/>
              </a:rPr>
              <a:t>A</a:t>
            </a:r>
            <a:r>
              <a:rPr lang="en-US" dirty="0" smtClean="0">
                <a:latin typeface="Cambria Math" pitchFamily="18" charset="0"/>
                <a:ea typeface="Cambria Math" pitchFamily="18" charset="0"/>
              </a:rPr>
              <a:t> implies </a:t>
            </a:r>
            <a:r>
              <a:rPr lang="en-US" i="1" dirty="0" smtClean="0">
                <a:ea typeface="Cambria Math" pitchFamily="18" charset="0"/>
              </a:rPr>
              <a:t>x</a:t>
            </a:r>
            <a:r>
              <a:rPr lang="en-US" dirty="0" smtClean="0">
                <a:latin typeface="Cambria Math" pitchFamily="18" charset="0"/>
                <a:ea typeface="Cambria Math" pitchFamily="18" charset="0"/>
              </a:rPr>
              <a:t> ∈ </a:t>
            </a:r>
            <a:r>
              <a:rPr lang="en-US" i="1" dirty="0" smtClean="0">
                <a:ea typeface="Cambria Math" pitchFamily="18" charset="0"/>
              </a:rPr>
              <a:t>B</a:t>
            </a:r>
            <a:r>
              <a:rPr lang="en-US" dirty="0" smtClean="0">
                <a:ea typeface="Cambria Math" pitchFamily="18" charset="0"/>
              </a:rPr>
              <a:t>.)</a:t>
            </a:r>
          </a:p>
          <a:p>
            <a:pPr>
              <a:buNone/>
            </a:pPr>
            <a:r>
              <a:rPr lang="en-US" b="1" dirty="0" smtClean="0">
                <a:latin typeface="Cambria Math" pitchFamily="18" charset="0"/>
                <a:ea typeface="Cambria Math" pitchFamily="18" charset="0"/>
              </a:rPr>
              <a:t>    </a:t>
            </a:r>
            <a:r>
              <a:rPr lang="en-US" b="1" dirty="0" smtClean="0">
                <a:ea typeface="Cambria Math" pitchFamily="18" charset="0"/>
              </a:rPr>
              <a:t>Examples</a:t>
            </a:r>
            <a:r>
              <a:rPr lang="en-US" dirty="0" smtClean="0">
                <a:ea typeface="Cambria Math" pitchFamily="18" charset="0"/>
              </a:rPr>
              <a:t>:</a:t>
            </a:r>
            <a:r>
              <a:rPr lang="en-US" b="1" dirty="0" smtClean="0">
                <a:ea typeface="Cambria Math" pitchFamily="18" charset="0"/>
              </a:rPr>
              <a:t> </a:t>
            </a:r>
          </a:p>
          <a:p>
            <a:pPr marL="850392" lvl="1" indent="-457200">
              <a:buFont typeface="+mj-lt"/>
              <a:buAutoNum type="arabicPeriod"/>
            </a:pPr>
            <a:r>
              <a:rPr lang="en-US" dirty="0" smtClean="0">
                <a:latin typeface="Cambria Math" pitchFamily="18" charset="0"/>
                <a:ea typeface="Cambria Math" pitchFamily="18" charset="0"/>
              </a:rPr>
              <a:t>The set of all computer science majors at your school is a subset of all students at your school.</a:t>
            </a:r>
          </a:p>
          <a:p>
            <a:pPr marL="850392" lvl="1" indent="-457200">
              <a:buFont typeface="+mj-lt"/>
              <a:buAutoNum type="arabicPeriod"/>
            </a:pPr>
            <a:r>
              <a:rPr lang="en-US" dirty="0" smtClean="0">
                <a:latin typeface="Cambria Math" pitchFamily="18" charset="0"/>
                <a:ea typeface="Cambria Math" pitchFamily="18" charset="0"/>
              </a:rPr>
              <a:t>The set of integers with squares less than 100 is not a subset of the set of nonnegative integers </a:t>
            </a:r>
            <a:r>
              <a:rPr lang="en-US" dirty="0" smtClean="0">
                <a:solidFill>
                  <a:schemeClr val="accent1"/>
                </a:solidFill>
                <a:latin typeface="Cambria Math" pitchFamily="18" charset="0"/>
                <a:ea typeface="Cambria Math" pitchFamily="18" charset="0"/>
              </a:rPr>
              <a:t>(</a:t>
            </a:r>
            <a:r>
              <a:rPr lang="el-GR" dirty="0" smtClean="0">
                <a:solidFill>
                  <a:schemeClr val="accent1"/>
                </a:solidFill>
                <a:latin typeface="Cambria Math" pitchFamily="18" charset="0"/>
                <a:ea typeface="Cambria Math" pitchFamily="18" charset="0"/>
              </a:rPr>
              <a:t>γιατί συμπεριλαμβάνει το -1)</a:t>
            </a:r>
            <a:r>
              <a:rPr lang="en-US" dirty="0" smtClean="0">
                <a:latin typeface="Cambria Math" pitchFamily="18" charset="0"/>
                <a:ea typeface="Cambria Math" pitchFamily="18" charset="0"/>
              </a:rPr>
              <a:t>.</a:t>
            </a:r>
            <a:endParaRPr lang="el-GR" dirty="0" smtClean="0">
              <a:latin typeface="Cambria Math" pitchFamily="18" charset="0"/>
              <a:ea typeface="Cambria Math" pitchFamily="18" charset="0"/>
            </a:endParaRPr>
          </a:p>
          <a:p>
            <a:pPr marL="850392" lvl="1" indent="-457200">
              <a:buFont typeface="+mj-lt"/>
              <a:buAutoNum type="arabicPeriod"/>
            </a:pPr>
            <a:r>
              <a:rPr lang="el-GR" dirty="0" smtClean="0">
                <a:solidFill>
                  <a:srgbClr val="002060"/>
                </a:solidFill>
                <a:latin typeface="Cambria Math" pitchFamily="18" charset="0"/>
                <a:ea typeface="Cambria Math" pitchFamily="18" charset="0"/>
              </a:rPr>
              <a:t>Μπορούμε να χρησιμοποιήσουμε διαγράμματα </a:t>
            </a:r>
            <a:r>
              <a:rPr lang="en-US" dirty="0" smtClean="0">
                <a:solidFill>
                  <a:srgbClr val="002060"/>
                </a:solidFill>
                <a:latin typeface="Cambria Math" pitchFamily="18" charset="0"/>
                <a:ea typeface="Cambria Math" pitchFamily="18" charset="0"/>
              </a:rPr>
              <a:t>Venn </a:t>
            </a:r>
            <a:r>
              <a:rPr lang="el-GR" dirty="0" smtClean="0">
                <a:solidFill>
                  <a:srgbClr val="002060"/>
                </a:solidFill>
                <a:latin typeface="Cambria Math" pitchFamily="18" charset="0"/>
                <a:ea typeface="Cambria Math" pitchFamily="18" charset="0"/>
              </a:rPr>
              <a:t>για να δείξουμε ότι ένα σύνολο είναι υποσύνολο ενός άλλου</a:t>
            </a:r>
            <a:endParaRPr lang="en-US" dirty="0" smtClean="0">
              <a:solidFill>
                <a:srgbClr val="002060"/>
              </a:solidFill>
              <a:latin typeface="Cambria Math" pitchFamily="18" charset="0"/>
              <a:ea typeface="Cambria Math" pitchFamily="18" charset="0"/>
            </a:endParaRPr>
          </a:p>
          <a:p>
            <a:endParaRPr lang="en-US" b="1" dirty="0" smtClean="0">
              <a:latin typeface="Cambria Math" pitchFamily="18" charset="0"/>
              <a:ea typeface="Cambria Math" pitchFamily="18" charset="0"/>
            </a:endParaRPr>
          </a:p>
          <a:p>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Άλλη μια ματιά στην ισότητα </a:t>
            </a:r>
            <a:r>
              <a:rPr lang="en-US" dirty="0" smtClean="0"/>
              <a:t>Another look at Equality of Sets</a:t>
            </a:r>
            <a:endParaRPr lang="en-US" dirty="0"/>
          </a:p>
        </p:txBody>
      </p:sp>
      <p:sp>
        <p:nvSpPr>
          <p:cNvPr id="3" name="Content Placeholder 2"/>
          <p:cNvSpPr>
            <a:spLocks noGrp="1"/>
          </p:cNvSpPr>
          <p:nvPr>
            <p:ph idx="1"/>
          </p:nvPr>
        </p:nvSpPr>
        <p:spPr/>
        <p:txBody>
          <a:bodyPr/>
          <a:lstStyle/>
          <a:p>
            <a:r>
              <a:rPr lang="en-US" dirty="0" smtClean="0"/>
              <a:t>Recall that two sets </a:t>
            </a:r>
            <a:r>
              <a:rPr lang="en-US" i="1" dirty="0" smtClean="0"/>
              <a:t>A</a:t>
            </a:r>
            <a:r>
              <a:rPr lang="en-US" dirty="0" smtClean="0"/>
              <a:t> and </a:t>
            </a:r>
            <a:r>
              <a:rPr lang="en-US" i="1" dirty="0" smtClean="0"/>
              <a:t>B</a:t>
            </a:r>
            <a:r>
              <a:rPr lang="en-US" dirty="0" smtClean="0"/>
              <a:t> are </a:t>
            </a:r>
            <a:r>
              <a:rPr lang="en-US" i="1" dirty="0" smtClean="0"/>
              <a:t>equal</a:t>
            </a:r>
            <a:r>
              <a:rPr lang="en-US" dirty="0" smtClean="0"/>
              <a:t>, denoted by         </a:t>
            </a:r>
            <a:r>
              <a:rPr lang="en-US" i="1" dirty="0" smtClean="0"/>
              <a:t>A</a:t>
            </a:r>
            <a:r>
              <a:rPr lang="en-US" dirty="0" smtClean="0"/>
              <a:t> = </a:t>
            </a:r>
            <a:r>
              <a:rPr lang="en-US" i="1" dirty="0" smtClean="0"/>
              <a:t>B</a:t>
            </a:r>
            <a:r>
              <a:rPr lang="en-US" dirty="0" smtClean="0"/>
              <a:t>, </a:t>
            </a:r>
            <a:r>
              <a:rPr lang="en-US" dirty="0" err="1" smtClean="0"/>
              <a:t>iff</a:t>
            </a:r>
            <a:endParaRPr lang="en-US" dirty="0" smtClean="0"/>
          </a:p>
          <a:p>
            <a:pPr>
              <a:buNone/>
            </a:pPr>
            <a:endParaRPr lang="en-US" dirty="0" smtClean="0"/>
          </a:p>
          <a:p>
            <a:r>
              <a:rPr lang="en-US" dirty="0" smtClean="0"/>
              <a:t>Using logical equivalences we have that </a:t>
            </a:r>
            <a:r>
              <a:rPr lang="en-US" i="1" dirty="0" smtClean="0"/>
              <a:t>A</a:t>
            </a:r>
            <a:r>
              <a:rPr lang="en-US" dirty="0" smtClean="0"/>
              <a:t> = </a:t>
            </a:r>
            <a:r>
              <a:rPr lang="en-US" i="1" dirty="0" smtClean="0"/>
              <a:t>B</a:t>
            </a:r>
            <a:r>
              <a:rPr lang="en-US" dirty="0" smtClean="0"/>
              <a:t> </a:t>
            </a:r>
            <a:r>
              <a:rPr lang="en-US" dirty="0" err="1" smtClean="0"/>
              <a:t>iff</a:t>
            </a:r>
            <a:endParaRPr lang="en-US" dirty="0" smtClean="0"/>
          </a:p>
          <a:p>
            <a:pPr>
              <a:buNone/>
            </a:pPr>
            <a:endParaRPr lang="en-US" dirty="0" smtClean="0"/>
          </a:p>
          <a:p>
            <a:endParaRPr lang="en-US" dirty="0" smtClean="0"/>
          </a:p>
          <a:p>
            <a:r>
              <a:rPr lang="en-US" dirty="0" smtClean="0"/>
              <a:t> This is equivalent to</a:t>
            </a:r>
          </a:p>
          <a:p>
            <a:pPr>
              <a:buNone/>
            </a:pPr>
            <a:r>
              <a:rPr lang="en-US" dirty="0" smtClean="0"/>
              <a:t>                     </a:t>
            </a:r>
            <a:r>
              <a:rPr lang="en-US" i="1" dirty="0" smtClean="0">
                <a:ea typeface="Cambria Math" pitchFamily="18" charset="0"/>
              </a:rPr>
              <a:t>A</a:t>
            </a:r>
            <a:r>
              <a:rPr lang="en-US" dirty="0" smtClean="0">
                <a:latin typeface="Cambria Math" pitchFamily="18" charset="0"/>
                <a:ea typeface="Cambria Math" pitchFamily="18" charset="0"/>
              </a:rPr>
              <a:t> ⊆ </a:t>
            </a:r>
            <a:r>
              <a:rPr lang="en-US" i="1" dirty="0" smtClean="0">
                <a:ea typeface="Cambria Math" pitchFamily="18" charset="0"/>
              </a:rPr>
              <a:t>B</a:t>
            </a:r>
            <a:r>
              <a:rPr lang="en-US" dirty="0" smtClean="0"/>
              <a:t>        and      </a:t>
            </a:r>
            <a:r>
              <a:rPr lang="en-US" i="1" dirty="0" smtClean="0">
                <a:ea typeface="Cambria Math" pitchFamily="18" charset="0"/>
              </a:rPr>
              <a:t>B </a:t>
            </a:r>
            <a:r>
              <a:rPr lang="en-US" dirty="0" smtClean="0">
                <a:latin typeface="Cambria Math" pitchFamily="18" charset="0"/>
                <a:ea typeface="Cambria Math" pitchFamily="18" charset="0"/>
              </a:rPr>
              <a:t>⊆ </a:t>
            </a:r>
            <a:r>
              <a:rPr lang="en-US" i="1" dirty="0" smtClean="0">
                <a:ea typeface="Cambria Math" pitchFamily="18" charset="0"/>
              </a:rPr>
              <a:t>A</a:t>
            </a:r>
            <a:r>
              <a:rPr lang="en-US" dirty="0" smtClean="0">
                <a:latin typeface="Cambria Math" pitchFamily="18" charset="0"/>
                <a:ea typeface="Cambria Math" pitchFamily="18" charset="0"/>
              </a:rPr>
              <a:t> </a:t>
            </a:r>
            <a:endParaRPr lang="en-US" dirty="0"/>
          </a:p>
        </p:txBody>
      </p:sp>
      <p:pic>
        <p:nvPicPr>
          <p:cNvPr id="6" name="Picture 5" descr="addin_tmp.png"/>
          <p:cNvPicPr>
            <a:picLocks noChangeAspect="1"/>
          </p:cNvPicPr>
          <p:nvPr>
            <p:custDataLst>
              <p:tags r:id="rId1"/>
            </p:custDataLst>
          </p:nvPr>
        </p:nvPicPr>
        <p:blipFill>
          <a:blip r:embed="rId4" cstate="print"/>
          <a:stretch>
            <a:fillRect/>
          </a:stretch>
        </p:blipFill>
        <p:spPr>
          <a:xfrm>
            <a:off x="914400" y="4191000"/>
            <a:ext cx="6700838" cy="382905"/>
          </a:xfrm>
          <a:prstGeom prst="rect">
            <a:avLst/>
          </a:prstGeom>
        </p:spPr>
      </p:pic>
      <p:pic>
        <p:nvPicPr>
          <p:cNvPr id="8" name="Picture 7" descr="addin_tmp.png"/>
          <p:cNvPicPr>
            <a:picLocks noChangeAspect="1"/>
          </p:cNvPicPr>
          <p:nvPr>
            <p:custDataLst>
              <p:tags r:id="rId2"/>
            </p:custDataLst>
          </p:nvPr>
        </p:nvPicPr>
        <p:blipFill>
          <a:blip r:embed="rId5" cstate="print"/>
          <a:stretch>
            <a:fillRect/>
          </a:stretch>
        </p:blipFill>
        <p:spPr>
          <a:xfrm>
            <a:off x="2362200" y="2667000"/>
            <a:ext cx="3231833" cy="382905"/>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Γνήσια υποσύνολα –</a:t>
            </a:r>
            <a:br>
              <a:rPr lang="el-GR" dirty="0" smtClean="0"/>
            </a:br>
            <a:r>
              <a:rPr lang="en-US" dirty="0" smtClean="0"/>
              <a:t>Proper Subsets</a:t>
            </a:r>
            <a:r>
              <a:rPr lang="el-GR" dirty="0" smtClean="0"/>
              <a:t> </a:t>
            </a:r>
            <a:endParaRPr lang="en-US"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If </a:t>
            </a:r>
            <a:r>
              <a:rPr lang="en-US" i="1" dirty="0" smtClean="0">
                <a:ea typeface="Cambria Math" pitchFamily="18" charset="0"/>
              </a:rPr>
              <a:t>A</a:t>
            </a:r>
            <a:r>
              <a:rPr lang="en-US" dirty="0" smtClean="0">
                <a:latin typeface="Cambria Math" pitchFamily="18" charset="0"/>
                <a:ea typeface="Cambria Math" pitchFamily="18" charset="0"/>
              </a:rPr>
              <a:t> ⊆ </a:t>
            </a:r>
            <a:r>
              <a:rPr lang="en-US" i="1" dirty="0" smtClean="0">
                <a:ea typeface="Cambria Math" pitchFamily="18" charset="0"/>
              </a:rPr>
              <a:t>B</a:t>
            </a:r>
            <a:r>
              <a:rPr lang="en-US" dirty="0" smtClean="0"/>
              <a:t>, but </a:t>
            </a:r>
            <a:r>
              <a:rPr lang="en-US" i="1" dirty="0" smtClean="0">
                <a:ea typeface="Cambria Math" pitchFamily="18" charset="0"/>
              </a:rPr>
              <a:t>A</a:t>
            </a:r>
            <a:r>
              <a:rPr lang="en-US" dirty="0" smtClean="0">
                <a:latin typeface="Cambria Math" pitchFamily="18" charset="0"/>
                <a:ea typeface="Cambria Math" pitchFamily="18" charset="0"/>
              </a:rPr>
              <a:t>  </a:t>
            </a:r>
            <a:r>
              <a:rPr lang="en-US" dirty="0" smtClean="0">
                <a:latin typeface="Cambria Math"/>
                <a:ea typeface="Cambria Math"/>
              </a:rPr>
              <a:t>≠</a:t>
            </a:r>
            <a:r>
              <a:rPr lang="en-US" i="1" dirty="0" smtClean="0">
                <a:ea typeface="Cambria Math" pitchFamily="18" charset="0"/>
              </a:rPr>
              <a:t>B</a:t>
            </a:r>
            <a:r>
              <a:rPr lang="en-US" dirty="0" smtClean="0"/>
              <a:t>, then we say </a:t>
            </a:r>
            <a:r>
              <a:rPr lang="en-US" i="1" dirty="0" smtClean="0"/>
              <a:t>A</a:t>
            </a:r>
            <a:r>
              <a:rPr lang="en-US" dirty="0" smtClean="0"/>
              <a:t> is a </a:t>
            </a:r>
            <a:r>
              <a:rPr lang="en-US" i="1" dirty="0" smtClean="0"/>
              <a:t>proper subset </a:t>
            </a:r>
            <a:r>
              <a:rPr lang="en-US" dirty="0" smtClean="0"/>
              <a:t>of </a:t>
            </a:r>
            <a:r>
              <a:rPr lang="en-US" i="1" dirty="0" smtClean="0"/>
              <a:t>B</a:t>
            </a:r>
            <a:r>
              <a:rPr lang="en-US" dirty="0" smtClean="0"/>
              <a:t>, denoted by </a:t>
            </a:r>
            <a:r>
              <a:rPr lang="en-US" i="1" dirty="0" smtClean="0">
                <a:ea typeface="Cambria Math" pitchFamily="18" charset="0"/>
              </a:rPr>
              <a:t>A</a:t>
            </a:r>
            <a:r>
              <a:rPr lang="en-US" dirty="0" smtClean="0">
                <a:latin typeface="Cambria Math" pitchFamily="18" charset="0"/>
                <a:ea typeface="Cambria Math" pitchFamily="18" charset="0"/>
              </a:rPr>
              <a:t> </a:t>
            </a:r>
            <a:r>
              <a:rPr lang="en-US" dirty="0" smtClean="0">
                <a:latin typeface="Cambria Math"/>
                <a:ea typeface="Cambria Math"/>
              </a:rPr>
              <a:t>⊂</a:t>
            </a:r>
            <a:r>
              <a:rPr lang="en-US" dirty="0" smtClean="0">
                <a:latin typeface="Cambria Math" pitchFamily="18" charset="0"/>
                <a:ea typeface="Cambria Math" pitchFamily="18" charset="0"/>
              </a:rPr>
              <a:t> </a:t>
            </a:r>
            <a:r>
              <a:rPr lang="en-US" i="1" dirty="0" smtClean="0">
                <a:ea typeface="Cambria Math" pitchFamily="18" charset="0"/>
              </a:rPr>
              <a:t>B</a:t>
            </a:r>
            <a:r>
              <a:rPr lang="en-US" dirty="0" smtClean="0">
                <a:latin typeface="Cambria Math" pitchFamily="18" charset="0"/>
                <a:ea typeface="Cambria Math" pitchFamily="18" charset="0"/>
              </a:rPr>
              <a:t>. If </a:t>
            </a:r>
            <a:r>
              <a:rPr lang="en-US" i="1" dirty="0" smtClean="0">
                <a:ea typeface="Cambria Math" pitchFamily="18" charset="0"/>
              </a:rPr>
              <a:t>A</a:t>
            </a:r>
            <a:r>
              <a:rPr lang="en-US" dirty="0" smtClean="0">
                <a:latin typeface="Cambria Math" pitchFamily="18" charset="0"/>
                <a:ea typeface="Cambria Math" pitchFamily="18" charset="0"/>
              </a:rPr>
              <a:t> </a:t>
            </a:r>
            <a:r>
              <a:rPr lang="en-US" dirty="0" smtClean="0">
                <a:latin typeface="Cambria Math"/>
                <a:ea typeface="Cambria Math"/>
              </a:rPr>
              <a:t>⊂</a:t>
            </a:r>
            <a:r>
              <a:rPr lang="en-US" dirty="0" smtClean="0">
                <a:latin typeface="Cambria Math" pitchFamily="18" charset="0"/>
                <a:ea typeface="Cambria Math" pitchFamily="18" charset="0"/>
              </a:rPr>
              <a:t> </a:t>
            </a:r>
            <a:r>
              <a:rPr lang="en-US" i="1" dirty="0" smtClean="0">
                <a:ea typeface="Cambria Math" pitchFamily="18" charset="0"/>
              </a:rPr>
              <a:t>B</a:t>
            </a:r>
            <a:r>
              <a:rPr lang="en-US" dirty="0" smtClean="0">
                <a:ea typeface="Cambria Math" pitchFamily="18" charset="0"/>
              </a:rPr>
              <a:t>, then</a:t>
            </a:r>
          </a:p>
          <a:p>
            <a:pPr>
              <a:buNone/>
            </a:pPr>
            <a:endParaRPr lang="en-US" b="1" dirty="0" smtClean="0">
              <a:latin typeface="Cambria Math" pitchFamily="18" charset="0"/>
              <a:ea typeface="Cambria Math" pitchFamily="18" charset="0"/>
            </a:endParaRPr>
          </a:p>
          <a:p>
            <a:pPr>
              <a:buNone/>
            </a:pPr>
            <a:endParaRPr lang="en-US" b="1" dirty="0" smtClean="0">
              <a:latin typeface="Cambria Math" pitchFamily="18" charset="0"/>
              <a:ea typeface="Cambria Math" pitchFamily="18" charset="0"/>
            </a:endParaRPr>
          </a:p>
          <a:p>
            <a:pPr>
              <a:buNone/>
            </a:pPr>
            <a:r>
              <a:rPr lang="en-US" b="1" dirty="0" smtClean="0">
                <a:latin typeface="Cambria Math" pitchFamily="18" charset="0"/>
                <a:ea typeface="Cambria Math" pitchFamily="18" charset="0"/>
              </a:rPr>
              <a:t>    </a:t>
            </a:r>
            <a:r>
              <a:rPr lang="en-US" dirty="0" smtClean="0">
                <a:latin typeface="Cambria Math" pitchFamily="18" charset="0"/>
                <a:ea typeface="Cambria Math" pitchFamily="18" charset="0"/>
              </a:rPr>
              <a:t>is true. </a:t>
            </a:r>
            <a:r>
              <a:rPr lang="el-GR" dirty="0" smtClean="0">
                <a:solidFill>
                  <a:srgbClr val="0070C0"/>
                </a:solidFill>
                <a:latin typeface="Cambria Math" pitchFamily="18" charset="0"/>
                <a:ea typeface="Cambria Math" pitchFamily="18" charset="0"/>
              </a:rPr>
              <a:t>Το Β έχει ένα τουλάχιστον επιπλέον στοιχείο</a:t>
            </a:r>
            <a:endParaRPr lang="en-US" dirty="0" smtClean="0"/>
          </a:p>
          <a:p>
            <a:endParaRPr lang="en-US" dirty="0" smtClean="0"/>
          </a:p>
          <a:p>
            <a:pPr>
              <a:buNone/>
            </a:pPr>
            <a:r>
              <a:rPr lang="en-US" dirty="0" smtClean="0"/>
              <a:t>    Venn Diagram</a:t>
            </a:r>
            <a:endParaRPr lang="en-US" dirty="0"/>
          </a:p>
        </p:txBody>
      </p:sp>
      <p:pic>
        <p:nvPicPr>
          <p:cNvPr id="7" name="Picture 6" descr="addin_tmp.png"/>
          <p:cNvPicPr>
            <a:picLocks noChangeAspect="1"/>
          </p:cNvPicPr>
          <p:nvPr>
            <p:custDataLst>
              <p:tags r:id="rId1"/>
            </p:custDataLst>
          </p:nvPr>
        </p:nvPicPr>
        <p:blipFill>
          <a:blip r:embed="rId3" cstate="print"/>
          <a:stretch>
            <a:fillRect/>
          </a:stretch>
        </p:blipFill>
        <p:spPr>
          <a:xfrm>
            <a:off x="1143000" y="3200400"/>
            <a:ext cx="6755130" cy="382905"/>
          </a:xfrm>
          <a:prstGeom prst="rect">
            <a:avLst/>
          </a:prstGeom>
        </p:spPr>
      </p:pic>
      <p:sp>
        <p:nvSpPr>
          <p:cNvPr id="8" name="Rectangle 7"/>
          <p:cNvSpPr/>
          <p:nvPr/>
        </p:nvSpPr>
        <p:spPr>
          <a:xfrm>
            <a:off x="3124200" y="4495800"/>
            <a:ext cx="3962400" cy="1828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6477000" y="4495800"/>
            <a:ext cx="609600" cy="369332"/>
          </a:xfrm>
          <a:prstGeom prst="rect">
            <a:avLst/>
          </a:prstGeom>
          <a:noFill/>
        </p:spPr>
        <p:txBody>
          <a:bodyPr wrap="square" rtlCol="0">
            <a:spAutoFit/>
          </a:bodyPr>
          <a:lstStyle/>
          <a:p>
            <a:r>
              <a:rPr lang="en-US" i="1" dirty="0" smtClean="0"/>
              <a:t>U</a:t>
            </a:r>
            <a:endParaRPr lang="en-US" i="1" dirty="0"/>
          </a:p>
        </p:txBody>
      </p:sp>
      <p:sp>
        <p:nvSpPr>
          <p:cNvPr id="10" name="Oval 9"/>
          <p:cNvSpPr/>
          <p:nvPr/>
        </p:nvSpPr>
        <p:spPr>
          <a:xfrm>
            <a:off x="4648200" y="4648200"/>
            <a:ext cx="1219200" cy="1295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5029200" y="5105400"/>
            <a:ext cx="457200" cy="381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5029200" y="4724400"/>
            <a:ext cx="609600" cy="369332"/>
          </a:xfrm>
          <a:prstGeom prst="rect">
            <a:avLst/>
          </a:prstGeom>
          <a:noFill/>
        </p:spPr>
        <p:txBody>
          <a:bodyPr wrap="square" rtlCol="0">
            <a:spAutoFit/>
          </a:bodyPr>
          <a:lstStyle/>
          <a:p>
            <a:r>
              <a:rPr lang="en-US" i="1" dirty="0" smtClean="0"/>
              <a:t>B</a:t>
            </a:r>
            <a:endParaRPr lang="en-US" i="1" dirty="0"/>
          </a:p>
        </p:txBody>
      </p:sp>
      <p:sp>
        <p:nvSpPr>
          <p:cNvPr id="13" name="TextBox 12"/>
          <p:cNvSpPr txBox="1"/>
          <p:nvPr/>
        </p:nvSpPr>
        <p:spPr>
          <a:xfrm>
            <a:off x="5029200" y="5105400"/>
            <a:ext cx="609600" cy="369332"/>
          </a:xfrm>
          <a:prstGeom prst="rect">
            <a:avLst/>
          </a:prstGeom>
          <a:noFill/>
        </p:spPr>
        <p:txBody>
          <a:bodyPr wrap="square" rtlCol="0">
            <a:spAutoFit/>
          </a:bodyPr>
          <a:lstStyle/>
          <a:p>
            <a:r>
              <a:rPr lang="en-US" i="1" dirty="0" smtClean="0"/>
              <a:t>A</a:t>
            </a:r>
            <a:endParaRPr lang="en-US" i="1"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Μέγεθος συνόλου - </a:t>
            </a:r>
            <a:r>
              <a:rPr lang="en-US" dirty="0" smtClean="0"/>
              <a:t>Set Cardinality</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   Definition</a:t>
            </a:r>
            <a:r>
              <a:rPr lang="en-US" dirty="0" smtClean="0"/>
              <a:t>:</a:t>
            </a:r>
            <a:r>
              <a:rPr lang="en-US" b="1" dirty="0" smtClean="0"/>
              <a:t> </a:t>
            </a:r>
            <a:r>
              <a:rPr lang="en-US" dirty="0" smtClean="0"/>
              <a:t>If there are exactly n </a:t>
            </a:r>
            <a:r>
              <a:rPr lang="en-US" dirty="0" smtClean="0">
                <a:solidFill>
                  <a:schemeClr val="accent1"/>
                </a:solidFill>
              </a:rPr>
              <a:t>distinct</a:t>
            </a:r>
            <a:r>
              <a:rPr lang="en-US" dirty="0" smtClean="0"/>
              <a:t> elements in </a:t>
            </a:r>
            <a:r>
              <a:rPr lang="en-US" i="1" dirty="0" smtClean="0"/>
              <a:t>S </a:t>
            </a:r>
            <a:r>
              <a:rPr lang="en-US" dirty="0" smtClean="0"/>
              <a:t>where </a:t>
            </a:r>
            <a:r>
              <a:rPr lang="en-US" i="1" dirty="0" smtClean="0"/>
              <a:t>n</a:t>
            </a:r>
            <a:r>
              <a:rPr lang="en-US" dirty="0" smtClean="0"/>
              <a:t> is a nonnegative integer, we say that </a:t>
            </a:r>
            <a:r>
              <a:rPr lang="en-US" i="1" dirty="0" smtClean="0"/>
              <a:t>S</a:t>
            </a:r>
            <a:r>
              <a:rPr lang="en-US" dirty="0" smtClean="0"/>
              <a:t> is </a:t>
            </a:r>
            <a:r>
              <a:rPr lang="en-US" i="1" dirty="0" smtClean="0">
                <a:solidFill>
                  <a:schemeClr val="accent1"/>
                </a:solidFill>
              </a:rPr>
              <a:t>finite</a:t>
            </a:r>
            <a:r>
              <a:rPr lang="el-GR" i="1" dirty="0" smtClean="0">
                <a:solidFill>
                  <a:schemeClr val="accent1"/>
                </a:solidFill>
              </a:rPr>
              <a:t> -πεπερασμένο</a:t>
            </a:r>
            <a:r>
              <a:rPr lang="en-US" dirty="0" smtClean="0"/>
              <a:t>. Otherwise it is </a:t>
            </a:r>
            <a:r>
              <a:rPr lang="en-US" i="1" dirty="0" smtClean="0"/>
              <a:t>infinite</a:t>
            </a:r>
            <a:r>
              <a:rPr lang="el-GR" i="1" dirty="0" smtClean="0"/>
              <a:t> </a:t>
            </a:r>
            <a:r>
              <a:rPr lang="el-GR" i="1" dirty="0" smtClean="0">
                <a:solidFill>
                  <a:schemeClr val="accent1"/>
                </a:solidFill>
              </a:rPr>
              <a:t>άπειρο</a:t>
            </a:r>
            <a:r>
              <a:rPr lang="en-US" dirty="0" smtClean="0"/>
              <a:t>. </a:t>
            </a:r>
          </a:p>
          <a:p>
            <a:pPr>
              <a:buNone/>
            </a:pPr>
            <a:r>
              <a:rPr lang="en-US" b="1" dirty="0" smtClean="0"/>
              <a:t>   Definition</a:t>
            </a:r>
            <a:r>
              <a:rPr lang="en-US" dirty="0" smtClean="0"/>
              <a:t>:</a:t>
            </a:r>
            <a:r>
              <a:rPr lang="en-US" b="1" dirty="0" smtClean="0"/>
              <a:t> </a:t>
            </a:r>
            <a:r>
              <a:rPr lang="en-US" dirty="0" smtClean="0"/>
              <a:t>The  </a:t>
            </a:r>
            <a:r>
              <a:rPr lang="en-US" i="1" dirty="0" smtClean="0"/>
              <a:t>cardinality</a:t>
            </a:r>
            <a:r>
              <a:rPr lang="en-US" dirty="0" smtClean="0"/>
              <a:t> </a:t>
            </a:r>
            <a:r>
              <a:rPr lang="el-GR" dirty="0" smtClean="0"/>
              <a:t>– </a:t>
            </a:r>
            <a:r>
              <a:rPr lang="el-GR" dirty="0" smtClean="0">
                <a:solidFill>
                  <a:schemeClr val="accent1"/>
                </a:solidFill>
              </a:rPr>
              <a:t>μέγεθος</a:t>
            </a:r>
            <a:r>
              <a:rPr lang="el-GR" dirty="0" smtClean="0"/>
              <a:t> </a:t>
            </a:r>
            <a:r>
              <a:rPr lang="en-US" dirty="0" smtClean="0"/>
              <a:t>of  a finite set </a:t>
            </a:r>
            <a:r>
              <a:rPr lang="en-US" i="1" dirty="0" smtClean="0"/>
              <a:t>A, </a:t>
            </a:r>
            <a:r>
              <a:rPr lang="en-US" dirty="0" smtClean="0"/>
              <a:t>denoted by |</a:t>
            </a:r>
            <a:r>
              <a:rPr lang="en-US" i="1" dirty="0" smtClean="0"/>
              <a:t>A</a:t>
            </a:r>
            <a:r>
              <a:rPr lang="en-US" dirty="0" smtClean="0"/>
              <a:t>|,  is the number of (distinct) elements of </a:t>
            </a:r>
            <a:r>
              <a:rPr lang="en-US" i="1" dirty="0" smtClean="0"/>
              <a:t>A</a:t>
            </a:r>
            <a:r>
              <a:rPr lang="en-US" dirty="0" smtClean="0"/>
              <a:t>. </a:t>
            </a:r>
          </a:p>
          <a:p>
            <a:pPr>
              <a:buNone/>
            </a:pPr>
            <a:r>
              <a:rPr lang="en-US" dirty="0" smtClean="0"/>
              <a:t>   </a:t>
            </a:r>
            <a:r>
              <a:rPr lang="en-US" b="1" dirty="0" smtClean="0"/>
              <a:t>Examples</a:t>
            </a:r>
            <a:r>
              <a:rPr lang="en-US" dirty="0" smtClean="0"/>
              <a:t>:</a:t>
            </a:r>
          </a:p>
          <a:p>
            <a:pPr marL="514350" indent="-514350">
              <a:buFont typeface="+mj-lt"/>
              <a:buAutoNum type="arabicPeriod"/>
            </a:pPr>
            <a:r>
              <a:rPr lang="en-US" dirty="0" smtClean="0"/>
              <a:t>|ø| = </a:t>
            </a:r>
            <a:r>
              <a:rPr lang="en-US" dirty="0" smtClean="0">
                <a:latin typeface="Cambria Math" pitchFamily="18" charset="0"/>
                <a:ea typeface="Cambria Math" pitchFamily="18" charset="0"/>
              </a:rPr>
              <a:t>0</a:t>
            </a:r>
          </a:p>
          <a:p>
            <a:pPr marL="514350" indent="-514350">
              <a:buFont typeface="+mj-lt"/>
              <a:buAutoNum type="arabicPeriod"/>
            </a:pPr>
            <a:r>
              <a:rPr lang="en-US" dirty="0" smtClean="0"/>
              <a:t>Let S be the letters of the English alphabet. Then |</a:t>
            </a:r>
            <a:r>
              <a:rPr lang="en-US" i="1" dirty="0" smtClean="0"/>
              <a:t>S</a:t>
            </a:r>
            <a:r>
              <a:rPr lang="en-US" dirty="0" smtClean="0"/>
              <a:t>| = </a:t>
            </a:r>
            <a:r>
              <a:rPr lang="en-US" dirty="0" smtClean="0">
                <a:latin typeface="Cambria Math" pitchFamily="18" charset="0"/>
                <a:ea typeface="Cambria Math" pitchFamily="18" charset="0"/>
              </a:rPr>
              <a:t>26</a:t>
            </a:r>
          </a:p>
          <a:p>
            <a:pPr marL="514350" indent="-514350">
              <a:buFont typeface="+mj-lt"/>
              <a:buAutoNum type="arabicPeriod"/>
            </a:pPr>
            <a:r>
              <a:rPr lang="en-US" dirty="0" smtClean="0"/>
              <a:t>|{</a:t>
            </a:r>
            <a:r>
              <a:rPr lang="en-US" dirty="0" smtClean="0">
                <a:latin typeface="Cambria Math" pitchFamily="18" charset="0"/>
                <a:ea typeface="Cambria Math" pitchFamily="18" charset="0"/>
              </a:rPr>
              <a:t>1,2,3</a:t>
            </a:r>
            <a:r>
              <a:rPr lang="en-US" dirty="0" smtClean="0"/>
              <a:t>}| = </a:t>
            </a:r>
            <a:r>
              <a:rPr lang="en-US" dirty="0" smtClean="0">
                <a:latin typeface="Cambria Math" pitchFamily="18" charset="0"/>
                <a:ea typeface="Cambria Math" pitchFamily="18" charset="0"/>
              </a:rPr>
              <a:t>3</a:t>
            </a:r>
          </a:p>
          <a:p>
            <a:pPr marL="514350" indent="-514350">
              <a:buFont typeface="+mj-lt"/>
              <a:buAutoNum type="arabicPeriod"/>
            </a:pPr>
            <a:r>
              <a:rPr lang="en-US" dirty="0" smtClean="0"/>
              <a:t>|{ø}| = </a:t>
            </a:r>
            <a:r>
              <a:rPr lang="en-US" dirty="0" smtClean="0">
                <a:latin typeface="Cambria Math" pitchFamily="18" charset="0"/>
                <a:ea typeface="Cambria Math" pitchFamily="18" charset="0"/>
              </a:rPr>
              <a:t>1</a:t>
            </a:r>
          </a:p>
          <a:p>
            <a:pPr marL="514350" indent="-514350">
              <a:buFont typeface="+mj-lt"/>
              <a:buAutoNum type="arabicPeriod"/>
            </a:pPr>
            <a:r>
              <a:rPr lang="en-US" dirty="0" smtClean="0"/>
              <a:t>The set of integers is infinite.</a:t>
            </a:r>
          </a:p>
          <a:p>
            <a:pPr>
              <a:buNone/>
            </a:pP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err="1" smtClean="0"/>
              <a:t>Δυναμοσύνολα</a:t>
            </a:r>
            <a:r>
              <a:rPr lang="el-GR" dirty="0" smtClean="0"/>
              <a:t> - </a:t>
            </a:r>
            <a:r>
              <a:rPr lang="en-US" dirty="0" smtClean="0"/>
              <a:t>Power Sets</a:t>
            </a:r>
            <a:endParaRPr lang="en-US" dirty="0"/>
          </a:p>
        </p:txBody>
      </p:sp>
      <p:sp>
        <p:nvSpPr>
          <p:cNvPr id="3" name="Content Placeholder 2"/>
          <p:cNvSpPr>
            <a:spLocks noGrp="1"/>
          </p:cNvSpPr>
          <p:nvPr>
            <p:ph idx="1"/>
          </p:nvPr>
        </p:nvSpPr>
        <p:spPr/>
        <p:txBody>
          <a:bodyPr>
            <a:normAutofit lnSpcReduction="10000"/>
          </a:bodyPr>
          <a:lstStyle/>
          <a:p>
            <a:pPr>
              <a:buNone/>
            </a:pPr>
            <a:r>
              <a:rPr lang="en-US" b="1" dirty="0" smtClean="0"/>
              <a:t>   Definition</a:t>
            </a:r>
            <a:r>
              <a:rPr lang="en-US" dirty="0" smtClean="0"/>
              <a:t>: The set of all subsets of a set </a:t>
            </a:r>
            <a:r>
              <a:rPr lang="en-US" i="1" dirty="0" smtClean="0"/>
              <a:t>A</a:t>
            </a:r>
            <a:r>
              <a:rPr lang="en-US" dirty="0" smtClean="0"/>
              <a:t>, denoted P</a:t>
            </a:r>
            <a:r>
              <a:rPr lang="en-US" b="1" dirty="0" smtClean="0"/>
              <a:t>(</a:t>
            </a:r>
            <a:r>
              <a:rPr lang="en-US" i="1" dirty="0" smtClean="0"/>
              <a:t>A</a:t>
            </a:r>
            <a:r>
              <a:rPr lang="en-US" b="1" dirty="0" smtClean="0"/>
              <a:t>)</a:t>
            </a:r>
            <a:r>
              <a:rPr lang="en-US" dirty="0" smtClean="0"/>
              <a:t>, is called the </a:t>
            </a:r>
            <a:r>
              <a:rPr lang="en-US" i="1" dirty="0" smtClean="0"/>
              <a:t>power set </a:t>
            </a:r>
            <a:r>
              <a:rPr lang="en-US" dirty="0" smtClean="0"/>
              <a:t>of </a:t>
            </a:r>
            <a:r>
              <a:rPr lang="en-US" i="1" dirty="0" smtClean="0"/>
              <a:t>A</a:t>
            </a:r>
            <a:r>
              <a:rPr lang="en-US" dirty="0" smtClean="0"/>
              <a:t>.</a:t>
            </a:r>
          </a:p>
          <a:p>
            <a:pPr>
              <a:buNone/>
            </a:pPr>
            <a:r>
              <a:rPr lang="en-US" dirty="0" smtClean="0"/>
              <a:t>   </a:t>
            </a:r>
            <a:r>
              <a:rPr lang="en-US" b="1" dirty="0" smtClean="0"/>
              <a:t>Example</a:t>
            </a:r>
            <a:r>
              <a:rPr lang="en-US" dirty="0" smtClean="0"/>
              <a:t>: If </a:t>
            </a:r>
            <a:r>
              <a:rPr lang="en-US" i="1" dirty="0" smtClean="0"/>
              <a:t>A</a:t>
            </a:r>
            <a:r>
              <a:rPr lang="en-US" dirty="0" smtClean="0"/>
              <a:t> = {</a:t>
            </a:r>
            <a:r>
              <a:rPr lang="en-US" dirty="0" err="1" smtClean="0"/>
              <a:t>a,b</a:t>
            </a:r>
            <a:r>
              <a:rPr lang="en-US" dirty="0" smtClean="0"/>
              <a:t>} then </a:t>
            </a:r>
          </a:p>
          <a:p>
            <a:pPr>
              <a:buNone/>
            </a:pPr>
            <a:r>
              <a:rPr lang="en-US" dirty="0" smtClean="0"/>
              <a:t>              </a:t>
            </a:r>
            <a:r>
              <a:rPr lang="en-US" dirty="0" smtClean="0">
                <a:latin typeface="Brush Script MT" pitchFamily="66" charset="0"/>
              </a:rPr>
              <a:t>P</a:t>
            </a:r>
            <a:r>
              <a:rPr lang="en-US" dirty="0" smtClean="0"/>
              <a:t>(A) = {ø, {a},{b},{</a:t>
            </a:r>
            <a:r>
              <a:rPr lang="en-US" dirty="0" err="1" smtClean="0"/>
              <a:t>a,b</a:t>
            </a:r>
            <a:r>
              <a:rPr lang="en-US" dirty="0" smtClean="0"/>
              <a:t>}}</a:t>
            </a:r>
            <a:endParaRPr lang="el-GR" dirty="0" smtClean="0"/>
          </a:p>
          <a:p>
            <a:pPr>
              <a:buNone/>
            </a:pPr>
            <a:r>
              <a:rPr lang="el-GR" dirty="0" smtClean="0"/>
              <a:t>		</a:t>
            </a:r>
            <a:r>
              <a:rPr lang="el-GR" dirty="0" smtClean="0">
                <a:solidFill>
                  <a:srgbClr val="0070C0"/>
                </a:solidFill>
              </a:rPr>
              <a:t>   </a:t>
            </a:r>
            <a:r>
              <a:rPr lang="en-US" dirty="0" smtClean="0">
                <a:solidFill>
                  <a:srgbClr val="0070C0"/>
                </a:solidFill>
                <a:latin typeface="Brush Script MT" pitchFamily="66" charset="0"/>
              </a:rPr>
              <a:t>P</a:t>
            </a:r>
            <a:r>
              <a:rPr lang="el-GR" dirty="0" smtClean="0">
                <a:solidFill>
                  <a:srgbClr val="0070C0"/>
                </a:solidFill>
                <a:latin typeface="Brush Script MT" pitchFamily="66" charset="0"/>
              </a:rPr>
              <a:t> (</a:t>
            </a:r>
            <a:r>
              <a:rPr lang="en-US" dirty="0" smtClean="0">
                <a:solidFill>
                  <a:srgbClr val="0070C0"/>
                </a:solidFill>
              </a:rPr>
              <a:t>ø</a:t>
            </a:r>
            <a:r>
              <a:rPr lang="el-GR" dirty="0" smtClean="0">
                <a:solidFill>
                  <a:srgbClr val="0070C0"/>
                </a:solidFill>
              </a:rPr>
              <a:t>) = </a:t>
            </a:r>
            <a:r>
              <a:rPr lang="en-US" dirty="0" smtClean="0">
                <a:solidFill>
                  <a:srgbClr val="0070C0"/>
                </a:solidFill>
              </a:rPr>
              <a:t>ø</a:t>
            </a:r>
            <a:endParaRPr lang="el-GR" dirty="0" smtClean="0">
              <a:solidFill>
                <a:srgbClr val="0070C0"/>
              </a:solidFill>
            </a:endParaRPr>
          </a:p>
          <a:p>
            <a:pPr>
              <a:buNone/>
            </a:pPr>
            <a:r>
              <a:rPr lang="el-GR" dirty="0" smtClean="0">
                <a:solidFill>
                  <a:srgbClr val="0070C0"/>
                </a:solidFill>
              </a:rPr>
              <a:t>		 </a:t>
            </a:r>
            <a:r>
              <a:rPr lang="en-US" dirty="0" smtClean="0">
                <a:solidFill>
                  <a:srgbClr val="0070C0"/>
                </a:solidFill>
                <a:latin typeface="Brush Script MT" pitchFamily="66" charset="0"/>
              </a:rPr>
              <a:t>P</a:t>
            </a:r>
            <a:r>
              <a:rPr lang="el-GR" dirty="0" smtClean="0">
                <a:solidFill>
                  <a:srgbClr val="0070C0"/>
                </a:solidFill>
                <a:latin typeface="Brush Script MT" pitchFamily="66" charset="0"/>
              </a:rPr>
              <a:t> ({</a:t>
            </a:r>
            <a:r>
              <a:rPr lang="en-US" dirty="0" smtClean="0">
                <a:solidFill>
                  <a:srgbClr val="0070C0"/>
                </a:solidFill>
              </a:rPr>
              <a:t>ø</a:t>
            </a:r>
            <a:r>
              <a:rPr lang="el-GR" dirty="0" smtClean="0">
                <a:solidFill>
                  <a:srgbClr val="0070C0"/>
                </a:solidFill>
              </a:rPr>
              <a:t>}) = {</a:t>
            </a:r>
            <a:r>
              <a:rPr lang="en-US" dirty="0" smtClean="0">
                <a:solidFill>
                  <a:srgbClr val="0070C0"/>
                </a:solidFill>
              </a:rPr>
              <a:t>ø</a:t>
            </a:r>
            <a:r>
              <a:rPr lang="el-GR" dirty="0" smtClean="0">
                <a:solidFill>
                  <a:srgbClr val="0070C0"/>
                </a:solidFill>
              </a:rPr>
              <a:t>, {</a:t>
            </a:r>
            <a:r>
              <a:rPr lang="en-US" dirty="0" smtClean="0">
                <a:solidFill>
                  <a:srgbClr val="0070C0"/>
                </a:solidFill>
              </a:rPr>
              <a:t>ø</a:t>
            </a:r>
            <a:r>
              <a:rPr lang="el-GR" dirty="0" smtClean="0">
                <a:solidFill>
                  <a:srgbClr val="0070C0"/>
                </a:solidFill>
              </a:rPr>
              <a:t>}}</a:t>
            </a:r>
            <a:endParaRPr lang="en-US" dirty="0" smtClean="0">
              <a:solidFill>
                <a:srgbClr val="0070C0"/>
              </a:solidFill>
            </a:endParaRPr>
          </a:p>
          <a:p>
            <a:pPr>
              <a:buNone/>
            </a:pPr>
            <a:endParaRPr lang="en-US" dirty="0" smtClean="0"/>
          </a:p>
          <a:p>
            <a:r>
              <a:rPr lang="en-US" dirty="0" smtClean="0"/>
              <a:t>If a set has </a:t>
            </a:r>
            <a:r>
              <a:rPr lang="en-US" i="1" dirty="0" smtClean="0"/>
              <a:t>n</a:t>
            </a:r>
            <a:r>
              <a:rPr lang="en-US" dirty="0" smtClean="0"/>
              <a:t> elements, then the cardinality of the power set is </a:t>
            </a:r>
            <a:r>
              <a:rPr lang="en-US" dirty="0" smtClean="0">
                <a:latin typeface="Cambria Math" pitchFamily="18" charset="0"/>
                <a:ea typeface="Cambria Math" pitchFamily="18" charset="0"/>
              </a:rPr>
              <a:t>2</a:t>
            </a:r>
            <a:r>
              <a:rPr lang="en-US" i="1" dirty="0" smtClean="0"/>
              <a:t>ⁿ</a:t>
            </a:r>
            <a:r>
              <a:rPr lang="en-US" dirty="0" smtClean="0"/>
              <a:t>. (In Chapters 5 and 6, we will discuss different ways to show this.)</a:t>
            </a:r>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Διατεταγμένες πλειάδες – </a:t>
            </a:r>
            <a:r>
              <a:rPr lang="en-US" dirty="0" err="1" smtClean="0"/>
              <a:t>Tuples</a:t>
            </a:r>
            <a:r>
              <a:rPr lang="el-GR" dirty="0" smtClean="0"/>
              <a:t/>
            </a:r>
            <a:br>
              <a:rPr lang="el-GR" dirty="0" smtClean="0"/>
            </a:br>
            <a:r>
              <a:rPr lang="el-GR" dirty="0" smtClean="0"/>
              <a:t>Με συγκεκριμένη σειρά</a:t>
            </a:r>
            <a:endParaRPr lang="en-US" dirty="0"/>
          </a:p>
        </p:txBody>
      </p:sp>
      <p:sp>
        <p:nvSpPr>
          <p:cNvPr id="3" name="Content Placeholder 2"/>
          <p:cNvSpPr>
            <a:spLocks noGrp="1"/>
          </p:cNvSpPr>
          <p:nvPr>
            <p:ph idx="1"/>
          </p:nvPr>
        </p:nvSpPr>
        <p:spPr/>
        <p:txBody>
          <a:bodyPr/>
          <a:lstStyle/>
          <a:p>
            <a:r>
              <a:rPr lang="en-US" dirty="0" smtClean="0"/>
              <a:t>The </a:t>
            </a:r>
            <a:r>
              <a:rPr lang="en-US" i="1" dirty="0" smtClean="0"/>
              <a:t>ordered n-</a:t>
            </a:r>
            <a:r>
              <a:rPr lang="en-US" i="1" dirty="0" err="1" smtClean="0"/>
              <a:t>tuple</a:t>
            </a:r>
            <a:r>
              <a:rPr lang="en-US" i="1" dirty="0" smtClean="0"/>
              <a:t> </a:t>
            </a:r>
            <a:r>
              <a:rPr lang="en-US" dirty="0" smtClean="0"/>
              <a:t> </a:t>
            </a:r>
            <a:r>
              <a:rPr lang="el-GR" dirty="0" smtClean="0">
                <a:solidFill>
                  <a:schemeClr val="accent1"/>
                </a:solidFill>
              </a:rPr>
              <a:t>διατεταγμένη πλειάδα </a:t>
            </a:r>
            <a:r>
              <a:rPr lang="en-US" dirty="0" smtClean="0">
                <a:solidFill>
                  <a:schemeClr val="accent1"/>
                </a:solidFill>
              </a:rPr>
              <a:t>n</a:t>
            </a:r>
            <a:r>
              <a:rPr lang="en-US" dirty="0" smtClean="0"/>
              <a:t> </a:t>
            </a:r>
            <a:r>
              <a:rPr lang="en-US" dirty="0" smtClean="0">
                <a:latin typeface="Cambria Math" pitchFamily="18" charset="0"/>
                <a:ea typeface="Cambria Math" pitchFamily="18" charset="0"/>
              </a:rPr>
              <a:t>(a</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,a</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,…..,a</a:t>
            </a:r>
            <a:r>
              <a:rPr lang="en-US" i="1" baseline="-25000" dirty="0" smtClean="0">
                <a:latin typeface="Cambria Math" pitchFamily="18" charset="0"/>
                <a:ea typeface="Cambria Math" pitchFamily="18" charset="0"/>
              </a:rPr>
              <a:t>n</a:t>
            </a:r>
            <a:r>
              <a:rPr lang="en-US" dirty="0" smtClean="0">
                <a:latin typeface="Cambria Math" pitchFamily="18" charset="0"/>
                <a:ea typeface="Cambria Math" pitchFamily="18" charset="0"/>
              </a:rPr>
              <a:t>)</a:t>
            </a:r>
            <a:r>
              <a:rPr lang="en-US" dirty="0" smtClean="0"/>
              <a:t>  is the ordered collection </a:t>
            </a:r>
            <a:r>
              <a:rPr lang="el-GR" dirty="0" smtClean="0">
                <a:solidFill>
                  <a:schemeClr val="accent1"/>
                </a:solidFill>
              </a:rPr>
              <a:t>διατεταγμένη συλλογή</a:t>
            </a:r>
            <a:r>
              <a:rPr lang="el-GR" dirty="0" smtClean="0"/>
              <a:t> </a:t>
            </a:r>
            <a:r>
              <a:rPr lang="en-US" dirty="0" smtClean="0"/>
              <a:t>that has  </a:t>
            </a:r>
            <a:r>
              <a:rPr lang="en-US" dirty="0" smtClean="0">
                <a:latin typeface="Cambria Math" pitchFamily="18" charset="0"/>
                <a:ea typeface="Cambria Math" pitchFamily="18" charset="0"/>
              </a:rPr>
              <a:t>a</a:t>
            </a:r>
            <a:r>
              <a:rPr lang="en-US" baseline="-25000" dirty="0" smtClean="0">
                <a:latin typeface="Cambria Math" pitchFamily="18" charset="0"/>
                <a:ea typeface="Cambria Math" pitchFamily="18" charset="0"/>
              </a:rPr>
              <a:t>1</a:t>
            </a:r>
            <a:r>
              <a:rPr lang="en-US" dirty="0" smtClean="0"/>
              <a:t> as its first element and  </a:t>
            </a:r>
            <a:r>
              <a:rPr lang="en-US" dirty="0" smtClean="0">
                <a:latin typeface="Cambria Math" pitchFamily="18" charset="0"/>
                <a:ea typeface="Cambria Math" pitchFamily="18" charset="0"/>
              </a:rPr>
              <a:t>a</a:t>
            </a:r>
            <a:r>
              <a:rPr lang="en-US" baseline="-25000" dirty="0" smtClean="0">
                <a:latin typeface="Cambria Math" pitchFamily="18" charset="0"/>
                <a:ea typeface="Cambria Math" pitchFamily="18" charset="0"/>
              </a:rPr>
              <a:t>2</a:t>
            </a:r>
            <a:r>
              <a:rPr lang="en-US" dirty="0" smtClean="0"/>
              <a:t>  as its second element and so on until </a:t>
            </a:r>
            <a:r>
              <a:rPr lang="en-US" dirty="0" smtClean="0">
                <a:latin typeface="Cambria Math" pitchFamily="18" charset="0"/>
                <a:ea typeface="Cambria Math" pitchFamily="18" charset="0"/>
              </a:rPr>
              <a:t>a</a:t>
            </a:r>
            <a:r>
              <a:rPr lang="en-US" i="1" baseline="-25000" dirty="0" smtClean="0">
                <a:latin typeface="Cambria Math" pitchFamily="18" charset="0"/>
                <a:ea typeface="Cambria Math" pitchFamily="18" charset="0"/>
              </a:rPr>
              <a:t>n</a:t>
            </a:r>
            <a:r>
              <a:rPr lang="en-US" dirty="0" smtClean="0"/>
              <a:t>  as its last element.</a:t>
            </a:r>
          </a:p>
          <a:p>
            <a:r>
              <a:rPr lang="en-US" dirty="0" smtClean="0"/>
              <a:t>Two n-</a:t>
            </a:r>
            <a:r>
              <a:rPr lang="en-US" dirty="0" err="1" smtClean="0"/>
              <a:t>tuples</a:t>
            </a:r>
            <a:r>
              <a:rPr lang="en-US" dirty="0" smtClean="0"/>
              <a:t> are equal if and only if their corresponding elements are equal.</a:t>
            </a:r>
          </a:p>
          <a:p>
            <a:r>
              <a:rPr lang="en-US" dirty="0" smtClean="0"/>
              <a:t>2-tuples are called </a:t>
            </a:r>
            <a:r>
              <a:rPr lang="en-US" i="1" dirty="0" smtClean="0"/>
              <a:t>ordered pairs</a:t>
            </a:r>
            <a:r>
              <a:rPr lang="el-GR" i="1" dirty="0" smtClean="0"/>
              <a:t> – </a:t>
            </a:r>
            <a:r>
              <a:rPr lang="el-GR" i="1" dirty="0" smtClean="0">
                <a:solidFill>
                  <a:schemeClr val="accent1"/>
                </a:solidFill>
              </a:rPr>
              <a:t>διατεταγμένα ζεύγη</a:t>
            </a:r>
            <a:r>
              <a:rPr lang="en-US" dirty="0" smtClean="0"/>
              <a:t>.</a:t>
            </a:r>
          </a:p>
          <a:p>
            <a:r>
              <a:rPr lang="en-US" dirty="0" smtClean="0"/>
              <a:t>The ordered pairs (</a:t>
            </a:r>
            <a:r>
              <a:rPr lang="en-US" i="1" dirty="0" err="1" smtClean="0">
                <a:latin typeface="Cambria Math" pitchFamily="18" charset="0"/>
                <a:ea typeface="Cambria Math" pitchFamily="18" charset="0"/>
              </a:rPr>
              <a:t>a</a:t>
            </a:r>
            <a:r>
              <a:rPr lang="en-US" dirty="0" err="1" smtClean="0">
                <a:latin typeface="Cambria Math" pitchFamily="18" charset="0"/>
                <a:ea typeface="Cambria Math" pitchFamily="18" charset="0"/>
              </a:rPr>
              <a:t>,</a:t>
            </a:r>
            <a:r>
              <a:rPr lang="en-US" i="1" dirty="0" err="1" smtClean="0">
                <a:latin typeface="Cambria Math" pitchFamily="18" charset="0"/>
                <a:ea typeface="Cambria Math" pitchFamily="18" charset="0"/>
              </a:rPr>
              <a:t>b</a:t>
            </a:r>
            <a:r>
              <a:rPr lang="en-US" dirty="0" smtClean="0"/>
              <a:t>) and (</a:t>
            </a:r>
            <a:r>
              <a:rPr lang="en-US" i="1" dirty="0" err="1" smtClean="0">
                <a:latin typeface="Cambria Math" pitchFamily="18" charset="0"/>
                <a:ea typeface="Cambria Math" pitchFamily="18" charset="0"/>
              </a:rPr>
              <a:t>c,d</a:t>
            </a:r>
            <a:r>
              <a:rPr lang="en-US" dirty="0" smtClean="0"/>
              <a:t>) are equal if and only if </a:t>
            </a:r>
            <a:r>
              <a:rPr lang="en-US" i="1" dirty="0" smtClean="0">
                <a:latin typeface="Cambria Math" pitchFamily="18" charset="0"/>
                <a:ea typeface="Cambria Math" pitchFamily="18" charset="0"/>
              </a:rPr>
              <a:t>a = c </a:t>
            </a:r>
            <a:r>
              <a:rPr lang="en-US" dirty="0" smtClean="0"/>
              <a:t>and </a:t>
            </a:r>
            <a:r>
              <a:rPr lang="en-US" i="1" dirty="0" smtClean="0">
                <a:latin typeface="Cambria Math" pitchFamily="18" charset="0"/>
                <a:ea typeface="Cambria Math" pitchFamily="18" charset="0"/>
              </a:rPr>
              <a:t>b = d</a:t>
            </a:r>
            <a:r>
              <a:rPr lang="en-US" dirty="0" smtClean="0"/>
              <a:t>.</a:t>
            </a:r>
          </a:p>
          <a:p>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Καρτεσιανό γινόμενο –</a:t>
            </a:r>
            <a:br>
              <a:rPr lang="el-GR" dirty="0" smtClean="0"/>
            </a:br>
            <a:r>
              <a:rPr lang="en-US" dirty="0" smtClean="0"/>
              <a:t>Cartesian Product</a:t>
            </a:r>
            <a:endParaRPr lang="en-US" dirty="0"/>
          </a:p>
        </p:txBody>
      </p:sp>
      <p:sp>
        <p:nvSpPr>
          <p:cNvPr id="3" name="Content Placeholder 2"/>
          <p:cNvSpPr>
            <a:spLocks noGrp="1"/>
          </p:cNvSpPr>
          <p:nvPr>
            <p:ph idx="1"/>
          </p:nvPr>
        </p:nvSpPr>
        <p:spPr>
          <a:xfrm>
            <a:off x="457200" y="1905000"/>
            <a:ext cx="8229600" cy="4648200"/>
          </a:xfrm>
        </p:spPr>
        <p:txBody>
          <a:bodyPr>
            <a:normAutofit fontScale="47500" lnSpcReduction="20000"/>
          </a:bodyPr>
          <a:lstStyle/>
          <a:p>
            <a:pPr>
              <a:buNone/>
            </a:pPr>
            <a:r>
              <a:rPr lang="en-US" sz="4500" b="1" dirty="0" smtClean="0">
                <a:ea typeface="Cambria Math" pitchFamily="18" charset="0"/>
              </a:rPr>
              <a:t>   Definition</a:t>
            </a:r>
            <a:r>
              <a:rPr lang="en-US" sz="4500" dirty="0" smtClean="0">
                <a:ea typeface="Cambria Math" pitchFamily="18" charset="0"/>
              </a:rPr>
              <a:t>:  The </a:t>
            </a:r>
            <a:r>
              <a:rPr lang="en-US" sz="4500" i="1" dirty="0" smtClean="0">
                <a:ea typeface="Cambria Math" pitchFamily="18" charset="0"/>
              </a:rPr>
              <a:t>Cartesian Product </a:t>
            </a:r>
            <a:r>
              <a:rPr lang="en-US" sz="4500" dirty="0" smtClean="0">
                <a:ea typeface="Cambria Math" pitchFamily="18" charset="0"/>
              </a:rPr>
              <a:t>of two sets </a:t>
            </a:r>
            <a:r>
              <a:rPr lang="en-US" sz="4500" i="1" dirty="0" smtClean="0">
                <a:ea typeface="Cambria Math" pitchFamily="18" charset="0"/>
              </a:rPr>
              <a:t>A</a:t>
            </a:r>
            <a:r>
              <a:rPr lang="en-US" sz="4500" b="1" dirty="0" smtClean="0">
                <a:ea typeface="Cambria Math" pitchFamily="18" charset="0"/>
              </a:rPr>
              <a:t> </a:t>
            </a:r>
            <a:r>
              <a:rPr lang="en-US" sz="4500" dirty="0" smtClean="0">
                <a:ea typeface="Cambria Math" pitchFamily="18" charset="0"/>
              </a:rPr>
              <a:t>and </a:t>
            </a:r>
            <a:r>
              <a:rPr lang="en-US" sz="4500" i="1" dirty="0" smtClean="0">
                <a:ea typeface="Cambria Math" pitchFamily="18" charset="0"/>
              </a:rPr>
              <a:t>B</a:t>
            </a:r>
            <a:r>
              <a:rPr lang="en-US" sz="4500" dirty="0" smtClean="0">
                <a:ea typeface="Cambria Math" pitchFamily="18" charset="0"/>
              </a:rPr>
              <a:t>, denoted by   </a:t>
            </a:r>
            <a:r>
              <a:rPr lang="en-US" sz="4500" i="1" dirty="0" smtClean="0">
                <a:ea typeface="Cambria Math" pitchFamily="18" charset="0"/>
              </a:rPr>
              <a:t>A</a:t>
            </a:r>
            <a:r>
              <a:rPr lang="en-US" sz="4500" dirty="0" smtClean="0">
                <a:ea typeface="Cambria Math" pitchFamily="18" charset="0"/>
              </a:rPr>
              <a:t> × </a:t>
            </a:r>
            <a:r>
              <a:rPr lang="en-US" sz="4500" i="1" dirty="0" smtClean="0">
                <a:ea typeface="Cambria Math" pitchFamily="18" charset="0"/>
              </a:rPr>
              <a:t>B</a:t>
            </a:r>
            <a:r>
              <a:rPr lang="en-US" sz="4500" dirty="0" smtClean="0">
                <a:ea typeface="Cambria Math" pitchFamily="18" charset="0"/>
              </a:rPr>
              <a:t> is the set of ordered pairs (</a:t>
            </a:r>
            <a:r>
              <a:rPr lang="en-US" sz="4500" dirty="0" err="1" smtClean="0">
                <a:ea typeface="Cambria Math" pitchFamily="18" charset="0"/>
              </a:rPr>
              <a:t>a,b</a:t>
            </a:r>
            <a:r>
              <a:rPr lang="en-US" sz="4500" dirty="0" smtClean="0">
                <a:ea typeface="Cambria Math" pitchFamily="18" charset="0"/>
              </a:rPr>
              <a:t>) where    </a:t>
            </a:r>
            <a:r>
              <a:rPr lang="en-US" sz="4500" i="1" dirty="0" smtClean="0">
                <a:ea typeface="Cambria Math" pitchFamily="18" charset="0"/>
              </a:rPr>
              <a:t>a </a:t>
            </a:r>
            <a:r>
              <a:rPr lang="en-US" sz="4500" dirty="0" smtClean="0">
                <a:ea typeface="Cambria Math" pitchFamily="18" charset="0"/>
              </a:rPr>
              <a:t>∈ </a:t>
            </a:r>
            <a:r>
              <a:rPr lang="en-US" sz="4500" i="1" dirty="0" smtClean="0">
                <a:ea typeface="Cambria Math" pitchFamily="18" charset="0"/>
              </a:rPr>
              <a:t>A</a:t>
            </a:r>
            <a:r>
              <a:rPr lang="en-US" sz="4500" dirty="0" smtClean="0">
                <a:ea typeface="Cambria Math" pitchFamily="18" charset="0"/>
              </a:rPr>
              <a:t>   and </a:t>
            </a:r>
            <a:r>
              <a:rPr lang="en-US" sz="4500" i="1" dirty="0" smtClean="0">
                <a:ea typeface="Cambria Math" pitchFamily="18" charset="0"/>
              </a:rPr>
              <a:t>b </a:t>
            </a:r>
            <a:r>
              <a:rPr lang="en-US" sz="4500" dirty="0" smtClean="0">
                <a:ea typeface="Cambria Math" pitchFamily="18" charset="0"/>
              </a:rPr>
              <a:t>∈ </a:t>
            </a:r>
            <a:r>
              <a:rPr lang="en-US" sz="4500" i="1" dirty="0" smtClean="0">
                <a:ea typeface="Cambria Math" pitchFamily="18" charset="0"/>
              </a:rPr>
              <a:t>B</a:t>
            </a:r>
            <a:r>
              <a:rPr lang="en-US" sz="4500" dirty="0" smtClean="0">
                <a:ea typeface="Cambria Math" pitchFamily="18" charset="0"/>
              </a:rPr>
              <a:t> .</a:t>
            </a:r>
          </a:p>
          <a:p>
            <a:pPr>
              <a:buNone/>
            </a:pPr>
            <a:endParaRPr lang="en-US" sz="4500" dirty="0" smtClean="0">
              <a:ea typeface="Cambria Math" pitchFamily="18" charset="0"/>
            </a:endParaRPr>
          </a:p>
          <a:p>
            <a:pPr>
              <a:buNone/>
            </a:pPr>
            <a:endParaRPr lang="en-US" sz="4500" dirty="0" smtClean="0">
              <a:ea typeface="Cambria Math" pitchFamily="18" charset="0"/>
            </a:endParaRPr>
          </a:p>
          <a:p>
            <a:pPr>
              <a:buNone/>
            </a:pPr>
            <a:endParaRPr lang="en-US" sz="4500" dirty="0" smtClean="0">
              <a:ea typeface="Cambria Math" pitchFamily="18" charset="0"/>
            </a:endParaRPr>
          </a:p>
          <a:p>
            <a:pPr>
              <a:buNone/>
            </a:pPr>
            <a:r>
              <a:rPr lang="en-US" sz="4500" b="1" dirty="0" smtClean="0">
                <a:ea typeface="Cambria Math" pitchFamily="18" charset="0"/>
              </a:rPr>
              <a:t>   Example</a:t>
            </a:r>
            <a:r>
              <a:rPr lang="en-US" sz="4500" dirty="0" smtClean="0">
                <a:ea typeface="Cambria Math" pitchFamily="18" charset="0"/>
              </a:rPr>
              <a:t>:</a:t>
            </a:r>
          </a:p>
          <a:p>
            <a:pPr>
              <a:buNone/>
            </a:pPr>
            <a:r>
              <a:rPr lang="en-US" sz="4500" dirty="0" smtClean="0">
                <a:ea typeface="Cambria Math" pitchFamily="18" charset="0"/>
              </a:rPr>
              <a:t>   </a:t>
            </a:r>
            <a:r>
              <a:rPr lang="en-US" sz="4500" i="1" dirty="0" smtClean="0">
                <a:ea typeface="Cambria Math" pitchFamily="18" charset="0"/>
              </a:rPr>
              <a:t>A</a:t>
            </a:r>
            <a:r>
              <a:rPr lang="en-US" sz="4500" dirty="0" smtClean="0">
                <a:ea typeface="Cambria Math" pitchFamily="18" charset="0"/>
              </a:rPr>
              <a:t> = {</a:t>
            </a:r>
            <a:r>
              <a:rPr lang="en-US" sz="4500" i="1" dirty="0" err="1" smtClean="0">
                <a:ea typeface="Cambria Math" pitchFamily="18" charset="0"/>
              </a:rPr>
              <a:t>a,b</a:t>
            </a:r>
            <a:r>
              <a:rPr lang="en-US" sz="4500" dirty="0" smtClean="0">
                <a:ea typeface="Cambria Math" pitchFamily="18" charset="0"/>
              </a:rPr>
              <a:t>}   </a:t>
            </a:r>
            <a:r>
              <a:rPr lang="en-US" sz="4500" i="1" dirty="0" smtClean="0">
                <a:ea typeface="Cambria Math" pitchFamily="18" charset="0"/>
              </a:rPr>
              <a:t>B</a:t>
            </a:r>
            <a:r>
              <a:rPr lang="en-US" sz="4500" dirty="0" smtClean="0">
                <a:ea typeface="Cambria Math" pitchFamily="18" charset="0"/>
              </a:rPr>
              <a:t> = {1,2,3}</a:t>
            </a:r>
          </a:p>
          <a:p>
            <a:pPr>
              <a:buNone/>
            </a:pPr>
            <a:r>
              <a:rPr lang="en-US" sz="4500" dirty="0" smtClean="0">
                <a:ea typeface="Cambria Math" pitchFamily="18" charset="0"/>
              </a:rPr>
              <a:t>   </a:t>
            </a:r>
            <a:r>
              <a:rPr lang="en-US" sz="4500" i="1" dirty="0" smtClean="0">
                <a:ea typeface="Cambria Math" pitchFamily="18" charset="0"/>
              </a:rPr>
              <a:t>A</a:t>
            </a:r>
            <a:r>
              <a:rPr lang="en-US" sz="4500" dirty="0" smtClean="0">
                <a:ea typeface="Cambria Math" pitchFamily="18" charset="0"/>
              </a:rPr>
              <a:t> × </a:t>
            </a:r>
            <a:r>
              <a:rPr lang="en-US" sz="4500" i="1" dirty="0" smtClean="0">
                <a:ea typeface="Cambria Math" pitchFamily="18" charset="0"/>
              </a:rPr>
              <a:t>B</a:t>
            </a:r>
            <a:r>
              <a:rPr lang="en-US" sz="4500" dirty="0" smtClean="0">
                <a:ea typeface="Cambria Math" pitchFamily="18" charset="0"/>
              </a:rPr>
              <a:t> = {(</a:t>
            </a:r>
            <a:r>
              <a:rPr lang="en-US" sz="4500" i="1" dirty="0" smtClean="0">
                <a:ea typeface="Cambria Math" pitchFamily="18" charset="0"/>
              </a:rPr>
              <a:t>a</a:t>
            </a:r>
            <a:r>
              <a:rPr lang="en-US" sz="4500" dirty="0" smtClean="0">
                <a:ea typeface="Cambria Math" pitchFamily="18" charset="0"/>
              </a:rPr>
              <a:t>,1),(</a:t>
            </a:r>
            <a:r>
              <a:rPr lang="en-US" sz="4500" i="1" dirty="0" smtClean="0">
                <a:ea typeface="Cambria Math" pitchFamily="18" charset="0"/>
              </a:rPr>
              <a:t>a</a:t>
            </a:r>
            <a:r>
              <a:rPr lang="en-US" sz="4500" dirty="0" smtClean="0">
                <a:ea typeface="Cambria Math" pitchFamily="18" charset="0"/>
              </a:rPr>
              <a:t>,2),(</a:t>
            </a:r>
            <a:r>
              <a:rPr lang="en-US" sz="4500" i="1" dirty="0" smtClean="0">
                <a:ea typeface="Cambria Math" pitchFamily="18" charset="0"/>
              </a:rPr>
              <a:t>a</a:t>
            </a:r>
            <a:r>
              <a:rPr lang="en-US" sz="4500" dirty="0" smtClean="0">
                <a:ea typeface="Cambria Math" pitchFamily="18" charset="0"/>
              </a:rPr>
              <a:t>,3), (</a:t>
            </a:r>
            <a:r>
              <a:rPr lang="en-US" sz="4500" i="1" dirty="0" smtClean="0">
                <a:ea typeface="Cambria Math" pitchFamily="18" charset="0"/>
              </a:rPr>
              <a:t>b</a:t>
            </a:r>
            <a:r>
              <a:rPr lang="en-US" sz="4500" dirty="0" smtClean="0">
                <a:ea typeface="Cambria Math" pitchFamily="18" charset="0"/>
              </a:rPr>
              <a:t>,1),(</a:t>
            </a:r>
            <a:r>
              <a:rPr lang="en-US" sz="4500" i="1" dirty="0" smtClean="0">
                <a:ea typeface="Cambria Math" pitchFamily="18" charset="0"/>
              </a:rPr>
              <a:t>b,</a:t>
            </a:r>
            <a:r>
              <a:rPr lang="en-US" sz="4500" dirty="0" smtClean="0">
                <a:ea typeface="Cambria Math" pitchFamily="18" charset="0"/>
              </a:rPr>
              <a:t>2),(</a:t>
            </a:r>
            <a:r>
              <a:rPr lang="en-US" sz="4500" i="1" dirty="0" smtClean="0">
                <a:ea typeface="Cambria Math" pitchFamily="18" charset="0"/>
              </a:rPr>
              <a:t>b,</a:t>
            </a:r>
            <a:r>
              <a:rPr lang="en-US" sz="4500" dirty="0" smtClean="0">
                <a:ea typeface="Cambria Math" pitchFamily="18" charset="0"/>
              </a:rPr>
              <a:t>3)}</a:t>
            </a:r>
            <a:endParaRPr lang="el-GR" sz="4500" dirty="0" smtClean="0">
              <a:ea typeface="Cambria Math" pitchFamily="18" charset="0"/>
            </a:endParaRPr>
          </a:p>
          <a:p>
            <a:pPr>
              <a:buNone/>
            </a:pPr>
            <a:r>
              <a:rPr lang="el-GR" sz="4500" dirty="0" smtClean="0">
                <a:solidFill>
                  <a:srgbClr val="0070C0"/>
                </a:solidFill>
                <a:ea typeface="Cambria Math" pitchFamily="18" charset="0"/>
              </a:rPr>
              <a:t>   Β </a:t>
            </a:r>
            <a:r>
              <a:rPr lang="en-US" sz="4500" dirty="0" smtClean="0">
                <a:solidFill>
                  <a:srgbClr val="0070C0"/>
                </a:solidFill>
                <a:ea typeface="Cambria Math" pitchFamily="18" charset="0"/>
              </a:rPr>
              <a:t>x </a:t>
            </a:r>
            <a:r>
              <a:rPr lang="el-GR" sz="4500" dirty="0" smtClean="0">
                <a:solidFill>
                  <a:srgbClr val="0070C0"/>
                </a:solidFill>
                <a:ea typeface="Cambria Math" pitchFamily="18" charset="0"/>
              </a:rPr>
              <a:t>Α = {(1, </a:t>
            </a:r>
            <a:r>
              <a:rPr lang="en-US" sz="4500" dirty="0" smtClean="0">
                <a:solidFill>
                  <a:srgbClr val="0070C0"/>
                </a:solidFill>
                <a:ea typeface="Cambria Math" pitchFamily="18" charset="0"/>
              </a:rPr>
              <a:t>a), (1, b), (2, a), (2, b), (3, a), (3, b)}</a:t>
            </a:r>
          </a:p>
          <a:p>
            <a:pPr>
              <a:buNone/>
            </a:pPr>
            <a:endParaRPr lang="en-US" sz="4500" dirty="0" smtClean="0">
              <a:ea typeface="Cambria Math" pitchFamily="18" charset="0"/>
            </a:endParaRPr>
          </a:p>
          <a:p>
            <a:r>
              <a:rPr lang="en-US" sz="4500" b="1" dirty="0" smtClean="0">
                <a:ea typeface="Cambria Math" pitchFamily="18" charset="0"/>
              </a:rPr>
              <a:t>Definition</a:t>
            </a:r>
            <a:r>
              <a:rPr lang="en-US" sz="4500" dirty="0" smtClean="0">
                <a:ea typeface="Cambria Math" pitchFamily="18" charset="0"/>
              </a:rPr>
              <a:t>: A subset </a:t>
            </a:r>
            <a:r>
              <a:rPr lang="en-US" sz="4500" i="1" dirty="0" smtClean="0">
                <a:ea typeface="Cambria Math" pitchFamily="18" charset="0"/>
              </a:rPr>
              <a:t>R</a:t>
            </a:r>
            <a:r>
              <a:rPr lang="en-US" sz="4500" dirty="0" smtClean="0">
                <a:ea typeface="Cambria Math" pitchFamily="18" charset="0"/>
              </a:rPr>
              <a:t> of the Cartesian product</a:t>
            </a:r>
            <a:r>
              <a:rPr lang="en-US" sz="4500" b="1" dirty="0" smtClean="0">
                <a:ea typeface="Cambria Math" pitchFamily="18" charset="0"/>
              </a:rPr>
              <a:t> </a:t>
            </a:r>
            <a:r>
              <a:rPr lang="en-US" sz="4500" i="1" dirty="0" smtClean="0">
                <a:ea typeface="Cambria Math" pitchFamily="18" charset="0"/>
              </a:rPr>
              <a:t>A</a:t>
            </a:r>
            <a:r>
              <a:rPr lang="en-US" sz="4500" dirty="0" smtClean="0">
                <a:ea typeface="Cambria Math" pitchFamily="18" charset="0"/>
              </a:rPr>
              <a:t> × </a:t>
            </a:r>
            <a:r>
              <a:rPr lang="en-US" sz="4500" i="1" dirty="0" smtClean="0">
                <a:ea typeface="Cambria Math" pitchFamily="18" charset="0"/>
              </a:rPr>
              <a:t>B</a:t>
            </a:r>
            <a:r>
              <a:rPr lang="en-US" sz="4500" dirty="0" smtClean="0">
                <a:ea typeface="Cambria Math" pitchFamily="18" charset="0"/>
              </a:rPr>
              <a:t> is called a </a:t>
            </a:r>
            <a:r>
              <a:rPr lang="en-US" sz="4500" i="1" dirty="0" smtClean="0">
                <a:solidFill>
                  <a:schemeClr val="accent1"/>
                </a:solidFill>
                <a:ea typeface="Cambria Math" pitchFamily="18" charset="0"/>
              </a:rPr>
              <a:t>relation</a:t>
            </a:r>
            <a:r>
              <a:rPr lang="en-US" sz="4500" i="1" dirty="0" smtClean="0">
                <a:ea typeface="Cambria Math" pitchFamily="18" charset="0"/>
              </a:rPr>
              <a:t> </a:t>
            </a:r>
            <a:r>
              <a:rPr lang="el-GR" sz="4500" i="1" dirty="0" smtClean="0">
                <a:ea typeface="Cambria Math" pitchFamily="18" charset="0"/>
              </a:rPr>
              <a:t>- </a:t>
            </a:r>
            <a:r>
              <a:rPr lang="el-GR" sz="4500" i="1" dirty="0" smtClean="0">
                <a:solidFill>
                  <a:schemeClr val="accent1"/>
                </a:solidFill>
                <a:ea typeface="Cambria Math" pitchFamily="18" charset="0"/>
              </a:rPr>
              <a:t>σχέση</a:t>
            </a:r>
            <a:r>
              <a:rPr lang="el-GR" sz="4500" i="1" dirty="0" smtClean="0">
                <a:ea typeface="Cambria Math" pitchFamily="18" charset="0"/>
              </a:rPr>
              <a:t> </a:t>
            </a:r>
            <a:r>
              <a:rPr lang="en-US" sz="4500" dirty="0" smtClean="0">
                <a:ea typeface="Cambria Math" pitchFamily="18" charset="0"/>
              </a:rPr>
              <a:t>from the set A to the set B. (Relations will be covered in depth in Chapter </a:t>
            </a:r>
            <a:r>
              <a:rPr lang="en-US" sz="4500" dirty="0" smtClean="0">
                <a:latin typeface="Cambria Math" pitchFamily="18" charset="0"/>
                <a:ea typeface="Cambria Math" pitchFamily="18" charset="0"/>
              </a:rPr>
              <a:t>9</a:t>
            </a:r>
            <a:r>
              <a:rPr lang="en-US" sz="4500" dirty="0" smtClean="0">
                <a:ea typeface="Cambria Math" pitchFamily="18" charset="0"/>
              </a:rPr>
              <a:t>. )</a:t>
            </a:r>
          </a:p>
          <a:p>
            <a:endParaRPr lang="en-US" dirty="0" smtClean="0"/>
          </a:p>
          <a:p>
            <a:pPr>
              <a:buNone/>
            </a:pPr>
            <a:r>
              <a:rPr lang="en-US" dirty="0" smtClean="0"/>
              <a:t>   </a:t>
            </a:r>
            <a:endParaRPr lang="en-US" i="1" dirty="0"/>
          </a:p>
        </p:txBody>
      </p:sp>
      <p:pic>
        <p:nvPicPr>
          <p:cNvPr id="8" name="Picture 7" descr="addin_tmp.png"/>
          <p:cNvPicPr>
            <a:picLocks noChangeAspect="1"/>
          </p:cNvPicPr>
          <p:nvPr>
            <p:custDataLst>
              <p:tags r:id="rId1"/>
            </p:custDataLst>
          </p:nvPr>
        </p:nvPicPr>
        <p:blipFill>
          <a:blip r:embed="rId3" cstate="print"/>
          <a:stretch>
            <a:fillRect/>
          </a:stretch>
        </p:blipFill>
        <p:spPr>
          <a:xfrm>
            <a:off x="3124200" y="2895600"/>
            <a:ext cx="5143500" cy="382905"/>
          </a:xfrm>
          <a:prstGeom prst="rect">
            <a:avLst/>
          </a:prstGeom>
        </p:spPr>
      </p:pic>
      <p:pic>
        <p:nvPicPr>
          <p:cNvPr id="5" name="Picture 4" descr="0206.jpg"/>
          <p:cNvPicPr>
            <a:picLocks noChangeAspect="1"/>
          </p:cNvPicPr>
          <p:nvPr/>
        </p:nvPicPr>
        <p:blipFill>
          <a:blip r:embed="rId4" cstate="print"/>
          <a:stretch>
            <a:fillRect/>
          </a:stretch>
        </p:blipFill>
        <p:spPr>
          <a:xfrm>
            <a:off x="5410200" y="381000"/>
            <a:ext cx="899160" cy="1042416"/>
          </a:xfrm>
          <a:prstGeom prst="rect">
            <a:avLst/>
          </a:prstGeom>
        </p:spPr>
      </p:pic>
      <p:sp>
        <p:nvSpPr>
          <p:cNvPr id="6" name="TextBox 5"/>
          <p:cNvSpPr txBox="1"/>
          <p:nvPr/>
        </p:nvSpPr>
        <p:spPr>
          <a:xfrm>
            <a:off x="6400800" y="533400"/>
            <a:ext cx="1752600" cy="646331"/>
          </a:xfrm>
          <a:prstGeom prst="rect">
            <a:avLst/>
          </a:prstGeom>
          <a:noFill/>
        </p:spPr>
        <p:txBody>
          <a:bodyPr wrap="square" rtlCol="0">
            <a:spAutoFit/>
          </a:bodyPr>
          <a:lstStyle/>
          <a:p>
            <a:r>
              <a:rPr lang="en-US" dirty="0" smtClean="0"/>
              <a:t>Ren</a:t>
            </a:r>
            <a:r>
              <a:rPr lang="en-US" dirty="0" smtClean="0">
                <a:latin typeface="Cambria Math"/>
                <a:ea typeface="Cambria Math"/>
              </a:rPr>
              <a:t>é Descartes (1596-1650)</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Γιατί είναι σημαντικά τα σύνολα	</a:t>
            </a:r>
            <a:endParaRPr lang="el-GR" dirty="0"/>
          </a:p>
        </p:txBody>
      </p:sp>
      <p:sp>
        <p:nvSpPr>
          <p:cNvPr id="3" name="Content Placeholder 2"/>
          <p:cNvSpPr>
            <a:spLocks noGrp="1"/>
          </p:cNvSpPr>
          <p:nvPr>
            <p:ph idx="1"/>
          </p:nvPr>
        </p:nvSpPr>
        <p:spPr/>
        <p:txBody>
          <a:bodyPr/>
          <a:lstStyle/>
          <a:p>
            <a:r>
              <a:rPr lang="el-GR" dirty="0" smtClean="0"/>
              <a:t>Προγραμματισμός</a:t>
            </a:r>
          </a:p>
          <a:p>
            <a:r>
              <a:rPr lang="el-GR" dirty="0" smtClean="0"/>
              <a:t>Αρίθμηση – Συνδυασμοί, μη διατεταγμένες σειρές</a:t>
            </a:r>
          </a:p>
          <a:p>
            <a:r>
              <a:rPr lang="el-GR" dirty="0" smtClean="0"/>
              <a:t>Σχέσεις</a:t>
            </a:r>
          </a:p>
          <a:p>
            <a:r>
              <a:rPr lang="el-GR" dirty="0" smtClean="0"/>
              <a:t>Συναρτήσεις</a:t>
            </a:r>
          </a:p>
          <a:p>
            <a:r>
              <a:rPr lang="el-GR" dirty="0" smtClean="0"/>
              <a:t>Γραφήματα</a:t>
            </a:r>
          </a:p>
          <a:p>
            <a:r>
              <a:rPr lang="el-GR" dirty="0" smtClean="0"/>
              <a:t>Μηχανές πεπερασμένων καταστάσεων – χρήση σε υπολογιστικές μηχανές</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Cartesian Product </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dirty="0" smtClean="0"/>
              <a:t>   </a:t>
            </a:r>
            <a:r>
              <a:rPr lang="en-US" b="1" dirty="0" smtClean="0"/>
              <a:t>Definition</a:t>
            </a:r>
            <a:r>
              <a:rPr lang="en-US" dirty="0" smtClean="0"/>
              <a:t>: The </a:t>
            </a:r>
            <a:r>
              <a:rPr lang="en-US" dirty="0" err="1" smtClean="0"/>
              <a:t>cartesian</a:t>
            </a:r>
            <a:r>
              <a:rPr lang="en-US" dirty="0" smtClean="0"/>
              <a:t> products of the sets </a:t>
            </a:r>
            <a:r>
              <a:rPr lang="en-US" i="1" dirty="0" smtClean="0">
                <a:latin typeface="Cambria Math" pitchFamily="18" charset="0"/>
                <a:ea typeface="Cambria Math" pitchFamily="18" charset="0"/>
              </a:rPr>
              <a:t>A</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A</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A</a:t>
            </a:r>
            <a:r>
              <a:rPr lang="en-US" i="1" baseline="-25000" dirty="0" smtClean="0">
                <a:latin typeface="Cambria Math" pitchFamily="18" charset="0"/>
                <a:ea typeface="Cambria Math" pitchFamily="18" charset="0"/>
              </a:rPr>
              <a:t>n</a:t>
            </a:r>
            <a:r>
              <a:rPr lang="en-US" dirty="0" smtClean="0"/>
              <a:t>, denoted by </a:t>
            </a:r>
            <a:r>
              <a:rPr lang="en-US" i="1" dirty="0" smtClean="0">
                <a:latin typeface="Cambria Math" pitchFamily="18" charset="0"/>
                <a:ea typeface="Cambria Math" pitchFamily="18" charset="0"/>
              </a:rPr>
              <a:t>A</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A</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b="1" baseline="-25000" dirty="0" smtClean="0">
                <a:latin typeface="Cambria Math" pitchFamily="18" charset="0"/>
                <a:ea typeface="Cambria Math" pitchFamily="18" charset="0"/>
              </a:rPr>
              <a:t> </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A</a:t>
            </a:r>
            <a:r>
              <a:rPr lang="en-US" i="1" baseline="-25000" dirty="0" smtClean="0">
                <a:latin typeface="Cambria Math" pitchFamily="18" charset="0"/>
                <a:ea typeface="Cambria Math" pitchFamily="18" charset="0"/>
              </a:rPr>
              <a:t>n</a:t>
            </a:r>
            <a:r>
              <a:rPr lang="en-US" dirty="0" smtClean="0">
                <a:latin typeface="Cambria Math" pitchFamily="18" charset="0"/>
                <a:ea typeface="Cambria Math" pitchFamily="18" charset="0"/>
              </a:rPr>
              <a:t> , </a:t>
            </a:r>
            <a:r>
              <a:rPr lang="en-US" dirty="0" smtClean="0"/>
              <a:t>is the set of ordered           </a:t>
            </a:r>
            <a:r>
              <a:rPr lang="en-US" i="1" dirty="0" smtClean="0"/>
              <a:t>n</a:t>
            </a:r>
            <a:r>
              <a:rPr lang="en-US" dirty="0" smtClean="0"/>
              <a:t>-</a:t>
            </a:r>
            <a:r>
              <a:rPr lang="en-US" dirty="0" err="1" smtClean="0"/>
              <a:t>tuples</a:t>
            </a:r>
            <a:r>
              <a:rPr lang="en-US" dirty="0" smtClean="0"/>
              <a:t> (</a:t>
            </a:r>
            <a:r>
              <a:rPr lang="en-US" i="1" dirty="0" smtClean="0">
                <a:latin typeface="Cambria Math" pitchFamily="18" charset="0"/>
                <a:ea typeface="Cambria Math" pitchFamily="18" charset="0"/>
              </a:rPr>
              <a:t>a</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a</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a</a:t>
            </a:r>
            <a:r>
              <a:rPr lang="en-US" i="1" baseline="-25000" dirty="0" smtClean="0">
                <a:latin typeface="Cambria Math" pitchFamily="18" charset="0"/>
                <a:ea typeface="Cambria Math" pitchFamily="18" charset="0"/>
              </a:rPr>
              <a:t>n</a:t>
            </a:r>
            <a:r>
              <a:rPr lang="en-US" dirty="0" smtClean="0"/>
              <a:t>)  where   </a:t>
            </a:r>
            <a:r>
              <a:rPr lang="en-US" i="1" dirty="0" err="1" smtClean="0">
                <a:latin typeface="Cambria Math" pitchFamily="18" charset="0"/>
                <a:ea typeface="Cambria Math" pitchFamily="18" charset="0"/>
              </a:rPr>
              <a:t>a</a:t>
            </a:r>
            <a:r>
              <a:rPr lang="en-US" i="1" baseline="-25000" dirty="0" err="1" smtClean="0">
                <a:latin typeface="Cambria Math" pitchFamily="18" charset="0"/>
                <a:ea typeface="Cambria Math" pitchFamily="18" charset="0"/>
              </a:rPr>
              <a:t>i</a:t>
            </a:r>
            <a:r>
              <a:rPr lang="en-US" dirty="0" smtClean="0"/>
              <a:t>   belongs to </a:t>
            </a:r>
            <a:r>
              <a:rPr lang="en-US" i="1" dirty="0" smtClean="0">
                <a:latin typeface="Cambria Math" pitchFamily="18" charset="0"/>
                <a:ea typeface="Cambria Math" pitchFamily="18" charset="0"/>
              </a:rPr>
              <a:t>A</a:t>
            </a:r>
            <a:r>
              <a:rPr lang="en-US" baseline="-25000" dirty="0" smtClean="0">
                <a:latin typeface="Cambria Math" pitchFamily="18" charset="0"/>
                <a:ea typeface="Cambria Math" pitchFamily="18" charset="0"/>
              </a:rPr>
              <a:t>i</a:t>
            </a:r>
            <a:r>
              <a:rPr lang="en-US" dirty="0" smtClean="0"/>
              <a:t>                   for </a:t>
            </a:r>
            <a:r>
              <a:rPr lang="en-US" i="1" dirty="0" err="1" smtClean="0"/>
              <a:t>i</a:t>
            </a:r>
            <a:r>
              <a:rPr lang="en-US" dirty="0" smtClean="0"/>
              <a:t> = </a:t>
            </a:r>
            <a:r>
              <a:rPr lang="en-US" dirty="0" smtClean="0">
                <a:latin typeface="Cambria Math" pitchFamily="18" charset="0"/>
                <a:ea typeface="Cambria Math" pitchFamily="18" charset="0"/>
              </a:rPr>
              <a:t>1</a:t>
            </a:r>
            <a:r>
              <a:rPr lang="en-US" dirty="0" smtClean="0"/>
              <a:t>, … </a:t>
            </a:r>
            <a:r>
              <a:rPr lang="en-US" i="1" dirty="0" smtClean="0">
                <a:latin typeface="Cambria Math" pitchFamily="18" charset="0"/>
                <a:ea typeface="Cambria Math" pitchFamily="18" charset="0"/>
              </a:rPr>
              <a:t>n</a:t>
            </a:r>
            <a:r>
              <a:rPr lang="en-US" dirty="0" smtClean="0"/>
              <a:t>. </a:t>
            </a:r>
          </a:p>
          <a:p>
            <a:endParaRPr lang="en-US" dirty="0" smtClean="0"/>
          </a:p>
          <a:p>
            <a:endParaRPr lang="en-US" dirty="0" smtClean="0"/>
          </a:p>
          <a:p>
            <a:endParaRPr lang="en-US" dirty="0" smtClean="0"/>
          </a:p>
          <a:p>
            <a:pPr>
              <a:buNone/>
            </a:pPr>
            <a:r>
              <a:rPr lang="en-US" b="1" dirty="0" smtClean="0"/>
              <a:t>  Example</a:t>
            </a:r>
            <a:r>
              <a:rPr lang="en-US" dirty="0" smtClean="0"/>
              <a:t>: What is </a:t>
            </a:r>
            <a:r>
              <a:rPr lang="en-US" i="1" dirty="0" smtClean="0"/>
              <a:t>A</a:t>
            </a:r>
            <a:r>
              <a:rPr lang="en-US" dirty="0" smtClean="0">
                <a:latin typeface="Cambria Math" pitchFamily="18" charset="0"/>
                <a:ea typeface="Cambria Math" pitchFamily="18" charset="0"/>
              </a:rPr>
              <a:t> ×</a:t>
            </a:r>
            <a:r>
              <a:rPr lang="en-US" b="1" dirty="0" smtClean="0"/>
              <a:t> </a:t>
            </a:r>
            <a:r>
              <a:rPr lang="en-US" i="1" dirty="0" smtClean="0"/>
              <a:t>B</a:t>
            </a:r>
            <a:r>
              <a:rPr lang="en-US" b="1" dirty="0" smtClean="0"/>
              <a:t> </a:t>
            </a:r>
            <a:r>
              <a:rPr lang="en-US" dirty="0" smtClean="0">
                <a:latin typeface="Cambria Math" pitchFamily="18" charset="0"/>
                <a:ea typeface="Cambria Math" pitchFamily="18" charset="0"/>
              </a:rPr>
              <a:t>×</a:t>
            </a:r>
            <a:r>
              <a:rPr lang="en-US" b="1" dirty="0" smtClean="0"/>
              <a:t> </a:t>
            </a:r>
            <a:r>
              <a:rPr lang="en-US" dirty="0" smtClean="0"/>
              <a:t>C</a:t>
            </a:r>
            <a:r>
              <a:rPr lang="en-US" b="1" dirty="0" smtClean="0"/>
              <a:t> </a:t>
            </a:r>
            <a:r>
              <a:rPr lang="en-US" dirty="0" smtClean="0"/>
              <a:t>where </a:t>
            </a:r>
            <a:r>
              <a:rPr lang="en-US" i="1" dirty="0" smtClean="0"/>
              <a:t>A</a:t>
            </a:r>
            <a:r>
              <a:rPr lang="en-US" dirty="0" smtClean="0"/>
              <a:t> = {0,1}, </a:t>
            </a:r>
            <a:r>
              <a:rPr lang="en-US" i="1" dirty="0" smtClean="0"/>
              <a:t>B</a:t>
            </a:r>
            <a:r>
              <a:rPr lang="en-US" dirty="0" smtClean="0"/>
              <a:t> = {1,2} and    </a:t>
            </a:r>
            <a:r>
              <a:rPr lang="en-US" i="1" dirty="0" smtClean="0"/>
              <a:t>C</a:t>
            </a:r>
            <a:r>
              <a:rPr lang="en-US" dirty="0" smtClean="0"/>
              <a:t> = {0,1,2}</a:t>
            </a:r>
            <a:endParaRPr lang="en-US" b="1" dirty="0" smtClean="0"/>
          </a:p>
          <a:p>
            <a:pPr>
              <a:buNone/>
            </a:pPr>
            <a:r>
              <a:rPr lang="en-US" b="1" dirty="0" smtClean="0"/>
              <a:t>  Solution: </a:t>
            </a:r>
            <a:r>
              <a:rPr lang="en-US" i="1" dirty="0" smtClean="0"/>
              <a:t>A</a:t>
            </a:r>
            <a:r>
              <a:rPr lang="en-US" dirty="0" smtClean="0">
                <a:latin typeface="Cambria Math" pitchFamily="18" charset="0"/>
                <a:ea typeface="Cambria Math" pitchFamily="18" charset="0"/>
              </a:rPr>
              <a:t> ×</a:t>
            </a:r>
            <a:r>
              <a:rPr lang="en-US" b="1" dirty="0" smtClean="0"/>
              <a:t> </a:t>
            </a:r>
            <a:r>
              <a:rPr lang="en-US" i="1" dirty="0" smtClean="0"/>
              <a:t>B</a:t>
            </a:r>
            <a:r>
              <a:rPr lang="en-US" b="1" dirty="0" smtClean="0"/>
              <a:t> </a:t>
            </a:r>
            <a:r>
              <a:rPr lang="en-US" dirty="0" smtClean="0">
                <a:latin typeface="Cambria Math" pitchFamily="18" charset="0"/>
                <a:ea typeface="Cambria Math" pitchFamily="18" charset="0"/>
              </a:rPr>
              <a:t>×</a:t>
            </a:r>
            <a:r>
              <a:rPr lang="en-US" b="1" dirty="0" smtClean="0"/>
              <a:t> </a:t>
            </a:r>
            <a:r>
              <a:rPr lang="en-US" dirty="0" smtClean="0"/>
              <a:t>C</a:t>
            </a:r>
            <a:r>
              <a:rPr lang="en-US" b="1" dirty="0" smtClean="0"/>
              <a:t> = </a:t>
            </a:r>
            <a:r>
              <a:rPr lang="en-US" dirty="0" smtClean="0"/>
              <a:t>{(0,1,0), (0,1,1), (0,1,2),(0,2,0), (0,2,1), (0,2,2),(1,1,0), (1,1,1), (1,1,2), (1,2,0), (1,2,1), (1,1,2)}</a:t>
            </a:r>
            <a:endParaRPr lang="en-US" b="1" dirty="0" smtClean="0"/>
          </a:p>
          <a:p>
            <a:endParaRPr lang="en-US" dirty="0" smtClean="0"/>
          </a:p>
          <a:p>
            <a:endParaRPr lang="en-US" dirty="0" smtClean="0"/>
          </a:p>
          <a:p>
            <a:endParaRPr lang="en-US" dirty="0" smtClean="0"/>
          </a:p>
          <a:p>
            <a:endParaRPr lang="en-US" dirty="0" smtClean="0"/>
          </a:p>
          <a:p>
            <a:endParaRPr lang="en-US" dirty="0" smtClean="0"/>
          </a:p>
          <a:p>
            <a:endParaRPr lang="en-US" dirty="0"/>
          </a:p>
        </p:txBody>
      </p:sp>
      <p:pic>
        <p:nvPicPr>
          <p:cNvPr id="6" name="Picture 5" descr="addin_tmp.png"/>
          <p:cNvPicPr>
            <a:picLocks noChangeAspect="1"/>
          </p:cNvPicPr>
          <p:nvPr>
            <p:custDataLst>
              <p:tags r:id="rId1"/>
            </p:custDataLst>
          </p:nvPr>
        </p:nvPicPr>
        <p:blipFill>
          <a:blip r:embed="rId3" cstate="print"/>
          <a:stretch>
            <a:fillRect/>
          </a:stretch>
        </p:blipFill>
        <p:spPr>
          <a:xfrm>
            <a:off x="1447801" y="3429000"/>
            <a:ext cx="6386513" cy="68818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04088"/>
            <a:ext cx="9144000" cy="1143000"/>
          </a:xfrm>
        </p:spPr>
        <p:txBody>
          <a:bodyPr>
            <a:normAutofit fontScale="90000"/>
          </a:bodyPr>
          <a:lstStyle/>
          <a:p>
            <a:r>
              <a:rPr lang="el-GR" dirty="0" smtClean="0"/>
              <a:t>Σύνολα αλήθειας και ποσοτικοί δείκτες </a:t>
            </a:r>
            <a:br>
              <a:rPr lang="el-GR" dirty="0" smtClean="0"/>
            </a:br>
            <a:r>
              <a:rPr lang="en-US" dirty="0" smtClean="0"/>
              <a:t>Truth Sets of Quantifiers</a:t>
            </a:r>
            <a:r>
              <a:rPr lang="el-GR" dirty="0" smtClean="0"/>
              <a:t> </a:t>
            </a:r>
            <a:endParaRPr lang="en-US" dirty="0"/>
          </a:p>
        </p:txBody>
      </p:sp>
      <p:sp>
        <p:nvSpPr>
          <p:cNvPr id="3" name="Content Placeholder 2"/>
          <p:cNvSpPr>
            <a:spLocks noGrp="1"/>
          </p:cNvSpPr>
          <p:nvPr>
            <p:ph idx="1"/>
          </p:nvPr>
        </p:nvSpPr>
        <p:spPr/>
        <p:txBody>
          <a:bodyPr>
            <a:normAutofit lnSpcReduction="10000"/>
          </a:bodyPr>
          <a:lstStyle/>
          <a:p>
            <a:r>
              <a:rPr lang="en-US" dirty="0" smtClean="0"/>
              <a:t>Given a predicate </a:t>
            </a:r>
            <a:r>
              <a:rPr lang="el-GR" dirty="0" smtClean="0">
                <a:solidFill>
                  <a:schemeClr val="accent1"/>
                </a:solidFill>
              </a:rPr>
              <a:t>πρόταση</a:t>
            </a:r>
            <a:r>
              <a:rPr lang="el-GR" dirty="0" smtClean="0"/>
              <a:t> </a:t>
            </a:r>
            <a:r>
              <a:rPr lang="en-US" i="1" dirty="0" smtClean="0"/>
              <a:t>P</a:t>
            </a:r>
            <a:r>
              <a:rPr lang="en-US" dirty="0" smtClean="0"/>
              <a:t> and a domain </a:t>
            </a:r>
            <a:r>
              <a:rPr lang="el-GR" dirty="0" smtClean="0">
                <a:solidFill>
                  <a:schemeClr val="accent1"/>
                </a:solidFill>
              </a:rPr>
              <a:t>πεδίο</a:t>
            </a:r>
            <a:r>
              <a:rPr lang="el-GR" dirty="0" smtClean="0"/>
              <a:t> </a:t>
            </a:r>
            <a:r>
              <a:rPr lang="en-US" i="1" dirty="0" smtClean="0"/>
              <a:t>D</a:t>
            </a:r>
            <a:r>
              <a:rPr lang="en-US" dirty="0" smtClean="0"/>
              <a:t>, we define the </a:t>
            </a:r>
            <a:r>
              <a:rPr lang="en-US" i="1" dirty="0" smtClean="0"/>
              <a:t>truth set </a:t>
            </a:r>
            <a:r>
              <a:rPr lang="en-US" dirty="0" smtClean="0"/>
              <a:t>of </a:t>
            </a:r>
            <a:r>
              <a:rPr lang="en-US" i="1" dirty="0" smtClean="0"/>
              <a:t>P</a:t>
            </a:r>
            <a:r>
              <a:rPr lang="en-US" dirty="0" smtClean="0"/>
              <a:t> to be the set of elements in </a:t>
            </a:r>
            <a:r>
              <a:rPr lang="en-US" i="1" dirty="0" smtClean="0"/>
              <a:t>D</a:t>
            </a:r>
            <a:r>
              <a:rPr lang="en-US" dirty="0" smtClean="0"/>
              <a:t> for which </a:t>
            </a:r>
            <a:r>
              <a:rPr lang="en-US" i="1" dirty="0" smtClean="0"/>
              <a:t>P</a:t>
            </a:r>
            <a:r>
              <a:rPr lang="en-US" dirty="0" smtClean="0"/>
              <a:t>(</a:t>
            </a:r>
            <a:r>
              <a:rPr lang="en-US" i="1" dirty="0" smtClean="0"/>
              <a:t>x</a:t>
            </a:r>
            <a:r>
              <a:rPr lang="en-US" dirty="0" smtClean="0"/>
              <a:t>) is true. The truth set of </a:t>
            </a:r>
            <a:r>
              <a:rPr lang="en-US" i="1" dirty="0" smtClean="0"/>
              <a:t>P</a:t>
            </a:r>
            <a:r>
              <a:rPr lang="en-US" dirty="0" smtClean="0"/>
              <a:t>(x) is denoted by </a:t>
            </a:r>
          </a:p>
          <a:p>
            <a:endParaRPr lang="en-US" dirty="0" smtClean="0"/>
          </a:p>
          <a:p>
            <a:r>
              <a:rPr lang="el-GR" dirty="0" smtClean="0">
                <a:solidFill>
                  <a:srgbClr val="0070C0"/>
                </a:solidFill>
              </a:rPr>
              <a:t>Το σύνολο των στοιχείων του πεδίου για το οποίο η πρόταση είναι αληθής</a:t>
            </a:r>
            <a:endParaRPr lang="en-US" dirty="0" smtClean="0">
              <a:solidFill>
                <a:srgbClr val="0070C0"/>
              </a:solidFill>
            </a:endParaRPr>
          </a:p>
          <a:p>
            <a:r>
              <a:rPr lang="en-US" b="1" dirty="0" smtClean="0"/>
              <a:t>Example</a:t>
            </a:r>
            <a:r>
              <a:rPr lang="en-US" dirty="0" smtClean="0"/>
              <a:t>: The truth set of </a:t>
            </a:r>
            <a:r>
              <a:rPr lang="en-US" i="1" dirty="0" smtClean="0"/>
              <a:t>P</a:t>
            </a:r>
            <a:r>
              <a:rPr lang="en-US" dirty="0" smtClean="0"/>
              <a:t>(</a:t>
            </a:r>
            <a:r>
              <a:rPr lang="en-US" i="1" dirty="0" smtClean="0"/>
              <a:t>x</a:t>
            </a:r>
            <a:r>
              <a:rPr lang="en-US" dirty="0" smtClean="0"/>
              <a:t>) where the domain is the integers and </a:t>
            </a:r>
            <a:r>
              <a:rPr lang="en-US" i="1" dirty="0" smtClean="0"/>
              <a:t>P</a:t>
            </a:r>
            <a:r>
              <a:rPr lang="en-US" dirty="0" smtClean="0"/>
              <a:t>(</a:t>
            </a:r>
            <a:r>
              <a:rPr lang="en-US" i="1" dirty="0" smtClean="0"/>
              <a:t>x</a:t>
            </a:r>
            <a:r>
              <a:rPr lang="en-US" dirty="0" smtClean="0"/>
              <a:t>) is “|</a:t>
            </a:r>
            <a:r>
              <a:rPr lang="en-US" i="1" dirty="0" smtClean="0"/>
              <a:t>x</a:t>
            </a:r>
            <a:r>
              <a:rPr lang="en-US" dirty="0" smtClean="0"/>
              <a:t>| = </a:t>
            </a:r>
            <a:r>
              <a:rPr lang="en-US" dirty="0" smtClean="0">
                <a:latin typeface="Cambria Math" pitchFamily="18" charset="0"/>
                <a:ea typeface="Cambria Math" pitchFamily="18" charset="0"/>
              </a:rPr>
              <a:t>1</a:t>
            </a:r>
            <a:r>
              <a:rPr lang="en-US" dirty="0" smtClean="0"/>
              <a:t>” is the set </a:t>
            </a:r>
            <a:r>
              <a:rPr lang="en-US" dirty="0" smtClean="0">
                <a:latin typeface="Cambria Math" pitchFamily="18" charset="0"/>
                <a:ea typeface="Cambria Math" pitchFamily="18" charset="0"/>
              </a:rPr>
              <a:t>{-1,1}</a:t>
            </a:r>
            <a:endParaRPr lang="el-GR" dirty="0" smtClean="0">
              <a:latin typeface="Cambria Math" pitchFamily="18" charset="0"/>
              <a:ea typeface="Cambria Math" pitchFamily="18" charset="0"/>
            </a:endParaRPr>
          </a:p>
          <a:p>
            <a:pPr lvl="1"/>
            <a:r>
              <a:rPr lang="en-US" dirty="0" smtClean="0">
                <a:solidFill>
                  <a:schemeClr val="accent1"/>
                </a:solidFill>
                <a:latin typeface="Cambria Math" pitchFamily="18" charset="0"/>
                <a:ea typeface="Cambria Math" pitchFamily="18" charset="0"/>
              </a:rPr>
              <a:t>D = Z</a:t>
            </a:r>
          </a:p>
          <a:p>
            <a:pPr lvl="1"/>
            <a:r>
              <a:rPr lang="en-US" dirty="0" smtClean="0">
                <a:solidFill>
                  <a:schemeClr val="accent1"/>
                </a:solidFill>
                <a:latin typeface="Cambria Math" pitchFamily="18" charset="0"/>
                <a:ea typeface="Cambria Math" pitchFamily="18" charset="0"/>
              </a:rPr>
              <a:t>P(x) : “|x| = 1” </a:t>
            </a:r>
            <a:r>
              <a:rPr lang="el-GR" dirty="0" smtClean="0">
                <a:solidFill>
                  <a:schemeClr val="accent1"/>
                </a:solidFill>
                <a:latin typeface="Cambria Math" pitchFamily="18" charset="0"/>
                <a:ea typeface="Cambria Math" pitchFamily="18" charset="0"/>
              </a:rPr>
              <a:t>η απόλυτη τιμή είναι 1</a:t>
            </a:r>
            <a:endParaRPr lang="en-US" dirty="0">
              <a:solidFill>
                <a:schemeClr val="accent1"/>
              </a:solidFill>
              <a:latin typeface="Cambria Math" pitchFamily="18" charset="0"/>
              <a:ea typeface="Cambria Math" pitchFamily="18" charset="0"/>
            </a:endParaRPr>
          </a:p>
        </p:txBody>
      </p:sp>
      <p:pic>
        <p:nvPicPr>
          <p:cNvPr id="4" name="Picture 3" descr="addin_tmp.png"/>
          <p:cNvPicPr>
            <a:picLocks noChangeAspect="1"/>
          </p:cNvPicPr>
          <p:nvPr>
            <p:custDataLst>
              <p:tags r:id="rId1"/>
            </p:custDataLst>
          </p:nvPr>
        </p:nvPicPr>
        <p:blipFill>
          <a:blip r:embed="rId3" cstate="print"/>
          <a:stretch>
            <a:fillRect/>
          </a:stretch>
        </p:blipFill>
        <p:spPr>
          <a:xfrm>
            <a:off x="2971800" y="3505200"/>
            <a:ext cx="2248853" cy="382905"/>
          </a:xfrm>
          <a:prstGeom prst="rect">
            <a:avLst/>
          </a:prstGeo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Set Operations</a:t>
            </a:r>
            <a:endParaRPr lang="en-US" dirty="0"/>
          </a:p>
        </p:txBody>
      </p:sp>
      <p:sp>
        <p:nvSpPr>
          <p:cNvPr id="3" name="Subtitle 2"/>
          <p:cNvSpPr>
            <a:spLocks noGrp="1"/>
          </p:cNvSpPr>
          <p:nvPr>
            <p:ph type="subTitle" idx="1"/>
          </p:nvPr>
        </p:nvSpPr>
        <p:spPr/>
        <p:txBody>
          <a:bodyPr/>
          <a:lstStyle/>
          <a:p>
            <a:r>
              <a:rPr lang="en-US" dirty="0" smtClean="0"/>
              <a:t>Section 2.2</a:t>
            </a:r>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Set Operations</a:t>
            </a:r>
          </a:p>
          <a:p>
            <a:pPr lvl="1"/>
            <a:r>
              <a:rPr lang="en-US" dirty="0" smtClean="0"/>
              <a:t>Union</a:t>
            </a:r>
          </a:p>
          <a:p>
            <a:pPr lvl="1"/>
            <a:r>
              <a:rPr lang="en-US" dirty="0" smtClean="0"/>
              <a:t>Intersection</a:t>
            </a:r>
          </a:p>
          <a:p>
            <a:pPr lvl="1"/>
            <a:r>
              <a:rPr lang="en-US" dirty="0" smtClean="0"/>
              <a:t>Complementation</a:t>
            </a:r>
          </a:p>
          <a:p>
            <a:pPr lvl="1"/>
            <a:r>
              <a:rPr lang="en-US" dirty="0" smtClean="0"/>
              <a:t>Difference</a:t>
            </a:r>
          </a:p>
          <a:p>
            <a:r>
              <a:rPr lang="en-US" dirty="0" smtClean="0"/>
              <a:t>More on Set Cardinality</a:t>
            </a:r>
          </a:p>
          <a:p>
            <a:r>
              <a:rPr lang="en-US" dirty="0" smtClean="0"/>
              <a:t>Set Identities</a:t>
            </a:r>
          </a:p>
          <a:p>
            <a:r>
              <a:rPr lang="en-US" dirty="0" smtClean="0"/>
              <a:t>Proving Identities</a:t>
            </a:r>
          </a:p>
          <a:p>
            <a:r>
              <a:rPr lang="en-US" dirty="0" smtClean="0"/>
              <a:t>Membership Tables</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Boolean Algebra</a:t>
            </a:r>
            <a:endParaRPr lang="en-US" dirty="0"/>
          </a:p>
        </p:txBody>
      </p:sp>
      <p:sp>
        <p:nvSpPr>
          <p:cNvPr id="3" name="Content Placeholder 2"/>
          <p:cNvSpPr>
            <a:spLocks noGrp="1"/>
          </p:cNvSpPr>
          <p:nvPr>
            <p:ph idx="1"/>
          </p:nvPr>
        </p:nvSpPr>
        <p:spPr/>
        <p:txBody>
          <a:bodyPr>
            <a:normAutofit/>
          </a:bodyPr>
          <a:lstStyle/>
          <a:p>
            <a:r>
              <a:rPr lang="en-US" dirty="0" smtClean="0"/>
              <a:t>Propositional calculus and set theory are both instances of an algebraic system called a </a:t>
            </a:r>
            <a:r>
              <a:rPr lang="en-US" i="1" dirty="0" smtClean="0"/>
              <a:t>Boolean Algebra</a:t>
            </a:r>
            <a:r>
              <a:rPr lang="en-US" dirty="0" smtClean="0"/>
              <a:t>. This is discussed in Chapter </a:t>
            </a:r>
            <a:r>
              <a:rPr lang="en-US" dirty="0" smtClean="0">
                <a:latin typeface="Cambria Math" pitchFamily="18" charset="0"/>
                <a:ea typeface="Cambria Math" pitchFamily="18" charset="0"/>
              </a:rPr>
              <a:t>12</a:t>
            </a:r>
            <a:r>
              <a:rPr lang="en-US" dirty="0" smtClean="0"/>
              <a:t>.</a:t>
            </a:r>
          </a:p>
          <a:p>
            <a:r>
              <a:rPr lang="en-US" dirty="0" smtClean="0"/>
              <a:t>The operators in set theory are analogous to the corresponding operator in propositional calculus.</a:t>
            </a:r>
          </a:p>
          <a:p>
            <a:r>
              <a:rPr lang="en-US" dirty="0" smtClean="0"/>
              <a:t>As always there must be a universal set  </a:t>
            </a:r>
            <a:r>
              <a:rPr lang="en-US" i="1" dirty="0" smtClean="0"/>
              <a:t>U</a:t>
            </a:r>
            <a:r>
              <a:rPr lang="en-US" dirty="0" smtClean="0"/>
              <a:t>. All sets are assumed to be subsets of </a:t>
            </a:r>
            <a:r>
              <a:rPr lang="en-US" i="1" dirty="0" smtClean="0"/>
              <a:t>U</a:t>
            </a:r>
            <a:r>
              <a:rPr lang="en-US" dirty="0" smtClean="0"/>
              <a:t>.</a:t>
            </a:r>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Ένωση - </a:t>
            </a:r>
            <a:r>
              <a:rPr lang="en-US" dirty="0" smtClean="0"/>
              <a:t>Union</a:t>
            </a:r>
            <a:endParaRPr lang="en-US" dirty="0"/>
          </a:p>
        </p:txBody>
      </p:sp>
      <p:sp>
        <p:nvSpPr>
          <p:cNvPr id="3" name="Content Placeholder 2"/>
          <p:cNvSpPr>
            <a:spLocks noGrp="1"/>
          </p:cNvSpPr>
          <p:nvPr>
            <p:ph idx="1"/>
          </p:nvPr>
        </p:nvSpPr>
        <p:spPr/>
        <p:txBody>
          <a:bodyPr>
            <a:normAutofit/>
          </a:bodyPr>
          <a:lstStyle/>
          <a:p>
            <a:r>
              <a:rPr lang="en-US" b="1" dirty="0" smtClean="0"/>
              <a:t>Definition</a:t>
            </a:r>
            <a:r>
              <a:rPr lang="en-US" dirty="0" smtClean="0"/>
              <a:t>: Let </a:t>
            </a:r>
            <a:r>
              <a:rPr lang="en-US" i="1" dirty="0" smtClean="0"/>
              <a:t>A</a:t>
            </a:r>
            <a:r>
              <a:rPr lang="en-US" dirty="0" smtClean="0"/>
              <a:t> and </a:t>
            </a:r>
            <a:r>
              <a:rPr lang="en-US" i="1" dirty="0" smtClean="0"/>
              <a:t>B</a:t>
            </a:r>
            <a:r>
              <a:rPr lang="en-US" dirty="0" smtClean="0"/>
              <a:t> be sets. The </a:t>
            </a:r>
            <a:r>
              <a:rPr lang="en-US" i="1" dirty="0" smtClean="0"/>
              <a:t>union</a:t>
            </a:r>
            <a:r>
              <a:rPr lang="en-US" dirty="0" smtClean="0"/>
              <a:t> of the sets </a:t>
            </a:r>
            <a:r>
              <a:rPr lang="en-US" i="1" dirty="0" smtClean="0"/>
              <a:t>A</a:t>
            </a:r>
            <a:r>
              <a:rPr lang="en-US" dirty="0" smtClean="0"/>
              <a:t> and </a:t>
            </a:r>
            <a:r>
              <a:rPr lang="en-US" i="1" dirty="0" smtClean="0"/>
              <a:t>B</a:t>
            </a:r>
            <a:r>
              <a:rPr lang="en-US" dirty="0" smtClean="0"/>
              <a:t>, denoted by </a:t>
            </a:r>
            <a:r>
              <a:rPr lang="en-US" i="1" dirty="0" smtClean="0">
                <a:ea typeface="Cambria Math" pitchFamily="18" charset="0"/>
              </a:rPr>
              <a:t>A</a:t>
            </a:r>
            <a:r>
              <a:rPr lang="en-US" b="1" dirty="0" smtClean="0">
                <a:latin typeface="Cambria Math" pitchFamily="18" charset="0"/>
                <a:ea typeface="Cambria Math" pitchFamily="18" charset="0"/>
              </a:rPr>
              <a:t> </a:t>
            </a:r>
            <a:r>
              <a:rPr lang="en-US" dirty="0" smtClean="0">
                <a:latin typeface="Cambria Math"/>
                <a:ea typeface="Cambria Math"/>
              </a:rPr>
              <a:t>∪ </a:t>
            </a:r>
            <a:r>
              <a:rPr lang="en-US" i="1" dirty="0" smtClean="0">
                <a:ea typeface="Cambria Math"/>
              </a:rPr>
              <a:t>B,</a:t>
            </a:r>
            <a:r>
              <a:rPr lang="en-US" i="1" dirty="0" smtClean="0"/>
              <a:t> </a:t>
            </a:r>
            <a:r>
              <a:rPr lang="en-US" dirty="0" smtClean="0"/>
              <a:t> is the set:</a:t>
            </a:r>
          </a:p>
          <a:p>
            <a:pPr>
              <a:buNone/>
            </a:pPr>
            <a:endParaRPr lang="en-US" dirty="0" smtClean="0"/>
          </a:p>
          <a:p>
            <a:pPr>
              <a:buNone/>
            </a:pPr>
            <a:endParaRPr lang="en-US" dirty="0" smtClean="0"/>
          </a:p>
          <a:p>
            <a:r>
              <a:rPr lang="en-US" b="1" dirty="0" smtClean="0"/>
              <a:t>Example</a:t>
            </a:r>
            <a:r>
              <a:rPr lang="en-US" dirty="0" smtClean="0"/>
              <a:t>: What is   {</a:t>
            </a:r>
            <a:r>
              <a:rPr lang="en-US" dirty="0" smtClean="0">
                <a:latin typeface="Cambria Math" pitchFamily="18" charset="0"/>
                <a:ea typeface="Cambria Math" pitchFamily="18" charset="0"/>
              </a:rPr>
              <a:t>1,2,3} </a:t>
            </a:r>
            <a:r>
              <a:rPr lang="en-US" dirty="0" smtClean="0"/>
              <a:t> </a:t>
            </a:r>
            <a:r>
              <a:rPr lang="en-US" dirty="0" smtClean="0">
                <a:latin typeface="Cambria Math"/>
                <a:ea typeface="Cambria Math"/>
              </a:rPr>
              <a:t>∪ {3, 4, 5}</a:t>
            </a:r>
            <a:r>
              <a:rPr lang="en-US" dirty="0" smtClean="0"/>
              <a:t>?</a:t>
            </a:r>
          </a:p>
          <a:p>
            <a:pPr>
              <a:buNone/>
            </a:pPr>
            <a:endParaRPr lang="en-US" dirty="0" smtClean="0"/>
          </a:p>
          <a:p>
            <a:pPr>
              <a:buNone/>
            </a:pPr>
            <a:r>
              <a:rPr lang="en-US" dirty="0" smtClean="0"/>
              <a:t>               </a:t>
            </a:r>
            <a:r>
              <a:rPr lang="en-US" b="1" dirty="0" smtClean="0"/>
              <a:t>Solution</a:t>
            </a:r>
            <a:r>
              <a:rPr lang="en-US" dirty="0" smtClean="0"/>
              <a:t>: {</a:t>
            </a:r>
            <a:r>
              <a:rPr lang="en-US" dirty="0" smtClean="0">
                <a:latin typeface="Cambria Math" pitchFamily="18" charset="0"/>
                <a:ea typeface="Cambria Math" pitchFamily="18" charset="0"/>
              </a:rPr>
              <a:t>1,2,3,4,5}</a:t>
            </a:r>
            <a:endParaRPr lang="en-US" dirty="0" smtClean="0"/>
          </a:p>
          <a:p>
            <a:pPr>
              <a:buNone/>
            </a:pPr>
            <a:r>
              <a:rPr lang="en-US" dirty="0" smtClean="0"/>
              <a:t>             </a:t>
            </a:r>
            <a:r>
              <a:rPr lang="en-US" sz="2400" dirty="0" smtClean="0"/>
              <a:t>                                   </a:t>
            </a:r>
            <a:endParaRPr lang="en-US" dirty="0" smtClean="0"/>
          </a:p>
          <a:p>
            <a:pPr>
              <a:buNone/>
            </a:pPr>
            <a:r>
              <a:rPr lang="en-US" dirty="0" smtClean="0"/>
              <a:t>   </a:t>
            </a:r>
            <a:endParaRPr lang="en-US" dirty="0"/>
          </a:p>
        </p:txBody>
      </p:sp>
      <p:pic>
        <p:nvPicPr>
          <p:cNvPr id="5" name="Picture 4" descr="addin_tmp.png"/>
          <p:cNvPicPr>
            <a:picLocks noChangeAspect="1"/>
          </p:cNvPicPr>
          <p:nvPr>
            <p:custDataLst>
              <p:tags r:id="rId1"/>
            </p:custDataLst>
          </p:nvPr>
        </p:nvPicPr>
        <p:blipFill>
          <a:blip r:embed="rId3" cstate="print"/>
          <a:stretch>
            <a:fillRect/>
          </a:stretch>
        </p:blipFill>
        <p:spPr>
          <a:xfrm>
            <a:off x="2362200" y="2971800"/>
            <a:ext cx="3026093" cy="382905"/>
          </a:xfrm>
          <a:prstGeom prst="rect">
            <a:avLst/>
          </a:prstGeom>
        </p:spPr>
      </p:pic>
      <p:grpSp>
        <p:nvGrpSpPr>
          <p:cNvPr id="21" name="Group 20"/>
          <p:cNvGrpSpPr/>
          <p:nvPr/>
        </p:nvGrpSpPr>
        <p:grpSpPr>
          <a:xfrm>
            <a:off x="5562600" y="4724400"/>
            <a:ext cx="3429000" cy="1447800"/>
            <a:chOff x="5562600" y="4724400"/>
            <a:chExt cx="3429000" cy="1447800"/>
          </a:xfrm>
        </p:grpSpPr>
        <p:sp>
          <p:nvSpPr>
            <p:cNvPr id="11" name="TextBox 10"/>
            <p:cNvSpPr txBox="1"/>
            <p:nvPr/>
          </p:nvSpPr>
          <p:spPr>
            <a:xfrm>
              <a:off x="8153400" y="4800600"/>
              <a:ext cx="838200" cy="369332"/>
            </a:xfrm>
            <a:prstGeom prst="rect">
              <a:avLst/>
            </a:prstGeom>
            <a:noFill/>
          </p:spPr>
          <p:txBody>
            <a:bodyPr wrap="square" rtlCol="0">
              <a:spAutoFit/>
            </a:bodyPr>
            <a:lstStyle/>
            <a:p>
              <a:r>
                <a:rPr lang="en-US" i="1" dirty="0" smtClean="0"/>
                <a:t>U</a:t>
              </a:r>
              <a:endParaRPr lang="en-US" i="1" dirty="0"/>
            </a:p>
          </p:txBody>
        </p:sp>
        <p:grpSp>
          <p:nvGrpSpPr>
            <p:cNvPr id="20" name="Group 19"/>
            <p:cNvGrpSpPr/>
            <p:nvPr/>
          </p:nvGrpSpPr>
          <p:grpSpPr>
            <a:xfrm>
              <a:off x="5562600" y="4724400"/>
              <a:ext cx="2971800" cy="1447800"/>
              <a:chOff x="5562600" y="4724400"/>
              <a:chExt cx="2971800" cy="1447800"/>
            </a:xfrm>
          </p:grpSpPr>
          <p:sp>
            <p:nvSpPr>
              <p:cNvPr id="10" name="Rectangle 9"/>
              <p:cNvSpPr/>
              <p:nvPr/>
            </p:nvSpPr>
            <p:spPr>
              <a:xfrm>
                <a:off x="5562600" y="4724400"/>
                <a:ext cx="2971800" cy="1447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p:cNvGrpSpPr/>
              <p:nvPr/>
            </p:nvGrpSpPr>
            <p:grpSpPr>
              <a:xfrm>
                <a:off x="6096000" y="5029200"/>
                <a:ext cx="1905000" cy="990600"/>
                <a:chOff x="6096000" y="5029200"/>
                <a:chExt cx="1905000" cy="990600"/>
              </a:xfrm>
              <a:gradFill>
                <a:gsLst>
                  <a:gs pos="0">
                    <a:schemeClr val="accent1">
                      <a:tint val="66000"/>
                      <a:satMod val="160000"/>
                      <a:alpha val="0"/>
                    </a:schemeClr>
                  </a:gs>
                  <a:gs pos="50000">
                    <a:schemeClr val="accent1">
                      <a:tint val="44500"/>
                      <a:satMod val="160000"/>
                    </a:schemeClr>
                  </a:gs>
                  <a:gs pos="100000">
                    <a:schemeClr val="accent1">
                      <a:tint val="23500"/>
                      <a:satMod val="160000"/>
                    </a:schemeClr>
                  </a:gs>
                </a:gsLst>
                <a:lin ang="5400000" scaled="0"/>
              </a:gradFill>
            </p:grpSpPr>
            <p:sp>
              <p:nvSpPr>
                <p:cNvPr id="13" name="Oval 12"/>
                <p:cNvSpPr/>
                <p:nvPr/>
              </p:nvSpPr>
              <p:spPr>
                <a:xfrm>
                  <a:off x="6096000" y="5029200"/>
                  <a:ext cx="1219200" cy="990600"/>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6781800" y="5029200"/>
                  <a:ext cx="1219200" cy="990600"/>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7" name="TextBox 16"/>
            <p:cNvSpPr txBox="1"/>
            <p:nvPr/>
          </p:nvSpPr>
          <p:spPr>
            <a:xfrm>
              <a:off x="6248400" y="5181600"/>
              <a:ext cx="381000" cy="369332"/>
            </a:xfrm>
            <a:prstGeom prst="rect">
              <a:avLst/>
            </a:prstGeom>
            <a:noFill/>
          </p:spPr>
          <p:txBody>
            <a:bodyPr wrap="square" rtlCol="0">
              <a:spAutoFit/>
            </a:bodyPr>
            <a:lstStyle/>
            <a:p>
              <a:r>
                <a:rPr lang="en-US" i="1" dirty="0" smtClean="0"/>
                <a:t>A</a:t>
              </a:r>
              <a:endParaRPr lang="en-US" i="1" dirty="0"/>
            </a:p>
          </p:txBody>
        </p:sp>
        <p:sp>
          <p:nvSpPr>
            <p:cNvPr id="18" name="TextBox 17"/>
            <p:cNvSpPr txBox="1"/>
            <p:nvPr/>
          </p:nvSpPr>
          <p:spPr>
            <a:xfrm>
              <a:off x="7467600" y="5257800"/>
              <a:ext cx="381000" cy="369332"/>
            </a:xfrm>
            <a:prstGeom prst="rect">
              <a:avLst/>
            </a:prstGeom>
            <a:noFill/>
          </p:spPr>
          <p:txBody>
            <a:bodyPr wrap="square" rtlCol="0">
              <a:spAutoFit/>
            </a:bodyPr>
            <a:lstStyle/>
            <a:p>
              <a:r>
                <a:rPr lang="en-US" i="1" dirty="0" smtClean="0"/>
                <a:t>B</a:t>
              </a:r>
              <a:endParaRPr lang="en-US" i="1" dirty="0"/>
            </a:p>
          </p:txBody>
        </p:sp>
      </p:grpSp>
      <p:sp>
        <p:nvSpPr>
          <p:cNvPr id="15" name="TextBox 14"/>
          <p:cNvSpPr txBox="1"/>
          <p:nvPr/>
        </p:nvSpPr>
        <p:spPr>
          <a:xfrm>
            <a:off x="5715000" y="4267200"/>
            <a:ext cx="2743200" cy="369332"/>
          </a:xfrm>
          <a:prstGeom prst="rect">
            <a:avLst/>
          </a:prstGeom>
          <a:noFill/>
        </p:spPr>
        <p:txBody>
          <a:bodyPr wrap="square" rtlCol="0">
            <a:spAutoFit/>
          </a:bodyPr>
          <a:lstStyle/>
          <a:p>
            <a:r>
              <a:rPr lang="en-US" dirty="0" smtClean="0"/>
              <a:t>Venn Diagram for </a:t>
            </a:r>
            <a:r>
              <a:rPr lang="en-US" i="1" dirty="0" smtClean="0"/>
              <a:t>A</a:t>
            </a:r>
            <a:r>
              <a:rPr lang="en-US" dirty="0" smtClean="0">
                <a:latin typeface="Cambria Math"/>
                <a:ea typeface="Cambria Math"/>
              </a:rPr>
              <a:t> ∪ </a:t>
            </a:r>
            <a:r>
              <a:rPr lang="en-US" i="1" dirty="0" smtClean="0">
                <a:latin typeface="Cambria Math"/>
                <a:ea typeface="Cambria Math"/>
              </a:rPr>
              <a:t>B</a:t>
            </a:r>
            <a:r>
              <a:rPr lang="en-US" dirty="0" smtClean="0"/>
              <a:t>  </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Τομή - </a:t>
            </a:r>
            <a:r>
              <a:rPr lang="en-US" dirty="0" smtClean="0"/>
              <a:t>Intersection</a:t>
            </a:r>
            <a:endParaRPr lang="en-US" dirty="0"/>
          </a:p>
        </p:txBody>
      </p:sp>
      <p:sp>
        <p:nvSpPr>
          <p:cNvPr id="3" name="Content Placeholder 2"/>
          <p:cNvSpPr>
            <a:spLocks noGrp="1"/>
          </p:cNvSpPr>
          <p:nvPr>
            <p:ph idx="1"/>
          </p:nvPr>
        </p:nvSpPr>
        <p:spPr>
          <a:ln>
            <a:noFill/>
          </a:ln>
        </p:spPr>
        <p:txBody>
          <a:bodyPr>
            <a:normAutofit lnSpcReduction="10000"/>
          </a:bodyPr>
          <a:lstStyle/>
          <a:p>
            <a:r>
              <a:rPr lang="en-US" b="1" dirty="0" smtClean="0"/>
              <a:t>Definition</a:t>
            </a:r>
            <a:r>
              <a:rPr lang="en-US" dirty="0" smtClean="0"/>
              <a:t>:  The </a:t>
            </a:r>
            <a:r>
              <a:rPr lang="en-US" i="1" dirty="0" smtClean="0"/>
              <a:t>intersection</a:t>
            </a:r>
            <a:r>
              <a:rPr lang="en-US" dirty="0" smtClean="0"/>
              <a:t> of sets </a:t>
            </a:r>
            <a:r>
              <a:rPr lang="en-US" i="1" dirty="0" smtClean="0"/>
              <a:t>A</a:t>
            </a:r>
            <a:r>
              <a:rPr lang="en-US" dirty="0" smtClean="0"/>
              <a:t> and </a:t>
            </a:r>
            <a:r>
              <a:rPr lang="en-US" i="1" dirty="0" smtClean="0"/>
              <a:t>B</a:t>
            </a:r>
            <a:r>
              <a:rPr lang="en-US" dirty="0" smtClean="0"/>
              <a:t>, denoted by   </a:t>
            </a:r>
            <a:r>
              <a:rPr lang="en-US" i="1" dirty="0" smtClean="0">
                <a:ea typeface="Cambria Math" pitchFamily="18" charset="0"/>
              </a:rPr>
              <a:t>A </a:t>
            </a:r>
            <a:r>
              <a:rPr lang="en-US" dirty="0" smtClean="0">
                <a:latin typeface="Cambria Math"/>
                <a:ea typeface="Cambria Math"/>
              </a:rPr>
              <a:t>∩ </a:t>
            </a:r>
            <a:r>
              <a:rPr lang="en-US" i="1" dirty="0" smtClean="0">
                <a:ea typeface="Cambria Math"/>
              </a:rPr>
              <a:t>B,</a:t>
            </a:r>
            <a:r>
              <a:rPr lang="en-US" dirty="0" smtClean="0"/>
              <a:t>  is</a:t>
            </a:r>
          </a:p>
          <a:p>
            <a:endParaRPr lang="en-US" dirty="0" smtClean="0"/>
          </a:p>
          <a:p>
            <a:r>
              <a:rPr lang="en-US" dirty="0" smtClean="0"/>
              <a:t>Note if the intersection is empty, then </a:t>
            </a:r>
            <a:r>
              <a:rPr lang="en-US" i="1" dirty="0" smtClean="0"/>
              <a:t>A</a:t>
            </a:r>
            <a:r>
              <a:rPr lang="en-US" b="1" dirty="0" smtClean="0"/>
              <a:t> </a:t>
            </a:r>
            <a:r>
              <a:rPr lang="en-US" dirty="0" smtClean="0"/>
              <a:t>and </a:t>
            </a:r>
            <a:r>
              <a:rPr lang="en-US" i="1" dirty="0" smtClean="0"/>
              <a:t>B</a:t>
            </a:r>
            <a:r>
              <a:rPr lang="en-US" dirty="0" smtClean="0"/>
              <a:t> are said to be </a:t>
            </a:r>
            <a:r>
              <a:rPr lang="en-US" i="1" dirty="0" smtClean="0">
                <a:solidFill>
                  <a:srgbClr val="0070C0"/>
                </a:solidFill>
              </a:rPr>
              <a:t>disjoint – </a:t>
            </a:r>
            <a:r>
              <a:rPr lang="el-GR" i="1" dirty="0" smtClean="0">
                <a:solidFill>
                  <a:srgbClr val="0070C0"/>
                </a:solidFill>
              </a:rPr>
              <a:t>ξένα </a:t>
            </a:r>
            <a:r>
              <a:rPr lang="en-US" dirty="0" smtClean="0"/>
              <a:t>.</a:t>
            </a:r>
            <a:endParaRPr lang="en-US" dirty="0" smtClean="0"/>
          </a:p>
          <a:p>
            <a:r>
              <a:rPr lang="en-US" b="1" dirty="0" smtClean="0"/>
              <a:t>Example</a:t>
            </a:r>
            <a:r>
              <a:rPr lang="en-US" dirty="0" smtClean="0"/>
              <a:t>: What is?  </a:t>
            </a:r>
            <a:r>
              <a:rPr lang="en-US" dirty="0" smtClean="0">
                <a:latin typeface="Cambria Math" pitchFamily="18" charset="0"/>
                <a:ea typeface="Cambria Math" pitchFamily="18" charset="0"/>
              </a:rPr>
              <a:t>{1,2,3} ∩ {3,4,5} ? </a:t>
            </a:r>
          </a:p>
          <a:p>
            <a:pPr>
              <a:buNone/>
            </a:pPr>
            <a:r>
              <a:rPr lang="en-US" dirty="0" smtClean="0">
                <a:latin typeface="Cambria Math" pitchFamily="18" charset="0"/>
                <a:ea typeface="Cambria Math" pitchFamily="18" charset="0"/>
              </a:rPr>
              <a:t>             </a:t>
            </a:r>
            <a:r>
              <a:rPr lang="en-US" b="1" dirty="0" smtClean="0">
                <a:latin typeface="Cambria Math" pitchFamily="18" charset="0"/>
                <a:ea typeface="Cambria Math" pitchFamily="18" charset="0"/>
              </a:rPr>
              <a:t>Solution</a:t>
            </a:r>
            <a:r>
              <a:rPr lang="en-US" dirty="0" smtClean="0">
                <a:latin typeface="Cambria Math" pitchFamily="18" charset="0"/>
                <a:ea typeface="Cambria Math" pitchFamily="18" charset="0"/>
              </a:rPr>
              <a:t>:   {3}</a:t>
            </a:r>
          </a:p>
          <a:p>
            <a:r>
              <a:rPr lang="en-US" b="1" dirty="0" err="1" smtClean="0"/>
              <a:t>Example:</a:t>
            </a:r>
            <a:r>
              <a:rPr lang="en-US" dirty="0" err="1" smtClean="0"/>
              <a:t>What</a:t>
            </a:r>
            <a:r>
              <a:rPr lang="en-US" dirty="0" smtClean="0"/>
              <a:t> is?  </a:t>
            </a:r>
          </a:p>
          <a:p>
            <a:pPr>
              <a:buNone/>
            </a:pPr>
            <a:r>
              <a:rPr lang="en-US" dirty="0" smtClean="0">
                <a:latin typeface="Cambria Math" pitchFamily="18" charset="0"/>
                <a:ea typeface="Cambria Math" pitchFamily="18" charset="0"/>
              </a:rPr>
              <a:t>                {1,2,3} ∩ {4,5,6} ?    </a:t>
            </a:r>
          </a:p>
          <a:p>
            <a:pPr>
              <a:buNone/>
            </a:pPr>
            <a:r>
              <a:rPr lang="en-US" dirty="0" smtClean="0">
                <a:latin typeface="Cambria Math" pitchFamily="18" charset="0"/>
                <a:ea typeface="Cambria Math" pitchFamily="18" charset="0"/>
              </a:rPr>
              <a:t>      </a:t>
            </a:r>
            <a:r>
              <a:rPr lang="en-US" b="1" dirty="0" smtClean="0">
                <a:latin typeface="Cambria Math" pitchFamily="18" charset="0"/>
                <a:ea typeface="Cambria Math" pitchFamily="18" charset="0"/>
              </a:rPr>
              <a:t>Solution</a:t>
            </a:r>
            <a:r>
              <a:rPr lang="en-US" dirty="0" smtClean="0">
                <a:latin typeface="Cambria Math" pitchFamily="18" charset="0"/>
                <a:ea typeface="Cambria Math" pitchFamily="18" charset="0"/>
              </a:rPr>
              <a:t>: </a:t>
            </a:r>
            <a:r>
              <a:rPr lang="en-US" dirty="0" smtClean="0">
                <a:latin typeface="Cambria Math"/>
                <a:ea typeface="Cambria Math"/>
              </a:rPr>
              <a:t>∅</a:t>
            </a:r>
            <a:r>
              <a:rPr lang="el-GR" dirty="0" smtClean="0">
                <a:latin typeface="Cambria Math"/>
                <a:ea typeface="Cambria Math"/>
              </a:rPr>
              <a:t> </a:t>
            </a:r>
            <a:r>
              <a:rPr lang="el-GR" dirty="0" smtClean="0">
                <a:solidFill>
                  <a:schemeClr val="accent1"/>
                </a:solidFill>
                <a:latin typeface="Cambria Math"/>
                <a:ea typeface="Cambria Math"/>
              </a:rPr>
              <a:t>ξένα σύνολα</a:t>
            </a:r>
            <a:endParaRPr lang="en-US" dirty="0" smtClean="0">
              <a:solidFill>
                <a:schemeClr val="accent1"/>
              </a:solidFill>
              <a:latin typeface="Cambria Math"/>
              <a:ea typeface="Cambria Math"/>
            </a:endParaRPr>
          </a:p>
          <a:p>
            <a:pPr>
              <a:buNone/>
            </a:pPr>
            <a:endParaRPr lang="en-US" dirty="0" smtClean="0">
              <a:latin typeface="Cambria Math" pitchFamily="18" charset="0"/>
              <a:ea typeface="Cambria Math" pitchFamily="18" charset="0"/>
            </a:endParaRPr>
          </a:p>
          <a:p>
            <a:pPr>
              <a:buNone/>
            </a:pPr>
            <a:endParaRPr lang="en-US" dirty="0">
              <a:latin typeface="Cambria Math" pitchFamily="18" charset="0"/>
              <a:ea typeface="Cambria Math" pitchFamily="18" charset="0"/>
            </a:endParaRPr>
          </a:p>
        </p:txBody>
      </p:sp>
      <p:pic>
        <p:nvPicPr>
          <p:cNvPr id="5" name="Picture 4" descr="addin_tmp.png"/>
          <p:cNvPicPr>
            <a:picLocks noChangeAspect="1"/>
          </p:cNvPicPr>
          <p:nvPr>
            <p:custDataLst>
              <p:tags r:id="rId1"/>
            </p:custDataLst>
          </p:nvPr>
        </p:nvPicPr>
        <p:blipFill>
          <a:blip r:embed="rId3" cstate="print"/>
          <a:stretch>
            <a:fillRect/>
          </a:stretch>
        </p:blipFill>
        <p:spPr>
          <a:xfrm>
            <a:off x="2514600" y="2819400"/>
            <a:ext cx="3026093" cy="382905"/>
          </a:xfrm>
          <a:prstGeom prst="rect">
            <a:avLst/>
          </a:prstGeom>
        </p:spPr>
      </p:pic>
      <p:grpSp>
        <p:nvGrpSpPr>
          <p:cNvPr id="36" name="Group 35"/>
          <p:cNvGrpSpPr/>
          <p:nvPr/>
        </p:nvGrpSpPr>
        <p:grpSpPr>
          <a:xfrm>
            <a:off x="5715000" y="4724400"/>
            <a:ext cx="3429000" cy="1447800"/>
            <a:chOff x="5715000" y="4724400"/>
            <a:chExt cx="3429000" cy="1447800"/>
          </a:xfrm>
        </p:grpSpPr>
        <p:sp>
          <p:nvSpPr>
            <p:cNvPr id="23" name="Oval 22"/>
            <p:cNvSpPr/>
            <p:nvPr/>
          </p:nvSpPr>
          <p:spPr>
            <a:xfrm>
              <a:off x="6934200" y="5105400"/>
              <a:ext cx="533400" cy="838200"/>
            </a:xfrm>
            <a:prstGeom prst="ellips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20"/>
            <p:cNvGrpSpPr/>
            <p:nvPr/>
          </p:nvGrpSpPr>
          <p:grpSpPr>
            <a:xfrm>
              <a:off x="5715000" y="4724400"/>
              <a:ext cx="2971800" cy="1447800"/>
              <a:chOff x="5715000" y="4724400"/>
              <a:chExt cx="2971800" cy="1447800"/>
            </a:xfrm>
          </p:grpSpPr>
          <p:sp>
            <p:nvSpPr>
              <p:cNvPr id="32" name="Rectangle 31"/>
              <p:cNvSpPr/>
              <p:nvPr/>
            </p:nvSpPr>
            <p:spPr>
              <a:xfrm>
                <a:off x="5715000" y="4724400"/>
                <a:ext cx="2971800" cy="1447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3" name="Group 19"/>
              <p:cNvGrpSpPr/>
              <p:nvPr/>
            </p:nvGrpSpPr>
            <p:grpSpPr>
              <a:xfrm>
                <a:off x="6248400" y="5029200"/>
                <a:ext cx="1905000" cy="990600"/>
                <a:chOff x="6248400" y="5029200"/>
                <a:chExt cx="1905000" cy="990600"/>
              </a:xfrm>
            </p:grpSpPr>
            <p:sp>
              <p:nvSpPr>
                <p:cNvPr id="34" name="Oval 33"/>
                <p:cNvSpPr/>
                <p:nvPr/>
              </p:nvSpPr>
              <p:spPr>
                <a:xfrm>
                  <a:off x="6248400" y="5029200"/>
                  <a:ext cx="1219200" cy="990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6934200" y="5029200"/>
                  <a:ext cx="1219200" cy="990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8" name="Group 21"/>
            <p:cNvGrpSpPr/>
            <p:nvPr/>
          </p:nvGrpSpPr>
          <p:grpSpPr>
            <a:xfrm>
              <a:off x="6400800" y="4800600"/>
              <a:ext cx="2743200" cy="826532"/>
              <a:chOff x="6400800" y="4800600"/>
              <a:chExt cx="2743200" cy="826532"/>
            </a:xfrm>
          </p:grpSpPr>
          <p:sp>
            <p:nvSpPr>
              <p:cNvPr id="29" name="TextBox 28"/>
              <p:cNvSpPr txBox="1"/>
              <p:nvPr/>
            </p:nvSpPr>
            <p:spPr>
              <a:xfrm>
                <a:off x="8305800" y="4800600"/>
                <a:ext cx="838200" cy="369332"/>
              </a:xfrm>
              <a:prstGeom prst="rect">
                <a:avLst/>
              </a:prstGeom>
              <a:noFill/>
            </p:spPr>
            <p:txBody>
              <a:bodyPr wrap="square" rtlCol="0">
                <a:spAutoFit/>
              </a:bodyPr>
              <a:lstStyle/>
              <a:p>
                <a:r>
                  <a:rPr lang="en-US" i="1" dirty="0" smtClean="0"/>
                  <a:t>U</a:t>
                </a:r>
                <a:endParaRPr lang="en-US" i="1" dirty="0"/>
              </a:p>
            </p:txBody>
          </p:sp>
          <p:sp>
            <p:nvSpPr>
              <p:cNvPr id="30" name="TextBox 29"/>
              <p:cNvSpPr txBox="1"/>
              <p:nvPr/>
            </p:nvSpPr>
            <p:spPr>
              <a:xfrm>
                <a:off x="6400800" y="5181600"/>
                <a:ext cx="381000" cy="369332"/>
              </a:xfrm>
              <a:prstGeom prst="rect">
                <a:avLst/>
              </a:prstGeom>
              <a:noFill/>
            </p:spPr>
            <p:txBody>
              <a:bodyPr wrap="square" rtlCol="0">
                <a:spAutoFit/>
              </a:bodyPr>
              <a:lstStyle/>
              <a:p>
                <a:r>
                  <a:rPr lang="en-US" i="1" dirty="0" smtClean="0"/>
                  <a:t>A</a:t>
                </a:r>
                <a:endParaRPr lang="en-US" i="1" dirty="0"/>
              </a:p>
            </p:txBody>
          </p:sp>
          <p:sp>
            <p:nvSpPr>
              <p:cNvPr id="31" name="TextBox 30"/>
              <p:cNvSpPr txBox="1"/>
              <p:nvPr/>
            </p:nvSpPr>
            <p:spPr>
              <a:xfrm>
                <a:off x="7620000" y="5257800"/>
                <a:ext cx="381000" cy="369332"/>
              </a:xfrm>
              <a:prstGeom prst="rect">
                <a:avLst/>
              </a:prstGeom>
              <a:noFill/>
            </p:spPr>
            <p:txBody>
              <a:bodyPr wrap="square" rtlCol="0">
                <a:spAutoFit/>
              </a:bodyPr>
              <a:lstStyle/>
              <a:p>
                <a:r>
                  <a:rPr lang="en-US" i="1" dirty="0" smtClean="0"/>
                  <a:t>B</a:t>
                </a:r>
                <a:endParaRPr lang="en-US" i="1" dirty="0"/>
              </a:p>
            </p:txBody>
          </p:sp>
        </p:grpSp>
      </p:grpSp>
      <p:sp>
        <p:nvSpPr>
          <p:cNvPr id="16" name="TextBox 15"/>
          <p:cNvSpPr txBox="1"/>
          <p:nvPr/>
        </p:nvSpPr>
        <p:spPr>
          <a:xfrm>
            <a:off x="6172200" y="4267200"/>
            <a:ext cx="2971800" cy="369332"/>
          </a:xfrm>
          <a:prstGeom prst="rect">
            <a:avLst/>
          </a:prstGeom>
          <a:noFill/>
        </p:spPr>
        <p:txBody>
          <a:bodyPr wrap="square" rtlCol="0">
            <a:spAutoFit/>
          </a:bodyPr>
          <a:lstStyle/>
          <a:p>
            <a:r>
              <a:rPr lang="en-US" dirty="0" smtClean="0"/>
              <a:t>Venn Diagram</a:t>
            </a:r>
            <a:r>
              <a:rPr lang="en-US" dirty="0" smtClean="0">
                <a:latin typeface="Cambria Math"/>
                <a:ea typeface="Cambria Math"/>
              </a:rPr>
              <a:t>  for </a:t>
            </a:r>
            <a:r>
              <a:rPr lang="en-US" i="1" dirty="0" smtClean="0">
                <a:ea typeface="Cambria Math"/>
              </a:rPr>
              <a:t>A</a:t>
            </a:r>
            <a:r>
              <a:rPr lang="en-US" i="1" dirty="0" smtClean="0">
                <a:latin typeface="Cambria Math"/>
                <a:ea typeface="Cambria Math"/>
              </a:rPr>
              <a:t> </a:t>
            </a:r>
            <a:r>
              <a:rPr lang="en-US" dirty="0" smtClean="0">
                <a:latin typeface="Cambria Math"/>
                <a:ea typeface="Cambria Math"/>
              </a:rPr>
              <a:t>∩</a:t>
            </a:r>
            <a:r>
              <a:rPr lang="en-US" i="1" dirty="0" smtClean="0">
                <a:ea typeface="Cambria Math"/>
              </a:rPr>
              <a:t>B</a:t>
            </a:r>
            <a:r>
              <a:rPr lang="en-US" dirty="0" smtClean="0"/>
              <a:t>    </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Συμπλήρωμα – </a:t>
            </a:r>
            <a:r>
              <a:rPr lang="en-US" dirty="0" smtClean="0"/>
              <a:t>Complement</a:t>
            </a:r>
            <a:r>
              <a:rPr lang="el-GR" dirty="0" smtClean="0"/>
              <a:t> </a:t>
            </a:r>
            <a:r>
              <a:rPr lang="el-GR" dirty="0" smtClean="0">
                <a:solidFill>
                  <a:schemeClr val="accent1"/>
                </a:solidFill>
              </a:rPr>
              <a:t>του Α ως προς </a:t>
            </a:r>
            <a:r>
              <a:rPr lang="en-US" dirty="0" smtClean="0">
                <a:solidFill>
                  <a:schemeClr val="accent1"/>
                </a:solidFill>
              </a:rPr>
              <a:t>U</a:t>
            </a:r>
            <a:endParaRPr lang="en-US" dirty="0">
              <a:solidFill>
                <a:schemeClr val="accent1"/>
              </a:solidFill>
            </a:endParaRPr>
          </a:p>
        </p:txBody>
      </p:sp>
      <p:sp>
        <p:nvSpPr>
          <p:cNvPr id="3" name="Content Placeholder 2"/>
          <p:cNvSpPr>
            <a:spLocks noGrp="1"/>
          </p:cNvSpPr>
          <p:nvPr>
            <p:ph idx="1"/>
          </p:nvPr>
        </p:nvSpPr>
        <p:spPr/>
        <p:txBody>
          <a:bodyPr/>
          <a:lstStyle/>
          <a:p>
            <a:pPr>
              <a:buNone/>
            </a:pPr>
            <a:r>
              <a:rPr lang="en-US" b="1" dirty="0" smtClean="0"/>
              <a:t>  Definition</a:t>
            </a:r>
            <a:r>
              <a:rPr lang="en-US" dirty="0" smtClean="0"/>
              <a:t>: If </a:t>
            </a:r>
            <a:r>
              <a:rPr lang="en-US" i="1" dirty="0" smtClean="0"/>
              <a:t>A</a:t>
            </a:r>
            <a:r>
              <a:rPr lang="en-US" dirty="0" smtClean="0"/>
              <a:t> is a set, then the complement of the </a:t>
            </a:r>
            <a:r>
              <a:rPr lang="en-US" i="1" dirty="0" smtClean="0"/>
              <a:t>A</a:t>
            </a:r>
            <a:r>
              <a:rPr lang="en-US" b="1" dirty="0" smtClean="0"/>
              <a:t> </a:t>
            </a:r>
            <a:r>
              <a:rPr lang="en-US" dirty="0" smtClean="0"/>
              <a:t>(</a:t>
            </a:r>
            <a:r>
              <a:rPr lang="en-US" dirty="0" smtClean="0">
                <a:solidFill>
                  <a:schemeClr val="accent1"/>
                </a:solidFill>
              </a:rPr>
              <a:t>with respect to </a:t>
            </a:r>
            <a:r>
              <a:rPr lang="en-US" i="1" dirty="0" smtClean="0">
                <a:solidFill>
                  <a:schemeClr val="accent1"/>
                </a:solidFill>
                <a:ea typeface="Cambria Math" pitchFamily="18" charset="0"/>
              </a:rPr>
              <a:t>U</a:t>
            </a:r>
            <a:r>
              <a:rPr lang="en-US" dirty="0" smtClean="0"/>
              <a:t>), denoted by </a:t>
            </a:r>
            <a:r>
              <a:rPr lang="en-US" i="1" dirty="0" smtClean="0"/>
              <a:t>Ā</a:t>
            </a:r>
            <a:r>
              <a:rPr lang="en-US" dirty="0" smtClean="0"/>
              <a:t> is the set  </a:t>
            </a:r>
            <a:r>
              <a:rPr lang="en-US" i="1" dirty="0" smtClean="0">
                <a:ea typeface="Cambria Math" pitchFamily="18" charset="0"/>
              </a:rPr>
              <a:t>U</a:t>
            </a:r>
            <a:r>
              <a:rPr lang="en-US" dirty="0" smtClean="0">
                <a:latin typeface="Cambria Math" pitchFamily="18" charset="0"/>
                <a:ea typeface="Cambria Math" pitchFamily="18" charset="0"/>
              </a:rPr>
              <a:t> - </a:t>
            </a:r>
            <a:r>
              <a:rPr lang="en-US" i="1" dirty="0" smtClean="0">
                <a:ea typeface="Cambria Math" pitchFamily="18" charset="0"/>
              </a:rPr>
              <a:t>A</a:t>
            </a:r>
          </a:p>
          <a:p>
            <a:pPr>
              <a:buNone/>
            </a:pPr>
            <a:r>
              <a:rPr lang="en-US" dirty="0" smtClean="0"/>
              <a:t>                       </a:t>
            </a:r>
            <a:r>
              <a:rPr lang="en-US" i="1" dirty="0" smtClean="0">
                <a:ea typeface="Cambria Math" pitchFamily="18" charset="0"/>
              </a:rPr>
              <a:t>Ā </a:t>
            </a:r>
            <a:r>
              <a:rPr lang="en-US" dirty="0" smtClean="0">
                <a:latin typeface="Cambria Math" pitchFamily="18" charset="0"/>
                <a:ea typeface="Cambria Math" pitchFamily="18" charset="0"/>
              </a:rPr>
              <a:t>= {</a:t>
            </a:r>
            <a:r>
              <a:rPr lang="en-US" i="1" dirty="0" smtClean="0">
                <a:ea typeface="Cambria Math" pitchFamily="18" charset="0"/>
              </a:rPr>
              <a:t>x</a:t>
            </a:r>
            <a:r>
              <a:rPr lang="en-US" dirty="0" smtClean="0">
                <a:latin typeface="Cambria Math" pitchFamily="18" charset="0"/>
                <a:ea typeface="Cambria Math" pitchFamily="18" charset="0"/>
              </a:rPr>
              <a:t> </a:t>
            </a:r>
            <a:r>
              <a:rPr lang="en-US" dirty="0" smtClean="0">
                <a:latin typeface="Cambria Math"/>
                <a:ea typeface="Cambria Math"/>
              </a:rPr>
              <a:t>∈ </a:t>
            </a:r>
            <a:r>
              <a:rPr lang="en-US" i="1" dirty="0" smtClean="0">
                <a:ea typeface="Cambria Math"/>
              </a:rPr>
              <a:t>U</a:t>
            </a:r>
            <a:r>
              <a:rPr lang="en-US" dirty="0" smtClean="0">
                <a:latin typeface="Cambria Math"/>
                <a:ea typeface="Cambria Math"/>
              </a:rPr>
              <a:t> | </a:t>
            </a:r>
            <a:r>
              <a:rPr lang="en-US" i="1" dirty="0" smtClean="0">
                <a:ea typeface="Cambria Math"/>
              </a:rPr>
              <a:t>x</a:t>
            </a:r>
            <a:r>
              <a:rPr lang="en-US" i="1" dirty="0" smtClean="0">
                <a:latin typeface="Cambria Math"/>
                <a:ea typeface="Cambria Math"/>
              </a:rPr>
              <a:t> </a:t>
            </a:r>
            <a:r>
              <a:rPr lang="en-US" dirty="0" smtClean="0">
                <a:latin typeface="Cambria Math"/>
                <a:ea typeface="Cambria Math"/>
              </a:rPr>
              <a:t>∉ </a:t>
            </a:r>
            <a:r>
              <a:rPr lang="en-US" i="1" dirty="0" smtClean="0">
                <a:ea typeface="Cambria Math"/>
              </a:rPr>
              <a:t>A</a:t>
            </a:r>
            <a:r>
              <a:rPr lang="en-US" dirty="0" smtClean="0">
                <a:latin typeface="Cambria Math"/>
                <a:ea typeface="Cambria Math"/>
              </a:rPr>
              <a:t>}</a:t>
            </a:r>
            <a:endParaRPr lang="en-US" dirty="0" smtClean="0">
              <a:latin typeface="Cambria Math" pitchFamily="18" charset="0"/>
              <a:ea typeface="Cambria Math" pitchFamily="18" charset="0"/>
            </a:endParaRPr>
          </a:p>
          <a:p>
            <a:pPr>
              <a:buNone/>
            </a:pPr>
            <a:r>
              <a:rPr lang="en-US" dirty="0" smtClean="0"/>
              <a:t>  (The complement of A is sometimes denoted by </a:t>
            </a:r>
            <a:r>
              <a:rPr lang="en-US" i="1" dirty="0" smtClean="0"/>
              <a:t>A</a:t>
            </a:r>
            <a:r>
              <a:rPr lang="en-US" i="1" baseline="30000" dirty="0" smtClean="0"/>
              <a:t>c </a:t>
            </a:r>
            <a:r>
              <a:rPr lang="en-US" i="1" dirty="0" smtClean="0"/>
              <a:t>.</a:t>
            </a:r>
            <a:r>
              <a:rPr lang="en-US" dirty="0" smtClean="0"/>
              <a:t>)</a:t>
            </a:r>
          </a:p>
          <a:p>
            <a:pPr>
              <a:buNone/>
            </a:pPr>
            <a:r>
              <a:rPr lang="en-US" b="1" dirty="0" smtClean="0"/>
              <a:t>  Example</a:t>
            </a:r>
            <a:r>
              <a:rPr lang="en-US" dirty="0" smtClean="0"/>
              <a:t>: If </a:t>
            </a:r>
            <a:r>
              <a:rPr lang="en-US" i="1" dirty="0" smtClean="0"/>
              <a:t>U</a:t>
            </a:r>
            <a:r>
              <a:rPr lang="en-US" dirty="0" smtClean="0"/>
              <a:t> is the positive integers less than 100, what is the complement of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a:ea typeface="Cambria Math"/>
              </a:rPr>
              <a:t> | </a:t>
            </a:r>
            <a:r>
              <a:rPr lang="en-US" i="1" dirty="0" smtClean="0">
                <a:ea typeface="Cambria Math"/>
              </a:rPr>
              <a:t>x</a:t>
            </a:r>
            <a:r>
              <a:rPr lang="en-US" i="1" dirty="0" smtClean="0">
                <a:latin typeface="Cambria Math"/>
                <a:ea typeface="Cambria Math"/>
              </a:rPr>
              <a:t> </a:t>
            </a:r>
            <a:r>
              <a:rPr lang="en-US" dirty="0" smtClean="0">
                <a:latin typeface="Cambria Math"/>
                <a:ea typeface="Cambria Math"/>
              </a:rPr>
              <a:t>&gt; 70} </a:t>
            </a:r>
          </a:p>
          <a:p>
            <a:pPr>
              <a:buNone/>
            </a:pPr>
            <a:r>
              <a:rPr lang="en-US" dirty="0" smtClean="0">
                <a:latin typeface="Cambria Math"/>
                <a:ea typeface="Cambria Math"/>
              </a:rPr>
              <a:t>            Solution: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ea typeface="Cambria Math"/>
              </a:rPr>
              <a:t> </a:t>
            </a:r>
            <a:r>
              <a:rPr lang="en-US" dirty="0" smtClean="0">
                <a:latin typeface="Cambria Math"/>
                <a:ea typeface="Cambria Math"/>
              </a:rPr>
              <a:t>| </a:t>
            </a:r>
            <a:r>
              <a:rPr lang="en-US" i="1" dirty="0" smtClean="0">
                <a:ea typeface="Cambria Math"/>
              </a:rPr>
              <a:t>x</a:t>
            </a:r>
            <a:r>
              <a:rPr lang="en-US" i="1" dirty="0" smtClean="0">
                <a:latin typeface="Cambria Math"/>
                <a:ea typeface="Cambria Math"/>
              </a:rPr>
              <a:t> </a:t>
            </a:r>
            <a:r>
              <a:rPr lang="en-US" dirty="0" smtClean="0">
                <a:latin typeface="Cambria Math"/>
                <a:ea typeface="Cambria Math"/>
              </a:rPr>
              <a:t>≤ 70} </a:t>
            </a:r>
          </a:p>
        </p:txBody>
      </p:sp>
      <p:grpSp>
        <p:nvGrpSpPr>
          <p:cNvPr id="25" name="Group 24"/>
          <p:cNvGrpSpPr/>
          <p:nvPr/>
        </p:nvGrpSpPr>
        <p:grpSpPr>
          <a:xfrm>
            <a:off x="5562600" y="5029200"/>
            <a:ext cx="3733800" cy="1676400"/>
            <a:chOff x="5562600" y="4495800"/>
            <a:chExt cx="3733800" cy="1676400"/>
          </a:xfrm>
        </p:grpSpPr>
        <p:grpSp>
          <p:nvGrpSpPr>
            <p:cNvPr id="27" name="Group 19"/>
            <p:cNvGrpSpPr/>
            <p:nvPr/>
          </p:nvGrpSpPr>
          <p:grpSpPr>
            <a:xfrm>
              <a:off x="5562600" y="4724400"/>
              <a:ext cx="2971800" cy="1447800"/>
              <a:chOff x="5562600" y="4724400"/>
              <a:chExt cx="2971800" cy="1447800"/>
            </a:xfrm>
          </p:grpSpPr>
          <p:sp>
            <p:nvSpPr>
              <p:cNvPr id="30" name="Rectangle 29"/>
              <p:cNvSpPr/>
              <p:nvPr/>
            </p:nvSpPr>
            <p:spPr>
              <a:xfrm>
                <a:off x="5562600" y="4724400"/>
                <a:ext cx="2971800" cy="144780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p:nvSpPr>
            <p:spPr>
              <a:xfrm>
                <a:off x="6096000" y="5029200"/>
                <a:ext cx="1219200" cy="9906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8" name="TextBox 27"/>
            <p:cNvSpPr txBox="1"/>
            <p:nvPr/>
          </p:nvSpPr>
          <p:spPr>
            <a:xfrm>
              <a:off x="6248400" y="5181600"/>
              <a:ext cx="381000" cy="369332"/>
            </a:xfrm>
            <a:prstGeom prst="rect">
              <a:avLst/>
            </a:prstGeom>
            <a:noFill/>
          </p:spPr>
          <p:txBody>
            <a:bodyPr wrap="square" rtlCol="0">
              <a:spAutoFit/>
            </a:bodyPr>
            <a:lstStyle/>
            <a:p>
              <a:r>
                <a:rPr lang="en-US" i="1" dirty="0" smtClean="0"/>
                <a:t>A</a:t>
              </a:r>
              <a:endParaRPr lang="en-US" i="1" dirty="0"/>
            </a:p>
          </p:txBody>
        </p:sp>
        <p:sp>
          <p:nvSpPr>
            <p:cNvPr id="26" name="TextBox 25"/>
            <p:cNvSpPr txBox="1"/>
            <p:nvPr/>
          </p:nvSpPr>
          <p:spPr>
            <a:xfrm>
              <a:off x="8458200" y="4495800"/>
              <a:ext cx="838200" cy="369332"/>
            </a:xfrm>
            <a:prstGeom prst="rect">
              <a:avLst/>
            </a:prstGeom>
            <a:noFill/>
          </p:spPr>
          <p:txBody>
            <a:bodyPr wrap="square" rtlCol="0">
              <a:spAutoFit/>
            </a:bodyPr>
            <a:lstStyle/>
            <a:p>
              <a:r>
                <a:rPr lang="en-US" i="1" dirty="0" smtClean="0"/>
                <a:t>U</a:t>
              </a:r>
              <a:endParaRPr lang="en-US" i="1" dirty="0"/>
            </a:p>
          </p:txBody>
        </p:sp>
      </p:grpSp>
      <p:sp>
        <p:nvSpPr>
          <p:cNvPr id="10" name="TextBox 9"/>
          <p:cNvSpPr txBox="1"/>
          <p:nvPr/>
        </p:nvSpPr>
        <p:spPr>
          <a:xfrm>
            <a:off x="5257800" y="4724400"/>
            <a:ext cx="3581400" cy="369332"/>
          </a:xfrm>
          <a:prstGeom prst="rect">
            <a:avLst/>
          </a:prstGeom>
          <a:noFill/>
        </p:spPr>
        <p:txBody>
          <a:bodyPr wrap="square" rtlCol="0">
            <a:spAutoFit/>
          </a:bodyPr>
          <a:lstStyle/>
          <a:p>
            <a:r>
              <a:rPr lang="en-US" dirty="0" smtClean="0"/>
              <a:t>Venn Diagram for Complement</a:t>
            </a:r>
            <a:endParaRPr lang="en-US" dirty="0"/>
          </a:p>
        </p:txBody>
      </p:sp>
      <p:sp>
        <p:nvSpPr>
          <p:cNvPr id="11" name="Rectangle 10"/>
          <p:cNvSpPr/>
          <p:nvPr/>
        </p:nvSpPr>
        <p:spPr>
          <a:xfrm>
            <a:off x="5638800" y="5410200"/>
            <a:ext cx="336952" cy="369332"/>
          </a:xfrm>
          <a:prstGeom prst="rect">
            <a:avLst/>
          </a:prstGeom>
        </p:spPr>
        <p:txBody>
          <a:bodyPr wrap="none">
            <a:spAutoFit/>
          </a:bodyPr>
          <a:lstStyle/>
          <a:p>
            <a:r>
              <a:rPr lang="en-US" i="1" dirty="0" smtClean="0">
                <a:ea typeface="Cambria Math" pitchFamily="18" charset="0"/>
              </a:rPr>
              <a:t>Ā</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Διαφορά 2 συνόλων - </a:t>
            </a:r>
            <a:r>
              <a:rPr lang="en-US" dirty="0" smtClean="0"/>
              <a:t>Difference</a:t>
            </a:r>
            <a:endParaRPr lang="en-US" dirty="0"/>
          </a:p>
        </p:txBody>
      </p:sp>
      <p:sp>
        <p:nvSpPr>
          <p:cNvPr id="3" name="Content Placeholder 2"/>
          <p:cNvSpPr>
            <a:spLocks noGrp="1"/>
          </p:cNvSpPr>
          <p:nvPr>
            <p:ph idx="1"/>
          </p:nvPr>
        </p:nvSpPr>
        <p:spPr/>
        <p:txBody>
          <a:bodyPr/>
          <a:lstStyle/>
          <a:p>
            <a:r>
              <a:rPr lang="en-US" b="1" dirty="0" smtClean="0"/>
              <a:t>Definition</a:t>
            </a:r>
            <a:r>
              <a:rPr lang="en-US" dirty="0" smtClean="0"/>
              <a:t>: Let  </a:t>
            </a:r>
            <a:r>
              <a:rPr lang="en-US" i="1" dirty="0" smtClean="0"/>
              <a:t>A </a:t>
            </a:r>
            <a:r>
              <a:rPr lang="en-US" dirty="0" smtClean="0"/>
              <a:t>and </a:t>
            </a:r>
            <a:r>
              <a:rPr lang="en-US" i="1" dirty="0" smtClean="0"/>
              <a:t>B</a:t>
            </a:r>
            <a:r>
              <a:rPr lang="en-US" dirty="0" smtClean="0"/>
              <a:t> be sets. The </a:t>
            </a:r>
            <a:r>
              <a:rPr lang="en-US" i="1" dirty="0" smtClean="0">
                <a:solidFill>
                  <a:srgbClr val="0070C0"/>
                </a:solidFill>
              </a:rPr>
              <a:t>difference</a:t>
            </a:r>
            <a:r>
              <a:rPr lang="en-US" dirty="0" smtClean="0"/>
              <a:t> of </a:t>
            </a:r>
            <a:r>
              <a:rPr lang="en-US" i="1" dirty="0" smtClean="0"/>
              <a:t>A</a:t>
            </a:r>
            <a:r>
              <a:rPr lang="en-US" dirty="0" smtClean="0"/>
              <a:t> and </a:t>
            </a:r>
            <a:r>
              <a:rPr lang="en-US" i="1" dirty="0" smtClean="0"/>
              <a:t>B</a:t>
            </a:r>
            <a:r>
              <a:rPr lang="en-US" dirty="0" smtClean="0"/>
              <a:t>, denoted by </a:t>
            </a:r>
            <a:r>
              <a:rPr lang="en-US" i="1" dirty="0" smtClean="0"/>
              <a:t>A</a:t>
            </a:r>
            <a:r>
              <a:rPr lang="en-US" dirty="0" smtClean="0"/>
              <a:t> – </a:t>
            </a:r>
            <a:r>
              <a:rPr lang="en-US" i="1" dirty="0" smtClean="0"/>
              <a:t>B</a:t>
            </a:r>
            <a:r>
              <a:rPr lang="en-US" dirty="0" smtClean="0"/>
              <a:t>, is the set containing the elements of </a:t>
            </a:r>
            <a:r>
              <a:rPr lang="en-US" i="1" dirty="0" smtClean="0"/>
              <a:t>A</a:t>
            </a:r>
            <a:r>
              <a:rPr lang="en-US" dirty="0" smtClean="0"/>
              <a:t> that are not in </a:t>
            </a:r>
            <a:r>
              <a:rPr lang="en-US" i="1" dirty="0" smtClean="0"/>
              <a:t>B</a:t>
            </a:r>
            <a:r>
              <a:rPr lang="en-US" dirty="0" smtClean="0"/>
              <a:t>. The difference of </a:t>
            </a:r>
            <a:r>
              <a:rPr lang="en-US" i="1" dirty="0" smtClean="0"/>
              <a:t>A</a:t>
            </a:r>
            <a:r>
              <a:rPr lang="en-US" dirty="0" smtClean="0"/>
              <a:t> and </a:t>
            </a:r>
            <a:r>
              <a:rPr lang="en-US" i="1" dirty="0" smtClean="0"/>
              <a:t>B</a:t>
            </a:r>
            <a:r>
              <a:rPr lang="en-US" dirty="0" smtClean="0"/>
              <a:t> is also called the complement of </a:t>
            </a:r>
            <a:r>
              <a:rPr lang="en-US" i="1" dirty="0" smtClean="0"/>
              <a:t>B</a:t>
            </a:r>
            <a:r>
              <a:rPr lang="en-US" dirty="0" smtClean="0"/>
              <a:t> with respect to </a:t>
            </a:r>
            <a:r>
              <a:rPr lang="en-US" i="1" dirty="0" smtClean="0"/>
              <a:t>A</a:t>
            </a:r>
            <a:r>
              <a:rPr lang="en-US" dirty="0" smtClean="0"/>
              <a:t>.</a:t>
            </a:r>
          </a:p>
          <a:p>
            <a:pPr>
              <a:buNone/>
            </a:pPr>
            <a:r>
              <a:rPr lang="en-US" dirty="0" smtClean="0"/>
              <a:t>               </a:t>
            </a:r>
            <a:r>
              <a:rPr lang="en-US" i="1" dirty="0" smtClean="0"/>
              <a:t>A</a:t>
            </a:r>
            <a:r>
              <a:rPr lang="en-US" dirty="0" smtClean="0"/>
              <a:t> – </a:t>
            </a:r>
            <a:r>
              <a:rPr lang="en-US" i="1" dirty="0" smtClean="0"/>
              <a:t>B</a:t>
            </a:r>
            <a:r>
              <a:rPr lang="en-US" dirty="0" smtClean="0">
                <a:latin typeface="Cambria Math" pitchFamily="18" charset="0"/>
                <a:ea typeface="Cambria Math" pitchFamily="18" charset="0"/>
              </a:rPr>
              <a:t> = {</a:t>
            </a:r>
            <a:r>
              <a:rPr lang="en-US" i="1" dirty="0" smtClean="0">
                <a:ea typeface="Cambria Math" pitchFamily="18" charset="0"/>
              </a:rPr>
              <a:t>x</a:t>
            </a:r>
            <a:r>
              <a:rPr lang="en-US" dirty="0" smtClean="0">
                <a:latin typeface="Cambria Math" pitchFamily="18" charset="0"/>
                <a:ea typeface="Cambria Math" pitchFamily="18" charset="0"/>
              </a:rPr>
              <a:t> </a:t>
            </a:r>
            <a:r>
              <a:rPr lang="en-US" dirty="0" smtClean="0">
                <a:latin typeface="Cambria Math"/>
                <a:ea typeface="Cambria Math"/>
              </a:rPr>
              <a:t>| </a:t>
            </a:r>
            <a:r>
              <a:rPr lang="en-US" i="1" dirty="0" smtClean="0">
                <a:ea typeface="Cambria Math"/>
              </a:rPr>
              <a:t>x</a:t>
            </a:r>
            <a:r>
              <a:rPr lang="en-US" dirty="0" smtClean="0">
                <a:latin typeface="Cambria Math"/>
                <a:ea typeface="Cambria Math"/>
              </a:rPr>
              <a:t> ∈ A </a:t>
            </a:r>
            <a:r>
              <a:rPr lang="en-US" dirty="0" smtClean="0">
                <a:latin typeface="Cambria Math"/>
                <a:ea typeface="Cambria Math"/>
                <a:sym typeface="Symbol"/>
              </a:rPr>
              <a:t></a:t>
            </a:r>
            <a:r>
              <a:rPr lang="en-US" dirty="0" smtClean="0">
                <a:latin typeface="Cambria Math"/>
                <a:ea typeface="Cambria Math"/>
              </a:rPr>
              <a:t> </a:t>
            </a:r>
            <a:r>
              <a:rPr lang="en-US" i="1" dirty="0" smtClean="0">
                <a:ea typeface="Cambria Math"/>
              </a:rPr>
              <a:t>x</a:t>
            </a:r>
            <a:r>
              <a:rPr lang="en-US" i="1" dirty="0" smtClean="0">
                <a:latin typeface="Cambria Math"/>
                <a:ea typeface="Cambria Math"/>
              </a:rPr>
              <a:t> </a:t>
            </a:r>
            <a:r>
              <a:rPr lang="en-US" dirty="0" smtClean="0">
                <a:latin typeface="Cambria Math"/>
                <a:ea typeface="Cambria Math"/>
              </a:rPr>
              <a:t>∉ </a:t>
            </a:r>
            <a:r>
              <a:rPr lang="en-US" i="1" dirty="0" smtClean="0">
                <a:ea typeface="Cambria Math"/>
              </a:rPr>
              <a:t>B</a:t>
            </a:r>
            <a:r>
              <a:rPr lang="en-US" dirty="0" smtClean="0">
                <a:latin typeface="Cambria Math"/>
                <a:ea typeface="Cambria Math"/>
              </a:rPr>
              <a:t>}  =   </a:t>
            </a:r>
            <a:r>
              <a:rPr lang="en-US" i="1" dirty="0" smtClean="0">
                <a:ea typeface="Cambria Math" pitchFamily="18" charset="0"/>
              </a:rPr>
              <a:t>A</a:t>
            </a:r>
            <a:r>
              <a:rPr lang="en-US" dirty="0" smtClean="0">
                <a:latin typeface="Cambria Math" pitchFamily="18" charset="0"/>
                <a:ea typeface="Cambria Math" pitchFamily="18" charset="0"/>
              </a:rPr>
              <a:t> ∩</a:t>
            </a:r>
            <a:r>
              <a:rPr lang="en-US" b="1" dirty="0" smtClean="0">
                <a:latin typeface="Cambria Math" pitchFamily="18" charset="0"/>
                <a:ea typeface="Cambria Math" pitchFamily="18" charset="0"/>
                <a:sym typeface="Symbol"/>
              </a:rPr>
              <a:t></a:t>
            </a:r>
            <a:r>
              <a:rPr lang="en-US" i="1" dirty="0" smtClean="0">
                <a:ea typeface="Cambria Math" pitchFamily="18" charset="0"/>
                <a:sym typeface="Symbol"/>
              </a:rPr>
              <a:t>B</a:t>
            </a:r>
            <a:endParaRPr lang="en-US" i="1" dirty="0" smtClean="0">
              <a:ea typeface="Cambria Math" pitchFamily="18" charset="0"/>
            </a:endParaRPr>
          </a:p>
        </p:txBody>
      </p:sp>
      <p:grpSp>
        <p:nvGrpSpPr>
          <p:cNvPr id="38" name="Group 37"/>
          <p:cNvGrpSpPr/>
          <p:nvPr/>
        </p:nvGrpSpPr>
        <p:grpSpPr>
          <a:xfrm>
            <a:off x="1905000" y="4953000"/>
            <a:ext cx="3429000" cy="1447800"/>
            <a:chOff x="5410200" y="4876800"/>
            <a:chExt cx="3429000" cy="1447800"/>
          </a:xfrm>
        </p:grpSpPr>
        <p:sp>
          <p:nvSpPr>
            <p:cNvPr id="29" name="Rectangle 28"/>
            <p:cNvSpPr/>
            <p:nvPr/>
          </p:nvSpPr>
          <p:spPr>
            <a:xfrm>
              <a:off x="5410200" y="4876800"/>
              <a:ext cx="2971800" cy="1447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p:nvSpPr>
          <p:spPr>
            <a:xfrm>
              <a:off x="5943600" y="5181600"/>
              <a:ext cx="1219200" cy="990600"/>
            </a:xfrm>
            <a:prstGeom prst="ellipse">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p:nvSpPr>
          <p:spPr>
            <a:xfrm>
              <a:off x="6629400" y="5181600"/>
              <a:ext cx="1219200" cy="990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p:cNvSpPr txBox="1"/>
            <p:nvPr/>
          </p:nvSpPr>
          <p:spPr>
            <a:xfrm>
              <a:off x="8001000" y="4953000"/>
              <a:ext cx="838200" cy="369332"/>
            </a:xfrm>
            <a:prstGeom prst="rect">
              <a:avLst/>
            </a:prstGeom>
            <a:noFill/>
          </p:spPr>
          <p:txBody>
            <a:bodyPr wrap="square" rtlCol="0">
              <a:spAutoFit/>
            </a:bodyPr>
            <a:lstStyle/>
            <a:p>
              <a:r>
                <a:rPr lang="en-US" dirty="0" smtClean="0"/>
                <a:t>U</a:t>
              </a:r>
              <a:endParaRPr lang="en-US" dirty="0"/>
            </a:p>
          </p:txBody>
        </p:sp>
        <p:sp>
          <p:nvSpPr>
            <p:cNvPr id="35" name="TextBox 34"/>
            <p:cNvSpPr txBox="1"/>
            <p:nvPr/>
          </p:nvSpPr>
          <p:spPr>
            <a:xfrm>
              <a:off x="5715000" y="5181600"/>
              <a:ext cx="381000" cy="369332"/>
            </a:xfrm>
            <a:prstGeom prst="rect">
              <a:avLst/>
            </a:prstGeom>
            <a:noFill/>
          </p:spPr>
          <p:txBody>
            <a:bodyPr wrap="square" rtlCol="0">
              <a:spAutoFit/>
            </a:bodyPr>
            <a:lstStyle/>
            <a:p>
              <a:r>
                <a:rPr lang="en-US" dirty="0" smtClean="0"/>
                <a:t>A</a:t>
              </a:r>
              <a:endParaRPr lang="en-US" dirty="0"/>
            </a:p>
          </p:txBody>
        </p:sp>
        <p:sp>
          <p:nvSpPr>
            <p:cNvPr id="36" name="TextBox 35"/>
            <p:cNvSpPr txBox="1"/>
            <p:nvPr/>
          </p:nvSpPr>
          <p:spPr>
            <a:xfrm>
              <a:off x="7315200" y="5410200"/>
              <a:ext cx="381000" cy="369332"/>
            </a:xfrm>
            <a:prstGeom prst="rect">
              <a:avLst/>
            </a:prstGeom>
            <a:noFill/>
          </p:spPr>
          <p:txBody>
            <a:bodyPr wrap="square" rtlCol="0">
              <a:spAutoFit/>
            </a:bodyPr>
            <a:lstStyle/>
            <a:p>
              <a:r>
                <a:rPr lang="en-US" dirty="0" smtClean="0"/>
                <a:t>B</a:t>
              </a:r>
              <a:endParaRPr lang="en-US" dirty="0"/>
            </a:p>
          </p:txBody>
        </p:sp>
        <p:sp>
          <p:nvSpPr>
            <p:cNvPr id="37" name="Oval 36"/>
            <p:cNvSpPr/>
            <p:nvPr/>
          </p:nvSpPr>
          <p:spPr>
            <a:xfrm>
              <a:off x="6629400" y="5257800"/>
              <a:ext cx="533400" cy="8382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TextBox 11"/>
          <p:cNvSpPr txBox="1"/>
          <p:nvPr/>
        </p:nvSpPr>
        <p:spPr>
          <a:xfrm>
            <a:off x="5181600" y="4953000"/>
            <a:ext cx="3505200" cy="369332"/>
          </a:xfrm>
          <a:prstGeom prst="rect">
            <a:avLst/>
          </a:prstGeom>
          <a:noFill/>
        </p:spPr>
        <p:txBody>
          <a:bodyPr wrap="square" rtlCol="0">
            <a:spAutoFit/>
          </a:bodyPr>
          <a:lstStyle/>
          <a:p>
            <a:r>
              <a:rPr lang="en-US" dirty="0" smtClean="0"/>
              <a:t>Venn Diagram</a:t>
            </a:r>
            <a:r>
              <a:rPr lang="en-US" dirty="0" smtClean="0">
                <a:latin typeface="Cambria Math"/>
                <a:ea typeface="Cambria Math"/>
              </a:rPr>
              <a:t>  for </a:t>
            </a:r>
            <a:r>
              <a:rPr lang="en-US" i="1" dirty="0" smtClean="0">
                <a:latin typeface="Cambria Math"/>
                <a:ea typeface="Cambria Math"/>
              </a:rPr>
              <a:t>A</a:t>
            </a:r>
            <a:r>
              <a:rPr lang="en-US" dirty="0" smtClean="0">
                <a:latin typeface="Cambria Math"/>
                <a:ea typeface="Cambria Math"/>
              </a:rPr>
              <a:t> − </a:t>
            </a:r>
            <a:r>
              <a:rPr lang="en-US" i="1" dirty="0" smtClean="0">
                <a:latin typeface="Cambria Math"/>
                <a:ea typeface="Cambria Math"/>
              </a:rPr>
              <a:t>B</a:t>
            </a:r>
            <a:r>
              <a:rPr lang="en-US" dirty="0" smtClean="0"/>
              <a:t>    </a:t>
            </a:r>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686800" cy="1143000"/>
          </a:xfrm>
        </p:spPr>
        <p:txBody>
          <a:bodyPr>
            <a:noAutofit/>
          </a:bodyPr>
          <a:lstStyle/>
          <a:p>
            <a:r>
              <a:rPr lang="el-GR" sz="4000" dirty="0" smtClean="0"/>
              <a:t/>
            </a:r>
            <a:br>
              <a:rPr lang="el-GR" sz="4000" dirty="0" smtClean="0"/>
            </a:br>
            <a:r>
              <a:rPr lang="el-GR" sz="4000" dirty="0" smtClean="0"/>
              <a:t/>
            </a:r>
            <a:br>
              <a:rPr lang="el-GR" sz="4000" dirty="0" smtClean="0"/>
            </a:br>
            <a:r>
              <a:rPr lang="el-GR" sz="4000" dirty="0" smtClean="0"/>
              <a:t/>
            </a:r>
            <a:br>
              <a:rPr lang="el-GR" sz="4000" dirty="0" smtClean="0"/>
            </a:br>
            <a:r>
              <a:rPr lang="el-GR" sz="4000" dirty="0" err="1" smtClean="0"/>
              <a:t>Πληθυκότητα</a:t>
            </a:r>
            <a:r>
              <a:rPr lang="el-GR" sz="4000" dirty="0" smtClean="0"/>
              <a:t> της ένωσης –</a:t>
            </a:r>
            <a:br>
              <a:rPr lang="el-GR" sz="4000" dirty="0" smtClean="0"/>
            </a:br>
            <a:r>
              <a:rPr lang="en-US" sz="4000" dirty="0" smtClean="0"/>
              <a:t>The Cardinality of the Union of Two Sets</a:t>
            </a:r>
            <a:endParaRPr lang="en-US" sz="4000" dirty="0"/>
          </a:p>
        </p:txBody>
      </p:sp>
      <p:sp>
        <p:nvSpPr>
          <p:cNvPr id="13" name="Content Placeholder 2"/>
          <p:cNvSpPr txBox="1">
            <a:spLocks/>
          </p:cNvSpPr>
          <p:nvPr/>
        </p:nvSpPr>
        <p:spPr>
          <a:xfrm>
            <a:off x="685800" y="1905000"/>
            <a:ext cx="8229600" cy="4389120"/>
          </a:xfrm>
          <a:prstGeom prst="rect">
            <a:avLst/>
          </a:prstGeom>
        </p:spPr>
        <p:txBody>
          <a:bodyPr vert="horz">
            <a:normAutofit fontScale="70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Arial" pitchFamily="34" charset="0"/>
              <a:buChar char="•"/>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Inclusion-Exclusion</a:t>
            </a:r>
          </a:p>
          <a:p>
            <a:pPr marL="274320" marR="0" lvl="0" indent="-274320" algn="l" defTabSz="914400" rtl="0" eaLnBrk="1" fontAlgn="auto" latinLnBrk="0" hangingPunct="1">
              <a:lnSpc>
                <a:spcPct val="100000"/>
              </a:lnSpc>
              <a:spcBef>
                <a:spcPct val="20000"/>
              </a:spcBef>
              <a:spcAft>
                <a:spcPts val="0"/>
              </a:spcAft>
              <a:buClr>
                <a:schemeClr val="accent3"/>
              </a:buClr>
              <a:buSzPct val="95000"/>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a:t>
            </a:r>
            <a:r>
              <a:rPr kumimoji="0" lang="en-US" sz="2600" i="1" u="none" strike="noStrike" kern="1200" cap="none" spc="0" normalizeH="0" baseline="0" noProof="0" dirty="0" smtClean="0">
                <a:ln>
                  <a:noFill/>
                </a:ln>
                <a:solidFill>
                  <a:schemeClr val="tx1"/>
                </a:solidFill>
                <a:effectLst/>
                <a:uLnTx/>
                <a:uFillTx/>
                <a:ea typeface="Cambria Math" pitchFamily="18" charset="0"/>
              </a:rPr>
              <a:t>A</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 ∪ </a:t>
            </a:r>
            <a:r>
              <a:rPr kumimoji="0" lang="en-US" sz="2600" i="1" u="none" strike="noStrike" kern="1200" cap="none" spc="0" normalizeH="0" baseline="0" noProof="0" dirty="0" smtClean="0">
                <a:ln>
                  <a:noFill/>
                </a:ln>
                <a:solidFill>
                  <a:schemeClr val="tx1"/>
                </a:solidFill>
                <a:effectLst/>
                <a:uLnTx/>
                <a:uFillTx/>
                <a:ea typeface="Cambria Math" pitchFamily="18" charset="0"/>
              </a:rPr>
              <a:t>B</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 = |</a:t>
            </a:r>
            <a:r>
              <a:rPr kumimoji="0" lang="en-US" sz="2600" i="1" u="none" strike="noStrike" kern="1200" cap="none" spc="0" normalizeH="0" baseline="0" noProof="0" dirty="0" smtClean="0">
                <a:ln>
                  <a:noFill/>
                </a:ln>
                <a:solidFill>
                  <a:schemeClr val="tx1"/>
                </a:solidFill>
                <a:effectLst/>
                <a:uLnTx/>
                <a:uFillTx/>
                <a:ea typeface="Cambria Math" pitchFamily="18" charset="0"/>
              </a:rPr>
              <a:t>A</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 + | </a:t>
            </a:r>
            <a:r>
              <a:rPr kumimoji="0" lang="en-US" sz="2600" i="1" u="none" strike="noStrike" kern="1200" cap="none" spc="0" normalizeH="0" baseline="0" noProof="0" dirty="0" smtClean="0">
                <a:ln>
                  <a:noFill/>
                </a:ln>
                <a:solidFill>
                  <a:schemeClr val="tx1"/>
                </a:solidFill>
                <a:effectLst/>
                <a:uLnTx/>
                <a:uFillTx/>
                <a:ea typeface="Cambria Math" pitchFamily="18" charset="0"/>
              </a:rPr>
              <a:t>B</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 + |</a:t>
            </a:r>
            <a:r>
              <a:rPr kumimoji="0" lang="en-US" sz="2600" i="1" u="none" strike="noStrike" kern="1200" cap="none" spc="0" normalizeH="0" baseline="0" noProof="0" dirty="0" smtClean="0">
                <a:ln>
                  <a:noFill/>
                </a:ln>
                <a:solidFill>
                  <a:schemeClr val="tx1"/>
                </a:solidFill>
                <a:effectLst/>
                <a:uLnTx/>
                <a:uFillTx/>
                <a:ea typeface="Cambria Math" pitchFamily="18" charset="0"/>
              </a:rPr>
              <a:t>A</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 ∩ </a:t>
            </a:r>
            <a:r>
              <a:rPr kumimoji="0" lang="en-US" sz="2600" i="1" u="none" strike="noStrike" kern="1200" cap="none" spc="0" normalizeH="0" baseline="0" noProof="0" dirty="0" smtClean="0">
                <a:ln>
                  <a:noFill/>
                </a:ln>
                <a:solidFill>
                  <a:schemeClr val="tx1"/>
                </a:solidFill>
                <a:effectLst/>
                <a:uLnTx/>
                <a:uFillTx/>
                <a:ea typeface="Cambria Math" pitchFamily="18" charset="0"/>
              </a:rPr>
              <a:t>B</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a:t>
            </a:r>
            <a:endParaRPr lang="en-US" sz="2600" dirty="0" smtClean="0">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tabLst/>
              <a:defRPr/>
            </a:pPr>
            <a:endParaRPr lang="en-US" sz="2600" dirty="0" smtClean="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Arial" pitchFamily="34" charset="0"/>
              <a:buChar char="•"/>
              <a:tabLst/>
              <a:defRPr/>
            </a:pPr>
            <a:endParaRPr lang="en-US" sz="2600" dirty="0" smtClean="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Arial" pitchFamily="34" charset="0"/>
              <a:buChar char="•"/>
              <a:tabLst/>
              <a:defRPr/>
            </a:pPr>
            <a:endParaRPr lang="en-US" sz="2600" dirty="0" smtClean="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Arial" pitchFamily="34" charset="0"/>
              <a:buChar char="•"/>
              <a:tabLst/>
              <a:defRPr/>
            </a:pPr>
            <a:endParaRPr lang="en-US" sz="2600" dirty="0" smtClean="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Arial" pitchFamily="34" charset="0"/>
              <a:buChar char="•"/>
              <a:tabLst/>
              <a:defRPr/>
            </a:pPr>
            <a:endParaRPr lang="en-US" sz="2600" dirty="0" smtClean="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Arial" pitchFamily="34" charset="0"/>
              <a:buChar char="•"/>
              <a:tabLst/>
              <a:defRPr/>
            </a:pPr>
            <a:endParaRPr lang="en-US" sz="2600" dirty="0" smtClean="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Arial" pitchFamily="34" charset="0"/>
              <a:buChar char="•"/>
              <a:tabLst/>
              <a:defRPr/>
            </a:pPr>
            <a:r>
              <a:rPr lang="en-US" sz="2600" b="1" dirty="0" smtClean="0"/>
              <a:t>Example</a:t>
            </a:r>
            <a:r>
              <a:rPr lang="en-US" sz="2600" dirty="0" smtClean="0"/>
              <a:t>: Let </a:t>
            </a:r>
            <a:r>
              <a:rPr lang="en-US" sz="2600" i="1" dirty="0" smtClean="0"/>
              <a:t>A</a:t>
            </a:r>
            <a:r>
              <a:rPr lang="en-US" sz="2600" dirty="0" smtClean="0"/>
              <a:t> be the math majors in your class and </a:t>
            </a:r>
            <a:r>
              <a:rPr lang="en-US" sz="2600" i="1" dirty="0" smtClean="0"/>
              <a:t>B</a:t>
            </a:r>
            <a:r>
              <a:rPr lang="en-US" sz="2600" dirty="0" smtClean="0"/>
              <a:t> be the CS majors. To count the number of students who are either math majors or CS majors, add the number of math majors and the number of CS majors, and subtract the number of joint CS/math majors.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Arial" pitchFamily="34" charset="0"/>
              <a:buChar char="•"/>
              <a:tabLst/>
              <a:defRPr/>
            </a:pPr>
            <a:r>
              <a:rPr lang="en-US" sz="2600" dirty="0" smtClean="0"/>
              <a:t>We will return to this principle in Chapter 6 and Chapter 8 where we will derive a formula for the cardinality of the union of </a:t>
            </a:r>
            <a:r>
              <a:rPr lang="en-US" sz="2600" i="1" dirty="0" smtClean="0"/>
              <a:t>n</a:t>
            </a:r>
            <a:r>
              <a:rPr lang="en-US" sz="2600" dirty="0" smtClean="0"/>
              <a:t> sets, where </a:t>
            </a:r>
            <a:r>
              <a:rPr lang="en-US" sz="2600" i="1" dirty="0" smtClean="0"/>
              <a:t>n</a:t>
            </a:r>
            <a:r>
              <a:rPr lang="en-US" sz="2600" dirty="0" smtClean="0"/>
              <a:t> is a positive integer.</a:t>
            </a:r>
          </a:p>
          <a:p>
            <a:pPr marL="274320" lvl="0" indent="-274320">
              <a:spcBef>
                <a:spcPct val="20000"/>
              </a:spcBef>
              <a:buClr>
                <a:schemeClr val="accent3"/>
              </a:buClr>
              <a:buSzPct val="95000"/>
            </a:pPr>
            <a:r>
              <a:rPr lang="en-US" sz="2600" dirty="0" smtClean="0"/>
              <a:t> </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grpSp>
        <p:nvGrpSpPr>
          <p:cNvPr id="3" name="Group 22"/>
          <p:cNvGrpSpPr/>
          <p:nvPr/>
        </p:nvGrpSpPr>
        <p:grpSpPr>
          <a:xfrm>
            <a:off x="5257800" y="1905000"/>
            <a:ext cx="3429000" cy="1447800"/>
            <a:chOff x="5715000" y="4724400"/>
            <a:chExt cx="3429000" cy="1447800"/>
          </a:xfrm>
        </p:grpSpPr>
        <p:sp>
          <p:nvSpPr>
            <p:cNvPr id="24" name="Oval 23"/>
            <p:cNvSpPr/>
            <p:nvPr/>
          </p:nvSpPr>
          <p:spPr>
            <a:xfrm>
              <a:off x="6934200" y="5105400"/>
              <a:ext cx="533400" cy="838200"/>
            </a:xfrm>
            <a:prstGeom prst="ellips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20"/>
            <p:cNvGrpSpPr/>
            <p:nvPr/>
          </p:nvGrpSpPr>
          <p:grpSpPr>
            <a:xfrm>
              <a:off x="5715000" y="4724400"/>
              <a:ext cx="2971800" cy="1447800"/>
              <a:chOff x="5715000" y="4724400"/>
              <a:chExt cx="2971800" cy="1447800"/>
            </a:xfrm>
          </p:grpSpPr>
          <p:sp>
            <p:nvSpPr>
              <p:cNvPr id="30" name="Rectangle 29"/>
              <p:cNvSpPr/>
              <p:nvPr/>
            </p:nvSpPr>
            <p:spPr>
              <a:xfrm>
                <a:off x="5715000" y="4724400"/>
                <a:ext cx="2971800" cy="1447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19"/>
              <p:cNvGrpSpPr/>
              <p:nvPr/>
            </p:nvGrpSpPr>
            <p:grpSpPr>
              <a:xfrm>
                <a:off x="6248400" y="5029200"/>
                <a:ext cx="1905000" cy="990600"/>
                <a:chOff x="6248400" y="5029200"/>
                <a:chExt cx="1905000" cy="990600"/>
              </a:xfrm>
            </p:grpSpPr>
            <p:sp>
              <p:nvSpPr>
                <p:cNvPr id="32" name="Oval 31"/>
                <p:cNvSpPr/>
                <p:nvPr/>
              </p:nvSpPr>
              <p:spPr>
                <a:xfrm>
                  <a:off x="6248400" y="5029200"/>
                  <a:ext cx="1219200" cy="990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p:nvSpPr>
              <p:spPr>
                <a:xfrm>
                  <a:off x="6934200" y="5029200"/>
                  <a:ext cx="1219200" cy="990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6" name="Group 21"/>
            <p:cNvGrpSpPr/>
            <p:nvPr/>
          </p:nvGrpSpPr>
          <p:grpSpPr>
            <a:xfrm>
              <a:off x="6400800" y="4800600"/>
              <a:ext cx="2743200" cy="826532"/>
              <a:chOff x="6400800" y="4800600"/>
              <a:chExt cx="2743200" cy="826532"/>
            </a:xfrm>
          </p:grpSpPr>
          <p:sp>
            <p:nvSpPr>
              <p:cNvPr id="27" name="TextBox 26"/>
              <p:cNvSpPr txBox="1"/>
              <p:nvPr/>
            </p:nvSpPr>
            <p:spPr>
              <a:xfrm>
                <a:off x="8305800" y="4800600"/>
                <a:ext cx="838200" cy="369332"/>
              </a:xfrm>
              <a:prstGeom prst="rect">
                <a:avLst/>
              </a:prstGeom>
              <a:noFill/>
            </p:spPr>
            <p:txBody>
              <a:bodyPr wrap="square" rtlCol="0">
                <a:spAutoFit/>
              </a:bodyPr>
              <a:lstStyle/>
              <a:p>
                <a:r>
                  <a:rPr lang="en-US" i="1" dirty="0" smtClean="0"/>
                  <a:t>U</a:t>
                </a:r>
                <a:endParaRPr lang="en-US" i="1" dirty="0"/>
              </a:p>
            </p:txBody>
          </p:sp>
          <p:sp>
            <p:nvSpPr>
              <p:cNvPr id="28" name="TextBox 27"/>
              <p:cNvSpPr txBox="1"/>
              <p:nvPr/>
            </p:nvSpPr>
            <p:spPr>
              <a:xfrm>
                <a:off x="6400800" y="5181600"/>
                <a:ext cx="381000" cy="369332"/>
              </a:xfrm>
              <a:prstGeom prst="rect">
                <a:avLst/>
              </a:prstGeom>
              <a:noFill/>
            </p:spPr>
            <p:txBody>
              <a:bodyPr wrap="square" rtlCol="0">
                <a:spAutoFit/>
              </a:bodyPr>
              <a:lstStyle/>
              <a:p>
                <a:r>
                  <a:rPr lang="en-US" i="1" dirty="0" smtClean="0"/>
                  <a:t>A</a:t>
                </a:r>
                <a:endParaRPr lang="en-US" i="1" dirty="0"/>
              </a:p>
            </p:txBody>
          </p:sp>
          <p:sp>
            <p:nvSpPr>
              <p:cNvPr id="29" name="TextBox 28"/>
              <p:cNvSpPr txBox="1"/>
              <p:nvPr/>
            </p:nvSpPr>
            <p:spPr>
              <a:xfrm>
                <a:off x="7620000" y="5257800"/>
                <a:ext cx="381000" cy="369332"/>
              </a:xfrm>
              <a:prstGeom prst="rect">
                <a:avLst/>
              </a:prstGeom>
              <a:noFill/>
            </p:spPr>
            <p:txBody>
              <a:bodyPr wrap="square" rtlCol="0">
                <a:spAutoFit/>
              </a:bodyPr>
              <a:lstStyle/>
              <a:p>
                <a:r>
                  <a:rPr lang="en-US" i="1" dirty="0" smtClean="0"/>
                  <a:t>B</a:t>
                </a:r>
                <a:endParaRPr lang="en-US" i="1" dirty="0"/>
              </a:p>
            </p:txBody>
          </p:sp>
        </p:grpSp>
      </p:grpSp>
      <p:sp>
        <p:nvSpPr>
          <p:cNvPr id="15" name="TextBox 14"/>
          <p:cNvSpPr txBox="1"/>
          <p:nvPr/>
        </p:nvSpPr>
        <p:spPr>
          <a:xfrm>
            <a:off x="5105400" y="3505200"/>
            <a:ext cx="3962400" cy="369332"/>
          </a:xfrm>
          <a:prstGeom prst="rect">
            <a:avLst/>
          </a:prstGeom>
          <a:noFill/>
        </p:spPr>
        <p:txBody>
          <a:bodyPr wrap="square" rtlCol="0">
            <a:spAutoFit/>
          </a:bodyPr>
          <a:lstStyle/>
          <a:p>
            <a:r>
              <a:rPr lang="en-US" dirty="0" smtClean="0"/>
              <a:t>Venn Diagram</a:t>
            </a:r>
            <a:r>
              <a:rPr lang="en-US" dirty="0" smtClean="0">
                <a:latin typeface="Cambria Math"/>
                <a:ea typeface="Cambria Math"/>
              </a:rPr>
              <a:t>  for </a:t>
            </a:r>
            <a:r>
              <a:rPr lang="en-US" i="1" dirty="0" smtClean="0">
                <a:latin typeface="Cambria Math"/>
                <a:ea typeface="Cambria Math"/>
              </a:rPr>
              <a:t>A</a:t>
            </a:r>
            <a:r>
              <a:rPr lang="en-US" dirty="0" smtClean="0">
                <a:latin typeface="Cambria Math"/>
                <a:ea typeface="Cambria Math"/>
              </a:rPr>
              <a:t>, </a:t>
            </a:r>
            <a:r>
              <a:rPr lang="en-US" i="1" dirty="0" smtClean="0">
                <a:latin typeface="Cambria Math"/>
                <a:ea typeface="Cambria Math"/>
              </a:rPr>
              <a:t>B</a:t>
            </a:r>
            <a:r>
              <a:rPr lang="en-US" dirty="0" smtClean="0">
                <a:latin typeface="Cambria Math"/>
                <a:ea typeface="Cambria Math"/>
              </a:rPr>
              <a:t>,</a:t>
            </a:r>
            <a:r>
              <a:rPr lang="en-US" i="1" dirty="0" smtClean="0">
                <a:ea typeface="Cambria Math" pitchFamily="18" charset="0"/>
              </a:rPr>
              <a:t> A</a:t>
            </a:r>
            <a:r>
              <a:rPr lang="en-US" dirty="0" smtClean="0">
                <a:latin typeface="Cambria Math" pitchFamily="18" charset="0"/>
                <a:ea typeface="Cambria Math" pitchFamily="18" charset="0"/>
              </a:rPr>
              <a:t> ∩ </a:t>
            </a:r>
            <a:r>
              <a:rPr lang="en-US" i="1" dirty="0" smtClean="0">
                <a:ea typeface="Cambria Math" pitchFamily="18" charset="0"/>
              </a:rPr>
              <a:t>B, A</a:t>
            </a:r>
            <a:r>
              <a:rPr lang="en-US" dirty="0" smtClean="0">
                <a:latin typeface="Cambria Math" pitchFamily="18" charset="0"/>
                <a:ea typeface="Cambria Math" pitchFamily="18" charset="0"/>
              </a:rPr>
              <a:t> ∪ </a:t>
            </a:r>
            <a:r>
              <a:rPr lang="en-US" i="1" dirty="0" smtClean="0">
                <a:ea typeface="Cambria Math" pitchFamily="18" charset="0"/>
              </a:rPr>
              <a:t>B </a:t>
            </a:r>
            <a:r>
              <a:rPr lang="en-US" dirty="0" smtClean="0">
                <a:latin typeface="Cambria Math"/>
                <a:ea typeface="Cambria Math"/>
              </a:rPr>
              <a:t> </a:t>
            </a:r>
            <a:r>
              <a:rPr lang="en-US" dirty="0" smtClean="0"/>
              <a:t>    </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Γιατί είναι σημαντικές οι συναρτήσεις</a:t>
            </a:r>
            <a:endParaRPr lang="el-GR" dirty="0"/>
          </a:p>
        </p:txBody>
      </p:sp>
      <p:sp>
        <p:nvSpPr>
          <p:cNvPr id="3" name="Content Placeholder 2"/>
          <p:cNvSpPr>
            <a:spLocks noGrp="1"/>
          </p:cNvSpPr>
          <p:nvPr>
            <p:ph idx="1"/>
          </p:nvPr>
        </p:nvSpPr>
        <p:spPr/>
        <p:txBody>
          <a:bodyPr/>
          <a:lstStyle/>
          <a:p>
            <a:r>
              <a:rPr lang="el-GR" dirty="0" smtClean="0"/>
              <a:t>Για προγραμματισμό αλγορίθμων</a:t>
            </a:r>
          </a:p>
          <a:p>
            <a:r>
              <a:rPr lang="el-GR" dirty="0" smtClean="0"/>
              <a:t>Ακολουθίες και συμβολοσειρές είναι ειδικές μορφές συναρτήσεων</a:t>
            </a:r>
            <a:endParaRPr lang="el-G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 Questions</a:t>
            </a:r>
            <a:endParaRPr lang="en-US" dirty="0"/>
          </a:p>
        </p:txBody>
      </p:sp>
      <p:sp>
        <p:nvSpPr>
          <p:cNvPr id="3" name="Content Placeholder 2"/>
          <p:cNvSpPr>
            <a:spLocks noGrp="1"/>
          </p:cNvSpPr>
          <p:nvPr>
            <p:ph idx="1"/>
          </p:nvPr>
        </p:nvSpPr>
        <p:spPr/>
        <p:txBody>
          <a:bodyPr>
            <a:normAutofit/>
          </a:bodyPr>
          <a:lstStyle/>
          <a:p>
            <a:pPr>
              <a:buNone/>
            </a:pPr>
            <a:r>
              <a:rPr lang="en-US" sz="2000" b="1" dirty="0" smtClean="0"/>
              <a:t>Example</a:t>
            </a:r>
            <a:r>
              <a:rPr lang="en-US" sz="2000" dirty="0" smtClean="0"/>
              <a:t>: </a:t>
            </a:r>
            <a:r>
              <a:rPr lang="en-US" sz="2000" i="1" dirty="0" smtClean="0"/>
              <a:t>U</a:t>
            </a:r>
            <a:r>
              <a:rPr lang="en-US" sz="2000" dirty="0" smtClean="0"/>
              <a:t> = {</a:t>
            </a:r>
            <a:r>
              <a:rPr lang="en-US" sz="2000" dirty="0" smtClean="0">
                <a:latin typeface="Cambria Math" pitchFamily="18" charset="0"/>
                <a:ea typeface="Cambria Math" pitchFamily="18" charset="0"/>
              </a:rPr>
              <a:t>0,1,2,3,4,5</a:t>
            </a:r>
            <a:r>
              <a:rPr lang="en-US" sz="2000" dirty="0" smtClean="0"/>
              <a:t>,</a:t>
            </a:r>
            <a:r>
              <a:rPr lang="en-US" sz="2000" dirty="0" smtClean="0">
                <a:latin typeface="Cambria Math" pitchFamily="18" charset="0"/>
                <a:ea typeface="Cambria Math" pitchFamily="18" charset="0"/>
              </a:rPr>
              <a:t>6,7,8,9,10</a:t>
            </a:r>
            <a:r>
              <a:rPr lang="en-US" sz="2000" dirty="0" smtClean="0"/>
              <a:t>}  </a:t>
            </a:r>
            <a:r>
              <a:rPr lang="en-US" sz="2000" i="1" dirty="0" smtClean="0"/>
              <a:t>A</a:t>
            </a:r>
            <a:r>
              <a:rPr lang="en-US" sz="2000" dirty="0" smtClean="0"/>
              <a:t> = {</a:t>
            </a:r>
            <a:r>
              <a:rPr lang="en-US" sz="2000" dirty="0" smtClean="0">
                <a:latin typeface="Cambria Math" pitchFamily="18" charset="0"/>
                <a:ea typeface="Cambria Math" pitchFamily="18" charset="0"/>
              </a:rPr>
              <a:t>1,2,3,4,5</a:t>
            </a:r>
            <a:r>
              <a:rPr lang="en-US" sz="2000" dirty="0" smtClean="0"/>
              <a:t>},    </a:t>
            </a:r>
            <a:r>
              <a:rPr lang="en-US" sz="2000" i="1" dirty="0" smtClean="0"/>
              <a:t>B</a:t>
            </a:r>
            <a:r>
              <a:rPr lang="en-US" sz="2000" dirty="0" smtClean="0"/>
              <a:t> ={</a:t>
            </a:r>
            <a:r>
              <a:rPr lang="en-US" sz="2000" dirty="0" smtClean="0">
                <a:latin typeface="Cambria Math" pitchFamily="18" charset="0"/>
                <a:ea typeface="Cambria Math" pitchFamily="18" charset="0"/>
              </a:rPr>
              <a:t>4,5,6,7,8</a:t>
            </a:r>
            <a:r>
              <a:rPr lang="en-US" sz="2000" dirty="0" smtClean="0"/>
              <a:t>}</a:t>
            </a:r>
          </a:p>
          <a:p>
            <a:pPr marL="736092" lvl="1" indent="-342900">
              <a:buFont typeface="+mj-lt"/>
              <a:buAutoNum type="arabicPeriod"/>
            </a:pPr>
            <a:r>
              <a:rPr lang="en-US" sz="1600" i="1" dirty="0" smtClean="0">
                <a:ea typeface="Cambria Math" pitchFamily="18" charset="0"/>
              </a:rPr>
              <a:t>A</a:t>
            </a:r>
            <a:r>
              <a:rPr lang="en-US" sz="1600" b="1" dirty="0" smtClean="0">
                <a:latin typeface="Cambria Math" pitchFamily="18" charset="0"/>
                <a:ea typeface="Cambria Math" pitchFamily="18" charset="0"/>
              </a:rPr>
              <a:t> </a:t>
            </a:r>
            <a:r>
              <a:rPr lang="en-US" sz="1600" dirty="0" smtClean="0">
                <a:latin typeface="Cambria Math"/>
                <a:ea typeface="Cambria Math"/>
              </a:rPr>
              <a:t>∪ </a:t>
            </a:r>
            <a:r>
              <a:rPr lang="en-US" sz="1600" i="1" dirty="0" smtClean="0">
                <a:ea typeface="Cambria Math"/>
              </a:rPr>
              <a:t>B</a:t>
            </a:r>
            <a:r>
              <a:rPr lang="en-US" sz="1600" b="1" dirty="0" smtClean="0">
                <a:latin typeface="Cambria Math"/>
                <a:ea typeface="Cambria Math"/>
              </a:rPr>
              <a:t>             </a:t>
            </a:r>
          </a:p>
          <a:p>
            <a:pPr marL="1010412" lvl="2" indent="-342900">
              <a:buNone/>
            </a:pPr>
            <a:r>
              <a:rPr lang="en-US" sz="1600" b="1" dirty="0" smtClean="0">
                <a:latin typeface="Cambria Math"/>
                <a:ea typeface="Cambria Math"/>
              </a:rPr>
              <a:t> </a:t>
            </a:r>
            <a:r>
              <a:rPr lang="en-US" sz="1600" b="1" dirty="0" smtClean="0">
                <a:ea typeface="Cambria Math"/>
              </a:rPr>
              <a:t>Solution:</a:t>
            </a:r>
            <a:r>
              <a:rPr lang="en-US" sz="1600" b="1" dirty="0" smtClean="0">
                <a:latin typeface="Cambria Math"/>
                <a:ea typeface="Cambria Math"/>
              </a:rPr>
              <a:t> </a:t>
            </a:r>
            <a:r>
              <a:rPr lang="en-US" sz="1600" dirty="0" smtClean="0"/>
              <a:t>{</a:t>
            </a:r>
            <a:r>
              <a:rPr lang="en-US" sz="1600" dirty="0" smtClean="0">
                <a:latin typeface="Cambria Math" pitchFamily="18" charset="0"/>
                <a:ea typeface="Cambria Math" pitchFamily="18" charset="0"/>
              </a:rPr>
              <a:t>1,2,3,4,5</a:t>
            </a:r>
            <a:r>
              <a:rPr lang="en-US" sz="1600" dirty="0" smtClean="0"/>
              <a:t>,</a:t>
            </a:r>
            <a:r>
              <a:rPr lang="en-US" sz="1600" dirty="0" smtClean="0">
                <a:latin typeface="Cambria Math" pitchFamily="18" charset="0"/>
                <a:ea typeface="Cambria Math" pitchFamily="18" charset="0"/>
              </a:rPr>
              <a:t>6,7,8</a:t>
            </a:r>
            <a:r>
              <a:rPr lang="en-US" sz="1600" dirty="0" smtClean="0"/>
              <a:t>}</a:t>
            </a:r>
            <a:r>
              <a:rPr lang="en-US" sz="1600" b="1" dirty="0" smtClean="0">
                <a:latin typeface="Cambria Math"/>
                <a:ea typeface="Cambria Math"/>
              </a:rPr>
              <a:t>     </a:t>
            </a:r>
          </a:p>
          <a:p>
            <a:pPr marL="736092" lvl="1" indent="-342900">
              <a:buFont typeface="+mj-lt"/>
              <a:buAutoNum type="arabicPeriod"/>
            </a:pPr>
            <a:r>
              <a:rPr lang="en-US" sz="1600" i="1" dirty="0" smtClean="0">
                <a:ea typeface="Cambria Math" pitchFamily="18" charset="0"/>
              </a:rPr>
              <a:t>A</a:t>
            </a:r>
            <a:r>
              <a:rPr lang="en-US" sz="1600" b="1" dirty="0" smtClean="0">
                <a:latin typeface="Cambria Math" pitchFamily="18" charset="0"/>
                <a:ea typeface="Cambria Math" pitchFamily="18" charset="0"/>
              </a:rPr>
              <a:t> </a:t>
            </a:r>
            <a:r>
              <a:rPr lang="en-US" sz="1600" dirty="0" smtClean="0">
                <a:latin typeface="Cambria Math"/>
                <a:ea typeface="Cambria Math"/>
              </a:rPr>
              <a:t>∩ </a:t>
            </a:r>
            <a:r>
              <a:rPr lang="en-US" sz="1600" i="1" dirty="0" smtClean="0">
                <a:ea typeface="Cambria Math"/>
              </a:rPr>
              <a:t>B</a:t>
            </a:r>
            <a:r>
              <a:rPr lang="en-US" sz="1600" b="1" dirty="0" smtClean="0">
                <a:ea typeface="Cambria Math"/>
              </a:rPr>
              <a:t>            </a:t>
            </a:r>
          </a:p>
          <a:p>
            <a:pPr marL="1010412" lvl="2" indent="-342900">
              <a:buNone/>
            </a:pPr>
            <a:r>
              <a:rPr lang="en-US" sz="1600" b="1" dirty="0" smtClean="0">
                <a:ea typeface="Cambria Math"/>
              </a:rPr>
              <a:t> Solution:</a:t>
            </a:r>
            <a:r>
              <a:rPr lang="en-US" sz="1600" b="1" dirty="0" smtClean="0">
                <a:latin typeface="Cambria Math"/>
                <a:ea typeface="Cambria Math"/>
              </a:rPr>
              <a:t> </a:t>
            </a:r>
            <a:r>
              <a:rPr lang="en-US" sz="1600" dirty="0" smtClean="0"/>
              <a:t>{</a:t>
            </a:r>
            <a:r>
              <a:rPr lang="en-US" sz="1600" dirty="0" smtClean="0">
                <a:latin typeface="Cambria Math" pitchFamily="18" charset="0"/>
                <a:ea typeface="Cambria Math" pitchFamily="18" charset="0"/>
              </a:rPr>
              <a:t>4,5</a:t>
            </a:r>
            <a:r>
              <a:rPr lang="en-US" sz="1600" dirty="0" smtClean="0"/>
              <a:t>}</a:t>
            </a:r>
            <a:r>
              <a:rPr lang="en-US" sz="1600" b="1" dirty="0" smtClean="0">
                <a:latin typeface="Cambria Math"/>
                <a:ea typeface="Cambria Math"/>
              </a:rPr>
              <a:t> </a:t>
            </a:r>
          </a:p>
          <a:p>
            <a:pPr marL="736092" lvl="1" indent="-342900">
              <a:buFont typeface="+mj-lt"/>
              <a:buAutoNum type="arabicPeriod"/>
            </a:pPr>
            <a:r>
              <a:rPr lang="en-US" sz="1600" i="1" dirty="0" smtClean="0">
                <a:ea typeface="Cambria Math" pitchFamily="18" charset="0"/>
              </a:rPr>
              <a:t>Ā</a:t>
            </a:r>
            <a:r>
              <a:rPr lang="en-US" sz="1600" b="1" dirty="0" smtClean="0">
                <a:ea typeface="Cambria Math"/>
              </a:rPr>
              <a:t>                  </a:t>
            </a:r>
          </a:p>
          <a:p>
            <a:pPr marL="1010412" lvl="2" indent="-342900">
              <a:buNone/>
            </a:pPr>
            <a:r>
              <a:rPr lang="en-US" sz="1600" b="1" dirty="0" smtClean="0">
                <a:ea typeface="Cambria Math"/>
              </a:rPr>
              <a:t>  Solution:</a:t>
            </a:r>
            <a:r>
              <a:rPr lang="en-US" sz="1600" b="1" dirty="0" smtClean="0">
                <a:latin typeface="Cambria Math"/>
                <a:ea typeface="Cambria Math"/>
              </a:rPr>
              <a:t> </a:t>
            </a:r>
            <a:r>
              <a:rPr lang="en-US" sz="1600" dirty="0" smtClean="0"/>
              <a:t>{</a:t>
            </a:r>
            <a:r>
              <a:rPr lang="en-US" sz="1600" dirty="0" smtClean="0">
                <a:latin typeface="Cambria Math" pitchFamily="18" charset="0"/>
                <a:ea typeface="Cambria Math" pitchFamily="18" charset="0"/>
              </a:rPr>
              <a:t>0,6,7,8,9,10</a:t>
            </a:r>
            <a:r>
              <a:rPr lang="en-US" sz="1600" dirty="0" smtClean="0"/>
              <a:t>}</a:t>
            </a:r>
            <a:endParaRPr lang="en-US" sz="1600" b="1" dirty="0" smtClean="0">
              <a:latin typeface="Cambria Math" pitchFamily="18" charset="0"/>
              <a:ea typeface="Cambria Math" pitchFamily="18" charset="0"/>
            </a:endParaRPr>
          </a:p>
          <a:p>
            <a:pPr marL="736092" lvl="1" indent="-342900">
              <a:buFont typeface="+mj-lt"/>
              <a:buAutoNum type="arabicPeriod"/>
            </a:pPr>
            <a:r>
              <a:rPr lang="en-US" sz="1600" dirty="0" smtClean="0">
                <a:latin typeface="Cambria Math" pitchFamily="18" charset="0"/>
                <a:ea typeface="Cambria Math" pitchFamily="18" charset="0"/>
                <a:sym typeface="Symbol"/>
              </a:rPr>
              <a:t>                        </a:t>
            </a:r>
          </a:p>
          <a:p>
            <a:pPr marL="1010412" lvl="2" indent="-342900">
              <a:buNone/>
            </a:pPr>
            <a:r>
              <a:rPr lang="en-US" sz="1600" dirty="0" smtClean="0">
                <a:latin typeface="Cambria Math" pitchFamily="18" charset="0"/>
                <a:ea typeface="Cambria Math" pitchFamily="18" charset="0"/>
                <a:sym typeface="Symbol"/>
              </a:rPr>
              <a:t> </a:t>
            </a:r>
            <a:r>
              <a:rPr lang="en-US" sz="1600" b="1" dirty="0" smtClean="0">
                <a:ea typeface="Cambria Math"/>
              </a:rPr>
              <a:t>Solution:</a:t>
            </a:r>
            <a:r>
              <a:rPr lang="en-US" sz="1600" dirty="0" smtClean="0"/>
              <a:t> {</a:t>
            </a:r>
            <a:r>
              <a:rPr lang="en-US" sz="1600" dirty="0" smtClean="0">
                <a:latin typeface="Cambria Math" pitchFamily="18" charset="0"/>
                <a:ea typeface="Cambria Math" pitchFamily="18" charset="0"/>
              </a:rPr>
              <a:t>0,1,2,3,9,10</a:t>
            </a:r>
            <a:r>
              <a:rPr lang="en-US" sz="1600" dirty="0" smtClean="0"/>
              <a:t>}</a:t>
            </a:r>
            <a:endParaRPr lang="en-US" sz="1600" dirty="0" smtClean="0">
              <a:latin typeface="Cambria Math" pitchFamily="18" charset="0"/>
              <a:ea typeface="Cambria Math" pitchFamily="18" charset="0"/>
              <a:sym typeface="Symbol"/>
            </a:endParaRPr>
          </a:p>
          <a:p>
            <a:pPr marL="736092" lvl="1" indent="-342900">
              <a:buFont typeface="+mj-lt"/>
              <a:buAutoNum type="arabicPeriod"/>
            </a:pPr>
            <a:r>
              <a:rPr lang="en-US" sz="1600" i="1" dirty="0" smtClean="0">
                <a:ea typeface="Cambria Math" pitchFamily="18" charset="0"/>
              </a:rPr>
              <a:t>A</a:t>
            </a:r>
            <a:r>
              <a:rPr lang="en-US" sz="1600" b="1" dirty="0" smtClean="0">
                <a:latin typeface="Cambria Math" pitchFamily="18" charset="0"/>
                <a:ea typeface="Cambria Math" pitchFamily="18" charset="0"/>
              </a:rPr>
              <a:t> – </a:t>
            </a:r>
            <a:r>
              <a:rPr lang="en-US" sz="1600" i="1" dirty="0" smtClean="0">
                <a:ea typeface="Cambria Math" pitchFamily="18" charset="0"/>
              </a:rPr>
              <a:t>B</a:t>
            </a:r>
            <a:r>
              <a:rPr lang="en-US" sz="1600" b="1" dirty="0" smtClean="0">
                <a:ea typeface="Cambria Math"/>
              </a:rPr>
              <a:t>            </a:t>
            </a:r>
          </a:p>
          <a:p>
            <a:pPr marL="1010412" lvl="2" indent="-342900">
              <a:buNone/>
            </a:pPr>
            <a:r>
              <a:rPr lang="en-US" sz="1600" b="1" dirty="0" smtClean="0">
                <a:ea typeface="Cambria Math"/>
              </a:rPr>
              <a:t>  Solution:</a:t>
            </a:r>
            <a:r>
              <a:rPr lang="en-US" sz="1600" b="1" dirty="0" smtClean="0">
                <a:latin typeface="Cambria Math"/>
                <a:ea typeface="Cambria Math"/>
              </a:rPr>
              <a:t> </a:t>
            </a:r>
            <a:r>
              <a:rPr lang="en-US" sz="1600" dirty="0" smtClean="0"/>
              <a:t>{</a:t>
            </a:r>
            <a:r>
              <a:rPr lang="en-US" sz="1600" dirty="0" smtClean="0">
                <a:latin typeface="Cambria Math" pitchFamily="18" charset="0"/>
                <a:ea typeface="Cambria Math" pitchFamily="18" charset="0"/>
              </a:rPr>
              <a:t>1,2,3</a:t>
            </a:r>
            <a:r>
              <a:rPr lang="en-US" sz="1600" dirty="0" smtClean="0"/>
              <a:t>} </a:t>
            </a:r>
            <a:endParaRPr lang="en-US" sz="1600" b="1" dirty="0" smtClean="0">
              <a:latin typeface="Cambria Math" pitchFamily="18" charset="0"/>
              <a:ea typeface="Cambria Math" pitchFamily="18" charset="0"/>
            </a:endParaRPr>
          </a:p>
          <a:p>
            <a:pPr marL="736092" lvl="1" indent="-342900">
              <a:buFont typeface="+mj-lt"/>
              <a:buAutoNum type="arabicPeriod"/>
            </a:pPr>
            <a:r>
              <a:rPr lang="en-US" sz="1600" i="1" dirty="0" smtClean="0">
                <a:ea typeface="Cambria Math" pitchFamily="18" charset="0"/>
              </a:rPr>
              <a:t>B</a:t>
            </a:r>
            <a:r>
              <a:rPr lang="en-US" sz="1600" b="1" dirty="0" smtClean="0">
                <a:latin typeface="Cambria Math" pitchFamily="18" charset="0"/>
                <a:ea typeface="Cambria Math" pitchFamily="18" charset="0"/>
              </a:rPr>
              <a:t> – </a:t>
            </a:r>
            <a:r>
              <a:rPr lang="en-US" sz="1600" i="1" dirty="0" smtClean="0">
                <a:ea typeface="Cambria Math" pitchFamily="18" charset="0"/>
              </a:rPr>
              <a:t>A</a:t>
            </a:r>
            <a:r>
              <a:rPr lang="en-US" sz="1600" b="1" dirty="0" smtClean="0">
                <a:latin typeface="Cambria Math" pitchFamily="18" charset="0"/>
                <a:ea typeface="Cambria Math" pitchFamily="18" charset="0"/>
              </a:rPr>
              <a:t>               </a:t>
            </a:r>
          </a:p>
          <a:p>
            <a:pPr marL="1010412" lvl="2" indent="-342900">
              <a:buNone/>
            </a:pPr>
            <a:r>
              <a:rPr lang="en-US" sz="1600" b="1" dirty="0" smtClean="0">
                <a:ea typeface="Cambria Math"/>
              </a:rPr>
              <a:t>Solution:</a:t>
            </a:r>
            <a:r>
              <a:rPr lang="en-US" sz="1600" b="1" dirty="0" smtClean="0">
                <a:latin typeface="Cambria Math" pitchFamily="18" charset="0"/>
                <a:ea typeface="Cambria Math" pitchFamily="18" charset="0"/>
              </a:rPr>
              <a:t> </a:t>
            </a:r>
            <a:r>
              <a:rPr lang="en-US" sz="1600" dirty="0" smtClean="0"/>
              <a:t>{</a:t>
            </a:r>
            <a:r>
              <a:rPr lang="en-US" sz="1600" dirty="0" smtClean="0">
                <a:latin typeface="Cambria Math" pitchFamily="18" charset="0"/>
                <a:ea typeface="Cambria Math" pitchFamily="18" charset="0"/>
              </a:rPr>
              <a:t>6,7,8</a:t>
            </a:r>
            <a:r>
              <a:rPr lang="en-US" sz="1600" dirty="0" smtClean="0"/>
              <a:t>} </a:t>
            </a:r>
            <a:r>
              <a:rPr lang="en-US" sz="1600" b="1" dirty="0" smtClean="0">
                <a:latin typeface="Cambria Math" pitchFamily="18" charset="0"/>
                <a:ea typeface="Cambria Math" pitchFamily="18" charset="0"/>
              </a:rPr>
              <a:t>			</a:t>
            </a:r>
          </a:p>
          <a:p>
            <a:pPr lvl="1"/>
            <a:endParaRPr lang="en-US" b="1" dirty="0" smtClean="0">
              <a:latin typeface="Cambria Math" pitchFamily="18" charset="0"/>
              <a:ea typeface="Cambria Math" pitchFamily="18" charset="0"/>
            </a:endParaRPr>
          </a:p>
          <a:p>
            <a:pPr lvl="1"/>
            <a:endParaRPr lang="en-US" b="1" dirty="0" smtClean="0">
              <a:latin typeface="Cambria Math"/>
              <a:ea typeface="Cambria Math"/>
            </a:endParaRPr>
          </a:p>
          <a:p>
            <a:pPr lvl="1"/>
            <a:endParaRPr lang="en-US" b="1" dirty="0" smtClean="0">
              <a:latin typeface="Cambria Math"/>
              <a:ea typeface="Cambria Math"/>
            </a:endParaRPr>
          </a:p>
          <a:p>
            <a:pPr lvl="1"/>
            <a:endParaRPr lang="en-US" dirty="0" smtClean="0"/>
          </a:p>
          <a:p>
            <a:pPr lvl="1">
              <a:buNone/>
            </a:pPr>
            <a:endParaRPr lang="en-US" dirty="0"/>
          </a:p>
        </p:txBody>
      </p:sp>
      <p:pic>
        <p:nvPicPr>
          <p:cNvPr id="7" name="Picture 6" descr="addin_tmp.png"/>
          <p:cNvPicPr>
            <a:picLocks noChangeAspect="1"/>
          </p:cNvPicPr>
          <p:nvPr>
            <p:custDataLst>
              <p:tags r:id="rId1"/>
            </p:custDataLst>
          </p:nvPr>
        </p:nvPicPr>
        <p:blipFill>
          <a:blip r:embed="rId3" cstate="print"/>
          <a:stretch>
            <a:fillRect/>
          </a:stretch>
        </p:blipFill>
        <p:spPr>
          <a:xfrm>
            <a:off x="1295400" y="4114800"/>
            <a:ext cx="128016" cy="15068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Symmetric Difference (</a:t>
            </a:r>
            <a:r>
              <a:rPr lang="en-US" i="1" dirty="0" smtClean="0"/>
              <a:t>optional</a:t>
            </a:r>
            <a:r>
              <a:rPr lang="en-US" dirty="0" smtClean="0"/>
              <a:t>)</a:t>
            </a:r>
            <a:endParaRPr lang="en-US"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The </a:t>
            </a:r>
            <a:r>
              <a:rPr lang="en-US" i="1" dirty="0" smtClean="0"/>
              <a:t>symmetric difference </a:t>
            </a:r>
            <a:r>
              <a:rPr lang="en-US" dirty="0" smtClean="0"/>
              <a:t>of </a:t>
            </a:r>
            <a:r>
              <a:rPr lang="en-US" b="1" dirty="0" smtClean="0"/>
              <a:t>A</a:t>
            </a:r>
            <a:r>
              <a:rPr lang="en-US" dirty="0" smtClean="0"/>
              <a:t> and </a:t>
            </a:r>
            <a:r>
              <a:rPr lang="en-US" b="1" dirty="0" smtClean="0"/>
              <a:t>B</a:t>
            </a:r>
            <a:r>
              <a:rPr lang="en-US" dirty="0" smtClean="0"/>
              <a:t>, denoted by                   is the set</a:t>
            </a:r>
          </a:p>
          <a:p>
            <a:endParaRPr lang="en-US" dirty="0" smtClean="0"/>
          </a:p>
          <a:p>
            <a:pPr>
              <a:buNone/>
            </a:pPr>
            <a:r>
              <a:rPr lang="en-US" b="1" dirty="0" smtClean="0"/>
              <a:t> Example</a:t>
            </a:r>
            <a:r>
              <a:rPr lang="en-US" dirty="0" smtClean="0"/>
              <a:t>:</a:t>
            </a:r>
          </a:p>
          <a:p>
            <a:pPr lvl="1">
              <a:buNone/>
            </a:pPr>
            <a:r>
              <a:rPr lang="en-US" i="1" dirty="0" smtClean="0">
                <a:ea typeface="Cambria Math" pitchFamily="18" charset="0"/>
              </a:rPr>
              <a:t>U</a:t>
            </a:r>
            <a:r>
              <a:rPr lang="en-US" dirty="0" smtClean="0">
                <a:latin typeface="Cambria Math" pitchFamily="18" charset="0"/>
                <a:ea typeface="Cambria Math" pitchFamily="18" charset="0"/>
              </a:rPr>
              <a:t> = {0,1,2,3,4,5,6,7,8,9,10}  </a:t>
            </a:r>
          </a:p>
          <a:p>
            <a:pPr lvl="1">
              <a:buNone/>
            </a:pPr>
            <a:r>
              <a:rPr lang="en-US" i="1" dirty="0" smtClean="0">
                <a:ea typeface="Cambria Math" pitchFamily="18" charset="0"/>
              </a:rPr>
              <a:t>A</a:t>
            </a:r>
            <a:r>
              <a:rPr lang="en-US" dirty="0" smtClean="0">
                <a:ea typeface="Cambria Math" pitchFamily="18" charset="0"/>
              </a:rPr>
              <a:t> </a:t>
            </a:r>
            <a:r>
              <a:rPr lang="en-US" dirty="0" smtClean="0">
                <a:latin typeface="Cambria Math" pitchFamily="18" charset="0"/>
                <a:ea typeface="Cambria Math" pitchFamily="18" charset="0"/>
              </a:rPr>
              <a:t>= {1,2,3,4,5}   </a:t>
            </a:r>
            <a:r>
              <a:rPr lang="en-US" i="1" dirty="0" smtClean="0">
                <a:ea typeface="Cambria Math" pitchFamily="18" charset="0"/>
              </a:rPr>
              <a:t>B</a:t>
            </a:r>
            <a:r>
              <a:rPr lang="en-US" dirty="0" smtClean="0">
                <a:latin typeface="Cambria Math" pitchFamily="18" charset="0"/>
                <a:ea typeface="Cambria Math" pitchFamily="18" charset="0"/>
              </a:rPr>
              <a:t> ={4,5,6,7,8}</a:t>
            </a:r>
          </a:p>
          <a:p>
            <a:pPr lvl="1">
              <a:buNone/>
            </a:pPr>
            <a:r>
              <a:rPr lang="en-US" dirty="0" smtClean="0"/>
              <a:t>What is:</a:t>
            </a:r>
            <a:r>
              <a:rPr lang="en-US" b="1" dirty="0" smtClean="0">
                <a:latin typeface="Cambria Math" pitchFamily="18" charset="0"/>
                <a:ea typeface="Cambria Math" pitchFamily="18" charset="0"/>
              </a:rPr>
              <a:t>  </a:t>
            </a:r>
            <a:r>
              <a:rPr lang="en-US" dirty="0" smtClean="0">
                <a:latin typeface="Cambria Math" pitchFamily="18" charset="0"/>
                <a:ea typeface="Cambria Math" pitchFamily="18" charset="0"/>
              </a:rPr>
              <a:t> </a:t>
            </a:r>
          </a:p>
          <a:p>
            <a:pPr lvl="1"/>
            <a:r>
              <a:rPr lang="en-US" b="1" dirty="0" smtClean="0">
                <a:ea typeface="Cambria Math" pitchFamily="18" charset="0"/>
              </a:rPr>
              <a:t>Solution</a:t>
            </a:r>
            <a:r>
              <a:rPr lang="en-US" dirty="0" smtClean="0">
                <a:latin typeface="Cambria Math" pitchFamily="18" charset="0"/>
                <a:ea typeface="Cambria Math" pitchFamily="18" charset="0"/>
              </a:rPr>
              <a:t>: {1,2,3,6,7,8}</a:t>
            </a:r>
            <a:endParaRPr lang="en-US" dirty="0" smtClean="0"/>
          </a:p>
          <a:p>
            <a:pPr lvl="1">
              <a:buNone/>
            </a:pPr>
            <a:endParaRPr lang="en-US" dirty="0" smtClean="0"/>
          </a:p>
          <a:p>
            <a:pPr>
              <a:buNone/>
            </a:pPr>
            <a:endParaRPr lang="en-US" dirty="0"/>
          </a:p>
        </p:txBody>
      </p:sp>
      <p:pic>
        <p:nvPicPr>
          <p:cNvPr id="5" name="Picture 4" descr="addin_tmp.png"/>
          <p:cNvPicPr>
            <a:picLocks noChangeAspect="1"/>
          </p:cNvPicPr>
          <p:nvPr>
            <p:custDataLst>
              <p:tags r:id="rId1"/>
            </p:custDataLst>
          </p:nvPr>
        </p:nvPicPr>
        <p:blipFill>
          <a:blip r:embed="rId5" cstate="print"/>
          <a:stretch>
            <a:fillRect/>
          </a:stretch>
        </p:blipFill>
        <p:spPr>
          <a:xfrm>
            <a:off x="2286000" y="3048000"/>
            <a:ext cx="3051810" cy="382905"/>
          </a:xfrm>
          <a:prstGeom prst="rect">
            <a:avLst/>
          </a:prstGeom>
        </p:spPr>
      </p:pic>
      <p:pic>
        <p:nvPicPr>
          <p:cNvPr id="7" name="Picture 6" descr="addin_tmp.png"/>
          <p:cNvPicPr>
            <a:picLocks noChangeAspect="1"/>
          </p:cNvPicPr>
          <p:nvPr>
            <p:custDataLst>
              <p:tags r:id="rId2"/>
            </p:custDataLst>
          </p:nvPr>
        </p:nvPicPr>
        <p:blipFill>
          <a:blip r:embed="rId6" cstate="print"/>
          <a:stretch>
            <a:fillRect/>
          </a:stretch>
        </p:blipFill>
        <p:spPr>
          <a:xfrm>
            <a:off x="2590800" y="2438400"/>
            <a:ext cx="1025843" cy="308610"/>
          </a:xfrm>
          <a:prstGeom prst="rect">
            <a:avLst/>
          </a:prstGeom>
        </p:spPr>
      </p:pic>
      <p:pic>
        <p:nvPicPr>
          <p:cNvPr id="9" name="Picture 8" descr="addin_tmp.png"/>
          <p:cNvPicPr>
            <a:picLocks noChangeAspect="1"/>
          </p:cNvPicPr>
          <p:nvPr>
            <p:custDataLst>
              <p:tags r:id="rId3"/>
            </p:custDataLst>
          </p:nvPr>
        </p:nvPicPr>
        <p:blipFill>
          <a:blip r:embed="rId6" cstate="print"/>
          <a:stretch>
            <a:fillRect/>
          </a:stretch>
        </p:blipFill>
        <p:spPr>
          <a:xfrm>
            <a:off x="6172200" y="3657600"/>
            <a:ext cx="854869" cy="257175"/>
          </a:xfrm>
          <a:prstGeom prst="rect">
            <a:avLst/>
          </a:prstGeom>
        </p:spPr>
      </p:pic>
      <p:grpSp>
        <p:nvGrpSpPr>
          <p:cNvPr id="35" name="Group 34"/>
          <p:cNvGrpSpPr/>
          <p:nvPr/>
        </p:nvGrpSpPr>
        <p:grpSpPr>
          <a:xfrm>
            <a:off x="4953000" y="3581400"/>
            <a:ext cx="3493476" cy="2057400"/>
            <a:chOff x="4953000" y="3581400"/>
            <a:chExt cx="3493476" cy="2057400"/>
          </a:xfrm>
        </p:grpSpPr>
        <p:sp>
          <p:nvSpPr>
            <p:cNvPr id="10" name="Rectangle 9"/>
            <p:cNvSpPr/>
            <p:nvPr/>
          </p:nvSpPr>
          <p:spPr>
            <a:xfrm>
              <a:off x="4953000" y="3581400"/>
              <a:ext cx="3352800" cy="2057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5486399" y="4191001"/>
              <a:ext cx="1312985" cy="1303421"/>
            </a:xfrm>
            <a:prstGeom prst="ellipse">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6172199" y="4191001"/>
              <a:ext cx="1312985" cy="1303421"/>
            </a:xfrm>
            <a:prstGeom prst="ellipse">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7543799" y="4210725"/>
              <a:ext cx="902677" cy="369332"/>
            </a:xfrm>
            <a:prstGeom prst="rect">
              <a:avLst/>
            </a:prstGeom>
            <a:noFill/>
          </p:spPr>
          <p:txBody>
            <a:bodyPr wrap="square" rtlCol="0">
              <a:spAutoFit/>
            </a:bodyPr>
            <a:lstStyle/>
            <a:p>
              <a:r>
                <a:rPr lang="en-US" dirty="0" smtClean="0"/>
                <a:t>U</a:t>
              </a:r>
              <a:endParaRPr lang="en-US" dirty="0"/>
            </a:p>
          </p:txBody>
        </p:sp>
        <p:sp>
          <p:nvSpPr>
            <p:cNvPr id="14" name="TextBox 13"/>
            <p:cNvSpPr txBox="1"/>
            <p:nvPr/>
          </p:nvSpPr>
          <p:spPr>
            <a:xfrm>
              <a:off x="5562600" y="4643862"/>
              <a:ext cx="410308" cy="369332"/>
            </a:xfrm>
            <a:prstGeom prst="rect">
              <a:avLst/>
            </a:prstGeom>
            <a:noFill/>
          </p:spPr>
          <p:txBody>
            <a:bodyPr wrap="square" rtlCol="0">
              <a:spAutoFit/>
            </a:bodyPr>
            <a:lstStyle/>
            <a:p>
              <a:r>
                <a:rPr lang="en-US" dirty="0" smtClean="0"/>
                <a:t>A</a:t>
              </a:r>
              <a:endParaRPr lang="en-US" dirty="0"/>
            </a:p>
          </p:txBody>
        </p:sp>
        <p:sp>
          <p:nvSpPr>
            <p:cNvPr id="15" name="TextBox 14"/>
            <p:cNvSpPr txBox="1"/>
            <p:nvPr/>
          </p:nvSpPr>
          <p:spPr>
            <a:xfrm>
              <a:off x="6858000" y="4643862"/>
              <a:ext cx="410308" cy="369332"/>
            </a:xfrm>
            <a:prstGeom prst="rect">
              <a:avLst/>
            </a:prstGeom>
            <a:noFill/>
          </p:spPr>
          <p:txBody>
            <a:bodyPr wrap="square" rtlCol="0">
              <a:spAutoFit/>
            </a:bodyPr>
            <a:lstStyle/>
            <a:p>
              <a:r>
                <a:rPr lang="en-US" dirty="0" smtClean="0"/>
                <a:t>B</a:t>
              </a:r>
              <a:endParaRPr lang="en-US" dirty="0"/>
            </a:p>
          </p:txBody>
        </p:sp>
        <p:sp>
          <p:nvSpPr>
            <p:cNvPr id="16" name="Oval 15"/>
            <p:cNvSpPr/>
            <p:nvPr/>
          </p:nvSpPr>
          <p:spPr>
            <a:xfrm>
              <a:off x="6172199" y="4319336"/>
              <a:ext cx="574431" cy="110289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TextBox 21"/>
          <p:cNvSpPr txBox="1"/>
          <p:nvPr/>
        </p:nvSpPr>
        <p:spPr>
          <a:xfrm>
            <a:off x="5638800" y="5943600"/>
            <a:ext cx="2438400" cy="369332"/>
          </a:xfrm>
          <a:prstGeom prst="rect">
            <a:avLst/>
          </a:prstGeom>
          <a:noFill/>
        </p:spPr>
        <p:txBody>
          <a:bodyPr wrap="square" rtlCol="0">
            <a:spAutoFit/>
          </a:bodyPr>
          <a:lstStyle/>
          <a:p>
            <a:r>
              <a:rPr lang="en-US" dirty="0" smtClean="0"/>
              <a:t>Venn Diagram</a:t>
            </a:r>
            <a:endParaRPr lang="en-US" dirty="0"/>
          </a:p>
        </p:txBody>
      </p:sp>
      <p:cxnSp>
        <p:nvCxnSpPr>
          <p:cNvPr id="32" name="Straight Arrow Connector 31"/>
          <p:cNvCxnSpPr>
            <a:stCxn id="9" idx="2"/>
          </p:cNvCxnSpPr>
          <p:nvPr/>
        </p:nvCxnSpPr>
        <p:spPr>
          <a:xfrm rot="16200000" flipH="1">
            <a:off x="6590705" y="3923704"/>
            <a:ext cx="276225" cy="25836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a:stCxn id="9" idx="2"/>
          </p:cNvCxnSpPr>
          <p:nvPr/>
        </p:nvCxnSpPr>
        <p:spPr>
          <a:xfrm rot="5400000">
            <a:off x="6285906" y="3877270"/>
            <a:ext cx="276225" cy="35123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Ταυτότητες συνόλων </a:t>
            </a:r>
            <a:br>
              <a:rPr lang="el-GR" dirty="0" smtClean="0"/>
            </a:br>
            <a:r>
              <a:rPr lang="en-US" dirty="0" smtClean="0"/>
              <a:t>Set Identities</a:t>
            </a:r>
            <a:endParaRPr lang="en-US" dirty="0"/>
          </a:p>
        </p:txBody>
      </p:sp>
      <p:sp>
        <p:nvSpPr>
          <p:cNvPr id="3" name="Content Placeholder 2"/>
          <p:cNvSpPr>
            <a:spLocks noGrp="1"/>
          </p:cNvSpPr>
          <p:nvPr>
            <p:ph idx="1"/>
          </p:nvPr>
        </p:nvSpPr>
        <p:spPr/>
        <p:txBody>
          <a:bodyPr/>
          <a:lstStyle/>
          <a:p>
            <a:r>
              <a:rPr lang="en-US" dirty="0" smtClean="0"/>
              <a:t>Identity laws</a:t>
            </a:r>
            <a:r>
              <a:rPr lang="el-GR" dirty="0" smtClean="0"/>
              <a:t> – </a:t>
            </a:r>
            <a:r>
              <a:rPr lang="el-GR" dirty="0" err="1" smtClean="0"/>
              <a:t>ταυτοτικοί</a:t>
            </a:r>
            <a:r>
              <a:rPr lang="el-GR" dirty="0" smtClean="0"/>
              <a:t> νόμοι</a:t>
            </a:r>
            <a:endParaRPr lang="en-US" dirty="0" smtClean="0"/>
          </a:p>
          <a:p>
            <a:pPr>
              <a:buNone/>
            </a:pPr>
            <a:r>
              <a:rPr lang="en-US" dirty="0" smtClean="0"/>
              <a:t>                                           </a:t>
            </a:r>
          </a:p>
          <a:p>
            <a:r>
              <a:rPr lang="en-US" dirty="0" smtClean="0"/>
              <a:t>Domination laws</a:t>
            </a:r>
            <a:r>
              <a:rPr lang="el-GR" dirty="0" smtClean="0"/>
              <a:t> – νόμοι κυριαρχίας</a:t>
            </a:r>
            <a:endParaRPr lang="en-US" dirty="0" smtClean="0"/>
          </a:p>
          <a:p>
            <a:pPr>
              <a:buNone/>
            </a:pPr>
            <a:r>
              <a:rPr lang="en-US" dirty="0" smtClean="0"/>
              <a:t>                                            </a:t>
            </a:r>
          </a:p>
          <a:p>
            <a:r>
              <a:rPr lang="en-US" dirty="0" smtClean="0"/>
              <a:t>Idempotent laws</a:t>
            </a:r>
            <a:r>
              <a:rPr lang="el-GR" dirty="0" smtClean="0"/>
              <a:t> – νόμοι αυτοδυναμίας</a:t>
            </a:r>
            <a:endParaRPr lang="en-US" dirty="0" smtClean="0"/>
          </a:p>
          <a:p>
            <a:pPr>
              <a:buNone/>
            </a:pPr>
            <a:r>
              <a:rPr lang="en-US" dirty="0" smtClean="0"/>
              <a:t>                                           </a:t>
            </a:r>
          </a:p>
          <a:p>
            <a:r>
              <a:rPr lang="en-US" dirty="0" smtClean="0"/>
              <a:t>Complementation law</a:t>
            </a:r>
            <a:r>
              <a:rPr lang="el-GR" dirty="0" smtClean="0"/>
              <a:t> – διπλή άρνηση</a:t>
            </a:r>
            <a:endParaRPr lang="en-US" dirty="0" smtClean="0"/>
          </a:p>
        </p:txBody>
      </p:sp>
      <p:pic>
        <p:nvPicPr>
          <p:cNvPr id="4" name="Content Placeholder 3" descr="addin_tmp.png"/>
          <p:cNvPicPr>
            <a:picLocks noChangeAspect="1"/>
          </p:cNvPicPr>
          <p:nvPr>
            <p:custDataLst>
              <p:tags r:id="rId1"/>
            </p:custDataLst>
          </p:nvPr>
        </p:nvPicPr>
        <p:blipFill>
          <a:blip r:embed="rId10" cstate="print"/>
          <a:stretch>
            <a:fillRect/>
          </a:stretch>
        </p:blipFill>
        <p:spPr>
          <a:xfrm>
            <a:off x="1828800" y="2514600"/>
            <a:ext cx="1665923" cy="320040"/>
          </a:xfrm>
          <a:prstGeom prst="rect">
            <a:avLst/>
          </a:prstGeom>
        </p:spPr>
      </p:pic>
      <p:pic>
        <p:nvPicPr>
          <p:cNvPr id="5" name="Picture 4" descr="addin_tmp.png"/>
          <p:cNvPicPr>
            <a:picLocks noChangeAspect="1"/>
          </p:cNvPicPr>
          <p:nvPr>
            <p:custDataLst>
              <p:tags r:id="rId2"/>
            </p:custDataLst>
          </p:nvPr>
        </p:nvPicPr>
        <p:blipFill>
          <a:blip r:embed="rId11" cstate="print"/>
          <a:stretch>
            <a:fillRect/>
          </a:stretch>
        </p:blipFill>
        <p:spPr>
          <a:xfrm>
            <a:off x="4191000" y="2514600"/>
            <a:ext cx="1777365" cy="274320"/>
          </a:xfrm>
          <a:prstGeom prst="rect">
            <a:avLst/>
          </a:prstGeom>
        </p:spPr>
      </p:pic>
      <p:pic>
        <p:nvPicPr>
          <p:cNvPr id="6" name="Picture 5" descr="addin_tmp.png"/>
          <p:cNvPicPr>
            <a:picLocks noChangeAspect="1"/>
          </p:cNvPicPr>
          <p:nvPr>
            <p:custDataLst>
              <p:tags r:id="rId3"/>
            </p:custDataLst>
          </p:nvPr>
        </p:nvPicPr>
        <p:blipFill>
          <a:blip r:embed="rId12" cstate="print"/>
          <a:stretch>
            <a:fillRect/>
          </a:stretch>
        </p:blipFill>
        <p:spPr>
          <a:xfrm>
            <a:off x="1828800" y="3505200"/>
            <a:ext cx="1791653" cy="274320"/>
          </a:xfrm>
          <a:prstGeom prst="rect">
            <a:avLst/>
          </a:prstGeom>
        </p:spPr>
      </p:pic>
      <p:pic>
        <p:nvPicPr>
          <p:cNvPr id="7" name="Picture 6" descr="addin_tmp.png"/>
          <p:cNvPicPr>
            <a:picLocks noChangeAspect="1"/>
          </p:cNvPicPr>
          <p:nvPr>
            <p:custDataLst>
              <p:tags r:id="rId4"/>
            </p:custDataLst>
          </p:nvPr>
        </p:nvPicPr>
        <p:blipFill>
          <a:blip r:embed="rId13" cstate="print"/>
          <a:stretch>
            <a:fillRect/>
          </a:stretch>
        </p:blipFill>
        <p:spPr>
          <a:xfrm>
            <a:off x="4191000" y="3429000"/>
            <a:ext cx="1563053" cy="320040"/>
          </a:xfrm>
          <a:prstGeom prst="rect">
            <a:avLst/>
          </a:prstGeom>
        </p:spPr>
      </p:pic>
      <p:pic>
        <p:nvPicPr>
          <p:cNvPr id="8" name="Content Placeholder 3" descr="addin_tmp.png"/>
          <p:cNvPicPr>
            <a:picLocks noChangeAspect="1"/>
          </p:cNvPicPr>
          <p:nvPr>
            <p:custDataLst>
              <p:tags r:id="rId5"/>
            </p:custDataLst>
          </p:nvPr>
        </p:nvPicPr>
        <p:blipFill>
          <a:blip r:embed="rId14" cstate="print"/>
          <a:stretch>
            <a:fillRect/>
          </a:stretch>
        </p:blipFill>
        <p:spPr>
          <a:xfrm>
            <a:off x="1828800" y="4495800"/>
            <a:ext cx="1760220" cy="274320"/>
          </a:xfrm>
          <a:prstGeom prst="rect">
            <a:avLst/>
          </a:prstGeom>
        </p:spPr>
      </p:pic>
      <p:pic>
        <p:nvPicPr>
          <p:cNvPr id="9" name="Picture 8" descr="addin_tmp.png"/>
          <p:cNvPicPr>
            <a:picLocks noChangeAspect="1"/>
          </p:cNvPicPr>
          <p:nvPr>
            <p:custDataLst>
              <p:tags r:id="rId6"/>
            </p:custDataLst>
          </p:nvPr>
        </p:nvPicPr>
        <p:blipFill>
          <a:blip r:embed="rId15" cstate="print"/>
          <a:stretch>
            <a:fillRect/>
          </a:stretch>
        </p:blipFill>
        <p:spPr>
          <a:xfrm>
            <a:off x="4267200" y="4495800"/>
            <a:ext cx="1760220" cy="274320"/>
          </a:xfrm>
          <a:prstGeom prst="rect">
            <a:avLst/>
          </a:prstGeom>
        </p:spPr>
      </p:pic>
      <p:pic>
        <p:nvPicPr>
          <p:cNvPr id="10" name="Picture 9" descr="addin_tmp.png"/>
          <p:cNvPicPr>
            <a:picLocks noChangeAspect="1"/>
          </p:cNvPicPr>
          <p:nvPr>
            <p:custDataLst>
              <p:tags r:id="rId7"/>
            </p:custDataLst>
          </p:nvPr>
        </p:nvPicPr>
        <p:blipFill>
          <a:blip r:embed="rId16" cstate="print"/>
          <a:stretch>
            <a:fillRect/>
          </a:stretch>
        </p:blipFill>
        <p:spPr>
          <a:xfrm>
            <a:off x="2895600" y="5562600"/>
            <a:ext cx="1360170" cy="494348"/>
          </a:xfrm>
          <a:prstGeom prst="rect">
            <a:avLst/>
          </a:prstGeom>
        </p:spPr>
      </p:pic>
      <p:sp>
        <p:nvSpPr>
          <p:cNvPr id="11" name="TextBox 10"/>
          <p:cNvSpPr txBox="1"/>
          <p:nvPr/>
        </p:nvSpPr>
        <p:spPr>
          <a:xfrm>
            <a:off x="4267200" y="6172200"/>
            <a:ext cx="3276600" cy="369332"/>
          </a:xfrm>
          <a:prstGeom prst="rect">
            <a:avLst/>
          </a:prstGeom>
          <a:noFill/>
        </p:spPr>
        <p:txBody>
          <a:bodyPr wrap="square" rtlCol="0">
            <a:spAutoFit/>
          </a:bodyPr>
          <a:lstStyle/>
          <a:p>
            <a:r>
              <a:rPr lang="en-US" i="1" dirty="0" smtClean="0"/>
              <a:t>Continued on next slide</a:t>
            </a:r>
            <a:r>
              <a:rPr lang="en-US" dirty="0" smtClean="0"/>
              <a:t> </a:t>
            </a:r>
            <a:r>
              <a:rPr lang="en-US" dirty="0" smtClean="0">
                <a:sym typeface="Wingdings" pitchFamily="2" charset="2"/>
              </a:rPr>
              <a:t></a:t>
            </a:r>
            <a:endParaRPr 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Ταυτότητες- </a:t>
            </a:r>
            <a:r>
              <a:rPr lang="en-US" smtClean="0"/>
              <a:t>Set </a:t>
            </a:r>
            <a:r>
              <a:rPr lang="en-US" dirty="0" smtClean="0"/>
              <a:t>Identities</a:t>
            </a:r>
            <a:endParaRPr lang="en-US" dirty="0"/>
          </a:p>
        </p:txBody>
      </p:sp>
      <p:sp>
        <p:nvSpPr>
          <p:cNvPr id="3" name="Content Placeholder 2"/>
          <p:cNvSpPr>
            <a:spLocks noGrp="1"/>
          </p:cNvSpPr>
          <p:nvPr>
            <p:ph idx="1"/>
          </p:nvPr>
        </p:nvSpPr>
        <p:spPr/>
        <p:txBody>
          <a:bodyPr/>
          <a:lstStyle/>
          <a:p>
            <a:r>
              <a:rPr lang="en-US" dirty="0" smtClean="0"/>
              <a:t>Commutative laws</a:t>
            </a:r>
            <a:r>
              <a:rPr lang="el-GR" dirty="0" smtClean="0"/>
              <a:t> - αντιμετάθεση</a:t>
            </a:r>
            <a:endParaRPr lang="en-US" dirty="0" smtClean="0"/>
          </a:p>
          <a:p>
            <a:pPr>
              <a:buNone/>
            </a:pPr>
            <a:r>
              <a:rPr lang="en-US" dirty="0" smtClean="0"/>
              <a:t>                                           </a:t>
            </a:r>
          </a:p>
          <a:p>
            <a:r>
              <a:rPr lang="en-US" dirty="0" smtClean="0"/>
              <a:t>Associative laws</a:t>
            </a:r>
            <a:r>
              <a:rPr lang="el-GR" dirty="0" smtClean="0"/>
              <a:t> </a:t>
            </a:r>
            <a:r>
              <a:rPr lang="el-GR" dirty="0" smtClean="0"/>
              <a:t>– προσεταιρισμός</a:t>
            </a:r>
            <a:endParaRPr lang="en-US" dirty="0" smtClean="0"/>
          </a:p>
          <a:p>
            <a:pPr>
              <a:buNone/>
            </a:pPr>
            <a:r>
              <a:rPr lang="en-US" dirty="0" smtClean="0"/>
              <a:t>    </a:t>
            </a:r>
          </a:p>
          <a:p>
            <a:pPr>
              <a:buNone/>
            </a:pPr>
            <a:r>
              <a:rPr lang="en-US" dirty="0" smtClean="0"/>
              <a:t>                                                                         </a:t>
            </a:r>
          </a:p>
          <a:p>
            <a:r>
              <a:rPr lang="en-US" dirty="0" smtClean="0"/>
              <a:t>Distributive </a:t>
            </a:r>
            <a:r>
              <a:rPr lang="en-US" dirty="0" smtClean="0"/>
              <a:t>laws</a:t>
            </a:r>
            <a:r>
              <a:rPr lang="el-GR" dirty="0" smtClean="0"/>
              <a:t> - επιμερισμός</a:t>
            </a:r>
            <a:endParaRPr lang="en-US" dirty="0" smtClean="0"/>
          </a:p>
          <a:p>
            <a:pPr>
              <a:buNone/>
            </a:pPr>
            <a:endParaRPr lang="en-US" dirty="0" smtClean="0"/>
          </a:p>
          <a:p>
            <a:pPr>
              <a:buNone/>
            </a:pPr>
            <a:endParaRPr lang="en-US" dirty="0" smtClean="0"/>
          </a:p>
        </p:txBody>
      </p:sp>
      <p:pic>
        <p:nvPicPr>
          <p:cNvPr id="11" name="Content Placeholder 3" descr="addin_tmp.png"/>
          <p:cNvPicPr>
            <a:picLocks noChangeAspect="1"/>
          </p:cNvPicPr>
          <p:nvPr>
            <p:custDataLst>
              <p:tags r:id="rId1"/>
            </p:custDataLst>
          </p:nvPr>
        </p:nvPicPr>
        <p:blipFill>
          <a:blip r:embed="rId9" cstate="print"/>
          <a:stretch>
            <a:fillRect/>
          </a:stretch>
        </p:blipFill>
        <p:spPr>
          <a:xfrm>
            <a:off x="1828800" y="2590800"/>
            <a:ext cx="2511743" cy="274320"/>
          </a:xfrm>
          <a:prstGeom prst="rect">
            <a:avLst/>
          </a:prstGeom>
        </p:spPr>
      </p:pic>
      <p:pic>
        <p:nvPicPr>
          <p:cNvPr id="12" name="Picture 11" descr="addin_tmp.png"/>
          <p:cNvPicPr>
            <a:picLocks noChangeAspect="1"/>
          </p:cNvPicPr>
          <p:nvPr>
            <p:custDataLst>
              <p:tags r:id="rId2"/>
            </p:custDataLst>
          </p:nvPr>
        </p:nvPicPr>
        <p:blipFill>
          <a:blip r:embed="rId10" cstate="print"/>
          <a:stretch>
            <a:fillRect/>
          </a:stretch>
        </p:blipFill>
        <p:spPr>
          <a:xfrm>
            <a:off x="5181600" y="2590800"/>
            <a:ext cx="2511743" cy="274320"/>
          </a:xfrm>
          <a:prstGeom prst="rect">
            <a:avLst/>
          </a:prstGeom>
        </p:spPr>
      </p:pic>
      <p:pic>
        <p:nvPicPr>
          <p:cNvPr id="13" name="Picture 12" descr="addin_tmp.png"/>
          <p:cNvPicPr>
            <a:picLocks noChangeAspect="1"/>
          </p:cNvPicPr>
          <p:nvPr>
            <p:custDataLst>
              <p:tags r:id="rId3"/>
            </p:custDataLst>
          </p:nvPr>
        </p:nvPicPr>
        <p:blipFill>
          <a:blip r:embed="rId11" cstate="print"/>
          <a:stretch>
            <a:fillRect/>
          </a:stretch>
        </p:blipFill>
        <p:spPr>
          <a:xfrm>
            <a:off x="914400" y="3429000"/>
            <a:ext cx="4543425" cy="382905"/>
          </a:xfrm>
          <a:prstGeom prst="rect">
            <a:avLst/>
          </a:prstGeom>
        </p:spPr>
      </p:pic>
      <p:pic>
        <p:nvPicPr>
          <p:cNvPr id="14" name="Content Placeholder 3" descr="addin_tmp.png"/>
          <p:cNvPicPr>
            <a:picLocks noChangeAspect="1"/>
          </p:cNvPicPr>
          <p:nvPr>
            <p:custDataLst>
              <p:tags r:id="rId4"/>
            </p:custDataLst>
          </p:nvPr>
        </p:nvPicPr>
        <p:blipFill>
          <a:blip r:embed="rId12" cstate="print"/>
          <a:stretch>
            <a:fillRect/>
          </a:stretch>
        </p:blipFill>
        <p:spPr>
          <a:xfrm>
            <a:off x="914400" y="3886200"/>
            <a:ext cx="4543425" cy="382905"/>
          </a:xfrm>
          <a:prstGeom prst="rect">
            <a:avLst/>
          </a:prstGeom>
        </p:spPr>
      </p:pic>
      <p:pic>
        <p:nvPicPr>
          <p:cNvPr id="15" name="Content Placeholder 3" descr="addin_tmp.png"/>
          <p:cNvPicPr>
            <a:picLocks noChangeAspect="1"/>
          </p:cNvPicPr>
          <p:nvPr>
            <p:custDataLst>
              <p:tags r:id="rId5"/>
            </p:custDataLst>
          </p:nvPr>
        </p:nvPicPr>
        <p:blipFill>
          <a:blip r:embed="rId13" cstate="print"/>
          <a:stretch>
            <a:fillRect/>
          </a:stretch>
        </p:blipFill>
        <p:spPr>
          <a:xfrm>
            <a:off x="838200" y="4953000"/>
            <a:ext cx="5520690" cy="382905"/>
          </a:xfrm>
          <a:prstGeom prst="rect">
            <a:avLst/>
          </a:prstGeom>
        </p:spPr>
      </p:pic>
      <p:pic>
        <p:nvPicPr>
          <p:cNvPr id="16" name="Picture 15" descr="addin_tmp.png"/>
          <p:cNvPicPr>
            <a:picLocks noChangeAspect="1"/>
          </p:cNvPicPr>
          <p:nvPr>
            <p:custDataLst>
              <p:tags r:id="rId6"/>
            </p:custDataLst>
          </p:nvPr>
        </p:nvPicPr>
        <p:blipFill>
          <a:blip r:embed="rId14" cstate="print"/>
          <a:stretch>
            <a:fillRect/>
          </a:stretch>
        </p:blipFill>
        <p:spPr>
          <a:xfrm>
            <a:off x="914400" y="5562600"/>
            <a:ext cx="5520690" cy="382905"/>
          </a:xfrm>
          <a:prstGeom prst="rect">
            <a:avLst/>
          </a:prstGeom>
        </p:spPr>
      </p:pic>
      <p:sp>
        <p:nvSpPr>
          <p:cNvPr id="10" name="TextBox 9"/>
          <p:cNvSpPr txBox="1"/>
          <p:nvPr/>
        </p:nvSpPr>
        <p:spPr>
          <a:xfrm>
            <a:off x="4648200" y="6172200"/>
            <a:ext cx="3276600" cy="369332"/>
          </a:xfrm>
          <a:prstGeom prst="rect">
            <a:avLst/>
          </a:prstGeom>
          <a:noFill/>
        </p:spPr>
        <p:txBody>
          <a:bodyPr wrap="square" rtlCol="0">
            <a:spAutoFit/>
          </a:bodyPr>
          <a:lstStyle/>
          <a:p>
            <a:r>
              <a:rPr lang="en-US" i="1" dirty="0" smtClean="0"/>
              <a:t>Continued on next slide</a:t>
            </a:r>
            <a:r>
              <a:rPr lang="en-US" dirty="0" smtClean="0"/>
              <a:t> </a:t>
            </a:r>
            <a:r>
              <a:rPr lang="en-US" dirty="0" smtClean="0">
                <a:sym typeface="Wingdings" pitchFamily="2" charset="2"/>
              </a:rPr>
              <a:t></a:t>
            </a:r>
            <a:endParaRPr 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Set Identities</a:t>
            </a:r>
            <a:endParaRPr lang="en-US" dirty="0"/>
          </a:p>
        </p:txBody>
      </p:sp>
      <p:sp>
        <p:nvSpPr>
          <p:cNvPr id="3" name="Content Placeholder 2"/>
          <p:cNvSpPr>
            <a:spLocks noGrp="1"/>
          </p:cNvSpPr>
          <p:nvPr>
            <p:ph idx="1"/>
          </p:nvPr>
        </p:nvSpPr>
        <p:spPr/>
        <p:txBody>
          <a:bodyPr/>
          <a:lstStyle/>
          <a:p>
            <a:r>
              <a:rPr lang="en-US" dirty="0" smtClean="0"/>
              <a:t>De Morgan’s laws</a:t>
            </a:r>
          </a:p>
          <a:p>
            <a:endParaRPr lang="en-US" dirty="0" smtClean="0"/>
          </a:p>
          <a:p>
            <a:pPr>
              <a:buNone/>
            </a:pPr>
            <a:r>
              <a:rPr lang="en-US" dirty="0" smtClean="0"/>
              <a:t>                                 </a:t>
            </a:r>
          </a:p>
          <a:p>
            <a:r>
              <a:rPr lang="en-US" dirty="0" smtClean="0"/>
              <a:t>Absorption laws</a:t>
            </a:r>
            <a:r>
              <a:rPr lang="el-GR" dirty="0" smtClean="0"/>
              <a:t> - απορρόφηση</a:t>
            </a:r>
            <a:endParaRPr lang="en-US" dirty="0" smtClean="0"/>
          </a:p>
          <a:p>
            <a:pPr>
              <a:buNone/>
            </a:pPr>
            <a:r>
              <a:rPr lang="en-US" dirty="0" smtClean="0"/>
              <a:t>    </a:t>
            </a:r>
          </a:p>
          <a:p>
            <a:pPr>
              <a:buNone/>
            </a:pPr>
            <a:r>
              <a:rPr lang="en-US" dirty="0" smtClean="0"/>
              <a:t>                                                                         </a:t>
            </a:r>
          </a:p>
          <a:p>
            <a:r>
              <a:rPr lang="en-US" dirty="0" smtClean="0"/>
              <a:t>Complement laws</a:t>
            </a:r>
            <a:r>
              <a:rPr lang="el-GR" dirty="0" smtClean="0"/>
              <a:t> – συμπλήρωμα </a:t>
            </a:r>
            <a:endParaRPr lang="en-US" dirty="0" smtClean="0"/>
          </a:p>
          <a:p>
            <a:pPr>
              <a:buNone/>
            </a:pPr>
            <a:endParaRPr lang="en-US" dirty="0" smtClean="0">
              <a:solidFill>
                <a:srgbClr val="FF0000"/>
              </a:solidFill>
            </a:endParaRPr>
          </a:p>
          <a:p>
            <a:pPr>
              <a:buNone/>
            </a:pPr>
            <a:endParaRPr lang="en-US" dirty="0" smtClean="0">
              <a:solidFill>
                <a:srgbClr val="FF0000"/>
              </a:solidFill>
            </a:endParaRPr>
          </a:p>
        </p:txBody>
      </p:sp>
      <p:pic>
        <p:nvPicPr>
          <p:cNvPr id="10" name="Content Placeholder 3" descr="addin_tmp.png"/>
          <p:cNvPicPr>
            <a:picLocks noChangeAspect="1"/>
          </p:cNvPicPr>
          <p:nvPr>
            <p:custDataLst>
              <p:tags r:id="rId1"/>
            </p:custDataLst>
          </p:nvPr>
        </p:nvPicPr>
        <p:blipFill>
          <a:blip r:embed="rId9" cstate="print"/>
          <a:stretch>
            <a:fillRect/>
          </a:stretch>
        </p:blipFill>
        <p:spPr>
          <a:xfrm>
            <a:off x="1295400" y="2514600"/>
            <a:ext cx="2534603" cy="328613"/>
          </a:xfrm>
          <a:prstGeom prst="rect">
            <a:avLst/>
          </a:prstGeom>
        </p:spPr>
      </p:pic>
      <p:pic>
        <p:nvPicPr>
          <p:cNvPr id="17" name="Picture 16" descr="addin_tmp.png"/>
          <p:cNvPicPr>
            <a:picLocks noChangeAspect="1"/>
          </p:cNvPicPr>
          <p:nvPr>
            <p:custDataLst>
              <p:tags r:id="rId2"/>
            </p:custDataLst>
          </p:nvPr>
        </p:nvPicPr>
        <p:blipFill>
          <a:blip r:embed="rId10" cstate="print"/>
          <a:stretch>
            <a:fillRect/>
          </a:stretch>
        </p:blipFill>
        <p:spPr>
          <a:xfrm>
            <a:off x="4572000" y="2514600"/>
            <a:ext cx="2534603" cy="328613"/>
          </a:xfrm>
          <a:prstGeom prst="rect">
            <a:avLst/>
          </a:prstGeom>
        </p:spPr>
      </p:pic>
      <p:pic>
        <p:nvPicPr>
          <p:cNvPr id="18" name="Content Placeholder 3" descr="addin_tmp.png"/>
          <p:cNvPicPr>
            <a:picLocks noChangeAspect="1"/>
          </p:cNvPicPr>
          <p:nvPr>
            <p:custDataLst>
              <p:tags r:id="rId3"/>
            </p:custDataLst>
          </p:nvPr>
        </p:nvPicPr>
        <p:blipFill>
          <a:blip r:embed="rId11" cstate="print"/>
          <a:stretch>
            <a:fillRect/>
          </a:stretch>
        </p:blipFill>
        <p:spPr>
          <a:xfrm>
            <a:off x="990600" y="4038600"/>
            <a:ext cx="2786063" cy="382905"/>
          </a:xfrm>
          <a:prstGeom prst="rect">
            <a:avLst/>
          </a:prstGeom>
        </p:spPr>
      </p:pic>
      <p:pic>
        <p:nvPicPr>
          <p:cNvPr id="19" name="Picture 18" descr="addin_tmp.png"/>
          <p:cNvPicPr>
            <a:picLocks noChangeAspect="1"/>
          </p:cNvPicPr>
          <p:nvPr>
            <p:custDataLst>
              <p:tags r:id="rId4"/>
            </p:custDataLst>
          </p:nvPr>
        </p:nvPicPr>
        <p:blipFill>
          <a:blip r:embed="rId12" cstate="print"/>
          <a:stretch>
            <a:fillRect/>
          </a:stretch>
        </p:blipFill>
        <p:spPr>
          <a:xfrm>
            <a:off x="4267200" y="4038600"/>
            <a:ext cx="2786063" cy="382905"/>
          </a:xfrm>
          <a:prstGeom prst="rect">
            <a:avLst/>
          </a:prstGeom>
        </p:spPr>
      </p:pic>
      <p:pic>
        <p:nvPicPr>
          <p:cNvPr id="20" name="Picture 19" descr="addin_tmp.png"/>
          <p:cNvPicPr>
            <a:picLocks noChangeAspect="1"/>
          </p:cNvPicPr>
          <p:nvPr>
            <p:custDataLst>
              <p:tags r:id="rId5"/>
            </p:custDataLst>
          </p:nvPr>
        </p:nvPicPr>
        <p:blipFill>
          <a:blip r:embed="rId13" cstate="print"/>
          <a:stretch>
            <a:fillRect/>
          </a:stretch>
        </p:blipFill>
        <p:spPr>
          <a:xfrm>
            <a:off x="1295400" y="5562600"/>
            <a:ext cx="1774508" cy="328613"/>
          </a:xfrm>
          <a:prstGeom prst="rect">
            <a:avLst/>
          </a:prstGeom>
        </p:spPr>
      </p:pic>
      <p:pic>
        <p:nvPicPr>
          <p:cNvPr id="21" name="Picture 20" descr="addin_tmp.png"/>
          <p:cNvPicPr>
            <a:picLocks noChangeAspect="1"/>
          </p:cNvPicPr>
          <p:nvPr>
            <p:custDataLst>
              <p:tags r:id="rId6"/>
            </p:custDataLst>
          </p:nvPr>
        </p:nvPicPr>
        <p:blipFill>
          <a:blip r:embed="rId14" cstate="print"/>
          <a:stretch>
            <a:fillRect/>
          </a:stretch>
        </p:blipFill>
        <p:spPr>
          <a:xfrm>
            <a:off x="4495800" y="5562600"/>
            <a:ext cx="1657350" cy="351473"/>
          </a:xfrm>
          <a:prstGeom prst="rect">
            <a:avLst/>
          </a:prstGeom>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Proving Set Identities</a:t>
            </a:r>
            <a:endParaRPr lang="en-US" dirty="0"/>
          </a:p>
        </p:txBody>
      </p:sp>
      <p:sp>
        <p:nvSpPr>
          <p:cNvPr id="3" name="Content Placeholder 2"/>
          <p:cNvSpPr>
            <a:spLocks noGrp="1"/>
          </p:cNvSpPr>
          <p:nvPr>
            <p:ph idx="1"/>
          </p:nvPr>
        </p:nvSpPr>
        <p:spPr/>
        <p:txBody>
          <a:bodyPr/>
          <a:lstStyle/>
          <a:p>
            <a:pPr marL="514350" indent="-514350"/>
            <a:r>
              <a:rPr lang="en-US" dirty="0" smtClean="0"/>
              <a:t>Different ways to prove set identities:</a:t>
            </a:r>
          </a:p>
          <a:p>
            <a:pPr marL="880110" lvl="1" indent="-514350">
              <a:buFont typeface="+mj-lt"/>
              <a:buAutoNum type="arabicPeriod"/>
            </a:pPr>
            <a:r>
              <a:rPr lang="en-US" dirty="0" smtClean="0"/>
              <a:t>Prove that each set (side of the identity) is a subset of the other.</a:t>
            </a:r>
          </a:p>
          <a:p>
            <a:pPr marL="880110" lvl="1" indent="-514350">
              <a:buFont typeface="+mj-lt"/>
              <a:buAutoNum type="arabicPeriod"/>
            </a:pPr>
            <a:r>
              <a:rPr lang="en-US" dirty="0" smtClean="0"/>
              <a:t>Use set builder notation and propositional logic.</a:t>
            </a:r>
          </a:p>
          <a:p>
            <a:pPr marL="880110" lvl="1" indent="-514350">
              <a:buFont typeface="+mj-lt"/>
              <a:buAutoNum type="arabicPeriod"/>
            </a:pPr>
            <a:r>
              <a:rPr lang="en-US" dirty="0" smtClean="0"/>
              <a:t>Membership Tables: Verify that elements in the same combination of sets always either belong or do not belong to the same side of the identity.  Use </a:t>
            </a:r>
            <a:r>
              <a:rPr lang="en-US" dirty="0" smtClean="0">
                <a:latin typeface="Cambria Math" pitchFamily="18" charset="0"/>
                <a:ea typeface="Cambria Math" pitchFamily="18" charset="0"/>
              </a:rPr>
              <a:t>1</a:t>
            </a:r>
            <a:r>
              <a:rPr lang="en-US" dirty="0" smtClean="0"/>
              <a:t> to indicate it is in the set and a </a:t>
            </a:r>
            <a:r>
              <a:rPr lang="en-US" dirty="0" smtClean="0">
                <a:latin typeface="Cambria Math" pitchFamily="18" charset="0"/>
                <a:ea typeface="Cambria Math" pitchFamily="18" charset="0"/>
              </a:rPr>
              <a:t>0</a:t>
            </a:r>
            <a:r>
              <a:rPr lang="en-US" dirty="0" smtClean="0"/>
              <a:t> to indicate that it is not.</a:t>
            </a:r>
          </a:p>
          <a:p>
            <a:pPr marL="514350" indent="-514350">
              <a:buFont typeface="+mj-lt"/>
              <a:buAutoNum type="arabicPeriod"/>
            </a:pPr>
            <a:endParaRPr lang="en-US" dirty="0" smtClean="0"/>
          </a:p>
          <a:p>
            <a:pPr marL="514350" indent="-514350">
              <a:buFont typeface="+mj-lt"/>
              <a:buAutoNum type="arabicPeriod"/>
            </a:pPr>
            <a:endParaRPr lang="en-US"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Proof of Second De Morgan Law</a:t>
            </a:r>
            <a:endParaRPr lang="en-US" dirty="0"/>
          </a:p>
        </p:txBody>
      </p:sp>
      <p:sp>
        <p:nvSpPr>
          <p:cNvPr id="3" name="Content Placeholder 2"/>
          <p:cNvSpPr>
            <a:spLocks noGrp="1"/>
          </p:cNvSpPr>
          <p:nvPr>
            <p:ph idx="1"/>
          </p:nvPr>
        </p:nvSpPr>
        <p:spPr/>
        <p:txBody>
          <a:bodyPr>
            <a:normAutofit/>
          </a:bodyPr>
          <a:lstStyle/>
          <a:p>
            <a:pPr>
              <a:buNone/>
            </a:pPr>
            <a:r>
              <a:rPr lang="en-US" b="1" dirty="0" smtClean="0"/>
              <a:t>Example</a:t>
            </a:r>
            <a:r>
              <a:rPr lang="en-US" dirty="0" smtClean="0"/>
              <a:t>: Prove that</a:t>
            </a:r>
          </a:p>
          <a:p>
            <a:pPr>
              <a:buNone/>
            </a:pPr>
            <a:r>
              <a:rPr lang="en-US" b="1" dirty="0" smtClean="0"/>
              <a:t>Solution</a:t>
            </a:r>
            <a:r>
              <a:rPr lang="en-US" dirty="0" smtClean="0"/>
              <a:t>:   We prove this identity by showing that:</a:t>
            </a:r>
          </a:p>
          <a:p>
            <a:pPr marL="514350" indent="-514350">
              <a:buNone/>
            </a:pPr>
            <a:r>
              <a:rPr lang="en-US" dirty="0" smtClean="0"/>
              <a:t>  </a:t>
            </a:r>
          </a:p>
          <a:p>
            <a:pPr marL="514350" indent="-514350">
              <a:buNone/>
            </a:pPr>
            <a:r>
              <a:rPr lang="en-US" dirty="0" smtClean="0"/>
              <a:t>        1)                                           and</a:t>
            </a:r>
          </a:p>
          <a:p>
            <a:pPr marL="514350" indent="-514350">
              <a:buNone/>
            </a:pPr>
            <a:endParaRPr lang="en-US" dirty="0" smtClean="0"/>
          </a:p>
          <a:p>
            <a:pPr marL="514350" indent="-514350">
              <a:buNone/>
            </a:pPr>
            <a:r>
              <a:rPr lang="en-US" dirty="0" smtClean="0"/>
              <a:t>     </a:t>
            </a:r>
          </a:p>
          <a:p>
            <a:pPr marL="514350" indent="-514350">
              <a:buNone/>
            </a:pPr>
            <a:r>
              <a:rPr lang="en-US" dirty="0" smtClean="0"/>
              <a:t>         2)</a:t>
            </a:r>
          </a:p>
          <a:p>
            <a:pPr>
              <a:buNone/>
            </a:pPr>
            <a:endParaRPr lang="en-US" dirty="0"/>
          </a:p>
        </p:txBody>
      </p:sp>
      <p:pic>
        <p:nvPicPr>
          <p:cNvPr id="9" name="Picture 8" descr="addin_tmp.png"/>
          <p:cNvPicPr>
            <a:picLocks noChangeAspect="1"/>
          </p:cNvPicPr>
          <p:nvPr>
            <p:custDataLst>
              <p:tags r:id="rId1"/>
            </p:custDataLst>
          </p:nvPr>
        </p:nvPicPr>
        <p:blipFill>
          <a:blip r:embed="rId5" cstate="print"/>
          <a:stretch>
            <a:fillRect/>
          </a:stretch>
        </p:blipFill>
        <p:spPr>
          <a:xfrm>
            <a:off x="3962400" y="2057400"/>
            <a:ext cx="2534603" cy="328613"/>
          </a:xfrm>
          <a:prstGeom prst="rect">
            <a:avLst/>
          </a:prstGeom>
        </p:spPr>
      </p:pic>
      <p:pic>
        <p:nvPicPr>
          <p:cNvPr id="8" name="Picture 7" descr="addin_tmp.png"/>
          <p:cNvPicPr>
            <a:picLocks noChangeAspect="1"/>
          </p:cNvPicPr>
          <p:nvPr>
            <p:custDataLst>
              <p:tags r:id="rId2"/>
            </p:custDataLst>
          </p:nvPr>
        </p:nvPicPr>
        <p:blipFill>
          <a:blip r:embed="rId6" cstate="print"/>
          <a:stretch>
            <a:fillRect/>
          </a:stretch>
        </p:blipFill>
        <p:spPr>
          <a:xfrm>
            <a:off x="1905000" y="4876800"/>
            <a:ext cx="2534603" cy="377190"/>
          </a:xfrm>
          <a:prstGeom prst="rect">
            <a:avLst/>
          </a:prstGeom>
        </p:spPr>
      </p:pic>
      <p:pic>
        <p:nvPicPr>
          <p:cNvPr id="10" name="Picture 9" descr="addin_tmp.png"/>
          <p:cNvPicPr>
            <a:picLocks noChangeAspect="1"/>
          </p:cNvPicPr>
          <p:nvPr>
            <p:custDataLst>
              <p:tags r:id="rId3"/>
            </p:custDataLst>
          </p:nvPr>
        </p:nvPicPr>
        <p:blipFill>
          <a:blip r:embed="rId7" cstate="print"/>
          <a:stretch>
            <a:fillRect/>
          </a:stretch>
        </p:blipFill>
        <p:spPr>
          <a:xfrm>
            <a:off x="1828800" y="3429000"/>
            <a:ext cx="2534603" cy="377190"/>
          </a:xfrm>
          <a:prstGeom prst="rect">
            <a:avLst/>
          </a:prstGeom>
        </p:spPr>
      </p:pic>
      <p:sp>
        <p:nvSpPr>
          <p:cNvPr id="7" name="TextBox 6"/>
          <p:cNvSpPr txBox="1"/>
          <p:nvPr/>
        </p:nvSpPr>
        <p:spPr>
          <a:xfrm>
            <a:off x="2514600" y="6172200"/>
            <a:ext cx="3276600" cy="369332"/>
          </a:xfrm>
          <a:prstGeom prst="rect">
            <a:avLst/>
          </a:prstGeom>
          <a:noFill/>
        </p:spPr>
        <p:txBody>
          <a:bodyPr wrap="square" rtlCol="0">
            <a:spAutoFit/>
          </a:bodyPr>
          <a:lstStyle/>
          <a:p>
            <a:r>
              <a:rPr lang="en-US" i="1" dirty="0" smtClean="0"/>
              <a:t>Continued on next slide</a:t>
            </a:r>
            <a:r>
              <a:rPr lang="en-US" dirty="0" smtClean="0"/>
              <a:t> </a:t>
            </a:r>
            <a:r>
              <a:rPr lang="en-US" dirty="0" smtClean="0">
                <a:sym typeface="Wingdings" pitchFamily="2" charset="2"/>
              </a:rPr>
              <a:t></a:t>
            </a:r>
            <a:endParaRPr lang="en-US"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Proof of Second De Morgan Law </a:t>
            </a:r>
            <a:endParaRPr lang="en-US" dirty="0"/>
          </a:p>
        </p:txBody>
      </p:sp>
      <p:sp>
        <p:nvSpPr>
          <p:cNvPr id="3" name="Content Placeholder 2"/>
          <p:cNvSpPr>
            <a:spLocks noGrp="1"/>
          </p:cNvSpPr>
          <p:nvPr>
            <p:ph idx="1"/>
          </p:nvPr>
        </p:nvSpPr>
        <p:spPr/>
        <p:txBody>
          <a:bodyPr/>
          <a:lstStyle/>
          <a:p>
            <a:pPr>
              <a:buNone/>
            </a:pPr>
            <a:r>
              <a:rPr lang="en-US" dirty="0" smtClean="0"/>
              <a:t>    These steps show that:                                       </a:t>
            </a:r>
          </a:p>
          <a:p>
            <a:pPr>
              <a:buNone/>
            </a:pPr>
            <a:endParaRPr lang="en-US" dirty="0"/>
          </a:p>
        </p:txBody>
      </p:sp>
      <p:pic>
        <p:nvPicPr>
          <p:cNvPr id="9" name="Picture 8" descr="addin_tmp.png"/>
          <p:cNvPicPr>
            <a:picLocks noChangeAspect="1"/>
          </p:cNvPicPr>
          <p:nvPr>
            <p:custDataLst>
              <p:tags r:id="rId1"/>
            </p:custDataLst>
          </p:nvPr>
        </p:nvPicPr>
        <p:blipFill>
          <a:blip r:embed="rId4" cstate="print"/>
          <a:stretch>
            <a:fillRect/>
          </a:stretch>
        </p:blipFill>
        <p:spPr>
          <a:xfrm>
            <a:off x="4343400" y="2057400"/>
            <a:ext cx="2534603" cy="377190"/>
          </a:xfrm>
          <a:prstGeom prst="rect">
            <a:avLst/>
          </a:prstGeom>
        </p:spPr>
      </p:pic>
      <p:pic>
        <p:nvPicPr>
          <p:cNvPr id="7" name="Picture 6" descr="addin_tmp.png"/>
          <p:cNvPicPr>
            <a:picLocks noChangeAspect="1"/>
          </p:cNvPicPr>
          <p:nvPr>
            <p:custDataLst>
              <p:tags r:id="rId2"/>
            </p:custDataLst>
          </p:nvPr>
        </p:nvPicPr>
        <p:blipFill>
          <a:blip r:embed="rId5" cstate="print"/>
          <a:stretch>
            <a:fillRect/>
          </a:stretch>
        </p:blipFill>
        <p:spPr>
          <a:xfrm>
            <a:off x="1752600" y="2590801"/>
            <a:ext cx="6518910" cy="2070735"/>
          </a:xfrm>
          <a:prstGeom prst="rect">
            <a:avLst/>
          </a:prstGeom>
        </p:spPr>
      </p:pic>
      <p:sp>
        <p:nvSpPr>
          <p:cNvPr id="6" name="TextBox 5"/>
          <p:cNvSpPr txBox="1"/>
          <p:nvPr/>
        </p:nvSpPr>
        <p:spPr>
          <a:xfrm>
            <a:off x="2514600" y="6172200"/>
            <a:ext cx="3276600" cy="369332"/>
          </a:xfrm>
          <a:prstGeom prst="rect">
            <a:avLst/>
          </a:prstGeom>
          <a:noFill/>
        </p:spPr>
        <p:txBody>
          <a:bodyPr wrap="square" rtlCol="0">
            <a:spAutoFit/>
          </a:bodyPr>
          <a:lstStyle/>
          <a:p>
            <a:r>
              <a:rPr lang="en-US" i="1" dirty="0" smtClean="0"/>
              <a:t>Continued on next slide</a:t>
            </a:r>
            <a:r>
              <a:rPr lang="en-US" dirty="0" smtClean="0"/>
              <a:t> </a:t>
            </a:r>
            <a:r>
              <a:rPr lang="en-US" dirty="0" smtClean="0">
                <a:sym typeface="Wingdings" pitchFamily="2" charset="2"/>
              </a:rPr>
              <a:t></a:t>
            </a:r>
            <a:endParaRPr lang="en-US"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1143000"/>
          </a:xfrm>
        </p:spPr>
        <p:txBody>
          <a:bodyPr>
            <a:normAutofit fontScale="90000"/>
          </a:bodyPr>
          <a:lstStyle/>
          <a:p>
            <a:r>
              <a:rPr lang="el-GR" sz="4000" dirty="0" smtClean="0"/>
              <a:t>Αποδεικνύοντας ότι το ένα είναι υποσύνολο του άλλου και το αντίστροφο</a:t>
            </a:r>
            <a:r>
              <a:rPr lang="el-GR" dirty="0" smtClean="0"/>
              <a:t/>
            </a:r>
            <a:br>
              <a:rPr lang="el-GR" dirty="0" smtClean="0"/>
            </a:br>
            <a:r>
              <a:rPr lang="en-US" dirty="0" smtClean="0"/>
              <a:t>Proof of Second De Morgan Law </a:t>
            </a:r>
            <a:endParaRPr lang="en-US" dirty="0"/>
          </a:p>
        </p:txBody>
      </p:sp>
      <p:sp>
        <p:nvSpPr>
          <p:cNvPr id="3" name="Content Placeholder 2"/>
          <p:cNvSpPr>
            <a:spLocks noGrp="1"/>
          </p:cNvSpPr>
          <p:nvPr>
            <p:ph idx="1"/>
          </p:nvPr>
        </p:nvSpPr>
        <p:spPr/>
        <p:txBody>
          <a:bodyPr/>
          <a:lstStyle/>
          <a:p>
            <a:pPr>
              <a:buNone/>
            </a:pPr>
            <a:r>
              <a:rPr lang="en-US" dirty="0" smtClean="0"/>
              <a:t>   These steps show that:                                       </a:t>
            </a:r>
          </a:p>
          <a:p>
            <a:pPr>
              <a:buNone/>
            </a:pPr>
            <a:endParaRPr lang="en-US" dirty="0"/>
          </a:p>
        </p:txBody>
      </p:sp>
      <p:pic>
        <p:nvPicPr>
          <p:cNvPr id="12" name="Picture 11" descr="addin_tmp.png"/>
          <p:cNvPicPr>
            <a:picLocks noChangeAspect="1"/>
          </p:cNvPicPr>
          <p:nvPr>
            <p:custDataLst>
              <p:tags r:id="rId1"/>
            </p:custDataLst>
          </p:nvPr>
        </p:nvPicPr>
        <p:blipFill>
          <a:blip r:embed="rId4" cstate="print"/>
          <a:stretch>
            <a:fillRect/>
          </a:stretch>
        </p:blipFill>
        <p:spPr>
          <a:xfrm>
            <a:off x="1752600" y="2590800"/>
            <a:ext cx="6869430" cy="2108835"/>
          </a:xfrm>
          <a:prstGeom prst="rect">
            <a:avLst/>
          </a:prstGeom>
        </p:spPr>
      </p:pic>
      <p:pic>
        <p:nvPicPr>
          <p:cNvPr id="6" name="Picture 5" descr="addin_tmp.png"/>
          <p:cNvPicPr>
            <a:picLocks noChangeAspect="1"/>
          </p:cNvPicPr>
          <p:nvPr>
            <p:custDataLst>
              <p:tags r:id="rId2"/>
            </p:custDataLst>
          </p:nvPr>
        </p:nvPicPr>
        <p:blipFill>
          <a:blip r:embed="rId5" cstate="print"/>
          <a:stretch>
            <a:fillRect/>
          </a:stretch>
        </p:blipFill>
        <p:spPr>
          <a:xfrm>
            <a:off x="4572000" y="2057400"/>
            <a:ext cx="2534603" cy="377190"/>
          </a:xfrm>
          <a:prstGeom prst="rect">
            <a:avLst/>
          </a:prstGeom>
        </p:spPr>
      </p:pic>
      <p:sp>
        <p:nvSpPr>
          <p:cNvPr id="9" name="Isosceles Triangle 8"/>
          <p:cNvSpPr/>
          <p:nvPr/>
        </p:nvSpPr>
        <p:spPr>
          <a:xfrm rot="5400000" flipV="1">
            <a:off x="8305800" y="55626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Με </a:t>
            </a:r>
            <a:r>
              <a:rPr lang="el-GR" dirty="0" err="1" smtClean="0"/>
              <a:t>δομητή</a:t>
            </a:r>
            <a:r>
              <a:rPr lang="el-GR" dirty="0" smtClean="0"/>
              <a:t> συνόλων </a:t>
            </a:r>
            <a:br>
              <a:rPr lang="el-GR" dirty="0" smtClean="0"/>
            </a:br>
            <a:r>
              <a:rPr lang="en-US" dirty="0" smtClean="0"/>
              <a:t>Set-Builder Notation: Second De Morgan Law</a:t>
            </a:r>
            <a:r>
              <a:rPr lang="el-GR" dirty="0" smtClean="0"/>
              <a:t> </a:t>
            </a:r>
            <a:endParaRPr lang="en-US" dirty="0"/>
          </a:p>
        </p:txBody>
      </p:sp>
      <p:pic>
        <p:nvPicPr>
          <p:cNvPr id="7" name="Content Placeholder 6" descr="addin_tmp.png"/>
          <p:cNvPicPr>
            <a:picLocks noGrp="1" noChangeAspect="1"/>
          </p:cNvPicPr>
          <p:nvPr>
            <p:ph idx="1"/>
            <p:custDataLst>
              <p:tags r:id="rId1"/>
            </p:custDataLst>
          </p:nvPr>
        </p:nvPicPr>
        <p:blipFill>
          <a:blip r:embed="rId3" cstate="print"/>
          <a:stretch>
            <a:fillRect/>
          </a:stretch>
        </p:blipFill>
        <p:spPr>
          <a:xfrm>
            <a:off x="304800" y="1981200"/>
            <a:ext cx="8465820" cy="2731770"/>
          </a:xfrm>
        </p:spPr>
      </p:pic>
      <p:sp>
        <p:nvSpPr>
          <p:cNvPr id="4" name="Isosceles Triangle 3"/>
          <p:cNvSpPr/>
          <p:nvPr/>
        </p:nvSpPr>
        <p:spPr>
          <a:xfrm rot="5400000" flipV="1">
            <a:off x="8305800" y="55626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Sets</a:t>
            </a:r>
            <a:endParaRPr lang="en-US" dirty="0"/>
          </a:p>
        </p:txBody>
      </p:sp>
      <p:sp>
        <p:nvSpPr>
          <p:cNvPr id="3" name="Subtitle 2"/>
          <p:cNvSpPr>
            <a:spLocks noGrp="1"/>
          </p:cNvSpPr>
          <p:nvPr>
            <p:ph type="subTitle" idx="1"/>
          </p:nvPr>
        </p:nvSpPr>
        <p:spPr/>
        <p:txBody>
          <a:bodyPr/>
          <a:lstStyle/>
          <a:p>
            <a:r>
              <a:rPr lang="en-US" dirty="0" smtClean="0"/>
              <a:t>Section 2.1</a:t>
            </a:r>
            <a:endParaRPr lang="en-U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229600" cy="1143000"/>
          </a:xfrm>
        </p:spPr>
        <p:txBody>
          <a:bodyPr>
            <a:normAutofit fontScale="90000"/>
          </a:bodyPr>
          <a:lstStyle/>
          <a:p>
            <a:r>
              <a:rPr lang="el-GR" dirty="0" smtClean="0"/>
              <a:t>Με πίνακα ιδιότητας μέλους</a:t>
            </a:r>
            <a:br>
              <a:rPr lang="el-GR" dirty="0" smtClean="0"/>
            </a:br>
            <a:r>
              <a:rPr lang="en-US" dirty="0" smtClean="0"/>
              <a:t>Membership Table</a:t>
            </a:r>
            <a:endParaRPr lang="en-US" dirty="0"/>
          </a:p>
        </p:txBody>
      </p:sp>
      <p:graphicFrame>
        <p:nvGraphicFramePr>
          <p:cNvPr id="4" name="Content Placeholder 3"/>
          <p:cNvGraphicFramePr>
            <a:graphicFrameLocks noGrp="1"/>
          </p:cNvGraphicFramePr>
          <p:nvPr>
            <p:ph idx="1"/>
          </p:nvPr>
        </p:nvGraphicFramePr>
        <p:xfrm>
          <a:off x="533400" y="3200400"/>
          <a:ext cx="8229600" cy="3332480"/>
        </p:xfrm>
        <a:graphic>
          <a:graphicData uri="http://schemas.openxmlformats.org/drawingml/2006/table">
            <a:tbl>
              <a:tblPr firstRow="1" bandRow="1">
                <a:tableStyleId>{5C22544A-7EE6-4342-B048-85BDC9FD1C3A}</a:tableStyleId>
              </a:tblPr>
              <a:tblGrid>
                <a:gridCol w="381000"/>
                <a:gridCol w="304800"/>
                <a:gridCol w="381000"/>
                <a:gridCol w="914400"/>
                <a:gridCol w="1524000"/>
                <a:gridCol w="838200"/>
                <a:gridCol w="914400"/>
                <a:gridCol w="2971800"/>
              </a:tblGrid>
              <a:tr h="142240">
                <a:tc>
                  <a:txBody>
                    <a:bodyPr/>
                    <a:lstStyle/>
                    <a:p>
                      <a:r>
                        <a:rPr lang="en-US" dirty="0" smtClean="0">
                          <a:solidFill>
                            <a:schemeClr val="tx1"/>
                          </a:solidFill>
                        </a:rPr>
                        <a:t>A</a:t>
                      </a:r>
                      <a:endParaRPr lang="en-US" dirty="0">
                        <a:solidFill>
                          <a:schemeClr val="tx1"/>
                        </a:solidFill>
                      </a:endParaRPr>
                    </a:p>
                  </a:txBody>
                  <a:tcPr/>
                </a:tc>
                <a:tc>
                  <a:txBody>
                    <a:bodyPr/>
                    <a:lstStyle/>
                    <a:p>
                      <a:r>
                        <a:rPr lang="en-US" dirty="0" smtClean="0">
                          <a:solidFill>
                            <a:schemeClr val="tx1"/>
                          </a:solidFill>
                        </a:rPr>
                        <a:t>B</a:t>
                      </a:r>
                      <a:endParaRPr lang="en-US" dirty="0">
                        <a:solidFill>
                          <a:schemeClr val="tx1"/>
                        </a:solidFill>
                      </a:endParaRPr>
                    </a:p>
                  </a:txBody>
                  <a:tcPr/>
                </a:tc>
                <a:tc>
                  <a:txBody>
                    <a:bodyPr/>
                    <a:lstStyle/>
                    <a:p>
                      <a:r>
                        <a:rPr lang="en-US" dirty="0" smtClean="0">
                          <a:solidFill>
                            <a:schemeClr val="tx1"/>
                          </a:solidFill>
                        </a:rPr>
                        <a:t>C</a:t>
                      </a:r>
                      <a:endParaRPr lang="en-US" dirty="0">
                        <a:solidFill>
                          <a:schemeClr val="tx1"/>
                        </a:solidFill>
                      </a:endParaRPr>
                    </a:p>
                  </a:txBody>
                  <a:tcPr/>
                </a:tc>
                <a:tc>
                  <a:txBody>
                    <a:bodyPr/>
                    <a:lstStyle/>
                    <a:p>
                      <a:endParaRPr lang="en-US" dirty="0"/>
                    </a:p>
                  </a:txBody>
                  <a:tcPr/>
                </a:tc>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r>
              <a:tr h="370840">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r>
              <a:tr h="370840">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r>
              <a:tr h="370840">
                <a:tc>
                  <a:txBody>
                    <a:bodyPr/>
                    <a:lstStyle/>
                    <a:p>
                      <a:r>
                        <a:rPr lang="en-US" dirty="0" smtClean="0"/>
                        <a:t>1</a:t>
                      </a:r>
                      <a:endParaRPr lang="en-US" dirty="0"/>
                    </a:p>
                  </a:txBody>
                  <a:tcPr/>
                </a:tc>
                <a:tc>
                  <a:txBody>
                    <a:bodyPr/>
                    <a:lstStyle/>
                    <a:p>
                      <a:r>
                        <a:rPr lang="en-US" dirty="0" smtClean="0"/>
                        <a:t>0</a:t>
                      </a:r>
                      <a:endParaRPr lang="en-US" dirty="0"/>
                    </a:p>
                  </a:txBody>
                  <a:tcPr/>
                </a:tc>
                <a:tc>
                  <a:txBody>
                    <a:bodyPr/>
                    <a:lstStyle/>
                    <a:p>
                      <a:r>
                        <a:rPr lang="en-US" dirty="0" smtClean="0"/>
                        <a:t>1</a:t>
                      </a:r>
                      <a:endParaRPr lang="en-US" dirty="0"/>
                    </a:p>
                  </a:txBody>
                  <a:tcPr/>
                </a:tc>
                <a:tc>
                  <a:txBody>
                    <a:bodyPr/>
                    <a:lstStyle/>
                    <a:p>
                      <a:r>
                        <a:rPr lang="en-US" dirty="0" smtClean="0"/>
                        <a:t>0</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r>
              <a:tr h="370840">
                <a:tc>
                  <a:txBody>
                    <a:bodyPr/>
                    <a:lstStyle/>
                    <a:p>
                      <a:r>
                        <a:rPr lang="en-US" dirty="0" smtClean="0"/>
                        <a:t>1</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r>
              <a:tr h="370840">
                <a:tc>
                  <a:txBody>
                    <a:bodyPr/>
                    <a:lstStyle/>
                    <a:p>
                      <a:r>
                        <a:rPr lang="en-US" dirty="0" smtClean="0"/>
                        <a:t>0</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r>
              <a:tr h="370840">
                <a:tc>
                  <a:txBody>
                    <a:bodyPr/>
                    <a:lstStyle/>
                    <a:p>
                      <a:r>
                        <a:rPr lang="en-US" dirty="0" smtClean="0"/>
                        <a:t>0</a:t>
                      </a:r>
                      <a:endParaRPr lang="en-US" dirty="0"/>
                    </a:p>
                  </a:txBody>
                  <a:tcPr/>
                </a:tc>
                <a:tc>
                  <a:txBody>
                    <a:bodyPr/>
                    <a:lstStyle/>
                    <a:p>
                      <a:r>
                        <a:rPr lang="en-US" dirty="0" smtClean="0"/>
                        <a:t>1</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1</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r>
              <a:tr h="370840">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1</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1</a:t>
                      </a:r>
                      <a:endParaRPr lang="en-US" dirty="0"/>
                    </a:p>
                  </a:txBody>
                  <a:tcPr/>
                </a:tc>
                <a:tc>
                  <a:txBody>
                    <a:bodyPr/>
                    <a:lstStyle/>
                    <a:p>
                      <a:r>
                        <a:rPr lang="en-US" dirty="0" smtClean="0"/>
                        <a:t>0</a:t>
                      </a:r>
                      <a:endParaRPr lang="en-US" dirty="0"/>
                    </a:p>
                  </a:txBody>
                  <a:tcPr/>
                </a:tc>
              </a:tr>
              <a:tr h="370840">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r>
            </a:tbl>
          </a:graphicData>
        </a:graphic>
      </p:graphicFrame>
      <p:pic>
        <p:nvPicPr>
          <p:cNvPr id="6" name="Picture 5" descr="addin_tmp.png"/>
          <p:cNvPicPr>
            <a:picLocks noChangeAspect="1"/>
          </p:cNvPicPr>
          <p:nvPr>
            <p:custDataLst>
              <p:tags r:id="rId1"/>
            </p:custDataLst>
          </p:nvPr>
        </p:nvPicPr>
        <p:blipFill>
          <a:blip r:embed="rId8" cstate="print"/>
          <a:stretch>
            <a:fillRect/>
          </a:stretch>
        </p:blipFill>
        <p:spPr>
          <a:xfrm>
            <a:off x="1676400" y="3276600"/>
            <a:ext cx="668655" cy="180975"/>
          </a:xfrm>
          <a:prstGeom prst="rect">
            <a:avLst/>
          </a:prstGeom>
        </p:spPr>
      </p:pic>
      <p:pic>
        <p:nvPicPr>
          <p:cNvPr id="7" name="Picture 6" descr="addin_tmp.png"/>
          <p:cNvPicPr>
            <a:picLocks noChangeAspect="1"/>
          </p:cNvPicPr>
          <p:nvPr>
            <p:custDataLst>
              <p:tags r:id="rId2"/>
            </p:custDataLst>
          </p:nvPr>
        </p:nvPicPr>
        <p:blipFill>
          <a:blip r:embed="rId9" cstate="print"/>
          <a:stretch>
            <a:fillRect/>
          </a:stretch>
        </p:blipFill>
        <p:spPr>
          <a:xfrm>
            <a:off x="2590800" y="3276600"/>
            <a:ext cx="1322070" cy="255270"/>
          </a:xfrm>
          <a:prstGeom prst="rect">
            <a:avLst/>
          </a:prstGeom>
        </p:spPr>
      </p:pic>
      <p:pic>
        <p:nvPicPr>
          <p:cNvPr id="8" name="Picture 7" descr="addin_tmp.png"/>
          <p:cNvPicPr>
            <a:picLocks noChangeAspect="1"/>
          </p:cNvPicPr>
          <p:nvPr>
            <p:custDataLst>
              <p:tags r:id="rId3"/>
            </p:custDataLst>
          </p:nvPr>
        </p:nvPicPr>
        <p:blipFill>
          <a:blip r:embed="rId10" cstate="print"/>
          <a:stretch>
            <a:fillRect/>
          </a:stretch>
        </p:blipFill>
        <p:spPr>
          <a:xfrm>
            <a:off x="4114800" y="3276600"/>
            <a:ext cx="655320" cy="182880"/>
          </a:xfrm>
          <a:prstGeom prst="rect">
            <a:avLst/>
          </a:prstGeom>
        </p:spPr>
      </p:pic>
      <p:pic>
        <p:nvPicPr>
          <p:cNvPr id="9" name="Picture 8" descr="addin_tmp.png"/>
          <p:cNvPicPr>
            <a:picLocks noChangeAspect="1"/>
          </p:cNvPicPr>
          <p:nvPr>
            <p:custDataLst>
              <p:tags r:id="rId4"/>
            </p:custDataLst>
          </p:nvPr>
        </p:nvPicPr>
        <p:blipFill>
          <a:blip r:embed="rId11" cstate="print"/>
          <a:stretch>
            <a:fillRect/>
          </a:stretch>
        </p:blipFill>
        <p:spPr>
          <a:xfrm>
            <a:off x="4953000" y="3276600"/>
            <a:ext cx="655320" cy="182880"/>
          </a:xfrm>
          <a:prstGeom prst="rect">
            <a:avLst/>
          </a:prstGeom>
        </p:spPr>
      </p:pic>
      <p:pic>
        <p:nvPicPr>
          <p:cNvPr id="10" name="Picture 9" descr="addin_tmp.png"/>
          <p:cNvPicPr>
            <a:picLocks noChangeAspect="1"/>
          </p:cNvPicPr>
          <p:nvPr>
            <p:custDataLst>
              <p:tags r:id="rId5"/>
            </p:custDataLst>
          </p:nvPr>
        </p:nvPicPr>
        <p:blipFill>
          <a:blip r:embed="rId12" cstate="print"/>
          <a:stretch>
            <a:fillRect/>
          </a:stretch>
        </p:blipFill>
        <p:spPr>
          <a:xfrm>
            <a:off x="5943600" y="3276600"/>
            <a:ext cx="1971675" cy="255270"/>
          </a:xfrm>
          <a:prstGeom prst="rect">
            <a:avLst/>
          </a:prstGeom>
        </p:spPr>
      </p:pic>
      <p:pic>
        <p:nvPicPr>
          <p:cNvPr id="11" name="Picture 10" descr="addin_tmp.png"/>
          <p:cNvPicPr>
            <a:picLocks noChangeAspect="1"/>
          </p:cNvPicPr>
          <p:nvPr>
            <p:custDataLst>
              <p:tags r:id="rId6"/>
            </p:custDataLst>
          </p:nvPr>
        </p:nvPicPr>
        <p:blipFill>
          <a:blip r:embed="rId13" cstate="print"/>
          <a:stretch>
            <a:fillRect/>
          </a:stretch>
        </p:blipFill>
        <p:spPr>
          <a:xfrm>
            <a:off x="1981200" y="2362200"/>
            <a:ext cx="5520690" cy="382905"/>
          </a:xfrm>
          <a:prstGeom prst="rect">
            <a:avLst/>
          </a:prstGeom>
        </p:spPr>
      </p:pic>
      <p:sp>
        <p:nvSpPr>
          <p:cNvPr id="12" name="TextBox 11"/>
          <p:cNvSpPr txBox="1"/>
          <p:nvPr/>
        </p:nvSpPr>
        <p:spPr>
          <a:xfrm>
            <a:off x="457200" y="1752600"/>
            <a:ext cx="1219200" cy="369332"/>
          </a:xfrm>
          <a:prstGeom prst="rect">
            <a:avLst/>
          </a:prstGeom>
          <a:noFill/>
        </p:spPr>
        <p:txBody>
          <a:bodyPr wrap="square" rtlCol="0">
            <a:spAutoFit/>
          </a:bodyPr>
          <a:lstStyle/>
          <a:p>
            <a:r>
              <a:rPr lang="en-US" b="1" dirty="0" smtClean="0"/>
              <a:t>Example</a:t>
            </a:r>
            <a:r>
              <a:rPr lang="en-US" dirty="0" smtClean="0"/>
              <a:t>:</a:t>
            </a:r>
            <a:endParaRPr lang="en-US" dirty="0"/>
          </a:p>
        </p:txBody>
      </p:sp>
      <p:sp>
        <p:nvSpPr>
          <p:cNvPr id="13" name="TextBox 12"/>
          <p:cNvSpPr txBox="1"/>
          <p:nvPr/>
        </p:nvSpPr>
        <p:spPr>
          <a:xfrm>
            <a:off x="457200" y="2743200"/>
            <a:ext cx="1219200" cy="369332"/>
          </a:xfrm>
          <a:prstGeom prst="rect">
            <a:avLst/>
          </a:prstGeom>
          <a:noFill/>
        </p:spPr>
        <p:txBody>
          <a:bodyPr wrap="square" rtlCol="0">
            <a:spAutoFit/>
          </a:bodyPr>
          <a:lstStyle/>
          <a:p>
            <a:r>
              <a:rPr lang="en-US" b="1" dirty="0" smtClean="0"/>
              <a:t>Solution</a:t>
            </a:r>
            <a:r>
              <a:rPr lang="en-US" dirty="0" smtClean="0"/>
              <a:t>:</a:t>
            </a:r>
            <a:endParaRPr lang="en-US" dirty="0"/>
          </a:p>
        </p:txBody>
      </p:sp>
      <p:sp>
        <p:nvSpPr>
          <p:cNvPr id="14" name="TextBox 13"/>
          <p:cNvSpPr txBox="1"/>
          <p:nvPr/>
        </p:nvSpPr>
        <p:spPr>
          <a:xfrm>
            <a:off x="1676400" y="1752600"/>
            <a:ext cx="6705600" cy="646331"/>
          </a:xfrm>
          <a:prstGeom prst="rect">
            <a:avLst/>
          </a:prstGeom>
          <a:noFill/>
        </p:spPr>
        <p:txBody>
          <a:bodyPr wrap="square" rtlCol="0">
            <a:spAutoFit/>
          </a:bodyPr>
          <a:lstStyle/>
          <a:p>
            <a:r>
              <a:rPr lang="en-US" dirty="0" smtClean="0"/>
              <a:t>Construct a membership table to show that the distributive law holds.</a:t>
            </a:r>
            <a:endParaRPr lang="en-US"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04088"/>
            <a:ext cx="8686800" cy="1143000"/>
          </a:xfrm>
        </p:spPr>
        <p:txBody>
          <a:bodyPr>
            <a:normAutofit fontScale="90000"/>
          </a:bodyPr>
          <a:lstStyle/>
          <a:p>
            <a:r>
              <a:rPr lang="el-GR" dirty="0" smtClean="0"/>
              <a:t>Γενικευμένες ενώσεις και τομές </a:t>
            </a:r>
            <a:r>
              <a:rPr lang="en-US" dirty="0" smtClean="0"/>
              <a:t>Generalized Unions and Intersections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Let </a:t>
            </a:r>
            <a:r>
              <a:rPr lang="en-US" i="1" dirty="0" smtClean="0"/>
              <a:t>A</a:t>
            </a:r>
            <a:r>
              <a:rPr lang="en-US" baseline="-25000" dirty="0" smtClean="0"/>
              <a:t>1</a:t>
            </a:r>
            <a:r>
              <a:rPr lang="en-US" dirty="0" smtClean="0"/>
              <a:t>, </a:t>
            </a:r>
            <a:r>
              <a:rPr lang="en-US" i="1" dirty="0" smtClean="0"/>
              <a:t>A</a:t>
            </a:r>
            <a:r>
              <a:rPr lang="en-US" baseline="-25000" dirty="0" smtClean="0"/>
              <a:t>2</a:t>
            </a:r>
            <a:r>
              <a:rPr lang="en-US" dirty="0" smtClean="0"/>
              <a:t> ,…, </a:t>
            </a:r>
            <a:r>
              <a:rPr lang="en-US" i="1" dirty="0" smtClean="0"/>
              <a:t>A</a:t>
            </a:r>
            <a:r>
              <a:rPr lang="en-US" i="1" baseline="-25000" dirty="0" smtClean="0"/>
              <a:t>n</a:t>
            </a:r>
            <a:r>
              <a:rPr lang="en-US" dirty="0" smtClean="0"/>
              <a:t> be an indexed collection of sets.</a:t>
            </a:r>
          </a:p>
          <a:p>
            <a:pPr>
              <a:buNone/>
            </a:pPr>
            <a:r>
              <a:rPr lang="en-US" dirty="0" smtClean="0"/>
              <a:t>    We define:</a:t>
            </a:r>
          </a:p>
          <a:p>
            <a:pPr>
              <a:buNone/>
            </a:pPr>
            <a:endParaRPr lang="en-US" dirty="0" smtClean="0"/>
          </a:p>
          <a:p>
            <a:pPr>
              <a:buNone/>
            </a:pPr>
            <a:r>
              <a:rPr lang="en-US" dirty="0" smtClean="0"/>
              <a:t>   </a:t>
            </a:r>
          </a:p>
          <a:p>
            <a:pPr>
              <a:buNone/>
            </a:pPr>
            <a:r>
              <a:rPr lang="en-US" dirty="0" smtClean="0"/>
              <a:t>   These are well defined, since union and intersection are associative.</a:t>
            </a:r>
          </a:p>
          <a:p>
            <a:r>
              <a:rPr lang="el-GR" dirty="0" smtClean="0">
                <a:solidFill>
                  <a:srgbClr val="0070C0"/>
                </a:solidFill>
              </a:rPr>
              <a:t>Παράδειγμα</a:t>
            </a:r>
          </a:p>
          <a:p>
            <a:pPr lvl="1"/>
            <a:r>
              <a:rPr lang="en-US" dirty="0" smtClean="0"/>
              <a:t>For </a:t>
            </a:r>
            <a:r>
              <a:rPr lang="en-US" i="1" dirty="0" smtClean="0"/>
              <a:t>i</a:t>
            </a:r>
            <a:r>
              <a:rPr lang="en-US" dirty="0" smtClean="0"/>
              <a:t> = </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2</a:t>
            </a:r>
            <a:r>
              <a:rPr lang="en-US" dirty="0" smtClean="0"/>
              <a:t>,…, let </a:t>
            </a:r>
            <a:r>
              <a:rPr lang="en-US" i="1" dirty="0" smtClean="0"/>
              <a:t>A</a:t>
            </a:r>
            <a:r>
              <a:rPr lang="en-US" baseline="-25000" dirty="0" smtClean="0"/>
              <a:t>i </a:t>
            </a:r>
            <a:r>
              <a:rPr lang="en-US" dirty="0" smtClean="0"/>
              <a:t> = {</a:t>
            </a:r>
            <a:r>
              <a:rPr lang="en-US" i="1" dirty="0" err="1" smtClean="0"/>
              <a:t>i</a:t>
            </a:r>
            <a:r>
              <a:rPr lang="en-US" dirty="0" smtClean="0"/>
              <a:t>, </a:t>
            </a:r>
            <a:r>
              <a:rPr lang="en-US" i="1" dirty="0" smtClean="0"/>
              <a:t>i</a:t>
            </a:r>
            <a:r>
              <a:rPr lang="en-US" dirty="0" smtClean="0"/>
              <a:t> + </a:t>
            </a:r>
            <a:r>
              <a:rPr lang="en-US" dirty="0" smtClean="0">
                <a:latin typeface="Cambria Math" pitchFamily="18" charset="0"/>
                <a:ea typeface="Cambria Math" pitchFamily="18" charset="0"/>
              </a:rPr>
              <a:t>1</a:t>
            </a:r>
            <a:r>
              <a:rPr lang="en-US" dirty="0" smtClean="0"/>
              <a:t>, </a:t>
            </a:r>
            <a:r>
              <a:rPr lang="en-US" i="1" dirty="0" err="1" smtClean="0"/>
              <a:t>i</a:t>
            </a:r>
            <a:r>
              <a:rPr lang="en-US" dirty="0" smtClean="0"/>
              <a:t> + </a:t>
            </a:r>
            <a:r>
              <a:rPr lang="en-US" dirty="0" smtClean="0">
                <a:latin typeface="Cambria Math" pitchFamily="18" charset="0"/>
                <a:ea typeface="Cambria Math" pitchFamily="18" charset="0"/>
              </a:rPr>
              <a:t>2</a:t>
            </a:r>
            <a:r>
              <a:rPr lang="en-US" dirty="0" smtClean="0"/>
              <a:t>, ….}. Then,</a:t>
            </a:r>
          </a:p>
          <a:p>
            <a:pPr>
              <a:buNone/>
            </a:pPr>
            <a:endParaRPr lang="el-GR" dirty="0" smtClean="0"/>
          </a:p>
          <a:p>
            <a:pPr>
              <a:buNone/>
            </a:pPr>
            <a:r>
              <a:rPr lang="el-GR" dirty="0" smtClean="0">
                <a:solidFill>
                  <a:srgbClr val="0070C0"/>
                </a:solidFill>
              </a:rPr>
              <a:t>όλα</a:t>
            </a:r>
            <a:endParaRPr lang="en-US" dirty="0" smtClean="0">
              <a:solidFill>
                <a:srgbClr val="0070C0"/>
              </a:solidFill>
            </a:endParaRPr>
          </a:p>
          <a:p>
            <a:pPr>
              <a:buNone/>
            </a:pPr>
            <a:endParaRPr lang="en-US" dirty="0" smtClean="0">
              <a:solidFill>
                <a:srgbClr val="0070C0"/>
              </a:solidFill>
            </a:endParaRPr>
          </a:p>
          <a:p>
            <a:pPr>
              <a:buNone/>
            </a:pPr>
            <a:r>
              <a:rPr lang="en-US" dirty="0" smtClean="0">
                <a:solidFill>
                  <a:srgbClr val="0070C0"/>
                </a:solidFill>
              </a:rPr>
              <a:t> </a:t>
            </a:r>
            <a:r>
              <a:rPr lang="el-GR" dirty="0" smtClean="0">
                <a:solidFill>
                  <a:srgbClr val="0070C0"/>
                </a:solidFill>
              </a:rPr>
              <a:t>μόνο το </a:t>
            </a:r>
          </a:p>
          <a:p>
            <a:pPr>
              <a:buNone/>
            </a:pPr>
            <a:r>
              <a:rPr lang="el-GR" dirty="0" smtClean="0">
                <a:solidFill>
                  <a:srgbClr val="0070C0"/>
                </a:solidFill>
              </a:rPr>
              <a:t>τελευταίο</a:t>
            </a:r>
            <a:endParaRPr lang="en-US" dirty="0">
              <a:solidFill>
                <a:srgbClr val="0070C0"/>
              </a:solidFill>
            </a:endParaRPr>
          </a:p>
        </p:txBody>
      </p:sp>
      <p:pic>
        <p:nvPicPr>
          <p:cNvPr id="19" name="Picture 18" descr="addin_tmp.png"/>
          <p:cNvPicPr>
            <a:picLocks noChangeAspect="1"/>
          </p:cNvPicPr>
          <p:nvPr>
            <p:custDataLst>
              <p:tags r:id="rId1"/>
            </p:custDataLst>
          </p:nvPr>
        </p:nvPicPr>
        <p:blipFill>
          <a:blip r:embed="rId6" cstate="print"/>
          <a:stretch>
            <a:fillRect/>
          </a:stretch>
        </p:blipFill>
        <p:spPr>
          <a:xfrm>
            <a:off x="2895600" y="2514600"/>
            <a:ext cx="2271713" cy="521494"/>
          </a:xfrm>
          <a:prstGeom prst="rect">
            <a:avLst/>
          </a:prstGeom>
        </p:spPr>
      </p:pic>
      <p:pic>
        <p:nvPicPr>
          <p:cNvPr id="20" name="Picture 19" descr="addin_tmp.png"/>
          <p:cNvPicPr>
            <a:picLocks noChangeAspect="1"/>
          </p:cNvPicPr>
          <p:nvPr>
            <p:custDataLst>
              <p:tags r:id="rId2"/>
            </p:custDataLst>
          </p:nvPr>
        </p:nvPicPr>
        <p:blipFill>
          <a:blip r:embed="rId7" cstate="print"/>
          <a:stretch>
            <a:fillRect/>
          </a:stretch>
        </p:blipFill>
        <p:spPr>
          <a:xfrm>
            <a:off x="2895600" y="3124200"/>
            <a:ext cx="2271713" cy="521494"/>
          </a:xfrm>
          <a:prstGeom prst="rect">
            <a:avLst/>
          </a:prstGeom>
        </p:spPr>
      </p:pic>
      <p:pic>
        <p:nvPicPr>
          <p:cNvPr id="13" name="Picture 12" descr="addin_tmp.png"/>
          <p:cNvPicPr>
            <a:picLocks noChangeAspect="1"/>
          </p:cNvPicPr>
          <p:nvPr>
            <p:custDataLst>
              <p:tags r:id="rId3"/>
            </p:custDataLst>
          </p:nvPr>
        </p:nvPicPr>
        <p:blipFill>
          <a:blip r:embed="rId8" cstate="print"/>
          <a:stretch>
            <a:fillRect/>
          </a:stretch>
        </p:blipFill>
        <p:spPr>
          <a:xfrm>
            <a:off x="2286000" y="4953000"/>
            <a:ext cx="3553301" cy="521494"/>
          </a:xfrm>
          <a:prstGeom prst="rect">
            <a:avLst/>
          </a:prstGeom>
        </p:spPr>
      </p:pic>
      <p:pic>
        <p:nvPicPr>
          <p:cNvPr id="16" name="Picture 15" descr="addin_tmp.png"/>
          <p:cNvPicPr>
            <a:picLocks noChangeAspect="1"/>
          </p:cNvPicPr>
          <p:nvPr>
            <p:custDataLst>
              <p:tags r:id="rId4"/>
            </p:custDataLst>
          </p:nvPr>
        </p:nvPicPr>
        <p:blipFill>
          <a:blip r:embed="rId9" cstate="print"/>
          <a:stretch>
            <a:fillRect/>
          </a:stretch>
        </p:blipFill>
        <p:spPr>
          <a:xfrm>
            <a:off x="2286000" y="5715000"/>
            <a:ext cx="4869180" cy="521494"/>
          </a:xfrm>
          <a:prstGeom prst="rect">
            <a:avLst/>
          </a:prstGeom>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Functions</a:t>
            </a:r>
            <a:endParaRPr lang="en-US" dirty="0"/>
          </a:p>
        </p:txBody>
      </p:sp>
      <p:sp>
        <p:nvSpPr>
          <p:cNvPr id="3" name="Subtitle 2"/>
          <p:cNvSpPr>
            <a:spLocks noGrp="1"/>
          </p:cNvSpPr>
          <p:nvPr>
            <p:ph type="subTitle" idx="1"/>
          </p:nvPr>
        </p:nvSpPr>
        <p:spPr/>
        <p:txBody>
          <a:bodyPr/>
          <a:lstStyle/>
          <a:p>
            <a:r>
              <a:rPr lang="en-US" dirty="0" smtClean="0"/>
              <a:t>Section 2.3</a:t>
            </a:r>
            <a:endParaRPr lang="en-US"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Definition of a Function.</a:t>
            </a:r>
          </a:p>
          <a:p>
            <a:pPr lvl="1"/>
            <a:r>
              <a:rPr lang="en-US" dirty="0" smtClean="0"/>
              <a:t>Domain, </a:t>
            </a:r>
            <a:r>
              <a:rPr lang="en-US" dirty="0" err="1" smtClean="0"/>
              <a:t>Cdomain</a:t>
            </a:r>
            <a:endParaRPr lang="en-US" dirty="0" smtClean="0"/>
          </a:p>
          <a:p>
            <a:pPr lvl="1"/>
            <a:r>
              <a:rPr lang="en-US" dirty="0" smtClean="0"/>
              <a:t>Image, </a:t>
            </a:r>
            <a:r>
              <a:rPr lang="en-US" dirty="0" err="1" smtClean="0"/>
              <a:t>Preimage</a:t>
            </a:r>
            <a:endParaRPr lang="en-US" dirty="0" smtClean="0"/>
          </a:p>
          <a:p>
            <a:r>
              <a:rPr lang="en-US" dirty="0" smtClean="0"/>
              <a:t>Injection, Surjection, </a:t>
            </a:r>
            <a:r>
              <a:rPr lang="en-US" dirty="0" err="1" smtClean="0"/>
              <a:t>Bijection</a:t>
            </a:r>
            <a:endParaRPr lang="en-US" dirty="0" smtClean="0"/>
          </a:p>
          <a:p>
            <a:r>
              <a:rPr lang="en-US" dirty="0" smtClean="0"/>
              <a:t>Inverse Function</a:t>
            </a:r>
          </a:p>
          <a:p>
            <a:r>
              <a:rPr lang="en-US" dirty="0" smtClean="0"/>
              <a:t>Function Composition</a:t>
            </a:r>
          </a:p>
          <a:p>
            <a:r>
              <a:rPr lang="en-US" dirty="0" smtClean="0"/>
              <a:t>Graphing Functions</a:t>
            </a:r>
          </a:p>
          <a:p>
            <a:r>
              <a:rPr lang="en-US" dirty="0" smtClean="0"/>
              <a:t>Floor, Ceiling, Factorial</a:t>
            </a:r>
          </a:p>
          <a:p>
            <a:r>
              <a:rPr lang="en-US" dirty="0" smtClean="0"/>
              <a:t>Partial Functions (optional)</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Συναρτήσεις – </a:t>
            </a:r>
            <a:r>
              <a:rPr lang="en-US" dirty="0" smtClean="0"/>
              <a:t>Functions</a:t>
            </a:r>
            <a:endParaRPr lang="en-US" dirty="0"/>
          </a:p>
        </p:txBody>
      </p:sp>
      <p:sp>
        <p:nvSpPr>
          <p:cNvPr id="3" name="Content Placeholder 2"/>
          <p:cNvSpPr>
            <a:spLocks noGrp="1"/>
          </p:cNvSpPr>
          <p:nvPr>
            <p:ph idx="1"/>
          </p:nvPr>
        </p:nvSpPr>
        <p:spPr>
          <a:xfrm>
            <a:off x="457200" y="1752600"/>
            <a:ext cx="8229600" cy="4389120"/>
          </a:xfrm>
        </p:spPr>
        <p:txBody>
          <a:bodyPr>
            <a:normAutofit fontScale="92500" lnSpcReduction="20000"/>
          </a:bodyPr>
          <a:lstStyle/>
          <a:p>
            <a:pPr>
              <a:buNone/>
            </a:pPr>
            <a:r>
              <a:rPr lang="en-US" b="1" dirty="0" smtClean="0"/>
              <a:t>  Definition</a:t>
            </a:r>
            <a:r>
              <a:rPr lang="en-US" dirty="0" smtClean="0"/>
              <a:t>: Let </a:t>
            </a:r>
            <a:r>
              <a:rPr lang="en-US" i="1" dirty="0" smtClean="0"/>
              <a:t>A</a:t>
            </a:r>
            <a:r>
              <a:rPr lang="en-US" dirty="0" smtClean="0"/>
              <a:t> and </a:t>
            </a:r>
            <a:r>
              <a:rPr lang="en-US" i="1" dirty="0" smtClean="0"/>
              <a:t>B </a:t>
            </a:r>
            <a:r>
              <a:rPr lang="en-US" dirty="0" smtClean="0"/>
              <a:t>be nonempty sets. A </a:t>
            </a:r>
            <a:r>
              <a:rPr lang="en-US" i="1" dirty="0" smtClean="0"/>
              <a:t>function</a:t>
            </a:r>
            <a:r>
              <a:rPr lang="en-US" dirty="0" smtClean="0"/>
              <a:t> </a:t>
            </a:r>
            <a:r>
              <a:rPr lang="en-US" sz="2000" dirty="0" smtClean="0">
                <a:latin typeface="Lucida Calligraphy"/>
              </a:rPr>
              <a:t>f</a:t>
            </a:r>
            <a:r>
              <a:rPr lang="en-US" dirty="0" smtClean="0">
                <a:latin typeface="Lucida Calligraphy"/>
              </a:rPr>
              <a:t>  </a:t>
            </a:r>
            <a:r>
              <a:rPr lang="en-US" dirty="0" smtClean="0"/>
              <a:t>from </a:t>
            </a:r>
            <a:r>
              <a:rPr lang="en-US" i="1" dirty="0" smtClean="0"/>
              <a:t>A</a:t>
            </a:r>
            <a:r>
              <a:rPr lang="en-US" dirty="0" smtClean="0"/>
              <a:t> to </a:t>
            </a:r>
            <a:r>
              <a:rPr lang="en-US" i="1" dirty="0" smtClean="0"/>
              <a:t>B</a:t>
            </a:r>
            <a:r>
              <a:rPr lang="en-US" dirty="0" smtClean="0"/>
              <a:t>, denoted </a:t>
            </a:r>
            <a:r>
              <a:rPr lang="en-US" dirty="0" smtClean="0">
                <a:latin typeface="Lucida Calligraphy" pitchFamily="66" charset="0"/>
              </a:rPr>
              <a:t> </a:t>
            </a:r>
            <a:r>
              <a:rPr lang="en-US" sz="2000" dirty="0" smtClean="0">
                <a:latin typeface="Lucida Calligraphy"/>
              </a:rPr>
              <a:t>f</a:t>
            </a:r>
            <a:r>
              <a:rPr lang="en-US" dirty="0" smtClean="0">
                <a:latin typeface="Cambria Math" pitchFamily="18" charset="0"/>
                <a:ea typeface="Cambria Math" pitchFamily="18" charset="0"/>
              </a:rPr>
              <a:t>: </a:t>
            </a:r>
            <a:r>
              <a:rPr lang="en-US" i="1" dirty="0" smtClean="0">
                <a:ea typeface="Cambria Math" pitchFamily="18" charset="0"/>
              </a:rPr>
              <a:t>A</a:t>
            </a:r>
            <a:r>
              <a:rPr lang="en-US" dirty="0" smtClean="0">
                <a:latin typeface="Cambria Math" pitchFamily="18" charset="0"/>
                <a:ea typeface="Cambria Math" pitchFamily="18" charset="0"/>
              </a:rPr>
              <a:t> </a:t>
            </a:r>
            <a:r>
              <a:rPr lang="en-US" dirty="0" smtClean="0">
                <a:latin typeface="Cambria Math"/>
                <a:ea typeface="Cambria Math"/>
                <a:sym typeface="Wingdings" pitchFamily="2" charset="2"/>
              </a:rPr>
              <a:t>→</a:t>
            </a:r>
            <a:r>
              <a:rPr lang="en-US" dirty="0" smtClean="0">
                <a:latin typeface="Cambria Math" pitchFamily="18" charset="0"/>
                <a:ea typeface="Cambria Math" pitchFamily="18" charset="0"/>
                <a:sym typeface="Wingdings" pitchFamily="2" charset="2"/>
              </a:rPr>
              <a:t> </a:t>
            </a:r>
            <a:r>
              <a:rPr lang="en-US" i="1" dirty="0" smtClean="0">
                <a:ea typeface="Cambria Math" pitchFamily="18" charset="0"/>
                <a:sym typeface="Wingdings" pitchFamily="2" charset="2"/>
              </a:rPr>
              <a:t>B</a:t>
            </a:r>
            <a:r>
              <a:rPr lang="en-US" b="1" dirty="0" smtClean="0">
                <a:latin typeface="Cambria Math" pitchFamily="18" charset="0"/>
                <a:ea typeface="Cambria Math" pitchFamily="18" charset="0"/>
                <a:sym typeface="Wingdings" pitchFamily="2" charset="2"/>
              </a:rPr>
              <a:t> </a:t>
            </a:r>
            <a:r>
              <a:rPr lang="en-US" dirty="0" smtClean="0">
                <a:latin typeface="Cambria Math" pitchFamily="18" charset="0"/>
                <a:ea typeface="Cambria Math" pitchFamily="18" charset="0"/>
                <a:sym typeface="Wingdings" pitchFamily="2" charset="2"/>
              </a:rPr>
              <a:t>is an </a:t>
            </a:r>
            <a:r>
              <a:rPr lang="en-US" dirty="0" smtClean="0">
                <a:solidFill>
                  <a:srgbClr val="0070C0"/>
                </a:solidFill>
                <a:latin typeface="Cambria Math" pitchFamily="18" charset="0"/>
                <a:ea typeface="Cambria Math" pitchFamily="18" charset="0"/>
                <a:sym typeface="Wingdings" pitchFamily="2" charset="2"/>
              </a:rPr>
              <a:t>assignment</a:t>
            </a:r>
            <a:r>
              <a:rPr lang="en-US" dirty="0" smtClean="0">
                <a:latin typeface="Cambria Math" pitchFamily="18" charset="0"/>
                <a:ea typeface="Cambria Math" pitchFamily="18" charset="0"/>
                <a:sym typeface="Wingdings" pitchFamily="2" charset="2"/>
              </a:rPr>
              <a:t> </a:t>
            </a:r>
            <a:r>
              <a:rPr lang="el-GR" dirty="0" smtClean="0">
                <a:latin typeface="Cambria Math" pitchFamily="18" charset="0"/>
                <a:ea typeface="Cambria Math" pitchFamily="18" charset="0"/>
                <a:sym typeface="Wingdings" pitchFamily="2" charset="2"/>
              </a:rPr>
              <a:t>- </a:t>
            </a:r>
            <a:r>
              <a:rPr lang="el-GR" dirty="0" smtClean="0">
                <a:solidFill>
                  <a:srgbClr val="0070C0"/>
                </a:solidFill>
                <a:latin typeface="Cambria Math" pitchFamily="18" charset="0"/>
                <a:ea typeface="Cambria Math" pitchFamily="18" charset="0"/>
                <a:sym typeface="Wingdings" pitchFamily="2" charset="2"/>
              </a:rPr>
              <a:t>αντιστοίχηση</a:t>
            </a:r>
            <a:r>
              <a:rPr lang="el-GR" dirty="0" smtClean="0">
                <a:latin typeface="Cambria Math" pitchFamily="18" charset="0"/>
                <a:ea typeface="Cambria Math" pitchFamily="18" charset="0"/>
                <a:sym typeface="Wingdings" pitchFamily="2" charset="2"/>
              </a:rPr>
              <a:t> </a:t>
            </a:r>
            <a:r>
              <a:rPr lang="en-US" dirty="0" smtClean="0">
                <a:latin typeface="Cambria Math" pitchFamily="18" charset="0"/>
                <a:ea typeface="Cambria Math" pitchFamily="18" charset="0"/>
                <a:sym typeface="Wingdings" pitchFamily="2" charset="2"/>
              </a:rPr>
              <a:t>of </a:t>
            </a:r>
            <a:r>
              <a:rPr lang="en-US" dirty="0" smtClean="0">
                <a:solidFill>
                  <a:srgbClr val="0070C0"/>
                </a:solidFill>
                <a:latin typeface="Cambria Math" pitchFamily="18" charset="0"/>
                <a:ea typeface="Cambria Math" pitchFamily="18" charset="0"/>
                <a:sym typeface="Wingdings" pitchFamily="2" charset="2"/>
              </a:rPr>
              <a:t>each</a:t>
            </a:r>
            <a:r>
              <a:rPr lang="en-US" dirty="0" smtClean="0">
                <a:latin typeface="Cambria Math" pitchFamily="18" charset="0"/>
                <a:ea typeface="Cambria Math" pitchFamily="18" charset="0"/>
                <a:sym typeface="Wingdings" pitchFamily="2" charset="2"/>
              </a:rPr>
              <a:t> element of </a:t>
            </a:r>
            <a:r>
              <a:rPr lang="en-US" i="1" dirty="0" smtClean="0">
                <a:ea typeface="Cambria Math" pitchFamily="18" charset="0"/>
                <a:sym typeface="Wingdings" pitchFamily="2" charset="2"/>
              </a:rPr>
              <a:t>A</a:t>
            </a:r>
            <a:r>
              <a:rPr lang="en-US" dirty="0" smtClean="0">
                <a:latin typeface="Cambria Math" pitchFamily="18" charset="0"/>
                <a:ea typeface="Cambria Math" pitchFamily="18" charset="0"/>
                <a:sym typeface="Wingdings" pitchFamily="2" charset="2"/>
              </a:rPr>
              <a:t> </a:t>
            </a:r>
            <a:r>
              <a:rPr lang="en-US" dirty="0" smtClean="0">
                <a:solidFill>
                  <a:srgbClr val="0070C0"/>
                </a:solidFill>
                <a:latin typeface="Cambria Math" pitchFamily="18" charset="0"/>
                <a:ea typeface="Cambria Math" pitchFamily="18" charset="0"/>
                <a:sym typeface="Wingdings" pitchFamily="2" charset="2"/>
              </a:rPr>
              <a:t>to exactly one element of </a:t>
            </a:r>
            <a:r>
              <a:rPr lang="en-US" i="1" dirty="0" smtClean="0">
                <a:ea typeface="Cambria Math" pitchFamily="18" charset="0"/>
                <a:sym typeface="Wingdings" pitchFamily="2" charset="2"/>
              </a:rPr>
              <a:t>B</a:t>
            </a:r>
            <a:r>
              <a:rPr lang="en-US" dirty="0" smtClean="0">
                <a:latin typeface="Cambria Math" pitchFamily="18" charset="0"/>
                <a:ea typeface="Cambria Math" pitchFamily="18" charset="0"/>
                <a:sym typeface="Wingdings" pitchFamily="2" charset="2"/>
              </a:rPr>
              <a:t>.  We write</a:t>
            </a:r>
            <a:r>
              <a:rPr lang="en-US" dirty="0" smtClean="0">
                <a:sym typeface="Wingdings" pitchFamily="2" charset="2"/>
              </a:rPr>
              <a:t>  </a:t>
            </a:r>
            <a:r>
              <a:rPr lang="en-US" sz="2000" dirty="0" smtClean="0">
                <a:latin typeface="Lucida Calligraphy"/>
              </a:rPr>
              <a:t>f</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a</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b</a:t>
            </a:r>
            <a:r>
              <a:rPr lang="en-US" b="1" dirty="0" smtClean="0">
                <a:latin typeface="Cambria Math" pitchFamily="18" charset="0"/>
                <a:ea typeface="Cambria Math" pitchFamily="18" charset="0"/>
                <a:sym typeface="Wingdings" pitchFamily="2" charset="2"/>
              </a:rPr>
              <a:t>  </a:t>
            </a:r>
            <a:r>
              <a:rPr lang="en-US" dirty="0" smtClean="0">
                <a:latin typeface="Cambria Math" pitchFamily="18" charset="0"/>
                <a:ea typeface="Cambria Math" pitchFamily="18" charset="0"/>
                <a:sym typeface="Wingdings" pitchFamily="2" charset="2"/>
              </a:rPr>
              <a:t>if </a:t>
            </a:r>
            <a:r>
              <a:rPr lang="en-US" i="1" dirty="0" smtClean="0">
                <a:latin typeface="Cambria Math" pitchFamily="18" charset="0"/>
                <a:ea typeface="Cambria Math" pitchFamily="18" charset="0"/>
                <a:sym typeface="Wingdings" pitchFamily="2" charset="2"/>
              </a:rPr>
              <a:t>b</a:t>
            </a:r>
            <a:r>
              <a:rPr lang="en-US" dirty="0" smtClean="0">
                <a:latin typeface="Cambria Math" pitchFamily="18" charset="0"/>
                <a:ea typeface="Cambria Math" pitchFamily="18" charset="0"/>
                <a:sym typeface="Wingdings" pitchFamily="2" charset="2"/>
              </a:rPr>
              <a:t> is the unique element of </a:t>
            </a:r>
            <a:r>
              <a:rPr lang="en-US" i="1" dirty="0" smtClean="0">
                <a:ea typeface="Cambria Math" pitchFamily="18" charset="0"/>
                <a:sym typeface="Wingdings" pitchFamily="2" charset="2"/>
              </a:rPr>
              <a:t>B</a:t>
            </a:r>
            <a:r>
              <a:rPr lang="en-US" dirty="0" smtClean="0">
                <a:latin typeface="Cambria Math" pitchFamily="18" charset="0"/>
                <a:ea typeface="Cambria Math" pitchFamily="18" charset="0"/>
                <a:sym typeface="Wingdings" pitchFamily="2" charset="2"/>
              </a:rPr>
              <a:t> assigned by the function </a:t>
            </a:r>
            <a:r>
              <a:rPr lang="en-US" sz="2000" dirty="0" smtClean="0">
                <a:latin typeface="Lucida Calligraphy"/>
              </a:rPr>
              <a:t>f</a:t>
            </a:r>
            <a:r>
              <a:rPr lang="en-US" dirty="0" smtClean="0">
                <a:latin typeface="Cambria Math" pitchFamily="18" charset="0"/>
                <a:ea typeface="Cambria Math" pitchFamily="18" charset="0"/>
                <a:sym typeface="Wingdings" pitchFamily="2" charset="2"/>
              </a:rPr>
              <a:t> to the element </a:t>
            </a:r>
            <a:r>
              <a:rPr lang="en-US" i="1" dirty="0" smtClean="0">
                <a:ea typeface="Cambria Math" pitchFamily="18" charset="0"/>
                <a:sym typeface="Wingdings" pitchFamily="2" charset="2"/>
              </a:rPr>
              <a:t>a</a:t>
            </a:r>
            <a:r>
              <a:rPr lang="en-US" dirty="0" smtClean="0">
                <a:latin typeface="Cambria Math" pitchFamily="18" charset="0"/>
                <a:ea typeface="Cambria Math" pitchFamily="18" charset="0"/>
                <a:sym typeface="Wingdings" pitchFamily="2" charset="2"/>
              </a:rPr>
              <a:t> of </a:t>
            </a:r>
            <a:r>
              <a:rPr lang="en-US" i="1" dirty="0" smtClean="0">
                <a:ea typeface="Cambria Math" pitchFamily="18" charset="0"/>
                <a:sym typeface="Wingdings" pitchFamily="2" charset="2"/>
              </a:rPr>
              <a:t>A</a:t>
            </a:r>
            <a:r>
              <a:rPr lang="en-US" dirty="0" smtClean="0">
                <a:latin typeface="Cambria Math" pitchFamily="18" charset="0"/>
                <a:ea typeface="Cambria Math" pitchFamily="18" charset="0"/>
                <a:sym typeface="Wingdings" pitchFamily="2" charset="2"/>
              </a:rPr>
              <a:t>. </a:t>
            </a:r>
          </a:p>
          <a:p>
            <a:r>
              <a:rPr lang="el-GR" dirty="0" smtClean="0">
                <a:solidFill>
                  <a:srgbClr val="0070C0"/>
                </a:solidFill>
                <a:latin typeface="Cambria Math" pitchFamily="18" charset="0"/>
                <a:ea typeface="Cambria Math" pitchFamily="18" charset="0"/>
                <a:sym typeface="Wingdings" pitchFamily="2" charset="2"/>
              </a:rPr>
              <a:t>Κάθε στοιχείο του Α</a:t>
            </a:r>
          </a:p>
          <a:p>
            <a:r>
              <a:rPr lang="en-US" dirty="0" smtClean="0">
                <a:latin typeface="Cambria Math" pitchFamily="18" charset="0"/>
                <a:ea typeface="Cambria Math" pitchFamily="18" charset="0"/>
                <a:sym typeface="Wingdings" pitchFamily="2" charset="2"/>
              </a:rPr>
              <a:t>Functions are sometimes</a:t>
            </a:r>
          </a:p>
          <a:p>
            <a:pPr>
              <a:buNone/>
            </a:pPr>
            <a:r>
              <a:rPr lang="en-US" dirty="0" smtClean="0">
                <a:latin typeface="Cambria Math" pitchFamily="18" charset="0"/>
                <a:ea typeface="Cambria Math" pitchFamily="18" charset="0"/>
                <a:sym typeface="Wingdings" pitchFamily="2" charset="2"/>
              </a:rPr>
              <a:t>     called </a:t>
            </a:r>
            <a:r>
              <a:rPr lang="en-US" i="1" dirty="0" smtClean="0">
                <a:ea typeface="Cambria Math" pitchFamily="18" charset="0"/>
                <a:sym typeface="Wingdings" pitchFamily="2" charset="2"/>
              </a:rPr>
              <a:t>mappings</a:t>
            </a:r>
            <a:r>
              <a:rPr lang="el-GR" i="1" dirty="0" smtClean="0">
                <a:ea typeface="Cambria Math" pitchFamily="18" charset="0"/>
                <a:sym typeface="Wingdings" pitchFamily="2" charset="2"/>
              </a:rPr>
              <a:t> – </a:t>
            </a:r>
          </a:p>
          <a:p>
            <a:pPr>
              <a:buNone/>
            </a:pPr>
            <a:r>
              <a:rPr lang="el-GR" i="1" smtClean="0">
                <a:solidFill>
                  <a:srgbClr val="0070C0"/>
                </a:solidFill>
                <a:ea typeface="Cambria Math" pitchFamily="18" charset="0"/>
                <a:sym typeface="Wingdings" pitchFamily="2" charset="2"/>
              </a:rPr>
              <a:t>     απεικονίσεις</a:t>
            </a:r>
            <a:r>
              <a:rPr lang="en-US" dirty="0" smtClean="0">
                <a:solidFill>
                  <a:srgbClr val="0070C0"/>
                </a:solidFill>
                <a:latin typeface="Cambria Math" pitchFamily="18" charset="0"/>
                <a:ea typeface="Cambria Math" pitchFamily="18" charset="0"/>
                <a:sym typeface="Wingdings" pitchFamily="2" charset="2"/>
              </a:rPr>
              <a:t> </a:t>
            </a:r>
            <a:endParaRPr lang="el-GR" dirty="0" smtClean="0">
              <a:solidFill>
                <a:srgbClr val="0070C0"/>
              </a:solidFill>
              <a:latin typeface="Cambria Math" pitchFamily="18" charset="0"/>
              <a:ea typeface="Cambria Math" pitchFamily="18" charset="0"/>
              <a:sym typeface="Wingdings" pitchFamily="2" charset="2"/>
            </a:endParaRPr>
          </a:p>
          <a:p>
            <a:pPr>
              <a:buNone/>
            </a:pPr>
            <a:r>
              <a:rPr lang="el-GR" dirty="0" smtClean="0">
                <a:latin typeface="Cambria Math" pitchFamily="18" charset="0"/>
                <a:ea typeface="Cambria Math" pitchFamily="18" charset="0"/>
                <a:sym typeface="Wingdings" pitchFamily="2" charset="2"/>
              </a:rPr>
              <a:t>     </a:t>
            </a:r>
            <a:r>
              <a:rPr lang="en-US" dirty="0" smtClean="0">
                <a:latin typeface="Cambria Math" pitchFamily="18" charset="0"/>
                <a:ea typeface="Cambria Math" pitchFamily="18" charset="0"/>
                <a:sym typeface="Wingdings" pitchFamily="2" charset="2"/>
              </a:rPr>
              <a:t>or </a:t>
            </a:r>
            <a:r>
              <a:rPr lang="en-US" i="1" dirty="0" smtClean="0">
                <a:ea typeface="Cambria Math" pitchFamily="18" charset="0"/>
                <a:sym typeface="Wingdings" pitchFamily="2" charset="2"/>
              </a:rPr>
              <a:t>transformations</a:t>
            </a:r>
            <a:r>
              <a:rPr lang="el-GR" i="1" dirty="0" smtClean="0">
                <a:ea typeface="Cambria Math" pitchFamily="18" charset="0"/>
                <a:sym typeface="Wingdings" pitchFamily="2" charset="2"/>
              </a:rPr>
              <a:t> – </a:t>
            </a:r>
          </a:p>
          <a:p>
            <a:pPr>
              <a:buNone/>
            </a:pPr>
            <a:r>
              <a:rPr lang="el-GR" i="1" dirty="0" smtClean="0">
                <a:latin typeface="Cambria Math" pitchFamily="18" charset="0"/>
                <a:ea typeface="Cambria Math" pitchFamily="18" charset="0"/>
                <a:sym typeface="Wingdings" pitchFamily="2" charset="2"/>
              </a:rPr>
              <a:t>     </a:t>
            </a:r>
            <a:r>
              <a:rPr lang="el-GR" i="1" dirty="0" smtClean="0">
                <a:solidFill>
                  <a:srgbClr val="0070C0"/>
                </a:solidFill>
                <a:latin typeface="Cambria Math" pitchFamily="18" charset="0"/>
                <a:ea typeface="Cambria Math" pitchFamily="18" charset="0"/>
                <a:sym typeface="Wingdings" pitchFamily="2" charset="2"/>
              </a:rPr>
              <a:t>μετασχηματισμοί</a:t>
            </a:r>
            <a:r>
              <a:rPr lang="en-US" dirty="0" smtClean="0">
                <a:latin typeface="Cambria Math" pitchFamily="18" charset="0"/>
                <a:ea typeface="Cambria Math" pitchFamily="18" charset="0"/>
                <a:sym typeface="Wingdings" pitchFamily="2" charset="2"/>
              </a:rPr>
              <a:t>.</a:t>
            </a:r>
            <a:endParaRPr lang="en-US" b="1" dirty="0" smtClean="0">
              <a:latin typeface="Cambria Math" pitchFamily="18" charset="0"/>
              <a:ea typeface="Cambria Math" pitchFamily="18" charset="0"/>
              <a:sym typeface="Wingdings" pitchFamily="2" charset="2"/>
            </a:endParaRPr>
          </a:p>
          <a:p>
            <a:pPr>
              <a:buNone/>
            </a:pPr>
            <a:r>
              <a:rPr lang="en-US" dirty="0" smtClean="0">
                <a:latin typeface="Cambria Math" pitchFamily="18" charset="0"/>
                <a:ea typeface="Cambria Math" pitchFamily="18" charset="0"/>
                <a:sym typeface="Wingdings" pitchFamily="2" charset="2"/>
              </a:rPr>
              <a:t> </a:t>
            </a:r>
          </a:p>
          <a:p>
            <a:pPr>
              <a:buNone/>
            </a:pPr>
            <a:endParaRPr lang="en-US" dirty="0" smtClean="0">
              <a:latin typeface="Cambria Math" pitchFamily="18" charset="0"/>
              <a:ea typeface="Cambria Math" pitchFamily="18" charset="0"/>
              <a:sym typeface="Wingdings" pitchFamily="2" charset="2"/>
            </a:endParaRPr>
          </a:p>
        </p:txBody>
      </p:sp>
      <p:sp>
        <p:nvSpPr>
          <p:cNvPr id="5" name="Flowchart: Connector 4"/>
          <p:cNvSpPr/>
          <p:nvPr/>
        </p:nvSpPr>
        <p:spPr>
          <a:xfrm>
            <a:off x="6629400" y="5105400"/>
            <a:ext cx="304800" cy="29858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lowchart: Connector 5"/>
          <p:cNvSpPr/>
          <p:nvPr/>
        </p:nvSpPr>
        <p:spPr>
          <a:xfrm>
            <a:off x="6629400" y="5715000"/>
            <a:ext cx="304800" cy="29858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owchart: Connector 6"/>
          <p:cNvSpPr/>
          <p:nvPr/>
        </p:nvSpPr>
        <p:spPr>
          <a:xfrm>
            <a:off x="6629400" y="4419600"/>
            <a:ext cx="304800" cy="29858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owchart: Connector 7"/>
          <p:cNvSpPr/>
          <p:nvPr/>
        </p:nvSpPr>
        <p:spPr>
          <a:xfrm>
            <a:off x="6705600" y="6248400"/>
            <a:ext cx="304800" cy="29858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Connector 8"/>
          <p:cNvSpPr/>
          <p:nvPr/>
        </p:nvSpPr>
        <p:spPr>
          <a:xfrm>
            <a:off x="8077200" y="4191000"/>
            <a:ext cx="304800" cy="29858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9"/>
          <p:cNvSpPr/>
          <p:nvPr/>
        </p:nvSpPr>
        <p:spPr>
          <a:xfrm>
            <a:off x="8077200" y="5181600"/>
            <a:ext cx="304800" cy="29858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8458200" y="4114800"/>
            <a:ext cx="203200" cy="369332"/>
          </a:xfrm>
          <a:prstGeom prst="rect">
            <a:avLst/>
          </a:prstGeom>
          <a:noFill/>
        </p:spPr>
        <p:txBody>
          <a:bodyPr wrap="square" rtlCol="0">
            <a:spAutoFit/>
          </a:bodyPr>
          <a:lstStyle/>
          <a:p>
            <a:r>
              <a:rPr lang="en-US" dirty="0" smtClean="0"/>
              <a:t>A</a:t>
            </a:r>
            <a:endParaRPr lang="en-US" dirty="0"/>
          </a:p>
        </p:txBody>
      </p:sp>
      <p:sp>
        <p:nvSpPr>
          <p:cNvPr id="18" name="TextBox 17"/>
          <p:cNvSpPr txBox="1"/>
          <p:nvPr/>
        </p:nvSpPr>
        <p:spPr>
          <a:xfrm>
            <a:off x="8458200" y="4648200"/>
            <a:ext cx="203200" cy="369332"/>
          </a:xfrm>
          <a:prstGeom prst="rect">
            <a:avLst/>
          </a:prstGeom>
          <a:noFill/>
        </p:spPr>
        <p:txBody>
          <a:bodyPr wrap="square" rtlCol="0">
            <a:spAutoFit/>
          </a:bodyPr>
          <a:lstStyle/>
          <a:p>
            <a:r>
              <a:rPr lang="en-US" dirty="0" smtClean="0"/>
              <a:t>B</a:t>
            </a:r>
            <a:endParaRPr lang="en-US" dirty="0"/>
          </a:p>
        </p:txBody>
      </p:sp>
      <p:sp>
        <p:nvSpPr>
          <p:cNvPr id="19" name="TextBox 18"/>
          <p:cNvSpPr txBox="1"/>
          <p:nvPr/>
        </p:nvSpPr>
        <p:spPr>
          <a:xfrm>
            <a:off x="8534400" y="5181600"/>
            <a:ext cx="76200" cy="369332"/>
          </a:xfrm>
          <a:prstGeom prst="rect">
            <a:avLst/>
          </a:prstGeom>
          <a:noFill/>
        </p:spPr>
        <p:txBody>
          <a:bodyPr wrap="square" rtlCol="0">
            <a:spAutoFit/>
          </a:bodyPr>
          <a:lstStyle/>
          <a:p>
            <a:r>
              <a:rPr lang="en-US" dirty="0" smtClean="0"/>
              <a:t>C</a:t>
            </a:r>
            <a:endParaRPr lang="en-US" dirty="0"/>
          </a:p>
        </p:txBody>
      </p:sp>
      <p:sp>
        <p:nvSpPr>
          <p:cNvPr id="24" name="TextBox 23"/>
          <p:cNvSpPr txBox="1"/>
          <p:nvPr/>
        </p:nvSpPr>
        <p:spPr>
          <a:xfrm>
            <a:off x="6248400" y="3733800"/>
            <a:ext cx="1600200" cy="369332"/>
          </a:xfrm>
          <a:prstGeom prst="rect">
            <a:avLst/>
          </a:prstGeom>
          <a:noFill/>
        </p:spPr>
        <p:txBody>
          <a:bodyPr wrap="square" rtlCol="0">
            <a:spAutoFit/>
          </a:bodyPr>
          <a:lstStyle/>
          <a:p>
            <a:r>
              <a:rPr lang="en-US" b="1" dirty="0" smtClean="0"/>
              <a:t>Students</a:t>
            </a:r>
            <a:endParaRPr lang="en-US" b="1" dirty="0"/>
          </a:p>
        </p:txBody>
      </p:sp>
      <p:sp>
        <p:nvSpPr>
          <p:cNvPr id="25" name="TextBox 24"/>
          <p:cNvSpPr txBox="1"/>
          <p:nvPr/>
        </p:nvSpPr>
        <p:spPr>
          <a:xfrm>
            <a:off x="7772400" y="3733800"/>
            <a:ext cx="1066800" cy="369332"/>
          </a:xfrm>
          <a:prstGeom prst="rect">
            <a:avLst/>
          </a:prstGeom>
          <a:noFill/>
        </p:spPr>
        <p:txBody>
          <a:bodyPr wrap="square" rtlCol="0">
            <a:spAutoFit/>
          </a:bodyPr>
          <a:lstStyle/>
          <a:p>
            <a:r>
              <a:rPr lang="en-US" b="1" dirty="0" smtClean="0"/>
              <a:t>Grades</a:t>
            </a:r>
            <a:endParaRPr lang="en-US" b="1" dirty="0"/>
          </a:p>
        </p:txBody>
      </p:sp>
      <p:sp>
        <p:nvSpPr>
          <p:cNvPr id="26" name="Flowchart: Connector 25"/>
          <p:cNvSpPr/>
          <p:nvPr/>
        </p:nvSpPr>
        <p:spPr>
          <a:xfrm>
            <a:off x="8077200" y="4724400"/>
            <a:ext cx="304800" cy="29858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lowchart: Connector 26"/>
          <p:cNvSpPr/>
          <p:nvPr/>
        </p:nvSpPr>
        <p:spPr>
          <a:xfrm>
            <a:off x="8077200" y="5638800"/>
            <a:ext cx="304800" cy="29858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lowchart: Connector 27"/>
          <p:cNvSpPr/>
          <p:nvPr/>
        </p:nvSpPr>
        <p:spPr>
          <a:xfrm>
            <a:off x="8077200" y="6096000"/>
            <a:ext cx="304800" cy="29858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8458200" y="5638800"/>
            <a:ext cx="203200" cy="369332"/>
          </a:xfrm>
          <a:prstGeom prst="rect">
            <a:avLst/>
          </a:prstGeom>
          <a:noFill/>
        </p:spPr>
        <p:txBody>
          <a:bodyPr wrap="square" rtlCol="0">
            <a:spAutoFit/>
          </a:bodyPr>
          <a:lstStyle/>
          <a:p>
            <a:r>
              <a:rPr lang="en-US" dirty="0" smtClean="0"/>
              <a:t>D</a:t>
            </a:r>
            <a:endParaRPr lang="en-US" dirty="0"/>
          </a:p>
        </p:txBody>
      </p:sp>
      <p:sp>
        <p:nvSpPr>
          <p:cNvPr id="31" name="TextBox 30"/>
          <p:cNvSpPr txBox="1"/>
          <p:nvPr/>
        </p:nvSpPr>
        <p:spPr>
          <a:xfrm>
            <a:off x="8534400" y="6096000"/>
            <a:ext cx="228600" cy="369332"/>
          </a:xfrm>
          <a:prstGeom prst="rect">
            <a:avLst/>
          </a:prstGeom>
          <a:noFill/>
        </p:spPr>
        <p:txBody>
          <a:bodyPr wrap="square" rtlCol="0">
            <a:spAutoFit/>
          </a:bodyPr>
          <a:lstStyle/>
          <a:p>
            <a:r>
              <a:rPr lang="en-US" dirty="0" smtClean="0"/>
              <a:t>F</a:t>
            </a:r>
            <a:endParaRPr lang="en-US" dirty="0"/>
          </a:p>
        </p:txBody>
      </p:sp>
      <p:sp>
        <p:nvSpPr>
          <p:cNvPr id="33" name="TextBox 32"/>
          <p:cNvSpPr txBox="1"/>
          <p:nvPr/>
        </p:nvSpPr>
        <p:spPr>
          <a:xfrm>
            <a:off x="4648200" y="6248400"/>
            <a:ext cx="1676400" cy="369332"/>
          </a:xfrm>
          <a:prstGeom prst="rect">
            <a:avLst/>
          </a:prstGeom>
          <a:noFill/>
        </p:spPr>
        <p:txBody>
          <a:bodyPr wrap="square" rtlCol="0">
            <a:spAutoFit/>
          </a:bodyPr>
          <a:lstStyle/>
          <a:p>
            <a:r>
              <a:rPr lang="en-US" dirty="0" smtClean="0"/>
              <a:t>Kathy  Scott</a:t>
            </a:r>
            <a:endParaRPr lang="en-US" dirty="0"/>
          </a:p>
        </p:txBody>
      </p:sp>
      <p:sp>
        <p:nvSpPr>
          <p:cNvPr id="34" name="TextBox 33"/>
          <p:cNvSpPr txBox="1"/>
          <p:nvPr/>
        </p:nvSpPr>
        <p:spPr>
          <a:xfrm>
            <a:off x="4572000" y="5105400"/>
            <a:ext cx="1981200" cy="369332"/>
          </a:xfrm>
          <a:prstGeom prst="rect">
            <a:avLst/>
          </a:prstGeom>
          <a:noFill/>
        </p:spPr>
        <p:txBody>
          <a:bodyPr wrap="square" rtlCol="0">
            <a:spAutoFit/>
          </a:bodyPr>
          <a:lstStyle/>
          <a:p>
            <a:r>
              <a:rPr lang="en-US" dirty="0" err="1" smtClean="0"/>
              <a:t>Sandeep</a:t>
            </a:r>
            <a:r>
              <a:rPr lang="en-US" dirty="0" smtClean="0"/>
              <a:t> Patel</a:t>
            </a:r>
            <a:endParaRPr lang="en-US" dirty="0"/>
          </a:p>
        </p:txBody>
      </p:sp>
      <p:sp>
        <p:nvSpPr>
          <p:cNvPr id="35" name="TextBox 34"/>
          <p:cNvSpPr txBox="1"/>
          <p:nvPr/>
        </p:nvSpPr>
        <p:spPr>
          <a:xfrm>
            <a:off x="4495800" y="4419600"/>
            <a:ext cx="2362200" cy="369332"/>
          </a:xfrm>
          <a:prstGeom prst="rect">
            <a:avLst/>
          </a:prstGeom>
          <a:noFill/>
        </p:spPr>
        <p:txBody>
          <a:bodyPr wrap="square" rtlCol="0">
            <a:spAutoFit/>
          </a:bodyPr>
          <a:lstStyle/>
          <a:p>
            <a:r>
              <a:rPr lang="en-US" dirty="0" smtClean="0"/>
              <a:t>Carlota Rodriguez</a:t>
            </a:r>
            <a:endParaRPr lang="en-US" dirty="0"/>
          </a:p>
        </p:txBody>
      </p:sp>
      <p:sp>
        <p:nvSpPr>
          <p:cNvPr id="36" name="TextBox 35"/>
          <p:cNvSpPr txBox="1"/>
          <p:nvPr/>
        </p:nvSpPr>
        <p:spPr>
          <a:xfrm>
            <a:off x="4648200" y="5638800"/>
            <a:ext cx="2362200" cy="369332"/>
          </a:xfrm>
          <a:prstGeom prst="rect">
            <a:avLst/>
          </a:prstGeom>
          <a:noFill/>
        </p:spPr>
        <p:txBody>
          <a:bodyPr wrap="square" rtlCol="0">
            <a:spAutoFit/>
          </a:bodyPr>
          <a:lstStyle/>
          <a:p>
            <a:r>
              <a:rPr lang="en-US" dirty="0" err="1" smtClean="0"/>
              <a:t>Jalen</a:t>
            </a:r>
            <a:r>
              <a:rPr lang="en-US" dirty="0" smtClean="0"/>
              <a:t> Williams</a:t>
            </a:r>
            <a:endParaRPr lang="en-US" dirty="0"/>
          </a:p>
        </p:txBody>
      </p:sp>
      <p:cxnSp>
        <p:nvCxnSpPr>
          <p:cNvPr id="38" name="Straight Arrow Connector 37"/>
          <p:cNvCxnSpPr>
            <a:stCxn id="7" idx="6"/>
          </p:cNvCxnSpPr>
          <p:nvPr/>
        </p:nvCxnSpPr>
        <p:spPr>
          <a:xfrm flipV="1">
            <a:off x="6934200" y="4419600"/>
            <a:ext cx="1143000" cy="14929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flipV="1">
            <a:off x="7010400" y="4953000"/>
            <a:ext cx="990600" cy="838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rot="5400000" flipH="1" flipV="1">
            <a:off x="7276001" y="4382599"/>
            <a:ext cx="351636" cy="118763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rot="5400000" flipH="1" flipV="1">
            <a:off x="6553200" y="4953000"/>
            <a:ext cx="1828800" cy="914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Ορισμοί</a:t>
            </a:r>
            <a:endParaRPr lang="el-GR" dirty="0"/>
          </a:p>
        </p:txBody>
      </p:sp>
      <p:sp>
        <p:nvSpPr>
          <p:cNvPr id="3" name="Content Placeholder 2"/>
          <p:cNvSpPr>
            <a:spLocks noGrp="1"/>
          </p:cNvSpPr>
          <p:nvPr>
            <p:ph idx="1"/>
          </p:nvPr>
        </p:nvSpPr>
        <p:spPr/>
        <p:txBody>
          <a:bodyPr/>
          <a:lstStyle/>
          <a:p>
            <a:r>
              <a:rPr lang="el-GR" dirty="0" smtClean="0"/>
              <a:t>Αν </a:t>
            </a:r>
            <a:r>
              <a:rPr lang="en-US" dirty="0" smtClean="0"/>
              <a:t>f(a) = b </a:t>
            </a:r>
            <a:r>
              <a:rPr lang="el-GR" dirty="0" smtClean="0"/>
              <a:t>όπου </a:t>
            </a:r>
            <a:r>
              <a:rPr lang="en-US" dirty="0" smtClean="0"/>
              <a:t>a </a:t>
            </a:r>
            <a:r>
              <a:rPr lang="el-GR" dirty="0" smtClean="0"/>
              <a:t>ανήκει στο Α και </a:t>
            </a:r>
            <a:r>
              <a:rPr lang="en-US" dirty="0" smtClean="0"/>
              <a:t>b </a:t>
            </a:r>
            <a:r>
              <a:rPr lang="el-GR" dirty="0" smtClean="0"/>
              <a:t>ανήκει στο Β</a:t>
            </a:r>
            <a:endParaRPr lang="en-US" dirty="0" smtClean="0"/>
          </a:p>
          <a:p>
            <a:r>
              <a:rPr lang="en-US" dirty="0" smtClean="0"/>
              <a:t>To b </a:t>
            </a:r>
            <a:r>
              <a:rPr lang="el-GR" dirty="0" smtClean="0"/>
              <a:t>είναι η εικόνα του </a:t>
            </a:r>
            <a:r>
              <a:rPr lang="en-US" dirty="0" smtClean="0"/>
              <a:t>a</a:t>
            </a:r>
          </a:p>
          <a:p>
            <a:r>
              <a:rPr lang="en-US" dirty="0" smtClean="0"/>
              <a:t>To a </a:t>
            </a:r>
            <a:r>
              <a:rPr lang="el-GR" dirty="0" smtClean="0"/>
              <a:t>είναι η αντίστροφη εικόνα του </a:t>
            </a:r>
            <a:r>
              <a:rPr lang="en-US" dirty="0" smtClean="0"/>
              <a:t>b</a:t>
            </a:r>
          </a:p>
          <a:p>
            <a:r>
              <a:rPr lang="el-GR" dirty="0" smtClean="0"/>
              <a:t>Το εύρος της εικόνας της </a:t>
            </a:r>
            <a:r>
              <a:rPr lang="en-US" dirty="0" smtClean="0"/>
              <a:t>f </a:t>
            </a:r>
            <a:r>
              <a:rPr lang="el-GR" dirty="0" smtClean="0"/>
              <a:t>είναι το σύνολο όλων των εικόνων των στοιχείων του Α</a:t>
            </a:r>
            <a:endParaRPr lang="el-GR"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8229600" cy="1143000"/>
          </a:xfrm>
        </p:spPr>
        <p:txBody>
          <a:bodyPr/>
          <a:lstStyle/>
          <a:p>
            <a:r>
              <a:rPr lang="en-US" dirty="0" smtClean="0"/>
              <a:t>Functions </a:t>
            </a:r>
            <a:endParaRPr lang="en-US" dirty="0"/>
          </a:p>
        </p:txBody>
      </p:sp>
      <p:sp>
        <p:nvSpPr>
          <p:cNvPr id="3" name="Content Placeholder 2"/>
          <p:cNvSpPr>
            <a:spLocks noGrp="1"/>
          </p:cNvSpPr>
          <p:nvPr>
            <p:ph idx="1"/>
          </p:nvPr>
        </p:nvSpPr>
        <p:spPr>
          <a:xfrm>
            <a:off x="381000" y="1600200"/>
            <a:ext cx="8229600" cy="4389120"/>
          </a:xfrm>
        </p:spPr>
        <p:txBody>
          <a:bodyPr>
            <a:normAutofit/>
          </a:bodyPr>
          <a:lstStyle/>
          <a:p>
            <a:r>
              <a:rPr lang="en-US" dirty="0" smtClean="0"/>
              <a:t>A </a:t>
            </a:r>
            <a:r>
              <a:rPr lang="en-US" dirty="0" smtClean="0">
                <a:solidFill>
                  <a:srgbClr val="0070C0"/>
                </a:solidFill>
              </a:rPr>
              <a:t>function</a:t>
            </a:r>
            <a:r>
              <a:rPr lang="en-US" dirty="0" smtClean="0"/>
              <a:t> </a:t>
            </a:r>
            <a:r>
              <a:rPr lang="en-US" dirty="0" smtClean="0">
                <a:latin typeface="Lucida Calligraphy"/>
              </a:rPr>
              <a:t>f</a:t>
            </a:r>
            <a:r>
              <a:rPr lang="en-US" dirty="0" smtClean="0">
                <a:latin typeface="Cambria Math" pitchFamily="18" charset="0"/>
                <a:ea typeface="Cambria Math" pitchFamily="18" charset="0"/>
              </a:rPr>
              <a:t>: </a:t>
            </a:r>
            <a:r>
              <a:rPr lang="en-US" i="1" dirty="0" smtClean="0">
                <a:ea typeface="Cambria Math" pitchFamily="18" charset="0"/>
              </a:rPr>
              <a:t>A</a:t>
            </a:r>
            <a:r>
              <a:rPr lang="en-US" dirty="0" smtClean="0">
                <a:latin typeface="Cambria Math" pitchFamily="18" charset="0"/>
                <a:ea typeface="Cambria Math" pitchFamily="18" charset="0"/>
              </a:rPr>
              <a:t> </a:t>
            </a:r>
            <a:r>
              <a:rPr lang="en-US" dirty="0" smtClean="0">
                <a:latin typeface="Cambria Math"/>
                <a:ea typeface="Cambria Math"/>
                <a:sym typeface="Wingdings" pitchFamily="2" charset="2"/>
              </a:rPr>
              <a:t>→</a:t>
            </a:r>
            <a:r>
              <a:rPr lang="en-US" dirty="0" smtClean="0">
                <a:latin typeface="Cambria Math" pitchFamily="18" charset="0"/>
                <a:ea typeface="Cambria Math" pitchFamily="18" charset="0"/>
                <a:sym typeface="Wingdings" pitchFamily="2" charset="2"/>
              </a:rPr>
              <a:t> </a:t>
            </a:r>
            <a:r>
              <a:rPr lang="en-US" i="1" dirty="0" smtClean="0">
                <a:ea typeface="Cambria Math" pitchFamily="18" charset="0"/>
                <a:sym typeface="Wingdings" pitchFamily="2" charset="2"/>
              </a:rPr>
              <a:t>B</a:t>
            </a:r>
            <a:r>
              <a:rPr lang="en-US" dirty="0" smtClean="0">
                <a:latin typeface="Cambria Math" pitchFamily="18" charset="0"/>
                <a:ea typeface="Cambria Math" pitchFamily="18" charset="0"/>
              </a:rPr>
              <a:t>  </a:t>
            </a:r>
            <a:r>
              <a:rPr lang="en-US" dirty="0" smtClean="0"/>
              <a:t>can also be defined as a </a:t>
            </a:r>
            <a:r>
              <a:rPr lang="en-US" dirty="0" smtClean="0">
                <a:solidFill>
                  <a:srgbClr val="0070C0"/>
                </a:solidFill>
              </a:rPr>
              <a:t>subset of </a:t>
            </a:r>
            <a:r>
              <a:rPr lang="en-US" i="1" dirty="0" smtClean="0">
                <a:solidFill>
                  <a:srgbClr val="0070C0"/>
                </a:solidFill>
                <a:ea typeface="Cambria Math" pitchFamily="18" charset="0"/>
              </a:rPr>
              <a:t>A</a:t>
            </a:r>
            <a:r>
              <a:rPr lang="en-US" dirty="0" smtClean="0">
                <a:solidFill>
                  <a:srgbClr val="0070C0"/>
                </a:solidFill>
                <a:latin typeface="Cambria Math" pitchFamily="18" charset="0"/>
                <a:ea typeface="Cambria Math" pitchFamily="18" charset="0"/>
              </a:rPr>
              <a:t>×</a:t>
            </a:r>
            <a:r>
              <a:rPr lang="en-US" i="1" dirty="0" smtClean="0">
                <a:solidFill>
                  <a:srgbClr val="0070C0"/>
                </a:solidFill>
                <a:ea typeface="Cambria Math" pitchFamily="18" charset="0"/>
              </a:rPr>
              <a:t>B</a:t>
            </a:r>
            <a:r>
              <a:rPr lang="en-US" dirty="0" smtClean="0">
                <a:solidFill>
                  <a:srgbClr val="0070C0"/>
                </a:solidFill>
              </a:rPr>
              <a:t> (a relation). This subset is restricted to be a </a:t>
            </a:r>
            <a:r>
              <a:rPr lang="en-US" dirty="0" smtClean="0"/>
              <a:t>relation where </a:t>
            </a:r>
            <a:r>
              <a:rPr lang="en-US" dirty="0" smtClean="0">
                <a:solidFill>
                  <a:srgbClr val="0070C0"/>
                </a:solidFill>
              </a:rPr>
              <a:t>no two elements of the relation have the same first element</a:t>
            </a:r>
            <a:r>
              <a:rPr lang="en-US" dirty="0" smtClean="0"/>
              <a:t>. </a:t>
            </a:r>
            <a:r>
              <a:rPr lang="el-GR" dirty="0" smtClean="0">
                <a:solidFill>
                  <a:srgbClr val="0070C0"/>
                </a:solidFill>
              </a:rPr>
              <a:t>Για κάθε στοιχείο υπάρχει μόνο μία τιμή</a:t>
            </a:r>
            <a:endParaRPr lang="en-US" dirty="0" smtClean="0">
              <a:solidFill>
                <a:srgbClr val="0070C0"/>
              </a:solidFill>
            </a:endParaRPr>
          </a:p>
          <a:p>
            <a:r>
              <a:rPr lang="en-US" dirty="0" smtClean="0"/>
              <a:t>Specifically, a function </a:t>
            </a:r>
            <a:r>
              <a:rPr lang="en-US" dirty="0" smtClean="0">
                <a:latin typeface="Lucida Calligraphy"/>
              </a:rPr>
              <a:t>f</a:t>
            </a:r>
            <a:r>
              <a:rPr lang="en-US" dirty="0" smtClean="0"/>
              <a:t> from </a:t>
            </a:r>
            <a:r>
              <a:rPr lang="en-US" i="1" dirty="0" smtClean="0"/>
              <a:t>A</a:t>
            </a:r>
            <a:r>
              <a:rPr lang="en-US" dirty="0" smtClean="0"/>
              <a:t> to </a:t>
            </a:r>
            <a:r>
              <a:rPr lang="en-US" i="1" dirty="0" smtClean="0"/>
              <a:t>B </a:t>
            </a:r>
            <a:r>
              <a:rPr lang="en-US" dirty="0" smtClean="0"/>
              <a:t>contains </a:t>
            </a:r>
            <a:r>
              <a:rPr lang="en-US" dirty="0" smtClean="0">
                <a:solidFill>
                  <a:srgbClr val="0070C0"/>
                </a:solidFill>
              </a:rPr>
              <a:t>one, and only one ordered pair (</a:t>
            </a:r>
            <a:r>
              <a:rPr lang="en-US" i="1" dirty="0" smtClean="0">
                <a:solidFill>
                  <a:srgbClr val="0070C0"/>
                </a:solidFill>
                <a:ea typeface="Cambria Math" pitchFamily="18" charset="0"/>
              </a:rPr>
              <a:t>a, b</a:t>
            </a:r>
            <a:r>
              <a:rPr lang="en-US" dirty="0" smtClean="0">
                <a:solidFill>
                  <a:srgbClr val="0070C0"/>
                </a:solidFill>
              </a:rPr>
              <a:t>)</a:t>
            </a:r>
            <a:r>
              <a:rPr lang="en-US" dirty="0" smtClean="0"/>
              <a:t> for every element </a:t>
            </a:r>
            <a:r>
              <a:rPr lang="en-US" i="1" dirty="0" smtClean="0"/>
              <a:t>a</a:t>
            </a:r>
            <a:r>
              <a:rPr lang="en-US" dirty="0" smtClean="0">
                <a:latin typeface="Cambria Math"/>
                <a:ea typeface="Cambria Math"/>
              </a:rPr>
              <a:t>∈</a:t>
            </a:r>
            <a:r>
              <a:rPr lang="en-US" dirty="0" smtClean="0"/>
              <a:t> </a:t>
            </a:r>
            <a:r>
              <a:rPr lang="en-US" i="1" dirty="0" smtClean="0"/>
              <a:t>A</a:t>
            </a:r>
            <a:r>
              <a:rPr lang="en-US" dirty="0" smtClean="0"/>
              <a:t>. </a:t>
            </a:r>
          </a:p>
          <a:p>
            <a:endParaRPr lang="en-US" dirty="0" smtClean="0"/>
          </a:p>
          <a:p>
            <a:pPr>
              <a:buNone/>
            </a:pPr>
            <a:r>
              <a:rPr lang="en-US" dirty="0" smtClean="0"/>
              <a:t> and</a:t>
            </a:r>
          </a:p>
          <a:p>
            <a:pPr>
              <a:buNone/>
            </a:pPr>
            <a:endParaRPr lang="en-US" dirty="0" smtClean="0"/>
          </a:p>
          <a:p>
            <a:pPr>
              <a:buNone/>
            </a:pPr>
            <a:endParaRPr lang="en-US" dirty="0"/>
          </a:p>
        </p:txBody>
      </p:sp>
      <p:pic>
        <p:nvPicPr>
          <p:cNvPr id="7" name="Picture 6" descr="addin_tmp.png"/>
          <p:cNvPicPr>
            <a:picLocks noChangeAspect="1"/>
          </p:cNvPicPr>
          <p:nvPr>
            <p:custDataLst>
              <p:tags r:id="rId1"/>
            </p:custDataLst>
          </p:nvPr>
        </p:nvPicPr>
        <p:blipFill>
          <a:blip r:embed="rId4" cstate="print"/>
          <a:stretch>
            <a:fillRect/>
          </a:stretch>
        </p:blipFill>
        <p:spPr>
          <a:xfrm>
            <a:off x="1574482" y="4648200"/>
            <a:ext cx="5740718" cy="382905"/>
          </a:xfrm>
          <a:prstGeom prst="rect">
            <a:avLst/>
          </a:prstGeom>
        </p:spPr>
      </p:pic>
      <p:pic>
        <p:nvPicPr>
          <p:cNvPr id="9" name="Picture 8" descr="addin_tmp.png"/>
          <p:cNvPicPr>
            <a:picLocks noChangeAspect="1"/>
          </p:cNvPicPr>
          <p:nvPr>
            <p:custDataLst>
              <p:tags r:id="rId2"/>
            </p:custDataLst>
          </p:nvPr>
        </p:nvPicPr>
        <p:blipFill>
          <a:blip r:embed="rId5" cstate="print"/>
          <a:stretch>
            <a:fillRect/>
          </a:stretch>
        </p:blipFill>
        <p:spPr>
          <a:xfrm>
            <a:off x="1447800" y="5638800"/>
            <a:ext cx="6855143" cy="382905"/>
          </a:xfrm>
          <a:prstGeom prst="rect">
            <a:avLst/>
          </a:prstGeom>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Functions</a:t>
            </a:r>
            <a:endParaRPr lang="en-US" dirty="0"/>
          </a:p>
        </p:txBody>
      </p:sp>
      <p:sp>
        <p:nvSpPr>
          <p:cNvPr id="3" name="Content Placeholder 2"/>
          <p:cNvSpPr>
            <a:spLocks noGrp="1"/>
          </p:cNvSpPr>
          <p:nvPr>
            <p:ph idx="1"/>
          </p:nvPr>
        </p:nvSpPr>
        <p:spPr>
          <a:xfrm>
            <a:off x="457200" y="1935480"/>
            <a:ext cx="8229600" cy="4922520"/>
          </a:xfrm>
        </p:spPr>
        <p:txBody>
          <a:bodyPr>
            <a:normAutofit fontScale="77500" lnSpcReduction="20000"/>
          </a:bodyPr>
          <a:lstStyle/>
          <a:p>
            <a:pPr>
              <a:buNone/>
            </a:pPr>
            <a:r>
              <a:rPr lang="en-US" sz="2800" dirty="0" smtClean="0"/>
              <a:t>Given a function </a:t>
            </a:r>
            <a:r>
              <a:rPr lang="en-US" sz="2800" i="1" dirty="0" smtClean="0"/>
              <a:t>f</a:t>
            </a:r>
            <a:r>
              <a:rPr lang="en-US" sz="2800" dirty="0" smtClean="0">
                <a:latin typeface="Cambria Math" pitchFamily="18" charset="0"/>
                <a:ea typeface="Cambria Math" pitchFamily="18" charset="0"/>
              </a:rPr>
              <a:t>: </a:t>
            </a:r>
            <a:r>
              <a:rPr lang="en-US" sz="2800" i="1" dirty="0" smtClean="0">
                <a:ea typeface="Cambria Math" pitchFamily="18" charset="0"/>
              </a:rPr>
              <a:t>A</a:t>
            </a:r>
            <a:r>
              <a:rPr lang="en-US" sz="2800" dirty="0" smtClean="0">
                <a:latin typeface="Cambria Math" pitchFamily="18" charset="0"/>
                <a:ea typeface="Cambria Math" pitchFamily="18" charset="0"/>
              </a:rPr>
              <a:t> </a:t>
            </a:r>
            <a:r>
              <a:rPr lang="en-US" sz="2800" dirty="0" smtClean="0">
                <a:latin typeface="Cambria Math" pitchFamily="18" charset="0"/>
                <a:ea typeface="Cambria Math" pitchFamily="18" charset="0"/>
                <a:sym typeface="Wingdings" pitchFamily="2" charset="2"/>
              </a:rPr>
              <a:t>→ </a:t>
            </a:r>
            <a:r>
              <a:rPr lang="en-US" sz="2800" i="1" dirty="0" smtClean="0">
                <a:ea typeface="Cambria Math" pitchFamily="18" charset="0"/>
                <a:sym typeface="Wingdings" pitchFamily="2" charset="2"/>
              </a:rPr>
              <a:t>B</a:t>
            </a:r>
            <a:r>
              <a:rPr lang="en-US" sz="2800" b="1" dirty="0" smtClean="0">
                <a:latin typeface="Cambria Math" pitchFamily="18" charset="0"/>
                <a:ea typeface="Cambria Math" pitchFamily="18" charset="0"/>
                <a:sym typeface="Wingdings" pitchFamily="2" charset="2"/>
              </a:rPr>
              <a:t>:</a:t>
            </a:r>
            <a:r>
              <a:rPr lang="en-US" sz="2800" dirty="0" smtClean="0"/>
              <a:t> </a:t>
            </a:r>
          </a:p>
          <a:p>
            <a:r>
              <a:rPr lang="en-US" sz="2800" dirty="0" smtClean="0"/>
              <a:t>We say </a:t>
            </a:r>
            <a:r>
              <a:rPr lang="en-US" sz="2800" i="1" dirty="0" smtClean="0"/>
              <a:t>f</a:t>
            </a:r>
            <a:r>
              <a:rPr lang="en-US" sz="2800" dirty="0" smtClean="0">
                <a:latin typeface="Lucida Calligraphy"/>
              </a:rPr>
              <a:t> </a:t>
            </a:r>
            <a:r>
              <a:rPr lang="en-US" sz="2800" i="1" dirty="0" smtClean="0">
                <a:solidFill>
                  <a:srgbClr val="0070C0"/>
                </a:solidFill>
              </a:rPr>
              <a:t>maps</a:t>
            </a:r>
            <a:r>
              <a:rPr lang="en-US" sz="2800" dirty="0" smtClean="0"/>
              <a:t> </a:t>
            </a:r>
            <a:r>
              <a:rPr lang="el-GR" sz="2800" dirty="0" smtClean="0"/>
              <a:t>– </a:t>
            </a:r>
            <a:r>
              <a:rPr lang="el-GR" sz="2800" dirty="0" smtClean="0">
                <a:solidFill>
                  <a:srgbClr val="0070C0"/>
                </a:solidFill>
              </a:rPr>
              <a:t>αντιστοιχεί</a:t>
            </a:r>
            <a:r>
              <a:rPr lang="el-GR" sz="2800" dirty="0" smtClean="0"/>
              <a:t> </a:t>
            </a:r>
            <a:r>
              <a:rPr lang="en-US" sz="2800" i="1" dirty="0" smtClean="0"/>
              <a:t>A</a:t>
            </a:r>
            <a:r>
              <a:rPr lang="en-US" sz="2800" dirty="0" smtClean="0"/>
              <a:t> to </a:t>
            </a:r>
            <a:r>
              <a:rPr lang="en-US" sz="2800" i="1" dirty="0" smtClean="0"/>
              <a:t>B or </a:t>
            </a:r>
          </a:p>
          <a:p>
            <a:pPr>
              <a:buNone/>
            </a:pPr>
            <a:r>
              <a:rPr lang="en-US" sz="2800" i="1" dirty="0" smtClean="0"/>
              <a:t>        f </a:t>
            </a:r>
            <a:r>
              <a:rPr lang="en-US" sz="2800" dirty="0" smtClean="0"/>
              <a:t>is a </a:t>
            </a:r>
            <a:r>
              <a:rPr lang="en-US" sz="2800" i="1" dirty="0" smtClean="0">
                <a:solidFill>
                  <a:srgbClr val="0070C0"/>
                </a:solidFill>
              </a:rPr>
              <a:t>mapping</a:t>
            </a:r>
            <a:r>
              <a:rPr lang="en-US" sz="2800" dirty="0" smtClean="0"/>
              <a:t> </a:t>
            </a:r>
            <a:r>
              <a:rPr lang="el-GR" sz="2800" dirty="0" smtClean="0"/>
              <a:t>– αντιστοίχιση </a:t>
            </a:r>
            <a:r>
              <a:rPr lang="en-US" sz="2800" dirty="0" smtClean="0"/>
              <a:t>from  </a:t>
            </a:r>
            <a:r>
              <a:rPr lang="en-US" sz="2800" i="1" dirty="0" smtClean="0"/>
              <a:t>A</a:t>
            </a:r>
            <a:r>
              <a:rPr lang="en-US" sz="2800" dirty="0" smtClean="0"/>
              <a:t> to </a:t>
            </a:r>
            <a:r>
              <a:rPr lang="en-US" sz="2800" i="1" dirty="0" smtClean="0"/>
              <a:t>B</a:t>
            </a:r>
            <a:r>
              <a:rPr lang="en-US" sz="2800" dirty="0" smtClean="0"/>
              <a:t>.</a:t>
            </a:r>
          </a:p>
          <a:p>
            <a:r>
              <a:rPr lang="en-US" sz="2800" i="1" dirty="0" smtClean="0"/>
              <a:t>A</a:t>
            </a:r>
            <a:r>
              <a:rPr lang="en-US" sz="2800" dirty="0" smtClean="0"/>
              <a:t> is called the </a:t>
            </a:r>
            <a:r>
              <a:rPr lang="en-US" sz="2800" i="1" dirty="0" smtClean="0">
                <a:solidFill>
                  <a:srgbClr val="0070C0"/>
                </a:solidFill>
              </a:rPr>
              <a:t>domain</a:t>
            </a:r>
            <a:r>
              <a:rPr lang="el-GR" sz="2800" i="1" dirty="0" smtClean="0">
                <a:solidFill>
                  <a:srgbClr val="0070C0"/>
                </a:solidFill>
              </a:rPr>
              <a:t> – πεδίο ορισμού</a:t>
            </a:r>
            <a:r>
              <a:rPr lang="en-US" sz="2800" dirty="0" smtClean="0">
                <a:solidFill>
                  <a:srgbClr val="0070C0"/>
                </a:solidFill>
              </a:rPr>
              <a:t> </a:t>
            </a:r>
            <a:r>
              <a:rPr lang="en-US" sz="2800" dirty="0" smtClean="0"/>
              <a:t>of </a:t>
            </a:r>
            <a:r>
              <a:rPr lang="en-US" sz="2800" i="1" dirty="0" smtClean="0"/>
              <a:t>f</a:t>
            </a:r>
            <a:r>
              <a:rPr lang="en-US" sz="2800" dirty="0" smtClean="0"/>
              <a:t>.</a:t>
            </a:r>
          </a:p>
          <a:p>
            <a:r>
              <a:rPr lang="en-US" sz="2800" i="1" dirty="0" smtClean="0"/>
              <a:t>B</a:t>
            </a:r>
            <a:r>
              <a:rPr lang="en-US" sz="2800" dirty="0" smtClean="0"/>
              <a:t> is called the </a:t>
            </a:r>
            <a:r>
              <a:rPr lang="en-US" sz="2800" i="1" dirty="0" err="1" smtClean="0">
                <a:solidFill>
                  <a:srgbClr val="0070C0"/>
                </a:solidFill>
              </a:rPr>
              <a:t>codomain</a:t>
            </a:r>
            <a:r>
              <a:rPr lang="en-US" sz="2800" dirty="0" smtClean="0">
                <a:solidFill>
                  <a:srgbClr val="0070C0"/>
                </a:solidFill>
              </a:rPr>
              <a:t> </a:t>
            </a:r>
            <a:r>
              <a:rPr lang="el-GR" sz="2800" dirty="0" smtClean="0">
                <a:solidFill>
                  <a:srgbClr val="0070C0"/>
                </a:solidFill>
              </a:rPr>
              <a:t>– πεδίο τιμών </a:t>
            </a:r>
            <a:r>
              <a:rPr lang="en-US" sz="2800" dirty="0" smtClean="0"/>
              <a:t>of </a:t>
            </a:r>
            <a:r>
              <a:rPr lang="en-US" sz="2800" i="1" dirty="0" smtClean="0"/>
              <a:t>f</a:t>
            </a:r>
            <a:r>
              <a:rPr lang="en-US" sz="2800" dirty="0" smtClean="0"/>
              <a:t>.</a:t>
            </a:r>
          </a:p>
          <a:p>
            <a:r>
              <a:rPr lang="en-US" sz="2800" dirty="0" smtClean="0"/>
              <a:t>If </a:t>
            </a:r>
            <a:r>
              <a:rPr lang="en-US" sz="2800" i="1" dirty="0" smtClean="0"/>
              <a:t>f</a:t>
            </a:r>
            <a:r>
              <a:rPr lang="en-US" sz="2800" dirty="0" smtClean="0"/>
              <a:t>(</a:t>
            </a:r>
            <a:r>
              <a:rPr lang="en-US" sz="2800" i="1" dirty="0" smtClean="0">
                <a:ea typeface="Cambria Math" pitchFamily="18" charset="0"/>
              </a:rPr>
              <a:t>a</a:t>
            </a:r>
            <a:r>
              <a:rPr lang="en-US" sz="2800" dirty="0" smtClean="0"/>
              <a:t>)</a:t>
            </a:r>
            <a:r>
              <a:rPr lang="en-US" sz="2800" i="1" dirty="0" smtClean="0"/>
              <a:t> = </a:t>
            </a:r>
            <a:r>
              <a:rPr lang="en-US" sz="2800" i="1" dirty="0" smtClean="0">
                <a:ea typeface="Cambria Math" pitchFamily="18" charset="0"/>
              </a:rPr>
              <a:t>b</a:t>
            </a:r>
            <a:r>
              <a:rPr lang="en-US" sz="2800" dirty="0" smtClean="0"/>
              <a:t>, </a:t>
            </a:r>
          </a:p>
          <a:p>
            <a:pPr lvl="1"/>
            <a:r>
              <a:rPr lang="en-US" sz="2800" dirty="0" smtClean="0"/>
              <a:t>then </a:t>
            </a:r>
            <a:r>
              <a:rPr lang="en-US" sz="2800" i="1" dirty="0" smtClean="0">
                <a:ea typeface="Cambria Math" pitchFamily="18" charset="0"/>
              </a:rPr>
              <a:t>b</a:t>
            </a:r>
            <a:r>
              <a:rPr lang="en-US" sz="2800" dirty="0" smtClean="0">
                <a:latin typeface="Cambria Math" pitchFamily="18" charset="0"/>
                <a:ea typeface="Cambria Math" pitchFamily="18" charset="0"/>
              </a:rPr>
              <a:t> </a:t>
            </a:r>
            <a:r>
              <a:rPr lang="en-US" sz="2800" dirty="0" smtClean="0"/>
              <a:t>is called the </a:t>
            </a:r>
            <a:r>
              <a:rPr lang="en-US" sz="2800" i="1" dirty="0" smtClean="0">
                <a:solidFill>
                  <a:srgbClr val="0070C0"/>
                </a:solidFill>
              </a:rPr>
              <a:t>image</a:t>
            </a:r>
            <a:r>
              <a:rPr lang="en-US" sz="2800" dirty="0" smtClean="0">
                <a:solidFill>
                  <a:srgbClr val="0070C0"/>
                </a:solidFill>
              </a:rPr>
              <a:t> </a:t>
            </a:r>
            <a:r>
              <a:rPr lang="el-GR" sz="2800" dirty="0" smtClean="0">
                <a:solidFill>
                  <a:srgbClr val="0070C0"/>
                </a:solidFill>
              </a:rPr>
              <a:t>– εικόνα </a:t>
            </a:r>
            <a:r>
              <a:rPr lang="en-US" sz="2800" dirty="0" smtClean="0"/>
              <a:t>of </a:t>
            </a:r>
            <a:r>
              <a:rPr lang="en-US" sz="2800" i="1" dirty="0" smtClean="0">
                <a:ea typeface="Cambria Math" pitchFamily="18" charset="0"/>
              </a:rPr>
              <a:t>a</a:t>
            </a:r>
            <a:r>
              <a:rPr lang="en-US" sz="2800" i="1" dirty="0" smtClean="0">
                <a:latin typeface="Cambria Math" pitchFamily="18" charset="0"/>
                <a:ea typeface="Cambria Math" pitchFamily="18" charset="0"/>
              </a:rPr>
              <a:t> </a:t>
            </a:r>
            <a:r>
              <a:rPr lang="en-US" sz="2800" dirty="0" smtClean="0"/>
              <a:t>under </a:t>
            </a:r>
            <a:r>
              <a:rPr lang="en-US" sz="2800" i="1" dirty="0" smtClean="0"/>
              <a:t>f</a:t>
            </a:r>
            <a:r>
              <a:rPr lang="en-US" sz="2800" dirty="0" smtClean="0"/>
              <a:t>.</a:t>
            </a:r>
          </a:p>
          <a:p>
            <a:pPr lvl="1"/>
            <a:r>
              <a:rPr lang="en-US" sz="2800" i="1" dirty="0" smtClean="0">
                <a:ea typeface="Cambria Math" pitchFamily="18" charset="0"/>
              </a:rPr>
              <a:t>a</a:t>
            </a:r>
            <a:r>
              <a:rPr lang="en-US" sz="2800" dirty="0" smtClean="0"/>
              <a:t> is called the </a:t>
            </a:r>
            <a:r>
              <a:rPr lang="en-US" sz="2800" i="1" dirty="0" err="1" smtClean="0"/>
              <a:t>preimage</a:t>
            </a:r>
            <a:r>
              <a:rPr lang="en-US" sz="2800" dirty="0" smtClean="0"/>
              <a:t> </a:t>
            </a:r>
            <a:r>
              <a:rPr lang="el-GR" sz="2800" dirty="0" smtClean="0"/>
              <a:t>– </a:t>
            </a:r>
            <a:r>
              <a:rPr lang="el-GR" sz="2800" dirty="0" smtClean="0">
                <a:solidFill>
                  <a:srgbClr val="0070C0"/>
                </a:solidFill>
              </a:rPr>
              <a:t>αντίστροφη εικόνα </a:t>
            </a:r>
            <a:r>
              <a:rPr lang="en-US" sz="2800" dirty="0" smtClean="0"/>
              <a:t>of </a:t>
            </a:r>
            <a:r>
              <a:rPr lang="en-US" sz="2800" i="1" dirty="0" smtClean="0">
                <a:latin typeface="Cambria Math" pitchFamily="18" charset="0"/>
                <a:ea typeface="Cambria Math" pitchFamily="18" charset="0"/>
              </a:rPr>
              <a:t>b.</a:t>
            </a:r>
          </a:p>
          <a:p>
            <a:r>
              <a:rPr lang="en-US" sz="2800" dirty="0" smtClean="0"/>
              <a:t>The </a:t>
            </a:r>
            <a:r>
              <a:rPr lang="en-US" sz="2800" dirty="0" smtClean="0">
                <a:solidFill>
                  <a:srgbClr val="0070C0"/>
                </a:solidFill>
              </a:rPr>
              <a:t>range</a:t>
            </a:r>
            <a:r>
              <a:rPr lang="el-GR" sz="2800" dirty="0" smtClean="0">
                <a:solidFill>
                  <a:srgbClr val="0070C0"/>
                </a:solidFill>
              </a:rPr>
              <a:t>- εύρος της εικόνας </a:t>
            </a:r>
            <a:r>
              <a:rPr lang="en-US" sz="2800" dirty="0" smtClean="0"/>
              <a:t>of </a:t>
            </a:r>
            <a:r>
              <a:rPr lang="en-US" sz="2800" i="1" dirty="0" smtClean="0">
                <a:latin typeface="Constantia" pitchFamily="18" charset="0"/>
              </a:rPr>
              <a:t>f</a:t>
            </a:r>
            <a:r>
              <a:rPr lang="en-US" sz="2800" dirty="0" smtClean="0"/>
              <a:t> is the set of all images of points in </a:t>
            </a:r>
            <a:r>
              <a:rPr lang="en-US" sz="2800" b="1" dirty="0" smtClean="0"/>
              <a:t>A</a:t>
            </a:r>
            <a:r>
              <a:rPr lang="en-US" sz="2800" dirty="0" smtClean="0"/>
              <a:t> under </a:t>
            </a:r>
            <a:r>
              <a:rPr lang="en-US" sz="2800" i="1" dirty="0" smtClean="0"/>
              <a:t>f</a:t>
            </a:r>
            <a:r>
              <a:rPr lang="en-US" sz="2800" dirty="0" smtClean="0"/>
              <a:t>. We denote it </a:t>
            </a:r>
            <a:r>
              <a:rPr lang="en-US" sz="2800" dirty="0" smtClean="0">
                <a:solidFill>
                  <a:srgbClr val="0070C0"/>
                </a:solidFill>
              </a:rPr>
              <a:t>by </a:t>
            </a:r>
            <a:r>
              <a:rPr lang="en-US" sz="2800" i="1" dirty="0" smtClean="0">
                <a:solidFill>
                  <a:srgbClr val="0070C0"/>
                </a:solidFill>
              </a:rPr>
              <a:t>f</a:t>
            </a:r>
            <a:r>
              <a:rPr lang="en-US" sz="2800" dirty="0" smtClean="0">
                <a:solidFill>
                  <a:srgbClr val="0070C0"/>
                </a:solidFill>
              </a:rPr>
              <a:t>(</a:t>
            </a:r>
            <a:r>
              <a:rPr lang="en-US" sz="2800" i="1" dirty="0" smtClean="0">
                <a:solidFill>
                  <a:srgbClr val="0070C0"/>
                </a:solidFill>
              </a:rPr>
              <a:t>A</a:t>
            </a:r>
            <a:r>
              <a:rPr lang="en-US" sz="2800" dirty="0" smtClean="0">
                <a:solidFill>
                  <a:srgbClr val="0070C0"/>
                </a:solidFill>
              </a:rPr>
              <a:t>).</a:t>
            </a:r>
          </a:p>
          <a:p>
            <a:r>
              <a:rPr lang="en-US" sz="2800" dirty="0" smtClean="0">
                <a:solidFill>
                  <a:srgbClr val="0070C0"/>
                </a:solidFill>
              </a:rPr>
              <a:t>Two functions are </a:t>
            </a:r>
            <a:r>
              <a:rPr lang="en-US" sz="2800" i="1" dirty="0" smtClean="0">
                <a:solidFill>
                  <a:srgbClr val="0070C0"/>
                </a:solidFill>
              </a:rPr>
              <a:t>equal </a:t>
            </a:r>
            <a:r>
              <a:rPr lang="en-US" sz="2800" dirty="0" smtClean="0"/>
              <a:t>when </a:t>
            </a:r>
            <a:endParaRPr lang="el-GR" sz="2800" dirty="0" smtClean="0"/>
          </a:p>
          <a:p>
            <a:pPr lvl="1"/>
            <a:r>
              <a:rPr lang="en-US" dirty="0" smtClean="0"/>
              <a:t>they have the same domain, </a:t>
            </a:r>
            <a:endParaRPr lang="el-GR" dirty="0" smtClean="0"/>
          </a:p>
          <a:p>
            <a:pPr lvl="1"/>
            <a:r>
              <a:rPr lang="en-US" dirty="0" smtClean="0">
                <a:solidFill>
                  <a:srgbClr val="0070C0"/>
                </a:solidFill>
              </a:rPr>
              <a:t>the same </a:t>
            </a:r>
            <a:r>
              <a:rPr lang="en-US" dirty="0" err="1" smtClean="0">
                <a:solidFill>
                  <a:srgbClr val="0070C0"/>
                </a:solidFill>
              </a:rPr>
              <a:t>codomain</a:t>
            </a:r>
            <a:r>
              <a:rPr lang="en-US" dirty="0" smtClean="0">
                <a:solidFill>
                  <a:srgbClr val="0070C0"/>
                </a:solidFill>
              </a:rPr>
              <a:t> </a:t>
            </a:r>
            <a:r>
              <a:rPr lang="en-US" dirty="0" smtClean="0"/>
              <a:t>and </a:t>
            </a:r>
            <a:endParaRPr lang="el-GR" dirty="0" smtClean="0"/>
          </a:p>
          <a:p>
            <a:pPr lvl="1"/>
            <a:r>
              <a:rPr lang="en-US" dirty="0" smtClean="0">
                <a:solidFill>
                  <a:srgbClr val="0070C0"/>
                </a:solidFill>
              </a:rPr>
              <a:t>map each element of the domain to the same element of the </a:t>
            </a:r>
            <a:r>
              <a:rPr lang="en-US" dirty="0" err="1" smtClean="0">
                <a:solidFill>
                  <a:srgbClr val="0070C0"/>
                </a:solidFill>
              </a:rPr>
              <a:t>codomain</a:t>
            </a:r>
            <a:r>
              <a:rPr lang="en-US" dirty="0" smtClean="0">
                <a:solidFill>
                  <a:srgbClr val="0070C0"/>
                </a:solidFill>
              </a:rPr>
              <a:t>. </a:t>
            </a:r>
          </a:p>
          <a:p>
            <a:endParaRPr lang="en-US" sz="2800" dirty="0" smtClean="0"/>
          </a:p>
          <a:p>
            <a:endParaRPr lang="en-US" dirty="0" smtClean="0"/>
          </a:p>
          <a:p>
            <a:endParaRPr lang="en-US" dirty="0" smtClean="0"/>
          </a:p>
          <a:p>
            <a:endParaRPr lang="en-US" dirty="0" smtClean="0"/>
          </a:p>
        </p:txBody>
      </p:sp>
      <p:pic>
        <p:nvPicPr>
          <p:cNvPr id="6" name="Picture 5" descr="0213.jpg"/>
          <p:cNvPicPr>
            <a:picLocks noChangeAspect="1"/>
          </p:cNvPicPr>
          <p:nvPr/>
        </p:nvPicPr>
        <p:blipFill>
          <a:blip r:embed="rId2" cstate="print"/>
          <a:stretch>
            <a:fillRect/>
          </a:stretch>
        </p:blipFill>
        <p:spPr>
          <a:xfrm>
            <a:off x="6096000" y="2057400"/>
            <a:ext cx="2711196" cy="957072"/>
          </a:xfrm>
          <a:prstGeom prst="rect">
            <a:avLst/>
          </a:prstGeom>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Representing Functions</a:t>
            </a:r>
            <a:endParaRPr lang="en-US" dirty="0"/>
          </a:p>
        </p:txBody>
      </p:sp>
      <p:sp>
        <p:nvSpPr>
          <p:cNvPr id="3" name="Content Placeholder 2"/>
          <p:cNvSpPr>
            <a:spLocks noGrp="1"/>
          </p:cNvSpPr>
          <p:nvPr>
            <p:ph idx="1"/>
          </p:nvPr>
        </p:nvSpPr>
        <p:spPr/>
        <p:txBody>
          <a:bodyPr/>
          <a:lstStyle/>
          <a:p>
            <a:r>
              <a:rPr lang="en-US" dirty="0" smtClean="0"/>
              <a:t>Functions may be specified in different ways:</a:t>
            </a:r>
          </a:p>
          <a:p>
            <a:pPr lvl="1"/>
            <a:r>
              <a:rPr lang="en-US" dirty="0" smtClean="0"/>
              <a:t>An explicit statement of the assignment.</a:t>
            </a:r>
          </a:p>
          <a:p>
            <a:pPr lvl="2">
              <a:buNone/>
            </a:pPr>
            <a:r>
              <a:rPr lang="en-US" dirty="0" smtClean="0"/>
              <a:t>Students and grades example.</a:t>
            </a:r>
          </a:p>
          <a:p>
            <a:pPr lvl="1"/>
            <a:r>
              <a:rPr lang="en-US" dirty="0" smtClean="0"/>
              <a:t>A formula. </a:t>
            </a:r>
          </a:p>
          <a:p>
            <a:pPr lvl="2">
              <a:buNone/>
            </a:pPr>
            <a:r>
              <a:rPr lang="en-US" i="1" dirty="0" smtClean="0">
                <a:ea typeface="Cambria Math" pitchFamily="18" charset="0"/>
              </a:rPr>
              <a:t>f</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 = </a:t>
            </a:r>
            <a:r>
              <a:rPr lang="en-US" i="1" dirty="0" smtClean="0">
                <a:ea typeface="Cambria Math" pitchFamily="18" charset="0"/>
              </a:rPr>
              <a:t>x</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+ 1</a:t>
            </a:r>
            <a:endParaRPr lang="en-US" dirty="0" smtClean="0"/>
          </a:p>
          <a:p>
            <a:pPr lvl="1"/>
            <a:r>
              <a:rPr lang="en-US" dirty="0" smtClean="0"/>
              <a:t>A computer program.</a:t>
            </a:r>
          </a:p>
          <a:p>
            <a:pPr lvl="2"/>
            <a:r>
              <a:rPr lang="en-US" dirty="0" smtClean="0"/>
              <a:t>A Java program that when given an integer </a:t>
            </a:r>
            <a:r>
              <a:rPr lang="en-US" i="1" dirty="0" smtClean="0"/>
              <a:t>n</a:t>
            </a:r>
            <a:r>
              <a:rPr lang="en-US" dirty="0" smtClean="0"/>
              <a:t>, produces the </a:t>
            </a:r>
            <a:r>
              <a:rPr lang="en-US" i="1" dirty="0" smtClean="0"/>
              <a:t>n</a:t>
            </a:r>
            <a:r>
              <a:rPr lang="en-US" dirty="0" smtClean="0"/>
              <a:t>th Fibonacci Number (covered in the next section and also </a:t>
            </a:r>
            <a:r>
              <a:rPr lang="en-US" dirty="0" err="1" smtClean="0"/>
              <a:t>inChapter</a:t>
            </a:r>
            <a:r>
              <a:rPr lang="en-US" dirty="0" smtClean="0"/>
              <a:t> </a:t>
            </a:r>
            <a:r>
              <a:rPr lang="en-US" dirty="0" smtClean="0">
                <a:latin typeface="Cambria Math" pitchFamily="18" charset="0"/>
                <a:ea typeface="Cambria Math" pitchFamily="18" charset="0"/>
              </a:rPr>
              <a:t>5</a:t>
            </a:r>
            <a:r>
              <a:rPr lang="en-US" dirty="0" smtClean="0"/>
              <a:t>).</a:t>
            </a:r>
            <a:endParaRPr lang="en-US"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26" name="TextBox 25"/>
          <p:cNvSpPr txBox="1"/>
          <p:nvPr/>
        </p:nvSpPr>
        <p:spPr>
          <a:xfrm>
            <a:off x="457200" y="1905000"/>
            <a:ext cx="3886200" cy="584775"/>
          </a:xfrm>
          <a:prstGeom prst="rect">
            <a:avLst/>
          </a:prstGeom>
          <a:noFill/>
        </p:spPr>
        <p:txBody>
          <a:bodyPr wrap="square" rtlCol="0">
            <a:spAutoFit/>
          </a:bodyPr>
          <a:lstStyle/>
          <a:p>
            <a:r>
              <a:rPr lang="en-US" sz="3200" i="1" dirty="0" smtClean="0"/>
              <a:t>f</a:t>
            </a:r>
            <a:r>
              <a:rPr lang="en-US" sz="3200" dirty="0" smtClean="0"/>
              <a:t>(a) = ?</a:t>
            </a:r>
            <a:endParaRPr lang="en-US" sz="3200" dirty="0"/>
          </a:p>
        </p:txBody>
      </p:sp>
      <p:grpSp>
        <p:nvGrpSpPr>
          <p:cNvPr id="29" name="Group 28"/>
          <p:cNvGrpSpPr/>
          <p:nvPr/>
        </p:nvGrpSpPr>
        <p:grpSpPr>
          <a:xfrm>
            <a:off x="5257800" y="1752600"/>
            <a:ext cx="2667000" cy="3200400"/>
            <a:chOff x="3048000" y="1219200"/>
            <a:chExt cx="3276600" cy="3733800"/>
          </a:xfrm>
        </p:grpSpPr>
        <p:sp>
          <p:nvSpPr>
            <p:cNvPr id="9" name="Flowchart: Connector 8"/>
            <p:cNvSpPr/>
            <p:nvPr/>
          </p:nvSpPr>
          <p:spPr>
            <a:xfrm>
              <a:off x="5715000" y="32766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lowchart: Connector 3"/>
            <p:cNvSpPr/>
            <p:nvPr/>
          </p:nvSpPr>
          <p:spPr>
            <a:xfrm>
              <a:off x="3124200" y="2971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lowchart: Connector 4"/>
            <p:cNvSpPr/>
            <p:nvPr/>
          </p:nvSpPr>
          <p:spPr>
            <a:xfrm>
              <a:off x="3124200" y="3733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lowchart: Connector 5"/>
            <p:cNvSpPr/>
            <p:nvPr/>
          </p:nvSpPr>
          <p:spPr>
            <a:xfrm>
              <a:off x="3124200" y="20574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owchart: Connector 6"/>
            <p:cNvSpPr/>
            <p:nvPr/>
          </p:nvSpPr>
          <p:spPr>
            <a:xfrm>
              <a:off x="3124200" y="4495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owchart: Connector 7"/>
            <p:cNvSpPr/>
            <p:nvPr/>
          </p:nvSpPr>
          <p:spPr>
            <a:xfrm>
              <a:off x="5715000" y="24384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Connector 10"/>
            <p:cNvSpPr/>
            <p:nvPr/>
          </p:nvSpPr>
          <p:spPr>
            <a:xfrm>
              <a:off x="5715000" y="43434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3048000" y="1219200"/>
              <a:ext cx="685800" cy="825867"/>
            </a:xfrm>
            <a:prstGeom prst="rect">
              <a:avLst/>
            </a:prstGeom>
            <a:noFill/>
          </p:spPr>
          <p:txBody>
            <a:bodyPr wrap="square" rtlCol="0">
              <a:spAutoFit/>
            </a:bodyPr>
            <a:lstStyle/>
            <a:p>
              <a:r>
                <a:rPr lang="en-US" sz="4000" i="1" dirty="0" smtClean="0"/>
                <a:t>A</a:t>
              </a:r>
              <a:endParaRPr lang="en-US" sz="4000" i="1" dirty="0"/>
            </a:p>
          </p:txBody>
        </p:sp>
        <p:sp>
          <p:nvSpPr>
            <p:cNvPr id="18" name="TextBox 17"/>
            <p:cNvSpPr txBox="1"/>
            <p:nvPr/>
          </p:nvSpPr>
          <p:spPr>
            <a:xfrm>
              <a:off x="5638800" y="1219200"/>
              <a:ext cx="685800" cy="825867"/>
            </a:xfrm>
            <a:prstGeom prst="rect">
              <a:avLst/>
            </a:prstGeom>
            <a:noFill/>
          </p:spPr>
          <p:txBody>
            <a:bodyPr wrap="square" rtlCol="0">
              <a:spAutoFit/>
            </a:bodyPr>
            <a:lstStyle/>
            <a:p>
              <a:r>
                <a:rPr lang="en-US" sz="4000" i="1" dirty="0" smtClean="0"/>
                <a:t>B</a:t>
              </a:r>
              <a:endParaRPr lang="en-US" sz="4000" i="1" dirty="0"/>
            </a:p>
          </p:txBody>
        </p:sp>
        <p:sp>
          <p:nvSpPr>
            <p:cNvPr id="19" name="TextBox 18"/>
            <p:cNvSpPr txBox="1"/>
            <p:nvPr/>
          </p:nvSpPr>
          <p:spPr>
            <a:xfrm>
              <a:off x="3200400" y="2133600"/>
              <a:ext cx="304800" cy="369332"/>
            </a:xfrm>
            <a:prstGeom prst="rect">
              <a:avLst/>
            </a:prstGeom>
            <a:noFill/>
          </p:spPr>
          <p:txBody>
            <a:bodyPr wrap="square" rtlCol="0">
              <a:spAutoFit/>
            </a:bodyPr>
            <a:lstStyle/>
            <a:p>
              <a:r>
                <a:rPr lang="en-US" dirty="0" smtClean="0"/>
                <a:t>a</a:t>
              </a:r>
              <a:endParaRPr lang="en-US" dirty="0"/>
            </a:p>
          </p:txBody>
        </p:sp>
        <p:sp>
          <p:nvSpPr>
            <p:cNvPr id="20" name="TextBox 19"/>
            <p:cNvSpPr txBox="1"/>
            <p:nvPr/>
          </p:nvSpPr>
          <p:spPr>
            <a:xfrm>
              <a:off x="3200400" y="3048000"/>
              <a:ext cx="304800" cy="369332"/>
            </a:xfrm>
            <a:prstGeom prst="rect">
              <a:avLst/>
            </a:prstGeom>
            <a:noFill/>
          </p:spPr>
          <p:txBody>
            <a:bodyPr wrap="square" rtlCol="0">
              <a:spAutoFit/>
            </a:bodyPr>
            <a:lstStyle/>
            <a:p>
              <a:r>
                <a:rPr lang="en-US" dirty="0" smtClean="0"/>
                <a:t>b</a:t>
              </a:r>
              <a:endParaRPr lang="en-US" dirty="0"/>
            </a:p>
          </p:txBody>
        </p:sp>
        <p:sp>
          <p:nvSpPr>
            <p:cNvPr id="21" name="TextBox 20"/>
            <p:cNvSpPr txBox="1"/>
            <p:nvPr/>
          </p:nvSpPr>
          <p:spPr>
            <a:xfrm>
              <a:off x="3200400" y="3810000"/>
              <a:ext cx="304800" cy="369332"/>
            </a:xfrm>
            <a:prstGeom prst="rect">
              <a:avLst/>
            </a:prstGeom>
            <a:noFill/>
          </p:spPr>
          <p:txBody>
            <a:bodyPr wrap="square" rtlCol="0">
              <a:spAutoFit/>
            </a:bodyPr>
            <a:lstStyle/>
            <a:p>
              <a:r>
                <a:rPr lang="en-US" dirty="0" smtClean="0"/>
                <a:t>c</a:t>
              </a:r>
              <a:endParaRPr lang="en-US" dirty="0"/>
            </a:p>
          </p:txBody>
        </p:sp>
        <p:sp>
          <p:nvSpPr>
            <p:cNvPr id="22" name="TextBox 21"/>
            <p:cNvSpPr txBox="1"/>
            <p:nvPr/>
          </p:nvSpPr>
          <p:spPr>
            <a:xfrm>
              <a:off x="3200400" y="4495800"/>
              <a:ext cx="304800" cy="369332"/>
            </a:xfrm>
            <a:prstGeom prst="rect">
              <a:avLst/>
            </a:prstGeom>
            <a:noFill/>
          </p:spPr>
          <p:txBody>
            <a:bodyPr wrap="square" rtlCol="0">
              <a:spAutoFit/>
            </a:bodyPr>
            <a:lstStyle/>
            <a:p>
              <a:r>
                <a:rPr lang="en-US" dirty="0" smtClean="0"/>
                <a:t>d</a:t>
              </a:r>
              <a:endParaRPr lang="en-US" dirty="0"/>
            </a:p>
          </p:txBody>
        </p:sp>
        <p:sp>
          <p:nvSpPr>
            <p:cNvPr id="23" name="TextBox 22"/>
            <p:cNvSpPr txBox="1"/>
            <p:nvPr/>
          </p:nvSpPr>
          <p:spPr>
            <a:xfrm>
              <a:off x="5791200" y="2514600"/>
              <a:ext cx="304800" cy="430887"/>
            </a:xfrm>
            <a:prstGeom prst="rect">
              <a:avLst/>
            </a:prstGeom>
            <a:noFill/>
          </p:spPr>
          <p:txBody>
            <a:bodyPr wrap="square" rtlCol="0">
              <a:spAutoFit/>
            </a:bodyPr>
            <a:lstStyle/>
            <a:p>
              <a:r>
                <a:rPr lang="en-US" dirty="0" smtClean="0"/>
                <a:t>x</a:t>
              </a:r>
              <a:endParaRPr lang="en-US" dirty="0"/>
            </a:p>
          </p:txBody>
        </p:sp>
        <p:sp>
          <p:nvSpPr>
            <p:cNvPr id="24" name="TextBox 23"/>
            <p:cNvSpPr txBox="1"/>
            <p:nvPr/>
          </p:nvSpPr>
          <p:spPr>
            <a:xfrm>
              <a:off x="5791200" y="3352800"/>
              <a:ext cx="304800" cy="369332"/>
            </a:xfrm>
            <a:prstGeom prst="rect">
              <a:avLst/>
            </a:prstGeom>
            <a:noFill/>
          </p:spPr>
          <p:txBody>
            <a:bodyPr wrap="square" rtlCol="0">
              <a:spAutoFit/>
            </a:bodyPr>
            <a:lstStyle/>
            <a:p>
              <a:r>
                <a:rPr lang="en-US" dirty="0" smtClean="0"/>
                <a:t>y</a:t>
              </a:r>
              <a:endParaRPr lang="en-US" dirty="0"/>
            </a:p>
          </p:txBody>
        </p:sp>
        <p:sp>
          <p:nvSpPr>
            <p:cNvPr id="25" name="TextBox 24"/>
            <p:cNvSpPr txBox="1"/>
            <p:nvPr/>
          </p:nvSpPr>
          <p:spPr>
            <a:xfrm>
              <a:off x="5791200" y="4419600"/>
              <a:ext cx="304800" cy="369332"/>
            </a:xfrm>
            <a:prstGeom prst="rect">
              <a:avLst/>
            </a:prstGeom>
            <a:noFill/>
          </p:spPr>
          <p:txBody>
            <a:bodyPr wrap="square" rtlCol="0">
              <a:spAutoFit/>
            </a:bodyPr>
            <a:lstStyle/>
            <a:p>
              <a:r>
                <a:rPr lang="en-US" dirty="0" smtClean="0"/>
                <a:t>z</a:t>
              </a:r>
              <a:endParaRPr lang="en-US" dirty="0"/>
            </a:p>
          </p:txBody>
        </p:sp>
        <p:cxnSp>
          <p:nvCxnSpPr>
            <p:cNvPr id="28" name="Straight Arrow Connector 27"/>
            <p:cNvCxnSpPr/>
            <p:nvPr/>
          </p:nvCxnSpPr>
          <p:spPr>
            <a:xfrm>
              <a:off x="3657600" y="3200400"/>
              <a:ext cx="198120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6" idx="6"/>
            </p:cNvCxnSpPr>
            <p:nvPr/>
          </p:nvCxnSpPr>
          <p:spPr>
            <a:xfrm>
              <a:off x="3581400" y="2286000"/>
              <a:ext cx="2209800" cy="1981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3733800" y="4038600"/>
              <a:ext cx="1905000" cy="381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3657600" y="4724400"/>
              <a:ext cx="1828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
        <p:nvSpPr>
          <p:cNvPr id="31" name="TextBox 30"/>
          <p:cNvSpPr txBox="1"/>
          <p:nvPr/>
        </p:nvSpPr>
        <p:spPr>
          <a:xfrm>
            <a:off x="2133600" y="1828800"/>
            <a:ext cx="2895600" cy="584775"/>
          </a:xfrm>
          <a:prstGeom prst="rect">
            <a:avLst/>
          </a:prstGeom>
          <a:noFill/>
        </p:spPr>
        <p:txBody>
          <a:bodyPr wrap="square" rtlCol="0">
            <a:spAutoFit/>
          </a:bodyPr>
          <a:lstStyle/>
          <a:p>
            <a:r>
              <a:rPr lang="en-US" sz="3200" dirty="0" smtClean="0"/>
              <a:t>z</a:t>
            </a:r>
            <a:endParaRPr lang="en-US" sz="3200" dirty="0"/>
          </a:p>
        </p:txBody>
      </p:sp>
      <p:sp>
        <p:nvSpPr>
          <p:cNvPr id="33" name="TextBox 32"/>
          <p:cNvSpPr txBox="1"/>
          <p:nvPr/>
        </p:nvSpPr>
        <p:spPr>
          <a:xfrm>
            <a:off x="152400" y="2590800"/>
            <a:ext cx="3886200" cy="584775"/>
          </a:xfrm>
          <a:prstGeom prst="rect">
            <a:avLst/>
          </a:prstGeom>
          <a:noFill/>
        </p:spPr>
        <p:txBody>
          <a:bodyPr wrap="square" rtlCol="0">
            <a:spAutoFit/>
          </a:bodyPr>
          <a:lstStyle/>
          <a:p>
            <a:r>
              <a:rPr lang="en-US" sz="3200" dirty="0" smtClean="0"/>
              <a:t>The image of d is ?</a:t>
            </a:r>
            <a:endParaRPr lang="en-US" sz="3200" dirty="0"/>
          </a:p>
        </p:txBody>
      </p:sp>
      <p:sp>
        <p:nvSpPr>
          <p:cNvPr id="35" name="TextBox 34"/>
          <p:cNvSpPr txBox="1"/>
          <p:nvPr/>
        </p:nvSpPr>
        <p:spPr>
          <a:xfrm>
            <a:off x="3733800" y="2590800"/>
            <a:ext cx="685800" cy="584775"/>
          </a:xfrm>
          <a:prstGeom prst="rect">
            <a:avLst/>
          </a:prstGeom>
          <a:noFill/>
        </p:spPr>
        <p:txBody>
          <a:bodyPr wrap="square" rtlCol="0">
            <a:spAutoFit/>
          </a:bodyPr>
          <a:lstStyle/>
          <a:p>
            <a:r>
              <a:rPr lang="en-US" sz="3200" dirty="0" smtClean="0"/>
              <a:t>z</a:t>
            </a:r>
            <a:endParaRPr lang="en-US" sz="3200" dirty="0"/>
          </a:p>
        </p:txBody>
      </p:sp>
      <p:sp>
        <p:nvSpPr>
          <p:cNvPr id="36" name="TextBox 35"/>
          <p:cNvSpPr txBox="1"/>
          <p:nvPr/>
        </p:nvSpPr>
        <p:spPr>
          <a:xfrm>
            <a:off x="304800" y="3352800"/>
            <a:ext cx="3886200" cy="584775"/>
          </a:xfrm>
          <a:prstGeom prst="rect">
            <a:avLst/>
          </a:prstGeom>
          <a:noFill/>
        </p:spPr>
        <p:txBody>
          <a:bodyPr wrap="square" rtlCol="0">
            <a:spAutoFit/>
          </a:bodyPr>
          <a:lstStyle/>
          <a:p>
            <a:r>
              <a:rPr lang="en-US" sz="3200" dirty="0" smtClean="0"/>
              <a:t>The domain of f is ?</a:t>
            </a:r>
            <a:endParaRPr lang="en-US" sz="3200" dirty="0"/>
          </a:p>
        </p:txBody>
      </p:sp>
      <p:sp>
        <p:nvSpPr>
          <p:cNvPr id="38" name="TextBox 37"/>
          <p:cNvSpPr txBox="1"/>
          <p:nvPr/>
        </p:nvSpPr>
        <p:spPr>
          <a:xfrm>
            <a:off x="3962400" y="3352800"/>
            <a:ext cx="609600" cy="584775"/>
          </a:xfrm>
          <a:prstGeom prst="rect">
            <a:avLst/>
          </a:prstGeom>
          <a:noFill/>
        </p:spPr>
        <p:txBody>
          <a:bodyPr wrap="square" rtlCol="0">
            <a:spAutoFit/>
          </a:bodyPr>
          <a:lstStyle/>
          <a:p>
            <a:r>
              <a:rPr lang="en-US" sz="3200" i="1" dirty="0" smtClean="0"/>
              <a:t>A</a:t>
            </a:r>
            <a:endParaRPr lang="en-US" sz="3200" i="1" dirty="0"/>
          </a:p>
        </p:txBody>
      </p:sp>
      <p:sp>
        <p:nvSpPr>
          <p:cNvPr id="39" name="TextBox 38"/>
          <p:cNvSpPr txBox="1"/>
          <p:nvPr/>
        </p:nvSpPr>
        <p:spPr>
          <a:xfrm>
            <a:off x="152400" y="4038600"/>
            <a:ext cx="4038600" cy="584775"/>
          </a:xfrm>
          <a:prstGeom prst="rect">
            <a:avLst/>
          </a:prstGeom>
          <a:noFill/>
        </p:spPr>
        <p:txBody>
          <a:bodyPr wrap="square" rtlCol="0">
            <a:spAutoFit/>
          </a:bodyPr>
          <a:lstStyle/>
          <a:p>
            <a:r>
              <a:rPr lang="en-US" sz="3200" dirty="0" smtClean="0"/>
              <a:t>The </a:t>
            </a:r>
            <a:r>
              <a:rPr lang="en-US" sz="3200" dirty="0" err="1" smtClean="0"/>
              <a:t>codomain</a:t>
            </a:r>
            <a:r>
              <a:rPr lang="en-US" sz="3200" dirty="0" smtClean="0"/>
              <a:t> of f is ?</a:t>
            </a:r>
            <a:endParaRPr lang="en-US" sz="3200" dirty="0"/>
          </a:p>
        </p:txBody>
      </p:sp>
      <p:sp>
        <p:nvSpPr>
          <p:cNvPr id="40" name="TextBox 39"/>
          <p:cNvSpPr txBox="1"/>
          <p:nvPr/>
        </p:nvSpPr>
        <p:spPr>
          <a:xfrm>
            <a:off x="4267200" y="4038600"/>
            <a:ext cx="381000" cy="584775"/>
          </a:xfrm>
          <a:prstGeom prst="rect">
            <a:avLst/>
          </a:prstGeom>
          <a:noFill/>
        </p:spPr>
        <p:txBody>
          <a:bodyPr wrap="square" rtlCol="0">
            <a:spAutoFit/>
          </a:bodyPr>
          <a:lstStyle/>
          <a:p>
            <a:r>
              <a:rPr lang="en-US" sz="3200" i="1" dirty="0" smtClean="0"/>
              <a:t>B</a:t>
            </a:r>
            <a:endParaRPr lang="en-US" sz="3200" i="1" dirty="0"/>
          </a:p>
        </p:txBody>
      </p:sp>
      <p:sp>
        <p:nvSpPr>
          <p:cNvPr id="41" name="TextBox 40"/>
          <p:cNvSpPr txBox="1"/>
          <p:nvPr/>
        </p:nvSpPr>
        <p:spPr>
          <a:xfrm>
            <a:off x="152400" y="4724400"/>
            <a:ext cx="4114800" cy="584775"/>
          </a:xfrm>
          <a:prstGeom prst="rect">
            <a:avLst/>
          </a:prstGeom>
          <a:noFill/>
        </p:spPr>
        <p:txBody>
          <a:bodyPr wrap="square" rtlCol="0">
            <a:spAutoFit/>
          </a:bodyPr>
          <a:lstStyle/>
          <a:p>
            <a:r>
              <a:rPr lang="en-US" sz="3200" dirty="0" smtClean="0"/>
              <a:t>The </a:t>
            </a:r>
            <a:r>
              <a:rPr lang="en-US" sz="3200" dirty="0" err="1" smtClean="0"/>
              <a:t>preimage</a:t>
            </a:r>
            <a:r>
              <a:rPr lang="en-US" sz="3200" dirty="0" smtClean="0"/>
              <a:t> of y is ?</a:t>
            </a:r>
            <a:endParaRPr lang="en-US" sz="3200" dirty="0"/>
          </a:p>
        </p:txBody>
      </p:sp>
      <p:sp>
        <p:nvSpPr>
          <p:cNvPr id="42" name="TextBox 41"/>
          <p:cNvSpPr txBox="1"/>
          <p:nvPr/>
        </p:nvSpPr>
        <p:spPr>
          <a:xfrm>
            <a:off x="4114800" y="4724400"/>
            <a:ext cx="457200" cy="584775"/>
          </a:xfrm>
          <a:prstGeom prst="rect">
            <a:avLst/>
          </a:prstGeom>
          <a:noFill/>
        </p:spPr>
        <p:txBody>
          <a:bodyPr wrap="square" rtlCol="0">
            <a:spAutoFit/>
          </a:bodyPr>
          <a:lstStyle/>
          <a:p>
            <a:r>
              <a:rPr lang="en-US" sz="3200" dirty="0" smtClean="0"/>
              <a:t>b</a:t>
            </a:r>
            <a:endParaRPr lang="en-US" sz="3200" dirty="0"/>
          </a:p>
        </p:txBody>
      </p:sp>
      <p:sp>
        <p:nvSpPr>
          <p:cNvPr id="43" name="TextBox 42"/>
          <p:cNvSpPr txBox="1"/>
          <p:nvPr/>
        </p:nvSpPr>
        <p:spPr>
          <a:xfrm>
            <a:off x="457200" y="5486400"/>
            <a:ext cx="1600200" cy="584775"/>
          </a:xfrm>
          <a:prstGeom prst="rect">
            <a:avLst/>
          </a:prstGeom>
          <a:noFill/>
        </p:spPr>
        <p:txBody>
          <a:bodyPr wrap="square" rtlCol="0">
            <a:spAutoFit/>
          </a:bodyPr>
          <a:lstStyle/>
          <a:p>
            <a:r>
              <a:rPr lang="en-US" sz="3200" i="1" dirty="0" smtClean="0"/>
              <a:t>f</a:t>
            </a:r>
            <a:r>
              <a:rPr lang="en-US" sz="3200" dirty="0" smtClean="0"/>
              <a:t>(</a:t>
            </a:r>
            <a:r>
              <a:rPr lang="en-US" sz="3200" i="1" dirty="0" smtClean="0"/>
              <a:t>A</a:t>
            </a:r>
            <a:r>
              <a:rPr lang="en-US" sz="3200" dirty="0" smtClean="0"/>
              <a:t>) = ?</a:t>
            </a:r>
            <a:endParaRPr lang="en-US" sz="3200" dirty="0"/>
          </a:p>
        </p:txBody>
      </p:sp>
      <p:sp>
        <p:nvSpPr>
          <p:cNvPr id="44" name="TextBox 43"/>
          <p:cNvSpPr txBox="1"/>
          <p:nvPr/>
        </p:nvSpPr>
        <p:spPr>
          <a:xfrm>
            <a:off x="6477000" y="6019800"/>
            <a:ext cx="2667000" cy="584775"/>
          </a:xfrm>
          <a:prstGeom prst="rect">
            <a:avLst/>
          </a:prstGeom>
          <a:noFill/>
        </p:spPr>
        <p:txBody>
          <a:bodyPr wrap="square" rtlCol="0">
            <a:spAutoFit/>
          </a:bodyPr>
          <a:lstStyle/>
          <a:p>
            <a:r>
              <a:rPr lang="en-US" sz="3200" dirty="0" smtClean="0"/>
              <a:t>{</a:t>
            </a:r>
            <a:r>
              <a:rPr lang="en-US" sz="3200" dirty="0" err="1" smtClean="0"/>
              <a:t>a,c,d</a:t>
            </a:r>
            <a:r>
              <a:rPr lang="en-US" sz="3200" dirty="0" smtClean="0"/>
              <a:t>}</a:t>
            </a:r>
            <a:endParaRPr lang="en-US" sz="3200" dirty="0"/>
          </a:p>
        </p:txBody>
      </p:sp>
      <p:sp>
        <p:nvSpPr>
          <p:cNvPr id="45" name="TextBox 44"/>
          <p:cNvSpPr txBox="1"/>
          <p:nvPr/>
        </p:nvSpPr>
        <p:spPr>
          <a:xfrm>
            <a:off x="304800" y="6096000"/>
            <a:ext cx="6019800" cy="584775"/>
          </a:xfrm>
          <a:prstGeom prst="rect">
            <a:avLst/>
          </a:prstGeom>
          <a:noFill/>
        </p:spPr>
        <p:txBody>
          <a:bodyPr wrap="square" rtlCol="0">
            <a:spAutoFit/>
          </a:bodyPr>
          <a:lstStyle/>
          <a:p>
            <a:r>
              <a:rPr lang="en-US" sz="3200" dirty="0" smtClean="0"/>
              <a:t>The </a:t>
            </a:r>
            <a:r>
              <a:rPr lang="en-US" sz="3200" dirty="0" err="1" smtClean="0"/>
              <a:t>preimage</a:t>
            </a:r>
            <a:r>
              <a:rPr lang="en-US" sz="3200" dirty="0" smtClean="0"/>
              <a:t>(s) of z is (are) ?</a:t>
            </a:r>
            <a:endParaRPr lang="en-US" sz="3200" dirty="0"/>
          </a:p>
        </p:txBody>
      </p:sp>
      <p:sp>
        <p:nvSpPr>
          <p:cNvPr id="37" name="TextBox 36"/>
          <p:cNvSpPr txBox="1"/>
          <p:nvPr/>
        </p:nvSpPr>
        <p:spPr>
          <a:xfrm>
            <a:off x="3124200" y="5410200"/>
            <a:ext cx="2667000" cy="584775"/>
          </a:xfrm>
          <a:prstGeom prst="rect">
            <a:avLst/>
          </a:prstGeom>
          <a:noFill/>
        </p:spPr>
        <p:txBody>
          <a:bodyPr wrap="square" rtlCol="0">
            <a:spAutoFit/>
          </a:bodyPr>
          <a:lstStyle/>
          <a:p>
            <a:r>
              <a:rPr lang="en-US" sz="3200" dirty="0" smtClean="0">
                <a:solidFill>
                  <a:srgbClr val="FF0000"/>
                </a:solidFill>
              </a:rPr>
              <a:t>{y, z}</a:t>
            </a:r>
            <a:endParaRPr lang="en-US" sz="32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8">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3" grpId="0"/>
      <p:bldP spid="35" grpId="0"/>
      <p:bldP spid="36" grpId="0"/>
      <p:bldP spid="39" grpId="0"/>
      <p:bldP spid="40" grpId="0"/>
      <p:bldP spid="41" grpId="0"/>
      <p:bldP spid="42" grpId="0"/>
      <p:bldP spid="43" grpId="0"/>
      <p:bldP spid="44" grpId="0"/>
      <p:bldP spid="45" grpId="0"/>
      <p:bldP spid="3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lnSpcReduction="10000"/>
          </a:bodyPr>
          <a:lstStyle/>
          <a:p>
            <a:r>
              <a:rPr lang="en-US" dirty="0" smtClean="0"/>
              <a:t>Definition of sets</a:t>
            </a:r>
          </a:p>
          <a:p>
            <a:r>
              <a:rPr lang="en-US" dirty="0" smtClean="0"/>
              <a:t>Describing Sets</a:t>
            </a:r>
          </a:p>
          <a:p>
            <a:pPr lvl="1"/>
            <a:r>
              <a:rPr lang="en-US" dirty="0" smtClean="0"/>
              <a:t>Roster Method</a:t>
            </a:r>
          </a:p>
          <a:p>
            <a:pPr lvl="1"/>
            <a:r>
              <a:rPr lang="en-US" dirty="0" smtClean="0"/>
              <a:t>Set-Builder Notation</a:t>
            </a:r>
          </a:p>
          <a:p>
            <a:r>
              <a:rPr lang="en-US" dirty="0" smtClean="0"/>
              <a:t>Some Important Sets in Mathematics</a:t>
            </a:r>
          </a:p>
          <a:p>
            <a:r>
              <a:rPr lang="en-US" dirty="0" smtClean="0"/>
              <a:t>Empty Set and Universal Set</a:t>
            </a:r>
          </a:p>
          <a:p>
            <a:r>
              <a:rPr lang="en-US" dirty="0" smtClean="0"/>
              <a:t>Subsets and Set Equality</a:t>
            </a:r>
          </a:p>
          <a:p>
            <a:r>
              <a:rPr lang="en-US" dirty="0" smtClean="0"/>
              <a:t>Cardinality of Sets</a:t>
            </a:r>
          </a:p>
          <a:p>
            <a:r>
              <a:rPr lang="en-US" dirty="0" err="1" smtClean="0"/>
              <a:t>Tuples</a:t>
            </a:r>
            <a:endParaRPr lang="en-US" dirty="0" smtClean="0"/>
          </a:p>
          <a:p>
            <a:r>
              <a:rPr lang="en-US" dirty="0" smtClean="0"/>
              <a:t>Cartesian Product</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on Functions and Sets </a:t>
            </a:r>
            <a:endParaRPr lang="en-US" dirty="0"/>
          </a:p>
        </p:txBody>
      </p:sp>
      <p:sp>
        <p:nvSpPr>
          <p:cNvPr id="3" name="Content Placeholder 2"/>
          <p:cNvSpPr>
            <a:spLocks noGrp="1"/>
          </p:cNvSpPr>
          <p:nvPr>
            <p:ph idx="1"/>
          </p:nvPr>
        </p:nvSpPr>
        <p:spPr/>
        <p:txBody>
          <a:bodyPr/>
          <a:lstStyle/>
          <a:p>
            <a:r>
              <a:rPr lang="en-US" dirty="0" smtClean="0"/>
              <a:t>If                         and  S is a subset of A, then </a:t>
            </a:r>
          </a:p>
          <a:p>
            <a:endParaRPr lang="en-US" dirty="0" smtClean="0"/>
          </a:p>
          <a:p>
            <a:pPr>
              <a:buNone/>
            </a:pPr>
            <a:endParaRPr lang="en-US" dirty="0"/>
          </a:p>
        </p:txBody>
      </p:sp>
      <p:pic>
        <p:nvPicPr>
          <p:cNvPr id="4" name="Picture 3" descr="addin_tmp.png"/>
          <p:cNvPicPr>
            <a:picLocks noChangeAspect="1"/>
          </p:cNvPicPr>
          <p:nvPr>
            <p:custDataLst>
              <p:tags r:id="rId1"/>
            </p:custDataLst>
          </p:nvPr>
        </p:nvPicPr>
        <p:blipFill>
          <a:blip r:embed="rId4" cstate="print"/>
          <a:stretch>
            <a:fillRect/>
          </a:stretch>
        </p:blipFill>
        <p:spPr>
          <a:xfrm>
            <a:off x="2514600" y="2895600"/>
            <a:ext cx="3317558" cy="382905"/>
          </a:xfrm>
          <a:prstGeom prst="rect">
            <a:avLst/>
          </a:prstGeom>
        </p:spPr>
      </p:pic>
      <p:pic>
        <p:nvPicPr>
          <p:cNvPr id="5" name="Picture 4" descr="addin_tmp.png"/>
          <p:cNvPicPr>
            <a:picLocks noChangeAspect="1"/>
          </p:cNvPicPr>
          <p:nvPr>
            <p:custDataLst>
              <p:tags r:id="rId2"/>
            </p:custDataLst>
          </p:nvPr>
        </p:nvPicPr>
        <p:blipFill>
          <a:blip r:embed="rId5" cstate="print"/>
          <a:stretch>
            <a:fillRect/>
          </a:stretch>
        </p:blipFill>
        <p:spPr>
          <a:xfrm>
            <a:off x="1143000" y="2057400"/>
            <a:ext cx="1688783" cy="345758"/>
          </a:xfrm>
          <a:prstGeom prst="rect">
            <a:avLst/>
          </a:prstGeom>
        </p:spPr>
      </p:pic>
      <p:grpSp>
        <p:nvGrpSpPr>
          <p:cNvPr id="6" name="Group 5"/>
          <p:cNvGrpSpPr/>
          <p:nvPr/>
        </p:nvGrpSpPr>
        <p:grpSpPr>
          <a:xfrm>
            <a:off x="5943600" y="2971800"/>
            <a:ext cx="2667000" cy="3200400"/>
            <a:chOff x="3048000" y="1219200"/>
            <a:chExt cx="3276600" cy="3733800"/>
          </a:xfrm>
        </p:grpSpPr>
        <p:sp>
          <p:nvSpPr>
            <p:cNvPr id="7" name="Flowchart: Connector 6"/>
            <p:cNvSpPr/>
            <p:nvPr/>
          </p:nvSpPr>
          <p:spPr>
            <a:xfrm>
              <a:off x="5715000" y="32766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owchart: Connector 7"/>
            <p:cNvSpPr/>
            <p:nvPr/>
          </p:nvSpPr>
          <p:spPr>
            <a:xfrm>
              <a:off x="3124200" y="2971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Connector 8"/>
            <p:cNvSpPr/>
            <p:nvPr/>
          </p:nvSpPr>
          <p:spPr>
            <a:xfrm>
              <a:off x="3124200" y="3733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9"/>
            <p:cNvSpPr/>
            <p:nvPr/>
          </p:nvSpPr>
          <p:spPr>
            <a:xfrm>
              <a:off x="3124200" y="20574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Connector 10"/>
            <p:cNvSpPr/>
            <p:nvPr/>
          </p:nvSpPr>
          <p:spPr>
            <a:xfrm>
              <a:off x="3124200" y="4495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lowchart: Connector 11"/>
            <p:cNvSpPr/>
            <p:nvPr/>
          </p:nvSpPr>
          <p:spPr>
            <a:xfrm>
              <a:off x="5715000" y="24384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lowchart: Connector 12"/>
            <p:cNvSpPr/>
            <p:nvPr/>
          </p:nvSpPr>
          <p:spPr>
            <a:xfrm>
              <a:off x="5715000" y="43434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3048000" y="1219200"/>
              <a:ext cx="685800" cy="825867"/>
            </a:xfrm>
            <a:prstGeom prst="rect">
              <a:avLst/>
            </a:prstGeom>
            <a:noFill/>
          </p:spPr>
          <p:txBody>
            <a:bodyPr wrap="square" rtlCol="0">
              <a:spAutoFit/>
            </a:bodyPr>
            <a:lstStyle/>
            <a:p>
              <a:r>
                <a:rPr lang="en-US" sz="4000" i="1" dirty="0" smtClean="0"/>
                <a:t>A</a:t>
              </a:r>
              <a:endParaRPr lang="en-US" sz="4000" i="1" dirty="0"/>
            </a:p>
          </p:txBody>
        </p:sp>
        <p:sp>
          <p:nvSpPr>
            <p:cNvPr id="15" name="TextBox 14"/>
            <p:cNvSpPr txBox="1"/>
            <p:nvPr/>
          </p:nvSpPr>
          <p:spPr>
            <a:xfrm>
              <a:off x="5638800" y="1219200"/>
              <a:ext cx="685800" cy="825867"/>
            </a:xfrm>
            <a:prstGeom prst="rect">
              <a:avLst/>
            </a:prstGeom>
            <a:noFill/>
          </p:spPr>
          <p:txBody>
            <a:bodyPr wrap="square" rtlCol="0">
              <a:spAutoFit/>
            </a:bodyPr>
            <a:lstStyle/>
            <a:p>
              <a:r>
                <a:rPr lang="en-US" sz="4000" i="1" dirty="0" smtClean="0"/>
                <a:t>B</a:t>
              </a:r>
              <a:endParaRPr lang="en-US" sz="4000" i="1" dirty="0"/>
            </a:p>
          </p:txBody>
        </p:sp>
        <p:sp>
          <p:nvSpPr>
            <p:cNvPr id="16" name="TextBox 15"/>
            <p:cNvSpPr txBox="1"/>
            <p:nvPr/>
          </p:nvSpPr>
          <p:spPr>
            <a:xfrm>
              <a:off x="3200400" y="2133600"/>
              <a:ext cx="304800" cy="369332"/>
            </a:xfrm>
            <a:prstGeom prst="rect">
              <a:avLst/>
            </a:prstGeom>
            <a:noFill/>
          </p:spPr>
          <p:txBody>
            <a:bodyPr wrap="square" rtlCol="0">
              <a:spAutoFit/>
            </a:bodyPr>
            <a:lstStyle/>
            <a:p>
              <a:r>
                <a:rPr lang="en-US" dirty="0" smtClean="0"/>
                <a:t>a</a:t>
              </a:r>
              <a:endParaRPr lang="en-US" dirty="0"/>
            </a:p>
          </p:txBody>
        </p:sp>
        <p:sp>
          <p:nvSpPr>
            <p:cNvPr id="17" name="TextBox 16"/>
            <p:cNvSpPr txBox="1"/>
            <p:nvPr/>
          </p:nvSpPr>
          <p:spPr>
            <a:xfrm>
              <a:off x="3200400" y="3048000"/>
              <a:ext cx="304800" cy="369332"/>
            </a:xfrm>
            <a:prstGeom prst="rect">
              <a:avLst/>
            </a:prstGeom>
            <a:noFill/>
          </p:spPr>
          <p:txBody>
            <a:bodyPr wrap="square" rtlCol="0">
              <a:spAutoFit/>
            </a:bodyPr>
            <a:lstStyle/>
            <a:p>
              <a:r>
                <a:rPr lang="en-US" dirty="0" smtClean="0"/>
                <a:t>b</a:t>
              </a:r>
              <a:endParaRPr lang="en-US" dirty="0"/>
            </a:p>
          </p:txBody>
        </p:sp>
        <p:sp>
          <p:nvSpPr>
            <p:cNvPr id="18" name="TextBox 17"/>
            <p:cNvSpPr txBox="1"/>
            <p:nvPr/>
          </p:nvSpPr>
          <p:spPr>
            <a:xfrm>
              <a:off x="3200400" y="3810000"/>
              <a:ext cx="304800" cy="369332"/>
            </a:xfrm>
            <a:prstGeom prst="rect">
              <a:avLst/>
            </a:prstGeom>
            <a:noFill/>
          </p:spPr>
          <p:txBody>
            <a:bodyPr wrap="square" rtlCol="0">
              <a:spAutoFit/>
            </a:bodyPr>
            <a:lstStyle/>
            <a:p>
              <a:r>
                <a:rPr lang="en-US" dirty="0" smtClean="0"/>
                <a:t>c</a:t>
              </a:r>
              <a:endParaRPr lang="en-US" dirty="0"/>
            </a:p>
          </p:txBody>
        </p:sp>
        <p:sp>
          <p:nvSpPr>
            <p:cNvPr id="19" name="TextBox 18"/>
            <p:cNvSpPr txBox="1"/>
            <p:nvPr/>
          </p:nvSpPr>
          <p:spPr>
            <a:xfrm>
              <a:off x="3200400" y="4495800"/>
              <a:ext cx="304800" cy="369332"/>
            </a:xfrm>
            <a:prstGeom prst="rect">
              <a:avLst/>
            </a:prstGeom>
            <a:noFill/>
          </p:spPr>
          <p:txBody>
            <a:bodyPr wrap="square" rtlCol="0">
              <a:spAutoFit/>
            </a:bodyPr>
            <a:lstStyle/>
            <a:p>
              <a:r>
                <a:rPr lang="en-US" dirty="0" smtClean="0"/>
                <a:t>d</a:t>
              </a:r>
              <a:endParaRPr lang="en-US" dirty="0"/>
            </a:p>
          </p:txBody>
        </p:sp>
        <p:sp>
          <p:nvSpPr>
            <p:cNvPr id="20" name="TextBox 19"/>
            <p:cNvSpPr txBox="1"/>
            <p:nvPr/>
          </p:nvSpPr>
          <p:spPr>
            <a:xfrm>
              <a:off x="5791200" y="2514600"/>
              <a:ext cx="304800" cy="369332"/>
            </a:xfrm>
            <a:prstGeom prst="rect">
              <a:avLst/>
            </a:prstGeom>
            <a:noFill/>
          </p:spPr>
          <p:txBody>
            <a:bodyPr wrap="square" rtlCol="0">
              <a:spAutoFit/>
            </a:bodyPr>
            <a:lstStyle/>
            <a:p>
              <a:r>
                <a:rPr lang="en-US" dirty="0" smtClean="0"/>
                <a:t>x</a:t>
              </a:r>
              <a:endParaRPr lang="en-US" dirty="0"/>
            </a:p>
          </p:txBody>
        </p:sp>
        <p:sp>
          <p:nvSpPr>
            <p:cNvPr id="21" name="TextBox 20"/>
            <p:cNvSpPr txBox="1"/>
            <p:nvPr/>
          </p:nvSpPr>
          <p:spPr>
            <a:xfrm>
              <a:off x="5791200" y="3352800"/>
              <a:ext cx="304800" cy="369332"/>
            </a:xfrm>
            <a:prstGeom prst="rect">
              <a:avLst/>
            </a:prstGeom>
            <a:noFill/>
          </p:spPr>
          <p:txBody>
            <a:bodyPr wrap="square" rtlCol="0">
              <a:spAutoFit/>
            </a:bodyPr>
            <a:lstStyle/>
            <a:p>
              <a:r>
                <a:rPr lang="en-US" dirty="0" smtClean="0"/>
                <a:t>y</a:t>
              </a:r>
              <a:endParaRPr lang="en-US" dirty="0"/>
            </a:p>
          </p:txBody>
        </p:sp>
        <p:sp>
          <p:nvSpPr>
            <p:cNvPr id="22" name="TextBox 21"/>
            <p:cNvSpPr txBox="1"/>
            <p:nvPr/>
          </p:nvSpPr>
          <p:spPr>
            <a:xfrm>
              <a:off x="5791200" y="4419600"/>
              <a:ext cx="304800" cy="369332"/>
            </a:xfrm>
            <a:prstGeom prst="rect">
              <a:avLst/>
            </a:prstGeom>
            <a:noFill/>
          </p:spPr>
          <p:txBody>
            <a:bodyPr wrap="square" rtlCol="0">
              <a:spAutoFit/>
            </a:bodyPr>
            <a:lstStyle/>
            <a:p>
              <a:r>
                <a:rPr lang="en-US" dirty="0" smtClean="0"/>
                <a:t>z</a:t>
              </a:r>
              <a:endParaRPr lang="en-US" dirty="0"/>
            </a:p>
          </p:txBody>
        </p:sp>
        <p:cxnSp>
          <p:nvCxnSpPr>
            <p:cNvPr id="23" name="Straight Arrow Connector 22"/>
            <p:cNvCxnSpPr/>
            <p:nvPr/>
          </p:nvCxnSpPr>
          <p:spPr>
            <a:xfrm>
              <a:off x="3657600" y="3200400"/>
              <a:ext cx="198120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10" idx="6"/>
            </p:cNvCxnSpPr>
            <p:nvPr/>
          </p:nvCxnSpPr>
          <p:spPr>
            <a:xfrm>
              <a:off x="3581400" y="2286000"/>
              <a:ext cx="2209800" cy="1981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3733800" y="4038600"/>
              <a:ext cx="1905000" cy="381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3657600" y="4724400"/>
              <a:ext cx="1828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
        <p:nvSpPr>
          <p:cNvPr id="27" name="TextBox 26"/>
          <p:cNvSpPr txBox="1"/>
          <p:nvPr/>
        </p:nvSpPr>
        <p:spPr>
          <a:xfrm>
            <a:off x="1524000" y="4648200"/>
            <a:ext cx="2514600" cy="584775"/>
          </a:xfrm>
          <a:prstGeom prst="rect">
            <a:avLst/>
          </a:prstGeom>
          <a:noFill/>
        </p:spPr>
        <p:txBody>
          <a:bodyPr wrap="square" rtlCol="0">
            <a:spAutoFit/>
          </a:bodyPr>
          <a:lstStyle/>
          <a:p>
            <a:r>
              <a:rPr lang="en-US" sz="3200" i="1" dirty="0" smtClean="0"/>
              <a:t>f </a:t>
            </a:r>
            <a:r>
              <a:rPr lang="en-US" sz="3200" dirty="0" smtClean="0"/>
              <a:t>{</a:t>
            </a:r>
            <a:r>
              <a:rPr lang="en-US" sz="3200" dirty="0" err="1" smtClean="0"/>
              <a:t>c,d</a:t>
            </a:r>
            <a:r>
              <a:rPr lang="en-US" sz="3200" dirty="0" smtClean="0"/>
              <a:t>} is ?</a:t>
            </a:r>
            <a:endParaRPr lang="en-US" sz="3200" dirty="0"/>
          </a:p>
        </p:txBody>
      </p:sp>
      <p:sp>
        <p:nvSpPr>
          <p:cNvPr id="28" name="TextBox 27"/>
          <p:cNvSpPr txBox="1"/>
          <p:nvPr/>
        </p:nvSpPr>
        <p:spPr>
          <a:xfrm>
            <a:off x="3962400" y="3810000"/>
            <a:ext cx="1066800" cy="461665"/>
          </a:xfrm>
          <a:prstGeom prst="rect">
            <a:avLst/>
          </a:prstGeom>
          <a:noFill/>
        </p:spPr>
        <p:txBody>
          <a:bodyPr wrap="square" rtlCol="0">
            <a:spAutoFit/>
          </a:bodyPr>
          <a:lstStyle/>
          <a:p>
            <a:r>
              <a:rPr lang="en-US" sz="2400" dirty="0" smtClean="0"/>
              <a:t>{</a:t>
            </a:r>
            <a:r>
              <a:rPr lang="en-US" sz="2400" dirty="0" err="1" smtClean="0"/>
              <a:t>y,z</a:t>
            </a:r>
            <a:r>
              <a:rPr lang="en-US" sz="2400" dirty="0" smtClean="0"/>
              <a:t>}</a:t>
            </a:r>
            <a:endParaRPr lang="en-US" sz="2400" dirty="0"/>
          </a:p>
        </p:txBody>
      </p:sp>
      <p:sp>
        <p:nvSpPr>
          <p:cNvPr id="29" name="TextBox 28"/>
          <p:cNvSpPr txBox="1"/>
          <p:nvPr/>
        </p:nvSpPr>
        <p:spPr>
          <a:xfrm>
            <a:off x="1524000" y="3733800"/>
            <a:ext cx="2514600" cy="584775"/>
          </a:xfrm>
          <a:prstGeom prst="rect">
            <a:avLst/>
          </a:prstGeom>
          <a:noFill/>
        </p:spPr>
        <p:txBody>
          <a:bodyPr wrap="square" rtlCol="0">
            <a:spAutoFit/>
          </a:bodyPr>
          <a:lstStyle/>
          <a:p>
            <a:r>
              <a:rPr lang="en-US" sz="3200" i="1" dirty="0" smtClean="0"/>
              <a:t>f </a:t>
            </a:r>
            <a:r>
              <a:rPr lang="en-US" sz="3200" dirty="0" smtClean="0"/>
              <a:t>{</a:t>
            </a:r>
            <a:r>
              <a:rPr lang="en-US" sz="3200" dirty="0" err="1" smtClean="0"/>
              <a:t>a,b,c</a:t>
            </a:r>
            <a:r>
              <a:rPr lang="en-US" sz="3200" dirty="0" smtClean="0"/>
              <a:t>,} is ?</a:t>
            </a:r>
            <a:endParaRPr lang="en-US" sz="3200" dirty="0"/>
          </a:p>
        </p:txBody>
      </p:sp>
      <p:sp>
        <p:nvSpPr>
          <p:cNvPr id="30" name="TextBox 29"/>
          <p:cNvSpPr txBox="1"/>
          <p:nvPr/>
        </p:nvSpPr>
        <p:spPr>
          <a:xfrm>
            <a:off x="4038600" y="4724400"/>
            <a:ext cx="609600" cy="461665"/>
          </a:xfrm>
          <a:prstGeom prst="rect">
            <a:avLst/>
          </a:prstGeom>
          <a:noFill/>
        </p:spPr>
        <p:txBody>
          <a:bodyPr wrap="square" rtlCol="0">
            <a:spAutoFit/>
          </a:bodyPr>
          <a:lstStyle/>
          <a:p>
            <a:r>
              <a:rPr lang="en-US" sz="2400" dirty="0" smtClean="0"/>
              <a:t>{</a:t>
            </a:r>
            <a:r>
              <a:rPr lang="en-US" sz="2400" i="1" dirty="0" smtClean="0"/>
              <a:t>z</a:t>
            </a:r>
            <a:r>
              <a:rPr lang="en-US" sz="2400" dirty="0" smtClean="0"/>
              <a:t>}</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0"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04088"/>
            <a:ext cx="9144000" cy="1143000"/>
          </a:xfrm>
        </p:spPr>
        <p:txBody>
          <a:bodyPr>
            <a:noAutofit/>
          </a:bodyPr>
          <a:lstStyle/>
          <a:p>
            <a:r>
              <a:rPr lang="el-GR" sz="4000" dirty="0" smtClean="0"/>
              <a:t>Συναρτήσεις ένα-προς-ένα</a:t>
            </a:r>
            <a:br>
              <a:rPr lang="el-GR" sz="4000" dirty="0" smtClean="0"/>
            </a:br>
            <a:r>
              <a:rPr lang="el-GR" sz="4000" dirty="0" smtClean="0"/>
              <a:t>Ή </a:t>
            </a:r>
            <a:r>
              <a:rPr lang="el-GR" sz="4000" dirty="0" err="1" smtClean="0"/>
              <a:t>μονότιμες</a:t>
            </a:r>
            <a:r>
              <a:rPr lang="el-GR" sz="4000" dirty="0" smtClean="0"/>
              <a:t> συναρτήσεις</a:t>
            </a:r>
            <a:br>
              <a:rPr lang="el-GR" sz="4000" dirty="0" smtClean="0"/>
            </a:br>
            <a:r>
              <a:rPr lang="el-GR" sz="4000" dirty="0" smtClean="0"/>
              <a:t>Ή </a:t>
            </a:r>
            <a:r>
              <a:rPr lang="el-GR" sz="4000" dirty="0" err="1" smtClean="0"/>
              <a:t>Μονομορφισμοί</a:t>
            </a:r>
            <a:r>
              <a:rPr lang="el-GR" sz="4000" dirty="0" smtClean="0"/>
              <a:t> – </a:t>
            </a:r>
            <a:r>
              <a:rPr lang="en-US" sz="4000" dirty="0" smtClean="0"/>
              <a:t>Injections</a:t>
            </a:r>
            <a:endParaRPr lang="en-US" sz="4000" dirty="0"/>
          </a:p>
        </p:txBody>
      </p:sp>
      <p:sp>
        <p:nvSpPr>
          <p:cNvPr id="5" name="Content Placeholder 4"/>
          <p:cNvSpPr>
            <a:spLocks noGrp="1"/>
          </p:cNvSpPr>
          <p:nvPr>
            <p:ph idx="1"/>
          </p:nvPr>
        </p:nvSpPr>
        <p:spPr/>
        <p:txBody>
          <a:bodyPr/>
          <a:lstStyle/>
          <a:p>
            <a:pPr>
              <a:buNone/>
            </a:pPr>
            <a:r>
              <a:rPr lang="en-US" b="1" dirty="0" smtClean="0"/>
              <a:t>   Definition</a:t>
            </a:r>
            <a:r>
              <a:rPr lang="en-US" dirty="0" smtClean="0"/>
              <a:t>: A function f is said to be </a:t>
            </a:r>
            <a:r>
              <a:rPr lang="en-US" i="1" dirty="0" smtClean="0">
                <a:solidFill>
                  <a:srgbClr val="00B0F0"/>
                </a:solidFill>
              </a:rPr>
              <a:t>one-to-one</a:t>
            </a:r>
            <a:r>
              <a:rPr lang="en-US" dirty="0" smtClean="0">
                <a:solidFill>
                  <a:srgbClr val="00B0F0"/>
                </a:solidFill>
              </a:rPr>
              <a:t> </a:t>
            </a:r>
            <a:r>
              <a:rPr lang="el-GR" dirty="0" smtClean="0">
                <a:solidFill>
                  <a:srgbClr val="00B0F0"/>
                </a:solidFill>
              </a:rPr>
              <a:t>ένα προς ένα</a:t>
            </a:r>
            <a:r>
              <a:rPr lang="en-US" dirty="0" smtClean="0">
                <a:solidFill>
                  <a:srgbClr val="00B0F0"/>
                </a:solidFill>
              </a:rPr>
              <a:t>,  or </a:t>
            </a:r>
            <a:r>
              <a:rPr lang="en-US" i="1" dirty="0" smtClean="0">
                <a:solidFill>
                  <a:srgbClr val="00B0F0"/>
                </a:solidFill>
              </a:rPr>
              <a:t>injective</a:t>
            </a:r>
            <a:r>
              <a:rPr lang="el-GR" i="1" dirty="0" smtClean="0">
                <a:solidFill>
                  <a:srgbClr val="00B0F0"/>
                </a:solidFill>
              </a:rPr>
              <a:t> - </a:t>
            </a:r>
            <a:r>
              <a:rPr lang="el-GR" i="1" dirty="0" err="1" smtClean="0">
                <a:solidFill>
                  <a:srgbClr val="00B0F0"/>
                </a:solidFill>
              </a:rPr>
              <a:t>μονομορφισμός</a:t>
            </a:r>
            <a:r>
              <a:rPr lang="en-US" dirty="0" smtClean="0"/>
              <a:t>, if and only if </a:t>
            </a:r>
            <a:r>
              <a:rPr lang="en-US" i="1" dirty="0" smtClean="0"/>
              <a:t>f</a:t>
            </a:r>
            <a:r>
              <a:rPr lang="en-US" dirty="0" smtClean="0"/>
              <a:t>(</a:t>
            </a:r>
            <a:r>
              <a:rPr lang="en-US" i="1" dirty="0" smtClean="0"/>
              <a:t>a</a:t>
            </a:r>
            <a:r>
              <a:rPr lang="en-US" dirty="0" smtClean="0"/>
              <a:t>) = </a:t>
            </a:r>
            <a:r>
              <a:rPr lang="en-US" i="1" dirty="0" smtClean="0"/>
              <a:t>f</a:t>
            </a:r>
            <a:r>
              <a:rPr lang="en-US" dirty="0" smtClean="0"/>
              <a:t>(</a:t>
            </a:r>
            <a:r>
              <a:rPr lang="en-US" i="1" dirty="0" smtClean="0"/>
              <a:t>b</a:t>
            </a:r>
            <a:r>
              <a:rPr lang="en-US" dirty="0" smtClean="0"/>
              <a:t>) implies that  </a:t>
            </a:r>
            <a:r>
              <a:rPr lang="en-US" i="1" dirty="0" smtClean="0"/>
              <a:t>a</a:t>
            </a:r>
            <a:r>
              <a:rPr lang="en-US" dirty="0" smtClean="0"/>
              <a:t> = </a:t>
            </a:r>
            <a:r>
              <a:rPr lang="en-US" i="1" dirty="0" smtClean="0"/>
              <a:t>b</a:t>
            </a:r>
            <a:r>
              <a:rPr lang="en-US" dirty="0" smtClean="0"/>
              <a:t> for all </a:t>
            </a:r>
            <a:r>
              <a:rPr lang="en-US" i="1" dirty="0" smtClean="0"/>
              <a:t>a</a:t>
            </a:r>
            <a:r>
              <a:rPr lang="en-US" dirty="0" smtClean="0"/>
              <a:t> and </a:t>
            </a:r>
            <a:r>
              <a:rPr lang="en-US" i="1" dirty="0" smtClean="0"/>
              <a:t>b</a:t>
            </a:r>
            <a:r>
              <a:rPr lang="en-US" dirty="0" smtClean="0"/>
              <a:t> in the domain of </a:t>
            </a:r>
            <a:r>
              <a:rPr lang="en-US" i="1" dirty="0" smtClean="0"/>
              <a:t>f</a:t>
            </a:r>
            <a:r>
              <a:rPr lang="en-US" dirty="0" smtClean="0"/>
              <a:t>. A function is said to be an </a:t>
            </a:r>
            <a:r>
              <a:rPr lang="en-US" i="1" dirty="0" smtClean="0"/>
              <a:t>injection</a:t>
            </a:r>
            <a:r>
              <a:rPr lang="en-US" dirty="0" smtClean="0"/>
              <a:t> if it is one-to-one.</a:t>
            </a:r>
            <a:endParaRPr lang="en-US" dirty="0"/>
          </a:p>
        </p:txBody>
      </p:sp>
      <p:grpSp>
        <p:nvGrpSpPr>
          <p:cNvPr id="7" name="Group 6"/>
          <p:cNvGrpSpPr/>
          <p:nvPr/>
        </p:nvGrpSpPr>
        <p:grpSpPr>
          <a:xfrm>
            <a:off x="5638800" y="3352800"/>
            <a:ext cx="2438400" cy="3276600"/>
            <a:chOff x="3048000" y="1219200"/>
            <a:chExt cx="3429000" cy="4495800"/>
          </a:xfrm>
        </p:grpSpPr>
        <p:sp>
          <p:nvSpPr>
            <p:cNvPr id="8" name="Flowchart: Connector 7"/>
            <p:cNvSpPr/>
            <p:nvPr/>
          </p:nvSpPr>
          <p:spPr>
            <a:xfrm>
              <a:off x="5791200" y="19812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5867400" y="2743200"/>
              <a:ext cx="304800" cy="369332"/>
            </a:xfrm>
            <a:prstGeom prst="rect">
              <a:avLst/>
            </a:prstGeom>
            <a:noFill/>
          </p:spPr>
          <p:txBody>
            <a:bodyPr wrap="square" rtlCol="0">
              <a:spAutoFit/>
            </a:bodyPr>
            <a:lstStyle/>
            <a:p>
              <a:r>
                <a:rPr lang="en-US" dirty="0" smtClean="0"/>
                <a:t>v</a:t>
              </a:r>
              <a:endParaRPr lang="en-US" dirty="0"/>
            </a:p>
          </p:txBody>
        </p:sp>
        <p:sp>
          <p:nvSpPr>
            <p:cNvPr id="10" name="Flowchart: Connector 9"/>
            <p:cNvSpPr/>
            <p:nvPr/>
          </p:nvSpPr>
          <p:spPr>
            <a:xfrm>
              <a:off x="5791200" y="5257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5867400" y="5334000"/>
              <a:ext cx="304800" cy="369332"/>
            </a:xfrm>
            <a:prstGeom prst="rect">
              <a:avLst/>
            </a:prstGeom>
            <a:noFill/>
          </p:spPr>
          <p:txBody>
            <a:bodyPr wrap="square" rtlCol="0">
              <a:spAutoFit/>
            </a:bodyPr>
            <a:lstStyle/>
            <a:p>
              <a:r>
                <a:rPr lang="en-US" dirty="0" smtClean="0"/>
                <a:t>w</a:t>
              </a:r>
              <a:endParaRPr lang="en-US" dirty="0"/>
            </a:p>
          </p:txBody>
        </p:sp>
        <p:grpSp>
          <p:nvGrpSpPr>
            <p:cNvPr id="12" name="Group 34"/>
            <p:cNvGrpSpPr/>
            <p:nvPr/>
          </p:nvGrpSpPr>
          <p:grpSpPr>
            <a:xfrm>
              <a:off x="3048000" y="1219200"/>
              <a:ext cx="3429000" cy="4114800"/>
              <a:chOff x="3048000" y="1219200"/>
              <a:chExt cx="3429000" cy="4114800"/>
            </a:xfrm>
          </p:grpSpPr>
          <p:sp>
            <p:nvSpPr>
              <p:cNvPr id="13" name="Flowchart: Connector 12"/>
              <p:cNvSpPr/>
              <p:nvPr/>
            </p:nvSpPr>
            <p:spPr>
              <a:xfrm>
                <a:off x="3124200" y="2971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lowchart: Connector 13"/>
              <p:cNvSpPr/>
              <p:nvPr/>
            </p:nvSpPr>
            <p:spPr>
              <a:xfrm>
                <a:off x="3124200" y="3733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lowchart: Connector 14"/>
              <p:cNvSpPr/>
              <p:nvPr/>
            </p:nvSpPr>
            <p:spPr>
              <a:xfrm>
                <a:off x="3124200" y="20574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lowchart: Connector 6"/>
              <p:cNvSpPr/>
              <p:nvPr/>
            </p:nvSpPr>
            <p:spPr>
              <a:xfrm>
                <a:off x="3124200" y="4495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lowchart: Connector 16"/>
              <p:cNvSpPr/>
              <p:nvPr/>
            </p:nvSpPr>
            <p:spPr>
              <a:xfrm>
                <a:off x="5715000" y="32766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lowchart: Connector 17"/>
              <p:cNvSpPr/>
              <p:nvPr/>
            </p:nvSpPr>
            <p:spPr>
              <a:xfrm>
                <a:off x="5791200" y="41910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3048000" y="1219200"/>
                <a:ext cx="685800" cy="707886"/>
              </a:xfrm>
              <a:prstGeom prst="rect">
                <a:avLst/>
              </a:prstGeom>
              <a:noFill/>
            </p:spPr>
            <p:txBody>
              <a:bodyPr wrap="square" rtlCol="0">
                <a:spAutoFit/>
              </a:bodyPr>
              <a:lstStyle/>
              <a:p>
                <a:r>
                  <a:rPr lang="en-US" sz="4000" b="1" dirty="0" smtClean="0"/>
                  <a:t>A</a:t>
                </a:r>
                <a:endParaRPr lang="en-US" sz="4000" b="1" dirty="0"/>
              </a:p>
            </p:txBody>
          </p:sp>
          <p:sp>
            <p:nvSpPr>
              <p:cNvPr id="20" name="TextBox 19"/>
              <p:cNvSpPr txBox="1"/>
              <p:nvPr/>
            </p:nvSpPr>
            <p:spPr>
              <a:xfrm>
                <a:off x="5791200" y="1219200"/>
                <a:ext cx="685800" cy="707886"/>
              </a:xfrm>
              <a:prstGeom prst="rect">
                <a:avLst/>
              </a:prstGeom>
              <a:noFill/>
            </p:spPr>
            <p:txBody>
              <a:bodyPr wrap="square" rtlCol="0">
                <a:spAutoFit/>
              </a:bodyPr>
              <a:lstStyle/>
              <a:p>
                <a:r>
                  <a:rPr lang="en-US" sz="4000" b="1" dirty="0" smtClean="0"/>
                  <a:t>B</a:t>
                </a:r>
                <a:endParaRPr lang="en-US" sz="4000" b="1" dirty="0"/>
              </a:p>
            </p:txBody>
          </p:sp>
          <p:sp>
            <p:nvSpPr>
              <p:cNvPr id="21" name="TextBox 20"/>
              <p:cNvSpPr txBox="1"/>
              <p:nvPr/>
            </p:nvSpPr>
            <p:spPr>
              <a:xfrm>
                <a:off x="3200400" y="2133600"/>
                <a:ext cx="304800" cy="369332"/>
              </a:xfrm>
              <a:prstGeom prst="rect">
                <a:avLst/>
              </a:prstGeom>
              <a:noFill/>
            </p:spPr>
            <p:txBody>
              <a:bodyPr wrap="square" rtlCol="0">
                <a:spAutoFit/>
              </a:bodyPr>
              <a:lstStyle/>
              <a:p>
                <a:r>
                  <a:rPr lang="en-US" dirty="0" smtClean="0"/>
                  <a:t>a</a:t>
                </a:r>
                <a:endParaRPr lang="en-US" dirty="0"/>
              </a:p>
            </p:txBody>
          </p:sp>
          <p:sp>
            <p:nvSpPr>
              <p:cNvPr id="22" name="TextBox 21"/>
              <p:cNvSpPr txBox="1"/>
              <p:nvPr/>
            </p:nvSpPr>
            <p:spPr>
              <a:xfrm>
                <a:off x="3200400" y="3048000"/>
                <a:ext cx="304800" cy="369332"/>
              </a:xfrm>
              <a:prstGeom prst="rect">
                <a:avLst/>
              </a:prstGeom>
              <a:noFill/>
            </p:spPr>
            <p:txBody>
              <a:bodyPr wrap="square" rtlCol="0">
                <a:spAutoFit/>
              </a:bodyPr>
              <a:lstStyle/>
              <a:p>
                <a:r>
                  <a:rPr lang="en-US" dirty="0" smtClean="0"/>
                  <a:t>b</a:t>
                </a:r>
                <a:endParaRPr lang="en-US" dirty="0"/>
              </a:p>
            </p:txBody>
          </p:sp>
          <p:sp>
            <p:nvSpPr>
              <p:cNvPr id="23" name="TextBox 22"/>
              <p:cNvSpPr txBox="1"/>
              <p:nvPr/>
            </p:nvSpPr>
            <p:spPr>
              <a:xfrm>
                <a:off x="3200400" y="3810000"/>
                <a:ext cx="304800" cy="369332"/>
              </a:xfrm>
              <a:prstGeom prst="rect">
                <a:avLst/>
              </a:prstGeom>
              <a:noFill/>
            </p:spPr>
            <p:txBody>
              <a:bodyPr wrap="square" rtlCol="0">
                <a:spAutoFit/>
              </a:bodyPr>
              <a:lstStyle/>
              <a:p>
                <a:r>
                  <a:rPr lang="en-US" dirty="0" smtClean="0"/>
                  <a:t>c</a:t>
                </a:r>
                <a:endParaRPr lang="en-US" dirty="0"/>
              </a:p>
            </p:txBody>
          </p:sp>
          <p:sp>
            <p:nvSpPr>
              <p:cNvPr id="24" name="TextBox 23"/>
              <p:cNvSpPr txBox="1"/>
              <p:nvPr/>
            </p:nvSpPr>
            <p:spPr>
              <a:xfrm>
                <a:off x="3200400" y="4495800"/>
                <a:ext cx="304800" cy="369332"/>
              </a:xfrm>
              <a:prstGeom prst="rect">
                <a:avLst/>
              </a:prstGeom>
              <a:noFill/>
            </p:spPr>
            <p:txBody>
              <a:bodyPr wrap="square" rtlCol="0">
                <a:spAutoFit/>
              </a:bodyPr>
              <a:lstStyle/>
              <a:p>
                <a:r>
                  <a:rPr lang="en-US" dirty="0" smtClean="0"/>
                  <a:t>d</a:t>
                </a:r>
                <a:endParaRPr lang="en-US" dirty="0"/>
              </a:p>
            </p:txBody>
          </p:sp>
          <p:sp>
            <p:nvSpPr>
              <p:cNvPr id="25" name="TextBox 24"/>
              <p:cNvSpPr txBox="1"/>
              <p:nvPr/>
            </p:nvSpPr>
            <p:spPr>
              <a:xfrm>
                <a:off x="5867400" y="2057400"/>
                <a:ext cx="304800" cy="369332"/>
              </a:xfrm>
              <a:prstGeom prst="rect">
                <a:avLst/>
              </a:prstGeom>
              <a:noFill/>
            </p:spPr>
            <p:txBody>
              <a:bodyPr wrap="square" rtlCol="0">
                <a:spAutoFit/>
              </a:bodyPr>
              <a:lstStyle/>
              <a:p>
                <a:r>
                  <a:rPr lang="en-US" dirty="0" smtClean="0"/>
                  <a:t>x</a:t>
                </a:r>
                <a:endParaRPr lang="en-US" dirty="0"/>
              </a:p>
            </p:txBody>
          </p:sp>
          <p:sp>
            <p:nvSpPr>
              <p:cNvPr id="26" name="TextBox 25"/>
              <p:cNvSpPr txBox="1"/>
              <p:nvPr/>
            </p:nvSpPr>
            <p:spPr>
              <a:xfrm>
                <a:off x="5791200" y="3352800"/>
                <a:ext cx="304800" cy="369332"/>
              </a:xfrm>
              <a:prstGeom prst="rect">
                <a:avLst/>
              </a:prstGeom>
              <a:noFill/>
            </p:spPr>
            <p:txBody>
              <a:bodyPr wrap="square" rtlCol="0">
                <a:spAutoFit/>
              </a:bodyPr>
              <a:lstStyle/>
              <a:p>
                <a:r>
                  <a:rPr lang="en-US" dirty="0" smtClean="0"/>
                  <a:t>y</a:t>
                </a:r>
                <a:endParaRPr lang="en-US" dirty="0"/>
              </a:p>
            </p:txBody>
          </p:sp>
          <p:sp>
            <p:nvSpPr>
              <p:cNvPr id="27" name="TextBox 26"/>
              <p:cNvSpPr txBox="1"/>
              <p:nvPr/>
            </p:nvSpPr>
            <p:spPr>
              <a:xfrm>
                <a:off x="5867400" y="4267200"/>
                <a:ext cx="304800" cy="369332"/>
              </a:xfrm>
              <a:prstGeom prst="rect">
                <a:avLst/>
              </a:prstGeom>
              <a:noFill/>
            </p:spPr>
            <p:txBody>
              <a:bodyPr wrap="square" rtlCol="0">
                <a:spAutoFit/>
              </a:bodyPr>
              <a:lstStyle/>
              <a:p>
                <a:r>
                  <a:rPr lang="en-US" dirty="0" smtClean="0"/>
                  <a:t>z</a:t>
                </a:r>
                <a:endParaRPr lang="en-US" dirty="0"/>
              </a:p>
            </p:txBody>
          </p:sp>
          <p:cxnSp>
            <p:nvCxnSpPr>
              <p:cNvPr id="28" name="Straight Arrow Connector 27"/>
              <p:cNvCxnSpPr/>
              <p:nvPr/>
            </p:nvCxnSpPr>
            <p:spPr>
              <a:xfrm>
                <a:off x="3657600" y="3200400"/>
                <a:ext cx="198120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15" idx="6"/>
              </p:cNvCxnSpPr>
              <p:nvPr/>
            </p:nvCxnSpPr>
            <p:spPr>
              <a:xfrm>
                <a:off x="3581400" y="2286000"/>
                <a:ext cx="2209800" cy="1981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0" name="Flowchart: Connector 29"/>
              <p:cNvSpPr/>
              <p:nvPr/>
            </p:nvSpPr>
            <p:spPr>
              <a:xfrm>
                <a:off x="5791200" y="26670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 name="Straight Arrow Connector 30"/>
              <p:cNvCxnSpPr/>
              <p:nvPr/>
            </p:nvCxnSpPr>
            <p:spPr>
              <a:xfrm flipV="1">
                <a:off x="3657600" y="2286000"/>
                <a:ext cx="2057400" cy="1524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3657600" y="4724400"/>
                <a:ext cx="2057400" cy="609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grpSp>
      <p:pic>
        <p:nvPicPr>
          <p:cNvPr id="2050" name="Picture 2" descr="C:\Documents and Settings\Richard Scherl\Local Settings\Temporary Internet Files\Content.IE5\X53FR289\MC900347475[1].wmf"/>
          <p:cNvPicPr>
            <a:picLocks noChangeAspect="1" noChangeArrowheads="1"/>
          </p:cNvPicPr>
          <p:nvPr/>
        </p:nvPicPr>
        <p:blipFill>
          <a:blip r:embed="rId2" cstate="print"/>
          <a:srcRect/>
          <a:stretch>
            <a:fillRect/>
          </a:stretch>
        </p:blipFill>
        <p:spPr bwMode="auto">
          <a:xfrm>
            <a:off x="914400" y="4343400"/>
            <a:ext cx="1806854" cy="1752905"/>
          </a:xfrm>
          <a:prstGeom prst="rect">
            <a:avLst/>
          </a:prstGeom>
          <a:noFill/>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err="1" smtClean="0"/>
              <a:t>Επι</a:t>
            </a:r>
            <a:r>
              <a:rPr lang="el-GR" dirty="0" smtClean="0"/>
              <a:t>-</a:t>
            </a:r>
            <a:r>
              <a:rPr lang="el-GR" dirty="0" err="1" smtClean="0"/>
              <a:t>μορφισμοί</a:t>
            </a:r>
            <a:r>
              <a:rPr lang="el-GR" dirty="0" smtClean="0"/>
              <a:t> - </a:t>
            </a:r>
            <a:r>
              <a:rPr lang="en-US" dirty="0" err="1" smtClean="0"/>
              <a:t>Surjections</a:t>
            </a:r>
            <a:endParaRPr lang="en-US" dirty="0"/>
          </a:p>
        </p:txBody>
      </p:sp>
      <p:sp>
        <p:nvSpPr>
          <p:cNvPr id="3" name="Content Placeholder 2"/>
          <p:cNvSpPr>
            <a:spLocks noGrp="1"/>
          </p:cNvSpPr>
          <p:nvPr>
            <p:ph idx="1"/>
          </p:nvPr>
        </p:nvSpPr>
        <p:spPr>
          <a:xfrm>
            <a:off x="381000" y="1905000"/>
            <a:ext cx="8229600" cy="4389120"/>
          </a:xfrm>
        </p:spPr>
        <p:txBody>
          <a:bodyPr/>
          <a:lstStyle/>
          <a:p>
            <a:pPr>
              <a:buNone/>
            </a:pPr>
            <a:r>
              <a:rPr lang="en-US" b="1" dirty="0" smtClean="0"/>
              <a:t>  Definition</a:t>
            </a:r>
            <a:r>
              <a:rPr lang="en-US" dirty="0" smtClean="0"/>
              <a:t>: A function </a:t>
            </a:r>
            <a:r>
              <a:rPr lang="en-US" i="1" dirty="0" smtClean="0"/>
              <a:t>f</a:t>
            </a:r>
            <a:r>
              <a:rPr lang="en-US" dirty="0" smtClean="0"/>
              <a:t> from </a:t>
            </a:r>
            <a:r>
              <a:rPr lang="en-US" i="1" dirty="0" smtClean="0"/>
              <a:t>A</a:t>
            </a:r>
            <a:r>
              <a:rPr lang="en-US" dirty="0" smtClean="0"/>
              <a:t> to </a:t>
            </a:r>
            <a:r>
              <a:rPr lang="en-US" i="1" dirty="0" smtClean="0"/>
              <a:t>B</a:t>
            </a:r>
            <a:r>
              <a:rPr lang="en-US" dirty="0" smtClean="0"/>
              <a:t> is called </a:t>
            </a:r>
            <a:r>
              <a:rPr lang="en-US" i="1" dirty="0" smtClean="0"/>
              <a:t>onto</a:t>
            </a:r>
            <a:r>
              <a:rPr lang="en-US" dirty="0" smtClean="0"/>
              <a:t> or </a:t>
            </a:r>
            <a:r>
              <a:rPr lang="en-US" i="1" dirty="0" err="1" smtClean="0"/>
              <a:t>surjective</a:t>
            </a:r>
            <a:r>
              <a:rPr lang="en-US" dirty="0" smtClean="0"/>
              <a:t>, if and only if </a:t>
            </a:r>
            <a:r>
              <a:rPr lang="en-US" dirty="0" smtClean="0">
                <a:solidFill>
                  <a:srgbClr val="00B0F0"/>
                </a:solidFill>
              </a:rPr>
              <a:t>for every element               there is an element               with                  </a:t>
            </a:r>
            <a:r>
              <a:rPr lang="en-US" dirty="0" smtClean="0"/>
              <a:t> .  A function </a:t>
            </a:r>
            <a:r>
              <a:rPr lang="en-US" i="1" dirty="0" smtClean="0"/>
              <a:t>f</a:t>
            </a:r>
            <a:r>
              <a:rPr lang="en-US" b="1" dirty="0" smtClean="0"/>
              <a:t> </a:t>
            </a:r>
            <a:r>
              <a:rPr lang="en-US" dirty="0" smtClean="0"/>
              <a:t>is called a </a:t>
            </a:r>
            <a:r>
              <a:rPr lang="en-US" i="1" dirty="0" smtClean="0"/>
              <a:t>surjection</a:t>
            </a:r>
            <a:r>
              <a:rPr lang="en-US" dirty="0" smtClean="0"/>
              <a:t> if it is onto.</a:t>
            </a:r>
            <a:endParaRPr lang="el-GR" dirty="0" smtClean="0"/>
          </a:p>
          <a:p>
            <a:pPr>
              <a:buNone/>
            </a:pPr>
            <a:r>
              <a:rPr lang="el-GR" dirty="0" smtClean="0"/>
              <a:t>    </a:t>
            </a:r>
            <a:r>
              <a:rPr lang="el-GR" dirty="0" smtClean="0">
                <a:solidFill>
                  <a:srgbClr val="00B0F0"/>
                </a:solidFill>
              </a:rPr>
              <a:t>Κάθε στοιχείο του Β είναι εικόνα ενός στοιχείου του Α.</a:t>
            </a:r>
            <a:endParaRPr lang="en-US" dirty="0">
              <a:solidFill>
                <a:srgbClr val="00B0F0"/>
              </a:solidFill>
            </a:endParaRPr>
          </a:p>
        </p:txBody>
      </p:sp>
      <p:pic>
        <p:nvPicPr>
          <p:cNvPr id="4" name="Picture 3" descr="addin_tmp.png"/>
          <p:cNvPicPr>
            <a:picLocks noChangeAspect="1"/>
          </p:cNvPicPr>
          <p:nvPr>
            <p:custDataLst>
              <p:tags r:id="rId1"/>
            </p:custDataLst>
          </p:nvPr>
        </p:nvPicPr>
        <p:blipFill>
          <a:blip r:embed="rId5" cstate="print"/>
          <a:stretch>
            <a:fillRect/>
          </a:stretch>
        </p:blipFill>
        <p:spPr>
          <a:xfrm>
            <a:off x="6934200" y="2438400"/>
            <a:ext cx="900113" cy="282893"/>
          </a:xfrm>
          <a:prstGeom prst="rect">
            <a:avLst/>
          </a:prstGeom>
        </p:spPr>
      </p:pic>
      <p:pic>
        <p:nvPicPr>
          <p:cNvPr id="5" name="Picture 4" descr="addin_tmp.png"/>
          <p:cNvPicPr>
            <a:picLocks noChangeAspect="1"/>
          </p:cNvPicPr>
          <p:nvPr>
            <p:custDataLst>
              <p:tags r:id="rId2"/>
            </p:custDataLst>
          </p:nvPr>
        </p:nvPicPr>
        <p:blipFill>
          <a:blip r:embed="rId6" cstate="print"/>
          <a:stretch>
            <a:fillRect/>
          </a:stretch>
        </p:blipFill>
        <p:spPr>
          <a:xfrm>
            <a:off x="3657600" y="2819400"/>
            <a:ext cx="925830" cy="285750"/>
          </a:xfrm>
          <a:prstGeom prst="rect">
            <a:avLst/>
          </a:prstGeom>
        </p:spPr>
      </p:pic>
      <p:pic>
        <p:nvPicPr>
          <p:cNvPr id="6" name="Picture 5" descr="addin_tmp.png"/>
          <p:cNvPicPr>
            <a:picLocks noChangeAspect="1"/>
          </p:cNvPicPr>
          <p:nvPr>
            <p:custDataLst>
              <p:tags r:id="rId3"/>
            </p:custDataLst>
          </p:nvPr>
        </p:nvPicPr>
        <p:blipFill>
          <a:blip r:embed="rId7" cstate="print"/>
          <a:stretch>
            <a:fillRect/>
          </a:stretch>
        </p:blipFill>
        <p:spPr>
          <a:xfrm>
            <a:off x="5486400" y="2819400"/>
            <a:ext cx="1365885" cy="382905"/>
          </a:xfrm>
          <a:prstGeom prst="rect">
            <a:avLst/>
          </a:prstGeom>
        </p:spPr>
      </p:pic>
      <p:grpSp>
        <p:nvGrpSpPr>
          <p:cNvPr id="7" name="Group 6"/>
          <p:cNvGrpSpPr/>
          <p:nvPr/>
        </p:nvGrpSpPr>
        <p:grpSpPr>
          <a:xfrm>
            <a:off x="4724400" y="3886200"/>
            <a:ext cx="2575560" cy="2590800"/>
            <a:chOff x="3048000" y="985838"/>
            <a:chExt cx="3408829" cy="3967162"/>
          </a:xfrm>
        </p:grpSpPr>
        <p:sp>
          <p:nvSpPr>
            <p:cNvPr id="8" name="Flowchart: Connector 7"/>
            <p:cNvSpPr/>
            <p:nvPr/>
          </p:nvSpPr>
          <p:spPr>
            <a:xfrm>
              <a:off x="3124200" y="2971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Connector 8"/>
            <p:cNvSpPr/>
            <p:nvPr/>
          </p:nvSpPr>
          <p:spPr>
            <a:xfrm>
              <a:off x="3124200" y="3733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9"/>
            <p:cNvSpPr/>
            <p:nvPr/>
          </p:nvSpPr>
          <p:spPr>
            <a:xfrm>
              <a:off x="3124200" y="20574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Connector 10"/>
            <p:cNvSpPr/>
            <p:nvPr/>
          </p:nvSpPr>
          <p:spPr>
            <a:xfrm>
              <a:off x="3124200" y="4495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lowchart: Connector 11"/>
            <p:cNvSpPr/>
            <p:nvPr/>
          </p:nvSpPr>
          <p:spPr>
            <a:xfrm>
              <a:off x="5791200" y="19812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lowchart: Connector 12"/>
            <p:cNvSpPr/>
            <p:nvPr/>
          </p:nvSpPr>
          <p:spPr>
            <a:xfrm>
              <a:off x="5715000" y="32766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lowchart: Connector 13"/>
            <p:cNvSpPr/>
            <p:nvPr/>
          </p:nvSpPr>
          <p:spPr>
            <a:xfrm>
              <a:off x="5715000" y="43434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3048000" y="985838"/>
              <a:ext cx="685800" cy="707886"/>
            </a:xfrm>
            <a:prstGeom prst="rect">
              <a:avLst/>
            </a:prstGeom>
            <a:noFill/>
          </p:spPr>
          <p:txBody>
            <a:bodyPr wrap="square" rtlCol="0">
              <a:spAutoFit/>
            </a:bodyPr>
            <a:lstStyle/>
            <a:p>
              <a:r>
                <a:rPr lang="en-US" sz="4000" b="1" dirty="0" smtClean="0"/>
                <a:t>A</a:t>
              </a:r>
              <a:endParaRPr lang="en-US" sz="4000" b="1" dirty="0"/>
            </a:p>
          </p:txBody>
        </p:sp>
        <p:sp>
          <p:nvSpPr>
            <p:cNvPr id="16" name="TextBox 15"/>
            <p:cNvSpPr txBox="1"/>
            <p:nvPr/>
          </p:nvSpPr>
          <p:spPr>
            <a:xfrm>
              <a:off x="5771029" y="985838"/>
              <a:ext cx="685800" cy="707886"/>
            </a:xfrm>
            <a:prstGeom prst="rect">
              <a:avLst/>
            </a:prstGeom>
            <a:noFill/>
          </p:spPr>
          <p:txBody>
            <a:bodyPr wrap="square" rtlCol="0">
              <a:spAutoFit/>
            </a:bodyPr>
            <a:lstStyle/>
            <a:p>
              <a:r>
                <a:rPr lang="en-US" sz="4000" b="1" dirty="0" smtClean="0"/>
                <a:t>B</a:t>
              </a:r>
              <a:endParaRPr lang="en-US" sz="4000" b="1" dirty="0"/>
            </a:p>
          </p:txBody>
        </p:sp>
        <p:sp>
          <p:nvSpPr>
            <p:cNvPr id="17" name="TextBox 16"/>
            <p:cNvSpPr txBox="1"/>
            <p:nvPr/>
          </p:nvSpPr>
          <p:spPr>
            <a:xfrm>
              <a:off x="3148853" y="2035969"/>
              <a:ext cx="304800" cy="369331"/>
            </a:xfrm>
            <a:prstGeom prst="rect">
              <a:avLst/>
            </a:prstGeom>
            <a:noFill/>
          </p:spPr>
          <p:txBody>
            <a:bodyPr wrap="square" rtlCol="0">
              <a:spAutoFit/>
            </a:bodyPr>
            <a:lstStyle/>
            <a:p>
              <a:r>
                <a:rPr lang="en-US" dirty="0" smtClean="0"/>
                <a:t>a</a:t>
              </a:r>
              <a:endParaRPr lang="en-US" dirty="0"/>
            </a:p>
          </p:txBody>
        </p:sp>
        <p:sp>
          <p:nvSpPr>
            <p:cNvPr id="18" name="TextBox 17"/>
            <p:cNvSpPr txBox="1"/>
            <p:nvPr/>
          </p:nvSpPr>
          <p:spPr>
            <a:xfrm>
              <a:off x="3148853" y="2969419"/>
              <a:ext cx="304800" cy="369331"/>
            </a:xfrm>
            <a:prstGeom prst="rect">
              <a:avLst/>
            </a:prstGeom>
            <a:noFill/>
          </p:spPr>
          <p:txBody>
            <a:bodyPr wrap="square" rtlCol="0">
              <a:spAutoFit/>
            </a:bodyPr>
            <a:lstStyle/>
            <a:p>
              <a:r>
                <a:rPr lang="en-US" dirty="0" smtClean="0"/>
                <a:t>b</a:t>
              </a:r>
              <a:endParaRPr lang="en-US" dirty="0"/>
            </a:p>
          </p:txBody>
        </p:sp>
        <p:sp>
          <p:nvSpPr>
            <p:cNvPr id="19" name="TextBox 18"/>
            <p:cNvSpPr txBox="1"/>
            <p:nvPr/>
          </p:nvSpPr>
          <p:spPr>
            <a:xfrm>
              <a:off x="3148853" y="3669506"/>
              <a:ext cx="304800" cy="565540"/>
            </a:xfrm>
            <a:prstGeom prst="rect">
              <a:avLst/>
            </a:prstGeom>
            <a:noFill/>
          </p:spPr>
          <p:txBody>
            <a:bodyPr wrap="square" rtlCol="0">
              <a:spAutoFit/>
            </a:bodyPr>
            <a:lstStyle/>
            <a:p>
              <a:r>
                <a:rPr lang="en-US" dirty="0" smtClean="0"/>
                <a:t>c</a:t>
              </a:r>
              <a:endParaRPr lang="en-US" dirty="0"/>
            </a:p>
          </p:txBody>
        </p:sp>
        <p:sp>
          <p:nvSpPr>
            <p:cNvPr id="20" name="TextBox 19"/>
            <p:cNvSpPr txBox="1"/>
            <p:nvPr/>
          </p:nvSpPr>
          <p:spPr>
            <a:xfrm>
              <a:off x="3148853" y="4486275"/>
              <a:ext cx="304800" cy="369331"/>
            </a:xfrm>
            <a:prstGeom prst="rect">
              <a:avLst/>
            </a:prstGeom>
            <a:noFill/>
          </p:spPr>
          <p:txBody>
            <a:bodyPr wrap="square" rtlCol="0">
              <a:spAutoFit/>
            </a:bodyPr>
            <a:lstStyle/>
            <a:p>
              <a:r>
                <a:rPr lang="en-US" dirty="0" smtClean="0"/>
                <a:t>d</a:t>
              </a:r>
              <a:endParaRPr lang="en-US" dirty="0"/>
            </a:p>
          </p:txBody>
        </p:sp>
        <p:sp>
          <p:nvSpPr>
            <p:cNvPr id="21" name="TextBox 20"/>
            <p:cNvSpPr txBox="1"/>
            <p:nvPr/>
          </p:nvSpPr>
          <p:spPr>
            <a:xfrm>
              <a:off x="5871882" y="1919288"/>
              <a:ext cx="304800" cy="369331"/>
            </a:xfrm>
            <a:prstGeom prst="rect">
              <a:avLst/>
            </a:prstGeom>
            <a:noFill/>
          </p:spPr>
          <p:txBody>
            <a:bodyPr wrap="square" rtlCol="0">
              <a:spAutoFit/>
            </a:bodyPr>
            <a:lstStyle/>
            <a:p>
              <a:r>
                <a:rPr lang="en-US" dirty="0" smtClean="0"/>
                <a:t>x</a:t>
              </a:r>
              <a:endParaRPr lang="en-US" dirty="0"/>
            </a:p>
          </p:txBody>
        </p:sp>
        <p:sp>
          <p:nvSpPr>
            <p:cNvPr id="22" name="TextBox 21"/>
            <p:cNvSpPr txBox="1"/>
            <p:nvPr/>
          </p:nvSpPr>
          <p:spPr>
            <a:xfrm>
              <a:off x="5771029" y="3202781"/>
              <a:ext cx="304800" cy="369331"/>
            </a:xfrm>
            <a:prstGeom prst="rect">
              <a:avLst/>
            </a:prstGeom>
            <a:noFill/>
          </p:spPr>
          <p:txBody>
            <a:bodyPr wrap="square" rtlCol="0">
              <a:spAutoFit/>
            </a:bodyPr>
            <a:lstStyle/>
            <a:p>
              <a:r>
                <a:rPr lang="en-US" dirty="0" smtClean="0"/>
                <a:t>y</a:t>
              </a:r>
              <a:endParaRPr lang="en-US" dirty="0"/>
            </a:p>
          </p:txBody>
        </p:sp>
        <p:sp>
          <p:nvSpPr>
            <p:cNvPr id="23" name="TextBox 22"/>
            <p:cNvSpPr txBox="1"/>
            <p:nvPr/>
          </p:nvSpPr>
          <p:spPr>
            <a:xfrm>
              <a:off x="5771029" y="4252913"/>
              <a:ext cx="304800" cy="369331"/>
            </a:xfrm>
            <a:prstGeom prst="rect">
              <a:avLst/>
            </a:prstGeom>
            <a:noFill/>
          </p:spPr>
          <p:txBody>
            <a:bodyPr wrap="square" rtlCol="0">
              <a:spAutoFit/>
            </a:bodyPr>
            <a:lstStyle/>
            <a:p>
              <a:r>
                <a:rPr lang="en-US" dirty="0" smtClean="0"/>
                <a:t>z</a:t>
              </a:r>
              <a:endParaRPr lang="en-US" dirty="0"/>
            </a:p>
          </p:txBody>
        </p:sp>
        <p:cxnSp>
          <p:nvCxnSpPr>
            <p:cNvPr id="24" name="Straight Arrow Connector 23"/>
            <p:cNvCxnSpPr/>
            <p:nvPr/>
          </p:nvCxnSpPr>
          <p:spPr>
            <a:xfrm>
              <a:off x="3657600" y="3200400"/>
              <a:ext cx="198120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10" idx="6"/>
            </p:cNvCxnSpPr>
            <p:nvPr/>
          </p:nvCxnSpPr>
          <p:spPr>
            <a:xfrm>
              <a:off x="3581400" y="2286000"/>
              <a:ext cx="2209800" cy="1981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V="1">
              <a:off x="3657600" y="2286000"/>
              <a:ext cx="2057400" cy="1524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V="1">
              <a:off x="3657600" y="4572000"/>
              <a:ext cx="19812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
        <p:nvSpPr>
          <p:cNvPr id="28" name="Right Arrow 27"/>
          <p:cNvSpPr/>
          <p:nvPr/>
        </p:nvSpPr>
        <p:spPr>
          <a:xfrm rot="10800000">
            <a:off x="6934200" y="5715000"/>
            <a:ext cx="838200" cy="484632"/>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rgbClr val="00B050"/>
              </a:solidFill>
            </a:endParaRPr>
          </a:p>
        </p:txBody>
      </p:sp>
      <p:sp>
        <p:nvSpPr>
          <p:cNvPr id="29" name="Right Arrow 28"/>
          <p:cNvSpPr/>
          <p:nvPr/>
        </p:nvSpPr>
        <p:spPr>
          <a:xfrm rot="13682404">
            <a:off x="6383291" y="6364532"/>
            <a:ext cx="733265" cy="484632"/>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rgbClr val="00B050"/>
              </a:solidFill>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04088"/>
            <a:ext cx="9144000" cy="1143000"/>
          </a:xfrm>
        </p:spPr>
        <p:txBody>
          <a:bodyPr>
            <a:normAutofit fontScale="90000"/>
          </a:bodyPr>
          <a:lstStyle/>
          <a:p>
            <a:r>
              <a:rPr lang="el-GR" dirty="0" smtClean="0"/>
              <a:t>Ισομορφισμοί ή ένα-προς-ένα αντιστοιχίσεις - </a:t>
            </a:r>
            <a:r>
              <a:rPr lang="en-US" dirty="0" err="1" smtClean="0"/>
              <a:t>Bijections</a:t>
            </a:r>
            <a:endParaRPr lang="en-US"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A function f is a </a:t>
            </a:r>
            <a:r>
              <a:rPr lang="en-US" i="1" dirty="0" smtClean="0"/>
              <a:t>one-to-one </a:t>
            </a:r>
            <a:r>
              <a:rPr lang="en-US" i="1" dirty="0" smtClean="0">
                <a:solidFill>
                  <a:srgbClr val="00B0F0"/>
                </a:solidFill>
              </a:rPr>
              <a:t>correspondence</a:t>
            </a:r>
            <a:r>
              <a:rPr lang="en-US" dirty="0" smtClean="0">
                <a:solidFill>
                  <a:srgbClr val="00B0F0"/>
                </a:solidFill>
              </a:rPr>
              <a:t>, or a </a:t>
            </a:r>
            <a:r>
              <a:rPr lang="en-US" i="1" dirty="0" err="1" smtClean="0">
                <a:solidFill>
                  <a:srgbClr val="00B0F0"/>
                </a:solidFill>
              </a:rPr>
              <a:t>bijection</a:t>
            </a:r>
            <a:r>
              <a:rPr lang="en-US" dirty="0" smtClean="0"/>
              <a:t>, if it is both one-to-one and onto (</a:t>
            </a:r>
            <a:r>
              <a:rPr lang="en-US" dirty="0" err="1" smtClean="0"/>
              <a:t>surjective</a:t>
            </a:r>
            <a:r>
              <a:rPr lang="en-US" dirty="0" smtClean="0"/>
              <a:t> and injective).</a:t>
            </a:r>
            <a:endParaRPr lang="el-GR" dirty="0" smtClean="0"/>
          </a:p>
          <a:p>
            <a:pPr>
              <a:buNone/>
            </a:pPr>
            <a:r>
              <a:rPr lang="el-GR" dirty="0" smtClean="0"/>
              <a:t>    </a:t>
            </a:r>
            <a:br>
              <a:rPr lang="el-GR" dirty="0" smtClean="0"/>
            </a:br>
            <a:r>
              <a:rPr lang="el-GR" dirty="0" smtClean="0">
                <a:solidFill>
                  <a:srgbClr val="00B0F0"/>
                </a:solidFill>
              </a:rPr>
              <a:t>Ένα προς ένα </a:t>
            </a:r>
            <a:r>
              <a:rPr lang="el-GR" dirty="0" smtClean="0"/>
              <a:t>και </a:t>
            </a:r>
            <a:r>
              <a:rPr lang="el-GR" dirty="0" smtClean="0">
                <a:solidFill>
                  <a:srgbClr val="00B0F0"/>
                </a:solidFill>
              </a:rPr>
              <a:t>επί</a:t>
            </a:r>
            <a:r>
              <a:rPr lang="el-GR" dirty="0" smtClean="0"/>
              <a:t>.</a:t>
            </a:r>
            <a:endParaRPr lang="en-US" dirty="0"/>
          </a:p>
        </p:txBody>
      </p:sp>
      <p:grpSp>
        <p:nvGrpSpPr>
          <p:cNvPr id="4" name="Group 3"/>
          <p:cNvGrpSpPr/>
          <p:nvPr/>
        </p:nvGrpSpPr>
        <p:grpSpPr>
          <a:xfrm>
            <a:off x="4648200" y="3429000"/>
            <a:ext cx="2956560" cy="3048000"/>
            <a:chOff x="3048000" y="1219200"/>
            <a:chExt cx="3411415" cy="4495800"/>
          </a:xfrm>
        </p:grpSpPr>
        <p:sp>
          <p:nvSpPr>
            <p:cNvPr id="5" name="Flowchart: Connector 4"/>
            <p:cNvSpPr/>
            <p:nvPr/>
          </p:nvSpPr>
          <p:spPr>
            <a:xfrm>
              <a:off x="3124200" y="2971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lowchart: Connector 5"/>
            <p:cNvSpPr/>
            <p:nvPr/>
          </p:nvSpPr>
          <p:spPr>
            <a:xfrm>
              <a:off x="3124200" y="3733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owchart: Connector 6"/>
            <p:cNvSpPr/>
            <p:nvPr/>
          </p:nvSpPr>
          <p:spPr>
            <a:xfrm>
              <a:off x="3124200" y="20574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owchart: Connector 7"/>
            <p:cNvSpPr/>
            <p:nvPr/>
          </p:nvSpPr>
          <p:spPr>
            <a:xfrm>
              <a:off x="3124200" y="4495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Connector 8"/>
            <p:cNvSpPr/>
            <p:nvPr/>
          </p:nvSpPr>
          <p:spPr>
            <a:xfrm>
              <a:off x="5773615" y="211836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9"/>
            <p:cNvSpPr/>
            <p:nvPr/>
          </p:nvSpPr>
          <p:spPr>
            <a:xfrm>
              <a:off x="5715000" y="32766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Connector 10"/>
            <p:cNvSpPr/>
            <p:nvPr/>
          </p:nvSpPr>
          <p:spPr>
            <a:xfrm>
              <a:off x="5715000" y="43434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3048000" y="1219200"/>
              <a:ext cx="685800" cy="707886"/>
            </a:xfrm>
            <a:prstGeom prst="rect">
              <a:avLst/>
            </a:prstGeom>
            <a:noFill/>
          </p:spPr>
          <p:txBody>
            <a:bodyPr wrap="square" rtlCol="0">
              <a:spAutoFit/>
            </a:bodyPr>
            <a:lstStyle/>
            <a:p>
              <a:r>
                <a:rPr lang="en-US" sz="4000" b="1" dirty="0" smtClean="0"/>
                <a:t>A</a:t>
              </a:r>
              <a:endParaRPr lang="en-US" sz="4000" b="1" dirty="0"/>
            </a:p>
          </p:txBody>
        </p:sp>
        <p:sp>
          <p:nvSpPr>
            <p:cNvPr id="13" name="TextBox 12"/>
            <p:cNvSpPr txBox="1"/>
            <p:nvPr/>
          </p:nvSpPr>
          <p:spPr>
            <a:xfrm>
              <a:off x="5773615" y="1219200"/>
              <a:ext cx="685800" cy="707886"/>
            </a:xfrm>
            <a:prstGeom prst="rect">
              <a:avLst/>
            </a:prstGeom>
            <a:noFill/>
          </p:spPr>
          <p:txBody>
            <a:bodyPr wrap="square" rtlCol="0">
              <a:spAutoFit/>
            </a:bodyPr>
            <a:lstStyle/>
            <a:p>
              <a:r>
                <a:rPr lang="en-US" sz="4000" b="1" dirty="0" smtClean="0"/>
                <a:t>B</a:t>
              </a:r>
              <a:endParaRPr lang="en-US" sz="4000" b="1" dirty="0"/>
            </a:p>
          </p:txBody>
        </p:sp>
        <p:sp>
          <p:nvSpPr>
            <p:cNvPr id="14" name="TextBox 13"/>
            <p:cNvSpPr txBox="1"/>
            <p:nvPr/>
          </p:nvSpPr>
          <p:spPr>
            <a:xfrm>
              <a:off x="3135923" y="2005965"/>
              <a:ext cx="304800" cy="369333"/>
            </a:xfrm>
            <a:prstGeom prst="rect">
              <a:avLst/>
            </a:prstGeom>
            <a:noFill/>
          </p:spPr>
          <p:txBody>
            <a:bodyPr wrap="square" rtlCol="0">
              <a:spAutoFit/>
            </a:bodyPr>
            <a:lstStyle/>
            <a:p>
              <a:r>
                <a:rPr lang="en-US" dirty="0" smtClean="0"/>
                <a:t>a</a:t>
              </a:r>
              <a:endParaRPr lang="en-US" dirty="0"/>
            </a:p>
          </p:txBody>
        </p:sp>
        <p:sp>
          <p:nvSpPr>
            <p:cNvPr id="15" name="TextBox 14"/>
            <p:cNvSpPr txBox="1"/>
            <p:nvPr/>
          </p:nvSpPr>
          <p:spPr>
            <a:xfrm>
              <a:off x="3223846" y="3017520"/>
              <a:ext cx="304800" cy="369333"/>
            </a:xfrm>
            <a:prstGeom prst="rect">
              <a:avLst/>
            </a:prstGeom>
            <a:noFill/>
          </p:spPr>
          <p:txBody>
            <a:bodyPr wrap="square" rtlCol="0">
              <a:spAutoFit/>
            </a:bodyPr>
            <a:lstStyle/>
            <a:p>
              <a:r>
                <a:rPr lang="en-US" dirty="0" smtClean="0"/>
                <a:t>b</a:t>
              </a:r>
              <a:endParaRPr lang="en-US" dirty="0"/>
            </a:p>
          </p:txBody>
        </p:sp>
        <p:sp>
          <p:nvSpPr>
            <p:cNvPr id="16" name="TextBox 15"/>
            <p:cNvSpPr txBox="1"/>
            <p:nvPr/>
          </p:nvSpPr>
          <p:spPr>
            <a:xfrm>
              <a:off x="3223846" y="3691890"/>
              <a:ext cx="304800" cy="369333"/>
            </a:xfrm>
            <a:prstGeom prst="rect">
              <a:avLst/>
            </a:prstGeom>
            <a:noFill/>
          </p:spPr>
          <p:txBody>
            <a:bodyPr wrap="square" rtlCol="0">
              <a:spAutoFit/>
            </a:bodyPr>
            <a:lstStyle/>
            <a:p>
              <a:r>
                <a:rPr lang="en-US" dirty="0" smtClean="0"/>
                <a:t>c</a:t>
              </a:r>
              <a:endParaRPr lang="en-US" dirty="0"/>
            </a:p>
          </p:txBody>
        </p:sp>
        <p:sp>
          <p:nvSpPr>
            <p:cNvPr id="17" name="TextBox 16"/>
            <p:cNvSpPr txBox="1"/>
            <p:nvPr/>
          </p:nvSpPr>
          <p:spPr>
            <a:xfrm>
              <a:off x="3200400" y="4495800"/>
              <a:ext cx="304800" cy="369332"/>
            </a:xfrm>
            <a:prstGeom prst="rect">
              <a:avLst/>
            </a:prstGeom>
            <a:noFill/>
          </p:spPr>
          <p:txBody>
            <a:bodyPr wrap="square" rtlCol="0">
              <a:spAutoFit/>
            </a:bodyPr>
            <a:lstStyle/>
            <a:p>
              <a:r>
                <a:rPr lang="en-US" dirty="0" smtClean="0"/>
                <a:t>d</a:t>
              </a:r>
              <a:endParaRPr lang="en-US" dirty="0"/>
            </a:p>
          </p:txBody>
        </p:sp>
        <p:sp>
          <p:nvSpPr>
            <p:cNvPr id="18" name="TextBox 17"/>
            <p:cNvSpPr txBox="1"/>
            <p:nvPr/>
          </p:nvSpPr>
          <p:spPr>
            <a:xfrm>
              <a:off x="5861538" y="2005965"/>
              <a:ext cx="304800" cy="369333"/>
            </a:xfrm>
            <a:prstGeom prst="rect">
              <a:avLst/>
            </a:prstGeom>
            <a:noFill/>
          </p:spPr>
          <p:txBody>
            <a:bodyPr wrap="square" rtlCol="0">
              <a:spAutoFit/>
            </a:bodyPr>
            <a:lstStyle/>
            <a:p>
              <a:r>
                <a:rPr lang="en-US" dirty="0" smtClean="0"/>
                <a:t>x</a:t>
              </a:r>
              <a:endParaRPr lang="en-US" dirty="0"/>
            </a:p>
          </p:txBody>
        </p:sp>
        <p:sp>
          <p:nvSpPr>
            <p:cNvPr id="19" name="TextBox 18"/>
            <p:cNvSpPr txBox="1"/>
            <p:nvPr/>
          </p:nvSpPr>
          <p:spPr>
            <a:xfrm>
              <a:off x="5773615" y="3242310"/>
              <a:ext cx="304800" cy="369333"/>
            </a:xfrm>
            <a:prstGeom prst="rect">
              <a:avLst/>
            </a:prstGeom>
            <a:noFill/>
          </p:spPr>
          <p:txBody>
            <a:bodyPr wrap="square" rtlCol="0">
              <a:spAutoFit/>
            </a:bodyPr>
            <a:lstStyle/>
            <a:p>
              <a:r>
                <a:rPr lang="en-US" dirty="0" smtClean="0"/>
                <a:t>y</a:t>
              </a:r>
              <a:endParaRPr lang="en-US" dirty="0"/>
            </a:p>
          </p:txBody>
        </p:sp>
        <p:sp>
          <p:nvSpPr>
            <p:cNvPr id="20" name="TextBox 19"/>
            <p:cNvSpPr txBox="1"/>
            <p:nvPr/>
          </p:nvSpPr>
          <p:spPr>
            <a:xfrm>
              <a:off x="5773615" y="4366260"/>
              <a:ext cx="304800" cy="369333"/>
            </a:xfrm>
            <a:prstGeom prst="rect">
              <a:avLst/>
            </a:prstGeom>
            <a:noFill/>
          </p:spPr>
          <p:txBody>
            <a:bodyPr wrap="square" rtlCol="0">
              <a:spAutoFit/>
            </a:bodyPr>
            <a:lstStyle/>
            <a:p>
              <a:r>
                <a:rPr lang="en-US" dirty="0" smtClean="0"/>
                <a:t>z</a:t>
              </a:r>
              <a:endParaRPr lang="en-US" dirty="0"/>
            </a:p>
          </p:txBody>
        </p:sp>
        <p:cxnSp>
          <p:nvCxnSpPr>
            <p:cNvPr id="21" name="Straight Arrow Connector 20"/>
            <p:cNvCxnSpPr/>
            <p:nvPr/>
          </p:nvCxnSpPr>
          <p:spPr>
            <a:xfrm>
              <a:off x="3657600" y="3200400"/>
              <a:ext cx="198120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7" idx="6"/>
            </p:cNvCxnSpPr>
            <p:nvPr/>
          </p:nvCxnSpPr>
          <p:spPr>
            <a:xfrm>
              <a:off x="3581400" y="2286000"/>
              <a:ext cx="2209800" cy="1981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3" name="Flowchart: Connector 22"/>
            <p:cNvSpPr/>
            <p:nvPr/>
          </p:nvSpPr>
          <p:spPr>
            <a:xfrm>
              <a:off x="5791200" y="5257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5861538" y="5265420"/>
              <a:ext cx="304800" cy="369333"/>
            </a:xfrm>
            <a:prstGeom prst="rect">
              <a:avLst/>
            </a:prstGeom>
            <a:noFill/>
          </p:spPr>
          <p:txBody>
            <a:bodyPr wrap="square" rtlCol="0">
              <a:spAutoFit/>
            </a:bodyPr>
            <a:lstStyle/>
            <a:p>
              <a:r>
                <a:rPr lang="en-US" dirty="0" smtClean="0"/>
                <a:t>w</a:t>
              </a:r>
              <a:endParaRPr lang="en-US" dirty="0"/>
            </a:p>
          </p:txBody>
        </p:sp>
        <p:cxnSp>
          <p:nvCxnSpPr>
            <p:cNvPr id="25" name="Straight Arrow Connector 24"/>
            <p:cNvCxnSpPr/>
            <p:nvPr/>
          </p:nvCxnSpPr>
          <p:spPr>
            <a:xfrm flipV="1">
              <a:off x="3657600" y="2286000"/>
              <a:ext cx="2057400" cy="1524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3657600" y="4724400"/>
              <a:ext cx="2057400" cy="609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04088"/>
            <a:ext cx="9144000" cy="1143000"/>
          </a:xfrm>
        </p:spPr>
        <p:txBody>
          <a:bodyPr>
            <a:normAutofit fontScale="90000"/>
          </a:bodyPr>
          <a:lstStyle/>
          <a:p>
            <a:r>
              <a:rPr lang="el-GR" sz="4000" dirty="0" smtClean="0"/>
              <a:t>Πώς δείχνουμε ότι η </a:t>
            </a:r>
            <a:r>
              <a:rPr lang="en-US" sz="4000" dirty="0" smtClean="0"/>
              <a:t>f </a:t>
            </a:r>
            <a:r>
              <a:rPr lang="el-GR" sz="4000" dirty="0" smtClean="0"/>
              <a:t>είναι ένα προς ένα και επί</a:t>
            </a:r>
            <a:br>
              <a:rPr lang="el-GR" sz="4000" dirty="0" smtClean="0"/>
            </a:br>
            <a:r>
              <a:rPr lang="en-US" sz="4000" dirty="0" smtClean="0"/>
              <a:t>Showing that </a:t>
            </a:r>
            <a:r>
              <a:rPr lang="en-US" sz="4000" i="1" dirty="0" smtClean="0"/>
              <a:t>f</a:t>
            </a:r>
            <a:r>
              <a:rPr lang="en-US" sz="4000" dirty="0" smtClean="0"/>
              <a:t> is one-to-one or onto</a:t>
            </a:r>
            <a:endParaRPr lang="en-US" sz="4000" dirty="0"/>
          </a:p>
        </p:txBody>
      </p:sp>
      <p:pic>
        <p:nvPicPr>
          <p:cNvPr id="4" name="Content Placeholder 3" descr="Rosen_page_145_screen.jpg"/>
          <p:cNvPicPr>
            <a:picLocks noGrp="1" noChangeAspect="1"/>
          </p:cNvPicPr>
          <p:nvPr>
            <p:ph idx="1"/>
          </p:nvPr>
        </p:nvPicPr>
        <p:blipFill>
          <a:blip r:embed="rId2" cstate="print"/>
          <a:stretch>
            <a:fillRect/>
          </a:stretch>
        </p:blipFill>
        <p:spPr>
          <a:xfrm>
            <a:off x="381000" y="2514600"/>
            <a:ext cx="8319232" cy="3160173"/>
          </a:xfrm>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Showing that </a:t>
            </a:r>
            <a:r>
              <a:rPr lang="en-US" sz="4000" i="1" dirty="0" smtClean="0"/>
              <a:t>f</a:t>
            </a:r>
            <a:r>
              <a:rPr lang="en-US" sz="4000" dirty="0" smtClean="0"/>
              <a:t> is one-to-one or onto</a:t>
            </a:r>
            <a:endParaRPr lang="en-US" sz="4000" dirty="0"/>
          </a:p>
        </p:txBody>
      </p:sp>
      <p:sp>
        <p:nvSpPr>
          <p:cNvPr id="5" name="Content Placeholder 4"/>
          <p:cNvSpPr>
            <a:spLocks noGrp="1"/>
          </p:cNvSpPr>
          <p:nvPr>
            <p:ph idx="1"/>
          </p:nvPr>
        </p:nvSpPr>
        <p:spPr/>
        <p:txBody>
          <a:bodyPr>
            <a:normAutofit lnSpcReduction="10000"/>
          </a:bodyPr>
          <a:lstStyle/>
          <a:p>
            <a:pPr>
              <a:buNone/>
            </a:pPr>
            <a:r>
              <a:rPr lang="en-US" dirty="0" smtClean="0"/>
              <a:t>   </a:t>
            </a:r>
            <a:r>
              <a:rPr lang="en-US" b="1" dirty="0" smtClean="0"/>
              <a:t>Example </a:t>
            </a:r>
            <a:r>
              <a:rPr lang="en-US" b="1" dirty="0" smtClean="0">
                <a:latin typeface="Cambria Math" pitchFamily="18" charset="0"/>
                <a:ea typeface="Cambria Math" pitchFamily="18" charset="0"/>
              </a:rPr>
              <a:t>1</a:t>
            </a:r>
            <a:r>
              <a:rPr lang="en-US" dirty="0" smtClean="0"/>
              <a:t>: Let </a:t>
            </a:r>
            <a:r>
              <a:rPr lang="en-US" i="1" dirty="0" smtClean="0"/>
              <a:t>f </a:t>
            </a:r>
            <a:r>
              <a:rPr lang="en-US" dirty="0" smtClean="0"/>
              <a:t>be the function from {</a:t>
            </a:r>
            <a:r>
              <a:rPr lang="en-US" i="1" dirty="0" err="1" smtClean="0"/>
              <a:t>a,b,c,d</a:t>
            </a:r>
            <a:r>
              <a:rPr lang="en-US" dirty="0" smtClean="0"/>
              <a:t>} to {</a:t>
            </a:r>
            <a:r>
              <a:rPr lang="en-US" dirty="0" smtClean="0">
                <a:latin typeface="Cambria Math" pitchFamily="18" charset="0"/>
                <a:ea typeface="Cambria Math" pitchFamily="18" charset="0"/>
              </a:rPr>
              <a:t>1,2,3</a:t>
            </a:r>
            <a:r>
              <a:rPr lang="en-US" dirty="0" smtClean="0"/>
              <a:t>} defined by </a:t>
            </a:r>
            <a:r>
              <a:rPr lang="en-US" i="1" dirty="0" smtClean="0"/>
              <a:t>f</a:t>
            </a:r>
            <a:r>
              <a:rPr lang="en-US" dirty="0" smtClean="0"/>
              <a:t>(</a:t>
            </a:r>
            <a:r>
              <a:rPr lang="en-US" i="1" dirty="0" smtClean="0"/>
              <a:t>a</a:t>
            </a:r>
            <a:r>
              <a:rPr lang="en-US" dirty="0" smtClean="0"/>
              <a:t>) = </a:t>
            </a:r>
            <a:r>
              <a:rPr lang="en-US" dirty="0" smtClean="0">
                <a:latin typeface="Cambria Math" pitchFamily="18" charset="0"/>
                <a:ea typeface="Cambria Math" pitchFamily="18" charset="0"/>
              </a:rPr>
              <a:t>3</a:t>
            </a:r>
            <a:r>
              <a:rPr lang="en-US" dirty="0" smtClean="0"/>
              <a:t>, </a:t>
            </a:r>
            <a:r>
              <a:rPr lang="en-US" i="1" dirty="0" smtClean="0"/>
              <a:t>f</a:t>
            </a:r>
            <a:r>
              <a:rPr lang="en-US" dirty="0" smtClean="0"/>
              <a:t>(</a:t>
            </a:r>
            <a:r>
              <a:rPr lang="en-US" i="1" dirty="0" smtClean="0"/>
              <a:t>b</a:t>
            </a:r>
            <a:r>
              <a:rPr lang="en-US" dirty="0" smtClean="0"/>
              <a:t>) = </a:t>
            </a:r>
            <a:r>
              <a:rPr lang="en-US" dirty="0" smtClean="0">
                <a:latin typeface="Cambria Math" pitchFamily="18" charset="0"/>
                <a:ea typeface="Cambria Math" pitchFamily="18" charset="0"/>
              </a:rPr>
              <a:t>2</a:t>
            </a:r>
            <a:r>
              <a:rPr lang="en-US" dirty="0" smtClean="0"/>
              <a:t>, </a:t>
            </a:r>
            <a:r>
              <a:rPr lang="en-US" i="1" dirty="0" smtClean="0"/>
              <a:t>f</a:t>
            </a:r>
            <a:r>
              <a:rPr lang="en-US" dirty="0" smtClean="0"/>
              <a:t>(</a:t>
            </a:r>
            <a:r>
              <a:rPr lang="en-US" i="1" dirty="0" smtClean="0"/>
              <a:t>c</a:t>
            </a:r>
            <a:r>
              <a:rPr lang="en-US" dirty="0" smtClean="0"/>
              <a:t>) = </a:t>
            </a:r>
            <a:r>
              <a:rPr lang="en-US" dirty="0" smtClean="0">
                <a:latin typeface="Cambria Math" pitchFamily="18" charset="0"/>
                <a:ea typeface="Cambria Math" pitchFamily="18" charset="0"/>
              </a:rPr>
              <a:t>1</a:t>
            </a:r>
            <a:r>
              <a:rPr lang="en-US" dirty="0" smtClean="0"/>
              <a:t>, and </a:t>
            </a:r>
            <a:r>
              <a:rPr lang="en-US" i="1" dirty="0" smtClean="0"/>
              <a:t>f</a:t>
            </a:r>
            <a:r>
              <a:rPr lang="en-US" dirty="0" smtClean="0"/>
              <a:t>(</a:t>
            </a:r>
            <a:r>
              <a:rPr lang="en-US" i="1" dirty="0" smtClean="0"/>
              <a:t>d</a:t>
            </a:r>
            <a:r>
              <a:rPr lang="en-US" dirty="0" smtClean="0"/>
              <a:t>) = </a:t>
            </a:r>
            <a:r>
              <a:rPr lang="en-US" dirty="0" smtClean="0">
                <a:latin typeface="Cambria Math" pitchFamily="18" charset="0"/>
                <a:ea typeface="Cambria Math" pitchFamily="18" charset="0"/>
              </a:rPr>
              <a:t>3</a:t>
            </a:r>
            <a:r>
              <a:rPr lang="en-US" dirty="0" smtClean="0"/>
              <a:t>. Is </a:t>
            </a:r>
            <a:r>
              <a:rPr lang="en-US" i="1" dirty="0" smtClean="0"/>
              <a:t>f</a:t>
            </a:r>
            <a:r>
              <a:rPr lang="en-US" dirty="0" smtClean="0"/>
              <a:t> an onto function?</a:t>
            </a:r>
          </a:p>
          <a:p>
            <a:pPr>
              <a:buNone/>
            </a:pPr>
            <a:r>
              <a:rPr lang="en-US" dirty="0" smtClean="0"/>
              <a:t>    </a:t>
            </a:r>
            <a:r>
              <a:rPr lang="en-US" b="1" dirty="0" smtClean="0"/>
              <a:t>Solution</a:t>
            </a:r>
            <a:r>
              <a:rPr lang="en-US" dirty="0" smtClean="0"/>
              <a:t>: Yes, </a:t>
            </a:r>
            <a:r>
              <a:rPr lang="en-US" i="1" dirty="0" smtClean="0"/>
              <a:t>f </a:t>
            </a:r>
            <a:r>
              <a:rPr lang="en-US" dirty="0" smtClean="0"/>
              <a:t>is onto since all three elements of the </a:t>
            </a:r>
            <a:r>
              <a:rPr lang="en-US" dirty="0" err="1" smtClean="0"/>
              <a:t>codomain</a:t>
            </a:r>
            <a:r>
              <a:rPr lang="en-US" dirty="0" smtClean="0"/>
              <a:t> are images of elements in the domain. If the </a:t>
            </a:r>
            <a:r>
              <a:rPr lang="en-US" dirty="0" err="1" smtClean="0"/>
              <a:t>codomain</a:t>
            </a:r>
            <a:r>
              <a:rPr lang="en-US" dirty="0" smtClean="0"/>
              <a:t> were changed to {</a:t>
            </a:r>
            <a:r>
              <a:rPr lang="en-US" dirty="0" smtClean="0">
                <a:latin typeface="Cambria Math" pitchFamily="18" charset="0"/>
                <a:ea typeface="Cambria Math" pitchFamily="18" charset="0"/>
              </a:rPr>
              <a:t>1,2,3,4</a:t>
            </a:r>
            <a:r>
              <a:rPr lang="en-US" dirty="0" smtClean="0"/>
              <a:t>}, </a:t>
            </a:r>
            <a:r>
              <a:rPr lang="en-US" i="1" dirty="0" smtClean="0"/>
              <a:t>f  </a:t>
            </a:r>
            <a:r>
              <a:rPr lang="en-US" dirty="0" smtClean="0"/>
              <a:t>would not be onto. </a:t>
            </a:r>
          </a:p>
          <a:p>
            <a:pPr>
              <a:buNone/>
            </a:pPr>
            <a:r>
              <a:rPr lang="en-US" b="1" dirty="0" smtClean="0"/>
              <a:t>   Example </a:t>
            </a:r>
            <a:r>
              <a:rPr lang="en-US" b="1" dirty="0" smtClean="0">
                <a:latin typeface="Cambria Math" pitchFamily="18" charset="0"/>
                <a:ea typeface="Cambria Math" pitchFamily="18" charset="0"/>
              </a:rPr>
              <a:t>2</a:t>
            </a:r>
            <a:r>
              <a:rPr lang="en-US" dirty="0" smtClean="0"/>
              <a:t>: Is the function  </a:t>
            </a:r>
            <a:r>
              <a:rPr lang="en-US" i="1" dirty="0" smtClean="0"/>
              <a:t>f</a:t>
            </a:r>
            <a:r>
              <a:rPr lang="en-US" dirty="0" smtClean="0"/>
              <a:t>(</a:t>
            </a:r>
            <a:r>
              <a:rPr lang="en-US" i="1" dirty="0" smtClean="0"/>
              <a:t>x</a:t>
            </a:r>
            <a:r>
              <a:rPr lang="en-US" dirty="0" smtClean="0"/>
              <a:t>)</a:t>
            </a:r>
            <a:r>
              <a:rPr lang="en-US" i="1" dirty="0" smtClean="0"/>
              <a:t> = x</a:t>
            </a:r>
            <a:r>
              <a:rPr lang="en-US" baseline="30000" dirty="0" smtClean="0"/>
              <a:t>2</a:t>
            </a:r>
            <a:r>
              <a:rPr lang="en-US" i="1" baseline="30000" dirty="0" smtClean="0"/>
              <a:t>   </a:t>
            </a:r>
            <a:r>
              <a:rPr lang="en-US" dirty="0" smtClean="0"/>
              <a:t> from the set of integers onto?  </a:t>
            </a:r>
          </a:p>
          <a:p>
            <a:pPr>
              <a:buNone/>
            </a:pPr>
            <a:r>
              <a:rPr lang="en-US" b="1" dirty="0" smtClean="0"/>
              <a:t>   Solution</a:t>
            </a:r>
            <a:r>
              <a:rPr lang="en-US" dirty="0" smtClean="0"/>
              <a:t>: No, </a:t>
            </a:r>
            <a:r>
              <a:rPr lang="en-US" i="1" dirty="0" smtClean="0"/>
              <a:t>f</a:t>
            </a:r>
            <a:r>
              <a:rPr lang="en-US" dirty="0" smtClean="0"/>
              <a:t> is  not onto because there is no integer </a:t>
            </a:r>
            <a:r>
              <a:rPr lang="en-US" i="1" dirty="0" smtClean="0"/>
              <a:t>x </a:t>
            </a:r>
            <a:r>
              <a:rPr lang="en-US" dirty="0" smtClean="0"/>
              <a:t>with </a:t>
            </a:r>
            <a:r>
              <a:rPr lang="en-US" i="1" dirty="0" smtClean="0"/>
              <a:t>x</a:t>
            </a:r>
            <a:r>
              <a:rPr lang="en-US" baseline="30000" dirty="0" smtClean="0"/>
              <a:t>2</a:t>
            </a:r>
            <a:r>
              <a:rPr lang="en-US" i="1" baseline="30000" dirty="0" smtClean="0"/>
              <a:t>  </a:t>
            </a:r>
            <a:r>
              <a:rPr lang="en-US" dirty="0" smtClean="0"/>
              <a:t>= </a:t>
            </a:r>
            <a:r>
              <a:rPr lang="en-US" dirty="0" smtClean="0">
                <a:latin typeface="Cambria Math"/>
                <a:ea typeface="Cambria Math"/>
              </a:rPr>
              <a:t>−</a:t>
            </a:r>
            <a:r>
              <a:rPr lang="en-US" dirty="0" smtClean="0">
                <a:latin typeface="Cambria Math" pitchFamily="18" charset="0"/>
                <a:ea typeface="Cambria Math" pitchFamily="18" charset="0"/>
              </a:rPr>
              <a:t>1, for example. </a:t>
            </a:r>
            <a:endParaRPr lang="en-US" i="1"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Αντίστροφες συναρτήσεις –</a:t>
            </a:r>
            <a:br>
              <a:rPr lang="el-GR" dirty="0" smtClean="0"/>
            </a:br>
            <a:r>
              <a:rPr lang="en-US" dirty="0" smtClean="0"/>
              <a:t>Inverse Functions</a:t>
            </a:r>
            <a:endParaRPr lang="en-US"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Let </a:t>
            </a:r>
            <a:r>
              <a:rPr lang="en-US" i="1" dirty="0" smtClean="0"/>
              <a:t>f</a:t>
            </a:r>
            <a:r>
              <a:rPr lang="en-US" dirty="0" smtClean="0"/>
              <a:t> be a </a:t>
            </a:r>
            <a:r>
              <a:rPr lang="en-US" dirty="0" err="1" smtClean="0"/>
              <a:t>bijection</a:t>
            </a:r>
            <a:r>
              <a:rPr lang="en-US" dirty="0" smtClean="0"/>
              <a:t> from </a:t>
            </a:r>
            <a:r>
              <a:rPr lang="en-US" i="1" dirty="0" smtClean="0"/>
              <a:t>A</a:t>
            </a:r>
            <a:r>
              <a:rPr lang="en-US" dirty="0" smtClean="0"/>
              <a:t> to </a:t>
            </a:r>
            <a:r>
              <a:rPr lang="en-US" i="1" dirty="0" smtClean="0"/>
              <a:t>B</a:t>
            </a:r>
            <a:r>
              <a:rPr lang="en-US" dirty="0" smtClean="0"/>
              <a:t>. Then the </a:t>
            </a:r>
            <a:r>
              <a:rPr lang="en-US" i="1" dirty="0" smtClean="0"/>
              <a:t>inverse</a:t>
            </a:r>
            <a:r>
              <a:rPr lang="en-US" dirty="0" smtClean="0"/>
              <a:t> of </a:t>
            </a:r>
            <a:r>
              <a:rPr lang="en-US" i="1" dirty="0" smtClean="0"/>
              <a:t>f</a:t>
            </a:r>
            <a:r>
              <a:rPr lang="en-US" dirty="0" smtClean="0"/>
              <a:t>, denoted          , is the function from </a:t>
            </a:r>
            <a:r>
              <a:rPr lang="en-US" i="1" dirty="0" smtClean="0"/>
              <a:t>B</a:t>
            </a:r>
            <a:r>
              <a:rPr lang="en-US" dirty="0" smtClean="0"/>
              <a:t> to </a:t>
            </a:r>
            <a:r>
              <a:rPr lang="en-US" i="1" dirty="0" smtClean="0"/>
              <a:t>A</a:t>
            </a:r>
            <a:r>
              <a:rPr lang="en-US" b="1" dirty="0" smtClean="0"/>
              <a:t> </a:t>
            </a:r>
            <a:r>
              <a:rPr lang="en-US" dirty="0" smtClean="0"/>
              <a:t>defined as</a:t>
            </a:r>
            <a:endParaRPr lang="en-US" b="1" dirty="0" smtClean="0"/>
          </a:p>
          <a:p>
            <a:pPr>
              <a:buNone/>
            </a:pPr>
            <a:r>
              <a:rPr lang="en-US" dirty="0" smtClean="0"/>
              <a:t>   No inverse exists unless </a:t>
            </a:r>
            <a:r>
              <a:rPr lang="en-US" i="1" dirty="0" smtClean="0"/>
              <a:t>f</a:t>
            </a:r>
            <a:r>
              <a:rPr lang="en-US" dirty="0" smtClean="0"/>
              <a:t> is a </a:t>
            </a:r>
            <a:r>
              <a:rPr lang="en-US" dirty="0" err="1" smtClean="0"/>
              <a:t>bijection</a:t>
            </a:r>
            <a:r>
              <a:rPr lang="en-US" dirty="0" smtClean="0"/>
              <a:t>. Why?</a:t>
            </a:r>
          </a:p>
          <a:p>
            <a:pPr>
              <a:buNone/>
            </a:pPr>
            <a:r>
              <a:rPr lang="en-US" dirty="0" smtClean="0"/>
              <a:t>      </a:t>
            </a:r>
            <a:endParaRPr lang="en-US" dirty="0"/>
          </a:p>
        </p:txBody>
      </p:sp>
      <p:pic>
        <p:nvPicPr>
          <p:cNvPr id="5" name="Picture 4" descr="addin_tmp.png"/>
          <p:cNvPicPr>
            <a:picLocks noChangeAspect="1"/>
          </p:cNvPicPr>
          <p:nvPr>
            <p:custDataLst>
              <p:tags r:id="rId1"/>
            </p:custDataLst>
          </p:nvPr>
        </p:nvPicPr>
        <p:blipFill>
          <a:blip r:embed="rId4" cstate="print"/>
          <a:stretch>
            <a:fillRect/>
          </a:stretch>
        </p:blipFill>
        <p:spPr>
          <a:xfrm>
            <a:off x="3886200" y="2438400"/>
            <a:ext cx="571500" cy="388620"/>
          </a:xfrm>
          <a:prstGeom prst="rect">
            <a:avLst/>
          </a:prstGeom>
        </p:spPr>
      </p:pic>
      <p:pic>
        <p:nvPicPr>
          <p:cNvPr id="7" name="Picture 6" descr="addin_tmp.png"/>
          <p:cNvPicPr>
            <a:picLocks noChangeAspect="1"/>
          </p:cNvPicPr>
          <p:nvPr>
            <p:custDataLst>
              <p:tags r:id="rId2"/>
            </p:custDataLst>
          </p:nvPr>
        </p:nvPicPr>
        <p:blipFill>
          <a:blip r:embed="rId5" cstate="print"/>
          <a:stretch>
            <a:fillRect/>
          </a:stretch>
        </p:blipFill>
        <p:spPr>
          <a:xfrm>
            <a:off x="2743200" y="2819400"/>
            <a:ext cx="3803333" cy="408623"/>
          </a:xfrm>
          <a:prstGeom prst="rect">
            <a:avLst/>
          </a:prstGeom>
        </p:spPr>
      </p:pic>
      <p:pic>
        <p:nvPicPr>
          <p:cNvPr id="6" name="Picture 5" descr="0217.jpg"/>
          <p:cNvPicPr>
            <a:picLocks noChangeAspect="1"/>
          </p:cNvPicPr>
          <p:nvPr/>
        </p:nvPicPr>
        <p:blipFill>
          <a:blip r:embed="rId6" cstate="print"/>
          <a:stretch>
            <a:fillRect/>
          </a:stretch>
        </p:blipFill>
        <p:spPr>
          <a:xfrm>
            <a:off x="2743200" y="4038600"/>
            <a:ext cx="4495800" cy="2197729"/>
          </a:xfrm>
          <a:prstGeom prst="rect">
            <a:avLst/>
          </a:prstGeom>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Inverse Functions </a:t>
            </a:r>
            <a:endParaRPr lang="en-US" dirty="0"/>
          </a:p>
        </p:txBody>
      </p:sp>
      <p:grpSp>
        <p:nvGrpSpPr>
          <p:cNvPr id="3" name="Group 44"/>
          <p:cNvGrpSpPr/>
          <p:nvPr/>
        </p:nvGrpSpPr>
        <p:grpSpPr>
          <a:xfrm>
            <a:off x="533400" y="1905000"/>
            <a:ext cx="3429000" cy="4495800"/>
            <a:chOff x="3048000" y="1219200"/>
            <a:chExt cx="3429000" cy="4495800"/>
          </a:xfrm>
        </p:grpSpPr>
        <p:sp>
          <p:nvSpPr>
            <p:cNvPr id="4" name="Flowchart: Connector 3"/>
            <p:cNvSpPr/>
            <p:nvPr/>
          </p:nvSpPr>
          <p:spPr>
            <a:xfrm>
              <a:off x="3124200" y="2971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lowchart: Connector 4"/>
            <p:cNvSpPr/>
            <p:nvPr/>
          </p:nvSpPr>
          <p:spPr>
            <a:xfrm>
              <a:off x="3124200" y="3733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lowchart: Connector 5"/>
            <p:cNvSpPr/>
            <p:nvPr/>
          </p:nvSpPr>
          <p:spPr>
            <a:xfrm>
              <a:off x="3124200" y="20574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owchart: Connector 6"/>
            <p:cNvSpPr/>
            <p:nvPr/>
          </p:nvSpPr>
          <p:spPr>
            <a:xfrm>
              <a:off x="3124200" y="4495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owchart: Connector 7"/>
            <p:cNvSpPr/>
            <p:nvPr/>
          </p:nvSpPr>
          <p:spPr>
            <a:xfrm>
              <a:off x="5791200" y="19812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Connector 8"/>
            <p:cNvSpPr/>
            <p:nvPr/>
          </p:nvSpPr>
          <p:spPr>
            <a:xfrm>
              <a:off x="5715000" y="32766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Connector 10"/>
            <p:cNvSpPr/>
            <p:nvPr/>
          </p:nvSpPr>
          <p:spPr>
            <a:xfrm>
              <a:off x="5715000" y="43434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3048000" y="1219200"/>
              <a:ext cx="685800" cy="707886"/>
            </a:xfrm>
            <a:prstGeom prst="rect">
              <a:avLst/>
            </a:prstGeom>
            <a:noFill/>
          </p:spPr>
          <p:txBody>
            <a:bodyPr wrap="square" rtlCol="0">
              <a:spAutoFit/>
            </a:bodyPr>
            <a:lstStyle/>
            <a:p>
              <a:r>
                <a:rPr lang="en-US" sz="4000" b="1" dirty="0" smtClean="0"/>
                <a:t>A</a:t>
              </a:r>
              <a:endParaRPr lang="en-US" sz="4000" b="1" dirty="0"/>
            </a:p>
          </p:txBody>
        </p:sp>
        <p:sp>
          <p:nvSpPr>
            <p:cNvPr id="18" name="TextBox 17"/>
            <p:cNvSpPr txBox="1"/>
            <p:nvPr/>
          </p:nvSpPr>
          <p:spPr>
            <a:xfrm>
              <a:off x="5791200" y="1219200"/>
              <a:ext cx="685800" cy="707886"/>
            </a:xfrm>
            <a:prstGeom prst="rect">
              <a:avLst/>
            </a:prstGeom>
            <a:noFill/>
          </p:spPr>
          <p:txBody>
            <a:bodyPr wrap="square" rtlCol="0">
              <a:spAutoFit/>
            </a:bodyPr>
            <a:lstStyle/>
            <a:p>
              <a:r>
                <a:rPr lang="en-US" sz="4000" b="1" dirty="0" smtClean="0"/>
                <a:t>B</a:t>
              </a:r>
              <a:endParaRPr lang="en-US" sz="4000" b="1" dirty="0"/>
            </a:p>
          </p:txBody>
        </p:sp>
        <p:sp>
          <p:nvSpPr>
            <p:cNvPr id="19" name="TextBox 18"/>
            <p:cNvSpPr txBox="1"/>
            <p:nvPr/>
          </p:nvSpPr>
          <p:spPr>
            <a:xfrm>
              <a:off x="3200400" y="2133600"/>
              <a:ext cx="304800" cy="369332"/>
            </a:xfrm>
            <a:prstGeom prst="rect">
              <a:avLst/>
            </a:prstGeom>
            <a:noFill/>
          </p:spPr>
          <p:txBody>
            <a:bodyPr wrap="square" rtlCol="0">
              <a:spAutoFit/>
            </a:bodyPr>
            <a:lstStyle/>
            <a:p>
              <a:r>
                <a:rPr lang="en-US" dirty="0" smtClean="0"/>
                <a:t>a</a:t>
              </a:r>
              <a:endParaRPr lang="en-US" dirty="0"/>
            </a:p>
          </p:txBody>
        </p:sp>
        <p:sp>
          <p:nvSpPr>
            <p:cNvPr id="20" name="TextBox 19"/>
            <p:cNvSpPr txBox="1"/>
            <p:nvPr/>
          </p:nvSpPr>
          <p:spPr>
            <a:xfrm>
              <a:off x="3200400" y="3048000"/>
              <a:ext cx="304800" cy="369332"/>
            </a:xfrm>
            <a:prstGeom prst="rect">
              <a:avLst/>
            </a:prstGeom>
            <a:noFill/>
          </p:spPr>
          <p:txBody>
            <a:bodyPr wrap="square" rtlCol="0">
              <a:spAutoFit/>
            </a:bodyPr>
            <a:lstStyle/>
            <a:p>
              <a:r>
                <a:rPr lang="en-US" dirty="0" smtClean="0"/>
                <a:t>b</a:t>
              </a:r>
              <a:endParaRPr lang="en-US" dirty="0"/>
            </a:p>
          </p:txBody>
        </p:sp>
        <p:sp>
          <p:nvSpPr>
            <p:cNvPr id="21" name="TextBox 20"/>
            <p:cNvSpPr txBox="1"/>
            <p:nvPr/>
          </p:nvSpPr>
          <p:spPr>
            <a:xfrm>
              <a:off x="3200400" y="3810000"/>
              <a:ext cx="304800" cy="369332"/>
            </a:xfrm>
            <a:prstGeom prst="rect">
              <a:avLst/>
            </a:prstGeom>
            <a:noFill/>
          </p:spPr>
          <p:txBody>
            <a:bodyPr wrap="square" rtlCol="0">
              <a:spAutoFit/>
            </a:bodyPr>
            <a:lstStyle/>
            <a:p>
              <a:r>
                <a:rPr lang="en-US" dirty="0" smtClean="0"/>
                <a:t>c</a:t>
              </a:r>
              <a:endParaRPr lang="en-US" dirty="0"/>
            </a:p>
          </p:txBody>
        </p:sp>
        <p:sp>
          <p:nvSpPr>
            <p:cNvPr id="22" name="TextBox 21"/>
            <p:cNvSpPr txBox="1"/>
            <p:nvPr/>
          </p:nvSpPr>
          <p:spPr>
            <a:xfrm>
              <a:off x="3200400" y="4495800"/>
              <a:ext cx="304800" cy="369332"/>
            </a:xfrm>
            <a:prstGeom prst="rect">
              <a:avLst/>
            </a:prstGeom>
            <a:noFill/>
          </p:spPr>
          <p:txBody>
            <a:bodyPr wrap="square" rtlCol="0">
              <a:spAutoFit/>
            </a:bodyPr>
            <a:lstStyle/>
            <a:p>
              <a:r>
                <a:rPr lang="en-US" dirty="0" smtClean="0"/>
                <a:t>d</a:t>
              </a:r>
              <a:endParaRPr lang="en-US" dirty="0"/>
            </a:p>
          </p:txBody>
        </p:sp>
        <p:sp>
          <p:nvSpPr>
            <p:cNvPr id="23" name="TextBox 22"/>
            <p:cNvSpPr txBox="1"/>
            <p:nvPr/>
          </p:nvSpPr>
          <p:spPr>
            <a:xfrm>
              <a:off x="5867400" y="2057400"/>
              <a:ext cx="304800" cy="369332"/>
            </a:xfrm>
            <a:prstGeom prst="rect">
              <a:avLst/>
            </a:prstGeom>
            <a:noFill/>
          </p:spPr>
          <p:txBody>
            <a:bodyPr wrap="square" rtlCol="0">
              <a:spAutoFit/>
            </a:bodyPr>
            <a:lstStyle/>
            <a:p>
              <a:r>
                <a:rPr lang="en-US" dirty="0"/>
                <a:t>V</a:t>
              </a:r>
              <a:endParaRPr lang="en-US" dirty="0" smtClean="0"/>
            </a:p>
          </p:txBody>
        </p:sp>
        <p:sp>
          <p:nvSpPr>
            <p:cNvPr id="24" name="TextBox 23"/>
            <p:cNvSpPr txBox="1"/>
            <p:nvPr/>
          </p:nvSpPr>
          <p:spPr>
            <a:xfrm>
              <a:off x="5791200" y="3352800"/>
              <a:ext cx="304800" cy="369332"/>
            </a:xfrm>
            <a:prstGeom prst="rect">
              <a:avLst/>
            </a:prstGeom>
            <a:noFill/>
          </p:spPr>
          <p:txBody>
            <a:bodyPr wrap="square" rtlCol="0">
              <a:spAutoFit/>
            </a:bodyPr>
            <a:lstStyle/>
            <a:p>
              <a:r>
                <a:rPr lang="en-US" dirty="0" smtClean="0"/>
                <a:t>W</a:t>
              </a:r>
              <a:endParaRPr lang="en-US" dirty="0"/>
            </a:p>
          </p:txBody>
        </p:sp>
        <p:sp>
          <p:nvSpPr>
            <p:cNvPr id="25" name="TextBox 24"/>
            <p:cNvSpPr txBox="1"/>
            <p:nvPr/>
          </p:nvSpPr>
          <p:spPr>
            <a:xfrm>
              <a:off x="5791200" y="4419600"/>
              <a:ext cx="304800" cy="369332"/>
            </a:xfrm>
            <a:prstGeom prst="rect">
              <a:avLst/>
            </a:prstGeom>
            <a:noFill/>
          </p:spPr>
          <p:txBody>
            <a:bodyPr wrap="square" rtlCol="0">
              <a:spAutoFit/>
            </a:bodyPr>
            <a:lstStyle/>
            <a:p>
              <a:r>
                <a:rPr lang="en-US" dirty="0" smtClean="0"/>
                <a:t>X</a:t>
              </a:r>
              <a:endParaRPr lang="en-US" dirty="0"/>
            </a:p>
          </p:txBody>
        </p:sp>
        <p:cxnSp>
          <p:nvCxnSpPr>
            <p:cNvPr id="28" name="Straight Arrow Connector 27"/>
            <p:cNvCxnSpPr/>
            <p:nvPr/>
          </p:nvCxnSpPr>
          <p:spPr>
            <a:xfrm>
              <a:off x="3657600" y="3200400"/>
              <a:ext cx="198120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7" name="Flowchart: Connector 26"/>
            <p:cNvSpPr/>
            <p:nvPr/>
          </p:nvSpPr>
          <p:spPr>
            <a:xfrm>
              <a:off x="5791200" y="5257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5867400" y="5334000"/>
              <a:ext cx="304800" cy="369332"/>
            </a:xfrm>
            <a:prstGeom prst="rect">
              <a:avLst/>
            </a:prstGeom>
            <a:noFill/>
          </p:spPr>
          <p:txBody>
            <a:bodyPr wrap="square" rtlCol="0">
              <a:spAutoFit/>
            </a:bodyPr>
            <a:lstStyle/>
            <a:p>
              <a:r>
                <a:rPr lang="en-US" dirty="0" smtClean="0"/>
                <a:t>Y</a:t>
              </a:r>
              <a:endParaRPr lang="en-US" dirty="0"/>
            </a:p>
          </p:txBody>
        </p:sp>
        <p:cxnSp>
          <p:nvCxnSpPr>
            <p:cNvPr id="31" name="Straight Arrow Connector 30"/>
            <p:cNvCxnSpPr/>
            <p:nvPr/>
          </p:nvCxnSpPr>
          <p:spPr>
            <a:xfrm rot="16200000" flipH="1">
              <a:off x="3352800" y="2819400"/>
              <a:ext cx="2743200" cy="2133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rot="5400000" flipH="1" flipV="1">
              <a:off x="3619500" y="2476500"/>
              <a:ext cx="2286000" cy="2209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3657600" y="3962400"/>
              <a:ext cx="1981200" cy="457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a:off x="3657600" y="1524000"/>
              <a:ext cx="1981200" cy="1588"/>
            </a:xfrm>
            <a:prstGeom prst="straightConnector1">
              <a:avLst/>
            </a:prstGeom>
            <a:ln w="28575">
              <a:prstDash val="sysDot"/>
              <a:tailEnd type="arrow"/>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4419600" y="1600200"/>
              <a:ext cx="533400" cy="461665"/>
            </a:xfrm>
            <a:prstGeom prst="rect">
              <a:avLst/>
            </a:prstGeom>
            <a:noFill/>
          </p:spPr>
          <p:txBody>
            <a:bodyPr wrap="square" rtlCol="0">
              <a:spAutoFit/>
            </a:bodyPr>
            <a:lstStyle/>
            <a:p>
              <a:r>
                <a:rPr lang="en-US" sz="2400" i="1" dirty="0" smtClean="0"/>
                <a:t>f</a:t>
              </a:r>
              <a:endParaRPr lang="en-US" sz="2400" i="1" dirty="0"/>
            </a:p>
          </p:txBody>
        </p:sp>
      </p:grpSp>
      <p:grpSp>
        <p:nvGrpSpPr>
          <p:cNvPr id="10" name="Group 45"/>
          <p:cNvGrpSpPr/>
          <p:nvPr/>
        </p:nvGrpSpPr>
        <p:grpSpPr>
          <a:xfrm>
            <a:off x="4876800" y="1981200"/>
            <a:ext cx="3429000" cy="4495800"/>
            <a:chOff x="3048000" y="1219200"/>
            <a:chExt cx="3429000" cy="4495800"/>
          </a:xfrm>
        </p:grpSpPr>
        <p:sp>
          <p:nvSpPr>
            <p:cNvPr id="47" name="Flowchart: Connector 46"/>
            <p:cNvSpPr/>
            <p:nvPr/>
          </p:nvSpPr>
          <p:spPr>
            <a:xfrm>
              <a:off x="3124200" y="2971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lowchart: Connector 47"/>
            <p:cNvSpPr/>
            <p:nvPr/>
          </p:nvSpPr>
          <p:spPr>
            <a:xfrm>
              <a:off x="3124200" y="3733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lowchart: Connector 48"/>
            <p:cNvSpPr/>
            <p:nvPr/>
          </p:nvSpPr>
          <p:spPr>
            <a:xfrm>
              <a:off x="3124200" y="20574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lowchart: Connector 49"/>
            <p:cNvSpPr/>
            <p:nvPr/>
          </p:nvSpPr>
          <p:spPr>
            <a:xfrm>
              <a:off x="3124200" y="4495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lowchart: Connector 50"/>
            <p:cNvSpPr/>
            <p:nvPr/>
          </p:nvSpPr>
          <p:spPr>
            <a:xfrm>
              <a:off x="5791200" y="19812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lowchart: Connector 51"/>
            <p:cNvSpPr/>
            <p:nvPr/>
          </p:nvSpPr>
          <p:spPr>
            <a:xfrm>
              <a:off x="5715000" y="32766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Flowchart: Connector 52"/>
            <p:cNvSpPr/>
            <p:nvPr/>
          </p:nvSpPr>
          <p:spPr>
            <a:xfrm>
              <a:off x="5715000" y="43434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extBox 53"/>
            <p:cNvSpPr txBox="1"/>
            <p:nvPr/>
          </p:nvSpPr>
          <p:spPr>
            <a:xfrm>
              <a:off x="3048000" y="1219200"/>
              <a:ext cx="685800" cy="707886"/>
            </a:xfrm>
            <a:prstGeom prst="rect">
              <a:avLst/>
            </a:prstGeom>
            <a:noFill/>
          </p:spPr>
          <p:txBody>
            <a:bodyPr wrap="square" rtlCol="0">
              <a:spAutoFit/>
            </a:bodyPr>
            <a:lstStyle/>
            <a:p>
              <a:r>
                <a:rPr lang="en-US" sz="4000" b="1" dirty="0" smtClean="0"/>
                <a:t>A</a:t>
              </a:r>
              <a:endParaRPr lang="en-US" sz="4000" b="1" dirty="0"/>
            </a:p>
          </p:txBody>
        </p:sp>
        <p:sp>
          <p:nvSpPr>
            <p:cNvPr id="55" name="TextBox 54"/>
            <p:cNvSpPr txBox="1"/>
            <p:nvPr/>
          </p:nvSpPr>
          <p:spPr>
            <a:xfrm>
              <a:off x="5791200" y="1219200"/>
              <a:ext cx="685800" cy="707886"/>
            </a:xfrm>
            <a:prstGeom prst="rect">
              <a:avLst/>
            </a:prstGeom>
            <a:noFill/>
          </p:spPr>
          <p:txBody>
            <a:bodyPr wrap="square" rtlCol="0">
              <a:spAutoFit/>
            </a:bodyPr>
            <a:lstStyle/>
            <a:p>
              <a:r>
                <a:rPr lang="en-US" sz="4000" b="1" dirty="0" smtClean="0"/>
                <a:t>B</a:t>
              </a:r>
              <a:endParaRPr lang="en-US" sz="4000" b="1" dirty="0"/>
            </a:p>
          </p:txBody>
        </p:sp>
        <p:sp>
          <p:nvSpPr>
            <p:cNvPr id="56" name="TextBox 55"/>
            <p:cNvSpPr txBox="1"/>
            <p:nvPr/>
          </p:nvSpPr>
          <p:spPr>
            <a:xfrm>
              <a:off x="3200400" y="2133600"/>
              <a:ext cx="304800" cy="369332"/>
            </a:xfrm>
            <a:prstGeom prst="rect">
              <a:avLst/>
            </a:prstGeom>
            <a:noFill/>
          </p:spPr>
          <p:txBody>
            <a:bodyPr wrap="square" rtlCol="0">
              <a:spAutoFit/>
            </a:bodyPr>
            <a:lstStyle/>
            <a:p>
              <a:r>
                <a:rPr lang="en-US" dirty="0" smtClean="0"/>
                <a:t>a</a:t>
              </a:r>
              <a:endParaRPr lang="en-US" dirty="0"/>
            </a:p>
          </p:txBody>
        </p:sp>
        <p:sp>
          <p:nvSpPr>
            <p:cNvPr id="57" name="TextBox 56"/>
            <p:cNvSpPr txBox="1"/>
            <p:nvPr/>
          </p:nvSpPr>
          <p:spPr>
            <a:xfrm>
              <a:off x="3200400" y="3048000"/>
              <a:ext cx="304800" cy="369332"/>
            </a:xfrm>
            <a:prstGeom prst="rect">
              <a:avLst/>
            </a:prstGeom>
            <a:noFill/>
          </p:spPr>
          <p:txBody>
            <a:bodyPr wrap="square" rtlCol="0">
              <a:spAutoFit/>
            </a:bodyPr>
            <a:lstStyle/>
            <a:p>
              <a:r>
                <a:rPr lang="en-US" dirty="0" smtClean="0"/>
                <a:t>b</a:t>
              </a:r>
              <a:endParaRPr lang="en-US" dirty="0"/>
            </a:p>
          </p:txBody>
        </p:sp>
        <p:sp>
          <p:nvSpPr>
            <p:cNvPr id="58" name="TextBox 57"/>
            <p:cNvSpPr txBox="1"/>
            <p:nvPr/>
          </p:nvSpPr>
          <p:spPr>
            <a:xfrm>
              <a:off x="3200400" y="3810000"/>
              <a:ext cx="304800" cy="369332"/>
            </a:xfrm>
            <a:prstGeom prst="rect">
              <a:avLst/>
            </a:prstGeom>
            <a:noFill/>
          </p:spPr>
          <p:txBody>
            <a:bodyPr wrap="square" rtlCol="0">
              <a:spAutoFit/>
            </a:bodyPr>
            <a:lstStyle/>
            <a:p>
              <a:r>
                <a:rPr lang="en-US" dirty="0" smtClean="0"/>
                <a:t>c</a:t>
              </a:r>
              <a:endParaRPr lang="en-US" dirty="0"/>
            </a:p>
          </p:txBody>
        </p:sp>
        <p:sp>
          <p:nvSpPr>
            <p:cNvPr id="59" name="TextBox 58"/>
            <p:cNvSpPr txBox="1"/>
            <p:nvPr/>
          </p:nvSpPr>
          <p:spPr>
            <a:xfrm>
              <a:off x="3200400" y="4495800"/>
              <a:ext cx="304800" cy="369332"/>
            </a:xfrm>
            <a:prstGeom prst="rect">
              <a:avLst/>
            </a:prstGeom>
            <a:noFill/>
          </p:spPr>
          <p:txBody>
            <a:bodyPr wrap="square" rtlCol="0">
              <a:spAutoFit/>
            </a:bodyPr>
            <a:lstStyle/>
            <a:p>
              <a:r>
                <a:rPr lang="en-US" dirty="0" smtClean="0"/>
                <a:t>d</a:t>
              </a:r>
              <a:endParaRPr lang="en-US" dirty="0"/>
            </a:p>
          </p:txBody>
        </p:sp>
        <p:sp>
          <p:nvSpPr>
            <p:cNvPr id="60" name="TextBox 59"/>
            <p:cNvSpPr txBox="1"/>
            <p:nvPr/>
          </p:nvSpPr>
          <p:spPr>
            <a:xfrm>
              <a:off x="5867400" y="2057400"/>
              <a:ext cx="304800" cy="369332"/>
            </a:xfrm>
            <a:prstGeom prst="rect">
              <a:avLst/>
            </a:prstGeom>
            <a:noFill/>
          </p:spPr>
          <p:txBody>
            <a:bodyPr wrap="square" rtlCol="0">
              <a:spAutoFit/>
            </a:bodyPr>
            <a:lstStyle/>
            <a:p>
              <a:r>
                <a:rPr lang="en-US" dirty="0"/>
                <a:t>V</a:t>
              </a:r>
              <a:endParaRPr lang="en-US" dirty="0" smtClean="0"/>
            </a:p>
          </p:txBody>
        </p:sp>
        <p:sp>
          <p:nvSpPr>
            <p:cNvPr id="61" name="TextBox 60"/>
            <p:cNvSpPr txBox="1"/>
            <p:nvPr/>
          </p:nvSpPr>
          <p:spPr>
            <a:xfrm>
              <a:off x="5791200" y="3352800"/>
              <a:ext cx="304800" cy="369332"/>
            </a:xfrm>
            <a:prstGeom prst="rect">
              <a:avLst/>
            </a:prstGeom>
            <a:noFill/>
          </p:spPr>
          <p:txBody>
            <a:bodyPr wrap="square" rtlCol="0">
              <a:spAutoFit/>
            </a:bodyPr>
            <a:lstStyle/>
            <a:p>
              <a:r>
                <a:rPr lang="en-US" dirty="0" smtClean="0"/>
                <a:t>W</a:t>
              </a:r>
              <a:endParaRPr lang="en-US" dirty="0"/>
            </a:p>
          </p:txBody>
        </p:sp>
        <p:sp>
          <p:nvSpPr>
            <p:cNvPr id="62" name="TextBox 61"/>
            <p:cNvSpPr txBox="1"/>
            <p:nvPr/>
          </p:nvSpPr>
          <p:spPr>
            <a:xfrm>
              <a:off x="5791200" y="4419600"/>
              <a:ext cx="304800" cy="369332"/>
            </a:xfrm>
            <a:prstGeom prst="rect">
              <a:avLst/>
            </a:prstGeom>
            <a:noFill/>
          </p:spPr>
          <p:txBody>
            <a:bodyPr wrap="square" rtlCol="0">
              <a:spAutoFit/>
            </a:bodyPr>
            <a:lstStyle/>
            <a:p>
              <a:r>
                <a:rPr lang="en-US" dirty="0" smtClean="0"/>
                <a:t>X</a:t>
              </a:r>
              <a:endParaRPr lang="en-US" dirty="0"/>
            </a:p>
          </p:txBody>
        </p:sp>
        <p:cxnSp>
          <p:nvCxnSpPr>
            <p:cNvPr id="63" name="Straight Arrow Connector 62"/>
            <p:cNvCxnSpPr/>
            <p:nvPr/>
          </p:nvCxnSpPr>
          <p:spPr>
            <a:xfrm>
              <a:off x="3657600" y="3200400"/>
              <a:ext cx="1981200" cy="304800"/>
            </a:xfrm>
            <a:prstGeom prst="straightConnector1">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64" name="Flowchart: Connector 63"/>
            <p:cNvSpPr/>
            <p:nvPr/>
          </p:nvSpPr>
          <p:spPr>
            <a:xfrm>
              <a:off x="5791200" y="5257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TextBox 64"/>
            <p:cNvSpPr txBox="1"/>
            <p:nvPr/>
          </p:nvSpPr>
          <p:spPr>
            <a:xfrm>
              <a:off x="5867400" y="5334000"/>
              <a:ext cx="304800" cy="369332"/>
            </a:xfrm>
            <a:prstGeom prst="rect">
              <a:avLst/>
            </a:prstGeom>
            <a:noFill/>
          </p:spPr>
          <p:txBody>
            <a:bodyPr wrap="square" rtlCol="0">
              <a:spAutoFit/>
            </a:bodyPr>
            <a:lstStyle/>
            <a:p>
              <a:r>
                <a:rPr lang="en-US" dirty="0" smtClean="0"/>
                <a:t>Y</a:t>
              </a:r>
              <a:endParaRPr lang="en-US" dirty="0"/>
            </a:p>
          </p:txBody>
        </p:sp>
        <p:cxnSp>
          <p:nvCxnSpPr>
            <p:cNvPr id="66" name="Straight Arrow Connector 65"/>
            <p:cNvCxnSpPr/>
            <p:nvPr/>
          </p:nvCxnSpPr>
          <p:spPr>
            <a:xfrm rot="16200000" flipH="1">
              <a:off x="3352800" y="2819400"/>
              <a:ext cx="2743200" cy="2133600"/>
            </a:xfrm>
            <a:prstGeom prst="straightConnector1">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7" name="Straight Arrow Connector 66"/>
            <p:cNvCxnSpPr/>
            <p:nvPr/>
          </p:nvCxnSpPr>
          <p:spPr>
            <a:xfrm rot="5400000" flipH="1" flipV="1">
              <a:off x="3619500" y="2476500"/>
              <a:ext cx="2286000" cy="2209800"/>
            </a:xfrm>
            <a:prstGeom prst="straightConnector1">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8" name="Straight Arrow Connector 67"/>
            <p:cNvCxnSpPr/>
            <p:nvPr/>
          </p:nvCxnSpPr>
          <p:spPr>
            <a:xfrm>
              <a:off x="3657600" y="3962400"/>
              <a:ext cx="1981200" cy="457200"/>
            </a:xfrm>
            <a:prstGeom prst="straightConnector1">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p:nvPr/>
          </p:nvCxnSpPr>
          <p:spPr>
            <a:xfrm>
              <a:off x="3657600" y="1524000"/>
              <a:ext cx="1981200" cy="1588"/>
            </a:xfrm>
            <a:prstGeom prst="straightConnector1">
              <a:avLst/>
            </a:prstGeom>
            <a:ln w="28575">
              <a:prstDash val="sysDot"/>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70" name="TextBox 69"/>
            <p:cNvSpPr txBox="1"/>
            <p:nvPr/>
          </p:nvSpPr>
          <p:spPr>
            <a:xfrm>
              <a:off x="4419600" y="1600200"/>
              <a:ext cx="533400" cy="461665"/>
            </a:xfrm>
            <a:prstGeom prst="rect">
              <a:avLst/>
            </a:prstGeom>
            <a:noFill/>
          </p:spPr>
          <p:txBody>
            <a:bodyPr wrap="square" rtlCol="0">
              <a:spAutoFit/>
            </a:bodyPr>
            <a:lstStyle/>
            <a:p>
              <a:endParaRPr lang="en-US" sz="2400" i="1" dirty="0"/>
            </a:p>
          </p:txBody>
        </p:sp>
      </p:grpSp>
      <p:pic>
        <p:nvPicPr>
          <p:cNvPr id="71" name="Picture 70" descr="addin_tmp.png"/>
          <p:cNvPicPr>
            <a:picLocks noChangeAspect="1"/>
          </p:cNvPicPr>
          <p:nvPr>
            <p:custDataLst>
              <p:tags r:id="rId1"/>
            </p:custDataLst>
          </p:nvPr>
        </p:nvPicPr>
        <p:blipFill>
          <a:blip r:embed="rId3" cstate="print"/>
          <a:stretch>
            <a:fillRect/>
          </a:stretch>
        </p:blipFill>
        <p:spPr>
          <a:xfrm>
            <a:off x="6324600" y="1905000"/>
            <a:ext cx="571500" cy="388620"/>
          </a:xfrm>
          <a:prstGeom prst="rect">
            <a:avLst/>
          </a:prstGeom>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p:txBody>
          <a:bodyPr/>
          <a:lstStyle/>
          <a:p>
            <a:pPr>
              <a:buNone/>
            </a:pPr>
            <a:r>
              <a:rPr lang="en-US" b="1" dirty="0" smtClean="0"/>
              <a:t>   Example </a:t>
            </a:r>
            <a:r>
              <a:rPr lang="en-US" b="1" dirty="0" smtClean="0">
                <a:latin typeface="Cambria Math" pitchFamily="18" charset="0"/>
                <a:ea typeface="Cambria Math" pitchFamily="18" charset="0"/>
              </a:rPr>
              <a:t>1</a:t>
            </a:r>
            <a:r>
              <a:rPr lang="en-US" dirty="0" smtClean="0"/>
              <a:t>: Let </a:t>
            </a:r>
            <a:r>
              <a:rPr lang="en-US" i="1" dirty="0" smtClean="0"/>
              <a:t>f</a:t>
            </a:r>
            <a:r>
              <a:rPr lang="en-US" dirty="0" smtClean="0"/>
              <a:t> be the function from {</a:t>
            </a:r>
            <a:r>
              <a:rPr lang="en-US" i="1" dirty="0" err="1" smtClean="0"/>
              <a:t>a,b,c</a:t>
            </a:r>
            <a:r>
              <a:rPr lang="en-US" dirty="0" smtClean="0"/>
              <a:t>} to {1,2,3} such that </a:t>
            </a:r>
            <a:r>
              <a:rPr lang="en-US" i="1" dirty="0" smtClean="0"/>
              <a:t>f</a:t>
            </a:r>
            <a:r>
              <a:rPr lang="en-US" dirty="0" smtClean="0"/>
              <a:t>(</a:t>
            </a:r>
            <a:r>
              <a:rPr lang="en-US" i="1" dirty="0" smtClean="0"/>
              <a:t>a</a:t>
            </a:r>
            <a:r>
              <a:rPr lang="en-US" dirty="0" smtClean="0"/>
              <a:t>)</a:t>
            </a:r>
            <a:r>
              <a:rPr lang="en-US" i="1" dirty="0" smtClean="0"/>
              <a:t> = </a:t>
            </a:r>
            <a:r>
              <a:rPr lang="en-US" dirty="0" smtClean="0">
                <a:latin typeface="Cambria Math" pitchFamily="18" charset="0"/>
                <a:ea typeface="Cambria Math" pitchFamily="18" charset="0"/>
              </a:rPr>
              <a:t>2</a:t>
            </a:r>
            <a:r>
              <a:rPr lang="en-US" dirty="0" smtClean="0"/>
              <a:t>, </a:t>
            </a:r>
            <a:r>
              <a:rPr lang="en-US" i="1" dirty="0" smtClean="0"/>
              <a:t>f</a:t>
            </a:r>
            <a:r>
              <a:rPr lang="en-US" dirty="0" smtClean="0"/>
              <a:t>(</a:t>
            </a:r>
            <a:r>
              <a:rPr lang="en-US" i="1" dirty="0" smtClean="0"/>
              <a:t>b</a:t>
            </a:r>
            <a:r>
              <a:rPr lang="en-US" dirty="0" smtClean="0"/>
              <a:t>) </a:t>
            </a:r>
            <a:r>
              <a:rPr lang="en-US" i="1" dirty="0" smtClean="0"/>
              <a:t>= </a:t>
            </a:r>
            <a:r>
              <a:rPr lang="en-US" dirty="0" smtClean="0">
                <a:latin typeface="Cambria Math" pitchFamily="18" charset="0"/>
                <a:ea typeface="Cambria Math" pitchFamily="18" charset="0"/>
              </a:rPr>
              <a:t>3</a:t>
            </a:r>
            <a:r>
              <a:rPr lang="en-US" dirty="0" smtClean="0"/>
              <a:t>, and </a:t>
            </a:r>
            <a:r>
              <a:rPr lang="en-US" i="1" dirty="0" smtClean="0"/>
              <a:t>f</a:t>
            </a:r>
            <a:r>
              <a:rPr lang="en-US" dirty="0" smtClean="0"/>
              <a:t>(</a:t>
            </a:r>
            <a:r>
              <a:rPr lang="en-US" i="1" dirty="0" smtClean="0"/>
              <a:t>c</a:t>
            </a:r>
            <a:r>
              <a:rPr lang="en-US" dirty="0" smtClean="0"/>
              <a:t>)</a:t>
            </a:r>
            <a:r>
              <a:rPr lang="en-US" i="1" dirty="0" smtClean="0"/>
              <a:t> = </a:t>
            </a:r>
            <a:r>
              <a:rPr lang="en-US" dirty="0" smtClean="0">
                <a:latin typeface="Cambria Math" pitchFamily="18" charset="0"/>
                <a:ea typeface="Cambria Math" pitchFamily="18" charset="0"/>
              </a:rPr>
              <a:t>1</a:t>
            </a:r>
            <a:r>
              <a:rPr lang="en-US" dirty="0" smtClean="0"/>
              <a:t>. Is f invertible and if so what is its inverse?</a:t>
            </a:r>
            <a:endParaRPr lang="en-US" dirty="0"/>
          </a:p>
        </p:txBody>
      </p:sp>
      <p:sp>
        <p:nvSpPr>
          <p:cNvPr id="4" name="TextBox 3"/>
          <p:cNvSpPr txBox="1"/>
          <p:nvPr/>
        </p:nvSpPr>
        <p:spPr>
          <a:xfrm>
            <a:off x="1600200" y="4114800"/>
            <a:ext cx="5410200" cy="1200329"/>
          </a:xfrm>
          <a:prstGeom prst="rect">
            <a:avLst/>
          </a:prstGeom>
          <a:noFill/>
        </p:spPr>
        <p:txBody>
          <a:bodyPr wrap="square" rtlCol="0">
            <a:spAutoFit/>
          </a:bodyPr>
          <a:lstStyle/>
          <a:p>
            <a:r>
              <a:rPr lang="en-US" b="1" dirty="0" smtClean="0"/>
              <a:t>Solution</a:t>
            </a:r>
            <a:r>
              <a:rPr lang="en-US" dirty="0" smtClean="0"/>
              <a:t>: The function </a:t>
            </a:r>
            <a:r>
              <a:rPr lang="en-US" i="1" dirty="0" smtClean="0"/>
              <a:t>f</a:t>
            </a:r>
            <a:r>
              <a:rPr lang="en-US" dirty="0" smtClean="0"/>
              <a:t> is invertible because it is a one-to-one correspondence. The inverse function </a:t>
            </a:r>
            <a:r>
              <a:rPr lang="en-US" i="1" dirty="0" smtClean="0"/>
              <a:t>f</a:t>
            </a:r>
            <a:r>
              <a:rPr lang="en-US" i="1" baseline="30000" dirty="0" smtClean="0"/>
              <a:t>-1</a:t>
            </a:r>
            <a:r>
              <a:rPr lang="en-US" baseline="30000" dirty="0" smtClean="0"/>
              <a:t> </a:t>
            </a:r>
            <a:r>
              <a:rPr lang="en-US" dirty="0" smtClean="0"/>
              <a:t> reverses the correspondence given by </a:t>
            </a:r>
            <a:r>
              <a:rPr lang="en-US" i="1" dirty="0" smtClean="0"/>
              <a:t>f</a:t>
            </a:r>
            <a:r>
              <a:rPr lang="en-US" dirty="0" smtClean="0"/>
              <a:t>, so </a:t>
            </a:r>
            <a:r>
              <a:rPr lang="en-US" i="1" dirty="0" smtClean="0">
                <a:ea typeface="Cambria Math" pitchFamily="18" charset="0"/>
              </a:rPr>
              <a:t>f</a:t>
            </a:r>
            <a:r>
              <a:rPr lang="en-US" i="1" baseline="30000" dirty="0" smtClean="0">
                <a:ea typeface="Cambria Math" pitchFamily="18" charset="0"/>
              </a:rPr>
              <a:t>-</a:t>
            </a:r>
            <a:r>
              <a:rPr lang="en-US" baseline="30000" dirty="0" smtClean="0">
                <a:ea typeface="Cambria Math" pitchFamily="18" charset="0"/>
              </a:rPr>
              <a:t>1</a:t>
            </a:r>
            <a:r>
              <a:rPr lang="en-US" i="1" baseline="30000" dirty="0" smtClean="0">
                <a:ea typeface="Cambria Math" pitchFamily="18" charset="0"/>
              </a:rPr>
              <a:t> </a:t>
            </a:r>
            <a:r>
              <a:rPr lang="en-US" dirty="0" smtClean="0">
                <a:ea typeface="Cambria Math" pitchFamily="18" charset="0"/>
              </a:rPr>
              <a:t>(</a:t>
            </a:r>
            <a:r>
              <a:rPr lang="en-US" dirty="0" smtClean="0">
                <a:latin typeface="Cambria Math" pitchFamily="18" charset="0"/>
                <a:ea typeface="Cambria Math" pitchFamily="18" charset="0"/>
              </a:rPr>
              <a:t>1</a:t>
            </a:r>
            <a:r>
              <a:rPr lang="en-US" dirty="0" smtClean="0">
                <a:ea typeface="Cambria Math" pitchFamily="18" charset="0"/>
              </a:rPr>
              <a:t>) </a:t>
            </a:r>
            <a:r>
              <a:rPr lang="en-US" i="1" dirty="0" smtClean="0">
                <a:ea typeface="Cambria Math" pitchFamily="18" charset="0"/>
              </a:rPr>
              <a:t>= c</a:t>
            </a:r>
            <a:r>
              <a:rPr lang="en-US" dirty="0" smtClean="0">
                <a:latin typeface="Cambria Math" pitchFamily="18" charset="0"/>
                <a:ea typeface="Cambria Math" pitchFamily="18" charset="0"/>
              </a:rPr>
              <a:t>,    </a:t>
            </a:r>
            <a:r>
              <a:rPr lang="en-US" i="1" dirty="0" smtClean="0"/>
              <a:t>f</a:t>
            </a:r>
            <a:r>
              <a:rPr lang="en-US" i="1" baseline="30000" dirty="0" smtClean="0"/>
              <a:t>-</a:t>
            </a:r>
            <a:r>
              <a:rPr lang="en-US" baseline="30000" dirty="0" smtClean="0"/>
              <a:t>1</a:t>
            </a:r>
            <a:r>
              <a:rPr lang="en-US" i="1" baseline="30000" dirty="0" smtClean="0"/>
              <a:t> </a:t>
            </a:r>
            <a:r>
              <a:rPr lang="en-US" i="1" dirty="0" smtClean="0"/>
              <a:t>(</a:t>
            </a:r>
            <a:r>
              <a:rPr lang="en-US" dirty="0" smtClean="0">
                <a:latin typeface="Cambria Math" pitchFamily="18" charset="0"/>
                <a:ea typeface="Cambria Math" pitchFamily="18" charset="0"/>
              </a:rPr>
              <a:t>2</a:t>
            </a:r>
            <a:r>
              <a:rPr lang="en-US" dirty="0" smtClean="0"/>
              <a:t>)</a:t>
            </a:r>
            <a:r>
              <a:rPr lang="en-US" i="1" dirty="0" smtClean="0"/>
              <a:t> = a,  </a:t>
            </a:r>
            <a:r>
              <a:rPr lang="en-US" dirty="0" smtClean="0"/>
              <a:t>and</a:t>
            </a:r>
            <a:r>
              <a:rPr lang="en-US" i="1" dirty="0" smtClean="0"/>
              <a:t> f</a:t>
            </a:r>
            <a:r>
              <a:rPr lang="en-US" i="1" baseline="30000" dirty="0" smtClean="0"/>
              <a:t>-</a:t>
            </a:r>
            <a:r>
              <a:rPr lang="en-US" baseline="30000" dirty="0" smtClean="0"/>
              <a:t>1</a:t>
            </a:r>
            <a:r>
              <a:rPr lang="en-US" i="1" baseline="30000" dirty="0" smtClean="0"/>
              <a:t> </a:t>
            </a:r>
            <a:r>
              <a:rPr lang="en-US" i="1" dirty="0" smtClean="0"/>
              <a:t>(</a:t>
            </a:r>
            <a:r>
              <a:rPr lang="en-US" dirty="0" smtClean="0">
                <a:latin typeface="Cambria Math" pitchFamily="18" charset="0"/>
                <a:ea typeface="Cambria Math" pitchFamily="18" charset="0"/>
              </a:rPr>
              <a:t>3</a:t>
            </a:r>
            <a:r>
              <a:rPr lang="en-US" dirty="0" smtClean="0"/>
              <a:t>)</a:t>
            </a:r>
            <a:r>
              <a:rPr lang="en-US" i="1" dirty="0" smtClean="0"/>
              <a:t> = b.</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p:txBody>
          <a:bodyPr/>
          <a:lstStyle/>
          <a:p>
            <a:pPr>
              <a:buNone/>
            </a:pPr>
            <a:r>
              <a:rPr lang="en-US" b="1" dirty="0" smtClean="0"/>
              <a:t>   Example </a:t>
            </a:r>
            <a:r>
              <a:rPr lang="en-US" b="1" dirty="0" smtClean="0">
                <a:latin typeface="Cambria Math" pitchFamily="18" charset="0"/>
                <a:ea typeface="Cambria Math" pitchFamily="18" charset="0"/>
              </a:rPr>
              <a:t>2</a:t>
            </a:r>
            <a:r>
              <a:rPr lang="en-US" dirty="0" smtClean="0">
                <a:latin typeface="Cambria Math" pitchFamily="18" charset="0"/>
                <a:ea typeface="Cambria Math" pitchFamily="18" charset="0"/>
              </a:rPr>
              <a:t>:</a:t>
            </a:r>
            <a:r>
              <a:rPr lang="en-US" b="1" dirty="0" smtClean="0">
                <a:latin typeface="Cambria Math" pitchFamily="18" charset="0"/>
                <a:ea typeface="Cambria Math" pitchFamily="18" charset="0"/>
              </a:rPr>
              <a:t> </a:t>
            </a:r>
            <a:r>
              <a:rPr lang="en-US" dirty="0" smtClean="0"/>
              <a:t>Let </a:t>
            </a:r>
            <a:r>
              <a:rPr lang="en-US" i="1" dirty="0" smtClean="0"/>
              <a:t>f: </a:t>
            </a:r>
            <a:r>
              <a:rPr lang="en-US" b="1" dirty="0" smtClean="0"/>
              <a:t>Z </a:t>
            </a:r>
            <a:r>
              <a:rPr lang="en-US" i="1" dirty="0" smtClean="0">
                <a:sym typeface="Wingdings" pitchFamily="2" charset="2"/>
              </a:rPr>
              <a:t> </a:t>
            </a:r>
            <a:r>
              <a:rPr lang="en-US" b="1" dirty="0" smtClean="0">
                <a:sym typeface="Wingdings" pitchFamily="2" charset="2"/>
              </a:rPr>
              <a:t>Z</a:t>
            </a:r>
            <a:r>
              <a:rPr lang="en-US" i="1" dirty="0" smtClean="0">
                <a:sym typeface="Wingdings" pitchFamily="2" charset="2"/>
              </a:rPr>
              <a:t> </a:t>
            </a:r>
            <a:r>
              <a:rPr lang="en-US" dirty="0" smtClean="0">
                <a:sym typeface="Wingdings" pitchFamily="2" charset="2"/>
              </a:rPr>
              <a:t>be such that </a:t>
            </a:r>
            <a:r>
              <a:rPr lang="en-US" i="1" dirty="0" smtClean="0">
                <a:sym typeface="Wingdings" pitchFamily="2" charset="2"/>
              </a:rPr>
              <a:t>f(x) = x + </a:t>
            </a:r>
            <a:r>
              <a:rPr lang="en-US" dirty="0" smtClean="0">
                <a:latin typeface="Cambria Math" pitchFamily="18" charset="0"/>
                <a:ea typeface="Cambria Math" pitchFamily="18" charset="0"/>
                <a:sym typeface="Wingdings" pitchFamily="2" charset="2"/>
              </a:rPr>
              <a:t>1</a:t>
            </a:r>
            <a:r>
              <a:rPr lang="en-US" dirty="0" smtClean="0">
                <a:sym typeface="Wingdings" pitchFamily="2" charset="2"/>
              </a:rPr>
              <a:t>. Is </a:t>
            </a:r>
            <a:r>
              <a:rPr lang="en-US" i="1" dirty="0" smtClean="0">
                <a:sym typeface="Wingdings" pitchFamily="2" charset="2"/>
              </a:rPr>
              <a:t>f</a:t>
            </a:r>
            <a:r>
              <a:rPr lang="en-US" dirty="0" smtClean="0">
                <a:sym typeface="Wingdings" pitchFamily="2" charset="2"/>
              </a:rPr>
              <a:t> invertible, and if so, what is its inverse? </a:t>
            </a:r>
            <a:endParaRPr lang="en-US" dirty="0"/>
          </a:p>
        </p:txBody>
      </p:sp>
      <p:sp>
        <p:nvSpPr>
          <p:cNvPr id="4" name="TextBox 3"/>
          <p:cNvSpPr txBox="1"/>
          <p:nvPr/>
        </p:nvSpPr>
        <p:spPr>
          <a:xfrm>
            <a:off x="1600200" y="4114800"/>
            <a:ext cx="5410200" cy="923330"/>
          </a:xfrm>
          <a:prstGeom prst="rect">
            <a:avLst/>
          </a:prstGeom>
          <a:noFill/>
        </p:spPr>
        <p:txBody>
          <a:bodyPr wrap="square" rtlCol="0">
            <a:spAutoFit/>
          </a:bodyPr>
          <a:lstStyle/>
          <a:p>
            <a:r>
              <a:rPr lang="en-US" b="1" dirty="0" smtClean="0"/>
              <a:t>Solution</a:t>
            </a:r>
            <a:r>
              <a:rPr lang="en-US" dirty="0" smtClean="0"/>
              <a:t>: The function </a:t>
            </a:r>
            <a:r>
              <a:rPr lang="en-US" i="1" dirty="0" smtClean="0"/>
              <a:t>f</a:t>
            </a:r>
            <a:r>
              <a:rPr lang="en-US" dirty="0" smtClean="0"/>
              <a:t> is invertible because it is a one-to-one correspondence. The inverse function </a:t>
            </a:r>
            <a:r>
              <a:rPr lang="en-US" i="1" dirty="0" smtClean="0"/>
              <a:t>f</a:t>
            </a:r>
            <a:r>
              <a:rPr lang="en-US" i="1" baseline="30000" dirty="0" smtClean="0"/>
              <a:t>-1</a:t>
            </a:r>
            <a:r>
              <a:rPr lang="en-US" baseline="30000" dirty="0" smtClean="0"/>
              <a:t> </a:t>
            </a:r>
            <a:r>
              <a:rPr lang="en-US" dirty="0" smtClean="0"/>
              <a:t> reverses the correspondence  so </a:t>
            </a:r>
            <a:r>
              <a:rPr lang="en-US" i="1" dirty="0" smtClean="0">
                <a:ea typeface="Cambria Math" pitchFamily="18" charset="0"/>
              </a:rPr>
              <a:t>f</a:t>
            </a:r>
            <a:r>
              <a:rPr lang="en-US" i="1" baseline="30000" dirty="0" smtClean="0">
                <a:ea typeface="Cambria Math" pitchFamily="18" charset="0"/>
              </a:rPr>
              <a:t>-</a:t>
            </a:r>
            <a:r>
              <a:rPr lang="en-US" baseline="30000" dirty="0" smtClean="0">
                <a:ea typeface="Cambria Math" pitchFamily="18" charset="0"/>
              </a:rPr>
              <a:t>1</a:t>
            </a:r>
            <a:r>
              <a:rPr lang="en-US" i="1" baseline="30000" dirty="0" smtClean="0">
                <a:ea typeface="Cambria Math" pitchFamily="18" charset="0"/>
              </a:rPr>
              <a:t> </a:t>
            </a:r>
            <a:r>
              <a:rPr lang="en-US" i="1" dirty="0" smtClean="0">
                <a:ea typeface="Cambria Math" pitchFamily="18" charset="0"/>
              </a:rPr>
              <a:t>(y) = y – </a:t>
            </a:r>
            <a:r>
              <a:rPr lang="en-US" dirty="0" smtClean="0">
                <a:latin typeface="Cambria Math" pitchFamily="18" charset="0"/>
                <a:ea typeface="Cambria Math" pitchFamily="18" charset="0"/>
              </a:rPr>
              <a:t>1.   </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lstStyle/>
          <a:p>
            <a:r>
              <a:rPr lang="en-US" dirty="0" smtClean="0"/>
              <a:t>Sets are one of the basic building blocks for the types of objects considered in discrete mathematics.</a:t>
            </a:r>
          </a:p>
          <a:p>
            <a:pPr lvl="1"/>
            <a:r>
              <a:rPr lang="en-US" dirty="0" smtClean="0"/>
              <a:t>Important for counting.</a:t>
            </a:r>
          </a:p>
          <a:p>
            <a:pPr lvl="1"/>
            <a:r>
              <a:rPr lang="en-US" dirty="0" smtClean="0"/>
              <a:t>Programming languages have set operations.</a:t>
            </a:r>
          </a:p>
          <a:p>
            <a:r>
              <a:rPr lang="en-US" dirty="0" smtClean="0"/>
              <a:t>Set theory is an important branch of mathematics.</a:t>
            </a:r>
          </a:p>
          <a:p>
            <a:pPr lvl="1"/>
            <a:r>
              <a:rPr lang="en-US" dirty="0" smtClean="0"/>
              <a:t>Many different systems of axioms have been used to develop set theory.</a:t>
            </a:r>
          </a:p>
          <a:p>
            <a:pPr lvl="1"/>
            <a:r>
              <a:rPr lang="en-US" dirty="0" smtClean="0"/>
              <a:t>Here we are not concerned with a formal set of axioms for set theory. Instead, we will use what is called naïve set theory.</a:t>
            </a:r>
            <a:endParaRPr lang="en-US"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p:txBody>
          <a:bodyPr/>
          <a:lstStyle/>
          <a:p>
            <a:pPr>
              <a:buNone/>
            </a:pPr>
            <a:r>
              <a:rPr lang="en-US" b="1" dirty="0" smtClean="0"/>
              <a:t>   Example </a:t>
            </a:r>
            <a:r>
              <a:rPr lang="en-US" b="1" dirty="0" smtClean="0">
                <a:latin typeface="Cambria Math" pitchFamily="18" charset="0"/>
                <a:ea typeface="Cambria Math" pitchFamily="18" charset="0"/>
              </a:rPr>
              <a:t>3</a:t>
            </a:r>
            <a:r>
              <a:rPr lang="en-US" dirty="0" smtClean="0">
                <a:latin typeface="Cambria Math" pitchFamily="18" charset="0"/>
                <a:ea typeface="Cambria Math" pitchFamily="18" charset="0"/>
              </a:rPr>
              <a:t>: </a:t>
            </a:r>
            <a:r>
              <a:rPr lang="en-US" dirty="0" smtClean="0"/>
              <a:t>Let </a:t>
            </a:r>
            <a:r>
              <a:rPr lang="en-US" i="1" dirty="0" smtClean="0"/>
              <a:t>f: </a:t>
            </a:r>
            <a:r>
              <a:rPr lang="en-US" b="1" dirty="0" smtClean="0"/>
              <a:t>R</a:t>
            </a:r>
            <a:r>
              <a:rPr lang="en-US" i="1" dirty="0" smtClean="0"/>
              <a:t> </a:t>
            </a:r>
            <a:r>
              <a:rPr lang="en-US" i="1" dirty="0" smtClean="0">
                <a:latin typeface="Cambria Math"/>
                <a:ea typeface="Cambria Math"/>
                <a:sym typeface="Wingdings" pitchFamily="2" charset="2"/>
              </a:rPr>
              <a:t>→</a:t>
            </a:r>
            <a:r>
              <a:rPr lang="en-US" i="1" dirty="0" smtClean="0">
                <a:sym typeface="Wingdings" pitchFamily="2" charset="2"/>
              </a:rPr>
              <a:t> </a:t>
            </a:r>
            <a:r>
              <a:rPr lang="en-US" b="1" dirty="0" smtClean="0">
                <a:sym typeface="Wingdings" pitchFamily="2" charset="2"/>
              </a:rPr>
              <a:t>R</a:t>
            </a:r>
            <a:r>
              <a:rPr lang="en-US" i="1" dirty="0" smtClean="0">
                <a:sym typeface="Wingdings" pitchFamily="2" charset="2"/>
              </a:rPr>
              <a:t> </a:t>
            </a:r>
            <a:r>
              <a:rPr lang="en-US" dirty="0" smtClean="0">
                <a:sym typeface="Wingdings" pitchFamily="2" charset="2"/>
              </a:rPr>
              <a:t>be such that </a:t>
            </a:r>
            <a:r>
              <a:rPr lang="en-US" i="1" dirty="0" smtClean="0">
                <a:sym typeface="Wingdings" pitchFamily="2" charset="2"/>
              </a:rPr>
              <a:t>                   </a:t>
            </a:r>
            <a:r>
              <a:rPr lang="en-US" dirty="0" smtClean="0">
                <a:sym typeface="Wingdings" pitchFamily="2" charset="2"/>
              </a:rPr>
              <a:t>.    Is </a:t>
            </a:r>
            <a:r>
              <a:rPr lang="en-US" i="1" dirty="0" smtClean="0">
                <a:sym typeface="Wingdings" pitchFamily="2" charset="2"/>
              </a:rPr>
              <a:t>f</a:t>
            </a:r>
            <a:r>
              <a:rPr lang="en-US" dirty="0" smtClean="0">
                <a:sym typeface="Wingdings" pitchFamily="2" charset="2"/>
              </a:rPr>
              <a:t> invertible, and if so, what is its inverse? </a:t>
            </a:r>
            <a:endParaRPr lang="el-GR" dirty="0" smtClean="0">
              <a:sym typeface="Wingdings" pitchFamily="2" charset="2"/>
            </a:endParaRPr>
          </a:p>
          <a:p>
            <a:pPr>
              <a:buNone/>
            </a:pPr>
            <a:r>
              <a:rPr lang="el-GR" dirty="0" smtClean="0">
                <a:sym typeface="Wingdings" pitchFamily="2" charset="2"/>
              </a:rPr>
              <a:t>   </a:t>
            </a:r>
            <a:r>
              <a:rPr lang="en-US" dirty="0" smtClean="0">
                <a:solidFill>
                  <a:srgbClr val="00B0F0"/>
                </a:solidFill>
                <a:sym typeface="Wingdings" pitchFamily="2" charset="2"/>
              </a:rPr>
              <a:t>f(1) = f(-1) = 1</a:t>
            </a:r>
            <a:endParaRPr lang="en-US" dirty="0">
              <a:solidFill>
                <a:srgbClr val="00B0F0"/>
              </a:solidFill>
            </a:endParaRPr>
          </a:p>
        </p:txBody>
      </p:sp>
      <p:pic>
        <p:nvPicPr>
          <p:cNvPr id="5" name="Picture 4" descr="addin_tmp.png"/>
          <p:cNvPicPr>
            <a:picLocks noChangeAspect="1"/>
          </p:cNvPicPr>
          <p:nvPr>
            <p:custDataLst>
              <p:tags r:id="rId1"/>
            </p:custDataLst>
          </p:nvPr>
        </p:nvPicPr>
        <p:blipFill>
          <a:blip r:embed="rId3" cstate="print"/>
          <a:stretch>
            <a:fillRect/>
          </a:stretch>
        </p:blipFill>
        <p:spPr>
          <a:xfrm>
            <a:off x="6172200" y="1981200"/>
            <a:ext cx="1577340" cy="408623"/>
          </a:xfrm>
          <a:prstGeom prst="rect">
            <a:avLst/>
          </a:prstGeom>
        </p:spPr>
      </p:pic>
      <p:sp>
        <p:nvSpPr>
          <p:cNvPr id="6" name="TextBox 5"/>
          <p:cNvSpPr txBox="1"/>
          <p:nvPr/>
        </p:nvSpPr>
        <p:spPr>
          <a:xfrm>
            <a:off x="1600200" y="4114800"/>
            <a:ext cx="5410200" cy="646331"/>
          </a:xfrm>
          <a:prstGeom prst="rect">
            <a:avLst/>
          </a:prstGeom>
          <a:noFill/>
        </p:spPr>
        <p:txBody>
          <a:bodyPr wrap="square" rtlCol="0">
            <a:spAutoFit/>
          </a:bodyPr>
          <a:lstStyle/>
          <a:p>
            <a:r>
              <a:rPr lang="en-US" b="1" dirty="0" smtClean="0"/>
              <a:t>Solution</a:t>
            </a:r>
            <a:r>
              <a:rPr lang="en-US" dirty="0" smtClean="0"/>
              <a:t>: The function </a:t>
            </a:r>
            <a:r>
              <a:rPr lang="en-US" i="1" dirty="0" smtClean="0"/>
              <a:t>f</a:t>
            </a:r>
            <a:r>
              <a:rPr lang="en-US" dirty="0" smtClean="0"/>
              <a:t> is not invertible because it is not one-to-one . </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Composition</a:t>
            </a:r>
            <a:endParaRPr lang="en-US" dirty="0"/>
          </a:p>
        </p:txBody>
      </p:sp>
      <p:sp>
        <p:nvSpPr>
          <p:cNvPr id="3" name="Content Placeholder 2"/>
          <p:cNvSpPr>
            <a:spLocks noGrp="1"/>
          </p:cNvSpPr>
          <p:nvPr>
            <p:ph idx="1"/>
          </p:nvPr>
        </p:nvSpPr>
        <p:spPr/>
        <p:txBody>
          <a:bodyPr/>
          <a:lstStyle/>
          <a:p>
            <a:r>
              <a:rPr lang="en-US" b="1" dirty="0" smtClean="0"/>
              <a:t>Definition</a:t>
            </a:r>
            <a:r>
              <a:rPr lang="en-US" dirty="0" smtClean="0"/>
              <a:t>: Let </a:t>
            </a:r>
            <a:r>
              <a:rPr lang="en-US" i="1" dirty="0" smtClean="0"/>
              <a:t>f</a:t>
            </a:r>
            <a:r>
              <a:rPr lang="en-US" dirty="0" smtClean="0"/>
              <a:t>: </a:t>
            </a:r>
            <a:r>
              <a:rPr lang="en-US" i="1" dirty="0" smtClean="0"/>
              <a:t>B</a:t>
            </a:r>
            <a:r>
              <a:rPr lang="en-US" dirty="0" smtClean="0"/>
              <a:t> </a:t>
            </a:r>
            <a:r>
              <a:rPr lang="en-US" dirty="0" smtClean="0">
                <a:latin typeface="Cambria Math"/>
                <a:ea typeface="Cambria Math"/>
              </a:rPr>
              <a:t>→</a:t>
            </a:r>
            <a:r>
              <a:rPr lang="en-US" dirty="0" smtClean="0">
                <a:sym typeface="Wingdings" pitchFamily="2" charset="2"/>
              </a:rPr>
              <a:t> </a:t>
            </a:r>
            <a:r>
              <a:rPr lang="en-US" i="1" dirty="0" smtClean="0">
                <a:sym typeface="Wingdings" pitchFamily="2" charset="2"/>
              </a:rPr>
              <a:t>C</a:t>
            </a:r>
            <a:r>
              <a:rPr lang="en-US" dirty="0" smtClean="0">
                <a:sym typeface="Wingdings" pitchFamily="2" charset="2"/>
              </a:rPr>
              <a:t>, </a:t>
            </a:r>
            <a:r>
              <a:rPr lang="en-US" i="1" dirty="0" smtClean="0">
                <a:sym typeface="Wingdings" pitchFamily="2" charset="2"/>
              </a:rPr>
              <a:t>g</a:t>
            </a:r>
            <a:r>
              <a:rPr lang="en-US" dirty="0" smtClean="0">
                <a:sym typeface="Wingdings" pitchFamily="2" charset="2"/>
              </a:rPr>
              <a:t>: </a:t>
            </a:r>
            <a:r>
              <a:rPr lang="en-US" i="1" dirty="0" smtClean="0">
                <a:sym typeface="Wingdings" pitchFamily="2" charset="2"/>
              </a:rPr>
              <a:t>A</a:t>
            </a:r>
            <a:r>
              <a:rPr lang="en-US" dirty="0" smtClean="0">
                <a:sym typeface="Wingdings" pitchFamily="2" charset="2"/>
              </a:rPr>
              <a:t> </a:t>
            </a:r>
            <a:r>
              <a:rPr lang="en-US" dirty="0" smtClean="0">
                <a:latin typeface="Cambria Math"/>
                <a:ea typeface="Cambria Math"/>
              </a:rPr>
              <a:t>→</a:t>
            </a:r>
            <a:r>
              <a:rPr lang="en-US" dirty="0" smtClean="0">
                <a:sym typeface="Wingdings" pitchFamily="2" charset="2"/>
              </a:rPr>
              <a:t> </a:t>
            </a:r>
            <a:r>
              <a:rPr lang="en-US" i="1" dirty="0" smtClean="0">
                <a:sym typeface="Wingdings" pitchFamily="2" charset="2"/>
              </a:rPr>
              <a:t>B</a:t>
            </a:r>
            <a:r>
              <a:rPr lang="en-US" dirty="0" smtClean="0">
                <a:sym typeface="Wingdings" pitchFamily="2" charset="2"/>
              </a:rPr>
              <a:t>. The </a:t>
            </a:r>
            <a:r>
              <a:rPr lang="en-US" i="1" dirty="0" smtClean="0">
                <a:sym typeface="Wingdings" pitchFamily="2" charset="2"/>
              </a:rPr>
              <a:t>composition of f with g</a:t>
            </a:r>
            <a:r>
              <a:rPr lang="en-US" dirty="0" smtClean="0">
                <a:sym typeface="Wingdings" pitchFamily="2" charset="2"/>
              </a:rPr>
              <a:t>, denoted            is the function from </a:t>
            </a:r>
            <a:r>
              <a:rPr lang="en-US" i="1" dirty="0" smtClean="0">
                <a:sym typeface="Wingdings" pitchFamily="2" charset="2"/>
              </a:rPr>
              <a:t>A</a:t>
            </a:r>
            <a:r>
              <a:rPr lang="en-US" dirty="0" smtClean="0">
                <a:sym typeface="Wingdings" pitchFamily="2" charset="2"/>
              </a:rPr>
              <a:t> to </a:t>
            </a:r>
            <a:r>
              <a:rPr lang="en-US" i="1" dirty="0" smtClean="0">
                <a:sym typeface="Wingdings" pitchFamily="2" charset="2"/>
              </a:rPr>
              <a:t>C </a:t>
            </a:r>
            <a:r>
              <a:rPr lang="en-US" dirty="0" smtClean="0">
                <a:sym typeface="Wingdings" pitchFamily="2" charset="2"/>
              </a:rPr>
              <a:t>defined by</a:t>
            </a:r>
          </a:p>
          <a:p>
            <a:pPr>
              <a:buNone/>
            </a:pPr>
            <a:endParaRPr lang="en-US" dirty="0"/>
          </a:p>
        </p:txBody>
      </p:sp>
      <p:pic>
        <p:nvPicPr>
          <p:cNvPr id="4" name="Picture 3" descr="addin_tmp.png"/>
          <p:cNvPicPr>
            <a:picLocks noChangeAspect="1"/>
          </p:cNvPicPr>
          <p:nvPr>
            <p:custDataLst>
              <p:tags r:id="rId1"/>
            </p:custDataLst>
          </p:nvPr>
        </p:nvPicPr>
        <p:blipFill>
          <a:blip r:embed="rId4" cstate="print"/>
          <a:stretch>
            <a:fillRect/>
          </a:stretch>
        </p:blipFill>
        <p:spPr>
          <a:xfrm>
            <a:off x="3276600" y="2438400"/>
            <a:ext cx="745808" cy="345758"/>
          </a:xfrm>
          <a:prstGeom prst="rect">
            <a:avLst/>
          </a:prstGeom>
        </p:spPr>
      </p:pic>
      <p:pic>
        <p:nvPicPr>
          <p:cNvPr id="5" name="Picture 4" descr="addin_tmp.png"/>
          <p:cNvPicPr>
            <a:picLocks noChangeAspect="1"/>
          </p:cNvPicPr>
          <p:nvPr>
            <p:custDataLst>
              <p:tags r:id="rId2"/>
            </p:custDataLst>
          </p:nvPr>
        </p:nvPicPr>
        <p:blipFill>
          <a:blip r:embed="rId5" cstate="print"/>
          <a:stretch>
            <a:fillRect/>
          </a:stretch>
        </p:blipFill>
        <p:spPr>
          <a:xfrm>
            <a:off x="2819400" y="2971800"/>
            <a:ext cx="3186113" cy="382905"/>
          </a:xfrm>
          <a:prstGeom prst="rect">
            <a:avLst/>
          </a:prstGeom>
        </p:spPr>
      </p:pic>
      <p:pic>
        <p:nvPicPr>
          <p:cNvPr id="6" name="Picture 5" descr="0218.jpg"/>
          <p:cNvPicPr>
            <a:picLocks noChangeAspect="1"/>
          </p:cNvPicPr>
          <p:nvPr/>
        </p:nvPicPr>
        <p:blipFill>
          <a:blip r:embed="rId6" cstate="print"/>
          <a:stretch>
            <a:fillRect/>
          </a:stretch>
        </p:blipFill>
        <p:spPr>
          <a:xfrm>
            <a:off x="2438400" y="3810000"/>
            <a:ext cx="5410200" cy="2590800"/>
          </a:xfrm>
          <a:prstGeom prst="rect">
            <a:avLst/>
          </a:prstGeom>
        </p:spPr>
      </p:pic>
      <p:sp>
        <p:nvSpPr>
          <p:cNvPr id="7" name="TextBox 6"/>
          <p:cNvSpPr txBox="1"/>
          <p:nvPr/>
        </p:nvSpPr>
        <p:spPr>
          <a:xfrm>
            <a:off x="0" y="3733800"/>
            <a:ext cx="2744149" cy="923330"/>
          </a:xfrm>
          <a:prstGeom prst="rect">
            <a:avLst/>
          </a:prstGeom>
          <a:noFill/>
        </p:spPr>
        <p:txBody>
          <a:bodyPr wrap="none" rtlCol="0">
            <a:spAutoFit/>
          </a:bodyPr>
          <a:lstStyle/>
          <a:p>
            <a:r>
              <a:rPr lang="el-GR" dirty="0" smtClean="0">
                <a:solidFill>
                  <a:srgbClr val="00B0F0"/>
                </a:solidFill>
              </a:rPr>
              <a:t>Το πεδίο τιμών της </a:t>
            </a:r>
            <a:r>
              <a:rPr lang="en-US" dirty="0" smtClean="0">
                <a:solidFill>
                  <a:srgbClr val="00B0F0"/>
                </a:solidFill>
              </a:rPr>
              <a:t>g</a:t>
            </a:r>
          </a:p>
          <a:p>
            <a:r>
              <a:rPr lang="el-GR" dirty="0" smtClean="0">
                <a:solidFill>
                  <a:srgbClr val="00B0F0"/>
                </a:solidFill>
              </a:rPr>
              <a:t>πρέπει να είναι υποσύνολο</a:t>
            </a:r>
          </a:p>
          <a:p>
            <a:r>
              <a:rPr lang="el-GR" dirty="0" smtClean="0">
                <a:solidFill>
                  <a:srgbClr val="00B0F0"/>
                </a:solidFill>
              </a:rPr>
              <a:t>του πεδίου ορισμού της </a:t>
            </a:r>
            <a:r>
              <a:rPr lang="en-US" dirty="0" smtClean="0">
                <a:solidFill>
                  <a:srgbClr val="00B0F0"/>
                </a:solidFill>
              </a:rPr>
              <a:t>f</a:t>
            </a:r>
            <a:endParaRPr lang="el-GR" dirty="0">
              <a:solidFill>
                <a:srgbClr val="00B0F0"/>
              </a:solidFill>
            </a:endParaRP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smtClean="0"/>
              <a:t>Composition </a:t>
            </a:r>
            <a:endParaRPr lang="en-US" dirty="0"/>
          </a:p>
        </p:txBody>
      </p:sp>
      <p:sp>
        <p:nvSpPr>
          <p:cNvPr id="57" name="Flowchart: Connector 56"/>
          <p:cNvSpPr/>
          <p:nvPr/>
        </p:nvSpPr>
        <p:spPr>
          <a:xfrm>
            <a:off x="5176520" y="2784529"/>
            <a:ext cx="426720" cy="348712"/>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lowchart: Connector 57"/>
          <p:cNvSpPr/>
          <p:nvPr/>
        </p:nvSpPr>
        <p:spPr>
          <a:xfrm>
            <a:off x="5176520" y="3365715"/>
            <a:ext cx="426720" cy="348712"/>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lowchart: Connector 58"/>
          <p:cNvSpPr/>
          <p:nvPr/>
        </p:nvSpPr>
        <p:spPr>
          <a:xfrm>
            <a:off x="5176520" y="2087105"/>
            <a:ext cx="426720" cy="348712"/>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Flowchart: Connector 59"/>
          <p:cNvSpPr/>
          <p:nvPr/>
        </p:nvSpPr>
        <p:spPr>
          <a:xfrm>
            <a:off x="5176520" y="3946902"/>
            <a:ext cx="426720" cy="348712"/>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lowchart: Connector 61"/>
          <p:cNvSpPr/>
          <p:nvPr/>
        </p:nvSpPr>
        <p:spPr>
          <a:xfrm>
            <a:off x="7620000" y="2438400"/>
            <a:ext cx="426720" cy="348712"/>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lowchart: Connector 62"/>
          <p:cNvSpPr/>
          <p:nvPr/>
        </p:nvSpPr>
        <p:spPr>
          <a:xfrm>
            <a:off x="7696200" y="3124200"/>
            <a:ext cx="426720" cy="348712"/>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TextBox 63"/>
          <p:cNvSpPr txBox="1"/>
          <p:nvPr/>
        </p:nvSpPr>
        <p:spPr>
          <a:xfrm>
            <a:off x="5105400" y="1524000"/>
            <a:ext cx="640080" cy="539913"/>
          </a:xfrm>
          <a:prstGeom prst="rect">
            <a:avLst/>
          </a:prstGeom>
          <a:noFill/>
        </p:spPr>
        <p:txBody>
          <a:bodyPr wrap="square" rtlCol="0">
            <a:spAutoFit/>
          </a:bodyPr>
          <a:lstStyle/>
          <a:p>
            <a:r>
              <a:rPr lang="en-US" sz="4000" b="1" dirty="0" smtClean="0"/>
              <a:t>A</a:t>
            </a:r>
            <a:endParaRPr lang="en-US" sz="4000" b="1" dirty="0"/>
          </a:p>
        </p:txBody>
      </p:sp>
      <p:sp>
        <p:nvSpPr>
          <p:cNvPr id="65" name="TextBox 64"/>
          <p:cNvSpPr txBox="1"/>
          <p:nvPr/>
        </p:nvSpPr>
        <p:spPr>
          <a:xfrm>
            <a:off x="7620000" y="1524000"/>
            <a:ext cx="640080" cy="707886"/>
          </a:xfrm>
          <a:prstGeom prst="rect">
            <a:avLst/>
          </a:prstGeom>
          <a:noFill/>
        </p:spPr>
        <p:txBody>
          <a:bodyPr wrap="square" rtlCol="0">
            <a:spAutoFit/>
          </a:bodyPr>
          <a:lstStyle/>
          <a:p>
            <a:r>
              <a:rPr lang="en-US" sz="4000" b="1" dirty="0" smtClean="0"/>
              <a:t>C</a:t>
            </a:r>
            <a:endParaRPr lang="en-US" sz="4000" b="1" dirty="0"/>
          </a:p>
        </p:txBody>
      </p:sp>
      <p:sp>
        <p:nvSpPr>
          <p:cNvPr id="66" name="TextBox 65"/>
          <p:cNvSpPr txBox="1"/>
          <p:nvPr/>
        </p:nvSpPr>
        <p:spPr>
          <a:xfrm>
            <a:off x="5257800" y="2133600"/>
            <a:ext cx="284480" cy="281694"/>
          </a:xfrm>
          <a:prstGeom prst="rect">
            <a:avLst/>
          </a:prstGeom>
          <a:noFill/>
        </p:spPr>
        <p:txBody>
          <a:bodyPr wrap="square" rtlCol="0">
            <a:spAutoFit/>
          </a:bodyPr>
          <a:lstStyle/>
          <a:p>
            <a:r>
              <a:rPr lang="en-US" dirty="0" smtClean="0"/>
              <a:t>a</a:t>
            </a:r>
            <a:endParaRPr lang="en-US" dirty="0"/>
          </a:p>
        </p:txBody>
      </p:sp>
      <p:sp>
        <p:nvSpPr>
          <p:cNvPr id="67" name="TextBox 66"/>
          <p:cNvSpPr txBox="1"/>
          <p:nvPr/>
        </p:nvSpPr>
        <p:spPr>
          <a:xfrm>
            <a:off x="5247640" y="2842647"/>
            <a:ext cx="284480" cy="281694"/>
          </a:xfrm>
          <a:prstGeom prst="rect">
            <a:avLst/>
          </a:prstGeom>
          <a:noFill/>
        </p:spPr>
        <p:txBody>
          <a:bodyPr wrap="square" rtlCol="0">
            <a:spAutoFit/>
          </a:bodyPr>
          <a:lstStyle/>
          <a:p>
            <a:r>
              <a:rPr lang="en-US" dirty="0" smtClean="0"/>
              <a:t>b</a:t>
            </a:r>
            <a:endParaRPr lang="en-US" dirty="0"/>
          </a:p>
        </p:txBody>
      </p:sp>
      <p:sp>
        <p:nvSpPr>
          <p:cNvPr id="68" name="TextBox 67"/>
          <p:cNvSpPr txBox="1"/>
          <p:nvPr/>
        </p:nvSpPr>
        <p:spPr>
          <a:xfrm>
            <a:off x="5247640" y="3423834"/>
            <a:ext cx="284480" cy="281694"/>
          </a:xfrm>
          <a:prstGeom prst="rect">
            <a:avLst/>
          </a:prstGeom>
          <a:noFill/>
        </p:spPr>
        <p:txBody>
          <a:bodyPr wrap="square" rtlCol="0">
            <a:spAutoFit/>
          </a:bodyPr>
          <a:lstStyle/>
          <a:p>
            <a:r>
              <a:rPr lang="en-US" dirty="0" smtClean="0"/>
              <a:t>c</a:t>
            </a:r>
            <a:endParaRPr lang="en-US" dirty="0"/>
          </a:p>
        </p:txBody>
      </p:sp>
      <p:sp>
        <p:nvSpPr>
          <p:cNvPr id="69" name="TextBox 68"/>
          <p:cNvSpPr txBox="1"/>
          <p:nvPr/>
        </p:nvSpPr>
        <p:spPr>
          <a:xfrm>
            <a:off x="5247640" y="3946902"/>
            <a:ext cx="284480" cy="281694"/>
          </a:xfrm>
          <a:prstGeom prst="rect">
            <a:avLst/>
          </a:prstGeom>
          <a:noFill/>
        </p:spPr>
        <p:txBody>
          <a:bodyPr wrap="square" rtlCol="0">
            <a:spAutoFit/>
          </a:bodyPr>
          <a:lstStyle/>
          <a:p>
            <a:r>
              <a:rPr lang="en-US" dirty="0" smtClean="0"/>
              <a:t>d</a:t>
            </a:r>
            <a:endParaRPr lang="en-US" dirty="0"/>
          </a:p>
        </p:txBody>
      </p:sp>
      <p:sp>
        <p:nvSpPr>
          <p:cNvPr id="71" name="TextBox 70"/>
          <p:cNvSpPr txBox="1"/>
          <p:nvPr/>
        </p:nvSpPr>
        <p:spPr>
          <a:xfrm>
            <a:off x="7772400" y="3124200"/>
            <a:ext cx="284480" cy="369332"/>
          </a:xfrm>
          <a:prstGeom prst="rect">
            <a:avLst/>
          </a:prstGeom>
          <a:noFill/>
        </p:spPr>
        <p:txBody>
          <a:bodyPr wrap="square" rtlCol="0">
            <a:spAutoFit/>
          </a:bodyPr>
          <a:lstStyle/>
          <a:p>
            <a:r>
              <a:rPr lang="en-US" dirty="0" smtClean="0"/>
              <a:t>i</a:t>
            </a:r>
            <a:endParaRPr lang="en-US" dirty="0"/>
          </a:p>
        </p:txBody>
      </p:sp>
      <p:sp>
        <p:nvSpPr>
          <p:cNvPr id="72" name="TextBox 71"/>
          <p:cNvSpPr txBox="1"/>
          <p:nvPr/>
        </p:nvSpPr>
        <p:spPr>
          <a:xfrm>
            <a:off x="7665720" y="3888783"/>
            <a:ext cx="284480" cy="369332"/>
          </a:xfrm>
          <a:prstGeom prst="rect">
            <a:avLst/>
          </a:prstGeom>
          <a:noFill/>
        </p:spPr>
        <p:txBody>
          <a:bodyPr wrap="square" rtlCol="0">
            <a:spAutoFit/>
          </a:bodyPr>
          <a:lstStyle/>
          <a:p>
            <a:r>
              <a:rPr lang="en-US" dirty="0" smtClean="0"/>
              <a:t>j</a:t>
            </a:r>
            <a:endParaRPr lang="en-US" dirty="0"/>
          </a:p>
        </p:txBody>
      </p:sp>
      <p:sp>
        <p:nvSpPr>
          <p:cNvPr id="74" name="Flowchart: Connector 73"/>
          <p:cNvSpPr/>
          <p:nvPr/>
        </p:nvSpPr>
        <p:spPr>
          <a:xfrm>
            <a:off x="7543800" y="3962400"/>
            <a:ext cx="426720" cy="348712"/>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TextBox 74"/>
          <p:cNvSpPr txBox="1"/>
          <p:nvPr/>
        </p:nvSpPr>
        <p:spPr>
          <a:xfrm>
            <a:off x="7696200" y="2438400"/>
            <a:ext cx="284480" cy="369332"/>
          </a:xfrm>
          <a:prstGeom prst="rect">
            <a:avLst/>
          </a:prstGeom>
          <a:noFill/>
        </p:spPr>
        <p:txBody>
          <a:bodyPr wrap="square" rtlCol="0">
            <a:spAutoFit/>
          </a:bodyPr>
          <a:lstStyle/>
          <a:p>
            <a:r>
              <a:rPr lang="en-US" dirty="0" smtClean="0"/>
              <a:t>h</a:t>
            </a:r>
            <a:endParaRPr lang="en-US" dirty="0"/>
          </a:p>
        </p:txBody>
      </p:sp>
      <p:cxnSp>
        <p:nvCxnSpPr>
          <p:cNvPr id="79" name="Straight Arrow Connector 78"/>
          <p:cNvCxnSpPr/>
          <p:nvPr/>
        </p:nvCxnSpPr>
        <p:spPr>
          <a:xfrm>
            <a:off x="5638800" y="1905000"/>
            <a:ext cx="1849120" cy="1211"/>
          </a:xfrm>
          <a:prstGeom prst="straightConnector1">
            <a:avLst/>
          </a:prstGeom>
          <a:ln w="28575">
            <a:prstDash val="sysDot"/>
            <a:tailEnd type="arrow"/>
          </a:ln>
        </p:spPr>
        <p:style>
          <a:lnRef idx="1">
            <a:schemeClr val="accent1"/>
          </a:lnRef>
          <a:fillRef idx="0">
            <a:schemeClr val="accent1"/>
          </a:fillRef>
          <a:effectRef idx="0">
            <a:schemeClr val="accent1"/>
          </a:effectRef>
          <a:fontRef idx="minor">
            <a:schemeClr val="tx1"/>
          </a:fontRef>
        </p:style>
      </p:cxnSp>
      <p:sp>
        <p:nvSpPr>
          <p:cNvPr id="80" name="TextBox 79"/>
          <p:cNvSpPr txBox="1"/>
          <p:nvPr/>
        </p:nvSpPr>
        <p:spPr>
          <a:xfrm>
            <a:off x="6385560" y="1738393"/>
            <a:ext cx="497840" cy="352117"/>
          </a:xfrm>
          <a:prstGeom prst="rect">
            <a:avLst/>
          </a:prstGeom>
          <a:noFill/>
        </p:spPr>
        <p:txBody>
          <a:bodyPr wrap="square" rtlCol="0">
            <a:spAutoFit/>
          </a:bodyPr>
          <a:lstStyle/>
          <a:p>
            <a:endParaRPr lang="en-US" sz="2400" i="1" dirty="0"/>
          </a:p>
        </p:txBody>
      </p:sp>
      <p:pic>
        <p:nvPicPr>
          <p:cNvPr id="81" name="Picture 80" descr="addin_tmp.png"/>
          <p:cNvPicPr>
            <a:picLocks noChangeAspect="1"/>
          </p:cNvPicPr>
          <p:nvPr>
            <p:custDataLst>
              <p:tags r:id="rId1"/>
            </p:custDataLst>
          </p:nvPr>
        </p:nvPicPr>
        <p:blipFill>
          <a:blip r:embed="rId3" cstate="print"/>
          <a:stretch>
            <a:fillRect/>
          </a:stretch>
        </p:blipFill>
        <p:spPr>
          <a:xfrm>
            <a:off x="6172200" y="1524000"/>
            <a:ext cx="745808" cy="345758"/>
          </a:xfrm>
          <a:prstGeom prst="rect">
            <a:avLst/>
          </a:prstGeom>
        </p:spPr>
      </p:pic>
      <p:cxnSp>
        <p:nvCxnSpPr>
          <p:cNvPr id="83" name="Straight Arrow Connector 82"/>
          <p:cNvCxnSpPr/>
          <p:nvPr/>
        </p:nvCxnSpPr>
        <p:spPr>
          <a:xfrm>
            <a:off x="5715000" y="2362200"/>
            <a:ext cx="1828800" cy="1600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5" name="Straight Arrow Connector 84"/>
          <p:cNvCxnSpPr/>
          <p:nvPr/>
        </p:nvCxnSpPr>
        <p:spPr>
          <a:xfrm flipV="1">
            <a:off x="5715000" y="2819400"/>
            <a:ext cx="1905000" cy="1219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7" name="Straight Arrow Connector 86"/>
          <p:cNvCxnSpPr/>
          <p:nvPr/>
        </p:nvCxnSpPr>
        <p:spPr>
          <a:xfrm flipV="1">
            <a:off x="5715000" y="2743200"/>
            <a:ext cx="18288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9" name="Straight Arrow Connector 88"/>
          <p:cNvCxnSpPr>
            <a:endCxn id="63" idx="2"/>
          </p:cNvCxnSpPr>
          <p:nvPr/>
        </p:nvCxnSpPr>
        <p:spPr>
          <a:xfrm flipV="1">
            <a:off x="5715000" y="3298556"/>
            <a:ext cx="1981200" cy="20664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nvGrpSpPr>
          <p:cNvPr id="70" name="Group 69"/>
          <p:cNvGrpSpPr/>
          <p:nvPr/>
        </p:nvGrpSpPr>
        <p:grpSpPr>
          <a:xfrm>
            <a:off x="304800" y="1524000"/>
            <a:ext cx="4495800" cy="2971800"/>
            <a:chOff x="304800" y="990600"/>
            <a:chExt cx="4495800" cy="2971800"/>
          </a:xfrm>
        </p:grpSpPr>
        <p:sp>
          <p:nvSpPr>
            <p:cNvPr id="12" name="TextBox 11"/>
            <p:cNvSpPr txBox="1"/>
            <p:nvPr/>
          </p:nvSpPr>
          <p:spPr>
            <a:xfrm>
              <a:off x="304800" y="990600"/>
              <a:ext cx="685800" cy="707886"/>
            </a:xfrm>
            <a:prstGeom prst="rect">
              <a:avLst/>
            </a:prstGeom>
            <a:noFill/>
          </p:spPr>
          <p:txBody>
            <a:bodyPr wrap="square" rtlCol="0">
              <a:spAutoFit/>
            </a:bodyPr>
            <a:lstStyle/>
            <a:p>
              <a:r>
                <a:rPr lang="en-US" sz="4000" b="1" dirty="0" smtClean="0"/>
                <a:t>A</a:t>
              </a:r>
              <a:endParaRPr lang="en-US" sz="4000" b="1" dirty="0"/>
            </a:p>
          </p:txBody>
        </p:sp>
        <p:sp>
          <p:nvSpPr>
            <p:cNvPr id="18" name="TextBox 17"/>
            <p:cNvSpPr txBox="1"/>
            <p:nvPr/>
          </p:nvSpPr>
          <p:spPr>
            <a:xfrm>
              <a:off x="2133600" y="990600"/>
              <a:ext cx="685800" cy="707886"/>
            </a:xfrm>
            <a:prstGeom prst="rect">
              <a:avLst/>
            </a:prstGeom>
            <a:noFill/>
          </p:spPr>
          <p:txBody>
            <a:bodyPr wrap="square" rtlCol="0">
              <a:spAutoFit/>
            </a:bodyPr>
            <a:lstStyle/>
            <a:p>
              <a:r>
                <a:rPr lang="en-US" sz="4000" b="1" dirty="0" smtClean="0"/>
                <a:t>B</a:t>
              </a:r>
              <a:endParaRPr lang="en-US" sz="4000" b="1" dirty="0"/>
            </a:p>
          </p:txBody>
        </p:sp>
        <p:sp>
          <p:nvSpPr>
            <p:cNvPr id="32" name="TextBox 31"/>
            <p:cNvSpPr txBox="1"/>
            <p:nvPr/>
          </p:nvSpPr>
          <p:spPr>
            <a:xfrm>
              <a:off x="4114800" y="1066800"/>
              <a:ext cx="685800" cy="707886"/>
            </a:xfrm>
            <a:prstGeom prst="rect">
              <a:avLst/>
            </a:prstGeom>
            <a:noFill/>
          </p:spPr>
          <p:txBody>
            <a:bodyPr wrap="square" rtlCol="0">
              <a:spAutoFit/>
            </a:bodyPr>
            <a:lstStyle/>
            <a:p>
              <a:r>
                <a:rPr lang="en-US" sz="4000" b="1" dirty="0" smtClean="0"/>
                <a:t>C</a:t>
              </a:r>
              <a:endParaRPr lang="en-US" sz="4000" b="1" dirty="0"/>
            </a:p>
          </p:txBody>
        </p:sp>
        <p:sp>
          <p:nvSpPr>
            <p:cNvPr id="4" name="Flowchart: Connector 3"/>
            <p:cNvSpPr/>
            <p:nvPr/>
          </p:nvSpPr>
          <p:spPr>
            <a:xfrm>
              <a:off x="457200" y="2316480"/>
              <a:ext cx="304800" cy="27432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lowchart: Connector 4"/>
            <p:cNvSpPr/>
            <p:nvPr/>
          </p:nvSpPr>
          <p:spPr>
            <a:xfrm>
              <a:off x="457200" y="2773680"/>
              <a:ext cx="304800" cy="27432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lowchart: Connector 5"/>
            <p:cNvSpPr/>
            <p:nvPr/>
          </p:nvSpPr>
          <p:spPr>
            <a:xfrm>
              <a:off x="457200" y="1767840"/>
              <a:ext cx="304800" cy="27432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owchart: Connector 6"/>
            <p:cNvSpPr/>
            <p:nvPr/>
          </p:nvSpPr>
          <p:spPr>
            <a:xfrm>
              <a:off x="457200" y="3230880"/>
              <a:ext cx="304800" cy="27432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owchart: Connector 7"/>
            <p:cNvSpPr/>
            <p:nvPr/>
          </p:nvSpPr>
          <p:spPr>
            <a:xfrm>
              <a:off x="2235200" y="1722120"/>
              <a:ext cx="304800" cy="27432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Connector 8"/>
            <p:cNvSpPr/>
            <p:nvPr/>
          </p:nvSpPr>
          <p:spPr>
            <a:xfrm>
              <a:off x="2184400" y="2499360"/>
              <a:ext cx="304800" cy="27432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Connector 10"/>
            <p:cNvSpPr/>
            <p:nvPr/>
          </p:nvSpPr>
          <p:spPr>
            <a:xfrm>
              <a:off x="2184400" y="3139440"/>
              <a:ext cx="304800" cy="27432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457200" y="1752600"/>
              <a:ext cx="203200" cy="221599"/>
            </a:xfrm>
            <a:prstGeom prst="rect">
              <a:avLst/>
            </a:prstGeom>
            <a:noFill/>
          </p:spPr>
          <p:txBody>
            <a:bodyPr wrap="square" rtlCol="0">
              <a:spAutoFit/>
            </a:bodyPr>
            <a:lstStyle/>
            <a:p>
              <a:r>
                <a:rPr lang="en-US" dirty="0" smtClean="0"/>
                <a:t>a</a:t>
              </a:r>
              <a:endParaRPr lang="en-US" dirty="0"/>
            </a:p>
          </p:txBody>
        </p:sp>
        <p:sp>
          <p:nvSpPr>
            <p:cNvPr id="20" name="TextBox 19"/>
            <p:cNvSpPr txBox="1"/>
            <p:nvPr/>
          </p:nvSpPr>
          <p:spPr>
            <a:xfrm>
              <a:off x="457200" y="2286000"/>
              <a:ext cx="203200" cy="221599"/>
            </a:xfrm>
            <a:prstGeom prst="rect">
              <a:avLst/>
            </a:prstGeom>
            <a:noFill/>
          </p:spPr>
          <p:txBody>
            <a:bodyPr wrap="square" rtlCol="0">
              <a:spAutoFit/>
            </a:bodyPr>
            <a:lstStyle/>
            <a:p>
              <a:r>
                <a:rPr lang="en-US" dirty="0" smtClean="0"/>
                <a:t>b</a:t>
              </a:r>
              <a:endParaRPr lang="en-US" dirty="0"/>
            </a:p>
          </p:txBody>
        </p:sp>
        <p:sp>
          <p:nvSpPr>
            <p:cNvPr id="21" name="TextBox 20"/>
            <p:cNvSpPr txBox="1"/>
            <p:nvPr/>
          </p:nvSpPr>
          <p:spPr>
            <a:xfrm>
              <a:off x="457200" y="2743200"/>
              <a:ext cx="203200" cy="221599"/>
            </a:xfrm>
            <a:prstGeom prst="rect">
              <a:avLst/>
            </a:prstGeom>
            <a:noFill/>
          </p:spPr>
          <p:txBody>
            <a:bodyPr wrap="square" rtlCol="0">
              <a:spAutoFit/>
            </a:bodyPr>
            <a:lstStyle/>
            <a:p>
              <a:r>
                <a:rPr lang="en-US" dirty="0" smtClean="0"/>
                <a:t>c</a:t>
              </a:r>
              <a:endParaRPr lang="en-US" dirty="0"/>
            </a:p>
          </p:txBody>
        </p:sp>
        <p:sp>
          <p:nvSpPr>
            <p:cNvPr id="22" name="TextBox 21"/>
            <p:cNvSpPr txBox="1"/>
            <p:nvPr/>
          </p:nvSpPr>
          <p:spPr>
            <a:xfrm>
              <a:off x="457200" y="3200400"/>
              <a:ext cx="203200" cy="221599"/>
            </a:xfrm>
            <a:prstGeom prst="rect">
              <a:avLst/>
            </a:prstGeom>
            <a:noFill/>
          </p:spPr>
          <p:txBody>
            <a:bodyPr wrap="square" rtlCol="0">
              <a:spAutoFit/>
            </a:bodyPr>
            <a:lstStyle/>
            <a:p>
              <a:r>
                <a:rPr lang="en-US" dirty="0" smtClean="0"/>
                <a:t>d</a:t>
              </a:r>
              <a:endParaRPr lang="en-US" dirty="0"/>
            </a:p>
          </p:txBody>
        </p:sp>
        <p:sp>
          <p:nvSpPr>
            <p:cNvPr id="23" name="TextBox 22"/>
            <p:cNvSpPr txBox="1"/>
            <p:nvPr/>
          </p:nvSpPr>
          <p:spPr>
            <a:xfrm>
              <a:off x="2209800" y="1676400"/>
              <a:ext cx="228600" cy="369332"/>
            </a:xfrm>
            <a:prstGeom prst="rect">
              <a:avLst/>
            </a:prstGeom>
            <a:noFill/>
          </p:spPr>
          <p:txBody>
            <a:bodyPr wrap="square" rtlCol="0">
              <a:spAutoFit/>
            </a:bodyPr>
            <a:lstStyle/>
            <a:p>
              <a:r>
                <a:rPr lang="en-US" dirty="0"/>
                <a:t>V</a:t>
              </a:r>
              <a:endParaRPr lang="en-US" dirty="0" smtClean="0"/>
            </a:p>
          </p:txBody>
        </p:sp>
        <p:sp>
          <p:nvSpPr>
            <p:cNvPr id="24" name="TextBox 23"/>
            <p:cNvSpPr txBox="1"/>
            <p:nvPr/>
          </p:nvSpPr>
          <p:spPr>
            <a:xfrm>
              <a:off x="2133600" y="2514600"/>
              <a:ext cx="203200" cy="221599"/>
            </a:xfrm>
            <a:prstGeom prst="rect">
              <a:avLst/>
            </a:prstGeom>
            <a:noFill/>
          </p:spPr>
          <p:txBody>
            <a:bodyPr wrap="square" rtlCol="0">
              <a:spAutoFit/>
            </a:bodyPr>
            <a:lstStyle/>
            <a:p>
              <a:r>
                <a:rPr lang="en-US" dirty="0" smtClean="0"/>
                <a:t>W</a:t>
              </a:r>
              <a:endParaRPr lang="en-US" dirty="0"/>
            </a:p>
          </p:txBody>
        </p:sp>
        <p:sp>
          <p:nvSpPr>
            <p:cNvPr id="25" name="TextBox 24"/>
            <p:cNvSpPr txBox="1"/>
            <p:nvPr/>
          </p:nvSpPr>
          <p:spPr>
            <a:xfrm>
              <a:off x="2235200" y="3124200"/>
              <a:ext cx="127000" cy="369332"/>
            </a:xfrm>
            <a:prstGeom prst="rect">
              <a:avLst/>
            </a:prstGeom>
            <a:noFill/>
          </p:spPr>
          <p:txBody>
            <a:bodyPr wrap="square" rtlCol="0">
              <a:spAutoFit/>
            </a:bodyPr>
            <a:lstStyle/>
            <a:p>
              <a:r>
                <a:rPr lang="en-US" dirty="0" smtClean="0"/>
                <a:t>X</a:t>
              </a:r>
              <a:endParaRPr lang="en-US" dirty="0"/>
            </a:p>
          </p:txBody>
        </p:sp>
        <p:cxnSp>
          <p:nvCxnSpPr>
            <p:cNvPr id="28" name="Straight Arrow Connector 27"/>
            <p:cNvCxnSpPr/>
            <p:nvPr/>
          </p:nvCxnSpPr>
          <p:spPr>
            <a:xfrm>
              <a:off x="812800" y="2453640"/>
              <a:ext cx="1320800" cy="1828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7" name="Flowchart: Connector 26"/>
            <p:cNvSpPr/>
            <p:nvPr/>
          </p:nvSpPr>
          <p:spPr>
            <a:xfrm>
              <a:off x="2235200" y="3688080"/>
              <a:ext cx="304800" cy="27432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2286000" y="3657600"/>
              <a:ext cx="203200" cy="221599"/>
            </a:xfrm>
            <a:prstGeom prst="rect">
              <a:avLst/>
            </a:prstGeom>
            <a:noFill/>
          </p:spPr>
          <p:txBody>
            <a:bodyPr wrap="square" rtlCol="0">
              <a:spAutoFit/>
            </a:bodyPr>
            <a:lstStyle/>
            <a:p>
              <a:r>
                <a:rPr lang="en-US" dirty="0" smtClean="0"/>
                <a:t>Y</a:t>
              </a:r>
              <a:endParaRPr lang="en-US" dirty="0"/>
            </a:p>
          </p:txBody>
        </p:sp>
        <p:cxnSp>
          <p:nvCxnSpPr>
            <p:cNvPr id="31" name="Straight Arrow Connector 30"/>
            <p:cNvCxnSpPr/>
            <p:nvPr/>
          </p:nvCxnSpPr>
          <p:spPr>
            <a:xfrm rot="16200000" flipH="1">
              <a:off x="701040" y="2153920"/>
              <a:ext cx="1645920" cy="142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812800" y="2910840"/>
              <a:ext cx="1320800" cy="2743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a:off x="812800" y="1447800"/>
              <a:ext cx="1320800" cy="953"/>
            </a:xfrm>
            <a:prstGeom prst="straightConnector1">
              <a:avLst/>
            </a:prstGeom>
            <a:ln w="28575">
              <a:prstDash val="sysDot"/>
              <a:tailEnd type="arrow"/>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1371600" y="990600"/>
              <a:ext cx="355600" cy="276999"/>
            </a:xfrm>
            <a:prstGeom prst="rect">
              <a:avLst/>
            </a:prstGeom>
            <a:noFill/>
          </p:spPr>
          <p:txBody>
            <a:bodyPr wrap="square" rtlCol="0">
              <a:spAutoFit/>
            </a:bodyPr>
            <a:lstStyle/>
            <a:p>
              <a:r>
                <a:rPr lang="en-US" sz="2400" i="1" dirty="0" smtClean="0"/>
                <a:t>g</a:t>
              </a:r>
              <a:endParaRPr lang="en-US" sz="2400" i="1" dirty="0"/>
            </a:p>
          </p:txBody>
        </p:sp>
        <p:cxnSp>
          <p:nvCxnSpPr>
            <p:cNvPr id="30" name="Straight Arrow Connector 29"/>
            <p:cNvCxnSpPr/>
            <p:nvPr/>
          </p:nvCxnSpPr>
          <p:spPr>
            <a:xfrm>
              <a:off x="2743200" y="1447800"/>
              <a:ext cx="1320800" cy="953"/>
            </a:xfrm>
            <a:prstGeom prst="straightConnector1">
              <a:avLst/>
            </a:prstGeom>
            <a:ln w="28575">
              <a:prstDash val="sysDot"/>
              <a:tailEnd type="arrow"/>
            </a:ln>
          </p:spPr>
          <p:style>
            <a:lnRef idx="1">
              <a:schemeClr val="accent1"/>
            </a:lnRef>
            <a:fillRef idx="0">
              <a:schemeClr val="accent1"/>
            </a:fillRef>
            <a:effectRef idx="0">
              <a:schemeClr val="accent1"/>
            </a:effectRef>
            <a:fontRef idx="minor">
              <a:schemeClr val="tx1"/>
            </a:fontRef>
          </p:style>
        </p:cxnSp>
        <p:sp>
          <p:nvSpPr>
            <p:cNvPr id="34" name="Flowchart: Connector 33"/>
            <p:cNvSpPr/>
            <p:nvPr/>
          </p:nvSpPr>
          <p:spPr>
            <a:xfrm>
              <a:off x="4165600" y="1859280"/>
              <a:ext cx="304800" cy="27432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lowchart: Connector 35"/>
            <p:cNvSpPr/>
            <p:nvPr/>
          </p:nvSpPr>
          <p:spPr>
            <a:xfrm>
              <a:off x="4216400" y="2362200"/>
              <a:ext cx="304800" cy="27432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lowchart: Connector 36"/>
            <p:cNvSpPr/>
            <p:nvPr/>
          </p:nvSpPr>
          <p:spPr>
            <a:xfrm>
              <a:off x="4267200" y="3139440"/>
              <a:ext cx="304800" cy="27432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p:cNvSpPr txBox="1"/>
            <p:nvPr/>
          </p:nvSpPr>
          <p:spPr>
            <a:xfrm>
              <a:off x="4191000" y="1828800"/>
              <a:ext cx="203200" cy="221599"/>
            </a:xfrm>
            <a:prstGeom prst="rect">
              <a:avLst/>
            </a:prstGeom>
            <a:noFill/>
          </p:spPr>
          <p:txBody>
            <a:bodyPr wrap="square" rtlCol="0">
              <a:spAutoFit/>
            </a:bodyPr>
            <a:lstStyle/>
            <a:p>
              <a:r>
                <a:rPr lang="en-US" dirty="0" smtClean="0"/>
                <a:t>h</a:t>
              </a:r>
            </a:p>
          </p:txBody>
        </p:sp>
        <p:sp>
          <p:nvSpPr>
            <p:cNvPr id="39" name="TextBox 38"/>
            <p:cNvSpPr txBox="1"/>
            <p:nvPr/>
          </p:nvSpPr>
          <p:spPr>
            <a:xfrm>
              <a:off x="4267200" y="3048000"/>
              <a:ext cx="228600" cy="369332"/>
            </a:xfrm>
            <a:prstGeom prst="rect">
              <a:avLst/>
            </a:prstGeom>
            <a:noFill/>
          </p:spPr>
          <p:txBody>
            <a:bodyPr wrap="square" rtlCol="0">
              <a:spAutoFit/>
            </a:bodyPr>
            <a:lstStyle/>
            <a:p>
              <a:r>
                <a:rPr lang="en-US" dirty="0" smtClean="0"/>
                <a:t>j</a:t>
              </a:r>
            </a:p>
          </p:txBody>
        </p:sp>
        <p:sp>
          <p:nvSpPr>
            <p:cNvPr id="40" name="TextBox 39"/>
            <p:cNvSpPr txBox="1"/>
            <p:nvPr/>
          </p:nvSpPr>
          <p:spPr>
            <a:xfrm>
              <a:off x="4267200" y="2286000"/>
              <a:ext cx="203200" cy="221599"/>
            </a:xfrm>
            <a:prstGeom prst="rect">
              <a:avLst/>
            </a:prstGeom>
            <a:noFill/>
          </p:spPr>
          <p:txBody>
            <a:bodyPr wrap="square" rtlCol="0">
              <a:spAutoFit/>
            </a:bodyPr>
            <a:lstStyle/>
            <a:p>
              <a:r>
                <a:rPr lang="en-US" dirty="0" smtClean="0"/>
                <a:t>i</a:t>
              </a:r>
            </a:p>
          </p:txBody>
        </p:sp>
        <p:cxnSp>
          <p:nvCxnSpPr>
            <p:cNvPr id="47" name="Straight Arrow Connector 46"/>
            <p:cNvCxnSpPr/>
            <p:nvPr/>
          </p:nvCxnSpPr>
          <p:spPr>
            <a:xfrm>
              <a:off x="2590800" y="1767840"/>
              <a:ext cx="1574800" cy="6400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flipV="1">
              <a:off x="2540000" y="2545080"/>
              <a:ext cx="1625600" cy="685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a:stCxn id="27" idx="6"/>
            </p:cNvCxnSpPr>
            <p:nvPr/>
          </p:nvCxnSpPr>
          <p:spPr>
            <a:xfrm flipV="1">
              <a:off x="2540000" y="3322320"/>
              <a:ext cx="1676400" cy="5029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a:xfrm flipV="1">
              <a:off x="2540000" y="2042160"/>
              <a:ext cx="1574800" cy="5486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5" name="TextBox 54"/>
            <p:cNvSpPr txBox="1"/>
            <p:nvPr/>
          </p:nvSpPr>
          <p:spPr>
            <a:xfrm>
              <a:off x="3124200" y="990600"/>
              <a:ext cx="355600" cy="461665"/>
            </a:xfrm>
            <a:prstGeom prst="rect">
              <a:avLst/>
            </a:prstGeom>
            <a:noFill/>
          </p:spPr>
          <p:txBody>
            <a:bodyPr wrap="square" rtlCol="0">
              <a:spAutoFit/>
            </a:bodyPr>
            <a:lstStyle/>
            <a:p>
              <a:r>
                <a:rPr lang="en-US" sz="2400" i="1" dirty="0" smtClean="0"/>
                <a:t>f</a:t>
              </a:r>
              <a:endParaRPr lang="en-US" sz="2400" i="1" dirty="0"/>
            </a:p>
          </p:txBody>
        </p:sp>
        <p:cxnSp>
          <p:nvCxnSpPr>
            <p:cNvPr id="91" name="Straight Arrow Connector 90"/>
            <p:cNvCxnSpPr>
              <a:endCxn id="9" idx="3"/>
            </p:cNvCxnSpPr>
            <p:nvPr/>
          </p:nvCxnSpPr>
          <p:spPr>
            <a:xfrm flipV="1">
              <a:off x="838200" y="2733507"/>
              <a:ext cx="1390837" cy="61929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Composition</a:t>
            </a:r>
            <a:endParaRPr lang="en-US" dirty="0"/>
          </a:p>
        </p:txBody>
      </p:sp>
      <p:sp>
        <p:nvSpPr>
          <p:cNvPr id="3" name="Content Placeholder 2"/>
          <p:cNvSpPr>
            <a:spLocks noGrp="1"/>
          </p:cNvSpPr>
          <p:nvPr>
            <p:ph idx="1"/>
          </p:nvPr>
        </p:nvSpPr>
        <p:spPr/>
        <p:txBody>
          <a:bodyPr/>
          <a:lstStyle/>
          <a:p>
            <a:pPr>
              <a:buNone/>
            </a:pPr>
            <a:r>
              <a:rPr lang="en-US" b="1" dirty="0" smtClean="0"/>
              <a:t>   Example </a:t>
            </a:r>
            <a:r>
              <a:rPr lang="en-US" b="1" dirty="0" smtClean="0">
                <a:latin typeface="Cambria Math" pitchFamily="18" charset="0"/>
                <a:ea typeface="Cambria Math" pitchFamily="18" charset="0"/>
              </a:rPr>
              <a:t>1</a:t>
            </a:r>
            <a:r>
              <a:rPr lang="en-US" dirty="0" smtClean="0"/>
              <a:t>: If                         and                                  , then </a:t>
            </a:r>
          </a:p>
          <a:p>
            <a:endParaRPr lang="en-US" dirty="0" smtClean="0"/>
          </a:p>
          <a:p>
            <a:pPr>
              <a:buNone/>
            </a:pPr>
            <a:r>
              <a:rPr lang="en-US" dirty="0" smtClean="0"/>
              <a:t>     and  </a:t>
            </a:r>
            <a:endParaRPr lang="en-US" dirty="0"/>
          </a:p>
        </p:txBody>
      </p:sp>
      <p:pic>
        <p:nvPicPr>
          <p:cNvPr id="4" name="Picture 3" descr="addin_tmp.png"/>
          <p:cNvPicPr>
            <a:picLocks noChangeAspect="1"/>
          </p:cNvPicPr>
          <p:nvPr>
            <p:custDataLst>
              <p:tags r:id="rId1"/>
            </p:custDataLst>
          </p:nvPr>
        </p:nvPicPr>
        <p:blipFill>
          <a:blip r:embed="rId6" cstate="print"/>
          <a:stretch>
            <a:fillRect/>
          </a:stretch>
        </p:blipFill>
        <p:spPr>
          <a:xfrm>
            <a:off x="3048000" y="1981200"/>
            <a:ext cx="1577340" cy="408623"/>
          </a:xfrm>
          <a:prstGeom prst="rect">
            <a:avLst/>
          </a:prstGeom>
        </p:spPr>
      </p:pic>
      <p:pic>
        <p:nvPicPr>
          <p:cNvPr id="5" name="Picture 4" descr="addin_tmp.png"/>
          <p:cNvPicPr>
            <a:picLocks noChangeAspect="1"/>
          </p:cNvPicPr>
          <p:nvPr>
            <p:custDataLst>
              <p:tags r:id="rId2"/>
            </p:custDataLst>
          </p:nvPr>
        </p:nvPicPr>
        <p:blipFill>
          <a:blip r:embed="rId7" cstate="print"/>
          <a:stretch>
            <a:fillRect/>
          </a:stretch>
        </p:blipFill>
        <p:spPr>
          <a:xfrm>
            <a:off x="5562600" y="1981200"/>
            <a:ext cx="2240280" cy="382905"/>
          </a:xfrm>
          <a:prstGeom prst="rect">
            <a:avLst/>
          </a:prstGeom>
        </p:spPr>
      </p:pic>
      <p:pic>
        <p:nvPicPr>
          <p:cNvPr id="6" name="Picture 5" descr="addin_tmp.png"/>
          <p:cNvPicPr>
            <a:picLocks noChangeAspect="1"/>
          </p:cNvPicPr>
          <p:nvPr>
            <p:custDataLst>
              <p:tags r:id="rId3"/>
            </p:custDataLst>
          </p:nvPr>
        </p:nvPicPr>
        <p:blipFill>
          <a:blip r:embed="rId8" cstate="print"/>
          <a:stretch>
            <a:fillRect/>
          </a:stretch>
        </p:blipFill>
        <p:spPr>
          <a:xfrm>
            <a:off x="2667000" y="2819400"/>
            <a:ext cx="3206115" cy="408623"/>
          </a:xfrm>
          <a:prstGeom prst="rect">
            <a:avLst/>
          </a:prstGeom>
        </p:spPr>
      </p:pic>
      <p:pic>
        <p:nvPicPr>
          <p:cNvPr id="9" name="Picture 8" descr="addin_tmp.png"/>
          <p:cNvPicPr>
            <a:picLocks noChangeAspect="1"/>
          </p:cNvPicPr>
          <p:nvPr>
            <p:custDataLst>
              <p:tags r:id="rId4"/>
            </p:custDataLst>
          </p:nvPr>
        </p:nvPicPr>
        <p:blipFill>
          <a:blip r:embed="rId9" cstate="print"/>
          <a:stretch>
            <a:fillRect/>
          </a:stretch>
        </p:blipFill>
        <p:spPr>
          <a:xfrm>
            <a:off x="2590800" y="3886200"/>
            <a:ext cx="2931795" cy="408623"/>
          </a:xfrm>
          <a:prstGeom prst="rect">
            <a:avLst/>
          </a:prstGeom>
        </p:spPr>
      </p:pic>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Composition Questions</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   Example </a:t>
            </a:r>
            <a:r>
              <a:rPr lang="en-US" b="1" dirty="0" smtClean="0">
                <a:latin typeface="Cambria Math" pitchFamily="18" charset="0"/>
                <a:ea typeface="Cambria Math" pitchFamily="18" charset="0"/>
              </a:rPr>
              <a:t>2</a:t>
            </a:r>
            <a:r>
              <a:rPr lang="en-US" dirty="0" smtClean="0"/>
              <a:t>: Let </a:t>
            </a:r>
            <a:r>
              <a:rPr lang="en-US" i="1" dirty="0" smtClean="0"/>
              <a:t>g</a:t>
            </a:r>
            <a:r>
              <a:rPr lang="en-US" dirty="0" smtClean="0"/>
              <a:t> be the function from the set {</a:t>
            </a:r>
            <a:r>
              <a:rPr lang="en-US" i="1" dirty="0" err="1" smtClean="0"/>
              <a:t>a,b,c</a:t>
            </a:r>
            <a:r>
              <a:rPr lang="en-US" dirty="0" smtClean="0"/>
              <a:t>}</a:t>
            </a:r>
            <a:r>
              <a:rPr lang="en-US" i="1" dirty="0" smtClean="0"/>
              <a:t> </a:t>
            </a:r>
            <a:r>
              <a:rPr lang="en-US" dirty="0" smtClean="0"/>
              <a:t>to itself such that </a:t>
            </a:r>
            <a:r>
              <a:rPr lang="en-US" i="1" dirty="0" smtClean="0"/>
              <a:t>g</a:t>
            </a:r>
            <a:r>
              <a:rPr lang="en-US" dirty="0" smtClean="0"/>
              <a:t>(</a:t>
            </a:r>
            <a:r>
              <a:rPr lang="en-US" i="1" dirty="0" smtClean="0"/>
              <a:t>a</a:t>
            </a:r>
            <a:r>
              <a:rPr lang="en-US" dirty="0" smtClean="0"/>
              <a:t>)</a:t>
            </a:r>
            <a:r>
              <a:rPr lang="en-US" i="1" dirty="0" smtClean="0"/>
              <a:t> = b</a:t>
            </a:r>
            <a:r>
              <a:rPr lang="en-US" dirty="0" smtClean="0"/>
              <a:t>, </a:t>
            </a:r>
            <a:r>
              <a:rPr lang="en-US" i="1" dirty="0" smtClean="0"/>
              <a:t>g</a:t>
            </a:r>
            <a:r>
              <a:rPr lang="en-US" dirty="0" smtClean="0"/>
              <a:t>(</a:t>
            </a:r>
            <a:r>
              <a:rPr lang="en-US" i="1" dirty="0" smtClean="0"/>
              <a:t>b</a:t>
            </a:r>
            <a:r>
              <a:rPr lang="en-US" dirty="0" smtClean="0"/>
              <a:t>)</a:t>
            </a:r>
            <a:r>
              <a:rPr lang="en-US" i="1" dirty="0" smtClean="0"/>
              <a:t> = c</a:t>
            </a:r>
            <a:r>
              <a:rPr lang="en-US" dirty="0" smtClean="0"/>
              <a:t>, and </a:t>
            </a:r>
            <a:r>
              <a:rPr lang="en-US" i="1" dirty="0" smtClean="0"/>
              <a:t>g</a:t>
            </a:r>
            <a:r>
              <a:rPr lang="en-US" dirty="0" smtClean="0"/>
              <a:t>(</a:t>
            </a:r>
            <a:r>
              <a:rPr lang="en-US" i="1" dirty="0" smtClean="0"/>
              <a:t>c</a:t>
            </a:r>
            <a:r>
              <a:rPr lang="en-US" dirty="0" smtClean="0"/>
              <a:t>)</a:t>
            </a:r>
            <a:r>
              <a:rPr lang="en-US" i="1" dirty="0" smtClean="0"/>
              <a:t> = a</a:t>
            </a:r>
            <a:r>
              <a:rPr lang="en-US" dirty="0" smtClean="0"/>
              <a:t>. Let  </a:t>
            </a:r>
            <a:r>
              <a:rPr lang="en-US" i="1" dirty="0" smtClean="0"/>
              <a:t>f</a:t>
            </a:r>
            <a:r>
              <a:rPr lang="en-US" dirty="0" smtClean="0"/>
              <a:t> be the function from the set {</a:t>
            </a:r>
            <a:r>
              <a:rPr lang="en-US" i="1" dirty="0" err="1" smtClean="0"/>
              <a:t>a,b,c</a:t>
            </a:r>
            <a:r>
              <a:rPr lang="en-US" dirty="0" smtClean="0"/>
              <a:t>}</a:t>
            </a:r>
            <a:r>
              <a:rPr lang="en-US" i="1" dirty="0" smtClean="0"/>
              <a:t> </a:t>
            </a:r>
            <a:r>
              <a:rPr lang="en-US" dirty="0" smtClean="0"/>
              <a:t>to the set {</a:t>
            </a:r>
            <a:r>
              <a:rPr lang="en-US" dirty="0" smtClean="0">
                <a:latin typeface="Cambria Math" pitchFamily="18" charset="0"/>
                <a:ea typeface="Cambria Math" pitchFamily="18" charset="0"/>
              </a:rPr>
              <a:t>1,2,3</a:t>
            </a:r>
            <a:r>
              <a:rPr lang="en-US" dirty="0" smtClean="0"/>
              <a:t>}</a:t>
            </a:r>
            <a:r>
              <a:rPr lang="en-US" i="1" dirty="0" smtClean="0"/>
              <a:t> </a:t>
            </a:r>
            <a:r>
              <a:rPr lang="en-US" dirty="0" smtClean="0"/>
              <a:t>such that     </a:t>
            </a:r>
            <a:r>
              <a:rPr lang="en-US" i="1" dirty="0" smtClean="0"/>
              <a:t>f</a:t>
            </a:r>
            <a:r>
              <a:rPr lang="en-US" dirty="0" smtClean="0"/>
              <a:t>(</a:t>
            </a:r>
            <a:r>
              <a:rPr lang="en-US" i="1" dirty="0" smtClean="0"/>
              <a:t>a</a:t>
            </a:r>
            <a:r>
              <a:rPr lang="en-US" dirty="0" smtClean="0"/>
              <a:t>)</a:t>
            </a:r>
            <a:r>
              <a:rPr lang="en-US" i="1" dirty="0" smtClean="0"/>
              <a:t> = </a:t>
            </a:r>
            <a:r>
              <a:rPr lang="en-US" dirty="0" smtClean="0">
                <a:latin typeface="Cambria Math" pitchFamily="18" charset="0"/>
                <a:ea typeface="Cambria Math" pitchFamily="18" charset="0"/>
              </a:rPr>
              <a:t>3</a:t>
            </a:r>
            <a:r>
              <a:rPr lang="en-US" dirty="0" smtClean="0"/>
              <a:t>, </a:t>
            </a:r>
            <a:r>
              <a:rPr lang="en-US" i="1" dirty="0" smtClean="0"/>
              <a:t>f</a:t>
            </a:r>
            <a:r>
              <a:rPr lang="en-US" dirty="0" smtClean="0"/>
              <a:t>(</a:t>
            </a:r>
            <a:r>
              <a:rPr lang="en-US" i="1" dirty="0" smtClean="0"/>
              <a:t>b</a:t>
            </a:r>
            <a:r>
              <a:rPr lang="en-US" dirty="0" smtClean="0"/>
              <a:t>)</a:t>
            </a:r>
            <a:r>
              <a:rPr lang="en-US" i="1" dirty="0" smtClean="0"/>
              <a:t> = </a:t>
            </a:r>
            <a:r>
              <a:rPr lang="en-US" dirty="0" smtClean="0">
                <a:latin typeface="Cambria Math" pitchFamily="18" charset="0"/>
                <a:ea typeface="Cambria Math" pitchFamily="18" charset="0"/>
              </a:rPr>
              <a:t>2</a:t>
            </a:r>
            <a:r>
              <a:rPr lang="en-US" dirty="0" smtClean="0"/>
              <a:t>, and </a:t>
            </a:r>
            <a:r>
              <a:rPr lang="en-US" i="1" dirty="0" smtClean="0"/>
              <a:t>f</a:t>
            </a:r>
            <a:r>
              <a:rPr lang="en-US" dirty="0" smtClean="0"/>
              <a:t>(</a:t>
            </a:r>
            <a:r>
              <a:rPr lang="en-US" i="1" dirty="0" smtClean="0"/>
              <a:t>c</a:t>
            </a:r>
            <a:r>
              <a:rPr lang="en-US" dirty="0" smtClean="0"/>
              <a:t>)</a:t>
            </a:r>
            <a:r>
              <a:rPr lang="en-US" i="1" dirty="0" smtClean="0"/>
              <a:t> =</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1</a:t>
            </a:r>
            <a:r>
              <a:rPr lang="en-US" dirty="0" smtClean="0"/>
              <a:t>.</a:t>
            </a:r>
          </a:p>
          <a:p>
            <a:pPr>
              <a:buNone/>
            </a:pPr>
            <a:r>
              <a:rPr lang="en-US" dirty="0" smtClean="0"/>
              <a:t>    What is the composition of </a:t>
            </a:r>
            <a:r>
              <a:rPr lang="en-US" i="1" dirty="0" smtClean="0"/>
              <a:t>f</a:t>
            </a:r>
            <a:r>
              <a:rPr lang="en-US" dirty="0" smtClean="0"/>
              <a:t> and </a:t>
            </a:r>
            <a:r>
              <a:rPr lang="en-US" i="1" dirty="0" smtClean="0"/>
              <a:t>g</a:t>
            </a:r>
            <a:r>
              <a:rPr lang="en-US" dirty="0" smtClean="0"/>
              <a:t>, and what is the composition of </a:t>
            </a:r>
            <a:r>
              <a:rPr lang="en-US" i="1" dirty="0" smtClean="0"/>
              <a:t>g </a:t>
            </a:r>
            <a:r>
              <a:rPr lang="en-US" dirty="0" smtClean="0"/>
              <a:t>and </a:t>
            </a:r>
            <a:r>
              <a:rPr lang="en-US" i="1" dirty="0" smtClean="0"/>
              <a:t>f</a:t>
            </a:r>
            <a:r>
              <a:rPr lang="en-US" dirty="0" smtClean="0"/>
              <a:t>.</a:t>
            </a:r>
          </a:p>
          <a:p>
            <a:pPr>
              <a:buNone/>
            </a:pPr>
            <a:r>
              <a:rPr lang="en-US" b="1" dirty="0" smtClean="0"/>
              <a:t>    Solution:  </a:t>
            </a:r>
            <a:r>
              <a:rPr lang="en-US" dirty="0" smtClean="0"/>
              <a:t>The composition </a:t>
            </a:r>
            <a:r>
              <a:rPr lang="en-US" i="1" dirty="0" err="1" smtClean="0"/>
              <a:t>f</a:t>
            </a:r>
            <a:r>
              <a:rPr lang="en-US" i="1" dirty="0" err="1" smtClean="0">
                <a:latin typeface="Cambria Math"/>
                <a:ea typeface="Cambria Math"/>
              </a:rPr>
              <a:t>∘g</a:t>
            </a:r>
            <a:r>
              <a:rPr lang="en-US" dirty="0" smtClean="0"/>
              <a:t>  is defined by </a:t>
            </a:r>
          </a:p>
          <a:p>
            <a:pPr lvl="1">
              <a:buNone/>
            </a:pPr>
            <a:r>
              <a:rPr lang="en-US" i="1" dirty="0" err="1" smtClean="0"/>
              <a:t>f</a:t>
            </a:r>
            <a:r>
              <a:rPr lang="en-US" i="1" dirty="0" err="1" smtClean="0">
                <a:latin typeface="Cambria Math"/>
                <a:ea typeface="Cambria Math"/>
              </a:rPr>
              <a:t>∘g</a:t>
            </a:r>
            <a:r>
              <a:rPr lang="en-US" i="1" dirty="0" smtClean="0">
                <a:latin typeface="Cambria Math"/>
                <a:ea typeface="Cambria Math"/>
              </a:rPr>
              <a:t>  </a:t>
            </a:r>
            <a:r>
              <a:rPr lang="en-US" dirty="0" smtClean="0">
                <a:latin typeface="Cambria Math"/>
                <a:ea typeface="Cambria Math"/>
              </a:rPr>
              <a:t>(</a:t>
            </a:r>
            <a:r>
              <a:rPr lang="en-US" i="1" dirty="0" smtClean="0">
                <a:latin typeface="Cambria Math"/>
                <a:ea typeface="Cambria Math"/>
              </a:rPr>
              <a:t>a</a:t>
            </a:r>
            <a:r>
              <a:rPr lang="en-US" dirty="0" smtClean="0">
                <a:latin typeface="Cambria Math"/>
                <a:ea typeface="Cambria Math"/>
              </a:rPr>
              <a:t>)</a:t>
            </a:r>
            <a:r>
              <a:rPr lang="en-US" i="1" dirty="0" smtClean="0">
                <a:latin typeface="Cambria Math"/>
                <a:ea typeface="Cambria Math"/>
              </a:rPr>
              <a:t>= </a:t>
            </a:r>
            <a:r>
              <a:rPr lang="en-US" i="1" dirty="0" smtClean="0">
                <a:ea typeface="Cambria Math"/>
              </a:rPr>
              <a:t>f</a:t>
            </a:r>
            <a:r>
              <a:rPr lang="en-US" i="1" dirty="0" smtClean="0">
                <a:latin typeface="Cambria Math"/>
                <a:ea typeface="Cambria Math"/>
              </a:rPr>
              <a:t>(g</a:t>
            </a:r>
            <a:r>
              <a:rPr lang="en-US" dirty="0" smtClean="0">
                <a:latin typeface="Cambria Math"/>
                <a:ea typeface="Cambria Math"/>
              </a:rPr>
              <a:t>(</a:t>
            </a:r>
            <a:r>
              <a:rPr lang="en-US" i="1" dirty="0" smtClean="0">
                <a:latin typeface="Cambria Math"/>
                <a:ea typeface="Cambria Math"/>
              </a:rPr>
              <a:t>a</a:t>
            </a:r>
            <a:r>
              <a:rPr lang="en-US" dirty="0" smtClean="0">
                <a:latin typeface="Cambria Math"/>
                <a:ea typeface="Cambria Math"/>
              </a:rPr>
              <a:t>))</a:t>
            </a:r>
            <a:r>
              <a:rPr lang="en-US" i="1" dirty="0" smtClean="0">
                <a:latin typeface="Cambria Math"/>
                <a:ea typeface="Cambria Math"/>
              </a:rPr>
              <a:t> = </a:t>
            </a:r>
            <a:r>
              <a:rPr lang="en-US" i="1" dirty="0" smtClean="0">
                <a:ea typeface="Cambria Math"/>
              </a:rPr>
              <a:t>f</a:t>
            </a:r>
            <a:r>
              <a:rPr lang="en-US" dirty="0" smtClean="0">
                <a:latin typeface="Cambria Math"/>
                <a:ea typeface="Cambria Math"/>
              </a:rPr>
              <a:t>(</a:t>
            </a:r>
            <a:r>
              <a:rPr lang="en-US" i="1" dirty="0" smtClean="0">
                <a:latin typeface="Cambria Math"/>
                <a:ea typeface="Cambria Math"/>
              </a:rPr>
              <a:t>b</a:t>
            </a:r>
            <a:r>
              <a:rPr lang="en-US" dirty="0" smtClean="0">
                <a:latin typeface="Cambria Math"/>
                <a:ea typeface="Cambria Math"/>
              </a:rPr>
              <a:t>)</a:t>
            </a:r>
            <a:r>
              <a:rPr lang="en-US" i="1" dirty="0" smtClean="0">
                <a:latin typeface="Cambria Math"/>
                <a:ea typeface="Cambria Math"/>
              </a:rPr>
              <a:t> = </a:t>
            </a:r>
            <a:r>
              <a:rPr lang="en-US" dirty="0" smtClean="0">
                <a:latin typeface="Cambria Math"/>
                <a:ea typeface="Cambria Math"/>
              </a:rPr>
              <a:t>2</a:t>
            </a:r>
            <a:r>
              <a:rPr lang="en-US" i="1" dirty="0" smtClean="0">
                <a:latin typeface="Cambria Math"/>
                <a:ea typeface="Cambria Math"/>
              </a:rPr>
              <a:t>.</a:t>
            </a:r>
            <a:r>
              <a:rPr lang="en-US" dirty="0" smtClean="0"/>
              <a:t> </a:t>
            </a:r>
          </a:p>
          <a:p>
            <a:pPr lvl="1">
              <a:buNone/>
            </a:pPr>
            <a:r>
              <a:rPr lang="en-US" i="1" dirty="0" err="1" smtClean="0"/>
              <a:t>f</a:t>
            </a:r>
            <a:r>
              <a:rPr lang="en-US" i="1" dirty="0" err="1" smtClean="0">
                <a:latin typeface="Cambria Math"/>
                <a:ea typeface="Cambria Math"/>
              </a:rPr>
              <a:t>∘g</a:t>
            </a:r>
            <a:r>
              <a:rPr lang="en-US" i="1" dirty="0" smtClean="0">
                <a:latin typeface="Cambria Math"/>
                <a:ea typeface="Cambria Math"/>
              </a:rPr>
              <a:t>  </a:t>
            </a:r>
            <a:r>
              <a:rPr lang="en-US" dirty="0" smtClean="0">
                <a:latin typeface="Cambria Math"/>
                <a:ea typeface="Cambria Math"/>
              </a:rPr>
              <a:t>(</a:t>
            </a:r>
            <a:r>
              <a:rPr lang="en-US" i="1" dirty="0" smtClean="0">
                <a:latin typeface="Cambria Math"/>
                <a:ea typeface="Cambria Math"/>
              </a:rPr>
              <a:t>b</a:t>
            </a:r>
            <a:r>
              <a:rPr lang="en-US" dirty="0" smtClean="0">
                <a:latin typeface="Cambria Math"/>
                <a:ea typeface="Cambria Math"/>
              </a:rPr>
              <a:t>)</a:t>
            </a:r>
            <a:r>
              <a:rPr lang="en-US" i="1" dirty="0" smtClean="0">
                <a:latin typeface="Cambria Math"/>
                <a:ea typeface="Cambria Math"/>
              </a:rPr>
              <a:t>= </a:t>
            </a:r>
            <a:r>
              <a:rPr lang="en-US" i="1" dirty="0" smtClean="0">
                <a:ea typeface="Cambria Math"/>
              </a:rPr>
              <a:t>f</a:t>
            </a:r>
            <a:r>
              <a:rPr lang="en-US" dirty="0" smtClean="0">
                <a:latin typeface="Cambria Math"/>
                <a:ea typeface="Cambria Math"/>
              </a:rPr>
              <a:t>(</a:t>
            </a:r>
            <a:r>
              <a:rPr lang="en-US" i="1" dirty="0" smtClean="0">
                <a:latin typeface="Cambria Math"/>
                <a:ea typeface="Cambria Math"/>
              </a:rPr>
              <a:t>g</a:t>
            </a:r>
            <a:r>
              <a:rPr lang="en-US" dirty="0" smtClean="0">
                <a:latin typeface="Cambria Math"/>
                <a:ea typeface="Cambria Math"/>
              </a:rPr>
              <a:t>(</a:t>
            </a:r>
            <a:r>
              <a:rPr lang="en-US" i="1" dirty="0" smtClean="0">
                <a:latin typeface="Cambria Math"/>
                <a:ea typeface="Cambria Math"/>
              </a:rPr>
              <a:t>b</a:t>
            </a:r>
            <a:r>
              <a:rPr lang="en-US" dirty="0" smtClean="0">
                <a:latin typeface="Cambria Math"/>
                <a:ea typeface="Cambria Math"/>
              </a:rPr>
              <a:t>)) </a:t>
            </a:r>
            <a:r>
              <a:rPr lang="en-US" i="1" dirty="0" smtClean="0">
                <a:latin typeface="Cambria Math"/>
                <a:ea typeface="Cambria Math"/>
              </a:rPr>
              <a:t>= </a:t>
            </a:r>
            <a:r>
              <a:rPr lang="en-US" i="1" dirty="0" smtClean="0">
                <a:ea typeface="Cambria Math"/>
              </a:rPr>
              <a:t>f</a:t>
            </a:r>
            <a:r>
              <a:rPr lang="en-US" dirty="0" smtClean="0">
                <a:latin typeface="Cambria Math"/>
                <a:ea typeface="Cambria Math"/>
              </a:rPr>
              <a:t>(</a:t>
            </a:r>
            <a:r>
              <a:rPr lang="en-US" i="1" dirty="0" smtClean="0">
                <a:latin typeface="Cambria Math"/>
                <a:ea typeface="Cambria Math"/>
              </a:rPr>
              <a:t>c</a:t>
            </a:r>
            <a:r>
              <a:rPr lang="en-US" dirty="0" smtClean="0">
                <a:latin typeface="Cambria Math"/>
                <a:ea typeface="Cambria Math"/>
              </a:rPr>
              <a:t>)</a:t>
            </a:r>
            <a:r>
              <a:rPr lang="en-US" i="1" dirty="0" smtClean="0">
                <a:latin typeface="Cambria Math"/>
                <a:ea typeface="Cambria Math"/>
              </a:rPr>
              <a:t> = </a:t>
            </a:r>
            <a:r>
              <a:rPr lang="en-US" dirty="0" smtClean="0">
                <a:latin typeface="Cambria Math"/>
                <a:ea typeface="Cambria Math"/>
              </a:rPr>
              <a:t>1</a:t>
            </a:r>
            <a:r>
              <a:rPr lang="en-US" i="1" dirty="0" smtClean="0">
                <a:latin typeface="Cambria Math"/>
                <a:ea typeface="Cambria Math"/>
              </a:rPr>
              <a:t>.</a:t>
            </a:r>
            <a:r>
              <a:rPr lang="en-US" dirty="0" smtClean="0"/>
              <a:t> </a:t>
            </a:r>
          </a:p>
          <a:p>
            <a:pPr lvl="1">
              <a:buNone/>
            </a:pPr>
            <a:r>
              <a:rPr lang="en-US" i="1" dirty="0" err="1" smtClean="0"/>
              <a:t>f</a:t>
            </a:r>
            <a:r>
              <a:rPr lang="en-US" i="1" dirty="0" err="1" smtClean="0">
                <a:latin typeface="Cambria Math"/>
                <a:ea typeface="Cambria Math"/>
              </a:rPr>
              <a:t>∘g</a:t>
            </a:r>
            <a:r>
              <a:rPr lang="en-US" i="1" dirty="0" smtClean="0">
                <a:latin typeface="Cambria Math"/>
                <a:ea typeface="Cambria Math"/>
              </a:rPr>
              <a:t>  </a:t>
            </a:r>
            <a:r>
              <a:rPr lang="en-US" dirty="0" smtClean="0">
                <a:latin typeface="Cambria Math"/>
                <a:ea typeface="Cambria Math"/>
              </a:rPr>
              <a:t>(</a:t>
            </a:r>
            <a:r>
              <a:rPr lang="en-US" i="1" dirty="0" smtClean="0">
                <a:latin typeface="Cambria Math"/>
                <a:ea typeface="Cambria Math"/>
              </a:rPr>
              <a:t>c</a:t>
            </a:r>
            <a:r>
              <a:rPr lang="en-US" dirty="0" smtClean="0">
                <a:latin typeface="Cambria Math"/>
                <a:ea typeface="Cambria Math"/>
              </a:rPr>
              <a:t>)</a:t>
            </a:r>
            <a:r>
              <a:rPr lang="en-US" i="1" dirty="0" smtClean="0">
                <a:latin typeface="Cambria Math"/>
                <a:ea typeface="Cambria Math"/>
              </a:rPr>
              <a:t>= </a:t>
            </a:r>
            <a:r>
              <a:rPr lang="en-US" i="1" dirty="0" smtClean="0">
                <a:ea typeface="Cambria Math"/>
              </a:rPr>
              <a:t>f</a:t>
            </a:r>
            <a:r>
              <a:rPr lang="en-US" dirty="0" smtClean="0">
                <a:latin typeface="Cambria Math"/>
                <a:ea typeface="Cambria Math"/>
              </a:rPr>
              <a:t>(</a:t>
            </a:r>
            <a:r>
              <a:rPr lang="en-US" i="1" dirty="0" smtClean="0">
                <a:latin typeface="Cambria Math"/>
                <a:ea typeface="Cambria Math"/>
              </a:rPr>
              <a:t>g</a:t>
            </a:r>
            <a:r>
              <a:rPr lang="en-US" dirty="0" smtClean="0">
                <a:latin typeface="Cambria Math"/>
                <a:ea typeface="Cambria Math"/>
              </a:rPr>
              <a:t>(</a:t>
            </a:r>
            <a:r>
              <a:rPr lang="en-US" i="1" dirty="0" smtClean="0">
                <a:latin typeface="Cambria Math"/>
                <a:ea typeface="Cambria Math"/>
              </a:rPr>
              <a:t>c</a:t>
            </a:r>
            <a:r>
              <a:rPr lang="en-US" dirty="0" smtClean="0">
                <a:latin typeface="Cambria Math"/>
                <a:ea typeface="Cambria Math"/>
              </a:rPr>
              <a:t>))</a:t>
            </a:r>
            <a:r>
              <a:rPr lang="en-US" i="1" dirty="0" smtClean="0">
                <a:latin typeface="Cambria Math"/>
                <a:ea typeface="Cambria Math"/>
              </a:rPr>
              <a:t> = </a:t>
            </a:r>
            <a:r>
              <a:rPr lang="en-US" i="1" dirty="0" smtClean="0">
                <a:ea typeface="Cambria Math"/>
              </a:rPr>
              <a:t>f</a:t>
            </a:r>
            <a:r>
              <a:rPr lang="en-US" dirty="0" smtClean="0">
                <a:latin typeface="Cambria Math"/>
                <a:ea typeface="Cambria Math"/>
              </a:rPr>
              <a:t>(</a:t>
            </a:r>
            <a:r>
              <a:rPr lang="en-US" i="1" dirty="0" smtClean="0">
                <a:latin typeface="Cambria Math"/>
                <a:ea typeface="Cambria Math"/>
              </a:rPr>
              <a:t>a</a:t>
            </a:r>
            <a:r>
              <a:rPr lang="en-US" dirty="0" smtClean="0">
                <a:latin typeface="Cambria Math"/>
                <a:ea typeface="Cambria Math"/>
              </a:rPr>
              <a:t>)</a:t>
            </a:r>
            <a:r>
              <a:rPr lang="en-US" i="1" dirty="0" smtClean="0">
                <a:latin typeface="Cambria Math"/>
                <a:ea typeface="Cambria Math"/>
              </a:rPr>
              <a:t> = </a:t>
            </a:r>
            <a:r>
              <a:rPr lang="en-US" dirty="0" smtClean="0">
                <a:latin typeface="Cambria Math"/>
                <a:ea typeface="Cambria Math"/>
              </a:rPr>
              <a:t>3</a:t>
            </a:r>
            <a:r>
              <a:rPr lang="en-US" i="1" dirty="0" smtClean="0">
                <a:latin typeface="Cambria Math"/>
                <a:ea typeface="Cambria Math"/>
              </a:rPr>
              <a:t>.</a:t>
            </a:r>
            <a:r>
              <a:rPr lang="en-US" dirty="0" smtClean="0"/>
              <a:t> </a:t>
            </a:r>
          </a:p>
          <a:p>
            <a:pPr lvl="1">
              <a:buNone/>
            </a:pPr>
            <a:r>
              <a:rPr lang="en-US" dirty="0" smtClean="0"/>
              <a:t>Note that </a:t>
            </a:r>
            <a:r>
              <a:rPr lang="en-US" i="1" dirty="0" err="1" smtClean="0"/>
              <a:t>g</a:t>
            </a:r>
            <a:r>
              <a:rPr lang="en-US" i="1" dirty="0" err="1" smtClean="0">
                <a:latin typeface="Cambria Math"/>
                <a:ea typeface="Cambria Math"/>
              </a:rPr>
              <a:t>∘f</a:t>
            </a:r>
            <a:r>
              <a:rPr lang="en-US" i="1" dirty="0" smtClean="0">
                <a:latin typeface="Cambria Math"/>
                <a:ea typeface="Cambria Math"/>
              </a:rPr>
              <a:t>  </a:t>
            </a:r>
            <a:r>
              <a:rPr lang="en-US" dirty="0" smtClean="0">
                <a:latin typeface="Cambria Math"/>
                <a:ea typeface="Cambria Math"/>
              </a:rPr>
              <a:t>is not defined, because the range of </a:t>
            </a:r>
            <a:r>
              <a:rPr lang="en-US" i="1" dirty="0" smtClean="0">
                <a:ea typeface="Cambria Math"/>
              </a:rPr>
              <a:t>f</a:t>
            </a:r>
            <a:r>
              <a:rPr lang="en-US" dirty="0" smtClean="0">
                <a:latin typeface="Cambria Math"/>
                <a:ea typeface="Cambria Math"/>
              </a:rPr>
              <a:t> is not a subset of the domain of </a:t>
            </a:r>
            <a:r>
              <a:rPr lang="en-US" i="1" dirty="0" smtClean="0">
                <a:ea typeface="Cambria Math"/>
              </a:rPr>
              <a:t>g</a:t>
            </a:r>
            <a:r>
              <a:rPr lang="en-US" dirty="0" smtClean="0">
                <a:latin typeface="Cambria Math"/>
                <a:ea typeface="Cambria Math"/>
              </a:rPr>
              <a:t>. </a:t>
            </a:r>
            <a:endParaRPr lang="en-US" dirty="0" smtClean="0"/>
          </a:p>
          <a:p>
            <a:pPr lvl="1"/>
            <a:endParaRPr lang="en-US" dirty="0" smtClean="0"/>
          </a:p>
          <a:p>
            <a:pPr lvl="1"/>
            <a:endParaRPr lang="en-US" dirty="0" smtClean="0"/>
          </a:p>
          <a:p>
            <a:pPr lvl="1"/>
            <a:endParaRPr lang="en-US" dirty="0" smtClean="0"/>
          </a:p>
          <a:p>
            <a:endParaRPr lang="en-US" dirty="0" smtClean="0"/>
          </a:p>
          <a:p>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Composition Questions</a:t>
            </a:r>
            <a:endParaRPr lang="en-US" dirty="0"/>
          </a:p>
        </p:txBody>
      </p:sp>
      <p:sp>
        <p:nvSpPr>
          <p:cNvPr id="3" name="Content Placeholder 2"/>
          <p:cNvSpPr>
            <a:spLocks noGrp="1"/>
          </p:cNvSpPr>
          <p:nvPr>
            <p:ph idx="1"/>
          </p:nvPr>
        </p:nvSpPr>
        <p:spPr/>
        <p:txBody>
          <a:bodyPr>
            <a:normAutofit/>
          </a:bodyPr>
          <a:lstStyle/>
          <a:p>
            <a:pPr>
              <a:buNone/>
            </a:pPr>
            <a:r>
              <a:rPr lang="en-US" b="1" dirty="0" smtClean="0"/>
              <a:t>   Example </a:t>
            </a:r>
            <a:r>
              <a:rPr lang="en-US" b="1" dirty="0" smtClean="0">
                <a:latin typeface="Cambria Math" pitchFamily="18" charset="0"/>
                <a:ea typeface="Cambria Math" pitchFamily="18" charset="0"/>
              </a:rPr>
              <a:t>2</a:t>
            </a:r>
            <a:r>
              <a:rPr lang="en-US" dirty="0" smtClean="0"/>
              <a:t>: Let f and g be functions from the set of integers to the set of integers defined by  </a:t>
            </a:r>
            <a:r>
              <a:rPr lang="en-US" i="1" dirty="0" smtClean="0"/>
              <a:t>f</a:t>
            </a:r>
            <a:r>
              <a:rPr lang="en-US" dirty="0" smtClean="0"/>
              <a:t>(</a:t>
            </a:r>
            <a:r>
              <a:rPr lang="en-US" i="1" dirty="0" smtClean="0"/>
              <a:t>x</a:t>
            </a:r>
            <a:r>
              <a:rPr lang="en-US" dirty="0" smtClean="0"/>
              <a:t>)</a:t>
            </a:r>
            <a:r>
              <a:rPr lang="en-US" i="1" dirty="0" smtClean="0"/>
              <a:t> = </a:t>
            </a:r>
            <a:r>
              <a:rPr lang="en-US" dirty="0" smtClean="0">
                <a:latin typeface="Cambria Math" pitchFamily="18" charset="0"/>
                <a:ea typeface="Cambria Math" pitchFamily="18" charset="0"/>
              </a:rPr>
              <a:t>2</a:t>
            </a:r>
            <a:r>
              <a:rPr lang="en-US" i="1" dirty="0" smtClean="0"/>
              <a:t>x </a:t>
            </a:r>
            <a:r>
              <a:rPr lang="en-US" dirty="0" smtClean="0"/>
              <a:t>+</a:t>
            </a:r>
            <a:r>
              <a:rPr lang="en-US" i="1" dirty="0" smtClean="0"/>
              <a:t> </a:t>
            </a:r>
            <a:r>
              <a:rPr lang="en-US" dirty="0" smtClean="0">
                <a:latin typeface="Cambria Math" pitchFamily="18" charset="0"/>
                <a:ea typeface="Cambria Math" pitchFamily="18" charset="0"/>
              </a:rPr>
              <a:t>3</a:t>
            </a:r>
            <a:r>
              <a:rPr lang="en-US" i="1" dirty="0" smtClean="0"/>
              <a:t> </a:t>
            </a:r>
            <a:r>
              <a:rPr lang="en-US" dirty="0" smtClean="0"/>
              <a:t>and </a:t>
            </a:r>
            <a:r>
              <a:rPr lang="en-US" i="1" dirty="0" smtClean="0"/>
              <a:t>g</a:t>
            </a:r>
            <a:r>
              <a:rPr lang="en-US" dirty="0" smtClean="0"/>
              <a:t>(</a:t>
            </a:r>
            <a:r>
              <a:rPr lang="en-US" i="1" dirty="0" smtClean="0"/>
              <a:t>x</a:t>
            </a:r>
            <a:r>
              <a:rPr lang="en-US" dirty="0" smtClean="0"/>
              <a:t>)</a:t>
            </a:r>
            <a:r>
              <a:rPr lang="en-US" i="1" dirty="0" smtClean="0"/>
              <a:t> = </a:t>
            </a:r>
            <a:r>
              <a:rPr lang="en-US" dirty="0" smtClean="0">
                <a:latin typeface="Cambria Math" pitchFamily="18" charset="0"/>
                <a:ea typeface="Cambria Math" pitchFamily="18" charset="0"/>
              </a:rPr>
              <a:t>3</a:t>
            </a:r>
            <a:r>
              <a:rPr lang="en-US" i="1" dirty="0" smtClean="0"/>
              <a:t>x </a:t>
            </a:r>
            <a:r>
              <a:rPr lang="en-US" dirty="0" smtClean="0"/>
              <a:t>+</a:t>
            </a:r>
            <a:r>
              <a:rPr lang="en-US" i="1" dirty="0" smtClean="0"/>
              <a:t> </a:t>
            </a:r>
            <a:r>
              <a:rPr lang="en-US" dirty="0" smtClean="0">
                <a:latin typeface="Cambria Math" pitchFamily="18" charset="0"/>
                <a:ea typeface="Cambria Math" pitchFamily="18" charset="0"/>
              </a:rPr>
              <a:t>2</a:t>
            </a:r>
            <a:r>
              <a:rPr lang="en-US" dirty="0" smtClean="0"/>
              <a:t>. </a:t>
            </a:r>
          </a:p>
          <a:p>
            <a:pPr>
              <a:buNone/>
            </a:pPr>
            <a:r>
              <a:rPr lang="en-US" dirty="0" smtClean="0"/>
              <a:t>   What is the composition of </a:t>
            </a:r>
            <a:r>
              <a:rPr lang="en-US" i="1" dirty="0" smtClean="0"/>
              <a:t>f</a:t>
            </a:r>
            <a:r>
              <a:rPr lang="en-US" dirty="0" smtClean="0"/>
              <a:t> and </a:t>
            </a:r>
            <a:r>
              <a:rPr lang="en-US" i="1" dirty="0" smtClean="0"/>
              <a:t>g</a:t>
            </a:r>
            <a:r>
              <a:rPr lang="en-US" dirty="0" smtClean="0"/>
              <a:t>, and also the composition of </a:t>
            </a:r>
            <a:r>
              <a:rPr lang="en-US" i="1" dirty="0" smtClean="0"/>
              <a:t>g</a:t>
            </a:r>
            <a:r>
              <a:rPr lang="en-US" dirty="0" smtClean="0"/>
              <a:t> and </a:t>
            </a:r>
            <a:r>
              <a:rPr lang="en-US" i="1" dirty="0" smtClean="0"/>
              <a:t>f </a:t>
            </a:r>
            <a:r>
              <a:rPr lang="en-US" dirty="0" smtClean="0"/>
              <a:t>?</a:t>
            </a:r>
          </a:p>
          <a:p>
            <a:pPr>
              <a:buNone/>
            </a:pPr>
            <a:r>
              <a:rPr lang="en-US" b="1" dirty="0" smtClean="0"/>
              <a:t>     Solution:</a:t>
            </a:r>
            <a:endParaRPr lang="en-US" dirty="0" smtClean="0"/>
          </a:p>
          <a:p>
            <a:pPr lvl="1">
              <a:buNone/>
            </a:pPr>
            <a:r>
              <a:rPr lang="en-US" i="1" dirty="0" err="1" smtClean="0"/>
              <a:t>f</a:t>
            </a:r>
            <a:r>
              <a:rPr lang="en-US" i="1" dirty="0" err="1" smtClean="0">
                <a:latin typeface="Cambria Math"/>
                <a:ea typeface="Cambria Math"/>
              </a:rPr>
              <a:t>∘g</a:t>
            </a:r>
            <a:r>
              <a:rPr lang="en-US" i="1" dirty="0" smtClean="0">
                <a:latin typeface="Cambria Math"/>
                <a:ea typeface="Cambria Math"/>
              </a:rPr>
              <a:t>  </a:t>
            </a:r>
            <a:r>
              <a:rPr lang="en-US" dirty="0" smtClean="0">
                <a:latin typeface="Cambria Math"/>
                <a:ea typeface="Cambria Math"/>
              </a:rPr>
              <a:t>(</a:t>
            </a:r>
            <a:r>
              <a:rPr lang="en-US" i="1" dirty="0" smtClean="0">
                <a:ea typeface="Cambria Math"/>
              </a:rPr>
              <a:t>x</a:t>
            </a:r>
            <a:r>
              <a:rPr lang="en-US" dirty="0" smtClean="0">
                <a:latin typeface="Cambria Math"/>
                <a:ea typeface="Cambria Math"/>
              </a:rPr>
              <a:t>)= </a:t>
            </a:r>
            <a:r>
              <a:rPr lang="en-US" i="1" dirty="0" smtClean="0">
                <a:ea typeface="Cambria Math"/>
              </a:rPr>
              <a:t>f</a:t>
            </a:r>
            <a:r>
              <a:rPr lang="en-US" dirty="0" smtClean="0">
                <a:latin typeface="Cambria Math"/>
                <a:ea typeface="Cambria Math"/>
              </a:rPr>
              <a:t>(</a:t>
            </a:r>
            <a:r>
              <a:rPr lang="en-US" i="1" dirty="0" smtClean="0">
                <a:latin typeface="Cambria Math"/>
                <a:ea typeface="Cambria Math"/>
              </a:rPr>
              <a:t>g</a:t>
            </a:r>
            <a:r>
              <a:rPr lang="en-US" dirty="0" smtClean="0">
                <a:latin typeface="Cambria Math"/>
                <a:ea typeface="Cambria Math"/>
              </a:rPr>
              <a:t>(</a:t>
            </a:r>
            <a:r>
              <a:rPr lang="en-US" i="1" dirty="0" smtClean="0">
                <a:ea typeface="Cambria Math"/>
              </a:rPr>
              <a:t>x</a:t>
            </a:r>
            <a:r>
              <a:rPr lang="en-US" dirty="0" smtClean="0">
                <a:latin typeface="Cambria Math"/>
                <a:ea typeface="Cambria Math"/>
              </a:rPr>
              <a:t>)) =</a:t>
            </a:r>
            <a:r>
              <a:rPr lang="en-US" i="1" dirty="0" smtClean="0">
                <a:latin typeface="Cambria Math"/>
                <a:ea typeface="Cambria Math"/>
              </a:rPr>
              <a:t> </a:t>
            </a:r>
            <a:r>
              <a:rPr lang="en-US" i="1" dirty="0" smtClean="0">
                <a:ea typeface="Cambria Math"/>
              </a:rPr>
              <a:t>f</a:t>
            </a:r>
            <a:r>
              <a:rPr lang="en-US" dirty="0" smtClean="0">
                <a:latin typeface="Cambria Math"/>
                <a:ea typeface="Cambria Math"/>
              </a:rPr>
              <a:t>(3</a:t>
            </a:r>
            <a:r>
              <a:rPr lang="en-US" i="1" dirty="0" smtClean="0">
                <a:ea typeface="Cambria Math"/>
              </a:rPr>
              <a:t>x</a:t>
            </a:r>
            <a:r>
              <a:rPr lang="en-US" i="1" dirty="0" smtClean="0">
                <a:latin typeface="Cambria Math"/>
                <a:ea typeface="Cambria Math"/>
              </a:rPr>
              <a:t> </a:t>
            </a:r>
            <a:r>
              <a:rPr lang="en-US" dirty="0" smtClean="0">
                <a:latin typeface="Cambria Math"/>
                <a:ea typeface="Cambria Math"/>
              </a:rPr>
              <a:t>+</a:t>
            </a:r>
            <a:r>
              <a:rPr lang="en-US" i="1" dirty="0" smtClean="0">
                <a:latin typeface="Cambria Math"/>
                <a:ea typeface="Cambria Math"/>
              </a:rPr>
              <a:t> </a:t>
            </a:r>
            <a:r>
              <a:rPr lang="en-US" dirty="0" smtClean="0">
                <a:latin typeface="Cambria Math"/>
                <a:ea typeface="Cambria Math"/>
              </a:rPr>
              <a:t>2)</a:t>
            </a:r>
            <a:r>
              <a:rPr lang="en-US" i="1" dirty="0" smtClean="0">
                <a:latin typeface="Cambria Math"/>
                <a:ea typeface="Cambria Math"/>
              </a:rPr>
              <a:t> </a:t>
            </a:r>
            <a:r>
              <a:rPr lang="en-US" dirty="0" smtClean="0">
                <a:latin typeface="Cambria Math"/>
                <a:ea typeface="Cambria Math"/>
              </a:rPr>
              <a:t>=</a:t>
            </a:r>
            <a:r>
              <a:rPr lang="en-US" i="1" dirty="0" smtClean="0">
                <a:latin typeface="Cambria Math"/>
                <a:ea typeface="Cambria Math"/>
              </a:rPr>
              <a:t> </a:t>
            </a:r>
            <a:r>
              <a:rPr lang="en-US" dirty="0" smtClean="0">
                <a:latin typeface="Cambria Math"/>
                <a:ea typeface="Cambria Math"/>
              </a:rPr>
              <a:t>2(3</a:t>
            </a:r>
            <a:r>
              <a:rPr lang="en-US" i="1" dirty="0" smtClean="0">
                <a:ea typeface="Cambria Math"/>
              </a:rPr>
              <a:t>x</a:t>
            </a:r>
            <a:r>
              <a:rPr lang="en-US" dirty="0" smtClean="0">
                <a:latin typeface="Cambria Math"/>
                <a:ea typeface="Cambria Math"/>
              </a:rPr>
              <a:t> +</a:t>
            </a:r>
            <a:r>
              <a:rPr lang="en-US" i="1" dirty="0" smtClean="0">
                <a:latin typeface="Cambria Math"/>
                <a:ea typeface="Cambria Math"/>
              </a:rPr>
              <a:t> </a:t>
            </a:r>
            <a:r>
              <a:rPr lang="en-US" dirty="0" smtClean="0">
                <a:latin typeface="Cambria Math"/>
                <a:ea typeface="Cambria Math"/>
              </a:rPr>
              <a:t>2)</a:t>
            </a:r>
            <a:r>
              <a:rPr lang="en-US" i="1" dirty="0" smtClean="0">
                <a:latin typeface="Cambria Math"/>
                <a:ea typeface="Cambria Math"/>
              </a:rPr>
              <a:t> </a:t>
            </a:r>
            <a:r>
              <a:rPr lang="en-US" dirty="0" smtClean="0">
                <a:latin typeface="Cambria Math"/>
                <a:ea typeface="Cambria Math"/>
              </a:rPr>
              <a:t>+ 3</a:t>
            </a:r>
            <a:r>
              <a:rPr lang="en-US" i="1" dirty="0" smtClean="0">
                <a:latin typeface="Cambria Math"/>
                <a:ea typeface="Cambria Math"/>
              </a:rPr>
              <a:t> = </a:t>
            </a:r>
            <a:r>
              <a:rPr lang="en-US" dirty="0" smtClean="0">
                <a:latin typeface="Cambria Math"/>
                <a:ea typeface="Cambria Math"/>
              </a:rPr>
              <a:t>6</a:t>
            </a:r>
            <a:r>
              <a:rPr lang="en-US" i="1" dirty="0" smtClean="0">
                <a:ea typeface="Cambria Math"/>
              </a:rPr>
              <a:t>x</a:t>
            </a:r>
            <a:r>
              <a:rPr lang="en-US" i="1" dirty="0" smtClean="0">
                <a:latin typeface="Cambria Math"/>
                <a:ea typeface="Cambria Math"/>
              </a:rPr>
              <a:t> </a:t>
            </a:r>
            <a:r>
              <a:rPr lang="en-US" dirty="0" smtClean="0">
                <a:latin typeface="Cambria Math"/>
                <a:ea typeface="Cambria Math"/>
              </a:rPr>
              <a:t>+ 7</a:t>
            </a:r>
            <a:endParaRPr lang="en-US" dirty="0" smtClean="0"/>
          </a:p>
          <a:p>
            <a:pPr lvl="1">
              <a:buNone/>
            </a:pPr>
            <a:r>
              <a:rPr lang="en-US" i="1" dirty="0" err="1" smtClean="0"/>
              <a:t>g</a:t>
            </a:r>
            <a:r>
              <a:rPr lang="en-US" i="1" dirty="0" err="1" smtClean="0">
                <a:latin typeface="Cambria Math"/>
                <a:ea typeface="Cambria Math"/>
              </a:rPr>
              <a:t>∘f</a:t>
            </a:r>
            <a:r>
              <a:rPr lang="en-US" i="1" dirty="0" smtClean="0">
                <a:latin typeface="Cambria Math"/>
                <a:ea typeface="Cambria Math"/>
              </a:rPr>
              <a:t>  </a:t>
            </a:r>
            <a:r>
              <a:rPr lang="en-US" dirty="0" smtClean="0">
                <a:latin typeface="Cambria Math"/>
                <a:ea typeface="Cambria Math"/>
              </a:rPr>
              <a:t>(</a:t>
            </a:r>
            <a:r>
              <a:rPr lang="en-US" i="1" dirty="0" smtClean="0">
                <a:ea typeface="Cambria Math"/>
              </a:rPr>
              <a:t>x</a:t>
            </a:r>
            <a:r>
              <a:rPr lang="en-US" dirty="0" smtClean="0">
                <a:latin typeface="Cambria Math"/>
                <a:ea typeface="Cambria Math"/>
              </a:rPr>
              <a:t>)=</a:t>
            </a:r>
            <a:r>
              <a:rPr lang="en-US" i="1" dirty="0" smtClean="0">
                <a:latin typeface="Cambria Math"/>
                <a:ea typeface="Cambria Math"/>
              </a:rPr>
              <a:t> </a:t>
            </a:r>
            <a:r>
              <a:rPr lang="en-US" i="1" dirty="0" smtClean="0">
                <a:ea typeface="Cambria Math"/>
              </a:rPr>
              <a:t>g</a:t>
            </a:r>
            <a:r>
              <a:rPr lang="en-US" dirty="0" smtClean="0">
                <a:latin typeface="Cambria Math"/>
                <a:ea typeface="Cambria Math"/>
              </a:rPr>
              <a:t>(</a:t>
            </a:r>
            <a:r>
              <a:rPr lang="en-US" i="1" dirty="0" smtClean="0">
                <a:latin typeface="Cambria Math"/>
                <a:ea typeface="Cambria Math"/>
              </a:rPr>
              <a:t>f</a:t>
            </a:r>
            <a:r>
              <a:rPr lang="en-US" dirty="0" smtClean="0">
                <a:latin typeface="Cambria Math"/>
                <a:ea typeface="Cambria Math"/>
              </a:rPr>
              <a:t>(</a:t>
            </a:r>
            <a:r>
              <a:rPr lang="en-US" i="1" dirty="0" smtClean="0">
                <a:ea typeface="Cambria Math"/>
              </a:rPr>
              <a:t>x</a:t>
            </a:r>
            <a:r>
              <a:rPr lang="en-US" dirty="0" smtClean="0">
                <a:latin typeface="Cambria Math"/>
                <a:ea typeface="Cambria Math"/>
              </a:rPr>
              <a:t>)) =</a:t>
            </a:r>
            <a:r>
              <a:rPr lang="en-US" i="1" dirty="0" smtClean="0">
                <a:latin typeface="Cambria Math"/>
                <a:ea typeface="Cambria Math"/>
              </a:rPr>
              <a:t> </a:t>
            </a:r>
            <a:r>
              <a:rPr lang="en-US" i="1" dirty="0" smtClean="0">
                <a:ea typeface="Cambria Math"/>
              </a:rPr>
              <a:t>g</a:t>
            </a:r>
            <a:r>
              <a:rPr lang="en-US" dirty="0" smtClean="0">
                <a:latin typeface="Cambria Math"/>
                <a:ea typeface="Cambria Math"/>
              </a:rPr>
              <a:t>(2</a:t>
            </a:r>
            <a:r>
              <a:rPr lang="en-US" i="1" dirty="0" smtClean="0">
                <a:ea typeface="Cambria Math"/>
              </a:rPr>
              <a:t>x</a:t>
            </a:r>
            <a:r>
              <a:rPr lang="en-US" i="1" dirty="0" smtClean="0">
                <a:latin typeface="Cambria Math"/>
                <a:ea typeface="Cambria Math"/>
              </a:rPr>
              <a:t> </a:t>
            </a:r>
            <a:r>
              <a:rPr lang="en-US" dirty="0" smtClean="0">
                <a:latin typeface="Cambria Math"/>
                <a:ea typeface="Cambria Math"/>
              </a:rPr>
              <a:t>+ 3) = 3(2</a:t>
            </a:r>
            <a:r>
              <a:rPr lang="en-US" i="1" dirty="0" smtClean="0">
                <a:ea typeface="Cambria Math"/>
              </a:rPr>
              <a:t>x </a:t>
            </a:r>
            <a:r>
              <a:rPr lang="en-US" dirty="0" smtClean="0">
                <a:latin typeface="Cambria Math"/>
                <a:ea typeface="Cambria Math"/>
              </a:rPr>
              <a:t>+</a:t>
            </a:r>
            <a:r>
              <a:rPr lang="en-US" i="1" dirty="0" smtClean="0">
                <a:latin typeface="Cambria Math"/>
                <a:ea typeface="Cambria Math"/>
              </a:rPr>
              <a:t> </a:t>
            </a:r>
            <a:r>
              <a:rPr lang="en-US" dirty="0" smtClean="0">
                <a:latin typeface="Cambria Math"/>
                <a:ea typeface="Cambria Math"/>
              </a:rPr>
              <a:t>3)</a:t>
            </a:r>
            <a:r>
              <a:rPr lang="en-US" i="1" dirty="0" smtClean="0">
                <a:latin typeface="Cambria Math"/>
                <a:ea typeface="Cambria Math"/>
              </a:rPr>
              <a:t> </a:t>
            </a:r>
            <a:r>
              <a:rPr lang="en-US" dirty="0" smtClean="0">
                <a:latin typeface="Cambria Math"/>
                <a:ea typeface="Cambria Math"/>
              </a:rPr>
              <a:t>+ 2</a:t>
            </a:r>
            <a:r>
              <a:rPr lang="en-US" i="1" dirty="0" smtClean="0">
                <a:latin typeface="Cambria Math"/>
                <a:ea typeface="Cambria Math"/>
              </a:rPr>
              <a:t> = </a:t>
            </a:r>
            <a:r>
              <a:rPr lang="en-US" dirty="0" smtClean="0">
                <a:latin typeface="Cambria Math"/>
                <a:ea typeface="Cambria Math"/>
              </a:rPr>
              <a:t>6</a:t>
            </a:r>
            <a:r>
              <a:rPr lang="en-US" i="1" dirty="0" smtClean="0">
                <a:ea typeface="Cambria Math"/>
              </a:rPr>
              <a:t>x</a:t>
            </a:r>
            <a:r>
              <a:rPr lang="en-US" i="1" dirty="0" smtClean="0">
                <a:latin typeface="Cambria Math"/>
                <a:ea typeface="Cambria Math"/>
              </a:rPr>
              <a:t> </a:t>
            </a:r>
            <a:r>
              <a:rPr lang="en-US" dirty="0" smtClean="0">
                <a:latin typeface="Cambria Math"/>
                <a:ea typeface="Cambria Math"/>
              </a:rPr>
              <a:t>+ 11</a:t>
            </a:r>
            <a:r>
              <a:rPr lang="en-US" dirty="0" smtClean="0"/>
              <a:t> </a:t>
            </a:r>
          </a:p>
          <a:p>
            <a:endParaRPr lang="en-US"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Graphs of Functions</a:t>
            </a:r>
            <a:endParaRPr lang="en-US" dirty="0"/>
          </a:p>
        </p:txBody>
      </p:sp>
      <p:sp>
        <p:nvSpPr>
          <p:cNvPr id="3" name="Content Placeholder 2"/>
          <p:cNvSpPr>
            <a:spLocks noGrp="1"/>
          </p:cNvSpPr>
          <p:nvPr>
            <p:ph idx="1"/>
          </p:nvPr>
        </p:nvSpPr>
        <p:spPr/>
        <p:txBody>
          <a:bodyPr/>
          <a:lstStyle/>
          <a:p>
            <a:r>
              <a:rPr lang="en-US" dirty="0" smtClean="0"/>
              <a:t>Let </a:t>
            </a:r>
            <a:r>
              <a:rPr lang="en-US" i="1" dirty="0" smtClean="0"/>
              <a:t>f</a:t>
            </a:r>
            <a:r>
              <a:rPr lang="en-US" dirty="0" smtClean="0"/>
              <a:t> be a function from the set </a:t>
            </a:r>
            <a:r>
              <a:rPr lang="en-US" i="1" dirty="0" smtClean="0"/>
              <a:t>A</a:t>
            </a:r>
            <a:r>
              <a:rPr lang="en-US" dirty="0" smtClean="0"/>
              <a:t> to the set </a:t>
            </a:r>
            <a:r>
              <a:rPr lang="en-US" i="1" dirty="0" smtClean="0"/>
              <a:t>B</a:t>
            </a:r>
            <a:r>
              <a:rPr lang="en-US" dirty="0" smtClean="0"/>
              <a:t>. The </a:t>
            </a:r>
            <a:r>
              <a:rPr lang="en-US" i="1" dirty="0" smtClean="0"/>
              <a:t>graph</a:t>
            </a:r>
            <a:r>
              <a:rPr lang="en-US" dirty="0" smtClean="0"/>
              <a:t> of the function </a:t>
            </a:r>
            <a:r>
              <a:rPr lang="en-US" i="1" dirty="0" smtClean="0"/>
              <a:t>f</a:t>
            </a:r>
            <a:r>
              <a:rPr lang="en-US" dirty="0" smtClean="0"/>
              <a:t> is the set of ordered pairs   </a:t>
            </a:r>
            <a:r>
              <a:rPr lang="en-US" dirty="0" smtClean="0">
                <a:latin typeface="Cambria Math" pitchFamily="18" charset="0"/>
                <a:ea typeface="Cambria Math" pitchFamily="18" charset="0"/>
              </a:rPr>
              <a:t>{(</a:t>
            </a:r>
            <a:r>
              <a:rPr lang="en-US" i="1" dirty="0" err="1" smtClean="0">
                <a:ea typeface="Cambria Math" pitchFamily="18" charset="0"/>
              </a:rPr>
              <a:t>a,b</a:t>
            </a:r>
            <a:r>
              <a:rPr lang="en-US" dirty="0" smtClean="0">
                <a:latin typeface="Cambria Math" pitchFamily="18" charset="0"/>
                <a:ea typeface="Cambria Math" pitchFamily="18" charset="0"/>
              </a:rPr>
              <a:t>) | </a:t>
            </a:r>
            <a:r>
              <a:rPr lang="en-US" i="1" dirty="0" smtClean="0">
                <a:ea typeface="Cambria Math" pitchFamily="18" charset="0"/>
              </a:rPr>
              <a:t>a</a:t>
            </a:r>
            <a:r>
              <a:rPr lang="en-US" dirty="0" smtClean="0">
                <a:latin typeface="Cambria Math" pitchFamily="18" charset="0"/>
                <a:ea typeface="Cambria Math" pitchFamily="18" charset="0"/>
              </a:rPr>
              <a:t> ∈</a:t>
            </a:r>
            <a:r>
              <a:rPr lang="en-US" i="1" dirty="0" smtClean="0">
                <a:latin typeface="Cambria Math"/>
                <a:ea typeface="Cambria Math"/>
              </a:rPr>
              <a:t>A</a:t>
            </a:r>
            <a:r>
              <a:rPr lang="en-US" dirty="0" smtClean="0">
                <a:latin typeface="Cambria Math"/>
                <a:ea typeface="Cambria Math"/>
              </a:rPr>
              <a:t> and </a:t>
            </a:r>
            <a:r>
              <a:rPr lang="en-US" i="1" dirty="0" smtClean="0">
                <a:ea typeface="Cambria Math"/>
              </a:rPr>
              <a:t>f</a:t>
            </a:r>
            <a:r>
              <a:rPr lang="en-US" dirty="0" smtClean="0">
                <a:latin typeface="Cambria Math"/>
                <a:ea typeface="Cambria Math"/>
              </a:rPr>
              <a:t>(</a:t>
            </a:r>
            <a:r>
              <a:rPr lang="en-US" i="1" dirty="0" smtClean="0">
                <a:ea typeface="Cambria Math"/>
              </a:rPr>
              <a:t>a</a:t>
            </a:r>
            <a:r>
              <a:rPr lang="en-US" dirty="0" smtClean="0">
                <a:latin typeface="Cambria Math"/>
                <a:ea typeface="Cambria Math"/>
              </a:rPr>
              <a:t>) = </a:t>
            </a:r>
            <a:r>
              <a:rPr lang="en-US" i="1" dirty="0" smtClean="0">
                <a:ea typeface="Cambria Math"/>
              </a:rPr>
              <a:t>b</a:t>
            </a:r>
            <a:r>
              <a:rPr lang="en-US" dirty="0" smtClean="0">
                <a:latin typeface="Cambria Math"/>
                <a:ea typeface="Cambria Math"/>
              </a:rPr>
              <a:t>}.</a:t>
            </a:r>
            <a:endParaRPr lang="en-US" dirty="0"/>
          </a:p>
        </p:txBody>
      </p:sp>
      <p:pic>
        <p:nvPicPr>
          <p:cNvPr id="4" name="Picture 3" descr="0219.jpg"/>
          <p:cNvPicPr>
            <a:picLocks noChangeAspect="1"/>
          </p:cNvPicPr>
          <p:nvPr/>
        </p:nvPicPr>
        <p:blipFill>
          <a:blip r:embed="rId2" cstate="print"/>
          <a:stretch>
            <a:fillRect/>
          </a:stretch>
        </p:blipFill>
        <p:spPr>
          <a:xfrm>
            <a:off x="1524000" y="3810000"/>
            <a:ext cx="1879854" cy="1879854"/>
          </a:xfrm>
          <a:prstGeom prst="rect">
            <a:avLst/>
          </a:prstGeom>
        </p:spPr>
      </p:pic>
      <p:pic>
        <p:nvPicPr>
          <p:cNvPr id="5" name="Picture 4" descr="0220.jpg"/>
          <p:cNvPicPr>
            <a:picLocks noChangeAspect="1"/>
          </p:cNvPicPr>
          <p:nvPr/>
        </p:nvPicPr>
        <p:blipFill>
          <a:blip r:embed="rId3" cstate="print"/>
          <a:stretch>
            <a:fillRect/>
          </a:stretch>
        </p:blipFill>
        <p:spPr>
          <a:xfrm>
            <a:off x="5029200" y="3810000"/>
            <a:ext cx="2079498" cy="1879092"/>
          </a:xfrm>
          <a:prstGeom prst="rect">
            <a:avLst/>
          </a:prstGeom>
        </p:spPr>
      </p:pic>
      <p:sp>
        <p:nvSpPr>
          <p:cNvPr id="6" name="TextBox 5"/>
          <p:cNvSpPr txBox="1"/>
          <p:nvPr/>
        </p:nvSpPr>
        <p:spPr>
          <a:xfrm>
            <a:off x="762000" y="5867400"/>
            <a:ext cx="4572000" cy="830997"/>
          </a:xfrm>
          <a:prstGeom prst="rect">
            <a:avLst/>
          </a:prstGeom>
          <a:noFill/>
        </p:spPr>
        <p:txBody>
          <a:bodyPr wrap="square" rtlCol="0">
            <a:spAutoFit/>
          </a:bodyPr>
          <a:lstStyle/>
          <a:p>
            <a:r>
              <a:rPr lang="en-US" sz="2400" dirty="0" smtClean="0"/>
              <a:t>Graph of </a:t>
            </a:r>
            <a:r>
              <a:rPr lang="en-US" sz="2400" i="1" dirty="0" smtClean="0"/>
              <a:t>f</a:t>
            </a:r>
            <a:r>
              <a:rPr lang="en-US" sz="2400" dirty="0" smtClean="0"/>
              <a:t>(</a:t>
            </a:r>
            <a:r>
              <a:rPr lang="en-US" sz="2400" i="1" dirty="0" smtClean="0"/>
              <a:t>n</a:t>
            </a:r>
            <a:r>
              <a:rPr lang="en-US" sz="2400" dirty="0" smtClean="0"/>
              <a:t>) = </a:t>
            </a:r>
            <a:r>
              <a:rPr lang="en-US" sz="2400" dirty="0" smtClean="0">
                <a:latin typeface="Cambria Math" pitchFamily="18" charset="0"/>
                <a:ea typeface="Cambria Math" pitchFamily="18" charset="0"/>
              </a:rPr>
              <a:t>2</a:t>
            </a:r>
            <a:r>
              <a:rPr lang="en-US" sz="2400" i="1" dirty="0" smtClean="0"/>
              <a:t>n</a:t>
            </a:r>
            <a:r>
              <a:rPr lang="en-US" sz="2400" dirty="0" smtClean="0"/>
              <a:t> </a:t>
            </a:r>
            <a:r>
              <a:rPr lang="en-US" sz="2400" dirty="0" smtClean="0">
                <a:latin typeface="Cambria Math" pitchFamily="18" charset="0"/>
                <a:ea typeface="Cambria Math" pitchFamily="18" charset="0"/>
              </a:rPr>
              <a:t>+ 1 </a:t>
            </a:r>
          </a:p>
          <a:p>
            <a:r>
              <a:rPr lang="en-US" sz="2400" dirty="0" smtClean="0"/>
              <a:t>    from Z to Z</a:t>
            </a:r>
            <a:endParaRPr lang="en-US" sz="2400" dirty="0"/>
          </a:p>
        </p:txBody>
      </p:sp>
      <p:sp>
        <p:nvSpPr>
          <p:cNvPr id="7" name="TextBox 6"/>
          <p:cNvSpPr txBox="1"/>
          <p:nvPr/>
        </p:nvSpPr>
        <p:spPr>
          <a:xfrm>
            <a:off x="4724400" y="5791200"/>
            <a:ext cx="4572000" cy="830997"/>
          </a:xfrm>
          <a:prstGeom prst="rect">
            <a:avLst/>
          </a:prstGeom>
          <a:noFill/>
        </p:spPr>
        <p:txBody>
          <a:bodyPr wrap="square" rtlCol="0">
            <a:spAutoFit/>
          </a:bodyPr>
          <a:lstStyle/>
          <a:p>
            <a:r>
              <a:rPr lang="en-US" sz="2400" dirty="0" smtClean="0"/>
              <a:t>Graph of </a:t>
            </a:r>
            <a:r>
              <a:rPr lang="en-US" sz="2400" i="1" dirty="0" smtClean="0"/>
              <a:t>f</a:t>
            </a:r>
            <a:r>
              <a:rPr lang="en-US" sz="2400" dirty="0" smtClean="0"/>
              <a:t>(</a:t>
            </a:r>
            <a:r>
              <a:rPr lang="en-US" sz="2400" i="1" dirty="0" smtClean="0"/>
              <a:t>x</a:t>
            </a:r>
            <a:r>
              <a:rPr lang="en-US" sz="2400" dirty="0" smtClean="0"/>
              <a:t>) = </a:t>
            </a:r>
            <a:r>
              <a:rPr lang="en-US" sz="2400" i="1" dirty="0" smtClean="0"/>
              <a:t>x</a:t>
            </a:r>
            <a:r>
              <a:rPr lang="en-US" sz="2400" baseline="30000" dirty="0" smtClean="0">
                <a:latin typeface="Cambria Math" pitchFamily="18" charset="0"/>
                <a:ea typeface="Cambria Math" pitchFamily="18" charset="0"/>
              </a:rPr>
              <a:t>2</a:t>
            </a:r>
            <a:r>
              <a:rPr lang="en-US" sz="2400" dirty="0" smtClean="0"/>
              <a:t> </a:t>
            </a:r>
          </a:p>
          <a:p>
            <a:r>
              <a:rPr lang="en-US" sz="2400" dirty="0" smtClean="0"/>
              <a:t>    from Z to Z</a:t>
            </a:r>
            <a:endParaRPr lang="en-US" sz="2400" dirty="0"/>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Important Functions</a:t>
            </a:r>
            <a:endParaRPr lang="en-US" dirty="0"/>
          </a:p>
        </p:txBody>
      </p:sp>
      <p:sp>
        <p:nvSpPr>
          <p:cNvPr id="3" name="Content Placeholder 2"/>
          <p:cNvSpPr>
            <a:spLocks noGrp="1"/>
          </p:cNvSpPr>
          <p:nvPr>
            <p:ph idx="1"/>
          </p:nvPr>
        </p:nvSpPr>
        <p:spPr>
          <a:xfrm>
            <a:off x="457200" y="1935480"/>
            <a:ext cx="8686800" cy="4389120"/>
          </a:xfrm>
        </p:spPr>
        <p:txBody>
          <a:bodyPr>
            <a:normAutofit/>
          </a:bodyPr>
          <a:lstStyle/>
          <a:p>
            <a:r>
              <a:rPr lang="en-US" dirty="0" smtClean="0"/>
              <a:t>The </a:t>
            </a:r>
            <a:r>
              <a:rPr lang="en-US" i="1" dirty="0" smtClean="0">
                <a:solidFill>
                  <a:srgbClr val="00B0F0"/>
                </a:solidFill>
              </a:rPr>
              <a:t>floor</a:t>
            </a:r>
            <a:r>
              <a:rPr lang="en-US" dirty="0" smtClean="0">
                <a:solidFill>
                  <a:srgbClr val="00B0F0"/>
                </a:solidFill>
              </a:rPr>
              <a:t> – </a:t>
            </a:r>
            <a:r>
              <a:rPr lang="el-GR" dirty="0" smtClean="0">
                <a:solidFill>
                  <a:srgbClr val="00B0F0"/>
                </a:solidFill>
              </a:rPr>
              <a:t>κάτω ακέραιος </a:t>
            </a:r>
            <a:r>
              <a:rPr lang="en-US" dirty="0" smtClean="0"/>
              <a:t>function, denoted</a:t>
            </a:r>
          </a:p>
          <a:p>
            <a:endParaRPr lang="en-US" dirty="0" smtClean="0"/>
          </a:p>
          <a:p>
            <a:pPr>
              <a:buNone/>
            </a:pPr>
            <a:r>
              <a:rPr lang="en-US" dirty="0" smtClean="0"/>
              <a:t>  is the largest</a:t>
            </a:r>
            <a:r>
              <a:rPr lang="el-GR" dirty="0" smtClean="0"/>
              <a:t> </a:t>
            </a:r>
            <a:r>
              <a:rPr lang="en-US" dirty="0" smtClean="0"/>
              <a:t>integer less than or equal to </a:t>
            </a:r>
            <a:r>
              <a:rPr lang="en-US" i="1" dirty="0" smtClean="0"/>
              <a:t>x</a:t>
            </a:r>
            <a:r>
              <a:rPr lang="en-US" dirty="0" smtClean="0"/>
              <a:t>.</a:t>
            </a:r>
          </a:p>
          <a:p>
            <a:pPr>
              <a:buNone/>
            </a:pPr>
            <a:endParaRPr lang="en-US" dirty="0" smtClean="0"/>
          </a:p>
          <a:p>
            <a:r>
              <a:rPr lang="en-US" dirty="0" smtClean="0"/>
              <a:t>The </a:t>
            </a:r>
            <a:r>
              <a:rPr lang="en-US" i="1" dirty="0" smtClean="0">
                <a:solidFill>
                  <a:srgbClr val="00B0F0"/>
                </a:solidFill>
              </a:rPr>
              <a:t>ceiling </a:t>
            </a:r>
            <a:r>
              <a:rPr lang="el-GR" i="1" dirty="0" smtClean="0">
                <a:solidFill>
                  <a:srgbClr val="00B0F0"/>
                </a:solidFill>
              </a:rPr>
              <a:t>– </a:t>
            </a:r>
            <a:r>
              <a:rPr lang="el-GR" dirty="0" smtClean="0">
                <a:solidFill>
                  <a:srgbClr val="00B0F0"/>
                </a:solidFill>
              </a:rPr>
              <a:t>άνω ακέραιος </a:t>
            </a:r>
            <a:r>
              <a:rPr lang="en-US" dirty="0" smtClean="0"/>
              <a:t>function, denoted</a:t>
            </a:r>
          </a:p>
          <a:p>
            <a:endParaRPr lang="en-US" dirty="0" smtClean="0"/>
          </a:p>
          <a:p>
            <a:pPr>
              <a:buNone/>
            </a:pPr>
            <a:r>
              <a:rPr lang="en-US" dirty="0" smtClean="0"/>
              <a:t>  is the smallest integer greater than or  equal to </a:t>
            </a:r>
            <a:r>
              <a:rPr lang="en-US" i="1" dirty="0" smtClean="0"/>
              <a:t>x</a:t>
            </a:r>
            <a:endParaRPr lang="en-US" i="1" dirty="0"/>
          </a:p>
        </p:txBody>
      </p:sp>
      <p:pic>
        <p:nvPicPr>
          <p:cNvPr id="4" name="Picture 3" descr="addin_tmp.png"/>
          <p:cNvPicPr>
            <a:picLocks noChangeAspect="1"/>
          </p:cNvPicPr>
          <p:nvPr>
            <p:custDataLst>
              <p:tags r:id="rId1"/>
            </p:custDataLst>
          </p:nvPr>
        </p:nvPicPr>
        <p:blipFill>
          <a:blip r:embed="rId8" cstate="print"/>
          <a:stretch>
            <a:fillRect/>
          </a:stretch>
        </p:blipFill>
        <p:spPr>
          <a:xfrm>
            <a:off x="2438400" y="2362200"/>
            <a:ext cx="1714500" cy="382905"/>
          </a:xfrm>
          <a:prstGeom prst="rect">
            <a:avLst/>
          </a:prstGeom>
        </p:spPr>
      </p:pic>
      <p:pic>
        <p:nvPicPr>
          <p:cNvPr id="5" name="Picture 4" descr="addin_tmp.png"/>
          <p:cNvPicPr>
            <a:picLocks noChangeAspect="1"/>
          </p:cNvPicPr>
          <p:nvPr>
            <p:custDataLst>
              <p:tags r:id="rId2"/>
            </p:custDataLst>
          </p:nvPr>
        </p:nvPicPr>
        <p:blipFill>
          <a:blip r:embed="rId9" cstate="print"/>
          <a:stretch>
            <a:fillRect/>
          </a:stretch>
        </p:blipFill>
        <p:spPr>
          <a:xfrm>
            <a:off x="3276600" y="4419600"/>
            <a:ext cx="1714500" cy="382905"/>
          </a:xfrm>
          <a:prstGeom prst="rect">
            <a:avLst/>
          </a:prstGeom>
        </p:spPr>
      </p:pic>
      <p:sp>
        <p:nvSpPr>
          <p:cNvPr id="6" name="TextBox 5"/>
          <p:cNvSpPr txBox="1"/>
          <p:nvPr/>
        </p:nvSpPr>
        <p:spPr>
          <a:xfrm>
            <a:off x="685800" y="5562600"/>
            <a:ext cx="2057400" cy="461665"/>
          </a:xfrm>
          <a:prstGeom prst="rect">
            <a:avLst/>
          </a:prstGeom>
          <a:noFill/>
        </p:spPr>
        <p:txBody>
          <a:bodyPr wrap="square" rtlCol="0">
            <a:spAutoFit/>
          </a:bodyPr>
          <a:lstStyle/>
          <a:p>
            <a:r>
              <a:rPr lang="en-US" sz="2400" b="1" dirty="0" smtClean="0"/>
              <a:t>Example:</a:t>
            </a:r>
            <a:endParaRPr lang="en-US" sz="2400" b="1" dirty="0"/>
          </a:p>
        </p:txBody>
      </p:sp>
      <p:pic>
        <p:nvPicPr>
          <p:cNvPr id="7" name="Picture 6" descr="addin_tmp.png"/>
          <p:cNvPicPr>
            <a:picLocks noChangeAspect="1"/>
          </p:cNvPicPr>
          <p:nvPr>
            <p:custDataLst>
              <p:tags r:id="rId3"/>
            </p:custDataLst>
          </p:nvPr>
        </p:nvPicPr>
        <p:blipFill>
          <a:blip r:embed="rId10" cstate="print"/>
          <a:stretch>
            <a:fillRect/>
          </a:stretch>
        </p:blipFill>
        <p:spPr>
          <a:xfrm>
            <a:off x="2667000" y="5486400"/>
            <a:ext cx="1443038" cy="382905"/>
          </a:xfrm>
          <a:prstGeom prst="rect">
            <a:avLst/>
          </a:prstGeom>
        </p:spPr>
      </p:pic>
      <p:pic>
        <p:nvPicPr>
          <p:cNvPr id="8" name="Picture 7" descr="addin_tmp.png"/>
          <p:cNvPicPr>
            <a:picLocks noChangeAspect="1"/>
          </p:cNvPicPr>
          <p:nvPr>
            <p:custDataLst>
              <p:tags r:id="rId4"/>
            </p:custDataLst>
          </p:nvPr>
        </p:nvPicPr>
        <p:blipFill>
          <a:blip r:embed="rId11" cstate="print"/>
          <a:stretch>
            <a:fillRect/>
          </a:stretch>
        </p:blipFill>
        <p:spPr>
          <a:xfrm>
            <a:off x="5105400" y="5410200"/>
            <a:ext cx="1437323" cy="382905"/>
          </a:xfrm>
          <a:prstGeom prst="rect">
            <a:avLst/>
          </a:prstGeom>
        </p:spPr>
      </p:pic>
      <p:pic>
        <p:nvPicPr>
          <p:cNvPr id="12" name="Picture 11" descr="addin_tmp.png"/>
          <p:cNvPicPr>
            <a:picLocks noChangeAspect="1"/>
          </p:cNvPicPr>
          <p:nvPr>
            <p:custDataLst>
              <p:tags r:id="rId5"/>
            </p:custDataLst>
          </p:nvPr>
        </p:nvPicPr>
        <p:blipFill>
          <a:blip r:embed="rId12" cstate="print"/>
          <a:stretch>
            <a:fillRect/>
          </a:stretch>
        </p:blipFill>
        <p:spPr>
          <a:xfrm>
            <a:off x="2514600" y="6172201"/>
            <a:ext cx="2014538" cy="382905"/>
          </a:xfrm>
          <a:prstGeom prst="rect">
            <a:avLst/>
          </a:prstGeom>
        </p:spPr>
      </p:pic>
      <p:pic>
        <p:nvPicPr>
          <p:cNvPr id="14" name="Picture 13" descr="addin_tmp.png"/>
          <p:cNvPicPr>
            <a:picLocks noChangeAspect="1"/>
          </p:cNvPicPr>
          <p:nvPr>
            <p:custDataLst>
              <p:tags r:id="rId6"/>
            </p:custDataLst>
          </p:nvPr>
        </p:nvPicPr>
        <p:blipFill>
          <a:blip r:embed="rId13" cstate="print"/>
          <a:stretch>
            <a:fillRect/>
          </a:stretch>
        </p:blipFill>
        <p:spPr>
          <a:xfrm>
            <a:off x="4953000" y="6172202"/>
            <a:ext cx="2025968" cy="382905"/>
          </a:xfrm>
          <a:prstGeom prst="rect">
            <a:avLst/>
          </a:prstGeom>
        </p:spPr>
      </p:pic>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Floor and Ceiling Functions </a:t>
            </a:r>
            <a:endParaRPr lang="en-US" dirty="0"/>
          </a:p>
        </p:txBody>
      </p:sp>
      <p:pic>
        <p:nvPicPr>
          <p:cNvPr id="5" name="Picture 4" descr="0221.jpg"/>
          <p:cNvPicPr>
            <a:picLocks noChangeAspect="1"/>
          </p:cNvPicPr>
          <p:nvPr/>
        </p:nvPicPr>
        <p:blipFill>
          <a:blip r:embed="rId2" cstate="print"/>
          <a:stretch>
            <a:fillRect/>
          </a:stretch>
        </p:blipFill>
        <p:spPr>
          <a:xfrm>
            <a:off x="1905000" y="2514600"/>
            <a:ext cx="5596182" cy="2590800"/>
          </a:xfrm>
          <a:prstGeom prst="rect">
            <a:avLst/>
          </a:prstGeom>
        </p:spPr>
      </p:pic>
      <p:sp>
        <p:nvSpPr>
          <p:cNvPr id="11" name="TextBox 10"/>
          <p:cNvSpPr txBox="1"/>
          <p:nvPr/>
        </p:nvSpPr>
        <p:spPr>
          <a:xfrm>
            <a:off x="1600200" y="5562600"/>
            <a:ext cx="6629400" cy="830997"/>
          </a:xfrm>
          <a:prstGeom prst="rect">
            <a:avLst/>
          </a:prstGeom>
          <a:noFill/>
        </p:spPr>
        <p:txBody>
          <a:bodyPr wrap="square" rtlCol="0">
            <a:spAutoFit/>
          </a:bodyPr>
          <a:lstStyle/>
          <a:p>
            <a:r>
              <a:rPr lang="en-US" sz="2400" dirty="0" smtClean="0"/>
              <a:t>Graph of (a) Floor and (b) Ceiling Functions </a:t>
            </a:r>
          </a:p>
          <a:p>
            <a:r>
              <a:rPr lang="en-US" sz="2400" dirty="0" smtClean="0"/>
              <a:t>    </a:t>
            </a:r>
            <a:endParaRPr lang="en-US" sz="2400" dirty="0"/>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Floor and Ceiling Functions </a:t>
            </a:r>
            <a:endParaRPr lang="en-US" dirty="0"/>
          </a:p>
        </p:txBody>
      </p:sp>
      <p:pic>
        <p:nvPicPr>
          <p:cNvPr id="4" name="Content Placeholder 3" descr="table26.jpg"/>
          <p:cNvPicPr>
            <a:picLocks noGrp="1" noChangeAspect="1"/>
          </p:cNvPicPr>
          <p:nvPr>
            <p:ph idx="1"/>
          </p:nvPr>
        </p:nvPicPr>
        <p:blipFill>
          <a:blip r:embed="rId2" cstate="print"/>
          <a:stretch>
            <a:fillRect/>
          </a:stretch>
        </p:blipFill>
        <p:spPr>
          <a:xfrm>
            <a:off x="2133600" y="1905000"/>
            <a:ext cx="4742688" cy="4758248"/>
          </a:xfr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Sets</a:t>
            </a:r>
            <a:endParaRPr lang="en-US" dirty="0"/>
          </a:p>
        </p:txBody>
      </p:sp>
      <p:sp>
        <p:nvSpPr>
          <p:cNvPr id="3" name="Content Placeholder 2"/>
          <p:cNvSpPr>
            <a:spLocks noGrp="1"/>
          </p:cNvSpPr>
          <p:nvPr>
            <p:ph idx="1"/>
          </p:nvPr>
        </p:nvSpPr>
        <p:spPr/>
        <p:txBody>
          <a:bodyPr/>
          <a:lstStyle/>
          <a:p>
            <a:r>
              <a:rPr lang="en-US" dirty="0" smtClean="0"/>
              <a:t>A </a:t>
            </a:r>
            <a:r>
              <a:rPr lang="en-US" i="1" dirty="0" smtClean="0"/>
              <a:t>set</a:t>
            </a:r>
            <a:r>
              <a:rPr lang="en-US" dirty="0" smtClean="0"/>
              <a:t> is an unordered collection of objects.</a:t>
            </a:r>
          </a:p>
          <a:p>
            <a:pPr lvl="1"/>
            <a:r>
              <a:rPr lang="en-US" dirty="0" smtClean="0"/>
              <a:t> the students in this class</a:t>
            </a:r>
          </a:p>
          <a:p>
            <a:pPr lvl="1"/>
            <a:r>
              <a:rPr lang="en-US" dirty="0" smtClean="0"/>
              <a:t> the chairs in this room</a:t>
            </a:r>
          </a:p>
          <a:p>
            <a:r>
              <a:rPr lang="en-US" dirty="0" smtClean="0"/>
              <a:t>The objects in a set are called the </a:t>
            </a:r>
            <a:r>
              <a:rPr lang="en-US" i="1" dirty="0" smtClean="0"/>
              <a:t>elements</a:t>
            </a:r>
            <a:r>
              <a:rPr lang="en-US" dirty="0" smtClean="0"/>
              <a:t>, or </a:t>
            </a:r>
            <a:r>
              <a:rPr lang="en-US" i="1" dirty="0" smtClean="0"/>
              <a:t>members</a:t>
            </a:r>
            <a:r>
              <a:rPr lang="en-US" dirty="0" smtClean="0"/>
              <a:t> of the set. A set is said to </a:t>
            </a:r>
            <a:r>
              <a:rPr lang="en-US" i="1" dirty="0" smtClean="0"/>
              <a:t>contain</a:t>
            </a:r>
            <a:r>
              <a:rPr lang="en-US" dirty="0" smtClean="0"/>
              <a:t> its elements.</a:t>
            </a:r>
          </a:p>
          <a:p>
            <a:r>
              <a:rPr lang="en-US" dirty="0" smtClean="0"/>
              <a:t>The notation  </a:t>
            </a:r>
            <a:r>
              <a:rPr lang="en-US" i="1" dirty="0" smtClean="0">
                <a:latin typeface="Cambria Math" pitchFamily="18" charset="0"/>
                <a:ea typeface="Cambria Math" pitchFamily="18" charset="0"/>
              </a:rPr>
              <a:t>a</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A</a:t>
            </a:r>
            <a:r>
              <a:rPr lang="en-US" dirty="0" smtClean="0">
                <a:latin typeface="Cambria Math" pitchFamily="18" charset="0"/>
                <a:ea typeface="Cambria Math" pitchFamily="18" charset="0"/>
              </a:rPr>
              <a:t>  </a:t>
            </a:r>
            <a:r>
              <a:rPr lang="en-US" dirty="0" smtClean="0"/>
              <a:t>denotes that </a:t>
            </a:r>
            <a:r>
              <a:rPr lang="en-US" i="1" dirty="0" smtClean="0">
                <a:latin typeface="Cambria Math" pitchFamily="18" charset="0"/>
                <a:ea typeface="Cambria Math" pitchFamily="18" charset="0"/>
              </a:rPr>
              <a:t>a</a:t>
            </a:r>
            <a:r>
              <a:rPr lang="en-US" dirty="0" smtClean="0"/>
              <a:t> is an element of the set </a:t>
            </a:r>
            <a:r>
              <a:rPr lang="en-US" i="1" dirty="0" smtClean="0">
                <a:latin typeface="Cambria Math" pitchFamily="18" charset="0"/>
                <a:ea typeface="Cambria Math" pitchFamily="18" charset="0"/>
              </a:rPr>
              <a:t>A</a:t>
            </a:r>
            <a:r>
              <a:rPr lang="en-US" dirty="0" smtClean="0"/>
              <a:t>.</a:t>
            </a:r>
          </a:p>
          <a:p>
            <a:r>
              <a:rPr lang="en-US" dirty="0" smtClean="0"/>
              <a:t>If </a:t>
            </a:r>
            <a:r>
              <a:rPr lang="en-US" i="1" dirty="0" smtClean="0">
                <a:latin typeface="Cambria Math" pitchFamily="18" charset="0"/>
                <a:ea typeface="Cambria Math" pitchFamily="18" charset="0"/>
              </a:rPr>
              <a:t>a</a:t>
            </a:r>
            <a:r>
              <a:rPr lang="en-US" dirty="0" smtClean="0"/>
              <a:t> is not a member of </a:t>
            </a:r>
            <a:r>
              <a:rPr lang="en-US" i="1" dirty="0" smtClean="0">
                <a:latin typeface="Cambria Math" pitchFamily="18" charset="0"/>
                <a:ea typeface="Cambria Math" pitchFamily="18" charset="0"/>
              </a:rPr>
              <a:t>A</a:t>
            </a:r>
            <a:r>
              <a:rPr lang="en-US" dirty="0" smtClean="0"/>
              <a:t>, write </a:t>
            </a:r>
            <a:r>
              <a:rPr lang="en-US" i="1" dirty="0" smtClean="0">
                <a:latin typeface="Cambria Math" pitchFamily="18" charset="0"/>
                <a:ea typeface="Cambria Math" pitchFamily="18" charset="0"/>
              </a:rPr>
              <a:t>a</a:t>
            </a:r>
            <a:r>
              <a:rPr lang="en-US" dirty="0" smtClean="0">
                <a:latin typeface="Cambria Math" pitchFamily="18" charset="0"/>
                <a:ea typeface="Cambria Math" pitchFamily="18" charset="0"/>
              </a:rPr>
              <a:t> </a:t>
            </a:r>
            <a:r>
              <a:rPr lang="en-US" dirty="0" smtClean="0">
                <a:latin typeface="Cambria Math"/>
                <a:ea typeface="Cambria Math"/>
              </a:rPr>
              <a:t>∉</a:t>
            </a:r>
            <a:r>
              <a:rPr lang="en-US" dirty="0" smtClean="0">
                <a:latin typeface="Cambria Math" pitchFamily="18" charset="0"/>
                <a:ea typeface="Cambria Math" pitchFamily="18" charset="0"/>
              </a:rPr>
              <a:t> </a:t>
            </a:r>
            <a:r>
              <a:rPr lang="en-US" i="1" dirty="0" smtClean="0">
                <a:latin typeface="Cambria Math" pitchFamily="18" charset="0"/>
                <a:ea typeface="Cambria Math" pitchFamily="18" charset="0"/>
              </a:rPr>
              <a:t>A</a:t>
            </a:r>
            <a:r>
              <a:rPr lang="en-US" dirty="0" smtClean="0">
                <a:latin typeface="Cambria Math" pitchFamily="18" charset="0"/>
                <a:ea typeface="Cambria Math" pitchFamily="18" charset="0"/>
              </a:rPr>
              <a:t> </a:t>
            </a:r>
            <a:endParaRPr lang="en-US" dirty="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Proving Properties of Functions </a:t>
            </a:r>
            <a:endParaRPr lang="en-US" dirty="0"/>
          </a:p>
        </p:txBody>
      </p:sp>
      <p:sp>
        <p:nvSpPr>
          <p:cNvPr id="3" name="Content Placeholder 2"/>
          <p:cNvSpPr>
            <a:spLocks noGrp="1"/>
          </p:cNvSpPr>
          <p:nvPr>
            <p:ph idx="1"/>
          </p:nvPr>
        </p:nvSpPr>
        <p:spPr/>
        <p:txBody>
          <a:bodyPr>
            <a:normAutofit fontScale="85000" lnSpcReduction="20000"/>
          </a:bodyPr>
          <a:lstStyle/>
          <a:p>
            <a:pPr>
              <a:buNone/>
            </a:pPr>
            <a:r>
              <a:rPr lang="en-US" b="1" dirty="0" smtClean="0"/>
              <a:t>   Example</a:t>
            </a:r>
            <a:r>
              <a:rPr lang="en-US" dirty="0" smtClean="0"/>
              <a:t>: Prove that x is a real number, then</a:t>
            </a:r>
          </a:p>
          <a:p>
            <a:pPr>
              <a:buNone/>
            </a:pPr>
            <a:r>
              <a:rPr lang="en-US" dirty="0" smtClean="0">
                <a:latin typeface="Cambria Math"/>
                <a:ea typeface="Cambria Math"/>
              </a:rPr>
              <a:t>                          ⌊2</a:t>
            </a:r>
            <a:r>
              <a:rPr lang="en-US" i="1" dirty="0" smtClean="0">
                <a:latin typeface="Cambria Math"/>
                <a:ea typeface="Cambria Math"/>
              </a:rPr>
              <a:t>x</a:t>
            </a:r>
            <a:r>
              <a:rPr lang="en-US" dirty="0" smtClean="0">
                <a:latin typeface="Cambria Math"/>
                <a:ea typeface="Cambria Math"/>
              </a:rPr>
              <a:t>⌋= ⌊</a:t>
            </a:r>
            <a:r>
              <a:rPr lang="en-US" i="1" dirty="0" smtClean="0">
                <a:latin typeface="Cambria Math"/>
                <a:ea typeface="Cambria Math"/>
              </a:rPr>
              <a:t>x</a:t>
            </a:r>
            <a:r>
              <a:rPr lang="en-US" dirty="0" smtClean="0">
                <a:latin typeface="Cambria Math"/>
                <a:ea typeface="Cambria Math"/>
              </a:rPr>
              <a:t>⌋ + ⌊</a:t>
            </a:r>
            <a:r>
              <a:rPr lang="en-US" i="1" dirty="0" smtClean="0">
                <a:latin typeface="Cambria Math"/>
                <a:ea typeface="Cambria Math"/>
              </a:rPr>
              <a:t>x</a:t>
            </a:r>
            <a:r>
              <a:rPr lang="en-US" dirty="0" smtClean="0">
                <a:latin typeface="Cambria Math"/>
                <a:ea typeface="Cambria Math"/>
              </a:rPr>
              <a:t> + 1/2⌋</a:t>
            </a:r>
          </a:p>
          <a:p>
            <a:pPr>
              <a:buNone/>
            </a:pPr>
            <a:r>
              <a:rPr lang="en-US" b="1" dirty="0" smtClean="0"/>
              <a:t>    Solution</a:t>
            </a:r>
            <a:r>
              <a:rPr lang="en-US" dirty="0" smtClean="0"/>
              <a:t>: Let </a:t>
            </a:r>
            <a:r>
              <a:rPr lang="en-US" i="1" dirty="0" smtClean="0"/>
              <a:t>x</a:t>
            </a:r>
            <a:r>
              <a:rPr lang="en-US" dirty="0" smtClean="0"/>
              <a:t> = </a:t>
            </a:r>
            <a:r>
              <a:rPr lang="en-US" i="1" dirty="0" smtClean="0"/>
              <a:t>n</a:t>
            </a:r>
            <a:r>
              <a:rPr lang="en-US" dirty="0" smtClean="0"/>
              <a:t> + </a:t>
            </a:r>
            <a:r>
              <a:rPr lang="el-GR" dirty="0" smtClean="0">
                <a:latin typeface="Cambria Math"/>
                <a:ea typeface="Cambria Math"/>
              </a:rPr>
              <a:t>ε</a:t>
            </a:r>
            <a:r>
              <a:rPr lang="en-US" dirty="0" smtClean="0">
                <a:latin typeface="Cambria Math"/>
                <a:ea typeface="Cambria Math"/>
              </a:rPr>
              <a:t>, </a:t>
            </a:r>
            <a:r>
              <a:rPr lang="en-US" dirty="0" smtClean="0">
                <a:ea typeface="Cambria Math"/>
              </a:rPr>
              <a:t>where </a:t>
            </a:r>
            <a:r>
              <a:rPr lang="en-US" i="1" dirty="0" smtClean="0">
                <a:ea typeface="Cambria Math"/>
              </a:rPr>
              <a:t>n</a:t>
            </a:r>
            <a:r>
              <a:rPr lang="en-US" dirty="0" smtClean="0">
                <a:ea typeface="Cambria Math"/>
              </a:rPr>
              <a:t> is an integer and </a:t>
            </a:r>
            <a:r>
              <a:rPr lang="en-US" dirty="0" smtClean="0">
                <a:latin typeface="Cambria Math" pitchFamily="18" charset="0"/>
                <a:ea typeface="Cambria Math" pitchFamily="18" charset="0"/>
              </a:rPr>
              <a:t>0 ≤ </a:t>
            </a:r>
            <a:r>
              <a:rPr lang="el-GR" dirty="0" smtClean="0">
                <a:latin typeface="Cambria Math" pitchFamily="18" charset="0"/>
                <a:ea typeface="Cambria Math" pitchFamily="18" charset="0"/>
              </a:rPr>
              <a:t>ε</a:t>
            </a:r>
            <a:r>
              <a:rPr lang="en-US" dirty="0" smtClean="0">
                <a:latin typeface="Cambria Math" pitchFamily="18" charset="0"/>
                <a:ea typeface="Cambria Math" pitchFamily="18" charset="0"/>
              </a:rPr>
              <a:t>&lt; 1</a:t>
            </a:r>
            <a:r>
              <a:rPr lang="en-US" dirty="0" smtClean="0">
                <a:latin typeface="Cambria Math"/>
                <a:ea typeface="Cambria Math"/>
              </a:rPr>
              <a:t>. </a:t>
            </a:r>
          </a:p>
          <a:p>
            <a:pPr>
              <a:buNone/>
            </a:pPr>
            <a:r>
              <a:rPr lang="en-US" i="1" dirty="0" smtClean="0">
                <a:latin typeface="Cambria Math"/>
                <a:ea typeface="Cambria Math"/>
              </a:rPr>
              <a:t>  Case 1:   </a:t>
            </a:r>
            <a:r>
              <a:rPr lang="en-US" dirty="0" smtClean="0">
                <a:latin typeface="Cambria Math"/>
                <a:ea typeface="Cambria Math"/>
              </a:rPr>
              <a:t> </a:t>
            </a:r>
            <a:r>
              <a:rPr lang="el-GR" dirty="0" smtClean="0">
                <a:latin typeface="Cambria Math"/>
                <a:ea typeface="Cambria Math"/>
              </a:rPr>
              <a:t>ε </a:t>
            </a:r>
            <a:r>
              <a:rPr lang="en-US" dirty="0" smtClean="0">
                <a:latin typeface="Cambria Math"/>
                <a:ea typeface="Cambria Math"/>
              </a:rPr>
              <a:t>&lt; ½</a:t>
            </a:r>
          </a:p>
          <a:p>
            <a:pPr lvl="1"/>
            <a:r>
              <a:rPr lang="en-US" dirty="0" smtClean="0">
                <a:latin typeface="Cambria Math"/>
                <a:ea typeface="Cambria Math"/>
              </a:rPr>
              <a:t>2</a:t>
            </a:r>
            <a:r>
              <a:rPr lang="en-US" i="1" dirty="0" smtClean="0">
                <a:latin typeface="Cambria Math"/>
                <a:ea typeface="Cambria Math"/>
              </a:rPr>
              <a:t>x</a:t>
            </a:r>
            <a:r>
              <a:rPr lang="en-US" dirty="0" smtClean="0">
                <a:latin typeface="Cambria Math"/>
                <a:ea typeface="Cambria Math"/>
              </a:rPr>
              <a:t> = 2</a:t>
            </a:r>
            <a:r>
              <a:rPr lang="en-US" i="1" dirty="0" smtClean="0">
                <a:latin typeface="Cambria Math"/>
                <a:ea typeface="Cambria Math"/>
              </a:rPr>
              <a:t>n</a:t>
            </a:r>
            <a:r>
              <a:rPr lang="en-US" dirty="0" smtClean="0">
                <a:latin typeface="Cambria Math"/>
                <a:ea typeface="Cambria Math"/>
              </a:rPr>
              <a:t> + 2</a:t>
            </a:r>
            <a:r>
              <a:rPr lang="el-GR" dirty="0" smtClean="0">
                <a:latin typeface="Cambria Math"/>
                <a:ea typeface="Cambria Math"/>
              </a:rPr>
              <a:t>ε</a:t>
            </a:r>
            <a:r>
              <a:rPr lang="en-US" dirty="0" smtClean="0">
                <a:latin typeface="Cambria Math"/>
                <a:ea typeface="Cambria Math"/>
              </a:rPr>
              <a:t>  and  ⌊2</a:t>
            </a:r>
            <a:r>
              <a:rPr lang="en-US" i="1" dirty="0" smtClean="0">
                <a:latin typeface="Cambria Math"/>
                <a:ea typeface="Cambria Math"/>
              </a:rPr>
              <a:t>x</a:t>
            </a:r>
            <a:r>
              <a:rPr lang="en-US" dirty="0" smtClean="0">
                <a:latin typeface="Cambria Math"/>
                <a:ea typeface="Cambria Math"/>
              </a:rPr>
              <a:t>⌋ = 2</a:t>
            </a:r>
            <a:r>
              <a:rPr lang="en-US" i="1" dirty="0" smtClean="0">
                <a:latin typeface="Cambria Math"/>
                <a:ea typeface="Cambria Math"/>
              </a:rPr>
              <a:t>n,</a:t>
            </a:r>
            <a:r>
              <a:rPr lang="en-US" dirty="0" smtClean="0">
                <a:latin typeface="Cambria Math"/>
                <a:ea typeface="Cambria Math"/>
              </a:rPr>
              <a:t> since </a:t>
            </a:r>
            <a:r>
              <a:rPr lang="en-US" dirty="0" smtClean="0">
                <a:latin typeface="Cambria Math" pitchFamily="18" charset="0"/>
                <a:ea typeface="Cambria Math" pitchFamily="18" charset="0"/>
              </a:rPr>
              <a:t>0 </a:t>
            </a:r>
            <a:r>
              <a:rPr lang="en-US" dirty="0" smtClean="0">
                <a:latin typeface="Cambria Math"/>
                <a:ea typeface="Cambria Math"/>
              </a:rPr>
              <a:t>≤</a:t>
            </a:r>
            <a:r>
              <a:rPr lang="en-US" dirty="0" smtClean="0">
                <a:ea typeface="Cambria Math"/>
              </a:rPr>
              <a:t> </a:t>
            </a:r>
            <a:r>
              <a:rPr lang="en-US" dirty="0" smtClean="0">
                <a:latin typeface="Cambria Math" pitchFamily="18" charset="0"/>
                <a:ea typeface="Cambria Math" pitchFamily="18" charset="0"/>
              </a:rPr>
              <a:t>2</a:t>
            </a:r>
            <a:r>
              <a:rPr lang="el-GR" dirty="0" smtClean="0">
                <a:latin typeface="Cambria Math"/>
                <a:ea typeface="Cambria Math"/>
              </a:rPr>
              <a:t>ε</a:t>
            </a:r>
            <a:r>
              <a:rPr lang="en-US" dirty="0" smtClean="0">
                <a:latin typeface="Cambria Math"/>
                <a:ea typeface="Cambria Math"/>
              </a:rPr>
              <a:t>&lt; 1.</a:t>
            </a:r>
          </a:p>
          <a:p>
            <a:pPr lvl="1"/>
            <a:r>
              <a:rPr lang="en-US" dirty="0" smtClean="0">
                <a:latin typeface="Cambria Math"/>
                <a:ea typeface="Cambria Math"/>
              </a:rPr>
              <a:t>⌊</a:t>
            </a:r>
            <a:r>
              <a:rPr lang="en-US" i="1" dirty="0" smtClean="0">
                <a:latin typeface="Cambria Math"/>
                <a:ea typeface="Cambria Math"/>
              </a:rPr>
              <a:t>x</a:t>
            </a:r>
            <a:r>
              <a:rPr lang="en-US" dirty="0" smtClean="0">
                <a:latin typeface="Cambria Math"/>
                <a:ea typeface="Cambria Math"/>
              </a:rPr>
              <a:t> + 1/2⌋ = </a:t>
            </a:r>
            <a:r>
              <a:rPr lang="en-US" i="1" dirty="0" smtClean="0">
                <a:latin typeface="Cambria Math"/>
                <a:ea typeface="Cambria Math"/>
              </a:rPr>
              <a:t>n,</a:t>
            </a:r>
            <a:r>
              <a:rPr lang="en-US" dirty="0" smtClean="0">
                <a:latin typeface="Cambria Math"/>
                <a:ea typeface="Cambria Math"/>
              </a:rPr>
              <a:t> since</a:t>
            </a:r>
            <a:r>
              <a:rPr lang="en-US" i="1" dirty="0" smtClean="0">
                <a:latin typeface="Cambria Math"/>
                <a:ea typeface="Cambria Math"/>
              </a:rPr>
              <a:t> x</a:t>
            </a:r>
            <a:r>
              <a:rPr lang="en-US" dirty="0" smtClean="0">
                <a:latin typeface="Cambria Math"/>
                <a:ea typeface="Cambria Math"/>
              </a:rPr>
              <a:t> + ½ = </a:t>
            </a:r>
            <a:r>
              <a:rPr lang="en-US" i="1" dirty="0" smtClean="0">
                <a:latin typeface="Cambria Math"/>
                <a:ea typeface="Cambria Math"/>
              </a:rPr>
              <a:t>n</a:t>
            </a:r>
            <a:r>
              <a:rPr lang="en-US" dirty="0" smtClean="0">
                <a:latin typeface="Cambria Math"/>
                <a:ea typeface="Cambria Math"/>
              </a:rPr>
              <a:t> + (</a:t>
            </a:r>
            <a:r>
              <a:rPr lang="en-US" dirty="0" smtClean="0">
                <a:latin typeface="Cambria Math" pitchFamily="18" charset="0"/>
                <a:ea typeface="Cambria Math" pitchFamily="18" charset="0"/>
              </a:rPr>
              <a:t>1/2</a:t>
            </a:r>
            <a:r>
              <a:rPr lang="en-US" dirty="0" smtClean="0">
                <a:latin typeface="Cambria Math"/>
                <a:ea typeface="Cambria Math"/>
              </a:rPr>
              <a:t> +</a:t>
            </a:r>
            <a:r>
              <a:rPr lang="el-GR" dirty="0" smtClean="0">
                <a:latin typeface="Cambria Math"/>
                <a:ea typeface="Cambria Math"/>
              </a:rPr>
              <a:t> ε</a:t>
            </a:r>
            <a:r>
              <a:rPr lang="en-US" dirty="0" smtClean="0">
                <a:latin typeface="Cambria Math"/>
                <a:ea typeface="Cambria Math"/>
              </a:rPr>
              <a:t> ) and </a:t>
            </a:r>
            <a:r>
              <a:rPr lang="en-US" dirty="0" smtClean="0">
                <a:latin typeface="Cambria Math" pitchFamily="18" charset="0"/>
                <a:ea typeface="Cambria Math" pitchFamily="18" charset="0"/>
              </a:rPr>
              <a:t>0 </a:t>
            </a:r>
            <a:r>
              <a:rPr lang="en-US" dirty="0" smtClean="0">
                <a:latin typeface="Cambria Math"/>
                <a:ea typeface="Cambria Math"/>
              </a:rPr>
              <a:t>≤</a:t>
            </a:r>
            <a:r>
              <a:rPr lang="en-US" dirty="0" smtClean="0">
                <a:ea typeface="Cambria Math"/>
              </a:rPr>
              <a:t> ½ +</a:t>
            </a:r>
            <a:r>
              <a:rPr lang="el-GR" dirty="0" smtClean="0">
                <a:latin typeface="Cambria Math"/>
                <a:ea typeface="Cambria Math"/>
              </a:rPr>
              <a:t>ε</a:t>
            </a:r>
            <a:r>
              <a:rPr lang="en-US" dirty="0" smtClean="0">
                <a:latin typeface="Cambria Math"/>
                <a:ea typeface="Cambria Math"/>
              </a:rPr>
              <a:t> &lt; 1. </a:t>
            </a:r>
          </a:p>
          <a:p>
            <a:pPr lvl="1"/>
            <a:r>
              <a:rPr lang="en-US" dirty="0" smtClean="0">
                <a:latin typeface="Cambria Math"/>
                <a:ea typeface="Cambria Math"/>
              </a:rPr>
              <a:t>Hence, ⌊2</a:t>
            </a:r>
            <a:r>
              <a:rPr lang="en-US" i="1" dirty="0" smtClean="0">
                <a:latin typeface="Cambria Math"/>
                <a:ea typeface="Cambria Math"/>
              </a:rPr>
              <a:t>x</a:t>
            </a:r>
            <a:r>
              <a:rPr lang="en-US" dirty="0" smtClean="0">
                <a:latin typeface="Cambria Math"/>
                <a:ea typeface="Cambria Math"/>
              </a:rPr>
              <a:t>⌋ = 2</a:t>
            </a:r>
            <a:r>
              <a:rPr lang="en-US" i="1" dirty="0" smtClean="0">
                <a:latin typeface="Cambria Math"/>
                <a:ea typeface="Cambria Math"/>
              </a:rPr>
              <a:t>n</a:t>
            </a:r>
            <a:r>
              <a:rPr lang="en-US" dirty="0" smtClean="0">
                <a:latin typeface="Cambria Math"/>
                <a:ea typeface="Cambria Math"/>
              </a:rPr>
              <a:t> </a:t>
            </a:r>
            <a:r>
              <a:rPr lang="en-US" dirty="0" smtClean="0">
                <a:ea typeface="Cambria Math"/>
              </a:rPr>
              <a:t>and </a:t>
            </a:r>
            <a:r>
              <a:rPr lang="en-US" dirty="0" smtClean="0">
                <a:latin typeface="Cambria Math"/>
                <a:ea typeface="Cambria Math"/>
              </a:rPr>
              <a:t>⌊</a:t>
            </a:r>
            <a:r>
              <a:rPr lang="en-US" i="1" dirty="0" smtClean="0">
                <a:latin typeface="Cambria Math"/>
                <a:ea typeface="Cambria Math"/>
              </a:rPr>
              <a:t>x</a:t>
            </a:r>
            <a:r>
              <a:rPr lang="en-US" dirty="0" smtClean="0">
                <a:latin typeface="Cambria Math"/>
                <a:ea typeface="Cambria Math"/>
              </a:rPr>
              <a:t>⌋ + ⌊</a:t>
            </a:r>
            <a:r>
              <a:rPr lang="en-US" i="1" dirty="0" smtClean="0">
                <a:latin typeface="Cambria Math"/>
                <a:ea typeface="Cambria Math"/>
              </a:rPr>
              <a:t>x</a:t>
            </a:r>
            <a:r>
              <a:rPr lang="en-US" dirty="0" smtClean="0">
                <a:latin typeface="Cambria Math"/>
                <a:ea typeface="Cambria Math"/>
              </a:rPr>
              <a:t> + 1/2⌋ = </a:t>
            </a:r>
            <a:r>
              <a:rPr lang="en-US" i="1" dirty="0" smtClean="0">
                <a:latin typeface="Cambria Math"/>
                <a:ea typeface="Cambria Math"/>
              </a:rPr>
              <a:t>n</a:t>
            </a:r>
            <a:r>
              <a:rPr lang="en-US" dirty="0" smtClean="0">
                <a:latin typeface="Cambria Math"/>
                <a:ea typeface="Cambria Math"/>
              </a:rPr>
              <a:t> + </a:t>
            </a:r>
            <a:r>
              <a:rPr lang="en-US" i="1" dirty="0" smtClean="0">
                <a:latin typeface="Cambria Math"/>
                <a:ea typeface="Cambria Math"/>
              </a:rPr>
              <a:t>n</a:t>
            </a:r>
            <a:r>
              <a:rPr lang="en-US" dirty="0" smtClean="0">
                <a:latin typeface="Cambria Math"/>
                <a:ea typeface="Cambria Math"/>
              </a:rPr>
              <a:t>  = 2</a:t>
            </a:r>
            <a:r>
              <a:rPr lang="en-US" i="1" dirty="0" smtClean="0">
                <a:latin typeface="Cambria Math"/>
                <a:ea typeface="Cambria Math"/>
              </a:rPr>
              <a:t>n</a:t>
            </a:r>
            <a:r>
              <a:rPr lang="en-US" dirty="0" smtClean="0">
                <a:latin typeface="Cambria Math"/>
                <a:ea typeface="Cambria Math"/>
              </a:rPr>
              <a:t>.</a:t>
            </a:r>
            <a:endParaRPr lang="en-US" dirty="0" smtClean="0">
              <a:ea typeface="Cambria Math"/>
            </a:endParaRPr>
          </a:p>
          <a:p>
            <a:pPr>
              <a:buNone/>
            </a:pPr>
            <a:r>
              <a:rPr lang="en-US" dirty="0" smtClean="0">
                <a:latin typeface="Cambria Math"/>
                <a:ea typeface="Cambria Math"/>
              </a:rPr>
              <a:t>  </a:t>
            </a:r>
            <a:r>
              <a:rPr lang="en-US" i="1" dirty="0" smtClean="0">
                <a:latin typeface="Cambria Math"/>
                <a:ea typeface="Cambria Math"/>
              </a:rPr>
              <a:t>Case 2:     </a:t>
            </a:r>
            <a:r>
              <a:rPr lang="en-US" dirty="0" smtClean="0">
                <a:latin typeface="Cambria Math"/>
                <a:ea typeface="Cambria Math"/>
              </a:rPr>
              <a:t> </a:t>
            </a:r>
            <a:r>
              <a:rPr lang="el-GR" dirty="0" smtClean="0">
                <a:latin typeface="Cambria Math"/>
                <a:ea typeface="Cambria Math"/>
              </a:rPr>
              <a:t>ε</a:t>
            </a:r>
            <a:r>
              <a:rPr lang="en-US" dirty="0" smtClean="0">
                <a:latin typeface="Cambria Math"/>
                <a:ea typeface="Cambria Math"/>
              </a:rPr>
              <a:t> ≥ ½ </a:t>
            </a:r>
          </a:p>
          <a:p>
            <a:pPr lvl="1"/>
            <a:r>
              <a:rPr lang="en-US" dirty="0" smtClean="0">
                <a:latin typeface="Cambria Math"/>
                <a:ea typeface="Cambria Math"/>
              </a:rPr>
              <a:t>2</a:t>
            </a:r>
            <a:r>
              <a:rPr lang="en-US" i="1" dirty="0" smtClean="0">
                <a:latin typeface="Cambria Math"/>
                <a:ea typeface="Cambria Math"/>
              </a:rPr>
              <a:t>x</a:t>
            </a:r>
            <a:r>
              <a:rPr lang="en-US" dirty="0" smtClean="0">
                <a:latin typeface="Cambria Math"/>
                <a:ea typeface="Cambria Math"/>
              </a:rPr>
              <a:t> = 2</a:t>
            </a:r>
            <a:r>
              <a:rPr lang="en-US" i="1" dirty="0" smtClean="0">
                <a:latin typeface="Cambria Math"/>
                <a:ea typeface="Cambria Math"/>
              </a:rPr>
              <a:t>n</a:t>
            </a:r>
            <a:r>
              <a:rPr lang="en-US" dirty="0" smtClean="0">
                <a:latin typeface="Cambria Math"/>
                <a:ea typeface="Cambria Math"/>
              </a:rPr>
              <a:t> + 2</a:t>
            </a:r>
            <a:r>
              <a:rPr lang="el-GR" dirty="0" smtClean="0">
                <a:latin typeface="Cambria Math" pitchFamily="18" charset="0"/>
                <a:ea typeface="Cambria Math" pitchFamily="18" charset="0"/>
              </a:rPr>
              <a:t>ε</a:t>
            </a:r>
            <a:r>
              <a:rPr lang="en-US" dirty="0" smtClean="0">
                <a:latin typeface="Cambria Math"/>
                <a:ea typeface="Cambria Math"/>
              </a:rPr>
              <a:t> =  (2</a:t>
            </a:r>
            <a:r>
              <a:rPr lang="en-US" i="1" dirty="0" smtClean="0">
                <a:latin typeface="Cambria Math"/>
                <a:ea typeface="Cambria Math"/>
              </a:rPr>
              <a:t>n</a:t>
            </a:r>
            <a:r>
              <a:rPr lang="en-US" dirty="0" smtClean="0">
                <a:latin typeface="Cambria Math"/>
                <a:ea typeface="Cambria Math"/>
              </a:rPr>
              <a:t> + 1) +(2</a:t>
            </a:r>
            <a:r>
              <a:rPr lang="el-GR" dirty="0" smtClean="0">
                <a:latin typeface="Cambria Math"/>
                <a:ea typeface="Cambria Math"/>
              </a:rPr>
              <a:t>ε</a:t>
            </a:r>
            <a:r>
              <a:rPr lang="en-US" dirty="0" smtClean="0">
                <a:latin typeface="Cambria Math"/>
                <a:ea typeface="Cambria Math"/>
              </a:rPr>
              <a:t>  − 1)  and ⌊2</a:t>
            </a:r>
            <a:r>
              <a:rPr lang="en-US" i="1" dirty="0" smtClean="0">
                <a:latin typeface="Cambria Math"/>
                <a:ea typeface="Cambria Math"/>
              </a:rPr>
              <a:t>x</a:t>
            </a:r>
            <a:r>
              <a:rPr lang="en-US" dirty="0" smtClean="0">
                <a:latin typeface="Cambria Math"/>
                <a:ea typeface="Cambria Math"/>
              </a:rPr>
              <a:t>⌋ =2</a:t>
            </a:r>
            <a:r>
              <a:rPr lang="en-US" i="1" dirty="0" smtClean="0">
                <a:latin typeface="Cambria Math"/>
                <a:ea typeface="Cambria Math"/>
              </a:rPr>
              <a:t>n</a:t>
            </a:r>
            <a:r>
              <a:rPr lang="en-US" dirty="0" smtClean="0">
                <a:latin typeface="Cambria Math"/>
                <a:ea typeface="Cambria Math"/>
              </a:rPr>
              <a:t> + 1,                     since </a:t>
            </a:r>
            <a:r>
              <a:rPr lang="en-US" dirty="0" smtClean="0">
                <a:latin typeface="Cambria Math" pitchFamily="18" charset="0"/>
                <a:ea typeface="Cambria Math" pitchFamily="18" charset="0"/>
              </a:rPr>
              <a:t>0 ≤ 2</a:t>
            </a:r>
            <a:r>
              <a:rPr lang="el-GR" dirty="0" smtClean="0">
                <a:latin typeface="Cambria Math" pitchFamily="18" charset="0"/>
                <a:ea typeface="Cambria Math" pitchFamily="18" charset="0"/>
              </a:rPr>
              <a:t> ε</a:t>
            </a:r>
            <a:r>
              <a:rPr lang="en-US" dirty="0" smtClean="0">
                <a:latin typeface="Cambria Math" pitchFamily="18" charset="0"/>
                <a:ea typeface="Cambria Math" pitchFamily="18" charset="0"/>
              </a:rPr>
              <a:t> - 1&lt; 1. </a:t>
            </a:r>
            <a:endParaRPr lang="en-US" dirty="0" smtClean="0">
              <a:latin typeface="Cambria Math"/>
              <a:ea typeface="Cambria Math"/>
            </a:endParaRPr>
          </a:p>
          <a:p>
            <a:pPr lvl="1"/>
            <a:r>
              <a:rPr lang="en-US" dirty="0" smtClean="0">
                <a:latin typeface="Cambria Math"/>
                <a:ea typeface="Cambria Math"/>
              </a:rPr>
              <a:t>⌊</a:t>
            </a:r>
            <a:r>
              <a:rPr lang="en-US" i="1" dirty="0" smtClean="0">
                <a:latin typeface="Cambria Math"/>
                <a:ea typeface="Cambria Math"/>
              </a:rPr>
              <a:t>x</a:t>
            </a:r>
            <a:r>
              <a:rPr lang="en-US" dirty="0" smtClean="0">
                <a:latin typeface="Cambria Math"/>
                <a:ea typeface="Cambria Math"/>
              </a:rPr>
              <a:t> + 1/2⌋ = ⌊ </a:t>
            </a:r>
            <a:r>
              <a:rPr lang="en-US" i="1" dirty="0" smtClean="0">
                <a:latin typeface="Cambria Math"/>
                <a:ea typeface="Cambria Math"/>
              </a:rPr>
              <a:t>n</a:t>
            </a:r>
            <a:r>
              <a:rPr lang="en-US" dirty="0" smtClean="0">
                <a:latin typeface="Cambria Math"/>
                <a:ea typeface="Cambria Math"/>
              </a:rPr>
              <a:t> + (1/2 +</a:t>
            </a:r>
            <a:r>
              <a:rPr lang="el-GR" dirty="0" smtClean="0">
                <a:latin typeface="Cambria Math" pitchFamily="18" charset="0"/>
                <a:ea typeface="Cambria Math" pitchFamily="18" charset="0"/>
              </a:rPr>
              <a:t> ε</a:t>
            </a:r>
            <a:r>
              <a:rPr lang="en-US" dirty="0" smtClean="0">
                <a:latin typeface="Cambria Math" pitchFamily="18" charset="0"/>
                <a:ea typeface="Cambria Math" pitchFamily="18" charset="0"/>
              </a:rPr>
              <a:t>)</a:t>
            </a:r>
            <a:r>
              <a:rPr lang="en-US" dirty="0" smtClean="0">
                <a:latin typeface="Cambria Math"/>
                <a:ea typeface="Cambria Math"/>
              </a:rPr>
              <a:t>⌋ = ⌊ </a:t>
            </a:r>
            <a:r>
              <a:rPr lang="en-US" i="1" dirty="0" smtClean="0">
                <a:latin typeface="Cambria Math"/>
                <a:ea typeface="Cambria Math"/>
              </a:rPr>
              <a:t>n</a:t>
            </a:r>
            <a:r>
              <a:rPr lang="en-US" dirty="0" smtClean="0">
                <a:latin typeface="Cambria Math"/>
                <a:ea typeface="Cambria Math"/>
              </a:rPr>
              <a:t> + 1 +  (</a:t>
            </a:r>
            <a:r>
              <a:rPr lang="el-GR" dirty="0" smtClean="0">
                <a:latin typeface="Cambria Math" pitchFamily="18" charset="0"/>
                <a:ea typeface="Cambria Math" pitchFamily="18" charset="0"/>
              </a:rPr>
              <a:t>ε</a:t>
            </a:r>
            <a:r>
              <a:rPr lang="en-US" dirty="0" smtClean="0">
                <a:latin typeface="Cambria Math" pitchFamily="18" charset="0"/>
                <a:ea typeface="Cambria Math" pitchFamily="18" charset="0"/>
              </a:rPr>
              <a:t> – 1/2)</a:t>
            </a:r>
            <a:r>
              <a:rPr lang="en-US" dirty="0" smtClean="0">
                <a:latin typeface="Cambria Math"/>
                <a:ea typeface="Cambria Math"/>
              </a:rPr>
              <a:t>⌋ = </a:t>
            </a:r>
            <a:r>
              <a:rPr lang="en-US" i="1" dirty="0" smtClean="0">
                <a:latin typeface="Cambria Math"/>
                <a:ea typeface="Cambria Math"/>
              </a:rPr>
              <a:t>n</a:t>
            </a:r>
            <a:r>
              <a:rPr lang="en-US" dirty="0" smtClean="0">
                <a:latin typeface="Cambria Math"/>
                <a:ea typeface="Cambria Math"/>
              </a:rPr>
              <a:t> + 1 since       </a:t>
            </a:r>
            <a:r>
              <a:rPr lang="en-US" dirty="0" smtClean="0">
                <a:latin typeface="Cambria Math" pitchFamily="18" charset="0"/>
                <a:ea typeface="Cambria Math" pitchFamily="18" charset="0"/>
              </a:rPr>
              <a:t>0 ≤ </a:t>
            </a:r>
            <a:r>
              <a:rPr lang="el-GR" dirty="0" smtClean="0">
                <a:latin typeface="Cambria Math" pitchFamily="18" charset="0"/>
                <a:ea typeface="Cambria Math" pitchFamily="18" charset="0"/>
              </a:rPr>
              <a:t>ε</a:t>
            </a:r>
            <a:r>
              <a:rPr lang="en-US" dirty="0" smtClean="0">
                <a:latin typeface="Cambria Math" pitchFamily="18" charset="0"/>
                <a:ea typeface="Cambria Math" pitchFamily="18" charset="0"/>
              </a:rPr>
              <a:t> – 1/2&lt; 1</a:t>
            </a:r>
            <a:r>
              <a:rPr lang="en-US" dirty="0" smtClean="0">
                <a:latin typeface="Cambria Math"/>
                <a:ea typeface="Cambria Math"/>
              </a:rPr>
              <a:t>. </a:t>
            </a:r>
          </a:p>
          <a:p>
            <a:pPr lvl="1"/>
            <a:r>
              <a:rPr lang="en-US" dirty="0" smtClean="0">
                <a:latin typeface="Cambria Math"/>
                <a:ea typeface="Cambria Math"/>
              </a:rPr>
              <a:t>Hence,  ⌊2</a:t>
            </a:r>
            <a:r>
              <a:rPr lang="en-US" i="1" dirty="0" smtClean="0">
                <a:latin typeface="Cambria Math"/>
                <a:ea typeface="Cambria Math"/>
              </a:rPr>
              <a:t>x</a:t>
            </a:r>
            <a:r>
              <a:rPr lang="en-US" dirty="0" smtClean="0">
                <a:latin typeface="Cambria Math"/>
                <a:ea typeface="Cambria Math"/>
              </a:rPr>
              <a:t>⌋ = 2</a:t>
            </a:r>
            <a:r>
              <a:rPr lang="en-US" i="1" dirty="0" smtClean="0">
                <a:latin typeface="Cambria Math"/>
                <a:ea typeface="Cambria Math"/>
              </a:rPr>
              <a:t>n</a:t>
            </a:r>
            <a:r>
              <a:rPr lang="en-US" dirty="0" smtClean="0">
                <a:latin typeface="Cambria Math"/>
                <a:ea typeface="Cambria Math"/>
              </a:rPr>
              <a:t> + 1 </a:t>
            </a:r>
            <a:r>
              <a:rPr lang="en-US" dirty="0" smtClean="0">
                <a:ea typeface="Cambria Math"/>
              </a:rPr>
              <a:t>and </a:t>
            </a:r>
            <a:r>
              <a:rPr lang="en-US" dirty="0" smtClean="0">
                <a:latin typeface="Cambria Math"/>
                <a:ea typeface="Cambria Math"/>
              </a:rPr>
              <a:t>⌊</a:t>
            </a:r>
            <a:r>
              <a:rPr lang="en-US" i="1" dirty="0" smtClean="0">
                <a:latin typeface="Cambria Math"/>
                <a:ea typeface="Cambria Math"/>
              </a:rPr>
              <a:t>x</a:t>
            </a:r>
            <a:r>
              <a:rPr lang="en-US" dirty="0" smtClean="0">
                <a:latin typeface="Cambria Math"/>
                <a:ea typeface="Cambria Math"/>
              </a:rPr>
              <a:t>⌋ + ⌊</a:t>
            </a:r>
            <a:r>
              <a:rPr lang="en-US" i="1" dirty="0" smtClean="0">
                <a:latin typeface="Cambria Math"/>
                <a:ea typeface="Cambria Math"/>
              </a:rPr>
              <a:t>x</a:t>
            </a:r>
            <a:r>
              <a:rPr lang="en-US" dirty="0" smtClean="0">
                <a:latin typeface="Cambria Math"/>
                <a:ea typeface="Cambria Math"/>
              </a:rPr>
              <a:t> + 1/2⌋ = </a:t>
            </a:r>
            <a:r>
              <a:rPr lang="en-US" i="1" dirty="0" smtClean="0">
                <a:latin typeface="Cambria Math"/>
                <a:ea typeface="Cambria Math"/>
              </a:rPr>
              <a:t>n</a:t>
            </a:r>
            <a:r>
              <a:rPr lang="en-US" dirty="0" smtClean="0">
                <a:latin typeface="Cambria Math"/>
                <a:ea typeface="Cambria Math"/>
              </a:rPr>
              <a:t> + (</a:t>
            </a:r>
            <a:r>
              <a:rPr lang="en-US" i="1" dirty="0" smtClean="0">
                <a:latin typeface="Cambria Math"/>
                <a:ea typeface="Cambria Math"/>
              </a:rPr>
              <a:t>n</a:t>
            </a:r>
            <a:r>
              <a:rPr lang="en-US" dirty="0" smtClean="0">
                <a:latin typeface="Cambria Math"/>
                <a:ea typeface="Cambria Math"/>
              </a:rPr>
              <a:t> + 1)  = 2</a:t>
            </a:r>
            <a:r>
              <a:rPr lang="en-US" i="1" dirty="0" smtClean="0">
                <a:latin typeface="Cambria Math"/>
                <a:ea typeface="Cambria Math"/>
              </a:rPr>
              <a:t>n</a:t>
            </a:r>
            <a:r>
              <a:rPr lang="en-US" dirty="0" smtClean="0">
                <a:latin typeface="Cambria Math"/>
                <a:ea typeface="Cambria Math"/>
              </a:rPr>
              <a:t> + 1.           </a:t>
            </a:r>
            <a:endParaRPr lang="en-US" dirty="0" smtClean="0">
              <a:ea typeface="Cambria Math"/>
            </a:endParaRPr>
          </a:p>
        </p:txBody>
      </p:sp>
      <p:sp>
        <p:nvSpPr>
          <p:cNvPr id="4" name="Isosceles Triangle 3"/>
          <p:cNvSpPr/>
          <p:nvPr/>
        </p:nvSpPr>
        <p:spPr>
          <a:xfrm rot="5400000" flipV="1">
            <a:off x="8458200" y="57912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Παραγοντικές συναρτήσεις</a:t>
            </a:r>
            <a:br>
              <a:rPr lang="el-GR" dirty="0" smtClean="0"/>
            </a:br>
            <a:r>
              <a:rPr lang="en-US" dirty="0" smtClean="0"/>
              <a:t>Factorial Function </a:t>
            </a:r>
            <a:endParaRPr lang="en-US" dirty="0"/>
          </a:p>
        </p:txBody>
      </p:sp>
      <p:sp>
        <p:nvSpPr>
          <p:cNvPr id="3" name="Content Placeholder 2"/>
          <p:cNvSpPr>
            <a:spLocks noGrp="1"/>
          </p:cNvSpPr>
          <p:nvPr>
            <p:ph idx="1"/>
          </p:nvPr>
        </p:nvSpPr>
        <p:spPr/>
        <p:txBody>
          <a:bodyPr>
            <a:normAutofit/>
          </a:bodyPr>
          <a:lstStyle/>
          <a:p>
            <a:pPr>
              <a:buNone/>
            </a:pPr>
            <a:r>
              <a:rPr lang="en-US" b="1" dirty="0" smtClean="0"/>
              <a:t>   Definition:  </a:t>
            </a:r>
            <a:r>
              <a:rPr lang="en-US" dirty="0" smtClean="0"/>
              <a:t>f:</a:t>
            </a:r>
            <a:r>
              <a:rPr lang="en-US" b="1" dirty="0" smtClean="0"/>
              <a:t> N </a:t>
            </a:r>
            <a:r>
              <a:rPr lang="en-US" b="1" dirty="0" smtClean="0">
                <a:latin typeface="Cambria Math"/>
                <a:ea typeface="Cambria Math"/>
                <a:sym typeface="Wingdings" pitchFamily="2" charset="2"/>
              </a:rPr>
              <a:t>→</a:t>
            </a:r>
            <a:r>
              <a:rPr lang="en-US" b="1" dirty="0" smtClean="0">
                <a:sym typeface="Wingdings" pitchFamily="2" charset="2"/>
              </a:rPr>
              <a:t> Z</a:t>
            </a:r>
            <a:r>
              <a:rPr lang="en-US" b="1" baseline="30000" dirty="0" smtClean="0">
                <a:sym typeface="Wingdings" pitchFamily="2" charset="2"/>
              </a:rPr>
              <a:t>+</a:t>
            </a:r>
            <a:r>
              <a:rPr lang="en-US" b="1" dirty="0" smtClean="0">
                <a:sym typeface="Wingdings" pitchFamily="2" charset="2"/>
              </a:rPr>
              <a:t> , </a:t>
            </a:r>
            <a:r>
              <a:rPr lang="en-US" dirty="0" smtClean="0">
                <a:sym typeface="Wingdings" pitchFamily="2" charset="2"/>
              </a:rPr>
              <a:t>denoted by </a:t>
            </a:r>
            <a:r>
              <a:rPr lang="en-US" i="1" dirty="0" smtClean="0">
                <a:sym typeface="Wingdings" pitchFamily="2" charset="2"/>
              </a:rPr>
              <a:t>f</a:t>
            </a:r>
            <a:r>
              <a:rPr lang="en-US" dirty="0" smtClean="0">
                <a:sym typeface="Wingdings" pitchFamily="2" charset="2"/>
              </a:rPr>
              <a:t>(</a:t>
            </a:r>
            <a:r>
              <a:rPr lang="en-US" i="1" dirty="0" smtClean="0">
                <a:sym typeface="Wingdings" pitchFamily="2" charset="2"/>
              </a:rPr>
              <a:t>n</a:t>
            </a:r>
            <a:r>
              <a:rPr lang="en-US" dirty="0" smtClean="0">
                <a:sym typeface="Wingdings" pitchFamily="2" charset="2"/>
              </a:rPr>
              <a:t>) = </a:t>
            </a:r>
            <a:r>
              <a:rPr lang="en-US" i="1" dirty="0" smtClean="0">
                <a:sym typeface="Wingdings" pitchFamily="2" charset="2"/>
              </a:rPr>
              <a:t>n</a:t>
            </a:r>
            <a:r>
              <a:rPr lang="en-US" dirty="0" smtClean="0">
                <a:sym typeface="Wingdings" pitchFamily="2" charset="2"/>
              </a:rPr>
              <a:t>! is the product of the first </a:t>
            </a:r>
            <a:r>
              <a:rPr lang="en-US" i="1" dirty="0" smtClean="0">
                <a:sym typeface="Wingdings" pitchFamily="2" charset="2"/>
              </a:rPr>
              <a:t>n</a:t>
            </a:r>
            <a:r>
              <a:rPr lang="en-US" dirty="0" smtClean="0">
                <a:sym typeface="Wingdings" pitchFamily="2" charset="2"/>
              </a:rPr>
              <a:t> positive integers when </a:t>
            </a:r>
            <a:r>
              <a:rPr lang="en-US" i="1" dirty="0" smtClean="0">
                <a:sym typeface="Wingdings" pitchFamily="2" charset="2"/>
              </a:rPr>
              <a:t>n</a:t>
            </a:r>
            <a:r>
              <a:rPr lang="en-US" dirty="0" smtClean="0">
                <a:sym typeface="Wingdings" pitchFamily="2" charset="2"/>
              </a:rPr>
              <a:t> is a nonnegative integer.</a:t>
            </a:r>
            <a:endParaRPr lang="en-US" baseline="30000" dirty="0" smtClean="0">
              <a:sym typeface="Wingdings" pitchFamily="2" charset="2"/>
            </a:endParaRPr>
          </a:p>
          <a:p>
            <a:pPr>
              <a:buNone/>
            </a:pPr>
            <a:endParaRPr lang="en-US" sz="2800" baseline="30000" dirty="0" smtClean="0">
              <a:latin typeface="Cambria Math" pitchFamily="18" charset="0"/>
              <a:ea typeface="Cambria Math" pitchFamily="18" charset="0"/>
              <a:sym typeface="Wingdings" pitchFamily="2" charset="2"/>
            </a:endParaRPr>
          </a:p>
          <a:p>
            <a:pPr>
              <a:buNone/>
            </a:pPr>
            <a:r>
              <a:rPr lang="en-US" sz="2800" baseline="30000" dirty="0" smtClean="0">
                <a:latin typeface="Cambria Math" pitchFamily="18" charset="0"/>
                <a:ea typeface="Cambria Math" pitchFamily="18" charset="0"/>
                <a:sym typeface="Wingdings" pitchFamily="2" charset="2"/>
              </a:rPr>
              <a:t>        </a:t>
            </a:r>
            <a:r>
              <a:rPr lang="en-US" sz="2800" i="1" baseline="30000" dirty="0" smtClean="0">
                <a:ea typeface="Cambria Math" pitchFamily="18" charset="0"/>
                <a:sym typeface="Wingdings" pitchFamily="2" charset="2"/>
              </a:rPr>
              <a:t>f</a:t>
            </a:r>
            <a:r>
              <a:rPr lang="en-US" sz="2800" baseline="30000" dirty="0" smtClean="0">
                <a:ea typeface="Cambria Math" pitchFamily="18" charset="0"/>
                <a:sym typeface="Wingdings" pitchFamily="2" charset="2"/>
              </a:rPr>
              <a:t>(</a:t>
            </a:r>
            <a:r>
              <a:rPr lang="en-US" sz="2800" i="1" baseline="30000" dirty="0" smtClean="0">
                <a:ea typeface="Cambria Math" pitchFamily="18" charset="0"/>
                <a:sym typeface="Wingdings" pitchFamily="2" charset="2"/>
              </a:rPr>
              <a:t>n</a:t>
            </a:r>
            <a:r>
              <a:rPr lang="en-US" sz="2800" baseline="30000" dirty="0" smtClean="0">
                <a:ea typeface="Cambria Math" pitchFamily="18" charset="0"/>
                <a:sym typeface="Wingdings" pitchFamily="2" charset="2"/>
              </a:rPr>
              <a:t>)</a:t>
            </a:r>
            <a:r>
              <a:rPr lang="en-US" sz="2800" baseline="30000" dirty="0" smtClean="0">
                <a:latin typeface="Cambria Math" pitchFamily="18" charset="0"/>
                <a:ea typeface="Cambria Math" pitchFamily="18" charset="0"/>
                <a:sym typeface="Wingdings" pitchFamily="2" charset="2"/>
              </a:rPr>
              <a:t> = 1 </a:t>
            </a:r>
            <a:r>
              <a:rPr lang="en-US" sz="2800" baseline="30000" dirty="0" smtClean="0">
                <a:latin typeface="Cambria Math"/>
                <a:ea typeface="Cambria Math"/>
                <a:sym typeface="Wingdings" pitchFamily="2" charset="2"/>
              </a:rPr>
              <a:t>∙ 2 ∙∙∙ (</a:t>
            </a:r>
            <a:r>
              <a:rPr lang="en-US" sz="2800" i="1" baseline="30000" dirty="0" smtClean="0">
                <a:ea typeface="Cambria Math"/>
                <a:sym typeface="Wingdings" pitchFamily="2" charset="2"/>
              </a:rPr>
              <a:t>n</a:t>
            </a:r>
            <a:r>
              <a:rPr lang="en-US" sz="2800" baseline="30000" dirty="0" smtClean="0">
                <a:latin typeface="Cambria Math"/>
                <a:ea typeface="Cambria Math"/>
                <a:sym typeface="Wingdings" pitchFamily="2" charset="2"/>
              </a:rPr>
              <a:t> – 1) ∙ </a:t>
            </a:r>
            <a:r>
              <a:rPr lang="en-US" sz="2800" i="1" baseline="30000" dirty="0" smtClean="0">
                <a:ea typeface="Cambria Math"/>
                <a:sym typeface="Wingdings" pitchFamily="2" charset="2"/>
              </a:rPr>
              <a:t>n,</a:t>
            </a:r>
            <a:r>
              <a:rPr lang="en-US" sz="2800" baseline="30000" dirty="0" smtClean="0">
                <a:latin typeface="Cambria Math"/>
                <a:ea typeface="Cambria Math"/>
                <a:sym typeface="Wingdings" pitchFamily="2" charset="2"/>
              </a:rPr>
              <a:t>         </a:t>
            </a:r>
            <a:r>
              <a:rPr lang="en-US" sz="2800" i="1" baseline="30000" dirty="0" smtClean="0">
                <a:ea typeface="Cambria Math"/>
                <a:sym typeface="Wingdings" pitchFamily="2" charset="2"/>
              </a:rPr>
              <a:t>f</a:t>
            </a:r>
            <a:r>
              <a:rPr lang="en-US" sz="2800" baseline="30000" dirty="0" smtClean="0">
                <a:latin typeface="Cambria Math"/>
                <a:ea typeface="Cambria Math"/>
                <a:sym typeface="Wingdings" pitchFamily="2" charset="2"/>
              </a:rPr>
              <a:t>(0)  = 0! = 1</a:t>
            </a:r>
            <a:endParaRPr lang="en-US" sz="2800" baseline="30000" dirty="0" smtClean="0">
              <a:latin typeface="Cambria Math" pitchFamily="18" charset="0"/>
              <a:ea typeface="Cambria Math" pitchFamily="18" charset="0"/>
              <a:sym typeface="Wingdings" pitchFamily="2" charset="2"/>
            </a:endParaRPr>
          </a:p>
          <a:p>
            <a:pPr>
              <a:buNone/>
            </a:pPr>
            <a:r>
              <a:rPr lang="en-US" sz="2800" baseline="30000" dirty="0" smtClean="0">
                <a:latin typeface="Cambria Math" pitchFamily="18" charset="0"/>
                <a:ea typeface="Cambria Math" pitchFamily="18" charset="0"/>
                <a:sym typeface="Wingdings" pitchFamily="2" charset="2"/>
              </a:rPr>
              <a:t> </a:t>
            </a:r>
            <a:r>
              <a:rPr lang="en-US" sz="2800" dirty="0" smtClean="0">
                <a:latin typeface="Cambria Math" pitchFamily="18" charset="0"/>
                <a:ea typeface="Cambria Math" pitchFamily="18" charset="0"/>
                <a:sym typeface="Wingdings" pitchFamily="2" charset="2"/>
              </a:rPr>
              <a:t>  </a:t>
            </a:r>
            <a:r>
              <a:rPr lang="en-US" sz="2800" b="1" dirty="0" smtClean="0">
                <a:sym typeface="Wingdings" pitchFamily="2" charset="2"/>
              </a:rPr>
              <a:t>Examples:</a:t>
            </a:r>
          </a:p>
          <a:p>
            <a:pPr>
              <a:buNone/>
            </a:pPr>
            <a:r>
              <a:rPr lang="en-US" sz="2800" b="1" dirty="0" smtClean="0">
                <a:latin typeface="Cambria Math" pitchFamily="18" charset="0"/>
                <a:ea typeface="Cambria Math" pitchFamily="18" charset="0"/>
                <a:sym typeface="Wingdings" pitchFamily="2" charset="2"/>
              </a:rPr>
              <a:t>      </a:t>
            </a:r>
            <a:r>
              <a:rPr lang="en-US" sz="2800" i="1" baseline="30000" dirty="0" smtClean="0">
                <a:ea typeface="Cambria Math" pitchFamily="18" charset="0"/>
                <a:sym typeface="Wingdings" pitchFamily="2" charset="2"/>
              </a:rPr>
              <a:t>f</a:t>
            </a:r>
            <a:r>
              <a:rPr lang="en-US" sz="2800" baseline="30000" dirty="0" smtClean="0">
                <a:latin typeface="Cambria Math" pitchFamily="18" charset="0"/>
                <a:ea typeface="Cambria Math" pitchFamily="18" charset="0"/>
                <a:sym typeface="Wingdings" pitchFamily="2" charset="2"/>
              </a:rPr>
              <a:t>(1) = 1!  = 1</a:t>
            </a:r>
          </a:p>
          <a:p>
            <a:pPr>
              <a:buNone/>
            </a:pPr>
            <a:r>
              <a:rPr lang="en-US" sz="2800" baseline="30000" dirty="0" smtClean="0">
                <a:latin typeface="Cambria Math" pitchFamily="18" charset="0"/>
                <a:ea typeface="Cambria Math" pitchFamily="18" charset="0"/>
                <a:sym typeface="Wingdings" pitchFamily="2" charset="2"/>
              </a:rPr>
              <a:t>        </a:t>
            </a:r>
            <a:r>
              <a:rPr lang="en-US" sz="2800" i="1" baseline="30000" dirty="0" smtClean="0">
                <a:ea typeface="Cambria Math" pitchFamily="18" charset="0"/>
                <a:sym typeface="Wingdings" pitchFamily="2" charset="2"/>
              </a:rPr>
              <a:t>f</a:t>
            </a:r>
            <a:r>
              <a:rPr lang="en-US" sz="2800" baseline="30000" dirty="0" smtClean="0">
                <a:latin typeface="Cambria Math" pitchFamily="18" charset="0"/>
                <a:ea typeface="Cambria Math" pitchFamily="18" charset="0"/>
                <a:sym typeface="Wingdings" pitchFamily="2" charset="2"/>
              </a:rPr>
              <a:t>(2) = 2! =  1 </a:t>
            </a:r>
            <a:r>
              <a:rPr lang="en-US" sz="2800" baseline="30000" dirty="0" smtClean="0">
                <a:latin typeface="Cambria Math"/>
                <a:ea typeface="Cambria Math"/>
                <a:sym typeface="Wingdings" pitchFamily="2" charset="2"/>
              </a:rPr>
              <a:t>∙ 2 = 2</a:t>
            </a:r>
            <a:endParaRPr lang="en-US" sz="2800" baseline="30000" dirty="0" smtClean="0">
              <a:latin typeface="Cambria Math" pitchFamily="18" charset="0"/>
              <a:ea typeface="Cambria Math" pitchFamily="18" charset="0"/>
              <a:sym typeface="Wingdings" pitchFamily="2" charset="2"/>
            </a:endParaRPr>
          </a:p>
          <a:p>
            <a:pPr>
              <a:buNone/>
            </a:pPr>
            <a:r>
              <a:rPr lang="en-US" sz="2800" baseline="30000" dirty="0" smtClean="0">
                <a:latin typeface="Cambria Math" pitchFamily="18" charset="0"/>
                <a:ea typeface="Cambria Math" pitchFamily="18" charset="0"/>
                <a:sym typeface="Wingdings" pitchFamily="2" charset="2"/>
              </a:rPr>
              <a:t>       </a:t>
            </a:r>
            <a:r>
              <a:rPr lang="en-US" sz="2800" i="1" baseline="30000" dirty="0" smtClean="0">
                <a:ea typeface="Cambria Math" pitchFamily="18" charset="0"/>
                <a:sym typeface="Wingdings" pitchFamily="2" charset="2"/>
              </a:rPr>
              <a:t>f</a:t>
            </a:r>
            <a:r>
              <a:rPr lang="en-US" sz="2800" baseline="30000" dirty="0" smtClean="0">
                <a:latin typeface="Cambria Math" pitchFamily="18" charset="0"/>
                <a:ea typeface="Cambria Math" pitchFamily="18" charset="0"/>
                <a:sym typeface="Wingdings" pitchFamily="2" charset="2"/>
              </a:rPr>
              <a:t>(6)  = 6! =  1 </a:t>
            </a:r>
            <a:r>
              <a:rPr lang="en-US" sz="2800" baseline="30000" dirty="0" smtClean="0">
                <a:latin typeface="Cambria Math"/>
                <a:ea typeface="Cambria Math"/>
                <a:sym typeface="Wingdings" pitchFamily="2" charset="2"/>
              </a:rPr>
              <a:t>∙ 2 ∙ 3∙ 4∙ 5</a:t>
            </a:r>
            <a:r>
              <a:rPr lang="en-US" sz="2800" dirty="0" smtClean="0">
                <a:latin typeface="Cambria Math"/>
                <a:ea typeface="Cambria Math"/>
                <a:sym typeface="Wingdings" pitchFamily="2" charset="2"/>
              </a:rPr>
              <a:t> </a:t>
            </a:r>
            <a:r>
              <a:rPr lang="en-US" sz="2800" baseline="30000" dirty="0" smtClean="0">
                <a:latin typeface="Cambria Math"/>
                <a:ea typeface="Cambria Math"/>
                <a:sym typeface="Wingdings" pitchFamily="2" charset="2"/>
              </a:rPr>
              <a:t>∙ 6 = 720</a:t>
            </a:r>
          </a:p>
          <a:p>
            <a:pPr>
              <a:buNone/>
            </a:pPr>
            <a:r>
              <a:rPr lang="en-US" sz="2800" baseline="30000" dirty="0" smtClean="0">
                <a:latin typeface="Cambria Math"/>
                <a:ea typeface="Cambria Math"/>
                <a:sym typeface="Wingdings" pitchFamily="2" charset="2"/>
              </a:rPr>
              <a:t>       </a:t>
            </a:r>
            <a:r>
              <a:rPr lang="en-US" sz="2800" i="1" baseline="30000" dirty="0" smtClean="0">
                <a:ea typeface="Cambria Math"/>
                <a:sym typeface="Wingdings" pitchFamily="2" charset="2"/>
              </a:rPr>
              <a:t>f</a:t>
            </a:r>
            <a:r>
              <a:rPr lang="en-US" sz="2800" baseline="30000" dirty="0" smtClean="0">
                <a:latin typeface="Cambria Math"/>
                <a:ea typeface="Cambria Math"/>
                <a:sym typeface="Wingdings" pitchFamily="2" charset="2"/>
              </a:rPr>
              <a:t>(20) = 2,432,902,008,176,640,000.</a:t>
            </a:r>
            <a:endParaRPr lang="en-US" sz="2800" dirty="0">
              <a:latin typeface="Cambria Math" pitchFamily="18" charset="0"/>
              <a:ea typeface="Cambria Math" pitchFamily="18" charset="0"/>
            </a:endParaRPr>
          </a:p>
        </p:txBody>
      </p:sp>
      <p:sp>
        <p:nvSpPr>
          <p:cNvPr id="4" name="TextBox 3"/>
          <p:cNvSpPr txBox="1"/>
          <p:nvPr/>
        </p:nvSpPr>
        <p:spPr>
          <a:xfrm>
            <a:off x="5867400" y="4114800"/>
            <a:ext cx="2971800" cy="646331"/>
          </a:xfrm>
          <a:prstGeom prst="rect">
            <a:avLst/>
          </a:prstGeom>
          <a:noFill/>
        </p:spPr>
        <p:txBody>
          <a:bodyPr wrap="square" rtlCol="0">
            <a:spAutoFit/>
          </a:bodyPr>
          <a:lstStyle/>
          <a:p>
            <a:r>
              <a:rPr lang="en-US" dirty="0" err="1" smtClean="0"/>
              <a:t>Stirling’s</a:t>
            </a:r>
            <a:r>
              <a:rPr lang="en-US" dirty="0" smtClean="0"/>
              <a:t> Formula:</a:t>
            </a:r>
          </a:p>
          <a:p>
            <a:endParaRPr lang="en-US" dirty="0"/>
          </a:p>
        </p:txBody>
      </p:sp>
      <p:pic>
        <p:nvPicPr>
          <p:cNvPr id="8" name="Picture 7" descr="addin_tmp.png"/>
          <p:cNvPicPr>
            <a:picLocks noChangeAspect="1"/>
          </p:cNvPicPr>
          <p:nvPr>
            <p:custDataLst>
              <p:tags r:id="rId1"/>
            </p:custDataLst>
          </p:nvPr>
        </p:nvPicPr>
        <p:blipFill>
          <a:blip r:embed="rId4" cstate="print"/>
          <a:stretch>
            <a:fillRect/>
          </a:stretch>
        </p:blipFill>
        <p:spPr>
          <a:xfrm>
            <a:off x="5791200" y="4572000"/>
            <a:ext cx="1908810" cy="283845"/>
          </a:xfrm>
          <a:prstGeom prst="rect">
            <a:avLst/>
          </a:prstGeom>
        </p:spPr>
      </p:pic>
      <p:pic>
        <p:nvPicPr>
          <p:cNvPr id="7" name="Picture 6" descr="addin_tmp.png"/>
          <p:cNvPicPr>
            <a:picLocks noChangeAspect="1"/>
          </p:cNvPicPr>
          <p:nvPr>
            <p:custDataLst>
              <p:tags r:id="rId2"/>
            </p:custDataLst>
          </p:nvPr>
        </p:nvPicPr>
        <p:blipFill>
          <a:blip r:embed="rId5" cstate="print"/>
          <a:stretch>
            <a:fillRect/>
          </a:stretch>
        </p:blipFill>
        <p:spPr>
          <a:xfrm>
            <a:off x="4876800" y="4953000"/>
            <a:ext cx="4120515" cy="255270"/>
          </a:xfrm>
          <a:prstGeom prst="rect">
            <a:avLst/>
          </a:prstGeom>
        </p:spPr>
      </p:pic>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Partial Functions (</a:t>
            </a:r>
            <a:r>
              <a:rPr lang="en-US" i="1" dirty="0" smtClean="0"/>
              <a:t>optional</a:t>
            </a:r>
            <a:r>
              <a:rPr lang="en-US" dirty="0" smtClean="0"/>
              <a:t>)</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Definition</a:t>
            </a:r>
            <a:r>
              <a:rPr lang="en-US" dirty="0" smtClean="0"/>
              <a:t>: A </a:t>
            </a:r>
            <a:r>
              <a:rPr lang="en-US" i="1" dirty="0" smtClean="0">
                <a:solidFill>
                  <a:srgbClr val="00B0F0"/>
                </a:solidFill>
              </a:rPr>
              <a:t>partial function f  </a:t>
            </a:r>
            <a:r>
              <a:rPr lang="en-US" dirty="0" smtClean="0"/>
              <a:t>from a set </a:t>
            </a:r>
            <a:r>
              <a:rPr lang="en-US" i="1" dirty="0" smtClean="0"/>
              <a:t>A</a:t>
            </a:r>
            <a:r>
              <a:rPr lang="en-US" dirty="0" smtClean="0"/>
              <a:t> to a set </a:t>
            </a:r>
            <a:r>
              <a:rPr lang="en-US" i="1" dirty="0" smtClean="0"/>
              <a:t>B</a:t>
            </a:r>
            <a:r>
              <a:rPr lang="en-US" dirty="0" smtClean="0"/>
              <a:t>  is an assignment to each element </a:t>
            </a:r>
            <a:r>
              <a:rPr lang="en-US" i="1" dirty="0" smtClean="0"/>
              <a:t>a</a:t>
            </a:r>
            <a:r>
              <a:rPr lang="en-US" dirty="0" smtClean="0"/>
              <a:t> in a subset of </a:t>
            </a:r>
            <a:r>
              <a:rPr lang="en-US" i="1" dirty="0" smtClean="0"/>
              <a:t>A</a:t>
            </a:r>
            <a:r>
              <a:rPr lang="en-US" b="1" dirty="0" smtClean="0"/>
              <a:t>, </a:t>
            </a:r>
            <a:r>
              <a:rPr lang="en-US" dirty="0" smtClean="0"/>
              <a:t>called the </a:t>
            </a:r>
            <a:r>
              <a:rPr lang="en-US" i="1" dirty="0" smtClean="0"/>
              <a:t>domain of definition </a:t>
            </a:r>
            <a:r>
              <a:rPr lang="en-US" dirty="0" smtClean="0"/>
              <a:t>of </a:t>
            </a:r>
            <a:r>
              <a:rPr lang="en-US" i="1" dirty="0" smtClean="0"/>
              <a:t>f</a:t>
            </a:r>
            <a:r>
              <a:rPr lang="en-US" dirty="0" smtClean="0"/>
              <a:t>, of a unique element </a:t>
            </a:r>
            <a:r>
              <a:rPr lang="en-US" i="1" dirty="0" smtClean="0"/>
              <a:t>b</a:t>
            </a:r>
            <a:r>
              <a:rPr lang="en-US" dirty="0" smtClean="0"/>
              <a:t> in </a:t>
            </a:r>
            <a:r>
              <a:rPr lang="en-US" i="1" dirty="0" smtClean="0"/>
              <a:t>B</a:t>
            </a:r>
            <a:r>
              <a:rPr lang="en-US" dirty="0" smtClean="0"/>
              <a:t>. </a:t>
            </a:r>
          </a:p>
          <a:p>
            <a:pPr lvl="1"/>
            <a:r>
              <a:rPr lang="en-US" dirty="0" smtClean="0"/>
              <a:t>   The sets </a:t>
            </a:r>
            <a:r>
              <a:rPr lang="en-US" i="1" dirty="0" smtClean="0"/>
              <a:t>A</a:t>
            </a:r>
            <a:r>
              <a:rPr lang="en-US" dirty="0" smtClean="0"/>
              <a:t> and </a:t>
            </a:r>
            <a:r>
              <a:rPr lang="en-US" i="1" dirty="0" smtClean="0"/>
              <a:t>B</a:t>
            </a:r>
            <a:r>
              <a:rPr lang="en-US" dirty="0" smtClean="0"/>
              <a:t> are called the </a:t>
            </a:r>
            <a:r>
              <a:rPr lang="en-US" i="1" dirty="0" smtClean="0"/>
              <a:t>domain</a:t>
            </a:r>
            <a:r>
              <a:rPr lang="en-US" dirty="0" smtClean="0"/>
              <a:t> and </a:t>
            </a:r>
            <a:r>
              <a:rPr lang="en-US" i="1" dirty="0" err="1" smtClean="0"/>
              <a:t>codomain</a:t>
            </a:r>
            <a:r>
              <a:rPr lang="en-US" dirty="0" smtClean="0"/>
              <a:t> of </a:t>
            </a:r>
            <a:r>
              <a:rPr lang="en-US" i="1" dirty="0" smtClean="0"/>
              <a:t>f</a:t>
            </a:r>
            <a:r>
              <a:rPr lang="en-US" dirty="0" smtClean="0"/>
              <a:t>, respectively. </a:t>
            </a:r>
          </a:p>
          <a:p>
            <a:pPr lvl="1"/>
            <a:r>
              <a:rPr lang="en-US" dirty="0" smtClean="0"/>
              <a:t>   We day that </a:t>
            </a:r>
            <a:r>
              <a:rPr lang="en-US" i="1" dirty="0" smtClean="0"/>
              <a:t>f</a:t>
            </a:r>
            <a:r>
              <a:rPr lang="en-US" dirty="0" smtClean="0"/>
              <a:t> is </a:t>
            </a:r>
            <a:r>
              <a:rPr lang="en-US" i="1" dirty="0" smtClean="0">
                <a:solidFill>
                  <a:srgbClr val="00B0F0"/>
                </a:solidFill>
              </a:rPr>
              <a:t>undefined</a:t>
            </a:r>
            <a:r>
              <a:rPr lang="en-US" dirty="0" smtClean="0"/>
              <a:t>  for elements in </a:t>
            </a:r>
            <a:r>
              <a:rPr lang="en-US" i="1" dirty="0" smtClean="0"/>
              <a:t>A</a:t>
            </a:r>
            <a:r>
              <a:rPr lang="en-US" dirty="0" smtClean="0"/>
              <a:t> that are not in the domain of definition of </a:t>
            </a:r>
            <a:r>
              <a:rPr lang="en-US" i="1" dirty="0" smtClean="0"/>
              <a:t>f</a:t>
            </a:r>
            <a:r>
              <a:rPr lang="en-US" dirty="0" smtClean="0"/>
              <a:t>.  </a:t>
            </a:r>
          </a:p>
          <a:p>
            <a:pPr lvl="1"/>
            <a:r>
              <a:rPr lang="en-US" dirty="0" smtClean="0"/>
              <a:t>   When the domain of definition of </a:t>
            </a:r>
            <a:r>
              <a:rPr lang="en-US" i="1" dirty="0" smtClean="0"/>
              <a:t>f</a:t>
            </a:r>
            <a:r>
              <a:rPr lang="en-US" dirty="0" smtClean="0"/>
              <a:t> equals </a:t>
            </a:r>
            <a:r>
              <a:rPr lang="en-US" i="1" dirty="0" smtClean="0"/>
              <a:t>A</a:t>
            </a:r>
            <a:r>
              <a:rPr lang="en-US" dirty="0" smtClean="0"/>
              <a:t>, we say that </a:t>
            </a:r>
            <a:r>
              <a:rPr lang="en-US" i="1" dirty="0" smtClean="0"/>
              <a:t>f</a:t>
            </a:r>
            <a:r>
              <a:rPr lang="en-US" dirty="0" smtClean="0"/>
              <a:t> is a </a:t>
            </a:r>
            <a:r>
              <a:rPr lang="en-US" i="1" dirty="0" smtClean="0">
                <a:solidFill>
                  <a:srgbClr val="00B0F0"/>
                </a:solidFill>
              </a:rPr>
              <a:t>total </a:t>
            </a:r>
            <a:r>
              <a:rPr lang="el-GR" i="1" dirty="0" smtClean="0">
                <a:solidFill>
                  <a:srgbClr val="00B0F0"/>
                </a:solidFill>
              </a:rPr>
              <a:t>- συνολική </a:t>
            </a:r>
            <a:r>
              <a:rPr lang="en-US" i="1" dirty="0" smtClean="0"/>
              <a:t>function</a:t>
            </a:r>
            <a:r>
              <a:rPr lang="en-US" dirty="0" smtClean="0"/>
              <a:t>. </a:t>
            </a:r>
          </a:p>
          <a:p>
            <a:pPr>
              <a:buNone/>
            </a:pPr>
            <a:r>
              <a:rPr lang="en-US" b="1" dirty="0" smtClean="0"/>
              <a:t>   Example: </a:t>
            </a:r>
            <a:r>
              <a:rPr lang="en-US" i="1" dirty="0" smtClean="0"/>
              <a:t>f</a:t>
            </a:r>
            <a:r>
              <a:rPr lang="en-US" dirty="0" smtClean="0"/>
              <a:t>:</a:t>
            </a:r>
            <a:r>
              <a:rPr lang="en-US" b="1" dirty="0" smtClean="0"/>
              <a:t> N </a:t>
            </a:r>
            <a:r>
              <a:rPr lang="en-US" b="1" dirty="0" smtClean="0">
                <a:latin typeface="Cambria Math"/>
                <a:ea typeface="Cambria Math"/>
              </a:rPr>
              <a:t>→</a:t>
            </a:r>
            <a:r>
              <a:rPr lang="en-US" b="1" dirty="0" smtClean="0">
                <a:sym typeface="Wingdings" pitchFamily="2" charset="2"/>
              </a:rPr>
              <a:t> R </a:t>
            </a:r>
            <a:r>
              <a:rPr lang="en-US" dirty="0" smtClean="0">
                <a:sym typeface="Wingdings" pitchFamily="2" charset="2"/>
              </a:rPr>
              <a:t>where </a:t>
            </a:r>
            <a:r>
              <a:rPr lang="en-US" i="1" dirty="0" smtClean="0">
                <a:ea typeface="Cambria Math" pitchFamily="18" charset="0"/>
                <a:sym typeface="Wingdings" pitchFamily="2" charset="2"/>
              </a:rPr>
              <a:t>f</a:t>
            </a:r>
            <a:r>
              <a:rPr lang="en-US" dirty="0" smtClean="0">
                <a:latin typeface="Cambria Math" pitchFamily="18" charset="0"/>
                <a:ea typeface="Cambria Math" pitchFamily="18" charset="0"/>
                <a:sym typeface="Wingdings" pitchFamily="2" charset="2"/>
              </a:rPr>
              <a:t>(</a:t>
            </a:r>
            <a:r>
              <a:rPr lang="en-US" i="1" dirty="0" smtClean="0">
                <a:ea typeface="Cambria Math" pitchFamily="18" charset="0"/>
                <a:sym typeface="Wingdings" pitchFamily="2" charset="2"/>
              </a:rPr>
              <a:t>n</a:t>
            </a:r>
            <a:r>
              <a:rPr lang="en-US" dirty="0" smtClean="0">
                <a:latin typeface="Cambria Math" pitchFamily="18" charset="0"/>
                <a:ea typeface="Cambria Math" pitchFamily="18" charset="0"/>
                <a:sym typeface="Wingdings" pitchFamily="2" charset="2"/>
              </a:rPr>
              <a:t>) = √</a:t>
            </a:r>
            <a:r>
              <a:rPr lang="en-US" i="1" dirty="0" smtClean="0">
                <a:ea typeface="Cambria Math" pitchFamily="18" charset="0"/>
                <a:sym typeface="Wingdings" pitchFamily="2" charset="2"/>
              </a:rPr>
              <a:t>n</a:t>
            </a:r>
            <a:r>
              <a:rPr lang="en-US" dirty="0" smtClean="0">
                <a:latin typeface="Cambria Math" pitchFamily="18" charset="0"/>
                <a:ea typeface="Cambria Math" pitchFamily="18" charset="0"/>
                <a:sym typeface="Wingdings" pitchFamily="2" charset="2"/>
              </a:rPr>
              <a:t>  </a:t>
            </a:r>
            <a:r>
              <a:rPr lang="en-US" dirty="0" smtClean="0">
                <a:ea typeface="Cambria Math" pitchFamily="18" charset="0"/>
                <a:sym typeface="Wingdings" pitchFamily="2" charset="2"/>
              </a:rPr>
              <a:t>is a partial function from </a:t>
            </a:r>
            <a:r>
              <a:rPr lang="en-US" b="1" dirty="0" smtClean="0">
                <a:ea typeface="Cambria Math" pitchFamily="18" charset="0"/>
                <a:sym typeface="Wingdings" pitchFamily="2" charset="2"/>
              </a:rPr>
              <a:t>Z</a:t>
            </a:r>
            <a:r>
              <a:rPr lang="en-US" dirty="0" smtClean="0">
                <a:ea typeface="Cambria Math" pitchFamily="18" charset="0"/>
                <a:sym typeface="Wingdings" pitchFamily="2" charset="2"/>
              </a:rPr>
              <a:t> to </a:t>
            </a:r>
            <a:r>
              <a:rPr lang="en-US" b="1" dirty="0" smtClean="0">
                <a:ea typeface="Cambria Math" pitchFamily="18" charset="0"/>
                <a:sym typeface="Wingdings" pitchFamily="2" charset="2"/>
              </a:rPr>
              <a:t>R</a:t>
            </a:r>
            <a:r>
              <a:rPr lang="en-US" dirty="0" smtClean="0">
                <a:ea typeface="Cambria Math" pitchFamily="18" charset="0"/>
                <a:sym typeface="Wingdings" pitchFamily="2" charset="2"/>
              </a:rPr>
              <a:t> where the domain of definition is the set of nonnegative integers. Note that </a:t>
            </a:r>
            <a:r>
              <a:rPr lang="en-US" i="1" dirty="0" smtClean="0">
                <a:ea typeface="Cambria Math" pitchFamily="18" charset="0"/>
                <a:sym typeface="Wingdings" pitchFamily="2" charset="2"/>
              </a:rPr>
              <a:t>f</a:t>
            </a:r>
            <a:r>
              <a:rPr lang="en-US" dirty="0" smtClean="0">
                <a:ea typeface="Cambria Math" pitchFamily="18" charset="0"/>
                <a:sym typeface="Wingdings" pitchFamily="2" charset="2"/>
              </a:rPr>
              <a:t> is undefined for negative integers. </a:t>
            </a:r>
            <a:endParaRPr lang="en-US" b="1" dirty="0">
              <a:ea typeface="Cambria Math" pitchFamily="18" charset="0"/>
            </a:endParaRP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l-GR" dirty="0" smtClean="0"/>
              <a:t>Ακολουθίες και αθροίσματα </a:t>
            </a:r>
            <a:r>
              <a:rPr lang="en-US" dirty="0" smtClean="0"/>
              <a:t>Sequences and Summations</a:t>
            </a:r>
            <a:endParaRPr lang="en-US" dirty="0"/>
          </a:p>
        </p:txBody>
      </p:sp>
      <p:sp>
        <p:nvSpPr>
          <p:cNvPr id="3" name="Subtitle 2"/>
          <p:cNvSpPr>
            <a:spLocks noGrp="1"/>
          </p:cNvSpPr>
          <p:nvPr>
            <p:ph type="subTitle" idx="1"/>
          </p:nvPr>
        </p:nvSpPr>
        <p:spPr/>
        <p:txBody>
          <a:bodyPr/>
          <a:lstStyle/>
          <a:p>
            <a:r>
              <a:rPr lang="en-US" dirty="0" smtClean="0"/>
              <a:t>Section 2.4</a:t>
            </a:r>
            <a:endParaRPr lang="en-US" dirty="0"/>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Sequences</a:t>
            </a:r>
            <a:r>
              <a:rPr lang="el-GR" dirty="0" smtClean="0"/>
              <a:t> - ακολουθίες</a:t>
            </a:r>
            <a:endParaRPr lang="en-US" dirty="0" smtClean="0"/>
          </a:p>
          <a:p>
            <a:pPr lvl="1"/>
            <a:r>
              <a:rPr lang="en-US" dirty="0" smtClean="0"/>
              <a:t>Examples: Geometric Progression, Arithmetic Progression</a:t>
            </a:r>
          </a:p>
          <a:p>
            <a:r>
              <a:rPr lang="en-US" dirty="0" smtClean="0"/>
              <a:t>Recurrence Relations</a:t>
            </a:r>
            <a:r>
              <a:rPr lang="el-GR" dirty="0" smtClean="0"/>
              <a:t>- αναδρομικές σχέσεις</a:t>
            </a:r>
            <a:endParaRPr lang="en-US" dirty="0" smtClean="0"/>
          </a:p>
          <a:p>
            <a:pPr lvl="1"/>
            <a:r>
              <a:rPr lang="en-US" dirty="0" smtClean="0"/>
              <a:t>Example: Fibonacci Sequence</a:t>
            </a:r>
          </a:p>
          <a:p>
            <a:r>
              <a:rPr lang="en-US" dirty="0" smtClean="0"/>
              <a:t>Summations</a:t>
            </a:r>
            <a:r>
              <a:rPr lang="el-GR" dirty="0" smtClean="0"/>
              <a:t> - αθροίσματα</a:t>
            </a:r>
            <a:endParaRPr lang="en-US" dirty="0" smtClean="0"/>
          </a:p>
          <a:p>
            <a:r>
              <a:rPr lang="en-US" dirty="0" smtClean="0"/>
              <a:t>Special Integer Sequences (</a:t>
            </a:r>
            <a:r>
              <a:rPr lang="en-US" i="1" dirty="0" smtClean="0"/>
              <a:t>optional</a:t>
            </a:r>
            <a:r>
              <a:rPr lang="en-US" dirty="0" smtClean="0"/>
              <a:t>)</a:t>
            </a: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normAutofit/>
          </a:bodyPr>
          <a:lstStyle/>
          <a:p>
            <a:r>
              <a:rPr lang="en-US" dirty="0" smtClean="0"/>
              <a:t>Sequences are ordered lists </a:t>
            </a:r>
            <a:r>
              <a:rPr lang="el-GR" dirty="0" smtClean="0"/>
              <a:t>(</a:t>
            </a:r>
            <a:r>
              <a:rPr lang="el-GR" dirty="0" smtClean="0">
                <a:solidFill>
                  <a:srgbClr val="00B0F0"/>
                </a:solidFill>
              </a:rPr>
              <a:t>συντεταγμένες λίστες</a:t>
            </a:r>
            <a:r>
              <a:rPr lang="el-GR" dirty="0" smtClean="0"/>
              <a:t>) </a:t>
            </a:r>
            <a:r>
              <a:rPr lang="en-US" dirty="0" smtClean="0"/>
              <a:t>of elements. </a:t>
            </a:r>
          </a:p>
          <a:p>
            <a:pPr lvl="1"/>
            <a:r>
              <a:rPr lang="en-US" dirty="0" smtClean="0"/>
              <a:t>  1, 2, 3, 5, 8</a:t>
            </a:r>
          </a:p>
          <a:p>
            <a:pPr lvl="1"/>
            <a:r>
              <a:rPr lang="en-US" dirty="0" smtClean="0"/>
              <a:t>   1, 3,  9, 27, 81, …….</a:t>
            </a:r>
          </a:p>
          <a:p>
            <a:r>
              <a:rPr lang="en-US" dirty="0" smtClean="0"/>
              <a:t>Sequences arise throughout mathematics, computer science, and in many other disciplines, ranging from botany to music.</a:t>
            </a:r>
          </a:p>
          <a:p>
            <a:r>
              <a:rPr lang="en-US" dirty="0" smtClean="0"/>
              <a:t>We will introduce the  terminology to represent sequences and sums of the terms in the sequences.</a:t>
            </a:r>
            <a:endParaRPr lang="en-US" dirty="0"/>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Ακολουθίες - </a:t>
            </a:r>
            <a:r>
              <a:rPr lang="en-US" dirty="0" smtClean="0"/>
              <a:t>Sequences</a:t>
            </a:r>
            <a:endParaRPr lang="en-US" dirty="0"/>
          </a:p>
        </p:txBody>
      </p:sp>
      <p:sp>
        <p:nvSpPr>
          <p:cNvPr id="3" name="Content Placeholder 2"/>
          <p:cNvSpPr>
            <a:spLocks noGrp="1"/>
          </p:cNvSpPr>
          <p:nvPr>
            <p:ph idx="1"/>
          </p:nvPr>
        </p:nvSpPr>
        <p:spPr/>
        <p:txBody>
          <a:bodyPr>
            <a:normAutofit/>
          </a:bodyPr>
          <a:lstStyle/>
          <a:p>
            <a:pPr>
              <a:buNone/>
            </a:pPr>
            <a:r>
              <a:rPr lang="en-US" b="1" dirty="0" smtClean="0"/>
              <a:t>  Definition</a:t>
            </a:r>
            <a:r>
              <a:rPr lang="en-US" dirty="0" smtClean="0"/>
              <a:t>: A </a:t>
            </a:r>
            <a:r>
              <a:rPr lang="en-US" i="1" dirty="0" smtClean="0"/>
              <a:t>sequence</a:t>
            </a:r>
            <a:r>
              <a:rPr lang="en-US" dirty="0" smtClean="0"/>
              <a:t> is a function from a subset of the integers (usually either the set {</a:t>
            </a:r>
            <a:r>
              <a:rPr lang="en-US" dirty="0" smtClean="0">
                <a:latin typeface="Cambria Math" pitchFamily="18" charset="0"/>
                <a:ea typeface="Cambria Math" pitchFamily="18" charset="0"/>
              </a:rPr>
              <a:t>0, 1, 2, 3, 4, </a:t>
            </a:r>
            <a:r>
              <a:rPr lang="en-US" dirty="0" smtClean="0"/>
              <a:t>…..} or   {</a:t>
            </a:r>
            <a:r>
              <a:rPr lang="en-US" dirty="0" smtClean="0">
                <a:latin typeface="Cambria Math" pitchFamily="18" charset="0"/>
                <a:ea typeface="Cambria Math" pitchFamily="18" charset="0"/>
              </a:rPr>
              <a:t>1, 2, 3, 4, </a:t>
            </a:r>
            <a:r>
              <a:rPr lang="en-US" dirty="0" smtClean="0"/>
              <a:t>….} ) to a set </a:t>
            </a:r>
            <a:r>
              <a:rPr lang="en-US" i="1" dirty="0" smtClean="0"/>
              <a:t>S</a:t>
            </a:r>
            <a:r>
              <a:rPr lang="en-US" dirty="0" smtClean="0"/>
              <a:t>.</a:t>
            </a:r>
          </a:p>
          <a:p>
            <a:r>
              <a:rPr lang="en-US" dirty="0" smtClean="0"/>
              <a:t>The notation  </a:t>
            </a:r>
            <a:r>
              <a:rPr lang="en-US" i="1" dirty="0" smtClean="0">
                <a:ea typeface="Cambria Math" pitchFamily="18" charset="0"/>
              </a:rPr>
              <a:t>a</a:t>
            </a:r>
            <a:r>
              <a:rPr lang="en-US" i="1" baseline="-25000" dirty="0" smtClean="0">
                <a:latin typeface="Cambria Math" pitchFamily="18" charset="0"/>
                <a:ea typeface="Cambria Math" pitchFamily="18" charset="0"/>
              </a:rPr>
              <a:t>n</a:t>
            </a:r>
            <a:r>
              <a:rPr lang="en-US" dirty="0" smtClean="0"/>
              <a:t>   is used to denote the image of the integer </a:t>
            </a:r>
            <a:r>
              <a:rPr lang="en-US" i="1" dirty="0" smtClean="0"/>
              <a:t>n</a:t>
            </a:r>
            <a:r>
              <a:rPr lang="en-US" dirty="0" smtClean="0"/>
              <a:t>.  We can think of </a:t>
            </a:r>
            <a:r>
              <a:rPr lang="en-US" i="1" dirty="0" smtClean="0">
                <a:ea typeface="Cambria Math" pitchFamily="18" charset="0"/>
              </a:rPr>
              <a:t>a</a:t>
            </a:r>
            <a:r>
              <a:rPr lang="en-US" i="1" baseline="-25000" dirty="0" smtClean="0">
                <a:latin typeface="Cambria Math" pitchFamily="18" charset="0"/>
                <a:ea typeface="Cambria Math" pitchFamily="18" charset="0"/>
              </a:rPr>
              <a:t>n</a:t>
            </a:r>
            <a:r>
              <a:rPr lang="en-US" dirty="0" smtClean="0"/>
              <a:t>    as the equivalent of </a:t>
            </a:r>
            <a:r>
              <a:rPr lang="en-US" i="1" dirty="0" smtClean="0"/>
              <a:t>f(n)</a:t>
            </a:r>
            <a:r>
              <a:rPr lang="en-US" dirty="0" smtClean="0"/>
              <a:t> where </a:t>
            </a:r>
            <a:r>
              <a:rPr lang="en-US" i="1" dirty="0" smtClean="0"/>
              <a:t>f</a:t>
            </a:r>
            <a:r>
              <a:rPr lang="en-US" dirty="0" smtClean="0"/>
              <a:t> is a function from  {</a:t>
            </a:r>
            <a:r>
              <a:rPr lang="en-US" dirty="0" smtClean="0">
                <a:latin typeface="Cambria Math" pitchFamily="18" charset="0"/>
                <a:ea typeface="Cambria Math" pitchFamily="18" charset="0"/>
              </a:rPr>
              <a:t>0,1,2</a:t>
            </a:r>
            <a:r>
              <a:rPr lang="en-US" dirty="0" smtClean="0"/>
              <a:t>,…..} to </a:t>
            </a:r>
            <a:r>
              <a:rPr lang="en-US" i="1" dirty="0" smtClean="0"/>
              <a:t>S</a:t>
            </a:r>
            <a:r>
              <a:rPr lang="en-US" dirty="0" smtClean="0"/>
              <a:t>.  We call </a:t>
            </a:r>
            <a:r>
              <a:rPr lang="en-US" i="1" dirty="0" smtClean="0">
                <a:ea typeface="Cambria Math" pitchFamily="18" charset="0"/>
              </a:rPr>
              <a:t>a</a:t>
            </a:r>
            <a:r>
              <a:rPr lang="en-US" i="1" baseline="-25000" dirty="0" smtClean="0">
                <a:ea typeface="Cambria Math" pitchFamily="18" charset="0"/>
              </a:rPr>
              <a:t>n</a:t>
            </a:r>
            <a:r>
              <a:rPr lang="en-US" dirty="0" smtClean="0"/>
              <a:t>  a </a:t>
            </a:r>
            <a:r>
              <a:rPr lang="en-US" i="1" dirty="0" smtClean="0">
                <a:solidFill>
                  <a:srgbClr val="00B0F0"/>
                </a:solidFill>
              </a:rPr>
              <a:t>term</a:t>
            </a:r>
            <a:r>
              <a:rPr lang="en-US" dirty="0" smtClean="0">
                <a:solidFill>
                  <a:srgbClr val="00B0F0"/>
                </a:solidFill>
              </a:rPr>
              <a:t> </a:t>
            </a:r>
            <a:r>
              <a:rPr lang="el-GR" dirty="0" smtClean="0">
                <a:solidFill>
                  <a:srgbClr val="00B0F0"/>
                </a:solidFill>
              </a:rPr>
              <a:t>– όρος </a:t>
            </a:r>
            <a:r>
              <a:rPr lang="en-US" dirty="0" smtClean="0"/>
              <a:t>of the sequence.</a:t>
            </a:r>
          </a:p>
          <a:p>
            <a:pPr>
              <a:buNone/>
            </a:pPr>
            <a:r>
              <a:rPr lang="en-US" dirty="0" smtClean="0"/>
              <a:t>   </a:t>
            </a:r>
            <a:endParaRPr lang="en-US" dirty="0"/>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Sequences </a:t>
            </a:r>
            <a:endParaRPr lang="en-US" dirty="0"/>
          </a:p>
        </p:txBody>
      </p:sp>
      <p:sp>
        <p:nvSpPr>
          <p:cNvPr id="3" name="Content Placeholder 2"/>
          <p:cNvSpPr>
            <a:spLocks noGrp="1"/>
          </p:cNvSpPr>
          <p:nvPr>
            <p:ph idx="1"/>
          </p:nvPr>
        </p:nvSpPr>
        <p:spPr/>
        <p:txBody>
          <a:bodyPr>
            <a:normAutofit/>
          </a:bodyPr>
          <a:lstStyle/>
          <a:p>
            <a:pPr>
              <a:buNone/>
            </a:pPr>
            <a:r>
              <a:rPr lang="en-US" b="1" dirty="0" smtClean="0"/>
              <a:t>Example</a:t>
            </a:r>
            <a:r>
              <a:rPr lang="en-US" dirty="0" smtClean="0"/>
              <a:t>:</a:t>
            </a:r>
            <a:r>
              <a:rPr lang="en-US" b="1" dirty="0" smtClean="0"/>
              <a:t> </a:t>
            </a:r>
            <a:r>
              <a:rPr lang="en-US" dirty="0" smtClean="0"/>
              <a:t>Consider the sequence            where</a:t>
            </a:r>
          </a:p>
          <a:p>
            <a:endParaRPr lang="en-US" dirty="0" smtClean="0"/>
          </a:p>
          <a:p>
            <a:pPr>
              <a:buNone/>
            </a:pPr>
            <a:endParaRPr lang="en-US" dirty="0" smtClean="0"/>
          </a:p>
          <a:p>
            <a:pPr>
              <a:buNone/>
            </a:pPr>
            <a:r>
              <a:rPr lang="en-US" dirty="0" smtClean="0"/>
              <a:t>  </a:t>
            </a:r>
          </a:p>
        </p:txBody>
      </p:sp>
      <p:pic>
        <p:nvPicPr>
          <p:cNvPr id="11" name="Picture 10" descr="addin_tmp.png"/>
          <p:cNvPicPr>
            <a:picLocks noChangeAspect="1"/>
          </p:cNvPicPr>
          <p:nvPr>
            <p:custDataLst>
              <p:tags r:id="rId1"/>
            </p:custDataLst>
          </p:nvPr>
        </p:nvPicPr>
        <p:blipFill>
          <a:blip r:embed="rId6" cstate="print"/>
          <a:stretch>
            <a:fillRect/>
          </a:stretch>
        </p:blipFill>
        <p:spPr>
          <a:xfrm>
            <a:off x="5334000" y="1981200"/>
            <a:ext cx="734378" cy="382905"/>
          </a:xfrm>
          <a:prstGeom prst="rect">
            <a:avLst/>
          </a:prstGeom>
        </p:spPr>
      </p:pic>
      <p:pic>
        <p:nvPicPr>
          <p:cNvPr id="14" name="Picture 13" descr="addin_tmp.png"/>
          <p:cNvPicPr>
            <a:picLocks noChangeAspect="1"/>
          </p:cNvPicPr>
          <p:nvPr>
            <p:custDataLst>
              <p:tags r:id="rId2"/>
            </p:custDataLst>
          </p:nvPr>
        </p:nvPicPr>
        <p:blipFill>
          <a:blip r:embed="rId7" cstate="print"/>
          <a:stretch>
            <a:fillRect/>
          </a:stretch>
        </p:blipFill>
        <p:spPr>
          <a:xfrm>
            <a:off x="1447800" y="3048000"/>
            <a:ext cx="1385888" cy="771525"/>
          </a:xfrm>
          <a:prstGeom prst="rect">
            <a:avLst/>
          </a:prstGeom>
        </p:spPr>
      </p:pic>
      <p:pic>
        <p:nvPicPr>
          <p:cNvPr id="16" name="Picture 15" descr="addin_tmp.png"/>
          <p:cNvPicPr>
            <a:picLocks noChangeAspect="1"/>
          </p:cNvPicPr>
          <p:nvPr>
            <p:custDataLst>
              <p:tags r:id="rId3"/>
            </p:custDataLst>
          </p:nvPr>
        </p:nvPicPr>
        <p:blipFill>
          <a:blip r:embed="rId8" cstate="print"/>
          <a:stretch>
            <a:fillRect/>
          </a:stretch>
        </p:blipFill>
        <p:spPr>
          <a:xfrm>
            <a:off x="3657600" y="3276600"/>
            <a:ext cx="3894773" cy="382905"/>
          </a:xfrm>
          <a:prstGeom prst="rect">
            <a:avLst/>
          </a:prstGeom>
        </p:spPr>
      </p:pic>
      <p:pic>
        <p:nvPicPr>
          <p:cNvPr id="12" name="Picture 11" descr="addin_tmp.png"/>
          <p:cNvPicPr>
            <a:picLocks noChangeAspect="1"/>
          </p:cNvPicPr>
          <p:nvPr>
            <p:custDataLst>
              <p:tags r:id="rId4"/>
            </p:custDataLst>
          </p:nvPr>
        </p:nvPicPr>
        <p:blipFill>
          <a:blip r:embed="rId9" cstate="print"/>
          <a:stretch>
            <a:fillRect/>
          </a:stretch>
        </p:blipFill>
        <p:spPr>
          <a:xfrm>
            <a:off x="3124200" y="4572000"/>
            <a:ext cx="1983105" cy="780098"/>
          </a:xfrm>
          <a:prstGeom prst="rect">
            <a:avLst/>
          </a:prstGeom>
        </p:spPr>
      </p:pic>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Γεωμετρική πρόοδος –</a:t>
            </a:r>
            <a:br>
              <a:rPr lang="el-GR" dirty="0" smtClean="0"/>
            </a:br>
            <a:r>
              <a:rPr lang="en-US" dirty="0" smtClean="0"/>
              <a:t>Geometric Progression</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Definition</a:t>
            </a:r>
            <a:r>
              <a:rPr lang="en-US" dirty="0" smtClean="0"/>
              <a:t>: A </a:t>
            </a:r>
            <a:r>
              <a:rPr lang="en-US" i="1" dirty="0" smtClean="0"/>
              <a:t>geometric progression </a:t>
            </a:r>
            <a:r>
              <a:rPr lang="en-US" dirty="0" smtClean="0"/>
              <a:t>is a sequence of the form:</a:t>
            </a:r>
          </a:p>
          <a:p>
            <a:pPr>
              <a:buNone/>
            </a:pPr>
            <a:r>
              <a:rPr lang="en-US" dirty="0" smtClean="0"/>
              <a:t>    where the </a:t>
            </a:r>
            <a:r>
              <a:rPr lang="en-US" i="1" dirty="0" smtClean="0">
                <a:solidFill>
                  <a:srgbClr val="00B0F0"/>
                </a:solidFill>
              </a:rPr>
              <a:t>initial term</a:t>
            </a:r>
            <a:r>
              <a:rPr lang="el-GR" i="1" dirty="0" smtClean="0">
                <a:solidFill>
                  <a:srgbClr val="00B0F0"/>
                </a:solidFill>
              </a:rPr>
              <a:t> – αρχικός όρος</a:t>
            </a:r>
            <a:r>
              <a:rPr lang="en-US" i="1" dirty="0" smtClean="0">
                <a:solidFill>
                  <a:srgbClr val="00B0F0"/>
                </a:solidFill>
              </a:rPr>
              <a:t> </a:t>
            </a:r>
            <a:r>
              <a:rPr lang="en-US" i="1" dirty="0" smtClean="0"/>
              <a:t>a</a:t>
            </a:r>
            <a:r>
              <a:rPr lang="en-US" dirty="0" smtClean="0"/>
              <a:t> and the </a:t>
            </a:r>
            <a:r>
              <a:rPr lang="en-US" i="1" dirty="0" smtClean="0">
                <a:solidFill>
                  <a:srgbClr val="00B0F0"/>
                </a:solidFill>
              </a:rPr>
              <a:t>common ratio </a:t>
            </a:r>
            <a:r>
              <a:rPr lang="el-GR" i="1" dirty="0" smtClean="0">
                <a:solidFill>
                  <a:srgbClr val="00B0F0"/>
                </a:solidFill>
              </a:rPr>
              <a:t>– κοινός παράγοντας </a:t>
            </a:r>
            <a:r>
              <a:rPr lang="en-US" i="1" dirty="0" smtClean="0"/>
              <a:t>r </a:t>
            </a:r>
            <a:r>
              <a:rPr lang="en-US" dirty="0" smtClean="0"/>
              <a:t>are real numbers.</a:t>
            </a:r>
          </a:p>
          <a:p>
            <a:pPr>
              <a:buNone/>
            </a:pPr>
            <a:r>
              <a:rPr lang="en-US" sz="2800" b="1" dirty="0" smtClean="0"/>
              <a:t>   Examples</a:t>
            </a:r>
            <a:r>
              <a:rPr lang="en-US" sz="2800" dirty="0" smtClean="0"/>
              <a:t>:</a:t>
            </a:r>
          </a:p>
          <a:p>
            <a:pPr marL="880110" lvl="1" indent="-514350">
              <a:buFont typeface="+mj-lt"/>
              <a:buAutoNum type="arabicPeriod"/>
            </a:pPr>
            <a:r>
              <a:rPr lang="en-US" dirty="0" smtClean="0"/>
              <a:t>Let </a:t>
            </a:r>
            <a:r>
              <a:rPr lang="en-US" i="1" dirty="0" smtClean="0"/>
              <a:t>a = </a:t>
            </a:r>
            <a:r>
              <a:rPr lang="en-US" dirty="0" smtClean="0">
                <a:latin typeface="Cambria Math" pitchFamily="18" charset="0"/>
                <a:ea typeface="Cambria Math" pitchFamily="18" charset="0"/>
              </a:rPr>
              <a:t>1</a:t>
            </a:r>
            <a:r>
              <a:rPr lang="en-US" i="1" dirty="0" smtClean="0"/>
              <a:t> </a:t>
            </a:r>
            <a:r>
              <a:rPr lang="en-US" dirty="0" smtClean="0"/>
              <a:t>and </a:t>
            </a:r>
            <a:r>
              <a:rPr lang="en-US" i="1" dirty="0" smtClean="0"/>
              <a:t>r = </a:t>
            </a:r>
            <a:r>
              <a:rPr lang="en-US" dirty="0" smtClean="0">
                <a:latin typeface="Cambria Math" pitchFamily="18" charset="0"/>
                <a:ea typeface="Cambria Math" pitchFamily="18" charset="0"/>
              </a:rPr>
              <a:t>−1</a:t>
            </a:r>
            <a:r>
              <a:rPr lang="en-US" dirty="0" smtClean="0"/>
              <a:t>. Then:</a:t>
            </a:r>
          </a:p>
          <a:p>
            <a:pPr marL="880110" lvl="1" indent="-514350">
              <a:buFont typeface="+mj-lt"/>
              <a:buAutoNum type="arabicPeriod"/>
            </a:pPr>
            <a:endParaRPr lang="en-US" dirty="0" smtClean="0"/>
          </a:p>
          <a:p>
            <a:pPr marL="880110" lvl="1" indent="-514350">
              <a:buFont typeface="+mj-lt"/>
              <a:buAutoNum type="arabicPeriod"/>
            </a:pPr>
            <a:endParaRPr lang="en-US" dirty="0" smtClean="0"/>
          </a:p>
          <a:p>
            <a:pPr marL="880110" lvl="1" indent="-514350">
              <a:buFont typeface="+mj-lt"/>
              <a:buAutoNum type="arabicPeriod"/>
            </a:pPr>
            <a:r>
              <a:rPr lang="en-US" dirty="0" smtClean="0"/>
              <a:t>Let  </a:t>
            </a:r>
            <a:r>
              <a:rPr lang="en-US" i="1" dirty="0" smtClean="0"/>
              <a:t>a = </a:t>
            </a:r>
            <a:r>
              <a:rPr lang="en-US" dirty="0" smtClean="0">
                <a:latin typeface="Cambria Math" pitchFamily="18" charset="0"/>
                <a:ea typeface="Cambria Math" pitchFamily="18" charset="0"/>
              </a:rPr>
              <a:t>2</a:t>
            </a:r>
            <a:r>
              <a:rPr lang="en-US" i="1" dirty="0" smtClean="0"/>
              <a:t> </a:t>
            </a:r>
            <a:r>
              <a:rPr lang="en-US" dirty="0" smtClean="0"/>
              <a:t>and </a:t>
            </a:r>
            <a:r>
              <a:rPr lang="en-US" i="1" dirty="0" smtClean="0"/>
              <a:t>r = </a:t>
            </a:r>
            <a:r>
              <a:rPr lang="en-US" dirty="0" smtClean="0">
                <a:latin typeface="Cambria Math" pitchFamily="18" charset="0"/>
                <a:ea typeface="Cambria Math" pitchFamily="18" charset="0"/>
              </a:rPr>
              <a:t>5</a:t>
            </a:r>
            <a:r>
              <a:rPr lang="en-US" dirty="0" smtClean="0"/>
              <a:t>. Then:</a:t>
            </a:r>
          </a:p>
          <a:p>
            <a:pPr marL="880110" lvl="1" indent="-514350">
              <a:buFont typeface="+mj-lt"/>
              <a:buAutoNum type="arabicPeriod"/>
            </a:pPr>
            <a:endParaRPr lang="en-US" dirty="0" smtClean="0"/>
          </a:p>
          <a:p>
            <a:pPr marL="880110" lvl="1" indent="-514350">
              <a:buFont typeface="+mj-lt"/>
              <a:buAutoNum type="arabicPeriod"/>
            </a:pPr>
            <a:endParaRPr lang="en-US" dirty="0" smtClean="0"/>
          </a:p>
          <a:p>
            <a:pPr marL="880110" lvl="1" indent="-514350">
              <a:buFont typeface="+mj-lt"/>
              <a:buAutoNum type="arabicPeriod"/>
            </a:pPr>
            <a:r>
              <a:rPr lang="en-US" dirty="0" smtClean="0"/>
              <a:t>Let </a:t>
            </a:r>
            <a:r>
              <a:rPr lang="en-US" i="1" dirty="0" smtClean="0"/>
              <a:t>a = </a:t>
            </a:r>
            <a:r>
              <a:rPr lang="en-US" dirty="0" smtClean="0"/>
              <a:t>6</a:t>
            </a:r>
            <a:r>
              <a:rPr lang="en-US" i="1" dirty="0" smtClean="0"/>
              <a:t> </a:t>
            </a:r>
            <a:r>
              <a:rPr lang="en-US" dirty="0" smtClean="0"/>
              <a:t>and </a:t>
            </a:r>
            <a:r>
              <a:rPr lang="en-US" i="1" dirty="0" smtClean="0"/>
              <a:t>r = </a:t>
            </a:r>
            <a:r>
              <a:rPr lang="en-US" dirty="0" smtClean="0">
                <a:latin typeface="Cambria Math" pitchFamily="18" charset="0"/>
                <a:ea typeface="Cambria Math" pitchFamily="18" charset="0"/>
              </a:rPr>
              <a:t>1/3</a:t>
            </a:r>
            <a:r>
              <a:rPr lang="en-US" dirty="0" smtClean="0"/>
              <a:t>. Then:</a:t>
            </a:r>
          </a:p>
          <a:p>
            <a:endParaRPr lang="en-US" dirty="0" smtClean="0"/>
          </a:p>
          <a:p>
            <a:pPr>
              <a:buNone/>
            </a:pPr>
            <a:endParaRPr lang="en-US" dirty="0"/>
          </a:p>
        </p:txBody>
      </p:sp>
      <p:pic>
        <p:nvPicPr>
          <p:cNvPr id="14" name="Picture 13" descr="addin_tmp.png"/>
          <p:cNvPicPr>
            <a:picLocks noChangeAspect="1"/>
          </p:cNvPicPr>
          <p:nvPr>
            <p:custDataLst>
              <p:tags r:id="rId1"/>
            </p:custDataLst>
          </p:nvPr>
        </p:nvPicPr>
        <p:blipFill>
          <a:blip r:embed="rId6" cstate="print"/>
          <a:stretch>
            <a:fillRect/>
          </a:stretch>
        </p:blipFill>
        <p:spPr>
          <a:xfrm>
            <a:off x="1600200" y="2286000"/>
            <a:ext cx="2301240" cy="274320"/>
          </a:xfrm>
          <a:prstGeom prst="rect">
            <a:avLst/>
          </a:prstGeom>
        </p:spPr>
      </p:pic>
      <p:pic>
        <p:nvPicPr>
          <p:cNvPr id="13" name="Picture 12" descr="addin_tmp.png"/>
          <p:cNvPicPr>
            <a:picLocks noChangeAspect="1"/>
          </p:cNvPicPr>
          <p:nvPr>
            <p:custDataLst>
              <p:tags r:id="rId2"/>
            </p:custDataLst>
          </p:nvPr>
        </p:nvPicPr>
        <p:blipFill>
          <a:blip r:embed="rId7" cstate="print"/>
          <a:stretch>
            <a:fillRect/>
          </a:stretch>
        </p:blipFill>
        <p:spPr>
          <a:xfrm>
            <a:off x="1524000" y="4191000"/>
            <a:ext cx="5821680" cy="253365"/>
          </a:xfrm>
          <a:prstGeom prst="rect">
            <a:avLst/>
          </a:prstGeom>
        </p:spPr>
      </p:pic>
      <p:pic>
        <p:nvPicPr>
          <p:cNvPr id="11" name="Picture 10" descr="addin_tmp.png"/>
          <p:cNvPicPr>
            <a:picLocks noChangeAspect="1"/>
          </p:cNvPicPr>
          <p:nvPr>
            <p:custDataLst>
              <p:tags r:id="rId3"/>
            </p:custDataLst>
          </p:nvPr>
        </p:nvPicPr>
        <p:blipFill>
          <a:blip r:embed="rId8" cstate="print"/>
          <a:stretch>
            <a:fillRect/>
          </a:stretch>
        </p:blipFill>
        <p:spPr>
          <a:xfrm>
            <a:off x="1524000" y="5105400"/>
            <a:ext cx="6038850" cy="253365"/>
          </a:xfrm>
          <a:prstGeom prst="rect">
            <a:avLst/>
          </a:prstGeom>
        </p:spPr>
      </p:pic>
      <p:pic>
        <p:nvPicPr>
          <p:cNvPr id="10" name="Picture 9" descr="addin_tmp.png"/>
          <p:cNvPicPr>
            <a:picLocks noChangeAspect="1"/>
          </p:cNvPicPr>
          <p:nvPr>
            <p:custDataLst>
              <p:tags r:id="rId4"/>
            </p:custDataLst>
          </p:nvPr>
        </p:nvPicPr>
        <p:blipFill>
          <a:blip r:embed="rId9" cstate="print"/>
          <a:stretch>
            <a:fillRect/>
          </a:stretch>
        </p:blipFill>
        <p:spPr>
          <a:xfrm>
            <a:off x="1524000" y="6019800"/>
            <a:ext cx="5594985" cy="521970"/>
          </a:xfrm>
          <a:prstGeom prst="rect">
            <a:avLst/>
          </a:prstGeom>
        </p:spPr>
      </p:pic>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Αριθμητικής πρόοδος –</a:t>
            </a:r>
            <a:br>
              <a:rPr lang="el-GR" dirty="0" smtClean="0"/>
            </a:br>
            <a:r>
              <a:rPr lang="en-US" dirty="0" smtClean="0"/>
              <a:t>Arithmetic Progression</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Definition</a:t>
            </a:r>
            <a:r>
              <a:rPr lang="en-US" dirty="0" smtClean="0"/>
              <a:t>: A </a:t>
            </a:r>
            <a:r>
              <a:rPr lang="en-US" i="1" dirty="0" smtClean="0"/>
              <a:t>arithmetic progression </a:t>
            </a:r>
            <a:r>
              <a:rPr lang="en-US" dirty="0" smtClean="0"/>
              <a:t>is a sequence of the form:</a:t>
            </a:r>
          </a:p>
          <a:p>
            <a:pPr>
              <a:buNone/>
            </a:pPr>
            <a:r>
              <a:rPr lang="en-US" dirty="0" smtClean="0"/>
              <a:t>    where the </a:t>
            </a:r>
            <a:r>
              <a:rPr lang="en-US" i="1" dirty="0" smtClean="0">
                <a:solidFill>
                  <a:srgbClr val="00B0F0"/>
                </a:solidFill>
              </a:rPr>
              <a:t>initial term </a:t>
            </a:r>
            <a:r>
              <a:rPr lang="el-GR" i="1" dirty="0" smtClean="0">
                <a:solidFill>
                  <a:srgbClr val="00B0F0"/>
                </a:solidFill>
              </a:rPr>
              <a:t>– αρχικός όρος </a:t>
            </a:r>
            <a:r>
              <a:rPr lang="en-US" i="1" dirty="0" smtClean="0"/>
              <a:t>a</a:t>
            </a:r>
            <a:r>
              <a:rPr lang="en-US" dirty="0" smtClean="0"/>
              <a:t> and the </a:t>
            </a:r>
            <a:r>
              <a:rPr lang="en-US" i="1" dirty="0" smtClean="0">
                <a:solidFill>
                  <a:srgbClr val="00B0F0"/>
                </a:solidFill>
              </a:rPr>
              <a:t>common difference </a:t>
            </a:r>
            <a:r>
              <a:rPr lang="el-GR" i="1" dirty="0" smtClean="0">
                <a:solidFill>
                  <a:srgbClr val="00B0F0"/>
                </a:solidFill>
              </a:rPr>
              <a:t>– κοινή διαφορά </a:t>
            </a:r>
            <a:r>
              <a:rPr lang="en-US" i="1" dirty="0" smtClean="0"/>
              <a:t> d </a:t>
            </a:r>
            <a:r>
              <a:rPr lang="en-US" dirty="0" smtClean="0"/>
              <a:t>are real numbers.</a:t>
            </a:r>
          </a:p>
          <a:p>
            <a:pPr>
              <a:buNone/>
            </a:pPr>
            <a:r>
              <a:rPr lang="en-US" sz="2400" b="1" dirty="0" smtClean="0"/>
              <a:t>    Examples</a:t>
            </a:r>
            <a:r>
              <a:rPr lang="en-US" sz="2400" dirty="0" smtClean="0"/>
              <a:t>:</a:t>
            </a:r>
            <a:endParaRPr lang="en-US" dirty="0" smtClean="0"/>
          </a:p>
          <a:p>
            <a:pPr marL="880110" lvl="1" indent="-514350">
              <a:buFont typeface="+mj-lt"/>
              <a:buAutoNum type="arabicPeriod"/>
            </a:pPr>
            <a:r>
              <a:rPr lang="en-US" dirty="0" smtClean="0"/>
              <a:t>Let </a:t>
            </a:r>
            <a:r>
              <a:rPr lang="en-US" i="1" dirty="0" smtClean="0"/>
              <a:t>a = </a:t>
            </a:r>
            <a:r>
              <a:rPr lang="en-US" i="1" dirty="0" smtClean="0">
                <a:latin typeface="Cambria Math" pitchFamily="18" charset="0"/>
                <a:ea typeface="Cambria Math" pitchFamily="18" charset="0"/>
              </a:rPr>
              <a:t>−</a:t>
            </a:r>
            <a:r>
              <a:rPr lang="en-US" dirty="0" smtClean="0">
                <a:latin typeface="Cambria Math" pitchFamily="18" charset="0"/>
                <a:ea typeface="Cambria Math" pitchFamily="18" charset="0"/>
              </a:rPr>
              <a:t>1</a:t>
            </a:r>
            <a:r>
              <a:rPr lang="en-US" i="1" dirty="0" smtClean="0"/>
              <a:t> </a:t>
            </a:r>
            <a:r>
              <a:rPr lang="en-US" dirty="0" smtClean="0"/>
              <a:t>and </a:t>
            </a:r>
            <a:r>
              <a:rPr lang="en-US" i="1" dirty="0" smtClean="0"/>
              <a:t>d = </a:t>
            </a:r>
            <a:r>
              <a:rPr lang="en-US" dirty="0" smtClean="0">
                <a:latin typeface="Cambria Math" pitchFamily="18" charset="0"/>
                <a:ea typeface="Cambria Math" pitchFamily="18" charset="0"/>
              </a:rPr>
              <a:t>4</a:t>
            </a:r>
            <a:r>
              <a:rPr lang="en-US" dirty="0" smtClean="0"/>
              <a:t>: </a:t>
            </a:r>
          </a:p>
          <a:p>
            <a:pPr marL="880110" lvl="1" indent="-514350">
              <a:buFont typeface="+mj-lt"/>
              <a:buAutoNum type="arabicPeriod"/>
            </a:pPr>
            <a:endParaRPr lang="en-US" dirty="0" smtClean="0"/>
          </a:p>
          <a:p>
            <a:pPr marL="880110" lvl="1" indent="-514350">
              <a:buFont typeface="+mj-lt"/>
              <a:buAutoNum type="arabicPeriod"/>
            </a:pPr>
            <a:endParaRPr lang="en-US" dirty="0" smtClean="0"/>
          </a:p>
          <a:p>
            <a:pPr marL="880110" lvl="1" indent="-514350">
              <a:buFont typeface="+mj-lt"/>
              <a:buAutoNum type="arabicPeriod"/>
            </a:pPr>
            <a:r>
              <a:rPr lang="en-US" dirty="0" smtClean="0"/>
              <a:t>Let  </a:t>
            </a:r>
            <a:r>
              <a:rPr lang="en-US" i="1" dirty="0" smtClean="0"/>
              <a:t>a = </a:t>
            </a:r>
            <a:r>
              <a:rPr lang="en-US" dirty="0" smtClean="0">
                <a:latin typeface="Cambria Math" pitchFamily="18" charset="0"/>
                <a:ea typeface="Cambria Math" pitchFamily="18" charset="0"/>
              </a:rPr>
              <a:t>7</a:t>
            </a:r>
            <a:r>
              <a:rPr lang="en-US" i="1" dirty="0" smtClean="0"/>
              <a:t> </a:t>
            </a:r>
            <a:r>
              <a:rPr lang="en-US" dirty="0" smtClean="0"/>
              <a:t>and </a:t>
            </a:r>
            <a:r>
              <a:rPr lang="en-US" i="1" dirty="0" smtClean="0"/>
              <a:t>d = </a:t>
            </a:r>
            <a:r>
              <a:rPr lang="en-US" i="1" dirty="0" smtClean="0">
                <a:latin typeface="Cambria Math" pitchFamily="18" charset="0"/>
                <a:ea typeface="Cambria Math" pitchFamily="18" charset="0"/>
              </a:rPr>
              <a:t>−</a:t>
            </a:r>
            <a:r>
              <a:rPr lang="en-US" dirty="0" smtClean="0">
                <a:latin typeface="Cambria Math" pitchFamily="18" charset="0"/>
                <a:ea typeface="Cambria Math" pitchFamily="18" charset="0"/>
              </a:rPr>
              <a:t>3</a:t>
            </a:r>
            <a:r>
              <a:rPr lang="en-US" dirty="0" smtClean="0"/>
              <a:t>: </a:t>
            </a:r>
          </a:p>
          <a:p>
            <a:pPr marL="880110" lvl="1" indent="-514350">
              <a:buFont typeface="+mj-lt"/>
              <a:buAutoNum type="arabicPeriod"/>
            </a:pPr>
            <a:endParaRPr lang="en-US" dirty="0" smtClean="0"/>
          </a:p>
          <a:p>
            <a:pPr marL="880110" lvl="1" indent="-514350">
              <a:buFont typeface="+mj-lt"/>
              <a:buAutoNum type="arabicPeriod"/>
            </a:pPr>
            <a:endParaRPr lang="en-US" dirty="0" smtClean="0"/>
          </a:p>
          <a:p>
            <a:pPr marL="880110" lvl="1" indent="-514350">
              <a:buFont typeface="+mj-lt"/>
              <a:buAutoNum type="arabicPeriod"/>
            </a:pPr>
            <a:r>
              <a:rPr lang="en-US" dirty="0" smtClean="0"/>
              <a:t>Let </a:t>
            </a:r>
            <a:r>
              <a:rPr lang="en-US" i="1" dirty="0" smtClean="0"/>
              <a:t>a</a:t>
            </a:r>
            <a:r>
              <a:rPr lang="en-US" dirty="0" smtClean="0"/>
              <a:t> = </a:t>
            </a:r>
            <a:r>
              <a:rPr lang="en-US" dirty="0" smtClean="0">
                <a:latin typeface="Cambria Math" pitchFamily="18" charset="0"/>
                <a:ea typeface="Cambria Math" pitchFamily="18" charset="0"/>
              </a:rPr>
              <a:t>1</a:t>
            </a:r>
            <a:r>
              <a:rPr lang="en-US" dirty="0" smtClean="0"/>
              <a:t> and d = </a:t>
            </a:r>
            <a:r>
              <a:rPr lang="en-US" dirty="0" smtClean="0">
                <a:latin typeface="Cambria Math" pitchFamily="18" charset="0"/>
                <a:ea typeface="Cambria Math" pitchFamily="18" charset="0"/>
              </a:rPr>
              <a:t>2</a:t>
            </a:r>
            <a:r>
              <a:rPr lang="en-US" dirty="0" smtClean="0"/>
              <a:t>: </a:t>
            </a:r>
          </a:p>
          <a:p>
            <a:endParaRPr lang="en-US" dirty="0" smtClean="0"/>
          </a:p>
          <a:p>
            <a:pPr>
              <a:buNone/>
            </a:pPr>
            <a:endParaRPr lang="en-US" dirty="0"/>
          </a:p>
        </p:txBody>
      </p:sp>
      <p:pic>
        <p:nvPicPr>
          <p:cNvPr id="5" name="Picture 4" descr="addin_tmp.png"/>
          <p:cNvPicPr>
            <a:picLocks noChangeAspect="1"/>
          </p:cNvPicPr>
          <p:nvPr>
            <p:custDataLst>
              <p:tags r:id="rId1"/>
            </p:custDataLst>
          </p:nvPr>
        </p:nvPicPr>
        <p:blipFill>
          <a:blip r:embed="rId6" cstate="print"/>
          <a:stretch>
            <a:fillRect/>
          </a:stretch>
        </p:blipFill>
        <p:spPr>
          <a:xfrm>
            <a:off x="1905000" y="2286000"/>
            <a:ext cx="3303270" cy="226695"/>
          </a:xfrm>
          <a:prstGeom prst="rect">
            <a:avLst/>
          </a:prstGeom>
        </p:spPr>
      </p:pic>
      <p:pic>
        <p:nvPicPr>
          <p:cNvPr id="10" name="Picture 9" descr="addin_tmp.png"/>
          <p:cNvPicPr>
            <a:picLocks noChangeAspect="1"/>
          </p:cNvPicPr>
          <p:nvPr>
            <p:custDataLst>
              <p:tags r:id="rId2"/>
            </p:custDataLst>
          </p:nvPr>
        </p:nvPicPr>
        <p:blipFill>
          <a:blip r:embed="rId7" cstate="print"/>
          <a:stretch>
            <a:fillRect/>
          </a:stretch>
        </p:blipFill>
        <p:spPr>
          <a:xfrm>
            <a:off x="1295400" y="4038600"/>
            <a:ext cx="5939790" cy="253365"/>
          </a:xfrm>
          <a:prstGeom prst="rect">
            <a:avLst/>
          </a:prstGeom>
        </p:spPr>
      </p:pic>
      <p:pic>
        <p:nvPicPr>
          <p:cNvPr id="12" name="Picture 11" descr="addin_tmp.png"/>
          <p:cNvPicPr>
            <a:picLocks noChangeAspect="1"/>
          </p:cNvPicPr>
          <p:nvPr>
            <p:custDataLst>
              <p:tags r:id="rId3"/>
            </p:custDataLst>
          </p:nvPr>
        </p:nvPicPr>
        <p:blipFill>
          <a:blip r:embed="rId8" cstate="print"/>
          <a:stretch>
            <a:fillRect/>
          </a:stretch>
        </p:blipFill>
        <p:spPr>
          <a:xfrm>
            <a:off x="1371600" y="5181600"/>
            <a:ext cx="5436870" cy="253365"/>
          </a:xfrm>
          <a:prstGeom prst="rect">
            <a:avLst/>
          </a:prstGeom>
        </p:spPr>
      </p:pic>
      <p:pic>
        <p:nvPicPr>
          <p:cNvPr id="13" name="Picture 12" descr="addin_tmp.png"/>
          <p:cNvPicPr>
            <a:picLocks noChangeAspect="1"/>
          </p:cNvPicPr>
          <p:nvPr>
            <p:custDataLst>
              <p:tags r:id="rId4"/>
            </p:custDataLst>
          </p:nvPr>
        </p:nvPicPr>
        <p:blipFill>
          <a:blip r:embed="rId9" cstate="print"/>
          <a:stretch>
            <a:fillRect/>
          </a:stretch>
        </p:blipFill>
        <p:spPr>
          <a:xfrm>
            <a:off x="1524000" y="6172200"/>
            <a:ext cx="5364480" cy="253365"/>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Describing a Set: Roster Method</a:t>
            </a:r>
            <a:endParaRPr lang="en-US" dirty="0"/>
          </a:p>
        </p:txBody>
      </p:sp>
      <p:sp>
        <p:nvSpPr>
          <p:cNvPr id="3" name="Content Placeholder 2"/>
          <p:cNvSpPr>
            <a:spLocks noGrp="1"/>
          </p:cNvSpPr>
          <p:nvPr>
            <p:ph idx="1"/>
          </p:nvPr>
        </p:nvSpPr>
        <p:spPr/>
        <p:txBody>
          <a:bodyPr/>
          <a:lstStyle/>
          <a:p>
            <a:r>
              <a:rPr lang="en-US" i="1" dirty="0" smtClean="0">
                <a:latin typeface="Cambria Math" pitchFamily="18" charset="0"/>
                <a:ea typeface="Cambria Math" pitchFamily="18" charset="0"/>
              </a:rPr>
              <a:t>S</a:t>
            </a:r>
            <a:r>
              <a:rPr lang="en-US" dirty="0" smtClean="0">
                <a:latin typeface="Cambria Math" pitchFamily="18" charset="0"/>
                <a:ea typeface="Cambria Math" pitchFamily="18" charset="0"/>
              </a:rPr>
              <a:t> = {</a:t>
            </a:r>
            <a:r>
              <a:rPr lang="en-US" i="1" dirty="0" err="1" smtClean="0">
                <a:latin typeface="Cambria Math" pitchFamily="18" charset="0"/>
                <a:ea typeface="Cambria Math" pitchFamily="18" charset="0"/>
              </a:rPr>
              <a:t>a,b,c,d</a:t>
            </a:r>
            <a:r>
              <a:rPr lang="en-US" dirty="0" smtClean="0">
                <a:latin typeface="Cambria Math" pitchFamily="18" charset="0"/>
                <a:ea typeface="Cambria Math" pitchFamily="18" charset="0"/>
              </a:rPr>
              <a:t>}</a:t>
            </a:r>
          </a:p>
          <a:p>
            <a:r>
              <a:rPr lang="en-US" dirty="0" smtClean="0"/>
              <a:t>Order not important </a:t>
            </a:r>
          </a:p>
          <a:p>
            <a:pPr>
              <a:buNone/>
            </a:pPr>
            <a:r>
              <a:rPr lang="en-US" dirty="0" smtClean="0"/>
              <a:t>         </a:t>
            </a:r>
            <a:r>
              <a:rPr lang="en-US" i="1" dirty="0" smtClean="0">
                <a:latin typeface="Cambria Math" pitchFamily="18" charset="0"/>
                <a:ea typeface="Cambria Math" pitchFamily="18" charset="0"/>
              </a:rPr>
              <a:t>S</a:t>
            </a:r>
            <a:r>
              <a:rPr lang="en-US" dirty="0" smtClean="0">
                <a:latin typeface="Cambria Math" pitchFamily="18" charset="0"/>
                <a:ea typeface="Cambria Math" pitchFamily="18" charset="0"/>
              </a:rPr>
              <a:t> = {</a:t>
            </a:r>
            <a:r>
              <a:rPr lang="en-US" i="1" dirty="0" err="1" smtClean="0">
                <a:latin typeface="Cambria Math" pitchFamily="18" charset="0"/>
                <a:ea typeface="Cambria Math" pitchFamily="18" charset="0"/>
              </a:rPr>
              <a:t>a,b,c,d</a:t>
            </a:r>
            <a:r>
              <a:rPr lang="en-US" dirty="0" smtClean="0">
                <a:latin typeface="Cambria Math" pitchFamily="18" charset="0"/>
                <a:ea typeface="Cambria Math" pitchFamily="18" charset="0"/>
              </a:rPr>
              <a:t>} = {</a:t>
            </a:r>
            <a:r>
              <a:rPr lang="en-US" i="1" dirty="0" err="1" smtClean="0">
                <a:latin typeface="Cambria Math" pitchFamily="18" charset="0"/>
                <a:ea typeface="Cambria Math" pitchFamily="18" charset="0"/>
              </a:rPr>
              <a:t>b,c,a,d</a:t>
            </a:r>
            <a:r>
              <a:rPr lang="en-US" dirty="0" smtClean="0">
                <a:latin typeface="Cambria Math" pitchFamily="18" charset="0"/>
                <a:ea typeface="Cambria Math" pitchFamily="18" charset="0"/>
              </a:rPr>
              <a:t>}</a:t>
            </a:r>
          </a:p>
          <a:p>
            <a:r>
              <a:rPr lang="en-US" dirty="0" smtClean="0"/>
              <a:t>Each distinct object is either a member or not; listing more than once does not change the set.</a:t>
            </a:r>
          </a:p>
          <a:p>
            <a:pPr>
              <a:buNone/>
            </a:pPr>
            <a:r>
              <a:rPr lang="en-US" dirty="0" smtClean="0">
                <a:latin typeface="Cambria Math" pitchFamily="18" charset="0"/>
                <a:ea typeface="Cambria Math" pitchFamily="18" charset="0"/>
              </a:rPr>
              <a:t>      </a:t>
            </a:r>
            <a:r>
              <a:rPr lang="en-US" i="1" dirty="0" smtClean="0">
                <a:latin typeface="Cambria Math" pitchFamily="18" charset="0"/>
                <a:ea typeface="Cambria Math" pitchFamily="18" charset="0"/>
              </a:rPr>
              <a:t>S</a:t>
            </a:r>
            <a:r>
              <a:rPr lang="en-US" b="1" dirty="0" smtClean="0">
                <a:latin typeface="Cambria Math" pitchFamily="18" charset="0"/>
                <a:ea typeface="Cambria Math" pitchFamily="18" charset="0"/>
              </a:rPr>
              <a:t> </a:t>
            </a:r>
            <a:r>
              <a:rPr lang="en-US" dirty="0" smtClean="0">
                <a:latin typeface="Cambria Math" pitchFamily="18" charset="0"/>
                <a:ea typeface="Cambria Math" pitchFamily="18" charset="0"/>
              </a:rPr>
              <a:t>= {</a:t>
            </a:r>
            <a:r>
              <a:rPr lang="en-US" i="1" dirty="0" err="1" smtClean="0">
                <a:latin typeface="Cambria Math" pitchFamily="18" charset="0"/>
                <a:ea typeface="Cambria Math" pitchFamily="18" charset="0"/>
              </a:rPr>
              <a:t>a,b,c,d</a:t>
            </a:r>
            <a:r>
              <a:rPr lang="en-US" dirty="0" smtClean="0">
                <a:latin typeface="Cambria Math" pitchFamily="18" charset="0"/>
                <a:ea typeface="Cambria Math" pitchFamily="18" charset="0"/>
              </a:rPr>
              <a:t>} = {</a:t>
            </a:r>
            <a:r>
              <a:rPr lang="en-US" i="1" dirty="0" err="1" smtClean="0">
                <a:latin typeface="Cambria Math" pitchFamily="18" charset="0"/>
                <a:ea typeface="Cambria Math" pitchFamily="18" charset="0"/>
              </a:rPr>
              <a:t>a,b,c,b,c,d</a:t>
            </a:r>
            <a:r>
              <a:rPr lang="en-US" dirty="0" smtClean="0">
                <a:latin typeface="Cambria Math" pitchFamily="18" charset="0"/>
                <a:ea typeface="Cambria Math" pitchFamily="18" charset="0"/>
              </a:rPr>
              <a:t>}</a:t>
            </a:r>
          </a:p>
          <a:p>
            <a:r>
              <a:rPr lang="en-US" dirty="0" err="1" smtClean="0">
                <a:latin typeface="Cambria Math" pitchFamily="18" charset="0"/>
                <a:ea typeface="Cambria Math" pitchFamily="18" charset="0"/>
              </a:rPr>
              <a:t>Elipses</a:t>
            </a:r>
            <a:r>
              <a:rPr lang="en-US" dirty="0" smtClean="0">
                <a:latin typeface="Cambria Math" pitchFamily="18" charset="0"/>
                <a:ea typeface="Cambria Math" pitchFamily="18" charset="0"/>
              </a:rPr>
              <a:t> (…) may be used to describe a set without listing all of the members when the pattern is clear.</a:t>
            </a:r>
          </a:p>
          <a:p>
            <a:pPr>
              <a:buNone/>
            </a:pPr>
            <a:r>
              <a:rPr lang="en-US" dirty="0" smtClean="0">
                <a:latin typeface="Cambria Math" pitchFamily="18" charset="0"/>
                <a:ea typeface="Cambria Math" pitchFamily="18" charset="0"/>
              </a:rPr>
              <a:t>          </a:t>
            </a:r>
            <a:r>
              <a:rPr lang="en-US" i="1" dirty="0" smtClean="0">
                <a:latin typeface="Cambria Math" pitchFamily="18" charset="0"/>
                <a:ea typeface="Cambria Math" pitchFamily="18" charset="0"/>
              </a:rPr>
              <a:t>S</a:t>
            </a:r>
            <a:r>
              <a:rPr lang="en-US" b="1" dirty="0" smtClean="0">
                <a:latin typeface="Cambria Math" pitchFamily="18" charset="0"/>
                <a:ea typeface="Cambria Math" pitchFamily="18" charset="0"/>
              </a:rPr>
              <a:t> </a:t>
            </a:r>
            <a:r>
              <a:rPr lang="en-US" dirty="0" smtClean="0">
                <a:latin typeface="Cambria Math" pitchFamily="18" charset="0"/>
                <a:ea typeface="Cambria Math" pitchFamily="18" charset="0"/>
              </a:rPr>
              <a:t>= {</a:t>
            </a:r>
            <a:r>
              <a:rPr lang="en-US" i="1" dirty="0" err="1" smtClean="0">
                <a:latin typeface="Cambria Math" pitchFamily="18" charset="0"/>
                <a:ea typeface="Cambria Math" pitchFamily="18" charset="0"/>
              </a:rPr>
              <a:t>a,b,c,d</a:t>
            </a:r>
            <a:r>
              <a:rPr lang="en-US" i="1" dirty="0" smtClean="0">
                <a:latin typeface="Cambria Math" pitchFamily="18" charset="0"/>
                <a:ea typeface="Cambria Math" pitchFamily="18" charset="0"/>
              </a:rPr>
              <a:t>, ……,z </a:t>
            </a:r>
            <a:r>
              <a:rPr lang="en-US" dirty="0" smtClean="0">
                <a:latin typeface="Cambria Math" pitchFamily="18" charset="0"/>
                <a:ea typeface="Cambria Math" pitchFamily="18" charset="0"/>
              </a:rPr>
              <a:t>}</a:t>
            </a:r>
          </a:p>
          <a:p>
            <a:pPr>
              <a:buNone/>
            </a:pPr>
            <a:endParaRPr lang="en-US" dirty="0">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Συμβολοσειρές - </a:t>
            </a:r>
            <a:r>
              <a:rPr lang="en-US" dirty="0" smtClean="0"/>
              <a:t>Strings</a:t>
            </a:r>
            <a:endParaRPr lang="en-US" dirty="0"/>
          </a:p>
        </p:txBody>
      </p:sp>
      <p:sp>
        <p:nvSpPr>
          <p:cNvPr id="3" name="Content Placeholder 2"/>
          <p:cNvSpPr>
            <a:spLocks noGrp="1"/>
          </p:cNvSpPr>
          <p:nvPr>
            <p:ph idx="1"/>
          </p:nvPr>
        </p:nvSpPr>
        <p:spPr/>
        <p:txBody>
          <a:bodyPr/>
          <a:lstStyle/>
          <a:p>
            <a:pPr>
              <a:buNone/>
            </a:pPr>
            <a:r>
              <a:rPr lang="en-US" dirty="0" smtClean="0"/>
              <a:t>   </a:t>
            </a:r>
            <a:r>
              <a:rPr lang="en-US" b="1" dirty="0" smtClean="0"/>
              <a:t>Definition</a:t>
            </a:r>
            <a:r>
              <a:rPr lang="en-US" dirty="0" smtClean="0"/>
              <a:t>: A </a:t>
            </a:r>
            <a:r>
              <a:rPr lang="en-US" i="1" dirty="0" smtClean="0"/>
              <a:t>string</a:t>
            </a:r>
            <a:r>
              <a:rPr lang="en-US" dirty="0" smtClean="0"/>
              <a:t> is a finite sequence of characters from a finite set (an alphabet).</a:t>
            </a:r>
          </a:p>
          <a:p>
            <a:r>
              <a:rPr lang="en-US" dirty="0" smtClean="0"/>
              <a:t>Sequences of characters or bits  are important in computer science.</a:t>
            </a:r>
          </a:p>
          <a:p>
            <a:r>
              <a:rPr lang="en-US" dirty="0" smtClean="0"/>
              <a:t>The </a:t>
            </a:r>
            <a:r>
              <a:rPr lang="en-US" i="1" dirty="0" smtClean="0"/>
              <a:t>empty string </a:t>
            </a:r>
            <a:r>
              <a:rPr lang="en-US" dirty="0" smtClean="0"/>
              <a:t>is represented by </a:t>
            </a:r>
            <a:r>
              <a:rPr lang="el-GR" i="1" dirty="0" smtClean="0"/>
              <a:t>λ</a:t>
            </a:r>
            <a:r>
              <a:rPr lang="en-US" dirty="0" smtClean="0"/>
              <a:t>.</a:t>
            </a:r>
          </a:p>
          <a:p>
            <a:r>
              <a:rPr lang="en-US" dirty="0" smtClean="0"/>
              <a:t>The string  </a:t>
            </a:r>
            <a:r>
              <a:rPr lang="en-US" i="1" dirty="0" err="1" smtClean="0"/>
              <a:t>abcde</a:t>
            </a:r>
            <a:r>
              <a:rPr lang="en-US" i="1" dirty="0" smtClean="0"/>
              <a:t> </a:t>
            </a:r>
            <a:r>
              <a:rPr lang="en-US" dirty="0" smtClean="0"/>
              <a:t>has </a:t>
            </a:r>
            <a:r>
              <a:rPr lang="en-US" i="1" dirty="0" smtClean="0"/>
              <a:t>length</a:t>
            </a:r>
            <a:r>
              <a:rPr lang="en-US" dirty="0" smtClean="0"/>
              <a:t> </a:t>
            </a:r>
            <a:r>
              <a:rPr lang="en-US" dirty="0" smtClean="0">
                <a:latin typeface="Cambria Math" pitchFamily="18" charset="0"/>
                <a:ea typeface="Cambria Math" pitchFamily="18" charset="0"/>
              </a:rPr>
              <a:t>5</a:t>
            </a:r>
            <a:r>
              <a:rPr lang="en-US" dirty="0" smtClean="0"/>
              <a:t>.</a:t>
            </a:r>
            <a:endParaRPr lang="en-US" dirty="0"/>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Αναδρομικές σχέσεις –</a:t>
            </a:r>
            <a:br>
              <a:rPr lang="el-GR" dirty="0" smtClean="0"/>
            </a:br>
            <a:r>
              <a:rPr lang="en-US" dirty="0" smtClean="0"/>
              <a:t>Recurrence Relations</a:t>
            </a:r>
            <a:endParaRPr lang="en-US" dirty="0"/>
          </a:p>
        </p:txBody>
      </p:sp>
      <p:sp>
        <p:nvSpPr>
          <p:cNvPr id="3" name="Content Placeholder 2"/>
          <p:cNvSpPr>
            <a:spLocks noGrp="1"/>
          </p:cNvSpPr>
          <p:nvPr>
            <p:ph idx="1"/>
          </p:nvPr>
        </p:nvSpPr>
        <p:spPr/>
        <p:txBody>
          <a:bodyPr>
            <a:normAutofit/>
          </a:bodyPr>
          <a:lstStyle/>
          <a:p>
            <a:pPr>
              <a:buNone/>
            </a:pPr>
            <a:r>
              <a:rPr lang="en-US" b="1" dirty="0" smtClean="0"/>
              <a:t>Definition: </a:t>
            </a:r>
            <a:r>
              <a:rPr lang="en-US" dirty="0" smtClean="0"/>
              <a:t>A </a:t>
            </a:r>
            <a:r>
              <a:rPr lang="en-US" i="1" dirty="0" smtClean="0"/>
              <a:t>recurrence relation </a:t>
            </a:r>
            <a:r>
              <a:rPr lang="en-US" dirty="0" smtClean="0"/>
              <a:t>for the sequence {</a:t>
            </a:r>
            <a:r>
              <a:rPr lang="en-US" i="1" dirty="0" smtClean="0"/>
              <a:t>a</a:t>
            </a:r>
            <a:r>
              <a:rPr lang="en-US" i="1" baseline="-25000" dirty="0" smtClean="0"/>
              <a:t>n</a:t>
            </a:r>
            <a:r>
              <a:rPr lang="en-US" dirty="0" smtClean="0"/>
              <a:t>}</a:t>
            </a:r>
            <a:r>
              <a:rPr lang="en-US" i="1" dirty="0" smtClean="0"/>
              <a:t> </a:t>
            </a:r>
            <a:r>
              <a:rPr lang="en-US" dirty="0" smtClean="0"/>
              <a:t>is an equation that expresses </a:t>
            </a:r>
            <a:r>
              <a:rPr lang="en-US" i="1" dirty="0" smtClean="0"/>
              <a:t>a</a:t>
            </a:r>
            <a:r>
              <a:rPr lang="en-US" i="1" baseline="-25000" dirty="0" smtClean="0"/>
              <a:t>n</a:t>
            </a:r>
            <a:r>
              <a:rPr lang="en-US" dirty="0" smtClean="0"/>
              <a:t> in terms of one or more of the previous terms of the sequence, namely, </a:t>
            </a:r>
            <a:r>
              <a:rPr lang="en-US" i="1" dirty="0" smtClean="0"/>
              <a:t>a</a:t>
            </a:r>
            <a:r>
              <a:rPr lang="en-US" i="1" baseline="-25000" dirty="0" smtClean="0"/>
              <a:t>0</a:t>
            </a:r>
            <a:r>
              <a:rPr lang="en-US" i="1" dirty="0" smtClean="0"/>
              <a:t>, a</a:t>
            </a:r>
            <a:r>
              <a:rPr lang="en-US" i="1" baseline="-25000" dirty="0" smtClean="0"/>
              <a:t>1</a:t>
            </a:r>
            <a:r>
              <a:rPr lang="en-US" i="1" dirty="0" smtClean="0"/>
              <a:t>, …, a</a:t>
            </a:r>
            <a:r>
              <a:rPr lang="en-US" i="1" baseline="-25000" dirty="0" smtClean="0"/>
              <a:t>n-1</a:t>
            </a:r>
            <a:r>
              <a:rPr lang="en-US" dirty="0" smtClean="0"/>
              <a:t>, for all integers </a:t>
            </a:r>
            <a:r>
              <a:rPr lang="en-US" i="1" dirty="0" smtClean="0"/>
              <a:t>n</a:t>
            </a:r>
            <a:r>
              <a:rPr lang="en-US" dirty="0" smtClean="0"/>
              <a:t> with </a:t>
            </a:r>
            <a:r>
              <a:rPr lang="en-US" i="1" dirty="0" smtClean="0"/>
              <a:t>n ≥ n</a:t>
            </a:r>
            <a:r>
              <a:rPr lang="en-US" i="1" baseline="-25000" dirty="0" smtClean="0"/>
              <a:t>0</a:t>
            </a:r>
            <a:r>
              <a:rPr lang="en-US" dirty="0" smtClean="0"/>
              <a:t>, where </a:t>
            </a:r>
            <a:r>
              <a:rPr lang="en-US" i="1" dirty="0" smtClean="0"/>
              <a:t>n</a:t>
            </a:r>
            <a:r>
              <a:rPr lang="en-US" i="1" baseline="-25000" dirty="0" smtClean="0"/>
              <a:t>0</a:t>
            </a:r>
            <a:r>
              <a:rPr lang="en-US" dirty="0" smtClean="0"/>
              <a:t> is a nonnegative integer. </a:t>
            </a:r>
          </a:p>
          <a:p>
            <a:r>
              <a:rPr lang="en-US" dirty="0" smtClean="0"/>
              <a:t>A sequence is called a </a:t>
            </a:r>
            <a:r>
              <a:rPr lang="en-US" i="1" dirty="0" smtClean="0"/>
              <a:t>solution</a:t>
            </a:r>
            <a:r>
              <a:rPr lang="en-US" dirty="0" smtClean="0"/>
              <a:t> of a recurrence relation if its terms satisfy the recurrence relation.</a:t>
            </a:r>
          </a:p>
          <a:p>
            <a:r>
              <a:rPr lang="en-US" dirty="0" smtClean="0"/>
              <a:t>The </a:t>
            </a:r>
            <a:r>
              <a:rPr lang="en-US" i="1" dirty="0" smtClean="0"/>
              <a:t>initial conditions </a:t>
            </a:r>
            <a:r>
              <a:rPr lang="en-US" dirty="0" smtClean="0"/>
              <a:t>for a sequence specify the terms that precede the first term where the recurrence relation takes effect. </a:t>
            </a:r>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Questions about Recurrence Relations</a:t>
            </a:r>
            <a:endParaRPr lang="en-US" sz="4000"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   Example </a:t>
            </a:r>
            <a:r>
              <a:rPr lang="en-US" dirty="0" smtClean="0">
                <a:latin typeface="Cambria Math" pitchFamily="18" charset="0"/>
                <a:ea typeface="Cambria Math" pitchFamily="18" charset="0"/>
              </a:rPr>
              <a:t>1</a:t>
            </a:r>
            <a:r>
              <a:rPr lang="en-US" dirty="0" smtClean="0"/>
              <a:t>: Let {</a:t>
            </a:r>
            <a:r>
              <a:rPr lang="en-US" i="1" dirty="0" smtClean="0"/>
              <a:t>a</a:t>
            </a:r>
            <a:r>
              <a:rPr lang="en-US" i="1" baseline="-25000" dirty="0" smtClean="0"/>
              <a:t>n</a:t>
            </a:r>
            <a:r>
              <a:rPr lang="en-US" dirty="0" smtClean="0"/>
              <a:t>}</a:t>
            </a:r>
            <a:r>
              <a:rPr lang="en-US" i="1" dirty="0" smtClean="0"/>
              <a:t> </a:t>
            </a:r>
            <a:r>
              <a:rPr lang="en-US" dirty="0" smtClean="0"/>
              <a:t>be a sequence that satisfies the recurrence relation </a:t>
            </a:r>
            <a:r>
              <a:rPr lang="en-US" i="1" dirty="0" smtClean="0"/>
              <a:t>a</a:t>
            </a:r>
            <a:r>
              <a:rPr lang="en-US" i="1" baseline="-25000" dirty="0" smtClean="0"/>
              <a:t>n</a:t>
            </a:r>
            <a:r>
              <a:rPr lang="en-US" i="1" dirty="0" smtClean="0"/>
              <a:t> = a</a:t>
            </a:r>
            <a:r>
              <a:rPr lang="en-US" i="1" baseline="-25000" dirty="0" smtClean="0"/>
              <a:t>n-1</a:t>
            </a:r>
            <a:r>
              <a:rPr lang="en-US" i="1" dirty="0" smtClean="0"/>
              <a:t> + </a:t>
            </a:r>
            <a:r>
              <a:rPr lang="en-US" dirty="0" smtClean="0">
                <a:latin typeface="Cambria Math" pitchFamily="18" charset="0"/>
                <a:ea typeface="Cambria Math" pitchFamily="18" charset="0"/>
              </a:rPr>
              <a:t>3</a:t>
            </a:r>
            <a:r>
              <a:rPr lang="en-US" i="1" baseline="-25000" dirty="0" smtClean="0"/>
              <a:t> </a:t>
            </a:r>
            <a:r>
              <a:rPr lang="en-US" baseline="-25000" dirty="0" smtClean="0"/>
              <a:t> </a:t>
            </a:r>
            <a:r>
              <a:rPr lang="en-US" dirty="0" smtClean="0"/>
              <a:t>for </a:t>
            </a:r>
            <a:r>
              <a:rPr lang="en-US" i="1" dirty="0" smtClean="0"/>
              <a:t>n</a:t>
            </a:r>
            <a:r>
              <a:rPr lang="en-US" dirty="0" smtClean="0"/>
              <a:t> = </a:t>
            </a:r>
            <a:r>
              <a:rPr lang="en-US" dirty="0" smtClean="0">
                <a:latin typeface="Cambria Math" pitchFamily="18" charset="0"/>
                <a:ea typeface="Cambria Math" pitchFamily="18" charset="0"/>
              </a:rPr>
              <a:t>1,2,3,4,</a:t>
            </a:r>
            <a:r>
              <a:rPr lang="en-US" dirty="0" smtClean="0"/>
              <a:t>….  and suppose that </a:t>
            </a:r>
            <a:r>
              <a:rPr lang="en-US" i="1" dirty="0" smtClean="0"/>
              <a:t>a</a:t>
            </a:r>
            <a:r>
              <a:rPr lang="en-US" baseline="-25000" dirty="0" smtClean="0">
                <a:latin typeface="Cambria Math" pitchFamily="18" charset="0"/>
                <a:ea typeface="Cambria Math" pitchFamily="18" charset="0"/>
              </a:rPr>
              <a:t>0</a:t>
            </a:r>
            <a:r>
              <a:rPr lang="en-US" i="1" dirty="0" smtClean="0"/>
              <a:t> = </a:t>
            </a:r>
            <a:r>
              <a:rPr lang="en-US" dirty="0" smtClean="0">
                <a:latin typeface="Cambria Math" pitchFamily="18" charset="0"/>
                <a:ea typeface="Cambria Math" pitchFamily="18" charset="0"/>
              </a:rPr>
              <a:t>2</a:t>
            </a:r>
            <a:r>
              <a:rPr lang="en-US" i="1" dirty="0" smtClean="0"/>
              <a:t>. </a:t>
            </a:r>
            <a:r>
              <a:rPr lang="en-US" dirty="0" smtClean="0"/>
              <a:t> What are </a:t>
            </a:r>
            <a:r>
              <a:rPr lang="en-US" i="1" dirty="0" smtClean="0"/>
              <a:t>a</a:t>
            </a:r>
            <a:r>
              <a:rPr lang="en-US" i="1" baseline="-25000" dirty="0" smtClean="0"/>
              <a:t>1</a:t>
            </a:r>
            <a:r>
              <a:rPr lang="en-US" baseline="-25000" dirty="0" smtClean="0"/>
              <a:t> </a:t>
            </a:r>
            <a:r>
              <a:rPr lang="en-US" dirty="0" smtClean="0"/>
              <a:t>,</a:t>
            </a:r>
            <a:r>
              <a:rPr lang="en-US" baseline="-25000" dirty="0" smtClean="0"/>
              <a:t> </a:t>
            </a:r>
            <a:r>
              <a:rPr lang="en-US" dirty="0" smtClean="0"/>
              <a:t> </a:t>
            </a:r>
            <a:r>
              <a:rPr lang="en-US" i="1" dirty="0" smtClean="0"/>
              <a:t>a</a:t>
            </a:r>
            <a:r>
              <a:rPr lang="en-US" i="1" baseline="-25000" dirty="0" smtClean="0"/>
              <a:t>2</a:t>
            </a:r>
            <a:r>
              <a:rPr lang="en-US" baseline="-25000" dirty="0" smtClean="0"/>
              <a:t> </a:t>
            </a:r>
            <a:r>
              <a:rPr lang="en-US" dirty="0" smtClean="0"/>
              <a:t> and </a:t>
            </a:r>
            <a:r>
              <a:rPr lang="en-US" i="1" dirty="0" smtClean="0"/>
              <a:t>a</a:t>
            </a:r>
            <a:r>
              <a:rPr lang="en-US" i="1" baseline="-25000" dirty="0" smtClean="0"/>
              <a:t>3</a:t>
            </a:r>
            <a:r>
              <a:rPr lang="en-US" dirty="0" smtClean="0"/>
              <a:t>? </a:t>
            </a:r>
          </a:p>
          <a:p>
            <a:pPr>
              <a:buNone/>
            </a:pPr>
            <a:r>
              <a:rPr lang="en-US" dirty="0" smtClean="0"/>
              <a:t>     [Here </a:t>
            </a:r>
            <a:r>
              <a:rPr lang="en-US" i="1" dirty="0" smtClean="0"/>
              <a:t>a</a:t>
            </a:r>
            <a:r>
              <a:rPr lang="en-US" i="1" baseline="-25000" dirty="0" smtClean="0"/>
              <a:t>0</a:t>
            </a:r>
            <a:r>
              <a:rPr lang="en-US" i="1" dirty="0" smtClean="0"/>
              <a:t> = </a:t>
            </a:r>
            <a:r>
              <a:rPr lang="en-US" dirty="0" smtClean="0">
                <a:latin typeface="Cambria Math" pitchFamily="18" charset="0"/>
                <a:ea typeface="Cambria Math" pitchFamily="18" charset="0"/>
              </a:rPr>
              <a:t>2</a:t>
            </a:r>
            <a:r>
              <a:rPr lang="en-US" i="1" dirty="0" smtClean="0"/>
              <a:t> </a:t>
            </a:r>
            <a:r>
              <a:rPr lang="en-US" dirty="0" smtClean="0"/>
              <a:t>is the initial condition</a:t>
            </a:r>
            <a:r>
              <a:rPr lang="en-US" i="1" dirty="0" smtClean="0"/>
              <a:t>.</a:t>
            </a:r>
            <a:r>
              <a:rPr lang="en-US" dirty="0" smtClean="0"/>
              <a:t>]</a:t>
            </a:r>
          </a:p>
          <a:p>
            <a:pPr>
              <a:buNone/>
            </a:pPr>
            <a:endParaRPr lang="en-US" dirty="0" smtClean="0"/>
          </a:p>
          <a:p>
            <a:pPr lvl="1">
              <a:buNone/>
            </a:pPr>
            <a:r>
              <a:rPr lang="en-US" b="1" dirty="0" smtClean="0"/>
              <a:t>Solution</a:t>
            </a:r>
            <a:r>
              <a:rPr lang="en-US" dirty="0" smtClean="0"/>
              <a:t>: We see from the recurrence relation that</a:t>
            </a:r>
          </a:p>
          <a:p>
            <a:pPr lvl="1">
              <a:buNone/>
            </a:pPr>
            <a:r>
              <a:rPr lang="en-US" dirty="0" smtClean="0"/>
              <a:t>      </a:t>
            </a:r>
            <a:r>
              <a:rPr lang="en-US" i="1" dirty="0" smtClean="0"/>
              <a:t>a</a:t>
            </a:r>
            <a:r>
              <a:rPr lang="en-US" baseline="-25000" dirty="0" smtClean="0">
                <a:latin typeface="Cambria Math" pitchFamily="18" charset="0"/>
                <a:ea typeface="Cambria Math" pitchFamily="18" charset="0"/>
              </a:rPr>
              <a:t>1</a:t>
            </a:r>
            <a:r>
              <a:rPr lang="en-US" i="1" baseline="-25000" dirty="0" smtClean="0"/>
              <a:t> </a:t>
            </a:r>
            <a:r>
              <a:rPr lang="en-US" i="1" dirty="0" smtClean="0"/>
              <a:t>  </a:t>
            </a:r>
            <a:r>
              <a:rPr lang="en-US" dirty="0" smtClean="0">
                <a:latin typeface="Cambria Math" pitchFamily="18" charset="0"/>
                <a:ea typeface="Cambria Math" pitchFamily="18" charset="0"/>
              </a:rPr>
              <a:t>=</a:t>
            </a:r>
            <a:r>
              <a:rPr lang="en-US" i="1" dirty="0" smtClean="0"/>
              <a:t>  a</a:t>
            </a:r>
            <a:r>
              <a:rPr lang="en-US" i="1" baseline="-25000" dirty="0" smtClean="0"/>
              <a:t>0  </a:t>
            </a:r>
            <a:r>
              <a:rPr lang="en-US" dirty="0" smtClean="0">
                <a:latin typeface="Cambria Math" pitchFamily="18" charset="0"/>
                <a:ea typeface="Cambria Math" pitchFamily="18" charset="0"/>
              </a:rPr>
              <a:t>+ 3 = 2 + 3 = 5</a:t>
            </a:r>
          </a:p>
          <a:p>
            <a:pPr lvl="1">
              <a:buNone/>
            </a:pPr>
            <a:r>
              <a:rPr lang="en-US" i="1" dirty="0" smtClean="0"/>
              <a:t>      a</a:t>
            </a:r>
            <a:r>
              <a:rPr lang="en-US" baseline="-25000" dirty="0" smtClean="0">
                <a:latin typeface="Cambria Math" pitchFamily="18" charset="0"/>
                <a:ea typeface="Cambria Math" pitchFamily="18" charset="0"/>
              </a:rPr>
              <a:t>2</a:t>
            </a:r>
            <a:r>
              <a:rPr lang="en-US" i="1" baseline="-25000" dirty="0" smtClean="0"/>
              <a:t> </a:t>
            </a:r>
            <a:r>
              <a:rPr lang="en-US" i="1" dirty="0" smtClean="0"/>
              <a:t>  </a:t>
            </a:r>
            <a:r>
              <a:rPr lang="en-US" dirty="0" smtClean="0">
                <a:latin typeface="Cambria Math" pitchFamily="18" charset="0"/>
                <a:ea typeface="Cambria Math" pitchFamily="18" charset="0"/>
              </a:rPr>
              <a:t>=</a:t>
            </a:r>
            <a:r>
              <a:rPr lang="en-US" i="1" dirty="0" smtClean="0"/>
              <a:t> </a:t>
            </a:r>
            <a:r>
              <a:rPr lang="en-US" dirty="0" smtClean="0">
                <a:latin typeface="Cambria Math" pitchFamily="18" charset="0"/>
                <a:ea typeface="Cambria Math" pitchFamily="18" charset="0"/>
              </a:rPr>
              <a:t>5 + 3 = 8</a:t>
            </a:r>
          </a:p>
          <a:p>
            <a:pPr lvl="1">
              <a:buNone/>
            </a:pPr>
            <a:r>
              <a:rPr lang="en-US" dirty="0" smtClean="0"/>
              <a:t>      </a:t>
            </a:r>
            <a:r>
              <a:rPr lang="en-US" i="1" dirty="0" smtClean="0"/>
              <a:t>a</a:t>
            </a:r>
            <a:r>
              <a:rPr lang="en-US" baseline="-25000" dirty="0" smtClean="0">
                <a:latin typeface="Cambria Math" pitchFamily="18" charset="0"/>
                <a:ea typeface="Cambria Math" pitchFamily="18" charset="0"/>
              </a:rPr>
              <a:t>3</a:t>
            </a:r>
            <a:r>
              <a:rPr lang="en-US" baseline="-25000" dirty="0" smtClean="0"/>
              <a:t> </a:t>
            </a:r>
            <a:r>
              <a:rPr lang="en-US" i="1" dirty="0" smtClean="0"/>
              <a:t>  </a:t>
            </a:r>
            <a:r>
              <a:rPr lang="en-US" dirty="0" smtClean="0">
                <a:latin typeface="Cambria Math" pitchFamily="18" charset="0"/>
                <a:ea typeface="Cambria Math" pitchFamily="18" charset="0"/>
              </a:rPr>
              <a:t>= 8 + 3 = 11</a:t>
            </a:r>
          </a:p>
          <a:p>
            <a:pPr lvl="1">
              <a:buNone/>
            </a:pPr>
            <a:endParaRPr lang="en-US" i="1" dirty="0" smtClean="0"/>
          </a:p>
          <a:p>
            <a:pPr lvl="1">
              <a:buNone/>
            </a:pPr>
            <a:r>
              <a:rPr lang="en-US" dirty="0" smtClean="0"/>
              <a:t>  </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Questions about Recurrence Relations</a:t>
            </a:r>
            <a:endParaRPr lang="en-US" sz="4000" dirty="0"/>
          </a:p>
        </p:txBody>
      </p:sp>
      <p:sp>
        <p:nvSpPr>
          <p:cNvPr id="3" name="Content Placeholder 2"/>
          <p:cNvSpPr>
            <a:spLocks noGrp="1"/>
          </p:cNvSpPr>
          <p:nvPr>
            <p:ph idx="1"/>
          </p:nvPr>
        </p:nvSpPr>
        <p:spPr/>
        <p:txBody>
          <a:bodyPr/>
          <a:lstStyle/>
          <a:p>
            <a:pPr>
              <a:buNone/>
            </a:pPr>
            <a:r>
              <a:rPr lang="en-US" b="1" dirty="0" smtClean="0"/>
              <a:t>   Example </a:t>
            </a:r>
            <a:r>
              <a:rPr lang="en-US" dirty="0" smtClean="0">
                <a:latin typeface="Cambria Math" pitchFamily="18" charset="0"/>
                <a:ea typeface="Cambria Math" pitchFamily="18" charset="0"/>
              </a:rPr>
              <a:t>2</a:t>
            </a:r>
            <a:r>
              <a:rPr lang="en-US" dirty="0" smtClean="0"/>
              <a:t>: Let {</a:t>
            </a:r>
            <a:r>
              <a:rPr lang="en-US" i="1" dirty="0" smtClean="0"/>
              <a:t>a</a:t>
            </a:r>
            <a:r>
              <a:rPr lang="en-US" i="1" baseline="-25000" dirty="0" smtClean="0"/>
              <a:t>n</a:t>
            </a:r>
            <a:r>
              <a:rPr lang="en-US" dirty="0" smtClean="0"/>
              <a:t>} be a sequence that satisfies the recurrence relation </a:t>
            </a:r>
            <a:r>
              <a:rPr lang="en-US" i="1" dirty="0" smtClean="0"/>
              <a:t>a</a:t>
            </a:r>
            <a:r>
              <a:rPr lang="en-US" i="1" baseline="-25000" dirty="0" smtClean="0"/>
              <a:t>n</a:t>
            </a:r>
            <a:r>
              <a:rPr lang="en-US" i="1" dirty="0" smtClean="0"/>
              <a:t> = a</a:t>
            </a:r>
            <a:r>
              <a:rPr lang="en-US" i="1" baseline="-25000" dirty="0" smtClean="0"/>
              <a:t>n-</a:t>
            </a:r>
            <a:r>
              <a:rPr lang="en-US" baseline="-25000" dirty="0" smtClean="0">
                <a:ea typeface="Cambria Math" pitchFamily="18" charset="0"/>
              </a:rPr>
              <a:t>1</a:t>
            </a:r>
            <a:r>
              <a:rPr lang="en-US" i="1" dirty="0" smtClean="0"/>
              <a:t> – a</a:t>
            </a:r>
            <a:r>
              <a:rPr lang="en-US" i="1" baseline="-25000" dirty="0" smtClean="0"/>
              <a:t>n-</a:t>
            </a:r>
            <a:r>
              <a:rPr lang="en-US" baseline="-25000" dirty="0" smtClean="0"/>
              <a:t>2</a:t>
            </a:r>
            <a:r>
              <a:rPr lang="en-US" i="1" baseline="-25000" dirty="0" smtClean="0"/>
              <a:t> </a:t>
            </a:r>
            <a:r>
              <a:rPr lang="en-US" baseline="-25000" dirty="0" smtClean="0"/>
              <a:t> </a:t>
            </a:r>
            <a:r>
              <a:rPr lang="en-US" dirty="0" smtClean="0"/>
              <a:t>for </a:t>
            </a:r>
            <a:r>
              <a:rPr lang="en-US" i="1" dirty="0" smtClean="0"/>
              <a:t>n</a:t>
            </a:r>
            <a:r>
              <a:rPr lang="en-US" dirty="0" smtClean="0"/>
              <a:t> = </a:t>
            </a:r>
            <a:r>
              <a:rPr lang="en-US" dirty="0" smtClean="0">
                <a:latin typeface="Cambria Math" pitchFamily="18" charset="0"/>
                <a:ea typeface="Cambria Math" pitchFamily="18" charset="0"/>
              </a:rPr>
              <a:t>2,3,4,…. </a:t>
            </a:r>
            <a:r>
              <a:rPr lang="en-US" dirty="0" smtClean="0"/>
              <a:t> and suppose that </a:t>
            </a:r>
            <a:r>
              <a:rPr lang="en-US" i="1" dirty="0" smtClean="0"/>
              <a:t>a</a:t>
            </a:r>
            <a:r>
              <a:rPr lang="en-US" baseline="-25000" dirty="0" smtClean="0">
                <a:latin typeface="Cambria Math" pitchFamily="18" charset="0"/>
                <a:ea typeface="Cambria Math" pitchFamily="18" charset="0"/>
              </a:rPr>
              <a:t>0</a:t>
            </a:r>
            <a:r>
              <a:rPr lang="en-US" i="1" dirty="0" smtClean="0"/>
              <a:t> = </a:t>
            </a:r>
            <a:r>
              <a:rPr lang="en-US" dirty="0" smtClean="0">
                <a:latin typeface="Cambria Math" pitchFamily="18" charset="0"/>
                <a:ea typeface="Cambria Math" pitchFamily="18" charset="0"/>
              </a:rPr>
              <a:t>3</a:t>
            </a:r>
            <a:r>
              <a:rPr lang="en-US" i="1" dirty="0" smtClean="0"/>
              <a:t> </a:t>
            </a:r>
            <a:r>
              <a:rPr lang="en-US" dirty="0" smtClean="0"/>
              <a:t>and </a:t>
            </a:r>
            <a:r>
              <a:rPr lang="en-US" i="1" dirty="0" smtClean="0"/>
              <a:t>a</a:t>
            </a:r>
            <a:r>
              <a:rPr lang="en-US" i="1" baseline="-25000" dirty="0" smtClean="0"/>
              <a:t>1</a:t>
            </a:r>
            <a:r>
              <a:rPr lang="en-US" i="1" dirty="0" smtClean="0"/>
              <a:t> = </a:t>
            </a:r>
            <a:r>
              <a:rPr lang="en-US" dirty="0" smtClean="0">
                <a:latin typeface="Cambria Math" pitchFamily="18" charset="0"/>
                <a:ea typeface="Cambria Math" pitchFamily="18" charset="0"/>
              </a:rPr>
              <a:t>5</a:t>
            </a:r>
            <a:r>
              <a:rPr lang="en-US" dirty="0" smtClean="0"/>
              <a:t>. What are </a:t>
            </a:r>
            <a:r>
              <a:rPr lang="en-US" i="1" dirty="0" smtClean="0"/>
              <a:t>a</a:t>
            </a:r>
            <a:r>
              <a:rPr lang="en-US" baseline="-25000" dirty="0" smtClean="0">
                <a:latin typeface="Cambria Math" pitchFamily="18" charset="0"/>
                <a:ea typeface="Cambria Math" pitchFamily="18" charset="0"/>
              </a:rPr>
              <a:t>2</a:t>
            </a:r>
            <a:r>
              <a:rPr lang="en-US" dirty="0" smtClean="0"/>
              <a:t> and </a:t>
            </a:r>
            <a:r>
              <a:rPr lang="en-US" i="1" dirty="0" smtClean="0"/>
              <a:t>a</a:t>
            </a:r>
            <a:r>
              <a:rPr lang="en-US" baseline="-25000" dirty="0" smtClean="0">
                <a:latin typeface="Cambria Math" pitchFamily="18" charset="0"/>
                <a:ea typeface="Cambria Math" pitchFamily="18" charset="0"/>
              </a:rPr>
              <a:t>3</a:t>
            </a:r>
            <a:r>
              <a:rPr lang="en-US" dirty="0" smtClean="0"/>
              <a:t>? </a:t>
            </a:r>
          </a:p>
          <a:p>
            <a:pPr>
              <a:buNone/>
            </a:pPr>
            <a:r>
              <a:rPr lang="en-US" dirty="0" smtClean="0"/>
              <a:t>    [Here the initial conditions are </a:t>
            </a:r>
            <a:r>
              <a:rPr lang="en-US" i="1" dirty="0" smtClean="0"/>
              <a:t>a</a:t>
            </a:r>
            <a:r>
              <a:rPr lang="en-US" i="1" baseline="-25000" dirty="0" smtClean="0"/>
              <a:t>0</a:t>
            </a:r>
            <a:r>
              <a:rPr lang="en-US" i="1" dirty="0" smtClean="0"/>
              <a:t> = </a:t>
            </a:r>
            <a:r>
              <a:rPr lang="en-US" dirty="0" smtClean="0">
                <a:latin typeface="Cambria Math" pitchFamily="18" charset="0"/>
                <a:ea typeface="Cambria Math" pitchFamily="18" charset="0"/>
              </a:rPr>
              <a:t>3</a:t>
            </a:r>
            <a:r>
              <a:rPr lang="en-US" i="1" dirty="0" smtClean="0"/>
              <a:t> </a:t>
            </a:r>
            <a:r>
              <a:rPr lang="en-US" dirty="0" smtClean="0"/>
              <a:t>and </a:t>
            </a:r>
            <a:r>
              <a:rPr lang="en-US" i="1" dirty="0" smtClean="0"/>
              <a:t>a</a:t>
            </a:r>
            <a:r>
              <a:rPr lang="en-US" i="1" baseline="-25000" dirty="0" smtClean="0"/>
              <a:t>1</a:t>
            </a:r>
            <a:r>
              <a:rPr lang="en-US" i="1" dirty="0" smtClean="0"/>
              <a:t> = </a:t>
            </a:r>
            <a:r>
              <a:rPr lang="en-US" dirty="0" smtClean="0">
                <a:latin typeface="Cambria Math" pitchFamily="18" charset="0"/>
                <a:ea typeface="Cambria Math" pitchFamily="18" charset="0"/>
              </a:rPr>
              <a:t>5</a:t>
            </a:r>
            <a:r>
              <a:rPr lang="en-US" dirty="0" smtClean="0"/>
              <a:t>. ]</a:t>
            </a:r>
          </a:p>
          <a:p>
            <a:pPr>
              <a:buNone/>
            </a:pPr>
            <a:r>
              <a:rPr lang="en-US" dirty="0" smtClean="0"/>
              <a:t>        </a:t>
            </a:r>
          </a:p>
          <a:p>
            <a:pPr>
              <a:buNone/>
            </a:pPr>
            <a:r>
              <a:rPr lang="en-US" dirty="0" smtClean="0"/>
              <a:t>         </a:t>
            </a:r>
            <a:r>
              <a:rPr lang="en-US" b="1" dirty="0" smtClean="0"/>
              <a:t>Solution</a:t>
            </a:r>
            <a:r>
              <a:rPr lang="en-US" dirty="0" smtClean="0"/>
              <a:t>: We see from the recurrence relation that</a:t>
            </a:r>
          </a:p>
          <a:p>
            <a:pPr>
              <a:buNone/>
            </a:pPr>
            <a:r>
              <a:rPr lang="en-US" dirty="0" smtClean="0"/>
              <a:t>              </a:t>
            </a:r>
            <a:r>
              <a:rPr lang="en-US" i="1" dirty="0" smtClean="0"/>
              <a:t>a</a:t>
            </a:r>
            <a:r>
              <a:rPr lang="en-US" i="1" baseline="-25000" dirty="0" smtClean="0"/>
              <a:t>2 </a:t>
            </a:r>
            <a:r>
              <a:rPr lang="en-US" i="1" dirty="0" smtClean="0"/>
              <a:t> = a</a:t>
            </a:r>
            <a:r>
              <a:rPr lang="en-US" i="1" baseline="-25000" dirty="0" smtClean="0"/>
              <a:t>1</a:t>
            </a:r>
            <a:r>
              <a:rPr lang="en-US" i="1" dirty="0" smtClean="0"/>
              <a:t> - a</a:t>
            </a:r>
            <a:r>
              <a:rPr lang="en-US" i="1" baseline="-25000" dirty="0" smtClean="0"/>
              <a:t>0  </a:t>
            </a:r>
            <a:r>
              <a:rPr lang="en-US" i="1" dirty="0" smtClean="0"/>
              <a:t>= </a:t>
            </a:r>
            <a:r>
              <a:rPr lang="en-US" dirty="0" smtClean="0">
                <a:latin typeface="Cambria Math" pitchFamily="18" charset="0"/>
                <a:ea typeface="Cambria Math" pitchFamily="18" charset="0"/>
              </a:rPr>
              <a:t>5</a:t>
            </a:r>
            <a:r>
              <a:rPr lang="en-US" i="1" dirty="0" smtClean="0"/>
              <a:t> – </a:t>
            </a:r>
            <a:r>
              <a:rPr lang="en-US" dirty="0" smtClean="0">
                <a:latin typeface="Cambria Math" pitchFamily="18" charset="0"/>
                <a:ea typeface="Cambria Math" pitchFamily="18" charset="0"/>
              </a:rPr>
              <a:t>3 </a:t>
            </a:r>
            <a:r>
              <a:rPr lang="en-US" i="1" dirty="0" smtClean="0"/>
              <a:t>= </a:t>
            </a:r>
            <a:r>
              <a:rPr lang="en-US" dirty="0" smtClean="0">
                <a:latin typeface="Cambria Math" pitchFamily="18" charset="0"/>
                <a:ea typeface="Cambria Math" pitchFamily="18" charset="0"/>
              </a:rPr>
              <a:t>2</a:t>
            </a:r>
          </a:p>
          <a:p>
            <a:pPr>
              <a:buNone/>
            </a:pPr>
            <a:r>
              <a:rPr lang="en-US" i="1" dirty="0" smtClean="0"/>
              <a:t>               a</a:t>
            </a:r>
            <a:r>
              <a:rPr lang="en-US" i="1" baseline="-25000" dirty="0" smtClean="0"/>
              <a:t>3 </a:t>
            </a:r>
            <a:r>
              <a:rPr lang="en-US" i="1" dirty="0" smtClean="0"/>
              <a:t> = a</a:t>
            </a:r>
            <a:r>
              <a:rPr lang="en-US" i="1" baseline="-25000" dirty="0" smtClean="0"/>
              <a:t>2</a:t>
            </a:r>
            <a:r>
              <a:rPr lang="en-US" i="1" dirty="0" smtClean="0"/>
              <a:t> – a</a:t>
            </a:r>
            <a:r>
              <a:rPr lang="en-US" i="1" baseline="-25000" dirty="0" smtClean="0"/>
              <a:t>1  </a:t>
            </a:r>
            <a:r>
              <a:rPr lang="en-US" i="1" dirty="0" smtClean="0"/>
              <a:t>= </a:t>
            </a:r>
            <a:r>
              <a:rPr lang="en-US" dirty="0" smtClean="0">
                <a:latin typeface="Cambria Math" pitchFamily="18" charset="0"/>
                <a:ea typeface="Cambria Math" pitchFamily="18" charset="0"/>
              </a:rPr>
              <a:t>2</a:t>
            </a:r>
            <a:r>
              <a:rPr lang="en-US" i="1" dirty="0" smtClean="0">
                <a:latin typeface="Cambria Math" pitchFamily="18" charset="0"/>
                <a:ea typeface="Cambria Math" pitchFamily="18" charset="0"/>
              </a:rPr>
              <a:t> </a:t>
            </a:r>
            <a:r>
              <a:rPr lang="en-US" i="1" dirty="0" smtClean="0"/>
              <a:t>– </a:t>
            </a:r>
            <a:r>
              <a:rPr lang="en-US" dirty="0" smtClean="0">
                <a:latin typeface="Cambria Math" pitchFamily="18" charset="0"/>
                <a:ea typeface="Cambria Math" pitchFamily="18" charset="0"/>
              </a:rPr>
              <a:t>5</a:t>
            </a:r>
            <a:r>
              <a:rPr lang="en-US" i="1" dirty="0" smtClean="0">
                <a:latin typeface="Cambria Math" pitchFamily="18" charset="0"/>
                <a:ea typeface="Cambria Math" pitchFamily="18" charset="0"/>
              </a:rPr>
              <a:t> </a:t>
            </a:r>
            <a:r>
              <a:rPr lang="en-US" dirty="0" smtClean="0">
                <a:ea typeface="Cambria Math" pitchFamily="18" charset="0"/>
              </a:rPr>
              <a:t>=</a:t>
            </a:r>
            <a:r>
              <a:rPr lang="en-US" i="1" dirty="0" smtClean="0">
                <a:latin typeface="Cambria Math" pitchFamily="18" charset="0"/>
                <a:ea typeface="Cambria Math" pitchFamily="18" charset="0"/>
              </a:rPr>
              <a:t> </a:t>
            </a:r>
            <a:r>
              <a:rPr lang="en-US" i="1" dirty="0" smtClean="0"/>
              <a:t>–</a:t>
            </a:r>
            <a:r>
              <a:rPr lang="en-US" dirty="0" smtClean="0">
                <a:latin typeface="Cambria Math" pitchFamily="18" charset="0"/>
                <a:ea typeface="Cambria Math" pitchFamily="18" charset="0"/>
              </a:rPr>
              <a:t>3</a:t>
            </a:r>
          </a:p>
          <a:p>
            <a:pPr>
              <a:buNone/>
            </a:pPr>
            <a:r>
              <a:rPr lang="en-US" dirty="0" smtClean="0">
                <a:latin typeface="Cambria Math" pitchFamily="18" charset="0"/>
                <a:ea typeface="Cambria Math" pitchFamily="18" charset="0"/>
              </a:rPr>
              <a:t>       </a:t>
            </a:r>
          </a:p>
          <a:p>
            <a:pPr lvl="1">
              <a:buNone/>
            </a:pP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Fibonacci Sequence</a:t>
            </a:r>
            <a:endParaRPr lang="en-US" dirty="0"/>
          </a:p>
        </p:txBody>
      </p:sp>
      <p:sp>
        <p:nvSpPr>
          <p:cNvPr id="3" name="Content Placeholder 2"/>
          <p:cNvSpPr>
            <a:spLocks noGrp="1"/>
          </p:cNvSpPr>
          <p:nvPr>
            <p:ph idx="1"/>
          </p:nvPr>
        </p:nvSpPr>
        <p:spPr/>
        <p:txBody>
          <a:bodyPr>
            <a:normAutofit fontScale="85000" lnSpcReduction="20000"/>
          </a:bodyPr>
          <a:lstStyle/>
          <a:p>
            <a:pPr>
              <a:buNone/>
            </a:pPr>
            <a:r>
              <a:rPr lang="en-US" b="1" dirty="0" smtClean="0"/>
              <a:t>  Definition</a:t>
            </a:r>
            <a:r>
              <a:rPr lang="en-US" dirty="0" smtClean="0">
                <a:latin typeface="Cambria Math" pitchFamily="18" charset="0"/>
                <a:ea typeface="Cambria Math" pitchFamily="18" charset="0"/>
              </a:rPr>
              <a:t>: </a:t>
            </a:r>
            <a:r>
              <a:rPr lang="en-US" dirty="0" smtClean="0">
                <a:ea typeface="Cambria Math" pitchFamily="18" charset="0"/>
              </a:rPr>
              <a:t>Define the  </a:t>
            </a:r>
            <a:r>
              <a:rPr lang="en-US" i="1" dirty="0" smtClean="0">
                <a:ea typeface="Cambria Math" pitchFamily="18" charset="0"/>
              </a:rPr>
              <a:t>Fibonacci sequence</a:t>
            </a:r>
            <a:r>
              <a:rPr lang="en-US" dirty="0" smtClean="0">
                <a:latin typeface="Cambria Math" pitchFamily="18" charset="0"/>
                <a:ea typeface="Cambria Math" pitchFamily="18" charset="0"/>
              </a:rPr>
              <a:t>, </a:t>
            </a:r>
            <a:r>
              <a:rPr lang="en-US" i="1" dirty="0" smtClean="0"/>
              <a:t>f</a:t>
            </a:r>
            <a:r>
              <a:rPr lang="en-US" baseline="-25000" dirty="0" smtClean="0">
                <a:latin typeface="Cambria Math" pitchFamily="18" charset="0"/>
                <a:ea typeface="Cambria Math" pitchFamily="18" charset="0"/>
              </a:rPr>
              <a:t>0</a:t>
            </a:r>
            <a:r>
              <a:rPr lang="en-US" i="1" baseline="-25000" dirty="0" smtClean="0"/>
              <a:t> </a:t>
            </a:r>
            <a:r>
              <a:rPr lang="en-US" i="1" dirty="0" smtClean="0"/>
              <a:t>,f</a:t>
            </a:r>
            <a:r>
              <a:rPr lang="en-US" baseline="-25000" dirty="0" smtClean="0"/>
              <a:t>1</a:t>
            </a:r>
            <a:r>
              <a:rPr lang="en-US" i="1" baseline="-25000" dirty="0" smtClean="0"/>
              <a:t> </a:t>
            </a:r>
            <a:r>
              <a:rPr lang="en-US" i="1" dirty="0" smtClean="0"/>
              <a:t>,f</a:t>
            </a:r>
            <a:r>
              <a:rPr lang="en-US" baseline="-25000" dirty="0" smtClean="0"/>
              <a:t>2</a:t>
            </a:r>
            <a:r>
              <a:rPr lang="en-US" i="1" dirty="0" smtClean="0"/>
              <a:t>,…,</a:t>
            </a:r>
            <a:r>
              <a:rPr lang="en-US" dirty="0" smtClean="0"/>
              <a:t> by</a:t>
            </a:r>
            <a:r>
              <a:rPr lang="en-US" i="1" dirty="0" smtClean="0"/>
              <a:t>:</a:t>
            </a:r>
          </a:p>
          <a:p>
            <a:pPr lvl="1"/>
            <a:r>
              <a:rPr lang="en-US" dirty="0" smtClean="0"/>
              <a:t>Initial Conditions: </a:t>
            </a:r>
            <a:r>
              <a:rPr lang="en-US" i="1" dirty="0" smtClean="0"/>
              <a:t>f</a:t>
            </a:r>
            <a:r>
              <a:rPr lang="en-US" baseline="-25000" dirty="0" smtClean="0">
                <a:latin typeface="Cambria Math" pitchFamily="18" charset="0"/>
                <a:ea typeface="Cambria Math" pitchFamily="18" charset="0"/>
              </a:rPr>
              <a:t>0</a:t>
            </a:r>
            <a:r>
              <a:rPr lang="en-US" i="1" baseline="-25000" dirty="0" smtClean="0"/>
              <a:t> </a:t>
            </a:r>
            <a:r>
              <a:rPr lang="en-US" i="1" dirty="0" smtClean="0"/>
              <a:t>= </a:t>
            </a:r>
            <a:r>
              <a:rPr lang="en-US" dirty="0" smtClean="0">
                <a:latin typeface="Cambria Math" pitchFamily="18" charset="0"/>
                <a:ea typeface="Cambria Math" pitchFamily="18" charset="0"/>
              </a:rPr>
              <a:t>0</a:t>
            </a:r>
            <a:r>
              <a:rPr lang="en-US" i="1" dirty="0" smtClean="0"/>
              <a:t>, f</a:t>
            </a:r>
            <a:r>
              <a:rPr lang="en-US" baseline="-25000" dirty="0" smtClean="0"/>
              <a:t>1</a:t>
            </a:r>
            <a:r>
              <a:rPr lang="en-US" i="1" baseline="-25000" dirty="0" smtClean="0"/>
              <a:t>   </a:t>
            </a:r>
            <a:r>
              <a:rPr lang="en-US" dirty="0" smtClean="0">
                <a:latin typeface="Cambria Math" pitchFamily="18" charset="0"/>
                <a:ea typeface="Cambria Math" pitchFamily="18" charset="0"/>
              </a:rPr>
              <a:t>= 1</a:t>
            </a:r>
          </a:p>
          <a:p>
            <a:pPr lvl="1"/>
            <a:r>
              <a:rPr lang="en-US" dirty="0" smtClean="0"/>
              <a:t>Recurrence Relation: </a:t>
            </a:r>
            <a:r>
              <a:rPr lang="en-US" i="1" dirty="0" smtClean="0"/>
              <a:t>f</a:t>
            </a:r>
            <a:r>
              <a:rPr lang="en-US" i="1" baseline="-25000" dirty="0" smtClean="0"/>
              <a:t>n </a:t>
            </a:r>
            <a:r>
              <a:rPr lang="en-US" i="1" dirty="0" smtClean="0"/>
              <a:t> = f</a:t>
            </a:r>
            <a:r>
              <a:rPr lang="en-US" i="1" baseline="-25000" dirty="0" smtClean="0"/>
              <a:t>n-</a:t>
            </a:r>
            <a:r>
              <a:rPr lang="en-US" baseline="-25000" dirty="0" smtClean="0"/>
              <a:t>1</a:t>
            </a:r>
            <a:r>
              <a:rPr lang="en-US" i="1" dirty="0" smtClean="0"/>
              <a:t> </a:t>
            </a:r>
            <a:r>
              <a:rPr lang="en-US" i="1" baseline="-25000" dirty="0" smtClean="0"/>
              <a:t> </a:t>
            </a:r>
            <a:r>
              <a:rPr lang="en-US" i="1" dirty="0" smtClean="0"/>
              <a:t>+ f</a:t>
            </a:r>
            <a:r>
              <a:rPr lang="en-US" i="1" baseline="-25000" dirty="0" smtClean="0"/>
              <a:t>n-</a:t>
            </a:r>
            <a:r>
              <a:rPr lang="en-US" baseline="-25000" dirty="0" smtClean="0"/>
              <a:t>2</a:t>
            </a:r>
          </a:p>
          <a:p>
            <a:pPr lvl="1">
              <a:buNone/>
            </a:pPr>
            <a:endParaRPr lang="en-US" baseline="-25000" dirty="0" smtClean="0"/>
          </a:p>
          <a:p>
            <a:pPr>
              <a:buNone/>
            </a:pPr>
            <a:r>
              <a:rPr lang="en-US" dirty="0" smtClean="0"/>
              <a:t>  </a:t>
            </a:r>
            <a:r>
              <a:rPr lang="en-US" b="1" dirty="0" smtClean="0"/>
              <a:t>Example</a:t>
            </a:r>
            <a:r>
              <a:rPr lang="en-US" dirty="0" smtClean="0"/>
              <a:t>: Find  </a:t>
            </a:r>
            <a:r>
              <a:rPr lang="en-US" i="1" dirty="0" smtClean="0"/>
              <a:t> f</a:t>
            </a:r>
            <a:r>
              <a:rPr lang="en-US" i="1" baseline="-25000" dirty="0" smtClean="0"/>
              <a:t>2 </a:t>
            </a:r>
            <a:r>
              <a:rPr lang="en-US" i="1" dirty="0" smtClean="0"/>
              <a:t>,f</a:t>
            </a:r>
            <a:r>
              <a:rPr lang="en-US" i="1" baseline="-25000" dirty="0" smtClean="0"/>
              <a:t>3 </a:t>
            </a:r>
            <a:r>
              <a:rPr lang="en-US" i="1" dirty="0" smtClean="0"/>
              <a:t>,f</a:t>
            </a:r>
            <a:r>
              <a:rPr lang="en-US" i="1" baseline="-25000" dirty="0" smtClean="0"/>
              <a:t>4</a:t>
            </a:r>
            <a:r>
              <a:rPr lang="en-US" i="1" dirty="0" smtClean="0"/>
              <a:t> , f</a:t>
            </a:r>
            <a:r>
              <a:rPr lang="en-US" i="1" baseline="-25000" dirty="0" smtClean="0"/>
              <a:t>5 </a:t>
            </a:r>
            <a:r>
              <a:rPr lang="en-US" i="1" dirty="0" smtClean="0"/>
              <a:t> </a:t>
            </a:r>
            <a:r>
              <a:rPr lang="en-US" dirty="0" smtClean="0"/>
              <a:t>and </a:t>
            </a:r>
            <a:r>
              <a:rPr lang="en-US" i="1" dirty="0" smtClean="0"/>
              <a:t>f</a:t>
            </a:r>
            <a:r>
              <a:rPr lang="en-US" i="1" baseline="-25000" dirty="0" smtClean="0"/>
              <a:t>6</a:t>
            </a:r>
            <a:r>
              <a:rPr lang="en-US" i="1" dirty="0" smtClean="0"/>
              <a:t>  .</a:t>
            </a:r>
          </a:p>
          <a:p>
            <a:pPr>
              <a:buNone/>
            </a:pPr>
            <a:r>
              <a:rPr lang="en-US" i="1" dirty="0" smtClean="0"/>
              <a:t>     </a:t>
            </a:r>
          </a:p>
          <a:p>
            <a:pPr>
              <a:buNone/>
            </a:pPr>
            <a:r>
              <a:rPr lang="en-US" i="1" dirty="0" smtClean="0"/>
              <a:t>     </a:t>
            </a:r>
            <a:r>
              <a:rPr lang="en-US" b="1" dirty="0" smtClean="0"/>
              <a:t>Answer:</a:t>
            </a:r>
          </a:p>
          <a:p>
            <a:pPr>
              <a:buNone/>
            </a:pPr>
            <a:r>
              <a:rPr lang="en-US" dirty="0" smtClean="0"/>
              <a:t>         </a:t>
            </a:r>
            <a:r>
              <a:rPr lang="en-US" i="1" dirty="0" smtClean="0">
                <a:ea typeface="Cambria Math" pitchFamily="18" charset="0"/>
              </a:rPr>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 = </a:t>
            </a:r>
            <a:r>
              <a:rPr lang="en-US" i="1" dirty="0" smtClean="0">
                <a:ea typeface="Cambria Math" pitchFamily="18" charset="0"/>
              </a:rPr>
              <a:t>f</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 + </a:t>
            </a:r>
            <a:r>
              <a:rPr lang="en-US" i="1" dirty="0" smtClean="0">
                <a:ea typeface="Cambria Math" pitchFamily="18" charset="0"/>
              </a:rPr>
              <a:t>f</a:t>
            </a:r>
            <a:r>
              <a:rPr lang="en-US" baseline="-25000" dirty="0" smtClean="0">
                <a:latin typeface="Cambria Math" pitchFamily="18" charset="0"/>
                <a:ea typeface="Cambria Math" pitchFamily="18" charset="0"/>
              </a:rPr>
              <a:t>0  </a:t>
            </a:r>
            <a:r>
              <a:rPr lang="en-US" dirty="0" smtClean="0">
                <a:latin typeface="Cambria Math" pitchFamily="18" charset="0"/>
                <a:ea typeface="Cambria Math" pitchFamily="18" charset="0"/>
              </a:rPr>
              <a:t> = 1 + 0 = 1</a:t>
            </a:r>
            <a:r>
              <a:rPr lang="en-US" i="1" dirty="0" smtClean="0">
                <a:latin typeface="Cambria Math" pitchFamily="18" charset="0"/>
                <a:ea typeface="Cambria Math" pitchFamily="18" charset="0"/>
              </a:rPr>
              <a:t>,</a:t>
            </a:r>
          </a:p>
          <a:p>
            <a:pPr>
              <a:buNone/>
            </a:pPr>
            <a:r>
              <a:rPr lang="en-US" i="1" dirty="0" smtClean="0">
                <a:latin typeface="Cambria Math" pitchFamily="18" charset="0"/>
                <a:ea typeface="Cambria Math" pitchFamily="18" charset="0"/>
              </a:rPr>
              <a:t>          </a:t>
            </a:r>
            <a:r>
              <a:rPr lang="en-US" i="1" dirty="0" smtClean="0">
                <a:ea typeface="Cambria Math" pitchFamily="18" charset="0"/>
              </a:rPr>
              <a:t>f</a:t>
            </a:r>
            <a:r>
              <a:rPr lang="en-US" baseline="-25000" dirty="0" smtClean="0">
                <a:latin typeface="Cambria Math" pitchFamily="18" charset="0"/>
                <a:ea typeface="Cambria Math" pitchFamily="18" charset="0"/>
              </a:rPr>
              <a:t>3 </a:t>
            </a:r>
            <a:r>
              <a:rPr lang="en-US" dirty="0" smtClean="0">
                <a:latin typeface="Cambria Math" pitchFamily="18" charset="0"/>
                <a:ea typeface="Cambria Math" pitchFamily="18" charset="0"/>
              </a:rPr>
              <a:t> = </a:t>
            </a:r>
            <a:r>
              <a:rPr lang="en-US" i="1" dirty="0" smtClean="0">
                <a:ea typeface="Cambria Math" pitchFamily="18" charset="0"/>
              </a:rPr>
              <a:t>f</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  + </a:t>
            </a:r>
            <a:r>
              <a:rPr lang="en-US" i="1" dirty="0" smtClean="0">
                <a:ea typeface="Cambria Math" pitchFamily="18" charset="0"/>
              </a:rPr>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 = 1 + 1 = 2</a:t>
            </a:r>
            <a:r>
              <a:rPr lang="en-US" i="1" dirty="0" smtClean="0">
                <a:latin typeface="Cambria Math" pitchFamily="18" charset="0"/>
                <a:ea typeface="Cambria Math" pitchFamily="18" charset="0"/>
              </a:rPr>
              <a:t>,</a:t>
            </a:r>
          </a:p>
          <a:p>
            <a:pPr>
              <a:buNone/>
            </a:pPr>
            <a:r>
              <a:rPr lang="en-US" dirty="0" smtClean="0">
                <a:latin typeface="Cambria Math" pitchFamily="18" charset="0"/>
                <a:ea typeface="Cambria Math" pitchFamily="18" charset="0"/>
              </a:rPr>
              <a:t>          </a:t>
            </a:r>
            <a:r>
              <a:rPr lang="en-US" i="1" dirty="0" smtClean="0">
                <a:ea typeface="Cambria Math" pitchFamily="18" charset="0"/>
              </a:rPr>
              <a:t>f</a:t>
            </a:r>
            <a:r>
              <a:rPr lang="en-US" baseline="-25000" dirty="0" smtClean="0">
                <a:latin typeface="Cambria Math" pitchFamily="18" charset="0"/>
                <a:ea typeface="Cambria Math" pitchFamily="18" charset="0"/>
              </a:rPr>
              <a:t>4 </a:t>
            </a:r>
            <a:r>
              <a:rPr lang="en-US" dirty="0" smtClean="0">
                <a:latin typeface="Cambria Math" pitchFamily="18" charset="0"/>
                <a:ea typeface="Cambria Math" pitchFamily="18" charset="0"/>
              </a:rPr>
              <a:t> = </a:t>
            </a:r>
            <a:r>
              <a:rPr lang="en-US" i="1" dirty="0" smtClean="0">
                <a:ea typeface="Cambria Math" pitchFamily="18" charset="0"/>
              </a:rPr>
              <a:t>f</a:t>
            </a:r>
            <a:r>
              <a:rPr lang="en-US" baseline="-25000" dirty="0" smtClean="0">
                <a:latin typeface="Cambria Math" pitchFamily="18" charset="0"/>
                <a:ea typeface="Cambria Math" pitchFamily="18" charset="0"/>
              </a:rPr>
              <a:t>3</a:t>
            </a:r>
            <a:r>
              <a:rPr lang="en-US" dirty="0" smtClean="0">
                <a:latin typeface="Cambria Math" pitchFamily="18" charset="0"/>
                <a:ea typeface="Cambria Math" pitchFamily="18" charset="0"/>
              </a:rPr>
              <a:t> + </a:t>
            </a:r>
            <a:r>
              <a:rPr lang="en-US" i="1" dirty="0" smtClean="0">
                <a:ea typeface="Cambria Math" pitchFamily="18" charset="0"/>
              </a:rPr>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 = 2 + 1 = 3</a:t>
            </a:r>
            <a:r>
              <a:rPr lang="en-US" i="1" dirty="0" smtClean="0">
                <a:latin typeface="Cambria Math" pitchFamily="18" charset="0"/>
                <a:ea typeface="Cambria Math" pitchFamily="18" charset="0"/>
              </a:rPr>
              <a:t>,</a:t>
            </a:r>
          </a:p>
          <a:p>
            <a:pPr>
              <a:buNone/>
            </a:pPr>
            <a:r>
              <a:rPr lang="en-US" i="1" dirty="0" smtClean="0">
                <a:latin typeface="Cambria Math" pitchFamily="18" charset="0"/>
                <a:ea typeface="Cambria Math" pitchFamily="18" charset="0"/>
              </a:rPr>
              <a:t>          </a:t>
            </a:r>
            <a:r>
              <a:rPr lang="en-US" i="1" dirty="0" smtClean="0">
                <a:ea typeface="Cambria Math" pitchFamily="18" charset="0"/>
              </a:rPr>
              <a:t>f</a:t>
            </a:r>
            <a:r>
              <a:rPr lang="en-US" baseline="-25000" dirty="0" smtClean="0">
                <a:latin typeface="Cambria Math" pitchFamily="18" charset="0"/>
                <a:ea typeface="Cambria Math" pitchFamily="18" charset="0"/>
              </a:rPr>
              <a:t>5 </a:t>
            </a:r>
            <a:r>
              <a:rPr lang="en-US" dirty="0" smtClean="0">
                <a:latin typeface="Cambria Math" pitchFamily="18" charset="0"/>
                <a:ea typeface="Cambria Math" pitchFamily="18" charset="0"/>
              </a:rPr>
              <a:t> = </a:t>
            </a:r>
            <a:r>
              <a:rPr lang="en-US" i="1" dirty="0" smtClean="0">
                <a:ea typeface="Cambria Math" pitchFamily="18" charset="0"/>
              </a:rPr>
              <a:t>f</a:t>
            </a:r>
            <a:r>
              <a:rPr lang="en-US" baseline="-25000" dirty="0" smtClean="0">
                <a:latin typeface="Cambria Math" pitchFamily="18" charset="0"/>
                <a:ea typeface="Cambria Math" pitchFamily="18" charset="0"/>
              </a:rPr>
              <a:t>4</a:t>
            </a:r>
            <a:r>
              <a:rPr lang="en-US" dirty="0" smtClean="0">
                <a:latin typeface="Cambria Math" pitchFamily="18" charset="0"/>
                <a:ea typeface="Cambria Math" pitchFamily="18" charset="0"/>
              </a:rPr>
              <a:t> + </a:t>
            </a:r>
            <a:r>
              <a:rPr lang="en-US" i="1" dirty="0" smtClean="0">
                <a:ea typeface="Cambria Math" pitchFamily="18" charset="0"/>
              </a:rPr>
              <a:t>f</a:t>
            </a:r>
            <a:r>
              <a:rPr lang="en-US" baseline="-25000" dirty="0" smtClean="0">
                <a:latin typeface="Cambria Math" pitchFamily="18" charset="0"/>
                <a:ea typeface="Cambria Math" pitchFamily="18" charset="0"/>
              </a:rPr>
              <a:t>3  </a:t>
            </a:r>
            <a:r>
              <a:rPr lang="en-US" dirty="0" smtClean="0">
                <a:latin typeface="Cambria Math" pitchFamily="18" charset="0"/>
                <a:ea typeface="Cambria Math" pitchFamily="18" charset="0"/>
              </a:rPr>
              <a:t> = 3 + 2 = 5</a:t>
            </a:r>
            <a:r>
              <a:rPr lang="en-US" i="1" dirty="0" smtClean="0">
                <a:latin typeface="Cambria Math" pitchFamily="18" charset="0"/>
                <a:ea typeface="Cambria Math" pitchFamily="18" charset="0"/>
              </a:rPr>
              <a:t>,</a:t>
            </a:r>
          </a:p>
          <a:p>
            <a:pPr>
              <a:buNone/>
            </a:pPr>
            <a:r>
              <a:rPr lang="en-US" dirty="0" smtClean="0">
                <a:latin typeface="Cambria Math" pitchFamily="18" charset="0"/>
                <a:ea typeface="Cambria Math" pitchFamily="18" charset="0"/>
              </a:rPr>
              <a:t>          </a:t>
            </a:r>
            <a:r>
              <a:rPr lang="en-US" i="1" dirty="0" smtClean="0">
                <a:ea typeface="Cambria Math" pitchFamily="18" charset="0"/>
              </a:rPr>
              <a:t>f</a:t>
            </a:r>
            <a:r>
              <a:rPr lang="en-US" baseline="-25000" dirty="0" smtClean="0">
                <a:latin typeface="Cambria Math" pitchFamily="18" charset="0"/>
                <a:ea typeface="Cambria Math" pitchFamily="18" charset="0"/>
              </a:rPr>
              <a:t>6</a:t>
            </a:r>
            <a:r>
              <a:rPr lang="en-US" dirty="0" smtClean="0">
                <a:latin typeface="Cambria Math" pitchFamily="18" charset="0"/>
                <a:ea typeface="Cambria Math" pitchFamily="18" charset="0"/>
              </a:rPr>
              <a:t> = </a:t>
            </a:r>
            <a:r>
              <a:rPr lang="en-US" i="1" dirty="0" smtClean="0">
                <a:ea typeface="Cambria Math" pitchFamily="18" charset="0"/>
              </a:rPr>
              <a:t>f</a:t>
            </a:r>
            <a:r>
              <a:rPr lang="en-US" baseline="-25000" dirty="0" smtClean="0">
                <a:latin typeface="Cambria Math" pitchFamily="18" charset="0"/>
                <a:ea typeface="Cambria Math" pitchFamily="18" charset="0"/>
              </a:rPr>
              <a:t>5</a:t>
            </a:r>
            <a:r>
              <a:rPr lang="en-US" dirty="0" smtClean="0">
                <a:latin typeface="Cambria Math" pitchFamily="18" charset="0"/>
                <a:ea typeface="Cambria Math" pitchFamily="18" charset="0"/>
              </a:rPr>
              <a:t> + </a:t>
            </a:r>
            <a:r>
              <a:rPr lang="en-US" i="1" dirty="0" smtClean="0">
                <a:ea typeface="Cambria Math" pitchFamily="18" charset="0"/>
              </a:rPr>
              <a:t>f</a:t>
            </a:r>
            <a:r>
              <a:rPr lang="en-US" baseline="-25000" dirty="0" smtClean="0">
                <a:latin typeface="Cambria Math" pitchFamily="18" charset="0"/>
                <a:ea typeface="Cambria Math" pitchFamily="18" charset="0"/>
              </a:rPr>
              <a:t>4  </a:t>
            </a:r>
            <a:r>
              <a:rPr lang="en-US" dirty="0" smtClean="0">
                <a:latin typeface="Cambria Math" pitchFamily="18" charset="0"/>
                <a:ea typeface="Cambria Math" pitchFamily="18" charset="0"/>
              </a:rPr>
              <a:t> = 5 + 3 = 8</a:t>
            </a:r>
            <a:r>
              <a:rPr lang="en-US" i="1" dirty="0" smtClean="0">
                <a:latin typeface="Cambria Math" pitchFamily="18" charset="0"/>
                <a:ea typeface="Cambria Math" pitchFamily="18" charset="0"/>
              </a:rPr>
              <a:t>.</a:t>
            </a:r>
          </a:p>
          <a:p>
            <a:pPr>
              <a:buNone/>
            </a:pPr>
            <a:r>
              <a:rPr lang="en-US" i="1" dirty="0" smtClean="0"/>
              <a:t>          </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9" end="9"/>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0" end="1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1" end="1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Solving Recurrence Relations</a:t>
            </a:r>
            <a:endParaRPr lang="en-US" dirty="0"/>
          </a:p>
        </p:txBody>
      </p:sp>
      <p:sp>
        <p:nvSpPr>
          <p:cNvPr id="3" name="Content Placeholder 2"/>
          <p:cNvSpPr>
            <a:spLocks noGrp="1"/>
          </p:cNvSpPr>
          <p:nvPr>
            <p:ph idx="1"/>
          </p:nvPr>
        </p:nvSpPr>
        <p:spPr/>
        <p:txBody>
          <a:bodyPr>
            <a:normAutofit lnSpcReduction="10000"/>
          </a:bodyPr>
          <a:lstStyle/>
          <a:p>
            <a:r>
              <a:rPr lang="en-US" dirty="0" smtClean="0"/>
              <a:t>Finding a formula for the </a:t>
            </a:r>
            <a:r>
              <a:rPr lang="en-US" i="1" dirty="0" smtClean="0"/>
              <a:t>n</a:t>
            </a:r>
            <a:r>
              <a:rPr lang="en-US" dirty="0" smtClean="0"/>
              <a:t>th term of the sequence generated by a recurrence relation is called </a:t>
            </a:r>
            <a:r>
              <a:rPr lang="en-US" i="1" dirty="0" smtClean="0"/>
              <a:t>solving the recurrence relation</a:t>
            </a:r>
            <a:r>
              <a:rPr lang="en-US" dirty="0" smtClean="0"/>
              <a:t>. </a:t>
            </a:r>
          </a:p>
          <a:p>
            <a:r>
              <a:rPr lang="en-US" dirty="0" smtClean="0"/>
              <a:t>Such a formula is called a </a:t>
            </a:r>
            <a:r>
              <a:rPr lang="en-US" i="1" dirty="0" smtClean="0">
                <a:solidFill>
                  <a:srgbClr val="00B0F0"/>
                </a:solidFill>
              </a:rPr>
              <a:t>closed formula</a:t>
            </a:r>
            <a:r>
              <a:rPr lang="en-US" dirty="0" smtClean="0">
                <a:solidFill>
                  <a:srgbClr val="00B0F0"/>
                </a:solidFill>
              </a:rPr>
              <a:t>.</a:t>
            </a:r>
          </a:p>
          <a:p>
            <a:r>
              <a:rPr lang="en-US" dirty="0" smtClean="0"/>
              <a:t>Various methods for solving recurrence relations will be covered in Chapter 8 where recurrence relations will be studied in greater depth.</a:t>
            </a:r>
          </a:p>
          <a:p>
            <a:r>
              <a:rPr lang="en-US" dirty="0" smtClean="0"/>
              <a:t>Here we illustrate by example the method of iteration in which we need to guess the formula. The guess can be proved correct by the method of induction (Chapter 5).</a:t>
            </a:r>
            <a:endParaRPr lang="en-US" dirty="0"/>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Επανάληψη – παράδειγμα</a:t>
            </a:r>
            <a:br>
              <a:rPr lang="el-GR" dirty="0" smtClean="0"/>
            </a:br>
            <a:r>
              <a:rPr lang="en-US" dirty="0" smtClean="0"/>
              <a:t>Iterative Solution Example</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   Method </a:t>
            </a:r>
            <a:r>
              <a:rPr lang="en-US" b="1" dirty="0" smtClean="0">
                <a:latin typeface="Cambria Math" pitchFamily="18" charset="0"/>
                <a:ea typeface="Cambria Math" pitchFamily="18" charset="0"/>
              </a:rPr>
              <a:t>1</a:t>
            </a:r>
            <a:r>
              <a:rPr lang="en-US" dirty="0" smtClean="0"/>
              <a:t>: </a:t>
            </a:r>
            <a:r>
              <a:rPr lang="en-US" dirty="0" smtClean="0">
                <a:solidFill>
                  <a:srgbClr val="FF0000"/>
                </a:solidFill>
              </a:rPr>
              <a:t>Working upward, forward substitution</a:t>
            </a:r>
          </a:p>
          <a:p>
            <a:pPr>
              <a:buNone/>
            </a:pPr>
            <a:r>
              <a:rPr lang="en-US" dirty="0" smtClean="0">
                <a:solidFill>
                  <a:srgbClr val="FF0000"/>
                </a:solidFill>
              </a:rPr>
              <a:t>   Let </a:t>
            </a:r>
            <a:r>
              <a:rPr lang="en-US" dirty="0" smtClean="0">
                <a:solidFill>
                  <a:srgbClr val="FF0000"/>
                </a:solidFill>
                <a:latin typeface="Cambria Math" pitchFamily="18" charset="0"/>
                <a:ea typeface="Cambria Math" pitchFamily="18" charset="0"/>
              </a:rPr>
              <a:t>{</a:t>
            </a:r>
            <a:r>
              <a:rPr lang="en-US" i="1" dirty="0" smtClean="0">
                <a:solidFill>
                  <a:srgbClr val="FF0000"/>
                </a:solidFill>
                <a:ea typeface="Cambria Math" pitchFamily="18" charset="0"/>
              </a:rPr>
              <a:t>a</a:t>
            </a:r>
            <a:r>
              <a:rPr lang="en-US" i="1" baseline="-25000" dirty="0" smtClean="0">
                <a:solidFill>
                  <a:srgbClr val="FF0000"/>
                </a:solidFill>
                <a:ea typeface="Cambria Math" pitchFamily="18" charset="0"/>
              </a:rPr>
              <a:t>n</a:t>
            </a:r>
            <a:r>
              <a:rPr lang="en-US" dirty="0" smtClean="0">
                <a:solidFill>
                  <a:srgbClr val="FF0000"/>
                </a:solidFill>
                <a:latin typeface="Cambria Math" pitchFamily="18" charset="0"/>
                <a:ea typeface="Cambria Math" pitchFamily="18" charset="0"/>
              </a:rPr>
              <a:t>}</a:t>
            </a:r>
            <a:r>
              <a:rPr lang="en-US" i="1" dirty="0" smtClean="0">
                <a:solidFill>
                  <a:srgbClr val="FF0000"/>
                </a:solidFill>
                <a:latin typeface="Cambria Math" pitchFamily="18" charset="0"/>
                <a:ea typeface="Cambria Math" pitchFamily="18" charset="0"/>
              </a:rPr>
              <a:t> </a:t>
            </a:r>
            <a:r>
              <a:rPr lang="en-US" dirty="0" smtClean="0">
                <a:solidFill>
                  <a:srgbClr val="FF0000"/>
                </a:solidFill>
              </a:rPr>
              <a:t>be a sequence that satisfies the recurrence relation </a:t>
            </a:r>
            <a:r>
              <a:rPr lang="en-US" i="1" dirty="0" smtClean="0">
                <a:solidFill>
                  <a:srgbClr val="FF0000"/>
                </a:solidFill>
                <a:ea typeface="Cambria Math" pitchFamily="18" charset="0"/>
              </a:rPr>
              <a:t>a</a:t>
            </a:r>
            <a:r>
              <a:rPr lang="en-US" i="1" baseline="-25000" dirty="0" smtClean="0">
                <a:solidFill>
                  <a:srgbClr val="FF0000"/>
                </a:solidFill>
                <a:ea typeface="Cambria Math" pitchFamily="18" charset="0"/>
              </a:rPr>
              <a:t>n</a:t>
            </a:r>
            <a:r>
              <a:rPr lang="en-US" i="1" dirty="0" smtClean="0">
                <a:solidFill>
                  <a:srgbClr val="FF0000"/>
                </a:solidFill>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a:t>
            </a:r>
            <a:r>
              <a:rPr lang="en-US" i="1" dirty="0" smtClean="0">
                <a:solidFill>
                  <a:srgbClr val="FF0000"/>
                </a:solidFill>
                <a:latin typeface="Cambria Math" pitchFamily="18" charset="0"/>
                <a:ea typeface="Cambria Math" pitchFamily="18" charset="0"/>
              </a:rPr>
              <a:t> </a:t>
            </a:r>
            <a:r>
              <a:rPr lang="en-US" i="1" dirty="0" smtClean="0">
                <a:solidFill>
                  <a:srgbClr val="FF0000"/>
                </a:solidFill>
                <a:ea typeface="Cambria Math" pitchFamily="18" charset="0"/>
              </a:rPr>
              <a:t>a</a:t>
            </a:r>
            <a:r>
              <a:rPr lang="en-US" i="1" baseline="-25000" dirty="0" smtClean="0">
                <a:solidFill>
                  <a:srgbClr val="FF0000"/>
                </a:solidFill>
                <a:ea typeface="Cambria Math" pitchFamily="18" charset="0"/>
              </a:rPr>
              <a:t>n</a:t>
            </a:r>
            <a:r>
              <a:rPr lang="en-US" i="1" baseline="-25000" dirty="0" smtClean="0">
                <a:solidFill>
                  <a:srgbClr val="FF0000"/>
                </a:solidFill>
                <a:latin typeface="Cambria Math" pitchFamily="18" charset="0"/>
                <a:ea typeface="Cambria Math" pitchFamily="18" charset="0"/>
              </a:rPr>
              <a:t>-</a:t>
            </a:r>
            <a:r>
              <a:rPr lang="en-US" baseline="-25000" dirty="0" smtClean="0">
                <a:solidFill>
                  <a:srgbClr val="FF0000"/>
                </a:solidFill>
                <a:ea typeface="Cambria Math" pitchFamily="18" charset="0"/>
              </a:rPr>
              <a:t>1</a:t>
            </a:r>
            <a:r>
              <a:rPr lang="en-US" i="1" dirty="0" smtClean="0">
                <a:solidFill>
                  <a:srgbClr val="FF0000"/>
                </a:solidFill>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a:t>
            </a:r>
            <a:r>
              <a:rPr lang="en-US" i="1" dirty="0" smtClean="0">
                <a:solidFill>
                  <a:srgbClr val="FF0000"/>
                </a:solidFill>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3</a:t>
            </a:r>
            <a:r>
              <a:rPr lang="en-US" baseline="-25000" dirty="0" smtClean="0">
                <a:solidFill>
                  <a:srgbClr val="FF0000"/>
                </a:solidFill>
                <a:latin typeface="Cambria Math" pitchFamily="18" charset="0"/>
                <a:ea typeface="Cambria Math" pitchFamily="18" charset="0"/>
              </a:rPr>
              <a:t> </a:t>
            </a:r>
            <a:r>
              <a:rPr lang="en-US" baseline="-25000" dirty="0" smtClean="0">
                <a:solidFill>
                  <a:srgbClr val="FF0000"/>
                </a:solidFill>
              </a:rPr>
              <a:t> </a:t>
            </a:r>
            <a:r>
              <a:rPr lang="en-US" dirty="0" smtClean="0">
                <a:solidFill>
                  <a:srgbClr val="FF0000"/>
                </a:solidFill>
              </a:rPr>
              <a:t>for </a:t>
            </a:r>
            <a:r>
              <a:rPr lang="en-US" i="1" dirty="0" smtClean="0">
                <a:solidFill>
                  <a:srgbClr val="FF0000"/>
                </a:solidFill>
                <a:latin typeface="Cambria Math" pitchFamily="18" charset="0"/>
                <a:ea typeface="Cambria Math" pitchFamily="18" charset="0"/>
              </a:rPr>
              <a:t>n</a:t>
            </a:r>
            <a:r>
              <a:rPr lang="en-US" dirty="0" smtClean="0">
                <a:solidFill>
                  <a:srgbClr val="FF0000"/>
                </a:solidFill>
                <a:latin typeface="Cambria Math" pitchFamily="18" charset="0"/>
                <a:ea typeface="Cambria Math" pitchFamily="18" charset="0"/>
              </a:rPr>
              <a:t> = 2,3,4,….  </a:t>
            </a:r>
            <a:r>
              <a:rPr lang="en-US" dirty="0" smtClean="0">
                <a:solidFill>
                  <a:srgbClr val="FF0000"/>
                </a:solidFill>
              </a:rPr>
              <a:t>and suppose that </a:t>
            </a:r>
            <a:r>
              <a:rPr lang="en-US" i="1" dirty="0" smtClean="0">
                <a:solidFill>
                  <a:srgbClr val="FF0000"/>
                </a:solidFill>
                <a:ea typeface="Cambria Math" pitchFamily="18" charset="0"/>
              </a:rPr>
              <a:t>a</a:t>
            </a:r>
            <a:r>
              <a:rPr lang="en-US" baseline="-25000" dirty="0" smtClean="0">
                <a:solidFill>
                  <a:srgbClr val="FF0000"/>
                </a:solidFill>
                <a:latin typeface="Cambria Math" pitchFamily="18" charset="0"/>
                <a:ea typeface="Cambria Math" pitchFamily="18" charset="0"/>
              </a:rPr>
              <a:t>1</a:t>
            </a:r>
            <a:r>
              <a:rPr lang="en-US" i="1" dirty="0" smtClean="0">
                <a:solidFill>
                  <a:srgbClr val="FF0000"/>
                </a:solidFill>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a:t>
            </a:r>
            <a:r>
              <a:rPr lang="en-US" i="1" dirty="0" smtClean="0">
                <a:solidFill>
                  <a:srgbClr val="FF0000"/>
                </a:solidFill>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2</a:t>
            </a:r>
            <a:r>
              <a:rPr lang="en-US" i="1" dirty="0" smtClean="0">
                <a:solidFill>
                  <a:srgbClr val="FF0000"/>
                </a:solidFill>
              </a:rPr>
              <a:t>.</a:t>
            </a:r>
          </a:p>
          <a:p>
            <a:pPr lvl="1">
              <a:buNone/>
            </a:pPr>
            <a:r>
              <a:rPr lang="en-US" i="1" dirty="0" smtClean="0">
                <a:solidFill>
                  <a:srgbClr val="FF0000"/>
                </a:solidFill>
              </a:rPr>
              <a:t>      </a:t>
            </a:r>
            <a:r>
              <a:rPr lang="en-US" i="1" dirty="0" smtClean="0">
                <a:solidFill>
                  <a:srgbClr val="FF0000"/>
                </a:solidFill>
                <a:ea typeface="Cambria Math" pitchFamily="18" charset="0"/>
              </a:rPr>
              <a:t>a</a:t>
            </a:r>
            <a:r>
              <a:rPr lang="en-US" baseline="-25000" dirty="0" smtClean="0">
                <a:solidFill>
                  <a:srgbClr val="FF0000"/>
                </a:solidFill>
                <a:latin typeface="Cambria Math" pitchFamily="18" charset="0"/>
                <a:ea typeface="Cambria Math" pitchFamily="18" charset="0"/>
              </a:rPr>
              <a:t>2</a:t>
            </a:r>
            <a:r>
              <a:rPr lang="en-US" i="1" baseline="-25000" dirty="0" smtClean="0">
                <a:solidFill>
                  <a:srgbClr val="FF0000"/>
                </a:solidFill>
                <a:latin typeface="Cambria Math" pitchFamily="18" charset="0"/>
                <a:ea typeface="Cambria Math" pitchFamily="18" charset="0"/>
              </a:rPr>
              <a:t> </a:t>
            </a:r>
            <a:r>
              <a:rPr lang="en-US" i="1" dirty="0" smtClean="0">
                <a:solidFill>
                  <a:srgbClr val="FF0000"/>
                </a:solidFill>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a:t>
            </a:r>
            <a:r>
              <a:rPr lang="en-US" i="1" dirty="0" smtClean="0">
                <a:solidFill>
                  <a:srgbClr val="FF0000"/>
                </a:solidFill>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2 + 3</a:t>
            </a:r>
          </a:p>
          <a:p>
            <a:pPr lvl="1">
              <a:buNone/>
            </a:pPr>
            <a:r>
              <a:rPr lang="en-US" dirty="0" smtClean="0">
                <a:solidFill>
                  <a:srgbClr val="FF0000"/>
                </a:solidFill>
                <a:latin typeface="Cambria Math" pitchFamily="18" charset="0"/>
                <a:ea typeface="Cambria Math" pitchFamily="18" charset="0"/>
              </a:rPr>
              <a:t>      </a:t>
            </a:r>
            <a:r>
              <a:rPr lang="en-US" i="1" dirty="0" smtClean="0">
                <a:solidFill>
                  <a:srgbClr val="FF0000"/>
                </a:solidFill>
                <a:ea typeface="Cambria Math" pitchFamily="18" charset="0"/>
              </a:rPr>
              <a:t>a</a:t>
            </a:r>
            <a:r>
              <a:rPr lang="en-US" baseline="-25000" dirty="0" smtClean="0">
                <a:solidFill>
                  <a:srgbClr val="FF0000"/>
                </a:solidFill>
                <a:latin typeface="Cambria Math" pitchFamily="18" charset="0"/>
                <a:ea typeface="Cambria Math" pitchFamily="18" charset="0"/>
              </a:rPr>
              <a:t>3</a:t>
            </a:r>
            <a:r>
              <a:rPr lang="en-US" i="1" baseline="-25000" dirty="0" smtClean="0">
                <a:solidFill>
                  <a:srgbClr val="FF0000"/>
                </a:solidFill>
                <a:latin typeface="Cambria Math" pitchFamily="18" charset="0"/>
                <a:ea typeface="Cambria Math" pitchFamily="18" charset="0"/>
              </a:rPr>
              <a:t> </a:t>
            </a:r>
            <a:r>
              <a:rPr lang="en-US" i="1" dirty="0" smtClean="0">
                <a:solidFill>
                  <a:srgbClr val="FF0000"/>
                </a:solidFill>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a:t>
            </a:r>
            <a:r>
              <a:rPr lang="en-US" i="1" dirty="0" smtClean="0">
                <a:solidFill>
                  <a:srgbClr val="FF0000"/>
                </a:solidFill>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(2 + 3) + 3 = 2 + 3 ∙ 2 </a:t>
            </a:r>
          </a:p>
          <a:p>
            <a:pPr lvl="1">
              <a:buNone/>
            </a:pPr>
            <a:r>
              <a:rPr lang="en-US" dirty="0" smtClean="0">
                <a:solidFill>
                  <a:srgbClr val="FF0000"/>
                </a:solidFill>
                <a:latin typeface="Cambria Math" pitchFamily="18" charset="0"/>
                <a:ea typeface="Cambria Math" pitchFamily="18" charset="0"/>
              </a:rPr>
              <a:t>      </a:t>
            </a:r>
            <a:r>
              <a:rPr lang="en-US" i="1" dirty="0" smtClean="0">
                <a:solidFill>
                  <a:srgbClr val="FF0000"/>
                </a:solidFill>
                <a:ea typeface="Cambria Math" pitchFamily="18" charset="0"/>
              </a:rPr>
              <a:t>a</a:t>
            </a:r>
            <a:r>
              <a:rPr lang="en-US" baseline="-25000" dirty="0" smtClean="0">
                <a:solidFill>
                  <a:srgbClr val="FF0000"/>
                </a:solidFill>
                <a:latin typeface="Cambria Math" pitchFamily="18" charset="0"/>
                <a:ea typeface="Cambria Math" pitchFamily="18" charset="0"/>
              </a:rPr>
              <a:t>4</a:t>
            </a:r>
            <a:r>
              <a:rPr lang="en-US" i="1" baseline="-25000" dirty="0" smtClean="0">
                <a:solidFill>
                  <a:srgbClr val="FF0000"/>
                </a:solidFill>
                <a:latin typeface="Cambria Math" pitchFamily="18" charset="0"/>
                <a:ea typeface="Cambria Math" pitchFamily="18" charset="0"/>
              </a:rPr>
              <a:t> </a:t>
            </a:r>
            <a:r>
              <a:rPr lang="en-US" i="1" dirty="0" smtClean="0">
                <a:solidFill>
                  <a:srgbClr val="FF0000"/>
                </a:solidFill>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a:t>
            </a:r>
            <a:r>
              <a:rPr lang="en-US" i="1" dirty="0" smtClean="0">
                <a:solidFill>
                  <a:srgbClr val="FF0000"/>
                </a:solidFill>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(2 + 2 ∙ 3) + 3 = 2 + 3 ∙ 3</a:t>
            </a:r>
          </a:p>
          <a:p>
            <a:pPr lvl="1">
              <a:buNone/>
            </a:pPr>
            <a:r>
              <a:rPr lang="en-US" i="1" dirty="0" smtClean="0">
                <a:solidFill>
                  <a:srgbClr val="FF0000"/>
                </a:solidFill>
                <a:latin typeface="Cambria Math" pitchFamily="18" charset="0"/>
                <a:ea typeface="Cambria Math" pitchFamily="18" charset="0"/>
              </a:rPr>
              <a:t>                    .</a:t>
            </a:r>
          </a:p>
          <a:p>
            <a:pPr lvl="1">
              <a:buNone/>
            </a:pPr>
            <a:r>
              <a:rPr lang="en-US" i="1" dirty="0" smtClean="0">
                <a:solidFill>
                  <a:srgbClr val="FF0000"/>
                </a:solidFill>
                <a:latin typeface="Cambria Math" pitchFamily="18" charset="0"/>
                <a:ea typeface="Cambria Math" pitchFamily="18" charset="0"/>
              </a:rPr>
              <a:t>                    .</a:t>
            </a:r>
          </a:p>
          <a:p>
            <a:pPr lvl="1">
              <a:buNone/>
            </a:pPr>
            <a:r>
              <a:rPr lang="en-US" i="1" dirty="0" smtClean="0">
                <a:solidFill>
                  <a:srgbClr val="FF0000"/>
                </a:solidFill>
                <a:latin typeface="Cambria Math" pitchFamily="18" charset="0"/>
                <a:ea typeface="Cambria Math" pitchFamily="18" charset="0"/>
              </a:rPr>
              <a:t>                    .</a:t>
            </a:r>
            <a:endParaRPr lang="en-US" dirty="0" smtClean="0">
              <a:solidFill>
                <a:srgbClr val="FF0000"/>
              </a:solidFill>
              <a:latin typeface="Cambria Math" pitchFamily="18" charset="0"/>
              <a:ea typeface="Cambria Math" pitchFamily="18" charset="0"/>
            </a:endParaRPr>
          </a:p>
          <a:p>
            <a:pPr>
              <a:buNone/>
            </a:pPr>
            <a:r>
              <a:rPr lang="en-US" dirty="0" smtClean="0">
                <a:solidFill>
                  <a:srgbClr val="FF0000"/>
                </a:solidFill>
                <a:latin typeface="Cambria Math" pitchFamily="18" charset="0"/>
                <a:ea typeface="Cambria Math" pitchFamily="18" charset="0"/>
              </a:rPr>
              <a:t>            </a:t>
            </a:r>
            <a:r>
              <a:rPr lang="en-US" i="1" dirty="0" smtClean="0">
                <a:solidFill>
                  <a:srgbClr val="FF0000"/>
                </a:solidFill>
                <a:ea typeface="Cambria Math" pitchFamily="18" charset="0"/>
              </a:rPr>
              <a:t>a</a:t>
            </a:r>
            <a:r>
              <a:rPr lang="en-US" i="1" baseline="-25000" dirty="0" smtClean="0">
                <a:solidFill>
                  <a:srgbClr val="FF0000"/>
                </a:solidFill>
                <a:latin typeface="Cambria Math" pitchFamily="18" charset="0"/>
                <a:ea typeface="Cambria Math" pitchFamily="18" charset="0"/>
              </a:rPr>
              <a:t>n</a:t>
            </a:r>
            <a:r>
              <a:rPr lang="en-US" i="1" dirty="0" smtClean="0">
                <a:solidFill>
                  <a:srgbClr val="FF0000"/>
                </a:solidFill>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a:t>
            </a:r>
            <a:r>
              <a:rPr lang="en-US" i="1" dirty="0" smtClean="0">
                <a:solidFill>
                  <a:srgbClr val="FF0000"/>
                </a:solidFill>
                <a:latin typeface="Cambria Math" pitchFamily="18" charset="0"/>
                <a:ea typeface="Cambria Math" pitchFamily="18" charset="0"/>
              </a:rPr>
              <a:t> </a:t>
            </a:r>
            <a:r>
              <a:rPr lang="en-US" i="1" dirty="0" smtClean="0">
                <a:solidFill>
                  <a:srgbClr val="FF0000"/>
                </a:solidFill>
                <a:ea typeface="Cambria Math" pitchFamily="18" charset="0"/>
              </a:rPr>
              <a:t>a</a:t>
            </a:r>
            <a:r>
              <a:rPr lang="en-US" i="1" baseline="-25000" dirty="0" smtClean="0">
                <a:solidFill>
                  <a:srgbClr val="FF0000"/>
                </a:solidFill>
                <a:ea typeface="Cambria Math" pitchFamily="18" charset="0"/>
              </a:rPr>
              <a:t>n-</a:t>
            </a:r>
            <a:r>
              <a:rPr lang="en-US" baseline="-25000" dirty="0" smtClean="0">
                <a:solidFill>
                  <a:srgbClr val="FF0000"/>
                </a:solidFill>
                <a:ea typeface="Cambria Math" pitchFamily="18" charset="0"/>
              </a:rPr>
              <a:t>1</a:t>
            </a:r>
            <a:r>
              <a:rPr lang="en-US" i="1" dirty="0" smtClean="0">
                <a:solidFill>
                  <a:srgbClr val="FF0000"/>
                </a:solidFill>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+ 3  </a:t>
            </a:r>
            <a:r>
              <a:rPr lang="en-US" i="1" dirty="0" smtClean="0">
                <a:solidFill>
                  <a:srgbClr val="FF0000"/>
                </a:solidFill>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(2 + 3 ∙ (</a:t>
            </a:r>
            <a:r>
              <a:rPr lang="en-US" i="1" dirty="0" smtClean="0">
                <a:solidFill>
                  <a:srgbClr val="FF0000"/>
                </a:solidFill>
                <a:ea typeface="Cambria Math" pitchFamily="18" charset="0"/>
              </a:rPr>
              <a:t>n</a:t>
            </a:r>
            <a:r>
              <a:rPr lang="en-US" i="1" dirty="0" smtClean="0">
                <a:solidFill>
                  <a:srgbClr val="FF0000"/>
                </a:solidFill>
                <a:latin typeface="Cambria Math" pitchFamily="18" charset="0"/>
                <a:ea typeface="Cambria Math" pitchFamily="18" charset="0"/>
              </a:rPr>
              <a:t> – </a:t>
            </a:r>
            <a:r>
              <a:rPr lang="en-US" dirty="0" smtClean="0">
                <a:solidFill>
                  <a:srgbClr val="FF0000"/>
                </a:solidFill>
                <a:latin typeface="Cambria Math" pitchFamily="18" charset="0"/>
                <a:ea typeface="Cambria Math" pitchFamily="18" charset="0"/>
              </a:rPr>
              <a:t>2))</a:t>
            </a:r>
            <a:r>
              <a:rPr lang="en-US" i="1" dirty="0" smtClean="0">
                <a:solidFill>
                  <a:srgbClr val="FF0000"/>
                </a:solidFill>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a:t>
            </a:r>
            <a:r>
              <a:rPr lang="en-US" i="1" dirty="0" smtClean="0">
                <a:solidFill>
                  <a:srgbClr val="FF0000"/>
                </a:solidFill>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3</a:t>
            </a:r>
            <a:r>
              <a:rPr lang="en-US" i="1" dirty="0" smtClean="0">
                <a:solidFill>
                  <a:srgbClr val="FF0000"/>
                </a:solidFill>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a:t>
            </a:r>
            <a:r>
              <a:rPr lang="en-US" i="1" dirty="0" smtClean="0">
                <a:solidFill>
                  <a:srgbClr val="FF0000"/>
                </a:solidFill>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2 +</a:t>
            </a:r>
            <a:r>
              <a:rPr lang="en-US" i="1" dirty="0" smtClean="0">
                <a:solidFill>
                  <a:srgbClr val="FF0000"/>
                </a:solidFill>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3(</a:t>
            </a:r>
            <a:r>
              <a:rPr lang="en-US" i="1" dirty="0" smtClean="0">
                <a:solidFill>
                  <a:srgbClr val="FF0000"/>
                </a:solidFill>
                <a:ea typeface="Cambria Math" pitchFamily="18" charset="0"/>
              </a:rPr>
              <a:t>n</a:t>
            </a:r>
            <a:r>
              <a:rPr lang="en-US" dirty="0" smtClean="0">
                <a:solidFill>
                  <a:srgbClr val="FF0000"/>
                </a:solidFill>
                <a:latin typeface="Cambria Math" pitchFamily="18" charset="0"/>
                <a:ea typeface="Cambria Math" pitchFamily="18" charset="0"/>
              </a:rPr>
              <a:t> – 1)</a:t>
            </a:r>
          </a:p>
          <a:p>
            <a:pPr lvl="1">
              <a:buNone/>
            </a:pPr>
            <a:r>
              <a:rPr lang="en-US" dirty="0" smtClean="0"/>
              <a:t>  </a:t>
            </a:r>
            <a:endParaRPr lang="en-US" dirty="0"/>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Iterative Solution Example</a:t>
            </a:r>
            <a:endParaRPr lang="en-US" dirty="0"/>
          </a:p>
        </p:txBody>
      </p:sp>
      <p:sp>
        <p:nvSpPr>
          <p:cNvPr id="3" name="Content Placeholder 2"/>
          <p:cNvSpPr>
            <a:spLocks noGrp="1"/>
          </p:cNvSpPr>
          <p:nvPr>
            <p:ph idx="1"/>
          </p:nvPr>
        </p:nvSpPr>
        <p:spPr/>
        <p:txBody>
          <a:bodyPr>
            <a:normAutofit fontScale="77500" lnSpcReduction="20000"/>
          </a:bodyPr>
          <a:lstStyle/>
          <a:p>
            <a:pPr>
              <a:buNone/>
            </a:pPr>
            <a:r>
              <a:rPr lang="en-US" b="1" dirty="0" smtClean="0"/>
              <a:t>   Method </a:t>
            </a:r>
            <a:r>
              <a:rPr lang="en-US" b="1" dirty="0" smtClean="0">
                <a:latin typeface="Cambria Math" pitchFamily="18" charset="0"/>
                <a:ea typeface="Cambria Math" pitchFamily="18" charset="0"/>
              </a:rPr>
              <a:t>2</a:t>
            </a:r>
            <a:r>
              <a:rPr lang="en-US" dirty="0" smtClean="0"/>
              <a:t>: Working downward, backward substitution</a:t>
            </a:r>
          </a:p>
          <a:p>
            <a:pPr>
              <a:buNone/>
            </a:pPr>
            <a:r>
              <a:rPr lang="en-US" dirty="0" smtClean="0"/>
              <a:t>    Let </a:t>
            </a:r>
            <a:r>
              <a:rPr lang="en-US" dirty="0" smtClean="0">
                <a:latin typeface="Cambria Math" pitchFamily="18" charset="0"/>
                <a:ea typeface="Cambria Math" pitchFamily="18" charset="0"/>
              </a:rPr>
              <a:t>{</a:t>
            </a:r>
            <a:r>
              <a:rPr lang="en-US" i="1" dirty="0" smtClean="0">
                <a:ea typeface="Cambria Math" pitchFamily="18" charset="0"/>
              </a:rPr>
              <a:t>a</a:t>
            </a:r>
            <a:r>
              <a:rPr lang="en-US" i="1" baseline="-25000" dirty="0" smtClean="0">
                <a:ea typeface="Cambria Math" pitchFamily="18" charset="0"/>
              </a:rPr>
              <a:t>n</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 </a:t>
            </a:r>
            <a:r>
              <a:rPr lang="en-US" dirty="0" smtClean="0"/>
              <a:t>be a sequence that satisfies the recurrence relation                    </a:t>
            </a:r>
            <a:r>
              <a:rPr lang="en-US" i="1" dirty="0" smtClean="0">
                <a:ea typeface="Cambria Math" pitchFamily="18" charset="0"/>
              </a:rPr>
              <a:t>a</a:t>
            </a:r>
            <a:r>
              <a:rPr lang="en-US" i="1" baseline="-25000" dirty="0" smtClean="0">
                <a:ea typeface="Cambria Math" pitchFamily="18" charset="0"/>
              </a:rPr>
              <a:t>n</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 </a:t>
            </a:r>
            <a:r>
              <a:rPr lang="en-US" i="1" dirty="0" smtClean="0">
                <a:ea typeface="Cambria Math" pitchFamily="18" charset="0"/>
              </a:rPr>
              <a:t>a</a:t>
            </a:r>
            <a:r>
              <a:rPr lang="en-US" i="1" baseline="-25000" dirty="0" smtClean="0">
                <a:ea typeface="Cambria Math" pitchFamily="18" charset="0"/>
              </a:rPr>
              <a:t>n</a:t>
            </a:r>
            <a:r>
              <a:rPr lang="en-US" i="1" baseline="-25000" dirty="0" smtClean="0">
                <a:latin typeface="Cambria Math" pitchFamily="18" charset="0"/>
                <a:ea typeface="Cambria Math" pitchFamily="18" charset="0"/>
              </a:rPr>
              <a:t>-</a:t>
            </a:r>
            <a:r>
              <a:rPr lang="en-US" baseline="-25000" dirty="0" smtClean="0">
                <a:latin typeface="Cambria Math" pitchFamily="18" charset="0"/>
                <a:ea typeface="Cambria Math" pitchFamily="18" charset="0"/>
              </a:rPr>
              <a:t>1</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3</a:t>
            </a:r>
            <a:r>
              <a:rPr lang="en-US" baseline="-25000" dirty="0" smtClean="0">
                <a:latin typeface="Cambria Math" pitchFamily="18" charset="0"/>
                <a:ea typeface="Cambria Math" pitchFamily="18" charset="0"/>
              </a:rPr>
              <a:t> </a:t>
            </a:r>
            <a:r>
              <a:rPr lang="en-US" baseline="-25000" dirty="0" smtClean="0"/>
              <a:t> </a:t>
            </a:r>
            <a:r>
              <a:rPr lang="en-US" dirty="0" smtClean="0"/>
              <a:t>for </a:t>
            </a:r>
            <a:r>
              <a:rPr lang="en-US" i="1" dirty="0" smtClean="0">
                <a:ea typeface="Cambria Math" pitchFamily="18" charset="0"/>
              </a:rPr>
              <a:t>n</a:t>
            </a:r>
            <a:r>
              <a:rPr lang="en-US" dirty="0" smtClean="0">
                <a:latin typeface="Cambria Math" pitchFamily="18" charset="0"/>
                <a:ea typeface="Cambria Math" pitchFamily="18" charset="0"/>
              </a:rPr>
              <a:t> = 2,3,4,….  </a:t>
            </a:r>
            <a:r>
              <a:rPr lang="en-US" dirty="0" smtClean="0"/>
              <a:t>and suppose that </a:t>
            </a:r>
            <a:r>
              <a:rPr lang="en-US" i="1" dirty="0" smtClean="0">
                <a:ea typeface="Cambria Math" pitchFamily="18" charset="0"/>
              </a:rPr>
              <a:t>a</a:t>
            </a:r>
            <a:r>
              <a:rPr lang="en-US" baseline="-25000" dirty="0" smtClean="0">
                <a:latin typeface="Cambria Math" pitchFamily="18" charset="0"/>
                <a:ea typeface="Cambria Math" pitchFamily="18" charset="0"/>
              </a:rPr>
              <a:t>1</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2</a:t>
            </a:r>
            <a:r>
              <a:rPr lang="en-US" i="1" dirty="0" smtClean="0"/>
              <a:t>.</a:t>
            </a:r>
            <a:endParaRPr lang="en-US" dirty="0" smtClean="0"/>
          </a:p>
          <a:p>
            <a:pPr>
              <a:buNone/>
            </a:pPr>
            <a:endParaRPr lang="en-US" i="1" dirty="0" smtClean="0"/>
          </a:p>
          <a:p>
            <a:pPr>
              <a:buNone/>
            </a:pPr>
            <a:r>
              <a:rPr lang="en-US" i="1" dirty="0" smtClean="0"/>
              <a:t>           </a:t>
            </a:r>
            <a:r>
              <a:rPr lang="en-US" sz="2800" i="1" dirty="0" smtClean="0">
                <a:ea typeface="Cambria Math" pitchFamily="18" charset="0"/>
              </a:rPr>
              <a:t>a</a:t>
            </a:r>
            <a:r>
              <a:rPr lang="en-US" sz="2800" i="1" baseline="-25000" dirty="0" smtClean="0">
                <a:latin typeface="Cambria Math" pitchFamily="18" charset="0"/>
                <a:ea typeface="Cambria Math" pitchFamily="18" charset="0"/>
              </a:rPr>
              <a:t>n</a:t>
            </a:r>
            <a:r>
              <a:rPr lang="en-US" sz="2800" i="1" dirty="0" smtClean="0">
                <a:latin typeface="Cambria Math" pitchFamily="18" charset="0"/>
                <a:ea typeface="Cambria Math" pitchFamily="18" charset="0"/>
              </a:rPr>
              <a:t>  </a:t>
            </a:r>
            <a:r>
              <a:rPr lang="en-US" sz="2800" dirty="0" smtClean="0">
                <a:latin typeface="Cambria Math" pitchFamily="18" charset="0"/>
                <a:ea typeface="Cambria Math" pitchFamily="18" charset="0"/>
              </a:rPr>
              <a:t>=</a:t>
            </a:r>
            <a:r>
              <a:rPr lang="en-US" sz="2800" i="1" dirty="0" smtClean="0">
                <a:latin typeface="Cambria Math" pitchFamily="18" charset="0"/>
                <a:ea typeface="Cambria Math" pitchFamily="18" charset="0"/>
              </a:rPr>
              <a:t> </a:t>
            </a:r>
            <a:r>
              <a:rPr lang="en-US" sz="2800" i="1" dirty="0" smtClean="0">
                <a:ea typeface="Cambria Math" pitchFamily="18" charset="0"/>
              </a:rPr>
              <a:t>a</a:t>
            </a:r>
            <a:r>
              <a:rPr lang="en-US" sz="2800" i="1" baseline="-25000" dirty="0" smtClean="0">
                <a:latin typeface="Cambria Math" pitchFamily="18" charset="0"/>
                <a:ea typeface="Cambria Math" pitchFamily="18" charset="0"/>
              </a:rPr>
              <a:t>n-</a:t>
            </a:r>
            <a:r>
              <a:rPr lang="en-US" sz="2800" baseline="-25000" dirty="0" smtClean="0">
                <a:latin typeface="Cambria Math" pitchFamily="18" charset="0"/>
                <a:ea typeface="Cambria Math" pitchFamily="18" charset="0"/>
              </a:rPr>
              <a:t>1</a:t>
            </a:r>
            <a:r>
              <a:rPr lang="en-US" sz="2800" i="1" dirty="0" smtClean="0">
                <a:latin typeface="Cambria Math" pitchFamily="18" charset="0"/>
                <a:ea typeface="Cambria Math" pitchFamily="18" charset="0"/>
              </a:rPr>
              <a:t> </a:t>
            </a:r>
            <a:r>
              <a:rPr lang="en-US" sz="2800" dirty="0" smtClean="0">
                <a:latin typeface="Cambria Math" pitchFamily="18" charset="0"/>
                <a:ea typeface="Cambria Math" pitchFamily="18" charset="0"/>
              </a:rPr>
              <a:t>+</a:t>
            </a:r>
            <a:r>
              <a:rPr lang="en-US" sz="2800" i="1" dirty="0" smtClean="0">
                <a:latin typeface="Cambria Math" pitchFamily="18" charset="0"/>
                <a:ea typeface="Cambria Math" pitchFamily="18" charset="0"/>
              </a:rPr>
              <a:t> </a:t>
            </a:r>
            <a:r>
              <a:rPr lang="en-US" sz="2800" dirty="0" smtClean="0">
                <a:latin typeface="Cambria Math" pitchFamily="18" charset="0"/>
                <a:ea typeface="Cambria Math" pitchFamily="18" charset="0"/>
              </a:rPr>
              <a:t>3</a:t>
            </a:r>
          </a:p>
          <a:p>
            <a:pPr>
              <a:buNone/>
            </a:pPr>
            <a:r>
              <a:rPr lang="en-US" sz="2800" i="1" dirty="0" smtClean="0">
                <a:latin typeface="Cambria Math" pitchFamily="18" charset="0"/>
                <a:ea typeface="Cambria Math" pitchFamily="18" charset="0"/>
              </a:rPr>
              <a:t>                  </a:t>
            </a:r>
            <a:r>
              <a:rPr lang="en-US" sz="2800" dirty="0" smtClean="0">
                <a:latin typeface="Cambria Math" pitchFamily="18" charset="0"/>
                <a:ea typeface="Cambria Math" pitchFamily="18" charset="0"/>
              </a:rPr>
              <a:t>=</a:t>
            </a:r>
            <a:r>
              <a:rPr lang="en-US" sz="2800" i="1" dirty="0" smtClean="0">
                <a:latin typeface="Cambria Math" pitchFamily="18" charset="0"/>
                <a:ea typeface="Cambria Math" pitchFamily="18" charset="0"/>
              </a:rPr>
              <a:t> </a:t>
            </a:r>
            <a:r>
              <a:rPr lang="en-US" sz="2800" dirty="0" smtClean="0">
                <a:latin typeface="Cambria Math" pitchFamily="18" charset="0"/>
                <a:ea typeface="Cambria Math" pitchFamily="18" charset="0"/>
              </a:rPr>
              <a:t>(</a:t>
            </a:r>
            <a:r>
              <a:rPr lang="en-US" sz="2800" i="1" dirty="0" smtClean="0">
                <a:ea typeface="Cambria Math" pitchFamily="18" charset="0"/>
              </a:rPr>
              <a:t>a</a:t>
            </a:r>
            <a:r>
              <a:rPr lang="en-US" sz="2800" i="1" baseline="-25000" dirty="0" smtClean="0">
                <a:latin typeface="Cambria Math" pitchFamily="18" charset="0"/>
                <a:ea typeface="Cambria Math" pitchFamily="18" charset="0"/>
              </a:rPr>
              <a:t>n-</a:t>
            </a:r>
            <a:r>
              <a:rPr lang="en-US" sz="2800" baseline="-25000" dirty="0" smtClean="0">
                <a:latin typeface="Cambria Math" pitchFamily="18" charset="0"/>
                <a:ea typeface="Cambria Math" pitchFamily="18" charset="0"/>
              </a:rPr>
              <a:t>2</a:t>
            </a:r>
            <a:r>
              <a:rPr lang="en-US" sz="2800" i="1" dirty="0" smtClean="0">
                <a:latin typeface="Cambria Math" pitchFamily="18" charset="0"/>
                <a:ea typeface="Cambria Math" pitchFamily="18" charset="0"/>
              </a:rPr>
              <a:t> </a:t>
            </a:r>
            <a:r>
              <a:rPr lang="en-US" sz="2800" dirty="0" smtClean="0">
                <a:latin typeface="Cambria Math" pitchFamily="18" charset="0"/>
                <a:ea typeface="Cambria Math" pitchFamily="18" charset="0"/>
              </a:rPr>
              <a:t>+</a:t>
            </a:r>
            <a:r>
              <a:rPr lang="en-US" sz="2800" i="1" dirty="0" smtClean="0">
                <a:latin typeface="Cambria Math" pitchFamily="18" charset="0"/>
                <a:ea typeface="Cambria Math" pitchFamily="18" charset="0"/>
              </a:rPr>
              <a:t> </a:t>
            </a:r>
            <a:r>
              <a:rPr lang="en-US" sz="2800" dirty="0" smtClean="0">
                <a:latin typeface="Cambria Math" pitchFamily="18" charset="0"/>
                <a:ea typeface="Cambria Math" pitchFamily="18" charset="0"/>
              </a:rPr>
              <a:t>3)</a:t>
            </a:r>
            <a:r>
              <a:rPr lang="en-US" sz="2800" i="1" dirty="0" smtClean="0">
                <a:latin typeface="Cambria Math" pitchFamily="18" charset="0"/>
                <a:ea typeface="Cambria Math" pitchFamily="18" charset="0"/>
              </a:rPr>
              <a:t> </a:t>
            </a:r>
            <a:r>
              <a:rPr lang="en-US" sz="2800" dirty="0" smtClean="0">
                <a:latin typeface="Cambria Math" pitchFamily="18" charset="0"/>
                <a:ea typeface="Cambria Math" pitchFamily="18" charset="0"/>
              </a:rPr>
              <a:t>+</a:t>
            </a:r>
            <a:r>
              <a:rPr lang="en-US" sz="2800" i="1" dirty="0" smtClean="0">
                <a:latin typeface="Cambria Math" pitchFamily="18" charset="0"/>
                <a:ea typeface="Cambria Math" pitchFamily="18" charset="0"/>
              </a:rPr>
              <a:t> </a:t>
            </a:r>
            <a:r>
              <a:rPr lang="en-US" sz="2800" dirty="0" smtClean="0">
                <a:latin typeface="Cambria Math" pitchFamily="18" charset="0"/>
                <a:ea typeface="Cambria Math" pitchFamily="18" charset="0"/>
              </a:rPr>
              <a:t>3</a:t>
            </a:r>
            <a:r>
              <a:rPr lang="en-US" sz="2800" i="1" dirty="0" smtClean="0">
                <a:latin typeface="Cambria Math" pitchFamily="18" charset="0"/>
                <a:ea typeface="Cambria Math" pitchFamily="18" charset="0"/>
              </a:rPr>
              <a:t> </a:t>
            </a:r>
            <a:r>
              <a:rPr lang="en-US" sz="2800" dirty="0" smtClean="0">
                <a:latin typeface="Cambria Math" pitchFamily="18" charset="0"/>
                <a:ea typeface="Cambria Math" pitchFamily="18" charset="0"/>
              </a:rPr>
              <a:t>=</a:t>
            </a:r>
            <a:r>
              <a:rPr lang="en-US" sz="2800" i="1" dirty="0" smtClean="0">
                <a:latin typeface="Cambria Math" pitchFamily="18" charset="0"/>
                <a:ea typeface="Cambria Math" pitchFamily="18" charset="0"/>
              </a:rPr>
              <a:t> </a:t>
            </a:r>
            <a:r>
              <a:rPr lang="en-US" sz="2800" i="1" dirty="0" smtClean="0">
                <a:ea typeface="Cambria Math" pitchFamily="18" charset="0"/>
              </a:rPr>
              <a:t>a</a:t>
            </a:r>
            <a:r>
              <a:rPr lang="en-US" sz="2800" i="1" baseline="-25000" dirty="0" smtClean="0">
                <a:latin typeface="Cambria Math" pitchFamily="18" charset="0"/>
                <a:ea typeface="Cambria Math" pitchFamily="18" charset="0"/>
              </a:rPr>
              <a:t>n-</a:t>
            </a:r>
            <a:r>
              <a:rPr lang="en-US" sz="2800" baseline="-25000" dirty="0" smtClean="0">
                <a:latin typeface="Cambria Math" pitchFamily="18" charset="0"/>
                <a:ea typeface="Cambria Math" pitchFamily="18" charset="0"/>
              </a:rPr>
              <a:t>2</a:t>
            </a:r>
            <a:r>
              <a:rPr lang="en-US" sz="2800" dirty="0" smtClean="0">
                <a:latin typeface="Cambria Math" pitchFamily="18" charset="0"/>
                <a:ea typeface="Cambria Math" pitchFamily="18" charset="0"/>
              </a:rPr>
              <a:t> + 3 ∙ 2 </a:t>
            </a:r>
            <a:endParaRPr lang="en-US" sz="2800" dirty="0" smtClean="0"/>
          </a:p>
          <a:p>
            <a:pPr lvl="1">
              <a:buNone/>
            </a:pPr>
            <a:r>
              <a:rPr lang="en-US" sz="2800" i="1" dirty="0" smtClean="0"/>
              <a:t>           </a:t>
            </a:r>
            <a:r>
              <a:rPr lang="en-US" sz="2800" dirty="0" smtClean="0">
                <a:latin typeface="Cambria Math" pitchFamily="18" charset="0"/>
                <a:ea typeface="Cambria Math" pitchFamily="18" charset="0"/>
              </a:rPr>
              <a:t>=</a:t>
            </a:r>
            <a:r>
              <a:rPr lang="en-US" sz="2800" i="1" dirty="0" smtClean="0">
                <a:latin typeface="Cambria Math" pitchFamily="18" charset="0"/>
                <a:ea typeface="Cambria Math" pitchFamily="18" charset="0"/>
              </a:rPr>
              <a:t> </a:t>
            </a:r>
            <a:r>
              <a:rPr lang="en-US" sz="2800" dirty="0" smtClean="0">
                <a:latin typeface="Cambria Math" pitchFamily="18" charset="0"/>
                <a:ea typeface="Cambria Math" pitchFamily="18" charset="0"/>
              </a:rPr>
              <a:t>(</a:t>
            </a:r>
            <a:r>
              <a:rPr lang="en-US" sz="2800" i="1" dirty="0" smtClean="0">
                <a:ea typeface="Cambria Math" pitchFamily="18" charset="0"/>
              </a:rPr>
              <a:t>a</a:t>
            </a:r>
            <a:r>
              <a:rPr lang="en-US" sz="2800" i="1" baseline="-25000" dirty="0" smtClean="0">
                <a:latin typeface="Cambria Math" pitchFamily="18" charset="0"/>
                <a:ea typeface="Cambria Math" pitchFamily="18" charset="0"/>
              </a:rPr>
              <a:t>n-</a:t>
            </a:r>
            <a:r>
              <a:rPr lang="en-US" sz="2800" baseline="-25000" dirty="0" smtClean="0">
                <a:latin typeface="Cambria Math" pitchFamily="18" charset="0"/>
                <a:ea typeface="Cambria Math" pitchFamily="18" charset="0"/>
              </a:rPr>
              <a:t>3</a:t>
            </a:r>
            <a:r>
              <a:rPr lang="en-US" sz="2800" i="1" dirty="0" smtClean="0">
                <a:latin typeface="Cambria Math" pitchFamily="18" charset="0"/>
                <a:ea typeface="Cambria Math" pitchFamily="18" charset="0"/>
              </a:rPr>
              <a:t> </a:t>
            </a:r>
            <a:r>
              <a:rPr lang="en-US" sz="2800" dirty="0" smtClean="0">
                <a:latin typeface="Cambria Math" pitchFamily="18" charset="0"/>
                <a:ea typeface="Cambria Math" pitchFamily="18" charset="0"/>
              </a:rPr>
              <a:t>+</a:t>
            </a:r>
            <a:r>
              <a:rPr lang="en-US" sz="2800" i="1" dirty="0" smtClean="0">
                <a:latin typeface="Cambria Math" pitchFamily="18" charset="0"/>
                <a:ea typeface="Cambria Math" pitchFamily="18" charset="0"/>
              </a:rPr>
              <a:t> </a:t>
            </a:r>
            <a:r>
              <a:rPr lang="en-US" sz="2800" dirty="0" smtClean="0">
                <a:latin typeface="Cambria Math" pitchFamily="18" charset="0"/>
                <a:ea typeface="Cambria Math" pitchFamily="18" charset="0"/>
              </a:rPr>
              <a:t>3 )+ 3 ∙ 2  =</a:t>
            </a:r>
            <a:r>
              <a:rPr lang="en-US" sz="2800" i="1" dirty="0" smtClean="0">
                <a:latin typeface="Cambria Math" pitchFamily="18" charset="0"/>
                <a:ea typeface="Cambria Math" pitchFamily="18" charset="0"/>
              </a:rPr>
              <a:t> </a:t>
            </a:r>
            <a:r>
              <a:rPr lang="en-US" sz="2800" i="1" dirty="0" smtClean="0">
                <a:ea typeface="Cambria Math" pitchFamily="18" charset="0"/>
              </a:rPr>
              <a:t>a</a:t>
            </a:r>
            <a:r>
              <a:rPr lang="en-US" sz="2800" i="1" baseline="-25000" dirty="0" smtClean="0">
                <a:latin typeface="Cambria Math" pitchFamily="18" charset="0"/>
                <a:ea typeface="Cambria Math" pitchFamily="18" charset="0"/>
              </a:rPr>
              <a:t>n-</a:t>
            </a:r>
            <a:r>
              <a:rPr lang="en-US" sz="2800" baseline="-25000" dirty="0" smtClean="0">
                <a:latin typeface="Cambria Math" pitchFamily="18" charset="0"/>
                <a:ea typeface="Cambria Math" pitchFamily="18" charset="0"/>
              </a:rPr>
              <a:t>3</a:t>
            </a:r>
            <a:r>
              <a:rPr lang="en-US" sz="2800" i="1" dirty="0" smtClean="0">
                <a:latin typeface="Cambria Math" pitchFamily="18" charset="0"/>
                <a:ea typeface="Cambria Math" pitchFamily="18" charset="0"/>
              </a:rPr>
              <a:t> </a:t>
            </a:r>
            <a:r>
              <a:rPr lang="en-US" sz="2800" dirty="0" smtClean="0">
                <a:latin typeface="Cambria Math" pitchFamily="18" charset="0"/>
                <a:ea typeface="Cambria Math" pitchFamily="18" charset="0"/>
              </a:rPr>
              <a:t>+ 3 ∙ 3</a:t>
            </a:r>
          </a:p>
          <a:p>
            <a:pPr lvl="1">
              <a:buNone/>
            </a:pPr>
            <a:r>
              <a:rPr lang="en-US" sz="2800" i="1" dirty="0" smtClean="0">
                <a:latin typeface="Cambria Math" pitchFamily="18" charset="0"/>
                <a:ea typeface="Cambria Math" pitchFamily="18" charset="0"/>
              </a:rPr>
              <a:t>                    .</a:t>
            </a:r>
          </a:p>
          <a:p>
            <a:pPr lvl="1">
              <a:buNone/>
            </a:pPr>
            <a:r>
              <a:rPr lang="en-US" sz="2800" i="1" dirty="0" smtClean="0">
                <a:latin typeface="Cambria Math" pitchFamily="18" charset="0"/>
                <a:ea typeface="Cambria Math" pitchFamily="18" charset="0"/>
              </a:rPr>
              <a:t>                    .</a:t>
            </a:r>
          </a:p>
          <a:p>
            <a:pPr lvl="1">
              <a:buNone/>
            </a:pPr>
            <a:r>
              <a:rPr lang="en-US" sz="2800" i="1" dirty="0" smtClean="0">
                <a:latin typeface="Cambria Math" pitchFamily="18" charset="0"/>
                <a:ea typeface="Cambria Math" pitchFamily="18" charset="0"/>
              </a:rPr>
              <a:t>                    .</a:t>
            </a:r>
          </a:p>
          <a:p>
            <a:pPr lvl="1">
              <a:buNone/>
            </a:pPr>
            <a:r>
              <a:rPr lang="en-US" sz="2800" i="1" dirty="0" smtClean="0">
                <a:latin typeface="Cambria Math" pitchFamily="18" charset="0"/>
                <a:ea typeface="Cambria Math" pitchFamily="18" charset="0"/>
              </a:rPr>
              <a:t>       </a:t>
            </a:r>
            <a:endParaRPr lang="en-US" sz="2800" dirty="0" smtClean="0">
              <a:latin typeface="Cambria Math" pitchFamily="18" charset="0"/>
              <a:ea typeface="Cambria Math" pitchFamily="18" charset="0"/>
            </a:endParaRPr>
          </a:p>
          <a:p>
            <a:pPr>
              <a:buNone/>
            </a:pPr>
            <a:r>
              <a:rPr lang="en-US" sz="2800" dirty="0" smtClean="0">
                <a:latin typeface="Cambria Math" pitchFamily="18" charset="0"/>
                <a:ea typeface="Cambria Math" pitchFamily="18" charset="0"/>
              </a:rPr>
              <a:t>                  = </a:t>
            </a:r>
            <a:r>
              <a:rPr lang="en-US" sz="2800" i="1" dirty="0" smtClean="0">
                <a:ea typeface="Cambria Math" pitchFamily="18" charset="0"/>
              </a:rPr>
              <a:t>a</a:t>
            </a:r>
            <a:r>
              <a:rPr lang="en-US" sz="2800" baseline="-25000" dirty="0" smtClean="0">
                <a:latin typeface="Cambria Math" pitchFamily="18" charset="0"/>
                <a:ea typeface="Cambria Math" pitchFamily="18" charset="0"/>
              </a:rPr>
              <a:t>2</a:t>
            </a:r>
            <a:r>
              <a:rPr lang="en-US" sz="2800" i="1" dirty="0" smtClean="0">
                <a:latin typeface="Cambria Math" pitchFamily="18" charset="0"/>
                <a:ea typeface="Cambria Math" pitchFamily="18" charset="0"/>
              </a:rPr>
              <a:t>  </a:t>
            </a:r>
            <a:r>
              <a:rPr lang="en-US" sz="2800" dirty="0" smtClean="0">
                <a:latin typeface="Cambria Math" pitchFamily="18" charset="0"/>
                <a:ea typeface="Cambria Math" pitchFamily="18" charset="0"/>
              </a:rPr>
              <a:t>+</a:t>
            </a:r>
            <a:r>
              <a:rPr lang="en-US" sz="2800" i="1" dirty="0" smtClean="0">
                <a:latin typeface="Cambria Math" pitchFamily="18" charset="0"/>
                <a:ea typeface="Cambria Math" pitchFamily="18" charset="0"/>
              </a:rPr>
              <a:t> </a:t>
            </a:r>
            <a:r>
              <a:rPr lang="en-US" sz="2800" dirty="0" smtClean="0">
                <a:latin typeface="Cambria Math" pitchFamily="18" charset="0"/>
                <a:ea typeface="Cambria Math" pitchFamily="18" charset="0"/>
              </a:rPr>
              <a:t>3(</a:t>
            </a:r>
            <a:r>
              <a:rPr lang="en-US" sz="2800" i="1" dirty="0" smtClean="0">
                <a:latin typeface="Cambria Math" pitchFamily="18" charset="0"/>
                <a:ea typeface="Cambria Math" pitchFamily="18" charset="0"/>
              </a:rPr>
              <a:t>n – </a:t>
            </a:r>
            <a:r>
              <a:rPr lang="en-US" sz="2800" dirty="0" smtClean="0">
                <a:latin typeface="Cambria Math" pitchFamily="18" charset="0"/>
                <a:ea typeface="Cambria Math" pitchFamily="18" charset="0"/>
              </a:rPr>
              <a:t>2)   =</a:t>
            </a:r>
            <a:r>
              <a:rPr lang="en-US" sz="2800" i="1" dirty="0" smtClean="0">
                <a:latin typeface="Cambria Math" pitchFamily="18" charset="0"/>
                <a:ea typeface="Cambria Math" pitchFamily="18" charset="0"/>
              </a:rPr>
              <a:t> </a:t>
            </a:r>
            <a:r>
              <a:rPr lang="en-US" sz="2800" dirty="0" smtClean="0">
                <a:latin typeface="Cambria Math" pitchFamily="18" charset="0"/>
                <a:ea typeface="Cambria Math" pitchFamily="18" charset="0"/>
              </a:rPr>
              <a:t>(</a:t>
            </a:r>
            <a:r>
              <a:rPr lang="en-US" sz="2800" i="1" dirty="0" smtClean="0">
                <a:ea typeface="Cambria Math" pitchFamily="18" charset="0"/>
              </a:rPr>
              <a:t>a</a:t>
            </a:r>
            <a:r>
              <a:rPr lang="en-US" sz="2800" i="1" baseline="-25000" dirty="0" smtClean="0">
                <a:latin typeface="Cambria Math" pitchFamily="18" charset="0"/>
                <a:ea typeface="Cambria Math" pitchFamily="18" charset="0"/>
              </a:rPr>
              <a:t>1</a:t>
            </a:r>
            <a:r>
              <a:rPr lang="en-US" sz="2800" i="1" dirty="0" smtClean="0">
                <a:latin typeface="Cambria Math" pitchFamily="18" charset="0"/>
                <a:ea typeface="Cambria Math" pitchFamily="18" charset="0"/>
              </a:rPr>
              <a:t>  </a:t>
            </a:r>
            <a:r>
              <a:rPr lang="en-US" sz="2800" dirty="0" smtClean="0">
                <a:latin typeface="Cambria Math" pitchFamily="18" charset="0"/>
                <a:ea typeface="Cambria Math" pitchFamily="18" charset="0"/>
              </a:rPr>
              <a:t>+ 3) + 3(</a:t>
            </a:r>
            <a:r>
              <a:rPr lang="en-US" sz="2800" i="1" dirty="0" smtClean="0">
                <a:latin typeface="Cambria Math" pitchFamily="18" charset="0"/>
                <a:ea typeface="Cambria Math" pitchFamily="18" charset="0"/>
              </a:rPr>
              <a:t>n – </a:t>
            </a:r>
            <a:r>
              <a:rPr lang="en-US" sz="2800" dirty="0" smtClean="0">
                <a:latin typeface="Cambria Math" pitchFamily="18" charset="0"/>
                <a:ea typeface="Cambria Math" pitchFamily="18" charset="0"/>
              </a:rPr>
              <a:t>2) </a:t>
            </a:r>
            <a:r>
              <a:rPr lang="en-US" sz="2800" i="1" dirty="0" smtClean="0">
                <a:latin typeface="Cambria Math" pitchFamily="18" charset="0"/>
                <a:ea typeface="Cambria Math" pitchFamily="18" charset="0"/>
              </a:rPr>
              <a:t> </a:t>
            </a:r>
            <a:r>
              <a:rPr lang="en-US" sz="2800" dirty="0" smtClean="0">
                <a:latin typeface="Cambria Math" pitchFamily="18" charset="0"/>
                <a:ea typeface="Cambria Math" pitchFamily="18" charset="0"/>
              </a:rPr>
              <a:t>=</a:t>
            </a:r>
            <a:r>
              <a:rPr lang="en-US" sz="2800" i="1" dirty="0" smtClean="0">
                <a:latin typeface="Cambria Math" pitchFamily="18" charset="0"/>
                <a:ea typeface="Cambria Math" pitchFamily="18" charset="0"/>
              </a:rPr>
              <a:t> </a:t>
            </a:r>
            <a:r>
              <a:rPr lang="en-US" sz="2800" dirty="0" smtClean="0">
                <a:latin typeface="Cambria Math" pitchFamily="18" charset="0"/>
                <a:ea typeface="Cambria Math" pitchFamily="18" charset="0"/>
              </a:rPr>
              <a:t>2 + 3(</a:t>
            </a:r>
            <a:r>
              <a:rPr lang="en-US" sz="2800" i="1" dirty="0" smtClean="0">
                <a:latin typeface="Cambria Math" pitchFamily="18" charset="0"/>
                <a:ea typeface="Cambria Math" pitchFamily="18" charset="0"/>
              </a:rPr>
              <a:t>n</a:t>
            </a:r>
            <a:r>
              <a:rPr lang="en-US" sz="2800" dirty="0" smtClean="0">
                <a:latin typeface="Cambria Math" pitchFamily="18" charset="0"/>
                <a:ea typeface="Cambria Math" pitchFamily="18" charset="0"/>
              </a:rPr>
              <a:t> – 1)</a:t>
            </a:r>
          </a:p>
          <a:p>
            <a:pPr lvl="1">
              <a:buNone/>
            </a:pPr>
            <a:r>
              <a:rPr lang="en-US" sz="2800" dirty="0" smtClean="0"/>
              <a:t>  </a:t>
            </a:r>
            <a:endParaRPr lang="en-US" sz="2800" dirty="0"/>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Financial Application</a:t>
            </a:r>
            <a:endParaRPr lang="en-US" dirty="0"/>
          </a:p>
        </p:txBody>
      </p:sp>
      <p:sp>
        <p:nvSpPr>
          <p:cNvPr id="3" name="Content Placeholder 2"/>
          <p:cNvSpPr>
            <a:spLocks noGrp="1"/>
          </p:cNvSpPr>
          <p:nvPr>
            <p:ph idx="1"/>
          </p:nvPr>
        </p:nvSpPr>
        <p:spPr/>
        <p:txBody>
          <a:bodyPr>
            <a:normAutofit/>
          </a:bodyPr>
          <a:lstStyle/>
          <a:p>
            <a:pPr>
              <a:buNone/>
            </a:pPr>
            <a:r>
              <a:rPr lang="en-US" b="1" dirty="0" smtClean="0"/>
              <a:t>  Example</a:t>
            </a:r>
            <a:r>
              <a:rPr lang="en-US" dirty="0" smtClean="0"/>
              <a:t>: Suppose that a person deposits $</a:t>
            </a:r>
            <a:r>
              <a:rPr lang="en-US" dirty="0" smtClean="0">
                <a:latin typeface="Cambria Math" pitchFamily="18" charset="0"/>
                <a:ea typeface="Cambria Math" pitchFamily="18" charset="0"/>
              </a:rPr>
              <a:t>10,000.00</a:t>
            </a:r>
            <a:r>
              <a:rPr lang="en-US" dirty="0" smtClean="0"/>
              <a:t> in a savings account at a bank yielding </a:t>
            </a:r>
            <a:r>
              <a:rPr lang="en-US" dirty="0" smtClean="0">
                <a:latin typeface="Cambria Math" pitchFamily="18" charset="0"/>
                <a:ea typeface="Cambria Math" pitchFamily="18" charset="0"/>
              </a:rPr>
              <a:t>11</a:t>
            </a:r>
            <a:r>
              <a:rPr lang="en-US" dirty="0" smtClean="0"/>
              <a:t>% per year with interest compounded annually. How much will be in the account after </a:t>
            </a:r>
            <a:r>
              <a:rPr lang="en-US" dirty="0" smtClean="0">
                <a:latin typeface="Cambria Math" pitchFamily="18" charset="0"/>
                <a:ea typeface="Cambria Math" pitchFamily="18" charset="0"/>
              </a:rPr>
              <a:t>30</a:t>
            </a:r>
            <a:r>
              <a:rPr lang="en-US" dirty="0" smtClean="0"/>
              <a:t> years?</a:t>
            </a:r>
          </a:p>
          <a:p>
            <a:pPr>
              <a:buNone/>
            </a:pPr>
            <a:r>
              <a:rPr lang="en-US" dirty="0" smtClean="0"/>
              <a:t>   Let </a:t>
            </a:r>
            <a:r>
              <a:rPr lang="en-US" i="1" dirty="0" err="1" smtClean="0"/>
              <a:t>P</a:t>
            </a:r>
            <a:r>
              <a:rPr lang="en-US" i="1" baseline="-25000" dirty="0" err="1" smtClean="0"/>
              <a:t>n</a:t>
            </a:r>
            <a:r>
              <a:rPr lang="en-US" baseline="-25000" dirty="0" smtClean="0"/>
              <a:t> </a:t>
            </a:r>
            <a:r>
              <a:rPr lang="en-US" dirty="0" smtClean="0"/>
              <a:t> denote the amount in the account after </a:t>
            </a:r>
            <a:r>
              <a:rPr lang="en-US" dirty="0" smtClean="0">
                <a:latin typeface="Cambria Math" pitchFamily="18" charset="0"/>
                <a:ea typeface="Cambria Math" pitchFamily="18" charset="0"/>
              </a:rPr>
              <a:t>30</a:t>
            </a:r>
            <a:r>
              <a:rPr lang="en-US" dirty="0" smtClean="0"/>
              <a:t> years. </a:t>
            </a:r>
            <a:r>
              <a:rPr lang="en-US" i="1" dirty="0" err="1" smtClean="0"/>
              <a:t>P</a:t>
            </a:r>
            <a:r>
              <a:rPr lang="en-US" i="1" baseline="-25000" dirty="0" err="1" smtClean="0"/>
              <a:t>n</a:t>
            </a:r>
            <a:r>
              <a:rPr lang="en-US" baseline="-25000" dirty="0" smtClean="0"/>
              <a:t> </a:t>
            </a:r>
            <a:r>
              <a:rPr lang="en-US" dirty="0" smtClean="0"/>
              <a:t> satisfies the following recurrence relation:</a:t>
            </a:r>
          </a:p>
          <a:p>
            <a:pPr>
              <a:buNone/>
            </a:pPr>
            <a:r>
              <a:rPr lang="en-US" i="1" dirty="0" smtClean="0"/>
              <a:t>              </a:t>
            </a:r>
            <a:r>
              <a:rPr lang="en-US" i="1" dirty="0" err="1" smtClean="0"/>
              <a:t>P</a:t>
            </a:r>
            <a:r>
              <a:rPr lang="en-US" i="1" baseline="-25000" dirty="0" err="1" smtClean="0"/>
              <a:t>n</a:t>
            </a:r>
            <a:r>
              <a:rPr lang="en-US" i="1" dirty="0" smtClean="0"/>
              <a:t> = P</a:t>
            </a:r>
            <a:r>
              <a:rPr lang="en-US" i="1" baseline="-25000" dirty="0" smtClean="0"/>
              <a:t>n-1</a:t>
            </a:r>
            <a:r>
              <a:rPr lang="en-US" i="1" dirty="0" smtClean="0"/>
              <a:t> + </a:t>
            </a:r>
            <a:r>
              <a:rPr lang="en-US" dirty="0" smtClean="0">
                <a:latin typeface="Cambria Math" pitchFamily="18" charset="0"/>
                <a:ea typeface="Cambria Math" pitchFamily="18" charset="0"/>
              </a:rPr>
              <a:t>0.11</a:t>
            </a:r>
            <a:r>
              <a:rPr lang="en-US" i="1" dirty="0" smtClean="0"/>
              <a:t>P</a:t>
            </a:r>
            <a:r>
              <a:rPr lang="en-US" i="1" baseline="-25000" dirty="0" smtClean="0"/>
              <a:t>n-1</a:t>
            </a:r>
            <a:r>
              <a:rPr lang="en-US" i="1" dirty="0" smtClean="0"/>
              <a:t> = </a:t>
            </a:r>
            <a:r>
              <a:rPr lang="en-US" dirty="0" smtClean="0"/>
              <a:t>(</a:t>
            </a:r>
            <a:r>
              <a:rPr lang="en-US" dirty="0" smtClean="0">
                <a:latin typeface="Cambria Math" pitchFamily="18" charset="0"/>
                <a:ea typeface="Cambria Math" pitchFamily="18" charset="0"/>
              </a:rPr>
              <a:t>1.11</a:t>
            </a:r>
            <a:r>
              <a:rPr lang="en-US" dirty="0" smtClean="0"/>
              <a:t>) </a:t>
            </a:r>
            <a:r>
              <a:rPr lang="en-US" i="1" dirty="0" smtClean="0"/>
              <a:t>P</a:t>
            </a:r>
            <a:r>
              <a:rPr lang="en-US" i="1" baseline="-25000" dirty="0" smtClean="0"/>
              <a:t>n-1</a:t>
            </a:r>
            <a:r>
              <a:rPr lang="en-US" dirty="0" smtClean="0"/>
              <a:t> </a:t>
            </a:r>
          </a:p>
          <a:p>
            <a:pPr>
              <a:buNone/>
            </a:pPr>
            <a:r>
              <a:rPr lang="en-US" dirty="0" smtClean="0"/>
              <a:t>                         with the initial condition  </a:t>
            </a:r>
            <a:r>
              <a:rPr lang="en-US" i="1" dirty="0" smtClean="0"/>
              <a:t>P</a:t>
            </a:r>
            <a:r>
              <a:rPr lang="en-US" baseline="-25000" dirty="0" smtClean="0"/>
              <a:t>0  </a:t>
            </a:r>
            <a:r>
              <a:rPr lang="en-US" dirty="0" smtClean="0"/>
              <a:t> = </a:t>
            </a:r>
            <a:r>
              <a:rPr lang="en-US" dirty="0" smtClean="0">
                <a:latin typeface="Cambria Math" pitchFamily="18" charset="0"/>
                <a:ea typeface="Cambria Math" pitchFamily="18" charset="0"/>
              </a:rPr>
              <a:t>10,000</a:t>
            </a:r>
          </a:p>
          <a:p>
            <a:pPr>
              <a:buNone/>
            </a:pPr>
            <a:endParaRPr lang="en-US" dirty="0" smtClean="0"/>
          </a:p>
        </p:txBody>
      </p:sp>
      <p:sp>
        <p:nvSpPr>
          <p:cNvPr id="4" name="TextBox 3"/>
          <p:cNvSpPr txBox="1"/>
          <p:nvPr/>
        </p:nvSpPr>
        <p:spPr>
          <a:xfrm>
            <a:off x="2514600" y="6172200"/>
            <a:ext cx="3276600" cy="369332"/>
          </a:xfrm>
          <a:prstGeom prst="rect">
            <a:avLst/>
          </a:prstGeom>
          <a:noFill/>
        </p:spPr>
        <p:txBody>
          <a:bodyPr wrap="square" rtlCol="0">
            <a:spAutoFit/>
          </a:bodyPr>
          <a:lstStyle/>
          <a:p>
            <a:r>
              <a:rPr lang="en-US" i="1" dirty="0" smtClean="0"/>
              <a:t>Continued on next slide</a:t>
            </a:r>
            <a:r>
              <a:rPr lang="en-US" dirty="0" smtClean="0"/>
              <a:t> </a:t>
            </a:r>
            <a:r>
              <a:rPr lang="en-US" dirty="0" smtClean="0">
                <a:sym typeface="Wingdings" pitchFamily="2" charset="2"/>
              </a:rPr>
              <a:t></a:t>
            </a:r>
            <a:endParaRPr lang="en-US" dirty="0"/>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Financial Application</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i="1" dirty="0" smtClean="0"/>
              <a:t>        </a:t>
            </a:r>
            <a:r>
              <a:rPr lang="en-US" i="1" dirty="0" err="1" smtClean="0"/>
              <a:t>P</a:t>
            </a:r>
            <a:r>
              <a:rPr lang="en-US" i="1" baseline="-25000" dirty="0" err="1" smtClean="0"/>
              <a:t>n</a:t>
            </a:r>
            <a:r>
              <a:rPr lang="en-US" i="1" dirty="0" smtClean="0"/>
              <a:t> = P</a:t>
            </a:r>
            <a:r>
              <a:rPr lang="en-US" i="1" baseline="-25000" dirty="0" smtClean="0"/>
              <a:t>n-1</a:t>
            </a:r>
            <a:r>
              <a:rPr lang="en-US" i="1" dirty="0" smtClean="0"/>
              <a:t> + </a:t>
            </a:r>
            <a:r>
              <a:rPr lang="en-US" dirty="0" smtClean="0">
                <a:latin typeface="Cambria Math" pitchFamily="18" charset="0"/>
                <a:ea typeface="Cambria Math" pitchFamily="18" charset="0"/>
              </a:rPr>
              <a:t>0.11</a:t>
            </a:r>
            <a:r>
              <a:rPr lang="en-US" i="1" dirty="0" smtClean="0"/>
              <a:t>P</a:t>
            </a:r>
            <a:r>
              <a:rPr lang="en-US" i="1" baseline="-25000" dirty="0" smtClean="0"/>
              <a:t>n-1</a:t>
            </a:r>
            <a:r>
              <a:rPr lang="en-US" i="1" dirty="0" smtClean="0"/>
              <a:t> = </a:t>
            </a:r>
            <a:r>
              <a:rPr lang="en-US" dirty="0" smtClean="0"/>
              <a:t>(</a:t>
            </a:r>
            <a:r>
              <a:rPr lang="en-US" dirty="0" smtClean="0">
                <a:latin typeface="Cambria Math" pitchFamily="18" charset="0"/>
                <a:ea typeface="Cambria Math" pitchFamily="18" charset="0"/>
              </a:rPr>
              <a:t>1.11</a:t>
            </a:r>
            <a:r>
              <a:rPr lang="en-US" dirty="0" smtClean="0"/>
              <a:t>) </a:t>
            </a:r>
            <a:r>
              <a:rPr lang="en-US" i="1" dirty="0" smtClean="0"/>
              <a:t>P</a:t>
            </a:r>
            <a:r>
              <a:rPr lang="en-US" i="1" baseline="-25000" dirty="0" smtClean="0"/>
              <a:t>n-1</a:t>
            </a:r>
            <a:r>
              <a:rPr lang="en-US" dirty="0" smtClean="0"/>
              <a:t> </a:t>
            </a:r>
          </a:p>
          <a:p>
            <a:pPr>
              <a:buNone/>
            </a:pPr>
            <a:r>
              <a:rPr lang="en-US" dirty="0" smtClean="0"/>
              <a:t>                         with the initial condition  </a:t>
            </a:r>
            <a:r>
              <a:rPr lang="en-US" i="1" dirty="0" smtClean="0"/>
              <a:t>P</a:t>
            </a:r>
            <a:r>
              <a:rPr lang="en-US" baseline="-25000" dirty="0" smtClean="0"/>
              <a:t>0  </a:t>
            </a:r>
            <a:r>
              <a:rPr lang="en-US" dirty="0" smtClean="0"/>
              <a:t> = </a:t>
            </a:r>
            <a:r>
              <a:rPr lang="en-US" dirty="0" smtClean="0">
                <a:latin typeface="Cambria Math" pitchFamily="18" charset="0"/>
                <a:ea typeface="Cambria Math" pitchFamily="18" charset="0"/>
              </a:rPr>
              <a:t>10,000</a:t>
            </a:r>
            <a:endParaRPr lang="en-US" i="1" dirty="0" smtClean="0"/>
          </a:p>
          <a:p>
            <a:pPr>
              <a:buNone/>
            </a:pPr>
            <a:r>
              <a:rPr lang="en-US" b="1" dirty="0" smtClean="0"/>
              <a:t>Solution</a:t>
            </a:r>
            <a:r>
              <a:rPr lang="en-US" dirty="0" smtClean="0"/>
              <a:t>: Forward Substitution</a:t>
            </a:r>
          </a:p>
          <a:p>
            <a:pPr>
              <a:buNone/>
            </a:pPr>
            <a:r>
              <a:rPr lang="en-US" dirty="0" smtClean="0"/>
              <a:t> </a:t>
            </a:r>
            <a:r>
              <a:rPr lang="en-US" i="1" dirty="0" smtClean="0"/>
              <a:t>P</a:t>
            </a:r>
            <a:r>
              <a:rPr lang="en-US" baseline="-25000" dirty="0" smtClean="0"/>
              <a:t>1</a:t>
            </a:r>
            <a:r>
              <a:rPr lang="en-US" dirty="0" smtClean="0"/>
              <a:t>  = (</a:t>
            </a:r>
            <a:r>
              <a:rPr lang="en-US" dirty="0" smtClean="0">
                <a:latin typeface="Cambria Math" pitchFamily="18" charset="0"/>
                <a:ea typeface="Cambria Math" pitchFamily="18" charset="0"/>
              </a:rPr>
              <a:t>1.11</a:t>
            </a:r>
            <a:r>
              <a:rPr lang="en-US" dirty="0" smtClean="0"/>
              <a:t>)</a:t>
            </a:r>
            <a:r>
              <a:rPr lang="en-US" i="1" dirty="0" smtClean="0"/>
              <a:t>P</a:t>
            </a:r>
            <a:r>
              <a:rPr lang="en-US" baseline="-25000" dirty="0" smtClean="0"/>
              <a:t>0</a:t>
            </a:r>
            <a:r>
              <a:rPr lang="en-US" dirty="0" smtClean="0"/>
              <a:t> </a:t>
            </a:r>
          </a:p>
          <a:p>
            <a:pPr>
              <a:buNone/>
            </a:pPr>
            <a:r>
              <a:rPr lang="en-US" dirty="0" smtClean="0"/>
              <a:t> </a:t>
            </a:r>
            <a:r>
              <a:rPr lang="en-US" i="1" dirty="0" smtClean="0"/>
              <a:t>P</a:t>
            </a:r>
            <a:r>
              <a:rPr lang="en-US" baseline="-25000" dirty="0" smtClean="0"/>
              <a:t>2</a:t>
            </a:r>
            <a:r>
              <a:rPr lang="en-US" dirty="0" smtClean="0"/>
              <a:t>  = (</a:t>
            </a:r>
            <a:r>
              <a:rPr lang="en-US" dirty="0" smtClean="0">
                <a:latin typeface="Cambria Math" pitchFamily="18" charset="0"/>
                <a:ea typeface="Cambria Math" pitchFamily="18" charset="0"/>
              </a:rPr>
              <a:t>1.11</a:t>
            </a:r>
            <a:r>
              <a:rPr lang="en-US" dirty="0" smtClean="0"/>
              <a:t>)</a:t>
            </a:r>
            <a:r>
              <a:rPr lang="en-US" i="1" dirty="0" smtClean="0"/>
              <a:t>P</a:t>
            </a:r>
            <a:r>
              <a:rPr lang="en-US" baseline="-25000" dirty="0" smtClean="0"/>
              <a:t>1 </a:t>
            </a:r>
            <a:r>
              <a:rPr lang="en-US" dirty="0" smtClean="0"/>
              <a:t>= (</a:t>
            </a:r>
            <a:r>
              <a:rPr lang="en-US" dirty="0" smtClean="0">
                <a:latin typeface="Cambria Math" pitchFamily="18" charset="0"/>
                <a:ea typeface="Cambria Math" pitchFamily="18" charset="0"/>
              </a:rPr>
              <a:t>1.11</a:t>
            </a:r>
            <a:r>
              <a:rPr lang="en-US" dirty="0" smtClean="0"/>
              <a:t>)</a:t>
            </a:r>
            <a:r>
              <a:rPr lang="en-US" baseline="30000" dirty="0" smtClean="0"/>
              <a:t>2</a:t>
            </a:r>
            <a:r>
              <a:rPr lang="en-US" i="1" dirty="0" smtClean="0"/>
              <a:t>P</a:t>
            </a:r>
            <a:r>
              <a:rPr lang="en-US" baseline="-25000" dirty="0" smtClean="0"/>
              <a:t>0</a:t>
            </a:r>
            <a:r>
              <a:rPr lang="en-US" dirty="0" smtClean="0"/>
              <a:t> </a:t>
            </a:r>
          </a:p>
          <a:p>
            <a:pPr>
              <a:buNone/>
            </a:pPr>
            <a:r>
              <a:rPr lang="en-US" dirty="0" smtClean="0"/>
              <a:t> </a:t>
            </a:r>
            <a:r>
              <a:rPr lang="en-US" i="1" dirty="0" smtClean="0"/>
              <a:t>P</a:t>
            </a:r>
            <a:r>
              <a:rPr lang="en-US" baseline="-25000" dirty="0" smtClean="0"/>
              <a:t>3</a:t>
            </a:r>
            <a:r>
              <a:rPr lang="en-US" dirty="0" smtClean="0"/>
              <a:t>  = (</a:t>
            </a:r>
            <a:r>
              <a:rPr lang="en-US" dirty="0" smtClean="0">
                <a:latin typeface="Cambria Math" pitchFamily="18" charset="0"/>
                <a:ea typeface="Cambria Math" pitchFamily="18" charset="0"/>
              </a:rPr>
              <a:t>1.11</a:t>
            </a:r>
            <a:r>
              <a:rPr lang="en-US" dirty="0" smtClean="0"/>
              <a:t>)</a:t>
            </a:r>
            <a:r>
              <a:rPr lang="en-US" i="1" dirty="0" smtClean="0"/>
              <a:t>P</a:t>
            </a:r>
            <a:r>
              <a:rPr lang="en-US" baseline="-25000" dirty="0" smtClean="0"/>
              <a:t>2 </a:t>
            </a:r>
            <a:r>
              <a:rPr lang="en-US" dirty="0" smtClean="0"/>
              <a:t>= (</a:t>
            </a:r>
            <a:r>
              <a:rPr lang="en-US" dirty="0" smtClean="0">
                <a:latin typeface="Cambria Math" pitchFamily="18" charset="0"/>
                <a:ea typeface="Cambria Math" pitchFamily="18" charset="0"/>
              </a:rPr>
              <a:t>1.11</a:t>
            </a:r>
            <a:r>
              <a:rPr lang="en-US" dirty="0" smtClean="0"/>
              <a:t>)</a:t>
            </a:r>
            <a:r>
              <a:rPr lang="en-US" baseline="30000" dirty="0" smtClean="0"/>
              <a:t>3</a:t>
            </a:r>
            <a:r>
              <a:rPr lang="en-US" i="1" dirty="0" smtClean="0"/>
              <a:t>P</a:t>
            </a:r>
            <a:r>
              <a:rPr lang="en-US" baseline="-25000" dirty="0" smtClean="0"/>
              <a:t>0</a:t>
            </a:r>
            <a:r>
              <a:rPr lang="en-US" dirty="0" smtClean="0"/>
              <a:t> </a:t>
            </a:r>
          </a:p>
          <a:p>
            <a:pPr>
              <a:buNone/>
            </a:pPr>
            <a:r>
              <a:rPr lang="en-US" dirty="0" smtClean="0"/>
              <a:t>                  :</a:t>
            </a:r>
          </a:p>
          <a:p>
            <a:pPr>
              <a:buNone/>
            </a:pPr>
            <a:r>
              <a:rPr lang="en-US" dirty="0" smtClean="0"/>
              <a:t> </a:t>
            </a:r>
            <a:r>
              <a:rPr lang="en-US" i="1" dirty="0" err="1" smtClean="0"/>
              <a:t>P</a:t>
            </a:r>
            <a:r>
              <a:rPr lang="en-US" i="1" baseline="-25000" dirty="0" err="1" smtClean="0"/>
              <a:t>n</a:t>
            </a:r>
            <a:r>
              <a:rPr lang="en-US" dirty="0" smtClean="0"/>
              <a:t> = (</a:t>
            </a:r>
            <a:r>
              <a:rPr lang="en-US" dirty="0" smtClean="0">
                <a:latin typeface="Cambria Math" pitchFamily="18" charset="0"/>
                <a:ea typeface="Cambria Math" pitchFamily="18" charset="0"/>
              </a:rPr>
              <a:t>1.11</a:t>
            </a:r>
            <a:r>
              <a:rPr lang="en-US" dirty="0" smtClean="0"/>
              <a:t>)</a:t>
            </a:r>
            <a:r>
              <a:rPr lang="en-US" i="1" dirty="0" smtClean="0"/>
              <a:t>P</a:t>
            </a:r>
            <a:r>
              <a:rPr lang="en-US" i="1" baseline="-25000" dirty="0" smtClean="0"/>
              <a:t>n</a:t>
            </a:r>
            <a:r>
              <a:rPr lang="en-US" baseline="-25000" dirty="0" smtClean="0"/>
              <a:t>-1 </a:t>
            </a:r>
            <a:r>
              <a:rPr lang="en-US" dirty="0" smtClean="0"/>
              <a:t>= (</a:t>
            </a:r>
            <a:r>
              <a:rPr lang="en-US" dirty="0" smtClean="0">
                <a:latin typeface="Cambria Math" pitchFamily="18" charset="0"/>
                <a:ea typeface="Cambria Math" pitchFamily="18" charset="0"/>
              </a:rPr>
              <a:t>1.11</a:t>
            </a:r>
            <a:r>
              <a:rPr lang="en-US" dirty="0" smtClean="0"/>
              <a:t>)</a:t>
            </a:r>
            <a:r>
              <a:rPr lang="en-US" i="1" baseline="30000" dirty="0" smtClean="0"/>
              <a:t>n</a:t>
            </a:r>
            <a:r>
              <a:rPr lang="en-US" dirty="0" smtClean="0"/>
              <a:t>P</a:t>
            </a:r>
            <a:r>
              <a:rPr lang="en-US" baseline="-25000" dirty="0" smtClean="0"/>
              <a:t>0</a:t>
            </a:r>
            <a:r>
              <a:rPr lang="en-US" dirty="0" smtClean="0"/>
              <a:t>    =     (</a:t>
            </a:r>
            <a:r>
              <a:rPr lang="en-US" dirty="0" smtClean="0">
                <a:latin typeface="Cambria Math" pitchFamily="18" charset="0"/>
                <a:ea typeface="Cambria Math" pitchFamily="18" charset="0"/>
              </a:rPr>
              <a:t>1.11</a:t>
            </a:r>
            <a:r>
              <a:rPr lang="en-US" dirty="0" smtClean="0"/>
              <a:t>)</a:t>
            </a:r>
            <a:r>
              <a:rPr lang="en-US" i="1" baseline="30000" dirty="0" smtClean="0"/>
              <a:t>n</a:t>
            </a:r>
            <a:r>
              <a:rPr lang="en-US" dirty="0" smtClean="0"/>
              <a:t> </a:t>
            </a:r>
            <a:r>
              <a:rPr lang="en-US" dirty="0" smtClean="0">
                <a:latin typeface="Cambria Math" pitchFamily="18" charset="0"/>
                <a:ea typeface="Cambria Math" pitchFamily="18" charset="0"/>
              </a:rPr>
              <a:t>10,000</a:t>
            </a:r>
          </a:p>
          <a:p>
            <a:pPr>
              <a:buNone/>
            </a:pPr>
            <a:r>
              <a:rPr lang="en-US" dirty="0" smtClean="0"/>
              <a:t> </a:t>
            </a:r>
            <a:r>
              <a:rPr lang="en-US" i="1" dirty="0" err="1" smtClean="0"/>
              <a:t>P</a:t>
            </a:r>
            <a:r>
              <a:rPr lang="en-US" i="1" baseline="-25000" dirty="0" err="1" smtClean="0"/>
              <a:t>n</a:t>
            </a:r>
            <a:r>
              <a:rPr lang="en-US" dirty="0" smtClean="0"/>
              <a:t> = (</a:t>
            </a:r>
            <a:r>
              <a:rPr lang="en-US" dirty="0" smtClean="0">
                <a:latin typeface="Cambria Math" pitchFamily="18" charset="0"/>
                <a:ea typeface="Cambria Math" pitchFamily="18" charset="0"/>
              </a:rPr>
              <a:t>1.11</a:t>
            </a:r>
            <a:r>
              <a:rPr lang="en-US" dirty="0" smtClean="0"/>
              <a:t>)</a:t>
            </a:r>
            <a:r>
              <a:rPr lang="en-US" i="1" baseline="30000" dirty="0" smtClean="0"/>
              <a:t>n</a:t>
            </a:r>
            <a:r>
              <a:rPr lang="en-US" dirty="0" smtClean="0"/>
              <a:t> </a:t>
            </a:r>
            <a:r>
              <a:rPr lang="en-US" dirty="0" smtClean="0">
                <a:latin typeface="Cambria Math" pitchFamily="18" charset="0"/>
                <a:ea typeface="Cambria Math" pitchFamily="18" charset="0"/>
              </a:rPr>
              <a:t>10,000</a:t>
            </a:r>
            <a:r>
              <a:rPr lang="en-US" dirty="0" smtClean="0"/>
              <a:t> (</a:t>
            </a:r>
            <a:r>
              <a:rPr lang="en-US" sz="2200" dirty="0" smtClean="0"/>
              <a:t>Can prove by induction, covered in Chapter </a:t>
            </a:r>
            <a:r>
              <a:rPr lang="en-US" sz="2200" dirty="0" smtClean="0">
                <a:latin typeface="Cambria Math" pitchFamily="18" charset="0"/>
                <a:ea typeface="Cambria Math" pitchFamily="18" charset="0"/>
              </a:rPr>
              <a:t>5</a:t>
            </a:r>
            <a:r>
              <a:rPr lang="en-US" dirty="0" smtClean="0"/>
              <a:t>)</a:t>
            </a:r>
          </a:p>
          <a:p>
            <a:pPr>
              <a:buNone/>
            </a:pPr>
            <a:r>
              <a:rPr lang="en-US" dirty="0" smtClean="0"/>
              <a:t> </a:t>
            </a:r>
            <a:r>
              <a:rPr lang="en-US" i="1" dirty="0" smtClean="0"/>
              <a:t>P</a:t>
            </a:r>
            <a:r>
              <a:rPr lang="en-US" baseline="-25000" dirty="0" smtClean="0"/>
              <a:t>30</a:t>
            </a:r>
            <a:r>
              <a:rPr lang="en-US" dirty="0" smtClean="0"/>
              <a:t> = (</a:t>
            </a:r>
            <a:r>
              <a:rPr lang="en-US" dirty="0" smtClean="0">
                <a:latin typeface="Cambria Math" pitchFamily="18" charset="0"/>
                <a:ea typeface="Cambria Math" pitchFamily="18" charset="0"/>
              </a:rPr>
              <a:t>1.11</a:t>
            </a:r>
            <a:r>
              <a:rPr lang="en-US" dirty="0" smtClean="0"/>
              <a:t>)</a:t>
            </a:r>
            <a:r>
              <a:rPr lang="en-US" baseline="30000" dirty="0" smtClean="0"/>
              <a:t>30</a:t>
            </a:r>
            <a:r>
              <a:rPr lang="en-US" dirty="0" smtClean="0"/>
              <a:t> </a:t>
            </a:r>
            <a:r>
              <a:rPr lang="en-US" dirty="0" smtClean="0">
                <a:latin typeface="Cambria Math" pitchFamily="18" charset="0"/>
                <a:ea typeface="Cambria Math" pitchFamily="18" charset="0"/>
              </a:rPr>
              <a:t>10,000</a:t>
            </a:r>
            <a:r>
              <a:rPr lang="en-US" dirty="0" smtClean="0"/>
              <a:t> = $</a:t>
            </a:r>
            <a:r>
              <a:rPr lang="en-US" dirty="0" smtClean="0">
                <a:latin typeface="Cambria Math" pitchFamily="18" charset="0"/>
                <a:ea typeface="Cambria Math" pitchFamily="18" charset="0"/>
              </a:rPr>
              <a:t>228,992.97</a:t>
            </a:r>
            <a:endParaRPr lang="en-US" dirty="0">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10;&#10;$\forall x ( x \in A \leftrightarrow x \in B)$&#10;\end{document}"/>
  <p:tag name="IGUANATEXSIZE" val="30"/>
</p:tagLst>
</file>

<file path=ppt/tags/tag1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x |  x\in A \wedge x \in B\}$&#10;&#10;\end{document}"/>
  <p:tag name="IGUANATEXSIZE" val="30"/>
</p:tagLst>
</file>

<file path=ppt/tags/tag10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m, a_{m+1},   \dots, a_n$&#10;&#10;\end{document}"/>
  <p:tag name="IGUANATEXSIZE" val="30"/>
</p:tagLst>
</file>

<file path=ppt/tags/tag10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n\}$&#10;&#10;\end{document}"/>
  <p:tag name="IGUANATEXSIZE" val="30"/>
</p:tagLst>
</file>

<file path=ppt/tags/tag10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m \times a_{m+1} \times \dots \times a_n$&#10;&#10;\end{document}"/>
  <p:tag name="IGUANATEXSIZE" val="30"/>
</p:tagLst>
</file>

<file path=ppt/tags/tag10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prod_{j=m}^{n} a_j   $$&#10;&#10;\end{document}"/>
  <p:tag name="IGUANATEXSIZE" val="30"/>
</p:tagLst>
</file>

<file path=ppt/tags/tag10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prod_{j=m}^{n} a_j   $&#10;&#10;\end{document}"/>
  <p:tag name="IGUANATEXSIZE" val="30"/>
</p:tagLst>
</file>

<file path=ppt/tags/tag10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prod_{m \leq j \leq n} a_j   $&#10;&#10;\end{document}"/>
  <p:tag name="IGUANATEXSIZE" val="30"/>
</p:tagLst>
</file>

<file path=ppt/tags/tag10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j=0}^n ar^j\; =\;  \left\{\begin{array}{ll}\frac{ar^{n+1} -a}{r-1}&amp; r\not= 1\\&#10;(n + 1)a &amp; r = 1\end{array}\right.  $$&#10;\end{document}"/>
  <p:tag name="IGUANATEXSIZE" val="30"/>
</p:tagLst>
</file>

<file path=ppt/tags/tag10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_n = \sum_{j=0}^n ar^j$$&#10;\end{document}"/>
  <p:tag name="IGUANATEXSIZE" val="20"/>
</p:tagLst>
</file>

<file path=ppt/tags/tag10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rS_n = r\sum_{j=0}^n ar^j$$&#10;\end{document}"/>
  <p:tag name="IGUANATEXSIZE" val="20"/>
</p:tagLst>
</file>

<file path=ppt/tags/tag10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sum_{j=0}^n ar^{j+1}$$&#10;\end{document}"/>
  <p:tag name="IGUANATEXSIZE" val="20"/>
</p:tagLst>
</file>

<file path=ppt/tags/tag1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bar{B}} $&#10;&#10;\end{document}"/>
  <p:tag name="IGUANATEXSIZE" val="14"/>
</p:tagLst>
</file>

<file path=ppt/tags/tag11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sum_{j=0}^n ar^{j+1}$$&#10;\end{document}"/>
  <p:tag name="IGUANATEXSIZE" val="20"/>
</p:tagLst>
</file>

<file path=ppt/tags/tag11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sum_{k=1}^{n+1} ar^{k}$$&#10;\end{document}"/>
  <p:tag name="IGUANATEXSIZE" val="20"/>
</p:tagLst>
</file>

<file path=ppt/tags/tag11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left(\sum_{k=0}^n ar^{k}\right) + (ar^{n + 1} -a)$$&#10;\end{document}"/>
  <p:tag name="IGUANATEXSIZE" val="15"/>
</p:tagLst>
</file>

<file path=ppt/tags/tag11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S_n + (ar^{n + 1} -a)$$&#10;\end{document}"/>
  <p:tag name="IGUANATEXSIZE" val="20"/>
</p:tagLst>
</file>

<file path=ppt/tags/tag11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rS_n= S_n + (ar^{n + 1} -a)$$&#10;\end{document}"/>
  <p:tag name="IGUANATEXSIZE" val="20"/>
</p:tagLst>
</file>

<file path=ppt/tags/tag11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_n= \frac{ar^{n + 1} -a}{r -1}$$&#10;\end{document}"/>
  <p:tag name="IGUANATEXSIZE" val="15"/>
</p:tagLst>
</file>

<file path=ppt/tags/tag11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_n = \sum_{j=0}^n ar^{j} = \sum_{j = 0}^{n}a = (n + 1)a$$&#10;\end{document}"/>
  <p:tag name="IGUANATEXSIZE" val="15"/>
</p:tagLst>
</file>

<file path=ppt/tags/tag11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begin{tabular}{l}&#10;$r_1 = 0.d_{11}d_{12}d_{13}d_{14}d_{15}d_{16}\ldots$\\&#10;$r_2 = 0.d_{21}d_{22}d_{23}d_{24}d_{25}d_{26}\ldots$\\&#10;$r_3 = 0.d_{31}d_{32}d_{33}d_{34}d_{35}d_{36}\ldots$\\&#10;\hspace{.5cm}$\vdots$&#10;\end{tabular}&#10;\end{document}"/>
  <p:tag name="IGUANATEXSIZE" val="15"/>
</p:tagLst>
</file>

<file path=ppt/tags/tag11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r = .r_1r_2r_3r_4\ldots$&#10;\end{document}"/>
  <p:tag name="IGUANATEXSIZE" val="15"/>
</p:tagLst>
</file>

<file path=ppt/tags/tag11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r_i = 3\; \mbox{if}\; d_{ii} \not= 3 \;\; \mbox{and}\;\; r_i = 4\; \mbox{if}\; d_{ii} = 3$&#10;\end{document}"/>
  <p:tag name="IGUANATEXSIZE" val="15"/>
</p:tagLst>
</file>

<file path=ppt/tags/tag1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 - B) \cup (B - A)$&#10;&#10;\end{document}"/>
  <p:tag name="IGUANATEXSIZE" val="30"/>
</p:tagLst>
</file>

<file path=ppt/tags/tag12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left[\begin{array}{ll}&#10;1 &amp; 1\\&#10;0 &amp;2\\&#10;1&amp; 3&#10;\end{array}&#10;\right]&#10;$$&#10;&#10;\end{document}"/>
  <p:tag name="IGUANATEXSIZE" val="20"/>
</p:tagLst>
</file>

<file path=ppt/tags/tag12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12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12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bf A}\; = \;\left[\begin{array}{cccc}&#10;a_{11} &amp; a_{12}&amp; \ldots  &amp; a_{1n}\\&#10;a_{21} &amp; a_{22} &amp; \ldots &amp; a_{2n}\\&#10;. &amp; . &amp;  &amp; .\\&#10;. &amp; . &amp;   &amp; .\\&#10;a_{m1} &amp; a_{m2} &amp; \ldots &amp; a_{mn}&#10;\end{array}&#10;\right]&#10;$$&#10;&#10;\end{document}"/>
  <p:tag name="IGUANATEXSIZE" val="15"/>
</p:tagLst>
</file>

<file path=ppt/tags/tag12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left[\begin{array}{c}&#10;a_{1j}\\&#10;a_{2j} \\&#10;. \\&#10;. \\&#10;a_{mj}&#10;\end{array}&#10;\right]&#10;$$&#10;&#10;\end{document}"/>
  <p:tag name="IGUANATEXSIZE" val="15"/>
</p:tagLst>
</file>

<file path=ppt/tags/tag12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12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12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left[\begin{array}{rrr}&#10;1 &amp;0 &amp; -1\\&#10;2 &amp;2&amp; -3\\&#10;3&amp; 4 &amp; 0&#10;\end{array}&#10;\right]&#10;\; + \;&#10;\left[&#10;\begin{array}{rrr}&#10;3 &amp; 4 &amp; -1\\&#10;1 &amp; -3 &amp; 0\\&#10;-1 &amp; 1 &amp; 2\\&#10;\end{array}&#10;\right]&#10;\;&#10;=&#10;\;&#10;\left[&#10;\begin{array}{rrr}&#10;4 &amp; 4 &amp; -2\\3 &amp; -1 &amp; -3\\&#10;2 &amp; 5 &amp; 2&#10;\end{array}&#10;\right]&#10;$$&#10;&#10;\end{document}"/>
  <p:tag name="IGUANATEXSIZE" val="20"/>
</p:tagLst>
</file>

<file path=ppt/tags/tag12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12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1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 \oplus B$&#10;&#10;\end{document}"/>
  <p:tag name="IGUANATEXSIZE" val="30"/>
</p:tagLst>
</file>

<file path=ppt/tags/tag13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left[&#10;\begin{array}{rrr}&#10;1 &amp;0 &amp; 4\\&#10;2 &amp;1&amp; 1\\&#10;3&amp; 1 &amp; 0\\&#10;0 &amp; 2 &amp;2&#10;\end{array}&#10;\right]&#10;\;&#10;\left[&#10;\begin{array}{rr}&#10;2 &amp; 4\\&#10;1 &amp; 1\\&#10;3 &amp; 0\\&#10;\end{array}&#10;\right]&#10;\;&#10;=&#10;\;&#10;\left[&#10;\begin{array}{rr}&#10;14 &amp; 4 \\8 &amp; 9\\&#10;7 &amp; 13\\ 8 &amp; 2&#10;\end{array}&#10;\right]&#10;$$&#10;&#10;\end{document}"/>
  <p:tag name="IGUANATEXSIZE" val="15"/>
</p:tagLst>
</file>

<file path=ppt/tags/tag13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13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13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13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usepackage{color}&#10;\begin{document}&#10;$${\bf A}\; = \;\left[\begin{array}{cccc}&#10;a_{11} &amp; a_{12}&amp; \ldots  &amp; a_{1k}\\&#10;a_{21} &amp; a_{22} &amp; \ldots &amp; a_{2k}\\&#10;. &amp; . &amp;  &amp; .\\&#10;. &amp; . &amp;   &amp; .\\&#10;{\color{red}a_{i1}} &amp; {\color{red}a_{i2}} &amp; {\color{red}\ldots} &amp; {\color{red}a_{ik}}\\&#10;. &amp; . &amp;   &amp; .\\&#10;. &amp; . &amp; &amp; .\\&#10;a_{m1} &amp; a_{m2} &amp; \ldots &amp; a_{mk}&#10;\end{array}&#10;\right]&#10;$$&#10;&#10;\end{document}"/>
  <p:tag name="IGUANATEXSIZE" val="15"/>
</p:tagLst>
</file>

<file path=ppt/tags/tag13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usepackage{color}&#10;\begin{document}&#10;$${\bf B}\; = \;\left[\begin{array}{cccccc}&#10;b_{11} &amp; a_{12}&amp; \ldots &amp; {\color{red}b_{1j}}&amp; \ldots  &amp; b_{1n}\\&#10;b_{21} &amp; b_{22} &amp; \ldots &amp; {\color{red}b_{2j}} &amp; \ldots &amp; b_{2n}\\&#10;. &amp; . &amp;  &amp; .\\&#10;. &amp; . &amp;   &amp; .\\&#10;b_{k1} &amp; b_{k2} &amp; \ldots &amp; {\color{red} b_{kj}} &amp; \ldots &amp; b_{kn}&#10;\end{array}&#10;\right]&#10;$$&#10;&#10;\end{document}"/>
  <p:tag name="IGUANATEXSIZE" val="15"/>
</p:tagLst>
</file>

<file path=ppt/tags/tag13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usepackage{color}&#10;\begin{document}&#10;$${\bf AB}\; = \;\left[\begin{array}{cccc}&#10;c_{11} &amp; c_{12}&amp; \ldots &amp; c_{1n}\\&#10;c_{21} &amp; c_{22} &amp; \ldots &amp; c_{2n}\\&#10;. &amp; . &amp;  &amp; .\\&#10;. &amp; . &amp; {\color{red}c_{ij}} &amp; .\\&#10;. &amp; . &amp;   &amp; .\\&#10;c_{m1} &amp; c_{m2} &amp; \ldots &amp; c_{mn}&#10;\end{array}&#10;\right]&#10;$$&#10;&#10;\end{document}"/>
  <p:tag name="IGUANATEXSIZE" val="15"/>
</p:tagLst>
</file>

<file path=ppt/tags/tag137.xml><?xml version="1.0" encoding="utf-8"?>
<p:tagLst xmlns:a="http://schemas.openxmlformats.org/drawingml/2006/main" xmlns:r="http://schemas.openxmlformats.org/officeDocument/2006/relationships" xmlns:p="http://schemas.openxmlformats.org/presentationml/2006/main">
  <p:tag name="LATEXADDIN" val="\documentclass{article}&#10;\usepackage{amsmath}&#10;\usepackage{color}&#10;\pagestyle{empty}&#10;\begin{document}&#10;$$&#10;{\color{red}c_{ij} = a_{i1}b_{1j} + a_{i2}b_{2j} + \dots + a_{ik}b_{kj}}&#10;$$&#10;\end{document}"/>
  <p:tag name="IGUANATEXSIZE" val="20"/>
</p:tagLst>
</file>

<file path=ppt/tags/tag13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bf A} = \left[\begin{array}{ll}&#10;1 &amp; 1\\&#10;2 &amp;1\end{array}&#10;\right]&#10;$$&#10;&#10;\end{document}"/>
  <p:tag name="IGUANATEXSIZE" val="20"/>
</p:tagLst>
</file>

<file path=ppt/tags/tag13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bf B} = \left[\begin{array}{ll}&#10;2 &amp; 1\\&#10;1 &amp;1\end{array}&#10;\right]&#10;$$&#10;&#10;\end{document}"/>
  <p:tag name="IGUANATEXSIZE" val="20"/>
</p:tagLst>
</file>

<file path=ppt/tags/tag1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 \oplus B$&#10;&#10;\end{document}"/>
  <p:tag name="IGUANATEXSIZE" val="25"/>
</p:tagLst>
</file>

<file path=ppt/tags/tag14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bf AB} = \left[\begin{array}{ll}&#10;2 &amp; 2\\&#10;5 &amp;3\end{array}&#10;\right]&#10;$$&#10;&#10;\end{document}"/>
  <p:tag name="IGUANATEXSIZE" val="20"/>
</p:tagLst>
</file>

<file path=ppt/tags/tag14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bf BA} = \left[\begin{array}{ll}&#10;4 &amp; 3\\&#10;3 &amp;2\end{array}&#10;\right]&#10;$$&#10;&#10;\end{document}"/>
  <p:tag name="IGUANATEXSIZE" val="20"/>
</p:tagLst>
</file>

<file path=ppt/tags/tag14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usepackage{color}&#10;\begin{document}&#10;$${\bf I}_{\bf n}\; = \;\left[\begin{array}{cccc}&#10;1 &amp; 0&amp; \ldots &amp; 0\\&#10;0 &amp; 1 &amp; \ldots &amp; 0\\&#10;. &amp; . &amp;  &amp; .\\&#10;. &amp; . &amp; . &amp; .\\&#10;. &amp; . &amp;   &amp; .\\&#10;0 &amp; 0 &amp; \ldots &amp; 1&#10;\end{array}&#10;\right]&#10;$$&#10;&#10;\end{document}"/>
  <p:tag name="IGUANATEXSIZE" val="15"/>
</p:tagLst>
</file>

<file path=ppt/tags/tag14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14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14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mbox{The transpose of the matrix}\;&#10;\left[&#10;\begin{array}{rrr}&#10;1 &amp;2 &amp; 3\\&#10;4 &amp;5&amp; 6\\&#10;\end{array}&#10;\right]&#10;\;&#10;\mbox{is the matrix}&#10;\;&#10;\left[&#10;\begin{array}{rr}&#10;1 &amp; 4 \\2 &amp; 5\\&#10;3 &amp; 6&#10;\end{array}&#10;\right].&#10;$$&#10;&#10;\end{document}"/>
  <p:tag name="IGUANATEXSIZE" val="20"/>
</p:tagLst>
</file>

<file path=ppt/tags/tag14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14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14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mbox{The matrix}\;&#10;\left[&#10;\begin{array}{rrr}&#10;1 &amp;1 &amp; 0\\&#10;1 &amp;0&amp; 1\\&#10;0 &amp; 1 &amp; 0&#10;\end{array}&#10;\right]&#10;\;&#10;\mbox{is square.}&#10;$$&#10;&#10;\end{document}"/>
  <p:tag name="IGUANATEXSIZE" val="20"/>
</p:tagLst>
</file>

<file path=ppt/tags/tag14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b_1 \wedge b_2 =  \left\{&#10;\begin{array}{ll}&#10;1 &amp;\mbox{if}\; b_1 = b_2 = 1\\&#10;0 &amp; \mbox{otherwise}&#10;\end{array}&#10;\right.&#10;\]&#10;\end{document}"/>
  <p:tag name="IGUANATEXSIZE" val="20"/>
</p:tagLst>
</file>

<file path=ppt/tags/tag1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up \emptyset = A$&#10;&#10;&#10;\end{document}"/>
  <p:tag name="IGUANATEXSIZE" val="30"/>
</p:tagLst>
</file>

<file path=ppt/tags/tag15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b_1 \vee b_2 =  \left\{&#10;\begin{array}{ll}&#10;1 &amp;\mbox{if}\; b_1 = 1\; \mbox{or}\;  b_2 = 1\\&#10;0 &amp; \mbox{otherwise}&#10;\end{array}&#10;\right.&#10;\]&#10;\end{document}"/>
  <p:tag name="IGUANATEXSIZE" val="20"/>
</p:tagLst>
</file>

<file path=ppt/tags/tag15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bf A} = &#10;\left[&#10;\begin{array}{lll}&#10;1 &amp;0 &amp; 1\\&#10;0 &amp;1&amp; 0&#10;\end{array}&#10;\right],&#10;$$&#10;&#10;\end{document}"/>
  <p:tag name="IGUANATEXSIZE" val="20"/>
</p:tagLst>
</file>

<file path=ppt/tags/tag15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bf B} = &#10;\left[&#10;\begin{array}{lll}&#10;0 &amp;1 &amp; 0\\&#10;1 &amp;1&amp; 0&#10;\end{array}&#10;\right].&#10;$$&#10;&#10;\end{document}"/>
  <p:tag name="IGUANATEXSIZE" val="20"/>
</p:tagLst>
</file>

<file path=ppt/tags/tag15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bf A}\vee {\bf B} = &#10;\left[&#10;\begin{array}{lll}&#10;1\vee 0  &amp;0\vee 1 &amp; 1\vee 0\\&#10;0\vee 1 &amp;1\vee 1&amp; 0\vee 0&#10;\end{array}&#10;\right]&#10;=&#10;\left[&#10;\begin{array}{lll}&#10;1 &amp; 1 &amp; 1\\&#10;1 &amp; 1 &amp; 0&#10;\end{array}&#10;\right].&#10;$$&#10;&#10;\end{document}"/>
  <p:tag name="IGUANATEXSIZE" val="20"/>
</p:tagLst>
</file>

<file path=ppt/tags/tag15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bf A}\wedge {\bf B} = &#10;\left[&#10;\begin{array}{lll}&#10;1\wedge 0  &amp;0\wedge 1 &amp; 1\wedge 0\\&#10;0\wedge 1 &amp;1\wedge 1&amp; 0\wedge 0&#10;\end{array}&#10;\right]&#10;=&#10;\left[&#10;\begin{array}{lll}&#10;0 &amp; 0 &amp; 0\\&#10;0 &amp; 1 &amp; 0&#10;\end{array}&#10;\right].&#10;$$&#10;&#10;\end{document}"/>
  <p:tag name="IGUANATEXSIZE" val="20"/>
</p:tagLst>
</file>

<file path=ppt/tags/tag15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bf A} = &#10;\left[&#10;\begin{array}{ll}&#10;1 &amp;0\\&#10;0 &amp;1\\&#10;1&amp;0&#10;\end{array}&#10;\right],&#10;$$&#10;&#10;\end{document}"/>
  <p:tag name="IGUANATEXSIZE" val="20"/>
</p:tagLst>
</file>

<file path=ppt/tags/tag15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bf B} = &#10;\left[&#10;\begin{array}{lll}&#10;1 &amp;1 &amp; 0\\&#10;0 &amp;1&amp; 1&#10;\end{array}&#10;\right].&#10;$$&#10;&#10;\end{document}"/>
  <p:tag name="IGUANATEXSIZE" val="20"/>
</p:tagLst>
</file>

<file path=ppt/tags/tag15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15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15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1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ap U = A$&#10;&#10;&#10;\end{document}"/>
  <p:tag name="IGUANATEXSIZE" val="30"/>
</p:tagLst>
</file>

<file path=ppt/tags/tag16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10;\left[&#10;\begin{array}{lll}&#10;1 &amp; 1 &amp; 0\\&#10;0 &amp; 1 &amp; 1\\&#10;1 &amp; 1 &amp; 0&#10;\end{array}&#10;\right].&#10;$$&#10;&#10;\end{document}"/>
  <p:tag name="IGUANATEXSIZE" val="20"/>
</p:tagLst>
</file>

<file path=ppt/tags/tag16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10;\left[&#10;\begin{array}{lll}&#10;1\vee 0 &amp; 1\vee 0 &amp; 0\vee 0\\&#10;0\vee 0 &amp; 0\vee 1 &amp; 0\vee 1\\&#10;1\vee 0  &amp; 1\vee 0 &amp; 0\vee 0&#10;\end{array}&#10;\right]&#10;$$&#10;&#10;\end{document}"/>
  <p:tag name="IGUANATEXSIZE" val="20"/>
</p:tagLst>
</file>

<file path=ppt/tags/tag16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bf A} \odot {\bf B} =&#10;\left[&#10;\begin{array}{lll}&#10;(1\wedge 1)\vee (0\wedge 0) &amp; (1\wedge 1)\vee (0\wedge 1) &amp; (1\wedge0)\vee (0\wedge 1)\\&#10;(0\wedge 1)\vee (1\wedge0) &amp; (0\wedge 1)\vee (1\wedge 1) &amp; (0\wedge 0)\vee (1 \wedge 1)\\&#10;(1\wedge 1)\vee (0\wedge 0)  &amp; (1\wedge 1)\vee (0\wedge 1) &amp; (1 \wedge0) \vee (0\wedge 1)&#10;\end{array}&#10;\right]&#10;$$&#10;&#10;\end{document}"/>
  <p:tag name="IGUANATEXSIZE" val="20"/>
</p:tagLst>
</file>

<file path=ppt/tags/tag16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bf A}^{[r]} =  \underbrace{{\bf A}\odot {\bf A} \odot ...\odot {\bf A}}_{r\; \mbox{\footnotesize times}}&#10;\mbox{.}\]&#10;\end{document}"/>
  <p:tag name="IGUANATEXSIZE" val="20"/>
</p:tagLst>
</file>

<file path=ppt/tags/tag16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bf A} =&#10;\left[&#10;\begin{array}{lll}&#10;0 &amp; 0 &amp; 1\\&#10;1 &amp; 0 &amp; 0\\&#10;1 &amp; 1 &amp; 0&#10;\end{array}&#10;\right].&#10;$$&#10;&#10;\end{document}"/>
  <p:tag name="IGUANATEXSIZE" val="14"/>
</p:tagLst>
</file>

<file path=ppt/tags/tag16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bf A}^{[2]} = {\bf A} \odot {\bf A} =&#10;\left[&#10;\begin{array}{lll}&#10;1 &amp; 1 &amp; 0\\&#10;0 &amp; 0 &amp; 1\\&#10;1 &amp; 0 &amp; 1&#10;\end{array}&#10;\right]&#10;$$&#10;&#10;\end{document}"/>
  <p:tag name="IGUANATEXSIZE" val="15"/>
</p:tagLst>
</file>

<file path=ppt/tags/tag16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bf A}^{[3]} = {\bf A}^{[2]} \odot {\bf A} =&#10;\left[&#10;\begin{array}{lll}&#10;1 &amp; 0 &amp; 1\\&#10;1 &amp; 1 &amp; 0\\&#10;1 &amp; 1 &amp; 1&#10;\end{array}&#10;\right]&#10;$$&#10;&#10;\end{document}"/>
  <p:tag name="IGUANATEXSIZE" val="15"/>
</p:tagLst>
</file>

<file path=ppt/tags/tag16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bf A}^{[4]} = {\bf A}^{[3]} \odot {\bf A} =&#10;\left[&#10;\begin{array}{lll}&#10;1 &amp; 1 &amp; 1\\&#10;1 &amp; 0 &amp; 1\\&#10;1 &amp; 1 &amp; 1&#10;\end{array}&#10;\right]&#10;$$&#10;&#10;\end{document}"/>
  <p:tag name="IGUANATEXSIZE" val="15"/>
</p:tagLst>
</file>

<file path=ppt/tags/tag16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bf A}^{[5]} =&#10;\left[&#10;\begin{array}{lll}&#10;1 &amp; 1 &amp; 1\\&#10;1 &amp; 1 &amp; 1\\&#10;1 &amp; 1 &amp; 1&#10;\end{array}&#10;\right]&#10;\;\;\bf{A}^{[n]} = {\bf A}^{5} \;\; \;\;\mbox{for all positive integers $n$ with $n \geq 5$}&#10;.$$&#10;&#10;\end{document}"/>
  <p:tag name="IGUANATEXSIZE" val="15"/>
</p:tagLst>
</file>

<file path=ppt/tags/tag1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up U = U$&#10;&#10;&#10;\end{document}"/>
  <p:tag name="IGUANATEXSIZE" val="30"/>
</p:tagLst>
</file>

<file path=ppt/tags/tag1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ap \emptyset = \emptyset$&#10;&#10;&#10;\end{document}"/>
  <p:tag name="IGUANATEXSIZE" val="30"/>
</p:tagLst>
</file>

<file path=ppt/tags/tag1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up A = A$&#10;&#10;&#10;\end{document}"/>
  <p:tag name="IGUANATEXSIZE" val="30"/>
</p:tagLst>
</file>

<file path=ppt/tags/tag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forall x (x \in A \rightarrow x \in B)$&#10;&#10;\end{document}"/>
  <p:tag name="IGUANATEXSIZE" val="25"/>
</p:tagLst>
</file>

<file path=ppt/tags/tag2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ap A = A$&#10;&#10;&#10;\end{document}"/>
  <p:tag name="IGUANATEXSIZE" val="30"/>
</p:tagLst>
</file>

<file path=ppt/tags/tag2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overline{(\overline{A})} = A$&#10;&#10;&#10;\end{document}"/>
  <p:tag name="IGUANATEXSIZE" val="30"/>
</p:tagLst>
</file>

<file path=ppt/tags/tag2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up B = B \cup A$&#10;&#10;&#10;\end{document}"/>
  <p:tag name="IGUANATEXSIZE" val="30"/>
</p:tagLst>
</file>

<file path=ppt/tags/tag2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ap B = B \cap A$&#10;&#10;&#10;\end{document}"/>
  <p:tag name="IGUANATEXSIZE" val="30"/>
</p:tagLst>
</file>

<file path=ppt/tags/tag2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up (B \cup C) = (A \cup B) \cup C$&#10;&#10;&#10;\end{document}"/>
  <p:tag name="IGUANATEXSIZE" val="30"/>
</p:tagLst>
</file>

<file path=ppt/tags/tag2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ap (B \cap C) = (A \cap B) \cap C$&#10;&#10;&#10;\end{document}"/>
  <p:tag name="IGUANATEXSIZE" val="30"/>
</p:tagLst>
</file>

<file path=ppt/tags/tag2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ap (B \cup C) = (A \cap B) \cup (A \cap C)$&#10;&#10;&#10;\end{document}"/>
  <p:tag name="IGUANATEXSIZE" val="30"/>
</p:tagLst>
</file>

<file path=ppt/tags/tag2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up (B \cap C) = (A \cup B) \cap (A \cup C)$&#10;&#10;&#10;\end{document}"/>
  <p:tag name="IGUANATEXSIZE" val="30"/>
</p:tagLst>
</file>

<file path=ppt/tags/tag2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overline{A \cup B} = \overline{A} \cap \overline{B}$&#10;&#10;&#10;\end{document}"/>
  <p:tag name="IGUANATEXSIZE" val="30"/>
</p:tagLst>
</file>

<file path=ppt/tags/tag2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overline{A \cap B} = \overline{A} \cup \overline{B}$&#10;&#10;&#10;\end{document}"/>
  <p:tag name="IGUANATEXSIZE" val="30"/>
</p:tagLst>
</file>

<file path=ppt/tags/tag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orall x [ (x\in A \rightarrow  x \in B) \wedge (x \in B \rightarrow x \in A)]$&#10;&#10;\end{document}"/>
  <p:tag name="IGUANATEXSIZE" val="30"/>
</p:tagLst>
</file>

<file path=ppt/tags/tag3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up (A \cap B) = A$&#10;&#10;&#10;\end{document}"/>
  <p:tag name="IGUANATEXSIZE" val="30"/>
</p:tagLst>
</file>

<file path=ppt/tags/tag3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ap (A \cup B) = A$&#10;&#10;&#10;\end{document}"/>
  <p:tag name="IGUANATEXSIZE" val="30"/>
</p:tagLst>
</file>

<file path=ppt/tags/tag3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up \overline{A} = U$&#10;&#10;&#10;\end{document}"/>
  <p:tag name="IGUANATEXSIZE" val="30"/>
</p:tagLst>
</file>

<file path=ppt/tags/tag3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ap \overline{A} = \emptyset$&#10;&#10;&#10;\end{document}"/>
  <p:tag name="IGUANATEXSIZE" val="30"/>
</p:tagLst>
</file>

<file path=ppt/tags/tag3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overline{A \cap B} = \overline{A} \cup \overline{B}$&#10;&#10;\end{document}"/>
  <p:tag name="IGUANATEXSIZE" val="30"/>
</p:tagLst>
</file>

<file path=ppt/tags/tag3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overline{A} \cup \overline{B} \subseteq \overline{A \cap B}$&#10;&#10;\end{document}"/>
  <p:tag name="IGUANATEXSIZE" val="30"/>
</p:tagLst>
</file>

<file path=ppt/tags/tag3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overline{A \cap B} \subseteq \overline{A} \cup \overline{B}$&#10;&#10;\end{document}"/>
  <p:tag name="IGUANATEXSIZE" val="30"/>
</p:tagLst>
</file>

<file path=ppt/tags/tag3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overline{A \cap B} \subseteq \overline{A} \cup \overline{B}$&#10;&#10;\end{document}"/>
  <p:tag name="IGUANATEXSIZE" val="30"/>
</p:tagLst>
</file>

<file path=ppt/tags/tag3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begin{tabular}{ll}&#10;$x \in \overline{A \cap B}$ &amp; by assumption\\&#10;$x \not\in A \cap B$&amp; defn. of complement\\&#10;$\neg((x \in A) \wedge (x \in B))$&amp; defn. of intersection\\&#10;$\neg (x \in A) \vee \neg (x \in B)$ &amp; 1st De Morgan Law for Prop Logic\\&#10;$x \not\in A \vee x \not\in B$ &amp; defn. of negation\\&#10;$x \in \overline{A} \vee x \in \overline{B}$&amp; defn. of complement\\&#10;$x \in \overline{A} \cup \overline{B}$&amp; defn. of union\\&#10;\end{tabular}&#10;\end{document}"/>
  <p:tag name="IGUANATEXSIZE" val="20"/>
</p:tagLst>
</file>

<file path=ppt/tags/tag3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begin{tabular}{ll}&#10;$x \in \overline{A} \cup \overline{B}$ &amp; by assumption\\&#10;$(x \in \overline{A}) \vee (x \in \overline{B})$&amp; defn. of union\\&#10;$(x \not\in A) \vee (x \not\in B)$ &amp; defn. of complement\\&#10;$\neg(x \in A) \vee \neg(x \in B)$ &amp; defn. of negation\\&#10;$\neg(( x \in A) \wedge (x \in B))$&amp; by 1st De Morgan Law for Prop Logic\\&#10;$\neg (x \in A \cap B)$&amp; defn. of intersection\\&#10;$x \in \overline{A \cap B}$ &amp;defn. of complement&#10;\end{tabular}&#10;\end{document}"/>
  <p:tag name="IGUANATEXSIZE" val="20"/>
</p:tagLst>
</file>

<file path=ppt/tags/tag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10;&#10;$\forall x ( x \in A \leftrightarrow x \in B)$&#10;\end{document}"/>
  <p:tag name="IGUANATEXSIZE" val="30"/>
</p:tagLst>
</file>

<file path=ppt/tags/tag4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overline{A} \cup \overline{B} \subseteq \overline{A \cap B}$&#10;&#10;\end{document}"/>
  <p:tag name="IGUANATEXSIZE" val="30"/>
</p:tagLst>
</file>

<file path=ppt/tags/tag4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begin{tabular}{llll}&#10;$\overline{A \cap B}$ &amp; = &amp; $\{x| x \not\in A \cap B \}$ &amp; by defn. of complement\\&#10;&amp;=&amp; $\{ x | \neg (x \in (A \cap B))\}$&amp; by defn. of does not belong symbol\\&#10;&amp;=&amp; $\{x | \neg (x \in A \wedge x \in B\}$ &amp; by defn. of intersection\\&#10;&amp;=&amp; $\{x | \neg(x \in A) \vee \neg(x \in B)\}$ &amp;by 1st De Morgan law\\&#10;&amp;&amp;&amp; for Prop Logic\\&#10;&amp;=&amp; $\{x | x \not\in A \vee x \not\in B\}$ &amp; by defn. of not belong symbol\\&#10;&amp;=&amp; $\{x | x \in \overline{A} \vee x \in \overline{B}\}$&amp; by defn. of complement\\&#10;&amp;=&amp; $\{x | x \in \overline{A} \cup \overline{B}\}$&amp; by defn. of union\\&#10;&amp;=&amp; $\overline{A} \cup \overline{B}$&amp; by meaning of notation&#10;\end{tabular}&#10;&#10;\end{document}"/>
  <p:tag name="IGUANATEXSIZE" val="20"/>
</p:tagLst>
</file>

<file path=ppt/tags/tag4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B \cap C$&#10;&#10;\end{document}"/>
  <p:tag name="IGUANATEXSIZE" val="20"/>
</p:tagLst>
</file>

<file path=ppt/tags/tag4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 \cup (B \cap C)$&#10;&#10;\end{document}"/>
  <p:tag name="IGUANATEXSIZE" val="20"/>
</p:tagLst>
</file>

<file path=ppt/tags/tag4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 \cup B$&#10;&#10;\end{document}"/>
  <p:tag name="IGUANATEXSIZE" val="20"/>
</p:tagLst>
</file>

<file path=ppt/tags/tag4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 \cup C$&#10;&#10;\end{document}"/>
  <p:tag name="IGUANATEXSIZE" val="20"/>
</p:tagLst>
</file>

<file path=ppt/tags/tag4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 \cup B )\cap (A \cup C)$&#10;&#10;\end{document}"/>
  <p:tag name="IGUANATEXSIZE" val="20"/>
</p:tagLst>
</file>

<file path=ppt/tags/tag4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up (B \cap C) = (A \cup B) \cap (A \cup C)$&#10;&#10;&#10;\end{document}"/>
  <p:tag name="IGUANATEXSIZE" val="30"/>
</p:tagLst>
</file>

<file path=ppt/tags/tag4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bigcup_{i = 1}^{n}A_i =  A_1 \cup A_2 \cup \ldots \cup A_n\]&#10;&#10;\end{document}"/>
  <p:tag name="IGUANATEXSIZE" val="15"/>
</p:tagLst>
</file>

<file path=ppt/tags/tag4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bigcap_{i = 1}^{n}A_i =  A_1 \cap A_2 \cap \ldots\cap A_n\]&#10;&#10;\end{document}"/>
  <p:tag name="IGUANATEXSIZE" val="15"/>
</p:tagLst>
</file>

<file path=ppt/tags/tag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orall x (x \in A \rightarrow x \in  B) \wedge \exists x (x \in B \wedge x \not\in A)$&#10;&#10;\end{document}"/>
  <p:tag name="IGUANATEXSIZE" val="30"/>
</p:tagLst>
</file>

<file path=ppt/tags/tag5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bigcup_{i = 1}^{n}A_i =\bigcup_{i = 1}^{n} \{i, i+ 1, i +2,...\} = \{1,2,3,...\}\]&#10;&#10;\end{document}"/>
  <p:tag name="IGUANATEXSIZE" val="15"/>
</p:tagLst>
</file>

<file path=ppt/tags/tag5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bigcap_{i = 1}^{n}A_i = \bigcap_{i = 1}^{n} \{i, i + 1, i + 2, ...\} =  \{n, n + 1, n + 2, .....\} = A_n\]&#10;&#10;\end{document}"/>
  <p:tag name="IGUANATEXSIZE" val="15"/>
</p:tagLst>
</file>

<file path=ppt/tags/tag5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orall x [x \in A \rightarrow \exists y[y \in B \wedge (x,y) \in f]]$&#10;&#10;\end{document}"/>
  <p:tag name="IGUANATEXSIZE" val="30"/>
</p:tagLst>
</file>

<file path=ppt/tags/tag5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orall x, y_1, y_2 [[(x,y_1) \in f \wedge (x,y_2)] \rightarrow y_1 = y_2]$&#10;&#10;\end{document}"/>
  <p:tag name="IGUANATEXSIZE" val="30"/>
</p:tagLst>
</file>

<file path=ppt/tags/tag5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S) = \{f(s) | s \in S\}$&#10;&#10;\end{document}"/>
  <p:tag name="IGUANATEXSIZE" val="30"/>
</p:tagLst>
</file>

<file path=ppt/tags/tag5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 A \rightarrow B$&#10;&#10;\end{document}"/>
  <p:tag name="IGUANATEXSIZE" val="30"/>
</p:tagLst>
</file>

<file path=ppt/tags/tag5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b \in B$&#10;&#10;\end{document}"/>
  <p:tag name="IGUANATEXSIZE" val="30"/>
</p:tagLst>
</file>

<file path=ppt/tags/tag5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 \in A$&#10;&#10;\end{document}"/>
  <p:tag name="IGUANATEXSIZE" val="30"/>
</p:tagLst>
</file>

<file path=ppt/tags/tag5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a) = b$&#10;&#10;\end{document}"/>
  <p:tag name="IGUANATEXSIZE" val="30"/>
</p:tagLst>
</file>

<file path=ppt/tags/tag5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1}$&#10;&#10;&#10;&#10;\end{document}"/>
  <p:tag name="IGUANATEXSIZE" val="30"/>
</p:tagLst>
</file>

<file path=ppt/tags/tag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times B = \{(a,b) | a \in A \wedge b \in B\}$&#10;&#10;&#10;\end{document}"/>
  <p:tag name="IGUANATEXSIZE" val="30"/>
</p:tagLst>
</file>

<file path=ppt/tags/tag6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1}(y) = x\; \mbox{iff}\; f(x) = y$&#10;&#10;&#10;&#10;\end{document}"/>
  <p:tag name="IGUANATEXSIZE" val="30"/>
</p:tagLst>
</file>

<file path=ppt/tags/tag6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1}$&#10;&#10;&#10;&#10;\end{document}"/>
  <p:tag name="IGUANATEXSIZE" val="30"/>
</p:tagLst>
</file>

<file path=ppt/tags/tag6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 f(x) = x^{2}$&#10;&#10;&#10;&#10;\end{document}"/>
  <p:tag name="IGUANATEXSIZE" val="30"/>
</p:tagLst>
</file>

<file path=ppt/tags/tag6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circ g$&#10;&#10;&#10;&#10;\end{document}"/>
  <p:tag name="IGUANATEXSIZE" val="30"/>
</p:tagLst>
</file>

<file path=ppt/tags/tag6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circ g(x)\; = \; f(g(x))$&#10;&#10;&#10;&#10;\end{document}"/>
  <p:tag name="IGUANATEXSIZE" val="30"/>
</p:tagLst>
</file>

<file path=ppt/tags/tag6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circ g$&#10;&#10;&#10;&#10;\end{document}"/>
  <p:tag name="IGUANATEXSIZE" val="30"/>
</p:tagLst>
</file>

<file path=ppt/tags/tag6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x) = x^{2}$&#10;&#10;&#10;&#10;\end{document}"/>
  <p:tag name="IGUANATEXSIZE" val="30"/>
</p:tagLst>
</file>

<file path=ppt/tags/tag6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g(x) = 2x + 1$&#10;&#10;&#10;&#10;\end{document}"/>
  <p:tag name="IGUANATEXSIZE" val="30"/>
</p:tagLst>
</file>

<file path=ppt/tags/tag6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g(x)) = (2x + 1)^{2}$&#10;&#10;&#10;&#10;\end{document}"/>
  <p:tag name="IGUANATEXSIZE" val="30"/>
</p:tagLst>
</file>

<file path=ppt/tags/tag6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g(f(x)) = 2x^{2} + 1$&#10;&#10;&#10;&#10;\end{document}"/>
  <p:tag name="IGUANATEXSIZE" val="30"/>
</p:tagLst>
</file>

<file path=ppt/tags/tag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_1\times  A_2 \times \dots \times A_n =\\&#10;\hspace*{.5in} \{(a_1,a_2,\ldots, a_n) | a_i \in A_i\; \mbox{for}\; i = 1,2, \ldots n \}$&#10;&#10;&#10;\end{document}"/>
  <p:tag name="IGUANATEXSIZE" val="25"/>
</p:tagLst>
</file>

<file path=ppt/tags/tag7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x) = \lfloor x\rfloor$&#10;&#10;&#10;&#10;\end{document}"/>
  <p:tag name="IGUANATEXSIZE" val="30"/>
</p:tagLst>
</file>

<file path=ppt/tags/tag7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x) = \lceil x\rceil$&#10;&#10;&#10;&#10;\end{document}"/>
  <p:tag name="IGUANATEXSIZE" val="30"/>
</p:tagLst>
</file>

<file path=ppt/tags/tag7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lceil 3.5\rceil = 4$&#10;&#10;&#10;&#10;\end{document}"/>
  <p:tag name="IGUANATEXSIZE" val="30"/>
</p:tagLst>
</file>

<file path=ppt/tags/tag7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lfloor 3.5\rfloor = 3$&#10;&#10;&#10;&#10;\end{document}"/>
  <p:tag name="IGUANATEXSIZE" val="30"/>
</p:tagLst>
</file>

<file path=ppt/tags/tag7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lceil -1.5\rceil = -1$&#10;&#10;&#10;&#10;\end{document}"/>
  <p:tag name="IGUANATEXSIZE" val="30"/>
</p:tagLst>
</file>

<file path=ppt/tags/tag7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lfloor -1.5\rfloor = -2$&#10;&#10;&#10;&#10;\end{document}"/>
  <p:tag name="IGUANATEXSIZE" val="30"/>
</p:tagLst>
</file>

<file path=ppt/tags/tag7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 \sim \sqrt{2\pi n} (n/e)^{n}$&#10;&#10;\end{document}"/>
  <p:tag name="IGUANATEXSIZE" val="20"/>
</p:tagLst>
</file>

<file path=ppt/tags/tag7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n)\sim g(n)\doteq lim_{n\rightarrow \infty}f(n)/g(n) = 1$&#10;&#10;\end{document}"/>
  <p:tag name="IGUANATEXSIZE" val="20"/>
</p:tagLst>
</file>

<file path=ppt/tags/tag7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n\}$&#10;&#10;\end{document}"/>
  <p:tag name="IGUANATEXSIZE" val="30"/>
</p:tagLst>
</file>

<file path=ppt/tags/tag7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n\;=\; \frac{1}{n}$$&#10;&#10;\end{document}"/>
  <p:tag name="IGUANATEXSIZE" val="30"/>
</p:tagLst>
</file>

<file path=ppt/tags/tag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x \in D| P(x)\}$&#10;&#10;&#10;\end{document}"/>
  <p:tag name="IGUANATEXSIZE" val="30"/>
</p:tagLst>
</file>

<file path=ppt/tags/tag8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n\} \;=\; \{a_1, a_2, a_3, \ldots\}$$&#10;&#10;\end{document}"/>
  <p:tag name="IGUANATEXSIZE" val="30"/>
</p:tagLst>
</file>

<file path=ppt/tags/tag8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1, \frac{1}{2}, \frac{1}{3}, \frac{1}{4} \ldots $$&#10;&#10;\end{document}"/>
  <p:tag name="IGUANATEXSIZE" val="30"/>
</p:tagLst>
</file>

<file path=ppt/tags/tag8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a, ar, ar^{2}, \ldots, ar^{n}, \ldots$$&#10;&#10;\end{document}"/>
  <p:tag name="IGUANATEXSIZE" val="20"/>
</p:tagLst>
</file>

<file path=ppt/tags/tag8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b_n\} \; =\; \{b_0, b_1, b_2, b_3, b_4, \dots\} \;=\; &#10;\{1, -1, 1, -1, 1, \ldots\}$$&#10;&#10;\end{document}"/>
  <p:tag name="IGUANATEXSIZE" val="20"/>
</p:tagLst>
</file>

<file path=ppt/tags/tag8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c_n\} = \{c_0, c_1, c_2, c_3, c_4, \dots\} =&#10;\{2, 10, 50, 250, 1250, \ldots\}$$&#10;&#10;\end{document}"/>
  <p:tag name="IGUANATEXSIZE" val="20"/>
</p:tagLst>
</file>

<file path=ppt/tags/tag8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d_n\} = \{d_0, d_1, d_2, d_3, d_4, \dots\} =&#10;\{6, 2, \frac{2}{3}, \frac{2}{9}, \frac{2}{27}, \ldots\}$$&#10;&#10;\end{document}"/>
  <p:tag name="IGUANATEXSIZE" val="20"/>
</p:tagLst>
</file>

<file path=ppt/tags/tag8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a, a + d, a + 2d, \ldots, a + nd, \ldots$$&#10;&#10;\end{document}"/>
  <p:tag name="IGUANATEXSIZE" val="20"/>
</p:tagLst>
</file>

<file path=ppt/tags/tag8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s_n\} \; =\; \{s_0, s_1, s_2, s_3, s_4, \dots\} \;=\; &#10;\{-1, 3, 7, 11, 15, \ldots\}$$&#10;&#10;\end{document}"/>
  <p:tag name="IGUANATEXSIZE" val="20"/>
</p:tagLst>
</file>

<file path=ppt/tags/tag8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t_n\} = \{t_0, t_1, t_2, t_3, t_4, \dots\} =&#10;\{7, 4, 1, -2, -5, \ldots\}$$&#10;&#10;\end{document}"/>
  <p:tag name="IGUANATEXSIZE" val="20"/>
</p:tagLst>
</file>

<file path=ppt/tags/tag8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u_n\} = \{u_0, u_1, u_2, u_3, u_4, \dots\} =&#10;\{1, 3, 5, 7, 9, \ldots\}$$&#10;&#10;\end{document}"/>
  <p:tag name="IGUANATEXSIZE" val="20"/>
</p:tagLst>
</file>

<file path=ppt/tags/tag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x |  x\in A \vee x \in B\}$&#10;&#10;\end{document}"/>
  <p:tag name="IGUANATEXSIZE" val="30"/>
</p:tagLst>
</file>

<file path=ppt/tags/tag9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m, a_{m+1},   \dots, a_n$&#10;&#10;\end{document}"/>
  <p:tag name="IGUANATEXSIZE" val="30"/>
</p:tagLst>
</file>

<file path=ppt/tags/tag9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n\}$&#10;&#10;\end{document}"/>
  <p:tag name="IGUANATEXSIZE" val="25"/>
</p:tagLst>
</file>

<file path=ppt/tags/tag9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sum_{j=m}^{n} a_j   $$&#10;&#10;\end{document}"/>
  <p:tag name="IGUANATEXSIZE" val="30"/>
</p:tagLst>
</file>

<file path=ppt/tags/tag9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sum_{j=m}^{n} a_j   $&#10;&#10;\end{document}"/>
  <p:tag name="IGUANATEXSIZE" val="30"/>
</p:tagLst>
</file>

<file path=ppt/tags/tag9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sum_{m \leq j \leq n} a_j   $&#10;&#10;\end{document}"/>
  <p:tag name="IGUANATEXSIZE" val="30"/>
</p:tagLst>
</file>

<file path=ppt/tags/tag9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m + a_{m+1} +  \dots + a_n$&#10;&#10;\end{document}"/>
  <p:tag name="IGUANATEXSIZE" val="30"/>
</p:tagLst>
</file>

<file path=ppt/tags/tag9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j \in S} a_j$&#10;&#10;\end{document}"/>
  <p:tag name="IGUANATEXSIZE" val="30"/>
</p:tagLst>
</file>

<file path=ppt/tags/tag9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r^{0} + r^{1} + r^{2} + r^{3} + \dots + r^{n} = \sum_{0}^{n} r^j$$&#10;&#10;\end{document}"/>
  <p:tag name="IGUANATEXSIZE" val="20"/>
</p:tagLst>
</file>

<file path=ppt/tags/tag9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1 + \frac{1}{2} + \frac{1}{3} + \frac{1}{4} + \dots = \sum_{1}^{\infty} \frac{1}{i}$$&#10;&#10;\end{document}"/>
  <p:tag name="IGUANATEXSIZE" val="20"/>
</p:tagLst>
</file>

<file path=ppt/tags/tag9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mbox{If}\; S = \{2,5,7,10\}\; \mbox{then}\;\sum_{j \in S} a_j =  a_2 + a_5 + a_7 + a_{10}$$&#10;\;&#10;\end{document}"/>
  <p:tag name="IGUANATEXSIZE" val="2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34553</TotalTime>
  <Words>10064</Words>
  <Application>Microsoft Office PowerPoint</Application>
  <PresentationFormat>On-screen Show (4:3)</PresentationFormat>
  <Paragraphs>1193</Paragraphs>
  <Slides>144</Slides>
  <Notes>5</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144</vt:i4>
      </vt:variant>
    </vt:vector>
  </HeadingPairs>
  <TitlesOfParts>
    <vt:vector size="155" baseType="lpstr">
      <vt:lpstr>Arial</vt:lpstr>
      <vt:lpstr>Calibri</vt:lpstr>
      <vt:lpstr>Constantia</vt:lpstr>
      <vt:lpstr>Wingdings 2</vt:lpstr>
      <vt:lpstr>Cambria Math</vt:lpstr>
      <vt:lpstr>MS Reference Sans Serif</vt:lpstr>
      <vt:lpstr>Brush Script MT</vt:lpstr>
      <vt:lpstr>Symbol</vt:lpstr>
      <vt:lpstr>Wingdings</vt:lpstr>
      <vt:lpstr>Lucida Calligraphy</vt:lpstr>
      <vt:lpstr>Flow</vt:lpstr>
      <vt:lpstr>  Σύνολα, συναρτήσεις, ακολουθίες, αθροίσματα Basic Structures: Sets, Functions, Sequences, Sums, and Matrices</vt:lpstr>
      <vt:lpstr>Chapter Summary</vt:lpstr>
      <vt:lpstr>Γιατί είναι σημαντικά τα σύνολα </vt:lpstr>
      <vt:lpstr>Γιατί είναι σημαντικές οι συναρτήσεις</vt:lpstr>
      <vt:lpstr>Sets</vt:lpstr>
      <vt:lpstr>Section Summary</vt:lpstr>
      <vt:lpstr>Introduction</vt:lpstr>
      <vt:lpstr>Sets</vt:lpstr>
      <vt:lpstr>Describing a Set: Roster Method</vt:lpstr>
      <vt:lpstr>Μέθοδος καταλόγου – Roster Method</vt:lpstr>
      <vt:lpstr>Some Important Sets</vt:lpstr>
      <vt:lpstr>Δομητής συνόλων, δηλώνουμε τις ιδιότητες των μελών Set-Builder Notation</vt:lpstr>
      <vt:lpstr>Slide 13</vt:lpstr>
      <vt:lpstr>Διαστήματα – Interval Notation</vt:lpstr>
      <vt:lpstr>Καθολικό και κενό σύνολο Universal Set and Empty Set</vt:lpstr>
      <vt:lpstr>Απλή θεωρία συνόλων – Cantor </vt:lpstr>
      <vt:lpstr>Russell’s Paradox</vt:lpstr>
      <vt:lpstr>Slide 18</vt:lpstr>
      <vt:lpstr>Some things to remember</vt:lpstr>
      <vt:lpstr>Ισότητα συνόλων - Set Equality</vt:lpstr>
      <vt:lpstr>Υποσύνολα - Subsets</vt:lpstr>
      <vt:lpstr>Απόδειξη ότι το κενό σύνολο είναι υποσύνολο κάθε συνόλου</vt:lpstr>
      <vt:lpstr>Showing a Set is or is not a Subset of Another Set</vt:lpstr>
      <vt:lpstr>Άλλη μια ματιά στην ισότητα Another look at Equality of Sets</vt:lpstr>
      <vt:lpstr>Γνήσια υποσύνολα – Proper Subsets </vt:lpstr>
      <vt:lpstr>Μέγεθος συνόλου - Set Cardinality</vt:lpstr>
      <vt:lpstr>Δυναμοσύνολα - Power Sets</vt:lpstr>
      <vt:lpstr>Διατεταγμένες πλειάδες – Tuples Με συγκεκριμένη σειρά</vt:lpstr>
      <vt:lpstr>Καρτεσιανό γινόμενο – Cartesian Product</vt:lpstr>
      <vt:lpstr>Cartesian Product </vt:lpstr>
      <vt:lpstr>Σύνολα αλήθειας και ποσοτικοί δείκτες  Truth Sets of Quantifiers </vt:lpstr>
      <vt:lpstr>Set Operations</vt:lpstr>
      <vt:lpstr>Section Summary</vt:lpstr>
      <vt:lpstr>Boolean Algebra</vt:lpstr>
      <vt:lpstr>Ένωση - Union</vt:lpstr>
      <vt:lpstr>Τομή - Intersection</vt:lpstr>
      <vt:lpstr>Συμπλήρωμα – Complement του Α ως προς U</vt:lpstr>
      <vt:lpstr>Διαφορά 2 συνόλων - Difference</vt:lpstr>
      <vt:lpstr>   Πληθυκότητα της ένωσης – The Cardinality of the Union of Two Sets</vt:lpstr>
      <vt:lpstr>Review Questions</vt:lpstr>
      <vt:lpstr>Symmetric Difference (optional)</vt:lpstr>
      <vt:lpstr>Ταυτότητες συνόλων  Set Identities</vt:lpstr>
      <vt:lpstr>Ταυτότητες- Set Identities</vt:lpstr>
      <vt:lpstr>Set Identities</vt:lpstr>
      <vt:lpstr>Proving Set Identities</vt:lpstr>
      <vt:lpstr>Proof of Second De Morgan Law</vt:lpstr>
      <vt:lpstr>Proof of Second De Morgan Law </vt:lpstr>
      <vt:lpstr>Αποδεικνύοντας ότι το ένα είναι υποσύνολο του άλλου και το αντίστροφο Proof of Second De Morgan Law </vt:lpstr>
      <vt:lpstr>Με δομητή συνόλων  Set-Builder Notation: Second De Morgan Law </vt:lpstr>
      <vt:lpstr>Με πίνακα ιδιότητας μέλους Membership Table</vt:lpstr>
      <vt:lpstr>Γενικευμένες ενώσεις και τομές Generalized Unions and Intersections</vt:lpstr>
      <vt:lpstr>Functions</vt:lpstr>
      <vt:lpstr>Section Summary</vt:lpstr>
      <vt:lpstr>Συναρτήσεις – Functions</vt:lpstr>
      <vt:lpstr>Ορισμοί</vt:lpstr>
      <vt:lpstr>Functions </vt:lpstr>
      <vt:lpstr>Functions</vt:lpstr>
      <vt:lpstr>Representing Functions</vt:lpstr>
      <vt:lpstr>Questions</vt:lpstr>
      <vt:lpstr>Question on Functions and Sets </vt:lpstr>
      <vt:lpstr>Συναρτήσεις ένα-προς-ένα Ή μονότιμες συναρτήσεις Ή Μονομορφισμοί – Injections</vt:lpstr>
      <vt:lpstr>Επι-μορφισμοί - Surjections</vt:lpstr>
      <vt:lpstr>Ισομορφισμοί ή ένα-προς-ένα αντιστοιχίσεις - Bijections</vt:lpstr>
      <vt:lpstr>Πώς δείχνουμε ότι η f είναι ένα προς ένα και επί Showing that f is one-to-one or onto</vt:lpstr>
      <vt:lpstr>Showing that f is one-to-one or onto</vt:lpstr>
      <vt:lpstr>Αντίστροφες συναρτήσεις – Inverse Functions</vt:lpstr>
      <vt:lpstr>Inverse Functions </vt:lpstr>
      <vt:lpstr>Questions</vt:lpstr>
      <vt:lpstr>Questions</vt:lpstr>
      <vt:lpstr>Questions</vt:lpstr>
      <vt:lpstr>Composition</vt:lpstr>
      <vt:lpstr>Composition </vt:lpstr>
      <vt:lpstr>Composition</vt:lpstr>
      <vt:lpstr>Composition Questions</vt:lpstr>
      <vt:lpstr>Composition Questions</vt:lpstr>
      <vt:lpstr>Graphs of Functions</vt:lpstr>
      <vt:lpstr>Some Important Functions</vt:lpstr>
      <vt:lpstr>Floor and Ceiling Functions </vt:lpstr>
      <vt:lpstr>Floor and Ceiling Functions </vt:lpstr>
      <vt:lpstr>Proving Properties of Functions </vt:lpstr>
      <vt:lpstr>Παραγοντικές συναρτήσεις Factorial Function </vt:lpstr>
      <vt:lpstr>Partial Functions (optional)</vt:lpstr>
      <vt:lpstr>Ακολουθίες και αθροίσματα Sequences and Summations</vt:lpstr>
      <vt:lpstr>Section Summary</vt:lpstr>
      <vt:lpstr>Introduction</vt:lpstr>
      <vt:lpstr>Ακολουθίες - Sequences</vt:lpstr>
      <vt:lpstr>Sequences </vt:lpstr>
      <vt:lpstr>Γεωμετρική πρόοδος – Geometric Progression</vt:lpstr>
      <vt:lpstr>Αριθμητικής πρόοδος – Arithmetic Progression</vt:lpstr>
      <vt:lpstr>Συμβολοσειρές - Strings</vt:lpstr>
      <vt:lpstr>Αναδρομικές σχέσεις – Recurrence Relations</vt:lpstr>
      <vt:lpstr>Questions about Recurrence Relations</vt:lpstr>
      <vt:lpstr>Questions about Recurrence Relations</vt:lpstr>
      <vt:lpstr>Fibonacci Sequence</vt:lpstr>
      <vt:lpstr>Solving Recurrence Relations</vt:lpstr>
      <vt:lpstr>Επανάληψη – παράδειγμα Iterative Solution Example</vt:lpstr>
      <vt:lpstr>Iterative Solution Example</vt:lpstr>
      <vt:lpstr>Financial Application</vt:lpstr>
      <vt:lpstr>Financial Application</vt:lpstr>
      <vt:lpstr>Special Integer Sequences (opt)</vt:lpstr>
      <vt:lpstr>Questions on Special Integer Sequences (opt)</vt:lpstr>
      <vt:lpstr>Useful Sequences</vt:lpstr>
      <vt:lpstr>Guessing Sequences (optional)</vt:lpstr>
      <vt:lpstr>Integer Sequences (optional) </vt:lpstr>
      <vt:lpstr>Integer Sequences (optional)</vt:lpstr>
      <vt:lpstr>Summations</vt:lpstr>
      <vt:lpstr>Summations</vt:lpstr>
      <vt:lpstr>Product Notation (optional)</vt:lpstr>
      <vt:lpstr>Geometric Series</vt:lpstr>
      <vt:lpstr>Geometric Series</vt:lpstr>
      <vt:lpstr>Some Useful Summation Formulae </vt:lpstr>
      <vt:lpstr>Πληθυκότητα συνόλων  Cardinality of Sets</vt:lpstr>
      <vt:lpstr>Section Summary</vt:lpstr>
      <vt:lpstr>Cardinality</vt:lpstr>
      <vt:lpstr>Cardinality </vt:lpstr>
      <vt:lpstr>Showing that a Set is Countable</vt:lpstr>
      <vt:lpstr>Hilbert’s Grand Hotel</vt:lpstr>
      <vt:lpstr>Showing that a Set is Countable</vt:lpstr>
      <vt:lpstr>Showing that a Set is Countable</vt:lpstr>
      <vt:lpstr>The Positive Rational Numbers are Countable</vt:lpstr>
      <vt:lpstr>The Positive Rational Numbers are Countable</vt:lpstr>
      <vt:lpstr>Strings</vt:lpstr>
      <vt:lpstr>The set of all Java programs is countable.</vt:lpstr>
      <vt:lpstr>The Real Numbers are Uncountable</vt:lpstr>
      <vt:lpstr>Computability (Optional)</vt:lpstr>
      <vt:lpstr>Matrices</vt:lpstr>
      <vt:lpstr>Section Summary</vt:lpstr>
      <vt:lpstr>Matrices</vt:lpstr>
      <vt:lpstr>Matrix</vt:lpstr>
      <vt:lpstr>Notation</vt:lpstr>
      <vt:lpstr>Matrix Arithmetic: Addition</vt:lpstr>
      <vt:lpstr>Matrix Multiplication</vt:lpstr>
      <vt:lpstr>Illustration of Matrix Multiplication </vt:lpstr>
      <vt:lpstr>Matrix Multiplication is not Commutative</vt:lpstr>
      <vt:lpstr>Identity Matrix and Powers of Matrices</vt:lpstr>
      <vt:lpstr>Transposes of Matrices</vt:lpstr>
      <vt:lpstr>Transposes of Matrices</vt:lpstr>
      <vt:lpstr>Zero-One Matrices</vt:lpstr>
      <vt:lpstr>Zero-One Matrices</vt:lpstr>
      <vt:lpstr>Joins and Meets of Zero-One Matrices</vt:lpstr>
      <vt:lpstr>Boolean Product of Zero-One Matrices</vt:lpstr>
      <vt:lpstr>Boolean Product of Zero-One Matrices</vt:lpstr>
      <vt:lpstr>Boolean Powers of Zero-One Matrices</vt:lpstr>
      <vt:lpstr>Boolean Powers of Zero-One Matrices</vt:lpstr>
    </vt:vector>
  </TitlesOfParts>
  <Company>Monmouth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Foundations: Logic and Proofs</dc:title>
  <dc:creator>Richard Scherl</dc:creator>
  <cp:lastModifiedBy>Htsalapa</cp:lastModifiedBy>
  <cp:revision>2094</cp:revision>
  <dcterms:created xsi:type="dcterms:W3CDTF">2011-03-27T19:09:13Z</dcterms:created>
  <dcterms:modified xsi:type="dcterms:W3CDTF">2017-03-07T11:42:56Z</dcterms:modified>
</cp:coreProperties>
</file>