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08" y="-4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Στρογγυλεμένο ορθογώνιο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6" name="Στρογγυλεμένο ορθογώνιο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l-GR" smtClean="0"/>
              <a:t>Στυλ κύριου τίτλου</a:t>
            </a:r>
            <a:endParaRPr lang="en-US"/>
          </a:p>
        </p:txBody>
      </p:sp>
      <p:sp>
        <p:nvSpPr>
          <p:cNvPr id="20" name="Υπότιτλος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Στυλ κύριου υπότιτλου</a:t>
            </a:r>
            <a:endParaRPr lang="en-US"/>
          </a:p>
        </p:txBody>
      </p:sp>
      <p:sp>
        <p:nvSpPr>
          <p:cNvPr id="7" name="Θέση ημερομηνίας 18"/>
          <p:cNvSpPr>
            <a:spLocks noGrp="1"/>
          </p:cNvSpPr>
          <p:nvPr>
            <p:ph type="dt" sz="half" idx="10"/>
          </p:nvPr>
        </p:nvSpPr>
        <p:spPr/>
        <p:txBody>
          <a:bodyPr/>
          <a:lstStyle>
            <a:lvl1pPr>
              <a:defRPr/>
            </a:lvl1pPr>
            <a:extLst/>
          </a:lstStyle>
          <a:p>
            <a:pPr>
              <a:defRPr/>
            </a:pPr>
            <a:endParaRPr lang="fr-FR">
              <a:solidFill>
                <a:srgbClr val="E3DED1">
                  <a:shade val="50000"/>
                </a:srgbClr>
              </a:solidFill>
            </a:endParaRPr>
          </a:p>
        </p:txBody>
      </p:sp>
      <p:sp>
        <p:nvSpPr>
          <p:cNvPr id="8" name="Θέση υποσέλιδου 7"/>
          <p:cNvSpPr>
            <a:spLocks noGrp="1"/>
          </p:cNvSpPr>
          <p:nvPr>
            <p:ph type="ftr" sz="quarter" idx="11"/>
          </p:nvPr>
        </p:nvSpPr>
        <p:spPr/>
        <p:txBody>
          <a:bodyPr/>
          <a:lstStyle>
            <a:lvl1pPr>
              <a:defRPr/>
            </a:lvl1pPr>
            <a:extLst/>
          </a:lstStyle>
          <a:p>
            <a:pPr>
              <a:defRPr/>
            </a:pPr>
            <a:endParaRPr lang="fr-FR">
              <a:solidFill>
                <a:srgbClr val="E3DED1">
                  <a:shade val="50000"/>
                </a:srgbClr>
              </a:solidFill>
            </a:endParaRPr>
          </a:p>
        </p:txBody>
      </p:sp>
      <p:sp>
        <p:nvSpPr>
          <p:cNvPr id="9" name="Θέση αριθμού διαφάνειας 10"/>
          <p:cNvSpPr>
            <a:spLocks noGrp="1"/>
          </p:cNvSpPr>
          <p:nvPr>
            <p:ph type="sldNum" sz="quarter" idx="12"/>
          </p:nvPr>
        </p:nvSpPr>
        <p:spPr/>
        <p:txBody>
          <a:bodyPr/>
          <a:lstStyle>
            <a:lvl1pPr>
              <a:defRPr/>
            </a:lvl1pPr>
            <a:extLst/>
          </a:lstStyle>
          <a:p>
            <a:pPr>
              <a:defRPr/>
            </a:pPr>
            <a:fld id="{49E701E2-057D-42B9-B833-F141B317F91F}"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3938267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5"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6" name="Θέση αριθμού διαφάνειας 4"/>
          <p:cNvSpPr>
            <a:spLocks noGrp="1"/>
          </p:cNvSpPr>
          <p:nvPr>
            <p:ph type="sldNum" sz="quarter" idx="12"/>
          </p:nvPr>
        </p:nvSpPr>
        <p:spPr/>
        <p:txBody>
          <a:bodyPr/>
          <a:lstStyle>
            <a:lvl1pPr>
              <a:defRPr/>
            </a:lvl1pPr>
          </a:lstStyle>
          <a:p>
            <a:pPr>
              <a:defRPr/>
            </a:pPr>
            <a:fld id="{1E1B2F86-B0DC-44D6-9C14-802CB1E75331}"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80787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5"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6" name="Θέση αριθμού διαφάνειας 4"/>
          <p:cNvSpPr>
            <a:spLocks noGrp="1"/>
          </p:cNvSpPr>
          <p:nvPr>
            <p:ph type="sldNum" sz="quarter" idx="12"/>
          </p:nvPr>
        </p:nvSpPr>
        <p:spPr/>
        <p:txBody>
          <a:bodyPr/>
          <a:lstStyle>
            <a:lvl1pPr>
              <a:defRPr/>
            </a:lvl1pPr>
          </a:lstStyle>
          <a:p>
            <a:pPr>
              <a:defRPr/>
            </a:pPr>
            <a:fld id="{382E1A01-0061-438B-A69E-1BB6A1B4B8DD}"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375890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lang="el-GR" smtClean="0"/>
              <a:t>Στυλ κύριου τίτλου</a:t>
            </a:r>
            <a:endParaRPr lang="en-US"/>
          </a:p>
        </p:txBody>
      </p:sp>
      <p:sp>
        <p:nvSpPr>
          <p:cNvPr id="3" name="Θέση περιεχομένου 2"/>
          <p:cNvSpPr>
            <a:spLocks noGrp="1"/>
          </p:cNvSpPr>
          <p:nvPr>
            <p:ph idx="1"/>
          </p:nvPr>
        </p:nvSpPr>
        <p:spPr>
          <a:xfrm>
            <a:off x="502920" y="530352"/>
            <a:ext cx="8183880" cy="4187952"/>
          </a:xfrm>
        </p:spPr>
        <p:txBody>
          <a:bodyPr/>
          <a:lstStyle>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5"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6" name="Θέση αριθμού διαφάνειας 4"/>
          <p:cNvSpPr>
            <a:spLocks noGrp="1"/>
          </p:cNvSpPr>
          <p:nvPr>
            <p:ph type="sldNum" sz="quarter" idx="12"/>
          </p:nvPr>
        </p:nvSpPr>
        <p:spPr/>
        <p:txBody>
          <a:bodyPr/>
          <a:lstStyle>
            <a:lvl1pPr>
              <a:defRPr/>
            </a:lvl1pPr>
          </a:lstStyle>
          <a:p>
            <a:pPr>
              <a:defRPr/>
            </a:pPr>
            <a:fld id="{DE2CFC84-C6DB-4473-9247-4326A0467C45}"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1757628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Στρογγυλεμένο ορθογώνιο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5" name="Στρογγυλεμένο ορθογώνιο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2" name="Τίτλος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l-GR" smtClean="0"/>
              <a:t>Στυλ κύριου τίτλου</a:t>
            </a:r>
            <a:endParaRPr lang="en-US"/>
          </a:p>
        </p:txBody>
      </p:sp>
      <p:sp>
        <p:nvSpPr>
          <p:cNvPr id="3" name="Θέση κειμένου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Στυλ υποδείγματος κειμένου</a:t>
            </a:r>
          </a:p>
        </p:txBody>
      </p:sp>
      <p:sp>
        <p:nvSpPr>
          <p:cNvPr id="6" name="Θέση ημερομηνίας 3"/>
          <p:cNvSpPr>
            <a:spLocks noGrp="1"/>
          </p:cNvSpPr>
          <p:nvPr>
            <p:ph type="dt" sz="half" idx="10"/>
          </p:nvPr>
        </p:nvSpPr>
        <p:spPr/>
        <p:txBody>
          <a:bodyPr/>
          <a:lstStyle>
            <a:lvl1pPr>
              <a:defRPr/>
            </a:lvl1pPr>
            <a:extLst/>
          </a:lstStyle>
          <a:p>
            <a:pPr>
              <a:defRPr/>
            </a:pPr>
            <a:endParaRPr lang="fr-FR">
              <a:solidFill>
                <a:srgbClr val="E3DED1">
                  <a:shade val="50000"/>
                </a:srgbClr>
              </a:solidFill>
            </a:endParaRPr>
          </a:p>
        </p:txBody>
      </p:sp>
      <p:sp>
        <p:nvSpPr>
          <p:cNvPr id="7" name="Θέση υποσέλιδου 4"/>
          <p:cNvSpPr>
            <a:spLocks noGrp="1"/>
          </p:cNvSpPr>
          <p:nvPr>
            <p:ph type="ftr" sz="quarter" idx="11"/>
          </p:nvPr>
        </p:nvSpPr>
        <p:spPr/>
        <p:txBody>
          <a:bodyPr/>
          <a:lstStyle>
            <a:lvl1pPr>
              <a:defRPr/>
            </a:lvl1pPr>
            <a:extLst/>
          </a:lstStyle>
          <a:p>
            <a:pPr>
              <a:defRPr/>
            </a:pPr>
            <a:endParaRPr lang="fr-FR">
              <a:solidFill>
                <a:srgbClr val="E3DED1">
                  <a:shade val="50000"/>
                </a:srgbClr>
              </a:solidFill>
            </a:endParaRPr>
          </a:p>
        </p:txBody>
      </p:sp>
      <p:sp>
        <p:nvSpPr>
          <p:cNvPr id="8" name="Θέση αριθμού διαφάνειας 5"/>
          <p:cNvSpPr>
            <a:spLocks noGrp="1"/>
          </p:cNvSpPr>
          <p:nvPr>
            <p:ph type="sldNum" sz="quarter" idx="12"/>
          </p:nvPr>
        </p:nvSpPr>
        <p:spPr/>
        <p:txBody>
          <a:bodyPr/>
          <a:lstStyle>
            <a:lvl1pPr>
              <a:defRPr/>
            </a:lvl1pPr>
            <a:extLst/>
          </a:lstStyle>
          <a:p>
            <a:pPr>
              <a:defRPr/>
            </a:pPr>
            <a:fld id="{5B2174DE-3195-472B-998C-98F250492C44}"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330966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lang="el-GR" smtClean="0"/>
              <a:t>Στυλ κύριου τίτλου</a:t>
            </a:r>
            <a:endParaRPr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6"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7" name="Θέση αριθμού διαφάνειας 4"/>
          <p:cNvSpPr>
            <a:spLocks noGrp="1"/>
          </p:cNvSpPr>
          <p:nvPr>
            <p:ph type="sldNum" sz="quarter" idx="12"/>
          </p:nvPr>
        </p:nvSpPr>
        <p:spPr/>
        <p:txBody>
          <a:bodyPr/>
          <a:lstStyle>
            <a:lvl1pPr>
              <a:defRPr/>
            </a:lvl1pPr>
          </a:lstStyle>
          <a:p>
            <a:pPr>
              <a:defRPr/>
            </a:pPr>
            <a:fld id="{9FBAF540-F20B-4717-9554-8E40E1A48D7E}"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2604592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lvl1pPr>
              <a:defRPr b="1"/>
            </a:lvl1pPr>
            <a:extLst/>
          </a:lstStyle>
          <a:p>
            <a:r>
              <a:rPr lang="el-GR" smtClean="0"/>
              <a:t>Στυλ κύριου τίτλου</a:t>
            </a:r>
            <a:endParaRPr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Θέση περιεχομένου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8"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9" name="Θέση αριθμού διαφάνειας 4"/>
          <p:cNvSpPr>
            <a:spLocks noGrp="1"/>
          </p:cNvSpPr>
          <p:nvPr>
            <p:ph type="sldNum" sz="quarter" idx="12"/>
          </p:nvPr>
        </p:nvSpPr>
        <p:spPr/>
        <p:txBody>
          <a:bodyPr/>
          <a:lstStyle>
            <a:lvl1pPr>
              <a:defRPr/>
            </a:lvl1pPr>
          </a:lstStyle>
          <a:p>
            <a:pPr>
              <a:defRPr/>
            </a:pPr>
            <a:fld id="{7C77635C-9F53-431B-9C10-BAD4A27221D9}"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48989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lang="el-GR" smtClean="0"/>
              <a:t>Στυλ κύριου τίτλου</a:t>
            </a:r>
            <a:endParaRPr lang="en-US"/>
          </a:p>
        </p:txBody>
      </p:sp>
      <p:sp>
        <p:nvSpPr>
          <p:cNvPr id="3"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4"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5" name="Θέση αριθμού διαφάνειας 4"/>
          <p:cNvSpPr>
            <a:spLocks noGrp="1"/>
          </p:cNvSpPr>
          <p:nvPr>
            <p:ph type="sldNum" sz="quarter" idx="12"/>
          </p:nvPr>
        </p:nvSpPr>
        <p:spPr/>
        <p:txBody>
          <a:bodyPr/>
          <a:lstStyle>
            <a:lvl1pPr>
              <a:defRPr/>
            </a:lvl1pPr>
          </a:lstStyle>
          <a:p>
            <a:pPr>
              <a:defRPr/>
            </a:pPr>
            <a:fld id="{42B587C4-0670-4277-9947-4ABF03D7D951}"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3713753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Στρογγυλεμένο ορθογώνιο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3" name="Θέση ημερομηνίας 1"/>
          <p:cNvSpPr>
            <a:spLocks noGrp="1"/>
          </p:cNvSpPr>
          <p:nvPr>
            <p:ph type="dt" sz="half" idx="10"/>
          </p:nvPr>
        </p:nvSpPr>
        <p:spPr/>
        <p:txBody>
          <a:bodyPr/>
          <a:lstStyle>
            <a:lvl1pPr>
              <a:defRPr/>
            </a:lvl1pPr>
            <a:extLst/>
          </a:lstStyle>
          <a:p>
            <a:pPr>
              <a:defRPr/>
            </a:pPr>
            <a:endParaRPr lang="fr-FR">
              <a:solidFill>
                <a:srgbClr val="E3DED1">
                  <a:shade val="50000"/>
                </a:srgbClr>
              </a:solidFill>
            </a:endParaRPr>
          </a:p>
        </p:txBody>
      </p:sp>
      <p:sp>
        <p:nvSpPr>
          <p:cNvPr id="4" name="Θέση υποσέλιδου 2"/>
          <p:cNvSpPr>
            <a:spLocks noGrp="1"/>
          </p:cNvSpPr>
          <p:nvPr>
            <p:ph type="ftr" sz="quarter" idx="11"/>
          </p:nvPr>
        </p:nvSpPr>
        <p:spPr/>
        <p:txBody>
          <a:bodyPr/>
          <a:lstStyle>
            <a:lvl1pPr>
              <a:defRPr/>
            </a:lvl1pPr>
            <a:extLst/>
          </a:lstStyle>
          <a:p>
            <a:pPr>
              <a:defRPr/>
            </a:pPr>
            <a:endParaRPr lang="fr-FR">
              <a:solidFill>
                <a:srgbClr val="E3DED1">
                  <a:shade val="50000"/>
                </a:srgbClr>
              </a:solidFill>
            </a:endParaRPr>
          </a:p>
        </p:txBody>
      </p:sp>
      <p:sp>
        <p:nvSpPr>
          <p:cNvPr id="5" name="Θέση αριθμού διαφάνειας 3"/>
          <p:cNvSpPr>
            <a:spLocks noGrp="1"/>
          </p:cNvSpPr>
          <p:nvPr>
            <p:ph type="sldNum" sz="quarter" idx="12"/>
          </p:nvPr>
        </p:nvSpPr>
        <p:spPr/>
        <p:txBody>
          <a:bodyPr/>
          <a:lstStyle>
            <a:lvl1pPr>
              <a:defRPr/>
            </a:lvl1pPr>
            <a:extLst/>
          </a:lstStyle>
          <a:p>
            <a:pPr>
              <a:defRPr/>
            </a:pPr>
            <a:fld id="{A5FEC319-86BE-4ADA-96B0-53B6C59DEFBA}"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2642118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l-GR" smtClean="0"/>
              <a:t>Στυλ κύριου τίτλου</a:t>
            </a:r>
            <a:endParaRPr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24"/>
          <p:cNvSpPr>
            <a:spLocks noGrp="1"/>
          </p:cNvSpPr>
          <p:nvPr>
            <p:ph type="dt" sz="half" idx="10"/>
          </p:nvPr>
        </p:nvSpPr>
        <p:spPr/>
        <p:txBody>
          <a:bodyPr/>
          <a:lstStyle>
            <a:lvl1pPr>
              <a:defRPr/>
            </a:lvl1pPr>
          </a:lstStyle>
          <a:p>
            <a:pPr>
              <a:defRPr/>
            </a:pPr>
            <a:endParaRPr lang="fr-FR">
              <a:solidFill>
                <a:srgbClr val="E3DED1">
                  <a:shade val="50000"/>
                </a:srgbClr>
              </a:solidFill>
            </a:endParaRPr>
          </a:p>
        </p:txBody>
      </p:sp>
      <p:sp>
        <p:nvSpPr>
          <p:cNvPr id="6" name="Θέση υποσέλιδου 17"/>
          <p:cNvSpPr>
            <a:spLocks noGrp="1"/>
          </p:cNvSpPr>
          <p:nvPr>
            <p:ph type="ftr" sz="quarter" idx="11"/>
          </p:nvPr>
        </p:nvSpPr>
        <p:spPr/>
        <p:txBody>
          <a:bodyPr/>
          <a:lstStyle>
            <a:lvl1pPr>
              <a:defRPr/>
            </a:lvl1pPr>
          </a:lstStyle>
          <a:p>
            <a:pPr>
              <a:defRPr/>
            </a:pPr>
            <a:endParaRPr lang="fr-FR">
              <a:solidFill>
                <a:srgbClr val="E3DED1">
                  <a:shade val="50000"/>
                </a:srgbClr>
              </a:solidFill>
            </a:endParaRPr>
          </a:p>
        </p:txBody>
      </p:sp>
      <p:sp>
        <p:nvSpPr>
          <p:cNvPr id="7" name="Θέση αριθμού διαφάνειας 4"/>
          <p:cNvSpPr>
            <a:spLocks noGrp="1"/>
          </p:cNvSpPr>
          <p:nvPr>
            <p:ph type="sldNum" sz="quarter" idx="12"/>
          </p:nvPr>
        </p:nvSpPr>
        <p:spPr/>
        <p:txBody>
          <a:bodyPr/>
          <a:lstStyle>
            <a:lvl1pPr>
              <a:defRPr/>
            </a:lvl1pPr>
          </a:lstStyle>
          <a:p>
            <a:pPr>
              <a:defRPr/>
            </a:pPr>
            <a:fld id="{4A2C057B-DC82-404B-9784-741BAB3D4828}"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1620873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Στρογγυλεμένο ορθογώνιο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6" name="Στρογγύλεμα μίας γωνίας ορθογωνίου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l-GR" smtClean="0"/>
              <a:t>Στυλ κύριου τίτλου</a:t>
            </a:r>
            <a:endParaRPr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l-GR" noProof="0" smtClean="0"/>
              <a:t>Κάντε κλικ στο εικονίδιο για να προσθέσετε μια εικόνα</a:t>
            </a:r>
            <a:endParaRPr lang="en-US" noProof="0"/>
          </a:p>
        </p:txBody>
      </p:sp>
      <p:sp>
        <p:nvSpPr>
          <p:cNvPr id="7" name="Θέση ημερομηνίας 4"/>
          <p:cNvSpPr>
            <a:spLocks noGrp="1"/>
          </p:cNvSpPr>
          <p:nvPr>
            <p:ph type="dt" sz="half" idx="10"/>
          </p:nvPr>
        </p:nvSpPr>
        <p:spPr/>
        <p:txBody>
          <a:bodyPr/>
          <a:lstStyle>
            <a:lvl1pPr>
              <a:defRPr/>
            </a:lvl1pPr>
            <a:extLst/>
          </a:lstStyle>
          <a:p>
            <a:pPr>
              <a:defRPr/>
            </a:pPr>
            <a:endParaRPr lang="fr-FR">
              <a:solidFill>
                <a:srgbClr val="E3DED1">
                  <a:shade val="50000"/>
                </a:srgbClr>
              </a:solidFill>
            </a:endParaRPr>
          </a:p>
        </p:txBody>
      </p:sp>
      <p:sp>
        <p:nvSpPr>
          <p:cNvPr id="8" name="Θέση υποσέλιδου 5"/>
          <p:cNvSpPr>
            <a:spLocks noGrp="1"/>
          </p:cNvSpPr>
          <p:nvPr>
            <p:ph type="ftr" sz="quarter" idx="11"/>
          </p:nvPr>
        </p:nvSpPr>
        <p:spPr/>
        <p:txBody>
          <a:bodyPr/>
          <a:lstStyle>
            <a:lvl1pPr>
              <a:defRPr/>
            </a:lvl1pPr>
            <a:extLst/>
          </a:lstStyle>
          <a:p>
            <a:pPr>
              <a:defRPr/>
            </a:pPr>
            <a:endParaRPr lang="fr-FR">
              <a:solidFill>
                <a:srgbClr val="E3DED1">
                  <a:shade val="50000"/>
                </a:srgbClr>
              </a:solidFill>
            </a:endParaRPr>
          </a:p>
        </p:txBody>
      </p:sp>
      <p:sp>
        <p:nvSpPr>
          <p:cNvPr id="9" name="Θέση αριθμού διαφάνειας 6"/>
          <p:cNvSpPr>
            <a:spLocks noGrp="1"/>
          </p:cNvSpPr>
          <p:nvPr>
            <p:ph type="sldNum" sz="quarter" idx="12"/>
          </p:nvPr>
        </p:nvSpPr>
        <p:spPr/>
        <p:txBody>
          <a:bodyPr/>
          <a:lstStyle>
            <a:lvl1pPr>
              <a:defRPr/>
            </a:lvl1pPr>
            <a:extLst/>
          </a:lstStyle>
          <a:p>
            <a:pPr>
              <a:defRPr/>
            </a:pPr>
            <a:fld id="{94D4F09F-8060-4819-A8E7-AB981E00DEBF}" type="slidenum">
              <a:rPr lang="fr-FR">
                <a:solidFill>
                  <a:srgbClr val="E3DED1">
                    <a:shade val="50000"/>
                  </a:srgbClr>
                </a:solidFill>
              </a:rPr>
              <a:pPr>
                <a:defRPr/>
              </a:pPr>
              <a:t>‹#›</a:t>
            </a:fld>
            <a:endParaRPr lang="fr-FR">
              <a:solidFill>
                <a:srgbClr val="E3DED1">
                  <a:shade val="50000"/>
                </a:srgbClr>
              </a:solidFill>
            </a:endParaRPr>
          </a:p>
        </p:txBody>
      </p:sp>
    </p:spTree>
    <p:extLst>
      <p:ext uri="{BB962C8B-B14F-4D97-AF65-F5344CB8AC3E}">
        <p14:creationId xmlns:p14="http://schemas.microsoft.com/office/powerpoint/2010/main" val="411339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Στρογγυλεμένο ορθογώνιο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a:solidFill>
                <a:prstClr val="white"/>
              </a:solidFill>
            </a:endParaRPr>
          </a:p>
        </p:txBody>
      </p:sp>
      <p:sp>
        <p:nvSpPr>
          <p:cNvPr id="13" name="Θέση τίτλου 12"/>
          <p:cNvSpPr>
            <a:spLocks noGrp="1"/>
          </p:cNvSpPr>
          <p:nvPr>
            <p:ph type="title"/>
          </p:nvPr>
        </p:nvSpPr>
        <p:spPr>
          <a:xfrm>
            <a:off x="503238" y="4986338"/>
            <a:ext cx="8183562" cy="1050925"/>
          </a:xfrm>
          <a:prstGeom prst="rect">
            <a:avLst/>
          </a:prstGeom>
        </p:spPr>
        <p:txBody>
          <a:bodyPr vert="horz" anchor="b">
            <a:normAutofit/>
          </a:bodyPr>
          <a:lstStyle>
            <a:extLst/>
          </a:lstStyle>
          <a:p>
            <a:r>
              <a:rPr lang="el-GR" smtClean="0"/>
              <a:t>Στυλ κύριου τίτλου</a:t>
            </a:r>
            <a:endParaRPr lang="en-US"/>
          </a:p>
        </p:txBody>
      </p:sp>
      <p:sp>
        <p:nvSpPr>
          <p:cNvPr id="1031" name="Θέση κειμένου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25" name="Θέση ημερομηνίας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fontAlgn="base">
              <a:spcBef>
                <a:spcPct val="0"/>
              </a:spcBef>
              <a:spcAft>
                <a:spcPct val="0"/>
              </a:spcAft>
              <a:defRPr/>
            </a:pPr>
            <a:endParaRPr lang="fr-FR">
              <a:solidFill>
                <a:srgbClr val="E3DED1">
                  <a:shade val="50000"/>
                </a:srgbClr>
              </a:solidFill>
              <a:latin typeface="Arial" charset="0"/>
            </a:endParaRPr>
          </a:p>
        </p:txBody>
      </p:sp>
      <p:sp>
        <p:nvSpPr>
          <p:cNvPr id="18" name="Θέση υποσέλιδου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fontAlgn="base">
              <a:spcBef>
                <a:spcPct val="0"/>
              </a:spcBef>
              <a:spcAft>
                <a:spcPct val="0"/>
              </a:spcAft>
              <a:defRPr/>
            </a:pPr>
            <a:endParaRPr lang="fr-FR">
              <a:solidFill>
                <a:srgbClr val="E3DED1">
                  <a:shade val="50000"/>
                </a:srgbClr>
              </a:solidFill>
              <a:latin typeface="Arial" charset="0"/>
            </a:endParaRPr>
          </a:p>
        </p:txBody>
      </p:sp>
      <p:sp>
        <p:nvSpPr>
          <p:cNvPr id="5" name="Θέση αριθμού διαφάνειας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fontAlgn="base">
              <a:spcBef>
                <a:spcPct val="0"/>
              </a:spcBef>
              <a:spcAft>
                <a:spcPct val="0"/>
              </a:spcAft>
              <a:defRPr/>
            </a:pPr>
            <a:fld id="{00F93B7A-550B-4405-856F-57E084799E18}" type="slidenum">
              <a:rPr lang="fr-FR">
                <a:solidFill>
                  <a:srgbClr val="E3DED1">
                    <a:shade val="50000"/>
                  </a:srgbClr>
                </a:solidFill>
                <a:latin typeface="Arial" charset="0"/>
              </a:rPr>
              <a:pPr fontAlgn="base">
                <a:spcBef>
                  <a:spcPct val="0"/>
                </a:spcBef>
                <a:spcAft>
                  <a:spcPct val="0"/>
                </a:spcAft>
                <a:defRPr/>
              </a:pPr>
              <a:t>‹#›</a:t>
            </a:fld>
            <a:endParaRPr lang="fr-FR">
              <a:solidFill>
                <a:srgbClr val="E3DED1">
                  <a:shade val="50000"/>
                </a:srgbClr>
              </a:solidFill>
              <a:latin typeface="Arial" charset="0"/>
            </a:endParaRPr>
          </a:p>
        </p:txBody>
      </p:sp>
    </p:spTree>
    <p:extLst>
      <p:ext uri="{BB962C8B-B14F-4D97-AF65-F5344CB8AC3E}">
        <p14:creationId xmlns:p14="http://schemas.microsoft.com/office/powerpoint/2010/main" val="105391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755576" y="764704"/>
            <a:ext cx="7772400" cy="2453457"/>
          </a:xfrm>
        </p:spPr>
        <p:txBody>
          <a:bodyPr>
            <a:noAutofit/>
          </a:bodyPr>
          <a:lstStyle/>
          <a:p>
            <a:pPr algn="ctr" eaLnBrk="1" fontAlgn="auto" hangingPunct="1">
              <a:lnSpc>
                <a:spcPct val="95000"/>
              </a:lnSpc>
              <a:spcAft>
                <a:spcPts val="0"/>
              </a:spcAft>
              <a:defRPr/>
            </a:pPr>
            <a:r>
              <a:rPr lang="el-GR" altLang="en-US" sz="2800" dirty="0" err="1">
                <a:solidFill>
                  <a:srgbClr val="C00000"/>
                </a:solidFill>
                <a:latin typeface="Tahoma" pitchFamily="34" charset="0"/>
                <a:cs typeface="Tahoma" pitchFamily="34" charset="0"/>
              </a:rPr>
              <a:t>Γραμματισμός</a:t>
            </a:r>
            <a:r>
              <a:rPr lang="el-GR" altLang="en-US" sz="2800" dirty="0">
                <a:solidFill>
                  <a:srgbClr val="C00000"/>
                </a:solidFill>
                <a:latin typeface="Tahoma" pitchFamily="34" charset="0"/>
                <a:cs typeface="Tahoma" pitchFamily="34" charset="0"/>
              </a:rPr>
              <a:t> και σχεδιασμός γλωσσικού μαθήματος:</a:t>
            </a:r>
            <a:br>
              <a:rPr lang="el-GR" altLang="en-US" sz="2800" dirty="0">
                <a:solidFill>
                  <a:srgbClr val="C00000"/>
                </a:solidFill>
                <a:latin typeface="Tahoma" pitchFamily="34" charset="0"/>
                <a:cs typeface="Tahoma" pitchFamily="34" charset="0"/>
              </a:rPr>
            </a:br>
            <a:r>
              <a:rPr lang="el-GR" altLang="en-US" sz="2800" dirty="0">
                <a:solidFill>
                  <a:srgbClr val="C00000"/>
                </a:solidFill>
                <a:latin typeface="Tahoma" pitchFamily="34" charset="0"/>
                <a:cs typeface="Tahoma" pitchFamily="34" charset="0"/>
              </a:rPr>
              <a:t/>
            </a:r>
            <a:br>
              <a:rPr lang="el-GR" altLang="en-US" sz="2800" dirty="0">
                <a:solidFill>
                  <a:srgbClr val="C00000"/>
                </a:solidFill>
                <a:latin typeface="Tahoma" pitchFamily="34" charset="0"/>
                <a:cs typeface="Tahoma" pitchFamily="34" charset="0"/>
              </a:rPr>
            </a:br>
            <a:r>
              <a:rPr lang="en-US" altLang="en-US" sz="2800" dirty="0" smtClean="0">
                <a:solidFill>
                  <a:srgbClr val="C00000"/>
                </a:solidFill>
                <a:latin typeface="Tahoma" pitchFamily="34" charset="0"/>
                <a:cs typeface="Tahoma" pitchFamily="34" charset="0"/>
              </a:rPr>
              <a:t>4</a:t>
            </a:r>
            <a:r>
              <a:rPr lang="el-GR" altLang="en-US" sz="2800" dirty="0" smtClean="0">
                <a:solidFill>
                  <a:srgbClr val="C00000"/>
                </a:solidFill>
                <a:latin typeface="Tahoma" pitchFamily="34" charset="0"/>
                <a:cs typeface="Tahoma" pitchFamily="34" charset="0"/>
              </a:rPr>
              <a:t>.</a:t>
            </a:r>
            <a:r>
              <a:rPr lang="el-GR" altLang="en-US" sz="2800" dirty="0">
                <a:solidFill>
                  <a:srgbClr val="C00000"/>
                </a:solidFill>
                <a:latin typeface="Tahoma" pitchFamily="34" charset="0"/>
                <a:cs typeface="Tahoma" pitchFamily="34" charset="0"/>
              </a:rPr>
              <a:t/>
            </a:r>
            <a:br>
              <a:rPr lang="el-GR" altLang="en-US" sz="2800" dirty="0">
                <a:solidFill>
                  <a:srgbClr val="C00000"/>
                </a:solidFill>
                <a:latin typeface="Tahoma" pitchFamily="34" charset="0"/>
                <a:cs typeface="Tahoma" pitchFamily="34" charset="0"/>
              </a:rPr>
            </a:br>
            <a:r>
              <a:rPr lang="el-GR" altLang="en-US" sz="2800" dirty="0" smtClean="0">
                <a:solidFill>
                  <a:srgbClr val="C00000"/>
                </a:solidFill>
                <a:latin typeface="Tahoma" pitchFamily="34" charset="0"/>
                <a:cs typeface="Tahoma" pitchFamily="34" charset="0"/>
              </a:rPr>
              <a:t>Κριτικός </a:t>
            </a:r>
            <a:r>
              <a:rPr lang="el-GR" altLang="en-US" sz="2800" dirty="0" err="1" smtClean="0">
                <a:solidFill>
                  <a:srgbClr val="C00000"/>
                </a:solidFill>
                <a:latin typeface="Tahoma" pitchFamily="34" charset="0"/>
                <a:cs typeface="Tahoma" pitchFamily="34" charset="0"/>
              </a:rPr>
              <a:t>Γραμματισμό</a:t>
            </a:r>
            <a:r>
              <a:rPr lang="el-GR" altLang="en-US" sz="2800" dirty="0" err="1">
                <a:solidFill>
                  <a:srgbClr val="C00000"/>
                </a:solidFill>
                <a:latin typeface="Tahoma" pitchFamily="34" charset="0"/>
                <a:cs typeface="Tahoma" pitchFamily="34" charset="0"/>
              </a:rPr>
              <a:t>ς</a:t>
            </a:r>
            <a:endParaRPr lang="el-GR" sz="2800" dirty="0"/>
          </a:p>
        </p:txBody>
      </p:sp>
      <p:sp>
        <p:nvSpPr>
          <p:cNvPr id="3" name="Υπότιτλος 2"/>
          <p:cNvSpPr>
            <a:spLocks noGrp="1"/>
          </p:cNvSpPr>
          <p:nvPr>
            <p:ph type="subTitle" idx="1"/>
          </p:nvPr>
        </p:nvSpPr>
        <p:spPr>
          <a:xfrm>
            <a:off x="684213" y="3573463"/>
            <a:ext cx="7772400" cy="2232025"/>
          </a:xfrm>
        </p:spPr>
        <p:txBody>
          <a:bodyPr>
            <a:normAutofit/>
          </a:bodyPr>
          <a:lstStyle/>
          <a:p>
            <a:pPr algn="ctr" eaLnBrk="1" fontAlgn="auto" hangingPunct="1">
              <a:lnSpc>
                <a:spcPct val="95000"/>
              </a:lnSpc>
              <a:spcBef>
                <a:spcPct val="0"/>
              </a:spcBef>
              <a:spcAft>
                <a:spcPts val="0"/>
              </a:spcAft>
              <a:buFont typeface="Wingdings 2"/>
              <a:buNone/>
              <a:defRPr/>
            </a:pPr>
            <a:endParaRPr lang="el-GR" altLang="en-US" dirty="0" smtClean="0"/>
          </a:p>
          <a:p>
            <a:pPr algn="ctr" eaLnBrk="1" fontAlgn="auto" hangingPunct="1">
              <a:lnSpc>
                <a:spcPct val="95000"/>
              </a:lnSpc>
              <a:spcBef>
                <a:spcPct val="0"/>
              </a:spcBef>
              <a:spcAft>
                <a:spcPts val="0"/>
              </a:spcAft>
              <a:buFont typeface="Wingdings 2"/>
              <a:buNone/>
              <a:defRPr/>
            </a:pPr>
            <a:endParaRPr lang="el-GR" altLang="en-US" dirty="0"/>
          </a:p>
          <a:p>
            <a:pPr algn="ctr" eaLnBrk="1" fontAlgn="auto" hangingPunct="1">
              <a:lnSpc>
                <a:spcPct val="95000"/>
              </a:lnSpc>
              <a:spcBef>
                <a:spcPct val="0"/>
              </a:spcBef>
              <a:spcAft>
                <a:spcPts val="0"/>
              </a:spcAft>
              <a:buFont typeface="Wingdings 2"/>
              <a:buNone/>
              <a:defRPr/>
            </a:pPr>
            <a:r>
              <a:rPr lang="el-GR" altLang="en-US" b="1" dirty="0" smtClean="0">
                <a:solidFill>
                  <a:srgbClr val="000000"/>
                </a:solidFill>
                <a:latin typeface="Tahoma" pitchFamily="34" charset="0"/>
                <a:cs typeface="Tahoma" pitchFamily="34" charset="0"/>
              </a:rPr>
              <a:t>Υπεύθυνος Καθηγητής: Γιώργος Ανδρουλάκης</a:t>
            </a:r>
          </a:p>
          <a:p>
            <a:pPr algn="ctr" eaLnBrk="1" fontAlgn="auto" hangingPunct="1">
              <a:lnSpc>
                <a:spcPct val="95000"/>
              </a:lnSpc>
              <a:spcBef>
                <a:spcPct val="0"/>
              </a:spcBef>
              <a:spcAft>
                <a:spcPts val="0"/>
              </a:spcAft>
              <a:buFont typeface="Wingdings 2"/>
              <a:buNone/>
              <a:defRPr/>
            </a:pPr>
            <a:r>
              <a:rPr lang="el-GR" altLang="en-US" b="1" dirty="0" smtClean="0">
                <a:solidFill>
                  <a:srgbClr val="000000"/>
                </a:solidFill>
                <a:latin typeface="Tahoma" pitchFamily="34" charset="0"/>
                <a:cs typeface="Tahoma" pitchFamily="34" charset="0"/>
              </a:rPr>
              <a:t>ΠΤΔΕ Πανεπιστήμιο Θεσσαλίας</a:t>
            </a:r>
          </a:p>
          <a:p>
            <a:pPr algn="ctr" eaLnBrk="1" fontAlgn="auto" hangingPunct="1">
              <a:lnSpc>
                <a:spcPct val="95000"/>
              </a:lnSpc>
              <a:spcBef>
                <a:spcPct val="0"/>
              </a:spcBef>
              <a:spcAft>
                <a:spcPts val="0"/>
              </a:spcAft>
              <a:buFont typeface="Wingdings 2"/>
              <a:buNone/>
              <a:defRPr/>
            </a:pPr>
            <a:endParaRPr lang="en-US" altLang="en-US" b="1" dirty="0">
              <a:solidFill>
                <a:srgbClr val="000000"/>
              </a:solidFill>
              <a:latin typeface="Tahoma" pitchFamily="34" charset="0"/>
              <a:cs typeface="Tahoma" pitchFamily="34" charset="0"/>
            </a:endParaRPr>
          </a:p>
        </p:txBody>
      </p:sp>
      <p:pic>
        <p:nvPicPr>
          <p:cNvPr id="6148" name="Picture 2" descr="C:\Users\πατσακούτι\Desktop\kentavr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638" y="5229225"/>
            <a:ext cx="111760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3581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48680"/>
            <a:ext cx="8183880" cy="720080"/>
          </a:xfrm>
        </p:spPr>
        <p:txBody>
          <a:bodyPr>
            <a:normAutofit/>
          </a:bodyPr>
          <a:lstStyle/>
          <a:p>
            <a:r>
              <a:rPr lang="el-GR" altLang="en-US" sz="2800" dirty="0">
                <a:solidFill>
                  <a:srgbClr val="C00000"/>
                </a:solidFill>
                <a:latin typeface="Arial" charset="0"/>
              </a:rPr>
              <a:t>Κριτικός </a:t>
            </a:r>
            <a:r>
              <a:rPr lang="el-GR" altLang="en-US" sz="2800" dirty="0" err="1">
                <a:solidFill>
                  <a:srgbClr val="C00000"/>
                </a:solidFill>
                <a:latin typeface="Arial" charset="0"/>
              </a:rPr>
              <a:t>γραμματισμός</a:t>
            </a:r>
            <a:r>
              <a:rPr lang="el-GR" altLang="en-US" sz="2800" dirty="0">
                <a:solidFill>
                  <a:srgbClr val="C00000"/>
                </a:solidFill>
                <a:latin typeface="Arial" charset="0"/>
              </a:rPr>
              <a:t> (εισαγωγικά)</a:t>
            </a:r>
            <a:endParaRPr lang="el-GR" sz="2800" dirty="0">
              <a:solidFill>
                <a:srgbClr val="C00000"/>
              </a:solidFill>
              <a:latin typeface="Arial" charset="0"/>
            </a:endParaRPr>
          </a:p>
        </p:txBody>
      </p:sp>
      <p:sp>
        <p:nvSpPr>
          <p:cNvPr id="3" name="Θέση περιεχομένου 2"/>
          <p:cNvSpPr>
            <a:spLocks noGrp="1"/>
          </p:cNvSpPr>
          <p:nvPr>
            <p:ph idx="1"/>
          </p:nvPr>
        </p:nvSpPr>
        <p:spPr>
          <a:xfrm>
            <a:off x="611560" y="1772816"/>
            <a:ext cx="8183880" cy="4104456"/>
          </a:xfrm>
        </p:spPr>
        <p:txBody>
          <a:bodyPr/>
          <a:lstStyle/>
          <a:p>
            <a:pPr marL="342900" lvl="0" indent="-342900" algn="just" eaLnBrk="1" hangingPunct="1">
              <a:spcBef>
                <a:spcPct val="20000"/>
              </a:spcBef>
              <a:buClrTx/>
              <a:buSzTx/>
              <a:buNone/>
            </a:pPr>
            <a:r>
              <a:rPr kumimoji="0" lang="el-GR" altLang="en-US" sz="2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Γιατί συμβαίνει αυτό;</a:t>
            </a:r>
          </a:p>
          <a:p>
            <a:pPr marL="342900" lvl="0" indent="-342900" algn="just" eaLnBrk="1" hangingPunct="1">
              <a:spcBef>
                <a:spcPct val="20000"/>
              </a:spcBef>
              <a:buClrTx/>
              <a:buSzTx/>
              <a:buNone/>
            </a:pPr>
            <a:r>
              <a:rPr kumimoji="0" lang="el-GR" altLang="en-US" sz="2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Ποιος είναι ο σκοπός του;</a:t>
            </a:r>
          </a:p>
          <a:p>
            <a:pPr marL="342900" lvl="0" indent="-342900" algn="just" eaLnBrk="1" hangingPunct="1">
              <a:spcBef>
                <a:spcPct val="20000"/>
              </a:spcBef>
              <a:buClrTx/>
              <a:buSzTx/>
              <a:buNone/>
            </a:pPr>
            <a:r>
              <a:rPr kumimoji="0" lang="el-GR" altLang="en-US" sz="2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Τα συμφέροντα ποιου υπηρετεί/υπονομεύει;</a:t>
            </a:r>
          </a:p>
          <a:p>
            <a:pPr marL="342900" lvl="0" indent="-342900" algn="just" eaLnBrk="1" hangingPunct="1">
              <a:spcBef>
                <a:spcPct val="20000"/>
              </a:spcBef>
              <a:buClrTx/>
              <a:buSzTx/>
              <a:buNone/>
            </a:pPr>
            <a:r>
              <a:rPr kumimoji="0" lang="el-GR" altLang="en-US" sz="2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Πώς λειτουργεί;</a:t>
            </a:r>
          </a:p>
          <a:p>
            <a:pPr marL="342900" lvl="0" indent="-342900" algn="just" eaLnBrk="1" hangingPunct="1">
              <a:spcBef>
                <a:spcPct val="20000"/>
              </a:spcBef>
              <a:buClrTx/>
              <a:buSzTx/>
              <a:buNone/>
            </a:pPr>
            <a:r>
              <a:rPr kumimoji="0" lang="el-GR" altLang="en-US" sz="2400" b="0"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Θα μπορούσε να λειτουργεί διαφορετικά;</a:t>
            </a:r>
          </a:p>
          <a:p>
            <a:endParaRPr lang="el-GR" dirty="0"/>
          </a:p>
        </p:txBody>
      </p:sp>
    </p:spTree>
    <p:extLst>
      <p:ext uri="{BB962C8B-B14F-4D97-AF65-F5344CB8AC3E}">
        <p14:creationId xmlns:p14="http://schemas.microsoft.com/office/powerpoint/2010/main" val="21852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5688632" cy="864096"/>
          </a:xfrm>
        </p:spPr>
        <p:txBody>
          <a:bodyPr>
            <a:normAutofit/>
          </a:bodyPr>
          <a:lstStyle/>
          <a:p>
            <a:r>
              <a:rPr lang="el-GR" altLang="en-US" sz="2800" dirty="0">
                <a:solidFill>
                  <a:srgbClr val="C00000"/>
                </a:solidFill>
                <a:latin typeface="Arial" charset="0"/>
              </a:rPr>
              <a:t>Παράμετροι</a:t>
            </a:r>
            <a:endParaRPr lang="el-GR" sz="2800" dirty="0">
              <a:solidFill>
                <a:srgbClr val="C00000"/>
              </a:solidFill>
              <a:latin typeface="Arial" charset="0"/>
            </a:endParaRPr>
          </a:p>
        </p:txBody>
      </p:sp>
      <p:sp>
        <p:nvSpPr>
          <p:cNvPr id="3" name="Θέση περιεχομένου 2"/>
          <p:cNvSpPr>
            <a:spLocks noGrp="1"/>
          </p:cNvSpPr>
          <p:nvPr>
            <p:ph idx="1"/>
          </p:nvPr>
        </p:nvSpPr>
        <p:spPr>
          <a:xfrm>
            <a:off x="467544" y="1412776"/>
            <a:ext cx="8183880" cy="4187952"/>
          </a:xfrm>
        </p:spPr>
        <p:txBody>
          <a:bodyPr/>
          <a:lstStyle/>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Κοινωνικά συμφραζόμενα</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Τοποθετημένες </a:t>
            </a:r>
            <a:r>
              <a:rPr kumimoji="0" lang="el-GR" altLang="en-US" sz="2400" b="1" i="0" u="none" strike="noStrike" kern="0" cap="none" spc="0" normalizeH="0" baseline="0" noProof="0" dirty="0" err="1" smtClean="0">
                <a:ln>
                  <a:noFill/>
                </a:ln>
                <a:solidFill>
                  <a:srgbClr val="000000"/>
                </a:solidFill>
                <a:effectLst/>
                <a:uLnTx/>
                <a:uFillTx/>
                <a:latin typeface="Arial" panose="020B0604020202020204" pitchFamily="34" charset="0"/>
                <a:cs typeface="Arial" panose="020B0604020202020204" pitchFamily="34" charset="0"/>
              </a:rPr>
              <a:t>διαδράσεις</a:t>
            </a:r>
            <a:endPar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endParaRP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Διαδικασίες κατάκτησης</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Αναγνώστες/συγγραφείς/συμμετέχοντες άλλοι</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Παραγωγή και ερμηνεία του κειμένου</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Κείμενα</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Μέσα</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Ιδεολογίες</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Λόγοι</a:t>
            </a:r>
          </a:p>
          <a:p>
            <a:pPr algn="just" eaLnBrk="1" hangingPunct="1">
              <a:lnSpc>
                <a:spcPct val="80000"/>
              </a:lnSpc>
              <a:spcBef>
                <a:spcPct val="20000"/>
              </a:spcBef>
              <a:buClrTx/>
              <a:buSzTx/>
              <a:buFont typeface="Wingdings" panose="05000000000000000000" pitchFamily="2" charset="2"/>
              <a:buChar char="§"/>
            </a:pPr>
            <a:r>
              <a:rPr kumimoji="0" lang="el-GR"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Θεσμοί</a:t>
            </a:r>
            <a:endParaRPr kumimoji="0" lang="en-US" alt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endParaRPr>
          </a:p>
          <a:p>
            <a:pPr algn="just"/>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6151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6696744" cy="763528"/>
          </a:xfrm>
        </p:spPr>
        <p:txBody>
          <a:bodyPr>
            <a:normAutofit/>
          </a:bodyPr>
          <a:lstStyle/>
          <a:p>
            <a:r>
              <a:rPr lang="en-US" altLang="en-US" sz="2800" dirty="0">
                <a:solidFill>
                  <a:srgbClr val="C00000"/>
                </a:solidFill>
                <a:latin typeface="Arial" charset="0"/>
              </a:rPr>
              <a:t>ΚΡΙΤΙΚΟΣ ΓΡΑΜΜΑΤΙΣΜΟΣ</a:t>
            </a:r>
            <a:r>
              <a:rPr lang="el-GR" altLang="en-US" sz="2800" dirty="0">
                <a:solidFill>
                  <a:srgbClr val="C00000"/>
                </a:solidFill>
                <a:latin typeface="Arial" charset="0"/>
              </a:rPr>
              <a:t> (1)</a:t>
            </a:r>
            <a:endParaRPr lang="el-GR" sz="2800" dirty="0">
              <a:solidFill>
                <a:srgbClr val="C00000"/>
              </a:solidFill>
              <a:latin typeface="Arial" charset="0"/>
            </a:endParaRPr>
          </a:p>
        </p:txBody>
      </p:sp>
      <p:sp>
        <p:nvSpPr>
          <p:cNvPr id="3" name="Θέση περιεχομένου 2"/>
          <p:cNvSpPr>
            <a:spLocks noGrp="1"/>
          </p:cNvSpPr>
          <p:nvPr>
            <p:ph idx="1"/>
          </p:nvPr>
        </p:nvSpPr>
        <p:spPr>
          <a:xfrm>
            <a:off x="395536" y="1268760"/>
            <a:ext cx="8183880" cy="4752528"/>
          </a:xfrm>
        </p:spPr>
        <p:txBody>
          <a:bodyPr/>
          <a:lstStyle/>
          <a:p>
            <a:pPr marL="457200" lvl="1" indent="-342900" algn="just" eaLnBrk="1" hangingPunct="1">
              <a:lnSpc>
                <a:spcPct val="95000"/>
              </a:lnSpc>
              <a:spcBef>
                <a:spcPct val="0"/>
              </a:spcBef>
              <a:buClr>
                <a:srgbClr val="000000"/>
              </a:buClr>
              <a:buSzTx/>
              <a:buFontTx/>
              <a:buChar char="•"/>
            </a:pPr>
            <a:r>
              <a:rPr lang="en-US" altLang="en-US" b="1" kern="0" dirty="0" err="1">
                <a:solidFill>
                  <a:srgbClr val="000000"/>
                </a:solidFill>
                <a:latin typeface="Arial" panose="020B0604020202020204" pitchFamily="34" charset="0"/>
                <a:cs typeface="Arial" panose="020B0604020202020204" pitchFamily="34" charset="0"/>
              </a:rPr>
              <a:t>Κριτικός</a:t>
            </a:r>
            <a:r>
              <a:rPr lang="en-US" altLang="en-US" b="1" kern="0" dirty="0">
                <a:solidFill>
                  <a:srgbClr val="000000"/>
                </a:solidFill>
                <a:latin typeface="Arial" panose="020B0604020202020204" pitchFamily="34" charset="0"/>
                <a:cs typeface="Arial" panose="020B0604020202020204" pitchFamily="34" charset="0"/>
              </a:rPr>
              <a:t> </a:t>
            </a:r>
            <a:r>
              <a:rPr lang="en-US" altLang="en-US" b="1" kern="0" dirty="0" err="1">
                <a:solidFill>
                  <a:srgbClr val="000000"/>
                </a:solidFill>
                <a:latin typeface="Arial" panose="020B0604020202020204" pitchFamily="34" charset="0"/>
                <a:cs typeface="Arial" panose="020B0604020202020204" pitchFamily="34" charset="0"/>
              </a:rPr>
              <a:t>γρ</a:t>
            </a:r>
            <a:r>
              <a:rPr lang="en-US" altLang="en-US" b="1" kern="0" dirty="0">
                <a:solidFill>
                  <a:srgbClr val="000000"/>
                </a:solidFill>
                <a:latin typeface="Arial" panose="020B0604020202020204" pitchFamily="34" charset="0"/>
                <a:cs typeface="Arial" panose="020B0604020202020204" pitchFamily="34" charset="0"/>
              </a:rPr>
              <a:t>αμματισμός: </a:t>
            </a:r>
            <a:r>
              <a:rPr lang="el-GR" altLang="en-US" kern="0" dirty="0" err="1">
                <a:solidFill>
                  <a:srgbClr val="000000"/>
                </a:solidFill>
                <a:latin typeface="Arial" panose="020B0604020202020204" pitchFamily="34" charset="0"/>
                <a:cs typeface="Arial" panose="020B0604020202020204" pitchFamily="34" charset="0"/>
              </a:rPr>
              <a:t>είν</a:t>
            </a:r>
            <a:r>
              <a:rPr lang="en-US" altLang="en-US" kern="0" dirty="0">
                <a:solidFill>
                  <a:srgbClr val="000000"/>
                </a:solidFill>
                <a:latin typeface="Arial" panose="020B0604020202020204" pitchFamily="34" charset="0"/>
                <a:cs typeface="Arial" panose="020B0604020202020204" pitchFamily="34" charset="0"/>
              </a:rPr>
              <a:t>αι </a:t>
            </a:r>
            <a:r>
              <a:rPr lang="en-US" altLang="en-US" kern="0" dirty="0" err="1">
                <a:solidFill>
                  <a:srgbClr val="000000"/>
                </a:solidFill>
                <a:latin typeface="Arial" panose="020B0604020202020204" pitchFamily="34" charset="0"/>
                <a:cs typeface="Arial" panose="020B0604020202020204" pitchFamily="34" charset="0"/>
              </a:rPr>
              <a:t>έν</a:t>
            </a:r>
            <a:r>
              <a:rPr lang="en-US" altLang="en-US" kern="0" dirty="0">
                <a:solidFill>
                  <a:srgbClr val="000000"/>
                </a:solidFill>
                <a:latin typeface="Arial" panose="020B0604020202020204" pitchFamily="34" charset="0"/>
                <a:cs typeface="Arial" panose="020B0604020202020204" pitchFamily="34" charset="0"/>
              </a:rPr>
              <a:t>α πρόγραμμα με το οποίο οργανώνουμε και διδάσκουμε γλώσσα με στόχο να συνδέσουμε το πώς μέσα από τη γλώσσα μεταδίδουμε ή αμφισβητούμε νοήματα που κυριαρχούν στο ευρύτερο κοινωνικό πλαίσιο. Ο </a:t>
            </a:r>
            <a:r>
              <a:rPr lang="en-US" altLang="en-US" kern="0" dirty="0" err="1">
                <a:solidFill>
                  <a:srgbClr val="000000"/>
                </a:solidFill>
                <a:latin typeface="Arial" panose="020B0604020202020204" pitchFamily="34" charset="0"/>
                <a:cs typeface="Arial" panose="020B0604020202020204" pitchFamily="34" charset="0"/>
              </a:rPr>
              <a:t>κριτικός</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γρ</a:t>
            </a:r>
            <a:r>
              <a:rPr lang="en-US" altLang="en-US" kern="0" dirty="0">
                <a:solidFill>
                  <a:srgbClr val="000000"/>
                </a:solidFill>
                <a:latin typeface="Arial" panose="020B0604020202020204" pitchFamily="34" charset="0"/>
                <a:cs typeface="Arial" panose="020B0604020202020204" pitchFamily="34" charset="0"/>
              </a:rPr>
              <a:t>αμματισμός προτείνει τρόπους επεξεργασίας αυθεντικών κειμένων (δηλαδή ανάγνωσης) και γραφής (προτείνει, δηλαδή, τρόπους με τους οποίους τα παιδιά θα δημιουργήσουν κείμενα και θα επεξεργαστούμε τα κείμενα αυτά στην τάξη) που δίνουν έμφαση στο πώς τα κείμενα λειτουργούν σε σχέση με την κοινωνική πραγματικότητα – τι ιδεολογικές θέσεις μεταδίδουν, τι υπονοούν </a:t>
            </a:r>
            <a:r>
              <a:rPr lang="en-US" altLang="en-US" kern="0" dirty="0" smtClean="0">
                <a:solidFill>
                  <a:srgbClr val="000000"/>
                </a:solidFill>
                <a:latin typeface="Arial" panose="020B0604020202020204" pitchFamily="34" charset="0"/>
                <a:cs typeface="Arial" panose="020B0604020202020204" pitchFamily="34" charset="0"/>
              </a:rPr>
              <a:t>κ</a:t>
            </a:r>
            <a:r>
              <a:rPr lang="el-GR" altLang="en-US" kern="0" dirty="0" smtClean="0">
                <a:solidFill>
                  <a:srgbClr val="000000"/>
                </a:solidFill>
                <a:latin typeface="Arial" panose="020B0604020202020204" pitchFamily="34" charset="0"/>
                <a:cs typeface="Arial" panose="020B0604020202020204" pitchFamily="34" charset="0"/>
              </a:rPr>
              <a:t>.</a:t>
            </a:r>
            <a:r>
              <a:rPr lang="en-US" altLang="en-US" kern="0" dirty="0" smtClean="0">
                <a:solidFill>
                  <a:srgbClr val="000000"/>
                </a:solidFill>
                <a:latin typeface="Arial" panose="020B0604020202020204" pitchFamily="34" charset="0"/>
                <a:cs typeface="Arial" panose="020B0604020202020204" pitchFamily="34" charset="0"/>
              </a:rPr>
              <a:t>λπ</a:t>
            </a:r>
            <a:r>
              <a:rPr lang="en-US" altLang="en-US" kern="0" dirty="0">
                <a:solidFill>
                  <a:srgbClr val="000000"/>
                </a:solidFill>
                <a:latin typeface="Arial" panose="020B0604020202020204" pitchFamily="34" charset="0"/>
                <a:cs typeface="Arial" panose="020B0604020202020204" pitchFamily="34" charset="0"/>
              </a:rPr>
              <a:t>. </a:t>
            </a:r>
          </a:p>
          <a:p>
            <a:endParaRPr lang="el-GR" sz="2400"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19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7848872" cy="936104"/>
          </a:xfrm>
        </p:spPr>
        <p:txBody>
          <a:bodyPr>
            <a:normAutofit/>
          </a:bodyPr>
          <a:lstStyle/>
          <a:p>
            <a:r>
              <a:rPr lang="en-US" altLang="en-US" sz="2800" dirty="0">
                <a:solidFill>
                  <a:srgbClr val="C00000"/>
                </a:solidFill>
                <a:latin typeface="Arial" charset="0"/>
              </a:rPr>
              <a:t>ΚΡΙΤΙΚΟΣ ΓΡΑΜΜΑΤΙΣΜΟΣ </a:t>
            </a:r>
            <a:r>
              <a:rPr lang="el-GR" altLang="en-US" sz="2800" dirty="0">
                <a:solidFill>
                  <a:srgbClr val="C00000"/>
                </a:solidFill>
                <a:latin typeface="Arial" charset="0"/>
              </a:rPr>
              <a:t>(2)</a:t>
            </a:r>
            <a:endParaRPr lang="el-GR" sz="2800" dirty="0">
              <a:solidFill>
                <a:srgbClr val="C00000"/>
              </a:solidFill>
              <a:latin typeface="Arial" charset="0"/>
            </a:endParaRPr>
          </a:p>
        </p:txBody>
      </p:sp>
      <p:sp>
        <p:nvSpPr>
          <p:cNvPr id="3" name="Θέση περιεχομένου 2"/>
          <p:cNvSpPr>
            <a:spLocks noGrp="1"/>
          </p:cNvSpPr>
          <p:nvPr>
            <p:ph idx="1"/>
          </p:nvPr>
        </p:nvSpPr>
        <p:spPr>
          <a:xfrm>
            <a:off x="467544" y="1412776"/>
            <a:ext cx="8352928" cy="4392488"/>
          </a:xfrm>
        </p:spPr>
        <p:txBody>
          <a:bodyPr/>
          <a:lstStyle/>
          <a:p>
            <a:pPr marL="457200" lvl="1" indent="-342900" algn="just" eaLnBrk="1" hangingPunct="1">
              <a:lnSpc>
                <a:spcPct val="95000"/>
              </a:lnSpc>
              <a:spcBef>
                <a:spcPct val="0"/>
              </a:spcBef>
              <a:buClr>
                <a:srgbClr val="000000"/>
              </a:buClr>
              <a:buSzTx/>
              <a:buFontTx/>
              <a:buChar char="•"/>
            </a:pPr>
            <a:r>
              <a:rPr lang="en-US" altLang="en-US" kern="0" dirty="0" err="1">
                <a:solidFill>
                  <a:srgbClr val="000000"/>
                </a:solidFill>
                <a:latin typeface="Arial" panose="020B0604020202020204" pitchFamily="34" charset="0"/>
                <a:cs typeface="Arial" panose="020B0604020202020204" pitchFamily="34" charset="0"/>
              </a:rPr>
              <a:t>Το</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σημείο</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εκκίνησης</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είν</a:t>
            </a:r>
            <a:r>
              <a:rPr lang="en-US" altLang="en-US" kern="0" dirty="0">
                <a:solidFill>
                  <a:srgbClr val="000000"/>
                </a:solidFill>
                <a:latin typeface="Arial" panose="020B0604020202020204" pitchFamily="34" charset="0"/>
                <a:cs typeface="Arial" panose="020B0604020202020204" pitchFamily="34" charset="0"/>
              </a:rPr>
              <a:t>αι ότι με τη γλώσσα υποστηρίζουμε κάποιες θέσεις, διατυπώνουμε κάποια ιδεολογικά νοήματα που έρχονται σε σύγκρουση ή όχι με την κοινωνική πραγματικότητα. </a:t>
            </a:r>
            <a:r>
              <a:rPr lang="en-US" altLang="en-US" kern="0" dirty="0" err="1">
                <a:solidFill>
                  <a:srgbClr val="000000"/>
                </a:solidFill>
                <a:latin typeface="Arial" panose="020B0604020202020204" pitchFamily="34" charset="0"/>
                <a:cs typeface="Arial" panose="020B0604020202020204" pitchFamily="34" charset="0"/>
              </a:rPr>
              <a:t>Δηλ</a:t>
            </a:r>
            <a:r>
              <a:rPr lang="en-US" altLang="en-US" kern="0" dirty="0">
                <a:solidFill>
                  <a:srgbClr val="000000"/>
                </a:solidFill>
                <a:latin typeface="Arial" panose="020B0604020202020204" pitchFamily="34" charset="0"/>
                <a:cs typeface="Arial" panose="020B0604020202020204" pitchFamily="34" charset="0"/>
              </a:rPr>
              <a:t>αδή, όταν μιλά</a:t>
            </a:r>
            <a:r>
              <a:rPr lang="el-GR" altLang="en-US" kern="0" dirty="0">
                <a:solidFill>
                  <a:srgbClr val="000000"/>
                </a:solidFill>
                <a:latin typeface="Arial" panose="020B0604020202020204" pitchFamily="34" charset="0"/>
                <a:cs typeface="Arial" panose="020B0604020202020204" pitchFamily="34" charset="0"/>
              </a:rPr>
              <a:t>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γι</a:t>
            </a:r>
            <a:r>
              <a:rPr lang="en-US" altLang="en-US" kern="0" dirty="0">
                <a:solidFill>
                  <a:srgbClr val="000000"/>
                </a:solidFill>
                <a:latin typeface="Arial" panose="020B0604020202020204" pitchFamily="34" charset="0"/>
                <a:cs typeface="Arial" panose="020B0604020202020204" pitchFamily="34" charset="0"/>
              </a:rPr>
              <a:t>α το περιβάλλον, παρουσιάζ</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το</a:t>
            </a:r>
            <a:r>
              <a:rPr lang="en-US" altLang="en-US" kern="0" dirty="0">
                <a:solidFill>
                  <a:srgbClr val="000000"/>
                </a:solidFill>
                <a:latin typeface="Arial" panose="020B0604020202020204" pitchFamily="34" charset="0"/>
                <a:cs typeface="Arial" panose="020B0604020202020204" pitchFamily="34" charset="0"/>
              </a:rPr>
              <a:t> π</a:t>
            </a:r>
            <a:r>
              <a:rPr lang="en-US" altLang="en-US" kern="0" dirty="0" err="1">
                <a:solidFill>
                  <a:srgbClr val="000000"/>
                </a:solidFill>
                <a:latin typeface="Arial" panose="020B0604020202020204" pitchFamily="34" charset="0"/>
                <a:cs typeface="Arial" panose="020B0604020202020204" pitchFamily="34" charset="0"/>
              </a:rPr>
              <a:t>ερι</a:t>
            </a:r>
            <a:r>
              <a:rPr lang="en-US" altLang="en-US" kern="0" dirty="0">
                <a:solidFill>
                  <a:srgbClr val="000000"/>
                </a:solidFill>
                <a:latin typeface="Arial" panose="020B0604020202020204" pitchFamily="34" charset="0"/>
                <a:cs typeface="Arial" panose="020B0604020202020204" pitchFamily="34" charset="0"/>
              </a:rPr>
              <a:t>βάλλον μέσα από κάποιους τρόπους θέασης του θέματος ή ιδεολογικές θέσεις</a:t>
            </a:r>
            <a:r>
              <a:rPr lang="el-GR" altLang="en-US" kern="0" dirty="0">
                <a:solidFill>
                  <a:srgbClr val="000000"/>
                </a:solidFill>
                <a:latin typeface="Arial" panose="020B0604020202020204" pitchFamily="34" charset="0"/>
                <a:cs typeface="Arial" panose="020B0604020202020204" pitchFamily="34" charset="0"/>
              </a:rPr>
              <a:t>:</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ότι</a:t>
            </a:r>
            <a:r>
              <a:rPr lang="en-US" altLang="en-US" kern="0" dirty="0">
                <a:solidFill>
                  <a:srgbClr val="000000"/>
                </a:solidFill>
                <a:latin typeface="Arial" panose="020B0604020202020204" pitchFamily="34" charset="0"/>
                <a:cs typeface="Arial" panose="020B0604020202020204" pitchFamily="34" charset="0"/>
              </a:rPr>
              <a:t>, </a:t>
            </a:r>
            <a:r>
              <a:rPr lang="el-GR" altLang="en-US" kern="0" dirty="0">
                <a:solidFill>
                  <a:srgbClr val="000000"/>
                </a:solidFill>
                <a:latin typeface="Arial" panose="020B0604020202020204" pitchFamily="34" charset="0"/>
                <a:cs typeface="Arial" panose="020B0604020202020204" pitchFamily="34" charset="0"/>
              </a:rPr>
              <a:t>π.χ.</a:t>
            </a:r>
            <a:r>
              <a:rPr lang="en-US" altLang="en-US" kern="0" dirty="0">
                <a:solidFill>
                  <a:srgbClr val="000000"/>
                </a:solidFill>
                <a:latin typeface="Arial" panose="020B0604020202020204" pitchFamily="34" charset="0"/>
                <a:cs typeface="Arial" panose="020B0604020202020204" pitchFamily="34" charset="0"/>
              </a:rPr>
              <a:t>, ο </a:t>
            </a:r>
            <a:r>
              <a:rPr lang="en-US" altLang="en-US" kern="0" dirty="0" err="1">
                <a:solidFill>
                  <a:srgbClr val="000000"/>
                </a:solidFill>
                <a:latin typeface="Arial" panose="020B0604020202020204" pitchFamily="34" charset="0"/>
                <a:cs typeface="Arial" panose="020B0604020202020204" pitchFamily="34" charset="0"/>
              </a:rPr>
              <a:t>άνθρω</a:t>
            </a:r>
            <a:r>
              <a:rPr lang="en-US" altLang="en-US" kern="0" dirty="0">
                <a:solidFill>
                  <a:srgbClr val="000000"/>
                </a:solidFill>
                <a:latin typeface="Arial" panose="020B0604020202020204" pitchFamily="34" charset="0"/>
                <a:cs typeface="Arial" panose="020B0604020202020204" pitchFamily="34" charset="0"/>
              </a:rPr>
              <a:t>πος καταστρέφει το περιβάλλον ή ότι οι βιομηχανίες καταστρέφουν το περιβάλλον</a:t>
            </a:r>
            <a:r>
              <a:rPr lang="el-GR" altLang="en-US" kern="0" dirty="0">
                <a:solidFill>
                  <a:srgbClr val="000000"/>
                </a:solidFill>
                <a:latin typeface="Arial" panose="020B0604020202020204" pitchFamily="34" charset="0"/>
                <a:cs typeface="Arial" panose="020B0604020202020204" pitchFamily="34" charset="0"/>
              </a:rPr>
              <a:t> ή ότι το περιβάλλον πρέπει να προστατευτεί κτλ.</a:t>
            </a:r>
            <a:endParaRPr lang="en-US" altLang="en-US" kern="0" dirty="0">
              <a:solidFill>
                <a:srgbClr val="000000"/>
              </a:solidFill>
              <a:latin typeface="Arial" panose="020B0604020202020204" pitchFamily="34" charset="0"/>
              <a:cs typeface="Arial" panose="020B0604020202020204" pitchFamily="34" charset="0"/>
            </a:endParaRPr>
          </a:p>
          <a:p>
            <a:endParaRPr lang="el-GR" sz="2400"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667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183880" cy="1051560"/>
          </a:xfrm>
        </p:spPr>
        <p:txBody>
          <a:bodyPr>
            <a:normAutofit/>
          </a:bodyPr>
          <a:lstStyle/>
          <a:p>
            <a:r>
              <a:rPr lang="en-US" altLang="en-US" sz="2800" dirty="0">
                <a:solidFill>
                  <a:srgbClr val="C00000"/>
                </a:solidFill>
                <a:latin typeface="Arial" charset="0"/>
              </a:rPr>
              <a:t>ΚΡΙΤΙΚΟΣ ΓΡΑΜΜΑΤΙΣΜΟΣ </a:t>
            </a:r>
            <a:r>
              <a:rPr lang="el-GR" altLang="en-US" sz="2800" dirty="0">
                <a:solidFill>
                  <a:srgbClr val="C00000"/>
                </a:solidFill>
                <a:latin typeface="Arial" charset="0"/>
              </a:rPr>
              <a:t>(3)</a:t>
            </a:r>
            <a:endParaRPr lang="el-GR" sz="2800" dirty="0">
              <a:solidFill>
                <a:srgbClr val="C00000"/>
              </a:solidFill>
              <a:latin typeface="Arial" charset="0"/>
            </a:endParaRPr>
          </a:p>
        </p:txBody>
      </p:sp>
      <p:sp>
        <p:nvSpPr>
          <p:cNvPr id="3" name="Θέση περιεχομένου 2"/>
          <p:cNvSpPr>
            <a:spLocks noGrp="1"/>
          </p:cNvSpPr>
          <p:nvPr>
            <p:ph idx="1"/>
          </p:nvPr>
        </p:nvSpPr>
        <p:spPr>
          <a:xfrm>
            <a:off x="179512" y="1412776"/>
            <a:ext cx="8471912" cy="4187952"/>
          </a:xfrm>
        </p:spPr>
        <p:txBody>
          <a:bodyPr/>
          <a:lstStyle/>
          <a:p>
            <a:pPr marL="457200" lvl="1" indent="-342900" algn="just" eaLnBrk="1" hangingPunct="1">
              <a:lnSpc>
                <a:spcPct val="95000"/>
              </a:lnSpc>
              <a:spcBef>
                <a:spcPct val="0"/>
              </a:spcBef>
              <a:buClr>
                <a:srgbClr val="000000"/>
              </a:buClr>
              <a:buSzTx/>
              <a:buFontTx/>
              <a:buChar char="•"/>
            </a:pPr>
            <a:r>
              <a:rPr lang="en-US" altLang="en-US" kern="0" dirty="0" err="1">
                <a:solidFill>
                  <a:srgbClr val="000000"/>
                </a:solidFill>
                <a:latin typeface="Arial" panose="020B0604020202020204" pitchFamily="34" charset="0"/>
                <a:cs typeface="Arial" panose="020B0604020202020204" pitchFamily="34" charset="0"/>
              </a:rPr>
              <a:t>Αυτές</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οι</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θέσεις</a:t>
            </a:r>
            <a:r>
              <a:rPr lang="en-US" altLang="en-US" kern="0" dirty="0">
                <a:solidFill>
                  <a:srgbClr val="000000"/>
                </a:solidFill>
                <a:latin typeface="Arial" panose="020B0604020202020204" pitchFamily="34" charset="0"/>
                <a:cs typeface="Arial" panose="020B0604020202020204" pitchFamily="34" charset="0"/>
              </a:rPr>
              <a:t> υπ</a:t>
            </a:r>
            <a:r>
              <a:rPr lang="en-US" altLang="en-US" kern="0" dirty="0" err="1">
                <a:solidFill>
                  <a:srgbClr val="000000"/>
                </a:solidFill>
                <a:latin typeface="Arial" panose="020B0604020202020204" pitchFamily="34" charset="0"/>
                <a:cs typeface="Arial" panose="020B0604020202020204" pitchFamily="34" charset="0"/>
              </a:rPr>
              <a:t>άρχουν</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στην</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κοινωνί</a:t>
            </a:r>
            <a:r>
              <a:rPr lang="en-US" altLang="en-US" kern="0" dirty="0">
                <a:solidFill>
                  <a:srgbClr val="000000"/>
                </a:solidFill>
                <a:latin typeface="Arial" panose="020B0604020202020204" pitchFamily="34" charset="0"/>
                <a:cs typeface="Arial" panose="020B0604020202020204" pitchFamily="34" charset="0"/>
              </a:rPr>
              <a:t>α και όταν </a:t>
            </a:r>
            <a:r>
              <a:rPr lang="el-GR" altLang="en-US" kern="0" dirty="0">
                <a:solidFill>
                  <a:srgbClr val="000000"/>
                </a:solidFill>
                <a:latin typeface="Arial" panose="020B0604020202020204" pitchFamily="34" charset="0"/>
                <a:cs typeface="Arial" panose="020B0604020202020204" pitchFamily="34" charset="0"/>
              </a:rPr>
              <a:t>καλούμαστε</a:t>
            </a:r>
            <a:r>
              <a:rPr lang="en-US" altLang="en-US" kern="0" dirty="0">
                <a:solidFill>
                  <a:srgbClr val="000000"/>
                </a:solidFill>
                <a:latin typeface="Arial" panose="020B0604020202020204" pitchFamily="34" charset="0"/>
                <a:cs typeface="Arial" panose="020B0604020202020204" pitchFamily="34" charset="0"/>
              </a:rPr>
              <a:t> να </a:t>
            </a:r>
            <a:r>
              <a:rPr lang="en-US" altLang="en-US" kern="0" dirty="0" err="1">
                <a:solidFill>
                  <a:srgbClr val="000000"/>
                </a:solidFill>
                <a:latin typeface="Arial" panose="020B0604020202020204" pitchFamily="34" charset="0"/>
                <a:cs typeface="Arial" panose="020B0604020202020204" pitchFamily="34" charset="0"/>
              </a:rPr>
              <a:t>μιλήσ</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γι</a:t>
            </a:r>
            <a:r>
              <a:rPr lang="en-US" altLang="en-US" kern="0" dirty="0">
                <a:solidFill>
                  <a:srgbClr val="000000"/>
                </a:solidFill>
                <a:latin typeface="Arial" panose="020B0604020202020204" pitchFamily="34" charset="0"/>
                <a:cs typeface="Arial" panose="020B0604020202020204" pitchFamily="34" charset="0"/>
              </a:rPr>
              <a:t>α το θέμα αυτό, ουσιαστικά καλούμ</a:t>
            </a:r>
            <a:r>
              <a:rPr lang="el-GR" altLang="en-US" kern="0" dirty="0" err="1">
                <a:solidFill>
                  <a:srgbClr val="000000"/>
                </a:solidFill>
                <a:latin typeface="Arial" panose="020B0604020202020204" pitchFamily="34" charset="0"/>
                <a:cs typeface="Arial" panose="020B0604020202020204" pitchFamily="34" charset="0"/>
              </a:rPr>
              <a:t>αστε</a:t>
            </a:r>
            <a:r>
              <a:rPr lang="en-US" altLang="en-US" kern="0" dirty="0">
                <a:solidFill>
                  <a:srgbClr val="000000"/>
                </a:solidFill>
                <a:latin typeface="Arial" panose="020B0604020202020204" pitchFamily="34" charset="0"/>
                <a:cs typeface="Arial" panose="020B0604020202020204" pitchFamily="34" charset="0"/>
              </a:rPr>
              <a:t> να </a:t>
            </a:r>
            <a:r>
              <a:rPr lang="en-US" altLang="en-US" kern="0" dirty="0" err="1">
                <a:solidFill>
                  <a:srgbClr val="000000"/>
                </a:solidFill>
                <a:latin typeface="Arial" panose="020B0604020202020204" pitchFamily="34" charset="0"/>
                <a:cs typeface="Arial" panose="020B0604020202020204" pitchFamily="34" charset="0"/>
              </a:rPr>
              <a:t>δι</a:t>
            </a:r>
            <a:r>
              <a:rPr lang="en-US" altLang="en-US" kern="0" dirty="0">
                <a:solidFill>
                  <a:srgbClr val="000000"/>
                </a:solidFill>
                <a:latin typeface="Arial" panose="020B0604020202020204" pitchFamily="34" charset="0"/>
                <a:cs typeface="Arial" panose="020B0604020202020204" pitchFamily="34" charset="0"/>
              </a:rPr>
              <a:t>ατυπώσ</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το</a:t>
            </a:r>
            <a:r>
              <a:rPr lang="en-US" altLang="en-US" kern="0" dirty="0">
                <a:solidFill>
                  <a:srgbClr val="000000"/>
                </a:solidFill>
                <a:latin typeface="Arial" panose="020B0604020202020204" pitchFamily="34" charset="0"/>
                <a:cs typeface="Arial" panose="020B0604020202020204" pitchFamily="34" charset="0"/>
              </a:rPr>
              <a:t> επ</a:t>
            </a:r>
            <a:r>
              <a:rPr lang="en-US" altLang="en-US" kern="0" dirty="0" err="1">
                <a:solidFill>
                  <a:srgbClr val="000000"/>
                </a:solidFill>
                <a:latin typeface="Arial" panose="020B0604020202020204" pitchFamily="34" charset="0"/>
                <a:cs typeface="Arial" panose="020B0604020202020204" pitchFamily="34" charset="0"/>
              </a:rPr>
              <a:t>ιχείρημά</a:t>
            </a:r>
            <a:r>
              <a:rPr lang="en-US" altLang="en-US" kern="0" dirty="0">
                <a:solidFill>
                  <a:srgbClr val="000000"/>
                </a:solidFill>
                <a:latin typeface="Arial" panose="020B0604020202020204" pitchFamily="34" charset="0"/>
                <a:cs typeface="Arial" panose="020B0604020202020204" pitchFamily="34" charset="0"/>
              </a:rPr>
              <a:t> μ</a:t>
            </a:r>
            <a:r>
              <a:rPr lang="el-GR" altLang="en-US" kern="0" dirty="0">
                <a:solidFill>
                  <a:srgbClr val="000000"/>
                </a:solidFill>
                <a:latin typeface="Arial" panose="020B0604020202020204" pitchFamily="34" charset="0"/>
                <a:cs typeface="Arial" panose="020B0604020202020204" pitchFamily="34" charset="0"/>
              </a:rPr>
              <a:t>ας</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τέτοιο</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smtClean="0">
                <a:solidFill>
                  <a:srgbClr val="000000"/>
                </a:solidFill>
                <a:latin typeface="Arial" panose="020B0604020202020204" pitchFamily="34" charset="0"/>
                <a:cs typeface="Arial" panose="020B0604020202020204" pitchFamily="34" charset="0"/>
              </a:rPr>
              <a:t>τρό</a:t>
            </a:r>
            <a:r>
              <a:rPr lang="en-US" altLang="en-US" kern="0" dirty="0" smtClean="0">
                <a:solidFill>
                  <a:srgbClr val="000000"/>
                </a:solidFill>
                <a:latin typeface="Arial" panose="020B0604020202020204" pitchFamily="34" charset="0"/>
                <a:cs typeface="Arial" panose="020B0604020202020204" pitchFamily="34" charset="0"/>
              </a:rPr>
              <a:t>πο</a:t>
            </a:r>
            <a:r>
              <a:rPr lang="el-GR" altLang="en-US" kern="0" dirty="0" smtClean="0">
                <a:solidFill>
                  <a:srgbClr val="000000"/>
                </a:solidFill>
                <a:latin typeface="Arial" panose="020B0604020202020204" pitchFamily="34" charset="0"/>
                <a:cs typeface="Arial" panose="020B0604020202020204" pitchFamily="34" charset="0"/>
              </a:rPr>
              <a:t>,</a:t>
            </a:r>
            <a:r>
              <a:rPr lang="en-US" altLang="en-US" kern="0" dirty="0" smtClean="0">
                <a:solidFill>
                  <a:srgbClr val="000000"/>
                </a:solidFill>
                <a:latin typeface="Arial" panose="020B0604020202020204" pitchFamily="34" charset="0"/>
                <a:cs typeface="Arial" panose="020B0604020202020204" pitchFamily="34" charset="0"/>
              </a:rPr>
              <a:t> </a:t>
            </a:r>
            <a:r>
              <a:rPr lang="en-US" altLang="en-US" kern="0" dirty="0">
                <a:solidFill>
                  <a:srgbClr val="000000"/>
                </a:solidFill>
                <a:latin typeface="Arial" panose="020B0604020202020204" pitchFamily="34" charset="0"/>
                <a:cs typeface="Arial" panose="020B0604020202020204" pitchFamily="34" charset="0"/>
              </a:rPr>
              <a:t>ώστε να δείχν</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με</a:t>
            </a:r>
            <a:r>
              <a:rPr lang="en-US" altLang="en-US" kern="0" dirty="0">
                <a:solidFill>
                  <a:srgbClr val="000000"/>
                </a:solidFill>
                <a:latin typeface="Arial" panose="020B0604020202020204" pitchFamily="34" charset="0"/>
                <a:cs typeface="Arial" panose="020B0604020202020204" pitchFamily="34" charset="0"/>
              </a:rPr>
              <a:t> π</a:t>
            </a:r>
            <a:r>
              <a:rPr lang="en-US" altLang="en-US" kern="0" dirty="0" err="1">
                <a:solidFill>
                  <a:srgbClr val="000000"/>
                </a:solidFill>
                <a:latin typeface="Arial" panose="020B0604020202020204" pitchFamily="34" charset="0"/>
                <a:cs typeface="Arial" panose="020B0604020202020204" pitchFamily="34" charset="0"/>
              </a:rPr>
              <a:t>οι</a:t>
            </a:r>
            <a:r>
              <a:rPr lang="en-US" altLang="en-US" kern="0" dirty="0">
                <a:solidFill>
                  <a:srgbClr val="000000"/>
                </a:solidFill>
                <a:latin typeface="Arial" panose="020B0604020202020204" pitchFamily="34" charset="0"/>
                <a:cs typeface="Arial" panose="020B0604020202020204" pitchFamily="34" charset="0"/>
              </a:rPr>
              <a:t>α θέση συντ</a:t>
            </a:r>
            <a:r>
              <a:rPr lang="el-GR" altLang="en-US" kern="0" dirty="0">
                <a:solidFill>
                  <a:srgbClr val="000000"/>
                </a:solidFill>
                <a:latin typeface="Arial" panose="020B0604020202020204" pitchFamily="34" charset="0"/>
                <a:cs typeface="Arial" panose="020B0604020202020204" pitchFamily="34" charset="0"/>
              </a:rPr>
              <a:t>α</a:t>
            </a:r>
            <a:r>
              <a:rPr lang="en-US" altLang="en-US" kern="0" dirty="0" err="1">
                <a:solidFill>
                  <a:srgbClr val="000000"/>
                </a:solidFill>
                <a:latin typeface="Arial" panose="020B0604020202020204" pitchFamily="34" charset="0"/>
                <a:cs typeface="Arial" panose="020B0604020202020204" pitchFamily="34" charset="0"/>
              </a:rPr>
              <a:t>σσ</a:t>
            </a:r>
            <a:r>
              <a:rPr lang="el-GR" altLang="en-US" kern="0" dirty="0" err="1">
                <a:solidFill>
                  <a:srgbClr val="000000"/>
                </a:solidFill>
                <a:latin typeface="Arial" panose="020B0604020202020204" pitchFamily="34" charset="0"/>
                <a:cs typeface="Arial" panose="020B0604020202020204" pitchFamily="34" charset="0"/>
              </a:rPr>
              <a:t>όμαστε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Άρ</a:t>
            </a:r>
            <a:r>
              <a:rPr lang="en-US" altLang="en-US" kern="0" dirty="0">
                <a:solidFill>
                  <a:srgbClr val="000000"/>
                </a:solidFill>
                <a:latin typeface="Arial" panose="020B0604020202020204" pitchFamily="34" charset="0"/>
                <a:cs typeface="Arial" panose="020B0604020202020204" pitchFamily="34" charset="0"/>
              </a:rPr>
              <a:t>α, δεν μπορ</a:t>
            </a:r>
            <a:r>
              <a:rPr lang="el-GR" altLang="en-US" kern="0" dirty="0" err="1">
                <a:solidFill>
                  <a:srgbClr val="000000"/>
                </a:solidFill>
                <a:latin typeface="Arial" panose="020B0604020202020204" pitchFamily="34" charset="0"/>
                <a:cs typeface="Arial" panose="020B0604020202020204" pitchFamily="34" charset="0"/>
              </a:rPr>
              <a:t>ούμε</a:t>
            </a:r>
            <a:r>
              <a:rPr lang="en-US" altLang="en-US" kern="0" dirty="0">
                <a:solidFill>
                  <a:srgbClr val="000000"/>
                </a:solidFill>
                <a:latin typeface="Arial" panose="020B0604020202020204" pitchFamily="34" charset="0"/>
                <a:cs typeface="Arial" panose="020B0604020202020204" pitchFamily="34" charset="0"/>
              </a:rPr>
              <a:t> να </a:t>
            </a:r>
            <a:r>
              <a:rPr lang="en-US" altLang="en-US" kern="0" dirty="0" err="1">
                <a:solidFill>
                  <a:srgbClr val="000000"/>
                </a:solidFill>
                <a:latin typeface="Arial" panose="020B0604020202020204" pitchFamily="34" charset="0"/>
                <a:cs typeface="Arial" panose="020B0604020202020204" pitchFamily="34" charset="0"/>
              </a:rPr>
              <a:t>δι</a:t>
            </a:r>
            <a:r>
              <a:rPr lang="en-US" altLang="en-US" kern="0" dirty="0">
                <a:solidFill>
                  <a:srgbClr val="000000"/>
                </a:solidFill>
                <a:latin typeface="Arial" panose="020B0604020202020204" pitchFamily="34" charset="0"/>
                <a:cs typeface="Arial" panose="020B0604020202020204" pitchFamily="34" charset="0"/>
              </a:rPr>
              <a:t>ατυπώσ</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έν</a:t>
            </a:r>
            <a:r>
              <a:rPr lang="en-US" altLang="en-US" kern="0" dirty="0">
                <a:solidFill>
                  <a:srgbClr val="000000"/>
                </a:solidFill>
                <a:latin typeface="Arial" panose="020B0604020202020204" pitchFamily="34" charset="0"/>
                <a:cs typeface="Arial" panose="020B0604020202020204" pitchFamily="34" charset="0"/>
              </a:rPr>
              <a:t>α αποτελεσματικό επιχείρημα παρά μόνο αν ξέρ</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και </a:t>
            </a:r>
            <a:r>
              <a:rPr lang="en-US" altLang="en-US" kern="0" dirty="0" err="1">
                <a:solidFill>
                  <a:srgbClr val="000000"/>
                </a:solidFill>
                <a:latin typeface="Arial" panose="020B0604020202020204" pitchFamily="34" charset="0"/>
                <a:cs typeface="Arial" panose="020B0604020202020204" pitchFamily="34" charset="0"/>
              </a:rPr>
              <a:t>με</a:t>
            </a:r>
            <a:r>
              <a:rPr lang="en-US" altLang="en-US" kern="0" dirty="0">
                <a:solidFill>
                  <a:srgbClr val="000000"/>
                </a:solidFill>
                <a:latin typeface="Arial" panose="020B0604020202020204" pitchFamily="34" charset="0"/>
                <a:cs typeface="Arial" panose="020B0604020202020204" pitchFamily="34" charset="0"/>
              </a:rPr>
              <a:t> π</a:t>
            </a:r>
            <a:r>
              <a:rPr lang="en-US" altLang="en-US" kern="0" dirty="0" err="1">
                <a:solidFill>
                  <a:srgbClr val="000000"/>
                </a:solidFill>
                <a:latin typeface="Arial" panose="020B0604020202020204" pitchFamily="34" charset="0"/>
                <a:cs typeface="Arial" panose="020B0604020202020204" pitchFamily="34" charset="0"/>
              </a:rPr>
              <a:t>οι</a:t>
            </a:r>
            <a:r>
              <a:rPr lang="en-US" altLang="en-US" kern="0" dirty="0">
                <a:solidFill>
                  <a:srgbClr val="000000"/>
                </a:solidFill>
                <a:latin typeface="Arial" panose="020B0604020202020204" pitchFamily="34" charset="0"/>
                <a:cs typeface="Arial" panose="020B0604020202020204" pitchFamily="34" charset="0"/>
              </a:rPr>
              <a:t>α θέση θα συνταχθ</a:t>
            </a:r>
            <a:r>
              <a:rPr lang="el-GR" altLang="en-US" kern="0" dirty="0" err="1">
                <a:solidFill>
                  <a:srgbClr val="000000"/>
                </a:solidFill>
                <a:latin typeface="Arial" panose="020B0604020202020204" pitchFamily="34" charset="0"/>
                <a:cs typeface="Arial" panose="020B0604020202020204" pitchFamily="34" charset="0"/>
              </a:rPr>
              <a:t>ούμε</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Μέσ</a:t>
            </a:r>
            <a:r>
              <a:rPr lang="en-US" altLang="en-US" kern="0" dirty="0">
                <a:solidFill>
                  <a:srgbClr val="000000"/>
                </a:solidFill>
                <a:latin typeface="Arial" panose="020B0604020202020204" pitchFamily="34" charset="0"/>
                <a:cs typeface="Arial" panose="020B0604020202020204" pitchFamily="34" charset="0"/>
              </a:rPr>
              <a:t>α από αυτή τη διαδικασία επιλέγ</a:t>
            </a:r>
            <a:r>
              <a:rPr lang="el-GR" altLang="en-US" kern="0" dirty="0" err="1">
                <a:solidFill>
                  <a:srgbClr val="000000"/>
                </a:solidFill>
                <a:latin typeface="Arial" panose="020B0604020202020204" pitchFamily="34" charset="0"/>
                <a:cs typeface="Arial" panose="020B0604020202020204" pitchFamily="34" charset="0"/>
              </a:rPr>
              <a:t>ουμε</a:t>
            </a:r>
            <a:r>
              <a:rPr lang="en-US" altLang="en-US" kern="0" dirty="0">
                <a:solidFill>
                  <a:srgbClr val="000000"/>
                </a:solidFill>
                <a:latin typeface="Arial" panose="020B0604020202020204" pitchFamily="34" charset="0"/>
                <a:cs typeface="Arial" panose="020B0604020202020204" pitchFamily="34" charset="0"/>
              </a:rPr>
              <a:t> και τα </a:t>
            </a:r>
            <a:r>
              <a:rPr lang="en-US" altLang="en-US" kern="0" dirty="0" err="1">
                <a:solidFill>
                  <a:srgbClr val="000000"/>
                </a:solidFill>
                <a:latin typeface="Arial" panose="020B0604020202020204" pitchFamily="34" charset="0"/>
                <a:cs typeface="Arial" panose="020B0604020202020204" pitchFamily="34" charset="0"/>
              </a:rPr>
              <a:t>γλωσσικά</a:t>
            </a:r>
            <a:r>
              <a:rPr lang="en-US" altLang="en-US" kern="0" dirty="0">
                <a:solidFill>
                  <a:srgbClr val="000000"/>
                </a:solidFill>
                <a:latin typeface="Arial" panose="020B0604020202020204" pitchFamily="34" charset="0"/>
                <a:cs typeface="Arial" panose="020B0604020202020204" pitchFamily="34" charset="0"/>
              </a:rPr>
              <a:t> </a:t>
            </a:r>
            <a:r>
              <a:rPr lang="en-US" altLang="en-US" kern="0" dirty="0" err="1">
                <a:solidFill>
                  <a:srgbClr val="000000"/>
                </a:solidFill>
                <a:latin typeface="Arial" panose="020B0604020202020204" pitchFamily="34" charset="0"/>
                <a:cs typeface="Arial" panose="020B0604020202020204" pitchFamily="34" charset="0"/>
              </a:rPr>
              <a:t>στοιχεί</a:t>
            </a:r>
            <a:r>
              <a:rPr lang="en-US" altLang="en-US" kern="0" dirty="0">
                <a:solidFill>
                  <a:srgbClr val="000000"/>
                </a:solidFill>
                <a:latin typeface="Arial" panose="020B0604020202020204" pitchFamily="34" charset="0"/>
                <a:cs typeface="Arial" panose="020B0604020202020204" pitchFamily="34" charset="0"/>
              </a:rPr>
              <a:t>α (λεξιλόγιο, σύνταξη κ</a:t>
            </a:r>
            <a:r>
              <a:rPr lang="el-GR" altLang="en-US" kern="0" dirty="0">
                <a:solidFill>
                  <a:srgbClr val="000000"/>
                </a:solidFill>
                <a:latin typeface="Arial" panose="020B0604020202020204" pitchFamily="34" charset="0"/>
                <a:cs typeface="Arial" panose="020B0604020202020204" pitchFamily="34" charset="0"/>
              </a:rPr>
              <a:t>τλ</a:t>
            </a:r>
            <a:r>
              <a:rPr lang="en-US" altLang="en-US" kern="0" dirty="0">
                <a:solidFill>
                  <a:srgbClr val="000000"/>
                </a:solidFill>
                <a:latin typeface="Arial" panose="020B0604020202020204" pitchFamily="34" charset="0"/>
                <a:cs typeface="Arial" panose="020B0604020202020204" pitchFamily="34" charset="0"/>
              </a:rPr>
              <a:t>.). </a:t>
            </a:r>
            <a:endParaRPr lang="en-US" altLang="en-US" kern="0" dirty="0">
              <a:solidFill>
                <a:srgbClr val="000000"/>
              </a:solidFill>
              <a:latin typeface="Arial" panose="020B0604020202020204" pitchFamily="34" charset="0"/>
              <a:cs typeface="Arial" panose="020B0604020202020204" pitchFamily="34" charset="0"/>
            </a:endParaRPr>
          </a:p>
          <a:p>
            <a:endParaRPr lang="el-GR" sz="2400"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63823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337</Words>
  <Application>Microsoft Office PowerPoint</Application>
  <PresentationFormat>Προβολή στην οθόνη (4:3)</PresentationFormat>
  <Paragraphs>28</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Άποψη</vt:lpstr>
      <vt:lpstr>Γραμματισμός και σχεδιασμός γλωσσικού μαθήματος:  4. Κριτικός Γραμματισμός</vt:lpstr>
      <vt:lpstr>Κριτικός γραμματισμός (εισαγωγικά)</vt:lpstr>
      <vt:lpstr>Παράμετροι</vt:lpstr>
      <vt:lpstr>ΚΡΙΤΙΚΟΣ ΓΡΑΜΜΑΤΙΣΜΟΣ (1)</vt:lpstr>
      <vt:lpstr>ΚΡΙΤΙΚΟΣ ΓΡΑΜΜΑΤΙΣΜΟΣ (2)</vt:lpstr>
      <vt:lpstr>ΚΡΙΤΙΚΟΣ ΓΡΑΜΜΑΤΙΣΜΟΣ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Γραμματισμός και σχεδιασμός γλωσσικού μαθήματος:  4. Κριτικός Γραμματισμός</dc:title>
  <dc:creator>πατσακούτι</dc:creator>
  <cp:lastModifiedBy>πατσακούτι</cp:lastModifiedBy>
  <cp:revision>2</cp:revision>
  <dcterms:created xsi:type="dcterms:W3CDTF">2015-02-21T07:43:26Z</dcterms:created>
  <dcterms:modified xsi:type="dcterms:W3CDTF">2015-02-21T07:56:26Z</dcterms:modified>
</cp:coreProperties>
</file>