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7" r:id="rId27"/>
    <p:sldId id="288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9" r:id="rId36"/>
    <p:sldId id="303" r:id="rId37"/>
    <p:sldId id="304" r:id="rId38"/>
    <p:sldId id="306" r:id="rId39"/>
    <p:sldId id="308" r:id="rId40"/>
    <p:sldId id="310" r:id="rId41"/>
    <p:sldId id="311" r:id="rId42"/>
    <p:sldId id="312" r:id="rId43"/>
    <p:sldId id="313" r:id="rId44"/>
    <p:sldId id="314" r:id="rId45"/>
    <p:sldId id="315" r:id="rId46"/>
    <p:sldId id="318" r:id="rId47"/>
    <p:sldId id="321" r:id="rId48"/>
    <p:sldId id="322" r:id="rId4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220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79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36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908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655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370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395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280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263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429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364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8FBF3-5505-4FE2-B8C7-F7883D3008A5}" type="datetimeFigureOut">
              <a:rPr lang="el-GR" smtClean="0"/>
              <a:t>19/12/2012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E5CBA-E619-4AB5-B876-7DD731268F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275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3248025"/>
          </a:xfrm>
        </p:spPr>
        <p:txBody>
          <a:bodyPr/>
          <a:lstStyle/>
          <a:p>
            <a:pPr eaLnBrk="1" hangingPunct="1"/>
            <a:r>
              <a:rPr lang="el-GR" smtClean="0"/>
              <a:t>ΠΡΟΕΤΟΙΜΑΣΙΑ ΧΕΙΡΟΥΓΙΚΟΥ ΠΕΔΙΟΥ, ΕΡΓΑΛΕΙΩΝ ΚΑΙ ΧΕΙΡΟΥΡΓΙΚΗΣ ΟΜΑΔΑΣ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2362200"/>
          </a:xfrm>
        </p:spPr>
        <p:txBody>
          <a:bodyPr/>
          <a:lstStyle/>
          <a:p>
            <a:pPr eaLnBrk="1" hangingPunct="1"/>
            <a:r>
              <a:rPr lang="el-GR" smtClean="0"/>
              <a:t>Βασιλική Γ. Τσιώλη</a:t>
            </a:r>
          </a:p>
          <a:p>
            <a:pPr eaLnBrk="1" hangingPunct="1"/>
            <a:r>
              <a:rPr lang="el-GR" smtClean="0"/>
              <a:t>Χειρουργική Κλινική, Τμήμα Κτηνιατρικής, Πανεπιστήμιο Θεσσαλίας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049723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Καταμέτρηση γαζών πριν και μετά την επέμβαση</a:t>
            </a:r>
          </a:p>
          <a:p>
            <a:pPr eaLnBrk="1" hangingPunct="1"/>
            <a:r>
              <a:rPr lang="el-GR" smtClean="0"/>
              <a:t>Απομάκρυνση μολυσμένων εργαλείων ή γαζών από το τραπέζι </a:t>
            </a:r>
          </a:p>
        </p:txBody>
      </p:sp>
    </p:spTree>
    <p:extLst>
      <p:ext uri="{BB962C8B-B14F-4D97-AF65-F5344CB8AC3E}">
        <p14:creationId xmlns:p14="http://schemas.microsoft.com/office/powerpoint/2010/main" val="4161062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ΧΕΙΡΟΥΡΓΙΚΟ ΠΕΔΙΟ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000" smtClean="0">
              <a:solidFill>
                <a:srgbClr val="99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mtClean="0"/>
              <a:t>Αντισηψία: εξουδετέρωση προϋπάρχουσας μόλυνσης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mtClean="0"/>
              <a:t>αναστολή πολλαπλασιασμού ή θανάτωση παθογόνων μικροοργανισμών (βακτηριοστατική - βακτηριοκτόνος δράση)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l-GR" smtClean="0"/>
              <a:t>Ασηψία: πρόληψη επικείμενης μόλυνσης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mtClean="0"/>
              <a:t>καταστροφή παθογόνων μικροοργανισμών και σπόρων</a:t>
            </a:r>
          </a:p>
        </p:txBody>
      </p:sp>
    </p:spTree>
    <p:extLst>
      <p:ext uri="{BB962C8B-B14F-4D97-AF65-F5344CB8AC3E}">
        <p14:creationId xmlns:p14="http://schemas.microsoft.com/office/powerpoint/2010/main" val="3957587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l-GR" smtClean="0"/>
          </a:p>
          <a:p>
            <a:pPr eaLnBrk="1" hangingPunct="1"/>
            <a:r>
              <a:rPr lang="el-GR" smtClean="0"/>
              <a:t>Μικροβιακή χλωρίδα δέρματος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Staphylococcus aureus, Streptococcus spp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Πιο συχνό αίτιο μόλυνσης χειρουργικών τραυμάτων</a:t>
            </a:r>
          </a:p>
        </p:txBody>
      </p:sp>
    </p:spTree>
    <p:extLst>
      <p:ext uri="{BB962C8B-B14F-4D97-AF65-F5344CB8AC3E}">
        <p14:creationId xmlns:p14="http://schemas.microsoft.com/office/powerpoint/2010/main" val="2443360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mtClean="0"/>
              <a:t>Προσκόλληση μικροβίων σε ιστούς, υλικά οστεοσύνθεσης, καθετήρες, ή ράμματα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Προσέλκυση άλλων μικροβίων: δημιουργία αποικιών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Μικροβιακή χλωρίδα: μικρή ανοσολογική αντίδραση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Ανθεκτικότητα στα αντιβιοτικά</a:t>
            </a:r>
          </a:p>
        </p:txBody>
      </p:sp>
    </p:spTree>
    <p:extLst>
      <p:ext uri="{BB962C8B-B14F-4D97-AF65-F5344CB8AC3E}">
        <p14:creationId xmlns:p14="http://schemas.microsoft.com/office/powerpoint/2010/main" val="3775889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l-GR" smtClean="0"/>
              <a:t>Διαιτητικά μέτρα</a:t>
            </a:r>
          </a:p>
          <a:p>
            <a:pPr eaLnBrk="1" hangingPunct="1"/>
            <a:r>
              <a:rPr lang="el-GR" smtClean="0"/>
              <a:t>Κένωση πεπτικού σωλήνα και ουροποιητικού</a:t>
            </a:r>
          </a:p>
          <a:p>
            <a:pPr eaLnBrk="1" hangingPunct="1"/>
            <a:r>
              <a:rPr lang="el-GR" smtClean="0"/>
              <a:t>Κούρεμα</a:t>
            </a:r>
          </a:p>
          <a:p>
            <a:pPr eaLnBrk="1" hangingPunct="1"/>
            <a:r>
              <a:rPr lang="el-GR" smtClean="0"/>
              <a:t>Τοποθέτηση ασθενή</a:t>
            </a:r>
          </a:p>
          <a:p>
            <a:pPr eaLnBrk="1" hangingPunct="1"/>
            <a:r>
              <a:rPr lang="el-GR" smtClean="0"/>
              <a:t>Αντισηψία πεδίου</a:t>
            </a:r>
          </a:p>
          <a:p>
            <a:pPr eaLnBrk="1" hangingPunct="1"/>
            <a:r>
              <a:rPr lang="el-GR" smtClean="0"/>
              <a:t>Τοποθέτηση οθονών</a:t>
            </a:r>
          </a:p>
        </p:txBody>
      </p:sp>
    </p:spTree>
    <p:extLst>
      <p:ext uri="{BB962C8B-B14F-4D97-AF65-F5344CB8AC3E}">
        <p14:creationId xmlns:p14="http://schemas.microsoft.com/office/powerpoint/2010/main" val="491460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Διαιτητικά μέτρα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Στέρηση τροφής για 6-12 ώρες: αποφυγή εμετού – εισροφητικής βρογχοπνευμονίας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Νεαρά: 4-6 ώρες </a:t>
            </a:r>
          </a:p>
        </p:txBody>
      </p:sp>
    </p:spTree>
    <p:extLst>
      <p:ext uri="{BB962C8B-B14F-4D97-AF65-F5344CB8AC3E}">
        <p14:creationId xmlns:p14="http://schemas.microsoft.com/office/powerpoint/2010/main" val="2393667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Επεμβάσεις στο παχύ έντερο, απευθυσμένο, περινεϊκή χώρα: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Φυσιολογικά: μικροοργανισμοί</a:t>
            </a:r>
            <a:r>
              <a:rPr lang="en-US" smtClean="0"/>
              <a:t> 10</a:t>
            </a:r>
            <a:r>
              <a:rPr lang="en-US" smtClean="0">
                <a:cs typeface="Times New Roman" charset="0"/>
              </a:rPr>
              <a:t>¹º</a:t>
            </a:r>
            <a:r>
              <a:rPr lang="en-US" smtClean="0"/>
              <a:t>/g</a:t>
            </a:r>
            <a:endParaRPr lang="el-GR" smtClean="0"/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Κένωση: μικροοργανισμοί 10</a:t>
            </a:r>
            <a:r>
              <a:rPr lang="el-GR" smtClean="0">
                <a:cs typeface="Times New Roman" charset="0"/>
              </a:rPr>
              <a:t>³</a:t>
            </a:r>
            <a:r>
              <a:rPr lang="el-GR" smtClean="0"/>
              <a:t>/</a:t>
            </a:r>
            <a:r>
              <a:rPr lang="en-US" smtClean="0"/>
              <a:t>g </a:t>
            </a:r>
            <a:endParaRPr lang="el-GR" smtClean="0"/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Στέρηση τροφής για 24-48 ώρες</a:t>
            </a:r>
          </a:p>
        </p:txBody>
      </p:sp>
    </p:spTree>
    <p:extLst>
      <p:ext uri="{BB962C8B-B14F-4D97-AF65-F5344CB8AC3E}">
        <p14:creationId xmlns:p14="http://schemas.microsoft.com/office/powerpoint/2010/main" val="3196861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Προεγχειρητική χορήγηση ήπιων καθαρκτικών και υποκλυσμοί με ζεστό νερό 24 ώρες πριν (αντενδείκνυται σε έμφραξη ή ρήξη)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3 ώρες πριν υποκλυσμοί με διάλυμα ιωδιούχου ποβιδόνης 10%</a:t>
            </a:r>
          </a:p>
        </p:txBody>
      </p:sp>
    </p:spTree>
    <p:extLst>
      <p:ext uri="{BB962C8B-B14F-4D97-AF65-F5344CB8AC3E}">
        <p14:creationId xmlns:p14="http://schemas.microsoft.com/office/powerpoint/2010/main" val="3532040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Προεγχειρητική και διεγχειρητική χορήγηση αντιβιοτικών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Αναερόβια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Gram – </a:t>
            </a:r>
            <a:r>
              <a:rPr lang="el-GR" smtClean="0"/>
              <a:t>αρνητικά αερόβια</a:t>
            </a:r>
          </a:p>
        </p:txBody>
      </p:sp>
    </p:spTree>
    <p:extLst>
      <p:ext uri="{BB962C8B-B14F-4D97-AF65-F5344CB8AC3E}">
        <p14:creationId xmlns:p14="http://schemas.microsoft.com/office/powerpoint/2010/main" val="2906160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Κεφαλοσπορίνες 15-30 </a:t>
            </a:r>
            <a:r>
              <a:rPr lang="en-US" smtClean="0"/>
              <a:t>mg/kg, IV, </a:t>
            </a:r>
            <a:r>
              <a:rPr lang="el-GR" smtClean="0"/>
              <a:t>κάθε 2 ώρες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Μετρονιδαζόλη 10 </a:t>
            </a:r>
            <a:r>
              <a:rPr lang="en-US" smtClean="0"/>
              <a:t>mg/kg</a:t>
            </a:r>
            <a:r>
              <a:rPr lang="el-GR" smtClean="0"/>
              <a:t>, </a:t>
            </a:r>
            <a:r>
              <a:rPr lang="en-US" smtClean="0"/>
              <a:t>IV </a:t>
            </a:r>
            <a:r>
              <a:rPr lang="el-GR" smtClean="0"/>
              <a:t>ή </a:t>
            </a:r>
            <a:r>
              <a:rPr lang="en-US" smtClean="0"/>
              <a:t>PO</a:t>
            </a:r>
            <a:endParaRPr lang="el-GR" smtClean="0"/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Νεομυκίνη, ερυθρομυκίνη 10-15 </a:t>
            </a:r>
            <a:r>
              <a:rPr lang="en-US" smtClean="0"/>
              <a:t>mg/kg</a:t>
            </a:r>
            <a:r>
              <a:rPr lang="el-GR" smtClean="0"/>
              <a:t>,</a:t>
            </a:r>
            <a:r>
              <a:rPr lang="en-US" smtClean="0"/>
              <a:t> PO</a:t>
            </a:r>
            <a:r>
              <a:rPr lang="el-GR" smtClean="0"/>
              <a:t>, </a:t>
            </a:r>
            <a:r>
              <a:rPr lang="en-US" smtClean="0"/>
              <a:t>tid</a:t>
            </a: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98995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ΧΕΙΡΟΥΡΓΙΚΑ ΕΡΓΑΛΕΙΑ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Καθαρισμός με ειδικά καθαριστικά</a:t>
            </a:r>
          </a:p>
          <a:p>
            <a:pPr eaLnBrk="1" hangingPunct="1"/>
            <a:r>
              <a:rPr lang="el-GR" smtClean="0"/>
              <a:t>Καλό στέγνωμα</a:t>
            </a:r>
          </a:p>
          <a:p>
            <a:pPr eaLnBrk="1" hangingPunct="1"/>
            <a:r>
              <a:rPr lang="el-GR" smtClean="0"/>
              <a:t>Λίπανση</a:t>
            </a:r>
          </a:p>
          <a:p>
            <a:pPr eaLnBrk="1" hangingPunct="1"/>
            <a:r>
              <a:rPr lang="el-GR" smtClean="0"/>
              <a:t>Αποστείρωση με ανοιχτά σκέλη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2385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Κένωση πεπτικού σωλήνα και ουροποιητικού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Υποκλυσμοί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Κένωση ουροδόχου κύστης με πίεση ή καθετήρα</a:t>
            </a:r>
          </a:p>
        </p:txBody>
      </p:sp>
    </p:spTree>
    <p:extLst>
      <p:ext uri="{BB962C8B-B14F-4D97-AF65-F5344CB8AC3E}">
        <p14:creationId xmlns:p14="http://schemas.microsoft.com/office/powerpoint/2010/main" val="473972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953000"/>
          </a:xfrm>
        </p:spPr>
        <p:txBody>
          <a:bodyPr/>
          <a:lstStyle/>
          <a:p>
            <a:pPr eaLnBrk="1" hangingPunct="1"/>
            <a:r>
              <a:rPr lang="el-GR" smtClean="0"/>
              <a:t>Κούρεμα</a:t>
            </a:r>
          </a:p>
          <a:p>
            <a:pPr eaLnBrk="1" hangingPunct="1">
              <a:buFontTx/>
              <a:buNone/>
            </a:pPr>
            <a:r>
              <a:rPr lang="el-GR" smtClean="0"/>
              <a:t>Λίγο πριν την επέμβαση</a:t>
            </a:r>
          </a:p>
          <a:p>
            <a:pPr eaLnBrk="1" hangingPunct="1">
              <a:buFontTx/>
              <a:buNone/>
            </a:pPr>
            <a:r>
              <a:rPr lang="el-GR" smtClean="0"/>
              <a:t>Όχι στο χειρουργείο</a:t>
            </a:r>
          </a:p>
          <a:p>
            <a:pPr eaLnBrk="1" hangingPunct="1">
              <a:buFontTx/>
              <a:buNone/>
            </a:pPr>
            <a:r>
              <a:rPr lang="el-GR" smtClean="0"/>
              <a:t>Σε έκταση 20 </a:t>
            </a:r>
            <a:r>
              <a:rPr lang="en-US" smtClean="0"/>
              <a:t>cm</a:t>
            </a:r>
            <a:r>
              <a:rPr lang="el-GR" smtClean="0"/>
              <a:t> εκατέρωθεν της τομής</a:t>
            </a:r>
          </a:p>
          <a:p>
            <a:pPr eaLnBrk="1" hangingPunct="1">
              <a:buFontTx/>
              <a:buNone/>
            </a:pPr>
            <a:r>
              <a:rPr lang="el-GR" smtClean="0"/>
              <a:t>Δυνατότητα επέκτασης τομής, τοποθέτησης σωλήνων παροχέτευσης, αποφυγή μόλυνσης τομής σε περίπτωση μετακίνησης οθονών</a:t>
            </a:r>
          </a:p>
          <a:p>
            <a:pPr eaLnBrk="1" hangingPunct="1">
              <a:buFontTx/>
              <a:buNone/>
            </a:pP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228293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</a:t>
            </a:r>
            <a:r>
              <a:rPr lang="el-GR" smtClean="0"/>
              <a:t>ρθοπεδικές επεμβάσεις σε μακρά οστά κούρεμα ολόκληρου του άκρου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Σε ανοικτά τραύματα υδατοδιαλυτή γέλη για αποφυγή περαιτέρω μόλυνσης</a:t>
            </a:r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899288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Κουρευτική μηχανή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Κεφαλή Νο 40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Αρχικά κατά την φορά των τριχών και στη συνέχεια αντίθετα προς αυτήν</a:t>
            </a:r>
          </a:p>
        </p:txBody>
      </p:sp>
    </p:spTree>
    <p:extLst>
      <p:ext uri="{BB962C8B-B14F-4D97-AF65-F5344CB8AC3E}">
        <p14:creationId xmlns:p14="http://schemas.microsoft.com/office/powerpoint/2010/main" val="3316064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Αποτριχωτικές κρέμες: λιγότερο τραυματικές, προκαλούν ήπια λεμφοκυτταρική δερματίτιδα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Ξύρισμα: εκδορές, ερεθισμός, αυξάνονται οι πιθανότητες μόλυνσης</a:t>
            </a:r>
            <a:r>
              <a:rPr lang="en-US" smtClean="0"/>
              <a:t> (x10)</a:t>
            </a:r>
            <a:r>
              <a:rPr lang="el-GR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7687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Μετά το κούρεμα απομάκρυνση τριχών με ηλεκτρική σκούπα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Για επεμβάσεις στα άκρα: τοποθέτηση των πελμάτων σε γάντι, κρέμασμα του άκρου σε βάση για ορούς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94985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Τοποθέτηση ασθενούς</a:t>
            </a:r>
          </a:p>
          <a:p>
            <a:pPr eaLnBrk="1" hangingPunct="1">
              <a:buFontTx/>
              <a:buNone/>
            </a:pPr>
            <a:r>
              <a:rPr lang="el-GR" smtClean="0"/>
              <a:t>Επιλογή θέσης κατάκλισης</a:t>
            </a:r>
          </a:p>
          <a:p>
            <a:pPr eaLnBrk="1" hangingPunct="1">
              <a:buFontTx/>
              <a:buNone/>
            </a:pPr>
            <a:r>
              <a:rPr lang="el-GR" smtClean="0"/>
              <a:t>Τοποθέτηση γείωσης διαθερμίας</a:t>
            </a:r>
          </a:p>
          <a:p>
            <a:pPr eaLnBrk="1" hangingPunct="1"/>
            <a:r>
              <a:rPr lang="el-GR" smtClean="0"/>
              <a:t>Διενέργεια αντισηψίας πεδίου σε διαφορετικό χώρο από το χειρουργείο</a:t>
            </a:r>
          </a:p>
        </p:txBody>
      </p:sp>
    </p:spTree>
    <p:extLst>
      <p:ext uri="{BB962C8B-B14F-4D97-AF65-F5344CB8AC3E}">
        <p14:creationId xmlns:p14="http://schemas.microsoft.com/office/powerpoint/2010/main" val="1717429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Αντισηψία πεδίου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Αποστειρωμένες γάζες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Διαβροχή με αντισηπτικό σαπούνι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Σύλληψη με αποστειρωμένη χειρουργική λαβίδα ή αποστειρωμένα γάντια</a:t>
            </a:r>
          </a:p>
        </p:txBody>
      </p:sp>
    </p:spTree>
    <p:extLst>
      <p:ext uri="{BB962C8B-B14F-4D97-AF65-F5344CB8AC3E}">
        <p14:creationId xmlns:p14="http://schemas.microsoft.com/office/powerpoint/2010/main" val="4208363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Αντισηπτικά: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Ιωδιούχος ποβιδόνη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Χλωρεξιδίνη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Αλκοολούχα</a:t>
            </a:r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595289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l-GR" smtClean="0"/>
              <a:t>Ιωδιούχος ποβιδόνη</a:t>
            </a:r>
          </a:p>
          <a:p>
            <a:pPr eaLnBrk="1" hangingPunct="1">
              <a:buFontTx/>
              <a:buNone/>
            </a:pPr>
            <a:r>
              <a:rPr lang="el-GR" smtClean="0"/>
              <a:t>ευρύτατο φάσμα</a:t>
            </a:r>
            <a:r>
              <a:rPr lang="en-US" smtClean="0"/>
              <a:t> -</a:t>
            </a:r>
            <a:r>
              <a:rPr lang="el-GR" smtClean="0"/>
              <a:t> γρήγορη δράση 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l-GR" smtClean="0"/>
              <a:t>δράση και σε μερικούς σπόρους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l-GR" smtClean="0"/>
              <a:t>μικρή υπολειμματική δράση</a:t>
            </a:r>
          </a:p>
          <a:p>
            <a:pPr eaLnBrk="1" hangingPunct="1">
              <a:buFontTx/>
              <a:buNone/>
            </a:pPr>
            <a:r>
              <a:rPr lang="el-GR" smtClean="0"/>
              <a:t>ελάττωση δράσης παρουσία οργανικών ουσιών</a:t>
            </a:r>
            <a:r>
              <a:rPr lang="en-US" smtClean="0"/>
              <a:t> </a:t>
            </a:r>
            <a:r>
              <a:rPr lang="el-GR" smtClean="0"/>
              <a:t>(αίμα, λίπος, νεκρωμένοι ιστοί)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l-GR" smtClean="0"/>
              <a:t>ερεθισμός του δέρματος</a:t>
            </a:r>
            <a:r>
              <a:rPr lang="en-US" smtClean="0"/>
              <a:t> (50% </a:t>
            </a:r>
            <a:r>
              <a:rPr lang="el-GR" smtClean="0"/>
              <a:t>των ζώων)</a:t>
            </a:r>
          </a:p>
        </p:txBody>
      </p:sp>
    </p:spTree>
    <p:extLst>
      <p:ext uri="{BB962C8B-B14F-4D97-AF65-F5344CB8AC3E}">
        <p14:creationId xmlns:p14="http://schemas.microsoft.com/office/powerpoint/2010/main" val="173246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Κακή χρήση και συντήρησή τους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προκαλούν βλάβες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προκαλούν σχηματισμό λεκέδων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μειώνουν δραματικά τη διάρκεια ζωής τους</a:t>
            </a:r>
          </a:p>
        </p:txBody>
      </p:sp>
    </p:spTree>
    <p:extLst>
      <p:ext uri="{BB962C8B-B14F-4D97-AF65-F5344CB8AC3E}">
        <p14:creationId xmlns:p14="http://schemas.microsoft.com/office/powerpoint/2010/main" val="29786499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sz="2800" smtClean="0"/>
              <a:t>	</a:t>
            </a:r>
            <a:r>
              <a:rPr lang="el-GR" smtClean="0"/>
              <a:t>χρώση υφασμάτων και ιστών</a:t>
            </a:r>
          </a:p>
          <a:p>
            <a:pPr eaLnBrk="1" hangingPunct="1">
              <a:buFontTx/>
              <a:buNone/>
            </a:pPr>
            <a:r>
              <a:rPr lang="el-GR" smtClean="0"/>
              <a:t>	διάβρωση χειρουργικών εργαλείων</a:t>
            </a:r>
          </a:p>
          <a:p>
            <a:pPr eaLnBrk="1" hangingPunct="1">
              <a:buFontTx/>
              <a:buNone/>
            </a:pPr>
            <a:endParaRPr lang="el-GR" smtClean="0"/>
          </a:p>
          <a:p>
            <a:pPr eaLnBrk="1" hangingPunct="1">
              <a:buFontTx/>
              <a:buBlip>
                <a:blip r:embed="rId2"/>
              </a:buBlip>
            </a:pPr>
            <a:r>
              <a:rPr lang="el-GR" smtClean="0"/>
              <a:t>χρήση για αντισηψία χειρουργικού πεδίου (10%), χεριών χειρουργού (7,5%)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015284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pPr eaLnBrk="1" hangingPunct="1"/>
            <a:r>
              <a:rPr lang="el-GR" smtClean="0"/>
              <a:t>Χλωρεξιδίνη</a:t>
            </a:r>
          </a:p>
          <a:p>
            <a:pPr eaLnBrk="1" hangingPunct="1">
              <a:buFontTx/>
              <a:buNone/>
            </a:pPr>
            <a:r>
              <a:rPr lang="el-GR" smtClean="0"/>
              <a:t>ευρύ φάσμα - γρήγορη δράση</a:t>
            </a:r>
          </a:p>
          <a:p>
            <a:pPr eaLnBrk="1" hangingPunct="1">
              <a:buFontTx/>
              <a:buNone/>
            </a:pPr>
            <a:r>
              <a:rPr lang="el-GR" smtClean="0"/>
              <a:t>δράση έναντι πολλών ιών και μυκήτων</a:t>
            </a:r>
          </a:p>
          <a:p>
            <a:pPr eaLnBrk="1" hangingPunct="1">
              <a:buFontTx/>
              <a:buNone/>
            </a:pPr>
            <a:r>
              <a:rPr lang="el-GR" smtClean="0"/>
              <a:t>μακρά υπολειμματική δράση</a:t>
            </a:r>
          </a:p>
          <a:p>
            <a:pPr eaLnBrk="1" hangingPunct="1">
              <a:buFontTx/>
              <a:buNone/>
            </a:pPr>
            <a:r>
              <a:rPr lang="el-GR" smtClean="0"/>
              <a:t>δεν ελαττώνεται η δράση της παρουσία οργανικών ουσιών</a:t>
            </a:r>
          </a:p>
          <a:p>
            <a:pPr eaLnBrk="1" hangingPunct="1">
              <a:buFontTx/>
              <a:buNone/>
            </a:pPr>
            <a:r>
              <a:rPr lang="el-GR" smtClean="0"/>
              <a:t>ενίσχυση της δράσης της παρουσία αλκοόλης</a:t>
            </a:r>
          </a:p>
        </p:txBody>
      </p:sp>
    </p:spTree>
    <p:extLst>
      <p:ext uri="{BB962C8B-B14F-4D97-AF65-F5344CB8AC3E}">
        <p14:creationId xmlns:p14="http://schemas.microsoft.com/office/powerpoint/2010/main" val="1684554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smtClean="0"/>
              <a:t>ελάχιστα ερεθιστική στο δέρμα</a:t>
            </a:r>
          </a:p>
          <a:p>
            <a:pPr eaLnBrk="1" hangingPunct="1">
              <a:buFontTx/>
              <a:buNone/>
            </a:pPr>
            <a:r>
              <a:rPr lang="el-GR" smtClean="0"/>
              <a:t>ελάχιστη δράση σε σπόρους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mtClean="0"/>
              <a:t>όχι τοπική εφαρμογή σε οφθαλμό και ακουστικό πόρο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2"/>
              </a:buBlip>
            </a:pPr>
            <a:r>
              <a:rPr lang="el-GR" smtClean="0"/>
              <a:t>χρήση για αντισηψία χειρουργικού πεδίου, χεριών χειρουργού (4%)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4055647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Αλκοολούχα</a:t>
            </a:r>
          </a:p>
          <a:p>
            <a:pPr eaLnBrk="1" hangingPunct="1">
              <a:buFontTx/>
              <a:buNone/>
            </a:pPr>
            <a:r>
              <a:rPr lang="el-GR" smtClean="0"/>
              <a:t>συνδυασμός χλωρεξιδίνης ή ιωδιούχων με αλκοόλες (αιθανόλη, ισοπροπυλική αλκοόλη)</a:t>
            </a:r>
          </a:p>
          <a:p>
            <a:pPr eaLnBrk="1" hangingPunct="1">
              <a:buFontTx/>
              <a:buNone/>
            </a:pPr>
            <a:r>
              <a:rPr lang="el-GR" smtClean="0"/>
              <a:t>χρήση για αντισηψία χειρουργικού πεδίου, χεριών χειρουργού</a:t>
            </a:r>
          </a:p>
        </p:txBody>
      </p:sp>
    </p:spTree>
    <p:extLst>
      <p:ext uri="{BB962C8B-B14F-4D97-AF65-F5344CB8AC3E}">
        <p14:creationId xmlns:p14="http://schemas.microsoft.com/office/powerpoint/2010/main" val="40400992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Καθαρισμός αρχίζει από το κέντρο με φορά προς την περιφέρεια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Όχι αντίστροφη κίνηση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Κυκλικές κινήσεις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Αντικατάσταση γαζών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3-4 κύκλοι, 5 </a:t>
            </a:r>
            <a:r>
              <a:rPr lang="en-US" smtClean="0"/>
              <a:t>min </a:t>
            </a:r>
            <a:r>
              <a:rPr lang="el-GR" smtClean="0"/>
              <a:t>επαφής αντισηπτικών - δέρματος</a:t>
            </a:r>
          </a:p>
        </p:txBody>
      </p:sp>
    </p:spTree>
    <p:extLst>
      <p:ext uri="{BB962C8B-B14F-4D97-AF65-F5344CB8AC3E}">
        <p14:creationId xmlns:p14="http://schemas.microsoft.com/office/powerpoint/2010/main" val="3502548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8131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Έκλπυση κοιλότητας ακροποσθίας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Απομάκρυνση πλεονάζοντος αντισηπτικού από δερματικές πτυχές και χειρουργικό τραπέζι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Ψεκασμός ή επάλειψη του σημείου τομής με 10% ιωδιούχο ποβιδόνη ή ακλοολικό διάλυμα χλωρεξιδίνης</a:t>
            </a:r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837551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Συνδυασμοί αντισηπτικών σαπουνιών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50% σκύλων εμφανίζουν αντιδράσεις στα ιωδιούχα σαπούνια</a:t>
            </a:r>
          </a:p>
        </p:txBody>
      </p:sp>
    </p:spTree>
    <p:extLst>
      <p:ext uri="{BB962C8B-B14F-4D97-AF65-F5344CB8AC3E}">
        <p14:creationId xmlns:p14="http://schemas.microsoft.com/office/powerpoint/2010/main" val="12494903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Τοποθέτηση οθονών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Πριν την τοποθέτηση, στέγνωμα του πεδίου, ειδικά αν πρόκειται να χρησιμοποιηθεί διαθερμία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Σε αρσενικούς σκύλους συγκράτηση της ακροποσθίας εκτός πεδίου με λαβίδα οθόνης </a:t>
            </a:r>
          </a:p>
        </p:txBody>
      </p:sp>
    </p:spTree>
    <p:extLst>
      <p:ext uri="{BB962C8B-B14F-4D97-AF65-F5344CB8AC3E}">
        <p14:creationId xmlns:p14="http://schemas.microsoft.com/office/powerpoint/2010/main" val="12190600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Τοποθέτηση από αποστειρωμένο προσωπικό ή χειρουργό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4 οθόνες περιφερικά του πεδίου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Καθήλωση με λαβίδες οθόνης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Κάλυψη εκτεθειμένων επιφανειών τραπεζιού</a:t>
            </a:r>
          </a:p>
        </p:txBody>
      </p:sp>
    </p:spTree>
    <p:extLst>
      <p:ext uri="{BB962C8B-B14F-4D97-AF65-F5344CB8AC3E}">
        <p14:creationId xmlns:p14="http://schemas.microsoft.com/office/powerpoint/2010/main" val="21686518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Τοποθέτηση τελικής οθόνης πάνω από τις 4 αρχικές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Πρέπει να φέρει το κατάλληλο άνοιγμα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Στα άκρα χρήση ειδικών θηκών ή αποστειρωμένων επιδέσμων</a:t>
            </a:r>
          </a:p>
        </p:txBody>
      </p:sp>
    </p:spTree>
    <p:extLst>
      <p:ext uri="{BB962C8B-B14F-4D97-AF65-F5344CB8AC3E}">
        <p14:creationId xmlns:p14="http://schemas.microsoft.com/office/powerpoint/2010/main" val="925176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Καθαρισμός εργαλείων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eaLnBrk="1" hangingPunct="1"/>
            <a:r>
              <a:rPr lang="el-GR" smtClean="0"/>
              <a:t>Με το χέρι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αμέσως μετά τη χρήση και πριν στεγνώσουν το αίμα και τα υπολείμματα ιστών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τρίψιμο με μαλακή βούρτσα (επιμονή σε οδοντώσεις και αρθρώσεις)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ξέπλυμα με απεσταγμένο ή απιονισμένο νερό</a:t>
            </a:r>
          </a:p>
        </p:txBody>
      </p:sp>
    </p:spTree>
    <p:extLst>
      <p:ext uri="{BB962C8B-B14F-4D97-AF65-F5344CB8AC3E}">
        <p14:creationId xmlns:p14="http://schemas.microsoft.com/office/powerpoint/2010/main" val="7342277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762000"/>
            <a:ext cx="727233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dirty="0" smtClean="0"/>
              <a:t>ΠΡΟΕΤΟΙΜΑΣΙΑ ΠΕΔΙΟΥ ΓΙΑ ΕΠΕΜΒΑΣΕΙΣ ΣΤΟΝ ΟΦΘΑΛΜΟ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/>
              <a:t>Εφαρμογή τεχνητών δακρύων ή αλοιφής αντιβιοτικού πριν το κούρεμα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/>
              <a:t>Απομάκρυνση τριχών με βούρτσα ή λευκοπλάστη</a:t>
            </a:r>
          </a:p>
          <a:p>
            <a:pPr marL="0" indent="0" eaLnBrk="1" hangingPunct="1">
              <a:lnSpc>
                <a:spcPct val="90000"/>
              </a:lnSpc>
              <a:buFont typeface="Brush Script MT" pitchFamily="66" charset="0"/>
              <a:buNone/>
              <a:defRPr/>
            </a:pPr>
            <a:endParaRPr lang="el-GR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08804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Έκπλυση του επιπεφυκότα και των βλεφάρων με αραιό διάλυμα ιωδιούχου ποβιδόνης (1:25 ή 1:50)</a:t>
            </a:r>
          </a:p>
          <a:p>
            <a:pPr eaLnBrk="1" hangingPunct="1"/>
            <a:r>
              <a:rPr lang="el-GR" smtClean="0"/>
              <a:t>Καθαρισμός δέρματος με διάλυμα ιωδιούχου ποβιδόνης (1:2)</a:t>
            </a:r>
          </a:p>
          <a:p>
            <a:pPr eaLnBrk="1" hangingPunct="1"/>
            <a:r>
              <a:rPr lang="el-GR" smtClean="0"/>
              <a:t>Δεν χρησιμοποιούνται σαπούνια, αλκοολικά διαλύματα και χλωρεξιδίνη</a:t>
            </a:r>
          </a:p>
        </p:txBody>
      </p:sp>
    </p:spTree>
    <p:extLst>
      <p:ext uri="{BB962C8B-B14F-4D97-AF65-F5344CB8AC3E}">
        <p14:creationId xmlns:p14="http://schemas.microsoft.com/office/powerpoint/2010/main" val="38728616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836613"/>
            <a:ext cx="7200900" cy="5259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ΠΡΟΕΤΟΙΜΑΣΙΑ ΠΕΔΙΟΥ ΓΙΑ ΕΠΕΜΒΑΣΕΙΣ ΣΤΗΝ ΣΤΟΜΑΤΙΚΗ ΚΟΙΛΟΤΗΤΑ</a:t>
            </a:r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  <a:p>
            <a:pPr eaLnBrk="1" hangingPunct="1"/>
            <a:r>
              <a:rPr lang="el-GR" smtClean="0"/>
              <a:t>Αντισηψία στοματικής κοιλότητας: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Πλύσεις υπό πίεση με διάλυμα 1% ιωδιούχου ποβιδόνης ή </a:t>
            </a:r>
            <a:r>
              <a:rPr lang="en-US" smtClean="0"/>
              <a:t>0,2</a:t>
            </a:r>
            <a:r>
              <a:rPr lang="el-GR" smtClean="0"/>
              <a:t>% χλωρεξιδίνης</a:t>
            </a:r>
          </a:p>
        </p:txBody>
      </p:sp>
    </p:spTree>
    <p:extLst>
      <p:ext uri="{BB962C8B-B14F-4D97-AF65-F5344CB8AC3E}">
        <p14:creationId xmlns:p14="http://schemas.microsoft.com/office/powerpoint/2010/main" val="279227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ΧΕΙΡΟΥΡΓΙΚΗ ΟΜΑΔΑ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Κατάλληλα ρούχα</a:t>
            </a:r>
          </a:p>
          <a:p>
            <a:pPr eaLnBrk="1" hangingPunct="1"/>
            <a:r>
              <a:rPr lang="el-GR" smtClean="0"/>
              <a:t>Σκούφος και χειρουργική μάσκα</a:t>
            </a:r>
          </a:p>
          <a:p>
            <a:pPr eaLnBrk="1" hangingPunct="1"/>
            <a:r>
              <a:rPr lang="el-GR" smtClean="0"/>
              <a:t>Κόψιμο νυχιών και αφαίρεση κοσμημάτων</a:t>
            </a:r>
          </a:p>
          <a:p>
            <a:pPr eaLnBrk="1" hangingPunct="1"/>
            <a:r>
              <a:rPr lang="el-GR" smtClean="0"/>
              <a:t>Όχι βερνίκια ή συνθετικά νύχια (</a:t>
            </a:r>
            <a:r>
              <a:rPr lang="en-US" smtClean="0"/>
              <a:t>gram </a:t>
            </a:r>
            <a:r>
              <a:rPr lang="el-GR" smtClean="0"/>
              <a:t>αρνητικά</a:t>
            </a:r>
            <a:r>
              <a:rPr lang="en-US" smtClean="0"/>
              <a:t> </a:t>
            </a:r>
            <a:r>
              <a:rPr lang="el-GR" smtClean="0"/>
              <a:t>και μύκητες)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085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Σαπούνισμα χεριών όλης της χειρουργικής ομάδας</a:t>
            </a:r>
          </a:p>
          <a:p>
            <a:pPr eaLnBrk="1" hangingPunct="1"/>
            <a:r>
              <a:rPr lang="el-GR" smtClean="0"/>
              <a:t>23,3% σκισμένα γάντια μετά την επέμβαση (ειδικά σε ορθοπεδικές επεμβάσεις)</a:t>
            </a:r>
          </a:p>
        </p:txBody>
      </p:sp>
    </p:spTree>
    <p:extLst>
      <p:ext uri="{BB962C8B-B14F-4D97-AF65-F5344CB8AC3E}">
        <p14:creationId xmlns:p14="http://schemas.microsoft.com/office/powerpoint/2010/main" val="22503097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mtClean="0"/>
              <a:t>Σαπούνισμα κάθε άκρου για 3 </a:t>
            </a:r>
            <a:r>
              <a:rPr lang="en-US" smtClean="0"/>
              <a:t>min</a:t>
            </a:r>
            <a:r>
              <a:rPr lang="el-GR" smtClean="0"/>
              <a:t> τουλάχιστον (επιμονή σε νύχια και μεσοδακτύλια διαστήματα)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Με χρήση βούρτσας ή χωρίς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Ξέπλυμα από τα δάχτυλα προς τον</a:t>
            </a:r>
            <a:r>
              <a:rPr lang="en-GB" smtClean="0"/>
              <a:t> </a:t>
            </a:r>
            <a:r>
              <a:rPr lang="el-GR" smtClean="0"/>
              <a:t>αγκώνα</a:t>
            </a:r>
            <a:r>
              <a:rPr lang="en-GB" smtClean="0"/>
              <a:t>,</a:t>
            </a:r>
            <a:r>
              <a:rPr lang="el-GR" smtClean="0"/>
              <a:t> με</a:t>
            </a:r>
            <a:r>
              <a:rPr lang="en-GB" smtClean="0"/>
              <a:t> </a:t>
            </a:r>
            <a:r>
              <a:rPr lang="el-GR" smtClean="0"/>
              <a:t>το χέρι</a:t>
            </a:r>
            <a:r>
              <a:rPr lang="en-GB" smtClean="0"/>
              <a:t> </a:t>
            </a:r>
            <a:r>
              <a:rPr lang="el-GR" smtClean="0"/>
              <a:t>όρθιο</a:t>
            </a:r>
            <a:r>
              <a:rPr lang="en-GB" smtClean="0"/>
              <a:t> </a:t>
            </a:r>
            <a:endParaRPr lang="el-GR" smtClean="0"/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Χειρισμός μπαταρίας βρύσης με τον αγκώνα ή με το πόδι</a:t>
            </a:r>
          </a:p>
        </p:txBody>
      </p:sp>
    </p:spTree>
    <p:extLst>
      <p:ext uri="{BB962C8B-B14F-4D97-AF65-F5344CB8AC3E}">
        <p14:creationId xmlns:p14="http://schemas.microsoft.com/office/powerpoint/2010/main" val="12039278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Σκούπισμα με αποστειρωμένη πετσέτα</a:t>
            </a:r>
          </a:p>
          <a:p>
            <a:pPr eaLnBrk="1" hangingPunct="1"/>
            <a:r>
              <a:rPr lang="el-GR" smtClean="0"/>
              <a:t>Αποστειρωμένη χειρουργική ποδιά</a:t>
            </a:r>
          </a:p>
          <a:p>
            <a:pPr eaLnBrk="1" hangingPunct="1"/>
            <a:r>
              <a:rPr lang="el-GR" smtClean="0"/>
              <a:t>Αποστειρωμένα γάντια</a:t>
            </a:r>
          </a:p>
        </p:txBody>
      </p:sp>
    </p:spTree>
    <p:extLst>
      <p:ext uri="{BB962C8B-B14F-4D97-AF65-F5344CB8AC3E}">
        <p14:creationId xmlns:p14="http://schemas.microsoft.com/office/powerpoint/2010/main" val="40814062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Κανένα χειρουργικό τραύμα δεν είναι στείρο</a:t>
            </a:r>
          </a:p>
          <a:p>
            <a:pPr eaLnBrk="1" hangingPunct="1"/>
            <a:r>
              <a:rPr lang="el-GR" smtClean="0"/>
              <a:t>5,5% μετεγχειρητικές μολύνσεις – λοιμώξεις</a:t>
            </a:r>
          </a:p>
          <a:p>
            <a:pPr eaLnBrk="1" hangingPunct="1"/>
            <a:r>
              <a:rPr lang="el-GR" smtClean="0"/>
              <a:t>Μετεγχειρητικές λοιμώξεις:</a:t>
            </a:r>
          </a:p>
          <a:p>
            <a:pPr eaLnBrk="1" hangingPunct="1">
              <a:buFontTx/>
              <a:buNone/>
            </a:pPr>
            <a:r>
              <a:rPr lang="el-GR" smtClean="0"/>
              <a:t>Αυξάνουν το κόστος, χρόνο νοσηλείας, θνησιμότητα</a:t>
            </a:r>
          </a:p>
        </p:txBody>
      </p:sp>
    </p:spTree>
    <p:extLst>
      <p:ext uri="{BB962C8B-B14F-4D97-AF65-F5344CB8AC3E}">
        <p14:creationId xmlns:p14="http://schemas.microsoft.com/office/powerpoint/2010/main" val="7522192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Παράγοντες που αυξάνουν την πιθανότητα μετεγχειρητικών λοιμώξεων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3810000" cy="4114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mtClean="0"/>
              <a:t>Κούρεμα πριν την εγκατάσταση αναισθησίας</a:t>
            </a:r>
          </a:p>
          <a:p>
            <a:pPr eaLnBrk="1" hangingPunct="1"/>
            <a:r>
              <a:rPr lang="el-GR" smtClean="0"/>
              <a:t>Ανεπαρκής προετοιμασία πεδίου</a:t>
            </a:r>
          </a:p>
          <a:p>
            <a:pPr eaLnBrk="1" hangingPunct="1"/>
            <a:r>
              <a:rPr lang="el-GR" smtClean="0"/>
              <a:t>Διάρκεια αναισθησίας &gt;60 </a:t>
            </a:r>
            <a:r>
              <a:rPr lang="en-US" smtClean="0"/>
              <a:t>min</a:t>
            </a:r>
          </a:p>
          <a:p>
            <a:pPr eaLnBrk="1" hangingPunct="1"/>
            <a:endParaRPr lang="el-GR" smtClean="0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981200"/>
            <a:ext cx="3810000" cy="4114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mtClean="0"/>
              <a:t>Διεγχειρητική μόλυνση</a:t>
            </a:r>
          </a:p>
          <a:p>
            <a:pPr eaLnBrk="1" hangingPunct="1"/>
            <a:r>
              <a:rPr lang="el-GR" smtClean="0"/>
              <a:t>Διάρκεια επέμβασης &gt;90 </a:t>
            </a:r>
            <a:r>
              <a:rPr lang="en-US" smtClean="0"/>
              <a:t>min</a:t>
            </a:r>
            <a:endParaRPr lang="el-GR" smtClean="0"/>
          </a:p>
          <a:p>
            <a:pPr eaLnBrk="1" hangingPunct="1"/>
            <a:r>
              <a:rPr lang="el-GR" smtClean="0"/>
              <a:t>Παρουσία πηγμάτων αίματος, ξένων σωμάτων, ισχαιμίας</a:t>
            </a:r>
          </a:p>
          <a:p>
            <a:pPr eaLnBrk="1" hangingPunct="1"/>
            <a:r>
              <a:rPr lang="el-GR" smtClean="0"/>
              <a:t>Πολύκλωνα ράμματα</a:t>
            </a:r>
            <a:endParaRPr lang="en-US" smtClean="0"/>
          </a:p>
          <a:p>
            <a:pPr eaLnBrk="1" hangingPunct="1"/>
            <a:endParaRPr lang="el-GR" smtClean="0"/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79744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mtClean="0"/>
              <a:t>ξέπλυμα με νερό βρύσης (καλό στέγνωμα)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mtClean="0"/>
              <a:t>πλύσιμο με ήπιο απορρυπαντικό (</a:t>
            </a:r>
            <a:r>
              <a:rPr lang="en-US" smtClean="0"/>
              <a:t>pH</a:t>
            </a:r>
            <a:r>
              <a:rPr lang="el-GR" smtClean="0"/>
              <a:t> 7-</a:t>
            </a:r>
            <a:r>
              <a:rPr lang="en-US" smtClean="0"/>
              <a:t>8)</a:t>
            </a:r>
            <a:endParaRPr lang="el-GR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mtClean="0"/>
              <a:t>διαλύματα αντισηπτικών, χειρουργικά και οικιακά σαπούνια προκαλούν λεκέδες και οξείδωση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mtClean="0"/>
              <a:t>νέο ξέπλυμα (αν αποθηκευτούν, να είναι στεγνά)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mtClean="0"/>
              <a:t>αποστείρωση</a:t>
            </a:r>
          </a:p>
        </p:txBody>
      </p:sp>
    </p:spTree>
    <p:extLst>
      <p:ext uri="{BB962C8B-B14F-4D97-AF65-F5344CB8AC3E}">
        <p14:creationId xmlns:p14="http://schemas.microsoft.com/office/powerpoint/2010/main" val="1757218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eaLnBrk="1" hangingPunct="1"/>
            <a:r>
              <a:rPr lang="el-GR" smtClean="0"/>
              <a:t>Με υπερήχους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ξέπλυμα με απεσταγμένο ή απιονισμένο νερό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εμβαπτισμός σε ειδικό διάλυμα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νέο ξέπλυμα (αν αποθηκευτούν, να είναι στεγνά)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αποστείρωση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57759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Λίπανση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αμέσως μετά τον καθαρισμό και πριν από την αποστείρωση</a:t>
            </a:r>
          </a:p>
          <a:p>
            <a:pPr eaLnBrk="1" hangingPunct="1"/>
            <a:r>
              <a:rPr lang="el-GR" smtClean="0"/>
              <a:t>ξεκασμός των ανοικτών εργαλείων με ειδικό λιπαντικό</a:t>
            </a:r>
          </a:p>
          <a:p>
            <a:pPr eaLnBrk="1" hangingPunct="1"/>
            <a:r>
              <a:rPr lang="el-GR" smtClean="0"/>
              <a:t>στέγνωμα και όχι σκούπισμα</a:t>
            </a:r>
          </a:p>
          <a:p>
            <a:pPr eaLnBrk="1" hangingPunct="1"/>
            <a:r>
              <a:rPr lang="el-GR" smtClean="0"/>
              <a:t>απαραίτητη κυρίως μετά από καθαρισμό με υπερήχους </a:t>
            </a:r>
          </a:p>
        </p:txBody>
      </p:sp>
    </p:spTree>
    <p:extLst>
      <p:ext uri="{BB962C8B-B14F-4D97-AF65-F5344CB8AC3E}">
        <p14:creationId xmlns:p14="http://schemas.microsoft.com/office/powerpoint/2010/main" val="359708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Αποστείρωση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Τοποθέτηση εργαλείων με ανοιχτά σκέλη</a:t>
            </a:r>
          </a:p>
          <a:p>
            <a:pPr eaLnBrk="1" hangingPunct="1"/>
            <a:r>
              <a:rPr lang="el-GR" smtClean="0"/>
              <a:t>Υγρή θερμότητα (ατμός υπό πίεση)</a:t>
            </a:r>
          </a:p>
          <a:p>
            <a:pPr eaLnBrk="1" hangingPunct="1"/>
            <a:r>
              <a:rPr lang="el-GR" smtClean="0"/>
              <a:t>Ξηρή θερμότητα</a:t>
            </a:r>
          </a:p>
          <a:p>
            <a:pPr eaLnBrk="1" hangingPunct="1"/>
            <a:r>
              <a:rPr lang="el-GR" smtClean="0"/>
              <a:t>Χημική αποστείρωση (αιθυλενοξείδιο)</a:t>
            </a:r>
          </a:p>
          <a:p>
            <a:pPr eaLnBrk="1" hangingPunct="1"/>
            <a:r>
              <a:rPr lang="el-GR" smtClean="0"/>
              <a:t>Υπεριώδης και ιοντίζουσα ακτινοβολία</a:t>
            </a:r>
            <a:endParaRPr lang="en-US" smtClean="0"/>
          </a:p>
          <a:p>
            <a:pPr eaLnBrk="1" hangingPunct="1"/>
            <a:r>
              <a:rPr lang="el-GR" smtClean="0"/>
              <a:t>Προϋποθέτει τον καλό καθαρισμό</a:t>
            </a:r>
          </a:p>
        </p:txBody>
      </p:sp>
    </p:spTree>
    <p:extLst>
      <p:ext uri="{BB962C8B-B14F-4D97-AF65-F5344CB8AC3E}">
        <p14:creationId xmlns:p14="http://schemas.microsoft.com/office/powerpoint/2010/main" val="3059660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Τοποθέτηση σε τραπέζι καλυμμένο με αποστειρωμένη οθόνη</a:t>
            </a:r>
          </a:p>
          <a:p>
            <a:pPr eaLnBrk="1" hangingPunct="1"/>
            <a:r>
              <a:rPr lang="el-GR" smtClean="0"/>
              <a:t>Κατάλληλο ύψος</a:t>
            </a:r>
          </a:p>
          <a:p>
            <a:pPr eaLnBrk="1" hangingPunct="1"/>
            <a:r>
              <a:rPr lang="el-GR" smtClean="0"/>
              <a:t>Διάταξη κατά ομάδες διευκολύνει τη χρήση</a:t>
            </a:r>
          </a:p>
        </p:txBody>
      </p:sp>
    </p:spTree>
    <p:extLst>
      <p:ext uri="{BB962C8B-B14F-4D97-AF65-F5344CB8AC3E}">
        <p14:creationId xmlns:p14="http://schemas.microsoft.com/office/powerpoint/2010/main" val="330757724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1066</Words>
  <Application>Microsoft Office PowerPoint</Application>
  <PresentationFormat>Προβολή στην οθόνη (4:3)</PresentationFormat>
  <Paragraphs>189</Paragraphs>
  <Slides>48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48</vt:i4>
      </vt:variant>
    </vt:vector>
  </HeadingPairs>
  <TitlesOfParts>
    <vt:vector size="49" baseType="lpstr">
      <vt:lpstr>Θέμα του Office</vt:lpstr>
      <vt:lpstr>ΠΡΟΕΤΟΙΜΑΣΙΑ ΧΕΙΡΟΥΓΙΚΟΥ ΠΕΔΙΟΥ, ΕΡΓΑΛΕΙΩΝ ΚΑΙ ΧΕΙΡΟΥΡΓΙΚΗΣ ΟΜΑΔΑΣ </vt:lpstr>
      <vt:lpstr>ΧΕΙΡΟΥΡΓΙΚΑ ΕΡΓΑΛΕΙΑ</vt:lpstr>
      <vt:lpstr>Παρουσίαση του PowerPoint</vt:lpstr>
      <vt:lpstr>Καθαρισμός εργαλείων</vt:lpstr>
      <vt:lpstr>Παρουσίαση του PowerPoint</vt:lpstr>
      <vt:lpstr>Παρουσίαση του PowerPoint</vt:lpstr>
      <vt:lpstr>Λίπανση</vt:lpstr>
      <vt:lpstr>Αποστείρωση</vt:lpstr>
      <vt:lpstr>Παρουσίαση του PowerPoint</vt:lpstr>
      <vt:lpstr>Παρουσίαση του PowerPoint</vt:lpstr>
      <vt:lpstr>ΧΕΙΡΟΥΡΓΙΚΟ ΠΕΔΙΟ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ΧΕΙΡΟΥΡΓΙΚΗ ΟΜΑΔΑ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Παράγοντες που αυξάνουν την πιθανότητα μετεγχειρητικών λοιμώξεων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ΠΡΟΕΤΟΙΜΑΣΙΑ ΧΕΙΡΟΥΓΙΚΟΥ ΠΕΔΙΟΥ, ΕΡΓΑΛΕΙΩΝ ΚΑΙ ΧΕΙΡΟΥΡΓΙΚΗΣ ΟΜΑΔΑΣ </dc:title>
  <dc:creator>User</dc:creator>
  <cp:lastModifiedBy>User</cp:lastModifiedBy>
  <cp:revision>1</cp:revision>
  <dcterms:created xsi:type="dcterms:W3CDTF">2012-12-19T11:28:01Z</dcterms:created>
  <dcterms:modified xsi:type="dcterms:W3CDTF">2012-12-19T11:30:05Z</dcterms:modified>
</cp:coreProperties>
</file>