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89" r:id="rId2"/>
    <p:sldId id="287" r:id="rId3"/>
    <p:sldId id="329" r:id="rId4"/>
    <p:sldId id="288" r:id="rId5"/>
    <p:sldId id="291" r:id="rId6"/>
    <p:sldId id="300" r:id="rId7"/>
    <p:sldId id="350" r:id="rId8"/>
    <p:sldId id="351" r:id="rId9"/>
    <p:sldId id="352" r:id="rId10"/>
    <p:sldId id="348" r:id="rId11"/>
    <p:sldId id="349" r:id="rId12"/>
    <p:sldId id="332" r:id="rId13"/>
    <p:sldId id="330" r:id="rId14"/>
    <p:sldId id="283" r:id="rId15"/>
    <p:sldId id="333" r:id="rId16"/>
    <p:sldId id="340" r:id="rId17"/>
    <p:sldId id="331" r:id="rId18"/>
    <p:sldId id="334" r:id="rId19"/>
    <p:sldId id="345" r:id="rId20"/>
    <p:sldId id="346" r:id="rId21"/>
    <p:sldId id="280" r:id="rId22"/>
    <p:sldId id="281" r:id="rId23"/>
    <p:sldId id="282" r:id="rId24"/>
    <p:sldId id="301" r:id="rId25"/>
    <p:sldId id="335" r:id="rId26"/>
    <p:sldId id="336" r:id="rId27"/>
    <p:sldId id="353" r:id="rId28"/>
    <p:sldId id="337" r:id="rId29"/>
    <p:sldId id="347" r:id="rId3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24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896BD0-4E3D-4E7C-85E4-CBA6D8490603}" type="datetimeFigureOut">
              <a:rPr lang="el-GR" smtClean="0"/>
              <a:pPr/>
              <a:t>2/10/2018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44D331-B8FE-4D22-B987-FB7C3E77507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9967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D04C3C3-6412-43C1-8165-D6002569FF07}" type="datetimeFigureOut">
              <a:rPr lang="el-GR" smtClean="0"/>
              <a:pPr/>
              <a:t>2/10/2018</a:t>
            </a:fld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63B55BDB-1A85-49A2-8B1E-2955680DCFD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C3C3-6412-43C1-8165-D6002569FF07}" type="datetimeFigureOut">
              <a:rPr lang="el-GR" smtClean="0"/>
              <a:pPr/>
              <a:t>2/10/2018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5BDB-1A85-49A2-8B1E-2955680DCFD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C3C3-6412-43C1-8165-D6002569FF07}" type="datetimeFigureOut">
              <a:rPr lang="el-GR" smtClean="0"/>
              <a:pPr/>
              <a:t>2/10/2018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5BDB-1A85-49A2-8B1E-2955680DCFD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C3C3-6412-43C1-8165-D6002569FF07}" type="datetimeFigureOut">
              <a:rPr lang="el-GR" smtClean="0"/>
              <a:pPr/>
              <a:t>2/10/2018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5BDB-1A85-49A2-8B1E-2955680DCFD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D04C3C3-6412-43C1-8165-D6002569FF07}" type="datetimeFigureOut">
              <a:rPr lang="el-GR" smtClean="0"/>
              <a:pPr/>
              <a:t>2/10/2018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63B55BDB-1A85-49A2-8B1E-2955680DCFD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C3C3-6412-43C1-8165-D6002569FF07}" type="datetimeFigureOut">
              <a:rPr lang="el-GR" smtClean="0"/>
              <a:pPr/>
              <a:t>2/10/2018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5BDB-1A85-49A2-8B1E-2955680DCFD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C3C3-6412-43C1-8165-D6002569FF07}" type="datetimeFigureOut">
              <a:rPr lang="el-GR" smtClean="0"/>
              <a:pPr/>
              <a:t>2/10/2018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5BDB-1A85-49A2-8B1E-2955680DCFD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C3C3-6412-43C1-8165-D6002569FF07}" type="datetimeFigureOut">
              <a:rPr lang="el-GR" smtClean="0"/>
              <a:pPr/>
              <a:t>2/10/2018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5BDB-1A85-49A2-8B1E-2955680DCFD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C3C3-6412-43C1-8165-D6002569FF07}" type="datetimeFigureOut">
              <a:rPr lang="el-GR" smtClean="0"/>
              <a:pPr/>
              <a:t>2/10/2018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5BDB-1A85-49A2-8B1E-2955680DCFD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C3C3-6412-43C1-8165-D6002569FF07}" type="datetimeFigureOut">
              <a:rPr lang="el-GR" smtClean="0"/>
              <a:pPr/>
              <a:t>2/10/2018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5BDB-1A85-49A2-8B1E-2955680DCFD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C3C3-6412-43C1-8165-D6002569FF07}" type="datetimeFigureOut">
              <a:rPr lang="el-GR" smtClean="0"/>
              <a:pPr/>
              <a:t>2/10/2018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5BDB-1A85-49A2-8B1E-2955680DCFD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D04C3C3-6412-43C1-8165-D6002569FF07}" type="datetimeFigureOut">
              <a:rPr lang="el-GR" smtClean="0"/>
              <a:pPr/>
              <a:t>2/10/2018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3B55BDB-1A85-49A2-8B1E-2955680DCFD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ec.europa.eu/education/lifelong-learning-policy/doc1120_en.ht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social/main.jsp?catId=568" TargetMode="External"/><Relationship Id="rId2" Type="http://schemas.openxmlformats.org/officeDocument/2006/relationships/hyperlink" Target="http://www.digitaleurope.org/Ourwork/BoostingDigitalGrowth/eSkillsinEurope/GrandCoalitionforDigitalJobs.asp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c.europa.eu/digital-agenda/en/grand-coalition-digital-jobs-0" TargetMode="External"/><Relationship Id="rId4" Type="http://schemas.openxmlformats.org/officeDocument/2006/relationships/hyperlink" Target="http://ec.europa.eu/education/policy/strategic-framework/index_en.htm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education/policy/higher-education/knowledge-innovation-triangle_en" TargetMode="External"/><Relationship Id="rId2" Type="http://schemas.openxmlformats.org/officeDocument/2006/relationships/hyperlink" Target="https://ec.europa.eu/research/science-society/document_library/pdf_06/european-knowledge-society_en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eclass.uth.gr/eclass/courses/MHX123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Πηγές και Συγγράμματα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Χαρίκλεια Τσαλαπάτα</a:t>
            </a:r>
          </a:p>
          <a:p>
            <a:r>
              <a:rPr lang="el-GR" dirty="0" smtClean="0"/>
              <a:t>4</a:t>
            </a:r>
            <a:r>
              <a:rPr lang="en-US" dirty="0" smtClean="0"/>
              <a:t>/10/2017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Ψηφιακή οικονομία</a:t>
            </a:r>
            <a:r>
              <a:rPr lang="en-US" dirty="0" smtClean="0"/>
              <a:t> (information society)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Μετατόπιση σε «</a:t>
            </a:r>
            <a:r>
              <a:rPr lang="el-GR" dirty="0">
                <a:solidFill>
                  <a:srgbClr val="0070C0"/>
                </a:solidFill>
              </a:rPr>
              <a:t>ψηφιακή οικονομία</a:t>
            </a:r>
            <a:r>
              <a:rPr lang="el-GR" dirty="0"/>
              <a:t>» </a:t>
            </a:r>
          </a:p>
          <a:p>
            <a:pPr lvl="1"/>
            <a:r>
              <a:rPr lang="el-GR" dirty="0" smtClean="0"/>
              <a:t>Οι ψηφιακές </a:t>
            </a:r>
            <a:r>
              <a:rPr lang="el-GR" dirty="0"/>
              <a:t>υπηρεσίες </a:t>
            </a:r>
            <a:r>
              <a:rPr lang="el-GR" dirty="0" smtClean="0"/>
              <a:t>μεταμορφώνουν τον κόσμο</a:t>
            </a:r>
          </a:p>
          <a:p>
            <a:endParaRPr lang="el-GR" dirty="0" smtClean="0"/>
          </a:p>
          <a:p>
            <a:r>
              <a:rPr lang="el-GR" dirty="0" smtClean="0"/>
              <a:t>Στόχος η ενιαία ψηφιακή αγορά (</a:t>
            </a:r>
            <a:r>
              <a:rPr lang="en-US" dirty="0" smtClean="0"/>
              <a:t>digital single market)</a:t>
            </a:r>
          </a:p>
          <a:p>
            <a:pPr lvl="1"/>
            <a:r>
              <a:rPr lang="el-GR" dirty="0"/>
              <a:t>Η Ευρωπαϊκή Ένωση έχει σαν στόχο να μεταπηδήσουμε στην ψηφιακή εποχή (</a:t>
            </a:r>
            <a:r>
              <a:rPr lang="en-US" dirty="0"/>
              <a:t>digital age</a:t>
            </a:r>
            <a:r>
              <a:rPr lang="en-US" dirty="0" smtClean="0"/>
              <a:t>)</a:t>
            </a:r>
            <a:endParaRPr lang="el-GR" dirty="0" smtClean="0"/>
          </a:p>
          <a:p>
            <a:pPr lvl="1"/>
            <a:r>
              <a:rPr lang="el-GR" dirty="0" smtClean="0"/>
              <a:t>Υπάρχουν εμπόδια που τεχνητά εμποδίζουν την ελεύθερη διακίνηση υπηρεσιών</a:t>
            </a:r>
            <a:endParaRPr lang="en-US" dirty="0"/>
          </a:p>
          <a:p>
            <a:pPr lvl="1"/>
            <a:r>
              <a:rPr lang="el-GR" dirty="0" smtClean="0"/>
              <a:t>Αυτά υπάρχει στόχος να φύγουν και να δημιουργηθεί μια ενιαία ψηφιακή αγορά </a:t>
            </a:r>
          </a:p>
          <a:p>
            <a:pPr lvl="1"/>
            <a:r>
              <a:rPr lang="el-GR" dirty="0" smtClean="0"/>
              <a:t>Θα προσθέσει 415</a:t>
            </a:r>
            <a:r>
              <a:rPr lang="en-US" dirty="0" smtClean="0"/>
              <a:t>b </a:t>
            </a:r>
            <a:r>
              <a:rPr lang="el-GR" dirty="0" smtClean="0"/>
              <a:t>Ευρώ στην οικονομία και πολλές θέσεις εργασίας</a:t>
            </a:r>
          </a:p>
          <a:p>
            <a:pPr lvl="1"/>
            <a:r>
              <a:rPr lang="el-GR" dirty="0" smtClean="0"/>
              <a:t>Πρέπει να το εκμεταλλευτούμε αυτό</a:t>
            </a:r>
          </a:p>
          <a:p>
            <a:pPr lvl="1"/>
            <a:endParaRPr lang="el-GR" dirty="0"/>
          </a:p>
          <a:p>
            <a:r>
              <a:rPr lang="el-GR" dirty="0">
                <a:solidFill>
                  <a:srgbClr val="0070C0"/>
                </a:solidFill>
              </a:rPr>
              <a:t>Ανάπτυξη</a:t>
            </a:r>
            <a:r>
              <a:rPr lang="el-GR" dirty="0"/>
              <a:t> μέσω της ψηφιακής οικονομίας</a:t>
            </a:r>
            <a:endParaRPr lang="en-US" dirty="0"/>
          </a:p>
          <a:p>
            <a:pPr>
              <a:buNone/>
            </a:pPr>
            <a:endParaRPr lang="el-G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3404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Το τρίγωνο «εκπαίδευση-έρευνα-καινοτομία</a:t>
            </a:r>
            <a:r>
              <a:rPr lang="el-GR" dirty="0" smtClean="0"/>
              <a:t>»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Σύνδεση </a:t>
            </a:r>
            <a:r>
              <a:rPr lang="el-GR" dirty="0"/>
              <a:t>της εκπαίδευσης με τα άλλα </a:t>
            </a:r>
            <a:r>
              <a:rPr lang="el-GR" dirty="0" smtClean="0"/>
              <a:t>2</a:t>
            </a:r>
          </a:p>
          <a:p>
            <a:endParaRPr lang="en-US" dirty="0" smtClean="0"/>
          </a:p>
          <a:p>
            <a:r>
              <a:rPr lang="el-GR" dirty="0" smtClean="0"/>
              <a:t>Καινοτομία </a:t>
            </a:r>
            <a:r>
              <a:rPr lang="el-GR" dirty="0"/>
              <a:t>– επιχειρηματικότητα</a:t>
            </a:r>
          </a:p>
          <a:p>
            <a:endParaRPr lang="en-US" dirty="0" smtClean="0"/>
          </a:p>
          <a:p>
            <a:r>
              <a:rPr lang="el-GR" dirty="0" smtClean="0"/>
              <a:t>Υπάρχει μεγαλύτερη συνεργασία και είναι επιθυμητό να αυξηθεί περισσότερο</a:t>
            </a:r>
          </a:p>
          <a:p>
            <a:endParaRPr lang="el-GR" dirty="0"/>
          </a:p>
          <a:p>
            <a:r>
              <a:rPr lang="el-GR" dirty="0" smtClean="0"/>
              <a:t>Πώς?</a:t>
            </a:r>
          </a:p>
          <a:p>
            <a:pPr lvl="1"/>
            <a:r>
              <a:rPr lang="el-GR" dirty="0" smtClean="0"/>
              <a:t>Συνεργασία των πανεπιστημίων με τη βιομηχανία</a:t>
            </a:r>
          </a:p>
          <a:p>
            <a:pPr lvl="1"/>
            <a:r>
              <a:rPr lang="el-GR" dirty="0" smtClean="0"/>
              <a:t>Υποστήριξη της επιχειρηματικότητας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9065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Πολιτικές για τη μετάβαση στην κοινωνία της γνώσης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219200"/>
            <a:ext cx="8964488" cy="5306144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Ανάγκη της ανάπτυξης του </a:t>
            </a:r>
            <a:r>
              <a:rPr lang="el-GR" b="1" dirty="0" smtClean="0">
                <a:solidFill>
                  <a:srgbClr val="0070C0"/>
                </a:solidFill>
              </a:rPr>
              <a:t>ανθρώπινου δυναμικού </a:t>
            </a:r>
            <a:r>
              <a:rPr lang="el-GR" dirty="0" smtClean="0"/>
              <a:t>(δεξιοτήτων)</a:t>
            </a:r>
          </a:p>
          <a:p>
            <a:endParaRPr lang="el-GR" dirty="0" smtClean="0"/>
          </a:p>
          <a:p>
            <a:r>
              <a:rPr lang="el-GR" dirty="0" smtClean="0"/>
              <a:t>Συμβάλει στην </a:t>
            </a:r>
            <a:r>
              <a:rPr lang="el-GR" b="1" dirty="0" smtClean="0">
                <a:solidFill>
                  <a:srgbClr val="0070C0"/>
                </a:solidFill>
              </a:rPr>
              <a:t>παραγωγικότητα</a:t>
            </a:r>
            <a:r>
              <a:rPr lang="el-GR" dirty="0" smtClean="0"/>
              <a:t> σε σημαντικό βαθμό</a:t>
            </a:r>
          </a:p>
          <a:p>
            <a:endParaRPr lang="el-GR" dirty="0" smtClean="0"/>
          </a:p>
          <a:p>
            <a:r>
              <a:rPr lang="el-GR" dirty="0" smtClean="0"/>
              <a:t>Σημαντικό για </a:t>
            </a:r>
            <a:r>
              <a:rPr lang="el-GR" b="1" dirty="0" smtClean="0">
                <a:solidFill>
                  <a:srgbClr val="0070C0"/>
                </a:solidFill>
              </a:rPr>
              <a:t>την ανάπτυξη, ευημερία, κοινωνική συνοχή</a:t>
            </a:r>
          </a:p>
          <a:p>
            <a:endParaRPr lang="el-GR" dirty="0" smtClean="0"/>
          </a:p>
          <a:p>
            <a:r>
              <a:rPr lang="el-GR" dirty="0" smtClean="0"/>
              <a:t>Για το άτομο</a:t>
            </a:r>
            <a:r>
              <a:rPr lang="en-US" dirty="0" smtClean="0"/>
              <a:t>: </a:t>
            </a:r>
            <a:r>
              <a:rPr lang="el-GR" dirty="0" smtClean="0"/>
              <a:t>σημαντικό για το </a:t>
            </a:r>
            <a:r>
              <a:rPr lang="el-GR" b="1" dirty="0" smtClean="0">
                <a:solidFill>
                  <a:srgbClr val="0070C0"/>
                </a:solidFill>
              </a:rPr>
              <a:t>εύρος των επιλογών </a:t>
            </a:r>
            <a:r>
              <a:rPr lang="el-GR" dirty="0" smtClean="0"/>
              <a:t>στην αγορά εργασίας</a:t>
            </a:r>
          </a:p>
          <a:p>
            <a:pPr marL="0" indent="0">
              <a:buNone/>
            </a:pPr>
            <a:endParaRPr lang="el-GR" dirty="0" smtClean="0"/>
          </a:p>
          <a:p>
            <a:r>
              <a:rPr lang="el-GR" dirty="0" smtClean="0"/>
              <a:t>Για το σύνολο</a:t>
            </a:r>
            <a:r>
              <a:rPr lang="en-US" dirty="0" smtClean="0"/>
              <a:t>: </a:t>
            </a:r>
            <a:r>
              <a:rPr lang="el-GR" dirty="0" smtClean="0"/>
              <a:t>σημαντικό για τη </a:t>
            </a:r>
            <a:r>
              <a:rPr lang="el-GR" b="1" dirty="0" smtClean="0">
                <a:solidFill>
                  <a:srgbClr val="0070C0"/>
                </a:solidFill>
              </a:rPr>
              <a:t>μείωση της ανεργίας </a:t>
            </a:r>
            <a:r>
              <a:rPr lang="el-GR" dirty="0" smtClean="0"/>
              <a:t>που έχει σχέση με χαμηλές δεξιότητες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069586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Νέες Δεξιότητες για Νέες Θέσεις Εργασίας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New Skills for New Jobs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72591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/>
              <a:t>Μελλοντικές Ανάγκες και Στόχοι (1)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5234136"/>
          </a:xfrm>
        </p:spPr>
        <p:txBody>
          <a:bodyPr>
            <a:normAutofit fontScale="70000" lnSpcReduction="20000"/>
          </a:bodyPr>
          <a:lstStyle/>
          <a:p>
            <a:pPr eaLnBrk="1" hangingPunct="1"/>
            <a:r>
              <a:rPr lang="el-GR" dirty="0" smtClean="0"/>
              <a:t>Οι τομείς καινοτομίας θα οδηγήσουν την ανάπτυξη (</a:t>
            </a:r>
            <a:r>
              <a:rPr lang="en-US" dirty="0" smtClean="0"/>
              <a:t>New Skills for New Jobs)</a:t>
            </a:r>
          </a:p>
          <a:p>
            <a:pPr eaLnBrk="1" hangingPunct="1"/>
            <a:endParaRPr lang="el-GR" dirty="0" smtClean="0"/>
          </a:p>
          <a:p>
            <a:pPr eaLnBrk="1" hangingPunct="1"/>
            <a:r>
              <a:rPr lang="el-GR" dirty="0" smtClean="0"/>
              <a:t>Αύξηση των αναγκών σε εξειδικευμένους επαγγελματίες</a:t>
            </a:r>
            <a:endParaRPr lang="en-US" dirty="0"/>
          </a:p>
          <a:p>
            <a:pPr eaLnBrk="1" hangingPunct="1"/>
            <a:endParaRPr lang="el-GR" dirty="0" smtClean="0"/>
          </a:p>
          <a:p>
            <a:pPr eaLnBrk="1" hangingPunct="1"/>
            <a:r>
              <a:rPr lang="el-GR" dirty="0" smtClean="0"/>
              <a:t>Αύξηση των αναγκών σε αποφοίτους 3-βάθμιας εκπαίδευσης</a:t>
            </a:r>
          </a:p>
          <a:p>
            <a:pPr eaLnBrk="1" hangingPunct="1"/>
            <a:endParaRPr lang="el-GR" dirty="0" smtClean="0"/>
          </a:p>
          <a:p>
            <a:r>
              <a:rPr lang="el-GR" dirty="0"/>
              <a:t>Ζήτηση για 900.000 επιπλέον επαγγελματίες</a:t>
            </a:r>
            <a:r>
              <a:rPr lang="en-US" dirty="0"/>
              <a:t> </a:t>
            </a:r>
            <a:r>
              <a:rPr lang="el-GR" dirty="0" smtClean="0"/>
              <a:t>υπολογιστών</a:t>
            </a:r>
            <a:endParaRPr lang="en-US" dirty="0" smtClean="0"/>
          </a:p>
          <a:p>
            <a:endParaRPr lang="en-US" dirty="0"/>
          </a:p>
          <a:p>
            <a:r>
              <a:rPr lang="el-GR" dirty="0" smtClean="0"/>
              <a:t>Ανάγκη για 16</a:t>
            </a:r>
            <a:r>
              <a:rPr lang="en-US" dirty="0" smtClean="0"/>
              <a:t>m </a:t>
            </a:r>
            <a:r>
              <a:rPr lang="el-GR" dirty="0" smtClean="0"/>
              <a:t>επαγγελματίες με ψηλά προσόντα</a:t>
            </a:r>
          </a:p>
          <a:p>
            <a:endParaRPr lang="el-GR" dirty="0"/>
          </a:p>
          <a:p>
            <a:r>
              <a:rPr lang="el-GR" dirty="0" smtClean="0"/>
              <a:t>Εξάλειψη 12</a:t>
            </a:r>
            <a:r>
              <a:rPr lang="en-US" dirty="0" smtClean="0"/>
              <a:t>m </a:t>
            </a:r>
            <a:r>
              <a:rPr lang="el-GR" dirty="0" smtClean="0"/>
              <a:t>θέσεων εργασίας με χαμηλά προσόντα (λιγότερες από τις πάνω)</a:t>
            </a:r>
            <a:endParaRPr lang="en-US" dirty="0" smtClean="0"/>
          </a:p>
          <a:p>
            <a:endParaRPr lang="en-US" dirty="0"/>
          </a:p>
          <a:p>
            <a:r>
              <a:rPr lang="el-GR" dirty="0" smtClean="0"/>
              <a:t>Την ίδια στιγμή η ανεργία των νέων είναι πάνω από 26% στην Ε.Ε.</a:t>
            </a:r>
            <a:endParaRPr lang="el-GR" dirty="0"/>
          </a:p>
          <a:p>
            <a:pPr eaLnBrk="1" hangingPunct="1"/>
            <a:endParaRPr lang="el-GR" dirty="0"/>
          </a:p>
          <a:p>
            <a:pPr eaLnBrk="1" hangingPunct="1"/>
            <a:r>
              <a:rPr lang="el-GR" dirty="0" smtClean="0"/>
              <a:t>Για κάθε νέα θέση εργασία σε τομείς καινοτομίας 5 νέες θέες εργασίας δημιουργούνται σε άλλους τομείς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/>
              <a:t>Μελλοντικές Ανάγκες και Στόχοι (2)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12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l-GR" dirty="0" smtClean="0"/>
              <a:t>Ανάγκη της σύνδεσης των «κόσμων» της εργασίας και της εκπαίδευσης</a:t>
            </a:r>
          </a:p>
          <a:p>
            <a:pPr eaLnBrk="1" hangingPunct="1"/>
            <a:endParaRPr lang="el-GR" dirty="0" smtClean="0"/>
          </a:p>
          <a:p>
            <a:r>
              <a:rPr lang="el-GR" dirty="0"/>
              <a:t>Ανάγκη για </a:t>
            </a:r>
            <a:r>
              <a:rPr lang="el-GR" b="1" dirty="0">
                <a:solidFill>
                  <a:srgbClr val="0070C0"/>
                </a:solidFill>
              </a:rPr>
              <a:t>ανάπτυξη δεξιοτήτων για την αγορά εργασίας</a:t>
            </a:r>
          </a:p>
          <a:p>
            <a:pPr eaLnBrk="1" hangingPunct="1"/>
            <a:endParaRPr lang="el-GR" dirty="0" smtClean="0"/>
          </a:p>
          <a:p>
            <a:pPr eaLnBrk="1" hangingPunct="1"/>
            <a:r>
              <a:rPr lang="el-GR" dirty="0" smtClean="0"/>
              <a:t>Εκπαίδευση μέσα από </a:t>
            </a:r>
            <a:r>
              <a:rPr lang="el-GR" b="1" dirty="0" smtClean="0">
                <a:solidFill>
                  <a:srgbClr val="0070C0"/>
                </a:solidFill>
              </a:rPr>
              <a:t>επίσημες</a:t>
            </a:r>
            <a:r>
              <a:rPr lang="el-GR" dirty="0" smtClean="0"/>
              <a:t> όσο και </a:t>
            </a:r>
            <a:r>
              <a:rPr lang="el-GR" b="1" dirty="0" smtClean="0">
                <a:solidFill>
                  <a:srgbClr val="0070C0"/>
                </a:solidFill>
              </a:rPr>
              <a:t>ανεπίσημες οδούς</a:t>
            </a:r>
          </a:p>
          <a:p>
            <a:pPr eaLnBrk="1" hangingPunct="1"/>
            <a:endParaRPr lang="el-GR" dirty="0" smtClean="0"/>
          </a:p>
          <a:p>
            <a:pPr eaLnBrk="1" hangingPunct="1"/>
            <a:r>
              <a:rPr lang="el-GR" dirty="0" smtClean="0"/>
              <a:t>Η χρήση της τεχνολογίας μπορεί να βοηθήσει στη δια βίου μάθηση, ανάπτυξη γνώσης μέσα από ανεπίσημες οδούς, εκπαίδευση στο χώρο εργασίας, κλπ</a:t>
            </a:r>
          </a:p>
          <a:p>
            <a:pPr lvl="1" eaLnBrk="1" hangingPunct="1"/>
            <a:r>
              <a:rPr lang="fr-FR" dirty="0" smtClean="0">
                <a:hlinkClick r:id="rId2"/>
              </a:rPr>
              <a:t>http://ec.europa.eu/education/lifelong-learning-policy/doc1120_en.htm</a:t>
            </a:r>
            <a:r>
              <a:rPr lang="el-GR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8726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Levy &amp; Murnane (PISA)</a:t>
            </a:r>
            <a:endParaRPr lang="el-G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/>
          <a:srcRect l="22823" t="34759" r="16194" b="18096"/>
          <a:stretch/>
        </p:blipFill>
        <p:spPr>
          <a:xfrm>
            <a:off x="539553" y="1772816"/>
            <a:ext cx="8280920" cy="3878257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Ψηφιακή Ατζέντα για την Ευρώπη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Digital Agenda for Europe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05012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Ανάπτυξη της ψηφιακής οικονομίας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/>
          </a:bodyPr>
          <a:lstStyle/>
          <a:p>
            <a:r>
              <a:rPr lang="el-GR" dirty="0" smtClean="0"/>
              <a:t>Αναπτύσσεται 7 φορές πιο γρήγορα από τους άλλους τομείς της οικονομίας (</a:t>
            </a:r>
            <a:r>
              <a:rPr lang="en-US" dirty="0" smtClean="0"/>
              <a:t>Digital Agenda for Europe)</a:t>
            </a:r>
            <a:endParaRPr lang="el-GR" dirty="0" smtClean="0"/>
          </a:p>
          <a:p>
            <a:endParaRPr lang="el-GR" dirty="0"/>
          </a:p>
          <a:p>
            <a:r>
              <a:rPr lang="el-GR" dirty="0" smtClean="0"/>
              <a:t>Λόγω του </a:t>
            </a:r>
            <a:r>
              <a:rPr lang="en-US" dirty="0" smtClean="0"/>
              <a:t>broadband</a:t>
            </a:r>
            <a:r>
              <a:rPr lang="el-GR" dirty="0" smtClean="0"/>
              <a:t> και της ταχύτητας των δικτύων</a:t>
            </a:r>
          </a:p>
          <a:p>
            <a:endParaRPr lang="el-GR" dirty="0"/>
          </a:p>
          <a:p>
            <a:r>
              <a:rPr lang="el-GR" dirty="0" smtClean="0"/>
              <a:t>Σκοπός της ψηφιακής ατζέντας είναι όλοι να μπορούν να χρησιμοποιήσουν ψηφιακές υπηρεσίες</a:t>
            </a:r>
          </a:p>
          <a:p>
            <a:endParaRPr lang="el-GR" dirty="0"/>
          </a:p>
          <a:p>
            <a:pPr lvl="1"/>
            <a:endParaRPr lang="el-GR" dirty="0" smtClean="0"/>
          </a:p>
          <a:p>
            <a:endParaRPr lang="el-G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83683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Ψηφιακές υπηρεσίες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219200"/>
            <a:ext cx="8892480" cy="4937760"/>
          </a:xfrm>
        </p:spPr>
        <p:txBody>
          <a:bodyPr>
            <a:normAutofit/>
          </a:bodyPr>
          <a:lstStyle/>
          <a:p>
            <a:r>
              <a:rPr lang="el-GR" dirty="0" smtClean="0"/>
              <a:t>Μια ενιαία ψηφιακή αγορά στην Ευρώπη για όλες τις υπηρεσίες </a:t>
            </a:r>
          </a:p>
          <a:p>
            <a:pPr lvl="1"/>
            <a:r>
              <a:rPr lang="el-GR" dirty="0" smtClean="0"/>
              <a:t>Όλες οι ηλικίες (λαμβάνοντας </a:t>
            </a:r>
            <a:r>
              <a:rPr lang="el-GR" dirty="0" smtClean="0"/>
              <a:t>υπόψη </a:t>
            </a:r>
            <a:r>
              <a:rPr lang="el-GR" dirty="0" smtClean="0"/>
              <a:t>ότι ο πληθυσμός «γεράζει»</a:t>
            </a:r>
            <a:r>
              <a:rPr lang="en-US" dirty="0" smtClean="0"/>
              <a:t>)</a:t>
            </a:r>
            <a:endParaRPr lang="el-GR" dirty="0" smtClean="0"/>
          </a:p>
          <a:p>
            <a:pPr lvl="1"/>
            <a:r>
              <a:rPr lang="el-GR" dirty="0" smtClean="0"/>
              <a:t>Οικονομικές συναλλαγές</a:t>
            </a:r>
          </a:p>
          <a:p>
            <a:pPr lvl="1"/>
            <a:r>
              <a:rPr lang="el-GR" dirty="0" smtClean="0"/>
              <a:t>Ιντερνέτ</a:t>
            </a:r>
          </a:p>
          <a:p>
            <a:pPr lvl="1"/>
            <a:r>
              <a:rPr lang="el-GR" dirty="0" smtClean="0"/>
              <a:t>Έξυπνα δίκτυα πόλεων (επικοινωνίες, κλπ.)</a:t>
            </a:r>
          </a:p>
          <a:p>
            <a:pPr lvl="1"/>
            <a:r>
              <a:rPr lang="el-GR" dirty="0" smtClean="0"/>
              <a:t>Ψηφιακές υπηρεσίες για την υγεία</a:t>
            </a:r>
          </a:p>
          <a:p>
            <a:pPr lvl="1"/>
            <a:r>
              <a:rPr lang="el-GR" dirty="0" smtClean="0"/>
              <a:t>Ασφάλεια στο ιντερνέτ </a:t>
            </a:r>
          </a:p>
          <a:p>
            <a:pPr lvl="1"/>
            <a:r>
              <a:rPr lang="el-GR" dirty="0" smtClean="0"/>
              <a:t>Ψηφιακές δεξιότητες για όλους (χρήση)</a:t>
            </a:r>
          </a:p>
          <a:p>
            <a:endParaRPr lang="el-GR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Συγγράμματα 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Ουσιαστική μάθηση με την τεχνολογία, Βασιλική </a:t>
            </a:r>
            <a:r>
              <a:rPr lang="el-GR" sz="2800" dirty="0" err="1" smtClean="0"/>
              <a:t>Μητροπούλου</a:t>
            </a:r>
            <a:r>
              <a:rPr lang="el-GR" sz="2800" dirty="0" smtClean="0"/>
              <a:t>, εκδόσεις </a:t>
            </a:r>
            <a:r>
              <a:rPr lang="el-GR" sz="2800" dirty="0" err="1" smtClean="0"/>
              <a:t>Μέθεξις</a:t>
            </a:r>
            <a:endParaRPr lang="el-GR" sz="2800" dirty="0" smtClean="0"/>
          </a:p>
          <a:p>
            <a:pPr lvl="1"/>
            <a:r>
              <a:rPr lang="el-GR" dirty="0" smtClean="0"/>
              <a:t>Μετάφραση από </a:t>
            </a:r>
            <a:r>
              <a:rPr lang="en-US" dirty="0" smtClean="0"/>
              <a:t>David </a:t>
            </a:r>
            <a:r>
              <a:rPr lang="en-US" dirty="0" err="1" smtClean="0"/>
              <a:t>Jonassen</a:t>
            </a:r>
            <a:r>
              <a:rPr lang="en-US" dirty="0" smtClean="0"/>
              <a:t>, Jane Howland, Rose M. </a:t>
            </a:r>
            <a:r>
              <a:rPr lang="en-US" dirty="0" err="1" smtClean="0"/>
              <a:t>Marra</a:t>
            </a:r>
            <a:r>
              <a:rPr lang="en-US" dirty="0" smtClean="0"/>
              <a:t>, David </a:t>
            </a:r>
            <a:r>
              <a:rPr lang="en-US" dirty="0" err="1" smtClean="0"/>
              <a:t>Crismond</a:t>
            </a:r>
            <a:endParaRPr lang="el-GR" dirty="0" smtClean="0"/>
          </a:p>
          <a:p>
            <a:pPr lvl="2"/>
            <a:r>
              <a:rPr lang="el-GR" dirty="0" smtClean="0"/>
              <a:t>Τεχνολογίες και χρήση στην εκπαίδευση</a:t>
            </a:r>
          </a:p>
          <a:p>
            <a:pPr lvl="2"/>
            <a:endParaRPr lang="el-GR" dirty="0" smtClean="0"/>
          </a:p>
          <a:p>
            <a:r>
              <a:rPr lang="el-GR" dirty="0"/>
              <a:t>Διδακτικές Προσεγγίσεις και Εργαλεία για τη Διδασκαλία της Πληροφορικής</a:t>
            </a:r>
          </a:p>
          <a:p>
            <a:pPr lvl="1"/>
            <a:r>
              <a:rPr lang="el-GR" dirty="0"/>
              <a:t>Μ. Γρηγοριάδου, Α. </a:t>
            </a:r>
            <a:r>
              <a:rPr lang="el-GR" dirty="0" err="1"/>
              <a:t>Γόγολου</a:t>
            </a:r>
            <a:r>
              <a:rPr lang="el-GR" dirty="0"/>
              <a:t>, Ε. </a:t>
            </a:r>
            <a:r>
              <a:rPr lang="el-GR" dirty="0" err="1"/>
              <a:t>Γουκή</a:t>
            </a:r>
            <a:r>
              <a:rPr lang="el-GR" dirty="0"/>
              <a:t>, Κ. Γλέζου, Μ. </a:t>
            </a:r>
            <a:r>
              <a:rPr lang="el-GR" dirty="0" err="1"/>
              <a:t>Μπούμπουκα</a:t>
            </a:r>
            <a:r>
              <a:rPr lang="el-GR" dirty="0"/>
              <a:t>, Λ. Παπανικολάου, Γ. </a:t>
            </a:r>
            <a:r>
              <a:rPr lang="el-GR" dirty="0" err="1"/>
              <a:t>Τσαγκάνου</a:t>
            </a:r>
            <a:r>
              <a:rPr lang="el-GR" dirty="0"/>
              <a:t>, Ε. </a:t>
            </a:r>
            <a:r>
              <a:rPr lang="el-GR" dirty="0" err="1"/>
              <a:t>Κανίδης</a:t>
            </a:r>
            <a:r>
              <a:rPr lang="el-GR" dirty="0"/>
              <a:t>, Δ. Δουκάκης, Σ. Φράγκου, Η. Βεργίνης</a:t>
            </a:r>
          </a:p>
          <a:p>
            <a:pPr marL="0" indent="0">
              <a:buNone/>
            </a:pP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divide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Digital divide</a:t>
            </a:r>
          </a:p>
          <a:p>
            <a:pPr lvl="1"/>
            <a:r>
              <a:rPr lang="el-GR" dirty="0" smtClean="0"/>
              <a:t>Στην καθημερινότητα</a:t>
            </a:r>
          </a:p>
          <a:p>
            <a:pPr lvl="1"/>
            <a:r>
              <a:rPr lang="el-GR" dirty="0" smtClean="0"/>
              <a:t>Στην εκπαίδευση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3"/>
          <p:cNvSpPr>
            <a:spLocks noGrp="1"/>
          </p:cNvSpPr>
          <p:nvPr>
            <p:ph type="ctrTitle"/>
          </p:nvPr>
        </p:nvSpPr>
        <p:spPr>
          <a:xfrm>
            <a:off x="1187450" y="3716338"/>
            <a:ext cx="6858000" cy="1225550"/>
          </a:xfrm>
        </p:spPr>
        <p:txBody>
          <a:bodyPr/>
          <a:lstStyle/>
          <a:p>
            <a:r>
              <a:rPr lang="en-US" smtClean="0"/>
              <a:t>Education and Training 2020 </a:t>
            </a:r>
            <a:r>
              <a:rPr lang="el-GR" smtClean="0"/>
              <a:t/>
            </a:r>
            <a:br>
              <a:rPr lang="el-GR" smtClean="0"/>
            </a:br>
            <a:r>
              <a:rPr lang="el-GR" smtClean="0"/>
              <a:t>Νέες Τάσεις και Μαθησιακοί Στόχοι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l-G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Education and Training 2020</a:t>
            </a:r>
            <a:r>
              <a:rPr lang="el-GR" smtClean="0"/>
              <a:t> (1)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125"/>
          </a:xfrm>
        </p:spPr>
        <p:txBody>
          <a:bodyPr>
            <a:normAutofit/>
          </a:bodyPr>
          <a:lstStyle/>
          <a:p>
            <a:pPr eaLnBrk="1" hangingPunct="1"/>
            <a:r>
              <a:rPr lang="el-GR" dirty="0" smtClean="0"/>
              <a:t>Στόχοι της Ευρωπαϊκής Επιτροπής για την εκπαίδευση</a:t>
            </a:r>
            <a:endParaRPr lang="en-US" dirty="0" smtClean="0"/>
          </a:p>
          <a:p>
            <a:pPr eaLnBrk="1" hangingPunct="1"/>
            <a:r>
              <a:rPr lang="el-GR" dirty="0" smtClean="0"/>
              <a:t>Βελτίωση στην πρόσβαση και ποιότητα εκπαίδευσης</a:t>
            </a:r>
          </a:p>
          <a:p>
            <a:pPr lvl="1" eaLnBrk="1" hangingPunct="1"/>
            <a:r>
              <a:rPr lang="el-GR" dirty="0" smtClean="0"/>
              <a:t>Πρόσβαση σε όλους ανεξάρτητα από γεωγραφικούς περιορισμούς, οικονομική κατάσταση, ειδικές συνθήκες</a:t>
            </a:r>
          </a:p>
          <a:p>
            <a:pPr lvl="1"/>
            <a:r>
              <a:rPr lang="el-GR" dirty="0" smtClean="0"/>
              <a:t>Προώθηση της συμμετοχής στην εκπαίδευση</a:t>
            </a:r>
          </a:p>
          <a:p>
            <a:pPr lvl="2"/>
            <a:r>
              <a:rPr lang="el-GR" dirty="0" smtClean="0"/>
              <a:t>Ατόμων από όλες τις ηλικίες</a:t>
            </a:r>
          </a:p>
          <a:p>
            <a:pPr lvl="2"/>
            <a:r>
              <a:rPr lang="el-GR" dirty="0" smtClean="0"/>
              <a:t>Ατόμων με ειδικές ανάγκες</a:t>
            </a:r>
          </a:p>
          <a:p>
            <a:pPr lvl="2"/>
            <a:r>
              <a:rPr lang="el-GR" dirty="0" smtClean="0"/>
              <a:t>Μειονοτήτων</a:t>
            </a:r>
          </a:p>
          <a:p>
            <a:pPr lvl="1" eaLnBrk="1" hangingPunct="1"/>
            <a:r>
              <a:rPr lang="el-GR" dirty="0" smtClean="0"/>
              <a:t>Εκπαίδευση των δασκάλων </a:t>
            </a:r>
          </a:p>
          <a:p>
            <a:pPr lvl="2"/>
            <a:r>
              <a:rPr lang="el-GR" dirty="0" smtClean="0"/>
              <a:t>Γενικές δεξιότητες</a:t>
            </a:r>
          </a:p>
          <a:p>
            <a:pPr lvl="2"/>
            <a:r>
              <a:rPr lang="el-GR" dirty="0" smtClean="0"/>
              <a:t>Αρχική και συνεχιζόμενη εκπαίδευση</a:t>
            </a:r>
          </a:p>
          <a:p>
            <a:pPr lvl="2"/>
            <a:r>
              <a:rPr lang="el-GR" dirty="0" smtClean="0"/>
              <a:t>Χρήση τεχνολογίας στη διδασκαλία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Education and Training 2020</a:t>
            </a:r>
            <a:r>
              <a:rPr lang="el-GR" dirty="0" smtClean="0"/>
              <a:t> (2)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125"/>
          </a:xfrm>
        </p:spPr>
        <p:txBody>
          <a:bodyPr>
            <a:normAutofit/>
          </a:bodyPr>
          <a:lstStyle/>
          <a:p>
            <a:pPr lvl="1" eaLnBrk="1" hangingPunct="1"/>
            <a:r>
              <a:rPr lang="el-GR" dirty="0" smtClean="0"/>
              <a:t>Προώθηση </a:t>
            </a:r>
            <a:r>
              <a:rPr lang="el-GR" b="1" dirty="0" smtClean="0">
                <a:solidFill>
                  <a:srgbClr val="0070C0"/>
                </a:solidFill>
              </a:rPr>
              <a:t>παιδαγωγικών μεθόδων που χρησιμοποιούν την τεχνολογία των υπολογιστών</a:t>
            </a:r>
            <a:endParaRPr lang="en-US" b="1" dirty="0" smtClean="0">
              <a:solidFill>
                <a:srgbClr val="0070C0"/>
              </a:solidFill>
            </a:endParaRPr>
          </a:p>
          <a:p>
            <a:pPr lvl="1" eaLnBrk="1" hangingPunct="1"/>
            <a:endParaRPr lang="el-GR" b="1" dirty="0" smtClean="0">
              <a:solidFill>
                <a:srgbClr val="0070C0"/>
              </a:solidFill>
            </a:endParaRPr>
          </a:p>
          <a:p>
            <a:pPr lvl="1" eaLnBrk="1" hangingPunct="1"/>
            <a:r>
              <a:rPr lang="el-GR" b="1" dirty="0" smtClean="0">
                <a:solidFill>
                  <a:srgbClr val="0070C0"/>
                </a:solidFill>
              </a:rPr>
              <a:t>Προσαρμογή των προγραμμάτων σπουδών </a:t>
            </a:r>
            <a:r>
              <a:rPr lang="el-GR" dirty="0" smtClean="0"/>
              <a:t>και της οργάνωσης των σχολείων για </a:t>
            </a:r>
            <a:r>
              <a:rPr lang="el-GR" b="1" dirty="0" smtClean="0">
                <a:solidFill>
                  <a:srgbClr val="0070C0"/>
                </a:solidFill>
              </a:rPr>
              <a:t>χρήση τεχνολογίας υπολογιστών</a:t>
            </a:r>
            <a:endParaRPr lang="en-US" b="1" dirty="0" smtClean="0">
              <a:solidFill>
                <a:srgbClr val="0070C0"/>
              </a:solidFill>
            </a:endParaRPr>
          </a:p>
          <a:p>
            <a:pPr lvl="1" eaLnBrk="1" hangingPunct="1"/>
            <a:endParaRPr lang="el-GR" b="1" dirty="0" smtClean="0">
              <a:solidFill>
                <a:srgbClr val="0070C0"/>
              </a:solidFill>
            </a:endParaRPr>
          </a:p>
          <a:p>
            <a:pPr lvl="1"/>
            <a:r>
              <a:rPr lang="el-GR" dirty="0" smtClean="0"/>
              <a:t>Χρήση </a:t>
            </a:r>
            <a:r>
              <a:rPr lang="el-GR" b="1" dirty="0" smtClean="0">
                <a:solidFill>
                  <a:srgbClr val="0070C0"/>
                </a:solidFill>
              </a:rPr>
              <a:t>νέων τεχνολογιών στην εκπαίδευση </a:t>
            </a:r>
            <a:r>
              <a:rPr lang="el-GR" dirty="0" smtClean="0"/>
              <a:t>(</a:t>
            </a:r>
            <a:r>
              <a:rPr lang="en-US" dirty="0" smtClean="0"/>
              <a:t>mobile learning, game-based learning, Web 2.0, eLearning, </a:t>
            </a:r>
            <a:r>
              <a:rPr lang="el-GR" dirty="0" smtClean="0"/>
              <a:t> κοινωνικά δίκτυα, κλπ)</a:t>
            </a:r>
            <a:endParaRPr lang="en-US" dirty="0" smtClean="0"/>
          </a:p>
          <a:p>
            <a:pPr lvl="1"/>
            <a:endParaRPr lang="el-GR" dirty="0" smtClean="0"/>
          </a:p>
          <a:p>
            <a:pPr lvl="1"/>
            <a:r>
              <a:rPr lang="el-GR" dirty="0" smtClean="0"/>
              <a:t>Προώθηση της </a:t>
            </a:r>
            <a:r>
              <a:rPr lang="el-GR" b="1" dirty="0" smtClean="0">
                <a:solidFill>
                  <a:srgbClr val="0070C0"/>
                </a:solidFill>
              </a:rPr>
              <a:t>ανάπτυξης και χρήσης εκπαιδευτικού λογισμικού</a:t>
            </a:r>
            <a:endParaRPr lang="en-US" b="1" dirty="0" smtClean="0">
              <a:solidFill>
                <a:srgbClr val="0070C0"/>
              </a:solidFill>
            </a:endParaRPr>
          </a:p>
          <a:p>
            <a:pPr lvl="1"/>
            <a:endParaRPr lang="el-GR" dirty="0" smtClean="0"/>
          </a:p>
          <a:p>
            <a:pPr lvl="1" eaLnBrk="1" hangingPunct="1"/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 and Training 2020</a:t>
            </a:r>
            <a:r>
              <a:rPr lang="el-GR" dirty="0" smtClean="0"/>
              <a:t> (3)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378152"/>
          </a:xfrm>
        </p:spPr>
        <p:txBody>
          <a:bodyPr>
            <a:normAutofit lnSpcReduction="10000"/>
          </a:bodyPr>
          <a:lstStyle/>
          <a:p>
            <a:pPr lvl="1"/>
            <a:r>
              <a:rPr lang="el-GR" dirty="0" smtClean="0"/>
              <a:t>Προώθηση της </a:t>
            </a:r>
            <a:r>
              <a:rPr lang="el-GR" b="1" dirty="0" smtClean="0">
                <a:solidFill>
                  <a:srgbClr val="0070C0"/>
                </a:solidFill>
              </a:rPr>
              <a:t>καινοτομίας</a:t>
            </a:r>
            <a:r>
              <a:rPr lang="el-GR" dirty="0" smtClean="0"/>
              <a:t> και της </a:t>
            </a:r>
            <a:r>
              <a:rPr lang="el-GR" b="1" dirty="0" smtClean="0">
                <a:solidFill>
                  <a:srgbClr val="0070C0"/>
                </a:solidFill>
              </a:rPr>
              <a:t>δημιουργικότητας</a:t>
            </a:r>
            <a:r>
              <a:rPr lang="el-GR" dirty="0" smtClean="0"/>
              <a:t> σε όλα τα επίπεδα της εκπαίδευσης</a:t>
            </a:r>
            <a:endParaRPr lang="en-US" dirty="0" smtClean="0"/>
          </a:p>
          <a:p>
            <a:pPr lvl="1"/>
            <a:endParaRPr lang="el-GR" dirty="0" smtClean="0"/>
          </a:p>
          <a:p>
            <a:pPr lvl="1"/>
            <a:r>
              <a:rPr lang="el-GR" dirty="0" smtClean="0"/>
              <a:t>Βελτίωση των ψηφιακών δεξιοτήτων (</a:t>
            </a:r>
            <a:r>
              <a:rPr lang="en-US" dirty="0" smtClean="0"/>
              <a:t>digital literacy)</a:t>
            </a:r>
          </a:p>
          <a:p>
            <a:pPr lvl="1"/>
            <a:endParaRPr lang="el-GR" dirty="0" smtClean="0"/>
          </a:p>
          <a:p>
            <a:pPr lvl="1"/>
            <a:r>
              <a:rPr lang="el-GR" dirty="0" smtClean="0"/>
              <a:t>Ανάπτυξη βασικών δεξιοτήτων</a:t>
            </a:r>
          </a:p>
          <a:p>
            <a:pPr lvl="2"/>
            <a:r>
              <a:rPr lang="el-GR" dirty="0" smtClean="0"/>
              <a:t>Κριτική και αναλυτική σκέψη</a:t>
            </a:r>
          </a:p>
          <a:p>
            <a:pPr lvl="2"/>
            <a:r>
              <a:rPr lang="en-US" dirty="0" smtClean="0"/>
              <a:t>Learning-to-learn</a:t>
            </a:r>
          </a:p>
          <a:p>
            <a:pPr lvl="2"/>
            <a:r>
              <a:rPr lang="el-GR" dirty="0" smtClean="0"/>
              <a:t>Ικανότητα εργασίας σε ομάδες</a:t>
            </a:r>
          </a:p>
          <a:p>
            <a:pPr lvl="2"/>
            <a:r>
              <a:rPr lang="el-GR" dirty="0" smtClean="0"/>
              <a:t>Ικανότητα εργασίας ανεξάρτητα</a:t>
            </a:r>
          </a:p>
          <a:p>
            <a:pPr lvl="2"/>
            <a:r>
              <a:rPr lang="el-GR" dirty="0" smtClean="0"/>
              <a:t>Καλή επικοινωνία με άτομα με διαφορετικό πολιτισμικό υπόβαθρο</a:t>
            </a:r>
          </a:p>
          <a:p>
            <a:pPr lvl="2"/>
            <a:r>
              <a:rPr lang="el-GR" dirty="0" smtClean="0"/>
              <a:t>Επιχειρηματική σκέψη, δηλαδή καινοτόμα σκέψη </a:t>
            </a:r>
          </a:p>
          <a:p>
            <a:pPr lvl="1"/>
            <a:endParaRPr lang="en-US" dirty="0" smtClean="0"/>
          </a:p>
          <a:p>
            <a:pPr lvl="1"/>
            <a:r>
              <a:rPr lang="el-GR" dirty="0" smtClean="0"/>
              <a:t>Μάθηση γλωσσών</a:t>
            </a:r>
          </a:p>
          <a:p>
            <a:pPr lvl="1"/>
            <a:endParaRPr lang="el-GR" dirty="0" smtClean="0"/>
          </a:p>
          <a:p>
            <a:pPr lvl="1">
              <a:buNone/>
            </a:pP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Grand Coalition for Digital Jobs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20089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ψηφιακή τεχνολογία για την καθημερινή ζωή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450160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Χρήση της τεχνολογίας υπολογιστών για αύξηση της παραγωγικότητας και της ποιότητας ζωής</a:t>
            </a:r>
          </a:p>
          <a:p>
            <a:endParaRPr lang="el-GR" dirty="0"/>
          </a:p>
          <a:p>
            <a:r>
              <a:rPr lang="el-GR" dirty="0" smtClean="0"/>
              <a:t>Αύξηση της ζήτησης επαγγελματικών πληροφορικής κατά 3% το χρόνο</a:t>
            </a:r>
          </a:p>
          <a:p>
            <a:endParaRPr lang="el-GR" dirty="0"/>
          </a:p>
          <a:p>
            <a:r>
              <a:rPr lang="el-GR" dirty="0" smtClean="0"/>
              <a:t>Το </a:t>
            </a:r>
            <a:r>
              <a:rPr lang="en-US" dirty="0" smtClean="0"/>
              <a:t>Grand Coalition for Digital Jobs </a:t>
            </a:r>
            <a:r>
              <a:rPr lang="el-GR" dirty="0" smtClean="0"/>
              <a:t>συνδέει την εκπαίδευση με τη βιομηχανία και το δημόσιο τομέα για την προσέλκυση περισσότερων νέων σε σπουδές πληροφορικής</a:t>
            </a:r>
          </a:p>
          <a:p>
            <a:pPr lvl="1"/>
            <a:r>
              <a:rPr lang="el-GR" dirty="0" smtClean="0"/>
              <a:t>Εκπαίδευση</a:t>
            </a:r>
          </a:p>
          <a:p>
            <a:pPr lvl="1"/>
            <a:r>
              <a:rPr lang="el-GR" dirty="0" smtClean="0"/>
              <a:t>Κινητικότητα των επαγγελματιών ανάμεσα στις χώρες</a:t>
            </a:r>
          </a:p>
          <a:p>
            <a:pPr lvl="1"/>
            <a:r>
              <a:rPr lang="el-GR" dirty="0" smtClean="0"/>
              <a:t>Νέες μεθόδους μάθησης στον τομέα της πληροφορικής</a:t>
            </a:r>
          </a:p>
          <a:p>
            <a:pPr lvl="1"/>
            <a:r>
              <a:rPr lang="el-GR" dirty="0" smtClean="0"/>
              <a:t>Σύνδεση της εκπαίδευσης με την αγορά εργασίας</a:t>
            </a:r>
          </a:p>
          <a:p>
            <a:pPr lvl="1"/>
            <a:r>
              <a:rPr lang="el-GR" dirty="0" smtClean="0"/>
              <a:t>Ανανέωση της εκπαίδευσης για προσαρμογή στα νέα δεδομένα και ζήτηση</a:t>
            </a:r>
          </a:p>
          <a:p>
            <a:endParaRPr lang="el-G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56938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Ψηφιακές δεξιότητες σε πολλά επίπεδα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Για την καθημερινή ζωή</a:t>
            </a:r>
          </a:p>
          <a:p>
            <a:endParaRPr lang="el-GR" dirty="0"/>
          </a:p>
          <a:p>
            <a:r>
              <a:rPr lang="el-GR" dirty="0" smtClean="0"/>
              <a:t>Για εργασία</a:t>
            </a:r>
          </a:p>
          <a:p>
            <a:endParaRPr lang="el-GR" dirty="0"/>
          </a:p>
          <a:p>
            <a:r>
              <a:rPr lang="el-GR" dirty="0" smtClean="0"/>
              <a:t>Για επιστήμονες πληροφορικής σε όλους τους τομείς της οικονομίας</a:t>
            </a:r>
          </a:p>
          <a:p>
            <a:endParaRPr lang="el-GR" dirty="0"/>
          </a:p>
          <a:p>
            <a:r>
              <a:rPr lang="el-GR" dirty="0" smtClean="0"/>
              <a:t>Στην εκπαίδευση, δηλαδή πώς διδάσκονται οι ψηφιακές δεξιότητες</a:t>
            </a:r>
          </a:p>
          <a:p>
            <a:pPr lvl="1"/>
            <a:r>
              <a:rPr lang="el-GR" dirty="0" smtClean="0"/>
              <a:t>Συμπεριλαμβανομένης της εκπαίδευσης των δασκάλων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14051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Πηγές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Digital Agenda </a:t>
            </a:r>
            <a:r>
              <a:rPr lang="en-US" dirty="0"/>
              <a:t>for Europe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www.digitaleurope.org/Ourwork/BoostingDigitalGrowth/eSkillsinEurope/GrandCoalitionforDigitalJobs.aspx</a:t>
            </a:r>
            <a:r>
              <a:rPr lang="en-US" dirty="0" smtClean="0"/>
              <a:t> </a:t>
            </a:r>
          </a:p>
          <a:p>
            <a:r>
              <a:rPr lang="en-US" dirty="0" smtClean="0"/>
              <a:t>New </a:t>
            </a:r>
            <a:r>
              <a:rPr lang="en-US" dirty="0" err="1" smtClean="0"/>
              <a:t>Skils</a:t>
            </a:r>
            <a:r>
              <a:rPr lang="en-US" dirty="0" smtClean="0"/>
              <a:t> </a:t>
            </a:r>
            <a:r>
              <a:rPr lang="en-US" dirty="0"/>
              <a:t>for New Jobs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ec.europa.eu/social/main.jsp?catId=568</a:t>
            </a:r>
            <a:r>
              <a:rPr lang="en-US" dirty="0" smtClean="0"/>
              <a:t> </a:t>
            </a:r>
          </a:p>
          <a:p>
            <a:r>
              <a:rPr lang="en-US" dirty="0"/>
              <a:t>ET2020 </a:t>
            </a:r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ec.europa.eu/education/policy/strategic-framework/index_en.htm</a:t>
            </a:r>
            <a:r>
              <a:rPr lang="en-US" dirty="0" smtClean="0"/>
              <a:t> </a:t>
            </a:r>
          </a:p>
          <a:p>
            <a:r>
              <a:rPr lang="en-US" dirty="0" smtClean="0"/>
              <a:t>Grand Coalition for Digital Jobs</a:t>
            </a:r>
            <a:r>
              <a:rPr lang="en-GB" dirty="0" smtClean="0"/>
              <a:t> </a:t>
            </a:r>
            <a:r>
              <a:rPr lang="en-GB" dirty="0">
                <a:hlinkClick r:id="rId5"/>
              </a:rPr>
              <a:t>http://</a:t>
            </a:r>
            <a:r>
              <a:rPr lang="en-GB" dirty="0" smtClean="0">
                <a:hlinkClick r:id="rId5"/>
              </a:rPr>
              <a:t>ec.europa.eu/digital-agenda/en/grand-coalition-digital-jobs-0</a:t>
            </a:r>
            <a:r>
              <a:rPr lang="en-GB" dirty="0" smtClean="0"/>
              <a:t>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416500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Πηγές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Taking European Knowledge </a:t>
            </a:r>
            <a:r>
              <a:rPr lang="en-US" dirty="0"/>
              <a:t>Society Seriously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ec.europa.eu/research/science-society/document_library/pdf_06/european-knowledge-society_en.pdf</a:t>
            </a:r>
            <a:r>
              <a:rPr lang="en-US" dirty="0" smtClean="0"/>
              <a:t> </a:t>
            </a:r>
          </a:p>
          <a:p>
            <a:r>
              <a:rPr lang="en-US" dirty="0"/>
              <a:t>Knowledge triangle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ec.europa.eu/education/policy/higher-education/knowledge-innovation-triangle_en</a:t>
            </a:r>
            <a:r>
              <a:rPr lang="en-US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1234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Βαθμολόγηση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altLang="en-US" dirty="0"/>
              <a:t>Παρουσιάσεις</a:t>
            </a:r>
            <a:r>
              <a:rPr lang="en-US" altLang="en-US" dirty="0"/>
              <a:t>: </a:t>
            </a:r>
            <a:r>
              <a:rPr lang="en-US" altLang="en-US" dirty="0" smtClean="0"/>
              <a:t>3 </a:t>
            </a:r>
            <a:r>
              <a:rPr lang="el-GR" altLang="en-US" dirty="0"/>
              <a:t>μονάδες (</a:t>
            </a:r>
            <a:r>
              <a:rPr lang="en-US" altLang="en-US" dirty="0"/>
              <a:t>1.5</a:t>
            </a:r>
            <a:r>
              <a:rPr lang="el-GR" altLang="en-US" dirty="0"/>
              <a:t> για κάθε μια)</a:t>
            </a:r>
          </a:p>
          <a:p>
            <a:r>
              <a:rPr lang="el-GR" altLang="en-US" dirty="0"/>
              <a:t>Αξιολόγηση των άλλων ομάδων</a:t>
            </a:r>
            <a:r>
              <a:rPr lang="en-US" altLang="en-US" dirty="0"/>
              <a:t>: </a:t>
            </a:r>
            <a:r>
              <a:rPr lang="en-US" altLang="en-US" dirty="0" smtClean="0"/>
              <a:t>4 </a:t>
            </a:r>
            <a:r>
              <a:rPr lang="el-GR" altLang="en-US" dirty="0"/>
              <a:t>μονάδες</a:t>
            </a:r>
          </a:p>
          <a:p>
            <a:pPr lvl="1"/>
            <a:r>
              <a:rPr lang="el-GR" altLang="en-US" dirty="0"/>
              <a:t>Ατομικές αξιολογήσεις των παρουσιάσεων</a:t>
            </a:r>
          </a:p>
          <a:p>
            <a:pPr lvl="1"/>
            <a:r>
              <a:rPr lang="el-GR" altLang="en-US" dirty="0"/>
              <a:t>Ερωτήσεις (1-2) ανά ομάδα προς την ομάδα που παρουσιάζει</a:t>
            </a:r>
            <a:endParaRPr lang="en-US" altLang="en-US" dirty="0"/>
          </a:p>
          <a:p>
            <a:r>
              <a:rPr lang="el-GR" altLang="en-US" dirty="0"/>
              <a:t>1</a:t>
            </a:r>
            <a:r>
              <a:rPr lang="en-US" altLang="en-US" dirty="0" smtClean="0"/>
              <a:t> </a:t>
            </a:r>
            <a:r>
              <a:rPr lang="el-GR" altLang="en-US" dirty="0" smtClean="0"/>
              <a:t>εργασία </a:t>
            </a:r>
            <a:r>
              <a:rPr lang="el-GR" altLang="en-US" dirty="0"/>
              <a:t>πάνω σε αξιολόγηση συγκεκριμένων λογισμικών</a:t>
            </a:r>
            <a:r>
              <a:rPr lang="en-US" altLang="en-US" dirty="0"/>
              <a:t>: </a:t>
            </a:r>
            <a:r>
              <a:rPr lang="el-GR" altLang="en-US" dirty="0" smtClean="0">
                <a:latin typeface="Calibri" panose="020F0502020204030204" pitchFamily="34" charset="0"/>
              </a:rPr>
              <a:t>3 </a:t>
            </a:r>
            <a:r>
              <a:rPr lang="el-GR" altLang="en-US" dirty="0" smtClean="0"/>
              <a:t>μονάδες</a:t>
            </a:r>
            <a:endParaRPr lang="el-GR" altLang="en-US" dirty="0"/>
          </a:p>
          <a:p>
            <a:r>
              <a:rPr lang="el-GR" altLang="en-US" dirty="0"/>
              <a:t>Σύνολο</a:t>
            </a:r>
            <a:r>
              <a:rPr lang="en-US" altLang="en-US" dirty="0"/>
              <a:t>: </a:t>
            </a:r>
            <a:r>
              <a:rPr lang="el-GR" altLang="en-US" dirty="0"/>
              <a:t>10 μονάδες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97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</a:t>
            </a:r>
            <a:r>
              <a:rPr lang="el-GR" dirty="0" smtClean="0"/>
              <a:t>στοσελίδα μαθήματος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l-GR" dirty="0" smtClean="0"/>
              <a:t>Στο </a:t>
            </a:r>
            <a:r>
              <a:rPr lang="en-US" dirty="0" err="1" smtClean="0"/>
              <a:t>eClass</a:t>
            </a:r>
            <a:endParaRPr lang="en-US" dirty="0" smtClean="0"/>
          </a:p>
          <a:p>
            <a:r>
              <a:rPr lang="fr-FR" dirty="0" smtClean="0">
                <a:hlinkClick r:id="rId2"/>
              </a:rPr>
              <a:t>http://eclass.uth.gr/eclass/courses/MHX123/</a:t>
            </a:r>
            <a:r>
              <a:rPr lang="fr-FR" dirty="0" smtClean="0"/>
              <a:t> 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«Κοινωνία της γνώσης»</a:t>
            </a:r>
            <a:endParaRPr lang="el-GR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Knowledge driven economy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Κοινωνία της </a:t>
            </a:r>
            <a:r>
              <a:rPr lang="el-GR" dirty="0" smtClean="0"/>
              <a:t>Γνώσης</a:t>
            </a:r>
            <a:r>
              <a:rPr lang="en-US" dirty="0" smtClean="0"/>
              <a:t> (knowledge society)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5638800"/>
          </a:xfrm>
        </p:spPr>
        <p:txBody>
          <a:bodyPr>
            <a:normAutofit fontScale="92500"/>
          </a:bodyPr>
          <a:lstStyle/>
          <a:p>
            <a:r>
              <a:rPr lang="el-GR" dirty="0" smtClean="0"/>
              <a:t>Μετατόπιση από την οικονομία που απαιτεί χειρωνακτική εργασία σε οικονομία που απαιτεί εξειδικευμένες γνώσεις</a:t>
            </a:r>
            <a:endParaRPr lang="en-US" dirty="0" smtClean="0"/>
          </a:p>
          <a:p>
            <a:endParaRPr lang="en-US" dirty="0" smtClean="0"/>
          </a:p>
          <a:p>
            <a:r>
              <a:rPr lang="el-GR" dirty="0" smtClean="0"/>
              <a:t>Δημιουργεί γνώση και φρον</a:t>
            </a:r>
            <a:r>
              <a:rPr lang="el-GR" dirty="0" smtClean="0"/>
              <a:t>τίζει η γνώση αυτή να φτάσει σε όλους με σκοπό τη βελτίωση στην ποιότητα ζωής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 smtClean="0"/>
              <a:t>Πάντα είχαμε την τάση να συλλέγουμε πληροφορία</a:t>
            </a:r>
          </a:p>
          <a:p>
            <a:endParaRPr lang="el-GR" dirty="0"/>
          </a:p>
          <a:p>
            <a:r>
              <a:rPr lang="el-GR" dirty="0" smtClean="0"/>
              <a:t>Όμως τώρα γίνεται πιο εύκολο λόγω της ψηφιακής καινοτομίας</a:t>
            </a:r>
          </a:p>
          <a:p>
            <a:pPr lvl="1"/>
            <a:r>
              <a:rPr lang="en-US" dirty="0" smtClean="0"/>
              <a:t>Internet, </a:t>
            </a:r>
            <a:r>
              <a:rPr lang="el-GR" dirty="0" smtClean="0"/>
              <a:t>κινητές συσκευές</a:t>
            </a:r>
          </a:p>
          <a:p>
            <a:endParaRPr lang="el-GR" dirty="0" smtClean="0"/>
          </a:p>
          <a:p>
            <a:r>
              <a:rPr lang="el-GR" dirty="0" smtClean="0"/>
              <a:t>Όχι μόνο πληροφορία αλλά γνώση</a:t>
            </a:r>
          </a:p>
          <a:p>
            <a:pPr lvl="1"/>
            <a:r>
              <a:rPr lang="el-GR" dirty="0" smtClean="0"/>
              <a:t>Συνειδητοποίηση και κατανόηση</a:t>
            </a:r>
            <a:endParaRPr lang="en-US" dirty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Οικονομία της γνώσης (</a:t>
            </a:r>
            <a:r>
              <a:rPr lang="en-US" dirty="0" smtClean="0"/>
              <a:t>knowledge economy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/>
              <a:t>Η γνώση οδηγεί την καθημερινότητα μας και την οικονομία</a:t>
            </a:r>
          </a:p>
          <a:p>
            <a:endParaRPr lang="en-US" dirty="0" smtClean="0">
              <a:solidFill>
                <a:srgbClr val="0070C0"/>
              </a:solidFill>
            </a:endParaRPr>
          </a:p>
          <a:p>
            <a:r>
              <a:rPr lang="el-GR" dirty="0" smtClean="0"/>
              <a:t>Η </a:t>
            </a:r>
            <a:r>
              <a:rPr lang="el-GR" dirty="0"/>
              <a:t>εργασία ατόμων και κοινοτήτων παράγει γνώση που δημιουργεί ευημερία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8250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προϋποθέτει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Πρόσβαση όλων σε δημόσια πληροφορία</a:t>
            </a:r>
          </a:p>
          <a:p>
            <a:endParaRPr lang="el-GR" dirty="0"/>
          </a:p>
          <a:p>
            <a:r>
              <a:rPr lang="el-GR" dirty="0" smtClean="0"/>
              <a:t>Πρόσβαση όλων σε μάθηση και εκπαίδευση</a:t>
            </a:r>
          </a:p>
          <a:p>
            <a:endParaRPr lang="el-GR" dirty="0"/>
          </a:p>
          <a:p>
            <a:r>
              <a:rPr lang="el-GR" dirty="0" smtClean="0"/>
              <a:t>Ελευθερία του λόγου</a:t>
            </a:r>
          </a:p>
          <a:p>
            <a:endParaRPr lang="el-GR" dirty="0"/>
          </a:p>
          <a:p>
            <a:r>
              <a:rPr lang="el-GR" dirty="0" smtClean="0"/>
              <a:t>Το μεγαλύτερο εμπόδιο είναι το ψηφιακό χάσμα </a:t>
            </a:r>
            <a:r>
              <a:rPr lang="en-US" dirty="0"/>
              <a:t>(</a:t>
            </a:r>
            <a:r>
              <a:rPr lang="en-US" dirty="0" smtClean="0"/>
              <a:t>digital divide)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7425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Στον ψηφιακό κόσμο η εκπαίδευση δεν περιορίζεται στο σχολείο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Μπορούμε μέσω της τεχνολογίας να ψάξουμε πληροφορία οπουδήποτε και οποιαδήποτε στιγμή</a:t>
            </a:r>
          </a:p>
          <a:p>
            <a:endParaRPr lang="el-GR" dirty="0"/>
          </a:p>
          <a:p>
            <a:r>
              <a:rPr lang="el-GR" dirty="0" smtClean="0"/>
              <a:t>Η κοινωνία της γνώσης σημαίνει </a:t>
            </a:r>
            <a:r>
              <a:rPr lang="el-GR" dirty="0" smtClean="0">
                <a:solidFill>
                  <a:srgbClr val="0070C0"/>
                </a:solidFill>
              </a:rPr>
              <a:t>διαρκή καινοτομία, δια βίου μάθηση, και διάχυση της νέας γνώσης</a:t>
            </a:r>
            <a:endParaRPr lang="en-GB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5305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4926</TotalTime>
  <Words>1119</Words>
  <Application>Microsoft Office PowerPoint</Application>
  <PresentationFormat>On-screen Show (4:3)</PresentationFormat>
  <Paragraphs>198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Bookman Old Style</vt:lpstr>
      <vt:lpstr>Calibri</vt:lpstr>
      <vt:lpstr>Cambria</vt:lpstr>
      <vt:lpstr>Gill Sans MT</vt:lpstr>
      <vt:lpstr>Wingdings</vt:lpstr>
      <vt:lpstr>Wingdings 3</vt:lpstr>
      <vt:lpstr>Origin</vt:lpstr>
      <vt:lpstr>Πηγές και Συγγράμματα </vt:lpstr>
      <vt:lpstr>Συγγράμματα </vt:lpstr>
      <vt:lpstr>Βαθμολόγηση</vt:lpstr>
      <vt:lpstr>Ιστοσελίδα μαθήματος</vt:lpstr>
      <vt:lpstr>«Κοινωνία της γνώσης»</vt:lpstr>
      <vt:lpstr>Κοινωνία της Γνώσης (knowledge society)</vt:lpstr>
      <vt:lpstr>Οικονομία της γνώσης (knowledge economy</vt:lpstr>
      <vt:lpstr>Τι προϋποθέτει</vt:lpstr>
      <vt:lpstr>Στον ψηφιακό κόσμο η εκπαίδευση δεν περιορίζεται στο σχολείο</vt:lpstr>
      <vt:lpstr>Ψηφιακή οικονομία (information society)</vt:lpstr>
      <vt:lpstr>Το τρίγωνο «εκπαίδευση-έρευνα-καινοτομία»</vt:lpstr>
      <vt:lpstr>Πολιτικές για τη μετάβαση στην κοινωνία της γνώσης</vt:lpstr>
      <vt:lpstr>Νέες Δεξιότητες για Νέες Θέσεις Εργασίας</vt:lpstr>
      <vt:lpstr>Μελλοντικές Ανάγκες και Στόχοι (1)</vt:lpstr>
      <vt:lpstr>Μελλοντικές Ανάγκες και Στόχοι (2)</vt:lpstr>
      <vt:lpstr>Levy &amp; Murnane (PISA)</vt:lpstr>
      <vt:lpstr>Ψηφιακή Ατζέντα για την Ευρώπη</vt:lpstr>
      <vt:lpstr>Ανάπτυξη της ψηφιακής οικονομίας </vt:lpstr>
      <vt:lpstr>Ψηφιακές υπηρεσίες</vt:lpstr>
      <vt:lpstr>Digital divide</vt:lpstr>
      <vt:lpstr>Education and Training 2020  Νέες Τάσεις και Μαθησιακοί Στόχοι</vt:lpstr>
      <vt:lpstr>Education and Training 2020 (1)</vt:lpstr>
      <vt:lpstr>Education and Training 2020 (2)</vt:lpstr>
      <vt:lpstr>Education and Training 2020 (3)</vt:lpstr>
      <vt:lpstr>Grand Coalition for Digital Jobs</vt:lpstr>
      <vt:lpstr>Η ψηφιακή τεχνολογία για την καθημερινή ζωή</vt:lpstr>
      <vt:lpstr>Ψηφιακές δεξιότητες σε πολλά επίπεδα</vt:lpstr>
      <vt:lpstr>Πηγές</vt:lpstr>
      <vt:lpstr>Πηγές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Οργάνωση Διδασκαλίας</dc:title>
  <dc:creator>Htsalapa</dc:creator>
  <cp:lastModifiedBy>Hariklia</cp:lastModifiedBy>
  <cp:revision>123</cp:revision>
  <dcterms:created xsi:type="dcterms:W3CDTF">2012-09-21T12:57:03Z</dcterms:created>
  <dcterms:modified xsi:type="dcterms:W3CDTF">2018-10-02T11:50:43Z</dcterms:modified>
</cp:coreProperties>
</file>