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4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335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78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06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58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797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46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956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271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667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838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418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76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stikovolou.gr/" TargetMode="External"/><Relationship Id="rId2" Type="http://schemas.openxmlformats.org/officeDocument/2006/relationships/hyperlink" Target="http://www.trainose.gr/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8893"/>
            <a:ext cx="9144000" cy="202608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</a:rPr>
              <a:t>Journey Planning</a:t>
            </a:r>
            <a:endParaRPr lang="en-US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2800" b="1" dirty="0" smtClean="0"/>
              <a:t>Ενότητα 7:</a:t>
            </a:r>
            <a:r>
              <a:rPr lang="en-US" sz="2800" dirty="0" smtClean="0"/>
              <a:t> </a:t>
            </a:r>
            <a:r>
              <a:rPr lang="el-GR" sz="2800" dirty="0" smtClean="0"/>
              <a:t>Παρουσίαση 1</a:t>
            </a:r>
            <a:endParaRPr lang="en-US" sz="2800" dirty="0" smtClean="0"/>
          </a:p>
          <a:p>
            <a:endParaRPr lang="en-US" sz="2000" dirty="0" smtClean="0"/>
          </a:p>
          <a:p>
            <a:r>
              <a:rPr lang="el-GR" sz="2600" dirty="0" smtClean="0"/>
              <a:t>Γεώργιος Κ.Δ. </a:t>
            </a:r>
            <a:r>
              <a:rPr lang="el-GR" sz="2600" dirty="0" err="1" smtClean="0"/>
              <a:t>Σαχαρίδης</a:t>
            </a:r>
            <a:endParaRPr lang="el-GR" sz="2600" dirty="0" smtClean="0"/>
          </a:p>
          <a:p>
            <a:r>
              <a:rPr lang="el-GR" sz="2600" dirty="0" smtClean="0"/>
              <a:t>Λάμπρος </a:t>
            </a:r>
            <a:r>
              <a:rPr lang="el-GR" sz="2600" dirty="0" err="1" smtClean="0"/>
              <a:t>Μπίζας</a:t>
            </a:r>
            <a:r>
              <a:rPr lang="el-GR" sz="2600" dirty="0" smtClean="0"/>
              <a:t>, Δημήτρης </a:t>
            </a:r>
            <a:r>
              <a:rPr lang="el-GR" sz="2600" dirty="0" err="1" smtClean="0"/>
              <a:t>Ριζόπουλος</a:t>
            </a:r>
            <a:endParaRPr lang="el-GR" sz="2600" smtClean="0"/>
          </a:p>
          <a:p>
            <a:endParaRPr lang="el-GR" sz="2600" dirty="0" smtClean="0"/>
          </a:p>
          <a:p>
            <a:r>
              <a:rPr lang="el-GR" sz="2600" dirty="0" smtClean="0"/>
              <a:t>Τμήμα Μηχανολόγων Μηχανικών</a:t>
            </a:r>
          </a:p>
          <a:p>
            <a:endParaRPr lang="en-US" dirty="0"/>
          </a:p>
        </p:txBody>
      </p:sp>
      <p:grpSp>
        <p:nvGrpSpPr>
          <p:cNvPr id="4" name="Group 3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1524000" y="177333"/>
            <a:ext cx="7990656" cy="1303321"/>
            <a:chOff x="467544" y="468279"/>
            <a:chExt cx="7990656" cy="1303321"/>
          </a:xfrm>
        </p:grpSpPr>
        <p:grpSp>
          <p:nvGrpSpPr>
            <p:cNvPr id="5" name="Group 4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8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pic>
        <p:nvPicPr>
          <p:cNvPr id="9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27609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711" y="5591692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2869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609600" y="3933056"/>
            <a:ext cx="10972800" cy="216294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</p:spPr>
        <p:txBody>
          <a:bodyPr/>
          <a:lstStyle/>
          <a:p>
            <a:fld id="{8D17A383-90AC-429A-B66D-8E71B5D04C5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392" y="1988840"/>
            <a:ext cx="109728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Thank you for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your attention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820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References</a:t>
            </a:r>
            <a:endParaRPr lang="el-GR" b="1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J.E. McCormack’, S.A. Roberts2 (1995). Exploiting object oriented methods for multi-modal trip planning systems. Information and software technology, 38, 409-417.</a:t>
            </a:r>
          </a:p>
          <a:p>
            <a:r>
              <a:rPr lang="en-US" sz="2000" dirty="0" smtClean="0"/>
              <a:t>Mark E.T. Horn (2001). An extended model and procedural framework for planning multi-modal passenger journeys. Transportation research part B, 37, 641- 660.</a:t>
            </a:r>
            <a:endParaRPr lang="en-US" sz="2000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http://www.trainose.gr/en/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http://astikovolou.gr/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Introduction</a:t>
            </a:r>
            <a:endParaRPr lang="el-GR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a journey</a:t>
            </a:r>
          </a:p>
          <a:p>
            <a:r>
              <a:rPr lang="en-US" dirty="0" smtClean="0"/>
              <a:t>From </a:t>
            </a:r>
            <a:r>
              <a:rPr lang="en-US" i="1" dirty="0" smtClean="0"/>
              <a:t>s</a:t>
            </a:r>
            <a:r>
              <a:rPr lang="en-US" dirty="0" smtClean="0"/>
              <a:t> to </a:t>
            </a:r>
            <a:r>
              <a:rPr lang="en-US" i="1" dirty="0" smtClean="0"/>
              <a:t>t</a:t>
            </a:r>
            <a:endParaRPr lang="en-US" dirty="0" smtClean="0"/>
          </a:p>
          <a:p>
            <a:r>
              <a:rPr lang="en-US" dirty="0" smtClean="0"/>
              <a:t>Choose the ‘best’ route</a:t>
            </a:r>
          </a:p>
          <a:p>
            <a:r>
              <a:rPr lang="en-US" dirty="0" smtClean="0"/>
              <a:t>Under specific criteria:</a:t>
            </a:r>
          </a:p>
          <a:p>
            <a:pPr lvl="1"/>
            <a:r>
              <a:rPr lang="en-US" dirty="0" smtClean="0"/>
              <a:t>Minimize the travel time</a:t>
            </a:r>
          </a:p>
          <a:p>
            <a:pPr lvl="1"/>
            <a:r>
              <a:rPr lang="en-US" dirty="0" smtClean="0"/>
              <a:t>Minimize fuel cost:</a:t>
            </a:r>
          </a:p>
          <a:p>
            <a:pPr lvl="2"/>
            <a:r>
              <a:rPr lang="en-US" dirty="0" smtClean="0"/>
              <a:t>Mileage</a:t>
            </a:r>
          </a:p>
          <a:p>
            <a:pPr lvl="2"/>
            <a:r>
              <a:rPr lang="en-US" dirty="0" smtClean="0"/>
              <a:t>speed profile</a:t>
            </a:r>
          </a:p>
        </p:txBody>
      </p:sp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Multi-modal planning</a:t>
            </a:r>
            <a:endParaRPr lang="el-GR" b="1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different means of transport:</a:t>
            </a:r>
          </a:p>
          <a:p>
            <a:pPr lvl="1"/>
            <a:r>
              <a:rPr lang="en-US" dirty="0" smtClean="0"/>
              <a:t>Intercity buses</a:t>
            </a:r>
          </a:p>
          <a:p>
            <a:pPr lvl="1"/>
            <a:r>
              <a:rPr lang="en-US" dirty="0" smtClean="0"/>
              <a:t>Trains</a:t>
            </a:r>
          </a:p>
          <a:p>
            <a:pPr lvl="1"/>
            <a:r>
              <a:rPr lang="en-US" dirty="0" smtClean="0"/>
              <a:t>City buses</a:t>
            </a:r>
          </a:p>
          <a:p>
            <a:pPr lvl="1"/>
            <a:r>
              <a:rPr lang="en-US" dirty="0" smtClean="0"/>
              <a:t>Taxi</a:t>
            </a:r>
          </a:p>
          <a:p>
            <a:pPr lvl="1"/>
            <a:r>
              <a:rPr lang="en-US" dirty="0" smtClean="0"/>
              <a:t>Private road transport</a:t>
            </a:r>
          </a:p>
          <a:p>
            <a:pPr lvl="2"/>
            <a:r>
              <a:rPr lang="en-US" dirty="0" smtClean="0"/>
              <a:t>Car </a:t>
            </a:r>
          </a:p>
          <a:p>
            <a:pPr lvl="2"/>
            <a:r>
              <a:rPr lang="en-US" dirty="0" smtClean="0"/>
              <a:t>Bike</a:t>
            </a:r>
          </a:p>
          <a:p>
            <a:pPr lvl="2"/>
            <a:r>
              <a:rPr lang="en-US" dirty="0" smtClean="0"/>
              <a:t>On foot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Multi-modal planning</a:t>
            </a:r>
            <a:endParaRPr lang="el-GR" b="1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static data:</a:t>
            </a:r>
          </a:p>
          <a:p>
            <a:pPr lvl="1"/>
            <a:r>
              <a:rPr lang="en-US" dirty="0" smtClean="0"/>
              <a:t>Routes</a:t>
            </a:r>
          </a:p>
          <a:p>
            <a:pPr lvl="1"/>
            <a:r>
              <a:rPr lang="en-US" dirty="0" smtClean="0"/>
              <a:t>Timetables</a:t>
            </a:r>
          </a:p>
          <a:p>
            <a:r>
              <a:rPr lang="en-US" dirty="0" smtClean="0"/>
              <a:t>Based on dynamic (real- time) data:</a:t>
            </a:r>
          </a:p>
          <a:p>
            <a:pPr lvl="1"/>
            <a:r>
              <a:rPr lang="en-US" dirty="0" smtClean="0"/>
              <a:t>Delays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Congestions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Cancellations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Multi- modal planning</a:t>
            </a:r>
            <a:endParaRPr lang="el-GR" b="1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Divide route to parts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From each part of route from </a:t>
            </a:r>
            <a:r>
              <a:rPr lang="en-US" i="1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i="1" dirty="0" smtClean="0">
                <a:solidFill>
                  <a:srgbClr val="000000"/>
                </a:solidFill>
              </a:rPr>
              <a:t>t</a:t>
            </a:r>
            <a:r>
              <a:rPr lang="en-US" dirty="0" smtClean="0"/>
              <a:t> it must answer the following questions:</a:t>
            </a:r>
          </a:p>
          <a:p>
            <a:pPr lvl="1"/>
            <a:r>
              <a:rPr lang="en-US" dirty="0" smtClean="0"/>
              <a:t>What station</a:t>
            </a:r>
          </a:p>
          <a:p>
            <a:pPr lvl="1"/>
            <a:r>
              <a:rPr lang="en-US" dirty="0" smtClean="0"/>
              <a:t>What means of transport</a:t>
            </a:r>
          </a:p>
          <a:p>
            <a:pPr lvl="1"/>
            <a:r>
              <a:rPr lang="en-US" dirty="0" smtClean="0"/>
              <a:t>What time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Example</a:t>
            </a:r>
            <a:endParaRPr lang="el-GR" b="1" dirty="0">
              <a:latin typeface="+mn-lt"/>
            </a:endParaRPr>
          </a:p>
        </p:txBody>
      </p:sp>
      <p:pic>
        <p:nvPicPr>
          <p:cNvPr id="4" name="3 - Θέση περιεχομένου" descr="ekona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774130"/>
            <a:ext cx="10972800" cy="417810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Data</a:t>
            </a:r>
            <a:br>
              <a:rPr lang="en-US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Volos bus service</a:t>
            </a:r>
            <a:endParaRPr lang="el-GR" sz="4000" b="1" dirty="0">
              <a:latin typeface="+mn-lt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23392" y="1556792"/>
          <a:ext cx="10849205" cy="476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76597"/>
                <a:gridCol w="54726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 line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Stops</a:t>
                      </a:r>
                      <a:endParaRPr lang="el-GR" dirty="0"/>
                    </a:p>
                  </a:txBody>
                  <a:tcPr marL="121920" marR="121920"/>
                </a:tc>
              </a:tr>
              <a:tr h="2772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l-GR" dirty="0"/>
                    </a:p>
                  </a:txBody>
                  <a:tcPr marL="121920" marR="121920"/>
                </a:tc>
              </a:tr>
              <a:tr h="2715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l-GR" dirty="0"/>
                    </a:p>
                  </a:txBody>
                  <a:tcPr marL="121920" marR="121920"/>
                </a:tc>
              </a:tr>
              <a:tr h="1937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l-GR" dirty="0"/>
                    </a:p>
                  </a:txBody>
                  <a:tcPr marL="121920" marR="121920"/>
                </a:tc>
              </a:tr>
              <a:tr h="2600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4-1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l-GR" dirty="0"/>
                    </a:p>
                  </a:txBody>
                  <a:tcPr marL="121920" marR="121920"/>
                </a:tc>
              </a:tr>
              <a:tr h="2543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4-2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A5B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A5BD81"/>
                    </a:solidFill>
                  </a:tcPr>
                </a:tc>
              </a:tr>
              <a:tr h="2486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l-GR" dirty="0"/>
                    </a:p>
                  </a:txBody>
                  <a:tcPr marL="121920" marR="121920"/>
                </a:tc>
              </a:tr>
              <a:tr h="2429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5-2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A5B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A5BD81"/>
                    </a:solidFill>
                  </a:tcPr>
                </a:tc>
              </a:tr>
              <a:tr h="2371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6-1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l-GR" dirty="0"/>
                    </a:p>
                  </a:txBody>
                  <a:tcPr marL="121920" marR="121920"/>
                </a:tc>
              </a:tr>
              <a:tr h="231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6-2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A5B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A5BD81"/>
                    </a:solidFill>
                  </a:tcPr>
                </a:tc>
              </a:tr>
              <a:tr h="225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l-GR" dirty="0"/>
                    </a:p>
                  </a:txBody>
                  <a:tcPr marL="121920" marR="121920"/>
                </a:tc>
              </a:tr>
              <a:tr h="292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l-G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l-GR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Data</a:t>
            </a:r>
            <a:br>
              <a:rPr lang="en-US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Train</a:t>
            </a:r>
            <a:endParaRPr lang="el-GR" sz="4000" b="1" dirty="0">
              <a:latin typeface="+mn-lt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23392" y="1988840"/>
          <a:ext cx="109728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</a:t>
                      </a:r>
                      <a:r>
                        <a:rPr lang="en-US" baseline="0" dirty="0" smtClean="0"/>
                        <a:t> line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Stops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itineraries</a:t>
                      </a:r>
                      <a:r>
                        <a:rPr lang="el-GR" dirty="0" smtClean="0"/>
                        <a:t> </a:t>
                      </a:r>
                      <a:r>
                        <a:rPr lang="en-US" dirty="0" smtClean="0"/>
                        <a:t>per</a:t>
                      </a:r>
                      <a:r>
                        <a:rPr lang="en-US" baseline="0" dirty="0" smtClean="0"/>
                        <a:t> day</a:t>
                      </a:r>
                      <a:endParaRPr lang="el-G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Volos- Larissa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r>
                        <a:rPr lang="el-GR" dirty="0" smtClean="0"/>
                        <a:t>- 9</a:t>
                      </a:r>
                      <a:endParaRPr lang="el-G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Palaeofarsalos</a:t>
                      </a:r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Kalambaka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Palaeofarsalos</a:t>
                      </a:r>
                      <a:r>
                        <a:rPr lang="en-US" dirty="0" smtClean="0"/>
                        <a:t>- Larissa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l-GR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Data</a:t>
            </a:r>
            <a:br>
              <a:rPr lang="en-US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Train</a:t>
            </a:r>
            <a:endParaRPr lang="el-GR" sz="4000" b="1" dirty="0">
              <a:latin typeface="+mn-lt"/>
            </a:endParaRPr>
          </a:p>
        </p:txBody>
      </p:sp>
      <p:pic>
        <p:nvPicPr>
          <p:cNvPr id="4" name="3 - Θέση περιεχομένου" descr="εικόνα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60848"/>
            <a:ext cx="10972800" cy="3623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251</Words>
  <Application>Microsoft Office PowerPoint</Application>
  <PresentationFormat>Προσαρμογή</PresentationFormat>
  <Paragraphs>93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Office Theme</vt:lpstr>
      <vt:lpstr>Journey Planning</vt:lpstr>
      <vt:lpstr>Introduction</vt:lpstr>
      <vt:lpstr>Multi-modal planning</vt:lpstr>
      <vt:lpstr>Multi-modal planning</vt:lpstr>
      <vt:lpstr>Multi- modal planning</vt:lpstr>
      <vt:lpstr>Example</vt:lpstr>
      <vt:lpstr>Data Volos bus service</vt:lpstr>
      <vt:lpstr>Data Train</vt:lpstr>
      <vt:lpstr>Data Train</vt:lpstr>
      <vt:lpstr>Thank you for your attention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ΑΚΕΡΑΙΟΣ ΠΡΟΓΡΑΜΜΑΤΙΣΜΟΣ  &amp;  ΣΥΝΔΥΑΣΤΙΚΗ ΒΕΛΤΙΣΤΟΠΟΙΗΣΗ</dc:title>
  <dc:creator>OR</dc:creator>
  <cp:lastModifiedBy>ΛΑΜΠΡΟΣ ΜΠΙΖΑΣ</cp:lastModifiedBy>
  <cp:revision>11</cp:revision>
  <dcterms:created xsi:type="dcterms:W3CDTF">2015-03-17T10:57:52Z</dcterms:created>
  <dcterms:modified xsi:type="dcterms:W3CDTF">2015-07-20T09:38:56Z</dcterms:modified>
</cp:coreProperties>
</file>