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322" r:id="rId7"/>
    <p:sldId id="320" r:id="rId8"/>
    <p:sldId id="321" r:id="rId9"/>
    <p:sldId id="323" r:id="rId10"/>
    <p:sldId id="324" r:id="rId11"/>
    <p:sldId id="325" r:id="rId12"/>
    <p:sldId id="326" r:id="rId13"/>
    <p:sldId id="327" r:id="rId14"/>
    <p:sldId id="264" r:id="rId15"/>
    <p:sldId id="346" r:id="rId16"/>
    <p:sldId id="347" r:id="rId17"/>
    <p:sldId id="348" r:id="rId18"/>
    <p:sldId id="358" r:id="rId19"/>
    <p:sldId id="349" r:id="rId20"/>
    <p:sldId id="335" r:id="rId21"/>
    <p:sldId id="269" r:id="rId22"/>
    <p:sldId id="350" r:id="rId23"/>
    <p:sldId id="261" r:id="rId24"/>
    <p:sldId id="351" r:id="rId25"/>
    <p:sldId id="352" r:id="rId26"/>
    <p:sldId id="353" r:id="rId27"/>
    <p:sldId id="354" r:id="rId28"/>
    <p:sldId id="355" r:id="rId29"/>
    <p:sldId id="356" r:id="rId30"/>
    <p:sldId id="262" r:id="rId31"/>
    <p:sldId id="357" r:id="rId32"/>
    <p:sldId id="270" r:id="rId33"/>
    <p:sldId id="336" r:id="rId34"/>
    <p:sldId id="337" r:id="rId35"/>
    <p:sldId id="338" r:id="rId36"/>
    <p:sldId id="339" r:id="rId37"/>
    <p:sldId id="340" r:id="rId38"/>
    <p:sldId id="341" r:id="rId39"/>
    <p:sldId id="342" r:id="rId40"/>
    <p:sldId id="343" r:id="rId41"/>
    <p:sldId id="344" r:id="rId42"/>
    <p:sldId id="345"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342CEA3-3058-4D43-AE35-B3DA76CB4003}" type="datetimeFigureOut">
              <a:rPr lang="el-GR" smtClean="0"/>
              <a:pPr/>
              <a:t>15/11/2017</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15/11/2017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15/11/2017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6" name="5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15/11/2017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2342CEA3-3058-4D43-AE35-B3DA76CB4003}" type="datetimeFigureOut">
              <a:rPr lang="el-GR" smtClean="0"/>
              <a:pPr/>
              <a:t>15/11/2017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342CEA3-3058-4D43-AE35-B3DA76CB4003}" type="datetimeFigureOut">
              <a:rPr lang="el-GR" smtClean="0"/>
              <a:pPr/>
              <a:t>15/11/2017</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3F1D1C4-C2D9-4231-9FB2-B2D9D97AA41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42CEA3-3058-4D43-AE35-B3DA76CB4003}" type="datetimeFigureOut">
              <a:rPr lang="el-GR" smtClean="0"/>
              <a:pPr/>
              <a:t>15/11/2017</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solidFill>
                  <a:srgbClr val="FF0000"/>
                </a:solidFill>
              </a:rPr>
              <a:t>Εισαγωγή στην Αέρια Ρύπανση</a:t>
            </a:r>
            <a:r>
              <a:rPr lang="el-GR" dirty="0" smtClean="0"/>
              <a:t/>
            </a:r>
            <a:br>
              <a:rPr lang="el-GR" dirty="0" smtClean="0"/>
            </a:br>
            <a:r>
              <a:rPr lang="el-GR" sz="2700" dirty="0" smtClean="0">
                <a:solidFill>
                  <a:schemeClr val="bg2">
                    <a:lumMod val="50000"/>
                  </a:schemeClr>
                </a:solidFill>
              </a:rPr>
              <a:t>Διάλεξη στο πλαίσιο του μαθήματος </a:t>
            </a:r>
            <a:br>
              <a:rPr lang="el-GR" sz="2700" dirty="0" smtClean="0">
                <a:solidFill>
                  <a:schemeClr val="bg2">
                    <a:lumMod val="50000"/>
                  </a:schemeClr>
                </a:solidFill>
              </a:rPr>
            </a:br>
            <a:r>
              <a:rPr lang="el-GR" sz="2700" dirty="0" smtClean="0">
                <a:solidFill>
                  <a:schemeClr val="bg2">
                    <a:lumMod val="50000"/>
                  </a:schemeClr>
                </a:solidFill>
              </a:rPr>
              <a:t>Ρύπανση και Προστασία Περιβάλλοντος</a:t>
            </a:r>
            <a:endParaRPr lang="el-GR" sz="2700" dirty="0">
              <a:solidFill>
                <a:schemeClr val="bg2">
                  <a:lumMod val="50000"/>
                </a:schemeClr>
              </a:solidFill>
            </a:endParaRPr>
          </a:p>
        </p:txBody>
      </p:sp>
      <p:sp>
        <p:nvSpPr>
          <p:cNvPr id="3" name="2 - Υπότιτλος"/>
          <p:cNvSpPr>
            <a:spLocks noGrp="1"/>
          </p:cNvSpPr>
          <p:nvPr>
            <p:ph type="subTitle" idx="1"/>
          </p:nvPr>
        </p:nvSpPr>
        <p:spPr>
          <a:xfrm>
            <a:off x="685800" y="3611607"/>
            <a:ext cx="7774632" cy="537473"/>
          </a:xfrm>
        </p:spPr>
        <p:txBody>
          <a:bodyPr/>
          <a:lstStyle/>
          <a:p>
            <a:r>
              <a:rPr lang="el-GR" dirty="0" smtClean="0">
                <a:solidFill>
                  <a:srgbClr val="FF0000"/>
                </a:solidFill>
              </a:rPr>
              <a:t>Αικατερίνη Παπαοικονόμου</a:t>
            </a:r>
          </a:p>
          <a:p>
            <a:endParaRPr lang="el-GR" dirty="0" smtClean="0"/>
          </a:p>
          <a:p>
            <a:endParaRPr lang="el-GR" dirty="0"/>
          </a:p>
        </p:txBody>
      </p:sp>
      <p:sp>
        <p:nvSpPr>
          <p:cNvPr id="4" name="3 - TextBox"/>
          <p:cNvSpPr txBox="1"/>
          <p:nvPr/>
        </p:nvSpPr>
        <p:spPr>
          <a:xfrm>
            <a:off x="683568" y="5380672"/>
            <a:ext cx="7488832" cy="1200329"/>
          </a:xfrm>
          <a:prstGeom prst="rect">
            <a:avLst/>
          </a:prstGeom>
          <a:noFill/>
        </p:spPr>
        <p:txBody>
          <a:bodyPr wrap="square" rtlCol="0">
            <a:spAutoFit/>
          </a:bodyPr>
          <a:lstStyle/>
          <a:p>
            <a:pPr algn="ctr"/>
            <a:r>
              <a:rPr lang="el-GR" dirty="0">
                <a:solidFill>
                  <a:srgbClr val="FF0000"/>
                </a:solidFill>
              </a:rPr>
              <a:t>Μεταπτυχιακό Πρόγραμμα Σπουδών </a:t>
            </a:r>
          </a:p>
          <a:p>
            <a:pPr algn="ctr"/>
            <a:r>
              <a:rPr lang="el-GR" dirty="0">
                <a:solidFill>
                  <a:srgbClr val="FF0000"/>
                </a:solidFill>
              </a:rPr>
              <a:t>Χωρική Ανάλυση και Διαχείριση Περιβάλλοντος</a:t>
            </a:r>
          </a:p>
          <a:p>
            <a:pPr algn="ctr"/>
            <a:endParaRPr lang="el-GR" dirty="0" smtClean="0">
              <a:solidFill>
                <a:srgbClr val="FF0000"/>
              </a:solidFill>
            </a:endParaRPr>
          </a:p>
          <a:p>
            <a:pPr algn="ctr"/>
            <a:r>
              <a:rPr lang="el-GR" dirty="0" smtClean="0">
                <a:solidFill>
                  <a:srgbClr val="FF0000"/>
                </a:solidFill>
              </a:rPr>
              <a:t>Βόλος, 16 Νοεμβρίου 2017</a:t>
            </a:r>
            <a:endParaRPr lang="el-GR" dirty="0">
              <a:solidFill>
                <a:srgbClr val="FF0000"/>
              </a:solidFill>
            </a:endParaRPr>
          </a:p>
        </p:txBody>
      </p:sp>
      <p:sp>
        <p:nvSpPr>
          <p:cNvPr id="5" name="TextBox 4"/>
          <p:cNvSpPr txBox="1"/>
          <p:nvPr/>
        </p:nvSpPr>
        <p:spPr>
          <a:xfrm>
            <a:off x="683568" y="4365104"/>
            <a:ext cx="7632848" cy="923330"/>
          </a:xfrm>
          <a:prstGeom prst="rect">
            <a:avLst/>
          </a:prstGeom>
          <a:noFill/>
        </p:spPr>
        <p:txBody>
          <a:bodyPr wrap="square" rtlCol="0">
            <a:spAutoFit/>
          </a:bodyPr>
          <a:lstStyle/>
          <a:p>
            <a:pPr algn="ctr"/>
            <a:r>
              <a:rPr lang="el-GR" dirty="0">
                <a:solidFill>
                  <a:schemeClr val="bg2">
                    <a:lumMod val="50000"/>
                  </a:schemeClr>
                </a:solidFill>
              </a:rPr>
              <a:t>Τμήμα Μηχανικών Χωροταξίας, Πολεοδομίας και Περιφερειακής Ανάπτυξης</a:t>
            </a:r>
          </a:p>
          <a:p>
            <a:pPr algn="ctr"/>
            <a:r>
              <a:rPr lang="el-GR" dirty="0">
                <a:solidFill>
                  <a:schemeClr val="bg2">
                    <a:lumMod val="50000"/>
                  </a:schemeClr>
                </a:solidFill>
              </a:rPr>
              <a:t>Πανεπιστήμιο Θεσσαλίας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899592" y="1417638"/>
            <a:ext cx="2520565" cy="2379910"/>
          </a:xfrm>
          <a:prstGeom prst="rect">
            <a:avLst/>
          </a:prstGeom>
        </p:spPr>
      </p:pic>
      <p:sp>
        <p:nvSpPr>
          <p:cNvPr id="3" name="Τίτλος 2"/>
          <p:cNvSpPr>
            <a:spLocks noGrp="1"/>
          </p:cNvSpPr>
          <p:nvPr>
            <p:ph type="title"/>
          </p:nvPr>
        </p:nvSpPr>
        <p:spPr/>
        <p:txBody>
          <a:bodyPr>
            <a:normAutofit fontScale="90000"/>
          </a:bodyPr>
          <a:lstStyle/>
          <a:p>
            <a:r>
              <a:rPr lang="el-GR" dirty="0"/>
              <a:t>ΙΣΤΟΡΙΚΑ ΣΤΟΙΧΕΙΑ ΤΗΣ ΡΥΠΑΝΣΗΣ</a:t>
            </a:r>
          </a:p>
        </p:txBody>
      </p:sp>
      <p:pic>
        <p:nvPicPr>
          <p:cNvPr id="5" name="Εικόνα 4"/>
          <p:cNvPicPr>
            <a:picLocks noChangeAspect="1"/>
          </p:cNvPicPr>
          <p:nvPr/>
        </p:nvPicPr>
        <p:blipFill>
          <a:blip r:embed="rId3"/>
          <a:stretch>
            <a:fillRect/>
          </a:stretch>
        </p:blipFill>
        <p:spPr>
          <a:xfrm>
            <a:off x="4437784" y="1417638"/>
            <a:ext cx="2942528" cy="1952924"/>
          </a:xfrm>
          <a:prstGeom prst="rect">
            <a:avLst/>
          </a:prstGeom>
        </p:spPr>
      </p:pic>
      <p:pic>
        <p:nvPicPr>
          <p:cNvPr id="6" name="Εικόνα 5"/>
          <p:cNvPicPr>
            <a:picLocks noChangeAspect="1"/>
          </p:cNvPicPr>
          <p:nvPr/>
        </p:nvPicPr>
        <p:blipFill>
          <a:blip r:embed="rId4"/>
          <a:stretch>
            <a:fillRect/>
          </a:stretch>
        </p:blipFill>
        <p:spPr>
          <a:xfrm>
            <a:off x="1043608" y="4005064"/>
            <a:ext cx="3086599" cy="2226580"/>
          </a:xfrm>
          <a:prstGeom prst="rect">
            <a:avLst/>
          </a:prstGeom>
        </p:spPr>
      </p:pic>
      <p:pic>
        <p:nvPicPr>
          <p:cNvPr id="7" name="Εικόνα 6"/>
          <p:cNvPicPr>
            <a:picLocks noChangeAspect="1"/>
          </p:cNvPicPr>
          <p:nvPr/>
        </p:nvPicPr>
        <p:blipFill>
          <a:blip r:embed="rId5"/>
          <a:stretch>
            <a:fillRect/>
          </a:stretch>
        </p:blipFill>
        <p:spPr>
          <a:xfrm>
            <a:off x="4860032" y="3501008"/>
            <a:ext cx="1977459" cy="2941219"/>
          </a:xfrm>
          <a:prstGeom prst="rect">
            <a:avLst/>
          </a:prstGeom>
        </p:spPr>
      </p:pic>
      <p:sp>
        <p:nvSpPr>
          <p:cNvPr id="8" name="TextBox 7"/>
          <p:cNvSpPr txBox="1"/>
          <p:nvPr/>
        </p:nvSpPr>
        <p:spPr>
          <a:xfrm>
            <a:off x="539552" y="6231644"/>
            <a:ext cx="4104456" cy="430887"/>
          </a:xfrm>
          <a:prstGeom prst="rect">
            <a:avLst/>
          </a:prstGeom>
          <a:noFill/>
        </p:spPr>
        <p:txBody>
          <a:bodyPr wrap="square" rtlCol="0">
            <a:spAutoFit/>
          </a:bodyPr>
          <a:lstStyle/>
          <a:p>
            <a:r>
              <a:rPr lang="en-US" sz="1100" dirty="0">
                <a:solidFill>
                  <a:schemeClr val="bg1"/>
                </a:solidFill>
              </a:rPr>
              <a:t>View of Donora as deadly </a:t>
            </a:r>
            <a:r>
              <a:rPr lang="en-US" sz="1100" dirty="0">
                <a:solidFill>
                  <a:schemeClr val="bg2">
                    <a:lumMod val="25000"/>
                  </a:schemeClr>
                </a:solidFill>
              </a:rPr>
              <a:t>smog envelops the Washington</a:t>
            </a:r>
          </a:p>
          <a:p>
            <a:r>
              <a:rPr lang="en-US" sz="1100" dirty="0">
                <a:solidFill>
                  <a:schemeClr val="bg1"/>
                </a:solidFill>
              </a:rPr>
              <a:t>Co. community. Photo courtesy </a:t>
            </a:r>
            <a:r>
              <a:rPr lang="en-US" sz="1100" dirty="0">
                <a:solidFill>
                  <a:schemeClr val="bg2">
                    <a:lumMod val="25000"/>
                  </a:schemeClr>
                </a:solidFill>
              </a:rPr>
              <a:t>Pittsburgh Post-Gazette</a:t>
            </a:r>
            <a:r>
              <a:rPr lang="en-US" sz="1100" dirty="0">
                <a:solidFill>
                  <a:schemeClr val="bg1"/>
                </a:solidFill>
              </a:rPr>
              <a:t>.</a:t>
            </a:r>
            <a:endParaRPr lang="el-GR" sz="1100" dirty="0">
              <a:solidFill>
                <a:schemeClr val="bg1"/>
              </a:solidFill>
            </a:endParaRPr>
          </a:p>
        </p:txBody>
      </p:sp>
    </p:spTree>
    <p:extLst>
      <p:ext uri="{BB962C8B-B14F-4D97-AF65-F5344CB8AC3E}">
        <p14:creationId xmlns:p14="http://schemas.microsoft.com/office/powerpoint/2010/main" val="1226068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70000" lnSpcReduction="20000"/>
          </a:bodyPr>
          <a:lstStyle/>
          <a:p>
            <a:r>
              <a:rPr lang="el-GR" dirty="0" smtClean="0">
                <a:solidFill>
                  <a:schemeClr val="bg2">
                    <a:lumMod val="25000"/>
                  </a:schemeClr>
                </a:solidFill>
              </a:rPr>
              <a:t>(4) Στο </a:t>
            </a:r>
            <a:r>
              <a:rPr lang="el-GR" dirty="0" err="1">
                <a:solidFill>
                  <a:schemeClr val="bg2">
                    <a:lumMod val="25000"/>
                  </a:schemeClr>
                </a:solidFill>
              </a:rPr>
              <a:t>Μποπάλ</a:t>
            </a:r>
            <a:r>
              <a:rPr lang="el-GR" dirty="0">
                <a:solidFill>
                  <a:schemeClr val="bg2">
                    <a:lumMod val="25000"/>
                  </a:schemeClr>
                </a:solidFill>
              </a:rPr>
              <a:t> της Ινδίας τον </a:t>
            </a:r>
            <a:r>
              <a:rPr lang="el-GR" dirty="0" smtClean="0">
                <a:solidFill>
                  <a:schemeClr val="bg2">
                    <a:lumMod val="25000"/>
                  </a:schemeClr>
                </a:solidFill>
              </a:rPr>
              <a:t>Δεκέμβριο του </a:t>
            </a:r>
            <a:r>
              <a:rPr lang="el-GR" dirty="0">
                <a:solidFill>
                  <a:schemeClr val="bg2">
                    <a:lumMod val="25000"/>
                  </a:schemeClr>
                </a:solidFill>
              </a:rPr>
              <a:t>1984 η απελευθέρωση </a:t>
            </a:r>
            <a:r>
              <a:rPr lang="el-GR" dirty="0" err="1" smtClean="0">
                <a:solidFill>
                  <a:schemeClr val="bg2">
                    <a:lumMod val="25000"/>
                  </a:schemeClr>
                </a:solidFill>
              </a:rPr>
              <a:t>ισοκυανιούχου</a:t>
            </a:r>
            <a:r>
              <a:rPr lang="el-GR" dirty="0" smtClean="0">
                <a:solidFill>
                  <a:schemeClr val="bg2">
                    <a:lumMod val="25000"/>
                  </a:schemeClr>
                </a:solidFill>
              </a:rPr>
              <a:t> μεθυλίου </a:t>
            </a:r>
            <a:r>
              <a:rPr lang="el-GR" dirty="0">
                <a:solidFill>
                  <a:schemeClr val="bg2">
                    <a:lumMod val="25000"/>
                  </a:schemeClr>
                </a:solidFill>
              </a:rPr>
              <a:t>από εργοστάσιο </a:t>
            </a:r>
            <a:r>
              <a:rPr lang="el-GR" dirty="0" smtClean="0">
                <a:solidFill>
                  <a:schemeClr val="bg2">
                    <a:lumMod val="25000"/>
                  </a:schemeClr>
                </a:solidFill>
              </a:rPr>
              <a:t>εντομοκτόνων προκάλεσε </a:t>
            </a:r>
            <a:r>
              <a:rPr lang="el-GR" dirty="0">
                <a:solidFill>
                  <a:schemeClr val="bg2">
                    <a:lumMod val="25000"/>
                  </a:schemeClr>
                </a:solidFill>
              </a:rPr>
              <a:t>το θάνατο μέχρι και 30000 ατόμων.</a:t>
            </a:r>
          </a:p>
          <a:p>
            <a:r>
              <a:rPr lang="el-GR" dirty="0"/>
              <a:t>(</a:t>
            </a:r>
            <a:r>
              <a:rPr lang="el-GR" dirty="0">
                <a:solidFill>
                  <a:schemeClr val="accent2">
                    <a:lumMod val="75000"/>
                  </a:schemeClr>
                </a:solidFill>
              </a:rPr>
              <a:t>5) Στο </a:t>
            </a:r>
            <a:r>
              <a:rPr lang="el-GR" dirty="0" err="1">
                <a:solidFill>
                  <a:schemeClr val="accent2">
                    <a:lumMod val="75000"/>
                  </a:schemeClr>
                </a:solidFill>
              </a:rPr>
              <a:t>Chernobyl</a:t>
            </a:r>
            <a:r>
              <a:rPr lang="el-GR" dirty="0">
                <a:solidFill>
                  <a:schemeClr val="accent2">
                    <a:lumMod val="75000"/>
                  </a:schemeClr>
                </a:solidFill>
              </a:rPr>
              <a:t> της Ουκρανίας, στις 26 Απριλίου 1986, έγινε </a:t>
            </a:r>
            <a:r>
              <a:rPr lang="el-GR" dirty="0" smtClean="0">
                <a:solidFill>
                  <a:schemeClr val="accent2">
                    <a:lumMod val="75000"/>
                  </a:schemeClr>
                </a:solidFill>
              </a:rPr>
              <a:t>το χειρότερο </a:t>
            </a:r>
            <a:r>
              <a:rPr lang="el-GR" dirty="0">
                <a:solidFill>
                  <a:schemeClr val="accent2">
                    <a:lumMod val="75000"/>
                  </a:schemeClr>
                </a:solidFill>
              </a:rPr>
              <a:t>ατύχημα σε πυρηνικό εργοστάσιο με την </a:t>
            </a:r>
            <a:r>
              <a:rPr lang="el-GR" dirty="0" smtClean="0">
                <a:solidFill>
                  <a:schemeClr val="accent2">
                    <a:lumMod val="75000"/>
                  </a:schemeClr>
                </a:solidFill>
              </a:rPr>
              <a:t>απελευθέρωση μεγάλων </a:t>
            </a:r>
            <a:r>
              <a:rPr lang="el-GR" dirty="0">
                <a:solidFill>
                  <a:schemeClr val="accent2">
                    <a:lumMod val="75000"/>
                  </a:schemeClr>
                </a:solidFill>
              </a:rPr>
              <a:t>ποσοτήτων 137Cs και 131I. Η ραδιενεργός ρύπανση </a:t>
            </a:r>
            <a:r>
              <a:rPr lang="el-GR" dirty="0" smtClean="0">
                <a:solidFill>
                  <a:schemeClr val="accent2">
                    <a:lumMod val="75000"/>
                  </a:schemeClr>
                </a:solidFill>
              </a:rPr>
              <a:t>κάλυψε μια </a:t>
            </a:r>
            <a:r>
              <a:rPr lang="el-GR" dirty="0">
                <a:solidFill>
                  <a:schemeClr val="accent2">
                    <a:lumMod val="75000"/>
                  </a:schemeClr>
                </a:solidFill>
              </a:rPr>
              <a:t>τεράστια περιοχή, από τη Βόρεια Σουηδία μέχρι τη Βόρεια Ελλάδα. Αν και </a:t>
            </a:r>
            <a:r>
              <a:rPr lang="el-GR" dirty="0" smtClean="0">
                <a:solidFill>
                  <a:schemeClr val="accent2">
                    <a:lumMod val="75000"/>
                  </a:schemeClr>
                </a:solidFill>
              </a:rPr>
              <a:t>επίσημα οι </a:t>
            </a:r>
            <a:r>
              <a:rPr lang="el-GR" dirty="0">
                <a:solidFill>
                  <a:schemeClr val="accent2">
                    <a:lumMod val="75000"/>
                  </a:schemeClr>
                </a:solidFill>
              </a:rPr>
              <a:t>νεκροί ανέρχονται σε 41, εκτιμάται ότι περισσότεροι από 40000 άτομα </a:t>
            </a:r>
            <a:r>
              <a:rPr lang="el-GR" dirty="0" smtClean="0">
                <a:solidFill>
                  <a:schemeClr val="accent2">
                    <a:lumMod val="75000"/>
                  </a:schemeClr>
                </a:solidFill>
              </a:rPr>
              <a:t>έχουν χάσει </a:t>
            </a:r>
            <a:r>
              <a:rPr lang="el-GR" dirty="0">
                <a:solidFill>
                  <a:schemeClr val="accent2">
                    <a:lumMod val="75000"/>
                  </a:schemeClr>
                </a:solidFill>
              </a:rPr>
              <a:t>την ζωή τους σε διάστημα 20 ετών μετά το ατύχημα.</a:t>
            </a:r>
          </a:p>
          <a:p>
            <a:r>
              <a:rPr lang="el-GR" dirty="0" smtClean="0">
                <a:solidFill>
                  <a:schemeClr val="bg2">
                    <a:lumMod val="25000"/>
                  </a:schemeClr>
                </a:solidFill>
              </a:rPr>
              <a:t>(6) Το </a:t>
            </a:r>
            <a:r>
              <a:rPr lang="el-GR" dirty="0">
                <a:solidFill>
                  <a:schemeClr val="bg2">
                    <a:lumMod val="25000"/>
                  </a:schemeClr>
                </a:solidFill>
              </a:rPr>
              <a:t>«</a:t>
            </a:r>
            <a:r>
              <a:rPr lang="el-GR" b="1" dirty="0">
                <a:solidFill>
                  <a:schemeClr val="bg2">
                    <a:lumMod val="25000"/>
                  </a:schemeClr>
                </a:solidFill>
              </a:rPr>
              <a:t>φωτοχημικό νέφος</a:t>
            </a:r>
            <a:r>
              <a:rPr lang="el-GR" dirty="0">
                <a:solidFill>
                  <a:schemeClr val="bg2">
                    <a:lumMod val="25000"/>
                  </a:schemeClr>
                </a:solidFill>
              </a:rPr>
              <a:t>» (</a:t>
            </a:r>
            <a:r>
              <a:rPr lang="el-GR" dirty="0" err="1">
                <a:solidFill>
                  <a:schemeClr val="bg2">
                    <a:lumMod val="25000"/>
                  </a:schemeClr>
                </a:solidFill>
              </a:rPr>
              <a:t>photochemical</a:t>
            </a:r>
            <a:r>
              <a:rPr lang="el-GR" dirty="0">
                <a:solidFill>
                  <a:schemeClr val="bg2">
                    <a:lumMod val="25000"/>
                  </a:schemeClr>
                </a:solidFill>
              </a:rPr>
              <a:t> </a:t>
            </a:r>
            <a:r>
              <a:rPr lang="el-GR" dirty="0" err="1">
                <a:solidFill>
                  <a:schemeClr val="bg2">
                    <a:lumMod val="25000"/>
                  </a:schemeClr>
                </a:solidFill>
              </a:rPr>
              <a:t>smog</a:t>
            </a:r>
            <a:r>
              <a:rPr lang="el-GR" dirty="0">
                <a:solidFill>
                  <a:schemeClr val="bg2">
                    <a:lumMod val="25000"/>
                  </a:schemeClr>
                </a:solidFill>
              </a:rPr>
              <a:t>), το οποίο οφείλεται </a:t>
            </a:r>
            <a:r>
              <a:rPr lang="el-GR" dirty="0" smtClean="0">
                <a:solidFill>
                  <a:schemeClr val="bg2">
                    <a:lumMod val="25000"/>
                  </a:schemeClr>
                </a:solidFill>
              </a:rPr>
              <a:t>στην αλληλεπίδραση </a:t>
            </a:r>
            <a:r>
              <a:rPr lang="el-GR" dirty="0">
                <a:solidFill>
                  <a:schemeClr val="bg2">
                    <a:lumMod val="25000"/>
                  </a:schemeClr>
                </a:solidFill>
              </a:rPr>
              <a:t>μονοξειδίου του αζώτου και οργανικών ενώσεων με </a:t>
            </a:r>
            <a:r>
              <a:rPr lang="el-GR" dirty="0" smtClean="0">
                <a:solidFill>
                  <a:schemeClr val="bg2">
                    <a:lumMod val="25000"/>
                  </a:schemeClr>
                </a:solidFill>
              </a:rPr>
              <a:t>την ηλιακή </a:t>
            </a:r>
            <a:r>
              <a:rPr lang="el-GR" dirty="0">
                <a:solidFill>
                  <a:schemeClr val="bg2">
                    <a:lumMod val="25000"/>
                  </a:schemeClr>
                </a:solidFill>
              </a:rPr>
              <a:t>ακτινοβολία και διαφέρει ριζικά από το νέφος του </a:t>
            </a:r>
            <a:r>
              <a:rPr lang="el-GR" dirty="0" smtClean="0">
                <a:solidFill>
                  <a:schemeClr val="bg2">
                    <a:lumMod val="25000"/>
                  </a:schemeClr>
                </a:solidFill>
              </a:rPr>
              <a:t>Λονδίνου, αποτελούσε </a:t>
            </a:r>
            <a:r>
              <a:rPr lang="el-GR" dirty="0">
                <a:solidFill>
                  <a:schemeClr val="bg2">
                    <a:lumMod val="25000"/>
                  </a:schemeClr>
                </a:solidFill>
              </a:rPr>
              <a:t>για πολλές δεκαετίες (από τη δεκαετία του ’40) </a:t>
            </a:r>
            <a:r>
              <a:rPr lang="el-GR" dirty="0" smtClean="0">
                <a:solidFill>
                  <a:schemeClr val="bg2">
                    <a:lumMod val="25000"/>
                  </a:schemeClr>
                </a:solidFill>
              </a:rPr>
              <a:t>σοβαρό περιβαλλοντικό </a:t>
            </a:r>
            <a:r>
              <a:rPr lang="el-GR" dirty="0">
                <a:solidFill>
                  <a:schemeClr val="bg2">
                    <a:lumMod val="25000"/>
                  </a:schemeClr>
                </a:solidFill>
              </a:rPr>
              <a:t>πρόβλημα στο </a:t>
            </a:r>
            <a:r>
              <a:rPr lang="el-GR" dirty="0" err="1">
                <a:solidFill>
                  <a:schemeClr val="bg2">
                    <a:lumMod val="25000"/>
                  </a:schemeClr>
                </a:solidFill>
              </a:rPr>
              <a:t>Los</a:t>
            </a:r>
            <a:r>
              <a:rPr lang="el-GR" dirty="0">
                <a:solidFill>
                  <a:schemeClr val="bg2">
                    <a:lumMod val="25000"/>
                  </a:schemeClr>
                </a:solidFill>
              </a:rPr>
              <a:t> </a:t>
            </a:r>
            <a:r>
              <a:rPr lang="el-GR" dirty="0" err="1">
                <a:solidFill>
                  <a:schemeClr val="bg2">
                    <a:lumMod val="25000"/>
                  </a:schemeClr>
                </a:solidFill>
              </a:rPr>
              <a:t>Angeles</a:t>
            </a:r>
            <a:r>
              <a:rPr lang="el-GR" dirty="0">
                <a:solidFill>
                  <a:schemeClr val="bg2">
                    <a:lumMod val="25000"/>
                  </a:schemeClr>
                </a:solidFill>
              </a:rPr>
              <a:t>, ενώ αποτελεί </a:t>
            </a:r>
            <a:r>
              <a:rPr lang="el-GR" dirty="0" smtClean="0">
                <a:solidFill>
                  <a:schemeClr val="bg2">
                    <a:lumMod val="25000"/>
                  </a:schemeClr>
                </a:solidFill>
              </a:rPr>
              <a:t>σημαντικό πρόβλημα </a:t>
            </a:r>
            <a:r>
              <a:rPr lang="el-GR" dirty="0">
                <a:solidFill>
                  <a:schemeClr val="bg2">
                    <a:lumMod val="25000"/>
                  </a:schemeClr>
                </a:solidFill>
              </a:rPr>
              <a:t>σε πολλές </a:t>
            </a:r>
            <a:r>
              <a:rPr lang="el-GR" dirty="0" smtClean="0">
                <a:solidFill>
                  <a:schemeClr val="bg2">
                    <a:lumMod val="25000"/>
                  </a:schemeClr>
                </a:solidFill>
              </a:rPr>
              <a:t>μεγαλουπόλεις (Ανδρίτσος, 2014).</a:t>
            </a:r>
            <a:endParaRPr lang="el-GR" dirty="0">
              <a:solidFill>
                <a:schemeClr val="bg2">
                  <a:lumMod val="25000"/>
                </a:schemeClr>
              </a:solidFill>
            </a:endParaRPr>
          </a:p>
        </p:txBody>
      </p:sp>
      <p:sp>
        <p:nvSpPr>
          <p:cNvPr id="3" name="Τίτλος 2"/>
          <p:cNvSpPr>
            <a:spLocks noGrp="1"/>
          </p:cNvSpPr>
          <p:nvPr>
            <p:ph type="title"/>
          </p:nvPr>
        </p:nvSpPr>
        <p:spPr/>
        <p:txBody>
          <a:bodyPr>
            <a:normAutofit fontScale="90000"/>
          </a:bodyPr>
          <a:lstStyle/>
          <a:p>
            <a:r>
              <a:rPr lang="el-GR" dirty="0"/>
              <a:t>ΙΣΤΟΡΙΚΑ ΣΤΟΙΧΕΙΑ ΤΗΣ ΡΥΠΑΝΣΗΣ</a:t>
            </a:r>
          </a:p>
        </p:txBody>
      </p:sp>
    </p:spTree>
    <p:extLst>
      <p:ext uri="{BB962C8B-B14F-4D97-AF65-F5344CB8AC3E}">
        <p14:creationId xmlns:p14="http://schemas.microsoft.com/office/powerpoint/2010/main" val="151378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992551" y="1481138"/>
            <a:ext cx="5027721" cy="4410879"/>
          </a:xfrm>
          <a:prstGeom prst="rect">
            <a:avLst/>
          </a:prstGeom>
        </p:spPr>
      </p:pic>
      <p:sp>
        <p:nvSpPr>
          <p:cNvPr id="3" name="Τίτλος 2"/>
          <p:cNvSpPr>
            <a:spLocks noGrp="1"/>
          </p:cNvSpPr>
          <p:nvPr>
            <p:ph type="title"/>
          </p:nvPr>
        </p:nvSpPr>
        <p:spPr/>
        <p:txBody>
          <a:bodyPr>
            <a:normAutofit fontScale="90000"/>
          </a:bodyPr>
          <a:lstStyle/>
          <a:p>
            <a:r>
              <a:rPr lang="el-GR" dirty="0"/>
              <a:t>ΙΣΤΟΡΙΚΑ ΣΤΟΙΧΕΙΑ ΤΗΣ ΡΥΠΑΝΣΗΣ</a:t>
            </a:r>
          </a:p>
        </p:txBody>
      </p:sp>
      <p:sp>
        <p:nvSpPr>
          <p:cNvPr id="5" name="TextBox 4"/>
          <p:cNvSpPr txBox="1"/>
          <p:nvPr/>
        </p:nvSpPr>
        <p:spPr>
          <a:xfrm>
            <a:off x="1331640" y="5892017"/>
            <a:ext cx="6696744" cy="830997"/>
          </a:xfrm>
          <a:prstGeom prst="rect">
            <a:avLst/>
          </a:prstGeom>
          <a:noFill/>
        </p:spPr>
        <p:txBody>
          <a:bodyPr wrap="square" rtlCol="0">
            <a:spAutoFit/>
          </a:bodyPr>
          <a:lstStyle/>
          <a:p>
            <a:r>
              <a:rPr lang="el-GR" sz="1200" dirty="0"/>
              <a:t>Ο </a:t>
            </a:r>
            <a:r>
              <a:rPr lang="el-GR" sz="1200" dirty="0" err="1"/>
              <a:t>Claude</a:t>
            </a:r>
            <a:r>
              <a:rPr lang="el-GR" sz="1200" dirty="0"/>
              <a:t> </a:t>
            </a:r>
            <a:r>
              <a:rPr lang="el-GR" sz="1200" dirty="0" err="1"/>
              <a:t>Monet</a:t>
            </a:r>
            <a:r>
              <a:rPr lang="el-GR" sz="1200" dirty="0"/>
              <a:t> πραγματοποίησε διάφορα ταξίδια στο Λονδίνο από το 1899 έως το 1901, κατά την διάρκεια των οποίων ζωγράφισε τον Τάμεση και το κοινοβούλιο. Ο ακόλ</a:t>
            </a:r>
            <a:r>
              <a:rPr lang="el-GR" sz="1200" dirty="0">
                <a:solidFill>
                  <a:schemeClr val="bg1"/>
                </a:solidFill>
              </a:rPr>
              <a:t>ουθος</a:t>
            </a:r>
            <a:r>
              <a:rPr lang="el-GR" sz="1200" dirty="0"/>
              <a:t> ζωγραφικός πίνακας του </a:t>
            </a:r>
            <a:r>
              <a:rPr lang="el-GR" sz="1200" dirty="0" err="1"/>
              <a:t>Monet</a:t>
            </a:r>
            <a:r>
              <a:rPr lang="el-GR" sz="1200" dirty="0"/>
              <a:t> δείχνει τις ακτίνες του ήλιου να προσπαθούν </a:t>
            </a:r>
            <a:r>
              <a:rPr lang="el-GR" sz="1200" dirty="0">
                <a:solidFill>
                  <a:schemeClr val="bg1"/>
                </a:solidFill>
              </a:rPr>
              <a:t>να δια</a:t>
            </a:r>
            <a:r>
              <a:rPr lang="el-GR" sz="1200" dirty="0"/>
              <a:t>περάσουν την </a:t>
            </a:r>
            <a:r>
              <a:rPr lang="el-GR" sz="1200" dirty="0" err="1"/>
              <a:t>καπνο</a:t>
            </a:r>
            <a:r>
              <a:rPr lang="el-GR" sz="1200" dirty="0"/>
              <a:t>-ομιχλώδη ατμόσφαιρα του Λονδίνου. </a:t>
            </a:r>
          </a:p>
        </p:txBody>
      </p:sp>
    </p:spTree>
    <p:extLst>
      <p:ext uri="{BB962C8B-B14F-4D97-AF65-F5344CB8AC3E}">
        <p14:creationId xmlns:p14="http://schemas.microsoft.com/office/powerpoint/2010/main" val="292504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ΙΣΤΟΡΙΚΑ ΣΤΟΙΧΕΙΑ ΤΗΣ ΡΥΠΑΝΣΗΣ</a:t>
            </a:r>
          </a:p>
        </p:txBody>
      </p:sp>
      <p:pic>
        <p:nvPicPr>
          <p:cNvPr id="6" name="Θέση περιεχομένου 5"/>
          <p:cNvPicPr>
            <a:picLocks noGrp="1" noChangeAspect="1"/>
          </p:cNvPicPr>
          <p:nvPr>
            <p:ph idx="1"/>
          </p:nvPr>
        </p:nvPicPr>
        <p:blipFill>
          <a:blip r:embed="rId2"/>
          <a:stretch>
            <a:fillRect/>
          </a:stretch>
        </p:blipFill>
        <p:spPr>
          <a:xfrm>
            <a:off x="1218917" y="1806564"/>
            <a:ext cx="6706165" cy="3875110"/>
          </a:xfrm>
          <a:prstGeom prst="rect">
            <a:avLst/>
          </a:prstGeom>
        </p:spPr>
      </p:pic>
      <p:sp>
        <p:nvSpPr>
          <p:cNvPr id="7" name="TextBox 6"/>
          <p:cNvSpPr txBox="1"/>
          <p:nvPr/>
        </p:nvSpPr>
        <p:spPr>
          <a:xfrm>
            <a:off x="1835696" y="5949280"/>
            <a:ext cx="6192688" cy="307777"/>
          </a:xfrm>
          <a:prstGeom prst="rect">
            <a:avLst/>
          </a:prstGeom>
          <a:noFill/>
        </p:spPr>
        <p:txBody>
          <a:bodyPr wrap="square" rtlCol="0">
            <a:spAutoFit/>
          </a:bodyPr>
          <a:lstStyle/>
          <a:p>
            <a:r>
              <a:rPr lang="el-GR" sz="1400" dirty="0"/>
              <a:t>Φωτοχημική αιθαλομίχλη στο σύγχρονο </a:t>
            </a:r>
            <a:r>
              <a:rPr lang="el-GR" sz="1400" dirty="0" err="1" smtClean="0"/>
              <a:t>Los</a:t>
            </a:r>
            <a:r>
              <a:rPr lang="el-GR" sz="1400" dirty="0" smtClean="0"/>
              <a:t> </a:t>
            </a:r>
            <a:r>
              <a:rPr lang="el-GR" sz="1400" dirty="0" err="1"/>
              <a:t>Angeles</a:t>
            </a:r>
            <a:r>
              <a:rPr lang="el-GR" sz="1400" dirty="0"/>
              <a:t>. </a:t>
            </a:r>
          </a:p>
        </p:txBody>
      </p:sp>
    </p:spTree>
    <p:extLst>
      <p:ext uri="{BB962C8B-B14F-4D97-AF65-F5344CB8AC3E}">
        <p14:creationId xmlns:p14="http://schemas.microsoft.com/office/powerpoint/2010/main" val="1297586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solidFill>
                  <a:schemeClr val="bg2">
                    <a:lumMod val="25000"/>
                  </a:schemeClr>
                </a:solidFill>
              </a:rPr>
              <a:t>Με τον όρο </a:t>
            </a:r>
            <a:r>
              <a:rPr lang="el-GR" b="1" dirty="0" smtClean="0">
                <a:solidFill>
                  <a:schemeClr val="bg2">
                    <a:lumMod val="25000"/>
                  </a:schemeClr>
                </a:solidFill>
              </a:rPr>
              <a:t>προστασία του περιβάλλοντος </a:t>
            </a:r>
            <a:r>
              <a:rPr lang="el-GR" dirty="0" smtClean="0">
                <a:solidFill>
                  <a:schemeClr val="bg2">
                    <a:lumMod val="25000"/>
                  </a:schemeClr>
                </a:solidFill>
              </a:rPr>
              <a:t>εννοούμε το σύνολο των μέτρων και δραστηριοτήτων που αποσκοπούν στην πρόληψη και καταστολή της ρύπανσης, έτσι ώστε να βελτιώνεται η ποιότητα ζωής και να διατηρείται η ισορροπία στα μικρά και μεγάλα οικοσυστήματα.</a:t>
            </a:r>
          </a:p>
          <a:p>
            <a:r>
              <a:rPr lang="el-GR" dirty="0" smtClean="0">
                <a:solidFill>
                  <a:schemeClr val="bg2">
                    <a:lumMod val="25000"/>
                  </a:schemeClr>
                </a:solidFill>
              </a:rPr>
              <a:t>Ο </a:t>
            </a:r>
            <a:r>
              <a:rPr lang="el-GR" dirty="0" err="1" smtClean="0">
                <a:solidFill>
                  <a:schemeClr val="bg2">
                    <a:lumMod val="25000"/>
                  </a:schemeClr>
                </a:solidFill>
              </a:rPr>
              <a:t>ρυπαίνων</a:t>
            </a:r>
            <a:r>
              <a:rPr lang="el-GR" dirty="0" smtClean="0">
                <a:solidFill>
                  <a:schemeClr val="bg2">
                    <a:lumMod val="25000"/>
                  </a:schemeClr>
                </a:solidFill>
              </a:rPr>
              <a:t> πληρώνει</a:t>
            </a:r>
          </a:p>
          <a:p>
            <a:r>
              <a:rPr lang="el-GR" dirty="0" smtClean="0">
                <a:solidFill>
                  <a:schemeClr val="bg2">
                    <a:lumMod val="25000"/>
                  </a:schemeClr>
                </a:solidFill>
              </a:rPr>
              <a:t>Η </a:t>
            </a:r>
            <a:r>
              <a:rPr lang="el-GR" dirty="0" err="1" smtClean="0">
                <a:solidFill>
                  <a:schemeClr val="bg2">
                    <a:lumMod val="25000"/>
                  </a:schemeClr>
                </a:solidFill>
              </a:rPr>
              <a:t>αειφορική</a:t>
            </a:r>
            <a:r>
              <a:rPr lang="el-GR" dirty="0" smtClean="0">
                <a:solidFill>
                  <a:schemeClr val="bg2">
                    <a:lumMod val="25000"/>
                  </a:schemeClr>
                </a:solidFill>
              </a:rPr>
              <a:t> ανάπτυξη</a:t>
            </a:r>
          </a:p>
        </p:txBody>
      </p:sp>
      <p:sp>
        <p:nvSpPr>
          <p:cNvPr id="3" name="Τίτλος 2"/>
          <p:cNvSpPr>
            <a:spLocks noGrp="1"/>
          </p:cNvSpPr>
          <p:nvPr>
            <p:ph type="title"/>
          </p:nvPr>
        </p:nvSpPr>
        <p:spPr/>
        <p:txBody>
          <a:bodyPr>
            <a:normAutofit fontScale="90000"/>
          </a:bodyPr>
          <a:lstStyle/>
          <a:p>
            <a:r>
              <a:rPr lang="el-GR" dirty="0" smtClean="0"/>
              <a:t>Προστασία του περιβάλλοντος</a:t>
            </a:r>
            <a:endParaRPr lang="el-GR" dirty="0"/>
          </a:p>
        </p:txBody>
      </p:sp>
    </p:spTree>
    <p:extLst>
      <p:ext uri="{BB962C8B-B14F-4D97-AF65-F5344CB8AC3E}">
        <p14:creationId xmlns:p14="http://schemas.microsoft.com/office/powerpoint/2010/main" val="39120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Η ατμόσφαιρα είναι ο προστατευτικός μανδύας της ζωής πάνω στη γη.</a:t>
            </a:r>
          </a:p>
          <a:p>
            <a:endParaRPr lang="el-GR" dirty="0"/>
          </a:p>
          <a:p>
            <a:r>
              <a:rPr lang="el-GR" dirty="0"/>
              <a:t>Απορροφά το μεγαλύτερο μέρος της κοσμικής και ηλεκτρομαγνητικής ακτινοβολίας.</a:t>
            </a:r>
          </a:p>
          <a:p>
            <a:r>
              <a:rPr lang="el-GR" dirty="0"/>
              <a:t>Απορροφά την υπέρυθρη ακτινοβολία</a:t>
            </a:r>
          </a:p>
          <a:p>
            <a:r>
              <a:rPr lang="el-GR" dirty="0"/>
              <a:t>Δρα ως ρυθμιστικός παράγοντας της θερμοκρασίας του πλανήτη.</a:t>
            </a:r>
          </a:p>
          <a:p>
            <a:endParaRPr lang="el-GR" dirty="0"/>
          </a:p>
        </p:txBody>
      </p:sp>
      <p:sp>
        <p:nvSpPr>
          <p:cNvPr id="3" name="Τίτλος 2"/>
          <p:cNvSpPr>
            <a:spLocks noGrp="1"/>
          </p:cNvSpPr>
          <p:nvPr>
            <p:ph type="title"/>
          </p:nvPr>
        </p:nvSpPr>
        <p:spPr/>
        <p:txBody>
          <a:bodyPr/>
          <a:lstStyle/>
          <a:p>
            <a:r>
              <a:rPr lang="el-GR" dirty="0"/>
              <a:t>Ατμόσφαιρα</a:t>
            </a:r>
          </a:p>
        </p:txBody>
      </p:sp>
    </p:spTree>
    <p:extLst>
      <p:ext uri="{BB962C8B-B14F-4D97-AF65-F5344CB8AC3E}">
        <p14:creationId xmlns:p14="http://schemas.microsoft.com/office/powerpoint/2010/main" val="318024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Σύσταση της ατμόσφαιρας</a:t>
            </a:r>
          </a:p>
        </p:txBody>
      </p:sp>
      <p:pic>
        <p:nvPicPr>
          <p:cNvPr id="4" name="Θέση περιεχομένου 3"/>
          <p:cNvPicPr>
            <a:picLocks noGrp="1" noChangeAspect="1"/>
          </p:cNvPicPr>
          <p:nvPr>
            <p:ph idx="1"/>
          </p:nvPr>
        </p:nvPicPr>
        <p:blipFill>
          <a:blip r:embed="rId2"/>
          <a:stretch>
            <a:fillRect/>
          </a:stretch>
        </p:blipFill>
        <p:spPr>
          <a:xfrm>
            <a:off x="457200" y="1676987"/>
            <a:ext cx="8229600" cy="4134264"/>
          </a:xfrm>
          <a:prstGeom prst="rect">
            <a:avLst/>
          </a:prstGeom>
        </p:spPr>
      </p:pic>
    </p:spTree>
    <p:extLst>
      <p:ext uri="{BB962C8B-B14F-4D97-AF65-F5344CB8AC3E}">
        <p14:creationId xmlns:p14="http://schemas.microsoft.com/office/powerpoint/2010/main" val="2301762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Τα στρώματα της ατμόσφαιρας</a:t>
            </a:r>
          </a:p>
        </p:txBody>
      </p:sp>
      <p:pic>
        <p:nvPicPr>
          <p:cNvPr id="4" name="Θέση περιεχομένου 3"/>
          <p:cNvPicPr>
            <a:picLocks noGrp="1" noChangeAspect="1"/>
          </p:cNvPicPr>
          <p:nvPr>
            <p:ph idx="1"/>
          </p:nvPr>
        </p:nvPicPr>
        <p:blipFill>
          <a:blip r:embed="rId2"/>
          <a:stretch>
            <a:fillRect/>
          </a:stretch>
        </p:blipFill>
        <p:spPr>
          <a:xfrm>
            <a:off x="457200" y="1596168"/>
            <a:ext cx="8229600" cy="4295901"/>
          </a:xfrm>
          <a:prstGeom prst="rect">
            <a:avLst/>
          </a:prstGeom>
        </p:spPr>
      </p:pic>
    </p:spTree>
    <p:extLst>
      <p:ext uri="{BB962C8B-B14F-4D97-AF65-F5344CB8AC3E}">
        <p14:creationId xmlns:p14="http://schemas.microsoft.com/office/powerpoint/2010/main" val="51877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481328"/>
            <a:ext cx="8229600" cy="5260040"/>
          </a:xfrm>
        </p:spPr>
        <p:txBody>
          <a:bodyPr>
            <a:normAutofit/>
          </a:bodyPr>
          <a:lstStyle/>
          <a:p>
            <a:pPr marL="109728" indent="0">
              <a:buNone/>
            </a:pPr>
            <a:r>
              <a:rPr lang="el-GR" sz="1800" dirty="0" smtClean="0"/>
              <a:t>Η απορρόφηση της ηλιακής υπεριώδους ακτινοβολίας (μήκος κύματος μικρότερο των 300</a:t>
            </a:r>
            <a:r>
              <a:rPr lang="en-US" sz="1800" dirty="0" smtClean="0"/>
              <a:t>nm</a:t>
            </a:r>
            <a:r>
              <a:rPr lang="el-GR" sz="1800" dirty="0" smtClean="0"/>
              <a:t>) μπορεί να προκαλέσει:</a:t>
            </a:r>
          </a:p>
          <a:p>
            <a:r>
              <a:rPr lang="el-GR" sz="1800" dirty="0" smtClean="0"/>
              <a:t>Αποδιέγερση μορίου με ταυτόχρονη εκπομπή ενός φωτονίου</a:t>
            </a:r>
            <a:r>
              <a:rPr lang="en-US" sz="1800" dirty="0" smtClean="0"/>
              <a:t> </a:t>
            </a:r>
            <a:r>
              <a:rPr lang="el-GR" sz="1800" dirty="0" smtClean="0"/>
              <a:t>(</a:t>
            </a:r>
            <a:r>
              <a:rPr lang="el-GR" sz="1800" dirty="0"/>
              <a:t>φωταύγεια</a:t>
            </a:r>
            <a:r>
              <a:rPr lang="el-GR" sz="1800" dirty="0" smtClean="0"/>
              <a:t>)</a:t>
            </a:r>
          </a:p>
          <a:p>
            <a:pPr marL="109728" indent="0">
              <a:buNone/>
            </a:pPr>
            <a:r>
              <a:rPr lang="el-GR" sz="1800" dirty="0"/>
              <a:t> </a:t>
            </a:r>
            <a:r>
              <a:rPr lang="el-GR" sz="1800" dirty="0" smtClean="0"/>
              <a:t>             </a:t>
            </a:r>
            <a:r>
              <a:rPr lang="en-US" sz="1800" dirty="0" smtClean="0"/>
              <a:t>O</a:t>
            </a:r>
            <a:r>
              <a:rPr lang="en-US" sz="1800" baseline="-25000" dirty="0" smtClean="0"/>
              <a:t>2</a:t>
            </a:r>
            <a:r>
              <a:rPr lang="el-GR" sz="1800" baseline="30000" dirty="0" smtClean="0"/>
              <a:t>*   </a:t>
            </a:r>
            <a:r>
              <a:rPr lang="en-US" sz="1800" dirty="0" smtClean="0"/>
              <a:t>      O</a:t>
            </a:r>
            <a:r>
              <a:rPr lang="en-US" sz="1800" baseline="-25000" dirty="0" smtClean="0"/>
              <a:t>2</a:t>
            </a:r>
            <a:r>
              <a:rPr lang="en-US" sz="1800" dirty="0" smtClean="0"/>
              <a:t> + h</a:t>
            </a:r>
            <a:r>
              <a:rPr lang="el-GR" sz="1800" dirty="0" smtClean="0"/>
              <a:t>ν (φωταύγεια)</a:t>
            </a:r>
          </a:p>
          <a:p>
            <a:pPr marL="109728" indent="0">
              <a:buNone/>
            </a:pPr>
            <a:endParaRPr lang="el-GR" sz="1800" dirty="0" smtClean="0"/>
          </a:p>
          <a:p>
            <a:r>
              <a:rPr lang="el-GR" sz="1800" dirty="0" smtClean="0"/>
              <a:t>Αποδιέγερση </a:t>
            </a:r>
            <a:r>
              <a:rPr lang="el-GR" sz="1800" dirty="0"/>
              <a:t>μορίου με ταυτόχρονη </a:t>
            </a:r>
            <a:r>
              <a:rPr lang="el-GR" sz="1800" dirty="0" smtClean="0"/>
              <a:t>μεταφορά ενέργειας σε άλλο μόριο</a:t>
            </a:r>
          </a:p>
          <a:p>
            <a:pPr marL="109728" indent="0">
              <a:buNone/>
            </a:pPr>
            <a:r>
              <a:rPr lang="el-GR" sz="1800" dirty="0"/>
              <a:t> </a:t>
            </a:r>
            <a:r>
              <a:rPr lang="el-GR" sz="1800" dirty="0" smtClean="0"/>
              <a:t>         </a:t>
            </a:r>
            <a:r>
              <a:rPr lang="en-US" sz="1800" dirty="0" smtClean="0"/>
              <a:t>O</a:t>
            </a:r>
            <a:r>
              <a:rPr lang="en-US" sz="1800" baseline="-25000" dirty="0" smtClean="0"/>
              <a:t>2</a:t>
            </a:r>
            <a:r>
              <a:rPr lang="el-GR" sz="1800" baseline="30000" dirty="0" smtClean="0"/>
              <a:t>*</a:t>
            </a:r>
            <a:r>
              <a:rPr lang="el-GR" sz="1800" baseline="-25000" dirty="0" smtClean="0"/>
              <a:t> </a:t>
            </a:r>
            <a:r>
              <a:rPr lang="el-GR" sz="1800" dirty="0" smtClean="0"/>
              <a:t>+ Μ</a:t>
            </a:r>
            <a:r>
              <a:rPr lang="el-GR" sz="1800" baseline="-25000" dirty="0" smtClean="0"/>
              <a:t> </a:t>
            </a:r>
            <a:r>
              <a:rPr lang="en-US" sz="1800" dirty="0" smtClean="0"/>
              <a:t>      </a:t>
            </a:r>
            <a:r>
              <a:rPr lang="el-GR" sz="1800" dirty="0" smtClean="0"/>
              <a:t>  </a:t>
            </a:r>
            <a:r>
              <a:rPr lang="en-US" sz="1800" dirty="0" smtClean="0"/>
              <a:t>O</a:t>
            </a:r>
            <a:r>
              <a:rPr lang="en-US" sz="1800" baseline="-25000" dirty="0" smtClean="0"/>
              <a:t>2</a:t>
            </a:r>
            <a:r>
              <a:rPr lang="en-US" sz="1800" dirty="0" smtClean="0"/>
              <a:t> </a:t>
            </a:r>
            <a:r>
              <a:rPr lang="en-US" sz="1800" dirty="0"/>
              <a:t>+ </a:t>
            </a:r>
            <a:r>
              <a:rPr lang="el-GR" sz="1800" dirty="0" smtClean="0"/>
              <a:t>Μ</a:t>
            </a:r>
            <a:r>
              <a:rPr lang="el-GR" sz="1800" baseline="30000" dirty="0" smtClean="0"/>
              <a:t>*</a:t>
            </a:r>
          </a:p>
          <a:p>
            <a:pPr marL="109728" indent="0">
              <a:buNone/>
            </a:pPr>
            <a:endParaRPr lang="el-GR" sz="1800" baseline="30000" dirty="0"/>
          </a:p>
          <a:p>
            <a:r>
              <a:rPr lang="el-GR" sz="1800" dirty="0" smtClean="0"/>
              <a:t>Το μόριο μπορεί να αποβάλει ένα ηλεκτρόνιο (φωτοϊονισμός)</a:t>
            </a:r>
          </a:p>
          <a:p>
            <a:pPr marL="109728" indent="0">
              <a:buNone/>
            </a:pPr>
            <a:r>
              <a:rPr lang="el-GR" sz="1800" dirty="0" smtClean="0"/>
              <a:t>               </a:t>
            </a:r>
            <a:r>
              <a:rPr lang="en-US" sz="1800" dirty="0"/>
              <a:t>O</a:t>
            </a:r>
            <a:r>
              <a:rPr lang="en-US" sz="1800" baseline="-25000" dirty="0"/>
              <a:t>2</a:t>
            </a:r>
            <a:r>
              <a:rPr lang="el-GR" sz="1800" baseline="30000" dirty="0"/>
              <a:t>*   </a:t>
            </a:r>
            <a:r>
              <a:rPr lang="en-US" sz="1800" dirty="0"/>
              <a:t>      </a:t>
            </a:r>
            <a:r>
              <a:rPr lang="en-US" sz="1800" dirty="0" smtClean="0"/>
              <a:t>O</a:t>
            </a:r>
            <a:r>
              <a:rPr lang="en-US" sz="1800" baseline="-25000" dirty="0" smtClean="0"/>
              <a:t>2</a:t>
            </a:r>
            <a:r>
              <a:rPr lang="el-GR" sz="1800" baseline="30000" dirty="0" smtClean="0"/>
              <a:t>+</a:t>
            </a:r>
            <a:r>
              <a:rPr lang="en-US" sz="1800" dirty="0" smtClean="0"/>
              <a:t> </a:t>
            </a:r>
            <a:r>
              <a:rPr lang="en-US" sz="1800" dirty="0"/>
              <a:t>+ </a:t>
            </a:r>
            <a:r>
              <a:rPr lang="en-US" sz="1800" dirty="0" smtClean="0"/>
              <a:t>e</a:t>
            </a:r>
            <a:r>
              <a:rPr lang="en-US" sz="1800" baseline="30000" dirty="0" smtClean="0"/>
              <a:t>-</a:t>
            </a:r>
          </a:p>
          <a:p>
            <a:pPr marL="109728" indent="0">
              <a:buNone/>
            </a:pPr>
            <a:endParaRPr lang="en-US" sz="1800" baseline="30000" dirty="0"/>
          </a:p>
          <a:p>
            <a:r>
              <a:rPr lang="el-GR" sz="1800" dirty="0" smtClean="0"/>
              <a:t>Φωτοδιάσταση του μορίου</a:t>
            </a:r>
          </a:p>
          <a:p>
            <a:pPr marL="109728" indent="0">
              <a:buNone/>
            </a:pPr>
            <a:r>
              <a:rPr lang="el-GR" sz="1800" dirty="0" smtClean="0"/>
              <a:t>               </a:t>
            </a:r>
            <a:r>
              <a:rPr lang="en-US" sz="1800" dirty="0"/>
              <a:t>O</a:t>
            </a:r>
            <a:r>
              <a:rPr lang="en-US" sz="1800" baseline="-25000" dirty="0"/>
              <a:t>2</a:t>
            </a:r>
            <a:r>
              <a:rPr lang="el-GR" sz="1800" baseline="30000" dirty="0"/>
              <a:t>*   </a:t>
            </a:r>
            <a:r>
              <a:rPr lang="en-US" sz="1800" dirty="0"/>
              <a:t>      </a:t>
            </a:r>
            <a:r>
              <a:rPr lang="en-US" sz="1800" dirty="0" smtClean="0"/>
              <a:t>O </a:t>
            </a:r>
            <a:r>
              <a:rPr lang="en-US" sz="1800" dirty="0"/>
              <a:t>+ </a:t>
            </a:r>
            <a:r>
              <a:rPr lang="el-GR" sz="1800" dirty="0" smtClean="0"/>
              <a:t>Ο</a:t>
            </a:r>
            <a:endParaRPr lang="en-US" sz="1800" baseline="30000" dirty="0"/>
          </a:p>
          <a:p>
            <a:pPr marL="109728" indent="0">
              <a:buNone/>
            </a:pPr>
            <a:r>
              <a:rPr lang="el-GR" sz="1800" dirty="0" smtClean="0"/>
              <a:t>   </a:t>
            </a:r>
            <a:endParaRPr lang="el-GR" sz="1800" dirty="0"/>
          </a:p>
          <a:p>
            <a:pPr marL="393192" lvl="1" indent="0">
              <a:buNone/>
            </a:pPr>
            <a:endParaRPr lang="el-GR" sz="1800" dirty="0"/>
          </a:p>
        </p:txBody>
      </p:sp>
      <p:sp>
        <p:nvSpPr>
          <p:cNvPr id="3" name="Τίτλος 2"/>
          <p:cNvSpPr>
            <a:spLocks noGrp="1"/>
          </p:cNvSpPr>
          <p:nvPr>
            <p:ph type="title"/>
          </p:nvPr>
        </p:nvSpPr>
        <p:spPr/>
        <p:txBody>
          <a:bodyPr>
            <a:normAutofit fontScale="90000"/>
          </a:bodyPr>
          <a:lstStyle/>
          <a:p>
            <a:r>
              <a:rPr lang="el-GR" dirty="0" smtClean="0"/>
              <a:t>Χημικές – φωτοχημικές αντιδράσεις</a:t>
            </a:r>
            <a:endParaRPr lang="el-GR" dirty="0"/>
          </a:p>
        </p:txBody>
      </p:sp>
      <p:cxnSp>
        <p:nvCxnSpPr>
          <p:cNvPr id="11" name="Ευθύγραμμο βέλος σύνδεσης 10"/>
          <p:cNvCxnSpPr/>
          <p:nvPr/>
        </p:nvCxnSpPr>
        <p:spPr>
          <a:xfrm>
            <a:off x="2365884" y="407707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2185864" y="494116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2185864" y="2852936"/>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a:off x="2185864" y="587727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50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a:bodyPr>
          <a:lstStyle/>
          <a:p>
            <a:r>
              <a:rPr lang="el-GR" dirty="0"/>
              <a:t>Στην τροπόσφαιρα η θερμοκρασία μειώνεται με το ύψος. Η ιδιότητα αυτή βοηθάει στο να γίνεται η διασπορά και κατά συνέπεια η αραίωση των ατμοσφαιρικών ρύπων. Θερμοκρασιακή αναστροφή είναι το φαινόμενο κατά το οποίο η θερμοκρασία αυξάνεται με το ύψος. Εμποδίζεται έτσι η κάθετη κίνηση του αέρα μέσα στη στοιβάδα της αναστροφής με αποτέλεσμα τα αέρια και τα αιωρούμενα σωματίδια να παγιδεύονται κάτω από αυτή</a:t>
            </a:r>
            <a:r>
              <a:rPr lang="el-GR" dirty="0" smtClean="0"/>
              <a:t>.</a:t>
            </a:r>
            <a:endParaRPr lang="el-GR" dirty="0"/>
          </a:p>
        </p:txBody>
      </p:sp>
      <p:sp>
        <p:nvSpPr>
          <p:cNvPr id="3" name="Τίτλος 2"/>
          <p:cNvSpPr>
            <a:spLocks noGrp="1"/>
          </p:cNvSpPr>
          <p:nvPr>
            <p:ph type="title"/>
          </p:nvPr>
        </p:nvSpPr>
        <p:spPr/>
        <p:txBody>
          <a:bodyPr/>
          <a:lstStyle/>
          <a:p>
            <a:r>
              <a:rPr lang="el-GR" dirty="0"/>
              <a:t>Θερμοκρασιακή αναστροφή</a:t>
            </a:r>
          </a:p>
        </p:txBody>
      </p:sp>
    </p:spTree>
    <p:extLst>
      <p:ext uri="{BB962C8B-B14F-4D97-AF65-F5344CB8AC3E}">
        <p14:creationId xmlns:p14="http://schemas.microsoft.com/office/powerpoint/2010/main" val="171955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25000" lnSpcReduction="20000"/>
          </a:bodyPr>
          <a:lstStyle/>
          <a:p>
            <a:r>
              <a:rPr lang="el-GR" sz="7200" b="1" dirty="0" smtClean="0">
                <a:solidFill>
                  <a:schemeClr val="accent2">
                    <a:lumMod val="75000"/>
                  </a:schemeClr>
                </a:solidFill>
              </a:rPr>
              <a:t>Περιβάλλον </a:t>
            </a:r>
            <a:r>
              <a:rPr lang="el-GR" sz="7200" dirty="0" smtClean="0">
                <a:solidFill>
                  <a:schemeClr val="accent1">
                    <a:lumMod val="75000"/>
                  </a:schemeClr>
                </a:solidFill>
              </a:rPr>
              <a:t>θεωρείται το σύνολο των φυσικών και ανθρωπογενών παραγόντων που αλληλοεπιδρώντας επηρεάζουν</a:t>
            </a:r>
            <a:r>
              <a:rPr lang="en-US" sz="7200" dirty="0" smtClean="0">
                <a:solidFill>
                  <a:schemeClr val="accent1">
                    <a:lumMod val="75000"/>
                  </a:schemeClr>
                </a:solidFill>
              </a:rPr>
              <a:t> </a:t>
            </a:r>
            <a:r>
              <a:rPr lang="el-GR" sz="7200" dirty="0" smtClean="0">
                <a:solidFill>
                  <a:schemeClr val="accent1">
                    <a:lumMod val="75000"/>
                  </a:schemeClr>
                </a:solidFill>
              </a:rPr>
              <a:t>την ποιότητα ζωής, την ανάπτυξη της κοινωνίας και γενικότερα την οικολογική ισορροπία.</a:t>
            </a:r>
          </a:p>
          <a:p>
            <a:endParaRPr lang="el-GR" sz="7200" dirty="0"/>
          </a:p>
          <a:p>
            <a:endParaRPr lang="en-US" sz="7200" dirty="0" smtClean="0"/>
          </a:p>
          <a:p>
            <a:r>
              <a:rPr lang="el-GR" sz="7200" b="1" dirty="0" smtClean="0">
                <a:solidFill>
                  <a:schemeClr val="accent2">
                    <a:lumMod val="75000"/>
                  </a:schemeClr>
                </a:solidFill>
              </a:rPr>
              <a:t>Το περιβάλλον αποτελούν</a:t>
            </a:r>
            <a:r>
              <a:rPr lang="el-GR" sz="7200" dirty="0" smtClean="0">
                <a:solidFill>
                  <a:schemeClr val="accent2">
                    <a:lumMod val="75000"/>
                  </a:schemeClr>
                </a:solidFill>
              </a:rPr>
              <a:t>:</a:t>
            </a:r>
          </a:p>
          <a:p>
            <a:pPr marL="109728" indent="0">
              <a:buNone/>
            </a:pPr>
            <a:r>
              <a:rPr lang="el-GR" sz="7200" dirty="0" smtClean="0">
                <a:solidFill>
                  <a:srgbClr val="FF0000"/>
                </a:solidFill>
              </a:rPr>
              <a:t> </a:t>
            </a:r>
            <a:r>
              <a:rPr lang="el-GR" sz="7200" dirty="0" smtClean="0">
                <a:solidFill>
                  <a:schemeClr val="accent1">
                    <a:lumMod val="75000"/>
                  </a:schemeClr>
                </a:solidFill>
              </a:rPr>
              <a:t>το έδαφος</a:t>
            </a:r>
          </a:p>
          <a:p>
            <a:pPr marL="109728" indent="0">
              <a:buNone/>
            </a:pPr>
            <a:r>
              <a:rPr lang="el-GR" sz="7200" dirty="0" smtClean="0">
                <a:solidFill>
                  <a:schemeClr val="accent1">
                    <a:lumMod val="75000"/>
                  </a:schemeClr>
                </a:solidFill>
              </a:rPr>
              <a:t> το υπέδαφος</a:t>
            </a:r>
          </a:p>
          <a:p>
            <a:pPr marL="109728" indent="0">
              <a:buNone/>
            </a:pPr>
            <a:r>
              <a:rPr lang="el-GR" sz="7200" dirty="0">
                <a:solidFill>
                  <a:schemeClr val="accent1">
                    <a:lumMod val="75000"/>
                  </a:schemeClr>
                </a:solidFill>
              </a:rPr>
              <a:t> </a:t>
            </a:r>
            <a:r>
              <a:rPr lang="el-GR" sz="7200" dirty="0" smtClean="0">
                <a:solidFill>
                  <a:schemeClr val="accent1">
                    <a:lumMod val="75000"/>
                  </a:schemeClr>
                </a:solidFill>
              </a:rPr>
              <a:t>τα υπόγεια και επιφανειακά νερά</a:t>
            </a:r>
          </a:p>
          <a:p>
            <a:pPr marL="109728" indent="0">
              <a:buNone/>
            </a:pPr>
            <a:r>
              <a:rPr lang="el-GR" sz="7200" dirty="0">
                <a:solidFill>
                  <a:schemeClr val="accent1">
                    <a:lumMod val="75000"/>
                  </a:schemeClr>
                </a:solidFill>
              </a:rPr>
              <a:t> </a:t>
            </a:r>
            <a:r>
              <a:rPr lang="el-GR" sz="7200" dirty="0" smtClean="0">
                <a:solidFill>
                  <a:schemeClr val="accent1">
                    <a:lumMod val="75000"/>
                  </a:schemeClr>
                </a:solidFill>
              </a:rPr>
              <a:t>η θάλασσα</a:t>
            </a:r>
          </a:p>
          <a:p>
            <a:pPr marL="109728" indent="0">
              <a:buNone/>
            </a:pPr>
            <a:r>
              <a:rPr lang="el-GR" sz="7200" dirty="0" smtClean="0">
                <a:solidFill>
                  <a:schemeClr val="accent1">
                    <a:lumMod val="75000"/>
                  </a:schemeClr>
                </a:solidFill>
              </a:rPr>
              <a:t> ο αέρας</a:t>
            </a:r>
          </a:p>
          <a:p>
            <a:pPr marL="109728" indent="0">
              <a:buNone/>
            </a:pPr>
            <a:r>
              <a:rPr lang="el-GR" sz="7200" dirty="0">
                <a:solidFill>
                  <a:schemeClr val="accent1">
                    <a:lumMod val="75000"/>
                  </a:schemeClr>
                </a:solidFill>
              </a:rPr>
              <a:t> </a:t>
            </a:r>
            <a:r>
              <a:rPr lang="el-GR" sz="7200" dirty="0" smtClean="0">
                <a:solidFill>
                  <a:schemeClr val="accent1">
                    <a:lumMod val="75000"/>
                  </a:schemeClr>
                </a:solidFill>
              </a:rPr>
              <a:t>η χλωρίδα</a:t>
            </a:r>
          </a:p>
          <a:p>
            <a:pPr marL="109728" indent="0">
              <a:buNone/>
            </a:pPr>
            <a:r>
              <a:rPr lang="el-GR" sz="7200" dirty="0">
                <a:solidFill>
                  <a:schemeClr val="accent1">
                    <a:lumMod val="75000"/>
                  </a:schemeClr>
                </a:solidFill>
              </a:rPr>
              <a:t> </a:t>
            </a:r>
            <a:r>
              <a:rPr lang="el-GR" sz="7200" dirty="0" smtClean="0">
                <a:solidFill>
                  <a:schemeClr val="accent1">
                    <a:lumMod val="75000"/>
                  </a:schemeClr>
                </a:solidFill>
              </a:rPr>
              <a:t>η πανίδα</a:t>
            </a:r>
          </a:p>
          <a:p>
            <a:pPr marL="109728" indent="0">
              <a:buNone/>
            </a:pPr>
            <a:r>
              <a:rPr lang="el-GR" sz="7200" dirty="0">
                <a:solidFill>
                  <a:schemeClr val="accent1">
                    <a:lumMod val="75000"/>
                  </a:schemeClr>
                </a:solidFill>
              </a:rPr>
              <a:t> </a:t>
            </a:r>
            <a:r>
              <a:rPr lang="el-GR" sz="7200" dirty="0" smtClean="0">
                <a:solidFill>
                  <a:schemeClr val="accent1">
                    <a:lumMod val="75000"/>
                  </a:schemeClr>
                </a:solidFill>
              </a:rPr>
              <a:t>οι φυσικοί πόροι</a:t>
            </a:r>
          </a:p>
          <a:p>
            <a:pPr marL="109728" indent="0">
              <a:buNone/>
            </a:pPr>
            <a:r>
              <a:rPr lang="el-GR" sz="7200" dirty="0">
                <a:solidFill>
                  <a:schemeClr val="accent1">
                    <a:lumMod val="75000"/>
                  </a:schemeClr>
                </a:solidFill>
              </a:rPr>
              <a:t> </a:t>
            </a:r>
            <a:r>
              <a:rPr lang="el-GR" sz="7200" dirty="0" smtClean="0">
                <a:solidFill>
                  <a:schemeClr val="accent1">
                    <a:lumMod val="75000"/>
                  </a:schemeClr>
                </a:solidFill>
              </a:rPr>
              <a:t>τα στοιχεία πολιτισμού</a:t>
            </a:r>
          </a:p>
          <a:p>
            <a:pPr marL="109728" indent="0">
              <a:buNone/>
            </a:pPr>
            <a:endParaRPr lang="el-GR" sz="2400" dirty="0" smtClean="0"/>
          </a:p>
          <a:p>
            <a:pPr marL="109728" indent="0">
              <a:buNone/>
            </a:pPr>
            <a:r>
              <a:rPr lang="el-GR" sz="2400" dirty="0"/>
              <a:t> </a:t>
            </a:r>
            <a:r>
              <a:rPr lang="el-GR" sz="2400" dirty="0" smtClean="0"/>
              <a:t> </a:t>
            </a:r>
          </a:p>
          <a:p>
            <a:pPr marL="109728" indent="0">
              <a:buNone/>
            </a:pPr>
            <a:r>
              <a:rPr lang="el-GR" sz="2400" dirty="0"/>
              <a:t>  </a:t>
            </a:r>
            <a:endParaRPr lang="el-GR" sz="2400" dirty="0" smtClean="0"/>
          </a:p>
          <a:p>
            <a:pPr marL="109728" indent="0">
              <a:buNone/>
            </a:pPr>
            <a:r>
              <a:rPr lang="el-GR" sz="2400" dirty="0" smtClean="0"/>
              <a:t> </a:t>
            </a:r>
            <a:endParaRPr lang="el-GR" sz="2400" dirty="0"/>
          </a:p>
        </p:txBody>
      </p:sp>
      <p:sp>
        <p:nvSpPr>
          <p:cNvPr id="3" name="2 - Τίτλος"/>
          <p:cNvSpPr>
            <a:spLocks noGrp="1"/>
          </p:cNvSpPr>
          <p:nvPr>
            <p:ph type="title"/>
          </p:nvPr>
        </p:nvSpPr>
        <p:spPr/>
        <p:txBody>
          <a:bodyPr>
            <a:normAutofit/>
          </a:bodyPr>
          <a:lstStyle/>
          <a:p>
            <a:r>
              <a:rPr lang="el-GR" dirty="0" smtClean="0"/>
              <a:t>Περιβάλλον</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55000" lnSpcReduction="20000"/>
          </a:bodyPr>
          <a:lstStyle/>
          <a:p>
            <a:pPr algn="just"/>
            <a:r>
              <a:rPr lang="el-GR" b="1" dirty="0">
                <a:solidFill>
                  <a:schemeClr val="accent2">
                    <a:lumMod val="75000"/>
                  </a:schemeClr>
                </a:solidFill>
              </a:rPr>
              <a:t>Αέρας του περιβάλλοντος: </a:t>
            </a:r>
            <a:r>
              <a:rPr lang="el-GR" dirty="0">
                <a:solidFill>
                  <a:schemeClr val="bg2">
                    <a:lumMod val="25000"/>
                  </a:schemeClr>
                </a:solidFill>
              </a:rPr>
              <a:t>ο εξωτερικός αέρας της τροπόσφαιρας, εξαιρουμένου του </a:t>
            </a:r>
            <a:r>
              <a:rPr lang="el-GR" dirty="0" smtClean="0">
                <a:solidFill>
                  <a:schemeClr val="bg2">
                    <a:lumMod val="25000"/>
                  </a:schemeClr>
                </a:solidFill>
              </a:rPr>
              <a:t>αέρα στους </a:t>
            </a:r>
            <a:r>
              <a:rPr lang="el-GR" dirty="0">
                <a:solidFill>
                  <a:schemeClr val="bg2">
                    <a:lumMod val="25000"/>
                  </a:schemeClr>
                </a:solidFill>
              </a:rPr>
              <a:t>χώρους </a:t>
            </a:r>
            <a:r>
              <a:rPr lang="el-GR" dirty="0" smtClean="0">
                <a:solidFill>
                  <a:schemeClr val="bg2">
                    <a:lumMod val="25000"/>
                  </a:schemeClr>
                </a:solidFill>
              </a:rPr>
              <a:t>εργασίας.</a:t>
            </a:r>
            <a:endParaRPr lang="el-GR" dirty="0">
              <a:solidFill>
                <a:schemeClr val="bg2">
                  <a:lumMod val="25000"/>
                </a:schemeClr>
              </a:solidFill>
            </a:endParaRPr>
          </a:p>
          <a:p>
            <a:pPr algn="just"/>
            <a:r>
              <a:rPr lang="el-GR" b="1" dirty="0">
                <a:solidFill>
                  <a:schemeClr val="accent2">
                    <a:lumMod val="75000"/>
                  </a:schemeClr>
                </a:solidFill>
              </a:rPr>
              <a:t>Ρύπος: </a:t>
            </a:r>
            <a:r>
              <a:rPr lang="el-GR" dirty="0">
                <a:solidFill>
                  <a:schemeClr val="bg2">
                    <a:lumMod val="25000"/>
                  </a:schemeClr>
                </a:solidFill>
              </a:rPr>
              <a:t>κάθε ουσία η οποία διοχετεύεται αμέσως ή εμμέσως από τον άνθρωπο στον αέρα </a:t>
            </a:r>
            <a:r>
              <a:rPr lang="el-GR" dirty="0" smtClean="0">
                <a:solidFill>
                  <a:schemeClr val="bg2">
                    <a:lumMod val="25000"/>
                  </a:schemeClr>
                </a:solidFill>
              </a:rPr>
              <a:t>του περιβάλλοντος </a:t>
            </a:r>
            <a:r>
              <a:rPr lang="el-GR" dirty="0">
                <a:solidFill>
                  <a:schemeClr val="bg2">
                    <a:lumMod val="25000"/>
                  </a:schemeClr>
                </a:solidFill>
              </a:rPr>
              <a:t>και ενδέχεται να έχει επιβλαβείς επιπτώσεις στην ανθρώπινη υγεία ή/και </a:t>
            </a:r>
            <a:r>
              <a:rPr lang="el-GR" dirty="0" smtClean="0">
                <a:solidFill>
                  <a:schemeClr val="bg2">
                    <a:lumMod val="25000"/>
                  </a:schemeClr>
                </a:solidFill>
              </a:rPr>
              <a:t>στο περιβάλλον </a:t>
            </a:r>
            <a:r>
              <a:rPr lang="el-GR" dirty="0">
                <a:solidFill>
                  <a:schemeClr val="bg2">
                    <a:lumMod val="25000"/>
                  </a:schemeClr>
                </a:solidFill>
              </a:rPr>
              <a:t>στο σύνολό </a:t>
            </a:r>
            <a:r>
              <a:rPr lang="el-GR" dirty="0" smtClean="0">
                <a:solidFill>
                  <a:schemeClr val="bg2">
                    <a:lumMod val="25000"/>
                  </a:schemeClr>
                </a:solidFill>
              </a:rPr>
              <a:t>του.</a:t>
            </a:r>
            <a:endParaRPr lang="el-GR" dirty="0">
              <a:solidFill>
                <a:schemeClr val="bg2">
                  <a:lumMod val="25000"/>
                </a:schemeClr>
              </a:solidFill>
            </a:endParaRPr>
          </a:p>
          <a:p>
            <a:pPr algn="just"/>
            <a:r>
              <a:rPr lang="el-GR" b="1" dirty="0">
                <a:solidFill>
                  <a:schemeClr val="accent2">
                    <a:lumMod val="75000"/>
                  </a:schemeClr>
                </a:solidFill>
              </a:rPr>
              <a:t>«επίπεδο»: </a:t>
            </a:r>
            <a:r>
              <a:rPr lang="el-GR" dirty="0">
                <a:solidFill>
                  <a:schemeClr val="bg2">
                    <a:lumMod val="25000"/>
                  </a:schemeClr>
                </a:solidFill>
              </a:rPr>
              <a:t>η συγκέντρωση ενός ρύπου στον αέρα του περιβάλλοντος ή η εναπόθεσή του σε </a:t>
            </a:r>
            <a:r>
              <a:rPr lang="el-GR" dirty="0" smtClean="0">
                <a:solidFill>
                  <a:schemeClr val="bg2">
                    <a:lumMod val="25000"/>
                  </a:schemeClr>
                </a:solidFill>
              </a:rPr>
              <a:t>μια επιφάνεια </a:t>
            </a:r>
            <a:r>
              <a:rPr lang="el-GR" dirty="0">
                <a:solidFill>
                  <a:schemeClr val="bg2">
                    <a:lumMod val="25000"/>
                  </a:schemeClr>
                </a:solidFill>
              </a:rPr>
              <a:t>σε δεδομένη χρονική </a:t>
            </a:r>
            <a:r>
              <a:rPr lang="el-GR" dirty="0" smtClean="0">
                <a:solidFill>
                  <a:schemeClr val="bg2">
                    <a:lumMod val="25000"/>
                  </a:schemeClr>
                </a:solidFill>
              </a:rPr>
              <a:t>στιγμή.</a:t>
            </a:r>
            <a:endParaRPr lang="el-GR" dirty="0">
              <a:solidFill>
                <a:schemeClr val="bg2">
                  <a:lumMod val="25000"/>
                </a:schemeClr>
              </a:solidFill>
            </a:endParaRPr>
          </a:p>
          <a:p>
            <a:pPr algn="just"/>
            <a:r>
              <a:rPr lang="el-GR" b="1" dirty="0">
                <a:solidFill>
                  <a:schemeClr val="accent2">
                    <a:lumMod val="75000"/>
                  </a:schemeClr>
                </a:solidFill>
              </a:rPr>
              <a:t>«εκτίμηση»: </a:t>
            </a:r>
            <a:r>
              <a:rPr lang="el-GR" dirty="0">
                <a:solidFill>
                  <a:schemeClr val="bg2">
                    <a:lumMod val="25000"/>
                  </a:schemeClr>
                </a:solidFill>
              </a:rPr>
              <a:t>κάθε μέθοδος που χρησιμοποιείται για τη μέτρηση, τον υπολογισμό, την πρόβλεψη </a:t>
            </a:r>
            <a:r>
              <a:rPr lang="el-GR" dirty="0" smtClean="0">
                <a:solidFill>
                  <a:schemeClr val="bg2">
                    <a:lumMod val="25000"/>
                  </a:schemeClr>
                </a:solidFill>
              </a:rPr>
              <a:t>ή την </a:t>
            </a:r>
            <a:r>
              <a:rPr lang="el-GR" dirty="0">
                <a:solidFill>
                  <a:schemeClr val="bg2">
                    <a:lumMod val="25000"/>
                  </a:schemeClr>
                </a:solidFill>
              </a:rPr>
              <a:t>εκτίμηση του επιπέδου ενός ρύπου στον αέρα του </a:t>
            </a:r>
            <a:r>
              <a:rPr lang="el-GR" dirty="0" smtClean="0">
                <a:solidFill>
                  <a:schemeClr val="bg2">
                    <a:lumMod val="25000"/>
                  </a:schemeClr>
                </a:solidFill>
              </a:rPr>
              <a:t>περιβάλλοντος.</a:t>
            </a:r>
            <a:endParaRPr lang="el-GR" dirty="0"/>
          </a:p>
          <a:p>
            <a:pPr algn="just"/>
            <a:r>
              <a:rPr lang="el-GR" b="1" dirty="0">
                <a:solidFill>
                  <a:schemeClr val="accent2">
                    <a:lumMod val="75000"/>
                  </a:schemeClr>
                </a:solidFill>
              </a:rPr>
              <a:t>«οριακή τιμή»:</a:t>
            </a:r>
            <a:r>
              <a:rPr lang="el-GR" b="1" dirty="0"/>
              <a:t> </a:t>
            </a:r>
            <a:r>
              <a:rPr lang="el-GR" dirty="0">
                <a:solidFill>
                  <a:schemeClr val="bg2">
                    <a:lumMod val="25000"/>
                  </a:schemeClr>
                </a:solidFill>
              </a:rPr>
              <a:t>ένα επίπεδο καθοριζόμενο βάσει επιστημονικών γνώσεων, με σκοπό </a:t>
            </a:r>
            <a:r>
              <a:rPr lang="el-GR" dirty="0" smtClean="0">
                <a:solidFill>
                  <a:schemeClr val="bg2">
                    <a:lumMod val="25000"/>
                  </a:schemeClr>
                </a:solidFill>
              </a:rPr>
              <a:t>να αποφεύγονται</a:t>
            </a:r>
            <a:r>
              <a:rPr lang="el-GR" dirty="0">
                <a:solidFill>
                  <a:schemeClr val="bg2">
                    <a:lumMod val="25000"/>
                  </a:schemeClr>
                </a:solidFill>
              </a:rPr>
              <a:t>, να προλαμβάνονται ή να μειώνονται οι επιβλαβείς επιπτώσεις </a:t>
            </a:r>
            <a:r>
              <a:rPr lang="el-GR" dirty="0" smtClean="0">
                <a:solidFill>
                  <a:schemeClr val="bg2">
                    <a:lumMod val="25000"/>
                  </a:schemeClr>
                </a:solidFill>
              </a:rPr>
              <a:t>στην ανθρώπινη</a:t>
            </a:r>
            <a:r>
              <a:rPr lang="el-GR" dirty="0">
                <a:solidFill>
                  <a:schemeClr val="bg2">
                    <a:lumMod val="25000"/>
                  </a:schemeClr>
                </a:solidFill>
              </a:rPr>
              <a:t> </a:t>
            </a:r>
            <a:r>
              <a:rPr lang="el-GR" dirty="0" smtClean="0">
                <a:solidFill>
                  <a:schemeClr val="bg2">
                    <a:lumMod val="25000"/>
                  </a:schemeClr>
                </a:solidFill>
              </a:rPr>
              <a:t>υγεία </a:t>
            </a:r>
            <a:r>
              <a:rPr lang="el-GR" dirty="0">
                <a:solidFill>
                  <a:schemeClr val="bg2">
                    <a:lumMod val="25000"/>
                  </a:schemeClr>
                </a:solidFill>
              </a:rPr>
              <a:t>ή/και στο σύνολο του περιβάλλοντος, το οποίο πρέπει να επιτευχθεί εντός </a:t>
            </a:r>
            <a:r>
              <a:rPr lang="el-GR" dirty="0" smtClean="0">
                <a:solidFill>
                  <a:schemeClr val="bg2">
                    <a:lumMod val="25000"/>
                  </a:schemeClr>
                </a:solidFill>
              </a:rPr>
              <a:t>δεδομένης προθεσμίας </a:t>
            </a:r>
            <a:r>
              <a:rPr lang="el-GR" dirty="0">
                <a:solidFill>
                  <a:schemeClr val="bg2">
                    <a:lumMod val="25000"/>
                  </a:schemeClr>
                </a:solidFill>
              </a:rPr>
              <a:t>χωρίς εν συνεχεία </a:t>
            </a:r>
            <a:r>
              <a:rPr lang="el-GR" dirty="0" smtClean="0">
                <a:solidFill>
                  <a:schemeClr val="bg2">
                    <a:lumMod val="25000"/>
                  </a:schemeClr>
                </a:solidFill>
              </a:rPr>
              <a:t>υπερβάσεις.</a:t>
            </a:r>
            <a:endParaRPr lang="el-GR" dirty="0">
              <a:solidFill>
                <a:schemeClr val="bg2">
                  <a:lumMod val="25000"/>
                </a:schemeClr>
              </a:solidFill>
            </a:endParaRPr>
          </a:p>
          <a:p>
            <a:pPr algn="just"/>
            <a:r>
              <a:rPr lang="el-GR" b="1" dirty="0">
                <a:solidFill>
                  <a:schemeClr val="accent2">
                    <a:lumMod val="75000"/>
                  </a:schemeClr>
                </a:solidFill>
              </a:rPr>
              <a:t>«όριο συναγερμού»: </a:t>
            </a:r>
            <a:r>
              <a:rPr lang="el-GR" dirty="0">
                <a:solidFill>
                  <a:schemeClr val="bg2">
                    <a:lumMod val="25000"/>
                  </a:schemeClr>
                </a:solidFill>
              </a:rPr>
              <a:t>ένα επίπεδο πέραν του οποίου υπάρχει κίνδυνος για την ανθρώπινη </a:t>
            </a:r>
            <a:r>
              <a:rPr lang="el-GR" dirty="0" smtClean="0">
                <a:solidFill>
                  <a:schemeClr val="bg2">
                    <a:lumMod val="25000"/>
                  </a:schemeClr>
                </a:solidFill>
              </a:rPr>
              <a:t>υγεία ακόμα </a:t>
            </a:r>
            <a:r>
              <a:rPr lang="el-GR" dirty="0">
                <a:solidFill>
                  <a:schemeClr val="bg2">
                    <a:lumMod val="25000"/>
                  </a:schemeClr>
                </a:solidFill>
              </a:rPr>
              <a:t>και αν η έκθεση είναι βραχύχρονη, και κατά το οποίο τα κράτη μέλη λαμβάνουν αμέσως </a:t>
            </a:r>
            <a:r>
              <a:rPr lang="el-GR" dirty="0" smtClean="0">
                <a:solidFill>
                  <a:schemeClr val="bg2">
                    <a:lumMod val="25000"/>
                  </a:schemeClr>
                </a:solidFill>
              </a:rPr>
              <a:t>τα μέτρα </a:t>
            </a:r>
            <a:r>
              <a:rPr lang="el-GR" dirty="0">
                <a:solidFill>
                  <a:schemeClr val="bg2">
                    <a:lumMod val="25000"/>
                  </a:schemeClr>
                </a:solidFill>
              </a:rPr>
              <a:t>που προβλέπει η οδηγία </a:t>
            </a:r>
            <a:r>
              <a:rPr lang="el-GR" dirty="0" smtClean="0">
                <a:solidFill>
                  <a:schemeClr val="bg2">
                    <a:lumMod val="25000"/>
                  </a:schemeClr>
                </a:solidFill>
              </a:rPr>
              <a:t>96/62/ΕΚ.</a:t>
            </a:r>
            <a:endParaRPr lang="el-GR" dirty="0">
              <a:solidFill>
                <a:schemeClr val="bg2">
                  <a:lumMod val="25000"/>
                </a:schemeClr>
              </a:solidFill>
            </a:endParaRPr>
          </a:p>
          <a:p>
            <a:pPr algn="just"/>
            <a:r>
              <a:rPr lang="el-GR" b="1" dirty="0">
                <a:solidFill>
                  <a:schemeClr val="accent2">
                    <a:lumMod val="75000"/>
                  </a:schemeClr>
                </a:solidFill>
              </a:rPr>
              <a:t>«περιθώριο ανοχής»: </a:t>
            </a:r>
            <a:r>
              <a:rPr lang="el-GR" dirty="0">
                <a:solidFill>
                  <a:schemeClr val="bg2">
                    <a:lumMod val="25000"/>
                  </a:schemeClr>
                </a:solidFill>
              </a:rPr>
              <a:t>το ποσοστό της οριακής τιμής κατά το οποίο επιτρέπεται να </a:t>
            </a:r>
            <a:r>
              <a:rPr lang="el-GR" dirty="0" smtClean="0">
                <a:solidFill>
                  <a:schemeClr val="bg2">
                    <a:lumMod val="25000"/>
                  </a:schemeClr>
                </a:solidFill>
              </a:rPr>
              <a:t>γίνεται υπέρβασή </a:t>
            </a:r>
            <a:r>
              <a:rPr lang="el-GR" dirty="0">
                <a:solidFill>
                  <a:schemeClr val="bg2">
                    <a:lumMod val="25000"/>
                  </a:schemeClr>
                </a:solidFill>
              </a:rPr>
              <a:t>της σύμφωνα με τους όρους της οδηγίας </a:t>
            </a:r>
            <a:r>
              <a:rPr lang="el-GR" dirty="0" smtClean="0">
                <a:solidFill>
                  <a:schemeClr val="bg2">
                    <a:lumMod val="25000"/>
                  </a:schemeClr>
                </a:solidFill>
              </a:rPr>
              <a:t>96/62/ΕΚ.</a:t>
            </a:r>
            <a:endParaRPr lang="el-GR" dirty="0">
              <a:solidFill>
                <a:schemeClr val="bg2">
                  <a:lumMod val="25000"/>
                </a:schemeClr>
              </a:solidFill>
            </a:endParaRPr>
          </a:p>
        </p:txBody>
      </p:sp>
      <p:sp>
        <p:nvSpPr>
          <p:cNvPr id="3" name="Title 2"/>
          <p:cNvSpPr>
            <a:spLocks noGrp="1"/>
          </p:cNvSpPr>
          <p:nvPr>
            <p:ph type="title"/>
          </p:nvPr>
        </p:nvSpPr>
        <p:spPr/>
        <p:txBody>
          <a:bodyPr/>
          <a:lstStyle/>
          <a:p>
            <a:r>
              <a:rPr lang="el-GR" dirty="0" smtClean="0"/>
              <a:t>ΟΡΙΣΜΟΙ</a:t>
            </a:r>
            <a:endParaRPr lang="el-GR" dirty="0"/>
          </a:p>
        </p:txBody>
      </p:sp>
    </p:spTree>
    <p:extLst>
      <p:ext uri="{BB962C8B-B14F-4D97-AF65-F5344CB8AC3E}">
        <p14:creationId xmlns:p14="http://schemas.microsoft.com/office/powerpoint/2010/main" val="3964513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lnSpc>
                <a:spcPct val="170000"/>
              </a:lnSpc>
            </a:pPr>
            <a:r>
              <a:rPr lang="el-GR" b="1" u="sng" dirty="0">
                <a:solidFill>
                  <a:schemeClr val="bg2">
                    <a:lumMod val="25000"/>
                  </a:schemeClr>
                </a:solidFill>
              </a:rPr>
              <a:t>Ανάλογα με την προέλευση</a:t>
            </a:r>
          </a:p>
          <a:p>
            <a:pPr>
              <a:lnSpc>
                <a:spcPct val="170000"/>
              </a:lnSpc>
              <a:buFont typeface="Arial" panose="020B0604020202020204" pitchFamily="34" charset="0"/>
              <a:buChar char="•"/>
            </a:pPr>
            <a:r>
              <a:rPr lang="el-GR" dirty="0">
                <a:solidFill>
                  <a:schemeClr val="bg2">
                    <a:lumMod val="25000"/>
                  </a:schemeClr>
                </a:solidFill>
              </a:rPr>
              <a:t> </a:t>
            </a:r>
            <a:r>
              <a:rPr lang="el-GR" b="1" i="1" dirty="0">
                <a:solidFill>
                  <a:schemeClr val="bg2">
                    <a:lumMod val="25000"/>
                  </a:schemeClr>
                </a:solidFill>
              </a:rPr>
              <a:t>Πρωτογενείς: </a:t>
            </a:r>
            <a:r>
              <a:rPr lang="el-GR" dirty="0">
                <a:solidFill>
                  <a:schemeClr val="bg2">
                    <a:lumMod val="25000"/>
                  </a:schemeClr>
                </a:solidFill>
              </a:rPr>
              <a:t>Οι ρύποι που εκπέμπονται απευθείας από μία πηγή π.χ. CO, NO, SO2, HC, σωματίδια</a:t>
            </a:r>
          </a:p>
          <a:p>
            <a:pPr>
              <a:lnSpc>
                <a:spcPct val="170000"/>
              </a:lnSpc>
              <a:buFont typeface="Arial" panose="020B0604020202020204" pitchFamily="34" charset="0"/>
              <a:buChar char="•"/>
            </a:pPr>
            <a:r>
              <a:rPr lang="el-GR" dirty="0">
                <a:solidFill>
                  <a:schemeClr val="bg2">
                    <a:lumMod val="25000"/>
                  </a:schemeClr>
                </a:solidFill>
              </a:rPr>
              <a:t> </a:t>
            </a:r>
            <a:r>
              <a:rPr lang="el-GR" b="1" i="1" dirty="0">
                <a:solidFill>
                  <a:schemeClr val="bg2">
                    <a:lumMod val="25000"/>
                  </a:schemeClr>
                </a:solidFill>
              </a:rPr>
              <a:t>Δευτερογενείς: </a:t>
            </a:r>
            <a:r>
              <a:rPr lang="el-GR" dirty="0">
                <a:solidFill>
                  <a:schemeClr val="bg2">
                    <a:lumMod val="25000"/>
                  </a:schemeClr>
                </a:solidFill>
              </a:rPr>
              <a:t>Οι ρύποι που σχηματίζονται στην ατμόσφαιρα από πρωτογενείς ρύπους έπειτα από χημικές αντιδράσεις π.χ. NO2, </a:t>
            </a:r>
            <a:r>
              <a:rPr lang="en-US" dirty="0">
                <a:solidFill>
                  <a:schemeClr val="bg2">
                    <a:lumMod val="25000"/>
                  </a:schemeClr>
                </a:solidFill>
              </a:rPr>
              <a:t>O3</a:t>
            </a:r>
            <a:endParaRPr lang="el-GR" dirty="0">
              <a:solidFill>
                <a:schemeClr val="bg2">
                  <a:lumMod val="25000"/>
                </a:schemeClr>
              </a:solidFill>
            </a:endParaRPr>
          </a:p>
          <a:p>
            <a:pPr>
              <a:lnSpc>
                <a:spcPct val="170000"/>
              </a:lnSpc>
            </a:pPr>
            <a:r>
              <a:rPr lang="el-GR" b="1" u="sng" dirty="0">
                <a:solidFill>
                  <a:schemeClr val="accent2">
                    <a:lumMod val="75000"/>
                  </a:schemeClr>
                </a:solidFill>
              </a:rPr>
              <a:t>Ανάλογα με τη δραστικότητα</a:t>
            </a:r>
          </a:p>
          <a:p>
            <a:pPr>
              <a:lnSpc>
                <a:spcPct val="170000"/>
              </a:lnSpc>
              <a:buFont typeface="Arial" panose="020B0604020202020204" pitchFamily="34" charset="0"/>
              <a:buChar char="•"/>
            </a:pPr>
            <a:r>
              <a:rPr lang="el-GR" b="1" dirty="0">
                <a:solidFill>
                  <a:schemeClr val="accent2">
                    <a:lumMod val="75000"/>
                  </a:schemeClr>
                </a:solidFill>
              </a:rPr>
              <a:t> Συντηρητικοί ρύποι: </a:t>
            </a:r>
            <a:r>
              <a:rPr lang="el-GR" dirty="0">
                <a:solidFill>
                  <a:schemeClr val="accent2">
                    <a:lumMod val="75000"/>
                  </a:schemeClr>
                </a:solidFill>
              </a:rPr>
              <a:t>είναι οι ρύποι που δεν αντιδρούν εύκολα και παραμένουν για σχετικά μεγάλο χρονικό διάστημα αμετάβλητοι π.χ. χλωριούχο νάτριο</a:t>
            </a:r>
          </a:p>
          <a:p>
            <a:pPr>
              <a:lnSpc>
                <a:spcPct val="170000"/>
              </a:lnSpc>
              <a:buFont typeface="Arial" panose="020B0604020202020204" pitchFamily="34" charset="0"/>
              <a:buChar char="•"/>
            </a:pPr>
            <a:r>
              <a:rPr lang="el-GR" b="1" dirty="0">
                <a:solidFill>
                  <a:schemeClr val="accent2">
                    <a:lumMod val="75000"/>
                  </a:schemeClr>
                </a:solidFill>
              </a:rPr>
              <a:t> Μη συντηρητικοί ρύποι: </a:t>
            </a:r>
            <a:r>
              <a:rPr lang="el-GR" dirty="0">
                <a:solidFill>
                  <a:schemeClr val="accent2">
                    <a:lumMod val="75000"/>
                  </a:schemeClr>
                </a:solidFill>
              </a:rPr>
              <a:t>είναι</a:t>
            </a:r>
            <a:r>
              <a:rPr lang="el-GR" b="1" dirty="0">
                <a:solidFill>
                  <a:schemeClr val="accent2">
                    <a:lumMod val="75000"/>
                  </a:schemeClr>
                </a:solidFill>
              </a:rPr>
              <a:t> </a:t>
            </a:r>
            <a:r>
              <a:rPr lang="el-GR" dirty="0">
                <a:solidFill>
                  <a:schemeClr val="accent2">
                    <a:lumMod val="75000"/>
                  </a:schemeClr>
                </a:solidFill>
              </a:rPr>
              <a:t>οι ρύποι που αντιδρούν εύκολα και μετασχηματίζονται γρήγορα σε άλλους ρύπους π.χ. </a:t>
            </a:r>
            <a:r>
              <a:rPr lang="en-US" dirty="0" smtClean="0">
                <a:solidFill>
                  <a:schemeClr val="accent2">
                    <a:lumMod val="75000"/>
                  </a:schemeClr>
                </a:solidFill>
              </a:rPr>
              <a:t>O3</a:t>
            </a:r>
            <a:endParaRPr lang="en-US" dirty="0">
              <a:solidFill>
                <a:schemeClr val="accent2">
                  <a:lumMod val="75000"/>
                </a:schemeClr>
              </a:solidFill>
            </a:endParaRPr>
          </a:p>
          <a:p>
            <a:r>
              <a:rPr lang="el-GR" b="1" u="sng" dirty="0">
                <a:solidFill>
                  <a:schemeClr val="bg2">
                    <a:lumMod val="25000"/>
                  </a:schemeClr>
                </a:solidFill>
              </a:rPr>
              <a:t>Κατάσταση</a:t>
            </a:r>
          </a:p>
          <a:p>
            <a:r>
              <a:rPr lang="el-GR" dirty="0">
                <a:solidFill>
                  <a:schemeClr val="bg2">
                    <a:lumMod val="25000"/>
                  </a:schemeClr>
                </a:solidFill>
              </a:rPr>
              <a:t>• </a:t>
            </a:r>
            <a:r>
              <a:rPr lang="el-GR" i="1" dirty="0">
                <a:solidFill>
                  <a:schemeClr val="bg2">
                    <a:lumMod val="25000"/>
                  </a:schemeClr>
                </a:solidFill>
              </a:rPr>
              <a:t>Αέριοι</a:t>
            </a:r>
          </a:p>
          <a:p>
            <a:r>
              <a:rPr lang="el-GR" i="1" dirty="0">
                <a:solidFill>
                  <a:schemeClr val="bg2">
                    <a:lumMod val="25000"/>
                  </a:schemeClr>
                </a:solidFill>
              </a:rPr>
              <a:t>• Υγροί</a:t>
            </a:r>
          </a:p>
          <a:p>
            <a:r>
              <a:rPr lang="el-GR" i="1" dirty="0">
                <a:solidFill>
                  <a:schemeClr val="bg2">
                    <a:lumMod val="25000"/>
                  </a:schemeClr>
                </a:solidFill>
              </a:rPr>
              <a:t>• Στερεοί</a:t>
            </a:r>
          </a:p>
          <a:p>
            <a:endParaRPr lang="el-GR" dirty="0"/>
          </a:p>
        </p:txBody>
      </p:sp>
      <p:sp>
        <p:nvSpPr>
          <p:cNvPr id="3" name="Title 2"/>
          <p:cNvSpPr>
            <a:spLocks noGrp="1"/>
          </p:cNvSpPr>
          <p:nvPr>
            <p:ph type="title"/>
          </p:nvPr>
        </p:nvSpPr>
        <p:spPr/>
        <p:txBody>
          <a:bodyPr/>
          <a:lstStyle/>
          <a:p>
            <a:r>
              <a:rPr lang="el-GR" dirty="0" smtClean="0"/>
              <a:t>Ταξινόμηση των ρύπων</a:t>
            </a:r>
            <a:endParaRPr lang="el-GR" dirty="0"/>
          </a:p>
        </p:txBody>
      </p:sp>
    </p:spTree>
    <p:extLst>
      <p:ext uri="{BB962C8B-B14F-4D97-AF65-F5344CB8AC3E}">
        <p14:creationId xmlns:p14="http://schemas.microsoft.com/office/powerpoint/2010/main" val="3334796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628800"/>
            <a:ext cx="8229600" cy="4525963"/>
          </a:xfrm>
        </p:spPr>
        <p:txBody>
          <a:bodyPr/>
          <a:lstStyle/>
          <a:p>
            <a:pPr>
              <a:buFont typeface="Arial" panose="020B0604020202020204" pitchFamily="34" charset="0"/>
              <a:buChar char="•"/>
            </a:pPr>
            <a:r>
              <a:rPr lang="el-GR" i="1" dirty="0"/>
              <a:t>Μη οργανικές ενώσεις που περιέχουν C, </a:t>
            </a:r>
            <a:r>
              <a:rPr lang="en-US" i="1" dirty="0"/>
              <a:t>CO &amp; CO2</a:t>
            </a:r>
          </a:p>
          <a:p>
            <a:pPr>
              <a:buFont typeface="Arial" panose="020B0604020202020204" pitchFamily="34" charset="0"/>
              <a:buChar char="•"/>
            </a:pPr>
            <a:r>
              <a:rPr lang="el-GR" i="1" dirty="0"/>
              <a:t> Οργανικές ενώσεις: </a:t>
            </a:r>
            <a:r>
              <a:rPr lang="en-US" i="1" dirty="0"/>
              <a:t>CH4 &amp; </a:t>
            </a:r>
            <a:r>
              <a:rPr lang="el-GR" i="1" dirty="0"/>
              <a:t>ανώτερες πτητικές οργανικές ενώσεις (</a:t>
            </a:r>
            <a:r>
              <a:rPr lang="en-US" i="1" dirty="0"/>
              <a:t>VOCs)</a:t>
            </a:r>
          </a:p>
          <a:p>
            <a:pPr>
              <a:buFont typeface="Arial" panose="020B0604020202020204" pitchFamily="34" charset="0"/>
              <a:buChar char="•"/>
            </a:pPr>
            <a:r>
              <a:rPr lang="el-GR" dirty="0"/>
              <a:t> </a:t>
            </a:r>
            <a:r>
              <a:rPr lang="el-GR" i="1" dirty="0"/>
              <a:t>Ενώσεις που περιέχουν </a:t>
            </a:r>
            <a:r>
              <a:rPr lang="en-US" i="1" dirty="0"/>
              <a:t>S</a:t>
            </a:r>
          </a:p>
          <a:p>
            <a:pPr>
              <a:buFont typeface="Arial" panose="020B0604020202020204" pitchFamily="34" charset="0"/>
              <a:buChar char="•"/>
            </a:pPr>
            <a:r>
              <a:rPr lang="el-GR" dirty="0"/>
              <a:t> </a:t>
            </a:r>
            <a:r>
              <a:rPr lang="el-GR" i="1" dirty="0"/>
              <a:t>Ενώσεις που περιέχουν Ν</a:t>
            </a:r>
          </a:p>
          <a:p>
            <a:pPr>
              <a:buFont typeface="Arial" panose="020B0604020202020204" pitchFamily="34" charset="0"/>
              <a:buChar char="•"/>
            </a:pPr>
            <a:r>
              <a:rPr lang="el-GR" dirty="0"/>
              <a:t> </a:t>
            </a:r>
            <a:r>
              <a:rPr lang="el-GR" i="1" dirty="0"/>
              <a:t>Σωματίδια ύλης</a:t>
            </a:r>
          </a:p>
          <a:p>
            <a:pPr>
              <a:buFont typeface="Arial" panose="020B0604020202020204" pitchFamily="34" charset="0"/>
              <a:buChar char="•"/>
            </a:pPr>
            <a:r>
              <a:rPr lang="el-GR" dirty="0"/>
              <a:t> </a:t>
            </a:r>
            <a:r>
              <a:rPr lang="el-GR" i="1" dirty="0"/>
              <a:t>Επικίνδυνες και τοξικές ουσίες</a:t>
            </a:r>
          </a:p>
          <a:p>
            <a:pPr>
              <a:buFont typeface="Arial" panose="020B0604020202020204" pitchFamily="34" charset="0"/>
              <a:buChar char="•"/>
            </a:pPr>
            <a:r>
              <a:rPr lang="el-GR" dirty="0"/>
              <a:t> </a:t>
            </a:r>
            <a:r>
              <a:rPr lang="el-GR" i="1" dirty="0"/>
              <a:t>Φωτοχημικά οξειδωτικά</a:t>
            </a:r>
            <a:endParaRPr lang="el-GR" dirty="0"/>
          </a:p>
          <a:p>
            <a:pPr marL="109728" indent="0">
              <a:buNone/>
            </a:pPr>
            <a:endParaRPr lang="el-GR" dirty="0"/>
          </a:p>
        </p:txBody>
      </p:sp>
      <p:sp>
        <p:nvSpPr>
          <p:cNvPr id="3" name="Τίτλος 2"/>
          <p:cNvSpPr>
            <a:spLocks noGrp="1"/>
          </p:cNvSpPr>
          <p:nvPr>
            <p:ph type="title"/>
          </p:nvPr>
        </p:nvSpPr>
        <p:spPr/>
        <p:txBody>
          <a:bodyPr>
            <a:normAutofit/>
          </a:bodyPr>
          <a:lstStyle/>
          <a:p>
            <a:r>
              <a:rPr lang="el-GR" sz="3200" dirty="0"/>
              <a:t>Κατηγοριοποίηση ρύπων ανάλογα με τη χημική τους σύσταση</a:t>
            </a:r>
          </a:p>
        </p:txBody>
      </p:sp>
    </p:spTree>
    <p:extLst>
      <p:ext uri="{BB962C8B-B14F-4D97-AF65-F5344CB8AC3E}">
        <p14:creationId xmlns:p14="http://schemas.microsoft.com/office/powerpoint/2010/main" val="268428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3200" dirty="0" smtClean="0"/>
              <a:t>Πηγές Ρύπανσης</a:t>
            </a:r>
            <a:endParaRPr lang="el-GR" sz="3200" dirty="0"/>
          </a:p>
        </p:txBody>
      </p:sp>
      <p:sp>
        <p:nvSpPr>
          <p:cNvPr id="2" name="Θέση περιεχομένου 1"/>
          <p:cNvSpPr>
            <a:spLocks noGrp="1"/>
          </p:cNvSpPr>
          <p:nvPr>
            <p:ph idx="1"/>
          </p:nvPr>
        </p:nvSpPr>
        <p:spPr/>
        <p:txBody>
          <a:bodyPr>
            <a:normAutofit fontScale="85000" lnSpcReduction="20000"/>
          </a:bodyPr>
          <a:lstStyle/>
          <a:p>
            <a:r>
              <a:rPr lang="el-GR" b="1" u="sng" dirty="0">
                <a:solidFill>
                  <a:schemeClr val="accent2">
                    <a:lumMod val="75000"/>
                  </a:schemeClr>
                </a:solidFill>
              </a:rPr>
              <a:t>Α) Ανθρωπογενείς πηγές</a:t>
            </a:r>
          </a:p>
          <a:p>
            <a:pPr>
              <a:buFont typeface="Arial" panose="020B0604020202020204" pitchFamily="34" charset="0"/>
              <a:buChar char="•"/>
            </a:pPr>
            <a:r>
              <a:rPr lang="el-GR" dirty="0">
                <a:solidFill>
                  <a:schemeClr val="accent2">
                    <a:lumMod val="75000"/>
                  </a:schemeClr>
                </a:solidFill>
              </a:rPr>
              <a:t> </a:t>
            </a:r>
            <a:r>
              <a:rPr lang="el-GR" i="1" dirty="0">
                <a:solidFill>
                  <a:schemeClr val="accent2">
                    <a:lumMod val="75000"/>
                  </a:schemeClr>
                </a:solidFill>
              </a:rPr>
              <a:t>Αστικές και βιομηχανικές πηγές</a:t>
            </a:r>
          </a:p>
          <a:p>
            <a:pPr>
              <a:buFont typeface="Arial" panose="020B0604020202020204" pitchFamily="34" charset="0"/>
              <a:buChar char="•"/>
            </a:pPr>
            <a:r>
              <a:rPr lang="el-GR" i="1" dirty="0">
                <a:solidFill>
                  <a:schemeClr val="accent2">
                    <a:lumMod val="75000"/>
                  </a:schemeClr>
                </a:solidFill>
              </a:rPr>
              <a:t> Αγροτικές και γεωργικές </a:t>
            </a:r>
            <a:r>
              <a:rPr lang="el-GR" i="1" dirty="0" smtClean="0">
                <a:solidFill>
                  <a:schemeClr val="accent2">
                    <a:lumMod val="75000"/>
                  </a:schemeClr>
                </a:solidFill>
              </a:rPr>
              <a:t>πηγές</a:t>
            </a:r>
            <a:endParaRPr lang="el-GR" i="1" dirty="0">
              <a:solidFill>
                <a:schemeClr val="accent2">
                  <a:lumMod val="75000"/>
                </a:schemeClr>
              </a:solidFill>
            </a:endParaRPr>
          </a:p>
          <a:p>
            <a:r>
              <a:rPr lang="el-GR" i="1" dirty="0">
                <a:solidFill>
                  <a:schemeClr val="accent2">
                    <a:lumMod val="75000"/>
                  </a:schemeClr>
                </a:solidFill>
              </a:rPr>
              <a:t> </a:t>
            </a:r>
            <a:r>
              <a:rPr lang="el-GR" b="1" i="1" u="sng" dirty="0" smtClean="0">
                <a:solidFill>
                  <a:schemeClr val="accent2">
                    <a:lumMod val="75000"/>
                  </a:schemeClr>
                </a:solidFill>
              </a:rPr>
              <a:t>Β</a:t>
            </a:r>
            <a:r>
              <a:rPr lang="el-GR" b="1" u="sng" dirty="0" smtClean="0">
                <a:solidFill>
                  <a:schemeClr val="accent2">
                    <a:lumMod val="75000"/>
                  </a:schemeClr>
                </a:solidFill>
              </a:rPr>
              <a:t>) Φυσικές πηγές</a:t>
            </a:r>
          </a:p>
          <a:p>
            <a:pPr marL="109728" indent="0">
              <a:buNone/>
            </a:pPr>
            <a:endParaRPr lang="el-GR" b="1" u="sng" dirty="0"/>
          </a:p>
          <a:p>
            <a:pPr marL="109728" indent="0">
              <a:buNone/>
            </a:pPr>
            <a:endParaRPr lang="el-GR" b="1" u="sng" dirty="0"/>
          </a:p>
          <a:p>
            <a:pPr>
              <a:buFont typeface="Arial" pitchFamily="34" charset="0"/>
              <a:buChar char="•"/>
            </a:pPr>
            <a:r>
              <a:rPr lang="el-GR" b="1" dirty="0" smtClean="0">
                <a:solidFill>
                  <a:schemeClr val="bg2">
                    <a:lumMod val="25000"/>
                  </a:schemeClr>
                </a:solidFill>
              </a:rPr>
              <a:t>Φυσικές </a:t>
            </a:r>
            <a:r>
              <a:rPr lang="el-GR" b="1" dirty="0">
                <a:solidFill>
                  <a:schemeClr val="bg2">
                    <a:lumMod val="25000"/>
                  </a:schemeClr>
                </a:solidFill>
              </a:rPr>
              <a:t>πηγές: </a:t>
            </a:r>
            <a:r>
              <a:rPr lang="el-GR" i="1" dirty="0">
                <a:solidFill>
                  <a:schemeClr val="bg2">
                    <a:lumMod val="25000"/>
                  </a:schemeClr>
                </a:solidFill>
              </a:rPr>
              <a:t>Παράγουν το μεγαλύτερο ποσοστό των εκπεμπόμενων αερίων ρύπων και δεν οδηγούν σε υψηλές συγκεντρώσεις ρύπων (ελάχιστες εξαιρέσεις).</a:t>
            </a:r>
          </a:p>
          <a:p>
            <a:pPr>
              <a:buFont typeface="Arial" pitchFamily="34" charset="0"/>
              <a:buChar char="•"/>
            </a:pPr>
            <a:r>
              <a:rPr lang="el-GR" b="1" dirty="0">
                <a:solidFill>
                  <a:schemeClr val="bg2">
                    <a:lumMod val="25000"/>
                  </a:schemeClr>
                </a:solidFill>
              </a:rPr>
              <a:t>Ανθρωπογενείς πηγές: </a:t>
            </a:r>
            <a:r>
              <a:rPr lang="el-GR" i="1" dirty="0">
                <a:solidFill>
                  <a:schemeClr val="bg2">
                    <a:lumMod val="25000"/>
                  </a:schemeClr>
                </a:solidFill>
              </a:rPr>
              <a:t>Παράγουν μικρότερο ποσοστό των εκπεμπόμενων αερίων ρύπων και οδηγούν σε υψηλές συγκεντρώσεις ρύπων (ατμοσφαιρικά επεισόδια).</a:t>
            </a:r>
            <a:endParaRPr lang="el-GR" dirty="0">
              <a:solidFill>
                <a:schemeClr val="bg2">
                  <a:lumMod val="25000"/>
                </a:schemeClr>
              </a:solidFill>
            </a:endParaRPr>
          </a:p>
          <a:p>
            <a:endParaRPr lang="el-G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85000" lnSpcReduction="20000"/>
          </a:bodyPr>
          <a:lstStyle/>
          <a:p>
            <a:pPr>
              <a:buFont typeface="Arial" panose="020B0604020202020204" pitchFamily="34" charset="0"/>
              <a:buChar char="•"/>
            </a:pPr>
            <a:r>
              <a:rPr lang="el-GR" i="1" dirty="0">
                <a:solidFill>
                  <a:schemeClr val="bg2">
                    <a:lumMod val="50000"/>
                  </a:schemeClr>
                </a:solidFill>
              </a:rPr>
              <a:t>Εκπομπές από τα οχήματα</a:t>
            </a:r>
          </a:p>
          <a:p>
            <a:r>
              <a:rPr lang="pl-PL" i="1" dirty="0">
                <a:solidFill>
                  <a:schemeClr val="accent2">
                    <a:lumMod val="75000"/>
                  </a:schemeClr>
                </a:solidFill>
              </a:rPr>
              <a:t>CO, CO2, SO2, NOx, HC, VOCs</a:t>
            </a:r>
            <a:endParaRPr lang="el-GR" i="1" dirty="0">
              <a:solidFill>
                <a:schemeClr val="accent2">
                  <a:lumMod val="75000"/>
                </a:schemeClr>
              </a:solidFill>
            </a:endParaRPr>
          </a:p>
          <a:p>
            <a:pPr>
              <a:buFont typeface="Arial" panose="020B0604020202020204" pitchFamily="34" charset="0"/>
              <a:buChar char="•"/>
            </a:pPr>
            <a:r>
              <a:rPr lang="el-GR" i="1" dirty="0">
                <a:solidFill>
                  <a:schemeClr val="bg2">
                    <a:lumMod val="50000"/>
                  </a:schemeClr>
                </a:solidFill>
              </a:rPr>
              <a:t> Εκπομπές από βιομηχανικές δραστηριότητες</a:t>
            </a:r>
          </a:p>
          <a:p>
            <a:r>
              <a:rPr lang="el-GR" i="1" dirty="0">
                <a:solidFill>
                  <a:schemeClr val="accent2">
                    <a:lumMod val="75000"/>
                  </a:schemeClr>
                </a:solidFill>
              </a:rPr>
              <a:t>Πλήθος αερίων ρύπων και σωματιδίων</a:t>
            </a:r>
          </a:p>
          <a:p>
            <a:pPr>
              <a:buFont typeface="Arial" panose="020B0604020202020204" pitchFamily="34" charset="0"/>
              <a:buChar char="•"/>
            </a:pPr>
            <a:r>
              <a:rPr lang="el-GR" i="1" dirty="0">
                <a:solidFill>
                  <a:schemeClr val="bg2">
                    <a:lumMod val="50000"/>
                  </a:schemeClr>
                </a:solidFill>
              </a:rPr>
              <a:t> Εκπομπές από παραγωγή ενέργειας</a:t>
            </a:r>
          </a:p>
          <a:p>
            <a:r>
              <a:rPr lang="pl-PL" i="1" dirty="0">
                <a:solidFill>
                  <a:schemeClr val="accent2">
                    <a:lumMod val="75000"/>
                  </a:schemeClr>
                </a:solidFill>
              </a:rPr>
              <a:t>CO, CO2, SO2, NOx, HC, VOCs,</a:t>
            </a:r>
            <a:r>
              <a:rPr lang="el-GR" i="1" dirty="0">
                <a:solidFill>
                  <a:schemeClr val="accent2">
                    <a:lumMod val="75000"/>
                  </a:schemeClr>
                </a:solidFill>
              </a:rPr>
              <a:t> σωματίδια (τέφρα, </a:t>
            </a:r>
            <a:r>
              <a:rPr lang="el-GR" i="1" dirty="0" err="1">
                <a:solidFill>
                  <a:schemeClr val="accent2">
                    <a:lumMod val="75000"/>
                  </a:schemeClr>
                </a:solidFill>
              </a:rPr>
              <a:t>βαρέα</a:t>
            </a:r>
            <a:r>
              <a:rPr lang="el-GR" i="1" dirty="0">
                <a:solidFill>
                  <a:schemeClr val="accent2">
                    <a:lumMod val="75000"/>
                  </a:schemeClr>
                </a:solidFill>
              </a:rPr>
              <a:t> μέταλλα)</a:t>
            </a:r>
          </a:p>
          <a:p>
            <a:pPr>
              <a:buFont typeface="Arial" panose="020B0604020202020204" pitchFamily="34" charset="0"/>
              <a:buChar char="•"/>
            </a:pPr>
            <a:r>
              <a:rPr lang="el-GR" i="1" dirty="0">
                <a:solidFill>
                  <a:schemeClr val="accent2">
                    <a:lumMod val="75000"/>
                  </a:schemeClr>
                </a:solidFill>
              </a:rPr>
              <a:t> </a:t>
            </a:r>
            <a:r>
              <a:rPr lang="el-GR" i="1" dirty="0">
                <a:solidFill>
                  <a:schemeClr val="bg2">
                    <a:lumMod val="50000"/>
                  </a:schemeClr>
                </a:solidFill>
              </a:rPr>
              <a:t>Εκπομπές από καύση</a:t>
            </a:r>
          </a:p>
          <a:p>
            <a:r>
              <a:rPr lang="pl-PL" i="1" dirty="0">
                <a:solidFill>
                  <a:schemeClr val="accent2">
                    <a:lumMod val="75000"/>
                  </a:schemeClr>
                </a:solidFill>
              </a:rPr>
              <a:t>CO, CO2, SO2, NOx, HC, VOCs,</a:t>
            </a:r>
            <a:r>
              <a:rPr lang="el-GR" i="1" dirty="0">
                <a:solidFill>
                  <a:schemeClr val="accent2">
                    <a:lumMod val="75000"/>
                  </a:schemeClr>
                </a:solidFill>
              </a:rPr>
              <a:t> σωματίδια</a:t>
            </a:r>
          </a:p>
          <a:p>
            <a:pPr>
              <a:buFont typeface="Arial" panose="020B0604020202020204" pitchFamily="34" charset="0"/>
              <a:buChar char="•"/>
            </a:pPr>
            <a:r>
              <a:rPr lang="el-GR" i="1" dirty="0">
                <a:solidFill>
                  <a:schemeClr val="accent2">
                    <a:lumMod val="75000"/>
                  </a:schemeClr>
                </a:solidFill>
              </a:rPr>
              <a:t> </a:t>
            </a:r>
            <a:r>
              <a:rPr lang="el-GR" i="1" dirty="0">
                <a:solidFill>
                  <a:schemeClr val="bg2">
                    <a:lumMod val="50000"/>
                  </a:schemeClr>
                </a:solidFill>
              </a:rPr>
              <a:t>Απορρίμματα</a:t>
            </a:r>
          </a:p>
          <a:p>
            <a:pPr marL="0" indent="0">
              <a:buNone/>
            </a:pPr>
            <a:r>
              <a:rPr lang="el-GR" i="1" dirty="0">
                <a:solidFill>
                  <a:schemeClr val="accent2">
                    <a:lumMod val="75000"/>
                  </a:schemeClr>
                </a:solidFill>
              </a:rPr>
              <a:t>  </a:t>
            </a:r>
            <a:r>
              <a:rPr lang="pl-PL" i="1" dirty="0">
                <a:solidFill>
                  <a:schemeClr val="accent2">
                    <a:lumMod val="75000"/>
                  </a:schemeClr>
                </a:solidFill>
              </a:rPr>
              <a:t>CO, CO2, H2S, NH3, CH4,</a:t>
            </a:r>
            <a:r>
              <a:rPr lang="el-GR" i="1" dirty="0">
                <a:solidFill>
                  <a:schemeClr val="accent2">
                    <a:lumMod val="75000"/>
                  </a:schemeClr>
                </a:solidFill>
              </a:rPr>
              <a:t> σωματίδια</a:t>
            </a:r>
          </a:p>
          <a:p>
            <a:pPr>
              <a:buFont typeface="Arial" panose="020B0604020202020204" pitchFamily="34" charset="0"/>
              <a:buChar char="•"/>
            </a:pPr>
            <a:r>
              <a:rPr lang="el-GR" i="1" dirty="0">
                <a:solidFill>
                  <a:schemeClr val="accent2">
                    <a:lumMod val="75000"/>
                  </a:schemeClr>
                </a:solidFill>
              </a:rPr>
              <a:t> </a:t>
            </a:r>
            <a:r>
              <a:rPr lang="el-GR" i="1" dirty="0">
                <a:solidFill>
                  <a:schemeClr val="bg2">
                    <a:lumMod val="50000"/>
                  </a:schemeClr>
                </a:solidFill>
              </a:rPr>
              <a:t>Κατασκευαστικά έργα</a:t>
            </a:r>
          </a:p>
          <a:p>
            <a:pPr marL="0" indent="0">
              <a:buNone/>
            </a:pPr>
            <a:r>
              <a:rPr lang="el-GR" dirty="0">
                <a:solidFill>
                  <a:schemeClr val="accent2">
                    <a:lumMod val="75000"/>
                  </a:schemeClr>
                </a:solidFill>
              </a:rPr>
              <a:t>  </a:t>
            </a:r>
            <a:r>
              <a:rPr lang="pl-PL" i="1" dirty="0">
                <a:solidFill>
                  <a:schemeClr val="accent2">
                    <a:lumMod val="75000"/>
                  </a:schemeClr>
                </a:solidFill>
              </a:rPr>
              <a:t>CO, CO2, NOx, HC, VOCs,</a:t>
            </a:r>
            <a:r>
              <a:rPr lang="el-GR" i="1" dirty="0">
                <a:solidFill>
                  <a:schemeClr val="accent2">
                    <a:lumMod val="75000"/>
                  </a:schemeClr>
                </a:solidFill>
              </a:rPr>
              <a:t> σωματίδια, σκόνη</a:t>
            </a:r>
          </a:p>
          <a:p>
            <a:pPr marL="109728" indent="0">
              <a:buNone/>
            </a:pPr>
            <a:endParaRPr lang="el-GR" dirty="0"/>
          </a:p>
        </p:txBody>
      </p:sp>
      <p:sp>
        <p:nvSpPr>
          <p:cNvPr id="3" name="Τίτλος 2"/>
          <p:cNvSpPr>
            <a:spLocks noGrp="1"/>
          </p:cNvSpPr>
          <p:nvPr>
            <p:ph type="title"/>
          </p:nvPr>
        </p:nvSpPr>
        <p:spPr/>
        <p:txBody>
          <a:bodyPr>
            <a:normAutofit fontScale="90000"/>
          </a:bodyPr>
          <a:lstStyle/>
          <a:p>
            <a:r>
              <a:rPr lang="el-GR" dirty="0"/>
              <a:t>ΑΣΤΙΚΕΣ ΚΑΙ ΒΙΟΜΗΧΑΝΙΚΕΣ ΠΗΓΕΣ</a:t>
            </a:r>
          </a:p>
        </p:txBody>
      </p:sp>
    </p:spTree>
    <p:extLst>
      <p:ext uri="{BB962C8B-B14F-4D97-AF65-F5344CB8AC3E}">
        <p14:creationId xmlns:p14="http://schemas.microsoft.com/office/powerpoint/2010/main" val="4170903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ΑΣΤΙΚΕΣ ΚΑΙ ΒΙΟΜΗΧΑΝΙΚΕΣ ΠΗΓΕΣ</a:t>
            </a:r>
          </a:p>
        </p:txBody>
      </p:sp>
      <p:pic>
        <p:nvPicPr>
          <p:cNvPr id="4" name="Θέση περιεχομένου 3"/>
          <p:cNvPicPr>
            <a:picLocks noGrp="1" noChangeAspect="1"/>
          </p:cNvPicPr>
          <p:nvPr>
            <p:ph idx="1"/>
          </p:nvPr>
        </p:nvPicPr>
        <p:blipFill>
          <a:blip r:embed="rId2"/>
          <a:stretch>
            <a:fillRect/>
          </a:stretch>
        </p:blipFill>
        <p:spPr>
          <a:xfrm>
            <a:off x="1187624" y="1556792"/>
            <a:ext cx="2783353" cy="2074883"/>
          </a:xfrm>
          <a:prstGeom prst="rect">
            <a:avLst/>
          </a:prstGeom>
        </p:spPr>
      </p:pic>
      <p:pic>
        <p:nvPicPr>
          <p:cNvPr id="5" name="Εικόνα 5"/>
          <p:cNvPicPr>
            <a:picLocks noChangeAspect="1"/>
          </p:cNvPicPr>
          <p:nvPr/>
        </p:nvPicPr>
        <p:blipFill>
          <a:blip r:embed="rId3"/>
          <a:stretch>
            <a:fillRect/>
          </a:stretch>
        </p:blipFill>
        <p:spPr>
          <a:xfrm>
            <a:off x="4601732" y="1699487"/>
            <a:ext cx="3224118" cy="1932188"/>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263" y="4005064"/>
            <a:ext cx="268922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98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sz="3200" dirty="0"/>
              <a:t>Εκπεμπόμενοι ρύποι από διάφορες βιομηχανικές δραστηριότητες</a:t>
            </a:r>
          </a:p>
        </p:txBody>
      </p:sp>
      <p:pic>
        <p:nvPicPr>
          <p:cNvPr id="4" name="Θέση περιεχομένου 3"/>
          <p:cNvPicPr>
            <a:picLocks noGrp="1" noChangeAspect="1"/>
          </p:cNvPicPr>
          <p:nvPr>
            <p:ph idx="1"/>
          </p:nvPr>
        </p:nvPicPr>
        <p:blipFill>
          <a:blip r:embed="rId2"/>
          <a:stretch>
            <a:fillRect/>
          </a:stretch>
        </p:blipFill>
        <p:spPr>
          <a:xfrm>
            <a:off x="1266825" y="1834356"/>
            <a:ext cx="6610350" cy="3819525"/>
          </a:xfrm>
          <a:prstGeom prst="rect">
            <a:avLst/>
          </a:prstGeom>
        </p:spPr>
      </p:pic>
    </p:spTree>
    <p:extLst>
      <p:ext uri="{BB962C8B-B14F-4D97-AF65-F5344CB8AC3E}">
        <p14:creationId xmlns:p14="http://schemas.microsoft.com/office/powerpoint/2010/main" val="3188080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buFont typeface="Arial" panose="020B0604020202020204" pitchFamily="34" charset="0"/>
              <a:buChar char="•"/>
            </a:pPr>
            <a:r>
              <a:rPr lang="el-GR" sz="2400" i="1" dirty="0">
                <a:solidFill>
                  <a:schemeClr val="bg2">
                    <a:lumMod val="25000"/>
                  </a:schemeClr>
                </a:solidFill>
              </a:rPr>
              <a:t>Εκπομπές σκόνης</a:t>
            </a:r>
          </a:p>
          <a:p>
            <a:pPr>
              <a:buFont typeface="Arial" panose="020B0604020202020204" pitchFamily="34" charset="0"/>
              <a:buChar char="•"/>
            </a:pPr>
            <a:r>
              <a:rPr lang="el-GR" sz="2400" b="1" i="1" dirty="0"/>
              <a:t> </a:t>
            </a:r>
            <a:r>
              <a:rPr lang="el-GR" sz="2400" i="1" dirty="0">
                <a:solidFill>
                  <a:schemeClr val="bg2">
                    <a:lumMod val="25000"/>
                  </a:schemeClr>
                </a:solidFill>
              </a:rPr>
              <a:t>Καύσεις για εκχέρσωση γης &amp; καύση αγροτικών αποβλήτων</a:t>
            </a:r>
          </a:p>
          <a:p>
            <a:r>
              <a:rPr lang="pl-PL" sz="2400" i="1" dirty="0">
                <a:solidFill>
                  <a:schemeClr val="accent2">
                    <a:lumMod val="75000"/>
                  </a:schemeClr>
                </a:solidFill>
              </a:rPr>
              <a:t>CO, CO2, SO2, HC, σωματίδια</a:t>
            </a:r>
          </a:p>
          <a:p>
            <a:pPr>
              <a:buFont typeface="Arial" panose="020B0604020202020204" pitchFamily="34" charset="0"/>
              <a:buChar char="•"/>
            </a:pPr>
            <a:r>
              <a:rPr lang="el-GR" sz="2400" b="1" i="1" dirty="0"/>
              <a:t> </a:t>
            </a:r>
            <a:r>
              <a:rPr lang="el-GR" sz="2400" i="1" dirty="0">
                <a:solidFill>
                  <a:schemeClr val="bg2">
                    <a:lumMod val="25000"/>
                  </a:schemeClr>
                </a:solidFill>
              </a:rPr>
              <a:t>Εκπομπές εδαφών</a:t>
            </a:r>
          </a:p>
          <a:p>
            <a:r>
              <a:rPr lang="el-GR" sz="2400" i="1" dirty="0">
                <a:solidFill>
                  <a:schemeClr val="accent2">
                    <a:lumMod val="75000"/>
                  </a:schemeClr>
                </a:solidFill>
              </a:rPr>
              <a:t>Αζωτούχα οξείδια</a:t>
            </a:r>
          </a:p>
          <a:p>
            <a:pPr>
              <a:buFont typeface="Arial" panose="020B0604020202020204" pitchFamily="34" charset="0"/>
              <a:buChar char="•"/>
            </a:pPr>
            <a:r>
              <a:rPr lang="el-GR" sz="2400" b="1" i="1" dirty="0"/>
              <a:t> </a:t>
            </a:r>
            <a:r>
              <a:rPr lang="el-GR" sz="2400" i="1" dirty="0">
                <a:solidFill>
                  <a:schemeClr val="bg2">
                    <a:lumMod val="25000"/>
                  </a:schemeClr>
                </a:solidFill>
              </a:rPr>
              <a:t>Ψεκασμοί με αεροπλάνα</a:t>
            </a:r>
          </a:p>
          <a:p>
            <a:pPr>
              <a:buFont typeface="Arial" panose="020B0604020202020204" pitchFamily="34" charset="0"/>
              <a:buChar char="•"/>
            </a:pPr>
            <a:r>
              <a:rPr lang="el-GR" sz="2400" dirty="0">
                <a:solidFill>
                  <a:schemeClr val="bg2">
                    <a:lumMod val="25000"/>
                  </a:schemeClr>
                </a:solidFill>
              </a:rPr>
              <a:t>  </a:t>
            </a:r>
            <a:r>
              <a:rPr lang="el-GR" sz="2400" i="1" dirty="0">
                <a:solidFill>
                  <a:schemeClr val="bg2">
                    <a:lumMod val="25000"/>
                  </a:schemeClr>
                </a:solidFill>
              </a:rPr>
              <a:t>Αποσύνθεση αποβλήτων</a:t>
            </a:r>
          </a:p>
          <a:p>
            <a:r>
              <a:rPr lang="en-US" sz="2400" i="1" dirty="0">
                <a:solidFill>
                  <a:schemeClr val="accent2">
                    <a:lumMod val="75000"/>
                  </a:schemeClr>
                </a:solidFill>
              </a:rPr>
              <a:t>NH3, CH4 , </a:t>
            </a:r>
            <a:r>
              <a:rPr lang="el-GR" sz="2400" i="1" dirty="0">
                <a:solidFill>
                  <a:schemeClr val="accent2">
                    <a:lumMod val="75000"/>
                  </a:schemeClr>
                </a:solidFill>
              </a:rPr>
              <a:t>ατμοί</a:t>
            </a:r>
            <a:endParaRPr lang="el-GR" sz="2400" dirty="0">
              <a:solidFill>
                <a:schemeClr val="accent2">
                  <a:lumMod val="75000"/>
                </a:schemeClr>
              </a:solidFill>
            </a:endParaRPr>
          </a:p>
          <a:p>
            <a:pPr marL="109728" indent="0">
              <a:buNone/>
            </a:pPr>
            <a:endParaRPr lang="el-GR" dirty="0"/>
          </a:p>
        </p:txBody>
      </p:sp>
      <p:sp>
        <p:nvSpPr>
          <p:cNvPr id="3" name="Τίτλος 2"/>
          <p:cNvSpPr>
            <a:spLocks noGrp="1"/>
          </p:cNvSpPr>
          <p:nvPr>
            <p:ph type="title"/>
          </p:nvPr>
        </p:nvSpPr>
        <p:spPr/>
        <p:txBody>
          <a:bodyPr>
            <a:normAutofit fontScale="90000"/>
          </a:bodyPr>
          <a:lstStyle/>
          <a:p>
            <a:r>
              <a:rPr lang="el-GR" dirty="0"/>
              <a:t>ΓΕΩΡΓΙΚΕΣ ΚΑΙ ΑΓΡΟΤΙΚΕΣ ΠΗΓΕΣ</a:t>
            </a:r>
          </a:p>
        </p:txBody>
      </p:sp>
      <p:pic>
        <p:nvPicPr>
          <p:cNvPr id="4" name="Εικόνα 4"/>
          <p:cNvPicPr>
            <a:picLocks noChangeAspect="1"/>
          </p:cNvPicPr>
          <p:nvPr/>
        </p:nvPicPr>
        <p:blipFill>
          <a:blip r:embed="rId2"/>
          <a:stretch>
            <a:fillRect/>
          </a:stretch>
        </p:blipFill>
        <p:spPr>
          <a:xfrm>
            <a:off x="5652120" y="2492896"/>
            <a:ext cx="3224118" cy="2222016"/>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747646"/>
            <a:ext cx="339472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626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a:bodyPr>
          <a:lstStyle/>
          <a:p>
            <a:pPr>
              <a:buFont typeface="Wingdings" pitchFamily="2" charset="2"/>
              <a:buChar char="Ø"/>
            </a:pPr>
            <a:r>
              <a:rPr lang="el-GR" dirty="0">
                <a:solidFill>
                  <a:schemeClr val="bg2">
                    <a:lumMod val="50000"/>
                  </a:schemeClr>
                </a:solidFill>
              </a:rPr>
              <a:t>Ωκεανοί: </a:t>
            </a:r>
            <a:r>
              <a:rPr lang="el-GR" sz="2400" i="1" dirty="0" err="1">
                <a:solidFill>
                  <a:schemeClr val="accent2">
                    <a:lumMod val="75000"/>
                  </a:schemeClr>
                </a:solidFill>
              </a:rPr>
              <a:t>μικροκρυσταλλικές</a:t>
            </a:r>
            <a:r>
              <a:rPr lang="el-GR" sz="2400" i="1" dirty="0">
                <a:solidFill>
                  <a:schemeClr val="accent2">
                    <a:lumMod val="75000"/>
                  </a:schemeClr>
                </a:solidFill>
              </a:rPr>
              <a:t> μορφές αλάτων (</a:t>
            </a:r>
            <a:r>
              <a:rPr lang="en-US" sz="2400" i="1" dirty="0" err="1">
                <a:solidFill>
                  <a:schemeClr val="accent2">
                    <a:lumMod val="75000"/>
                  </a:schemeClr>
                </a:solidFill>
              </a:rPr>
              <a:t>NaCl</a:t>
            </a:r>
            <a:r>
              <a:rPr lang="en-US" sz="2400" i="1" dirty="0">
                <a:solidFill>
                  <a:schemeClr val="accent2">
                    <a:lumMod val="75000"/>
                  </a:schemeClr>
                </a:solidFill>
              </a:rPr>
              <a:t>), </a:t>
            </a:r>
            <a:r>
              <a:rPr lang="el-GR" sz="2400" i="1" dirty="0">
                <a:solidFill>
                  <a:schemeClr val="accent2">
                    <a:lumMod val="75000"/>
                  </a:schemeClr>
                </a:solidFill>
              </a:rPr>
              <a:t>δευτερογενές αερόλυμα </a:t>
            </a:r>
            <a:r>
              <a:rPr lang="el-GR" sz="2400" i="1" dirty="0" err="1">
                <a:solidFill>
                  <a:schemeClr val="accent2">
                    <a:lumMod val="75000"/>
                  </a:schemeClr>
                </a:solidFill>
              </a:rPr>
              <a:t>διμεθυλοσουλφίδιο</a:t>
            </a:r>
            <a:r>
              <a:rPr lang="el-GR" sz="2400" i="1" dirty="0">
                <a:solidFill>
                  <a:schemeClr val="accent2">
                    <a:lumMod val="75000"/>
                  </a:schemeClr>
                </a:solidFill>
              </a:rPr>
              <a:t> (</a:t>
            </a:r>
            <a:r>
              <a:rPr lang="el-GR" sz="2400" dirty="0">
                <a:solidFill>
                  <a:schemeClr val="accent2">
                    <a:lumMod val="75000"/>
                  </a:schemeClr>
                </a:solidFill>
              </a:rPr>
              <a:t>(</a:t>
            </a:r>
            <a:r>
              <a:rPr lang="en-US" sz="2400" dirty="0">
                <a:solidFill>
                  <a:schemeClr val="accent2">
                    <a:lumMod val="75000"/>
                  </a:schemeClr>
                </a:solidFill>
              </a:rPr>
              <a:t>CH</a:t>
            </a:r>
            <a:r>
              <a:rPr lang="el-GR" sz="2400" baseline="-25000" dirty="0">
                <a:solidFill>
                  <a:schemeClr val="accent2">
                    <a:lumMod val="75000"/>
                  </a:schemeClr>
                </a:solidFill>
              </a:rPr>
              <a:t>3</a:t>
            </a:r>
            <a:r>
              <a:rPr lang="el-GR" sz="2400" dirty="0">
                <a:solidFill>
                  <a:schemeClr val="accent2">
                    <a:lumMod val="75000"/>
                  </a:schemeClr>
                </a:solidFill>
              </a:rPr>
              <a:t>)</a:t>
            </a:r>
            <a:r>
              <a:rPr lang="el-GR" sz="2400" baseline="-25000" dirty="0">
                <a:solidFill>
                  <a:schemeClr val="accent2">
                    <a:lumMod val="75000"/>
                  </a:schemeClr>
                </a:solidFill>
              </a:rPr>
              <a:t>2</a:t>
            </a:r>
            <a:r>
              <a:rPr lang="en-US" sz="2400" dirty="0">
                <a:solidFill>
                  <a:schemeClr val="accent2">
                    <a:lumMod val="75000"/>
                  </a:schemeClr>
                </a:solidFill>
              </a:rPr>
              <a:t>S </a:t>
            </a:r>
            <a:r>
              <a:rPr lang="el-GR" sz="2400" dirty="0">
                <a:solidFill>
                  <a:schemeClr val="accent2">
                    <a:lumMod val="75000"/>
                  </a:schemeClr>
                </a:solidFill>
              </a:rPr>
              <a:t>), </a:t>
            </a:r>
            <a:r>
              <a:rPr lang="en-US" sz="2400" dirty="0">
                <a:solidFill>
                  <a:schemeClr val="accent2">
                    <a:lumMod val="75000"/>
                  </a:schemeClr>
                </a:solidFill>
              </a:rPr>
              <a:t>SO</a:t>
            </a:r>
            <a:r>
              <a:rPr lang="el-GR" sz="2400" baseline="-25000" dirty="0">
                <a:solidFill>
                  <a:schemeClr val="accent2">
                    <a:lumMod val="75000"/>
                  </a:schemeClr>
                </a:solidFill>
              </a:rPr>
              <a:t>2</a:t>
            </a:r>
            <a:endParaRPr lang="en-US" sz="2400" baseline="-25000" dirty="0">
              <a:solidFill>
                <a:schemeClr val="accent2">
                  <a:lumMod val="75000"/>
                </a:schemeClr>
              </a:solidFill>
            </a:endParaRPr>
          </a:p>
          <a:p>
            <a:pPr>
              <a:buFont typeface="Wingdings" pitchFamily="2" charset="2"/>
              <a:buChar char="Ø"/>
            </a:pPr>
            <a:r>
              <a:rPr lang="el-GR" dirty="0">
                <a:solidFill>
                  <a:schemeClr val="bg2">
                    <a:lumMod val="50000"/>
                  </a:schemeClr>
                </a:solidFill>
              </a:rPr>
              <a:t>Ήπειροι:</a:t>
            </a:r>
            <a:r>
              <a:rPr lang="en-US" dirty="0">
                <a:solidFill>
                  <a:schemeClr val="bg2">
                    <a:lumMod val="50000"/>
                  </a:schemeClr>
                </a:solidFill>
              </a:rPr>
              <a:t> </a:t>
            </a:r>
            <a:r>
              <a:rPr lang="el-GR" sz="2400" i="1" dirty="0">
                <a:solidFill>
                  <a:schemeClr val="accent2">
                    <a:lumMod val="75000"/>
                  </a:schemeClr>
                </a:solidFill>
              </a:rPr>
              <a:t>οργανικά αιωρήματα (γύρη, μικρόβια κ.α.), σκόνη (διάβρωση εδάφους με την επίδραση του ανέμου)</a:t>
            </a:r>
            <a:r>
              <a:rPr lang="en-US" sz="2400" i="1" dirty="0">
                <a:solidFill>
                  <a:schemeClr val="accent2">
                    <a:lumMod val="75000"/>
                  </a:schemeClr>
                </a:solidFill>
              </a:rPr>
              <a:t> </a:t>
            </a:r>
            <a:endParaRPr lang="el-GR" sz="2400" i="1" dirty="0">
              <a:solidFill>
                <a:schemeClr val="accent2">
                  <a:lumMod val="75000"/>
                </a:schemeClr>
              </a:solidFill>
            </a:endParaRPr>
          </a:p>
          <a:p>
            <a:pPr>
              <a:buFont typeface="Wingdings" pitchFamily="2" charset="2"/>
              <a:buChar char="Ø"/>
            </a:pPr>
            <a:r>
              <a:rPr lang="el-GR" dirty="0">
                <a:solidFill>
                  <a:schemeClr val="bg2">
                    <a:lumMod val="50000"/>
                  </a:schemeClr>
                </a:solidFill>
              </a:rPr>
              <a:t>Πυρκαγιές: </a:t>
            </a:r>
            <a:r>
              <a:rPr lang="el-GR" sz="2400" i="1" dirty="0">
                <a:solidFill>
                  <a:schemeClr val="accent2">
                    <a:lumMod val="75000"/>
                  </a:schemeClr>
                </a:solidFill>
              </a:rPr>
              <a:t>στοιχειακός και οργανικός </a:t>
            </a:r>
            <a:r>
              <a:rPr lang="en-US" sz="2400" i="1" dirty="0">
                <a:solidFill>
                  <a:schemeClr val="accent2">
                    <a:lumMod val="75000"/>
                  </a:schemeClr>
                </a:solidFill>
              </a:rPr>
              <a:t>C</a:t>
            </a:r>
            <a:endParaRPr lang="el-GR" sz="2400" i="1" dirty="0">
              <a:solidFill>
                <a:schemeClr val="accent2">
                  <a:lumMod val="75000"/>
                </a:schemeClr>
              </a:solidFill>
            </a:endParaRPr>
          </a:p>
          <a:p>
            <a:pPr>
              <a:buFont typeface="Wingdings" pitchFamily="2" charset="2"/>
              <a:buChar char="Ø"/>
            </a:pPr>
            <a:r>
              <a:rPr lang="el-GR" dirty="0">
                <a:solidFill>
                  <a:schemeClr val="bg2">
                    <a:lumMod val="50000"/>
                  </a:schemeClr>
                </a:solidFill>
              </a:rPr>
              <a:t>Ηφαίστεια: </a:t>
            </a:r>
            <a:r>
              <a:rPr lang="el-GR" sz="2400" i="1" dirty="0">
                <a:solidFill>
                  <a:schemeClr val="accent2">
                    <a:lumMod val="75000"/>
                  </a:schemeClr>
                </a:solidFill>
              </a:rPr>
              <a:t>αέρια πλούσια σε </a:t>
            </a:r>
            <a:r>
              <a:rPr lang="en-US" sz="2400" i="1" dirty="0">
                <a:solidFill>
                  <a:schemeClr val="accent2">
                    <a:lumMod val="75000"/>
                  </a:schemeClr>
                </a:solidFill>
              </a:rPr>
              <a:t>S </a:t>
            </a:r>
            <a:r>
              <a:rPr lang="el-GR" sz="2400" i="1" dirty="0">
                <a:solidFill>
                  <a:schemeClr val="accent2">
                    <a:lumMod val="75000"/>
                  </a:schemeClr>
                </a:solidFill>
              </a:rPr>
              <a:t>και </a:t>
            </a:r>
            <a:r>
              <a:rPr lang="en-US" sz="2400" i="1" dirty="0">
                <a:solidFill>
                  <a:schemeClr val="accent2">
                    <a:lumMod val="75000"/>
                  </a:schemeClr>
                </a:solidFill>
              </a:rPr>
              <a:t>C, </a:t>
            </a:r>
            <a:r>
              <a:rPr lang="el-GR" sz="2400" i="1" dirty="0">
                <a:solidFill>
                  <a:schemeClr val="accent2">
                    <a:lumMod val="75000"/>
                  </a:schemeClr>
                </a:solidFill>
              </a:rPr>
              <a:t>στάχτη</a:t>
            </a:r>
            <a:endParaRPr lang="en-US" sz="2400" i="1" dirty="0">
              <a:solidFill>
                <a:schemeClr val="accent2">
                  <a:lumMod val="75000"/>
                </a:schemeClr>
              </a:solidFill>
            </a:endParaRPr>
          </a:p>
          <a:p>
            <a:pPr>
              <a:buFont typeface="Wingdings" pitchFamily="2" charset="2"/>
              <a:buChar char="Ø"/>
            </a:pPr>
            <a:r>
              <a:rPr lang="el-GR" dirty="0">
                <a:solidFill>
                  <a:schemeClr val="bg2">
                    <a:lumMod val="50000"/>
                  </a:schemeClr>
                </a:solidFill>
              </a:rPr>
              <a:t>Ανόργανες ενώσεις:</a:t>
            </a:r>
            <a:r>
              <a:rPr lang="el-GR" sz="2400" i="1" dirty="0">
                <a:solidFill>
                  <a:schemeClr val="accent2">
                    <a:lumMod val="75000"/>
                  </a:schemeClr>
                </a:solidFill>
              </a:rPr>
              <a:t> αμμωνιακά και νιτρικά ιόντα</a:t>
            </a:r>
          </a:p>
          <a:p>
            <a:pPr>
              <a:buFont typeface="Wingdings" pitchFamily="2" charset="2"/>
              <a:buChar char="Ø"/>
            </a:pPr>
            <a:r>
              <a:rPr lang="el-GR" dirty="0">
                <a:solidFill>
                  <a:schemeClr val="bg2">
                    <a:lumMod val="50000"/>
                  </a:schemeClr>
                </a:solidFill>
              </a:rPr>
              <a:t>Βιολογικές διεργασίες στο έδαφος:</a:t>
            </a:r>
            <a:r>
              <a:rPr lang="el-GR" sz="2400" i="1" dirty="0">
                <a:solidFill>
                  <a:schemeClr val="accent2">
                    <a:lumMod val="75000"/>
                  </a:schemeClr>
                </a:solidFill>
              </a:rPr>
              <a:t> </a:t>
            </a:r>
            <a:r>
              <a:rPr lang="el-GR" sz="2400" i="1" dirty="0" err="1">
                <a:solidFill>
                  <a:schemeClr val="accent2">
                    <a:lumMod val="75000"/>
                  </a:schemeClr>
                </a:solidFill>
              </a:rPr>
              <a:t>ισοπρένια</a:t>
            </a:r>
            <a:r>
              <a:rPr lang="el-GR" sz="2400" i="1" dirty="0">
                <a:solidFill>
                  <a:schemeClr val="accent2">
                    <a:lumMod val="75000"/>
                  </a:schemeClr>
                </a:solidFill>
              </a:rPr>
              <a:t>, </a:t>
            </a:r>
            <a:r>
              <a:rPr lang="el-GR" sz="2400" i="1" dirty="0" err="1">
                <a:solidFill>
                  <a:schemeClr val="accent2">
                    <a:lumMod val="75000"/>
                  </a:schemeClr>
                </a:solidFill>
              </a:rPr>
              <a:t>τερπένια</a:t>
            </a:r>
            <a:r>
              <a:rPr lang="el-GR" sz="2400" i="1" dirty="0">
                <a:solidFill>
                  <a:schemeClr val="accent2">
                    <a:lumMod val="75000"/>
                  </a:schemeClr>
                </a:solidFill>
              </a:rPr>
              <a:t> </a:t>
            </a:r>
            <a:r>
              <a:rPr lang="el-GR" sz="2400" i="1" dirty="0" err="1">
                <a:solidFill>
                  <a:schemeClr val="accent2">
                    <a:lumMod val="75000"/>
                  </a:schemeClr>
                </a:solidFill>
              </a:rPr>
              <a:t>κλπ</a:t>
            </a:r>
            <a:endParaRPr lang="el-GR" sz="2400" dirty="0">
              <a:solidFill>
                <a:schemeClr val="bg2">
                  <a:lumMod val="50000"/>
                </a:schemeClr>
              </a:solidFill>
            </a:endParaRPr>
          </a:p>
          <a:p>
            <a:pPr marL="109728" indent="0">
              <a:buNone/>
            </a:pPr>
            <a:endParaRPr lang="el-GR" dirty="0"/>
          </a:p>
        </p:txBody>
      </p:sp>
      <p:sp>
        <p:nvSpPr>
          <p:cNvPr id="3" name="Τίτλος 2"/>
          <p:cNvSpPr>
            <a:spLocks noGrp="1"/>
          </p:cNvSpPr>
          <p:nvPr>
            <p:ph type="title"/>
          </p:nvPr>
        </p:nvSpPr>
        <p:spPr/>
        <p:txBody>
          <a:bodyPr/>
          <a:lstStyle/>
          <a:p>
            <a:r>
              <a:rPr lang="el-GR" dirty="0"/>
              <a:t>ΦΥΣΙΚΕΣ ΠΗΓΕΣ</a:t>
            </a:r>
          </a:p>
        </p:txBody>
      </p:sp>
    </p:spTree>
    <p:extLst>
      <p:ext uri="{BB962C8B-B14F-4D97-AF65-F5344CB8AC3E}">
        <p14:creationId xmlns:p14="http://schemas.microsoft.com/office/powerpoint/2010/main" val="1972919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465406" y="1700808"/>
            <a:ext cx="3568426" cy="2844874"/>
          </a:xfrm>
          <a:prstGeom prst="rect">
            <a:avLst/>
          </a:prstGeom>
        </p:spPr>
      </p:pic>
      <p:pic>
        <p:nvPicPr>
          <p:cNvPr id="5" name="Εικόνα 4"/>
          <p:cNvPicPr>
            <a:picLocks noChangeAspect="1"/>
          </p:cNvPicPr>
          <p:nvPr/>
        </p:nvPicPr>
        <p:blipFill>
          <a:blip r:embed="rId3"/>
          <a:stretch>
            <a:fillRect/>
          </a:stretch>
        </p:blipFill>
        <p:spPr>
          <a:xfrm>
            <a:off x="4002675" y="1773907"/>
            <a:ext cx="4752975" cy="2771775"/>
          </a:xfrm>
          <a:prstGeom prst="rect">
            <a:avLst/>
          </a:prstGeom>
        </p:spPr>
      </p:pic>
    </p:spTree>
    <p:extLst>
      <p:ext uri="{BB962C8B-B14F-4D97-AF65-F5344CB8AC3E}">
        <p14:creationId xmlns:p14="http://schemas.microsoft.com/office/powerpoint/2010/main" val="319264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sz="2400" b="1" dirty="0" smtClean="0">
                <a:solidFill>
                  <a:schemeClr val="accent2">
                    <a:lumMod val="75000"/>
                  </a:schemeClr>
                </a:solidFill>
              </a:rPr>
              <a:t>Οικοσύστημα</a:t>
            </a:r>
            <a:r>
              <a:rPr lang="el-GR" sz="2400" dirty="0" smtClean="0"/>
              <a:t> </a:t>
            </a:r>
            <a:r>
              <a:rPr lang="el-GR" sz="2400" dirty="0" smtClean="0">
                <a:solidFill>
                  <a:schemeClr val="accent1">
                    <a:lumMod val="75000"/>
                  </a:schemeClr>
                </a:solidFill>
              </a:rPr>
              <a:t>ορίζεται ένας καθορισμένος χώρος που περιλαμβάνει το σύνολο της μη ζωντανής ύλης, των ζώντων οργανισμών και των φυσικών παραγόντων (άνεμοι, ακτινοβολία, βροχή κ.α.) που δρουν στο χώρο αυτό και βρίσκονται σε αλληλεπίδραση μεταξύ τους.</a:t>
            </a:r>
          </a:p>
          <a:p>
            <a:endParaRPr lang="el-GR" sz="2400" dirty="0"/>
          </a:p>
          <a:p>
            <a:r>
              <a:rPr lang="el-GR" sz="2400" b="1" dirty="0" smtClean="0">
                <a:solidFill>
                  <a:schemeClr val="accent2">
                    <a:lumMod val="75000"/>
                  </a:schemeClr>
                </a:solidFill>
              </a:rPr>
              <a:t>Οικολογική ισορροπία </a:t>
            </a:r>
            <a:r>
              <a:rPr lang="el-GR" sz="2400" dirty="0" smtClean="0">
                <a:solidFill>
                  <a:schemeClr val="accent1">
                    <a:lumMod val="75000"/>
                  </a:schemeClr>
                </a:solidFill>
              </a:rPr>
              <a:t>είναι η σταθερή σχέση που έχει διαμορφωθεί ανάμεσα στα διάφορα σύνολα φυτών, μικροοργανισμών και ζώων καθώς και ανάμεσα με τις αλληλεπιδράσεις τους με το περιβάλλον.</a:t>
            </a:r>
          </a:p>
          <a:p>
            <a:endParaRPr lang="el-GR" sz="2400" dirty="0"/>
          </a:p>
          <a:p>
            <a:r>
              <a:rPr lang="el-GR" sz="2400" dirty="0" smtClean="0">
                <a:solidFill>
                  <a:schemeClr val="accent2">
                    <a:lumMod val="75000"/>
                  </a:schemeClr>
                </a:solidFill>
              </a:rPr>
              <a:t>Τροφική αλυσίδα, περιοριστικοί παράγοντες (Νόμος του ελαχίστου), βιογαιοχημικοί κύκλοι.</a:t>
            </a:r>
            <a:endParaRPr lang="el-GR" sz="2400" dirty="0">
              <a:solidFill>
                <a:schemeClr val="accent2">
                  <a:lumMod val="75000"/>
                </a:schemeClr>
              </a:solidFill>
            </a:endParaRPr>
          </a:p>
        </p:txBody>
      </p:sp>
      <p:sp>
        <p:nvSpPr>
          <p:cNvPr id="3" name="2 - Τίτλος"/>
          <p:cNvSpPr>
            <a:spLocks noGrp="1"/>
          </p:cNvSpPr>
          <p:nvPr>
            <p:ph type="title"/>
          </p:nvPr>
        </p:nvSpPr>
        <p:spPr/>
        <p:txBody>
          <a:bodyPr/>
          <a:lstStyle/>
          <a:p>
            <a:r>
              <a:rPr lang="el-GR" dirty="0" smtClean="0"/>
              <a:t>Οικοσύστημα</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3600" dirty="0" smtClean="0"/>
              <a:t>Κατηγορίες και διαστάσεις της ρύπανσης</a:t>
            </a:r>
            <a:endParaRPr lang="el-GR" sz="36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06687574"/>
              </p:ext>
            </p:extLst>
          </p:nvPr>
        </p:nvGraphicFramePr>
        <p:xfrm>
          <a:off x="457200" y="1481138"/>
          <a:ext cx="8229600" cy="52171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l-GR" sz="1600" dirty="0" smtClean="0"/>
                        <a:t>Διαστάσεις ρύπανσης</a:t>
                      </a:r>
                      <a:endParaRPr lang="el-GR" sz="1600" dirty="0"/>
                    </a:p>
                  </a:txBody>
                  <a:tcPr/>
                </a:tc>
                <a:tc>
                  <a:txBody>
                    <a:bodyPr/>
                    <a:lstStyle/>
                    <a:p>
                      <a:r>
                        <a:rPr lang="el-GR" sz="1600" dirty="0" smtClean="0"/>
                        <a:t>Εκδήλωση φαινομένων</a:t>
                      </a:r>
                      <a:endParaRPr lang="el-GR" sz="1600" dirty="0"/>
                    </a:p>
                  </a:txBody>
                  <a:tcPr/>
                </a:tc>
                <a:tc>
                  <a:txBody>
                    <a:bodyPr/>
                    <a:lstStyle/>
                    <a:p>
                      <a:r>
                        <a:rPr lang="el-GR" sz="1600" dirty="0" smtClean="0"/>
                        <a:t>Επιπτώσεις</a:t>
                      </a:r>
                      <a:endParaRPr lang="el-GR" sz="1600" dirty="0"/>
                    </a:p>
                  </a:txBody>
                  <a:tcPr/>
                </a:tc>
                <a:extLst>
                  <a:ext uri="{0D108BD9-81ED-4DB2-BD59-A6C34878D82A}">
                    <a16:rowId xmlns:a16="http://schemas.microsoft.com/office/drawing/2014/main" val="10000"/>
                  </a:ext>
                </a:extLst>
              </a:tr>
              <a:tr h="370840">
                <a:tc>
                  <a:txBody>
                    <a:bodyPr/>
                    <a:lstStyle/>
                    <a:p>
                      <a:r>
                        <a:rPr lang="el-GR" sz="1600" dirty="0" smtClean="0">
                          <a:solidFill>
                            <a:schemeClr val="accent2">
                              <a:lumMod val="75000"/>
                            </a:schemeClr>
                          </a:solidFill>
                        </a:rPr>
                        <a:t>Παγκόσμιες</a:t>
                      </a:r>
                      <a:endParaRPr lang="el-GR" sz="1600" dirty="0">
                        <a:solidFill>
                          <a:schemeClr val="accent2">
                            <a:lumMod val="75000"/>
                          </a:schemeClr>
                        </a:solidFill>
                      </a:endParaRPr>
                    </a:p>
                  </a:txBody>
                  <a:tcPr/>
                </a:tc>
                <a:tc>
                  <a:txBody>
                    <a:bodyPr/>
                    <a:lstStyle/>
                    <a:p>
                      <a:r>
                        <a:rPr lang="el-GR" sz="1600" dirty="0" smtClean="0">
                          <a:solidFill>
                            <a:schemeClr val="accent2">
                              <a:lumMod val="75000"/>
                            </a:schemeClr>
                          </a:solidFill>
                        </a:rPr>
                        <a:t>Καταστροφή</a:t>
                      </a:r>
                      <a:r>
                        <a:rPr lang="el-GR" sz="1600" baseline="0" dirty="0" smtClean="0">
                          <a:solidFill>
                            <a:schemeClr val="accent2">
                              <a:lumMod val="75000"/>
                            </a:schemeClr>
                          </a:solidFill>
                        </a:rPr>
                        <a:t> στρατοσφαιρικού όζοντος, </a:t>
                      </a:r>
                    </a:p>
                    <a:p>
                      <a:r>
                        <a:rPr lang="el-GR" sz="1600" baseline="0" dirty="0" smtClean="0">
                          <a:solidFill>
                            <a:schemeClr val="accent2">
                              <a:lumMod val="75000"/>
                            </a:schemeClr>
                          </a:solidFill>
                        </a:rPr>
                        <a:t>Φαινόμενο θερμοκηπίου, Ρύπανση ωκεανών</a:t>
                      </a:r>
                      <a:endParaRPr lang="el-GR" sz="1600" dirty="0">
                        <a:solidFill>
                          <a:schemeClr val="accent2">
                            <a:lumMod val="75000"/>
                          </a:schemeClr>
                        </a:solidFill>
                      </a:endParaRPr>
                    </a:p>
                  </a:txBody>
                  <a:tcPr/>
                </a:tc>
                <a:tc>
                  <a:txBody>
                    <a:bodyPr/>
                    <a:lstStyle/>
                    <a:p>
                      <a:r>
                        <a:rPr lang="el-GR" sz="1600" dirty="0" smtClean="0">
                          <a:solidFill>
                            <a:schemeClr val="accent2">
                              <a:lumMod val="75000"/>
                            </a:schemeClr>
                          </a:solidFill>
                        </a:rPr>
                        <a:t>Αύξηση της μέσης θερμοκρασίας της γης, αύξηση επικίνδυνων ακτινοβολιών,</a:t>
                      </a:r>
                      <a:r>
                        <a:rPr lang="el-GR" sz="1600" baseline="0" dirty="0" smtClean="0">
                          <a:solidFill>
                            <a:schemeClr val="accent2">
                              <a:lumMod val="75000"/>
                            </a:schemeClr>
                          </a:solidFill>
                        </a:rPr>
                        <a:t> αλλοίωση μεγάλων οικοσυστημάτων</a:t>
                      </a:r>
                      <a:endParaRPr lang="el-GR" sz="1600" dirty="0">
                        <a:solidFill>
                          <a:schemeClr val="accent2">
                            <a:lumMod val="75000"/>
                          </a:schemeClr>
                        </a:solidFill>
                      </a:endParaRPr>
                    </a:p>
                  </a:txBody>
                  <a:tcPr/>
                </a:tc>
                <a:extLst>
                  <a:ext uri="{0D108BD9-81ED-4DB2-BD59-A6C34878D82A}">
                    <a16:rowId xmlns:a16="http://schemas.microsoft.com/office/drawing/2014/main" val="10001"/>
                  </a:ext>
                </a:extLst>
              </a:tr>
              <a:tr h="370840">
                <a:tc>
                  <a:txBody>
                    <a:bodyPr/>
                    <a:lstStyle/>
                    <a:p>
                      <a:r>
                        <a:rPr lang="el-GR" sz="1600" dirty="0" smtClean="0">
                          <a:solidFill>
                            <a:schemeClr val="accent2">
                              <a:lumMod val="75000"/>
                            </a:schemeClr>
                          </a:solidFill>
                        </a:rPr>
                        <a:t>Διακρατικές</a:t>
                      </a:r>
                      <a:endParaRPr lang="el-GR" sz="1600" dirty="0">
                        <a:solidFill>
                          <a:schemeClr val="accent2">
                            <a:lumMod val="75000"/>
                          </a:schemeClr>
                        </a:solidFill>
                      </a:endParaRPr>
                    </a:p>
                  </a:txBody>
                  <a:tcPr/>
                </a:tc>
                <a:tc>
                  <a:txBody>
                    <a:bodyPr/>
                    <a:lstStyle/>
                    <a:p>
                      <a:r>
                        <a:rPr lang="el-GR" sz="1600" dirty="0" smtClean="0">
                          <a:solidFill>
                            <a:schemeClr val="accent2">
                              <a:lumMod val="75000"/>
                            </a:schemeClr>
                          </a:solidFill>
                        </a:rPr>
                        <a:t>Όξινη βροχή,</a:t>
                      </a:r>
                    </a:p>
                    <a:p>
                      <a:r>
                        <a:rPr lang="el-GR" sz="1600" dirty="0" smtClean="0">
                          <a:solidFill>
                            <a:schemeClr val="accent2">
                              <a:lumMod val="75000"/>
                            </a:schemeClr>
                          </a:solidFill>
                        </a:rPr>
                        <a:t>Ρύπανση</a:t>
                      </a:r>
                      <a:r>
                        <a:rPr lang="el-GR" sz="1600" baseline="0" dirty="0" smtClean="0">
                          <a:solidFill>
                            <a:schemeClr val="accent2">
                              <a:lumMod val="75000"/>
                            </a:schemeClr>
                          </a:solidFill>
                        </a:rPr>
                        <a:t> θαλασσών, ποταμών και λιμνών</a:t>
                      </a:r>
                    </a:p>
                  </a:txBody>
                  <a:tcPr/>
                </a:tc>
                <a:tc>
                  <a:txBody>
                    <a:bodyPr/>
                    <a:lstStyle/>
                    <a:p>
                      <a:r>
                        <a:rPr lang="el-GR" sz="1600" dirty="0" smtClean="0">
                          <a:solidFill>
                            <a:schemeClr val="accent2">
                              <a:lumMod val="75000"/>
                            </a:schemeClr>
                          </a:solidFill>
                        </a:rPr>
                        <a:t>Καταστροφή δασών και λιμνών, αλλοίωση</a:t>
                      </a:r>
                      <a:r>
                        <a:rPr lang="el-GR" sz="1600" baseline="0" dirty="0" smtClean="0">
                          <a:solidFill>
                            <a:schemeClr val="accent2">
                              <a:lumMod val="75000"/>
                            </a:schemeClr>
                          </a:solidFill>
                        </a:rPr>
                        <a:t> οικοσυστημάτων</a:t>
                      </a:r>
                      <a:endParaRPr lang="el-GR" sz="1600" dirty="0">
                        <a:solidFill>
                          <a:schemeClr val="accent2">
                            <a:lumMod val="75000"/>
                          </a:schemeClr>
                        </a:solidFill>
                      </a:endParaRPr>
                    </a:p>
                  </a:txBody>
                  <a:tcPr/>
                </a:tc>
                <a:extLst>
                  <a:ext uri="{0D108BD9-81ED-4DB2-BD59-A6C34878D82A}">
                    <a16:rowId xmlns:a16="http://schemas.microsoft.com/office/drawing/2014/main" val="10002"/>
                  </a:ext>
                </a:extLst>
              </a:tr>
              <a:tr h="370840">
                <a:tc>
                  <a:txBody>
                    <a:bodyPr/>
                    <a:lstStyle/>
                    <a:p>
                      <a:r>
                        <a:rPr lang="el-GR" sz="1600" dirty="0" smtClean="0">
                          <a:solidFill>
                            <a:schemeClr val="accent2">
                              <a:lumMod val="75000"/>
                            </a:schemeClr>
                          </a:solidFill>
                        </a:rPr>
                        <a:t>Περιφερειακές </a:t>
                      </a:r>
                    </a:p>
                    <a:p>
                      <a:r>
                        <a:rPr lang="el-GR" sz="1600" dirty="0" smtClean="0">
                          <a:solidFill>
                            <a:schemeClr val="accent2">
                              <a:lumMod val="75000"/>
                            </a:schemeClr>
                          </a:solidFill>
                        </a:rPr>
                        <a:t>Τοπικές</a:t>
                      </a:r>
                      <a:endParaRPr lang="el-GR" sz="1600" dirty="0">
                        <a:solidFill>
                          <a:schemeClr val="accent2">
                            <a:lumMod val="75000"/>
                          </a:schemeClr>
                        </a:solidFill>
                      </a:endParaRPr>
                    </a:p>
                  </a:txBody>
                  <a:tcPr/>
                </a:tc>
                <a:tc>
                  <a:txBody>
                    <a:bodyPr/>
                    <a:lstStyle/>
                    <a:p>
                      <a:r>
                        <a:rPr lang="el-GR" sz="1600" dirty="0" err="1" smtClean="0">
                          <a:solidFill>
                            <a:schemeClr val="accent2">
                              <a:lumMod val="75000"/>
                            </a:schemeClr>
                          </a:solidFill>
                        </a:rPr>
                        <a:t>Καπνομίχλες</a:t>
                      </a:r>
                      <a:endParaRPr lang="el-GR" sz="1600" dirty="0" smtClean="0">
                        <a:solidFill>
                          <a:schemeClr val="accent2">
                            <a:lumMod val="75000"/>
                          </a:schemeClr>
                        </a:solidFill>
                      </a:endParaRPr>
                    </a:p>
                    <a:p>
                      <a:r>
                        <a:rPr lang="el-GR" sz="1600" dirty="0" smtClean="0">
                          <a:solidFill>
                            <a:schemeClr val="accent2">
                              <a:lumMod val="75000"/>
                            </a:schemeClr>
                          </a:solidFill>
                        </a:rPr>
                        <a:t>Φωτοχημικά νέφη</a:t>
                      </a:r>
                    </a:p>
                    <a:p>
                      <a:r>
                        <a:rPr lang="el-GR" sz="1600" dirty="0" smtClean="0">
                          <a:solidFill>
                            <a:schemeClr val="accent2">
                              <a:lumMod val="75000"/>
                            </a:schemeClr>
                          </a:solidFill>
                        </a:rPr>
                        <a:t>Ρύπανση</a:t>
                      </a:r>
                      <a:r>
                        <a:rPr lang="el-GR" sz="1600" baseline="0" dirty="0" smtClean="0">
                          <a:solidFill>
                            <a:schemeClr val="accent2">
                              <a:lumMod val="75000"/>
                            </a:schemeClr>
                          </a:solidFill>
                        </a:rPr>
                        <a:t> επιφανειακών και υπόγειων νερών</a:t>
                      </a:r>
                      <a:endParaRPr lang="el-GR" sz="1600" dirty="0">
                        <a:solidFill>
                          <a:schemeClr val="accent2">
                            <a:lumMod val="75000"/>
                          </a:schemeClr>
                        </a:solidFill>
                      </a:endParaRPr>
                    </a:p>
                  </a:txBody>
                  <a:tcPr/>
                </a:tc>
                <a:tc>
                  <a:txBody>
                    <a:bodyPr/>
                    <a:lstStyle/>
                    <a:p>
                      <a:r>
                        <a:rPr lang="el-GR" sz="1600" dirty="0" smtClean="0">
                          <a:solidFill>
                            <a:schemeClr val="accent2">
                              <a:lumMod val="75000"/>
                            </a:schemeClr>
                          </a:solidFill>
                        </a:rPr>
                        <a:t>Κίνδυνοι για την υγεία των ανθρώπων, προσβολή</a:t>
                      </a:r>
                      <a:r>
                        <a:rPr lang="el-GR" sz="1600" baseline="0" dirty="0" smtClean="0">
                          <a:solidFill>
                            <a:schemeClr val="accent2">
                              <a:lumMod val="75000"/>
                            </a:schemeClr>
                          </a:solidFill>
                        </a:rPr>
                        <a:t> υδροβιοτόπων</a:t>
                      </a:r>
                      <a:endParaRPr lang="el-GR" sz="1600" dirty="0">
                        <a:solidFill>
                          <a:schemeClr val="accent2">
                            <a:lumMod val="75000"/>
                          </a:schemeClr>
                        </a:solidFill>
                      </a:endParaRPr>
                    </a:p>
                  </a:txBody>
                  <a:tcPr/>
                </a:tc>
                <a:extLst>
                  <a:ext uri="{0D108BD9-81ED-4DB2-BD59-A6C34878D82A}">
                    <a16:rowId xmlns:a16="http://schemas.microsoft.com/office/drawing/2014/main" val="10003"/>
                  </a:ext>
                </a:extLst>
              </a:tr>
              <a:tr h="370840">
                <a:tc>
                  <a:txBody>
                    <a:bodyPr/>
                    <a:lstStyle/>
                    <a:p>
                      <a:r>
                        <a:rPr lang="el-GR" sz="1600" dirty="0" smtClean="0">
                          <a:solidFill>
                            <a:schemeClr val="accent2">
                              <a:lumMod val="75000"/>
                            </a:schemeClr>
                          </a:solidFill>
                        </a:rPr>
                        <a:t>Εργασιακός χώρος</a:t>
                      </a:r>
                      <a:endParaRPr lang="el-GR" sz="1600" dirty="0">
                        <a:solidFill>
                          <a:schemeClr val="accent2">
                            <a:lumMod val="75000"/>
                          </a:schemeClr>
                        </a:solidFill>
                      </a:endParaRPr>
                    </a:p>
                  </a:txBody>
                  <a:tcPr/>
                </a:tc>
                <a:tc>
                  <a:txBody>
                    <a:bodyPr/>
                    <a:lstStyle/>
                    <a:p>
                      <a:r>
                        <a:rPr lang="el-GR" sz="1600" dirty="0" smtClean="0">
                          <a:solidFill>
                            <a:schemeClr val="accent2">
                              <a:lumMod val="75000"/>
                            </a:schemeClr>
                          </a:solidFill>
                        </a:rPr>
                        <a:t>Εκπομπή τοξικών ουσιών</a:t>
                      </a:r>
                      <a:endParaRPr lang="el-GR" sz="1600" dirty="0">
                        <a:solidFill>
                          <a:schemeClr val="accent2">
                            <a:lumMod val="75000"/>
                          </a:schemeClr>
                        </a:solidFill>
                      </a:endParaRPr>
                    </a:p>
                  </a:txBody>
                  <a:tcPr/>
                </a:tc>
                <a:tc>
                  <a:txBody>
                    <a:bodyPr/>
                    <a:lstStyle/>
                    <a:p>
                      <a:r>
                        <a:rPr lang="el-GR" sz="1600" dirty="0" smtClean="0">
                          <a:solidFill>
                            <a:schemeClr val="accent2">
                              <a:lumMod val="75000"/>
                            </a:schemeClr>
                          </a:solidFill>
                        </a:rPr>
                        <a:t>Επαγγελματικές ασθένειες</a:t>
                      </a:r>
                      <a:endParaRPr lang="el-GR" sz="1600" dirty="0">
                        <a:solidFill>
                          <a:schemeClr val="accent2">
                            <a:lumMod val="75000"/>
                          </a:schemeClr>
                        </a:solidFill>
                      </a:endParaRPr>
                    </a:p>
                  </a:txBody>
                  <a:tcPr/>
                </a:tc>
                <a:extLst>
                  <a:ext uri="{0D108BD9-81ED-4DB2-BD59-A6C34878D82A}">
                    <a16:rowId xmlns:a16="http://schemas.microsoft.com/office/drawing/2014/main" val="10004"/>
                  </a:ext>
                </a:extLst>
              </a:tr>
              <a:tr h="370840">
                <a:tc>
                  <a:txBody>
                    <a:bodyPr/>
                    <a:lstStyle/>
                    <a:p>
                      <a:r>
                        <a:rPr lang="el-GR" sz="1600" dirty="0" smtClean="0">
                          <a:solidFill>
                            <a:schemeClr val="accent2">
                              <a:lumMod val="75000"/>
                            </a:schemeClr>
                          </a:solidFill>
                        </a:rPr>
                        <a:t>Χώρος κατοικίας</a:t>
                      </a:r>
                      <a:endParaRPr lang="el-GR" sz="1600" dirty="0">
                        <a:solidFill>
                          <a:schemeClr val="accent2">
                            <a:lumMod val="75000"/>
                          </a:schemeClr>
                        </a:solidFill>
                      </a:endParaRPr>
                    </a:p>
                  </a:txBody>
                  <a:tcPr/>
                </a:tc>
                <a:tc>
                  <a:txBody>
                    <a:bodyPr/>
                    <a:lstStyle/>
                    <a:p>
                      <a:r>
                        <a:rPr lang="el-GR" sz="1600" dirty="0" smtClean="0">
                          <a:solidFill>
                            <a:schemeClr val="accent2">
                              <a:lumMod val="75000"/>
                            </a:schemeClr>
                          </a:solidFill>
                        </a:rPr>
                        <a:t>Εκπομπή τοξικών ουσιών από βιομηχανικά προϊόντα</a:t>
                      </a:r>
                      <a:endParaRPr lang="el-GR" sz="1600" dirty="0">
                        <a:solidFill>
                          <a:schemeClr val="accent2">
                            <a:lumMod val="75000"/>
                          </a:schemeClr>
                        </a:solidFill>
                      </a:endParaRPr>
                    </a:p>
                  </a:txBody>
                  <a:tcPr/>
                </a:tc>
                <a:tc>
                  <a:txBody>
                    <a:bodyPr/>
                    <a:lstStyle/>
                    <a:p>
                      <a:r>
                        <a:rPr lang="el-GR" sz="1600" dirty="0" smtClean="0">
                          <a:solidFill>
                            <a:schemeClr val="accent2">
                              <a:lumMod val="75000"/>
                            </a:schemeClr>
                          </a:solidFill>
                        </a:rPr>
                        <a:t>Μακροχρόνιες επιδράσεις στην υγεία των ανθρώπων</a:t>
                      </a:r>
                      <a:endParaRPr lang="el-GR" sz="1600" dirty="0">
                        <a:solidFill>
                          <a:schemeClr val="accent2">
                            <a:lumMod val="75000"/>
                          </a:schemeClr>
                        </a:solidFill>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Χημικές αντιδράσεις</a:t>
            </a:r>
          </a:p>
          <a:p>
            <a:r>
              <a:rPr lang="el-GR" dirty="0"/>
              <a:t>Ξηρή απόθεση (προσρόφηση ή απορρόφηση σε μια στερεή ή υγρή φάση αντίστοιχα)</a:t>
            </a:r>
          </a:p>
          <a:p>
            <a:r>
              <a:rPr lang="el-GR" dirty="0"/>
              <a:t>Υγρή απόθεση (βροχή)</a:t>
            </a:r>
          </a:p>
          <a:p>
            <a:pPr marL="109728" indent="0">
              <a:buNone/>
            </a:pPr>
            <a:endParaRPr lang="el-GR" dirty="0"/>
          </a:p>
        </p:txBody>
      </p:sp>
      <p:sp>
        <p:nvSpPr>
          <p:cNvPr id="3" name="Τίτλος 2"/>
          <p:cNvSpPr>
            <a:spLocks noGrp="1"/>
          </p:cNvSpPr>
          <p:nvPr>
            <p:ph type="title"/>
          </p:nvPr>
        </p:nvSpPr>
        <p:spPr/>
        <p:txBody>
          <a:bodyPr>
            <a:normAutofit fontScale="90000"/>
          </a:bodyPr>
          <a:lstStyle/>
          <a:p>
            <a:r>
              <a:rPr lang="el-GR" dirty="0"/>
              <a:t>Διεργασίες απομάκρυνσης ρύπων από την ατμόσφαιρα</a:t>
            </a:r>
          </a:p>
        </p:txBody>
      </p:sp>
    </p:spTree>
    <p:extLst>
      <p:ext uri="{BB962C8B-B14F-4D97-AF65-F5344CB8AC3E}">
        <p14:creationId xmlns:p14="http://schemas.microsoft.com/office/powerpoint/2010/main" val="1879130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dirty="0" smtClean="0">
                <a:solidFill>
                  <a:schemeClr val="accent2">
                    <a:lumMod val="75000"/>
                  </a:schemeClr>
                </a:solidFill>
              </a:rPr>
              <a:t>Αέριοι ρύποι</a:t>
            </a:r>
          </a:p>
          <a:p>
            <a:pPr marL="109728" indent="0">
              <a:buNone/>
            </a:pPr>
            <a:r>
              <a:rPr lang="el-GR" dirty="0" smtClean="0">
                <a:solidFill>
                  <a:schemeClr val="accent2">
                    <a:lumMod val="75000"/>
                  </a:schemeClr>
                </a:solidFill>
              </a:rPr>
              <a:t>Αέρια</a:t>
            </a:r>
          </a:p>
          <a:p>
            <a:pPr marL="109728" indent="0">
              <a:buNone/>
            </a:pPr>
            <a:r>
              <a:rPr lang="el-GR" dirty="0" smtClean="0">
                <a:solidFill>
                  <a:schemeClr val="accent2">
                    <a:lumMod val="75000"/>
                  </a:schemeClr>
                </a:solidFill>
              </a:rPr>
              <a:t>Ατμοί</a:t>
            </a:r>
          </a:p>
          <a:p>
            <a:pPr marL="109728" indent="0">
              <a:buNone/>
            </a:pPr>
            <a:endParaRPr lang="el-GR" dirty="0" smtClean="0"/>
          </a:p>
          <a:p>
            <a:r>
              <a:rPr lang="el-GR" dirty="0" smtClean="0">
                <a:solidFill>
                  <a:schemeClr val="bg2">
                    <a:lumMod val="25000"/>
                  </a:schemeClr>
                </a:solidFill>
              </a:rPr>
              <a:t>Σωματιδιακοί ρύποι</a:t>
            </a:r>
          </a:p>
          <a:p>
            <a:pPr marL="109728" indent="0">
              <a:buNone/>
            </a:pPr>
            <a:r>
              <a:rPr lang="el-GR" dirty="0" smtClean="0">
                <a:solidFill>
                  <a:schemeClr val="bg2">
                    <a:lumMod val="25000"/>
                  </a:schemeClr>
                </a:solidFill>
              </a:rPr>
              <a:t>Κόνεις</a:t>
            </a:r>
          </a:p>
          <a:p>
            <a:pPr marL="109728" indent="0">
              <a:buNone/>
            </a:pPr>
            <a:r>
              <a:rPr lang="el-GR" dirty="0" smtClean="0">
                <a:solidFill>
                  <a:schemeClr val="bg2">
                    <a:lumMod val="25000"/>
                  </a:schemeClr>
                </a:solidFill>
              </a:rPr>
              <a:t>Καπνός</a:t>
            </a:r>
          </a:p>
          <a:p>
            <a:pPr marL="109728" indent="0">
              <a:buNone/>
            </a:pPr>
            <a:r>
              <a:rPr lang="el-GR" dirty="0" smtClean="0">
                <a:solidFill>
                  <a:schemeClr val="bg2">
                    <a:lumMod val="25000"/>
                  </a:schemeClr>
                </a:solidFill>
              </a:rPr>
              <a:t>Ιπτάμενη τέφρα</a:t>
            </a:r>
          </a:p>
          <a:p>
            <a:pPr marL="109728" indent="0">
              <a:buNone/>
            </a:pPr>
            <a:r>
              <a:rPr lang="el-GR" dirty="0" smtClean="0">
                <a:solidFill>
                  <a:schemeClr val="bg2">
                    <a:lumMod val="25000"/>
                  </a:schemeClr>
                </a:solidFill>
              </a:rPr>
              <a:t>Κάπνα</a:t>
            </a:r>
          </a:p>
          <a:p>
            <a:pPr marL="109728" indent="0">
              <a:buNone/>
            </a:pPr>
            <a:r>
              <a:rPr lang="el-GR" dirty="0" smtClean="0">
                <a:solidFill>
                  <a:schemeClr val="bg2">
                    <a:lumMod val="25000"/>
                  </a:schemeClr>
                </a:solidFill>
              </a:rPr>
              <a:t>Ομίχλη</a:t>
            </a:r>
          </a:p>
          <a:p>
            <a:pPr marL="109728" indent="0">
              <a:buNone/>
            </a:pPr>
            <a:r>
              <a:rPr lang="el-GR" dirty="0" smtClean="0">
                <a:solidFill>
                  <a:schemeClr val="bg2">
                    <a:lumMod val="25000"/>
                  </a:schemeClr>
                </a:solidFill>
              </a:rPr>
              <a:t>Αχλύς</a:t>
            </a:r>
            <a:endParaRPr lang="el-GR" dirty="0">
              <a:solidFill>
                <a:schemeClr val="bg2">
                  <a:lumMod val="25000"/>
                </a:schemeClr>
              </a:solidFill>
            </a:endParaRPr>
          </a:p>
        </p:txBody>
      </p:sp>
      <p:sp>
        <p:nvSpPr>
          <p:cNvPr id="3" name="Title 2"/>
          <p:cNvSpPr>
            <a:spLocks noGrp="1"/>
          </p:cNvSpPr>
          <p:nvPr>
            <p:ph type="title"/>
          </p:nvPr>
        </p:nvSpPr>
        <p:spPr/>
        <p:txBody>
          <a:bodyPr>
            <a:normAutofit fontScale="90000"/>
          </a:bodyPr>
          <a:lstStyle/>
          <a:p>
            <a:r>
              <a:rPr lang="el-GR" dirty="0" smtClean="0"/>
              <a:t>Μορφές ατμοσφαιρικών ρύπων</a:t>
            </a:r>
            <a:endParaRPr lang="el-GR" dirty="0"/>
          </a:p>
        </p:txBody>
      </p:sp>
    </p:spTree>
    <p:extLst>
      <p:ext uri="{BB962C8B-B14F-4D97-AF65-F5344CB8AC3E}">
        <p14:creationId xmlns:p14="http://schemas.microsoft.com/office/powerpoint/2010/main" val="3530798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l-GR" dirty="0">
                <a:solidFill>
                  <a:schemeClr val="bg2">
                    <a:lumMod val="25000"/>
                  </a:schemeClr>
                </a:solidFill>
              </a:rPr>
              <a:t>Σήμερα, οι οδηγίες που ισχύουν για την ποιότητα του αέρα στην Ευρώπη είναι η οδηγία 2008/50/ΕΚ για την ποιότητα του ατμοσφαιρικού αέρα και καθαρότερο αέρα για την Ευρώπη, και η οδηγία 2004/107/ΕΚ σχετικά με το αρσενικό, το κάδμιο, τον υδράργυρο, το νικέλιο και τους πολυκυκλικούς υδρογονάνθρακες στον ατμοσφαιρικό αέρα. Η οδηγία 2008/50/ΕΚ δημιουργήθηκε με σκοπό να ενσωματώσει όλες τις οδηγίες που είχαν εκδοθεί μέχρι τότε σχετικά με την ποιότητα του αέρα και τις οριακές τιμές των αέριων ρύπων σε μία, με σκοπό την απλοποίηση και την καλύτερη διοικητική αποτελεσματικότητα. </a:t>
            </a:r>
          </a:p>
        </p:txBody>
      </p:sp>
      <p:sp>
        <p:nvSpPr>
          <p:cNvPr id="3" name="Title 2"/>
          <p:cNvSpPr>
            <a:spLocks noGrp="1"/>
          </p:cNvSpPr>
          <p:nvPr>
            <p:ph type="title"/>
          </p:nvPr>
        </p:nvSpPr>
        <p:spPr/>
        <p:txBody>
          <a:bodyPr>
            <a:noAutofit/>
          </a:bodyPr>
          <a:lstStyle/>
          <a:p>
            <a:r>
              <a:rPr lang="el-GR" sz="2800" dirty="0"/>
              <a:t>Οδηγία 2008/50/ΕΚ για την ποιότητα του ατμοσφαιρικού αέρα και καθαρότερο αέρα για την Ευρώπη</a:t>
            </a:r>
          </a:p>
        </p:txBody>
      </p:sp>
    </p:spTree>
    <p:extLst>
      <p:ext uri="{BB962C8B-B14F-4D97-AF65-F5344CB8AC3E}">
        <p14:creationId xmlns:p14="http://schemas.microsoft.com/office/powerpoint/2010/main" val="1454675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Οριακές τιμές διοξειδίου του θείου</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417638"/>
            <a:ext cx="613458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569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2800" dirty="0"/>
              <a:t>Οριακές τιμές διοξειδίου του αζώτου και οξείδια του αζώτου</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7299" y="1481138"/>
            <a:ext cx="586940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414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z="4400" dirty="0"/>
              <a:t>Οριακές τιμές μολύβδου</a:t>
            </a:r>
            <a:endParaRPr lang="el-G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79911"/>
            <a:ext cx="8229600" cy="332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663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z="4400" dirty="0"/>
              <a:t>Οριακές τιμές βενζολίου</a:t>
            </a:r>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17071"/>
            <a:ext cx="8229600" cy="305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930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z="4400" dirty="0"/>
              <a:t>Οριακές τιμές μονοξειδίου του άνθρακα</a:t>
            </a:r>
            <a:endParaRPr lang="el-G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17071"/>
            <a:ext cx="8229600" cy="305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114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3200" dirty="0"/>
              <a:t>Τιμές στόχου για το αρσενικό, το κάδμιο, το νικέλιο και το βενζο(</a:t>
            </a:r>
            <a:r>
              <a:rPr lang="en-US" sz="3200" dirty="0"/>
              <a:t>a</a:t>
            </a:r>
            <a:r>
              <a:rPr lang="el-GR" sz="3200" dirty="0"/>
              <a:t>)πυρένιο</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0082"/>
            <a:ext cx="8229600" cy="426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81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solidFill>
                  <a:schemeClr val="accent1">
                    <a:lumMod val="75000"/>
                  </a:schemeClr>
                </a:solidFill>
              </a:rPr>
              <a:t>Η ισορροπία που έχει αποκατασταθεί στους βιογαιοχημικούς κύκλους και τα οικοσυστήματα μπορεί να διαταραχθεί από την εισαγωγή ανεπιθύμητων στοιχείων (διάφορες μορφές ενέργειας ή διάφορες ουσίες) με αρνητικές επιπτώσεις στην αρμονία ανάμεσα στη ζωή και το περιβάλλον.</a:t>
            </a:r>
            <a:endParaRPr lang="el-GR" sz="2400" dirty="0">
              <a:solidFill>
                <a:schemeClr val="accent1">
                  <a:lumMod val="75000"/>
                </a:schemeClr>
              </a:solidFill>
            </a:endParaRPr>
          </a:p>
        </p:txBody>
      </p:sp>
      <p:sp>
        <p:nvSpPr>
          <p:cNvPr id="3" name="2 - Τίτλος"/>
          <p:cNvSpPr>
            <a:spLocks noGrp="1"/>
          </p:cNvSpPr>
          <p:nvPr>
            <p:ph type="title"/>
          </p:nvPr>
        </p:nvSpPr>
        <p:spPr/>
        <p:txBody>
          <a:bodyPr/>
          <a:lstStyle/>
          <a:p>
            <a:r>
              <a:rPr lang="el-GR" dirty="0" smtClean="0"/>
              <a:t>Ρύπανση περιβάλλοντος</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48680"/>
          </a:xfrm>
        </p:spPr>
        <p:txBody>
          <a:bodyPr>
            <a:normAutofit/>
          </a:bodyPr>
          <a:lstStyle/>
          <a:p>
            <a:r>
              <a:rPr lang="el-GR" sz="2400" dirty="0"/>
              <a:t>Οριακές τιμές ΑΣ</a:t>
            </a:r>
            <a:r>
              <a:rPr lang="el-GR" sz="2400" baseline="-25000" dirty="0"/>
              <a:t>10</a:t>
            </a:r>
            <a:r>
              <a:rPr lang="el-GR" sz="2400" dirty="0"/>
              <a:t> και ΑΣ</a:t>
            </a:r>
            <a:r>
              <a:rPr lang="el-GR" sz="2400" baseline="-25000" dirty="0"/>
              <a:t>2,5</a:t>
            </a:r>
            <a:endParaRPr lang="el-GR" sz="2400"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556642"/>
            <a:ext cx="3816424" cy="615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805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z="4400" dirty="0"/>
              <a:t>Οριακές τιμές για το όζον</a:t>
            </a:r>
            <a:endParaRPr lang="el-GR"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17071"/>
            <a:ext cx="8229600" cy="305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098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l-GR" i="1" dirty="0">
              <a:solidFill>
                <a:schemeClr val="accent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endParaRPr lang="el-GR"/>
          </a:p>
        </p:txBody>
      </p:sp>
      <p:sp>
        <p:nvSpPr>
          <p:cNvPr id="4" name="Rectangle 3"/>
          <p:cNvSpPr/>
          <p:nvPr/>
        </p:nvSpPr>
        <p:spPr>
          <a:xfrm>
            <a:off x="473763" y="2967335"/>
            <a:ext cx="8196475" cy="1754326"/>
          </a:xfrm>
          <a:prstGeom prst="rect">
            <a:avLst/>
          </a:prstGeom>
          <a:noFill/>
        </p:spPr>
        <p:txBody>
          <a:bodyPr wrap="none" lIns="91440" tIns="45720" rIns="91440" bIns="45720">
            <a:spAutoFit/>
          </a:bodyPr>
          <a:lstStyle/>
          <a:p>
            <a:pPr algn="ctr"/>
            <a:r>
              <a:rPr lang="el-GR" sz="5400" b="1" i="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ΕΥΧΑΡΙΣΤΩ ΠΟΛΥ </a:t>
            </a:r>
          </a:p>
          <a:p>
            <a:pPr algn="ctr"/>
            <a:r>
              <a:rPr lang="el-GR" sz="5400" b="1" i="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ΓΙΑ ΤΗΝ ΠΡΟΣΟΧΗ ΣΑΣ!</a:t>
            </a:r>
            <a:endParaRPr lang="el-G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691435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b="1" dirty="0" smtClean="0">
                <a:solidFill>
                  <a:schemeClr val="accent2">
                    <a:lumMod val="75000"/>
                  </a:schemeClr>
                </a:solidFill>
              </a:rPr>
              <a:t>Ρύπανση</a:t>
            </a:r>
            <a:r>
              <a:rPr lang="el-GR" dirty="0" smtClean="0">
                <a:solidFill>
                  <a:schemeClr val="accent2">
                    <a:lumMod val="75000"/>
                  </a:schemeClr>
                </a:solidFill>
              </a:rPr>
              <a:t> του περιβάλλοντος: </a:t>
            </a:r>
            <a:r>
              <a:rPr lang="el-GR" dirty="0" smtClean="0">
                <a:solidFill>
                  <a:schemeClr val="accent1">
                    <a:lumMod val="75000"/>
                  </a:schemeClr>
                </a:solidFill>
              </a:rPr>
              <a:t>η παρουσία στο περιβάλλον ρύπων, δηλ. κάθε είδους ουσιών, θορύβου, ακτινοβολίας ή άλλων μορφών ενέργειας, σε ποσότητα, συγκέντρωση ή διάρκεια που μπορούν να προκαλέσουν αρνητικές επιπτώσεις στην υγεία, στους ζωντανούς οργανισμούς και στα οικοσυστήματα ή υλικές ζημιές και γενικά να καταστήσουν το περιβάλλον ακατάλληλο για τις επιθυμητές χρήσεις του.</a:t>
            </a:r>
            <a:endParaRPr lang="el-GR" dirty="0">
              <a:solidFill>
                <a:schemeClr val="accent1">
                  <a:lumMod val="75000"/>
                </a:schemeClr>
              </a:solidFill>
            </a:endParaRPr>
          </a:p>
        </p:txBody>
      </p:sp>
      <p:sp>
        <p:nvSpPr>
          <p:cNvPr id="3" name="2 - Τίτλος"/>
          <p:cNvSpPr>
            <a:spLocks noGrp="1"/>
          </p:cNvSpPr>
          <p:nvPr>
            <p:ph type="title"/>
          </p:nvPr>
        </p:nvSpPr>
        <p:spPr/>
        <p:txBody>
          <a:bodyPr>
            <a:normAutofit/>
          </a:bodyPr>
          <a:lstStyle/>
          <a:p>
            <a:r>
              <a:rPr lang="el-GR" sz="2700" dirty="0" smtClean="0"/>
              <a:t>Ορισμός του Ν. 1650/1986 (για την προστασία του περιβάλλοντος)</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a:bodyPr>
          <a:lstStyle/>
          <a:p>
            <a:r>
              <a:rPr lang="el-GR" dirty="0" smtClean="0">
                <a:solidFill>
                  <a:schemeClr val="accent1">
                    <a:lumMod val="75000"/>
                  </a:schemeClr>
                </a:solidFill>
              </a:rPr>
              <a:t>Η επίδραση της ατμοσφαιρικής ρύπανσης είναι σωρευτική και σπάνια παρατηρείται άμεσα (μόνον σε εξαιρετικές περιπτώσεις όπως συμβαίνει σε ατυχήματα με επιπτώσεις μεγάλης κλίμακας πχ. </a:t>
            </a:r>
            <a:r>
              <a:rPr lang="el-GR" dirty="0" err="1" smtClean="0">
                <a:solidFill>
                  <a:schemeClr val="accent1">
                    <a:lumMod val="75000"/>
                  </a:schemeClr>
                </a:solidFill>
              </a:rPr>
              <a:t>Μομπάλ</a:t>
            </a:r>
            <a:r>
              <a:rPr lang="el-GR" dirty="0" smtClean="0">
                <a:solidFill>
                  <a:schemeClr val="accent1">
                    <a:lumMod val="75000"/>
                  </a:schemeClr>
                </a:solidFill>
              </a:rPr>
              <a:t>, </a:t>
            </a:r>
            <a:r>
              <a:rPr lang="el-GR" dirty="0" err="1" smtClean="0">
                <a:solidFill>
                  <a:schemeClr val="accent1">
                    <a:lumMod val="75000"/>
                  </a:schemeClr>
                </a:solidFill>
              </a:rPr>
              <a:t>Τσερνόμπιλ</a:t>
            </a:r>
            <a:r>
              <a:rPr lang="el-GR" dirty="0" smtClean="0">
                <a:solidFill>
                  <a:schemeClr val="accent1">
                    <a:lumMod val="75000"/>
                  </a:schemeClr>
                </a:solidFill>
              </a:rPr>
              <a:t>).</a:t>
            </a:r>
          </a:p>
          <a:p>
            <a:r>
              <a:rPr lang="el-GR" dirty="0" smtClean="0">
                <a:solidFill>
                  <a:schemeClr val="accent2">
                    <a:lumMod val="75000"/>
                  </a:schemeClr>
                </a:solidFill>
              </a:rPr>
              <a:t>Ποτέ δεν λέμε πέθανε από ατμοσφαιρική ρύπανση.</a:t>
            </a:r>
          </a:p>
          <a:p>
            <a:r>
              <a:rPr lang="el-GR" dirty="0" smtClean="0">
                <a:solidFill>
                  <a:schemeClr val="accent1">
                    <a:lumMod val="75000"/>
                  </a:schemeClr>
                </a:solidFill>
              </a:rPr>
              <a:t>Αλλά εάν η συγκέντρωση των αερίων ρύπων ήταν κάτω από 50 μ</a:t>
            </a:r>
            <a:r>
              <a:rPr lang="en-US" dirty="0" smtClean="0">
                <a:solidFill>
                  <a:schemeClr val="accent1">
                    <a:lumMod val="75000"/>
                  </a:schemeClr>
                </a:solidFill>
              </a:rPr>
              <a:t>g/m</a:t>
            </a:r>
            <a:r>
              <a:rPr lang="en-US" baseline="30000" dirty="0" smtClean="0">
                <a:solidFill>
                  <a:schemeClr val="accent1">
                    <a:lumMod val="75000"/>
                  </a:schemeClr>
                </a:solidFill>
              </a:rPr>
              <a:t>3</a:t>
            </a:r>
            <a:r>
              <a:rPr lang="el-GR" dirty="0" smtClean="0">
                <a:solidFill>
                  <a:schemeClr val="accent1">
                    <a:lumMod val="75000"/>
                  </a:schemeClr>
                </a:solidFill>
              </a:rPr>
              <a:t>, μόνο το 2010 θα γλυτώναμε 5000 θανάτους. (Ανδρίτσος, 2014).</a:t>
            </a:r>
            <a:endParaRPr lang="el-GR" dirty="0">
              <a:solidFill>
                <a:schemeClr val="accent1">
                  <a:lumMod val="75000"/>
                </a:schemeClr>
              </a:solidFill>
            </a:endParaRPr>
          </a:p>
        </p:txBody>
      </p:sp>
      <p:sp>
        <p:nvSpPr>
          <p:cNvPr id="3" name="Τίτλος 2"/>
          <p:cNvSpPr>
            <a:spLocks noGrp="1"/>
          </p:cNvSpPr>
          <p:nvPr>
            <p:ph type="title"/>
          </p:nvPr>
        </p:nvSpPr>
        <p:spPr/>
        <p:txBody>
          <a:bodyPr>
            <a:normAutofit fontScale="90000"/>
          </a:bodyPr>
          <a:lstStyle/>
          <a:p>
            <a:r>
              <a:rPr lang="el-GR" dirty="0" smtClean="0"/>
              <a:t>ΣΥΝΕΙΔΗΤΟΠΟΙΗΣΗ ΤΗΣ ΡΥΠΑΝΣΗΣ</a:t>
            </a:r>
            <a:endParaRPr lang="el-GR" dirty="0"/>
          </a:p>
        </p:txBody>
      </p:sp>
    </p:spTree>
    <p:extLst>
      <p:ext uri="{BB962C8B-B14F-4D97-AF65-F5344CB8AC3E}">
        <p14:creationId xmlns:p14="http://schemas.microsoft.com/office/powerpoint/2010/main" val="459562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85000" lnSpcReduction="10000"/>
          </a:bodyPr>
          <a:lstStyle/>
          <a:p>
            <a:pPr algn="just"/>
            <a:r>
              <a:rPr lang="el-GR" dirty="0">
                <a:solidFill>
                  <a:schemeClr val="accent2">
                    <a:lumMod val="75000"/>
                  </a:schemeClr>
                </a:solidFill>
              </a:rPr>
              <a:t>Ένας από τους βασικούς λόγους που ανάγκαζαν τις πρώτες φυλές σε μετακίνηση ήταν η δυσοσμία και η ρύπανση του περιβάλλοντα χώρου τους εξαιτίας των απορριμμάτων που δημιουργούσαν. </a:t>
            </a:r>
            <a:endParaRPr lang="el-GR" dirty="0" smtClean="0">
              <a:solidFill>
                <a:schemeClr val="accent2">
                  <a:lumMod val="75000"/>
                </a:schemeClr>
              </a:solidFill>
            </a:endParaRPr>
          </a:p>
          <a:p>
            <a:pPr algn="just"/>
            <a:r>
              <a:rPr lang="el-GR" dirty="0">
                <a:solidFill>
                  <a:schemeClr val="accent1">
                    <a:lumMod val="75000"/>
                  </a:schemeClr>
                </a:solidFill>
              </a:rPr>
              <a:t>Με την ανακάλυψη και χρήση της φωτιάς ο άνθρωπος άρχισε να ρυπαίνει του εσωτερικούς χώρους εγκατάστασης με τα προϊόντα της ατελούς καύσης. </a:t>
            </a:r>
            <a:endParaRPr lang="el-GR" dirty="0" smtClean="0">
              <a:solidFill>
                <a:schemeClr val="accent1">
                  <a:lumMod val="75000"/>
                </a:schemeClr>
              </a:solidFill>
            </a:endParaRPr>
          </a:p>
          <a:p>
            <a:pPr algn="just"/>
            <a:r>
              <a:rPr lang="el-GR" dirty="0">
                <a:solidFill>
                  <a:schemeClr val="accent2">
                    <a:lumMod val="75000"/>
                  </a:schemeClr>
                </a:solidFill>
              </a:rPr>
              <a:t>Αυτό το γεγονός οδήγησε στην ανακάλυψη της καμινάδας για να απομακρύνει τέτοια προϊόντα στους εξωτερικούς χώρους. </a:t>
            </a:r>
            <a:endParaRPr lang="en-US" dirty="0" smtClean="0">
              <a:solidFill>
                <a:schemeClr val="accent2">
                  <a:lumMod val="75000"/>
                </a:schemeClr>
              </a:solidFill>
            </a:endParaRPr>
          </a:p>
          <a:p>
            <a:pPr algn="just"/>
            <a:r>
              <a:rPr lang="en-US" dirty="0" smtClean="0">
                <a:solidFill>
                  <a:schemeClr val="accent1">
                    <a:lumMod val="75000"/>
                  </a:schemeClr>
                </a:solidFill>
              </a:rPr>
              <a:t>A</a:t>
            </a:r>
            <a:r>
              <a:rPr lang="el-GR" dirty="0" smtClean="0">
                <a:solidFill>
                  <a:schemeClr val="accent1">
                    <a:lumMod val="75000"/>
                  </a:schemeClr>
                </a:solidFill>
              </a:rPr>
              <a:t>ποτέλεσμα, </a:t>
            </a:r>
            <a:r>
              <a:rPr lang="el-GR" dirty="0">
                <a:solidFill>
                  <a:schemeClr val="accent1">
                    <a:lumMod val="75000"/>
                  </a:schemeClr>
                </a:solidFill>
              </a:rPr>
              <a:t>η ατμόσφαιρα σε πυκνοκατοικημένες περιοχές να είναι </a:t>
            </a:r>
            <a:r>
              <a:rPr lang="el-GR" dirty="0" smtClean="0">
                <a:solidFill>
                  <a:schemeClr val="accent1">
                    <a:lumMod val="75000"/>
                  </a:schemeClr>
                </a:solidFill>
              </a:rPr>
              <a:t>καπνώδης (</a:t>
            </a:r>
            <a:r>
              <a:rPr lang="el-GR" dirty="0" err="1" smtClean="0">
                <a:solidFill>
                  <a:schemeClr val="accent1">
                    <a:lumMod val="75000"/>
                  </a:schemeClr>
                </a:solidFill>
              </a:rPr>
              <a:t>Ζανής</a:t>
            </a:r>
            <a:r>
              <a:rPr lang="el-GR" dirty="0" smtClean="0">
                <a:solidFill>
                  <a:schemeClr val="accent1">
                    <a:lumMod val="75000"/>
                  </a:schemeClr>
                </a:solidFill>
              </a:rPr>
              <a:t>, 2014). </a:t>
            </a:r>
            <a:endParaRPr lang="el-GR" dirty="0">
              <a:solidFill>
                <a:schemeClr val="accent1">
                  <a:lumMod val="75000"/>
                </a:schemeClr>
              </a:solidFill>
            </a:endParaRPr>
          </a:p>
        </p:txBody>
      </p:sp>
      <p:sp>
        <p:nvSpPr>
          <p:cNvPr id="3" name="Τίτλος 2"/>
          <p:cNvSpPr>
            <a:spLocks noGrp="1"/>
          </p:cNvSpPr>
          <p:nvPr>
            <p:ph type="title"/>
          </p:nvPr>
        </p:nvSpPr>
        <p:spPr/>
        <p:txBody>
          <a:bodyPr>
            <a:normAutofit fontScale="90000"/>
          </a:bodyPr>
          <a:lstStyle/>
          <a:p>
            <a:r>
              <a:rPr lang="el-GR" dirty="0" smtClean="0"/>
              <a:t>ΙΣΤΟΡΙΚΑ ΣΤΟΙΧΕΙΑ ΤΗΣ ΡΥΠΑΝΣΗΣ</a:t>
            </a:r>
            <a:endParaRPr lang="el-GR" dirty="0"/>
          </a:p>
        </p:txBody>
      </p:sp>
    </p:spTree>
    <p:extLst>
      <p:ext uri="{BB962C8B-B14F-4D97-AF65-F5344CB8AC3E}">
        <p14:creationId xmlns:p14="http://schemas.microsoft.com/office/powerpoint/2010/main" val="4250953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77500" lnSpcReduction="20000"/>
          </a:bodyPr>
          <a:lstStyle/>
          <a:p>
            <a:r>
              <a:rPr lang="el-GR" dirty="0">
                <a:solidFill>
                  <a:schemeClr val="accent1">
                    <a:lumMod val="75000"/>
                  </a:schemeClr>
                </a:solidFill>
              </a:rPr>
              <a:t>Προβλήματα ρύπανσης του περιβάλλοντος </a:t>
            </a:r>
            <a:r>
              <a:rPr lang="el-GR" dirty="0" smtClean="0">
                <a:solidFill>
                  <a:schemeClr val="accent1">
                    <a:lumMod val="75000"/>
                  </a:schemeClr>
                </a:solidFill>
              </a:rPr>
              <a:t>υπήρξαν και </a:t>
            </a:r>
            <a:r>
              <a:rPr lang="el-GR" dirty="0">
                <a:solidFill>
                  <a:schemeClr val="accent1">
                    <a:lumMod val="75000"/>
                  </a:schemeClr>
                </a:solidFill>
              </a:rPr>
              <a:t>στην αρχαιότητα.</a:t>
            </a:r>
          </a:p>
          <a:p>
            <a:r>
              <a:rPr lang="el-GR" dirty="0">
                <a:solidFill>
                  <a:schemeClr val="accent2">
                    <a:lumMod val="75000"/>
                  </a:schemeClr>
                </a:solidFill>
              </a:rPr>
              <a:t>Η πρώτη νομοθεσία για τον έλεγχο της </a:t>
            </a:r>
            <a:r>
              <a:rPr lang="el-GR" dirty="0" smtClean="0">
                <a:solidFill>
                  <a:schemeClr val="accent2">
                    <a:lumMod val="75000"/>
                  </a:schemeClr>
                </a:solidFill>
              </a:rPr>
              <a:t>αέριας ρύπανσης </a:t>
            </a:r>
            <a:r>
              <a:rPr lang="el-GR" dirty="0">
                <a:solidFill>
                  <a:schemeClr val="accent2">
                    <a:lumMod val="75000"/>
                  </a:schemeClr>
                </a:solidFill>
              </a:rPr>
              <a:t>έγινε στην Αγγλία το 1273, κατά </a:t>
            </a:r>
            <a:r>
              <a:rPr lang="el-GR" dirty="0" smtClean="0">
                <a:solidFill>
                  <a:schemeClr val="accent2">
                    <a:lumMod val="75000"/>
                  </a:schemeClr>
                </a:solidFill>
              </a:rPr>
              <a:t>τη διάρκεια </a:t>
            </a:r>
            <a:r>
              <a:rPr lang="el-GR" dirty="0">
                <a:solidFill>
                  <a:schemeClr val="accent2">
                    <a:lumMod val="75000"/>
                  </a:schemeClr>
                </a:solidFill>
              </a:rPr>
              <a:t>τη βασιλείας του Edward I. Μερικά </a:t>
            </a:r>
            <a:r>
              <a:rPr lang="el-GR" dirty="0" smtClean="0">
                <a:solidFill>
                  <a:schemeClr val="accent2">
                    <a:lumMod val="75000"/>
                  </a:schemeClr>
                </a:solidFill>
              </a:rPr>
              <a:t>χρόνια αργότερα</a:t>
            </a:r>
            <a:r>
              <a:rPr lang="el-GR" dirty="0">
                <a:solidFill>
                  <a:schemeClr val="accent2">
                    <a:lumMod val="75000"/>
                  </a:schemeClr>
                </a:solidFill>
              </a:rPr>
              <a:t>, το 1307, με βασιλική </a:t>
            </a:r>
            <a:r>
              <a:rPr lang="el-GR" dirty="0" smtClean="0">
                <a:solidFill>
                  <a:schemeClr val="accent2">
                    <a:lumMod val="75000"/>
                  </a:schemeClr>
                </a:solidFill>
              </a:rPr>
              <a:t> διαταγή απαγορεύτηκε </a:t>
            </a:r>
            <a:r>
              <a:rPr lang="el-GR" dirty="0">
                <a:solidFill>
                  <a:schemeClr val="accent2">
                    <a:lumMod val="75000"/>
                  </a:schemeClr>
                </a:solidFill>
              </a:rPr>
              <a:t>η χρήση του κάρβουνου μέσα </a:t>
            </a:r>
            <a:r>
              <a:rPr lang="el-GR" dirty="0" smtClean="0">
                <a:solidFill>
                  <a:schemeClr val="accent2">
                    <a:lumMod val="75000"/>
                  </a:schemeClr>
                </a:solidFill>
              </a:rPr>
              <a:t>στο Λονδίνο</a:t>
            </a:r>
            <a:r>
              <a:rPr lang="el-GR" dirty="0">
                <a:solidFill>
                  <a:schemeClr val="accent2">
                    <a:lumMod val="75000"/>
                  </a:schemeClr>
                </a:solidFill>
              </a:rPr>
              <a:t>.</a:t>
            </a:r>
          </a:p>
          <a:p>
            <a:r>
              <a:rPr lang="el-GR" dirty="0">
                <a:solidFill>
                  <a:schemeClr val="accent1">
                    <a:lumMod val="75000"/>
                  </a:schemeClr>
                </a:solidFill>
              </a:rPr>
              <a:t>Τα αποτελέσματα της αέριας ρύπανσης </a:t>
            </a:r>
            <a:r>
              <a:rPr lang="el-GR" dirty="0" smtClean="0">
                <a:solidFill>
                  <a:schemeClr val="accent1">
                    <a:lumMod val="75000"/>
                  </a:schemeClr>
                </a:solidFill>
              </a:rPr>
              <a:t>εμφανίζονται πολλές </a:t>
            </a:r>
            <a:r>
              <a:rPr lang="el-GR" dirty="0">
                <a:solidFill>
                  <a:schemeClr val="accent1">
                    <a:lumMod val="75000"/>
                  </a:schemeClr>
                </a:solidFill>
              </a:rPr>
              <a:t>φορές μετά από πολύχρονη έκθεση με </a:t>
            </a:r>
            <a:r>
              <a:rPr lang="el-GR" dirty="0" smtClean="0">
                <a:solidFill>
                  <a:schemeClr val="accent1">
                    <a:lumMod val="75000"/>
                  </a:schemeClr>
                </a:solidFill>
              </a:rPr>
              <a:t>τη μορφή </a:t>
            </a:r>
            <a:r>
              <a:rPr lang="el-GR" dirty="0">
                <a:solidFill>
                  <a:schemeClr val="accent1">
                    <a:lumMod val="75000"/>
                  </a:schemeClr>
                </a:solidFill>
              </a:rPr>
              <a:t>χρόνιας βρογχίτιδας, καρκίνου του </a:t>
            </a:r>
            <a:r>
              <a:rPr lang="el-GR" dirty="0" smtClean="0">
                <a:solidFill>
                  <a:schemeClr val="accent1">
                    <a:lumMod val="75000"/>
                  </a:schemeClr>
                </a:solidFill>
              </a:rPr>
              <a:t>λάρυγγα και </a:t>
            </a:r>
            <a:r>
              <a:rPr lang="el-GR" dirty="0">
                <a:solidFill>
                  <a:schemeClr val="accent1">
                    <a:lumMod val="75000"/>
                  </a:schemeClr>
                </a:solidFill>
              </a:rPr>
              <a:t>άλλων αναπνευστικών προβλημάτων. Η </a:t>
            </a:r>
            <a:r>
              <a:rPr lang="el-GR" dirty="0" smtClean="0">
                <a:solidFill>
                  <a:schemeClr val="accent1">
                    <a:lumMod val="75000"/>
                  </a:schemeClr>
                </a:solidFill>
              </a:rPr>
              <a:t>χρόνια βρογχίτιδα </a:t>
            </a:r>
            <a:r>
              <a:rPr lang="el-GR" dirty="0">
                <a:solidFill>
                  <a:schemeClr val="accent1">
                    <a:lumMod val="75000"/>
                  </a:schemeClr>
                </a:solidFill>
              </a:rPr>
              <a:t>έγινε γνωστή εκτός της Αγγλίας με </a:t>
            </a:r>
            <a:r>
              <a:rPr lang="el-GR" dirty="0" smtClean="0">
                <a:solidFill>
                  <a:schemeClr val="accent1">
                    <a:lumMod val="75000"/>
                  </a:schemeClr>
                </a:solidFill>
              </a:rPr>
              <a:t>το όνομα </a:t>
            </a:r>
            <a:r>
              <a:rPr lang="el-GR" dirty="0">
                <a:solidFill>
                  <a:schemeClr val="accent1">
                    <a:lumMod val="75000"/>
                  </a:schemeClr>
                </a:solidFill>
              </a:rPr>
              <a:t>«η αγγλική ασθένεια</a:t>
            </a:r>
            <a:r>
              <a:rPr lang="el-GR" dirty="0" smtClean="0">
                <a:solidFill>
                  <a:schemeClr val="accent1">
                    <a:lumMod val="75000"/>
                  </a:schemeClr>
                </a:solidFill>
              </a:rPr>
              <a:t>».</a:t>
            </a:r>
            <a:endParaRPr lang="el-GR" dirty="0">
              <a:solidFill>
                <a:schemeClr val="accent1">
                  <a:lumMod val="75000"/>
                </a:schemeClr>
              </a:solidFill>
            </a:endParaRPr>
          </a:p>
          <a:p>
            <a:r>
              <a:rPr lang="el-GR" dirty="0">
                <a:solidFill>
                  <a:schemeClr val="accent2">
                    <a:lumMod val="75000"/>
                  </a:schemeClr>
                </a:solidFill>
              </a:rPr>
              <a:t>O Shakespeare κατέγραψε μία </a:t>
            </a:r>
            <a:r>
              <a:rPr lang="el-GR" dirty="0" smtClean="0">
                <a:solidFill>
                  <a:schemeClr val="accent2">
                    <a:lumMod val="75000"/>
                  </a:schemeClr>
                </a:solidFill>
              </a:rPr>
              <a:t>παρατήρηση ρύπανσης </a:t>
            </a:r>
            <a:r>
              <a:rPr lang="el-GR" dirty="0">
                <a:solidFill>
                  <a:schemeClr val="accent2">
                    <a:lumMod val="75000"/>
                  </a:schemeClr>
                </a:solidFill>
              </a:rPr>
              <a:t>στον «</a:t>
            </a:r>
            <a:r>
              <a:rPr lang="en-US" dirty="0">
                <a:solidFill>
                  <a:schemeClr val="accent2">
                    <a:lumMod val="75000"/>
                  </a:schemeClr>
                </a:solidFill>
              </a:rPr>
              <a:t>Hamlet</a:t>
            </a:r>
            <a:r>
              <a:rPr lang="en-US" dirty="0" smtClean="0">
                <a:solidFill>
                  <a:schemeClr val="accent2">
                    <a:lumMod val="75000"/>
                  </a:schemeClr>
                </a:solidFill>
              </a:rPr>
              <a:t>»</a:t>
            </a:r>
            <a:r>
              <a:rPr lang="el-GR" dirty="0" smtClean="0">
                <a:solidFill>
                  <a:schemeClr val="accent2">
                    <a:lumMod val="75000"/>
                  </a:schemeClr>
                </a:solidFill>
              </a:rPr>
              <a:t> (Ανδρίτσος, 2014).</a:t>
            </a:r>
            <a:endParaRPr lang="el-GR" dirty="0">
              <a:solidFill>
                <a:schemeClr val="accent2">
                  <a:lumMod val="75000"/>
                </a:schemeClr>
              </a:solidFill>
            </a:endParaRPr>
          </a:p>
        </p:txBody>
      </p:sp>
      <p:sp>
        <p:nvSpPr>
          <p:cNvPr id="3" name="Τίτλος 2"/>
          <p:cNvSpPr>
            <a:spLocks noGrp="1"/>
          </p:cNvSpPr>
          <p:nvPr>
            <p:ph type="title"/>
          </p:nvPr>
        </p:nvSpPr>
        <p:spPr/>
        <p:txBody>
          <a:bodyPr>
            <a:normAutofit fontScale="90000"/>
          </a:bodyPr>
          <a:lstStyle/>
          <a:p>
            <a:r>
              <a:rPr lang="el-GR" dirty="0"/>
              <a:t>ΙΣΤΟΡΙΚΑ ΣΤΟΙΧΕΙΑ ΤΗΣ ΡΥΠΑΝΣΗΣ</a:t>
            </a:r>
          </a:p>
        </p:txBody>
      </p:sp>
    </p:spTree>
    <p:extLst>
      <p:ext uri="{BB962C8B-B14F-4D97-AF65-F5344CB8AC3E}">
        <p14:creationId xmlns:p14="http://schemas.microsoft.com/office/powerpoint/2010/main" val="1616854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481328"/>
            <a:ext cx="8229600" cy="4611968"/>
          </a:xfrm>
        </p:spPr>
        <p:txBody>
          <a:bodyPr>
            <a:noAutofit/>
          </a:bodyPr>
          <a:lstStyle/>
          <a:p>
            <a:pPr algn="just"/>
            <a:r>
              <a:rPr lang="el-GR" sz="1900" dirty="0" smtClean="0">
                <a:solidFill>
                  <a:schemeClr val="accent2">
                    <a:lumMod val="75000"/>
                  </a:schemeClr>
                </a:solidFill>
              </a:rPr>
              <a:t>Πολλοί </a:t>
            </a:r>
            <a:r>
              <a:rPr lang="el-GR" sz="1900" dirty="0">
                <a:solidFill>
                  <a:schemeClr val="accent2">
                    <a:lumMod val="75000"/>
                  </a:schemeClr>
                </a:solidFill>
              </a:rPr>
              <a:t>θάνατοι προκλήθηκαν από την ξαφνική και έντονη ρύπανση </a:t>
            </a:r>
            <a:r>
              <a:rPr lang="el-GR" sz="1900" dirty="0" smtClean="0">
                <a:solidFill>
                  <a:schemeClr val="accent2">
                    <a:lumMod val="75000"/>
                  </a:schemeClr>
                </a:solidFill>
              </a:rPr>
              <a:t>τα τελευταία </a:t>
            </a:r>
            <a:r>
              <a:rPr lang="el-GR" sz="1900" dirty="0">
                <a:solidFill>
                  <a:schemeClr val="accent2">
                    <a:lumMod val="75000"/>
                  </a:schemeClr>
                </a:solidFill>
              </a:rPr>
              <a:t>100 χρόνια:</a:t>
            </a:r>
          </a:p>
          <a:p>
            <a:pPr marL="109728" indent="0" algn="just">
              <a:buNone/>
            </a:pPr>
            <a:r>
              <a:rPr lang="el-GR" sz="1900" dirty="0">
                <a:solidFill>
                  <a:schemeClr val="bg2">
                    <a:lumMod val="25000"/>
                  </a:schemeClr>
                </a:solidFill>
              </a:rPr>
              <a:t>(1) Λόγω της έντονης ρύπανσης από το διοξείδιο του θείου και της </a:t>
            </a:r>
            <a:r>
              <a:rPr lang="el-GR" sz="1900" dirty="0" smtClean="0">
                <a:solidFill>
                  <a:schemeClr val="bg2">
                    <a:lumMod val="25000"/>
                  </a:schemeClr>
                </a:solidFill>
              </a:rPr>
              <a:t>θερμοκρασιακής αναστροφής </a:t>
            </a:r>
            <a:r>
              <a:rPr lang="el-GR" sz="1900" dirty="0">
                <a:solidFill>
                  <a:schemeClr val="bg2">
                    <a:lumMod val="25000"/>
                  </a:schemeClr>
                </a:solidFill>
              </a:rPr>
              <a:t>περίπου 60 άτομα έχασαν τη ζωή τους τον Δεκέμβριο του 1932 </a:t>
            </a:r>
            <a:r>
              <a:rPr lang="el-GR" sz="1900" dirty="0" smtClean="0">
                <a:solidFill>
                  <a:schemeClr val="bg2">
                    <a:lumMod val="25000"/>
                  </a:schemeClr>
                </a:solidFill>
              </a:rPr>
              <a:t>στο </a:t>
            </a:r>
            <a:r>
              <a:rPr lang="en-US" sz="1900" dirty="0" err="1" smtClean="0">
                <a:solidFill>
                  <a:schemeClr val="bg2">
                    <a:lumMod val="25000"/>
                  </a:schemeClr>
                </a:solidFill>
              </a:rPr>
              <a:t>Seraign</a:t>
            </a:r>
            <a:r>
              <a:rPr lang="en-US" sz="1900" dirty="0" smtClean="0">
                <a:solidFill>
                  <a:schemeClr val="bg2">
                    <a:lumMod val="25000"/>
                  </a:schemeClr>
                </a:solidFill>
              </a:rPr>
              <a:t> </a:t>
            </a:r>
            <a:r>
              <a:rPr lang="el-GR" sz="1900" dirty="0">
                <a:solidFill>
                  <a:schemeClr val="bg2">
                    <a:lumMod val="25000"/>
                  </a:schemeClr>
                </a:solidFill>
              </a:rPr>
              <a:t>του Βελγίου.</a:t>
            </a:r>
          </a:p>
          <a:p>
            <a:pPr marL="109728" indent="0" algn="just">
              <a:buNone/>
            </a:pPr>
            <a:r>
              <a:rPr lang="el-GR" sz="1900" dirty="0">
                <a:solidFill>
                  <a:schemeClr val="accent2">
                    <a:lumMod val="75000"/>
                  </a:schemeClr>
                </a:solidFill>
              </a:rPr>
              <a:t>(2) Για το ίδιο λόγο, τον Οκτώβριο του 1948, 20 άτομα έχασαν τη ζωή τους </a:t>
            </a:r>
            <a:r>
              <a:rPr lang="el-GR" sz="1900" dirty="0" smtClean="0">
                <a:solidFill>
                  <a:schemeClr val="accent2">
                    <a:lumMod val="75000"/>
                  </a:schemeClr>
                </a:solidFill>
              </a:rPr>
              <a:t>και περισσότεροι </a:t>
            </a:r>
            <a:r>
              <a:rPr lang="el-GR" sz="1900" dirty="0">
                <a:solidFill>
                  <a:schemeClr val="accent2">
                    <a:lumMod val="75000"/>
                  </a:schemeClr>
                </a:solidFill>
              </a:rPr>
              <a:t>από 6000 αρρώστησαν στο </a:t>
            </a:r>
            <a:r>
              <a:rPr lang="el-GR" sz="1900" dirty="0" err="1">
                <a:solidFill>
                  <a:schemeClr val="accent2">
                    <a:lumMod val="75000"/>
                  </a:schemeClr>
                </a:solidFill>
              </a:rPr>
              <a:t>Donora</a:t>
            </a:r>
            <a:r>
              <a:rPr lang="el-GR" sz="1900" dirty="0">
                <a:solidFill>
                  <a:schemeClr val="accent2">
                    <a:lumMod val="75000"/>
                  </a:schemeClr>
                </a:solidFill>
              </a:rPr>
              <a:t> </a:t>
            </a:r>
            <a:r>
              <a:rPr lang="el-GR" sz="1900" dirty="0" smtClean="0">
                <a:solidFill>
                  <a:schemeClr val="accent2">
                    <a:lumMod val="75000"/>
                  </a:schemeClr>
                </a:solidFill>
              </a:rPr>
              <a:t>της </a:t>
            </a:r>
            <a:r>
              <a:rPr lang="el-GR" sz="1900" dirty="0" err="1" smtClean="0">
                <a:solidFill>
                  <a:schemeClr val="accent2">
                    <a:lumMod val="75000"/>
                  </a:schemeClr>
                </a:solidFill>
              </a:rPr>
              <a:t>Πενσυλβάνιας</a:t>
            </a:r>
            <a:r>
              <a:rPr lang="el-GR" sz="1900" dirty="0" smtClean="0">
                <a:solidFill>
                  <a:schemeClr val="accent2">
                    <a:lumMod val="75000"/>
                  </a:schemeClr>
                </a:solidFill>
              </a:rPr>
              <a:t>.</a:t>
            </a:r>
          </a:p>
          <a:p>
            <a:pPr marL="109728" indent="0">
              <a:buNone/>
            </a:pPr>
            <a:r>
              <a:rPr lang="el-GR" sz="1900" dirty="0">
                <a:solidFill>
                  <a:schemeClr val="bg2">
                    <a:lumMod val="25000"/>
                  </a:schemeClr>
                </a:solidFill>
              </a:rPr>
              <a:t>(3) Το χειρότερο επεισόδιο ατμοσφαιρικής ρύπανσης είναι το επεισόδιο του </a:t>
            </a:r>
            <a:r>
              <a:rPr lang="el-GR" sz="1900" dirty="0" smtClean="0">
                <a:solidFill>
                  <a:schemeClr val="bg2">
                    <a:lumMod val="25000"/>
                  </a:schemeClr>
                </a:solidFill>
              </a:rPr>
              <a:t>Λονδίνου, που </a:t>
            </a:r>
            <a:r>
              <a:rPr lang="el-GR" sz="1900" dirty="0">
                <a:solidFill>
                  <a:schemeClr val="bg2">
                    <a:lumMod val="25000"/>
                  </a:schemeClr>
                </a:solidFill>
              </a:rPr>
              <a:t>συνέβη μεταξύ 5 και 9 Δεκεμβρίου 1952 στο Λονδίνο, λόγω </a:t>
            </a:r>
            <a:r>
              <a:rPr lang="el-GR" sz="1900" dirty="0" smtClean="0">
                <a:solidFill>
                  <a:schemeClr val="bg2">
                    <a:lumMod val="25000"/>
                  </a:schemeClr>
                </a:solidFill>
              </a:rPr>
              <a:t>αντίστοιχων συνθηκών </a:t>
            </a:r>
            <a:r>
              <a:rPr lang="el-GR" sz="1900" dirty="0">
                <a:solidFill>
                  <a:schemeClr val="bg2">
                    <a:lumMod val="25000"/>
                  </a:schemeClr>
                </a:solidFill>
              </a:rPr>
              <a:t>με το </a:t>
            </a:r>
            <a:r>
              <a:rPr lang="el-GR" sz="1900" dirty="0" err="1">
                <a:solidFill>
                  <a:schemeClr val="bg2">
                    <a:lumMod val="25000"/>
                  </a:schemeClr>
                </a:solidFill>
              </a:rPr>
              <a:t>Seraign</a:t>
            </a:r>
            <a:r>
              <a:rPr lang="el-GR" sz="1900" dirty="0">
                <a:solidFill>
                  <a:schemeClr val="bg2">
                    <a:lumMod val="25000"/>
                  </a:schemeClr>
                </a:solidFill>
              </a:rPr>
              <a:t>. Πιστεύεται ότι περίπου 12000 άτομα έχασαν τη ζωή </a:t>
            </a:r>
            <a:r>
              <a:rPr lang="el-GR" sz="1900" dirty="0" smtClean="0">
                <a:solidFill>
                  <a:schemeClr val="bg2">
                    <a:lumMod val="25000"/>
                  </a:schemeClr>
                </a:solidFill>
              </a:rPr>
              <a:t>τους</a:t>
            </a:r>
            <a:r>
              <a:rPr lang="el-GR" sz="1900" dirty="0">
                <a:solidFill>
                  <a:schemeClr val="bg2">
                    <a:lumMod val="25000"/>
                  </a:schemeClr>
                </a:solidFill>
              </a:rPr>
              <a:t> </a:t>
            </a:r>
            <a:r>
              <a:rPr lang="el-GR" sz="1900" dirty="0" smtClean="0">
                <a:solidFill>
                  <a:schemeClr val="bg2">
                    <a:lumMod val="25000"/>
                  </a:schemeClr>
                </a:solidFill>
              </a:rPr>
              <a:t>από </a:t>
            </a:r>
            <a:r>
              <a:rPr lang="el-GR" sz="1900" dirty="0">
                <a:solidFill>
                  <a:schemeClr val="bg2">
                    <a:lumMod val="25000"/>
                  </a:schemeClr>
                </a:solidFill>
              </a:rPr>
              <a:t>το «νέφος» που δημιουργήθηκε, στο οποίο η συγκέντρωση του SO2 ήταν </a:t>
            </a:r>
            <a:r>
              <a:rPr lang="el-GR" sz="1900" dirty="0" smtClean="0">
                <a:solidFill>
                  <a:schemeClr val="bg2">
                    <a:lumMod val="25000"/>
                  </a:schemeClr>
                </a:solidFill>
              </a:rPr>
              <a:t>7 φορές </a:t>
            </a:r>
            <a:r>
              <a:rPr lang="el-GR" sz="1900" dirty="0">
                <a:solidFill>
                  <a:schemeClr val="bg2">
                    <a:lumMod val="25000"/>
                  </a:schemeClr>
                </a:solidFill>
              </a:rPr>
              <a:t>μεγαλύτερη των κανονικών </a:t>
            </a:r>
            <a:r>
              <a:rPr lang="el-GR" sz="1900" dirty="0" smtClean="0">
                <a:solidFill>
                  <a:schemeClr val="bg2">
                    <a:lumMod val="25000"/>
                  </a:schemeClr>
                </a:solidFill>
              </a:rPr>
              <a:t>επιπέδων </a:t>
            </a:r>
            <a:r>
              <a:rPr lang="el-GR" sz="1900" dirty="0">
                <a:solidFill>
                  <a:schemeClr val="bg2">
                    <a:lumMod val="25000"/>
                  </a:schemeClr>
                </a:solidFill>
              </a:rPr>
              <a:t>(Ανδρίτσος, 2014</a:t>
            </a:r>
            <a:r>
              <a:rPr lang="el-GR" sz="1900" dirty="0" smtClean="0">
                <a:solidFill>
                  <a:schemeClr val="bg2">
                    <a:lumMod val="25000"/>
                  </a:schemeClr>
                </a:solidFill>
              </a:rPr>
              <a:t>).</a:t>
            </a:r>
            <a:endParaRPr lang="el-GR" sz="1900" dirty="0">
              <a:solidFill>
                <a:schemeClr val="bg2">
                  <a:lumMod val="25000"/>
                </a:schemeClr>
              </a:solidFill>
            </a:endParaRPr>
          </a:p>
        </p:txBody>
      </p:sp>
      <p:sp>
        <p:nvSpPr>
          <p:cNvPr id="3" name="Τίτλος 2"/>
          <p:cNvSpPr>
            <a:spLocks noGrp="1"/>
          </p:cNvSpPr>
          <p:nvPr>
            <p:ph type="title"/>
          </p:nvPr>
        </p:nvSpPr>
        <p:spPr/>
        <p:txBody>
          <a:bodyPr>
            <a:normAutofit fontScale="90000"/>
          </a:bodyPr>
          <a:lstStyle/>
          <a:p>
            <a:r>
              <a:rPr lang="el-GR" dirty="0"/>
              <a:t>ΙΣΤΟΡΙΚΑ ΣΤΟΙΧΕΙΑ ΤΗΣ ΡΥΠΑΝΣΗΣ</a:t>
            </a:r>
          </a:p>
        </p:txBody>
      </p:sp>
    </p:spTree>
    <p:extLst>
      <p:ext uri="{BB962C8B-B14F-4D97-AF65-F5344CB8AC3E}">
        <p14:creationId xmlns:p14="http://schemas.microsoft.com/office/powerpoint/2010/main" val="3097319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2190</TotalTime>
  <Words>2171</Words>
  <Application>Microsoft Office PowerPoint</Application>
  <PresentationFormat>Προβολή στην οθόνη (4:3)</PresentationFormat>
  <Paragraphs>213</Paragraphs>
  <Slides>42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42</vt:i4>
      </vt:variant>
    </vt:vector>
  </HeadingPairs>
  <TitlesOfParts>
    <vt:vector size="49" baseType="lpstr">
      <vt:lpstr>Arial</vt:lpstr>
      <vt:lpstr>Lucida Sans Unicode</vt:lpstr>
      <vt:lpstr>Verdana</vt:lpstr>
      <vt:lpstr>Wingdings</vt:lpstr>
      <vt:lpstr>Wingdings 2</vt:lpstr>
      <vt:lpstr>Wingdings 3</vt:lpstr>
      <vt:lpstr>Συγκέντρωση</vt:lpstr>
      <vt:lpstr>Εισαγωγή στην Αέρια Ρύπανση Διάλεξη στο πλαίσιο του μαθήματος  Ρύπανση και Προστασία Περιβάλλοντος</vt:lpstr>
      <vt:lpstr>Περιβάλλον</vt:lpstr>
      <vt:lpstr>Οικοσύστημα</vt:lpstr>
      <vt:lpstr>Ρύπανση περιβάλλοντος</vt:lpstr>
      <vt:lpstr>Ορισμός του Ν. 1650/1986 (για την προστασία του περιβάλλοντος)</vt:lpstr>
      <vt:lpstr>ΣΥΝΕΙΔΗΤΟΠΟΙΗΣΗ ΤΗΣ ΡΥΠΑΝΣΗΣ</vt:lpstr>
      <vt:lpstr>ΙΣΤΟΡΙΚΑ ΣΤΟΙΧΕΙΑ ΤΗΣ ΡΥΠΑΝΣΗΣ</vt:lpstr>
      <vt:lpstr>ΙΣΤΟΡΙΚΑ ΣΤΟΙΧΕΙΑ ΤΗΣ ΡΥΠΑΝΣΗΣ</vt:lpstr>
      <vt:lpstr>ΙΣΤΟΡΙΚΑ ΣΤΟΙΧΕΙΑ ΤΗΣ ΡΥΠΑΝΣΗΣ</vt:lpstr>
      <vt:lpstr>ΙΣΤΟΡΙΚΑ ΣΤΟΙΧΕΙΑ ΤΗΣ ΡΥΠΑΝΣΗΣ</vt:lpstr>
      <vt:lpstr>ΙΣΤΟΡΙΚΑ ΣΤΟΙΧΕΙΑ ΤΗΣ ΡΥΠΑΝΣΗΣ</vt:lpstr>
      <vt:lpstr>ΙΣΤΟΡΙΚΑ ΣΤΟΙΧΕΙΑ ΤΗΣ ΡΥΠΑΝΣΗΣ</vt:lpstr>
      <vt:lpstr>ΙΣΤΟΡΙΚΑ ΣΤΟΙΧΕΙΑ ΤΗΣ ΡΥΠΑΝΣΗΣ</vt:lpstr>
      <vt:lpstr>Προστασία του περιβάλλοντος</vt:lpstr>
      <vt:lpstr>Ατμόσφαιρα</vt:lpstr>
      <vt:lpstr>Σύσταση της ατμόσφαιρας</vt:lpstr>
      <vt:lpstr>Τα στρώματα της ατμόσφαιρας</vt:lpstr>
      <vt:lpstr>Χημικές – φωτοχημικές αντιδράσεις</vt:lpstr>
      <vt:lpstr>Θερμοκρασιακή αναστροφή</vt:lpstr>
      <vt:lpstr>ΟΡΙΣΜΟΙ</vt:lpstr>
      <vt:lpstr>Ταξινόμηση των ρύπων</vt:lpstr>
      <vt:lpstr>Κατηγοριοποίηση ρύπων ανάλογα με τη χημική τους σύσταση</vt:lpstr>
      <vt:lpstr>Πηγές Ρύπανσης</vt:lpstr>
      <vt:lpstr>ΑΣΤΙΚΕΣ ΚΑΙ ΒΙΟΜΗΧΑΝΙΚΕΣ ΠΗΓΕΣ</vt:lpstr>
      <vt:lpstr>ΑΣΤΙΚΕΣ ΚΑΙ ΒΙΟΜΗΧΑΝΙΚΕΣ ΠΗΓΕΣ</vt:lpstr>
      <vt:lpstr>Εκπεμπόμενοι ρύποι από διάφορες βιομηχανικές δραστηριότητες</vt:lpstr>
      <vt:lpstr>ΓΕΩΡΓΙΚΕΣ ΚΑΙ ΑΓΡΟΤΙΚΕΣ ΠΗΓΕΣ</vt:lpstr>
      <vt:lpstr>ΦΥΣΙΚΕΣ ΠΗΓΕΣ</vt:lpstr>
      <vt:lpstr>Παρουσίαση του PowerPoint</vt:lpstr>
      <vt:lpstr>Κατηγορίες και διαστάσεις της ρύπανσης</vt:lpstr>
      <vt:lpstr>Διεργασίες απομάκρυνσης ρύπων από την ατμόσφαιρα</vt:lpstr>
      <vt:lpstr>Μορφές ατμοσφαιρικών ρύπων</vt:lpstr>
      <vt:lpstr>Οδηγία 2008/50/ΕΚ για την ποιότητα του ατμοσφαιρικού αέρα και καθαρότερο αέρα για την Ευρώπη</vt:lpstr>
      <vt:lpstr>Οριακές τιμές διοξειδίου του θείου</vt:lpstr>
      <vt:lpstr>Οριακές τιμές διοξειδίου του αζώτου και οξείδια του αζώτου</vt:lpstr>
      <vt:lpstr>Οριακές τιμές μολύβδου</vt:lpstr>
      <vt:lpstr>Οριακές τιμές βενζολίου</vt:lpstr>
      <vt:lpstr>Οριακές τιμές μονοξειδίου του άνθρακα</vt:lpstr>
      <vt:lpstr>Τιμές στόχου για το αρσενικό, το κάδμιο, το νικέλιο και το βενζο(a)πυρένιο</vt:lpstr>
      <vt:lpstr>Οριακές τιμές ΑΣ10 και ΑΣ2,5</vt:lpstr>
      <vt:lpstr>Οριακές τιμές για το όζον</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Κοινωνικό μάρκετινγκ και ανακύκλωση αποβλήτων ηλεκτρικού και ηλεκτρονικού εξοπλισμού</dc:title>
  <dc:creator>Stavros</dc:creator>
  <cp:lastModifiedBy>Katerina</cp:lastModifiedBy>
  <cp:revision>150</cp:revision>
  <dcterms:created xsi:type="dcterms:W3CDTF">2015-09-24T13:17:30Z</dcterms:created>
  <dcterms:modified xsi:type="dcterms:W3CDTF">2017-11-15T19:45:23Z</dcterms:modified>
</cp:coreProperties>
</file>