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257" r:id="rId3"/>
    <p:sldId id="258" r:id="rId4"/>
    <p:sldId id="279" r:id="rId5"/>
    <p:sldId id="260" r:id="rId6"/>
    <p:sldId id="263" r:id="rId7"/>
    <p:sldId id="264" r:id="rId8"/>
    <p:sldId id="259" r:id="rId9"/>
    <p:sldId id="278" r:id="rId10"/>
    <p:sldId id="265" r:id="rId11"/>
    <p:sldId id="266" r:id="rId12"/>
    <p:sldId id="261" r:id="rId13"/>
    <p:sldId id="321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319" r:id="rId24"/>
    <p:sldId id="318" r:id="rId25"/>
    <p:sldId id="262" r:id="rId26"/>
    <p:sldId id="308" r:id="rId27"/>
    <p:sldId id="272" r:id="rId28"/>
    <p:sldId id="305" r:id="rId29"/>
    <p:sldId id="307" r:id="rId30"/>
    <p:sldId id="270" r:id="rId31"/>
    <p:sldId id="303" r:id="rId32"/>
    <p:sldId id="304" r:id="rId33"/>
    <p:sldId id="281" r:id="rId34"/>
    <p:sldId id="282" r:id="rId35"/>
    <p:sldId id="283" r:id="rId36"/>
    <p:sldId id="284" r:id="rId37"/>
    <p:sldId id="285" r:id="rId38"/>
    <p:sldId id="286" r:id="rId39"/>
    <p:sldId id="289" r:id="rId40"/>
    <p:sldId id="290" r:id="rId41"/>
    <p:sldId id="291" r:id="rId42"/>
    <p:sldId id="271" r:id="rId43"/>
    <p:sldId id="287" r:id="rId44"/>
    <p:sldId id="292" r:id="rId45"/>
    <p:sldId id="293" r:id="rId46"/>
    <p:sldId id="267" r:id="rId47"/>
    <p:sldId id="306" r:id="rId48"/>
    <p:sldId id="275" r:id="rId49"/>
    <p:sldId id="294" r:id="rId50"/>
    <p:sldId id="276" r:id="rId51"/>
    <p:sldId id="277" r:id="rId52"/>
    <p:sldId id="295" r:id="rId53"/>
    <p:sldId id="296" r:id="rId54"/>
    <p:sldId id="298" r:id="rId55"/>
    <p:sldId id="299" r:id="rId56"/>
    <p:sldId id="301" r:id="rId57"/>
    <p:sldId id="302" r:id="rId58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84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D6C26C-54C8-43AC-86E0-23A5ED6D2C6C}" type="datetimeFigureOut">
              <a:rPr lang="el-GR" smtClean="0"/>
              <a:pPr/>
              <a:t>23/5/2018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9A5756-C384-4029-8D9E-73E04653166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62159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94932D-75AA-468A-8776-91FDC1EA6B6F}" type="slidenum">
              <a:rPr lang="el-GR"/>
              <a:pPr/>
              <a:t>54</a:t>
            </a:fld>
            <a:endParaRPr lang="el-GR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1898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626315-7F59-4B65-8F05-75779EF9CF2B}" type="slidenum">
              <a:rPr lang="el-GR"/>
              <a:pPr/>
              <a:t>55</a:t>
            </a:fld>
            <a:endParaRPr lang="el-GR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3593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94932D-75AA-468A-8776-91FDC1EA6B6F}" type="slidenum">
              <a:rPr lang="el-GR"/>
              <a:pPr/>
              <a:t>56</a:t>
            </a:fld>
            <a:endParaRPr lang="el-GR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73125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23/5/2018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23/5/2018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23/5/2018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23/5/2018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23/5/2018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23/5/2018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23/5/2018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23/5/2018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23/5/2018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23/5/2018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23/5/2018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2CEA3-3058-4D43-AE35-B3DA76CB4003}" type="datetimeFigureOut">
              <a:rPr lang="el-GR" smtClean="0"/>
              <a:pPr/>
              <a:t>23/5/2018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1196753"/>
            <a:ext cx="7772400" cy="4104456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r>
              <a:rPr lang="el-GR" dirty="0" smtClean="0"/>
              <a:t>Η διδασκαλία της γραμματικής στο ελληνικό εκπαιδευτικό πρόγραμμα</a:t>
            </a:r>
            <a:endParaRPr lang="el-G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 lnSpcReduction="10000"/>
          </a:bodyPr>
          <a:lstStyle/>
          <a:p>
            <a:r>
              <a:rPr lang="el-GR" u="sng" dirty="0" smtClean="0"/>
              <a:t>Α.   Συμπληρώνω τις προτάσεις με τη λέξη που λείπει</a:t>
            </a:r>
            <a:r>
              <a:rPr lang="el-GR" dirty="0" smtClean="0"/>
              <a:t>:</a:t>
            </a:r>
          </a:p>
          <a:p>
            <a:r>
              <a:rPr lang="el-GR" i="1" dirty="0" smtClean="0"/>
              <a:t>Έστειλες την επιταγή του Αντώνη; Ναι ….. την έστειλα</a:t>
            </a:r>
            <a:endParaRPr lang="el-GR" dirty="0" smtClean="0"/>
          </a:p>
          <a:p>
            <a:r>
              <a:rPr lang="el-GR" i="1" dirty="0" smtClean="0"/>
              <a:t>Έδωσες το κέντημα της Δόμνας; Ναι ….το έδωσα</a:t>
            </a:r>
            <a:endParaRPr lang="el-GR" dirty="0" smtClean="0"/>
          </a:p>
          <a:p>
            <a:r>
              <a:rPr lang="el-GR" i="1" dirty="0" smtClean="0"/>
              <a:t>Δάνεισες την ομπρέλα σου στη Σούλα; Ναι….. τη δάνεισα</a:t>
            </a:r>
            <a:endParaRPr lang="el-GR" dirty="0" smtClean="0"/>
          </a:p>
          <a:p>
            <a:pPr>
              <a:buNone/>
            </a:pPr>
            <a:r>
              <a:rPr lang="el-GR" sz="1900" i="1" dirty="0" smtClean="0"/>
              <a:t>[ΒΜ, Γ’ τάξη, β’ ενότητα, Η γιαγιά, σελ 64, άσκηση 3]</a:t>
            </a:r>
          </a:p>
          <a:p>
            <a:pPr>
              <a:buNone/>
            </a:pPr>
            <a:r>
              <a:rPr lang="el-GR" sz="2800" b="1" dirty="0" smtClean="0"/>
              <a:t>Στόχος </a:t>
            </a:r>
            <a:r>
              <a:rPr lang="el-GR" sz="2800" dirty="0" smtClean="0"/>
              <a:t>: προτάσεις του τύπου ΥΡΑΑ, όπου το έμμεσο αντικείμενο είναι ουσιαστικό ή αντωνυμία σε γενική πτώση)</a:t>
            </a:r>
          </a:p>
          <a:p>
            <a:endParaRPr lang="el-GR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 fontScale="85000" lnSpcReduction="10000"/>
          </a:bodyPr>
          <a:lstStyle/>
          <a:p>
            <a:r>
              <a:rPr lang="el-GR" u="sng" dirty="0" smtClean="0"/>
              <a:t>Β.   Απαντώ στις ερωτήσεις</a:t>
            </a:r>
            <a:endParaRPr lang="el-GR" dirty="0" smtClean="0"/>
          </a:p>
          <a:p>
            <a:r>
              <a:rPr lang="el-GR" i="1" dirty="0" smtClean="0"/>
              <a:t>Έστειλες την επιταγή του Αντώνη; Ναι του την έστειλα</a:t>
            </a:r>
            <a:endParaRPr lang="el-GR" dirty="0" smtClean="0"/>
          </a:p>
          <a:p>
            <a:r>
              <a:rPr lang="el-GR" i="1" dirty="0" smtClean="0"/>
              <a:t>Έδωσες το κέντημα της Δόμνας; ………………………..</a:t>
            </a:r>
            <a:endParaRPr lang="el-GR" dirty="0" smtClean="0"/>
          </a:p>
          <a:p>
            <a:r>
              <a:rPr lang="el-GR" i="1" dirty="0" smtClean="0"/>
              <a:t>Δάνεισες την ομπρέλα σου στη Σούλα; …………………………..</a:t>
            </a:r>
            <a:endParaRPr lang="el-GR" dirty="0" smtClean="0"/>
          </a:p>
          <a:p>
            <a:pPr>
              <a:buNone/>
            </a:pPr>
            <a:r>
              <a:rPr lang="el-GR" i="1" dirty="0" smtClean="0"/>
              <a:t> </a:t>
            </a:r>
            <a:endParaRPr lang="el-GR" dirty="0" smtClean="0"/>
          </a:p>
          <a:p>
            <a:pPr>
              <a:buNone/>
            </a:pPr>
            <a:r>
              <a:rPr lang="el-GR" i="1" dirty="0" smtClean="0"/>
              <a:t>[ άσκηση πιο ανοικτή  : ο μαθητής απαντά με μια νέα συντακτική δομή που επιβάλλεται από την αντικατάσταση του έμμεσου + άμεσου αντικειμένου. Απαιτεί  την αλλαγή της κατάληξης ρήματος  Δηλαδή ,ο μαθητής δημιουργεί μια καινούργια συντακτική δομή.</a:t>
            </a:r>
          </a:p>
          <a:p>
            <a:pPr>
              <a:buNone/>
            </a:pPr>
            <a:r>
              <a:rPr lang="el-GR" i="1" dirty="0" smtClean="0"/>
              <a:t>-</a:t>
            </a:r>
            <a:r>
              <a:rPr lang="el-GR" i="1" dirty="0" smtClean="0">
                <a:sym typeface="Wingdings" pitchFamily="2" charset="2"/>
              </a:rPr>
              <a:t> </a:t>
            </a:r>
            <a:r>
              <a:rPr lang="el-GR" i="1" dirty="0" smtClean="0">
                <a:solidFill>
                  <a:srgbClr val="92D050"/>
                </a:solidFill>
                <a:sym typeface="Wingdings" pitchFamily="2" charset="2"/>
              </a:rPr>
              <a:t>βλ. ποιοτική διαφορά σε γνωστικό επίπεδο από προηγούμενη άσκηση </a:t>
            </a:r>
            <a:r>
              <a:rPr lang="el-GR" i="1" dirty="0" smtClean="0">
                <a:solidFill>
                  <a:srgbClr val="92D050"/>
                </a:solidFill>
              </a:rPr>
              <a:t> </a:t>
            </a:r>
            <a:endParaRPr lang="el-GR" dirty="0" smtClean="0">
              <a:solidFill>
                <a:srgbClr val="92D050"/>
              </a:solidFill>
            </a:endParaRPr>
          </a:p>
          <a:p>
            <a:endParaRPr lang="el-GR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  <a:solidFill>
            <a:schemeClr val="bg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l-GR" sz="2800" dirty="0" smtClean="0"/>
              <a:t>ΟΙ φράσεις / προτάσεις που δίνονται </a:t>
            </a:r>
            <a:r>
              <a:rPr lang="el-GR" sz="2800" b="1" dirty="0" smtClean="0"/>
              <a:t>ως πρότυπες δομές </a:t>
            </a:r>
          </a:p>
          <a:p>
            <a:pPr>
              <a:buNone/>
            </a:pPr>
            <a:r>
              <a:rPr lang="el-GR" sz="2800" dirty="0" smtClean="0"/>
              <a:t>α. παρουσιάζονται χωρίς συγκείμενο,  </a:t>
            </a:r>
          </a:p>
          <a:p>
            <a:pPr>
              <a:buNone/>
            </a:pPr>
            <a:r>
              <a:rPr lang="el-GR" sz="2800" dirty="0" smtClean="0"/>
              <a:t>β. δεν καταλήγουν σε διατύπωση κανόνων ή αρχών επί της δομής ή/και της λειτουργίας που επιτελεί κατά την χρήση της (μεταγλώσσας).</a:t>
            </a:r>
          </a:p>
          <a:p>
            <a:pPr>
              <a:buNone/>
            </a:pPr>
            <a:r>
              <a:rPr lang="el-GR" sz="2800" dirty="0" smtClean="0"/>
              <a:t>Γ) προωθείται η διαισθητική κατάκτηση των γλωσσικών δομών</a:t>
            </a:r>
            <a:endParaRPr lang="en-US" sz="2800" dirty="0" smtClean="0"/>
          </a:p>
          <a:p>
            <a:pPr>
              <a:buNone/>
            </a:pPr>
            <a:r>
              <a:rPr lang="el-GR" sz="2800" dirty="0" smtClean="0"/>
              <a:t> </a:t>
            </a:r>
          </a:p>
          <a:p>
            <a:pPr>
              <a:buNone/>
            </a:pPr>
            <a:r>
              <a:rPr lang="el-GR" sz="2800" dirty="0" smtClean="0"/>
              <a:t>Γενικά: Αποφεύγεται η ρητή διδασκαλία της γραμματικής</a:t>
            </a:r>
          </a:p>
          <a:p>
            <a:endParaRPr lang="el-GR" sz="2800" dirty="0" smtClean="0"/>
          </a:p>
          <a:p>
            <a:endParaRPr lang="el-GR" dirty="0"/>
          </a:p>
        </p:txBody>
      </p:sp>
      <p:sp>
        <p:nvSpPr>
          <p:cNvPr id="4" name="3 - Ορθογώνιο"/>
          <p:cNvSpPr/>
          <p:nvPr/>
        </p:nvSpPr>
        <p:spPr>
          <a:xfrm>
            <a:off x="395536" y="1166842"/>
            <a:ext cx="6462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l-GR" dirty="0" smtClean="0"/>
          </a:p>
          <a:p>
            <a:r>
              <a:rPr lang="el-GR" dirty="0" smtClean="0"/>
              <a:t> 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dirty="0" smtClean="0"/>
              <a:t>Θεωρητικές παραδοχές στις οποίες στηρίζεται το ΑΠ 1982 και τα εγχειρίδια «Η γλώσσα μου»</a:t>
            </a:r>
            <a:endParaRPr lang="el-GR" sz="28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11560" y="2780928"/>
            <a:ext cx="8229600" cy="355699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l-GR" dirty="0"/>
              <a:t>Γενική Μετασχηματιστική γραμματική ( Ν. </a:t>
            </a:r>
            <a:r>
              <a:rPr lang="en-US" dirty="0"/>
              <a:t>Chomsky</a:t>
            </a:r>
            <a:r>
              <a:rPr lang="en-US" dirty="0" smtClean="0"/>
              <a:t>)</a:t>
            </a:r>
            <a:endParaRPr lang="el-GR" dirty="0" smtClean="0"/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Γλωσσικά επίπεδα συγκρότησης της γλώσσας ως σύστημα 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91401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1. «γλωσσική ικανότητα» -</a:t>
            </a:r>
            <a:br>
              <a:rPr lang="el-GR" dirty="0" smtClean="0"/>
            </a:br>
            <a:r>
              <a:rPr lang="el-GR" sz="3100" dirty="0" smtClean="0"/>
              <a:t>Γενική Μετασχηματιστική γραμματική ( Ν. </a:t>
            </a:r>
            <a:r>
              <a:rPr lang="en-US" sz="3100" dirty="0" smtClean="0"/>
              <a:t>Chomsky)</a:t>
            </a:r>
            <a:endParaRPr lang="el-GR" sz="31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51520" y="1600200"/>
            <a:ext cx="8892480" cy="485313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l-GR" sz="2600" dirty="0" smtClean="0"/>
              <a:t>Βασικές παραδοχές:</a:t>
            </a:r>
          </a:p>
          <a:p>
            <a:r>
              <a:rPr lang="el-GR" sz="2600" dirty="0" smtClean="0"/>
              <a:t>Μηχανισμός γλωσσικής κατάκτησης  </a:t>
            </a:r>
            <a:r>
              <a:rPr lang="en-US" sz="2600" dirty="0"/>
              <a:t>Language acquisition Device</a:t>
            </a:r>
            <a:r>
              <a:rPr lang="el-GR" sz="2600" dirty="0"/>
              <a:t> (</a:t>
            </a:r>
            <a:r>
              <a:rPr lang="en-US" sz="2600" dirty="0"/>
              <a:t>ALD</a:t>
            </a:r>
            <a:r>
              <a:rPr lang="el-GR" sz="2600" dirty="0" smtClean="0"/>
              <a:t>): Σύνολο ενδιάθετων </a:t>
            </a:r>
            <a:r>
              <a:rPr lang="el-GR" sz="2600" dirty="0"/>
              <a:t>και μη συνειδητών </a:t>
            </a:r>
            <a:r>
              <a:rPr lang="el-GR" sz="2600" dirty="0" smtClean="0"/>
              <a:t>κανόνων που επιτρέπει την ανάπτυξη της γλωσσικής ικανότητας.</a:t>
            </a:r>
          </a:p>
          <a:p>
            <a:r>
              <a:rPr lang="el-GR" sz="2600" b="1" dirty="0" smtClean="0"/>
              <a:t>«</a:t>
            </a:r>
            <a:r>
              <a:rPr lang="el-GR" sz="2600" b="1" i="1" dirty="0"/>
              <a:t>Γ</a:t>
            </a:r>
            <a:r>
              <a:rPr lang="el-GR" sz="2600" b="1" i="1" dirty="0" smtClean="0"/>
              <a:t>λωσσική </a:t>
            </a:r>
            <a:r>
              <a:rPr lang="el-GR" sz="2600" b="1" i="1" dirty="0"/>
              <a:t>ικανότητα» (</a:t>
            </a:r>
            <a:r>
              <a:rPr lang="en-US" sz="2600" b="1" i="1" dirty="0"/>
              <a:t>linguistic</a:t>
            </a:r>
            <a:r>
              <a:rPr lang="el-GR" sz="2600" b="1" i="1" dirty="0"/>
              <a:t> </a:t>
            </a:r>
            <a:r>
              <a:rPr lang="en-US" sz="2600" b="1" dirty="0" smtClean="0"/>
              <a:t>competence</a:t>
            </a:r>
            <a:r>
              <a:rPr lang="el-GR" sz="2600" dirty="0" smtClean="0"/>
              <a:t>. </a:t>
            </a:r>
            <a:r>
              <a:rPr lang="en-US" sz="2600" dirty="0" smtClean="0"/>
              <a:t> </a:t>
            </a:r>
            <a:r>
              <a:rPr lang="el-GR" sz="2600" dirty="0" smtClean="0"/>
              <a:t>Στη βάση πεπερασμένου αριθμού των γλωσσικών στοιχείων της γλώσσας: </a:t>
            </a:r>
            <a:r>
              <a:rPr lang="el-GR" sz="2600" dirty="0"/>
              <a:t>ε</a:t>
            </a:r>
            <a:r>
              <a:rPr lang="el-GR" sz="2600" dirty="0" smtClean="0"/>
              <a:t>πιτρέπει την κατανόηση και παραγωγή </a:t>
            </a:r>
            <a:r>
              <a:rPr lang="el-GR" sz="2600" dirty="0" smtClean="0">
                <a:sym typeface="Wingdings" pitchFamily="2" charset="2"/>
              </a:rPr>
              <a:t>άπειρου </a:t>
            </a:r>
            <a:r>
              <a:rPr lang="el-GR" sz="2600" dirty="0"/>
              <a:t>αριθμού  </a:t>
            </a:r>
            <a:r>
              <a:rPr lang="el-GR" sz="2600" b="1" dirty="0"/>
              <a:t>γραμματικά ορθών προτάσεων</a:t>
            </a:r>
            <a:r>
              <a:rPr lang="el-GR" sz="2600" dirty="0"/>
              <a:t>.. «</a:t>
            </a:r>
            <a:r>
              <a:rPr lang="el-GR" sz="2600" i="1" dirty="0"/>
              <a:t>γλωσσική ικανότητα» (</a:t>
            </a:r>
            <a:r>
              <a:rPr lang="en-US" sz="2600" i="1" dirty="0"/>
              <a:t>linguistic</a:t>
            </a:r>
            <a:r>
              <a:rPr lang="el-GR" sz="2600" i="1" dirty="0"/>
              <a:t> </a:t>
            </a:r>
            <a:r>
              <a:rPr lang="en-US" sz="2600" dirty="0"/>
              <a:t>competence</a:t>
            </a:r>
            <a:r>
              <a:rPr lang="en-US" sz="2600" dirty="0" smtClean="0"/>
              <a:t>)</a:t>
            </a:r>
            <a:endParaRPr lang="el-GR" sz="2600" dirty="0"/>
          </a:p>
          <a:p>
            <a:pPr>
              <a:buNone/>
            </a:pPr>
            <a:r>
              <a:rPr lang="el-GR" sz="2600" b="1" dirty="0" err="1"/>
              <a:t>π.χ</a:t>
            </a:r>
            <a:r>
              <a:rPr lang="el-GR" sz="2600" b="1" dirty="0"/>
              <a:t> (κανόνας) </a:t>
            </a:r>
          </a:p>
          <a:p>
            <a:pPr>
              <a:buNone/>
            </a:pPr>
            <a:r>
              <a:rPr lang="el-GR" sz="2600" i="1" dirty="0"/>
              <a:t>ΟΝΟΜΑΤΙΚΗ ΦΡΑΣΗ = </a:t>
            </a:r>
            <a:r>
              <a:rPr lang="el-GR" sz="2600" i="1" dirty="0">
                <a:solidFill>
                  <a:srgbClr val="FF0000"/>
                </a:solidFill>
              </a:rPr>
              <a:t>ΑΡΘΡΟ + ΟΥΣΙΑΣΤΙΚΟ </a:t>
            </a:r>
          </a:p>
          <a:p>
            <a:pPr>
              <a:buNone/>
            </a:pPr>
            <a:r>
              <a:rPr lang="el-GR" sz="2600" b="1" dirty="0"/>
              <a:t> </a:t>
            </a:r>
            <a:r>
              <a:rPr lang="el-GR" sz="2600" dirty="0"/>
              <a:t>Με βάση ένα πεπερασμένο αριθμό στοιχείων όπως {ΑΡΘΡΑ: </a:t>
            </a:r>
            <a:r>
              <a:rPr lang="el-GR" sz="2600" i="1" dirty="0"/>
              <a:t>ο, η, το – ένας, μία, ένα</a:t>
            </a:r>
            <a:r>
              <a:rPr lang="el-GR" sz="2600" dirty="0"/>
              <a:t>}, {ΟΥΣΙΑΣΤΙΚΑ: </a:t>
            </a:r>
            <a:r>
              <a:rPr lang="el-GR" sz="2600" i="1" dirty="0"/>
              <a:t>καρέκλα, τραπέζι, άνθρωπος, ημέρα</a:t>
            </a:r>
            <a:r>
              <a:rPr lang="el-GR" sz="2600" dirty="0"/>
              <a:t>} </a:t>
            </a:r>
            <a:r>
              <a:rPr lang="el-GR" sz="2600" dirty="0">
                <a:sym typeface="Wingdings" pitchFamily="2" charset="2"/>
              </a:rPr>
              <a:t> κατασκευάζουμε μεγάλο αριθμό </a:t>
            </a:r>
            <a:r>
              <a:rPr lang="el-GR" sz="2600" dirty="0"/>
              <a:t>προτάσεων.  </a:t>
            </a:r>
          </a:p>
          <a:p>
            <a:endParaRPr lang="el-GR" dirty="0"/>
          </a:p>
          <a:p>
            <a:endParaRPr lang="el-GR" dirty="0" smtClean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dirty="0" smtClean="0">
                <a:sym typeface="Wingdings" pitchFamily="2" charset="2"/>
              </a:rPr>
              <a:t>Καθολικότητα βιολογικών κανόνων + καθολικότητα «γλωσσικών κανόνων», δηλαδή  σε όλες τις γλώσσες  (</a:t>
            </a:r>
            <a:r>
              <a:rPr lang="el-GR" dirty="0" err="1" smtClean="0">
                <a:sym typeface="Wingdings" pitchFamily="2" charset="2"/>
              </a:rPr>
              <a:t>π.χ</a:t>
            </a:r>
            <a:r>
              <a:rPr lang="el-GR" dirty="0" smtClean="0">
                <a:sym typeface="Wingdings" pitchFamily="2" charset="2"/>
              </a:rPr>
              <a:t> Υ+Ρ+Α)</a:t>
            </a:r>
          </a:p>
          <a:p>
            <a:r>
              <a:rPr lang="el-GR" dirty="0" smtClean="0">
                <a:sym typeface="Wingdings" pitchFamily="2" charset="2"/>
              </a:rPr>
              <a:t>Ενίσχυση ή ατροφία ορισμένων ενδιάθετων κανόνων ανάλογα με δομικά χαρακτηριστικά της μητρικής (</a:t>
            </a:r>
            <a:r>
              <a:rPr lang="el-GR" dirty="0" err="1" smtClean="0">
                <a:sym typeface="Wingdings" pitchFamily="2" charset="2"/>
              </a:rPr>
              <a:t>π.χ</a:t>
            </a:r>
            <a:r>
              <a:rPr lang="el-GR" dirty="0" smtClean="0">
                <a:sym typeface="Wingdings" pitchFamily="2" charset="2"/>
              </a:rPr>
              <a:t> ρουμανική χωρίς άρθρο) </a:t>
            </a:r>
          </a:p>
          <a:p>
            <a:r>
              <a:rPr lang="el-GR" dirty="0" smtClean="0">
                <a:sym typeface="Wingdings" pitchFamily="2" charset="2"/>
              </a:rPr>
              <a:t>Ύπαρξη του μηχανισμού σε όλα τα άτομα (αυτισμός, κώφωση κτλ)</a:t>
            </a:r>
            <a:endParaRPr lang="en-US" dirty="0" smtClean="0"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O</a:t>
            </a:r>
            <a:r>
              <a:rPr lang="el-GR" dirty="0" err="1" smtClean="0">
                <a:sym typeface="Wingdings" pitchFamily="2" charset="2"/>
              </a:rPr>
              <a:t>λοκλήρωση</a:t>
            </a:r>
            <a:r>
              <a:rPr lang="el-GR" dirty="0" smtClean="0">
                <a:sym typeface="Wingdings" pitchFamily="2" charset="2"/>
              </a:rPr>
              <a:t> του μηχανισμού στην προσχολική ηλικία</a:t>
            </a:r>
            <a:r>
              <a:rPr lang="el-GR" dirty="0" smtClean="0"/>
              <a:t> </a:t>
            </a:r>
          </a:p>
          <a:p>
            <a:endParaRPr lang="el-GR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Γλωσσική ικανότητα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256584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l-GR" dirty="0" smtClean="0"/>
              <a:t>Η «γλωσσική ικανότητα» αφορά την </a:t>
            </a:r>
            <a:r>
              <a:rPr lang="el-GR" dirty="0" smtClean="0">
                <a:solidFill>
                  <a:srgbClr val="7030A0"/>
                </a:solidFill>
              </a:rPr>
              <a:t>επαρκή  (διαισθητική)  γνώση των </a:t>
            </a:r>
            <a:r>
              <a:rPr lang="el-GR" dirty="0" smtClean="0">
                <a:solidFill>
                  <a:srgbClr val="C00000"/>
                </a:solidFill>
              </a:rPr>
              <a:t>κανόνων του γλωσσικού συστήματος</a:t>
            </a:r>
            <a:r>
              <a:rPr lang="el-GR" dirty="0" smtClean="0"/>
              <a:t> στα επίπεδα της </a:t>
            </a:r>
            <a:r>
              <a:rPr lang="el-GR" i="1" dirty="0" smtClean="0"/>
              <a:t>φωνολογίας, μορφολογίας, σύνταξης του βασικού λεξιλογίου. </a:t>
            </a:r>
          </a:p>
          <a:p>
            <a:pPr algn="just"/>
            <a:endParaRPr lang="en-US" i="1" dirty="0" smtClean="0"/>
          </a:p>
          <a:p>
            <a:pPr algn="just"/>
            <a:r>
              <a:rPr lang="el-GR" dirty="0" smtClean="0"/>
              <a:t>Ως προς τη γραφή περιλαμβάνει τη γνώση των κύριων ορθογραφικών συμβάσεων: </a:t>
            </a:r>
            <a:r>
              <a:rPr lang="el-GR" dirty="0" err="1" smtClean="0"/>
              <a:t>π.χ</a:t>
            </a:r>
            <a:r>
              <a:rPr lang="el-GR" dirty="0" smtClean="0"/>
              <a:t> συμβάσεις που αφορούν την ετυμολογική προέλευση της λέξης, μορφολογικές και παραγωγικές καταλήξεις, τονισμό και τη χρήση σημείων στίξης).</a:t>
            </a:r>
            <a:endParaRPr lang="en-US" dirty="0" smtClean="0"/>
          </a:p>
          <a:p>
            <a:pPr algn="just"/>
            <a:endParaRPr lang="en-US" dirty="0" smtClean="0"/>
          </a:p>
          <a:p>
            <a:pPr algn="just"/>
            <a:r>
              <a:rPr lang="el-GR" dirty="0" smtClean="0"/>
              <a:t> Η γνώση του συστήματος της γλώσσας θεωρητικά επιτρέπει τον διδασκόμενο να κατανοεί και να παράγει άπειρο πλήθος </a:t>
            </a:r>
            <a:r>
              <a:rPr lang="el-GR" dirty="0" smtClean="0">
                <a:solidFill>
                  <a:srgbClr val="7030A0"/>
                </a:solidFill>
              </a:rPr>
              <a:t>γραμματικά ορθών προτάσεων</a:t>
            </a:r>
            <a:r>
              <a:rPr lang="el-GR" dirty="0" smtClean="0"/>
              <a:t>. </a:t>
            </a:r>
          </a:p>
          <a:p>
            <a:pPr algn="just"/>
            <a:endParaRPr lang="el-GR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el-GR" dirty="0" smtClean="0"/>
              <a:t>2. Η γλώσσα ως σύστημα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/>
          </a:bodyPr>
          <a:lstStyle/>
          <a:p>
            <a:r>
              <a:rPr lang="el-GR" sz="2800" dirty="0" smtClean="0"/>
              <a:t>Η γλώσσα αποτελείται από </a:t>
            </a:r>
            <a:r>
              <a:rPr lang="el-GR" sz="2800" b="1" i="1" dirty="0" smtClean="0"/>
              <a:t>γλωσσικές μονάδες ή γλωσσικές κατηγορίες </a:t>
            </a:r>
            <a:r>
              <a:rPr lang="el-GR" sz="2800" dirty="0" smtClean="0"/>
              <a:t>οι οποίες συνδυάζονται μεταξύ τους με συγκεκριμένους τρόπους (με βάση, δηλαδή, κάποιους </a:t>
            </a:r>
            <a:r>
              <a:rPr lang="el-GR" sz="2800" b="1" i="1" dirty="0" smtClean="0"/>
              <a:t>κανόνες/ κάποιες αρχές</a:t>
            </a:r>
            <a:r>
              <a:rPr lang="el-GR" sz="2800" dirty="0" smtClean="0"/>
              <a:t> </a:t>
            </a:r>
            <a:r>
              <a:rPr lang="el-GR" sz="2800" b="1" dirty="0" smtClean="0"/>
              <a:t>Η γνώση αυτών των κανόνων μας </a:t>
            </a:r>
            <a:r>
              <a:rPr lang="el-GR" sz="2800" dirty="0" smtClean="0"/>
              <a:t>επιτρέπει να παράγουμε έναν θεωρητικά άπειρο αριθμό </a:t>
            </a:r>
            <a:r>
              <a:rPr lang="el-GR" sz="2800" dirty="0" err="1" smtClean="0"/>
              <a:t>εκφωνημάτων</a:t>
            </a:r>
            <a:r>
              <a:rPr lang="el-GR" sz="2800" dirty="0" smtClean="0"/>
              <a:t>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l-GR" dirty="0" smtClean="0"/>
              <a:t>Το γλωσσικό σύστημα οργανώνεται σε</a:t>
            </a:r>
            <a:br>
              <a:rPr lang="el-GR" dirty="0" smtClean="0"/>
            </a:br>
            <a:r>
              <a:rPr lang="el-GR" dirty="0" smtClean="0"/>
              <a:t>τρία επίπεδα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Α) Στ</a:t>
            </a:r>
            <a:r>
              <a:rPr lang="en-US" dirty="0" smtClean="0"/>
              <a:t>o </a:t>
            </a:r>
            <a:r>
              <a:rPr lang="el-GR" b="1" dirty="0" smtClean="0"/>
              <a:t>φωνολογικό επίπεδο </a:t>
            </a:r>
            <a:r>
              <a:rPr lang="el-GR" dirty="0" smtClean="0"/>
              <a:t>οργανώνονται οι ήχοι για γλωσσική χρήση.</a:t>
            </a:r>
          </a:p>
          <a:p>
            <a:r>
              <a:rPr lang="el-GR" dirty="0" smtClean="0"/>
              <a:t>Β) Στο </a:t>
            </a:r>
            <a:r>
              <a:rPr lang="el-GR" b="1" dirty="0" smtClean="0"/>
              <a:t>σημασιολογικό επίπεδο </a:t>
            </a:r>
            <a:r>
              <a:rPr lang="el-GR" dirty="0" smtClean="0"/>
              <a:t>οργανώνονται οι έννοιες για γλωσσική χρήση.</a:t>
            </a:r>
          </a:p>
          <a:p>
            <a:r>
              <a:rPr lang="el-GR" dirty="0" smtClean="0"/>
              <a:t>Γ) Το </a:t>
            </a:r>
            <a:r>
              <a:rPr lang="el-GR" b="1" dirty="0" smtClean="0"/>
              <a:t>γραμματικό επίπεδο συνδυάζει </a:t>
            </a:r>
            <a:r>
              <a:rPr lang="el-GR" dirty="0" smtClean="0"/>
              <a:t>τα δύο προηγούμενα.</a:t>
            </a:r>
            <a:endParaRPr lang="el-GR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el-GR" dirty="0" smtClean="0"/>
              <a:t>Το φωνολογικό επίπεδο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95536" y="1600200"/>
            <a:ext cx="8568952" cy="4525963"/>
          </a:xfrm>
        </p:spPr>
        <p:txBody>
          <a:bodyPr>
            <a:normAutofit/>
          </a:bodyPr>
          <a:lstStyle/>
          <a:p>
            <a:pPr algn="just"/>
            <a:r>
              <a:rPr lang="el-GR" dirty="0" smtClean="0"/>
              <a:t>Στο φωνολογικό επίπεδο οργανώνεται η</a:t>
            </a:r>
          </a:p>
          <a:p>
            <a:pPr algn="just">
              <a:buNone/>
            </a:pPr>
            <a:r>
              <a:rPr lang="el-GR" dirty="0" smtClean="0"/>
              <a:t>τεράστια ποικιλία των ήχων σε λίγες μόνο κατηγορίες ήχων. Η κάθε γλώσσα χρησιμοποιεί διαφορετικούς ήχους για να σημάνει έννοιες.</a:t>
            </a:r>
          </a:p>
          <a:p>
            <a:pPr>
              <a:buNone/>
            </a:pPr>
            <a:endParaRPr lang="el-GR" dirty="0" smtClean="0"/>
          </a:p>
          <a:p>
            <a:pPr>
              <a:buNone/>
            </a:pPr>
            <a:r>
              <a:rPr lang="el-GR" dirty="0" smtClean="0"/>
              <a:t>Οι μονάδες του επιπέδου αυτού είναι τα</a:t>
            </a:r>
          </a:p>
          <a:p>
            <a:pPr>
              <a:buNone/>
            </a:pPr>
            <a:r>
              <a:rPr lang="el-GR" b="1" i="1" dirty="0" smtClean="0"/>
              <a:t>φωνήματα, που συνδυάζονται μεταξύ </a:t>
            </a:r>
            <a:r>
              <a:rPr lang="el-GR" dirty="0" smtClean="0"/>
              <a:t>τους βάσει φωνολογικών κανόνων.</a:t>
            </a:r>
            <a:endParaRPr lang="el-GR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el-GR" sz="2700" b="1" dirty="0" smtClean="0"/>
              <a:t>Αναλυτικό πρόγραμμα 1964 (</a:t>
            </a:r>
            <a:r>
              <a:rPr lang="el-GR" sz="2700" b="1" dirty="0" smtClean="0">
                <a:solidFill>
                  <a:srgbClr val="FF0000"/>
                </a:solidFill>
              </a:rPr>
              <a:t>παραδοσιακή διδασκαλία- </a:t>
            </a:r>
            <a:r>
              <a:rPr lang="el-GR" sz="2700" b="1" dirty="0" smtClean="0"/>
              <a:t>προεπιστημονικές αφετηρίες</a:t>
            </a:r>
            <a:r>
              <a:rPr lang="el-GR" dirty="0" smtClean="0"/>
              <a:t>)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23528" y="1412776"/>
            <a:ext cx="8363272" cy="5256584"/>
          </a:xfrm>
        </p:spPr>
        <p:txBody>
          <a:bodyPr>
            <a:normAutofit fontScale="32500" lnSpcReduction="20000"/>
          </a:bodyPr>
          <a:lstStyle/>
          <a:p>
            <a:r>
              <a:rPr lang="el-GR" sz="6000" b="1" dirty="0" smtClean="0"/>
              <a:t>Γενικός Στόχος </a:t>
            </a:r>
            <a:r>
              <a:rPr lang="el-GR" sz="6000" dirty="0" smtClean="0"/>
              <a:t>:  </a:t>
            </a:r>
            <a:r>
              <a:rPr lang="el-GR" sz="6000" b="1" dirty="0" smtClean="0">
                <a:solidFill>
                  <a:srgbClr val="FF0000"/>
                </a:solidFill>
              </a:rPr>
              <a:t>βελτίωση</a:t>
            </a:r>
            <a:r>
              <a:rPr lang="el-GR" sz="6000" b="1" dirty="0" smtClean="0"/>
              <a:t> </a:t>
            </a:r>
            <a:r>
              <a:rPr lang="el-GR" sz="6000" b="1" dirty="0" smtClean="0">
                <a:solidFill>
                  <a:srgbClr val="FF0000"/>
                </a:solidFill>
              </a:rPr>
              <a:t>της γλωσσομάθειας </a:t>
            </a:r>
            <a:r>
              <a:rPr lang="el-GR" sz="6000" dirty="0" smtClean="0"/>
              <a:t>(</a:t>
            </a:r>
            <a:r>
              <a:rPr lang="el-GR" sz="6000" b="1" dirty="0" smtClean="0">
                <a:solidFill>
                  <a:srgbClr val="7030A0"/>
                </a:solidFill>
              </a:rPr>
              <a:t>επιβολή πρότυπης γλώσσας</a:t>
            </a:r>
            <a:r>
              <a:rPr lang="el-GR" sz="6000" dirty="0" smtClean="0"/>
              <a:t>: ρυθμιστική λειτουργία </a:t>
            </a:r>
          </a:p>
          <a:p>
            <a:pPr>
              <a:buNone/>
            </a:pPr>
            <a:endParaRPr lang="el-GR" sz="4400" dirty="0" smtClean="0"/>
          </a:p>
          <a:p>
            <a:r>
              <a:rPr lang="el-GR" sz="5100" b="1" u="sng" dirty="0" smtClean="0"/>
              <a:t>Χαρακτηριστικά της διδασκαλίας αυτής της περιόδου</a:t>
            </a:r>
            <a:endParaRPr lang="el-GR" sz="5100" b="1" dirty="0" smtClean="0"/>
          </a:p>
          <a:p>
            <a:pPr marL="742950" indent="-742950">
              <a:buFont typeface="+mj-lt"/>
              <a:buAutoNum type="arabicPeriod"/>
            </a:pPr>
            <a:r>
              <a:rPr lang="el-GR" sz="5900" b="1" dirty="0" smtClean="0"/>
              <a:t>Η γραμματική : διδάσκεται ως ξεχωριστό γνωστικό μάθημα. </a:t>
            </a:r>
            <a:r>
              <a:rPr lang="el-GR" sz="5900" b="1" dirty="0" smtClean="0">
                <a:solidFill>
                  <a:srgbClr val="7030A0"/>
                </a:solidFill>
              </a:rPr>
              <a:t>Γλωσσικές μορφές εκτός πλαισίου χρήσης τους (κείμενο)</a:t>
            </a:r>
          </a:p>
          <a:p>
            <a:pPr marL="742950" lvl="0" indent="-742950">
              <a:buFont typeface="+mj-lt"/>
              <a:buAutoNum type="arabicPeriod"/>
            </a:pPr>
            <a:r>
              <a:rPr lang="el-GR" sz="5900" b="1" dirty="0" smtClean="0">
                <a:solidFill>
                  <a:srgbClr val="7030A0"/>
                </a:solidFill>
              </a:rPr>
              <a:t>Αποκλειστικά </a:t>
            </a:r>
            <a:r>
              <a:rPr lang="el-GR" sz="5900" b="1" i="1" dirty="0" err="1" smtClean="0">
                <a:solidFill>
                  <a:srgbClr val="7030A0"/>
                </a:solidFill>
              </a:rPr>
              <a:t>λεξικοκεντρική</a:t>
            </a:r>
            <a:r>
              <a:rPr lang="el-GR" sz="5900" b="1" dirty="0" smtClean="0">
                <a:solidFill>
                  <a:srgbClr val="7030A0"/>
                </a:solidFill>
              </a:rPr>
              <a:t> προσέγγιση</a:t>
            </a:r>
            <a:r>
              <a:rPr lang="el-GR" sz="5900" b="1" dirty="0" smtClean="0"/>
              <a:t>. Η έμφαση  στη </a:t>
            </a:r>
            <a:r>
              <a:rPr lang="el-GR" sz="5900" b="1" i="1" dirty="0" smtClean="0"/>
              <a:t>μορφολογία</a:t>
            </a:r>
            <a:r>
              <a:rPr lang="el-GR" sz="5900" b="1" dirty="0" smtClean="0"/>
              <a:t> της λέξης (κυρίως του ονόματος και του ρήματος) </a:t>
            </a:r>
          </a:p>
          <a:p>
            <a:pPr marL="742950" lvl="0" indent="-742950">
              <a:buFont typeface="+mj-lt"/>
              <a:buAutoNum type="arabicPeriod"/>
            </a:pPr>
            <a:r>
              <a:rPr lang="el-GR" sz="5900" b="1" dirty="0" smtClean="0"/>
              <a:t>«Έμφαση στη μεταγλώσσα» </a:t>
            </a:r>
          </a:p>
          <a:p>
            <a:pPr marL="1143000" lvl="1" indent="-742950">
              <a:buFont typeface="Wingdings" pitchFamily="2" charset="2"/>
              <a:buChar char="Ø"/>
            </a:pPr>
            <a:r>
              <a:rPr lang="el-GR" sz="5500" b="1" dirty="0" smtClean="0">
                <a:solidFill>
                  <a:srgbClr val="7030A0"/>
                </a:solidFill>
              </a:rPr>
              <a:t>Ρητή διατύπωση κανόνων μορφολογίας</a:t>
            </a:r>
            <a:r>
              <a:rPr lang="el-GR" sz="5500" b="1" dirty="0" smtClean="0"/>
              <a:t>: </a:t>
            </a:r>
            <a:r>
              <a:rPr lang="el-GR" sz="5500" b="1" i="1" dirty="0" smtClean="0"/>
              <a:t>κλιτικό παράδειγμα ΌΛΩΝΝ των λέξεων </a:t>
            </a:r>
            <a:r>
              <a:rPr lang="el-GR" sz="5500" b="1" dirty="0" smtClean="0"/>
              <a:t>(</a:t>
            </a:r>
            <a:r>
              <a:rPr lang="el-GR" sz="5500" b="1" i="1" dirty="0" smtClean="0"/>
              <a:t>κατά το πρότυπο των νεκρών γλωσσών</a:t>
            </a:r>
            <a:r>
              <a:rPr lang="el-GR" sz="5500" b="1" dirty="0" smtClean="0"/>
              <a:t>)</a:t>
            </a:r>
          </a:p>
          <a:p>
            <a:pPr marL="1143000" lvl="1" indent="-742950">
              <a:buFont typeface="Wingdings" pitchFamily="2" charset="2"/>
              <a:buChar char="Ø"/>
            </a:pPr>
            <a:r>
              <a:rPr lang="el-GR" sz="5500" b="1" dirty="0" smtClean="0">
                <a:solidFill>
                  <a:srgbClr val="7030A0"/>
                </a:solidFill>
              </a:rPr>
              <a:t>Διάκριση κατηγοριών λέξεων </a:t>
            </a:r>
            <a:r>
              <a:rPr lang="el-GR" sz="5500" b="1" dirty="0" smtClean="0"/>
              <a:t>(«μέρη του λόγου» = επιρρήματα, σύνδεσμοι, ρήματα , άρθρα κτλ): αναγνώριση του είδους και ορθογραφία τους (: κατηγορία και μορφή) </a:t>
            </a:r>
          </a:p>
          <a:p>
            <a:pPr marL="742950" lvl="0" indent="-742950">
              <a:buFont typeface="Wingdings" pitchFamily="2" charset="2"/>
              <a:buChar char="Ø"/>
            </a:pPr>
            <a:endParaRPr lang="el-GR" sz="5900" b="1" dirty="0" smtClean="0"/>
          </a:p>
          <a:p>
            <a:pPr marL="742950" lvl="0" indent="-742950">
              <a:buFont typeface="Wingdings" pitchFamily="2" charset="2"/>
              <a:buChar char="Ø"/>
            </a:pPr>
            <a:endParaRPr lang="el-GR" sz="5900" b="1" dirty="0" smtClea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el-GR" dirty="0" smtClean="0"/>
              <a:t>Το σημασιολογικό επίπεδο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637112"/>
          </a:xfrm>
        </p:spPr>
        <p:txBody>
          <a:bodyPr>
            <a:normAutofit/>
          </a:bodyPr>
          <a:lstStyle/>
          <a:p>
            <a:r>
              <a:rPr lang="el-GR" dirty="0" smtClean="0"/>
              <a:t>Στο σημασιολογικό επίπεδο οργανώνεται η τεράστια ποικιλία των εννοιών σε λίγες μόνο κατηγορίες.</a:t>
            </a:r>
          </a:p>
          <a:p>
            <a:r>
              <a:rPr lang="el-GR" dirty="0" smtClean="0"/>
              <a:t>Στο επίπεδο αυτό αποδίδονται οι </a:t>
            </a:r>
            <a:r>
              <a:rPr lang="el-GR" b="1" dirty="0" smtClean="0"/>
              <a:t>σημασίες </a:t>
            </a:r>
            <a:r>
              <a:rPr lang="el-GR" sz="2800" b="1" dirty="0" smtClean="0"/>
              <a:t>των </a:t>
            </a:r>
            <a:r>
              <a:rPr lang="el-GR" sz="2800" b="1" i="1" dirty="0" smtClean="0"/>
              <a:t>λέξεων αλλά και των μικρότερων τμημάτων που τις αποτελούν (: τα μορφήματα).</a:t>
            </a:r>
          </a:p>
          <a:p>
            <a:r>
              <a:rPr lang="el-GR" dirty="0" smtClean="0"/>
              <a:t>Επίσης, αποδίδονται οι σημασίες των φράσεων και των προτάσεων.</a:t>
            </a:r>
            <a:endParaRPr lang="el-GR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l-GR" dirty="0" smtClean="0"/>
              <a:t>Γραμματικό επίπεδο ( </a:t>
            </a:r>
            <a:r>
              <a:rPr lang="el-GR" dirty="0" err="1" smtClean="0"/>
              <a:t>μορφοσύνταξη</a:t>
            </a:r>
            <a:r>
              <a:rPr lang="el-GR" dirty="0" smtClean="0"/>
              <a:t>)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 smtClean="0"/>
              <a:t>Το γραμματικό επίπεδο συνδέει τα δύο προηγούμενα και εμπεριέχει δύο τομείς:</a:t>
            </a:r>
          </a:p>
          <a:p>
            <a:r>
              <a:rPr lang="el-GR" dirty="0" smtClean="0"/>
              <a:t>τον </a:t>
            </a:r>
            <a:r>
              <a:rPr lang="el-GR" b="1" i="1" dirty="0" smtClean="0"/>
              <a:t>μορφολογικό τομέα </a:t>
            </a:r>
            <a:r>
              <a:rPr lang="el-GR" dirty="0" smtClean="0"/>
              <a:t>(αφορά τον τρόπο με τον οποίο συνδυάζονται τα μορφήματα για να σχηματίσουν λέξεις: μορφήματα θεματικά + μορφήματα κλιτικά)</a:t>
            </a:r>
          </a:p>
          <a:p>
            <a:r>
              <a:rPr lang="el-GR" dirty="0" smtClean="0"/>
              <a:t> και τον </a:t>
            </a:r>
            <a:r>
              <a:rPr lang="el-GR" b="1" i="1" dirty="0" smtClean="0"/>
              <a:t>συντακτικό τομέα </a:t>
            </a:r>
            <a:r>
              <a:rPr lang="el-GR" dirty="0" smtClean="0"/>
              <a:t>(αφορά τον τρόπο συνδυασμού λέξεων σε κάθε γλώσσα για να σχηματίσουν προτάσεις).</a:t>
            </a:r>
            <a:endParaRPr lang="el-GR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1600" dirty="0" smtClean="0"/>
              <a:t>Γλωσσική ικανότητα</a:t>
            </a:r>
            <a:endParaRPr lang="el-GR" sz="16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92500"/>
          </a:bodyPr>
          <a:lstStyle/>
          <a:p>
            <a:r>
              <a:rPr lang="el-GR" dirty="0" smtClean="0"/>
              <a:t>Ο ομιλητής διαισθητικά κατακτά την ικανότητα συγκρότησης γραμματικά ορθών προτάσεων </a:t>
            </a:r>
          </a:p>
          <a:p>
            <a:pPr marL="0" indent="0">
              <a:buNone/>
            </a:pPr>
            <a:r>
              <a:rPr lang="el-GR" i="1" dirty="0" smtClean="0"/>
              <a:t>μεγάλος </a:t>
            </a:r>
            <a:r>
              <a:rPr lang="el-GR" i="1" dirty="0" smtClean="0"/>
              <a:t>άνδρες έφυγε </a:t>
            </a:r>
            <a:r>
              <a:rPr lang="el-GR" i="1" dirty="0" smtClean="0"/>
              <a:t>( </a:t>
            </a:r>
            <a:r>
              <a:rPr lang="el-GR" i="1" dirty="0" err="1" smtClean="0"/>
              <a:t>αντιγραμματική</a:t>
            </a:r>
            <a:r>
              <a:rPr lang="el-GR" i="1" dirty="0" smtClean="0"/>
              <a:t> πρόταση)</a:t>
            </a:r>
            <a:endParaRPr lang="el-GR" i="1" dirty="0" smtClean="0"/>
          </a:p>
          <a:p>
            <a:r>
              <a:rPr lang="el-GR" dirty="0" smtClean="0"/>
              <a:t>Η γλώσσα (το γλωσσικό σύστημα): </a:t>
            </a:r>
            <a:r>
              <a:rPr lang="el-GR" b="1" dirty="0" smtClean="0"/>
              <a:t>ενιαία και ομοιόμορφη για </a:t>
            </a:r>
            <a:r>
              <a:rPr lang="el-GR" dirty="0" smtClean="0"/>
              <a:t>όλους τους ομιλητές της (??) </a:t>
            </a:r>
          </a:p>
          <a:p>
            <a:r>
              <a:rPr lang="el-GR" dirty="0" smtClean="0"/>
              <a:t>Γραπτή και Προφορική μορφή της γλώσσας ταυτίζονται (όμως η τυποποίηση /σχολική νόρμα παραδοσιακά βασίστηκε στη γραπτή μορφή)</a:t>
            </a:r>
          </a:p>
          <a:p>
            <a:pPr>
              <a:buNone/>
            </a:pPr>
            <a:endParaRPr lang="el-GR" dirty="0" smtClean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Η κοινωνιογλωσσολογία ανέδειξε: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1600200"/>
            <a:ext cx="8964488" cy="5257800"/>
          </a:xfrm>
        </p:spPr>
        <p:txBody>
          <a:bodyPr>
            <a:normAutofit/>
          </a:bodyPr>
          <a:lstStyle/>
          <a:p>
            <a:r>
              <a:rPr lang="el-GR" sz="2800" dirty="0" smtClean="0"/>
              <a:t>Πέρα από την ομοιομορφία που επιβάλλει η τυποποίηση και η κωδικοποίηση της επίσημης γραπτής γλώσσας, ότι </a:t>
            </a:r>
            <a:r>
              <a:rPr lang="el-GR" sz="2800" b="1" dirty="0" smtClean="0"/>
              <a:t>δεν υπάρχει ομοιογένεια στις φυσικές γλώσσες.</a:t>
            </a:r>
          </a:p>
          <a:p>
            <a:endParaRPr lang="el-GR" sz="2800" b="1" dirty="0" smtClean="0"/>
          </a:p>
          <a:p>
            <a:r>
              <a:rPr lang="el-GR" sz="2800" b="1" dirty="0" smtClean="0"/>
              <a:t>«Κοινή γλώσσα»:  </a:t>
            </a:r>
            <a:r>
              <a:rPr lang="el-GR" sz="2800" dirty="0" smtClean="0"/>
              <a:t>γλώσσα κοινής συνεννόησης </a:t>
            </a:r>
            <a:r>
              <a:rPr lang="el-GR" sz="2800" b="1" dirty="0" smtClean="0"/>
              <a:t>με ποικίλα όμως επίπεδα διαφοροποίησης</a:t>
            </a:r>
          </a:p>
          <a:p>
            <a:endParaRPr lang="el-GR" sz="2800" b="1" dirty="0" smtClean="0"/>
          </a:p>
          <a:p>
            <a:pPr>
              <a:buNone/>
            </a:pPr>
            <a:r>
              <a:rPr lang="el-GR" sz="2800" b="1" dirty="0" smtClean="0"/>
              <a:t>	 </a:t>
            </a:r>
            <a:r>
              <a:rPr lang="el-GR" sz="2800" dirty="0" err="1" smtClean="0"/>
              <a:t>Προφορικότητα</a:t>
            </a:r>
            <a:r>
              <a:rPr lang="el-GR" sz="2800" dirty="0" smtClean="0"/>
              <a:t>- </a:t>
            </a:r>
            <a:r>
              <a:rPr lang="el-GR" sz="2800" dirty="0" err="1" smtClean="0"/>
              <a:t>Γραπτότητα</a:t>
            </a:r>
            <a:r>
              <a:rPr lang="el-GR" sz="2800" dirty="0" smtClean="0"/>
              <a:t> : ποικίλες διαφοροποιήσεις</a:t>
            </a:r>
            <a:r>
              <a:rPr lang="el-GR" sz="2800" b="1" dirty="0" smtClean="0"/>
              <a:t>:  </a:t>
            </a:r>
            <a:r>
              <a:rPr lang="el-GR" sz="2800" i="1" dirty="0" smtClean="0"/>
              <a:t>διάλεκτοι, τοπικά ιδιώματα, κοινωνιόλεκτοι, γλωσσικά επίπεδα ύφους…, μέσα επικοινωνίας κτλ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 smtClean="0"/>
          </a:p>
          <a:p>
            <a:r>
              <a:rPr lang="el-GR" dirty="0" smtClean="0"/>
              <a:t>Το </a:t>
            </a:r>
            <a:r>
              <a:rPr lang="el-GR" dirty="0" smtClean="0">
                <a:solidFill>
                  <a:srgbClr val="C00000"/>
                </a:solidFill>
              </a:rPr>
              <a:t>γλωσσικό ρεπερτόριο </a:t>
            </a:r>
            <a:r>
              <a:rPr lang="el-GR" dirty="0" smtClean="0"/>
              <a:t>μιας γλωσσικής</a:t>
            </a:r>
          </a:p>
          <a:p>
            <a:pPr>
              <a:buNone/>
            </a:pPr>
            <a:r>
              <a:rPr lang="el-GR" dirty="0" smtClean="0"/>
              <a:t>κοινότητας ή ενός ομιλητή προκύπτει από </a:t>
            </a:r>
            <a:r>
              <a:rPr lang="el-GR" dirty="0" smtClean="0">
                <a:solidFill>
                  <a:srgbClr val="C00000"/>
                </a:solidFill>
              </a:rPr>
              <a:t>τον αριθμό και το είδος των χρήσεων της γλώσσας σε αυτήν την  κοινότητα.</a:t>
            </a:r>
            <a:endParaRPr lang="el-GR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l-GR" dirty="0" smtClean="0"/>
              <a:t>Αναλυτικό Πρόγραμμα 2003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el-GR" sz="2800" b="1" dirty="0" smtClean="0"/>
              <a:t>Γενικός στόχος διδασκαλίας: </a:t>
            </a:r>
            <a:r>
              <a:rPr lang="el-GR" sz="2800" b="1" dirty="0" smtClean="0">
                <a:solidFill>
                  <a:srgbClr val="FF0000"/>
                </a:solidFill>
              </a:rPr>
              <a:t>η επίγνωση  της μορφής αλλά και της λειτουργίας</a:t>
            </a:r>
            <a:r>
              <a:rPr lang="el-GR" sz="2800" b="1" dirty="0" smtClean="0"/>
              <a:t>  των γλωσσικών μορφών στην επικοινωνία </a:t>
            </a:r>
          </a:p>
          <a:p>
            <a:r>
              <a:rPr lang="el-GR" sz="2800" dirty="0" smtClean="0"/>
              <a:t>Παράλληλη συνειδητοποίηση των γραμματικών και κοινωνικών νόμων (κανόνων) της γλώσσας  (</a:t>
            </a:r>
            <a:r>
              <a:rPr lang="el-GR" sz="2800" b="1" dirty="0" smtClean="0">
                <a:solidFill>
                  <a:srgbClr val="C00000"/>
                </a:solidFill>
              </a:rPr>
              <a:t>λειτουργική αντίληψη της γραμματικής</a:t>
            </a:r>
            <a:r>
              <a:rPr lang="el-GR" sz="2800" dirty="0" smtClean="0"/>
              <a:t>)</a:t>
            </a:r>
          </a:p>
          <a:p>
            <a:endParaRPr lang="el-GR" sz="2800" dirty="0" smtClean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39552" y="332656"/>
            <a:ext cx="8229600" cy="6408712"/>
          </a:xfrm>
        </p:spPr>
        <p:txBody>
          <a:bodyPr>
            <a:normAutofit fontScale="77500" lnSpcReduction="20000"/>
          </a:bodyPr>
          <a:lstStyle/>
          <a:p>
            <a:pPr marL="0" lvl="0" indent="0">
              <a:buNone/>
            </a:pPr>
            <a:r>
              <a:rPr lang="el-GR" sz="2700" u="sng" dirty="0" smtClean="0">
                <a:solidFill>
                  <a:prstClr val="black"/>
                </a:solidFill>
              </a:rPr>
              <a:t>Βασικές παραδοχές</a:t>
            </a:r>
          </a:p>
          <a:p>
            <a:pPr lvl="0">
              <a:buFont typeface="Wingdings" panose="05000000000000000000" pitchFamily="2" charset="2"/>
              <a:buChar char="q"/>
            </a:pPr>
            <a:r>
              <a:rPr lang="el-GR" sz="2700" dirty="0" smtClean="0">
                <a:solidFill>
                  <a:prstClr val="black"/>
                </a:solidFill>
              </a:rPr>
              <a:t>Οι</a:t>
            </a:r>
            <a:r>
              <a:rPr lang="en-US" sz="2700" dirty="0" smtClean="0">
                <a:solidFill>
                  <a:prstClr val="black"/>
                </a:solidFill>
              </a:rPr>
              <a:t> </a:t>
            </a:r>
            <a:r>
              <a:rPr lang="el-GR" sz="2700" dirty="0">
                <a:solidFill>
                  <a:prstClr val="black"/>
                </a:solidFill>
              </a:rPr>
              <a:t>γλωσσικές μορφές (λέξεις, </a:t>
            </a:r>
            <a:r>
              <a:rPr lang="el-GR" sz="2700" dirty="0" smtClean="0">
                <a:solidFill>
                  <a:prstClr val="black"/>
                </a:solidFill>
              </a:rPr>
              <a:t>φράσεις) </a:t>
            </a:r>
            <a:r>
              <a:rPr lang="el-GR" sz="2700" dirty="0">
                <a:solidFill>
                  <a:prstClr val="black"/>
                </a:solidFill>
              </a:rPr>
              <a:t>πραγματώνουν σημασίες</a:t>
            </a:r>
            <a:r>
              <a:rPr lang="el-GR" sz="2700" dirty="0" smtClean="0">
                <a:solidFill>
                  <a:prstClr val="black"/>
                </a:solidFill>
              </a:rPr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sz="2700" dirty="0" smtClean="0">
                <a:solidFill>
                  <a:prstClr val="black"/>
                </a:solidFill>
              </a:rPr>
              <a:t>Κατά την γλωσσική επικοινωνία πραγματώνουμε γλωσσικές πράξεις: ζητούμε, δηλώνουμε, δίνουμε συγκεκριμένες οδηγίες </a:t>
            </a:r>
            <a:r>
              <a:rPr lang="el-GR" sz="2700" dirty="0" err="1" smtClean="0">
                <a:solidFill>
                  <a:prstClr val="black"/>
                </a:solidFill>
              </a:rPr>
              <a:t>κτλ</a:t>
            </a:r>
            <a:endParaRPr lang="el-GR" sz="2700" dirty="0" smtClean="0">
              <a:solidFill>
                <a:prstClr val="black"/>
              </a:solidFill>
            </a:endParaRPr>
          </a:p>
          <a:p>
            <a:pPr lvl="0">
              <a:buFont typeface="Wingdings" panose="05000000000000000000" pitchFamily="2" charset="2"/>
              <a:buChar char="q"/>
            </a:pPr>
            <a:r>
              <a:rPr lang="el-GR" sz="2700" dirty="0" smtClean="0">
                <a:solidFill>
                  <a:prstClr val="black"/>
                </a:solidFill>
              </a:rPr>
              <a:t>Η γλωσσική πράξη που έχουμε την </a:t>
            </a:r>
            <a:r>
              <a:rPr lang="el-GR" sz="2700" i="1" dirty="0" smtClean="0">
                <a:solidFill>
                  <a:prstClr val="black"/>
                </a:solidFill>
              </a:rPr>
              <a:t>πρόθεση </a:t>
            </a:r>
            <a:r>
              <a:rPr lang="el-GR" sz="2700" dirty="0" smtClean="0">
                <a:solidFill>
                  <a:prstClr val="black"/>
                </a:solidFill>
              </a:rPr>
              <a:t>να επιτελέσουμε σε συνδυασμό με τις παραμέτρους επικοινωνίας  ( </a:t>
            </a:r>
            <a:r>
              <a:rPr lang="el-GR" sz="2700" dirty="0" err="1" smtClean="0">
                <a:solidFill>
                  <a:prstClr val="black"/>
                </a:solidFill>
              </a:rPr>
              <a:t>βλ</a:t>
            </a:r>
            <a:r>
              <a:rPr lang="el-GR" sz="2700" dirty="0" smtClean="0">
                <a:solidFill>
                  <a:prstClr val="black"/>
                </a:solidFill>
              </a:rPr>
              <a:t> γλωσσική ποικιλία): υπαγορεύουν τις </a:t>
            </a:r>
            <a:r>
              <a:rPr lang="el-GR" sz="2700" i="1" dirty="0" smtClean="0">
                <a:solidFill>
                  <a:prstClr val="black"/>
                </a:solidFill>
              </a:rPr>
              <a:t>κατάλληλες</a:t>
            </a:r>
            <a:r>
              <a:rPr lang="el-GR" sz="2700" dirty="0" smtClean="0">
                <a:solidFill>
                  <a:prstClr val="black"/>
                </a:solidFill>
              </a:rPr>
              <a:t> γλωσσικές μορφές (λεξικές ή και συντακτικές δομές) που θα χρησιμοποιήσουμε.</a:t>
            </a:r>
            <a:endParaRPr lang="el-GR" sz="2700" i="1" dirty="0">
              <a:solidFill>
                <a:prstClr val="black"/>
              </a:solidFill>
            </a:endParaRPr>
          </a:p>
          <a:p>
            <a:pPr lvl="0">
              <a:buFont typeface="Wingdings" panose="05000000000000000000" pitchFamily="2" charset="2"/>
              <a:buChar char="q"/>
            </a:pPr>
            <a:r>
              <a:rPr lang="el-GR" sz="2700" i="1" dirty="0" smtClean="0">
                <a:solidFill>
                  <a:srgbClr val="002060"/>
                </a:solidFill>
              </a:rPr>
              <a:t>Σημασιολογικό </a:t>
            </a:r>
            <a:r>
              <a:rPr lang="el-GR" sz="2700" i="1" dirty="0">
                <a:solidFill>
                  <a:srgbClr val="002060"/>
                </a:solidFill>
              </a:rPr>
              <a:t>(σημασίες/νοήματα)   </a:t>
            </a:r>
            <a:r>
              <a:rPr lang="el-GR" sz="2700" i="1" dirty="0">
                <a:solidFill>
                  <a:srgbClr val="002060"/>
                </a:solidFill>
                <a:sym typeface="Wingdings"/>
              </a:rPr>
              <a:t></a:t>
            </a:r>
            <a:r>
              <a:rPr lang="el-GR" sz="2700" i="1" dirty="0">
                <a:solidFill>
                  <a:srgbClr val="002060"/>
                </a:solidFill>
              </a:rPr>
              <a:t>&gt;     λεξικογραμματικό (διατυπώσεις λέξεων και γραμματικών δομών)     </a:t>
            </a:r>
            <a:r>
              <a:rPr lang="el-GR" sz="2700" i="1" dirty="0">
                <a:solidFill>
                  <a:srgbClr val="002060"/>
                </a:solidFill>
                <a:sym typeface="Wingdings"/>
              </a:rPr>
              <a:t></a:t>
            </a:r>
            <a:r>
              <a:rPr lang="el-GR" sz="2700" i="1" dirty="0">
                <a:solidFill>
                  <a:srgbClr val="002060"/>
                </a:solidFill>
              </a:rPr>
              <a:t>&gt; </a:t>
            </a:r>
            <a:r>
              <a:rPr lang="el-GR" sz="2700" i="1" dirty="0" smtClean="0">
                <a:solidFill>
                  <a:srgbClr val="002060"/>
                </a:solidFill>
              </a:rPr>
              <a:t>φωνολογικό/</a:t>
            </a:r>
            <a:r>
              <a:rPr lang="el-GR" sz="2700" i="1" dirty="0" err="1" smtClean="0">
                <a:solidFill>
                  <a:srgbClr val="002060"/>
                </a:solidFill>
              </a:rPr>
              <a:t>γραφηματικό</a:t>
            </a:r>
            <a:endParaRPr lang="el-GR" sz="2700" i="1" dirty="0">
              <a:solidFill>
                <a:srgbClr val="002060"/>
              </a:solidFill>
            </a:endParaRPr>
          </a:p>
          <a:p>
            <a:pPr marL="0" lvl="0" indent="0">
              <a:buNone/>
            </a:pPr>
            <a:r>
              <a:rPr lang="el-GR" sz="2700" i="1" dirty="0" smtClean="0">
                <a:solidFill>
                  <a:srgbClr val="002060"/>
                </a:solidFill>
              </a:rPr>
              <a:t>Ενδεικτικά:</a:t>
            </a:r>
            <a:endParaRPr lang="el-GR" sz="2700" dirty="0">
              <a:solidFill>
                <a:srgbClr val="002060"/>
              </a:solidFill>
            </a:endParaRPr>
          </a:p>
          <a:p>
            <a:r>
              <a:rPr lang="el-GR" sz="2700" dirty="0" smtClean="0">
                <a:solidFill>
                  <a:prstClr val="black"/>
                </a:solidFill>
              </a:rPr>
              <a:t>[</a:t>
            </a:r>
            <a:r>
              <a:rPr lang="el-GR" sz="2700" dirty="0">
                <a:solidFill>
                  <a:prstClr val="black"/>
                </a:solidFill>
              </a:rPr>
              <a:t>κολλητός, φίλος, οικείος, γνωστός, άγνωστος, εχθρός </a:t>
            </a:r>
            <a:r>
              <a:rPr lang="el-GR" sz="2700" dirty="0" err="1">
                <a:solidFill>
                  <a:prstClr val="black"/>
                </a:solidFill>
              </a:rPr>
              <a:t>κτλ</a:t>
            </a:r>
            <a:r>
              <a:rPr lang="el-GR" sz="2700" dirty="0">
                <a:solidFill>
                  <a:prstClr val="black"/>
                </a:solidFill>
              </a:rPr>
              <a:t>]</a:t>
            </a:r>
            <a:r>
              <a:rPr lang="el-GR" sz="2700" dirty="0">
                <a:solidFill>
                  <a:prstClr val="black"/>
                </a:solidFill>
                <a:sym typeface="Wingdings" pitchFamily="2" charset="2"/>
              </a:rPr>
              <a:t> </a:t>
            </a:r>
            <a:r>
              <a:rPr lang="el-GR" sz="2700" dirty="0">
                <a:solidFill>
                  <a:prstClr val="black"/>
                </a:solidFill>
              </a:rPr>
              <a:t>εγγραφή διαφορετικής σημασίας. </a:t>
            </a:r>
            <a:endParaRPr lang="el-GR" sz="2700" dirty="0" smtClean="0">
              <a:solidFill>
                <a:prstClr val="black"/>
              </a:solidFill>
            </a:endParaRPr>
          </a:p>
          <a:p>
            <a:pPr lvl="0"/>
            <a:r>
              <a:rPr lang="el-GR" sz="2700" dirty="0" smtClean="0"/>
              <a:t>Επιλογή </a:t>
            </a:r>
            <a:r>
              <a:rPr lang="el-GR" sz="2700" dirty="0"/>
              <a:t>ενικού/ πληθυντικού: α) είναι μετρήσιμο ουσιαστικό; β)  Εάν μετρήσιμο </a:t>
            </a:r>
            <a:r>
              <a:rPr lang="el-GR" sz="2700" dirty="0">
                <a:sym typeface="Wingdings" pitchFamily="2" charset="2"/>
              </a:rPr>
              <a:t> αλλαγή στην κατάληξη του ουσιαστικού</a:t>
            </a:r>
            <a:r>
              <a:rPr lang="el-GR" sz="2700" dirty="0"/>
              <a:t>, του επιθέτου, του ρήματος</a:t>
            </a:r>
          </a:p>
          <a:p>
            <a:pPr lvl="0">
              <a:buFont typeface="Wingdings" panose="05000000000000000000" pitchFamily="2" charset="2"/>
              <a:buChar char="q"/>
            </a:pPr>
            <a:r>
              <a:rPr lang="el-GR" sz="2700" dirty="0"/>
              <a:t>Κάθε επιλογή δηλαδή οδηγεί σε μια άλλη, με συνέπεια το σύνολο της γραμματικής να δικτυώνεται με αυτό τον τρόπο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302077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Αναλυτικό Πρόγραμμα 2003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el-GR" b="1" dirty="0" smtClean="0"/>
              <a:t>Επαγωγική + παραγωγική διδασκαλία του γραμματικού φαινομένου </a:t>
            </a:r>
          </a:p>
          <a:p>
            <a:pPr>
              <a:buNone/>
            </a:pPr>
            <a:endParaRPr lang="el-GR" b="1" dirty="0" smtClean="0"/>
          </a:p>
          <a:p>
            <a:pPr>
              <a:buNone/>
            </a:pPr>
            <a:r>
              <a:rPr lang="el-GR" b="1" i="1" dirty="0" smtClean="0"/>
              <a:t>Ρητή διατύπωση κανόνα ή αρχής + έκθεση παραδειγμάτων</a:t>
            </a:r>
          </a:p>
          <a:p>
            <a:pPr>
              <a:buNone/>
            </a:pPr>
            <a:r>
              <a:rPr lang="el-GR" b="1" i="1" dirty="0" smtClean="0"/>
              <a:t>Έκθεση παραδειγμάτων + διατύπωση αρχών ή κανόνων</a:t>
            </a:r>
            <a:endParaRPr lang="el-GR" b="1" i="1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904656"/>
          </a:xfr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/>
          <a:lstStyle/>
          <a:p>
            <a:endParaRPr lang="el-GR" b="1" dirty="0" smtClean="0"/>
          </a:p>
          <a:p>
            <a:r>
              <a:rPr lang="el-GR" b="1" dirty="0" smtClean="0"/>
              <a:t>Μονάδα της γλωσσικής διδασκαλίας είναι </a:t>
            </a:r>
            <a:r>
              <a:rPr lang="el-GR" b="1" dirty="0" smtClean="0">
                <a:solidFill>
                  <a:srgbClr val="FF0000"/>
                </a:solidFill>
              </a:rPr>
              <a:t>το κείμενο </a:t>
            </a:r>
            <a:r>
              <a:rPr lang="el-GR" b="1" dirty="0" smtClean="0"/>
              <a:t>(επικοινωνιακή μονάδα) </a:t>
            </a:r>
          </a:p>
          <a:p>
            <a:pPr>
              <a:buNone/>
            </a:pPr>
            <a:endParaRPr lang="el-GR" b="1" dirty="0" smtClean="0"/>
          </a:p>
          <a:p>
            <a:pPr>
              <a:buNone/>
            </a:pPr>
            <a:r>
              <a:rPr lang="el-GR" b="1" dirty="0" smtClean="0"/>
              <a:t>Σύνδεση των γλωσσικών μορφών του κειμένου </a:t>
            </a:r>
            <a:r>
              <a:rPr lang="el-GR" b="1" dirty="0" smtClean="0">
                <a:sym typeface="Wingdings" pitchFamily="2" charset="2"/>
              </a:rPr>
              <a:t> </a:t>
            </a:r>
            <a:r>
              <a:rPr lang="el-GR" b="1" dirty="0" smtClean="0"/>
              <a:t>με τις κοινωνικές + πολιτισμικές συνθήκες πραγμάτωσής του (η γλώσσα στη χρήση)</a:t>
            </a:r>
          </a:p>
          <a:p>
            <a:endParaRPr lang="el-GR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3600" b="1" i="1" dirty="0">
                <a:solidFill>
                  <a:prstClr val="black"/>
                </a:solidFill>
                <a:latin typeface="Tempus Sans ITC" pitchFamily="82" charset="0"/>
              </a:rPr>
              <a:t>έμφαση στους </a:t>
            </a:r>
            <a:r>
              <a:rPr lang="el-GR" sz="3600" b="1" i="1" dirty="0">
                <a:solidFill>
                  <a:srgbClr val="FF0000"/>
                </a:solidFill>
                <a:latin typeface="Tempus Sans ITC" pitchFamily="82" charset="0"/>
              </a:rPr>
              <a:t>τρόπους με τους οποίους χρησιμοποιούμε τη γλώσσα για να αποδώσουμε </a:t>
            </a:r>
            <a:r>
              <a:rPr lang="el-GR" sz="3600" b="1" i="1" dirty="0" smtClean="0">
                <a:solidFill>
                  <a:srgbClr val="FF0000"/>
                </a:solidFill>
                <a:latin typeface="Tempus Sans ITC" pitchFamily="82" charset="0"/>
              </a:rPr>
              <a:t> ένα συγκεκριμένο  κάθε φορά νόημα</a:t>
            </a:r>
            <a:endParaRPr lang="el-GR" sz="3600" dirty="0"/>
          </a:p>
        </p:txBody>
      </p:sp>
    </p:spTree>
    <p:extLst>
      <p:ext uri="{BB962C8B-B14F-4D97-AF65-F5344CB8AC3E}">
        <p14:creationId xmlns:p14="http://schemas.microsoft.com/office/powerpoint/2010/main" val="1934694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pPr lvl="0"/>
            <a:r>
              <a:rPr lang="el-GR" sz="2700" dirty="0" smtClean="0"/>
              <a:t/>
            </a:r>
            <a:br>
              <a:rPr lang="el-GR" sz="2700" dirty="0" smtClean="0"/>
            </a:br>
            <a:r>
              <a:rPr lang="el-GR" sz="3100" b="1" dirty="0" smtClean="0"/>
              <a:t>(</a:t>
            </a:r>
            <a:r>
              <a:rPr lang="el-GR" sz="3100" b="1" u="sng" dirty="0" smtClean="0"/>
              <a:t>Αναλυτικό Πρόγραμμα 1982- Επίσημη γλώσσα: δημοτική, διδακτικά εγχειρίδια «Η γλώσσα μου»)</a:t>
            </a:r>
            <a:r>
              <a:rPr lang="el-GR" sz="3100" dirty="0" smtClean="0"/>
              <a:t/>
            </a:r>
            <a:br>
              <a:rPr lang="el-GR" sz="3100" dirty="0" smtClean="0"/>
            </a:br>
            <a:endParaRPr lang="el-GR" sz="31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5040560"/>
          </a:xfrm>
          <a:solidFill>
            <a:schemeClr val="bg2">
              <a:lumMod val="90000"/>
            </a:schemeClr>
          </a:solidFill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el-GR" dirty="0" smtClean="0"/>
              <a:t> </a:t>
            </a:r>
          </a:p>
          <a:p>
            <a:r>
              <a:rPr lang="el-GR" sz="11200" b="1" dirty="0" smtClean="0"/>
              <a:t>Γενικός στόχος διδασκαλίας: η καλλιέργεια της «</a:t>
            </a:r>
            <a:r>
              <a:rPr lang="el-GR" sz="11200" b="1" dirty="0" smtClean="0">
                <a:solidFill>
                  <a:srgbClr val="FF0000"/>
                </a:solidFill>
              </a:rPr>
              <a:t>γλωσσικής ικανότητας»</a:t>
            </a:r>
            <a:endParaRPr lang="el-GR" sz="8600" u="sng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l-GR" sz="9600" u="sng" dirty="0" smtClean="0"/>
          </a:p>
          <a:p>
            <a:pPr>
              <a:buNone/>
            </a:pPr>
            <a:r>
              <a:rPr lang="el-GR" sz="11200" b="1" u="sng" dirty="0" smtClean="0"/>
              <a:t>Γενικά χαρακτηριστικά της διδασκαλίας αυτής της περιόδου</a:t>
            </a:r>
            <a:endParaRPr lang="el-GR" sz="8600" dirty="0" smtClean="0"/>
          </a:p>
          <a:p>
            <a:r>
              <a:rPr lang="el-GR" sz="12800" dirty="0" smtClean="0"/>
              <a:t>Ένταξη της γραμματικής στο γλωσσικό μάθημα (διδασκαλία γραμματικής ακολουθεί την επεξεργασία κειμένου)</a:t>
            </a:r>
          </a:p>
          <a:p>
            <a:r>
              <a:rPr lang="el-GR" sz="12800" dirty="0" smtClean="0"/>
              <a:t>Σχέση γραμματικής με κείμενο: «προσχηματική» (: η </a:t>
            </a:r>
            <a:r>
              <a:rPr lang="el-GR" sz="12800" i="1" dirty="0" smtClean="0"/>
              <a:t>παρουσία λεξικής + συντακτικής δομής στο κείμενο = αφορμή για διδασκαλία μορφής της)</a:t>
            </a:r>
          </a:p>
          <a:p>
            <a:pPr lvl="0"/>
            <a:endParaRPr lang="el-GR" sz="8000" dirty="0" smtClean="0"/>
          </a:p>
          <a:p>
            <a:endParaRPr lang="el-GR" sz="8000" dirty="0" smtClean="0">
              <a:sym typeface="Wingdings" pitchFamily="2" charset="2"/>
            </a:endParaRPr>
          </a:p>
          <a:p>
            <a:endParaRPr lang="el-GR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el-GR" dirty="0" smtClean="0"/>
              <a:t>	</a:t>
            </a:r>
          </a:p>
          <a:p>
            <a:r>
              <a:rPr lang="el-GR" sz="3600" b="1" dirty="0" smtClean="0"/>
              <a:t>Χρήση </a:t>
            </a:r>
            <a:r>
              <a:rPr lang="el-GR" sz="3600" b="1" i="1" dirty="0" smtClean="0"/>
              <a:t>μεταγλώσσας</a:t>
            </a:r>
            <a:r>
              <a:rPr lang="el-GR" sz="3600" b="1" dirty="0" smtClean="0"/>
              <a:t> για </a:t>
            </a:r>
            <a:r>
              <a:rPr lang="el-GR" sz="3600" b="1" u="sng" dirty="0" smtClean="0"/>
              <a:t>τη μορφή </a:t>
            </a:r>
            <a:r>
              <a:rPr lang="el-GR" sz="3600" b="1" dirty="0" smtClean="0"/>
              <a:t>(</a:t>
            </a:r>
            <a:r>
              <a:rPr lang="el-GR" sz="3600" b="1" dirty="0" err="1" smtClean="0"/>
              <a:t>π.χ</a:t>
            </a:r>
            <a:r>
              <a:rPr lang="el-GR" sz="3600" b="1" dirty="0" smtClean="0"/>
              <a:t> κανόνες ορθογραφίας, παραγωγικής μορφολογίας) </a:t>
            </a:r>
            <a:r>
              <a:rPr lang="el-GR" sz="3600" b="1" u="sng" dirty="0" smtClean="0"/>
              <a:t>αλλά και για τη λειτουργία </a:t>
            </a:r>
            <a:r>
              <a:rPr lang="el-GR" sz="3600" b="1" dirty="0" smtClean="0"/>
              <a:t>των γραμματικών κατηγοριών </a:t>
            </a:r>
          </a:p>
          <a:p>
            <a:pPr>
              <a:buNone/>
            </a:pPr>
            <a:r>
              <a:rPr lang="el-GR" sz="3600" b="1" i="1" dirty="0" err="1" smtClean="0"/>
              <a:t>π.χ</a:t>
            </a:r>
            <a:r>
              <a:rPr lang="el-GR" sz="3600" b="1" i="1" dirty="0" smtClean="0"/>
              <a:t> ποια λειτουργία επιτελούν τα επίθετα; </a:t>
            </a:r>
          </a:p>
          <a:p>
            <a:pPr>
              <a:buNone/>
            </a:pPr>
            <a:endParaRPr lang="el-GR" sz="3600" b="1" i="1" dirty="0" smtClean="0"/>
          </a:p>
          <a:p>
            <a:r>
              <a:rPr lang="el-GR" sz="3600" b="1" i="1" dirty="0" smtClean="0"/>
              <a:t>Ομαδοποίηση γλωσσικών δομών στη βάση της επικοινωνιακής λειτουργίας</a:t>
            </a:r>
          </a:p>
          <a:p>
            <a:pPr>
              <a:buNone/>
            </a:pPr>
            <a:r>
              <a:rPr lang="el-GR" sz="3600" b="1" i="1" dirty="0" err="1"/>
              <a:t>π</a:t>
            </a:r>
            <a:r>
              <a:rPr lang="el-GR" sz="3600" b="1" i="1" dirty="0" err="1" smtClean="0"/>
              <a:t>.χ</a:t>
            </a:r>
            <a:r>
              <a:rPr lang="el-GR" sz="3600" b="1" i="1" dirty="0" smtClean="0"/>
              <a:t> </a:t>
            </a:r>
          </a:p>
          <a:p>
            <a:pPr>
              <a:buNone/>
            </a:pPr>
            <a:r>
              <a:rPr lang="el-GR" sz="3600" b="1" i="1" dirty="0" smtClean="0"/>
              <a:t>σπίτι από άχυρα- αχυρένιο σπίτι.</a:t>
            </a:r>
            <a:r>
              <a:rPr lang="el-GR" sz="3600" b="1" i="1" dirty="0"/>
              <a:t> </a:t>
            </a:r>
            <a:r>
              <a:rPr lang="el-GR" sz="3600" b="1" i="1" dirty="0" smtClean="0"/>
              <a:t>(Πώς </a:t>
            </a:r>
            <a:r>
              <a:rPr lang="el-GR" sz="3600" b="1" i="1" dirty="0"/>
              <a:t>αλλιώς μπορώ να εκφράσω το νόημα του επιθέτου; </a:t>
            </a:r>
            <a:r>
              <a:rPr lang="el-GR" sz="3600" b="1" i="1" dirty="0" smtClean="0"/>
              <a:t>)</a:t>
            </a:r>
          </a:p>
          <a:p>
            <a:pPr>
              <a:buNone/>
            </a:pPr>
            <a:r>
              <a:rPr lang="el-GR" sz="3600" b="1" i="1" dirty="0" smtClean="0"/>
              <a:t>Ανοίγεις το παράθυρο; Άνοιξε το παράθυρο. (Οι </a:t>
            </a:r>
            <a:r>
              <a:rPr lang="el-GR" sz="3600" b="1" i="1" dirty="0"/>
              <a:t>διαφορετικοί γλωσσικοί τύποι  συνιστούν «τυχαίες» ή σκόπιμες επιλογές </a:t>
            </a:r>
            <a:r>
              <a:rPr lang="el-GR" sz="3600" b="1" i="1" dirty="0" smtClean="0"/>
              <a:t>;)</a:t>
            </a:r>
          </a:p>
          <a:p>
            <a:pPr>
              <a:buNone/>
            </a:pPr>
            <a:r>
              <a:rPr lang="el-GR" sz="3600" b="1" i="1" dirty="0"/>
              <a:t>	</a:t>
            </a:r>
            <a:endParaRPr lang="el-GR" sz="3600" b="1" i="1" dirty="0" smtClean="0"/>
          </a:p>
          <a:p>
            <a:pPr>
              <a:buNone/>
            </a:pPr>
            <a:endParaRPr lang="el-GR" sz="3600" b="1" i="1" dirty="0" smtClean="0"/>
          </a:p>
          <a:p>
            <a:pPr>
              <a:buNone/>
            </a:pPr>
            <a:endParaRPr lang="el-GR" b="1" i="1" dirty="0" smtClean="0"/>
          </a:p>
          <a:p>
            <a:pPr>
              <a:buNone/>
            </a:pPr>
            <a:endParaRPr lang="el-GR" b="1" i="1" dirty="0" smtClean="0"/>
          </a:p>
          <a:p>
            <a:pPr>
              <a:buNone/>
            </a:pPr>
            <a:endParaRPr lang="el-GR" b="1" i="1" dirty="0"/>
          </a:p>
          <a:p>
            <a:pPr>
              <a:buNone/>
            </a:pPr>
            <a:endParaRPr lang="el-GR" b="1" i="1" dirty="0" smtClean="0"/>
          </a:p>
          <a:p>
            <a:pPr>
              <a:buNone/>
            </a:pPr>
            <a:endParaRPr lang="el-GR" b="1" i="1" dirty="0" smtClean="0"/>
          </a:p>
          <a:p>
            <a:pPr>
              <a:buNone/>
            </a:pPr>
            <a:r>
              <a:rPr lang="el-GR" b="1" dirty="0" smtClean="0"/>
              <a:t>  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616624"/>
          </a:xfr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l-GR" b="1" dirty="0" smtClean="0"/>
              <a:t>Επίδραση Συστημικής Λειτουργικής Γραμματικής</a:t>
            </a:r>
          </a:p>
          <a:p>
            <a:pPr>
              <a:buNone/>
            </a:pPr>
            <a:r>
              <a:rPr lang="el-GR" dirty="0" smtClean="0">
                <a:solidFill>
                  <a:srgbClr val="002060"/>
                </a:solidFill>
              </a:rPr>
              <a:t>Περιγράφει τη γλώσσα  στη χρήση: = σύστημα </a:t>
            </a:r>
            <a:r>
              <a:rPr lang="el-GR" u="sng" dirty="0" smtClean="0">
                <a:solidFill>
                  <a:srgbClr val="002060"/>
                </a:solidFill>
              </a:rPr>
              <a:t>σημασιολογικών</a:t>
            </a:r>
            <a:r>
              <a:rPr lang="el-GR" dirty="0" smtClean="0">
                <a:solidFill>
                  <a:srgbClr val="002060"/>
                </a:solidFill>
              </a:rPr>
              <a:t> </a:t>
            </a:r>
            <a:r>
              <a:rPr lang="el-GR" u="sng" dirty="0" smtClean="0">
                <a:solidFill>
                  <a:srgbClr val="002060"/>
                </a:solidFill>
              </a:rPr>
              <a:t>επιλογών</a:t>
            </a:r>
            <a:r>
              <a:rPr lang="el-GR" dirty="0" smtClean="0">
                <a:solidFill>
                  <a:srgbClr val="002060"/>
                </a:solidFill>
              </a:rPr>
              <a:t> που πραγματώνονται με την επιλογή των Α και όχι των Β  λεξικών ή/και γραμματικών δομών</a:t>
            </a:r>
          </a:p>
          <a:p>
            <a:pPr>
              <a:buFont typeface="Wingdings" pitchFamily="2" charset="2"/>
              <a:buChar char="Ø"/>
            </a:pPr>
            <a:r>
              <a:rPr lang="el-GR" dirty="0" smtClean="0">
                <a:solidFill>
                  <a:srgbClr val="002060"/>
                </a:solidFill>
                <a:sym typeface="Wingdings" pitchFamily="2" charset="2"/>
              </a:rPr>
              <a:t> 	</a:t>
            </a:r>
            <a:r>
              <a:rPr lang="el-GR" u="sng" dirty="0">
                <a:solidFill>
                  <a:srgbClr val="002060"/>
                </a:solidFill>
                <a:sym typeface="Wingdings" pitchFamily="2" charset="2"/>
              </a:rPr>
              <a:t>Ο</a:t>
            </a:r>
            <a:r>
              <a:rPr lang="el-GR" u="sng" dirty="0" smtClean="0">
                <a:solidFill>
                  <a:srgbClr val="002060"/>
                </a:solidFill>
                <a:sym typeface="Wingdings" pitchFamily="2" charset="2"/>
              </a:rPr>
              <a:t>ι λέξεις και η φραστικές δομές επιλέγονται ανάλογα</a:t>
            </a:r>
            <a:r>
              <a:rPr lang="el-GR" dirty="0" smtClean="0">
                <a:solidFill>
                  <a:srgbClr val="002060"/>
                </a:solidFill>
                <a:sym typeface="Wingdings" pitchFamily="2" charset="2"/>
              </a:rPr>
              <a:t>: </a:t>
            </a:r>
          </a:p>
          <a:p>
            <a:pPr>
              <a:buFont typeface="Wingdings" pitchFamily="2" charset="2"/>
              <a:buChar char="§"/>
            </a:pPr>
            <a:r>
              <a:rPr lang="el-GR" dirty="0" smtClean="0">
                <a:solidFill>
                  <a:srgbClr val="002060"/>
                </a:solidFill>
                <a:sym typeface="Wingdings" pitchFamily="2" charset="2"/>
              </a:rPr>
              <a:t>με την επικοινωνιακή πρόθεση του πομπού (σημασία: τι θέλει να πει και γιατί;)</a:t>
            </a:r>
          </a:p>
          <a:p>
            <a:pPr>
              <a:buFont typeface="Wingdings" pitchFamily="2" charset="2"/>
              <a:buChar char="§"/>
            </a:pPr>
            <a:r>
              <a:rPr lang="el-GR" dirty="0" smtClean="0">
                <a:solidFill>
                  <a:srgbClr val="002060"/>
                </a:solidFill>
                <a:sym typeface="Wingdings" pitchFamily="2" charset="2"/>
              </a:rPr>
              <a:t>τα χαρακτηριστικά της περίστασης πραγμάτωσης του λόγου</a:t>
            </a:r>
            <a:r>
              <a:rPr lang="el-GR" dirty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el-GR" dirty="0" smtClean="0">
                <a:solidFill>
                  <a:srgbClr val="002060"/>
                </a:solidFill>
                <a:sym typeface="Wingdings" pitchFamily="2" charset="2"/>
              </a:rPr>
              <a:t>(περιορισμοί ως προς τις επιλογές από τα συστήματα: σημασιολογικό-λεξικό-φραστικό</a:t>
            </a:r>
            <a:endParaRPr lang="el-GR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l-GR" dirty="0" smtClean="0"/>
              <a:t>ΑΠ 2003 </a:t>
            </a:r>
            <a:r>
              <a:rPr lang="el-GR" sz="2400" dirty="0" smtClean="0"/>
              <a:t>(συν/χεια)</a:t>
            </a:r>
            <a:endParaRPr lang="el-GR" sz="24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  <a:solidFill>
            <a:schemeClr val="bg2">
              <a:lumMod val="90000"/>
            </a:schemeClr>
          </a:solidFill>
        </p:spPr>
        <p:txBody>
          <a:bodyPr>
            <a:normAutofit fontScale="85000" lnSpcReduction="10000"/>
          </a:bodyPr>
          <a:lstStyle/>
          <a:p>
            <a:r>
              <a:rPr lang="el-GR" b="1" dirty="0" smtClean="0"/>
              <a:t>Διδάσκεται </a:t>
            </a:r>
            <a:r>
              <a:rPr lang="el-GR" b="1" dirty="0" smtClean="0">
                <a:solidFill>
                  <a:srgbClr val="FF0000"/>
                </a:solidFill>
              </a:rPr>
              <a:t>ταυτόχρονα</a:t>
            </a:r>
            <a:r>
              <a:rPr lang="el-GR" b="1" dirty="0" smtClean="0"/>
              <a:t>: «Γραμματική του κειμένου + γραμματική φράσης + γραμματική λέξης»</a:t>
            </a:r>
          </a:p>
          <a:p>
            <a:pPr>
              <a:buFont typeface="Wingdings" pitchFamily="2" charset="2"/>
              <a:buChar char="ü"/>
            </a:pPr>
            <a:r>
              <a:rPr lang="el-GR" dirty="0" smtClean="0"/>
              <a:t>Γραμματική </a:t>
            </a:r>
            <a:r>
              <a:rPr lang="el-GR" u="sng" dirty="0" smtClean="0"/>
              <a:t>κειμένου</a:t>
            </a:r>
            <a:r>
              <a:rPr lang="el-GR" dirty="0" smtClean="0"/>
              <a:t>= τρόπου οργάνωσης διαφόρων κατηγοριών κειμένων (</a:t>
            </a:r>
            <a:r>
              <a:rPr lang="el-GR" dirty="0" err="1" smtClean="0"/>
              <a:t>κειμενικά</a:t>
            </a:r>
            <a:r>
              <a:rPr lang="el-GR" dirty="0" smtClean="0"/>
              <a:t> είδη): έμφαση στο στόχο της γλωσσικής εκφοράς</a:t>
            </a:r>
          </a:p>
          <a:p>
            <a:pPr>
              <a:buFont typeface="Wingdings" pitchFamily="2" charset="2"/>
              <a:buChar char="ü"/>
            </a:pPr>
            <a:r>
              <a:rPr lang="el-GR" dirty="0" smtClean="0"/>
              <a:t>Γραμματική </a:t>
            </a:r>
            <a:r>
              <a:rPr lang="el-GR" u="sng" dirty="0" smtClean="0"/>
              <a:t>φράσης</a:t>
            </a:r>
            <a:r>
              <a:rPr lang="el-GR" dirty="0" smtClean="0"/>
              <a:t>= συντακτικές δομές που συνδέονται (επιλέγονται ανάλογα) με τον επικοινωνιακό στόχο ( διαφορετικό νόημα/ διάφορες κατηγορίες κειμένων)</a:t>
            </a:r>
          </a:p>
          <a:p>
            <a:pPr>
              <a:buFont typeface="Wingdings" pitchFamily="2" charset="2"/>
              <a:buChar char="ü"/>
            </a:pPr>
            <a:r>
              <a:rPr lang="el-GR" dirty="0" smtClean="0"/>
              <a:t>Γραμματική </a:t>
            </a:r>
            <a:r>
              <a:rPr lang="el-GR" u="sng" dirty="0" smtClean="0"/>
              <a:t>Λέξης</a:t>
            </a:r>
            <a:r>
              <a:rPr lang="el-GR" dirty="0" smtClean="0"/>
              <a:t>: ρητή διδασκαλία της μορφολογίας + των σημασιολογικών  μηχανισμών επιλογής τους</a:t>
            </a:r>
            <a:endParaRPr lang="el-GR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>
            <a:normAutofit fontScale="90000"/>
          </a:bodyPr>
          <a:lstStyle/>
          <a:p>
            <a:r>
              <a:rPr lang="el-GR" sz="3600" dirty="0" smtClean="0">
                <a:latin typeface="Arial" pitchFamily="34" charset="0"/>
                <a:cs typeface="Arial" pitchFamily="34" charset="0"/>
              </a:rPr>
              <a:t>Παράδειγμα 1. Περιγραφή (κτίσματος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)</a:t>
            </a:r>
            <a:br>
              <a:rPr lang="el-GR" dirty="0" smtClean="0">
                <a:latin typeface="Arial" pitchFamily="34" charset="0"/>
                <a:cs typeface="Arial" pitchFamily="34" charset="0"/>
              </a:rPr>
            </a:br>
            <a:r>
              <a:rPr lang="el-GR" sz="2700" dirty="0" smtClean="0">
                <a:latin typeface="Arial" pitchFamily="34" charset="0"/>
                <a:cs typeface="Arial" pitchFamily="34" charset="0"/>
              </a:rPr>
              <a:t>&lt;</a:t>
            </a:r>
            <a:r>
              <a:rPr lang="el-GR" sz="2700" dirty="0" err="1" smtClean="0">
                <a:latin typeface="Arial" pitchFamily="34" charset="0"/>
                <a:cs typeface="Arial" pitchFamily="34" charset="0"/>
              </a:rPr>
              <a:t>κειμενικό</a:t>
            </a:r>
            <a:r>
              <a:rPr lang="el-GR" sz="2700" dirty="0" smtClean="0">
                <a:latin typeface="Arial" pitchFamily="34" charset="0"/>
                <a:cs typeface="Arial" pitchFamily="34" charset="0"/>
              </a:rPr>
              <a:t> είδος περιγραφής: τύπος λογοτεχνικό</a:t>
            </a:r>
            <a:endParaRPr lang="el-GR" sz="2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328592"/>
          </a:xfrm>
        </p:spPr>
        <p:txBody>
          <a:bodyPr>
            <a:normAutofit fontScale="32500" lnSpcReduction="20000"/>
          </a:bodyPr>
          <a:lstStyle/>
          <a:p>
            <a:pPr>
              <a:lnSpc>
                <a:spcPct val="170000"/>
              </a:lnSpc>
              <a:buFont typeface="Wingdings" pitchFamily="2" charset="2"/>
              <a:buNone/>
            </a:pPr>
            <a:r>
              <a:rPr lang="el-GR" sz="4500" b="1" u="sng" dirty="0" smtClean="0">
                <a:solidFill>
                  <a:srgbClr val="FF0000"/>
                </a:solidFill>
              </a:rPr>
              <a:t>Με εργαλείο ερωτήσεις κατανόησης </a:t>
            </a:r>
            <a:r>
              <a:rPr lang="el-GR" sz="4500" b="1" dirty="0" smtClean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l-GR" sz="4500" b="1" dirty="0" smtClean="0">
                <a:solidFill>
                  <a:srgbClr val="FF0000"/>
                </a:solidFill>
              </a:rPr>
              <a:t>σαφή διδασκαλία των 7 τύπων πληροφορίας+ της σειράς εμφάνισής τους</a:t>
            </a:r>
            <a:r>
              <a:rPr lang="en-US" sz="4500" b="1" dirty="0" smtClean="0">
                <a:solidFill>
                  <a:srgbClr val="FF0000"/>
                </a:solidFill>
              </a:rPr>
              <a:t>  &lt; </a:t>
            </a:r>
            <a:r>
              <a:rPr lang="el-GR" sz="4500" b="1" dirty="0" smtClean="0">
                <a:solidFill>
                  <a:srgbClr val="FF0000"/>
                </a:solidFill>
              </a:rPr>
              <a:t>ΓΡΑΜΜΑΤΙΚΗ ΤΟΥ ΚΕΙΜΕΝΟΥ: ΓΡΑΜΜΑΤΙΚΗ ΤΗΣ ΜΑΚΡΟΔΟΜΟΜΗΣ&gt;</a:t>
            </a:r>
          </a:p>
          <a:p>
            <a:pPr marL="571500" indent="-571500" algn="just">
              <a:lnSpc>
                <a:spcPct val="170000"/>
              </a:lnSpc>
              <a:buFont typeface="+mj-lt"/>
              <a:buAutoNum type="arabicPeriod"/>
            </a:pPr>
            <a:r>
              <a:rPr lang="el-GR" sz="4500" b="1" u="sng" dirty="0" smtClean="0">
                <a:solidFill>
                  <a:srgbClr val="FF0000"/>
                </a:solidFill>
              </a:rPr>
              <a:t>Τι </a:t>
            </a:r>
            <a:r>
              <a:rPr lang="el-GR" sz="4500" dirty="0" smtClean="0"/>
              <a:t>περιγράφει ο συγγραφέας; </a:t>
            </a:r>
          </a:p>
          <a:p>
            <a:pPr marL="571500" indent="-571500" algn="just">
              <a:lnSpc>
                <a:spcPct val="170000"/>
              </a:lnSpc>
              <a:buFont typeface="+mj-lt"/>
              <a:buAutoNum type="arabicPeriod"/>
            </a:pPr>
            <a:r>
              <a:rPr lang="el-GR" sz="4500" b="1" dirty="0" smtClean="0">
                <a:solidFill>
                  <a:srgbClr val="FF0000"/>
                </a:solidFill>
              </a:rPr>
              <a:t>Ποιος</a:t>
            </a:r>
            <a:r>
              <a:rPr lang="el-GR" sz="4500" dirty="0" smtClean="0"/>
              <a:t> κατοικούσε στο σπίτι;</a:t>
            </a:r>
            <a:endParaRPr lang="en-GB" sz="4500" dirty="0" smtClean="0"/>
          </a:p>
          <a:p>
            <a:pPr marL="571500" indent="-571500" algn="just">
              <a:lnSpc>
                <a:spcPct val="170000"/>
              </a:lnSpc>
              <a:buFont typeface="+mj-lt"/>
              <a:buAutoNum type="arabicPeriod"/>
            </a:pPr>
            <a:r>
              <a:rPr lang="el-GR" sz="4500" b="1" u="sng" dirty="0" smtClean="0">
                <a:solidFill>
                  <a:srgbClr val="FF0000"/>
                </a:solidFill>
              </a:rPr>
              <a:t>Πού</a:t>
            </a:r>
            <a:r>
              <a:rPr lang="el-GR" sz="4500" dirty="0" smtClean="0">
                <a:solidFill>
                  <a:srgbClr val="FF0000"/>
                </a:solidFill>
              </a:rPr>
              <a:t> </a:t>
            </a:r>
            <a:r>
              <a:rPr lang="el-GR" sz="4500" dirty="0" smtClean="0"/>
              <a:t>βρίσκεται το σπίτι; </a:t>
            </a:r>
          </a:p>
          <a:p>
            <a:pPr marL="571500" indent="-571500" algn="just">
              <a:lnSpc>
                <a:spcPct val="170000"/>
              </a:lnSpc>
              <a:buFont typeface="+mj-lt"/>
              <a:buAutoNum type="arabicPeriod"/>
            </a:pPr>
            <a:r>
              <a:rPr lang="el-GR" sz="4500" dirty="0" smtClean="0"/>
              <a:t>Έχουμε πληροφορίες για το </a:t>
            </a:r>
            <a:r>
              <a:rPr lang="el-GR" sz="4500" b="1" u="sng" dirty="0" smtClean="0">
                <a:solidFill>
                  <a:srgbClr val="FF0000"/>
                </a:solidFill>
              </a:rPr>
              <a:t>πώς ήταν απ’ έξω</a:t>
            </a:r>
            <a:r>
              <a:rPr lang="el-GR" sz="4500" dirty="0" smtClean="0"/>
              <a:t>;</a:t>
            </a:r>
            <a:endParaRPr lang="en-GB" sz="4500" dirty="0" smtClean="0"/>
          </a:p>
          <a:p>
            <a:pPr marL="571500" indent="-571500" algn="just">
              <a:lnSpc>
                <a:spcPct val="170000"/>
              </a:lnSpc>
              <a:buFont typeface="+mj-lt"/>
              <a:buAutoNum type="arabicPeriod"/>
            </a:pPr>
            <a:r>
              <a:rPr lang="el-GR" sz="4500" dirty="0" smtClean="0">
                <a:solidFill>
                  <a:srgbClr val="FF0000"/>
                </a:solidFill>
              </a:rPr>
              <a:t>Πώς είναι το σπίτι </a:t>
            </a:r>
            <a:r>
              <a:rPr lang="el-GR" sz="4500" b="1" u="sng" dirty="0" smtClean="0">
                <a:solidFill>
                  <a:srgbClr val="FF0000"/>
                </a:solidFill>
              </a:rPr>
              <a:t>από μέσα</a:t>
            </a:r>
            <a:r>
              <a:rPr lang="el-GR" sz="4500" u="sng" dirty="0" smtClean="0">
                <a:solidFill>
                  <a:srgbClr val="FF0000"/>
                </a:solidFill>
              </a:rPr>
              <a:t> </a:t>
            </a:r>
            <a:r>
              <a:rPr lang="el-GR" sz="4500" dirty="0" smtClean="0"/>
              <a:t>με τη σειρά που το βλέπει ο συγγραφέας; </a:t>
            </a:r>
            <a:endParaRPr lang="en-GB" sz="4500" dirty="0" smtClean="0"/>
          </a:p>
          <a:p>
            <a:pPr marL="571500" indent="-571500" algn="just">
              <a:lnSpc>
                <a:spcPct val="170000"/>
              </a:lnSpc>
              <a:buFont typeface="+mj-lt"/>
              <a:buAutoNum type="arabicPeriod"/>
            </a:pPr>
            <a:r>
              <a:rPr lang="el-GR" sz="4500" dirty="0" smtClean="0"/>
              <a:t>Ποια στοιχεία δείχνουν πώς ήταν η </a:t>
            </a:r>
            <a:r>
              <a:rPr lang="el-GR" sz="4500" b="1" dirty="0" smtClean="0"/>
              <a:t>ζωή</a:t>
            </a:r>
            <a:r>
              <a:rPr lang="el-GR" sz="4500" dirty="0" smtClean="0"/>
              <a:t> του ποιητή μέσα σ’ αυτό; &lt;</a:t>
            </a:r>
            <a:r>
              <a:rPr lang="el-GR" sz="4500" u="sng" dirty="0" smtClean="0">
                <a:solidFill>
                  <a:srgbClr val="FF0000"/>
                </a:solidFill>
              </a:rPr>
              <a:t>λειτουργία αντικειμένου</a:t>
            </a:r>
            <a:r>
              <a:rPr lang="el-GR" sz="4500" dirty="0" smtClean="0"/>
              <a:t>&gt;</a:t>
            </a:r>
            <a:endParaRPr lang="en-GB" sz="4500" dirty="0" smtClean="0"/>
          </a:p>
          <a:p>
            <a:pPr marL="571500" indent="-571500">
              <a:lnSpc>
                <a:spcPct val="170000"/>
              </a:lnSpc>
              <a:buFont typeface="+mj-lt"/>
              <a:buAutoNum type="arabicPeriod"/>
            </a:pPr>
            <a:r>
              <a:rPr lang="el-GR" sz="4500" dirty="0" smtClean="0"/>
              <a:t>Ποιες είναι οι </a:t>
            </a:r>
            <a:r>
              <a:rPr lang="el-GR" sz="4500" b="1" dirty="0" smtClean="0"/>
              <a:t>σκέψεις</a:t>
            </a:r>
            <a:r>
              <a:rPr lang="el-GR" sz="4500" dirty="0" smtClean="0"/>
              <a:t> και τα </a:t>
            </a:r>
            <a:r>
              <a:rPr lang="el-GR" sz="4500" b="1" dirty="0" smtClean="0"/>
              <a:t>σχόλια</a:t>
            </a:r>
            <a:r>
              <a:rPr lang="el-GR" sz="4500" dirty="0" smtClean="0"/>
              <a:t> του συγγραφέα;</a:t>
            </a:r>
            <a:r>
              <a:rPr lang="en-GB" sz="4500" b="1" dirty="0" smtClean="0"/>
              <a:t> </a:t>
            </a:r>
            <a:r>
              <a:rPr lang="el-GR" sz="4500" b="1" dirty="0" smtClean="0"/>
              <a:t> </a:t>
            </a:r>
            <a:r>
              <a:rPr lang="el-GR" sz="4500" b="1" dirty="0" smtClean="0">
                <a:solidFill>
                  <a:srgbClr val="FF0000"/>
                </a:solidFill>
              </a:rPr>
              <a:t>&lt;</a:t>
            </a:r>
            <a:r>
              <a:rPr lang="el-GR" sz="4500" b="1" dirty="0" smtClean="0">
                <a:solidFill>
                  <a:srgbClr val="00B050"/>
                </a:solidFill>
              </a:rPr>
              <a:t> </a:t>
            </a:r>
            <a:r>
              <a:rPr lang="el-GR" sz="4500" b="1" u="sng" dirty="0" smtClean="0">
                <a:solidFill>
                  <a:srgbClr val="FF0000"/>
                </a:solidFill>
              </a:rPr>
              <a:t>προσωπική στάση, αίσθηση, επιχείρημα= προαιρετικές πληροφορίες </a:t>
            </a:r>
            <a:r>
              <a:rPr lang="el-GR" sz="4200" b="1" dirty="0" smtClean="0">
                <a:solidFill>
                  <a:srgbClr val="FF0000"/>
                </a:solidFill>
              </a:rPr>
              <a:t>&gt;</a:t>
            </a:r>
            <a:endParaRPr lang="en-GB" sz="4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75000"/>
              </a:lnSpc>
              <a:buFont typeface="Wingdings" pitchFamily="2" charset="2"/>
              <a:buNone/>
            </a:pPr>
            <a:r>
              <a:rPr lang="el-GR" b="1" dirty="0" smtClean="0"/>
              <a:t>Γραμματική ΤΗΣ ΠΡΟΤΑΣΗΣ/ΛΕΞΗΣ   = </a:t>
            </a:r>
            <a:r>
              <a:rPr lang="el-GR" b="1" dirty="0" err="1" smtClean="0"/>
              <a:t>μικροδομής</a:t>
            </a:r>
            <a:r>
              <a:rPr lang="el-GR" b="1" dirty="0" smtClean="0"/>
              <a:t> (τυπικών λέξεων/φράσεων  του </a:t>
            </a:r>
            <a:r>
              <a:rPr lang="el-GR" b="1" dirty="0" err="1" smtClean="0"/>
              <a:t>κειμενικού</a:t>
            </a:r>
            <a:r>
              <a:rPr lang="el-GR" b="1" dirty="0" smtClean="0"/>
              <a:t> είδους):</a:t>
            </a:r>
          </a:p>
          <a:p>
            <a:pPr>
              <a:lnSpc>
                <a:spcPct val="75000"/>
              </a:lnSpc>
              <a:buFont typeface="Wingdings" pitchFamily="2" charset="2"/>
              <a:buNone/>
            </a:pPr>
            <a:r>
              <a:rPr lang="el-GR" b="1" dirty="0" smtClean="0"/>
              <a:t>		</a:t>
            </a:r>
          </a:p>
          <a:p>
            <a:pPr algn="just">
              <a:lnSpc>
                <a:spcPct val="75000"/>
              </a:lnSpc>
            </a:pPr>
            <a:r>
              <a:rPr lang="el-GR" dirty="0" smtClean="0">
                <a:solidFill>
                  <a:srgbClr val="FF0000"/>
                </a:solidFill>
              </a:rPr>
              <a:t> </a:t>
            </a:r>
            <a:r>
              <a:rPr lang="el-GR" b="1" dirty="0" smtClean="0">
                <a:solidFill>
                  <a:srgbClr val="FF0000"/>
                </a:solidFill>
              </a:rPr>
              <a:t>Επίθετα (και </a:t>
            </a:r>
            <a:r>
              <a:rPr lang="el-GR" b="1" dirty="0" err="1" smtClean="0">
                <a:solidFill>
                  <a:srgbClr val="FF0000"/>
                </a:solidFill>
              </a:rPr>
              <a:t>επιθετοποιημένες</a:t>
            </a:r>
            <a:r>
              <a:rPr lang="el-GR" b="1" dirty="0" smtClean="0">
                <a:solidFill>
                  <a:srgbClr val="FF0000"/>
                </a:solidFill>
              </a:rPr>
              <a:t> μετοχές)</a:t>
            </a:r>
          </a:p>
          <a:p>
            <a:pPr algn="just">
              <a:lnSpc>
                <a:spcPct val="75000"/>
              </a:lnSpc>
            </a:pPr>
            <a:r>
              <a:rPr lang="el-GR" b="1" dirty="0" smtClean="0">
                <a:solidFill>
                  <a:srgbClr val="FF0000"/>
                </a:solidFill>
              </a:rPr>
              <a:t> Επιρρηματικοί προσδιορισμοί τόπου</a:t>
            </a:r>
          </a:p>
          <a:p>
            <a:pPr algn="just">
              <a:lnSpc>
                <a:spcPct val="75000"/>
              </a:lnSpc>
            </a:pPr>
            <a:r>
              <a:rPr lang="el-GR" b="1" dirty="0" smtClean="0">
                <a:solidFill>
                  <a:srgbClr val="FF0000"/>
                </a:solidFill>
              </a:rPr>
              <a:t> Λειτουργία του ενεστώτα σε περιγραφικό κείμενο</a:t>
            </a:r>
            <a:endParaRPr lang="en-GB" b="1" dirty="0" smtClean="0">
              <a:solidFill>
                <a:srgbClr val="FF0000"/>
              </a:solidFill>
            </a:endParaRPr>
          </a:p>
          <a:p>
            <a:endParaRPr lang="el-GR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Μεταγλώσσα : ρητή επεξήγηση λειτουργίας επιθέτων 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l-GR" sz="3000" dirty="0" smtClean="0"/>
              <a:t>«</a:t>
            </a:r>
            <a:r>
              <a:rPr lang="el-GR" sz="3000" i="1" dirty="0" smtClean="0"/>
              <a:t>Στην περιγραφή συναντάμε </a:t>
            </a:r>
            <a:r>
              <a:rPr lang="el-GR" sz="3000" b="1" i="1" dirty="0" smtClean="0"/>
              <a:t>επίθετα</a:t>
            </a:r>
            <a:r>
              <a:rPr lang="el-GR" sz="3000" i="1" dirty="0" smtClean="0"/>
              <a:t> που μας δίνουν περισσότερες πληροφορίες και κάνουν την περιγραφή πιο </a:t>
            </a:r>
            <a:r>
              <a:rPr lang="el-GR" sz="3000" b="1" i="1" dirty="0" smtClean="0"/>
              <a:t>ζωντανή, σαφή, ακριβή </a:t>
            </a:r>
            <a:r>
              <a:rPr lang="el-GR" sz="3000" i="1" dirty="0" smtClean="0"/>
              <a:t>και </a:t>
            </a:r>
            <a:r>
              <a:rPr lang="el-GR" sz="3000" b="1" i="1" dirty="0" smtClean="0"/>
              <a:t>παραστατική.</a:t>
            </a:r>
            <a:endParaRPr lang="el-GR" sz="3000" i="1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l-GR" sz="3000" i="1" dirty="0" smtClean="0"/>
              <a:t>Τα επίθετα πολλές φορές μάς δείχνουν </a:t>
            </a:r>
            <a:r>
              <a:rPr lang="el-GR" sz="3000" b="1" i="1" dirty="0" smtClean="0"/>
              <a:t>την προσωπική ματιά </a:t>
            </a:r>
            <a:r>
              <a:rPr lang="el-GR" sz="3000" i="1" dirty="0" smtClean="0"/>
              <a:t>του συγγραφέα, το πώς βλέπει αυτός τα πράγματα που περιγράφει.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l-GR" sz="3000" i="1" dirty="0" smtClean="0"/>
              <a:t>Τα επίθετα περιγράφουν με σύντομο τρόπο ένα χαρακτηριστικό των ουσιαστικών που συνοδεύουν. Δείτε πώς θα χρησιμοποιούσαμε στη θέση των επιθέτων περισσότερες λέξεις: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l-GR" sz="3000" i="1" dirty="0" smtClean="0"/>
              <a:t>Στο δωμάτιο υπάρχει ένα τραπεζάκι από </a:t>
            </a:r>
            <a:r>
              <a:rPr lang="el-GR" sz="3000" i="1" u="sng" dirty="0" smtClean="0"/>
              <a:t>ακατέργαστο</a:t>
            </a:r>
            <a:r>
              <a:rPr lang="el-GR" sz="3000" i="1" dirty="0" smtClean="0"/>
              <a:t> ξύλο (από ξύλο που δεν το έχουν κατεργαστεί), μια καρέκλα </a:t>
            </a:r>
            <a:r>
              <a:rPr lang="el-GR" sz="3000" i="1" u="sng" dirty="0" smtClean="0"/>
              <a:t>ψάθινη</a:t>
            </a:r>
            <a:r>
              <a:rPr lang="el-GR" sz="3000" i="1" dirty="0" smtClean="0"/>
              <a:t> (από ψάθα) κι ένα </a:t>
            </a:r>
            <a:r>
              <a:rPr lang="el-GR" sz="3000" i="1" u="sng" dirty="0" smtClean="0"/>
              <a:t>σιδερένιο</a:t>
            </a:r>
            <a:r>
              <a:rPr lang="el-GR" sz="3000" i="1" dirty="0" smtClean="0"/>
              <a:t> τρίποδο (από σίδερο)».</a:t>
            </a:r>
          </a:p>
          <a:p>
            <a:endParaRPr lang="el-GR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Άσκηση 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l-GR" b="1" dirty="0" smtClean="0"/>
              <a:t>Να αντικαταστήσετε με επίθετα τις υπογραμμισμένες φράσεις στο κείμενο που ακολουθεί: </a:t>
            </a:r>
          </a:p>
          <a:p>
            <a:pPr>
              <a:lnSpc>
                <a:spcPct val="16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l-GR" dirty="0" smtClean="0"/>
              <a:t>Για πολλά χρόνια το σπίτι εκείνο, το σπίτι-φάντασμα των παιδικών μου χρόνων, </a:t>
            </a:r>
            <a:r>
              <a:rPr lang="el-GR" u="sng" dirty="0" smtClean="0"/>
              <a:t>δεν κατοικούνταν</a:t>
            </a:r>
            <a:r>
              <a:rPr lang="el-GR" dirty="0" smtClean="0"/>
              <a:t>. Δεν έχανα όμως ευκαιρία να το επισκέπτομαι, με κάποιο φόβο κάθε φορά, </a:t>
            </a:r>
            <a:r>
              <a:rPr lang="el-GR" u="sng" dirty="0" smtClean="0"/>
              <a:t>που δεν μπορούσα να εξηγήσω</a:t>
            </a:r>
            <a:r>
              <a:rPr lang="el-GR" dirty="0" smtClean="0"/>
              <a:t>. Το σπίτι </a:t>
            </a:r>
            <a:r>
              <a:rPr lang="el-GR" u="sng" dirty="0" smtClean="0"/>
              <a:t>είχε δυο ορόφους </a:t>
            </a:r>
            <a:r>
              <a:rPr lang="el-GR" dirty="0" smtClean="0"/>
              <a:t>και μια παλιά αυλή </a:t>
            </a:r>
            <a:r>
              <a:rPr lang="el-GR" u="sng" dirty="0" smtClean="0"/>
              <a:t>στρωμένη με πλάκες.</a:t>
            </a:r>
            <a:r>
              <a:rPr lang="el-GR" dirty="0" smtClean="0"/>
              <a:t> Οι τοίχοι </a:t>
            </a:r>
            <a:r>
              <a:rPr lang="el-GR" u="sng" dirty="0" smtClean="0"/>
              <a:t>ήταν μεγάλου πάχους και ύψους</a:t>
            </a:r>
            <a:r>
              <a:rPr lang="el-GR" dirty="0" smtClean="0"/>
              <a:t>. </a:t>
            </a:r>
            <a:r>
              <a:rPr lang="el-GR" u="sng" dirty="0" smtClean="0"/>
              <a:t>Ήταν από πέτρα</a:t>
            </a:r>
            <a:r>
              <a:rPr lang="el-GR" dirty="0" smtClean="0"/>
              <a:t>. Τα παράθυρά του </a:t>
            </a:r>
            <a:r>
              <a:rPr lang="el-GR" u="sng" dirty="0" smtClean="0"/>
              <a:t>ήταν φραγμένα με κάγκελα</a:t>
            </a:r>
            <a:r>
              <a:rPr lang="el-GR" dirty="0" smtClean="0"/>
              <a:t> και τα παντζούρια</a:t>
            </a:r>
            <a:r>
              <a:rPr lang="el-GR" u="sng" dirty="0" smtClean="0"/>
              <a:t> είχαν σχεδόν σαπίσει. </a:t>
            </a:r>
            <a:r>
              <a:rPr lang="el-GR" dirty="0" smtClean="0"/>
              <a:t>Σπρώχνοντας τη βαριά </a:t>
            </a:r>
            <a:r>
              <a:rPr lang="el-GR" u="sng" dirty="0" smtClean="0"/>
              <a:t>από ξύλο</a:t>
            </a:r>
            <a:r>
              <a:rPr lang="el-GR" dirty="0" smtClean="0"/>
              <a:t> πόρτα του, αντίκριζα μια εικόνα </a:t>
            </a:r>
            <a:r>
              <a:rPr lang="el-GR" u="sng" dirty="0" smtClean="0"/>
              <a:t>που με </a:t>
            </a:r>
            <a:r>
              <a:rPr lang="el-GR" u="sng" dirty="0" err="1" smtClean="0"/>
              <a:t>γοήτευε</a:t>
            </a:r>
            <a:r>
              <a:rPr lang="el-GR" dirty="0" err="1" smtClean="0"/>
              <a:t>:Οι</a:t>
            </a:r>
            <a:r>
              <a:rPr lang="el-GR" dirty="0" smtClean="0"/>
              <a:t> τοίχοι ήταν γεμάτοι με διακοσμήσεις, το ταβάνι </a:t>
            </a:r>
            <a:r>
              <a:rPr lang="el-GR" u="sng" dirty="0" smtClean="0"/>
              <a:t>όλο στολίδια </a:t>
            </a:r>
            <a:r>
              <a:rPr lang="el-GR" dirty="0" smtClean="0"/>
              <a:t>και, </a:t>
            </a:r>
            <a:r>
              <a:rPr lang="el-GR" u="sng" dirty="0" smtClean="0"/>
              <a:t>αυτό που με εντυπωσίαζε περισσότερο</a:t>
            </a:r>
            <a:r>
              <a:rPr lang="el-GR" dirty="0" smtClean="0"/>
              <a:t>, τα τζάμια στα παράθυρα </a:t>
            </a:r>
            <a:r>
              <a:rPr lang="el-GR" u="sng" dirty="0" smtClean="0"/>
              <a:t>που είχαν πολλά χρώματα.</a:t>
            </a:r>
            <a:endParaRPr lang="en-US" u="sng" dirty="0" smtClean="0"/>
          </a:p>
          <a:p>
            <a:endParaRPr lang="el-GR" dirty="0"/>
          </a:p>
        </p:txBody>
      </p:sp>
      <p:sp>
        <p:nvSpPr>
          <p:cNvPr id="4" name="3 - Ελλειψοειδής επεξήγηση"/>
          <p:cNvSpPr/>
          <p:nvPr/>
        </p:nvSpPr>
        <p:spPr>
          <a:xfrm>
            <a:off x="8676456" y="1124744"/>
            <a:ext cx="2520280" cy="4176464"/>
          </a:xfrm>
          <a:prstGeom prst="wedgeEllipseCallout">
            <a:avLst>
              <a:gd name="adj1" fmla="val -33253"/>
              <a:gd name="adj2" fmla="val 494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Στόχος= κατανόηση ότι το νόημα «</a:t>
            </a:r>
            <a:r>
              <a:rPr lang="el-GR" i="1" dirty="0" smtClean="0"/>
              <a:t>προσδιορίζω χαρακτηριστικά</a:t>
            </a:r>
            <a:r>
              <a:rPr lang="el-GR" dirty="0" smtClean="0"/>
              <a:t>..» μπορεί να αποδοθεί με 2 τρόπους:</a:t>
            </a:r>
          </a:p>
          <a:p>
            <a:pPr algn="ctr"/>
            <a:r>
              <a:rPr lang="el-GR" dirty="0" smtClean="0"/>
              <a:t>Α) επίθετο ή </a:t>
            </a:r>
            <a:r>
              <a:rPr lang="el-GR" dirty="0" err="1" smtClean="0"/>
              <a:t>επιθετοποιημένη</a:t>
            </a:r>
            <a:r>
              <a:rPr lang="el-GR" dirty="0" smtClean="0"/>
              <a:t> μετοχή</a:t>
            </a:r>
          </a:p>
          <a:p>
            <a:pPr algn="ctr"/>
            <a:r>
              <a:rPr lang="el-GR" dirty="0" smtClean="0"/>
              <a:t>Β) ρηματική φράση </a:t>
            </a:r>
            <a:endParaRPr lang="el-GR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dirty="0" smtClean="0"/>
              <a:t>Παράδειγμα 2 : Περιγραφή (βιωματικό σημείωμα)</a:t>
            </a:r>
            <a:endParaRPr lang="el-GR" sz="2800" b="1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75000"/>
              </a:lnSpc>
              <a:buFont typeface="Wingdings" pitchFamily="2" charset="2"/>
              <a:buNone/>
            </a:pPr>
            <a:r>
              <a:rPr lang="el-GR" b="1" dirty="0" smtClean="0"/>
              <a:t>κείμενο: </a:t>
            </a:r>
            <a:r>
              <a:rPr lang="el-GR" dirty="0" smtClean="0"/>
              <a:t>βιογραφικό </a:t>
            </a:r>
            <a:r>
              <a:rPr lang="el-GR" dirty="0" err="1" smtClean="0"/>
              <a:t>Άλκης</a:t>
            </a:r>
            <a:r>
              <a:rPr lang="el-GR" dirty="0" smtClean="0"/>
              <a:t> </a:t>
            </a:r>
            <a:r>
              <a:rPr lang="el-GR" dirty="0" err="1" smtClean="0"/>
              <a:t>Ζέη</a:t>
            </a:r>
            <a:r>
              <a:rPr lang="el-GR" dirty="0" smtClean="0"/>
              <a:t> (διαδίκτυο)</a:t>
            </a:r>
            <a:endParaRPr lang="el-GR" b="1" dirty="0" smtClean="0"/>
          </a:p>
          <a:p>
            <a:pPr>
              <a:lnSpc>
                <a:spcPct val="75000"/>
              </a:lnSpc>
              <a:buFont typeface="Wingdings" pitchFamily="2" charset="2"/>
              <a:buNone/>
            </a:pPr>
            <a:endParaRPr lang="el-GR" b="1" dirty="0" smtClean="0"/>
          </a:p>
          <a:p>
            <a:pPr>
              <a:lnSpc>
                <a:spcPct val="75000"/>
              </a:lnSpc>
              <a:buFont typeface="Wingdings" pitchFamily="2" charset="2"/>
              <a:buNone/>
            </a:pPr>
            <a:r>
              <a:rPr lang="el-GR" b="1" dirty="0" smtClean="0"/>
              <a:t>κατανόηση και παραγωγή λόγου:</a:t>
            </a:r>
          </a:p>
          <a:p>
            <a:pPr>
              <a:lnSpc>
                <a:spcPct val="75000"/>
              </a:lnSpc>
              <a:buFont typeface="Wingdings" pitchFamily="2" charset="2"/>
              <a:buNone/>
            </a:pPr>
            <a:r>
              <a:rPr lang="el-GR" dirty="0" smtClean="0"/>
              <a:t>Διαλέξτε ένα συγγραφέα που σας αρέσει. Βρείτε στοιχεία για τη ζωή  και το έργο του και γράψτε τη βιογραφία του. </a:t>
            </a:r>
          </a:p>
          <a:p>
            <a:pPr>
              <a:lnSpc>
                <a:spcPct val="75000"/>
              </a:lnSpc>
              <a:buFont typeface="Wingdings" pitchFamily="2" charset="2"/>
              <a:buNone/>
            </a:pPr>
            <a:endParaRPr lang="el-GR" u="sng" dirty="0" smtClean="0"/>
          </a:p>
          <a:p>
            <a:pPr>
              <a:lnSpc>
                <a:spcPct val="75000"/>
              </a:lnSpc>
              <a:buFont typeface="Wingdings" pitchFamily="2" charset="2"/>
              <a:buNone/>
            </a:pPr>
            <a:r>
              <a:rPr lang="el-GR" u="sng" dirty="0" smtClean="0"/>
              <a:t>Πρέπει να αναφέρετε</a:t>
            </a:r>
            <a:r>
              <a:rPr lang="el-GR" dirty="0" smtClean="0"/>
              <a:t>: 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l-GR" altLang="ja-JP" i="1" dirty="0" smtClean="0">
                <a:solidFill>
                  <a:srgbClr val="FF0000"/>
                </a:solidFill>
              </a:rPr>
              <a:t>τ</a:t>
            </a:r>
            <a:r>
              <a:rPr lang="el-GR" altLang="ja-JP" i="1" dirty="0" smtClean="0">
                <a:solidFill>
                  <a:srgbClr val="FF0000"/>
                </a:solidFill>
                <a:latin typeface="Arial Unicode MS" pitchFamily="34" charset="-128"/>
              </a:rPr>
              <a:t>όπος και χρονολογία γέννησης</a:t>
            </a:r>
            <a:endParaRPr lang="el-GR" altLang="ja-JP" i="1" dirty="0" smtClean="0">
              <a:solidFill>
                <a:srgbClr val="FF0000"/>
              </a:solidFill>
            </a:endParaRP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l-GR" altLang="ja-JP" i="1" dirty="0" smtClean="0">
                <a:solidFill>
                  <a:srgbClr val="FF0000"/>
                </a:solidFill>
                <a:latin typeface="Arial Unicode MS" pitchFamily="34" charset="-128"/>
              </a:rPr>
              <a:t>στοιχεία για την οικογένειά του,</a:t>
            </a:r>
            <a:r>
              <a:rPr lang="el-GR" altLang="ja-JP" i="1" dirty="0" smtClean="0">
                <a:solidFill>
                  <a:srgbClr val="FF0000"/>
                </a:solidFill>
              </a:rPr>
              <a:t> για την παιδική του ηλικία κτλ.</a:t>
            </a:r>
            <a:r>
              <a:rPr lang="en-GB" altLang="ja-JP" i="1" dirty="0" smtClean="0">
                <a:solidFill>
                  <a:srgbClr val="FF0000"/>
                </a:solidFill>
                <a:ea typeface="ＭＳ Ｐゴシック" charset="-128"/>
              </a:rPr>
              <a:t> </a:t>
            </a:r>
            <a:endParaRPr lang="el-GR" altLang="ja-JP" i="1" dirty="0" smtClean="0">
              <a:solidFill>
                <a:srgbClr val="FF0000"/>
              </a:solidFill>
            </a:endParaRP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l-GR" altLang="ja-JP" i="1" dirty="0" smtClean="0">
                <a:solidFill>
                  <a:srgbClr val="FF0000"/>
                </a:solidFill>
              </a:rPr>
              <a:t>σπουδές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l-GR" altLang="ja-JP" i="1" dirty="0" smtClean="0">
                <a:solidFill>
                  <a:srgbClr val="FF0000"/>
                </a:solidFill>
              </a:rPr>
              <a:t>έργα, σημαντικές δραστηριότητες, διακρίσεις</a:t>
            </a:r>
          </a:p>
          <a:p>
            <a:pPr>
              <a:buNone/>
            </a:pPr>
            <a:r>
              <a:rPr lang="el-GR" dirty="0" smtClean="0">
                <a:solidFill>
                  <a:srgbClr val="00B050"/>
                </a:solidFill>
              </a:rPr>
              <a:t> </a:t>
            </a:r>
            <a:r>
              <a:rPr lang="el-GR" b="1" dirty="0" smtClean="0">
                <a:solidFill>
                  <a:srgbClr val="00B050"/>
                </a:solidFill>
              </a:rPr>
              <a:t>(1+2+3+4)= γραμματική κειμένου</a:t>
            </a:r>
            <a:endParaRPr lang="el-GR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>
            <a:normAutofit fontScale="90000"/>
          </a:bodyPr>
          <a:lstStyle/>
          <a:p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sz="3100" b="1" dirty="0" smtClean="0"/>
              <a:t>γραμματική </a:t>
            </a:r>
            <a:r>
              <a:rPr lang="el-GR" sz="3100" b="1" dirty="0" err="1" smtClean="0"/>
              <a:t>μικροδομής</a:t>
            </a:r>
            <a:r>
              <a:rPr lang="el-GR" sz="3100" b="1" dirty="0" smtClean="0"/>
              <a:t>: </a:t>
            </a:r>
            <a:r>
              <a:rPr lang="el-GR" sz="3100" b="1" dirty="0" smtClean="0">
                <a:solidFill>
                  <a:srgbClr val="FF0000"/>
                </a:solidFill>
              </a:rPr>
              <a:t>τυπικές ως προς το </a:t>
            </a:r>
            <a:r>
              <a:rPr lang="el-GR" sz="3100" b="1" dirty="0" err="1" smtClean="0">
                <a:solidFill>
                  <a:srgbClr val="FF0000"/>
                </a:solidFill>
              </a:rPr>
              <a:t>κειμενικό</a:t>
            </a:r>
            <a:r>
              <a:rPr lang="el-GR" sz="3100" b="1" dirty="0" smtClean="0">
                <a:solidFill>
                  <a:srgbClr val="FF0000"/>
                </a:solidFill>
              </a:rPr>
              <a:t> είδος λέξεις/φράσει</a:t>
            </a:r>
            <a:r>
              <a:rPr lang="el-GR" sz="3100" b="1" dirty="0" smtClean="0"/>
              <a:t>ς</a:t>
            </a:r>
            <a:r>
              <a:rPr lang="el-GR" altLang="ja-JP" dirty="0" smtClean="0"/>
              <a:t/>
            </a:r>
            <a:br>
              <a:rPr lang="el-GR" altLang="ja-JP" dirty="0" smtClean="0"/>
            </a:b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75000"/>
              </a:lnSpc>
              <a:buFont typeface="Wingdings" pitchFamily="2" charset="2"/>
              <a:buNone/>
            </a:pPr>
            <a:r>
              <a:rPr lang="el-GR" altLang="ja-JP" dirty="0" smtClean="0"/>
              <a:t>Στο βιογραφικό της </a:t>
            </a:r>
            <a:r>
              <a:rPr lang="el-GR" altLang="ja-JP" dirty="0" err="1" smtClean="0"/>
              <a:t>Άλκης</a:t>
            </a:r>
            <a:r>
              <a:rPr lang="el-GR" altLang="ja-JP" dirty="0" smtClean="0"/>
              <a:t> </a:t>
            </a:r>
            <a:r>
              <a:rPr lang="el-GR" altLang="ja-JP" dirty="0" err="1" smtClean="0"/>
              <a:t>Ζέη</a:t>
            </a:r>
            <a:r>
              <a:rPr lang="el-GR" altLang="ja-JP" dirty="0" smtClean="0"/>
              <a:t> υπάρχουν οι φράσεις:</a:t>
            </a:r>
            <a:r>
              <a:rPr lang="en-GB" altLang="ja-JP" dirty="0" smtClean="0">
                <a:ea typeface="ＭＳ Ｐゴシック" charset="-128"/>
              </a:rPr>
              <a:t> </a:t>
            </a:r>
            <a:endParaRPr lang="el-GR" altLang="ja-JP" dirty="0" smtClean="0"/>
          </a:p>
          <a:p>
            <a:pPr algn="just">
              <a:lnSpc>
                <a:spcPct val="75000"/>
              </a:lnSpc>
            </a:pPr>
            <a:r>
              <a:rPr lang="el-GR" i="1" dirty="0" smtClean="0">
                <a:solidFill>
                  <a:srgbClr val="00B050"/>
                </a:solidFill>
              </a:rPr>
              <a:t>Γεννήθηκε</a:t>
            </a:r>
            <a:r>
              <a:rPr lang="el-GR" i="1" dirty="0" smtClean="0"/>
              <a:t> στην Αθήνα.</a:t>
            </a:r>
            <a:r>
              <a:rPr lang="el-GR" dirty="0" smtClean="0"/>
              <a:t> </a:t>
            </a:r>
          </a:p>
          <a:p>
            <a:pPr algn="just">
              <a:lnSpc>
                <a:spcPct val="75000"/>
              </a:lnSpc>
            </a:pPr>
            <a:r>
              <a:rPr lang="el-GR" i="1" dirty="0" smtClean="0"/>
              <a:t>Σπούδασε στη Φιλοσοφική Σχολή Αθηνών. </a:t>
            </a:r>
          </a:p>
          <a:p>
            <a:pPr algn="just">
              <a:lnSpc>
                <a:spcPct val="75000"/>
              </a:lnSpc>
              <a:buFont typeface="Wingdings" pitchFamily="2" charset="2"/>
              <a:buNone/>
            </a:pPr>
            <a:r>
              <a:rPr lang="el-GR" b="1" dirty="0" smtClean="0">
                <a:solidFill>
                  <a:srgbClr val="FF0000"/>
                </a:solidFill>
              </a:rPr>
              <a:t>(ρηματικές φράσεις</a:t>
            </a:r>
            <a:r>
              <a:rPr lang="el-GR" b="1" dirty="0" smtClean="0"/>
              <a:t>)</a:t>
            </a:r>
          </a:p>
          <a:p>
            <a:pPr>
              <a:lnSpc>
                <a:spcPct val="75000"/>
              </a:lnSpc>
              <a:buFont typeface="Wingdings" pitchFamily="2" charset="2"/>
              <a:buNone/>
            </a:pPr>
            <a:r>
              <a:rPr lang="el-GR" dirty="0" smtClean="0"/>
              <a:t>Αυτές θα μπορούσαμε να τις γράψουμε και έτσι:</a:t>
            </a:r>
            <a:r>
              <a:rPr lang="en-GB" i="1" dirty="0" smtClean="0"/>
              <a:t> </a:t>
            </a:r>
            <a:endParaRPr lang="el-GR" i="1" dirty="0" smtClean="0"/>
          </a:p>
          <a:p>
            <a:pPr algn="just">
              <a:lnSpc>
                <a:spcPct val="75000"/>
              </a:lnSpc>
            </a:pPr>
            <a:r>
              <a:rPr lang="el-GR" i="1" dirty="0" smtClean="0">
                <a:solidFill>
                  <a:srgbClr val="00B050"/>
                </a:solidFill>
              </a:rPr>
              <a:t>Γέννηση</a:t>
            </a:r>
            <a:r>
              <a:rPr lang="el-GR" i="1" dirty="0" smtClean="0"/>
              <a:t> στην Αθήνα.</a:t>
            </a:r>
            <a:r>
              <a:rPr lang="el-GR" dirty="0" smtClean="0"/>
              <a:t> </a:t>
            </a:r>
          </a:p>
          <a:p>
            <a:pPr algn="just">
              <a:lnSpc>
                <a:spcPct val="75000"/>
              </a:lnSpc>
            </a:pPr>
            <a:r>
              <a:rPr lang="el-GR" i="1" dirty="0" smtClean="0"/>
              <a:t>Σπουδές στη Φιλοσοφική Σχολή Αθηνών.</a:t>
            </a:r>
          </a:p>
          <a:p>
            <a:pPr algn="just">
              <a:lnSpc>
                <a:spcPct val="75000"/>
              </a:lnSpc>
              <a:buFont typeface="Wingdings" pitchFamily="2" charset="2"/>
              <a:buNone/>
            </a:pPr>
            <a:r>
              <a:rPr lang="el-GR" b="1" dirty="0" smtClean="0">
                <a:solidFill>
                  <a:srgbClr val="FF0000"/>
                </a:solidFill>
              </a:rPr>
              <a:t>(ονοματικές φράσεις</a:t>
            </a:r>
            <a:r>
              <a:rPr lang="el-GR" b="1" dirty="0" smtClean="0"/>
              <a:t>)</a:t>
            </a:r>
            <a:endParaRPr lang="en-GB" b="1" dirty="0" smtClean="0"/>
          </a:p>
          <a:p>
            <a:endParaRPr lang="el-GR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err="1" smtClean="0"/>
              <a:t>Κατευθυντικός</a:t>
            </a:r>
            <a:r>
              <a:rPr lang="el-GR" b="1" dirty="0" smtClean="0"/>
              <a:t> λόγος: οδηγίες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75000"/>
              </a:lnSpc>
              <a:buFont typeface="Wingdings" pitchFamily="2" charset="2"/>
              <a:buNone/>
            </a:pPr>
            <a:r>
              <a:rPr lang="el-GR" b="1" dirty="0" smtClean="0"/>
              <a:t>κείμενο: </a:t>
            </a:r>
            <a:r>
              <a:rPr lang="el-GR" dirty="0" smtClean="0"/>
              <a:t>Οδηγός κατά της ηχορύπανσης</a:t>
            </a:r>
          </a:p>
          <a:p>
            <a:pPr>
              <a:lnSpc>
                <a:spcPct val="75000"/>
              </a:lnSpc>
              <a:buFont typeface="Wingdings" pitchFamily="2" charset="2"/>
              <a:buNone/>
            </a:pPr>
            <a:r>
              <a:rPr lang="el-GR" b="1" dirty="0" smtClean="0">
                <a:solidFill>
                  <a:srgbClr val="FF0000"/>
                </a:solidFill>
              </a:rPr>
              <a:t>Μην ακούτε</a:t>
            </a:r>
            <a:r>
              <a:rPr lang="el-GR" dirty="0" smtClean="0"/>
              <a:t> μουσική με τον ήχο στη διαπασών.  </a:t>
            </a:r>
          </a:p>
          <a:p>
            <a:pPr>
              <a:lnSpc>
                <a:spcPct val="75000"/>
              </a:lnSpc>
              <a:buFont typeface="Wingdings" pitchFamily="2" charset="2"/>
              <a:buNone/>
            </a:pPr>
            <a:r>
              <a:rPr lang="el-GR" b="1" dirty="0" smtClean="0">
                <a:solidFill>
                  <a:srgbClr val="FF0000"/>
                </a:solidFill>
              </a:rPr>
              <a:t>Χαμηλώνετε </a:t>
            </a:r>
            <a:r>
              <a:rPr lang="el-GR" dirty="0" smtClean="0"/>
              <a:t>την ένταση του ήχου της τηλεόρασης.</a:t>
            </a:r>
          </a:p>
          <a:p>
            <a:pPr>
              <a:lnSpc>
                <a:spcPct val="75000"/>
              </a:lnSpc>
              <a:buFont typeface="Wingdings" pitchFamily="2" charset="2"/>
              <a:buNone/>
            </a:pPr>
            <a:r>
              <a:rPr lang="el-GR" b="1" dirty="0" smtClean="0">
                <a:solidFill>
                  <a:srgbClr val="FF0000"/>
                </a:solidFill>
              </a:rPr>
              <a:t>Μη</a:t>
            </a:r>
            <a:r>
              <a:rPr lang="el-GR" dirty="0" smtClean="0">
                <a:solidFill>
                  <a:srgbClr val="FF0000"/>
                </a:solidFill>
              </a:rPr>
              <a:t> </a:t>
            </a:r>
            <a:r>
              <a:rPr lang="el-GR" b="1" dirty="0" smtClean="0">
                <a:solidFill>
                  <a:srgbClr val="FF0000"/>
                </a:solidFill>
              </a:rPr>
              <a:t>βλέπετε</a:t>
            </a:r>
            <a:r>
              <a:rPr lang="el-GR" dirty="0" smtClean="0"/>
              <a:t> τηλεόραση στο μπαλκόνι σας, γιατί ο θόρυβος ενοχλεί τους γείτονες. </a:t>
            </a:r>
          </a:p>
          <a:p>
            <a:pPr>
              <a:lnSpc>
                <a:spcPct val="75000"/>
              </a:lnSpc>
              <a:buFont typeface="Wingdings" pitchFamily="2" charset="2"/>
              <a:buNone/>
            </a:pPr>
            <a:r>
              <a:rPr lang="el-GR" b="1" dirty="0" smtClean="0">
                <a:solidFill>
                  <a:srgbClr val="FF0000"/>
                </a:solidFill>
              </a:rPr>
              <a:t>Μη φωνάζετε</a:t>
            </a:r>
            <a:r>
              <a:rPr lang="el-GR" dirty="0" smtClean="0">
                <a:solidFill>
                  <a:srgbClr val="FF0000"/>
                </a:solidFill>
              </a:rPr>
              <a:t> </a:t>
            </a:r>
            <a:r>
              <a:rPr lang="el-GR" dirty="0" smtClean="0"/>
              <a:t>δυνατά όταν είστε σε χώρο με άλλους ανθρώπους.  </a:t>
            </a:r>
            <a:endParaRPr lang="en-GB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Εγχειρίδια: «Η γλώσσα μου»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79512" y="1600200"/>
            <a:ext cx="8964488" cy="5069160"/>
          </a:xfr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>
            <a:normAutofit fontScale="32500" lnSpcReduction="20000"/>
          </a:bodyPr>
          <a:lstStyle/>
          <a:p>
            <a:pPr lvl="0"/>
            <a:endParaRPr lang="el-GR" sz="9600" dirty="0" smtClean="0"/>
          </a:p>
          <a:p>
            <a:pPr lvl="0"/>
            <a:r>
              <a:rPr lang="el-GR" sz="9600" dirty="0" smtClean="0"/>
              <a:t>Υποχώρηση έως και απουσία «μεταγλώσσας» </a:t>
            </a:r>
          </a:p>
          <a:p>
            <a:r>
              <a:rPr lang="el-GR" sz="9600" dirty="0"/>
              <a:t>Υποχώρηση του «κλιτικού παραδείγματος»- Εισαγωγή της συντακτικής δομής </a:t>
            </a:r>
            <a:r>
              <a:rPr lang="el-GR" sz="9600" dirty="0" smtClean="0"/>
              <a:t>( φράση/πρόταση)</a:t>
            </a:r>
            <a:endParaRPr lang="el-GR" sz="9600" dirty="0"/>
          </a:p>
          <a:p>
            <a:r>
              <a:rPr lang="el-GR" sz="9600" dirty="0" smtClean="0"/>
              <a:t>Διδασκαλία: παράθεση παραδείγματος –προτύπου της γλωσσικής δομής για να “συλλάβουν” διαισθητικά την κανονικότητα (επαγωγική διδασκαλία).. </a:t>
            </a:r>
          </a:p>
          <a:p>
            <a:r>
              <a:rPr lang="el-GR" sz="9600" dirty="0" smtClean="0"/>
              <a:t>Το γλωσσικό Υλικό συνίσταται σε  προτάσεις κατασκευασμένες </a:t>
            </a:r>
            <a:r>
              <a:rPr lang="el-GR" sz="9600" dirty="0"/>
              <a:t>προς εδραίωση της γραμματικής δομής</a:t>
            </a:r>
          </a:p>
          <a:p>
            <a:endParaRPr lang="el-GR" sz="9600" dirty="0"/>
          </a:p>
          <a:p>
            <a:pPr lvl="0"/>
            <a:endParaRPr lang="el-GR" sz="9600" dirty="0" smtClean="0"/>
          </a:p>
          <a:p>
            <a:pPr lvl="0">
              <a:buNone/>
            </a:pPr>
            <a:endParaRPr lang="el-GR" sz="9600" dirty="0" smtClean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el-GR" sz="3200" b="1" dirty="0" smtClean="0"/>
              <a:t>Γραμματική: επεξήγηση της λειτουργίας εναλλακτικών (ρηματικών) επιλογών</a:t>
            </a:r>
            <a:endParaRPr lang="el-GR" sz="32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/>
          <a:lstStyle/>
          <a:p>
            <a:pPr algn="just">
              <a:lnSpc>
                <a:spcPct val="75000"/>
              </a:lnSpc>
              <a:buFont typeface="Wingdings" pitchFamily="2" charset="2"/>
              <a:buNone/>
            </a:pPr>
            <a:r>
              <a:rPr lang="el-GR" i="1" dirty="0" smtClean="0"/>
              <a:t>«Όταν δίνουμε οδηγίες, μπορούμε να </a:t>
            </a:r>
            <a:r>
              <a:rPr lang="el-GR" i="1" dirty="0" err="1" smtClean="0"/>
              <a:t>χρησιμο</a:t>
            </a:r>
            <a:r>
              <a:rPr lang="el-GR" i="1" dirty="0" smtClean="0"/>
              <a:t>-ποιήσουμε </a:t>
            </a:r>
          </a:p>
          <a:p>
            <a:pPr algn="just">
              <a:lnSpc>
                <a:spcPct val="75000"/>
              </a:lnSpc>
              <a:buFont typeface="Wingdings" pitchFamily="2" charset="2"/>
              <a:buNone/>
            </a:pPr>
            <a:r>
              <a:rPr lang="el-GR" i="1" dirty="0" smtClean="0"/>
              <a:t>α) </a:t>
            </a:r>
            <a:r>
              <a:rPr lang="el-GR" b="1" i="1" dirty="0" smtClean="0"/>
              <a:t>ενεστώτα οριστικής</a:t>
            </a:r>
            <a:r>
              <a:rPr lang="el-GR" i="1" dirty="0" smtClean="0"/>
              <a:t>, σαν να περιγράφουμε σε κάποιον τι να κάνει, και τότε </a:t>
            </a:r>
            <a:r>
              <a:rPr lang="el-GR" i="1" u="sng" dirty="0" smtClean="0"/>
              <a:t>πολύ ευγενικά </a:t>
            </a:r>
            <a:r>
              <a:rPr lang="el-GR" i="1" dirty="0" smtClean="0"/>
              <a:t>τού ζητάμε να το κάνει, και </a:t>
            </a:r>
          </a:p>
          <a:p>
            <a:pPr algn="just">
              <a:lnSpc>
                <a:spcPct val="75000"/>
              </a:lnSpc>
              <a:buFont typeface="Wingdings" pitchFamily="2" charset="2"/>
              <a:buNone/>
            </a:pPr>
            <a:r>
              <a:rPr lang="el-GR" i="1" dirty="0" smtClean="0"/>
              <a:t>β) </a:t>
            </a:r>
            <a:r>
              <a:rPr lang="el-GR" b="1" i="1" dirty="0" smtClean="0"/>
              <a:t>ενεστώτα </a:t>
            </a:r>
            <a:r>
              <a:rPr lang="el-GR" i="1" dirty="0" smtClean="0"/>
              <a:t>ή </a:t>
            </a:r>
            <a:r>
              <a:rPr lang="el-GR" b="1" i="1" dirty="0" smtClean="0"/>
              <a:t>αόριστο προστακτικής </a:t>
            </a:r>
            <a:r>
              <a:rPr lang="el-GR" i="1" dirty="0" smtClean="0"/>
              <a:t>ή </a:t>
            </a:r>
            <a:r>
              <a:rPr lang="el-GR" b="1" i="1" dirty="0" smtClean="0"/>
              <a:t>ενεστώτα </a:t>
            </a:r>
            <a:r>
              <a:rPr lang="el-GR" i="1" dirty="0" smtClean="0"/>
              <a:t>ή </a:t>
            </a:r>
            <a:r>
              <a:rPr lang="el-GR" b="1" i="1" dirty="0" smtClean="0"/>
              <a:t>αόριστο υποτακτικής</a:t>
            </a:r>
            <a:r>
              <a:rPr lang="el-GR" i="1" dirty="0" smtClean="0"/>
              <a:t>, οπότε με </a:t>
            </a:r>
            <a:r>
              <a:rPr lang="el-GR" i="1" u="sng" dirty="0" smtClean="0"/>
              <a:t>άμεσο τρόπο </a:t>
            </a:r>
            <a:r>
              <a:rPr lang="el-GR" i="1" dirty="0" smtClean="0"/>
              <a:t>τού λέμε τι να κάνει. Αφού γράψετε τα κείμενά σας, τοποθετήστε στην κατάλληλη θέση τα ρήματα στον πίνακα»</a:t>
            </a:r>
            <a:endParaRPr lang="el-GR" i="1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sz="2800" b="1" dirty="0" smtClean="0"/>
              <a:t>Χρήση μεταγλώσσας για την </a:t>
            </a:r>
            <a:r>
              <a:rPr lang="el-GR" sz="2800" b="1" dirty="0" err="1" smtClean="0"/>
              <a:t>ονοματοδότηση</a:t>
            </a:r>
            <a:r>
              <a:rPr lang="el-GR" sz="2800" b="1" dirty="0" smtClean="0"/>
              <a:t>  διαφορετικών ρηματικών μορφών  </a:t>
            </a:r>
            <a:br>
              <a:rPr lang="el-GR" sz="2800" b="1" dirty="0" smtClean="0"/>
            </a:br>
            <a:r>
              <a:rPr lang="el-GR" sz="2800" b="1" dirty="0" smtClean="0"/>
              <a:t>*** οργανική χρήση συγκείμενου (άσκηση)</a:t>
            </a:r>
            <a:endParaRPr lang="el-GR" sz="2800" b="1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75000"/>
              </a:lnSpc>
              <a:buFont typeface="Wingdings" pitchFamily="2" charset="2"/>
              <a:buNone/>
            </a:pPr>
            <a:r>
              <a:rPr lang="el-GR" b="1" i="1" dirty="0" smtClean="0"/>
              <a:t>(κείμενο οδηγιών</a:t>
            </a:r>
            <a:r>
              <a:rPr lang="el-GR" b="1" dirty="0" smtClean="0"/>
              <a:t>)</a:t>
            </a:r>
          </a:p>
          <a:p>
            <a:pPr>
              <a:lnSpc>
                <a:spcPct val="75000"/>
              </a:lnSpc>
              <a:buFont typeface="Wingdings" pitchFamily="2" charset="2"/>
              <a:buNone/>
            </a:pPr>
            <a:endParaRPr lang="el-GR" b="1" dirty="0" smtClean="0"/>
          </a:p>
          <a:p>
            <a:pPr>
              <a:lnSpc>
                <a:spcPct val="75000"/>
              </a:lnSpc>
              <a:buFont typeface="Wingdings" pitchFamily="2" charset="2"/>
              <a:buNone/>
            </a:pPr>
            <a:r>
              <a:rPr lang="el-GR" b="1" dirty="0" smtClean="0">
                <a:solidFill>
                  <a:srgbClr val="FF0000"/>
                </a:solidFill>
              </a:rPr>
              <a:t>ενεστώτας οριστικής</a:t>
            </a:r>
            <a:endParaRPr lang="en-GB" b="1" dirty="0" smtClean="0">
              <a:solidFill>
                <a:srgbClr val="FF0000"/>
              </a:solidFill>
            </a:endParaRPr>
          </a:p>
          <a:p>
            <a:pPr>
              <a:lnSpc>
                <a:spcPct val="75000"/>
              </a:lnSpc>
              <a:buFont typeface="Wingdings" pitchFamily="2" charset="2"/>
              <a:buNone/>
            </a:pPr>
            <a:r>
              <a:rPr lang="el-GR" dirty="0" smtClean="0"/>
              <a:t>Δεν ακούμε  ........................................</a:t>
            </a:r>
          </a:p>
          <a:p>
            <a:pPr>
              <a:lnSpc>
                <a:spcPct val="75000"/>
              </a:lnSpc>
              <a:buFont typeface="Wingdings" pitchFamily="2" charset="2"/>
              <a:buNone/>
            </a:pPr>
            <a:r>
              <a:rPr lang="el-GR" dirty="0" smtClean="0"/>
              <a:t>...........................................................................</a:t>
            </a:r>
          </a:p>
          <a:p>
            <a:pPr>
              <a:lnSpc>
                <a:spcPct val="75000"/>
              </a:lnSpc>
              <a:buFont typeface="Wingdings" pitchFamily="2" charset="2"/>
              <a:buNone/>
            </a:pPr>
            <a:r>
              <a:rPr lang="el-GR" b="1" dirty="0" smtClean="0">
                <a:solidFill>
                  <a:srgbClr val="FF0000"/>
                </a:solidFill>
              </a:rPr>
              <a:t>ενεστώτας προστακτικής</a:t>
            </a:r>
            <a:endParaRPr lang="en-GB" b="1" dirty="0" smtClean="0">
              <a:solidFill>
                <a:srgbClr val="FF0000"/>
              </a:solidFill>
            </a:endParaRPr>
          </a:p>
          <a:p>
            <a:pPr>
              <a:lnSpc>
                <a:spcPct val="75000"/>
              </a:lnSpc>
              <a:buFont typeface="Wingdings" pitchFamily="2" charset="2"/>
              <a:buNone/>
            </a:pPr>
            <a:r>
              <a:rPr lang="el-GR" dirty="0" smtClean="0"/>
              <a:t>.............................................................................</a:t>
            </a:r>
          </a:p>
          <a:p>
            <a:pPr>
              <a:lnSpc>
                <a:spcPct val="75000"/>
              </a:lnSpc>
              <a:buFont typeface="Wingdings" pitchFamily="2" charset="2"/>
              <a:buNone/>
            </a:pPr>
            <a:r>
              <a:rPr lang="el-GR" b="1" dirty="0" smtClean="0">
                <a:solidFill>
                  <a:srgbClr val="FF0000"/>
                </a:solidFill>
              </a:rPr>
              <a:t>ενεστώτας υποτακτικής</a:t>
            </a:r>
            <a:endParaRPr lang="en-GB" b="1" dirty="0" smtClean="0">
              <a:solidFill>
                <a:srgbClr val="FF0000"/>
              </a:solidFill>
            </a:endParaRPr>
          </a:p>
          <a:p>
            <a:pPr algn="just">
              <a:lnSpc>
                <a:spcPct val="75000"/>
              </a:lnSpc>
              <a:buFont typeface="Wingdings" pitchFamily="2" charset="2"/>
              <a:buNone/>
            </a:pPr>
            <a:r>
              <a:rPr lang="el-GR" dirty="0" smtClean="0"/>
              <a:t>(Να)μην ακούτε .........................................</a:t>
            </a:r>
          </a:p>
          <a:p>
            <a:pPr algn="just">
              <a:lnSpc>
                <a:spcPct val="75000"/>
              </a:lnSpc>
              <a:buFont typeface="Wingdings" pitchFamily="2" charset="2"/>
              <a:buNone/>
            </a:pPr>
            <a:r>
              <a:rPr lang="el-GR" dirty="0" smtClean="0"/>
              <a:t>.......................................................................................</a:t>
            </a:r>
          </a:p>
          <a:p>
            <a:endParaRPr lang="el-GR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b="1" dirty="0" smtClean="0"/>
              <a:t>Αναλυτικό Πρόγραμμα 2003: ορθογραφία  </a:t>
            </a:r>
            <a:r>
              <a:rPr lang="el-GR" sz="3200" dirty="0" smtClean="0"/>
              <a:t>					(συν/χεια)</a:t>
            </a:r>
            <a:endParaRPr lang="el-GR" sz="32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l-GR" dirty="0" smtClean="0"/>
              <a:t>Η διδασκαλία της ορθογραφίας (μορφής) επιχειρείται με </a:t>
            </a:r>
            <a:r>
              <a:rPr lang="el-GR" u="sng" dirty="0" smtClean="0">
                <a:solidFill>
                  <a:srgbClr val="FF0000"/>
                </a:solidFill>
              </a:rPr>
              <a:t>ερμηνευτικό τρόπο</a:t>
            </a:r>
            <a:r>
              <a:rPr lang="el-GR" dirty="0" smtClean="0"/>
              <a:t>. Ομαδοποιείται σε : </a:t>
            </a:r>
          </a:p>
          <a:p>
            <a:r>
              <a:rPr lang="el-GR" u="sng" dirty="0" smtClean="0"/>
              <a:t>θεματική ορθογραφία </a:t>
            </a:r>
            <a:r>
              <a:rPr lang="el-GR" dirty="0" smtClean="0"/>
              <a:t>(ετυμολογία οικογενειών λέξεων με βάση θεματικά μορφήματα= παραγωγική μορφολογία) και</a:t>
            </a:r>
          </a:p>
          <a:p>
            <a:r>
              <a:rPr lang="el-GR" u="sng" dirty="0" smtClean="0"/>
              <a:t>καταληκτική ορθογραφία </a:t>
            </a:r>
            <a:r>
              <a:rPr lang="el-GR" dirty="0" smtClean="0"/>
              <a:t>(γραμματικά μορφήματα- κλιτικό παράδειγμα).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el-GR" sz="3200" dirty="0" smtClean="0"/>
              <a:t>Παραγωγική μορφολογία</a:t>
            </a:r>
            <a:endParaRPr lang="el-GR" sz="32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fontScale="92500" lnSpcReduction="20000"/>
          </a:bodyPr>
          <a:lstStyle/>
          <a:p>
            <a:r>
              <a:rPr lang="el-GR" sz="3400" i="1" dirty="0" smtClean="0">
                <a:solidFill>
                  <a:srgbClr val="002060"/>
                </a:solidFill>
              </a:rPr>
              <a:t>«Ας θυμηθούμε ότι, ενώνοντας δύο λέξεις, μπορούμε να φτιάξουμε μια καινούρια σύνθετη 'λέξη. Μπορείτε </a:t>
            </a:r>
            <a:r>
              <a:rPr lang="el-GR" sz="3400" i="1" u="sng" dirty="0" smtClean="0">
                <a:solidFill>
                  <a:srgbClr val="002060"/>
                </a:solidFill>
              </a:rPr>
              <a:t>να σχηματίσετε σύνθετες λέξεις</a:t>
            </a:r>
            <a:r>
              <a:rPr lang="el-GR" sz="3400" i="1" dirty="0" smtClean="0">
                <a:solidFill>
                  <a:srgbClr val="002060"/>
                </a:solidFill>
              </a:rPr>
              <a:t> με αυτές που σας δίνουμε παρακάτω και να γράψετε με απλά λόγια </a:t>
            </a:r>
            <a:r>
              <a:rPr lang="el-GR" sz="3400" i="1" u="sng" dirty="0" smtClean="0">
                <a:solidFill>
                  <a:srgbClr val="002060"/>
                </a:solidFill>
              </a:rPr>
              <a:t>τη σημασία τους;</a:t>
            </a:r>
            <a:r>
              <a:rPr lang="el-GR" sz="3400" i="1" dirty="0" smtClean="0">
                <a:solidFill>
                  <a:srgbClr val="002060"/>
                </a:solidFill>
              </a:rPr>
              <a:t> Προσέξτε τις αλλαγές που χρειάζεται μερικές φορές να κάνουμε στη θέση του τόνου. Χρησιμοποιήστε το λεξικό σας:»</a:t>
            </a:r>
          </a:p>
          <a:p>
            <a:pPr>
              <a:buNone/>
            </a:pPr>
            <a:endParaRPr lang="el-GR" sz="3400" dirty="0" smtClean="0"/>
          </a:p>
          <a:p>
            <a:pPr>
              <a:buNone/>
            </a:pPr>
            <a:r>
              <a:rPr lang="el-GR" b="1" dirty="0" smtClean="0"/>
              <a:t> </a:t>
            </a:r>
            <a:endParaRPr lang="el-GR" dirty="0" smtClean="0"/>
          </a:p>
          <a:p>
            <a:pPr>
              <a:buNone/>
            </a:pPr>
            <a:r>
              <a:rPr lang="el-GR" b="1" dirty="0" smtClean="0"/>
              <a:t> </a:t>
            </a:r>
            <a:endParaRPr lang="el-GR" dirty="0" smtClean="0"/>
          </a:p>
          <a:p>
            <a:endParaRPr lang="el-GR" dirty="0"/>
          </a:p>
        </p:txBody>
      </p:sp>
      <p:graphicFrame>
        <p:nvGraphicFramePr>
          <p:cNvPr id="4" name="3 - Πίνακας"/>
          <p:cNvGraphicFramePr>
            <a:graphicFrameLocks noGrp="1"/>
          </p:cNvGraphicFramePr>
          <p:nvPr/>
        </p:nvGraphicFramePr>
        <p:xfrm>
          <a:off x="1259632" y="4365104"/>
          <a:ext cx="6096000" cy="1813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72344"/>
                <a:gridCol w="1475656"/>
                <a:gridCol w="1524000"/>
              </a:tblGrid>
              <a:tr h="840220">
                <a:tc>
                  <a:txBody>
                    <a:bodyPr/>
                    <a:lstStyle/>
                    <a:p>
                      <a:r>
                        <a:rPr lang="el-GR" dirty="0" err="1" smtClean="0"/>
                        <a:t>α΄συνθετικό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err="1" smtClean="0"/>
                        <a:t>Β’συνθετικό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Σύνθετες</a:t>
                      </a:r>
                      <a:r>
                        <a:rPr lang="el-GR" baseline="0" dirty="0" smtClean="0"/>
                        <a:t> λέξεις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Σημασία τους</a:t>
                      </a:r>
                      <a:endParaRPr lang="el-GR" dirty="0"/>
                    </a:p>
                  </a:txBody>
                  <a:tcPr/>
                </a:tc>
              </a:tr>
              <a:tr h="486794">
                <a:tc>
                  <a:txBody>
                    <a:bodyPr/>
                    <a:lstStyle/>
                    <a:p>
                      <a:r>
                        <a:rPr lang="el-GR" dirty="0" smtClean="0"/>
                        <a:t>ήχος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λήπτης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486794">
                <a:tc>
                  <a:txBody>
                    <a:bodyPr/>
                    <a:lstStyle/>
                    <a:p>
                      <a:r>
                        <a:rPr lang="el-GR" dirty="0" smtClean="0"/>
                        <a:t>ήχος 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γράφω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b="1" dirty="0" smtClean="0"/>
              <a:t>Παραγωγική μορφολογία</a:t>
            </a:r>
            <a:endParaRPr lang="el-GR" sz="3200" b="1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el-GR" i="1" dirty="0" smtClean="0">
                <a:solidFill>
                  <a:schemeClr val="accent1"/>
                </a:solidFill>
              </a:rPr>
              <a:t>Γράψε δύο προτάσεις οι οποίες να περιέχουν τις παρακάτω λέξεις: </a:t>
            </a:r>
          </a:p>
          <a:p>
            <a:pPr>
              <a:buNone/>
            </a:pPr>
            <a:r>
              <a:rPr lang="el-GR" dirty="0" smtClean="0">
                <a:solidFill>
                  <a:schemeClr val="accent1"/>
                </a:solidFill>
              </a:rPr>
              <a:t>	</a:t>
            </a:r>
            <a:r>
              <a:rPr lang="el-GR" i="1" dirty="0" smtClean="0">
                <a:solidFill>
                  <a:schemeClr val="accent1"/>
                </a:solidFill>
              </a:rPr>
              <a:t>μαθαίνω, μάθημα, μαθητής</a:t>
            </a:r>
          </a:p>
          <a:p>
            <a:r>
              <a:rPr lang="el-GR" dirty="0" smtClean="0"/>
              <a:t>……………………………………………</a:t>
            </a:r>
          </a:p>
          <a:p>
            <a:r>
              <a:rPr lang="el-GR" dirty="0" smtClean="0"/>
              <a:t>……………………………………………</a:t>
            </a:r>
          </a:p>
          <a:p>
            <a:pPr>
              <a:buNone/>
            </a:pPr>
            <a:r>
              <a:rPr lang="el-GR" dirty="0" smtClean="0"/>
              <a:t>«</a:t>
            </a:r>
            <a:r>
              <a:rPr lang="el-G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Οι λέξεις μαθαίνω, μάθημα, μαθητής αποτελούν μια </a:t>
            </a:r>
            <a:r>
              <a:rPr lang="el-GR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οικογένεια</a:t>
            </a:r>
            <a:r>
              <a:rPr lang="el-G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και αρχίζουν… </a:t>
            </a:r>
          </a:p>
          <a:p>
            <a:pPr>
              <a:buNone/>
            </a:pPr>
            <a:r>
              <a:rPr lang="el-GR" dirty="0" smtClean="0"/>
              <a:t> </a:t>
            </a:r>
            <a:r>
              <a:rPr lang="el-GR" dirty="0" err="1" smtClean="0"/>
              <a:t>βΜ</a:t>
            </a:r>
            <a:r>
              <a:rPr lang="el-GR" dirty="0" smtClean="0"/>
              <a:t>, Γ’  τάξη 50 / 23-24</a:t>
            </a:r>
            <a:endParaRPr lang="el-GR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l-GR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dirty="0" smtClean="0"/>
              <a:t>Μεταγλώσσα- γλωσσικό συγκείμενο</a:t>
            </a:r>
            <a:endParaRPr lang="el-GR" sz="2800" b="1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l-GR" b="1" dirty="0" smtClean="0"/>
              <a:t>Βρες στο λεξικό σου τη λέξη </a:t>
            </a:r>
            <a:r>
              <a:rPr lang="el-GR" b="1" u="sng" dirty="0" smtClean="0"/>
              <a:t>μαθητής</a:t>
            </a:r>
            <a:r>
              <a:rPr lang="el-GR" b="1" dirty="0" smtClean="0"/>
              <a:t>. Στη συνέχεια γράψε: </a:t>
            </a:r>
            <a:endParaRPr lang="el-GR" dirty="0" smtClean="0"/>
          </a:p>
          <a:p>
            <a:pPr>
              <a:buNone/>
            </a:pPr>
            <a:r>
              <a:rPr lang="el-GR" b="1" dirty="0" smtClean="0"/>
              <a:t> </a:t>
            </a:r>
            <a:endParaRPr lang="el-GR" dirty="0" smtClean="0"/>
          </a:p>
          <a:p>
            <a:pPr>
              <a:buNone/>
            </a:pPr>
            <a:r>
              <a:rPr lang="el-GR" dirty="0" smtClean="0">
                <a:sym typeface="Wingdings 2"/>
              </a:rPr>
              <a:t></a:t>
            </a:r>
            <a:r>
              <a:rPr lang="el-GR" dirty="0" smtClean="0"/>
              <a:t> </a:t>
            </a:r>
            <a:r>
              <a:rPr lang="el-GR" b="1" dirty="0" smtClean="0"/>
              <a:t>Την πρώτη και την τελευταία λέξη αυτής της σελίδας του λεξικού.</a:t>
            </a:r>
            <a:endParaRPr lang="el-GR" dirty="0" smtClean="0"/>
          </a:p>
          <a:p>
            <a:pPr>
              <a:buNone/>
            </a:pPr>
            <a:r>
              <a:rPr lang="el-GR" dirty="0" smtClean="0"/>
              <a:t>…………………………………………...</a:t>
            </a:r>
          </a:p>
          <a:p>
            <a:pPr>
              <a:buNone/>
            </a:pPr>
            <a:r>
              <a:rPr lang="el-GR" dirty="0" smtClean="0"/>
              <a:t> </a:t>
            </a:r>
          </a:p>
          <a:p>
            <a:pPr>
              <a:buNone/>
            </a:pPr>
            <a:r>
              <a:rPr lang="el-GR" dirty="0" smtClean="0">
                <a:sym typeface="Wingdings 2"/>
              </a:rPr>
              <a:t></a:t>
            </a:r>
            <a:r>
              <a:rPr lang="el-GR" dirty="0" smtClean="0"/>
              <a:t> </a:t>
            </a:r>
            <a:r>
              <a:rPr lang="el-GR" b="1" dirty="0" smtClean="0"/>
              <a:t>Όλα </a:t>
            </a:r>
            <a:r>
              <a:rPr lang="el-G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τα ουσιαστικά </a:t>
            </a:r>
            <a:r>
              <a:rPr lang="el-GR" b="1" dirty="0" smtClean="0"/>
              <a:t>που υπάρχουν στην ίδια σελίδα.</a:t>
            </a:r>
            <a:endParaRPr lang="el-GR" dirty="0" smtClean="0"/>
          </a:p>
          <a:p>
            <a:pPr>
              <a:buNone/>
            </a:pPr>
            <a:r>
              <a:rPr lang="el-GR" dirty="0" smtClean="0"/>
              <a:t>…………………………………………...</a:t>
            </a:r>
          </a:p>
          <a:p>
            <a:pPr>
              <a:buNone/>
            </a:pPr>
            <a:r>
              <a:rPr lang="el-GR" dirty="0" smtClean="0"/>
              <a:t> </a:t>
            </a:r>
          </a:p>
          <a:p>
            <a:pPr>
              <a:buNone/>
            </a:pPr>
            <a:r>
              <a:rPr lang="el-GR" dirty="0" smtClean="0">
                <a:sym typeface="Wingdings 2"/>
              </a:rPr>
              <a:t></a:t>
            </a:r>
            <a:r>
              <a:rPr lang="el-GR" dirty="0" smtClean="0"/>
              <a:t> </a:t>
            </a:r>
            <a:r>
              <a:rPr lang="el-GR" b="1" dirty="0" smtClean="0"/>
              <a:t>Παρατήρησε σε ποια </a:t>
            </a:r>
            <a:r>
              <a:rPr lang="el-G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πτώση</a:t>
            </a:r>
            <a:r>
              <a:rPr lang="el-GR" b="1" dirty="0" smtClean="0"/>
              <a:t> βρίσκονται τα παραπάνω ουσιαστικά </a:t>
            </a:r>
          </a:p>
          <a:p>
            <a:pPr>
              <a:buNone/>
            </a:pPr>
            <a:r>
              <a:rPr lang="el-GR" b="1" dirty="0" smtClean="0"/>
              <a:t>Στο λεξικό όλα τα ουσιαστικά είναι γραμμένα </a:t>
            </a:r>
            <a:r>
              <a:rPr lang="el-GR" dirty="0" smtClean="0"/>
              <a:t> </a:t>
            </a:r>
            <a:r>
              <a:rPr lang="el-GR" b="1" dirty="0" smtClean="0"/>
              <a:t>στην </a:t>
            </a:r>
            <a:r>
              <a:rPr lang="el-GR" dirty="0" smtClean="0"/>
              <a:t>………………</a:t>
            </a:r>
            <a:r>
              <a:rPr lang="el-GR" b="1" dirty="0" smtClean="0"/>
              <a:t>πτώση  του </a:t>
            </a:r>
            <a:r>
              <a:rPr lang="el-GR" dirty="0" smtClean="0"/>
              <a:t>………………</a:t>
            </a:r>
            <a:r>
              <a:rPr lang="el-GR" b="1" dirty="0" smtClean="0"/>
              <a:t> αριθμού.</a:t>
            </a:r>
            <a:endParaRPr lang="el-GR" dirty="0" smtClean="0"/>
          </a:p>
          <a:p>
            <a:endParaRPr lang="el-GR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b="1" dirty="0" smtClean="0"/>
              <a:t>Αναλυτικό Πρόγραμμα 2003: Τυπολογία ασκήσεων</a:t>
            </a:r>
            <a:endParaRPr lang="el-GR" sz="3200" b="1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/>
          <a:lstStyle/>
          <a:p>
            <a:endParaRPr lang="el-GR" dirty="0" smtClean="0"/>
          </a:p>
          <a:p>
            <a:r>
              <a:rPr lang="el-GR" b="1" dirty="0" smtClean="0"/>
              <a:t>Ανοικτές (επικοινωνιακές) δραστηριότητες </a:t>
            </a:r>
          </a:p>
          <a:p>
            <a:r>
              <a:rPr lang="el-GR" b="1" dirty="0" smtClean="0"/>
              <a:t>Ασκήσεις επίγνωσης των συντακτικών δομών ή/και της σημασιολογικής διαφοροποίησης που συνεπάγονται</a:t>
            </a:r>
          </a:p>
          <a:p>
            <a:r>
              <a:rPr lang="el-GR" b="1" dirty="0" smtClean="0"/>
              <a:t>Ασκήσεις κλιτικού παραδείγματος</a:t>
            </a:r>
          </a:p>
          <a:p>
            <a:pPr>
              <a:buNone/>
            </a:pPr>
            <a:endParaRPr lang="el-GR" b="1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pPr>
              <a:buNone/>
            </a:pPr>
            <a:r>
              <a:rPr lang="el-GR" dirty="0" smtClean="0"/>
              <a:t>			</a:t>
            </a:r>
          </a:p>
          <a:p>
            <a:pPr>
              <a:buNone/>
            </a:pPr>
            <a:r>
              <a:rPr lang="el-GR" sz="4000" dirty="0" smtClean="0"/>
              <a:t>			Σύγκριση βιβλίων </a:t>
            </a:r>
          </a:p>
          <a:p>
            <a:pPr>
              <a:buNone/>
            </a:pPr>
            <a:r>
              <a:rPr lang="el-GR" sz="4000" dirty="0" smtClean="0"/>
              <a:t>«Η γλώσσα» μου- Τρέχοντα εγχειρίδια γλώσσας </a:t>
            </a:r>
            <a:endParaRPr lang="el-GR" sz="40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</p:spPr>
        <p:txBody>
          <a:bodyPr>
            <a:normAutofit fontScale="90000"/>
          </a:bodyPr>
          <a:lstStyle/>
          <a:p>
            <a:r>
              <a:rPr lang="el-GR" dirty="0" smtClean="0"/>
              <a:t>Παραθετικά επιθέτων: «</a:t>
            </a:r>
            <a:r>
              <a:rPr lang="en-US" dirty="0" smtClean="0"/>
              <a:t>H </a:t>
            </a:r>
            <a:r>
              <a:rPr lang="el-GR" dirty="0" smtClean="0"/>
              <a:t>γλώσσα μου»</a:t>
            </a:r>
            <a:endParaRPr lang="el-G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07752"/>
            <a:ext cx="8229600" cy="3910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</p:spPr>
        <p:txBody>
          <a:bodyPr>
            <a:normAutofit fontScale="90000"/>
          </a:bodyPr>
          <a:lstStyle/>
          <a:p>
            <a:r>
              <a:rPr lang="el-GR" dirty="0" smtClean="0"/>
              <a:t>Παραθετικά επιθέτων: «</a:t>
            </a:r>
            <a:r>
              <a:rPr lang="en-US" dirty="0" smtClean="0"/>
              <a:t>H </a:t>
            </a:r>
            <a:r>
              <a:rPr lang="el-GR" dirty="0" smtClean="0"/>
              <a:t>γλώσσα μου»</a:t>
            </a:r>
            <a:endParaRPr lang="el-G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00200"/>
            <a:ext cx="813690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>
              <a:buNone/>
            </a:pPr>
            <a:r>
              <a:rPr lang="el-GR" i="1" dirty="0" err="1" smtClean="0"/>
              <a:t>Π.χ</a:t>
            </a:r>
            <a:r>
              <a:rPr lang="el-GR" i="1" dirty="0" smtClean="0"/>
              <a:t> (η γλώσσα μου, Δ΄ δημοτικού)</a:t>
            </a:r>
            <a:endParaRPr lang="el-GR" dirty="0" smtClean="0"/>
          </a:p>
          <a:p>
            <a:r>
              <a:rPr lang="el-GR" sz="2800" dirty="0" smtClean="0"/>
              <a:t>Γράφω τα ρήματα </a:t>
            </a:r>
            <a:r>
              <a:rPr lang="el-GR" sz="2800" i="1" dirty="0" smtClean="0"/>
              <a:t>βουρτσίζω, δαγκώνω, ζαλίζω,  ζεσταίνω, λερώνω</a:t>
            </a:r>
            <a:r>
              <a:rPr lang="el-GR" sz="2800" dirty="0" smtClean="0"/>
              <a:t> με τις καταλήξεις –</a:t>
            </a:r>
            <a:r>
              <a:rPr lang="el-GR" sz="2800" dirty="0" err="1" smtClean="0"/>
              <a:t>μαι</a:t>
            </a:r>
            <a:r>
              <a:rPr lang="el-GR" sz="2800" dirty="0" smtClean="0"/>
              <a:t> και –με, όπως    στο  παράδειγμα:    </a:t>
            </a:r>
          </a:p>
          <a:p>
            <a:pPr>
              <a:buNone/>
            </a:pPr>
            <a:r>
              <a:rPr lang="el-GR" sz="2800" dirty="0" smtClean="0"/>
              <a:t>βουρτσίζομαι.           Βουρτσίζουμε</a:t>
            </a:r>
          </a:p>
          <a:p>
            <a:pPr>
              <a:buNone/>
            </a:pPr>
            <a:r>
              <a:rPr lang="el-GR" sz="2800" dirty="0" smtClean="0"/>
              <a:t>………………….</a:t>
            </a:r>
            <a:r>
              <a:rPr lang="el-GR" dirty="0" smtClean="0"/>
              <a:t>. 	……………..</a:t>
            </a:r>
          </a:p>
          <a:p>
            <a:pPr>
              <a:buNone/>
            </a:pPr>
            <a:r>
              <a:rPr lang="el-GR" dirty="0" smtClean="0"/>
              <a:t>………………		………………</a:t>
            </a:r>
            <a:endParaRPr lang="el-GR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r>
              <a:rPr lang="el-GR" sz="3200" dirty="0" smtClean="0"/>
              <a:t>Παραθετικά επιθέτων: «</a:t>
            </a:r>
            <a:r>
              <a:rPr lang="en-US" sz="3200" dirty="0" smtClean="0"/>
              <a:t>H </a:t>
            </a:r>
            <a:r>
              <a:rPr lang="el-GR" sz="3200" dirty="0" smtClean="0"/>
              <a:t>γλώσσα μου»</a:t>
            </a:r>
            <a:endParaRPr lang="el-GR" sz="32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600200"/>
            <a:ext cx="792088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el-GR" dirty="0" smtClean="0"/>
              <a:t>Παραθετικά: βιβλία 2006</a:t>
            </a:r>
            <a:endParaRPr lang="el-G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0"/>
            <a:ext cx="874846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l-GR" sz="3200" dirty="0" smtClean="0"/>
              <a:t>Παραθετικά επιθέτων: βιβλία 2006</a:t>
            </a:r>
            <a:endParaRPr lang="el-GR" sz="32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00200"/>
            <a:ext cx="842493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el-GR" dirty="0" smtClean="0"/>
              <a:t>Παραθετικά επιθέτων: βιβλία 2006</a:t>
            </a:r>
            <a:endParaRPr lang="el-G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894" y="1700808"/>
            <a:ext cx="8220033" cy="445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Ενεργητική-παθητική σύνταξη</a:t>
            </a:r>
            <a:endParaRPr lang="el-GR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idx="1"/>
          </p:nvPr>
        </p:nvSpPr>
        <p:spPr>
          <a:solidFill>
            <a:schemeClr val="bg2">
              <a:lumMod val="75000"/>
            </a:schemeClr>
          </a:solidFill>
        </p:spPr>
        <p:txBody>
          <a:bodyPr/>
          <a:lstStyle/>
          <a:p>
            <a:pPr>
              <a:buNone/>
            </a:pPr>
            <a:r>
              <a:rPr lang="el-GR" dirty="0" smtClean="0"/>
              <a:t>		</a:t>
            </a:r>
          </a:p>
          <a:p>
            <a:pPr>
              <a:buNone/>
            </a:pPr>
            <a:r>
              <a:rPr lang="el-GR" b="1" u="sng" dirty="0" smtClean="0"/>
              <a:t>		Σημασιολογικές Λειτουργίες</a:t>
            </a:r>
            <a:r>
              <a:rPr lang="el-GR" dirty="0" smtClean="0"/>
              <a:t>:</a:t>
            </a:r>
          </a:p>
          <a:p>
            <a:r>
              <a:rPr lang="el-GR" dirty="0" smtClean="0"/>
              <a:t>ενεργητική σύνταξη = έμφαση στον δράστη</a:t>
            </a:r>
          </a:p>
          <a:p>
            <a:r>
              <a:rPr lang="el-GR" dirty="0" smtClean="0"/>
              <a:t>παθητική σύνταξη= έμφαση στη δράση, στο γεγονός</a:t>
            </a:r>
            <a:endParaRPr lang="el-GR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7652" name="Picture 4" descr="σάρωση0000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288463" cy="8758238"/>
          </a:xfrm>
          <a:noFill/>
          <a:ln/>
        </p:spPr>
      </p:pic>
      <p:pic>
        <p:nvPicPr>
          <p:cNvPr id="27653" name="Picture 5" descr="σάρωση00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7766050" cy="1068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Κυριολεξία-μεταφορά</a:t>
            </a:r>
            <a:endParaRPr lang="el-GR" dirty="0"/>
          </a:p>
        </p:txBody>
      </p:sp>
      <p:pic>
        <p:nvPicPr>
          <p:cNvPr id="25604" name="Picture 4" descr="σάρωση0000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412875"/>
            <a:ext cx="9144000" cy="8280400"/>
          </a:xfrm>
          <a:noFill/>
          <a:ln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400" dirty="0" smtClean="0"/>
              <a:t>Διδακτικός Στόχος= εμπλουτισμός λεξιλόγιο (εναλλακτικοί τρόποι έκφρασης ίδιου περιεχομένου: γλωσσική έκφραση συναισθημάτων)</a:t>
            </a:r>
            <a:endParaRPr lang="el-GR" sz="2400" dirty="0"/>
          </a:p>
        </p:txBody>
      </p:sp>
      <p:pic>
        <p:nvPicPr>
          <p:cNvPr id="4" name="3 - Θέση περιεχομένου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600200"/>
            <a:ext cx="748883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 fontScale="77500" lnSpcReduction="20000"/>
          </a:bodyPr>
          <a:lstStyle/>
          <a:p>
            <a:r>
              <a:rPr lang="el-GR" b="1" u="sng" dirty="0" smtClean="0"/>
              <a:t>Ανώμαλα επίθετα (και </a:t>
            </a:r>
            <a:r>
              <a:rPr lang="el-GR" b="1" u="sng" dirty="0" err="1" smtClean="0"/>
              <a:t>ουσιαστικοποιημένα</a:t>
            </a:r>
            <a:r>
              <a:rPr lang="el-GR" b="1" u="sng" dirty="0" smtClean="0"/>
              <a:t> επίθετα) σε –ης </a:t>
            </a:r>
            <a:r>
              <a:rPr lang="el-GR" b="1" u="sng" dirty="0" err="1" smtClean="0"/>
              <a:t>–ης</a:t>
            </a:r>
            <a:r>
              <a:rPr lang="el-GR" b="1" u="sng" dirty="0" smtClean="0"/>
              <a:t> –ες </a:t>
            </a:r>
          </a:p>
          <a:p>
            <a:pPr>
              <a:buNone/>
            </a:pPr>
            <a:r>
              <a:rPr lang="el-GR" i="1" dirty="0" smtClean="0"/>
              <a:t> </a:t>
            </a:r>
          </a:p>
          <a:p>
            <a:pPr>
              <a:buNone/>
            </a:pPr>
            <a:r>
              <a:rPr lang="el-GR" i="1" dirty="0" smtClean="0"/>
              <a:t>Ω, τον </a:t>
            </a:r>
            <a:r>
              <a:rPr lang="el-GR" i="1" u="sng" dirty="0" smtClean="0"/>
              <a:t>ευτυχή!</a:t>
            </a:r>
            <a:r>
              <a:rPr lang="el-GR" i="1" dirty="0" smtClean="0"/>
              <a:t>  Ω, το </a:t>
            </a:r>
            <a:r>
              <a:rPr lang="el-GR" i="1" u="sng" dirty="0" smtClean="0"/>
              <a:t>δυστυχή!</a:t>
            </a:r>
            <a:endParaRPr lang="el-GR" i="1" dirty="0" smtClean="0"/>
          </a:p>
          <a:p>
            <a:pPr>
              <a:buNone/>
            </a:pPr>
            <a:r>
              <a:rPr lang="el-GR" i="1" dirty="0" smtClean="0"/>
              <a:t>Στα τρόλεϊ, στα λεωφορεία, στους δρόμους η κατάσταση </a:t>
            </a:r>
            <a:r>
              <a:rPr lang="el-GR" i="1" u="sng" dirty="0" smtClean="0"/>
              <a:t>χαώδης</a:t>
            </a:r>
            <a:r>
              <a:rPr lang="el-GR" i="1" dirty="0" smtClean="0"/>
              <a:t>. </a:t>
            </a:r>
          </a:p>
          <a:p>
            <a:pPr>
              <a:buNone/>
            </a:pPr>
            <a:r>
              <a:rPr lang="el-GR" i="1" dirty="0" smtClean="0"/>
              <a:t>Ντουμάνι τα </a:t>
            </a:r>
            <a:r>
              <a:rPr lang="el-GR" i="1" u="sng" dirty="0" smtClean="0"/>
              <a:t>δηλητηριώδη </a:t>
            </a:r>
            <a:r>
              <a:rPr lang="el-GR" i="1" dirty="0" smtClean="0"/>
              <a:t>καυσαέρια.</a:t>
            </a:r>
          </a:p>
          <a:p>
            <a:r>
              <a:rPr lang="el-GR" dirty="0" smtClean="0">
                <a:solidFill>
                  <a:srgbClr val="92D050"/>
                </a:solidFill>
              </a:rPr>
              <a:t>(α) συμπληρώνω, όπως στα παραδείγματα</a:t>
            </a:r>
            <a:r>
              <a:rPr lang="el-GR" dirty="0" smtClean="0"/>
              <a:t>:</a:t>
            </a:r>
          </a:p>
          <a:p>
            <a:pPr>
              <a:buNone/>
            </a:pPr>
            <a:r>
              <a:rPr lang="el-GR" dirty="0" smtClean="0"/>
              <a:t>   *ευτυχία : ευτυχής        δηλητήριο : δηλητηριώδης</a:t>
            </a:r>
          </a:p>
          <a:p>
            <a:pPr>
              <a:buNone/>
            </a:pPr>
            <a:r>
              <a:rPr lang="el-GR" dirty="0" smtClean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 δυστυχία : ………..        οινόπνευμα : ……………..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  ασθένεια : ………..        παροιμία : ………………..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  αστάθεια : ………..        μανία :………………</a:t>
            </a:r>
          </a:p>
          <a:p>
            <a:pPr marL="514350" indent="-514350">
              <a:buNone/>
            </a:pPr>
            <a:endParaRPr lang="el-GR" dirty="0" smtClean="0"/>
          </a:p>
          <a:p>
            <a:r>
              <a:rPr lang="el-GR" dirty="0" smtClean="0"/>
              <a:t>   </a:t>
            </a:r>
            <a:endParaRPr lang="el-G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l-GR" dirty="0" smtClean="0"/>
              <a:t> </a:t>
            </a:r>
            <a:r>
              <a:rPr lang="el-GR" dirty="0" smtClean="0">
                <a:solidFill>
                  <a:srgbClr val="92D050"/>
                </a:solidFill>
              </a:rPr>
              <a:t>* συμπληρώνω, </a:t>
            </a:r>
            <a:r>
              <a:rPr lang="el-GR" u="sng" dirty="0" smtClean="0">
                <a:solidFill>
                  <a:srgbClr val="92D050"/>
                </a:solidFill>
              </a:rPr>
              <a:t>όπως στα παραδείγματα</a:t>
            </a:r>
            <a:r>
              <a:rPr lang="el-GR" dirty="0" smtClean="0">
                <a:solidFill>
                  <a:srgbClr val="92D050"/>
                </a:solidFill>
              </a:rPr>
              <a:t>:</a:t>
            </a:r>
          </a:p>
          <a:p>
            <a:r>
              <a:rPr lang="el-GR" dirty="0" smtClean="0"/>
              <a:t>ο, η ευτυχής, οι ευτυχείς          το ευτυχές, τα ευτυχή</a:t>
            </a:r>
          </a:p>
          <a:p>
            <a:pPr>
              <a:buNone/>
            </a:pPr>
            <a:r>
              <a:rPr lang="el-GR" i="1" dirty="0" smtClean="0"/>
              <a:t>  ο, η υγιής, …………………………………………</a:t>
            </a:r>
          </a:p>
          <a:p>
            <a:pPr>
              <a:buNone/>
            </a:pPr>
            <a:r>
              <a:rPr lang="el-GR" i="1" dirty="0" smtClean="0"/>
              <a:t>ο, η ασθενής, ………………………………………</a:t>
            </a:r>
          </a:p>
          <a:p>
            <a:pPr>
              <a:buNone/>
            </a:pPr>
            <a:r>
              <a:rPr lang="el-GR" i="1" dirty="0" smtClean="0"/>
              <a:t>ο, η συνεπής </a:t>
            </a:r>
            <a:r>
              <a:rPr lang="el-GR" dirty="0" smtClean="0"/>
              <a:t>…………………………………………….</a:t>
            </a:r>
          </a:p>
          <a:p>
            <a:r>
              <a:rPr lang="el-GR" dirty="0" smtClean="0"/>
              <a:t>ο, η αμμώδης, οι αμμώδεις – το αμμώδες, τα αμμώδη</a:t>
            </a:r>
          </a:p>
          <a:p>
            <a:r>
              <a:rPr lang="el-GR" i="1" dirty="0" smtClean="0"/>
              <a:t>ο, η ελώδης, ……………………………………………</a:t>
            </a:r>
          </a:p>
          <a:p>
            <a:r>
              <a:rPr lang="el-GR" i="1" dirty="0" smtClean="0"/>
              <a:t>ο, η θαμνώδης, …………………………………………</a:t>
            </a:r>
          </a:p>
          <a:p>
            <a:r>
              <a:rPr lang="el-GR" i="1" dirty="0" smtClean="0"/>
              <a:t>ο, η χυμώδης, </a:t>
            </a:r>
            <a:endParaRPr lang="el-GR" i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el-GR" b="1" dirty="0" smtClean="0"/>
              <a:t>Μονάδα της γλωσσικής διδασκαλίας είναι η </a:t>
            </a:r>
            <a:r>
              <a:rPr lang="el-GR" b="1" i="1" dirty="0" smtClean="0"/>
              <a:t>πρόταση</a:t>
            </a:r>
            <a:r>
              <a:rPr lang="el-GR" dirty="0" smtClean="0"/>
              <a:t>. </a:t>
            </a:r>
          </a:p>
          <a:p>
            <a:pPr>
              <a:buNone/>
            </a:pPr>
            <a:r>
              <a:rPr lang="el-GR" dirty="0" smtClean="0"/>
              <a:t>Εισάγονται </a:t>
            </a:r>
            <a:r>
              <a:rPr lang="el-GR" i="1" dirty="0" smtClean="0"/>
              <a:t>«ασκήσεις» </a:t>
            </a:r>
            <a:r>
              <a:rPr lang="el-GR" dirty="0" smtClean="0"/>
              <a:t>τροποποίησης, αντικατάστασης , συμπλήρωσης τμημάτων της φράσης ή της πρότασης (</a:t>
            </a:r>
            <a:r>
              <a:rPr lang="el-GR" dirty="0" err="1" smtClean="0"/>
              <a:t>π.χ</a:t>
            </a:r>
            <a:r>
              <a:rPr lang="el-GR" dirty="0" smtClean="0"/>
              <a:t> λέξεων, γραμματικών μορφημάτων) </a:t>
            </a:r>
            <a:r>
              <a:rPr lang="el-GR" i="1" dirty="0" smtClean="0">
                <a:solidFill>
                  <a:srgbClr val="7030A0"/>
                </a:solidFill>
              </a:rPr>
              <a:t>χωρίς</a:t>
            </a:r>
            <a:r>
              <a:rPr lang="en-US" i="1" dirty="0">
                <a:solidFill>
                  <a:srgbClr val="7030A0"/>
                </a:solidFill>
              </a:rPr>
              <a:t> </a:t>
            </a:r>
            <a:r>
              <a:rPr lang="el-GR" i="1" dirty="0" smtClean="0">
                <a:solidFill>
                  <a:srgbClr val="7030A0"/>
                </a:solidFill>
              </a:rPr>
              <a:t>όμως να παίρνεται υπόψη η διαφοροποίηση που προκύπτει στο νόημα</a:t>
            </a:r>
            <a:r>
              <a:rPr lang="el-GR" i="1" dirty="0" smtClean="0"/>
              <a:t>.</a:t>
            </a:r>
          </a:p>
          <a:p>
            <a:pPr>
              <a:buNone/>
            </a:pPr>
            <a:r>
              <a:rPr lang="el-GR" dirty="0" smtClean="0"/>
              <a:t>Στόχος των ασκήσεων αυτών: </a:t>
            </a:r>
            <a:r>
              <a:rPr lang="el-GR" dirty="0" smtClean="0">
                <a:solidFill>
                  <a:srgbClr val="7030A0"/>
                </a:solidFill>
              </a:rPr>
              <a:t>η ενεργοποίηση των ενδογενών ικανοτήτων μετασχηματισμού  για την κατάκτηση  του αυτοματισμού.  </a:t>
            </a:r>
            <a:endParaRPr lang="el-GR" dirty="0" smtClean="0">
              <a:solidFill>
                <a:srgbClr val="7030A0"/>
              </a:solidFill>
              <a:sym typeface="Wingdings" pitchFamily="2" charset="2"/>
            </a:endParaRPr>
          </a:p>
          <a:p>
            <a:pPr lvl="0"/>
            <a:endParaRPr lang="el-GR" dirty="0" smtClean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9170"/>
            <a:ext cx="8136904" cy="6284165"/>
          </a:xfrm>
          <a:prstGeom prst="rect">
            <a:avLst/>
          </a:prstGeom>
          <a:noFill/>
        </p:spPr>
      </p:pic>
      <p:sp>
        <p:nvSpPr>
          <p:cNvPr id="3" name="2 - Επεξήγηση με στρογγυλεμένο παραλληλόγραμμο"/>
          <p:cNvSpPr/>
          <p:nvPr/>
        </p:nvSpPr>
        <p:spPr>
          <a:xfrm>
            <a:off x="8460432" y="3501008"/>
            <a:ext cx="3672408" cy="162076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Μηχανιστική κατασκευή ονοματικής δομής</a:t>
            </a:r>
          </a:p>
        </p:txBody>
      </p:sp>
      <p:sp>
        <p:nvSpPr>
          <p:cNvPr id="5" name="4 - Επεξήγηση με στρογγυλεμένο παραλληλόγραμμο"/>
          <p:cNvSpPr/>
          <p:nvPr/>
        </p:nvSpPr>
        <p:spPr>
          <a:xfrm>
            <a:off x="8748464" y="908720"/>
            <a:ext cx="2808312" cy="1512168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dirty="0" smtClean="0"/>
              <a:t>Εκφώνηση: ένταξη λέξεων σε γραμματικές κατηγορίες με βάση τη μεταγλώσσα της γραμματικής </a:t>
            </a:r>
          </a:p>
          <a:p>
            <a:pPr algn="ctr"/>
            <a:r>
              <a:rPr lang="el-GR" sz="1600" dirty="0" smtClean="0"/>
              <a:t>Κριτήρια για την κατανόηση της διαδικασίας; 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1848</TotalTime>
  <Words>2542</Words>
  <Application>Microsoft Office PowerPoint</Application>
  <PresentationFormat>Προβολή στην οθόνη (4:3)</PresentationFormat>
  <Paragraphs>307</Paragraphs>
  <Slides>57</Slides>
  <Notes>3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57</vt:i4>
      </vt:variant>
    </vt:vector>
  </HeadingPairs>
  <TitlesOfParts>
    <vt:vector size="65" baseType="lpstr">
      <vt:lpstr>Arial Unicode MS</vt:lpstr>
      <vt:lpstr>ＭＳ Ｐゴシック</vt:lpstr>
      <vt:lpstr>Arial</vt:lpstr>
      <vt:lpstr>Calibri</vt:lpstr>
      <vt:lpstr>Tempus Sans ITC</vt:lpstr>
      <vt:lpstr>Wingdings</vt:lpstr>
      <vt:lpstr>Wingdings 2</vt:lpstr>
      <vt:lpstr>Θέμα του Office</vt:lpstr>
      <vt:lpstr>Η διδασκαλία της γραμματικής στο ελληνικό εκπαιδευτικό πρόγραμμα</vt:lpstr>
      <vt:lpstr>Αναλυτικό πρόγραμμα 1964 (παραδοσιακή διδασκαλία- προεπιστημονικές αφετηρίες)</vt:lpstr>
      <vt:lpstr> (Αναλυτικό Πρόγραμμα 1982- Επίσημη γλώσσα: δημοτική, διδακτικά εγχειρίδια «Η γλώσσα μου») </vt:lpstr>
      <vt:lpstr>Εγχειρίδια: «Η γλώσσα μου»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Θεωρητικές παραδοχές στις οποίες στηρίζεται το ΑΠ 1982 και τα εγχειρίδια «Η γλώσσα μου»</vt:lpstr>
      <vt:lpstr>1. «γλωσσική ικανότητα» - Γενική Μετασχηματιστική γραμματική ( Ν. Chomsky)</vt:lpstr>
      <vt:lpstr>Παρουσίαση του PowerPoint</vt:lpstr>
      <vt:lpstr>Γλωσσική ικανότητα</vt:lpstr>
      <vt:lpstr>2. Η γλώσσα ως σύστημα</vt:lpstr>
      <vt:lpstr>Το γλωσσικό σύστημα οργανώνεται σε τρία επίπεδα</vt:lpstr>
      <vt:lpstr>Το φωνολογικό επίπεδο</vt:lpstr>
      <vt:lpstr>Το σημασιολογικό επίπεδο</vt:lpstr>
      <vt:lpstr>Γραμματικό επίπεδο ( μορφοσύνταξη)</vt:lpstr>
      <vt:lpstr>Γλωσσική ικανότητα</vt:lpstr>
      <vt:lpstr>Η κοινωνιογλωσσολογία ανέδειξε:</vt:lpstr>
      <vt:lpstr>Παρουσίαση του PowerPoint</vt:lpstr>
      <vt:lpstr>Αναλυτικό Πρόγραμμα 2003</vt:lpstr>
      <vt:lpstr>Παρουσίαση του PowerPoint</vt:lpstr>
      <vt:lpstr>Αναλυτικό Πρόγραμμα 2003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ΑΠ 2003 (συν/χεια)</vt:lpstr>
      <vt:lpstr>Παράδειγμα 1. Περιγραφή (κτίσματος) &lt;κειμενικό είδος περιγραφής: τύπος λογοτεχνικό</vt:lpstr>
      <vt:lpstr>Παρουσίαση του PowerPoint</vt:lpstr>
      <vt:lpstr>Μεταγλώσσα : ρητή επεξήγηση λειτουργίας επιθέτων </vt:lpstr>
      <vt:lpstr>Άσκηση </vt:lpstr>
      <vt:lpstr>Παράδειγμα 2 : Περιγραφή (βιωματικό σημείωμα)</vt:lpstr>
      <vt:lpstr> γραμματική μικροδομής: τυπικές ως προς το κειμενικό είδος λέξεις/φράσεις </vt:lpstr>
      <vt:lpstr>Κατευθυντικός λόγος: οδηγίες</vt:lpstr>
      <vt:lpstr>Γραμματική: επεξήγηση της λειτουργίας εναλλακτικών (ρηματικών) επιλογών</vt:lpstr>
      <vt:lpstr>Χρήση μεταγλώσσας για την ονοματοδότηση  διαφορετικών ρηματικών μορφών   *** οργανική χρήση συγκείμενου (άσκηση)</vt:lpstr>
      <vt:lpstr>Αναλυτικό Πρόγραμμα 2003: ορθογραφία       (συν/χεια)</vt:lpstr>
      <vt:lpstr>Παραγωγική μορφολογία</vt:lpstr>
      <vt:lpstr>Παραγωγική μορφολογία</vt:lpstr>
      <vt:lpstr>Μεταγλώσσα- γλωσσικό συγκείμενο</vt:lpstr>
      <vt:lpstr>Αναλυτικό Πρόγραμμα 2003: Τυπολογία ασκήσεων</vt:lpstr>
      <vt:lpstr>Παρουσίαση του PowerPoint</vt:lpstr>
      <vt:lpstr>Παραθετικά επιθέτων: «H γλώσσα μου»</vt:lpstr>
      <vt:lpstr>Παραθετικά επιθέτων: «H γλώσσα μου»</vt:lpstr>
      <vt:lpstr>Παραθετικά επιθέτων: «H γλώσσα μου»</vt:lpstr>
      <vt:lpstr>Παραθετικά: βιβλία 2006</vt:lpstr>
      <vt:lpstr>Παραθετικά επιθέτων: βιβλία 2006</vt:lpstr>
      <vt:lpstr>Παραθετικά επιθέτων: βιβλία 2006</vt:lpstr>
      <vt:lpstr>Ενεργητική-παθητική σύνταξη</vt:lpstr>
      <vt:lpstr>Παρουσίαση του PowerPoint</vt:lpstr>
      <vt:lpstr>Κυριολεξία-μεταφορά</vt:lpstr>
      <vt:lpstr>Διδακτικός Στόχος= εμπλουτισμός λεξιλόγιο (εναλλακτικοί τρόποι έκφρασης ίδιου περιεχομένου: γλωσσική έκφραση συναισθημάτων)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user</dc:creator>
  <cp:lastModifiedBy>uth1</cp:lastModifiedBy>
  <cp:revision>64</cp:revision>
  <dcterms:created xsi:type="dcterms:W3CDTF">2011-03-26T19:44:10Z</dcterms:created>
  <dcterms:modified xsi:type="dcterms:W3CDTF">2018-05-23T15:39:27Z</dcterms:modified>
</cp:coreProperties>
</file>