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86" r:id="rId3"/>
    <p:sldId id="287" r:id="rId4"/>
    <p:sldId id="288" r:id="rId5"/>
    <p:sldId id="289" r:id="rId6"/>
    <p:sldId id="290" r:id="rId7"/>
    <p:sldId id="291" r:id="rId8"/>
    <p:sldId id="292" r:id="rId9"/>
    <p:sldId id="293" r:id="rId10"/>
    <p:sldId id="294" r:id="rId11"/>
    <p:sldId id="295" r:id="rId12"/>
    <p:sldId id="256" r:id="rId13"/>
    <p:sldId id="257" r:id="rId14"/>
    <p:sldId id="296" r:id="rId15"/>
    <p:sldId id="29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Lst>
  <p:sldSz cx="10080625" cy="7559675"/>
  <p:notesSz cx="7772400" cy="10058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464" y="-120"/>
      </p:cViewPr>
      <p:guideLst>
        <p:guide orient="horz" pos="2381"/>
        <p:guide pos="317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24" name="PlaceHolder 2"/>
          <p:cNvSpPr>
            <a:spLocks noGrp="1"/>
          </p:cNvSpPr>
          <p:nvPr>
            <p:ph type="body"/>
          </p:nvPr>
        </p:nvSpPr>
        <p:spPr>
          <a:xfrm>
            <a:off x="504000" y="1768680"/>
            <a:ext cx="8870400" cy="2090880"/>
          </a:xfrm>
          <a:prstGeom prst="rect">
            <a:avLst/>
          </a:prstGeom>
        </p:spPr>
        <p:txBody>
          <a:bodyPr wrap="none" lIns="0" tIns="0" rIns="0" bIns="0"/>
          <a:lstStyle/>
          <a:p>
            <a:endParaRPr/>
          </a:p>
        </p:txBody>
      </p:sp>
      <p:sp>
        <p:nvSpPr>
          <p:cNvPr id="25" name="PlaceHolder 3"/>
          <p:cNvSpPr>
            <a:spLocks noGrp="1"/>
          </p:cNvSpPr>
          <p:nvPr>
            <p:ph type="body"/>
          </p:nvPr>
        </p:nvSpPr>
        <p:spPr>
          <a:xfrm>
            <a:off x="504000" y="4058280"/>
            <a:ext cx="8870400" cy="209088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28"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29"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
        <p:nvSpPr>
          <p:cNvPr id="30" name="PlaceHolder 5"/>
          <p:cNvSpPr>
            <a:spLocks noGrp="1"/>
          </p:cNvSpPr>
          <p:nvPr>
            <p:ph type="body"/>
          </p:nvPr>
        </p:nvSpPr>
        <p:spPr>
          <a:xfrm>
            <a:off x="504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2"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33"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7" name="PlaceHolder 2"/>
          <p:cNvSpPr>
            <a:spLocks noGrp="1"/>
          </p:cNvSpPr>
          <p:nvPr>
            <p:ph type="subTitle"/>
          </p:nvPr>
        </p:nvSpPr>
        <p:spPr>
          <a:xfrm>
            <a:off x="504000" y="1768680"/>
            <a:ext cx="8870400" cy="4384440"/>
          </a:xfrm>
          <a:prstGeom prst="rect">
            <a:avLst/>
          </a:prstGeom>
        </p:spPr>
        <p:txBody>
          <a:bodyPr wrap="none"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9" name="PlaceHolder 2"/>
          <p:cNvSpPr>
            <a:spLocks noGrp="1"/>
          </p:cNvSpPr>
          <p:nvPr>
            <p:ph type="body"/>
          </p:nvPr>
        </p:nvSpPr>
        <p:spPr>
          <a:xfrm>
            <a:off x="504000" y="1768680"/>
            <a:ext cx="8870400" cy="4384080"/>
          </a:xfrm>
          <a:prstGeom prst="rect">
            <a:avLst/>
          </a:prstGeom>
        </p:spPr>
        <p:txBody>
          <a:bodyPr wrap="none"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41"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42" name="PlaceHolder 3"/>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4" name="PlaceHolder 1"/>
          <p:cNvSpPr>
            <a:spLocks noGrp="1"/>
          </p:cNvSpPr>
          <p:nvPr>
            <p:ph type="subTitle"/>
          </p:nvPr>
        </p:nvSpPr>
        <p:spPr>
          <a:xfrm>
            <a:off x="504000" y="301320"/>
            <a:ext cx="9072000" cy="5851440"/>
          </a:xfrm>
          <a:prstGeom prst="rect">
            <a:avLst/>
          </a:prstGeom>
        </p:spPr>
        <p:txBody>
          <a:bodyPr wrap="none"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46"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47" name="PlaceHolder 3"/>
          <p:cNvSpPr>
            <a:spLocks noGrp="1"/>
          </p:cNvSpPr>
          <p:nvPr>
            <p:ph type="body"/>
          </p:nvPr>
        </p:nvSpPr>
        <p:spPr>
          <a:xfrm>
            <a:off x="504000" y="4058280"/>
            <a:ext cx="4328280" cy="2090880"/>
          </a:xfrm>
          <a:prstGeom prst="rect">
            <a:avLst/>
          </a:prstGeom>
        </p:spPr>
        <p:txBody>
          <a:bodyPr wrap="none" lIns="0" tIns="0" rIns="0" bIns="0"/>
          <a:lstStyle/>
          <a:p>
            <a:endParaRPr/>
          </a:p>
        </p:txBody>
      </p:sp>
      <p:sp>
        <p:nvSpPr>
          <p:cNvPr id="48" name="PlaceHolder 4"/>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 name="PlaceHolder 2"/>
          <p:cNvSpPr>
            <a:spLocks noGrp="1"/>
          </p:cNvSpPr>
          <p:nvPr>
            <p:ph type="subTitle"/>
          </p:nvPr>
        </p:nvSpPr>
        <p:spPr>
          <a:xfrm>
            <a:off x="504000" y="1768680"/>
            <a:ext cx="8870400" cy="438444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0"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51"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52"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4"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55"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56" name="PlaceHolder 4"/>
          <p:cNvSpPr>
            <a:spLocks noGrp="1"/>
          </p:cNvSpPr>
          <p:nvPr>
            <p:ph type="body"/>
          </p:nvPr>
        </p:nvSpPr>
        <p:spPr>
          <a:xfrm>
            <a:off x="504000" y="4058280"/>
            <a:ext cx="8869680" cy="2090880"/>
          </a:xfrm>
          <a:prstGeom prst="rect">
            <a:avLst/>
          </a:prstGeom>
        </p:spPr>
        <p:txBody>
          <a:bodyPr wrap="none"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8" name="PlaceHolder 2"/>
          <p:cNvSpPr>
            <a:spLocks noGrp="1"/>
          </p:cNvSpPr>
          <p:nvPr>
            <p:ph type="body"/>
          </p:nvPr>
        </p:nvSpPr>
        <p:spPr>
          <a:xfrm>
            <a:off x="504000" y="1768680"/>
            <a:ext cx="8870400" cy="2090880"/>
          </a:xfrm>
          <a:prstGeom prst="rect">
            <a:avLst/>
          </a:prstGeom>
        </p:spPr>
        <p:txBody>
          <a:bodyPr wrap="none" lIns="0" tIns="0" rIns="0" bIns="0"/>
          <a:lstStyle/>
          <a:p>
            <a:endParaRPr/>
          </a:p>
        </p:txBody>
      </p:sp>
      <p:sp>
        <p:nvSpPr>
          <p:cNvPr id="59" name="PlaceHolder 3"/>
          <p:cNvSpPr>
            <a:spLocks noGrp="1"/>
          </p:cNvSpPr>
          <p:nvPr>
            <p:ph type="body"/>
          </p:nvPr>
        </p:nvSpPr>
        <p:spPr>
          <a:xfrm>
            <a:off x="504000" y="4058280"/>
            <a:ext cx="8870400" cy="2090880"/>
          </a:xfrm>
          <a:prstGeom prst="rect">
            <a:avLst/>
          </a:prstGeom>
        </p:spPr>
        <p:txBody>
          <a:bodyPr wrap="none"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61"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62"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63"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
        <p:nvSpPr>
          <p:cNvPr id="64" name="PlaceHolder 5"/>
          <p:cNvSpPr>
            <a:spLocks noGrp="1"/>
          </p:cNvSpPr>
          <p:nvPr>
            <p:ph type="body"/>
          </p:nvPr>
        </p:nvSpPr>
        <p:spPr>
          <a:xfrm>
            <a:off x="504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66"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67"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 name="PlaceHolder 2"/>
          <p:cNvSpPr>
            <a:spLocks noGrp="1"/>
          </p:cNvSpPr>
          <p:nvPr>
            <p:ph type="body"/>
          </p:nvPr>
        </p:nvSpPr>
        <p:spPr>
          <a:xfrm>
            <a:off x="504000" y="1768680"/>
            <a:ext cx="8870400" cy="43840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7"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8" name="PlaceHolder 3"/>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144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12"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13" name="PlaceHolder 3"/>
          <p:cNvSpPr>
            <a:spLocks noGrp="1"/>
          </p:cNvSpPr>
          <p:nvPr>
            <p:ph type="body"/>
          </p:nvPr>
        </p:nvSpPr>
        <p:spPr>
          <a:xfrm>
            <a:off x="504000" y="4058280"/>
            <a:ext cx="4328280" cy="2090880"/>
          </a:xfrm>
          <a:prstGeom prst="rect">
            <a:avLst/>
          </a:prstGeom>
        </p:spPr>
        <p:txBody>
          <a:bodyPr wrap="none" lIns="0" tIns="0" rIns="0" bIns="0"/>
          <a:lstStyle/>
          <a:p>
            <a:endParaRPr/>
          </a:p>
        </p:txBody>
      </p:sp>
      <p:sp>
        <p:nvSpPr>
          <p:cNvPr id="14" name="PlaceHolder 4"/>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16"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17"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18"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20"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21"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22" name="PlaceHolder 4"/>
          <p:cNvSpPr>
            <a:spLocks noGrp="1"/>
          </p:cNvSpPr>
          <p:nvPr>
            <p:ph type="body"/>
          </p:nvPr>
        </p:nvSpPr>
        <p:spPr>
          <a:xfrm>
            <a:off x="504000" y="4058280"/>
            <a:ext cx="8869680" cy="209088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wrap="none" lIns="0" tIns="0" rIns="0" bIns="0" anchor="ctr"/>
          <a:lstStyle/>
          <a:p>
            <a:pPr algn="ctr"/>
            <a:r>
              <a:rPr lang="en-US"/>
              <a:t>Click to edit the title text format</a:t>
            </a:r>
            <a:endParaRPr/>
          </a:p>
        </p:txBody>
      </p:sp>
      <p:sp>
        <p:nvSpPr>
          <p:cNvPr id="3" name="PlaceHolder 2"/>
          <p:cNvSpPr>
            <a:spLocks noGrp="1"/>
          </p:cNvSpPr>
          <p:nvPr>
            <p:ph type="body"/>
          </p:nvPr>
        </p:nvSpPr>
        <p:spPr>
          <a:xfrm>
            <a:off x="504000" y="1768680"/>
            <a:ext cx="8870400" cy="4384080"/>
          </a:xfrm>
          <a:prstGeom prst="rect">
            <a:avLst/>
          </a:prstGeom>
        </p:spPr>
        <p:txBody>
          <a:bodyPr wrap="none" lIns="0" tIns="0" rIns="0" bIns="0"/>
          <a:lstStyl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2000" cy="1261800"/>
          </a:xfrm>
          <a:prstGeom prst="rect">
            <a:avLst/>
          </a:prstGeom>
        </p:spPr>
        <p:txBody>
          <a:bodyPr wrap="none" lIns="0" tIns="0" rIns="0" bIns="0" anchor="ctr"/>
          <a:lstStyle/>
          <a:p>
            <a:pPr algn="ctr"/>
            <a:r>
              <a:rPr lang="en-US"/>
              <a:t>Click to edit the title text format</a:t>
            </a:r>
            <a:endParaRPr/>
          </a:p>
        </p:txBody>
      </p:sp>
      <p:sp>
        <p:nvSpPr>
          <p:cNvPr id="35" name="PlaceHolder 2"/>
          <p:cNvSpPr>
            <a:spLocks noGrp="1"/>
          </p:cNvSpPr>
          <p:nvPr>
            <p:ph type="body"/>
          </p:nvPr>
        </p:nvSpPr>
        <p:spPr>
          <a:xfrm>
            <a:off x="504000" y="1768680"/>
            <a:ext cx="8870400" cy="4384080"/>
          </a:xfrm>
          <a:prstGeom prst="rect">
            <a:avLst/>
          </a:prstGeom>
        </p:spPr>
        <p:txBody>
          <a:bodyPr wrap="none" lIns="0" tIns="0" rIns="0" bIns="0"/>
          <a:lstStyl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ubuntu.com/download/desktop" TargetMode="External"/><Relationship Id="rId3" Type="http://schemas.openxmlformats.org/officeDocument/2006/relationships/hyperlink" Target="http://www.ubuntu.com/download/desktop/install-ubuntu-deskto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xample.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estdomainname.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95815" y="995641"/>
            <a:ext cx="8976018" cy="5859392"/>
          </a:xfrm>
          <a:prstGeom prst="rect">
            <a:avLst/>
          </a:prstGeom>
        </p:spPr>
        <p:txBody>
          <a:bodyPr lIns="100794" tIns="50397" rIns="100794" bIns="50397">
            <a:noAutofit/>
          </a:bodyPr>
          <a:lstStyle/>
          <a:p>
            <a:pPr algn="ctr"/>
            <a:r>
              <a:rPr lang="el-GR" sz="4400" b="1" dirty="0">
                <a:solidFill>
                  <a:schemeClr val="tx1"/>
                </a:solidFill>
                <a:latin typeface="Arial"/>
                <a:cs typeface="Arial"/>
              </a:rPr>
              <a:t>Εισαγωγή στην Πληροφορική</a:t>
            </a:r>
            <a:r>
              <a:rPr lang="en-GB" sz="4400" b="1" dirty="0">
                <a:solidFill>
                  <a:schemeClr val="tx1"/>
                </a:solidFill>
                <a:latin typeface="Arial"/>
                <a:cs typeface="Arial"/>
              </a:rPr>
              <a:t> </a:t>
            </a:r>
            <a:endParaRPr lang="en-GB" sz="4400" b="1" dirty="0" smtClean="0">
              <a:solidFill>
                <a:schemeClr val="tx1"/>
              </a:solidFill>
              <a:latin typeface="Arial"/>
              <a:cs typeface="Arial"/>
            </a:endParaRPr>
          </a:p>
          <a:p>
            <a:pPr algn="ctr"/>
            <a:r>
              <a:rPr lang="el-GR" sz="4400" b="1" dirty="0" smtClean="0">
                <a:solidFill>
                  <a:schemeClr val="tx1"/>
                </a:solidFill>
                <a:latin typeface="Arial"/>
                <a:cs typeface="Arial"/>
              </a:rPr>
              <a:t>και </a:t>
            </a:r>
            <a:r>
              <a:rPr lang="el-GR" sz="4400" b="1" dirty="0">
                <a:solidFill>
                  <a:schemeClr val="tx1"/>
                </a:solidFill>
                <a:latin typeface="Arial"/>
                <a:cs typeface="Arial"/>
              </a:rPr>
              <a:t>στην διαχείριση </a:t>
            </a:r>
            <a:endParaRPr lang="en-GB" sz="4400" b="1" dirty="0" smtClean="0">
              <a:solidFill>
                <a:schemeClr val="tx1"/>
              </a:solidFill>
              <a:latin typeface="Arial"/>
              <a:cs typeface="Arial"/>
            </a:endParaRPr>
          </a:p>
          <a:p>
            <a:pPr algn="ctr"/>
            <a:r>
              <a:rPr lang="el-GR" sz="4400" b="1" dirty="0" smtClean="0">
                <a:solidFill>
                  <a:schemeClr val="tx1"/>
                </a:solidFill>
                <a:latin typeface="Arial"/>
                <a:cs typeface="Arial"/>
              </a:rPr>
              <a:t>μεγάλου </a:t>
            </a:r>
            <a:r>
              <a:rPr lang="el-GR" sz="4400" b="1" dirty="0">
                <a:solidFill>
                  <a:schemeClr val="tx1"/>
                </a:solidFill>
                <a:latin typeface="Arial"/>
                <a:cs typeface="Arial"/>
              </a:rPr>
              <a:t>όγκου δεδομένων</a:t>
            </a:r>
          </a:p>
          <a:p>
            <a:pPr algn="ctr"/>
            <a:endParaRPr lang="el-GR" sz="4400" dirty="0">
              <a:solidFill>
                <a:schemeClr val="tx1"/>
              </a:solidFill>
              <a:latin typeface="Arial"/>
              <a:cs typeface="Arial"/>
            </a:endParaRPr>
          </a:p>
          <a:p>
            <a:pPr algn="ctr"/>
            <a:r>
              <a:rPr lang="el-GR" sz="2200" dirty="0">
                <a:solidFill>
                  <a:schemeClr val="tx1"/>
                </a:solidFill>
                <a:latin typeface="Arial"/>
                <a:cs typeface="Arial"/>
              </a:rPr>
              <a:t>Γρηγόριος Αμούτζιας</a:t>
            </a:r>
          </a:p>
          <a:p>
            <a:pPr algn="ctr"/>
            <a:r>
              <a:rPr lang="el-GR" sz="2200" dirty="0">
                <a:solidFill>
                  <a:schemeClr val="tx1"/>
                </a:solidFill>
                <a:latin typeface="Arial"/>
                <a:cs typeface="Arial"/>
              </a:rPr>
              <a:t>Επικ. Καθηγητής Βιοπληροφορικής στη Γενωμική</a:t>
            </a:r>
          </a:p>
          <a:p>
            <a:pPr algn="ctr"/>
            <a:r>
              <a:rPr lang="el-GR" sz="2200" dirty="0">
                <a:solidFill>
                  <a:schemeClr val="tx1"/>
                </a:solidFill>
                <a:latin typeface="Arial"/>
                <a:cs typeface="Arial"/>
              </a:rPr>
              <a:t>Τμήμα Βιοχημείας &amp; Βιοτεχνολογίας,</a:t>
            </a:r>
          </a:p>
          <a:p>
            <a:pPr algn="ctr"/>
            <a:r>
              <a:rPr lang="el-GR" sz="2200" dirty="0">
                <a:solidFill>
                  <a:schemeClr val="tx1"/>
                </a:solidFill>
                <a:latin typeface="Arial"/>
                <a:cs typeface="Arial"/>
              </a:rPr>
              <a:t>Πανεπιστήμιο Θεσσαλίας</a:t>
            </a:r>
            <a:endParaRPr lang="en-US" sz="2200" dirty="0">
              <a:solidFill>
                <a:schemeClr val="tx1"/>
              </a:solidFill>
              <a:latin typeface="Arial"/>
              <a:cs typeface="Arial"/>
            </a:endParaRPr>
          </a:p>
        </p:txBody>
      </p:sp>
    </p:spTree>
    <p:extLst>
      <p:ext uri="{BB962C8B-B14F-4D97-AF65-F5344CB8AC3E}">
        <p14:creationId xmlns:p14="http://schemas.microsoft.com/office/powerpoint/2010/main" val="21751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latin typeface="Arial"/>
                <a:cs typeface="Arial"/>
              </a:rPr>
              <a:t>Linux Distributions</a:t>
            </a:r>
            <a:endParaRPr lang="en-US" sz="3200" b="1" dirty="0">
              <a:latin typeface="Arial"/>
              <a:cs typeface="Arial"/>
            </a:endParaRPr>
          </a:p>
        </p:txBody>
      </p:sp>
      <p:sp>
        <p:nvSpPr>
          <p:cNvPr id="3" name="Text Placeholder 2"/>
          <p:cNvSpPr>
            <a:spLocks noGrp="1"/>
          </p:cNvSpPr>
          <p:nvPr>
            <p:ph type="body"/>
          </p:nvPr>
        </p:nvSpPr>
        <p:spPr>
          <a:xfrm>
            <a:off x="504000" y="1385419"/>
            <a:ext cx="9213424" cy="5772581"/>
          </a:xfrm>
        </p:spPr>
        <p:txBody>
          <a:bodyPr wrap="square"/>
          <a:lstStyle/>
          <a:p>
            <a:pPr algn="just"/>
            <a:r>
              <a:rPr lang="el-GR" dirty="0" smtClean="0">
                <a:latin typeface="Arial"/>
                <a:cs typeface="Arial"/>
              </a:rPr>
              <a:t>Υπάρχουν διάφορες διανομές του </a:t>
            </a:r>
            <a:r>
              <a:rPr lang="en-GB" dirty="0" smtClean="0">
                <a:latin typeface="Arial"/>
                <a:cs typeface="Arial"/>
              </a:rPr>
              <a:t>Linux. </a:t>
            </a:r>
            <a:r>
              <a:rPr lang="el-GR" dirty="0" smtClean="0">
                <a:latin typeface="Arial"/>
                <a:cs typeface="Arial"/>
              </a:rPr>
              <a:t>Μια συγκεκριμένη διανομή είναι ένα λειτουργικό σύστημα που αποτελείται</a:t>
            </a:r>
            <a:r>
              <a:rPr lang="en-GB" dirty="0" smtClean="0">
                <a:latin typeface="Arial"/>
                <a:cs typeface="Arial"/>
              </a:rPr>
              <a:t> </a:t>
            </a:r>
            <a:r>
              <a:rPr lang="el-GR" dirty="0" smtClean="0">
                <a:latin typeface="Arial"/>
                <a:cs typeface="Arial"/>
              </a:rPr>
              <a:t> από</a:t>
            </a:r>
            <a:r>
              <a:rPr lang="en-GB" dirty="0" smtClean="0">
                <a:latin typeface="Arial"/>
                <a:cs typeface="Arial"/>
              </a:rPr>
              <a:t>:</a:t>
            </a:r>
          </a:p>
          <a:p>
            <a:pPr marL="285750" indent="-285750" algn="just">
              <a:buFont typeface="Arial"/>
              <a:buChar char="•"/>
            </a:pPr>
            <a:r>
              <a:rPr lang="en-GB" dirty="0" smtClean="0">
                <a:latin typeface="Arial"/>
                <a:cs typeface="Arial"/>
              </a:rPr>
              <a:t>To Linux Kernel</a:t>
            </a:r>
            <a:endParaRPr lang="el-GR" dirty="0" smtClean="0">
              <a:latin typeface="Arial"/>
              <a:cs typeface="Arial"/>
            </a:endParaRPr>
          </a:p>
          <a:p>
            <a:pPr marL="285750" indent="-285750" algn="just">
              <a:buFont typeface="Arial"/>
              <a:buChar char="•"/>
            </a:pPr>
            <a:r>
              <a:rPr lang="en-GB" dirty="0" smtClean="0">
                <a:latin typeface="Arial"/>
                <a:cs typeface="Arial"/>
              </a:rPr>
              <a:t>GNU tools &amp; </a:t>
            </a:r>
            <a:r>
              <a:rPr lang="el-GR" dirty="0" smtClean="0">
                <a:latin typeface="Arial"/>
                <a:cs typeface="Arial"/>
              </a:rPr>
              <a:t>βιβλιοθήκες</a:t>
            </a:r>
          </a:p>
          <a:p>
            <a:pPr marL="285750" indent="-285750" algn="just">
              <a:buFont typeface="Arial"/>
              <a:buChar char="•"/>
            </a:pPr>
            <a:r>
              <a:rPr lang="el-GR" dirty="0" smtClean="0">
                <a:latin typeface="Arial"/>
                <a:cs typeface="Arial"/>
              </a:rPr>
              <a:t>Οδηγείες χρήσης (</a:t>
            </a:r>
            <a:r>
              <a:rPr lang="en-GB" dirty="0" smtClean="0">
                <a:latin typeface="Arial"/>
                <a:cs typeface="Arial"/>
              </a:rPr>
              <a:t>documentation</a:t>
            </a:r>
            <a:r>
              <a:rPr lang="el-GR" dirty="0" smtClean="0">
                <a:latin typeface="Arial"/>
                <a:cs typeface="Arial"/>
              </a:rPr>
              <a:t>)</a:t>
            </a:r>
            <a:endParaRPr lang="en-GB" dirty="0" smtClean="0">
              <a:latin typeface="Arial"/>
              <a:cs typeface="Arial"/>
            </a:endParaRPr>
          </a:p>
          <a:p>
            <a:pPr marL="285750" indent="-285750" algn="just">
              <a:buFont typeface="Arial"/>
              <a:buChar char="•"/>
            </a:pPr>
            <a:r>
              <a:rPr lang="el-GR" dirty="0" smtClean="0">
                <a:latin typeface="Arial"/>
                <a:cs typeface="Arial"/>
              </a:rPr>
              <a:t>Κάποιο </a:t>
            </a:r>
            <a:r>
              <a:rPr lang="en-GB" dirty="0" smtClean="0">
                <a:latin typeface="Arial"/>
                <a:cs typeface="Arial"/>
              </a:rPr>
              <a:t>Graphical User Interface</a:t>
            </a:r>
            <a:r>
              <a:rPr lang="el-GR" dirty="0" smtClean="0">
                <a:latin typeface="Arial"/>
                <a:cs typeface="Arial"/>
              </a:rPr>
              <a:t> (</a:t>
            </a:r>
            <a:r>
              <a:rPr lang="en-GB" dirty="0" smtClean="0">
                <a:latin typeface="Arial"/>
                <a:cs typeface="Arial"/>
              </a:rPr>
              <a:t>GNOME, KDE </a:t>
            </a:r>
            <a:r>
              <a:rPr lang="el-GR" dirty="0" smtClean="0">
                <a:latin typeface="Arial"/>
                <a:cs typeface="Arial"/>
              </a:rPr>
              <a:t>ή</a:t>
            </a:r>
            <a:r>
              <a:rPr lang="en-GB" dirty="0" smtClean="0">
                <a:latin typeface="Arial"/>
                <a:cs typeface="Arial"/>
              </a:rPr>
              <a:t> UNITY</a:t>
            </a:r>
            <a:r>
              <a:rPr lang="el-GR" dirty="0" smtClean="0">
                <a:latin typeface="Arial"/>
                <a:cs typeface="Arial"/>
              </a:rPr>
              <a:t>)</a:t>
            </a:r>
            <a:endParaRPr lang="en-GB" dirty="0" smtClean="0">
              <a:latin typeface="Arial"/>
              <a:cs typeface="Arial"/>
            </a:endParaRPr>
          </a:p>
          <a:p>
            <a:pPr marL="285750" indent="-285750" algn="just">
              <a:buFont typeface="Arial"/>
              <a:buChar char="•"/>
            </a:pPr>
            <a:r>
              <a:rPr lang="en-GB" dirty="0" smtClean="0">
                <a:latin typeface="Arial"/>
                <a:cs typeface="Arial"/>
              </a:rPr>
              <a:t>Window System (</a:t>
            </a:r>
            <a:r>
              <a:rPr lang="el-GR" dirty="0" smtClean="0">
                <a:latin typeface="Arial"/>
                <a:cs typeface="Arial"/>
              </a:rPr>
              <a:t>Συνήθως το </a:t>
            </a:r>
            <a:r>
              <a:rPr lang="en-GB" dirty="0" smtClean="0">
                <a:latin typeface="Arial"/>
                <a:cs typeface="Arial"/>
              </a:rPr>
              <a:t>X windows)</a:t>
            </a:r>
            <a:endParaRPr lang="el-GR" dirty="0" smtClean="0">
              <a:latin typeface="Arial"/>
              <a:cs typeface="Arial"/>
            </a:endParaRPr>
          </a:p>
          <a:p>
            <a:pPr marL="285750" indent="-285750" algn="just">
              <a:buFont typeface="Arial"/>
              <a:buChar char="•"/>
            </a:pPr>
            <a:r>
              <a:rPr lang="el-GR" dirty="0" smtClean="0">
                <a:latin typeface="Arial"/>
                <a:cs typeface="Arial"/>
              </a:rPr>
              <a:t>Κάποιο </a:t>
            </a:r>
            <a:r>
              <a:rPr lang="en-GB" dirty="0" smtClean="0">
                <a:latin typeface="Arial"/>
                <a:cs typeface="Arial"/>
              </a:rPr>
              <a:t>Package Management System</a:t>
            </a:r>
          </a:p>
          <a:p>
            <a:pPr marL="285750" indent="-285750" algn="just">
              <a:buFont typeface="Arial"/>
              <a:buChar char="•"/>
            </a:pPr>
            <a:r>
              <a:rPr lang="el-GR" dirty="0" smtClean="0">
                <a:latin typeface="Arial"/>
                <a:cs typeface="Arial"/>
              </a:rPr>
              <a:t>Άλλα εξειδικευμένα προγράμματα, που δεν αποτελούν τον κορμό</a:t>
            </a:r>
            <a:r>
              <a:rPr lang="en-GB" dirty="0" smtClean="0">
                <a:latin typeface="Arial"/>
                <a:cs typeface="Arial"/>
              </a:rPr>
              <a:t> </a:t>
            </a:r>
            <a:r>
              <a:rPr lang="el-GR" dirty="0" smtClean="0">
                <a:latin typeface="Arial"/>
                <a:cs typeface="Arial"/>
              </a:rPr>
              <a:t>του λειτουργικού συστήματος, όπως το </a:t>
            </a:r>
            <a:r>
              <a:rPr lang="en-GB" dirty="0" smtClean="0">
                <a:latin typeface="Arial"/>
                <a:cs typeface="Arial"/>
              </a:rPr>
              <a:t>Open Office.</a:t>
            </a:r>
          </a:p>
          <a:p>
            <a:pPr algn="just"/>
            <a:endParaRPr lang="en-GB" dirty="0">
              <a:latin typeface="Arial"/>
              <a:cs typeface="Arial"/>
            </a:endParaRPr>
          </a:p>
          <a:p>
            <a:pPr algn="just"/>
            <a:r>
              <a:rPr lang="el-GR" dirty="0" smtClean="0">
                <a:latin typeface="Arial"/>
                <a:cs typeface="Arial"/>
              </a:rPr>
              <a:t>Οι πιο συνηθισμένες διανομές </a:t>
            </a:r>
          </a:p>
          <a:p>
            <a:pPr marL="285750" indent="-285750" algn="just">
              <a:buFont typeface="Arial"/>
              <a:buChar char="•"/>
            </a:pPr>
            <a:r>
              <a:rPr lang="en-GB" dirty="0" smtClean="0">
                <a:latin typeface="Arial"/>
                <a:cs typeface="Arial"/>
              </a:rPr>
              <a:t>Ubuntu: </a:t>
            </a:r>
            <a:r>
              <a:rPr lang="el-GR" dirty="0" smtClean="0">
                <a:latin typeface="Arial"/>
                <a:cs typeface="Arial"/>
              </a:rPr>
              <a:t>Δωρεάν, </a:t>
            </a:r>
            <a:r>
              <a:rPr lang="el-GR" dirty="0">
                <a:latin typeface="Arial"/>
                <a:cs typeface="Arial"/>
              </a:rPr>
              <a:t>α</a:t>
            </a:r>
            <a:r>
              <a:rPr lang="el-GR" dirty="0" smtClean="0">
                <a:latin typeface="Arial"/>
                <a:cs typeface="Arial"/>
              </a:rPr>
              <a:t>πό την Εταιρία </a:t>
            </a:r>
            <a:r>
              <a:rPr lang="en-GB" dirty="0" smtClean="0">
                <a:latin typeface="Arial"/>
                <a:cs typeface="Arial"/>
              </a:rPr>
              <a:t>Canonical </a:t>
            </a:r>
          </a:p>
          <a:p>
            <a:pPr marL="285750" indent="-285750" algn="just">
              <a:buFont typeface="Arial"/>
              <a:buChar char="•"/>
            </a:pPr>
            <a:r>
              <a:rPr lang="en-GB" dirty="0" smtClean="0">
                <a:latin typeface="Arial"/>
                <a:cs typeface="Arial"/>
              </a:rPr>
              <a:t>Fedora</a:t>
            </a:r>
            <a:endParaRPr lang="el-GR" dirty="0" smtClean="0">
              <a:latin typeface="Arial"/>
              <a:cs typeface="Arial"/>
            </a:endParaRPr>
          </a:p>
          <a:p>
            <a:pPr marL="285750" indent="-285750" algn="just">
              <a:buFont typeface="Arial"/>
              <a:buChar char="•"/>
            </a:pPr>
            <a:r>
              <a:rPr lang="en-GB" dirty="0" err="1" smtClean="0">
                <a:latin typeface="Arial"/>
                <a:cs typeface="Arial"/>
              </a:rPr>
              <a:t>Suse</a:t>
            </a:r>
            <a:endParaRPr lang="en-GB" dirty="0" smtClean="0">
              <a:latin typeface="Arial"/>
              <a:cs typeface="Arial"/>
            </a:endParaRPr>
          </a:p>
          <a:p>
            <a:pPr marL="285750" indent="-285750" algn="just">
              <a:buFont typeface="Arial"/>
              <a:buChar char="•"/>
            </a:pPr>
            <a:r>
              <a:rPr lang="en-GB" dirty="0" err="1" smtClean="0">
                <a:latin typeface="Arial"/>
                <a:cs typeface="Arial"/>
              </a:rPr>
              <a:t>RedHat</a:t>
            </a:r>
            <a:endParaRPr lang="en-GB" dirty="0" smtClean="0">
              <a:latin typeface="Arial"/>
              <a:cs typeface="Arial"/>
            </a:endParaRPr>
          </a:p>
          <a:p>
            <a:pPr marL="285750" indent="-285750" algn="just">
              <a:buFont typeface="Arial"/>
              <a:buChar char="•"/>
            </a:pPr>
            <a:r>
              <a:rPr lang="en-GB" dirty="0" smtClean="0">
                <a:latin typeface="Arial"/>
                <a:cs typeface="Arial"/>
              </a:rPr>
              <a:t>Android (</a:t>
            </a:r>
            <a:r>
              <a:rPr lang="el-GR" dirty="0" smtClean="0">
                <a:latin typeface="Arial"/>
                <a:cs typeface="Arial"/>
              </a:rPr>
              <a:t>για κινητά – λείπει το </a:t>
            </a:r>
            <a:r>
              <a:rPr lang="en-GB" dirty="0" smtClean="0">
                <a:latin typeface="Arial"/>
                <a:cs typeface="Arial"/>
              </a:rPr>
              <a:t>command line interface)</a:t>
            </a:r>
            <a:endParaRPr lang="el-GR" dirty="0" smtClean="0">
              <a:latin typeface="Arial"/>
              <a:cs typeface="Arial"/>
            </a:endParaRPr>
          </a:p>
          <a:p>
            <a:pPr marL="285750" indent="-285750" algn="just">
              <a:buFont typeface="Arial"/>
              <a:buChar char="•"/>
            </a:pPr>
            <a:r>
              <a:rPr lang="en-GB" dirty="0" smtClean="0">
                <a:latin typeface="Arial"/>
                <a:cs typeface="Arial"/>
              </a:rPr>
              <a:t>Kali </a:t>
            </a:r>
            <a:r>
              <a:rPr lang="en-GB" dirty="0" err="1" smtClean="0">
                <a:latin typeface="Arial"/>
                <a:cs typeface="Arial"/>
              </a:rPr>
              <a:t>linux</a:t>
            </a:r>
            <a:r>
              <a:rPr lang="en-GB" dirty="0" smtClean="0">
                <a:latin typeface="Arial"/>
                <a:cs typeface="Arial"/>
              </a:rPr>
              <a:t> (</a:t>
            </a:r>
            <a:r>
              <a:rPr lang="el-GR" dirty="0" smtClean="0">
                <a:latin typeface="Arial"/>
                <a:cs typeface="Arial"/>
              </a:rPr>
              <a:t>έχει επιπλέον εξειδικευμένα προγράμματα για ασφάλεια και </a:t>
            </a:r>
            <a:r>
              <a:rPr lang="en-GB" dirty="0" smtClean="0">
                <a:latin typeface="Arial"/>
                <a:cs typeface="Arial"/>
              </a:rPr>
              <a:t>hacking)</a:t>
            </a:r>
            <a:endParaRPr lang="el-GR" dirty="0" smtClean="0">
              <a:latin typeface="Arial"/>
              <a:cs typeface="Arial"/>
            </a:endParaRPr>
          </a:p>
          <a:p>
            <a:pPr marL="285750" indent="-285750" algn="just">
              <a:buFont typeface="Arial"/>
              <a:buChar char="•"/>
            </a:pPr>
            <a:r>
              <a:rPr lang="en-GB" dirty="0" err="1" smtClean="0">
                <a:latin typeface="Arial"/>
                <a:cs typeface="Arial"/>
              </a:rPr>
              <a:t>Biolinux</a:t>
            </a:r>
            <a:r>
              <a:rPr lang="en-GB" dirty="0" smtClean="0">
                <a:latin typeface="Arial"/>
                <a:cs typeface="Arial"/>
              </a:rPr>
              <a:t> (</a:t>
            </a:r>
            <a:r>
              <a:rPr lang="el-GR" dirty="0" smtClean="0">
                <a:latin typeface="Arial"/>
                <a:cs typeface="Arial"/>
              </a:rPr>
              <a:t>έχει επιπλέον εξειδικευμένα προγράμματα για βιοπληροφορική)</a:t>
            </a:r>
            <a:endParaRPr lang="en-GB" dirty="0" smtClean="0">
              <a:latin typeface="Arial"/>
              <a:cs typeface="Arial"/>
            </a:endParaRPr>
          </a:p>
          <a:p>
            <a:pPr algn="just"/>
            <a:endParaRPr lang="en-US" dirty="0"/>
          </a:p>
        </p:txBody>
      </p:sp>
    </p:spTree>
    <p:extLst>
      <p:ext uri="{BB962C8B-B14F-4D97-AF65-F5344CB8AC3E}">
        <p14:creationId xmlns:p14="http://schemas.microsoft.com/office/powerpoint/2010/main" val="111174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p:cNvSpPr/>
          <p:nvPr/>
        </p:nvSpPr>
        <p:spPr>
          <a:xfrm>
            <a:off x="771369" y="3239615"/>
            <a:ext cx="8868600" cy="988288"/>
          </a:xfrm>
          <a:prstGeom prst="rect">
            <a:avLst/>
          </a:prstGeom>
        </p:spPr>
        <p:txBody>
          <a:bodyPr wrap="none" lIns="0" tIns="0" rIns="0" bIns="0"/>
          <a:lstStyle/>
          <a:p>
            <a:pPr algn="ctr">
              <a:lnSpc>
                <a:spcPct val="100000"/>
              </a:lnSpc>
            </a:pPr>
            <a:r>
              <a:rPr lang="el-GR" sz="4000" b="1" dirty="0" smtClean="0"/>
              <a:t>Εισαγωγή στο</a:t>
            </a:r>
            <a:r>
              <a:rPr lang="en-US" sz="4000" b="1" dirty="0"/>
              <a:t> </a:t>
            </a:r>
            <a:r>
              <a:rPr lang="en-US" sz="4000" b="1" dirty="0" smtClean="0"/>
              <a:t>Ubuntu Linux 12.04</a:t>
            </a:r>
            <a:endParaRPr dirty="0"/>
          </a:p>
          <a:p>
            <a:pPr algn="ctr">
              <a:lnSpc>
                <a:spcPct val="100000"/>
              </a:lnSpc>
            </a:pP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ustomShape 1"/>
          <p:cNvSpPr/>
          <p:nvPr/>
        </p:nvSpPr>
        <p:spPr>
          <a:xfrm>
            <a:off x="504000" y="301320"/>
            <a:ext cx="9070200" cy="611640"/>
          </a:xfrm>
          <a:prstGeom prst="rect">
            <a:avLst/>
          </a:prstGeom>
        </p:spPr>
        <p:txBody>
          <a:bodyPr wrap="none" lIns="0" tIns="0" rIns="0" bIns="0" anchor="ctr"/>
          <a:lstStyle/>
          <a:p>
            <a:pPr algn="ctr">
              <a:lnSpc>
                <a:spcPct val="100000"/>
              </a:lnSpc>
            </a:pPr>
            <a:r>
              <a:rPr lang="en-US" sz="3200" b="1"/>
              <a:t>Πλεονεκτήματα του Ubuntu 12.04 </a:t>
            </a:r>
            <a:endParaRPr/>
          </a:p>
        </p:txBody>
      </p:sp>
      <p:sp>
        <p:nvSpPr>
          <p:cNvPr id="70" name="CustomShape 2"/>
          <p:cNvSpPr/>
          <p:nvPr/>
        </p:nvSpPr>
        <p:spPr>
          <a:xfrm>
            <a:off x="1005840" y="1097280"/>
            <a:ext cx="8138160" cy="4663440"/>
          </a:xfrm>
          <a:prstGeom prst="rect">
            <a:avLst/>
          </a:prstGeom>
        </p:spPr>
        <p:txBody>
          <a:bodyPr wrap="none" lIns="0" tIns="0" rIns="0" bIns="0" anchor="ctr"/>
          <a:lstStyle/>
          <a:p>
            <a:pPr algn="just">
              <a:lnSpc>
                <a:spcPct val="100000"/>
              </a:lnSpc>
              <a:buSzPct val="45000"/>
              <a:buFont typeface="StarSymbol"/>
              <a:buChar char="l"/>
            </a:pPr>
            <a:r>
              <a:rPr lang="en-US" dirty="0" err="1">
                <a:latin typeface="Arial"/>
                <a:cs typeface="Arial"/>
              </a:rPr>
              <a:t>Δωρεάν</a:t>
            </a:r>
            <a:endParaRPr dirty="0">
              <a:latin typeface="Arial"/>
              <a:cs typeface="Arial"/>
            </a:endParaRPr>
          </a:p>
          <a:p>
            <a:pPr algn="just">
              <a:lnSpc>
                <a:spcPct val="100000"/>
              </a:lnSpc>
              <a:buSzPct val="45000"/>
              <a:buFont typeface="StarSymbol"/>
              <a:buChar char="l"/>
            </a:pPr>
            <a:endParaRPr dirty="0">
              <a:latin typeface="Arial"/>
              <a:cs typeface="Arial"/>
            </a:endParaRPr>
          </a:p>
          <a:p>
            <a:pPr algn="just">
              <a:lnSpc>
                <a:spcPct val="100000"/>
              </a:lnSpc>
            </a:pPr>
            <a:r>
              <a:rPr lang="en-US" dirty="0" err="1">
                <a:latin typeface="Arial"/>
                <a:cs typeface="Arial"/>
              </a:rPr>
              <a:t>Πολλά</a:t>
            </a:r>
            <a:r>
              <a:rPr lang="en-US" dirty="0">
                <a:latin typeface="Arial"/>
                <a:cs typeface="Arial"/>
              </a:rPr>
              <a:t> π</a:t>
            </a:r>
            <a:r>
              <a:rPr lang="en-US" dirty="0" err="1">
                <a:latin typeface="Arial"/>
                <a:cs typeface="Arial"/>
              </a:rPr>
              <a:t>ρογράμμ</a:t>
            </a:r>
            <a:r>
              <a:rPr lang="en-US" dirty="0">
                <a:latin typeface="Arial"/>
                <a:cs typeface="Arial"/>
              </a:rPr>
              <a:t>α</a:t>
            </a:r>
            <a:r>
              <a:rPr lang="en-US" dirty="0" err="1">
                <a:latin typeface="Arial"/>
                <a:cs typeface="Arial"/>
              </a:rPr>
              <a:t>τ</a:t>
            </a:r>
            <a:r>
              <a:rPr lang="en-US" dirty="0">
                <a:latin typeface="Arial"/>
                <a:cs typeface="Arial"/>
              </a:rPr>
              <a:t>α β</a:t>
            </a:r>
            <a:r>
              <a:rPr lang="en-US" dirty="0" err="1">
                <a:latin typeface="Arial"/>
                <a:cs typeface="Arial"/>
              </a:rPr>
              <a:t>ιο</a:t>
            </a:r>
            <a:r>
              <a:rPr lang="en-US" dirty="0">
                <a:latin typeface="Arial"/>
                <a:cs typeface="Arial"/>
              </a:rPr>
              <a:t>π</a:t>
            </a:r>
            <a:r>
              <a:rPr lang="en-US" dirty="0" err="1">
                <a:latin typeface="Arial"/>
                <a:cs typeface="Arial"/>
              </a:rPr>
              <a:t>ληροφορικής</a:t>
            </a:r>
            <a:r>
              <a:rPr lang="en-US" dirty="0">
                <a:latin typeface="Arial"/>
                <a:cs typeface="Arial"/>
              </a:rPr>
              <a:t> </a:t>
            </a:r>
            <a:r>
              <a:rPr lang="en-US" dirty="0" err="1">
                <a:latin typeface="Arial"/>
                <a:cs typeface="Arial"/>
              </a:rPr>
              <a:t>τρέχουν</a:t>
            </a:r>
            <a:r>
              <a:rPr lang="en-US" dirty="0">
                <a:latin typeface="Arial"/>
                <a:cs typeface="Arial"/>
              </a:rPr>
              <a:t> </a:t>
            </a:r>
            <a:r>
              <a:rPr lang="en-US" dirty="0" err="1">
                <a:latin typeface="Arial"/>
                <a:cs typeface="Arial"/>
              </a:rPr>
              <a:t>μόνο</a:t>
            </a:r>
            <a:r>
              <a:rPr lang="en-US" dirty="0">
                <a:latin typeface="Arial"/>
                <a:cs typeface="Arial"/>
              </a:rPr>
              <a:t> </a:t>
            </a:r>
            <a:r>
              <a:rPr lang="en-US" dirty="0" err="1">
                <a:latin typeface="Arial"/>
                <a:cs typeface="Arial"/>
              </a:rPr>
              <a:t>στ</a:t>
            </a:r>
            <a:r>
              <a:rPr lang="en-US" dirty="0">
                <a:latin typeface="Arial"/>
                <a:cs typeface="Arial"/>
              </a:rPr>
              <a:t>α </a:t>
            </a:r>
            <a:r>
              <a:rPr lang="en-US" dirty="0" err="1">
                <a:latin typeface="Arial"/>
                <a:cs typeface="Arial"/>
              </a:rPr>
              <a:t>linux</a:t>
            </a:r>
            <a:r>
              <a:rPr lang="en-US" dirty="0">
                <a:latin typeface="Arial"/>
                <a:cs typeface="Arial"/>
              </a:rPr>
              <a:t>.</a:t>
            </a:r>
            <a:endParaRPr dirty="0">
              <a:latin typeface="Arial"/>
              <a:cs typeface="Arial"/>
            </a:endParaRPr>
          </a:p>
          <a:p>
            <a:pPr algn="just">
              <a:lnSpc>
                <a:spcPct val="100000"/>
              </a:lnSpc>
            </a:pPr>
            <a:endParaRPr dirty="0">
              <a:latin typeface="Arial"/>
              <a:cs typeface="Arial"/>
            </a:endParaRPr>
          </a:p>
          <a:p>
            <a:pPr algn="just">
              <a:lnSpc>
                <a:spcPct val="100000"/>
              </a:lnSpc>
            </a:pPr>
            <a:r>
              <a:rPr lang="en-US" dirty="0" err="1">
                <a:latin typeface="Arial"/>
                <a:cs typeface="Arial"/>
              </a:rPr>
              <a:t>Πολύ</a:t>
            </a:r>
            <a:r>
              <a:rPr lang="en-US" dirty="0">
                <a:latin typeface="Arial"/>
                <a:cs typeface="Arial"/>
              </a:rPr>
              <a:t> </a:t>
            </a:r>
            <a:r>
              <a:rPr lang="en-US" dirty="0" err="1">
                <a:latin typeface="Arial"/>
                <a:cs typeface="Arial"/>
              </a:rPr>
              <a:t>λίγοι</a:t>
            </a:r>
            <a:r>
              <a:rPr lang="en-US" dirty="0">
                <a:latin typeface="Arial"/>
                <a:cs typeface="Arial"/>
              </a:rPr>
              <a:t> </a:t>
            </a:r>
            <a:r>
              <a:rPr lang="en-US" dirty="0" err="1">
                <a:latin typeface="Arial"/>
                <a:cs typeface="Arial"/>
              </a:rPr>
              <a:t>ιοί</a:t>
            </a:r>
            <a:r>
              <a:rPr lang="en-US" dirty="0">
                <a:latin typeface="Arial"/>
                <a:cs typeface="Arial"/>
              </a:rPr>
              <a:t> </a:t>
            </a:r>
            <a:r>
              <a:rPr lang="en-US" dirty="0" err="1">
                <a:latin typeface="Arial"/>
                <a:cs typeface="Arial"/>
              </a:rPr>
              <a:t>γι</a:t>
            </a:r>
            <a:r>
              <a:rPr lang="en-US" dirty="0">
                <a:latin typeface="Arial"/>
                <a:cs typeface="Arial"/>
              </a:rPr>
              <a:t>α </a:t>
            </a:r>
            <a:r>
              <a:rPr lang="en-US" dirty="0" err="1">
                <a:latin typeface="Arial"/>
                <a:cs typeface="Arial"/>
              </a:rPr>
              <a:t>linux</a:t>
            </a:r>
            <a:r>
              <a:rPr lang="en-US" dirty="0">
                <a:latin typeface="Arial"/>
                <a:cs typeface="Arial"/>
              </a:rPr>
              <a:t>. </a:t>
            </a:r>
            <a:r>
              <a:rPr lang="en-US" dirty="0" err="1">
                <a:latin typeface="Arial"/>
                <a:cs typeface="Arial"/>
              </a:rPr>
              <a:t>Έχει</a:t>
            </a:r>
            <a:r>
              <a:rPr lang="en-US" dirty="0">
                <a:latin typeface="Arial"/>
                <a:cs typeface="Arial"/>
              </a:rPr>
              <a:t> π</a:t>
            </a:r>
            <a:r>
              <a:rPr lang="en-US" dirty="0" err="1">
                <a:latin typeface="Arial"/>
                <a:cs typeface="Arial"/>
              </a:rPr>
              <a:t>ιο</a:t>
            </a:r>
            <a:r>
              <a:rPr lang="en-US" dirty="0">
                <a:latin typeface="Arial"/>
                <a:cs typeface="Arial"/>
              </a:rPr>
              <a:t> α</a:t>
            </a:r>
            <a:r>
              <a:rPr lang="en-US" dirty="0" err="1">
                <a:latin typeface="Arial"/>
                <a:cs typeface="Arial"/>
              </a:rPr>
              <a:t>σφ</a:t>
            </a:r>
            <a:r>
              <a:rPr lang="en-US" dirty="0">
                <a:latin typeface="Arial"/>
                <a:cs typeface="Arial"/>
              </a:rPr>
              <a:t>α</a:t>
            </a:r>
            <a:r>
              <a:rPr lang="en-US" dirty="0" err="1">
                <a:latin typeface="Arial"/>
                <a:cs typeface="Arial"/>
              </a:rPr>
              <a:t>λή</a:t>
            </a:r>
            <a:r>
              <a:rPr lang="en-US" dirty="0">
                <a:latin typeface="Arial"/>
                <a:cs typeface="Arial"/>
              </a:rPr>
              <a:t> α</a:t>
            </a:r>
            <a:r>
              <a:rPr lang="en-US" dirty="0" err="1">
                <a:latin typeface="Arial"/>
                <a:cs typeface="Arial"/>
              </a:rPr>
              <a:t>ρχιτεκτονική</a:t>
            </a:r>
            <a:r>
              <a:rPr lang="en-US" dirty="0">
                <a:latin typeface="Arial"/>
                <a:cs typeface="Arial"/>
              </a:rPr>
              <a:t>.</a:t>
            </a:r>
            <a:endParaRPr dirty="0">
              <a:latin typeface="Arial"/>
              <a:cs typeface="Arial"/>
            </a:endParaRPr>
          </a:p>
          <a:p>
            <a:pPr algn="just">
              <a:lnSpc>
                <a:spcPct val="100000"/>
              </a:lnSpc>
            </a:pPr>
            <a:r>
              <a:rPr lang="en-US" dirty="0" err="1">
                <a:latin typeface="Arial"/>
                <a:cs typeface="Arial"/>
              </a:rPr>
              <a:t>Ε</a:t>
            </a:r>
            <a:r>
              <a:rPr lang="en-US" dirty="0">
                <a:latin typeface="Arial"/>
                <a:cs typeface="Arial"/>
              </a:rPr>
              <a:t>π</a:t>
            </a:r>
            <a:r>
              <a:rPr lang="en-US" dirty="0" err="1">
                <a:latin typeface="Arial"/>
                <a:cs typeface="Arial"/>
              </a:rPr>
              <a:t>ι</a:t>
            </a:r>
            <a:r>
              <a:rPr lang="en-US" dirty="0">
                <a:latin typeface="Arial"/>
                <a:cs typeface="Arial"/>
              </a:rPr>
              <a:t>π</a:t>
            </a:r>
            <a:r>
              <a:rPr lang="en-US" dirty="0" err="1">
                <a:latin typeface="Arial"/>
                <a:cs typeface="Arial"/>
              </a:rPr>
              <a:t>λέον</a:t>
            </a:r>
            <a:r>
              <a:rPr lang="en-US" dirty="0">
                <a:latin typeface="Arial"/>
                <a:cs typeface="Arial"/>
              </a:rPr>
              <a:t> </a:t>
            </a:r>
            <a:r>
              <a:rPr lang="en-US" dirty="0" err="1">
                <a:latin typeface="Arial"/>
                <a:cs typeface="Arial"/>
              </a:rPr>
              <a:t>τ</a:t>
            </a:r>
            <a:r>
              <a:rPr lang="en-US" dirty="0">
                <a:latin typeface="Arial"/>
                <a:cs typeface="Arial"/>
              </a:rPr>
              <a:t>α </a:t>
            </a:r>
            <a:r>
              <a:rPr lang="en-US" dirty="0" err="1">
                <a:latin typeface="Arial"/>
                <a:cs typeface="Arial"/>
              </a:rPr>
              <a:t>κενά</a:t>
            </a:r>
            <a:r>
              <a:rPr lang="en-US" dirty="0">
                <a:latin typeface="Arial"/>
                <a:cs typeface="Arial"/>
              </a:rPr>
              <a:t> α</a:t>
            </a:r>
            <a:r>
              <a:rPr lang="en-US" dirty="0" err="1">
                <a:latin typeface="Arial"/>
                <a:cs typeface="Arial"/>
              </a:rPr>
              <a:t>σφ</a:t>
            </a:r>
            <a:r>
              <a:rPr lang="en-US" dirty="0">
                <a:latin typeface="Arial"/>
                <a:cs typeface="Arial"/>
              </a:rPr>
              <a:t>α</a:t>
            </a:r>
            <a:r>
              <a:rPr lang="en-US" dirty="0" err="1">
                <a:latin typeface="Arial"/>
                <a:cs typeface="Arial"/>
              </a:rPr>
              <a:t>λεί</a:t>
            </a:r>
            <a:r>
              <a:rPr lang="en-US" dirty="0">
                <a:latin typeface="Arial"/>
                <a:cs typeface="Arial"/>
              </a:rPr>
              <a:t>α</a:t>
            </a:r>
            <a:r>
              <a:rPr lang="en-US" dirty="0" err="1">
                <a:latin typeface="Arial"/>
                <a:cs typeface="Arial"/>
              </a:rPr>
              <a:t>ς</a:t>
            </a:r>
            <a:r>
              <a:rPr lang="en-US" dirty="0">
                <a:latin typeface="Arial"/>
                <a:cs typeface="Arial"/>
              </a:rPr>
              <a:t> </a:t>
            </a:r>
            <a:r>
              <a:rPr lang="en-US" dirty="0" err="1">
                <a:latin typeface="Arial"/>
                <a:cs typeface="Arial"/>
              </a:rPr>
              <a:t>διορθώνοντ</a:t>
            </a:r>
            <a:r>
              <a:rPr lang="en-US" dirty="0">
                <a:latin typeface="Arial"/>
                <a:cs typeface="Arial"/>
              </a:rPr>
              <a:t>α</a:t>
            </a:r>
            <a:r>
              <a:rPr lang="en-US" dirty="0" err="1">
                <a:latin typeface="Arial"/>
                <a:cs typeface="Arial"/>
              </a:rPr>
              <a:t>ι</a:t>
            </a:r>
            <a:r>
              <a:rPr lang="en-US" dirty="0">
                <a:latin typeface="Arial"/>
                <a:cs typeface="Arial"/>
              </a:rPr>
              <a:t> π</a:t>
            </a:r>
            <a:r>
              <a:rPr lang="en-US" dirty="0" err="1">
                <a:latin typeface="Arial"/>
                <a:cs typeface="Arial"/>
              </a:rPr>
              <a:t>ιο</a:t>
            </a:r>
            <a:r>
              <a:rPr lang="en-US" dirty="0">
                <a:latin typeface="Arial"/>
                <a:cs typeface="Arial"/>
              </a:rPr>
              <a:t> </a:t>
            </a:r>
            <a:r>
              <a:rPr lang="en-US" dirty="0" err="1">
                <a:latin typeface="Arial"/>
                <a:cs typeface="Arial"/>
              </a:rPr>
              <a:t>γρήγορ</a:t>
            </a:r>
            <a:r>
              <a:rPr lang="en-US" dirty="0">
                <a:latin typeface="Arial"/>
                <a:cs typeface="Arial"/>
              </a:rPr>
              <a:t>α.</a:t>
            </a:r>
            <a:endParaRPr dirty="0">
              <a:latin typeface="Arial"/>
              <a:cs typeface="Arial"/>
            </a:endParaRPr>
          </a:p>
          <a:p>
            <a:pPr algn="just">
              <a:lnSpc>
                <a:spcPct val="100000"/>
              </a:lnSpc>
              <a:buSzPct val="45000"/>
              <a:buFont typeface="StarSymbol"/>
              <a:buChar char="l"/>
            </a:pPr>
            <a:endParaRPr dirty="0">
              <a:latin typeface="Arial"/>
              <a:cs typeface="Arial"/>
            </a:endParaRPr>
          </a:p>
          <a:p>
            <a:pPr marL="285750" indent="-285750" algn="just">
              <a:lnSpc>
                <a:spcPct val="100000"/>
              </a:lnSpc>
              <a:buSzPct val="45000"/>
              <a:buFont typeface="Arial"/>
              <a:buChar char="•"/>
            </a:pPr>
            <a:r>
              <a:rPr lang="en-US" dirty="0" err="1">
                <a:latin typeface="Arial"/>
                <a:cs typeface="Arial"/>
              </a:rPr>
              <a:t>Πιο</a:t>
            </a:r>
            <a:r>
              <a:rPr lang="en-US" dirty="0">
                <a:latin typeface="Arial"/>
                <a:cs typeface="Arial"/>
              </a:rPr>
              <a:t> </a:t>
            </a:r>
            <a:r>
              <a:rPr lang="en-US" dirty="0" err="1">
                <a:latin typeface="Arial"/>
                <a:cs typeface="Arial"/>
              </a:rPr>
              <a:t>ελ</a:t>
            </a:r>
            <a:r>
              <a:rPr lang="en-US" dirty="0">
                <a:latin typeface="Arial"/>
                <a:cs typeface="Arial"/>
              </a:rPr>
              <a:t>α</a:t>
            </a:r>
            <a:r>
              <a:rPr lang="en-US" dirty="0" err="1">
                <a:latin typeface="Arial"/>
                <a:cs typeface="Arial"/>
              </a:rPr>
              <a:t>φρύ</a:t>
            </a:r>
            <a:r>
              <a:rPr lang="en-US" dirty="0">
                <a:latin typeface="Arial"/>
                <a:cs typeface="Arial"/>
              </a:rPr>
              <a:t> </a:t>
            </a:r>
            <a:r>
              <a:rPr lang="en-US" dirty="0" err="1">
                <a:latin typeface="Arial"/>
                <a:cs typeface="Arial"/>
              </a:rPr>
              <a:t>λειτουργικό</a:t>
            </a:r>
            <a:r>
              <a:rPr lang="en-US" dirty="0">
                <a:latin typeface="Arial"/>
                <a:cs typeface="Arial"/>
              </a:rPr>
              <a:t> </a:t>
            </a:r>
            <a:r>
              <a:rPr lang="en-US" dirty="0" err="1">
                <a:latin typeface="Arial"/>
                <a:cs typeface="Arial"/>
              </a:rPr>
              <a:t>σύστημ</a:t>
            </a:r>
            <a:r>
              <a:rPr lang="en-US" dirty="0">
                <a:latin typeface="Arial"/>
                <a:cs typeface="Arial"/>
              </a:rPr>
              <a:t>α </a:t>
            </a:r>
            <a:r>
              <a:rPr lang="en-US" dirty="0" err="1">
                <a:latin typeface="Arial"/>
                <a:cs typeface="Arial"/>
              </a:rPr>
              <a:t>σε</a:t>
            </a:r>
            <a:r>
              <a:rPr lang="en-US" dirty="0">
                <a:latin typeface="Arial"/>
                <a:cs typeface="Arial"/>
              </a:rPr>
              <a:t> </a:t>
            </a:r>
            <a:r>
              <a:rPr lang="en-US" dirty="0" err="1">
                <a:latin typeface="Arial"/>
                <a:cs typeface="Arial"/>
              </a:rPr>
              <a:t>σχέση</a:t>
            </a:r>
            <a:r>
              <a:rPr lang="en-US" dirty="0">
                <a:latin typeface="Arial"/>
                <a:cs typeface="Arial"/>
              </a:rPr>
              <a:t> </a:t>
            </a:r>
            <a:r>
              <a:rPr lang="en-US" dirty="0" err="1">
                <a:latin typeface="Arial"/>
                <a:cs typeface="Arial"/>
              </a:rPr>
              <a:t>με</a:t>
            </a:r>
            <a:r>
              <a:rPr lang="en-US" dirty="0">
                <a:latin typeface="Arial"/>
                <a:cs typeface="Arial"/>
              </a:rPr>
              <a:t> </a:t>
            </a:r>
            <a:r>
              <a:rPr lang="en-US" dirty="0" err="1">
                <a:latin typeface="Arial"/>
                <a:cs typeface="Arial"/>
              </a:rPr>
              <a:t>τ</a:t>
            </a:r>
            <a:r>
              <a:rPr lang="en-US" dirty="0">
                <a:latin typeface="Arial"/>
                <a:cs typeface="Arial"/>
              </a:rPr>
              <a:t>α Windows</a:t>
            </a:r>
            <a:endParaRPr dirty="0">
              <a:latin typeface="Arial"/>
              <a:cs typeface="Arial"/>
            </a:endParaRPr>
          </a:p>
          <a:p>
            <a:pPr marL="285750" indent="-285750" algn="just">
              <a:lnSpc>
                <a:spcPct val="100000"/>
              </a:lnSpc>
              <a:buSzPct val="45000"/>
              <a:buFont typeface="Arial"/>
              <a:buChar char="•"/>
            </a:pPr>
            <a:r>
              <a:rPr lang="en-US" dirty="0" err="1">
                <a:latin typeface="Arial"/>
                <a:cs typeface="Arial"/>
              </a:rPr>
              <a:t>τρέχει</a:t>
            </a:r>
            <a:r>
              <a:rPr lang="en-US" dirty="0">
                <a:latin typeface="Arial"/>
                <a:cs typeface="Arial"/>
              </a:rPr>
              <a:t> </a:t>
            </a:r>
            <a:r>
              <a:rPr lang="en-US" dirty="0" err="1">
                <a:latin typeface="Arial"/>
                <a:cs typeface="Arial"/>
              </a:rPr>
              <a:t>κ</a:t>
            </a:r>
            <a:r>
              <a:rPr lang="en-US" dirty="0">
                <a:latin typeface="Arial"/>
                <a:cs typeface="Arial"/>
              </a:rPr>
              <a:t>α</a:t>
            </a:r>
            <a:r>
              <a:rPr lang="en-US" dirty="0" err="1">
                <a:latin typeface="Arial"/>
                <a:cs typeface="Arial"/>
              </a:rPr>
              <a:t>λύτερ</a:t>
            </a:r>
            <a:r>
              <a:rPr lang="en-US" dirty="0">
                <a:latin typeface="Arial"/>
                <a:cs typeface="Arial"/>
              </a:rPr>
              <a:t>α</a:t>
            </a:r>
            <a:endParaRPr dirty="0">
              <a:latin typeface="Arial"/>
              <a:cs typeface="Arial"/>
            </a:endParaRPr>
          </a:p>
          <a:p>
            <a:pPr marL="285750" indent="-285750" algn="just">
              <a:lnSpc>
                <a:spcPct val="100000"/>
              </a:lnSpc>
              <a:buSzPct val="45000"/>
              <a:buFont typeface="Arial"/>
              <a:buChar char="•"/>
            </a:pPr>
            <a:r>
              <a:rPr lang="en-US" dirty="0" err="1">
                <a:latin typeface="Arial"/>
                <a:cs typeface="Arial"/>
              </a:rPr>
              <a:t>δεν</a:t>
            </a:r>
            <a:r>
              <a:rPr lang="en-US" dirty="0">
                <a:latin typeface="Arial"/>
                <a:cs typeface="Arial"/>
              </a:rPr>
              <a:t> </a:t>
            </a:r>
            <a:r>
              <a:rPr lang="en-US" dirty="0" err="1">
                <a:latin typeface="Arial"/>
                <a:cs typeface="Arial"/>
              </a:rPr>
              <a:t>κολλάει</a:t>
            </a:r>
            <a:r>
              <a:rPr lang="en-US" dirty="0">
                <a:latin typeface="Arial"/>
                <a:cs typeface="Arial"/>
              </a:rPr>
              <a:t> </a:t>
            </a:r>
            <a:r>
              <a:rPr lang="en-US" dirty="0" err="1">
                <a:latin typeface="Arial"/>
                <a:cs typeface="Arial"/>
              </a:rPr>
              <a:t>εύκολ</a:t>
            </a:r>
            <a:r>
              <a:rPr lang="en-US" dirty="0">
                <a:latin typeface="Arial"/>
                <a:cs typeface="Arial"/>
              </a:rPr>
              <a:t>α.</a:t>
            </a:r>
            <a:endParaRPr dirty="0">
              <a:latin typeface="Arial"/>
              <a:cs typeface="Arial"/>
            </a:endParaRPr>
          </a:p>
          <a:p>
            <a:pPr algn="just">
              <a:lnSpc>
                <a:spcPct val="100000"/>
              </a:lnSpc>
              <a:buSzPct val="45000"/>
              <a:buFont typeface="StarSymbol"/>
              <a:buChar char="l"/>
            </a:pPr>
            <a:endParaRPr dirty="0">
              <a:latin typeface="Arial"/>
              <a:cs typeface="Arial"/>
            </a:endParaRPr>
          </a:p>
          <a:p>
            <a:pPr algn="just">
              <a:lnSpc>
                <a:spcPct val="100000"/>
              </a:lnSpc>
              <a:buSzPct val="45000"/>
              <a:buFont typeface="StarSymbol"/>
              <a:buChar char="l"/>
            </a:pPr>
            <a:r>
              <a:rPr lang="en-US" dirty="0">
                <a:latin typeface="Arial"/>
                <a:cs typeface="Arial"/>
              </a:rPr>
              <a:t>Ext4 file system </a:t>
            </a:r>
            <a:r>
              <a:rPr lang="en-US" dirty="0" err="1">
                <a:latin typeface="Arial"/>
                <a:cs typeface="Arial"/>
              </a:rPr>
              <a:t>δεν</a:t>
            </a:r>
            <a:r>
              <a:rPr lang="en-US" dirty="0">
                <a:latin typeface="Arial"/>
                <a:cs typeface="Arial"/>
              </a:rPr>
              <a:t> </a:t>
            </a:r>
            <a:r>
              <a:rPr lang="en-US" dirty="0" err="1">
                <a:latin typeface="Arial"/>
                <a:cs typeface="Arial"/>
              </a:rPr>
              <a:t>χρειάζετ</a:t>
            </a:r>
            <a:r>
              <a:rPr lang="en-US" dirty="0">
                <a:latin typeface="Arial"/>
                <a:cs typeface="Arial"/>
              </a:rPr>
              <a:t>α</a:t>
            </a:r>
            <a:r>
              <a:rPr lang="en-US" dirty="0" err="1">
                <a:latin typeface="Arial"/>
                <a:cs typeface="Arial"/>
              </a:rPr>
              <a:t>ι</a:t>
            </a:r>
            <a:r>
              <a:rPr lang="en-US" dirty="0">
                <a:latin typeface="Arial"/>
                <a:cs typeface="Arial"/>
              </a:rPr>
              <a:t> defragmentation</a:t>
            </a:r>
            <a:endParaRPr dirty="0">
              <a:latin typeface="Arial"/>
              <a:cs typeface="Arial"/>
            </a:endParaRPr>
          </a:p>
          <a:p>
            <a:pPr algn="just">
              <a:lnSpc>
                <a:spcPct val="100000"/>
              </a:lnSpc>
              <a:buSzPct val="45000"/>
              <a:buFont typeface="StarSymbol"/>
              <a:buChar char="l"/>
            </a:pPr>
            <a:endParaRPr dirty="0">
              <a:latin typeface="Arial"/>
              <a:cs typeface="Arial"/>
            </a:endParaRPr>
          </a:p>
          <a:p>
            <a:pPr>
              <a:lnSpc>
                <a:spcPct val="100000"/>
              </a:lnSpc>
              <a:buSzPct val="45000"/>
              <a:buFont typeface="StarSymbol"/>
              <a:buChar char="l"/>
            </a:pPr>
            <a:endParaRPr dirty="0">
              <a:latin typeface="Arial"/>
              <a:cs typeface="Arial"/>
            </a:endParaRP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800" b="1" dirty="0" smtClean="0">
                <a:latin typeface="Arial"/>
                <a:cs typeface="Arial"/>
              </a:rPr>
              <a:t>Εγκατάσταση του </a:t>
            </a:r>
            <a:r>
              <a:rPr lang="en-GB" sz="2800" b="1" dirty="0" smtClean="0">
                <a:latin typeface="Arial"/>
                <a:cs typeface="Arial"/>
              </a:rPr>
              <a:t>Ubuntu Linux </a:t>
            </a:r>
            <a:r>
              <a:rPr lang="el-GR" sz="2800" b="1" dirty="0" smtClean="0">
                <a:latin typeface="Arial"/>
                <a:cs typeface="Arial"/>
              </a:rPr>
              <a:t>στον υπολογιστή σας</a:t>
            </a:r>
            <a:endParaRPr lang="en-US" sz="2800" b="1" dirty="0">
              <a:latin typeface="Arial"/>
              <a:cs typeface="Arial"/>
            </a:endParaRPr>
          </a:p>
        </p:txBody>
      </p:sp>
      <p:sp>
        <p:nvSpPr>
          <p:cNvPr id="4" name="TextShape 3"/>
          <p:cNvSpPr txBox="1"/>
          <p:nvPr/>
        </p:nvSpPr>
        <p:spPr>
          <a:xfrm>
            <a:off x="462240" y="1578557"/>
            <a:ext cx="9321840" cy="5634199"/>
          </a:xfrm>
          <a:prstGeom prst="rect">
            <a:avLst/>
          </a:prstGeom>
        </p:spPr>
        <p:txBody>
          <a:bodyPr wrap="square" lIns="90000" tIns="45000" rIns="90000" bIns="45000"/>
          <a:lstStyle/>
          <a:p>
            <a:pPr algn="just"/>
            <a:r>
              <a:rPr lang="el-GR" dirty="0" smtClean="0"/>
              <a:t>Αρχικά πρέπει να δημιουργηθεί </a:t>
            </a:r>
            <a:r>
              <a:rPr lang="en-GB" dirty="0" smtClean="0"/>
              <a:t>Live-CD, </a:t>
            </a:r>
            <a:r>
              <a:rPr lang="el-GR" dirty="0" smtClean="0"/>
              <a:t>από όπου γίνεται </a:t>
            </a:r>
            <a:r>
              <a:rPr lang="en-GB" dirty="0" smtClean="0"/>
              <a:t>boot </a:t>
            </a:r>
            <a:r>
              <a:rPr lang="el-GR" dirty="0" smtClean="0"/>
              <a:t>το</a:t>
            </a:r>
            <a:r>
              <a:rPr lang="el-GR" dirty="0"/>
              <a:t>υ</a:t>
            </a:r>
            <a:r>
              <a:rPr lang="el-GR" dirty="0" smtClean="0"/>
              <a:t> λειτουργικού συστήματος.</a:t>
            </a:r>
          </a:p>
          <a:p>
            <a:pPr algn="just"/>
            <a:endParaRPr lang="el-GR" dirty="0"/>
          </a:p>
          <a:p>
            <a:pPr algn="just"/>
            <a:r>
              <a:rPr lang="el-GR" dirty="0" smtClean="0"/>
              <a:t>Οδηγίες για δημιουργία </a:t>
            </a:r>
            <a:r>
              <a:rPr lang="en-GB" dirty="0" smtClean="0"/>
              <a:t>Live-CD </a:t>
            </a:r>
            <a:r>
              <a:rPr lang="el-GR" dirty="0" smtClean="0"/>
              <a:t>μπορείτε να βρείτε στο </a:t>
            </a:r>
            <a:r>
              <a:rPr lang="en-GB" dirty="0" smtClean="0"/>
              <a:t>:</a:t>
            </a:r>
          </a:p>
          <a:p>
            <a:pPr algn="just"/>
            <a:r>
              <a:rPr lang="en-GB" dirty="0">
                <a:hlinkClick r:id="rId2"/>
              </a:rPr>
              <a:t>http://www.ubuntu.com/download/</a:t>
            </a:r>
            <a:r>
              <a:rPr lang="en-GB" dirty="0" smtClean="0">
                <a:hlinkClick r:id="rId2"/>
              </a:rPr>
              <a:t>desktop</a:t>
            </a:r>
            <a:endParaRPr lang="en-GB" dirty="0" smtClean="0"/>
          </a:p>
          <a:p>
            <a:pPr algn="just"/>
            <a:endParaRPr lang="en-GB" dirty="0"/>
          </a:p>
          <a:p>
            <a:pPr algn="just"/>
            <a:r>
              <a:rPr lang="el-GR" dirty="0" smtClean="0"/>
              <a:t>Σε αυτή την φάση πρέπει να δημιουργήσετε ένα </a:t>
            </a:r>
            <a:r>
              <a:rPr lang="en-GB" dirty="0" smtClean="0"/>
              <a:t>.</a:t>
            </a:r>
            <a:r>
              <a:rPr lang="en-GB" dirty="0" err="1" smtClean="0"/>
              <a:t>iso</a:t>
            </a:r>
            <a:r>
              <a:rPr lang="en-GB" dirty="0" smtClean="0"/>
              <a:t> image </a:t>
            </a:r>
            <a:r>
              <a:rPr lang="el-GR" dirty="0" smtClean="0"/>
              <a:t>στο </a:t>
            </a:r>
            <a:r>
              <a:rPr lang="en-GB" dirty="0" smtClean="0"/>
              <a:t>CD/DVD/USB-stick.</a:t>
            </a:r>
          </a:p>
          <a:p>
            <a:pPr algn="just"/>
            <a:endParaRPr lang="en-GB" dirty="0"/>
          </a:p>
          <a:p>
            <a:pPr algn="just"/>
            <a:r>
              <a:rPr lang="el-GR" dirty="0" smtClean="0"/>
              <a:t>Αφού δημιουργήσετε το </a:t>
            </a:r>
            <a:r>
              <a:rPr lang="en-GB" dirty="0" smtClean="0"/>
              <a:t>Live-CD, </a:t>
            </a:r>
            <a:r>
              <a:rPr lang="el-GR" dirty="0" smtClean="0"/>
              <a:t>ακολουθείστε τις οδηγίες εγκατάστασης.</a:t>
            </a:r>
          </a:p>
          <a:p>
            <a:pPr algn="just"/>
            <a:r>
              <a:rPr lang="en-US" dirty="0">
                <a:hlinkClick r:id="rId3"/>
              </a:rPr>
              <a:t>http://www.ubuntu.com/download/desktop/install-ubuntu-</a:t>
            </a:r>
            <a:r>
              <a:rPr lang="en-US" dirty="0" smtClean="0">
                <a:hlinkClick r:id="rId3"/>
              </a:rPr>
              <a:t>desktop</a:t>
            </a:r>
            <a:endParaRPr lang="el-GR" dirty="0" smtClean="0"/>
          </a:p>
          <a:p>
            <a:pPr algn="just"/>
            <a:endParaRPr lang="el-GR" dirty="0" smtClean="0"/>
          </a:p>
          <a:p>
            <a:pPr algn="just"/>
            <a:r>
              <a:rPr lang="el-GR" dirty="0" smtClean="0"/>
              <a:t>Κάνετε επανεκίνηση του υπολογιστή με το </a:t>
            </a:r>
            <a:r>
              <a:rPr lang="en-GB" dirty="0" smtClean="0"/>
              <a:t>live-CD </a:t>
            </a:r>
            <a:r>
              <a:rPr lang="el-GR" dirty="0" smtClean="0"/>
              <a:t>ή </a:t>
            </a:r>
            <a:r>
              <a:rPr lang="en-GB" dirty="0" smtClean="0"/>
              <a:t>USB-Stick.</a:t>
            </a:r>
            <a:endParaRPr lang="el-GR" dirty="0" smtClean="0"/>
          </a:p>
          <a:p>
            <a:pPr algn="just"/>
            <a:r>
              <a:rPr lang="el-GR" dirty="0" smtClean="0"/>
              <a:t>Κατά τη διάρκεια του </a:t>
            </a:r>
            <a:r>
              <a:rPr lang="en-GB" dirty="0" smtClean="0"/>
              <a:t>boot, </a:t>
            </a:r>
            <a:r>
              <a:rPr lang="el-GR" dirty="0" smtClean="0"/>
              <a:t>πρέπει να πατήσετε κάποιο ειδικό κουμπί </a:t>
            </a:r>
            <a:r>
              <a:rPr lang="en-GB" dirty="0" smtClean="0"/>
              <a:t>(F12 </a:t>
            </a:r>
            <a:r>
              <a:rPr lang="el-GR" dirty="0" smtClean="0"/>
              <a:t>συνήθως</a:t>
            </a:r>
            <a:r>
              <a:rPr lang="en-GB" dirty="0" smtClean="0"/>
              <a:t>)</a:t>
            </a:r>
            <a:r>
              <a:rPr lang="el-GR" dirty="0"/>
              <a:t> μ</a:t>
            </a:r>
            <a:r>
              <a:rPr lang="el-GR" dirty="0" smtClean="0"/>
              <a:t>ε το οποίο επιλέγετε από που θα φορτωθεί το λειτουργικό σύστημα.</a:t>
            </a:r>
          </a:p>
          <a:p>
            <a:pPr algn="just"/>
            <a:r>
              <a:rPr lang="el-GR" dirty="0" smtClean="0"/>
              <a:t>Επιλέγετε το </a:t>
            </a:r>
            <a:r>
              <a:rPr lang="en-GB" dirty="0" smtClean="0"/>
              <a:t>CD/DVD/USB, </a:t>
            </a:r>
            <a:r>
              <a:rPr lang="el-GR" dirty="0" smtClean="0"/>
              <a:t>ανάλογα.</a:t>
            </a:r>
          </a:p>
          <a:p>
            <a:pPr algn="just"/>
            <a:endParaRPr lang="el-GR" dirty="0"/>
          </a:p>
          <a:p>
            <a:pPr algn="just"/>
            <a:r>
              <a:rPr lang="el-GR" dirty="0" smtClean="0"/>
              <a:t>Αν έχετε ήδη φορτωμένα τα </a:t>
            </a:r>
            <a:r>
              <a:rPr lang="en-GB" dirty="0" smtClean="0"/>
              <a:t>Windows </a:t>
            </a:r>
            <a:r>
              <a:rPr lang="el-GR" dirty="0" smtClean="0"/>
              <a:t>και θέλετε να βάλετε και το </a:t>
            </a:r>
            <a:r>
              <a:rPr lang="en-GB" dirty="0" smtClean="0"/>
              <a:t>Ubuntu, </a:t>
            </a:r>
            <a:r>
              <a:rPr lang="el-GR" dirty="0" smtClean="0"/>
              <a:t>τότε πρέπει να κάνετε </a:t>
            </a:r>
            <a:r>
              <a:rPr lang="en-GB" dirty="0" smtClean="0"/>
              <a:t>partition </a:t>
            </a:r>
            <a:r>
              <a:rPr lang="el-GR" dirty="0" smtClean="0"/>
              <a:t>τον σκληρό δίσκο, δηλαδή να τον χωρίσετε και να ορίσετε από πού έως πού θα χρησιμοποιείται ο χώρος για τα </a:t>
            </a:r>
            <a:r>
              <a:rPr lang="en-GB" dirty="0" smtClean="0"/>
              <a:t>Windows </a:t>
            </a:r>
            <a:r>
              <a:rPr lang="el-GR" dirty="0" smtClean="0"/>
              <a:t>και από πού έως πού θα χρησιμοποιείται ο χώρος για το </a:t>
            </a:r>
            <a:r>
              <a:rPr lang="en-GB" dirty="0" smtClean="0"/>
              <a:t>Linux.</a:t>
            </a:r>
          </a:p>
        </p:txBody>
      </p:sp>
    </p:spTree>
    <p:extLst>
      <p:ext uri="{BB962C8B-B14F-4D97-AF65-F5344CB8AC3E}">
        <p14:creationId xmlns:p14="http://schemas.microsoft.com/office/powerpoint/2010/main" val="139356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800" b="1" dirty="0" smtClean="0">
                <a:latin typeface="Arial"/>
                <a:cs typeface="Arial"/>
              </a:rPr>
              <a:t>Εγκατάσταση του </a:t>
            </a:r>
            <a:r>
              <a:rPr lang="en-GB" sz="2800" b="1" dirty="0" smtClean="0">
                <a:latin typeface="Arial"/>
                <a:cs typeface="Arial"/>
              </a:rPr>
              <a:t>Ubuntu Linux </a:t>
            </a:r>
            <a:r>
              <a:rPr lang="el-GR" sz="2800" b="1" dirty="0" smtClean="0">
                <a:latin typeface="Arial"/>
                <a:cs typeface="Arial"/>
              </a:rPr>
              <a:t>στον υπολογιστή σας</a:t>
            </a:r>
            <a:endParaRPr lang="en-US" sz="2800" dirty="0"/>
          </a:p>
        </p:txBody>
      </p:sp>
      <p:sp>
        <p:nvSpPr>
          <p:cNvPr id="3" name="Subtitle 2"/>
          <p:cNvSpPr>
            <a:spLocks noGrp="1"/>
          </p:cNvSpPr>
          <p:nvPr>
            <p:ph type="subTitle"/>
          </p:nvPr>
        </p:nvSpPr>
        <p:spPr>
          <a:xfrm>
            <a:off x="504000" y="1288741"/>
            <a:ext cx="8870400" cy="5752637"/>
          </a:xfrm>
        </p:spPr>
        <p:txBody>
          <a:bodyPr wrap="square" anchor="t"/>
          <a:lstStyle/>
          <a:p>
            <a:pPr algn="just"/>
            <a:r>
              <a:rPr lang="en-GB" dirty="0" smtClean="0"/>
              <a:t>To partition </a:t>
            </a:r>
            <a:r>
              <a:rPr lang="el-GR" dirty="0" smtClean="0"/>
              <a:t>χρειάζεται να γίνει γιατί τα </a:t>
            </a:r>
            <a:r>
              <a:rPr lang="en-GB" dirty="0" smtClean="0"/>
              <a:t>Windows </a:t>
            </a:r>
            <a:r>
              <a:rPr lang="el-GR" dirty="0" smtClean="0"/>
              <a:t>και το </a:t>
            </a:r>
            <a:r>
              <a:rPr lang="en-GB" dirty="0" smtClean="0"/>
              <a:t>Linux </a:t>
            </a:r>
            <a:r>
              <a:rPr lang="el-GR" dirty="0" smtClean="0"/>
              <a:t>χρησιμοποιούν διαφορετικά </a:t>
            </a:r>
            <a:r>
              <a:rPr lang="en-US" dirty="0" smtClean="0"/>
              <a:t>F</a:t>
            </a:r>
            <a:r>
              <a:rPr lang="en-GB" dirty="0" err="1" smtClean="0"/>
              <a:t>ile</a:t>
            </a:r>
            <a:r>
              <a:rPr lang="en-GB" dirty="0" smtClean="0"/>
              <a:t> Systems.</a:t>
            </a:r>
          </a:p>
          <a:p>
            <a:pPr algn="just"/>
            <a:endParaRPr lang="en-GB" dirty="0"/>
          </a:p>
          <a:p>
            <a:pPr algn="just"/>
            <a:r>
              <a:rPr lang="el-GR" dirty="0" smtClean="0"/>
              <a:t>Τ</a:t>
            </a:r>
            <a:r>
              <a:rPr lang="en-GB" dirty="0" smtClean="0"/>
              <a:t>o Linux </a:t>
            </a:r>
            <a:r>
              <a:rPr lang="el-GR" dirty="0" smtClean="0"/>
              <a:t>περιέχει ένα πρόγραμμα που κάνει </a:t>
            </a:r>
            <a:r>
              <a:rPr lang="en-GB" dirty="0" smtClean="0"/>
              <a:t>partition, </a:t>
            </a:r>
            <a:r>
              <a:rPr lang="el-GR" dirty="0" smtClean="0"/>
              <a:t>το </a:t>
            </a:r>
            <a:r>
              <a:rPr lang="en-GB" dirty="0" err="1" smtClean="0"/>
              <a:t>GParted</a:t>
            </a:r>
            <a:r>
              <a:rPr lang="en-GB" dirty="0" smtClean="0"/>
              <a:t>.</a:t>
            </a:r>
          </a:p>
          <a:p>
            <a:pPr algn="just"/>
            <a:r>
              <a:rPr lang="el-GR" dirty="0" smtClean="0"/>
              <a:t> </a:t>
            </a:r>
            <a:r>
              <a:rPr lang="en-US" dirty="0" smtClean="0"/>
              <a:t>http://</a:t>
            </a:r>
            <a:r>
              <a:rPr lang="en-US" dirty="0" err="1" smtClean="0"/>
              <a:t>gparted.sourceforge.net</a:t>
            </a:r>
            <a:r>
              <a:rPr lang="en-US" dirty="0" smtClean="0"/>
              <a:t>/</a:t>
            </a:r>
            <a:endParaRPr lang="en-GB" dirty="0" smtClean="0"/>
          </a:p>
          <a:p>
            <a:pPr algn="just"/>
            <a:endParaRPr lang="en-GB" dirty="0" smtClean="0"/>
          </a:p>
          <a:p>
            <a:pPr algn="just"/>
            <a:r>
              <a:rPr lang="el-GR" dirty="0" smtClean="0"/>
              <a:t>Πριν κάνετε </a:t>
            </a:r>
            <a:r>
              <a:rPr lang="en-GB" dirty="0" smtClean="0"/>
              <a:t>partition </a:t>
            </a:r>
            <a:r>
              <a:rPr lang="el-GR" dirty="0" smtClean="0"/>
              <a:t>τον χώρο που κατείχαν τα </a:t>
            </a:r>
            <a:r>
              <a:rPr lang="en-GB" dirty="0" smtClean="0"/>
              <a:t>Windows</a:t>
            </a:r>
            <a:r>
              <a:rPr lang="el-GR" dirty="0" smtClean="0"/>
              <a:t>, σώστε όλα τα προσωπικά σας αρχεία, σε περίπτωση απώλειας, κατά την διαδικασία του </a:t>
            </a:r>
            <a:r>
              <a:rPr lang="en-GB" dirty="0" smtClean="0"/>
              <a:t>partition.</a:t>
            </a:r>
            <a:endParaRPr lang="en-GB" dirty="0"/>
          </a:p>
          <a:p>
            <a:pPr algn="just"/>
            <a:endParaRPr lang="en-GB" dirty="0"/>
          </a:p>
          <a:p>
            <a:pPr algn="just"/>
            <a:r>
              <a:rPr lang="el-GR" dirty="0" smtClean="0"/>
              <a:t>Τα βασικά </a:t>
            </a:r>
            <a:r>
              <a:rPr lang="en-GB" dirty="0"/>
              <a:t>F</a:t>
            </a:r>
            <a:r>
              <a:rPr lang="en-GB" dirty="0" smtClean="0"/>
              <a:t>ile Systems </a:t>
            </a:r>
            <a:r>
              <a:rPr lang="el-GR" dirty="0" smtClean="0"/>
              <a:t>είναι τα</a:t>
            </a:r>
            <a:r>
              <a:rPr lang="en-GB" dirty="0" smtClean="0"/>
              <a:t>:</a:t>
            </a:r>
          </a:p>
          <a:p>
            <a:pPr marL="285750" indent="-285750" algn="just">
              <a:buFont typeface="Arial"/>
              <a:buChar char="•"/>
            </a:pPr>
            <a:r>
              <a:rPr lang="en-GB" dirty="0" smtClean="0"/>
              <a:t>NTFS (Windows)</a:t>
            </a:r>
          </a:p>
          <a:p>
            <a:pPr marL="285750" indent="-285750" algn="just">
              <a:buFont typeface="Arial"/>
              <a:buChar char="•"/>
            </a:pPr>
            <a:r>
              <a:rPr lang="en-GB" dirty="0" smtClean="0"/>
              <a:t>FAT32 (</a:t>
            </a:r>
            <a:r>
              <a:rPr lang="el-GR" dirty="0" smtClean="0"/>
              <a:t>χρησιμοποιείται από σχεδόν όλα τα λειτουργικά συστήματα</a:t>
            </a:r>
            <a:r>
              <a:rPr lang="en-GB" dirty="0" smtClean="0"/>
              <a:t>)</a:t>
            </a:r>
            <a:r>
              <a:rPr lang="el-GR" dirty="0" smtClean="0"/>
              <a:t>.</a:t>
            </a:r>
          </a:p>
          <a:p>
            <a:pPr marL="285750" lvl="5" indent="-285750" algn="just">
              <a:buFont typeface="Arial"/>
              <a:buChar char="•"/>
            </a:pPr>
            <a:r>
              <a:rPr lang="el-GR" dirty="0" smtClean="0"/>
              <a:t>Υποστηρίζει αρχεία μέχρι 4</a:t>
            </a:r>
            <a:r>
              <a:rPr lang="en-GB" dirty="0" smtClean="0"/>
              <a:t>GB </a:t>
            </a:r>
            <a:r>
              <a:rPr lang="el-GR" dirty="0" smtClean="0"/>
              <a:t>μέγεθος.</a:t>
            </a:r>
          </a:p>
          <a:p>
            <a:pPr marL="285750" lvl="1" indent="-285750" algn="just">
              <a:buFont typeface="Arial"/>
              <a:buChar char="•"/>
            </a:pPr>
            <a:r>
              <a:rPr lang="el-GR" dirty="0" smtClean="0"/>
              <a:t>Το όνομα ενός αρχείου δεν μπορεί να υπερβαίνει τους 8 χαρακτήρες (+3 για το </a:t>
            </a:r>
            <a:r>
              <a:rPr lang="en-GB" dirty="0" smtClean="0"/>
              <a:t>file extension</a:t>
            </a:r>
            <a:r>
              <a:rPr lang="el-GR" dirty="0" smtClean="0"/>
              <a:t>).</a:t>
            </a:r>
            <a:endParaRPr lang="en-GB" dirty="0" smtClean="0"/>
          </a:p>
          <a:p>
            <a:pPr marL="285750" indent="-285750" algn="just">
              <a:buFont typeface="Arial"/>
              <a:buChar char="•"/>
            </a:pPr>
            <a:r>
              <a:rPr lang="en-GB" dirty="0" smtClean="0"/>
              <a:t>Ext2/Ext3/E</a:t>
            </a:r>
            <a:r>
              <a:rPr lang="en-US" dirty="0" smtClean="0"/>
              <a:t>xt4</a:t>
            </a:r>
          </a:p>
          <a:p>
            <a:pPr marL="285750" indent="-285750" algn="just">
              <a:buFont typeface="Arial"/>
              <a:buChar char="•"/>
            </a:pPr>
            <a:r>
              <a:rPr lang="el-GR" dirty="0" smtClean="0"/>
              <a:t>Το </a:t>
            </a:r>
            <a:r>
              <a:rPr lang="en-GB" dirty="0" smtClean="0"/>
              <a:t>ext4 </a:t>
            </a:r>
            <a:r>
              <a:rPr lang="el-GR" dirty="0" smtClean="0"/>
              <a:t>υποστηρίζει πολύ μεγάλους σκληρούς δίσκους και πολύ μεγάλα αρχεία.</a:t>
            </a:r>
          </a:p>
          <a:p>
            <a:pPr marL="285750" indent="-285750" algn="just">
              <a:buFont typeface="Arial"/>
              <a:buChar char="•"/>
            </a:pPr>
            <a:r>
              <a:rPr lang="el-GR" dirty="0" smtClean="0"/>
              <a:t>Επιτρέπει έναν άπειρο αριθμό υποκαταλόγων για ένα κατάλογο (κάτι που δεν ίσχυε πριν)</a:t>
            </a:r>
            <a:endParaRPr lang="en-US" dirty="0" smtClean="0"/>
          </a:p>
          <a:p>
            <a:pPr marL="285750" indent="-285750" algn="just">
              <a:buFont typeface="Arial"/>
              <a:buChar char="•"/>
            </a:pPr>
            <a:r>
              <a:rPr lang="en-US" dirty="0" smtClean="0"/>
              <a:t>Linux-swap (partition </a:t>
            </a:r>
            <a:r>
              <a:rPr lang="el-GR" dirty="0" smtClean="0"/>
              <a:t>για </a:t>
            </a:r>
            <a:r>
              <a:rPr lang="en-GB" dirty="0" smtClean="0"/>
              <a:t>swapping </a:t>
            </a:r>
            <a:r>
              <a:rPr lang="el-GR" dirty="0" smtClean="0"/>
              <a:t>μεταξύ </a:t>
            </a:r>
            <a:r>
              <a:rPr lang="en-GB" dirty="0" smtClean="0"/>
              <a:t>RAM </a:t>
            </a:r>
            <a:r>
              <a:rPr lang="el-GR" dirty="0" smtClean="0"/>
              <a:t>και σκληρού δίσκου στην </a:t>
            </a:r>
            <a:r>
              <a:rPr lang="en-GB" dirty="0" smtClean="0"/>
              <a:t>Virtual Memory</a:t>
            </a:r>
            <a:r>
              <a:rPr lang="en-US" dirty="0" smtClean="0"/>
              <a:t>)</a:t>
            </a:r>
            <a:endParaRPr lang="en-US" dirty="0"/>
          </a:p>
        </p:txBody>
      </p:sp>
    </p:spTree>
    <p:extLst>
      <p:ext uri="{BB962C8B-B14F-4D97-AF65-F5344CB8AC3E}">
        <p14:creationId xmlns:p14="http://schemas.microsoft.com/office/powerpoint/2010/main" val="386304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504000" y="301320"/>
            <a:ext cx="9070200" cy="611640"/>
          </a:xfrm>
          <a:prstGeom prst="rect">
            <a:avLst/>
          </a:prstGeom>
        </p:spPr>
        <p:txBody>
          <a:bodyPr wrap="none" lIns="0" tIns="0" rIns="0" bIns="0" anchor="ctr"/>
          <a:lstStyle/>
          <a:p>
            <a:pPr algn="ctr">
              <a:lnSpc>
                <a:spcPct val="100000"/>
              </a:lnSpc>
            </a:pPr>
            <a:r>
              <a:rPr lang="en-US" sz="3200" b="1"/>
              <a:t>Η μπάρα (Launcher) στα Ubuntu 12.04 </a:t>
            </a:r>
            <a:endParaRPr/>
          </a:p>
        </p:txBody>
      </p:sp>
      <p:sp>
        <p:nvSpPr>
          <p:cNvPr id="72" name="CustomShape 2"/>
          <p:cNvSpPr/>
          <p:nvPr/>
        </p:nvSpPr>
        <p:spPr>
          <a:xfrm>
            <a:off x="1005840" y="3931920"/>
            <a:ext cx="8228160" cy="547200"/>
          </a:xfrm>
          <a:prstGeom prst="rect">
            <a:avLst/>
          </a:prstGeom>
        </p:spPr>
        <p:txBody>
          <a:bodyPr wrap="none" lIns="0" tIns="0" rIns="0" bIns="0" anchor="ctr"/>
          <a:lstStyle/>
          <a:p>
            <a:pPr>
              <a:lnSpc>
                <a:spcPct val="100000"/>
              </a:lnSpc>
              <a:buSzPct val="45000"/>
              <a:buFont typeface="StarSymbol"/>
              <a:buChar char="l"/>
            </a:pPr>
            <a:r>
              <a:rPr lang="en-US"/>
              <a:t>Libre office impress (Powerpoint)</a:t>
            </a:r>
            <a:endParaRPr/>
          </a:p>
        </p:txBody>
      </p:sp>
      <p:pic>
        <p:nvPicPr>
          <p:cNvPr id="73" name="Picture 72"/>
          <p:cNvPicPr/>
          <p:nvPr/>
        </p:nvPicPr>
        <p:blipFill>
          <a:blip r:embed="rId2"/>
          <a:stretch>
            <a:fillRect/>
          </a:stretch>
        </p:blipFill>
        <p:spPr>
          <a:xfrm>
            <a:off x="274320" y="1154880"/>
            <a:ext cx="560160" cy="4512960"/>
          </a:xfrm>
          <a:prstGeom prst="rect">
            <a:avLst/>
          </a:prstGeom>
        </p:spPr>
      </p:pic>
      <p:pic>
        <p:nvPicPr>
          <p:cNvPr id="74" name="Picture 73"/>
          <p:cNvPicPr/>
          <p:nvPr/>
        </p:nvPicPr>
        <p:blipFill>
          <a:blip r:embed="rId3"/>
          <a:stretch>
            <a:fillRect/>
          </a:stretch>
        </p:blipFill>
        <p:spPr>
          <a:xfrm>
            <a:off x="293760" y="6269400"/>
            <a:ext cx="579240" cy="988920"/>
          </a:xfrm>
          <a:prstGeom prst="rect">
            <a:avLst/>
          </a:prstGeom>
        </p:spPr>
      </p:pic>
      <p:pic>
        <p:nvPicPr>
          <p:cNvPr id="75" name="Picture 74"/>
          <p:cNvPicPr/>
          <p:nvPr/>
        </p:nvPicPr>
        <p:blipFill>
          <a:blip r:embed="rId4"/>
          <a:stretch>
            <a:fillRect/>
          </a:stretch>
        </p:blipFill>
        <p:spPr>
          <a:xfrm>
            <a:off x="283680" y="5681160"/>
            <a:ext cx="550800" cy="550800"/>
          </a:xfrm>
          <a:prstGeom prst="rect">
            <a:avLst/>
          </a:prstGeom>
        </p:spPr>
      </p:pic>
      <p:sp>
        <p:nvSpPr>
          <p:cNvPr id="76" name="CustomShape 3"/>
          <p:cNvSpPr/>
          <p:nvPr/>
        </p:nvSpPr>
        <p:spPr>
          <a:xfrm>
            <a:off x="1005840" y="1188720"/>
            <a:ext cx="1278720" cy="638640"/>
          </a:xfrm>
          <a:prstGeom prst="rect">
            <a:avLst/>
          </a:prstGeom>
        </p:spPr>
        <p:txBody>
          <a:bodyPr wrap="none" lIns="0" tIns="0" rIns="0" bIns="0" anchor="ctr"/>
          <a:lstStyle/>
          <a:p>
            <a:pPr>
              <a:lnSpc>
                <a:spcPct val="100000"/>
              </a:lnSpc>
              <a:buSzPct val="45000"/>
              <a:buFont typeface="StarSymbol"/>
              <a:buChar char="l"/>
            </a:pPr>
            <a:r>
              <a:rPr lang="en-US"/>
              <a:t>Dash</a:t>
            </a:r>
            <a:endParaRPr/>
          </a:p>
        </p:txBody>
      </p:sp>
      <p:sp>
        <p:nvSpPr>
          <p:cNvPr id="77" name="CustomShape 4"/>
          <p:cNvSpPr/>
          <p:nvPr/>
        </p:nvSpPr>
        <p:spPr>
          <a:xfrm>
            <a:off x="1005840" y="1828800"/>
            <a:ext cx="1683000" cy="455040"/>
          </a:xfrm>
          <a:prstGeom prst="rect">
            <a:avLst/>
          </a:prstGeom>
        </p:spPr>
        <p:txBody>
          <a:bodyPr wrap="none" lIns="0" tIns="0" rIns="0" bIns="0" anchor="ctr"/>
          <a:lstStyle/>
          <a:p>
            <a:pPr>
              <a:lnSpc>
                <a:spcPct val="100000"/>
              </a:lnSpc>
              <a:buSzPct val="45000"/>
              <a:buFont typeface="StarSymbol"/>
              <a:buChar char="l"/>
            </a:pPr>
            <a:r>
              <a:rPr lang="en-US"/>
              <a:t>Folders</a:t>
            </a:r>
            <a:endParaRPr/>
          </a:p>
        </p:txBody>
      </p:sp>
      <p:sp>
        <p:nvSpPr>
          <p:cNvPr id="78" name="CustomShape 5"/>
          <p:cNvSpPr/>
          <p:nvPr/>
        </p:nvSpPr>
        <p:spPr>
          <a:xfrm>
            <a:off x="1005840" y="2377440"/>
            <a:ext cx="1568880" cy="455040"/>
          </a:xfrm>
          <a:prstGeom prst="rect">
            <a:avLst/>
          </a:prstGeom>
        </p:spPr>
        <p:txBody>
          <a:bodyPr wrap="none" lIns="0" tIns="0" rIns="0" bIns="0" anchor="ctr"/>
          <a:lstStyle/>
          <a:p>
            <a:pPr>
              <a:lnSpc>
                <a:spcPct val="100000"/>
              </a:lnSpc>
              <a:buSzPct val="45000"/>
              <a:buFont typeface="StarSymbol"/>
              <a:buChar char="l"/>
            </a:pPr>
            <a:r>
              <a:rPr lang="en-US"/>
              <a:t>Firefox</a:t>
            </a:r>
            <a:endParaRPr/>
          </a:p>
        </p:txBody>
      </p:sp>
      <p:sp>
        <p:nvSpPr>
          <p:cNvPr id="79" name="CustomShape 6"/>
          <p:cNvSpPr/>
          <p:nvPr/>
        </p:nvSpPr>
        <p:spPr>
          <a:xfrm>
            <a:off x="991800" y="2926800"/>
            <a:ext cx="4767480" cy="455040"/>
          </a:xfrm>
          <a:prstGeom prst="rect">
            <a:avLst/>
          </a:prstGeom>
        </p:spPr>
        <p:txBody>
          <a:bodyPr wrap="none" lIns="0" tIns="0" rIns="0" bIns="0" anchor="ctr"/>
          <a:lstStyle/>
          <a:p>
            <a:pPr>
              <a:lnSpc>
                <a:spcPct val="100000"/>
              </a:lnSpc>
              <a:buSzPct val="45000"/>
              <a:buFont typeface="StarSymbol"/>
              <a:buChar char="l"/>
            </a:pPr>
            <a:r>
              <a:rPr lang="en-US"/>
              <a:t>Libre office writer (Word)</a:t>
            </a:r>
            <a:endParaRPr/>
          </a:p>
        </p:txBody>
      </p:sp>
      <p:sp>
        <p:nvSpPr>
          <p:cNvPr id="80" name="CustomShape 7"/>
          <p:cNvSpPr/>
          <p:nvPr/>
        </p:nvSpPr>
        <p:spPr>
          <a:xfrm>
            <a:off x="1000800" y="3475440"/>
            <a:ext cx="4484160" cy="455040"/>
          </a:xfrm>
          <a:prstGeom prst="rect">
            <a:avLst/>
          </a:prstGeom>
        </p:spPr>
        <p:txBody>
          <a:bodyPr wrap="none" lIns="0" tIns="0" rIns="0" bIns="0" anchor="ctr"/>
          <a:lstStyle/>
          <a:p>
            <a:pPr>
              <a:lnSpc>
                <a:spcPct val="100000"/>
              </a:lnSpc>
              <a:buSzPct val="45000"/>
              <a:buFont typeface="StarSymbol"/>
              <a:buChar char="l"/>
            </a:pPr>
            <a:r>
              <a:rPr lang="en-US"/>
              <a:t>Libre office calc (Excel)</a:t>
            </a:r>
            <a:endParaRPr/>
          </a:p>
        </p:txBody>
      </p:sp>
      <p:sp>
        <p:nvSpPr>
          <p:cNvPr id="81" name="CustomShape 8"/>
          <p:cNvSpPr/>
          <p:nvPr/>
        </p:nvSpPr>
        <p:spPr>
          <a:xfrm>
            <a:off x="1005840" y="4572720"/>
            <a:ext cx="4484160" cy="455040"/>
          </a:xfrm>
          <a:prstGeom prst="rect">
            <a:avLst/>
          </a:prstGeom>
        </p:spPr>
        <p:txBody>
          <a:bodyPr wrap="none" lIns="0" tIns="0" rIns="0" bIns="0" anchor="ctr"/>
          <a:lstStyle/>
          <a:p>
            <a:pPr>
              <a:lnSpc>
                <a:spcPct val="100000"/>
              </a:lnSpc>
              <a:buSzPct val="45000"/>
              <a:buFont typeface="StarSymbol"/>
              <a:buChar char="l"/>
            </a:pPr>
            <a:r>
              <a:rPr lang="en-US"/>
              <a:t>Ubuntu Software center</a:t>
            </a:r>
            <a:endParaRPr/>
          </a:p>
        </p:txBody>
      </p:sp>
      <p:sp>
        <p:nvSpPr>
          <p:cNvPr id="82" name="CustomShape 9"/>
          <p:cNvSpPr/>
          <p:nvPr/>
        </p:nvSpPr>
        <p:spPr>
          <a:xfrm>
            <a:off x="1000800" y="5121360"/>
            <a:ext cx="4484160" cy="455040"/>
          </a:xfrm>
          <a:prstGeom prst="rect">
            <a:avLst/>
          </a:prstGeom>
        </p:spPr>
        <p:txBody>
          <a:bodyPr wrap="none" lIns="0" tIns="0" rIns="0" bIns="0" anchor="ctr"/>
          <a:lstStyle/>
          <a:p>
            <a:pPr>
              <a:lnSpc>
                <a:spcPct val="100000"/>
              </a:lnSpc>
              <a:buSzPct val="45000"/>
              <a:buFont typeface="StarSymbol"/>
              <a:buChar char="l"/>
            </a:pPr>
            <a:r>
              <a:rPr lang="en-US"/>
              <a:t>Ubuntu One</a:t>
            </a:r>
            <a:endParaRPr/>
          </a:p>
        </p:txBody>
      </p:sp>
      <p:sp>
        <p:nvSpPr>
          <p:cNvPr id="83" name="CustomShape 10"/>
          <p:cNvSpPr/>
          <p:nvPr/>
        </p:nvSpPr>
        <p:spPr>
          <a:xfrm>
            <a:off x="1000800" y="5724720"/>
            <a:ext cx="4484160" cy="455040"/>
          </a:xfrm>
          <a:prstGeom prst="rect">
            <a:avLst/>
          </a:prstGeom>
        </p:spPr>
        <p:txBody>
          <a:bodyPr wrap="none" lIns="0" tIns="0" rIns="0" bIns="0" anchor="ctr"/>
          <a:lstStyle/>
          <a:p>
            <a:pPr>
              <a:lnSpc>
                <a:spcPct val="100000"/>
              </a:lnSpc>
              <a:buSzPct val="45000"/>
              <a:buFont typeface="StarSymbol"/>
              <a:buChar char="l"/>
            </a:pPr>
            <a:r>
              <a:rPr lang="en-US"/>
              <a:t>System Settings</a:t>
            </a:r>
            <a:endParaRPr/>
          </a:p>
        </p:txBody>
      </p:sp>
      <p:sp>
        <p:nvSpPr>
          <p:cNvPr id="84" name="CustomShape 11"/>
          <p:cNvSpPr/>
          <p:nvPr/>
        </p:nvSpPr>
        <p:spPr>
          <a:xfrm>
            <a:off x="1005840" y="6218640"/>
            <a:ext cx="4484160" cy="455040"/>
          </a:xfrm>
          <a:prstGeom prst="rect">
            <a:avLst/>
          </a:prstGeom>
        </p:spPr>
        <p:txBody>
          <a:bodyPr wrap="none" lIns="0" tIns="0" rIns="0" bIns="0" anchor="ctr"/>
          <a:lstStyle/>
          <a:p>
            <a:pPr>
              <a:lnSpc>
                <a:spcPct val="100000"/>
              </a:lnSpc>
              <a:buSzPct val="45000"/>
              <a:buFont typeface="StarSymbol"/>
              <a:buChar char="l"/>
            </a:pPr>
            <a:r>
              <a:rPr lang="en-US"/>
              <a:t>Workspace switcher</a:t>
            </a:r>
            <a:endParaRPr/>
          </a:p>
        </p:txBody>
      </p:sp>
      <p:sp>
        <p:nvSpPr>
          <p:cNvPr id="85" name="CustomShape 12"/>
          <p:cNvSpPr/>
          <p:nvPr/>
        </p:nvSpPr>
        <p:spPr>
          <a:xfrm>
            <a:off x="1005840" y="6766560"/>
            <a:ext cx="4484160" cy="455040"/>
          </a:xfrm>
          <a:prstGeom prst="rect">
            <a:avLst/>
          </a:prstGeom>
        </p:spPr>
        <p:txBody>
          <a:bodyPr wrap="none" lIns="0" tIns="0" rIns="0" bIns="0" anchor="ctr"/>
          <a:lstStyle/>
          <a:p>
            <a:pPr>
              <a:lnSpc>
                <a:spcPct val="100000"/>
              </a:lnSpc>
              <a:buSzPct val="45000"/>
              <a:buFont typeface="StarSymbol"/>
              <a:buChar char="l"/>
            </a:pPr>
            <a:r>
              <a:rPr lang="en-US"/>
              <a:t>Trash</a:t>
            </a:r>
            <a:endParaRP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Εισαγωγή προγραμμάτων στην μπάρα </a:t>
            </a:r>
            <a:endParaRPr/>
          </a:p>
          <a:p>
            <a:pPr algn="ctr">
              <a:lnSpc>
                <a:spcPct val="100000"/>
              </a:lnSpc>
            </a:pPr>
            <a:r>
              <a:rPr lang="en-US" sz="3200" b="1"/>
              <a:t>(Launcher)</a:t>
            </a:r>
            <a:endParaRPr/>
          </a:p>
        </p:txBody>
      </p:sp>
      <p:sp>
        <p:nvSpPr>
          <p:cNvPr id="87" name="CustomShape 2"/>
          <p:cNvSpPr/>
          <p:nvPr/>
        </p:nvSpPr>
        <p:spPr>
          <a:xfrm>
            <a:off x="274320" y="3108960"/>
            <a:ext cx="9805320" cy="1736280"/>
          </a:xfrm>
          <a:prstGeom prst="rect">
            <a:avLst/>
          </a:prstGeom>
        </p:spPr>
        <p:txBody>
          <a:bodyPr wrap="none" lIns="0" tIns="0" rIns="0" bIns="0"/>
          <a:lstStyle/>
          <a:p>
            <a:pPr algn="just">
              <a:lnSpc>
                <a:spcPct val="100000"/>
              </a:lnSpc>
              <a:buSzPct val="45000"/>
              <a:buFont typeface="StarSymbol"/>
              <a:buChar char="l"/>
            </a:pPr>
            <a:r>
              <a:rPr lang="en-US" sz="1400" dirty="0" err="1"/>
              <a:t>Α</a:t>
            </a:r>
            <a:r>
              <a:rPr lang="en-US" sz="1400" dirty="0"/>
              <a:t>π</a:t>
            </a:r>
            <a:r>
              <a:rPr lang="en-US" sz="1400" dirty="0" err="1"/>
              <a:t>ό</a:t>
            </a:r>
            <a:r>
              <a:rPr lang="en-US" sz="1400" dirty="0"/>
              <a:t> </a:t>
            </a:r>
            <a:r>
              <a:rPr lang="en-US" sz="1400" dirty="0" err="1"/>
              <a:t>το</a:t>
            </a:r>
            <a:r>
              <a:rPr lang="en-US" sz="1400" dirty="0"/>
              <a:t> Dash π</a:t>
            </a:r>
            <a:r>
              <a:rPr lang="en-US" sz="1400" dirty="0" err="1"/>
              <a:t>ληκτρολογώ</a:t>
            </a:r>
            <a:r>
              <a:rPr lang="en-US" sz="1400" dirty="0"/>
              <a:t> </a:t>
            </a:r>
            <a:r>
              <a:rPr lang="en-US" sz="1400" dirty="0" err="1"/>
              <a:t>το</a:t>
            </a:r>
            <a:r>
              <a:rPr lang="en-US" sz="1400" dirty="0"/>
              <a:t> π</a:t>
            </a:r>
            <a:r>
              <a:rPr lang="en-US" sz="1400" dirty="0" err="1"/>
              <a:t>ρόγρ</a:t>
            </a:r>
            <a:r>
              <a:rPr lang="en-US" sz="1400" dirty="0"/>
              <a:t>α</a:t>
            </a:r>
            <a:r>
              <a:rPr lang="en-US" sz="1400" dirty="0" err="1"/>
              <a:t>μμ</a:t>
            </a:r>
            <a:r>
              <a:rPr lang="en-US" sz="1400" dirty="0"/>
              <a:t>α π</a:t>
            </a:r>
            <a:r>
              <a:rPr lang="en-US" sz="1400" dirty="0" err="1"/>
              <a:t>ου</a:t>
            </a:r>
            <a:r>
              <a:rPr lang="en-US" sz="1400" dirty="0"/>
              <a:t> </a:t>
            </a:r>
            <a:r>
              <a:rPr lang="en-US" sz="1400" dirty="0" err="1"/>
              <a:t>με</a:t>
            </a:r>
            <a:r>
              <a:rPr lang="en-US" sz="1400" dirty="0"/>
              <a:t> </a:t>
            </a:r>
            <a:r>
              <a:rPr lang="en-US" sz="1400" dirty="0" err="1"/>
              <a:t>ενδι</a:t>
            </a:r>
            <a:r>
              <a:rPr lang="en-US" sz="1400" dirty="0"/>
              <a:t>α</a:t>
            </a:r>
            <a:r>
              <a:rPr lang="en-US" sz="1400" dirty="0" err="1"/>
              <a:t>φέρει</a:t>
            </a:r>
            <a:r>
              <a:rPr lang="en-US" sz="1400" dirty="0"/>
              <a:t> (π.</a:t>
            </a:r>
            <a:r>
              <a:rPr lang="en-US" sz="1400" dirty="0" err="1"/>
              <a:t>χ</a:t>
            </a:r>
            <a:r>
              <a:rPr lang="en-US" sz="1400" dirty="0"/>
              <a:t>. Terminal).</a:t>
            </a:r>
            <a:endParaRPr dirty="0"/>
          </a:p>
          <a:p>
            <a:pPr algn="just">
              <a:lnSpc>
                <a:spcPct val="100000"/>
              </a:lnSpc>
              <a:buSzPct val="45000"/>
              <a:buFont typeface="StarSymbol"/>
              <a:buChar char="l"/>
            </a:pPr>
            <a:r>
              <a:rPr lang="en-US" sz="1400" dirty="0" err="1"/>
              <a:t>Εμφ</a:t>
            </a:r>
            <a:r>
              <a:rPr lang="en-US" sz="1400" dirty="0"/>
              <a:t>α</a:t>
            </a:r>
            <a:r>
              <a:rPr lang="en-US" sz="1400" dirty="0" err="1"/>
              <a:t>νίζετ</a:t>
            </a:r>
            <a:r>
              <a:rPr lang="en-US" sz="1400" dirty="0"/>
              <a:t>α</a:t>
            </a:r>
            <a:r>
              <a:rPr lang="en-US" sz="1400" dirty="0" err="1"/>
              <a:t>ι</a:t>
            </a:r>
            <a:r>
              <a:rPr lang="en-US" sz="1400" dirty="0"/>
              <a:t> </a:t>
            </a:r>
            <a:r>
              <a:rPr lang="en-US" sz="1400" dirty="0" err="1"/>
              <a:t>το</a:t>
            </a:r>
            <a:r>
              <a:rPr lang="en-US" sz="1400" dirty="0"/>
              <a:t> </a:t>
            </a:r>
            <a:r>
              <a:rPr lang="en-US" sz="1400" dirty="0" err="1"/>
              <a:t>εικονίδιο</a:t>
            </a:r>
            <a:r>
              <a:rPr lang="en-US" sz="1400" dirty="0"/>
              <a:t> </a:t>
            </a:r>
            <a:r>
              <a:rPr lang="en-US" sz="1400" dirty="0" err="1"/>
              <a:t>με</a:t>
            </a:r>
            <a:r>
              <a:rPr lang="en-US" sz="1400" dirty="0"/>
              <a:t> </a:t>
            </a:r>
            <a:r>
              <a:rPr lang="en-US" sz="1400" dirty="0" err="1"/>
              <a:t>το</a:t>
            </a:r>
            <a:r>
              <a:rPr lang="en-US" sz="1400" dirty="0"/>
              <a:t> π</a:t>
            </a:r>
            <a:r>
              <a:rPr lang="en-US" sz="1400" dirty="0" err="1"/>
              <a:t>ρόγρ</a:t>
            </a:r>
            <a:r>
              <a:rPr lang="en-US" sz="1400" dirty="0"/>
              <a:t>α</a:t>
            </a:r>
            <a:r>
              <a:rPr lang="en-US" sz="1400" dirty="0" err="1"/>
              <a:t>μμ</a:t>
            </a:r>
            <a:r>
              <a:rPr lang="en-US" sz="1400" dirty="0"/>
              <a:t>α.</a:t>
            </a:r>
            <a:endParaRPr dirty="0"/>
          </a:p>
          <a:p>
            <a:pPr algn="just">
              <a:lnSpc>
                <a:spcPct val="100000"/>
              </a:lnSpc>
              <a:buSzPct val="45000"/>
              <a:buFont typeface="StarSymbol"/>
              <a:buChar char="l"/>
            </a:pPr>
            <a:r>
              <a:rPr lang="en-US" sz="1400" dirty="0" err="1"/>
              <a:t>Το</a:t>
            </a:r>
            <a:r>
              <a:rPr lang="en-US" sz="1400" dirty="0"/>
              <a:t> </a:t>
            </a:r>
            <a:r>
              <a:rPr lang="en-US" sz="1400" dirty="0" err="1"/>
              <a:t>ξεκινάω</a:t>
            </a:r>
            <a:r>
              <a:rPr lang="en-US" sz="1400" dirty="0"/>
              <a:t> πα</a:t>
            </a:r>
            <a:r>
              <a:rPr lang="en-US" sz="1400" dirty="0" err="1"/>
              <a:t>τώντ</a:t>
            </a:r>
            <a:r>
              <a:rPr lang="en-US" sz="1400" dirty="0"/>
              <a:t>α</a:t>
            </a:r>
            <a:r>
              <a:rPr lang="en-US" sz="1400" dirty="0" err="1"/>
              <a:t>ς</a:t>
            </a:r>
            <a:r>
              <a:rPr lang="en-US" sz="1400" dirty="0"/>
              <a:t> </a:t>
            </a:r>
            <a:r>
              <a:rPr lang="en-US" sz="1400" dirty="0" err="1"/>
              <a:t>το</a:t>
            </a:r>
            <a:r>
              <a:rPr lang="en-US" sz="1400" dirty="0"/>
              <a:t>, </a:t>
            </a:r>
            <a:r>
              <a:rPr lang="en-US" sz="1400" dirty="0" err="1"/>
              <a:t>ή</a:t>
            </a:r>
            <a:r>
              <a:rPr lang="en-US" sz="1400" dirty="0"/>
              <a:t> μπ</a:t>
            </a:r>
            <a:r>
              <a:rPr lang="en-US" sz="1400" dirty="0" err="1"/>
              <a:t>ορώ</a:t>
            </a:r>
            <a:r>
              <a:rPr lang="en-US" sz="1400" dirty="0"/>
              <a:t> </a:t>
            </a:r>
            <a:r>
              <a:rPr lang="en-US" sz="1400" dirty="0" err="1"/>
              <a:t>ν</a:t>
            </a:r>
            <a:r>
              <a:rPr lang="en-US" sz="1400" dirty="0"/>
              <a:t>α </a:t>
            </a:r>
            <a:r>
              <a:rPr lang="en-US" sz="1400" dirty="0" err="1"/>
              <a:t>το</a:t>
            </a:r>
            <a:r>
              <a:rPr lang="en-US" sz="1400" dirty="0"/>
              <a:t> </a:t>
            </a:r>
            <a:r>
              <a:rPr lang="en-US" sz="1400" dirty="0" err="1"/>
              <a:t>ε</a:t>
            </a:r>
            <a:r>
              <a:rPr lang="en-US" sz="1400" dirty="0"/>
              <a:t>π</a:t>
            </a:r>
            <a:r>
              <a:rPr lang="en-US" sz="1400" dirty="0" err="1"/>
              <a:t>ιλέξω</a:t>
            </a:r>
            <a:r>
              <a:rPr lang="en-US" sz="1400" dirty="0"/>
              <a:t> </a:t>
            </a:r>
            <a:r>
              <a:rPr lang="en-US" sz="1400" dirty="0" err="1"/>
              <a:t>κ</a:t>
            </a:r>
            <a:r>
              <a:rPr lang="en-US" sz="1400" dirty="0"/>
              <a:t>α</a:t>
            </a:r>
            <a:r>
              <a:rPr lang="en-US" sz="1400" dirty="0" err="1"/>
              <a:t>ι</a:t>
            </a:r>
            <a:r>
              <a:rPr lang="en-US" sz="1400" dirty="0"/>
              <a:t> </a:t>
            </a:r>
            <a:r>
              <a:rPr lang="en-US" sz="1400" dirty="0" err="1"/>
              <a:t>ν</a:t>
            </a:r>
            <a:r>
              <a:rPr lang="en-US" sz="1400" dirty="0"/>
              <a:t>α </a:t>
            </a:r>
            <a:r>
              <a:rPr lang="en-US" sz="1400" dirty="0" err="1"/>
              <a:t>το</a:t>
            </a:r>
            <a:r>
              <a:rPr lang="en-US" sz="1400" dirty="0"/>
              <a:t> </a:t>
            </a:r>
            <a:r>
              <a:rPr lang="en-US" sz="1400" dirty="0" err="1"/>
              <a:t>σύρω</a:t>
            </a:r>
            <a:r>
              <a:rPr lang="en-US" sz="1400" dirty="0"/>
              <a:t> </a:t>
            </a:r>
            <a:r>
              <a:rPr lang="en-US" sz="1400" dirty="0" err="1"/>
              <a:t>στην</a:t>
            </a:r>
            <a:r>
              <a:rPr lang="en-US" sz="1400" dirty="0"/>
              <a:t> μπ</a:t>
            </a:r>
            <a:r>
              <a:rPr lang="en-US" sz="1400" dirty="0" err="1"/>
              <a:t>άρ</a:t>
            </a:r>
            <a:r>
              <a:rPr lang="en-US" sz="1400" dirty="0"/>
              <a:t>α (π</a:t>
            </a:r>
            <a:r>
              <a:rPr lang="en-US" sz="1400" dirty="0" err="1"/>
              <a:t>λέον</a:t>
            </a:r>
            <a:r>
              <a:rPr lang="en-US" sz="1400" dirty="0"/>
              <a:t> </a:t>
            </a:r>
            <a:r>
              <a:rPr lang="en-US" sz="1400" dirty="0" err="1"/>
              <a:t>εμφ</a:t>
            </a:r>
            <a:r>
              <a:rPr lang="en-US" sz="1400" dirty="0"/>
              <a:t>α</a:t>
            </a:r>
            <a:r>
              <a:rPr lang="en-US" sz="1400" dirty="0" err="1"/>
              <a:t>νίζετ</a:t>
            </a:r>
            <a:r>
              <a:rPr lang="en-US" sz="1400" dirty="0"/>
              <a:t>α</a:t>
            </a:r>
            <a:r>
              <a:rPr lang="en-US" sz="1400" dirty="0" err="1"/>
              <a:t>ι</a:t>
            </a:r>
            <a:r>
              <a:rPr lang="en-US" sz="1400" dirty="0"/>
              <a:t> </a:t>
            </a:r>
            <a:r>
              <a:rPr lang="en-US" sz="1400" dirty="0" err="1"/>
              <a:t>μόνιμ</a:t>
            </a:r>
            <a:r>
              <a:rPr lang="en-US" sz="1400" dirty="0"/>
              <a:t>α </a:t>
            </a:r>
            <a:r>
              <a:rPr lang="en-US" sz="1400" dirty="0" err="1"/>
              <a:t>στην</a:t>
            </a:r>
            <a:r>
              <a:rPr lang="en-US" sz="1400" dirty="0"/>
              <a:t> μπ</a:t>
            </a:r>
            <a:r>
              <a:rPr lang="en-US" sz="1400" dirty="0" err="1"/>
              <a:t>άρ</a:t>
            </a:r>
            <a:r>
              <a:rPr lang="en-US" sz="1400" dirty="0"/>
              <a:t>α)</a:t>
            </a:r>
            <a:endParaRPr dirty="0"/>
          </a:p>
          <a:p>
            <a:pPr algn="just">
              <a:lnSpc>
                <a:spcPct val="100000"/>
              </a:lnSpc>
              <a:buSzPct val="45000"/>
              <a:buFont typeface="StarSymbol"/>
              <a:buChar char="l"/>
            </a:pPr>
            <a:r>
              <a:rPr lang="en-US" sz="1400" dirty="0" err="1"/>
              <a:t>Πολύ</a:t>
            </a:r>
            <a:r>
              <a:rPr lang="en-US" sz="1400" dirty="0"/>
              <a:t> </a:t>
            </a:r>
            <a:r>
              <a:rPr lang="en-US" sz="1400" dirty="0" err="1"/>
              <a:t>συχνά</a:t>
            </a:r>
            <a:r>
              <a:rPr lang="en-US" sz="1400" dirty="0"/>
              <a:t> </a:t>
            </a:r>
            <a:r>
              <a:rPr lang="en-US" sz="1400" dirty="0" err="1"/>
              <a:t>θ</a:t>
            </a:r>
            <a:r>
              <a:rPr lang="en-US" sz="1400" dirty="0"/>
              <a:t>α </a:t>
            </a:r>
            <a:r>
              <a:rPr lang="en-US" sz="1400" dirty="0" err="1"/>
              <a:t>χρειάζεστε</a:t>
            </a:r>
            <a:r>
              <a:rPr lang="en-US" sz="1400" dirty="0"/>
              <a:t> </a:t>
            </a:r>
            <a:r>
              <a:rPr lang="en-US" sz="1400" dirty="0" err="1"/>
              <a:t>τ</a:t>
            </a:r>
            <a:r>
              <a:rPr lang="en-US" sz="1400" dirty="0"/>
              <a:t>α System Settings &amp; System Monitor, </a:t>
            </a:r>
            <a:r>
              <a:rPr lang="en-US" sz="1400" dirty="0" err="1"/>
              <a:t>ο</a:t>
            </a:r>
            <a:r>
              <a:rPr lang="en-US" sz="1400" dirty="0"/>
              <a:t>π</a:t>
            </a:r>
            <a:r>
              <a:rPr lang="en-US" sz="1400" dirty="0" err="1"/>
              <a:t>ότε</a:t>
            </a:r>
            <a:r>
              <a:rPr lang="en-US" sz="1400" dirty="0"/>
              <a:t> </a:t>
            </a:r>
            <a:r>
              <a:rPr lang="en-US" sz="1400" dirty="0" err="1"/>
              <a:t>εισάγετέ</a:t>
            </a:r>
            <a:r>
              <a:rPr lang="en-US" sz="1400" dirty="0"/>
              <a:t> </a:t>
            </a:r>
            <a:r>
              <a:rPr lang="en-US" sz="1400" dirty="0" err="1"/>
              <a:t>τ</a:t>
            </a:r>
            <a:r>
              <a:rPr lang="en-US" sz="1400" dirty="0"/>
              <a:t>α απ</a:t>
            </a:r>
            <a:r>
              <a:rPr lang="en-US" sz="1400" dirty="0" err="1"/>
              <a:t>ό</a:t>
            </a:r>
            <a:r>
              <a:rPr lang="en-US" sz="1400" dirty="0"/>
              <a:t> </a:t>
            </a:r>
            <a:r>
              <a:rPr lang="en-US" sz="1400" dirty="0" err="1"/>
              <a:t>την</a:t>
            </a:r>
            <a:r>
              <a:rPr lang="en-US" sz="1400" dirty="0"/>
              <a:t> α</a:t>
            </a:r>
            <a:r>
              <a:rPr lang="en-US" sz="1400" dirty="0" err="1"/>
              <a:t>ρχή</a:t>
            </a:r>
            <a:r>
              <a:rPr lang="en-US" sz="1400" dirty="0"/>
              <a:t> </a:t>
            </a:r>
            <a:r>
              <a:rPr lang="en-US" sz="1400" dirty="0" err="1"/>
              <a:t>στην</a:t>
            </a:r>
            <a:r>
              <a:rPr lang="en-US" sz="1400" dirty="0"/>
              <a:t> μπ</a:t>
            </a:r>
            <a:r>
              <a:rPr lang="en-US" sz="1400" dirty="0" err="1"/>
              <a:t>άρ</a:t>
            </a:r>
            <a:r>
              <a:rPr lang="en-US" sz="1400" dirty="0"/>
              <a:t>α.</a:t>
            </a:r>
            <a:endParaRPr dirty="0"/>
          </a:p>
          <a:p>
            <a:pPr algn="just">
              <a:lnSpc>
                <a:spcPct val="100000"/>
              </a:lnSpc>
              <a:buSzPct val="45000"/>
              <a:buFont typeface="StarSymbol"/>
              <a:buChar char="l"/>
            </a:pPr>
            <a:r>
              <a:rPr lang="en-US" sz="1400" dirty="0" err="1"/>
              <a:t>Γι</a:t>
            </a:r>
            <a:r>
              <a:rPr lang="en-US" sz="1400" dirty="0"/>
              <a:t>α </a:t>
            </a:r>
            <a:r>
              <a:rPr lang="en-US" sz="1400" dirty="0" err="1"/>
              <a:t>ν</a:t>
            </a:r>
            <a:r>
              <a:rPr lang="en-US" sz="1400" dirty="0"/>
              <a:t>α β</a:t>
            </a:r>
            <a:r>
              <a:rPr lang="en-US" sz="1400" dirty="0" err="1"/>
              <a:t>γάλετε</a:t>
            </a:r>
            <a:r>
              <a:rPr lang="en-US" sz="1400" dirty="0"/>
              <a:t> </a:t>
            </a:r>
            <a:r>
              <a:rPr lang="en-US" sz="1400" dirty="0" err="1"/>
              <a:t>έν</a:t>
            </a:r>
            <a:r>
              <a:rPr lang="en-US" sz="1400" dirty="0"/>
              <a:t>α π</a:t>
            </a:r>
            <a:r>
              <a:rPr lang="en-US" sz="1400" dirty="0" err="1"/>
              <a:t>ρόγρ</a:t>
            </a:r>
            <a:r>
              <a:rPr lang="en-US" sz="1400" dirty="0"/>
              <a:t>α</a:t>
            </a:r>
            <a:r>
              <a:rPr lang="en-US" sz="1400" dirty="0" err="1"/>
              <a:t>μμ</a:t>
            </a:r>
            <a:r>
              <a:rPr lang="en-US" sz="1400" dirty="0"/>
              <a:t>α απ</a:t>
            </a:r>
            <a:r>
              <a:rPr lang="en-US" sz="1400" dirty="0" err="1"/>
              <a:t>ό</a:t>
            </a:r>
            <a:r>
              <a:rPr lang="en-US" sz="1400" dirty="0"/>
              <a:t> </a:t>
            </a:r>
            <a:r>
              <a:rPr lang="en-US" sz="1400" dirty="0" err="1"/>
              <a:t>την</a:t>
            </a:r>
            <a:r>
              <a:rPr lang="en-US" sz="1400" dirty="0"/>
              <a:t> μπ</a:t>
            </a:r>
            <a:r>
              <a:rPr lang="en-US" sz="1400" dirty="0" err="1"/>
              <a:t>άρ</a:t>
            </a:r>
            <a:r>
              <a:rPr lang="en-US" sz="1400" dirty="0"/>
              <a:t>α </a:t>
            </a:r>
            <a:r>
              <a:rPr lang="en-US" sz="1400" dirty="0" err="1"/>
              <a:t>κάνετε</a:t>
            </a:r>
            <a:r>
              <a:rPr lang="en-US" sz="1400" dirty="0"/>
              <a:t> π</a:t>
            </a:r>
            <a:r>
              <a:rPr lang="en-US" sz="1400" dirty="0" err="1"/>
              <a:t>άνω</a:t>
            </a:r>
            <a:r>
              <a:rPr lang="en-US" sz="1400" dirty="0"/>
              <a:t> </a:t>
            </a:r>
            <a:r>
              <a:rPr lang="en-US" sz="1400" dirty="0" err="1"/>
              <a:t>στο</a:t>
            </a:r>
            <a:r>
              <a:rPr lang="en-US" sz="1400" dirty="0"/>
              <a:t> </a:t>
            </a:r>
            <a:r>
              <a:rPr lang="en-US" sz="1400" dirty="0" err="1"/>
              <a:t>εικονίδιό</a:t>
            </a:r>
            <a:r>
              <a:rPr lang="en-US" sz="1400" dirty="0"/>
              <a:t> </a:t>
            </a:r>
            <a:r>
              <a:rPr lang="en-US" sz="1400" dirty="0" err="1"/>
              <a:t>του</a:t>
            </a:r>
            <a:r>
              <a:rPr lang="en-US" sz="1400" dirty="0"/>
              <a:t> (</a:t>
            </a:r>
            <a:r>
              <a:rPr lang="en-US" sz="1400" dirty="0" err="1"/>
              <a:t>στην</a:t>
            </a:r>
            <a:r>
              <a:rPr lang="en-US" sz="1400" dirty="0"/>
              <a:t> μπ</a:t>
            </a:r>
            <a:r>
              <a:rPr lang="en-US" sz="1400" dirty="0" err="1"/>
              <a:t>άρ</a:t>
            </a:r>
            <a:r>
              <a:rPr lang="en-US" sz="1400" dirty="0"/>
              <a:t>α) </a:t>
            </a:r>
            <a:endParaRPr dirty="0"/>
          </a:p>
          <a:p>
            <a:pPr algn="just">
              <a:lnSpc>
                <a:spcPct val="100000"/>
              </a:lnSpc>
              <a:buSzPct val="45000"/>
              <a:buFont typeface="StarSymbol"/>
              <a:buChar char="l"/>
            </a:pPr>
            <a:r>
              <a:rPr lang="en-US" sz="1400" dirty="0" err="1"/>
              <a:t>δεξί</a:t>
            </a:r>
            <a:r>
              <a:rPr lang="en-US" sz="1400" dirty="0"/>
              <a:t> Click → Unlock from Launcher </a:t>
            </a:r>
            <a:endParaRPr dirty="0"/>
          </a:p>
        </p:txBody>
      </p:sp>
      <p:pic>
        <p:nvPicPr>
          <p:cNvPr id="88" name="Picture 87"/>
          <p:cNvPicPr/>
          <p:nvPr/>
        </p:nvPicPr>
        <p:blipFill>
          <a:blip r:embed="rId2"/>
          <a:stretch>
            <a:fillRect/>
          </a:stretch>
        </p:blipFill>
        <p:spPr>
          <a:xfrm>
            <a:off x="182880" y="2197440"/>
            <a:ext cx="9685080" cy="550800"/>
          </a:xfrm>
          <a:prstGeom prst="rect">
            <a:avLst/>
          </a:prstGeom>
        </p:spPr>
      </p:pic>
      <p:pic>
        <p:nvPicPr>
          <p:cNvPr id="89" name="Picture 88"/>
          <p:cNvPicPr/>
          <p:nvPr/>
        </p:nvPicPr>
        <p:blipFill>
          <a:blip r:embed="rId3"/>
          <a:stretch>
            <a:fillRect/>
          </a:stretch>
        </p:blipFill>
        <p:spPr>
          <a:xfrm>
            <a:off x="274320" y="4846320"/>
            <a:ext cx="4865400" cy="2465280"/>
          </a:xfrm>
          <a:prstGeom prst="rect">
            <a:avLst/>
          </a:prstGeom>
        </p:spPr>
      </p:pic>
      <p:sp>
        <p:nvSpPr>
          <p:cNvPr id="90" name="CustomShape 3"/>
          <p:cNvSpPr/>
          <p:nvPr/>
        </p:nvSpPr>
        <p:spPr>
          <a:xfrm>
            <a:off x="211680" y="1828800"/>
            <a:ext cx="3353040" cy="464040"/>
          </a:xfrm>
          <a:prstGeom prst="rect">
            <a:avLst/>
          </a:prstGeom>
        </p:spPr>
        <p:txBody>
          <a:bodyPr wrap="none" lIns="0" tIns="0" rIns="0" bIns="0"/>
          <a:lstStyle/>
          <a:p>
            <a:pPr algn="just">
              <a:lnSpc>
                <a:spcPct val="100000"/>
              </a:lnSpc>
              <a:buSzPct val="45000"/>
              <a:buFont typeface="StarSymbol"/>
              <a:buChar char="l"/>
            </a:pPr>
            <a:r>
              <a:rPr lang="en-US" sz="2000">
                <a:latin typeface="Arial"/>
              </a:rPr>
              <a:t>Επιλέγω το Dash</a:t>
            </a:r>
            <a:endParaRPr/>
          </a:p>
        </p:txBody>
      </p:sp>
      <p:pic>
        <p:nvPicPr>
          <p:cNvPr id="91" name="Picture 90"/>
          <p:cNvPicPr/>
          <p:nvPr/>
        </p:nvPicPr>
        <p:blipFill>
          <a:blip r:embed="rId4"/>
          <a:stretch>
            <a:fillRect/>
          </a:stretch>
        </p:blipFill>
        <p:spPr>
          <a:xfrm>
            <a:off x="6077160" y="5120640"/>
            <a:ext cx="3522600" cy="200808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504000" y="301320"/>
            <a:ext cx="9070200" cy="612720"/>
          </a:xfrm>
          <a:prstGeom prst="rect">
            <a:avLst/>
          </a:prstGeom>
        </p:spPr>
        <p:txBody>
          <a:bodyPr wrap="none" lIns="0" tIns="0" rIns="0" bIns="0" anchor="ctr"/>
          <a:lstStyle/>
          <a:p>
            <a:pPr algn="ctr">
              <a:lnSpc>
                <a:spcPct val="100000"/>
              </a:lnSpc>
            </a:pPr>
            <a:r>
              <a:rPr lang="en-US" sz="3200" b="1"/>
              <a:t>Ubuntu Software Center</a:t>
            </a:r>
            <a:endParaRPr/>
          </a:p>
        </p:txBody>
      </p:sp>
      <p:sp>
        <p:nvSpPr>
          <p:cNvPr id="93" name="CustomShape 2"/>
          <p:cNvSpPr/>
          <p:nvPr/>
        </p:nvSpPr>
        <p:spPr>
          <a:xfrm>
            <a:off x="1280160" y="1737360"/>
            <a:ext cx="1279800" cy="3200040"/>
          </a:xfrm>
          <a:prstGeom prst="rect">
            <a:avLst/>
          </a:prstGeom>
        </p:spPr>
      </p:sp>
      <p:pic>
        <p:nvPicPr>
          <p:cNvPr id="94" name="Picture 93"/>
          <p:cNvPicPr/>
          <p:nvPr/>
        </p:nvPicPr>
        <p:blipFill>
          <a:blip r:embed="rId2"/>
          <a:stretch>
            <a:fillRect/>
          </a:stretch>
        </p:blipFill>
        <p:spPr>
          <a:xfrm>
            <a:off x="1280160" y="2529360"/>
            <a:ext cx="551880" cy="570960"/>
          </a:xfrm>
          <a:prstGeom prst="rect">
            <a:avLst/>
          </a:prstGeom>
        </p:spPr>
      </p:pic>
      <p:pic>
        <p:nvPicPr>
          <p:cNvPr id="95" name="Picture 94"/>
          <p:cNvPicPr/>
          <p:nvPr/>
        </p:nvPicPr>
        <p:blipFill>
          <a:blip r:embed="rId3"/>
          <a:stretch>
            <a:fillRect/>
          </a:stretch>
        </p:blipFill>
        <p:spPr>
          <a:xfrm>
            <a:off x="3657600" y="1920240"/>
            <a:ext cx="6341400" cy="5558040"/>
          </a:xfrm>
          <a:prstGeom prst="rect">
            <a:avLst/>
          </a:prstGeom>
        </p:spPr>
      </p:pic>
      <p:sp>
        <p:nvSpPr>
          <p:cNvPr id="96" name="CustomShape 3"/>
          <p:cNvSpPr/>
          <p:nvPr/>
        </p:nvSpPr>
        <p:spPr>
          <a:xfrm>
            <a:off x="91440" y="3100680"/>
            <a:ext cx="3291480" cy="3877482"/>
          </a:xfrm>
          <a:prstGeom prst="rect">
            <a:avLst/>
          </a:prstGeom>
        </p:spPr>
        <p:txBody>
          <a:bodyPr wrap="none" lIns="90000" tIns="45000" rIns="90000" bIns="45000"/>
          <a:lstStyle/>
          <a:p>
            <a:pPr algn="just">
              <a:lnSpc>
                <a:spcPct val="100000"/>
              </a:lnSpc>
            </a:pPr>
            <a:r>
              <a:rPr lang="en-US" sz="2000" dirty="0" err="1">
                <a:latin typeface="Arial"/>
              </a:rPr>
              <a:t>Α</a:t>
            </a:r>
            <a:r>
              <a:rPr lang="en-US" sz="2000" dirty="0">
                <a:latin typeface="Arial"/>
              </a:rPr>
              <a:t>π</a:t>
            </a:r>
            <a:r>
              <a:rPr lang="en-US" sz="2000" dirty="0" err="1">
                <a:latin typeface="Arial"/>
              </a:rPr>
              <a:t>ό</a:t>
            </a:r>
            <a:r>
              <a:rPr lang="en-US" sz="2000" dirty="0">
                <a:latin typeface="Arial"/>
              </a:rPr>
              <a:t> </a:t>
            </a:r>
            <a:r>
              <a:rPr lang="en-US" sz="2000" dirty="0" err="1">
                <a:latin typeface="Arial"/>
              </a:rPr>
              <a:t>την</a:t>
            </a:r>
            <a:r>
              <a:rPr lang="en-US" sz="2000" dirty="0">
                <a:latin typeface="Arial"/>
              </a:rPr>
              <a:t> μπ</a:t>
            </a:r>
            <a:r>
              <a:rPr lang="en-US" sz="2000" dirty="0" err="1">
                <a:latin typeface="Arial"/>
              </a:rPr>
              <a:t>άρ</a:t>
            </a:r>
            <a:r>
              <a:rPr lang="en-US" sz="2000" dirty="0">
                <a:latin typeface="Arial"/>
              </a:rPr>
              <a:t>α </a:t>
            </a:r>
            <a:r>
              <a:rPr lang="en-US" sz="2000" dirty="0" err="1">
                <a:latin typeface="Arial"/>
              </a:rPr>
              <a:t>ε</a:t>
            </a:r>
            <a:r>
              <a:rPr lang="en-US" sz="2000" dirty="0">
                <a:latin typeface="Arial"/>
              </a:rPr>
              <a:t>π</a:t>
            </a:r>
            <a:r>
              <a:rPr lang="en-US" sz="2000" dirty="0" err="1">
                <a:latin typeface="Arial"/>
              </a:rPr>
              <a:t>ιλέγω</a:t>
            </a:r>
            <a:r>
              <a:rPr lang="en-US" sz="2000" dirty="0">
                <a:latin typeface="Arial"/>
              </a:rPr>
              <a:t> </a:t>
            </a:r>
            <a:r>
              <a:rPr lang="en-US" sz="2000" dirty="0" err="1">
                <a:latin typeface="Arial"/>
              </a:rPr>
              <a:t>το</a:t>
            </a:r>
            <a:r>
              <a:rPr lang="en-US" sz="2000" dirty="0">
                <a:latin typeface="Arial"/>
              </a:rPr>
              <a:t> </a:t>
            </a:r>
            <a:endParaRPr dirty="0"/>
          </a:p>
          <a:p>
            <a:pPr algn="just">
              <a:lnSpc>
                <a:spcPct val="100000"/>
              </a:lnSpc>
            </a:pPr>
            <a:r>
              <a:rPr lang="en-US" sz="2000" dirty="0">
                <a:latin typeface="Arial"/>
              </a:rPr>
              <a:t>Ubuntu Software Center. </a:t>
            </a:r>
            <a:endParaRPr dirty="0"/>
          </a:p>
          <a:p>
            <a:pPr algn="just">
              <a:lnSpc>
                <a:spcPct val="100000"/>
              </a:lnSpc>
            </a:pPr>
            <a:endParaRPr dirty="0"/>
          </a:p>
          <a:p>
            <a:pPr algn="just">
              <a:lnSpc>
                <a:spcPct val="100000"/>
              </a:lnSpc>
            </a:pPr>
            <a:endParaRPr dirty="0"/>
          </a:p>
          <a:p>
            <a:pPr algn="just">
              <a:lnSpc>
                <a:spcPct val="100000"/>
              </a:lnSpc>
            </a:pPr>
            <a:r>
              <a:rPr lang="en-US" sz="2000" dirty="0" err="1">
                <a:latin typeface="Arial"/>
              </a:rPr>
              <a:t>Εδώ</a:t>
            </a:r>
            <a:r>
              <a:rPr lang="en-US" sz="2000" dirty="0">
                <a:latin typeface="Arial"/>
              </a:rPr>
              <a:t> μπ</a:t>
            </a:r>
            <a:r>
              <a:rPr lang="en-US" sz="2000" dirty="0" err="1">
                <a:latin typeface="Arial"/>
              </a:rPr>
              <a:t>ορώ</a:t>
            </a:r>
            <a:r>
              <a:rPr lang="en-US" sz="2000" dirty="0">
                <a:latin typeface="Arial"/>
              </a:rPr>
              <a:t> </a:t>
            </a:r>
            <a:r>
              <a:rPr lang="en-US" sz="2000" dirty="0" err="1">
                <a:latin typeface="Arial"/>
              </a:rPr>
              <a:t>ν</a:t>
            </a:r>
            <a:r>
              <a:rPr lang="en-US" sz="2000" dirty="0">
                <a:latin typeface="Arial"/>
              </a:rPr>
              <a:t>α </a:t>
            </a:r>
            <a:r>
              <a:rPr lang="en-US" sz="2000" dirty="0" err="1">
                <a:latin typeface="Arial"/>
              </a:rPr>
              <a:t>δω</a:t>
            </a:r>
            <a:r>
              <a:rPr lang="en-US" sz="2000" dirty="0">
                <a:latin typeface="Arial"/>
              </a:rPr>
              <a:t> </a:t>
            </a:r>
            <a:r>
              <a:rPr lang="en-US" sz="2000" dirty="0" err="1" smtClean="0">
                <a:latin typeface="Arial"/>
              </a:rPr>
              <a:t>τι</a:t>
            </a:r>
            <a:endParaRPr lang="en-US" sz="2000" dirty="0">
              <a:latin typeface="Arial"/>
            </a:endParaRPr>
          </a:p>
          <a:p>
            <a:pPr algn="just">
              <a:lnSpc>
                <a:spcPct val="100000"/>
              </a:lnSpc>
            </a:pPr>
            <a:r>
              <a:rPr lang="en-US" sz="2000" dirty="0" smtClean="0">
                <a:latin typeface="Arial"/>
              </a:rPr>
              <a:t>π</a:t>
            </a:r>
            <a:r>
              <a:rPr lang="en-US" sz="2000" dirty="0" err="1" smtClean="0">
                <a:latin typeface="Arial"/>
              </a:rPr>
              <a:t>ρογράμμ</a:t>
            </a:r>
            <a:r>
              <a:rPr lang="en-US" sz="2000" dirty="0" smtClean="0">
                <a:latin typeface="Arial"/>
              </a:rPr>
              <a:t>α</a:t>
            </a:r>
            <a:r>
              <a:rPr lang="en-US" sz="2000" dirty="0" err="1" smtClean="0">
                <a:latin typeface="Arial"/>
              </a:rPr>
              <a:t>τ</a:t>
            </a:r>
            <a:r>
              <a:rPr lang="en-US" sz="2000" dirty="0" smtClean="0">
                <a:latin typeface="Arial"/>
              </a:rPr>
              <a:t>α </a:t>
            </a:r>
            <a:r>
              <a:rPr lang="en-US" sz="2000" dirty="0" err="1">
                <a:latin typeface="Arial"/>
              </a:rPr>
              <a:t>είν</a:t>
            </a:r>
            <a:r>
              <a:rPr lang="en-US" sz="2000" dirty="0">
                <a:latin typeface="Arial"/>
              </a:rPr>
              <a:t>α</a:t>
            </a:r>
            <a:r>
              <a:rPr lang="en-US" sz="2000" dirty="0" err="1">
                <a:latin typeface="Arial"/>
              </a:rPr>
              <a:t>ι</a:t>
            </a:r>
            <a:r>
              <a:rPr lang="en-US" sz="2000" dirty="0">
                <a:latin typeface="Arial"/>
              </a:rPr>
              <a:t> </a:t>
            </a:r>
            <a:r>
              <a:rPr lang="en-US" sz="2000" dirty="0" err="1" smtClean="0">
                <a:latin typeface="Arial"/>
              </a:rPr>
              <a:t>δι</a:t>
            </a:r>
            <a:r>
              <a:rPr lang="en-US" sz="2000" dirty="0" smtClean="0">
                <a:latin typeface="Arial"/>
              </a:rPr>
              <a:t>α</a:t>
            </a:r>
            <a:r>
              <a:rPr lang="en-US" sz="2000" dirty="0" err="1" smtClean="0">
                <a:latin typeface="Arial"/>
              </a:rPr>
              <a:t>θέσιμ</a:t>
            </a:r>
            <a:r>
              <a:rPr lang="en-US" sz="2000" dirty="0" smtClean="0">
                <a:latin typeface="Arial"/>
              </a:rPr>
              <a:t>α</a:t>
            </a:r>
          </a:p>
          <a:p>
            <a:pPr algn="just">
              <a:lnSpc>
                <a:spcPct val="100000"/>
              </a:lnSpc>
            </a:pPr>
            <a:r>
              <a:rPr lang="en-US" sz="2000" dirty="0" err="1" smtClean="0">
                <a:latin typeface="Arial"/>
              </a:rPr>
              <a:t>ό</a:t>
            </a:r>
            <a:r>
              <a:rPr lang="en-US" sz="2000" dirty="0" smtClean="0">
                <a:latin typeface="Arial"/>
              </a:rPr>
              <a:t>π</a:t>
            </a:r>
            <a:r>
              <a:rPr lang="en-US" sz="2000" dirty="0" err="1" smtClean="0">
                <a:latin typeface="Arial"/>
              </a:rPr>
              <a:t>ως</a:t>
            </a:r>
            <a:r>
              <a:rPr lang="en-US" sz="2000" dirty="0" smtClean="0">
                <a:latin typeface="Arial"/>
              </a:rPr>
              <a:t> </a:t>
            </a:r>
            <a:r>
              <a:rPr lang="en-US" sz="2000" dirty="0" err="1">
                <a:latin typeface="Arial"/>
              </a:rPr>
              <a:t>ε</a:t>
            </a:r>
            <a:r>
              <a:rPr lang="en-US" sz="2000" dirty="0">
                <a:latin typeface="Arial"/>
              </a:rPr>
              <a:t>π</a:t>
            </a:r>
            <a:r>
              <a:rPr lang="en-US" sz="2000" dirty="0" err="1">
                <a:latin typeface="Arial"/>
              </a:rPr>
              <a:t>ίσης</a:t>
            </a:r>
            <a:r>
              <a:rPr lang="en-US" sz="2000" dirty="0">
                <a:latin typeface="Arial"/>
              </a:rPr>
              <a:t> </a:t>
            </a:r>
            <a:r>
              <a:rPr lang="en-US" sz="2000" dirty="0" err="1">
                <a:latin typeface="Arial"/>
              </a:rPr>
              <a:t>κ</a:t>
            </a:r>
            <a:r>
              <a:rPr lang="en-US" sz="2000" dirty="0">
                <a:latin typeface="Arial"/>
              </a:rPr>
              <a:t>α</a:t>
            </a:r>
            <a:r>
              <a:rPr lang="en-US" sz="2000" dirty="0" err="1">
                <a:latin typeface="Arial"/>
              </a:rPr>
              <a:t>ι</a:t>
            </a:r>
            <a:r>
              <a:rPr lang="en-US" sz="2000" dirty="0">
                <a:latin typeface="Arial"/>
              </a:rPr>
              <a:t> </a:t>
            </a:r>
            <a:r>
              <a:rPr lang="en-US" sz="2000" dirty="0" err="1" smtClean="0">
                <a:latin typeface="Arial"/>
              </a:rPr>
              <a:t>τι</a:t>
            </a:r>
            <a:endParaRPr lang="en-US" sz="2000" dirty="0">
              <a:latin typeface="Arial"/>
            </a:endParaRPr>
          </a:p>
          <a:p>
            <a:pPr algn="just">
              <a:lnSpc>
                <a:spcPct val="100000"/>
              </a:lnSpc>
            </a:pPr>
            <a:r>
              <a:rPr lang="en-US" sz="2000" dirty="0" smtClean="0">
                <a:latin typeface="Arial"/>
              </a:rPr>
              <a:t>π</a:t>
            </a:r>
            <a:r>
              <a:rPr lang="en-US" sz="2000" dirty="0" err="1" smtClean="0">
                <a:latin typeface="Arial"/>
              </a:rPr>
              <a:t>ρογράμμ</a:t>
            </a:r>
            <a:r>
              <a:rPr lang="en-US" sz="2000" dirty="0" smtClean="0">
                <a:latin typeface="Arial"/>
              </a:rPr>
              <a:t>α</a:t>
            </a:r>
            <a:r>
              <a:rPr lang="en-US" sz="2000" dirty="0" err="1" smtClean="0">
                <a:latin typeface="Arial"/>
              </a:rPr>
              <a:t>τ</a:t>
            </a:r>
            <a:r>
              <a:rPr lang="en-US" sz="2000" dirty="0" smtClean="0">
                <a:latin typeface="Arial"/>
              </a:rPr>
              <a:t>α </a:t>
            </a:r>
            <a:r>
              <a:rPr lang="en-US" sz="2000" dirty="0" err="1" smtClean="0">
                <a:latin typeface="Arial"/>
              </a:rPr>
              <a:t>έχω</a:t>
            </a:r>
            <a:endParaRPr lang="en-US" sz="2000" dirty="0">
              <a:latin typeface="Arial"/>
            </a:endParaRPr>
          </a:p>
          <a:p>
            <a:pPr algn="just">
              <a:lnSpc>
                <a:spcPct val="100000"/>
              </a:lnSpc>
            </a:pPr>
            <a:r>
              <a:rPr lang="en-US" sz="2000" dirty="0" err="1" smtClean="0">
                <a:latin typeface="Arial"/>
              </a:rPr>
              <a:t>εγκ</a:t>
            </a:r>
            <a:r>
              <a:rPr lang="en-US" sz="2000" dirty="0" smtClean="0">
                <a:latin typeface="Arial"/>
              </a:rPr>
              <a:t>α</a:t>
            </a:r>
            <a:r>
              <a:rPr lang="en-US" sz="2000" dirty="0" err="1" smtClean="0">
                <a:latin typeface="Arial"/>
              </a:rPr>
              <a:t>τεστημέν</a:t>
            </a:r>
            <a:r>
              <a:rPr lang="en-US" sz="2000" dirty="0" smtClean="0">
                <a:latin typeface="Arial"/>
              </a:rPr>
              <a:t>α</a:t>
            </a:r>
            <a:r>
              <a:rPr lang="en-US" sz="2000" dirty="0">
                <a:latin typeface="Arial"/>
              </a:rPr>
              <a:t>.</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504000" y="144720"/>
            <a:ext cx="9070200" cy="623880"/>
          </a:xfrm>
          <a:prstGeom prst="rect">
            <a:avLst/>
          </a:prstGeom>
        </p:spPr>
        <p:txBody>
          <a:bodyPr wrap="none" lIns="0" tIns="0" rIns="0" bIns="0" anchor="ctr"/>
          <a:lstStyle/>
          <a:p>
            <a:pPr algn="ctr">
              <a:lnSpc>
                <a:spcPct val="100000"/>
              </a:lnSpc>
            </a:pPr>
            <a:r>
              <a:rPr lang="en-US" sz="3200" b="1"/>
              <a:t>System Settings</a:t>
            </a:r>
            <a:endParaRPr/>
          </a:p>
        </p:txBody>
      </p:sp>
      <p:sp>
        <p:nvSpPr>
          <p:cNvPr id="98" name="CustomShape 2"/>
          <p:cNvSpPr/>
          <p:nvPr/>
        </p:nvSpPr>
        <p:spPr>
          <a:xfrm>
            <a:off x="639720" y="914400"/>
            <a:ext cx="8868600" cy="730080"/>
          </a:xfrm>
          <a:prstGeom prst="rect">
            <a:avLst/>
          </a:prstGeom>
        </p:spPr>
        <p:txBody>
          <a:bodyPr wrap="none" lIns="0" tIns="0" rIns="0" bIns="0"/>
          <a:lstStyle/>
          <a:p>
            <a:pPr algn="just">
              <a:buSzPct val="45000"/>
              <a:buFont typeface="StarSymbol"/>
              <a:buChar char="l"/>
            </a:pPr>
            <a:r>
              <a:rPr lang="el-GR" sz="2000" dirty="0"/>
              <a:t>Από την μπάρα επιλέγω το </a:t>
            </a:r>
            <a:r>
              <a:rPr lang="en-GB" sz="2000" dirty="0" smtClean="0"/>
              <a:t>System Settings</a:t>
            </a:r>
            <a:endParaRPr lang="en-US" sz="2000" dirty="0" smtClean="0"/>
          </a:p>
          <a:p>
            <a:pPr algn="just">
              <a:lnSpc>
                <a:spcPct val="100000"/>
              </a:lnSpc>
              <a:buSzPct val="45000"/>
              <a:buFont typeface="StarSymbol"/>
              <a:buChar char="l"/>
            </a:pPr>
            <a:r>
              <a:rPr lang="en-US" sz="2000" dirty="0" err="1" smtClean="0"/>
              <a:t>Α</a:t>
            </a:r>
            <a:r>
              <a:rPr lang="en-US" sz="2000" dirty="0" smtClean="0"/>
              <a:t>π</a:t>
            </a:r>
            <a:r>
              <a:rPr lang="en-US" sz="2000" dirty="0" err="1" smtClean="0"/>
              <a:t>ό</a:t>
            </a:r>
            <a:r>
              <a:rPr lang="en-US" sz="2000" dirty="0" smtClean="0"/>
              <a:t> </a:t>
            </a:r>
            <a:r>
              <a:rPr lang="en-US" sz="2000" dirty="0" err="1"/>
              <a:t>εκεί</a:t>
            </a:r>
            <a:r>
              <a:rPr lang="en-US" sz="2000" dirty="0"/>
              <a:t> μπ</a:t>
            </a:r>
            <a:r>
              <a:rPr lang="en-US" sz="2000" dirty="0" err="1"/>
              <a:t>ορούμε</a:t>
            </a:r>
            <a:r>
              <a:rPr lang="en-US" sz="2000" dirty="0"/>
              <a:t> </a:t>
            </a:r>
            <a:r>
              <a:rPr lang="en-US" sz="2000" dirty="0" err="1"/>
              <a:t>ν</a:t>
            </a:r>
            <a:r>
              <a:rPr lang="en-US" sz="2000" dirty="0"/>
              <a:t>α α</a:t>
            </a:r>
            <a:r>
              <a:rPr lang="en-US" sz="2000" dirty="0" err="1"/>
              <a:t>λλάξουμε</a:t>
            </a:r>
            <a:r>
              <a:rPr lang="en-US" sz="2000" dirty="0"/>
              <a:t> π</a:t>
            </a:r>
            <a:r>
              <a:rPr lang="en-US" sz="2000" dirty="0" err="1"/>
              <a:t>ολλές</a:t>
            </a:r>
            <a:r>
              <a:rPr lang="en-US" sz="2000" dirty="0"/>
              <a:t> </a:t>
            </a:r>
            <a:r>
              <a:rPr lang="en-US" sz="2000" dirty="0" err="1"/>
              <a:t>δι</a:t>
            </a:r>
            <a:r>
              <a:rPr lang="en-US" sz="2000" dirty="0"/>
              <a:t>α</a:t>
            </a:r>
            <a:r>
              <a:rPr lang="en-US" sz="2000" dirty="0" err="1"/>
              <a:t>μορφώσεις</a:t>
            </a:r>
            <a:r>
              <a:rPr lang="en-US" sz="2000" dirty="0"/>
              <a:t> </a:t>
            </a:r>
            <a:r>
              <a:rPr lang="en-US" sz="2000" dirty="0" err="1"/>
              <a:t>του</a:t>
            </a:r>
            <a:r>
              <a:rPr lang="en-US" sz="2000" dirty="0"/>
              <a:t> </a:t>
            </a:r>
            <a:r>
              <a:rPr lang="en-US" sz="2000" dirty="0" err="1"/>
              <a:t>συστήμ</a:t>
            </a:r>
            <a:r>
              <a:rPr lang="en-US" sz="2000" dirty="0"/>
              <a:t>α</a:t>
            </a:r>
            <a:r>
              <a:rPr lang="en-US" sz="2000" dirty="0" err="1"/>
              <a:t>τος</a:t>
            </a:r>
            <a:r>
              <a:rPr lang="en-US" sz="2000" dirty="0"/>
              <a:t>.</a:t>
            </a:r>
            <a:endParaRPr dirty="0"/>
          </a:p>
        </p:txBody>
      </p:sp>
      <p:pic>
        <p:nvPicPr>
          <p:cNvPr id="99" name="Picture 98"/>
          <p:cNvPicPr/>
          <p:nvPr/>
        </p:nvPicPr>
        <p:blipFill>
          <a:blip r:embed="rId2"/>
          <a:stretch>
            <a:fillRect/>
          </a:stretch>
        </p:blipFill>
        <p:spPr>
          <a:xfrm>
            <a:off x="2100600" y="1769040"/>
            <a:ext cx="6859080" cy="5577840"/>
          </a:xfrm>
          <a:prstGeom prst="rect">
            <a:avLst/>
          </a:prstGeom>
        </p:spPr>
      </p:pic>
      <p:sp>
        <p:nvSpPr>
          <p:cNvPr id="2" name="Right Arrow 1"/>
          <p:cNvSpPr/>
          <p:nvPr/>
        </p:nvSpPr>
        <p:spPr>
          <a:xfrm>
            <a:off x="1219868" y="6316788"/>
            <a:ext cx="735264" cy="2673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Εισαγωγή ελληνικής γραμματοσειράς</a:t>
            </a:r>
            <a:endParaRPr/>
          </a:p>
          <a:p>
            <a:pPr algn="ctr">
              <a:lnSpc>
                <a:spcPct val="100000"/>
              </a:lnSpc>
            </a:pPr>
            <a:r>
              <a:rPr lang="en-US" sz="3200" b="1"/>
              <a:t>στο πληκτρολόγιο</a:t>
            </a:r>
            <a:endParaRPr/>
          </a:p>
        </p:txBody>
      </p:sp>
      <p:sp>
        <p:nvSpPr>
          <p:cNvPr id="101" name="CustomShape 2"/>
          <p:cNvSpPr/>
          <p:nvPr/>
        </p:nvSpPr>
        <p:spPr>
          <a:xfrm>
            <a:off x="639720" y="1951920"/>
            <a:ext cx="8868600" cy="972720"/>
          </a:xfrm>
          <a:prstGeom prst="rect">
            <a:avLst/>
          </a:prstGeom>
        </p:spPr>
        <p:txBody>
          <a:bodyPr wrap="none" lIns="0" tIns="0" rIns="0" bIns="0"/>
          <a:lstStyle/>
          <a:p>
            <a:pPr algn="just">
              <a:lnSpc>
                <a:spcPct val="100000"/>
              </a:lnSpc>
              <a:buSzPct val="45000"/>
              <a:buFont typeface="StarSymbol"/>
              <a:buChar char="l"/>
            </a:pPr>
            <a:r>
              <a:rPr lang="en-US" sz="1600"/>
              <a:t>Από το System Settings επιλέγω Keyboard layout.</a:t>
            </a:r>
            <a:endParaRPr/>
          </a:p>
          <a:p>
            <a:pPr algn="just">
              <a:lnSpc>
                <a:spcPct val="100000"/>
              </a:lnSpc>
              <a:buSzPct val="45000"/>
              <a:buFont typeface="StarSymbol"/>
              <a:buChar char="l"/>
            </a:pPr>
            <a:r>
              <a:rPr lang="en-US" sz="1600"/>
              <a:t>Στο νέο παράθυρο πατάω το + κάτω αριστερά</a:t>
            </a:r>
            <a:endParaRPr/>
          </a:p>
          <a:p>
            <a:pPr algn="just">
              <a:lnSpc>
                <a:spcPct val="100000"/>
              </a:lnSpc>
              <a:buSzPct val="45000"/>
              <a:buFont typeface="StarSymbol"/>
              <a:buChar char="l"/>
            </a:pPr>
            <a:r>
              <a:rPr lang="en-US" sz="1600"/>
              <a:t>Εμφανίζεται το παράθυρο Choose a Layout και από εκεί επιλέγω την γλώσσα και μετά πατάω add.</a:t>
            </a:r>
            <a:endParaRPr/>
          </a:p>
        </p:txBody>
      </p:sp>
      <p:pic>
        <p:nvPicPr>
          <p:cNvPr id="102" name="Picture 101"/>
          <p:cNvPicPr/>
          <p:nvPr/>
        </p:nvPicPr>
        <p:blipFill>
          <a:blip r:embed="rId2"/>
          <a:stretch>
            <a:fillRect/>
          </a:stretch>
        </p:blipFill>
        <p:spPr>
          <a:xfrm>
            <a:off x="82440" y="3108960"/>
            <a:ext cx="921960" cy="950760"/>
          </a:xfrm>
          <a:prstGeom prst="rect">
            <a:avLst/>
          </a:prstGeom>
        </p:spPr>
      </p:pic>
      <p:pic>
        <p:nvPicPr>
          <p:cNvPr id="103" name="Picture 102"/>
          <p:cNvPicPr/>
          <p:nvPr/>
        </p:nvPicPr>
        <p:blipFill>
          <a:blip r:embed="rId3"/>
          <a:stretch>
            <a:fillRect/>
          </a:stretch>
        </p:blipFill>
        <p:spPr>
          <a:xfrm>
            <a:off x="1169280" y="3108960"/>
            <a:ext cx="5210640" cy="3656160"/>
          </a:xfrm>
          <a:prstGeom prst="rect">
            <a:avLst/>
          </a:prstGeom>
        </p:spPr>
      </p:pic>
      <p:pic>
        <p:nvPicPr>
          <p:cNvPr id="104" name="Picture 103"/>
          <p:cNvPicPr/>
          <p:nvPr/>
        </p:nvPicPr>
        <p:blipFill>
          <a:blip r:embed="rId4"/>
          <a:stretch>
            <a:fillRect/>
          </a:stretch>
        </p:blipFill>
        <p:spPr>
          <a:xfrm>
            <a:off x="6734160" y="3111120"/>
            <a:ext cx="3228480" cy="3105360"/>
          </a:xfrm>
          <a:prstGeom prst="rect">
            <a:avLst/>
          </a:prstGeom>
        </p:spPr>
      </p:pic>
      <p:pic>
        <p:nvPicPr>
          <p:cNvPr id="105" name="Picture 104"/>
          <p:cNvPicPr/>
          <p:nvPr/>
        </p:nvPicPr>
        <p:blipFill>
          <a:blip r:embed="rId5"/>
          <a:stretch>
            <a:fillRect/>
          </a:stretch>
        </p:blipFill>
        <p:spPr>
          <a:xfrm>
            <a:off x="274320" y="6949440"/>
            <a:ext cx="743040" cy="364320"/>
          </a:xfrm>
          <a:prstGeom prst="rect">
            <a:avLst/>
          </a:prstGeom>
        </p:spPr>
      </p:pic>
      <p:sp>
        <p:nvSpPr>
          <p:cNvPr id="106" name="CustomShape 3"/>
          <p:cNvSpPr/>
          <p:nvPr/>
        </p:nvSpPr>
        <p:spPr>
          <a:xfrm>
            <a:off x="1188720" y="6858000"/>
            <a:ext cx="8776800" cy="609840"/>
          </a:xfrm>
          <a:prstGeom prst="rect">
            <a:avLst/>
          </a:prstGeom>
        </p:spPr>
        <p:txBody>
          <a:bodyPr wrap="none" lIns="0" tIns="0" rIns="0" bIns="0"/>
          <a:lstStyle/>
          <a:p>
            <a:pPr algn="just">
              <a:lnSpc>
                <a:spcPct val="100000"/>
              </a:lnSpc>
            </a:pPr>
            <a:r>
              <a:rPr lang="en-US" sz="1400"/>
              <a:t>Πλέον, όταν θέλω να αλλάξω την γλώσσα στο πληκτρολόγιο πάω στην μαύρη μπάρα </a:t>
            </a:r>
            <a:endParaRPr/>
          </a:p>
          <a:p>
            <a:pPr algn="just">
              <a:lnSpc>
                <a:spcPct val="100000"/>
              </a:lnSpc>
            </a:pPr>
            <a:r>
              <a:rPr lang="en-US" sz="1400"/>
              <a:t>που εμφανίζεται στο επάνω μέρος της οθόνης.</a:t>
            </a:r>
            <a:endParaRPr/>
          </a:p>
          <a:p>
            <a:pPr algn="just">
              <a:lnSpc>
                <a:spcPct val="100000"/>
              </a:lnSpc>
            </a:pPr>
            <a:r>
              <a:rPr lang="en-US" sz="1400"/>
              <a:t>Επιλέγω το εικονίδιο με το πληκτρολόγιο και από εκεί αλλάζω την γλώσσα.</a:t>
            </a:r>
            <a:endParaRP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3200" b="1" dirty="0" smtClean="0">
                <a:latin typeface="Arial"/>
                <a:cs typeface="Arial"/>
              </a:rPr>
              <a:t>Το λειτουργικό σύστημα</a:t>
            </a:r>
            <a:endParaRPr lang="en-US" sz="3200" b="1" dirty="0">
              <a:latin typeface="Arial"/>
              <a:cs typeface="Arial"/>
            </a:endParaRPr>
          </a:p>
        </p:txBody>
      </p:sp>
      <p:sp>
        <p:nvSpPr>
          <p:cNvPr id="3" name="Content Placeholder 2"/>
          <p:cNvSpPr>
            <a:spLocks noGrp="1"/>
          </p:cNvSpPr>
          <p:nvPr>
            <p:ph idx="4294967295"/>
          </p:nvPr>
        </p:nvSpPr>
        <p:spPr>
          <a:xfrm>
            <a:off x="504030" y="1395512"/>
            <a:ext cx="9071969" cy="5357449"/>
          </a:xfrm>
          <a:prstGeom prst="rect">
            <a:avLst/>
          </a:prstGeom>
        </p:spPr>
        <p:txBody>
          <a:bodyPr wrap="square" lIns="100794" tIns="50397" rIns="100794" bIns="50397">
            <a:normAutofit/>
          </a:bodyPr>
          <a:lstStyle/>
          <a:p>
            <a:pPr algn="just"/>
            <a:r>
              <a:rPr lang="el-GR" sz="2000" dirty="0">
                <a:latin typeface="Arial"/>
                <a:cs typeface="Arial"/>
              </a:rPr>
              <a:t>Το λειτουργικό σύστημα </a:t>
            </a:r>
            <a:r>
              <a:rPr lang="en-GB" sz="2000" dirty="0">
                <a:latin typeface="Arial"/>
                <a:cs typeface="Arial"/>
              </a:rPr>
              <a:t>(operating system - OS)</a:t>
            </a:r>
            <a:r>
              <a:rPr lang="el-GR" sz="2000" dirty="0">
                <a:latin typeface="Arial"/>
                <a:cs typeface="Arial"/>
              </a:rPr>
              <a:t> συντονίζει και ελέγχει τις διάφορες διεργασίες σε έναν υπολογιστή και επίσης παίζει τον ρόλο του ενδιάμεσου μεταξύ του χρήστη ή κάποιων προγραμμάτων (</a:t>
            </a:r>
            <a:r>
              <a:rPr lang="en-GB" sz="2000" dirty="0">
                <a:latin typeface="Arial"/>
                <a:cs typeface="Arial"/>
              </a:rPr>
              <a:t>software</a:t>
            </a:r>
            <a:r>
              <a:rPr lang="el-GR" sz="2000" dirty="0">
                <a:latin typeface="Arial"/>
                <a:cs typeface="Arial"/>
              </a:rPr>
              <a:t>) και των μηχανικών μερών του υπολογιστή </a:t>
            </a:r>
            <a:r>
              <a:rPr lang="en-GB" sz="2000" dirty="0">
                <a:latin typeface="Arial"/>
                <a:cs typeface="Arial"/>
              </a:rPr>
              <a:t>(hardware)</a:t>
            </a:r>
          </a:p>
          <a:p>
            <a:pPr algn="just"/>
            <a:r>
              <a:rPr lang="el-GR" sz="2000" dirty="0">
                <a:latin typeface="Arial"/>
                <a:cs typeface="Arial"/>
              </a:rPr>
              <a:t>Τα πιο γνωστά λειτουργικά συστήματα</a:t>
            </a:r>
            <a:r>
              <a:rPr lang="en-GB" sz="2000" dirty="0">
                <a:latin typeface="Arial"/>
                <a:cs typeface="Arial"/>
              </a:rPr>
              <a:t>:</a:t>
            </a:r>
          </a:p>
          <a:p>
            <a:pPr marL="285750" lvl="1" indent="-285750" algn="just">
              <a:buFont typeface="Arial"/>
              <a:buChar char="•"/>
            </a:pPr>
            <a:r>
              <a:rPr lang="en-GB" dirty="0">
                <a:latin typeface="Arial"/>
                <a:cs typeface="Arial"/>
              </a:rPr>
              <a:t>Unix</a:t>
            </a:r>
          </a:p>
          <a:p>
            <a:pPr marL="285750" lvl="1" indent="-285750" algn="just">
              <a:buFont typeface="Arial"/>
              <a:buChar char="•"/>
            </a:pPr>
            <a:r>
              <a:rPr lang="en-GB" dirty="0">
                <a:latin typeface="Arial"/>
                <a:cs typeface="Arial"/>
              </a:rPr>
              <a:t>Mac OS</a:t>
            </a:r>
          </a:p>
          <a:p>
            <a:pPr marL="285750" lvl="1" indent="-285750" algn="just">
              <a:buFont typeface="Arial"/>
              <a:buChar char="•"/>
            </a:pPr>
            <a:r>
              <a:rPr lang="en-GB" dirty="0">
                <a:latin typeface="Arial"/>
                <a:cs typeface="Arial"/>
              </a:rPr>
              <a:t>Linux</a:t>
            </a:r>
          </a:p>
          <a:p>
            <a:pPr marL="285750" lvl="1" indent="-285750" algn="just">
              <a:buFont typeface="Arial"/>
              <a:buChar char="•"/>
            </a:pPr>
            <a:r>
              <a:rPr lang="en-GB" dirty="0">
                <a:latin typeface="Arial"/>
                <a:cs typeface="Arial"/>
              </a:rPr>
              <a:t>Windows</a:t>
            </a:r>
          </a:p>
          <a:p>
            <a:pPr marL="503972" lvl="1" algn="just"/>
            <a:endParaRPr lang="en-GB" sz="1500" dirty="0">
              <a:latin typeface="Arial"/>
              <a:cs typeface="Arial"/>
            </a:endParaRPr>
          </a:p>
          <a:p>
            <a:pPr algn="just"/>
            <a:r>
              <a:rPr lang="el-GR" sz="2000" dirty="0">
                <a:latin typeface="Arial"/>
                <a:cs typeface="Arial"/>
              </a:rPr>
              <a:t>Τα πρώτα λειτουργικά συστήματα </a:t>
            </a:r>
            <a:r>
              <a:rPr lang="el-GR" sz="2000" dirty="0" smtClean="0">
                <a:latin typeface="Arial"/>
                <a:cs typeface="Arial"/>
              </a:rPr>
              <a:t>γράφτηκαν </a:t>
            </a:r>
            <a:r>
              <a:rPr lang="el-GR" sz="2000" dirty="0">
                <a:latin typeface="Arial"/>
                <a:cs typeface="Arial"/>
              </a:rPr>
              <a:t>στην γλώσσα προγραμματισμού </a:t>
            </a:r>
            <a:r>
              <a:rPr lang="en-GB" sz="2000" dirty="0">
                <a:latin typeface="Arial"/>
                <a:cs typeface="Arial"/>
              </a:rPr>
              <a:t>assembly </a:t>
            </a:r>
            <a:r>
              <a:rPr lang="el-GR" sz="2000" dirty="0">
                <a:latin typeface="Arial"/>
                <a:cs typeface="Arial"/>
              </a:rPr>
              <a:t>και ήταν ειδικά για τον κάθε τύπο υπολογιστή</a:t>
            </a:r>
            <a:r>
              <a:rPr lang="el-GR" sz="2000" dirty="0" smtClean="0">
                <a:latin typeface="Arial"/>
                <a:cs typeface="Arial"/>
              </a:rPr>
              <a:t>.</a:t>
            </a:r>
            <a:endParaRPr lang="en-GB" sz="2000" dirty="0" smtClean="0">
              <a:latin typeface="Arial"/>
              <a:cs typeface="Arial"/>
            </a:endParaRPr>
          </a:p>
          <a:p>
            <a:pPr algn="just"/>
            <a:endParaRPr lang="en-GB" sz="2000" dirty="0">
              <a:latin typeface="Arial"/>
              <a:cs typeface="Arial"/>
            </a:endParaRPr>
          </a:p>
        </p:txBody>
      </p:sp>
    </p:spTree>
    <p:extLst>
      <p:ext uri="{BB962C8B-B14F-4D97-AF65-F5344CB8AC3E}">
        <p14:creationId xmlns:p14="http://schemas.microsoft.com/office/powerpoint/2010/main" val="823632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Αλλαγή γραμματοσειράς στο πληκτρολόγιο</a:t>
            </a:r>
            <a:endParaRPr/>
          </a:p>
        </p:txBody>
      </p:sp>
      <p:pic>
        <p:nvPicPr>
          <p:cNvPr id="108" name="Picture 107"/>
          <p:cNvPicPr/>
          <p:nvPr/>
        </p:nvPicPr>
        <p:blipFill>
          <a:blip r:embed="rId2"/>
          <a:stretch>
            <a:fillRect/>
          </a:stretch>
        </p:blipFill>
        <p:spPr>
          <a:xfrm>
            <a:off x="2011680" y="5394960"/>
            <a:ext cx="921960" cy="950760"/>
          </a:xfrm>
          <a:prstGeom prst="rect">
            <a:avLst/>
          </a:prstGeom>
        </p:spPr>
      </p:pic>
      <p:pic>
        <p:nvPicPr>
          <p:cNvPr id="109" name="Picture 108"/>
          <p:cNvPicPr/>
          <p:nvPr/>
        </p:nvPicPr>
        <p:blipFill>
          <a:blip r:embed="rId3"/>
          <a:stretch>
            <a:fillRect/>
          </a:stretch>
        </p:blipFill>
        <p:spPr>
          <a:xfrm>
            <a:off x="4389120" y="3804480"/>
            <a:ext cx="5210640" cy="3656160"/>
          </a:xfrm>
          <a:prstGeom prst="rect">
            <a:avLst/>
          </a:prstGeom>
        </p:spPr>
      </p:pic>
      <p:pic>
        <p:nvPicPr>
          <p:cNvPr id="110" name="Picture 109"/>
          <p:cNvPicPr/>
          <p:nvPr/>
        </p:nvPicPr>
        <p:blipFill>
          <a:blip r:embed="rId4"/>
          <a:stretch>
            <a:fillRect/>
          </a:stretch>
        </p:blipFill>
        <p:spPr>
          <a:xfrm>
            <a:off x="444600" y="1920240"/>
            <a:ext cx="743040" cy="364320"/>
          </a:xfrm>
          <a:prstGeom prst="rect">
            <a:avLst/>
          </a:prstGeom>
        </p:spPr>
      </p:pic>
      <p:sp>
        <p:nvSpPr>
          <p:cNvPr id="111" name="CustomShape 2"/>
          <p:cNvSpPr/>
          <p:nvPr/>
        </p:nvSpPr>
        <p:spPr>
          <a:xfrm>
            <a:off x="1280160" y="1339559"/>
            <a:ext cx="7954200" cy="2299359"/>
          </a:xfrm>
          <a:prstGeom prst="rect">
            <a:avLst/>
          </a:prstGeom>
        </p:spPr>
        <p:txBody>
          <a:bodyPr wrap="none" lIns="0" tIns="0" rIns="0" bIns="0"/>
          <a:lstStyle/>
          <a:p>
            <a:pPr algn="just">
              <a:lnSpc>
                <a:spcPct val="100000"/>
              </a:lnSpc>
            </a:pPr>
            <a:r>
              <a:rPr lang="en-US" sz="1400" dirty="0" err="1"/>
              <a:t>Πλέον</a:t>
            </a:r>
            <a:r>
              <a:rPr lang="en-US" sz="1400" dirty="0"/>
              <a:t>, </a:t>
            </a:r>
            <a:r>
              <a:rPr lang="en-US" sz="1400" dirty="0" err="1"/>
              <a:t>ότ</a:t>
            </a:r>
            <a:r>
              <a:rPr lang="en-US" sz="1400" dirty="0"/>
              <a:t>α</a:t>
            </a:r>
            <a:r>
              <a:rPr lang="en-US" sz="1400" dirty="0" err="1"/>
              <a:t>ν</a:t>
            </a:r>
            <a:r>
              <a:rPr lang="en-US" sz="1400" dirty="0"/>
              <a:t> </a:t>
            </a:r>
            <a:r>
              <a:rPr lang="en-US" sz="1400" dirty="0" err="1"/>
              <a:t>θέλω</a:t>
            </a:r>
            <a:r>
              <a:rPr lang="en-US" sz="1400" dirty="0"/>
              <a:t> </a:t>
            </a:r>
            <a:r>
              <a:rPr lang="en-US" sz="1400" dirty="0" err="1"/>
              <a:t>ν</a:t>
            </a:r>
            <a:r>
              <a:rPr lang="en-US" sz="1400" dirty="0"/>
              <a:t>α α</a:t>
            </a:r>
            <a:r>
              <a:rPr lang="en-US" sz="1400" dirty="0" err="1"/>
              <a:t>λλάξω</a:t>
            </a:r>
            <a:r>
              <a:rPr lang="en-US" sz="1400" dirty="0"/>
              <a:t> </a:t>
            </a:r>
            <a:r>
              <a:rPr lang="en-US" sz="1400" dirty="0" err="1"/>
              <a:t>την</a:t>
            </a:r>
            <a:r>
              <a:rPr lang="en-US" sz="1400" dirty="0"/>
              <a:t> </a:t>
            </a:r>
            <a:r>
              <a:rPr lang="en-US" sz="1400" dirty="0" err="1"/>
              <a:t>γλώσσ</a:t>
            </a:r>
            <a:r>
              <a:rPr lang="en-US" sz="1400" dirty="0"/>
              <a:t>α </a:t>
            </a:r>
            <a:r>
              <a:rPr lang="en-US" sz="1400" dirty="0" err="1"/>
              <a:t>στο</a:t>
            </a:r>
            <a:r>
              <a:rPr lang="en-US" sz="1400" dirty="0"/>
              <a:t> π</a:t>
            </a:r>
            <a:r>
              <a:rPr lang="en-US" sz="1400" dirty="0" err="1"/>
              <a:t>ληκτρολόγιο</a:t>
            </a:r>
            <a:r>
              <a:rPr lang="en-US" sz="1400" dirty="0"/>
              <a:t> π</a:t>
            </a:r>
            <a:r>
              <a:rPr lang="en-US" sz="1400" dirty="0" err="1"/>
              <a:t>άω</a:t>
            </a:r>
            <a:r>
              <a:rPr lang="en-US" sz="1400" dirty="0"/>
              <a:t> </a:t>
            </a:r>
            <a:r>
              <a:rPr lang="en-US" sz="1400" dirty="0" err="1"/>
              <a:t>στη</a:t>
            </a:r>
            <a:r>
              <a:rPr lang="en-US" sz="1400" dirty="0"/>
              <a:t> μα</a:t>
            </a:r>
            <a:r>
              <a:rPr lang="en-US" sz="1400" dirty="0" err="1"/>
              <a:t>ύρη</a:t>
            </a:r>
            <a:r>
              <a:rPr lang="en-US" sz="1400" dirty="0"/>
              <a:t> μπ</a:t>
            </a:r>
            <a:r>
              <a:rPr lang="en-US" sz="1400" dirty="0" err="1"/>
              <a:t>άρ</a:t>
            </a:r>
            <a:r>
              <a:rPr lang="en-US" sz="1400" dirty="0"/>
              <a:t>α </a:t>
            </a:r>
            <a:endParaRPr dirty="0"/>
          </a:p>
          <a:p>
            <a:pPr algn="just">
              <a:lnSpc>
                <a:spcPct val="100000"/>
              </a:lnSpc>
            </a:pPr>
            <a:r>
              <a:rPr lang="en-US" sz="1400" dirty="0"/>
              <a:t>π</a:t>
            </a:r>
            <a:r>
              <a:rPr lang="en-US" sz="1400" dirty="0" err="1"/>
              <a:t>ου</a:t>
            </a:r>
            <a:r>
              <a:rPr lang="en-US" sz="1400" dirty="0"/>
              <a:t> </a:t>
            </a:r>
            <a:r>
              <a:rPr lang="en-US" sz="1400" dirty="0" err="1"/>
              <a:t>εμφ</a:t>
            </a:r>
            <a:r>
              <a:rPr lang="en-US" sz="1400" dirty="0"/>
              <a:t>α</a:t>
            </a:r>
            <a:r>
              <a:rPr lang="en-US" sz="1400" dirty="0" err="1"/>
              <a:t>νίζετ</a:t>
            </a:r>
            <a:r>
              <a:rPr lang="en-US" sz="1400" dirty="0"/>
              <a:t>α</a:t>
            </a:r>
            <a:r>
              <a:rPr lang="en-US" sz="1400" dirty="0" err="1"/>
              <a:t>ι</a:t>
            </a:r>
            <a:r>
              <a:rPr lang="en-US" sz="1400" dirty="0"/>
              <a:t> </a:t>
            </a:r>
            <a:r>
              <a:rPr lang="en-US" sz="1400" dirty="0" err="1"/>
              <a:t>στο</a:t>
            </a:r>
            <a:r>
              <a:rPr lang="en-US" sz="1400" dirty="0"/>
              <a:t> </a:t>
            </a:r>
            <a:r>
              <a:rPr lang="en-US" sz="1400" dirty="0" err="1"/>
              <a:t>ε</a:t>
            </a:r>
            <a:r>
              <a:rPr lang="en-US" sz="1400" dirty="0"/>
              <a:t>π</a:t>
            </a:r>
            <a:r>
              <a:rPr lang="en-US" sz="1400" dirty="0" err="1"/>
              <a:t>άνω</a:t>
            </a:r>
            <a:r>
              <a:rPr lang="en-US" sz="1400" dirty="0"/>
              <a:t> </a:t>
            </a:r>
            <a:r>
              <a:rPr lang="en-US" sz="1400" dirty="0" err="1"/>
              <a:t>μέρος</a:t>
            </a:r>
            <a:r>
              <a:rPr lang="en-US" sz="1400" dirty="0"/>
              <a:t> </a:t>
            </a:r>
            <a:r>
              <a:rPr lang="en-US" sz="1400" dirty="0" err="1"/>
              <a:t>της</a:t>
            </a:r>
            <a:r>
              <a:rPr lang="en-US" sz="1400" dirty="0"/>
              <a:t> </a:t>
            </a:r>
            <a:r>
              <a:rPr lang="en-US" sz="1400" dirty="0" err="1"/>
              <a:t>οθόνης</a:t>
            </a:r>
            <a:r>
              <a:rPr lang="en-US" sz="1400" dirty="0"/>
              <a:t>.</a:t>
            </a:r>
            <a:endParaRPr dirty="0"/>
          </a:p>
          <a:p>
            <a:pPr algn="just">
              <a:lnSpc>
                <a:spcPct val="100000"/>
              </a:lnSpc>
            </a:pPr>
            <a:r>
              <a:rPr lang="en-US" sz="1400" dirty="0" err="1"/>
              <a:t>Ε</a:t>
            </a:r>
            <a:r>
              <a:rPr lang="en-US" sz="1400" dirty="0"/>
              <a:t>π</a:t>
            </a:r>
            <a:r>
              <a:rPr lang="en-US" sz="1400" dirty="0" err="1"/>
              <a:t>ιλέγω</a:t>
            </a:r>
            <a:r>
              <a:rPr lang="en-US" sz="1400" dirty="0"/>
              <a:t> </a:t>
            </a:r>
            <a:r>
              <a:rPr lang="en-US" sz="1400" dirty="0" err="1"/>
              <a:t>το</a:t>
            </a:r>
            <a:r>
              <a:rPr lang="en-US" sz="1400" dirty="0"/>
              <a:t> </a:t>
            </a:r>
            <a:r>
              <a:rPr lang="en-US" sz="1400" dirty="0" err="1"/>
              <a:t>εικονίδιο</a:t>
            </a:r>
            <a:r>
              <a:rPr lang="en-US" sz="1400" dirty="0"/>
              <a:t> </a:t>
            </a:r>
            <a:r>
              <a:rPr lang="en-US" sz="1400" dirty="0" err="1"/>
              <a:t>με</a:t>
            </a:r>
            <a:r>
              <a:rPr lang="en-US" sz="1400" dirty="0"/>
              <a:t> </a:t>
            </a:r>
            <a:r>
              <a:rPr lang="en-US" sz="1400" dirty="0" err="1"/>
              <a:t>το</a:t>
            </a:r>
            <a:r>
              <a:rPr lang="en-US" sz="1400" dirty="0"/>
              <a:t> π</a:t>
            </a:r>
            <a:r>
              <a:rPr lang="en-US" sz="1400" dirty="0" err="1"/>
              <a:t>ληκτρολόγιο</a:t>
            </a:r>
            <a:r>
              <a:rPr lang="en-US" sz="1400" dirty="0"/>
              <a:t> </a:t>
            </a:r>
            <a:r>
              <a:rPr lang="en-US" sz="1400" dirty="0" err="1"/>
              <a:t>κ</a:t>
            </a:r>
            <a:r>
              <a:rPr lang="en-US" sz="1400" dirty="0"/>
              <a:t>α</a:t>
            </a:r>
            <a:r>
              <a:rPr lang="en-US" sz="1400" dirty="0" err="1"/>
              <a:t>ι</a:t>
            </a:r>
            <a:r>
              <a:rPr lang="en-US" sz="1400" dirty="0"/>
              <a:t> απ</a:t>
            </a:r>
            <a:r>
              <a:rPr lang="en-US" sz="1400" dirty="0" err="1"/>
              <a:t>ό</a:t>
            </a:r>
            <a:r>
              <a:rPr lang="en-US" sz="1400" dirty="0"/>
              <a:t> </a:t>
            </a:r>
            <a:r>
              <a:rPr lang="en-US" sz="1400" dirty="0" err="1"/>
              <a:t>εκεί</a:t>
            </a:r>
            <a:r>
              <a:rPr lang="en-US" sz="1400" dirty="0"/>
              <a:t> α</a:t>
            </a:r>
            <a:r>
              <a:rPr lang="en-US" sz="1400" dirty="0" err="1"/>
              <a:t>λλάζω</a:t>
            </a:r>
            <a:r>
              <a:rPr lang="en-US" sz="1400" dirty="0"/>
              <a:t> </a:t>
            </a:r>
            <a:r>
              <a:rPr lang="en-US" sz="1400" dirty="0" err="1"/>
              <a:t>την</a:t>
            </a:r>
            <a:r>
              <a:rPr lang="en-US" sz="1400" dirty="0"/>
              <a:t> </a:t>
            </a:r>
            <a:r>
              <a:rPr lang="en-US" sz="1400" dirty="0" err="1"/>
              <a:t>γλώσσ</a:t>
            </a:r>
            <a:r>
              <a:rPr lang="en-US" sz="1400" dirty="0"/>
              <a:t>α.</a:t>
            </a:r>
            <a:endParaRPr dirty="0"/>
          </a:p>
          <a:p>
            <a:pPr algn="just">
              <a:lnSpc>
                <a:spcPct val="100000"/>
              </a:lnSpc>
            </a:pPr>
            <a:endParaRPr dirty="0"/>
          </a:p>
          <a:p>
            <a:pPr algn="just">
              <a:lnSpc>
                <a:spcPct val="100000"/>
              </a:lnSpc>
            </a:pPr>
            <a:endParaRPr dirty="0"/>
          </a:p>
          <a:p>
            <a:pPr algn="just">
              <a:lnSpc>
                <a:spcPct val="100000"/>
              </a:lnSpc>
            </a:pPr>
            <a:r>
              <a:rPr lang="en-US" sz="1400" dirty="0"/>
              <a:t>Μπ</a:t>
            </a:r>
            <a:r>
              <a:rPr lang="en-US" sz="1400" dirty="0" err="1"/>
              <a:t>ορώ</a:t>
            </a:r>
            <a:r>
              <a:rPr lang="en-US" sz="1400" dirty="0"/>
              <a:t> </a:t>
            </a:r>
            <a:r>
              <a:rPr lang="en-US" sz="1400" dirty="0" err="1"/>
              <a:t>ε</a:t>
            </a:r>
            <a:r>
              <a:rPr lang="en-US" sz="1400" dirty="0"/>
              <a:t>π</a:t>
            </a:r>
            <a:r>
              <a:rPr lang="en-US" sz="1400" dirty="0" err="1"/>
              <a:t>ίσης</a:t>
            </a:r>
            <a:r>
              <a:rPr lang="en-US" sz="1400" dirty="0"/>
              <a:t> </a:t>
            </a:r>
            <a:r>
              <a:rPr lang="en-US" sz="1400" dirty="0" err="1"/>
              <a:t>ν</a:t>
            </a:r>
            <a:r>
              <a:rPr lang="en-US" sz="1400" dirty="0"/>
              <a:t>α α</a:t>
            </a:r>
            <a:r>
              <a:rPr lang="en-US" sz="1400" dirty="0" err="1"/>
              <a:t>λλάξω</a:t>
            </a:r>
            <a:r>
              <a:rPr lang="en-US" sz="1400" dirty="0"/>
              <a:t> </a:t>
            </a:r>
            <a:r>
              <a:rPr lang="en-US" sz="1400" dirty="0" err="1"/>
              <a:t>την</a:t>
            </a:r>
            <a:r>
              <a:rPr lang="en-US" sz="1400" dirty="0"/>
              <a:t> </a:t>
            </a:r>
            <a:r>
              <a:rPr lang="en-US" sz="1400" dirty="0" err="1"/>
              <a:t>γλώσσ</a:t>
            </a:r>
            <a:r>
              <a:rPr lang="en-US" sz="1400" dirty="0"/>
              <a:t>α πα</a:t>
            </a:r>
            <a:r>
              <a:rPr lang="en-US" sz="1400" dirty="0" err="1"/>
              <a:t>τώντ</a:t>
            </a:r>
            <a:r>
              <a:rPr lang="en-US" sz="1400" dirty="0"/>
              <a:t>α</a:t>
            </a:r>
            <a:r>
              <a:rPr lang="en-US" sz="1400" dirty="0" err="1"/>
              <a:t>ς</a:t>
            </a:r>
            <a:r>
              <a:rPr lang="en-US" sz="1400" dirty="0"/>
              <a:t> </a:t>
            </a:r>
            <a:r>
              <a:rPr lang="en-US" sz="1400" dirty="0" err="1"/>
              <a:t>έν</a:t>
            </a:r>
            <a:r>
              <a:rPr lang="en-US" sz="1400" dirty="0"/>
              <a:t>α </a:t>
            </a:r>
            <a:r>
              <a:rPr lang="en-US" sz="1400" dirty="0" err="1"/>
              <a:t>συνδυ</a:t>
            </a:r>
            <a:r>
              <a:rPr lang="en-US" sz="1400" dirty="0"/>
              <a:t>α</a:t>
            </a:r>
            <a:r>
              <a:rPr lang="en-US" sz="1400" dirty="0" err="1"/>
              <a:t>σμό</a:t>
            </a:r>
            <a:r>
              <a:rPr lang="en-US" sz="1400" dirty="0"/>
              <a:t> π</a:t>
            </a:r>
            <a:r>
              <a:rPr lang="en-US" sz="1400" dirty="0" err="1"/>
              <a:t>λήκτρων</a:t>
            </a:r>
            <a:r>
              <a:rPr lang="en-US" sz="1400" dirty="0"/>
              <a:t> (shortcut keys)</a:t>
            </a:r>
            <a:endParaRPr dirty="0"/>
          </a:p>
          <a:p>
            <a:pPr algn="just">
              <a:lnSpc>
                <a:spcPct val="100000"/>
              </a:lnSpc>
            </a:pPr>
            <a:r>
              <a:rPr lang="en-US" sz="1400" dirty="0" err="1"/>
              <a:t>Τον</a:t>
            </a:r>
            <a:r>
              <a:rPr lang="en-US" sz="1400" dirty="0"/>
              <a:t> </a:t>
            </a:r>
            <a:r>
              <a:rPr lang="en-US" sz="1400" dirty="0" err="1"/>
              <a:t>συνδυ</a:t>
            </a:r>
            <a:r>
              <a:rPr lang="en-US" sz="1400" dirty="0"/>
              <a:t>α</a:t>
            </a:r>
            <a:r>
              <a:rPr lang="en-US" sz="1400" dirty="0" err="1"/>
              <a:t>σμό</a:t>
            </a:r>
            <a:r>
              <a:rPr lang="en-US" sz="1400" dirty="0"/>
              <a:t> π</a:t>
            </a:r>
            <a:r>
              <a:rPr lang="en-US" sz="1400" dirty="0" err="1"/>
              <a:t>λήκτρων</a:t>
            </a:r>
            <a:r>
              <a:rPr lang="en-US" sz="1400" dirty="0"/>
              <a:t> </a:t>
            </a:r>
            <a:r>
              <a:rPr lang="en-US" sz="1400" dirty="0" err="1"/>
              <a:t>των</a:t>
            </a:r>
            <a:r>
              <a:rPr lang="en-US" sz="1400" dirty="0"/>
              <a:t> </a:t>
            </a:r>
            <a:r>
              <a:rPr lang="en-US" sz="1400" dirty="0" err="1"/>
              <a:t>ορίζω</a:t>
            </a:r>
            <a:r>
              <a:rPr lang="en-US" sz="1400" dirty="0"/>
              <a:t> </a:t>
            </a:r>
            <a:r>
              <a:rPr lang="en-US" sz="1400" dirty="0" err="1"/>
              <a:t>ως</a:t>
            </a:r>
            <a:r>
              <a:rPr lang="en-US" sz="1400" dirty="0"/>
              <a:t> </a:t>
            </a:r>
            <a:r>
              <a:rPr lang="en-US" sz="1400" dirty="0" err="1"/>
              <a:t>εξής</a:t>
            </a:r>
            <a:r>
              <a:rPr lang="en-US" sz="1400" dirty="0"/>
              <a:t>:</a:t>
            </a:r>
            <a:endParaRPr dirty="0"/>
          </a:p>
          <a:p>
            <a:pPr algn="just">
              <a:lnSpc>
                <a:spcPct val="100000"/>
              </a:lnSpc>
            </a:pPr>
            <a:r>
              <a:rPr lang="en-US" sz="1400" dirty="0"/>
              <a:t>System Settings → Keyboard layout → Options → Keys to change Layout.</a:t>
            </a:r>
            <a:endParaRPr dirty="0"/>
          </a:p>
          <a:p>
            <a:pPr algn="just">
              <a:lnSpc>
                <a:spcPct val="100000"/>
              </a:lnSpc>
            </a:pPr>
            <a:r>
              <a:rPr lang="en-US" sz="1400" dirty="0" err="1"/>
              <a:t>Ε</a:t>
            </a:r>
            <a:r>
              <a:rPr lang="en-US" sz="1400" dirty="0"/>
              <a:t>π</a:t>
            </a:r>
            <a:r>
              <a:rPr lang="en-US" sz="1400" dirty="0" err="1"/>
              <a:t>ιλέγω</a:t>
            </a:r>
            <a:r>
              <a:rPr lang="en-US" sz="1400" dirty="0"/>
              <a:t> </a:t>
            </a:r>
            <a:r>
              <a:rPr lang="en-US" sz="1400" dirty="0" err="1"/>
              <a:t>τον</a:t>
            </a:r>
            <a:r>
              <a:rPr lang="en-US" sz="1400" dirty="0"/>
              <a:t> </a:t>
            </a:r>
            <a:r>
              <a:rPr lang="en-US" sz="1400" dirty="0" err="1"/>
              <a:t>συνδυ</a:t>
            </a:r>
            <a:r>
              <a:rPr lang="en-US" sz="1400" dirty="0"/>
              <a:t>α</a:t>
            </a:r>
            <a:r>
              <a:rPr lang="en-US" sz="1400" dirty="0" err="1"/>
              <a:t>σμό</a:t>
            </a:r>
            <a:r>
              <a:rPr lang="en-US" sz="1400" dirty="0"/>
              <a:t> </a:t>
            </a:r>
            <a:r>
              <a:rPr lang="en-US" sz="1400" dirty="0" err="1"/>
              <a:t>Ctrl+Shift</a:t>
            </a:r>
            <a:r>
              <a:rPr lang="en-US" sz="1400" dirty="0"/>
              <a:t>. → Close</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Αλλαγή γραμματοσειράς</a:t>
            </a:r>
            <a:endParaRPr/>
          </a:p>
          <a:p>
            <a:pPr algn="ctr">
              <a:lnSpc>
                <a:spcPct val="100000"/>
              </a:lnSpc>
            </a:pPr>
            <a:r>
              <a:rPr lang="en-US" sz="3200" b="1"/>
              <a:t>στο πληκτρολόγιο</a:t>
            </a:r>
            <a:endParaRPr/>
          </a:p>
        </p:txBody>
      </p:sp>
      <p:pic>
        <p:nvPicPr>
          <p:cNvPr id="113" name="Picture 112"/>
          <p:cNvPicPr/>
          <p:nvPr/>
        </p:nvPicPr>
        <p:blipFill>
          <a:blip r:embed="rId2"/>
          <a:stretch>
            <a:fillRect/>
          </a:stretch>
        </p:blipFill>
        <p:spPr>
          <a:xfrm>
            <a:off x="1828800" y="1463040"/>
            <a:ext cx="6637320" cy="59328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504000" y="301320"/>
            <a:ext cx="9070200" cy="612000"/>
          </a:xfrm>
          <a:prstGeom prst="rect">
            <a:avLst/>
          </a:prstGeom>
        </p:spPr>
        <p:txBody>
          <a:bodyPr wrap="none" lIns="0" tIns="0" rIns="0" bIns="0" anchor="ctr"/>
          <a:lstStyle/>
          <a:p>
            <a:pPr algn="ctr">
              <a:lnSpc>
                <a:spcPct val="100000"/>
              </a:lnSpc>
            </a:pPr>
            <a:r>
              <a:rPr lang="en-US" sz="3200" b="1"/>
              <a:t>Βασικές συντομεύσεις στο πληκτρολόγιο</a:t>
            </a:r>
            <a:endParaRPr/>
          </a:p>
        </p:txBody>
      </p:sp>
      <p:sp>
        <p:nvSpPr>
          <p:cNvPr id="115" name="CustomShape 2"/>
          <p:cNvSpPr/>
          <p:nvPr/>
        </p:nvSpPr>
        <p:spPr>
          <a:xfrm>
            <a:off x="365760" y="914400"/>
            <a:ext cx="8868600" cy="2288520"/>
          </a:xfrm>
          <a:prstGeom prst="rect">
            <a:avLst/>
          </a:prstGeom>
        </p:spPr>
        <p:txBody>
          <a:bodyPr wrap="none" lIns="0" tIns="0" rIns="0" bIns="0"/>
          <a:lstStyle/>
          <a:p>
            <a:pPr algn="just">
              <a:lnSpc>
                <a:spcPct val="100000"/>
              </a:lnSpc>
            </a:pPr>
            <a:r>
              <a:rPr lang="en-US" sz="1600"/>
              <a:t>Επιλογή όλων (Select All) Ctrl+A</a:t>
            </a:r>
            <a:endParaRPr/>
          </a:p>
          <a:p>
            <a:pPr algn="just">
              <a:lnSpc>
                <a:spcPct val="100000"/>
              </a:lnSpc>
            </a:pPr>
            <a:r>
              <a:rPr lang="en-US" sz="1600"/>
              <a:t>Αντιγραφή (Copy) Ctrl+C</a:t>
            </a:r>
            <a:endParaRPr/>
          </a:p>
          <a:p>
            <a:pPr algn="just">
              <a:lnSpc>
                <a:spcPct val="100000"/>
              </a:lnSpc>
            </a:pPr>
            <a:r>
              <a:rPr lang="en-US" sz="1600"/>
              <a:t>Αποκοπή (Cut) Ctrl+X</a:t>
            </a:r>
            <a:endParaRPr/>
          </a:p>
          <a:p>
            <a:pPr algn="just">
              <a:lnSpc>
                <a:spcPct val="100000"/>
              </a:lnSpc>
            </a:pPr>
            <a:r>
              <a:rPr lang="en-US" sz="1600"/>
              <a:t>Επικόλληση (Paste) Ctrl+V</a:t>
            </a:r>
            <a:endParaRPr/>
          </a:p>
          <a:p>
            <a:pPr algn="just">
              <a:lnSpc>
                <a:spcPct val="100000"/>
              </a:lnSpc>
            </a:pPr>
            <a:r>
              <a:rPr lang="en-US" sz="1600"/>
              <a:t>Ακύρωση προηγούμενης ενέργειας (Undo) Ctrl+Z</a:t>
            </a:r>
            <a:endParaRPr/>
          </a:p>
          <a:p>
            <a:pPr algn="just">
              <a:lnSpc>
                <a:spcPct val="100000"/>
              </a:lnSpc>
            </a:pPr>
            <a:r>
              <a:rPr lang="en-US" sz="1600"/>
              <a:t>Εύρεση (Find) Ctrl+F</a:t>
            </a:r>
            <a:endParaRPr/>
          </a:p>
          <a:p>
            <a:pPr algn="just">
              <a:lnSpc>
                <a:spcPct val="100000"/>
              </a:lnSpc>
            </a:pPr>
            <a:r>
              <a:rPr lang="en-US" sz="1600"/>
              <a:t>Για να δείτε τι συντομεύσεις υπάρχουν γενικά, από το System Settings →  Keyboard → Shortcuts</a:t>
            </a:r>
            <a:endParaRPr/>
          </a:p>
          <a:p>
            <a:pPr algn="just">
              <a:lnSpc>
                <a:spcPct val="100000"/>
              </a:lnSpc>
            </a:pPr>
            <a:r>
              <a:rPr lang="en-US" sz="1600"/>
              <a:t>Στην παρακάτω εικόνα φαίνονται οι διάφορες συντομεύσεις για να σώζουμε την εικόνα</a:t>
            </a:r>
            <a:endParaRPr/>
          </a:p>
          <a:p>
            <a:pPr algn="just">
              <a:lnSpc>
                <a:spcPct val="100000"/>
              </a:lnSpc>
            </a:pPr>
            <a:r>
              <a:rPr lang="en-US" sz="1600"/>
              <a:t>ὸπως εμφανίζεται στην επιφάνεια εργασίας (Screen capture: Shift+ PrintScreen button)</a:t>
            </a:r>
            <a:endParaRPr/>
          </a:p>
          <a:p>
            <a:pPr algn="just">
              <a:lnSpc>
                <a:spcPct val="100000"/>
              </a:lnSpc>
            </a:pPr>
            <a:endParaRPr/>
          </a:p>
        </p:txBody>
      </p:sp>
      <p:pic>
        <p:nvPicPr>
          <p:cNvPr id="116" name="Picture 115"/>
          <p:cNvPicPr/>
          <p:nvPr/>
        </p:nvPicPr>
        <p:blipFill>
          <a:blip r:embed="rId2"/>
          <a:stretch>
            <a:fillRect/>
          </a:stretch>
        </p:blipFill>
        <p:spPr>
          <a:xfrm>
            <a:off x="3383280" y="3372840"/>
            <a:ext cx="6491160" cy="4185720"/>
          </a:xfrm>
          <a:prstGeom prst="rect">
            <a:avLst/>
          </a:prstGeom>
        </p:spPr>
      </p:pic>
      <p:pic>
        <p:nvPicPr>
          <p:cNvPr id="117" name="Picture 116"/>
          <p:cNvPicPr/>
          <p:nvPr/>
        </p:nvPicPr>
        <p:blipFill>
          <a:blip r:embed="rId3"/>
          <a:stretch>
            <a:fillRect/>
          </a:stretch>
        </p:blipFill>
        <p:spPr>
          <a:xfrm>
            <a:off x="1501560" y="4408560"/>
            <a:ext cx="1149120" cy="1096200"/>
          </a:xfrm>
          <a:prstGeom prst="rect">
            <a:avLst/>
          </a:prstGeom>
        </p:spPr>
      </p:pic>
      <p:pic>
        <p:nvPicPr>
          <p:cNvPr id="118" name="Picture 117"/>
          <p:cNvPicPr/>
          <p:nvPr/>
        </p:nvPicPr>
        <p:blipFill>
          <a:blip r:embed="rId4"/>
          <a:stretch>
            <a:fillRect/>
          </a:stretch>
        </p:blipFill>
        <p:spPr>
          <a:xfrm>
            <a:off x="274320" y="4646880"/>
            <a:ext cx="570240" cy="570240"/>
          </a:xfrm>
          <a:prstGeom prst="rect">
            <a:avLst/>
          </a:prstGeom>
        </p:spPr>
      </p:pic>
      <p:sp>
        <p:nvSpPr>
          <p:cNvPr id="119" name="CustomShape 3"/>
          <p:cNvSpPr/>
          <p:nvPr/>
        </p:nvSpPr>
        <p:spPr>
          <a:xfrm>
            <a:off x="1005840" y="4846320"/>
            <a:ext cx="494640" cy="181800"/>
          </a:xfrm>
          <a:prstGeom prst="rect">
            <a:avLst/>
          </a:prstGeom>
          <a:solidFill>
            <a:srgbClr val="CFE7F5"/>
          </a:solidFill>
          <a:ln>
            <a:solidFill>
              <a:srgbClr val="808080"/>
            </a:solidFill>
            <a:tailEnd type="triangle" w="med" len="med"/>
          </a:ln>
        </p:spPr>
      </p:sp>
      <p:sp>
        <p:nvSpPr>
          <p:cNvPr id="120" name="CustomShape 4"/>
          <p:cNvSpPr/>
          <p:nvPr/>
        </p:nvSpPr>
        <p:spPr>
          <a:xfrm>
            <a:off x="2796120" y="4846320"/>
            <a:ext cx="494640" cy="181800"/>
          </a:xfrm>
          <a:prstGeom prst="rect">
            <a:avLst/>
          </a:prstGeom>
          <a:solidFill>
            <a:srgbClr val="CFE7F5"/>
          </a:solidFill>
          <a:ln>
            <a:solidFill>
              <a:srgbClr val="808080"/>
            </a:solidFill>
            <a:tailEnd type="triangle" w="med" len="med"/>
          </a:ln>
        </p:spPr>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504000" y="301320"/>
            <a:ext cx="9070200" cy="612000"/>
          </a:xfrm>
          <a:prstGeom prst="rect">
            <a:avLst/>
          </a:prstGeom>
        </p:spPr>
        <p:txBody>
          <a:bodyPr wrap="none" lIns="0" tIns="0" rIns="0" bIns="0" anchor="ctr"/>
          <a:lstStyle/>
          <a:p>
            <a:pPr algn="ctr">
              <a:lnSpc>
                <a:spcPct val="100000"/>
              </a:lnSpc>
            </a:pPr>
            <a:r>
              <a:rPr lang="en-US" sz="3200" b="1"/>
              <a:t>Χρήσιμα προγράμματα</a:t>
            </a:r>
            <a:endParaRPr/>
          </a:p>
        </p:txBody>
      </p:sp>
      <p:pic>
        <p:nvPicPr>
          <p:cNvPr id="122" name="Picture 121"/>
          <p:cNvPicPr/>
          <p:nvPr/>
        </p:nvPicPr>
        <p:blipFill>
          <a:blip r:embed="rId2"/>
          <a:stretch>
            <a:fillRect/>
          </a:stretch>
        </p:blipFill>
        <p:spPr>
          <a:xfrm>
            <a:off x="182880" y="1295640"/>
            <a:ext cx="4438080" cy="990000"/>
          </a:xfrm>
          <a:prstGeom prst="rect">
            <a:avLst/>
          </a:prstGeom>
        </p:spPr>
      </p:pic>
      <p:pic>
        <p:nvPicPr>
          <p:cNvPr id="123" name="Picture 122"/>
          <p:cNvPicPr/>
          <p:nvPr/>
        </p:nvPicPr>
        <p:blipFill>
          <a:blip r:embed="rId3"/>
          <a:stretch>
            <a:fillRect/>
          </a:stretch>
        </p:blipFill>
        <p:spPr>
          <a:xfrm>
            <a:off x="232200" y="2455920"/>
            <a:ext cx="2866320" cy="1018440"/>
          </a:xfrm>
          <a:prstGeom prst="rect">
            <a:avLst/>
          </a:prstGeom>
        </p:spPr>
      </p:pic>
      <p:pic>
        <p:nvPicPr>
          <p:cNvPr id="124" name="Picture 123"/>
          <p:cNvPicPr/>
          <p:nvPr/>
        </p:nvPicPr>
        <p:blipFill>
          <a:blip r:embed="rId4"/>
          <a:stretch>
            <a:fillRect/>
          </a:stretch>
        </p:blipFill>
        <p:spPr>
          <a:xfrm>
            <a:off x="232200" y="3474720"/>
            <a:ext cx="3637800" cy="923040"/>
          </a:xfrm>
          <a:prstGeom prst="rect">
            <a:avLst/>
          </a:prstGeom>
        </p:spPr>
      </p:pic>
      <p:pic>
        <p:nvPicPr>
          <p:cNvPr id="125" name="Picture 124"/>
          <p:cNvPicPr/>
          <p:nvPr/>
        </p:nvPicPr>
        <p:blipFill>
          <a:blip r:embed="rId5"/>
          <a:stretch>
            <a:fillRect/>
          </a:stretch>
        </p:blipFill>
        <p:spPr>
          <a:xfrm>
            <a:off x="6163200" y="1645920"/>
            <a:ext cx="3437640" cy="961200"/>
          </a:xfrm>
          <a:prstGeom prst="rect">
            <a:avLst/>
          </a:prstGeom>
        </p:spPr>
      </p:pic>
      <p:pic>
        <p:nvPicPr>
          <p:cNvPr id="126" name="Picture 125"/>
          <p:cNvPicPr/>
          <p:nvPr/>
        </p:nvPicPr>
        <p:blipFill>
          <a:blip r:embed="rId6"/>
          <a:stretch>
            <a:fillRect/>
          </a:stretch>
        </p:blipFill>
        <p:spPr>
          <a:xfrm>
            <a:off x="6126480" y="2686320"/>
            <a:ext cx="3552120" cy="970920"/>
          </a:xfrm>
          <a:prstGeom prst="rect">
            <a:avLst/>
          </a:prstGeom>
        </p:spPr>
      </p:pic>
      <p:pic>
        <p:nvPicPr>
          <p:cNvPr id="127" name="Picture 126"/>
          <p:cNvPicPr/>
          <p:nvPr/>
        </p:nvPicPr>
        <p:blipFill>
          <a:blip r:embed="rId7"/>
          <a:stretch>
            <a:fillRect/>
          </a:stretch>
        </p:blipFill>
        <p:spPr>
          <a:xfrm>
            <a:off x="7498080" y="5730480"/>
            <a:ext cx="1463040" cy="1493280"/>
          </a:xfrm>
          <a:prstGeom prst="rect">
            <a:avLst/>
          </a:prstGeom>
        </p:spPr>
      </p:pic>
      <p:pic>
        <p:nvPicPr>
          <p:cNvPr id="128" name="Picture 127"/>
          <p:cNvPicPr/>
          <p:nvPr/>
        </p:nvPicPr>
        <p:blipFill>
          <a:blip r:embed="rId8"/>
          <a:stretch>
            <a:fillRect/>
          </a:stretch>
        </p:blipFill>
        <p:spPr>
          <a:xfrm>
            <a:off x="457200" y="6075360"/>
            <a:ext cx="4971600" cy="1056960"/>
          </a:xfrm>
          <a:prstGeom prst="rect">
            <a:avLst/>
          </a:prstGeom>
        </p:spPr>
      </p:pic>
      <p:pic>
        <p:nvPicPr>
          <p:cNvPr id="129" name="Picture 128"/>
          <p:cNvPicPr/>
          <p:nvPr/>
        </p:nvPicPr>
        <p:blipFill>
          <a:blip r:embed="rId9"/>
          <a:stretch>
            <a:fillRect/>
          </a:stretch>
        </p:blipFill>
        <p:spPr>
          <a:xfrm>
            <a:off x="365760" y="4754880"/>
            <a:ext cx="4095360" cy="97128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p:nvPr/>
        </p:nvPicPr>
        <p:blipFill>
          <a:blip r:embed="rId2"/>
          <a:stretch>
            <a:fillRect/>
          </a:stretch>
        </p:blipFill>
        <p:spPr>
          <a:xfrm>
            <a:off x="1371600" y="2189160"/>
            <a:ext cx="7629120" cy="4943160"/>
          </a:xfrm>
          <a:prstGeom prst="rect">
            <a:avLst/>
          </a:prstGeom>
        </p:spPr>
      </p:pic>
      <p:sp>
        <p:nvSpPr>
          <p:cNvPr id="131" name="TextShape 1"/>
          <p:cNvSpPr txBox="1"/>
          <p:nvPr/>
        </p:nvSpPr>
        <p:spPr>
          <a:xfrm>
            <a:off x="274320" y="372600"/>
            <a:ext cx="9235440" cy="1565640"/>
          </a:xfrm>
          <a:prstGeom prst="rect">
            <a:avLst/>
          </a:prstGeom>
        </p:spPr>
        <p:txBody>
          <a:bodyPr wrap="none" lIns="90000" tIns="45000" rIns="90000" bIns="45000"/>
          <a:lstStyle/>
          <a:p>
            <a:pPr algn="just">
              <a:lnSpc>
                <a:spcPct val="100000"/>
              </a:lnSpc>
            </a:pPr>
            <a:r>
              <a:rPr lang="en-US" sz="3200" b="1" dirty="0" err="1"/>
              <a:t>Έλεγχος</a:t>
            </a:r>
            <a:r>
              <a:rPr lang="en-US" sz="3200" b="1" dirty="0"/>
              <a:t> </a:t>
            </a:r>
            <a:r>
              <a:rPr lang="en-US" sz="3200" b="1" dirty="0" err="1"/>
              <a:t>χωρητικότητ</a:t>
            </a:r>
            <a:r>
              <a:rPr lang="en-US" sz="3200" b="1" dirty="0"/>
              <a:t>α</a:t>
            </a:r>
            <a:r>
              <a:rPr lang="en-US" sz="3200" b="1" dirty="0" err="1"/>
              <a:t>ς</a:t>
            </a:r>
            <a:r>
              <a:rPr lang="en-US" sz="3200" b="1" dirty="0"/>
              <a:t>: </a:t>
            </a:r>
            <a:r>
              <a:rPr lang="en-US" sz="2400" dirty="0" err="1" smtClean="0"/>
              <a:t>δίσκων</a:t>
            </a:r>
            <a:r>
              <a:rPr lang="en-US" sz="2400" dirty="0" smtClean="0"/>
              <a:t>/</a:t>
            </a:r>
            <a:endParaRPr lang="en-US" dirty="0"/>
          </a:p>
          <a:p>
            <a:pPr algn="just">
              <a:lnSpc>
                <a:spcPct val="100000"/>
              </a:lnSpc>
            </a:pPr>
            <a:r>
              <a:rPr lang="el-GR" sz="2400" dirty="0" smtClean="0"/>
              <a:t>Λ</a:t>
            </a:r>
            <a:r>
              <a:rPr lang="en-US" sz="2400" dirty="0" err="1" smtClean="0"/>
              <a:t>ογ</a:t>
            </a:r>
            <a:r>
              <a:rPr lang="en-US" sz="2400" dirty="0" smtClean="0"/>
              <a:t>α</a:t>
            </a:r>
            <a:r>
              <a:rPr lang="en-US" sz="2400" dirty="0" err="1" smtClean="0"/>
              <a:t>ρι</a:t>
            </a:r>
            <a:r>
              <a:rPr lang="en-US" sz="2400" dirty="0" smtClean="0"/>
              <a:t>α</a:t>
            </a:r>
            <a:r>
              <a:rPr lang="en-US" sz="2400" dirty="0" err="1" smtClean="0"/>
              <a:t>σμών</a:t>
            </a:r>
            <a:r>
              <a:rPr lang="en-US" dirty="0"/>
              <a:t>/</a:t>
            </a:r>
            <a:r>
              <a:rPr lang="en-US" sz="2400" dirty="0" err="1" smtClean="0"/>
              <a:t>κ</a:t>
            </a:r>
            <a:r>
              <a:rPr lang="en-US" sz="2400" dirty="0" smtClean="0"/>
              <a:t>α</a:t>
            </a:r>
            <a:r>
              <a:rPr lang="en-US" sz="2400" dirty="0" err="1" smtClean="0"/>
              <a:t>τ</a:t>
            </a:r>
            <a:r>
              <a:rPr lang="en-US" sz="2400" dirty="0" smtClean="0"/>
              <a:t>α</a:t>
            </a:r>
            <a:r>
              <a:rPr lang="en-US" sz="2400" dirty="0" err="1" smtClean="0"/>
              <a:t>λόγων</a:t>
            </a:r>
            <a:r>
              <a:rPr lang="en-US" sz="2400" dirty="0" smtClean="0"/>
              <a:t>.</a:t>
            </a:r>
          </a:p>
          <a:p>
            <a:pPr algn="just"/>
            <a:r>
              <a:rPr lang="el-GR" dirty="0"/>
              <a:t>Από το Dash πληκτρολογώ το πρόγραμμα που με </a:t>
            </a:r>
            <a:r>
              <a:rPr lang="el-GR" dirty="0" smtClean="0"/>
              <a:t>ενδιαφέρει</a:t>
            </a:r>
            <a:endParaRPr lang="en-GB" dirty="0" smtClean="0"/>
          </a:p>
          <a:p>
            <a:pPr algn="just"/>
            <a:r>
              <a:rPr lang="el-GR" dirty="0" smtClean="0"/>
              <a:t>(</a:t>
            </a:r>
            <a:r>
              <a:rPr lang="en-GB" dirty="0" smtClean="0"/>
              <a:t>Disk Usage </a:t>
            </a:r>
            <a:r>
              <a:rPr lang="en-GB" dirty="0" err="1" smtClean="0"/>
              <a:t>Analyzer</a:t>
            </a:r>
            <a:r>
              <a:rPr lang="el-GR" dirty="0" smtClean="0"/>
              <a:t>)</a:t>
            </a:r>
            <a:r>
              <a:rPr lang="el-GR" dirty="0"/>
              <a:t>.</a:t>
            </a:r>
          </a:p>
          <a:p>
            <a:pPr algn="just">
              <a:lnSpc>
                <a:spcPct val="100000"/>
              </a:lnSpc>
            </a:pPr>
            <a:endParaRPr dirty="0"/>
          </a:p>
        </p:txBody>
      </p:sp>
      <p:pic>
        <p:nvPicPr>
          <p:cNvPr id="132" name="Picture 131"/>
          <p:cNvPicPr/>
          <p:nvPr/>
        </p:nvPicPr>
        <p:blipFill>
          <a:blip r:embed="rId3"/>
          <a:stretch>
            <a:fillRect/>
          </a:stretch>
        </p:blipFill>
        <p:spPr>
          <a:xfrm>
            <a:off x="8049126" y="623649"/>
            <a:ext cx="1645920" cy="10645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Παρακολούθηση φόρτου εργασίας του συστήματος (System Monitor)</a:t>
            </a:r>
            <a:endParaRPr/>
          </a:p>
        </p:txBody>
      </p:sp>
      <p:pic>
        <p:nvPicPr>
          <p:cNvPr id="134" name="Picture 133"/>
          <p:cNvPicPr/>
          <p:nvPr/>
        </p:nvPicPr>
        <p:blipFill>
          <a:blip r:embed="rId2"/>
          <a:stretch>
            <a:fillRect/>
          </a:stretch>
        </p:blipFill>
        <p:spPr>
          <a:xfrm>
            <a:off x="274320" y="1280160"/>
            <a:ext cx="822960" cy="822960"/>
          </a:xfrm>
          <a:prstGeom prst="rect">
            <a:avLst/>
          </a:prstGeom>
        </p:spPr>
      </p:pic>
      <p:pic>
        <p:nvPicPr>
          <p:cNvPr id="135" name="Picture 134"/>
          <p:cNvPicPr/>
          <p:nvPr/>
        </p:nvPicPr>
        <p:blipFill>
          <a:blip r:embed="rId3"/>
          <a:stretch>
            <a:fillRect/>
          </a:stretch>
        </p:blipFill>
        <p:spPr>
          <a:xfrm>
            <a:off x="1808280" y="2103120"/>
            <a:ext cx="6238440" cy="4105080"/>
          </a:xfrm>
          <a:prstGeom prst="rect">
            <a:avLst/>
          </a:prstGeom>
        </p:spPr>
      </p:pic>
      <p:sp>
        <p:nvSpPr>
          <p:cNvPr id="2" name="Rectangle 1"/>
          <p:cNvSpPr/>
          <p:nvPr/>
        </p:nvSpPr>
        <p:spPr>
          <a:xfrm>
            <a:off x="1554480" y="1081080"/>
            <a:ext cx="7800273" cy="646331"/>
          </a:xfrm>
          <a:prstGeom prst="rect">
            <a:avLst/>
          </a:prstGeom>
        </p:spPr>
        <p:txBody>
          <a:bodyPr wrap="square">
            <a:spAutoFit/>
          </a:bodyPr>
          <a:lstStyle/>
          <a:p>
            <a:pPr algn="just"/>
            <a:r>
              <a:rPr lang="el-GR" dirty="0"/>
              <a:t>Από το Dash πληκτρολογώ το πρόγραμμα που με ενδιαφέρει</a:t>
            </a:r>
            <a:endParaRPr lang="en-GB" dirty="0"/>
          </a:p>
          <a:p>
            <a:pPr algn="just"/>
            <a:r>
              <a:rPr lang="el-GR" dirty="0" smtClean="0"/>
              <a:t>(</a:t>
            </a:r>
            <a:r>
              <a:rPr lang="en-GB" dirty="0" smtClean="0"/>
              <a:t>System Monitor</a:t>
            </a:r>
            <a:r>
              <a:rPr lang="el-GR" dirty="0" smtClean="0"/>
              <a:t>)</a:t>
            </a:r>
            <a:r>
              <a:rPr lang="el-GR" dirty="0"/>
              <a:t>.</a:t>
            </a: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Παρακολούθηση φόρτου εργασίας του συστήματος (System Monitor)</a:t>
            </a:r>
            <a:endParaRPr/>
          </a:p>
        </p:txBody>
      </p:sp>
      <p:pic>
        <p:nvPicPr>
          <p:cNvPr id="137" name="Picture 136"/>
          <p:cNvPicPr/>
          <p:nvPr/>
        </p:nvPicPr>
        <p:blipFill>
          <a:blip r:embed="rId2"/>
          <a:stretch>
            <a:fillRect/>
          </a:stretch>
        </p:blipFill>
        <p:spPr>
          <a:xfrm>
            <a:off x="274320" y="1081080"/>
            <a:ext cx="822960" cy="822960"/>
          </a:xfrm>
          <a:prstGeom prst="rect">
            <a:avLst/>
          </a:prstGeom>
        </p:spPr>
      </p:pic>
      <p:pic>
        <p:nvPicPr>
          <p:cNvPr id="138" name="Picture 137"/>
          <p:cNvPicPr/>
          <p:nvPr/>
        </p:nvPicPr>
        <p:blipFill>
          <a:blip r:embed="rId3"/>
          <a:stretch>
            <a:fillRect/>
          </a:stretch>
        </p:blipFill>
        <p:spPr>
          <a:xfrm>
            <a:off x="1878120" y="1657440"/>
            <a:ext cx="6486120" cy="482868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444240" y="365760"/>
            <a:ext cx="9322200" cy="715320"/>
          </a:xfrm>
          <a:prstGeom prst="rect">
            <a:avLst/>
          </a:prstGeom>
        </p:spPr>
        <p:txBody>
          <a:bodyPr wrap="none" lIns="90000" tIns="45000" rIns="90000" bIns="45000"/>
          <a:lstStyle/>
          <a:p>
            <a:pPr algn="ctr">
              <a:lnSpc>
                <a:spcPct val="100000"/>
              </a:lnSpc>
            </a:pPr>
            <a:r>
              <a:rPr lang="en-US" sz="2200" b="1" dirty="0" err="1"/>
              <a:t>Αλλ</a:t>
            </a:r>
            <a:r>
              <a:rPr lang="en-US" sz="2200" b="1" dirty="0"/>
              <a:t>α</a:t>
            </a:r>
            <a:r>
              <a:rPr lang="en-US" sz="2200" b="1" dirty="0" err="1"/>
              <a:t>γή</a:t>
            </a:r>
            <a:r>
              <a:rPr lang="en-US" sz="2200" b="1" dirty="0"/>
              <a:t> </a:t>
            </a:r>
            <a:r>
              <a:rPr lang="en-US" sz="2200" b="1" dirty="0" err="1"/>
              <a:t>εμφάνισης</a:t>
            </a:r>
            <a:r>
              <a:rPr lang="en-US" sz="2200" b="1" dirty="0"/>
              <a:t> (Appearance) </a:t>
            </a:r>
            <a:r>
              <a:rPr lang="en-US" sz="2200" b="1" dirty="0" err="1"/>
              <a:t>της</a:t>
            </a:r>
            <a:r>
              <a:rPr lang="en-US" sz="2200" b="1" dirty="0"/>
              <a:t> </a:t>
            </a:r>
            <a:r>
              <a:rPr lang="en-US" sz="2200" b="1" dirty="0" err="1"/>
              <a:t>ε</a:t>
            </a:r>
            <a:r>
              <a:rPr lang="en-US" sz="2200" b="1" dirty="0"/>
              <a:t>π</a:t>
            </a:r>
            <a:r>
              <a:rPr lang="en-US" sz="2200" b="1" dirty="0" err="1"/>
              <a:t>ιφάνει</a:t>
            </a:r>
            <a:r>
              <a:rPr lang="en-US" sz="2200" b="1" dirty="0"/>
              <a:t>α</a:t>
            </a:r>
            <a:r>
              <a:rPr lang="en-US" sz="2200" b="1" dirty="0" err="1"/>
              <a:t>ς</a:t>
            </a:r>
            <a:r>
              <a:rPr lang="en-US" sz="2200" b="1" dirty="0"/>
              <a:t> </a:t>
            </a:r>
            <a:r>
              <a:rPr lang="en-US" sz="2200" b="1" dirty="0" err="1"/>
              <a:t>εργ</a:t>
            </a:r>
            <a:r>
              <a:rPr lang="en-US" sz="2200" b="1" dirty="0"/>
              <a:t>α</a:t>
            </a:r>
            <a:r>
              <a:rPr lang="en-US" sz="2200" b="1" dirty="0" err="1"/>
              <a:t>σί</a:t>
            </a:r>
            <a:r>
              <a:rPr lang="en-US" sz="2200" b="1" dirty="0"/>
              <a:t>α</a:t>
            </a:r>
            <a:r>
              <a:rPr lang="en-US" sz="2200" b="1" dirty="0" err="1"/>
              <a:t>ς</a:t>
            </a:r>
            <a:r>
              <a:rPr lang="en-US" sz="2200" b="1" dirty="0"/>
              <a:t> απ</a:t>
            </a:r>
            <a:r>
              <a:rPr lang="en-US" sz="2200" b="1" dirty="0" err="1"/>
              <a:t>ό</a:t>
            </a:r>
            <a:r>
              <a:rPr lang="en-US" sz="2200" b="1" dirty="0"/>
              <a:t> </a:t>
            </a:r>
            <a:r>
              <a:rPr lang="en-US" sz="2200" b="1" dirty="0" err="1" smtClean="0"/>
              <a:t>το</a:t>
            </a:r>
            <a:endParaRPr lang="en-US" sz="2200" b="1" dirty="0"/>
          </a:p>
          <a:p>
            <a:pPr algn="ctr">
              <a:lnSpc>
                <a:spcPct val="100000"/>
              </a:lnSpc>
            </a:pPr>
            <a:r>
              <a:rPr lang="en-US" sz="2200" b="1" dirty="0" smtClean="0"/>
              <a:t>System </a:t>
            </a:r>
            <a:r>
              <a:rPr lang="en-US" sz="2200" b="1" dirty="0"/>
              <a:t>Settings</a:t>
            </a:r>
            <a:endParaRPr dirty="0"/>
          </a:p>
        </p:txBody>
      </p:sp>
      <p:pic>
        <p:nvPicPr>
          <p:cNvPr id="140" name="Picture 139"/>
          <p:cNvPicPr/>
          <p:nvPr/>
        </p:nvPicPr>
        <p:blipFill>
          <a:blip r:embed="rId2"/>
          <a:stretch>
            <a:fillRect/>
          </a:stretch>
        </p:blipFill>
        <p:spPr>
          <a:xfrm>
            <a:off x="1362600" y="1645920"/>
            <a:ext cx="923400" cy="723600"/>
          </a:xfrm>
          <a:prstGeom prst="rect">
            <a:avLst/>
          </a:prstGeom>
        </p:spPr>
      </p:pic>
      <p:pic>
        <p:nvPicPr>
          <p:cNvPr id="141" name="Picture 140"/>
          <p:cNvPicPr/>
          <p:nvPr/>
        </p:nvPicPr>
        <p:blipFill>
          <a:blip r:embed="rId3"/>
          <a:stretch>
            <a:fillRect/>
          </a:stretch>
        </p:blipFill>
        <p:spPr>
          <a:xfrm>
            <a:off x="444240" y="1661400"/>
            <a:ext cx="561600" cy="533160"/>
          </a:xfrm>
          <a:prstGeom prst="rect">
            <a:avLst/>
          </a:prstGeom>
        </p:spPr>
      </p:pic>
      <p:pic>
        <p:nvPicPr>
          <p:cNvPr id="142" name="Picture 141"/>
          <p:cNvPicPr/>
          <p:nvPr/>
        </p:nvPicPr>
        <p:blipFill>
          <a:blip r:embed="rId4"/>
          <a:stretch>
            <a:fillRect/>
          </a:stretch>
        </p:blipFill>
        <p:spPr>
          <a:xfrm>
            <a:off x="2651760" y="1652040"/>
            <a:ext cx="7114680" cy="5571720"/>
          </a:xfrm>
          <a:prstGeom prst="rect">
            <a:avLst/>
          </a:prstGeom>
        </p:spPr>
      </p:pic>
      <p:sp>
        <p:nvSpPr>
          <p:cNvPr id="143" name="CustomShape 2"/>
          <p:cNvSpPr/>
          <p:nvPr/>
        </p:nvSpPr>
        <p:spPr>
          <a:xfrm>
            <a:off x="4754880" y="5486400"/>
            <a:ext cx="914400" cy="640080"/>
          </a:xfrm>
          <a:prstGeom prst="donut">
            <a:avLst>
              <a:gd name="adj" fmla="val 1008"/>
            </a:avLst>
          </a:prstGeom>
          <a:solidFill>
            <a:srgbClr val="FF0000"/>
          </a:solidFill>
          <a:ln>
            <a:solidFill>
              <a:srgbClr val="808080"/>
            </a:solidFill>
          </a:ln>
        </p:spPr>
      </p:sp>
      <p:sp>
        <p:nvSpPr>
          <p:cNvPr id="7" name="Rectangle 6"/>
          <p:cNvSpPr/>
          <p:nvPr/>
        </p:nvSpPr>
        <p:spPr>
          <a:xfrm>
            <a:off x="444241" y="2969432"/>
            <a:ext cx="2028918" cy="1200329"/>
          </a:xfrm>
          <a:prstGeom prst="rect">
            <a:avLst/>
          </a:prstGeom>
        </p:spPr>
        <p:txBody>
          <a:bodyPr wrap="square">
            <a:spAutoFit/>
          </a:bodyPr>
          <a:lstStyle/>
          <a:p>
            <a:pPr algn="just"/>
            <a:r>
              <a:rPr lang="el-GR" dirty="0"/>
              <a:t>Από </a:t>
            </a:r>
            <a:r>
              <a:rPr lang="el-GR" dirty="0" smtClean="0"/>
              <a:t>την μπάρα επιλέγω </a:t>
            </a:r>
            <a:r>
              <a:rPr lang="en-GB" dirty="0"/>
              <a:t>S</a:t>
            </a:r>
            <a:r>
              <a:rPr lang="en-GB" dirty="0" smtClean="0"/>
              <a:t>ystem </a:t>
            </a:r>
            <a:r>
              <a:rPr lang="en-GB" dirty="0"/>
              <a:t>S</a:t>
            </a:r>
            <a:r>
              <a:rPr lang="en-GB" dirty="0" smtClean="0"/>
              <a:t>ettings &amp; </a:t>
            </a:r>
            <a:r>
              <a:rPr lang="el-GR" dirty="0" smtClean="0"/>
              <a:t>μετά</a:t>
            </a:r>
            <a:endParaRPr lang="en-GB" dirty="0"/>
          </a:p>
          <a:p>
            <a:pPr algn="just"/>
            <a:r>
              <a:rPr lang="en-GB" dirty="0" smtClean="0"/>
              <a:t>Appearance</a:t>
            </a:r>
            <a:endParaRPr lang="el-G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Shape 1"/>
          <p:cNvSpPr txBox="1"/>
          <p:nvPr/>
        </p:nvSpPr>
        <p:spPr>
          <a:xfrm>
            <a:off x="251640" y="365760"/>
            <a:ext cx="9565020" cy="715320"/>
          </a:xfrm>
          <a:prstGeom prst="rect">
            <a:avLst/>
          </a:prstGeom>
        </p:spPr>
        <p:txBody>
          <a:bodyPr wrap="none" lIns="90000" tIns="45000" rIns="90000" bIns="45000"/>
          <a:lstStyle/>
          <a:p>
            <a:pPr algn="ctr">
              <a:lnSpc>
                <a:spcPct val="100000"/>
              </a:lnSpc>
            </a:pPr>
            <a:r>
              <a:rPr lang="en-US" sz="2200" b="1" dirty="0" err="1"/>
              <a:t>Αλλ</a:t>
            </a:r>
            <a:r>
              <a:rPr lang="en-US" sz="2200" b="1" dirty="0"/>
              <a:t>α</a:t>
            </a:r>
            <a:r>
              <a:rPr lang="en-US" sz="2200" b="1" dirty="0" err="1"/>
              <a:t>γή</a:t>
            </a:r>
            <a:r>
              <a:rPr lang="en-US" sz="2200" b="1" dirty="0"/>
              <a:t> </a:t>
            </a:r>
            <a:r>
              <a:rPr lang="en-US" sz="2200" b="1" dirty="0" err="1"/>
              <a:t>εμφάνισης</a:t>
            </a:r>
            <a:r>
              <a:rPr lang="en-US" sz="2200" b="1" dirty="0"/>
              <a:t> (Appearance) </a:t>
            </a:r>
            <a:r>
              <a:rPr lang="en-US" sz="2200" b="1" dirty="0" err="1"/>
              <a:t>της</a:t>
            </a:r>
            <a:r>
              <a:rPr lang="en-US" sz="2200" b="1" dirty="0"/>
              <a:t> </a:t>
            </a:r>
            <a:r>
              <a:rPr lang="en-US" sz="2200" b="1" dirty="0" err="1"/>
              <a:t>ε</a:t>
            </a:r>
            <a:r>
              <a:rPr lang="en-US" sz="2200" b="1" dirty="0"/>
              <a:t>π</a:t>
            </a:r>
            <a:r>
              <a:rPr lang="en-US" sz="2200" b="1" dirty="0" err="1"/>
              <a:t>ιφάνει</a:t>
            </a:r>
            <a:r>
              <a:rPr lang="en-US" sz="2200" b="1" dirty="0"/>
              <a:t>α</a:t>
            </a:r>
            <a:r>
              <a:rPr lang="en-US" sz="2200" b="1" dirty="0" err="1"/>
              <a:t>ς</a:t>
            </a:r>
            <a:r>
              <a:rPr lang="en-US" sz="2200" b="1" dirty="0"/>
              <a:t> </a:t>
            </a:r>
            <a:r>
              <a:rPr lang="en-US" sz="2200" b="1" dirty="0" err="1"/>
              <a:t>εργ</a:t>
            </a:r>
            <a:r>
              <a:rPr lang="en-US" sz="2200" b="1" dirty="0"/>
              <a:t>α</a:t>
            </a:r>
            <a:r>
              <a:rPr lang="en-US" sz="2200" b="1" dirty="0" err="1"/>
              <a:t>σί</a:t>
            </a:r>
            <a:r>
              <a:rPr lang="en-US" sz="2200" b="1" dirty="0"/>
              <a:t>α</a:t>
            </a:r>
            <a:r>
              <a:rPr lang="en-US" sz="2200" b="1" dirty="0" err="1"/>
              <a:t>ς</a:t>
            </a:r>
            <a:r>
              <a:rPr lang="en-US" sz="2200" b="1" dirty="0"/>
              <a:t> απ</a:t>
            </a:r>
            <a:r>
              <a:rPr lang="en-US" sz="2200" b="1" dirty="0" err="1"/>
              <a:t>ό</a:t>
            </a:r>
            <a:r>
              <a:rPr lang="en-US" sz="2200" b="1" dirty="0"/>
              <a:t> </a:t>
            </a:r>
            <a:r>
              <a:rPr lang="en-US" sz="2200" b="1" dirty="0" err="1" smtClean="0"/>
              <a:t>το</a:t>
            </a:r>
            <a:endParaRPr lang="en-US" sz="2200" b="1" dirty="0"/>
          </a:p>
          <a:p>
            <a:pPr algn="ctr">
              <a:lnSpc>
                <a:spcPct val="100000"/>
              </a:lnSpc>
            </a:pPr>
            <a:r>
              <a:rPr lang="en-US" sz="2200" b="1" dirty="0" smtClean="0"/>
              <a:t>System </a:t>
            </a:r>
            <a:r>
              <a:rPr lang="en-US" sz="2200" b="1" dirty="0"/>
              <a:t>Settings</a:t>
            </a:r>
            <a:endParaRPr dirty="0"/>
          </a:p>
        </p:txBody>
      </p:sp>
      <p:pic>
        <p:nvPicPr>
          <p:cNvPr id="145" name="Picture 144"/>
          <p:cNvPicPr/>
          <p:nvPr/>
        </p:nvPicPr>
        <p:blipFill>
          <a:blip r:embed="rId2"/>
          <a:stretch>
            <a:fillRect/>
          </a:stretch>
        </p:blipFill>
        <p:spPr>
          <a:xfrm>
            <a:off x="1362600" y="1645920"/>
            <a:ext cx="923400" cy="723600"/>
          </a:xfrm>
          <a:prstGeom prst="rect">
            <a:avLst/>
          </a:prstGeom>
        </p:spPr>
      </p:pic>
      <p:pic>
        <p:nvPicPr>
          <p:cNvPr id="146" name="Picture 145"/>
          <p:cNvPicPr/>
          <p:nvPr/>
        </p:nvPicPr>
        <p:blipFill>
          <a:blip r:embed="rId3"/>
          <a:stretch>
            <a:fillRect/>
          </a:stretch>
        </p:blipFill>
        <p:spPr>
          <a:xfrm>
            <a:off x="444240" y="1661400"/>
            <a:ext cx="561600" cy="533160"/>
          </a:xfrm>
          <a:prstGeom prst="rect">
            <a:avLst/>
          </a:prstGeom>
        </p:spPr>
      </p:pic>
      <p:pic>
        <p:nvPicPr>
          <p:cNvPr id="147" name="Picture 146"/>
          <p:cNvPicPr/>
          <p:nvPr/>
        </p:nvPicPr>
        <p:blipFill>
          <a:blip r:embed="rId4"/>
          <a:stretch>
            <a:fillRect/>
          </a:stretch>
        </p:blipFill>
        <p:spPr>
          <a:xfrm>
            <a:off x="251640" y="3246480"/>
            <a:ext cx="4686120" cy="2971440"/>
          </a:xfrm>
          <a:prstGeom prst="rect">
            <a:avLst/>
          </a:prstGeom>
        </p:spPr>
      </p:pic>
      <p:sp>
        <p:nvSpPr>
          <p:cNvPr id="148" name="CustomShape 2"/>
          <p:cNvSpPr/>
          <p:nvPr/>
        </p:nvSpPr>
        <p:spPr>
          <a:xfrm>
            <a:off x="365760" y="5394960"/>
            <a:ext cx="457200" cy="365760"/>
          </a:xfrm>
          <a:prstGeom prst="donut">
            <a:avLst>
              <a:gd name="adj" fmla="val 1008"/>
            </a:avLst>
          </a:prstGeom>
          <a:solidFill>
            <a:srgbClr val="FF0000"/>
          </a:solidFill>
          <a:ln>
            <a:solidFill>
              <a:srgbClr val="808080"/>
            </a:solidFill>
          </a:ln>
        </p:spPr>
      </p:sp>
      <p:pic>
        <p:nvPicPr>
          <p:cNvPr id="149" name="Picture 148"/>
          <p:cNvPicPr/>
          <p:nvPr/>
        </p:nvPicPr>
        <p:blipFill>
          <a:blip r:embed="rId5"/>
          <a:stretch>
            <a:fillRect/>
          </a:stretch>
        </p:blipFill>
        <p:spPr>
          <a:xfrm>
            <a:off x="5299920" y="2560320"/>
            <a:ext cx="4667040" cy="4171680"/>
          </a:xfrm>
          <a:prstGeom prst="rect">
            <a:avLst/>
          </a:prstGeom>
        </p:spPr>
      </p:pic>
      <p:pic>
        <p:nvPicPr>
          <p:cNvPr id="150" name="Picture 149"/>
          <p:cNvPicPr/>
          <p:nvPr/>
        </p:nvPicPr>
        <p:blipFill>
          <a:blip r:embed="rId6"/>
          <a:stretch>
            <a:fillRect/>
          </a:stretch>
        </p:blipFill>
        <p:spPr>
          <a:xfrm>
            <a:off x="2760840" y="1371600"/>
            <a:ext cx="1628280" cy="118872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Ένταση φωτεινότητας οθόνης / Screen Saver / κλείδωμα οθόνης</a:t>
            </a:r>
            <a:endParaRPr/>
          </a:p>
        </p:txBody>
      </p:sp>
      <p:pic>
        <p:nvPicPr>
          <p:cNvPr id="152" name="Picture 151"/>
          <p:cNvPicPr/>
          <p:nvPr/>
        </p:nvPicPr>
        <p:blipFill>
          <a:blip r:embed="rId2"/>
          <a:stretch>
            <a:fillRect/>
          </a:stretch>
        </p:blipFill>
        <p:spPr>
          <a:xfrm>
            <a:off x="444240" y="1661400"/>
            <a:ext cx="561600" cy="533160"/>
          </a:xfrm>
          <a:prstGeom prst="rect">
            <a:avLst/>
          </a:prstGeom>
        </p:spPr>
      </p:pic>
      <p:pic>
        <p:nvPicPr>
          <p:cNvPr id="153" name="Picture 152"/>
          <p:cNvPicPr/>
          <p:nvPr/>
        </p:nvPicPr>
        <p:blipFill>
          <a:blip r:embed="rId3"/>
          <a:stretch>
            <a:fillRect/>
          </a:stretch>
        </p:blipFill>
        <p:spPr>
          <a:xfrm>
            <a:off x="1596600" y="1501560"/>
            <a:ext cx="963720" cy="1058760"/>
          </a:xfrm>
          <a:prstGeom prst="rect">
            <a:avLst/>
          </a:prstGeom>
        </p:spPr>
      </p:pic>
      <p:pic>
        <p:nvPicPr>
          <p:cNvPr id="154" name="Picture 153"/>
          <p:cNvPicPr/>
          <p:nvPr/>
        </p:nvPicPr>
        <p:blipFill>
          <a:blip r:embed="rId4"/>
          <a:stretch>
            <a:fillRect/>
          </a:stretch>
        </p:blipFill>
        <p:spPr>
          <a:xfrm>
            <a:off x="2743200" y="1554480"/>
            <a:ext cx="6981480" cy="3238200"/>
          </a:xfrm>
          <a:prstGeom prst="rect">
            <a:avLst/>
          </a:prstGeom>
        </p:spPr>
      </p:pic>
      <p:sp>
        <p:nvSpPr>
          <p:cNvPr id="6" name="Rectangle 5"/>
          <p:cNvSpPr/>
          <p:nvPr/>
        </p:nvSpPr>
        <p:spPr>
          <a:xfrm>
            <a:off x="444241" y="2969432"/>
            <a:ext cx="2028918" cy="1477328"/>
          </a:xfrm>
          <a:prstGeom prst="rect">
            <a:avLst/>
          </a:prstGeom>
        </p:spPr>
        <p:txBody>
          <a:bodyPr wrap="square">
            <a:spAutoFit/>
          </a:bodyPr>
          <a:lstStyle/>
          <a:p>
            <a:pPr algn="just"/>
            <a:r>
              <a:rPr lang="el-GR" dirty="0"/>
              <a:t>Από </a:t>
            </a:r>
            <a:r>
              <a:rPr lang="el-GR" dirty="0" smtClean="0"/>
              <a:t>την μπάρα επιλέγω </a:t>
            </a:r>
            <a:r>
              <a:rPr lang="en-GB" dirty="0"/>
              <a:t>S</a:t>
            </a:r>
            <a:r>
              <a:rPr lang="en-GB" dirty="0" smtClean="0"/>
              <a:t>ystem </a:t>
            </a:r>
            <a:r>
              <a:rPr lang="en-GB" dirty="0"/>
              <a:t>S</a:t>
            </a:r>
            <a:r>
              <a:rPr lang="en-GB" dirty="0" smtClean="0"/>
              <a:t>ettings &amp; </a:t>
            </a:r>
            <a:r>
              <a:rPr lang="el-GR" dirty="0" smtClean="0"/>
              <a:t>μετά</a:t>
            </a:r>
            <a:endParaRPr lang="en-GB" dirty="0"/>
          </a:p>
          <a:p>
            <a:pPr algn="just"/>
            <a:r>
              <a:rPr lang="en-GB" dirty="0" smtClean="0"/>
              <a:t>Brightness and Lock</a:t>
            </a:r>
            <a:endParaRPr lang="el-G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b="1" dirty="0" smtClean="0">
                <a:latin typeface="Arial"/>
                <a:cs typeface="Arial"/>
              </a:rPr>
              <a:t>Unix</a:t>
            </a:r>
            <a:endParaRPr lang="en-US" sz="2800" b="1" dirty="0">
              <a:latin typeface="Arial"/>
              <a:cs typeface="Arial"/>
            </a:endParaRPr>
          </a:p>
        </p:txBody>
      </p:sp>
      <p:sp>
        <p:nvSpPr>
          <p:cNvPr id="3" name="Content Placeholder 2"/>
          <p:cNvSpPr>
            <a:spLocks noGrp="1"/>
          </p:cNvSpPr>
          <p:nvPr>
            <p:ph idx="4294967295"/>
          </p:nvPr>
        </p:nvSpPr>
        <p:spPr>
          <a:xfrm>
            <a:off x="504031" y="1345622"/>
            <a:ext cx="9072563" cy="5669756"/>
          </a:xfrm>
          <a:prstGeom prst="rect">
            <a:avLst/>
          </a:prstGeom>
        </p:spPr>
        <p:txBody>
          <a:bodyPr wrap="square" lIns="100794" tIns="50397" rIns="100794" bIns="50397">
            <a:normAutofit fontScale="85000" lnSpcReduction="20000"/>
          </a:bodyPr>
          <a:lstStyle/>
          <a:p>
            <a:pPr algn="just"/>
            <a:r>
              <a:rPr lang="el-GR" sz="2000" dirty="0" smtClean="0">
                <a:latin typeface="Arial"/>
                <a:cs typeface="Arial"/>
              </a:rPr>
              <a:t>Το </a:t>
            </a:r>
            <a:r>
              <a:rPr lang="en-US" sz="2000" dirty="0" smtClean="0">
                <a:latin typeface="Arial"/>
                <a:cs typeface="Arial"/>
              </a:rPr>
              <a:t>Unix</a:t>
            </a:r>
            <a:r>
              <a:rPr lang="el-GR" sz="2000" dirty="0" smtClean="0">
                <a:latin typeface="Arial"/>
                <a:cs typeface="Arial"/>
              </a:rPr>
              <a:t> είναι ένα λειτουργικό σύστημα που αναπτύχθηκε το 1969 στα </a:t>
            </a:r>
            <a:r>
              <a:rPr lang="en-GB" sz="2000" dirty="0" smtClean="0">
                <a:latin typeface="Arial"/>
                <a:cs typeface="Arial"/>
              </a:rPr>
              <a:t>Bell labs </a:t>
            </a:r>
            <a:r>
              <a:rPr lang="el-GR" sz="2000" dirty="0" smtClean="0">
                <a:latin typeface="Arial"/>
                <a:cs typeface="Arial"/>
              </a:rPr>
              <a:t>της εταιρίας </a:t>
            </a:r>
            <a:r>
              <a:rPr lang="en-GB" sz="2000" dirty="0" smtClean="0">
                <a:latin typeface="Arial"/>
                <a:cs typeface="Arial"/>
              </a:rPr>
              <a:t>AT &amp; T, </a:t>
            </a:r>
            <a:r>
              <a:rPr lang="el-GR" sz="2000" dirty="0" smtClean="0">
                <a:latin typeface="Arial"/>
                <a:cs typeface="Arial"/>
              </a:rPr>
              <a:t>από τους </a:t>
            </a:r>
            <a:r>
              <a:rPr lang="en-GB" sz="2000" dirty="0" smtClean="0">
                <a:latin typeface="Arial"/>
                <a:cs typeface="Arial"/>
              </a:rPr>
              <a:t>Dennis Richie &amp; Ken Thompson.</a:t>
            </a:r>
            <a:r>
              <a:rPr lang="el-GR" sz="2000" dirty="0" smtClean="0">
                <a:latin typeface="Arial"/>
                <a:cs typeface="Arial"/>
              </a:rPr>
              <a:t> Γράφτηκε στην γλώσσα προγραμματισμού </a:t>
            </a:r>
            <a:r>
              <a:rPr lang="en-GB" sz="2000" dirty="0" smtClean="0">
                <a:latin typeface="Arial"/>
                <a:cs typeface="Arial"/>
              </a:rPr>
              <a:t>C </a:t>
            </a:r>
            <a:r>
              <a:rPr lang="el-GR" sz="2000" dirty="0" smtClean="0">
                <a:latin typeface="Arial"/>
                <a:cs typeface="Arial"/>
              </a:rPr>
              <a:t>και σχεδιάστηκε για να μπορεί να μεταφερθεί σε διάφορους τύπους υπολογιστών.</a:t>
            </a:r>
            <a:endParaRPr lang="en-US" sz="2000" dirty="0" smtClean="0">
              <a:latin typeface="Arial"/>
              <a:cs typeface="Arial"/>
            </a:endParaRPr>
          </a:p>
          <a:p>
            <a:pPr algn="just"/>
            <a:endParaRPr lang="el-GR" sz="2000" dirty="0" smtClean="0">
              <a:latin typeface="Arial"/>
              <a:cs typeface="Arial"/>
            </a:endParaRPr>
          </a:p>
          <a:p>
            <a:pPr algn="just"/>
            <a:r>
              <a:rPr lang="el-GR" sz="2000" dirty="0" smtClean="0">
                <a:latin typeface="Arial"/>
                <a:cs typeface="Arial"/>
              </a:rPr>
              <a:t>Το 1974 έγινε διαθέσιμο σε κάποια μεγάλα πανεπιστήμια, όμως δεν ήταν ελεύθερο.</a:t>
            </a:r>
          </a:p>
          <a:p>
            <a:pPr algn="just"/>
            <a:endParaRPr lang="el-GR" sz="2000" dirty="0" smtClean="0">
              <a:latin typeface="Arial"/>
              <a:cs typeface="Arial"/>
            </a:endParaRPr>
          </a:p>
          <a:p>
            <a:pPr algn="just"/>
            <a:r>
              <a:rPr lang="el-GR" sz="2000" dirty="0" smtClean="0">
                <a:latin typeface="Arial"/>
                <a:cs typeface="Arial"/>
              </a:rPr>
              <a:t>Αργότερα, μεγάλες εταιρίες άρχισαν να παίρνουν άδειες για να το χρησιμοποιήσουν.</a:t>
            </a:r>
            <a:endParaRPr lang="en-US" sz="2000" dirty="0" smtClean="0">
              <a:latin typeface="Arial"/>
              <a:cs typeface="Arial"/>
            </a:endParaRPr>
          </a:p>
          <a:p>
            <a:pPr algn="just"/>
            <a:endParaRPr lang="el-GR" sz="2000" dirty="0" smtClean="0">
              <a:latin typeface="Arial"/>
              <a:cs typeface="Arial"/>
            </a:endParaRPr>
          </a:p>
          <a:p>
            <a:pPr algn="just"/>
            <a:r>
              <a:rPr lang="el-GR" sz="2000" b="1" u="sng" dirty="0" smtClean="0">
                <a:latin typeface="Arial"/>
                <a:cs typeface="Arial"/>
              </a:rPr>
              <a:t>Βασικά Χαρακτηριστκά</a:t>
            </a:r>
            <a:r>
              <a:rPr lang="en-GB" sz="2000" b="1" u="sng" dirty="0" smtClean="0">
                <a:latin typeface="Arial"/>
                <a:cs typeface="Arial"/>
              </a:rPr>
              <a:t>:</a:t>
            </a:r>
            <a:endParaRPr lang="el-GR" sz="2000" b="1" u="sng" dirty="0">
              <a:latin typeface="Arial"/>
              <a:cs typeface="Arial"/>
            </a:endParaRPr>
          </a:p>
          <a:p>
            <a:pPr algn="just"/>
            <a:endParaRPr lang="el-GR" sz="2000" dirty="0" smtClean="0">
              <a:latin typeface="Arial"/>
              <a:cs typeface="Arial"/>
            </a:endParaRPr>
          </a:p>
          <a:p>
            <a:pPr algn="just"/>
            <a:r>
              <a:rPr lang="el-GR" sz="2000" dirty="0" smtClean="0">
                <a:latin typeface="Arial"/>
                <a:cs typeface="Arial"/>
              </a:rPr>
              <a:t>Έχει </a:t>
            </a:r>
            <a:r>
              <a:rPr lang="el-GR" sz="2000" dirty="0">
                <a:latin typeface="Arial"/>
                <a:cs typeface="Arial"/>
              </a:rPr>
              <a:t>ιεραρχικό σύστημα καταλόγων </a:t>
            </a:r>
            <a:r>
              <a:rPr lang="en-GB" sz="2000" dirty="0">
                <a:latin typeface="Arial"/>
                <a:cs typeface="Arial"/>
              </a:rPr>
              <a:t>(file system) </a:t>
            </a:r>
            <a:r>
              <a:rPr lang="el-GR" sz="2000" dirty="0">
                <a:latin typeface="Arial"/>
                <a:cs typeface="Arial"/>
              </a:rPr>
              <a:t>και αντιμετωπίζει τις διάφορες συσκευές (π.χ. </a:t>
            </a:r>
            <a:r>
              <a:rPr lang="en-US" sz="2000" dirty="0">
                <a:latin typeface="Arial"/>
                <a:cs typeface="Arial"/>
              </a:rPr>
              <a:t>T</a:t>
            </a:r>
            <a:r>
              <a:rPr lang="en-GB" sz="2000" dirty="0" err="1">
                <a:latin typeface="Arial"/>
                <a:cs typeface="Arial"/>
              </a:rPr>
              <a:t>erminal</a:t>
            </a:r>
            <a:r>
              <a:rPr lang="en-GB" sz="2000" dirty="0">
                <a:latin typeface="Arial"/>
                <a:cs typeface="Arial"/>
              </a:rPr>
              <a:t>, </a:t>
            </a:r>
            <a:r>
              <a:rPr lang="el-GR" sz="2000" dirty="0">
                <a:latin typeface="Arial"/>
                <a:cs typeface="Arial"/>
              </a:rPr>
              <a:t>εκτυπωτή) ως αρχεία από τα οποία διαβάζει ή γράφει δεδομένα.</a:t>
            </a:r>
          </a:p>
          <a:p>
            <a:pPr algn="just"/>
            <a:endParaRPr lang="el-GR" sz="2000" dirty="0" smtClean="0">
              <a:latin typeface="Arial"/>
              <a:cs typeface="Arial"/>
            </a:endParaRPr>
          </a:p>
          <a:p>
            <a:pPr algn="just"/>
            <a:r>
              <a:rPr lang="el-GR" sz="2000" dirty="0" smtClean="0">
                <a:latin typeface="Arial"/>
                <a:cs typeface="Arial"/>
              </a:rPr>
              <a:t>Δεδομένα </a:t>
            </a:r>
            <a:r>
              <a:rPr lang="el-GR" sz="2000" dirty="0">
                <a:latin typeface="Arial"/>
                <a:cs typeface="Arial"/>
              </a:rPr>
              <a:t>και </a:t>
            </a:r>
            <a:r>
              <a:rPr lang="en-GB" sz="2000" dirty="0">
                <a:latin typeface="Arial"/>
                <a:cs typeface="Arial"/>
              </a:rPr>
              <a:t>configuration files </a:t>
            </a:r>
            <a:r>
              <a:rPr lang="el-GR" sz="2000" dirty="0">
                <a:latin typeface="Arial"/>
                <a:cs typeface="Arial"/>
              </a:rPr>
              <a:t>αποθηκεύονται σε μορφή κειμένου που διαβάζεται από τον άνθρωπο </a:t>
            </a:r>
            <a:r>
              <a:rPr lang="en-GB" sz="2000" dirty="0">
                <a:latin typeface="Arial"/>
                <a:cs typeface="Arial"/>
              </a:rPr>
              <a:t>(plain text).</a:t>
            </a:r>
            <a:endParaRPr lang="el-GR" sz="2000" dirty="0">
              <a:latin typeface="Arial"/>
              <a:cs typeface="Arial"/>
            </a:endParaRPr>
          </a:p>
          <a:p>
            <a:pPr algn="just"/>
            <a:endParaRPr lang="el-GR" sz="2000" dirty="0" smtClean="0">
              <a:latin typeface="Arial"/>
              <a:cs typeface="Arial"/>
            </a:endParaRPr>
          </a:p>
          <a:p>
            <a:pPr algn="just"/>
            <a:r>
              <a:rPr lang="el-GR" sz="2000" dirty="0" smtClean="0">
                <a:latin typeface="Arial"/>
                <a:cs typeface="Arial"/>
              </a:rPr>
              <a:t>Πολλά </a:t>
            </a:r>
            <a:r>
              <a:rPr lang="el-GR" sz="2000" dirty="0">
                <a:latin typeface="Arial"/>
                <a:cs typeface="Arial"/>
              </a:rPr>
              <a:t>μικρά προγράμματα μπορούν να ενωθούν/συνδυαστούν για να παράξουν κάτι.</a:t>
            </a:r>
          </a:p>
          <a:p>
            <a:pPr algn="just"/>
            <a:endParaRPr lang="el-GR" sz="2000" dirty="0" smtClean="0">
              <a:latin typeface="Arial"/>
              <a:cs typeface="Arial"/>
            </a:endParaRPr>
          </a:p>
          <a:p>
            <a:pPr algn="just"/>
            <a:r>
              <a:rPr lang="el-GR" sz="2000" dirty="0" smtClean="0">
                <a:latin typeface="Arial"/>
                <a:cs typeface="Arial"/>
              </a:rPr>
              <a:t>Το </a:t>
            </a:r>
            <a:r>
              <a:rPr lang="en-GB" sz="2000" dirty="0">
                <a:latin typeface="Arial"/>
                <a:cs typeface="Arial"/>
              </a:rPr>
              <a:t>Unix OS </a:t>
            </a:r>
            <a:r>
              <a:rPr lang="el-GR" sz="2000" dirty="0">
                <a:latin typeface="Arial"/>
                <a:cs typeface="Arial"/>
              </a:rPr>
              <a:t>αποτελείται από πολλά μικρά προγράμματα που επιτελούν συγκεκριμένες λειτουργίες και από ένα κεντρικό πρόγραμμα ελέγχου που ονομάζεται </a:t>
            </a:r>
            <a:r>
              <a:rPr lang="en-GB" sz="2000" dirty="0">
                <a:latin typeface="Arial"/>
                <a:cs typeface="Arial"/>
              </a:rPr>
              <a:t>Kernel.</a:t>
            </a:r>
          </a:p>
          <a:p>
            <a:pPr algn="just"/>
            <a:endParaRPr lang="en-US" sz="2000" dirty="0" smtClean="0">
              <a:latin typeface="Arial"/>
              <a:cs typeface="Arial"/>
            </a:endParaRPr>
          </a:p>
          <a:p>
            <a:pPr algn="just"/>
            <a:r>
              <a:rPr lang="el-GR" sz="2000" dirty="0" smtClean="0">
                <a:latin typeface="Arial"/>
                <a:cs typeface="Arial"/>
              </a:rPr>
              <a:t>Επιτρέπει πολλούς χρήστες ταυτόχρονα.</a:t>
            </a:r>
          </a:p>
          <a:p>
            <a:pPr algn="just"/>
            <a:endParaRPr lang="el-GR" sz="2000" dirty="0" smtClean="0">
              <a:latin typeface="Arial"/>
              <a:cs typeface="Arial"/>
            </a:endParaRPr>
          </a:p>
          <a:p>
            <a:pPr algn="just"/>
            <a:r>
              <a:rPr lang="el-GR" sz="2000" dirty="0" smtClean="0">
                <a:latin typeface="Arial"/>
                <a:cs typeface="Arial"/>
              </a:rPr>
              <a:t>Επιτρέπει πολλές λειτουργίες να γίνονται ταυτόχρονα.</a:t>
            </a:r>
            <a:endParaRPr lang="en-US" sz="2000" dirty="0">
              <a:latin typeface="Arial"/>
              <a:cs typeface="Arial"/>
            </a:endParaRPr>
          </a:p>
        </p:txBody>
      </p:sp>
    </p:spTree>
    <p:extLst>
      <p:ext uri="{BB962C8B-B14F-4D97-AF65-F5344CB8AC3E}">
        <p14:creationId xmlns:p14="http://schemas.microsoft.com/office/powerpoint/2010/main" val="2663838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Ρυθμίσεις ποντικιού </a:t>
            </a:r>
            <a:endParaRPr/>
          </a:p>
        </p:txBody>
      </p:sp>
      <p:pic>
        <p:nvPicPr>
          <p:cNvPr id="156" name="Picture 155"/>
          <p:cNvPicPr/>
          <p:nvPr/>
        </p:nvPicPr>
        <p:blipFill>
          <a:blip r:embed="rId2"/>
          <a:stretch>
            <a:fillRect/>
          </a:stretch>
        </p:blipFill>
        <p:spPr>
          <a:xfrm>
            <a:off x="444240" y="1661400"/>
            <a:ext cx="561600" cy="533160"/>
          </a:xfrm>
          <a:prstGeom prst="rect">
            <a:avLst/>
          </a:prstGeom>
        </p:spPr>
      </p:pic>
      <p:pic>
        <p:nvPicPr>
          <p:cNvPr id="157" name="Picture 156"/>
          <p:cNvPicPr/>
          <p:nvPr/>
        </p:nvPicPr>
        <p:blipFill>
          <a:blip r:embed="rId3"/>
          <a:stretch>
            <a:fillRect/>
          </a:stretch>
        </p:blipFill>
        <p:spPr>
          <a:xfrm>
            <a:off x="1640520" y="1463040"/>
            <a:ext cx="1194120" cy="1188720"/>
          </a:xfrm>
          <a:prstGeom prst="rect">
            <a:avLst/>
          </a:prstGeom>
        </p:spPr>
      </p:pic>
      <p:pic>
        <p:nvPicPr>
          <p:cNvPr id="158" name="Picture 157"/>
          <p:cNvPicPr/>
          <p:nvPr/>
        </p:nvPicPr>
        <p:blipFill>
          <a:blip r:embed="rId4"/>
          <a:stretch>
            <a:fillRect/>
          </a:stretch>
        </p:blipFill>
        <p:spPr>
          <a:xfrm>
            <a:off x="3042720" y="1554480"/>
            <a:ext cx="6924240" cy="48096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Ρυθμίσεις Δικτύου</a:t>
            </a:r>
            <a:endParaRPr/>
          </a:p>
        </p:txBody>
      </p:sp>
      <p:pic>
        <p:nvPicPr>
          <p:cNvPr id="160" name="Picture 159"/>
          <p:cNvPicPr/>
          <p:nvPr/>
        </p:nvPicPr>
        <p:blipFill>
          <a:blip r:embed="rId2"/>
          <a:stretch>
            <a:fillRect/>
          </a:stretch>
        </p:blipFill>
        <p:spPr>
          <a:xfrm>
            <a:off x="444240" y="1661400"/>
            <a:ext cx="561600" cy="533160"/>
          </a:xfrm>
          <a:prstGeom prst="rect">
            <a:avLst/>
          </a:prstGeom>
        </p:spPr>
      </p:pic>
      <p:pic>
        <p:nvPicPr>
          <p:cNvPr id="161" name="Picture 160"/>
          <p:cNvPicPr/>
          <p:nvPr/>
        </p:nvPicPr>
        <p:blipFill>
          <a:blip r:embed="rId3"/>
          <a:stretch>
            <a:fillRect/>
          </a:stretch>
        </p:blipFill>
        <p:spPr>
          <a:xfrm>
            <a:off x="1554480" y="1554480"/>
            <a:ext cx="1188720" cy="1097280"/>
          </a:xfrm>
          <a:prstGeom prst="rect">
            <a:avLst/>
          </a:prstGeom>
        </p:spPr>
      </p:pic>
      <p:sp>
        <p:nvSpPr>
          <p:cNvPr id="162" name="TextShape 2"/>
          <p:cNvSpPr txBox="1"/>
          <p:nvPr/>
        </p:nvSpPr>
        <p:spPr>
          <a:xfrm>
            <a:off x="370800" y="4278960"/>
            <a:ext cx="3561120" cy="2121840"/>
          </a:xfrm>
          <a:prstGeom prst="rect">
            <a:avLst/>
          </a:prstGeom>
        </p:spPr>
        <p:txBody>
          <a:bodyPr wrap="none" lIns="90000" tIns="45000" rIns="90000" bIns="45000"/>
          <a:lstStyle/>
          <a:p>
            <a:pPr algn="just">
              <a:lnSpc>
                <a:spcPct val="100000"/>
              </a:lnSpc>
            </a:pPr>
            <a:r>
              <a:rPr lang="en-US" sz="1600"/>
              <a:t>Hardware Address = MAC Address</a:t>
            </a:r>
            <a:endParaRPr/>
          </a:p>
          <a:p>
            <a:pPr algn="just">
              <a:lnSpc>
                <a:spcPct val="100000"/>
              </a:lnSpc>
            </a:pPr>
            <a:r>
              <a:rPr lang="en-US" sz="1600"/>
              <a:t>IP Address</a:t>
            </a:r>
            <a:endParaRPr/>
          </a:p>
          <a:p>
            <a:pPr algn="just">
              <a:lnSpc>
                <a:spcPct val="100000"/>
              </a:lnSpc>
            </a:pPr>
            <a:r>
              <a:rPr lang="en-US" sz="1600"/>
              <a:t>Subnet Mask</a:t>
            </a:r>
            <a:endParaRPr/>
          </a:p>
          <a:p>
            <a:pPr algn="just">
              <a:lnSpc>
                <a:spcPct val="100000"/>
              </a:lnSpc>
            </a:pPr>
            <a:r>
              <a:rPr lang="en-US" sz="1600"/>
              <a:t>Default Route</a:t>
            </a:r>
            <a:endParaRPr/>
          </a:p>
          <a:p>
            <a:pPr algn="just">
              <a:lnSpc>
                <a:spcPct val="100000"/>
              </a:lnSpc>
            </a:pPr>
            <a:r>
              <a:rPr lang="en-US" sz="1600"/>
              <a:t>DNS</a:t>
            </a:r>
            <a:endParaRPr/>
          </a:p>
          <a:p>
            <a:pPr algn="just">
              <a:lnSpc>
                <a:spcPct val="100000"/>
              </a:lnSpc>
            </a:pPr>
            <a:endParaRPr/>
          </a:p>
          <a:p>
            <a:pPr algn="just">
              <a:lnSpc>
                <a:spcPct val="100000"/>
              </a:lnSpc>
            </a:pPr>
            <a:r>
              <a:rPr lang="en-US" sz="1600"/>
              <a:t>Automatic DHCP</a:t>
            </a:r>
            <a:endParaRPr/>
          </a:p>
          <a:p>
            <a:pPr algn="just">
              <a:lnSpc>
                <a:spcPct val="100000"/>
              </a:lnSpc>
            </a:pPr>
            <a:endParaRPr/>
          </a:p>
          <a:p>
            <a:pPr algn="just">
              <a:lnSpc>
                <a:spcPct val="100000"/>
              </a:lnSpc>
            </a:pPr>
            <a:r>
              <a:rPr lang="en-US" sz="1600"/>
              <a:t>Manual IP</a:t>
            </a:r>
            <a:endParaRPr/>
          </a:p>
        </p:txBody>
      </p:sp>
      <p:pic>
        <p:nvPicPr>
          <p:cNvPr id="163" name="Picture 162"/>
          <p:cNvPicPr/>
          <p:nvPr/>
        </p:nvPicPr>
        <p:blipFill>
          <a:blip r:embed="rId4"/>
          <a:stretch>
            <a:fillRect/>
          </a:stretch>
        </p:blipFill>
        <p:spPr>
          <a:xfrm>
            <a:off x="4519080" y="1722600"/>
            <a:ext cx="3619080" cy="2666520"/>
          </a:xfrm>
          <a:prstGeom prst="rect">
            <a:avLst/>
          </a:prstGeom>
        </p:spPr>
      </p:pic>
      <p:sp>
        <p:nvSpPr>
          <p:cNvPr id="7" name="Rectangle 6"/>
          <p:cNvSpPr/>
          <p:nvPr/>
        </p:nvSpPr>
        <p:spPr>
          <a:xfrm>
            <a:off x="444241" y="2969432"/>
            <a:ext cx="3031548" cy="923330"/>
          </a:xfrm>
          <a:prstGeom prst="rect">
            <a:avLst/>
          </a:prstGeom>
        </p:spPr>
        <p:txBody>
          <a:bodyPr wrap="square">
            <a:spAutoFit/>
          </a:bodyPr>
          <a:lstStyle/>
          <a:p>
            <a:pPr algn="just"/>
            <a:r>
              <a:rPr lang="el-GR" dirty="0"/>
              <a:t>Από </a:t>
            </a:r>
            <a:r>
              <a:rPr lang="el-GR" dirty="0" smtClean="0"/>
              <a:t>την μπάρα επιλέγω </a:t>
            </a:r>
            <a:r>
              <a:rPr lang="en-GB" dirty="0"/>
              <a:t>S</a:t>
            </a:r>
            <a:r>
              <a:rPr lang="en-GB" dirty="0" smtClean="0"/>
              <a:t>ystem </a:t>
            </a:r>
            <a:r>
              <a:rPr lang="en-GB" dirty="0"/>
              <a:t>S</a:t>
            </a:r>
            <a:r>
              <a:rPr lang="en-GB" dirty="0" smtClean="0"/>
              <a:t>ettings &amp; </a:t>
            </a:r>
            <a:r>
              <a:rPr lang="el-GR" dirty="0" smtClean="0"/>
              <a:t>μετά</a:t>
            </a:r>
            <a:endParaRPr lang="en-GB" dirty="0"/>
          </a:p>
          <a:p>
            <a:pPr algn="just"/>
            <a:r>
              <a:rPr lang="en-GB" dirty="0" smtClean="0"/>
              <a:t>Network</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Media Access Control (MAC) Address</a:t>
            </a:r>
            <a:endParaRPr/>
          </a:p>
        </p:txBody>
      </p:sp>
      <p:sp>
        <p:nvSpPr>
          <p:cNvPr id="165" name="TextShape 2"/>
          <p:cNvSpPr txBox="1"/>
          <p:nvPr/>
        </p:nvSpPr>
        <p:spPr>
          <a:xfrm>
            <a:off x="462240" y="1005840"/>
            <a:ext cx="9047520" cy="5879160"/>
          </a:xfrm>
          <a:prstGeom prst="rect">
            <a:avLst/>
          </a:prstGeom>
        </p:spPr>
        <p:txBody>
          <a:bodyPr wrap="none" lIns="90000" tIns="45000" rIns="90000" bIns="45000"/>
          <a:lstStyle/>
          <a:p>
            <a:pPr algn="just">
              <a:lnSpc>
                <a:spcPct val="100000"/>
              </a:lnSpc>
            </a:pPr>
            <a:r>
              <a:rPr lang="en-US" sz="1600" dirty="0"/>
              <a:t>Hardware Address = MAC Address</a:t>
            </a:r>
            <a:endParaRPr dirty="0"/>
          </a:p>
          <a:p>
            <a:pPr algn="just">
              <a:lnSpc>
                <a:spcPct val="100000"/>
              </a:lnSpc>
            </a:pPr>
            <a:endParaRPr dirty="0"/>
          </a:p>
          <a:p>
            <a:pPr algn="just">
              <a:lnSpc>
                <a:spcPct val="100000"/>
              </a:lnSpc>
            </a:pPr>
            <a:r>
              <a:rPr lang="en-US" sz="1600" dirty="0" err="1"/>
              <a:t>Κάθε</a:t>
            </a:r>
            <a:r>
              <a:rPr lang="en-US" sz="1600" dirty="0"/>
              <a:t> </a:t>
            </a:r>
            <a:r>
              <a:rPr lang="en-US" sz="1600" dirty="0" err="1"/>
              <a:t>κάρτ</a:t>
            </a:r>
            <a:r>
              <a:rPr lang="en-US" sz="1600" dirty="0"/>
              <a:t>α </a:t>
            </a:r>
            <a:r>
              <a:rPr lang="en-US" sz="1600" dirty="0" err="1"/>
              <a:t>δικτύου</a:t>
            </a:r>
            <a:r>
              <a:rPr lang="en-US" sz="1600" dirty="0"/>
              <a:t> </a:t>
            </a:r>
            <a:r>
              <a:rPr lang="en-US" sz="1600" dirty="0" err="1"/>
              <a:t>έχει</a:t>
            </a:r>
            <a:r>
              <a:rPr lang="en-US" sz="1600" dirty="0"/>
              <a:t> </a:t>
            </a:r>
            <a:r>
              <a:rPr lang="en-US" sz="1600" dirty="0" err="1"/>
              <a:t>μι</a:t>
            </a:r>
            <a:r>
              <a:rPr lang="en-US" sz="1600" dirty="0"/>
              <a:t>α </a:t>
            </a:r>
            <a:r>
              <a:rPr lang="en-US" sz="1600" dirty="0" err="1"/>
              <a:t>μον</a:t>
            </a:r>
            <a:r>
              <a:rPr lang="en-US" sz="1600" dirty="0"/>
              <a:t>α</a:t>
            </a:r>
            <a:r>
              <a:rPr lang="en-US" sz="1600" dirty="0" err="1"/>
              <a:t>δική</a:t>
            </a:r>
            <a:r>
              <a:rPr lang="en-US" sz="1600" dirty="0"/>
              <a:t> </a:t>
            </a:r>
            <a:r>
              <a:rPr lang="en-US" sz="1600" dirty="0" err="1"/>
              <a:t>τ</a:t>
            </a:r>
            <a:r>
              <a:rPr lang="en-US" sz="1600" dirty="0"/>
              <a:t>α</a:t>
            </a:r>
            <a:r>
              <a:rPr lang="en-US" sz="1600" dirty="0" err="1"/>
              <a:t>υτότητ</a:t>
            </a:r>
            <a:r>
              <a:rPr lang="en-US" sz="1600" dirty="0"/>
              <a:t>α, </a:t>
            </a:r>
            <a:r>
              <a:rPr lang="en-US" sz="1600" dirty="0" err="1"/>
              <a:t>το</a:t>
            </a:r>
            <a:r>
              <a:rPr lang="en-US" sz="1600" dirty="0"/>
              <a:t> MAC </a:t>
            </a:r>
            <a:r>
              <a:rPr lang="en-US" sz="1600" dirty="0" smtClean="0"/>
              <a:t>address.</a:t>
            </a:r>
          </a:p>
          <a:p>
            <a:pPr algn="just">
              <a:lnSpc>
                <a:spcPct val="100000"/>
              </a:lnSpc>
            </a:pPr>
            <a:r>
              <a:rPr lang="en-US" sz="1600" dirty="0" err="1" smtClean="0"/>
              <a:t>Α</a:t>
            </a:r>
            <a:r>
              <a:rPr lang="en-US" sz="1600" dirty="0" smtClean="0"/>
              <a:t>π</a:t>
            </a:r>
            <a:r>
              <a:rPr lang="en-US" sz="1600" dirty="0" err="1" smtClean="0"/>
              <a:t>οτελείτ</a:t>
            </a:r>
            <a:r>
              <a:rPr lang="en-US" sz="1600" dirty="0" smtClean="0"/>
              <a:t>α</a:t>
            </a:r>
            <a:r>
              <a:rPr lang="en-US" sz="1600" dirty="0" err="1" smtClean="0"/>
              <a:t>ι</a:t>
            </a:r>
            <a:r>
              <a:rPr lang="en-US" sz="1600" dirty="0" smtClean="0"/>
              <a:t> </a:t>
            </a:r>
            <a:r>
              <a:rPr lang="en-US" sz="1600" dirty="0"/>
              <a:t>απ</a:t>
            </a:r>
            <a:r>
              <a:rPr lang="en-US" sz="1600" dirty="0" err="1"/>
              <a:t>ό</a:t>
            </a:r>
            <a:r>
              <a:rPr lang="en-US" sz="1600" dirty="0"/>
              <a:t> </a:t>
            </a:r>
            <a:r>
              <a:rPr lang="en-US" sz="1600" dirty="0" err="1"/>
              <a:t>μι</a:t>
            </a:r>
            <a:r>
              <a:rPr lang="en-US" sz="1600" dirty="0"/>
              <a:t>α </a:t>
            </a:r>
            <a:r>
              <a:rPr lang="en-US" sz="1600" dirty="0" err="1"/>
              <a:t>σειρά</a:t>
            </a:r>
            <a:r>
              <a:rPr lang="en-US" sz="1600" dirty="0"/>
              <a:t> 12 </a:t>
            </a:r>
            <a:r>
              <a:rPr lang="en-US" sz="1600" dirty="0" err="1"/>
              <a:t>δεκ</a:t>
            </a:r>
            <a:r>
              <a:rPr lang="en-US" sz="1600" dirty="0"/>
              <a:t>α</a:t>
            </a:r>
            <a:r>
              <a:rPr lang="en-US" sz="1600" dirty="0" err="1"/>
              <a:t>εξ</a:t>
            </a:r>
            <a:r>
              <a:rPr lang="en-US" sz="1600" dirty="0"/>
              <a:t>α</a:t>
            </a:r>
            <a:r>
              <a:rPr lang="en-US" sz="1600" dirty="0" err="1"/>
              <a:t>δικών</a:t>
            </a:r>
            <a:r>
              <a:rPr lang="en-US" sz="1600" dirty="0"/>
              <a:t> α</a:t>
            </a:r>
            <a:r>
              <a:rPr lang="en-US" sz="1600" dirty="0" err="1"/>
              <a:t>ριθμών</a:t>
            </a:r>
            <a:r>
              <a:rPr lang="en-US" sz="1600" dirty="0"/>
              <a:t>. </a:t>
            </a:r>
            <a:r>
              <a:rPr lang="en-US" sz="1600" dirty="0" err="1"/>
              <a:t>Είν</a:t>
            </a:r>
            <a:r>
              <a:rPr lang="en-US" sz="1600" dirty="0"/>
              <a:t>α</a:t>
            </a:r>
            <a:r>
              <a:rPr lang="en-US" sz="1600" dirty="0" err="1"/>
              <a:t>ι</a:t>
            </a:r>
            <a:r>
              <a:rPr lang="en-US" sz="1600" dirty="0"/>
              <a:t> </a:t>
            </a:r>
            <a:r>
              <a:rPr lang="en-US" sz="1600" dirty="0" err="1"/>
              <a:t>της</a:t>
            </a:r>
            <a:r>
              <a:rPr lang="en-US" sz="1600" dirty="0"/>
              <a:t> </a:t>
            </a:r>
            <a:r>
              <a:rPr lang="en-US" sz="1600" dirty="0" err="1"/>
              <a:t>μορφής</a:t>
            </a:r>
            <a:r>
              <a:rPr lang="en-US" sz="1600" dirty="0"/>
              <a:t>:</a:t>
            </a:r>
            <a:endParaRPr dirty="0"/>
          </a:p>
          <a:p>
            <a:pPr algn="just">
              <a:lnSpc>
                <a:spcPct val="100000"/>
              </a:lnSpc>
            </a:pPr>
            <a:endParaRPr dirty="0"/>
          </a:p>
          <a:p>
            <a:pPr algn="just">
              <a:lnSpc>
                <a:spcPct val="100000"/>
              </a:lnSpc>
            </a:pPr>
            <a:r>
              <a:rPr lang="en-US" sz="1600" dirty="0"/>
              <a:t>MM:MM:MM:SS:SS:SS:SS</a:t>
            </a:r>
            <a:endParaRPr dirty="0"/>
          </a:p>
          <a:p>
            <a:pPr algn="just">
              <a:lnSpc>
                <a:spcPct val="100000"/>
              </a:lnSpc>
            </a:pPr>
            <a:r>
              <a:rPr lang="en-US" sz="1600" dirty="0"/>
              <a:t>π.</a:t>
            </a:r>
            <a:r>
              <a:rPr lang="en-US" sz="1600" dirty="0" err="1"/>
              <a:t>χ</a:t>
            </a:r>
            <a:r>
              <a:rPr lang="en-US" sz="1600" dirty="0"/>
              <a:t>.</a:t>
            </a:r>
            <a:endParaRPr dirty="0"/>
          </a:p>
          <a:p>
            <a:pPr algn="just">
              <a:lnSpc>
                <a:spcPct val="100000"/>
              </a:lnSpc>
            </a:pPr>
            <a:r>
              <a:rPr lang="en-US" sz="1600" dirty="0"/>
              <a:t>00:A0:C9:14:C8:19</a:t>
            </a:r>
            <a:endParaRPr dirty="0"/>
          </a:p>
          <a:p>
            <a:pPr algn="just">
              <a:lnSpc>
                <a:spcPct val="100000"/>
              </a:lnSpc>
            </a:pPr>
            <a:endParaRPr dirty="0"/>
          </a:p>
          <a:p>
            <a:pPr algn="just">
              <a:lnSpc>
                <a:spcPct val="100000"/>
              </a:lnSpc>
            </a:pPr>
            <a:r>
              <a:rPr lang="en-US" sz="1600" dirty="0" err="1"/>
              <a:t>Το</a:t>
            </a:r>
            <a:r>
              <a:rPr lang="en-US" sz="1600" dirty="0"/>
              <a:t> π</a:t>
            </a:r>
            <a:r>
              <a:rPr lang="en-US" sz="1600" dirty="0" err="1"/>
              <a:t>ρώτο</a:t>
            </a:r>
            <a:r>
              <a:rPr lang="en-US" sz="1600" dirty="0"/>
              <a:t> </a:t>
            </a:r>
            <a:r>
              <a:rPr lang="en-US" sz="1600" dirty="0" err="1"/>
              <a:t>μισό</a:t>
            </a:r>
            <a:r>
              <a:rPr lang="en-US" sz="1600" dirty="0"/>
              <a:t> </a:t>
            </a:r>
            <a:r>
              <a:rPr lang="en-US" sz="1600" dirty="0" err="1"/>
              <a:t>είν</a:t>
            </a:r>
            <a:r>
              <a:rPr lang="en-US" sz="1600" dirty="0"/>
              <a:t>α</a:t>
            </a:r>
            <a:r>
              <a:rPr lang="en-US" sz="1600" dirty="0" err="1"/>
              <a:t>ι</a:t>
            </a:r>
            <a:r>
              <a:rPr lang="en-US" sz="1600" dirty="0"/>
              <a:t> </a:t>
            </a:r>
            <a:r>
              <a:rPr lang="en-US" sz="1600" dirty="0" err="1"/>
              <a:t>η</a:t>
            </a:r>
            <a:r>
              <a:rPr lang="en-US" sz="1600" dirty="0"/>
              <a:t> </a:t>
            </a:r>
            <a:r>
              <a:rPr lang="en-US" sz="1600" dirty="0" err="1"/>
              <a:t>τ</a:t>
            </a:r>
            <a:r>
              <a:rPr lang="en-US" sz="1600" dirty="0"/>
              <a:t>α</a:t>
            </a:r>
            <a:r>
              <a:rPr lang="en-US" sz="1600" dirty="0" err="1"/>
              <a:t>υτότητ</a:t>
            </a:r>
            <a:r>
              <a:rPr lang="en-US" sz="1600" dirty="0"/>
              <a:t>α </a:t>
            </a:r>
            <a:r>
              <a:rPr lang="en-US" sz="1600" dirty="0" err="1"/>
              <a:t>του</a:t>
            </a:r>
            <a:r>
              <a:rPr lang="en-US" sz="1600" dirty="0"/>
              <a:t> </a:t>
            </a:r>
            <a:r>
              <a:rPr lang="en-US" sz="1600" dirty="0" err="1"/>
              <a:t>κ</a:t>
            </a:r>
            <a:r>
              <a:rPr lang="en-US" sz="1600" dirty="0"/>
              <a:t>α</a:t>
            </a:r>
            <a:r>
              <a:rPr lang="en-US" sz="1600" dirty="0" err="1"/>
              <a:t>τ</a:t>
            </a:r>
            <a:r>
              <a:rPr lang="en-US" sz="1600" dirty="0"/>
              <a:t>α</a:t>
            </a:r>
            <a:r>
              <a:rPr lang="en-US" sz="1600" dirty="0" err="1"/>
              <a:t>σκευ</a:t>
            </a:r>
            <a:r>
              <a:rPr lang="en-US" sz="1600" dirty="0"/>
              <a:t>α</a:t>
            </a:r>
            <a:r>
              <a:rPr lang="en-US" sz="1600" dirty="0" err="1"/>
              <a:t>στή</a:t>
            </a:r>
            <a:r>
              <a:rPr lang="en-US" sz="1600" dirty="0"/>
              <a:t> </a:t>
            </a:r>
            <a:r>
              <a:rPr lang="en-US" sz="1600" dirty="0" err="1"/>
              <a:t>της</a:t>
            </a:r>
            <a:r>
              <a:rPr lang="en-US" sz="1600" dirty="0"/>
              <a:t> </a:t>
            </a:r>
            <a:r>
              <a:rPr lang="en-US" sz="1600" dirty="0" err="1"/>
              <a:t>κάρτ</a:t>
            </a:r>
            <a:r>
              <a:rPr lang="en-US" sz="1600" dirty="0"/>
              <a:t>α</a:t>
            </a:r>
            <a:r>
              <a:rPr lang="en-US" sz="1600" dirty="0" err="1"/>
              <a:t>ς</a:t>
            </a:r>
            <a:r>
              <a:rPr lang="en-US" sz="1600" dirty="0"/>
              <a:t> </a:t>
            </a:r>
            <a:r>
              <a:rPr lang="en-US" sz="1600" dirty="0" err="1"/>
              <a:t>δικτύου</a:t>
            </a:r>
            <a:r>
              <a:rPr lang="en-US" sz="1600" dirty="0"/>
              <a:t>.</a:t>
            </a:r>
            <a:endParaRPr dirty="0"/>
          </a:p>
          <a:p>
            <a:pPr algn="just">
              <a:lnSpc>
                <a:spcPct val="100000"/>
              </a:lnSpc>
            </a:pPr>
            <a:r>
              <a:rPr lang="en-US" sz="1600" dirty="0" err="1"/>
              <a:t>Στο</a:t>
            </a:r>
            <a:r>
              <a:rPr lang="en-US" sz="1600" dirty="0"/>
              <a:t> πα</a:t>
            </a:r>
            <a:r>
              <a:rPr lang="en-US" sz="1600" dirty="0" err="1"/>
              <a:t>ρ</a:t>
            </a:r>
            <a:r>
              <a:rPr lang="en-US" sz="1600" dirty="0"/>
              <a:t>απ</a:t>
            </a:r>
            <a:r>
              <a:rPr lang="en-US" sz="1600" dirty="0" err="1"/>
              <a:t>άνω</a:t>
            </a:r>
            <a:r>
              <a:rPr lang="en-US" sz="1600" dirty="0"/>
              <a:t> πα</a:t>
            </a:r>
            <a:r>
              <a:rPr lang="en-US" sz="1600" dirty="0" err="1"/>
              <a:t>ράδειγμ</a:t>
            </a:r>
            <a:r>
              <a:rPr lang="en-US" sz="1600" dirty="0"/>
              <a:t>α, </a:t>
            </a:r>
            <a:r>
              <a:rPr lang="en-US" sz="1600" dirty="0" err="1"/>
              <a:t>το</a:t>
            </a:r>
            <a:r>
              <a:rPr lang="en-US" sz="1600" dirty="0"/>
              <a:t> 00:A0:C9 α</a:t>
            </a:r>
            <a:r>
              <a:rPr lang="en-US" sz="1600" dirty="0" err="1"/>
              <a:t>ντιστοιχεί</a:t>
            </a:r>
            <a:r>
              <a:rPr lang="en-US" sz="1600" dirty="0"/>
              <a:t> </a:t>
            </a:r>
            <a:r>
              <a:rPr lang="en-US" sz="1600" dirty="0" err="1"/>
              <a:t>στον</a:t>
            </a:r>
            <a:r>
              <a:rPr lang="en-US" sz="1600" dirty="0"/>
              <a:t> </a:t>
            </a:r>
            <a:r>
              <a:rPr lang="en-US" sz="1600" dirty="0" err="1"/>
              <a:t>κ</a:t>
            </a:r>
            <a:r>
              <a:rPr lang="en-US" sz="1600" dirty="0"/>
              <a:t>α</a:t>
            </a:r>
            <a:r>
              <a:rPr lang="en-US" sz="1600" dirty="0" err="1"/>
              <a:t>τ</a:t>
            </a:r>
            <a:r>
              <a:rPr lang="en-US" sz="1600" dirty="0"/>
              <a:t>α</a:t>
            </a:r>
            <a:r>
              <a:rPr lang="en-US" sz="1600" dirty="0" err="1"/>
              <a:t>σκευ</a:t>
            </a:r>
            <a:r>
              <a:rPr lang="en-US" sz="1600" dirty="0"/>
              <a:t>α</a:t>
            </a:r>
            <a:r>
              <a:rPr lang="en-US" sz="1600" dirty="0" err="1"/>
              <a:t>στή</a:t>
            </a:r>
            <a:r>
              <a:rPr lang="en-US" sz="1600" dirty="0"/>
              <a:t> Intel.</a:t>
            </a:r>
            <a:endParaRPr dirty="0"/>
          </a:p>
          <a:p>
            <a:pPr algn="just">
              <a:lnSpc>
                <a:spcPct val="100000"/>
              </a:lnSpc>
            </a:pPr>
            <a:endParaRPr dirty="0"/>
          </a:p>
          <a:p>
            <a:pPr algn="just">
              <a:lnSpc>
                <a:spcPct val="100000"/>
              </a:lnSpc>
            </a:pPr>
            <a:r>
              <a:rPr lang="en-US" sz="1600" dirty="0" err="1"/>
              <a:t>Το</a:t>
            </a:r>
            <a:r>
              <a:rPr lang="en-US" sz="1600" dirty="0"/>
              <a:t> </a:t>
            </a:r>
            <a:r>
              <a:rPr lang="en-US" sz="1600" dirty="0" err="1"/>
              <a:t>δεύτερο</a:t>
            </a:r>
            <a:r>
              <a:rPr lang="en-US" sz="1600" dirty="0"/>
              <a:t> </a:t>
            </a:r>
            <a:r>
              <a:rPr lang="en-US" sz="1600" dirty="0" err="1"/>
              <a:t>μισό</a:t>
            </a:r>
            <a:r>
              <a:rPr lang="en-US" sz="1600" dirty="0"/>
              <a:t> </a:t>
            </a:r>
            <a:r>
              <a:rPr lang="en-US" sz="1600" dirty="0" err="1"/>
              <a:t>είν</a:t>
            </a:r>
            <a:r>
              <a:rPr lang="en-US" sz="1600" dirty="0"/>
              <a:t>α</a:t>
            </a:r>
            <a:r>
              <a:rPr lang="en-US" sz="1600" dirty="0" err="1"/>
              <a:t>ι</a:t>
            </a:r>
            <a:r>
              <a:rPr lang="en-US" sz="1600" dirty="0"/>
              <a:t> </a:t>
            </a:r>
            <a:r>
              <a:rPr lang="en-US" sz="1600" dirty="0" err="1"/>
              <a:t>ο</a:t>
            </a:r>
            <a:r>
              <a:rPr lang="en-US" sz="1600" dirty="0"/>
              <a:t> </a:t>
            </a:r>
            <a:r>
              <a:rPr lang="en-US" sz="1600" dirty="0" err="1"/>
              <a:t>σειρι</a:t>
            </a:r>
            <a:r>
              <a:rPr lang="en-US" sz="1600" dirty="0"/>
              <a:t>α</a:t>
            </a:r>
            <a:r>
              <a:rPr lang="en-US" sz="1600" dirty="0" err="1"/>
              <a:t>κός</a:t>
            </a:r>
            <a:r>
              <a:rPr lang="en-US" sz="1600" dirty="0"/>
              <a:t> α</a:t>
            </a:r>
            <a:r>
              <a:rPr lang="en-US" sz="1600" dirty="0" err="1"/>
              <a:t>ριθμός</a:t>
            </a:r>
            <a:r>
              <a:rPr lang="en-US" sz="1600" dirty="0"/>
              <a:t> </a:t>
            </a:r>
            <a:r>
              <a:rPr lang="en-US" sz="1600" dirty="0" err="1"/>
              <a:t>της</a:t>
            </a:r>
            <a:r>
              <a:rPr lang="en-US" sz="1600" dirty="0"/>
              <a:t> </a:t>
            </a:r>
            <a:r>
              <a:rPr lang="en-US" sz="1600" dirty="0" err="1"/>
              <a:t>συγκεριμμένης</a:t>
            </a:r>
            <a:r>
              <a:rPr lang="en-US" sz="1600" dirty="0"/>
              <a:t> </a:t>
            </a:r>
            <a:r>
              <a:rPr lang="en-US" sz="1600" dirty="0" err="1"/>
              <a:t>κάρτ</a:t>
            </a:r>
            <a:r>
              <a:rPr lang="en-US" sz="1600" dirty="0"/>
              <a:t>α</a:t>
            </a:r>
            <a:r>
              <a:rPr lang="en-US" sz="1600" dirty="0" err="1"/>
              <a:t>ς</a:t>
            </a:r>
            <a:r>
              <a:rPr lang="en-US" sz="1600" dirty="0"/>
              <a:t> </a:t>
            </a:r>
            <a:r>
              <a:rPr lang="en-US" sz="1600" dirty="0" err="1" smtClean="0"/>
              <a:t>δικτύου</a:t>
            </a:r>
            <a:endParaRPr lang="en-US" sz="1600" dirty="0"/>
          </a:p>
          <a:p>
            <a:pPr algn="just">
              <a:lnSpc>
                <a:spcPct val="100000"/>
              </a:lnSpc>
            </a:pPr>
            <a:r>
              <a:rPr lang="en-US" sz="1600" dirty="0" err="1" smtClean="0"/>
              <a:t>γι</a:t>
            </a:r>
            <a:r>
              <a:rPr lang="en-US" sz="1600" dirty="0" smtClean="0"/>
              <a:t>α </a:t>
            </a:r>
            <a:r>
              <a:rPr lang="en-US" sz="1600" dirty="0" err="1"/>
              <a:t>την</a:t>
            </a:r>
            <a:r>
              <a:rPr lang="en-US" sz="1600" dirty="0"/>
              <a:t> </a:t>
            </a:r>
            <a:r>
              <a:rPr lang="en-US" sz="1600" dirty="0" err="1"/>
              <a:t>συγκεκριμμένη</a:t>
            </a:r>
            <a:r>
              <a:rPr lang="en-US" sz="1600" dirty="0"/>
              <a:t> </a:t>
            </a:r>
            <a:r>
              <a:rPr lang="en-US" sz="1600" dirty="0" err="1"/>
              <a:t>ετ</a:t>
            </a:r>
            <a:r>
              <a:rPr lang="en-US" sz="1600" dirty="0"/>
              <a:t>α</a:t>
            </a:r>
            <a:r>
              <a:rPr lang="en-US" sz="1600" dirty="0" err="1"/>
              <a:t>ιρί</a:t>
            </a:r>
            <a:r>
              <a:rPr lang="en-US" sz="1600" dirty="0"/>
              <a:t>α-</a:t>
            </a:r>
            <a:r>
              <a:rPr lang="en-US" sz="1600" dirty="0" err="1"/>
              <a:t>κ</a:t>
            </a:r>
            <a:r>
              <a:rPr lang="en-US" sz="1600" dirty="0"/>
              <a:t>α</a:t>
            </a:r>
            <a:r>
              <a:rPr lang="en-US" sz="1600" dirty="0" err="1"/>
              <a:t>τ</a:t>
            </a:r>
            <a:r>
              <a:rPr lang="en-US" sz="1600" dirty="0"/>
              <a:t>α</a:t>
            </a:r>
            <a:r>
              <a:rPr lang="en-US" sz="1600" dirty="0" err="1"/>
              <a:t>σκευ</a:t>
            </a:r>
            <a:r>
              <a:rPr lang="en-US" sz="1600" dirty="0"/>
              <a:t>α</a:t>
            </a:r>
            <a:r>
              <a:rPr lang="en-US" sz="1600" dirty="0" err="1"/>
              <a:t>στή</a:t>
            </a:r>
            <a:r>
              <a:rPr lang="en-US" sz="1600" dirty="0"/>
              <a:t>.</a:t>
            </a:r>
            <a:endParaRPr dirty="0"/>
          </a:p>
          <a:p>
            <a:pPr algn="just">
              <a:lnSpc>
                <a:spcPct val="100000"/>
              </a:lnSpc>
            </a:pPr>
            <a:endParaRPr dirty="0"/>
          </a:p>
          <a:p>
            <a:pPr algn="just">
              <a:lnSpc>
                <a:spcPct val="100000"/>
              </a:lnSpc>
            </a:pPr>
            <a:r>
              <a:rPr lang="en-US" sz="1600" dirty="0" err="1"/>
              <a:t>Το</a:t>
            </a:r>
            <a:r>
              <a:rPr lang="en-US" sz="1600" dirty="0"/>
              <a:t> π</a:t>
            </a:r>
            <a:r>
              <a:rPr lang="en-US" sz="1600" dirty="0" err="1"/>
              <a:t>ρωτόκολλο</a:t>
            </a:r>
            <a:r>
              <a:rPr lang="en-US" sz="1600" dirty="0"/>
              <a:t> </a:t>
            </a:r>
            <a:r>
              <a:rPr lang="en-US" sz="1600" dirty="0" err="1"/>
              <a:t>δικτύωσης</a:t>
            </a:r>
            <a:r>
              <a:rPr lang="en-US" sz="1600" dirty="0"/>
              <a:t> TCP/IP </a:t>
            </a:r>
            <a:r>
              <a:rPr lang="en-US" sz="1600" dirty="0" err="1"/>
              <a:t>υιοθετεί</a:t>
            </a:r>
            <a:r>
              <a:rPr lang="en-US" sz="1600" dirty="0"/>
              <a:t> </a:t>
            </a:r>
            <a:r>
              <a:rPr lang="en-US" sz="1600" dirty="0" err="1"/>
              <a:t>το</a:t>
            </a:r>
            <a:r>
              <a:rPr lang="en-US" sz="1600" dirty="0"/>
              <a:t> </a:t>
            </a:r>
            <a:r>
              <a:rPr lang="en-US" sz="1600" dirty="0" err="1"/>
              <a:t>μοντέλο</a:t>
            </a:r>
            <a:r>
              <a:rPr lang="en-US" sz="1600" dirty="0"/>
              <a:t> OSI.</a:t>
            </a:r>
            <a:endParaRPr dirty="0"/>
          </a:p>
          <a:p>
            <a:pPr algn="just">
              <a:lnSpc>
                <a:spcPct val="100000"/>
              </a:lnSpc>
            </a:pPr>
            <a:r>
              <a:rPr lang="en-US" sz="1600" dirty="0" err="1"/>
              <a:t>Εδώ</a:t>
            </a:r>
            <a:r>
              <a:rPr lang="en-US" sz="1600" dirty="0"/>
              <a:t> </a:t>
            </a:r>
            <a:r>
              <a:rPr lang="en-US" sz="1600" dirty="0" err="1"/>
              <a:t>υ</a:t>
            </a:r>
            <a:r>
              <a:rPr lang="en-US" sz="1600" dirty="0"/>
              <a:t>π</a:t>
            </a:r>
            <a:r>
              <a:rPr lang="en-US" sz="1600" dirty="0" err="1"/>
              <a:t>άρχουν</a:t>
            </a:r>
            <a:r>
              <a:rPr lang="en-US" sz="1600" dirty="0"/>
              <a:t> </a:t>
            </a:r>
            <a:r>
              <a:rPr lang="en-US" sz="1600" dirty="0" err="1"/>
              <a:t>δύο</a:t>
            </a:r>
            <a:r>
              <a:rPr lang="en-US" sz="1600" dirty="0"/>
              <a:t> </a:t>
            </a:r>
            <a:r>
              <a:rPr lang="en-US" sz="1600" dirty="0" err="1"/>
              <a:t>στρώμ</a:t>
            </a:r>
            <a:r>
              <a:rPr lang="en-US" sz="1600" dirty="0"/>
              <a:t>α</a:t>
            </a:r>
            <a:r>
              <a:rPr lang="en-US" sz="1600" dirty="0" err="1"/>
              <a:t>τ</a:t>
            </a:r>
            <a:r>
              <a:rPr lang="en-US" sz="1600" dirty="0"/>
              <a:t>α </a:t>
            </a:r>
            <a:r>
              <a:rPr lang="en-US" sz="1600" dirty="0" err="1"/>
              <a:t>δικτύωσης</a:t>
            </a:r>
            <a:r>
              <a:rPr lang="en-US" sz="1600" dirty="0"/>
              <a:t> (layers)</a:t>
            </a:r>
            <a:endParaRPr dirty="0"/>
          </a:p>
          <a:p>
            <a:pPr algn="just">
              <a:lnSpc>
                <a:spcPct val="100000"/>
              </a:lnSpc>
            </a:pPr>
            <a:r>
              <a:rPr lang="en-US" sz="1600" dirty="0"/>
              <a:t>MAC address @ data link layer (layer 2 </a:t>
            </a:r>
            <a:r>
              <a:rPr lang="en-US" sz="1600" dirty="0" err="1"/>
              <a:t>στο</a:t>
            </a:r>
            <a:r>
              <a:rPr lang="en-US" sz="1600" dirty="0"/>
              <a:t> OSI model)</a:t>
            </a:r>
            <a:endParaRPr dirty="0"/>
          </a:p>
          <a:p>
            <a:pPr algn="just">
              <a:lnSpc>
                <a:spcPct val="100000"/>
              </a:lnSpc>
            </a:pPr>
            <a:r>
              <a:rPr lang="en-US" sz="1600" dirty="0" err="1"/>
              <a:t>Σε</a:t>
            </a:r>
            <a:r>
              <a:rPr lang="en-US" sz="1600" dirty="0"/>
              <a:t> α</a:t>
            </a:r>
            <a:r>
              <a:rPr lang="en-US" sz="1600" dirty="0" err="1"/>
              <a:t>υτό</a:t>
            </a:r>
            <a:r>
              <a:rPr lang="en-US" sz="1600" dirty="0"/>
              <a:t> </a:t>
            </a:r>
            <a:r>
              <a:rPr lang="en-US" sz="1600" dirty="0" err="1"/>
              <a:t>το</a:t>
            </a:r>
            <a:r>
              <a:rPr lang="en-US" sz="1600" dirty="0"/>
              <a:t> </a:t>
            </a:r>
            <a:r>
              <a:rPr lang="en-US" sz="1600" dirty="0" err="1"/>
              <a:t>χ</a:t>
            </a:r>
            <a:r>
              <a:rPr lang="en-US" sz="1600" dirty="0"/>
              <a:t>α</a:t>
            </a:r>
            <a:r>
              <a:rPr lang="en-US" sz="1600" dirty="0" err="1"/>
              <a:t>μηλό</a:t>
            </a:r>
            <a:r>
              <a:rPr lang="en-US" sz="1600" dirty="0"/>
              <a:t> </a:t>
            </a:r>
            <a:r>
              <a:rPr lang="en-US" sz="1600" dirty="0" err="1"/>
              <a:t>στρώμμ</a:t>
            </a:r>
            <a:r>
              <a:rPr lang="en-US" sz="1600" dirty="0"/>
              <a:t>α </a:t>
            </a:r>
            <a:r>
              <a:rPr lang="en-US" sz="1600" dirty="0" err="1"/>
              <a:t>ο</a:t>
            </a:r>
            <a:r>
              <a:rPr lang="en-US" sz="1600" dirty="0"/>
              <a:t> </a:t>
            </a:r>
            <a:r>
              <a:rPr lang="en-US" sz="1600" dirty="0" err="1"/>
              <a:t>κάθε</a:t>
            </a:r>
            <a:r>
              <a:rPr lang="en-US" sz="1600" dirty="0"/>
              <a:t> </a:t>
            </a:r>
            <a:r>
              <a:rPr lang="en-US" sz="1600" dirty="0" err="1"/>
              <a:t>υ</a:t>
            </a:r>
            <a:r>
              <a:rPr lang="en-US" sz="1600" dirty="0"/>
              <a:t>π</a:t>
            </a:r>
            <a:r>
              <a:rPr lang="en-US" sz="1600" dirty="0" err="1"/>
              <a:t>ολογιστής</a:t>
            </a:r>
            <a:r>
              <a:rPr lang="en-US" sz="1600" dirty="0"/>
              <a:t> (</a:t>
            </a:r>
            <a:r>
              <a:rPr lang="en-US" sz="1600" dirty="0" err="1"/>
              <a:t>δηλ</a:t>
            </a:r>
            <a:r>
              <a:rPr lang="en-US" sz="1600" dirty="0"/>
              <a:t>α</a:t>
            </a:r>
            <a:r>
              <a:rPr lang="en-US" sz="1600" dirty="0" err="1"/>
              <a:t>δή</a:t>
            </a:r>
            <a:r>
              <a:rPr lang="en-US" sz="1600" dirty="0"/>
              <a:t> </a:t>
            </a:r>
            <a:r>
              <a:rPr lang="en-US" sz="1600" dirty="0" err="1"/>
              <a:t>η</a:t>
            </a:r>
            <a:r>
              <a:rPr lang="en-US" sz="1600" dirty="0"/>
              <a:t> </a:t>
            </a:r>
            <a:r>
              <a:rPr lang="en-US" sz="1600" dirty="0" err="1"/>
              <a:t>κάρτ</a:t>
            </a:r>
            <a:r>
              <a:rPr lang="en-US" sz="1600" dirty="0"/>
              <a:t>α </a:t>
            </a:r>
            <a:r>
              <a:rPr lang="en-US" sz="1600" dirty="0" err="1"/>
              <a:t>δικτύου</a:t>
            </a:r>
            <a:r>
              <a:rPr lang="en-US" sz="1600" dirty="0"/>
              <a:t> </a:t>
            </a:r>
            <a:r>
              <a:rPr lang="en-US" sz="1600" dirty="0" err="1"/>
              <a:t>του</a:t>
            </a:r>
            <a:r>
              <a:rPr lang="en-US" sz="1600" dirty="0"/>
              <a:t>) </a:t>
            </a:r>
            <a:r>
              <a:rPr lang="en-US" sz="1600" dirty="0" err="1" smtClean="0"/>
              <a:t>έχει</a:t>
            </a:r>
            <a:endParaRPr lang="en-US" sz="1600" dirty="0"/>
          </a:p>
          <a:p>
            <a:pPr algn="just">
              <a:lnSpc>
                <a:spcPct val="100000"/>
              </a:lnSpc>
            </a:pPr>
            <a:r>
              <a:rPr lang="en-US" sz="1600" dirty="0" err="1" smtClean="0"/>
              <a:t>μι</a:t>
            </a:r>
            <a:r>
              <a:rPr lang="en-US" sz="1600" dirty="0" smtClean="0"/>
              <a:t>α </a:t>
            </a:r>
            <a:r>
              <a:rPr lang="en-US" sz="1600" dirty="0" err="1"/>
              <a:t>μον</a:t>
            </a:r>
            <a:r>
              <a:rPr lang="en-US" sz="1600" dirty="0"/>
              <a:t>α</a:t>
            </a:r>
            <a:r>
              <a:rPr lang="en-US" sz="1600" dirty="0" err="1"/>
              <a:t>δική</a:t>
            </a:r>
            <a:r>
              <a:rPr lang="en-US" sz="1600" dirty="0"/>
              <a:t> </a:t>
            </a:r>
            <a:r>
              <a:rPr lang="en-US" sz="1600" dirty="0" err="1"/>
              <a:t>τ</a:t>
            </a:r>
            <a:r>
              <a:rPr lang="en-US" sz="1600" dirty="0"/>
              <a:t>α</a:t>
            </a:r>
            <a:r>
              <a:rPr lang="en-US" sz="1600" dirty="0" err="1"/>
              <a:t>υτότητ</a:t>
            </a:r>
            <a:r>
              <a:rPr lang="en-US" sz="1600" dirty="0"/>
              <a:t>α </a:t>
            </a:r>
            <a:r>
              <a:rPr lang="en-US" sz="1600" dirty="0" err="1"/>
              <a:t>στο</a:t>
            </a:r>
            <a:r>
              <a:rPr lang="en-US" sz="1600" dirty="0"/>
              <a:t> </a:t>
            </a:r>
            <a:r>
              <a:rPr lang="en-US" sz="1600" dirty="0" err="1"/>
              <a:t>δίκτυο</a:t>
            </a:r>
            <a:r>
              <a:rPr lang="en-US" sz="1600" dirty="0"/>
              <a:t>. </a:t>
            </a:r>
            <a:r>
              <a:rPr lang="en-US" sz="1600" dirty="0" err="1"/>
              <a:t>Ό</a:t>
            </a:r>
            <a:r>
              <a:rPr lang="en-US" sz="1600" dirty="0"/>
              <a:t>π</a:t>
            </a:r>
            <a:r>
              <a:rPr lang="en-US" sz="1600" dirty="0" err="1"/>
              <a:t>ου</a:t>
            </a:r>
            <a:r>
              <a:rPr lang="en-US" sz="1600" dirty="0"/>
              <a:t> </a:t>
            </a:r>
            <a:r>
              <a:rPr lang="en-US" sz="1600" dirty="0" err="1"/>
              <a:t>κ</a:t>
            </a:r>
            <a:r>
              <a:rPr lang="en-US" sz="1600" dirty="0"/>
              <a:t>α</a:t>
            </a:r>
            <a:r>
              <a:rPr lang="en-US" sz="1600" dirty="0" err="1"/>
              <a:t>ι</a:t>
            </a:r>
            <a:r>
              <a:rPr lang="en-US" sz="1600" dirty="0"/>
              <a:t> </a:t>
            </a:r>
            <a:r>
              <a:rPr lang="en-US" sz="1600" dirty="0" err="1"/>
              <a:t>ν</a:t>
            </a:r>
            <a:r>
              <a:rPr lang="en-US" sz="1600" dirty="0"/>
              <a:t>α </a:t>
            </a:r>
            <a:r>
              <a:rPr lang="en-US" sz="1600" dirty="0" err="1"/>
              <a:t>μετ</a:t>
            </a:r>
            <a:r>
              <a:rPr lang="en-US" sz="1600" dirty="0"/>
              <a:t>α</a:t>
            </a:r>
            <a:r>
              <a:rPr lang="en-US" sz="1600" dirty="0" err="1"/>
              <a:t>φέρουμε</a:t>
            </a:r>
            <a:r>
              <a:rPr lang="en-US" sz="1600" dirty="0"/>
              <a:t> </a:t>
            </a:r>
            <a:r>
              <a:rPr lang="en-US" sz="1600" dirty="0" err="1"/>
              <a:t>τον</a:t>
            </a:r>
            <a:r>
              <a:rPr lang="en-US" sz="1600" dirty="0"/>
              <a:t> </a:t>
            </a:r>
            <a:r>
              <a:rPr lang="en-US" sz="1600" dirty="0" err="1"/>
              <a:t>υ</a:t>
            </a:r>
            <a:r>
              <a:rPr lang="en-US" sz="1600" dirty="0"/>
              <a:t>π</a:t>
            </a:r>
            <a:r>
              <a:rPr lang="en-US" sz="1600" dirty="0" err="1"/>
              <a:t>ολογιστή</a:t>
            </a:r>
            <a:r>
              <a:rPr lang="en-US" sz="1600" dirty="0" smtClean="0"/>
              <a:t>,</a:t>
            </a:r>
          </a:p>
          <a:p>
            <a:pPr algn="just">
              <a:lnSpc>
                <a:spcPct val="100000"/>
              </a:lnSpc>
            </a:pPr>
            <a:r>
              <a:rPr lang="en-US" sz="1600" dirty="0" err="1" smtClean="0"/>
              <a:t>το</a:t>
            </a:r>
            <a:r>
              <a:rPr lang="en-US" sz="1600" dirty="0" smtClean="0"/>
              <a:t> </a:t>
            </a:r>
            <a:r>
              <a:rPr lang="en-US" sz="1600" dirty="0"/>
              <a:t>MAC address </a:t>
            </a:r>
            <a:r>
              <a:rPr lang="en-US" sz="1600" dirty="0" err="1"/>
              <a:t>δεν</a:t>
            </a:r>
            <a:r>
              <a:rPr lang="en-US" sz="1600" dirty="0"/>
              <a:t> α</a:t>
            </a:r>
            <a:r>
              <a:rPr lang="en-US" sz="1600" dirty="0" err="1"/>
              <a:t>λλάζει</a:t>
            </a:r>
            <a:r>
              <a:rPr lang="en-US" sz="1600" dirty="0"/>
              <a:t>.</a:t>
            </a:r>
            <a:endParaRPr dirty="0"/>
          </a:p>
          <a:p>
            <a:pPr algn="just">
              <a:lnSpc>
                <a:spcPct val="100000"/>
              </a:lnSpc>
            </a:pPr>
            <a:endParaRPr dirty="0"/>
          </a:p>
          <a:p>
            <a:pPr algn="just">
              <a:lnSpc>
                <a:spcPct val="100000"/>
              </a:lnSpc>
            </a:pP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Internet Protocol (IP) Address</a:t>
            </a:r>
            <a:endParaRPr/>
          </a:p>
        </p:txBody>
      </p:sp>
      <p:sp>
        <p:nvSpPr>
          <p:cNvPr id="167" name="TextShape 2"/>
          <p:cNvSpPr txBox="1"/>
          <p:nvPr/>
        </p:nvSpPr>
        <p:spPr>
          <a:xfrm>
            <a:off x="553680" y="770400"/>
            <a:ext cx="9047520" cy="5879160"/>
          </a:xfrm>
          <a:prstGeom prst="rect">
            <a:avLst/>
          </a:prstGeom>
        </p:spPr>
        <p:txBody>
          <a:bodyPr wrap="none" lIns="90000" tIns="45000" rIns="90000" bIns="45000"/>
          <a:lstStyle/>
          <a:p>
            <a:pPr algn="just">
              <a:lnSpc>
                <a:spcPct val="100000"/>
              </a:lnSpc>
            </a:pPr>
            <a:r>
              <a:rPr lang="en-US" sz="1600" dirty="0" err="1"/>
              <a:t>Είν</a:t>
            </a:r>
            <a:r>
              <a:rPr lang="en-US" sz="1600" dirty="0"/>
              <a:t>α</a:t>
            </a:r>
            <a:r>
              <a:rPr lang="en-US" sz="1600" dirty="0" err="1"/>
              <a:t>ι</a:t>
            </a:r>
            <a:r>
              <a:rPr lang="en-US" sz="1600" dirty="0"/>
              <a:t> </a:t>
            </a:r>
            <a:r>
              <a:rPr lang="en-US" sz="1600" dirty="0" err="1"/>
              <a:t>το</a:t>
            </a:r>
            <a:r>
              <a:rPr lang="en-US" sz="1600" dirty="0"/>
              <a:t> </a:t>
            </a:r>
            <a:r>
              <a:rPr lang="en-US" sz="1600" dirty="0" err="1"/>
              <a:t>κυρίως</a:t>
            </a:r>
            <a:r>
              <a:rPr lang="en-US" sz="1600" dirty="0"/>
              <a:t> π</a:t>
            </a:r>
            <a:r>
              <a:rPr lang="en-US" sz="1600" dirty="0" err="1"/>
              <a:t>ρωτόκολλο</a:t>
            </a:r>
            <a:r>
              <a:rPr lang="en-US" sz="1600" dirty="0"/>
              <a:t> </a:t>
            </a:r>
            <a:r>
              <a:rPr lang="en-US" sz="1600" dirty="0" err="1"/>
              <a:t>σύνδεσης</a:t>
            </a:r>
            <a:r>
              <a:rPr lang="en-US" sz="1600" dirty="0"/>
              <a:t> </a:t>
            </a:r>
            <a:r>
              <a:rPr lang="en-US" sz="1600" dirty="0" err="1"/>
              <a:t>στο</a:t>
            </a:r>
            <a:r>
              <a:rPr lang="en-US" sz="1600" dirty="0"/>
              <a:t> Internet.</a:t>
            </a:r>
            <a:endParaRPr dirty="0"/>
          </a:p>
          <a:p>
            <a:pPr algn="just">
              <a:lnSpc>
                <a:spcPct val="100000"/>
              </a:lnSpc>
            </a:pPr>
            <a:r>
              <a:rPr lang="en-US" sz="1600" dirty="0" err="1"/>
              <a:t>Πολύ</a:t>
            </a:r>
            <a:r>
              <a:rPr lang="en-US" sz="1600" dirty="0"/>
              <a:t> </a:t>
            </a:r>
            <a:r>
              <a:rPr lang="en-US" sz="1600" dirty="0" err="1"/>
              <a:t>συχνά</a:t>
            </a:r>
            <a:r>
              <a:rPr lang="en-US" sz="1600" dirty="0"/>
              <a:t> </a:t>
            </a:r>
            <a:r>
              <a:rPr lang="en-US" sz="1600" dirty="0" err="1"/>
              <a:t>χρησιμο</a:t>
            </a:r>
            <a:r>
              <a:rPr lang="en-US" sz="1600" dirty="0"/>
              <a:t>π</a:t>
            </a:r>
            <a:r>
              <a:rPr lang="en-US" sz="1600" dirty="0" err="1"/>
              <a:t>οιείτ</a:t>
            </a:r>
            <a:r>
              <a:rPr lang="en-US" sz="1600" dirty="0"/>
              <a:t>α</a:t>
            </a:r>
            <a:r>
              <a:rPr lang="en-US" sz="1600" dirty="0" err="1"/>
              <a:t>ι</a:t>
            </a:r>
            <a:r>
              <a:rPr lang="en-US" sz="1600" dirty="0"/>
              <a:t> </a:t>
            </a:r>
            <a:r>
              <a:rPr lang="en-US" sz="1600" dirty="0" err="1"/>
              <a:t>με</a:t>
            </a:r>
            <a:r>
              <a:rPr lang="en-US" sz="1600" dirty="0"/>
              <a:t> </a:t>
            </a:r>
            <a:r>
              <a:rPr lang="en-US" sz="1600" dirty="0" err="1"/>
              <a:t>το</a:t>
            </a:r>
            <a:r>
              <a:rPr lang="en-US" sz="1600" dirty="0"/>
              <a:t> Transport Control Protocol (TCP) </a:t>
            </a:r>
            <a:r>
              <a:rPr lang="en-US" sz="1600" dirty="0" err="1"/>
              <a:t>κ</a:t>
            </a:r>
            <a:r>
              <a:rPr lang="en-US" sz="1600" dirty="0"/>
              <a:t>α</a:t>
            </a:r>
            <a:r>
              <a:rPr lang="en-US" sz="1600" dirty="0" err="1"/>
              <a:t>ι</a:t>
            </a:r>
            <a:r>
              <a:rPr lang="en-US" sz="1600" dirty="0"/>
              <a:t> </a:t>
            </a:r>
            <a:r>
              <a:rPr lang="en-US" sz="1600" dirty="0" err="1"/>
              <a:t>γι</a:t>
            </a:r>
            <a:r>
              <a:rPr lang="en-US" sz="1600" dirty="0"/>
              <a:t>`</a:t>
            </a:r>
            <a:r>
              <a:rPr lang="en-US" sz="1600" dirty="0" smtClean="0"/>
              <a:t>α</a:t>
            </a:r>
            <a:r>
              <a:rPr lang="en-US" sz="1600" dirty="0" err="1" smtClean="0"/>
              <a:t>υτό</a:t>
            </a:r>
            <a:endParaRPr lang="en-US" sz="1600" dirty="0"/>
          </a:p>
          <a:p>
            <a:pPr algn="just">
              <a:lnSpc>
                <a:spcPct val="100000"/>
              </a:lnSpc>
            </a:pPr>
            <a:r>
              <a:rPr lang="en-US" sz="1600" dirty="0" smtClean="0"/>
              <a:t>α</a:t>
            </a:r>
            <a:r>
              <a:rPr lang="en-US" sz="1600" dirty="0" err="1" smtClean="0"/>
              <a:t>ν</a:t>
            </a:r>
            <a:r>
              <a:rPr lang="en-US" sz="1600" dirty="0" smtClean="0"/>
              <a:t>α</a:t>
            </a:r>
            <a:r>
              <a:rPr lang="en-US" sz="1600" dirty="0" err="1" smtClean="0"/>
              <a:t>φερόμ</a:t>
            </a:r>
            <a:r>
              <a:rPr lang="en-US" sz="1600" dirty="0" smtClean="0"/>
              <a:t>α</a:t>
            </a:r>
            <a:r>
              <a:rPr lang="en-US" sz="1600" dirty="0" err="1" smtClean="0"/>
              <a:t>στε</a:t>
            </a:r>
            <a:r>
              <a:rPr lang="en-US" sz="1600" dirty="0" smtClean="0"/>
              <a:t> </a:t>
            </a:r>
            <a:r>
              <a:rPr lang="en-US" sz="1600" dirty="0" err="1"/>
              <a:t>σε</a:t>
            </a:r>
            <a:r>
              <a:rPr lang="en-US" sz="1600" dirty="0"/>
              <a:t> α</a:t>
            </a:r>
            <a:r>
              <a:rPr lang="en-US" sz="1600" dirty="0" err="1"/>
              <a:t>υτά</a:t>
            </a:r>
            <a:r>
              <a:rPr lang="en-US" sz="1600" dirty="0"/>
              <a:t> </a:t>
            </a:r>
            <a:r>
              <a:rPr lang="en-US" sz="1600" dirty="0" err="1"/>
              <a:t>ως</a:t>
            </a:r>
            <a:r>
              <a:rPr lang="en-US" sz="1600" dirty="0"/>
              <a:t> TCP/IP. </a:t>
            </a:r>
            <a:endParaRPr dirty="0"/>
          </a:p>
          <a:p>
            <a:pPr algn="just">
              <a:lnSpc>
                <a:spcPct val="100000"/>
              </a:lnSpc>
            </a:pPr>
            <a:r>
              <a:rPr lang="en-US" sz="1600" dirty="0"/>
              <a:t> </a:t>
            </a:r>
            <a:endParaRPr dirty="0"/>
          </a:p>
          <a:p>
            <a:pPr algn="just">
              <a:lnSpc>
                <a:spcPct val="100000"/>
              </a:lnSpc>
            </a:pPr>
            <a:r>
              <a:rPr lang="en-US" sz="1600" dirty="0"/>
              <a:t>To IP  </a:t>
            </a:r>
            <a:r>
              <a:rPr lang="en-US" sz="1600" dirty="0" err="1"/>
              <a:t>δίνει</a:t>
            </a:r>
            <a:r>
              <a:rPr lang="en-US" sz="1600" dirty="0"/>
              <a:t> </a:t>
            </a:r>
            <a:r>
              <a:rPr lang="en-US" sz="1600" dirty="0" err="1"/>
              <a:t>μον</a:t>
            </a:r>
            <a:r>
              <a:rPr lang="en-US" sz="1600" dirty="0"/>
              <a:t>α</a:t>
            </a:r>
            <a:r>
              <a:rPr lang="en-US" sz="1600" dirty="0" err="1"/>
              <a:t>δικές</a:t>
            </a:r>
            <a:r>
              <a:rPr lang="en-US" sz="1600" dirty="0"/>
              <a:t> </a:t>
            </a:r>
            <a:r>
              <a:rPr lang="en-US" sz="1600" dirty="0" err="1"/>
              <a:t>διευθύνσεις</a:t>
            </a:r>
            <a:r>
              <a:rPr lang="en-US" sz="1600" dirty="0"/>
              <a:t> </a:t>
            </a:r>
            <a:r>
              <a:rPr lang="en-US" sz="1600" dirty="0" err="1"/>
              <a:t>σε</a:t>
            </a:r>
            <a:r>
              <a:rPr lang="en-US" sz="1600" dirty="0"/>
              <a:t> </a:t>
            </a:r>
            <a:r>
              <a:rPr lang="en-US" sz="1600" dirty="0" err="1"/>
              <a:t>υ</a:t>
            </a:r>
            <a:r>
              <a:rPr lang="en-US" sz="1600" dirty="0"/>
              <a:t>π</a:t>
            </a:r>
            <a:r>
              <a:rPr lang="en-US" sz="1600" dirty="0" err="1"/>
              <a:t>ολογιστές</a:t>
            </a:r>
            <a:r>
              <a:rPr lang="en-US" sz="1600" dirty="0"/>
              <a:t> </a:t>
            </a:r>
            <a:r>
              <a:rPr lang="en-US" sz="1600" dirty="0" err="1"/>
              <a:t>σε</a:t>
            </a:r>
            <a:r>
              <a:rPr lang="en-US" sz="1600" dirty="0"/>
              <a:t> </a:t>
            </a:r>
            <a:r>
              <a:rPr lang="en-US" sz="1600" dirty="0" err="1"/>
              <a:t>έν</a:t>
            </a:r>
            <a:r>
              <a:rPr lang="en-US" sz="1600" dirty="0"/>
              <a:t>α </a:t>
            </a:r>
            <a:r>
              <a:rPr lang="en-US" sz="1600" dirty="0" err="1"/>
              <a:t>δίκτυο</a:t>
            </a:r>
            <a:r>
              <a:rPr lang="en-US" sz="1600" dirty="0"/>
              <a:t>.</a:t>
            </a:r>
            <a:endParaRPr dirty="0"/>
          </a:p>
          <a:p>
            <a:pPr algn="just">
              <a:lnSpc>
                <a:spcPct val="100000"/>
              </a:lnSpc>
            </a:pPr>
            <a:r>
              <a:rPr lang="en-US" sz="1600" dirty="0" err="1"/>
              <a:t>Τ</a:t>
            </a:r>
            <a:r>
              <a:rPr lang="en-US" sz="1600" dirty="0"/>
              <a:t>α π</a:t>
            </a:r>
            <a:r>
              <a:rPr lang="en-US" sz="1600" dirty="0" err="1"/>
              <a:t>ερισσότερ</a:t>
            </a:r>
            <a:r>
              <a:rPr lang="en-US" sz="1600" dirty="0"/>
              <a:t>α </a:t>
            </a:r>
            <a:r>
              <a:rPr lang="en-US" sz="1600" dirty="0" err="1"/>
              <a:t>δίκτυ</a:t>
            </a:r>
            <a:r>
              <a:rPr lang="en-US" sz="1600" dirty="0"/>
              <a:t>α </a:t>
            </a:r>
            <a:r>
              <a:rPr lang="en-US" sz="1600" dirty="0" err="1"/>
              <a:t>χρησιμο</a:t>
            </a:r>
            <a:r>
              <a:rPr lang="en-US" sz="1600" dirty="0"/>
              <a:t>π</a:t>
            </a:r>
            <a:r>
              <a:rPr lang="en-US" sz="1600" dirty="0" err="1"/>
              <a:t>οιούνε</a:t>
            </a:r>
            <a:r>
              <a:rPr lang="en-US" sz="1600" dirty="0"/>
              <a:t> </a:t>
            </a:r>
            <a:r>
              <a:rPr lang="en-US" sz="1600" dirty="0" err="1"/>
              <a:t>το</a:t>
            </a:r>
            <a:r>
              <a:rPr lang="en-US" sz="1600" dirty="0"/>
              <a:t> π</a:t>
            </a:r>
            <a:r>
              <a:rPr lang="en-US" sz="1600" dirty="0" err="1"/>
              <a:t>ρωτόκολλο</a:t>
            </a:r>
            <a:r>
              <a:rPr lang="en-US" sz="1600" dirty="0"/>
              <a:t> </a:t>
            </a:r>
            <a:r>
              <a:rPr lang="en-US" sz="1600" dirty="0" err="1"/>
              <a:t>Interner</a:t>
            </a:r>
            <a:r>
              <a:rPr lang="en-US" sz="1600" dirty="0"/>
              <a:t> protocol version 4 (IPv4)</a:t>
            </a:r>
            <a:endParaRPr dirty="0"/>
          </a:p>
          <a:p>
            <a:pPr algn="just">
              <a:lnSpc>
                <a:spcPct val="100000"/>
              </a:lnSpc>
            </a:pPr>
            <a:endParaRPr dirty="0"/>
          </a:p>
          <a:p>
            <a:pPr algn="just">
              <a:lnSpc>
                <a:spcPct val="100000"/>
              </a:lnSpc>
            </a:pPr>
            <a:r>
              <a:rPr lang="en-US" sz="1600" dirty="0" err="1"/>
              <a:t>Στο</a:t>
            </a:r>
            <a:r>
              <a:rPr lang="en-US" sz="1600" dirty="0"/>
              <a:t> IPv4, </a:t>
            </a:r>
            <a:r>
              <a:rPr lang="en-US" sz="1600" dirty="0" err="1"/>
              <a:t>κάθε</a:t>
            </a:r>
            <a:r>
              <a:rPr lang="en-US" sz="1600" dirty="0"/>
              <a:t> IP address απ</a:t>
            </a:r>
            <a:r>
              <a:rPr lang="en-US" sz="1600" dirty="0" err="1"/>
              <a:t>οτελείτ</a:t>
            </a:r>
            <a:r>
              <a:rPr lang="en-US" sz="1600" dirty="0"/>
              <a:t>α</a:t>
            </a:r>
            <a:r>
              <a:rPr lang="en-US" sz="1600" dirty="0" err="1"/>
              <a:t>ι</a:t>
            </a:r>
            <a:r>
              <a:rPr lang="en-US" sz="1600" dirty="0"/>
              <a:t> απ</a:t>
            </a:r>
            <a:r>
              <a:rPr lang="en-US" sz="1600" dirty="0" err="1"/>
              <a:t>ό</a:t>
            </a:r>
            <a:r>
              <a:rPr lang="en-US" sz="1600" dirty="0"/>
              <a:t> 4 bytes (1byte = </a:t>
            </a:r>
            <a:r>
              <a:rPr lang="en-US" sz="1600" dirty="0" smtClean="0"/>
              <a:t>8 </a:t>
            </a:r>
            <a:r>
              <a:rPr lang="en-US" sz="1600" dirty="0"/>
              <a:t>bits; 4x8=32 bit) </a:t>
            </a:r>
            <a:endParaRPr lang="en-US" sz="1600" dirty="0" smtClean="0"/>
          </a:p>
          <a:p>
            <a:pPr algn="just">
              <a:lnSpc>
                <a:spcPct val="100000"/>
              </a:lnSpc>
            </a:pPr>
            <a:r>
              <a:rPr lang="en-US" sz="1600" dirty="0" smtClean="0"/>
              <a:t>- </a:t>
            </a:r>
            <a:r>
              <a:rPr lang="en-US" sz="1600" dirty="0"/>
              <a:t>4 </a:t>
            </a:r>
            <a:r>
              <a:rPr lang="en-US" sz="1600" dirty="0" err="1"/>
              <a:t>δεκ</a:t>
            </a:r>
            <a:r>
              <a:rPr lang="en-US" sz="1600" dirty="0"/>
              <a:t>α</a:t>
            </a:r>
            <a:r>
              <a:rPr lang="en-US" sz="1600" dirty="0" err="1"/>
              <a:t>δικά</a:t>
            </a:r>
            <a:r>
              <a:rPr lang="en-US" sz="1600" dirty="0"/>
              <a:t> </a:t>
            </a:r>
            <a:r>
              <a:rPr lang="en-US" sz="1600" dirty="0" err="1"/>
              <a:t>νούμερ</a:t>
            </a:r>
            <a:r>
              <a:rPr lang="en-US" sz="1600" dirty="0"/>
              <a:t>α (π.</a:t>
            </a:r>
            <a:r>
              <a:rPr lang="en-US" sz="1600" dirty="0" err="1"/>
              <a:t>χ</a:t>
            </a:r>
            <a:r>
              <a:rPr lang="en-US" sz="1600" dirty="0"/>
              <a:t>. 130.115.1.2).</a:t>
            </a:r>
            <a:endParaRPr dirty="0"/>
          </a:p>
          <a:p>
            <a:pPr algn="just">
              <a:lnSpc>
                <a:spcPct val="100000"/>
              </a:lnSpc>
            </a:pPr>
            <a:endParaRPr lang="en-US" sz="1600" dirty="0" smtClean="0"/>
          </a:p>
          <a:p>
            <a:pPr algn="just">
              <a:lnSpc>
                <a:spcPct val="100000"/>
              </a:lnSpc>
            </a:pPr>
            <a:r>
              <a:rPr lang="en-US" sz="1600" dirty="0" err="1" smtClean="0"/>
              <a:t>Το</a:t>
            </a:r>
            <a:r>
              <a:rPr lang="en-US" sz="1600" dirty="0" smtClean="0"/>
              <a:t> </a:t>
            </a:r>
            <a:r>
              <a:rPr lang="en-US" sz="1600" dirty="0" err="1"/>
              <a:t>κάθε</a:t>
            </a:r>
            <a:r>
              <a:rPr lang="en-US" sz="1600" dirty="0"/>
              <a:t> </a:t>
            </a:r>
            <a:r>
              <a:rPr lang="en-US" sz="1600" dirty="0" err="1"/>
              <a:t>νούμερο</a:t>
            </a:r>
            <a:r>
              <a:rPr lang="en-US" sz="1600" dirty="0"/>
              <a:t> πα</a:t>
            </a:r>
            <a:r>
              <a:rPr lang="en-US" sz="1600" dirty="0" err="1"/>
              <a:t>ίρνει</a:t>
            </a:r>
            <a:r>
              <a:rPr lang="en-US" sz="1600" dirty="0"/>
              <a:t> </a:t>
            </a:r>
            <a:r>
              <a:rPr lang="en-US" sz="1600" dirty="0" err="1"/>
              <a:t>δεκ</a:t>
            </a:r>
            <a:r>
              <a:rPr lang="en-US" sz="1600" dirty="0"/>
              <a:t>α</a:t>
            </a:r>
            <a:r>
              <a:rPr lang="en-US" sz="1600" dirty="0" err="1"/>
              <a:t>δικές</a:t>
            </a:r>
            <a:r>
              <a:rPr lang="en-US" sz="1600" dirty="0"/>
              <a:t> </a:t>
            </a:r>
            <a:r>
              <a:rPr lang="en-US" sz="1600" dirty="0" err="1"/>
              <a:t>τιμές</a:t>
            </a:r>
            <a:r>
              <a:rPr lang="en-US" sz="1600" dirty="0"/>
              <a:t> απ</a:t>
            </a:r>
            <a:r>
              <a:rPr lang="en-US" sz="1600" dirty="0" err="1"/>
              <a:t>ό</a:t>
            </a:r>
            <a:r>
              <a:rPr lang="en-US" sz="1600" dirty="0"/>
              <a:t> 0-255 (</a:t>
            </a:r>
            <a:r>
              <a:rPr lang="en-US" sz="1600" dirty="0" err="1"/>
              <a:t>ε</a:t>
            </a:r>
            <a:r>
              <a:rPr lang="en-US" sz="1600" dirty="0"/>
              <a:t>π</a:t>
            </a:r>
            <a:r>
              <a:rPr lang="en-US" sz="1600" dirty="0" err="1"/>
              <a:t>ειδή</a:t>
            </a:r>
            <a:r>
              <a:rPr lang="en-US" sz="1600" dirty="0"/>
              <a:t> απ</a:t>
            </a:r>
            <a:r>
              <a:rPr lang="en-US" sz="1600" dirty="0" err="1"/>
              <a:t>οτελείτ</a:t>
            </a:r>
            <a:r>
              <a:rPr lang="en-US" sz="1600" dirty="0"/>
              <a:t>α</a:t>
            </a:r>
            <a:r>
              <a:rPr lang="en-US" sz="1600" dirty="0" err="1"/>
              <a:t>ι</a:t>
            </a:r>
            <a:r>
              <a:rPr lang="en-US" sz="1600" dirty="0"/>
              <a:t> απ</a:t>
            </a:r>
            <a:r>
              <a:rPr lang="en-US" sz="1600" dirty="0" err="1"/>
              <a:t>ό</a:t>
            </a:r>
            <a:r>
              <a:rPr lang="en-US" sz="1600" dirty="0"/>
              <a:t> 8 bits)</a:t>
            </a:r>
            <a:r>
              <a:rPr lang="en-US" sz="1600" dirty="0" smtClean="0"/>
              <a:t>.</a:t>
            </a:r>
          </a:p>
          <a:p>
            <a:pPr algn="just">
              <a:lnSpc>
                <a:spcPct val="100000"/>
              </a:lnSpc>
            </a:pPr>
            <a:r>
              <a:rPr lang="en-US" sz="1600" dirty="0" err="1" smtClean="0"/>
              <a:t>Άρ</a:t>
            </a:r>
            <a:r>
              <a:rPr lang="en-US" sz="1600" dirty="0" smtClean="0"/>
              <a:t>α</a:t>
            </a:r>
            <a:r>
              <a:rPr lang="en-US" sz="1600" dirty="0"/>
              <a:t>, </a:t>
            </a:r>
            <a:r>
              <a:rPr lang="en-US" sz="1600" dirty="0" err="1"/>
              <a:t>το</a:t>
            </a:r>
            <a:r>
              <a:rPr lang="en-US" sz="1600" dirty="0"/>
              <a:t> </a:t>
            </a:r>
            <a:r>
              <a:rPr lang="en-US" sz="1600" dirty="0" err="1"/>
              <a:t>εύρος</a:t>
            </a:r>
            <a:r>
              <a:rPr lang="en-US" sz="1600" dirty="0"/>
              <a:t> </a:t>
            </a:r>
            <a:r>
              <a:rPr lang="en-US" sz="1600" dirty="0" err="1"/>
              <a:t>τιμών</a:t>
            </a:r>
            <a:r>
              <a:rPr lang="en-US" sz="1600" dirty="0"/>
              <a:t> IP </a:t>
            </a:r>
            <a:r>
              <a:rPr lang="en-US" sz="1600" dirty="0" err="1"/>
              <a:t>στο</a:t>
            </a:r>
            <a:r>
              <a:rPr lang="en-US" sz="1600" dirty="0"/>
              <a:t> IPv4 </a:t>
            </a:r>
            <a:r>
              <a:rPr lang="en-US" sz="1600" dirty="0" err="1"/>
              <a:t>είν</a:t>
            </a:r>
            <a:r>
              <a:rPr lang="en-US" sz="1600" dirty="0"/>
              <a:t>α</a:t>
            </a:r>
            <a:r>
              <a:rPr lang="en-US" sz="1600" dirty="0" err="1"/>
              <a:t>ι</a:t>
            </a:r>
            <a:r>
              <a:rPr lang="en-US" sz="1600" dirty="0"/>
              <a:t> απ</a:t>
            </a:r>
            <a:r>
              <a:rPr lang="en-US" sz="1600" dirty="0" err="1"/>
              <a:t>ό</a:t>
            </a:r>
            <a:r>
              <a:rPr lang="en-US" sz="1600" dirty="0"/>
              <a:t> 0.0.0.0 – 255.255.255.255</a:t>
            </a:r>
            <a:r>
              <a:rPr lang="en-US" sz="1600" dirty="0" smtClean="0"/>
              <a:t>.</a:t>
            </a:r>
          </a:p>
          <a:p>
            <a:pPr algn="just">
              <a:lnSpc>
                <a:spcPct val="100000"/>
              </a:lnSpc>
            </a:pPr>
            <a:r>
              <a:rPr lang="en-US" sz="1600" dirty="0" err="1" smtClean="0"/>
              <a:t>Άρ</a:t>
            </a:r>
            <a:r>
              <a:rPr lang="en-US" sz="1600" dirty="0" smtClean="0"/>
              <a:t>α</a:t>
            </a:r>
            <a:r>
              <a:rPr lang="en-US" sz="1600" dirty="0"/>
              <a:t>, </a:t>
            </a:r>
            <a:r>
              <a:rPr lang="en-US" sz="1600" dirty="0" err="1"/>
              <a:t>υ</a:t>
            </a:r>
            <a:r>
              <a:rPr lang="en-US" sz="1600" dirty="0"/>
              <a:t>π</a:t>
            </a:r>
            <a:r>
              <a:rPr lang="en-US" sz="1600" dirty="0" err="1"/>
              <a:t>άρχουν</a:t>
            </a:r>
            <a:r>
              <a:rPr lang="en-US" sz="1600" dirty="0"/>
              <a:t> ~4.3 Giga </a:t>
            </a:r>
            <a:r>
              <a:rPr lang="en-US" sz="1600" dirty="0" err="1"/>
              <a:t>μον</a:t>
            </a:r>
            <a:r>
              <a:rPr lang="en-US" sz="1600" dirty="0"/>
              <a:t>α</a:t>
            </a:r>
            <a:r>
              <a:rPr lang="en-US" sz="1600" dirty="0" err="1"/>
              <a:t>δικές</a:t>
            </a:r>
            <a:r>
              <a:rPr lang="en-US" sz="1600" dirty="0"/>
              <a:t> IP addresses.</a:t>
            </a:r>
            <a:endParaRPr dirty="0"/>
          </a:p>
          <a:p>
            <a:pPr algn="just">
              <a:lnSpc>
                <a:spcPct val="100000"/>
              </a:lnSpc>
            </a:pPr>
            <a:r>
              <a:rPr lang="en-US" sz="1600" dirty="0" err="1"/>
              <a:t>Στο</a:t>
            </a:r>
            <a:r>
              <a:rPr lang="en-US" sz="1600" dirty="0"/>
              <a:t> </a:t>
            </a:r>
            <a:r>
              <a:rPr lang="en-US" sz="1600" dirty="0" err="1"/>
              <a:t>νεώτερο</a:t>
            </a:r>
            <a:r>
              <a:rPr lang="en-US" sz="1600" dirty="0"/>
              <a:t> IPv6, </a:t>
            </a:r>
            <a:r>
              <a:rPr lang="en-US" sz="1600" dirty="0" err="1"/>
              <a:t>κάθε</a:t>
            </a:r>
            <a:r>
              <a:rPr lang="en-US" sz="1600" dirty="0"/>
              <a:t> IP address απ</a:t>
            </a:r>
            <a:r>
              <a:rPr lang="en-US" sz="1600" dirty="0" err="1"/>
              <a:t>οτελείτ</a:t>
            </a:r>
            <a:r>
              <a:rPr lang="en-US" sz="1600" dirty="0"/>
              <a:t>α</a:t>
            </a:r>
            <a:r>
              <a:rPr lang="en-US" sz="1600" dirty="0" err="1"/>
              <a:t>ι</a:t>
            </a:r>
            <a:r>
              <a:rPr lang="en-US" sz="1600" dirty="0"/>
              <a:t> απ</a:t>
            </a:r>
            <a:r>
              <a:rPr lang="en-US" sz="1600" dirty="0" err="1"/>
              <a:t>ό</a:t>
            </a:r>
            <a:r>
              <a:rPr lang="en-US" sz="1600" dirty="0"/>
              <a:t> 16 bytes (128 bit)</a:t>
            </a:r>
            <a:r>
              <a:rPr lang="en-US" sz="1600" dirty="0" smtClean="0"/>
              <a:t>.</a:t>
            </a:r>
          </a:p>
          <a:p>
            <a:pPr algn="just">
              <a:lnSpc>
                <a:spcPct val="100000"/>
              </a:lnSpc>
            </a:pPr>
            <a:r>
              <a:rPr lang="en-US" sz="1600" dirty="0" err="1" smtClean="0"/>
              <a:t>Κάθε</a:t>
            </a:r>
            <a:r>
              <a:rPr lang="en-US" sz="1600" dirty="0" smtClean="0"/>
              <a:t> </a:t>
            </a:r>
            <a:r>
              <a:rPr lang="en-US" sz="1600" dirty="0"/>
              <a:t>byte α</a:t>
            </a:r>
            <a:r>
              <a:rPr lang="en-US" sz="1600" dirty="0" err="1"/>
              <a:t>ντιστοιχεί</a:t>
            </a:r>
            <a:r>
              <a:rPr lang="en-US" sz="1600" dirty="0"/>
              <a:t> </a:t>
            </a:r>
            <a:r>
              <a:rPr lang="en-US" sz="1600" dirty="0" err="1"/>
              <a:t>σε</a:t>
            </a:r>
            <a:r>
              <a:rPr lang="en-US" sz="1600" dirty="0"/>
              <a:t> </a:t>
            </a:r>
            <a:r>
              <a:rPr lang="en-US" sz="1600" dirty="0" err="1"/>
              <a:t>έν</a:t>
            </a:r>
            <a:r>
              <a:rPr lang="en-US" sz="1600" dirty="0"/>
              <a:t>α </a:t>
            </a:r>
            <a:r>
              <a:rPr lang="en-US" sz="1600" dirty="0" err="1"/>
              <a:t>ζεύγος</a:t>
            </a:r>
            <a:r>
              <a:rPr lang="en-US" sz="1600" dirty="0"/>
              <a:t> </a:t>
            </a:r>
            <a:r>
              <a:rPr lang="en-US" sz="1600" dirty="0" err="1"/>
              <a:t>δεκ</a:t>
            </a:r>
            <a:r>
              <a:rPr lang="en-US" sz="1600" dirty="0"/>
              <a:t>α</a:t>
            </a:r>
            <a:r>
              <a:rPr lang="en-US" sz="1600" dirty="0" err="1"/>
              <a:t>εξ</a:t>
            </a:r>
            <a:r>
              <a:rPr lang="en-US" sz="1600" dirty="0"/>
              <a:t>α</a:t>
            </a:r>
            <a:r>
              <a:rPr lang="en-US" sz="1600" dirty="0" err="1"/>
              <a:t>δικών</a:t>
            </a:r>
            <a:r>
              <a:rPr lang="en-US" sz="1600" dirty="0"/>
              <a:t> α</a:t>
            </a:r>
            <a:r>
              <a:rPr lang="en-US" sz="1600" dirty="0" err="1"/>
              <a:t>ριθμών</a:t>
            </a:r>
            <a:r>
              <a:rPr lang="en-US" sz="1600" dirty="0"/>
              <a:t>.</a:t>
            </a:r>
            <a:endParaRPr dirty="0"/>
          </a:p>
          <a:p>
            <a:pPr algn="just">
              <a:lnSpc>
                <a:spcPct val="100000"/>
              </a:lnSpc>
            </a:pPr>
            <a:r>
              <a:rPr lang="en-US" sz="1600" dirty="0" err="1"/>
              <a:t>Τ</a:t>
            </a:r>
            <a:r>
              <a:rPr lang="en-US" sz="1600" dirty="0"/>
              <a:t>α 2 π</a:t>
            </a:r>
            <a:r>
              <a:rPr lang="en-US" sz="1600" dirty="0" err="1"/>
              <a:t>ρωτόκολλ</a:t>
            </a:r>
            <a:r>
              <a:rPr lang="en-US" sz="1600" dirty="0"/>
              <a:t>α μπ</a:t>
            </a:r>
            <a:r>
              <a:rPr lang="en-US" sz="1600" dirty="0" err="1"/>
              <a:t>ορούν</a:t>
            </a:r>
            <a:r>
              <a:rPr lang="en-US" sz="1600" dirty="0"/>
              <a:t> </a:t>
            </a:r>
            <a:r>
              <a:rPr lang="en-US" sz="1600" dirty="0" err="1"/>
              <a:t>ν</a:t>
            </a:r>
            <a:r>
              <a:rPr lang="en-US" sz="1600" dirty="0"/>
              <a:t>α α</a:t>
            </a:r>
            <a:r>
              <a:rPr lang="en-US" sz="1600" dirty="0" err="1"/>
              <a:t>ντιστοιχήσουν</a:t>
            </a:r>
            <a:r>
              <a:rPr lang="en-US" sz="1600" dirty="0"/>
              <a:t> </a:t>
            </a:r>
            <a:r>
              <a:rPr lang="en-US" sz="1600" dirty="0" err="1"/>
              <a:t>διευθύνεις</a:t>
            </a:r>
            <a:r>
              <a:rPr lang="en-US" sz="1600" dirty="0"/>
              <a:t> </a:t>
            </a:r>
            <a:r>
              <a:rPr lang="en-US" sz="1600" dirty="0" err="1"/>
              <a:t>μετ</a:t>
            </a:r>
            <a:r>
              <a:rPr lang="en-US" sz="1600" dirty="0"/>
              <a:t>α</a:t>
            </a:r>
            <a:r>
              <a:rPr lang="en-US" sz="1600" dirty="0" err="1"/>
              <a:t>ξύ</a:t>
            </a:r>
            <a:r>
              <a:rPr lang="en-US" sz="1600" dirty="0"/>
              <a:t> </a:t>
            </a:r>
            <a:r>
              <a:rPr lang="en-US" sz="1600" dirty="0" err="1"/>
              <a:t>τους</a:t>
            </a:r>
            <a:r>
              <a:rPr lang="en-US" sz="1600" dirty="0"/>
              <a:t>.</a:t>
            </a:r>
            <a:endParaRPr dirty="0"/>
          </a:p>
          <a:p>
            <a:pPr algn="just">
              <a:lnSpc>
                <a:spcPct val="100000"/>
              </a:lnSpc>
            </a:pPr>
            <a:endParaRPr lang="en-US" sz="1600" dirty="0" smtClean="0"/>
          </a:p>
          <a:p>
            <a:pPr algn="just">
              <a:lnSpc>
                <a:spcPct val="100000"/>
              </a:lnSpc>
            </a:pPr>
            <a:r>
              <a:rPr lang="en-US" sz="1600" dirty="0" err="1" smtClean="0"/>
              <a:t>Π.χ</a:t>
            </a:r>
            <a:r>
              <a:rPr lang="en-US" sz="1600" dirty="0"/>
              <a:t>. </a:t>
            </a:r>
            <a:r>
              <a:rPr lang="en-US" sz="1600" dirty="0" err="1"/>
              <a:t>Η</a:t>
            </a:r>
            <a:r>
              <a:rPr lang="en-US" sz="1600" dirty="0"/>
              <a:t> </a:t>
            </a:r>
            <a:r>
              <a:rPr lang="en-US" sz="1600" dirty="0" err="1"/>
              <a:t>διεύθυνση</a:t>
            </a:r>
            <a:r>
              <a:rPr lang="en-US" sz="1600" dirty="0"/>
              <a:t> IP 192.168.100.32 </a:t>
            </a:r>
            <a:r>
              <a:rPr lang="en-US" sz="1600" dirty="0" err="1"/>
              <a:t>του</a:t>
            </a:r>
            <a:r>
              <a:rPr lang="en-US" sz="1600" dirty="0"/>
              <a:t> IPv4 </a:t>
            </a:r>
            <a:r>
              <a:rPr lang="en-US" sz="1600" dirty="0" err="1"/>
              <a:t>γίνετ</a:t>
            </a:r>
            <a:r>
              <a:rPr lang="en-US" sz="1600" dirty="0"/>
              <a:t>α</a:t>
            </a:r>
            <a:r>
              <a:rPr lang="en-US" sz="1600" dirty="0" err="1"/>
              <a:t>ι</a:t>
            </a:r>
            <a:r>
              <a:rPr lang="en-US" sz="1600" dirty="0"/>
              <a:t> </a:t>
            </a:r>
            <a:endParaRPr lang="en-US" sz="1600" dirty="0" smtClean="0"/>
          </a:p>
          <a:p>
            <a:pPr algn="just">
              <a:lnSpc>
                <a:spcPct val="100000"/>
              </a:lnSpc>
            </a:pPr>
            <a:r>
              <a:rPr lang="en-US" sz="1600" dirty="0" smtClean="0"/>
              <a:t>0000</a:t>
            </a:r>
            <a:r>
              <a:rPr lang="en-US" sz="1600" dirty="0"/>
              <a:t>:0000:0000:0000:0000:0000:C0A8:6420 </a:t>
            </a:r>
            <a:endParaRPr dirty="0"/>
          </a:p>
          <a:p>
            <a:pPr algn="just">
              <a:lnSpc>
                <a:spcPct val="100000"/>
              </a:lnSpc>
            </a:pPr>
            <a:r>
              <a:rPr lang="en-US" sz="1600" dirty="0" err="1"/>
              <a:t>ή</a:t>
            </a:r>
            <a:r>
              <a:rPr lang="en-US" sz="1600" dirty="0"/>
              <a:t> </a:t>
            </a:r>
            <a:endParaRPr dirty="0"/>
          </a:p>
          <a:p>
            <a:pPr algn="just">
              <a:lnSpc>
                <a:spcPct val="100000"/>
              </a:lnSpc>
            </a:pPr>
            <a:r>
              <a:rPr lang="en-US" sz="1600" dirty="0"/>
              <a:t>::C0A8:6420</a:t>
            </a:r>
            <a:endParaRPr dirty="0"/>
          </a:p>
          <a:p>
            <a:pPr algn="just">
              <a:lnSpc>
                <a:spcPct val="100000"/>
              </a:lnSpc>
            </a:pPr>
            <a:r>
              <a:rPr lang="en-US" sz="1600" dirty="0" err="1"/>
              <a:t>στο</a:t>
            </a:r>
            <a:r>
              <a:rPr lang="en-US" sz="1600" dirty="0"/>
              <a:t> IPv6.</a:t>
            </a:r>
            <a:endParaRPr dirty="0"/>
          </a:p>
          <a:p>
            <a:pPr algn="just">
              <a:lnSpc>
                <a:spcPct val="100000"/>
              </a:lnSpc>
            </a:pPr>
            <a:endParaRPr dirty="0"/>
          </a:p>
          <a:p>
            <a:pPr algn="just">
              <a:lnSpc>
                <a:spcPct val="100000"/>
              </a:lnSpc>
            </a:pP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Internet Protocol (IP) Address</a:t>
            </a:r>
            <a:endParaRPr/>
          </a:p>
        </p:txBody>
      </p:sp>
      <p:sp>
        <p:nvSpPr>
          <p:cNvPr id="169" name="TextShape 2"/>
          <p:cNvSpPr txBox="1"/>
          <p:nvPr/>
        </p:nvSpPr>
        <p:spPr>
          <a:xfrm>
            <a:off x="462240" y="1005840"/>
            <a:ext cx="9047520" cy="5879160"/>
          </a:xfrm>
          <a:prstGeom prst="rect">
            <a:avLst/>
          </a:prstGeom>
        </p:spPr>
        <p:txBody>
          <a:bodyPr wrap="none" lIns="90000" tIns="45000" rIns="90000" bIns="45000"/>
          <a:lstStyle/>
          <a:p>
            <a:pPr algn="just">
              <a:lnSpc>
                <a:spcPct val="100000"/>
              </a:lnSpc>
            </a:pPr>
            <a:r>
              <a:rPr lang="en-US" sz="1600" dirty="0" err="1"/>
              <a:t>Τ</a:t>
            </a:r>
            <a:r>
              <a:rPr lang="en-US" sz="1600" dirty="0"/>
              <a:t>α </a:t>
            </a:r>
            <a:r>
              <a:rPr lang="en-US" sz="1600" dirty="0" err="1"/>
              <a:t>δεδομέν</a:t>
            </a:r>
            <a:r>
              <a:rPr lang="en-US" sz="1600" dirty="0"/>
              <a:t>α </a:t>
            </a:r>
            <a:r>
              <a:rPr lang="en-US" sz="1600" dirty="0" err="1"/>
              <a:t>σε</a:t>
            </a:r>
            <a:r>
              <a:rPr lang="en-US" sz="1600" dirty="0"/>
              <a:t> </a:t>
            </a:r>
            <a:r>
              <a:rPr lang="en-US" sz="1600" dirty="0" err="1"/>
              <a:t>έν</a:t>
            </a:r>
            <a:r>
              <a:rPr lang="en-US" sz="1600" dirty="0"/>
              <a:t>α </a:t>
            </a:r>
            <a:r>
              <a:rPr lang="en-US" sz="1600" dirty="0" err="1"/>
              <a:t>δίκτυο</a:t>
            </a:r>
            <a:r>
              <a:rPr lang="en-US" sz="1600" dirty="0"/>
              <a:t> π</a:t>
            </a:r>
            <a:r>
              <a:rPr lang="en-US" sz="1600" dirty="0" err="1"/>
              <a:t>ου</a:t>
            </a:r>
            <a:r>
              <a:rPr lang="en-US" sz="1600" dirty="0"/>
              <a:t> </a:t>
            </a:r>
            <a:r>
              <a:rPr lang="en-US" sz="1600" dirty="0" err="1"/>
              <a:t>χρησιμο</a:t>
            </a:r>
            <a:r>
              <a:rPr lang="en-US" sz="1600" dirty="0"/>
              <a:t>π</a:t>
            </a:r>
            <a:r>
              <a:rPr lang="en-US" sz="1600" dirty="0" err="1"/>
              <a:t>οιεί</a:t>
            </a:r>
            <a:r>
              <a:rPr lang="en-US" sz="1600" dirty="0"/>
              <a:t> IP </a:t>
            </a:r>
            <a:r>
              <a:rPr lang="en-US" sz="1600" dirty="0" err="1"/>
              <a:t>οργ</a:t>
            </a:r>
            <a:r>
              <a:rPr lang="en-US" sz="1600" dirty="0"/>
              <a:t>α</a:t>
            </a:r>
            <a:r>
              <a:rPr lang="en-US" sz="1600" dirty="0" err="1"/>
              <a:t>νώνοντ</a:t>
            </a:r>
            <a:r>
              <a:rPr lang="en-US" sz="1600" dirty="0"/>
              <a:t>α</a:t>
            </a:r>
            <a:r>
              <a:rPr lang="en-US" sz="1600" dirty="0" err="1"/>
              <a:t>ι</a:t>
            </a:r>
            <a:r>
              <a:rPr lang="en-US" sz="1600" dirty="0"/>
              <a:t> </a:t>
            </a:r>
            <a:r>
              <a:rPr lang="en-US" sz="1600" dirty="0" err="1"/>
              <a:t>σε</a:t>
            </a:r>
            <a:r>
              <a:rPr lang="en-US" sz="1600" dirty="0"/>
              <a:t> πα</a:t>
            </a:r>
            <a:r>
              <a:rPr lang="en-US" sz="1600" dirty="0" err="1"/>
              <a:t>κέτ</a:t>
            </a:r>
            <a:r>
              <a:rPr lang="en-US" sz="1600" dirty="0"/>
              <a:t>α.</a:t>
            </a:r>
            <a:endParaRPr dirty="0"/>
          </a:p>
          <a:p>
            <a:pPr algn="just">
              <a:lnSpc>
                <a:spcPct val="100000"/>
              </a:lnSpc>
            </a:pPr>
            <a:r>
              <a:rPr lang="en-US" sz="1600" dirty="0" err="1"/>
              <a:t>Το</a:t>
            </a:r>
            <a:r>
              <a:rPr lang="en-US" sz="1600" dirty="0"/>
              <a:t> </a:t>
            </a:r>
            <a:r>
              <a:rPr lang="en-US" sz="1600" dirty="0" err="1"/>
              <a:t>κάθε</a:t>
            </a:r>
            <a:r>
              <a:rPr lang="en-US" sz="1600" dirty="0"/>
              <a:t> πα</a:t>
            </a:r>
            <a:r>
              <a:rPr lang="en-US" sz="1600" dirty="0" err="1"/>
              <a:t>κέτο</a:t>
            </a:r>
            <a:r>
              <a:rPr lang="en-US" sz="1600" dirty="0"/>
              <a:t> </a:t>
            </a:r>
            <a:r>
              <a:rPr lang="en-US" sz="1600" dirty="0" err="1"/>
              <a:t>έχει</a:t>
            </a:r>
            <a:r>
              <a:rPr lang="en-US" sz="1600" dirty="0"/>
              <a:t> “</a:t>
            </a:r>
            <a:r>
              <a:rPr lang="en-US" sz="1600" dirty="0" err="1"/>
              <a:t>τ</a:t>
            </a:r>
            <a:r>
              <a:rPr lang="en-US" sz="1600" dirty="0"/>
              <a:t>α</a:t>
            </a:r>
            <a:r>
              <a:rPr lang="en-US" sz="1600" dirty="0" err="1"/>
              <a:t>χυδρομικά</a:t>
            </a:r>
            <a:r>
              <a:rPr lang="en-US" sz="1600" dirty="0"/>
              <a:t>” </a:t>
            </a:r>
            <a:r>
              <a:rPr lang="en-US" sz="1600" dirty="0" err="1"/>
              <a:t>στοιχεί</a:t>
            </a:r>
            <a:r>
              <a:rPr lang="en-US" sz="1600" dirty="0"/>
              <a:t>α, </a:t>
            </a:r>
            <a:r>
              <a:rPr lang="en-US" sz="1600" dirty="0" err="1"/>
              <a:t>ό</a:t>
            </a:r>
            <a:r>
              <a:rPr lang="en-US" sz="1600" dirty="0"/>
              <a:t>π</a:t>
            </a:r>
            <a:r>
              <a:rPr lang="en-US" sz="1600" dirty="0" err="1"/>
              <a:t>ως</a:t>
            </a:r>
            <a:r>
              <a:rPr lang="en-US" sz="1600" dirty="0"/>
              <a:t> </a:t>
            </a:r>
            <a:r>
              <a:rPr lang="en-US" sz="1600" dirty="0" err="1"/>
              <a:t>διεύθυνση</a:t>
            </a:r>
            <a:r>
              <a:rPr lang="en-US" sz="1600" dirty="0"/>
              <a:t> απ</a:t>
            </a:r>
            <a:r>
              <a:rPr lang="en-US" sz="1600" dirty="0" err="1"/>
              <a:t>οστολέ</a:t>
            </a:r>
            <a:r>
              <a:rPr lang="en-US" sz="1600" dirty="0"/>
              <a:t>α </a:t>
            </a:r>
            <a:r>
              <a:rPr lang="en-US" sz="1600" dirty="0" err="1"/>
              <a:t>κ</a:t>
            </a:r>
            <a:r>
              <a:rPr lang="en-US" sz="1600" dirty="0"/>
              <a:t>α</a:t>
            </a:r>
            <a:r>
              <a:rPr lang="en-US" sz="1600" dirty="0" err="1"/>
              <a:t>ι</a:t>
            </a:r>
            <a:r>
              <a:rPr lang="en-US" sz="1600" dirty="0"/>
              <a:t> </a:t>
            </a:r>
            <a:r>
              <a:rPr lang="en-US" sz="1600" dirty="0" smtClean="0"/>
              <a:t>πα</a:t>
            </a:r>
            <a:r>
              <a:rPr lang="en-US" sz="1600" dirty="0" err="1" smtClean="0"/>
              <a:t>ρ</a:t>
            </a:r>
            <a:r>
              <a:rPr lang="en-US" sz="1600" dirty="0" smtClean="0"/>
              <a:t>α</a:t>
            </a:r>
            <a:r>
              <a:rPr lang="en-US" sz="1600" dirty="0" err="1" smtClean="0"/>
              <a:t>λή</a:t>
            </a:r>
            <a:r>
              <a:rPr lang="en-US" sz="1600" dirty="0" smtClean="0"/>
              <a:t>π</a:t>
            </a:r>
            <a:r>
              <a:rPr lang="en-US" sz="1600" dirty="0" err="1" smtClean="0"/>
              <a:t>τη</a:t>
            </a:r>
            <a:endParaRPr lang="en-US" sz="1600" dirty="0"/>
          </a:p>
          <a:p>
            <a:pPr algn="just">
              <a:lnSpc>
                <a:spcPct val="100000"/>
              </a:lnSpc>
            </a:pPr>
            <a:r>
              <a:rPr lang="en-US" sz="1600" dirty="0" err="1" smtClean="0"/>
              <a:t>κ</a:t>
            </a:r>
            <a:r>
              <a:rPr lang="en-US" sz="1600" dirty="0" smtClean="0"/>
              <a:t>α</a:t>
            </a:r>
            <a:r>
              <a:rPr lang="en-US" sz="1600" dirty="0" err="1" smtClean="0"/>
              <a:t>ι</a:t>
            </a:r>
            <a:r>
              <a:rPr lang="en-US" sz="1600" dirty="0" smtClean="0"/>
              <a:t> </a:t>
            </a:r>
            <a:r>
              <a:rPr lang="en-US" sz="1600" dirty="0" err="1"/>
              <a:t>άλλ</a:t>
            </a:r>
            <a:r>
              <a:rPr lang="en-US" sz="1600" dirty="0"/>
              <a:t>α </a:t>
            </a:r>
            <a:r>
              <a:rPr lang="en-US" sz="1600" dirty="0" err="1"/>
              <a:t>κά</a:t>
            </a:r>
            <a:r>
              <a:rPr lang="en-US" sz="1600" dirty="0"/>
              <a:t>π</a:t>
            </a:r>
            <a:r>
              <a:rPr lang="en-US" sz="1600" dirty="0" err="1"/>
              <a:t>οι</a:t>
            </a:r>
            <a:r>
              <a:rPr lang="en-US" sz="1600" dirty="0"/>
              <a:t>α </a:t>
            </a:r>
            <a:r>
              <a:rPr lang="en-US" sz="1600" dirty="0" err="1"/>
              <a:t>άλλ</a:t>
            </a:r>
            <a:r>
              <a:rPr lang="en-US" sz="1600" dirty="0"/>
              <a:t>α </a:t>
            </a:r>
            <a:r>
              <a:rPr lang="en-US" sz="1600" dirty="0" err="1"/>
              <a:t>στοιχεί</a:t>
            </a:r>
            <a:r>
              <a:rPr lang="en-US" sz="1600" dirty="0"/>
              <a:t>α, </a:t>
            </a:r>
            <a:r>
              <a:rPr lang="en-US" sz="1600" dirty="0" err="1"/>
              <a:t>ενώ</a:t>
            </a:r>
            <a:r>
              <a:rPr lang="en-US" sz="1600" dirty="0"/>
              <a:t> α</a:t>
            </a:r>
            <a:r>
              <a:rPr lang="en-US" sz="1600" dirty="0" err="1"/>
              <a:t>κολουθούν</a:t>
            </a:r>
            <a:r>
              <a:rPr lang="en-US" sz="1600" dirty="0"/>
              <a:t> </a:t>
            </a:r>
            <a:r>
              <a:rPr lang="en-US" sz="1600" dirty="0" err="1"/>
              <a:t>τ</a:t>
            </a:r>
            <a:r>
              <a:rPr lang="en-US" sz="1600" dirty="0"/>
              <a:t>α </a:t>
            </a:r>
            <a:r>
              <a:rPr lang="en-US" sz="1600" dirty="0" err="1"/>
              <a:t>ίδι</a:t>
            </a:r>
            <a:r>
              <a:rPr lang="en-US" sz="1600" dirty="0"/>
              <a:t>α </a:t>
            </a:r>
            <a:r>
              <a:rPr lang="en-US" sz="1600" dirty="0" err="1"/>
              <a:t>τ</a:t>
            </a:r>
            <a:r>
              <a:rPr lang="en-US" sz="1600" dirty="0"/>
              <a:t>α </a:t>
            </a:r>
            <a:r>
              <a:rPr lang="en-US" sz="1600" dirty="0" err="1"/>
              <a:t>δεδομέν</a:t>
            </a:r>
            <a:r>
              <a:rPr lang="en-US" sz="1600" dirty="0"/>
              <a:t>α π</a:t>
            </a:r>
            <a:r>
              <a:rPr lang="en-US" sz="1600" dirty="0" err="1"/>
              <a:t>ου</a:t>
            </a:r>
            <a:r>
              <a:rPr lang="en-US" sz="1600" dirty="0"/>
              <a:t> </a:t>
            </a:r>
            <a:r>
              <a:rPr lang="en-US" sz="1600" dirty="0" err="1"/>
              <a:t>μετ</a:t>
            </a:r>
            <a:r>
              <a:rPr lang="en-US" sz="1600" dirty="0"/>
              <a:t>α</a:t>
            </a:r>
            <a:r>
              <a:rPr lang="en-US" sz="1600" dirty="0" err="1"/>
              <a:t>φέρει</a:t>
            </a:r>
            <a:r>
              <a:rPr lang="en-US" sz="1600" dirty="0"/>
              <a:t> </a:t>
            </a:r>
            <a:r>
              <a:rPr lang="en-US" sz="1600" dirty="0" err="1"/>
              <a:t>το</a:t>
            </a:r>
            <a:r>
              <a:rPr lang="en-US" sz="1600" dirty="0"/>
              <a:t> πα</a:t>
            </a:r>
            <a:r>
              <a:rPr lang="en-US" sz="1600" dirty="0" err="1"/>
              <a:t>κέτο</a:t>
            </a:r>
            <a:r>
              <a:rPr lang="en-US" sz="1600" dirty="0"/>
              <a:t>. </a:t>
            </a:r>
            <a:endParaRPr dirty="0"/>
          </a:p>
          <a:p>
            <a:pPr algn="just">
              <a:lnSpc>
                <a:spcPct val="100000"/>
              </a:lnSpc>
            </a:pPr>
            <a:endParaRPr dirty="0"/>
          </a:p>
          <a:p>
            <a:pPr algn="just">
              <a:lnSpc>
                <a:spcPct val="100000"/>
              </a:lnSpc>
            </a:pPr>
            <a:r>
              <a:rPr lang="en-US" sz="1600" dirty="0" smtClean="0"/>
              <a:t>O laptop </a:t>
            </a:r>
            <a:r>
              <a:rPr lang="en-US" sz="1600" dirty="0" err="1"/>
              <a:t>σ</a:t>
            </a:r>
            <a:r>
              <a:rPr lang="en-US" sz="1600" dirty="0"/>
              <a:t>α</a:t>
            </a:r>
            <a:r>
              <a:rPr lang="en-US" sz="1600" dirty="0" err="1"/>
              <a:t>ς</a:t>
            </a:r>
            <a:r>
              <a:rPr lang="en-US" sz="1600" dirty="0"/>
              <a:t>, </a:t>
            </a:r>
            <a:r>
              <a:rPr lang="en-US" sz="1600" dirty="0" err="1"/>
              <a:t>είτε</a:t>
            </a:r>
            <a:r>
              <a:rPr lang="en-US" sz="1600" dirty="0"/>
              <a:t> </a:t>
            </a:r>
            <a:r>
              <a:rPr lang="en-US" sz="1600" dirty="0" err="1"/>
              <a:t>συνδέετ</a:t>
            </a:r>
            <a:r>
              <a:rPr lang="en-US" sz="1600" dirty="0"/>
              <a:t>α</a:t>
            </a:r>
            <a:r>
              <a:rPr lang="en-US" sz="1600" dirty="0" err="1"/>
              <a:t>ι</a:t>
            </a:r>
            <a:r>
              <a:rPr lang="en-US" sz="1600" dirty="0"/>
              <a:t> </a:t>
            </a:r>
            <a:r>
              <a:rPr lang="en-US" sz="1600" dirty="0" err="1"/>
              <a:t>στο</a:t>
            </a:r>
            <a:r>
              <a:rPr lang="en-US" sz="1600" dirty="0"/>
              <a:t> internet απ</a:t>
            </a:r>
            <a:r>
              <a:rPr lang="en-US" sz="1600" dirty="0" err="1"/>
              <a:t>ό</a:t>
            </a:r>
            <a:r>
              <a:rPr lang="en-US" sz="1600" dirty="0"/>
              <a:t> </a:t>
            </a:r>
            <a:r>
              <a:rPr lang="en-US" sz="1600" dirty="0" err="1"/>
              <a:t>το</a:t>
            </a:r>
            <a:r>
              <a:rPr lang="en-US" sz="1600" dirty="0"/>
              <a:t> </a:t>
            </a:r>
            <a:r>
              <a:rPr lang="en-US" sz="1600" dirty="0" err="1"/>
              <a:t>δίκτυο</a:t>
            </a:r>
            <a:r>
              <a:rPr lang="en-US" sz="1600" dirty="0"/>
              <a:t> </a:t>
            </a:r>
            <a:r>
              <a:rPr lang="en-US" sz="1600" dirty="0" err="1"/>
              <a:t>του</a:t>
            </a:r>
            <a:r>
              <a:rPr lang="en-US" sz="1600" dirty="0"/>
              <a:t> </a:t>
            </a:r>
            <a:r>
              <a:rPr lang="en-US" sz="1600" dirty="0" err="1"/>
              <a:t>σ</a:t>
            </a:r>
            <a:r>
              <a:rPr lang="en-US" sz="1600" dirty="0"/>
              <a:t>π</a:t>
            </a:r>
            <a:r>
              <a:rPr lang="en-US" sz="1600" dirty="0" err="1"/>
              <a:t>ιτιού</a:t>
            </a:r>
            <a:r>
              <a:rPr lang="en-US" sz="1600" dirty="0"/>
              <a:t> </a:t>
            </a:r>
            <a:r>
              <a:rPr lang="en-US" sz="1600" dirty="0" err="1"/>
              <a:t>είτε</a:t>
            </a:r>
            <a:r>
              <a:rPr lang="en-US" sz="1600" dirty="0"/>
              <a:t> απ</a:t>
            </a:r>
            <a:r>
              <a:rPr lang="en-US" sz="1600" dirty="0" err="1"/>
              <a:t>ό</a:t>
            </a:r>
            <a:r>
              <a:rPr lang="en-US" sz="1600" dirty="0"/>
              <a:t> </a:t>
            </a:r>
            <a:r>
              <a:rPr lang="en-US" sz="1600" dirty="0" err="1"/>
              <a:t>του</a:t>
            </a:r>
            <a:r>
              <a:rPr lang="en-US" sz="1600" dirty="0"/>
              <a:t> πα</a:t>
            </a:r>
            <a:r>
              <a:rPr lang="en-US" sz="1600" dirty="0" err="1"/>
              <a:t>νε</a:t>
            </a:r>
            <a:r>
              <a:rPr lang="en-US" sz="1600" dirty="0"/>
              <a:t>π</a:t>
            </a:r>
            <a:r>
              <a:rPr lang="en-US" sz="1600" dirty="0" err="1"/>
              <a:t>ιστημίου</a:t>
            </a:r>
            <a:r>
              <a:rPr lang="en-US" sz="1600" dirty="0" smtClean="0"/>
              <a:t>,</a:t>
            </a:r>
          </a:p>
          <a:p>
            <a:pPr algn="just">
              <a:lnSpc>
                <a:spcPct val="100000"/>
              </a:lnSpc>
            </a:pPr>
            <a:r>
              <a:rPr lang="en-US" sz="1600" dirty="0" err="1" smtClean="0"/>
              <a:t>δι</a:t>
            </a:r>
            <a:r>
              <a:rPr lang="en-US" sz="1600" dirty="0" smtClean="0"/>
              <a:t>α</a:t>
            </a:r>
            <a:r>
              <a:rPr lang="en-US" sz="1600" dirty="0" err="1" smtClean="0"/>
              <a:t>τηρεί</a:t>
            </a:r>
            <a:r>
              <a:rPr lang="en-US" sz="1600" dirty="0" smtClean="0"/>
              <a:t> </a:t>
            </a:r>
            <a:r>
              <a:rPr lang="en-US" sz="1600" dirty="0" err="1"/>
              <a:t>το</a:t>
            </a:r>
            <a:r>
              <a:rPr lang="en-US" sz="1600" dirty="0"/>
              <a:t> MAC address, </a:t>
            </a:r>
            <a:r>
              <a:rPr lang="en-US" sz="1600" dirty="0" err="1"/>
              <a:t>μέσ</a:t>
            </a:r>
            <a:r>
              <a:rPr lang="en-US" sz="1600" dirty="0"/>
              <a:t>α </a:t>
            </a:r>
            <a:r>
              <a:rPr lang="en-US" sz="1600" dirty="0" err="1"/>
              <a:t>σε</a:t>
            </a:r>
            <a:r>
              <a:rPr lang="en-US" sz="1600" dirty="0"/>
              <a:t> </a:t>
            </a:r>
            <a:r>
              <a:rPr lang="en-US" sz="1600" dirty="0" err="1"/>
              <a:t>κάθε</a:t>
            </a:r>
            <a:r>
              <a:rPr lang="en-US" sz="1600" dirty="0"/>
              <a:t> </a:t>
            </a:r>
            <a:r>
              <a:rPr lang="en-US" sz="1600" dirty="0" err="1"/>
              <a:t>δίκτυο</a:t>
            </a:r>
            <a:r>
              <a:rPr lang="en-US" sz="1600" dirty="0"/>
              <a:t> </a:t>
            </a:r>
            <a:r>
              <a:rPr lang="en-US" sz="1600" dirty="0" err="1"/>
              <a:t>όμως</a:t>
            </a:r>
            <a:r>
              <a:rPr lang="en-US" sz="1600" dirty="0"/>
              <a:t> </a:t>
            </a:r>
            <a:r>
              <a:rPr lang="en-US" sz="1600" dirty="0" err="1"/>
              <a:t>έχει</a:t>
            </a:r>
            <a:r>
              <a:rPr lang="en-US" sz="1600" dirty="0"/>
              <a:t> </a:t>
            </a:r>
            <a:r>
              <a:rPr lang="en-US" sz="1600" dirty="0" err="1"/>
              <a:t>δι</a:t>
            </a:r>
            <a:r>
              <a:rPr lang="en-US" sz="1600" dirty="0"/>
              <a:t>α</a:t>
            </a:r>
            <a:r>
              <a:rPr lang="en-US" sz="1600" dirty="0" err="1"/>
              <a:t>φορετικό</a:t>
            </a:r>
            <a:r>
              <a:rPr lang="en-US" sz="1600" dirty="0"/>
              <a:t> IP address.</a:t>
            </a:r>
            <a:endParaRPr dirty="0"/>
          </a:p>
          <a:p>
            <a:pPr algn="just">
              <a:lnSpc>
                <a:spcPct val="100000"/>
              </a:lnSpc>
            </a:pPr>
            <a:endParaRPr dirty="0"/>
          </a:p>
          <a:p>
            <a:pPr algn="just">
              <a:lnSpc>
                <a:spcPct val="100000"/>
              </a:lnSpc>
            </a:pPr>
            <a:r>
              <a:rPr lang="en-US" sz="1600" dirty="0" err="1"/>
              <a:t>Μέσ</a:t>
            </a:r>
            <a:r>
              <a:rPr lang="en-US" sz="1600" dirty="0"/>
              <a:t>α </a:t>
            </a:r>
            <a:r>
              <a:rPr lang="en-US" sz="1600" dirty="0" err="1"/>
              <a:t>σε</a:t>
            </a:r>
            <a:r>
              <a:rPr lang="en-US" sz="1600" dirty="0"/>
              <a:t> </a:t>
            </a:r>
            <a:r>
              <a:rPr lang="en-US" sz="1600" dirty="0" err="1"/>
              <a:t>έν</a:t>
            </a:r>
            <a:r>
              <a:rPr lang="en-US" sz="1600" dirty="0"/>
              <a:t>α </a:t>
            </a:r>
            <a:r>
              <a:rPr lang="en-US" sz="1600" dirty="0" err="1"/>
              <a:t>δίκτυο</a:t>
            </a:r>
            <a:r>
              <a:rPr lang="en-US" sz="1600" dirty="0"/>
              <a:t>, </a:t>
            </a:r>
            <a:r>
              <a:rPr lang="en-US" sz="1600" dirty="0" err="1"/>
              <a:t>υ</a:t>
            </a:r>
            <a:r>
              <a:rPr lang="en-US" sz="1600" dirty="0"/>
              <a:t>π</a:t>
            </a:r>
            <a:r>
              <a:rPr lang="en-US" sz="1600" dirty="0" err="1"/>
              <a:t>άρχει</a:t>
            </a:r>
            <a:r>
              <a:rPr lang="en-US" sz="1600" dirty="0"/>
              <a:t> α</a:t>
            </a:r>
            <a:r>
              <a:rPr lang="en-US" sz="1600" dirty="0" err="1"/>
              <a:t>ντιστοιχεί</a:t>
            </a:r>
            <a:r>
              <a:rPr lang="en-US" sz="1600" dirty="0"/>
              <a:t>α </a:t>
            </a:r>
            <a:r>
              <a:rPr lang="en-US" sz="1600" dirty="0" err="1"/>
              <a:t>του</a:t>
            </a:r>
            <a:r>
              <a:rPr lang="en-US" sz="1600" dirty="0"/>
              <a:t> IP address </a:t>
            </a:r>
            <a:r>
              <a:rPr lang="en-US" sz="1600" dirty="0" err="1"/>
              <a:t>με</a:t>
            </a:r>
            <a:r>
              <a:rPr lang="en-US" sz="1600" dirty="0"/>
              <a:t> </a:t>
            </a:r>
            <a:r>
              <a:rPr lang="en-US" sz="1600" dirty="0" err="1"/>
              <a:t>το</a:t>
            </a:r>
            <a:r>
              <a:rPr lang="en-US" sz="1600" dirty="0"/>
              <a:t> MAC address </a:t>
            </a:r>
            <a:r>
              <a:rPr lang="en-US" sz="1600" dirty="0" err="1"/>
              <a:t>μέσω</a:t>
            </a:r>
            <a:r>
              <a:rPr lang="en-US" sz="1600" dirty="0"/>
              <a:t> </a:t>
            </a:r>
            <a:r>
              <a:rPr lang="en-US" sz="1600" dirty="0" err="1"/>
              <a:t>του</a:t>
            </a:r>
            <a:r>
              <a:rPr lang="en-US" sz="1600" dirty="0"/>
              <a:t> ARP </a:t>
            </a:r>
            <a:r>
              <a:rPr lang="en-US" sz="1600" dirty="0" smtClean="0"/>
              <a:t>cache</a:t>
            </a:r>
          </a:p>
          <a:p>
            <a:pPr algn="just">
              <a:lnSpc>
                <a:spcPct val="100000"/>
              </a:lnSpc>
            </a:pPr>
            <a:r>
              <a:rPr lang="en-US" sz="1600" dirty="0" err="1" smtClean="0"/>
              <a:t>ή</a:t>
            </a:r>
            <a:r>
              <a:rPr lang="en-US" sz="1600" dirty="0" smtClean="0"/>
              <a:t> </a:t>
            </a:r>
            <a:r>
              <a:rPr lang="en-US" sz="1600" dirty="0"/>
              <a:t>α</a:t>
            </a:r>
            <a:r>
              <a:rPr lang="en-US" sz="1600" dirty="0" err="1"/>
              <a:t>λλιώς</a:t>
            </a:r>
            <a:r>
              <a:rPr lang="en-US" sz="1600" dirty="0"/>
              <a:t> ARP table (Address resolution protocol)</a:t>
            </a:r>
            <a:endParaRPr dirty="0"/>
          </a:p>
          <a:p>
            <a:pPr algn="just">
              <a:lnSpc>
                <a:spcPct val="100000"/>
              </a:lnSpc>
            </a:pPr>
            <a:endParaRPr dirty="0"/>
          </a:p>
          <a:p>
            <a:pPr algn="just">
              <a:lnSpc>
                <a:spcPct val="100000"/>
              </a:lnSpc>
            </a:pPr>
            <a:endParaRPr dirty="0"/>
          </a:p>
          <a:p>
            <a:pPr algn="just">
              <a:lnSpc>
                <a:spcPct val="100000"/>
              </a:lnSpc>
            </a:pPr>
            <a:r>
              <a:rPr lang="en-US" sz="1600" dirty="0" smtClean="0"/>
              <a:t>O Network </a:t>
            </a:r>
            <a:r>
              <a:rPr lang="en-US" sz="1600" dirty="0"/>
              <a:t>Administrator </a:t>
            </a:r>
            <a:r>
              <a:rPr lang="en-US" sz="1600" dirty="0" err="1"/>
              <a:t>ε</a:t>
            </a:r>
            <a:r>
              <a:rPr lang="en-US" sz="1600" dirty="0"/>
              <a:t>π</a:t>
            </a:r>
            <a:r>
              <a:rPr lang="en-US" sz="1600" dirty="0" err="1"/>
              <a:t>ιλέγει</a:t>
            </a:r>
            <a:r>
              <a:rPr lang="en-US" sz="1600" dirty="0"/>
              <a:t> α</a:t>
            </a:r>
            <a:r>
              <a:rPr lang="en-US" sz="1600" dirty="0" err="1"/>
              <a:t>ν</a:t>
            </a:r>
            <a:r>
              <a:rPr lang="en-US" sz="1600" dirty="0"/>
              <a:t> </a:t>
            </a:r>
            <a:r>
              <a:rPr lang="en-US" sz="1600" dirty="0" err="1"/>
              <a:t>οι</a:t>
            </a:r>
            <a:r>
              <a:rPr lang="en-US" sz="1600" dirty="0"/>
              <a:t> </a:t>
            </a:r>
            <a:r>
              <a:rPr lang="en-US" sz="1600" dirty="0" err="1"/>
              <a:t>υ</a:t>
            </a:r>
            <a:r>
              <a:rPr lang="en-US" sz="1600" dirty="0"/>
              <a:t>π</a:t>
            </a:r>
            <a:r>
              <a:rPr lang="en-US" sz="1600" dirty="0" err="1"/>
              <a:t>ολογιστές</a:t>
            </a:r>
            <a:r>
              <a:rPr lang="en-US" sz="1600" dirty="0"/>
              <a:t> π</a:t>
            </a:r>
            <a:r>
              <a:rPr lang="en-US" sz="1600" dirty="0" err="1"/>
              <a:t>ου</a:t>
            </a:r>
            <a:r>
              <a:rPr lang="en-US" sz="1600" dirty="0"/>
              <a:t> μπα</a:t>
            </a:r>
            <a:r>
              <a:rPr lang="en-US" sz="1600" dirty="0" err="1"/>
              <a:t>ίνουν</a:t>
            </a:r>
            <a:r>
              <a:rPr lang="en-US" sz="1600" dirty="0"/>
              <a:t> </a:t>
            </a:r>
            <a:r>
              <a:rPr lang="en-US" sz="1600" dirty="0" err="1"/>
              <a:t>στο</a:t>
            </a:r>
            <a:r>
              <a:rPr lang="en-US" sz="1600" dirty="0"/>
              <a:t> </a:t>
            </a:r>
            <a:r>
              <a:rPr lang="en-US" sz="1600" dirty="0" err="1"/>
              <a:t>δίκτυό</a:t>
            </a:r>
            <a:r>
              <a:rPr lang="en-US" sz="1600" dirty="0"/>
              <a:t> </a:t>
            </a:r>
            <a:r>
              <a:rPr lang="en-US" sz="1600" dirty="0" err="1"/>
              <a:t>του</a:t>
            </a:r>
            <a:r>
              <a:rPr lang="en-US" sz="1600" dirty="0"/>
              <a:t> </a:t>
            </a:r>
            <a:r>
              <a:rPr lang="en-US" sz="1600" dirty="0" err="1"/>
              <a:t>θ</a:t>
            </a:r>
            <a:r>
              <a:rPr lang="en-US" sz="1600" dirty="0"/>
              <a:t>α </a:t>
            </a:r>
            <a:r>
              <a:rPr lang="en-US" sz="1600" dirty="0" err="1" smtClean="0"/>
              <a:t>έχουν</a:t>
            </a:r>
            <a:endParaRPr lang="en-US" sz="1600" dirty="0"/>
          </a:p>
          <a:p>
            <a:pPr algn="just">
              <a:lnSpc>
                <a:spcPct val="100000"/>
              </a:lnSpc>
            </a:pPr>
            <a:r>
              <a:rPr lang="en-US" sz="1600" dirty="0" err="1" smtClean="0"/>
              <a:t>στ</a:t>
            </a:r>
            <a:r>
              <a:rPr lang="en-US" sz="1600" dirty="0" smtClean="0"/>
              <a:t>α</a:t>
            </a:r>
            <a:r>
              <a:rPr lang="en-US" sz="1600" dirty="0" err="1" smtClean="0"/>
              <a:t>τικό</a:t>
            </a:r>
            <a:r>
              <a:rPr lang="en-US" sz="1600" dirty="0" smtClean="0"/>
              <a:t> </a:t>
            </a:r>
            <a:r>
              <a:rPr lang="en-US" sz="1600" dirty="0"/>
              <a:t>IP (static IP) </a:t>
            </a:r>
            <a:r>
              <a:rPr lang="en-US" sz="1600" dirty="0" err="1"/>
              <a:t>ή</a:t>
            </a:r>
            <a:r>
              <a:rPr lang="en-US" sz="1600" dirty="0"/>
              <a:t> </a:t>
            </a:r>
            <a:r>
              <a:rPr lang="en-US" sz="1600" dirty="0" err="1"/>
              <a:t>δυν</a:t>
            </a:r>
            <a:r>
              <a:rPr lang="en-US" sz="1600" dirty="0"/>
              <a:t>α</a:t>
            </a:r>
            <a:r>
              <a:rPr lang="en-US" sz="1600" dirty="0" err="1"/>
              <a:t>μικό</a:t>
            </a:r>
            <a:r>
              <a:rPr lang="en-US" sz="1600" dirty="0"/>
              <a:t> (π</a:t>
            </a:r>
            <a:r>
              <a:rPr lang="en-US" sz="1600" dirty="0" err="1"/>
              <a:t>ου</a:t>
            </a:r>
            <a:r>
              <a:rPr lang="en-US" sz="1600" dirty="0"/>
              <a:t> </a:t>
            </a:r>
            <a:r>
              <a:rPr lang="en-US" sz="1600" dirty="0" err="1"/>
              <a:t>θ</a:t>
            </a:r>
            <a:r>
              <a:rPr lang="en-US" sz="1600" dirty="0"/>
              <a:t>α α</a:t>
            </a:r>
            <a:r>
              <a:rPr lang="en-US" sz="1600" dirty="0" err="1"/>
              <a:t>λλάζει</a:t>
            </a:r>
            <a:r>
              <a:rPr lang="en-US" sz="1600" dirty="0"/>
              <a:t> </a:t>
            </a:r>
            <a:r>
              <a:rPr lang="en-US" sz="1600" dirty="0" err="1"/>
              <a:t>κάθε</a:t>
            </a:r>
            <a:r>
              <a:rPr lang="en-US" sz="1600" dirty="0"/>
              <a:t> </a:t>
            </a:r>
            <a:r>
              <a:rPr lang="en-US" sz="1600" dirty="0" err="1"/>
              <a:t>φορά</a:t>
            </a:r>
            <a:r>
              <a:rPr lang="en-US" sz="1600" dirty="0"/>
              <a:t> π</a:t>
            </a:r>
            <a:r>
              <a:rPr lang="en-US" sz="1600" dirty="0" err="1"/>
              <a:t>ου</a:t>
            </a:r>
            <a:r>
              <a:rPr lang="en-US" sz="1600" dirty="0"/>
              <a:t> μπα</a:t>
            </a:r>
            <a:r>
              <a:rPr lang="en-US" sz="1600" dirty="0" err="1"/>
              <a:t>ίνουν</a:t>
            </a:r>
            <a:r>
              <a:rPr lang="en-US" sz="1600" dirty="0"/>
              <a:t> </a:t>
            </a:r>
            <a:r>
              <a:rPr lang="en-US" sz="1600" dirty="0" err="1"/>
              <a:t>στο</a:t>
            </a:r>
            <a:r>
              <a:rPr lang="en-US" sz="1600" dirty="0"/>
              <a:t> </a:t>
            </a:r>
            <a:r>
              <a:rPr lang="en-US" sz="1600" dirty="0" err="1"/>
              <a:t>δίκτυο</a:t>
            </a:r>
            <a:r>
              <a:rPr lang="en-US" sz="1600" dirty="0"/>
              <a:t> α</a:t>
            </a:r>
            <a:r>
              <a:rPr lang="en-US" sz="1600" dirty="0" err="1"/>
              <a:t>υτό</a:t>
            </a:r>
            <a:r>
              <a:rPr lang="en-US" sz="1600" dirty="0"/>
              <a:t>).</a:t>
            </a:r>
            <a:endParaRPr dirty="0"/>
          </a:p>
          <a:p>
            <a:pPr algn="just">
              <a:lnSpc>
                <a:spcPct val="100000"/>
              </a:lnSpc>
            </a:pPr>
            <a:endParaRPr lang="en-US" sz="1600" dirty="0" smtClean="0"/>
          </a:p>
          <a:p>
            <a:pPr algn="just">
              <a:lnSpc>
                <a:spcPct val="100000"/>
              </a:lnSpc>
            </a:pPr>
            <a:r>
              <a:rPr lang="en-US" sz="1600" dirty="0" err="1" smtClean="0"/>
              <a:t>Αν</a:t>
            </a:r>
            <a:r>
              <a:rPr lang="en-US" sz="1600" dirty="0" smtClean="0"/>
              <a:t> </a:t>
            </a:r>
            <a:r>
              <a:rPr lang="en-US" sz="1600" dirty="0" err="1"/>
              <a:t>ο</a:t>
            </a:r>
            <a:r>
              <a:rPr lang="en-US" sz="1600" dirty="0"/>
              <a:t> </a:t>
            </a:r>
            <a:r>
              <a:rPr lang="en-US" sz="1600" dirty="0" err="1"/>
              <a:t>υ</a:t>
            </a:r>
            <a:r>
              <a:rPr lang="en-US" sz="1600" dirty="0"/>
              <a:t>π</a:t>
            </a:r>
            <a:r>
              <a:rPr lang="en-US" sz="1600" dirty="0" err="1"/>
              <a:t>ολογιστής</a:t>
            </a:r>
            <a:r>
              <a:rPr lang="en-US" sz="1600" dirty="0"/>
              <a:t> </a:t>
            </a:r>
            <a:r>
              <a:rPr lang="en-US" sz="1600" dirty="0" err="1"/>
              <a:t>έχει</a:t>
            </a:r>
            <a:r>
              <a:rPr lang="en-US" sz="1600" dirty="0"/>
              <a:t> </a:t>
            </a:r>
            <a:r>
              <a:rPr lang="en-US" sz="1600" dirty="0" err="1"/>
              <a:t>στ</a:t>
            </a:r>
            <a:r>
              <a:rPr lang="en-US" sz="1600" dirty="0"/>
              <a:t>α</a:t>
            </a:r>
            <a:r>
              <a:rPr lang="en-US" sz="1600" dirty="0" err="1"/>
              <a:t>τικό</a:t>
            </a:r>
            <a:r>
              <a:rPr lang="en-US" sz="1600" dirty="0"/>
              <a:t> IP address, </a:t>
            </a:r>
            <a:r>
              <a:rPr lang="en-US" sz="1600" dirty="0" err="1"/>
              <a:t>τότε</a:t>
            </a:r>
            <a:r>
              <a:rPr lang="en-US" sz="1600" dirty="0"/>
              <a:t> </a:t>
            </a:r>
            <a:r>
              <a:rPr lang="en-US" sz="1600" dirty="0" err="1"/>
              <a:t>του</a:t>
            </a:r>
            <a:r>
              <a:rPr lang="en-US" sz="1600" dirty="0"/>
              <a:t> </a:t>
            </a:r>
            <a:r>
              <a:rPr lang="en-US" sz="1600" dirty="0" err="1"/>
              <a:t>το</a:t>
            </a:r>
            <a:r>
              <a:rPr lang="en-US" sz="1600" dirty="0"/>
              <a:t> </a:t>
            </a:r>
            <a:r>
              <a:rPr lang="en-US" sz="1600" dirty="0" err="1"/>
              <a:t>έχει</a:t>
            </a:r>
            <a:r>
              <a:rPr lang="en-US" sz="1600" dirty="0"/>
              <a:t> </a:t>
            </a:r>
            <a:r>
              <a:rPr lang="en-US" sz="1600" dirty="0" err="1"/>
              <a:t>δώσει</a:t>
            </a:r>
            <a:r>
              <a:rPr lang="en-US" sz="1600" dirty="0"/>
              <a:t> </a:t>
            </a:r>
            <a:r>
              <a:rPr lang="en-US" sz="1600" dirty="0" err="1"/>
              <a:t>ο</a:t>
            </a:r>
            <a:r>
              <a:rPr lang="en-US" sz="1600" dirty="0"/>
              <a:t> Network Administrator.</a:t>
            </a:r>
            <a:endParaRPr dirty="0"/>
          </a:p>
          <a:p>
            <a:pPr algn="just">
              <a:lnSpc>
                <a:spcPct val="100000"/>
              </a:lnSpc>
            </a:pPr>
            <a:endParaRPr lang="en-US" sz="1600" dirty="0" smtClean="0"/>
          </a:p>
          <a:p>
            <a:pPr algn="just">
              <a:lnSpc>
                <a:spcPct val="100000"/>
              </a:lnSpc>
            </a:pPr>
            <a:r>
              <a:rPr lang="en-US" sz="1600" dirty="0" err="1" smtClean="0"/>
              <a:t>Αν</a:t>
            </a:r>
            <a:r>
              <a:rPr lang="en-US" sz="1600" dirty="0" smtClean="0"/>
              <a:t> </a:t>
            </a:r>
            <a:r>
              <a:rPr lang="en-US" sz="1600" dirty="0" err="1"/>
              <a:t>ο</a:t>
            </a:r>
            <a:r>
              <a:rPr lang="en-US" sz="1600" dirty="0"/>
              <a:t> </a:t>
            </a:r>
            <a:r>
              <a:rPr lang="en-US" sz="1600" dirty="0" err="1"/>
              <a:t>υ</a:t>
            </a:r>
            <a:r>
              <a:rPr lang="en-US" sz="1600" dirty="0"/>
              <a:t>π</a:t>
            </a:r>
            <a:r>
              <a:rPr lang="en-US" sz="1600" dirty="0" err="1"/>
              <a:t>ολογιστής</a:t>
            </a:r>
            <a:r>
              <a:rPr lang="en-US" sz="1600" dirty="0"/>
              <a:t> </a:t>
            </a:r>
            <a:r>
              <a:rPr lang="en-US" sz="1600" dirty="0" err="1"/>
              <a:t>χρησιμο</a:t>
            </a:r>
            <a:r>
              <a:rPr lang="en-US" sz="1600" dirty="0"/>
              <a:t>π</a:t>
            </a:r>
            <a:r>
              <a:rPr lang="en-US" sz="1600" dirty="0" err="1"/>
              <a:t>οιεί</a:t>
            </a:r>
            <a:r>
              <a:rPr lang="en-US" sz="1600" dirty="0"/>
              <a:t> </a:t>
            </a:r>
            <a:r>
              <a:rPr lang="en-US" sz="1600" dirty="0" err="1"/>
              <a:t>δυν</a:t>
            </a:r>
            <a:r>
              <a:rPr lang="en-US" sz="1600" dirty="0"/>
              <a:t>α</a:t>
            </a:r>
            <a:r>
              <a:rPr lang="en-US" sz="1600" dirty="0" err="1"/>
              <a:t>μικό</a:t>
            </a:r>
            <a:r>
              <a:rPr lang="en-US" sz="1600" dirty="0"/>
              <a:t> IP address, </a:t>
            </a:r>
            <a:r>
              <a:rPr lang="en-US" sz="1600" dirty="0" err="1"/>
              <a:t>τότε</a:t>
            </a:r>
            <a:r>
              <a:rPr lang="en-US" sz="1600" dirty="0"/>
              <a:t> </a:t>
            </a:r>
            <a:r>
              <a:rPr lang="en-US" sz="1600" dirty="0" err="1"/>
              <a:t>κάθε</a:t>
            </a:r>
            <a:r>
              <a:rPr lang="en-US" sz="1600" dirty="0"/>
              <a:t> </a:t>
            </a:r>
            <a:r>
              <a:rPr lang="en-US" sz="1600" dirty="0" err="1"/>
              <a:t>φορά</a:t>
            </a:r>
            <a:r>
              <a:rPr lang="en-US" sz="1600" dirty="0"/>
              <a:t> </a:t>
            </a:r>
            <a:r>
              <a:rPr lang="en-US" sz="1600" dirty="0" err="1"/>
              <a:t>μι</a:t>
            </a:r>
            <a:r>
              <a:rPr lang="en-US" sz="1600" dirty="0"/>
              <a:t>α </a:t>
            </a:r>
            <a:r>
              <a:rPr lang="en-US" sz="1600" dirty="0" err="1"/>
              <a:t>συσκευή</a:t>
            </a:r>
            <a:r>
              <a:rPr lang="en-US" sz="1600" dirty="0"/>
              <a:t> </a:t>
            </a:r>
            <a:r>
              <a:rPr lang="en-US" sz="1600" dirty="0" err="1"/>
              <a:t>του</a:t>
            </a:r>
            <a:r>
              <a:rPr lang="en-US" sz="1600" dirty="0"/>
              <a:t> </a:t>
            </a:r>
            <a:r>
              <a:rPr lang="en-US" sz="1600" dirty="0" err="1" smtClean="0"/>
              <a:t>δικτύου</a:t>
            </a:r>
            <a:endParaRPr lang="en-US" sz="1600" dirty="0"/>
          </a:p>
          <a:p>
            <a:pPr algn="just">
              <a:lnSpc>
                <a:spcPct val="100000"/>
              </a:lnSpc>
            </a:pPr>
            <a:r>
              <a:rPr lang="en-US" sz="1600" dirty="0" err="1" smtClean="0"/>
              <a:t>δίνει</a:t>
            </a:r>
            <a:r>
              <a:rPr lang="en-US" sz="1600" dirty="0" smtClean="0"/>
              <a:t> </a:t>
            </a:r>
            <a:r>
              <a:rPr lang="en-US" sz="1600" dirty="0" err="1"/>
              <a:t>στον</a:t>
            </a:r>
            <a:r>
              <a:rPr lang="en-US" sz="1600" dirty="0"/>
              <a:t> </a:t>
            </a:r>
            <a:r>
              <a:rPr lang="en-US" sz="1600" dirty="0" err="1"/>
              <a:t>υ</a:t>
            </a:r>
            <a:r>
              <a:rPr lang="en-US" sz="1600" dirty="0"/>
              <a:t>π</a:t>
            </a:r>
            <a:r>
              <a:rPr lang="en-US" sz="1600" dirty="0" err="1"/>
              <a:t>ολογιστή</a:t>
            </a:r>
            <a:r>
              <a:rPr lang="en-US" sz="1600" dirty="0"/>
              <a:t> </a:t>
            </a:r>
            <a:r>
              <a:rPr lang="en-US" sz="1600" dirty="0" err="1"/>
              <a:t>έν</a:t>
            </a:r>
            <a:r>
              <a:rPr lang="en-US" sz="1600" dirty="0"/>
              <a:t>α </a:t>
            </a:r>
            <a:r>
              <a:rPr lang="en-US" sz="1600" dirty="0" err="1"/>
              <a:t>δι</a:t>
            </a:r>
            <a:r>
              <a:rPr lang="en-US" sz="1600" dirty="0"/>
              <a:t>α</a:t>
            </a:r>
            <a:r>
              <a:rPr lang="en-US" sz="1600" dirty="0" err="1"/>
              <a:t>φορετικό</a:t>
            </a:r>
            <a:r>
              <a:rPr lang="en-US" sz="1600" dirty="0"/>
              <a:t> (</a:t>
            </a:r>
            <a:r>
              <a:rPr lang="en-US" sz="1600" dirty="0" err="1"/>
              <a:t>συνήθως</a:t>
            </a:r>
            <a:r>
              <a:rPr lang="en-US" sz="1600" dirty="0"/>
              <a:t>) IP address, </a:t>
            </a:r>
            <a:r>
              <a:rPr lang="en-US" sz="1600" dirty="0" err="1"/>
              <a:t>συνήθως</a:t>
            </a:r>
            <a:r>
              <a:rPr lang="en-US" sz="1600" dirty="0"/>
              <a:t> </a:t>
            </a:r>
            <a:r>
              <a:rPr lang="en-US" sz="1600" dirty="0" err="1"/>
              <a:t>μέσω</a:t>
            </a:r>
            <a:r>
              <a:rPr lang="en-US" sz="1600" dirty="0"/>
              <a:t> </a:t>
            </a:r>
            <a:r>
              <a:rPr lang="en-US" sz="1600" dirty="0" err="1"/>
              <a:t>του</a:t>
            </a:r>
            <a:r>
              <a:rPr lang="en-US" sz="1600" dirty="0"/>
              <a:t> π</a:t>
            </a:r>
            <a:r>
              <a:rPr lang="en-US" sz="1600" dirty="0" err="1"/>
              <a:t>ρωτοκόλλου</a:t>
            </a:r>
            <a:r>
              <a:rPr lang="en-US" sz="1600" dirty="0"/>
              <a:t> DHCP .</a:t>
            </a:r>
            <a:endParaRPr dirty="0"/>
          </a:p>
          <a:p>
            <a:pPr algn="just">
              <a:lnSpc>
                <a:spcPct val="100000"/>
              </a:lnSpc>
            </a:pPr>
            <a:endParaRPr dirty="0"/>
          </a:p>
          <a:p>
            <a:pPr algn="just">
              <a:lnSpc>
                <a:spcPct val="100000"/>
              </a:lnSpc>
            </a:pPr>
            <a:r>
              <a:rPr lang="en-US" sz="1600" dirty="0" err="1"/>
              <a:t>Το</a:t>
            </a:r>
            <a:r>
              <a:rPr lang="en-US" sz="1600" dirty="0"/>
              <a:t>  IP </a:t>
            </a:r>
            <a:r>
              <a:rPr lang="en-US" sz="1600" dirty="0" err="1"/>
              <a:t>adress</a:t>
            </a:r>
            <a:r>
              <a:rPr lang="en-US" sz="1600" dirty="0"/>
              <a:t> μπ</a:t>
            </a:r>
            <a:r>
              <a:rPr lang="en-US" sz="1600" dirty="0" err="1"/>
              <a:t>ορεί</a:t>
            </a:r>
            <a:r>
              <a:rPr lang="en-US" sz="1600" dirty="0"/>
              <a:t> </a:t>
            </a:r>
            <a:r>
              <a:rPr lang="en-US" sz="1600" dirty="0" err="1"/>
              <a:t>ν</a:t>
            </a:r>
            <a:r>
              <a:rPr lang="en-US" sz="1600" dirty="0"/>
              <a:t>α </a:t>
            </a:r>
            <a:r>
              <a:rPr lang="en-US" sz="1600" dirty="0" err="1"/>
              <a:t>είν</a:t>
            </a:r>
            <a:r>
              <a:rPr lang="en-US" sz="1600" dirty="0"/>
              <a:t>α</a:t>
            </a:r>
            <a:r>
              <a:rPr lang="en-US" sz="1600" dirty="0" err="1"/>
              <a:t>ι</a:t>
            </a:r>
            <a:r>
              <a:rPr lang="en-US" sz="1600" dirty="0"/>
              <a:t> </a:t>
            </a:r>
            <a:r>
              <a:rPr lang="en-US" sz="1600" dirty="0" err="1"/>
              <a:t>ιδιωτικό</a:t>
            </a:r>
            <a:r>
              <a:rPr lang="en-US" sz="1600" dirty="0"/>
              <a:t> (private) </a:t>
            </a:r>
            <a:r>
              <a:rPr lang="en-US" sz="1600" dirty="0" err="1"/>
              <a:t>γι</a:t>
            </a:r>
            <a:r>
              <a:rPr lang="en-US" sz="1600" dirty="0"/>
              <a:t>α </a:t>
            </a:r>
            <a:r>
              <a:rPr lang="en-US" sz="1600" dirty="0" err="1"/>
              <a:t>χρήση</a:t>
            </a:r>
            <a:r>
              <a:rPr lang="en-US" sz="1600" dirty="0"/>
              <a:t> </a:t>
            </a:r>
            <a:r>
              <a:rPr lang="en-US" sz="1600" dirty="0" err="1"/>
              <a:t>μόνο</a:t>
            </a:r>
            <a:r>
              <a:rPr lang="en-US" sz="1600" dirty="0"/>
              <a:t> </a:t>
            </a:r>
            <a:r>
              <a:rPr lang="en-US" sz="1600" dirty="0" err="1"/>
              <a:t>εντός</a:t>
            </a:r>
            <a:r>
              <a:rPr lang="en-US" sz="1600" dirty="0"/>
              <a:t> </a:t>
            </a:r>
            <a:r>
              <a:rPr lang="en-US" sz="1600" dirty="0" err="1"/>
              <a:t>του</a:t>
            </a:r>
            <a:r>
              <a:rPr lang="en-US" sz="1600" dirty="0"/>
              <a:t> </a:t>
            </a:r>
            <a:r>
              <a:rPr lang="en-US" sz="1600" dirty="0" err="1"/>
              <a:t>το</a:t>
            </a:r>
            <a:r>
              <a:rPr lang="en-US" sz="1600" dirty="0"/>
              <a:t>π</a:t>
            </a:r>
            <a:r>
              <a:rPr lang="en-US" sz="1600" dirty="0" err="1"/>
              <a:t>ικού</a:t>
            </a:r>
            <a:r>
              <a:rPr lang="en-US" sz="1600" dirty="0"/>
              <a:t> </a:t>
            </a:r>
            <a:r>
              <a:rPr lang="en-US" sz="1600" dirty="0" err="1" smtClean="0"/>
              <a:t>δικτύου</a:t>
            </a:r>
            <a:endParaRPr lang="en-US" sz="1600" dirty="0"/>
          </a:p>
          <a:p>
            <a:pPr algn="just">
              <a:lnSpc>
                <a:spcPct val="100000"/>
              </a:lnSpc>
            </a:pPr>
            <a:r>
              <a:rPr lang="en-US" sz="1600" dirty="0" smtClean="0"/>
              <a:t>(</a:t>
            </a:r>
            <a:r>
              <a:rPr lang="en-US" sz="1600" dirty="0"/>
              <a:t>Local Area Network: LAN) </a:t>
            </a:r>
            <a:r>
              <a:rPr lang="en-US" sz="1600" dirty="0" err="1"/>
              <a:t>ή</a:t>
            </a:r>
            <a:r>
              <a:rPr lang="en-US" sz="1600" dirty="0"/>
              <a:t> </a:t>
            </a:r>
            <a:r>
              <a:rPr lang="en-US" sz="1600" dirty="0" err="1"/>
              <a:t>δημόσιο</a:t>
            </a:r>
            <a:r>
              <a:rPr lang="en-US" sz="1600" dirty="0"/>
              <a:t> (public) </a:t>
            </a:r>
            <a:r>
              <a:rPr lang="en-US" sz="1600" dirty="0" err="1"/>
              <a:t>γι</a:t>
            </a:r>
            <a:r>
              <a:rPr lang="en-US" sz="1600" dirty="0"/>
              <a:t>α </a:t>
            </a:r>
            <a:r>
              <a:rPr lang="en-US" sz="1600" dirty="0" err="1"/>
              <a:t>χρήση</a:t>
            </a:r>
            <a:r>
              <a:rPr lang="en-US" sz="1600" dirty="0"/>
              <a:t> </a:t>
            </a:r>
            <a:r>
              <a:rPr lang="en-US" sz="1600" dirty="0" err="1"/>
              <a:t>στο</a:t>
            </a:r>
            <a:r>
              <a:rPr lang="en-US" sz="1600" dirty="0"/>
              <a:t> Internet </a:t>
            </a:r>
            <a:r>
              <a:rPr lang="en-US" sz="1600" dirty="0" err="1"/>
              <a:t>ή</a:t>
            </a:r>
            <a:r>
              <a:rPr lang="en-US" sz="1600" dirty="0"/>
              <a:t> </a:t>
            </a:r>
            <a:r>
              <a:rPr lang="en-US" sz="1600" dirty="0" err="1"/>
              <a:t>σε</a:t>
            </a:r>
            <a:r>
              <a:rPr lang="en-US" sz="1600" dirty="0"/>
              <a:t> </a:t>
            </a:r>
            <a:r>
              <a:rPr lang="en-US" sz="1600" dirty="0" err="1"/>
              <a:t>έν</a:t>
            </a:r>
            <a:r>
              <a:rPr lang="en-US" sz="1600" dirty="0"/>
              <a:t>α Wide Area Network (WAN)</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324884" y="365759"/>
            <a:ext cx="9406860" cy="948645"/>
          </a:xfrm>
          <a:prstGeom prst="rect">
            <a:avLst/>
          </a:prstGeom>
        </p:spPr>
        <p:txBody>
          <a:bodyPr wrap="none" lIns="90000" tIns="45000" rIns="90000" bIns="45000"/>
          <a:lstStyle/>
          <a:p>
            <a:pPr algn="ctr">
              <a:lnSpc>
                <a:spcPct val="100000"/>
              </a:lnSpc>
            </a:pPr>
            <a:r>
              <a:rPr lang="en-US" sz="2200" b="1" dirty="0"/>
              <a:t>Internet Protocol (IP) Address </a:t>
            </a:r>
            <a:r>
              <a:rPr lang="en-US" sz="2200" b="1" dirty="0" smtClean="0"/>
              <a:t>–</a:t>
            </a:r>
          </a:p>
          <a:p>
            <a:pPr algn="ctr">
              <a:lnSpc>
                <a:spcPct val="100000"/>
              </a:lnSpc>
            </a:pPr>
            <a:r>
              <a:rPr lang="en-US" sz="2200" b="1" dirty="0" smtClean="0"/>
              <a:t>Dynamic </a:t>
            </a:r>
            <a:r>
              <a:rPr lang="en-US" sz="2200" b="1" dirty="0"/>
              <a:t>Host Configuration Protocol (DHCP)</a:t>
            </a:r>
            <a:endParaRPr dirty="0"/>
          </a:p>
        </p:txBody>
      </p:sp>
      <p:sp>
        <p:nvSpPr>
          <p:cNvPr id="171" name="TextShape 2"/>
          <p:cNvSpPr txBox="1"/>
          <p:nvPr/>
        </p:nvSpPr>
        <p:spPr>
          <a:xfrm>
            <a:off x="462240" y="1005840"/>
            <a:ext cx="9047520" cy="5879160"/>
          </a:xfrm>
          <a:prstGeom prst="rect">
            <a:avLst/>
          </a:prstGeom>
        </p:spPr>
        <p:txBody>
          <a:bodyPr wrap="none" lIns="90000" tIns="45000" rIns="90000" bIns="45000"/>
          <a:lstStyle/>
          <a:p>
            <a:pPr algn="just">
              <a:lnSpc>
                <a:spcPct val="100000"/>
              </a:lnSpc>
            </a:pPr>
            <a:endParaRPr dirty="0"/>
          </a:p>
          <a:p>
            <a:pPr algn="just">
              <a:lnSpc>
                <a:spcPct val="100000"/>
              </a:lnSpc>
            </a:pPr>
            <a:r>
              <a:rPr lang="en-US" sz="1600" dirty="0" err="1"/>
              <a:t>Αν</a:t>
            </a:r>
            <a:r>
              <a:rPr lang="en-US" sz="1600" dirty="0"/>
              <a:t> </a:t>
            </a:r>
            <a:r>
              <a:rPr lang="en-US" sz="1600" dirty="0" err="1"/>
              <a:t>ο</a:t>
            </a:r>
            <a:r>
              <a:rPr lang="en-US" sz="1600" dirty="0"/>
              <a:t> </a:t>
            </a:r>
            <a:r>
              <a:rPr lang="en-US" sz="1600" dirty="0" err="1"/>
              <a:t>υ</a:t>
            </a:r>
            <a:r>
              <a:rPr lang="en-US" sz="1600" dirty="0"/>
              <a:t>π</a:t>
            </a:r>
            <a:r>
              <a:rPr lang="en-US" sz="1600" dirty="0" err="1"/>
              <a:t>ολογιστής</a:t>
            </a:r>
            <a:r>
              <a:rPr lang="en-US" sz="1600" dirty="0"/>
              <a:t> </a:t>
            </a:r>
            <a:r>
              <a:rPr lang="en-US" sz="1600" dirty="0" err="1"/>
              <a:t>χρησιμο</a:t>
            </a:r>
            <a:r>
              <a:rPr lang="en-US" sz="1600" dirty="0"/>
              <a:t>π</a:t>
            </a:r>
            <a:r>
              <a:rPr lang="en-US" sz="1600" dirty="0" err="1"/>
              <a:t>οιεί</a:t>
            </a:r>
            <a:r>
              <a:rPr lang="en-US" sz="1600" dirty="0"/>
              <a:t> </a:t>
            </a:r>
            <a:r>
              <a:rPr lang="en-US" sz="1600" dirty="0" err="1"/>
              <a:t>δυν</a:t>
            </a:r>
            <a:r>
              <a:rPr lang="en-US" sz="1600" dirty="0"/>
              <a:t>α</a:t>
            </a:r>
            <a:r>
              <a:rPr lang="en-US" sz="1600" dirty="0" err="1"/>
              <a:t>μικό</a:t>
            </a:r>
            <a:r>
              <a:rPr lang="en-US" sz="1600" dirty="0"/>
              <a:t> IP address, </a:t>
            </a:r>
            <a:r>
              <a:rPr lang="en-US" sz="1600" dirty="0" err="1"/>
              <a:t>τότε</a:t>
            </a:r>
            <a:r>
              <a:rPr lang="en-US" sz="1600" dirty="0"/>
              <a:t> </a:t>
            </a:r>
            <a:r>
              <a:rPr lang="en-US" sz="1600" dirty="0" err="1"/>
              <a:t>κάθε</a:t>
            </a:r>
            <a:r>
              <a:rPr lang="en-US" sz="1600" dirty="0"/>
              <a:t> </a:t>
            </a:r>
            <a:r>
              <a:rPr lang="en-US" sz="1600" dirty="0" err="1"/>
              <a:t>φορά</a:t>
            </a:r>
            <a:r>
              <a:rPr lang="en-US" sz="1600" dirty="0"/>
              <a:t> </a:t>
            </a:r>
            <a:r>
              <a:rPr lang="en-US" sz="1600" dirty="0" err="1"/>
              <a:t>μι</a:t>
            </a:r>
            <a:r>
              <a:rPr lang="en-US" sz="1600" dirty="0"/>
              <a:t>α </a:t>
            </a:r>
            <a:r>
              <a:rPr lang="en-US" sz="1600" dirty="0" err="1"/>
              <a:t>συσκευή</a:t>
            </a:r>
            <a:r>
              <a:rPr lang="en-US" sz="1600" dirty="0"/>
              <a:t> </a:t>
            </a:r>
            <a:r>
              <a:rPr lang="en-US" sz="1600" dirty="0" err="1"/>
              <a:t>του</a:t>
            </a:r>
            <a:r>
              <a:rPr lang="en-US" sz="1600" dirty="0"/>
              <a:t> </a:t>
            </a:r>
            <a:r>
              <a:rPr lang="en-US" sz="1600" dirty="0" err="1" smtClean="0"/>
              <a:t>δικτύου</a:t>
            </a:r>
            <a:endParaRPr lang="en-US" sz="1600" dirty="0"/>
          </a:p>
          <a:p>
            <a:pPr algn="just">
              <a:lnSpc>
                <a:spcPct val="100000"/>
              </a:lnSpc>
            </a:pPr>
            <a:r>
              <a:rPr lang="en-US" sz="1600" dirty="0" err="1" smtClean="0"/>
              <a:t>δίνει</a:t>
            </a:r>
            <a:r>
              <a:rPr lang="en-US" sz="1600" dirty="0" smtClean="0"/>
              <a:t> </a:t>
            </a:r>
            <a:r>
              <a:rPr lang="en-US" sz="1600" dirty="0" err="1"/>
              <a:t>στον</a:t>
            </a:r>
            <a:r>
              <a:rPr lang="en-US" sz="1600" dirty="0"/>
              <a:t> </a:t>
            </a:r>
            <a:r>
              <a:rPr lang="en-US" sz="1600" dirty="0" err="1"/>
              <a:t>υ</a:t>
            </a:r>
            <a:r>
              <a:rPr lang="en-US" sz="1600" dirty="0"/>
              <a:t>π</a:t>
            </a:r>
            <a:r>
              <a:rPr lang="en-US" sz="1600" dirty="0" err="1"/>
              <a:t>ολογιστή</a:t>
            </a:r>
            <a:r>
              <a:rPr lang="en-US" sz="1600" dirty="0"/>
              <a:t> </a:t>
            </a:r>
            <a:r>
              <a:rPr lang="en-US" sz="1600" dirty="0" err="1"/>
              <a:t>έν</a:t>
            </a:r>
            <a:r>
              <a:rPr lang="en-US" sz="1600" dirty="0"/>
              <a:t>α </a:t>
            </a:r>
            <a:r>
              <a:rPr lang="en-US" sz="1600" dirty="0" err="1"/>
              <a:t>δι</a:t>
            </a:r>
            <a:r>
              <a:rPr lang="en-US" sz="1600" dirty="0"/>
              <a:t>α</a:t>
            </a:r>
            <a:r>
              <a:rPr lang="en-US" sz="1600" dirty="0" err="1"/>
              <a:t>φορετικό</a:t>
            </a:r>
            <a:r>
              <a:rPr lang="en-US" sz="1600" dirty="0"/>
              <a:t> (</a:t>
            </a:r>
            <a:r>
              <a:rPr lang="en-US" sz="1600" dirty="0" err="1"/>
              <a:t>συνήθως</a:t>
            </a:r>
            <a:r>
              <a:rPr lang="en-US" sz="1600" dirty="0"/>
              <a:t>) IP address, </a:t>
            </a:r>
            <a:r>
              <a:rPr lang="en-US" sz="1600" dirty="0" err="1"/>
              <a:t>συνήθως</a:t>
            </a:r>
            <a:r>
              <a:rPr lang="en-US" sz="1600" dirty="0"/>
              <a:t> </a:t>
            </a:r>
            <a:r>
              <a:rPr lang="en-US" sz="1600" dirty="0" err="1"/>
              <a:t>μέσω</a:t>
            </a:r>
            <a:r>
              <a:rPr lang="en-US" sz="1600" dirty="0"/>
              <a:t> </a:t>
            </a:r>
            <a:r>
              <a:rPr lang="en-US" sz="1600" dirty="0" err="1"/>
              <a:t>του</a:t>
            </a:r>
            <a:r>
              <a:rPr lang="en-US" sz="1600" dirty="0"/>
              <a:t> π</a:t>
            </a:r>
            <a:r>
              <a:rPr lang="en-US" sz="1600" dirty="0" err="1"/>
              <a:t>ρωτοκόλλου</a:t>
            </a:r>
            <a:r>
              <a:rPr lang="en-US" sz="1600" dirty="0"/>
              <a:t> DHCP .</a:t>
            </a:r>
            <a:endParaRPr dirty="0"/>
          </a:p>
          <a:p>
            <a:pPr algn="just">
              <a:lnSpc>
                <a:spcPct val="100000"/>
              </a:lnSpc>
            </a:pPr>
            <a:endParaRPr dirty="0"/>
          </a:p>
          <a:p>
            <a:pPr algn="just">
              <a:lnSpc>
                <a:spcPct val="100000"/>
              </a:lnSpc>
            </a:pPr>
            <a:r>
              <a:rPr lang="en-US" sz="1600" dirty="0" err="1"/>
              <a:t>Κά</a:t>
            </a:r>
            <a:r>
              <a:rPr lang="en-US" sz="1600" dirty="0"/>
              <a:t>π</a:t>
            </a:r>
            <a:r>
              <a:rPr lang="en-US" sz="1600" dirty="0" err="1"/>
              <a:t>οι</a:t>
            </a:r>
            <a:r>
              <a:rPr lang="en-US" sz="1600" dirty="0"/>
              <a:t>α </a:t>
            </a:r>
            <a:r>
              <a:rPr lang="en-US" sz="1600" dirty="0" err="1"/>
              <a:t>συσκευή</a:t>
            </a:r>
            <a:r>
              <a:rPr lang="en-US" sz="1600" dirty="0"/>
              <a:t> </a:t>
            </a:r>
            <a:r>
              <a:rPr lang="en-US" sz="1600" dirty="0" err="1"/>
              <a:t>του</a:t>
            </a:r>
            <a:r>
              <a:rPr lang="en-US" sz="1600" dirty="0"/>
              <a:t> </a:t>
            </a:r>
            <a:r>
              <a:rPr lang="en-US" sz="1600" dirty="0" err="1"/>
              <a:t>δικτύου</a:t>
            </a:r>
            <a:r>
              <a:rPr lang="en-US" sz="1600" dirty="0"/>
              <a:t> </a:t>
            </a:r>
            <a:r>
              <a:rPr lang="en-US" sz="1600" dirty="0" err="1"/>
              <a:t>τρέχει</a:t>
            </a:r>
            <a:r>
              <a:rPr lang="en-US" sz="1600" dirty="0"/>
              <a:t> </a:t>
            </a:r>
            <a:r>
              <a:rPr lang="en-US" sz="1600" dirty="0" err="1"/>
              <a:t>έν</a:t>
            </a:r>
            <a:r>
              <a:rPr lang="en-US" sz="1600" dirty="0"/>
              <a:t>α</a:t>
            </a:r>
            <a:r>
              <a:rPr lang="en-US" sz="1600" dirty="0" err="1"/>
              <a:t>ν</a:t>
            </a:r>
            <a:r>
              <a:rPr lang="en-US" sz="1600" dirty="0"/>
              <a:t> DHCP server </a:t>
            </a:r>
            <a:r>
              <a:rPr lang="en-US" sz="1600" dirty="0" err="1"/>
              <a:t>ο</a:t>
            </a:r>
            <a:r>
              <a:rPr lang="en-US" sz="1600" dirty="0"/>
              <a:t> </a:t>
            </a:r>
            <a:r>
              <a:rPr lang="en-US" sz="1600" dirty="0" err="1"/>
              <a:t>ο</a:t>
            </a:r>
            <a:r>
              <a:rPr lang="en-US" sz="1600" dirty="0"/>
              <a:t>π</a:t>
            </a:r>
            <a:r>
              <a:rPr lang="en-US" sz="1600" dirty="0" err="1"/>
              <a:t>οίος</a:t>
            </a:r>
            <a:r>
              <a:rPr lang="en-US" sz="1600" dirty="0"/>
              <a:t> </a:t>
            </a:r>
            <a:r>
              <a:rPr lang="en-US" sz="1600" dirty="0" err="1"/>
              <a:t>είν</a:t>
            </a:r>
            <a:r>
              <a:rPr lang="en-US" sz="1600" dirty="0"/>
              <a:t>α</a:t>
            </a:r>
            <a:r>
              <a:rPr lang="en-US" sz="1600" dirty="0" err="1"/>
              <a:t>ι</a:t>
            </a:r>
            <a:r>
              <a:rPr lang="en-US" sz="1600" dirty="0"/>
              <a:t> </a:t>
            </a:r>
            <a:r>
              <a:rPr lang="en-US" sz="1600" dirty="0" err="1"/>
              <a:t>υ</a:t>
            </a:r>
            <a:r>
              <a:rPr lang="en-US" sz="1600" dirty="0"/>
              <a:t>π</a:t>
            </a:r>
            <a:r>
              <a:rPr lang="en-US" sz="1600" dirty="0" err="1"/>
              <a:t>εύθυνος</a:t>
            </a:r>
            <a:r>
              <a:rPr lang="en-US" sz="1600" dirty="0"/>
              <a:t> </a:t>
            </a:r>
            <a:r>
              <a:rPr lang="en-US" sz="1600" dirty="0" err="1"/>
              <a:t>γι</a:t>
            </a:r>
            <a:r>
              <a:rPr lang="en-US" sz="1600" dirty="0"/>
              <a:t>α </a:t>
            </a:r>
            <a:r>
              <a:rPr lang="en-US" sz="1600" dirty="0" err="1" smtClean="0"/>
              <a:t>ν</a:t>
            </a:r>
            <a:r>
              <a:rPr lang="en-US" sz="1600" dirty="0" smtClean="0"/>
              <a:t>α</a:t>
            </a:r>
          </a:p>
          <a:p>
            <a:pPr algn="just">
              <a:lnSpc>
                <a:spcPct val="100000"/>
              </a:lnSpc>
            </a:pPr>
            <a:r>
              <a:rPr lang="en-US" sz="1600" dirty="0" err="1" smtClean="0"/>
              <a:t>μοιράζει</a:t>
            </a:r>
            <a:r>
              <a:rPr lang="en-US" sz="1600" dirty="0" smtClean="0"/>
              <a:t> </a:t>
            </a:r>
            <a:r>
              <a:rPr lang="en-US" sz="1600" dirty="0"/>
              <a:t>IP addresses, </a:t>
            </a:r>
            <a:r>
              <a:rPr lang="en-US" sz="1600" dirty="0" err="1"/>
              <a:t>δυν</a:t>
            </a:r>
            <a:r>
              <a:rPr lang="en-US" sz="1600" dirty="0"/>
              <a:t>α</a:t>
            </a:r>
            <a:r>
              <a:rPr lang="en-US" sz="1600" dirty="0" err="1"/>
              <a:t>μικά</a:t>
            </a:r>
            <a:r>
              <a:rPr lang="en-US" sz="1600" dirty="0"/>
              <a:t>.</a:t>
            </a:r>
            <a:endParaRPr dirty="0"/>
          </a:p>
          <a:p>
            <a:pPr algn="just"/>
            <a:r>
              <a:rPr lang="en-US" b="1" i="1" u="sng" dirty="0" err="1"/>
              <a:t>Ότ</a:t>
            </a:r>
            <a:r>
              <a:rPr lang="en-US" b="1" i="1" u="sng" dirty="0"/>
              <a:t>α</a:t>
            </a:r>
            <a:r>
              <a:rPr lang="en-US" b="1" i="1" u="sng" dirty="0" err="1"/>
              <a:t>ν</a:t>
            </a:r>
            <a:r>
              <a:rPr lang="en-US" b="1" i="1" u="sng" dirty="0"/>
              <a:t> </a:t>
            </a:r>
            <a:r>
              <a:rPr lang="en-US" b="1" i="1" u="sng" dirty="0" err="1"/>
              <a:t>συνδεόμ</a:t>
            </a:r>
            <a:r>
              <a:rPr lang="en-US" b="1" i="1" u="sng" dirty="0"/>
              <a:t>α</a:t>
            </a:r>
            <a:r>
              <a:rPr lang="en-US" b="1" i="1" u="sng" dirty="0" err="1"/>
              <a:t>στε</a:t>
            </a:r>
            <a:r>
              <a:rPr lang="en-US" b="1" i="1" u="sng" dirty="0"/>
              <a:t> </a:t>
            </a:r>
            <a:r>
              <a:rPr lang="en-US" b="1" i="1" u="sng" dirty="0" err="1"/>
              <a:t>στο</a:t>
            </a:r>
            <a:r>
              <a:rPr lang="en-US" b="1" i="1" u="sng" dirty="0"/>
              <a:t> </a:t>
            </a:r>
            <a:r>
              <a:rPr lang="en-US" b="1" i="1" u="sng" dirty="0" err="1"/>
              <a:t>δίκτυο</a:t>
            </a:r>
            <a:r>
              <a:rPr lang="en-US" b="1" i="1" u="sng" dirty="0"/>
              <a:t>, </a:t>
            </a:r>
            <a:r>
              <a:rPr lang="en-US" b="1" i="1" u="sng" dirty="0" err="1"/>
              <a:t>τρέχουμε</a:t>
            </a:r>
            <a:r>
              <a:rPr lang="en-US" b="1" i="1" u="sng" dirty="0"/>
              <a:t> </a:t>
            </a:r>
            <a:r>
              <a:rPr lang="en-US" b="1" i="1" u="sng" dirty="0" err="1"/>
              <a:t>έν</a:t>
            </a:r>
            <a:r>
              <a:rPr lang="en-US" b="1" i="1" u="sng" dirty="0"/>
              <a:t>α</a:t>
            </a:r>
            <a:r>
              <a:rPr lang="en-US" b="1" i="1" u="sng" dirty="0" err="1"/>
              <a:t>ν</a:t>
            </a:r>
            <a:r>
              <a:rPr lang="en-US" b="1" i="1" u="sng" dirty="0"/>
              <a:t> DHCP client π</a:t>
            </a:r>
            <a:r>
              <a:rPr lang="en-US" b="1" i="1" u="sng" dirty="0" err="1"/>
              <a:t>ου</a:t>
            </a:r>
            <a:r>
              <a:rPr lang="en-US" b="1" i="1" u="sng" dirty="0"/>
              <a:t> </a:t>
            </a:r>
            <a:r>
              <a:rPr lang="en-US" b="1" i="1" u="sng" dirty="0" err="1" smtClean="0"/>
              <a:t>ζητάει</a:t>
            </a:r>
            <a:endParaRPr lang="en-US" b="1" i="1" u="sng" dirty="0"/>
          </a:p>
          <a:p>
            <a:pPr algn="just"/>
            <a:r>
              <a:rPr lang="en-US" b="1" i="1" u="sng" dirty="0" smtClean="0"/>
              <a:t>απ</a:t>
            </a:r>
            <a:r>
              <a:rPr lang="en-US" b="1" i="1" u="sng" dirty="0" err="1" smtClean="0"/>
              <a:t>ό</a:t>
            </a:r>
            <a:r>
              <a:rPr lang="en-US" b="1" i="1" u="sng" dirty="0" smtClean="0"/>
              <a:t> </a:t>
            </a:r>
            <a:r>
              <a:rPr lang="en-US" b="1" i="1" u="sng" dirty="0" err="1"/>
              <a:t>τον</a:t>
            </a:r>
            <a:r>
              <a:rPr lang="en-US" b="1" i="1" u="sng" dirty="0"/>
              <a:t> DHCP server </a:t>
            </a:r>
            <a:r>
              <a:rPr lang="en-US" b="1" i="1" u="sng" dirty="0" err="1"/>
              <a:t>μι</a:t>
            </a:r>
            <a:r>
              <a:rPr lang="en-US" b="1" i="1" u="sng" dirty="0"/>
              <a:t>α </a:t>
            </a:r>
            <a:r>
              <a:rPr lang="en-US" b="1" i="1" u="sng" dirty="0" err="1"/>
              <a:t>σειρά</a:t>
            </a:r>
            <a:r>
              <a:rPr lang="en-US" b="1" i="1" u="sng" dirty="0"/>
              <a:t> απ</a:t>
            </a:r>
            <a:r>
              <a:rPr lang="en-US" b="1" i="1" u="sng" dirty="0" err="1"/>
              <a:t>ό</a:t>
            </a:r>
            <a:r>
              <a:rPr lang="en-US" b="1" i="1" u="sng" dirty="0"/>
              <a:t> π</a:t>
            </a:r>
            <a:r>
              <a:rPr lang="en-US" b="1" i="1" u="sng" dirty="0" err="1"/>
              <a:t>ληροφορίες</a:t>
            </a:r>
            <a:r>
              <a:rPr lang="en-US" b="1" i="1" u="sng" dirty="0"/>
              <a:t> </a:t>
            </a:r>
            <a:r>
              <a:rPr lang="en-US" b="1" i="1" u="sng" dirty="0" err="1"/>
              <a:t>γι</a:t>
            </a:r>
            <a:r>
              <a:rPr lang="en-US" b="1" i="1" u="sng" dirty="0"/>
              <a:t>α </a:t>
            </a:r>
            <a:r>
              <a:rPr lang="en-US" b="1" i="1" u="sng" dirty="0" err="1"/>
              <a:t>ν</a:t>
            </a:r>
            <a:r>
              <a:rPr lang="en-US" b="1" i="1" u="sng" dirty="0"/>
              <a:t>α απ</a:t>
            </a:r>
            <a:r>
              <a:rPr lang="en-US" b="1" i="1" u="sng" dirty="0" err="1"/>
              <a:t>οκτήσει</a:t>
            </a:r>
            <a:r>
              <a:rPr lang="en-US" b="1" i="1" u="sng" dirty="0"/>
              <a:t> IP address</a:t>
            </a:r>
            <a:r>
              <a:rPr lang="en-US" b="1" i="1" u="sng" dirty="0" smtClean="0"/>
              <a:t>,</a:t>
            </a:r>
          </a:p>
          <a:p>
            <a:pPr algn="just"/>
            <a:r>
              <a:rPr lang="en-US" b="1" i="1" u="sng" dirty="0" smtClean="0"/>
              <a:t>subnet </a:t>
            </a:r>
            <a:r>
              <a:rPr lang="en-US" b="1" i="1" u="sng" dirty="0"/>
              <a:t>mask, network gateway, name server </a:t>
            </a:r>
            <a:r>
              <a:rPr lang="en-US" b="1" i="1" u="sng" dirty="0" smtClean="0"/>
              <a:t>addresses</a:t>
            </a:r>
            <a:r>
              <a:rPr lang="en-US" dirty="0" smtClean="0"/>
              <a:t>.</a:t>
            </a:r>
            <a:endParaRPr lang="en-US" sz="1600" dirty="0"/>
          </a:p>
          <a:p>
            <a:pPr algn="just"/>
            <a:r>
              <a:rPr lang="en-US" sz="1600" dirty="0" err="1" smtClean="0"/>
              <a:t>Αυτά</a:t>
            </a:r>
            <a:r>
              <a:rPr lang="en-US" sz="1600" dirty="0" smtClean="0"/>
              <a:t> </a:t>
            </a:r>
            <a:r>
              <a:rPr lang="en-US" sz="1600" dirty="0" err="1"/>
              <a:t>γίνοντ</a:t>
            </a:r>
            <a:r>
              <a:rPr lang="en-US" sz="1600" dirty="0"/>
              <a:t>α</a:t>
            </a:r>
            <a:r>
              <a:rPr lang="en-US" sz="1600" dirty="0" err="1"/>
              <a:t>ι</a:t>
            </a:r>
            <a:r>
              <a:rPr lang="en-US" sz="1600" dirty="0"/>
              <a:t> α</a:t>
            </a:r>
            <a:r>
              <a:rPr lang="en-US" sz="1600" dirty="0" err="1"/>
              <a:t>υτόμ</a:t>
            </a:r>
            <a:r>
              <a:rPr lang="en-US" sz="1600" dirty="0"/>
              <a:t>α</a:t>
            </a:r>
            <a:r>
              <a:rPr lang="en-US" sz="1600" dirty="0" err="1"/>
              <a:t>τ</a:t>
            </a:r>
            <a:r>
              <a:rPr lang="en-US" sz="1600" dirty="0"/>
              <a:t>α απ</a:t>
            </a:r>
            <a:r>
              <a:rPr lang="en-US" sz="1600" dirty="0" err="1"/>
              <a:t>ό</a:t>
            </a:r>
            <a:r>
              <a:rPr lang="en-US" sz="1600" dirty="0"/>
              <a:t> </a:t>
            </a:r>
            <a:r>
              <a:rPr lang="en-US" sz="1600" dirty="0" err="1"/>
              <a:t>τον</a:t>
            </a:r>
            <a:r>
              <a:rPr lang="en-US" sz="1600" dirty="0"/>
              <a:t> DHCP server, </a:t>
            </a:r>
            <a:r>
              <a:rPr lang="en-US" sz="1600" dirty="0" err="1"/>
              <a:t>χωρίς</a:t>
            </a:r>
            <a:r>
              <a:rPr lang="en-US" sz="1600" dirty="0"/>
              <a:t> </a:t>
            </a:r>
            <a:r>
              <a:rPr lang="en-US" sz="1600" dirty="0" err="1"/>
              <a:t>ν</a:t>
            </a:r>
            <a:r>
              <a:rPr lang="en-US" sz="1600" dirty="0"/>
              <a:t>α </a:t>
            </a:r>
            <a:r>
              <a:rPr lang="en-US" sz="1600" dirty="0" err="1"/>
              <a:t>χρειάζετ</a:t>
            </a:r>
            <a:r>
              <a:rPr lang="en-US" sz="1600" dirty="0"/>
              <a:t>α</a:t>
            </a:r>
            <a:r>
              <a:rPr lang="en-US" sz="1600" dirty="0" err="1"/>
              <a:t>ι</a:t>
            </a:r>
            <a:r>
              <a:rPr lang="en-US" sz="1600" dirty="0"/>
              <a:t> </a:t>
            </a:r>
            <a:r>
              <a:rPr lang="en-US" sz="1600" dirty="0" err="1"/>
              <a:t>η</a:t>
            </a:r>
            <a:r>
              <a:rPr lang="en-US" sz="1600" dirty="0"/>
              <a:t> πα</a:t>
            </a:r>
            <a:r>
              <a:rPr lang="en-US" sz="1600" dirty="0" err="1"/>
              <a:t>ρέμ</a:t>
            </a:r>
            <a:r>
              <a:rPr lang="en-US" sz="1600" dirty="0"/>
              <a:t>βα</a:t>
            </a:r>
            <a:r>
              <a:rPr lang="en-US" sz="1600" dirty="0" err="1"/>
              <a:t>ση</a:t>
            </a:r>
            <a:r>
              <a:rPr lang="en-US" sz="1600" dirty="0"/>
              <a:t> </a:t>
            </a:r>
            <a:r>
              <a:rPr lang="en-US" sz="1600" dirty="0" err="1" smtClean="0"/>
              <a:t>του</a:t>
            </a:r>
            <a:endParaRPr lang="en-US" sz="1600" dirty="0"/>
          </a:p>
          <a:p>
            <a:pPr algn="just"/>
            <a:r>
              <a:rPr lang="en-US" sz="1600" dirty="0" smtClean="0"/>
              <a:t>Network </a:t>
            </a:r>
            <a:r>
              <a:rPr lang="en-US" sz="1600" dirty="0"/>
              <a:t>administrator.</a:t>
            </a:r>
            <a:endParaRPr dirty="0"/>
          </a:p>
          <a:p>
            <a:pPr algn="just"/>
            <a:endParaRPr dirty="0"/>
          </a:p>
          <a:p>
            <a:pPr algn="just"/>
            <a:r>
              <a:rPr lang="en-US" sz="1600" dirty="0"/>
              <a:t>DNS: Domain name System. </a:t>
            </a:r>
            <a:r>
              <a:rPr lang="en-US" sz="1600" dirty="0" err="1"/>
              <a:t>Αντιστοιχεί</a:t>
            </a:r>
            <a:r>
              <a:rPr lang="en-US" sz="1600" dirty="0"/>
              <a:t> IP addresses </a:t>
            </a:r>
            <a:r>
              <a:rPr lang="en-US" sz="1600" dirty="0" err="1"/>
              <a:t>με</a:t>
            </a:r>
            <a:r>
              <a:rPr lang="en-US" sz="1600" dirty="0"/>
              <a:t> domain names.</a:t>
            </a:r>
            <a:endParaRPr dirty="0"/>
          </a:p>
          <a:p>
            <a:pPr algn="just"/>
            <a:r>
              <a:rPr lang="en-US" sz="1600" dirty="0" err="1"/>
              <a:t>Π.χ</a:t>
            </a:r>
            <a:r>
              <a:rPr lang="en-US" sz="1600" dirty="0"/>
              <a:t>. </a:t>
            </a:r>
            <a:r>
              <a:rPr lang="en-US" sz="1600" dirty="0" err="1"/>
              <a:t>Η</a:t>
            </a:r>
            <a:r>
              <a:rPr lang="en-US" sz="1600" dirty="0"/>
              <a:t> </a:t>
            </a:r>
            <a:r>
              <a:rPr lang="en-US" sz="1600" dirty="0" err="1"/>
              <a:t>διεύθυνση</a:t>
            </a:r>
            <a:r>
              <a:rPr lang="en-US" sz="1600" dirty="0"/>
              <a:t> </a:t>
            </a:r>
            <a:r>
              <a:rPr lang="en-US" sz="1600" dirty="0">
                <a:hlinkClick r:id="rId2"/>
              </a:rPr>
              <a:t>www.example.com</a:t>
            </a:r>
            <a:r>
              <a:rPr lang="en-US" sz="1600" dirty="0"/>
              <a:t> </a:t>
            </a:r>
            <a:r>
              <a:rPr lang="en-US" sz="1600" dirty="0" err="1"/>
              <a:t>είν</a:t>
            </a:r>
            <a:r>
              <a:rPr lang="en-US" sz="1600" dirty="0"/>
              <a:t>α</a:t>
            </a:r>
            <a:r>
              <a:rPr lang="en-US" sz="1600" dirty="0" err="1"/>
              <a:t>ι</a:t>
            </a:r>
            <a:r>
              <a:rPr lang="en-US" sz="1600" dirty="0"/>
              <a:t> </a:t>
            </a:r>
            <a:r>
              <a:rPr lang="en-US" sz="1600" dirty="0" err="1"/>
              <a:t>το</a:t>
            </a:r>
            <a:r>
              <a:rPr lang="en-US" sz="1600" dirty="0"/>
              <a:t> domain name. </a:t>
            </a:r>
            <a:r>
              <a:rPr lang="en-US" sz="1600" dirty="0" err="1"/>
              <a:t>Έχει</a:t>
            </a:r>
            <a:r>
              <a:rPr lang="en-US" sz="1600" dirty="0"/>
              <a:t> IP address 198.105.232.4.</a:t>
            </a:r>
            <a:endParaRPr dirty="0"/>
          </a:p>
          <a:p>
            <a:pPr algn="just"/>
            <a:endParaRPr dirty="0"/>
          </a:p>
          <a:p>
            <a:pPr algn="just"/>
            <a:r>
              <a:rPr lang="en-US" sz="1600" dirty="0" err="1"/>
              <a:t>Ότ</a:t>
            </a:r>
            <a:r>
              <a:rPr lang="en-US" sz="1600" dirty="0"/>
              <a:t>α</a:t>
            </a:r>
            <a:r>
              <a:rPr lang="en-US" sz="1600" dirty="0" err="1"/>
              <a:t>ν</a:t>
            </a:r>
            <a:r>
              <a:rPr lang="en-US" sz="1600" dirty="0"/>
              <a:t> </a:t>
            </a:r>
            <a:r>
              <a:rPr lang="en-US" sz="1600" dirty="0" err="1"/>
              <a:t>ζητάμε</a:t>
            </a:r>
            <a:r>
              <a:rPr lang="en-US" sz="1600" dirty="0"/>
              <a:t> </a:t>
            </a:r>
            <a:r>
              <a:rPr lang="en-US" sz="1600" dirty="0" err="1"/>
              <a:t>μι</a:t>
            </a:r>
            <a:r>
              <a:rPr lang="en-US" sz="1600" dirty="0"/>
              <a:t>α </a:t>
            </a:r>
            <a:r>
              <a:rPr lang="en-US" sz="1600" dirty="0" err="1"/>
              <a:t>ιστοσελίδ</a:t>
            </a:r>
            <a:r>
              <a:rPr lang="en-US" sz="1600" dirty="0"/>
              <a:t>α, </a:t>
            </a:r>
            <a:r>
              <a:rPr lang="en-US" sz="1600" dirty="0" err="1"/>
              <a:t>συνήθως</a:t>
            </a:r>
            <a:r>
              <a:rPr lang="en-US" sz="1600" dirty="0"/>
              <a:t> </a:t>
            </a:r>
            <a:r>
              <a:rPr lang="en-US" sz="1600" dirty="0" err="1"/>
              <a:t>γράφουμε</a:t>
            </a:r>
            <a:r>
              <a:rPr lang="en-US" sz="1600" dirty="0"/>
              <a:t> </a:t>
            </a:r>
            <a:r>
              <a:rPr lang="en-US" sz="1600" dirty="0" err="1"/>
              <a:t>το</a:t>
            </a:r>
            <a:r>
              <a:rPr lang="en-US" sz="1600" dirty="0"/>
              <a:t> </a:t>
            </a:r>
            <a:r>
              <a:rPr lang="en-US" sz="1600" dirty="0" err="1"/>
              <a:t>όνομά</a:t>
            </a:r>
            <a:r>
              <a:rPr lang="en-US" sz="1600" dirty="0"/>
              <a:t> </a:t>
            </a:r>
            <a:r>
              <a:rPr lang="en-US" sz="1600" dirty="0" err="1"/>
              <a:t>της</a:t>
            </a:r>
            <a:r>
              <a:rPr lang="en-US" sz="1600" dirty="0"/>
              <a:t> (domain name) </a:t>
            </a:r>
            <a:r>
              <a:rPr lang="en-US" sz="1600" dirty="0" err="1"/>
              <a:t>κ</a:t>
            </a:r>
            <a:r>
              <a:rPr lang="en-US" sz="1600" dirty="0"/>
              <a:t>α</a:t>
            </a:r>
            <a:r>
              <a:rPr lang="en-US" sz="1600" dirty="0" err="1"/>
              <a:t>ι</a:t>
            </a:r>
            <a:r>
              <a:rPr lang="en-US" sz="1600" dirty="0"/>
              <a:t> </a:t>
            </a:r>
            <a:r>
              <a:rPr lang="en-US" sz="1600" dirty="0" err="1"/>
              <a:t>όχι</a:t>
            </a:r>
            <a:r>
              <a:rPr lang="en-US" sz="1600" dirty="0"/>
              <a:t> </a:t>
            </a:r>
            <a:r>
              <a:rPr lang="en-US" sz="1600" dirty="0" err="1"/>
              <a:t>το</a:t>
            </a:r>
            <a:r>
              <a:rPr lang="en-US" sz="1600" dirty="0"/>
              <a:t> IP address </a:t>
            </a:r>
            <a:r>
              <a:rPr lang="en-US" sz="1600" dirty="0" err="1" smtClean="0"/>
              <a:t>της</a:t>
            </a:r>
            <a:r>
              <a:rPr lang="en-US" sz="1600" dirty="0" smtClean="0"/>
              <a:t>.</a:t>
            </a:r>
          </a:p>
          <a:p>
            <a:pPr algn="just"/>
            <a:r>
              <a:rPr lang="en-US" sz="1600" dirty="0" err="1" smtClean="0"/>
              <a:t>Ορίζουμε</a:t>
            </a:r>
            <a:r>
              <a:rPr lang="en-US" sz="1600" dirty="0" smtClean="0"/>
              <a:t> </a:t>
            </a:r>
            <a:r>
              <a:rPr lang="en-US" sz="1600" dirty="0" err="1"/>
              <a:t>έν</a:t>
            </a:r>
            <a:r>
              <a:rPr lang="en-US" sz="1600" dirty="0"/>
              <a:t>α</a:t>
            </a:r>
            <a:r>
              <a:rPr lang="en-US" sz="1600" dirty="0" err="1"/>
              <a:t>ν</a:t>
            </a:r>
            <a:r>
              <a:rPr lang="en-US" sz="1600" dirty="0"/>
              <a:t> DNS Server </a:t>
            </a:r>
            <a:r>
              <a:rPr lang="en-US" sz="1600" dirty="0" err="1"/>
              <a:t>κ</a:t>
            </a:r>
            <a:r>
              <a:rPr lang="en-US" sz="1600" dirty="0"/>
              <a:t>α</a:t>
            </a:r>
            <a:r>
              <a:rPr lang="en-US" sz="1600" dirty="0" err="1"/>
              <a:t>ι</a:t>
            </a:r>
            <a:r>
              <a:rPr lang="en-US" sz="1600" dirty="0"/>
              <a:t> α</a:t>
            </a:r>
            <a:r>
              <a:rPr lang="en-US" sz="1600" dirty="0" err="1"/>
              <a:t>υτός</a:t>
            </a:r>
            <a:r>
              <a:rPr lang="en-US" sz="1600" dirty="0"/>
              <a:t> π</a:t>
            </a:r>
            <a:r>
              <a:rPr lang="en-US" sz="1600" dirty="0" err="1"/>
              <a:t>ροσ</a:t>
            </a:r>
            <a:r>
              <a:rPr lang="en-US" sz="1600" dirty="0"/>
              <a:t>πα</a:t>
            </a:r>
            <a:r>
              <a:rPr lang="en-US" sz="1600" dirty="0" err="1"/>
              <a:t>θεί</a:t>
            </a:r>
            <a:r>
              <a:rPr lang="en-US" sz="1600" dirty="0"/>
              <a:t> </a:t>
            </a:r>
            <a:r>
              <a:rPr lang="en-US" sz="1600" dirty="0" err="1"/>
              <a:t>ν</a:t>
            </a:r>
            <a:r>
              <a:rPr lang="en-US" sz="1600" dirty="0"/>
              <a:t>α </a:t>
            </a:r>
            <a:r>
              <a:rPr lang="en-US" sz="1600" dirty="0" err="1"/>
              <a:t>κάνει</a:t>
            </a:r>
            <a:r>
              <a:rPr lang="en-US" sz="1600" dirty="0"/>
              <a:t> </a:t>
            </a:r>
            <a:r>
              <a:rPr lang="en-US" sz="1600" dirty="0" err="1"/>
              <a:t>την</a:t>
            </a:r>
            <a:r>
              <a:rPr lang="en-US" sz="1600" dirty="0"/>
              <a:t> α</a:t>
            </a:r>
            <a:r>
              <a:rPr lang="en-US" sz="1600" dirty="0" err="1"/>
              <a:t>ντιστοίχιση</a:t>
            </a:r>
            <a:r>
              <a:rPr lang="en-US" sz="1600" dirty="0"/>
              <a:t> </a:t>
            </a:r>
            <a:r>
              <a:rPr lang="en-US" sz="1600" dirty="0" err="1"/>
              <a:t>του</a:t>
            </a:r>
            <a:r>
              <a:rPr lang="en-US" sz="1600" dirty="0"/>
              <a:t> domain </a:t>
            </a:r>
            <a:r>
              <a:rPr lang="en-US" sz="1600" dirty="0" smtClean="0"/>
              <a:t>name</a:t>
            </a:r>
          </a:p>
          <a:p>
            <a:pPr algn="just"/>
            <a:r>
              <a:rPr lang="en-US" sz="1600" dirty="0" err="1" smtClean="0"/>
              <a:t>με</a:t>
            </a:r>
            <a:r>
              <a:rPr lang="en-US" sz="1600" dirty="0" smtClean="0"/>
              <a:t> </a:t>
            </a:r>
            <a:r>
              <a:rPr lang="en-US" sz="1600" dirty="0" err="1"/>
              <a:t>το</a:t>
            </a:r>
            <a:r>
              <a:rPr lang="en-US" sz="1600" dirty="0"/>
              <a:t> IP address. </a:t>
            </a:r>
            <a:r>
              <a:rPr lang="en-US" sz="1600" dirty="0" err="1"/>
              <a:t>Αν</a:t>
            </a:r>
            <a:r>
              <a:rPr lang="en-US" sz="1600" dirty="0"/>
              <a:t> </a:t>
            </a:r>
            <a:r>
              <a:rPr lang="en-US" sz="1600" dirty="0" err="1"/>
              <a:t>δεν</a:t>
            </a:r>
            <a:r>
              <a:rPr lang="en-US" sz="1600" dirty="0"/>
              <a:t> </a:t>
            </a:r>
            <a:r>
              <a:rPr lang="en-US" sz="1600" dirty="0" err="1"/>
              <a:t>έχει</a:t>
            </a:r>
            <a:r>
              <a:rPr lang="en-US" sz="1600" dirty="0"/>
              <a:t> </a:t>
            </a:r>
            <a:r>
              <a:rPr lang="en-US" sz="1600" dirty="0" err="1"/>
              <a:t>την</a:t>
            </a:r>
            <a:r>
              <a:rPr lang="en-US" sz="1600" dirty="0"/>
              <a:t> π</a:t>
            </a:r>
            <a:r>
              <a:rPr lang="en-US" sz="1600" dirty="0" err="1"/>
              <a:t>ληροφορί</a:t>
            </a:r>
            <a:r>
              <a:rPr lang="en-US" sz="1600" dirty="0"/>
              <a:t>α, </a:t>
            </a:r>
            <a:r>
              <a:rPr lang="en-US" sz="1600" dirty="0" err="1"/>
              <a:t>την</a:t>
            </a:r>
            <a:r>
              <a:rPr lang="en-US" sz="1600" dirty="0"/>
              <a:t> </a:t>
            </a:r>
            <a:r>
              <a:rPr lang="en-US" sz="1600" dirty="0" err="1"/>
              <a:t>ζητάει</a:t>
            </a:r>
            <a:r>
              <a:rPr lang="en-US" sz="1600" dirty="0"/>
              <a:t> απ</a:t>
            </a:r>
            <a:r>
              <a:rPr lang="en-US" sz="1600" dirty="0" err="1"/>
              <a:t>ό</a:t>
            </a:r>
            <a:r>
              <a:rPr lang="en-US" sz="1600" dirty="0"/>
              <a:t> </a:t>
            </a:r>
            <a:r>
              <a:rPr lang="en-US" sz="1600" dirty="0" err="1"/>
              <a:t>άλλους</a:t>
            </a:r>
            <a:r>
              <a:rPr lang="en-US" sz="1600" dirty="0"/>
              <a:t> DNS Servers,  </a:t>
            </a:r>
            <a:r>
              <a:rPr lang="en-US" sz="1600" dirty="0" err="1"/>
              <a:t>μέχρι</a:t>
            </a:r>
            <a:r>
              <a:rPr lang="en-US" sz="1600" dirty="0"/>
              <a:t> </a:t>
            </a:r>
            <a:r>
              <a:rPr lang="en-US" sz="1600" dirty="0" err="1"/>
              <a:t>ν</a:t>
            </a:r>
            <a:r>
              <a:rPr lang="en-US" sz="1600" dirty="0"/>
              <a:t>α β</a:t>
            </a:r>
            <a:r>
              <a:rPr lang="en-US" sz="1600" dirty="0" err="1"/>
              <a:t>ρεθεί</a:t>
            </a:r>
            <a:r>
              <a:rPr lang="en-US" sz="1600" dirty="0"/>
              <a:t>.</a:t>
            </a:r>
            <a:endParaRPr dirty="0"/>
          </a:p>
          <a:p>
            <a:pPr algn="just"/>
            <a:endParaRPr dirty="0"/>
          </a:p>
          <a:p>
            <a:pPr algn="just"/>
            <a:r>
              <a:rPr lang="en-US" sz="1600" dirty="0" err="1"/>
              <a:t>Το</a:t>
            </a:r>
            <a:r>
              <a:rPr lang="en-US" sz="1600" dirty="0"/>
              <a:t> Internet </a:t>
            </a:r>
            <a:r>
              <a:rPr lang="en-US" sz="1600" dirty="0" err="1"/>
              <a:t>χρησιμο</a:t>
            </a:r>
            <a:r>
              <a:rPr lang="en-US" sz="1600" dirty="0"/>
              <a:t>π</a:t>
            </a:r>
            <a:r>
              <a:rPr lang="en-US" sz="1600" dirty="0" err="1"/>
              <a:t>οιεί</a:t>
            </a:r>
            <a:r>
              <a:rPr lang="en-US" sz="1600" dirty="0"/>
              <a:t> IP addresses </a:t>
            </a:r>
            <a:r>
              <a:rPr lang="en-US" sz="1600" dirty="0" err="1"/>
              <a:t>κ</a:t>
            </a:r>
            <a:r>
              <a:rPr lang="en-US" sz="1600" dirty="0"/>
              <a:t>α</a:t>
            </a:r>
            <a:r>
              <a:rPr lang="en-US" sz="1600" dirty="0" err="1"/>
              <a:t>ι</a:t>
            </a:r>
            <a:r>
              <a:rPr lang="en-US" sz="1600" dirty="0"/>
              <a:t> </a:t>
            </a:r>
            <a:r>
              <a:rPr lang="en-US" sz="1600" dirty="0" err="1"/>
              <a:t>όχι</a:t>
            </a:r>
            <a:r>
              <a:rPr lang="en-US" sz="1600" dirty="0"/>
              <a:t> domain names. </a:t>
            </a:r>
            <a:r>
              <a:rPr lang="en-US" sz="1600" dirty="0" err="1"/>
              <a:t>Άρ</a:t>
            </a:r>
            <a:r>
              <a:rPr lang="en-US" sz="1600" dirty="0"/>
              <a:t>α </a:t>
            </a:r>
            <a:r>
              <a:rPr lang="en-US" sz="1600" dirty="0" err="1"/>
              <a:t>είν</a:t>
            </a:r>
            <a:r>
              <a:rPr lang="en-US" sz="1600" dirty="0"/>
              <a:t>α</a:t>
            </a:r>
            <a:r>
              <a:rPr lang="en-US" sz="1600" dirty="0" err="1"/>
              <a:t>ι</a:t>
            </a:r>
            <a:r>
              <a:rPr lang="en-US" sz="1600" dirty="0"/>
              <a:t> απα</a:t>
            </a:r>
            <a:r>
              <a:rPr lang="en-US" sz="1600" dirty="0" err="1"/>
              <a:t>ρ</a:t>
            </a:r>
            <a:r>
              <a:rPr lang="en-US" sz="1600" dirty="0"/>
              <a:t>α</a:t>
            </a:r>
            <a:r>
              <a:rPr lang="en-US" sz="1600" dirty="0" err="1"/>
              <a:t>ίτητη</a:t>
            </a:r>
            <a:r>
              <a:rPr lang="en-US" sz="1600" dirty="0"/>
              <a:t> </a:t>
            </a:r>
            <a:r>
              <a:rPr lang="en-US" sz="1600" dirty="0" err="1"/>
              <a:t>η</a:t>
            </a:r>
            <a:r>
              <a:rPr lang="en-US" sz="1600" dirty="0"/>
              <a:t> α</a:t>
            </a:r>
            <a:r>
              <a:rPr lang="en-US" sz="1600" dirty="0" err="1"/>
              <a:t>ντιστοίχιση</a:t>
            </a:r>
            <a:r>
              <a:rPr lang="en-US" sz="1600" dirty="0"/>
              <a:t>.</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Internet Protocol (IP) Address – Anonymous proxy server</a:t>
            </a:r>
            <a:endParaRPr/>
          </a:p>
        </p:txBody>
      </p:sp>
      <p:sp>
        <p:nvSpPr>
          <p:cNvPr id="173" name="TextShape 2"/>
          <p:cNvSpPr txBox="1"/>
          <p:nvPr/>
        </p:nvSpPr>
        <p:spPr>
          <a:xfrm>
            <a:off x="462240" y="1097280"/>
            <a:ext cx="9047520" cy="2834640"/>
          </a:xfrm>
          <a:prstGeom prst="rect">
            <a:avLst/>
          </a:prstGeom>
        </p:spPr>
        <p:txBody>
          <a:bodyPr wrap="none" lIns="90000" tIns="45000" rIns="90000" bIns="45000"/>
          <a:lstStyle/>
          <a:p>
            <a:pPr algn="just">
              <a:lnSpc>
                <a:spcPct val="100000"/>
              </a:lnSpc>
            </a:pPr>
            <a:r>
              <a:rPr lang="en-US" sz="1600" dirty="0" err="1"/>
              <a:t>Ὀτ</a:t>
            </a:r>
            <a:r>
              <a:rPr lang="en-US" sz="1600" dirty="0"/>
              <a:t>α</a:t>
            </a:r>
            <a:r>
              <a:rPr lang="en-US" sz="1600" dirty="0" err="1"/>
              <a:t>ν</a:t>
            </a:r>
            <a:r>
              <a:rPr lang="en-US" sz="1600" dirty="0"/>
              <a:t> </a:t>
            </a:r>
            <a:r>
              <a:rPr lang="en-US" sz="1600" dirty="0" err="1"/>
              <a:t>ε</a:t>
            </a:r>
            <a:r>
              <a:rPr lang="en-US" sz="1600" dirty="0"/>
              <a:t>π</a:t>
            </a:r>
            <a:r>
              <a:rPr lang="en-US" sz="1600" dirty="0" err="1"/>
              <a:t>ικοινωνούμε</a:t>
            </a:r>
            <a:r>
              <a:rPr lang="en-US" sz="1600" dirty="0"/>
              <a:t> </a:t>
            </a:r>
            <a:r>
              <a:rPr lang="en-US" sz="1600" dirty="0" err="1"/>
              <a:t>στο</a:t>
            </a:r>
            <a:r>
              <a:rPr lang="en-US" sz="1600" dirty="0"/>
              <a:t> </a:t>
            </a:r>
            <a:r>
              <a:rPr lang="en-US" sz="1600" dirty="0" err="1"/>
              <a:t>δίκτυο</a:t>
            </a:r>
            <a:r>
              <a:rPr lang="en-US" sz="1600" dirty="0"/>
              <a:t> </a:t>
            </a:r>
            <a:r>
              <a:rPr lang="en-US" sz="1600" dirty="0" err="1"/>
              <a:t>με</a:t>
            </a:r>
            <a:r>
              <a:rPr lang="en-US" sz="1600" dirty="0"/>
              <a:t> </a:t>
            </a:r>
            <a:r>
              <a:rPr lang="en-US" sz="1600" dirty="0" err="1"/>
              <a:t>άλλους</a:t>
            </a:r>
            <a:r>
              <a:rPr lang="en-US" sz="1600" dirty="0"/>
              <a:t> Servers, </a:t>
            </a:r>
            <a:r>
              <a:rPr lang="en-US" sz="1600" dirty="0" err="1"/>
              <a:t>δίνουμε</a:t>
            </a:r>
            <a:r>
              <a:rPr lang="en-US" sz="1600" dirty="0"/>
              <a:t> </a:t>
            </a:r>
            <a:r>
              <a:rPr lang="en-US" sz="1600" dirty="0" err="1"/>
              <a:t>τ</a:t>
            </a:r>
            <a:r>
              <a:rPr lang="en-US" sz="1600" dirty="0"/>
              <a:t>α </a:t>
            </a:r>
            <a:r>
              <a:rPr lang="en-US" sz="1600" dirty="0" err="1"/>
              <a:t>στοιχεί</a:t>
            </a:r>
            <a:r>
              <a:rPr lang="en-US" sz="1600" dirty="0"/>
              <a:t>α μα</a:t>
            </a:r>
            <a:r>
              <a:rPr lang="en-US" sz="1600" dirty="0" err="1"/>
              <a:t>ς</a:t>
            </a:r>
            <a:r>
              <a:rPr lang="en-US" sz="1600" dirty="0"/>
              <a:t> (IP address)</a:t>
            </a:r>
            <a:r>
              <a:rPr lang="en-US" sz="1600" dirty="0" smtClean="0"/>
              <a:t>.</a:t>
            </a:r>
          </a:p>
          <a:p>
            <a:pPr algn="just">
              <a:lnSpc>
                <a:spcPct val="100000"/>
              </a:lnSpc>
            </a:pPr>
            <a:r>
              <a:rPr lang="en-US" sz="1600" dirty="0" err="1" smtClean="0"/>
              <a:t>Αυτά</a:t>
            </a:r>
            <a:r>
              <a:rPr lang="en-US" sz="1600" dirty="0" smtClean="0"/>
              <a:t> </a:t>
            </a:r>
            <a:r>
              <a:rPr lang="en-US" sz="1600" dirty="0" err="1"/>
              <a:t>κ</a:t>
            </a:r>
            <a:r>
              <a:rPr lang="en-US" sz="1600" dirty="0"/>
              <a:t>α</a:t>
            </a:r>
            <a:r>
              <a:rPr lang="en-US" sz="1600" dirty="0" err="1"/>
              <a:t>τ</a:t>
            </a:r>
            <a:r>
              <a:rPr lang="en-US" sz="1600" dirty="0"/>
              <a:t>α</a:t>
            </a:r>
            <a:r>
              <a:rPr lang="en-US" sz="1600" dirty="0" err="1"/>
              <a:t>γράφοντ</a:t>
            </a:r>
            <a:r>
              <a:rPr lang="en-US" sz="1600" dirty="0"/>
              <a:t>α</a:t>
            </a:r>
            <a:r>
              <a:rPr lang="en-US" sz="1600" dirty="0" err="1"/>
              <a:t>ι</a:t>
            </a:r>
            <a:r>
              <a:rPr lang="en-US" sz="1600" dirty="0"/>
              <a:t> </a:t>
            </a:r>
            <a:r>
              <a:rPr lang="en-US" sz="1600" dirty="0" err="1"/>
              <a:t>σε</a:t>
            </a:r>
            <a:r>
              <a:rPr lang="en-US" sz="1600" dirty="0"/>
              <a:t> log-files. </a:t>
            </a:r>
            <a:r>
              <a:rPr lang="en-US" sz="1600" dirty="0" err="1"/>
              <a:t>Α</a:t>
            </a:r>
            <a:r>
              <a:rPr lang="en-US" sz="1600" dirty="0"/>
              <a:t>π</a:t>
            </a:r>
            <a:r>
              <a:rPr lang="en-US" sz="1600" dirty="0" err="1"/>
              <a:t>ό</a:t>
            </a:r>
            <a:r>
              <a:rPr lang="en-US" sz="1600" dirty="0"/>
              <a:t> </a:t>
            </a:r>
            <a:r>
              <a:rPr lang="en-US" sz="1600" dirty="0" err="1"/>
              <a:t>έν</a:t>
            </a:r>
            <a:r>
              <a:rPr lang="en-US" sz="1600" dirty="0"/>
              <a:t>α IP address </a:t>
            </a:r>
            <a:r>
              <a:rPr lang="en-US" sz="1600" dirty="0" err="1"/>
              <a:t>κ</a:t>
            </a:r>
            <a:r>
              <a:rPr lang="en-US" sz="1600" dirty="0"/>
              <a:t>απ</a:t>
            </a:r>
            <a:r>
              <a:rPr lang="en-US" sz="1600" dirty="0" err="1"/>
              <a:t>οιός</a:t>
            </a:r>
            <a:r>
              <a:rPr lang="en-US" sz="1600" dirty="0"/>
              <a:t> μπ</a:t>
            </a:r>
            <a:r>
              <a:rPr lang="en-US" sz="1600" dirty="0" err="1"/>
              <a:t>ορεί</a:t>
            </a:r>
            <a:r>
              <a:rPr lang="en-US" sz="1600" dirty="0"/>
              <a:t> </a:t>
            </a:r>
            <a:r>
              <a:rPr lang="en-US" sz="1600" dirty="0" err="1"/>
              <a:t>ν</a:t>
            </a:r>
            <a:r>
              <a:rPr lang="en-US" sz="1600" dirty="0"/>
              <a:t>α </a:t>
            </a:r>
            <a:r>
              <a:rPr lang="en-US" sz="1600" dirty="0" err="1"/>
              <a:t>κ</a:t>
            </a:r>
            <a:r>
              <a:rPr lang="en-US" sz="1600" dirty="0"/>
              <a:t>α</a:t>
            </a:r>
            <a:r>
              <a:rPr lang="en-US" sz="1600" dirty="0" err="1"/>
              <a:t>τ</a:t>
            </a:r>
            <a:r>
              <a:rPr lang="en-US" sz="1600" dirty="0"/>
              <a:t>α</a:t>
            </a:r>
            <a:r>
              <a:rPr lang="en-US" sz="1600" dirty="0" err="1"/>
              <a:t>λά</a:t>
            </a:r>
            <a:r>
              <a:rPr lang="en-US" sz="1600" dirty="0"/>
              <a:t>β</a:t>
            </a:r>
            <a:r>
              <a:rPr lang="en-US" sz="1600" dirty="0" err="1"/>
              <a:t>ει</a:t>
            </a:r>
            <a:r>
              <a:rPr lang="en-US" sz="1600" dirty="0"/>
              <a:t> π</a:t>
            </a:r>
            <a:r>
              <a:rPr lang="en-US" sz="1600" dirty="0" err="1"/>
              <a:t>οιός</a:t>
            </a:r>
            <a:r>
              <a:rPr lang="en-US" sz="1600" dirty="0"/>
              <a:t> </a:t>
            </a:r>
            <a:r>
              <a:rPr lang="en-US" sz="1600" dirty="0" err="1" smtClean="0"/>
              <a:t>ε</a:t>
            </a:r>
            <a:r>
              <a:rPr lang="en-US" sz="1600" dirty="0" smtClean="0"/>
              <a:t>π</a:t>
            </a:r>
            <a:r>
              <a:rPr lang="en-US" sz="1600" dirty="0" err="1" smtClean="0"/>
              <a:t>ικοινωνεί</a:t>
            </a:r>
            <a:endParaRPr lang="en-US" sz="1600" dirty="0"/>
          </a:p>
          <a:p>
            <a:pPr algn="just">
              <a:lnSpc>
                <a:spcPct val="100000"/>
              </a:lnSpc>
            </a:pPr>
            <a:r>
              <a:rPr lang="en-US" sz="1600" dirty="0" smtClean="0"/>
              <a:t>μα</a:t>
            </a:r>
            <a:r>
              <a:rPr lang="en-US" sz="1600" dirty="0" err="1" smtClean="0"/>
              <a:t>ζί</a:t>
            </a:r>
            <a:r>
              <a:rPr lang="en-US" sz="1600" dirty="0" smtClean="0"/>
              <a:t> </a:t>
            </a:r>
            <a:r>
              <a:rPr lang="en-US" sz="1600" dirty="0" err="1"/>
              <a:t>του</a:t>
            </a:r>
            <a:r>
              <a:rPr lang="en-US" sz="1600" dirty="0"/>
              <a:t> </a:t>
            </a:r>
            <a:r>
              <a:rPr lang="en-US" sz="1600" dirty="0" err="1"/>
              <a:t>ό</a:t>
            </a:r>
            <a:r>
              <a:rPr lang="en-US" sz="1600" dirty="0"/>
              <a:t>π</a:t>
            </a:r>
            <a:r>
              <a:rPr lang="en-US" sz="1600" dirty="0" err="1"/>
              <a:t>ως</a:t>
            </a:r>
            <a:r>
              <a:rPr lang="en-US" sz="1600" dirty="0"/>
              <a:t> </a:t>
            </a:r>
            <a:r>
              <a:rPr lang="en-US" sz="1600" dirty="0" err="1"/>
              <a:t>ε</a:t>
            </a:r>
            <a:r>
              <a:rPr lang="en-US" sz="1600" dirty="0"/>
              <a:t>π</a:t>
            </a:r>
            <a:r>
              <a:rPr lang="en-US" sz="1600" dirty="0" err="1"/>
              <a:t>ίσης</a:t>
            </a:r>
            <a:r>
              <a:rPr lang="en-US" sz="1600" dirty="0"/>
              <a:t> μπ</a:t>
            </a:r>
            <a:r>
              <a:rPr lang="en-US" sz="1600" dirty="0" err="1"/>
              <a:t>ορεί</a:t>
            </a:r>
            <a:r>
              <a:rPr lang="en-US" sz="1600" dirty="0"/>
              <a:t> </a:t>
            </a:r>
            <a:r>
              <a:rPr lang="en-US" sz="1600" dirty="0" err="1"/>
              <a:t>κ</a:t>
            </a:r>
            <a:r>
              <a:rPr lang="en-US" sz="1600" dirty="0"/>
              <a:t>α</a:t>
            </a:r>
            <a:r>
              <a:rPr lang="en-US" sz="1600" dirty="0" err="1"/>
              <a:t>ι</a:t>
            </a:r>
            <a:r>
              <a:rPr lang="en-US" sz="1600" dirty="0"/>
              <a:t> </a:t>
            </a:r>
            <a:r>
              <a:rPr lang="en-US" sz="1600" dirty="0" err="1"/>
              <a:t>ν</a:t>
            </a:r>
            <a:r>
              <a:rPr lang="en-US" sz="1600" dirty="0"/>
              <a:t>α </a:t>
            </a:r>
            <a:r>
              <a:rPr lang="en-US" sz="1600" dirty="0" err="1"/>
              <a:t>κ</a:t>
            </a:r>
            <a:r>
              <a:rPr lang="en-US" sz="1600" dirty="0"/>
              <a:t>α</a:t>
            </a:r>
            <a:r>
              <a:rPr lang="en-US" sz="1600" dirty="0" err="1"/>
              <a:t>τ</a:t>
            </a:r>
            <a:r>
              <a:rPr lang="en-US" sz="1600" dirty="0"/>
              <a:t>α</a:t>
            </a:r>
            <a:r>
              <a:rPr lang="en-US" sz="1600" dirty="0" err="1"/>
              <a:t>λά</a:t>
            </a:r>
            <a:r>
              <a:rPr lang="en-US" sz="1600" dirty="0"/>
              <a:t>β</a:t>
            </a:r>
            <a:r>
              <a:rPr lang="en-US" sz="1600" dirty="0" err="1"/>
              <a:t>ει</a:t>
            </a:r>
            <a:r>
              <a:rPr lang="en-US" sz="1600" dirty="0"/>
              <a:t> απ</a:t>
            </a:r>
            <a:r>
              <a:rPr lang="en-US" sz="1600" dirty="0" err="1"/>
              <a:t>ό</a:t>
            </a:r>
            <a:r>
              <a:rPr lang="en-US" sz="1600" dirty="0"/>
              <a:t> π</a:t>
            </a:r>
            <a:r>
              <a:rPr lang="en-US" sz="1600" dirty="0" err="1"/>
              <a:t>οιά</a:t>
            </a:r>
            <a:r>
              <a:rPr lang="en-US" sz="1600" dirty="0"/>
              <a:t> </a:t>
            </a:r>
            <a:r>
              <a:rPr lang="en-US" sz="1600" dirty="0" err="1"/>
              <a:t>γεωγρ</a:t>
            </a:r>
            <a:r>
              <a:rPr lang="en-US" sz="1600" dirty="0"/>
              <a:t>α</a:t>
            </a:r>
            <a:r>
              <a:rPr lang="en-US" sz="1600" dirty="0" err="1"/>
              <a:t>φική</a:t>
            </a:r>
            <a:r>
              <a:rPr lang="en-US" sz="1600" dirty="0"/>
              <a:t> π</a:t>
            </a:r>
            <a:r>
              <a:rPr lang="en-US" sz="1600" dirty="0" err="1"/>
              <a:t>εριοχή</a:t>
            </a:r>
            <a:r>
              <a:rPr lang="en-US" sz="1600" dirty="0"/>
              <a:t> π</a:t>
            </a:r>
            <a:r>
              <a:rPr lang="en-US" sz="1600" dirty="0" err="1"/>
              <a:t>ροέρχετ</a:t>
            </a:r>
            <a:r>
              <a:rPr lang="en-US" sz="1600" dirty="0"/>
              <a:t>α</a:t>
            </a:r>
            <a:r>
              <a:rPr lang="en-US" sz="1600" dirty="0" err="1"/>
              <a:t>ι</a:t>
            </a:r>
            <a:r>
              <a:rPr lang="en-US" sz="1600" dirty="0"/>
              <a:t>.</a:t>
            </a:r>
            <a:endParaRPr dirty="0"/>
          </a:p>
          <a:p>
            <a:pPr algn="just">
              <a:lnSpc>
                <a:spcPct val="100000"/>
              </a:lnSpc>
            </a:pPr>
            <a:endParaRPr dirty="0"/>
          </a:p>
          <a:p>
            <a:pPr algn="just">
              <a:lnSpc>
                <a:spcPct val="100000"/>
              </a:lnSpc>
            </a:pPr>
            <a:r>
              <a:rPr lang="en-US" sz="1600" dirty="0" err="1"/>
              <a:t>Π.χ</a:t>
            </a:r>
            <a:r>
              <a:rPr lang="en-US" sz="1600" dirty="0"/>
              <a:t>. </a:t>
            </a:r>
            <a:r>
              <a:rPr lang="en-US" sz="1600" dirty="0" err="1"/>
              <a:t>Θέλουμε</a:t>
            </a:r>
            <a:r>
              <a:rPr lang="en-US" sz="1600" dirty="0"/>
              <a:t> </a:t>
            </a:r>
            <a:r>
              <a:rPr lang="en-US" sz="1600" dirty="0" err="1"/>
              <a:t>ν</a:t>
            </a:r>
            <a:r>
              <a:rPr lang="en-US" sz="1600" dirty="0"/>
              <a:t>α </a:t>
            </a:r>
            <a:r>
              <a:rPr lang="en-US" sz="1600" dirty="0" err="1"/>
              <a:t>κ</a:t>
            </a:r>
            <a:r>
              <a:rPr lang="en-US" sz="1600" dirty="0"/>
              <a:t>α</a:t>
            </a:r>
            <a:r>
              <a:rPr lang="en-US" sz="1600" dirty="0" err="1"/>
              <a:t>τευάσουμε</a:t>
            </a:r>
            <a:r>
              <a:rPr lang="en-US" sz="1600" dirty="0"/>
              <a:t> </a:t>
            </a:r>
            <a:r>
              <a:rPr lang="en-US" sz="1600" dirty="0" err="1"/>
              <a:t>κά</a:t>
            </a:r>
            <a:r>
              <a:rPr lang="en-US" sz="1600" dirty="0"/>
              <a:t>π</a:t>
            </a:r>
            <a:r>
              <a:rPr lang="en-US" sz="1600" dirty="0" err="1"/>
              <a:t>οι</a:t>
            </a:r>
            <a:r>
              <a:rPr lang="en-US" sz="1600" dirty="0"/>
              <a:t>α </a:t>
            </a:r>
            <a:r>
              <a:rPr lang="en-US" sz="1600" dirty="0" err="1"/>
              <a:t>δεδομέν</a:t>
            </a:r>
            <a:r>
              <a:rPr lang="en-US" sz="1600" dirty="0"/>
              <a:t>α απ</a:t>
            </a:r>
            <a:r>
              <a:rPr lang="en-US" sz="1600" dirty="0" err="1"/>
              <a:t>ό</a:t>
            </a:r>
            <a:r>
              <a:rPr lang="en-US" sz="1600" dirty="0"/>
              <a:t> </a:t>
            </a:r>
            <a:r>
              <a:rPr lang="en-US" sz="1600" dirty="0" err="1"/>
              <a:t>έν</a:t>
            </a:r>
            <a:r>
              <a:rPr lang="en-US" sz="1600" dirty="0"/>
              <a:t>α</a:t>
            </a:r>
            <a:r>
              <a:rPr lang="en-US" sz="1600" dirty="0" err="1"/>
              <a:t>ν</a:t>
            </a:r>
            <a:r>
              <a:rPr lang="en-US" sz="1600" dirty="0"/>
              <a:t> Server-X </a:t>
            </a:r>
            <a:r>
              <a:rPr lang="en-US" sz="1600" dirty="0" err="1"/>
              <a:t>χωρίς</a:t>
            </a:r>
            <a:r>
              <a:rPr lang="en-US" sz="1600" dirty="0"/>
              <a:t> </a:t>
            </a:r>
            <a:r>
              <a:rPr lang="en-US" sz="1600" dirty="0" err="1"/>
              <a:t>ν</a:t>
            </a:r>
            <a:r>
              <a:rPr lang="en-US" sz="1600" dirty="0"/>
              <a:t>α </a:t>
            </a:r>
            <a:r>
              <a:rPr lang="en-US" sz="1600" dirty="0" err="1"/>
              <a:t>φ</a:t>
            </a:r>
            <a:r>
              <a:rPr lang="en-US" sz="1600" dirty="0"/>
              <a:t>α</a:t>
            </a:r>
            <a:r>
              <a:rPr lang="en-US" sz="1600" dirty="0" err="1"/>
              <a:t>νεί</a:t>
            </a:r>
            <a:r>
              <a:rPr lang="en-US" sz="1600" dirty="0"/>
              <a:t> </a:t>
            </a:r>
            <a:r>
              <a:rPr lang="en-US" sz="1600" dirty="0" err="1"/>
              <a:t>η</a:t>
            </a:r>
            <a:r>
              <a:rPr lang="en-US" sz="1600" dirty="0"/>
              <a:t> </a:t>
            </a:r>
            <a:r>
              <a:rPr lang="en-US" sz="1600" dirty="0" err="1"/>
              <a:t>δική</a:t>
            </a:r>
            <a:r>
              <a:rPr lang="en-US" sz="1600" dirty="0"/>
              <a:t> μα</a:t>
            </a:r>
            <a:r>
              <a:rPr lang="en-US" sz="1600" dirty="0" err="1"/>
              <a:t>ς</a:t>
            </a:r>
            <a:r>
              <a:rPr lang="en-US" sz="1600" dirty="0"/>
              <a:t> IP address.</a:t>
            </a:r>
            <a:endParaRPr dirty="0"/>
          </a:p>
          <a:p>
            <a:pPr algn="just">
              <a:lnSpc>
                <a:spcPct val="100000"/>
              </a:lnSpc>
            </a:pPr>
            <a:endParaRPr dirty="0"/>
          </a:p>
          <a:p>
            <a:pPr algn="just">
              <a:lnSpc>
                <a:spcPct val="100000"/>
              </a:lnSpc>
            </a:pPr>
            <a:r>
              <a:rPr lang="en-US" sz="1600" dirty="0" err="1"/>
              <a:t>Αν</a:t>
            </a:r>
            <a:r>
              <a:rPr lang="en-US" sz="1600" dirty="0"/>
              <a:t> </a:t>
            </a:r>
            <a:r>
              <a:rPr lang="en-US" sz="1600" dirty="0" err="1"/>
              <a:t>χρησιμο</a:t>
            </a:r>
            <a:r>
              <a:rPr lang="en-US" sz="1600" dirty="0"/>
              <a:t>π</a:t>
            </a:r>
            <a:r>
              <a:rPr lang="en-US" sz="1600" dirty="0" err="1"/>
              <a:t>οιήσουμε</a:t>
            </a:r>
            <a:r>
              <a:rPr lang="en-US" sz="1600" dirty="0"/>
              <a:t> anonymous proxy server,  </a:t>
            </a:r>
            <a:r>
              <a:rPr lang="en-US" sz="1600" dirty="0" err="1"/>
              <a:t>τότε</a:t>
            </a:r>
            <a:r>
              <a:rPr lang="en-US" sz="1600" dirty="0"/>
              <a:t> </a:t>
            </a:r>
            <a:r>
              <a:rPr lang="en-US" sz="1600" dirty="0" err="1"/>
              <a:t>ε</a:t>
            </a:r>
            <a:r>
              <a:rPr lang="en-US" sz="1600" dirty="0"/>
              <a:t>π</a:t>
            </a:r>
            <a:r>
              <a:rPr lang="en-US" sz="1600" dirty="0" err="1"/>
              <a:t>ικοινωνούμε</a:t>
            </a:r>
            <a:r>
              <a:rPr lang="en-US" sz="1600" dirty="0"/>
              <a:t> </a:t>
            </a:r>
            <a:r>
              <a:rPr lang="en-US" sz="1600" dirty="0" err="1"/>
              <a:t>με</a:t>
            </a:r>
            <a:r>
              <a:rPr lang="en-US" sz="1600" dirty="0"/>
              <a:t> α</a:t>
            </a:r>
            <a:r>
              <a:rPr lang="en-US" sz="1600" dirty="0" err="1"/>
              <a:t>υτόν</a:t>
            </a:r>
            <a:r>
              <a:rPr lang="en-US" sz="1600" dirty="0"/>
              <a:t> (proxy</a:t>
            </a:r>
            <a:r>
              <a:rPr lang="en-US" sz="1600" dirty="0" smtClean="0"/>
              <a:t>)</a:t>
            </a:r>
          </a:p>
          <a:p>
            <a:pPr algn="just">
              <a:lnSpc>
                <a:spcPct val="100000"/>
              </a:lnSpc>
            </a:pPr>
            <a:r>
              <a:rPr lang="en-US" sz="1600" dirty="0" err="1" smtClean="0"/>
              <a:t>χρησιμο</a:t>
            </a:r>
            <a:r>
              <a:rPr lang="en-US" sz="1600" dirty="0" smtClean="0"/>
              <a:t>π</a:t>
            </a:r>
            <a:r>
              <a:rPr lang="en-US" sz="1600" dirty="0" err="1" smtClean="0"/>
              <a:t>οιώντ</a:t>
            </a:r>
            <a:r>
              <a:rPr lang="en-US" sz="1600" dirty="0" smtClean="0"/>
              <a:t>α</a:t>
            </a:r>
            <a:r>
              <a:rPr lang="en-US" sz="1600" dirty="0" err="1" smtClean="0"/>
              <a:t>ς</a:t>
            </a:r>
            <a:r>
              <a:rPr lang="en-US" sz="1600" dirty="0" smtClean="0"/>
              <a:t> </a:t>
            </a:r>
            <a:r>
              <a:rPr lang="en-US" sz="1600" dirty="0" err="1"/>
              <a:t>το</a:t>
            </a:r>
            <a:r>
              <a:rPr lang="en-US" sz="1600" dirty="0"/>
              <a:t> </a:t>
            </a:r>
            <a:r>
              <a:rPr lang="en-US" sz="1600" dirty="0" err="1"/>
              <a:t>δικό</a:t>
            </a:r>
            <a:r>
              <a:rPr lang="en-US" sz="1600" dirty="0"/>
              <a:t> μα</a:t>
            </a:r>
            <a:r>
              <a:rPr lang="en-US" sz="1600" dirty="0" err="1"/>
              <a:t>ς</a:t>
            </a:r>
            <a:r>
              <a:rPr lang="en-US" sz="1600" dirty="0"/>
              <a:t> IP address  </a:t>
            </a:r>
            <a:r>
              <a:rPr lang="en-US" sz="1600" dirty="0" err="1"/>
              <a:t>κ</a:t>
            </a:r>
            <a:r>
              <a:rPr lang="en-US" sz="1600" dirty="0"/>
              <a:t>α</a:t>
            </a:r>
            <a:r>
              <a:rPr lang="en-US" sz="1600" dirty="0" err="1"/>
              <a:t>ι</a:t>
            </a:r>
            <a:r>
              <a:rPr lang="en-US" sz="1600" dirty="0"/>
              <a:t> </a:t>
            </a:r>
            <a:r>
              <a:rPr lang="en-US" sz="1600" dirty="0" err="1"/>
              <a:t>στη</a:t>
            </a:r>
            <a:r>
              <a:rPr lang="en-US" sz="1600" dirty="0"/>
              <a:t> </a:t>
            </a:r>
            <a:r>
              <a:rPr lang="en-US" sz="1600" dirty="0" err="1"/>
              <a:t>συνέχει</a:t>
            </a:r>
            <a:r>
              <a:rPr lang="en-US" sz="1600" dirty="0"/>
              <a:t>α </a:t>
            </a:r>
            <a:r>
              <a:rPr lang="en-US" sz="1600" dirty="0" err="1"/>
              <a:t>του</a:t>
            </a:r>
            <a:r>
              <a:rPr lang="en-US" sz="1600" dirty="0"/>
              <a:t> </a:t>
            </a:r>
            <a:r>
              <a:rPr lang="en-US" sz="1600" dirty="0" err="1"/>
              <a:t>ζητάμε</a:t>
            </a:r>
            <a:r>
              <a:rPr lang="en-US" sz="1600" dirty="0"/>
              <a:t> </a:t>
            </a:r>
            <a:r>
              <a:rPr lang="en-US" sz="1600" dirty="0" err="1"/>
              <a:t>ν</a:t>
            </a:r>
            <a:r>
              <a:rPr lang="en-US" sz="1600" dirty="0"/>
              <a:t>α </a:t>
            </a:r>
            <a:r>
              <a:rPr lang="en-US" sz="1600" dirty="0" err="1"/>
              <a:t>ε</a:t>
            </a:r>
            <a:r>
              <a:rPr lang="en-US" sz="1600" dirty="0"/>
              <a:t>π</a:t>
            </a:r>
            <a:r>
              <a:rPr lang="en-US" sz="1600" dirty="0" err="1"/>
              <a:t>ικοινωνήσει</a:t>
            </a:r>
            <a:r>
              <a:rPr lang="en-US" sz="1600" dirty="0"/>
              <a:t> </a:t>
            </a:r>
            <a:r>
              <a:rPr lang="en-US" sz="1600" dirty="0" smtClean="0"/>
              <a:t>α</a:t>
            </a:r>
            <a:r>
              <a:rPr lang="en-US" sz="1600" dirty="0" err="1" smtClean="0"/>
              <a:t>υτός</a:t>
            </a:r>
            <a:endParaRPr lang="en-US" sz="1600" dirty="0"/>
          </a:p>
          <a:p>
            <a:pPr algn="just">
              <a:lnSpc>
                <a:spcPct val="100000"/>
              </a:lnSpc>
            </a:pPr>
            <a:r>
              <a:rPr lang="en-US" sz="1600" dirty="0" err="1" smtClean="0"/>
              <a:t>με</a:t>
            </a:r>
            <a:r>
              <a:rPr lang="en-US" sz="1600" dirty="0" smtClean="0"/>
              <a:t> </a:t>
            </a:r>
            <a:r>
              <a:rPr lang="en-US" sz="1600" dirty="0" err="1"/>
              <a:t>τον</a:t>
            </a:r>
            <a:r>
              <a:rPr lang="en-US" sz="1600" dirty="0"/>
              <a:t> Server-X </a:t>
            </a:r>
            <a:r>
              <a:rPr lang="en-US" sz="1600" dirty="0" err="1"/>
              <a:t>χρησιμο</a:t>
            </a:r>
            <a:r>
              <a:rPr lang="en-US" sz="1600" dirty="0"/>
              <a:t>π</a:t>
            </a:r>
            <a:r>
              <a:rPr lang="en-US" sz="1600" dirty="0" err="1"/>
              <a:t>οιώντ</a:t>
            </a:r>
            <a:r>
              <a:rPr lang="en-US" sz="1600" dirty="0"/>
              <a:t>α</a:t>
            </a:r>
            <a:r>
              <a:rPr lang="en-US" sz="1600" dirty="0" err="1"/>
              <a:t>ς</a:t>
            </a:r>
            <a:r>
              <a:rPr lang="en-US" sz="1600" dirty="0"/>
              <a:t> </a:t>
            </a:r>
            <a:r>
              <a:rPr lang="en-US" sz="1600" dirty="0" err="1"/>
              <a:t>τ</a:t>
            </a:r>
            <a:r>
              <a:rPr lang="en-US" sz="1600" dirty="0"/>
              <a:t>α </a:t>
            </a:r>
            <a:r>
              <a:rPr lang="en-US" sz="1600" dirty="0" err="1"/>
              <a:t>δικά</a:t>
            </a:r>
            <a:r>
              <a:rPr lang="en-US" sz="1600" dirty="0"/>
              <a:t> </a:t>
            </a:r>
            <a:r>
              <a:rPr lang="en-US" sz="1600" dirty="0" err="1"/>
              <a:t>του</a:t>
            </a:r>
            <a:r>
              <a:rPr lang="en-US" sz="1600" dirty="0"/>
              <a:t> </a:t>
            </a:r>
            <a:r>
              <a:rPr lang="en-US" sz="1600" dirty="0" err="1"/>
              <a:t>στοιχεί</a:t>
            </a:r>
            <a:r>
              <a:rPr lang="en-US" sz="1600" dirty="0"/>
              <a:t>α</a:t>
            </a:r>
            <a:r>
              <a:rPr lang="en-US" sz="1600" dirty="0" smtClean="0"/>
              <a:t>.</a:t>
            </a:r>
          </a:p>
          <a:p>
            <a:pPr algn="just">
              <a:lnSpc>
                <a:spcPct val="100000"/>
              </a:lnSpc>
            </a:pPr>
            <a:r>
              <a:rPr lang="en-US" sz="1600" dirty="0" err="1" smtClean="0"/>
              <a:t>Έτσι</a:t>
            </a:r>
            <a:r>
              <a:rPr lang="en-US" sz="1600" dirty="0" smtClean="0"/>
              <a:t> </a:t>
            </a:r>
            <a:r>
              <a:rPr lang="en-US" sz="1600" dirty="0" err="1"/>
              <a:t>ο</a:t>
            </a:r>
            <a:r>
              <a:rPr lang="en-US" sz="1600" dirty="0"/>
              <a:t> Server-X β</a:t>
            </a:r>
            <a:r>
              <a:rPr lang="en-US" sz="1600" dirty="0" err="1"/>
              <a:t>λέ</a:t>
            </a:r>
            <a:r>
              <a:rPr lang="en-US" sz="1600" dirty="0"/>
              <a:t>π</a:t>
            </a:r>
            <a:r>
              <a:rPr lang="en-US" sz="1600" dirty="0" err="1"/>
              <a:t>ει</a:t>
            </a:r>
            <a:r>
              <a:rPr lang="en-US" sz="1600" dirty="0"/>
              <a:t> </a:t>
            </a:r>
            <a:r>
              <a:rPr lang="en-US" sz="1600" dirty="0" err="1"/>
              <a:t>μόνο</a:t>
            </a:r>
            <a:r>
              <a:rPr lang="en-US" sz="1600" dirty="0"/>
              <a:t> </a:t>
            </a:r>
            <a:r>
              <a:rPr lang="en-US" sz="1600" dirty="0" err="1"/>
              <a:t>τον</a:t>
            </a:r>
            <a:r>
              <a:rPr lang="en-US" sz="1600" dirty="0"/>
              <a:t> anonymous proxy </a:t>
            </a:r>
            <a:r>
              <a:rPr lang="en-US" sz="1600" dirty="0" err="1"/>
              <a:t>κ</a:t>
            </a:r>
            <a:r>
              <a:rPr lang="en-US" sz="1600" dirty="0"/>
              <a:t>α</a:t>
            </a:r>
            <a:r>
              <a:rPr lang="en-US" sz="1600" dirty="0" err="1"/>
              <a:t>ι</a:t>
            </a:r>
            <a:r>
              <a:rPr lang="en-US" sz="1600" dirty="0"/>
              <a:t> </a:t>
            </a:r>
            <a:r>
              <a:rPr lang="en-US" sz="1600" dirty="0" err="1"/>
              <a:t>όχι</a:t>
            </a:r>
            <a:r>
              <a:rPr lang="en-US" sz="1600" dirty="0"/>
              <a:t> </a:t>
            </a:r>
            <a:r>
              <a:rPr lang="en-US" sz="1600" dirty="0" err="1"/>
              <a:t>εμάς</a:t>
            </a:r>
            <a:r>
              <a:rPr lang="en-US" sz="1600" dirty="0"/>
              <a:t>.</a:t>
            </a:r>
            <a:endParaRPr dirty="0"/>
          </a:p>
        </p:txBody>
      </p:sp>
      <p:pic>
        <p:nvPicPr>
          <p:cNvPr id="174" name="Picture 173"/>
          <p:cNvPicPr/>
          <p:nvPr/>
        </p:nvPicPr>
        <p:blipFill>
          <a:blip r:embed="rId2"/>
          <a:stretch>
            <a:fillRect/>
          </a:stretch>
        </p:blipFill>
        <p:spPr>
          <a:xfrm>
            <a:off x="1188720" y="3931920"/>
            <a:ext cx="6217920" cy="32004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Διευθύνσεις στο Internet</a:t>
            </a:r>
            <a:endParaRPr/>
          </a:p>
        </p:txBody>
      </p:sp>
      <p:sp>
        <p:nvSpPr>
          <p:cNvPr id="176" name="TextShape 2"/>
          <p:cNvSpPr txBox="1"/>
          <p:nvPr/>
        </p:nvSpPr>
        <p:spPr>
          <a:xfrm>
            <a:off x="462240" y="1097280"/>
            <a:ext cx="9047520" cy="5879160"/>
          </a:xfrm>
          <a:prstGeom prst="rect">
            <a:avLst/>
          </a:prstGeom>
        </p:spPr>
        <p:txBody>
          <a:bodyPr wrap="none" lIns="90000" tIns="45000" rIns="90000" bIns="45000"/>
          <a:lstStyle/>
          <a:p>
            <a:pPr algn="just">
              <a:lnSpc>
                <a:spcPct val="100000"/>
              </a:lnSpc>
            </a:pPr>
            <a:r>
              <a:rPr lang="en-US" sz="1600"/>
              <a:t>.</a:t>
            </a:r>
            <a:endParaRPr/>
          </a:p>
        </p:txBody>
      </p:sp>
      <p:sp>
        <p:nvSpPr>
          <p:cNvPr id="177" name="TextShape 3"/>
          <p:cNvSpPr txBox="1"/>
          <p:nvPr/>
        </p:nvSpPr>
        <p:spPr>
          <a:xfrm>
            <a:off x="462240" y="1005840"/>
            <a:ext cx="9321840" cy="5303520"/>
          </a:xfrm>
          <a:prstGeom prst="rect">
            <a:avLst/>
          </a:prstGeom>
        </p:spPr>
        <p:txBody>
          <a:bodyPr wrap="none" lIns="90000" tIns="45000" rIns="90000" bIns="45000"/>
          <a:lstStyle/>
          <a:p>
            <a:r>
              <a:rPr lang="en-US" dirty="0"/>
              <a:t>Uniform Resource Locator (URL)</a:t>
            </a:r>
            <a:r>
              <a:rPr lang="en-US" dirty="0" smtClean="0"/>
              <a:t>:</a:t>
            </a:r>
          </a:p>
          <a:p>
            <a:r>
              <a:rPr lang="en-US" dirty="0" err="1" smtClean="0"/>
              <a:t>Η</a:t>
            </a:r>
            <a:r>
              <a:rPr lang="en-US" dirty="0" smtClean="0"/>
              <a:t> </a:t>
            </a:r>
            <a:r>
              <a:rPr lang="en-US" dirty="0"/>
              <a:t>πα</a:t>
            </a:r>
            <a:r>
              <a:rPr lang="en-US" dirty="0" err="1"/>
              <a:t>γκόσμι</a:t>
            </a:r>
            <a:r>
              <a:rPr lang="en-US" dirty="0"/>
              <a:t>α </a:t>
            </a:r>
            <a:r>
              <a:rPr lang="en-US" dirty="0" err="1"/>
              <a:t>διεύθυνση</a:t>
            </a:r>
            <a:r>
              <a:rPr lang="en-US" dirty="0"/>
              <a:t> α</a:t>
            </a:r>
            <a:r>
              <a:rPr lang="en-US" dirty="0" err="1"/>
              <a:t>ρχείων</a:t>
            </a:r>
            <a:r>
              <a:rPr lang="en-US" dirty="0"/>
              <a:t> </a:t>
            </a:r>
            <a:r>
              <a:rPr lang="en-US" dirty="0" err="1"/>
              <a:t>κ</a:t>
            </a:r>
            <a:r>
              <a:rPr lang="en-US" dirty="0"/>
              <a:t>α</a:t>
            </a:r>
            <a:r>
              <a:rPr lang="en-US" dirty="0" err="1"/>
              <a:t>ι</a:t>
            </a:r>
            <a:r>
              <a:rPr lang="en-US" dirty="0"/>
              <a:t> </a:t>
            </a:r>
            <a:r>
              <a:rPr lang="en-US" dirty="0" err="1"/>
              <a:t>άλλων</a:t>
            </a:r>
            <a:r>
              <a:rPr lang="en-US" dirty="0"/>
              <a:t> </a:t>
            </a:r>
            <a:r>
              <a:rPr lang="en-US" dirty="0" err="1"/>
              <a:t>δεδομένων</a:t>
            </a:r>
            <a:r>
              <a:rPr lang="en-US" dirty="0"/>
              <a:t> </a:t>
            </a:r>
            <a:r>
              <a:rPr lang="en-US" dirty="0" err="1"/>
              <a:t>στο</a:t>
            </a:r>
            <a:r>
              <a:rPr lang="en-US" dirty="0"/>
              <a:t> </a:t>
            </a:r>
            <a:r>
              <a:rPr lang="en-US" dirty="0" err="1"/>
              <a:t>δι</a:t>
            </a:r>
            <a:r>
              <a:rPr lang="en-US" dirty="0"/>
              <a:t>α</a:t>
            </a:r>
            <a:r>
              <a:rPr lang="en-US" dirty="0" err="1"/>
              <a:t>δίκτυο</a:t>
            </a:r>
            <a:r>
              <a:rPr lang="en-US" dirty="0"/>
              <a:t>  (World Wide Web).</a:t>
            </a:r>
            <a:endParaRPr dirty="0"/>
          </a:p>
          <a:p>
            <a:endParaRPr lang="en-US" dirty="0" smtClean="0"/>
          </a:p>
          <a:p>
            <a:r>
              <a:rPr lang="en-US" dirty="0" err="1" smtClean="0"/>
              <a:t>Το</a:t>
            </a:r>
            <a:r>
              <a:rPr lang="en-US" dirty="0" smtClean="0"/>
              <a:t> </a:t>
            </a:r>
            <a:r>
              <a:rPr lang="en-US" dirty="0"/>
              <a:t>π</a:t>
            </a:r>
            <a:r>
              <a:rPr lang="en-US" dirty="0" err="1"/>
              <a:t>ρώτο</a:t>
            </a:r>
            <a:r>
              <a:rPr lang="en-US" dirty="0"/>
              <a:t> </a:t>
            </a:r>
            <a:r>
              <a:rPr lang="en-US" dirty="0" err="1"/>
              <a:t>μέρος</a:t>
            </a:r>
            <a:r>
              <a:rPr lang="en-US" dirty="0"/>
              <a:t> </a:t>
            </a:r>
            <a:r>
              <a:rPr lang="en-US" dirty="0" err="1"/>
              <a:t>του</a:t>
            </a:r>
            <a:r>
              <a:rPr lang="en-US" dirty="0"/>
              <a:t> URL π</a:t>
            </a:r>
            <a:r>
              <a:rPr lang="en-US" dirty="0" err="1"/>
              <a:t>εριγράφει</a:t>
            </a:r>
            <a:r>
              <a:rPr lang="en-US" dirty="0"/>
              <a:t> </a:t>
            </a:r>
            <a:r>
              <a:rPr lang="en-US" dirty="0" err="1"/>
              <a:t>το</a:t>
            </a:r>
            <a:r>
              <a:rPr lang="en-US" dirty="0"/>
              <a:t> π</a:t>
            </a:r>
            <a:r>
              <a:rPr lang="en-US" dirty="0" err="1"/>
              <a:t>ρωτόκολλο</a:t>
            </a:r>
            <a:r>
              <a:rPr lang="en-US" dirty="0"/>
              <a:t> </a:t>
            </a:r>
            <a:r>
              <a:rPr lang="en-US" dirty="0" err="1"/>
              <a:t>ε</a:t>
            </a:r>
            <a:r>
              <a:rPr lang="en-US" dirty="0"/>
              <a:t>π</a:t>
            </a:r>
            <a:r>
              <a:rPr lang="en-US" dirty="0" err="1"/>
              <a:t>ικοινωνί</a:t>
            </a:r>
            <a:r>
              <a:rPr lang="en-US" dirty="0"/>
              <a:t>α</a:t>
            </a:r>
            <a:r>
              <a:rPr lang="en-US" dirty="0" err="1"/>
              <a:t>ς</a:t>
            </a:r>
            <a:r>
              <a:rPr lang="en-US" dirty="0"/>
              <a:t>. </a:t>
            </a:r>
            <a:r>
              <a:rPr lang="en-US" dirty="0" err="1"/>
              <a:t>Π.χ</a:t>
            </a:r>
            <a:r>
              <a:rPr lang="en-US" dirty="0"/>
              <a:t>.:</a:t>
            </a:r>
            <a:endParaRPr dirty="0"/>
          </a:p>
          <a:p>
            <a:r>
              <a:rPr lang="en-US" dirty="0"/>
              <a:t>Http, https, ftp …</a:t>
            </a:r>
            <a:endParaRPr dirty="0"/>
          </a:p>
          <a:p>
            <a:r>
              <a:rPr lang="en-US" dirty="0" err="1"/>
              <a:t>Το</a:t>
            </a:r>
            <a:r>
              <a:rPr lang="en-US" dirty="0"/>
              <a:t> </a:t>
            </a:r>
            <a:r>
              <a:rPr lang="en-US" dirty="0" err="1"/>
              <a:t>δεύτερο</a:t>
            </a:r>
            <a:r>
              <a:rPr lang="en-US" dirty="0"/>
              <a:t> </a:t>
            </a:r>
            <a:r>
              <a:rPr lang="en-US" dirty="0" err="1"/>
              <a:t>μέρος</a:t>
            </a:r>
            <a:r>
              <a:rPr lang="en-US" dirty="0"/>
              <a:t> </a:t>
            </a:r>
            <a:r>
              <a:rPr lang="en-US" dirty="0" err="1"/>
              <a:t>έχει</a:t>
            </a:r>
            <a:r>
              <a:rPr lang="en-US" dirty="0"/>
              <a:t> </a:t>
            </a:r>
            <a:r>
              <a:rPr lang="en-US" dirty="0" err="1"/>
              <a:t>την</a:t>
            </a:r>
            <a:r>
              <a:rPr lang="en-US" dirty="0"/>
              <a:t> </a:t>
            </a:r>
            <a:r>
              <a:rPr lang="en-US" dirty="0" err="1"/>
              <a:t>διεύθυνση</a:t>
            </a:r>
            <a:r>
              <a:rPr lang="en-US" dirty="0"/>
              <a:t>.</a:t>
            </a:r>
            <a:endParaRPr dirty="0"/>
          </a:p>
          <a:p>
            <a:r>
              <a:rPr lang="en-US" dirty="0" err="1"/>
              <a:t>Π.χ</a:t>
            </a:r>
            <a:r>
              <a:rPr lang="en-US" dirty="0"/>
              <a:t> </a:t>
            </a:r>
            <a:r>
              <a:rPr lang="en-US" dirty="0" err="1"/>
              <a:t>με</a:t>
            </a:r>
            <a:r>
              <a:rPr lang="en-US" dirty="0"/>
              <a:t> </a:t>
            </a:r>
            <a:r>
              <a:rPr lang="en-US" dirty="0" err="1"/>
              <a:t>το</a:t>
            </a:r>
            <a:r>
              <a:rPr lang="en-US" dirty="0"/>
              <a:t> πα</a:t>
            </a:r>
            <a:r>
              <a:rPr lang="en-US" dirty="0" err="1"/>
              <a:t>ρ</a:t>
            </a:r>
            <a:r>
              <a:rPr lang="en-US" dirty="0"/>
              <a:t>α</a:t>
            </a:r>
            <a:r>
              <a:rPr lang="en-US" dirty="0" err="1"/>
              <a:t>κάτω</a:t>
            </a:r>
            <a:r>
              <a:rPr lang="en-US" dirty="0"/>
              <a:t> URL </a:t>
            </a:r>
            <a:r>
              <a:rPr lang="en-US" dirty="0" err="1"/>
              <a:t>θ</a:t>
            </a:r>
            <a:r>
              <a:rPr lang="en-US" dirty="0"/>
              <a:t>α </a:t>
            </a:r>
            <a:r>
              <a:rPr lang="en-US" dirty="0" err="1"/>
              <a:t>κ</a:t>
            </a:r>
            <a:r>
              <a:rPr lang="en-US" dirty="0"/>
              <a:t>α</a:t>
            </a:r>
            <a:r>
              <a:rPr lang="en-US" dirty="0" err="1"/>
              <a:t>τευάσουμε</a:t>
            </a:r>
            <a:r>
              <a:rPr lang="en-US" dirty="0"/>
              <a:t> </a:t>
            </a:r>
            <a:r>
              <a:rPr lang="en-US" dirty="0" err="1"/>
              <a:t>το</a:t>
            </a:r>
            <a:r>
              <a:rPr lang="en-US" dirty="0"/>
              <a:t> </a:t>
            </a:r>
            <a:r>
              <a:rPr lang="en-US" dirty="0" err="1"/>
              <a:t>εκτελέσιμο</a:t>
            </a:r>
            <a:r>
              <a:rPr lang="en-US" dirty="0"/>
              <a:t> α</a:t>
            </a:r>
            <a:r>
              <a:rPr lang="en-US" dirty="0" err="1"/>
              <a:t>ρχείο</a:t>
            </a:r>
            <a:r>
              <a:rPr lang="en-US" dirty="0"/>
              <a:t> </a:t>
            </a:r>
            <a:r>
              <a:rPr lang="en-US" dirty="0" err="1" smtClean="0"/>
              <a:t>prog.exe</a:t>
            </a:r>
            <a:endParaRPr lang="en-US" dirty="0"/>
          </a:p>
          <a:p>
            <a:r>
              <a:rPr lang="en-US" dirty="0" smtClean="0"/>
              <a:t>απ</a:t>
            </a:r>
            <a:r>
              <a:rPr lang="en-US" dirty="0" err="1" smtClean="0"/>
              <a:t>ό</a:t>
            </a:r>
            <a:r>
              <a:rPr lang="en-US" dirty="0" smtClean="0"/>
              <a:t> </a:t>
            </a:r>
            <a:r>
              <a:rPr lang="en-US" dirty="0" err="1"/>
              <a:t>το</a:t>
            </a:r>
            <a:r>
              <a:rPr lang="en-US" dirty="0"/>
              <a:t> domain name </a:t>
            </a:r>
            <a:r>
              <a:rPr lang="en-US" dirty="0">
                <a:hlinkClick r:id="rId2"/>
              </a:rPr>
              <a:t>www.testdomainname.com</a:t>
            </a:r>
            <a:r>
              <a:rPr lang="en-US" dirty="0"/>
              <a:t> </a:t>
            </a:r>
            <a:r>
              <a:rPr lang="en-US" dirty="0" err="1"/>
              <a:t>με</a:t>
            </a:r>
            <a:r>
              <a:rPr lang="en-US" dirty="0"/>
              <a:t> </a:t>
            </a:r>
            <a:r>
              <a:rPr lang="en-US" dirty="0" err="1"/>
              <a:t>το</a:t>
            </a:r>
            <a:r>
              <a:rPr lang="en-US" dirty="0"/>
              <a:t> π</a:t>
            </a:r>
            <a:r>
              <a:rPr lang="en-US" dirty="0" err="1"/>
              <a:t>ρωτόκολλο</a:t>
            </a:r>
            <a:r>
              <a:rPr lang="en-US" dirty="0"/>
              <a:t> http.</a:t>
            </a:r>
            <a:endParaRPr dirty="0"/>
          </a:p>
          <a:p>
            <a:endParaRPr lang="en-US" dirty="0" smtClean="0"/>
          </a:p>
          <a:p>
            <a:r>
              <a:rPr lang="en-US" dirty="0" smtClean="0"/>
              <a:t>http</a:t>
            </a:r>
            <a:r>
              <a:rPr lang="en-US" dirty="0"/>
              <a:t>://</a:t>
            </a:r>
            <a:r>
              <a:rPr lang="en-US" dirty="0" err="1"/>
              <a:t>www.testdomainname.com</a:t>
            </a:r>
            <a:r>
              <a:rPr lang="en-US" dirty="0"/>
              <a:t>/</a:t>
            </a:r>
            <a:r>
              <a:rPr lang="en-US" dirty="0" err="1"/>
              <a:t>prog.exe</a:t>
            </a:r>
            <a:endParaRPr dirty="0"/>
          </a:p>
          <a:p>
            <a:r>
              <a:rPr lang="en-US" dirty="0"/>
              <a:t> </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VLC media player</a:t>
            </a:r>
            <a:endParaRPr/>
          </a:p>
        </p:txBody>
      </p:sp>
      <p:pic>
        <p:nvPicPr>
          <p:cNvPr id="179" name="Picture 178"/>
          <p:cNvPicPr/>
          <p:nvPr/>
        </p:nvPicPr>
        <p:blipFill>
          <a:blip r:embed="rId2"/>
          <a:stretch>
            <a:fillRect/>
          </a:stretch>
        </p:blipFill>
        <p:spPr>
          <a:xfrm>
            <a:off x="360" y="1337040"/>
            <a:ext cx="10080360" cy="552096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Δημιουργία νέου λογαριασμού στο σύστημα</a:t>
            </a:r>
            <a:endParaRPr/>
          </a:p>
        </p:txBody>
      </p:sp>
      <p:sp>
        <p:nvSpPr>
          <p:cNvPr id="181" name="TextShape 2"/>
          <p:cNvSpPr txBox="1"/>
          <p:nvPr/>
        </p:nvSpPr>
        <p:spPr>
          <a:xfrm>
            <a:off x="445680" y="998999"/>
            <a:ext cx="9047520" cy="2140459"/>
          </a:xfrm>
          <a:prstGeom prst="rect">
            <a:avLst/>
          </a:prstGeom>
        </p:spPr>
        <p:txBody>
          <a:bodyPr wrap="none" lIns="90000" tIns="45000" rIns="90000" bIns="45000"/>
          <a:lstStyle/>
          <a:p>
            <a:pPr algn="just">
              <a:lnSpc>
                <a:spcPct val="100000"/>
              </a:lnSpc>
            </a:pPr>
            <a:r>
              <a:rPr lang="en-US" sz="1600" dirty="0" err="1"/>
              <a:t>Γι</a:t>
            </a:r>
            <a:r>
              <a:rPr lang="en-US" sz="1600" dirty="0"/>
              <a:t>α </a:t>
            </a:r>
            <a:r>
              <a:rPr lang="en-US" sz="1600" dirty="0" err="1"/>
              <a:t>ν</a:t>
            </a:r>
            <a:r>
              <a:rPr lang="en-US" sz="1600" dirty="0"/>
              <a:t>α μπ</a:t>
            </a:r>
            <a:r>
              <a:rPr lang="en-US" sz="1600" dirty="0" err="1"/>
              <a:t>ορούμε</a:t>
            </a:r>
            <a:r>
              <a:rPr lang="en-US" sz="1600" dirty="0"/>
              <a:t> </a:t>
            </a:r>
            <a:r>
              <a:rPr lang="en-US" sz="1600" dirty="0" err="1"/>
              <a:t>ν</a:t>
            </a:r>
            <a:r>
              <a:rPr lang="en-US" sz="1600" dirty="0"/>
              <a:t>α </a:t>
            </a:r>
            <a:r>
              <a:rPr lang="en-US" sz="1600" dirty="0" err="1"/>
              <a:t>δημιουργήσουμε</a:t>
            </a:r>
            <a:r>
              <a:rPr lang="en-US" sz="1600" dirty="0"/>
              <a:t> </a:t>
            </a:r>
            <a:r>
              <a:rPr lang="en-US" sz="1600" dirty="0" err="1"/>
              <a:t>έν</a:t>
            </a:r>
            <a:r>
              <a:rPr lang="en-US" sz="1600" dirty="0"/>
              <a:t>α </a:t>
            </a:r>
            <a:r>
              <a:rPr lang="en-US" sz="1600" dirty="0" err="1"/>
              <a:t>νέο</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π</a:t>
            </a:r>
            <a:r>
              <a:rPr lang="en-US" sz="1600" dirty="0" err="1"/>
              <a:t>ρέ</a:t>
            </a:r>
            <a:r>
              <a:rPr lang="en-US" sz="1600" dirty="0"/>
              <a:t>π</a:t>
            </a:r>
            <a:r>
              <a:rPr lang="en-US" sz="1600" dirty="0" err="1"/>
              <a:t>ει</a:t>
            </a:r>
            <a:r>
              <a:rPr lang="en-US" sz="1600" dirty="0"/>
              <a:t> </a:t>
            </a:r>
            <a:r>
              <a:rPr lang="en-US" sz="1600" dirty="0" err="1"/>
              <a:t>ν</a:t>
            </a:r>
            <a:r>
              <a:rPr lang="en-US" sz="1600" dirty="0"/>
              <a:t>α </a:t>
            </a:r>
            <a:r>
              <a:rPr lang="en-US" sz="1600" dirty="0" err="1" smtClean="0"/>
              <a:t>έχουμε</a:t>
            </a:r>
            <a:endParaRPr lang="en-US" sz="1600" dirty="0"/>
          </a:p>
          <a:p>
            <a:pPr algn="just">
              <a:lnSpc>
                <a:spcPct val="100000"/>
              </a:lnSpc>
            </a:pPr>
            <a:r>
              <a:rPr lang="en-US" sz="1600" dirty="0" err="1" smtClean="0"/>
              <a:t>δικ</a:t>
            </a:r>
            <a:r>
              <a:rPr lang="en-US" sz="1600" dirty="0" smtClean="0"/>
              <a:t>α</a:t>
            </a:r>
            <a:r>
              <a:rPr lang="en-US" sz="1600" dirty="0" err="1" smtClean="0"/>
              <a:t>ιώμ</a:t>
            </a:r>
            <a:r>
              <a:rPr lang="en-US" sz="1600" dirty="0" smtClean="0"/>
              <a:t>α</a:t>
            </a:r>
            <a:r>
              <a:rPr lang="en-US" sz="1600" dirty="0" err="1" smtClean="0"/>
              <a:t>τ</a:t>
            </a:r>
            <a:r>
              <a:rPr lang="en-US" sz="1600" dirty="0" smtClean="0"/>
              <a:t>α </a:t>
            </a:r>
            <a:r>
              <a:rPr lang="en-US" sz="1600" dirty="0"/>
              <a:t>administrator </a:t>
            </a:r>
            <a:r>
              <a:rPr lang="en-US" sz="1600" dirty="0" err="1"/>
              <a:t>στον</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μα</a:t>
            </a:r>
            <a:r>
              <a:rPr lang="en-US" sz="1600" dirty="0" err="1"/>
              <a:t>ς</a:t>
            </a:r>
            <a:r>
              <a:rPr lang="en-US" sz="1600" dirty="0"/>
              <a:t>.</a:t>
            </a:r>
            <a:endParaRPr dirty="0"/>
          </a:p>
          <a:p>
            <a:pPr algn="just">
              <a:lnSpc>
                <a:spcPct val="100000"/>
              </a:lnSpc>
            </a:pPr>
            <a:r>
              <a:rPr lang="en-US" sz="1600" dirty="0" err="1"/>
              <a:t>Ο</a:t>
            </a:r>
            <a:r>
              <a:rPr lang="en-US" sz="1600" dirty="0"/>
              <a:t> </a:t>
            </a:r>
            <a:r>
              <a:rPr lang="en-US" sz="1600" dirty="0" err="1"/>
              <a:t>νεός</a:t>
            </a:r>
            <a:r>
              <a:rPr lang="en-US" sz="1600" dirty="0"/>
              <a:t> </a:t>
            </a:r>
            <a:r>
              <a:rPr lang="en-US" sz="1600" dirty="0" err="1"/>
              <a:t>λογ</a:t>
            </a:r>
            <a:r>
              <a:rPr lang="en-US" sz="1600" dirty="0"/>
              <a:t>α</a:t>
            </a:r>
            <a:r>
              <a:rPr lang="en-US" sz="1600" dirty="0" err="1"/>
              <a:t>ρι</a:t>
            </a:r>
            <a:r>
              <a:rPr lang="en-US" sz="1600" dirty="0"/>
              <a:t>α</a:t>
            </a:r>
            <a:r>
              <a:rPr lang="en-US" sz="1600" dirty="0" err="1"/>
              <a:t>σμός</a:t>
            </a:r>
            <a:r>
              <a:rPr lang="en-US" sz="1600" dirty="0"/>
              <a:t> π</a:t>
            </a:r>
            <a:r>
              <a:rPr lang="en-US" sz="1600" dirty="0" err="1"/>
              <a:t>ου</a:t>
            </a:r>
            <a:r>
              <a:rPr lang="en-US" sz="1600" dirty="0"/>
              <a:t> </a:t>
            </a:r>
            <a:r>
              <a:rPr lang="en-US" sz="1600" dirty="0" err="1"/>
              <a:t>θ</a:t>
            </a:r>
            <a:r>
              <a:rPr lang="en-US" sz="1600" dirty="0"/>
              <a:t>α </a:t>
            </a:r>
            <a:r>
              <a:rPr lang="en-US" sz="1600" dirty="0" err="1"/>
              <a:t>δημιουργήσουμε</a:t>
            </a:r>
            <a:r>
              <a:rPr lang="en-US" sz="1600" dirty="0"/>
              <a:t> </a:t>
            </a:r>
            <a:r>
              <a:rPr lang="en-US" sz="1600" dirty="0" err="1"/>
              <a:t>θ</a:t>
            </a:r>
            <a:r>
              <a:rPr lang="en-US" sz="1600" dirty="0"/>
              <a:t>α </a:t>
            </a:r>
            <a:r>
              <a:rPr lang="en-US" sz="1600" dirty="0" err="1"/>
              <a:t>έχει</a:t>
            </a:r>
            <a:r>
              <a:rPr lang="en-US" sz="1600" dirty="0"/>
              <a:t> </a:t>
            </a:r>
            <a:r>
              <a:rPr lang="en-US" sz="1600" dirty="0" err="1"/>
              <a:t>είτε</a:t>
            </a:r>
            <a:r>
              <a:rPr lang="en-US" sz="1600" dirty="0"/>
              <a:t> </a:t>
            </a:r>
            <a:r>
              <a:rPr lang="en-US" sz="1600" dirty="0" err="1"/>
              <a:t>δικ</a:t>
            </a:r>
            <a:r>
              <a:rPr lang="en-US" sz="1600" dirty="0"/>
              <a:t>α</a:t>
            </a:r>
            <a:r>
              <a:rPr lang="en-US" sz="1600" dirty="0" err="1"/>
              <a:t>ιώμ</a:t>
            </a:r>
            <a:r>
              <a:rPr lang="en-US" sz="1600" dirty="0"/>
              <a:t>α</a:t>
            </a:r>
            <a:r>
              <a:rPr lang="en-US" sz="1600" dirty="0" err="1"/>
              <a:t>τ</a:t>
            </a:r>
            <a:r>
              <a:rPr lang="en-US" sz="1600" dirty="0"/>
              <a:t>α administrator </a:t>
            </a:r>
            <a:endParaRPr lang="en-US" sz="1600" dirty="0" smtClean="0"/>
          </a:p>
          <a:p>
            <a:pPr algn="just">
              <a:lnSpc>
                <a:spcPct val="100000"/>
              </a:lnSpc>
            </a:pPr>
            <a:r>
              <a:rPr lang="en-US" sz="1600" dirty="0" err="1" smtClean="0"/>
              <a:t>είτε</a:t>
            </a:r>
            <a:r>
              <a:rPr lang="en-US" sz="1600" dirty="0" smtClean="0"/>
              <a:t> </a:t>
            </a:r>
            <a:r>
              <a:rPr lang="en-US" sz="1600" dirty="0" err="1"/>
              <a:t>δικ</a:t>
            </a:r>
            <a:r>
              <a:rPr lang="en-US" sz="1600" dirty="0"/>
              <a:t>α</a:t>
            </a:r>
            <a:r>
              <a:rPr lang="en-US" sz="1600" dirty="0" err="1"/>
              <a:t>ιώμ</a:t>
            </a:r>
            <a:r>
              <a:rPr lang="en-US" sz="1600" dirty="0"/>
              <a:t>α</a:t>
            </a:r>
            <a:r>
              <a:rPr lang="en-US" sz="1600" dirty="0" err="1"/>
              <a:t>τ</a:t>
            </a:r>
            <a:r>
              <a:rPr lang="en-US" sz="1600" dirty="0"/>
              <a:t>α standard</a:t>
            </a:r>
            <a:endParaRPr dirty="0"/>
          </a:p>
          <a:p>
            <a:pPr algn="just">
              <a:lnSpc>
                <a:spcPct val="100000"/>
              </a:lnSpc>
            </a:pPr>
            <a:r>
              <a:rPr lang="en-US" sz="1600" dirty="0" err="1"/>
              <a:t>Πρώτ</a:t>
            </a:r>
            <a:r>
              <a:rPr lang="en-US" sz="1600" dirty="0"/>
              <a:t>α π</a:t>
            </a:r>
            <a:r>
              <a:rPr lang="en-US" sz="1600" dirty="0" err="1"/>
              <a:t>ρέ</a:t>
            </a:r>
            <a:r>
              <a:rPr lang="en-US" sz="1600" dirty="0"/>
              <a:t>π</a:t>
            </a:r>
            <a:r>
              <a:rPr lang="en-US" sz="1600" dirty="0" err="1"/>
              <a:t>ει</a:t>
            </a:r>
            <a:r>
              <a:rPr lang="en-US" sz="1600" dirty="0"/>
              <a:t> </a:t>
            </a:r>
            <a:r>
              <a:rPr lang="en-US" sz="1600" dirty="0" err="1"/>
              <a:t>ν</a:t>
            </a:r>
            <a:r>
              <a:rPr lang="en-US" sz="1600" dirty="0"/>
              <a:t>α </a:t>
            </a:r>
            <a:r>
              <a:rPr lang="en-US" sz="1600" dirty="0" err="1"/>
              <a:t>ξεκλειδώσουμε</a:t>
            </a:r>
            <a:r>
              <a:rPr lang="en-US" sz="1600" dirty="0"/>
              <a:t> </a:t>
            </a:r>
            <a:r>
              <a:rPr lang="en-US" sz="1600" dirty="0" err="1"/>
              <a:t>τον</a:t>
            </a:r>
            <a:r>
              <a:rPr lang="en-US" sz="1600" dirty="0"/>
              <a:t> </a:t>
            </a:r>
            <a:r>
              <a:rPr lang="en-US" sz="1600" dirty="0" err="1"/>
              <a:t>διάλογο</a:t>
            </a:r>
            <a:r>
              <a:rPr lang="en-US" sz="1600" dirty="0"/>
              <a:t> </a:t>
            </a:r>
            <a:r>
              <a:rPr lang="en-US" sz="1600" dirty="0" err="1"/>
              <a:t>γι</a:t>
            </a:r>
            <a:r>
              <a:rPr lang="en-US" sz="1600" dirty="0"/>
              <a:t>α </a:t>
            </a:r>
            <a:r>
              <a:rPr lang="en-US" sz="1600" dirty="0" err="1"/>
              <a:t>ν</a:t>
            </a:r>
            <a:r>
              <a:rPr lang="en-US" sz="1600" dirty="0"/>
              <a:t>α μπ</a:t>
            </a:r>
            <a:r>
              <a:rPr lang="en-US" sz="1600" dirty="0" err="1"/>
              <a:t>ορέσουν</a:t>
            </a:r>
            <a:r>
              <a:rPr lang="en-US" sz="1600" dirty="0"/>
              <a:t> </a:t>
            </a:r>
            <a:r>
              <a:rPr lang="en-US" sz="1600" dirty="0" err="1"/>
              <a:t>ν</a:t>
            </a:r>
            <a:r>
              <a:rPr lang="en-US" sz="1600" dirty="0"/>
              <a:t>α </a:t>
            </a:r>
            <a:r>
              <a:rPr lang="en-US" sz="1600" dirty="0" err="1"/>
              <a:t>γίνουν</a:t>
            </a:r>
            <a:r>
              <a:rPr lang="en-US" sz="1600" dirty="0"/>
              <a:t> </a:t>
            </a:r>
            <a:r>
              <a:rPr lang="en-US" sz="1600" dirty="0" smtClean="0"/>
              <a:t>α</a:t>
            </a:r>
            <a:r>
              <a:rPr lang="en-US" sz="1600" dirty="0" err="1" smtClean="0"/>
              <a:t>λλ</a:t>
            </a:r>
            <a:r>
              <a:rPr lang="en-US" sz="1600" dirty="0" smtClean="0"/>
              <a:t>α</a:t>
            </a:r>
            <a:r>
              <a:rPr lang="en-US" sz="1600" dirty="0" err="1" smtClean="0"/>
              <a:t>γές</a:t>
            </a:r>
            <a:r>
              <a:rPr lang="en-US" sz="1600" dirty="0" smtClean="0"/>
              <a:t>.</a:t>
            </a:r>
          </a:p>
          <a:p>
            <a:pPr algn="just">
              <a:lnSpc>
                <a:spcPct val="100000"/>
              </a:lnSpc>
            </a:pPr>
            <a:r>
              <a:rPr lang="en-US" sz="1600" dirty="0" err="1" smtClean="0"/>
              <a:t>Θ</a:t>
            </a:r>
            <a:r>
              <a:rPr lang="en-US" sz="1600" dirty="0" smtClean="0"/>
              <a:t>α </a:t>
            </a:r>
            <a:r>
              <a:rPr lang="en-US" sz="1600" dirty="0" err="1"/>
              <a:t>χρει</a:t>
            </a:r>
            <a:r>
              <a:rPr lang="en-US" sz="1600" dirty="0"/>
              <a:t>α</a:t>
            </a:r>
            <a:r>
              <a:rPr lang="en-US" sz="1600" dirty="0" err="1"/>
              <a:t>στούμε</a:t>
            </a:r>
            <a:r>
              <a:rPr lang="en-US" sz="1600" dirty="0"/>
              <a:t> </a:t>
            </a:r>
            <a:r>
              <a:rPr lang="en-US" sz="1600" dirty="0" err="1"/>
              <a:t>το</a:t>
            </a:r>
            <a:r>
              <a:rPr lang="en-US" sz="1600" dirty="0"/>
              <a:t> password </a:t>
            </a:r>
            <a:r>
              <a:rPr lang="en-US" sz="1600" dirty="0" err="1"/>
              <a:t>του</a:t>
            </a:r>
            <a:r>
              <a:rPr lang="en-US" sz="1600" dirty="0"/>
              <a:t> </a:t>
            </a:r>
            <a:r>
              <a:rPr lang="en-US" sz="1600" dirty="0" err="1"/>
              <a:t>λογ</a:t>
            </a:r>
            <a:r>
              <a:rPr lang="en-US" sz="1600" dirty="0"/>
              <a:t>α</a:t>
            </a:r>
            <a:r>
              <a:rPr lang="en-US" sz="1600" dirty="0" err="1"/>
              <a:t>ρι</a:t>
            </a:r>
            <a:r>
              <a:rPr lang="en-US" sz="1600" dirty="0"/>
              <a:t>α</a:t>
            </a:r>
            <a:r>
              <a:rPr lang="en-US" sz="1600" dirty="0" err="1"/>
              <a:t>σμού</a:t>
            </a:r>
            <a:r>
              <a:rPr lang="en-US" sz="1600" dirty="0"/>
              <a:t> μα</a:t>
            </a:r>
            <a:r>
              <a:rPr lang="en-US" sz="1600" dirty="0" err="1"/>
              <a:t>ς</a:t>
            </a:r>
            <a:r>
              <a:rPr lang="en-US" sz="1600" dirty="0"/>
              <a:t>.</a:t>
            </a:r>
            <a:endParaRPr dirty="0"/>
          </a:p>
          <a:p>
            <a:pPr algn="just">
              <a:lnSpc>
                <a:spcPct val="100000"/>
              </a:lnSpc>
            </a:pPr>
            <a:r>
              <a:rPr lang="en-US" sz="1600" dirty="0" err="1"/>
              <a:t>Αφού</a:t>
            </a:r>
            <a:r>
              <a:rPr lang="en-US" sz="1600" dirty="0"/>
              <a:t> </a:t>
            </a:r>
            <a:r>
              <a:rPr lang="en-US" sz="1600" dirty="0" err="1"/>
              <a:t>το</a:t>
            </a:r>
            <a:r>
              <a:rPr lang="en-US" sz="1600" dirty="0"/>
              <a:t> </a:t>
            </a:r>
            <a:r>
              <a:rPr lang="en-US" sz="1600" dirty="0" err="1"/>
              <a:t>ξεκλειδώσουμε</a:t>
            </a:r>
            <a:r>
              <a:rPr lang="en-US" sz="1600" dirty="0"/>
              <a:t> μπ</a:t>
            </a:r>
            <a:r>
              <a:rPr lang="en-US" sz="1600" dirty="0" err="1"/>
              <a:t>ορούμε</a:t>
            </a:r>
            <a:r>
              <a:rPr lang="en-US" sz="1600" dirty="0"/>
              <a:t> </a:t>
            </a:r>
            <a:r>
              <a:rPr lang="en-US" sz="1600" dirty="0" err="1"/>
              <a:t>είτε</a:t>
            </a:r>
            <a:r>
              <a:rPr lang="en-US" sz="1600" dirty="0"/>
              <a:t> </a:t>
            </a:r>
            <a:r>
              <a:rPr lang="en-US" sz="1600" dirty="0" err="1"/>
              <a:t>ν</a:t>
            </a:r>
            <a:r>
              <a:rPr lang="en-US" sz="1600" dirty="0"/>
              <a:t>α </a:t>
            </a:r>
            <a:r>
              <a:rPr lang="en-US" sz="1600" dirty="0" err="1"/>
              <a:t>σ</a:t>
            </a:r>
            <a:r>
              <a:rPr lang="en-US" sz="1600" dirty="0"/>
              <a:t>β</a:t>
            </a:r>
            <a:r>
              <a:rPr lang="en-US" sz="1600" dirty="0" err="1"/>
              <a:t>ήσουμε</a:t>
            </a:r>
            <a:r>
              <a:rPr lang="en-US" sz="1600" dirty="0"/>
              <a:t> </a:t>
            </a:r>
            <a:r>
              <a:rPr lang="en-US" sz="1600" dirty="0" err="1"/>
              <a:t>κά</a:t>
            </a:r>
            <a:r>
              <a:rPr lang="en-US" sz="1600" dirty="0"/>
              <a:t>π</a:t>
            </a:r>
            <a:r>
              <a:rPr lang="en-US" sz="1600" dirty="0" err="1"/>
              <a:t>οιο</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a:t>
            </a:r>
            <a:r>
              <a:rPr lang="en-US" sz="1600" dirty="0" err="1"/>
              <a:t>με</a:t>
            </a:r>
            <a:r>
              <a:rPr lang="en-US" sz="1600" dirty="0"/>
              <a:t> </a:t>
            </a:r>
            <a:r>
              <a:rPr lang="en-US" sz="1600" dirty="0" err="1"/>
              <a:t>το</a:t>
            </a:r>
            <a:r>
              <a:rPr lang="en-US" sz="1600" dirty="0"/>
              <a:t> – </a:t>
            </a:r>
            <a:endParaRPr lang="en-US" sz="1600" dirty="0" smtClean="0"/>
          </a:p>
          <a:p>
            <a:pPr algn="just">
              <a:lnSpc>
                <a:spcPct val="100000"/>
              </a:lnSpc>
            </a:pPr>
            <a:r>
              <a:rPr lang="en-US" sz="1600" dirty="0" err="1" smtClean="0"/>
              <a:t>είτε</a:t>
            </a:r>
            <a:r>
              <a:rPr lang="en-US" sz="1600" dirty="0" smtClean="0"/>
              <a:t> </a:t>
            </a:r>
            <a:r>
              <a:rPr lang="en-US" sz="1600" dirty="0" err="1"/>
              <a:t>ν</a:t>
            </a:r>
            <a:r>
              <a:rPr lang="en-US" sz="1600" dirty="0"/>
              <a:t>α </a:t>
            </a:r>
            <a:r>
              <a:rPr lang="en-US" sz="1600" dirty="0" err="1"/>
              <a:t>δημιουργήσουμε</a:t>
            </a:r>
            <a:r>
              <a:rPr lang="en-US" sz="1600" dirty="0"/>
              <a:t> </a:t>
            </a:r>
            <a:r>
              <a:rPr lang="en-US" sz="1600" dirty="0" err="1"/>
              <a:t>νέο</a:t>
            </a:r>
            <a:r>
              <a:rPr lang="en-US" sz="1600" dirty="0"/>
              <a:t>, </a:t>
            </a:r>
            <a:r>
              <a:rPr lang="en-US" sz="1600" dirty="0" err="1"/>
              <a:t>με</a:t>
            </a:r>
            <a:r>
              <a:rPr lang="en-US" sz="1600" dirty="0"/>
              <a:t> </a:t>
            </a:r>
            <a:r>
              <a:rPr lang="en-US" sz="1600" dirty="0" err="1"/>
              <a:t>το</a:t>
            </a:r>
            <a:r>
              <a:rPr lang="en-US" sz="1600" dirty="0"/>
              <a:t> +</a:t>
            </a:r>
            <a:endParaRPr dirty="0"/>
          </a:p>
        </p:txBody>
      </p:sp>
      <p:pic>
        <p:nvPicPr>
          <p:cNvPr id="182" name="Picture 181"/>
          <p:cNvPicPr/>
          <p:nvPr/>
        </p:nvPicPr>
        <p:blipFill>
          <a:blip r:embed="rId2"/>
          <a:stretch>
            <a:fillRect/>
          </a:stretch>
        </p:blipFill>
        <p:spPr>
          <a:xfrm>
            <a:off x="1554480" y="4903200"/>
            <a:ext cx="1002960" cy="1131840"/>
          </a:xfrm>
          <a:prstGeom prst="rect">
            <a:avLst/>
          </a:prstGeom>
        </p:spPr>
      </p:pic>
      <p:pic>
        <p:nvPicPr>
          <p:cNvPr id="183" name="Picture 182"/>
          <p:cNvPicPr/>
          <p:nvPr/>
        </p:nvPicPr>
        <p:blipFill>
          <a:blip r:embed="rId3"/>
          <a:stretch>
            <a:fillRect/>
          </a:stretch>
        </p:blipFill>
        <p:spPr>
          <a:xfrm>
            <a:off x="472680" y="5120640"/>
            <a:ext cx="716040" cy="731520"/>
          </a:xfrm>
          <a:prstGeom prst="rect">
            <a:avLst/>
          </a:prstGeom>
        </p:spPr>
      </p:pic>
      <p:pic>
        <p:nvPicPr>
          <p:cNvPr id="184" name="Picture 183"/>
          <p:cNvPicPr/>
          <p:nvPr/>
        </p:nvPicPr>
        <p:blipFill>
          <a:blip r:embed="rId4"/>
          <a:stretch>
            <a:fillRect/>
          </a:stretch>
        </p:blipFill>
        <p:spPr>
          <a:xfrm>
            <a:off x="2798640" y="3291840"/>
            <a:ext cx="7076880" cy="4152600"/>
          </a:xfrm>
          <a:prstGeom prst="rect">
            <a:avLst/>
          </a:prstGeom>
        </p:spPr>
      </p:pic>
      <p:sp>
        <p:nvSpPr>
          <p:cNvPr id="185" name="CustomShape 3"/>
          <p:cNvSpPr/>
          <p:nvPr/>
        </p:nvSpPr>
        <p:spPr>
          <a:xfrm>
            <a:off x="8686800" y="3474720"/>
            <a:ext cx="1393920" cy="640080"/>
          </a:xfrm>
          <a:prstGeom prst="donut">
            <a:avLst>
              <a:gd name="adj" fmla="val 1008"/>
            </a:avLst>
          </a:prstGeom>
          <a:solidFill>
            <a:srgbClr val="FF0000"/>
          </a:solidFill>
          <a:ln>
            <a:solidFill>
              <a:srgbClr val="808080"/>
            </a:solidFill>
          </a:ln>
        </p:spPr>
      </p:sp>
      <p:sp>
        <p:nvSpPr>
          <p:cNvPr id="186" name="CustomShape 4"/>
          <p:cNvSpPr/>
          <p:nvPr/>
        </p:nvSpPr>
        <p:spPr>
          <a:xfrm>
            <a:off x="2812320" y="6858000"/>
            <a:ext cx="753840" cy="548640"/>
          </a:xfrm>
          <a:prstGeom prst="donut">
            <a:avLst>
              <a:gd name="adj" fmla="val 1008"/>
            </a:avLst>
          </a:prstGeom>
          <a:solidFill>
            <a:srgbClr val="FF0000"/>
          </a:solidFill>
          <a:ln>
            <a:solidFill>
              <a:srgbClr val="808080"/>
            </a:solidFill>
          </a:ln>
        </p:spPr>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p:nvPr>
        </p:nvSpPr>
        <p:spPr>
          <a:xfrm>
            <a:off x="504000" y="1768680"/>
            <a:ext cx="4794991" cy="4384080"/>
          </a:xfrm>
          <a:prstGeom prst="rect">
            <a:avLst/>
          </a:prstGeom>
        </p:spPr>
        <p:txBody>
          <a:bodyPr wrap="square" lIns="100794" tIns="50397" rIns="100794" bIns="50397" numCol="1">
            <a:normAutofit/>
          </a:bodyPr>
          <a:lstStyle/>
          <a:p>
            <a:pPr algn="just"/>
            <a:r>
              <a:rPr lang="el-GR" sz="2000" dirty="0">
                <a:latin typeface="Arial"/>
                <a:cs typeface="Arial"/>
              </a:rPr>
              <a:t>Το </a:t>
            </a:r>
            <a:r>
              <a:rPr lang="en-GB" sz="2000" dirty="0">
                <a:latin typeface="Arial"/>
                <a:cs typeface="Arial"/>
              </a:rPr>
              <a:t>kernel </a:t>
            </a:r>
            <a:r>
              <a:rPr lang="el-GR" sz="2000" dirty="0">
                <a:latin typeface="Arial"/>
                <a:cs typeface="Arial"/>
              </a:rPr>
              <a:t>είναι ουσιαστικά το πρόγραμμα διαχειριστής του λειτουργικού συστήματος. Είναι </a:t>
            </a:r>
            <a:r>
              <a:rPr lang="el-GR" sz="2000" dirty="0" smtClean="0">
                <a:latin typeface="Arial"/>
                <a:cs typeface="Arial"/>
              </a:rPr>
              <a:t>ο πυρήνας </a:t>
            </a:r>
            <a:r>
              <a:rPr lang="el-GR" sz="2000" dirty="0">
                <a:latin typeface="Arial"/>
                <a:cs typeface="Arial"/>
              </a:rPr>
              <a:t>του συστήματος</a:t>
            </a:r>
            <a:r>
              <a:rPr lang="el-GR" sz="2000" dirty="0" smtClean="0">
                <a:latin typeface="Arial"/>
                <a:cs typeface="Arial"/>
              </a:rPr>
              <a:t>.</a:t>
            </a:r>
          </a:p>
          <a:p>
            <a:pPr algn="just"/>
            <a:endParaRPr lang="el-GR" sz="2000" dirty="0">
              <a:latin typeface="Arial"/>
              <a:cs typeface="Arial"/>
            </a:endParaRPr>
          </a:p>
          <a:p>
            <a:pPr algn="just"/>
            <a:r>
              <a:rPr lang="el-GR" sz="2000" dirty="0">
                <a:latin typeface="Arial"/>
                <a:cs typeface="Arial"/>
              </a:rPr>
              <a:t>Διαχειρίζεται τον τρόπο με τον οποίο τα διάφορα άλλα προγράμματα θα χρησιμοποιήσουν το </a:t>
            </a:r>
            <a:r>
              <a:rPr lang="en-GB" sz="2000" dirty="0">
                <a:latin typeface="Arial"/>
                <a:cs typeface="Arial"/>
              </a:rPr>
              <a:t>hardware</a:t>
            </a:r>
            <a:r>
              <a:rPr lang="el-GR" sz="2000" dirty="0">
                <a:latin typeface="Arial"/>
                <a:cs typeface="Arial"/>
              </a:rPr>
              <a:t> του υπολογιστή, όπως τον επεξεργαστή, την μνήμη, άλλες συσκευές εισόδου/εξόδου</a:t>
            </a:r>
            <a:r>
              <a:rPr lang="en-GB" sz="2000" dirty="0">
                <a:latin typeface="Arial"/>
                <a:cs typeface="Arial"/>
              </a:rPr>
              <a:t> </a:t>
            </a:r>
            <a:r>
              <a:rPr lang="el-GR" sz="2000" dirty="0">
                <a:latin typeface="Arial"/>
                <a:cs typeface="Arial"/>
              </a:rPr>
              <a:t>κτλ.</a:t>
            </a:r>
            <a:endParaRPr lang="en-US" sz="2000" dirty="0">
              <a:latin typeface="Arial"/>
              <a:cs typeface="Arial"/>
            </a:endParaRPr>
          </a:p>
        </p:txBody>
      </p:sp>
      <p:sp>
        <p:nvSpPr>
          <p:cNvPr id="2" name="Title 1"/>
          <p:cNvSpPr>
            <a:spLocks noGrp="1"/>
          </p:cNvSpPr>
          <p:nvPr>
            <p:ph type="title"/>
          </p:nvPr>
        </p:nvSpPr>
        <p:spPr/>
        <p:txBody>
          <a:bodyPr/>
          <a:lstStyle/>
          <a:p>
            <a:pPr algn="ctr"/>
            <a:r>
              <a:rPr lang="en-US" sz="2800" b="1" dirty="0" smtClean="0">
                <a:latin typeface="Arial"/>
                <a:cs typeface="Arial"/>
              </a:rPr>
              <a:t>Kernel</a:t>
            </a:r>
            <a:endParaRPr lang="en-US" sz="2800" b="1" dirty="0">
              <a:latin typeface="Arial"/>
              <a:cs typeface="Arial"/>
            </a:endParaRPr>
          </a:p>
        </p:txBody>
      </p:sp>
      <p:pic>
        <p:nvPicPr>
          <p:cNvPr id="4" name="Picture 3" descr="Screen Shot 2014-10-12 at 14.27.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359" y="1903918"/>
            <a:ext cx="4032250" cy="4031827"/>
          </a:xfrm>
          <a:prstGeom prst="rect">
            <a:avLst/>
          </a:prstGeom>
        </p:spPr>
      </p:pic>
    </p:spTree>
    <p:extLst>
      <p:ext uri="{BB962C8B-B14F-4D97-AF65-F5344CB8AC3E}">
        <p14:creationId xmlns:p14="http://schemas.microsoft.com/office/powerpoint/2010/main" val="80460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Δημιουργία νέου λογαριασμού στο σύστημα</a:t>
            </a:r>
            <a:endParaRPr/>
          </a:p>
        </p:txBody>
      </p:sp>
      <p:sp>
        <p:nvSpPr>
          <p:cNvPr id="188" name="TextShape 2"/>
          <p:cNvSpPr txBox="1"/>
          <p:nvPr/>
        </p:nvSpPr>
        <p:spPr>
          <a:xfrm>
            <a:off x="445680" y="999000"/>
            <a:ext cx="9047520" cy="541800"/>
          </a:xfrm>
          <a:prstGeom prst="rect">
            <a:avLst/>
          </a:prstGeom>
        </p:spPr>
        <p:txBody>
          <a:bodyPr wrap="none" lIns="90000" tIns="45000" rIns="90000" bIns="45000"/>
          <a:lstStyle/>
          <a:p>
            <a:pPr algn="just">
              <a:lnSpc>
                <a:spcPct val="100000"/>
              </a:lnSpc>
            </a:pPr>
            <a:r>
              <a:rPr lang="en-US" sz="1600" dirty="0" err="1"/>
              <a:t>Δίνουμε</a:t>
            </a:r>
            <a:r>
              <a:rPr lang="en-US" sz="1600" dirty="0"/>
              <a:t> </a:t>
            </a:r>
            <a:r>
              <a:rPr lang="en-US" sz="1600" dirty="0" err="1"/>
              <a:t>έν</a:t>
            </a:r>
            <a:r>
              <a:rPr lang="en-US" sz="1600" dirty="0"/>
              <a:t>α </a:t>
            </a:r>
            <a:r>
              <a:rPr lang="en-US" sz="1600" dirty="0" err="1"/>
              <a:t>όνομ</a:t>
            </a:r>
            <a:r>
              <a:rPr lang="en-US" sz="1600" dirty="0"/>
              <a:t>α </a:t>
            </a:r>
            <a:r>
              <a:rPr lang="en-US" sz="1600" dirty="0" err="1"/>
              <a:t>στο</a:t>
            </a:r>
            <a:r>
              <a:rPr lang="en-US" sz="1600" dirty="0"/>
              <a:t> </a:t>
            </a:r>
            <a:r>
              <a:rPr lang="en-US" sz="1600" dirty="0" err="1"/>
              <a:t>νέο</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πα</a:t>
            </a:r>
            <a:r>
              <a:rPr lang="en-US" sz="1600" dirty="0" err="1"/>
              <a:t>τάμε</a:t>
            </a:r>
            <a:r>
              <a:rPr lang="en-US" sz="1600" dirty="0"/>
              <a:t> create </a:t>
            </a:r>
            <a:r>
              <a:rPr lang="en-US" sz="1600" dirty="0" err="1"/>
              <a:t>κ</a:t>
            </a:r>
            <a:r>
              <a:rPr lang="en-US" sz="1600" dirty="0"/>
              <a:t>α</a:t>
            </a:r>
            <a:r>
              <a:rPr lang="en-US" sz="1600" dirty="0" err="1"/>
              <a:t>ι</a:t>
            </a:r>
            <a:r>
              <a:rPr lang="en-US" sz="1600" dirty="0"/>
              <a:t> </a:t>
            </a:r>
            <a:r>
              <a:rPr lang="en-US" sz="1600" dirty="0" err="1"/>
              <a:t>στη</a:t>
            </a:r>
            <a:r>
              <a:rPr lang="en-US" sz="1600" dirty="0"/>
              <a:t> </a:t>
            </a:r>
            <a:r>
              <a:rPr lang="en-US" sz="1600" dirty="0" err="1"/>
              <a:t>συνέχει</a:t>
            </a:r>
            <a:r>
              <a:rPr lang="en-US" sz="1600" dirty="0"/>
              <a:t>α μπ</a:t>
            </a:r>
            <a:r>
              <a:rPr lang="en-US" sz="1600" dirty="0" err="1"/>
              <a:t>ορούμε</a:t>
            </a:r>
            <a:r>
              <a:rPr lang="en-US" sz="1600" dirty="0"/>
              <a:t> </a:t>
            </a:r>
            <a:r>
              <a:rPr lang="en-US" sz="1600" dirty="0" err="1"/>
              <a:t>ν</a:t>
            </a:r>
            <a:r>
              <a:rPr lang="en-US" sz="1600" dirty="0"/>
              <a:t>α </a:t>
            </a:r>
            <a:r>
              <a:rPr lang="en-US" sz="1600" dirty="0" err="1" smtClean="0"/>
              <a:t>του</a:t>
            </a:r>
            <a:endParaRPr lang="en-US" sz="1600" dirty="0"/>
          </a:p>
          <a:p>
            <a:pPr algn="just">
              <a:lnSpc>
                <a:spcPct val="100000"/>
              </a:lnSpc>
            </a:pPr>
            <a:r>
              <a:rPr lang="en-US" sz="1600" dirty="0" err="1" smtClean="0"/>
              <a:t>δώσουμε</a:t>
            </a:r>
            <a:r>
              <a:rPr lang="en-US" sz="1600" dirty="0" smtClean="0"/>
              <a:t> </a:t>
            </a:r>
            <a:r>
              <a:rPr lang="en-US" sz="1600" dirty="0"/>
              <a:t>password, πα</a:t>
            </a:r>
            <a:r>
              <a:rPr lang="en-US" sz="1600" dirty="0" err="1"/>
              <a:t>τώντ</a:t>
            </a:r>
            <a:r>
              <a:rPr lang="en-US" sz="1600" dirty="0"/>
              <a:t>α</a:t>
            </a:r>
            <a:r>
              <a:rPr lang="en-US" sz="1600" dirty="0" err="1"/>
              <a:t>ς</a:t>
            </a:r>
            <a:r>
              <a:rPr lang="en-US" sz="1600" dirty="0"/>
              <a:t> </a:t>
            </a:r>
            <a:r>
              <a:rPr lang="en-US" sz="1600" dirty="0" err="1"/>
              <a:t>το</a:t>
            </a:r>
            <a:r>
              <a:rPr lang="en-US" sz="1600" dirty="0"/>
              <a:t> Account disabled</a:t>
            </a:r>
            <a:endParaRPr dirty="0"/>
          </a:p>
        </p:txBody>
      </p:sp>
      <p:pic>
        <p:nvPicPr>
          <p:cNvPr id="189" name="Picture 188"/>
          <p:cNvPicPr/>
          <p:nvPr/>
        </p:nvPicPr>
        <p:blipFill>
          <a:blip r:embed="rId2"/>
          <a:stretch>
            <a:fillRect/>
          </a:stretch>
        </p:blipFill>
        <p:spPr>
          <a:xfrm>
            <a:off x="41040" y="1554480"/>
            <a:ext cx="3142800" cy="2571480"/>
          </a:xfrm>
          <a:prstGeom prst="rect">
            <a:avLst/>
          </a:prstGeom>
        </p:spPr>
      </p:pic>
      <p:pic>
        <p:nvPicPr>
          <p:cNvPr id="190" name="Picture 189"/>
          <p:cNvPicPr/>
          <p:nvPr/>
        </p:nvPicPr>
        <p:blipFill>
          <a:blip r:embed="rId3"/>
          <a:stretch>
            <a:fillRect/>
          </a:stretch>
        </p:blipFill>
        <p:spPr>
          <a:xfrm>
            <a:off x="3019320" y="3566160"/>
            <a:ext cx="7019640" cy="3943080"/>
          </a:xfrm>
          <a:prstGeom prst="rect">
            <a:avLst/>
          </a:prstGeom>
        </p:spPr>
      </p:pic>
      <p:sp>
        <p:nvSpPr>
          <p:cNvPr id="191" name="CustomShape 3"/>
          <p:cNvSpPr/>
          <p:nvPr/>
        </p:nvSpPr>
        <p:spPr>
          <a:xfrm>
            <a:off x="7406640" y="5760720"/>
            <a:ext cx="1393920" cy="365760"/>
          </a:xfrm>
          <a:prstGeom prst="donut">
            <a:avLst>
              <a:gd name="adj" fmla="val 1008"/>
            </a:avLst>
          </a:prstGeom>
          <a:solidFill>
            <a:srgbClr val="FF0000"/>
          </a:solidFill>
          <a:ln>
            <a:solidFill>
              <a:srgbClr val="808080"/>
            </a:solidFill>
          </a:ln>
        </p:spPr>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Δημιουργία νέου λογαριασμού στο σύστημα</a:t>
            </a:r>
            <a:endParaRPr/>
          </a:p>
        </p:txBody>
      </p:sp>
      <p:pic>
        <p:nvPicPr>
          <p:cNvPr id="193" name="Picture 192"/>
          <p:cNvPicPr/>
          <p:nvPr/>
        </p:nvPicPr>
        <p:blipFill>
          <a:blip r:embed="rId2"/>
          <a:stretch>
            <a:fillRect/>
          </a:stretch>
        </p:blipFill>
        <p:spPr>
          <a:xfrm>
            <a:off x="2171880" y="2389320"/>
            <a:ext cx="4686120" cy="33714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4297680" y="276480"/>
            <a:ext cx="5394960" cy="546480"/>
          </a:xfrm>
          <a:prstGeom prst="rect">
            <a:avLst/>
          </a:prstGeom>
        </p:spPr>
        <p:txBody>
          <a:bodyPr wrap="none" lIns="90000" tIns="45000" rIns="90000" bIns="45000"/>
          <a:lstStyle/>
          <a:p>
            <a:pPr algn="ctr">
              <a:lnSpc>
                <a:spcPct val="100000"/>
              </a:lnSpc>
            </a:pPr>
            <a:r>
              <a:rPr lang="en-US" sz="2200" b="1"/>
              <a:t>Screen Casting</a:t>
            </a:r>
            <a:endParaRPr/>
          </a:p>
        </p:txBody>
      </p:sp>
      <p:pic>
        <p:nvPicPr>
          <p:cNvPr id="195" name="Picture 194"/>
          <p:cNvPicPr/>
          <p:nvPr/>
        </p:nvPicPr>
        <p:blipFill>
          <a:blip r:embed="rId2"/>
          <a:stretch>
            <a:fillRect/>
          </a:stretch>
        </p:blipFill>
        <p:spPr>
          <a:xfrm>
            <a:off x="274320" y="217440"/>
            <a:ext cx="4095360" cy="971280"/>
          </a:xfrm>
          <a:prstGeom prst="rect">
            <a:avLst/>
          </a:prstGeom>
        </p:spPr>
      </p:pic>
      <p:pic>
        <p:nvPicPr>
          <p:cNvPr id="196" name="Picture 195"/>
          <p:cNvPicPr/>
          <p:nvPr/>
        </p:nvPicPr>
        <p:blipFill>
          <a:blip r:embed="rId3"/>
          <a:stretch>
            <a:fillRect/>
          </a:stretch>
        </p:blipFill>
        <p:spPr>
          <a:xfrm>
            <a:off x="1920240" y="3566160"/>
            <a:ext cx="5724000" cy="2628720"/>
          </a:xfrm>
          <a:prstGeom prst="rect">
            <a:avLst/>
          </a:prstGeom>
        </p:spPr>
      </p:pic>
      <p:sp>
        <p:nvSpPr>
          <p:cNvPr id="197" name="CustomShape 2"/>
          <p:cNvSpPr/>
          <p:nvPr/>
        </p:nvSpPr>
        <p:spPr>
          <a:xfrm>
            <a:off x="1897920" y="5760720"/>
            <a:ext cx="1393920" cy="365760"/>
          </a:xfrm>
          <a:prstGeom prst="donut">
            <a:avLst>
              <a:gd name="adj" fmla="val 1008"/>
            </a:avLst>
          </a:prstGeom>
          <a:solidFill>
            <a:srgbClr val="FF0000"/>
          </a:solidFill>
          <a:ln>
            <a:solidFill>
              <a:srgbClr val="808080"/>
            </a:solidFill>
          </a:ln>
        </p:spPr>
      </p:sp>
      <p:sp>
        <p:nvSpPr>
          <p:cNvPr id="198" name="TextShape 3"/>
          <p:cNvSpPr txBox="1"/>
          <p:nvPr/>
        </p:nvSpPr>
        <p:spPr>
          <a:xfrm>
            <a:off x="279360" y="1561320"/>
            <a:ext cx="9047520" cy="1444680"/>
          </a:xfrm>
          <a:prstGeom prst="rect">
            <a:avLst/>
          </a:prstGeom>
        </p:spPr>
        <p:txBody>
          <a:bodyPr wrap="none" lIns="90000" tIns="45000" rIns="90000" bIns="45000"/>
          <a:lstStyle/>
          <a:p>
            <a:pPr algn="just">
              <a:lnSpc>
                <a:spcPct val="100000"/>
              </a:lnSpc>
            </a:pPr>
            <a:r>
              <a:rPr lang="en-US" sz="1600" dirty="0" err="1"/>
              <a:t>Α</a:t>
            </a:r>
            <a:r>
              <a:rPr lang="en-US" sz="1600" dirty="0"/>
              <a:t>π</a:t>
            </a:r>
            <a:r>
              <a:rPr lang="en-US" sz="1600" dirty="0" err="1"/>
              <a:t>ό</a:t>
            </a:r>
            <a:r>
              <a:rPr lang="en-US" sz="1600" dirty="0"/>
              <a:t> </a:t>
            </a:r>
            <a:r>
              <a:rPr lang="en-US" sz="1600" dirty="0" err="1"/>
              <a:t>το</a:t>
            </a:r>
            <a:r>
              <a:rPr lang="en-US" sz="1600" dirty="0"/>
              <a:t> Select Window μπ</a:t>
            </a:r>
            <a:r>
              <a:rPr lang="en-US" sz="1600" dirty="0" err="1"/>
              <a:t>ορούμε</a:t>
            </a:r>
            <a:r>
              <a:rPr lang="en-US" sz="1600" dirty="0"/>
              <a:t> </a:t>
            </a:r>
            <a:r>
              <a:rPr lang="en-US" sz="1600" dirty="0" err="1"/>
              <a:t>ν</a:t>
            </a:r>
            <a:r>
              <a:rPr lang="en-US" sz="1600" dirty="0"/>
              <a:t>α </a:t>
            </a:r>
            <a:r>
              <a:rPr lang="en-US" sz="1600" dirty="0" err="1"/>
              <a:t>ε</a:t>
            </a:r>
            <a:r>
              <a:rPr lang="en-US" sz="1600" dirty="0"/>
              <a:t>π</a:t>
            </a:r>
            <a:r>
              <a:rPr lang="en-US" sz="1600" dirty="0" err="1"/>
              <a:t>ιλέξουμε</a:t>
            </a:r>
            <a:r>
              <a:rPr lang="en-US" sz="1600" dirty="0"/>
              <a:t> π</a:t>
            </a:r>
            <a:r>
              <a:rPr lang="en-US" sz="1600" dirty="0" err="1"/>
              <a:t>οιά</a:t>
            </a:r>
            <a:r>
              <a:rPr lang="en-US" sz="1600" dirty="0"/>
              <a:t> π</a:t>
            </a:r>
            <a:r>
              <a:rPr lang="en-US" sz="1600" dirty="0" err="1"/>
              <a:t>εριοχή</a:t>
            </a:r>
            <a:r>
              <a:rPr lang="en-US" sz="1600" dirty="0"/>
              <a:t> </a:t>
            </a:r>
            <a:r>
              <a:rPr lang="en-US" sz="1600" dirty="0" err="1"/>
              <a:t>της</a:t>
            </a:r>
            <a:r>
              <a:rPr lang="en-US" sz="1600" dirty="0"/>
              <a:t> </a:t>
            </a:r>
            <a:r>
              <a:rPr lang="en-US" sz="1600" dirty="0" err="1"/>
              <a:t>οθόνης</a:t>
            </a:r>
            <a:r>
              <a:rPr lang="en-US" sz="1600" dirty="0"/>
              <a:t> </a:t>
            </a:r>
            <a:r>
              <a:rPr lang="en-US" sz="1600" dirty="0" err="1"/>
              <a:t>θ</a:t>
            </a:r>
            <a:r>
              <a:rPr lang="en-US" sz="1600" dirty="0"/>
              <a:t>α </a:t>
            </a:r>
            <a:r>
              <a:rPr lang="en-US" sz="1600" dirty="0" err="1"/>
              <a:t>κ</a:t>
            </a:r>
            <a:r>
              <a:rPr lang="en-US" sz="1600" dirty="0"/>
              <a:t>α</a:t>
            </a:r>
            <a:r>
              <a:rPr lang="en-US" sz="1600" dirty="0" err="1"/>
              <a:t>τ</a:t>
            </a:r>
            <a:r>
              <a:rPr lang="en-US" sz="1600" dirty="0"/>
              <a:t>α</a:t>
            </a:r>
            <a:r>
              <a:rPr lang="en-US" sz="1600" dirty="0" err="1"/>
              <a:t>γράφετ</a:t>
            </a:r>
            <a:r>
              <a:rPr lang="en-US" sz="1600" dirty="0"/>
              <a:t>α</a:t>
            </a:r>
            <a:r>
              <a:rPr lang="en-US" sz="1600" dirty="0" err="1"/>
              <a:t>ι</a:t>
            </a:r>
            <a:r>
              <a:rPr lang="en-US" sz="1600" dirty="0"/>
              <a:t> </a:t>
            </a:r>
            <a:r>
              <a:rPr lang="en-US" sz="1600" dirty="0" err="1"/>
              <a:t>στο</a:t>
            </a:r>
            <a:r>
              <a:rPr lang="en-US" sz="1600" dirty="0"/>
              <a:t> video.</a:t>
            </a:r>
            <a:endParaRPr dirty="0"/>
          </a:p>
          <a:p>
            <a:pPr algn="just">
              <a:lnSpc>
                <a:spcPct val="100000"/>
              </a:lnSpc>
            </a:pPr>
            <a:r>
              <a:rPr lang="en-US" sz="1600" dirty="0" err="1"/>
              <a:t>Αφού</a:t>
            </a:r>
            <a:r>
              <a:rPr lang="en-US" sz="1600" dirty="0"/>
              <a:t> πα</a:t>
            </a:r>
            <a:r>
              <a:rPr lang="en-US" sz="1600" dirty="0" err="1"/>
              <a:t>τήσουμε</a:t>
            </a:r>
            <a:r>
              <a:rPr lang="en-US" sz="1600" dirty="0"/>
              <a:t> </a:t>
            </a:r>
            <a:r>
              <a:rPr lang="en-US" sz="1600" dirty="0" err="1"/>
              <a:t>το</a:t>
            </a:r>
            <a:r>
              <a:rPr lang="en-US" sz="1600" dirty="0"/>
              <a:t> Select Window, π</a:t>
            </a:r>
            <a:r>
              <a:rPr lang="en-US" sz="1600" dirty="0" err="1"/>
              <a:t>άμε</a:t>
            </a:r>
            <a:r>
              <a:rPr lang="en-US" sz="1600" dirty="0"/>
              <a:t> </a:t>
            </a:r>
            <a:r>
              <a:rPr lang="en-US" sz="1600" dirty="0" err="1"/>
              <a:t>το</a:t>
            </a:r>
            <a:r>
              <a:rPr lang="en-US" sz="1600" dirty="0"/>
              <a:t> mouse </a:t>
            </a:r>
            <a:r>
              <a:rPr lang="en-US" sz="1600" dirty="0" err="1"/>
              <a:t>μέσ</a:t>
            </a:r>
            <a:r>
              <a:rPr lang="en-US" sz="1600" dirty="0"/>
              <a:t>α </a:t>
            </a:r>
            <a:r>
              <a:rPr lang="en-US" sz="1600" dirty="0" err="1"/>
              <a:t>στη</a:t>
            </a:r>
            <a:r>
              <a:rPr lang="en-US" sz="1600" dirty="0"/>
              <a:t> </a:t>
            </a:r>
            <a:r>
              <a:rPr lang="en-US" sz="1600" dirty="0" err="1"/>
              <a:t>μικρή</a:t>
            </a:r>
            <a:r>
              <a:rPr lang="en-US" sz="1600" dirty="0"/>
              <a:t> </a:t>
            </a:r>
            <a:r>
              <a:rPr lang="en-US" sz="1600" dirty="0" err="1"/>
              <a:t>οθόνη</a:t>
            </a:r>
            <a:r>
              <a:rPr lang="en-US" sz="1600" dirty="0"/>
              <a:t> </a:t>
            </a:r>
            <a:r>
              <a:rPr lang="en-US" sz="1600" dirty="0" err="1"/>
              <a:t>του</a:t>
            </a:r>
            <a:r>
              <a:rPr lang="en-US" sz="1600" dirty="0"/>
              <a:t> </a:t>
            </a:r>
            <a:r>
              <a:rPr lang="en-US" sz="1600" dirty="0" smtClean="0"/>
              <a:t>πα</a:t>
            </a:r>
            <a:r>
              <a:rPr lang="en-US" sz="1600" dirty="0" err="1" smtClean="0"/>
              <a:t>ράθυρου</a:t>
            </a:r>
            <a:endParaRPr lang="en-US" sz="1600" dirty="0"/>
          </a:p>
          <a:p>
            <a:pPr algn="just">
              <a:lnSpc>
                <a:spcPct val="100000"/>
              </a:lnSpc>
            </a:pPr>
            <a:r>
              <a:rPr lang="en-US" sz="1600" dirty="0" err="1" smtClean="0"/>
              <a:t>RecordMyDesktop</a:t>
            </a:r>
            <a:r>
              <a:rPr lang="en-US" sz="1600" dirty="0" smtClean="0"/>
              <a:t> </a:t>
            </a:r>
            <a:r>
              <a:rPr lang="en-US" sz="1600" dirty="0" err="1"/>
              <a:t>κ</a:t>
            </a:r>
            <a:r>
              <a:rPr lang="en-US" sz="1600" dirty="0"/>
              <a:t>α</a:t>
            </a:r>
            <a:r>
              <a:rPr lang="en-US" sz="1600" dirty="0" err="1"/>
              <a:t>ι</a:t>
            </a:r>
            <a:r>
              <a:rPr lang="en-US" sz="1600" dirty="0"/>
              <a:t> </a:t>
            </a:r>
            <a:r>
              <a:rPr lang="en-US" sz="1600" dirty="0" err="1"/>
              <a:t>σύρρωντ</a:t>
            </a:r>
            <a:r>
              <a:rPr lang="en-US" sz="1600" dirty="0"/>
              <a:t>α</a:t>
            </a:r>
            <a:r>
              <a:rPr lang="en-US" sz="1600" dirty="0" err="1"/>
              <a:t>ς</a:t>
            </a:r>
            <a:r>
              <a:rPr lang="en-US" sz="1600" dirty="0"/>
              <a:t> </a:t>
            </a:r>
            <a:r>
              <a:rPr lang="en-US" sz="1600" dirty="0" err="1"/>
              <a:t>το</a:t>
            </a:r>
            <a:r>
              <a:rPr lang="en-US" sz="1600" dirty="0"/>
              <a:t> mouse </a:t>
            </a:r>
            <a:r>
              <a:rPr lang="en-US" sz="1600" dirty="0" err="1"/>
              <a:t>ε</a:t>
            </a:r>
            <a:r>
              <a:rPr lang="en-US" sz="1600" dirty="0"/>
              <a:t>π</a:t>
            </a:r>
            <a:r>
              <a:rPr lang="en-US" sz="1600" dirty="0" err="1"/>
              <a:t>ιλέγουμε</a:t>
            </a:r>
            <a:r>
              <a:rPr lang="en-US" sz="1600" dirty="0"/>
              <a:t> </a:t>
            </a:r>
            <a:r>
              <a:rPr lang="en-US" sz="1600" dirty="0" err="1"/>
              <a:t>την</a:t>
            </a:r>
            <a:r>
              <a:rPr lang="en-US" sz="1600" dirty="0"/>
              <a:t> π</a:t>
            </a:r>
            <a:r>
              <a:rPr lang="en-US" sz="1600" dirty="0" err="1"/>
              <a:t>εριοχή</a:t>
            </a:r>
            <a:r>
              <a:rPr lang="en-US" sz="1600" dirty="0"/>
              <a:t> </a:t>
            </a:r>
            <a:r>
              <a:rPr lang="en-US" sz="1600" dirty="0" err="1"/>
              <a:t>κ</a:t>
            </a:r>
            <a:r>
              <a:rPr lang="en-US" sz="1600" dirty="0"/>
              <a:t>α</a:t>
            </a:r>
            <a:r>
              <a:rPr lang="en-US" sz="1600" dirty="0" err="1"/>
              <a:t>τ</a:t>
            </a:r>
            <a:r>
              <a:rPr lang="en-US" sz="1600" dirty="0"/>
              <a:t>α</a:t>
            </a:r>
            <a:r>
              <a:rPr lang="en-US" sz="1600" dirty="0" err="1"/>
              <a:t>γρ</a:t>
            </a:r>
            <a:r>
              <a:rPr lang="en-US" sz="1600" dirty="0"/>
              <a:t>α</a:t>
            </a:r>
            <a:r>
              <a:rPr lang="en-US" sz="1600" dirty="0" err="1"/>
              <a:t>φής</a:t>
            </a:r>
            <a:r>
              <a:rPr lang="en-US" sz="1600" dirty="0"/>
              <a:t>.</a:t>
            </a:r>
            <a:endParaRPr dirty="0"/>
          </a:p>
          <a:p>
            <a:pPr algn="just">
              <a:lnSpc>
                <a:spcPct val="100000"/>
              </a:lnSpc>
            </a:pPr>
            <a:r>
              <a:rPr lang="en-US" sz="1600" dirty="0" err="1"/>
              <a:t>Στη</a:t>
            </a:r>
            <a:r>
              <a:rPr lang="en-US" sz="1600" dirty="0"/>
              <a:t> </a:t>
            </a:r>
            <a:r>
              <a:rPr lang="en-US" sz="1600" dirty="0" err="1"/>
              <a:t>συνέχει</a:t>
            </a:r>
            <a:r>
              <a:rPr lang="en-US" sz="1600" dirty="0"/>
              <a:t>α πα</a:t>
            </a:r>
            <a:r>
              <a:rPr lang="en-US" sz="1600" dirty="0" err="1"/>
              <a:t>τάμε</a:t>
            </a:r>
            <a:r>
              <a:rPr lang="en-US" sz="1600" dirty="0"/>
              <a:t> Record </a:t>
            </a:r>
            <a:r>
              <a:rPr lang="en-US" sz="1600" dirty="0" err="1"/>
              <a:t>κ</a:t>
            </a:r>
            <a:r>
              <a:rPr lang="en-US" sz="1600" dirty="0"/>
              <a:t>α</a:t>
            </a:r>
            <a:r>
              <a:rPr lang="en-US" sz="1600" dirty="0" err="1"/>
              <a:t>ι</a:t>
            </a:r>
            <a:r>
              <a:rPr lang="en-US" sz="1600" dirty="0"/>
              <a:t> </a:t>
            </a:r>
            <a:r>
              <a:rPr lang="en-US" sz="1600" dirty="0" err="1"/>
              <a:t>ότ</a:t>
            </a:r>
            <a:r>
              <a:rPr lang="en-US" sz="1600" dirty="0"/>
              <a:t>α</a:t>
            </a:r>
            <a:r>
              <a:rPr lang="en-US" sz="1600" dirty="0" err="1"/>
              <a:t>ν</a:t>
            </a:r>
            <a:r>
              <a:rPr lang="en-US" sz="1600" dirty="0"/>
              <a:t> </a:t>
            </a:r>
            <a:r>
              <a:rPr lang="en-US" sz="1600" dirty="0" err="1"/>
              <a:t>θέλουμε</a:t>
            </a:r>
            <a:r>
              <a:rPr lang="en-US" sz="1600" dirty="0"/>
              <a:t> </a:t>
            </a:r>
            <a:r>
              <a:rPr lang="en-US" sz="1600" dirty="0" err="1"/>
              <a:t>ν</a:t>
            </a:r>
            <a:r>
              <a:rPr lang="en-US" sz="1600" dirty="0"/>
              <a:t>α </a:t>
            </a:r>
            <a:r>
              <a:rPr lang="en-US" sz="1600" dirty="0" err="1"/>
              <a:t>στ</a:t>
            </a:r>
            <a:r>
              <a:rPr lang="en-US" sz="1600" dirty="0"/>
              <a:t>αμα</a:t>
            </a:r>
            <a:r>
              <a:rPr lang="en-US" sz="1600" dirty="0" err="1"/>
              <a:t>τήσουμε</a:t>
            </a:r>
            <a:r>
              <a:rPr lang="en-US" sz="1600" dirty="0"/>
              <a:t> π</a:t>
            </a:r>
            <a:r>
              <a:rPr lang="en-US" sz="1600" dirty="0" err="1"/>
              <a:t>άμε</a:t>
            </a:r>
            <a:r>
              <a:rPr lang="en-US" sz="1600" dirty="0"/>
              <a:t> </a:t>
            </a:r>
            <a:r>
              <a:rPr lang="en-US" sz="1600" dirty="0" err="1"/>
              <a:t>το</a:t>
            </a:r>
            <a:r>
              <a:rPr lang="en-US" sz="1600" dirty="0"/>
              <a:t> mouse </a:t>
            </a:r>
            <a:r>
              <a:rPr lang="en-US" sz="1600" dirty="0" err="1"/>
              <a:t>στο</a:t>
            </a:r>
            <a:r>
              <a:rPr lang="en-US" sz="1600" dirty="0"/>
              <a:t> </a:t>
            </a:r>
            <a:r>
              <a:rPr lang="en-US" sz="1600" dirty="0" err="1"/>
              <a:t>κόκκινο</a:t>
            </a:r>
            <a:r>
              <a:rPr lang="en-US" sz="1600" dirty="0"/>
              <a:t> </a:t>
            </a:r>
            <a:r>
              <a:rPr lang="en-US" sz="1600" dirty="0" err="1" smtClean="0"/>
              <a:t>εικονίδιο</a:t>
            </a:r>
            <a:endParaRPr lang="en-US" sz="1600" dirty="0"/>
          </a:p>
          <a:p>
            <a:pPr algn="just">
              <a:lnSpc>
                <a:spcPct val="100000"/>
              </a:lnSpc>
            </a:pPr>
            <a:r>
              <a:rPr lang="en-US" sz="1600" dirty="0" err="1" smtClean="0"/>
              <a:t>στην</a:t>
            </a:r>
            <a:r>
              <a:rPr lang="en-US" sz="1600" dirty="0" smtClean="0"/>
              <a:t> </a:t>
            </a:r>
            <a:r>
              <a:rPr lang="en-US" sz="1600" dirty="0"/>
              <a:t>π</a:t>
            </a:r>
            <a:r>
              <a:rPr lang="en-US" sz="1600" dirty="0" err="1"/>
              <a:t>άνω</a:t>
            </a:r>
            <a:r>
              <a:rPr lang="en-US" sz="1600" dirty="0"/>
              <a:t> μπ</a:t>
            </a:r>
            <a:r>
              <a:rPr lang="en-US" sz="1600" dirty="0" err="1"/>
              <a:t>άρ</a:t>
            </a:r>
            <a:r>
              <a:rPr lang="en-US" sz="1600" dirty="0"/>
              <a:t>α </a:t>
            </a:r>
            <a:r>
              <a:rPr lang="en-US" sz="1600" dirty="0" err="1"/>
              <a:t>κ</a:t>
            </a:r>
            <a:r>
              <a:rPr lang="en-US" sz="1600" dirty="0"/>
              <a:t>α</a:t>
            </a:r>
            <a:r>
              <a:rPr lang="en-US" sz="1600" dirty="0" err="1"/>
              <a:t>ι</a:t>
            </a:r>
            <a:r>
              <a:rPr lang="en-US" sz="1600" dirty="0"/>
              <a:t> </a:t>
            </a:r>
            <a:r>
              <a:rPr lang="en-US" sz="1600" dirty="0" err="1"/>
              <a:t>κάνουμε</a:t>
            </a:r>
            <a:r>
              <a:rPr lang="en-US" sz="1600" dirty="0"/>
              <a:t> </a:t>
            </a:r>
            <a:r>
              <a:rPr lang="en-US" sz="1600" dirty="0" err="1"/>
              <a:t>την</a:t>
            </a:r>
            <a:r>
              <a:rPr lang="en-US" sz="1600" dirty="0"/>
              <a:t> α</a:t>
            </a:r>
            <a:r>
              <a:rPr lang="en-US" sz="1600" dirty="0" err="1"/>
              <a:t>νάλογη</a:t>
            </a:r>
            <a:r>
              <a:rPr lang="en-US" sz="1600" dirty="0"/>
              <a:t> </a:t>
            </a:r>
            <a:r>
              <a:rPr lang="en-US" sz="1600" dirty="0" err="1"/>
              <a:t>ε</a:t>
            </a:r>
            <a:r>
              <a:rPr lang="en-US" sz="1600" dirty="0"/>
              <a:t>π</a:t>
            </a:r>
            <a:r>
              <a:rPr lang="en-US" sz="1600" dirty="0" err="1"/>
              <a:t>ιλογή</a:t>
            </a:r>
            <a:r>
              <a:rPr lang="en-US" sz="1600" dirty="0"/>
              <a:t>.</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latin typeface="Arial"/>
                <a:cs typeface="Arial"/>
              </a:rPr>
              <a:t> </a:t>
            </a:r>
            <a:r>
              <a:rPr lang="el-GR" sz="2800" b="1" dirty="0" smtClean="0">
                <a:latin typeface="Arial"/>
                <a:cs typeface="Arial"/>
              </a:rPr>
              <a:t>Επικοινωνία του χρήστη με το λειτουργικό σύστημα</a:t>
            </a:r>
            <a:endParaRPr lang="en-US" sz="2800" b="1" dirty="0">
              <a:latin typeface="Arial"/>
              <a:cs typeface="Arial"/>
            </a:endParaRPr>
          </a:p>
        </p:txBody>
      </p:sp>
      <p:sp>
        <p:nvSpPr>
          <p:cNvPr id="3" name="Content Placeholder 2"/>
          <p:cNvSpPr>
            <a:spLocks noGrp="1"/>
          </p:cNvSpPr>
          <p:nvPr>
            <p:ph idx="4294967295"/>
          </p:nvPr>
        </p:nvSpPr>
        <p:spPr>
          <a:xfrm>
            <a:off x="504031" y="1763925"/>
            <a:ext cx="9072563" cy="4989036"/>
          </a:xfrm>
          <a:prstGeom prst="rect">
            <a:avLst/>
          </a:prstGeom>
        </p:spPr>
        <p:txBody>
          <a:bodyPr wrap="square" lIns="100794" tIns="50397" rIns="100794" bIns="50397">
            <a:normAutofit/>
          </a:bodyPr>
          <a:lstStyle/>
          <a:p>
            <a:pPr algn="just"/>
            <a:r>
              <a:rPr lang="el-GR" sz="2000" dirty="0">
                <a:latin typeface="Arial"/>
                <a:cs typeface="Arial"/>
              </a:rPr>
              <a:t>Ο χρήστης μπορεί να επικοινωνήσει με το λειτουργικό σύστημα μέσω ενός γραφικού περιβάλλοντος (</a:t>
            </a:r>
            <a:r>
              <a:rPr lang="en-GB" sz="2000" dirty="0">
                <a:latin typeface="Arial"/>
                <a:cs typeface="Arial"/>
              </a:rPr>
              <a:t>Graphical User Interface - GUI, </a:t>
            </a:r>
            <a:r>
              <a:rPr lang="el-GR" sz="2000" dirty="0">
                <a:latin typeface="Arial"/>
                <a:cs typeface="Arial"/>
              </a:rPr>
              <a:t>π.χ. </a:t>
            </a:r>
            <a:r>
              <a:rPr lang="en-GB" sz="2000" dirty="0">
                <a:latin typeface="Arial"/>
                <a:cs typeface="Arial"/>
              </a:rPr>
              <a:t>Windows</a:t>
            </a:r>
            <a:r>
              <a:rPr lang="el-GR" sz="2000" dirty="0">
                <a:latin typeface="Arial"/>
                <a:cs typeface="Arial"/>
              </a:rPr>
              <a:t>),</a:t>
            </a:r>
            <a:r>
              <a:rPr lang="en-GB" sz="2000" dirty="0">
                <a:latin typeface="Arial"/>
                <a:cs typeface="Arial"/>
              </a:rPr>
              <a:t> </a:t>
            </a:r>
            <a:r>
              <a:rPr lang="el-GR" sz="2000" dirty="0">
                <a:latin typeface="Arial"/>
                <a:cs typeface="Arial"/>
              </a:rPr>
              <a:t>είτε μέσω ενός τερματικού </a:t>
            </a:r>
            <a:r>
              <a:rPr lang="en-GB" sz="2000" dirty="0">
                <a:latin typeface="Arial"/>
                <a:cs typeface="Arial"/>
              </a:rPr>
              <a:t>(terminal)</a:t>
            </a:r>
            <a:r>
              <a:rPr lang="el-GR" sz="2000" dirty="0">
                <a:latin typeface="Arial"/>
                <a:cs typeface="Arial"/>
              </a:rPr>
              <a:t> μέσα στο οποίο γράφει εντολές που πρέπει να εκτελέσει το λειτουργικό σύστημα.</a:t>
            </a:r>
          </a:p>
          <a:p>
            <a:pPr algn="just"/>
            <a:endParaRPr lang="el-GR" sz="2000" dirty="0">
              <a:latin typeface="Arial"/>
              <a:cs typeface="Arial"/>
            </a:endParaRPr>
          </a:p>
          <a:p>
            <a:pPr algn="just"/>
            <a:r>
              <a:rPr lang="el-GR" sz="2000" dirty="0">
                <a:latin typeface="Arial"/>
                <a:cs typeface="Arial"/>
              </a:rPr>
              <a:t>Οι παραπάνω οδηγίες, είτε είναι </a:t>
            </a:r>
            <a:r>
              <a:rPr lang="en-GB" sz="2000" dirty="0">
                <a:latin typeface="Arial"/>
                <a:cs typeface="Arial"/>
              </a:rPr>
              <a:t>clicks </a:t>
            </a:r>
            <a:r>
              <a:rPr lang="el-GR" sz="2000" dirty="0">
                <a:latin typeface="Arial"/>
                <a:cs typeface="Arial"/>
              </a:rPr>
              <a:t>με το ποντίκι σε ένα γραφικό περιβάλλον με παράθυρα  είτε γράφονται στο </a:t>
            </a:r>
            <a:r>
              <a:rPr lang="en-GB" sz="2000" dirty="0">
                <a:latin typeface="Arial"/>
                <a:cs typeface="Arial"/>
              </a:rPr>
              <a:t>terminal </a:t>
            </a:r>
            <a:r>
              <a:rPr lang="el-GR" sz="2000" dirty="0">
                <a:latin typeface="Arial"/>
                <a:cs typeface="Arial"/>
              </a:rPr>
              <a:t>σε ανθρώπινη γλώσσα, πρέπει να μεταφραστούν σε μιά άλλη γλώσσα που καταλαβαίνει ο υπολογιστής. Αφού ο υπολογιστής εκτελέσει τις εντολές του, θα παράξει κάποια αποτελέσματα. Αυτά πρέπει να παρουσιαστούν στον χρήστη με ένα τρόπο που να τα καταλαβαίνει. Τον ρόλο αυτό του «διερμηνέα» μεταξύ των ανθρώπων και του υπολογιστή τον αναλαμβάνει το «κέλυφος» (</a:t>
            </a:r>
            <a:r>
              <a:rPr lang="en-GB" sz="2000" dirty="0">
                <a:latin typeface="Arial"/>
                <a:cs typeface="Arial"/>
              </a:rPr>
              <a:t>shell</a:t>
            </a:r>
            <a:r>
              <a:rPr lang="el-GR" sz="2000" dirty="0">
                <a:latin typeface="Arial"/>
                <a:cs typeface="Arial"/>
              </a:rPr>
              <a:t>).</a:t>
            </a:r>
          </a:p>
        </p:txBody>
      </p:sp>
    </p:spTree>
    <p:extLst>
      <p:ext uri="{BB962C8B-B14F-4D97-AF65-F5344CB8AC3E}">
        <p14:creationId xmlns:p14="http://schemas.microsoft.com/office/powerpoint/2010/main" val="356930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latin typeface="Arial"/>
                <a:cs typeface="Arial"/>
              </a:rPr>
              <a:t> </a:t>
            </a:r>
            <a:r>
              <a:rPr lang="el-GR" sz="2800" b="1" dirty="0" smtClean="0">
                <a:latin typeface="Arial"/>
                <a:cs typeface="Arial"/>
              </a:rPr>
              <a:t>Επικοινωνία του χρήστη με το λειτουργικό σύστημα</a:t>
            </a:r>
            <a:endParaRPr lang="en-US" sz="2800" b="1" dirty="0">
              <a:latin typeface="Arial"/>
              <a:cs typeface="Arial"/>
            </a:endParaRPr>
          </a:p>
        </p:txBody>
      </p:sp>
      <p:sp>
        <p:nvSpPr>
          <p:cNvPr id="3" name="Content Placeholder 2"/>
          <p:cNvSpPr>
            <a:spLocks noGrp="1"/>
          </p:cNvSpPr>
          <p:nvPr>
            <p:ph idx="4294967295"/>
          </p:nvPr>
        </p:nvSpPr>
        <p:spPr>
          <a:xfrm>
            <a:off x="504031" y="1763925"/>
            <a:ext cx="9072563" cy="4989036"/>
          </a:xfrm>
          <a:prstGeom prst="rect">
            <a:avLst/>
          </a:prstGeom>
        </p:spPr>
        <p:txBody>
          <a:bodyPr wrap="square" lIns="100794" tIns="50397" rIns="100794" bIns="50397">
            <a:normAutofit/>
          </a:bodyPr>
          <a:lstStyle/>
          <a:p>
            <a:pPr marL="440975" algn="just"/>
            <a:r>
              <a:rPr lang="en-US" sz="2000" dirty="0">
                <a:latin typeface="Arial"/>
                <a:cs typeface="Arial"/>
              </a:rPr>
              <a:t>Graphical shells</a:t>
            </a:r>
            <a:r>
              <a:rPr lang="el-GR" sz="2000" dirty="0">
                <a:latin typeface="Arial"/>
                <a:cs typeface="Arial"/>
              </a:rPr>
              <a:t>. Στο </a:t>
            </a:r>
            <a:r>
              <a:rPr lang="en-GB" sz="2000" dirty="0">
                <a:latin typeface="Arial"/>
                <a:cs typeface="Arial"/>
              </a:rPr>
              <a:t>Unix, </a:t>
            </a:r>
            <a:r>
              <a:rPr lang="el-GR" sz="2000" dirty="0">
                <a:latin typeface="Arial"/>
                <a:cs typeface="Arial"/>
              </a:rPr>
              <a:t>τα πιο διαδεδομένα είναι </a:t>
            </a:r>
            <a:r>
              <a:rPr lang="el-GR" sz="2000" dirty="0" smtClean="0">
                <a:latin typeface="Arial"/>
                <a:cs typeface="Arial"/>
              </a:rPr>
              <a:t>τα </a:t>
            </a:r>
            <a:r>
              <a:rPr lang="en-GB" sz="2000" dirty="0" smtClean="0">
                <a:latin typeface="Arial"/>
                <a:cs typeface="Arial"/>
              </a:rPr>
              <a:t>GNOME</a:t>
            </a:r>
            <a:r>
              <a:rPr lang="en-GB" sz="2000" dirty="0">
                <a:latin typeface="Arial"/>
                <a:cs typeface="Arial"/>
              </a:rPr>
              <a:t> </a:t>
            </a:r>
            <a:r>
              <a:rPr lang="en-GB" sz="2000" smtClean="0">
                <a:latin typeface="Arial"/>
                <a:cs typeface="Arial"/>
              </a:rPr>
              <a:t>&amp; KDE. </a:t>
            </a:r>
            <a:r>
              <a:rPr lang="en-GB" sz="2000" dirty="0">
                <a:latin typeface="Arial"/>
                <a:cs typeface="Arial"/>
              </a:rPr>
              <a:t>T</a:t>
            </a:r>
            <a:r>
              <a:rPr lang="el-GR" sz="2000" dirty="0">
                <a:latin typeface="Arial"/>
                <a:cs typeface="Arial"/>
              </a:rPr>
              <a:t>ο </a:t>
            </a:r>
            <a:r>
              <a:rPr lang="en-GB" sz="2000" dirty="0">
                <a:latin typeface="Arial"/>
                <a:cs typeface="Arial"/>
              </a:rPr>
              <a:t>graphical shell </a:t>
            </a:r>
            <a:r>
              <a:rPr lang="el-GR" sz="2000" dirty="0">
                <a:latin typeface="Arial"/>
                <a:cs typeface="Arial"/>
              </a:rPr>
              <a:t>βασίζεται σε ένα σύστημα διαχείρισης γραφικών παραθύρων που ονομάζεται </a:t>
            </a:r>
            <a:r>
              <a:rPr lang="en-GB" sz="2000" dirty="0">
                <a:latin typeface="Arial"/>
                <a:cs typeface="Arial"/>
              </a:rPr>
              <a:t>X Window System </a:t>
            </a:r>
            <a:r>
              <a:rPr lang="el-GR" sz="2000" dirty="0">
                <a:latin typeface="Arial"/>
                <a:cs typeface="Arial"/>
              </a:rPr>
              <a:t>ή Χ11</a:t>
            </a:r>
            <a:r>
              <a:rPr lang="en-GB" sz="2000" dirty="0">
                <a:latin typeface="Arial"/>
                <a:cs typeface="Arial"/>
              </a:rPr>
              <a:t>.</a:t>
            </a:r>
            <a:r>
              <a:rPr lang="el-GR" sz="2000" dirty="0">
                <a:latin typeface="Arial"/>
                <a:cs typeface="Arial"/>
              </a:rPr>
              <a:t> Το Χ διαχειρίζεται τον σχεδιασμό και μετακίνηση των παραθύρων στην οθόνη και επίσης επιτρέπει την αλληλεπίδραση με το ποντίκι και το πληκτρολόγιο. </a:t>
            </a:r>
            <a:endParaRPr lang="en-GB" sz="2000" dirty="0">
              <a:latin typeface="Arial"/>
              <a:cs typeface="Arial"/>
            </a:endParaRPr>
          </a:p>
          <a:p>
            <a:pPr marL="440975" algn="just"/>
            <a:endParaRPr lang="el-GR" sz="2000" dirty="0">
              <a:latin typeface="Arial"/>
              <a:cs typeface="Arial"/>
            </a:endParaRPr>
          </a:p>
          <a:p>
            <a:pPr marL="440975" algn="just"/>
            <a:r>
              <a:rPr lang="en-GB" sz="2000" dirty="0">
                <a:latin typeface="Arial"/>
                <a:cs typeface="Arial"/>
              </a:rPr>
              <a:t>Command Line Interpreters (CLIs)</a:t>
            </a:r>
            <a:r>
              <a:rPr lang="el-GR" sz="2000" dirty="0">
                <a:latin typeface="Arial"/>
                <a:cs typeface="Arial"/>
              </a:rPr>
              <a:t>. Τα πιο γνωστά </a:t>
            </a:r>
            <a:r>
              <a:rPr lang="en-GB" sz="2000" dirty="0">
                <a:latin typeface="Arial"/>
                <a:cs typeface="Arial"/>
              </a:rPr>
              <a:t>shells </a:t>
            </a:r>
            <a:r>
              <a:rPr lang="el-GR" sz="2000" dirty="0">
                <a:latin typeface="Arial"/>
                <a:cs typeface="Arial"/>
              </a:rPr>
              <a:t>αυτού του τύπου είναι</a:t>
            </a:r>
            <a:r>
              <a:rPr lang="en-GB" sz="2000" dirty="0">
                <a:latin typeface="Arial"/>
                <a:cs typeface="Arial"/>
              </a:rPr>
              <a:t>:</a:t>
            </a:r>
          </a:p>
          <a:p>
            <a:pPr marL="1224850" indent="-342900" algn="just">
              <a:buFont typeface="Arial"/>
              <a:buChar char="•"/>
            </a:pPr>
            <a:r>
              <a:rPr lang="en-GB" sz="2000" dirty="0" err="1">
                <a:latin typeface="Arial"/>
                <a:cs typeface="Arial"/>
              </a:rPr>
              <a:t>sh</a:t>
            </a:r>
            <a:r>
              <a:rPr lang="en-GB" sz="2000" dirty="0">
                <a:latin typeface="Arial"/>
                <a:cs typeface="Arial"/>
              </a:rPr>
              <a:t> (Bourne Shell)</a:t>
            </a:r>
          </a:p>
          <a:p>
            <a:pPr marL="1224850" indent="-342900" algn="just">
              <a:buFont typeface="Arial"/>
              <a:buChar char="•"/>
            </a:pPr>
            <a:r>
              <a:rPr lang="en-GB" sz="2000" dirty="0" err="1">
                <a:latin typeface="Arial"/>
                <a:cs typeface="Arial"/>
              </a:rPr>
              <a:t>csh</a:t>
            </a:r>
            <a:r>
              <a:rPr lang="en-GB" sz="2000" dirty="0">
                <a:latin typeface="Arial"/>
                <a:cs typeface="Arial"/>
              </a:rPr>
              <a:t> (C Shell)</a:t>
            </a:r>
          </a:p>
          <a:p>
            <a:pPr marL="1224850" indent="-342900" algn="just">
              <a:buFont typeface="Arial"/>
              <a:buChar char="•"/>
            </a:pPr>
            <a:r>
              <a:rPr lang="en-GB" sz="2000" b="1" u="sng" dirty="0">
                <a:latin typeface="Arial"/>
                <a:cs typeface="Arial"/>
              </a:rPr>
              <a:t>Bash (Bourne again shell)</a:t>
            </a:r>
          </a:p>
          <a:p>
            <a:pPr marL="440975" algn="just"/>
            <a:endParaRPr lang="en-GB" sz="2400" dirty="0">
              <a:latin typeface="Arial"/>
              <a:cs typeface="Arial"/>
            </a:endParaRPr>
          </a:p>
        </p:txBody>
      </p:sp>
    </p:spTree>
    <p:extLst>
      <p:ext uri="{BB962C8B-B14F-4D97-AF65-F5344CB8AC3E}">
        <p14:creationId xmlns:p14="http://schemas.microsoft.com/office/powerpoint/2010/main" val="274991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smtClean="0">
                <a:latin typeface="Arial"/>
                <a:cs typeface="Arial"/>
              </a:rPr>
              <a:t>GNU project</a:t>
            </a:r>
            <a:endParaRPr lang="en-US" sz="2800" b="1" dirty="0">
              <a:latin typeface="Arial"/>
              <a:cs typeface="Arial"/>
            </a:endParaRPr>
          </a:p>
        </p:txBody>
      </p:sp>
      <p:sp>
        <p:nvSpPr>
          <p:cNvPr id="3" name="Content Placeholder 2"/>
          <p:cNvSpPr>
            <a:spLocks noGrp="1"/>
          </p:cNvSpPr>
          <p:nvPr>
            <p:ph idx="4294967295"/>
          </p:nvPr>
        </p:nvSpPr>
        <p:spPr>
          <a:xfrm>
            <a:off x="504031" y="1285145"/>
            <a:ext cx="9072563" cy="3628644"/>
          </a:xfrm>
          <a:prstGeom prst="rect">
            <a:avLst/>
          </a:prstGeom>
        </p:spPr>
        <p:txBody>
          <a:bodyPr wrap="square" lIns="100794" tIns="50397" rIns="100794" bIns="50397">
            <a:normAutofit fontScale="92500" lnSpcReduction="20000"/>
          </a:bodyPr>
          <a:lstStyle/>
          <a:p>
            <a:pPr algn="just"/>
            <a:r>
              <a:rPr lang="en-US" sz="2000" dirty="0">
                <a:latin typeface="Arial"/>
                <a:cs typeface="Arial"/>
              </a:rPr>
              <a:t>To </a:t>
            </a:r>
            <a:r>
              <a:rPr lang="el-GR" sz="2000" dirty="0">
                <a:latin typeface="Arial"/>
                <a:cs typeface="Arial"/>
              </a:rPr>
              <a:t>1983, </a:t>
            </a:r>
            <a:r>
              <a:rPr lang="en-GB" sz="2000" dirty="0">
                <a:latin typeface="Arial"/>
                <a:cs typeface="Arial"/>
              </a:rPr>
              <a:t>o Richard Stallman </a:t>
            </a:r>
            <a:r>
              <a:rPr lang="el-GR" sz="2000" dirty="0">
                <a:latin typeface="Arial"/>
                <a:cs typeface="Arial"/>
              </a:rPr>
              <a:t>ξεκίνησε το </a:t>
            </a:r>
            <a:r>
              <a:rPr lang="en-GB" sz="2000" dirty="0">
                <a:latin typeface="Arial"/>
                <a:cs typeface="Arial"/>
              </a:rPr>
              <a:t>GNU project </a:t>
            </a:r>
            <a:r>
              <a:rPr lang="el-GR" sz="2000" dirty="0">
                <a:latin typeface="Arial"/>
                <a:cs typeface="Arial"/>
              </a:rPr>
              <a:t>που σκοπό είχε να δημιουργήσει ένα ελεύθερο λειτουργικό σύστημα του οποίου τον κώδικα μπορούσε να </a:t>
            </a:r>
            <a:r>
              <a:rPr lang="el-GR" sz="2000" b="1" u="sng" dirty="0" smtClean="0">
                <a:latin typeface="Arial"/>
                <a:cs typeface="Arial"/>
              </a:rPr>
              <a:t>διαβάσει</a:t>
            </a:r>
            <a:r>
              <a:rPr lang="el-GR" sz="2000" dirty="0" smtClean="0">
                <a:latin typeface="Arial"/>
                <a:cs typeface="Arial"/>
              </a:rPr>
              <a:t>, </a:t>
            </a:r>
            <a:r>
              <a:rPr lang="el-GR" sz="2000" dirty="0">
                <a:latin typeface="Arial"/>
                <a:cs typeface="Arial"/>
              </a:rPr>
              <a:t>να </a:t>
            </a:r>
            <a:r>
              <a:rPr lang="el-GR" sz="2000" b="1" u="sng" dirty="0">
                <a:latin typeface="Arial"/>
                <a:cs typeface="Arial"/>
              </a:rPr>
              <a:t>τροποποιήσει </a:t>
            </a:r>
            <a:r>
              <a:rPr lang="el-GR" sz="2000" dirty="0">
                <a:latin typeface="Arial"/>
                <a:cs typeface="Arial"/>
              </a:rPr>
              <a:t>και να </a:t>
            </a:r>
            <a:r>
              <a:rPr lang="el-GR" sz="2000" b="1" u="sng" dirty="0" smtClean="0">
                <a:latin typeface="Arial"/>
                <a:cs typeface="Arial"/>
              </a:rPr>
              <a:t>επανακυκλοφορίσει ΔΩΡΕΑΝ</a:t>
            </a:r>
            <a:r>
              <a:rPr lang="el-GR" sz="2000" dirty="0" smtClean="0">
                <a:latin typeface="Arial"/>
                <a:cs typeface="Arial"/>
              </a:rPr>
              <a:t> </a:t>
            </a:r>
            <a:r>
              <a:rPr lang="el-GR" sz="2000" dirty="0">
                <a:latin typeface="Arial"/>
                <a:cs typeface="Arial"/>
              </a:rPr>
              <a:t>ο καθένας. Έτσι, δεν θα υπήρχαν μυστικά και κρυφές λειτουργίες εν αγνοία του χρήστη. </a:t>
            </a:r>
            <a:r>
              <a:rPr lang="el-GR" sz="2000" dirty="0" smtClean="0">
                <a:latin typeface="Arial"/>
                <a:cs typeface="Arial"/>
              </a:rPr>
              <a:t>Αυτού </a:t>
            </a:r>
            <a:r>
              <a:rPr lang="el-GR" sz="2000" smtClean="0">
                <a:latin typeface="Arial"/>
                <a:cs typeface="Arial"/>
              </a:rPr>
              <a:t>του </a:t>
            </a:r>
            <a:r>
              <a:rPr lang="el-GR" sz="2000" smtClean="0">
                <a:latin typeface="Arial"/>
                <a:cs typeface="Arial"/>
              </a:rPr>
              <a:t>τύπου </a:t>
            </a:r>
            <a:r>
              <a:rPr lang="el-GR" sz="2000" dirty="0">
                <a:latin typeface="Arial"/>
                <a:cs typeface="Arial"/>
              </a:rPr>
              <a:t>το </a:t>
            </a:r>
            <a:r>
              <a:rPr lang="en-GB" sz="2000" dirty="0">
                <a:latin typeface="Arial"/>
                <a:cs typeface="Arial"/>
              </a:rPr>
              <a:t>software </a:t>
            </a:r>
            <a:r>
              <a:rPr lang="el-GR" sz="2000" dirty="0">
                <a:latin typeface="Arial"/>
                <a:cs typeface="Arial"/>
              </a:rPr>
              <a:t>γίνεται διαθέσιμο υπό μια συγκεκριμένη άδεια που ονομάζεται </a:t>
            </a:r>
            <a:r>
              <a:rPr lang="en-GB" sz="2000" dirty="0">
                <a:latin typeface="Arial"/>
                <a:cs typeface="Arial"/>
              </a:rPr>
              <a:t>General Public License (GPL), </a:t>
            </a:r>
            <a:r>
              <a:rPr lang="el-GR" sz="2000" dirty="0">
                <a:latin typeface="Arial"/>
                <a:cs typeface="Arial"/>
              </a:rPr>
              <a:t>την οποία χρησιμοποιούν τα περισσότερα ελεύθερα λογισμικά.</a:t>
            </a:r>
          </a:p>
          <a:p>
            <a:pPr algn="just"/>
            <a:endParaRPr lang="el-GR" sz="2000" dirty="0">
              <a:latin typeface="Arial"/>
              <a:cs typeface="Arial"/>
            </a:endParaRPr>
          </a:p>
          <a:p>
            <a:pPr algn="just"/>
            <a:r>
              <a:rPr lang="el-GR" sz="2000" dirty="0">
                <a:latin typeface="Arial"/>
                <a:cs typeface="Arial"/>
              </a:rPr>
              <a:t>Το </a:t>
            </a:r>
            <a:r>
              <a:rPr lang="en-GB" sz="2000" dirty="0">
                <a:latin typeface="Arial"/>
                <a:cs typeface="Arial"/>
              </a:rPr>
              <a:t>GNU project </a:t>
            </a:r>
            <a:r>
              <a:rPr lang="el-GR" sz="2000" dirty="0">
                <a:latin typeface="Arial"/>
                <a:cs typeface="Arial"/>
              </a:rPr>
              <a:t>έχει δημιουργήσει πολλά (&gt;300) ελεύθερα προγράμματα</a:t>
            </a:r>
            <a:r>
              <a:rPr lang="el-GR" sz="2000" dirty="0" smtClean="0">
                <a:latin typeface="Arial"/>
                <a:cs typeface="Arial"/>
              </a:rPr>
              <a:t>.</a:t>
            </a:r>
          </a:p>
          <a:p>
            <a:pPr algn="just"/>
            <a:endParaRPr lang="el-GR" sz="2000" dirty="0">
              <a:latin typeface="Arial"/>
              <a:cs typeface="Arial"/>
            </a:endParaRPr>
          </a:p>
          <a:p>
            <a:pPr algn="just"/>
            <a:r>
              <a:rPr lang="el-GR" sz="2000" dirty="0" smtClean="0">
                <a:latin typeface="Arial"/>
                <a:cs typeface="Arial"/>
              </a:rPr>
              <a:t>Σχεδόν ότι πρόγραμμα υπήρχε στο </a:t>
            </a:r>
            <a:r>
              <a:rPr lang="en-GB" sz="2000" dirty="0" smtClean="0">
                <a:latin typeface="Arial"/>
                <a:cs typeface="Arial"/>
              </a:rPr>
              <a:t>UNIX </a:t>
            </a:r>
            <a:r>
              <a:rPr lang="el-GR" sz="2000" dirty="0" smtClean="0">
                <a:latin typeface="Arial"/>
                <a:cs typeface="Arial"/>
              </a:rPr>
              <a:t>γράφηκε ξανά ως ανοικτό λογισμικό</a:t>
            </a:r>
            <a:r>
              <a:rPr lang="en-GB" sz="2000" dirty="0" smtClean="0">
                <a:latin typeface="Arial"/>
                <a:cs typeface="Arial"/>
              </a:rPr>
              <a:t>  </a:t>
            </a:r>
            <a:r>
              <a:rPr lang="el-GR" sz="2000" dirty="0" smtClean="0">
                <a:latin typeface="Arial"/>
                <a:cs typeface="Arial"/>
              </a:rPr>
              <a:t>από το </a:t>
            </a:r>
            <a:r>
              <a:rPr lang="en-GB" sz="2000" dirty="0" smtClean="0">
                <a:latin typeface="Arial"/>
                <a:cs typeface="Arial"/>
              </a:rPr>
              <a:t>GNU project</a:t>
            </a:r>
            <a:r>
              <a:rPr lang="el-GR" sz="2000" dirty="0" smtClean="0">
                <a:latin typeface="Arial"/>
                <a:cs typeface="Arial"/>
              </a:rPr>
              <a:t>.</a:t>
            </a:r>
          </a:p>
          <a:p>
            <a:pPr algn="just"/>
            <a:endParaRPr lang="el-GR" sz="2000" dirty="0">
              <a:latin typeface="Arial"/>
              <a:cs typeface="Arial"/>
            </a:endParaRPr>
          </a:p>
          <a:p>
            <a:pPr algn="just"/>
            <a:r>
              <a:rPr lang="el-GR" sz="2000" dirty="0" smtClean="0">
                <a:latin typeface="Arial"/>
                <a:cs typeface="Arial"/>
              </a:rPr>
              <a:t>Η μεγαλύτερη επιτυχία τους ήταν ένας </a:t>
            </a:r>
            <a:r>
              <a:rPr lang="en-GB" sz="2000" dirty="0" smtClean="0">
                <a:latin typeface="Arial"/>
                <a:cs typeface="Arial"/>
              </a:rPr>
              <a:t>C compiler, </a:t>
            </a:r>
            <a:r>
              <a:rPr lang="el-GR" sz="2000" dirty="0" smtClean="0">
                <a:latin typeface="Arial"/>
                <a:cs typeface="Arial"/>
              </a:rPr>
              <a:t>το </a:t>
            </a:r>
            <a:r>
              <a:rPr lang="en-GB" sz="2000" dirty="0" err="1" smtClean="0">
                <a:latin typeface="Arial"/>
                <a:cs typeface="Arial"/>
              </a:rPr>
              <a:t>gcc</a:t>
            </a:r>
            <a:r>
              <a:rPr lang="el-GR" sz="2000" dirty="0" smtClean="0">
                <a:latin typeface="Arial"/>
                <a:cs typeface="Arial"/>
              </a:rPr>
              <a:t>, που δουλεύει καλύτερα και από αντίστοιχα εμπορικά λογισμικά.</a:t>
            </a:r>
          </a:p>
        </p:txBody>
      </p:sp>
      <p:pic>
        <p:nvPicPr>
          <p:cNvPr id="4" name="Picture 3"/>
          <p:cNvPicPr>
            <a:picLocks noChangeAspect="1"/>
          </p:cNvPicPr>
          <p:nvPr/>
        </p:nvPicPr>
        <p:blipFill>
          <a:blip r:embed="rId2"/>
          <a:stretch>
            <a:fillRect/>
          </a:stretch>
        </p:blipFill>
        <p:spPr>
          <a:xfrm>
            <a:off x="5861697" y="4738019"/>
            <a:ext cx="3994914" cy="2662996"/>
          </a:xfrm>
          <a:prstGeom prst="rect">
            <a:avLst/>
          </a:prstGeom>
        </p:spPr>
      </p:pic>
    </p:spTree>
    <p:extLst>
      <p:ext uri="{BB962C8B-B14F-4D97-AF65-F5344CB8AC3E}">
        <p14:creationId xmlns:p14="http://schemas.microsoft.com/office/powerpoint/2010/main" val="277612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800" b="1" dirty="0" smtClean="0">
                <a:latin typeface="Arial"/>
                <a:cs typeface="Arial"/>
              </a:rPr>
              <a:t>Το </a:t>
            </a:r>
            <a:r>
              <a:rPr lang="en-GB" sz="2800" b="1" dirty="0" smtClean="0">
                <a:latin typeface="Arial"/>
                <a:cs typeface="Arial"/>
              </a:rPr>
              <a:t>Linux kernel</a:t>
            </a:r>
            <a:endParaRPr lang="en-US" sz="2800" b="1" dirty="0">
              <a:latin typeface="Arial"/>
              <a:cs typeface="Arial"/>
            </a:endParaRPr>
          </a:p>
        </p:txBody>
      </p:sp>
      <p:sp>
        <p:nvSpPr>
          <p:cNvPr id="3" name="Content Placeholder 2"/>
          <p:cNvSpPr>
            <a:spLocks noGrp="1"/>
          </p:cNvSpPr>
          <p:nvPr>
            <p:ph idx="4294967295"/>
          </p:nvPr>
        </p:nvSpPr>
        <p:spPr>
          <a:xfrm>
            <a:off x="504031" y="1563480"/>
            <a:ext cx="9072563" cy="5189481"/>
          </a:xfrm>
          <a:prstGeom prst="rect">
            <a:avLst/>
          </a:prstGeom>
        </p:spPr>
        <p:txBody>
          <a:bodyPr wrap="square" lIns="100794" tIns="50397" rIns="100794" bIns="50397">
            <a:normAutofit/>
          </a:bodyPr>
          <a:lstStyle/>
          <a:p>
            <a:pPr algn="just"/>
            <a:r>
              <a:rPr lang="en-US" sz="2000" dirty="0">
                <a:latin typeface="Arial"/>
                <a:cs typeface="Arial"/>
              </a:rPr>
              <a:t>To </a:t>
            </a:r>
            <a:r>
              <a:rPr lang="en-GB" sz="2000" dirty="0">
                <a:latin typeface="Arial"/>
                <a:cs typeface="Arial"/>
              </a:rPr>
              <a:t>1991, </a:t>
            </a:r>
            <a:r>
              <a:rPr lang="el-GR" sz="2000" dirty="0">
                <a:latin typeface="Arial"/>
                <a:cs typeface="Arial"/>
              </a:rPr>
              <a:t>ένας Φινλανδός φοιτητής, ο </a:t>
            </a:r>
            <a:r>
              <a:rPr lang="en-GB" sz="2000" dirty="0">
                <a:latin typeface="Arial"/>
                <a:cs typeface="Arial"/>
              </a:rPr>
              <a:t>Linus Torvalds </a:t>
            </a:r>
            <a:r>
              <a:rPr lang="el-GR" sz="2000" dirty="0">
                <a:latin typeface="Arial"/>
                <a:cs typeface="Arial"/>
              </a:rPr>
              <a:t>ξεκίνησε την δημιουργία ενός </a:t>
            </a:r>
            <a:r>
              <a:rPr lang="en-GB" sz="2000" dirty="0">
                <a:latin typeface="Arial"/>
                <a:cs typeface="Arial"/>
              </a:rPr>
              <a:t>Kernel </a:t>
            </a:r>
            <a:r>
              <a:rPr lang="el-GR" sz="2000" dirty="0">
                <a:latin typeface="Arial"/>
                <a:cs typeface="Arial"/>
              </a:rPr>
              <a:t>που βασίζεται στην αρχιτεκτονική του </a:t>
            </a:r>
            <a:r>
              <a:rPr lang="en-GB" sz="2000" dirty="0">
                <a:latin typeface="Arial"/>
                <a:cs typeface="Arial"/>
              </a:rPr>
              <a:t>UNIX </a:t>
            </a:r>
            <a:r>
              <a:rPr lang="el-GR" sz="2000" dirty="0">
                <a:latin typeface="Arial"/>
                <a:cs typeface="Arial"/>
              </a:rPr>
              <a:t>και είναι για υπολογιστές που χρησιμοποιούν επεξεργαστές </a:t>
            </a:r>
            <a:r>
              <a:rPr lang="en-GB" sz="2000" dirty="0">
                <a:latin typeface="Arial"/>
                <a:cs typeface="Arial"/>
              </a:rPr>
              <a:t>Intel</a:t>
            </a:r>
            <a:r>
              <a:rPr lang="en-GB" sz="2000" dirty="0" smtClean="0">
                <a:latin typeface="Arial"/>
                <a:cs typeface="Arial"/>
              </a:rPr>
              <a:t>.</a:t>
            </a:r>
          </a:p>
          <a:p>
            <a:pPr algn="just"/>
            <a:endParaRPr lang="en-GB" sz="2000" dirty="0">
              <a:latin typeface="Arial"/>
              <a:cs typeface="Arial"/>
            </a:endParaRPr>
          </a:p>
          <a:p>
            <a:pPr algn="just"/>
            <a:r>
              <a:rPr lang="el-GR" sz="2000" dirty="0">
                <a:latin typeface="Arial"/>
                <a:cs typeface="Arial"/>
              </a:rPr>
              <a:t>Ζήτησε βοήθεια από άλλους προγραμματιστές και έτσι μαζεύτηκε μια μεγάλη κοινότητα προγραμματιστών που δούλεψαν εθελοντικά για την δημιουργία αυτού του </a:t>
            </a:r>
            <a:r>
              <a:rPr lang="en-GB" sz="2000" dirty="0">
                <a:latin typeface="Arial"/>
                <a:cs typeface="Arial"/>
              </a:rPr>
              <a:t>UNIX-based kernel, </a:t>
            </a:r>
            <a:r>
              <a:rPr lang="el-GR" sz="2000" dirty="0">
                <a:latin typeface="Arial"/>
                <a:cs typeface="Arial"/>
              </a:rPr>
              <a:t>το οποίο ονομάστηκε </a:t>
            </a:r>
            <a:r>
              <a:rPr lang="en-GB" sz="2000" dirty="0">
                <a:latin typeface="Arial"/>
                <a:cs typeface="Arial"/>
              </a:rPr>
              <a:t>Linux kernel. </a:t>
            </a:r>
            <a:r>
              <a:rPr lang="el-GR" sz="2000" dirty="0">
                <a:latin typeface="Arial"/>
                <a:cs typeface="Arial"/>
              </a:rPr>
              <a:t>Είναι διαθέσιμο υπό την άδεια </a:t>
            </a:r>
            <a:r>
              <a:rPr lang="en-GB" sz="2000" dirty="0">
                <a:latin typeface="Arial"/>
                <a:cs typeface="Arial"/>
              </a:rPr>
              <a:t>GPL</a:t>
            </a:r>
            <a:r>
              <a:rPr lang="el-GR" sz="2000" dirty="0">
                <a:latin typeface="Arial"/>
                <a:cs typeface="Arial"/>
              </a:rPr>
              <a:t>. Ακόμα και σήμερα, ο </a:t>
            </a:r>
            <a:r>
              <a:rPr lang="en-GB" sz="2000" dirty="0">
                <a:latin typeface="Arial"/>
                <a:cs typeface="Arial"/>
              </a:rPr>
              <a:t>Torvalds </a:t>
            </a:r>
            <a:r>
              <a:rPr lang="el-GR" sz="2000" dirty="0">
                <a:latin typeface="Arial"/>
                <a:cs typeface="Arial"/>
              </a:rPr>
              <a:t>έχει τον τελευταίο λόγο στο τι θα ενσωματωθεί στην τρέχουσα έκδοση του </a:t>
            </a:r>
            <a:r>
              <a:rPr lang="en-GB" sz="2000" dirty="0">
                <a:latin typeface="Arial"/>
                <a:cs typeface="Arial"/>
              </a:rPr>
              <a:t>Linux kernel.</a:t>
            </a:r>
            <a:endParaRPr lang="el-GR" sz="2000" dirty="0">
              <a:latin typeface="Arial"/>
              <a:cs typeface="Arial"/>
            </a:endParaRPr>
          </a:p>
          <a:p>
            <a:pPr algn="just"/>
            <a:endParaRPr lang="en-GB" sz="2000" dirty="0" smtClean="0">
              <a:latin typeface="Arial"/>
              <a:cs typeface="Arial"/>
            </a:endParaRPr>
          </a:p>
          <a:p>
            <a:pPr algn="just"/>
            <a:r>
              <a:rPr lang="el-GR" sz="2000" dirty="0" smtClean="0">
                <a:latin typeface="Arial"/>
                <a:cs typeface="Arial"/>
              </a:rPr>
              <a:t>Το </a:t>
            </a:r>
            <a:r>
              <a:rPr lang="el-GR" sz="2000" dirty="0">
                <a:latin typeface="Arial"/>
                <a:cs typeface="Arial"/>
              </a:rPr>
              <a:t>πρώτο </a:t>
            </a:r>
            <a:r>
              <a:rPr lang="en-GB" sz="2000" dirty="0">
                <a:latin typeface="Arial"/>
                <a:cs typeface="Arial"/>
              </a:rPr>
              <a:t>Linux kernel </a:t>
            </a:r>
            <a:r>
              <a:rPr lang="el-GR" sz="2000" dirty="0">
                <a:latin typeface="Arial"/>
                <a:cs typeface="Arial"/>
              </a:rPr>
              <a:t>κυκλοφόρησε το 1994 και είχε ~176.000 γραμμές κώδικα.</a:t>
            </a:r>
          </a:p>
          <a:p>
            <a:pPr algn="just"/>
            <a:endParaRPr lang="en-GB" sz="2000" dirty="0" smtClean="0">
              <a:latin typeface="Arial"/>
              <a:cs typeface="Arial"/>
            </a:endParaRPr>
          </a:p>
          <a:p>
            <a:pPr algn="just"/>
            <a:r>
              <a:rPr lang="el-GR" sz="2000" dirty="0" smtClean="0">
                <a:latin typeface="Arial"/>
                <a:cs typeface="Arial"/>
              </a:rPr>
              <a:t>Σήμερα </a:t>
            </a:r>
            <a:r>
              <a:rPr lang="el-GR" sz="2000" dirty="0">
                <a:latin typeface="Arial"/>
                <a:cs typeface="Arial"/>
              </a:rPr>
              <a:t>έχει πάνω από 9.000.000 γραμμές κώδικα.</a:t>
            </a:r>
            <a:endParaRPr lang="en-US" sz="2000" dirty="0">
              <a:latin typeface="Arial"/>
              <a:cs typeface="Arial"/>
            </a:endParaRPr>
          </a:p>
        </p:txBody>
      </p:sp>
    </p:spTree>
    <p:extLst>
      <p:ext uri="{BB962C8B-B14F-4D97-AF65-F5344CB8AC3E}">
        <p14:creationId xmlns:p14="http://schemas.microsoft.com/office/powerpoint/2010/main" val="338069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2030496"/>
          </a:xfrm>
        </p:spPr>
        <p:txBody>
          <a:bodyPr>
            <a:normAutofit/>
          </a:bodyPr>
          <a:lstStyle/>
          <a:p>
            <a:pPr algn="ctr"/>
            <a:r>
              <a:rPr lang="en-US" sz="2800" b="1" dirty="0" smtClean="0">
                <a:latin typeface="Arial"/>
                <a:cs typeface="Arial"/>
              </a:rPr>
              <a:t>GNU system + Linux Kernel</a:t>
            </a:r>
            <a:br>
              <a:rPr lang="en-US" sz="2800" b="1" dirty="0" smtClean="0">
                <a:latin typeface="Arial"/>
                <a:cs typeface="Arial"/>
              </a:rPr>
            </a:br>
            <a:r>
              <a:rPr lang="en-US" sz="2800" b="1" dirty="0" smtClean="0">
                <a:latin typeface="Arial"/>
                <a:cs typeface="Arial"/>
              </a:rPr>
              <a:t>=</a:t>
            </a:r>
            <a:br>
              <a:rPr lang="en-US" sz="2800" b="1" dirty="0" smtClean="0">
                <a:latin typeface="Arial"/>
                <a:cs typeface="Arial"/>
              </a:rPr>
            </a:br>
            <a:r>
              <a:rPr lang="en-US" sz="2800" b="1" dirty="0" smtClean="0">
                <a:latin typeface="Arial"/>
                <a:cs typeface="Arial"/>
              </a:rPr>
              <a:t>GNU/Linux OS</a:t>
            </a:r>
            <a:endParaRPr lang="en-US" sz="2800" b="1" dirty="0">
              <a:latin typeface="Arial"/>
              <a:cs typeface="Arial"/>
            </a:endParaRPr>
          </a:p>
        </p:txBody>
      </p:sp>
      <p:sp>
        <p:nvSpPr>
          <p:cNvPr id="3" name="Content Placeholder 2"/>
          <p:cNvSpPr>
            <a:spLocks noGrp="1"/>
          </p:cNvSpPr>
          <p:nvPr>
            <p:ph idx="4294967295"/>
          </p:nvPr>
        </p:nvSpPr>
        <p:spPr>
          <a:xfrm>
            <a:off x="504031" y="2641203"/>
            <a:ext cx="9072563" cy="3331857"/>
          </a:xfrm>
          <a:prstGeom prst="rect">
            <a:avLst/>
          </a:prstGeom>
        </p:spPr>
        <p:txBody>
          <a:bodyPr wrap="square" lIns="100794" tIns="50397" rIns="100794" bIns="50397">
            <a:normAutofit/>
          </a:bodyPr>
          <a:lstStyle/>
          <a:p>
            <a:pPr algn="just"/>
            <a:r>
              <a:rPr lang="el-GR" sz="2000" dirty="0">
                <a:latin typeface="Arial"/>
                <a:cs typeface="Arial"/>
              </a:rPr>
              <a:t>Ο σκοπός του </a:t>
            </a:r>
            <a:r>
              <a:rPr lang="en-GB" sz="2000" dirty="0">
                <a:latin typeface="Arial"/>
                <a:cs typeface="Arial"/>
              </a:rPr>
              <a:t>GNU project </a:t>
            </a:r>
            <a:r>
              <a:rPr lang="el-GR" sz="2000" dirty="0">
                <a:latin typeface="Arial"/>
                <a:cs typeface="Arial"/>
              </a:rPr>
              <a:t>ήταν να δημιουργήσει ένα ελεύθερο και ανοικτό λειτουργικό σύστημα, το οποίο θα είχε και ένα </a:t>
            </a:r>
            <a:r>
              <a:rPr lang="en-GB" sz="2000" dirty="0">
                <a:latin typeface="Arial"/>
                <a:cs typeface="Arial"/>
              </a:rPr>
              <a:t>kernel.</a:t>
            </a:r>
          </a:p>
          <a:p>
            <a:pPr algn="just"/>
            <a:r>
              <a:rPr lang="en-GB" sz="2000" dirty="0">
                <a:latin typeface="Arial"/>
                <a:cs typeface="Arial"/>
              </a:rPr>
              <a:t>To GNU kernel  </a:t>
            </a:r>
            <a:r>
              <a:rPr lang="el-GR" sz="2000" dirty="0">
                <a:latin typeface="Arial"/>
                <a:cs typeface="Arial"/>
              </a:rPr>
              <a:t>όμως είχε προβλήματα, ενώ το </a:t>
            </a:r>
            <a:r>
              <a:rPr lang="en-GB" sz="2000" dirty="0">
                <a:latin typeface="Arial"/>
                <a:cs typeface="Arial"/>
              </a:rPr>
              <a:t>Linux kernel </a:t>
            </a:r>
            <a:r>
              <a:rPr lang="el-GR" sz="2000" dirty="0">
                <a:latin typeface="Arial"/>
                <a:cs typeface="Arial"/>
              </a:rPr>
              <a:t>έγινε διαθέσιμο υπό την άδεια </a:t>
            </a:r>
            <a:r>
              <a:rPr lang="en-GB" sz="2000" dirty="0">
                <a:latin typeface="Arial"/>
                <a:cs typeface="Arial"/>
              </a:rPr>
              <a:t>GPL. </a:t>
            </a:r>
            <a:r>
              <a:rPr lang="el-GR" sz="2000" dirty="0">
                <a:latin typeface="Arial"/>
                <a:cs typeface="Arial"/>
              </a:rPr>
              <a:t>Έτσι, </a:t>
            </a:r>
            <a:r>
              <a:rPr lang="el-GR" sz="2000" dirty="0" smtClean="0">
                <a:latin typeface="Arial"/>
                <a:cs typeface="Arial"/>
              </a:rPr>
              <a:t>ενώθηκαν και δημιουργήθηκε </a:t>
            </a:r>
            <a:r>
              <a:rPr lang="el-GR" sz="2000" dirty="0">
                <a:latin typeface="Arial"/>
                <a:cs typeface="Arial"/>
              </a:rPr>
              <a:t>το</a:t>
            </a:r>
            <a:r>
              <a:rPr lang="en-GB" sz="2000" dirty="0">
                <a:latin typeface="Arial"/>
                <a:cs typeface="Arial"/>
              </a:rPr>
              <a:t> </a:t>
            </a:r>
            <a:r>
              <a:rPr lang="el-GR" sz="2000" dirty="0">
                <a:latin typeface="Arial"/>
                <a:cs typeface="Arial"/>
              </a:rPr>
              <a:t>λειτουργικό σύστημα </a:t>
            </a:r>
            <a:r>
              <a:rPr lang="en-GB" sz="2000" dirty="0">
                <a:latin typeface="Arial"/>
                <a:cs typeface="Arial"/>
              </a:rPr>
              <a:t>GNU/Linux. </a:t>
            </a:r>
            <a:r>
              <a:rPr lang="el-GR" sz="2000" dirty="0">
                <a:latin typeface="Arial"/>
                <a:cs typeface="Arial"/>
              </a:rPr>
              <a:t>Στην ουσία είναι το λειτουργικό σύστημα </a:t>
            </a:r>
            <a:r>
              <a:rPr lang="en-GB" sz="2000" dirty="0">
                <a:latin typeface="Arial"/>
                <a:cs typeface="Arial"/>
              </a:rPr>
              <a:t>GNU </a:t>
            </a:r>
            <a:r>
              <a:rPr lang="el-GR" sz="2000" dirty="0">
                <a:latin typeface="Arial"/>
                <a:cs typeface="Arial"/>
              </a:rPr>
              <a:t>που χρησιμοποιεί το </a:t>
            </a:r>
            <a:r>
              <a:rPr lang="en-GB" sz="2000" dirty="0">
                <a:latin typeface="Arial"/>
                <a:cs typeface="Arial"/>
              </a:rPr>
              <a:t>Linux kernel.</a:t>
            </a:r>
          </a:p>
          <a:p>
            <a:pPr algn="just"/>
            <a:endParaRPr lang="en-GB" sz="2000" dirty="0">
              <a:latin typeface="Arial"/>
              <a:cs typeface="Arial"/>
            </a:endParaRPr>
          </a:p>
          <a:p>
            <a:pPr algn="just"/>
            <a:r>
              <a:rPr lang="en-GB" sz="2000" dirty="0">
                <a:latin typeface="Arial"/>
                <a:cs typeface="Arial"/>
              </a:rPr>
              <a:t>https://</a:t>
            </a:r>
            <a:r>
              <a:rPr lang="en-GB" sz="2000" dirty="0" err="1">
                <a:latin typeface="Arial"/>
                <a:cs typeface="Arial"/>
              </a:rPr>
              <a:t>www.gnu.org</a:t>
            </a:r>
            <a:r>
              <a:rPr lang="en-GB" sz="2000" dirty="0">
                <a:latin typeface="Arial"/>
                <a:cs typeface="Arial"/>
              </a:rPr>
              <a:t>/gnu/</a:t>
            </a:r>
            <a:r>
              <a:rPr lang="en-GB" sz="2000" dirty="0" err="1">
                <a:latin typeface="Arial"/>
                <a:cs typeface="Arial"/>
              </a:rPr>
              <a:t>linux</a:t>
            </a:r>
            <a:r>
              <a:rPr lang="en-GB" sz="2000" dirty="0">
                <a:latin typeface="Arial"/>
                <a:cs typeface="Arial"/>
              </a:rPr>
              <a:t>-and-</a:t>
            </a:r>
            <a:r>
              <a:rPr lang="en-GB" sz="2000" dirty="0" err="1">
                <a:latin typeface="Arial"/>
                <a:cs typeface="Arial"/>
              </a:rPr>
              <a:t>gnu.html</a:t>
            </a:r>
            <a:endParaRPr lang="en-US" sz="2000" dirty="0">
              <a:latin typeface="Arial"/>
              <a:cs typeface="Arial"/>
            </a:endParaRPr>
          </a:p>
        </p:txBody>
      </p:sp>
    </p:spTree>
    <p:extLst>
      <p:ext uri="{BB962C8B-B14F-4D97-AF65-F5344CB8AC3E}">
        <p14:creationId xmlns:p14="http://schemas.microsoft.com/office/powerpoint/2010/main" val="3835998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3205</Words>
  <Application>Microsoft Macintosh PowerPoint</Application>
  <PresentationFormat>Custom</PresentationFormat>
  <Paragraphs>366</Paragraphs>
  <Slides>42</Slides>
  <Notes>0</Notes>
  <HiddenSlides>1</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Office Theme</vt:lpstr>
      <vt:lpstr>PowerPoint Presentation</vt:lpstr>
      <vt:lpstr>Το λειτουργικό σύστημα</vt:lpstr>
      <vt:lpstr>Unix</vt:lpstr>
      <vt:lpstr>Kernel</vt:lpstr>
      <vt:lpstr> Επικοινωνία του χρήστη με το λειτουργικό σύστημα</vt:lpstr>
      <vt:lpstr> Επικοινωνία του χρήστη με το λειτουργικό σύστημα</vt:lpstr>
      <vt:lpstr>GNU project</vt:lpstr>
      <vt:lpstr>Το Linux kernel</vt:lpstr>
      <vt:lpstr>GNU system + Linux Kernel = GNU/Linux OS</vt:lpstr>
      <vt:lpstr>Linux Distributions</vt:lpstr>
      <vt:lpstr>PowerPoint Presentation</vt:lpstr>
      <vt:lpstr>PowerPoint Presentation</vt:lpstr>
      <vt:lpstr>Εγκατάσταση του Ubuntu Linux στον υπολογιστή σας</vt:lpstr>
      <vt:lpstr>Εγκατάσταση του Ubuntu Linux στον υπολογιστή σας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Grigoris Amoutzias</cp:lastModifiedBy>
  <cp:revision>34</cp:revision>
  <dcterms:modified xsi:type="dcterms:W3CDTF">2014-10-16T12:06:31Z</dcterms:modified>
</cp:coreProperties>
</file>