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303" r:id="rId4"/>
    <p:sldId id="271" r:id="rId5"/>
    <p:sldId id="307" r:id="rId6"/>
    <p:sldId id="268" r:id="rId7"/>
    <p:sldId id="269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274" r:id="rId24"/>
    <p:sldId id="301" r:id="rId25"/>
    <p:sldId id="275" r:id="rId26"/>
    <p:sldId id="272" r:id="rId27"/>
    <p:sldId id="270" r:id="rId28"/>
    <p:sldId id="323" r:id="rId29"/>
    <p:sldId id="276" r:id="rId30"/>
    <p:sldId id="282" r:id="rId31"/>
    <p:sldId id="277" r:id="rId32"/>
    <p:sldId id="281" r:id="rId33"/>
    <p:sldId id="284" r:id="rId34"/>
    <p:sldId id="300" r:id="rId35"/>
    <p:sldId id="283" r:id="rId36"/>
    <p:sldId id="296" r:id="rId37"/>
    <p:sldId id="286" r:id="rId38"/>
    <p:sldId id="287" r:id="rId39"/>
    <p:sldId id="288" r:id="rId40"/>
    <p:sldId id="299" r:id="rId41"/>
    <p:sldId id="280" r:id="rId42"/>
    <p:sldId id="302" r:id="rId4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E27D3C-0C71-4519-9667-9066EAEA84D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6028D1-87C6-4D88-AB31-659E117D130E}">
      <dgm:prSet phldrT="[Text]"/>
      <dgm:spPr>
        <a:solidFill>
          <a:srgbClr val="0070C0"/>
        </a:solidFill>
      </dgm:spPr>
      <dgm:t>
        <a:bodyPr/>
        <a:lstStyle/>
        <a:p>
          <a:r>
            <a:rPr lang="el-GR" dirty="0" smtClean="0"/>
            <a:t>Διερευνητική ερώτηση ή τεστ</a:t>
          </a:r>
          <a:endParaRPr lang="en-GB" dirty="0"/>
        </a:p>
      </dgm:t>
    </dgm:pt>
    <dgm:pt modelId="{70FCC361-AEF9-4615-985F-130AFFEFF3B9}" type="parTrans" cxnId="{7501B935-BD66-4059-B93A-C01591344D06}">
      <dgm:prSet/>
      <dgm:spPr/>
      <dgm:t>
        <a:bodyPr/>
        <a:lstStyle/>
        <a:p>
          <a:endParaRPr lang="en-GB"/>
        </a:p>
      </dgm:t>
    </dgm:pt>
    <dgm:pt modelId="{307A8438-7B6C-4131-92E4-EF6E5FEAE667}" type="sibTrans" cxnId="{7501B935-BD66-4059-B93A-C01591344D06}">
      <dgm:prSet/>
      <dgm:spPr/>
      <dgm:t>
        <a:bodyPr/>
        <a:lstStyle/>
        <a:p>
          <a:endParaRPr lang="en-GB"/>
        </a:p>
      </dgm:t>
    </dgm:pt>
    <dgm:pt modelId="{4E2B0A52-3CC9-4E81-8C74-8987D3643D56}">
      <dgm:prSet phldrT="[Text]"/>
      <dgm:spPr/>
      <dgm:t>
        <a:bodyPr/>
        <a:lstStyle/>
        <a:p>
          <a:r>
            <a:rPr lang="el-GR" dirty="0" smtClean="0"/>
            <a:t>Απαντήσεις μαθητών</a:t>
          </a:r>
          <a:endParaRPr lang="en-GB" dirty="0"/>
        </a:p>
      </dgm:t>
    </dgm:pt>
    <dgm:pt modelId="{83E97001-0BA2-4C27-8F6F-28FE22B471B8}" type="parTrans" cxnId="{C2E823B6-364A-4EDD-9514-D33781A96A0D}">
      <dgm:prSet/>
      <dgm:spPr/>
      <dgm:t>
        <a:bodyPr/>
        <a:lstStyle/>
        <a:p>
          <a:endParaRPr lang="en-GB"/>
        </a:p>
      </dgm:t>
    </dgm:pt>
    <dgm:pt modelId="{DB00D9EF-BF38-4754-BFAB-4DFA2CE3E858}" type="sibTrans" cxnId="{C2E823B6-364A-4EDD-9514-D33781A96A0D}">
      <dgm:prSet/>
      <dgm:spPr/>
      <dgm:t>
        <a:bodyPr/>
        <a:lstStyle/>
        <a:p>
          <a:endParaRPr lang="en-GB"/>
        </a:p>
      </dgm:t>
    </dgm:pt>
    <dgm:pt modelId="{1E84DB4A-52A3-45DC-B245-585F5A628E3B}">
      <dgm:prSet phldrT="[Text]"/>
      <dgm:spPr/>
      <dgm:t>
        <a:bodyPr/>
        <a:lstStyle/>
        <a:p>
          <a:r>
            <a:rPr lang="el-GR" dirty="0" smtClean="0"/>
            <a:t>Παρουσίαση στατιστικών στον δάσκαλο</a:t>
          </a:r>
          <a:endParaRPr lang="en-GB" dirty="0"/>
        </a:p>
      </dgm:t>
    </dgm:pt>
    <dgm:pt modelId="{8324FDBE-34E3-4F1A-B515-8EA9277936BC}" type="parTrans" cxnId="{B2F3D7AA-FB1B-4EA0-B93E-D7F02F9F1F4D}">
      <dgm:prSet/>
      <dgm:spPr/>
      <dgm:t>
        <a:bodyPr/>
        <a:lstStyle/>
        <a:p>
          <a:endParaRPr lang="en-GB"/>
        </a:p>
      </dgm:t>
    </dgm:pt>
    <dgm:pt modelId="{285855C1-80FF-49A2-9225-CF360BC0F5D3}" type="sibTrans" cxnId="{B2F3D7AA-FB1B-4EA0-B93E-D7F02F9F1F4D}">
      <dgm:prSet/>
      <dgm:spPr/>
      <dgm:t>
        <a:bodyPr/>
        <a:lstStyle/>
        <a:p>
          <a:endParaRPr lang="en-GB"/>
        </a:p>
      </dgm:t>
    </dgm:pt>
    <dgm:pt modelId="{E61B2BF7-B1FE-44FE-817C-6B8A10DBCFB2}">
      <dgm:prSet phldrT="[Text]"/>
      <dgm:spPr/>
      <dgm:t>
        <a:bodyPr/>
        <a:lstStyle/>
        <a:p>
          <a:r>
            <a:rPr lang="el-GR" dirty="0" smtClean="0"/>
            <a:t>Γρήγορη ανάλυση πληροφορίας από το δάσκαλο</a:t>
          </a:r>
          <a:endParaRPr lang="en-GB" dirty="0"/>
        </a:p>
      </dgm:t>
    </dgm:pt>
    <dgm:pt modelId="{48EF89FB-7E7E-4690-A9DC-14904891A0F4}" type="parTrans" cxnId="{590C3B28-E0A0-4F56-8157-91B653CCD9AA}">
      <dgm:prSet/>
      <dgm:spPr/>
      <dgm:t>
        <a:bodyPr/>
        <a:lstStyle/>
        <a:p>
          <a:endParaRPr lang="en-GB"/>
        </a:p>
      </dgm:t>
    </dgm:pt>
    <dgm:pt modelId="{6076919A-43E3-48DC-8E60-7415841332A3}" type="sibTrans" cxnId="{590C3B28-E0A0-4F56-8157-91B653CCD9AA}">
      <dgm:prSet/>
      <dgm:spPr/>
      <dgm:t>
        <a:bodyPr/>
        <a:lstStyle/>
        <a:p>
          <a:endParaRPr lang="en-GB"/>
        </a:p>
      </dgm:t>
    </dgm:pt>
    <dgm:pt modelId="{8050BD6A-32B5-4635-BF53-985A3BD418C2}">
      <dgm:prSet phldrT="[Text]"/>
      <dgm:spPr/>
      <dgm:t>
        <a:bodyPr/>
        <a:lstStyle/>
        <a:p>
          <a:r>
            <a:rPr lang="el-GR" dirty="0" smtClean="0"/>
            <a:t>Συζήτηση μέσα στην τάξη</a:t>
          </a:r>
          <a:endParaRPr lang="en-GB" dirty="0"/>
        </a:p>
      </dgm:t>
    </dgm:pt>
    <dgm:pt modelId="{3AFD1E4E-BF0A-4DDF-B20A-AE55295887C0}" type="parTrans" cxnId="{BE820F25-29FE-4841-A1CD-C0012A6C3DD8}">
      <dgm:prSet/>
      <dgm:spPr/>
      <dgm:t>
        <a:bodyPr/>
        <a:lstStyle/>
        <a:p>
          <a:endParaRPr lang="en-GB"/>
        </a:p>
      </dgm:t>
    </dgm:pt>
    <dgm:pt modelId="{7E4B5E7C-6CCB-4602-A016-EE13C2968CD3}" type="sibTrans" cxnId="{BE820F25-29FE-4841-A1CD-C0012A6C3DD8}">
      <dgm:prSet/>
      <dgm:spPr/>
      <dgm:t>
        <a:bodyPr/>
        <a:lstStyle/>
        <a:p>
          <a:endParaRPr lang="en-GB"/>
        </a:p>
      </dgm:t>
    </dgm:pt>
    <dgm:pt modelId="{66CAB3D7-49C9-4CFD-BAB2-48F9C3EFBF25}">
      <dgm:prSet phldrT="[Text]"/>
      <dgm:spPr/>
      <dgm:t>
        <a:bodyPr/>
        <a:lstStyle/>
        <a:p>
          <a:r>
            <a:rPr lang="el-GR" dirty="0" smtClean="0"/>
            <a:t>Νέο τεστ </a:t>
          </a:r>
          <a:endParaRPr lang="en-GB" dirty="0"/>
        </a:p>
      </dgm:t>
    </dgm:pt>
    <dgm:pt modelId="{406B3264-459C-4A9D-853E-89FBEFB83EFD}" type="parTrans" cxnId="{FC97F14F-790D-4F66-A94C-928210DAFADD}">
      <dgm:prSet/>
      <dgm:spPr/>
      <dgm:t>
        <a:bodyPr/>
        <a:lstStyle/>
        <a:p>
          <a:endParaRPr lang="en-GB"/>
        </a:p>
      </dgm:t>
    </dgm:pt>
    <dgm:pt modelId="{5B29B3DE-2DFA-4D54-A5ED-20A8DACC1303}" type="sibTrans" cxnId="{FC97F14F-790D-4F66-A94C-928210DAFADD}">
      <dgm:prSet/>
      <dgm:spPr/>
      <dgm:t>
        <a:bodyPr/>
        <a:lstStyle/>
        <a:p>
          <a:endParaRPr lang="en-GB"/>
        </a:p>
      </dgm:t>
    </dgm:pt>
    <dgm:pt modelId="{BAA1929C-251A-4A9C-8E42-C09579EED2C7}" type="pres">
      <dgm:prSet presAssocID="{D6E27D3C-0C71-4519-9667-9066EAEA84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6FF5A35-48E1-40F2-B2A1-07153FC099EF}" type="pres">
      <dgm:prSet presAssocID="{D6E27D3C-0C71-4519-9667-9066EAEA84D8}" presName="cycle" presStyleCnt="0"/>
      <dgm:spPr/>
    </dgm:pt>
    <dgm:pt modelId="{97C56C7B-1121-4FF7-B455-11A4B53492CA}" type="pres">
      <dgm:prSet presAssocID="{1A6028D1-87C6-4D88-AB31-659E117D130E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146926-A895-4D6C-A8D5-40D5178080EC}" type="pres">
      <dgm:prSet presAssocID="{307A8438-7B6C-4131-92E4-EF6E5FEAE667}" presName="sibTransFirstNode" presStyleLbl="bgShp" presStyleIdx="0" presStyleCnt="1"/>
      <dgm:spPr/>
      <dgm:t>
        <a:bodyPr/>
        <a:lstStyle/>
        <a:p>
          <a:endParaRPr lang="el-GR"/>
        </a:p>
      </dgm:t>
    </dgm:pt>
    <dgm:pt modelId="{1B41BCD9-B434-4CB5-BCF9-84CEA09D46B7}" type="pres">
      <dgm:prSet presAssocID="{4E2B0A52-3CC9-4E81-8C74-8987D3643D56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BFAB0B-B3EE-4CFB-A937-B2634AA54596}" type="pres">
      <dgm:prSet presAssocID="{1E84DB4A-52A3-45DC-B245-585F5A628E3B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640B5E-26A6-4C43-A1CC-E346604A333E}" type="pres">
      <dgm:prSet presAssocID="{E61B2BF7-B1FE-44FE-817C-6B8A10DBCFB2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5FE83D-97C4-4D18-ADE4-DD3964015253}" type="pres">
      <dgm:prSet presAssocID="{8050BD6A-32B5-4635-BF53-985A3BD418C2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562909-5968-407B-83AA-C9ED4CB17CF2}" type="pres">
      <dgm:prSet presAssocID="{66CAB3D7-49C9-4CFD-BAB2-48F9C3EFBF25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1028F85-B284-4052-9F68-8E86CFF5CB5D}" type="presOf" srcId="{D6E27D3C-0C71-4519-9667-9066EAEA84D8}" destId="{BAA1929C-251A-4A9C-8E42-C09579EED2C7}" srcOrd="0" destOrd="0" presId="urn:microsoft.com/office/officeart/2005/8/layout/cycle3"/>
    <dgm:cxn modelId="{C4DCF659-5BD0-4243-9220-F01BD175D9AB}" type="presOf" srcId="{4E2B0A52-3CC9-4E81-8C74-8987D3643D56}" destId="{1B41BCD9-B434-4CB5-BCF9-84CEA09D46B7}" srcOrd="0" destOrd="0" presId="urn:microsoft.com/office/officeart/2005/8/layout/cycle3"/>
    <dgm:cxn modelId="{FC97F14F-790D-4F66-A94C-928210DAFADD}" srcId="{D6E27D3C-0C71-4519-9667-9066EAEA84D8}" destId="{66CAB3D7-49C9-4CFD-BAB2-48F9C3EFBF25}" srcOrd="5" destOrd="0" parTransId="{406B3264-459C-4A9D-853E-89FBEFB83EFD}" sibTransId="{5B29B3DE-2DFA-4D54-A5ED-20A8DACC1303}"/>
    <dgm:cxn modelId="{590C3B28-E0A0-4F56-8157-91B653CCD9AA}" srcId="{D6E27D3C-0C71-4519-9667-9066EAEA84D8}" destId="{E61B2BF7-B1FE-44FE-817C-6B8A10DBCFB2}" srcOrd="3" destOrd="0" parTransId="{48EF89FB-7E7E-4690-A9DC-14904891A0F4}" sibTransId="{6076919A-43E3-48DC-8E60-7415841332A3}"/>
    <dgm:cxn modelId="{43F3034D-AEAB-4F05-B1A3-6BF2AC0C4B01}" type="presOf" srcId="{1E84DB4A-52A3-45DC-B245-585F5A628E3B}" destId="{10BFAB0B-B3EE-4CFB-A937-B2634AA54596}" srcOrd="0" destOrd="0" presId="urn:microsoft.com/office/officeart/2005/8/layout/cycle3"/>
    <dgm:cxn modelId="{396F53D6-C150-4CE4-A993-74305CA07C6C}" type="presOf" srcId="{1A6028D1-87C6-4D88-AB31-659E117D130E}" destId="{97C56C7B-1121-4FF7-B455-11A4B53492CA}" srcOrd="0" destOrd="0" presId="urn:microsoft.com/office/officeart/2005/8/layout/cycle3"/>
    <dgm:cxn modelId="{7501B935-BD66-4059-B93A-C01591344D06}" srcId="{D6E27D3C-0C71-4519-9667-9066EAEA84D8}" destId="{1A6028D1-87C6-4D88-AB31-659E117D130E}" srcOrd="0" destOrd="0" parTransId="{70FCC361-AEF9-4615-985F-130AFFEFF3B9}" sibTransId="{307A8438-7B6C-4131-92E4-EF6E5FEAE667}"/>
    <dgm:cxn modelId="{C2E823B6-364A-4EDD-9514-D33781A96A0D}" srcId="{D6E27D3C-0C71-4519-9667-9066EAEA84D8}" destId="{4E2B0A52-3CC9-4E81-8C74-8987D3643D56}" srcOrd="1" destOrd="0" parTransId="{83E97001-0BA2-4C27-8F6F-28FE22B471B8}" sibTransId="{DB00D9EF-BF38-4754-BFAB-4DFA2CE3E858}"/>
    <dgm:cxn modelId="{17B91C6D-90A4-4DD1-A99A-8763FEA40295}" type="presOf" srcId="{307A8438-7B6C-4131-92E4-EF6E5FEAE667}" destId="{0E146926-A895-4D6C-A8D5-40D5178080EC}" srcOrd="0" destOrd="0" presId="urn:microsoft.com/office/officeart/2005/8/layout/cycle3"/>
    <dgm:cxn modelId="{28F36D9D-AED4-4A9F-8953-000149607452}" type="presOf" srcId="{66CAB3D7-49C9-4CFD-BAB2-48F9C3EFBF25}" destId="{01562909-5968-407B-83AA-C9ED4CB17CF2}" srcOrd="0" destOrd="0" presId="urn:microsoft.com/office/officeart/2005/8/layout/cycle3"/>
    <dgm:cxn modelId="{B2F3D7AA-FB1B-4EA0-B93E-D7F02F9F1F4D}" srcId="{D6E27D3C-0C71-4519-9667-9066EAEA84D8}" destId="{1E84DB4A-52A3-45DC-B245-585F5A628E3B}" srcOrd="2" destOrd="0" parTransId="{8324FDBE-34E3-4F1A-B515-8EA9277936BC}" sibTransId="{285855C1-80FF-49A2-9225-CF360BC0F5D3}"/>
    <dgm:cxn modelId="{BE820F25-29FE-4841-A1CD-C0012A6C3DD8}" srcId="{D6E27D3C-0C71-4519-9667-9066EAEA84D8}" destId="{8050BD6A-32B5-4635-BF53-985A3BD418C2}" srcOrd="4" destOrd="0" parTransId="{3AFD1E4E-BF0A-4DDF-B20A-AE55295887C0}" sibTransId="{7E4B5E7C-6CCB-4602-A016-EE13C2968CD3}"/>
    <dgm:cxn modelId="{555147EC-C3EB-46AD-B351-6326FCF60FAE}" type="presOf" srcId="{E61B2BF7-B1FE-44FE-817C-6B8A10DBCFB2}" destId="{1F640B5E-26A6-4C43-A1CC-E346604A333E}" srcOrd="0" destOrd="0" presId="urn:microsoft.com/office/officeart/2005/8/layout/cycle3"/>
    <dgm:cxn modelId="{45F997A0-DC68-4714-A372-6426C9EFB4EE}" type="presOf" srcId="{8050BD6A-32B5-4635-BF53-985A3BD418C2}" destId="{ED5FE83D-97C4-4D18-ADE4-DD3964015253}" srcOrd="0" destOrd="0" presId="urn:microsoft.com/office/officeart/2005/8/layout/cycle3"/>
    <dgm:cxn modelId="{8C677542-9EA7-42D0-9C73-8FF22C6D1CEF}" type="presParOf" srcId="{BAA1929C-251A-4A9C-8E42-C09579EED2C7}" destId="{66FF5A35-48E1-40F2-B2A1-07153FC099EF}" srcOrd="0" destOrd="0" presId="urn:microsoft.com/office/officeart/2005/8/layout/cycle3"/>
    <dgm:cxn modelId="{5C2A3B21-8A79-462E-B21A-CACE0F213D25}" type="presParOf" srcId="{66FF5A35-48E1-40F2-B2A1-07153FC099EF}" destId="{97C56C7B-1121-4FF7-B455-11A4B53492CA}" srcOrd="0" destOrd="0" presId="urn:microsoft.com/office/officeart/2005/8/layout/cycle3"/>
    <dgm:cxn modelId="{F471EAFD-8685-4F02-B536-5E88141EA300}" type="presParOf" srcId="{66FF5A35-48E1-40F2-B2A1-07153FC099EF}" destId="{0E146926-A895-4D6C-A8D5-40D5178080EC}" srcOrd="1" destOrd="0" presId="urn:microsoft.com/office/officeart/2005/8/layout/cycle3"/>
    <dgm:cxn modelId="{877629E7-612D-4852-8324-AED782F44797}" type="presParOf" srcId="{66FF5A35-48E1-40F2-B2A1-07153FC099EF}" destId="{1B41BCD9-B434-4CB5-BCF9-84CEA09D46B7}" srcOrd="2" destOrd="0" presId="urn:microsoft.com/office/officeart/2005/8/layout/cycle3"/>
    <dgm:cxn modelId="{AF03B226-25A3-404C-965B-EF596AF61CA4}" type="presParOf" srcId="{66FF5A35-48E1-40F2-B2A1-07153FC099EF}" destId="{10BFAB0B-B3EE-4CFB-A937-B2634AA54596}" srcOrd="3" destOrd="0" presId="urn:microsoft.com/office/officeart/2005/8/layout/cycle3"/>
    <dgm:cxn modelId="{057508AE-AAEB-4E73-9FB5-6A0782A13051}" type="presParOf" srcId="{66FF5A35-48E1-40F2-B2A1-07153FC099EF}" destId="{1F640B5E-26A6-4C43-A1CC-E346604A333E}" srcOrd="4" destOrd="0" presId="urn:microsoft.com/office/officeart/2005/8/layout/cycle3"/>
    <dgm:cxn modelId="{0B87F775-D726-4D7D-A372-04F509D37018}" type="presParOf" srcId="{66FF5A35-48E1-40F2-B2A1-07153FC099EF}" destId="{ED5FE83D-97C4-4D18-ADE4-DD3964015253}" srcOrd="5" destOrd="0" presId="urn:microsoft.com/office/officeart/2005/8/layout/cycle3"/>
    <dgm:cxn modelId="{3C28849E-8B99-48CF-8E5F-769D44A0A3E6}" type="presParOf" srcId="{66FF5A35-48E1-40F2-B2A1-07153FC099EF}" destId="{01562909-5968-407B-83AA-C9ED4CB17CF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146926-A895-4D6C-A8D5-40D5178080EC}">
      <dsp:nvSpPr>
        <dsp:cNvPr id="0" name=""/>
        <dsp:cNvSpPr/>
      </dsp:nvSpPr>
      <dsp:spPr>
        <a:xfrm>
          <a:off x="1651757" y="-4470"/>
          <a:ext cx="4926085" cy="4926085"/>
        </a:xfrm>
        <a:prstGeom prst="circularArrow">
          <a:avLst>
            <a:gd name="adj1" fmla="val 5274"/>
            <a:gd name="adj2" fmla="val 312630"/>
            <a:gd name="adj3" fmla="val 14226525"/>
            <a:gd name="adj4" fmla="val 17127958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56C7B-1121-4FF7-B455-11A4B53492CA}">
      <dsp:nvSpPr>
        <dsp:cNvPr id="0" name=""/>
        <dsp:cNvSpPr/>
      </dsp:nvSpPr>
      <dsp:spPr>
        <a:xfrm>
          <a:off x="3177517" y="1509"/>
          <a:ext cx="1874564" cy="937282"/>
        </a:xfrm>
        <a:prstGeom prst="round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Διερευνητική ερώτηση ή τεστ</a:t>
          </a:r>
          <a:endParaRPr lang="en-GB" sz="1700" kern="1200" dirty="0"/>
        </a:p>
      </dsp:txBody>
      <dsp:txXfrm>
        <a:off x="3177517" y="1509"/>
        <a:ext cx="1874564" cy="937282"/>
      </dsp:txXfrm>
    </dsp:sp>
    <dsp:sp modelId="{1B41BCD9-B434-4CB5-BCF9-84CEA09D46B7}">
      <dsp:nvSpPr>
        <dsp:cNvPr id="0" name=""/>
        <dsp:cNvSpPr/>
      </dsp:nvSpPr>
      <dsp:spPr>
        <a:xfrm>
          <a:off x="4908193" y="1000715"/>
          <a:ext cx="1874564" cy="937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Απαντήσεις μαθητών</a:t>
          </a:r>
          <a:endParaRPr lang="en-GB" sz="1700" kern="1200" dirty="0"/>
        </a:p>
      </dsp:txBody>
      <dsp:txXfrm>
        <a:off x="4908193" y="1000715"/>
        <a:ext cx="1874564" cy="937282"/>
      </dsp:txXfrm>
    </dsp:sp>
    <dsp:sp modelId="{10BFAB0B-B3EE-4CFB-A937-B2634AA54596}">
      <dsp:nvSpPr>
        <dsp:cNvPr id="0" name=""/>
        <dsp:cNvSpPr/>
      </dsp:nvSpPr>
      <dsp:spPr>
        <a:xfrm>
          <a:off x="4908193" y="2999127"/>
          <a:ext cx="1874564" cy="937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Παρουσίαση στατιστικών στον δάσκαλο</a:t>
          </a:r>
          <a:endParaRPr lang="en-GB" sz="1700" kern="1200" dirty="0"/>
        </a:p>
      </dsp:txBody>
      <dsp:txXfrm>
        <a:off x="4908193" y="2999127"/>
        <a:ext cx="1874564" cy="937282"/>
      </dsp:txXfrm>
    </dsp:sp>
    <dsp:sp modelId="{1F640B5E-26A6-4C43-A1CC-E346604A333E}">
      <dsp:nvSpPr>
        <dsp:cNvPr id="0" name=""/>
        <dsp:cNvSpPr/>
      </dsp:nvSpPr>
      <dsp:spPr>
        <a:xfrm>
          <a:off x="3177517" y="3998333"/>
          <a:ext cx="1874564" cy="937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Γρήγορη ανάλυση πληροφορίας από το δάσκαλο</a:t>
          </a:r>
          <a:endParaRPr lang="en-GB" sz="1700" kern="1200" dirty="0"/>
        </a:p>
      </dsp:txBody>
      <dsp:txXfrm>
        <a:off x="3177517" y="3998333"/>
        <a:ext cx="1874564" cy="937282"/>
      </dsp:txXfrm>
    </dsp:sp>
    <dsp:sp modelId="{ED5FE83D-97C4-4D18-ADE4-DD3964015253}">
      <dsp:nvSpPr>
        <dsp:cNvPr id="0" name=""/>
        <dsp:cNvSpPr/>
      </dsp:nvSpPr>
      <dsp:spPr>
        <a:xfrm>
          <a:off x="1446842" y="2999127"/>
          <a:ext cx="1874564" cy="937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Συζήτηση μέσα στην τάξη</a:t>
          </a:r>
          <a:endParaRPr lang="en-GB" sz="1700" kern="1200" dirty="0"/>
        </a:p>
      </dsp:txBody>
      <dsp:txXfrm>
        <a:off x="1446842" y="2999127"/>
        <a:ext cx="1874564" cy="937282"/>
      </dsp:txXfrm>
    </dsp:sp>
    <dsp:sp modelId="{01562909-5968-407B-83AA-C9ED4CB17CF2}">
      <dsp:nvSpPr>
        <dsp:cNvPr id="0" name=""/>
        <dsp:cNvSpPr/>
      </dsp:nvSpPr>
      <dsp:spPr>
        <a:xfrm>
          <a:off x="1446842" y="1000715"/>
          <a:ext cx="1874564" cy="9372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/>
            <a:t>Νέο τεστ </a:t>
          </a:r>
          <a:endParaRPr lang="en-GB" sz="1700" kern="1200" dirty="0"/>
        </a:p>
      </dsp:txBody>
      <dsp:txXfrm>
        <a:off x="1446842" y="1000715"/>
        <a:ext cx="1874564" cy="937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E31B692-A4AA-40A7-8A93-3730F0213EA1}" type="datetimeFigureOut">
              <a:rPr lang="el-GR" smtClean="0"/>
              <a:pPr/>
              <a:t>6/11/2017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4088D6A2-83B5-4291-9B9F-06B0A32593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B692-A4AA-40A7-8A93-3730F0213EA1}" type="datetimeFigureOut">
              <a:rPr lang="el-GR" smtClean="0"/>
              <a:pPr/>
              <a:t>6/11/2017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D6A2-83B5-4291-9B9F-06B0A325937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B692-A4AA-40A7-8A93-3730F0213EA1}" type="datetimeFigureOut">
              <a:rPr lang="el-GR" smtClean="0"/>
              <a:pPr/>
              <a:t>6/11/2017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D6A2-83B5-4291-9B9F-06B0A32593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B692-A4AA-40A7-8A93-3730F0213EA1}" type="datetimeFigureOut">
              <a:rPr lang="el-GR" smtClean="0"/>
              <a:pPr/>
              <a:t>6/11/2017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D6A2-83B5-4291-9B9F-06B0A32593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E31B692-A4AA-40A7-8A93-3730F0213EA1}" type="datetimeFigureOut">
              <a:rPr lang="el-GR" smtClean="0"/>
              <a:pPr/>
              <a:t>6/11/2017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4088D6A2-83B5-4291-9B9F-06B0A32593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B692-A4AA-40A7-8A93-3730F0213EA1}" type="datetimeFigureOut">
              <a:rPr lang="el-GR" smtClean="0"/>
              <a:pPr/>
              <a:t>6/11/2017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D6A2-83B5-4291-9B9F-06B0A32593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B692-A4AA-40A7-8A93-3730F0213EA1}" type="datetimeFigureOut">
              <a:rPr lang="el-GR" smtClean="0"/>
              <a:pPr/>
              <a:t>6/11/2017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D6A2-83B5-4291-9B9F-06B0A32593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B692-A4AA-40A7-8A93-3730F0213EA1}" type="datetimeFigureOut">
              <a:rPr lang="el-GR" smtClean="0"/>
              <a:pPr/>
              <a:t>6/11/2017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D6A2-83B5-4291-9B9F-06B0A32593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B692-A4AA-40A7-8A93-3730F0213EA1}" type="datetimeFigureOut">
              <a:rPr lang="el-GR" smtClean="0"/>
              <a:pPr/>
              <a:t>6/11/2017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D6A2-83B5-4291-9B9F-06B0A32593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B692-A4AA-40A7-8A93-3730F0213EA1}" type="datetimeFigureOut">
              <a:rPr lang="el-GR" smtClean="0"/>
              <a:pPr/>
              <a:t>6/11/2017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D6A2-83B5-4291-9B9F-06B0A32593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B692-A4AA-40A7-8A93-3730F0213EA1}" type="datetimeFigureOut">
              <a:rPr lang="el-GR" smtClean="0"/>
              <a:pPr/>
              <a:t>6/11/2017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8D6A2-83B5-4291-9B9F-06B0A32593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31B692-A4AA-40A7-8A93-3730F0213EA1}" type="datetimeFigureOut">
              <a:rPr lang="el-GR" smtClean="0"/>
              <a:pPr/>
              <a:t>6/11/2017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88D6A2-83B5-4291-9B9F-06B0A325937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Μάθηση σε κίνηση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(Mobile learning)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Χαρίκλεια Τσαλαπάτα 1/11/2017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l-GR" dirty="0" smtClean="0"/>
              <a:t>Παραδείγματα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BridgeIT</a:t>
            </a:r>
            <a:r>
              <a:rPr lang="en-US" dirty="0" smtClean="0"/>
              <a:t> </a:t>
            </a:r>
          </a:p>
          <a:p>
            <a:pPr lvl="1"/>
            <a:r>
              <a:rPr lang="el-GR" dirty="0" smtClean="0"/>
              <a:t>Δίνει σε μαθητές στη Λατινική Αμερική δυνατότητα για πρόσβαση σε μάθηση μέσω διερεύνησης (</a:t>
            </a:r>
            <a:r>
              <a:rPr lang="en-US" dirty="0" smtClean="0"/>
              <a:t>inquiry-based learning)</a:t>
            </a:r>
          </a:p>
          <a:p>
            <a:r>
              <a:rPr lang="el-GR" dirty="0" smtClean="0"/>
              <a:t>Στην Κολομβία δίνουν 250.000 φορητές συσκευές σε μαθητές για να μειώνουν τον αναλφαβητισμό</a:t>
            </a:r>
          </a:p>
          <a:p>
            <a:endParaRPr lang="el-GR" dirty="0" smtClean="0"/>
          </a:p>
          <a:p>
            <a:r>
              <a:rPr lang="en-US" dirty="0" smtClean="0"/>
              <a:t>NOKIA Life, </a:t>
            </a:r>
            <a:r>
              <a:rPr lang="el-GR" dirty="0" smtClean="0"/>
              <a:t>πρόσβαση σε μάθηση σε Ινδία, Κίνα, Ινδονησία, Νιγηρία</a:t>
            </a:r>
          </a:p>
          <a:p>
            <a:pPr lvl="1"/>
            <a:r>
              <a:rPr lang="el-GR" dirty="0" smtClean="0"/>
              <a:t>Επιλογή περιεχομένου από μεγάλη λίστα επιλογών</a:t>
            </a:r>
          </a:p>
          <a:p>
            <a:r>
              <a:rPr lang="en-US" dirty="0" smtClean="0"/>
              <a:t>Ref. UNESCO unesdoc.unesco.org/images/0021/002196/219641E.pdf </a:t>
            </a:r>
            <a:endParaRPr lang="el-GR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Διευκολύνει την προσωποποιημένη μάθηση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l-GR" dirty="0" smtClean="0"/>
              <a:t>Δηλαδή περιεχόμενο που ανταποκρίνεται στις ανάγκες του κάθε χρήστη προσωπικά</a:t>
            </a:r>
          </a:p>
          <a:p>
            <a:endParaRPr lang="el-GR" dirty="0" smtClean="0"/>
          </a:p>
          <a:p>
            <a:r>
              <a:rPr lang="el-GR" dirty="0" smtClean="0"/>
              <a:t>Επειδή οι χρήστες έχουν μαζί τους τις κινητές συσκευές συνεχώς και τις χρησιμοποιούν για πρόσβαση σε περιεχόμενο με το δικό τους τρόπο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Τα </a:t>
            </a:r>
            <a:r>
              <a:rPr lang="en-US" dirty="0" smtClean="0"/>
              <a:t>PC </a:t>
            </a:r>
            <a:r>
              <a:rPr lang="el-GR" dirty="0" smtClean="0"/>
              <a:t>είναι </a:t>
            </a:r>
          </a:p>
          <a:p>
            <a:pPr lvl="1"/>
            <a:r>
              <a:rPr lang="el-GR" dirty="0" smtClean="0"/>
              <a:t>Δύσκολα στη μεταφορά και ακριβά</a:t>
            </a:r>
          </a:p>
          <a:p>
            <a:pPr lvl="1"/>
            <a:endParaRPr lang="el-GR" dirty="0" smtClean="0"/>
          </a:p>
          <a:p>
            <a:r>
              <a:rPr lang="el-GR" dirty="0" smtClean="0"/>
              <a:t>Οι κινητές συσκευές δίνουν περισσότερες ευκαιρίες</a:t>
            </a:r>
          </a:p>
          <a:p>
            <a:pPr lvl="1"/>
            <a:r>
              <a:rPr lang="el-GR" dirty="0" smtClean="0"/>
              <a:t>Ευελιξία στο ρυθμό, το περιεχόμενο, αυξάνοντας το ενδιαφέρον για μάθηση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Άμεση ανατροφοδότηση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Αντί να χρειάζεται οι μαθητές να περιμένουν μέρες ή εβδομάδες για ανατροφοδότηση μπορούν να την έχουν άμεσα στο κινητό τους</a:t>
            </a:r>
          </a:p>
          <a:p>
            <a:endParaRPr lang="el-GR" dirty="0" smtClean="0"/>
          </a:p>
          <a:p>
            <a:r>
              <a:rPr lang="el-GR" dirty="0" smtClean="0"/>
              <a:t>Επίσης είναι εργαλείο για τους δασκάλους</a:t>
            </a:r>
          </a:p>
          <a:p>
            <a:pPr lvl="1"/>
            <a:r>
              <a:rPr lang="el-GR" dirty="0" smtClean="0"/>
              <a:t>Μικρά κουΐζ μέσω κινητού </a:t>
            </a:r>
          </a:p>
          <a:p>
            <a:pPr lvl="1"/>
            <a:r>
              <a:rPr lang="el-GR" dirty="0" smtClean="0"/>
              <a:t>Συλλογή αποτελεσμάτων των χρηστών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Μάθηση παντού και συνεχώς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Ubiquitous learning</a:t>
            </a:r>
          </a:p>
          <a:p>
            <a:endParaRPr lang="en-US" dirty="0" smtClean="0"/>
          </a:p>
          <a:p>
            <a:r>
              <a:rPr lang="el-GR" dirty="0" smtClean="0"/>
              <a:t>Οι χρήστες μπορούν να διαλέξουν μαθήματα που έχουν μικρή χρονική διάρκεια </a:t>
            </a:r>
          </a:p>
          <a:p>
            <a:pPr lvl="1"/>
            <a:r>
              <a:rPr lang="el-GR" dirty="0" smtClean="0"/>
              <a:t>Π.χ. ακόμη και αν έχουμε 15 λεπτά περιμένοντας σε μια ουρά</a:t>
            </a:r>
          </a:p>
          <a:p>
            <a:endParaRPr lang="el-GR" dirty="0" smtClean="0"/>
          </a:p>
          <a:p>
            <a:r>
              <a:rPr lang="el-GR" dirty="0" smtClean="0"/>
              <a:t>Υπάρχουν αλγόριθμοι που προτείνουν μαθήματα στην κατάλληλη στιγμή</a:t>
            </a:r>
          </a:p>
          <a:p>
            <a:pPr lvl="1"/>
            <a:r>
              <a:rPr lang="el-GR" dirty="0" smtClean="0"/>
              <a:t>Πριν κάποιος ξεχάσει την πληροφορία</a:t>
            </a:r>
          </a:p>
          <a:p>
            <a:pPr lvl="1"/>
            <a:r>
              <a:rPr lang="el-GR" dirty="0" smtClean="0"/>
              <a:t>Η συνεχής πρόσβαση είναι σημαντική για να γίνει αυτό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UNESCO Mobile Literacy Project</a:t>
            </a:r>
          </a:p>
          <a:p>
            <a:pPr lvl="1"/>
            <a:r>
              <a:rPr lang="el-GR" dirty="0" smtClean="0"/>
              <a:t>Πρόσβαση σε 250 κορίτσια στο Πακιστάν</a:t>
            </a:r>
          </a:p>
          <a:p>
            <a:pPr lvl="1"/>
            <a:r>
              <a:rPr lang="el-GR" dirty="0" smtClean="0"/>
              <a:t>Όπου δεν υπάρχουν υπολογιστές</a:t>
            </a:r>
          </a:p>
          <a:p>
            <a:pPr lvl="1"/>
            <a:r>
              <a:rPr lang="el-GR" dirty="0" smtClean="0"/>
              <a:t>Δεν υπάρχει σύνδεση στο ιντερνέτ </a:t>
            </a:r>
          </a:p>
          <a:p>
            <a:r>
              <a:rPr lang="el-GR" dirty="0" smtClean="0"/>
              <a:t>Το πρόγραμμα συνδέει τις μαθήτριες με δάσκαλο σε απόσταση</a:t>
            </a:r>
          </a:p>
          <a:p>
            <a:pPr lvl="1"/>
            <a:r>
              <a:rPr lang="el-GR" dirty="0" smtClean="0"/>
              <a:t>Αύξηση του ποσοστού μέγιστου βαθμού από 20% σε 60%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Παραγωγική χρήση του χρόνου μέσα στην τάξη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Παράδειγμα η αναστροφή τάξης</a:t>
            </a:r>
          </a:p>
          <a:p>
            <a:endParaRPr lang="el-GR" dirty="0" smtClean="0"/>
          </a:p>
          <a:p>
            <a:r>
              <a:rPr lang="el-GR" dirty="0" smtClean="0"/>
              <a:t>Οι μαθητές βλέπουν τη διάλεξη σε κινητά πριν το μάθημα</a:t>
            </a:r>
          </a:p>
          <a:p>
            <a:endParaRPr lang="el-GR" dirty="0" smtClean="0"/>
          </a:p>
          <a:p>
            <a:r>
              <a:rPr lang="el-GR" dirty="0" smtClean="0"/>
              <a:t>Ο χρόνος μέσα στην τάξη χρησιμοποιείται για ασκήσεις, εργασίες, ερωτήσεις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Δημιουργία κοινοτήτων μάθησης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Μέσω των κινητών συσκευών οι μαθητές μπορούν να επικοινωνούν και να μαθαίνουν ο ένας από τον άλλο</a:t>
            </a:r>
          </a:p>
          <a:p>
            <a:endParaRPr lang="el-GR" dirty="0" smtClean="0"/>
          </a:p>
          <a:p>
            <a:r>
              <a:rPr lang="el-GR" dirty="0" smtClean="0"/>
              <a:t>Χρησιμοποιούνται στα </a:t>
            </a:r>
            <a:r>
              <a:rPr lang="en-US" dirty="0" smtClean="0"/>
              <a:t>MOOC </a:t>
            </a:r>
            <a:r>
              <a:rPr lang="el-GR" dirty="0" smtClean="0"/>
              <a:t>για</a:t>
            </a:r>
          </a:p>
          <a:p>
            <a:pPr lvl="1"/>
            <a:r>
              <a:rPr lang="el-GR" dirty="0" smtClean="0"/>
              <a:t>Ανταλλαγή ιδεών</a:t>
            </a:r>
          </a:p>
          <a:p>
            <a:pPr lvl="1"/>
            <a:r>
              <a:rPr lang="el-GR" dirty="0" smtClean="0"/>
              <a:t>Επικοινωνία</a:t>
            </a:r>
          </a:p>
          <a:p>
            <a:r>
              <a:rPr lang="el-GR" dirty="0" smtClean="0"/>
              <a:t>Χρησιμοποιούνται στην εργασία</a:t>
            </a:r>
          </a:p>
          <a:p>
            <a:pPr lvl="1"/>
            <a:r>
              <a:rPr lang="el-GR" dirty="0" smtClean="0"/>
              <a:t>Για ανταλλαγή γνώσεων σε συγκεκριμένο τομέα ανάμεσα σε συναδέλφους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Υποστηρίζει το </a:t>
            </a:r>
            <a:r>
              <a:rPr lang="en-US" dirty="0" smtClean="0"/>
              <a:t>situated learning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Με πρόσβαση μέσω κινητών συσκευών σε περιεχόμενο στο τόπο όπου αυτό είναι χρήσιμο</a:t>
            </a:r>
          </a:p>
          <a:p>
            <a:pPr lvl="1"/>
            <a:r>
              <a:rPr lang="el-GR" dirty="0" smtClean="0"/>
              <a:t>Π.χ. κατά την επίσκεψη σε ένα μουσείο, όπου ο χρήστης μπορεί να έχει πρόσβαση σε περιεχόμενο που σχετίζεται με τα εκθέματα</a:t>
            </a:r>
          </a:p>
          <a:p>
            <a:pPr lvl="1"/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Σύνδεση της επίσημης με την ανεπίσημη μάθηση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Π.χ. μάθηση γλωσσών. Πολλές εφαρμογές «μιλούν» στους μαθητές και τους «ακούν»</a:t>
            </a:r>
          </a:p>
          <a:p>
            <a:pPr lvl="1"/>
            <a:r>
              <a:rPr lang="el-GR" dirty="0" smtClean="0"/>
              <a:t>Αυτό παλαιότερα απαιτούσε την παρουσία δασκάλου</a:t>
            </a:r>
          </a:p>
          <a:p>
            <a:r>
              <a:rPr lang="el-GR" dirty="0" smtClean="0"/>
              <a:t>Επίσης άλλες εφαρμογές δίνουν τη δυνατότητα εύκολης μετάφρασης</a:t>
            </a:r>
          </a:p>
          <a:p>
            <a:pPr lvl="1"/>
            <a:r>
              <a:rPr lang="el-GR" dirty="0" smtClean="0"/>
              <a:t>Η κινητή συσκευή κάνει την πρόσβαση εύκολη όταν κάποιος συνομιλεί και χρειάζεται άμεσα σχετική πληροφορία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Διευκολύνει τα άτομα με ειδικές ανάγκες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Κείμενο σε ομιλία</a:t>
            </a:r>
          </a:p>
          <a:p>
            <a:r>
              <a:rPr lang="el-GR" dirty="0" smtClean="0"/>
              <a:t>Ομιλία σε κείμενο</a:t>
            </a:r>
          </a:p>
          <a:p>
            <a:r>
              <a:rPr lang="el-GR" dirty="0" smtClean="0"/>
              <a:t>Μεγέθυνση κειμένων</a:t>
            </a:r>
          </a:p>
          <a:p>
            <a:endParaRPr lang="el-GR" dirty="0" smtClean="0"/>
          </a:p>
          <a:p>
            <a:r>
              <a:rPr lang="el-GR" dirty="0" smtClean="0"/>
              <a:t>Π.χ. </a:t>
            </a:r>
            <a:r>
              <a:rPr lang="el-GR" dirty="0" err="1" smtClean="0"/>
              <a:t>πρότζεκτ</a:t>
            </a:r>
            <a:r>
              <a:rPr lang="el-GR" dirty="0" smtClean="0"/>
              <a:t> στην Ουγκάντα ενθαρρύνει την πρόσβαση σε μάθηση παιδιών με μειωμένη ακοή μέσω συστήματος </a:t>
            </a:r>
            <a:r>
              <a:rPr lang="en-US" dirty="0" smtClean="0"/>
              <a:t>SMS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</a:t>
            </a:r>
            <a:r>
              <a:rPr lang="en-US" dirty="0" smtClean="0"/>
              <a:t>Mobile Learning</a:t>
            </a:r>
            <a:r>
              <a:rPr lang="el-GR" dirty="0" smtClean="0"/>
              <a:t>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>
            <a:normAutofit/>
          </a:bodyPr>
          <a:lstStyle/>
          <a:p>
            <a:r>
              <a:rPr lang="el-GR" dirty="0" smtClean="0"/>
              <a:t>Χρήση συσκευών για σύνδεση σε εκπαιδευτική και άλλη πληροφορία</a:t>
            </a:r>
          </a:p>
          <a:p>
            <a:pPr lvl="1"/>
            <a:r>
              <a:rPr lang="el-GR" dirty="0" smtClean="0"/>
              <a:t>Με συμμαθητές, συνεργάτες, κοινότητες, υπηρεσίες, κλπ</a:t>
            </a:r>
          </a:p>
          <a:p>
            <a:r>
              <a:rPr lang="el-GR" dirty="0" smtClean="0"/>
              <a:t>Η μάθηση βγαίνει από την τάξη </a:t>
            </a:r>
          </a:p>
          <a:p>
            <a:r>
              <a:rPr lang="el-GR" dirty="0" smtClean="0"/>
              <a:t>Χρησιμοποιείται σε σχολεία, στην εργασία, σε μουσεία, σε πόλεις, κλπ.</a:t>
            </a:r>
          </a:p>
          <a:p>
            <a:r>
              <a:rPr lang="el-GR" dirty="0" smtClean="0"/>
              <a:t>Αλλάζει τη σχέση ανάμεσα σε μαθητές, δασκάλους, και αντικείμενα μάθησης (</a:t>
            </a:r>
            <a:r>
              <a:rPr lang="en-US" dirty="0" err="1" smtClean="0"/>
              <a:t>Laurillard</a:t>
            </a:r>
            <a:r>
              <a:rPr lang="en-US" dirty="0" smtClean="0"/>
              <a:t>)</a:t>
            </a:r>
          </a:p>
          <a:p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Μειώνει το κόστος της μάθησης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Π.χ. τα ψηφιακά βιβλία μπορεί να είναι πιο φθηνή λύση από τα εκτυπωμένα</a:t>
            </a:r>
          </a:p>
          <a:p>
            <a:endParaRPr lang="el-GR" dirty="0" smtClean="0"/>
          </a:p>
          <a:p>
            <a:r>
              <a:rPr lang="el-GR" dirty="0" smtClean="0"/>
              <a:t>Και να υπάρχει πρόσβαση σε αυτά μέσα από φθηνές κινητές συσκευές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Διευκολύνει τη διαχείριση και την επικοινωνία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Π.χ. επικοινωνία δασκάλων – μαθητών σχετικά με εργασίες</a:t>
            </a:r>
          </a:p>
          <a:p>
            <a:endParaRPr lang="el-GR" dirty="0" smtClean="0"/>
          </a:p>
          <a:p>
            <a:r>
              <a:rPr lang="el-GR" dirty="0" smtClean="0"/>
              <a:t>Π.χ. επικοινωνία δασκάλων – γονέων σχετικά με πρόοδο μαθητών </a:t>
            </a:r>
          </a:p>
          <a:p>
            <a:endParaRPr lang="el-GR" dirty="0" smtClean="0"/>
          </a:p>
          <a:p>
            <a:r>
              <a:rPr lang="el-GR" dirty="0" smtClean="0"/>
              <a:t>Π.χ. επικοινωνία ανάμεσα σε δασκάλους που διδάσκουν το ίδιο αντικείμενο ή απευθύνονται σε ίδιες ηλικιακές ομάδες μαθητών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Παραδείγματα μάθησης σε κίνηση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– Μάθηση σε μουσεία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Με κινητή συσκευή</a:t>
            </a:r>
          </a:p>
          <a:p>
            <a:r>
              <a:rPr lang="el-GR" dirty="0" smtClean="0"/>
              <a:t>Παίρνουμε σχετική πληροφορία μπροστά από κάθε έκθεμα</a:t>
            </a:r>
          </a:p>
          <a:p>
            <a:r>
              <a:rPr lang="el-GR" dirty="0" smtClean="0"/>
              <a:t>Μπορούμε να αναζητήσουμε επιπλέον πληροφορία σε βάση δεδομένων μέσω κινητής συσκευής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– περιήγηση στην πόλη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Όταν βρισκόμαστε μπροστά από ένα κτίριο με ενδιαφέρον βλέπουμε αντίστοιχη πληροφορία</a:t>
            </a:r>
          </a:p>
          <a:p>
            <a:endParaRPr lang="el-GR" dirty="0" smtClean="0"/>
          </a:p>
          <a:p>
            <a:r>
              <a:rPr lang="el-GR" dirty="0" smtClean="0"/>
              <a:t>Η εφαρμογή μπορεί να καταλάβει τη θέση μας λόγω του κινητού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– Μάθηση στην εργασία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Επαγγελματίες αναζητούν πληροφορία μέσω κινητών συσκευών</a:t>
            </a:r>
          </a:p>
          <a:p>
            <a:pPr lvl="1"/>
            <a:r>
              <a:rPr lang="el-GR" dirty="0" smtClean="0"/>
              <a:t>Π.χ. για </a:t>
            </a:r>
            <a:r>
              <a:rPr lang="en-US" dirty="0" smtClean="0"/>
              <a:t>standards </a:t>
            </a:r>
            <a:r>
              <a:rPr lang="el-GR" dirty="0" smtClean="0"/>
              <a:t>(μηχανικοί)</a:t>
            </a:r>
          </a:p>
          <a:p>
            <a:r>
              <a:rPr lang="el-GR" dirty="0" smtClean="0"/>
              <a:t>Μπορούν να έχουν πληροφορία διαθέσιμη οπουδήποτε</a:t>
            </a:r>
          </a:p>
          <a:p>
            <a:r>
              <a:rPr lang="el-GR" dirty="0" smtClean="0"/>
              <a:t>Προσωποποιημένη με βάση το χώρο και τις ανάγκες</a:t>
            </a:r>
          </a:p>
          <a:p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79296" cy="9906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Παράδειγμα – Εφαρμογές για διδασκαλία γλώσσας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εφαρμογή μας δίνει πληροφορία για χρήση όταν είμαστε στο εξωτερικό</a:t>
            </a:r>
          </a:p>
          <a:p>
            <a:pPr lvl="1"/>
            <a:r>
              <a:rPr lang="el-GR" dirty="0" smtClean="0"/>
              <a:t>Εκφράσεις</a:t>
            </a:r>
          </a:p>
          <a:p>
            <a:pPr lvl="1"/>
            <a:r>
              <a:rPr lang="el-GR" dirty="0" smtClean="0"/>
              <a:t>Λεξικό</a:t>
            </a:r>
          </a:p>
          <a:p>
            <a:pPr lvl="1"/>
            <a:r>
              <a:rPr lang="el-GR" dirty="0" smtClean="0"/>
              <a:t>Θησαυρός </a:t>
            </a:r>
            <a:r>
              <a:rPr lang="en-US" dirty="0" smtClean="0"/>
              <a:t>– thesaurus: </a:t>
            </a:r>
            <a:r>
              <a:rPr lang="el-GR" dirty="0" smtClean="0"/>
              <a:t>συνώνυμα, αντίθετα</a:t>
            </a:r>
          </a:p>
          <a:p>
            <a:pPr lvl="1"/>
            <a:r>
              <a:rPr lang="el-GR" dirty="0" smtClean="0"/>
              <a:t>Σύνταξη γλώσσας</a:t>
            </a:r>
          </a:p>
          <a:p>
            <a:pPr lvl="1"/>
            <a:r>
              <a:rPr lang="en-US" dirty="0" smtClean="0"/>
              <a:t>Context: </a:t>
            </a:r>
            <a:r>
              <a:rPr lang="el-GR" dirty="0" smtClean="0"/>
              <a:t>παρουσίαση προσωποποιημένης πληροφορίας</a:t>
            </a:r>
          </a:p>
          <a:p>
            <a:pPr lvl="2"/>
            <a:r>
              <a:rPr lang="el-GR" dirty="0" smtClean="0"/>
              <a:t>Προφορά, ανάλογα με το που βρισκόμαστε</a:t>
            </a:r>
            <a:r>
              <a:rPr lang="en-US" dirty="0" smtClean="0"/>
              <a:t>, </a:t>
            </a:r>
            <a:r>
              <a:rPr lang="el-GR" dirty="0" smtClean="0"/>
              <a:t>π.χ. Αγγλία ή Αμερική</a:t>
            </a:r>
          </a:p>
          <a:p>
            <a:pPr lvl="2"/>
            <a:r>
              <a:rPr lang="el-GR" dirty="0" smtClean="0"/>
              <a:t>Λέξεις, πάλι ανάλογα με του που βρισκόμαστε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Υπάρχουν τέτοιες εφαρμογές!</a:t>
            </a:r>
            <a:r>
              <a:rPr lang="en-US" dirty="0" smtClean="0"/>
              <a:t> </a:t>
            </a:r>
            <a:endParaRPr lang="el-GR" dirty="0" smtClean="0"/>
          </a:p>
          <a:p>
            <a:pPr lvl="1"/>
            <a:r>
              <a:rPr lang="el-GR" dirty="0" smtClean="0"/>
              <a:t>Βασίζονται στο ότι μαθαίνουμε</a:t>
            </a:r>
            <a:r>
              <a:rPr lang="en-US" dirty="0" smtClean="0"/>
              <a:t>: </a:t>
            </a:r>
            <a:r>
              <a:rPr lang="el-GR" dirty="0" smtClean="0"/>
              <a:t>λέξεις και συντακτικό (σε δεύτερο βήμα)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Τι Χαρακτηρίζει την </a:t>
            </a:r>
            <a:r>
              <a:rPr lang="el-GR" dirty="0" smtClean="0"/>
              <a:t>Κινητή Τεχνολογία</a:t>
            </a:r>
            <a:r>
              <a:rPr lang="en-US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563880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Κάποιοι λένε, όσον αφορά την τεχνολογία</a:t>
            </a:r>
          </a:p>
          <a:p>
            <a:pPr lvl="1"/>
            <a:r>
              <a:rPr lang="el-GR" dirty="0" smtClean="0"/>
              <a:t>Αλλαγή του μοντέλου μάθησης ή/και εργασίας</a:t>
            </a:r>
          </a:p>
          <a:p>
            <a:pPr lvl="1"/>
            <a:r>
              <a:rPr lang="el-GR" dirty="0" smtClean="0"/>
              <a:t>Απεξάρτηση από περιορισμούς χρόνου και τόπου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Πραγματική εισαγωγή της μάθησης στην καθημερινή ζωή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Στο πεδίο (</a:t>
            </a:r>
            <a:r>
              <a:rPr lang="en-GB" dirty="0" smtClean="0">
                <a:solidFill>
                  <a:srgbClr val="0070C0"/>
                </a:solidFill>
              </a:rPr>
              <a:t>in-situ)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l-GR" dirty="0">
                <a:solidFill>
                  <a:srgbClr val="0070C0"/>
                </a:solidFill>
              </a:rPr>
              <a:t>Σ</a:t>
            </a:r>
            <a:r>
              <a:rPr lang="el-GR" dirty="0" smtClean="0">
                <a:solidFill>
                  <a:srgbClr val="0070C0"/>
                </a:solidFill>
              </a:rPr>
              <a:t>ε διαφορετικά πλαίσια (</a:t>
            </a:r>
            <a:r>
              <a:rPr lang="en-US" dirty="0" smtClean="0">
                <a:solidFill>
                  <a:srgbClr val="0070C0"/>
                </a:solidFill>
              </a:rPr>
              <a:t>context)</a:t>
            </a:r>
            <a:endParaRPr lang="el-GR" dirty="0" smtClean="0">
              <a:solidFill>
                <a:srgbClr val="0070C0"/>
              </a:solidFill>
            </a:endParaRPr>
          </a:p>
          <a:p>
            <a:pPr lvl="1"/>
            <a:endParaRPr lang="el-GR" dirty="0" smtClean="0"/>
          </a:p>
          <a:p>
            <a:r>
              <a:rPr lang="el-GR" dirty="0" smtClean="0"/>
              <a:t>Επίσης όσον αφορά το σχεδιασμό της μάθησης</a:t>
            </a:r>
          </a:p>
          <a:p>
            <a:pPr lvl="1"/>
            <a:r>
              <a:rPr lang="el-GR" dirty="0">
                <a:solidFill>
                  <a:srgbClr val="0070C0"/>
                </a:solidFill>
              </a:rPr>
              <a:t>Αλλαγή του πως και που </a:t>
            </a:r>
            <a:r>
              <a:rPr lang="el-GR" dirty="0" smtClean="0">
                <a:solidFill>
                  <a:srgbClr val="0070C0"/>
                </a:solidFill>
              </a:rPr>
              <a:t>μαθαίνουμε </a:t>
            </a:r>
            <a:r>
              <a:rPr lang="el-GR" dirty="0" smtClean="0"/>
              <a:t>(</a:t>
            </a:r>
            <a:r>
              <a:rPr lang="el-GR" dirty="0" smtClean="0">
                <a:solidFill>
                  <a:srgbClr val="0070C0"/>
                </a:solidFill>
              </a:rPr>
              <a:t>περιεχόμενο, όγκος, τρόπος παρουσίασης</a:t>
            </a:r>
            <a:r>
              <a:rPr lang="el-GR" dirty="0" smtClean="0"/>
              <a:t>)</a:t>
            </a:r>
            <a:endParaRPr lang="el-GR" dirty="0"/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Αλλαγή του τι μαθαίνουμε </a:t>
            </a:r>
            <a:r>
              <a:rPr lang="el-GR" dirty="0" smtClean="0">
                <a:solidFill>
                  <a:schemeClr val="tx1"/>
                </a:solidFill>
              </a:rPr>
              <a:t>(σχέση με προηγούμενη γνώση, αντικείμενο, κλπ.)</a:t>
            </a:r>
          </a:p>
          <a:p>
            <a:pPr lvl="2"/>
            <a:r>
              <a:rPr lang="el-GR" dirty="0" smtClean="0"/>
              <a:t>Λόγω άτυπης μάθησης, που οδηγείται από το μαθητή</a:t>
            </a:r>
          </a:p>
          <a:p>
            <a:pPr lvl="1"/>
            <a:r>
              <a:rPr lang="el-GR" dirty="0" smtClean="0">
                <a:solidFill>
                  <a:srgbClr val="0070C0"/>
                </a:solidFill>
              </a:rPr>
              <a:t>Δημιουργία </a:t>
            </a:r>
            <a:r>
              <a:rPr lang="el-GR" dirty="0">
                <a:solidFill>
                  <a:srgbClr val="0070C0"/>
                </a:solidFill>
              </a:rPr>
              <a:t>δικτύων </a:t>
            </a:r>
            <a:r>
              <a:rPr lang="en-US" dirty="0">
                <a:solidFill>
                  <a:schemeClr val="tx1"/>
                </a:solidFill>
              </a:rPr>
              <a:t>(peers</a:t>
            </a:r>
            <a:r>
              <a:rPr lang="el-GR" dirty="0">
                <a:solidFill>
                  <a:schemeClr val="tx1"/>
                </a:solidFill>
              </a:rPr>
              <a:t> / συμμαθητές, δάσκαλοι, </a:t>
            </a:r>
            <a:r>
              <a:rPr lang="el-GR" dirty="0" smtClean="0">
                <a:solidFill>
                  <a:schemeClr val="tx1"/>
                </a:solidFill>
              </a:rPr>
              <a:t>κλπ.)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l-GR" dirty="0">
                <a:solidFill>
                  <a:srgbClr val="0070C0"/>
                </a:solidFill>
              </a:rPr>
              <a:t>Προσωποποίηση γνώσης και μάθησης</a:t>
            </a:r>
          </a:p>
          <a:p>
            <a:pPr lvl="1"/>
            <a:endParaRPr lang="el-GR" dirty="0" smtClean="0"/>
          </a:p>
          <a:p>
            <a:r>
              <a:rPr lang="el-GR" dirty="0" smtClean="0"/>
              <a:t>Αυτά όμως μπορούμε να τα πούμε και για άλλες τεχνολογίες</a:t>
            </a:r>
            <a:endParaRPr lang="en-US" dirty="0" smtClean="0"/>
          </a:p>
          <a:p>
            <a:pPr lvl="1"/>
            <a:r>
              <a:rPr lang="el-GR" dirty="0" smtClean="0"/>
              <a:t>Ασύγχρονη εκπαίδευση, </a:t>
            </a:r>
            <a:r>
              <a:rPr lang="en-GB" dirty="0" err="1" smtClean="0"/>
              <a:t>eClass</a:t>
            </a:r>
            <a:r>
              <a:rPr lang="en-GB" dirty="0" smtClean="0"/>
              <a:t>, MOOC, </a:t>
            </a:r>
            <a:r>
              <a:rPr lang="el-GR" dirty="0" smtClean="0"/>
              <a:t>κλπ.</a:t>
            </a:r>
          </a:p>
          <a:p>
            <a:pPr lvl="1"/>
            <a:endParaRPr lang="el-GR" dirty="0" smtClean="0"/>
          </a:p>
          <a:p>
            <a:r>
              <a:rPr lang="el-GR" dirty="0" smtClean="0"/>
              <a:t>Διεπαφή (</a:t>
            </a:r>
            <a:r>
              <a:rPr lang="en-US" dirty="0" smtClean="0"/>
              <a:t>touch-screen)</a:t>
            </a:r>
            <a:endParaRPr lang="el-GR" dirty="0" smtClean="0"/>
          </a:p>
          <a:p>
            <a:pPr lvl="1"/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Διεπαφή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Touch-screens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Σημαντική αλλαγή στη διεπαφή μέσω πληκτρολογίου</a:t>
            </a:r>
          </a:p>
          <a:p>
            <a:r>
              <a:rPr lang="el-GR" dirty="0" smtClean="0"/>
              <a:t>Εφαρμογές σε συγκεκριμένες ομάδες</a:t>
            </a:r>
          </a:p>
          <a:p>
            <a:pPr lvl="1"/>
            <a:r>
              <a:rPr lang="el-GR" dirty="0" smtClean="0"/>
              <a:t>Μικρά παιδιά για μάθηση και διασκέδαση</a:t>
            </a:r>
          </a:p>
          <a:p>
            <a:pPr lvl="1"/>
            <a:r>
              <a:rPr lang="el-GR" dirty="0" smtClean="0"/>
              <a:t>Άτομα με ειδικές ανάγκες που δυσκολεύονται στη χρήση πληκτρολογίου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Πώς μπορεί να χρησιμοποιηθεί	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Πρόσβαση σε περιεχόμενο</a:t>
            </a:r>
          </a:p>
          <a:p>
            <a:r>
              <a:rPr lang="el-GR" dirty="0" smtClean="0"/>
              <a:t>Επικοινωνία</a:t>
            </a:r>
          </a:p>
          <a:p>
            <a:r>
              <a:rPr lang="el-GR" dirty="0" smtClean="0"/>
              <a:t>Δημιουργία και δημοσίευση περιεχομένου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Σκοπός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 smtClean="0"/>
              <a:t>Ανάπτυξη εργαλείων που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/>
              <a:t>Ε</a:t>
            </a:r>
            <a:r>
              <a:rPr lang="el-GR" dirty="0" smtClean="0"/>
              <a:t>πιτρέπουν στον εκπαιδευτικό να </a:t>
            </a:r>
            <a:r>
              <a:rPr lang="el-GR" dirty="0" smtClean="0">
                <a:solidFill>
                  <a:srgbClr val="0070C0"/>
                </a:solidFill>
              </a:rPr>
              <a:t>προσαρμόζει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0070C0"/>
                </a:solidFill>
              </a:rPr>
              <a:t>την διδασκαλία </a:t>
            </a:r>
            <a:r>
              <a:rPr lang="el-GR" dirty="0" smtClean="0"/>
              <a:t>του στις ανάγκες των μαθητών/εκπαιδευομένων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Ε</a:t>
            </a:r>
            <a:r>
              <a:rPr lang="el-GR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νισχύουν την αλληλεπίδραση 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μεταξύ μαθητών και εκπαιδευτικών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Α</a:t>
            </a:r>
            <a:r>
              <a:rPr lang="el-GR" dirty="0" smtClean="0">
                <a:solidFill>
                  <a:srgbClr val="0070C0"/>
                </a:solidFill>
                <a:ea typeface="Arial Unicode MS" pitchFamily="34" charset="-128"/>
                <a:cs typeface="Arial Unicode MS" pitchFamily="34" charset="-128"/>
              </a:rPr>
              <a:t>ξιολογούν</a:t>
            </a:r>
            <a:r>
              <a:rPr lang="el-GR" dirty="0" smtClean="0">
                <a:ea typeface="Arial Unicode MS" pitchFamily="34" charset="-128"/>
                <a:cs typeface="Arial Unicode MS" pitchFamily="34" charset="-128"/>
              </a:rPr>
              <a:t> τις γνώσεις και τις στάσεις των μαθητών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 smtClean="0"/>
              <a:t>Υλοποίηση μίας μεθοδολογίας  που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 smtClean="0">
                <a:solidFill>
                  <a:srgbClr val="0070C0"/>
                </a:solidFill>
              </a:rPr>
              <a:t> </a:t>
            </a:r>
            <a:r>
              <a:rPr lang="el-GR" dirty="0">
                <a:solidFill>
                  <a:srgbClr val="0070C0"/>
                </a:solidFill>
              </a:rPr>
              <a:t>Δ</a:t>
            </a:r>
            <a:r>
              <a:rPr lang="el-GR" dirty="0" smtClean="0">
                <a:solidFill>
                  <a:srgbClr val="0070C0"/>
                </a:solidFill>
              </a:rPr>
              <a:t>ίνει την δυνατότητα στους εκπαιδευόμενους να καθορίσουν την εκπαιδευτική διαδικασία 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el-GR" dirty="0" smtClean="0">
                <a:solidFill>
                  <a:srgbClr val="0070C0"/>
                </a:solidFill>
              </a:rPr>
              <a:t>νατροφοδοτεί τους εκπαιδευτικούς σχετικά με την απόδοση της διδασκαλίας τους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l-GR" sz="2200" b="1" dirty="0" smtClean="0"/>
          </a:p>
          <a:p>
            <a:pPr marL="274320" lvl="1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2200" b="1" dirty="0" smtClean="0"/>
              <a:t>Που βρίσκουν εφαρμογή</a:t>
            </a:r>
            <a:r>
              <a:rPr lang="en-GB" sz="2200" b="1" dirty="0" smtClean="0"/>
              <a:t>;</a:t>
            </a:r>
            <a:endParaRPr lang="en-US" sz="2200" b="1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 smtClean="0"/>
              <a:t>Επαγγελματική εκπαίδευση και κατάρτιση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dirty="0" smtClean="0"/>
              <a:t>Γ-</a:t>
            </a:r>
            <a:r>
              <a:rPr lang="el-GR" dirty="0" err="1" smtClean="0"/>
              <a:t>βάθμια</a:t>
            </a:r>
            <a:r>
              <a:rPr lang="el-GR" dirty="0" smtClean="0"/>
              <a:t> εκπαίδευση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428186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Τεχνικά θέματα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Μικρή οθόνη</a:t>
            </a:r>
          </a:p>
          <a:p>
            <a:r>
              <a:rPr lang="el-GR" dirty="0" smtClean="0"/>
              <a:t>Η εφαρμογή πρέπει να αναπτύσσεται για κάθε πλατφόρμα / συσκευή λόγω διαφορετικής ανάλυσης</a:t>
            </a:r>
          </a:p>
          <a:p>
            <a:r>
              <a:rPr lang="el-GR" dirty="0" smtClean="0"/>
              <a:t>Υποστήριξη γλωσσών</a:t>
            </a:r>
          </a:p>
          <a:p>
            <a:r>
              <a:rPr lang="el-GR" dirty="0" smtClean="0"/>
              <a:t>Για παράδειγμα</a:t>
            </a:r>
            <a:r>
              <a:rPr lang="en-US" dirty="0" smtClean="0"/>
              <a:t>: </a:t>
            </a:r>
            <a:r>
              <a:rPr lang="el-GR" dirty="0" smtClean="0"/>
              <a:t>το </a:t>
            </a:r>
            <a:r>
              <a:rPr lang="en-US" dirty="0" smtClean="0"/>
              <a:t>Flash </a:t>
            </a:r>
            <a:r>
              <a:rPr lang="el-GR" dirty="0" smtClean="0"/>
              <a:t>που ήταν δημοφιλές μέχρι τώρα δεν υποστηρίζεται σε νέες εκδόσεις λειτουργικών συστημάτων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(</a:t>
            </a:r>
            <a:r>
              <a:rPr lang="en-US" dirty="0" smtClean="0">
                <a:solidFill>
                  <a:srgbClr val="0070C0"/>
                </a:solidFill>
              </a:rPr>
              <a:t>Portability)</a:t>
            </a:r>
            <a:endParaRPr lang="el-GR" dirty="0" smtClean="0">
              <a:solidFill>
                <a:srgbClr val="0070C0"/>
              </a:solidFill>
            </a:endParaRPr>
          </a:p>
          <a:p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Student Response Systems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6170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kstSylinder 1"/>
          <p:cNvSpPr txBox="1">
            <a:spLocks noChangeArrowheads="1"/>
          </p:cNvSpPr>
          <p:nvPr/>
        </p:nvSpPr>
        <p:spPr bwMode="auto">
          <a:xfrm>
            <a:off x="298450" y="2803525"/>
            <a:ext cx="362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en-US">
                <a:solidFill>
                  <a:srgbClr val="000000"/>
                </a:solidFill>
                <a:latin typeface="Calibri" panose="020F0502020204030204" pitchFamily="34" charset="0"/>
              </a:rPr>
              <a:t>1. </a:t>
            </a:r>
            <a:r>
              <a:rPr lang="el-GR" altLang="en-US">
                <a:solidFill>
                  <a:srgbClr val="000000"/>
                </a:solidFill>
                <a:latin typeface="Calibri" panose="020F0502020204030204" pitchFamily="34" charset="0"/>
              </a:rPr>
              <a:t>Το περιβάλλον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l-GR" altLang="en-US">
                <a:solidFill>
                  <a:srgbClr val="000000"/>
                </a:solidFill>
                <a:latin typeface="Calibri" panose="020F0502020204030204" pitchFamily="34" charset="0"/>
              </a:rPr>
              <a:t>του εκπαιδευτικού για προετοιμασία 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quiz</a:t>
            </a:r>
            <a:endParaRPr lang="nb-NO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291" name="TekstSylinder 3"/>
          <p:cNvSpPr txBox="1">
            <a:spLocks noChangeArrowheads="1"/>
          </p:cNvSpPr>
          <p:nvPr/>
        </p:nvSpPr>
        <p:spPr bwMode="auto">
          <a:xfrm>
            <a:off x="298450" y="5211763"/>
            <a:ext cx="28114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en-US">
                <a:solidFill>
                  <a:srgbClr val="000000"/>
                </a:solidFill>
                <a:latin typeface="Calibri" panose="020F0502020204030204" pitchFamily="34" charset="0"/>
              </a:rPr>
              <a:t>3. Server </a:t>
            </a:r>
            <a:r>
              <a:rPr lang="el-GR" altLang="en-US">
                <a:solidFill>
                  <a:srgbClr val="000000"/>
                </a:solidFill>
                <a:latin typeface="Calibri" panose="020F0502020204030204" pitchFamily="34" charset="0"/>
              </a:rPr>
              <a:t>που συγχρονίζει, συλλέγει και αποθηκεύει δεδομένα</a:t>
            </a:r>
            <a:endParaRPr lang="nb-NO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292" name="TekstSylinder 4"/>
          <p:cNvSpPr txBox="1">
            <a:spLocks noChangeArrowheads="1"/>
          </p:cNvSpPr>
          <p:nvPr/>
        </p:nvSpPr>
        <p:spPr bwMode="auto">
          <a:xfrm>
            <a:off x="6157913" y="5211763"/>
            <a:ext cx="28067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el-GR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Το περιβάλλον του μαθητή για την υποβολή των απαντήσεων</a:t>
            </a:r>
            <a:endParaRPr lang="nb-NO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2293" name="Picture 5" descr="ipod_i_han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92" y="1147128"/>
            <a:ext cx="2864437" cy="328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4" name="Gruppe 2"/>
          <p:cNvGrpSpPr>
            <a:grpSpLocks/>
          </p:cNvGrpSpPr>
          <p:nvPr/>
        </p:nvGrpSpPr>
        <p:grpSpPr bwMode="auto">
          <a:xfrm>
            <a:off x="298450" y="257175"/>
            <a:ext cx="3214688" cy="2482850"/>
            <a:chOff x="16193" y="131781"/>
            <a:chExt cx="3214370" cy="2482931"/>
          </a:xfrm>
        </p:grpSpPr>
        <p:pic>
          <p:nvPicPr>
            <p:cNvPr id="1230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3" y="131781"/>
              <a:ext cx="3214370" cy="2482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47" y="225297"/>
              <a:ext cx="2598113" cy="148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295" name="Picture 7" descr="http://drainedapple.com/wp-content/uploads/2010/12/applications-interne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2471738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http://lian-li.com/v2/tw/product/upload/image/pc-60fnwx/pc-60fnwx-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046" t="4359" r="28278" b="1752"/>
          <a:stretch>
            <a:fillRect/>
          </a:stretch>
        </p:blipFill>
        <p:spPr bwMode="auto">
          <a:xfrm>
            <a:off x="666750" y="3514725"/>
            <a:ext cx="69373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Vinkel 24"/>
          <p:cNvCxnSpPr/>
          <p:nvPr/>
        </p:nvCxnSpPr>
        <p:spPr>
          <a:xfrm>
            <a:off x="3513138" y="1112838"/>
            <a:ext cx="1671637" cy="1381125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Vinkel 26"/>
          <p:cNvCxnSpPr/>
          <p:nvPr/>
        </p:nvCxnSpPr>
        <p:spPr>
          <a:xfrm rot="10800000" flipV="1">
            <a:off x="1530350" y="4148138"/>
            <a:ext cx="2214563" cy="363537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Vinkel 28"/>
          <p:cNvCxnSpPr/>
          <p:nvPr/>
        </p:nvCxnSpPr>
        <p:spPr>
          <a:xfrm rot="10800000" flipV="1">
            <a:off x="5827713" y="2214563"/>
            <a:ext cx="544512" cy="95885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00" name="TekstSylinder 39"/>
          <p:cNvSpPr txBox="1">
            <a:spLocks noChangeArrowheads="1"/>
          </p:cNvSpPr>
          <p:nvPr/>
        </p:nvSpPr>
        <p:spPr bwMode="auto">
          <a:xfrm>
            <a:off x="4270375" y="4859338"/>
            <a:ext cx="133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en-US">
                <a:solidFill>
                  <a:srgbClr val="000000"/>
                </a:solidFill>
                <a:latin typeface="Calibri" panose="020F0502020204030204" pitchFamily="34" charset="0"/>
              </a:rPr>
              <a:t>Internet</a:t>
            </a:r>
          </a:p>
        </p:txBody>
      </p:sp>
      <p:pic>
        <p:nvPicPr>
          <p:cNvPr id="12301" name="Picture 2" descr="J:\SRS2\kurs\bilder_iPod\IMG_00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55" y="1456767"/>
            <a:ext cx="1354071" cy="202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5" descr="http://www.ishield.no/images/invisible-shield-samsung-galaxy-tab-p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25" y="125413"/>
            <a:ext cx="1027113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6" descr="http://us.toshiba.com/images/showcase/products/satellite-l655d-s5055-laptop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13" y="174606"/>
            <a:ext cx="10779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18305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err="1" smtClean="0"/>
              <a:t>Socrative</a:t>
            </a:r>
            <a:endParaRPr lang="el-GR" dirty="0" smtClean="0"/>
          </a:p>
          <a:p>
            <a:r>
              <a:rPr lang="en-GB" dirty="0" err="1" smtClean="0"/>
              <a:t>Iqvet</a:t>
            </a:r>
            <a:r>
              <a:rPr lang="en-GB" dirty="0" smtClean="0"/>
              <a:t> (</a:t>
            </a:r>
            <a:r>
              <a:rPr lang="el-GR" dirty="0" smtClean="0"/>
              <a:t>πρόγραμμα με συμμετοχή του Π.Θ.)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89506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mtClean="0"/>
              <a:t>Το μοντέλο μάθησης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192672077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own Arrow 2"/>
          <p:cNvSpPr/>
          <p:nvPr/>
        </p:nvSpPr>
        <p:spPr>
          <a:xfrm rot="1818256">
            <a:off x="4923279" y="553350"/>
            <a:ext cx="484632" cy="667337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74365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n-US" dirty="0" smtClean="0"/>
              <a:t>Παρουσίαση στατιστικής πληροφορίας για τον εκπαιδευτικό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933056"/>
            <a:ext cx="8229600" cy="24399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altLang="en-US" dirty="0"/>
              <a:t>Τι επιλογές έχει ο εκπαιδευτικός</a:t>
            </a:r>
            <a:r>
              <a:rPr lang="en-US" altLang="en-US" dirty="0"/>
              <a:t>;</a:t>
            </a:r>
            <a:endParaRPr lang="el-GR" dirty="0" smtClean="0"/>
          </a:p>
          <a:p>
            <a:pPr>
              <a:defRPr/>
            </a:pPr>
            <a:endParaRPr lang="el-GR" dirty="0" smtClean="0"/>
          </a:p>
          <a:p>
            <a:pPr>
              <a:defRPr/>
            </a:pPr>
            <a:r>
              <a:rPr lang="el-GR" dirty="0" smtClean="0"/>
              <a:t>Νέα προσέγγιση στο θέμα, εκ νέου εισαγωγή, επεξήγηση</a:t>
            </a:r>
          </a:p>
          <a:p>
            <a:pPr>
              <a:defRPr/>
            </a:pPr>
            <a:r>
              <a:rPr lang="el-GR" dirty="0" smtClean="0"/>
              <a:t>Διάλογος και νέα ενεργοποίηση του </a:t>
            </a:r>
            <a:r>
              <a:rPr lang="en-US" dirty="0" smtClean="0"/>
              <a:t>quiz</a:t>
            </a:r>
            <a:r>
              <a:rPr lang="el-GR" dirty="0" smtClean="0"/>
              <a:t> </a:t>
            </a:r>
            <a:endParaRPr lang="en-GB" dirty="0" smtClean="0"/>
          </a:p>
          <a:p>
            <a:pPr>
              <a:defRPr/>
            </a:pPr>
            <a:r>
              <a:rPr lang="el-GR" dirty="0" smtClean="0"/>
              <a:t>Επιβεβαίωση απάντησης- σύντομη επεξήγηση</a:t>
            </a:r>
            <a:endParaRPr lang="el-GR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93813"/>
            <a:ext cx="6586537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7881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Τύποι ερωτήσεων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625528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Πολλαπλής επιλογής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1/2</a:t>
            </a:r>
            <a:r>
              <a:rPr lang="el-GR" dirty="0" smtClean="0"/>
              <a:t>  είναι ίσο με</a:t>
            </a:r>
            <a:r>
              <a:rPr lang="en-US" dirty="0" smtClean="0"/>
              <a:t>:</a:t>
            </a:r>
          </a:p>
          <a:p>
            <a:pPr marL="803275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A) 2</a:t>
            </a:r>
          </a:p>
          <a:p>
            <a:pPr marL="803275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B) 4/2</a:t>
            </a:r>
          </a:p>
          <a:p>
            <a:pPr marL="803275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C) 3/6</a:t>
            </a:r>
          </a:p>
          <a:p>
            <a:pPr marL="803275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D) 10/5 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5428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Σωστό λάθος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l-GR" b="1" dirty="0"/>
              <a:t>Στον ίδιο κύκλο όλες οι ακτίνες είναι ίσες μεταξύ </a:t>
            </a:r>
            <a:r>
              <a:rPr lang="el-GR" b="1" dirty="0" smtClean="0"/>
              <a:t>τους. </a:t>
            </a:r>
            <a:endParaRPr lang="el-G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l-GR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3200" b="1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A)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Σωστό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803275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B) 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Λάθος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8258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Μάθηση σε κίνηση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Τηλέφωνα, </a:t>
            </a:r>
            <a:r>
              <a:rPr lang="en-US" dirty="0" err="1" smtClean="0"/>
              <a:t>iPad</a:t>
            </a:r>
            <a:r>
              <a:rPr lang="el-GR" dirty="0" smtClean="0"/>
              <a:t>, κλπ</a:t>
            </a:r>
          </a:p>
          <a:p>
            <a:endParaRPr lang="el-GR" dirty="0" smtClean="0"/>
          </a:p>
          <a:p>
            <a:r>
              <a:rPr lang="el-GR" dirty="0" smtClean="0"/>
              <a:t>Η μάθηση </a:t>
            </a:r>
            <a:r>
              <a:rPr lang="el-GR" b="1" dirty="0" smtClean="0">
                <a:solidFill>
                  <a:srgbClr val="0070C0"/>
                </a:solidFill>
              </a:rPr>
              <a:t>μεταφέρεται εκεί που την έχουμε ανάγκη</a:t>
            </a:r>
          </a:p>
          <a:p>
            <a:endParaRPr lang="el-GR" dirty="0" smtClean="0"/>
          </a:p>
          <a:p>
            <a:r>
              <a:rPr lang="el-GR" dirty="0" smtClean="0"/>
              <a:t>Εφόσον μιλάμε για κινητές συσκευές αυτό σημαίνει στο </a:t>
            </a:r>
            <a:r>
              <a:rPr lang="el-GR" dirty="0" smtClean="0">
                <a:solidFill>
                  <a:srgbClr val="0070C0"/>
                </a:solidFill>
              </a:rPr>
              <a:t>χώρο εργασίας, τουρισμό, διασκέδαση</a:t>
            </a:r>
            <a:r>
              <a:rPr lang="el-GR" dirty="0" smtClean="0"/>
              <a:t>, κλπ</a:t>
            </a:r>
          </a:p>
          <a:p>
            <a:endParaRPr lang="el-GR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Ubiquitous learning, </a:t>
            </a:r>
            <a:r>
              <a:rPr lang="el-GR" dirty="0" smtClean="0">
                <a:solidFill>
                  <a:srgbClr val="0070C0"/>
                </a:solidFill>
              </a:rPr>
              <a:t> μάθηση που γίνεται παντού</a:t>
            </a:r>
          </a:p>
          <a:p>
            <a:endParaRPr lang="el-GR" dirty="0" smtClean="0"/>
          </a:p>
          <a:p>
            <a:r>
              <a:rPr lang="el-GR" dirty="0" smtClean="0"/>
              <a:t>Μεγαλύτερη ανεξαρτησία από την παραδοσιακή «μάθηση από απόσταση»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Ανοιχτή απάντηση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937760"/>
          </a:xfrm>
        </p:spPr>
        <p:txBody>
          <a:bodyPr/>
          <a:lstStyle/>
          <a:p>
            <a:r>
              <a:rPr lang="el-GR" dirty="0" smtClean="0"/>
              <a:t>Κείμενο περιορισμένων χαρακτήρων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49744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Σχόλια φοιτητών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Μια δραστηριότητα μέσα στο μάθημα, βοηθά να ξαναβρείς το ενδιαφέρον</a:t>
            </a:r>
          </a:p>
          <a:p>
            <a:r>
              <a:rPr lang="el-GR" dirty="0" smtClean="0"/>
              <a:t>Είναι ανώνυμο, άρα μπορούμε να απαντάμε άφοβα</a:t>
            </a:r>
          </a:p>
          <a:p>
            <a:r>
              <a:rPr lang="el-GR" dirty="0" smtClean="0"/>
              <a:t>Ενθαρρύνει τη συμμετοχή στην τάξη</a:t>
            </a:r>
          </a:p>
          <a:p>
            <a:r>
              <a:rPr lang="el-GR" dirty="0" smtClean="0"/>
              <a:t>Προσθέτει και ένα στοιχείο διασκέδασης στο μάθημα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iLike	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SRS </a:t>
            </a:r>
            <a:r>
              <a:rPr lang="el-GR" dirty="0" smtClean="0"/>
              <a:t>για μάθηση γλωσσών</a:t>
            </a:r>
          </a:p>
          <a:p>
            <a:endParaRPr lang="el-GR" dirty="0" smtClean="0"/>
          </a:p>
          <a:p>
            <a:r>
              <a:rPr lang="el-GR" dirty="0" smtClean="0"/>
              <a:t>Μεγαλύτερη διάδραση στο μάθημα</a:t>
            </a:r>
          </a:p>
          <a:p>
            <a:endParaRPr lang="el-GR" dirty="0" smtClean="0"/>
          </a:p>
          <a:p>
            <a:r>
              <a:rPr lang="el-GR" dirty="0" smtClean="0"/>
              <a:t>«Παιχνίδι», τα κινητά </a:t>
            </a:r>
            <a:r>
              <a:rPr lang="el-GR" smtClean="0"/>
              <a:t>δημιουργούν ενδιαφέρον</a:t>
            </a:r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Από πού ξεκίνησε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 που Ξεκίνησε (1)	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Από τεχνολογία που είχε σχεδιαστεί για διαφορετικό σκοπό</a:t>
            </a:r>
          </a:p>
          <a:p>
            <a:r>
              <a:rPr lang="el-GR" dirty="0" smtClean="0"/>
              <a:t>Άρχισε να χρησιμοποιείται αναζητώντας «ένα πρόβλημα που μπορούμε να λύσουμε» σχετικά με την εκπαίδευση (</a:t>
            </a:r>
            <a:r>
              <a:rPr lang="en-US" dirty="0" err="1" smtClean="0"/>
              <a:t>Laurillard</a:t>
            </a:r>
            <a:r>
              <a:rPr lang="en-US" dirty="0" smtClean="0"/>
              <a:t>)</a:t>
            </a:r>
          </a:p>
          <a:p>
            <a:r>
              <a:rPr lang="el-GR" dirty="0" smtClean="0"/>
              <a:t>Αυτή η διαδικασία έχει εφαρμοστεί πολλές φορές στην εκπαίδευση με περιορισμένη επιτυχία</a:t>
            </a:r>
          </a:p>
          <a:p>
            <a:pPr lvl="1"/>
            <a:r>
              <a:rPr lang="el-GR" dirty="0" smtClean="0"/>
              <a:t>Αφού δεν ξεκινά από το πρόβλημα για να βρεθούν λύσεις</a:t>
            </a:r>
          </a:p>
          <a:p>
            <a:pPr lvl="1"/>
            <a:r>
              <a:rPr lang="el-GR" dirty="0" smtClean="0"/>
              <a:t>Αλλά από την τεχνολογία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 πού Ξεκίνησε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/>
          <a:lstStyle/>
          <a:p>
            <a:r>
              <a:rPr lang="el-GR" dirty="0" smtClean="0"/>
              <a:t>Κανονικά πρέπει να ξεκινάμε από τις ανάγκες</a:t>
            </a:r>
          </a:p>
          <a:p>
            <a:pPr lvl="1"/>
            <a:r>
              <a:rPr lang="el-GR" dirty="0" smtClean="0"/>
              <a:t>Και να αναλύουμε τεχνικές λύσεις που μπορεί να βοηθήσουν</a:t>
            </a:r>
            <a:endParaRPr lang="en-US" dirty="0" smtClean="0"/>
          </a:p>
          <a:p>
            <a:pPr lvl="1"/>
            <a:endParaRPr lang="el-GR" dirty="0" smtClean="0"/>
          </a:p>
          <a:p>
            <a:r>
              <a:rPr lang="el-GR" dirty="0" smtClean="0"/>
              <a:t>Σε αντίθετη περίπτωση δεν αξιοποιούμε την τεχνολογία επαρκώς 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Προσαρμόζουμε την εκπαίδευση στην τεχνολογία αντί για το αντίθετο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Τι προσφέρει το </a:t>
            </a:r>
            <a:r>
              <a:rPr lang="en-US" dirty="0" smtClean="0"/>
              <a:t>mobile learning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Δυνατότητα για μεγαλύτερη  πρόσβαση στη μάθηση από όλους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07288" cy="493776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Διότι με μια μικρή συσκευή (και οικονομική) μπορεί κάποιος από απομακρυσμένες περιοχές να έχει </a:t>
            </a:r>
            <a:r>
              <a:rPr lang="el-GR" dirty="0" smtClean="0">
                <a:solidFill>
                  <a:srgbClr val="0070C0"/>
                </a:solidFill>
              </a:rPr>
              <a:t>ευρύτερη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0070C0"/>
                </a:solidFill>
              </a:rPr>
              <a:t>πρόσβαση σε ποιοτική μάθηση </a:t>
            </a:r>
          </a:p>
          <a:p>
            <a:endParaRPr lang="el-GR" dirty="0" smtClean="0"/>
          </a:p>
          <a:p>
            <a:pPr lvl="1"/>
            <a:r>
              <a:rPr lang="el-GR" dirty="0" smtClean="0"/>
              <a:t>Περιεχόμενο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Υπηρεσίες μάθησης (π.χ. </a:t>
            </a:r>
            <a:r>
              <a:rPr lang="en-US" dirty="0" smtClean="0"/>
              <a:t>MOOCs)</a:t>
            </a:r>
            <a:endParaRPr lang="el-GR" dirty="0" smtClean="0"/>
          </a:p>
          <a:p>
            <a:pPr lvl="1"/>
            <a:endParaRPr lang="en-US" dirty="0" smtClean="0"/>
          </a:p>
          <a:p>
            <a:pPr lvl="1"/>
            <a:r>
              <a:rPr lang="el-GR" dirty="0" smtClean="0"/>
              <a:t>Επικοινωνία με άλλους</a:t>
            </a:r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Ακόμη και αν δεν υπάρχει πρόσβαση σε υπολογιστές, βιβλία, κλπ.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346</TotalTime>
  <Words>1421</Words>
  <Application>Microsoft Office PowerPoint</Application>
  <PresentationFormat>On-screen Show (4:3)</PresentationFormat>
  <Paragraphs>241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Origin</vt:lpstr>
      <vt:lpstr>Μάθηση σε κίνηση  (Mobile learning)</vt:lpstr>
      <vt:lpstr>Τι είναι το Mobile Learning?</vt:lpstr>
      <vt:lpstr>Πώς μπορεί να χρησιμοποιηθεί </vt:lpstr>
      <vt:lpstr>Μάθηση σε κίνηση</vt:lpstr>
      <vt:lpstr>Από πού ξεκίνησε</vt:lpstr>
      <vt:lpstr>Από που Ξεκίνησε (1) </vt:lpstr>
      <vt:lpstr>Από πού Ξεκίνησε (2)</vt:lpstr>
      <vt:lpstr>Τι προσφέρει το mobile learning</vt:lpstr>
      <vt:lpstr>Δυνατότητα για μεγαλύτερη  πρόσβαση στη μάθηση από όλους</vt:lpstr>
      <vt:lpstr>Παραδείγματα </vt:lpstr>
      <vt:lpstr>Διευκολύνει την προσωποποιημένη μάθηση</vt:lpstr>
      <vt:lpstr>Άμεση ανατροφοδότηση</vt:lpstr>
      <vt:lpstr>Μάθηση παντού και συνεχώς</vt:lpstr>
      <vt:lpstr>Παράδειγμα</vt:lpstr>
      <vt:lpstr>Παραγωγική χρήση του χρόνου μέσα στην τάξη</vt:lpstr>
      <vt:lpstr>Δημιουργία κοινοτήτων μάθησης</vt:lpstr>
      <vt:lpstr>Υποστηρίζει το situated learning</vt:lpstr>
      <vt:lpstr>Σύνδεση της επίσημης με την ανεπίσημη μάθηση</vt:lpstr>
      <vt:lpstr>Διευκολύνει τα άτομα με ειδικές ανάγκες</vt:lpstr>
      <vt:lpstr>Μειώνει το κόστος της μάθησης</vt:lpstr>
      <vt:lpstr>Διευκολύνει τη διαχείριση και την επικοινωνία</vt:lpstr>
      <vt:lpstr>Παραδείγματα μάθησης σε κίνηση</vt:lpstr>
      <vt:lpstr>Παράδειγμα – Μάθηση σε μουσεία</vt:lpstr>
      <vt:lpstr>Παράδειγμα – περιήγηση στην πόλη</vt:lpstr>
      <vt:lpstr>Παράδειγμα – Μάθηση στην εργασία</vt:lpstr>
      <vt:lpstr>Παράδειγμα – Εφαρμογές για διδασκαλία γλώσσας</vt:lpstr>
      <vt:lpstr>Τι Χαρακτηρίζει την Κινητή Τεχνολογία;</vt:lpstr>
      <vt:lpstr>Διεπαφή</vt:lpstr>
      <vt:lpstr>Touch-screens</vt:lpstr>
      <vt:lpstr>Σκοπός</vt:lpstr>
      <vt:lpstr>Τεχνικά θέματα</vt:lpstr>
      <vt:lpstr>Student Response Systems</vt:lpstr>
      <vt:lpstr>Slide 33</vt:lpstr>
      <vt:lpstr>Παραδείγματα</vt:lpstr>
      <vt:lpstr>Το μοντέλο μάθησης</vt:lpstr>
      <vt:lpstr>Παρουσίαση στατιστικής πληροφορίας για τον εκπαιδευτικό</vt:lpstr>
      <vt:lpstr>Τύποι ερωτήσεων</vt:lpstr>
      <vt:lpstr>Πολλαπλής επιλογής</vt:lpstr>
      <vt:lpstr>Σωστό λάθος</vt:lpstr>
      <vt:lpstr>Ανοιχτή απάντηση</vt:lpstr>
      <vt:lpstr>Σχόλια φοιτητών</vt:lpstr>
      <vt:lpstr>Demo iLike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«Τάξη του Μέλλοντος»</dc:title>
  <dc:creator>Htsalapa</dc:creator>
  <cp:lastModifiedBy>Htsalapa</cp:lastModifiedBy>
  <cp:revision>141</cp:revision>
  <dcterms:created xsi:type="dcterms:W3CDTF">2011-11-29T08:02:25Z</dcterms:created>
  <dcterms:modified xsi:type="dcterms:W3CDTF">2017-11-06T07:20:00Z</dcterms:modified>
</cp:coreProperties>
</file>