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386" r:id="rId2"/>
    <p:sldId id="445" r:id="rId3"/>
    <p:sldId id="446" r:id="rId4"/>
    <p:sldId id="447" r:id="rId5"/>
    <p:sldId id="440" r:id="rId6"/>
    <p:sldId id="441" r:id="rId7"/>
    <p:sldId id="442" r:id="rId8"/>
    <p:sldId id="444" r:id="rId9"/>
    <p:sldId id="443" r:id="rId10"/>
    <p:sldId id="453" r:id="rId11"/>
    <p:sldId id="387" r:id="rId12"/>
    <p:sldId id="388" r:id="rId13"/>
    <p:sldId id="439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57" r:id="rId33"/>
    <p:sldId id="459" r:id="rId34"/>
    <p:sldId id="455" r:id="rId35"/>
    <p:sldId id="458" r:id="rId36"/>
    <p:sldId id="407" r:id="rId37"/>
    <p:sldId id="408" r:id="rId38"/>
    <p:sldId id="409" r:id="rId39"/>
    <p:sldId id="436" r:id="rId40"/>
    <p:sldId id="454" r:id="rId41"/>
    <p:sldId id="438" r:id="rId42"/>
    <p:sldId id="410" r:id="rId43"/>
    <p:sldId id="411" r:id="rId44"/>
    <p:sldId id="412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4" r:id="rId53"/>
    <p:sldId id="423" r:id="rId54"/>
    <p:sldId id="430" r:id="rId55"/>
    <p:sldId id="431" r:id="rId56"/>
    <p:sldId id="432" r:id="rId57"/>
    <p:sldId id="433" r:id="rId58"/>
    <p:sldId id="434" r:id="rId59"/>
  </p:sldIdLst>
  <p:sldSz cx="9144000" cy="6858000" type="screen4x3"/>
  <p:notesSz cx="6858000" cy="9144000"/>
  <p:defaultTextStyle>
    <a:defPPr>
      <a:defRPr lang="el-GR"/>
    </a:defPPr>
    <a:lvl1pPr algn="ctr" rtl="0" eaLnBrk="0" fontAlgn="base" hangingPunct="0">
      <a:spcBef>
        <a:spcPct val="50000"/>
      </a:spcBef>
      <a:spcAft>
        <a:spcPct val="0"/>
      </a:spcAft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FFFF00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1" autoAdjust="0"/>
    <p:restoredTop sz="90568" autoAdjust="0"/>
  </p:normalViewPr>
  <p:slideViewPr>
    <p:cSldViewPr>
      <p:cViewPr varScale="1">
        <p:scale>
          <a:sx n="101" d="100"/>
          <a:sy n="101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Protein Structure - Ακαδημαϊκές Εκδόσεις 2007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E3603BA-8685-4544-81C6-573759FF85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80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Protein Structure - Ακαδημαϊκές Εκδόσεις 2007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F764D2A-E953-4C21-BC35-2FBD316B19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3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6D932A-404F-479E-B6B1-419A8B2F6271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Mechanisms of </a:t>
            </a:r>
            <a:r>
              <a:rPr lang="en-US" dirty="0" err="1" smtClean="0"/>
              <a:t>transposon</a:t>
            </a:r>
            <a:r>
              <a:rPr lang="en-US" dirty="0" smtClean="0"/>
              <a:t> induced mutations. Both the T2/</a:t>
            </a:r>
            <a:r>
              <a:rPr lang="en-US" dirty="0" err="1" smtClean="0"/>
              <a:t>Onc</a:t>
            </a:r>
            <a:r>
              <a:rPr lang="en-US" dirty="0" smtClean="0"/>
              <a:t> and</a:t>
            </a:r>
            <a:r>
              <a:rPr lang="el-GR" dirty="0" smtClean="0"/>
              <a:t> </a:t>
            </a:r>
            <a:r>
              <a:rPr lang="en-US" dirty="0" smtClean="0"/>
              <a:t>T2/Onc2 </a:t>
            </a:r>
            <a:r>
              <a:rPr lang="en-US" dirty="0" err="1" smtClean="0"/>
              <a:t>transposons</a:t>
            </a:r>
            <a:r>
              <a:rPr lang="en-US" dirty="0" smtClean="0"/>
              <a:t> can function to induce gain-of-function mutations</a:t>
            </a:r>
            <a:r>
              <a:rPr lang="el-GR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oncogenes</a:t>
            </a:r>
            <a:r>
              <a:rPr lang="en-US" dirty="0" smtClean="0"/>
              <a:t> (A and B). These are typically caused by </a:t>
            </a:r>
            <a:r>
              <a:rPr lang="en-US" dirty="0" err="1" smtClean="0"/>
              <a:t>transposon</a:t>
            </a:r>
            <a:r>
              <a:rPr lang="en-US" dirty="0" smtClean="0"/>
              <a:t> integration</a:t>
            </a:r>
            <a:r>
              <a:rPr lang="el-GR" dirty="0" smtClean="0"/>
              <a:t> </a:t>
            </a:r>
            <a:r>
              <a:rPr lang="en-US" dirty="0" smtClean="0"/>
              <a:t>within the promoter region of the </a:t>
            </a:r>
            <a:r>
              <a:rPr lang="en-US" dirty="0" err="1" smtClean="0"/>
              <a:t>oncogene</a:t>
            </a:r>
            <a:r>
              <a:rPr lang="en-US" dirty="0" smtClean="0"/>
              <a:t> (A) or within the transcription unit</a:t>
            </a:r>
            <a:r>
              <a:rPr lang="el-GR" dirty="0" smtClean="0"/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oncogene</a:t>
            </a:r>
            <a:r>
              <a:rPr lang="en-US" dirty="0" smtClean="0"/>
              <a:t> (B). In both cases, the promoter/splice donor within the </a:t>
            </a:r>
            <a:r>
              <a:rPr lang="en-US" dirty="0" err="1" smtClean="0"/>
              <a:t>transposon</a:t>
            </a:r>
            <a:r>
              <a:rPr lang="el-GR" dirty="0" smtClean="0"/>
              <a:t> </a:t>
            </a:r>
            <a:r>
              <a:rPr lang="en-US" dirty="0" smtClean="0"/>
              <a:t>(blue arrow &amp; box) drives </a:t>
            </a:r>
            <a:r>
              <a:rPr lang="en-US" dirty="0" err="1" smtClean="0"/>
              <a:t>overexpression</a:t>
            </a:r>
            <a:r>
              <a:rPr lang="en-US" dirty="0" smtClean="0"/>
              <a:t> of either a near full-length</a:t>
            </a:r>
            <a:r>
              <a:rPr lang="el-GR" dirty="0" smtClean="0"/>
              <a:t> </a:t>
            </a:r>
            <a:r>
              <a:rPr lang="en-US" dirty="0" smtClean="0"/>
              <a:t>transcript (A) or truncated transcript (B). In the case of tumor suppressor</a:t>
            </a:r>
            <a:r>
              <a:rPr lang="el-GR" dirty="0" smtClean="0"/>
              <a:t> </a:t>
            </a:r>
            <a:r>
              <a:rPr lang="en-US" dirty="0" smtClean="0"/>
              <a:t>genes, </a:t>
            </a:r>
            <a:r>
              <a:rPr lang="en-US" dirty="0" err="1" smtClean="0"/>
              <a:t>transposon</a:t>
            </a:r>
            <a:r>
              <a:rPr lang="en-US" dirty="0" smtClean="0"/>
              <a:t> integration within the transcription unit can introduce a</a:t>
            </a:r>
            <a:r>
              <a:rPr lang="el-GR" dirty="0" smtClean="0"/>
              <a:t> </a:t>
            </a:r>
            <a:r>
              <a:rPr lang="en-US" dirty="0" smtClean="0"/>
              <a:t>loss-of-function mutation. Splice acceptor and </a:t>
            </a:r>
            <a:r>
              <a:rPr lang="en-US" dirty="0" err="1" smtClean="0"/>
              <a:t>polyA</a:t>
            </a:r>
            <a:r>
              <a:rPr lang="en-US" dirty="0" smtClean="0"/>
              <a:t> signals within the </a:t>
            </a:r>
            <a:r>
              <a:rPr lang="en-US" dirty="0" err="1" smtClean="0"/>
              <a:t>transposon</a:t>
            </a:r>
            <a:r>
              <a:rPr lang="el-GR" dirty="0" smtClean="0"/>
              <a:t> </a:t>
            </a:r>
            <a:r>
              <a:rPr lang="en-US" dirty="0" smtClean="0"/>
              <a:t>(red boxes) can trap the promoter of a tumor suppressor gene in either</a:t>
            </a:r>
            <a:r>
              <a:rPr lang="el-GR" dirty="0" smtClean="0"/>
              <a:t> </a:t>
            </a:r>
            <a:r>
              <a:rPr lang="en-US" dirty="0" smtClean="0"/>
              <a:t>orientation (C and D). The predicted splicing pattern of the gene transcript is</a:t>
            </a:r>
            <a:r>
              <a:rPr lang="el-GR" dirty="0" smtClean="0"/>
              <a:t> </a:t>
            </a:r>
            <a:r>
              <a:rPr lang="en-US" dirty="0" smtClean="0"/>
              <a:t>shown above each figure with </a:t>
            </a:r>
            <a:r>
              <a:rPr lang="en-US" dirty="0" err="1" smtClean="0"/>
              <a:t>exons</a:t>
            </a:r>
            <a:r>
              <a:rPr lang="en-US" dirty="0" smtClean="0"/>
              <a:t> shown as solid lines and predicted splicing</a:t>
            </a:r>
            <a:r>
              <a:rPr lang="el-GR" dirty="0" smtClean="0"/>
              <a:t> </a:t>
            </a:r>
            <a:r>
              <a:rPr lang="en-US" dirty="0" smtClean="0"/>
              <a:t>events as dashed lines.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11DDC2-F31E-45DA-85DB-C8EE9F2F45F2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AD5EE-2FBD-4ECC-884D-F5969CDCE951}" type="slidenum">
              <a:rPr lang="el-GR" smtClean="0"/>
              <a:pPr/>
              <a:t>50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6468C-0CE7-458D-AEC9-BF0890722AD3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ζζζζζζζζζζζζζζζζζζ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Ανασυνδυασμένο DNA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losgenetics.org/article/info:doi/10.1371/journal.pgen.10034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losgenetics.org/article/info:doi/10.1371/journal.pgen.10034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3568" y="116632"/>
            <a:ext cx="770485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05-</a:t>
            </a:r>
            <a:r>
              <a:rPr lang="el-GR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Μεταθετά </a:t>
            </a:r>
            <a:r>
              <a:rPr lang="el-GR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στοιχεία </a:t>
            </a:r>
            <a:r>
              <a:rPr lang="el-GR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στα </a:t>
            </a:r>
            <a:r>
              <a:rPr lang="el-GR" sz="4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ευκαρυωτικά</a:t>
            </a:r>
            <a:r>
              <a:rPr lang="el-GR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 γονιδιώματα </a:t>
            </a:r>
            <a:r>
              <a:rPr lang="el-GR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- </a:t>
            </a:r>
            <a:endParaRPr lang="el-GR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l-GR" sz="4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Ρετροτρανσποζόνια</a:t>
            </a:r>
            <a:r>
              <a:rPr lang="en-US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 </a:t>
            </a:r>
            <a:endParaRPr lang="el-GR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56" y="2492896"/>
            <a:ext cx="5277740" cy="43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dirty="0" err="1" smtClean="0">
                <a:latin typeface="Candara" panose="020E0502030303020204" pitchFamily="34" charset="0"/>
              </a:rPr>
              <a:t>Ρετρομετάθεση</a:t>
            </a:r>
            <a:r>
              <a:rPr lang="el-GR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sz="4400" dirty="0" smtClean="0">
                <a:latin typeface="Candara" panose="020E0502030303020204" pitchFamily="34" charset="0"/>
              </a:rPr>
              <a:t>(</a:t>
            </a:r>
            <a:r>
              <a:rPr lang="el-GR" sz="4400" dirty="0" smtClean="0">
                <a:latin typeface="Candara" panose="020E0502030303020204" pitchFamily="34" charset="0"/>
              </a:rPr>
              <a:t>Μεταθετά τάξης Ι)</a:t>
            </a:r>
            <a:endParaRPr 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Candara" panose="020E0502030303020204" pitchFamily="34" charset="0"/>
              </a:rPr>
              <a:t>Η μετάθεση στην οποία εμπλέκεται υποχρεωτικά η σύνθεση ενός ενδιάμεσου μορίου </a:t>
            </a:r>
            <a:r>
              <a:rPr lang="en-US" sz="3200" dirty="0" smtClean="0">
                <a:latin typeface="Candara" panose="020E0502030303020204" pitchFamily="34" charset="0"/>
              </a:rPr>
              <a:t>RNA </a:t>
            </a:r>
            <a:r>
              <a:rPr lang="el-GR" sz="3200" dirty="0" smtClean="0">
                <a:latin typeface="Candara" panose="020E0502030303020204" pitchFamily="34" charset="0"/>
              </a:rPr>
              <a:t>είναι ένα φαινόμενο που απαντάται αποκλειστικά στους </a:t>
            </a:r>
            <a:r>
              <a:rPr lang="el-GR" sz="3200" dirty="0" err="1" smtClean="0">
                <a:latin typeface="Candara" panose="020E0502030303020204" pitchFamily="34" charset="0"/>
              </a:rPr>
              <a:t>ευκαρυώτες</a:t>
            </a:r>
            <a:endParaRPr lang="el-GR" sz="32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4802758" y="388402"/>
            <a:ext cx="41617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8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Οι 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αναπαραγωγικοί κύκλοι των </a:t>
            </a:r>
            <a:r>
              <a:rPr lang="el-GR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ρετροϊών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και των </a:t>
            </a:r>
            <a:r>
              <a:rPr lang="el-GR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ρετροποζονίων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περιλαμβάνουν εναλλαγή ανάμεσα στο στάδιο όπου γίνεται αντίστροφη μεταγραφή από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RNA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σε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και στο στάδιο όπου γίνεται μεταγραφή από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σε </a:t>
            </a:r>
            <a:r>
              <a:rPr lang="en-US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RNA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. Μόνο οι </a:t>
            </a:r>
            <a:r>
              <a:rPr lang="el-GR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ρετροϊοί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μπορούν να σχηματίσουν μολυσματικά σωμάτια. Τα </a:t>
            </a:r>
            <a:r>
              <a:rPr lang="el-GR" sz="18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ρετροποζόνια</a:t>
            </a:r>
            <a:r>
              <a:rPr lang="el-GR" sz="1800" b="0" dirty="0">
                <a:solidFill>
                  <a:schemeClr val="tx1"/>
                </a:solidFill>
                <a:latin typeface="Candara" panose="020E0502030303020204" pitchFamily="34" charset="0"/>
              </a:rPr>
              <a:t> περιορίζονται σε έναν ενδοκυτταρικό κύκλο. 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52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/>
          </p:cNvSpPr>
          <p:nvPr/>
        </p:nvSpPr>
        <p:spPr bwMode="auto">
          <a:xfrm>
            <a:off x="953988" y="103985"/>
            <a:ext cx="7272536" cy="66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l-GR" altLang="el-GR" sz="2000" u="none" dirty="0" smtClean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Σύγκριση </a:t>
            </a:r>
            <a:r>
              <a:rPr lang="el-GR" altLang="el-GR" sz="200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ρετροτρανσποζονίου</a:t>
            </a:r>
            <a:r>
              <a:rPr lang="el-GR" altLang="el-GR" sz="200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LTR και </a:t>
            </a:r>
            <a:r>
              <a:rPr lang="el-GR" altLang="el-GR" sz="200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ρετροϊικού</a:t>
            </a:r>
            <a:r>
              <a:rPr lang="el-GR" altLang="el-GR" sz="200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DNA</a:t>
            </a:r>
            <a:endParaRPr lang="en-US" altLang="el-GR" sz="2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26" y="836614"/>
            <a:ext cx="4203945" cy="162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26" y="2708920"/>
            <a:ext cx="5112122" cy="15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5739" y="4581128"/>
            <a:ext cx="87490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 u="sng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/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(α)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Ρετροτρανσποζόνιο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LTR: Ένα τυπικό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ρετροτρανσποζόνιο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LTR φέρει ευθείες επαναλήψεις μήκους περίπου 300 έως 500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bp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(κίτρινα βέλη) εκατέρωθεν της περιοχής που περιέχει τα γονίδια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gag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και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pol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. Το γονίδιο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gag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κωδικοποιεί για μία δομική πρωτεΐνη, γνωστή ως αντιγόνο ειδικής ομάδας, η οποία αλληλεπιδρά με το RNA σχηματίζοντας ένα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ιοειδές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σωμάτιο. Το γονίδιο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po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l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κωδικοποιεί για ένα πολυπεπτίδιο μεγάλου μήκους, από τη διάσπαση του οποίου θα προκύψει μία αντίστροφη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μεταγραφάση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, μία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ιντεγκράση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και μία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πρωτεάση</a:t>
            </a:r>
            <a:r>
              <a:rPr lang="el-GR" altLang="el-GR" b="0" u="none" dirty="0" smtClean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.</a:t>
            </a:r>
            <a:endParaRPr lang="en-US" altLang="el-GR" b="0" u="none" dirty="0" smtClean="0">
              <a:solidFill>
                <a:srgbClr val="FFFFFF"/>
              </a:solidFill>
              <a:latin typeface="Candara" panose="020E0502030303020204" pitchFamily="34" charset="0"/>
              <a:ea typeface="MS Mincho" pitchFamily="49" charset="-128"/>
            </a:endParaRPr>
          </a:p>
          <a:p>
            <a:pPr algn="just"/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(β)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Ρετροϊικό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DNA: Μία κύρια διαφορά ανάμεσα στα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ρετροτρανσποζόνια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LTR και στα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ρετροϊικά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DNA είναι ότι τα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ρετροϊικά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DNA διαθέτουν γονίδια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env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, ενώ τα περισσότερα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ρετροτρανσποζόνια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όχι. Το προϊόν του γονιδίου </a:t>
            </a:r>
            <a:r>
              <a:rPr lang="el-GR" altLang="el-GR" b="0" i="1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env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, μία πρωτεΐνη του φακέλου, είναι απαραίτητο για τη δημιουργία ενός μολυσματικού </a:t>
            </a:r>
            <a:r>
              <a:rPr lang="el-GR" altLang="el-GR" b="0" u="none" dirty="0" err="1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ιικού</a:t>
            </a:r>
            <a:r>
              <a:rPr lang="el-GR" altLang="el-GR" b="0" u="none" dirty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 σωματίου</a:t>
            </a:r>
            <a:r>
              <a:rPr lang="el-GR" altLang="el-GR" b="0" u="none" dirty="0" smtClean="0">
                <a:solidFill>
                  <a:srgbClr val="FFFFFF"/>
                </a:solidFill>
                <a:latin typeface="Candara" panose="020E0502030303020204" pitchFamily="34" charset="0"/>
                <a:ea typeface="MS Mincho" pitchFamily="49" charset="-128"/>
              </a:rPr>
              <a:t>.</a:t>
            </a:r>
            <a:endParaRPr lang="en-US" alt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tx1">
                    <a:lumMod val="85000"/>
                  </a:schemeClr>
                </a:solidFill>
                <a:latin typeface="Candara" panose="020E0502030303020204" pitchFamily="34" charset="0"/>
              </a:rPr>
              <a:t>Ο βιολογικός κύκλος των </a:t>
            </a:r>
            <a:r>
              <a:rPr lang="el-GR" sz="3200" dirty="0" err="1" smtClean="0">
                <a:solidFill>
                  <a:schemeClr val="tx1">
                    <a:lumMod val="85000"/>
                  </a:schemeClr>
                </a:solidFill>
                <a:latin typeface="Candara" panose="020E0502030303020204" pitchFamily="34" charset="0"/>
              </a:rPr>
              <a:t>ρετροϊών</a:t>
            </a:r>
            <a:r>
              <a:rPr lang="el-GR" sz="3200" dirty="0" smtClean="0">
                <a:solidFill>
                  <a:schemeClr val="tx1">
                    <a:lumMod val="85000"/>
                  </a:schemeClr>
                </a:solidFill>
                <a:latin typeface="Candara" panose="020E0502030303020204" pitchFamily="34" charset="0"/>
              </a:rPr>
              <a:t> περιλαμβάνει γεγονότα που μοιάζουν με μετάθεση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343400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Candara" panose="020E0502030303020204" pitchFamily="34" charset="0"/>
              </a:rPr>
              <a:t>Αποτέλεσμα της μετάθεσης είναι η δημιουργία μικρών επαναλήψεων στο </a:t>
            </a:r>
            <a:r>
              <a:rPr lang="en-US" sz="2400" smtClean="0">
                <a:latin typeface="Candara" panose="020E0502030303020204" pitchFamily="34" charset="0"/>
              </a:rPr>
              <a:t>DNA-</a:t>
            </a:r>
            <a:r>
              <a:rPr lang="el-GR" sz="2400" smtClean="0">
                <a:latin typeface="Candara" panose="020E0502030303020204" pitchFamily="34" charset="0"/>
              </a:rPr>
              <a:t>στόχο. </a:t>
            </a:r>
          </a:p>
          <a:p>
            <a:pPr eaLnBrk="1" hangingPunct="1"/>
            <a:r>
              <a:rPr lang="el-GR" sz="2400" smtClean="0">
                <a:latin typeface="Candara" panose="020E0502030303020204" pitchFamily="34" charset="0"/>
              </a:rPr>
              <a:t>Αν ο ρετροϊός ενσωματωθεί στη γαμετική σειρά (</a:t>
            </a:r>
            <a:r>
              <a:rPr lang="en-US" sz="2400" smtClean="0">
                <a:latin typeface="Candara" panose="020E0502030303020204" pitchFamily="34" charset="0"/>
              </a:rPr>
              <a:t>germline) </a:t>
            </a:r>
            <a:r>
              <a:rPr lang="el-GR" sz="2400" smtClean="0">
                <a:latin typeface="Candara" panose="020E0502030303020204" pitchFamily="34" charset="0"/>
              </a:rPr>
              <a:t>τότε παραμένει στο γονιδίωμα ως ενδογενής προϊός (όπως ο λυσιγονικός βακτηριοφάγος). </a:t>
            </a:r>
          </a:p>
          <a:p>
            <a:pPr eaLnBrk="1" hangingPunct="1"/>
            <a:r>
              <a:rPr lang="el-GR" sz="2400" smtClean="0">
                <a:latin typeface="Candara" panose="020E0502030303020204" pitchFamily="34" charset="0"/>
              </a:rPr>
              <a:t>Κυτταρικές αλληλουχίες μπορούν να ανασυνδυαστούν με ρετροϊικές αλληλουχίες με αποτέλεσμα τη μετάθεσή τους και την ενσωμάτωσή τους σε νέες θέσεις στο γονιδίωμα. </a:t>
            </a:r>
          </a:p>
          <a:p>
            <a:pPr eaLnBrk="1" hangingPunct="1"/>
            <a:r>
              <a:rPr lang="el-GR" sz="2400" smtClean="0">
                <a:latin typeface="Candara" panose="020E0502030303020204" pitchFamily="34" charset="0"/>
              </a:rPr>
              <a:t>Κυτταρικές αλληλουχίες που μετατίθενται από ένα ρετροϊό σε νέες θέσεις μπορούν να αλλάξουν τις ιδιότητες του κυττάρου που έχει μολυνθεί από τον ιό.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072633" y="747281"/>
            <a:ext cx="374783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βιολογικός κύκλος του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περιλαμβάνει αντίστροφη μεταγραφή του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RNA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γονιδιώματος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σε δίκλωνο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, το οποίο εισάγεται στο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γονιδίωμα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του ξενιστή ώστε να μεταγραφεί σε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RNA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397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l-GR" sz="2600" dirty="0" smtClean="0">
                <a:latin typeface="Candara" panose="020E0502030303020204" pitchFamily="34" charset="0"/>
              </a:rPr>
              <a:t>Το ένζυμο που ευθύνεται για τη δημιουργία του αντιγράφου </a:t>
            </a:r>
            <a:r>
              <a:rPr lang="en-US" sz="2600" dirty="0" smtClean="0">
                <a:latin typeface="Candara" panose="020E0502030303020204" pitchFamily="34" charset="0"/>
              </a:rPr>
              <a:t>DNA </a:t>
            </a:r>
            <a:r>
              <a:rPr lang="el-GR" sz="2600" dirty="0" smtClean="0">
                <a:latin typeface="Candara" panose="020E0502030303020204" pitchFamily="34" charset="0"/>
              </a:rPr>
              <a:t>από το </a:t>
            </a:r>
            <a:r>
              <a:rPr lang="en-US" sz="2600" dirty="0" smtClean="0">
                <a:latin typeface="Candara" panose="020E0502030303020204" pitchFamily="34" charset="0"/>
              </a:rPr>
              <a:t>RNA </a:t>
            </a:r>
            <a:r>
              <a:rPr lang="el-GR" sz="2600" dirty="0" smtClean="0">
                <a:latin typeface="Candara" panose="020E0502030303020204" pitchFamily="34" charset="0"/>
              </a:rPr>
              <a:t>είναι η αντίστροφη </a:t>
            </a:r>
            <a:r>
              <a:rPr lang="el-GR" sz="2600" dirty="0" err="1" smtClean="0">
                <a:latin typeface="Candara" panose="020E0502030303020204" pitchFamily="34" charset="0"/>
              </a:rPr>
              <a:t>μεταγραφάση</a:t>
            </a:r>
            <a:r>
              <a:rPr lang="el-GR" sz="2600" dirty="0" smtClean="0">
                <a:latin typeface="Candara" panose="020E0502030303020204" pitchFamily="34" charset="0"/>
              </a:rPr>
              <a:t>. </a:t>
            </a:r>
          </a:p>
          <a:p>
            <a:pPr eaLnBrk="1" hangingPunct="1"/>
            <a:r>
              <a:rPr lang="el-GR" sz="2600" dirty="0" smtClean="0">
                <a:latin typeface="Candara" panose="020E0502030303020204" pitchFamily="34" charset="0"/>
              </a:rPr>
              <a:t>Το ένζυμο που ευθύνεται για την ενσωμάτωση λέγεται </a:t>
            </a:r>
            <a:r>
              <a:rPr lang="el-GR" sz="2600" dirty="0" err="1" smtClean="0">
                <a:latin typeface="Candara" panose="020E0502030303020204" pitchFamily="34" charset="0"/>
              </a:rPr>
              <a:t>ιντεγράση</a:t>
            </a:r>
            <a:r>
              <a:rPr lang="el-GR" sz="2600" dirty="0" smtClean="0">
                <a:latin typeface="Candara" panose="020E0502030303020204" pitchFamily="34" charset="0"/>
              </a:rPr>
              <a:t>. </a:t>
            </a:r>
          </a:p>
          <a:p>
            <a:pPr eaLnBrk="1" hangingPunct="1"/>
            <a:r>
              <a:rPr lang="el-GR" sz="26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Σε κάθε </a:t>
            </a:r>
            <a:r>
              <a:rPr lang="el-GR" sz="2600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ιοσωμάτιο</a:t>
            </a:r>
            <a:r>
              <a:rPr lang="el-GR" sz="26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 συσκευάζονται δύο αντίγραφα του γονιδιώματος </a:t>
            </a:r>
            <a:r>
              <a:rPr lang="en-US" sz="26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RNA</a:t>
            </a:r>
            <a:r>
              <a:rPr lang="el-GR" sz="26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, καθιστώντας το ουσιαστικά </a:t>
            </a:r>
            <a:r>
              <a:rPr lang="el-GR" sz="2600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διπλοειδές</a:t>
            </a:r>
            <a:r>
              <a:rPr lang="el-GR" sz="26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. </a:t>
            </a:r>
          </a:p>
          <a:p>
            <a:pPr eaLnBrk="1" hangingPunct="1"/>
            <a:r>
              <a:rPr lang="el-GR" sz="2600" dirty="0" smtClean="0">
                <a:latin typeface="Candara" panose="020E0502030303020204" pitchFamily="34" charset="0"/>
              </a:rPr>
              <a:t>Όταν ένα κύτταρο μολυνθεί από δύο διαφορετικούς αλλά συγγενικούς ιούς, είναι δυνατόν να δημιουργηθούν </a:t>
            </a:r>
            <a:r>
              <a:rPr lang="el-GR" sz="2600" dirty="0" err="1" smtClean="0">
                <a:latin typeface="Candara" panose="020E0502030303020204" pitchFamily="34" charset="0"/>
              </a:rPr>
              <a:t>ετεροζυγωτικά</a:t>
            </a:r>
            <a:r>
              <a:rPr lang="el-GR" sz="2600" dirty="0" smtClean="0">
                <a:latin typeface="Candara" panose="020E0502030303020204" pitchFamily="34" charset="0"/>
              </a:rPr>
              <a:t> </a:t>
            </a:r>
            <a:r>
              <a:rPr lang="el-GR" sz="2600" dirty="0" err="1" smtClean="0">
                <a:latin typeface="Candara" panose="020E0502030303020204" pitchFamily="34" charset="0"/>
              </a:rPr>
              <a:t>ιοσωμάτια</a:t>
            </a:r>
            <a:r>
              <a:rPr lang="el-GR" sz="2600" dirty="0" smtClean="0">
                <a:latin typeface="Candara" panose="020E0502030303020204" pitchFamily="34" charset="0"/>
              </a:rPr>
              <a:t> που φέρουν ένα γονιδίωμα από κάθε τύπο ιού.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Τα γονίδια των </a:t>
            </a:r>
            <a:r>
              <a:rPr lang="el-GR" dirty="0" err="1" smtClean="0">
                <a:latin typeface="Candara" panose="020E0502030303020204" pitchFamily="34" charset="0"/>
              </a:rPr>
              <a:t>ρετροϊών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778625" y="275164"/>
            <a:ext cx="23399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γονίδια του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παράγουν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πολυπρωτεΐνες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που μετατρέπονται σε συγκεκριμένα προϊόντα μετά από επεξεργασία. </a:t>
            </a:r>
            <a:endParaRPr lang="el-GR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Όταν τα πλαίσια ανάγνωσης των </a:t>
            </a:r>
            <a:r>
              <a:rPr lang="en-US" sz="2400" i="1" dirty="0" smtClean="0">
                <a:latin typeface="Candara" panose="020E0502030303020204" pitchFamily="34" charset="0"/>
              </a:rPr>
              <a:t>gag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και </a:t>
            </a:r>
            <a:r>
              <a:rPr lang="en-US" sz="2400" i="1" dirty="0" smtClean="0">
                <a:latin typeface="Candara" panose="020E0502030303020204" pitchFamily="34" charset="0"/>
              </a:rPr>
              <a:t>pol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είναι σε συνεχή σειρά και στο ίδιο αναγνωστικό πλαίσιο, τότε η καταστολή του τερματισμού της μετάφρασης από ένα </a:t>
            </a:r>
            <a:r>
              <a:rPr lang="en-US" sz="2400" dirty="0" err="1" smtClean="0">
                <a:latin typeface="Candara" panose="020E0502030303020204" pitchFamily="34" charset="0"/>
              </a:rPr>
              <a:t>Glu-tRNA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που αναγνωρίζει το </a:t>
            </a:r>
            <a:r>
              <a:rPr lang="el-GR" sz="2400" dirty="0" err="1" smtClean="0">
                <a:latin typeface="Candara" panose="020E0502030303020204" pitchFamily="34" charset="0"/>
              </a:rPr>
              <a:t>κωδικόνιο</a:t>
            </a:r>
            <a:r>
              <a:rPr lang="el-GR" sz="2400" dirty="0" smtClean="0">
                <a:latin typeface="Candara" panose="020E0502030303020204" pitchFamily="34" charset="0"/>
              </a:rPr>
              <a:t> λήξης επιτρέπει τη σύνθεση μιας </a:t>
            </a:r>
            <a:r>
              <a:rPr lang="el-GR" sz="2400" dirty="0" err="1" smtClean="0">
                <a:latin typeface="Candara" panose="020E0502030303020204" pitchFamily="34" charset="0"/>
              </a:rPr>
              <a:t>πολυπρωτεΐνης</a:t>
            </a:r>
            <a:r>
              <a:rPr lang="el-GR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Gag-Pol. </a:t>
            </a: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Όταν τα </a:t>
            </a:r>
            <a:r>
              <a:rPr lang="en-US" sz="2400" i="1" dirty="0" smtClean="0">
                <a:latin typeface="Candara" panose="020E0502030303020204" pitchFamily="34" charset="0"/>
              </a:rPr>
              <a:t>gag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και </a:t>
            </a:r>
            <a:r>
              <a:rPr lang="en-US" sz="2400" i="1" dirty="0" smtClean="0">
                <a:latin typeface="Candara" panose="020E0502030303020204" pitchFamily="34" charset="0"/>
              </a:rPr>
              <a:t>pol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βρίσκονται σε διαφορετικά πλαίσια ανάγνωσης, η παραγωγή της </a:t>
            </a:r>
            <a:r>
              <a:rPr lang="el-GR" sz="2400" dirty="0" err="1" smtClean="0">
                <a:latin typeface="Candara" panose="020E0502030303020204" pitchFamily="34" charset="0"/>
              </a:rPr>
              <a:t>πολυπρωτεΐνης</a:t>
            </a:r>
            <a:r>
              <a:rPr lang="el-GR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Gag-Pol </a:t>
            </a:r>
            <a:r>
              <a:rPr lang="el-GR" sz="2400" dirty="0" smtClean="0">
                <a:latin typeface="Candara" panose="020E0502030303020204" pitchFamily="34" charset="0"/>
              </a:rPr>
              <a:t>γίνεται με μετατόπιση του αναγνωστικού πλαισίου από το </a:t>
            </a:r>
            <a:r>
              <a:rPr lang="el-GR" sz="2400" dirty="0" err="1" smtClean="0">
                <a:latin typeface="Candara" panose="020E0502030303020204" pitchFamily="34" charset="0"/>
              </a:rPr>
              <a:t>ριβόσωμα</a:t>
            </a:r>
            <a:r>
              <a:rPr lang="el-GR" sz="2400" dirty="0" smtClean="0">
                <a:latin typeface="Candara" panose="020E0502030303020204" pitchFamily="34" charset="0"/>
              </a:rPr>
              <a:t>. </a:t>
            </a: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Η αναγνωστική διέλευση που παράγει </a:t>
            </a:r>
            <a:r>
              <a:rPr lang="en-US" sz="2400" dirty="0" smtClean="0">
                <a:latin typeface="Candara" panose="020E0502030303020204" pitchFamily="34" charset="0"/>
              </a:rPr>
              <a:t>Gag-Pol </a:t>
            </a:r>
            <a:r>
              <a:rPr lang="el-GR" sz="2400" dirty="0" smtClean="0">
                <a:latin typeface="Candara" panose="020E0502030303020204" pitchFamily="34" charset="0"/>
              </a:rPr>
              <a:t>έχει απόδοση ~5% σε σχέση με την παραγωγή της </a:t>
            </a:r>
            <a:r>
              <a:rPr lang="en-US" sz="2400" dirty="0" smtClean="0">
                <a:latin typeface="Candara" panose="020E0502030303020204" pitchFamily="34" charset="0"/>
              </a:rPr>
              <a:t>Gag. To </a:t>
            </a:r>
            <a:r>
              <a:rPr lang="el-GR" sz="2400" dirty="0" smtClean="0">
                <a:latin typeface="Candara" panose="020E0502030303020204" pitchFamily="34" charset="0"/>
              </a:rPr>
              <a:t>αποτέλεσμα είναι ότι η </a:t>
            </a:r>
            <a:r>
              <a:rPr lang="en-US" sz="2400" dirty="0" smtClean="0">
                <a:latin typeface="Candara" panose="020E0502030303020204" pitchFamily="34" charset="0"/>
              </a:rPr>
              <a:t>Gag </a:t>
            </a:r>
            <a:r>
              <a:rPr lang="el-GR" sz="2400" dirty="0" smtClean="0">
                <a:latin typeface="Candara" panose="020E0502030303020204" pitchFamily="34" charset="0"/>
              </a:rPr>
              <a:t>ξεπερνά ποσοτικά την </a:t>
            </a:r>
            <a:r>
              <a:rPr lang="en-US" sz="2400" dirty="0" smtClean="0">
                <a:latin typeface="Candara" panose="020E0502030303020204" pitchFamily="34" charset="0"/>
              </a:rPr>
              <a:t>Gag-Pol </a:t>
            </a:r>
            <a:r>
              <a:rPr lang="el-GR" sz="2400" dirty="0" smtClean="0">
                <a:latin typeface="Candara" panose="020E0502030303020204" pitchFamily="34" charset="0"/>
              </a:rPr>
              <a:t>κατά ~20 φορές. </a:t>
            </a: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Η λειτουργία της </a:t>
            </a:r>
            <a:r>
              <a:rPr lang="el-GR" sz="2400" dirty="0" err="1" smtClean="0">
                <a:latin typeface="Candara" panose="020E0502030303020204" pitchFamily="34" charset="0"/>
              </a:rPr>
              <a:t>πρωτεάσης</a:t>
            </a:r>
            <a:r>
              <a:rPr lang="el-GR" sz="2400" dirty="0" smtClean="0">
                <a:latin typeface="Candara" panose="020E0502030303020204" pitchFamily="34" charset="0"/>
              </a:rPr>
              <a:t> μπορεί να είναι μέρος της </a:t>
            </a:r>
            <a:r>
              <a:rPr lang="en-US" sz="2400" dirty="0" smtClean="0">
                <a:latin typeface="Candara" panose="020E0502030303020204" pitchFamily="34" charset="0"/>
              </a:rPr>
              <a:t>Gag </a:t>
            </a:r>
            <a:r>
              <a:rPr lang="el-GR" sz="2400" dirty="0" smtClean="0">
                <a:latin typeface="Candara" panose="020E0502030303020204" pitchFamily="34" charset="0"/>
              </a:rPr>
              <a:t>ή της </a:t>
            </a:r>
            <a:r>
              <a:rPr lang="en-US" sz="2400" dirty="0" smtClean="0">
                <a:latin typeface="Candara" panose="020E0502030303020204" pitchFamily="34" charset="0"/>
              </a:rPr>
              <a:t>Pol</a:t>
            </a:r>
            <a:r>
              <a:rPr lang="el-GR" sz="2400" dirty="0" smtClean="0">
                <a:latin typeface="Candara" panose="020E0502030303020204" pitchFamily="34" charset="0"/>
              </a:rPr>
              <a:t> ή, κάποιες φορές, να αποτελεί ανεξάρτητο αναγνωστικό πλαίσιο.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143000"/>
          </a:xfrm>
        </p:spPr>
        <p:txBody>
          <a:bodyPr/>
          <a:lstStyle/>
          <a:p>
            <a:r>
              <a:rPr lang="el-GR" dirty="0" err="1" smtClean="0">
                <a:latin typeface="Candara" panose="020E0502030303020204" pitchFamily="34" charset="0"/>
              </a:rPr>
              <a:t>Ευκαρυωτικά</a:t>
            </a:r>
            <a:r>
              <a:rPr lang="el-GR" dirty="0" smtClean="0">
                <a:latin typeface="Candara" panose="020E0502030303020204" pitchFamily="34" charset="0"/>
              </a:rPr>
              <a:t> μεταθετά στοιχεία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908920"/>
          </a:xfrm>
        </p:spPr>
        <p:txBody>
          <a:bodyPr/>
          <a:lstStyle/>
          <a:p>
            <a:r>
              <a:rPr lang="el-GR" dirty="0" smtClean="0">
                <a:latin typeface="Candara" panose="020E0502030303020204" pitchFamily="34" charset="0"/>
              </a:rPr>
              <a:t>Τάξη Ι: η μετάθεσή τους απαιτεί ενδιάμεσο μόριο </a:t>
            </a:r>
            <a:r>
              <a:rPr lang="en-US" dirty="0" smtClean="0">
                <a:latin typeface="Candara" panose="020E0502030303020204" pitchFamily="34" charset="0"/>
              </a:rPr>
              <a:t>RNA</a:t>
            </a:r>
            <a:endParaRPr lang="el-GR" dirty="0" smtClean="0">
              <a:latin typeface="Candara" panose="020E0502030303020204" pitchFamily="34" charset="0"/>
            </a:endParaRPr>
          </a:p>
          <a:p>
            <a:r>
              <a:rPr lang="el-GR" dirty="0" smtClean="0">
                <a:latin typeface="Candara" panose="020E0502030303020204" pitchFamily="34" charset="0"/>
              </a:rPr>
              <a:t>Τάξη ΙΙ: η μετάθεσή τους απαιτεί μόνο </a:t>
            </a:r>
            <a:r>
              <a:rPr lang="en-US" dirty="0" smtClean="0">
                <a:latin typeface="Candara" panose="020E0502030303020204" pitchFamily="34" charset="0"/>
              </a:rPr>
              <a:t>DNA</a:t>
            </a:r>
            <a:r>
              <a:rPr lang="el-GR" dirty="0" smtClean="0">
                <a:latin typeface="Candara" panose="020E0502030303020204" pitchFamily="34" charset="0"/>
              </a:rPr>
              <a:t> και ο μηχανισμός μοιάζει με τον μηχανισμό αποκοπής και επικόλλησης των </a:t>
            </a:r>
            <a:r>
              <a:rPr lang="el-GR" dirty="0" err="1" smtClean="0">
                <a:latin typeface="Candara" panose="020E0502030303020204" pitchFamily="34" charset="0"/>
              </a:rPr>
              <a:t>προκαρυωτών</a:t>
            </a:r>
            <a:endParaRPr 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44988" y="779220"/>
            <a:ext cx="3619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Οι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ρετροϊοί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(εδώ απεικονίζεται ο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HIV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) εκβλαστάνουν από την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κυτταροπλασματική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μεμβράνη ενός μολυσμένου κυττάρου. Η φωτογραφία είναι ευγενική προσφορά του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Matthew </a:t>
            </a:r>
            <a:r>
              <a:rPr lang="en-US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Gonda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7688"/>
            <a:ext cx="48863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Η σύνθεση του </a:t>
            </a:r>
            <a:r>
              <a:rPr lang="el-GR" dirty="0" err="1" smtClean="0">
                <a:latin typeface="Candara" panose="020E0502030303020204" pitchFamily="34" charset="0"/>
              </a:rPr>
              <a:t>ιικού</a:t>
            </a:r>
            <a:r>
              <a:rPr lang="el-GR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DNA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308850" y="165988"/>
            <a:ext cx="17399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Το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RNA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των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ρετροϊών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τερματίζει σε ομόρροπες επαναλήψεις (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R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), το ελεύθερο γραμμικό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σε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LTR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και ο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προϊός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σε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LTR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, που έχουν βραχυνθεί κατά δύο βάσεις.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80288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496" y="5046275"/>
            <a:ext cx="44771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αρνητικός κλώνος του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σχηματίζεται με αλλαγή μήτρας κατά την αντίστροφη μεταγραφή.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3"/>
            <a:ext cx="4548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188913"/>
            <a:ext cx="45831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1905000" y="1981200"/>
            <a:ext cx="609600" cy="5334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bg2"/>
              </a:solidFill>
            </a:endParaRP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2514600" y="1981200"/>
            <a:ext cx="9144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chemeClr val="bg2"/>
              </a:solidFill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375025" y="1828800"/>
            <a:ext cx="1052959" cy="304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chemeClr val="bg2"/>
                </a:solidFill>
              </a:rPr>
              <a:t>του ξενιστή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740352" y="1256273"/>
            <a:ext cx="133164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sz="1300" b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χάρη στην </a:t>
            </a:r>
            <a:r>
              <a:rPr lang="el-GR" sz="1300" b="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ενεργότητα</a:t>
            </a:r>
            <a:r>
              <a:rPr lang="el-GR" sz="1300" b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RNase</a:t>
            </a:r>
            <a:r>
              <a:rPr lang="en-US" sz="1300" b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300" b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της αντίστροφης </a:t>
            </a:r>
            <a:r>
              <a:rPr lang="el-GR" sz="1300" b="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μεταγραφάσης</a:t>
            </a:r>
            <a:endParaRPr lang="el-GR" sz="1300" b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33901" y="179929"/>
            <a:ext cx="42145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Η 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σύνθεση της θετικής αλυσίδας του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DNA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απαιτεί ένα δεύτερο άλμα.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1363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55900"/>
            <a:ext cx="4572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l-GR" sz="40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Πότε μπορεί να συμβεί ανασυνδυασμός στους </a:t>
            </a:r>
            <a:r>
              <a:rPr lang="el-GR" sz="4000" dirty="0" err="1" smtClean="0">
                <a:solidFill>
                  <a:srgbClr val="FFFF99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40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;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4838"/>
            <a:ext cx="8686800" cy="452596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l-GR" dirty="0" smtClean="0">
                <a:latin typeface="Candara" panose="020E0502030303020204" pitchFamily="34" charset="0"/>
              </a:rPr>
              <a:t>Θυμηθείτε: σε κάθε </a:t>
            </a:r>
            <a:r>
              <a:rPr lang="el-GR" dirty="0" err="1" smtClean="0">
                <a:latin typeface="Candara" panose="020E0502030303020204" pitchFamily="34" charset="0"/>
              </a:rPr>
              <a:t>ιοσωμάτιο</a:t>
            </a:r>
            <a:r>
              <a:rPr lang="el-GR" dirty="0" smtClean="0">
                <a:latin typeface="Candara" panose="020E0502030303020204" pitchFamily="34" charset="0"/>
              </a:rPr>
              <a:t> συσκευάζονται δύο αντίγραφα του γονιδιώματος </a:t>
            </a:r>
            <a:r>
              <a:rPr lang="en-US" dirty="0" smtClean="0">
                <a:latin typeface="Candara" panose="020E0502030303020204" pitchFamily="34" charset="0"/>
              </a:rPr>
              <a:t>RNA</a:t>
            </a:r>
            <a:r>
              <a:rPr lang="el-GR" dirty="0" smtClean="0">
                <a:latin typeface="Candara" panose="020E0502030303020204" pitchFamily="34" charset="0"/>
              </a:rPr>
              <a:t>. </a:t>
            </a:r>
          </a:p>
          <a:p>
            <a:pPr eaLnBrk="1" hangingPunct="1">
              <a:spcBef>
                <a:spcPct val="40000"/>
              </a:spcBef>
            </a:pPr>
            <a:r>
              <a:rPr lang="el-GR" dirty="0" smtClean="0">
                <a:latin typeface="Candara" panose="020E0502030303020204" pitchFamily="34" charset="0"/>
              </a:rPr>
              <a:t>Κατά τη σύνθεση της αρνητικής αλυσίδας (μεταπήδηση από τον ένα κλώνο στον άλλο). </a:t>
            </a:r>
          </a:p>
          <a:p>
            <a:pPr eaLnBrk="1" hangingPunct="1">
              <a:spcBef>
                <a:spcPct val="40000"/>
              </a:spcBef>
            </a:pPr>
            <a:r>
              <a:rPr lang="el-GR" dirty="0" smtClean="0">
                <a:latin typeface="Candara" panose="020E0502030303020204" pitchFamily="34" charset="0"/>
              </a:rPr>
              <a:t>Κατά τη σύνθεση της θετικής αλυσίδας (λιγότερο συνηθισμένο).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Κάθε </a:t>
            </a:r>
            <a:r>
              <a:rPr lang="en-US" dirty="0" smtClean="0">
                <a:latin typeface="Candara" panose="020E0502030303020204" pitchFamily="34" charset="0"/>
              </a:rPr>
              <a:t>LTR </a:t>
            </a:r>
            <a:r>
              <a:rPr lang="el-GR" dirty="0" smtClean="0">
                <a:latin typeface="Candara" panose="020E0502030303020204" pitchFamily="34" charset="0"/>
              </a:rPr>
              <a:t>φέρει έναν υποκινητή που εντοπίζεται στην περιοχή </a:t>
            </a:r>
            <a:r>
              <a:rPr lang="en-US" dirty="0" smtClean="0">
                <a:latin typeface="Candara" panose="020E0502030303020204" pitchFamily="34" charset="0"/>
              </a:rPr>
              <a:t>U3. </a:t>
            </a:r>
            <a:r>
              <a:rPr lang="el-GR" dirty="0" smtClean="0">
                <a:latin typeface="Candara" panose="020E0502030303020204" pitchFamily="34" charset="0"/>
              </a:rPr>
              <a:t>Ο υποκινητής στην αριστερή </a:t>
            </a:r>
            <a:r>
              <a:rPr lang="en-US" dirty="0" smtClean="0">
                <a:latin typeface="Candara" panose="020E0502030303020204" pitchFamily="34" charset="0"/>
              </a:rPr>
              <a:t>LTR </a:t>
            </a:r>
            <a:r>
              <a:rPr lang="el-GR" dirty="0" smtClean="0">
                <a:latin typeface="Candara" panose="020E0502030303020204" pitchFamily="34" charset="0"/>
              </a:rPr>
              <a:t>ευθύνεται για την έναρξη της μεταγραφής του </a:t>
            </a:r>
            <a:r>
              <a:rPr lang="el-GR" dirty="0" err="1" smtClean="0">
                <a:latin typeface="Candara" panose="020E0502030303020204" pitchFamily="34" charset="0"/>
              </a:rPr>
              <a:t>προϊού</a:t>
            </a:r>
            <a:r>
              <a:rPr lang="el-GR" dirty="0" smtClean="0">
                <a:latin typeface="Candara" panose="020E0502030303020204" pitchFamily="34" charset="0"/>
              </a:rPr>
              <a:t>. </a:t>
            </a:r>
          </a:p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Κάποιες φορές ο </a:t>
            </a:r>
            <a:r>
              <a:rPr lang="el-GR" dirty="0" err="1" smtClean="0">
                <a:latin typeface="Candara" panose="020E0502030303020204" pitchFamily="34" charset="0"/>
              </a:rPr>
              <a:t>προϊός</a:t>
            </a:r>
            <a:r>
              <a:rPr lang="el-GR" dirty="0" smtClean="0">
                <a:latin typeface="Candara" panose="020E0502030303020204" pitchFamily="34" charset="0"/>
              </a:rPr>
              <a:t> επιτυγχάνει την ενεργοποίηση γονιδίων του ξενιστή που κείνται γειτονικά της θέσης ενσωμάτωσης του </a:t>
            </a:r>
            <a:r>
              <a:rPr lang="el-GR" dirty="0" err="1" smtClean="0">
                <a:latin typeface="Candara" panose="020E0502030303020204" pitchFamily="34" charset="0"/>
              </a:rPr>
              <a:t>προϊού</a:t>
            </a:r>
            <a:r>
              <a:rPr lang="el-GR" dirty="0" smtClean="0">
                <a:latin typeface="Candara" panose="020E0502030303020204" pitchFamily="34" charset="0"/>
              </a:rPr>
              <a:t>: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Είτε μέσω του υποκινητή στη δεξιά </a:t>
            </a:r>
            <a:r>
              <a:rPr lang="en-US" dirty="0" smtClean="0">
                <a:latin typeface="Candara" panose="020E0502030303020204" pitchFamily="34" charset="0"/>
              </a:rPr>
              <a:t>LTR. 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Είτε μέσω ενισχυτή </a:t>
            </a:r>
            <a:r>
              <a:rPr lang="en-US" dirty="0" smtClean="0">
                <a:latin typeface="Candara" panose="020E0502030303020204" pitchFamily="34" charset="0"/>
              </a:rPr>
              <a:t>(enhancer) </a:t>
            </a:r>
            <a:r>
              <a:rPr lang="el-GR" dirty="0" smtClean="0">
                <a:latin typeface="Candara" panose="020E0502030303020204" pitchFamily="34" charset="0"/>
              </a:rPr>
              <a:t>σε </a:t>
            </a:r>
            <a:r>
              <a:rPr lang="en-US" dirty="0" smtClean="0">
                <a:latin typeface="Candara" panose="020E0502030303020204" pitchFamily="34" charset="0"/>
              </a:rPr>
              <a:t>LTR. 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Όταν το </a:t>
            </a:r>
            <a:r>
              <a:rPr lang="el-GR" dirty="0" err="1" smtClean="0">
                <a:latin typeface="Candara" panose="020E0502030303020204" pitchFamily="34" charset="0"/>
              </a:rPr>
              <a:t>ιικό</a:t>
            </a:r>
            <a:r>
              <a:rPr lang="el-GR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DNA </a:t>
            </a:r>
            <a:r>
              <a:rPr lang="el-GR" dirty="0" smtClean="0">
                <a:latin typeface="Candara" panose="020E0502030303020204" pitchFamily="34" charset="0"/>
              </a:rPr>
              <a:t>ενσωματωθεί σε ένα κύτταρο της γαμετικής σειράς (</a:t>
            </a:r>
            <a:r>
              <a:rPr lang="en-US" dirty="0" smtClean="0">
                <a:latin typeface="Candara" panose="020E0502030303020204" pitchFamily="34" charset="0"/>
              </a:rPr>
              <a:t>germline) </a:t>
            </a:r>
            <a:r>
              <a:rPr lang="el-GR" dirty="0" smtClean="0">
                <a:latin typeface="Candara" panose="020E0502030303020204" pitchFamily="34" charset="0"/>
              </a:rPr>
              <a:t>κληρονομείται πλέον ως ένας "ενδογενής </a:t>
            </a:r>
            <a:r>
              <a:rPr lang="el-GR" dirty="0" err="1" smtClean="0">
                <a:latin typeface="Candara" panose="020E0502030303020204" pitchFamily="34" charset="0"/>
              </a:rPr>
              <a:t>προϊός</a:t>
            </a:r>
            <a:r>
              <a:rPr lang="el-GR" dirty="0" smtClean="0">
                <a:latin typeface="Candara" panose="020E0502030303020204" pitchFamily="34" charset="0"/>
              </a:rPr>
              <a:t>" (</a:t>
            </a:r>
            <a:r>
              <a:rPr lang="en-US" dirty="0" smtClean="0">
                <a:latin typeface="Candara" panose="020E0502030303020204" pitchFamily="34" charset="0"/>
              </a:rPr>
              <a:t>endogenous provirus) </a:t>
            </a:r>
            <a:r>
              <a:rPr lang="el-GR" dirty="0" smtClean="0">
                <a:latin typeface="Candara" panose="020E0502030303020204" pitchFamily="34" charset="0"/>
              </a:rPr>
              <a:t>του οργανισμού.</a:t>
            </a:r>
          </a:p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Οι ενδογενείς </a:t>
            </a:r>
            <a:r>
              <a:rPr lang="el-GR" dirty="0" err="1" smtClean="0">
                <a:latin typeface="Candara" panose="020E0502030303020204" pitchFamily="34" charset="0"/>
              </a:rPr>
              <a:t>προϊοί</a:t>
            </a:r>
            <a:r>
              <a:rPr lang="el-GR" dirty="0" smtClean="0">
                <a:latin typeface="Candara" panose="020E0502030303020204" pitchFamily="34" charset="0"/>
              </a:rPr>
              <a:t> συνήθως δεν εκφράζονται, αλλά μερικές φορές ενεργοποιούνται από εξωτερικά γεγονότα, όπως μια μόλυνση από έναν άλλο ιό.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pPr eaLnBrk="1" hangingPunct="1"/>
            <a:r>
              <a:rPr lang="el-GR" sz="5400" dirty="0" smtClean="0">
                <a:latin typeface="Candara" panose="020E0502030303020204" pitchFamily="34" charset="0"/>
              </a:rPr>
              <a:t>Ελαττωματικοί ιοί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3879" y="1436291"/>
            <a:ext cx="3498601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Στους 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μετασχηματιστικούς ιούς, που είναι ελαττωματικοί ως προς την αντιγραφή, ένα τμήμα της αλληλουχίας του ιού έχει αντικατασταθεί από μια κυτταρική αλληλουχία. </a:t>
            </a:r>
            <a:endParaRPr lang="el-GR" sz="1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ελαττωματικός ιός μπορεί να αντιγραφεί με τη βοήθεια ενός βοηθητικού ιού που φέρει τις λειτουργίες άγριου τύπου.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95375"/>
            <a:ext cx="4829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ndara" panose="020E0502030303020204" pitchFamily="34" charset="0"/>
              </a:rPr>
              <a:t>Μεταθετά τάξης ΙΙ: </a:t>
            </a:r>
            <a:r>
              <a:rPr lang="en-US" i="1" dirty="0" err="1" smtClean="0">
                <a:latin typeface="Candara" panose="020E0502030303020204" pitchFamily="34" charset="0"/>
              </a:rPr>
              <a:t>h</a:t>
            </a:r>
            <a:r>
              <a:rPr lang="en-US" dirty="0" err="1" smtClean="0">
                <a:latin typeface="Candara" panose="020E0502030303020204" pitchFamily="34" charset="0"/>
              </a:rPr>
              <a:t>AT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US" i="1" dirty="0" smtClean="0">
                <a:latin typeface="Candara" panose="020E0502030303020204" pitchFamily="34" charset="0"/>
              </a:rPr>
              <a:t>hobo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l-GR" dirty="0" smtClean="0">
                <a:latin typeface="Candara" panose="020E0502030303020204" pitchFamily="34" charset="0"/>
              </a:rPr>
              <a:t>της </a:t>
            </a:r>
            <a:r>
              <a:rPr lang="en-US" i="1" dirty="0" smtClean="0">
                <a:latin typeface="Candara" panose="020E0502030303020204" pitchFamily="34" charset="0"/>
              </a:rPr>
              <a:t>Drosophila melanogaster</a:t>
            </a:r>
          </a:p>
          <a:p>
            <a:r>
              <a:rPr lang="en-US" i="1" dirty="0" smtClean="0">
                <a:latin typeface="Candara" panose="020E0502030303020204" pitchFamily="34" charset="0"/>
              </a:rPr>
              <a:t>Ac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l-GR" dirty="0" smtClean="0">
                <a:latin typeface="Candara" panose="020E0502030303020204" pitchFamily="34" charset="0"/>
              </a:rPr>
              <a:t>στον αραβόσιτο</a:t>
            </a:r>
          </a:p>
          <a:p>
            <a:r>
              <a:rPr lang="en-US" i="1" dirty="0" smtClean="0">
                <a:latin typeface="Candara" panose="020E0502030303020204" pitchFamily="34" charset="0"/>
              </a:rPr>
              <a:t>Tam3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l-GR" dirty="0" smtClean="0">
                <a:latin typeface="Candara" panose="020E0502030303020204" pitchFamily="34" charset="0"/>
              </a:rPr>
              <a:t>στο σκυλάκι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512" y="3861048"/>
            <a:ext cx="8280400" cy="2376487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1" descr="47919_Ch11_Fig12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2"/>
          <a:stretch/>
        </p:blipFill>
        <p:spPr bwMode="auto">
          <a:xfrm>
            <a:off x="1741547" y="4172991"/>
            <a:ext cx="547585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827584" y="1484784"/>
            <a:ext cx="360040" cy="1872208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pPr eaLnBrk="1" hangingPunct="1"/>
            <a:r>
              <a:rPr lang="el-GR" sz="48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Πώς ενσωματώνονται τα γονίδια </a:t>
            </a:r>
            <a:r>
              <a:rPr lang="en-US" sz="4800" i="1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onc</a:t>
            </a:r>
            <a:r>
              <a:rPr lang="en-US" sz="48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 </a:t>
            </a:r>
            <a:r>
              <a:rPr lang="el-GR" sz="48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στους </a:t>
            </a:r>
            <a:r>
              <a:rPr lang="el-GR" sz="4800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4800" dirty="0" smtClean="0">
                <a:solidFill>
                  <a:srgbClr val="FFCC66"/>
                </a:solidFill>
                <a:latin typeface="Candara" panose="020E0502030303020204" pitchFamily="34" charset="0"/>
              </a:rPr>
              <a:t>;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2438400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latin typeface="Candara" panose="020E0502030303020204" pitchFamily="34" charset="0"/>
              </a:rPr>
              <a:t>c-</a:t>
            </a:r>
            <a:r>
              <a:rPr lang="en-US" sz="4000" i="1" dirty="0" err="1" smtClean="0">
                <a:latin typeface="Candara" panose="020E0502030303020204" pitchFamily="34" charset="0"/>
              </a:rPr>
              <a:t>onc</a:t>
            </a:r>
            <a:r>
              <a:rPr lang="en-US" sz="4000" dirty="0" smtClean="0">
                <a:latin typeface="Candara" panose="020E0502030303020204" pitchFamily="34" charset="0"/>
              </a:rPr>
              <a:t> </a:t>
            </a:r>
            <a:r>
              <a:rPr lang="el-GR" sz="4000" dirty="0" smtClean="0">
                <a:latin typeface="Candara" panose="020E0502030303020204" pitchFamily="34" charset="0"/>
              </a:rPr>
              <a:t>έχουν ιντρόνια</a:t>
            </a:r>
            <a:r>
              <a:rPr lang="en-US" sz="4000" dirty="0" smtClean="0">
                <a:latin typeface="Candara" panose="020E0502030303020204" pitchFamily="34" charset="0"/>
              </a:rPr>
              <a:t> </a:t>
            </a:r>
            <a:endParaRPr lang="el-GR" sz="40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sz="4000" i="1" dirty="0" smtClean="0">
                <a:latin typeface="Candara" panose="020E0502030303020204" pitchFamily="34" charset="0"/>
              </a:rPr>
              <a:t>v-</a:t>
            </a:r>
            <a:r>
              <a:rPr lang="en-US" sz="4000" i="1" dirty="0" err="1" smtClean="0">
                <a:latin typeface="Candara" panose="020E0502030303020204" pitchFamily="34" charset="0"/>
              </a:rPr>
              <a:t>onc</a:t>
            </a:r>
            <a:r>
              <a:rPr lang="en-US" sz="4000" i="1" dirty="0" smtClean="0">
                <a:latin typeface="Candara" panose="020E0502030303020204" pitchFamily="34" charset="0"/>
              </a:rPr>
              <a:t> </a:t>
            </a:r>
            <a:r>
              <a:rPr lang="el-GR" sz="4000" dirty="0" smtClean="0">
                <a:latin typeface="Candara" panose="020E0502030303020204" pitchFamily="34" charset="0"/>
              </a:rPr>
              <a:t>δεν έχουν ιντρόνια</a:t>
            </a:r>
          </a:p>
          <a:p>
            <a:pPr eaLnBrk="1" hangingPunct="1"/>
            <a:r>
              <a:rPr lang="el-GR" sz="4000" dirty="0" smtClean="0">
                <a:latin typeface="Candara" panose="020E0502030303020204" pitchFamily="34" charset="0"/>
              </a:rPr>
              <a:t>Μοντέλο;;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227763" y="89331"/>
            <a:ext cx="29162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Ελαττωματικοί 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ως προς την αντιγραφή ιοί δημιουργούνται μέσω ενσωμάτωσης και επακόλουθης δημιουργίας ελλείμματος στο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ιικό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γονιδίωμα. Έτσι, προκύπτει ένα υβριδικό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μετάγραφο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με αλληλουχίες προερχόμενες από τον ιό και το κύτταρο, το οποίο συσκευάζεται μαζί με ένα φυσιολογικό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γονιδίωμα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του ιού. Για να σχηματιστεί το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γονιδίωμα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ενός ελαττωματικού ως προς την αντιγραφή ιού, είναι αναγκαίο να γίνει μη ομόλογος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ανασυνδυασμός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pPr algn="l">
              <a:spcBef>
                <a:spcPct val="50000"/>
              </a:spcBef>
            </a:pP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ανασυνδυασμός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συμβαίνει με διάφορους τρόπους και με μεγάλη συχνότητα κατά τη διάρκεια του μολυσματικού κύκλου του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01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formation of a processed pseudog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20191" r="3437" b="23559"/>
          <a:stretch/>
        </p:blipFill>
        <p:spPr bwMode="auto">
          <a:xfrm>
            <a:off x="0" y="1337270"/>
            <a:ext cx="9144000" cy="41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Η μεταγραφή και το μάτισμα ενός γονιδίου αποδίδει ένα μόριο </a:t>
            </a:r>
            <a:r>
              <a:rPr lang="en-US" sz="2800" dirty="0" smtClean="0"/>
              <a:t>mRNA</a:t>
            </a:r>
            <a:r>
              <a:rPr lang="el-GR" sz="2800" dirty="0" smtClean="0"/>
              <a:t> από το οποίο έχουν απομακρυνθεί τα ιντρόνια. Το μόριο </a:t>
            </a:r>
            <a:r>
              <a:rPr lang="en-US" sz="2800" dirty="0" smtClean="0"/>
              <a:t>mRNA</a:t>
            </a:r>
            <a:r>
              <a:rPr lang="el-GR" sz="2800" dirty="0" smtClean="0"/>
              <a:t> μπορεί να αντιγραφεί από την αντίστροφη </a:t>
            </a:r>
            <a:r>
              <a:rPr lang="el-GR" sz="2800" dirty="0" err="1" smtClean="0"/>
              <a:t>μεταγραφάση</a:t>
            </a:r>
            <a:r>
              <a:rPr lang="el-GR" sz="2800" dirty="0" smtClean="0"/>
              <a:t>, αποδίδοντας ένα αντίγραφο </a:t>
            </a:r>
            <a:r>
              <a:rPr lang="en-US" sz="2800" dirty="0" smtClean="0"/>
              <a:t>cDNA</a:t>
            </a:r>
            <a:r>
              <a:rPr lang="el-GR" sz="2800" dirty="0" smtClean="0"/>
              <a:t> χωρίς ιντρόνια.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Η ενσωμάτωση αυτού του </a:t>
            </a:r>
            <a:r>
              <a:rPr lang="en-US" sz="2800" dirty="0" smtClean="0"/>
              <a:t>cDNA</a:t>
            </a:r>
            <a:r>
              <a:rPr lang="el-GR" sz="2800" dirty="0" smtClean="0"/>
              <a:t> στο χρωμοσωμικό </a:t>
            </a:r>
            <a:r>
              <a:rPr lang="en-US" sz="2800" dirty="0" smtClean="0"/>
              <a:t>DNA</a:t>
            </a:r>
            <a:r>
              <a:rPr lang="el-GR" sz="2800" dirty="0" smtClean="0"/>
              <a:t> οδηγεί στο σχηματισμό ενός επεξεργασμένου </a:t>
            </a:r>
            <a:r>
              <a:rPr lang="el-GR" sz="2800" dirty="0" err="1" smtClean="0"/>
              <a:t>ψευδογονιδίου</a:t>
            </a:r>
            <a:r>
              <a:rPr lang="el-GR" sz="2800" dirty="0" smtClean="0"/>
              <a:t>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Το </a:t>
            </a:r>
            <a:r>
              <a:rPr lang="el-GR" sz="2800" dirty="0" err="1" smtClean="0"/>
              <a:t>ψευδογονίδιο</a:t>
            </a:r>
            <a:r>
              <a:rPr lang="el-GR" sz="2800" dirty="0" smtClean="0"/>
              <a:t> αυτό βρίσκεται σε διαφορετικό «περιβάλλον» από το αρχικό γονίδιο, συνεπώς η έκφρασή του μπορεί να διαφέρει σημαντικά.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5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fgf4 retrog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7642" r="2593" b="10218"/>
          <a:stretch/>
        </p:blipFill>
        <p:spPr bwMode="auto">
          <a:xfrm>
            <a:off x="0" y="441426"/>
            <a:ext cx="9144000" cy="5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400" dirty="0"/>
              <a:t>Τα κοντά πόδια σε ορισμένες ράτσες σκύλων οφείλονται στη μετάθεση ενός </a:t>
            </a:r>
            <a:r>
              <a:rPr lang="el-GR" sz="2400" dirty="0" err="1"/>
              <a:t>ρετρογονιδίου</a:t>
            </a:r>
            <a:r>
              <a:rPr lang="el-GR" sz="2400" dirty="0"/>
              <a:t>. </a:t>
            </a:r>
            <a:endParaRPr lang="el-GR" sz="24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400" dirty="0" smtClean="0"/>
              <a:t>Το </a:t>
            </a:r>
            <a:r>
              <a:rPr lang="el-GR" sz="2400" dirty="0"/>
              <a:t>γονίδιο </a:t>
            </a:r>
            <a:r>
              <a:rPr lang="en-US" sz="2400" i="1" dirty="0"/>
              <a:t>Fgf4</a:t>
            </a:r>
            <a:r>
              <a:rPr lang="el-GR" sz="2400" dirty="0"/>
              <a:t> στις ποικιλίες σκύλων με μακριά πόδια εκφράζεται μόνο από τη φυσιολογική </a:t>
            </a:r>
            <a:r>
              <a:rPr lang="el-GR" sz="2400" dirty="0" err="1"/>
              <a:t>χρωμοσωμική</a:t>
            </a:r>
            <a:r>
              <a:rPr lang="el-GR" sz="2400" dirty="0"/>
              <a:t> του θέση. </a:t>
            </a:r>
            <a:endParaRPr lang="el-GR" sz="24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400" dirty="0" smtClean="0"/>
              <a:t>Στις </a:t>
            </a:r>
            <a:r>
              <a:rPr lang="el-GR" sz="2400" dirty="0"/>
              <a:t>ποικιλίες σκύλων με κοντά πόδια</a:t>
            </a:r>
            <a:r>
              <a:rPr lang="el-GR" sz="2400" dirty="0" smtClean="0"/>
              <a:t>, </a:t>
            </a:r>
            <a:r>
              <a:rPr lang="el-GR" sz="2400" dirty="0"/>
              <a:t>ένα </a:t>
            </a:r>
            <a:r>
              <a:rPr lang="el-GR" sz="2400" dirty="0" smtClean="0"/>
              <a:t>αντίγραφο </a:t>
            </a:r>
            <a:r>
              <a:rPr lang="el-GR" sz="2400" dirty="0"/>
              <a:t>του γονιδίου έχει ενσωματωθεί στη μέση ενός στοιχείου </a:t>
            </a:r>
            <a:r>
              <a:rPr lang="en-US" sz="2400" dirty="0" smtClean="0"/>
              <a:t>LINE</a:t>
            </a:r>
            <a:r>
              <a:rPr lang="el-GR" sz="2400" dirty="0" smtClean="0"/>
              <a:t> μέσω </a:t>
            </a:r>
            <a:r>
              <a:rPr lang="el-GR" sz="2400" dirty="0" err="1"/>
              <a:t>ρετρομετάθεσης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400" dirty="0" smtClean="0"/>
              <a:t>Στο </a:t>
            </a:r>
            <a:r>
              <a:rPr lang="el-GR" sz="2400" dirty="0"/>
              <a:t>ανώμαλο πρότυπο έκφρασης </a:t>
            </a:r>
            <a:r>
              <a:rPr lang="el-GR" sz="2400" dirty="0" smtClean="0"/>
              <a:t>αυτού </a:t>
            </a:r>
            <a:r>
              <a:rPr lang="el-GR" sz="2400" dirty="0"/>
              <a:t>του αντιγράφου του </a:t>
            </a:r>
            <a:r>
              <a:rPr lang="en-US" sz="2400" i="1" dirty="0"/>
              <a:t>Fgf4</a:t>
            </a:r>
            <a:r>
              <a:rPr lang="el-GR" sz="2400" dirty="0"/>
              <a:t> οφείλεται ο πρόωρος τερματισμός της ανάπτυξης των οστών και τα χαρακτηριστικά κοντά πόδια σε ορισμένες ράτσες </a:t>
            </a:r>
            <a:r>
              <a:rPr lang="el-GR" sz="2400" dirty="0" smtClean="0"/>
              <a:t>σκύλων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17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51520" y="5826125"/>
            <a:ext cx="85307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ρετροποζόνια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διαιρούνται στην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ιική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υπεροικογένεια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(τα μέλη της οποίας μοιάζουν με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), στα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LIN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Ε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S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και στη μη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ιική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υπεροικογένεια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(τα μέλη της οποίας δε φέρουν </a:t>
            </a:r>
            <a:r>
              <a:rPr lang="el-GR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κωδικές</a:t>
            </a:r>
            <a:r>
              <a:rPr lang="el-GR" sz="1800" dirty="0">
                <a:solidFill>
                  <a:schemeClr val="tx1"/>
                </a:solidFill>
                <a:latin typeface="Candara" panose="020E0502030303020204" pitchFamily="34" charset="0"/>
              </a:rPr>
              <a:t> αλληλουχίες). 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18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835150" y="4652963"/>
            <a:ext cx="2449513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Δεν </a:t>
            </a: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περνούν από μια ανεξάρτητη μολυσματική μορφή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284663" y="4652963"/>
            <a:ext cx="25908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Προκύπτουν από μετάγραφα της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RNA </a:t>
            </a:r>
            <a:r>
              <a:rPr lang="el-GR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πολυμεράσης</a:t>
            </a: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ΙΙ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840538" y="4652963"/>
            <a:ext cx="2303462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Δεν κωδικοποιούν πρωτεΐνες με λειτουργίες μετάθεσης: μη αυτόνομα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690688" y="4868863"/>
            <a:ext cx="6410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ρετροποζόνια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που έχουν στενή συγγένεια με τους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έχουν παρόμοια οργάνωση με αυτούς. Αντίθετα, το μόνο κοινό των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LIN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Ε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S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με τους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είναι η παρουσία της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ενεργότητας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 αντίστροφης </a:t>
            </a:r>
            <a:r>
              <a:rPr lang="el-GR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μεταγραφάσης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8913"/>
            <a:ext cx="48482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-12700" y="381253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Τέσσερα </a:t>
            </a:r>
            <a:r>
              <a:rPr lang="el-GR" sz="1600" dirty="0">
                <a:solidFill>
                  <a:schemeClr val="tx1"/>
                </a:solidFill>
                <a:latin typeface="Candara" panose="020E0502030303020204" pitchFamily="34" charset="0"/>
              </a:rPr>
              <a:t>είδη μεταθετών στοιχείων αποτελούν σχεδόν το μισό ανθρώπινο γονιδίωμα. 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30"/>
            <a:ext cx="9144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7076" y="4725144"/>
            <a:ext cx="86044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l-GR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Το γονιδίωμα του ποντικού περιέχει πολλούς ενεργούς </a:t>
            </a:r>
            <a:r>
              <a:rPr lang="el-GR" sz="20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 με ικανότητα οριζόντιας </a:t>
            </a:r>
            <a:r>
              <a:rPr lang="el-GR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μόλυνσης </a:t>
            </a:r>
            <a:endParaRPr lang="el-GR" sz="2000" b="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l-GR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Το γονιδίωμα του ανθρώπου δεν περιέχει ενεργούς </a:t>
            </a:r>
            <a:r>
              <a:rPr lang="el-GR" sz="20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: έπαψαν να είναι ενεργοί ~50 εκατ. χρόνια </a:t>
            </a:r>
            <a:r>
              <a:rPr lang="el-GR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πριν </a:t>
            </a:r>
            <a:endParaRPr lang="en-US" sz="2000" b="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l-GR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Όμως, περιέχει ενεργά μη-</a:t>
            </a:r>
            <a:r>
              <a:rPr lang="en-US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LTR</a:t>
            </a:r>
            <a:r>
              <a:rPr lang="el-GR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2000" b="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ρετροτρανσποζόνια</a:t>
            </a:r>
            <a:r>
              <a:rPr lang="el-GR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 (</a:t>
            </a:r>
            <a:r>
              <a:rPr lang="en-US" sz="20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L1)</a:t>
            </a:r>
            <a:endParaRPr lang="el-GR" sz="2000" b="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52322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Repetitive </a:t>
            </a:r>
            <a:r>
              <a:rPr lang="en-US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sequences in the human genome.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589240"/>
            <a:ext cx="8347364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 dirty="0" err="1">
                <a:latin typeface="Candara" panose="020E0502030303020204" pitchFamily="34" charset="0"/>
              </a:rPr>
              <a:t>Rodić</a:t>
            </a:r>
            <a:r>
              <a:rPr lang="en-US" sz="1100" dirty="0">
                <a:latin typeface="Candara" panose="020E0502030303020204" pitchFamily="34" charset="0"/>
              </a:rPr>
              <a:t> N, Burns KH (2013) Long Interspersed Element–1 (LINE-1): Passenger or Driver in Human </a:t>
            </a:r>
            <a:r>
              <a:rPr lang="en-US" sz="1100" dirty="0" err="1">
                <a:latin typeface="Candara" panose="020E0502030303020204" pitchFamily="34" charset="0"/>
              </a:rPr>
              <a:t>Neoplasms</a:t>
            </a:r>
            <a:r>
              <a:rPr lang="en-US" sz="1100" dirty="0">
                <a:latin typeface="Candara" panose="020E0502030303020204" pitchFamily="34" charset="0"/>
              </a:rPr>
              <a:t>?. </a:t>
            </a:r>
            <a:r>
              <a:rPr lang="en-US" sz="1100" dirty="0" err="1">
                <a:latin typeface="Candara" panose="020E0502030303020204" pitchFamily="34" charset="0"/>
              </a:rPr>
              <a:t>PLoS</a:t>
            </a:r>
            <a:r>
              <a:rPr lang="en-US" sz="1100" dirty="0">
                <a:latin typeface="Candara" panose="020E0502030303020204" pitchFamily="34" charset="0"/>
              </a:rPr>
              <a:t> Genet 9(3): e1003402. doi:10.1371/journal.pgen.1003402</a:t>
            </a:r>
          </a:p>
          <a:p>
            <a:pPr eaLnBrk="1" hangingPunct="1"/>
            <a:r>
              <a:rPr lang="en-US" sz="1100" dirty="0">
                <a:latin typeface="Candara" panose="020E0502030303020204" pitchFamily="34" charset="0"/>
                <a:hlinkClick r:id="rId2"/>
              </a:rPr>
              <a:t>http://www.plosgenetics.org/article/info:doi/10.1371/journal.pgen.1003402</a:t>
            </a:r>
            <a:endParaRPr lang="en-US" sz="1100" dirty="0">
              <a:latin typeface="Candara" panose="020E0502030303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546" y="6342530"/>
            <a:ext cx="3740727" cy="4594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3" descr="C:\Users\user\AppData\Local\Temp\journal.pgen.1003402.g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818985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andara" panose="020E0502030303020204" pitchFamily="34" charset="0"/>
              </a:rPr>
              <a:t>Η μετάθεση του </a:t>
            </a:r>
            <a:r>
              <a:rPr lang="en-US" sz="4000" dirty="0" smtClean="0">
                <a:latin typeface="Candara" panose="020E0502030303020204" pitchFamily="34" charset="0"/>
              </a:rPr>
              <a:t>Hermes </a:t>
            </a:r>
            <a:r>
              <a:rPr lang="el-GR" sz="4000" dirty="0" smtClean="0">
                <a:latin typeface="Candara" panose="020E0502030303020204" pitchFamily="34" charset="0"/>
              </a:rPr>
              <a:t>στη </a:t>
            </a:r>
            <a:r>
              <a:rPr lang="en-US" sz="4000" dirty="0" smtClean="0">
                <a:latin typeface="Candara" panose="020E0502030303020204" pitchFamily="34" charset="0"/>
              </a:rPr>
              <a:t/>
            </a:r>
            <a:br>
              <a:rPr lang="en-US" sz="4000" dirty="0" smtClean="0">
                <a:latin typeface="Candara" panose="020E0502030303020204" pitchFamily="34" charset="0"/>
              </a:rPr>
            </a:br>
            <a:r>
              <a:rPr lang="en-US" sz="4000" i="1" dirty="0" smtClean="0">
                <a:latin typeface="Candara" panose="020E0502030303020204" pitchFamily="34" charset="0"/>
              </a:rPr>
              <a:t>Musca </a:t>
            </a:r>
            <a:r>
              <a:rPr lang="en-US" sz="4000" i="1" dirty="0" err="1" smtClean="0">
                <a:latin typeface="Candara" panose="020E0502030303020204" pitchFamily="34" charset="0"/>
              </a:rPr>
              <a:t>domestica</a:t>
            </a:r>
            <a:r>
              <a:rPr lang="en-US" sz="4000" i="1" dirty="0" smtClean="0">
                <a:latin typeface="Candara" panose="020E0502030303020204" pitchFamily="34" charset="0"/>
              </a:rPr>
              <a:t> </a:t>
            </a:r>
            <a:r>
              <a:rPr lang="el-GR" sz="4000" dirty="0" smtClean="0">
                <a:latin typeface="Candara" panose="020E0502030303020204" pitchFamily="34" charset="0"/>
              </a:rPr>
              <a:t>θυμίζει</a:t>
            </a:r>
            <a:r>
              <a:rPr lang="el-GR" sz="4000" i="1" dirty="0" smtClean="0">
                <a:latin typeface="Candara" panose="020E0502030303020204" pitchFamily="34" charset="0"/>
              </a:rPr>
              <a:t> </a:t>
            </a:r>
            <a:r>
              <a:rPr lang="en-US" sz="4000" i="1" dirty="0" smtClean="0">
                <a:latin typeface="Candara" panose="020E0502030303020204" pitchFamily="34" charset="0"/>
              </a:rPr>
              <a:t>Tn5</a:t>
            </a:r>
            <a:endParaRPr lang="el-GR" sz="4000" i="1" dirty="0">
              <a:latin typeface="Candara" panose="020E0502030303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7624" y="1844824"/>
            <a:ext cx="6842125" cy="4537075"/>
            <a:chOff x="3854" y="2276872"/>
            <a:chExt cx="6842125" cy="45370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854" y="2276872"/>
              <a:ext cx="6842125" cy="45370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5" name="Picture 1" descr="47919_Ch11_Fig13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6" y="2454672"/>
              <a:ext cx="6480175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332957" y="2712246"/>
            <a:ext cx="3672260" cy="2664147"/>
            <a:chOff x="5468495" y="1340768"/>
            <a:chExt cx="3672260" cy="266414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68495" y="1340768"/>
              <a:ext cx="3672260" cy="26641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7" name="Picture 1" descr="47919_Ch11_Fig06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88" y="1485230"/>
              <a:ext cx="3371004" cy="237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17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Παρά την ύπαρξη περισσοτέρων από </a:t>
            </a:r>
            <a:r>
              <a:rPr lang="en-US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500,000 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αντιγράφων μη-</a:t>
            </a:r>
            <a:r>
              <a:rPr lang="en-US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LTR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2400" b="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ρετρομεταθετών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 (</a:t>
            </a:r>
            <a:r>
              <a:rPr lang="en-US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L1) 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στο ανθρώπινο γονιδίωμα</a:t>
            </a:r>
            <a:r>
              <a:rPr lang="en-US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περισσότερα είναι αδρανή εξαιτίας σημειακών μεταλλάξεων, αναδιατάξεων ή </a:t>
            </a:r>
            <a:r>
              <a:rPr lang="el-GR" sz="2400" b="0" smtClean="0">
                <a:solidFill>
                  <a:schemeClr val="tx1"/>
                </a:solidFill>
                <a:latin typeface="Candara" panose="020E0502030303020204" pitchFamily="34" charset="0"/>
              </a:rPr>
              <a:t>ελειμμάτων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Μόνο ένα μικρό υποσύνολο </a:t>
            </a:r>
            <a:r>
              <a:rPr lang="en-US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80–100 </a:t>
            </a:r>
            <a:r>
              <a:rPr lang="el-GR" sz="24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τέτοιων στοιχείων είναι ενεργό σε έναν άνθρωπο</a:t>
            </a:r>
            <a:endParaRPr lang="el-GR" sz="2400" b="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116632"/>
            <a:ext cx="8509000" cy="646331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DNA </a:t>
            </a:r>
            <a:r>
              <a:rPr lang="en-US" sz="1800" b="1" dirty="0">
                <a:solidFill>
                  <a:schemeClr val="tx2"/>
                </a:solidFill>
                <a:latin typeface="Candara" panose="020E0502030303020204" pitchFamily="34" charset="0"/>
              </a:rPr>
              <a:t>methylation and related mechanisms inhibit LINE-1 (L1) expression, and </a:t>
            </a:r>
            <a:r>
              <a:rPr lang="en-US" sz="1800" b="1" dirty="0" err="1">
                <a:solidFill>
                  <a:schemeClr val="tx2"/>
                </a:solidFill>
                <a:latin typeface="Candara" panose="020E0502030303020204" pitchFamily="34" charset="0"/>
              </a:rPr>
              <a:t>hypomethylation</a:t>
            </a:r>
            <a:r>
              <a:rPr lang="en-US" sz="1800" b="1" dirty="0">
                <a:solidFill>
                  <a:schemeClr val="tx2"/>
                </a:solidFill>
                <a:latin typeface="Candara" panose="020E0502030303020204" pitchFamily="34" charset="0"/>
              </a:rPr>
              <a:t> of DNA allows the L1 retrotransposon “life cycle” to proceed.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618721"/>
            <a:ext cx="8347364" cy="6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 dirty="0" err="1">
                <a:latin typeface="Candara" panose="020E0502030303020204" pitchFamily="34" charset="0"/>
              </a:rPr>
              <a:t>Rodić</a:t>
            </a:r>
            <a:r>
              <a:rPr lang="en-US" sz="1100" dirty="0">
                <a:latin typeface="Candara" panose="020E0502030303020204" pitchFamily="34" charset="0"/>
              </a:rPr>
              <a:t> N, Burns KH (2013) Long Interspersed Element–1 (LINE-1): Passenger or Driver in Human </a:t>
            </a:r>
            <a:r>
              <a:rPr lang="en-US" sz="1100" dirty="0" err="1">
                <a:latin typeface="Candara" panose="020E0502030303020204" pitchFamily="34" charset="0"/>
              </a:rPr>
              <a:t>Neoplasms</a:t>
            </a:r>
            <a:r>
              <a:rPr lang="en-US" sz="1100" dirty="0">
                <a:latin typeface="Candara" panose="020E0502030303020204" pitchFamily="34" charset="0"/>
              </a:rPr>
              <a:t>?. </a:t>
            </a:r>
            <a:r>
              <a:rPr lang="en-US" sz="1100" dirty="0" err="1">
                <a:latin typeface="Candara" panose="020E0502030303020204" pitchFamily="34" charset="0"/>
              </a:rPr>
              <a:t>PLoS</a:t>
            </a:r>
            <a:r>
              <a:rPr lang="en-US" sz="1100" dirty="0">
                <a:latin typeface="Candara" panose="020E0502030303020204" pitchFamily="34" charset="0"/>
              </a:rPr>
              <a:t> Genet 9(3): e1003402. doi:10.1371/journal.pgen.1003402</a:t>
            </a:r>
          </a:p>
          <a:p>
            <a:pPr eaLnBrk="1" hangingPunct="1"/>
            <a:r>
              <a:rPr lang="en-US" sz="1100" dirty="0">
                <a:latin typeface="Candara" panose="020E0502030303020204" pitchFamily="34" charset="0"/>
                <a:hlinkClick r:id="rId2"/>
              </a:rPr>
              <a:t>http://www.plosgenetics.org/article/info:doi/10.1371/journal.pgen.1003402</a:t>
            </a:r>
            <a:endParaRPr lang="en-US" sz="1100" dirty="0">
              <a:latin typeface="Candara" panose="020E0502030303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546" y="6342530"/>
            <a:ext cx="3740727" cy="4594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2" descr="C:\Users\user\AppData\Local\Temp\journal.pgen.1003402.g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98773"/>
            <a:ext cx="8001056" cy="477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Candara" panose="020E0502030303020204" pitchFamily="34" charset="0"/>
              </a:rPr>
              <a:t>Στα περισσότερα γονιδιώματα συναντώνται πολυάριθμα μεταθετά στοιχεία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0438"/>
            <a:ext cx="9144000" cy="2528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06363" y="4869160"/>
            <a:ext cx="89301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16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ποσοστά των διαφορετικών οικογενειών μεταθετών στοιχείων σε διάφορους </a:t>
            </a:r>
            <a:r>
              <a:rPr lang="el-GR" sz="16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οργανισμούς</a:t>
            </a:r>
            <a:endParaRPr lang="el-GR" sz="1600" b="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688"/>
            <a:ext cx="9144000" cy="3897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05310" y="825471"/>
            <a:ext cx="8307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Τα </a:t>
            </a:r>
            <a:r>
              <a:rPr lang="el-G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μεταθετά στοιχεία συνιστούν ένα μεγάλο ποσοστό του γονιδιώματος.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i="1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Alu</a:t>
            </a:r>
            <a:r>
              <a:rPr lang="en-US" dirty="0" smtClean="0">
                <a:solidFill>
                  <a:srgbClr val="FFCC66"/>
                </a:solidFill>
                <a:latin typeface="Candara" panose="020E0502030303020204" pitchFamily="34" charset="0"/>
              </a:rPr>
              <a:t> </a:t>
            </a:r>
            <a:r>
              <a:rPr lang="el-GR" dirty="0" err="1" smtClean="0">
                <a:solidFill>
                  <a:srgbClr val="FFCC66"/>
                </a:solidFill>
                <a:latin typeface="Candara" panose="020E0502030303020204" pitchFamily="34" charset="0"/>
              </a:rPr>
              <a:t>Ρετροστοιχεία</a:t>
            </a:r>
            <a:endParaRPr lang="el-GR" dirty="0" smtClean="0">
              <a:solidFill>
                <a:srgbClr val="FFCC66"/>
              </a:solidFill>
              <a:latin typeface="Candara" panose="020E0502030303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466928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Τα </a:t>
            </a:r>
            <a:r>
              <a:rPr lang="el-GR" sz="2400" dirty="0" err="1" smtClean="0">
                <a:latin typeface="Candara" panose="020E0502030303020204" pitchFamily="34" charset="0"/>
              </a:rPr>
              <a:t>ρετροστοιχεία</a:t>
            </a:r>
            <a:r>
              <a:rPr lang="el-GR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err="1" smtClean="0">
                <a:latin typeface="Candara" panose="020E0502030303020204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αποτελούν περίπου το 11% του ανθρώπινου γονιδιώματος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Το όνομα προέρχεται από την ιδιότητά τους να </a:t>
            </a:r>
            <a:r>
              <a:rPr lang="el-GR" sz="2400" dirty="0" err="1" smtClean="0">
                <a:latin typeface="Candara" panose="020E0502030303020204" pitchFamily="34" charset="0"/>
              </a:rPr>
              <a:t>πέπτονται</a:t>
            </a:r>
            <a:r>
              <a:rPr lang="el-GR" sz="2400" dirty="0" smtClean="0">
                <a:latin typeface="Candara" panose="020E0502030303020204" pitchFamily="34" charset="0"/>
              </a:rPr>
              <a:t> από το περιοριστικό ένζυμο που προέρχεται από τον </a:t>
            </a:r>
            <a:r>
              <a:rPr lang="el-GR" sz="2400" i="1" dirty="0" err="1" smtClean="0">
                <a:latin typeface="Candara" panose="020E0502030303020204" pitchFamily="34" charset="0"/>
              </a:rPr>
              <a:t>Arthrobacter</a:t>
            </a:r>
            <a:r>
              <a:rPr lang="el-GR" sz="2400" i="1" dirty="0" smtClean="0">
                <a:latin typeface="Candara" panose="020E0502030303020204" pitchFamily="34" charset="0"/>
              </a:rPr>
              <a:t> </a:t>
            </a:r>
            <a:r>
              <a:rPr lang="el-GR" sz="2400" i="1" dirty="0" err="1" smtClean="0">
                <a:latin typeface="Candara" panose="020E0502030303020204" pitchFamily="34" charset="0"/>
              </a:rPr>
              <a:t>luteus</a:t>
            </a:r>
            <a:r>
              <a:rPr lang="el-GR" sz="2400" i="1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(</a:t>
            </a:r>
            <a:r>
              <a:rPr lang="el-GR" sz="2400" dirty="0" err="1" smtClean="0">
                <a:latin typeface="Candara" panose="020E0502030303020204" pitchFamily="34" charset="0"/>
              </a:rPr>
              <a:t>Alu</a:t>
            </a:r>
            <a:r>
              <a:rPr lang="en-US" sz="2400" dirty="0" smtClean="0">
                <a:latin typeface="Candara" panose="020E0502030303020204" pitchFamily="34" charset="0"/>
              </a:rPr>
              <a:t>: AGCT</a:t>
            </a:r>
            <a:r>
              <a:rPr lang="el-GR" sz="2400" dirty="0" smtClean="0">
                <a:latin typeface="Candara" panose="020E0502030303020204" pitchFamily="34" charset="0"/>
              </a:rPr>
              <a:t>).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Τα </a:t>
            </a:r>
            <a:r>
              <a:rPr lang="el-GR" sz="2400" dirty="0" err="1" smtClean="0">
                <a:latin typeface="Candara" panose="020E0502030303020204" pitchFamily="34" charset="0"/>
              </a:rPr>
              <a:t>ρετροστοιχεία</a:t>
            </a:r>
            <a:r>
              <a:rPr lang="el-GR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err="1" smtClean="0">
                <a:latin typeface="Candara" panose="020E0502030303020204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ανήκουν στην οικογένεια των </a:t>
            </a:r>
            <a:r>
              <a:rPr lang="el-GR" sz="2400" dirty="0" err="1" smtClean="0">
                <a:latin typeface="Candara" panose="020E0502030303020204" pitchFamily="34" charset="0"/>
              </a:rPr>
              <a:t>SINEs</a:t>
            </a:r>
            <a:r>
              <a:rPr lang="el-GR" sz="2400" dirty="0" smtClean="0">
                <a:latin typeface="Candara" panose="020E0502030303020204" pitchFamily="34" charset="0"/>
              </a:rPr>
              <a:t>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Τα </a:t>
            </a:r>
            <a:r>
              <a:rPr lang="el-GR" sz="2400" dirty="0" err="1" smtClean="0">
                <a:latin typeface="Candara" panose="020E0502030303020204" pitchFamily="34" charset="0"/>
              </a:rPr>
              <a:t>Alus</a:t>
            </a:r>
            <a:r>
              <a:rPr lang="el-GR" sz="2400" dirty="0" smtClean="0">
                <a:latin typeface="Candara" panose="020E0502030303020204" pitchFamily="34" charset="0"/>
              </a:rPr>
              <a:t> έχουν μήκος περίπου 300 </a:t>
            </a:r>
            <a:r>
              <a:rPr lang="en-US" sz="2400" dirty="0" err="1" smtClean="0">
                <a:latin typeface="Candara" panose="020E0502030303020204" pitchFamily="34" charset="0"/>
              </a:rPr>
              <a:t>bp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και περιέχουν αριστερά και δεξιά μονομερή.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Τα </a:t>
            </a:r>
            <a:r>
              <a:rPr lang="el-GR" sz="2400" dirty="0" err="1" smtClean="0">
                <a:latin typeface="Candara" panose="020E0502030303020204" pitchFamily="34" charset="0"/>
              </a:rPr>
              <a:t>Alus</a:t>
            </a:r>
            <a:r>
              <a:rPr lang="el-GR" sz="2400" dirty="0" smtClean="0">
                <a:latin typeface="Candara" panose="020E0502030303020204" pitchFamily="34" charset="0"/>
              </a:rPr>
              <a:t> εμπλέκονται σε </a:t>
            </a:r>
            <a:r>
              <a:rPr lang="el-GR" sz="2400" dirty="0" err="1" smtClean="0">
                <a:latin typeface="Candara" panose="020E0502030303020204" pitchFamily="34" charset="0"/>
              </a:rPr>
              <a:t>ανασυνδυασμούς</a:t>
            </a:r>
            <a:r>
              <a:rPr lang="el-GR" sz="2400" dirty="0" smtClean="0">
                <a:latin typeface="Candara" panose="020E0502030303020204" pitchFamily="34" charset="0"/>
              </a:rPr>
              <a:t> με άλλα </a:t>
            </a:r>
            <a:r>
              <a:rPr lang="el-GR" sz="2400" dirty="0" err="1" smtClean="0">
                <a:latin typeface="Candara" panose="020E0502030303020204" pitchFamily="34" charset="0"/>
              </a:rPr>
              <a:t>Alus</a:t>
            </a:r>
            <a:r>
              <a:rPr lang="el-GR" sz="2400" dirty="0" smtClean="0">
                <a:latin typeface="Candara" panose="020E0502030303020204" pitchFamily="34" charset="0"/>
              </a:rPr>
              <a:t> καθώς και των γειτονικών τους περιοχών. 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400" dirty="0" smtClean="0">
                <a:latin typeface="Candara" panose="020E0502030303020204" pitchFamily="34" charset="0"/>
              </a:rPr>
              <a:t>Τα </a:t>
            </a:r>
            <a:r>
              <a:rPr lang="el-GR" sz="2400" dirty="0" err="1" smtClean="0">
                <a:latin typeface="Candara" panose="020E0502030303020204" pitchFamily="34" charset="0"/>
              </a:rPr>
              <a:t>Alus</a:t>
            </a:r>
            <a:r>
              <a:rPr lang="el-GR" sz="2400" dirty="0" smtClean="0">
                <a:latin typeface="Candara" panose="020E0502030303020204" pitchFamily="34" charset="0"/>
              </a:rPr>
              <a:t> δεν κωδικοποιούν την αντίστροφη </a:t>
            </a:r>
            <a:r>
              <a:rPr lang="el-GR" sz="2400" dirty="0" err="1" smtClean="0">
                <a:latin typeface="Candara" panose="020E0502030303020204" pitchFamily="34" charset="0"/>
              </a:rPr>
              <a:t>μεταγραφάση</a:t>
            </a:r>
            <a:r>
              <a:rPr lang="el-GR" sz="2400" dirty="0" smtClean="0">
                <a:latin typeface="Candara" panose="020E0502030303020204" pitchFamily="34" charset="0"/>
              </a:rPr>
              <a:t> και επομένως είναι μη-αυτόνομα στοιχεία. Για την ενεργοποίησή τους η αντίστροφη </a:t>
            </a:r>
            <a:r>
              <a:rPr lang="el-GR" sz="2400" dirty="0" err="1" smtClean="0">
                <a:latin typeface="Candara" panose="020E0502030303020204" pitchFamily="34" charset="0"/>
              </a:rPr>
              <a:t>μεταγραφάση</a:t>
            </a:r>
            <a:r>
              <a:rPr lang="el-GR" sz="2400" dirty="0" smtClean="0">
                <a:latin typeface="Candara" panose="020E0502030303020204" pitchFamily="34" charset="0"/>
              </a:rPr>
              <a:t> πρέπει να δοθεί από ένα </a:t>
            </a:r>
            <a:r>
              <a:rPr lang="en-US" sz="2400" dirty="0" smtClean="0">
                <a:latin typeface="Candara" panose="020E0502030303020204" pitchFamily="34" charset="0"/>
              </a:rPr>
              <a:t>LINE. </a:t>
            </a:r>
            <a:endParaRPr lang="el-GR" sz="24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5400" dirty="0" err="1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The</a:t>
            </a:r>
            <a:r>
              <a:rPr lang="el-GR" sz="5400" dirty="0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5400" i="1" dirty="0" err="1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5400" dirty="0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5400" dirty="0" err="1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fossil</a:t>
            </a:r>
            <a:r>
              <a:rPr lang="el-GR" sz="5400" dirty="0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5400" dirty="0" err="1" smtClean="0">
                <a:solidFill>
                  <a:srgbClr val="FFCC66"/>
                </a:solidFill>
                <a:latin typeface="Candara" panose="020E0502030303020204" pitchFamily="34" charset="0"/>
                <a:cs typeface="Tahoma" pitchFamily="34" charset="0"/>
              </a:rPr>
              <a:t>record</a:t>
            </a:r>
            <a:endParaRPr lang="el-GR" sz="5400" dirty="0" smtClean="0">
              <a:solidFill>
                <a:srgbClr val="FFCC66"/>
              </a:solidFill>
              <a:latin typeface="Candara" panose="020E0502030303020204" pitchFamily="34" charset="0"/>
              <a:cs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Οι αλληλουχίες </a:t>
            </a:r>
            <a:r>
              <a:rPr lang="el-GR" sz="2400" i="1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στα ανθρωποειδή σχηματίζουν ένα αρχείο απολιθωμάτων που είναι εύκολο να αναλυθεί. Διότι το αποτέλεσμα της εισόδου μιας αλληλουχίας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2400" i="1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έχει μια χαρακτηριστική υπογραφή που διαβάζεται εύκολα και καταγράφεται πιστά από γενιά σε γενιά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. </a:t>
            </a:r>
            <a:r>
              <a:rPr lang="el-GR" sz="2400" dirty="0" smtClean="0">
                <a:latin typeface="Candara" panose="020E0502030303020204" pitchFamily="34" charset="0"/>
              </a:rPr>
              <a:t>Έτσι, η μελέτη των αλληλουχιών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2400" i="1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αποκαλύπτει λεπτομέρειες καταγωγής διότι άτομα που μοιράζονται μια συγκεκριμένη αλληλουχία </a:t>
            </a:r>
            <a:r>
              <a:rPr lang="el-GR" sz="2400" i="1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θα έχουν αναγκαστικά ένα κοινό πρόγονο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ct val="600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Οι περισσότερες αλληλουχίες </a:t>
            </a:r>
            <a:r>
              <a:rPr lang="el-GR" sz="2400" i="1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400" dirty="0" smtClean="0">
                <a:latin typeface="Candara" panose="020E0502030303020204" pitchFamily="34" charset="0"/>
              </a:rPr>
              <a:t> μπορούν να βρεθούν στις αντίστοιχες θέσεις στα γονιδιώματα άλλων ανθρωποειδών. Όμως, σχεδόν 2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000</a:t>
            </a:r>
            <a:r>
              <a:rPr lang="el-GR" sz="2400" dirty="0" smtClean="0">
                <a:latin typeface="Candara" panose="020E0502030303020204" pitchFamily="34" charset="0"/>
              </a:rPr>
              <a:t> από αυτές είναι μοναδικές στους ανθρώπους</a:t>
            </a:r>
            <a:r>
              <a:rPr lang="el-GR" sz="2400" dirty="0" smtClean="0">
                <a:latin typeface="Candara" panose="020E0502030303020204" pitchFamily="34" charset="0"/>
                <a:cs typeface="Tahoma" pitchFamily="34" charset="0"/>
              </a:rPr>
              <a:t>. </a:t>
            </a:r>
            <a:endParaRPr lang="el-GR" sz="24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2638"/>
            <a:ext cx="8229600" cy="14478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Τα </a:t>
            </a:r>
            <a:r>
              <a:rPr lang="el-GR" dirty="0" err="1" smtClean="0">
                <a:latin typeface="Candara" panose="020E0502030303020204" pitchFamily="34" charset="0"/>
              </a:rPr>
              <a:t>τρανσποζόνια</a:t>
            </a:r>
            <a:r>
              <a:rPr lang="el-GR" dirty="0" smtClean="0">
                <a:latin typeface="Candara" panose="020E0502030303020204" pitchFamily="34" charset="0"/>
              </a:rPr>
              <a:t> προκαλούν αναδιατάξεις στο </a:t>
            </a:r>
            <a:r>
              <a:rPr lang="en-US" dirty="0" smtClean="0">
                <a:latin typeface="Candara" panose="020E0502030303020204" pitchFamily="34" charset="0"/>
              </a:rPr>
              <a:t>DNA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7845" y="1117600"/>
            <a:ext cx="37004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2000" dirty="0">
                <a:solidFill>
                  <a:schemeClr val="tx1"/>
                </a:solidFill>
                <a:latin typeface="Candara" panose="020E0502030303020204" pitchFamily="34" charset="0"/>
              </a:rPr>
              <a:t>αμοιβαίος ανασυνδυασμός ανάμεσα σε ομόρροπες επαναλήψεις εξαλείφει το υλικό ανάμεσά τους. Κάθε προϊόν του </a:t>
            </a:r>
            <a:r>
              <a:rPr lang="el-GR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ανασυνδυασμού</a:t>
            </a:r>
            <a:r>
              <a:rPr lang="el-GR" sz="2000" dirty="0">
                <a:solidFill>
                  <a:schemeClr val="tx1"/>
                </a:solidFill>
                <a:latin typeface="Candara" panose="020E0502030303020204" pitchFamily="34" charset="0"/>
              </a:rPr>
              <a:t> έχει ένα αντίγραφο της ομόρροπης επανάληψης.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8958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511576" y="1691739"/>
            <a:ext cx="3598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2000" dirty="0">
                <a:solidFill>
                  <a:schemeClr val="tx1"/>
                </a:solidFill>
                <a:latin typeface="Candara" panose="020E0502030303020204" pitchFamily="34" charset="0"/>
              </a:rPr>
              <a:t>αμοιβαίος ανασυνδυασμός ανάμεσα σε ανάστροφες επαναλήψεις αναστρέφει την περιοχή ανάμεσά τους.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19100"/>
            <a:ext cx="487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Τα </a:t>
            </a:r>
            <a:r>
              <a:rPr lang="el-GR" sz="3600" dirty="0" err="1" smtClean="0">
                <a:solidFill>
                  <a:srgbClr val="FFFF99"/>
                </a:solidFill>
                <a:latin typeface="Candara" panose="020E0502030303020204" pitchFamily="34" charset="0"/>
              </a:rPr>
              <a:t>Alus</a:t>
            </a:r>
            <a:r>
              <a:rPr lang="el-GR" sz="3600" dirty="0" smtClean="0">
                <a:solidFill>
                  <a:srgbClr val="FFFF99"/>
                </a:solidFill>
                <a:latin typeface="Candara" panose="020E0502030303020204" pitchFamily="34" charset="0"/>
              </a:rPr>
              <a:t> εμπλέκονται σε ανθρώπινες παθήσεις</a:t>
            </a:r>
            <a:endParaRPr lang="el-GR" sz="3600" dirty="0" smtClean="0">
              <a:solidFill>
                <a:srgbClr val="FFFF99"/>
              </a:solidFill>
              <a:latin typeface="Candara" panose="020E0502030303020204" pitchFamily="34" charset="0"/>
              <a:cs typeface="Tahom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600" dirty="0" smtClean="0">
                <a:latin typeface="Candara" panose="020E0502030303020204" pitchFamily="34" charset="0"/>
              </a:rPr>
              <a:t>Οι εισαγωγές των στοιχείων </a:t>
            </a:r>
            <a:r>
              <a:rPr lang="el-GR" sz="2600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600" dirty="0" smtClean="0">
                <a:latin typeface="Candara" panose="020E0502030303020204" pitchFamily="34" charset="0"/>
              </a:rPr>
              <a:t> συχνά διασπούν γονίδια και ως αποτέλεσμα καταλήγουν σε κληρονομήσιμες ασθένειες. 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dirty="0" smtClean="0">
                <a:latin typeface="Candara" panose="020E0502030303020204" pitchFamily="34" charset="0"/>
              </a:rPr>
              <a:t>Η πρώτη αναφορά ανασυνδυασμού με βάση στοιχεία </a:t>
            </a:r>
            <a:r>
              <a:rPr lang="el-GR" sz="2600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600" dirty="0" smtClean="0">
                <a:latin typeface="Candara" panose="020E0502030303020204" pitchFamily="34" charset="0"/>
              </a:rPr>
              <a:t> ο οποίος επέφερε μια επικρατή, </a:t>
            </a:r>
            <a:r>
              <a:rPr lang="el-GR" sz="2600" dirty="0" err="1" smtClean="0">
                <a:latin typeface="Candara" panose="020E0502030303020204" pitchFamily="34" charset="0"/>
              </a:rPr>
              <a:t>κληρονομίσημη</a:t>
            </a:r>
            <a:r>
              <a:rPr lang="el-GR" sz="2600" dirty="0" smtClean="0">
                <a:latin typeface="Candara" panose="020E0502030303020204" pitchFamily="34" charset="0"/>
              </a:rPr>
              <a:t> προδιάθεση για καρκίνο ήταν μια αναφορά του </a:t>
            </a:r>
            <a:r>
              <a:rPr lang="en-US" sz="2600" dirty="0" smtClean="0">
                <a:latin typeface="Candara" panose="020E0502030303020204" pitchFamily="34" charset="0"/>
                <a:cs typeface="Tahoma" pitchFamily="34" charset="0"/>
              </a:rPr>
              <a:t>1995</a:t>
            </a:r>
            <a:r>
              <a:rPr lang="el-GR" sz="2600" dirty="0" smtClean="0">
                <a:latin typeface="Candara" panose="020E0502030303020204" pitchFamily="34" charset="0"/>
              </a:rPr>
              <a:t> για </a:t>
            </a:r>
            <a:r>
              <a:rPr lang="el-GR" sz="2600" i="1" dirty="0" err="1" smtClean="0">
                <a:latin typeface="Candara" panose="020E0502030303020204" pitchFamily="34" charset="0"/>
                <a:cs typeface="Tahoma" pitchFamily="34" charset="0"/>
              </a:rPr>
              <a:t>hereditary</a:t>
            </a:r>
            <a:r>
              <a:rPr lang="el-GR" sz="2600" i="1" dirty="0" smtClean="0"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2600" i="1" dirty="0" err="1" smtClean="0">
                <a:latin typeface="Candara" panose="020E0502030303020204" pitchFamily="34" charset="0"/>
                <a:cs typeface="Tahoma" pitchFamily="34" charset="0"/>
              </a:rPr>
              <a:t>nonpolyposis</a:t>
            </a:r>
            <a:r>
              <a:rPr lang="en-US" sz="2600" i="1" dirty="0" smtClean="0">
                <a:latin typeface="Candara" panose="020E0502030303020204" pitchFamily="34" charset="0"/>
                <a:cs typeface="Tahoma" pitchFamily="34" charset="0"/>
              </a:rPr>
              <a:t> colorectal cancer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 [</a:t>
            </a:r>
            <a:r>
              <a:rPr lang="el-GR" sz="2600" dirty="0" err="1" smtClean="0">
                <a:latin typeface="Candara" panose="020E0502030303020204" pitchFamily="34" charset="0"/>
                <a:cs typeface="Tahoma" pitchFamily="34" charset="0"/>
              </a:rPr>
              <a:t>Nystrom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-</a:t>
            </a:r>
            <a:r>
              <a:rPr lang="el-GR" sz="2600" dirty="0" err="1" smtClean="0">
                <a:latin typeface="Candara" panose="020E0502030303020204" pitchFamily="34" charset="0"/>
                <a:cs typeface="Tahoma" pitchFamily="34" charset="0"/>
              </a:rPr>
              <a:t>Lahti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]. 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dirty="0" smtClean="0">
                <a:latin typeface="Candara" panose="020E0502030303020204" pitchFamily="34" charset="0"/>
              </a:rPr>
              <a:t>Οι επόμενες ασθένειες του ανθρώπου έχουν συνδεθεί με εισαγωγές στοιχείων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 </a:t>
            </a:r>
            <a:r>
              <a:rPr lang="el-GR" sz="2600" dirty="0" err="1" smtClean="0">
                <a:latin typeface="Candara" panose="020E0502030303020204" pitchFamily="34" charset="0"/>
                <a:cs typeface="Tahoma" pitchFamily="34" charset="0"/>
              </a:rPr>
              <a:t>Alu</a:t>
            </a:r>
            <a:r>
              <a:rPr lang="el-GR" sz="2600" dirty="0" smtClean="0">
                <a:latin typeface="Candara" panose="020E0502030303020204" pitchFamily="34" charset="0"/>
                <a:cs typeface="Tahoma" pitchFamily="34" charset="0"/>
              </a:rPr>
              <a:t>: </a:t>
            </a:r>
            <a:endParaRPr lang="en-US" sz="2600" dirty="0" smtClean="0">
              <a:latin typeface="Candara" panose="020E0502030303020204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Candara" panose="020E0502030303020204" pitchFamily="34" charset="0"/>
              </a:rPr>
              <a:t>Καρκίνος του στήθους</a:t>
            </a:r>
            <a:endParaRPr lang="en-US" sz="2400" dirty="0" smtClean="0">
              <a:latin typeface="Candara" panose="020E0502030303020204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Candara" panose="020E0502030303020204" pitchFamily="34" charset="0"/>
              </a:rPr>
              <a:t>Σάρκωμα του </a:t>
            </a:r>
            <a:r>
              <a:rPr lang="en-US" sz="2400" dirty="0" smtClean="0">
                <a:latin typeface="Candara" panose="020E0502030303020204" pitchFamily="34" charset="0"/>
                <a:cs typeface="Tahoma" pitchFamily="34" charset="0"/>
              </a:rPr>
              <a:t>Ewing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Candara" panose="020E0502030303020204" pitchFamily="34" charset="0"/>
              </a:rPr>
              <a:t>Οικογενειακή </a:t>
            </a:r>
            <a:r>
              <a:rPr lang="el-GR" sz="2400" dirty="0" err="1" smtClean="0">
                <a:latin typeface="Candara" panose="020E0502030303020204" pitchFamily="34" charset="0"/>
              </a:rPr>
              <a:t>υπερχοληστερολαιμία</a:t>
            </a:r>
            <a:endParaRPr lang="en-US" sz="2400" dirty="0" smtClean="0">
              <a:latin typeface="Candara" panose="020E0502030303020204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Candara" panose="020E0502030303020204" pitchFamily="34" charset="0"/>
              </a:rPr>
              <a:t>Αιμοφιλία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  <a:cs typeface="Tahoma" pitchFamily="34" charset="0"/>
              </a:rPr>
              <a:t>Neurofibromatosis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ndara" panose="020E0502030303020204" pitchFamily="34" charset="0"/>
                <a:cs typeface="Tahoma" pitchFamily="34" charset="0"/>
              </a:rPr>
              <a:t>Diabetes mellitus type II</a:t>
            </a:r>
            <a:endParaRPr lang="el-GR" sz="24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7924800" cy="1401762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ndara" panose="020E0502030303020204" pitchFamily="34" charset="0"/>
              </a:rPr>
              <a:t>Το ξύπνημα της </a:t>
            </a:r>
            <a:br>
              <a:rPr lang="el-GR" altLang="el-GR" smtClean="0">
                <a:latin typeface="Candara" panose="020E0502030303020204" pitchFamily="34" charset="0"/>
              </a:rPr>
            </a:br>
            <a:r>
              <a:rPr lang="el-GR" altLang="el-GR" smtClean="0">
                <a:latin typeface="Candara" panose="020E0502030303020204" pitchFamily="34" charset="0"/>
              </a:rPr>
              <a:t>Ωραίας Κοιμωμένης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ndara" panose="020E0502030303020204" pitchFamily="34" charset="0"/>
              </a:rPr>
              <a:t>Σε αντίθεση με τη δροσόφιλα και παρά το γεγονός ότι ~5% του ανθρώπινου γονιδιώματος περιλαμβάνει αλληλουχίες τρανσποζονίων </a:t>
            </a:r>
            <a:r>
              <a:rPr lang="en-US" altLang="el-GR" smtClean="0">
                <a:latin typeface="Candara" panose="020E0502030303020204" pitchFamily="34" charset="0"/>
              </a:rPr>
              <a:t>DNA</a:t>
            </a:r>
            <a:r>
              <a:rPr lang="el-GR" altLang="el-GR" smtClean="0">
                <a:latin typeface="Candara" panose="020E0502030303020204" pitchFamily="34" charset="0"/>
              </a:rPr>
              <a:t>, κανένα από αυτά δεν έχει ενεργοποιηθεί τα τελευταία 50 εκατομμύρια χρόνια. </a:t>
            </a:r>
          </a:p>
          <a:p>
            <a:pPr eaLnBrk="1" hangingPunct="1"/>
            <a:r>
              <a:rPr lang="el-GR" altLang="el-GR" smtClean="0">
                <a:latin typeface="Candara" panose="020E0502030303020204" pitchFamily="34" charset="0"/>
              </a:rPr>
              <a:t>Απενεργοποίηση μέσω μεταλλάξεων</a:t>
            </a:r>
          </a:p>
        </p:txBody>
      </p:sp>
    </p:spTree>
    <p:extLst>
      <p:ext uri="{BB962C8B-B14F-4D97-AF65-F5344CB8AC3E}">
        <p14:creationId xmlns:p14="http://schemas.microsoft.com/office/powerpoint/2010/main" val="41065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b="50148"/>
          <a:stretch>
            <a:fillRect/>
          </a:stretch>
        </p:blipFill>
        <p:spPr bwMode="auto">
          <a:xfrm>
            <a:off x="211138" y="260350"/>
            <a:ext cx="8713787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343400" y="4746992"/>
            <a:ext cx="446405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Ο </a:t>
            </a:r>
            <a:r>
              <a:rPr lang="el-G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ανασυνδυασμός ανάμεσα στα στοιχεία </a:t>
            </a:r>
            <a:r>
              <a:rPr lang="el-GR" sz="2000" b="1" i="1" dirty="0" err="1">
                <a:solidFill>
                  <a:schemeClr val="tx1"/>
                </a:solidFill>
                <a:latin typeface="Candara" panose="020E0502030303020204" pitchFamily="34" charset="0"/>
              </a:rPr>
              <a:t>Alu</a:t>
            </a:r>
            <a:r>
              <a:rPr lang="el-G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προκαλεί μεταλλαγές στο γονίδιο που κωδικοποιεί τον υποδοχέα της </a:t>
            </a:r>
            <a:r>
              <a:rPr lang="el-GR" sz="20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λιποπρωτεΐνης</a:t>
            </a:r>
            <a:r>
              <a:rPr lang="el-G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χαμηλής πυκνότητας (LDLR).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l="26381" t="56526" r="28296"/>
          <a:stretch>
            <a:fillRect/>
          </a:stretch>
        </p:blipFill>
        <p:spPr bwMode="auto">
          <a:xfrm>
            <a:off x="211138" y="3636963"/>
            <a:ext cx="3948112" cy="273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69" name="4 - TextBox"/>
          <p:cNvSpPr txBox="1">
            <a:spLocks noChangeArrowheads="1"/>
          </p:cNvSpPr>
          <p:nvPr/>
        </p:nvSpPr>
        <p:spPr bwMode="auto">
          <a:xfrm>
            <a:off x="971550" y="2205038"/>
            <a:ext cx="7777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Προσδένεται η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LDL 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αλλά δεν εισέρχεται στο κύτταρο, με αποτέλεσμα τη συσσώρευση χοληστερόλης στο αίμα</a:t>
            </a:r>
          </a:p>
        </p:txBody>
      </p:sp>
      <p:sp>
        <p:nvSpPr>
          <p:cNvPr id="36870" name="5 - TextBox"/>
          <p:cNvSpPr txBox="1">
            <a:spLocks noChangeArrowheads="1"/>
          </p:cNvSpPr>
          <p:nvPr/>
        </p:nvSpPr>
        <p:spPr bwMode="auto">
          <a:xfrm>
            <a:off x="971550" y="3152775"/>
            <a:ext cx="7777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Έλλειψη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διαμεμβρανικής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 επικράτειας του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LDLR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 με αποτέλεσμα την εξαγωγή του από το κύτταρο</a:t>
            </a:r>
          </a:p>
        </p:txBody>
      </p:sp>
      <p:sp>
        <p:nvSpPr>
          <p:cNvPr id="36871" name="6 - TextBox"/>
          <p:cNvSpPr txBox="1">
            <a:spLocks noChangeArrowheads="1"/>
          </p:cNvSpPr>
          <p:nvPr/>
        </p:nvSpPr>
        <p:spPr bwMode="auto">
          <a:xfrm>
            <a:off x="7235825" y="549275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Στον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LDLR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προσ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-δένεται η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LDL 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που διακινεί τη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χοληστε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ρόλη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 στο αίμα.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438"/>
            <a:ext cx="8229600" cy="2011362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Τα μεταθετά στοιχεία είναι δυνατόν να προκαλέσουν μεταλλάξεις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04664"/>
            <a:ext cx="7924800" cy="5904656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Στον άνθρωπο έχουν χαρακτηριστεί νέες ενθέσεις </a:t>
            </a:r>
            <a:r>
              <a:rPr lang="el-GR" dirty="0" err="1" smtClean="0">
                <a:latin typeface="Candara" panose="020E0502030303020204" pitchFamily="34" charset="0"/>
              </a:rPr>
              <a:t>ρετροτρανσποζονίων</a:t>
            </a:r>
            <a:r>
              <a:rPr lang="el-GR" dirty="0" smtClean="0">
                <a:latin typeface="Candara" panose="020E0502030303020204" pitchFamily="34" charset="0"/>
              </a:rPr>
              <a:t> σε ~50 μεμονωμένες περιπτώσεις 34 διαφορετικών ασθενειών. 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Αιμοφιλία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Μυϊκή δυστροφία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β-θαλασσαιμία</a:t>
            </a:r>
          </a:p>
          <a:p>
            <a:pPr lvl="1" eaLnBrk="1" hangingPunct="1"/>
            <a:r>
              <a:rPr lang="el-GR" dirty="0" smtClean="0">
                <a:latin typeface="Candara" panose="020E0502030303020204" pitchFamily="34" charset="0"/>
              </a:rPr>
              <a:t>Οξεία ολική </a:t>
            </a:r>
            <a:r>
              <a:rPr lang="el-GR" dirty="0" err="1" smtClean="0">
                <a:latin typeface="Candara" panose="020E0502030303020204" pitchFamily="34" charset="0"/>
              </a:rPr>
              <a:t>ανοσοανεπάρκεια</a:t>
            </a:r>
            <a:endParaRPr lang="el-GR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Σύμφωνα με τις τρέχουσες εκτιμήσεις, 1 στις 600 μεταλλαγές στον άνθρωπο οφείλονται σε ενθέσεις </a:t>
            </a:r>
            <a:r>
              <a:rPr lang="el-GR" dirty="0" err="1" smtClean="0">
                <a:latin typeface="Candara" panose="020E0502030303020204" pitchFamily="34" charset="0"/>
              </a:rPr>
              <a:t>ρετροτρασνποζονίων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733800" y="4207064"/>
            <a:ext cx="4572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Η </a:t>
            </a:r>
            <a:r>
              <a:rPr lang="el-GR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ένθεση ενός στοιχείου L1 στο γονίδιο της αιμοφιλίας Α (παράγοντα VΙΙΙ) προκαλεί την αδρανοποίησή του.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b="62122"/>
          <a:stretch>
            <a:fillRect/>
          </a:stretch>
        </p:blipFill>
        <p:spPr bwMode="auto">
          <a:xfrm>
            <a:off x="0" y="0"/>
            <a:ext cx="9144000" cy="324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32225" t="46205" r="17764"/>
          <a:stretch>
            <a:fillRect/>
          </a:stretch>
        </p:blipFill>
        <p:spPr bwMode="auto">
          <a:xfrm>
            <a:off x="0" y="3200400"/>
            <a:ext cx="3624263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dirty="0" smtClean="0">
                <a:latin typeface="Candara" panose="020E0502030303020204" pitchFamily="34" charset="0"/>
              </a:rPr>
              <a:t>Τα μεταθετά στοιχεία επηρεάζουν τη γονιδιακή έκφραση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8"/>
            <a:ext cx="8229600" cy="4144962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Παράδειγμα 1: Μεταφορά από </a:t>
            </a:r>
            <a:r>
              <a:rPr lang="el-GR" dirty="0" err="1" smtClean="0">
                <a:latin typeface="Candara" panose="020E0502030303020204" pitchFamily="34" charset="0"/>
              </a:rPr>
              <a:t>ρετρο</a:t>
            </a:r>
            <a:r>
              <a:rPr lang="el-GR" dirty="0" smtClean="0">
                <a:latin typeface="Candara" panose="020E0502030303020204" pitchFamily="34" charset="0"/>
              </a:rPr>
              <a:t>-</a:t>
            </a:r>
            <a:r>
              <a:rPr lang="el-GR" dirty="0" err="1" smtClean="0">
                <a:latin typeface="Candara" panose="020E0502030303020204" pitchFamily="34" charset="0"/>
              </a:rPr>
              <a:t>τρανσποζόνια</a:t>
            </a:r>
            <a:r>
              <a:rPr lang="el-GR" dirty="0" smtClean="0">
                <a:latin typeface="Candara" panose="020E0502030303020204" pitchFamily="34" charset="0"/>
              </a:rPr>
              <a:t> γειτονικών τους αλληλουχιών</a:t>
            </a:r>
          </a:p>
          <a:p>
            <a:pPr eaLnBrk="1" hangingPunct="1"/>
            <a:endParaRPr lang="el-GR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Παράδειγμα 2: </a:t>
            </a:r>
            <a:r>
              <a:rPr lang="en-US" i="1" dirty="0" smtClean="0">
                <a:latin typeface="Candara" panose="020E0502030303020204" pitchFamily="34" charset="0"/>
              </a:rPr>
              <a:t>Doc1420</a:t>
            </a:r>
          </a:p>
          <a:p>
            <a:pPr eaLnBrk="1" hangingPunct="1"/>
            <a:endParaRPr lang="el-GR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Παράδειγμα 3: </a:t>
            </a:r>
            <a:r>
              <a:rPr lang="en-US" i="1" dirty="0" smtClean="0">
                <a:latin typeface="Candara" panose="020E0502030303020204" pitchFamily="34" charset="0"/>
              </a:rPr>
              <a:t>Accord</a:t>
            </a:r>
            <a:r>
              <a:rPr lang="en-US" dirty="0" smtClean="0">
                <a:latin typeface="Candara" panose="020E0502030303020204" pitchFamily="34" charset="0"/>
              </a:rPr>
              <a:t> in </a:t>
            </a:r>
            <a:r>
              <a:rPr lang="en-US" i="1" dirty="0" smtClean="0">
                <a:latin typeface="Candara" panose="020E0502030303020204" pitchFamily="34" charset="0"/>
              </a:rPr>
              <a:t>Cyp6g1</a:t>
            </a:r>
            <a:endParaRPr lang="el-GR" i="1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Candara" panose="020E0502030303020204" pitchFamily="34" charset="0"/>
              </a:rPr>
              <a:t>Doc1420</a:t>
            </a:r>
            <a:endParaRPr lang="el-GR" i="1" dirty="0" smtClean="0">
              <a:latin typeface="Candara" panose="020E0502030303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66875"/>
            <a:ext cx="8686800" cy="45704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ndara" panose="020E0502030303020204" pitchFamily="34" charset="0"/>
              </a:rPr>
              <a:t>80% </a:t>
            </a:r>
            <a:r>
              <a:rPr lang="el-GR" sz="2800" dirty="0" smtClean="0">
                <a:latin typeface="Candara" panose="020E0502030303020204" pitchFamily="34" charset="0"/>
              </a:rPr>
              <a:t>των πληθυσμών της </a:t>
            </a:r>
            <a:r>
              <a:rPr lang="en-US" sz="2800" i="1" dirty="0" smtClean="0">
                <a:latin typeface="Candara" panose="020E0502030303020204" pitchFamily="34" charset="0"/>
              </a:rPr>
              <a:t>D. melanogaster</a:t>
            </a:r>
            <a:r>
              <a:rPr lang="en-US" sz="2800" dirty="0" smtClean="0">
                <a:latin typeface="Candara" panose="020E0502030303020204" pitchFamily="34" charset="0"/>
              </a:rPr>
              <a:t> </a:t>
            </a:r>
            <a:r>
              <a:rPr lang="el-GR" sz="2800" dirty="0" smtClean="0">
                <a:latin typeface="Candara" panose="020E0502030303020204" pitchFamily="34" charset="0"/>
              </a:rPr>
              <a:t>έχουν ένθεση του </a:t>
            </a:r>
            <a:r>
              <a:rPr lang="en-US" sz="2800" dirty="0" smtClean="0">
                <a:latin typeface="Candara" panose="020E0502030303020204" pitchFamily="34" charset="0"/>
              </a:rPr>
              <a:t>LINE</a:t>
            </a:r>
            <a:r>
              <a:rPr lang="el-GR" sz="2800" dirty="0" smtClean="0">
                <a:latin typeface="Candara" panose="020E0502030303020204" pitchFamily="34" charset="0"/>
              </a:rPr>
              <a:t> </a:t>
            </a:r>
            <a:r>
              <a:rPr lang="el-GR" sz="2800" dirty="0" err="1" smtClean="0">
                <a:latin typeface="Candara" panose="020E0502030303020204" pitchFamily="34" charset="0"/>
              </a:rPr>
              <a:t>ρετρομεταθετού</a:t>
            </a:r>
            <a:r>
              <a:rPr lang="el-GR" sz="2800" dirty="0" smtClean="0">
                <a:latin typeface="Candara" panose="020E0502030303020204" pitchFamily="34" charset="0"/>
              </a:rPr>
              <a:t> </a:t>
            </a:r>
            <a:r>
              <a:rPr lang="en-US" sz="2800" i="1" dirty="0" smtClean="0">
                <a:latin typeface="Candara" panose="020E0502030303020204" pitchFamily="34" charset="0"/>
              </a:rPr>
              <a:t>Doc1420</a:t>
            </a:r>
            <a:r>
              <a:rPr lang="en-US" sz="2800" dirty="0" smtClean="0">
                <a:latin typeface="Candara" panose="020E0502030303020204" pitchFamily="34" charset="0"/>
              </a:rPr>
              <a:t> </a:t>
            </a:r>
            <a:r>
              <a:rPr lang="el-GR" sz="2800" dirty="0" smtClean="0">
                <a:latin typeface="Candara" panose="020E0502030303020204" pitchFamily="34" charset="0"/>
              </a:rPr>
              <a:t>στο γονίδιο </a:t>
            </a:r>
            <a:r>
              <a:rPr lang="en-US" sz="2800" i="1" dirty="0" smtClean="0">
                <a:latin typeface="Candara" panose="020E0502030303020204" pitchFamily="34" charset="0"/>
              </a:rPr>
              <a:t>CHKov1</a:t>
            </a:r>
            <a:r>
              <a:rPr lang="el-GR" sz="2800" i="1" dirty="0" smtClean="0">
                <a:latin typeface="Candara" panose="020E0502030303020204" pitchFamily="34" charset="0"/>
              </a:rPr>
              <a:t> </a:t>
            </a:r>
            <a:r>
              <a:rPr lang="el-GR" sz="2800" dirty="0" smtClean="0">
                <a:latin typeface="Candara" panose="020E0502030303020204" pitchFamily="34" charset="0"/>
              </a:rPr>
              <a:t>(μάλλον </a:t>
            </a:r>
            <a:r>
              <a:rPr lang="el-GR" sz="2800" dirty="0" err="1" smtClean="0">
                <a:latin typeface="Candara" panose="020E0502030303020204" pitchFamily="34" charset="0"/>
              </a:rPr>
              <a:t>κινάση</a:t>
            </a:r>
            <a:r>
              <a:rPr lang="el-GR" sz="2800" dirty="0" smtClean="0">
                <a:latin typeface="Candara" panose="020E0502030303020204" pitchFamily="34" charset="0"/>
              </a:rPr>
              <a:t> της </a:t>
            </a:r>
            <a:r>
              <a:rPr lang="el-GR" sz="2800" dirty="0" err="1" smtClean="0">
                <a:latin typeface="Candara" panose="020E0502030303020204" pitchFamily="34" charset="0"/>
              </a:rPr>
              <a:t>χολίνης</a:t>
            </a:r>
            <a:r>
              <a:rPr lang="el-GR" sz="2800" dirty="0" smtClean="0">
                <a:latin typeface="Candara" panose="020E0502030303020204" pitchFamily="34" charset="0"/>
              </a:rPr>
              <a:t>)</a:t>
            </a:r>
            <a:r>
              <a:rPr lang="en-US" sz="2800" dirty="0" smtClean="0">
                <a:latin typeface="Candara" panose="020E0502030303020204" pitchFamily="34" charset="0"/>
              </a:rPr>
              <a:t> </a:t>
            </a:r>
            <a:endParaRPr lang="el-GR" sz="2800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l-GR" sz="2800" dirty="0" smtClean="0">
                <a:latin typeface="Candara" panose="020E0502030303020204" pitchFamily="34" charset="0"/>
              </a:rPr>
              <a:t>Η αρχική ένθεση έγινε πριν από ~90000 χρόνια, αλλά τα τελευταία 25-240 χρόνια επήλθε απότομη εξάπλωση (→ πρόσφατο εξελικτικό πλεονέκτημα)</a:t>
            </a:r>
          </a:p>
          <a:p>
            <a:pPr eaLnBrk="1" hangingPunct="1"/>
            <a:r>
              <a:rPr lang="el-GR" sz="2800" dirty="0" smtClean="0">
                <a:latin typeface="Candara" panose="020E0502030303020204" pitchFamily="34" charset="0"/>
              </a:rPr>
              <a:t>Η ένθεση στο </a:t>
            </a:r>
            <a:r>
              <a:rPr lang="el-GR" sz="2800" dirty="0" err="1" smtClean="0">
                <a:latin typeface="Candara" panose="020E0502030303020204" pitchFamily="34" charset="0"/>
              </a:rPr>
              <a:t>εξόνιο</a:t>
            </a:r>
            <a:r>
              <a:rPr lang="el-GR" sz="2800" dirty="0" smtClean="0">
                <a:latin typeface="Candara" panose="020E0502030303020204" pitchFamily="34" charset="0"/>
              </a:rPr>
              <a:t> 2 του </a:t>
            </a:r>
            <a:r>
              <a:rPr lang="en-US" sz="2800" i="1" dirty="0" smtClean="0">
                <a:latin typeface="Candara" panose="020E0502030303020204" pitchFamily="34" charset="0"/>
              </a:rPr>
              <a:t>CHKov1</a:t>
            </a:r>
            <a:r>
              <a:rPr lang="en-US" sz="2800" dirty="0" smtClean="0">
                <a:latin typeface="Candara" panose="020E0502030303020204" pitchFamily="34" charset="0"/>
              </a:rPr>
              <a:t> </a:t>
            </a:r>
            <a:r>
              <a:rPr lang="el-GR" sz="2800" dirty="0" smtClean="0">
                <a:latin typeface="Candara" panose="020E0502030303020204" pitchFamily="34" charset="0"/>
              </a:rPr>
              <a:t>παράγει μια νέα σειρά μη λειτουργικών </a:t>
            </a:r>
            <a:r>
              <a:rPr lang="el-GR" sz="2800" dirty="0" err="1" smtClean="0">
                <a:latin typeface="Candara" panose="020E0502030303020204" pitchFamily="34" charset="0"/>
              </a:rPr>
              <a:t>μεταγράφων</a:t>
            </a:r>
            <a:endParaRPr lang="el-GR" sz="2800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andara" panose="020E0502030303020204" pitchFamily="34" charset="0"/>
              </a:rPr>
              <a:t>Ρόλος στην ανθεκτικότητα σε ΟΡ</a:t>
            </a:r>
            <a:r>
              <a:rPr lang="en-US" sz="4000" dirty="0" smtClean="0">
                <a:latin typeface="Candara" panose="020E0502030303020204" pitchFamily="34" charset="0"/>
              </a:rPr>
              <a:t>s?</a:t>
            </a:r>
            <a:r>
              <a:rPr lang="el-GR" sz="4000" dirty="0" smtClean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ndara" panose="020E0502030303020204" pitchFamily="34" charset="0"/>
              </a:rPr>
              <a:t>Δημιουργία δύο στελεχών </a:t>
            </a:r>
            <a:r>
              <a:rPr lang="en-US" dirty="0" smtClean="0">
                <a:latin typeface="Candara" panose="020E0502030303020204" pitchFamily="34" charset="0"/>
              </a:rPr>
              <a:t>Drosophila:</a:t>
            </a: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Ένα με ένθεση </a:t>
            </a:r>
            <a:r>
              <a:rPr lang="en-US" dirty="0" smtClean="0">
                <a:latin typeface="Candara" panose="020E0502030303020204" pitchFamily="34" charset="0"/>
              </a:rPr>
              <a:t>Doc1420</a:t>
            </a: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Το άλλο όχι</a:t>
            </a:r>
          </a:p>
          <a:p>
            <a:pPr lvl="1"/>
            <a:endParaRPr lang="el-GR" dirty="0" smtClean="0">
              <a:latin typeface="Candara" panose="020E0502030303020204" pitchFamily="34" charset="0"/>
            </a:endParaRPr>
          </a:p>
          <a:p>
            <a:r>
              <a:rPr lang="el-GR" dirty="0" smtClean="0">
                <a:latin typeface="Candara" panose="020E0502030303020204" pitchFamily="34" charset="0"/>
              </a:rPr>
              <a:t>Έκθεση σε Ο</a:t>
            </a:r>
            <a:r>
              <a:rPr lang="en-US" dirty="0" smtClean="0">
                <a:latin typeface="Candara" panose="020E0502030303020204" pitchFamily="34" charset="0"/>
              </a:rPr>
              <a:t>Ps</a:t>
            </a: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Το πρώτο στέλεχος παρουσίασε μεγαλύτερη επιβίωση στην έκθεση (81% επιβίωση σε διαγνωστική συγκέντρωση </a:t>
            </a:r>
            <a:r>
              <a:rPr lang="en-US" dirty="0" smtClean="0">
                <a:latin typeface="Candara" panose="020E0502030303020204" pitchFamily="34" charset="0"/>
              </a:rPr>
              <a:t>OP)</a:t>
            </a:r>
            <a:endParaRPr lang="el-GR" dirty="0" smtClean="0">
              <a:latin typeface="Candara" panose="020E0502030303020204" pitchFamily="34" charset="0"/>
            </a:endParaRPr>
          </a:p>
          <a:p>
            <a:pPr lvl="1"/>
            <a:r>
              <a:rPr lang="el-GR" dirty="0" smtClean="0">
                <a:latin typeface="Candara" panose="020E0502030303020204" pitchFamily="34" charset="0"/>
              </a:rPr>
              <a:t>Το δεύτερο μικρότερη επιβίωση (32%)</a:t>
            </a:r>
            <a:endParaRPr lang="en-US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Candara" panose="020E0502030303020204" pitchFamily="34" charset="0"/>
              </a:rPr>
              <a:t>Accord</a:t>
            </a:r>
            <a:endParaRPr lang="el-GR" i="1" dirty="0" smtClean="0">
              <a:latin typeface="Candara" panose="020E050203030302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54125"/>
            <a:ext cx="8424862" cy="51847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Για την κατανόηση των μοριακών μηχανισμών ανθεκτικότητας στο </a:t>
            </a:r>
            <a:r>
              <a:rPr lang="en-US" sz="2400" dirty="0" smtClean="0">
                <a:latin typeface="Candara" panose="020E0502030303020204" pitchFamily="34" charset="0"/>
              </a:rPr>
              <a:t>DDT</a:t>
            </a:r>
            <a:r>
              <a:rPr lang="el-GR" sz="2400" dirty="0" smtClean="0">
                <a:latin typeface="Candara" panose="020E0502030303020204" pitchFamily="34" charset="0"/>
              </a:rPr>
              <a:t> έγινε σύγκριση (με </a:t>
            </a:r>
            <a:r>
              <a:rPr lang="el-GR" sz="2400" dirty="0" err="1" smtClean="0">
                <a:latin typeface="Candara" panose="020E0502030303020204" pitchFamily="34" charset="0"/>
              </a:rPr>
              <a:t>μικρο</a:t>
            </a:r>
            <a:r>
              <a:rPr lang="en-US" sz="2400" dirty="0" smtClean="0">
                <a:latin typeface="Candara" panose="020E0502030303020204" pitchFamily="34" charset="0"/>
              </a:rPr>
              <a:t>-</a:t>
            </a:r>
            <a:r>
              <a:rPr lang="el-GR" sz="2400" dirty="0" smtClean="0">
                <a:latin typeface="Candara" panose="020E0502030303020204" pitchFamily="34" charset="0"/>
              </a:rPr>
              <a:t>συστοιχίες) ανθεκτικών και μη ανθεκτικών στελεχών </a:t>
            </a:r>
            <a:r>
              <a:rPr lang="en-US" sz="2400" i="1" dirty="0" smtClean="0">
                <a:latin typeface="Candara" panose="020E0502030303020204" pitchFamily="34" charset="0"/>
              </a:rPr>
              <a:t>D. melanogaster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ως προς την έκφραση ~90 γονιδίων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Όλα τα ανθεκτικά παρουσίαζαν </a:t>
            </a:r>
            <a:r>
              <a:rPr lang="el-GR" sz="2400" dirty="0" err="1" smtClean="0">
                <a:latin typeface="Candara" panose="020E0502030303020204" pitchFamily="34" charset="0"/>
              </a:rPr>
              <a:t>υπερέκφραση</a:t>
            </a:r>
            <a:r>
              <a:rPr lang="el-GR" sz="2400" dirty="0" smtClean="0">
                <a:latin typeface="Candara" panose="020E0502030303020204" pitchFamily="34" charset="0"/>
              </a:rPr>
              <a:t> του </a:t>
            </a:r>
            <a:r>
              <a:rPr lang="en-US" sz="2400" i="1" dirty="0" smtClean="0">
                <a:latin typeface="Candara" panose="020E0502030303020204" pitchFamily="34" charset="0"/>
              </a:rPr>
              <a:t>Cyp6g1</a:t>
            </a:r>
            <a:endParaRPr lang="el-GR" sz="2400" i="1" dirty="0" smtClean="0">
              <a:latin typeface="Candara" panose="020E0502030303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Ανοδικά του </a:t>
            </a:r>
            <a:r>
              <a:rPr lang="en-US" sz="2400" i="1" dirty="0" smtClean="0">
                <a:latin typeface="Candara" panose="020E0502030303020204" pitchFamily="34" charset="0"/>
              </a:rPr>
              <a:t>Cyp6g1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είναι ενσωματωμένο το </a:t>
            </a:r>
            <a:r>
              <a:rPr lang="en-US" sz="2400" dirty="0" smtClean="0">
                <a:latin typeface="Candara" panose="020E0502030303020204" pitchFamily="34" charset="0"/>
              </a:rPr>
              <a:t>LTR </a:t>
            </a:r>
            <a:r>
              <a:rPr lang="el-GR" sz="2400" dirty="0" err="1" smtClean="0">
                <a:latin typeface="Candara" panose="020E0502030303020204" pitchFamily="34" charset="0"/>
              </a:rPr>
              <a:t>ρετρομεταθετό</a:t>
            </a:r>
            <a:r>
              <a:rPr lang="el-GR" sz="2400" dirty="0" smtClean="0">
                <a:latin typeface="Candara" panose="020E0502030303020204" pitchFamily="34" charset="0"/>
              </a:rPr>
              <a:t> </a:t>
            </a:r>
            <a:r>
              <a:rPr lang="en-US" sz="2400" i="1" dirty="0" smtClean="0">
                <a:latin typeface="Candara" panose="020E0502030303020204" pitchFamily="34" charset="0"/>
              </a:rPr>
              <a:t>Accord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>
                <a:latin typeface="Candara" panose="020E0502030303020204" pitchFamily="34" charset="0"/>
              </a:rPr>
              <a:t>Καθοδηγούμενη από ισχυρό υποκινητή/ενισχυτή στο </a:t>
            </a:r>
            <a:r>
              <a:rPr lang="en-US" sz="2400" dirty="0" smtClean="0">
                <a:latin typeface="Candara" panose="020E0502030303020204" pitchFamily="34" charset="0"/>
              </a:rPr>
              <a:t>LTR </a:t>
            </a:r>
            <a:r>
              <a:rPr lang="el-GR" sz="2400" dirty="0" smtClean="0">
                <a:latin typeface="Candara" panose="020E0502030303020204" pitchFamily="34" charset="0"/>
              </a:rPr>
              <a:t>του </a:t>
            </a:r>
            <a:r>
              <a:rPr lang="en-US" sz="2400" i="1" dirty="0" smtClean="0">
                <a:latin typeface="Candara" panose="020E0502030303020204" pitchFamily="34" charset="0"/>
              </a:rPr>
              <a:t>Accord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l-GR" sz="2400" dirty="0" smtClean="0">
                <a:latin typeface="Candara" panose="020E0502030303020204" pitchFamily="34" charset="0"/>
              </a:rPr>
              <a:t>αυξάνεται η μεταγραφή και η έκφραση του γειτονικού </a:t>
            </a:r>
            <a:r>
              <a:rPr lang="en-US" sz="2400" i="1" dirty="0" smtClean="0">
                <a:latin typeface="Candara" panose="020E0502030303020204" pitchFamily="34" charset="0"/>
              </a:rPr>
              <a:t>Cyp6g1</a:t>
            </a:r>
            <a:endParaRPr lang="el-GR" sz="2400" i="1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ndara" panose="020E0502030303020204" pitchFamily="34" charset="0"/>
              </a:rPr>
              <a:t>Μελετήστε:</a:t>
            </a:r>
          </a:p>
          <a:p>
            <a:pPr lvl="1" eaLnBrk="1" hangingPunct="1"/>
            <a:r>
              <a:rPr lang="en-US" dirty="0" smtClean="0">
                <a:latin typeface="Candara" panose="020E0502030303020204" pitchFamily="34" charset="0"/>
              </a:rPr>
              <a:t>Genes VIII</a:t>
            </a:r>
            <a:r>
              <a:rPr lang="el-GR" dirty="0" smtClean="0">
                <a:latin typeface="Candara" panose="020E0502030303020204" pitchFamily="34" charset="0"/>
              </a:rPr>
              <a:t> :</a:t>
            </a:r>
          </a:p>
          <a:p>
            <a:pPr lvl="2" eaLnBrk="1" hangingPunct="1"/>
            <a:r>
              <a:rPr lang="en-US" dirty="0" smtClean="0">
                <a:latin typeface="Candara" panose="020E0502030303020204" pitchFamily="34" charset="0"/>
              </a:rPr>
              <a:t>17.1 </a:t>
            </a:r>
            <a:r>
              <a:rPr lang="el-GR" dirty="0" smtClean="0">
                <a:latin typeface="Candara" panose="020E0502030303020204" pitchFamily="34" charset="0"/>
              </a:rPr>
              <a:t>έως 17.3</a:t>
            </a:r>
            <a:endParaRPr lang="en-US" dirty="0" smtClean="0">
              <a:latin typeface="Candara" panose="020E0502030303020204" pitchFamily="34" charset="0"/>
            </a:endParaRPr>
          </a:p>
          <a:p>
            <a:pPr lvl="2" eaLnBrk="1" hangingPunct="1"/>
            <a:r>
              <a:rPr lang="en-US" dirty="0" smtClean="0">
                <a:latin typeface="Candara" panose="020E0502030303020204" pitchFamily="34" charset="0"/>
              </a:rPr>
              <a:t>17.</a:t>
            </a:r>
            <a:r>
              <a:rPr lang="el-GR" dirty="0" smtClean="0">
                <a:latin typeface="Candara" panose="020E0502030303020204" pitchFamily="34" charset="0"/>
              </a:rPr>
              <a:t>6</a:t>
            </a:r>
            <a:endParaRPr lang="en-US" dirty="0" smtClean="0">
              <a:latin typeface="Candara" panose="020E0502030303020204" pitchFamily="34" charset="0"/>
            </a:endParaRPr>
          </a:p>
          <a:p>
            <a:pPr lvl="2" eaLnBrk="1" hangingPunct="1"/>
            <a:r>
              <a:rPr lang="en-US" dirty="0" smtClean="0">
                <a:latin typeface="Candara" panose="020E0502030303020204" pitchFamily="34" charset="0"/>
              </a:rPr>
              <a:t>17.</a:t>
            </a:r>
            <a:r>
              <a:rPr lang="el-GR" dirty="0" smtClean="0">
                <a:latin typeface="Candara" panose="020E0502030303020204" pitchFamily="34" charset="0"/>
              </a:rPr>
              <a:t>9 έως 17.10</a:t>
            </a:r>
          </a:p>
          <a:p>
            <a:pPr lvl="2" eaLnBrk="1" hangingPunct="1"/>
            <a:r>
              <a:rPr lang="el-GR" dirty="0" smtClean="0">
                <a:latin typeface="Candara" panose="020E0502030303020204" pitchFamily="34" charset="0"/>
              </a:rPr>
              <a:t>16.5</a:t>
            </a:r>
          </a:p>
          <a:p>
            <a:pPr lvl="1" eaLnBrk="1" hangingPunct="1"/>
            <a:r>
              <a:rPr lang="en-US" dirty="0" err="1" smtClean="0">
                <a:latin typeface="Candara" panose="020E0502030303020204" pitchFamily="34" charset="0"/>
              </a:rPr>
              <a:t>Tropp</a:t>
            </a:r>
            <a:r>
              <a:rPr lang="en-US" dirty="0" smtClean="0">
                <a:latin typeface="Candara" panose="020E0502030303020204" pitchFamily="34" charset="0"/>
              </a:rPr>
              <a:t>:</a:t>
            </a:r>
          </a:p>
          <a:p>
            <a:pPr lvl="2" eaLnBrk="1" hangingPunct="1"/>
            <a:r>
              <a:rPr lang="en-US" dirty="0" smtClean="0">
                <a:latin typeface="Candara" panose="020E0502030303020204" pitchFamily="34" charset="0"/>
              </a:rPr>
              <a:t>Chapter 11.2</a:t>
            </a:r>
            <a:endParaRPr lang="el-GR" dirty="0" smtClean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229600" cy="536416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latin typeface="Candara" panose="020E0502030303020204" pitchFamily="34" charset="0"/>
              </a:rPr>
              <a:t>Είναι δυνατόν να "ξυπνήσει" ένα ανενεργό μεταθετό για χρήση σε μεταλλαξιγένεση σπονδυλωτών;</a:t>
            </a:r>
          </a:p>
          <a:p>
            <a:pPr eaLnBrk="1" hangingPunct="1"/>
            <a:r>
              <a:rPr lang="el-GR" altLang="el-GR" dirty="0" smtClean="0">
                <a:latin typeface="Candara" panose="020E0502030303020204" pitchFamily="34" charset="0"/>
              </a:rPr>
              <a:t>Η οικογένεια </a:t>
            </a:r>
            <a:r>
              <a:rPr lang="en-US" altLang="el-GR" dirty="0" smtClean="0">
                <a:latin typeface="Candara" panose="020E0502030303020204" pitchFamily="34" charset="0"/>
              </a:rPr>
              <a:t>DNA </a:t>
            </a:r>
            <a:r>
              <a:rPr lang="el-GR" altLang="el-GR" dirty="0" smtClean="0">
                <a:latin typeface="Candara" panose="020E0502030303020204" pitchFamily="34" charset="0"/>
              </a:rPr>
              <a:t>μεταθετών </a:t>
            </a:r>
            <a:r>
              <a:rPr lang="en-US" altLang="el-GR" dirty="0" smtClean="0">
                <a:latin typeface="Candara" panose="020E0502030303020204" pitchFamily="34" charset="0"/>
              </a:rPr>
              <a:t>Tc1/mariner </a:t>
            </a:r>
            <a:r>
              <a:rPr lang="el-GR" altLang="el-GR" dirty="0" smtClean="0">
                <a:latin typeface="Candara" panose="020E0502030303020204" pitchFamily="34" charset="0"/>
              </a:rPr>
              <a:t>συναντάται σε πολλούς διαφορετικούς οργανισμούς → χρήσιμο σε πειράματα </a:t>
            </a:r>
            <a:r>
              <a:rPr lang="el-GR" altLang="el-GR" dirty="0" err="1" smtClean="0">
                <a:latin typeface="Candara" panose="020E0502030303020204" pitchFamily="34" charset="0"/>
              </a:rPr>
              <a:t>μεταλλαξιγένεσης</a:t>
            </a:r>
            <a:r>
              <a:rPr lang="el-GR" altLang="el-GR" dirty="0" smtClean="0">
                <a:latin typeface="Candara" panose="020E0502030303020204" pitchFamily="34" charset="0"/>
              </a:rPr>
              <a:t> </a:t>
            </a:r>
          </a:p>
          <a:p>
            <a:pPr eaLnBrk="1" hangingPunct="1"/>
            <a:r>
              <a:rPr lang="el-GR" altLang="el-GR" dirty="0" smtClean="0">
                <a:latin typeface="Candara" panose="020E0502030303020204" pitchFamily="34" charset="0"/>
              </a:rPr>
              <a:t>Τα αντίστοιχα στοιχεία του σολομού φαίνεται να είναι τα πιο πρόσφατα (~14 </a:t>
            </a:r>
            <a:r>
              <a:rPr lang="en-US" altLang="el-GR" dirty="0" smtClean="0">
                <a:latin typeface="Candara" panose="020E0502030303020204" pitchFamily="34" charset="0"/>
              </a:rPr>
              <a:t>My) </a:t>
            </a:r>
            <a:r>
              <a:rPr lang="el-GR" altLang="el-GR" dirty="0" smtClean="0">
                <a:latin typeface="Candara" panose="020E0502030303020204" pitchFamily="34" charset="0"/>
              </a:rPr>
              <a:t>απενεργοποιημένα</a:t>
            </a:r>
          </a:p>
          <a:p>
            <a:pPr eaLnBrk="1" hangingPunct="1"/>
            <a:endParaRPr lang="el-GR" altLang="el-GR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13"/>
            <a:ext cx="91440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92224" y="-67836"/>
            <a:ext cx="86002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Το </a:t>
            </a:r>
            <a:r>
              <a:rPr lang="el-GR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ενεργό μεταθετό στοιχείο </a:t>
            </a:r>
            <a:r>
              <a:rPr lang="el-GR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Sleeping</a:t>
            </a:r>
            <a:r>
              <a:rPr lang="el-GR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l-GR" sz="24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Beauty</a:t>
            </a:r>
            <a:r>
              <a:rPr lang="el-GR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ανακατασκευάστηκε από ανενεργά μεταθετά </a:t>
            </a:r>
            <a:r>
              <a:rPr lang="el-GR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στοιχεία</a:t>
            </a:r>
            <a:endParaRPr lang="el-G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4036" name="3 - TextBox"/>
          <p:cNvSpPr txBox="1">
            <a:spLocks noChangeArrowheads="1"/>
          </p:cNvSpPr>
          <p:nvPr/>
        </p:nvSpPr>
        <p:spPr bwMode="auto">
          <a:xfrm>
            <a:off x="7812088" y="1916113"/>
            <a:ext cx="1439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1000"/>
              <a:t>Consensus 12 </a:t>
            </a:r>
            <a:r>
              <a:rPr lang="el-GR" altLang="el-GR" sz="1000"/>
              <a:t>μεταθετών από 8 είδη: μη λειτουργικό</a:t>
            </a:r>
          </a:p>
        </p:txBody>
      </p:sp>
    </p:spTree>
    <p:extLst>
      <p:ext uri="{BB962C8B-B14F-4D97-AF65-F5344CB8AC3E}">
        <p14:creationId xmlns:p14="http://schemas.microsoft.com/office/powerpoint/2010/main" val="34366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9032"/>
            <a:ext cx="8382000" cy="5640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800" dirty="0" smtClean="0">
                <a:latin typeface="Candara" panose="020E0502030303020204" pitchFamily="34" charset="0"/>
              </a:rPr>
              <a:t>Οι περισσότερες μορφές καρκίνου οφείλονται σε μεταλλαγές που πραγματοποιούνται σε σωματικά κύτταρα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800" dirty="0" smtClean="0">
                <a:latin typeface="Candara" panose="020E0502030303020204" pitchFamily="34" charset="0"/>
              </a:rPr>
              <a:t>Η πειραματική επαγωγή καρκίνου μέσω </a:t>
            </a:r>
            <a:r>
              <a:rPr lang="el-GR" altLang="el-GR" sz="2800" dirty="0" err="1" smtClean="0">
                <a:latin typeface="Candara" panose="020E0502030303020204" pitchFamily="34" charset="0"/>
              </a:rPr>
              <a:t>μεταλλαξιγένεσης</a:t>
            </a:r>
            <a:r>
              <a:rPr lang="el-GR" altLang="el-GR" sz="2800" dirty="0" smtClean="0">
                <a:latin typeface="Candara" panose="020E0502030303020204" pitchFamily="34" charset="0"/>
              </a:rPr>
              <a:t> σε σωματικά κύτταρα με την ελεγχόμενη χρήση ενός γνωστού </a:t>
            </a:r>
            <a:r>
              <a:rPr lang="el-GR" altLang="el-GR" sz="2800" dirty="0" err="1" smtClean="0">
                <a:latin typeface="Candara" panose="020E0502030303020204" pitchFamily="34" charset="0"/>
              </a:rPr>
              <a:t>τρανσποζονίου</a:t>
            </a:r>
            <a:r>
              <a:rPr lang="el-GR" altLang="el-GR" sz="2800" dirty="0" smtClean="0">
                <a:latin typeface="Candara" panose="020E0502030303020204" pitchFamily="34" charset="0"/>
              </a:rPr>
              <a:t> θα ήταν ένας χρήσιμος τρόπος για να αποκαλυφθούν γονίδια τα οποία είναι απαραίτητα για την ανάπτυξη των όγκων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800" dirty="0" smtClean="0">
                <a:latin typeface="Candara" panose="020E0502030303020204" pitchFamily="34" charset="0"/>
              </a:rPr>
              <a:t>Μέσω </a:t>
            </a:r>
            <a:r>
              <a:rPr lang="en-US" altLang="el-GR" sz="2800" dirty="0" smtClean="0">
                <a:latin typeface="Candara" panose="020E0502030303020204" pitchFamily="34" charset="0"/>
              </a:rPr>
              <a:t>Sleeping Beauty </a:t>
            </a:r>
            <a:r>
              <a:rPr lang="el-GR" altLang="el-GR" sz="2800" dirty="0" smtClean="0">
                <a:latin typeface="Candara" panose="020E0502030303020204" pitchFamily="34" charset="0"/>
              </a:rPr>
              <a:t>αποκαλύφθηκαν γονίδια: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400" dirty="0" smtClean="0">
                <a:latin typeface="Candara" panose="020E0502030303020204" pitchFamily="34" charset="0"/>
              </a:rPr>
              <a:t>απουσία των οποίων </a:t>
            </a:r>
            <a:r>
              <a:rPr lang="el-GR" altLang="el-GR" sz="2400" dirty="0">
                <a:latin typeface="Candara" panose="020E0502030303020204" pitchFamily="34" charset="0"/>
              </a:rPr>
              <a:t>προκαλούσε καρκίνο</a:t>
            </a:r>
            <a:endParaRPr lang="el-GR" altLang="el-GR" sz="2400" dirty="0" smtClean="0">
              <a:latin typeface="Candara" panose="020E0502030303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400" dirty="0" smtClean="0">
                <a:latin typeface="Candara" panose="020E0502030303020204" pitchFamily="34" charset="0"/>
              </a:rPr>
              <a:t>η </a:t>
            </a:r>
            <a:r>
              <a:rPr lang="el-GR" altLang="el-GR" sz="2400" dirty="0" err="1" smtClean="0">
                <a:latin typeface="Candara" panose="020E0502030303020204" pitchFamily="34" charset="0"/>
              </a:rPr>
              <a:t>υπερ</a:t>
            </a:r>
            <a:r>
              <a:rPr lang="el-GR" altLang="el-GR" sz="2400" dirty="0" smtClean="0">
                <a:latin typeface="Candara" panose="020E0502030303020204" pitchFamily="34" charset="0"/>
              </a:rPr>
              <a:t>-έκφραση των οποίων προκαλούσε καρκίνο</a:t>
            </a:r>
          </a:p>
        </p:txBody>
      </p:sp>
    </p:spTree>
    <p:extLst>
      <p:ext uri="{BB962C8B-B14F-4D97-AF65-F5344CB8AC3E}">
        <p14:creationId xmlns:p14="http://schemas.microsoft.com/office/powerpoint/2010/main" val="10836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125538"/>
            <a:ext cx="5280025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l-GR" sz="3200" smtClean="0">
                <a:latin typeface="Candara" panose="020E0502030303020204" pitchFamily="34" charset="0"/>
              </a:rPr>
              <a:t>Sleeping beauty</a:t>
            </a:r>
            <a:r>
              <a:rPr lang="el-GR" altLang="el-GR" sz="3200" smtClean="0">
                <a:latin typeface="Candara" panose="020E0502030303020204" pitchFamily="34" charset="0"/>
              </a:rPr>
              <a:t> επαγώμενες μεταλλάξεις: ενεργοποίηση/απενεργοποίηση γονιδίων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4925" y="5981700"/>
            <a:ext cx="91455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Η </a:t>
            </a:r>
            <a:r>
              <a:rPr lang="el-GR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μεταλλαξιγένεση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μέσω </a:t>
            </a:r>
            <a:r>
              <a:rPr lang="en-US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SB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l-GR" sz="1600" b="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ταυτοποίησε</a:t>
            </a:r>
            <a:r>
              <a:rPr lang="el-GR" sz="1600" b="0" dirty="0" smtClean="0">
                <a:solidFill>
                  <a:schemeClr val="tx1"/>
                </a:solidFill>
                <a:latin typeface="Candara" panose="020E0502030303020204" pitchFamily="34" charset="0"/>
              </a:rPr>
              <a:t> νέα 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υποψήφια </a:t>
            </a:r>
            <a:r>
              <a:rPr lang="el-GR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ογκογονίδια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στον ποντικό. Σε αντίθεση με την επιμόλυνση με </a:t>
            </a:r>
            <a:r>
              <a:rPr lang="el-GR" sz="1600" b="0" dirty="0" err="1">
                <a:solidFill>
                  <a:schemeClr val="tx1"/>
                </a:solidFill>
                <a:latin typeface="Candara" panose="020E0502030303020204" pitchFamily="34" charset="0"/>
              </a:rPr>
              <a:t>ρετροϊούς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, η μετάθεση της </a:t>
            </a:r>
            <a:r>
              <a:rPr lang="en-US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SB</a:t>
            </a:r>
            <a:r>
              <a:rPr lang="el-GR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 μπορεί να κατευθυνθεί ελεγχόμενα σε οποιοδήποτε ιστό και έτσι, δυνητικά, να επάγει πολλούς διαφορετικούς τύπους όγκων.</a:t>
            </a:r>
          </a:p>
        </p:txBody>
      </p:sp>
    </p:spTree>
    <p:extLst>
      <p:ext uri="{BB962C8B-B14F-4D97-AF65-F5344CB8AC3E}">
        <p14:creationId xmlns:p14="http://schemas.microsoft.com/office/powerpoint/2010/main" val="17860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Ροή">
  <a:themeElements>
    <a:clrScheme name="Ροή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Ροή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l-GR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l-GR" sz="1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Ροή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οή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4852</TotalTime>
  <Words>2522</Words>
  <Application>Microsoft Office PowerPoint</Application>
  <PresentationFormat>On-screen Show (4:3)</PresentationFormat>
  <Paragraphs>170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MS Mincho</vt:lpstr>
      <vt:lpstr>MS PGothic</vt:lpstr>
      <vt:lpstr>Arial</vt:lpstr>
      <vt:lpstr>Arial Narrow</vt:lpstr>
      <vt:lpstr>Arial Unicode MS</vt:lpstr>
      <vt:lpstr>Candara</vt:lpstr>
      <vt:lpstr>Garamond</vt:lpstr>
      <vt:lpstr>Tahoma</vt:lpstr>
      <vt:lpstr>Wingdings</vt:lpstr>
      <vt:lpstr>Ροή</vt:lpstr>
      <vt:lpstr>PowerPoint Presentation</vt:lpstr>
      <vt:lpstr>Ευκαρυωτικά μεταθετά στοιχεία</vt:lpstr>
      <vt:lpstr>Μεταθετά τάξης ΙΙ: hAT</vt:lpstr>
      <vt:lpstr>Η μετάθεση του Hermes στη  Musca domestica θυμίζει Tn5</vt:lpstr>
      <vt:lpstr>Το ξύπνημα της  Ωραίας Κοιμωμένης</vt:lpstr>
      <vt:lpstr>PowerPoint Presentation</vt:lpstr>
      <vt:lpstr>PowerPoint Presentation</vt:lpstr>
      <vt:lpstr>PowerPoint Presentation</vt:lpstr>
      <vt:lpstr>Sleeping beauty επαγώμενες μεταλλάξεις: ενεργοποίηση/απενεργοποίηση γονιδίων</vt:lpstr>
      <vt:lpstr>Ρετρομετάθεση  (Μεταθετά τάξης Ι)</vt:lpstr>
      <vt:lpstr>Η μετάθεση στην οποία εμπλέκεται υποχρεωτικά η σύνθεση ενός ενδιάμεσου μορίου RNA είναι ένα φαινόμενο που απαντάται αποκλειστικά στους ευκαρυώτες</vt:lpstr>
      <vt:lpstr>PowerPoint Presentation</vt:lpstr>
      <vt:lpstr>PowerPoint Presentation</vt:lpstr>
      <vt:lpstr>Ο βιολογικός κύκλος των ρετροϊών περιλαμβάνει γεγονότα που μοιάζουν με μετάθεση</vt:lpstr>
      <vt:lpstr>PowerPoint Presentation</vt:lpstr>
      <vt:lpstr>PowerPoint Presentation</vt:lpstr>
      <vt:lpstr>Τα γονίδια των ρετροϊών</vt:lpstr>
      <vt:lpstr>PowerPoint Presentation</vt:lpstr>
      <vt:lpstr>PowerPoint Presentation</vt:lpstr>
      <vt:lpstr>PowerPoint Presentation</vt:lpstr>
      <vt:lpstr>Η σύνθεση του ιικού DNA</vt:lpstr>
      <vt:lpstr>PowerPoint Presentation</vt:lpstr>
      <vt:lpstr>PowerPoint Presentation</vt:lpstr>
      <vt:lpstr>PowerPoint Presentation</vt:lpstr>
      <vt:lpstr>Πότε μπορεί να συμβεί ανασυνδυασμός στους ρετροϊούς;</vt:lpstr>
      <vt:lpstr>PowerPoint Presentation</vt:lpstr>
      <vt:lpstr>PowerPoint Presentation</vt:lpstr>
      <vt:lpstr>Ελαττωματικοί ιοί</vt:lpstr>
      <vt:lpstr>PowerPoint Presentation</vt:lpstr>
      <vt:lpstr>Πώς ενσωματώνονται τα γονίδια onc στους ρετροϊούς;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 περισσότερα γονιδιώματα συναντώνται πολυάριθμα μεταθετά στοιχεία</vt:lpstr>
      <vt:lpstr>PowerPoint Presentation</vt:lpstr>
      <vt:lpstr>Alu Ρετροστοιχεία</vt:lpstr>
      <vt:lpstr>The Alu fossil record</vt:lpstr>
      <vt:lpstr>Τα τρανσποζόνια προκαλούν αναδιατάξεις στο DNA</vt:lpstr>
      <vt:lpstr>PowerPoint Presentation</vt:lpstr>
      <vt:lpstr>PowerPoint Presentation</vt:lpstr>
      <vt:lpstr>Τα Alus εμπλέκονται σε ανθρώπινες παθήσεις</vt:lpstr>
      <vt:lpstr>PowerPoint Presentation</vt:lpstr>
      <vt:lpstr>Τα μεταθετά στοιχεία είναι δυνατόν να προκαλέσουν μεταλλάξεις</vt:lpstr>
      <vt:lpstr>PowerPoint Presentation</vt:lpstr>
      <vt:lpstr>PowerPoint Presentation</vt:lpstr>
      <vt:lpstr>Τα μεταθετά στοιχεία επηρεάζουν τη γονιδιακή έκφραση</vt:lpstr>
      <vt:lpstr>Doc1420</vt:lpstr>
      <vt:lpstr>Ρόλος στην ανθεκτικότητα σε ΟΡs? </vt:lpstr>
      <vt:lpstr>Accord</vt:lpstr>
      <vt:lpstr>PowerPoint Presentation</vt:lpstr>
    </vt:vector>
  </TitlesOfParts>
  <Company>ACADEMIC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Kostas Mathiopoulos</cp:lastModifiedBy>
  <cp:revision>211</cp:revision>
  <dcterms:created xsi:type="dcterms:W3CDTF">2007-01-01T18:36:17Z</dcterms:created>
  <dcterms:modified xsi:type="dcterms:W3CDTF">2018-10-21T13:43:02Z</dcterms:modified>
</cp:coreProperties>
</file>