
<file path=[Content_Types].xml><?xml version="1.0" encoding="utf-8"?>
<Types xmlns="http://schemas.openxmlformats.org/package/2006/content-types">
  <Default Extension="jpeg" ContentType="image/jpeg"/>
  <Default Extension="png" ContentType="image/png"/>
  <Default Extension="gif" ContentType="image/gi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10.xml" ContentType="application/vnd.openxmlformats-officedocument.drawingml.diagramColors+xml"/>
  <Override PartName="/ppt/diagrams/colors11.xml" ContentType="application/vnd.openxmlformats-officedocument.drawingml.diagramColors+xml"/>
  <Override PartName="/ppt/diagrams/colors12.xml" ContentType="application/vnd.openxmlformats-officedocument.drawingml.diagramColors+xml"/>
  <Override PartName="/ppt/diagrams/colors13.xml" ContentType="application/vnd.openxmlformats-officedocument.drawingml.diagramColors+xml"/>
  <Override PartName="/ppt/diagrams/colors14.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colors7.xml" ContentType="application/vnd.openxmlformats-officedocument.drawingml.diagramColors+xml"/>
  <Override PartName="/ppt/diagrams/colors8.xml" ContentType="application/vnd.openxmlformats-officedocument.drawingml.diagramColors+xml"/>
  <Override PartName="/ppt/diagrams/colors9.xml" ContentType="application/vnd.openxmlformats-officedocument.drawingml.diagramColors+xml"/>
  <Override PartName="/ppt/diagrams/data1.xml" ContentType="application/vnd.openxmlformats-officedocument.drawingml.diagramData+xml"/>
  <Override PartName="/ppt/diagrams/data10.xml" ContentType="application/vnd.openxmlformats-officedocument.drawingml.diagramData+xml"/>
  <Override PartName="/ppt/diagrams/data11.xml" ContentType="application/vnd.openxmlformats-officedocument.drawingml.diagramData+xml"/>
  <Override PartName="/ppt/diagrams/data12.xml" ContentType="application/vnd.openxmlformats-officedocument.drawingml.diagramData+xml"/>
  <Override PartName="/ppt/diagrams/data13.xml" ContentType="application/vnd.openxmlformats-officedocument.drawingml.diagramData+xml"/>
  <Override PartName="/ppt/diagrams/data14.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9.xml" ContentType="application/vnd.openxmlformats-officedocument.drawingml.diagramData+xml"/>
  <Override PartName="/ppt/diagrams/drawing1.xml" ContentType="application/vnd.ms-office.drawingml.diagramDrawing+xml"/>
  <Override PartName="/ppt/diagrams/drawing10.xml" ContentType="application/vnd.ms-office.drawingml.diagramDrawing+xml"/>
  <Override PartName="/ppt/diagrams/drawing11.xml" ContentType="application/vnd.ms-office.drawingml.diagramDrawing+xml"/>
  <Override PartName="/ppt/diagrams/drawing12.xml" ContentType="application/vnd.ms-office.drawingml.diagramDrawing+xml"/>
  <Override PartName="/ppt/diagrams/drawing13.xml" ContentType="application/vnd.ms-office.drawingml.diagramDrawing+xml"/>
  <Override PartName="/ppt/diagrams/drawing14.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drawing7.xml" ContentType="application/vnd.ms-office.drawingml.diagramDrawing+xml"/>
  <Override PartName="/ppt/diagrams/drawing8.xml" ContentType="application/vnd.ms-office.drawingml.diagramDrawing+xml"/>
  <Override PartName="/ppt/diagrams/drawing9.xml" ContentType="application/vnd.ms-office.drawingml.diagramDrawing+xml"/>
  <Override PartName="/ppt/diagrams/layout1.xml" ContentType="application/vnd.openxmlformats-officedocument.drawingml.diagramLayout+xml"/>
  <Override PartName="/ppt/diagrams/layout10.xml" ContentType="application/vnd.openxmlformats-officedocument.drawingml.diagramLayout+xml"/>
  <Override PartName="/ppt/diagrams/layout11.xml" ContentType="application/vnd.openxmlformats-officedocument.drawingml.diagramLayout+xml"/>
  <Override PartName="/ppt/diagrams/layout12.xml" ContentType="application/vnd.openxmlformats-officedocument.drawingml.diagramLayout+xml"/>
  <Override PartName="/ppt/diagrams/layout13.xml" ContentType="application/vnd.openxmlformats-officedocument.drawingml.diagramLayout+xml"/>
  <Override PartName="/ppt/diagrams/layout14.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layout7.xml" ContentType="application/vnd.openxmlformats-officedocument.drawingml.diagramLayout+xml"/>
  <Override PartName="/ppt/diagrams/layout8.xml" ContentType="application/vnd.openxmlformats-officedocument.drawingml.diagramLayout+xml"/>
  <Override PartName="/ppt/diagrams/layout9.xml" ContentType="application/vnd.openxmlformats-officedocument.drawingml.diagramLayout+xml"/>
  <Override PartName="/ppt/diagrams/quickStyle1.xml" ContentType="application/vnd.openxmlformats-officedocument.drawingml.diagramStyle+xml"/>
  <Override PartName="/ppt/diagrams/quickStyle10.xml" ContentType="application/vnd.openxmlformats-officedocument.drawingml.diagramStyle+xml"/>
  <Override PartName="/ppt/diagrams/quickStyle11.xml" ContentType="application/vnd.openxmlformats-officedocument.drawingml.diagramStyle+xml"/>
  <Override PartName="/ppt/diagrams/quickStyle12.xml" ContentType="application/vnd.openxmlformats-officedocument.drawingml.diagramStyle+xml"/>
  <Override PartName="/ppt/diagrams/quickStyle13.xml" ContentType="application/vnd.openxmlformats-officedocument.drawingml.diagramStyle+xml"/>
  <Override PartName="/ppt/diagrams/quickStyle14.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diagrams/quickStyle7.xml" ContentType="application/vnd.openxmlformats-officedocument.drawingml.diagramStyle+xml"/>
  <Override PartName="/ppt/diagrams/quickStyle8.xml" ContentType="application/vnd.openxmlformats-officedocument.drawingml.diagramStyle+xml"/>
  <Override PartName="/ppt/diagrams/quickStyle9.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2"/>
  </p:handoutMasterIdLst>
  <p:sldIdLst>
    <p:sldId id="256" r:id="rId3"/>
    <p:sldId id="258" r:id="rId5"/>
    <p:sldId id="473" r:id="rId6"/>
    <p:sldId id="260" r:id="rId7"/>
    <p:sldId id="261" r:id="rId8"/>
    <p:sldId id="262" r:id="rId9"/>
    <p:sldId id="263" r:id="rId10"/>
    <p:sldId id="264" r:id="rId11"/>
    <p:sldId id="265" r:id="rId12"/>
    <p:sldId id="302" r:id="rId13"/>
    <p:sldId id="266" r:id="rId14"/>
    <p:sldId id="267" r:id="rId15"/>
    <p:sldId id="472" r:id="rId16"/>
    <p:sldId id="284" r:id="rId17"/>
    <p:sldId id="283" r:id="rId18"/>
    <p:sldId id="285" r:id="rId19"/>
    <p:sldId id="286" r:id="rId20"/>
    <p:sldId id="391" r:id="rId21"/>
    <p:sldId id="432" r:id="rId22"/>
    <p:sldId id="278" r:id="rId23"/>
    <p:sldId id="433" r:id="rId24"/>
    <p:sldId id="294" r:id="rId25"/>
    <p:sldId id="298" r:id="rId26"/>
    <p:sldId id="299" r:id="rId27"/>
    <p:sldId id="300" r:id="rId28"/>
    <p:sldId id="304" r:id="rId29"/>
    <p:sldId id="359" r:id="rId30"/>
    <p:sldId id="360" r:id="rId31"/>
    <p:sldId id="310" r:id="rId32"/>
    <p:sldId id="312" r:id="rId33"/>
    <p:sldId id="390" r:id="rId34"/>
    <p:sldId id="314" r:id="rId35"/>
    <p:sldId id="301" r:id="rId36"/>
    <p:sldId id="315" r:id="rId37"/>
    <p:sldId id="316" r:id="rId38"/>
    <p:sldId id="317" r:id="rId39"/>
    <p:sldId id="318" r:id="rId40"/>
    <p:sldId id="319" r:id="rId41"/>
    <p:sldId id="321" r:id="rId42"/>
    <p:sldId id="295" r:id="rId43"/>
    <p:sldId id="336" r:id="rId44"/>
    <p:sldId id="337" r:id="rId45"/>
    <p:sldId id="338" r:id="rId46"/>
    <p:sldId id="339" r:id="rId47"/>
    <p:sldId id="340" r:id="rId48"/>
    <p:sldId id="343" r:id="rId49"/>
    <p:sldId id="296" r:id="rId50"/>
    <p:sldId id="344" r:id="rId51"/>
    <p:sldId id="345" r:id="rId52"/>
    <p:sldId id="348" r:id="rId53"/>
    <p:sldId id="349" r:id="rId54"/>
    <p:sldId id="350" r:id="rId55"/>
    <p:sldId id="351" r:id="rId56"/>
    <p:sldId id="297" r:id="rId57"/>
    <p:sldId id="431" r:id="rId58"/>
    <p:sldId id="354" r:id="rId59"/>
    <p:sldId id="474" r:id="rId60"/>
    <p:sldId id="353" r:id="rId61"/>
  </p:sldIdLst>
  <p:sldSz cx="12192000" cy="6858000"/>
  <p:notesSz cx="7103745" cy="1023429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61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2"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notesViewPr>
    <p:cSldViewPr snapToGrid="0">
      <p:cViewPr varScale="1">
        <p:scale>
          <a:sx n="41" d="100"/>
          <a:sy n="41" d="100"/>
        </p:scale>
        <p:origin x="1794" y="54"/>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handoutMaster" Target="handoutMasters/handoutMaster1.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935F7FA-1D5F-4B60-8689-4C8381B1CEDC}" type="doc">
      <dgm:prSet loTypeId="urn:microsoft.com/office/officeart/2005/8/layout/vList2" loCatId="list" qsTypeId="urn:microsoft.com/office/officeart/2005/8/quickstyle/simple1" qsCatId="simple" csTypeId="urn:microsoft.com/office/officeart/2005/8/colors/accent1_2" csCatId="accent1" phldr="0"/>
      <dgm:spPr/>
      <dgm:t>
        <a:bodyPr/>
        <a:p>
          <a:endParaRPr lang="en-US"/>
        </a:p>
      </dgm:t>
    </dgm:pt>
    <dgm:pt modelId="{EA9490CF-B859-4141-837A-1D4A6746AA49}">
      <dgm:prSet phldrT="[Tex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nSpc>
              <a:spcPct val="100000"/>
            </a:lnSpc>
            <a:spcBef>
              <a:spcPct val="0"/>
            </a:spcBef>
            <a:spcAft>
              <a:spcPct val="35000"/>
            </a:spcAft>
          </a:pPr>
          <a:r>
            <a:rPr lang="en-US" sz="1800">
              <a:sym typeface="+mn-ea"/>
            </a:rPr>
            <a:t>Regulates shipboard incineration.</a:t>
          </a:r>
          <a:r>
            <a:rPr lang="en-US" sz="1800"/>
            <a:t/>
          </a:r>
          <a:endParaRPr lang="en-US" sz="1800"/>
        </a:p>
      </dgm:t>
    </dgm:pt>
    <dgm:pt modelId="{182DCE9F-4626-4193-B2B4-0CCF25747DA8}" cxnId="{23A65FA5-B9C5-45D3-A1DF-9EB6E1329D76}" type="parTrans">
      <dgm:prSet/>
      <dgm:spPr/>
      <dgm:t>
        <a:bodyPr/>
        <a:p>
          <a:endParaRPr lang="en-US"/>
        </a:p>
      </dgm:t>
    </dgm:pt>
    <dgm:pt modelId="{20E57596-7E32-460F-85A2-AA181D20A67B}" cxnId="{23A65FA5-B9C5-45D3-A1DF-9EB6E1329D76}" type="sibTrans">
      <dgm:prSet/>
      <dgm:spPr/>
      <dgm:t>
        <a:bodyPr/>
        <a:p>
          <a:endParaRPr lang="en-US"/>
        </a:p>
      </dgm:t>
    </dgm:pt>
    <dgm:pt modelId="{694CA7C6-15F6-4B47-8E24-FE5C56E26217}">
      <dgm:prSet phldrT="[Tex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nSpc>
              <a:spcPct val="100000"/>
            </a:lnSpc>
            <a:spcBef>
              <a:spcPct val="0"/>
            </a:spcBef>
            <a:spcAft>
              <a:spcPct val="35000"/>
            </a:spcAft>
          </a:pPr>
          <a:r>
            <a:rPr lang="en-US" sz="1800">
              <a:solidFill>
                <a:schemeClr val="tx1"/>
              </a:solidFill>
              <a:sym typeface="+mn-ea"/>
            </a:rPr>
            <a:t>Regulates the emissions of volatile organic compounds (VOC) from</a:t>
          </a:r>
          <a:r>
            <a:rPr lang="en-US" sz="1800"/>
            <a:t/>
          </a:r>
          <a:endParaRPr lang="en-US" sz="1800"/>
        </a:p>
      </dgm:t>
    </dgm:pt>
    <dgm:pt modelId="{DD6AD0C1-F31D-45FC-B3EE-30CC8DA6BB12}" cxnId="{FABE80B7-45CD-4C6D-82D2-78FA3B42A3A6}" type="parTrans">
      <dgm:prSet/>
      <dgm:spPr/>
      <dgm:t>
        <a:bodyPr/>
        <a:p>
          <a:endParaRPr lang="en-US"/>
        </a:p>
      </dgm:t>
    </dgm:pt>
    <dgm:pt modelId="{2479F4EA-2543-4E1B-9F8F-C548098DF679}" cxnId="{FABE80B7-45CD-4C6D-82D2-78FA3B42A3A6}" type="sibTrans">
      <dgm:prSet/>
      <dgm:spPr/>
      <dgm:t>
        <a:bodyPr/>
        <a:p>
          <a:endParaRPr lang="en-US"/>
        </a:p>
      </dgm:t>
    </dgm:pt>
    <dgm:pt modelId="{7EBC2B5E-0208-4570-99BE-61F14D8CFDE7}" type="pres">
      <dgm:prSet presAssocID="{4935F7FA-1D5F-4B60-8689-4C8381B1CEDC}" presName="linear" presStyleCnt="0">
        <dgm:presLayoutVars>
          <dgm:animLvl val="lvl"/>
          <dgm:resizeHandles val="exact"/>
        </dgm:presLayoutVars>
      </dgm:prSet>
      <dgm:spPr/>
    </dgm:pt>
    <dgm:pt modelId="{3E62794C-1607-4733-ADCA-906674A22343}" type="pres">
      <dgm:prSet presAssocID="{EA9490CF-B859-4141-837A-1D4A6746AA49}" presName="parentText" presStyleLbl="node1" presStyleIdx="0" presStyleCnt="2">
        <dgm:presLayoutVars>
          <dgm:chMax val="0"/>
          <dgm:bulletEnabled val="1"/>
        </dgm:presLayoutVars>
      </dgm:prSet>
      <dgm:spPr/>
    </dgm:pt>
    <dgm:pt modelId="{9CC36B44-6E47-49C4-ACA0-A04812C981F2}" type="pres">
      <dgm:prSet presAssocID="{20E57596-7E32-460F-85A2-AA181D20A67B}" presName="spacer" presStyleCnt="0"/>
      <dgm:spPr/>
    </dgm:pt>
    <dgm:pt modelId="{16F3467F-589A-42D1-9134-3E95797766A2}" type="pres">
      <dgm:prSet presAssocID="{694CA7C6-15F6-4B47-8E24-FE5C56E26217}" presName="parentText" presStyleLbl="node1" presStyleIdx="1" presStyleCnt="2">
        <dgm:presLayoutVars>
          <dgm:chMax val="0"/>
          <dgm:bulletEnabled val="1"/>
        </dgm:presLayoutVars>
      </dgm:prSet>
      <dgm:spPr/>
    </dgm:pt>
  </dgm:ptLst>
  <dgm:cxnLst>
    <dgm:cxn modelId="{23A65FA5-B9C5-45D3-A1DF-9EB6E1329D76}" srcId="{4935F7FA-1D5F-4B60-8689-4C8381B1CEDC}" destId="{EA9490CF-B859-4141-837A-1D4A6746AA49}" srcOrd="0" destOrd="0" parTransId="{182DCE9F-4626-4193-B2B4-0CCF25747DA8}" sibTransId="{20E57596-7E32-460F-85A2-AA181D20A67B}"/>
    <dgm:cxn modelId="{FABE80B7-45CD-4C6D-82D2-78FA3B42A3A6}" srcId="{4935F7FA-1D5F-4B60-8689-4C8381B1CEDC}" destId="{694CA7C6-15F6-4B47-8E24-FE5C56E26217}" srcOrd="1" destOrd="0" parTransId="{DD6AD0C1-F31D-45FC-B3EE-30CC8DA6BB12}" sibTransId="{2479F4EA-2543-4E1B-9F8F-C548098DF679}"/>
    <dgm:cxn modelId="{45539984-5876-413E-8A5A-75EC3DA43E9E}" type="presOf" srcId="{4935F7FA-1D5F-4B60-8689-4C8381B1CEDC}" destId="{7EBC2B5E-0208-4570-99BE-61F14D8CFDE7}" srcOrd="0" destOrd="0" presId="urn:microsoft.com/office/officeart/2005/8/layout/vList2"/>
    <dgm:cxn modelId="{B2A044A7-79E7-467D-B207-43296728B7D2}" type="presParOf" srcId="{7EBC2B5E-0208-4570-99BE-61F14D8CFDE7}" destId="{3E62794C-1607-4733-ADCA-906674A22343}" srcOrd="0" destOrd="0" presId="urn:microsoft.com/office/officeart/2005/8/layout/vList2"/>
    <dgm:cxn modelId="{7432BF5A-AF40-48CF-BE9E-0D5ED33EF221}" type="presOf" srcId="{EA9490CF-B859-4141-837A-1D4A6746AA49}" destId="{3E62794C-1607-4733-ADCA-906674A22343}" srcOrd="0" destOrd="0" presId="urn:microsoft.com/office/officeart/2005/8/layout/vList2"/>
    <dgm:cxn modelId="{44FE7ADD-A2F8-4D54-8F84-704F103935B4}" type="presParOf" srcId="{7EBC2B5E-0208-4570-99BE-61F14D8CFDE7}" destId="{9CC36B44-6E47-49C4-ACA0-A04812C981F2}" srcOrd="1" destOrd="0" presId="urn:microsoft.com/office/officeart/2005/8/layout/vList2"/>
    <dgm:cxn modelId="{83D356BA-A1E4-48EF-8CE4-566D75AC283F}" type="presParOf" srcId="{7EBC2B5E-0208-4570-99BE-61F14D8CFDE7}" destId="{16F3467F-589A-42D1-9134-3E95797766A2}" srcOrd="2" destOrd="0" presId="urn:microsoft.com/office/officeart/2005/8/layout/vList2"/>
    <dgm:cxn modelId="{AB3687CD-203F-4E00-946E-33BF18A13798}" type="presOf" srcId="{694CA7C6-15F6-4B47-8E24-FE5C56E26217}" destId="{16F3467F-589A-42D1-9134-3E95797766A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935F7FA-1D5F-4B60-8689-4C8381B1CEDC}" type="doc">
      <dgm:prSet loTypeId="urn:microsoft.com/office/officeart/2005/8/layout/vList2" loCatId="list" qsTypeId="urn:microsoft.com/office/officeart/2005/8/quickstyle/simple1" qsCatId="simple" csTypeId="urn:microsoft.com/office/officeart/2005/8/colors/accent1_2" csCatId="accent1" phldr="0"/>
      <dgm:spPr/>
      <dgm:t>
        <a:bodyPr/>
        <a:p>
          <a:endParaRPr lang="en-US"/>
        </a:p>
      </dgm:t>
    </dgm:pt>
    <dgm:pt modelId="{EA9490CF-B859-4141-837A-1D4A6746AA49}">
      <dgm:prSet phldrT="[Tex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nSpc>
              <a:spcPct val="100000"/>
            </a:lnSpc>
            <a:spcBef>
              <a:spcPct val="0"/>
            </a:spcBef>
            <a:spcAft>
              <a:spcPct val="35000"/>
            </a:spcAft>
          </a:pPr>
          <a:r>
            <a:rPr lang="en-US" sz="2000" b="1"/>
            <a:t>(a) amount and emission factor for each type of fuel consumed in total; </a:t>
          </a:r>
          <a:r>
            <a:rPr lang="en-US" sz="2000" b="1"/>
            <a:t/>
          </a:r>
          <a:endParaRPr lang="en-US" sz="2000" b="1"/>
        </a:p>
      </dgm:t>
    </dgm:pt>
    <dgm:pt modelId="{182DCE9F-4626-4193-B2B4-0CCF25747DA8}" cxnId="{8BF43AB5-12C3-465E-B9B5-549082217D37}" type="parTrans">
      <dgm:prSet/>
      <dgm:spPr/>
      <dgm:t>
        <a:bodyPr/>
        <a:p>
          <a:endParaRPr lang="en-US"/>
        </a:p>
      </dgm:t>
    </dgm:pt>
    <dgm:pt modelId="{20E57596-7E32-460F-85A2-AA181D20A67B}" cxnId="{8BF43AB5-12C3-465E-B9B5-549082217D37}" type="sibTrans">
      <dgm:prSet/>
      <dgm:spPr/>
      <dgm:t>
        <a:bodyPr/>
        <a:p>
          <a:endParaRPr lang="en-US"/>
        </a:p>
      </dgm:t>
    </dgm:pt>
    <dgm:pt modelId="{694CA7C6-15F6-4B47-8E24-FE5C56E26217}">
      <dgm:prSet phldrT="[Tex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gn="l">
            <a:lnSpc>
              <a:spcPct val="100000"/>
            </a:lnSpc>
            <a:spcBef>
              <a:spcPct val="0"/>
            </a:spcBef>
            <a:spcAft>
              <a:spcPct val="35000"/>
            </a:spcAft>
          </a:pPr>
          <a:r>
            <a:rPr lang="en-US" sz="2000" b="1"/>
            <a:t>(b) total aggregated CO2 emitted within the scope of this Regulation;</a:t>
          </a:r>
          <a:r>
            <a:rPr lang="en-US" sz="2200"/>
            <a:t> </a:t>
          </a:r>
          <a:r>
            <a:rPr lang="en-US" sz="2200"/>
            <a:t/>
          </a:r>
          <a:endParaRPr lang="en-US" sz="2200"/>
        </a:p>
      </dgm:t>
    </dgm:pt>
    <dgm:pt modelId="{DD6AD0C1-F31D-45FC-B3EE-30CC8DA6BB12}" cxnId="{396F90DD-5BD7-4B8D-A315-EF8F595220DB}" type="parTrans">
      <dgm:prSet/>
      <dgm:spPr/>
      <dgm:t>
        <a:bodyPr/>
        <a:p>
          <a:endParaRPr lang="en-US"/>
        </a:p>
      </dgm:t>
    </dgm:pt>
    <dgm:pt modelId="{2479F4EA-2543-4E1B-9F8F-C548098DF679}" cxnId="{396F90DD-5BD7-4B8D-A315-EF8F595220DB}" type="sibTrans">
      <dgm:prSet/>
      <dgm:spPr/>
      <dgm:t>
        <a:bodyPr/>
        <a:p>
          <a:endParaRPr lang="en-US"/>
        </a:p>
      </dgm:t>
    </dgm:pt>
    <dgm:pt modelId="{7EBC2B5E-0208-4570-99BE-61F14D8CFDE7}" type="pres">
      <dgm:prSet presAssocID="{4935F7FA-1D5F-4B60-8689-4C8381B1CEDC}" presName="linear" presStyleCnt="0">
        <dgm:presLayoutVars>
          <dgm:animLvl val="lvl"/>
          <dgm:resizeHandles val="exact"/>
        </dgm:presLayoutVars>
      </dgm:prSet>
      <dgm:spPr/>
    </dgm:pt>
    <dgm:pt modelId="{3E62794C-1607-4733-ADCA-906674A22343}" type="pres">
      <dgm:prSet presAssocID="{EA9490CF-B859-4141-837A-1D4A6746AA49}" presName="parentText" presStyleLbl="node1" presStyleIdx="0" presStyleCnt="2">
        <dgm:presLayoutVars>
          <dgm:chMax val="0"/>
          <dgm:bulletEnabled val="1"/>
        </dgm:presLayoutVars>
      </dgm:prSet>
      <dgm:spPr/>
    </dgm:pt>
    <dgm:pt modelId="{3CB5E41D-F1E0-404C-B493-CF586E367510}" type="pres">
      <dgm:prSet presAssocID="{20E57596-7E32-460F-85A2-AA181D20A67B}" presName="spacer" presStyleCnt="0"/>
      <dgm:spPr/>
    </dgm:pt>
    <dgm:pt modelId="{16F3467F-589A-42D1-9134-3E95797766A2}" type="pres">
      <dgm:prSet presAssocID="{694CA7C6-15F6-4B47-8E24-FE5C56E26217}" presName="parentText" presStyleLbl="node1" presStyleIdx="1" presStyleCnt="2">
        <dgm:presLayoutVars>
          <dgm:chMax val="0"/>
          <dgm:bulletEnabled val="1"/>
        </dgm:presLayoutVars>
      </dgm:prSet>
      <dgm:spPr/>
    </dgm:pt>
  </dgm:ptLst>
  <dgm:cxnLst>
    <dgm:cxn modelId="{8BF43AB5-12C3-465E-B9B5-549082217D37}" srcId="{4935F7FA-1D5F-4B60-8689-4C8381B1CEDC}" destId="{EA9490CF-B859-4141-837A-1D4A6746AA49}" srcOrd="0" destOrd="0" parTransId="{182DCE9F-4626-4193-B2B4-0CCF25747DA8}" sibTransId="{20E57596-7E32-460F-85A2-AA181D20A67B}"/>
    <dgm:cxn modelId="{396F90DD-5BD7-4B8D-A315-EF8F595220DB}" srcId="{4935F7FA-1D5F-4B60-8689-4C8381B1CEDC}" destId="{694CA7C6-15F6-4B47-8E24-FE5C56E26217}" srcOrd="1" destOrd="0" parTransId="{DD6AD0C1-F31D-45FC-B3EE-30CC8DA6BB12}" sibTransId="{2479F4EA-2543-4E1B-9F8F-C548098DF679}"/>
    <dgm:cxn modelId="{3CB4F492-CFE9-45E3-A828-7BA294D6DFD0}" type="presOf" srcId="{4935F7FA-1D5F-4B60-8689-4C8381B1CEDC}" destId="{7EBC2B5E-0208-4570-99BE-61F14D8CFDE7}" srcOrd="0" destOrd="0" presId="urn:microsoft.com/office/officeart/2005/8/layout/vList2"/>
    <dgm:cxn modelId="{E5571338-7B97-4F7C-96AF-A1AD3AB00DA8}" type="presParOf" srcId="{7EBC2B5E-0208-4570-99BE-61F14D8CFDE7}" destId="{3E62794C-1607-4733-ADCA-906674A22343}" srcOrd="0" destOrd="0" presId="urn:microsoft.com/office/officeart/2005/8/layout/vList2"/>
    <dgm:cxn modelId="{F69D8EA2-D71D-4015-91FE-2BE6DF42783D}" type="presOf" srcId="{EA9490CF-B859-4141-837A-1D4A6746AA49}" destId="{3E62794C-1607-4733-ADCA-906674A22343}" srcOrd="0" destOrd="0" presId="urn:microsoft.com/office/officeart/2005/8/layout/vList2"/>
    <dgm:cxn modelId="{A0B7572E-9B76-4859-916E-2BCA147E136D}" type="presParOf" srcId="{7EBC2B5E-0208-4570-99BE-61F14D8CFDE7}" destId="{3CB5E41D-F1E0-404C-B493-CF586E367510}" srcOrd="1" destOrd="0" presId="urn:microsoft.com/office/officeart/2005/8/layout/vList2"/>
    <dgm:cxn modelId="{D62B8851-531C-40D2-812D-E7586F0AFAF1}" type="presParOf" srcId="{7EBC2B5E-0208-4570-99BE-61F14D8CFDE7}" destId="{16F3467F-589A-42D1-9134-3E95797766A2}" srcOrd="2" destOrd="0" presId="urn:microsoft.com/office/officeart/2005/8/layout/vList2"/>
    <dgm:cxn modelId="{013A6D75-BD75-447D-8BD4-CBD16262488F}" type="presOf" srcId="{694CA7C6-15F6-4B47-8E24-FE5C56E26217}" destId="{16F3467F-589A-42D1-9134-3E95797766A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935F7FA-1D5F-4B60-8689-4C8381B1CEDC}" type="doc">
      <dgm:prSet loTypeId="list" loCatId="list" qsTypeId="urn:microsoft.com/office/officeart/2005/8/quickstyle/simple1" qsCatId="simple" csTypeId="urn:microsoft.com/office/officeart/2005/8/colors/accent1_2" csCatId="accent1" phldr="0"/>
      <dgm:spPr/>
      <dgm:t>
        <a:bodyPr/>
        <a:p>
          <a:endParaRPr lang="en-US"/>
        </a:p>
      </dgm:t>
    </dgm:pt>
    <dgm:pt modelId="{EA9490CF-B859-4141-837A-1D4A6746AA49}">
      <dgm:prSet phldrT="[Text]" phldr="0" custT="1"/>
      <dgm:spPr/>
      <dgm:t>
        <a:bodyPr vert="horz" wrap="square"/>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a:lnSpc>
              <a:spcPct val="100000"/>
            </a:lnSpc>
            <a:spcBef>
              <a:spcPct val="0"/>
            </a:spcBef>
            <a:spcAft>
              <a:spcPct val="35000"/>
            </a:spcAft>
          </a:pPr>
          <a:r>
            <a:rPr lang="en-US" sz="2200" b="1"/>
            <a:t>(</a:t>
          </a:r>
          <a:r>
            <a:rPr lang="en-US" sz="2000" b="1"/>
            <a:t>e)aggregated CO2 emissions from all voyages to ports under a Member State's jurisdiction;  </a:t>
          </a:r>
          <a:r>
            <a:rPr lang="en-US" sz="2000" b="1"/>
            <a:t/>
          </a:r>
          <a:endParaRPr lang="en-US" sz="2000" b="1"/>
        </a:p>
      </dgm:t>
    </dgm:pt>
    <dgm:pt modelId="{182DCE9F-4626-4193-B2B4-0CCF25747DA8}" cxnId="{8AB99A48-CA1E-436C-A4ED-323390FFDEE9}" type="parTrans">
      <dgm:prSet/>
      <dgm:spPr/>
      <dgm:t>
        <a:bodyPr/>
        <a:p>
          <a:endParaRPr lang="en-US"/>
        </a:p>
      </dgm:t>
    </dgm:pt>
    <dgm:pt modelId="{20E57596-7E32-460F-85A2-AA181D20A67B}" cxnId="{8AB99A48-CA1E-436C-A4ED-323390FFDEE9}" type="sibTrans">
      <dgm:prSet/>
      <dgm:spPr/>
      <dgm:t>
        <a:bodyPr/>
        <a:p>
          <a:endParaRPr lang="en-US"/>
        </a:p>
      </dgm:t>
    </dgm:pt>
    <dgm:pt modelId="{694CA7C6-15F6-4B47-8E24-FE5C56E26217}">
      <dgm:prSet phldrT="[Text]" phldr="0" custT="0"/>
      <dgm:spPr/>
      <dgm:t>
        <a:bodyPr vert="horz" wrap="square"/>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a:lnSpc>
              <a:spcPct val="100000"/>
            </a:lnSpc>
            <a:spcBef>
              <a:spcPct val="0"/>
            </a:spcBef>
            <a:spcAft>
              <a:spcPct val="35000"/>
            </a:spcAft>
          </a:pPr>
          <a:r>
            <a:rPr lang="en-US"/>
            <a:t>(f) </a:t>
          </a:r>
          <a:r>
            <a:rPr lang="en-US" b="1"/>
            <a:t>CO2 emissions which occurred within ports under a Member State's jurisdiction at berth;</a:t>
          </a:r>
          <a:r>
            <a:rPr lang="en-US" b="1"/>
            <a:t/>
          </a:r>
          <a:endParaRPr lang="en-US" b="1"/>
        </a:p>
      </dgm:t>
    </dgm:pt>
    <dgm:pt modelId="{DD6AD0C1-F31D-45FC-B3EE-30CC8DA6BB12}" cxnId="{CF7C63A9-E798-4EBE-9DDD-5F61D8166CF5}" type="parTrans">
      <dgm:prSet/>
      <dgm:spPr/>
      <dgm:t>
        <a:bodyPr/>
        <a:p>
          <a:endParaRPr lang="en-US"/>
        </a:p>
      </dgm:t>
    </dgm:pt>
    <dgm:pt modelId="{2479F4EA-2543-4E1B-9F8F-C548098DF679}" cxnId="{CF7C63A9-E798-4EBE-9DDD-5F61D8166CF5}" type="sibTrans">
      <dgm:prSet/>
      <dgm:spPr/>
      <dgm:t>
        <a:bodyPr/>
        <a:p>
          <a:endParaRPr lang="en-US"/>
        </a:p>
      </dgm:t>
    </dgm:pt>
    <dgm:pt modelId="{7EBC2B5E-0208-4570-99BE-61F14D8CFDE7}" type="pres">
      <dgm:prSet presAssocID="{4935F7FA-1D5F-4B60-8689-4C8381B1CEDC}" presName="linear" presStyleCnt="0">
        <dgm:presLayoutVars>
          <dgm:animLvl val="lvl"/>
          <dgm:resizeHandles val="exact"/>
        </dgm:presLayoutVars>
      </dgm:prSet>
      <dgm:spPr/>
    </dgm:pt>
    <dgm:pt modelId="{3E62794C-1607-4733-ADCA-906674A22343}" type="pres">
      <dgm:prSet presAssocID="{EA9490CF-B859-4141-837A-1D4A6746AA49}" presName="parentText" presStyleLbl="node1" presStyleIdx="0" presStyleCnt="2">
        <dgm:presLayoutVars>
          <dgm:chMax val="0"/>
          <dgm:bulletEnabled val="1"/>
        </dgm:presLayoutVars>
      </dgm:prSet>
      <dgm:spPr/>
    </dgm:pt>
    <dgm:pt modelId="{3CB5E41D-F1E0-404C-B493-CF586E367510}" type="pres">
      <dgm:prSet presAssocID="{20E57596-7E32-460F-85A2-AA181D20A67B}" presName="spacer" presStyleCnt="0"/>
      <dgm:spPr/>
    </dgm:pt>
    <dgm:pt modelId="{16F3467F-589A-42D1-9134-3E95797766A2}" type="pres">
      <dgm:prSet presAssocID="{694CA7C6-15F6-4B47-8E24-FE5C56E26217}" presName="parentText" presStyleLbl="node1" presStyleIdx="1" presStyleCnt="2">
        <dgm:presLayoutVars>
          <dgm:chMax val="0"/>
          <dgm:bulletEnabled val="1"/>
        </dgm:presLayoutVars>
      </dgm:prSet>
      <dgm:spPr/>
    </dgm:pt>
  </dgm:ptLst>
  <dgm:cxnLst>
    <dgm:cxn modelId="{8AB99A48-CA1E-436C-A4ED-323390FFDEE9}" srcId="{4935F7FA-1D5F-4B60-8689-4C8381B1CEDC}" destId="{EA9490CF-B859-4141-837A-1D4A6746AA49}" srcOrd="0" destOrd="0" parTransId="{182DCE9F-4626-4193-B2B4-0CCF25747DA8}" sibTransId="{20E57596-7E32-460F-85A2-AA181D20A67B}"/>
    <dgm:cxn modelId="{CF7C63A9-E798-4EBE-9DDD-5F61D8166CF5}" srcId="{4935F7FA-1D5F-4B60-8689-4C8381B1CEDC}" destId="{694CA7C6-15F6-4B47-8E24-FE5C56E26217}" srcOrd="1" destOrd="0" parTransId="{DD6AD0C1-F31D-45FC-B3EE-30CC8DA6BB12}" sibTransId="{2479F4EA-2543-4E1B-9F8F-C548098DF679}"/>
    <dgm:cxn modelId="{251D9044-46E2-41A7-AB98-9A9D385585D0}" type="presOf" srcId="{4935F7FA-1D5F-4B60-8689-4C8381B1CEDC}" destId="{7EBC2B5E-0208-4570-99BE-61F14D8CFDE7}" srcOrd="0" destOrd="0" presId="urn:microsoft.com/office/officeart/2005/8/layout/vList2"/>
    <dgm:cxn modelId="{D4FAEE5C-804A-4219-A31E-710DBBD1B054}" type="presParOf" srcId="{7EBC2B5E-0208-4570-99BE-61F14D8CFDE7}" destId="{3E62794C-1607-4733-ADCA-906674A22343}" srcOrd="0" destOrd="0" presId="urn:microsoft.com/office/officeart/2005/8/layout/vList2"/>
    <dgm:cxn modelId="{1502CDA0-A891-44AA-9CAD-5A7C83A84BF8}" type="presOf" srcId="{EA9490CF-B859-4141-837A-1D4A6746AA49}" destId="{3E62794C-1607-4733-ADCA-906674A22343}" srcOrd="0" destOrd="0" presId="urn:microsoft.com/office/officeart/2005/8/layout/vList2"/>
    <dgm:cxn modelId="{69BF77E6-486A-4E27-B904-43F09629FEE1}" type="presParOf" srcId="{7EBC2B5E-0208-4570-99BE-61F14D8CFDE7}" destId="{3CB5E41D-F1E0-404C-B493-CF586E367510}" srcOrd="1" destOrd="0" presId="urn:microsoft.com/office/officeart/2005/8/layout/vList2"/>
    <dgm:cxn modelId="{B5F650EC-9DD0-4EA6-8681-6E26887E2402}" type="presParOf" srcId="{7EBC2B5E-0208-4570-99BE-61F14D8CFDE7}" destId="{16F3467F-589A-42D1-9134-3E95797766A2}" srcOrd="2" destOrd="0" presId="urn:microsoft.com/office/officeart/2005/8/layout/vList2"/>
    <dgm:cxn modelId="{23E41BDE-449C-4FCE-B4D4-62B39174ABF3}" type="presOf" srcId="{694CA7C6-15F6-4B47-8E24-FE5C56E26217}" destId="{16F3467F-589A-42D1-9134-3E95797766A2}"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935F7FA-1D5F-4B60-8689-4C8381B1CEDC}" type="doc">
      <dgm:prSet loTypeId="list" loCatId="list" qsTypeId="urn:microsoft.com/office/officeart/2005/8/quickstyle/simple1" qsCatId="simple" csTypeId="urn:microsoft.com/office/officeart/2005/8/colors/accent1_2" csCatId="accent1" phldr="0"/>
      <dgm:spPr/>
      <dgm:t>
        <a:bodyPr/>
        <a:p>
          <a:endParaRPr lang="en-US"/>
        </a:p>
      </dgm:t>
    </dgm:pt>
    <dgm:pt modelId="{EA9490CF-B859-4141-837A-1D4A6746AA49}">
      <dgm:prSet phldrT="[Text]" phldr="0" custT="0"/>
      <dgm:spPr/>
      <dgm:t>
        <a:bodyPr vert="horz" wrap="square"/>
        <a:lstStyle>
          <a:lvl1pPr algn="l">
            <a:defRPr sz="2000"/>
          </a:lvl1pPr>
          <a:lvl2pPr marL="114300" indent="-114300" algn="l">
            <a:defRPr sz="1500"/>
          </a:lvl2pPr>
          <a:lvl3pPr marL="228600" indent="-114300" algn="l">
            <a:defRPr sz="1500"/>
          </a:lvl3pPr>
          <a:lvl4pPr marL="342900" indent="-114300" algn="l">
            <a:defRPr sz="1500"/>
          </a:lvl4pPr>
          <a:lvl5pPr marL="457200" indent="-114300" algn="l">
            <a:defRPr sz="1500"/>
          </a:lvl5pPr>
          <a:lvl6pPr marL="571500" indent="-114300" algn="l">
            <a:defRPr sz="1500"/>
          </a:lvl6pPr>
          <a:lvl7pPr marL="685800" indent="-114300" algn="l">
            <a:defRPr sz="1500"/>
          </a:lvl7pPr>
          <a:lvl8pPr marL="800100" indent="-114300" algn="l">
            <a:defRPr sz="1500"/>
          </a:lvl8pPr>
          <a:lvl9pPr marL="914400" indent="-114300" algn="l">
            <a:defRPr sz="1500"/>
          </a:lvl9pPr>
        </a:lstStyle>
        <a:p>
          <a:pPr>
            <a:lnSpc>
              <a:spcPct val="100000"/>
            </a:lnSpc>
            <a:spcBef>
              <a:spcPct val="0"/>
            </a:spcBef>
            <a:spcAft>
              <a:spcPct val="35000"/>
            </a:spcAft>
          </a:pPr>
          <a:r>
            <a:rPr lang="en-US" b="1"/>
            <a:t>(c) aggregated CO2 emissions from all voyages between ports under a Member State's jurisdiction; </a:t>
          </a:r>
          <a:r>
            <a:rPr lang="en-US" b="1"/>
            <a:t/>
          </a:r>
          <a:endParaRPr lang="en-US" b="1"/>
        </a:p>
      </dgm:t>
    </dgm:pt>
    <dgm:pt modelId="{182DCE9F-4626-4193-B2B4-0CCF25747DA8}" cxnId="{CB9B2467-80FF-484B-82A2-214910465831}" type="parTrans">
      <dgm:prSet/>
      <dgm:spPr/>
      <dgm:t>
        <a:bodyPr/>
        <a:p>
          <a:endParaRPr lang="en-US"/>
        </a:p>
      </dgm:t>
    </dgm:pt>
    <dgm:pt modelId="{20E57596-7E32-460F-85A2-AA181D20A67B}" cxnId="{CB9B2467-80FF-484B-82A2-214910465831}" type="sibTrans">
      <dgm:prSet/>
      <dgm:spPr/>
      <dgm:t>
        <a:bodyPr/>
        <a:p>
          <a:endParaRPr lang="en-US"/>
        </a:p>
      </dgm:t>
    </dgm:pt>
    <dgm:pt modelId="{694CA7C6-15F6-4B47-8E24-FE5C56E26217}">
      <dgm:prSet phldrT="[Text]" phldr="0" custT="0"/>
      <dgm:spPr/>
      <dgm:t>
        <a:bodyPr vert="horz" wrap="square"/>
        <a:lstStyle>
          <a:lvl1pPr algn="l">
            <a:defRPr sz="2000"/>
          </a:lvl1pPr>
          <a:lvl2pPr marL="114300" indent="-114300" algn="l">
            <a:defRPr sz="1500"/>
          </a:lvl2pPr>
          <a:lvl3pPr marL="228600" indent="-114300" algn="l">
            <a:defRPr sz="1500"/>
          </a:lvl3pPr>
          <a:lvl4pPr marL="342900" indent="-114300" algn="l">
            <a:defRPr sz="1500"/>
          </a:lvl4pPr>
          <a:lvl5pPr marL="457200" indent="-114300" algn="l">
            <a:defRPr sz="1500"/>
          </a:lvl5pPr>
          <a:lvl6pPr marL="571500" indent="-114300" algn="l">
            <a:defRPr sz="1500"/>
          </a:lvl6pPr>
          <a:lvl7pPr marL="685800" indent="-114300" algn="l">
            <a:defRPr sz="1500"/>
          </a:lvl7pPr>
          <a:lvl8pPr marL="800100" indent="-114300" algn="l">
            <a:defRPr sz="1500"/>
          </a:lvl8pPr>
          <a:lvl9pPr marL="914400" indent="-114300" algn="l">
            <a:defRPr sz="1500"/>
          </a:lvl9pPr>
        </a:lstStyle>
        <a:p>
          <a:pPr>
            <a:lnSpc>
              <a:spcPct val="100000"/>
            </a:lnSpc>
            <a:spcBef>
              <a:spcPct val="0"/>
            </a:spcBef>
            <a:spcAft>
              <a:spcPct val="35000"/>
            </a:spcAft>
          </a:pPr>
          <a:r>
            <a:rPr lang="en-US"/>
            <a:t>(</a:t>
          </a:r>
          <a:r>
            <a:rPr lang="en-US" b="1"/>
            <a:t>d) aggregated CO2 emissions from all </a:t>
          </a:r>
          <a:r>
            <a:rPr lang="en-US" b="1"/>
            <a:t>voyages </a:t>
          </a:r>
          <a:r>
            <a:rPr lang="en-US" b="1"/>
            <a:t>departed from ports under a Member State's jurisdiction;  </a:t>
          </a:r>
          <a:r>
            <a:rPr lang="en-US" b="1"/>
            <a:t/>
          </a:r>
          <a:endParaRPr lang="en-US" b="1"/>
        </a:p>
      </dgm:t>
    </dgm:pt>
    <dgm:pt modelId="{DD6AD0C1-F31D-45FC-B3EE-30CC8DA6BB12}" cxnId="{958CEBFE-5304-4789-A328-96A6CFA7D34F}" type="parTrans">
      <dgm:prSet/>
      <dgm:spPr/>
      <dgm:t>
        <a:bodyPr/>
        <a:p>
          <a:endParaRPr lang="en-US"/>
        </a:p>
      </dgm:t>
    </dgm:pt>
    <dgm:pt modelId="{2479F4EA-2543-4E1B-9F8F-C548098DF679}" cxnId="{958CEBFE-5304-4789-A328-96A6CFA7D34F}" type="sibTrans">
      <dgm:prSet/>
      <dgm:spPr/>
      <dgm:t>
        <a:bodyPr/>
        <a:p>
          <a:endParaRPr lang="en-US"/>
        </a:p>
      </dgm:t>
    </dgm:pt>
    <dgm:pt modelId="{7EBC2B5E-0208-4570-99BE-61F14D8CFDE7}" type="pres">
      <dgm:prSet presAssocID="{4935F7FA-1D5F-4B60-8689-4C8381B1CEDC}" presName="linear" presStyleCnt="0">
        <dgm:presLayoutVars>
          <dgm:animLvl val="lvl"/>
          <dgm:resizeHandles val="exact"/>
        </dgm:presLayoutVars>
      </dgm:prSet>
      <dgm:spPr/>
    </dgm:pt>
    <dgm:pt modelId="{3E62794C-1607-4733-ADCA-906674A22343}" type="pres">
      <dgm:prSet presAssocID="{EA9490CF-B859-4141-837A-1D4A6746AA49}" presName="parentText" presStyleLbl="node1" presStyleIdx="0" presStyleCnt="2">
        <dgm:presLayoutVars>
          <dgm:chMax val="0"/>
          <dgm:bulletEnabled val="1"/>
        </dgm:presLayoutVars>
      </dgm:prSet>
      <dgm:spPr/>
    </dgm:pt>
    <dgm:pt modelId="{3CB5E41D-F1E0-404C-B493-CF586E367510}" type="pres">
      <dgm:prSet presAssocID="{20E57596-7E32-460F-85A2-AA181D20A67B}" presName="spacer" presStyleCnt="0"/>
      <dgm:spPr/>
    </dgm:pt>
    <dgm:pt modelId="{16F3467F-589A-42D1-9134-3E95797766A2}" type="pres">
      <dgm:prSet presAssocID="{694CA7C6-15F6-4B47-8E24-FE5C56E26217}" presName="parentText" presStyleLbl="node1" presStyleIdx="1" presStyleCnt="2">
        <dgm:presLayoutVars>
          <dgm:chMax val="0"/>
          <dgm:bulletEnabled val="1"/>
        </dgm:presLayoutVars>
      </dgm:prSet>
      <dgm:spPr/>
    </dgm:pt>
  </dgm:ptLst>
  <dgm:cxnLst>
    <dgm:cxn modelId="{CB9B2467-80FF-484B-82A2-214910465831}" srcId="{4935F7FA-1D5F-4B60-8689-4C8381B1CEDC}" destId="{EA9490CF-B859-4141-837A-1D4A6746AA49}" srcOrd="0" destOrd="0" parTransId="{182DCE9F-4626-4193-B2B4-0CCF25747DA8}" sibTransId="{20E57596-7E32-460F-85A2-AA181D20A67B}"/>
    <dgm:cxn modelId="{958CEBFE-5304-4789-A328-96A6CFA7D34F}" srcId="{4935F7FA-1D5F-4B60-8689-4C8381B1CEDC}" destId="{694CA7C6-15F6-4B47-8E24-FE5C56E26217}" srcOrd="1" destOrd="0" parTransId="{DD6AD0C1-F31D-45FC-B3EE-30CC8DA6BB12}" sibTransId="{2479F4EA-2543-4E1B-9F8F-C548098DF679}"/>
    <dgm:cxn modelId="{FF875269-6834-4AA6-AB63-3BBBF6DC1DA3}" type="presOf" srcId="{4935F7FA-1D5F-4B60-8689-4C8381B1CEDC}" destId="{7EBC2B5E-0208-4570-99BE-61F14D8CFDE7}" srcOrd="0" destOrd="0" presId="urn:microsoft.com/office/officeart/2005/8/layout/vList2"/>
    <dgm:cxn modelId="{51616EBF-E173-4C61-89AB-94ACBB1088D2}" type="presParOf" srcId="{7EBC2B5E-0208-4570-99BE-61F14D8CFDE7}" destId="{3E62794C-1607-4733-ADCA-906674A22343}" srcOrd="0" destOrd="0" presId="urn:microsoft.com/office/officeart/2005/8/layout/vList2"/>
    <dgm:cxn modelId="{DCAE5DEE-B9C0-40DE-A07D-BCB005C013D2}" type="presOf" srcId="{EA9490CF-B859-4141-837A-1D4A6746AA49}" destId="{3E62794C-1607-4733-ADCA-906674A22343}" srcOrd="0" destOrd="0" presId="urn:microsoft.com/office/officeart/2005/8/layout/vList2"/>
    <dgm:cxn modelId="{C89F7F14-BF35-4D79-B92F-A94E9FBE35DA}" type="presParOf" srcId="{7EBC2B5E-0208-4570-99BE-61F14D8CFDE7}" destId="{3CB5E41D-F1E0-404C-B493-CF586E367510}" srcOrd="1" destOrd="0" presId="urn:microsoft.com/office/officeart/2005/8/layout/vList2"/>
    <dgm:cxn modelId="{90959C80-1AE9-4671-837B-40472FDD5D87}" type="presParOf" srcId="{7EBC2B5E-0208-4570-99BE-61F14D8CFDE7}" destId="{16F3467F-589A-42D1-9134-3E95797766A2}" srcOrd="2" destOrd="0" presId="urn:microsoft.com/office/officeart/2005/8/layout/vList2"/>
    <dgm:cxn modelId="{0A3455C2-7E27-4EFB-AFBB-B6358C4CB92F}" type="presOf" srcId="{694CA7C6-15F6-4B47-8E24-FE5C56E26217}" destId="{16F3467F-589A-42D1-9134-3E95797766A2}"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935F7FA-1D5F-4B60-8689-4C8381B1CEDC}" type="doc">
      <dgm:prSet loTypeId="urn:microsoft.com/office/officeart/2005/8/layout/vList2" loCatId="list" qsTypeId="urn:microsoft.com/office/officeart/2005/8/quickstyle/simple1" qsCatId="simple" csTypeId="urn:microsoft.com/office/officeart/2005/8/colors/accent1_2" csCatId="accent1" phldr="0"/>
      <dgm:spPr/>
      <dgm:t>
        <a:bodyPr/>
        <a:p>
          <a:endParaRPr lang="en-US"/>
        </a:p>
      </dgm:t>
    </dgm:pt>
    <dgm:pt modelId="{EA9490CF-B859-4141-837A-1D4A6746AA49}">
      <dgm:prSet phldrT="[Tex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nSpc>
              <a:spcPct val="100000"/>
            </a:lnSpc>
            <a:spcBef>
              <a:spcPct val="0"/>
            </a:spcBef>
            <a:spcAft>
              <a:spcPct val="35000"/>
            </a:spcAft>
          </a:pPr>
          <a:r>
            <a:rPr lang="en-US" sz="2000" b="1"/>
            <a:t>(g) total distance travelled;  </a:t>
          </a:r>
          <a:r>
            <a:rPr lang="en-US" sz="2000" b="1"/>
            <a:t/>
          </a:r>
          <a:endParaRPr lang="en-US" sz="2000" b="1"/>
        </a:p>
      </dgm:t>
    </dgm:pt>
    <dgm:pt modelId="{182DCE9F-4626-4193-B2B4-0CCF25747DA8}" cxnId="{2A1646BD-9100-4B7A-A918-D7228E169461}" type="parTrans">
      <dgm:prSet/>
      <dgm:spPr/>
      <dgm:t>
        <a:bodyPr/>
        <a:p>
          <a:endParaRPr lang="en-US"/>
        </a:p>
      </dgm:t>
    </dgm:pt>
    <dgm:pt modelId="{20E57596-7E32-460F-85A2-AA181D20A67B}" cxnId="{2A1646BD-9100-4B7A-A918-D7228E169461}" type="sibTrans">
      <dgm:prSet/>
      <dgm:spPr/>
      <dgm:t>
        <a:bodyPr/>
        <a:p>
          <a:endParaRPr lang="en-US"/>
        </a:p>
      </dgm:t>
    </dgm:pt>
    <dgm:pt modelId="{694CA7C6-15F6-4B47-8E24-FE5C56E26217}">
      <dgm:prSet phldrT="[Tex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gn="l">
            <a:lnSpc>
              <a:spcPct val="100000"/>
            </a:lnSpc>
            <a:spcBef>
              <a:spcPct val="0"/>
            </a:spcBef>
            <a:spcAft>
              <a:spcPct val="35000"/>
            </a:spcAft>
          </a:pPr>
          <a:r>
            <a:rPr lang="en-US" sz="2000" b="1"/>
            <a:t>(h) total time spent at sea;</a:t>
          </a:r>
          <a:r>
            <a:rPr lang="en-US" sz="2200"/>
            <a:t> </a:t>
          </a:r>
          <a:r>
            <a:rPr lang="en-US" sz="2200"/>
            <a:t/>
          </a:r>
          <a:endParaRPr lang="en-US" sz="2200"/>
        </a:p>
      </dgm:t>
    </dgm:pt>
    <dgm:pt modelId="{DD6AD0C1-F31D-45FC-B3EE-30CC8DA6BB12}" cxnId="{7845C6BE-32D8-445A-BF77-E0A5BDDBFDFB}" type="parTrans">
      <dgm:prSet/>
      <dgm:spPr/>
      <dgm:t>
        <a:bodyPr/>
        <a:p>
          <a:endParaRPr lang="en-US"/>
        </a:p>
      </dgm:t>
    </dgm:pt>
    <dgm:pt modelId="{2479F4EA-2543-4E1B-9F8F-C548098DF679}" cxnId="{7845C6BE-32D8-445A-BF77-E0A5BDDBFDFB}" type="sibTrans">
      <dgm:prSet/>
      <dgm:spPr/>
      <dgm:t>
        <a:bodyPr/>
        <a:p>
          <a:endParaRPr lang="en-US"/>
        </a:p>
      </dgm:t>
    </dgm:pt>
    <dgm:pt modelId="{7EBC2B5E-0208-4570-99BE-61F14D8CFDE7}" type="pres">
      <dgm:prSet presAssocID="{4935F7FA-1D5F-4B60-8689-4C8381B1CEDC}" presName="linear" presStyleCnt="0">
        <dgm:presLayoutVars>
          <dgm:animLvl val="lvl"/>
          <dgm:resizeHandles val="exact"/>
        </dgm:presLayoutVars>
      </dgm:prSet>
      <dgm:spPr/>
    </dgm:pt>
    <dgm:pt modelId="{3E62794C-1607-4733-ADCA-906674A22343}" type="pres">
      <dgm:prSet presAssocID="{EA9490CF-B859-4141-837A-1D4A6746AA49}" presName="parentText" presStyleLbl="node1" presStyleIdx="0" presStyleCnt="2">
        <dgm:presLayoutVars>
          <dgm:chMax val="0"/>
          <dgm:bulletEnabled val="1"/>
        </dgm:presLayoutVars>
      </dgm:prSet>
      <dgm:spPr/>
    </dgm:pt>
    <dgm:pt modelId="{3CB5E41D-F1E0-404C-B493-CF586E367510}" type="pres">
      <dgm:prSet presAssocID="{20E57596-7E32-460F-85A2-AA181D20A67B}" presName="spacer" presStyleCnt="0"/>
      <dgm:spPr/>
    </dgm:pt>
    <dgm:pt modelId="{16F3467F-589A-42D1-9134-3E95797766A2}" type="pres">
      <dgm:prSet presAssocID="{694CA7C6-15F6-4B47-8E24-FE5C56E26217}" presName="parentText" presStyleLbl="node1" presStyleIdx="1" presStyleCnt="2">
        <dgm:presLayoutVars>
          <dgm:chMax val="0"/>
          <dgm:bulletEnabled val="1"/>
        </dgm:presLayoutVars>
      </dgm:prSet>
      <dgm:spPr/>
    </dgm:pt>
  </dgm:ptLst>
  <dgm:cxnLst>
    <dgm:cxn modelId="{2A1646BD-9100-4B7A-A918-D7228E169461}" srcId="{4935F7FA-1D5F-4B60-8689-4C8381B1CEDC}" destId="{EA9490CF-B859-4141-837A-1D4A6746AA49}" srcOrd="0" destOrd="0" parTransId="{182DCE9F-4626-4193-B2B4-0CCF25747DA8}" sibTransId="{20E57596-7E32-460F-85A2-AA181D20A67B}"/>
    <dgm:cxn modelId="{7845C6BE-32D8-445A-BF77-E0A5BDDBFDFB}" srcId="{4935F7FA-1D5F-4B60-8689-4C8381B1CEDC}" destId="{694CA7C6-15F6-4B47-8E24-FE5C56E26217}" srcOrd="1" destOrd="0" parTransId="{DD6AD0C1-F31D-45FC-B3EE-30CC8DA6BB12}" sibTransId="{2479F4EA-2543-4E1B-9F8F-C548098DF679}"/>
    <dgm:cxn modelId="{7A06474F-14D9-4019-A76C-1442568C6DFA}" type="presOf" srcId="{4935F7FA-1D5F-4B60-8689-4C8381B1CEDC}" destId="{7EBC2B5E-0208-4570-99BE-61F14D8CFDE7}" srcOrd="0" destOrd="0" presId="urn:microsoft.com/office/officeart/2005/8/layout/vList2"/>
    <dgm:cxn modelId="{78A2815D-DD3C-4EA7-AB02-13E8BB26E0DD}" type="presParOf" srcId="{7EBC2B5E-0208-4570-99BE-61F14D8CFDE7}" destId="{3E62794C-1607-4733-ADCA-906674A22343}" srcOrd="0" destOrd="0" presId="urn:microsoft.com/office/officeart/2005/8/layout/vList2"/>
    <dgm:cxn modelId="{29DF8FC9-D5DE-48D4-9521-DE8EAC8B9C5F}" type="presOf" srcId="{EA9490CF-B859-4141-837A-1D4A6746AA49}" destId="{3E62794C-1607-4733-ADCA-906674A22343}" srcOrd="0" destOrd="0" presId="urn:microsoft.com/office/officeart/2005/8/layout/vList2"/>
    <dgm:cxn modelId="{120116EA-4927-4DF3-A7F0-65084663F62E}" type="presParOf" srcId="{7EBC2B5E-0208-4570-99BE-61F14D8CFDE7}" destId="{3CB5E41D-F1E0-404C-B493-CF586E367510}" srcOrd="1" destOrd="0" presId="urn:microsoft.com/office/officeart/2005/8/layout/vList2"/>
    <dgm:cxn modelId="{D38AB01E-C6C4-432F-A439-6ACA337E355D}" type="presParOf" srcId="{7EBC2B5E-0208-4570-99BE-61F14D8CFDE7}" destId="{16F3467F-589A-42D1-9134-3E95797766A2}" srcOrd="2" destOrd="0" presId="urn:microsoft.com/office/officeart/2005/8/layout/vList2"/>
    <dgm:cxn modelId="{9519CDF5-8A78-401B-95CB-C2AFBA05AFEF}" type="presOf" srcId="{694CA7C6-15F6-4B47-8E24-FE5C56E26217}" destId="{16F3467F-589A-42D1-9134-3E95797766A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935F7FA-1D5F-4B60-8689-4C8381B1CEDC}" type="doc">
      <dgm:prSet loTypeId="list" loCatId="list" qsTypeId="urn:microsoft.com/office/officeart/2005/8/quickstyle/simple1" qsCatId="simple" csTypeId="urn:microsoft.com/office/officeart/2005/8/colors/accent1_2" csCatId="accent1" phldr="0"/>
      <dgm:spPr/>
      <dgm:t>
        <a:bodyPr/>
        <a:p>
          <a:endParaRPr lang="en-US"/>
        </a:p>
      </dgm:t>
    </dgm:pt>
    <dgm:pt modelId="{EA9490CF-B859-4141-837A-1D4A6746AA49}">
      <dgm:prSet phldrT="[Text]" phldr="0" custT="0"/>
      <dgm:spPr/>
      <dgm:t>
        <a:bodyPr vert="horz" wrap="square"/>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a:lnSpc>
              <a:spcPct val="100000"/>
            </a:lnSpc>
            <a:spcBef>
              <a:spcPct val="0"/>
            </a:spcBef>
            <a:spcAft>
              <a:spcPct val="35000"/>
            </a:spcAft>
          </a:pPr>
          <a:r>
            <a:rPr lang="en-US" b="1"/>
            <a:t>(i) total transport work; </a:t>
          </a:r>
          <a:endParaRPr lang="en-US" b="1"/>
        </a:p>
      </dgm:t>
    </dgm:pt>
    <dgm:pt modelId="{182DCE9F-4626-4193-B2B4-0CCF25747DA8}" cxnId="{78F76B6E-E862-492B-AFDA-974E0B0F3416}" type="parTrans">
      <dgm:prSet/>
      <dgm:spPr/>
      <dgm:t>
        <a:bodyPr/>
        <a:p>
          <a:endParaRPr lang="en-US"/>
        </a:p>
      </dgm:t>
    </dgm:pt>
    <dgm:pt modelId="{20E57596-7E32-460F-85A2-AA181D20A67B}" cxnId="{78F76B6E-E862-492B-AFDA-974E0B0F3416}" type="sibTrans">
      <dgm:prSet/>
      <dgm:spPr/>
      <dgm:t>
        <a:bodyPr/>
        <a:p>
          <a:endParaRPr lang="en-US"/>
        </a:p>
      </dgm:t>
    </dgm:pt>
    <dgm:pt modelId="{694CA7C6-15F6-4B47-8E24-FE5C56E26217}">
      <dgm:prSet phldrT="[Text]" phldr="0" custT="0"/>
      <dgm:spPr/>
      <dgm:t>
        <a:bodyPr vert="horz" wrap="square"/>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a:lnSpc>
              <a:spcPct val="100000"/>
            </a:lnSpc>
            <a:spcBef>
              <a:spcPct val="0"/>
            </a:spcBef>
            <a:spcAft>
              <a:spcPct val="35000"/>
            </a:spcAft>
          </a:pPr>
          <a:r>
            <a:rPr lang="en-US"/>
            <a:t>(</a:t>
          </a:r>
          <a:r>
            <a:rPr lang="en-US" b="1"/>
            <a:t>j) average energy efficiency. </a:t>
          </a:r>
          <a:r>
            <a:rPr lang="en-US" b="1"/>
            <a:t>  </a:t>
          </a:r>
          <a:r>
            <a:rPr lang="en-US" b="1"/>
            <a:t/>
          </a:r>
          <a:endParaRPr lang="en-US" b="1"/>
        </a:p>
      </dgm:t>
    </dgm:pt>
    <dgm:pt modelId="{DD6AD0C1-F31D-45FC-B3EE-30CC8DA6BB12}" cxnId="{3081AC5E-FDC5-432A-AC25-B8A7059A547B}" type="parTrans">
      <dgm:prSet/>
      <dgm:spPr/>
      <dgm:t>
        <a:bodyPr/>
        <a:p>
          <a:endParaRPr lang="en-US"/>
        </a:p>
      </dgm:t>
    </dgm:pt>
    <dgm:pt modelId="{2479F4EA-2543-4E1B-9F8F-C548098DF679}" cxnId="{3081AC5E-FDC5-432A-AC25-B8A7059A547B}" type="sibTrans">
      <dgm:prSet/>
      <dgm:spPr/>
      <dgm:t>
        <a:bodyPr/>
        <a:p>
          <a:endParaRPr lang="en-US"/>
        </a:p>
      </dgm:t>
    </dgm:pt>
    <dgm:pt modelId="{7EBC2B5E-0208-4570-99BE-61F14D8CFDE7}" type="pres">
      <dgm:prSet presAssocID="{4935F7FA-1D5F-4B60-8689-4C8381B1CEDC}" presName="linear" presStyleCnt="0">
        <dgm:presLayoutVars>
          <dgm:animLvl val="lvl"/>
          <dgm:resizeHandles val="exact"/>
        </dgm:presLayoutVars>
      </dgm:prSet>
      <dgm:spPr/>
    </dgm:pt>
    <dgm:pt modelId="{3E62794C-1607-4733-ADCA-906674A22343}" type="pres">
      <dgm:prSet presAssocID="{EA9490CF-B859-4141-837A-1D4A6746AA49}" presName="parentText" presStyleLbl="node1" presStyleIdx="0" presStyleCnt="2">
        <dgm:presLayoutVars>
          <dgm:chMax val="0"/>
          <dgm:bulletEnabled val="1"/>
        </dgm:presLayoutVars>
      </dgm:prSet>
      <dgm:spPr/>
    </dgm:pt>
    <dgm:pt modelId="{3CB5E41D-F1E0-404C-B493-CF586E367510}" type="pres">
      <dgm:prSet presAssocID="{20E57596-7E32-460F-85A2-AA181D20A67B}" presName="spacer" presStyleCnt="0"/>
      <dgm:spPr/>
    </dgm:pt>
    <dgm:pt modelId="{16F3467F-589A-42D1-9134-3E95797766A2}" type="pres">
      <dgm:prSet presAssocID="{694CA7C6-15F6-4B47-8E24-FE5C56E26217}" presName="parentText" presStyleLbl="node1" presStyleIdx="1" presStyleCnt="2">
        <dgm:presLayoutVars>
          <dgm:chMax val="0"/>
          <dgm:bulletEnabled val="1"/>
        </dgm:presLayoutVars>
      </dgm:prSet>
      <dgm:spPr/>
    </dgm:pt>
  </dgm:ptLst>
  <dgm:cxnLst>
    <dgm:cxn modelId="{78F76B6E-E862-492B-AFDA-974E0B0F3416}" srcId="{4935F7FA-1D5F-4B60-8689-4C8381B1CEDC}" destId="{EA9490CF-B859-4141-837A-1D4A6746AA49}" srcOrd="0" destOrd="0" parTransId="{182DCE9F-4626-4193-B2B4-0CCF25747DA8}" sibTransId="{20E57596-7E32-460F-85A2-AA181D20A67B}"/>
    <dgm:cxn modelId="{3081AC5E-FDC5-432A-AC25-B8A7059A547B}" srcId="{4935F7FA-1D5F-4B60-8689-4C8381B1CEDC}" destId="{694CA7C6-15F6-4B47-8E24-FE5C56E26217}" srcOrd="1" destOrd="0" parTransId="{DD6AD0C1-F31D-45FC-B3EE-30CC8DA6BB12}" sibTransId="{2479F4EA-2543-4E1B-9F8F-C548098DF679}"/>
    <dgm:cxn modelId="{7F28EBDE-EE86-43D2-BDE8-104903C8A4A1}" type="presOf" srcId="{4935F7FA-1D5F-4B60-8689-4C8381B1CEDC}" destId="{7EBC2B5E-0208-4570-99BE-61F14D8CFDE7}" srcOrd="0" destOrd="0" presId="urn:microsoft.com/office/officeart/2005/8/layout/vList2"/>
    <dgm:cxn modelId="{11992458-2C4C-4716-BBE4-D68C4A938DD3}" type="presParOf" srcId="{7EBC2B5E-0208-4570-99BE-61F14D8CFDE7}" destId="{3E62794C-1607-4733-ADCA-906674A22343}" srcOrd="0" destOrd="0" presId="urn:microsoft.com/office/officeart/2005/8/layout/vList2"/>
    <dgm:cxn modelId="{686A4915-313B-44D1-88DA-1026B89FD6F9}" type="presOf" srcId="{EA9490CF-B859-4141-837A-1D4A6746AA49}" destId="{3E62794C-1607-4733-ADCA-906674A22343}" srcOrd="0" destOrd="0" presId="urn:microsoft.com/office/officeart/2005/8/layout/vList2"/>
    <dgm:cxn modelId="{401D025F-C6AC-4DD8-B8D5-F3C4C6726582}" type="presParOf" srcId="{7EBC2B5E-0208-4570-99BE-61F14D8CFDE7}" destId="{3CB5E41D-F1E0-404C-B493-CF586E367510}" srcOrd="1" destOrd="0" presId="urn:microsoft.com/office/officeart/2005/8/layout/vList2"/>
    <dgm:cxn modelId="{B75A2126-CDC7-4DE3-B7FC-610C0AD50007}" type="presParOf" srcId="{7EBC2B5E-0208-4570-99BE-61F14D8CFDE7}" destId="{16F3467F-589A-42D1-9134-3E95797766A2}" srcOrd="2" destOrd="0" presId="urn:microsoft.com/office/officeart/2005/8/layout/vList2"/>
    <dgm:cxn modelId="{1A5C3547-7E7A-4C11-BC11-2C5817395783}" type="presOf" srcId="{694CA7C6-15F6-4B47-8E24-FE5C56E26217}" destId="{16F3467F-589A-42D1-9134-3E95797766A2}"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35F7FA-1D5F-4B60-8689-4C8381B1CEDC}" type="doc">
      <dgm:prSet loTypeId="urn:microsoft.com/office/officeart/2005/8/layout/vList2" loCatId="list" qsTypeId="urn:microsoft.com/office/officeart/2005/8/quickstyle/simple1" qsCatId="simple" csTypeId="urn:microsoft.com/office/officeart/2005/8/colors/accent1_2" csCatId="accent1" phldr="0"/>
      <dgm:spPr/>
      <dgm:t>
        <a:bodyPr/>
        <a:p>
          <a:endParaRPr lang="en-US"/>
        </a:p>
      </dgm:t>
    </dgm:pt>
    <dgm:pt modelId="{EA9490CF-B859-4141-837A-1D4A6746AA49}">
      <dgm:prSet phldrT="[Tex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nSpc>
              <a:spcPct val="100000"/>
            </a:lnSpc>
            <a:spcBef>
              <a:spcPct val="0"/>
            </a:spcBef>
            <a:spcAft>
              <a:spcPct val="35000"/>
            </a:spcAft>
          </a:pPr>
          <a:r>
            <a:rPr lang="en-US" sz="1800">
              <a:sym typeface="+mn-ea"/>
            </a:rPr>
            <a:t>Limits the main air pollutants contained in ships exhaust gas [including sulphur oxides (SOx) and nitrous oxides (NOx)]</a:t>
          </a:r>
          <a:r>
            <a:rPr lang="en-US" sz="1800"/>
            <a:t/>
          </a:r>
          <a:endParaRPr lang="en-US" sz="1800"/>
        </a:p>
      </dgm:t>
    </dgm:pt>
    <dgm:pt modelId="{182DCE9F-4626-4193-B2B4-0CCF25747DA8}" cxnId="{9E6052F9-372F-4B38-8203-2DE14A609CC0}" type="parTrans">
      <dgm:prSet/>
      <dgm:spPr/>
      <dgm:t>
        <a:bodyPr/>
        <a:p>
          <a:endParaRPr lang="en-US"/>
        </a:p>
      </dgm:t>
    </dgm:pt>
    <dgm:pt modelId="{20E57596-7E32-460F-85A2-AA181D20A67B}" cxnId="{9E6052F9-372F-4B38-8203-2DE14A609CC0}" type="sibTrans">
      <dgm:prSet/>
      <dgm:spPr/>
      <dgm:t>
        <a:bodyPr/>
        <a:p>
          <a:endParaRPr lang="en-US"/>
        </a:p>
      </dgm:t>
    </dgm:pt>
    <dgm:pt modelId="{694CA7C6-15F6-4B47-8E24-FE5C56E26217}">
      <dgm:prSet phldrT="[Tex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nSpc>
              <a:spcPct val="100000"/>
            </a:lnSpc>
            <a:spcBef>
              <a:spcPct val="0"/>
            </a:spcBef>
            <a:spcAft>
              <a:spcPct val="35000"/>
            </a:spcAft>
          </a:pPr>
          <a:r>
            <a:rPr lang="en-US" sz="1800">
              <a:solidFill>
                <a:schemeClr val="tx1"/>
              </a:solidFill>
              <a:sym typeface="+mn-ea"/>
            </a:rPr>
            <a:t>Prohibits deliberate emissions of ozone depleting substances (ODS).</a:t>
          </a:r>
          <a:r>
            <a:rPr lang="en-US" sz="1800"/>
            <a:t/>
          </a:r>
          <a:endParaRPr lang="en-US" sz="1800"/>
        </a:p>
      </dgm:t>
    </dgm:pt>
    <dgm:pt modelId="{DD6AD0C1-F31D-45FC-B3EE-30CC8DA6BB12}" cxnId="{037A3FCD-0577-4CD1-ABF5-B5F5D004E786}" type="parTrans">
      <dgm:prSet/>
      <dgm:spPr/>
      <dgm:t>
        <a:bodyPr/>
        <a:p>
          <a:endParaRPr lang="en-US"/>
        </a:p>
      </dgm:t>
    </dgm:pt>
    <dgm:pt modelId="{2479F4EA-2543-4E1B-9F8F-C548098DF679}" cxnId="{037A3FCD-0577-4CD1-ABF5-B5F5D004E786}" type="sibTrans">
      <dgm:prSet/>
      <dgm:spPr/>
      <dgm:t>
        <a:bodyPr/>
        <a:p>
          <a:endParaRPr lang="en-US"/>
        </a:p>
      </dgm:t>
    </dgm:pt>
    <dgm:pt modelId="{7EBC2B5E-0208-4570-99BE-61F14D8CFDE7}" type="pres">
      <dgm:prSet presAssocID="{4935F7FA-1D5F-4B60-8689-4C8381B1CEDC}" presName="linear" presStyleCnt="0">
        <dgm:presLayoutVars>
          <dgm:animLvl val="lvl"/>
          <dgm:resizeHandles val="exact"/>
        </dgm:presLayoutVars>
      </dgm:prSet>
      <dgm:spPr/>
    </dgm:pt>
    <dgm:pt modelId="{3E62794C-1607-4733-ADCA-906674A22343}" type="pres">
      <dgm:prSet presAssocID="{EA9490CF-B859-4141-837A-1D4A6746AA49}" presName="parentText" presStyleLbl="node1" presStyleIdx="0" presStyleCnt="2">
        <dgm:presLayoutVars>
          <dgm:chMax val="0"/>
          <dgm:bulletEnabled val="1"/>
        </dgm:presLayoutVars>
      </dgm:prSet>
      <dgm:spPr/>
    </dgm:pt>
    <dgm:pt modelId="{9CC36B44-6E47-49C4-ACA0-A04812C981F2}" type="pres">
      <dgm:prSet presAssocID="{20E57596-7E32-460F-85A2-AA181D20A67B}" presName="spacer" presStyleCnt="0"/>
      <dgm:spPr/>
    </dgm:pt>
    <dgm:pt modelId="{16F3467F-589A-42D1-9134-3E95797766A2}" type="pres">
      <dgm:prSet presAssocID="{694CA7C6-15F6-4B47-8E24-FE5C56E26217}" presName="parentText" presStyleLbl="node1" presStyleIdx="1" presStyleCnt="2">
        <dgm:presLayoutVars>
          <dgm:chMax val="0"/>
          <dgm:bulletEnabled val="1"/>
        </dgm:presLayoutVars>
      </dgm:prSet>
      <dgm:spPr/>
    </dgm:pt>
  </dgm:ptLst>
  <dgm:cxnLst>
    <dgm:cxn modelId="{9E6052F9-372F-4B38-8203-2DE14A609CC0}" srcId="{4935F7FA-1D5F-4B60-8689-4C8381B1CEDC}" destId="{EA9490CF-B859-4141-837A-1D4A6746AA49}" srcOrd="0" destOrd="0" parTransId="{182DCE9F-4626-4193-B2B4-0CCF25747DA8}" sibTransId="{20E57596-7E32-460F-85A2-AA181D20A67B}"/>
    <dgm:cxn modelId="{037A3FCD-0577-4CD1-ABF5-B5F5D004E786}" srcId="{4935F7FA-1D5F-4B60-8689-4C8381B1CEDC}" destId="{694CA7C6-15F6-4B47-8E24-FE5C56E26217}" srcOrd="1" destOrd="0" parTransId="{DD6AD0C1-F31D-45FC-B3EE-30CC8DA6BB12}" sibTransId="{2479F4EA-2543-4E1B-9F8F-C548098DF679}"/>
    <dgm:cxn modelId="{715C2DD0-8A6C-44F3-868B-B5D9EE987FA8}" type="presOf" srcId="{4935F7FA-1D5F-4B60-8689-4C8381B1CEDC}" destId="{7EBC2B5E-0208-4570-99BE-61F14D8CFDE7}" srcOrd="0" destOrd="0" presId="urn:microsoft.com/office/officeart/2005/8/layout/vList2"/>
    <dgm:cxn modelId="{9CEC032F-9570-42B8-8408-CC6F2AA1ABC8}" type="presParOf" srcId="{7EBC2B5E-0208-4570-99BE-61F14D8CFDE7}" destId="{3E62794C-1607-4733-ADCA-906674A22343}" srcOrd="0" destOrd="0" presId="urn:microsoft.com/office/officeart/2005/8/layout/vList2"/>
    <dgm:cxn modelId="{CC68EEA9-02B7-4705-8441-FD6C60A69FCB}" type="presOf" srcId="{EA9490CF-B859-4141-837A-1D4A6746AA49}" destId="{3E62794C-1607-4733-ADCA-906674A22343}" srcOrd="0" destOrd="0" presId="urn:microsoft.com/office/officeart/2005/8/layout/vList2"/>
    <dgm:cxn modelId="{0F43C6C7-9145-4417-9569-73A6536022F8}" type="presParOf" srcId="{7EBC2B5E-0208-4570-99BE-61F14D8CFDE7}" destId="{9CC36B44-6E47-49C4-ACA0-A04812C981F2}" srcOrd="1" destOrd="0" presId="urn:microsoft.com/office/officeart/2005/8/layout/vList2"/>
    <dgm:cxn modelId="{4E4D2125-D2C2-46F6-87D3-E06A3D7DC94A}" type="presParOf" srcId="{7EBC2B5E-0208-4570-99BE-61F14D8CFDE7}" destId="{16F3467F-589A-42D1-9134-3E95797766A2}" srcOrd="2" destOrd="0" presId="urn:microsoft.com/office/officeart/2005/8/layout/vList2"/>
    <dgm:cxn modelId="{F73B7E51-62C8-4CCE-A5C0-45DF95642157}" type="presOf" srcId="{694CA7C6-15F6-4B47-8E24-FE5C56E26217}" destId="{16F3467F-589A-42D1-9134-3E95797766A2}"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B1D179-D23D-41D4-AEEF-E4B9FEB06903}" type="doc">
      <dgm:prSet loTypeId="urn:microsoft.com/office/officeart/2005/8/layout/process1" loCatId="process" qsTypeId="urn:microsoft.com/office/officeart/2005/8/quickstyle/simple1" qsCatId="simple" csTypeId="urn:microsoft.com/office/officeart/2005/8/colors/accent1_2" csCatId="accent1" phldr="0"/>
      <dgm:spPr/>
    </dgm:pt>
    <dgm:pt modelId="{3F25DA44-7F3E-4C17-A40B-7F663FDBEA65}">
      <dgm:prSet phldrT="[Text]" phldr="0" custT="0"/>
      <dgm:spPr/>
      <dgm:t>
        <a:bodyPr vert="horz" wrap="square"/>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a:lnSpc>
              <a:spcPct val="100000"/>
            </a:lnSpc>
            <a:spcBef>
              <a:spcPct val="0"/>
            </a:spcBef>
            <a:spcAft>
              <a:spcPct val="35000"/>
            </a:spcAft>
          </a:pPr>
          <a:r>
            <a:rPr>
              <a:sym typeface="+mn-ea"/>
            </a:rPr>
            <a:t>From calendar year 2019 (i.e. 01/01/2019 to 31/12/2019), each ship of 5,000 gross tonnage and above shall collect the data in a predefined form, for that and each subsequent calendar year or portion thereof, as appropriate, according to the methodology included in the SEEMP.  </a:t>
          </a:r>
          <a:r>
            <a:rPr lang="en-US"/>
            <a:t/>
          </a:r>
          <a:r>
            <a:rPr lang="en-US"/>
            <a:t/>
          </a:r>
          <a:endParaRPr lang="en-US"/>
        </a:p>
      </dgm:t>
    </dgm:pt>
    <dgm:pt modelId="{EE9066D1-3403-4469-8E8C-0D40A82430F2}" cxnId="{A8AA6B02-35E9-4BD3-A925-4442C8C43914}" type="parTrans">
      <dgm:prSet/>
      <dgm:spPr/>
    </dgm:pt>
    <dgm:pt modelId="{8EC5AF5E-9C9F-410A-A755-A3EA5186F948}" cxnId="{A8AA6B02-35E9-4BD3-A925-4442C8C43914}" type="sibTrans">
      <dgm:prSet/>
      <dgm:spPr/>
      <dgm:t>
        <a:bodyPr/>
        <a:p>
          <a:endParaRPr lang="en-US"/>
        </a:p>
      </dgm:t>
    </dgm:pt>
    <dgm:pt modelId="{2E2F4D3A-969C-4DB2-9FA9-5C4A40369351}">
      <dgm:prSet phldrT="[Text]" phldr="0" custT="0"/>
      <dgm:spPr/>
      <dgm:t>
        <a:bodyPr vert="horz" wrap="square"/>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a:lnSpc>
              <a:spcPct val="100000"/>
            </a:lnSpc>
            <a:spcBef>
              <a:spcPct val="0"/>
            </a:spcBef>
            <a:spcAft>
              <a:spcPct val="35000"/>
            </a:spcAft>
          </a:pPr>
          <a:r>
            <a:rPr lang="en-US"/>
            <a:t/>
          </a:r>
          <a:r>
            <a:rPr lang="en-US">
              <a:sym typeface="+mn-ea"/>
            </a:rPr>
            <a:t>A</a:t>
          </a:r>
          <a:r>
            <a:rPr>
              <a:sym typeface="+mn-ea"/>
            </a:rPr>
            <a:t>t the end of each calendar year, the ship shall aggregate the data collected in that calendar year or portion thereof, as appropriate. </a:t>
          </a:r>
          <a:r>
            <a:rPr lang="en-US"/>
            <a:t/>
          </a:r>
          <a:endParaRPr lang="en-US"/>
        </a:p>
      </dgm:t>
    </dgm:pt>
    <dgm:pt modelId="{1E934BFE-4D40-486C-8784-F698A10C4CF5}" cxnId="{EECDA0F1-B17D-47D6-8591-54574922A124}" type="parTrans">
      <dgm:prSet/>
      <dgm:spPr/>
    </dgm:pt>
    <dgm:pt modelId="{EC1AFF77-9232-4EEB-95CB-85CEAB3B1FC0}" cxnId="{EECDA0F1-B17D-47D6-8591-54574922A124}" type="sibTrans">
      <dgm:prSet/>
      <dgm:spPr/>
      <dgm:t>
        <a:bodyPr/>
        <a:p>
          <a:endParaRPr lang="en-US"/>
        </a:p>
      </dgm:t>
    </dgm:pt>
    <dgm:pt modelId="{BF708676-7EFC-4C81-9D3A-3E677EAC1C7B}" type="pres">
      <dgm:prSet presAssocID="{8EB1D179-D23D-41D4-AEEF-E4B9FEB06903}" presName="Name0" presStyleCnt="0">
        <dgm:presLayoutVars>
          <dgm:dir/>
          <dgm:resizeHandles val="exact"/>
        </dgm:presLayoutVars>
      </dgm:prSet>
      <dgm:spPr/>
    </dgm:pt>
    <dgm:pt modelId="{111DEAC9-5D4C-4A6A-A44E-082A26F60596}" type="pres">
      <dgm:prSet presAssocID="{3F25DA44-7F3E-4C17-A40B-7F663FDBEA65}" presName="node" presStyleLbl="node1" presStyleIdx="0" presStyleCnt="2">
        <dgm:presLayoutVars>
          <dgm:bulletEnabled val="1"/>
        </dgm:presLayoutVars>
      </dgm:prSet>
      <dgm:spPr/>
    </dgm:pt>
    <dgm:pt modelId="{8A5CF0CE-3323-464D-9C63-05C1BDB053F5}" type="pres">
      <dgm:prSet presAssocID="{8EC5AF5E-9C9F-410A-A755-A3EA5186F948}" presName="sibTrans" presStyleLbl="sibTrans2D1" presStyleIdx="0" presStyleCnt="1"/>
      <dgm:spPr/>
    </dgm:pt>
    <dgm:pt modelId="{5FA465F6-7607-499F-BFB2-52F4E071FB67}" type="pres">
      <dgm:prSet presAssocID="{8EC5AF5E-9C9F-410A-A755-A3EA5186F948}" presName="connectorText" presStyleCnt="0"/>
      <dgm:spPr/>
    </dgm:pt>
    <dgm:pt modelId="{552FB8E7-A5FB-4CC3-94C3-CE0BDF19F9F1}" type="pres">
      <dgm:prSet presAssocID="{2E2F4D3A-969C-4DB2-9FA9-5C4A40369351}" presName="node" presStyleLbl="node1" presStyleIdx="1" presStyleCnt="2">
        <dgm:presLayoutVars>
          <dgm:bulletEnabled val="1"/>
        </dgm:presLayoutVars>
      </dgm:prSet>
      <dgm:spPr/>
    </dgm:pt>
  </dgm:ptLst>
  <dgm:cxnLst>
    <dgm:cxn modelId="{A8AA6B02-35E9-4BD3-A925-4442C8C43914}" srcId="{8EB1D179-D23D-41D4-AEEF-E4B9FEB06903}" destId="{3F25DA44-7F3E-4C17-A40B-7F663FDBEA65}" srcOrd="0" destOrd="0" parTransId="{EE9066D1-3403-4469-8E8C-0D40A82430F2}" sibTransId="{8EC5AF5E-9C9F-410A-A755-A3EA5186F948}"/>
    <dgm:cxn modelId="{EECDA0F1-B17D-47D6-8591-54574922A124}" srcId="{8EB1D179-D23D-41D4-AEEF-E4B9FEB06903}" destId="{2E2F4D3A-969C-4DB2-9FA9-5C4A40369351}" srcOrd="1" destOrd="0" parTransId="{1E934BFE-4D40-486C-8784-F698A10C4CF5}" sibTransId="{EC1AFF77-9232-4EEB-95CB-85CEAB3B1FC0}"/>
    <dgm:cxn modelId="{2AA8552C-22AB-4126-A5ED-9423C02F1D0A}" type="presOf" srcId="{8EB1D179-D23D-41D4-AEEF-E4B9FEB06903}" destId="{BF708676-7EFC-4C81-9D3A-3E677EAC1C7B}" srcOrd="0" destOrd="0" presId="urn:microsoft.com/office/officeart/2005/8/layout/process1"/>
    <dgm:cxn modelId="{709DD184-9597-4E44-A963-0D2FA56A4D05}" type="presParOf" srcId="{BF708676-7EFC-4C81-9D3A-3E677EAC1C7B}" destId="{111DEAC9-5D4C-4A6A-A44E-082A26F60596}" srcOrd="0" destOrd="0" presId="urn:microsoft.com/office/officeart/2005/8/layout/process1"/>
    <dgm:cxn modelId="{5A74EA71-736C-4A47-BFEB-CC7890C095CB}" type="presOf" srcId="{3F25DA44-7F3E-4C17-A40B-7F663FDBEA65}" destId="{111DEAC9-5D4C-4A6A-A44E-082A26F60596}" srcOrd="0" destOrd="0" presId="urn:microsoft.com/office/officeart/2005/8/layout/process1"/>
    <dgm:cxn modelId="{5C3E4BFB-2629-421C-9837-E8FB99B6EE34}" type="presParOf" srcId="{BF708676-7EFC-4C81-9D3A-3E677EAC1C7B}" destId="{8A5CF0CE-3323-464D-9C63-05C1BDB053F5}" srcOrd="1" destOrd="0" presId="urn:microsoft.com/office/officeart/2005/8/layout/process1"/>
    <dgm:cxn modelId="{3138829C-7992-4437-8FFB-5CB0D6486089}" type="presOf" srcId="{8EC5AF5E-9C9F-410A-A755-A3EA5186F948}" destId="{8A5CF0CE-3323-464D-9C63-05C1BDB053F5}" srcOrd="0" destOrd="0" presId="urn:microsoft.com/office/officeart/2005/8/layout/process1"/>
    <dgm:cxn modelId="{1C60FE80-F991-4BFA-8AB1-136439216947}" type="presParOf" srcId="{8A5CF0CE-3323-464D-9C63-05C1BDB053F5}" destId="{5FA465F6-7607-499F-BFB2-52F4E071FB67}" srcOrd="0" destOrd="1" presId="urn:microsoft.com/office/officeart/2005/8/layout/process1"/>
    <dgm:cxn modelId="{22CDC3CC-CD4B-4C4B-959E-515E587A7046}" type="presOf" srcId="{8EC5AF5E-9C9F-410A-A755-A3EA5186F948}" destId="{5FA465F6-7607-499F-BFB2-52F4E071FB67}" srcOrd="1" destOrd="0" presId="urn:microsoft.com/office/officeart/2005/8/layout/process1"/>
    <dgm:cxn modelId="{92E4B23F-2900-4C6C-B375-2C243D5FD591}" type="presParOf" srcId="{BF708676-7EFC-4C81-9D3A-3E677EAC1C7B}" destId="{552FB8E7-A5FB-4CC3-94C3-CE0BDF19F9F1}" srcOrd="2" destOrd="0" presId="urn:microsoft.com/office/officeart/2005/8/layout/process1"/>
    <dgm:cxn modelId="{911AB364-8381-4065-9780-16B7B73DB85F}" type="presOf" srcId="{2E2F4D3A-969C-4DB2-9FA9-5C4A40369351}" destId="{552FB8E7-A5FB-4CC3-94C3-CE0BDF19F9F1}"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B1D179-D23D-41D4-AEEF-E4B9FEB06903}" type="doc">
      <dgm:prSet loTypeId="process" loCatId="process" qsTypeId="urn:microsoft.com/office/officeart/2005/8/quickstyle/simple1" qsCatId="simple" csTypeId="urn:microsoft.com/office/officeart/2005/8/colors/accent1_2" csCatId="accent1" phldr="0"/>
      <dgm:spPr/>
    </dgm:pt>
    <dgm:pt modelId="{3F25DA44-7F3E-4C17-A40B-7F663FDBEA65}">
      <dgm:prSet phldrT="[Text]" phldr="0" custT="0"/>
      <dgm:spPr/>
      <dgm:t>
        <a:bodyPr vert="horz" wrap="square"/>
        <a:lstStyle>
          <a:lvl1pPr algn="ctr">
            <a:defRPr sz="14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a:lnSpc>
              <a:spcPct val="100000"/>
            </a:lnSpc>
            <a:spcBef>
              <a:spcPct val="0"/>
            </a:spcBef>
            <a:spcAft>
              <a:spcPct val="35000"/>
            </a:spcAft>
          </a:pPr>
          <a:r>
            <a:rPr>
              <a:sym typeface="+mn-ea"/>
            </a:rPr>
            <a:t>Within three months after the end of each calendar year, the ship shall report to its Administration or any organization duly authorized by it, the aggregated value for each datum, via electronic communication and using a standardized format.  </a:t>
          </a:r>
          <a:r>
            <a:rPr lang="en-US"/>
            <a:t/>
          </a:r>
          <a:endParaRPr lang="en-US"/>
        </a:p>
      </dgm:t>
    </dgm:pt>
    <dgm:pt modelId="{EE9066D1-3403-4469-8E8C-0D40A82430F2}" cxnId="{CD2CA131-492B-4045-A6C4-E10FA21539AC}" type="parTrans">
      <dgm:prSet/>
      <dgm:spPr/>
    </dgm:pt>
    <dgm:pt modelId="{8EC5AF5E-9C9F-410A-A755-A3EA5186F948}" cxnId="{CD2CA131-492B-4045-A6C4-E10FA21539AC}" type="sibTrans">
      <dgm:prSet/>
      <dgm:spPr/>
      <dgm:t>
        <a:bodyPr/>
        <a:p>
          <a:endParaRPr lang="en-US"/>
        </a:p>
      </dgm:t>
    </dgm:pt>
    <dgm:pt modelId="{2E2F4D3A-969C-4DB2-9FA9-5C4A40369351}">
      <dgm:prSet phldrT="[Text]" phldr="0" custT="0"/>
      <dgm:spPr/>
      <dgm:t>
        <a:bodyPr vert="horz" wrap="square"/>
        <a:lstStyle>
          <a:lvl1pPr algn="ctr">
            <a:defRPr sz="14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a:lnSpc>
              <a:spcPct val="100000"/>
            </a:lnSpc>
            <a:spcBef>
              <a:spcPct val="0"/>
            </a:spcBef>
            <a:spcAft>
              <a:spcPct val="35000"/>
            </a:spcAft>
          </a:pPr>
          <a:r>
            <a:rPr>
              <a:sym typeface="+mn-ea"/>
            </a:rPr>
            <a:t>Upon verification of the submitted data, the Administration or any organization duly authorized by it will issue to the ship by 31st of May a Statement of Compliance related to fuel oil consumption.</a:t>
          </a:r>
          <a:r>
            <a:rPr lang="en-US"/>
            <a:t/>
          </a:r>
          <a:endParaRPr lang="en-US"/>
        </a:p>
      </dgm:t>
    </dgm:pt>
    <dgm:pt modelId="{1E934BFE-4D40-486C-8784-F698A10C4CF5}" cxnId="{FE8945F2-0AA8-4025-ABEC-350D70EE8686}" type="parTrans">
      <dgm:prSet/>
      <dgm:spPr/>
    </dgm:pt>
    <dgm:pt modelId="{EC1AFF77-9232-4EEB-95CB-85CEAB3B1FC0}" cxnId="{FE8945F2-0AA8-4025-ABEC-350D70EE8686}" type="sibTrans">
      <dgm:prSet/>
      <dgm:spPr/>
      <dgm:t>
        <a:bodyPr/>
        <a:p>
          <a:endParaRPr lang="en-US"/>
        </a:p>
      </dgm:t>
    </dgm:pt>
    <dgm:pt modelId="{37B86CFA-59B5-46FA-8A6B-9FB187CE14DF}">
      <dgm:prSet phldrT="[Text]" phldr="0" custT="0"/>
      <dgm:spPr/>
      <dgm:t>
        <a:bodyPr vert="horz" wrap="square"/>
        <a:lstStyle>
          <a:lvl1pPr algn="ctr">
            <a:defRPr sz="14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a:lnSpc>
              <a:spcPct val="100000"/>
            </a:lnSpc>
            <a:spcBef>
              <a:spcPct val="0"/>
            </a:spcBef>
            <a:spcAft>
              <a:spcPct val="35000"/>
            </a:spcAft>
          </a:pPr>
          <a:r>
            <a:rPr>
              <a:sym typeface="+mn-ea"/>
            </a:rPr>
            <a:t>Finally, the Administration will submit aggregated data to the IMO, which will maintain an anonymized IMO Ship Fuel Oil Consumption Database.</a:t>
          </a:r>
          <a:r>
            <a:rPr lang="en-US"/>
            <a:t/>
          </a:r>
          <a:endParaRPr lang="en-US"/>
        </a:p>
      </dgm:t>
    </dgm:pt>
    <dgm:pt modelId="{9DABF4F3-A9E6-40B1-A863-AC9409CC14BB}" cxnId="{73E05116-D9D9-40B7-8E62-0CA4DB7D5C16}" type="parTrans">
      <dgm:prSet/>
      <dgm:spPr/>
    </dgm:pt>
    <dgm:pt modelId="{18EFF3C3-47F9-402B-A3F3-E9310EA281B4}" cxnId="{73E05116-D9D9-40B7-8E62-0CA4DB7D5C16}" type="sibTrans">
      <dgm:prSet/>
      <dgm:spPr/>
    </dgm:pt>
    <dgm:pt modelId="{BF708676-7EFC-4C81-9D3A-3E677EAC1C7B}" type="pres">
      <dgm:prSet presAssocID="{8EB1D179-D23D-41D4-AEEF-E4B9FEB06903}" presName="Name0" presStyleCnt="0">
        <dgm:presLayoutVars>
          <dgm:dir/>
          <dgm:resizeHandles val="exact"/>
        </dgm:presLayoutVars>
      </dgm:prSet>
      <dgm:spPr/>
    </dgm:pt>
    <dgm:pt modelId="{111DEAC9-5D4C-4A6A-A44E-082A26F60596}" type="pres">
      <dgm:prSet presAssocID="{3F25DA44-7F3E-4C17-A40B-7F663FDBEA65}" presName="node" presStyleLbl="node1" presStyleIdx="0" presStyleCnt="3">
        <dgm:presLayoutVars>
          <dgm:bulletEnabled val="1"/>
        </dgm:presLayoutVars>
      </dgm:prSet>
      <dgm:spPr/>
    </dgm:pt>
    <dgm:pt modelId="{8A5CF0CE-3323-464D-9C63-05C1BDB053F5}" type="pres">
      <dgm:prSet presAssocID="{8EC5AF5E-9C9F-410A-A755-A3EA5186F948}" presName="sibTrans" presStyleLbl="sibTrans2D1" presStyleIdx="0" presStyleCnt="2"/>
      <dgm:spPr/>
    </dgm:pt>
    <dgm:pt modelId="{5FA465F6-7607-499F-BFB2-52F4E071FB67}" type="pres">
      <dgm:prSet presAssocID="{8EC5AF5E-9C9F-410A-A755-A3EA5186F948}" presName="connectorText" presStyleCnt="0"/>
      <dgm:spPr/>
    </dgm:pt>
    <dgm:pt modelId="{552FB8E7-A5FB-4CC3-94C3-CE0BDF19F9F1}" type="pres">
      <dgm:prSet presAssocID="{2E2F4D3A-969C-4DB2-9FA9-5C4A40369351}" presName="node" presStyleLbl="node1" presStyleIdx="1" presStyleCnt="3">
        <dgm:presLayoutVars>
          <dgm:bulletEnabled val="1"/>
        </dgm:presLayoutVars>
      </dgm:prSet>
      <dgm:spPr/>
    </dgm:pt>
    <dgm:pt modelId="{353C3794-50AA-4D44-83C9-CE28317C3317}" type="pres">
      <dgm:prSet presAssocID="{EC1AFF77-9232-4EEB-95CB-85CEAB3B1FC0}" presName="sibTrans" presStyleLbl="sibTrans2D1" presStyleIdx="1" presStyleCnt="2"/>
      <dgm:spPr/>
    </dgm:pt>
    <dgm:pt modelId="{5AFF040D-0639-4120-9E39-DA822CF9F321}" type="pres">
      <dgm:prSet presAssocID="{EC1AFF77-9232-4EEB-95CB-85CEAB3B1FC0}" presName="connectorText" presStyleCnt="0"/>
      <dgm:spPr/>
    </dgm:pt>
    <dgm:pt modelId="{A1E15D63-E1FF-4A28-A04F-A2B65927BC31}" type="pres">
      <dgm:prSet presAssocID="{37B86CFA-59B5-46FA-8A6B-9FB187CE14DF}" presName="node" presStyleLbl="node1" presStyleIdx="2" presStyleCnt="3">
        <dgm:presLayoutVars>
          <dgm:bulletEnabled val="1"/>
        </dgm:presLayoutVars>
      </dgm:prSet>
      <dgm:spPr/>
    </dgm:pt>
  </dgm:ptLst>
  <dgm:cxnLst>
    <dgm:cxn modelId="{CD2CA131-492B-4045-A6C4-E10FA21539AC}" srcId="{8EB1D179-D23D-41D4-AEEF-E4B9FEB06903}" destId="{3F25DA44-7F3E-4C17-A40B-7F663FDBEA65}" srcOrd="0" destOrd="0" parTransId="{EE9066D1-3403-4469-8E8C-0D40A82430F2}" sibTransId="{8EC5AF5E-9C9F-410A-A755-A3EA5186F948}"/>
    <dgm:cxn modelId="{FE8945F2-0AA8-4025-ABEC-350D70EE8686}" srcId="{8EB1D179-D23D-41D4-AEEF-E4B9FEB06903}" destId="{2E2F4D3A-969C-4DB2-9FA9-5C4A40369351}" srcOrd="1" destOrd="0" parTransId="{1E934BFE-4D40-486C-8784-F698A10C4CF5}" sibTransId="{EC1AFF77-9232-4EEB-95CB-85CEAB3B1FC0}"/>
    <dgm:cxn modelId="{73E05116-D9D9-40B7-8E62-0CA4DB7D5C16}" srcId="{8EB1D179-D23D-41D4-AEEF-E4B9FEB06903}" destId="{37B86CFA-59B5-46FA-8A6B-9FB187CE14DF}" srcOrd="2" destOrd="0" parTransId="{9DABF4F3-A9E6-40B1-A863-AC9409CC14BB}" sibTransId="{18EFF3C3-47F9-402B-A3F3-E9310EA281B4}"/>
    <dgm:cxn modelId="{52C4331C-6790-46B7-AA17-263F15032362}" type="presOf" srcId="{8EB1D179-D23D-41D4-AEEF-E4B9FEB06903}" destId="{BF708676-7EFC-4C81-9D3A-3E677EAC1C7B}" srcOrd="0" destOrd="0" presId="urn:microsoft.com/office/officeart/2005/8/layout/process1"/>
    <dgm:cxn modelId="{D6BE5E55-913B-452C-8BC9-6D218EC848AE}" type="presParOf" srcId="{BF708676-7EFC-4C81-9D3A-3E677EAC1C7B}" destId="{111DEAC9-5D4C-4A6A-A44E-082A26F60596}" srcOrd="0" destOrd="0" presId="urn:microsoft.com/office/officeart/2005/8/layout/process1"/>
    <dgm:cxn modelId="{8052F008-AE75-4D61-AAA5-BB22CB641DCF}" type="presOf" srcId="{3F25DA44-7F3E-4C17-A40B-7F663FDBEA65}" destId="{111DEAC9-5D4C-4A6A-A44E-082A26F60596}" srcOrd="0" destOrd="0" presId="urn:microsoft.com/office/officeart/2005/8/layout/process1"/>
    <dgm:cxn modelId="{95F078F0-985E-4E66-A8B5-0EB4A798D891}" type="presParOf" srcId="{BF708676-7EFC-4C81-9D3A-3E677EAC1C7B}" destId="{8A5CF0CE-3323-464D-9C63-05C1BDB053F5}" srcOrd="1" destOrd="0" presId="urn:microsoft.com/office/officeart/2005/8/layout/process1"/>
    <dgm:cxn modelId="{7020E427-C196-41F8-97EF-D36F4A0F8B69}" type="presOf" srcId="{8EC5AF5E-9C9F-410A-A755-A3EA5186F948}" destId="{8A5CF0CE-3323-464D-9C63-05C1BDB053F5}" srcOrd="0" destOrd="0" presId="urn:microsoft.com/office/officeart/2005/8/layout/process1"/>
    <dgm:cxn modelId="{A10D5877-FC15-4E6B-ACA3-590AC5CD7FF1}" type="presParOf" srcId="{8A5CF0CE-3323-464D-9C63-05C1BDB053F5}" destId="{5FA465F6-7607-499F-BFB2-52F4E071FB67}" srcOrd="0" destOrd="1" presId="urn:microsoft.com/office/officeart/2005/8/layout/process1"/>
    <dgm:cxn modelId="{7EEF2200-EA54-4D6C-9124-81D015D1E1A9}" type="presOf" srcId="{8EC5AF5E-9C9F-410A-A755-A3EA5186F948}" destId="{5FA465F6-7607-499F-BFB2-52F4E071FB67}" srcOrd="1" destOrd="0" presId="urn:microsoft.com/office/officeart/2005/8/layout/process1"/>
    <dgm:cxn modelId="{323D005E-8091-4DF8-9F77-EAD855BC5992}" type="presParOf" srcId="{BF708676-7EFC-4C81-9D3A-3E677EAC1C7B}" destId="{552FB8E7-A5FB-4CC3-94C3-CE0BDF19F9F1}" srcOrd="2" destOrd="0" presId="urn:microsoft.com/office/officeart/2005/8/layout/process1"/>
    <dgm:cxn modelId="{CEFAF9A5-40EE-4195-97C3-469B80B8D93C}" type="presOf" srcId="{2E2F4D3A-969C-4DB2-9FA9-5C4A40369351}" destId="{552FB8E7-A5FB-4CC3-94C3-CE0BDF19F9F1}" srcOrd="0" destOrd="0" presId="urn:microsoft.com/office/officeart/2005/8/layout/process1"/>
    <dgm:cxn modelId="{8B80B476-4679-4AE6-A034-FFD781B73A57}" type="presParOf" srcId="{BF708676-7EFC-4C81-9D3A-3E677EAC1C7B}" destId="{353C3794-50AA-4D44-83C9-CE28317C3317}" srcOrd="3" destOrd="0" presId="urn:microsoft.com/office/officeart/2005/8/layout/process1"/>
    <dgm:cxn modelId="{4869FD2D-4545-443F-B23E-C180532EA414}" type="presOf" srcId="{EC1AFF77-9232-4EEB-95CB-85CEAB3B1FC0}" destId="{353C3794-50AA-4D44-83C9-CE28317C3317}" srcOrd="0" destOrd="0" presId="urn:microsoft.com/office/officeart/2005/8/layout/process1"/>
    <dgm:cxn modelId="{7537488B-CBD8-456E-8D27-0D8522415660}" type="presParOf" srcId="{353C3794-50AA-4D44-83C9-CE28317C3317}" destId="{5AFF040D-0639-4120-9E39-DA822CF9F321}" srcOrd="0" destOrd="3" presId="urn:microsoft.com/office/officeart/2005/8/layout/process1"/>
    <dgm:cxn modelId="{139A340D-BBF3-4404-93AE-F51BA99BD7C6}" type="presOf" srcId="{EC1AFF77-9232-4EEB-95CB-85CEAB3B1FC0}" destId="{5AFF040D-0639-4120-9E39-DA822CF9F321}" srcOrd="1" destOrd="0" presId="urn:microsoft.com/office/officeart/2005/8/layout/process1"/>
    <dgm:cxn modelId="{1B988520-2334-4C6D-9B41-DE388BBB201B}" type="presParOf" srcId="{BF708676-7EFC-4C81-9D3A-3E677EAC1C7B}" destId="{A1E15D63-E1FF-4A28-A04F-A2B65927BC31}" srcOrd="4" destOrd="0" presId="urn:microsoft.com/office/officeart/2005/8/layout/process1"/>
    <dgm:cxn modelId="{341D692C-1D74-49EB-BEA3-7D86B9DCF273}" type="presOf" srcId="{37B86CFA-59B5-46FA-8A6B-9FB187CE14DF}" destId="{A1E15D63-E1FF-4A28-A04F-A2B65927BC31}" srcOrd="0"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68FBB7B-694A-47BF-865D-2F44C1051453}" type="doc">
      <dgm:prSet loTypeId="urn:microsoft.com/office/officeart/2005/8/layout/hList1" loCatId="list" qsTypeId="urn:microsoft.com/office/officeart/2005/8/quickstyle/simple1" qsCatId="simple" csTypeId="urn:microsoft.com/office/officeart/2005/8/colors/accent1_2" csCatId="accent1" phldr="0"/>
      <dgm:spPr/>
      <dgm:t>
        <a:bodyPr/>
        <a:p>
          <a:endParaRPr lang="en-US"/>
        </a:p>
      </dgm:t>
    </dgm:pt>
    <dgm:pt modelId="{BD5427FF-4EB1-4006-BF7F-42158E0C5129}">
      <dgm:prSet phldrT="[Text]" phldr="0" custT="0"/>
      <dgm:spPr/>
      <dgm:t>
        <a:bodyPr vert="horz" wrap="square"/>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a:lnSpc>
              <a:spcPct val="100000"/>
            </a:lnSpc>
            <a:spcBef>
              <a:spcPct val="0"/>
            </a:spcBef>
            <a:spcAft>
              <a:spcPct val="35000"/>
            </a:spcAft>
          </a:pPr>
          <a:r>
            <a:rPr b="1">
              <a:sym typeface="+mn-ea"/>
            </a:rPr>
            <a:t>Method 1</a:t>
          </a:r>
          <a:r>
            <a:rPr>
              <a:sym typeface="+mn-ea"/>
            </a:rPr>
            <a:t>:</a:t>
          </a:r>
          <a:r>
            <a:rPr lang="en-US"/>
            <a:t/>
          </a:r>
          <a:endParaRPr lang="en-US"/>
        </a:p>
      </dgm:t>
    </dgm:pt>
    <dgm:pt modelId="{A2F6D805-3B53-408A-A2A3-20BC3BF0D242}" cxnId="{050B132E-55AA-4A36-8FD0-DD92AD2681B2}" type="parTrans">
      <dgm:prSet/>
      <dgm:spPr/>
      <dgm:t>
        <a:bodyPr/>
        <a:p>
          <a:endParaRPr lang="en-US"/>
        </a:p>
      </dgm:t>
    </dgm:pt>
    <dgm:pt modelId="{D47F9812-1256-4E44-A6BE-BEC559BE8FF3}" cxnId="{050B132E-55AA-4A36-8FD0-DD92AD2681B2}" type="sibTrans">
      <dgm:prSet/>
      <dgm:spPr/>
      <dgm:t>
        <a:bodyPr/>
        <a:p>
          <a:endParaRPr lang="en-US"/>
        </a:p>
      </dgm:t>
    </dgm:pt>
    <dgm:pt modelId="{3A7B819B-DBE9-4610-B22A-5573EA6D532D}">
      <dgm:prSet phldrT="[Text]" phldr="0" custT="1"/>
      <dgm:spPr/>
      <dgm:t>
        <a:bodyPr vert="horz" wrap="square"/>
        <a:lstStyle>
          <a:lvl1pPr algn="l">
            <a:defRPr sz="3500"/>
          </a:lvl1pPr>
          <a:lvl2pPr marL="285750" indent="-285750" algn="l">
            <a:defRPr sz="3500"/>
          </a:lvl2pPr>
          <a:lvl3pPr marL="571500" indent="-285750" algn="l">
            <a:defRPr sz="3500"/>
          </a:lvl3pPr>
          <a:lvl4pPr marL="857250" indent="-285750" algn="l">
            <a:defRPr sz="3500"/>
          </a:lvl4pPr>
          <a:lvl5pPr marL="1143000" indent="-285750" algn="l">
            <a:defRPr sz="3500"/>
          </a:lvl5pPr>
          <a:lvl6pPr marL="1428750" indent="-285750" algn="l">
            <a:defRPr sz="3500"/>
          </a:lvl6pPr>
          <a:lvl7pPr marL="1714500" indent="-285750" algn="l">
            <a:defRPr sz="3500"/>
          </a:lvl7pPr>
          <a:lvl8pPr marL="2000250" indent="-285750" algn="l">
            <a:defRPr sz="3500"/>
          </a:lvl8pPr>
          <a:lvl9pPr marL="2286000" indent="-285750" algn="l">
            <a:defRPr sz="3500"/>
          </a:lvl9pPr>
        </a:lstStyle>
        <a:p>
          <a:pPr>
            <a:lnSpc>
              <a:spcPct val="100000"/>
            </a:lnSpc>
            <a:spcBef>
              <a:spcPct val="0"/>
            </a:spcBef>
            <a:spcAft>
              <a:spcPct val="15000"/>
            </a:spcAft>
          </a:pPr>
          <a:r>
            <a:rPr sz="2400">
              <a:sym typeface="+mn-ea"/>
            </a:rPr>
            <a:t> using bunker delivery </a:t>
          </a:r>
          <a:r>
            <a:rPr lang="en-US" sz="2400"/>
            <a:t/>
          </a:r>
          <a:endParaRPr lang="en-US" sz="2400"/>
        </a:p>
      </dgm:t>
    </dgm:pt>
    <dgm:pt modelId="{DC4BEA23-BF6E-42AD-9BF0-CFBDE86A80F1}" cxnId="{55A0D06E-BB9C-4FFF-BE46-9AA04F508A9A}" type="parTrans">
      <dgm:prSet/>
      <dgm:spPr/>
      <dgm:t>
        <a:bodyPr/>
        <a:p>
          <a:endParaRPr lang="en-US"/>
        </a:p>
      </dgm:t>
    </dgm:pt>
    <dgm:pt modelId="{0BF6ACD3-AE1A-4691-8CBE-DBE77AB8A685}" cxnId="{55A0D06E-BB9C-4FFF-BE46-9AA04F508A9A}" type="sibTrans">
      <dgm:prSet/>
      <dgm:spPr/>
      <dgm:t>
        <a:bodyPr/>
        <a:p>
          <a:endParaRPr lang="en-US"/>
        </a:p>
      </dgm:t>
    </dgm:pt>
    <dgm:pt modelId="{FE969E54-0D5D-4815-BDC4-3309E2F7325D}">
      <dgm:prSet phldrT="[Text]" phldr="0" custT="0"/>
      <dgm:spPr/>
      <dgm:t>
        <a:bodyPr vert="horz" wrap="square"/>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a:lnSpc>
              <a:spcPct val="100000"/>
            </a:lnSpc>
            <a:spcBef>
              <a:spcPct val="0"/>
            </a:spcBef>
            <a:spcAft>
              <a:spcPct val="35000"/>
            </a:spcAft>
          </a:pPr>
          <a:r>
            <a:rPr b="1">
              <a:sym typeface="+mn-ea"/>
            </a:rPr>
            <a:t>Method 2</a:t>
          </a:r>
          <a:r>
            <a:rPr>
              <a:sym typeface="+mn-ea"/>
            </a:rPr>
            <a:t>: </a:t>
          </a:r>
          <a:r>
            <a:rPr lang="en-US"/>
            <a:t/>
          </a:r>
          <a:endParaRPr lang="en-US"/>
        </a:p>
      </dgm:t>
    </dgm:pt>
    <dgm:pt modelId="{B5D9FB86-EEBE-488F-B7DE-B7CF5C9166C5}" cxnId="{8EDFFFB7-B8CD-4AC9-B4F7-DF75292714FF}" type="parTrans">
      <dgm:prSet/>
      <dgm:spPr/>
      <dgm:t>
        <a:bodyPr/>
        <a:p>
          <a:endParaRPr lang="en-US"/>
        </a:p>
      </dgm:t>
    </dgm:pt>
    <dgm:pt modelId="{D7D19B67-C01A-45D3-B5C7-B7E1B18A9F62}" cxnId="{8EDFFFB7-B8CD-4AC9-B4F7-DF75292714FF}" type="sibTrans">
      <dgm:prSet/>
      <dgm:spPr/>
      <dgm:t>
        <a:bodyPr/>
        <a:p>
          <a:endParaRPr lang="en-US"/>
        </a:p>
      </dgm:t>
    </dgm:pt>
    <dgm:pt modelId="{35600F67-42C2-4D1B-B072-DC2A36FCB136}">
      <dgm:prSet phldrT="[Text]" phldr="0" custT="1"/>
      <dgm:spPr/>
      <dgm:t>
        <a:bodyPr vert="horz" wrap="square"/>
        <a:lstStyle>
          <a:lvl1pPr algn="l">
            <a:defRPr sz="3500"/>
          </a:lvl1pPr>
          <a:lvl2pPr marL="285750" indent="-285750" algn="l">
            <a:defRPr sz="3500"/>
          </a:lvl2pPr>
          <a:lvl3pPr marL="571500" indent="-285750" algn="l">
            <a:defRPr sz="3500"/>
          </a:lvl3pPr>
          <a:lvl4pPr marL="857250" indent="-285750" algn="l">
            <a:defRPr sz="3500"/>
          </a:lvl4pPr>
          <a:lvl5pPr marL="1143000" indent="-285750" algn="l">
            <a:defRPr sz="3500"/>
          </a:lvl5pPr>
          <a:lvl6pPr marL="1428750" indent="-285750" algn="l">
            <a:defRPr sz="3500"/>
          </a:lvl6pPr>
          <a:lvl7pPr marL="1714500" indent="-285750" algn="l">
            <a:defRPr sz="3500"/>
          </a:lvl7pPr>
          <a:lvl8pPr marL="2000250" indent="-285750" algn="l">
            <a:defRPr sz="3500"/>
          </a:lvl8pPr>
          <a:lvl9pPr marL="2286000" indent="-285750" algn="l">
            <a:defRPr sz="3500"/>
          </a:lvl9pPr>
        </a:lstStyle>
        <a:p>
          <a:pPr>
            <a:lnSpc>
              <a:spcPct val="100000"/>
            </a:lnSpc>
            <a:spcBef>
              <a:spcPct val="0"/>
            </a:spcBef>
            <a:spcAft>
              <a:spcPct val="15000"/>
            </a:spcAft>
          </a:pPr>
          <a:r>
            <a:rPr sz="2400">
              <a:sym typeface="+mn-ea"/>
            </a:rPr>
            <a:t>using flow meters </a:t>
          </a:r>
          <a:r>
            <a:rPr lang="en-US" sz="2400"/>
            <a:t/>
          </a:r>
          <a:endParaRPr lang="en-US" sz="2400"/>
        </a:p>
      </dgm:t>
    </dgm:pt>
    <dgm:pt modelId="{B4BC79E1-FDBA-43D1-A988-1BE8090EDA7A}" cxnId="{2317E614-1CE5-4921-903A-812FB1241309}" type="parTrans">
      <dgm:prSet/>
      <dgm:spPr/>
      <dgm:t>
        <a:bodyPr/>
        <a:p>
          <a:endParaRPr lang="en-US"/>
        </a:p>
      </dgm:t>
    </dgm:pt>
    <dgm:pt modelId="{AD46A0AA-C45A-46D2-89AF-28390F99F9D0}" cxnId="{2317E614-1CE5-4921-903A-812FB1241309}" type="sibTrans">
      <dgm:prSet/>
      <dgm:spPr/>
      <dgm:t>
        <a:bodyPr/>
        <a:p>
          <a:endParaRPr lang="en-US"/>
        </a:p>
      </dgm:t>
    </dgm:pt>
    <dgm:pt modelId="{61F0DC84-7FFF-4FDD-9B5D-40960093AE83}">
      <dgm:prSet phldrT="[Text]" phldr="0" custT="0"/>
      <dgm:spPr/>
      <dgm:t>
        <a:bodyPr vert="horz" wrap="square"/>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a:lnSpc>
              <a:spcPct val="100000"/>
            </a:lnSpc>
            <a:spcBef>
              <a:spcPct val="0"/>
            </a:spcBef>
            <a:spcAft>
              <a:spcPct val="35000"/>
            </a:spcAft>
          </a:pPr>
          <a:r>
            <a:rPr b="1">
              <a:sym typeface="+mn-ea"/>
            </a:rPr>
            <a:t>Method 3</a:t>
          </a:r>
          <a:r>
            <a:rPr>
              <a:sym typeface="+mn-ea"/>
            </a:rPr>
            <a:t>: </a:t>
          </a:r>
          <a:r>
            <a:rPr lang="en-US"/>
            <a:t/>
          </a:r>
          <a:endParaRPr lang="en-US"/>
        </a:p>
      </dgm:t>
    </dgm:pt>
    <dgm:pt modelId="{2CB3CEFC-83E6-4DB9-B636-5287ACC11553}" cxnId="{94BF5E75-64AD-47F4-B1FD-CAD33CE1049F}" type="parTrans">
      <dgm:prSet/>
      <dgm:spPr/>
      <dgm:t>
        <a:bodyPr/>
        <a:p>
          <a:endParaRPr lang="en-US"/>
        </a:p>
      </dgm:t>
    </dgm:pt>
    <dgm:pt modelId="{1FAE29ED-22A2-40FA-904A-0706E8542FE7}" cxnId="{94BF5E75-64AD-47F4-B1FD-CAD33CE1049F}" type="sibTrans">
      <dgm:prSet/>
      <dgm:spPr/>
      <dgm:t>
        <a:bodyPr/>
        <a:p>
          <a:endParaRPr lang="en-US"/>
        </a:p>
      </dgm:t>
    </dgm:pt>
    <dgm:pt modelId="{2C0D9F89-7CE9-4195-96AC-FB27D6AA2EF6}">
      <dgm:prSet phldrT="[Text]" phldr="0" custT="1"/>
      <dgm:spPr/>
      <dgm:t>
        <a:bodyPr vert="horz" wrap="square"/>
        <a:lstStyle>
          <a:lvl1pPr algn="l">
            <a:defRPr sz="3500"/>
          </a:lvl1pPr>
          <a:lvl2pPr marL="285750" indent="-285750" algn="l">
            <a:defRPr sz="3500"/>
          </a:lvl2pPr>
          <a:lvl3pPr marL="571500" indent="-285750" algn="l">
            <a:defRPr sz="3500"/>
          </a:lvl3pPr>
          <a:lvl4pPr marL="857250" indent="-285750" algn="l">
            <a:defRPr sz="3500"/>
          </a:lvl4pPr>
          <a:lvl5pPr marL="1143000" indent="-285750" algn="l">
            <a:defRPr sz="3500"/>
          </a:lvl5pPr>
          <a:lvl6pPr marL="1428750" indent="-285750" algn="l">
            <a:defRPr sz="3500"/>
          </a:lvl6pPr>
          <a:lvl7pPr marL="1714500" indent="-285750" algn="l">
            <a:defRPr sz="3500"/>
          </a:lvl7pPr>
          <a:lvl8pPr marL="2000250" indent="-285750" algn="l">
            <a:defRPr sz="3500"/>
          </a:lvl8pPr>
          <a:lvl9pPr marL="2286000" indent="-285750" algn="l">
            <a:defRPr sz="3500"/>
          </a:lvl9pPr>
        </a:lstStyle>
        <a:p>
          <a:pPr>
            <a:lnSpc>
              <a:spcPct val="100000"/>
            </a:lnSpc>
            <a:spcBef>
              <a:spcPct val="0"/>
            </a:spcBef>
            <a:spcAft>
              <a:spcPct val="15000"/>
            </a:spcAft>
          </a:pPr>
          <a:r>
            <a:rPr sz="2400">
              <a:sym typeface="+mn-ea"/>
            </a:rPr>
            <a:t>using bunker fuel oil tank monitoring on board</a:t>
          </a:r>
          <a:r>
            <a:rPr sz="3000">
              <a:sym typeface="+mn-ea"/>
            </a:rPr>
            <a:t> </a:t>
          </a:r>
          <a:r>
            <a:rPr lang="en-US" sz="3000"/>
            <a:t/>
          </a:r>
          <a:endParaRPr lang="en-US" sz="3000"/>
        </a:p>
      </dgm:t>
    </dgm:pt>
    <dgm:pt modelId="{24D9371C-2787-474E-A690-5A09190A9707}" cxnId="{C1C21806-9650-4C43-995F-6AF5CF2F0B84}" type="parTrans">
      <dgm:prSet/>
      <dgm:spPr/>
      <dgm:t>
        <a:bodyPr/>
        <a:p>
          <a:endParaRPr lang="en-US"/>
        </a:p>
      </dgm:t>
    </dgm:pt>
    <dgm:pt modelId="{39E6AF7E-E529-4319-B552-AB363EF4CE26}" cxnId="{C1C21806-9650-4C43-995F-6AF5CF2F0B84}" type="sibTrans">
      <dgm:prSet/>
      <dgm:spPr/>
      <dgm:t>
        <a:bodyPr/>
        <a:p>
          <a:endParaRPr lang="en-US"/>
        </a:p>
      </dgm:t>
    </dgm:pt>
    <dgm:pt modelId="{D5FB6A06-3991-4223-AD64-C4F7F6F4DF69}" type="pres">
      <dgm:prSet presAssocID="{468FBB7B-694A-47BF-865D-2F44C1051453}" presName="Name0" presStyleCnt="0">
        <dgm:presLayoutVars>
          <dgm:dir/>
          <dgm:animLvl val="lvl"/>
          <dgm:resizeHandles val="exact"/>
        </dgm:presLayoutVars>
      </dgm:prSet>
      <dgm:spPr/>
    </dgm:pt>
    <dgm:pt modelId="{5EB24CCF-928A-4018-A934-89F31F564A83}" type="pres">
      <dgm:prSet presAssocID="{BD5427FF-4EB1-4006-BF7F-42158E0C5129}" presName="composite" presStyleCnt="0"/>
      <dgm:spPr/>
    </dgm:pt>
    <dgm:pt modelId="{5D9704F8-5A95-419F-B794-1E2F82666BDB}" type="pres">
      <dgm:prSet presAssocID="{BD5427FF-4EB1-4006-BF7F-42158E0C5129}" presName="parTx" presStyleLbl="alignNode1" presStyleIdx="0" presStyleCnt="3">
        <dgm:presLayoutVars>
          <dgm:chMax val="0"/>
          <dgm:chPref val="0"/>
          <dgm:bulletEnabled val="1"/>
        </dgm:presLayoutVars>
      </dgm:prSet>
      <dgm:spPr/>
    </dgm:pt>
    <dgm:pt modelId="{C0A6D3D8-DBC2-45B6-8DEF-789A72552BB4}" type="pres">
      <dgm:prSet presAssocID="{BD5427FF-4EB1-4006-BF7F-42158E0C5129}" presName="desTx" presStyleLbl="alignAccFollowNode1" presStyleIdx="0" presStyleCnt="3">
        <dgm:presLayoutVars>
          <dgm:bulletEnabled val="1"/>
        </dgm:presLayoutVars>
      </dgm:prSet>
      <dgm:spPr/>
    </dgm:pt>
    <dgm:pt modelId="{C4F6D2AE-A2A5-43DC-B705-8E8ECE0E1613}" type="pres">
      <dgm:prSet presAssocID="{D47F9812-1256-4E44-A6BE-BEC559BE8FF3}" presName="space" presStyleCnt="0"/>
      <dgm:spPr/>
    </dgm:pt>
    <dgm:pt modelId="{C1832C44-4F6B-4ABA-88DC-7D5A80779E4B}" type="pres">
      <dgm:prSet presAssocID="{FE969E54-0D5D-4815-BDC4-3309E2F7325D}" presName="composite" presStyleCnt="0"/>
      <dgm:spPr/>
    </dgm:pt>
    <dgm:pt modelId="{3E0BA246-3456-471B-AD87-1436FD251DD8}" type="pres">
      <dgm:prSet presAssocID="{FE969E54-0D5D-4815-BDC4-3309E2F7325D}" presName="parTx" presStyleLbl="alignNode1" presStyleIdx="1" presStyleCnt="3">
        <dgm:presLayoutVars>
          <dgm:chMax val="0"/>
          <dgm:chPref val="0"/>
          <dgm:bulletEnabled val="1"/>
        </dgm:presLayoutVars>
      </dgm:prSet>
      <dgm:spPr/>
    </dgm:pt>
    <dgm:pt modelId="{33CF15AD-8A19-4E9A-9BED-239A79CAF737}" type="pres">
      <dgm:prSet presAssocID="{FE969E54-0D5D-4815-BDC4-3309E2F7325D}" presName="desTx" presStyleLbl="alignAccFollowNode1" presStyleIdx="1" presStyleCnt="3">
        <dgm:presLayoutVars>
          <dgm:bulletEnabled val="1"/>
        </dgm:presLayoutVars>
      </dgm:prSet>
      <dgm:spPr/>
    </dgm:pt>
    <dgm:pt modelId="{F4639A07-76C8-4329-80D5-712628979A9A}" type="pres">
      <dgm:prSet presAssocID="{D7D19B67-C01A-45D3-B5C7-B7E1B18A9F62}" presName="space" presStyleCnt="0"/>
      <dgm:spPr/>
    </dgm:pt>
    <dgm:pt modelId="{7F710124-E259-48A5-9895-471DE20AF50E}" type="pres">
      <dgm:prSet presAssocID="{61F0DC84-7FFF-4FDD-9B5D-40960093AE83}" presName="composite" presStyleCnt="0"/>
      <dgm:spPr/>
    </dgm:pt>
    <dgm:pt modelId="{FC453BFD-315B-4968-86FA-B7D3125F3320}" type="pres">
      <dgm:prSet presAssocID="{61F0DC84-7FFF-4FDD-9B5D-40960093AE83}" presName="parTx" presStyleLbl="alignNode1" presStyleIdx="2" presStyleCnt="3">
        <dgm:presLayoutVars>
          <dgm:chMax val="0"/>
          <dgm:chPref val="0"/>
          <dgm:bulletEnabled val="1"/>
        </dgm:presLayoutVars>
      </dgm:prSet>
      <dgm:spPr/>
    </dgm:pt>
    <dgm:pt modelId="{B357C82A-FE93-416B-AFBF-A74F9E99C4E4}" type="pres">
      <dgm:prSet presAssocID="{61F0DC84-7FFF-4FDD-9B5D-40960093AE83}" presName="desTx" presStyleLbl="alignAccFollowNode1" presStyleIdx="2" presStyleCnt="3">
        <dgm:presLayoutVars>
          <dgm:bulletEnabled val="1"/>
        </dgm:presLayoutVars>
      </dgm:prSet>
      <dgm:spPr/>
    </dgm:pt>
  </dgm:ptLst>
  <dgm:cxnLst>
    <dgm:cxn modelId="{050B132E-55AA-4A36-8FD0-DD92AD2681B2}" srcId="{468FBB7B-694A-47BF-865D-2F44C1051453}" destId="{BD5427FF-4EB1-4006-BF7F-42158E0C5129}" srcOrd="0" destOrd="0" parTransId="{A2F6D805-3B53-408A-A2A3-20BC3BF0D242}" sibTransId="{D47F9812-1256-4E44-A6BE-BEC559BE8FF3}"/>
    <dgm:cxn modelId="{55A0D06E-BB9C-4FFF-BE46-9AA04F508A9A}" srcId="{BD5427FF-4EB1-4006-BF7F-42158E0C5129}" destId="{3A7B819B-DBE9-4610-B22A-5573EA6D532D}" srcOrd="0" destOrd="0" parTransId="{DC4BEA23-BF6E-42AD-9BF0-CFBDE86A80F1}" sibTransId="{0BF6ACD3-AE1A-4691-8CBE-DBE77AB8A685}"/>
    <dgm:cxn modelId="{8EDFFFB7-B8CD-4AC9-B4F7-DF75292714FF}" srcId="{468FBB7B-694A-47BF-865D-2F44C1051453}" destId="{FE969E54-0D5D-4815-BDC4-3309E2F7325D}" srcOrd="1" destOrd="0" parTransId="{B5D9FB86-EEBE-488F-B7DE-B7CF5C9166C5}" sibTransId="{D7D19B67-C01A-45D3-B5C7-B7E1B18A9F62}"/>
    <dgm:cxn modelId="{2317E614-1CE5-4921-903A-812FB1241309}" srcId="{FE969E54-0D5D-4815-BDC4-3309E2F7325D}" destId="{35600F67-42C2-4D1B-B072-DC2A36FCB136}" srcOrd="0" destOrd="1" parTransId="{B4BC79E1-FDBA-43D1-A988-1BE8090EDA7A}" sibTransId="{AD46A0AA-C45A-46D2-89AF-28390F99F9D0}"/>
    <dgm:cxn modelId="{94BF5E75-64AD-47F4-B1FD-CAD33CE1049F}" srcId="{468FBB7B-694A-47BF-865D-2F44C1051453}" destId="{61F0DC84-7FFF-4FDD-9B5D-40960093AE83}" srcOrd="2" destOrd="0" parTransId="{2CB3CEFC-83E6-4DB9-B636-5287ACC11553}" sibTransId="{1FAE29ED-22A2-40FA-904A-0706E8542FE7}"/>
    <dgm:cxn modelId="{C1C21806-9650-4C43-995F-6AF5CF2F0B84}" srcId="{61F0DC84-7FFF-4FDD-9B5D-40960093AE83}" destId="{2C0D9F89-7CE9-4195-96AC-FB27D6AA2EF6}" srcOrd="0" destOrd="2" parTransId="{24D9371C-2787-474E-A690-5A09190A9707}" sibTransId="{39E6AF7E-E529-4319-B552-AB363EF4CE26}"/>
    <dgm:cxn modelId="{92586DE7-50CF-4AC2-BD38-01DE766E1A33}" type="presOf" srcId="{468FBB7B-694A-47BF-865D-2F44C1051453}" destId="{D5FB6A06-3991-4223-AD64-C4F7F6F4DF69}" srcOrd="0" destOrd="0" presId="urn:microsoft.com/office/officeart/2005/8/layout/hList1"/>
    <dgm:cxn modelId="{F9C25E7B-6EC9-48B1-9E08-C39F386B78EA}" type="presParOf" srcId="{D5FB6A06-3991-4223-AD64-C4F7F6F4DF69}" destId="{5EB24CCF-928A-4018-A934-89F31F564A83}" srcOrd="0" destOrd="0" presId="urn:microsoft.com/office/officeart/2005/8/layout/hList1"/>
    <dgm:cxn modelId="{06F75485-4B35-4168-8775-456003B00675}" type="presParOf" srcId="{5EB24CCF-928A-4018-A934-89F31F564A83}" destId="{5D9704F8-5A95-419F-B794-1E2F82666BDB}" srcOrd="0" destOrd="0" presId="urn:microsoft.com/office/officeart/2005/8/layout/hList1"/>
    <dgm:cxn modelId="{527F8A44-142F-4BC0-9737-052D38D365B8}" type="presOf" srcId="{BD5427FF-4EB1-4006-BF7F-42158E0C5129}" destId="{5D9704F8-5A95-419F-B794-1E2F82666BDB}" srcOrd="0" destOrd="0" presId="urn:microsoft.com/office/officeart/2005/8/layout/hList1"/>
    <dgm:cxn modelId="{BC770135-DB6A-4B84-8475-1DE3994E409F}" type="presParOf" srcId="{5EB24CCF-928A-4018-A934-89F31F564A83}" destId="{C0A6D3D8-DBC2-45B6-8DEF-789A72552BB4}" srcOrd="1" destOrd="0" presId="urn:microsoft.com/office/officeart/2005/8/layout/hList1"/>
    <dgm:cxn modelId="{639E76A5-7BD2-464C-B897-434842244CE9}" type="presOf" srcId="{3A7B819B-DBE9-4610-B22A-5573EA6D532D}" destId="{C0A6D3D8-DBC2-45B6-8DEF-789A72552BB4}" srcOrd="0" destOrd="0" presId="urn:microsoft.com/office/officeart/2005/8/layout/hList1"/>
    <dgm:cxn modelId="{5880FB80-6C92-43E7-ACD3-E676B7F963FA}" type="presParOf" srcId="{D5FB6A06-3991-4223-AD64-C4F7F6F4DF69}" destId="{C4F6D2AE-A2A5-43DC-B705-8E8ECE0E1613}" srcOrd="1" destOrd="0" presId="urn:microsoft.com/office/officeart/2005/8/layout/hList1"/>
    <dgm:cxn modelId="{D6C8FE1D-E727-435C-A536-7F04779ABC32}" type="presParOf" srcId="{D5FB6A06-3991-4223-AD64-C4F7F6F4DF69}" destId="{C1832C44-4F6B-4ABA-88DC-7D5A80779E4B}" srcOrd="2" destOrd="0" presId="urn:microsoft.com/office/officeart/2005/8/layout/hList1"/>
    <dgm:cxn modelId="{F4BF948A-61F7-4F24-9B95-F133D2394046}" type="presParOf" srcId="{C1832C44-4F6B-4ABA-88DC-7D5A80779E4B}" destId="{3E0BA246-3456-471B-AD87-1436FD251DD8}" srcOrd="0" destOrd="2" presId="urn:microsoft.com/office/officeart/2005/8/layout/hList1"/>
    <dgm:cxn modelId="{D9E411D6-4608-42C8-B431-DDAE30BEDE60}" type="presOf" srcId="{FE969E54-0D5D-4815-BDC4-3309E2F7325D}" destId="{3E0BA246-3456-471B-AD87-1436FD251DD8}" srcOrd="0" destOrd="0" presId="urn:microsoft.com/office/officeart/2005/8/layout/hList1"/>
    <dgm:cxn modelId="{1A49B72B-0997-4ECB-8049-BE9D20F13E90}" type="presParOf" srcId="{C1832C44-4F6B-4ABA-88DC-7D5A80779E4B}" destId="{33CF15AD-8A19-4E9A-9BED-239A79CAF737}" srcOrd="1" destOrd="2" presId="urn:microsoft.com/office/officeart/2005/8/layout/hList1"/>
    <dgm:cxn modelId="{B327A4C3-9D65-4C35-825F-7A6983E50E32}" type="presOf" srcId="{35600F67-42C2-4D1B-B072-DC2A36FCB136}" destId="{33CF15AD-8A19-4E9A-9BED-239A79CAF737}" srcOrd="0" destOrd="0" presId="urn:microsoft.com/office/officeart/2005/8/layout/hList1"/>
    <dgm:cxn modelId="{9112AF64-7CF5-4794-9AB9-BEC2AE57C138}" type="presParOf" srcId="{D5FB6A06-3991-4223-AD64-C4F7F6F4DF69}" destId="{F4639A07-76C8-4329-80D5-712628979A9A}" srcOrd="3" destOrd="0" presId="urn:microsoft.com/office/officeart/2005/8/layout/hList1"/>
    <dgm:cxn modelId="{7D45E96A-A55E-4B7E-85F5-726B17B1B28C}" type="presParOf" srcId="{D5FB6A06-3991-4223-AD64-C4F7F6F4DF69}" destId="{7F710124-E259-48A5-9895-471DE20AF50E}" srcOrd="4" destOrd="0" presId="urn:microsoft.com/office/officeart/2005/8/layout/hList1"/>
    <dgm:cxn modelId="{C91698EE-FE2A-4E9D-B70F-E00319C51C18}" type="presParOf" srcId="{7F710124-E259-48A5-9895-471DE20AF50E}" destId="{FC453BFD-315B-4968-86FA-B7D3125F3320}" srcOrd="0" destOrd="4" presId="urn:microsoft.com/office/officeart/2005/8/layout/hList1"/>
    <dgm:cxn modelId="{EBB756F9-86A1-4845-8A19-4D57B7803850}" type="presOf" srcId="{61F0DC84-7FFF-4FDD-9B5D-40960093AE83}" destId="{FC453BFD-315B-4968-86FA-B7D3125F3320}" srcOrd="0" destOrd="0" presId="urn:microsoft.com/office/officeart/2005/8/layout/hList1"/>
    <dgm:cxn modelId="{254B020A-0FE9-4049-94C6-B94BB1680839}" type="presParOf" srcId="{7F710124-E259-48A5-9895-471DE20AF50E}" destId="{B357C82A-FE93-416B-AFBF-A74F9E99C4E4}" srcOrd="1" destOrd="4" presId="urn:microsoft.com/office/officeart/2005/8/layout/hList1"/>
    <dgm:cxn modelId="{A750735C-514B-4C72-8DAC-E68ACF68F2F5}" type="presOf" srcId="{2C0D9F89-7CE9-4195-96AC-FB27D6AA2EF6}" destId="{B357C82A-FE93-416B-AFBF-A74F9E99C4E4}" srcOrd="0"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68FBB7B-694A-47BF-865D-2F44C1051453}" type="doc">
      <dgm:prSet loTypeId="urn:microsoft.com/office/officeart/2005/8/layout/hList1" loCatId="list" qsTypeId="urn:microsoft.com/office/officeart/2005/8/quickstyle/simple1" qsCatId="simple" csTypeId="urn:microsoft.com/office/officeart/2005/8/colors/accent1_2" csCatId="accent1" phldr="0"/>
      <dgm:spPr/>
      <dgm:t>
        <a:bodyPr/>
        <a:p>
          <a:endParaRPr lang="en-US"/>
        </a:p>
      </dgm:t>
    </dgm:pt>
    <dgm:pt modelId="{BD5427FF-4EB1-4006-BF7F-42158E0C5129}">
      <dgm:prSet phldrT="[Text]" phldr="0" custT="0"/>
      <dgm:spPr/>
      <dgm:t>
        <a:bodyPr vert="horz" wrap="square"/>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a:lnSpc>
              <a:spcPct val="100000"/>
            </a:lnSpc>
            <a:spcBef>
              <a:spcPct val="0"/>
            </a:spcBef>
            <a:spcAft>
              <a:spcPct val="35000"/>
            </a:spcAft>
          </a:pPr>
          <a:r>
            <a:rPr lang="en-US"/>
            <a:t/>
          </a:r>
          <a:r>
            <a:rPr lang="en-US">
              <a:sym typeface="+mn-ea"/>
            </a:rPr>
            <a:t>The Regulation applies</a:t>
          </a:r>
          <a:r>
            <a:rPr lang="en-US"/>
            <a:t/>
          </a:r>
          <a:endParaRPr lang="en-US"/>
        </a:p>
      </dgm:t>
    </dgm:pt>
    <dgm:pt modelId="{A2F6D805-3B53-408A-A2A3-20BC3BF0D242}" cxnId="{6D277468-0395-4510-B536-64763CB0E995}" type="parTrans">
      <dgm:prSet/>
      <dgm:spPr/>
      <dgm:t>
        <a:bodyPr/>
        <a:p>
          <a:endParaRPr lang="en-US"/>
        </a:p>
      </dgm:t>
    </dgm:pt>
    <dgm:pt modelId="{D47F9812-1256-4E44-A6BE-BEC559BE8FF3}" cxnId="{6D277468-0395-4510-B536-64763CB0E995}" type="sibTrans">
      <dgm:prSet/>
      <dgm:spPr/>
      <dgm:t>
        <a:bodyPr/>
        <a:p>
          <a:endParaRPr lang="en-US"/>
        </a:p>
      </dgm:t>
    </dgm:pt>
    <dgm:pt modelId="{3A7B819B-DBE9-4610-B22A-5573EA6D532D}">
      <dgm:prSet phldrT="[Text]" phldr="0" custT="0"/>
      <dgm:spPr/>
      <dgm:t>
        <a:bodyPr vert="horz" wrap="square"/>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pPr>
            <a:lnSpc>
              <a:spcPct val="100000"/>
            </a:lnSpc>
            <a:spcBef>
              <a:spcPct val="0"/>
            </a:spcBef>
            <a:spcAft>
              <a:spcPct val="15000"/>
            </a:spcAft>
          </a:pPr>
          <a:r>
            <a:rPr lang="en-US">
              <a:sym typeface="+mn-ea"/>
            </a:rPr>
            <a:t>to ships above 5 000 gross tonnage in respect of CO</a:t>
          </a:r>
          <a:r>
            <a:rPr lang="en-US" baseline="-25000">
              <a:sym typeface="+mn-ea"/>
            </a:rPr>
            <a:t>2</a:t>
          </a:r>
          <a:r>
            <a:rPr lang="en-US">
              <a:sym typeface="+mn-ea"/>
            </a:rPr>
            <a:t> emissions released during their voyages from their last port of call to a port of call under the jurisdiction of a Member State and from a port of call under the jurisdiction of a Member State to their next port of call, as well as within ports of call under the jurisdiction of a Member State. </a:t>
          </a:r>
          <a:r>
            <a:rPr lang="en-US"/>
            <a:t/>
          </a:r>
          <a:r>
            <a:rPr lang="en-US"/>
            <a:t/>
          </a:r>
          <a:endParaRPr lang="en-US"/>
        </a:p>
      </dgm:t>
    </dgm:pt>
    <dgm:pt modelId="{DC4BEA23-BF6E-42AD-9BF0-CFBDE86A80F1}" cxnId="{C1A1D50F-D097-4156-828D-58C862B9116A}" type="parTrans">
      <dgm:prSet/>
      <dgm:spPr/>
      <dgm:t>
        <a:bodyPr/>
        <a:p>
          <a:endParaRPr lang="en-US"/>
        </a:p>
      </dgm:t>
    </dgm:pt>
    <dgm:pt modelId="{0BF6ACD3-AE1A-4691-8CBE-DBE77AB8A685}" cxnId="{C1A1D50F-D097-4156-828D-58C862B9116A}" type="sibTrans">
      <dgm:prSet/>
      <dgm:spPr/>
      <dgm:t>
        <a:bodyPr/>
        <a:p>
          <a:endParaRPr lang="en-US"/>
        </a:p>
      </dgm:t>
    </dgm:pt>
    <dgm:pt modelId="{FE969E54-0D5D-4815-BDC4-3309E2F7325D}">
      <dgm:prSet phldrT="[Text]" phldr="0" custT="0"/>
      <dgm:spPr/>
      <dgm:t>
        <a:bodyPr vert="horz" wrap="square"/>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a:lnSpc>
              <a:spcPct val="100000"/>
            </a:lnSpc>
            <a:spcBef>
              <a:spcPct val="0"/>
            </a:spcBef>
            <a:spcAft>
              <a:spcPct val="35000"/>
            </a:spcAft>
          </a:pPr>
          <a:r>
            <a:rPr lang="en-US">
              <a:sym typeface="+mn-ea"/>
            </a:rPr>
            <a:t>The Regulation does not apply</a:t>
          </a:r>
          <a:r>
            <a:rPr lang="en-US"/>
            <a:t/>
          </a:r>
          <a:endParaRPr lang="en-US"/>
        </a:p>
      </dgm:t>
    </dgm:pt>
    <dgm:pt modelId="{B5D9FB86-EEBE-488F-B7DE-B7CF5C9166C5}" cxnId="{C1F69D4E-D691-4078-AD0C-FE52CAAD0243}" type="parTrans">
      <dgm:prSet/>
      <dgm:spPr/>
      <dgm:t>
        <a:bodyPr/>
        <a:p>
          <a:endParaRPr lang="en-US"/>
        </a:p>
      </dgm:t>
    </dgm:pt>
    <dgm:pt modelId="{D7D19B67-C01A-45D3-B5C7-B7E1B18A9F62}" cxnId="{C1F69D4E-D691-4078-AD0C-FE52CAAD0243}" type="sibTrans">
      <dgm:prSet/>
      <dgm:spPr/>
      <dgm:t>
        <a:bodyPr/>
        <a:p>
          <a:endParaRPr lang="en-US"/>
        </a:p>
      </dgm:t>
    </dgm:pt>
    <dgm:pt modelId="{35600F67-42C2-4D1B-B072-DC2A36FCB136}">
      <dgm:prSet phldrT="[Text]" phldr="0" custT="0"/>
      <dgm:spPr/>
      <dgm:t>
        <a:bodyPr vert="horz" wrap="square"/>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pPr>
            <a:lnSpc>
              <a:spcPct val="100000"/>
            </a:lnSpc>
            <a:spcBef>
              <a:spcPct val="0"/>
            </a:spcBef>
            <a:spcAft>
              <a:spcPct val="15000"/>
            </a:spcAft>
          </a:pPr>
          <a:r>
            <a:rPr lang="en-US">
              <a:sym typeface="+mn-ea"/>
            </a:rPr>
            <a:t>to warships, naval auxiliaries, fish-catching or fish-processing ships, wooden ships of a primitive build, ships not propelled by mechanical means, or government ships used for non-commercial purposes. </a:t>
          </a:r>
          <a:r>
            <a:rPr lang="en-US"/>
            <a:t/>
          </a:r>
          <a:endParaRPr lang="en-US"/>
        </a:p>
      </dgm:t>
    </dgm:pt>
    <dgm:pt modelId="{B4BC79E1-FDBA-43D1-A988-1BE8090EDA7A}" cxnId="{72DBC168-94BA-4625-86DF-EE9EDAFB8873}" type="parTrans">
      <dgm:prSet/>
      <dgm:spPr/>
      <dgm:t>
        <a:bodyPr/>
        <a:p>
          <a:endParaRPr lang="en-US"/>
        </a:p>
      </dgm:t>
    </dgm:pt>
    <dgm:pt modelId="{AD46A0AA-C45A-46D2-89AF-28390F99F9D0}" cxnId="{72DBC168-94BA-4625-86DF-EE9EDAFB8873}" type="sibTrans">
      <dgm:prSet/>
      <dgm:spPr/>
      <dgm:t>
        <a:bodyPr/>
        <a:p>
          <a:endParaRPr lang="en-US"/>
        </a:p>
      </dgm:t>
    </dgm:pt>
    <dgm:pt modelId="{D5FB6A06-3991-4223-AD64-C4F7F6F4DF69}" type="pres">
      <dgm:prSet presAssocID="{468FBB7B-694A-47BF-865D-2F44C1051453}" presName="Name0" presStyleCnt="0">
        <dgm:presLayoutVars>
          <dgm:dir/>
          <dgm:animLvl val="lvl"/>
          <dgm:resizeHandles val="exact"/>
        </dgm:presLayoutVars>
      </dgm:prSet>
      <dgm:spPr/>
    </dgm:pt>
    <dgm:pt modelId="{5EB24CCF-928A-4018-A934-89F31F564A83}" type="pres">
      <dgm:prSet presAssocID="{BD5427FF-4EB1-4006-BF7F-42158E0C5129}" presName="composite" presStyleCnt="0"/>
      <dgm:spPr/>
    </dgm:pt>
    <dgm:pt modelId="{5D9704F8-5A95-419F-B794-1E2F82666BDB}" type="pres">
      <dgm:prSet presAssocID="{BD5427FF-4EB1-4006-BF7F-42158E0C5129}" presName="parTx" presStyleLbl="alignNode1" presStyleIdx="0" presStyleCnt="2">
        <dgm:presLayoutVars>
          <dgm:chMax val="0"/>
          <dgm:chPref val="0"/>
          <dgm:bulletEnabled val="1"/>
        </dgm:presLayoutVars>
      </dgm:prSet>
      <dgm:spPr/>
    </dgm:pt>
    <dgm:pt modelId="{C0A6D3D8-DBC2-45B6-8DEF-789A72552BB4}" type="pres">
      <dgm:prSet presAssocID="{BD5427FF-4EB1-4006-BF7F-42158E0C5129}" presName="desTx" presStyleLbl="alignAccFollowNode1" presStyleIdx="0" presStyleCnt="2">
        <dgm:presLayoutVars>
          <dgm:bulletEnabled val="1"/>
        </dgm:presLayoutVars>
      </dgm:prSet>
      <dgm:spPr/>
    </dgm:pt>
    <dgm:pt modelId="{C4F6D2AE-A2A5-43DC-B705-8E8ECE0E1613}" type="pres">
      <dgm:prSet presAssocID="{D47F9812-1256-4E44-A6BE-BEC559BE8FF3}" presName="space" presStyleCnt="0"/>
      <dgm:spPr/>
    </dgm:pt>
    <dgm:pt modelId="{C1832C44-4F6B-4ABA-88DC-7D5A80779E4B}" type="pres">
      <dgm:prSet presAssocID="{FE969E54-0D5D-4815-BDC4-3309E2F7325D}" presName="composite" presStyleCnt="0"/>
      <dgm:spPr/>
    </dgm:pt>
    <dgm:pt modelId="{3E0BA246-3456-471B-AD87-1436FD251DD8}" type="pres">
      <dgm:prSet presAssocID="{FE969E54-0D5D-4815-BDC4-3309E2F7325D}" presName="parTx" presStyleLbl="alignNode1" presStyleIdx="1" presStyleCnt="2">
        <dgm:presLayoutVars>
          <dgm:chMax val="0"/>
          <dgm:chPref val="0"/>
          <dgm:bulletEnabled val="1"/>
        </dgm:presLayoutVars>
      </dgm:prSet>
      <dgm:spPr/>
    </dgm:pt>
    <dgm:pt modelId="{33CF15AD-8A19-4E9A-9BED-239A79CAF737}" type="pres">
      <dgm:prSet presAssocID="{FE969E54-0D5D-4815-BDC4-3309E2F7325D}" presName="desTx" presStyleLbl="alignAccFollowNode1" presStyleIdx="1" presStyleCnt="2">
        <dgm:presLayoutVars>
          <dgm:bulletEnabled val="1"/>
        </dgm:presLayoutVars>
      </dgm:prSet>
      <dgm:spPr/>
    </dgm:pt>
  </dgm:ptLst>
  <dgm:cxnLst>
    <dgm:cxn modelId="{6D277468-0395-4510-B536-64763CB0E995}" srcId="{468FBB7B-694A-47BF-865D-2F44C1051453}" destId="{BD5427FF-4EB1-4006-BF7F-42158E0C5129}" srcOrd="0" destOrd="0" parTransId="{A2F6D805-3B53-408A-A2A3-20BC3BF0D242}" sibTransId="{D47F9812-1256-4E44-A6BE-BEC559BE8FF3}"/>
    <dgm:cxn modelId="{C1A1D50F-D097-4156-828D-58C862B9116A}" srcId="{BD5427FF-4EB1-4006-BF7F-42158E0C5129}" destId="{3A7B819B-DBE9-4610-B22A-5573EA6D532D}" srcOrd="0" destOrd="0" parTransId="{DC4BEA23-BF6E-42AD-9BF0-CFBDE86A80F1}" sibTransId="{0BF6ACD3-AE1A-4691-8CBE-DBE77AB8A685}"/>
    <dgm:cxn modelId="{C1F69D4E-D691-4078-AD0C-FE52CAAD0243}" srcId="{468FBB7B-694A-47BF-865D-2F44C1051453}" destId="{FE969E54-0D5D-4815-BDC4-3309E2F7325D}" srcOrd="1" destOrd="0" parTransId="{B5D9FB86-EEBE-488F-B7DE-B7CF5C9166C5}" sibTransId="{D7D19B67-C01A-45D3-B5C7-B7E1B18A9F62}"/>
    <dgm:cxn modelId="{72DBC168-94BA-4625-86DF-EE9EDAFB8873}" srcId="{FE969E54-0D5D-4815-BDC4-3309E2F7325D}" destId="{35600F67-42C2-4D1B-B072-DC2A36FCB136}" srcOrd="0" destOrd="1" parTransId="{B4BC79E1-FDBA-43D1-A988-1BE8090EDA7A}" sibTransId="{AD46A0AA-C45A-46D2-89AF-28390F99F9D0}"/>
    <dgm:cxn modelId="{65FE2CBC-5054-461F-BFDA-E408F545BBF3}" type="presOf" srcId="{468FBB7B-694A-47BF-865D-2F44C1051453}" destId="{D5FB6A06-3991-4223-AD64-C4F7F6F4DF69}" srcOrd="0" destOrd="0" presId="urn:microsoft.com/office/officeart/2005/8/layout/hList1"/>
    <dgm:cxn modelId="{D3D0C5B6-2DA0-4776-A019-6067F3E4D21A}" type="presParOf" srcId="{D5FB6A06-3991-4223-AD64-C4F7F6F4DF69}" destId="{5EB24CCF-928A-4018-A934-89F31F564A83}" srcOrd="0" destOrd="0" presId="urn:microsoft.com/office/officeart/2005/8/layout/hList1"/>
    <dgm:cxn modelId="{17FF1EE0-62BD-4F84-9A35-3395DBE3237B}" type="presParOf" srcId="{5EB24CCF-928A-4018-A934-89F31F564A83}" destId="{5D9704F8-5A95-419F-B794-1E2F82666BDB}" srcOrd="0" destOrd="0" presId="urn:microsoft.com/office/officeart/2005/8/layout/hList1"/>
    <dgm:cxn modelId="{1CDCC486-5F4E-458B-AA96-AD3742D94ED3}" type="presOf" srcId="{BD5427FF-4EB1-4006-BF7F-42158E0C5129}" destId="{5D9704F8-5A95-419F-B794-1E2F82666BDB}" srcOrd="0" destOrd="0" presId="urn:microsoft.com/office/officeart/2005/8/layout/hList1"/>
    <dgm:cxn modelId="{7FD74844-8717-4C38-B996-15F00F4D6391}" type="presParOf" srcId="{5EB24CCF-928A-4018-A934-89F31F564A83}" destId="{C0A6D3D8-DBC2-45B6-8DEF-789A72552BB4}" srcOrd="1" destOrd="0" presId="urn:microsoft.com/office/officeart/2005/8/layout/hList1"/>
    <dgm:cxn modelId="{C256BD0D-1412-4E73-BBA3-9A9CB8029E68}" type="presOf" srcId="{3A7B819B-DBE9-4610-B22A-5573EA6D532D}" destId="{C0A6D3D8-DBC2-45B6-8DEF-789A72552BB4}" srcOrd="0" destOrd="0" presId="urn:microsoft.com/office/officeart/2005/8/layout/hList1"/>
    <dgm:cxn modelId="{560BEB14-A277-4129-947D-08F7FF78C45F}" type="presParOf" srcId="{D5FB6A06-3991-4223-AD64-C4F7F6F4DF69}" destId="{C4F6D2AE-A2A5-43DC-B705-8E8ECE0E1613}" srcOrd="1" destOrd="0" presId="urn:microsoft.com/office/officeart/2005/8/layout/hList1"/>
    <dgm:cxn modelId="{DA148FB4-B8BF-4C68-8072-89EF8D9CF4B0}" type="presParOf" srcId="{D5FB6A06-3991-4223-AD64-C4F7F6F4DF69}" destId="{C1832C44-4F6B-4ABA-88DC-7D5A80779E4B}" srcOrd="2" destOrd="0" presId="urn:microsoft.com/office/officeart/2005/8/layout/hList1"/>
    <dgm:cxn modelId="{BDDF8B8C-04D6-4193-923D-3683BF1F2420}" type="presParOf" srcId="{C1832C44-4F6B-4ABA-88DC-7D5A80779E4B}" destId="{3E0BA246-3456-471B-AD87-1436FD251DD8}" srcOrd="0" destOrd="2" presId="urn:microsoft.com/office/officeart/2005/8/layout/hList1"/>
    <dgm:cxn modelId="{BC8F5F40-0558-4FC9-83EE-553E267498F4}" type="presOf" srcId="{FE969E54-0D5D-4815-BDC4-3309E2F7325D}" destId="{3E0BA246-3456-471B-AD87-1436FD251DD8}" srcOrd="0" destOrd="0" presId="urn:microsoft.com/office/officeart/2005/8/layout/hList1"/>
    <dgm:cxn modelId="{30E14472-8098-45DF-80C4-03315063BB84}" type="presParOf" srcId="{C1832C44-4F6B-4ABA-88DC-7D5A80779E4B}" destId="{33CF15AD-8A19-4E9A-9BED-239A79CAF737}" srcOrd="1" destOrd="2" presId="urn:microsoft.com/office/officeart/2005/8/layout/hList1"/>
    <dgm:cxn modelId="{33E8B4C9-29F7-4E83-9D78-C8574C82FCE2}" type="presOf" srcId="{35600F67-42C2-4D1B-B072-DC2A36FCB136}" destId="{33CF15AD-8A19-4E9A-9BED-239A79CAF737}" srcOrd="0"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CB2E4C7-2DBC-45BC-B933-FAAF417E8C6B}" type="doc">
      <dgm:prSet loTypeId="urn:microsoft.com/office/officeart/2005/8/layout/hList6" loCatId="list" qsTypeId="urn:microsoft.com/office/officeart/2005/8/quickstyle/simple1" qsCatId="simple" csTypeId="urn:microsoft.com/office/officeart/2005/8/colors/accent1_2" csCatId="accent1" phldr="0"/>
      <dgm:spPr/>
      <dgm:t>
        <a:bodyPr/>
        <a:p>
          <a:endParaRPr lang="en-US"/>
        </a:p>
      </dgm:t>
    </dgm:pt>
    <dgm:pt modelId="{DA8A2D07-F387-4404-9FCB-397A6A028210}">
      <dgm:prSet phldrT="[Text]" phldr="0" custT="1"/>
      <dgm:spPr/>
      <dgm:t>
        <a:bodyPr vert="horz" wrap="square"/>
        <a:lstStyle>
          <a:lvl1pPr algn="ctr">
            <a:defRPr sz="18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algn="l">
            <a:lnSpc>
              <a:spcPct val="100000"/>
            </a:lnSpc>
            <a:spcBef>
              <a:spcPct val="0"/>
            </a:spcBef>
            <a:spcAft>
              <a:spcPct val="35000"/>
            </a:spcAft>
          </a:pPr>
          <a:r>
            <a:rPr lang="en-US" sz="1800"/>
            <a:t>(a) the identification and type of the ship, including its name, its IMO identification number, its port of registry or home port, and the name of the shipowner;</a:t>
          </a:r>
          <a:endParaRPr lang="en-US" sz="1800"/>
        </a:p>
        <a:p>
          <a:pPr algn="l">
            <a:lnSpc>
              <a:spcPct val="100000"/>
            </a:lnSpc>
            <a:spcBef>
              <a:spcPct val="0"/>
            </a:spcBef>
            <a:spcAft>
              <a:spcPct val="35000"/>
            </a:spcAft>
          </a:pPr>
          <a:r>
            <a:rPr lang="en-US" sz="1800"/>
            <a:t>(b) the name of the company and the address, telephone and e-mail details of a contact person;</a:t>
          </a:r>
          <a:r>
            <a:rPr lang="en-US" sz="1800"/>
            <a:t/>
          </a:r>
          <a:endParaRPr lang="en-US" sz="1800"/>
        </a:p>
      </dgm:t>
    </dgm:pt>
    <dgm:pt modelId="{6834AA20-CCB2-4B69-B573-CB4D31C014E6}" cxnId="{653DB8C2-16F3-4FEA-985E-0B1BD93C684C}" type="parTrans">
      <dgm:prSet/>
      <dgm:spPr/>
      <dgm:t>
        <a:bodyPr/>
        <a:p>
          <a:endParaRPr lang="en-US"/>
        </a:p>
      </dgm:t>
    </dgm:pt>
    <dgm:pt modelId="{8755279E-20A5-4AEE-BDD2-C54EFA6328A6}" cxnId="{653DB8C2-16F3-4FEA-985E-0B1BD93C684C}" type="sibTrans">
      <dgm:prSet/>
      <dgm:spPr/>
      <dgm:t>
        <a:bodyPr/>
        <a:p>
          <a:endParaRPr lang="en-US"/>
        </a:p>
      </dgm:t>
    </dgm:pt>
    <dgm:pt modelId="{D7AF1C1D-144B-4B25-A777-792381B7ED5B}">
      <dgm:prSet phldrT="[Text]" phldr="0" custT="0"/>
      <dgm:spPr/>
      <dgm:t>
        <a:bodyPr vert="horz" wrap="square"/>
        <a:lstStyle>
          <a:lvl1pPr algn="ctr">
            <a:defRPr sz="18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algn="l">
            <a:lnSpc>
              <a:spcPct val="100000"/>
            </a:lnSpc>
            <a:spcBef>
              <a:spcPct val="0"/>
            </a:spcBef>
            <a:spcAft>
              <a:spcPct val="35000"/>
            </a:spcAft>
          </a:pPr>
          <a:r>
            <a:rPr lang="en-US"/>
            <a:t>(c) a description of the following CO</a:t>
          </a:r>
          <a:r>
            <a:rPr lang="en-US" baseline="-25000"/>
            <a:t>2</a:t>
          </a:r>
          <a:r>
            <a:rPr lang="en-US"/>
            <a:t> emission sources on board the ship: main engines, auxiliary engines, gas turbines, boilers and inert gas generators, and the fuel types used;</a:t>
          </a:r>
          <a:endParaRPr lang="en-US"/>
        </a:p>
        <a:p>
          <a:pPr algn="l">
            <a:lnSpc>
              <a:spcPct val="100000"/>
            </a:lnSpc>
            <a:spcBef>
              <a:spcPct val="0"/>
            </a:spcBef>
            <a:spcAft>
              <a:spcPct val="35000"/>
            </a:spcAft>
          </a:pPr>
          <a:r>
            <a:rPr lang="en-US"/>
            <a:t>(d) a description of the procedures, systems and responsibilities used to update the list of CO</a:t>
          </a:r>
          <a:r>
            <a:rPr lang="en-US" baseline="-25000"/>
            <a:t>2</a:t>
          </a:r>
          <a:r>
            <a:rPr lang="en-US"/>
            <a:t> emission sources over the reporting period;</a:t>
          </a:r>
          <a:endParaRPr lang="en-US"/>
        </a:p>
      </dgm:t>
    </dgm:pt>
    <dgm:pt modelId="{24B9E243-8415-4A77-8486-6B84ADEA7DB0}" cxnId="{DE044A09-1E53-4FD3-BF23-FFA7CB3A49FB}" type="parTrans">
      <dgm:prSet/>
      <dgm:spPr/>
      <dgm:t>
        <a:bodyPr/>
        <a:p>
          <a:endParaRPr lang="en-US"/>
        </a:p>
      </dgm:t>
    </dgm:pt>
    <dgm:pt modelId="{B5AE4F68-C44C-4384-AF42-66197C13C64E}" cxnId="{DE044A09-1E53-4FD3-BF23-FFA7CB3A49FB}" type="sibTrans">
      <dgm:prSet/>
      <dgm:spPr/>
      <dgm:t>
        <a:bodyPr/>
        <a:p>
          <a:endParaRPr lang="en-US"/>
        </a:p>
      </dgm:t>
    </dgm:pt>
    <dgm:pt modelId="{07FA4ADD-8D96-4B06-AE7F-902B878DD8B1}">
      <dgm:prSet phldrT="[Text]" phldr="0" custT="0"/>
      <dgm:spPr/>
      <dgm:t>
        <a:bodyPr vert="horz" wrap="square"/>
        <a:lstStyle>
          <a:lvl1pPr algn="ctr">
            <a:defRPr sz="18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algn="l">
            <a:lnSpc>
              <a:spcPct val="100000"/>
            </a:lnSpc>
            <a:spcBef>
              <a:spcPct val="0"/>
            </a:spcBef>
            <a:spcAft>
              <a:spcPct val="35000"/>
            </a:spcAft>
          </a:pPr>
          <a:r>
            <a:rPr lang="en-US"/>
            <a:t>(e) a description of the procedures used to monitor the completeness of the list of voyages;</a:t>
          </a:r>
          <a:endParaRPr lang="en-US"/>
        </a:p>
        <a:p>
          <a:pPr algn="l">
            <a:lnSpc>
              <a:spcPct val="100000"/>
            </a:lnSpc>
            <a:spcBef>
              <a:spcPct val="0"/>
            </a:spcBef>
            <a:spcAft>
              <a:spcPct val="35000"/>
            </a:spcAft>
          </a:pPr>
          <a:r>
            <a:rPr lang="en-US"/>
            <a:t>(f) a description of the procedures for monitoring the fuel consumption of the ship, </a:t>
          </a:r>
          <a:endParaRPr lang="en-US"/>
        </a:p>
        <a:p>
          <a:pPr algn="l">
            <a:lnSpc>
              <a:spcPct val="100000"/>
            </a:lnSpc>
            <a:spcBef>
              <a:spcPct val="0"/>
            </a:spcBef>
            <a:spcAft>
              <a:spcPct val="35000"/>
            </a:spcAft>
          </a:pPr>
          <a:r>
            <a:rPr lang="en-US"/>
            <a:t>(g) single emission factors used for each fuel type</a:t>
          </a:r>
          <a:endParaRPr lang="en-US"/>
        </a:p>
      </dgm:t>
    </dgm:pt>
    <dgm:pt modelId="{A8B4A2D4-51F6-4657-92F3-DB580AE5F569}" cxnId="{85DEE704-8DE6-4BF9-8A98-3E3832A4A972}" type="parTrans">
      <dgm:prSet/>
      <dgm:spPr/>
      <dgm:t>
        <a:bodyPr/>
        <a:p>
          <a:endParaRPr lang="en-US"/>
        </a:p>
      </dgm:t>
    </dgm:pt>
    <dgm:pt modelId="{33BF6C47-5256-4D8E-874B-728742A8CEC4}" cxnId="{85DEE704-8DE6-4BF9-8A98-3E3832A4A972}" type="sibTrans">
      <dgm:prSet/>
      <dgm:spPr/>
      <dgm:t>
        <a:bodyPr/>
        <a:p>
          <a:endParaRPr lang="en-US"/>
        </a:p>
      </dgm:t>
    </dgm:pt>
    <dgm:pt modelId="{DE36D10E-86CD-4C6D-B150-31E525EF527D}" type="pres">
      <dgm:prSet presAssocID="{ACB2E4C7-2DBC-45BC-B933-FAAF417E8C6B}" presName="Name0" presStyleCnt="0">
        <dgm:presLayoutVars>
          <dgm:dir/>
          <dgm:resizeHandles val="exact"/>
        </dgm:presLayoutVars>
      </dgm:prSet>
      <dgm:spPr/>
    </dgm:pt>
    <dgm:pt modelId="{E561ED5B-86C5-4F33-9AFB-CF29287F5ADA}" type="pres">
      <dgm:prSet presAssocID="{DA8A2D07-F387-4404-9FCB-397A6A028210}" presName="node" presStyleLbl="node1" presStyleIdx="0" presStyleCnt="3">
        <dgm:presLayoutVars>
          <dgm:bulletEnabled val="1"/>
        </dgm:presLayoutVars>
      </dgm:prSet>
      <dgm:spPr/>
    </dgm:pt>
    <dgm:pt modelId="{2AE1D4D4-A63C-4622-84B0-74ED38324CB1}" type="pres">
      <dgm:prSet presAssocID="{8755279E-20A5-4AEE-BDD2-C54EFA6328A6}" presName="sibTrans" presStyleCnt="0"/>
      <dgm:spPr/>
    </dgm:pt>
    <dgm:pt modelId="{CB90536C-45AA-4FBE-BCAF-99890DDD97C8}" type="pres">
      <dgm:prSet presAssocID="{D7AF1C1D-144B-4B25-A777-792381B7ED5B}" presName="node" presStyleLbl="node1" presStyleIdx="1" presStyleCnt="3">
        <dgm:presLayoutVars>
          <dgm:bulletEnabled val="1"/>
        </dgm:presLayoutVars>
      </dgm:prSet>
      <dgm:spPr/>
    </dgm:pt>
    <dgm:pt modelId="{155DCBB0-73F9-4F8F-A361-B90F0294764B}" type="pres">
      <dgm:prSet presAssocID="{B5AE4F68-C44C-4384-AF42-66197C13C64E}" presName="sibTrans" presStyleCnt="0"/>
      <dgm:spPr/>
    </dgm:pt>
    <dgm:pt modelId="{35A89FA7-451D-44F0-A02E-1277ECD1BBE6}" type="pres">
      <dgm:prSet presAssocID="{07FA4ADD-8D96-4B06-AE7F-902B878DD8B1}" presName="node" presStyleLbl="node1" presStyleIdx="2" presStyleCnt="3">
        <dgm:presLayoutVars>
          <dgm:bulletEnabled val="1"/>
        </dgm:presLayoutVars>
      </dgm:prSet>
      <dgm:spPr/>
    </dgm:pt>
  </dgm:ptLst>
  <dgm:cxnLst>
    <dgm:cxn modelId="{653DB8C2-16F3-4FEA-985E-0B1BD93C684C}" srcId="{ACB2E4C7-2DBC-45BC-B933-FAAF417E8C6B}" destId="{DA8A2D07-F387-4404-9FCB-397A6A028210}" srcOrd="0" destOrd="0" parTransId="{6834AA20-CCB2-4B69-B573-CB4D31C014E6}" sibTransId="{8755279E-20A5-4AEE-BDD2-C54EFA6328A6}"/>
    <dgm:cxn modelId="{DE044A09-1E53-4FD3-BF23-FFA7CB3A49FB}" srcId="{ACB2E4C7-2DBC-45BC-B933-FAAF417E8C6B}" destId="{D7AF1C1D-144B-4B25-A777-792381B7ED5B}" srcOrd="1" destOrd="0" parTransId="{24B9E243-8415-4A77-8486-6B84ADEA7DB0}" sibTransId="{B5AE4F68-C44C-4384-AF42-66197C13C64E}"/>
    <dgm:cxn modelId="{85DEE704-8DE6-4BF9-8A98-3E3832A4A972}" srcId="{ACB2E4C7-2DBC-45BC-B933-FAAF417E8C6B}" destId="{07FA4ADD-8D96-4B06-AE7F-902B878DD8B1}" srcOrd="2" destOrd="0" parTransId="{A8B4A2D4-51F6-4657-92F3-DB580AE5F569}" sibTransId="{33BF6C47-5256-4D8E-874B-728742A8CEC4}"/>
    <dgm:cxn modelId="{1416642D-4F60-49E5-996F-A62D024929CB}" type="presOf" srcId="{ACB2E4C7-2DBC-45BC-B933-FAAF417E8C6B}" destId="{DE36D10E-86CD-4C6D-B150-31E525EF527D}" srcOrd="0" destOrd="0" presId="urn:microsoft.com/office/officeart/2005/8/layout/hList6"/>
    <dgm:cxn modelId="{6828FE2B-E005-4088-8053-5914C6385F4E}" type="presParOf" srcId="{DE36D10E-86CD-4C6D-B150-31E525EF527D}" destId="{E561ED5B-86C5-4F33-9AFB-CF29287F5ADA}" srcOrd="0" destOrd="0" presId="urn:microsoft.com/office/officeart/2005/8/layout/hList6"/>
    <dgm:cxn modelId="{BD016A66-BE94-4AB7-A311-2C0AA25931C1}" type="presOf" srcId="{DA8A2D07-F387-4404-9FCB-397A6A028210}" destId="{E561ED5B-86C5-4F33-9AFB-CF29287F5ADA}" srcOrd="0" destOrd="0" presId="urn:microsoft.com/office/officeart/2005/8/layout/hList6"/>
    <dgm:cxn modelId="{9BD89BF8-F891-49DC-B21B-0E3BBE4F9345}" type="presParOf" srcId="{DE36D10E-86CD-4C6D-B150-31E525EF527D}" destId="{2AE1D4D4-A63C-4622-84B0-74ED38324CB1}" srcOrd="1" destOrd="0" presId="urn:microsoft.com/office/officeart/2005/8/layout/hList6"/>
    <dgm:cxn modelId="{5879A15C-5BB0-42D6-88B1-2E6299032B1A}" type="presParOf" srcId="{DE36D10E-86CD-4C6D-B150-31E525EF527D}" destId="{CB90536C-45AA-4FBE-BCAF-99890DDD97C8}" srcOrd="2" destOrd="0" presId="urn:microsoft.com/office/officeart/2005/8/layout/hList6"/>
    <dgm:cxn modelId="{C01B8CCA-6DFD-43F3-BFA9-87369EC91F89}" type="presOf" srcId="{D7AF1C1D-144B-4B25-A777-792381B7ED5B}" destId="{CB90536C-45AA-4FBE-BCAF-99890DDD97C8}" srcOrd="0" destOrd="0" presId="urn:microsoft.com/office/officeart/2005/8/layout/hList6"/>
    <dgm:cxn modelId="{361A41FD-D10F-4B8C-B7C2-3EF4DA784C28}" type="presParOf" srcId="{DE36D10E-86CD-4C6D-B150-31E525EF527D}" destId="{155DCBB0-73F9-4F8F-A361-B90F0294764B}" srcOrd="3" destOrd="0" presId="urn:microsoft.com/office/officeart/2005/8/layout/hList6"/>
    <dgm:cxn modelId="{F42564C4-F01A-48CE-BB44-F78CB8ED2505}" type="presParOf" srcId="{DE36D10E-86CD-4C6D-B150-31E525EF527D}" destId="{35A89FA7-451D-44F0-A02E-1277ECD1BBE6}" srcOrd="4" destOrd="0" presId="urn:microsoft.com/office/officeart/2005/8/layout/hList6"/>
    <dgm:cxn modelId="{D51D1925-9EC0-454A-A482-C0080F078E79}" type="presOf" srcId="{07FA4ADD-8D96-4B06-AE7F-902B878DD8B1}" destId="{35A89FA7-451D-44F0-A02E-1277ECD1BBE6}"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CB2E4C7-2DBC-45BC-B933-FAAF417E8C6B}" type="doc">
      <dgm:prSet loTypeId="urn:microsoft.com/office/officeart/2005/8/layout/hList6" loCatId="list" qsTypeId="urn:microsoft.com/office/officeart/2005/8/quickstyle/simple1" qsCatId="simple" csTypeId="urn:microsoft.com/office/officeart/2005/8/colors/accent1_2" csCatId="accent1" phldr="0"/>
      <dgm:spPr/>
      <dgm:t>
        <a:bodyPr/>
        <a:p>
          <a:endParaRPr lang="en-US"/>
        </a:p>
      </dgm:t>
    </dgm:pt>
    <dgm:pt modelId="{DA8A2D07-F387-4404-9FCB-397A6A028210}">
      <dgm:prSet phldrT="[Text]"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gn="l">
            <a:lnSpc>
              <a:spcPct val="100000"/>
            </a:lnSpc>
            <a:spcBef>
              <a:spcPct val="0"/>
            </a:spcBef>
            <a:spcAft>
              <a:spcPct val="35000"/>
            </a:spcAft>
          </a:pPr>
          <a:r>
            <a:rPr lang="en-US" sz="1800"/>
            <a:t>(h) a description of the procedures used for determining activity data per voyage, including:</a:t>
          </a:r>
          <a:endParaRPr lang="en-US" sz="1800"/>
        </a:p>
        <a:p>
          <a:pPr algn="l">
            <a:lnSpc>
              <a:spcPct val="100000"/>
            </a:lnSpc>
            <a:spcBef>
              <a:spcPct val="0"/>
            </a:spcBef>
            <a:spcAft>
              <a:spcPct val="35000"/>
            </a:spcAft>
          </a:pPr>
          <a:r>
            <a:rPr lang="en-US" sz="1600"/>
            <a:t>(i)  the procedures, responsibilities and data sources for determining and recording the distance,</a:t>
          </a:r>
          <a:endParaRPr lang="en-US" sz="1600"/>
        </a:p>
        <a:p>
          <a:pPr algn="l">
            <a:lnSpc>
              <a:spcPct val="100000"/>
            </a:lnSpc>
            <a:spcBef>
              <a:spcPct val="0"/>
            </a:spcBef>
            <a:spcAft>
              <a:spcPct val="35000"/>
            </a:spcAft>
          </a:pPr>
          <a:r>
            <a:rPr lang="en-US" sz="1800"/>
            <a:t/>
          </a:r>
          <a:endParaRPr lang="en-US" sz="1800"/>
        </a:p>
      </dgm:t>
    </dgm:pt>
    <dgm:pt modelId="{6834AA20-CCB2-4B69-B573-CB4D31C014E6}" cxnId="{CB892EF7-5D51-4720-B5B8-44EF169B0B55}" type="parTrans">
      <dgm:prSet/>
      <dgm:spPr/>
      <dgm:t>
        <a:bodyPr/>
        <a:p>
          <a:endParaRPr lang="en-US"/>
        </a:p>
      </dgm:t>
    </dgm:pt>
    <dgm:pt modelId="{8755279E-20A5-4AEE-BDD2-C54EFA6328A6}" cxnId="{CB892EF7-5D51-4720-B5B8-44EF169B0B55}" type="sibTrans">
      <dgm:prSet/>
      <dgm:spPr/>
      <dgm:t>
        <a:bodyPr/>
        <a:p>
          <a:endParaRPr lang="en-US"/>
        </a:p>
      </dgm:t>
    </dgm:pt>
    <dgm:pt modelId="{D7AF1C1D-144B-4B25-A777-792381B7ED5B}">
      <dgm:prSet phldrT="[Text]"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gn="l">
            <a:lnSpc>
              <a:spcPct val="100000"/>
            </a:lnSpc>
            <a:spcBef>
              <a:spcPct val="0"/>
            </a:spcBef>
            <a:spcAft>
              <a:spcPct val="35000"/>
            </a:spcAft>
          </a:pPr>
          <a:r>
            <a:rPr lang="en-US" sz="1500"/>
            <a:t/>
          </a:r>
          <a:endParaRPr lang="en-US" sz="1500"/>
        </a:p>
        <a:p>
          <a:pPr algn="l">
            <a:lnSpc>
              <a:spcPct val="100000"/>
            </a:lnSpc>
            <a:spcBef>
              <a:spcPct val="0"/>
            </a:spcBef>
            <a:spcAft>
              <a:spcPct val="35000"/>
            </a:spcAft>
          </a:pPr>
          <a:r>
            <a:rPr lang="en-US" sz="1600">
              <a:sym typeface="+mn-ea"/>
            </a:rPr>
            <a:t>(ii) the procedures, responsibilities, formulae and data sources for determining and recording the cargo carried and the number of passengers, as applicable,</a:t>
          </a:r>
          <a:endParaRPr lang="en-US" sz="1600">
            <a:sym typeface="+mn-ea"/>
          </a:endParaRPr>
        </a:p>
        <a:p>
          <a:pPr algn="l">
            <a:lnSpc>
              <a:spcPct val="100000"/>
            </a:lnSpc>
            <a:spcBef>
              <a:spcPct val="0"/>
            </a:spcBef>
            <a:spcAft>
              <a:spcPct val="35000"/>
            </a:spcAft>
          </a:pPr>
          <a:r>
            <a:rPr lang="en-US" sz="1600">
              <a:sym typeface="+mn-ea"/>
            </a:rPr>
            <a:t>(iii) the procedures, responsibilities, formulae and data sources for determining and recording the time spent at sea between the port of departure and the port of arrival</a:t>
          </a:r>
          <a:r>
            <a:rPr lang="en-US" sz="1500">
              <a:sym typeface="+mn-ea"/>
            </a:rPr>
            <a:t>;</a:t>
          </a:r>
          <a:r>
            <a:rPr lang="en-US" sz="1500"/>
            <a:t/>
          </a:r>
          <a:endParaRPr lang="en-US" sz="1500"/>
        </a:p>
      </dgm:t>
    </dgm:pt>
    <dgm:pt modelId="{24B9E243-8415-4A77-8486-6B84ADEA7DB0}" cxnId="{6B40CD95-2DAF-41CE-A229-5EFB84D90822}" type="parTrans">
      <dgm:prSet/>
      <dgm:spPr/>
      <dgm:t>
        <a:bodyPr/>
        <a:p>
          <a:endParaRPr lang="en-US"/>
        </a:p>
      </dgm:t>
    </dgm:pt>
    <dgm:pt modelId="{B5AE4F68-C44C-4384-AF42-66197C13C64E}" cxnId="{6B40CD95-2DAF-41CE-A229-5EFB84D90822}" type="sibTrans">
      <dgm:prSet/>
      <dgm:spPr/>
      <dgm:t>
        <a:bodyPr/>
        <a:p>
          <a:endParaRPr lang="en-US"/>
        </a:p>
      </dgm:t>
    </dgm:pt>
    <dgm:pt modelId="{07FA4ADD-8D96-4B06-AE7F-902B878DD8B1}">
      <dgm:prSet phldrT="[Text]"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gn="l">
            <a:lnSpc>
              <a:spcPct val="100000"/>
            </a:lnSpc>
            <a:spcBef>
              <a:spcPct val="0"/>
            </a:spcBef>
            <a:spcAft>
              <a:spcPct val="35000"/>
            </a:spcAft>
          </a:pPr>
          <a:r>
            <a:rPr lang="en-US" sz="1800"/>
            <a:t>(i) a description of the method to be used to determine surrogate data for closing data gaps;</a:t>
          </a:r>
          <a:endParaRPr lang="en-US" sz="1800"/>
        </a:p>
        <a:p>
          <a:pPr algn="l">
            <a:lnSpc>
              <a:spcPct val="100000"/>
            </a:lnSpc>
            <a:spcBef>
              <a:spcPct val="0"/>
            </a:spcBef>
            <a:spcAft>
              <a:spcPct val="35000"/>
            </a:spcAft>
          </a:pPr>
          <a:r>
            <a:rPr lang="en-US" sz="1800"/>
            <a:t>(j) a revision record sheet to record all the details of the revision history.</a:t>
          </a:r>
          <a:endParaRPr lang="en-US" sz="1800"/>
        </a:p>
      </dgm:t>
    </dgm:pt>
    <dgm:pt modelId="{A8B4A2D4-51F6-4657-92F3-DB580AE5F569}" cxnId="{568BCE32-9813-4553-885B-127C903042EB}" type="parTrans">
      <dgm:prSet/>
      <dgm:spPr/>
      <dgm:t>
        <a:bodyPr/>
        <a:p>
          <a:endParaRPr lang="en-US"/>
        </a:p>
      </dgm:t>
    </dgm:pt>
    <dgm:pt modelId="{33BF6C47-5256-4D8E-874B-728742A8CEC4}" cxnId="{568BCE32-9813-4553-885B-127C903042EB}" type="sibTrans">
      <dgm:prSet/>
      <dgm:spPr/>
      <dgm:t>
        <a:bodyPr/>
        <a:p>
          <a:endParaRPr lang="en-US"/>
        </a:p>
      </dgm:t>
    </dgm:pt>
    <dgm:pt modelId="{DE36D10E-86CD-4C6D-B150-31E525EF527D}" type="pres">
      <dgm:prSet presAssocID="{ACB2E4C7-2DBC-45BC-B933-FAAF417E8C6B}" presName="Name0" presStyleCnt="0">
        <dgm:presLayoutVars>
          <dgm:dir/>
          <dgm:resizeHandles val="exact"/>
        </dgm:presLayoutVars>
      </dgm:prSet>
      <dgm:spPr/>
    </dgm:pt>
    <dgm:pt modelId="{E561ED5B-86C5-4F33-9AFB-CF29287F5ADA}" type="pres">
      <dgm:prSet presAssocID="{DA8A2D07-F387-4404-9FCB-397A6A028210}" presName="node" presStyleLbl="node1" presStyleIdx="0" presStyleCnt="3">
        <dgm:presLayoutVars>
          <dgm:bulletEnabled val="1"/>
        </dgm:presLayoutVars>
      </dgm:prSet>
      <dgm:spPr/>
    </dgm:pt>
    <dgm:pt modelId="{2AE1D4D4-A63C-4622-84B0-74ED38324CB1}" type="pres">
      <dgm:prSet presAssocID="{8755279E-20A5-4AEE-BDD2-C54EFA6328A6}" presName="sibTrans" presStyleCnt="0"/>
      <dgm:spPr/>
    </dgm:pt>
    <dgm:pt modelId="{CB90536C-45AA-4FBE-BCAF-99890DDD97C8}" type="pres">
      <dgm:prSet presAssocID="{D7AF1C1D-144B-4B25-A777-792381B7ED5B}" presName="node" presStyleLbl="node1" presStyleIdx="1" presStyleCnt="3">
        <dgm:presLayoutVars>
          <dgm:bulletEnabled val="1"/>
        </dgm:presLayoutVars>
      </dgm:prSet>
      <dgm:spPr/>
    </dgm:pt>
    <dgm:pt modelId="{155DCBB0-73F9-4F8F-A361-B90F0294764B}" type="pres">
      <dgm:prSet presAssocID="{B5AE4F68-C44C-4384-AF42-66197C13C64E}" presName="sibTrans" presStyleCnt="0"/>
      <dgm:spPr/>
    </dgm:pt>
    <dgm:pt modelId="{35A89FA7-451D-44F0-A02E-1277ECD1BBE6}" type="pres">
      <dgm:prSet presAssocID="{07FA4ADD-8D96-4B06-AE7F-902B878DD8B1}" presName="node" presStyleLbl="node1" presStyleIdx="2" presStyleCnt="3">
        <dgm:presLayoutVars>
          <dgm:bulletEnabled val="1"/>
        </dgm:presLayoutVars>
      </dgm:prSet>
      <dgm:spPr/>
    </dgm:pt>
  </dgm:ptLst>
  <dgm:cxnLst>
    <dgm:cxn modelId="{CB892EF7-5D51-4720-B5B8-44EF169B0B55}" srcId="{ACB2E4C7-2DBC-45BC-B933-FAAF417E8C6B}" destId="{DA8A2D07-F387-4404-9FCB-397A6A028210}" srcOrd="0" destOrd="0" parTransId="{6834AA20-CCB2-4B69-B573-CB4D31C014E6}" sibTransId="{8755279E-20A5-4AEE-BDD2-C54EFA6328A6}"/>
    <dgm:cxn modelId="{6B40CD95-2DAF-41CE-A229-5EFB84D90822}" srcId="{ACB2E4C7-2DBC-45BC-B933-FAAF417E8C6B}" destId="{D7AF1C1D-144B-4B25-A777-792381B7ED5B}" srcOrd="1" destOrd="0" parTransId="{24B9E243-8415-4A77-8486-6B84ADEA7DB0}" sibTransId="{B5AE4F68-C44C-4384-AF42-66197C13C64E}"/>
    <dgm:cxn modelId="{568BCE32-9813-4553-885B-127C903042EB}" srcId="{ACB2E4C7-2DBC-45BC-B933-FAAF417E8C6B}" destId="{07FA4ADD-8D96-4B06-AE7F-902B878DD8B1}" srcOrd="2" destOrd="0" parTransId="{A8B4A2D4-51F6-4657-92F3-DB580AE5F569}" sibTransId="{33BF6C47-5256-4D8E-874B-728742A8CEC4}"/>
    <dgm:cxn modelId="{12FB578A-B388-4533-8B20-811D58A79724}" type="presOf" srcId="{ACB2E4C7-2DBC-45BC-B933-FAAF417E8C6B}" destId="{DE36D10E-86CD-4C6D-B150-31E525EF527D}" srcOrd="0" destOrd="0" presId="urn:microsoft.com/office/officeart/2005/8/layout/hList6"/>
    <dgm:cxn modelId="{5C651DEB-7DAA-4979-B5E9-156BC4213C04}" type="presParOf" srcId="{DE36D10E-86CD-4C6D-B150-31E525EF527D}" destId="{E561ED5B-86C5-4F33-9AFB-CF29287F5ADA}" srcOrd="0" destOrd="0" presId="urn:microsoft.com/office/officeart/2005/8/layout/hList6"/>
    <dgm:cxn modelId="{97EE2E3E-0D91-4340-9C3F-0BB14DE2C9A8}" type="presOf" srcId="{DA8A2D07-F387-4404-9FCB-397A6A028210}" destId="{E561ED5B-86C5-4F33-9AFB-CF29287F5ADA}" srcOrd="0" destOrd="0" presId="urn:microsoft.com/office/officeart/2005/8/layout/hList6"/>
    <dgm:cxn modelId="{677DBF1C-6E12-45F6-9EEC-AD5A551154B1}" type="presParOf" srcId="{DE36D10E-86CD-4C6D-B150-31E525EF527D}" destId="{2AE1D4D4-A63C-4622-84B0-74ED38324CB1}" srcOrd="1" destOrd="0" presId="urn:microsoft.com/office/officeart/2005/8/layout/hList6"/>
    <dgm:cxn modelId="{10DCE562-AEE2-45B7-A3C0-F0B0A944D12D}" type="presParOf" srcId="{DE36D10E-86CD-4C6D-B150-31E525EF527D}" destId="{CB90536C-45AA-4FBE-BCAF-99890DDD97C8}" srcOrd="2" destOrd="0" presId="urn:microsoft.com/office/officeart/2005/8/layout/hList6"/>
    <dgm:cxn modelId="{96592E5B-6FBE-48FC-91BE-8F6EEAB3EBB3}" type="presOf" srcId="{D7AF1C1D-144B-4B25-A777-792381B7ED5B}" destId="{CB90536C-45AA-4FBE-BCAF-99890DDD97C8}" srcOrd="0" destOrd="0" presId="urn:microsoft.com/office/officeart/2005/8/layout/hList6"/>
    <dgm:cxn modelId="{AA5FF026-D0C4-4364-B74B-4FAB02AC8F39}" type="presParOf" srcId="{DE36D10E-86CD-4C6D-B150-31E525EF527D}" destId="{155DCBB0-73F9-4F8F-A361-B90F0294764B}" srcOrd="3" destOrd="0" presId="urn:microsoft.com/office/officeart/2005/8/layout/hList6"/>
    <dgm:cxn modelId="{F533325A-0C58-46EC-B545-E1DCC4F8B404}" type="presParOf" srcId="{DE36D10E-86CD-4C6D-B150-31E525EF527D}" destId="{35A89FA7-451D-44F0-A02E-1277ECD1BBE6}" srcOrd="4" destOrd="0" presId="urn:microsoft.com/office/officeart/2005/8/layout/hList6"/>
    <dgm:cxn modelId="{2FC55F9A-F5EB-4687-9B4D-C4D0982E3713}" type="presOf" srcId="{07FA4ADD-8D96-4B06-AE7F-902B878DD8B1}" destId="{35A89FA7-451D-44F0-A02E-1277ECD1BBE6}"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E15931E-1654-4B73-89B2-8E333D9C42E0}" type="doc">
      <dgm:prSet loTypeId="list" loCatId="list" qsTypeId="urn:microsoft.com/office/officeart/2005/8/quickstyle/simple2" qsCatId="simple" csTypeId="urn:microsoft.com/office/officeart/2005/8/colors/accent1_2" csCatId="accent1" phldr="0"/>
      <dgm:spPr/>
      <dgm:t>
        <a:bodyPr/>
        <a:p>
          <a:endParaRPr lang="en-US"/>
        </a:p>
      </dgm:t>
    </dgm:pt>
    <dgm:pt modelId="{90DDC401-903F-495B-A387-FFA8A45891F6}">
      <dgm:prSet phldrT="[Text]" phldr="0" custT="0"/>
      <dgm:spPr/>
      <dgm:t>
        <a:bodyPr vert="horz" wrap="square"/>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algn="l">
            <a:lnSpc>
              <a:spcPct val="100000"/>
            </a:lnSpc>
            <a:spcBef>
              <a:spcPct val="0"/>
            </a:spcBef>
            <a:spcAft>
              <a:spcPct val="35000"/>
            </a:spcAft>
          </a:pPr>
          <a:r>
            <a:rPr lang="en-US">
              <a:sym typeface="+mn-ea"/>
            </a:rPr>
            <a:t>(a) data identifying the ship and the company, including:</a:t>
          </a:r>
          <a:r>
            <a:rPr lang="en-US"/>
            <a:t/>
          </a:r>
          <a:endParaRPr lang="en-US"/>
        </a:p>
      </dgm:t>
    </dgm:pt>
    <dgm:pt modelId="{C8BB0B8A-C63A-4F83-B8DD-3A7CE259E4EE}" cxnId="{AFE6197E-298B-4987-ABEC-889F9632A094}" type="parTrans">
      <dgm:prSet/>
      <dgm:spPr/>
      <dgm:t>
        <a:bodyPr/>
        <a:p>
          <a:endParaRPr lang="en-US"/>
        </a:p>
      </dgm:t>
    </dgm:pt>
    <dgm:pt modelId="{35E5E878-0907-4014-9CFA-56AEFE6C22E5}" cxnId="{AFE6197E-298B-4987-ABEC-889F9632A094}" type="sibTrans">
      <dgm:prSet/>
      <dgm:spPr/>
      <dgm:t>
        <a:bodyPr/>
        <a:p>
          <a:endParaRPr lang="en-US"/>
        </a:p>
      </dgm:t>
    </dgm:pt>
    <dgm:pt modelId="{E08CEB0C-E37F-4DCA-A8EA-4B2CD3AD7754}">
      <dgm:prSet phldrT="[Tex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(i) name of the ship,</a:t>
          </a:r>
          <a:endParaRPr lang="en-US" sz="1000">
            <a:sym typeface="+mn-ea"/>
          </a:endParaRPr>
        </a:p>
      </dgm:t>
    </dgm:pt>
    <dgm:pt modelId="{FB4BCC77-44E9-4065-8A2F-90CD32DE34E3}" cxnId="{E97728E7-7F9B-4B70-AEE4-1DCF4BEAA1BF}" type="parTrans">
      <dgm:prSet/>
      <dgm:spPr/>
      <dgm:t>
        <a:bodyPr/>
        <a:p>
          <a:endParaRPr lang="en-US"/>
        </a:p>
      </dgm:t>
    </dgm:pt>
    <dgm:pt modelId="{41FED480-3E2E-47A2-B997-02D527BC8082}" cxnId="{E97728E7-7F9B-4B70-AEE4-1DCF4BEAA1BF}" type="sibTrans">
      <dgm:prSet/>
      <dgm:spPr/>
      <dgm:t>
        <a:bodyPr/>
        <a:p>
          <a:endParaRPr lang="en-US"/>
        </a:p>
      </dgm:t>
    </dgm:pt>
    <dgm:pt modelId="{5FEFF6A3-5649-4557-A132-89983B2C0BAD}">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(ii) IMO identification number,</a:t>
          </a:r>
          <a:endParaRPr lang="en-US" sz="1000">
            <a:sym typeface="+mn-ea"/>
          </a:endParaRPr>
        </a:p>
      </dgm:t>
    </dgm:pt>
    <dgm:pt modelId="{BFB2D1B0-4BF2-4737-80AC-5CFB50200C21}" cxnId="{2C34BA10-85A1-4CC9-B6F9-607335B5B4F9}" type="parTrans">
      <dgm:prSet/>
      <dgm:spPr/>
    </dgm:pt>
    <dgm:pt modelId="{529D4767-7802-4134-8DAC-4E02F3140A00}" cxnId="{2C34BA10-85A1-4CC9-B6F9-607335B5B4F9}" type="sibTrans">
      <dgm:prSet/>
      <dgm:spPr/>
    </dgm:pt>
    <dgm:pt modelId="{0961ECBC-3C4A-4719-BC9D-768CF6A884E7}">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(iii) port of registry or home port,</a:t>
          </a:r>
          <a:endParaRPr lang="en-US" sz="1000">
            <a:sym typeface="+mn-ea"/>
          </a:endParaRPr>
        </a:p>
      </dgm:t>
    </dgm:pt>
    <dgm:pt modelId="{6E84E8A8-C884-41F8-BA7B-BD2034A9BE37}" cxnId="{03F1E114-3E50-481B-8185-3D82EFAB80D4}" type="parTrans">
      <dgm:prSet/>
      <dgm:spPr/>
    </dgm:pt>
    <dgm:pt modelId="{6D4A534C-C3DE-4E58-8656-480312372009}" cxnId="{03F1E114-3E50-481B-8185-3D82EFAB80D4}" type="sibTrans">
      <dgm:prSet/>
      <dgm:spPr/>
    </dgm:pt>
    <dgm:pt modelId="{C988E03B-F712-40E8-90CD-9F26AAC34068}">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(iv) ice class of the ship, if included in the monitoring plan,</a:t>
          </a:r>
          <a:endParaRPr lang="en-US" sz="1000">
            <a:sym typeface="+mn-ea"/>
          </a:endParaRPr>
        </a:p>
      </dgm:t>
    </dgm:pt>
    <dgm:pt modelId="{CFED8DBF-DC11-4036-B859-F64763395016}" cxnId="{E24C4744-74EC-4FF2-AA35-A034535B5DBD}" type="parTrans">
      <dgm:prSet/>
      <dgm:spPr/>
    </dgm:pt>
    <dgm:pt modelId="{288E521B-4B79-48A9-9069-49833A5862A3}" cxnId="{E24C4744-74EC-4FF2-AA35-A034535B5DBD}" type="sibTrans">
      <dgm:prSet/>
      <dgm:spPr/>
    </dgm:pt>
    <dgm:pt modelId="{3FCBF950-2060-4511-B7FD-BCE773B92464}">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(v) technical efficiency of the ship ,</a:t>
          </a:r>
          <a:endParaRPr lang="en-US" sz="1000">
            <a:sym typeface="+mn-ea"/>
          </a:endParaRPr>
        </a:p>
      </dgm:t>
    </dgm:pt>
    <dgm:pt modelId="{EC3BAE4A-B526-43BE-90E4-D9608AFA5356}" cxnId="{46EE6594-A98A-4FA0-83A6-FCBC5BB40A9C}" type="parTrans">
      <dgm:prSet/>
      <dgm:spPr/>
    </dgm:pt>
    <dgm:pt modelId="{825B5575-86E6-4109-836B-4DA807F371FB}" cxnId="{46EE6594-A98A-4FA0-83A6-FCBC5BB40A9C}" type="sibTrans">
      <dgm:prSet/>
      <dgm:spPr/>
    </dgm:pt>
    <dgm:pt modelId="{DFA30895-443F-4B59-B5BB-FDF8E688BECC}">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(vi) name of the shipowner,</a:t>
          </a:r>
          <a:endParaRPr lang="en-US" sz="1000">
            <a:sym typeface="+mn-ea"/>
          </a:endParaRPr>
        </a:p>
      </dgm:t>
    </dgm:pt>
    <dgm:pt modelId="{0A2139C8-AB9A-4746-BD69-23D712898A88}" cxnId="{3770B7BB-320B-4607-9734-C69477000DBC}" type="parTrans">
      <dgm:prSet/>
      <dgm:spPr/>
    </dgm:pt>
    <dgm:pt modelId="{E75E7688-615A-4209-A65C-E3CC552EC8CE}" cxnId="{3770B7BB-320B-4607-9734-C69477000DBC}" type="sibTrans">
      <dgm:prSet/>
      <dgm:spPr/>
    </dgm:pt>
    <dgm:pt modelId="{A9B32F84-B173-4115-9CBD-85666E310E53}">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(vii) address of the shipowner and its principal place of business,</a:t>
          </a:r>
          <a:endParaRPr lang="en-US" sz="1000">
            <a:sym typeface="+mn-ea"/>
          </a:endParaRPr>
        </a:p>
      </dgm:t>
    </dgm:pt>
    <dgm:pt modelId="{A2C2C392-861C-42A0-BBC3-DC05F4055FC2}" cxnId="{A54D390F-6972-44CC-9797-92E80CE730DE}" type="parTrans">
      <dgm:prSet/>
      <dgm:spPr/>
    </dgm:pt>
    <dgm:pt modelId="{D30A4C1E-E099-4A92-9E9C-C57F25BC7D45}" cxnId="{A54D390F-6972-44CC-9797-92E80CE730DE}" type="sibTrans">
      <dgm:prSet/>
      <dgm:spPr/>
    </dgm:pt>
    <dgm:pt modelId="{0F226C1E-3B77-4441-8476-F2B3978A602A}">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(viii) name of the company (if not the shipowner),</a:t>
          </a:r>
          <a:endParaRPr lang="en-US" sz="1000">
            <a:sym typeface="+mn-ea"/>
          </a:endParaRPr>
        </a:p>
      </dgm:t>
    </dgm:pt>
    <dgm:pt modelId="{D0DECE8A-49C5-4670-8E82-BEC348C3E119}" cxnId="{9F192B0B-FA38-4CED-BFB6-FB09F8D7C059}" type="parTrans">
      <dgm:prSet/>
      <dgm:spPr/>
    </dgm:pt>
    <dgm:pt modelId="{9412F765-322D-4412-A08C-E98DAFA79FF3}" cxnId="{9F192B0B-FA38-4CED-BFB6-FB09F8D7C059}" type="sibTrans">
      <dgm:prSet/>
      <dgm:spPr/>
    </dgm:pt>
    <dgm:pt modelId="{9F6813B3-BC5D-4278-8847-FBD4EC2E74AF}">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(ix) address of the company (if not the shipowner) and its principal place of business,</a:t>
          </a:r>
          <a:endParaRPr lang="en-US" sz="1000">
            <a:sym typeface="+mn-ea"/>
          </a:endParaRPr>
        </a:p>
      </dgm:t>
    </dgm:pt>
    <dgm:pt modelId="{5F2ADF4C-EB8D-4381-941C-D2E30041808E}" cxnId="{C754306A-D601-45D7-85CA-DA7DC475C937}" type="parTrans">
      <dgm:prSet/>
      <dgm:spPr/>
    </dgm:pt>
    <dgm:pt modelId="{DDD957B4-FF9E-4C6D-90CF-D282C433AE25}" cxnId="{C754306A-D601-45D7-85CA-DA7DC475C937}" type="sibTrans">
      <dgm:prSet/>
      <dgm:spPr/>
    </dgm:pt>
    <dgm:pt modelId="{D6AACC88-AE9C-483B-AF11-F63494D3134D}">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sz="1000">
              <a:sym typeface="+mn-ea"/>
            </a:rPr>
            <a:t>(x) address, telephone and e-mail details of a contact person;</a:t>
          </a:r>
          <a:r>
            <a:rPr lang="en-US" sz="1000">
              <a:sym typeface="+mn-ea"/>
            </a:rPr>
            <a:t/>
          </a:r>
          <a:endParaRPr lang="en-US" sz="1000">
            <a:sym typeface="+mn-ea"/>
          </a:endParaRPr>
        </a:p>
      </dgm:t>
    </dgm:pt>
    <dgm:pt modelId="{744341AD-EE12-4DE4-B556-B22031B4F8B6}" cxnId="{693385C4-121C-48C9-AC08-12926BE44F36}" type="parTrans">
      <dgm:prSet/>
      <dgm:spPr/>
    </dgm:pt>
    <dgm:pt modelId="{E5090E7E-16C5-4879-8A36-4DEF03038567}" cxnId="{693385C4-121C-48C9-AC08-12926BE44F36}" type="sibTrans">
      <dgm:prSet/>
      <dgm:spPr/>
    </dgm:pt>
    <dgm:pt modelId="{C8DDDFA1-AF37-4444-AAEB-D51CEE212719}">
      <dgm:prSet phldrT="[Text]" phldr="0" custT="0"/>
      <dgm:spPr/>
      <dgm:t>
        <a:bodyPr vert="horz" wrap="square"/>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algn="l">
            <a:lnSpc>
              <a:spcPct val="100000"/>
            </a:lnSpc>
            <a:spcBef>
              <a:spcPct val="0"/>
            </a:spcBef>
            <a:spcAft>
              <a:spcPct val="35000"/>
            </a:spcAft>
          </a:pPr>
          <a:r>
            <a:rPr lang="en-US">
              <a:sym typeface="+mn-ea"/>
            </a:rPr>
            <a:t>(b) the identity of the verifier that assessed the emissions report;</a:t>
          </a:r>
          <a:r>
            <a:rPr lang="en-US"/>
            <a:t/>
          </a:r>
          <a:endParaRPr lang="en-US"/>
        </a:p>
        <a:p>
          <a:pPr algn="l">
            <a:lnSpc>
              <a:spcPct val="100000"/>
            </a:lnSpc>
            <a:spcBef>
              <a:spcPct val="0"/>
            </a:spcBef>
            <a:spcAft>
              <a:spcPct val="35000"/>
            </a:spcAft>
          </a:pPr>
          <a:r>
            <a:rPr lang="en-US">
              <a:sym typeface="+mn-ea"/>
            </a:rPr>
            <a:t>(c) information on the monitoring method used and the related level of uncertainty;</a:t>
          </a:r>
          <a:r>
            <a:rPr lang="en-US"/>
            <a:t/>
          </a:r>
          <a:endParaRPr lang="en-US"/>
        </a:p>
        <a:p>
          <a:pPr algn="l">
            <a:lnSpc>
              <a:spcPct val="100000"/>
            </a:lnSpc>
            <a:spcBef>
              <a:spcPct val="0"/>
            </a:spcBef>
            <a:spcAft>
              <a:spcPct val="35000"/>
            </a:spcAft>
          </a:pPr>
          <a:r>
            <a:rPr lang="en-US">
              <a:sym typeface="+mn-ea"/>
            </a:rPr>
            <a:t>(d) the results from annual monitoring of the parameters.</a:t>
          </a:r>
          <a:r>
            <a:rPr lang="en-US"/>
            <a:t/>
          </a:r>
          <a:endParaRPr lang="en-US"/>
        </a:p>
      </dgm:t>
    </dgm:pt>
    <dgm:pt modelId="{26EA520A-5891-4EBA-B2AD-1840663D8C07}" cxnId="{3A7D5CEC-D52E-4221-8625-C21C8EC940B4}" type="parTrans">
      <dgm:prSet/>
      <dgm:spPr/>
      <dgm:t>
        <a:bodyPr/>
        <a:p>
          <a:endParaRPr lang="en-US"/>
        </a:p>
      </dgm:t>
    </dgm:pt>
    <dgm:pt modelId="{CE2287C8-6424-4771-88FD-4DADE15C5A04}" cxnId="{3A7D5CEC-D52E-4221-8625-C21C8EC940B4}" type="sibTrans">
      <dgm:prSet/>
      <dgm:spPr/>
      <dgm:t>
        <a:bodyPr/>
        <a:p>
          <a:endParaRPr lang="en-US"/>
        </a:p>
      </dgm:t>
    </dgm:pt>
    <dgm:pt modelId="{D5935282-3C7C-4F88-A1AE-C27DB8591514}" type="pres">
      <dgm:prSet presAssocID="{2E15931E-1654-4B73-89B2-8E333D9C42E0}" presName="Name0" presStyleCnt="0">
        <dgm:presLayoutVars>
          <dgm:dir/>
          <dgm:animLvl val="lvl"/>
          <dgm:resizeHandles val="exact"/>
        </dgm:presLayoutVars>
      </dgm:prSet>
      <dgm:spPr/>
    </dgm:pt>
    <dgm:pt modelId="{E61486FD-113E-4C87-8ADF-B1A8E2A84801}" type="pres">
      <dgm:prSet presAssocID="{90DDC401-903F-495B-A387-FFA8A45891F6}" presName="linNode" presStyleCnt="0"/>
      <dgm:spPr/>
    </dgm:pt>
    <dgm:pt modelId="{96BE2B31-D87C-43E1-BE64-4C27B13F4AA4}" type="pres">
      <dgm:prSet presAssocID="{90DDC401-903F-495B-A387-FFA8A45891F6}" presName="parentText" presStyleLbl="node1" presStyleIdx="0" presStyleCnt="2">
        <dgm:presLayoutVars>
          <dgm:chMax val="1"/>
          <dgm:bulletEnabled val="1"/>
        </dgm:presLayoutVars>
      </dgm:prSet>
      <dgm:spPr/>
    </dgm:pt>
    <dgm:pt modelId="{DD9406C3-FC80-4468-A55B-122D744D43F0}" type="pres">
      <dgm:prSet presAssocID="{90DDC401-903F-495B-A387-FFA8A45891F6}" presName="descendantText" presStyleLbl="alignAccFollowNode1" presStyleIdx="0" presStyleCnt="1">
        <dgm:presLayoutVars>
          <dgm:bulletEnabled val="1"/>
        </dgm:presLayoutVars>
      </dgm:prSet>
      <dgm:spPr/>
    </dgm:pt>
    <dgm:pt modelId="{F1941F29-E51C-4282-956D-50CFAFAEB9B8}" type="pres">
      <dgm:prSet presAssocID="{35E5E878-0907-4014-9CFA-56AEFE6C22E5}" presName="sp" presStyleCnt="0"/>
      <dgm:spPr/>
    </dgm:pt>
    <dgm:pt modelId="{2BB2A428-FB05-47E5-AC5F-C6A7936A9AC0}" type="pres">
      <dgm:prSet presAssocID="{C8DDDFA1-AF37-4444-AAEB-D51CEE212719}" presName="linNode" presStyleCnt="0"/>
      <dgm:spPr/>
    </dgm:pt>
    <dgm:pt modelId="{B093CE78-670B-40EB-95CF-315E334D550F}" type="pres">
      <dgm:prSet presAssocID="{C8DDDFA1-AF37-4444-AAEB-D51CEE212719}" presName="parentText" presStyleLbl="node1" presStyleIdx="1" presStyleCnt="2">
        <dgm:presLayoutVars>
          <dgm:chMax val="1"/>
          <dgm:bulletEnabled val="1"/>
        </dgm:presLayoutVars>
      </dgm:prSet>
      <dgm:spPr/>
    </dgm:pt>
  </dgm:ptLst>
  <dgm:cxnLst>
    <dgm:cxn modelId="{AFE6197E-298B-4987-ABEC-889F9632A094}" srcId="{2E15931E-1654-4B73-89B2-8E333D9C42E0}" destId="{90DDC401-903F-495B-A387-FFA8A45891F6}" srcOrd="0" destOrd="0" parTransId="{C8BB0B8A-C63A-4F83-B8DD-3A7CE259E4EE}" sibTransId="{35E5E878-0907-4014-9CFA-56AEFE6C22E5}"/>
    <dgm:cxn modelId="{E97728E7-7F9B-4B70-AEE4-1DCF4BEAA1BF}" srcId="{90DDC401-903F-495B-A387-FFA8A45891F6}" destId="{E08CEB0C-E37F-4DCA-A8EA-4B2CD3AD7754}" srcOrd="0" destOrd="0" parTransId="{FB4BCC77-44E9-4065-8A2F-90CD32DE34E3}" sibTransId="{41FED480-3E2E-47A2-B997-02D527BC8082}"/>
    <dgm:cxn modelId="{2C34BA10-85A1-4CC9-B6F9-607335B5B4F9}" srcId="{90DDC401-903F-495B-A387-FFA8A45891F6}" destId="{5FEFF6A3-5649-4557-A132-89983B2C0BAD}" srcOrd="1" destOrd="0" parTransId="{BFB2D1B0-4BF2-4737-80AC-5CFB50200C21}" sibTransId="{529D4767-7802-4134-8DAC-4E02F3140A00}"/>
    <dgm:cxn modelId="{03F1E114-3E50-481B-8185-3D82EFAB80D4}" srcId="{90DDC401-903F-495B-A387-FFA8A45891F6}" destId="{0961ECBC-3C4A-4719-BC9D-768CF6A884E7}" srcOrd="2" destOrd="0" parTransId="{6E84E8A8-C884-41F8-BA7B-BD2034A9BE37}" sibTransId="{6D4A534C-C3DE-4E58-8656-480312372009}"/>
    <dgm:cxn modelId="{E24C4744-74EC-4FF2-AA35-A034535B5DBD}" srcId="{90DDC401-903F-495B-A387-FFA8A45891F6}" destId="{C988E03B-F712-40E8-90CD-9F26AAC34068}" srcOrd="3" destOrd="0" parTransId="{CFED8DBF-DC11-4036-B859-F64763395016}" sibTransId="{288E521B-4B79-48A9-9069-49833A5862A3}"/>
    <dgm:cxn modelId="{46EE6594-A98A-4FA0-83A6-FCBC5BB40A9C}" srcId="{90DDC401-903F-495B-A387-FFA8A45891F6}" destId="{3FCBF950-2060-4511-B7FD-BCE773B92464}" srcOrd="4" destOrd="0" parTransId="{EC3BAE4A-B526-43BE-90E4-D9608AFA5356}" sibTransId="{825B5575-86E6-4109-836B-4DA807F371FB}"/>
    <dgm:cxn modelId="{3770B7BB-320B-4607-9734-C69477000DBC}" srcId="{90DDC401-903F-495B-A387-FFA8A45891F6}" destId="{DFA30895-443F-4B59-B5BB-FDF8E688BECC}" srcOrd="5" destOrd="0" parTransId="{0A2139C8-AB9A-4746-BD69-23D712898A88}" sibTransId="{E75E7688-615A-4209-A65C-E3CC552EC8CE}"/>
    <dgm:cxn modelId="{A54D390F-6972-44CC-9797-92E80CE730DE}" srcId="{90DDC401-903F-495B-A387-FFA8A45891F6}" destId="{A9B32F84-B173-4115-9CBD-85666E310E53}" srcOrd="6" destOrd="0" parTransId="{A2C2C392-861C-42A0-BBC3-DC05F4055FC2}" sibTransId="{D30A4C1E-E099-4A92-9E9C-C57F25BC7D45}"/>
    <dgm:cxn modelId="{9F192B0B-FA38-4CED-BFB6-FB09F8D7C059}" srcId="{90DDC401-903F-495B-A387-FFA8A45891F6}" destId="{0F226C1E-3B77-4441-8476-F2B3978A602A}" srcOrd="7" destOrd="0" parTransId="{D0DECE8A-49C5-4670-8E82-BEC348C3E119}" sibTransId="{9412F765-322D-4412-A08C-E98DAFA79FF3}"/>
    <dgm:cxn modelId="{C754306A-D601-45D7-85CA-DA7DC475C937}" srcId="{90DDC401-903F-495B-A387-FFA8A45891F6}" destId="{9F6813B3-BC5D-4278-8847-FBD4EC2E74AF}" srcOrd="8" destOrd="0" parTransId="{5F2ADF4C-EB8D-4381-941C-D2E30041808E}" sibTransId="{DDD957B4-FF9E-4C6D-90CF-D282C433AE25}"/>
    <dgm:cxn modelId="{693385C4-121C-48C9-AC08-12926BE44F36}" srcId="{90DDC401-903F-495B-A387-FFA8A45891F6}" destId="{D6AACC88-AE9C-483B-AF11-F63494D3134D}" srcOrd="9" destOrd="0" parTransId="{744341AD-EE12-4DE4-B556-B22031B4F8B6}" sibTransId="{E5090E7E-16C5-4879-8A36-4DEF03038567}"/>
    <dgm:cxn modelId="{3A7D5CEC-D52E-4221-8625-C21C8EC940B4}" srcId="{2E15931E-1654-4B73-89B2-8E333D9C42E0}" destId="{C8DDDFA1-AF37-4444-AAEB-D51CEE212719}" srcOrd="1" destOrd="0" parTransId="{26EA520A-5891-4EBA-B2AD-1840663D8C07}" sibTransId="{CE2287C8-6424-4771-88FD-4DADE15C5A04}"/>
    <dgm:cxn modelId="{162A408E-1CEE-4B37-AB4A-C95AFF65CD1C}" type="presOf" srcId="{2E15931E-1654-4B73-89B2-8E333D9C42E0}" destId="{D5935282-3C7C-4F88-A1AE-C27DB8591514}" srcOrd="0" destOrd="0" presId="urn:microsoft.com/office/officeart/2005/8/layout/vList5"/>
    <dgm:cxn modelId="{1DB906DB-88A7-4B64-B9E9-FE31788717CF}" type="presParOf" srcId="{D5935282-3C7C-4F88-A1AE-C27DB8591514}" destId="{E61486FD-113E-4C87-8ADF-B1A8E2A84801}" srcOrd="0" destOrd="0" presId="urn:microsoft.com/office/officeart/2005/8/layout/vList5"/>
    <dgm:cxn modelId="{8324EE64-025F-47F0-ABFE-057AC7F07D4C}" type="presParOf" srcId="{E61486FD-113E-4C87-8ADF-B1A8E2A84801}" destId="{96BE2B31-D87C-43E1-BE64-4C27B13F4AA4}" srcOrd="0" destOrd="0" presId="urn:microsoft.com/office/officeart/2005/8/layout/vList5"/>
    <dgm:cxn modelId="{0D82F031-CCD4-4546-A4EC-E9C66ECBA2FD}" type="presOf" srcId="{90DDC401-903F-495B-A387-FFA8A45891F6}" destId="{96BE2B31-D87C-43E1-BE64-4C27B13F4AA4}" srcOrd="0" destOrd="0" presId="urn:microsoft.com/office/officeart/2005/8/layout/vList5"/>
    <dgm:cxn modelId="{8CED47C2-78B0-4228-A922-2EB9EE899B7F}" type="presParOf" srcId="{E61486FD-113E-4C87-8ADF-B1A8E2A84801}" destId="{DD9406C3-FC80-4468-A55B-122D744D43F0}" srcOrd="1" destOrd="0" presId="urn:microsoft.com/office/officeart/2005/8/layout/vList5"/>
    <dgm:cxn modelId="{7E931352-FAC5-4E75-B70F-EF6E6459101F}" type="presOf" srcId="{E08CEB0C-E37F-4DCA-A8EA-4B2CD3AD7754}" destId="{DD9406C3-FC80-4468-A55B-122D744D43F0}" srcOrd="0" destOrd="0" presId="urn:microsoft.com/office/officeart/2005/8/layout/vList5"/>
    <dgm:cxn modelId="{16DF4146-FF4F-4BFD-A050-5BA2DCD9F555}" type="presOf" srcId="{5FEFF6A3-5649-4557-A132-89983B2C0BAD}" destId="{DD9406C3-FC80-4468-A55B-122D744D43F0}" srcOrd="0" destOrd="1" presId="urn:microsoft.com/office/officeart/2005/8/layout/vList5"/>
    <dgm:cxn modelId="{CC7C3F78-9E85-4372-B2E3-135BA99B175F}" type="presOf" srcId="{0961ECBC-3C4A-4719-BC9D-768CF6A884E7}" destId="{DD9406C3-FC80-4468-A55B-122D744D43F0}" srcOrd="0" destOrd="2" presId="urn:microsoft.com/office/officeart/2005/8/layout/vList5"/>
    <dgm:cxn modelId="{15ADD08A-CEDA-41B6-8CCF-ADC47D82209D}" type="presOf" srcId="{C988E03B-F712-40E8-90CD-9F26AAC34068}" destId="{DD9406C3-FC80-4468-A55B-122D744D43F0}" srcOrd="0" destOrd="3" presId="urn:microsoft.com/office/officeart/2005/8/layout/vList5"/>
    <dgm:cxn modelId="{45C0D6F8-00F6-450D-A19E-ADBFFE378582}" type="presOf" srcId="{3FCBF950-2060-4511-B7FD-BCE773B92464}" destId="{DD9406C3-FC80-4468-A55B-122D744D43F0}" srcOrd="0" destOrd="4" presId="urn:microsoft.com/office/officeart/2005/8/layout/vList5"/>
    <dgm:cxn modelId="{36673881-9E55-4720-94F7-DAC26AA607EB}" type="presOf" srcId="{DFA30895-443F-4B59-B5BB-FDF8E688BECC}" destId="{DD9406C3-FC80-4468-A55B-122D744D43F0}" srcOrd="0" destOrd="5" presId="urn:microsoft.com/office/officeart/2005/8/layout/vList5"/>
    <dgm:cxn modelId="{E35C7C0A-BD29-4843-9F69-256C7773B46F}" type="presOf" srcId="{A9B32F84-B173-4115-9CBD-85666E310E53}" destId="{DD9406C3-FC80-4468-A55B-122D744D43F0}" srcOrd="0" destOrd="6" presId="urn:microsoft.com/office/officeart/2005/8/layout/vList5"/>
    <dgm:cxn modelId="{57DC7CE0-24A5-4A22-A92B-06536D915663}" type="presOf" srcId="{0F226C1E-3B77-4441-8476-F2B3978A602A}" destId="{DD9406C3-FC80-4468-A55B-122D744D43F0}" srcOrd="0" destOrd="7" presId="urn:microsoft.com/office/officeart/2005/8/layout/vList5"/>
    <dgm:cxn modelId="{BDC16899-CC77-4EFA-BC88-B152F4149CE1}" type="presOf" srcId="{9F6813B3-BC5D-4278-8847-FBD4EC2E74AF}" destId="{DD9406C3-FC80-4468-A55B-122D744D43F0}" srcOrd="0" destOrd="8" presId="urn:microsoft.com/office/officeart/2005/8/layout/vList5"/>
    <dgm:cxn modelId="{72007609-D041-4C82-968D-F772F768F812}" type="presOf" srcId="{D6AACC88-AE9C-483B-AF11-F63494D3134D}" destId="{DD9406C3-FC80-4468-A55B-122D744D43F0}" srcOrd="0" destOrd="9" presId="urn:microsoft.com/office/officeart/2005/8/layout/vList5"/>
    <dgm:cxn modelId="{896A955F-CBC4-40D4-A919-293777611938}" type="presParOf" srcId="{D5935282-3C7C-4F88-A1AE-C27DB8591514}" destId="{F1941F29-E51C-4282-956D-50CFAFAEB9B8}" srcOrd="1" destOrd="0" presId="urn:microsoft.com/office/officeart/2005/8/layout/vList5"/>
    <dgm:cxn modelId="{1F9B81AF-FC5A-4293-886B-1416B54B04F2}" type="presParOf" srcId="{D5935282-3C7C-4F88-A1AE-C27DB8591514}" destId="{2BB2A428-FB05-47E5-AC5F-C6A7936A9AC0}" srcOrd="2" destOrd="0" presId="urn:microsoft.com/office/officeart/2005/8/layout/vList5"/>
    <dgm:cxn modelId="{2974779A-BBB3-46A7-9A6C-67F8B1BF5B6D}" type="presParOf" srcId="{2BB2A428-FB05-47E5-AC5F-C6A7936A9AC0}" destId="{B093CE78-670B-40EB-95CF-315E334D550F}" srcOrd="0" destOrd="2" presId="urn:microsoft.com/office/officeart/2005/8/layout/vList5"/>
    <dgm:cxn modelId="{FEBB3523-37C0-48F6-87CC-887738C81D4C}" type="presOf" srcId="{C8DDDFA1-AF37-4444-AAEB-D51CEE212719}" destId="{B093CE78-670B-40EB-95CF-315E334D550F}"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0843260" cy="1483995"/>
        <a:chOff x="0" y="0"/>
        <a:chExt cx="10843260" cy="1483995"/>
      </a:xfrm>
    </dsp:grpSpPr>
    <dsp:sp>
      <dsp:nvSpPr>
        <dsp:cNvPr id="3" name="Rounded Rectangle 2"/>
        <dsp:cNvSpPr/>
      </dsp:nvSpPr>
      <dsp:spPr bwMode="white">
        <a:xfrm>
          <a:off x="0" y="0"/>
          <a:ext cx="10843260" cy="688998"/>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68580" tIns="68580" rIns="68580" bIns="6858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en-US" sz="1800">
              <a:sym typeface="+mn-ea"/>
            </a:rPr>
            <a:t>Regulates shipboard incineration.</a:t>
          </a:r>
          <a:endParaRPr lang="en-US" sz="1800"/>
        </a:p>
      </dsp:txBody>
      <dsp:txXfrm>
        <a:off x="0" y="0"/>
        <a:ext cx="10843260" cy="688998"/>
      </dsp:txXfrm>
    </dsp:sp>
    <dsp:sp>
      <dsp:nvSpPr>
        <dsp:cNvPr id="5" name="Rounded Rectangle 4"/>
        <dsp:cNvSpPr/>
      </dsp:nvSpPr>
      <dsp:spPr bwMode="white">
        <a:xfrm>
          <a:off x="0" y="794997"/>
          <a:ext cx="10843260" cy="688998"/>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68580" tIns="68580" rIns="68580" bIns="6858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en-US" sz="1800">
              <a:solidFill>
                <a:schemeClr val="tx1"/>
              </a:solidFill>
              <a:sym typeface="+mn-ea"/>
            </a:rPr>
            <a:t>Regulates the emissions of volatile organic compounds (VOC) from</a:t>
          </a:r>
          <a:endParaRPr lang="en-US" sz="1800"/>
        </a:p>
      </dsp:txBody>
      <dsp:txXfrm>
        <a:off x="0" y="794997"/>
        <a:ext cx="10843260" cy="688998"/>
      </dsp:txXfrm>
    </dsp:sp>
  </dsp:spTree>
</dsp:drawing>
</file>

<file path=ppt/diagrams/drawing10.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1353800" cy="1228725"/>
        <a:chOff x="0" y="0"/>
        <a:chExt cx="11353800" cy="1228725"/>
      </a:xfrm>
    </dsp:grpSpPr>
    <dsp:sp>
      <dsp:nvSpPr>
        <dsp:cNvPr id="3" name="Rounded Rectangle 2"/>
        <dsp:cNvSpPr/>
      </dsp:nvSpPr>
      <dsp:spPr bwMode="white">
        <a:xfrm>
          <a:off x="0" y="0"/>
          <a:ext cx="11353800" cy="570479"/>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en-US" sz="2000" b="1"/>
            <a:t>(a) amount and emission factor for each type of fuel consumed in total; </a:t>
          </a:r>
          <a:endParaRPr lang="en-US" sz="2000" b="1"/>
        </a:p>
      </dsp:txBody>
      <dsp:txXfrm>
        <a:off x="0" y="0"/>
        <a:ext cx="11353800" cy="570479"/>
      </dsp:txXfrm>
    </dsp:sp>
    <dsp:sp>
      <dsp:nvSpPr>
        <dsp:cNvPr id="5" name="Rounded Rectangle 4"/>
        <dsp:cNvSpPr/>
      </dsp:nvSpPr>
      <dsp:spPr bwMode="white">
        <a:xfrm>
          <a:off x="0" y="658246"/>
          <a:ext cx="11353800" cy="570479"/>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gn="l">
            <a:lnSpc>
              <a:spcPct val="100000"/>
            </a:lnSpc>
            <a:spcBef>
              <a:spcPct val="0"/>
            </a:spcBef>
            <a:spcAft>
              <a:spcPct val="35000"/>
            </a:spcAft>
          </a:pPr>
          <a:r>
            <a:rPr lang="en-US" sz="2000" b="1"/>
            <a:t>(b) total aggregated CO2 emitted within the scope of this Regulation;</a:t>
          </a:r>
          <a:r>
            <a:rPr lang="en-US" sz="2200"/>
            <a:t> </a:t>
          </a:r>
          <a:endParaRPr lang="en-US" sz="2200"/>
        </a:p>
      </dsp:txBody>
      <dsp:txXfrm>
        <a:off x="0" y="658246"/>
        <a:ext cx="11353800" cy="570479"/>
      </dsp:txXfrm>
    </dsp:sp>
  </dsp:spTree>
</dsp:drawing>
</file>

<file path=ppt/diagrams/drawing1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1353800" cy="1228725"/>
        <a:chOff x="0" y="0"/>
        <a:chExt cx="11353800" cy="1228725"/>
      </a:xfrm>
    </dsp:grpSpPr>
    <dsp:sp>
      <dsp:nvSpPr>
        <dsp:cNvPr id="3" name="Rounded Rectangle 2"/>
        <dsp:cNvSpPr/>
      </dsp:nvSpPr>
      <dsp:spPr bwMode="white">
        <a:xfrm>
          <a:off x="0" y="20707"/>
          <a:ext cx="11353800" cy="56197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83820" tIns="83820" rIns="83820" bIns="8382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en-US"/>
            <a:t>(a)amount and emission factor for each type of fuel consumed in total; </a:t>
          </a:r>
          <a:endParaRPr lang="en-US"/>
        </a:p>
      </dsp:txBody>
      <dsp:txXfrm>
        <a:off x="0" y="20707"/>
        <a:ext cx="11353800" cy="561975"/>
      </dsp:txXfrm>
    </dsp:sp>
    <dsp:sp>
      <dsp:nvSpPr>
        <dsp:cNvPr id="5" name="Rounded Rectangle 4"/>
        <dsp:cNvSpPr/>
      </dsp:nvSpPr>
      <dsp:spPr bwMode="white">
        <a:xfrm>
          <a:off x="0" y="646043"/>
          <a:ext cx="11353800" cy="56197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83820" tIns="83820" rIns="83820" bIns="8382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en-US"/>
            <a:t>(b)total aggregated CO2 emitted within the scope of this Regulation; </a:t>
          </a:r>
          <a:endParaRPr lang="en-US"/>
        </a:p>
      </dsp:txBody>
      <dsp:txXfrm>
        <a:off x="0" y="646043"/>
        <a:ext cx="11353800" cy="561975"/>
      </dsp:txXfrm>
    </dsp:sp>
  </dsp:spTree>
</dsp:drawing>
</file>

<file path=ppt/diagrams/drawing1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1353800" cy="1228725"/>
        <a:chOff x="0" y="0"/>
        <a:chExt cx="11353800" cy="1228725"/>
      </a:xfrm>
    </dsp:grpSpPr>
    <dsp:sp>
      <dsp:nvSpPr>
        <dsp:cNvPr id="3" name="Rounded Rectangle 2"/>
        <dsp:cNvSpPr/>
      </dsp:nvSpPr>
      <dsp:spPr bwMode="white">
        <a:xfrm>
          <a:off x="0" y="20707"/>
          <a:ext cx="11353800" cy="56197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83820" tIns="83820" rIns="83820" bIns="8382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en-US"/>
            <a:t>(a)amount and emission factor for each type of fuel consumed in total; </a:t>
          </a:r>
          <a:endParaRPr lang="en-US"/>
        </a:p>
      </dsp:txBody>
      <dsp:txXfrm>
        <a:off x="0" y="20707"/>
        <a:ext cx="11353800" cy="561975"/>
      </dsp:txXfrm>
    </dsp:sp>
    <dsp:sp>
      <dsp:nvSpPr>
        <dsp:cNvPr id="5" name="Rounded Rectangle 4"/>
        <dsp:cNvSpPr/>
      </dsp:nvSpPr>
      <dsp:spPr bwMode="white">
        <a:xfrm>
          <a:off x="0" y="646043"/>
          <a:ext cx="11353800" cy="56197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83820" tIns="83820" rIns="83820" bIns="8382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en-US"/>
            <a:t>(b)total aggregated CO2 emitted within the scope of this Regulation; </a:t>
          </a:r>
          <a:endParaRPr lang="en-US"/>
        </a:p>
      </dsp:txBody>
      <dsp:txXfrm>
        <a:off x="0" y="646043"/>
        <a:ext cx="11353800" cy="561975"/>
      </dsp:txXfrm>
    </dsp:sp>
  </dsp:spTree>
</dsp:drawing>
</file>

<file path=ppt/diagrams/drawing1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1353800" cy="1228725"/>
        <a:chOff x="0" y="0"/>
        <a:chExt cx="11353800" cy="1228725"/>
      </a:xfrm>
    </dsp:grpSpPr>
    <dsp:sp>
      <dsp:nvSpPr>
        <dsp:cNvPr id="3" name="Rounded Rectangle 2"/>
        <dsp:cNvSpPr/>
      </dsp:nvSpPr>
      <dsp:spPr bwMode="white">
        <a:xfrm>
          <a:off x="0" y="0"/>
          <a:ext cx="11353800" cy="570479"/>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buNone/>
          </a:pPr>
          <a:r>
            <a:rPr lang="en-US" sz="2000" b="1"/>
            <a:t>(a) amount and emission factor for each type of fuel consumed in total; </a:t>
          </a:r>
          <a:endParaRPr lang="en-US" sz="2000" b="1"/>
        </a:p>
      </dsp:txBody>
      <dsp:txXfrm>
        <a:off x="0" y="0"/>
        <a:ext cx="11353800" cy="570479"/>
      </dsp:txXfrm>
    </dsp:sp>
    <dsp:sp>
      <dsp:nvSpPr>
        <dsp:cNvPr id="5" name="Rounded Rectangle 4"/>
        <dsp:cNvSpPr/>
      </dsp:nvSpPr>
      <dsp:spPr bwMode="white">
        <a:xfrm>
          <a:off x="0" y="658246"/>
          <a:ext cx="11353800" cy="570479"/>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gn="l">
            <a:lnSpc>
              <a:spcPct val="100000"/>
            </a:lnSpc>
            <a:spcBef>
              <a:spcPct val="0"/>
            </a:spcBef>
            <a:spcAft>
              <a:spcPct val="35000"/>
            </a:spcAft>
            <a:buNone/>
          </a:pPr>
          <a:r>
            <a:rPr lang="en-US" sz="2000" b="1"/>
            <a:t>(b) total aggregated CO2 emitted within the scope of this Regulation;</a:t>
          </a:r>
          <a:r>
            <a:rPr lang="en-US" sz="2200"/>
            <a:t> </a:t>
          </a:r>
          <a:endParaRPr lang="en-US" sz="2200"/>
        </a:p>
      </dsp:txBody>
      <dsp:txXfrm>
        <a:off x="0" y="658246"/>
        <a:ext cx="11353800" cy="570479"/>
      </dsp:txXfrm>
    </dsp:sp>
  </dsp:spTree>
</dsp:drawing>
</file>

<file path=ppt/diagrams/drawing1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1353800" cy="1228725"/>
        <a:chOff x="0" y="0"/>
        <a:chExt cx="11353800" cy="1228725"/>
      </a:xfrm>
    </dsp:grpSpPr>
    <dsp:sp>
      <dsp:nvSpPr>
        <dsp:cNvPr id="3" name="Rounded Rectangle 2"/>
        <dsp:cNvSpPr/>
      </dsp:nvSpPr>
      <dsp:spPr bwMode="white">
        <a:xfrm>
          <a:off x="0" y="20707"/>
          <a:ext cx="11353800" cy="56197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83820" tIns="83820" rIns="83820" bIns="8382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en-US"/>
            <a:t>(a)amount and emission factor for each type of fuel consumed in total; </a:t>
          </a:r>
          <a:endParaRPr lang="en-US"/>
        </a:p>
      </dsp:txBody>
      <dsp:txXfrm>
        <a:off x="0" y="20707"/>
        <a:ext cx="11353800" cy="561975"/>
      </dsp:txXfrm>
    </dsp:sp>
    <dsp:sp>
      <dsp:nvSpPr>
        <dsp:cNvPr id="5" name="Rounded Rectangle 4"/>
        <dsp:cNvSpPr/>
      </dsp:nvSpPr>
      <dsp:spPr bwMode="white">
        <a:xfrm>
          <a:off x="0" y="646043"/>
          <a:ext cx="11353800" cy="56197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83820" tIns="83820" rIns="83820" bIns="8382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en-US"/>
            <a:t>(b)total aggregated CO2 emitted within the scope of this Regulation; </a:t>
          </a:r>
          <a:endParaRPr lang="en-US"/>
        </a:p>
      </dsp:txBody>
      <dsp:txXfrm>
        <a:off x="0" y="646043"/>
        <a:ext cx="11353800" cy="561975"/>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0843895" cy="2496185"/>
        <a:chOff x="0" y="0"/>
        <a:chExt cx="10843895" cy="2496185"/>
      </a:xfrm>
    </dsp:grpSpPr>
    <dsp:sp>
      <dsp:nvSpPr>
        <dsp:cNvPr id="3" name="Rounded Rectangle 2"/>
        <dsp:cNvSpPr/>
      </dsp:nvSpPr>
      <dsp:spPr bwMode="white">
        <a:xfrm>
          <a:off x="0" y="0"/>
          <a:ext cx="10843895" cy="1158943"/>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68580" tIns="68580" rIns="68580" bIns="6858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en-US" sz="1800">
              <a:sym typeface="+mn-ea"/>
            </a:rPr>
            <a:t>Limits the main air pollutants contained in ships exhaust gas [including sulphur oxides (SOx) and nitrous oxides (NOx)]</a:t>
          </a:r>
          <a:endParaRPr lang="en-US" sz="1800">
            <a:sym typeface="+mn-ea"/>
          </a:endParaRPr>
        </a:p>
        <a:p>
          <a:pPr lvl="0">
            <a:lnSpc>
              <a:spcPct val="100000"/>
            </a:lnSpc>
            <a:spcBef>
              <a:spcPct val="0"/>
            </a:spcBef>
            <a:spcAft>
              <a:spcPct val="35000"/>
            </a:spcAft>
          </a:pPr>
          <a:r>
            <a:rPr lang="en-US" sz="1800">
              <a:solidFill>
                <a:schemeClr val="tx1"/>
              </a:solidFill>
              <a:sym typeface="+mn-ea"/>
            </a:rPr>
            <a:t>Prohibits deliberate emissions of ozone depleting substances (ODS).</a:t>
          </a:r>
          <a:endParaRPr lang="en-US" sz="1800"/>
        </a:p>
      </dsp:txBody>
      <dsp:txXfrm>
        <a:off x="0" y="0"/>
        <a:ext cx="10843895" cy="1158943"/>
      </dsp:txXfrm>
    </dsp:sp>
    <dsp:sp>
      <dsp:nvSpPr>
        <dsp:cNvPr id="5" name="Rounded Rectangle 4"/>
        <dsp:cNvSpPr/>
      </dsp:nvSpPr>
      <dsp:spPr bwMode="white">
        <a:xfrm>
          <a:off x="0" y="1337242"/>
          <a:ext cx="10843895" cy="1158943"/>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68580" tIns="68580" rIns="68580" bIns="6858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en-US" sz="1800">
              <a:sym typeface="+mn-ea"/>
            </a:rPr>
            <a:t>Regulates shipboard incineration.</a:t>
          </a:r>
          <a:endParaRPr lang="en-US" sz="1800">
            <a:sym typeface="+mn-ea"/>
          </a:endParaRPr>
        </a:p>
        <a:p>
          <a:pPr lvl="0">
            <a:lnSpc>
              <a:spcPct val="100000"/>
            </a:lnSpc>
            <a:spcBef>
              <a:spcPct val="0"/>
            </a:spcBef>
            <a:spcAft>
              <a:spcPct val="35000"/>
            </a:spcAft>
          </a:pPr>
          <a:r>
            <a:rPr lang="en-US" sz="1800">
              <a:solidFill>
                <a:schemeClr val="tx1"/>
              </a:solidFill>
              <a:sym typeface="+mn-ea"/>
            </a:rPr>
            <a:t>Regulates the emissions of volatile organic compounds (VOC) from</a:t>
          </a:r>
          <a:endParaRPr lang="en-US" sz="1800"/>
        </a:p>
      </dsp:txBody>
      <dsp:txXfrm>
        <a:off x="0" y="1337242"/>
        <a:ext cx="10843895" cy="1158943"/>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0191750" cy="2094230"/>
        <a:chOff x="0" y="0"/>
        <a:chExt cx="10191750" cy="2094230"/>
      </a:xfrm>
    </dsp:grpSpPr>
    <dsp:sp>
      <dsp:nvSpPr>
        <dsp:cNvPr id="3" name="Rounded Rectangle 2"/>
        <dsp:cNvSpPr/>
      </dsp:nvSpPr>
      <dsp:spPr bwMode="white">
        <a:xfrm>
          <a:off x="0" y="242503"/>
          <a:ext cx="2682039" cy="1609224"/>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247650" tIns="247650" rIns="247650" bIns="2476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t>*</a:t>
          </a:r>
          <a:endParaRPr lang="en-US"/>
        </a:p>
      </dsp:txBody>
      <dsp:txXfrm>
        <a:off x="0" y="242503"/>
        <a:ext cx="2682039" cy="1609224"/>
      </dsp:txXfrm>
    </dsp:sp>
    <dsp:sp>
      <dsp:nvSpPr>
        <dsp:cNvPr id="4" name="Right Arrow 3"/>
        <dsp:cNvSpPr/>
      </dsp:nvSpPr>
      <dsp:spPr bwMode="white">
        <a:xfrm>
          <a:off x="2934151" y="714542"/>
          <a:ext cx="568592" cy="665146"/>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a:off x="2934151" y="714542"/>
        <a:ext cx="568592" cy="665146"/>
      </dsp:txXfrm>
    </dsp:sp>
    <dsp:sp>
      <dsp:nvSpPr>
        <dsp:cNvPr id="6" name="Rounded Rectangle 5"/>
        <dsp:cNvSpPr/>
      </dsp:nvSpPr>
      <dsp:spPr bwMode="white">
        <a:xfrm>
          <a:off x="3754855" y="242503"/>
          <a:ext cx="2682039" cy="1609224"/>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247650" tIns="247650" rIns="247650" bIns="2476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t>*</a:t>
          </a:r>
          <a:endParaRPr lang="en-US"/>
        </a:p>
      </dsp:txBody>
      <dsp:txXfrm>
        <a:off x="3754855" y="242503"/>
        <a:ext cx="2682039" cy="1609224"/>
      </dsp:txXfrm>
    </dsp:sp>
    <dsp:sp>
      <dsp:nvSpPr>
        <dsp:cNvPr id="7" name="Right Arrow 6"/>
        <dsp:cNvSpPr/>
      </dsp:nvSpPr>
      <dsp:spPr bwMode="white">
        <a:xfrm>
          <a:off x="6689006" y="714542"/>
          <a:ext cx="568592" cy="665146"/>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a:off x="6689006" y="714542"/>
        <a:ext cx="568592" cy="665146"/>
      </dsp:txXfrm>
    </dsp:sp>
    <dsp:sp>
      <dsp:nvSpPr>
        <dsp:cNvPr id="9" name="Rounded Rectangle 8"/>
        <dsp:cNvSpPr/>
      </dsp:nvSpPr>
      <dsp:spPr bwMode="white">
        <a:xfrm>
          <a:off x="7509711" y="242503"/>
          <a:ext cx="2682039" cy="1609224"/>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247650" tIns="247650" rIns="247650" bIns="2476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t>*</a:t>
          </a:r>
          <a:endParaRPr lang="en-US"/>
        </a:p>
      </dsp:txBody>
      <dsp:txXfrm>
        <a:off x="7509711" y="242503"/>
        <a:ext cx="2682039" cy="1609224"/>
      </dsp:txXfrm>
    </dsp:sp>
    <dsp:sp>
      <dsp:nvSpPr>
        <dsp:cNvPr id="5" name="Right Arrow 4"/>
        <dsp:cNvSpPr/>
      </dsp:nvSpPr>
      <dsp:spPr bwMode="white">
        <a:xfrm>
          <a:off x="2934151" y="714542"/>
          <a:ext cx="568592" cy="665146"/>
        </a:xfrm>
        <a:prstGeom prst="rightArrow">
          <a:avLst>
            <a:gd name="adj1" fmla="val 60000"/>
            <a:gd name="adj2" fmla="val 50000"/>
          </a:avLst>
        </a:prstGeom>
        <a:noFill/>
        <a:ln>
          <a:noFill/>
        </a:ln>
      </dsp:spPr>
      <dsp:style>
        <a:lnRef idx="0">
          <a:schemeClr val="accent1">
            <a:tint val="60000"/>
          </a:schemeClr>
        </a:lnRef>
        <a:fillRef idx="1">
          <a:schemeClr val="accent1">
            <a:tint val="60000"/>
          </a:schemeClr>
        </a:fillRef>
        <a:effectRef idx="0">
          <a:scrgbClr r="0" g="0" b="0"/>
        </a:effectRef>
        <a:fontRef idx="minor">
          <a:schemeClr val="lt1"/>
        </a:fontRef>
      </dsp:style>
      <dsp:txBody>
        <a:bodyPr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lang="en-US"/>
        </a:p>
      </dsp:txBody>
      <dsp:txXfrm>
        <a:off x="2934151" y="714542"/>
        <a:ext cx="568592" cy="665146"/>
      </dsp:txXfrm>
    </dsp:sp>
    <dsp:sp>
      <dsp:nvSpPr>
        <dsp:cNvPr id="8" name="Right Arrow 7"/>
        <dsp:cNvSpPr/>
      </dsp:nvSpPr>
      <dsp:spPr bwMode="white">
        <a:xfrm>
          <a:off x="6689006" y="714542"/>
          <a:ext cx="568592" cy="665146"/>
        </a:xfrm>
        <a:prstGeom prst="rightArrow">
          <a:avLst>
            <a:gd name="adj1" fmla="val 60000"/>
            <a:gd name="adj2" fmla="val 50000"/>
          </a:avLst>
        </a:prstGeom>
        <a:noFill/>
        <a:ln>
          <a:noFill/>
        </a:ln>
      </dsp:spPr>
      <dsp:style>
        <a:lnRef idx="0">
          <a:schemeClr val="accent1">
            <a:tint val="60000"/>
          </a:schemeClr>
        </a:lnRef>
        <a:fillRef idx="1">
          <a:schemeClr val="accent1">
            <a:tint val="60000"/>
          </a:schemeClr>
        </a:fillRef>
        <a:effectRef idx="0">
          <a:scrgbClr r="0" g="0" b="0"/>
        </a:effectRef>
        <a:fontRef idx="minor">
          <a:schemeClr val="lt1"/>
        </a:fontRef>
      </dsp:style>
      <dsp:txBody>
        <a:bodyPr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lang="en-US"/>
        </a:p>
      </dsp:txBody>
      <dsp:txXfrm>
        <a:off x="6689006" y="714542"/>
        <a:ext cx="568592" cy="665146"/>
      </dsp:txXfrm>
    </dsp:sp>
  </dsp:spTree>
</dsp:drawing>
</file>

<file path=ppt/diagrams/drawing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0191750" cy="2094230"/>
        <a:chOff x="0" y="0"/>
        <a:chExt cx="10191750" cy="2094230"/>
      </a:xfrm>
    </dsp:grpSpPr>
    <dsp:sp>
      <dsp:nvSpPr>
        <dsp:cNvPr id="3" name="Rounded Rectangle 2"/>
        <dsp:cNvSpPr/>
      </dsp:nvSpPr>
      <dsp:spPr bwMode="white">
        <a:xfrm>
          <a:off x="0" y="242503"/>
          <a:ext cx="2682039" cy="1609224"/>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247650" tIns="247650" rIns="247650" bIns="2476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t>*</a:t>
          </a:r>
          <a:endParaRPr lang="en-US"/>
        </a:p>
      </dsp:txBody>
      <dsp:txXfrm>
        <a:off x="0" y="242503"/>
        <a:ext cx="2682039" cy="1609224"/>
      </dsp:txXfrm>
    </dsp:sp>
    <dsp:sp>
      <dsp:nvSpPr>
        <dsp:cNvPr id="4" name="Right Arrow 3"/>
        <dsp:cNvSpPr/>
      </dsp:nvSpPr>
      <dsp:spPr bwMode="white">
        <a:xfrm>
          <a:off x="2934151" y="714542"/>
          <a:ext cx="568592" cy="665146"/>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a:off x="2934151" y="714542"/>
        <a:ext cx="568592" cy="665146"/>
      </dsp:txXfrm>
    </dsp:sp>
    <dsp:sp>
      <dsp:nvSpPr>
        <dsp:cNvPr id="6" name="Rounded Rectangle 5"/>
        <dsp:cNvSpPr/>
      </dsp:nvSpPr>
      <dsp:spPr bwMode="white">
        <a:xfrm>
          <a:off x="3754855" y="242503"/>
          <a:ext cx="2682039" cy="1609224"/>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247650" tIns="247650" rIns="247650" bIns="2476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t>*</a:t>
          </a:r>
          <a:endParaRPr lang="en-US"/>
        </a:p>
      </dsp:txBody>
      <dsp:txXfrm>
        <a:off x="3754855" y="242503"/>
        <a:ext cx="2682039" cy="1609224"/>
      </dsp:txXfrm>
    </dsp:sp>
    <dsp:sp>
      <dsp:nvSpPr>
        <dsp:cNvPr id="7" name="Right Arrow 6"/>
        <dsp:cNvSpPr/>
      </dsp:nvSpPr>
      <dsp:spPr bwMode="white">
        <a:xfrm>
          <a:off x="6689006" y="714542"/>
          <a:ext cx="568592" cy="665146"/>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a:off x="6689006" y="714542"/>
        <a:ext cx="568592" cy="665146"/>
      </dsp:txXfrm>
    </dsp:sp>
    <dsp:sp>
      <dsp:nvSpPr>
        <dsp:cNvPr id="9" name="Rounded Rectangle 8"/>
        <dsp:cNvSpPr/>
      </dsp:nvSpPr>
      <dsp:spPr bwMode="white">
        <a:xfrm>
          <a:off x="7509711" y="242503"/>
          <a:ext cx="2682039" cy="1609224"/>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247650" tIns="247650" rIns="247650" bIns="2476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t>*</a:t>
          </a:r>
          <a:endParaRPr lang="en-US"/>
        </a:p>
      </dsp:txBody>
      <dsp:txXfrm>
        <a:off x="7509711" y="242503"/>
        <a:ext cx="2682039" cy="1609224"/>
      </dsp:txXfrm>
    </dsp:sp>
    <dsp:sp>
      <dsp:nvSpPr>
        <dsp:cNvPr id="5" name="Right Arrow 4"/>
        <dsp:cNvSpPr/>
      </dsp:nvSpPr>
      <dsp:spPr bwMode="white">
        <a:xfrm>
          <a:off x="2934151" y="714542"/>
          <a:ext cx="568592" cy="665146"/>
        </a:xfrm>
        <a:prstGeom prst="rightArrow">
          <a:avLst>
            <a:gd name="adj1" fmla="val 60000"/>
            <a:gd name="adj2" fmla="val 50000"/>
          </a:avLst>
        </a:prstGeom>
        <a:noFill/>
        <a:ln>
          <a:noFill/>
        </a:ln>
      </dsp:spPr>
      <dsp:style>
        <a:lnRef idx="0">
          <a:schemeClr val="accent1">
            <a:tint val="60000"/>
          </a:schemeClr>
        </a:lnRef>
        <a:fillRef idx="1">
          <a:schemeClr val="accent1">
            <a:tint val="60000"/>
          </a:schemeClr>
        </a:fillRef>
        <a:effectRef idx="0">
          <a:scrgbClr r="0" g="0" b="0"/>
        </a:effectRef>
        <a:fontRef idx="minor">
          <a:schemeClr val="lt1"/>
        </a:fontRef>
      </dsp:style>
      <dsp:txBody>
        <a:bodyPr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lang="en-US"/>
        </a:p>
      </dsp:txBody>
      <dsp:txXfrm>
        <a:off x="2934151" y="714542"/>
        <a:ext cx="568592" cy="665146"/>
      </dsp:txXfrm>
    </dsp:sp>
    <dsp:sp>
      <dsp:nvSpPr>
        <dsp:cNvPr id="8" name="Right Arrow 7"/>
        <dsp:cNvSpPr/>
      </dsp:nvSpPr>
      <dsp:spPr bwMode="white">
        <a:xfrm>
          <a:off x="6689006" y="714542"/>
          <a:ext cx="568592" cy="665146"/>
        </a:xfrm>
        <a:prstGeom prst="rightArrow">
          <a:avLst>
            <a:gd name="adj1" fmla="val 60000"/>
            <a:gd name="adj2" fmla="val 50000"/>
          </a:avLst>
        </a:prstGeom>
        <a:noFill/>
        <a:ln>
          <a:noFill/>
        </a:ln>
      </dsp:spPr>
      <dsp:style>
        <a:lnRef idx="0">
          <a:schemeClr val="accent1">
            <a:tint val="60000"/>
          </a:schemeClr>
        </a:lnRef>
        <a:fillRef idx="1">
          <a:schemeClr val="accent1">
            <a:tint val="60000"/>
          </a:schemeClr>
        </a:fillRef>
        <a:effectRef idx="0">
          <a:scrgbClr r="0" g="0" b="0"/>
        </a:effectRef>
        <a:fontRef idx="minor">
          <a:schemeClr val="lt1"/>
        </a:fontRef>
      </dsp:style>
      <dsp:txBody>
        <a:bodyPr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lang="en-US"/>
        </a:p>
      </dsp:txBody>
      <dsp:txXfrm>
        <a:off x="6689006" y="714542"/>
        <a:ext cx="568592" cy="665146"/>
      </dsp:txXfrm>
    </dsp:sp>
  </dsp:spTree>
</dsp:drawing>
</file>

<file path=ppt/diagrams/drawing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8128000" cy="5418455"/>
        <a:chOff x="0" y="0"/>
        <a:chExt cx="8128000" cy="5418455"/>
      </a:xfrm>
    </dsp:grpSpPr>
    <dsp:sp>
      <dsp:nvSpPr>
        <dsp:cNvPr id="3" name="Rectangle 2"/>
        <dsp:cNvSpPr/>
      </dsp:nvSpPr>
      <dsp:spPr bwMode="white">
        <a:xfrm>
          <a:off x="0" y="1232225"/>
          <a:ext cx="2478049" cy="991220"/>
        </a:xfrm>
        <a:prstGeom prst="rect">
          <a:avLst/>
        </a:prstGeom>
      </dsp:spPr>
      <dsp:style>
        <a:lnRef idx="2">
          <a:schemeClr val="accent1"/>
        </a:lnRef>
        <a:fillRef idx="1">
          <a:schemeClr val="accent1"/>
        </a:fillRef>
        <a:effectRef idx="0">
          <a:scrgbClr r="0" g="0" b="0"/>
        </a:effectRef>
        <a:fontRef idx="minor">
          <a:schemeClr val="lt1"/>
        </a:fontRef>
      </dsp:style>
      <dsp:txBody>
        <a:bodyPr lIns="298704" tIns="170688" rIns="298704" bIns="170688" anchor="ctr"/>
        <a:lstStyle>
          <a:lvl1pPr algn="ctr">
            <a:defRPr sz="4200"/>
          </a:lvl1pPr>
          <a:lvl2pPr marL="285750" indent="-285750" algn="ctr">
            <a:defRPr sz="3200"/>
          </a:lvl2pPr>
          <a:lvl3pPr marL="571500" indent="-285750" algn="ctr">
            <a:defRPr sz="3200"/>
          </a:lvl3pPr>
          <a:lvl4pPr marL="857250" indent="-285750" algn="ctr">
            <a:defRPr sz="3200"/>
          </a:lvl4pPr>
          <a:lvl5pPr marL="1143000" indent="-285750" algn="ctr">
            <a:defRPr sz="3200"/>
          </a:lvl5pPr>
          <a:lvl6pPr marL="1428750" indent="-285750" algn="ctr">
            <a:defRPr sz="3200"/>
          </a:lvl6pPr>
          <a:lvl7pPr marL="1714500" indent="-285750" algn="ctr">
            <a:defRPr sz="3200"/>
          </a:lvl7pPr>
          <a:lvl8pPr marL="2000250" indent="-285750" algn="ctr">
            <a:defRPr sz="3200"/>
          </a:lvl8pPr>
          <a:lvl9pPr marL="2286000" indent="-285750" algn="ctr">
            <a:defRPr sz="3200"/>
          </a:lvl9pPr>
        </a:lstStyle>
        <a:p>
          <a:pPr lvl="0">
            <a:lnSpc>
              <a:spcPct val="100000"/>
            </a:lnSpc>
            <a:spcBef>
              <a:spcPct val="0"/>
            </a:spcBef>
            <a:spcAft>
              <a:spcPct val="35000"/>
            </a:spcAft>
          </a:pPr>
          <a:r>
            <a:rPr lang="en-US"/>
            <a:t>*</a:t>
          </a:r>
          <a:endParaRPr lang="en-US"/>
        </a:p>
      </dsp:txBody>
      <dsp:txXfrm>
        <a:off x="0" y="1232225"/>
        <a:ext cx="2478049" cy="991220"/>
      </dsp:txXfrm>
    </dsp:sp>
    <dsp:sp>
      <dsp:nvSpPr>
        <dsp:cNvPr id="4" name="Rectangle 3"/>
        <dsp:cNvSpPr/>
      </dsp:nvSpPr>
      <dsp:spPr bwMode="white">
        <a:xfrm>
          <a:off x="0" y="2223445"/>
          <a:ext cx="2478049" cy="1962785"/>
        </a:xfrm>
        <a:prstGeom prst="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lIns="224028" tIns="224028" rIns="298704" bIns="336042" anchor="t"/>
        <a:lstStyle>
          <a:lvl1pPr algn="l">
            <a:defRPr sz="4200"/>
          </a:lvl1pPr>
          <a:lvl2pPr marL="285750" indent="-285750" algn="l">
            <a:defRPr sz="4200"/>
          </a:lvl2pPr>
          <a:lvl3pPr marL="571500" indent="-285750" algn="l">
            <a:defRPr sz="4200"/>
          </a:lvl3pPr>
          <a:lvl4pPr marL="857250" indent="-285750" algn="l">
            <a:defRPr sz="4200"/>
          </a:lvl4pPr>
          <a:lvl5pPr marL="1143000" indent="-285750" algn="l">
            <a:defRPr sz="4200"/>
          </a:lvl5pPr>
          <a:lvl6pPr marL="1428750" indent="-285750" algn="l">
            <a:defRPr sz="4200"/>
          </a:lvl6pPr>
          <a:lvl7pPr marL="1714500" indent="-285750" algn="l">
            <a:defRPr sz="4200"/>
          </a:lvl7pPr>
          <a:lvl8pPr marL="2000250" indent="-285750" algn="l">
            <a:defRPr sz="4200"/>
          </a:lvl8pPr>
          <a:lvl9pPr marL="2286000" indent="-285750" algn="l">
            <a:defRPr sz="4200"/>
          </a:lvl9pPr>
        </a:lstStyle>
        <a:p>
          <a:pPr lvl="1">
            <a:lnSpc>
              <a:spcPct val="100000"/>
            </a:lnSpc>
            <a:spcBef>
              <a:spcPct val="0"/>
            </a:spcBef>
            <a:spcAft>
              <a:spcPct val="15000"/>
            </a:spcAft>
            <a:buChar char="•"/>
          </a:pPr>
          <a:r>
            <a:rPr lang="en-US">
              <a:solidFill>
                <a:schemeClr val="dk1"/>
              </a:solidFill>
            </a:rPr>
            <a:t>*</a:t>
          </a:r>
          <a:endParaRPr lang="en-US">
            <a:solidFill>
              <a:schemeClr val="dk1"/>
            </a:solidFill>
          </a:endParaRPr>
        </a:p>
        <a:p>
          <a:pPr lvl="1">
            <a:lnSpc>
              <a:spcPct val="100000"/>
            </a:lnSpc>
            <a:spcBef>
              <a:spcPct val="0"/>
            </a:spcBef>
            <a:spcAft>
              <a:spcPct val="15000"/>
            </a:spcAft>
            <a:buChar char="•"/>
          </a:pPr>
          <a:r>
            <a:rPr lang="en-US">
              <a:solidFill>
                <a:schemeClr val="dk1"/>
              </a:solidFill>
            </a:rPr>
            <a:t>*</a:t>
          </a:r>
          <a:endParaRPr lang="en-US">
            <a:solidFill>
              <a:schemeClr val="dk1"/>
            </a:solidFill>
          </a:endParaRPr>
        </a:p>
      </dsp:txBody>
      <dsp:txXfrm>
        <a:off x="0" y="2223445"/>
        <a:ext cx="2478049" cy="1962785"/>
      </dsp:txXfrm>
    </dsp:sp>
    <dsp:sp>
      <dsp:nvSpPr>
        <dsp:cNvPr id="5" name="Rectangle 4"/>
        <dsp:cNvSpPr/>
      </dsp:nvSpPr>
      <dsp:spPr bwMode="white">
        <a:xfrm>
          <a:off x="2824976" y="1232225"/>
          <a:ext cx="2478049" cy="991220"/>
        </a:xfrm>
        <a:prstGeom prst="rect">
          <a:avLst/>
        </a:prstGeom>
      </dsp:spPr>
      <dsp:style>
        <a:lnRef idx="2">
          <a:schemeClr val="accent1"/>
        </a:lnRef>
        <a:fillRef idx="1">
          <a:schemeClr val="accent1"/>
        </a:fillRef>
        <a:effectRef idx="0">
          <a:scrgbClr r="0" g="0" b="0"/>
        </a:effectRef>
        <a:fontRef idx="minor">
          <a:schemeClr val="lt1"/>
        </a:fontRef>
      </dsp:style>
      <dsp:txBody>
        <a:bodyPr lIns="298704" tIns="170688" rIns="298704" bIns="170688" anchor="ctr"/>
        <a:lstStyle>
          <a:lvl1pPr algn="ctr">
            <a:defRPr sz="4200"/>
          </a:lvl1pPr>
          <a:lvl2pPr marL="285750" indent="-285750" algn="ctr">
            <a:defRPr sz="3200"/>
          </a:lvl2pPr>
          <a:lvl3pPr marL="571500" indent="-285750" algn="ctr">
            <a:defRPr sz="3200"/>
          </a:lvl3pPr>
          <a:lvl4pPr marL="857250" indent="-285750" algn="ctr">
            <a:defRPr sz="3200"/>
          </a:lvl4pPr>
          <a:lvl5pPr marL="1143000" indent="-285750" algn="ctr">
            <a:defRPr sz="3200"/>
          </a:lvl5pPr>
          <a:lvl6pPr marL="1428750" indent="-285750" algn="ctr">
            <a:defRPr sz="3200"/>
          </a:lvl6pPr>
          <a:lvl7pPr marL="1714500" indent="-285750" algn="ctr">
            <a:defRPr sz="3200"/>
          </a:lvl7pPr>
          <a:lvl8pPr marL="2000250" indent="-285750" algn="ctr">
            <a:defRPr sz="3200"/>
          </a:lvl8pPr>
          <a:lvl9pPr marL="2286000" indent="-285750" algn="ctr">
            <a:defRPr sz="3200"/>
          </a:lvl9pPr>
        </a:lstStyle>
        <a:p>
          <a:pPr lvl="0">
            <a:lnSpc>
              <a:spcPct val="100000"/>
            </a:lnSpc>
            <a:spcBef>
              <a:spcPct val="0"/>
            </a:spcBef>
            <a:spcAft>
              <a:spcPct val="35000"/>
            </a:spcAft>
          </a:pPr>
          <a:r>
            <a:rPr lang="en-US"/>
            <a:t>*</a:t>
          </a:r>
          <a:endParaRPr lang="en-US"/>
        </a:p>
      </dsp:txBody>
      <dsp:txXfrm>
        <a:off x="2824976" y="1232225"/>
        <a:ext cx="2478049" cy="991220"/>
      </dsp:txXfrm>
    </dsp:sp>
    <dsp:sp>
      <dsp:nvSpPr>
        <dsp:cNvPr id="6" name="Rectangle 5"/>
        <dsp:cNvSpPr/>
      </dsp:nvSpPr>
      <dsp:spPr bwMode="white">
        <a:xfrm>
          <a:off x="2824976" y="2223445"/>
          <a:ext cx="2478049" cy="1962785"/>
        </a:xfrm>
        <a:prstGeom prst="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lIns="224028" tIns="224028" rIns="298704" bIns="336042" anchor="t"/>
        <a:lstStyle>
          <a:lvl1pPr algn="l">
            <a:defRPr sz="4200"/>
          </a:lvl1pPr>
          <a:lvl2pPr marL="285750" indent="-285750" algn="l">
            <a:defRPr sz="4200"/>
          </a:lvl2pPr>
          <a:lvl3pPr marL="571500" indent="-285750" algn="l">
            <a:defRPr sz="4200"/>
          </a:lvl3pPr>
          <a:lvl4pPr marL="857250" indent="-285750" algn="l">
            <a:defRPr sz="4200"/>
          </a:lvl4pPr>
          <a:lvl5pPr marL="1143000" indent="-285750" algn="l">
            <a:defRPr sz="4200"/>
          </a:lvl5pPr>
          <a:lvl6pPr marL="1428750" indent="-285750" algn="l">
            <a:defRPr sz="4200"/>
          </a:lvl6pPr>
          <a:lvl7pPr marL="1714500" indent="-285750" algn="l">
            <a:defRPr sz="4200"/>
          </a:lvl7pPr>
          <a:lvl8pPr marL="2000250" indent="-285750" algn="l">
            <a:defRPr sz="4200"/>
          </a:lvl8pPr>
          <a:lvl9pPr marL="2286000" indent="-285750" algn="l">
            <a:defRPr sz="4200"/>
          </a:lvl9pPr>
        </a:lstStyle>
        <a:p>
          <a:pPr lvl="1">
            <a:lnSpc>
              <a:spcPct val="100000"/>
            </a:lnSpc>
            <a:spcBef>
              <a:spcPct val="0"/>
            </a:spcBef>
            <a:spcAft>
              <a:spcPct val="15000"/>
            </a:spcAft>
            <a:buChar char="•"/>
          </a:pPr>
          <a:r>
            <a:rPr lang="en-US">
              <a:solidFill>
                <a:schemeClr val="dk1"/>
              </a:solidFill>
            </a:rPr>
            <a:t>*</a:t>
          </a:r>
          <a:endParaRPr lang="en-US">
            <a:solidFill>
              <a:schemeClr val="dk1"/>
            </a:solidFill>
          </a:endParaRPr>
        </a:p>
        <a:p>
          <a:pPr lvl="1">
            <a:lnSpc>
              <a:spcPct val="100000"/>
            </a:lnSpc>
            <a:spcBef>
              <a:spcPct val="0"/>
            </a:spcBef>
            <a:spcAft>
              <a:spcPct val="15000"/>
            </a:spcAft>
            <a:buChar char="•"/>
          </a:pPr>
          <a:r>
            <a:rPr lang="en-US">
              <a:solidFill>
                <a:schemeClr val="dk1"/>
              </a:solidFill>
            </a:rPr>
            <a:t>*</a:t>
          </a:r>
          <a:endParaRPr lang="en-US">
            <a:solidFill>
              <a:schemeClr val="dk1"/>
            </a:solidFill>
          </a:endParaRPr>
        </a:p>
      </dsp:txBody>
      <dsp:txXfrm>
        <a:off x="2824976" y="2223445"/>
        <a:ext cx="2478049" cy="1962785"/>
      </dsp:txXfrm>
    </dsp:sp>
    <dsp:sp>
      <dsp:nvSpPr>
        <dsp:cNvPr id="7" name="Rectangle 6"/>
        <dsp:cNvSpPr/>
      </dsp:nvSpPr>
      <dsp:spPr bwMode="white">
        <a:xfrm>
          <a:off x="5649951" y="1232225"/>
          <a:ext cx="2478049" cy="991220"/>
        </a:xfrm>
        <a:prstGeom prst="rect">
          <a:avLst/>
        </a:prstGeom>
      </dsp:spPr>
      <dsp:style>
        <a:lnRef idx="2">
          <a:schemeClr val="accent1"/>
        </a:lnRef>
        <a:fillRef idx="1">
          <a:schemeClr val="accent1"/>
        </a:fillRef>
        <a:effectRef idx="0">
          <a:scrgbClr r="0" g="0" b="0"/>
        </a:effectRef>
        <a:fontRef idx="minor">
          <a:schemeClr val="lt1"/>
        </a:fontRef>
      </dsp:style>
      <dsp:txBody>
        <a:bodyPr lIns="298704" tIns="170688" rIns="298704" bIns="170688" anchor="ctr"/>
        <a:lstStyle>
          <a:lvl1pPr algn="ctr">
            <a:defRPr sz="4200"/>
          </a:lvl1pPr>
          <a:lvl2pPr marL="285750" indent="-285750" algn="ctr">
            <a:defRPr sz="3200"/>
          </a:lvl2pPr>
          <a:lvl3pPr marL="571500" indent="-285750" algn="ctr">
            <a:defRPr sz="3200"/>
          </a:lvl3pPr>
          <a:lvl4pPr marL="857250" indent="-285750" algn="ctr">
            <a:defRPr sz="3200"/>
          </a:lvl4pPr>
          <a:lvl5pPr marL="1143000" indent="-285750" algn="ctr">
            <a:defRPr sz="3200"/>
          </a:lvl5pPr>
          <a:lvl6pPr marL="1428750" indent="-285750" algn="ctr">
            <a:defRPr sz="3200"/>
          </a:lvl6pPr>
          <a:lvl7pPr marL="1714500" indent="-285750" algn="ctr">
            <a:defRPr sz="3200"/>
          </a:lvl7pPr>
          <a:lvl8pPr marL="2000250" indent="-285750" algn="ctr">
            <a:defRPr sz="3200"/>
          </a:lvl8pPr>
          <a:lvl9pPr marL="2286000" indent="-285750" algn="ctr">
            <a:defRPr sz="3200"/>
          </a:lvl9pPr>
        </a:lstStyle>
        <a:p>
          <a:pPr lvl="0">
            <a:lnSpc>
              <a:spcPct val="100000"/>
            </a:lnSpc>
            <a:spcBef>
              <a:spcPct val="0"/>
            </a:spcBef>
            <a:spcAft>
              <a:spcPct val="35000"/>
            </a:spcAft>
          </a:pPr>
          <a:r>
            <a:rPr lang="en-US"/>
            <a:t>*</a:t>
          </a:r>
          <a:endParaRPr lang="en-US"/>
        </a:p>
      </dsp:txBody>
      <dsp:txXfrm>
        <a:off x="5649951" y="1232225"/>
        <a:ext cx="2478049" cy="991220"/>
      </dsp:txXfrm>
    </dsp:sp>
    <dsp:sp>
      <dsp:nvSpPr>
        <dsp:cNvPr id="8" name="Rectangle 7"/>
        <dsp:cNvSpPr/>
      </dsp:nvSpPr>
      <dsp:spPr bwMode="white">
        <a:xfrm>
          <a:off x="5649951" y="2223445"/>
          <a:ext cx="2478049" cy="1962785"/>
        </a:xfrm>
        <a:prstGeom prst="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lIns="224028" tIns="224028" rIns="298704" bIns="336042" anchor="t"/>
        <a:lstStyle>
          <a:lvl1pPr algn="l">
            <a:defRPr sz="4200"/>
          </a:lvl1pPr>
          <a:lvl2pPr marL="285750" indent="-285750" algn="l">
            <a:defRPr sz="4200"/>
          </a:lvl2pPr>
          <a:lvl3pPr marL="571500" indent="-285750" algn="l">
            <a:defRPr sz="4200"/>
          </a:lvl3pPr>
          <a:lvl4pPr marL="857250" indent="-285750" algn="l">
            <a:defRPr sz="4200"/>
          </a:lvl4pPr>
          <a:lvl5pPr marL="1143000" indent="-285750" algn="l">
            <a:defRPr sz="4200"/>
          </a:lvl5pPr>
          <a:lvl6pPr marL="1428750" indent="-285750" algn="l">
            <a:defRPr sz="4200"/>
          </a:lvl6pPr>
          <a:lvl7pPr marL="1714500" indent="-285750" algn="l">
            <a:defRPr sz="4200"/>
          </a:lvl7pPr>
          <a:lvl8pPr marL="2000250" indent="-285750" algn="l">
            <a:defRPr sz="4200"/>
          </a:lvl8pPr>
          <a:lvl9pPr marL="2286000" indent="-285750" algn="l">
            <a:defRPr sz="4200"/>
          </a:lvl9pPr>
        </a:lstStyle>
        <a:p>
          <a:pPr lvl="1">
            <a:lnSpc>
              <a:spcPct val="100000"/>
            </a:lnSpc>
            <a:spcBef>
              <a:spcPct val="0"/>
            </a:spcBef>
            <a:spcAft>
              <a:spcPct val="15000"/>
            </a:spcAft>
            <a:buChar char="•"/>
          </a:pPr>
          <a:r>
            <a:rPr lang="en-US">
              <a:solidFill>
                <a:schemeClr val="dk1"/>
              </a:solidFill>
            </a:rPr>
            <a:t>*</a:t>
          </a:r>
          <a:endParaRPr lang="en-US">
            <a:solidFill>
              <a:schemeClr val="dk1"/>
            </a:solidFill>
          </a:endParaRPr>
        </a:p>
        <a:p>
          <a:pPr lvl="1">
            <a:lnSpc>
              <a:spcPct val="100000"/>
            </a:lnSpc>
            <a:spcBef>
              <a:spcPct val="0"/>
            </a:spcBef>
            <a:spcAft>
              <a:spcPct val="15000"/>
            </a:spcAft>
            <a:buChar char="•"/>
          </a:pPr>
          <a:r>
            <a:rPr lang="en-US">
              <a:solidFill>
                <a:schemeClr val="dk1"/>
              </a:solidFill>
            </a:rPr>
            <a:t>*</a:t>
          </a:r>
          <a:endParaRPr lang="en-US">
            <a:solidFill>
              <a:schemeClr val="dk1"/>
            </a:solidFill>
          </a:endParaRPr>
        </a:p>
      </dsp:txBody>
      <dsp:txXfrm>
        <a:off x="5649951" y="2223445"/>
        <a:ext cx="2478049" cy="1962785"/>
      </dsp:txXfrm>
    </dsp:sp>
  </dsp:spTree>
</dsp:drawing>
</file>

<file path=ppt/diagrams/drawing6.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8128000" cy="5418455"/>
        <a:chOff x="0" y="0"/>
        <a:chExt cx="8128000" cy="5418455"/>
      </a:xfrm>
    </dsp:grpSpPr>
    <dsp:sp>
      <dsp:nvSpPr>
        <dsp:cNvPr id="3" name="Rectangle 2"/>
        <dsp:cNvSpPr/>
      </dsp:nvSpPr>
      <dsp:spPr bwMode="white">
        <a:xfrm>
          <a:off x="0" y="64835"/>
          <a:ext cx="3798131" cy="633600"/>
        </a:xfrm>
        <a:prstGeom prst="rect">
          <a:avLst/>
        </a:prstGeom>
      </dsp:spPr>
      <dsp:style>
        <a:lnRef idx="2">
          <a:schemeClr val="accent1"/>
        </a:lnRef>
        <a:fillRef idx="1">
          <a:schemeClr val="accent1"/>
        </a:fillRef>
        <a:effectRef idx="0">
          <a:scrgbClr r="0" g="0" b="0"/>
        </a:effectRef>
        <a:fontRef idx="minor">
          <a:schemeClr val="lt1"/>
        </a:fontRef>
      </dsp:style>
      <dsp:txBody>
        <a:bodyPr vert="horz" wrap="square" lIns="156464" tIns="89408" rIns="156464" bIns="89408"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en-US">
              <a:sym typeface="+mn-ea"/>
            </a:rPr>
            <a:t>The Regulation applies</a:t>
          </a:r>
          <a:endParaRPr lang="en-US"/>
        </a:p>
      </dsp:txBody>
      <dsp:txXfrm>
        <a:off x="0" y="64835"/>
        <a:ext cx="3798131" cy="633600"/>
      </dsp:txXfrm>
    </dsp:sp>
    <dsp:sp>
      <dsp:nvSpPr>
        <dsp:cNvPr id="4" name="Rectangle 3"/>
        <dsp:cNvSpPr/>
      </dsp:nvSpPr>
      <dsp:spPr bwMode="white">
        <a:xfrm>
          <a:off x="0" y="698435"/>
          <a:ext cx="3798131" cy="4655185"/>
        </a:xfrm>
        <a:prstGeom prst="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vert="horz" wrap="square" lIns="117348" tIns="117348" rIns="156464" bIns="176022"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pPr lvl="1">
            <a:lnSpc>
              <a:spcPct val="100000"/>
            </a:lnSpc>
            <a:spcBef>
              <a:spcPct val="0"/>
            </a:spcBef>
            <a:spcAft>
              <a:spcPct val="15000"/>
            </a:spcAft>
            <a:buChar char="•"/>
          </a:pPr>
          <a:r>
            <a:rPr lang="en-US">
              <a:solidFill>
                <a:schemeClr val="dk1"/>
              </a:solidFill>
              <a:sym typeface="+mn-ea"/>
            </a:rPr>
            <a:t>to ships above 5 000 gross tonnage in respect of CO</a:t>
          </a:r>
          <a:r>
            <a:rPr lang="en-US" baseline="-25000">
              <a:solidFill>
                <a:schemeClr val="dk1"/>
              </a:solidFill>
              <a:sym typeface="+mn-ea"/>
            </a:rPr>
            <a:t>2</a:t>
          </a:r>
          <a:r>
            <a:rPr lang="en-US">
              <a:solidFill>
                <a:schemeClr val="dk1"/>
              </a:solidFill>
              <a:sym typeface="+mn-ea"/>
            </a:rPr>
            <a:t> emissions released during their voyages from their last port of call to a port of call under the jurisdiction of a Member State and from a port of call under the jurisdiction of a Member State to their next port of call, as well as within ports of call under the jurisdiction of a Member State. </a:t>
          </a:r>
          <a:endParaRPr lang="en-US">
            <a:solidFill>
              <a:schemeClr val="dk1"/>
            </a:solidFill>
          </a:endParaRPr>
        </a:p>
      </dsp:txBody>
      <dsp:txXfrm>
        <a:off x="0" y="698435"/>
        <a:ext cx="3798131" cy="4655185"/>
      </dsp:txXfrm>
    </dsp:sp>
    <dsp:sp>
      <dsp:nvSpPr>
        <dsp:cNvPr id="5" name="Rectangle 4"/>
        <dsp:cNvSpPr/>
      </dsp:nvSpPr>
      <dsp:spPr bwMode="white">
        <a:xfrm>
          <a:off x="4329869" y="64835"/>
          <a:ext cx="3798131" cy="633600"/>
        </a:xfrm>
        <a:prstGeom prst="rect">
          <a:avLst/>
        </a:prstGeom>
      </dsp:spPr>
      <dsp:style>
        <a:lnRef idx="2">
          <a:schemeClr val="accent1"/>
        </a:lnRef>
        <a:fillRef idx="1">
          <a:schemeClr val="accent1"/>
        </a:fillRef>
        <a:effectRef idx="0">
          <a:scrgbClr r="0" g="0" b="0"/>
        </a:effectRef>
        <a:fontRef idx="minor">
          <a:schemeClr val="lt1"/>
        </a:fontRef>
      </dsp:style>
      <dsp:txBody>
        <a:bodyPr vert="horz" wrap="square" lIns="156464" tIns="89408" rIns="156464" bIns="89408"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en-US">
              <a:sym typeface="+mn-ea"/>
            </a:rPr>
            <a:t>The Regulation does not apply</a:t>
          </a:r>
          <a:endParaRPr lang="en-US"/>
        </a:p>
      </dsp:txBody>
      <dsp:txXfrm>
        <a:off x="4329869" y="64835"/>
        <a:ext cx="3798131" cy="633600"/>
      </dsp:txXfrm>
    </dsp:sp>
    <dsp:sp>
      <dsp:nvSpPr>
        <dsp:cNvPr id="6" name="Rectangle 5"/>
        <dsp:cNvSpPr/>
      </dsp:nvSpPr>
      <dsp:spPr bwMode="white">
        <a:xfrm>
          <a:off x="4329869" y="698435"/>
          <a:ext cx="3798131" cy="4655185"/>
        </a:xfrm>
        <a:prstGeom prst="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vert="horz" wrap="square" lIns="117348" tIns="117348" rIns="156464" bIns="176022"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pPr lvl="1">
            <a:lnSpc>
              <a:spcPct val="100000"/>
            </a:lnSpc>
            <a:spcBef>
              <a:spcPct val="0"/>
            </a:spcBef>
            <a:spcAft>
              <a:spcPct val="15000"/>
            </a:spcAft>
            <a:buChar char="•"/>
          </a:pPr>
          <a:r>
            <a:rPr lang="en-US">
              <a:solidFill>
                <a:schemeClr val="dk1"/>
              </a:solidFill>
              <a:sym typeface="+mn-ea"/>
            </a:rPr>
            <a:t>to warships, naval auxiliaries, fish-catching or fish-processing ships, wooden ships of a primitive build, ships not propelled by mechanical means, or government ships used for non-commercial purposes. </a:t>
          </a:r>
          <a:endParaRPr lang="en-US">
            <a:solidFill>
              <a:schemeClr val="dk1"/>
            </a:solidFill>
          </a:endParaRPr>
        </a:p>
      </dsp:txBody>
      <dsp:txXfrm>
        <a:off x="4329869" y="698435"/>
        <a:ext cx="3798131" cy="4655185"/>
      </dsp:txXfrm>
    </dsp:sp>
  </dsp:spTree>
</dsp:drawing>
</file>

<file path=ppt/diagrams/drawing7.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1636375" cy="4479290"/>
        <a:chOff x="0" y="0"/>
        <a:chExt cx="11636375" cy="4479290"/>
      </a:xfrm>
    </dsp:grpSpPr>
    <dsp:sp>
      <dsp:nvSpPr>
        <dsp:cNvPr id="3" name="Flowchart: Manual Operation 2"/>
        <dsp:cNvSpPr/>
      </dsp:nvSpPr>
      <dsp:spPr bwMode="white">
        <a:xfrm rot="-5400000">
          <a:off x="-392601" y="392601"/>
          <a:ext cx="4479290" cy="3694087"/>
        </a:xfrm>
        <a:prstGeom prst="flowChartManualOperation">
          <a:avLst/>
        </a:prstGeom>
      </dsp:spPr>
      <dsp:style>
        <a:lnRef idx="2">
          <a:schemeClr val="lt1"/>
        </a:lnRef>
        <a:fillRef idx="1">
          <a:schemeClr val="accent1"/>
        </a:fillRef>
        <a:effectRef idx="0">
          <a:scrgbClr r="0" g="0" b="0"/>
        </a:effectRef>
        <a:fontRef idx="minor">
          <a:schemeClr val="lt1"/>
        </a:fontRef>
      </dsp:style>
      <dsp:txBody>
        <a:bodyPr rot="5400000" vert="horz" wrap="square" lIns="114300" tIns="0" rIns="228600" bIns="0" anchor="ctr"/>
        <a:lstStyle>
          <a:lvl1pPr algn="ctr">
            <a:defRPr sz="18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lvl="0" algn="l">
            <a:lnSpc>
              <a:spcPct val="100000"/>
            </a:lnSpc>
            <a:spcBef>
              <a:spcPct val="0"/>
            </a:spcBef>
            <a:spcAft>
              <a:spcPct val="35000"/>
            </a:spcAft>
          </a:pPr>
          <a:r>
            <a:rPr lang="en-US" sz="1800"/>
            <a:t>(a) the identification and type of the ship, including its name, its IMO identification number, its port of registry or home port, and the name of the shipowner;</a:t>
          </a:r>
          <a:endParaRPr lang="en-US" sz="1800"/>
        </a:p>
        <a:p>
          <a:pPr lvl="0" algn="l">
            <a:lnSpc>
              <a:spcPct val="100000"/>
            </a:lnSpc>
            <a:spcBef>
              <a:spcPct val="0"/>
            </a:spcBef>
            <a:spcAft>
              <a:spcPct val="35000"/>
            </a:spcAft>
          </a:pPr>
          <a:r>
            <a:rPr lang="en-US" sz="1800"/>
            <a:t>(b) the name of the company and the address, telephone and e-mail details of a contact person;</a:t>
          </a:r>
          <a:endParaRPr lang="en-US" sz="1800"/>
        </a:p>
      </dsp:txBody>
      <dsp:txXfrm rot="-5400000">
        <a:off x="-392601" y="392601"/>
        <a:ext cx="4479290" cy="3694087"/>
      </dsp:txXfrm>
    </dsp:sp>
    <dsp:sp>
      <dsp:nvSpPr>
        <dsp:cNvPr id="4" name="Flowchart: Manual Operation 3"/>
        <dsp:cNvSpPr/>
      </dsp:nvSpPr>
      <dsp:spPr bwMode="white">
        <a:xfrm rot="-5400000">
          <a:off x="3578543" y="392601"/>
          <a:ext cx="4479290" cy="3694087"/>
        </a:xfrm>
        <a:prstGeom prst="flowChartManualOperation">
          <a:avLst/>
        </a:prstGeom>
      </dsp:spPr>
      <dsp:style>
        <a:lnRef idx="2">
          <a:schemeClr val="lt1"/>
        </a:lnRef>
        <a:fillRef idx="1">
          <a:schemeClr val="accent1"/>
        </a:fillRef>
        <a:effectRef idx="0">
          <a:scrgbClr r="0" g="0" b="0"/>
        </a:effectRef>
        <a:fontRef idx="minor">
          <a:schemeClr val="lt1"/>
        </a:fontRef>
      </dsp:style>
      <dsp:txBody>
        <a:bodyPr rot="5400000" vert="horz" wrap="square" lIns="114300" tIns="0" rIns="114300" bIns="0" anchor="ctr"/>
        <a:lstStyle>
          <a:lvl1pPr algn="ctr">
            <a:defRPr sz="18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lvl="0" algn="l">
            <a:lnSpc>
              <a:spcPct val="100000"/>
            </a:lnSpc>
            <a:spcBef>
              <a:spcPct val="0"/>
            </a:spcBef>
            <a:spcAft>
              <a:spcPct val="35000"/>
            </a:spcAft>
          </a:pPr>
          <a:r>
            <a:rPr lang="en-US"/>
            <a:t>(c) a description of the following CO</a:t>
          </a:r>
          <a:r>
            <a:rPr lang="en-US" baseline="-25000"/>
            <a:t>2</a:t>
          </a:r>
          <a:r>
            <a:rPr lang="en-US"/>
            <a:t> emission sources on board the ship: main engines, auxiliary engines, gas turbines, boilers and inert gas generators, and the fuel types used;</a:t>
          </a:r>
          <a:endParaRPr lang="en-US"/>
        </a:p>
        <a:p>
          <a:pPr lvl="0" algn="l">
            <a:lnSpc>
              <a:spcPct val="100000"/>
            </a:lnSpc>
            <a:spcBef>
              <a:spcPct val="0"/>
            </a:spcBef>
            <a:spcAft>
              <a:spcPct val="35000"/>
            </a:spcAft>
          </a:pPr>
          <a:r>
            <a:rPr lang="en-US"/>
            <a:t>(d) a description of the procedures, systems and responsibilities used to update the list of CO</a:t>
          </a:r>
          <a:r>
            <a:rPr lang="en-US" baseline="-25000"/>
            <a:t>2</a:t>
          </a:r>
          <a:r>
            <a:rPr lang="en-US"/>
            <a:t> emission sources over the reporting period;</a:t>
          </a:r>
          <a:endParaRPr lang="en-US"/>
        </a:p>
      </dsp:txBody>
      <dsp:txXfrm rot="-5400000">
        <a:off x="3578543" y="392601"/>
        <a:ext cx="4479290" cy="3694087"/>
      </dsp:txXfrm>
    </dsp:sp>
    <dsp:sp>
      <dsp:nvSpPr>
        <dsp:cNvPr id="5" name="Flowchart: Manual Operation 4"/>
        <dsp:cNvSpPr/>
      </dsp:nvSpPr>
      <dsp:spPr bwMode="white">
        <a:xfrm rot="-5400000">
          <a:off x="7549686" y="392601"/>
          <a:ext cx="4479290" cy="3694087"/>
        </a:xfrm>
        <a:prstGeom prst="flowChartManualOperation">
          <a:avLst/>
        </a:prstGeom>
      </dsp:spPr>
      <dsp:style>
        <a:lnRef idx="2">
          <a:schemeClr val="lt1"/>
        </a:lnRef>
        <a:fillRef idx="1">
          <a:schemeClr val="accent1"/>
        </a:fillRef>
        <a:effectRef idx="0">
          <a:scrgbClr r="0" g="0" b="0"/>
        </a:effectRef>
        <a:fontRef idx="minor">
          <a:schemeClr val="lt1"/>
        </a:fontRef>
      </dsp:style>
      <dsp:txBody>
        <a:bodyPr rot="5400000" vert="horz" wrap="square" lIns="114300" tIns="0" rIns="114300" bIns="0" anchor="ctr"/>
        <a:lstStyle>
          <a:lvl1pPr algn="ctr">
            <a:defRPr sz="18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lvl="0" algn="l">
            <a:lnSpc>
              <a:spcPct val="100000"/>
            </a:lnSpc>
            <a:spcBef>
              <a:spcPct val="0"/>
            </a:spcBef>
            <a:spcAft>
              <a:spcPct val="35000"/>
            </a:spcAft>
          </a:pPr>
          <a:r>
            <a:rPr lang="en-US"/>
            <a:t>(e) a description of the procedures used to monitor the completeness of the list of voyages;</a:t>
          </a:r>
          <a:endParaRPr lang="en-US"/>
        </a:p>
        <a:p>
          <a:pPr lvl="0" algn="l">
            <a:lnSpc>
              <a:spcPct val="100000"/>
            </a:lnSpc>
            <a:spcBef>
              <a:spcPct val="0"/>
            </a:spcBef>
            <a:spcAft>
              <a:spcPct val="35000"/>
            </a:spcAft>
          </a:pPr>
          <a:r>
            <a:rPr lang="en-US"/>
            <a:t>(f) a description of the procedures for monitoring the fuel consumption of the ship, </a:t>
          </a:r>
          <a:endParaRPr lang="en-US"/>
        </a:p>
        <a:p>
          <a:pPr lvl="0" algn="l">
            <a:lnSpc>
              <a:spcPct val="100000"/>
            </a:lnSpc>
            <a:spcBef>
              <a:spcPct val="0"/>
            </a:spcBef>
            <a:spcAft>
              <a:spcPct val="35000"/>
            </a:spcAft>
          </a:pPr>
          <a:r>
            <a:rPr lang="en-US"/>
            <a:t>(g) single emission factors used for each fuel type</a:t>
          </a:r>
          <a:endParaRPr lang="en-US"/>
        </a:p>
      </dsp:txBody>
      <dsp:txXfrm rot="-5400000">
        <a:off x="7549686" y="392601"/>
        <a:ext cx="4479290" cy="3694087"/>
      </dsp:txXfrm>
    </dsp:sp>
  </dsp:spTree>
</dsp:drawing>
</file>

<file path=ppt/diagrams/drawing8.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11636375" cy="4479290"/>
        <a:chOff x="0" y="0"/>
        <a:chExt cx="11636375" cy="4479290"/>
      </a:xfrm>
    </dsp:grpSpPr>
    <dsp:sp>
      <dsp:nvSpPr>
        <dsp:cNvPr id="3" name="Flowchart: Manual Operation 2"/>
        <dsp:cNvSpPr/>
      </dsp:nvSpPr>
      <dsp:spPr bwMode="white">
        <a:xfrm rot="-5400000">
          <a:off x="-392601" y="392601"/>
          <a:ext cx="4479290" cy="3694087"/>
        </a:xfrm>
        <a:prstGeom prst="flowChartManualOperation">
          <a:avLst/>
        </a:prstGeom>
      </dsp:spPr>
      <dsp:style>
        <a:lnRef idx="2">
          <a:schemeClr val="lt1"/>
        </a:lnRef>
        <a:fillRef idx="1">
          <a:schemeClr val="accent1"/>
        </a:fillRef>
        <a:effectRef idx="0">
          <a:scrgbClr r="0" g="0" b="0"/>
        </a:effectRef>
        <a:fontRef idx="minor">
          <a:schemeClr val="lt1"/>
        </a:fontRef>
      </dsp:style>
      <dsp:txBody>
        <a:bodyPr rot="5400000" vert="horz" wrap="square" lIns="114300" tIns="0" rIns="228600" bIns="0" anchor="ctr"/>
        <a:lstStyle>
          <a:lvl1pPr algn="ctr">
            <a:defRPr sz="18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lvl="0" algn="l">
            <a:lnSpc>
              <a:spcPct val="100000"/>
            </a:lnSpc>
            <a:spcBef>
              <a:spcPct val="0"/>
            </a:spcBef>
            <a:spcAft>
              <a:spcPct val="35000"/>
            </a:spcAft>
          </a:pPr>
          <a:r>
            <a:rPr lang="en-US" sz="1800"/>
            <a:t>(a) the identification and type of the ship, including its name, its IMO identification number, its port of registry or home port, and the name of the shipowner;</a:t>
          </a:r>
          <a:endParaRPr lang="en-US" sz="1800"/>
        </a:p>
        <a:p>
          <a:pPr lvl="0" algn="l">
            <a:lnSpc>
              <a:spcPct val="100000"/>
            </a:lnSpc>
            <a:spcBef>
              <a:spcPct val="0"/>
            </a:spcBef>
            <a:spcAft>
              <a:spcPct val="35000"/>
            </a:spcAft>
          </a:pPr>
          <a:r>
            <a:rPr lang="en-US" sz="1800"/>
            <a:t>(b) the name of the company and the address, telephone and e-mail details of a contact person;</a:t>
          </a:r>
          <a:endParaRPr lang="en-US" sz="1800"/>
        </a:p>
      </dsp:txBody>
      <dsp:txXfrm rot="-5400000">
        <a:off x="-392601" y="392601"/>
        <a:ext cx="4479290" cy="3694087"/>
      </dsp:txXfrm>
    </dsp:sp>
    <dsp:sp>
      <dsp:nvSpPr>
        <dsp:cNvPr id="4" name="Flowchart: Manual Operation 3"/>
        <dsp:cNvSpPr/>
      </dsp:nvSpPr>
      <dsp:spPr bwMode="white">
        <a:xfrm rot="-5400000">
          <a:off x="3578543" y="392601"/>
          <a:ext cx="4479290" cy="3694087"/>
        </a:xfrm>
        <a:prstGeom prst="flowChartManualOperation">
          <a:avLst/>
        </a:prstGeom>
      </dsp:spPr>
      <dsp:style>
        <a:lnRef idx="2">
          <a:schemeClr val="lt1"/>
        </a:lnRef>
        <a:fillRef idx="1">
          <a:schemeClr val="accent1"/>
        </a:fillRef>
        <a:effectRef idx="0">
          <a:scrgbClr r="0" g="0" b="0"/>
        </a:effectRef>
        <a:fontRef idx="minor">
          <a:schemeClr val="lt1"/>
        </a:fontRef>
      </dsp:style>
      <dsp:txBody>
        <a:bodyPr rot="5400000" lIns="114300" tIns="0" rIns="114300" bIns="0" anchor="ctr"/>
        <a:lstStyle>
          <a:lvl1pPr algn="ctr">
            <a:defRPr sz="18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lvl="0" algn="l">
            <a:lnSpc>
              <a:spcPct val="100000"/>
            </a:lnSpc>
            <a:spcBef>
              <a:spcPct val="0"/>
            </a:spcBef>
            <a:spcAft>
              <a:spcPct val="35000"/>
            </a:spcAft>
            <a:buNone/>
          </a:pPr>
          <a:r>
            <a:rPr lang="en-US"/>
            <a:t>(c) a description of the following CO</a:t>
          </a:r>
          <a:r>
            <a:rPr lang="en-US" baseline="-25000"/>
            <a:t>2</a:t>
          </a:r>
          <a:r>
            <a:rPr lang="en-US"/>
            <a:t> emission sources on board the ship: main engines, auxiliary engines, gas turbines, boilers and inert gas generators, and the fuel types used;</a:t>
          </a:r>
          <a:endParaRPr lang="en-US"/>
        </a:p>
        <a:p>
          <a:pPr lvl="0" algn="l">
            <a:lnSpc>
              <a:spcPct val="100000"/>
            </a:lnSpc>
            <a:spcBef>
              <a:spcPct val="0"/>
            </a:spcBef>
            <a:spcAft>
              <a:spcPct val="35000"/>
            </a:spcAft>
            <a:buNone/>
          </a:pPr>
          <a:r>
            <a:rPr lang="en-US"/>
            <a:t>(d) a description of the procedures, systems and responsibilities used to update the list of CO</a:t>
          </a:r>
          <a:r>
            <a:rPr lang="en-US" baseline="-25000"/>
            <a:t>2</a:t>
          </a:r>
          <a:r>
            <a:rPr lang="en-US"/>
            <a:t> emission sources over the reporting period;</a:t>
          </a:r>
          <a:endParaRPr lang="en-US"/>
        </a:p>
      </dsp:txBody>
      <dsp:txXfrm rot="-5400000">
        <a:off x="3578543" y="392601"/>
        <a:ext cx="4479290" cy="3694087"/>
      </dsp:txXfrm>
    </dsp:sp>
    <dsp:sp>
      <dsp:nvSpPr>
        <dsp:cNvPr id="5" name="Flowchart: Manual Operation 4"/>
        <dsp:cNvSpPr/>
      </dsp:nvSpPr>
      <dsp:spPr bwMode="white">
        <a:xfrm rot="-5400000">
          <a:off x="7549686" y="392601"/>
          <a:ext cx="4479290" cy="3694087"/>
        </a:xfrm>
        <a:prstGeom prst="flowChartManualOperation">
          <a:avLst/>
        </a:prstGeom>
      </dsp:spPr>
      <dsp:style>
        <a:lnRef idx="2">
          <a:schemeClr val="lt1"/>
        </a:lnRef>
        <a:fillRef idx="1">
          <a:schemeClr val="accent1"/>
        </a:fillRef>
        <a:effectRef idx="0">
          <a:scrgbClr r="0" g="0" b="0"/>
        </a:effectRef>
        <a:fontRef idx="minor">
          <a:schemeClr val="lt1"/>
        </a:fontRef>
      </dsp:style>
      <dsp:txBody>
        <a:bodyPr rot="5400000" lIns="114300" tIns="0" rIns="114300" bIns="0" anchor="ctr"/>
        <a:lstStyle>
          <a:lvl1pPr algn="ctr">
            <a:defRPr sz="18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lvl="0" algn="l">
            <a:lnSpc>
              <a:spcPct val="100000"/>
            </a:lnSpc>
            <a:spcBef>
              <a:spcPct val="0"/>
            </a:spcBef>
            <a:spcAft>
              <a:spcPct val="35000"/>
            </a:spcAft>
            <a:buNone/>
          </a:pPr>
          <a:r>
            <a:rPr lang="en-US"/>
            <a:t>(e) a description of the procedures used to monitor the completeness of the list of voyages;</a:t>
          </a:r>
          <a:endParaRPr lang="en-US"/>
        </a:p>
        <a:p>
          <a:pPr lvl="0" algn="l">
            <a:lnSpc>
              <a:spcPct val="100000"/>
            </a:lnSpc>
            <a:spcBef>
              <a:spcPct val="0"/>
            </a:spcBef>
            <a:spcAft>
              <a:spcPct val="35000"/>
            </a:spcAft>
            <a:buNone/>
          </a:pPr>
          <a:r>
            <a:rPr lang="en-US"/>
            <a:t>(f) a description of the procedures for monitoring the fuel consumption of the ship, </a:t>
          </a:r>
          <a:endParaRPr lang="en-US"/>
        </a:p>
        <a:p>
          <a:pPr lvl="0" algn="l">
            <a:lnSpc>
              <a:spcPct val="100000"/>
            </a:lnSpc>
            <a:spcBef>
              <a:spcPct val="0"/>
            </a:spcBef>
            <a:spcAft>
              <a:spcPct val="35000"/>
            </a:spcAft>
            <a:buNone/>
          </a:pPr>
          <a:r>
            <a:rPr lang="en-US"/>
            <a:t>(g) single emission factors used for each fuel type</a:t>
          </a:r>
          <a:endParaRPr lang="en-US"/>
        </a:p>
      </dsp:txBody>
      <dsp:txXfrm rot="-5400000">
        <a:off x="7549686" y="392601"/>
        <a:ext cx="4479290" cy="3694087"/>
      </dsp:txXfrm>
    </dsp:sp>
  </dsp:spTree>
</dsp:drawing>
</file>

<file path=ppt/diagrams/drawing9.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7828915" cy="3890010"/>
        <a:chOff x="0" y="0"/>
        <a:chExt cx="7828915" cy="3890010"/>
      </a:xfrm>
    </dsp:grpSpPr>
    <dsp:sp>
      <dsp:nvSpPr>
        <dsp:cNvPr id="9" name="Round Same Side Corner Rectangle 8"/>
        <dsp:cNvSpPr/>
      </dsp:nvSpPr>
      <dsp:spPr bwMode="white">
        <a:xfrm rot="5400000">
          <a:off x="4821725" y="-1877832"/>
          <a:ext cx="1003874" cy="5010506"/>
        </a:xfrm>
        <a:prstGeom prst="round2Same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rot="-5400000" lIns="91439" tIns="45719" rIns="91439" bIns="45719" anchor="ctr"/>
        <a:lstStyle>
          <a:lvl1pPr algn="l">
            <a:defRPr sz="2400"/>
          </a:lvl1pPr>
          <a:lvl2pPr marL="228600" indent="-228600" algn="l">
            <a:defRPr sz="2400"/>
          </a:lvl2pPr>
          <a:lvl3pPr marL="457200" indent="-228600" algn="l">
            <a:defRPr sz="2400"/>
          </a:lvl3pPr>
          <a:lvl4pPr marL="685800" indent="-228600" algn="l">
            <a:defRPr sz="2400"/>
          </a:lvl4pPr>
          <a:lvl5pPr marL="914400" indent="-228600" algn="l">
            <a:defRPr sz="2400"/>
          </a:lvl5pPr>
          <a:lvl6pPr marL="1143000" indent="-228600" algn="l">
            <a:defRPr sz="2400"/>
          </a:lvl6pPr>
          <a:lvl7pPr marL="1371600" indent="-228600" algn="l">
            <a:defRPr sz="2400"/>
          </a:lvl7pPr>
          <a:lvl8pPr marL="1600200" indent="-228600" algn="l">
            <a:defRPr sz="2400"/>
          </a:lvl8pPr>
          <a:lvl9pPr marL="1828800" indent="-228600" algn="l">
            <a:defRPr sz="2400"/>
          </a:lvl9pPr>
        </a:lstStyle>
        <a:p>
          <a:pPr lvl="1">
            <a:lnSpc>
              <a:spcPct val="100000"/>
            </a:lnSpc>
            <a:spcBef>
              <a:spcPct val="0"/>
            </a:spcBef>
            <a:spcAft>
              <a:spcPct val="15000"/>
            </a:spcAft>
            <a:buChar char="•"/>
          </a:pPr>
          <a:r>
            <a:rPr lang="en-US">
              <a:solidFill>
                <a:schemeClr val="dk1"/>
              </a:solidFill>
            </a:rPr>
            <a:t>*</a:t>
          </a:r>
          <a:endParaRPr lang="en-US">
            <a:solidFill>
              <a:schemeClr val="dk1"/>
            </a:solidFill>
          </a:endParaRPr>
        </a:p>
        <a:p>
          <a:pPr lvl="1">
            <a:lnSpc>
              <a:spcPct val="100000"/>
            </a:lnSpc>
            <a:spcBef>
              <a:spcPct val="0"/>
            </a:spcBef>
            <a:spcAft>
              <a:spcPct val="15000"/>
            </a:spcAft>
            <a:buChar char="•"/>
          </a:pPr>
          <a:r>
            <a:rPr lang="en-US">
              <a:solidFill>
                <a:schemeClr val="dk1"/>
              </a:solidFill>
            </a:rPr>
            <a:t>*</a:t>
          </a:r>
          <a:endParaRPr lang="en-US">
            <a:solidFill>
              <a:schemeClr val="dk1"/>
            </a:solidFill>
          </a:endParaRPr>
        </a:p>
      </dsp:txBody>
      <dsp:txXfrm rot="5400000">
        <a:off x="4821725" y="-1877832"/>
        <a:ext cx="1003874" cy="5010506"/>
      </dsp:txXfrm>
    </dsp:sp>
    <dsp:sp>
      <dsp:nvSpPr>
        <dsp:cNvPr id="3" name="Rounded Rectangle 2"/>
        <dsp:cNvSpPr/>
      </dsp:nvSpPr>
      <dsp:spPr bwMode="white">
        <a:xfrm>
          <a:off x="0" y="0"/>
          <a:ext cx="2818409" cy="1254842"/>
        </a:xfrm>
        <a:prstGeom prst="roundRect">
          <a:avLst/>
        </a:prstGeom>
      </dsp:spPr>
      <dsp:style>
        <a:lnRef idx="2">
          <a:schemeClr val="lt1"/>
        </a:lnRef>
        <a:fillRef idx="1">
          <a:schemeClr val="accent1"/>
        </a:fillRef>
        <a:effectRef idx="0">
          <a:scrgbClr r="0" g="0" b="0"/>
        </a:effectRef>
        <a:fontRef idx="minor">
          <a:schemeClr val="lt1"/>
        </a:fontRef>
      </dsp:style>
      <dsp:txBody>
        <a:bodyPr lIns="224790" tIns="112395" rIns="224790" bIns="112395" anchor="ctr"/>
        <a:lstStyle>
          <a:lvl1pPr algn="ctr">
            <a:defRPr sz="5900"/>
          </a:lvl1pPr>
          <a:lvl2pPr marL="285750" indent="-285750" algn="ctr">
            <a:defRPr sz="4600"/>
          </a:lvl2pPr>
          <a:lvl3pPr marL="571500" indent="-285750" algn="ctr">
            <a:defRPr sz="4600"/>
          </a:lvl3pPr>
          <a:lvl4pPr marL="857250" indent="-285750" algn="ctr">
            <a:defRPr sz="4600"/>
          </a:lvl4pPr>
          <a:lvl5pPr marL="1143000" indent="-285750" algn="ctr">
            <a:defRPr sz="4600"/>
          </a:lvl5pPr>
          <a:lvl6pPr marL="1428750" indent="-285750" algn="ctr">
            <a:defRPr sz="4600"/>
          </a:lvl6pPr>
          <a:lvl7pPr marL="1714500" indent="-285750" algn="ctr">
            <a:defRPr sz="4600"/>
          </a:lvl7pPr>
          <a:lvl8pPr marL="2000250" indent="-285750" algn="ctr">
            <a:defRPr sz="4600"/>
          </a:lvl8pPr>
          <a:lvl9pPr marL="2286000" indent="-285750" algn="ctr">
            <a:defRPr sz="4600"/>
          </a:lvl9pPr>
        </a:lstStyle>
        <a:p>
          <a:pPr lvl="0">
            <a:lnSpc>
              <a:spcPct val="100000"/>
            </a:lnSpc>
            <a:spcBef>
              <a:spcPct val="0"/>
            </a:spcBef>
            <a:spcAft>
              <a:spcPct val="35000"/>
            </a:spcAft>
          </a:pPr>
          <a:r>
            <a:rPr lang="en-US"/>
            <a:t>*</a:t>
          </a:r>
          <a:endParaRPr lang="en-US"/>
        </a:p>
      </dsp:txBody>
      <dsp:txXfrm>
        <a:off x="0" y="0"/>
        <a:ext cx="2818409" cy="1254842"/>
      </dsp:txXfrm>
    </dsp:sp>
    <dsp:sp>
      <dsp:nvSpPr>
        <dsp:cNvPr id="5" name="Rounded Rectangle 4"/>
        <dsp:cNvSpPr/>
      </dsp:nvSpPr>
      <dsp:spPr bwMode="white">
        <a:xfrm>
          <a:off x="0" y="1317584"/>
          <a:ext cx="2818409" cy="1254842"/>
        </a:xfrm>
        <a:prstGeom prst="roundRect">
          <a:avLst/>
        </a:prstGeom>
      </dsp:spPr>
      <dsp:style>
        <a:lnRef idx="2">
          <a:schemeClr val="lt1"/>
        </a:lnRef>
        <a:fillRef idx="1">
          <a:schemeClr val="accent1"/>
        </a:fillRef>
        <a:effectRef idx="0">
          <a:scrgbClr r="0" g="0" b="0"/>
        </a:effectRef>
        <a:fontRef idx="minor">
          <a:schemeClr val="lt1"/>
        </a:fontRef>
      </dsp:style>
      <dsp:txBody>
        <a:bodyPr lIns="224790" tIns="112395" rIns="224790" bIns="112395" anchor="ctr"/>
        <a:lstStyle>
          <a:lvl1pPr algn="ctr">
            <a:defRPr sz="5900"/>
          </a:lvl1pPr>
          <a:lvl2pPr marL="285750" indent="-285750" algn="ctr">
            <a:defRPr sz="4600"/>
          </a:lvl2pPr>
          <a:lvl3pPr marL="571500" indent="-285750" algn="ctr">
            <a:defRPr sz="4600"/>
          </a:lvl3pPr>
          <a:lvl4pPr marL="857250" indent="-285750" algn="ctr">
            <a:defRPr sz="4600"/>
          </a:lvl4pPr>
          <a:lvl5pPr marL="1143000" indent="-285750" algn="ctr">
            <a:defRPr sz="4600"/>
          </a:lvl5pPr>
          <a:lvl6pPr marL="1428750" indent="-285750" algn="ctr">
            <a:defRPr sz="4600"/>
          </a:lvl6pPr>
          <a:lvl7pPr marL="1714500" indent="-285750" algn="ctr">
            <a:defRPr sz="4600"/>
          </a:lvl7pPr>
          <a:lvl8pPr marL="2000250" indent="-285750" algn="ctr">
            <a:defRPr sz="4600"/>
          </a:lvl8pPr>
          <a:lvl9pPr marL="2286000" indent="-285750" algn="ctr">
            <a:defRPr sz="4600"/>
          </a:lvl9pPr>
        </a:lstStyle>
        <a:p>
          <a:pPr lvl="0">
            <a:lnSpc>
              <a:spcPct val="100000"/>
            </a:lnSpc>
            <a:spcBef>
              <a:spcPct val="0"/>
            </a:spcBef>
            <a:spcAft>
              <a:spcPct val="35000"/>
            </a:spcAft>
          </a:pPr>
          <a:r>
            <a:rPr lang="en-US"/>
            <a:t>*</a:t>
          </a:r>
          <a:endParaRPr lang="en-US"/>
        </a:p>
      </dsp:txBody>
      <dsp:txXfrm>
        <a:off x="0" y="1317584"/>
        <a:ext cx="2818409" cy="1254842"/>
      </dsp:txXfrm>
    </dsp:sp>
    <dsp:sp>
      <dsp:nvSpPr>
        <dsp:cNvPr id="7" name="Rounded Rectangle 6"/>
        <dsp:cNvSpPr/>
      </dsp:nvSpPr>
      <dsp:spPr bwMode="white">
        <a:xfrm>
          <a:off x="0" y="2635168"/>
          <a:ext cx="2818409" cy="1254842"/>
        </a:xfrm>
        <a:prstGeom prst="roundRect">
          <a:avLst/>
        </a:prstGeom>
      </dsp:spPr>
      <dsp:style>
        <a:lnRef idx="2">
          <a:schemeClr val="lt1"/>
        </a:lnRef>
        <a:fillRef idx="1">
          <a:schemeClr val="accent1"/>
        </a:fillRef>
        <a:effectRef idx="0">
          <a:scrgbClr r="0" g="0" b="0"/>
        </a:effectRef>
        <a:fontRef idx="minor">
          <a:schemeClr val="lt1"/>
        </a:fontRef>
      </dsp:style>
      <dsp:txBody>
        <a:bodyPr lIns="224790" tIns="112395" rIns="224790" bIns="112395" anchor="ctr"/>
        <a:lstStyle>
          <a:lvl1pPr algn="ctr">
            <a:defRPr sz="5900"/>
          </a:lvl1pPr>
          <a:lvl2pPr marL="285750" indent="-285750" algn="ctr">
            <a:defRPr sz="4600"/>
          </a:lvl2pPr>
          <a:lvl3pPr marL="571500" indent="-285750" algn="ctr">
            <a:defRPr sz="4600"/>
          </a:lvl3pPr>
          <a:lvl4pPr marL="857250" indent="-285750" algn="ctr">
            <a:defRPr sz="4600"/>
          </a:lvl4pPr>
          <a:lvl5pPr marL="1143000" indent="-285750" algn="ctr">
            <a:defRPr sz="4600"/>
          </a:lvl5pPr>
          <a:lvl6pPr marL="1428750" indent="-285750" algn="ctr">
            <a:defRPr sz="4600"/>
          </a:lvl6pPr>
          <a:lvl7pPr marL="1714500" indent="-285750" algn="ctr">
            <a:defRPr sz="4600"/>
          </a:lvl7pPr>
          <a:lvl8pPr marL="2000250" indent="-285750" algn="ctr">
            <a:defRPr sz="4600"/>
          </a:lvl8pPr>
          <a:lvl9pPr marL="2286000" indent="-285750" algn="ctr">
            <a:defRPr sz="4600"/>
          </a:lvl9pPr>
        </a:lstStyle>
        <a:p>
          <a:pPr lvl="0">
            <a:lnSpc>
              <a:spcPct val="100000"/>
            </a:lnSpc>
            <a:spcBef>
              <a:spcPct val="0"/>
            </a:spcBef>
            <a:spcAft>
              <a:spcPct val="35000"/>
            </a:spcAft>
          </a:pPr>
          <a:r>
            <a:rPr lang="en-US"/>
            <a:t>*</a:t>
          </a:r>
          <a:endParaRPr lang="en-US"/>
        </a:p>
      </dsp:txBody>
      <dsp:txXfrm>
        <a:off x="0" y="2635168"/>
        <a:ext cx="2818409" cy="125484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type="flowChartManualOperation" r:blip="" rot="-90">
              <dgm:adjLst/>
            </dgm:shape>
          </dgm:if>
          <dgm:else name="Name6">
            <dgm:shape xmlns:r="http://schemas.openxmlformats.org/officeDocument/2006/relationships" type="flowChartManualOperation" r:blip="" rot="90">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type="flowChartManualOperation" r:blip="" rot="-90">
              <dgm:adjLst/>
            </dgm:shape>
          </dgm:if>
          <dgm:else name="Name6">
            <dgm:shape xmlns:r="http://schemas.openxmlformats.org/officeDocument/2006/relationships" type="flowChartManualOperation" r:blip="" rot="90">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1">
        <a:scrgbClr r="0" g="0" b="0"/>
      </a:effectRef>
      <a:fontRef idx="minor">
        <a:schemeClr val="lt1"/>
      </a:fontRef>
    </dgm:style>
  </dgm:styleLbl>
  <dgm:styleLbl name="asst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hp">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3">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r>
              <a:rPr lang="en-US"/>
              <a:t>UNIVERCITY OF THESSALY SCHOOL OF SCIENCE INFORMATICS AND COMPUTATIONAL BIOMEDICINEMaritime Information systems</a:t>
            </a:r>
            <a:endParaRPr lang="en-US"/>
          </a:p>
        </p:txBody>
      </p:sp>
      <p:sp>
        <p:nvSpPr>
          <p:cNvPr id="3" name="Date Placeholder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696C064A-D61B-4B21-B757-51A9B82445B8}" type="datetimeFigureOut">
              <a:rPr lang="en-US" smtClean="0"/>
            </a:fld>
            <a:endParaRPr lang="en-US"/>
          </a:p>
        </p:txBody>
      </p:sp>
      <p:sp>
        <p:nvSpPr>
          <p:cNvPr id="4" name="Footer Placeholder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en-US"/>
          </a:p>
        </p:txBody>
      </p:sp>
      <p:sp>
        <p:nvSpPr>
          <p:cNvPr id="5" name="Slide Number Placeholder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50305E07-67EA-4042-A3F6-853A8AD8D209}" type="slidenum">
              <a:rPr lang="en-US" smtClean="0"/>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r>
              <a:rPr lang="en-US"/>
              <a:t>UNIVERCITY OF THESSALY SCHOOL OF SCIENCE INFORMATICS AND COMPUTATIONAL BIOMEDICINEMaritime Information systems</a:t>
            </a:r>
            <a:endParaRPr lang="en-US"/>
          </a:p>
        </p:txBody>
      </p:sp>
      <p:sp>
        <p:nvSpPr>
          <p:cNvPr id="3" name="Date Placeholder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E934FF-F4E1-47C5-9CA5-30A81DDE2BE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38200" y="365125"/>
            <a:ext cx="10515600" cy="58118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3" name="Date Placeholder 2"/>
          <p:cNvSpPr>
            <a:spLocks noGrp="1"/>
          </p:cNvSpPr>
          <p:nvPr>
            <p:ph type="dt" sz="half" idx="10"/>
          </p:nvPr>
        </p:nvSpPr>
        <p:spPr/>
        <p:txBody>
          <a:bodyPr/>
          <a:lstStyle/>
          <a:p>
            <a:fld id="{FDE934FF-F4E1-47C5-9CA5-30A81DDE2BE4}"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FDE934FF-F4E1-47C5-9CA5-30A81DDE2BE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FDE934FF-F4E1-47C5-9CA5-30A81DDE2BE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FDE934FF-F4E1-47C5-9CA5-30A81DDE2BE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FDE934FF-F4E1-47C5-9CA5-30A81DDE2BE4}"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E934FF-F4E1-47C5-9CA5-30A81DDE2BE4}"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E934FF-F4E1-47C5-9CA5-30A81DDE2BE4}"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FDE934FF-F4E1-47C5-9CA5-30A81DDE2BE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FDE934FF-F4E1-47C5-9CA5-30A81DDE2BE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E934FF-F4E1-47C5-9CA5-30A81DDE2BE4}"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561BA9-CDCF-4958-B8AB-66F3BF063E13}"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9.jpeg"/><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9" Type="http://schemas.openxmlformats.org/officeDocument/2006/relationships/diagramQuickStyle" Target="../diagrams/quickStyle2.xml"/><Relationship Id="rId8" Type="http://schemas.openxmlformats.org/officeDocument/2006/relationships/diagramLayout" Target="../diagrams/layout2.xml"/><Relationship Id="rId7" Type="http://schemas.openxmlformats.org/officeDocument/2006/relationships/diagramData" Target="../diagrams/data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3" Type="http://schemas.openxmlformats.org/officeDocument/2006/relationships/notesSlide" Target="../notesSlides/notesSlide12.xml"/><Relationship Id="rId12" Type="http://schemas.openxmlformats.org/officeDocument/2006/relationships/slideLayout" Target="../slideLayouts/slideLayout1.xml"/><Relationship Id="rId11" Type="http://schemas.microsoft.com/office/2007/relationships/diagramDrawing" Target="../diagrams/drawing2.xml"/><Relationship Id="rId10" Type="http://schemas.openxmlformats.org/officeDocument/2006/relationships/diagramColors" Target="../diagrams/colors2.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image" Target="../media/image10.GIF"/><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9" Type="http://schemas.openxmlformats.org/officeDocument/2006/relationships/diagramQuickStyle" Target="../diagrams/quickStyle4.xml"/><Relationship Id="rId8" Type="http://schemas.openxmlformats.org/officeDocument/2006/relationships/diagramLayout" Target="../diagrams/layout4.xml"/><Relationship Id="rId7" Type="http://schemas.openxmlformats.org/officeDocument/2006/relationships/diagramData" Target="../diagrams/data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3" Type="http://schemas.openxmlformats.org/officeDocument/2006/relationships/diagramLayout" Target="../diagrams/layout3.xml"/><Relationship Id="rId2" Type="http://schemas.openxmlformats.org/officeDocument/2006/relationships/diagramData" Target="../diagrams/data3.xml"/><Relationship Id="rId13" Type="http://schemas.openxmlformats.org/officeDocument/2006/relationships/notesSlide" Target="../notesSlides/notesSlide18.xml"/><Relationship Id="rId12" Type="http://schemas.openxmlformats.org/officeDocument/2006/relationships/slideLayout" Target="../slideLayouts/slideLayout1.xml"/><Relationship Id="rId11" Type="http://schemas.microsoft.com/office/2007/relationships/diagramDrawing" Target="../diagrams/drawing4.xml"/><Relationship Id="rId10" Type="http://schemas.openxmlformats.org/officeDocument/2006/relationships/diagramColors" Target="../diagrams/colors4.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7"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xml"/><Relationship Id="rId2" Type="http://schemas.openxmlformats.org/officeDocument/2006/relationships/image" Target="../media/image12.emf"/><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8" Type="http://schemas.openxmlformats.org/officeDocument/2006/relationships/notesSlide" Target="../notesSlides/notesSlide26.xml"/><Relationship Id="rId7"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7.xml"/><Relationship Id="rId7"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8.xml"/><Relationship Id="rId7"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xml"/><Relationship Id="rId2" Type="http://schemas.openxmlformats.org/officeDocument/2006/relationships/image" Target="../media/image13.jpe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image" Target="../media/image3.GIF"/><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9" Type="http://schemas.openxmlformats.org/officeDocument/2006/relationships/diagramQuickStyle" Target="../diagrams/quickStyle11.xml"/><Relationship Id="rId8" Type="http://schemas.openxmlformats.org/officeDocument/2006/relationships/diagramLayout" Target="../diagrams/layout11.xml"/><Relationship Id="rId7" Type="http://schemas.openxmlformats.org/officeDocument/2006/relationships/diagramData" Target="../diagrams/data1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 Id="rId3" Type="http://schemas.openxmlformats.org/officeDocument/2006/relationships/diagramLayout" Target="../diagrams/layout10.xml"/><Relationship Id="rId2" Type="http://schemas.openxmlformats.org/officeDocument/2006/relationships/diagramData" Target="../diagrams/data10.xml"/><Relationship Id="rId18" Type="http://schemas.openxmlformats.org/officeDocument/2006/relationships/notesSlide" Target="../notesSlides/notesSlide30.xml"/><Relationship Id="rId17" Type="http://schemas.openxmlformats.org/officeDocument/2006/relationships/slideLayout" Target="../slideLayouts/slideLayout1.xml"/><Relationship Id="rId16" Type="http://schemas.microsoft.com/office/2007/relationships/diagramDrawing" Target="../diagrams/drawing12.xml"/><Relationship Id="rId15" Type="http://schemas.openxmlformats.org/officeDocument/2006/relationships/diagramColors" Target="../diagrams/colors12.xml"/><Relationship Id="rId14" Type="http://schemas.openxmlformats.org/officeDocument/2006/relationships/diagramQuickStyle" Target="../diagrams/quickStyle12.xml"/><Relationship Id="rId13" Type="http://schemas.openxmlformats.org/officeDocument/2006/relationships/diagramLayout" Target="../diagrams/layout12.xml"/><Relationship Id="rId12" Type="http://schemas.openxmlformats.org/officeDocument/2006/relationships/diagramData" Target="../diagrams/data12.xml"/><Relationship Id="rId11" Type="http://schemas.microsoft.com/office/2007/relationships/diagramDrawing" Target="../diagrams/drawing11.xml"/><Relationship Id="rId10" Type="http://schemas.openxmlformats.org/officeDocument/2006/relationships/diagramColors" Target="../diagrams/colors11.xml"/><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9" Type="http://schemas.openxmlformats.org/officeDocument/2006/relationships/diagramQuickStyle" Target="../diagrams/quickStyle14.xml"/><Relationship Id="rId8" Type="http://schemas.openxmlformats.org/officeDocument/2006/relationships/diagramLayout" Target="../diagrams/layout14.xml"/><Relationship Id="rId7" Type="http://schemas.openxmlformats.org/officeDocument/2006/relationships/diagramData" Target="../diagrams/data14.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 Id="rId3" Type="http://schemas.openxmlformats.org/officeDocument/2006/relationships/diagramLayout" Target="../diagrams/layout13.xml"/><Relationship Id="rId2" Type="http://schemas.openxmlformats.org/officeDocument/2006/relationships/diagramData" Target="../diagrams/data13.xml"/><Relationship Id="rId13" Type="http://schemas.openxmlformats.org/officeDocument/2006/relationships/notesSlide" Target="../notesSlides/notesSlide31.xml"/><Relationship Id="rId12" Type="http://schemas.openxmlformats.org/officeDocument/2006/relationships/slideLayout" Target="../slideLayouts/slideLayout1.xml"/><Relationship Id="rId11" Type="http://schemas.microsoft.com/office/2007/relationships/diagramDrawing" Target="../diagrams/drawing14.xml"/><Relationship Id="rId10" Type="http://schemas.openxmlformats.org/officeDocument/2006/relationships/diagramColors" Target="../diagrams/colors14.xml"/><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xml"/><Relationship Id="rId2" Type="http://schemas.openxmlformats.org/officeDocument/2006/relationships/image" Target="../media/image15.jpeg"/><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xml"/><Relationship Id="rId2" Type="http://schemas.openxmlformats.org/officeDocument/2006/relationships/image" Target="../media/image19.jpeg"/><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xml"/><Relationship Id="rId2" Type="http://schemas.openxmlformats.org/officeDocument/2006/relationships/image" Target="../media/image20.jpeg"/><Relationship Id="rId1"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xml"/><Relationship Id="rId2" Type="http://schemas.openxmlformats.org/officeDocument/2006/relationships/image" Target="../media/image21.GIF"/><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xml"/><Relationship Id="rId2" Type="http://schemas.openxmlformats.org/officeDocument/2006/relationships/image" Target="../media/image22.emf"/><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1.png"/></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1.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1.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1.png"/></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1.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1.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xml"/><Relationship Id="rId2" Type="http://schemas.openxmlformats.org/officeDocument/2006/relationships/image" Target="../media/image32.GIF"/><Relationship Id="rId1" Type="http://schemas.openxmlformats.org/officeDocument/2006/relationships/image" Target="../media/image1.png"/></Relationships>
</file>

<file path=ppt/slides/_rels/slide58.xml.rels><?xml version="1.0" encoding="UTF-8" standalone="yes"?>
<Relationships xmlns="http://schemas.openxmlformats.org/package/2006/relationships"><Relationship Id="rId5" Type="http://schemas.openxmlformats.org/officeDocument/2006/relationships/notesSlide" Target="../notesSlides/notesSlide58.xml"/><Relationship Id="rId4" Type="http://schemas.openxmlformats.org/officeDocument/2006/relationships/slideLayout" Target="../slideLayouts/slideLayout1.xml"/><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8.jpe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67410" y="1264920"/>
            <a:ext cx="10785475" cy="1093470"/>
          </a:xfrm>
        </p:spPr>
        <p:txBody>
          <a:bodyPr>
            <a:normAutofit/>
          </a:bodyPr>
          <a:p>
            <a:pPr fontAlgn="auto">
              <a:spcAft>
                <a:spcPts val="1200"/>
              </a:spcAft>
            </a:pPr>
            <a:r>
              <a:rPr lang="en-US" sz="2800" b="1">
                <a:sym typeface="+mn-ea"/>
              </a:rPr>
              <a:t>Exhaust gases and particles emissions from international shipping. </a:t>
            </a:r>
            <a:br>
              <a:rPr lang="en-US" sz="2800" b="1"/>
            </a:br>
            <a:r>
              <a:rPr lang="en-US" sz="2800" b="1">
                <a:sym typeface="+mn-ea"/>
              </a:rPr>
              <a:t>Regulations, monitoring and implementing measures</a:t>
            </a:r>
            <a:r>
              <a:rPr lang="el-GR" altLang="en-US" sz="2800" u="sng"/>
              <a:t> </a:t>
            </a:r>
            <a:endParaRPr lang="el-GR" altLang="en-US" sz="2800" u="sng"/>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1954530" y="2580005"/>
            <a:ext cx="8611235" cy="829945"/>
          </a:xfrm>
          <a:prstGeom prst="rect">
            <a:avLst/>
          </a:prstGeom>
          <a:noFill/>
        </p:spPr>
        <p:txBody>
          <a:bodyPr wrap="square" rtlCol="0">
            <a:spAutoFit/>
          </a:bodyPr>
          <a:p>
            <a:pPr algn="ctr"/>
            <a:r>
              <a:rPr lang="en-US" altLang="el-GR" u="sng"/>
              <a:t>By</a:t>
            </a:r>
            <a:r>
              <a:rPr lang="el-GR"/>
              <a:t>:</a:t>
            </a:r>
            <a:endParaRPr lang="el-GR"/>
          </a:p>
          <a:p>
            <a:r>
              <a:rPr lang="el-GR">
                <a:sym typeface="+mn-ea"/>
              </a:rPr>
              <a:t>ARISTIDIS </a:t>
            </a:r>
            <a:r>
              <a:rPr lang="el-GR"/>
              <a:t>GOURGIOTIS                                                                     </a:t>
            </a:r>
            <a:r>
              <a:rPr lang="el-GR">
                <a:sym typeface="+mn-ea"/>
              </a:rPr>
              <a:t>DIMOSTHENIS  </a:t>
            </a:r>
            <a:r>
              <a:rPr lang="el-GR"/>
              <a:t>HORTARGIAS </a:t>
            </a:r>
            <a:endParaRPr lang="el-GR"/>
          </a:p>
          <a:p>
            <a:r>
              <a:rPr lang="el-GR" sz="1200">
                <a:sym typeface="+mn-ea"/>
              </a:rPr>
              <a:t>          Mechanical Engineer                                                                                                                                            Mechanical Engineer</a:t>
            </a:r>
            <a:endParaRPr lang="el-GR" sz="1200"/>
          </a:p>
        </p:txBody>
      </p:sp>
      <p:sp>
        <p:nvSpPr>
          <p:cNvPr id="12" name="Text Box 11"/>
          <p:cNvSpPr txBox="1"/>
          <p:nvPr/>
        </p:nvSpPr>
        <p:spPr>
          <a:xfrm>
            <a:off x="3703955" y="4191000"/>
            <a:ext cx="5283835" cy="645160"/>
          </a:xfrm>
          <a:prstGeom prst="rect">
            <a:avLst/>
          </a:prstGeom>
          <a:noFill/>
        </p:spPr>
        <p:txBody>
          <a:bodyPr wrap="square" rtlCol="0">
            <a:spAutoFit/>
          </a:bodyPr>
          <a:p>
            <a:pPr algn="ctr"/>
            <a:r>
              <a:rPr lang="en-US" altLang="el-GR" u="sng"/>
              <a:t>Supervising Professor</a:t>
            </a:r>
            <a:r>
              <a:rPr lang="el-GR" altLang="en-US"/>
              <a:t>:</a:t>
            </a:r>
            <a:endParaRPr lang="el-GR" altLang="en-US"/>
          </a:p>
          <a:p>
            <a:pPr algn="ctr"/>
            <a:r>
              <a:rPr lang="en-US" altLang="en-US"/>
              <a:t>Ioannis Filippopoulos</a:t>
            </a:r>
            <a:endParaRPr lang="en-US" altLang="en-US"/>
          </a:p>
        </p:txBody>
      </p:sp>
      <p:sp>
        <p:nvSpPr>
          <p:cNvPr id="13" name="Text Box 12"/>
          <p:cNvSpPr txBox="1"/>
          <p:nvPr/>
        </p:nvSpPr>
        <p:spPr>
          <a:xfrm>
            <a:off x="3703955" y="5627370"/>
            <a:ext cx="5284470" cy="368300"/>
          </a:xfrm>
          <a:prstGeom prst="rect">
            <a:avLst/>
          </a:prstGeom>
          <a:noFill/>
        </p:spPr>
        <p:txBody>
          <a:bodyPr wrap="square" rtlCol="0">
            <a:spAutoFit/>
          </a:bodyPr>
          <a:p>
            <a:pPr algn="ctr"/>
            <a:r>
              <a:rPr lang="en-US" altLang="el-GR"/>
              <a:t>Lamia January </a:t>
            </a:r>
            <a:r>
              <a:rPr lang="el-GR" altLang="en-US"/>
              <a:t>2018 </a:t>
            </a:r>
            <a:endParaRPr lang="el-GR"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5677535" y="1505585"/>
            <a:ext cx="5835015" cy="2861310"/>
          </a:xfrm>
          <a:prstGeom prst="rect">
            <a:avLst/>
          </a:prstGeom>
          <a:noFill/>
        </p:spPr>
        <p:txBody>
          <a:bodyPr wrap="square" rtlCol="0">
            <a:spAutoFit/>
          </a:bodyPr>
          <a:p>
            <a:pPr algn="just"/>
            <a:r>
              <a:rPr lang="en-US"/>
              <a:t>Τhe International Convention for the Prevention of Pollution from Ships (MARPOL) is the main international convention covering prevention of pollution of the marine environment by ships from operational or accidental causes.</a:t>
            </a:r>
            <a:endParaRPr lang="en-US"/>
          </a:p>
          <a:p>
            <a:endParaRPr lang="en-US"/>
          </a:p>
          <a:p>
            <a:r>
              <a:rPr lang="en-US"/>
              <a:t>The MARPOL Convention was adopted on 2 November 1973 at IMO. </a:t>
            </a:r>
            <a:endParaRPr lang="en-US"/>
          </a:p>
          <a:p>
            <a:endParaRPr lang="en-US"/>
          </a:p>
          <a:p>
            <a:r>
              <a:rPr lang="en-US"/>
              <a:t>The Protocol of 1978 was adopted in response to a spate of tanker accidents in 1976-1977.</a:t>
            </a:r>
            <a:endParaRPr lang="en-US"/>
          </a:p>
        </p:txBody>
      </p:sp>
      <p:pic>
        <p:nvPicPr>
          <p:cNvPr id="2" name="Picture 1" descr="imo"/>
          <p:cNvPicPr>
            <a:picLocks noChangeAspect="1"/>
          </p:cNvPicPr>
          <p:nvPr/>
        </p:nvPicPr>
        <p:blipFill>
          <a:blip r:embed="rId2"/>
          <a:stretch>
            <a:fillRect/>
          </a:stretch>
        </p:blipFill>
        <p:spPr>
          <a:xfrm>
            <a:off x="1045845" y="1505585"/>
            <a:ext cx="3952240" cy="3474720"/>
          </a:xfrm>
          <a:prstGeom prst="rect">
            <a:avLst/>
          </a:prstGeom>
        </p:spPr>
      </p:pic>
      <p:sp>
        <p:nvSpPr>
          <p:cNvPr id="9" name="Rectangle 8"/>
          <p:cNvSpPr/>
          <p:nvPr/>
        </p:nvSpPr>
        <p:spPr>
          <a:xfrm>
            <a:off x="1045845" y="5253990"/>
            <a:ext cx="4097020" cy="829310"/>
          </a:xfrm>
          <a:prstGeom prst="rect">
            <a:avLst/>
          </a:prstGeom>
          <a:noFill/>
          <a:ln w="28575" cmpd="thickThin">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3" name="Text Box 2"/>
          <p:cNvSpPr txBox="1"/>
          <p:nvPr/>
        </p:nvSpPr>
        <p:spPr>
          <a:xfrm>
            <a:off x="1045845" y="5253990"/>
            <a:ext cx="3952240" cy="829945"/>
          </a:xfrm>
          <a:prstGeom prst="rect">
            <a:avLst/>
          </a:prstGeom>
          <a:noFill/>
        </p:spPr>
        <p:txBody>
          <a:bodyPr wrap="square" rtlCol="0" anchor="t">
            <a:spAutoFit/>
          </a:bodyPr>
          <a:p>
            <a:r>
              <a:rPr lang="en-US" sz="1200"/>
              <a:t>IMO – the International Maritime Organization – is the United Nations specialized agency with responsibility for the safety and security of shipping and the prevention of marine pollution by ships (Established in 1948).</a:t>
            </a:r>
            <a:endParaRPr lang="en-US" sz="12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840105" y="1054735"/>
            <a:ext cx="10888345" cy="3046095"/>
          </a:xfrm>
          <a:prstGeom prst="rect">
            <a:avLst/>
          </a:prstGeom>
          <a:noFill/>
          <a:ln>
            <a:solidFill>
              <a:srgbClr val="456177"/>
            </a:solidFill>
          </a:ln>
        </p:spPr>
        <p:txBody>
          <a:bodyPr wrap="square" rtlCol="0">
            <a:spAutoFit/>
          </a:bodyPr>
          <a:p>
            <a:pPr indent="0" algn="just" fontAlgn="auto">
              <a:spcBef>
                <a:spcPts val="600"/>
              </a:spcBef>
            </a:pPr>
            <a:r>
              <a:rPr lang="en-US" b="1" u="sng"/>
              <a:t>The Convention currently includes six technical Annexes. </a:t>
            </a:r>
            <a:endParaRPr lang="en-US" b="1" u="sng"/>
          </a:p>
          <a:p>
            <a:pPr indent="0" algn="just" fontAlgn="auto">
              <a:spcBef>
                <a:spcPts val="600"/>
              </a:spcBef>
            </a:pPr>
            <a:endParaRPr lang="en-US"/>
          </a:p>
          <a:p>
            <a:pPr marL="342900" indent="-342900" algn="just" fontAlgn="auto">
              <a:spcBef>
                <a:spcPts val="600"/>
              </a:spcBef>
              <a:buFont typeface="+mj-lt"/>
              <a:buAutoNum type="romanLcPeriod"/>
            </a:pPr>
            <a:r>
              <a:rPr lang="en-US" b="1"/>
              <a:t>Annex I</a:t>
            </a:r>
            <a:r>
              <a:rPr lang="en-US"/>
              <a:t>  Regulations for the Prevention of Pollution by Oil (entered into force 2 October 1983) </a:t>
            </a:r>
            <a:endParaRPr lang="en-US"/>
          </a:p>
          <a:p>
            <a:pPr marL="342900" indent="-342900" algn="just" fontAlgn="auto">
              <a:spcBef>
                <a:spcPts val="600"/>
              </a:spcBef>
              <a:buFont typeface="+mj-lt"/>
              <a:buAutoNum type="romanLcPeriod"/>
            </a:pPr>
            <a:r>
              <a:rPr lang="en-US" b="1"/>
              <a:t>Annex II</a:t>
            </a:r>
            <a:r>
              <a:rPr lang="en-US"/>
              <a:t>  Regulations for the Control of  Pollution by Noxious Liquid Substances in Bulk  (entered into force 2 October 1983)</a:t>
            </a:r>
            <a:endParaRPr lang="en-US"/>
          </a:p>
          <a:p>
            <a:pPr marL="342900" indent="-342900" algn="just" fontAlgn="auto">
              <a:spcBef>
                <a:spcPts val="600"/>
              </a:spcBef>
              <a:buFont typeface="+mj-lt"/>
              <a:buAutoNum type="romanLcPeriod"/>
            </a:pPr>
            <a:r>
              <a:rPr lang="en-US" b="1"/>
              <a:t>Annex III</a:t>
            </a:r>
            <a:r>
              <a:rPr lang="en-US"/>
              <a:t> Prevention of Pollution by Harmful Substances Carried by Sea in Packaged Form (entered into force 1 July 1992) </a:t>
            </a:r>
            <a:endParaRPr lang="en-US"/>
          </a:p>
          <a:p>
            <a:pPr marL="342900" indent="-342900" algn="just" fontAlgn="auto">
              <a:spcBef>
                <a:spcPts val="600"/>
              </a:spcBef>
              <a:buFont typeface="+mj-lt"/>
              <a:buAutoNum type="romanLcPeriod"/>
            </a:pPr>
            <a:r>
              <a:rPr lang="en-US" b="1"/>
              <a:t>Annex IV</a:t>
            </a:r>
            <a:r>
              <a:rPr lang="en-US"/>
              <a:t> Prevention of Pollution by Sewage from Ships  (entered into force 27 September 2003) </a:t>
            </a:r>
            <a:endParaRPr lang="en-US"/>
          </a:p>
          <a:p>
            <a:pPr marL="342900" indent="-342900" algn="just" fontAlgn="auto">
              <a:spcBef>
                <a:spcPts val="600"/>
              </a:spcBef>
              <a:buFont typeface="+mj-lt"/>
              <a:buAutoNum type="romanLcPeriod"/>
            </a:pPr>
            <a:r>
              <a:rPr lang="en-US" b="1"/>
              <a:t>Annex V</a:t>
            </a:r>
            <a:r>
              <a:rPr lang="en-US"/>
              <a:t> Prevention of Pollution by Garbage from Ships (entered into force 31 December 1988) </a:t>
            </a:r>
            <a:endParaRPr lang="en-US" sz="2400"/>
          </a:p>
        </p:txBody>
      </p:sp>
      <p:sp>
        <p:nvSpPr>
          <p:cNvPr id="2" name="Text Box 1"/>
          <p:cNvSpPr txBox="1"/>
          <p:nvPr/>
        </p:nvSpPr>
        <p:spPr>
          <a:xfrm>
            <a:off x="840105" y="4739640"/>
            <a:ext cx="10887075" cy="829945"/>
          </a:xfrm>
          <a:prstGeom prst="rect">
            <a:avLst/>
          </a:prstGeom>
          <a:noFill/>
        </p:spPr>
        <p:txBody>
          <a:bodyPr wrap="square" rtlCol="0">
            <a:spAutoFit/>
          </a:bodyPr>
          <a:p>
            <a:r>
              <a:rPr lang="en-US" sz="2400" b="1">
                <a:sym typeface="+mn-ea"/>
              </a:rPr>
              <a:t>vi.   Annex VI</a:t>
            </a:r>
            <a:r>
              <a:rPr lang="en-US" sz="2400">
                <a:sym typeface="+mn-ea"/>
              </a:rPr>
              <a:t> Prevention of  Air Pollution from Ships (entered into force 19 May 2005)</a:t>
            </a:r>
            <a:endParaRPr lang="en-US" sz="2400"/>
          </a:p>
          <a:p>
            <a:endParaRPr lang="en-US" sz="2400"/>
          </a:p>
        </p:txBody>
      </p:sp>
      <p:sp>
        <p:nvSpPr>
          <p:cNvPr id="3" name="Flowchart: Alternate Process 2"/>
          <p:cNvSpPr/>
          <p:nvPr/>
        </p:nvSpPr>
        <p:spPr>
          <a:xfrm>
            <a:off x="725170" y="4624705"/>
            <a:ext cx="11125200" cy="944880"/>
          </a:xfrm>
          <a:prstGeom prst="flowChartAlternateProcess">
            <a:avLst/>
          </a:prstGeom>
          <a:gradFill>
            <a:gsLst>
              <a:gs pos="0">
                <a:srgbClr val="FBFB11">
                  <a:alpha val="8000"/>
                </a:srgbClr>
              </a:gs>
              <a:gs pos="100000">
                <a:srgbClr val="838309"/>
              </a:gs>
            </a:gsLst>
            <a:lin ang="5400000" scaled="0"/>
          </a:gradFill>
          <a:ln w="63500" cmpd="sng">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67410" y="1108075"/>
            <a:ext cx="10848340" cy="386715"/>
          </a:xfrm>
        </p:spPr>
        <p:txBody>
          <a:bodyPr>
            <a:normAutofit fontScale="90000"/>
          </a:bodyPr>
          <a:p>
            <a:r>
              <a:rPr lang="el-GR" altLang="en-US" sz="2800" b="1"/>
              <a:t>MARPOL Annex VI</a:t>
            </a:r>
            <a:endParaRPr lang="el-GR" altLang="en-US" sz="2800" b="1"/>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graphicFrame>
        <p:nvGraphicFramePr>
          <p:cNvPr id="7" name="Diagram 6"/>
          <p:cNvGraphicFramePr/>
          <p:nvPr/>
        </p:nvGraphicFramePr>
        <p:xfrm>
          <a:off x="936625" y="3724910"/>
          <a:ext cx="10843260" cy="14839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nvGraphicFramePr>
        <p:xfrm>
          <a:off x="935990" y="1933575"/>
          <a:ext cx="10843895" cy="16611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7" name="Rounded Rectangle 6"/>
          <p:cNvSpPr/>
          <p:nvPr/>
        </p:nvSpPr>
        <p:spPr>
          <a:xfrm>
            <a:off x="1011555" y="1522730"/>
            <a:ext cx="10901680" cy="897255"/>
          </a:xfrm>
          <a:prstGeom prst="roundRect">
            <a:avLst/>
          </a:prstGeom>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sym typeface="+mn-ea"/>
              </a:rPr>
              <a:t>The main changes to MARPOL Annex VI are a progressive reduction globally in emissions of SOx, NOx and particulate matter and the introduction of emission control areas (ECAs) to reduce emissions of those air pollutants further in designated sea areas.</a:t>
            </a:r>
            <a:endParaRPr lang="en-US"/>
          </a:p>
        </p:txBody>
      </p:sp>
      <p:sp>
        <p:nvSpPr>
          <p:cNvPr id="9" name="Rounded Rectangle 8"/>
          <p:cNvSpPr/>
          <p:nvPr/>
        </p:nvSpPr>
        <p:spPr>
          <a:xfrm>
            <a:off x="927735" y="3238500"/>
            <a:ext cx="4439285" cy="11931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sym typeface="+mn-ea"/>
              </a:rPr>
              <a:t>The global sulphur cap will be reduced from current 3.50% to 0.50%, effective from 1 January 2020</a:t>
            </a:r>
            <a:r>
              <a:rPr>
                <a:sym typeface="+mn-ea"/>
              </a:rPr>
              <a:t>r </a:t>
            </a:r>
            <a:endParaRPr lang="en-US"/>
          </a:p>
        </p:txBody>
      </p:sp>
      <p:sp>
        <p:nvSpPr>
          <p:cNvPr id="11" name="Rounded Rectangle 10"/>
          <p:cNvSpPr/>
          <p:nvPr/>
        </p:nvSpPr>
        <p:spPr>
          <a:xfrm>
            <a:off x="7473950" y="3238500"/>
            <a:ext cx="4439285" cy="1193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sym typeface="+mn-ea"/>
              </a:rPr>
              <a:t>The limits applicable in ECAs for SOx and particulate matter were reduced to 0.10%, from 1 January 2015.</a:t>
            </a:r>
            <a:r>
              <a:rPr>
                <a:sym typeface="+mn-ea"/>
              </a:rPr>
              <a:t>d  </a:t>
            </a:r>
            <a:endParaRPr lang="en-US"/>
          </a:p>
        </p:txBody>
      </p:sp>
      <p:sp>
        <p:nvSpPr>
          <p:cNvPr id="12" name="Rounded Rectangle 11"/>
          <p:cNvSpPr/>
          <p:nvPr/>
        </p:nvSpPr>
        <p:spPr>
          <a:xfrm>
            <a:off x="1524635" y="4832350"/>
            <a:ext cx="9385935" cy="1244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just" fontAlgn="auto">
              <a:spcBef>
                <a:spcPts val="300"/>
              </a:spcBef>
              <a:spcAft>
                <a:spcPts val="0"/>
              </a:spcAft>
            </a:pPr>
            <a:r>
              <a:rPr lang="en-US">
                <a:sym typeface="+mn-ea"/>
              </a:rPr>
              <a:t>Progressive reductions in NOx emissions from marine diesel engines installed on ships are also included, with a "Tier II" emission limit for engines installed on a ship constructed on or after 1 January 2011 and a more stringent "Tier III" emission limit for engines installed on a ship constructed on or after 1 January 2016 operating in ECAs</a:t>
            </a:r>
            <a:endParaRPr lang="en-US"/>
          </a:p>
        </p:txBody>
      </p:sp>
      <p:sp>
        <p:nvSpPr>
          <p:cNvPr id="13" name="Down Arrow 12"/>
          <p:cNvSpPr/>
          <p:nvPr/>
        </p:nvSpPr>
        <p:spPr>
          <a:xfrm>
            <a:off x="2747645" y="2602230"/>
            <a:ext cx="981710" cy="5118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4" name="Down Arrow 13"/>
          <p:cNvSpPr/>
          <p:nvPr/>
        </p:nvSpPr>
        <p:spPr>
          <a:xfrm>
            <a:off x="9202420" y="2602230"/>
            <a:ext cx="981710" cy="5118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5" name="Down Arrow 14"/>
          <p:cNvSpPr/>
          <p:nvPr/>
        </p:nvSpPr>
        <p:spPr>
          <a:xfrm>
            <a:off x="5887720" y="2602230"/>
            <a:ext cx="981710" cy="17424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2" name="Title 1"/>
          <p:cNvSpPr>
            <a:spLocks noGrp="1"/>
          </p:cNvSpPr>
          <p:nvPr>
            <p:ph type="ctrTitle"/>
          </p:nvPr>
        </p:nvSpPr>
        <p:spPr>
          <a:xfrm>
            <a:off x="927735" y="836295"/>
            <a:ext cx="10848340" cy="386715"/>
          </a:xfrm>
        </p:spPr>
        <p:txBody>
          <a:bodyPr>
            <a:normAutofit fontScale="90000"/>
          </a:bodyPr>
          <a:p>
            <a:r>
              <a:rPr lang="el-GR" altLang="en-US" sz="2800" b="1"/>
              <a:t>Revised MARPOL Annex VI</a:t>
            </a:r>
            <a:endParaRPr lang="el-GR" altLang="en-US" sz="2800"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67410" y="1108075"/>
            <a:ext cx="10848340" cy="386715"/>
          </a:xfrm>
        </p:spPr>
        <p:txBody>
          <a:bodyPr>
            <a:normAutofit fontScale="90000"/>
          </a:bodyPr>
          <a:p>
            <a:r>
              <a:rPr lang="el-GR" altLang="en-US" sz="2800" b="1"/>
              <a:t>Revised MARPOL Annex VI</a:t>
            </a:r>
            <a:endParaRPr lang="el-GR" altLang="en-US" sz="2800" b="1"/>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r>
              <a:rPr lang="el-GR" sz="1000"/>
              <a:t>GOURGIOTIS ARISTIDIS                                                                                                                                                                                                                                                                                                                                HORTARGIAS DIMOSTHENIS</a:t>
            </a:r>
            <a:endParaRPr lang="el-GR" sz="1000"/>
          </a:p>
          <a:p>
            <a:r>
              <a:rPr lang="el-GR" sz="1000">
                <a:sym typeface="+mn-ea"/>
              </a:rPr>
              <a:t>Mechanical Engineer                                                                                                                                                                                                                                                                                                                                                Mechanical Engineer</a:t>
            </a:r>
            <a:endParaRPr lang="el-GR" sz="1000"/>
          </a:p>
        </p:txBody>
      </p:sp>
      <p:pic>
        <p:nvPicPr>
          <p:cNvPr id="15" name="Picture 2" descr="IMG_256"/>
          <p:cNvPicPr>
            <a:picLocks noChangeAspect="1"/>
          </p:cNvPicPr>
          <p:nvPr/>
        </p:nvPicPr>
        <p:blipFill>
          <a:blip r:embed="rId2"/>
          <a:stretch>
            <a:fillRect/>
          </a:stretch>
        </p:blipFill>
        <p:spPr>
          <a:xfrm>
            <a:off x="1782445" y="1621155"/>
            <a:ext cx="8627745" cy="4038600"/>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67410" y="1097915"/>
            <a:ext cx="10848340" cy="386715"/>
          </a:xfrm>
        </p:spPr>
        <p:txBody>
          <a:bodyPr>
            <a:normAutofit fontScale="90000"/>
          </a:bodyPr>
          <a:p>
            <a:r>
              <a:rPr lang="el-GR" altLang="en-US" sz="2800" b="1"/>
              <a:t>Energy Efficiency</a:t>
            </a:r>
            <a:endParaRPr lang="el-GR" altLang="en-US" sz="2800" b="1"/>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756920" y="2145030"/>
            <a:ext cx="10867390" cy="1198880"/>
          </a:xfrm>
          <a:prstGeom prst="rect">
            <a:avLst/>
          </a:prstGeom>
          <a:noFill/>
        </p:spPr>
        <p:txBody>
          <a:bodyPr wrap="square" rtlCol="0">
            <a:spAutoFit/>
          </a:bodyPr>
          <a:p>
            <a:pPr algn="just"/>
            <a:r>
              <a:rPr lang="en-US"/>
              <a:t>In 2011, IMO adopted mandatory technical and operational energy efficiency measures which are expected to significantly reduce the amount of CO</a:t>
            </a:r>
            <a:r>
              <a:rPr lang="en-US" baseline="-25000"/>
              <a:t>2</a:t>
            </a:r>
            <a:r>
              <a:rPr lang="en-US"/>
              <a:t> emissions from international shipping. </a:t>
            </a:r>
            <a:endParaRPr lang="en-US"/>
          </a:p>
          <a:p>
            <a:pPr algn="just"/>
            <a:endParaRPr lang="en-US"/>
          </a:p>
          <a:p>
            <a:pPr algn="just"/>
            <a:r>
              <a:rPr lang="en-US"/>
              <a:t>These mandatory​ measures (EEDI/SEEMP) entered into force on 1 January 2013.</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67410" y="1108075"/>
            <a:ext cx="10848340" cy="386715"/>
          </a:xfrm>
        </p:spPr>
        <p:txBody>
          <a:bodyPr>
            <a:normAutofit fontScale="90000"/>
          </a:bodyPr>
          <a:p>
            <a:r>
              <a:rPr lang="el-GR" altLang="en-US" sz="2800" b="1"/>
              <a:t>Energy Efficiency Design Index (EEDI)</a:t>
            </a:r>
            <a:br>
              <a:rPr lang="el-GR" altLang="en-US" sz="2800" b="1"/>
            </a:br>
            <a:endParaRPr lang="el-GR" altLang="en-US" sz="2800" b="1"/>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941705" y="2113915"/>
            <a:ext cx="6836410" cy="2030095"/>
          </a:xfrm>
          <a:prstGeom prst="rect">
            <a:avLst/>
          </a:prstGeom>
          <a:noFill/>
        </p:spPr>
        <p:txBody>
          <a:bodyPr wrap="square" rtlCol="0">
            <a:spAutoFit/>
          </a:bodyPr>
          <a:p>
            <a:pPr algn="just"/>
            <a:r>
              <a:t>The EEDI requires a minimum energy efficiency level per capacity mile (e.g. tonne mile) for different ship type and size segments. </a:t>
            </a:r>
          </a:p>
          <a:p>
            <a:pPr algn="just"/>
          </a:p>
          <a:p>
            <a:pPr algn="just"/>
            <a:r>
              <a:t>Since 1 January 2013 new ship design needs to meet the reference level for their ship type. </a:t>
            </a:r>
          </a:p>
          <a:p>
            <a:pPr algn="just"/>
          </a:p>
          <a:p>
            <a:pPr algn="just"/>
            <a:r>
              <a:t>The level is to be tightened incrementally every five years</a:t>
            </a:r>
          </a:p>
        </p:txBody>
      </p:sp>
      <p:sp>
        <p:nvSpPr>
          <p:cNvPr id="3" name="Bent-Up Arrow 2"/>
          <p:cNvSpPr/>
          <p:nvPr/>
        </p:nvSpPr>
        <p:spPr>
          <a:xfrm>
            <a:off x="867410" y="1924685"/>
            <a:ext cx="11045190" cy="3781425"/>
          </a:xfrm>
          <a:prstGeom prst="bentUpArrow">
            <a:avLst>
              <a:gd name="adj1" fmla="val 26213"/>
              <a:gd name="adj2" fmla="val 24769"/>
              <a:gd name="adj3" fmla="val 307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7" name="Text Box 6"/>
          <p:cNvSpPr txBox="1"/>
          <p:nvPr/>
        </p:nvSpPr>
        <p:spPr>
          <a:xfrm>
            <a:off x="1003300" y="4763770"/>
            <a:ext cx="9144000" cy="645160"/>
          </a:xfrm>
          <a:prstGeom prst="rect">
            <a:avLst/>
          </a:prstGeom>
          <a:noFill/>
        </p:spPr>
        <p:txBody>
          <a:bodyPr wrap="square" rtlCol="0">
            <a:spAutoFit/>
          </a:bodyPr>
          <a:p>
            <a:r>
              <a:rPr lang="en-US"/>
              <a:t>The EEDI is expected to stimulate continued innovation and technical development of all the components influencing the fuel efficiency of a ship from its design phase</a:t>
            </a:r>
            <a:endParaRPr lang="en-US"/>
          </a:p>
        </p:txBody>
      </p:sp>
      <p:sp>
        <p:nvSpPr>
          <p:cNvPr id="8" name="Text Box 7"/>
          <p:cNvSpPr txBox="1"/>
          <p:nvPr/>
        </p:nvSpPr>
        <p:spPr>
          <a:xfrm>
            <a:off x="10028555" y="1281430"/>
            <a:ext cx="1884680" cy="460375"/>
          </a:xfrm>
          <a:prstGeom prst="rect">
            <a:avLst/>
          </a:prstGeom>
          <a:noFill/>
        </p:spPr>
        <p:txBody>
          <a:bodyPr wrap="square" rtlCol="0">
            <a:spAutoFit/>
            <a:scene3d>
              <a:camera prst="obliqueTopRight"/>
              <a:lightRig rig="threePt" dir="t"/>
            </a:scene3d>
          </a:bodyPr>
          <a:p>
            <a:pPr algn="ctr"/>
            <a:r>
              <a:rPr lang="en-US" sz="2400">
                <a:solidFill>
                  <a:schemeClr val="accent1"/>
                </a:solidFill>
                <a:effectLst>
                  <a:outerShdw blurRad="38100" dist="25400" dir="5400000" algn="ctr" rotWithShape="0">
                    <a:srgbClr val="6E747A">
                      <a:alpha val="43000"/>
                    </a:srgbClr>
                  </a:outerShdw>
                </a:effectLst>
                <a:sym typeface="+mn-ea"/>
              </a:rPr>
              <a:t>innovation</a:t>
            </a:r>
            <a:endParaRPr lang="en-US" sz="2400">
              <a:solidFill>
                <a:schemeClr val="accent1"/>
              </a:solidFill>
              <a:effectLst>
                <a:outerShdw blurRad="38100" dist="25400" dir="5400000" algn="ctr" rotWithShape="0">
                  <a:srgbClr val="6E747A">
                    <a:alpha val="43000"/>
                  </a:srgbClr>
                </a:outerShdw>
              </a:effectLst>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67410" y="1108075"/>
            <a:ext cx="10848340" cy="386715"/>
          </a:xfrm>
        </p:spPr>
        <p:txBody>
          <a:bodyPr>
            <a:normAutofit fontScale="90000"/>
          </a:bodyPr>
          <a:p>
            <a:r>
              <a:rPr lang="el-GR" altLang="en-US" sz="2800" b="1"/>
              <a:t>Ship Energy Efficiency Management Plan (SEEMP)</a:t>
            </a:r>
            <a:br>
              <a:rPr lang="el-GR" altLang="en-US" sz="2800" b="1"/>
            </a:br>
            <a:endParaRPr lang="el-GR" altLang="en-US" sz="2800" b="1"/>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755015" y="1663065"/>
            <a:ext cx="5518785" cy="3692525"/>
          </a:xfrm>
          <a:prstGeom prst="rect">
            <a:avLst/>
          </a:prstGeom>
          <a:noFill/>
        </p:spPr>
        <p:txBody>
          <a:bodyPr wrap="square" rtlCol="0">
            <a:spAutoFit/>
          </a:bodyPr>
          <a:p>
            <a:pPr algn="just"/>
            <a:r>
              <a:t>The Ship Energy Efficiency Management Plan (SEEMP) is an operational measure that establishes a mechanism to improve the energy efficiency of a ship in a cost-effective manner</a:t>
            </a:r>
            <a:r>
              <a:rPr lang="en-US"/>
              <a:t>.</a:t>
            </a:r>
            <a:endParaRPr lang="en-US"/>
          </a:p>
          <a:p>
            <a:pPr algn="just"/>
          </a:p>
          <a:p>
            <a:pPr algn="just"/>
            <a:r>
              <a:t>Under the amendments, ships of 5.000 gross tonnage and above will be required to collect consumption data for each type of fuel oil they use, as well as other, additional, specified data including proxies for transport work.  The aggregated data will be reported to the flag State after the end of each calendar year</a:t>
            </a:r>
            <a:r>
              <a:rPr lang="en-US"/>
              <a:t>.</a:t>
            </a:r>
            <a:endParaRPr lang="en-US"/>
          </a:p>
          <a:p>
            <a:pPr algn="just"/>
          </a:p>
          <a:p>
            <a:pPr algn="just"/>
          </a:p>
        </p:txBody>
      </p:sp>
      <p:pic>
        <p:nvPicPr>
          <p:cNvPr id="3" name="Picture 2" descr="SEEMP-Process-384x300"/>
          <p:cNvPicPr>
            <a:picLocks noChangeAspect="1"/>
          </p:cNvPicPr>
          <p:nvPr/>
        </p:nvPicPr>
        <p:blipFill>
          <a:blip r:embed="rId2"/>
          <a:stretch>
            <a:fillRect/>
          </a:stretch>
        </p:blipFill>
        <p:spPr>
          <a:xfrm>
            <a:off x="6681470" y="1626870"/>
            <a:ext cx="4772660" cy="3728720"/>
          </a:xfrm>
          <a:prstGeom prst="rect">
            <a:avLst/>
          </a:prstGeom>
        </p:spPr>
      </p:pic>
      <p:sp>
        <p:nvSpPr>
          <p:cNvPr id="7" name="Text Box 6"/>
          <p:cNvSpPr txBox="1"/>
          <p:nvPr/>
        </p:nvSpPr>
        <p:spPr>
          <a:xfrm>
            <a:off x="6681470" y="5494020"/>
            <a:ext cx="4743450" cy="245110"/>
          </a:xfrm>
          <a:prstGeom prst="rect">
            <a:avLst/>
          </a:prstGeom>
          <a:noFill/>
        </p:spPr>
        <p:txBody>
          <a:bodyPr wrap="square" rtlCol="0">
            <a:spAutoFit/>
          </a:bodyPr>
          <a:p>
            <a:r>
              <a:rPr lang="en-US" sz="1000"/>
              <a:t>Source: http://ship-consultancy.com</a:t>
            </a:r>
            <a:endParaRPr lang="en-US" sz="1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86460" y="987425"/>
            <a:ext cx="10848340" cy="386715"/>
          </a:xfrm>
        </p:spPr>
        <p:txBody>
          <a:bodyPr>
            <a:normAutofit fontScale="90000"/>
          </a:bodyPr>
          <a:p>
            <a:r>
              <a:rPr lang="el-GR" altLang="en-US" sz="2800" b="1"/>
              <a:t>Data collection system for fuel oil consumption of ships</a:t>
            </a:r>
            <a:endParaRPr lang="el-GR" altLang="en-US" sz="2800" b="1"/>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graphicFrame>
        <p:nvGraphicFramePr>
          <p:cNvPr id="3" name="Diagram 2"/>
          <p:cNvGraphicFramePr/>
          <p:nvPr/>
        </p:nvGraphicFramePr>
        <p:xfrm>
          <a:off x="2279015" y="1651635"/>
          <a:ext cx="8555990" cy="20396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nvGraphicFramePr>
        <p:xfrm>
          <a:off x="1297305" y="3968750"/>
          <a:ext cx="10519410" cy="21031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Right Arrow 3"/>
          <p:cNvSpPr/>
          <p:nvPr/>
        </p:nvSpPr>
        <p:spPr>
          <a:xfrm>
            <a:off x="11111230" y="2327275"/>
            <a:ext cx="511175" cy="688975"/>
          </a:xfrm>
          <a:prstGeom prst="rightArrow">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graphicFrame>
        <p:nvGraphicFramePr>
          <p:cNvPr id="2" name="Diagram 1"/>
          <p:cNvGraphicFramePr/>
          <p:nvPr/>
        </p:nvGraphicFramePr>
        <p:xfrm>
          <a:off x="2311400" y="1374140"/>
          <a:ext cx="8003540" cy="4729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ctrTitle"/>
          </p:nvPr>
        </p:nvSpPr>
        <p:spPr>
          <a:xfrm>
            <a:off x="951230" y="987425"/>
            <a:ext cx="10848340" cy="386715"/>
          </a:xfrm>
        </p:spPr>
        <p:txBody>
          <a:bodyPr>
            <a:normAutofit fontScale="90000"/>
          </a:bodyPr>
          <a:p>
            <a:r>
              <a:rPr lang="en-US" sz="2800" b="1">
                <a:sym typeface="+mn-ea"/>
              </a:rPr>
              <a:t>M</a:t>
            </a:r>
            <a:r>
              <a:rPr sz="2800" b="1">
                <a:sym typeface="+mn-ea"/>
              </a:rPr>
              <a:t>ethods for collecting data</a:t>
            </a:r>
            <a:endParaRPr lang="el-GR" altLang="en-US" sz="28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916305" y="987425"/>
            <a:ext cx="10785475" cy="665480"/>
          </a:xfrm>
        </p:spPr>
        <p:txBody>
          <a:bodyPr>
            <a:normAutofit/>
          </a:bodyPr>
          <a:p>
            <a:r>
              <a:rPr lang="el-GR" altLang="en-US" sz="2800" b="1"/>
              <a:t>EMISSIONS FROM INTERNATIONAL SHIPPING: THE LAST 50 YEARS</a:t>
            </a:r>
            <a:endParaRPr lang="el-GR" altLang="en-US" sz="2800" b="1"/>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75565" y="628269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pic>
        <p:nvPicPr>
          <p:cNvPr id="4" name="Picture 3" descr="ship_pollution_-3-65i0dysw2edcbt2bn00gba1b8tml0k8a82kzd9aqflq"/>
          <p:cNvPicPr>
            <a:picLocks noChangeAspect="1"/>
          </p:cNvPicPr>
          <p:nvPr/>
        </p:nvPicPr>
        <p:blipFill>
          <a:blip r:embed="rId2"/>
          <a:stretch>
            <a:fillRect/>
          </a:stretch>
        </p:blipFill>
        <p:spPr>
          <a:xfrm>
            <a:off x="1045845" y="2198370"/>
            <a:ext cx="5868035" cy="3787775"/>
          </a:xfrm>
          <a:prstGeom prst="rect">
            <a:avLst/>
          </a:prstGeom>
        </p:spPr>
      </p:pic>
      <p:sp>
        <p:nvSpPr>
          <p:cNvPr id="7" name="Cloud 6"/>
          <p:cNvSpPr/>
          <p:nvPr/>
        </p:nvSpPr>
        <p:spPr>
          <a:xfrm>
            <a:off x="5703570" y="2198370"/>
            <a:ext cx="1210310" cy="900430"/>
          </a:xfrm>
          <a:prstGeom prst="cloud">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r>
              <a:rPr lang="el-GR" altLang="en-US">
                <a:sym typeface="+mn-ea"/>
              </a:rPr>
              <a:t>CO</a:t>
            </a:r>
            <a:endParaRPr lang="en-US"/>
          </a:p>
        </p:txBody>
      </p:sp>
      <p:sp>
        <p:nvSpPr>
          <p:cNvPr id="8" name="Cloud 7"/>
          <p:cNvSpPr/>
          <p:nvPr/>
        </p:nvSpPr>
        <p:spPr>
          <a:xfrm>
            <a:off x="9071610" y="2434590"/>
            <a:ext cx="1210310" cy="900430"/>
          </a:xfrm>
          <a:prstGeom prst="cloud">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r>
              <a:rPr lang="el-GR" altLang="en-US">
                <a:sym typeface="+mn-ea"/>
              </a:rPr>
              <a:t>NOx</a:t>
            </a:r>
            <a:endParaRPr lang="en-US"/>
          </a:p>
        </p:txBody>
      </p:sp>
      <p:sp>
        <p:nvSpPr>
          <p:cNvPr id="9" name="Cloud 8"/>
          <p:cNvSpPr/>
          <p:nvPr/>
        </p:nvSpPr>
        <p:spPr>
          <a:xfrm>
            <a:off x="7541260" y="2091055"/>
            <a:ext cx="1210310" cy="900430"/>
          </a:xfrm>
          <a:prstGeom prst="cloud">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r>
              <a:rPr lang="el-GR" altLang="en-US">
                <a:sym typeface="+mn-ea"/>
              </a:rPr>
              <a:t>SOx</a:t>
            </a:r>
            <a:endParaRPr lang="en-US" altLang="el-GR">
              <a:sym typeface="+mn-ea"/>
            </a:endParaRPr>
          </a:p>
        </p:txBody>
      </p:sp>
      <p:sp>
        <p:nvSpPr>
          <p:cNvPr id="12" name="Cloud 11"/>
          <p:cNvSpPr/>
          <p:nvPr/>
        </p:nvSpPr>
        <p:spPr>
          <a:xfrm>
            <a:off x="6808470" y="3195955"/>
            <a:ext cx="1210310" cy="900430"/>
          </a:xfrm>
          <a:prstGeom prst="cloud">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r>
              <a:rPr lang="en-US" altLang="el-GR">
                <a:sym typeface="+mn-ea"/>
              </a:rPr>
              <a:t>PM10</a:t>
            </a:r>
            <a:endParaRPr lang="en-US" altLang="el-GR">
              <a:sym typeface="+mn-ea"/>
            </a:endParaRPr>
          </a:p>
        </p:txBody>
      </p:sp>
      <p:sp>
        <p:nvSpPr>
          <p:cNvPr id="13" name="Cloud 12"/>
          <p:cNvSpPr/>
          <p:nvPr/>
        </p:nvSpPr>
        <p:spPr>
          <a:xfrm>
            <a:off x="4782820" y="3195955"/>
            <a:ext cx="1210310" cy="900430"/>
          </a:xfrm>
          <a:prstGeom prst="cloud">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r>
              <a:rPr lang="el-GR" altLang="en-US">
                <a:sym typeface="+mn-ea"/>
              </a:rPr>
              <a:t>CO</a:t>
            </a:r>
            <a:r>
              <a:rPr lang="el-GR" altLang="en-US" baseline="-25000">
                <a:sym typeface="+mn-ea"/>
              </a:rPr>
              <a:t>2</a:t>
            </a:r>
            <a:endParaRPr lang="en-US"/>
          </a:p>
        </p:txBody>
      </p:sp>
      <p:sp>
        <p:nvSpPr>
          <p:cNvPr id="14" name="Cloud 13"/>
          <p:cNvSpPr/>
          <p:nvPr/>
        </p:nvSpPr>
        <p:spPr>
          <a:xfrm>
            <a:off x="8413750" y="3642360"/>
            <a:ext cx="1210310" cy="900430"/>
          </a:xfrm>
          <a:prstGeom prst="cloud">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r>
              <a:rPr lang="en-US" altLang="el-GR">
                <a:sym typeface="+mn-ea"/>
              </a:rPr>
              <a:t>NMHC</a:t>
            </a:r>
            <a:endParaRPr lang="en-US" altLang="el-GR">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32485" y="2648585"/>
            <a:ext cx="10785475" cy="1093470"/>
          </a:xfrm>
        </p:spPr>
        <p:txBody>
          <a:bodyPr>
            <a:normAutofit/>
          </a:bodyPr>
          <a:p>
            <a:pPr algn="ctr"/>
            <a:r>
              <a:rPr lang="el-GR" altLang="en-US" sz="2800" b="1" u="sng"/>
              <a:t> EU REGULATION 2015/757 ON MONITORING, REPORTING AND VERIFICATION EMISSIONS FROM MARITIME TRANSPORT.</a:t>
            </a:r>
            <a:endParaRPr lang="el-GR" altLang="en-US" sz="2800" b="1" u="sng"/>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graphicFrame>
        <p:nvGraphicFramePr>
          <p:cNvPr id="2" name="Diagram 1"/>
          <p:cNvGraphicFramePr/>
          <p:nvPr/>
        </p:nvGraphicFramePr>
        <p:xfrm>
          <a:off x="2032000" y="719455"/>
          <a:ext cx="8128000" cy="54184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76300" y="987425"/>
            <a:ext cx="10785475" cy="321310"/>
          </a:xfrm>
        </p:spPr>
        <p:txBody>
          <a:bodyPr>
            <a:normAutofit fontScale="90000"/>
          </a:bodyPr>
          <a:p>
            <a:r>
              <a:rPr lang="el-GR" altLang="en-US" sz="2800" b="1"/>
              <a:t>Common principles for monitoring and reporting </a:t>
            </a:r>
            <a:endParaRPr lang="el-GR" altLang="en-US" sz="2800" b="1"/>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7556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610235" y="1444625"/>
            <a:ext cx="11150600" cy="3984625"/>
          </a:xfrm>
          <a:prstGeom prst="rect">
            <a:avLst/>
          </a:prstGeom>
          <a:noFill/>
        </p:spPr>
        <p:txBody>
          <a:bodyPr wrap="square" rtlCol="0">
            <a:spAutoFit/>
          </a:bodyPr>
          <a:p>
            <a:pPr algn="just" fontAlgn="auto">
              <a:spcBef>
                <a:spcPts val="300"/>
              </a:spcBef>
              <a:spcAft>
                <a:spcPts val="600"/>
              </a:spcAft>
            </a:pPr>
            <a:r>
              <a:rPr lang="en-US" sz="1400"/>
              <a:t>1. In accordance with Articles 8 to 12 of the regulation, companies shall, for each of their ships, monitor and report on the relevant parameters during a reporting period. They shall carry out that monitoring and reporting within all ports under the jurisdiction of a Member State and for any voyages to or from a port under the jurisdiction of a Member State. </a:t>
            </a:r>
            <a:endParaRPr lang="en-US" sz="1400"/>
          </a:p>
          <a:p>
            <a:pPr algn="just" fontAlgn="auto">
              <a:spcBef>
                <a:spcPts val="300"/>
              </a:spcBef>
              <a:spcAft>
                <a:spcPts val="600"/>
              </a:spcAft>
            </a:pPr>
            <a:r>
              <a:rPr lang="en-US" sz="1400"/>
              <a:t>2.Monitoring and reporting shall be complete and cover CO</a:t>
            </a:r>
            <a:r>
              <a:rPr lang="en-US" sz="1400" baseline="-25000"/>
              <a:t>2</a:t>
            </a:r>
            <a:r>
              <a:rPr lang="en-US" sz="1400"/>
              <a:t> emissions from the combustion of fuels, while the ships are at sea as well as at berth. Companies shall apply appropriate measures to prevent any data gaps within the reporting period. </a:t>
            </a:r>
            <a:endParaRPr lang="en-US" sz="1400"/>
          </a:p>
          <a:p>
            <a:pPr algn="just" fontAlgn="auto">
              <a:spcBef>
                <a:spcPts val="300"/>
              </a:spcBef>
              <a:spcAft>
                <a:spcPts val="600"/>
              </a:spcAft>
            </a:pPr>
            <a:r>
              <a:rPr lang="en-US" sz="1400"/>
              <a:t>3.Monitoring and reporting shall be consistent and comparable over time. To that end, companies shall use the same monitoring methodologies and data sets subject to modifications assessed by the verifier. </a:t>
            </a:r>
            <a:endParaRPr lang="en-US" sz="1400"/>
          </a:p>
          <a:p>
            <a:pPr algn="just" fontAlgn="auto">
              <a:spcBef>
                <a:spcPts val="300"/>
              </a:spcBef>
              <a:spcAft>
                <a:spcPts val="600"/>
              </a:spcAft>
            </a:pPr>
            <a:r>
              <a:rPr lang="en-US" sz="1400"/>
              <a:t>4.Companies shall obtain, record, compile, analyse and document monitoring data, including assumptions, references, emission factors and activity data, in a transparent manner that enables the reproduction of the determination of CO2 emissions by the verifier. </a:t>
            </a:r>
            <a:endParaRPr lang="en-US" sz="1400"/>
          </a:p>
          <a:p>
            <a:pPr algn="just" fontAlgn="auto">
              <a:spcBef>
                <a:spcPts val="300"/>
              </a:spcBef>
              <a:spcAft>
                <a:spcPts val="600"/>
              </a:spcAft>
            </a:pPr>
            <a:r>
              <a:rPr lang="en-US" sz="2000" b="1">
                <a:solidFill>
                  <a:schemeClr val="accent1">
                    <a:lumMod val="75000"/>
                  </a:schemeClr>
                </a:solidFill>
                <a:effectLst>
                  <a:outerShdw blurRad="38100" dist="25400" dir="5400000" algn="ctr" rotWithShape="0">
                    <a:srgbClr val="6E747A">
                      <a:alpha val="43000"/>
                    </a:srgbClr>
                  </a:outerShdw>
                </a:effectLst>
              </a:rPr>
              <a:t>5.Companies shall ensure that the determination of CO</a:t>
            </a:r>
            <a:r>
              <a:rPr lang="en-US" sz="2000" b="1" baseline="-25000">
                <a:solidFill>
                  <a:schemeClr val="accent1">
                    <a:lumMod val="75000"/>
                  </a:schemeClr>
                </a:solidFill>
                <a:effectLst>
                  <a:outerShdw blurRad="38100" dist="25400" dir="5400000" algn="ctr" rotWithShape="0">
                    <a:srgbClr val="6E747A">
                      <a:alpha val="43000"/>
                    </a:srgbClr>
                  </a:outerShdw>
                </a:effectLst>
              </a:rPr>
              <a:t>2</a:t>
            </a:r>
            <a:r>
              <a:rPr lang="en-US" sz="2000" b="1">
                <a:solidFill>
                  <a:schemeClr val="accent1">
                    <a:lumMod val="75000"/>
                  </a:schemeClr>
                </a:solidFill>
                <a:effectLst>
                  <a:outerShdw blurRad="38100" dist="25400" dir="5400000" algn="ctr" rotWithShape="0">
                    <a:srgbClr val="6E747A">
                      <a:alpha val="43000"/>
                    </a:srgbClr>
                  </a:outerShdw>
                </a:effectLst>
              </a:rPr>
              <a:t> emissions is neither systematically nor knowingly inaccurate. They shall identify and reduce any source of inaccuracies. </a:t>
            </a:r>
            <a:endParaRPr lang="en-US" sz="2000" b="1">
              <a:solidFill>
                <a:schemeClr val="accent1">
                  <a:lumMod val="75000"/>
                </a:schemeClr>
              </a:solidFill>
              <a:effectLst>
                <a:outerShdw blurRad="38100" dist="25400" dir="5400000" algn="ctr" rotWithShape="0">
                  <a:srgbClr val="6E747A">
                    <a:alpha val="43000"/>
                  </a:srgbClr>
                </a:outerShdw>
              </a:effectLst>
            </a:endParaRPr>
          </a:p>
          <a:p>
            <a:pPr algn="just" fontAlgn="auto">
              <a:spcBef>
                <a:spcPts val="300"/>
              </a:spcBef>
              <a:spcAft>
                <a:spcPts val="600"/>
              </a:spcAft>
            </a:pPr>
            <a:r>
              <a:rPr lang="en-US" sz="1400"/>
              <a:t>6.Companies shall enable reasonable assurance of the integrity of the CO</a:t>
            </a:r>
            <a:r>
              <a:rPr lang="en-US" sz="1400" baseline="-25000"/>
              <a:t>2 </a:t>
            </a:r>
            <a:r>
              <a:rPr lang="en-US" sz="1400"/>
              <a:t>emission data to be monitored and reported. </a:t>
            </a:r>
            <a:endParaRPr lang="en-US" sz="1400"/>
          </a:p>
          <a:p>
            <a:pPr algn="just" fontAlgn="auto">
              <a:spcBef>
                <a:spcPts val="300"/>
              </a:spcBef>
              <a:spcAft>
                <a:spcPts val="600"/>
              </a:spcAft>
            </a:pPr>
            <a:r>
              <a:rPr lang="en-US" sz="1400"/>
              <a:t>7.Companies shall endeavour to take account of the recommendations included in the verification reports issued pursuant to Article 13(3) or (4) in their subsequent monitoring and reporting. </a:t>
            </a:r>
            <a:endParaRPr lang="en-US" sz="1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67410" y="987425"/>
            <a:ext cx="10785475" cy="321310"/>
          </a:xfrm>
        </p:spPr>
        <p:txBody>
          <a:bodyPr>
            <a:normAutofit fontScale="90000"/>
          </a:bodyPr>
          <a:p>
            <a:r>
              <a:rPr lang="en-US" sz="2800" b="1">
                <a:sym typeface="+mn-ea"/>
              </a:rPr>
              <a:t>Calculation of CO2 emissions (article 9)</a:t>
            </a:r>
            <a:endParaRPr lang="en-US" sz="28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601345" y="1461770"/>
            <a:ext cx="11150600" cy="1830070"/>
          </a:xfrm>
          <a:prstGeom prst="rect">
            <a:avLst/>
          </a:prstGeom>
          <a:noFill/>
        </p:spPr>
        <p:txBody>
          <a:bodyPr wrap="square" rtlCol="0">
            <a:spAutoFit/>
          </a:bodyPr>
          <a:p>
            <a:pPr algn="just" fontAlgn="auto">
              <a:spcAft>
                <a:spcPts val="600"/>
              </a:spcAft>
            </a:pPr>
            <a:r>
              <a:rPr lang="en-US" sz="1600"/>
              <a:t>For the purposes of calculating CO2 emissions companies shall apply the following formula: </a:t>
            </a:r>
            <a:endParaRPr lang="en-US" sz="1600"/>
          </a:p>
          <a:p>
            <a:pPr algn="just" fontAlgn="auto">
              <a:spcBef>
                <a:spcPts val="1200"/>
              </a:spcBef>
              <a:spcAft>
                <a:spcPts val="1200"/>
              </a:spcAft>
            </a:pPr>
            <a:r>
              <a:rPr lang="en-US" sz="1600" b="1"/>
              <a:t>Fuel consumption × emission factor</a:t>
            </a:r>
            <a:endParaRPr lang="en-US" sz="1600" b="1"/>
          </a:p>
          <a:p>
            <a:pPr algn="just" fontAlgn="auto">
              <a:spcAft>
                <a:spcPts val="600"/>
              </a:spcAft>
            </a:pPr>
            <a:r>
              <a:rPr lang="en-US" sz="1600"/>
              <a:t>Fuel consumption shall include fuel consumed by main engines, auxiliary engines, gas turbines, boilers and inert gas generators. </a:t>
            </a:r>
            <a:endParaRPr lang="en-US" sz="1600"/>
          </a:p>
          <a:p>
            <a:pPr algn="just" fontAlgn="auto">
              <a:spcAft>
                <a:spcPts val="600"/>
              </a:spcAft>
            </a:pPr>
            <a:r>
              <a:rPr lang="en-US" sz="1600"/>
              <a:t>Fuel consumption within ports at berth shall be calculated separately.</a:t>
            </a:r>
            <a:endParaRPr lang="en-US" sz="1600"/>
          </a:p>
          <a:p>
            <a:pPr algn="just" fontAlgn="auto">
              <a:spcAft>
                <a:spcPts val="600"/>
              </a:spcAft>
            </a:pPr>
            <a:endParaRPr lang="en-US" sz="1400"/>
          </a:p>
        </p:txBody>
      </p:sp>
      <p:sp>
        <p:nvSpPr>
          <p:cNvPr id="17" name="Right Arrow 16"/>
          <p:cNvSpPr/>
          <p:nvPr/>
        </p:nvSpPr>
        <p:spPr>
          <a:xfrm>
            <a:off x="916305" y="3735070"/>
            <a:ext cx="3943985" cy="9848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8" name="Text Box 17"/>
          <p:cNvSpPr txBox="1"/>
          <p:nvPr/>
        </p:nvSpPr>
        <p:spPr>
          <a:xfrm>
            <a:off x="1125855" y="4043680"/>
            <a:ext cx="3420110" cy="368300"/>
          </a:xfrm>
          <a:prstGeom prst="rect">
            <a:avLst/>
          </a:prstGeom>
          <a:noFill/>
        </p:spPr>
        <p:txBody>
          <a:bodyPr wrap="square" rtlCol="0">
            <a:spAutoFit/>
          </a:bodyPr>
          <a:p>
            <a:r>
              <a:rPr lang="en-US">
                <a:ln w="10160">
                  <a:solidFill>
                    <a:schemeClr val="accent5"/>
                  </a:solidFill>
                  <a:prstDash val="solid"/>
                </a:ln>
                <a:solidFill>
                  <a:srgbClr val="FFFFFF"/>
                </a:solidFill>
                <a:effectLst>
                  <a:glow rad="101600">
                    <a:schemeClr val="accent2">
                      <a:satMod val="175000"/>
                      <a:alpha val="40000"/>
                    </a:schemeClr>
                  </a:glow>
                  <a:outerShdw blurRad="38100" dist="22860" dir="5400000" algn="tl" rotWithShape="0">
                    <a:srgbClr val="000000">
                      <a:alpha val="30000"/>
                    </a:srgbClr>
                  </a:outerShdw>
                </a:effectLst>
              </a:rPr>
              <a:t>Emission factors</a:t>
            </a:r>
            <a:endParaRPr lang="en-US">
              <a:ln w="10160">
                <a:solidFill>
                  <a:schemeClr val="accent5"/>
                </a:solidFill>
                <a:prstDash val="solid"/>
              </a:ln>
              <a:solidFill>
                <a:srgbClr val="FFFFFF"/>
              </a:solidFill>
              <a:effectLst>
                <a:glow rad="101600">
                  <a:schemeClr val="accent2">
                    <a:satMod val="175000"/>
                    <a:alpha val="40000"/>
                  </a:schemeClr>
                </a:glow>
                <a:outerShdw blurRad="38100" dist="22860" dir="5400000" algn="tl" rotWithShape="0">
                  <a:srgbClr val="000000">
                    <a:alpha val="30000"/>
                  </a:srgbClr>
                </a:outerShdw>
              </a:effectLst>
            </a:endParaRPr>
          </a:p>
        </p:txBody>
      </p:sp>
      <p:pic>
        <p:nvPicPr>
          <p:cNvPr id="19" name="Picture 18"/>
          <p:cNvPicPr>
            <a:picLocks noChangeAspect="1"/>
          </p:cNvPicPr>
          <p:nvPr/>
        </p:nvPicPr>
        <p:blipFill>
          <a:blip r:embed="rId2"/>
          <a:stretch>
            <a:fillRect/>
          </a:stretch>
        </p:blipFill>
        <p:spPr>
          <a:xfrm>
            <a:off x="5179060" y="3018790"/>
            <a:ext cx="6238875" cy="3179445"/>
          </a:xfrm>
          <a:prstGeom prst="rect">
            <a:avLst/>
          </a:prstGeom>
        </p:spPr>
      </p:pic>
      <p:sp>
        <p:nvSpPr>
          <p:cNvPr id="3" name="Rectangle 2"/>
          <p:cNvSpPr/>
          <p:nvPr/>
        </p:nvSpPr>
        <p:spPr>
          <a:xfrm>
            <a:off x="601345" y="1874520"/>
            <a:ext cx="8460740" cy="4629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spcBef>
                <a:spcPts val="300"/>
              </a:spcBef>
              <a:spcAft>
                <a:spcPts val="600"/>
              </a:spcAft>
            </a:pPr>
            <a:r>
              <a:rPr>
                <a:sym typeface="+mn-ea"/>
              </a:rPr>
              <a:t> </a:t>
            </a:r>
            <a:r>
              <a:rPr lang="en-US" sz="3200" b="1">
                <a:sym typeface="+mn-ea"/>
              </a:rPr>
              <a:t>Fuel consumption × emission factor</a:t>
            </a:r>
            <a:endParaRPr lang="en-US" sz="32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987425"/>
            <a:ext cx="10785475" cy="321310"/>
          </a:xfrm>
        </p:spPr>
        <p:txBody>
          <a:bodyPr>
            <a:normAutofit fontScale="90000"/>
          </a:bodyPr>
          <a:p>
            <a:pPr algn="ctr"/>
            <a:r>
              <a:rPr lang="en-US" sz="2800" b="1">
                <a:sym typeface="+mn-ea"/>
              </a:rPr>
              <a:t>Methods for determining CO2 emissions</a:t>
            </a:r>
            <a:endParaRPr lang="en-US" sz="28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520700" y="1716405"/>
            <a:ext cx="11150600" cy="645160"/>
          </a:xfrm>
          <a:prstGeom prst="rect">
            <a:avLst/>
          </a:prstGeom>
          <a:noFill/>
        </p:spPr>
        <p:txBody>
          <a:bodyPr wrap="square" rtlCol="0">
            <a:spAutoFit/>
          </a:bodyPr>
          <a:p>
            <a:pPr algn="just" fontAlgn="auto">
              <a:spcAft>
                <a:spcPts val="600"/>
              </a:spcAft>
            </a:pPr>
            <a:r>
              <a:rPr lang="en-US"/>
              <a:t>The company shall define in the monitoring plan which of the following monitoring method is to be used to calculate fuel consumption.</a:t>
            </a:r>
            <a:endParaRPr lang="en-US"/>
          </a:p>
        </p:txBody>
      </p:sp>
      <p:sp>
        <p:nvSpPr>
          <p:cNvPr id="7" name="Cube 6"/>
          <p:cNvSpPr/>
          <p:nvPr/>
        </p:nvSpPr>
        <p:spPr>
          <a:xfrm>
            <a:off x="755650" y="2625725"/>
            <a:ext cx="10591800" cy="3394710"/>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l" fontAlgn="auto">
              <a:spcAft>
                <a:spcPts val="600"/>
              </a:spcAft>
            </a:pPr>
            <a:r>
              <a:rPr lang="en-US" sz="2400">
                <a:sym typeface="+mn-ea"/>
              </a:rPr>
              <a:t>(a) Bunker Fuel Delivery Note (BDN) and periodic stocktakes of fuel tanks; </a:t>
            </a:r>
            <a:endParaRPr lang="en-US" sz="2400"/>
          </a:p>
          <a:p>
            <a:pPr algn="l" fontAlgn="auto">
              <a:spcAft>
                <a:spcPts val="600"/>
              </a:spcAft>
            </a:pPr>
            <a:r>
              <a:rPr lang="en-US" sz="2400">
                <a:sym typeface="+mn-ea"/>
              </a:rPr>
              <a:t>(b) Bunker fuel tank monitoring on board; </a:t>
            </a:r>
            <a:endParaRPr lang="en-US" sz="2400"/>
          </a:p>
          <a:p>
            <a:pPr algn="l" fontAlgn="auto">
              <a:spcAft>
                <a:spcPts val="600"/>
              </a:spcAft>
            </a:pPr>
            <a:r>
              <a:rPr lang="en-US" sz="2400">
                <a:sym typeface="+mn-ea"/>
              </a:rPr>
              <a:t>(c) Flow meters for applicable combustion processes; </a:t>
            </a:r>
            <a:endParaRPr lang="en-US" sz="2400"/>
          </a:p>
          <a:p>
            <a:pPr algn="l" fontAlgn="auto">
              <a:spcAft>
                <a:spcPts val="600"/>
              </a:spcAft>
            </a:pPr>
            <a:r>
              <a:rPr lang="en-US" sz="2400">
                <a:sym typeface="+mn-ea"/>
              </a:rPr>
              <a:t>(d) Direct CO</a:t>
            </a:r>
            <a:r>
              <a:rPr lang="en-US" sz="2400" baseline="-25000">
                <a:sym typeface="+mn-ea"/>
              </a:rPr>
              <a:t>2 </a:t>
            </a:r>
            <a:r>
              <a:rPr lang="en-US" sz="2400">
                <a:sym typeface="+mn-ea"/>
              </a:rPr>
              <a:t>emissions measurements. </a:t>
            </a:r>
            <a:endParaRPr lang="en-US" sz="24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05815" y="2217420"/>
            <a:ext cx="10785475" cy="1062990"/>
          </a:xfrm>
        </p:spPr>
        <p:txBody>
          <a:bodyPr>
            <a:normAutofit fontScale="90000"/>
          </a:bodyPr>
          <a:p>
            <a:pPr algn="ctr"/>
            <a:r>
              <a:rPr sz="2800" b="1">
                <a:sym typeface="+mn-ea"/>
              </a:rPr>
              <a:t> GUIDANCE/BEST PRACTICES DOCUMENT ON MONITORING AND REPORTING OF FUEL CONSUMPTION, CO</a:t>
            </a:r>
            <a:r>
              <a:rPr sz="2800" b="1" baseline="-25000">
                <a:sym typeface="+mn-ea"/>
              </a:rPr>
              <a:t>2</a:t>
            </a:r>
            <a:r>
              <a:rPr sz="2800" b="1">
                <a:sym typeface="+mn-ea"/>
              </a:rPr>
              <a:t> EMISSIONS AND OTHER RELEVANT PARAMETERS PURSUANT TO REGULATION 2015/757 ON MONITORING, REPORTING AND VERIFICATION EMISSIONS FROM MARITIME TRANSPORT.</a:t>
            </a:r>
            <a:endParaRPr sz="28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825500" y="987425"/>
            <a:ext cx="10496550" cy="437515"/>
          </a:xfrm>
          <a:prstGeom prst="rect">
            <a:avLst/>
          </a:prstGeom>
          <a:noFill/>
        </p:spPr>
        <p:txBody>
          <a:bodyPr wrap="square" rtlCol="0">
            <a:spAutoFit/>
          </a:bodyPr>
          <a:p>
            <a:pPr algn="ctr">
              <a:lnSpc>
                <a:spcPct val="90000"/>
              </a:lnSpc>
            </a:pPr>
            <a:r>
              <a:rPr lang="en-US" sz="2500" b="1">
                <a:latin typeface="+mj-lt"/>
                <a:ea typeface="+mj-ea"/>
                <a:cs typeface="+mj-cs"/>
              </a:rPr>
              <a:t>Content of the monitoring plan</a:t>
            </a:r>
            <a:endParaRPr lang="en-US" sz="2500" b="1">
              <a:latin typeface="+mj-lt"/>
              <a:ea typeface="+mj-ea"/>
              <a:cs typeface="+mj-cs"/>
            </a:endParaRPr>
          </a:p>
        </p:txBody>
      </p:sp>
      <p:graphicFrame>
        <p:nvGraphicFramePr>
          <p:cNvPr id="2" name="Diagram 1"/>
          <p:cNvGraphicFramePr/>
          <p:nvPr/>
        </p:nvGraphicFramePr>
        <p:xfrm>
          <a:off x="278130" y="1570355"/>
          <a:ext cx="11636375" cy="4479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826135" y="987425"/>
            <a:ext cx="10496550" cy="437515"/>
          </a:xfrm>
          <a:prstGeom prst="rect">
            <a:avLst/>
          </a:prstGeom>
          <a:noFill/>
        </p:spPr>
        <p:txBody>
          <a:bodyPr wrap="square" rtlCol="0">
            <a:spAutoFit/>
          </a:bodyPr>
          <a:p>
            <a:pPr algn="ctr">
              <a:lnSpc>
                <a:spcPct val="90000"/>
              </a:lnSpc>
            </a:pPr>
            <a:r>
              <a:rPr lang="en-US" sz="2500" b="1">
                <a:latin typeface="+mj-lt"/>
                <a:ea typeface="+mj-ea"/>
                <a:cs typeface="+mj-cs"/>
              </a:rPr>
              <a:t>Content of the monitoring plan (II)</a:t>
            </a:r>
            <a:endParaRPr lang="en-US" sz="2500" b="1">
              <a:latin typeface="+mj-lt"/>
              <a:ea typeface="+mj-ea"/>
              <a:cs typeface="+mj-cs"/>
            </a:endParaRPr>
          </a:p>
        </p:txBody>
      </p:sp>
      <p:graphicFrame>
        <p:nvGraphicFramePr>
          <p:cNvPr id="2" name="Diagram 1"/>
          <p:cNvGraphicFramePr/>
          <p:nvPr/>
        </p:nvGraphicFramePr>
        <p:xfrm>
          <a:off x="278130" y="1570355"/>
          <a:ext cx="11636375" cy="4479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1045845" y="890270"/>
            <a:ext cx="10496550" cy="437515"/>
          </a:xfrm>
          <a:prstGeom prst="rect">
            <a:avLst/>
          </a:prstGeom>
          <a:noFill/>
        </p:spPr>
        <p:txBody>
          <a:bodyPr wrap="square" rtlCol="0">
            <a:spAutoFit/>
          </a:bodyPr>
          <a:p>
            <a:pPr algn="ctr">
              <a:lnSpc>
                <a:spcPct val="90000"/>
              </a:lnSpc>
            </a:pPr>
            <a:r>
              <a:rPr lang="en-US" sz="2500" b="1">
                <a:latin typeface="+mj-lt"/>
                <a:ea typeface="+mj-ea"/>
                <a:cs typeface="+mj-cs"/>
              </a:rPr>
              <a:t>Content of the emissions report</a:t>
            </a:r>
            <a:endParaRPr lang="en-US" sz="2500" b="1">
              <a:latin typeface="+mj-lt"/>
              <a:ea typeface="+mj-ea"/>
              <a:cs typeface="+mj-cs"/>
            </a:endParaRPr>
          </a:p>
        </p:txBody>
      </p:sp>
      <p:graphicFrame>
        <p:nvGraphicFramePr>
          <p:cNvPr id="3" name="Diagram 2"/>
          <p:cNvGraphicFramePr/>
          <p:nvPr/>
        </p:nvGraphicFramePr>
        <p:xfrm>
          <a:off x="668655" y="1426210"/>
          <a:ext cx="11250930" cy="459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1010920" y="824865"/>
            <a:ext cx="10496550" cy="437515"/>
          </a:xfrm>
          <a:prstGeom prst="rect">
            <a:avLst/>
          </a:prstGeom>
          <a:noFill/>
        </p:spPr>
        <p:txBody>
          <a:bodyPr wrap="square" rtlCol="0">
            <a:spAutoFit/>
          </a:bodyPr>
          <a:p>
            <a:pPr algn="ctr">
              <a:lnSpc>
                <a:spcPct val="90000"/>
              </a:lnSpc>
            </a:pPr>
            <a:r>
              <a:rPr lang="en-US" sz="2500" b="1">
                <a:latin typeface="+mj-lt"/>
                <a:ea typeface="+mj-ea"/>
                <a:cs typeface="+mj-cs"/>
              </a:rPr>
              <a:t>Monitoring on a per-voyage basis</a:t>
            </a:r>
            <a:endParaRPr lang="en-US" sz="2500" b="1">
              <a:latin typeface="+mj-lt"/>
              <a:ea typeface="+mj-ea"/>
              <a:cs typeface="+mj-cs"/>
            </a:endParaRPr>
          </a:p>
        </p:txBody>
      </p:sp>
      <p:sp>
        <p:nvSpPr>
          <p:cNvPr id="7" name="Text Box 6"/>
          <p:cNvSpPr txBox="1"/>
          <p:nvPr/>
        </p:nvSpPr>
        <p:spPr>
          <a:xfrm>
            <a:off x="739775" y="1350010"/>
            <a:ext cx="11037570" cy="645160"/>
          </a:xfrm>
          <a:prstGeom prst="rect">
            <a:avLst/>
          </a:prstGeom>
          <a:noFill/>
        </p:spPr>
        <p:txBody>
          <a:bodyPr wrap="square" rtlCol="0">
            <a:spAutoFit/>
          </a:bodyPr>
          <a:p>
            <a:pPr algn="just"/>
            <a:r>
              <a:rPr lang="en-US"/>
              <a:t>F</a:t>
            </a:r>
            <a:r>
              <a:t>or each ship arriving in or departing from, and for each voyage to or from, a port under a Member State's jurisdiction, companies shall monitor the following parameters: </a:t>
            </a:r>
          </a:p>
        </p:txBody>
      </p:sp>
      <p:sp>
        <p:nvSpPr>
          <p:cNvPr id="2" name="Text Box 1"/>
          <p:cNvSpPr txBox="1"/>
          <p:nvPr/>
        </p:nvSpPr>
        <p:spPr>
          <a:xfrm>
            <a:off x="791845" y="4346575"/>
            <a:ext cx="11038840" cy="645160"/>
          </a:xfrm>
          <a:prstGeom prst="rect">
            <a:avLst/>
          </a:prstGeom>
          <a:noFill/>
        </p:spPr>
        <p:txBody>
          <a:bodyPr wrap="square" rtlCol="0">
            <a:spAutoFit/>
          </a:bodyPr>
          <a:p>
            <a:pPr algn="just" fontAlgn="auto">
              <a:spcAft>
                <a:spcPts val="600"/>
              </a:spcAft>
            </a:pPr>
            <a:r>
              <a:rPr lang="en-US"/>
              <a:t>A company shall be exempt from the obligation to monitor the information referred above on a per-voyage basis in respect of a specified ship, if</a:t>
            </a:r>
            <a:endParaRPr lang="en-US"/>
          </a:p>
        </p:txBody>
      </p:sp>
      <p:sp>
        <p:nvSpPr>
          <p:cNvPr id="3" name="Text Box 2"/>
          <p:cNvSpPr txBox="1"/>
          <p:nvPr/>
        </p:nvSpPr>
        <p:spPr>
          <a:xfrm>
            <a:off x="2913380" y="2063750"/>
            <a:ext cx="8863965" cy="2261235"/>
          </a:xfrm>
          <a:prstGeom prst="rect">
            <a:avLst/>
          </a:prstGeom>
          <a:noFill/>
        </p:spPr>
        <p:txBody>
          <a:bodyPr wrap="square" rtlCol="0">
            <a:spAutoFit/>
          </a:bodyPr>
          <a:p>
            <a:pPr fontAlgn="auto">
              <a:spcAft>
                <a:spcPts val="300"/>
              </a:spcAft>
            </a:pPr>
            <a:r>
              <a:rPr lang="en-US">
                <a:sym typeface="+mn-ea"/>
              </a:rPr>
              <a:t>(a)port of departure and port of arrival including the date and hour of departure and arrival; </a:t>
            </a:r>
            <a:endParaRPr lang="en-US">
              <a:sym typeface="+mn-ea"/>
            </a:endParaRPr>
          </a:p>
          <a:p>
            <a:pPr fontAlgn="auto">
              <a:spcAft>
                <a:spcPts val="300"/>
              </a:spcAft>
            </a:pPr>
            <a:r>
              <a:rPr lang="en-US">
                <a:sym typeface="+mn-ea"/>
              </a:rPr>
              <a:t>(b)amount and emission factor for each type of fuel consumed in total; </a:t>
            </a:r>
            <a:endParaRPr lang="en-US">
              <a:sym typeface="+mn-ea"/>
            </a:endParaRPr>
          </a:p>
          <a:p>
            <a:pPr fontAlgn="auto">
              <a:spcAft>
                <a:spcPts val="300"/>
              </a:spcAft>
            </a:pPr>
            <a:r>
              <a:rPr lang="en-US">
                <a:sym typeface="+mn-ea"/>
              </a:rPr>
              <a:t>(c)CO</a:t>
            </a:r>
            <a:r>
              <a:rPr lang="en-US" baseline="-25000">
                <a:sym typeface="+mn-ea"/>
              </a:rPr>
              <a:t>2</a:t>
            </a:r>
            <a:r>
              <a:rPr lang="en-US">
                <a:sym typeface="+mn-ea"/>
              </a:rPr>
              <a:t> emitted; </a:t>
            </a:r>
            <a:endParaRPr lang="en-US">
              <a:sym typeface="+mn-ea"/>
            </a:endParaRPr>
          </a:p>
          <a:p>
            <a:pPr fontAlgn="auto">
              <a:spcAft>
                <a:spcPts val="300"/>
              </a:spcAft>
            </a:pPr>
            <a:r>
              <a:rPr lang="en-US">
                <a:sym typeface="+mn-ea"/>
              </a:rPr>
              <a:t>(d)distance travelled; </a:t>
            </a:r>
            <a:endParaRPr lang="en-US">
              <a:sym typeface="+mn-ea"/>
            </a:endParaRPr>
          </a:p>
          <a:p>
            <a:pPr fontAlgn="auto">
              <a:spcAft>
                <a:spcPts val="300"/>
              </a:spcAft>
            </a:pPr>
            <a:r>
              <a:rPr lang="en-US">
                <a:sym typeface="+mn-ea"/>
              </a:rPr>
              <a:t>(e)time spent at sea; </a:t>
            </a:r>
            <a:endParaRPr lang="en-US">
              <a:sym typeface="+mn-ea"/>
            </a:endParaRPr>
          </a:p>
          <a:p>
            <a:pPr fontAlgn="auto">
              <a:spcAft>
                <a:spcPts val="300"/>
              </a:spcAft>
            </a:pPr>
            <a:r>
              <a:rPr lang="en-US">
                <a:sym typeface="+mn-ea"/>
              </a:rPr>
              <a:t>(f)cargo carried; </a:t>
            </a:r>
            <a:endParaRPr lang="en-US">
              <a:sym typeface="+mn-ea"/>
            </a:endParaRPr>
          </a:p>
          <a:p>
            <a:pPr fontAlgn="auto">
              <a:spcAft>
                <a:spcPts val="300"/>
              </a:spcAft>
            </a:pPr>
            <a:r>
              <a:rPr lang="en-US">
                <a:sym typeface="+mn-ea"/>
              </a:rPr>
              <a:t>(g)transport work. </a:t>
            </a:r>
            <a:endParaRPr lang="en-US">
              <a:sym typeface="+mn-ea"/>
            </a:endParaRPr>
          </a:p>
        </p:txBody>
      </p:sp>
      <p:sp>
        <p:nvSpPr>
          <p:cNvPr id="9" name="Text Box 8"/>
          <p:cNvSpPr txBox="1"/>
          <p:nvPr/>
        </p:nvSpPr>
        <p:spPr>
          <a:xfrm>
            <a:off x="1009650" y="4991735"/>
            <a:ext cx="10767695" cy="998855"/>
          </a:xfrm>
          <a:prstGeom prst="rect">
            <a:avLst/>
          </a:prstGeom>
          <a:noFill/>
        </p:spPr>
        <p:txBody>
          <a:bodyPr wrap="square" rtlCol="0">
            <a:spAutoFit/>
          </a:bodyPr>
          <a:p>
            <a:pPr algn="just" fontAlgn="auto">
              <a:spcAft>
                <a:spcPts val="600"/>
              </a:spcAft>
            </a:pPr>
            <a:r>
              <a:rPr lang="en-US">
                <a:sym typeface="+mn-ea"/>
              </a:rPr>
              <a:t>(a)all of the ship's voyages during the reporting period either start from or end at a port under the jurisdiction of a Member State; and </a:t>
            </a:r>
            <a:endParaRPr lang="en-US">
              <a:sym typeface="+mn-ea"/>
            </a:endParaRPr>
          </a:p>
          <a:p>
            <a:pPr algn="just" fontAlgn="auto">
              <a:spcAft>
                <a:spcPts val="600"/>
              </a:spcAft>
            </a:pPr>
            <a:r>
              <a:rPr lang="en-US">
                <a:sym typeface="+mn-ea"/>
              </a:rPr>
              <a:t>(b)the ship, according to its schedule, performs more than 300 voyages during the reporting period.</a:t>
            </a:r>
            <a:endParaRPr lang="en-US">
              <a:sym typeface="+mn-ea"/>
            </a:endParaRPr>
          </a:p>
        </p:txBody>
      </p:sp>
      <p:pic>
        <p:nvPicPr>
          <p:cNvPr id="8" name="Picture 7" descr="informe-medico-caricatura-icono-imagen_csp45477375"/>
          <p:cNvPicPr>
            <a:picLocks noChangeAspect="1"/>
          </p:cNvPicPr>
          <p:nvPr/>
        </p:nvPicPr>
        <p:blipFill>
          <a:blip r:embed="rId2"/>
          <a:stretch>
            <a:fillRect/>
          </a:stretch>
        </p:blipFill>
        <p:spPr>
          <a:xfrm>
            <a:off x="791845" y="2063750"/>
            <a:ext cx="1910715" cy="220599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pic>
        <p:nvPicPr>
          <p:cNvPr id="3" name="Picture 2" descr="Oxygen-cylinder-tree-cartoon1"/>
          <p:cNvPicPr>
            <a:picLocks noChangeAspect="1"/>
          </p:cNvPicPr>
          <p:nvPr/>
        </p:nvPicPr>
        <p:blipFill>
          <a:blip r:embed="rId2"/>
          <a:stretch>
            <a:fillRect/>
          </a:stretch>
        </p:blipFill>
        <p:spPr>
          <a:xfrm>
            <a:off x="2442845" y="987425"/>
            <a:ext cx="7655560" cy="501142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r>
              <a:rPr lang="el-GR" sz="1000"/>
              <a:t>GOURGIOTIS ARISTIDIS                                                                                                                                                                                                                                                                                                                                HORTARGIAS DIMOSTHENIS</a:t>
            </a:r>
            <a:endParaRPr lang="el-GR" sz="1000"/>
          </a:p>
          <a:p>
            <a:r>
              <a:rPr lang="el-GR" sz="1000">
                <a:sym typeface="+mn-ea"/>
              </a:rPr>
              <a:t>Mechanical Engineer                                                                                                                                                                                                                                                                                                                                                Mechanical Engineer</a:t>
            </a:r>
            <a:endParaRPr lang="el-GR" sz="1000"/>
          </a:p>
        </p:txBody>
      </p:sp>
      <p:sp>
        <p:nvSpPr>
          <p:cNvPr id="4" name="Text Box 3"/>
          <p:cNvSpPr txBox="1"/>
          <p:nvPr/>
        </p:nvSpPr>
        <p:spPr>
          <a:xfrm>
            <a:off x="1010920" y="824865"/>
            <a:ext cx="10496550" cy="437515"/>
          </a:xfrm>
          <a:prstGeom prst="rect">
            <a:avLst/>
          </a:prstGeom>
          <a:noFill/>
        </p:spPr>
        <p:txBody>
          <a:bodyPr wrap="square" rtlCol="0">
            <a:spAutoFit/>
          </a:bodyPr>
          <a:p>
            <a:pPr algn="ctr">
              <a:lnSpc>
                <a:spcPct val="90000"/>
              </a:lnSpc>
            </a:pPr>
            <a:r>
              <a:rPr lang="en-US" sz="2500" b="1">
                <a:latin typeface="+mj-lt"/>
                <a:ea typeface="+mj-ea"/>
                <a:cs typeface="+mj-cs"/>
              </a:rPr>
              <a:t>Monitoring on an annual basis</a:t>
            </a:r>
            <a:endParaRPr lang="en-US" sz="2500" b="1">
              <a:latin typeface="+mj-lt"/>
              <a:ea typeface="+mj-ea"/>
              <a:cs typeface="+mj-cs"/>
            </a:endParaRPr>
          </a:p>
        </p:txBody>
      </p:sp>
      <p:graphicFrame>
        <p:nvGraphicFramePr>
          <p:cNvPr id="8" name="Diagram 7"/>
          <p:cNvGraphicFramePr/>
          <p:nvPr/>
        </p:nvGraphicFramePr>
        <p:xfrm>
          <a:off x="507365" y="1600835"/>
          <a:ext cx="11353800" cy="1228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 8"/>
          <p:cNvGraphicFramePr/>
          <p:nvPr/>
        </p:nvGraphicFramePr>
        <p:xfrm>
          <a:off x="507365" y="4027170"/>
          <a:ext cx="11353800" cy="119570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1" name="Diagram 10"/>
          <p:cNvGraphicFramePr/>
          <p:nvPr/>
        </p:nvGraphicFramePr>
        <p:xfrm>
          <a:off x="507365" y="2831465"/>
          <a:ext cx="11353800" cy="119570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r>
              <a:rPr lang="el-GR" sz="1000"/>
              <a:t>GOURGIOTIS ARISTIDIS                                                                                                                                                                                                                                                                                                                                HORTARGIAS DIMOSTHENIS</a:t>
            </a:r>
            <a:endParaRPr lang="el-GR" sz="1000"/>
          </a:p>
          <a:p>
            <a:r>
              <a:rPr lang="el-GR" sz="1000">
                <a:sym typeface="+mn-ea"/>
              </a:rPr>
              <a:t>Mechanical Engineer                                                                                                                                                                                                                                                                                                                                                Mechanical Engineer</a:t>
            </a:r>
            <a:endParaRPr lang="el-GR" sz="1000"/>
          </a:p>
        </p:txBody>
      </p:sp>
      <p:sp>
        <p:nvSpPr>
          <p:cNvPr id="4" name="Text Box 3"/>
          <p:cNvSpPr txBox="1"/>
          <p:nvPr/>
        </p:nvSpPr>
        <p:spPr>
          <a:xfrm>
            <a:off x="1010920" y="824865"/>
            <a:ext cx="10496550" cy="437515"/>
          </a:xfrm>
          <a:prstGeom prst="rect">
            <a:avLst/>
          </a:prstGeom>
          <a:noFill/>
        </p:spPr>
        <p:txBody>
          <a:bodyPr wrap="square" rtlCol="0">
            <a:spAutoFit/>
          </a:bodyPr>
          <a:p>
            <a:pPr algn="ctr">
              <a:lnSpc>
                <a:spcPct val="90000"/>
              </a:lnSpc>
            </a:pPr>
            <a:r>
              <a:rPr lang="en-US" sz="2500" b="1">
                <a:latin typeface="+mj-lt"/>
                <a:ea typeface="+mj-ea"/>
                <a:cs typeface="+mj-cs"/>
              </a:rPr>
              <a:t>Monitoring on an annual basis</a:t>
            </a:r>
            <a:endParaRPr lang="en-US" sz="2500" b="1">
              <a:latin typeface="+mj-lt"/>
              <a:ea typeface="+mj-ea"/>
              <a:cs typeface="+mj-cs"/>
            </a:endParaRPr>
          </a:p>
        </p:txBody>
      </p:sp>
      <p:graphicFrame>
        <p:nvGraphicFramePr>
          <p:cNvPr id="8" name="Diagram 7"/>
          <p:cNvGraphicFramePr/>
          <p:nvPr/>
        </p:nvGraphicFramePr>
        <p:xfrm>
          <a:off x="507365" y="1600835"/>
          <a:ext cx="11353800" cy="1228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p:cNvGraphicFramePr/>
          <p:nvPr/>
        </p:nvGraphicFramePr>
        <p:xfrm>
          <a:off x="507365" y="2901315"/>
          <a:ext cx="11353800" cy="119570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1010920" y="806450"/>
            <a:ext cx="10496550" cy="437515"/>
          </a:xfrm>
          <a:prstGeom prst="rect">
            <a:avLst/>
          </a:prstGeom>
          <a:noFill/>
        </p:spPr>
        <p:txBody>
          <a:bodyPr wrap="square" rtlCol="0">
            <a:spAutoFit/>
          </a:bodyPr>
          <a:p>
            <a:pPr algn="ctr">
              <a:lnSpc>
                <a:spcPct val="90000"/>
              </a:lnSpc>
            </a:pPr>
            <a:r>
              <a:rPr lang="en-US" sz="2500" b="1">
                <a:latin typeface="+mj-lt"/>
                <a:ea typeface="+mj-ea"/>
                <a:cs typeface="+mj-cs"/>
              </a:rPr>
              <a:t>Determination of fuel consumption</a:t>
            </a:r>
            <a:endParaRPr lang="en-US" sz="2500" b="1">
              <a:latin typeface="+mj-lt"/>
              <a:ea typeface="+mj-ea"/>
              <a:cs typeface="+mj-cs"/>
            </a:endParaRPr>
          </a:p>
        </p:txBody>
      </p:sp>
      <p:sp>
        <p:nvSpPr>
          <p:cNvPr id="7" name="Rectangle 6"/>
          <p:cNvSpPr/>
          <p:nvPr/>
        </p:nvSpPr>
        <p:spPr>
          <a:xfrm>
            <a:off x="1010920" y="1783715"/>
            <a:ext cx="5034915" cy="3041015"/>
          </a:xfrm>
          <a:prstGeom prst="rect">
            <a:avLst/>
          </a:prstGeom>
          <a:solidFill>
            <a:schemeClr val="accent5">
              <a:lumMod val="60000"/>
              <a:lumOff val="40000"/>
            </a:schemeClr>
          </a:solidFill>
          <a:ln w="69850" cmpd="thickThin">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tlCol="0" anchor="ctr"/>
          <a:p>
            <a:pPr algn="ctr"/>
            <a:endParaRPr lang="en-US"/>
          </a:p>
        </p:txBody>
      </p:sp>
      <p:sp>
        <p:nvSpPr>
          <p:cNvPr id="2" name="Text Box 1"/>
          <p:cNvSpPr txBox="1"/>
          <p:nvPr/>
        </p:nvSpPr>
        <p:spPr>
          <a:xfrm>
            <a:off x="1047115" y="1844040"/>
            <a:ext cx="4973320" cy="2430145"/>
          </a:xfrm>
          <a:prstGeom prst="rect">
            <a:avLst/>
          </a:prstGeom>
          <a:noFill/>
        </p:spPr>
        <p:txBody>
          <a:bodyPr wrap="square" rtlCol="0">
            <a:spAutoFit/>
          </a:bodyPr>
          <a:p>
            <a:pPr indent="0" algn="ctr" fontAlgn="auto"/>
            <a:r>
              <a:rPr lang="el-GR" altLang="en-US" sz="2000" b="1">
                <a:solidFill>
                  <a:schemeClr val="bg1"/>
                </a:solidFill>
              </a:rPr>
              <a:t>Fuel oil consumption</a:t>
            </a:r>
            <a:endParaRPr lang="el-GR" altLang="en-US" sz="2000" b="1">
              <a:solidFill>
                <a:schemeClr val="bg1"/>
              </a:solidFill>
            </a:endParaRPr>
          </a:p>
          <a:p>
            <a:pPr indent="0" algn="ctr" fontAlgn="auto"/>
            <a:endParaRPr lang="el-GR" altLang="en-US" sz="2000" b="1">
              <a:solidFill>
                <a:schemeClr val="bg1"/>
              </a:solidFill>
            </a:endParaRPr>
          </a:p>
          <a:p>
            <a:pPr indent="0" algn="ctr" fontAlgn="auto"/>
            <a:endParaRPr lang="el-GR" altLang="en-US" sz="2000" b="1">
              <a:solidFill>
                <a:schemeClr val="bg1"/>
              </a:solidFill>
            </a:endParaRPr>
          </a:p>
          <a:p>
            <a:pPr indent="0" algn="l" fontAlgn="auto"/>
            <a:endParaRPr lang="el-GR" altLang="en-US" sz="2000" b="1">
              <a:solidFill>
                <a:schemeClr val="bg1"/>
              </a:solidFill>
            </a:endParaRPr>
          </a:p>
          <a:p>
            <a:pPr marL="285750" indent="-285750" algn="l" fontAlgn="auto">
              <a:buFont typeface="Arial" panose="020B0604020202020204" pitchFamily="34" charset="0"/>
              <a:buChar char="•"/>
            </a:pPr>
            <a:r>
              <a:rPr lang="el-GR" altLang="en-US" b="1">
                <a:solidFill>
                  <a:schemeClr val="bg1"/>
                </a:solidFill>
              </a:rPr>
              <a:t>Tanks sounding fuel oil measurement and monitoring</a:t>
            </a:r>
            <a:endParaRPr lang="el-GR" altLang="en-US" b="1">
              <a:solidFill>
                <a:schemeClr val="bg1"/>
              </a:solidFill>
            </a:endParaRPr>
          </a:p>
          <a:p>
            <a:pPr marL="285750" indent="-285750" algn="l" fontAlgn="auto">
              <a:buFont typeface="Arial" panose="020B0604020202020204" pitchFamily="34" charset="0"/>
              <a:buChar char="•"/>
            </a:pPr>
            <a:endParaRPr lang="el-GR" altLang="en-US" b="1">
              <a:solidFill>
                <a:schemeClr val="bg1"/>
              </a:solidFill>
            </a:endParaRPr>
          </a:p>
          <a:p>
            <a:pPr marL="285750" indent="-285750" algn="l" fontAlgn="auto">
              <a:buFont typeface="Arial" panose="020B0604020202020204" pitchFamily="34" charset="0"/>
              <a:buChar char="•"/>
            </a:pPr>
            <a:r>
              <a:rPr lang="el-GR" altLang="en-US" b="1">
                <a:solidFill>
                  <a:schemeClr val="bg1"/>
                </a:solidFill>
              </a:rPr>
              <a:t>Continuous fuel oil monitoring</a:t>
            </a:r>
            <a:endParaRPr lang="el-GR" altLang="en-US" b="1">
              <a:solidFill>
                <a:schemeClr val="bg1"/>
              </a:solidFill>
            </a:endParaRPr>
          </a:p>
        </p:txBody>
      </p:sp>
      <p:sp>
        <p:nvSpPr>
          <p:cNvPr id="8" name="Rectangle 7"/>
          <p:cNvSpPr/>
          <p:nvPr/>
        </p:nvSpPr>
        <p:spPr>
          <a:xfrm>
            <a:off x="6472555" y="1783715"/>
            <a:ext cx="5034915" cy="3041015"/>
          </a:xfrm>
          <a:prstGeom prst="rect">
            <a:avLst/>
          </a:prstGeom>
          <a:solidFill>
            <a:schemeClr val="accent5">
              <a:lumMod val="60000"/>
              <a:lumOff val="40000"/>
            </a:schemeClr>
          </a:solidFill>
          <a:ln w="69850" cmpd="thickThin">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tlCol="0" anchor="ctr"/>
          <a:p>
            <a:pPr algn="ctr"/>
            <a:endParaRPr lang="en-US"/>
          </a:p>
        </p:txBody>
      </p:sp>
      <p:sp>
        <p:nvSpPr>
          <p:cNvPr id="11" name="Text Box 10"/>
          <p:cNvSpPr txBox="1"/>
          <p:nvPr/>
        </p:nvSpPr>
        <p:spPr>
          <a:xfrm>
            <a:off x="6546215" y="1859280"/>
            <a:ext cx="4886960" cy="2430145"/>
          </a:xfrm>
          <a:prstGeom prst="rect">
            <a:avLst/>
          </a:prstGeom>
          <a:noFill/>
        </p:spPr>
        <p:txBody>
          <a:bodyPr wrap="square" rtlCol="0">
            <a:spAutoFit/>
          </a:bodyPr>
          <a:p>
            <a:pPr algn="ctr"/>
            <a:r>
              <a:rPr lang="el-GR" altLang="en-US" sz="2000" b="1">
                <a:solidFill>
                  <a:schemeClr val="bg1"/>
                </a:solidFill>
                <a:sym typeface="+mn-ea"/>
              </a:rPr>
              <a:t>LNG consumption – on-board monitoring of boil off gas (BoG) </a:t>
            </a:r>
            <a:endParaRPr lang="el-GR" altLang="en-US" sz="2000" b="1">
              <a:solidFill>
                <a:schemeClr val="bg1"/>
              </a:solidFill>
              <a:sym typeface="+mn-ea"/>
            </a:endParaRPr>
          </a:p>
          <a:p>
            <a:pPr algn="ctr"/>
            <a:endParaRPr lang="el-GR" altLang="en-US" sz="2000" b="1">
              <a:solidFill>
                <a:schemeClr val="bg1"/>
              </a:solidFill>
              <a:sym typeface="+mn-ea"/>
            </a:endParaRPr>
          </a:p>
          <a:p>
            <a:pPr algn="ctr"/>
            <a:endParaRPr lang="el-GR" altLang="en-US" sz="2000" b="1">
              <a:solidFill>
                <a:schemeClr val="bg1"/>
              </a:solidFill>
              <a:sym typeface="+mn-ea"/>
            </a:endParaRPr>
          </a:p>
          <a:p>
            <a:pPr algn="just"/>
            <a:r>
              <a:rPr lang="el-GR" altLang="en-US" b="1">
                <a:solidFill>
                  <a:schemeClr val="bg1"/>
                </a:solidFill>
                <a:sym typeface="+mn-ea"/>
              </a:rPr>
              <a:t>The BoG can be measured by calculating the total LNG consumed for a voyage by custody transfer measurement system (CTMS) or by flow meters (onboard). </a:t>
            </a:r>
            <a:endParaRPr lang="el-GR" altLang="en-US" b="1">
              <a:solidFill>
                <a:schemeClr val="bg1"/>
              </a:solidFill>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987425"/>
            <a:ext cx="10785475" cy="503555"/>
          </a:xfrm>
        </p:spPr>
        <p:txBody>
          <a:bodyPr>
            <a:normAutofit/>
          </a:bodyPr>
          <a:p>
            <a:pPr algn="ctr"/>
            <a:r>
              <a:rPr sz="2500" b="1">
                <a:sym typeface="+mn-ea"/>
              </a:rPr>
              <a:t>Technical efficiency of a ship</a:t>
            </a:r>
            <a:r>
              <a:rPr lang="en-US" sz="2500" b="1">
                <a:sym typeface="+mn-ea"/>
              </a:rPr>
              <a:t> </a:t>
            </a:r>
            <a:endParaRPr lang="en-US"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609600" y="1604010"/>
            <a:ext cx="11150600" cy="2099310"/>
          </a:xfrm>
          <a:prstGeom prst="rect">
            <a:avLst/>
          </a:prstGeom>
          <a:noFill/>
        </p:spPr>
        <p:txBody>
          <a:bodyPr wrap="square" rtlCol="0">
            <a:spAutoFit/>
          </a:bodyPr>
          <a:p>
            <a:pPr algn="just" fontAlgn="auto">
              <a:spcBef>
                <a:spcPts val="300"/>
              </a:spcBef>
              <a:spcAft>
                <a:spcPts val="600"/>
              </a:spcAft>
            </a:pPr>
            <a:r>
              <a:t>According to the MRV Shipping Regulation the technical efficiency of a ship is to be reported by using either the Energy Efficiency Design Index (EEDI) or the Estimated Index Value (EIV).</a:t>
            </a:r>
          </a:p>
          <a:p>
            <a:pPr algn="just" fontAlgn="auto">
              <a:spcBef>
                <a:spcPts val="300"/>
              </a:spcBef>
              <a:spcAft>
                <a:spcPts val="600"/>
              </a:spcAft>
            </a:pPr>
            <a:r>
              <a:t>The attained EEDI is to be reported where required by and in accordance with MARPOL Annex VI</a:t>
            </a:r>
          </a:p>
          <a:p>
            <a:pPr algn="just" fontAlgn="auto">
              <a:spcBef>
                <a:spcPts val="300"/>
              </a:spcBef>
              <a:spcAft>
                <a:spcPts val="600"/>
              </a:spcAft>
            </a:pPr>
            <a:r>
              <a:rPr lang="en-US"/>
              <a:t>Companies are encouraged to report voluntary EEDI values, if available, instead of the EIV</a:t>
            </a:r>
            <a:endParaRPr lang="en-US"/>
          </a:p>
          <a:p>
            <a:pPr algn="just" fontAlgn="auto">
              <a:spcBef>
                <a:spcPts val="300"/>
              </a:spcBef>
              <a:spcAft>
                <a:spcPts val="600"/>
              </a:spcAft>
            </a:pPr>
            <a:r>
              <a:t>The formula for calculating the EIV value for each ship (excluding containerships and ro-ro cargo ships (vehicle carrier), ro-ro cargo ships, ro-ro passenger ships and LNG carriers) is as follows:</a:t>
            </a:r>
          </a:p>
        </p:txBody>
      </p:sp>
      <p:pic>
        <p:nvPicPr>
          <p:cNvPr id="11" name="Picture 8"/>
          <p:cNvPicPr>
            <a:picLocks noChangeAspect="1"/>
          </p:cNvPicPr>
          <p:nvPr/>
        </p:nvPicPr>
        <p:blipFill>
          <a:blip r:embed="rId2"/>
          <a:stretch>
            <a:fillRect/>
          </a:stretch>
        </p:blipFill>
        <p:spPr>
          <a:xfrm>
            <a:off x="2686685" y="4203700"/>
            <a:ext cx="4419600" cy="780415"/>
          </a:xfrm>
          <a:prstGeom prst="rect">
            <a:avLst/>
          </a:prstGeom>
          <a:noFill/>
          <a:ln w="9525">
            <a:noFill/>
          </a:ln>
        </p:spPr>
      </p:pic>
      <p:sp>
        <p:nvSpPr>
          <p:cNvPr id="3" name="Text Box 2"/>
          <p:cNvSpPr txBox="1"/>
          <p:nvPr/>
        </p:nvSpPr>
        <p:spPr>
          <a:xfrm>
            <a:off x="783590" y="5208270"/>
            <a:ext cx="10801985" cy="368300"/>
          </a:xfrm>
          <a:prstGeom prst="rect">
            <a:avLst/>
          </a:prstGeom>
          <a:noFill/>
        </p:spPr>
        <p:txBody>
          <a:bodyPr wrap="square" rtlCol="0">
            <a:spAutoFit/>
          </a:bodyPr>
          <a:p>
            <a:pPr algn="just">
              <a:spcAft>
                <a:spcPts val="600"/>
              </a:spcAft>
              <a:buNone/>
            </a:pPr>
            <a:r>
              <a:rPr lang="el-GR" altLang="en-US"/>
              <a:t> </a:t>
            </a:r>
            <a:r>
              <a:rPr lang="en-US" altLang="el-GR"/>
              <a:t>Input parameters</a:t>
            </a:r>
            <a:r>
              <a:rPr lang="el-GR" altLang="en-US"/>
              <a:t> </a:t>
            </a:r>
            <a:r>
              <a:rPr lang="en-US"/>
              <a:t>P</a:t>
            </a:r>
            <a:r>
              <a:rPr lang="en-US" baseline="-25000"/>
              <a:t>ME(i)</a:t>
            </a:r>
            <a:r>
              <a:rPr lang="en-US"/>
              <a:t> and P</a:t>
            </a:r>
            <a:r>
              <a:rPr lang="en-US" baseline="-25000"/>
              <a:t>AE</a:t>
            </a:r>
            <a:r>
              <a:rPr lang="en-US"/>
              <a:t> </a:t>
            </a:r>
            <a:r>
              <a:rPr lang="el-GR" altLang="en-US"/>
              <a:t>are provided in  </a:t>
            </a:r>
            <a:r>
              <a:rPr lang="en-US"/>
              <a:t>MEPC.231(65)</a:t>
            </a:r>
            <a:endParaRPr lang="el-GR"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987425"/>
            <a:ext cx="10785475" cy="503555"/>
          </a:xfrm>
        </p:spPr>
        <p:txBody>
          <a:bodyPr>
            <a:normAutofit/>
          </a:bodyPr>
          <a:p>
            <a:pPr algn="ctr"/>
            <a:r>
              <a:rPr sz="2500" b="1">
                <a:sym typeface="+mn-ea"/>
              </a:rPr>
              <a:t>Determination of cargo carried</a:t>
            </a:r>
            <a:r>
              <a:rPr lang="en-US" sz="2500" b="1">
                <a:sym typeface="+mn-ea"/>
              </a:rPr>
              <a:t> </a:t>
            </a:r>
            <a:endParaRPr lang="en-US"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pic>
        <p:nvPicPr>
          <p:cNvPr id="3" name="Picture 2" descr="foto_cargo"/>
          <p:cNvPicPr>
            <a:picLocks noChangeAspect="1"/>
          </p:cNvPicPr>
          <p:nvPr/>
        </p:nvPicPr>
        <p:blipFill>
          <a:blip r:embed="rId2"/>
          <a:stretch>
            <a:fillRect/>
          </a:stretch>
        </p:blipFill>
        <p:spPr>
          <a:xfrm>
            <a:off x="753745" y="2135505"/>
            <a:ext cx="4756785" cy="2831465"/>
          </a:xfrm>
          <a:prstGeom prst="rect">
            <a:avLst/>
          </a:prstGeom>
        </p:spPr>
      </p:pic>
      <p:sp>
        <p:nvSpPr>
          <p:cNvPr id="7" name="Can 6"/>
          <p:cNvSpPr/>
          <p:nvPr/>
        </p:nvSpPr>
        <p:spPr>
          <a:xfrm>
            <a:off x="6863080" y="2248535"/>
            <a:ext cx="3619500" cy="236156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just" fontAlgn="auto">
              <a:spcBef>
                <a:spcPts val="300"/>
              </a:spcBef>
              <a:spcAft>
                <a:spcPts val="600"/>
              </a:spcAft>
            </a:pPr>
            <a:r>
              <a:rPr>
                <a:sym typeface="+mn-ea"/>
              </a:rPr>
              <a:t>Parameters for 'cargo carried' are specified for 14 ship types and a category 'others' </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987425"/>
            <a:ext cx="10785475" cy="503555"/>
          </a:xfrm>
        </p:spPr>
        <p:txBody>
          <a:bodyPr>
            <a:normAutofit/>
          </a:bodyPr>
          <a:p>
            <a:pPr algn="ctr"/>
            <a:r>
              <a:rPr sz="2500" b="1">
                <a:sym typeface="+mn-ea"/>
              </a:rPr>
              <a:t>Determination of distance travelled and time spent at sea</a:t>
            </a:r>
            <a:r>
              <a:rPr lang="en-US" sz="2500" b="1">
                <a:sym typeface="+mn-ea"/>
              </a:rPr>
              <a:t> </a:t>
            </a:r>
            <a:endParaRPr lang="en-US"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4119880" y="1803400"/>
            <a:ext cx="4511675" cy="922020"/>
          </a:xfrm>
          <a:prstGeom prst="rect">
            <a:avLst/>
          </a:prstGeom>
          <a:noFill/>
        </p:spPr>
        <p:txBody>
          <a:bodyPr wrap="square" rtlCol="0">
            <a:spAutoFit/>
          </a:bodyPr>
          <a:p>
            <a:pPr algn="ctr" fontAlgn="auto">
              <a:spcBef>
                <a:spcPts val="300"/>
              </a:spcBef>
              <a:spcAft>
                <a:spcPts val="600"/>
              </a:spcAft>
            </a:pPr>
            <a:r>
              <a:t>Distance travelled should be determined as distance over ground to follow the approach decided at IMO’s MEPC 70. </a:t>
            </a:r>
            <a:endParaRPr lang="el-GR"/>
          </a:p>
        </p:txBody>
      </p:sp>
      <p:pic>
        <p:nvPicPr>
          <p:cNvPr id="3" name="Picture 2" descr="40315dabcf5b3fe3d89a6bcc66952d63--kid-art-projects-art-project-for-kids"/>
          <p:cNvPicPr>
            <a:picLocks noChangeAspect="1"/>
          </p:cNvPicPr>
          <p:nvPr/>
        </p:nvPicPr>
        <p:blipFill>
          <a:blip r:embed="rId2"/>
          <a:stretch>
            <a:fillRect/>
          </a:stretch>
        </p:blipFill>
        <p:spPr>
          <a:xfrm>
            <a:off x="1650365" y="1703705"/>
            <a:ext cx="1701165" cy="1701165"/>
          </a:xfrm>
          <a:prstGeom prst="rect">
            <a:avLst/>
          </a:prstGeom>
        </p:spPr>
      </p:pic>
      <p:pic>
        <p:nvPicPr>
          <p:cNvPr id="7" name="Picture 6" descr="40315dabcf5b3fe3d89a6bcc66952d63--kid-art-projects-art-project-for-kids"/>
          <p:cNvPicPr>
            <a:picLocks noChangeAspect="1"/>
          </p:cNvPicPr>
          <p:nvPr/>
        </p:nvPicPr>
        <p:blipFill>
          <a:blip r:embed="rId2"/>
          <a:stretch>
            <a:fillRect/>
          </a:stretch>
        </p:blipFill>
        <p:spPr>
          <a:xfrm>
            <a:off x="9401175" y="1803400"/>
            <a:ext cx="1700530" cy="1700530"/>
          </a:xfrm>
          <a:prstGeom prst="rect">
            <a:avLst/>
          </a:prstGeom>
        </p:spPr>
      </p:pic>
      <p:cxnSp>
        <p:nvCxnSpPr>
          <p:cNvPr id="8" name="Straight Arrow Connector 7"/>
          <p:cNvCxnSpPr/>
          <p:nvPr/>
        </p:nvCxnSpPr>
        <p:spPr>
          <a:xfrm flipV="1">
            <a:off x="3720465" y="3052445"/>
            <a:ext cx="5311140" cy="15240"/>
          </a:xfrm>
          <a:prstGeom prst="straightConnector1">
            <a:avLst/>
          </a:prstGeom>
          <a:ln w="98425">
            <a:headEnd type="arrow"/>
            <a:tailEnd type="arrow"/>
          </a:ln>
        </p:spPr>
        <p:style>
          <a:lnRef idx="1">
            <a:schemeClr val="accent1"/>
          </a:lnRef>
          <a:fillRef idx="0">
            <a:schemeClr val="accent1"/>
          </a:fillRef>
          <a:effectRef idx="0">
            <a:schemeClr val="accent1"/>
          </a:effectRef>
          <a:fontRef idx="minor">
            <a:schemeClr val="tx1"/>
          </a:fontRef>
        </p:style>
      </p:cxnSp>
      <p:pic>
        <p:nvPicPr>
          <p:cNvPr id="9" name="Picture 8" descr="20150414005547-cloud-time-management-tech"/>
          <p:cNvPicPr>
            <a:picLocks noChangeAspect="1"/>
          </p:cNvPicPr>
          <p:nvPr/>
        </p:nvPicPr>
        <p:blipFill>
          <a:blip r:embed="rId3"/>
          <a:stretch>
            <a:fillRect/>
          </a:stretch>
        </p:blipFill>
        <p:spPr>
          <a:xfrm>
            <a:off x="1650365" y="4052570"/>
            <a:ext cx="3139440" cy="1766570"/>
          </a:xfrm>
          <a:prstGeom prst="rect">
            <a:avLst/>
          </a:prstGeom>
        </p:spPr>
      </p:pic>
      <p:sp>
        <p:nvSpPr>
          <p:cNvPr id="11" name="Text Box 10"/>
          <p:cNvSpPr txBox="1"/>
          <p:nvPr/>
        </p:nvSpPr>
        <p:spPr>
          <a:xfrm>
            <a:off x="5244465" y="4141470"/>
            <a:ext cx="5474335" cy="1198880"/>
          </a:xfrm>
          <a:prstGeom prst="rect">
            <a:avLst/>
          </a:prstGeom>
          <a:noFill/>
        </p:spPr>
        <p:txBody>
          <a:bodyPr wrap="square" rtlCol="0">
            <a:spAutoFit/>
          </a:bodyPr>
          <a:p>
            <a:r>
              <a:rPr lang="en-US"/>
              <a:t>“</a:t>
            </a:r>
            <a:r>
              <a:rPr lang="el-GR" altLang="en-US"/>
              <a:t>Τ</a:t>
            </a:r>
            <a:r>
              <a:rPr lang="en-US"/>
              <a:t>ime spent at sea” is to be calculated based on port departure and arrival information, it is recommended to use the arrival at the first berth and the departure of the last berth in a port</a:t>
            </a:r>
            <a:r>
              <a:rPr lang="el-GR" altLang="en-US"/>
              <a:t>.</a:t>
            </a:r>
            <a:endParaRPr lang="el-GR"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987425"/>
            <a:ext cx="10785475" cy="594995"/>
          </a:xfrm>
        </p:spPr>
        <p:txBody>
          <a:bodyPr>
            <a:normAutofit fontScale="90000"/>
          </a:bodyPr>
          <a:p>
            <a:pPr algn="ctr"/>
            <a:r>
              <a:rPr sz="2500" b="1">
                <a:sym typeface="+mn-ea"/>
              </a:rPr>
              <a:t>EXISTING MRV PROGRAMS AND TOOLS BEFORE THE IMPLEMATATION OF THE MRV REGULATION</a:t>
            </a:r>
            <a:endParaRP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520700" y="1784985"/>
            <a:ext cx="5934710" cy="3438525"/>
          </a:xfrm>
          <a:prstGeom prst="rect">
            <a:avLst/>
          </a:prstGeom>
          <a:noFill/>
        </p:spPr>
        <p:txBody>
          <a:bodyPr wrap="square" rtlCol="0">
            <a:spAutoFit/>
          </a:bodyPr>
          <a:p>
            <a:pPr algn="just" fontAlgn="auto">
              <a:spcBef>
                <a:spcPts val="300"/>
              </a:spcBef>
              <a:spcAft>
                <a:spcPts val="600"/>
              </a:spcAft>
            </a:pPr>
            <a:r>
              <a:t>Ship monitoring, reporting and verification (MRV) programs are not new, in principle. </a:t>
            </a:r>
          </a:p>
          <a:p>
            <a:pPr algn="just" fontAlgn="auto">
              <a:spcBef>
                <a:spcPts val="300"/>
              </a:spcBef>
              <a:spcAft>
                <a:spcPts val="600"/>
              </a:spcAft>
            </a:pPr>
            <a:r>
              <a:t>Shippers track vessel criteria that relates to safety as well as environmental and financial performance. As such, vessel fuel consumption, as a key operational expense, is tracked to varying degree by all shipping companies.</a:t>
            </a:r>
          </a:p>
          <a:p>
            <a:pPr algn="just" fontAlgn="auto">
              <a:spcBef>
                <a:spcPts val="300"/>
              </a:spcBef>
              <a:spcAft>
                <a:spcPts val="600"/>
              </a:spcAft>
            </a:pPr>
            <a:r>
              <a:rPr lang="en-US"/>
              <a:t>P</a:t>
            </a:r>
            <a:r>
              <a:t>reexisting marine MRV programs: </a:t>
            </a:r>
          </a:p>
          <a:p>
            <a:pPr marL="285750" indent="-285750" algn="just" fontAlgn="auto">
              <a:spcBef>
                <a:spcPts val="300"/>
              </a:spcBef>
              <a:spcAft>
                <a:spcPts val="600"/>
              </a:spcAft>
              <a:buFont typeface="Arial" panose="020B0604020202020204" pitchFamily="34" charset="0"/>
              <a:buChar char="•"/>
            </a:pPr>
            <a:r>
              <a:t>public programs with a central authority, </a:t>
            </a:r>
          </a:p>
          <a:p>
            <a:pPr marL="285750" indent="-285750" algn="just" fontAlgn="auto">
              <a:spcBef>
                <a:spcPts val="300"/>
              </a:spcBef>
              <a:spcAft>
                <a:spcPts val="600"/>
              </a:spcAft>
              <a:buFont typeface="Arial" panose="020B0604020202020204" pitchFamily="34" charset="0"/>
              <a:buChar char="•"/>
            </a:pPr>
            <a:r>
              <a:t>private programs run by a consulting group </a:t>
            </a:r>
          </a:p>
          <a:p>
            <a:pPr marL="285750" indent="-285750" algn="just" fontAlgn="auto">
              <a:spcBef>
                <a:spcPts val="300"/>
              </a:spcBef>
              <a:spcAft>
                <a:spcPts val="600"/>
              </a:spcAft>
              <a:buFont typeface="Arial" panose="020B0604020202020204" pitchFamily="34" charset="0"/>
              <a:buChar char="•"/>
            </a:pPr>
            <a:r>
              <a:t>internal programs run by a shipping company</a:t>
            </a:r>
          </a:p>
        </p:txBody>
      </p:sp>
      <p:pic>
        <p:nvPicPr>
          <p:cNvPr id="22" name="Picture 2"/>
          <p:cNvPicPr>
            <a:picLocks noChangeAspect="1"/>
          </p:cNvPicPr>
          <p:nvPr/>
        </p:nvPicPr>
        <p:blipFill>
          <a:blip r:embed="rId2"/>
          <a:stretch>
            <a:fillRect/>
          </a:stretch>
        </p:blipFill>
        <p:spPr>
          <a:xfrm>
            <a:off x="6954520" y="1784985"/>
            <a:ext cx="4571365" cy="2892425"/>
          </a:xfrm>
          <a:prstGeom prst="rect">
            <a:avLst/>
          </a:prstGeom>
          <a:noFill/>
          <a:ln w="9525">
            <a:noFill/>
          </a:ln>
        </p:spPr>
      </p:pic>
      <p:sp>
        <p:nvSpPr>
          <p:cNvPr id="3" name="Text Box 2"/>
          <p:cNvSpPr txBox="1"/>
          <p:nvPr/>
        </p:nvSpPr>
        <p:spPr>
          <a:xfrm>
            <a:off x="7023100" y="4754880"/>
            <a:ext cx="4432300" cy="368300"/>
          </a:xfrm>
          <a:prstGeom prst="rect">
            <a:avLst/>
          </a:prstGeom>
          <a:noFill/>
        </p:spPr>
        <p:txBody>
          <a:bodyPr wrap="square" rtlCol="0">
            <a:spAutoFit/>
          </a:bodyPr>
          <a:p>
            <a:r>
              <a:rPr lang="en-US"/>
              <a:t> </a:t>
            </a:r>
            <a:r>
              <a:rPr lang="en-US" sz="1200"/>
              <a:t>MOEPS information exchange overview (source: Norden) </a:t>
            </a:r>
            <a:endParaRPr lang="en-US" sz="12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987425"/>
            <a:ext cx="10785475" cy="594995"/>
          </a:xfrm>
        </p:spPr>
        <p:txBody>
          <a:bodyPr>
            <a:normAutofit/>
          </a:bodyPr>
          <a:p>
            <a:pPr algn="ctr"/>
            <a:r>
              <a:rPr sz="2500" b="1">
                <a:sym typeface="+mn-ea"/>
              </a:rPr>
              <a:t>Comparison of preexisting marine MRV programs to the EU MRV Regulation </a:t>
            </a:r>
            <a:r>
              <a:rPr lang="en-US" sz="2500" b="1" baseline="30000">
                <a:sym typeface="+mn-ea"/>
              </a:rPr>
              <a:t>(1)</a:t>
            </a:r>
            <a:endParaRPr lang="en-US" sz="2500" b="1" baseline="30000">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520700" y="1894205"/>
            <a:ext cx="11150600" cy="3484245"/>
          </a:xfrm>
          <a:prstGeom prst="rect">
            <a:avLst/>
          </a:prstGeom>
          <a:noFill/>
        </p:spPr>
        <p:txBody>
          <a:bodyPr wrap="square" rtlCol="0">
            <a:spAutoFit/>
          </a:bodyPr>
          <a:p>
            <a:pPr algn="just" fontAlgn="auto">
              <a:spcBef>
                <a:spcPts val="300"/>
              </a:spcBef>
              <a:spcAft>
                <a:spcPts val="600"/>
              </a:spcAft>
            </a:pPr>
            <a:r>
              <a:t>• None of the programs requires monitoring of fuel consumption per voyage. An exception is the GL Environmental Service System. CCWG, Norden and FRAM all have a global scope and do not require monitoring on a per voyage basis. The French program does require emissions reporting on a per-voyage basis and covers only voyages to and from France. That program does, however, not require monitoring of per voyage fuel use, but uses default or annual average factors. </a:t>
            </a:r>
          </a:p>
          <a:p>
            <a:pPr algn="just" fontAlgn="auto">
              <a:spcBef>
                <a:spcPts val="300"/>
              </a:spcBef>
              <a:spcAft>
                <a:spcPts val="600"/>
              </a:spcAft>
            </a:pPr>
            <a:r>
              <a:t>• Like the EU MRV Regulation, all programs request information on the distance travelled.  </a:t>
            </a:r>
          </a:p>
          <a:p>
            <a:pPr algn="just" fontAlgn="auto">
              <a:spcBef>
                <a:spcPts val="300"/>
              </a:spcBef>
              <a:spcAft>
                <a:spcPts val="600"/>
              </a:spcAft>
            </a:pPr>
            <a:r>
              <a:t>• Not all programs request reporting of cargo. CCWG requests cargo capacity. Norden and the French initiative do use details of cargo, but these are not made public. FRAM requests cargo, but companies can choose to report transport work instead. This is similar to the EU MRV Regulation, which does require the monitoring, but not the reporting of cargo information. </a:t>
            </a:r>
          </a:p>
          <a:p>
            <a:pPr algn="just" fontAlgn="auto">
              <a:spcBef>
                <a:spcPts val="300"/>
              </a:spcBef>
              <a:spcAft>
                <a:spcPts val="600"/>
              </a:spcAft>
            </a:pPr>
            <a:r>
              <a:t>• Similar to the EU MRV Regulation, all programs make use, or will make use of digital calculation or reporting tools.</a:t>
            </a:r>
          </a:p>
        </p:txBody>
      </p:sp>
      <p:sp>
        <p:nvSpPr>
          <p:cNvPr id="3" name="Rounded Rectangle 2"/>
          <p:cNvSpPr/>
          <p:nvPr/>
        </p:nvSpPr>
        <p:spPr>
          <a:xfrm>
            <a:off x="529590" y="5824855"/>
            <a:ext cx="11425555" cy="337185"/>
          </a:xfrm>
          <a:prstGeom prst="roundRect">
            <a:avLst/>
          </a:prstGeom>
          <a:noFill/>
          <a:ln w="34925" cmpd="sng">
            <a:solidFill>
              <a:schemeClr val="accent1">
                <a:shade val="50000"/>
              </a:schemeClr>
            </a:solidFill>
            <a:prstDash val="sysDot"/>
          </a:ln>
        </p:spPr>
        <p:style>
          <a:lnRef idx="2">
            <a:schemeClr val="accent6"/>
          </a:lnRef>
          <a:fillRef idx="1">
            <a:schemeClr val="lt1"/>
          </a:fillRef>
          <a:effectRef idx="0">
            <a:schemeClr val="accent6"/>
          </a:effectRef>
          <a:fontRef idx="minor">
            <a:schemeClr val="dk1"/>
          </a:fontRef>
        </p:style>
        <p:txBody>
          <a:bodyPr rtlCol="0" anchor="ctr"/>
          <a:p>
            <a:pPr algn="l"/>
            <a:r>
              <a:rPr lang="en-US" sz="1000"/>
              <a:t>(1) Source: “ Maritime transport greenhouse gas data collection and management / MRV Procedures” (11-12-2014) by Cathrine Sachweh, Julia Larkin, Rob Winkel, Jasper Deman (Ecofys) Bryan McEwen (SNC Lavalin) Chris Peddie-Burch, Grant Turtle, Kevin Williams (SFW) </a:t>
            </a:r>
            <a:endParaRPr lang="en-US" sz="10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987425"/>
            <a:ext cx="10785475" cy="594995"/>
          </a:xfrm>
        </p:spPr>
        <p:txBody>
          <a:bodyPr>
            <a:normAutofit/>
          </a:bodyPr>
          <a:p>
            <a:pPr algn="ctr"/>
            <a:r>
              <a:rPr sz="2500" b="1">
                <a:sym typeface="+mn-ea"/>
              </a:rPr>
              <a:t>THETIS-MRV</a:t>
            </a:r>
            <a:endParaRP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520700" y="2086610"/>
            <a:ext cx="11150600" cy="1706880"/>
          </a:xfrm>
          <a:prstGeom prst="rect">
            <a:avLst/>
          </a:prstGeom>
          <a:noFill/>
        </p:spPr>
        <p:txBody>
          <a:bodyPr wrap="square" rtlCol="0">
            <a:spAutoFit/>
          </a:bodyPr>
          <a:p>
            <a:pPr algn="just" fontAlgn="auto">
              <a:spcBef>
                <a:spcPts val="300"/>
              </a:spcBef>
              <a:spcAft>
                <a:spcPts val="600"/>
              </a:spcAft>
            </a:pPr>
            <a:r>
              <a:t>The European Maritime Safety Agency (EMSA) has developed a new module in THETIS, namely THETIS-MRV, enabling companies responsible for the operation of large ships using EU ports to report their CO</a:t>
            </a:r>
            <a:r>
              <a:rPr baseline="-25000"/>
              <a:t>2</a:t>
            </a:r>
            <a:r>
              <a:t> emissions under the Regulation (EU) 2015/757 on Monitoring, Reporting and Verification of CO</a:t>
            </a:r>
            <a:r>
              <a:rPr baseline="-25000"/>
              <a:t>2</a:t>
            </a:r>
            <a:r>
              <a:t> from marine transport.</a:t>
            </a:r>
          </a:p>
          <a:p>
            <a:pPr algn="just" fontAlgn="auto">
              <a:spcBef>
                <a:spcPts val="300"/>
              </a:spcBef>
              <a:spcAft>
                <a:spcPts val="600"/>
              </a:spcAft>
            </a:pPr>
          </a:p>
          <a:p>
            <a:pPr algn="just" fontAlgn="auto">
              <a:spcBef>
                <a:spcPts val="300"/>
              </a:spcBef>
              <a:spcAft>
                <a:spcPts val="600"/>
              </a:spcAft>
            </a:pPr>
            <a:r>
              <a:t>The system is available from 7 August 2017 and can be reached at</a:t>
            </a:r>
            <a:r>
              <a:rPr lang="en-US"/>
              <a:t>:</a:t>
            </a:r>
            <a:endParaRPr lang="en-US"/>
          </a:p>
        </p:txBody>
      </p:sp>
      <p:sp>
        <p:nvSpPr>
          <p:cNvPr id="3" name="Rectangle 2"/>
          <p:cNvSpPr/>
          <p:nvPr/>
        </p:nvSpPr>
        <p:spPr>
          <a:xfrm>
            <a:off x="3463290" y="4141470"/>
            <a:ext cx="5750560" cy="1089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spcBef>
                <a:spcPts val="300"/>
              </a:spcBef>
              <a:spcAft>
                <a:spcPts val="600"/>
              </a:spcAft>
            </a:pPr>
            <a:r>
              <a:rPr>
                <a:sym typeface="+mn-ea"/>
              </a:rPr>
              <a:t> </a:t>
            </a:r>
            <a:r>
              <a:rPr sz="3200">
                <a:sym typeface="+mn-ea"/>
              </a:rPr>
              <a:t>https://mrv.emsa.europa.eu</a:t>
            </a:r>
            <a:endParaRPr lang="en-US" sz="32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33120" y="2334260"/>
            <a:ext cx="10785475" cy="1093470"/>
          </a:xfrm>
        </p:spPr>
        <p:txBody>
          <a:bodyPr>
            <a:normAutofit/>
          </a:bodyPr>
          <a:p>
            <a:pPr algn="ctr"/>
            <a:r>
              <a:rPr lang="el-GR" altLang="en-US" sz="2800" b="1" u="sng"/>
              <a:t>AVAILABLE TECHNOLOGIES TO MEET MARPOL NOx Tier III REGULATION.</a:t>
            </a:r>
            <a:endParaRPr lang="el-GR" altLang="en-US" sz="2800" b="1" u="sng"/>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1045845" y="1091565"/>
            <a:ext cx="5416550" cy="3692525"/>
          </a:xfrm>
          <a:prstGeom prst="rect">
            <a:avLst/>
          </a:prstGeom>
          <a:noFill/>
        </p:spPr>
        <p:txBody>
          <a:bodyPr wrap="square" rtlCol="0">
            <a:spAutoFit/>
          </a:bodyPr>
          <a:p>
            <a:r>
              <a:rPr lang="en-US"/>
              <a:t>T</a:t>
            </a:r>
            <a:r>
              <a:t>he world fleet fuel consumption for the year 2001 </a:t>
            </a:r>
            <a:r>
              <a:rPr lang="en-US">
                <a:sym typeface="+mn-ea"/>
              </a:rPr>
              <a:t>was </a:t>
            </a:r>
            <a:r>
              <a:rPr>
                <a:sym typeface="+mn-ea"/>
              </a:rPr>
              <a:t>estimated </a:t>
            </a:r>
            <a:r>
              <a:t>to be approximately 280 million metric tons. </a:t>
            </a:r>
          </a:p>
          <a:p>
            <a:r>
              <a:t>Global annual emission budgets for the year 2001 </a:t>
            </a:r>
            <a:r>
              <a:rPr lang="en-US"/>
              <a:t>were</a:t>
            </a:r>
            <a:r>
              <a:t> estimated to be </a:t>
            </a:r>
            <a:r>
              <a:rPr lang="en-US" baseline="30000"/>
              <a:t>(1)</a:t>
            </a:r>
            <a:r>
              <a:rPr lang="el-GR" altLang="en-US"/>
              <a:t>:</a:t>
            </a:r>
            <a:r>
              <a:rPr lang="en-US"/>
              <a:t> </a:t>
            </a:r>
            <a:endParaRPr lang="en-US"/>
          </a:p>
          <a:p>
            <a:pPr marL="285750" indent="-285750">
              <a:buFont typeface="Wingdings" panose="05000000000000000000" charset="0"/>
              <a:buChar char=""/>
            </a:pPr>
            <a:r>
              <a:rPr lang="en-US"/>
              <a:t>21,38 Tg (NO</a:t>
            </a:r>
            <a:r>
              <a:rPr lang="en-US" baseline="-25000"/>
              <a:t>2</a:t>
            </a:r>
            <a:r>
              <a:rPr lang="en-US"/>
              <a:t>) for NOx, </a:t>
            </a:r>
            <a:endParaRPr lang="en-US"/>
          </a:p>
          <a:p>
            <a:pPr marL="285750" indent="-285750">
              <a:buFont typeface="Wingdings" panose="05000000000000000000" charset="0"/>
              <a:buChar char=""/>
            </a:pPr>
            <a:r>
              <a:rPr lang="en-US"/>
              <a:t>12,03 Tg (SO</a:t>
            </a:r>
            <a:r>
              <a:rPr lang="en-US" baseline="-25000"/>
              <a:t>2</a:t>
            </a:r>
            <a:r>
              <a:rPr lang="en-US"/>
              <a:t>) for SOx, </a:t>
            </a:r>
            <a:endParaRPr lang="en-US"/>
          </a:p>
          <a:p>
            <a:pPr marL="285750" indent="-285750">
              <a:buFont typeface="Wingdings" panose="05000000000000000000" charset="0"/>
              <a:buChar char=""/>
            </a:pPr>
            <a:r>
              <a:rPr lang="en-US"/>
              <a:t>812,6 Tg (CO</a:t>
            </a:r>
            <a:r>
              <a:rPr lang="en-US" baseline="-25000"/>
              <a:t>2</a:t>
            </a:r>
            <a:r>
              <a:rPr lang="en-US"/>
              <a:t>) for CO</a:t>
            </a:r>
            <a:r>
              <a:rPr lang="en-US" baseline="-25000"/>
              <a:t>2</a:t>
            </a:r>
            <a:r>
              <a:rPr lang="en-US"/>
              <a:t>, </a:t>
            </a:r>
            <a:endParaRPr lang="en-US"/>
          </a:p>
          <a:p>
            <a:pPr marL="285750" indent="-285750">
              <a:buFont typeface="Wingdings" panose="05000000000000000000" charset="0"/>
              <a:buChar char=""/>
            </a:pPr>
            <a:r>
              <a:rPr lang="en-US"/>
              <a:t>1,31 Tg (CO) or carbon monoxide, </a:t>
            </a:r>
            <a:endParaRPr lang="en-US"/>
          </a:p>
          <a:p>
            <a:pPr marL="285750" indent="-285750">
              <a:buFont typeface="Wingdings" panose="05000000000000000000" charset="0"/>
              <a:buChar char=""/>
            </a:pPr>
            <a:r>
              <a:rPr lang="en-US"/>
              <a:t>1.67 Tg for particulate matter </a:t>
            </a:r>
            <a:endParaRPr lang="en-US"/>
          </a:p>
          <a:p>
            <a:pPr marL="285750" indent="-285750">
              <a:buFont typeface="Wingdings" panose="05000000000000000000" charset="0"/>
              <a:buChar char=""/>
            </a:pPr>
            <a:r>
              <a:rPr lang="en-US"/>
              <a:t>1,96 Tg (HC) for hydrocarbons. </a:t>
            </a:r>
            <a:endParaRPr lang="en-US"/>
          </a:p>
          <a:p>
            <a:pPr indent="0">
              <a:buFont typeface="Wingdings" panose="05000000000000000000" charset="0"/>
              <a:buNone/>
            </a:pPr>
            <a:r>
              <a:rPr lang="en-US"/>
              <a:t>I</a:t>
            </a:r>
            <a:r>
              <a:t>n addition, 1.959 Tg (HC) hydrocarbons from crude oil transport evaporate yearly during loading, transport, and unloading [Endresen et al., 2003]</a:t>
            </a:r>
            <a:r>
              <a:rPr lang="en-US"/>
              <a:t>.</a:t>
            </a:r>
            <a:endParaRPr lang="en-US"/>
          </a:p>
        </p:txBody>
      </p:sp>
      <p:pic>
        <p:nvPicPr>
          <p:cNvPr id="7" name="Picture 3"/>
          <p:cNvPicPr>
            <a:picLocks noChangeAspect="1"/>
          </p:cNvPicPr>
          <p:nvPr/>
        </p:nvPicPr>
        <p:blipFill>
          <a:blip r:embed="rId2"/>
          <a:stretch>
            <a:fillRect/>
          </a:stretch>
        </p:blipFill>
        <p:spPr>
          <a:xfrm>
            <a:off x="6833235" y="600075"/>
            <a:ext cx="3290570" cy="5734050"/>
          </a:xfrm>
          <a:prstGeom prst="rect">
            <a:avLst/>
          </a:prstGeom>
          <a:noFill/>
          <a:ln w="9525">
            <a:noFill/>
          </a:ln>
        </p:spPr>
      </p:pic>
      <p:sp>
        <p:nvSpPr>
          <p:cNvPr id="2" name="Rectangle 1"/>
          <p:cNvSpPr/>
          <p:nvPr/>
        </p:nvSpPr>
        <p:spPr>
          <a:xfrm>
            <a:off x="905510" y="5329555"/>
            <a:ext cx="5622925" cy="681355"/>
          </a:xfrm>
          <a:prstGeom prst="rect">
            <a:avLst/>
          </a:prstGeom>
          <a:noFill/>
          <a:ln w="28575" cmpd="thickThin">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3" name="Text Box 2"/>
          <p:cNvSpPr txBox="1"/>
          <p:nvPr/>
        </p:nvSpPr>
        <p:spPr>
          <a:xfrm>
            <a:off x="905510" y="5329555"/>
            <a:ext cx="5490845" cy="645160"/>
          </a:xfrm>
          <a:prstGeom prst="rect">
            <a:avLst/>
          </a:prstGeom>
          <a:noFill/>
        </p:spPr>
        <p:txBody>
          <a:bodyPr wrap="square" rtlCol="0">
            <a:spAutoFit/>
          </a:bodyPr>
          <a:p>
            <a:r>
              <a:rPr lang="en-US" sz="1200"/>
              <a:t>(1) Source:</a:t>
            </a:r>
            <a:endParaRPr lang="en-US" sz="1200"/>
          </a:p>
          <a:p>
            <a:r>
              <a:rPr lang="en-US" sz="1200"/>
              <a:t>Study by V. Eyring, H. W. Kόhler, J. van Aardenne, and A. Lauer, published on 15 September 2005</a:t>
            </a:r>
            <a:endParaRPr lang="en-US" sz="12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r>
              <a:rPr lang="el-GR" sz="1000"/>
              <a:t>GOURGIOTIS ARISTIDIS                                                                                                                                                                                                                                                                                                                                HORTARGIAS DIMOSTHENIS</a:t>
            </a:r>
            <a:endParaRPr lang="el-GR" sz="1000"/>
          </a:p>
          <a:p>
            <a:r>
              <a:rPr lang="el-GR" sz="1000">
                <a:sym typeface="+mn-ea"/>
              </a:rPr>
              <a:t>Mechanical Engineer                                                                                                                                                                                                                                                                                                                                                Mechanical Engineer</a:t>
            </a:r>
            <a:endParaRPr lang="el-GR" sz="1000"/>
          </a:p>
        </p:txBody>
      </p:sp>
      <p:pic>
        <p:nvPicPr>
          <p:cNvPr id="14" name="Picture 1" descr="Emission-to-air_TierIII"/>
          <p:cNvPicPr>
            <a:picLocks noChangeAspect="1"/>
          </p:cNvPicPr>
          <p:nvPr/>
        </p:nvPicPr>
        <p:blipFill>
          <a:blip r:embed="rId2"/>
          <a:stretch>
            <a:fillRect/>
          </a:stretch>
        </p:blipFill>
        <p:spPr>
          <a:xfrm>
            <a:off x="3693795" y="987425"/>
            <a:ext cx="5220335" cy="3464560"/>
          </a:xfrm>
          <a:prstGeom prst="rect">
            <a:avLst/>
          </a:prstGeom>
          <a:noFill/>
          <a:ln w="9525">
            <a:noFill/>
          </a:ln>
        </p:spPr>
      </p:pic>
      <p:sp>
        <p:nvSpPr>
          <p:cNvPr id="8" name="Rounded Rectangle 7"/>
          <p:cNvSpPr/>
          <p:nvPr/>
        </p:nvSpPr>
        <p:spPr>
          <a:xfrm>
            <a:off x="732790" y="4606290"/>
            <a:ext cx="11141710" cy="1518285"/>
          </a:xfrm>
          <a:prstGeom prst="roundRect">
            <a:avLst/>
          </a:prstGeom>
          <a:noFill/>
          <a:ln w="44450" cmpd="thickThin">
            <a:solidFill>
              <a:schemeClr val="tx1"/>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r>
              <a:rPr>
                <a:sym typeface="+mn-ea"/>
              </a:rPr>
              <a:t>When the global Tier II limits came into force in 2011, engine-makers were able to tune the engines to comply with these new emissions limits. Tier III poses a challenge to engine designers, as tuning is not an option anymore and they need to apply NOx-reduction measures using other engine technologies. </a:t>
            </a:r>
            <a:endParaRPr>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892810"/>
            <a:ext cx="10785475" cy="594995"/>
          </a:xfrm>
        </p:spPr>
        <p:txBody>
          <a:bodyPr>
            <a:normAutofit/>
          </a:bodyPr>
          <a:p>
            <a:pPr algn="ctr"/>
            <a:r>
              <a:rPr sz="2500" b="1">
                <a:sym typeface="+mn-ea"/>
              </a:rPr>
              <a:t>Primary compliance techniques for NOx</a:t>
            </a:r>
            <a:endParaRP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520700" y="1779905"/>
            <a:ext cx="11150600" cy="868045"/>
          </a:xfrm>
          <a:prstGeom prst="rect">
            <a:avLst/>
          </a:prstGeom>
          <a:noFill/>
        </p:spPr>
        <p:txBody>
          <a:bodyPr wrap="square" rtlCol="0">
            <a:spAutoFit/>
          </a:bodyPr>
          <a:p>
            <a:pPr algn="just" fontAlgn="auto">
              <a:spcBef>
                <a:spcPts val="300"/>
              </a:spcBef>
              <a:spcAft>
                <a:spcPts val="0"/>
              </a:spcAft>
            </a:pPr>
            <a:r>
              <a:rPr sz="1600" b="1"/>
              <a:t>1. </a:t>
            </a:r>
            <a:r>
              <a:rPr sz="1600" b="1" u="sng"/>
              <a:t>Use of Low Pressure Gas Engines</a:t>
            </a:r>
            <a:endParaRPr sz="1600" b="1" u="sng"/>
          </a:p>
          <a:p>
            <a:pPr algn="just" fontAlgn="auto">
              <a:spcBef>
                <a:spcPts val="300"/>
              </a:spcBef>
              <a:spcAft>
                <a:spcPts val="0"/>
              </a:spcAft>
            </a:pPr>
            <a:r>
              <a:rPr lang="en-US" sz="1600">
                <a:sym typeface="+mn-ea"/>
              </a:rPr>
              <a:t>With the u</a:t>
            </a:r>
            <a:r>
              <a:rPr sz="1600">
                <a:sym typeface="+mn-ea"/>
              </a:rPr>
              <a:t>se of Low Pressure Gas Engines </a:t>
            </a:r>
            <a:r>
              <a:rPr sz="1600"/>
              <a:t>emission</a:t>
            </a:r>
            <a:r>
              <a:rPr lang="en-US" sz="1600"/>
              <a:t>s</a:t>
            </a:r>
            <a:r>
              <a:rPr sz="1600"/>
              <a:t> are below NOx Tier limit, and this is achieved without use of exhaust gas treatment system</a:t>
            </a:r>
            <a:endParaRPr sz="1600"/>
          </a:p>
        </p:txBody>
      </p:sp>
      <p:sp>
        <p:nvSpPr>
          <p:cNvPr id="3" name="Text Box 2"/>
          <p:cNvSpPr txBox="1"/>
          <p:nvPr/>
        </p:nvSpPr>
        <p:spPr>
          <a:xfrm>
            <a:off x="520700" y="2794635"/>
            <a:ext cx="5682615" cy="2553335"/>
          </a:xfrm>
          <a:prstGeom prst="rect">
            <a:avLst/>
          </a:prstGeom>
          <a:noFill/>
        </p:spPr>
        <p:txBody>
          <a:bodyPr wrap="square" rtlCol="0">
            <a:spAutoFit/>
          </a:bodyPr>
          <a:p>
            <a:pPr algn="just"/>
            <a:r>
              <a:rPr lang="en-GB" altLang="en-US" sz="1600" b="1" u="sng"/>
              <a:t>2. Ανακύκλωση καυσαερίων (Exhaust Gas Recirculation /EGR)</a:t>
            </a:r>
            <a:endParaRPr lang="en-GB" altLang="en-US" sz="1600" b="1" u="sng"/>
          </a:p>
          <a:p>
            <a:pPr algn="just"/>
            <a:r>
              <a:rPr sz="1600"/>
              <a:t>In this technology, part of the exhaust gas after turbocharger is recirculated to scavange receiver after passing it through the scrubber ( exhaust gas washing ) unit. Around 50-60% NOx reduction from tier I is claimed by making use of EGR. However discharge of cleaning water requires treatment like purification and separating exhaust gas cleaning sludge. As some countries are against discharge of this water, re-using this water poses corrosion problem</a:t>
            </a:r>
            <a:endParaRPr sz="1600"/>
          </a:p>
          <a:p>
            <a:pPr algn="just"/>
            <a:r>
              <a:rPr lang="en-GB" altLang="en-US" sz="1600"/>
              <a:t>EGR systems can cause higher CO and PM emissions.</a:t>
            </a:r>
            <a:endParaRPr lang="en-GB" altLang="en-US" sz="1600"/>
          </a:p>
        </p:txBody>
      </p:sp>
      <p:pic>
        <p:nvPicPr>
          <p:cNvPr id="7" name="Picture 1" descr="IMG_256"/>
          <p:cNvPicPr>
            <a:picLocks noChangeAspect="1"/>
          </p:cNvPicPr>
          <p:nvPr/>
        </p:nvPicPr>
        <p:blipFill>
          <a:blip r:embed="rId2"/>
          <a:stretch>
            <a:fillRect/>
          </a:stretch>
        </p:blipFill>
        <p:spPr>
          <a:xfrm>
            <a:off x="6449695" y="2643505"/>
            <a:ext cx="5185410" cy="3169920"/>
          </a:xfrm>
          <a:prstGeom prst="rect">
            <a:avLst/>
          </a:prstGeom>
          <a:noFill/>
          <a:ln w="9525">
            <a:noFill/>
          </a:ln>
        </p:spPr>
      </p:pic>
      <p:sp>
        <p:nvSpPr>
          <p:cNvPr id="8" name="Text Box 7"/>
          <p:cNvSpPr txBox="1"/>
          <p:nvPr/>
        </p:nvSpPr>
        <p:spPr>
          <a:xfrm>
            <a:off x="6610350" y="5813425"/>
            <a:ext cx="1751965" cy="245110"/>
          </a:xfrm>
          <a:prstGeom prst="rect">
            <a:avLst/>
          </a:prstGeom>
          <a:noFill/>
        </p:spPr>
        <p:txBody>
          <a:bodyPr wrap="square" rtlCol="0">
            <a:spAutoFit/>
          </a:bodyPr>
          <a:p>
            <a:r>
              <a:rPr lang="en-GB" altLang="en-US" sz="1000"/>
              <a:t>Image credits: Greenship.org</a:t>
            </a:r>
            <a:endParaRPr lang="en-GB" altLang="en-US" sz="10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892810"/>
            <a:ext cx="10785475" cy="594995"/>
          </a:xfrm>
        </p:spPr>
        <p:txBody>
          <a:bodyPr>
            <a:normAutofit/>
          </a:bodyPr>
          <a:p>
            <a:pPr algn="ctr"/>
            <a:r>
              <a:rPr sz="2500" b="1">
                <a:sym typeface="+mn-ea"/>
              </a:rPr>
              <a:t>Primary compliance techniques for NOx </a:t>
            </a:r>
            <a:r>
              <a:rPr lang="el-GR" sz="2500" b="1">
                <a:sym typeface="+mn-ea"/>
              </a:rPr>
              <a:t>(ΙΙ)</a:t>
            </a:r>
            <a:endParaRPr lang="el-G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520700" y="1602105"/>
            <a:ext cx="11150600" cy="3715385"/>
          </a:xfrm>
          <a:prstGeom prst="rect">
            <a:avLst/>
          </a:prstGeom>
          <a:noFill/>
        </p:spPr>
        <p:txBody>
          <a:bodyPr wrap="square" rtlCol="0">
            <a:spAutoFit/>
          </a:bodyPr>
          <a:p>
            <a:pPr algn="just" fontAlgn="auto">
              <a:spcBef>
                <a:spcPts val="300"/>
              </a:spcBef>
              <a:spcAft>
                <a:spcPts val="0"/>
              </a:spcAft>
            </a:pPr>
            <a:r>
              <a:rPr sz="1600" b="1"/>
              <a:t>3. </a:t>
            </a:r>
            <a:r>
              <a:rPr sz="1600" b="1" u="sng"/>
              <a:t>Advanced fuel injection</a:t>
            </a:r>
            <a:endParaRPr sz="1600" b="1" u="sng"/>
          </a:p>
          <a:p>
            <a:pPr algn="just" fontAlgn="auto">
              <a:spcBef>
                <a:spcPts val="300"/>
              </a:spcBef>
              <a:spcAft>
                <a:spcPts val="0"/>
              </a:spcAft>
            </a:pPr>
            <a:r>
              <a:rPr lang="en-US" sz="1600"/>
              <a:t>T</a:t>
            </a:r>
            <a:r>
              <a:rPr sz="1600"/>
              <a:t>he most promising primary NOx compliance option is advanced fuel injection using split or pulsed injection to control placement of fuel and the combustion characteristics within the cylinder. </a:t>
            </a:r>
            <a:endParaRPr sz="1600"/>
          </a:p>
          <a:p>
            <a:pPr algn="just" fontAlgn="auto">
              <a:spcBef>
                <a:spcPts val="300"/>
              </a:spcBef>
              <a:spcAft>
                <a:spcPts val="0"/>
              </a:spcAft>
            </a:pPr>
            <a:r>
              <a:rPr sz="1600"/>
              <a:t>This technology is not available for marine engines yet but indicates future possibilities; it is already widely used in automotive engines.</a:t>
            </a:r>
            <a:endParaRPr sz="1600"/>
          </a:p>
          <a:p>
            <a:pPr algn="just" fontAlgn="auto">
              <a:spcBef>
                <a:spcPts val="900"/>
              </a:spcBef>
              <a:spcAft>
                <a:spcPts val="0"/>
              </a:spcAft>
            </a:pPr>
            <a:r>
              <a:rPr sz="1600" b="1"/>
              <a:t>4. </a:t>
            </a:r>
            <a:r>
              <a:rPr sz="1600" b="1" u="sng"/>
              <a:t>Fuel emulsification</a:t>
            </a:r>
            <a:endParaRPr sz="1600" b="1" u="sng"/>
          </a:p>
          <a:p>
            <a:pPr algn="just" fontAlgn="auto">
              <a:spcBef>
                <a:spcPts val="300"/>
              </a:spcBef>
              <a:spcAft>
                <a:spcPts val="0"/>
              </a:spcAft>
            </a:pPr>
            <a:r>
              <a:rPr sz="1600"/>
              <a:t>Forming a stable and homogeneous emulsion can be challenging (particularly with distillate fuels) but it can be done. While achieving Tier III compliance using emulsification alone is proving to be challenging, it could be used with other techniques such as mild EGR</a:t>
            </a:r>
            <a:endParaRPr sz="1600"/>
          </a:p>
          <a:p>
            <a:pPr algn="just" fontAlgn="auto">
              <a:spcBef>
                <a:spcPts val="900"/>
              </a:spcBef>
              <a:spcAft>
                <a:spcPts val="0"/>
              </a:spcAft>
            </a:pPr>
            <a:r>
              <a:rPr sz="1600" b="1"/>
              <a:t>5. </a:t>
            </a:r>
            <a:r>
              <a:rPr sz="1600" b="1" u="sng"/>
              <a:t>High-pressure supercharging</a:t>
            </a:r>
            <a:endParaRPr sz="1600" b="1" u="sng"/>
          </a:p>
          <a:p>
            <a:pPr algn="just" fontAlgn="auto">
              <a:spcBef>
                <a:spcPts val="300"/>
              </a:spcBef>
              <a:spcAft>
                <a:spcPts val="0"/>
              </a:spcAft>
            </a:pPr>
            <a:r>
              <a:rPr sz="1600"/>
              <a:t>Since combustion temperatures are related to the compression ratio of internal combustion engines, reducing this compression ratio can lower temperature and reduce NOx. This can be achieved by high-pressure supercharging using multi-stage turbochargers and by applying the Miller thermal cycle. </a:t>
            </a:r>
            <a:endParaRPr sz="1600"/>
          </a:p>
          <a:p>
            <a:pPr algn="just" fontAlgn="auto">
              <a:spcBef>
                <a:spcPts val="300"/>
              </a:spcBef>
              <a:spcAft>
                <a:spcPts val="0"/>
              </a:spcAft>
            </a:pPr>
            <a:r>
              <a:rPr sz="1600"/>
              <a:t>This method along with other methods such as fuel water emulsion can bring NOx well below Tier III standards.</a:t>
            </a:r>
            <a:endParaRPr sz="16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892810"/>
            <a:ext cx="10785475" cy="594995"/>
          </a:xfrm>
        </p:spPr>
        <p:txBody>
          <a:bodyPr>
            <a:normAutofit/>
          </a:bodyPr>
          <a:p>
            <a:pPr algn="ctr"/>
            <a:r>
              <a:rPr sz="2500" b="1">
                <a:sym typeface="+mn-ea"/>
              </a:rPr>
              <a:t>Secondary compliance techniques for NOx </a:t>
            </a:r>
            <a:endParaRP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848995" y="1746250"/>
            <a:ext cx="10786110" cy="868045"/>
          </a:xfrm>
          <a:prstGeom prst="rect">
            <a:avLst/>
          </a:prstGeom>
          <a:noFill/>
        </p:spPr>
        <p:txBody>
          <a:bodyPr wrap="square" rtlCol="0">
            <a:spAutoFit/>
          </a:bodyPr>
          <a:p>
            <a:pPr algn="just" fontAlgn="auto">
              <a:spcBef>
                <a:spcPts val="300"/>
              </a:spcBef>
              <a:spcAft>
                <a:spcPts val="0"/>
              </a:spcAft>
            </a:pPr>
            <a:r>
              <a:rPr sz="1600"/>
              <a:t>Primary techniques, such as using alternative fuels, have significant additional engineering requirements for safe storage, handling and use of fuels, while others can reduce engine efficiency. </a:t>
            </a:r>
            <a:endParaRPr sz="1600"/>
          </a:p>
          <a:p>
            <a:pPr algn="just" fontAlgn="auto">
              <a:spcBef>
                <a:spcPts val="300"/>
              </a:spcBef>
              <a:spcAft>
                <a:spcPts val="0"/>
              </a:spcAft>
            </a:pPr>
            <a:r>
              <a:rPr sz="1600"/>
              <a:t>Secondary techniques are therefore potentially very attractive </a:t>
            </a:r>
            <a:r>
              <a:rPr sz="1600">
                <a:sym typeface="+mn-ea"/>
              </a:rPr>
              <a:t>compliance techniques for NOx</a:t>
            </a:r>
            <a:r>
              <a:rPr sz="1600"/>
              <a:t> Tier III.</a:t>
            </a:r>
            <a:endParaRPr sz="1600"/>
          </a:p>
        </p:txBody>
      </p:sp>
      <p:sp>
        <p:nvSpPr>
          <p:cNvPr id="3" name="Rounded Rectangle 2"/>
          <p:cNvSpPr/>
          <p:nvPr/>
        </p:nvSpPr>
        <p:spPr>
          <a:xfrm>
            <a:off x="734060" y="1652905"/>
            <a:ext cx="10996930" cy="1212850"/>
          </a:xfrm>
          <a:prstGeom prst="roundRect">
            <a:avLst/>
          </a:prstGeom>
          <a:noFill/>
          <a:ln w="38100" cmpd="sng">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GB" altLang="en-US"/>
          </a:p>
        </p:txBody>
      </p:sp>
      <p:sp>
        <p:nvSpPr>
          <p:cNvPr id="7" name="Text Box 6"/>
          <p:cNvSpPr txBox="1"/>
          <p:nvPr/>
        </p:nvSpPr>
        <p:spPr>
          <a:xfrm>
            <a:off x="842010" y="3226435"/>
            <a:ext cx="4979035" cy="1753235"/>
          </a:xfrm>
          <a:prstGeom prst="rect">
            <a:avLst/>
          </a:prstGeom>
          <a:noFill/>
        </p:spPr>
        <p:txBody>
          <a:bodyPr wrap="square" rtlCol="0">
            <a:spAutoFit/>
          </a:bodyPr>
          <a:p>
            <a:r>
              <a:rPr lang="en-GB" altLang="en-US"/>
              <a:t>1. </a:t>
            </a:r>
            <a:r>
              <a:rPr lang="en-GB" altLang="en-US" b="1" u="sng"/>
              <a:t>Selective Catalytic Reduction (SCR)</a:t>
            </a:r>
            <a:endParaRPr lang="en-GB" altLang="en-US" b="1" u="sng"/>
          </a:p>
          <a:p>
            <a:r>
              <a:rPr lang="en-GB" altLang="en-US" b="1"/>
              <a:t>    </a:t>
            </a:r>
            <a:endParaRPr lang="en-GB" altLang="en-US" b="1"/>
          </a:p>
          <a:p>
            <a:r>
              <a:rPr lang="en-GB" altLang="en-US"/>
              <a:t>Selective catalytic reduction (SCR) is the technology with the highest capability to reduce NOx emissions and comply with Tier III standards as it achieves NOx abatement of more than 80 %.</a:t>
            </a:r>
            <a:endParaRPr lang="en-GB" altLang="en-US"/>
          </a:p>
        </p:txBody>
      </p:sp>
      <p:pic>
        <p:nvPicPr>
          <p:cNvPr id="8" name="Picture 3" descr="IMG_256"/>
          <p:cNvPicPr>
            <a:picLocks noChangeAspect="1"/>
          </p:cNvPicPr>
          <p:nvPr/>
        </p:nvPicPr>
        <p:blipFill>
          <a:blip r:embed="rId2"/>
          <a:stretch>
            <a:fillRect/>
          </a:stretch>
        </p:blipFill>
        <p:spPr>
          <a:xfrm>
            <a:off x="6503035" y="3226435"/>
            <a:ext cx="4400550" cy="2929255"/>
          </a:xfrm>
          <a:prstGeom prst="rect">
            <a:avLst/>
          </a:prstGeom>
          <a:noFill/>
          <a:ln w="9525">
            <a:noFill/>
          </a:ln>
        </p:spPr>
      </p:pic>
      <p:sp>
        <p:nvSpPr>
          <p:cNvPr id="9" name="Text Box 8"/>
          <p:cNvSpPr txBox="1"/>
          <p:nvPr/>
        </p:nvSpPr>
        <p:spPr>
          <a:xfrm>
            <a:off x="11010900" y="5789295"/>
            <a:ext cx="1003300" cy="336550"/>
          </a:xfrm>
          <a:prstGeom prst="rect">
            <a:avLst/>
          </a:prstGeom>
          <a:noFill/>
        </p:spPr>
        <p:txBody>
          <a:bodyPr wrap="square" rtlCol="0">
            <a:spAutoFit/>
          </a:bodyPr>
          <a:p>
            <a:r>
              <a:rPr lang="en-GB" altLang="en-US" sz="800"/>
              <a:t>Image credits: vikingline.com</a:t>
            </a:r>
            <a:endParaRPr lang="en-GB" altLang="en-US" sz="8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892810"/>
            <a:ext cx="10785475" cy="594995"/>
          </a:xfrm>
        </p:spPr>
        <p:txBody>
          <a:bodyPr>
            <a:normAutofit/>
          </a:bodyPr>
          <a:p>
            <a:pPr algn="ctr"/>
            <a:r>
              <a:rPr sz="2500" b="1">
                <a:sym typeface="+mn-ea"/>
              </a:rPr>
              <a:t>Secondary compliance techniques for NOx   </a:t>
            </a:r>
            <a:r>
              <a:rPr lang="el-GR" sz="2500" b="1">
                <a:sym typeface="+mn-ea"/>
              </a:rPr>
              <a:t>(ΙΙ)</a:t>
            </a:r>
            <a:endParaRPr lang="el-G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7" name="Text Box 6"/>
          <p:cNvSpPr txBox="1"/>
          <p:nvPr/>
        </p:nvSpPr>
        <p:spPr>
          <a:xfrm>
            <a:off x="849630" y="1588135"/>
            <a:ext cx="10785475" cy="1753235"/>
          </a:xfrm>
          <a:prstGeom prst="rect">
            <a:avLst/>
          </a:prstGeom>
          <a:noFill/>
        </p:spPr>
        <p:txBody>
          <a:bodyPr wrap="square" rtlCol="0">
            <a:spAutoFit/>
          </a:bodyPr>
          <a:p>
            <a:r>
              <a:rPr lang="en-GB" altLang="en-US"/>
              <a:t>1. </a:t>
            </a:r>
            <a:r>
              <a:rPr lang="en-GB" altLang="en-US" b="1" u="sng">
                <a:sym typeface="+mn-ea"/>
              </a:rPr>
              <a:t>Selective Catalytic Reduction / SCR</a:t>
            </a:r>
            <a:endParaRPr lang="en-GB" altLang="en-US" b="1" u="sng">
              <a:sym typeface="+mn-ea"/>
            </a:endParaRPr>
          </a:p>
          <a:p>
            <a:pPr algn="just"/>
            <a:r>
              <a:t>In this system, urea or ammonia is injected in the exhaust gas before passing it through a unit, which consists of special catalyst layer, at a temperature between 300 and 400 Deg C. Chemical reaction between Urea/ammonia and NOx in exhaust gases reduces NOx (NO and NO</a:t>
            </a:r>
            <a:r>
              <a:rPr baseline="-25000"/>
              <a:t>2</a:t>
            </a:r>
            <a:r>
              <a:t>) to N</a:t>
            </a:r>
            <a:r>
              <a:rPr baseline="-25000"/>
              <a:t>2</a:t>
            </a:r>
            <a:r>
              <a:t>.</a:t>
            </a:r>
          </a:p>
          <a:p>
            <a:pPr algn="just"/>
            <a:r>
              <a:rPr lang="en-GB" altLang="en-US"/>
              <a:t>The regulation of urea or ammonia injection is done by means of continuous measurement of the exhaust gas content of NOx.</a:t>
            </a:r>
            <a:endParaRPr lang="en-GB" altLang="en-US"/>
          </a:p>
        </p:txBody>
      </p:sp>
      <p:sp>
        <p:nvSpPr>
          <p:cNvPr id="13" name="Text Box 12"/>
          <p:cNvSpPr txBox="1"/>
          <p:nvPr/>
        </p:nvSpPr>
        <p:spPr>
          <a:xfrm>
            <a:off x="1045845" y="3835400"/>
            <a:ext cx="3683635" cy="1476375"/>
          </a:xfrm>
          <a:prstGeom prst="rect">
            <a:avLst/>
          </a:prstGeom>
          <a:noFill/>
        </p:spPr>
        <p:txBody>
          <a:bodyPr wrap="square" rtlCol="0">
            <a:spAutoFit/>
          </a:bodyPr>
          <a:p>
            <a:pPr algn="ctr"/>
            <a:r>
              <a:rPr b="1"/>
              <a:t>Costs of SCR installations for marine vessels</a:t>
            </a:r>
            <a:endParaRPr b="1"/>
          </a:p>
          <a:p>
            <a:pPr algn="ctr"/>
          </a:p>
          <a:p>
            <a:pPr algn="ctr"/>
            <a:r>
              <a:rPr sz="1200"/>
              <a:t>According to a report written by Paul Campling and Liliane Janssen (VITO), Kris Vanherle (TML), Janusz Cofala, Chris Heyes, and Robert Sander (IIASA)</a:t>
            </a:r>
            <a:endParaRPr sz="1200"/>
          </a:p>
        </p:txBody>
      </p:sp>
      <p:pic>
        <p:nvPicPr>
          <p:cNvPr id="16" name="Picture 15"/>
          <p:cNvPicPr>
            <a:picLocks noChangeAspect="1"/>
          </p:cNvPicPr>
          <p:nvPr/>
        </p:nvPicPr>
        <p:blipFill>
          <a:blip r:embed="rId2"/>
          <a:stretch>
            <a:fillRect/>
          </a:stretch>
        </p:blipFill>
        <p:spPr>
          <a:xfrm>
            <a:off x="5053330" y="3384550"/>
            <a:ext cx="6242050" cy="2609215"/>
          </a:xfrm>
          <a:prstGeom prst="rect">
            <a:avLst/>
          </a:prstGeom>
        </p:spPr>
      </p:pic>
      <p:sp>
        <p:nvSpPr>
          <p:cNvPr id="17" name="Hexagon 16"/>
          <p:cNvSpPr/>
          <p:nvPr/>
        </p:nvSpPr>
        <p:spPr>
          <a:xfrm>
            <a:off x="698500" y="3759200"/>
            <a:ext cx="4330700" cy="1892300"/>
          </a:xfrm>
          <a:prstGeom prst="hexagon">
            <a:avLst/>
          </a:prstGeom>
          <a:noFill/>
          <a:ln w="41275" cmpd="thickThi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GB"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892810"/>
            <a:ext cx="10785475" cy="594995"/>
          </a:xfrm>
        </p:spPr>
        <p:txBody>
          <a:bodyPr>
            <a:normAutofit/>
          </a:bodyPr>
          <a:p>
            <a:pPr algn="ctr"/>
            <a:r>
              <a:rPr sz="2500" b="1">
                <a:sym typeface="+mn-ea"/>
              </a:rPr>
              <a:t>Secondary compliance techniques for NOx   </a:t>
            </a:r>
            <a:r>
              <a:rPr lang="el-GR" sz="2500" b="1">
                <a:sym typeface="+mn-ea"/>
              </a:rPr>
              <a:t>(ΙΙΙ)</a:t>
            </a:r>
            <a:endParaRPr lang="el-G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7" name="Text Box 6"/>
          <p:cNvSpPr txBox="1"/>
          <p:nvPr/>
        </p:nvSpPr>
        <p:spPr>
          <a:xfrm>
            <a:off x="849630" y="1588135"/>
            <a:ext cx="10785475" cy="1198880"/>
          </a:xfrm>
          <a:prstGeom prst="rect">
            <a:avLst/>
          </a:prstGeom>
          <a:noFill/>
        </p:spPr>
        <p:txBody>
          <a:bodyPr wrap="square" rtlCol="0">
            <a:spAutoFit/>
          </a:bodyPr>
          <a:p>
            <a:r>
              <a:rPr lang="en-GB" altLang="en-US"/>
              <a:t>2. </a:t>
            </a:r>
            <a:r>
              <a:rPr lang="en-GB" altLang="en-US" b="1" u="sng"/>
              <a:t>Scavange Air Moisturizing </a:t>
            </a:r>
            <a:r>
              <a:rPr lang="en-US" altLang="en-GB" b="1" u="sng"/>
              <a:t>(</a:t>
            </a:r>
            <a:r>
              <a:rPr lang="en-GB" altLang="en-US" b="1" u="sng"/>
              <a:t>SAM)</a:t>
            </a:r>
            <a:r>
              <a:rPr lang="en-GB" altLang="en-US"/>
              <a:t> </a:t>
            </a:r>
            <a:endParaRPr lang="en-GB" altLang="en-US"/>
          </a:p>
          <a:p>
            <a:r>
              <a:rPr lang="en-GB" altLang="en-US"/>
              <a:t>Air from the turbocharger, after passing through the compressor, has high temperature. Seawater is injected to this high temperature air for cooling and making it saturated.</a:t>
            </a:r>
            <a:endParaRPr lang="en-GB" altLang="en-US"/>
          </a:p>
          <a:p>
            <a:r>
              <a:rPr lang="en-GB" altLang="en-US"/>
              <a:t>Around 60% NOx reduction is achieved by this method.</a:t>
            </a:r>
            <a:endParaRPr lang="en-GB" altLang="en-US"/>
          </a:p>
        </p:txBody>
      </p:sp>
      <p:sp>
        <p:nvSpPr>
          <p:cNvPr id="3" name="Text Box 2"/>
          <p:cNvSpPr txBox="1"/>
          <p:nvPr/>
        </p:nvSpPr>
        <p:spPr>
          <a:xfrm>
            <a:off x="849630" y="3135630"/>
            <a:ext cx="5688965" cy="2306955"/>
          </a:xfrm>
          <a:prstGeom prst="rect">
            <a:avLst/>
          </a:prstGeom>
          <a:noFill/>
        </p:spPr>
        <p:txBody>
          <a:bodyPr wrap="square" rtlCol="0">
            <a:spAutoFit/>
          </a:bodyPr>
          <a:p>
            <a:r>
              <a:rPr lang="en-GB" altLang="en-US"/>
              <a:t>3. </a:t>
            </a:r>
            <a:r>
              <a:rPr lang="en-GB" altLang="en-US" b="1" u="sng"/>
              <a:t>CSNOx</a:t>
            </a:r>
            <a:endParaRPr lang="en-GB" altLang="en-US" b="1"/>
          </a:p>
          <a:p>
            <a:pPr algn="just"/>
            <a:r>
              <a:rPr lang="en-GB" altLang="en-US"/>
              <a:t>Ecospec have developed a system known as CSNOx which uses fresh water or seawater to pass through Ultra Low Frequency Electrolysis system. This treated water is further mixed with to react with the exhaust gas to reduce NOx content. </a:t>
            </a:r>
            <a:endParaRPr lang="en-GB" altLang="en-US"/>
          </a:p>
          <a:p>
            <a:pPr algn="just"/>
            <a:r>
              <a:rPr lang="en-GB" altLang="en-US"/>
              <a:t>The system reduces CO</a:t>
            </a:r>
            <a:r>
              <a:rPr lang="en-GB" altLang="en-US" baseline="-25000"/>
              <a:t>2</a:t>
            </a:r>
            <a:r>
              <a:rPr lang="en-GB" altLang="en-US"/>
              <a:t>, SOx and NOx in one compact equipment. </a:t>
            </a:r>
            <a:endParaRPr lang="en-GB" altLang="en-US"/>
          </a:p>
        </p:txBody>
      </p:sp>
      <p:pic>
        <p:nvPicPr>
          <p:cNvPr id="4" name="Picture 2" descr="IMG_257"/>
          <p:cNvPicPr>
            <a:picLocks noChangeAspect="1"/>
          </p:cNvPicPr>
          <p:nvPr/>
        </p:nvPicPr>
        <p:blipFill>
          <a:blip r:embed="rId2"/>
          <a:stretch>
            <a:fillRect/>
          </a:stretch>
        </p:blipFill>
        <p:spPr>
          <a:xfrm>
            <a:off x="7117080" y="2976880"/>
            <a:ext cx="4157980" cy="2973070"/>
          </a:xfrm>
          <a:prstGeom prst="rect">
            <a:avLst/>
          </a:prstGeom>
          <a:noFill/>
          <a:ln w="9525">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33120" y="2334260"/>
            <a:ext cx="10785475" cy="1093470"/>
          </a:xfrm>
        </p:spPr>
        <p:txBody>
          <a:bodyPr>
            <a:normAutofit/>
          </a:bodyPr>
          <a:p>
            <a:pPr algn="ctr"/>
            <a:r>
              <a:rPr lang="el-GR" altLang="en-US" sz="2800" b="1" u="sng"/>
              <a:t>MEASUREMENT INSTRUMENTS FOR CONTINUOUS EMISSION MONITORING FROM MARITIME TRANSPORT.</a:t>
            </a:r>
            <a:endParaRPr lang="el-GR" altLang="en-US" sz="2800" b="1" u="sng"/>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374650" y="1259205"/>
            <a:ext cx="11537950" cy="922020"/>
          </a:xfrm>
          <a:prstGeom prst="rect">
            <a:avLst/>
          </a:prstGeom>
          <a:noFill/>
        </p:spPr>
        <p:txBody>
          <a:bodyPr wrap="square" rtlCol="0">
            <a:spAutoFit/>
          </a:bodyPr>
          <a:p>
            <a:pPr algn="just"/>
            <a:r>
              <a:rPr>
                <a:sym typeface="+mn-ea"/>
              </a:rPr>
              <a:t>Ship yards, ship owners and marine ECGS  manufacturers are looking to equip vessels  with continuous gas analyzers for Continuous Emission Monitoring (CEM) to measure all the regulated pollutants (SO2, CO2, NOX) and to  optimize fuel consumption (CO, O2) on board at the same time.  </a:t>
            </a:r>
            <a:endParaRPr lang="en-GB" altLang="en-US"/>
          </a:p>
        </p:txBody>
      </p:sp>
      <p:sp>
        <p:nvSpPr>
          <p:cNvPr id="7" name="Text Box 6"/>
          <p:cNvSpPr txBox="1"/>
          <p:nvPr/>
        </p:nvSpPr>
        <p:spPr>
          <a:xfrm>
            <a:off x="441325" y="2152015"/>
            <a:ext cx="11470640" cy="3692525"/>
          </a:xfrm>
          <a:prstGeom prst="rect">
            <a:avLst/>
          </a:prstGeom>
          <a:noFill/>
        </p:spPr>
        <p:txBody>
          <a:bodyPr wrap="square" rtlCol="0">
            <a:spAutoFit/>
          </a:bodyPr>
          <a:p/>
          <a:p>
            <a:r>
              <a:t>Proven analyzers and international Maritime organization (IMO) referenced technology</a:t>
            </a:r>
          </a:p>
          <a:p>
            <a:r>
              <a:t> •	Non dispersive Infrared technology for measurement of SO2 and CO2 as referenced by the IMO</a:t>
            </a:r>
          </a:p>
          <a:p>
            <a:r>
              <a:t> •	Proven UV technology for NO and NO2, comparable to reference method </a:t>
            </a:r>
          </a:p>
          <a:p>
            <a:r>
              <a:t>•	Electro-chemical sensor to measure O2 </a:t>
            </a:r>
          </a:p>
          <a:p/>
          <a:p>
            <a:r>
              <a:t>Certified measurement according IMO MARPOL </a:t>
            </a:r>
          </a:p>
          <a:p>
            <a:r>
              <a:t>•	Non dispersive Infrared (NDIR) technology for SO2 and CO2 as mandated by the IMO </a:t>
            </a:r>
          </a:p>
          <a:p>
            <a:r>
              <a:t>•	Electro-chemical sensor technology for O2, as mandated by IMO</a:t>
            </a:r>
          </a:p>
          <a:p/>
          <a:p>
            <a:r>
              <a:t>Compliant to  </a:t>
            </a:r>
          </a:p>
          <a:p>
            <a:r>
              <a:t>•	IMO MARPOL ANNEX 14 Res. MEPC 177 (58) (NTC) </a:t>
            </a:r>
          </a:p>
          <a:p>
            <a:r>
              <a:t>•	IMO MARPOL ANNEX 9 Res. MEPC 259 (68</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892810"/>
            <a:ext cx="10785475" cy="594995"/>
          </a:xfrm>
        </p:spPr>
        <p:txBody>
          <a:bodyPr>
            <a:normAutofit/>
          </a:bodyPr>
          <a:p>
            <a:pPr algn="ctr"/>
            <a:r>
              <a:rPr sz="2500" b="1">
                <a:sym typeface="+mn-ea"/>
              </a:rPr>
              <a:t>Non-dispersive Infrared gas analyzer</a:t>
            </a:r>
            <a:r>
              <a:rPr lang="en-US" sz="2500" b="1">
                <a:sym typeface="+mn-ea"/>
              </a:rPr>
              <a:t>s</a:t>
            </a:r>
            <a:r>
              <a:rPr sz="2500" b="1">
                <a:sym typeface="+mn-ea"/>
              </a:rPr>
              <a:t> (NDIR)</a:t>
            </a:r>
            <a:endParaRP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499110" y="1727200"/>
            <a:ext cx="11150600" cy="1645285"/>
          </a:xfrm>
          <a:prstGeom prst="rect">
            <a:avLst/>
          </a:prstGeom>
          <a:noFill/>
        </p:spPr>
        <p:txBody>
          <a:bodyPr wrap="square" rtlCol="0">
            <a:spAutoFit/>
          </a:bodyPr>
          <a:p>
            <a:pPr algn="just" fontAlgn="auto">
              <a:spcBef>
                <a:spcPts val="300"/>
              </a:spcBef>
              <a:spcAft>
                <a:spcPts val="0"/>
              </a:spcAft>
            </a:pPr>
            <a:r>
              <a:rPr sz="1600"/>
              <a:t>Non-dispersive Infrared (IR) gas analyzers utilize an IR source to direct IR radiation through a mixture of gases contained in a sample chamber. </a:t>
            </a:r>
            <a:endParaRPr sz="1600"/>
          </a:p>
          <a:p>
            <a:pPr algn="just" fontAlgn="auto">
              <a:spcBef>
                <a:spcPts val="300"/>
              </a:spcBef>
              <a:spcAft>
                <a:spcPts val="0"/>
              </a:spcAft>
            </a:pPr>
            <a:r>
              <a:rPr sz="1600"/>
              <a:t>The IR energy is passed through the mixture in the sample chamber at absorption frequencies for gases whose concentration is to be determined. </a:t>
            </a:r>
            <a:endParaRPr sz="1600"/>
          </a:p>
          <a:p>
            <a:pPr algn="just" fontAlgn="auto">
              <a:spcBef>
                <a:spcPts val="300"/>
              </a:spcBef>
              <a:spcAft>
                <a:spcPts val="0"/>
              </a:spcAft>
            </a:pPr>
            <a:r>
              <a:rPr sz="1600"/>
              <a:t>The detected absorption at each frequency is indicative of the concentration of the component gas having the particular absorption band</a:t>
            </a:r>
            <a:endParaRPr sz="1600"/>
          </a:p>
        </p:txBody>
      </p:sp>
      <p:pic>
        <p:nvPicPr>
          <p:cNvPr id="17" name="Picture 3"/>
          <p:cNvPicPr>
            <a:picLocks noChangeAspect="1"/>
          </p:cNvPicPr>
          <p:nvPr/>
        </p:nvPicPr>
        <p:blipFill>
          <a:blip r:embed="rId2"/>
          <a:stretch>
            <a:fillRect/>
          </a:stretch>
        </p:blipFill>
        <p:spPr>
          <a:xfrm>
            <a:off x="1401445" y="3920490"/>
            <a:ext cx="3903345" cy="1576070"/>
          </a:xfrm>
          <a:prstGeom prst="rect">
            <a:avLst/>
          </a:prstGeom>
          <a:noFill/>
          <a:ln w="9525">
            <a:noFill/>
          </a:ln>
        </p:spPr>
      </p:pic>
      <p:pic>
        <p:nvPicPr>
          <p:cNvPr id="19" name="Picture 5"/>
          <p:cNvPicPr>
            <a:picLocks noChangeAspect="1"/>
          </p:cNvPicPr>
          <p:nvPr/>
        </p:nvPicPr>
        <p:blipFill>
          <a:blip r:embed="rId3"/>
          <a:stretch>
            <a:fillRect/>
          </a:stretch>
        </p:blipFill>
        <p:spPr>
          <a:xfrm>
            <a:off x="8059420" y="3705225"/>
            <a:ext cx="2166620" cy="1751330"/>
          </a:xfrm>
          <a:prstGeom prst="rect">
            <a:avLst/>
          </a:prstGeom>
          <a:noFill/>
          <a:ln w="9525">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49630" y="892810"/>
            <a:ext cx="10785475" cy="594995"/>
          </a:xfrm>
        </p:spPr>
        <p:txBody>
          <a:bodyPr>
            <a:normAutofit/>
          </a:bodyPr>
          <a:p>
            <a:pPr algn="ctr"/>
            <a:r>
              <a:rPr sz="2500" b="1">
                <a:sym typeface="+mn-ea"/>
              </a:rPr>
              <a:t>Non-dispersive </a:t>
            </a:r>
            <a:r>
              <a:rPr sz="2500" b="1">
                <a:sym typeface="+mn-ea"/>
              </a:rPr>
              <a:t>Ultra-Violet</a:t>
            </a:r>
            <a:r>
              <a:rPr sz="2500" b="1">
                <a:sym typeface="+mn-ea"/>
              </a:rPr>
              <a:t> gas analyzer</a:t>
            </a:r>
            <a:r>
              <a:rPr lang="en-US" sz="2500" b="1">
                <a:sym typeface="+mn-ea"/>
              </a:rPr>
              <a:t>s </a:t>
            </a:r>
            <a:r>
              <a:rPr sz="2500" b="1">
                <a:sym typeface="+mn-ea"/>
              </a:rPr>
              <a:t>(NDUV)</a:t>
            </a:r>
            <a:endParaRP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499110" y="1727200"/>
            <a:ext cx="11150600" cy="1891665"/>
          </a:xfrm>
          <a:prstGeom prst="rect">
            <a:avLst/>
          </a:prstGeom>
          <a:noFill/>
        </p:spPr>
        <p:txBody>
          <a:bodyPr wrap="square" rtlCol="0">
            <a:spAutoFit/>
          </a:bodyPr>
          <a:p>
            <a:pPr algn="just" fontAlgn="auto">
              <a:spcBef>
                <a:spcPts val="300"/>
              </a:spcBef>
              <a:spcAft>
                <a:spcPts val="0"/>
              </a:spcAft>
            </a:pPr>
            <a:r>
              <a:rPr sz="1600"/>
              <a:t>Non-Dispersive Ultra-Violet (NDUV) analysis is an absorption spectroscopy technique used for gas analysis. Ultraviolet wavelengths are used for the measurement of NO and NO</a:t>
            </a:r>
            <a:r>
              <a:rPr sz="1600" baseline="-25000"/>
              <a:t>2</a:t>
            </a:r>
            <a:r>
              <a:rPr sz="1600"/>
              <a:t> because they are not cross sensitive to CO</a:t>
            </a:r>
            <a:r>
              <a:rPr sz="1600" baseline="-25000"/>
              <a:t>2</a:t>
            </a:r>
            <a:r>
              <a:rPr sz="1600"/>
              <a:t> and H</a:t>
            </a:r>
            <a:r>
              <a:rPr sz="1600" baseline="-25000"/>
              <a:t>2</a:t>
            </a:r>
            <a:r>
              <a:rPr sz="1600"/>
              <a:t>0, which do not absorb well in the UV region. </a:t>
            </a:r>
            <a:endParaRPr sz="1600"/>
          </a:p>
          <a:p>
            <a:pPr algn="just" fontAlgn="auto">
              <a:spcBef>
                <a:spcPts val="300"/>
              </a:spcBef>
              <a:spcAft>
                <a:spcPts val="0"/>
              </a:spcAft>
            </a:pPr>
            <a:endParaRPr sz="1600"/>
          </a:p>
          <a:p>
            <a:pPr algn="just" fontAlgn="auto">
              <a:spcBef>
                <a:spcPts val="300"/>
              </a:spcBef>
              <a:spcAft>
                <a:spcPts val="0"/>
              </a:spcAft>
            </a:pPr>
            <a:r>
              <a:rPr sz="1600"/>
              <a:t>A nitrogen oxides (NOx) and sulfur dioxide (SO2) gas analyzer using deep ultraviolet (DUV) and violet lightemitting diodes (LEDs) is developed. The LEDs with wavelengths of 280 nm and 400 nm were alternately turned on to detect SO2 and nitrogen dioxide (NO2) absorption.</a:t>
            </a:r>
            <a:endParaRPr sz="1600"/>
          </a:p>
        </p:txBody>
      </p:sp>
      <p:pic>
        <p:nvPicPr>
          <p:cNvPr id="18" name="Picture 4"/>
          <p:cNvPicPr>
            <a:picLocks noChangeAspect="1"/>
          </p:cNvPicPr>
          <p:nvPr/>
        </p:nvPicPr>
        <p:blipFill>
          <a:blip r:embed="rId2"/>
          <a:stretch>
            <a:fillRect/>
          </a:stretch>
        </p:blipFill>
        <p:spPr>
          <a:xfrm>
            <a:off x="849630" y="4030980"/>
            <a:ext cx="4750435" cy="1839595"/>
          </a:xfrm>
          <a:prstGeom prst="rect">
            <a:avLst/>
          </a:prstGeom>
          <a:noFill/>
          <a:ln w="9525">
            <a:noFill/>
          </a:ln>
        </p:spPr>
      </p:pic>
      <p:pic>
        <p:nvPicPr>
          <p:cNvPr id="20" name="Picture 6"/>
          <p:cNvPicPr>
            <a:picLocks noChangeAspect="1"/>
          </p:cNvPicPr>
          <p:nvPr/>
        </p:nvPicPr>
        <p:blipFill>
          <a:blip r:embed="rId3"/>
          <a:stretch>
            <a:fillRect/>
          </a:stretch>
        </p:blipFill>
        <p:spPr>
          <a:xfrm>
            <a:off x="7237095" y="4030980"/>
            <a:ext cx="3065780" cy="2009775"/>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pic>
        <p:nvPicPr>
          <p:cNvPr id="7" name="Picture 4"/>
          <p:cNvPicPr>
            <a:picLocks noChangeAspect="1"/>
          </p:cNvPicPr>
          <p:nvPr/>
        </p:nvPicPr>
        <p:blipFill>
          <a:blip r:embed="rId2"/>
          <a:stretch>
            <a:fillRect/>
          </a:stretch>
        </p:blipFill>
        <p:spPr>
          <a:xfrm>
            <a:off x="2559685" y="852170"/>
            <a:ext cx="7072630" cy="5153660"/>
          </a:xfrm>
          <a:prstGeom prst="rect">
            <a:avLst/>
          </a:prstGeom>
          <a:noFill/>
          <a:ln w="9525">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33120" y="2334260"/>
            <a:ext cx="10785475" cy="1093470"/>
          </a:xfrm>
        </p:spPr>
        <p:txBody>
          <a:bodyPr>
            <a:normAutofit/>
          </a:bodyPr>
          <a:p>
            <a:pPr algn="ctr"/>
            <a:r>
              <a:rPr altLang="el-GR" sz="2800" b="1" u="sng"/>
              <a:t>STEPS MARITIME COMPANIES SHOULD TAKE TO PREPARE FOR COMPLIANCE WITH THE EU MRV REGULATION.</a:t>
            </a:r>
            <a:endParaRPr altLang="el-GR" sz="2800" b="1" u="sng"/>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pic>
        <p:nvPicPr>
          <p:cNvPr id="12" name="Picture 9"/>
          <p:cNvPicPr>
            <a:picLocks noChangeAspect="1"/>
          </p:cNvPicPr>
          <p:nvPr/>
        </p:nvPicPr>
        <p:blipFill>
          <a:blip r:embed="rId2"/>
          <a:stretch>
            <a:fillRect/>
          </a:stretch>
        </p:blipFill>
        <p:spPr>
          <a:xfrm>
            <a:off x="1191260" y="586105"/>
            <a:ext cx="4631055" cy="5685155"/>
          </a:xfrm>
          <a:prstGeom prst="rect">
            <a:avLst/>
          </a:prstGeom>
          <a:noFill/>
          <a:ln w="9525">
            <a:noFill/>
          </a:ln>
        </p:spPr>
      </p:pic>
      <p:sp>
        <p:nvSpPr>
          <p:cNvPr id="7" name="Text Box 6"/>
          <p:cNvSpPr txBox="1"/>
          <p:nvPr/>
        </p:nvSpPr>
        <p:spPr>
          <a:xfrm>
            <a:off x="6376035" y="1591310"/>
            <a:ext cx="4825365" cy="922020"/>
          </a:xfrm>
          <a:prstGeom prst="rect">
            <a:avLst/>
          </a:prstGeom>
          <a:noFill/>
        </p:spPr>
        <p:txBody>
          <a:bodyPr wrap="square" rtlCol="0">
            <a:spAutoFit/>
          </a:bodyPr>
          <a:p>
            <a:pPr algn="ctr"/>
            <a:r>
              <a:rPr lang="el-GR" altLang="en-US"/>
              <a:t>The steps of the MRV process as well as roles and responsibilities defined in the proposed MRV  system are illustrated by Figure 1</a:t>
            </a:r>
            <a:endParaRPr lang="el-GR" altLang="en-US"/>
          </a:p>
        </p:txBody>
      </p:sp>
      <p:pic>
        <p:nvPicPr>
          <p:cNvPr id="25" name="Picture 1"/>
          <p:cNvPicPr>
            <a:picLocks noChangeAspect="1"/>
          </p:cNvPicPr>
          <p:nvPr/>
        </p:nvPicPr>
        <p:blipFill>
          <a:blip r:embed="rId3"/>
          <a:stretch>
            <a:fillRect/>
          </a:stretch>
        </p:blipFill>
        <p:spPr>
          <a:xfrm>
            <a:off x="6003290" y="3070225"/>
            <a:ext cx="5753100" cy="2324100"/>
          </a:xfrm>
          <a:prstGeom prst="rect">
            <a:avLst/>
          </a:prstGeom>
          <a:noFill/>
          <a:ln w="9525">
            <a:noFill/>
          </a:ln>
        </p:spPr>
      </p:pic>
      <p:sp>
        <p:nvSpPr>
          <p:cNvPr id="8" name="Text Box 7"/>
          <p:cNvSpPr txBox="1"/>
          <p:nvPr/>
        </p:nvSpPr>
        <p:spPr>
          <a:xfrm>
            <a:off x="10391775" y="5435600"/>
            <a:ext cx="984885" cy="213995"/>
          </a:xfrm>
          <a:prstGeom prst="rect">
            <a:avLst/>
          </a:prstGeom>
          <a:noFill/>
        </p:spPr>
        <p:txBody>
          <a:bodyPr wrap="square" rtlCol="0">
            <a:spAutoFit/>
          </a:bodyPr>
          <a:p>
            <a:r>
              <a:rPr lang="en-US" sz="800"/>
              <a:t>Source: DNL GL</a:t>
            </a:r>
            <a:endParaRPr lang="en-US" sz="800"/>
          </a:p>
        </p:txBody>
      </p:sp>
      <p:sp>
        <p:nvSpPr>
          <p:cNvPr id="9" name="Rounded Rectangle 8"/>
          <p:cNvSpPr/>
          <p:nvPr/>
        </p:nvSpPr>
        <p:spPr>
          <a:xfrm>
            <a:off x="6211570" y="1282065"/>
            <a:ext cx="4989830" cy="1541145"/>
          </a:xfrm>
          <a:prstGeom prst="roundRect">
            <a:avLst/>
          </a:prstGeom>
          <a:noFill/>
          <a:ln w="41275" cmpd="sng">
            <a:solidFill>
              <a:schemeClr val="accent1">
                <a:shade val="50000"/>
              </a:schemeClr>
            </a:solidFill>
            <a:prstDash val="solid"/>
          </a:ln>
        </p:spPr>
        <p:style>
          <a:lnRef idx="2">
            <a:schemeClr val="accent6"/>
          </a:lnRef>
          <a:fillRef idx="1">
            <a:schemeClr val="lt1"/>
          </a:fillRef>
          <a:effectRef idx="0">
            <a:schemeClr val="accent6"/>
          </a:effectRef>
          <a:fontRef idx="minor">
            <a:schemeClr val="dk1"/>
          </a:fontRef>
        </p:style>
        <p:txBody>
          <a:bodyPr rtlCol="0" anchor="ctr"/>
          <a:p>
            <a:pPr algn="ct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2" name="Text Box 1"/>
          <p:cNvSpPr txBox="1"/>
          <p:nvPr/>
        </p:nvSpPr>
        <p:spPr>
          <a:xfrm>
            <a:off x="610870" y="1203960"/>
            <a:ext cx="5483225" cy="922020"/>
          </a:xfrm>
          <a:prstGeom prst="rect">
            <a:avLst/>
          </a:prstGeom>
          <a:noFill/>
        </p:spPr>
        <p:txBody>
          <a:bodyPr wrap="square" rtlCol="0">
            <a:spAutoFit/>
          </a:bodyPr>
          <a:p>
            <a:r>
              <a:rPr lang="en-US"/>
              <a:t>Companies should assess whether tools already in place today will suffice for the MRV regulation and its reporting needs</a:t>
            </a:r>
            <a:endParaRPr lang="en-US"/>
          </a:p>
        </p:txBody>
      </p:sp>
      <p:pic>
        <p:nvPicPr>
          <p:cNvPr id="3" name="Picture 2" descr="jkhgfd4"/>
          <p:cNvPicPr>
            <a:picLocks noChangeAspect="1"/>
          </p:cNvPicPr>
          <p:nvPr/>
        </p:nvPicPr>
        <p:blipFill>
          <a:blip r:embed="rId2"/>
          <a:stretch>
            <a:fillRect/>
          </a:stretch>
        </p:blipFill>
        <p:spPr>
          <a:xfrm>
            <a:off x="6426200" y="987425"/>
            <a:ext cx="5380355" cy="1411605"/>
          </a:xfrm>
          <a:prstGeom prst="rect">
            <a:avLst/>
          </a:prstGeom>
        </p:spPr>
      </p:pic>
      <p:sp>
        <p:nvSpPr>
          <p:cNvPr id="9" name="Isosceles Triangle 8"/>
          <p:cNvSpPr/>
          <p:nvPr/>
        </p:nvSpPr>
        <p:spPr>
          <a:xfrm>
            <a:off x="610870" y="3252470"/>
            <a:ext cx="1950720" cy="2469515"/>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9600" b="1"/>
              <a:t>?</a:t>
            </a:r>
            <a:endParaRPr lang="en-US" sz="9600" b="1"/>
          </a:p>
        </p:txBody>
      </p:sp>
      <p:sp>
        <p:nvSpPr>
          <p:cNvPr id="11" name="Text Box 10"/>
          <p:cNvSpPr txBox="1"/>
          <p:nvPr/>
        </p:nvSpPr>
        <p:spPr>
          <a:xfrm>
            <a:off x="2806700" y="3095625"/>
            <a:ext cx="8869045" cy="2861310"/>
          </a:xfrm>
          <a:prstGeom prst="rect">
            <a:avLst/>
          </a:prstGeom>
          <a:noFill/>
        </p:spPr>
        <p:txBody>
          <a:bodyPr wrap="square" rtlCol="0">
            <a:spAutoFit/>
          </a:bodyPr>
          <a:p>
            <a:pPr marL="285750" indent="-285750">
              <a:buFont typeface="Wingdings" panose="05000000000000000000" charset="0"/>
              <a:buChar char=""/>
            </a:pPr>
            <a:r>
              <a:rPr lang="en-US"/>
              <a:t>Is the system capturing all the required data?</a:t>
            </a:r>
            <a:endParaRPr lang="en-US"/>
          </a:p>
          <a:p>
            <a:pPr marL="285750" indent="-285750">
              <a:buFont typeface="Wingdings" panose="05000000000000000000" charset="0"/>
              <a:buChar char=""/>
            </a:pPr>
            <a:r>
              <a:rPr lang="en-US"/>
              <a:t>Is it also capable of differentiating between EU ports and non-EU ports, while reflecting on the different fuels and emissions at berth, as well as many additional details like anchoring time? </a:t>
            </a:r>
            <a:endParaRPr lang="en-US"/>
          </a:p>
          <a:p>
            <a:pPr marL="285750" indent="-285750">
              <a:buFont typeface="Wingdings" panose="05000000000000000000" charset="0"/>
              <a:buChar char=""/>
            </a:pPr>
            <a:r>
              <a:rPr lang="en-US"/>
              <a:t>Does it allow for repair calls in ports not subject to reporting requirements and so forth?</a:t>
            </a:r>
            <a:endParaRPr lang="en-US"/>
          </a:p>
          <a:p>
            <a:pPr marL="285750" indent="-285750">
              <a:buFont typeface="Wingdings" panose="05000000000000000000" charset="0"/>
              <a:buChar char=""/>
            </a:pPr>
            <a:r>
              <a:rPr lang="en-US"/>
              <a:t>Will I be able to efficiently extract and aggregate all the required data as necessary for the emissions report and corresponding verification?</a:t>
            </a:r>
            <a:endParaRPr lang="en-US"/>
          </a:p>
          <a:p>
            <a:pPr marL="285750" indent="-285750">
              <a:buFont typeface="Wingdings" panose="05000000000000000000" charset="0"/>
              <a:buChar char=""/>
            </a:pPr>
            <a:r>
              <a:rPr lang="en-US"/>
              <a:t>Does it provide secure and accurate data transmission?</a:t>
            </a:r>
            <a:endParaRPr lang="en-US"/>
          </a:p>
          <a:p>
            <a:pPr marL="285750" indent="-285750">
              <a:buFont typeface="Wingdings" panose="05000000000000000000" charset="0"/>
              <a:buChar char=""/>
            </a:pPr>
            <a:r>
              <a:rPr lang="en-US"/>
              <a:t>Is the system sufficiently implemented within the company to ensure a certain data quality which matters for MRV reporting, as data will be made publically available?</a:t>
            </a:r>
            <a:endParaRPr lang="en-US"/>
          </a:p>
        </p:txBody>
      </p:sp>
      <p:sp>
        <p:nvSpPr>
          <p:cNvPr id="13" name="Text Box 12"/>
          <p:cNvSpPr txBox="1"/>
          <p:nvPr/>
        </p:nvSpPr>
        <p:spPr>
          <a:xfrm>
            <a:off x="831850" y="2727325"/>
            <a:ext cx="8488680" cy="368300"/>
          </a:xfrm>
          <a:prstGeom prst="rect">
            <a:avLst/>
          </a:prstGeom>
          <a:noFill/>
        </p:spPr>
        <p:txBody>
          <a:bodyPr wrap="square" rtlCol="0">
            <a:spAutoFit/>
          </a:bodyPr>
          <a:p>
            <a:r>
              <a:rPr lang="en-US"/>
              <a:t>T</a:t>
            </a:r>
            <a:r>
              <a:rPr lang="en-US" b="1"/>
              <a:t>he main subjects that must be examined about the reporting system are the following:</a:t>
            </a:r>
            <a:endParaRPr lang="en-US" b="1"/>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2" name="Text Box 1"/>
          <p:cNvSpPr txBox="1"/>
          <p:nvPr/>
        </p:nvSpPr>
        <p:spPr>
          <a:xfrm>
            <a:off x="736600" y="987425"/>
            <a:ext cx="10941050" cy="922020"/>
          </a:xfrm>
          <a:prstGeom prst="rect">
            <a:avLst/>
          </a:prstGeom>
          <a:noFill/>
        </p:spPr>
        <p:txBody>
          <a:bodyPr wrap="square" rtlCol="0">
            <a:spAutoFit/>
          </a:bodyPr>
          <a:p>
            <a:pPr algn="just"/>
            <a:r>
              <a:rPr lang="en-US"/>
              <a:t>Furthermore companies should take in account that the optimal solution for the reporting system should have the flexibility to collect the data that will be required to fill in the IMO DCS (Data Collection System for fuel oil consumption) commencing in January 2019.</a:t>
            </a:r>
            <a:endParaRPr lang="en-US"/>
          </a:p>
        </p:txBody>
      </p:sp>
      <p:pic>
        <p:nvPicPr>
          <p:cNvPr id="26" name="Picture 2"/>
          <p:cNvPicPr>
            <a:picLocks noChangeAspect="1"/>
          </p:cNvPicPr>
          <p:nvPr/>
        </p:nvPicPr>
        <p:blipFill>
          <a:blip r:embed="rId2"/>
          <a:stretch>
            <a:fillRect/>
          </a:stretch>
        </p:blipFill>
        <p:spPr>
          <a:xfrm>
            <a:off x="5191125" y="1909445"/>
            <a:ext cx="6165850" cy="4324350"/>
          </a:xfrm>
          <a:prstGeom prst="rect">
            <a:avLst/>
          </a:prstGeom>
          <a:noFill/>
          <a:ln w="9525">
            <a:noFill/>
          </a:ln>
        </p:spPr>
      </p:pic>
      <p:sp>
        <p:nvSpPr>
          <p:cNvPr id="3" name="Text Box 2"/>
          <p:cNvSpPr txBox="1"/>
          <p:nvPr/>
        </p:nvSpPr>
        <p:spPr>
          <a:xfrm>
            <a:off x="1282700" y="3009900"/>
            <a:ext cx="2952115" cy="922020"/>
          </a:xfrm>
          <a:prstGeom prst="rect">
            <a:avLst/>
          </a:prstGeom>
          <a:noFill/>
        </p:spPr>
        <p:txBody>
          <a:bodyPr wrap="square" rtlCol="0">
            <a:spAutoFit/>
          </a:bodyPr>
          <a:p>
            <a:r>
              <a:t>Below is shown summarized a condensed comparison of the two schemes</a:t>
            </a:r>
          </a:p>
        </p:txBody>
      </p:sp>
      <p:sp>
        <p:nvSpPr>
          <p:cNvPr id="4" name="Right Arrow 3"/>
          <p:cNvSpPr/>
          <p:nvPr/>
        </p:nvSpPr>
        <p:spPr>
          <a:xfrm>
            <a:off x="1099185" y="2417445"/>
            <a:ext cx="3995420" cy="2172970"/>
          </a:xfrm>
          <a:prstGeom prst="rightArrow">
            <a:avLst>
              <a:gd name="adj1" fmla="val 50000"/>
              <a:gd name="adj2" fmla="val 38489"/>
            </a:avLst>
          </a:prstGeom>
          <a:noFill/>
          <a:ln w="63500" cmpd="sng">
            <a:solidFill>
              <a:schemeClr val="accent1">
                <a:shade val="50000"/>
              </a:schemeClr>
            </a:solidFill>
            <a:prstDash val="solid"/>
          </a:ln>
        </p:spPr>
        <p:style>
          <a:lnRef idx="2">
            <a:schemeClr val="accent6"/>
          </a:lnRef>
          <a:fillRef idx="1">
            <a:schemeClr val="lt1"/>
          </a:fillRef>
          <a:effectRef idx="0">
            <a:schemeClr val="accent6"/>
          </a:effectRef>
          <a:fontRef idx="minor">
            <a:schemeClr val="dk1"/>
          </a:fontRef>
        </p:style>
        <p:txBody>
          <a:bodyPr rtlCol="0" anchor="ctr"/>
          <a:p>
            <a:pPr algn="ctr"/>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730885" y="1141095"/>
            <a:ext cx="10922000" cy="922020"/>
          </a:xfrm>
          <a:prstGeom prst="rect">
            <a:avLst/>
          </a:prstGeom>
          <a:noFill/>
        </p:spPr>
        <p:txBody>
          <a:bodyPr wrap="square" rtlCol="0">
            <a:spAutoFit/>
          </a:bodyPr>
          <a:p>
            <a:pPr algn="just"/>
            <a:r>
              <a:rPr lang="en-US"/>
              <a:t>Once assessed and decided, companies will need to establish management procedures to ensure the successful implementation of their monitoring systems and their proper usage by the personnel on board their vessel and on shore.</a:t>
            </a:r>
            <a:endParaRPr lang="en-US"/>
          </a:p>
        </p:txBody>
      </p:sp>
      <p:sp>
        <p:nvSpPr>
          <p:cNvPr id="7" name="Text Box 6"/>
          <p:cNvSpPr txBox="1"/>
          <p:nvPr/>
        </p:nvSpPr>
        <p:spPr>
          <a:xfrm>
            <a:off x="730885" y="2372360"/>
            <a:ext cx="10817860" cy="645160"/>
          </a:xfrm>
          <a:prstGeom prst="rect">
            <a:avLst/>
          </a:prstGeom>
          <a:noFill/>
        </p:spPr>
        <p:txBody>
          <a:bodyPr wrap="square" rtlCol="0">
            <a:spAutoFit/>
          </a:bodyPr>
          <a:p>
            <a:pPr algn="just"/>
            <a:r>
              <a:rPr lang="el-GR" altLang="en-US"/>
              <a:t>Companies should also set up systems and mechanisms for verifying data and exported results before submitting the report.</a:t>
            </a:r>
            <a:endParaRPr lang="el-GR" altLang="en-US"/>
          </a:p>
        </p:txBody>
      </p:sp>
      <p:sp>
        <p:nvSpPr>
          <p:cNvPr id="2" name="Text Box 1"/>
          <p:cNvSpPr txBox="1"/>
          <p:nvPr/>
        </p:nvSpPr>
        <p:spPr>
          <a:xfrm>
            <a:off x="730885" y="3534410"/>
            <a:ext cx="10923270" cy="2306955"/>
          </a:xfrm>
          <a:prstGeom prst="rect">
            <a:avLst/>
          </a:prstGeom>
          <a:noFill/>
        </p:spPr>
        <p:txBody>
          <a:bodyPr wrap="square" rtlCol="0">
            <a:spAutoFit/>
          </a:bodyPr>
          <a:p>
            <a:pPr algn="just"/>
            <a:r>
              <a:rPr lang="en-US" altLang="en-GB"/>
              <a:t>Finally, companies shall:</a:t>
            </a:r>
            <a:endParaRPr lang="en-US" altLang="en-GB"/>
          </a:p>
          <a:p>
            <a:pPr marL="285750" indent="-285750" algn="just">
              <a:buFont typeface="Wingdings" panose="05000000000000000000" charset="0"/>
              <a:buChar char="q"/>
            </a:pPr>
            <a:r>
              <a:t>By 30 April of each year MRV companies submit to the Commission through THETIS MRV a satisfactorily verified Emissions report for each of the ships having performed EEA related maritime transport in the previous reporting period.</a:t>
            </a:r>
          </a:p>
          <a:p>
            <a:pPr marL="285750" indent="-285750" algn="just">
              <a:buFont typeface="Wingdings" panose="05000000000000000000" charset="0"/>
              <a:buChar char="q"/>
            </a:pPr>
            <a:r>
              <a:t>From 2019, by 30 June of each year MRV companies ensure that, all their ships having performed activities in the precedent reporting period and visiting EEA ports, carry on board a document of compliance issued by THETIS MRV. </a:t>
            </a:r>
          </a:p>
          <a:p>
            <a:pPr indent="0" algn="just">
              <a:buFont typeface="Wingdings" panose="05000000000000000000" charset="0"/>
              <a:buNone/>
            </a:pPr>
            <a:r>
              <a:t>      This obligation might be subject to inspections by Member States' authorities.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7" name="Rounded Rectangle 6"/>
          <p:cNvSpPr/>
          <p:nvPr/>
        </p:nvSpPr>
        <p:spPr>
          <a:xfrm>
            <a:off x="4839335" y="600075"/>
            <a:ext cx="3270250" cy="678815"/>
          </a:xfrm>
          <a:prstGeom prst="roundRect">
            <a:avLst/>
          </a:prstGeom>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l-GR" b="1">
                <a:sym typeface="+mn-ea"/>
              </a:rPr>
              <a:t>The EU's approach</a:t>
            </a:r>
            <a:endParaRPr lang="en-US"/>
          </a:p>
        </p:txBody>
      </p:sp>
      <p:sp>
        <p:nvSpPr>
          <p:cNvPr id="9" name="Rounded Rectangle 8"/>
          <p:cNvSpPr/>
          <p:nvPr/>
        </p:nvSpPr>
        <p:spPr>
          <a:xfrm>
            <a:off x="833120" y="2127885"/>
            <a:ext cx="4439285" cy="19119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a:sym typeface="+mn-ea"/>
              </a:rPr>
              <a:t>A robust MRV system is the foundation for implementation of any measure reducing GHG emissions of ships at EU or global level and facilitates results based monitoring of progress. Therefore, its implementation is useful, even without an MBM in place.</a:t>
            </a:r>
            <a:endParaRPr lang="en-US"/>
          </a:p>
        </p:txBody>
      </p:sp>
      <p:sp>
        <p:nvSpPr>
          <p:cNvPr id="11" name="Rounded Rectangle 10"/>
          <p:cNvSpPr/>
          <p:nvPr/>
        </p:nvSpPr>
        <p:spPr>
          <a:xfrm>
            <a:off x="7473950" y="2127885"/>
            <a:ext cx="4439285" cy="19119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a:sym typeface="+mn-ea"/>
              </a:rPr>
              <a:t>Lack of awareness about costs, benefits and return on investment regarding already available technologies seem to hinder the introduction of such technologies on a larger scale.</a:t>
            </a:r>
            <a:endParaRPr lang="en-US"/>
          </a:p>
        </p:txBody>
      </p:sp>
      <p:sp>
        <p:nvSpPr>
          <p:cNvPr id="12" name="Rounded Rectangle 11"/>
          <p:cNvSpPr/>
          <p:nvPr/>
        </p:nvSpPr>
        <p:spPr>
          <a:xfrm>
            <a:off x="1731645" y="4363085"/>
            <a:ext cx="9485630" cy="17138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just" fontAlgn="auto">
              <a:spcBef>
                <a:spcPts val="300"/>
              </a:spcBef>
              <a:spcAft>
                <a:spcPts val="0"/>
              </a:spcAft>
            </a:pPr>
            <a:r>
              <a:rPr>
                <a:sym typeface="+mn-ea"/>
              </a:rPr>
              <a:t>According to the results of the Impact Assessment, the implementation of MRV provides environmental and economic benefits</a:t>
            </a:r>
            <a:endParaRPr>
              <a:sym typeface="+mn-ea"/>
            </a:endParaRPr>
          </a:p>
          <a:p>
            <a:pPr marL="285750" indent="-285750" algn="just" fontAlgn="auto">
              <a:spcBef>
                <a:spcPts val="300"/>
              </a:spcBef>
              <a:spcAft>
                <a:spcPts val="0"/>
              </a:spcAft>
              <a:buFont typeface="Wingdings" panose="05000000000000000000" charset="0"/>
              <a:buChar char=""/>
            </a:pPr>
            <a:r>
              <a:rPr>
                <a:sym typeface="+mn-ea"/>
              </a:rPr>
              <a:t>up to 2% reductions in annual GHG emissions </a:t>
            </a:r>
            <a:endParaRPr>
              <a:sym typeface="+mn-ea"/>
            </a:endParaRPr>
          </a:p>
          <a:p>
            <a:pPr marL="285750" indent="-285750" algn="just" fontAlgn="auto">
              <a:spcBef>
                <a:spcPts val="300"/>
              </a:spcBef>
              <a:spcAft>
                <a:spcPts val="0"/>
              </a:spcAft>
              <a:buFont typeface="Wingdings" panose="05000000000000000000" charset="0"/>
              <a:buChar char=""/>
            </a:pPr>
            <a:r>
              <a:rPr>
                <a:sym typeface="+mn-ea"/>
              </a:rPr>
              <a:t>up to € 1.2 billion annual net savings for the sector in 2030 due to reduced fuel bills. </a:t>
            </a:r>
            <a:endParaRPr>
              <a:sym typeface="+mn-ea"/>
            </a:endParaRPr>
          </a:p>
          <a:p>
            <a:pPr algn="just" fontAlgn="auto">
              <a:spcBef>
                <a:spcPts val="300"/>
              </a:spcBef>
              <a:spcAft>
                <a:spcPts val="0"/>
              </a:spcAft>
            </a:pPr>
            <a:r>
              <a:rPr>
                <a:sym typeface="+mn-ea"/>
              </a:rPr>
              <a:t>The predicted fuel cost savings are expected to outweigh the costs for monitoring and reporting. </a:t>
            </a:r>
            <a:endParaRPr lang="en-US"/>
          </a:p>
        </p:txBody>
      </p:sp>
      <p:sp>
        <p:nvSpPr>
          <p:cNvPr id="13" name="Down Arrow 12"/>
          <p:cNvSpPr/>
          <p:nvPr/>
        </p:nvSpPr>
        <p:spPr>
          <a:xfrm>
            <a:off x="3488690" y="1354455"/>
            <a:ext cx="981710" cy="5118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4" name="Down Arrow 13"/>
          <p:cNvSpPr/>
          <p:nvPr/>
        </p:nvSpPr>
        <p:spPr>
          <a:xfrm>
            <a:off x="7888605" y="1447800"/>
            <a:ext cx="981710" cy="5118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5" name="Down Arrow 14"/>
          <p:cNvSpPr/>
          <p:nvPr/>
        </p:nvSpPr>
        <p:spPr>
          <a:xfrm>
            <a:off x="5983605" y="1616075"/>
            <a:ext cx="981710" cy="24244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1207770" y="600075"/>
            <a:ext cx="9732010" cy="594995"/>
          </a:xfrm>
        </p:spPr>
        <p:txBody>
          <a:bodyPr>
            <a:normAutofit/>
          </a:bodyPr>
          <a:p>
            <a:pPr algn="ctr" fontAlgn="auto"/>
            <a:r>
              <a:rPr lang="en-US" altLang="el-GR" sz="2500" b="1">
                <a:sym typeface="+mn-ea"/>
              </a:rPr>
              <a:t>REFERENCES</a:t>
            </a:r>
            <a:endParaRPr lang="en-US" altLang="el-GR" sz="2500" b="1">
              <a:sym typeface="+mn-ea"/>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3" name="Text Box 2"/>
          <p:cNvSpPr txBox="1"/>
          <p:nvPr/>
        </p:nvSpPr>
        <p:spPr>
          <a:xfrm>
            <a:off x="566420" y="1195070"/>
            <a:ext cx="5321935" cy="4661535"/>
          </a:xfrm>
          <a:prstGeom prst="rect">
            <a:avLst/>
          </a:prstGeom>
          <a:noFill/>
        </p:spPr>
        <p:txBody>
          <a:bodyPr wrap="square" rtlCol="0">
            <a:spAutoFit/>
          </a:bodyPr>
          <a:p>
            <a:pPr algn="just"/>
            <a:r>
              <a:rPr lang="en-US" sz="1100"/>
              <a:t>1.“Emissions from international shipping”, by V. Eyring, H. W. Ko¨hler, J. van Aardenne, and A. Lauer- Publ. JOURNAL OF GEOPHYSICAL RESEARCH, VOL. 110, D17305, doi:10.1029/2004JD005619, 2005</a:t>
            </a:r>
            <a:endParaRPr lang="en-US" sz="1100"/>
          </a:p>
          <a:p>
            <a:pPr algn="just"/>
            <a:r>
              <a:rPr lang="en-US" sz="1100"/>
              <a:t>2.“Specific evaluation of emissions from shipping including assessment for the establishment of possible new emission control areas in European Seas”, by Paul Campling and Liliane Janssen (VITO), Kris Vanherle (TML) , Janusz Cofala, Chris Heyes, and Robert Sander (IIASA), sectoral study undertaken in connection with the Service Contract on Monitoring and Assessment of Sectorial Implementation Actions (ENV.C3/SER/2011/0009) of DG Environment of the European Commission, March 2013 </a:t>
            </a:r>
            <a:endParaRPr lang="en-US" sz="1100"/>
          </a:p>
          <a:p>
            <a:pPr algn="just"/>
            <a:r>
              <a:rPr lang="en-US" sz="1100"/>
              <a:t>3.IMO official site “http://www.imo.org”</a:t>
            </a:r>
            <a:endParaRPr lang="en-US" sz="1100"/>
          </a:p>
          <a:p>
            <a:pPr algn="just"/>
            <a:r>
              <a:rPr lang="en-US" sz="1100"/>
              <a:t>4.The Regulation (EU) 2015/757 of the European Parliament and of the Council of 29 April 2015 on the monitoring, reporting and verification of carbon dioxide emissions from maritime transport, and amending Directive 2009/16/EC</a:t>
            </a:r>
            <a:endParaRPr lang="en-US" sz="1100"/>
          </a:p>
          <a:p>
            <a:pPr algn="just"/>
            <a:r>
              <a:rPr lang="en-US" sz="1100"/>
              <a:t>5. Commission Implementing Regulation (EU) 2016/1927 of 4 November 2016 on templates for monitoring plans, emissions reports and documents of compliance pursuant to Regulation (EU) 2015/757 of the European Parliament and of the Council on monitoring, reporting and verification of carbon dioxide emissions from maritime transport, lays down templates and technical rules for the submission of monitoring plans, emissions reports and documents of compliance pursuant to Regulation (EU) 2015/757</a:t>
            </a:r>
            <a:endParaRPr lang="en-US" sz="1100"/>
          </a:p>
          <a:p>
            <a:pPr algn="just"/>
            <a:r>
              <a:rPr lang="en-US" sz="1100"/>
              <a:t>6.COMMISSION DELEGATED REGULATION (EU) 2016/2071 of 22 September 2016 amending Regulation (EU) 2015/757 of the European Parliament and of the Council as regards the methods for monitoring carbon dioxide emissions and the rules for monitoring other relevant information </a:t>
            </a:r>
            <a:endParaRPr lang="en-US" sz="1100"/>
          </a:p>
          <a:p>
            <a:pPr algn="just"/>
            <a:r>
              <a:rPr lang="en-US" sz="1100">
                <a:sym typeface="+mn-ea"/>
              </a:rPr>
              <a:t>7.“Guidance/Best practices document on monitoring and reporting of fuel consumption, CO2 emissions and other relevant parameters pursuant to Regulation 2015/757 on monitoring, reporting and verification emissions from maritime transport”, European Comission, https://ec.europa.eu/clima/policies/transport/shipping_en#tab-0-1</a:t>
            </a:r>
            <a:endParaRPr lang="en-US" sz="1100"/>
          </a:p>
        </p:txBody>
      </p:sp>
      <p:sp>
        <p:nvSpPr>
          <p:cNvPr id="7" name="Text Box 6"/>
          <p:cNvSpPr txBox="1"/>
          <p:nvPr/>
        </p:nvSpPr>
        <p:spPr>
          <a:xfrm>
            <a:off x="6059170" y="1195070"/>
            <a:ext cx="5530850" cy="4831080"/>
          </a:xfrm>
          <a:prstGeom prst="rect">
            <a:avLst/>
          </a:prstGeom>
          <a:noFill/>
        </p:spPr>
        <p:txBody>
          <a:bodyPr wrap="square" rtlCol="0">
            <a:spAutoFit/>
          </a:bodyPr>
          <a:p>
            <a:r>
              <a:rPr lang="en-US" sz="1100"/>
              <a:t>8.“ Maritime transport greenhouse gas data collection and management / MRV Procedures” by Cathrine Sachweh, Julia Larkin, Rob Winkel, Jasper Deman (Ecofys) Bryan McEwen (SNC Lavalin) Chris Peddie-Burch, Grant Turtle, Kevin Williams (SFW), 11-12-2014</a:t>
            </a:r>
            <a:endParaRPr lang="en-US" sz="1100"/>
          </a:p>
          <a:p>
            <a:r>
              <a:rPr lang="en-US" sz="1100"/>
              <a:t>9.“GHG emission reduction potential of EU-related maritime transport and on its impacts”, by Haakon Lindstad (MARINTEK),  Ruud Verbeek (TNO), Merle Blok (TNO), Stephan van Zyl (TNO), Andreas Hübscher (ISL), Holger Kramer (ISL), Joko Purwanto (TML), Olga Ivanova (TNO), Hettie Boonman (TNO)/ TNO report 2014</a:t>
            </a:r>
            <a:endParaRPr lang="en-US" sz="1100"/>
          </a:p>
          <a:p>
            <a:r>
              <a:rPr lang="en-US" sz="1100"/>
              <a:t>10.“Your options for emissions compliance/ Guidance for shipowners and operators on the Annex VI SOx and NOx regulations”, Lloyd’s Register Marine, April 2015</a:t>
            </a:r>
            <a:endParaRPr lang="en-US" sz="1100"/>
          </a:p>
          <a:p>
            <a:r>
              <a:rPr lang="en-US" sz="1100"/>
              <a:t>11.“7 Ways For Ships To Meet MARPOL NOx Tier III Regulation”by Taufiq Chougle,published in Marine Technology, republished at https://www.marineinsight.com/tech/different-ways-meet-nox-tier-iii-standards/amp/ </a:t>
            </a:r>
            <a:endParaRPr lang="en-US" sz="1100"/>
          </a:p>
          <a:p>
            <a:r>
              <a:rPr lang="en-US" sz="1100"/>
              <a:t>12.“IMO Data Collection System: What you need to know “, by DROMON, Circular, 21 November 2017</a:t>
            </a:r>
            <a:endParaRPr lang="en-US" sz="1100"/>
          </a:p>
          <a:p>
            <a:r>
              <a:rPr lang="en-US" sz="1100"/>
              <a:t>13.“Frequently Asked Questions (FAQ) / IMO Data Collection System“, by DROMON, Technical Publication , November 2017 </a:t>
            </a:r>
            <a:endParaRPr lang="en-US" sz="1100"/>
          </a:p>
          <a:p>
            <a:r>
              <a:rPr lang="en-US" sz="1100"/>
              <a:t>14. “2016 Global Maritime Trade Lane Emissions Factors” by Clean Cargo Working Group (CCWG), August 2017  </a:t>
            </a:r>
            <a:endParaRPr lang="en-US" sz="1100"/>
          </a:p>
          <a:p>
            <a:r>
              <a:rPr lang="en-US" sz="1100"/>
              <a:t>15.“Non-dispersive infra-red (NDIR) measurement of carbon dioxide at 4.2μm in a compact and optically efficient sensor” by Jane Hodgkinsona, Richard Smithb, Wah On Hob, John R Saffellb and Ralph P Tatama </a:t>
            </a:r>
            <a:endParaRPr lang="en-US" sz="1100"/>
          </a:p>
          <a:p>
            <a:r>
              <a:rPr lang="en-US" sz="1100"/>
              <a:t>16.“A NOx and SO2 gas analyzer using deep-UV and violet light-emitting diodes for continuous emissions monitoring systems” by Ryoichi Higashi, Yu Taniguchi, Kozo Akao, Kazuhiro Koizumi, Noritomo Hirayama and Yoshiaki Nakanob </a:t>
            </a:r>
            <a:endParaRPr lang="en-US" sz="1100"/>
          </a:p>
          <a:p>
            <a:r>
              <a:rPr lang="en-US" sz="1100"/>
              <a:t>17.“Continuous Emission Monitoring for Marine”, by ABB, Data sheet </a:t>
            </a:r>
            <a:endParaRPr lang="en-US" sz="1100"/>
          </a:p>
          <a:p>
            <a:r>
              <a:rPr lang="en-US" sz="1100"/>
              <a:t>18.“GAA630-M -Advanced emission monitoring system for marine applications”, by ABB, Brochure </a:t>
            </a:r>
            <a:endParaRPr lang="en-US" sz="1100"/>
          </a:p>
          <a:p>
            <a:r>
              <a:rPr lang="en-US" sz="1100"/>
              <a:t>19.EU MRV REGULATION”, by DNL-GL, Brochure, April 2017</a:t>
            </a:r>
            <a:endParaRPr lang="en-US" sz="1100"/>
          </a:p>
        </p:txBody>
      </p:sp>
      <p:sp>
        <p:nvSpPr>
          <p:cNvPr id="8" name="Rectangle 7"/>
          <p:cNvSpPr/>
          <p:nvPr/>
        </p:nvSpPr>
        <p:spPr>
          <a:xfrm>
            <a:off x="566420" y="1195070"/>
            <a:ext cx="5401310" cy="4789805"/>
          </a:xfrm>
          <a:prstGeom prst="rect">
            <a:avLst/>
          </a:prstGeom>
          <a:noFill/>
          <a:ln w="28575" cmpd="sng">
            <a:solidFill>
              <a:schemeClr val="accent1">
                <a:shade val="50000"/>
              </a:schemeClr>
            </a:solidFill>
            <a:prstDash val="solid"/>
          </a:ln>
        </p:spPr>
        <p:style>
          <a:lnRef idx="2">
            <a:schemeClr val="accent6"/>
          </a:lnRef>
          <a:fillRef idx="1">
            <a:schemeClr val="lt1"/>
          </a:fillRef>
          <a:effectRef idx="0">
            <a:schemeClr val="accent6"/>
          </a:effectRef>
          <a:fontRef idx="minor">
            <a:schemeClr val="dk1"/>
          </a:fontRef>
        </p:style>
        <p:txBody>
          <a:bodyPr rtlCol="0" anchor="ctr"/>
          <a:p>
            <a:pPr algn="ctr"/>
            <a:endParaRPr lang="en-US"/>
          </a:p>
        </p:txBody>
      </p:sp>
      <p:sp>
        <p:nvSpPr>
          <p:cNvPr id="9" name="Rectangle 8"/>
          <p:cNvSpPr/>
          <p:nvPr/>
        </p:nvSpPr>
        <p:spPr>
          <a:xfrm>
            <a:off x="6059170" y="1195070"/>
            <a:ext cx="5530215" cy="4789805"/>
          </a:xfrm>
          <a:prstGeom prst="rect">
            <a:avLst/>
          </a:prstGeom>
          <a:noFill/>
          <a:ln w="28575" cmpd="sng">
            <a:solidFill>
              <a:schemeClr val="accent1">
                <a:shade val="50000"/>
              </a:schemeClr>
            </a:solidFill>
            <a:prstDash val="solid"/>
          </a:ln>
        </p:spPr>
        <p:style>
          <a:lnRef idx="2">
            <a:schemeClr val="accent6"/>
          </a:lnRef>
          <a:fillRef idx="1">
            <a:schemeClr val="lt1"/>
          </a:fillRef>
          <a:effectRef idx="0">
            <a:schemeClr val="accent6"/>
          </a:effectRef>
          <a:fontRef idx="minor">
            <a:schemeClr val="dk1"/>
          </a:fontRef>
        </p:style>
        <p:txBody>
          <a:bodyPr rtlCol="0" anchor="ctr"/>
          <a:p>
            <a:pPr algn="ctr"/>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pic>
        <p:nvPicPr>
          <p:cNvPr id="11" name="Picture 10" descr="death-by-powerpoint"/>
          <p:cNvPicPr>
            <a:picLocks noChangeAspect="1"/>
          </p:cNvPicPr>
          <p:nvPr/>
        </p:nvPicPr>
        <p:blipFill>
          <a:blip r:embed="rId2"/>
          <a:stretch>
            <a:fillRect/>
          </a:stretch>
        </p:blipFill>
        <p:spPr>
          <a:xfrm>
            <a:off x="2207260" y="937260"/>
            <a:ext cx="7626350" cy="488696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7" name="Text Box 6"/>
          <p:cNvSpPr txBox="1"/>
          <p:nvPr/>
        </p:nvSpPr>
        <p:spPr>
          <a:xfrm>
            <a:off x="1275715" y="4820920"/>
            <a:ext cx="9783445" cy="1198880"/>
          </a:xfrm>
          <a:prstGeom prst="rect">
            <a:avLst/>
          </a:prstGeom>
          <a:noFill/>
        </p:spPr>
        <p:txBody>
          <a:bodyPr wrap="square" rtlCol="0">
            <a:spAutoFit/>
            <a:scene3d>
              <a:camera prst="orthographicFront"/>
              <a:lightRig rig="threePt" dir="t"/>
            </a:scene3d>
          </a:bodyPr>
          <a:p>
            <a:pPr algn="ctr"/>
            <a:r>
              <a:rPr lang="en-US" altLang="el-GR" sz="7200" b="1">
                <a:blipFill>
                  <a:blip r:embed="rId2"/>
                </a:blipFill>
                <a:effectLst>
                  <a:outerShdw blurRad="38100" dist="25400" dir="5400000" algn="ctr" rotWithShape="0">
                    <a:srgbClr val="6E747A">
                      <a:alpha val="43000"/>
                    </a:srgbClr>
                  </a:outerShdw>
                </a:effectLst>
              </a:rPr>
              <a:t>THANK YOU</a:t>
            </a:r>
            <a:endParaRPr lang="en-US" altLang="el-GR" sz="7200" b="1">
              <a:blipFill>
                <a:blip r:embed="rId2"/>
              </a:blipFill>
              <a:effectLst>
                <a:outerShdw blurRad="38100" dist="25400" dir="5400000" algn="ctr" rotWithShape="0">
                  <a:srgbClr val="6E747A">
                    <a:alpha val="43000"/>
                  </a:srgbClr>
                </a:outerShdw>
              </a:effectLst>
            </a:endParaRPr>
          </a:p>
        </p:txBody>
      </p:sp>
      <p:pic>
        <p:nvPicPr>
          <p:cNvPr id="2" name="Picture 1" descr="tanker"/>
          <p:cNvPicPr>
            <a:picLocks noChangeAspect="1"/>
          </p:cNvPicPr>
          <p:nvPr/>
        </p:nvPicPr>
        <p:blipFill>
          <a:blip r:embed="rId3"/>
          <a:stretch>
            <a:fillRect/>
          </a:stretch>
        </p:blipFill>
        <p:spPr>
          <a:xfrm>
            <a:off x="3589655" y="1566545"/>
            <a:ext cx="4968240" cy="3101975"/>
          </a:xfrm>
          <a:prstGeom prst="rect">
            <a:avLst/>
          </a:prstGeom>
        </p:spPr>
      </p:pic>
      <p:sp>
        <p:nvSpPr>
          <p:cNvPr id="3" name="Cloud 2"/>
          <p:cNvSpPr/>
          <p:nvPr/>
        </p:nvSpPr>
        <p:spPr>
          <a:xfrm rot="13560000">
            <a:off x="6908165" y="1537335"/>
            <a:ext cx="329565" cy="247015"/>
          </a:xfrm>
          <a:prstGeom prst="cloud">
            <a:avLst/>
          </a:prstGeom>
        </p:spPr>
        <p:style>
          <a:lnRef idx="1">
            <a:schemeClr val="accent6"/>
          </a:lnRef>
          <a:fillRef idx="2">
            <a:schemeClr val="accent6"/>
          </a:fillRef>
          <a:effectRef idx="1">
            <a:schemeClr val="accent6"/>
          </a:effectRef>
          <a:fontRef idx="minor">
            <a:schemeClr val="dk1"/>
          </a:fontRef>
        </p:style>
        <p:txBody>
          <a:bodyPr rtlCol="0" anchor="ctr"/>
          <a:p>
            <a:pPr algn="ctr"/>
            <a:endParaRPr lang="en-GB" altLang="en-US"/>
          </a:p>
        </p:txBody>
      </p:sp>
      <p:sp>
        <p:nvSpPr>
          <p:cNvPr id="4" name="Cloud 3"/>
          <p:cNvSpPr/>
          <p:nvPr/>
        </p:nvSpPr>
        <p:spPr>
          <a:xfrm rot="19860000">
            <a:off x="6830695" y="1082040"/>
            <a:ext cx="484505" cy="362585"/>
          </a:xfrm>
          <a:prstGeom prst="cloud">
            <a:avLst/>
          </a:prstGeom>
        </p:spPr>
        <p:style>
          <a:lnRef idx="1">
            <a:schemeClr val="accent6"/>
          </a:lnRef>
          <a:fillRef idx="2">
            <a:schemeClr val="accent6"/>
          </a:fillRef>
          <a:effectRef idx="1">
            <a:schemeClr val="accent6"/>
          </a:effectRef>
          <a:fontRef idx="minor">
            <a:schemeClr val="dk1"/>
          </a:fontRef>
        </p:style>
        <p:txBody>
          <a:bodyPr rtlCol="0" anchor="ctr"/>
          <a:p>
            <a:pPr algn="ctr"/>
            <a:endParaRPr lang="en-GB" altLang="en-US"/>
          </a:p>
        </p:txBody>
      </p:sp>
      <p:sp>
        <p:nvSpPr>
          <p:cNvPr id="8" name="Cloud 7"/>
          <p:cNvSpPr/>
          <p:nvPr/>
        </p:nvSpPr>
        <p:spPr>
          <a:xfrm rot="19680000">
            <a:off x="7612380" y="1428115"/>
            <a:ext cx="294640" cy="266700"/>
          </a:xfrm>
          <a:prstGeom prst="cloud">
            <a:avLst/>
          </a:prstGeom>
        </p:spPr>
        <p:style>
          <a:lnRef idx="1">
            <a:schemeClr val="accent6"/>
          </a:lnRef>
          <a:fillRef idx="2">
            <a:schemeClr val="accent6"/>
          </a:fillRef>
          <a:effectRef idx="1">
            <a:schemeClr val="accent6"/>
          </a:effectRef>
          <a:fontRef idx="minor">
            <a:schemeClr val="dk1"/>
          </a:fontRef>
        </p:style>
        <p:txBody>
          <a:bodyPr rtlCol="0" anchor="ctr"/>
          <a:p>
            <a:pPr algn="ctr"/>
            <a:endParaRPr lang="en-GB" altLang="en-US"/>
          </a:p>
        </p:txBody>
      </p:sp>
      <p:sp>
        <p:nvSpPr>
          <p:cNvPr id="9" name="Cloud 8"/>
          <p:cNvSpPr/>
          <p:nvPr/>
        </p:nvSpPr>
        <p:spPr>
          <a:xfrm rot="19680000">
            <a:off x="7269480" y="1637030"/>
            <a:ext cx="328930" cy="219075"/>
          </a:xfrm>
          <a:prstGeom prst="cloud">
            <a:avLst/>
          </a:prstGeom>
        </p:spPr>
        <p:style>
          <a:lnRef idx="1">
            <a:schemeClr val="accent6"/>
          </a:lnRef>
          <a:fillRef idx="2">
            <a:schemeClr val="accent6"/>
          </a:fillRef>
          <a:effectRef idx="1">
            <a:schemeClr val="accent6"/>
          </a:effectRef>
          <a:fontRef idx="minor">
            <a:schemeClr val="dk1"/>
          </a:fontRef>
        </p:style>
        <p:txBody>
          <a:bodyPr rtlCol="0" anchor="ctr"/>
          <a:p>
            <a:pPr algn="ctr"/>
            <a:endParaRPr lang="en-GB" altLang="en-US"/>
          </a:p>
        </p:txBody>
      </p:sp>
      <p:sp>
        <p:nvSpPr>
          <p:cNvPr id="11" name="Cloud 10"/>
          <p:cNvSpPr/>
          <p:nvPr/>
        </p:nvSpPr>
        <p:spPr>
          <a:xfrm rot="20160000">
            <a:off x="7322820" y="763270"/>
            <a:ext cx="534670" cy="344805"/>
          </a:xfrm>
          <a:prstGeom prst="cloud">
            <a:avLst/>
          </a:prstGeom>
        </p:spPr>
        <p:style>
          <a:lnRef idx="1">
            <a:schemeClr val="accent6"/>
          </a:lnRef>
          <a:fillRef idx="2">
            <a:schemeClr val="accent6"/>
          </a:fillRef>
          <a:effectRef idx="1">
            <a:schemeClr val="accent6"/>
          </a:effectRef>
          <a:fontRef idx="minor">
            <a:schemeClr val="dk1"/>
          </a:fontRef>
        </p:style>
        <p:txBody>
          <a:bodyPr rtlCol="0" anchor="ctr"/>
          <a:p>
            <a:pPr algn="ctr"/>
            <a:endParaRPr lang="en-GB" altLang="en-US"/>
          </a:p>
        </p:txBody>
      </p:sp>
      <p:sp>
        <p:nvSpPr>
          <p:cNvPr id="12" name="Cloud 11"/>
          <p:cNvSpPr/>
          <p:nvPr/>
        </p:nvSpPr>
        <p:spPr>
          <a:xfrm rot="20880000">
            <a:off x="7995920" y="1152525"/>
            <a:ext cx="520700" cy="448945"/>
          </a:xfrm>
          <a:prstGeom prst="cloud">
            <a:avLst/>
          </a:prstGeom>
        </p:spPr>
        <p:style>
          <a:lnRef idx="1">
            <a:schemeClr val="accent6"/>
          </a:lnRef>
          <a:fillRef idx="2">
            <a:schemeClr val="accent6"/>
          </a:fillRef>
          <a:effectRef idx="1">
            <a:schemeClr val="accent6"/>
          </a:effectRef>
          <a:fontRef idx="minor">
            <a:schemeClr val="dk1"/>
          </a:fontRef>
        </p:style>
        <p:txBody>
          <a:bodyPr rtlCol="0" anchor="ctr"/>
          <a:p>
            <a:pPr algn="ctr"/>
            <a:endParaRPr lang="en-GB" altLang="en-US"/>
          </a:p>
        </p:txBody>
      </p:sp>
      <p:sp>
        <p:nvSpPr>
          <p:cNvPr id="13" name="Text Box 12"/>
          <p:cNvSpPr txBox="1"/>
          <p:nvPr/>
        </p:nvSpPr>
        <p:spPr>
          <a:xfrm>
            <a:off x="7761605" y="2042795"/>
            <a:ext cx="2946400" cy="337185"/>
          </a:xfrm>
          <a:prstGeom prst="rect">
            <a:avLst/>
          </a:prstGeom>
          <a:noFill/>
        </p:spPr>
        <p:txBody>
          <a:bodyPr wrap="square" rtlCol="0">
            <a:spAutoFit/>
          </a:bodyPr>
          <a:p>
            <a:r>
              <a:rPr lang="el-GR" altLang="en-GB" sz="800">
                <a:ln w="10160">
                  <a:solidFill>
                    <a:schemeClr val="accent5"/>
                  </a:solidFill>
                  <a:prstDash val="solid"/>
                </a:ln>
                <a:solidFill>
                  <a:schemeClr val="bg1"/>
                </a:solidFill>
                <a:effectLst>
                  <a:outerShdw blurRad="38100" dist="22860" dir="5400000" algn="tl" rotWithShape="0">
                    <a:srgbClr val="000000">
                      <a:alpha val="30000"/>
                    </a:srgbClr>
                  </a:outerShdw>
                </a:effectLst>
              </a:rPr>
              <a:t>10011110</a:t>
            </a:r>
            <a:r>
              <a:rPr lang="el-GR" altLang="en-GB" sz="1000">
                <a:ln w="10160">
                  <a:solidFill>
                    <a:schemeClr val="accent5"/>
                  </a:solidFill>
                  <a:prstDash val="solid"/>
                </a:ln>
                <a:solidFill>
                  <a:schemeClr val="bg1"/>
                </a:solidFill>
                <a:effectLst>
                  <a:outerShdw blurRad="38100" dist="22860" dir="5400000" algn="tl" rotWithShape="0">
                    <a:srgbClr val="000000">
                      <a:alpha val="30000"/>
                    </a:srgbClr>
                  </a:outerShdw>
                </a:effectLst>
                <a:sym typeface="+mn-ea"/>
              </a:rPr>
              <a:t>01001000</a:t>
            </a:r>
            <a:r>
              <a:rPr lang="el-GR" altLang="en-GB" sz="1200">
                <a:ln w="10160">
                  <a:solidFill>
                    <a:schemeClr val="accent5"/>
                  </a:solidFill>
                  <a:prstDash val="solid"/>
                </a:ln>
                <a:solidFill>
                  <a:schemeClr val="bg1"/>
                </a:solidFill>
                <a:effectLst>
                  <a:outerShdw blurRad="38100" dist="22860" dir="5400000" algn="tl" rotWithShape="0">
                    <a:srgbClr val="000000">
                      <a:alpha val="30000"/>
                    </a:srgbClr>
                  </a:outerShdw>
                </a:effectLst>
              </a:rPr>
              <a:t>0110010010</a:t>
            </a:r>
            <a:r>
              <a:rPr lang="el-GR" altLang="en-GB" sz="1600">
                <a:ln w="10160">
                  <a:solidFill>
                    <a:schemeClr val="accent5"/>
                  </a:solidFill>
                  <a:prstDash val="solid"/>
                </a:ln>
                <a:solidFill>
                  <a:schemeClr val="bg1"/>
                </a:solidFill>
                <a:effectLst>
                  <a:outerShdw blurRad="38100" dist="22860" dir="5400000" algn="tl" rotWithShape="0">
                    <a:srgbClr val="000000">
                      <a:alpha val="30000"/>
                    </a:srgbClr>
                  </a:outerShdw>
                </a:effectLst>
              </a:rPr>
              <a:t>0100100</a:t>
            </a:r>
            <a:endParaRPr lang="el-GR" altLang="en-GB" sz="1600">
              <a:ln w="10160">
                <a:solidFill>
                  <a:schemeClr val="accent5"/>
                </a:solidFill>
                <a:prstDash val="solid"/>
              </a:ln>
              <a:solidFill>
                <a:schemeClr val="bg1"/>
              </a:solidFill>
              <a:effectLst>
                <a:outerShdw blurRad="38100" dist="22860" dir="5400000" algn="tl" rotWithShape="0">
                  <a:srgbClr val="000000">
                    <a:alpha val="30000"/>
                  </a:srgbClr>
                </a:outerShdw>
              </a:effectLst>
            </a:endParaRPr>
          </a:p>
        </p:txBody>
      </p:sp>
      <p:sp>
        <p:nvSpPr>
          <p:cNvPr id="14" name="Cloud 13"/>
          <p:cNvSpPr/>
          <p:nvPr/>
        </p:nvSpPr>
        <p:spPr>
          <a:xfrm>
            <a:off x="8235950" y="457200"/>
            <a:ext cx="1018540" cy="664210"/>
          </a:xfrm>
          <a:prstGeom prst="cloud">
            <a:avLst/>
          </a:prstGeom>
        </p:spPr>
        <p:style>
          <a:lnRef idx="1">
            <a:schemeClr val="accent6"/>
          </a:lnRef>
          <a:fillRef idx="2">
            <a:schemeClr val="accent6"/>
          </a:fillRef>
          <a:effectRef idx="1">
            <a:schemeClr val="accent6"/>
          </a:effectRef>
          <a:fontRef idx="minor">
            <a:schemeClr val="dk1"/>
          </a:fontRef>
        </p:style>
        <p:txBody>
          <a:bodyPr rtlCol="0" anchor="ctr"/>
          <a:p>
            <a:pPr algn="ctr"/>
            <a:r>
              <a:rPr lang="en-US" altLang="en-GB" sz="1200"/>
              <a:t>ECO</a:t>
            </a:r>
            <a:endParaRPr lang="en-US" altLang="en-GB" sz="1200"/>
          </a:p>
        </p:txBody>
      </p:sp>
      <p:sp>
        <p:nvSpPr>
          <p:cNvPr id="15" name="Cloud 14"/>
          <p:cNvSpPr/>
          <p:nvPr/>
        </p:nvSpPr>
        <p:spPr>
          <a:xfrm>
            <a:off x="9254490" y="669290"/>
            <a:ext cx="1283335" cy="807085"/>
          </a:xfrm>
          <a:prstGeom prst="cloud">
            <a:avLst/>
          </a:prstGeom>
        </p:spPr>
        <p:style>
          <a:lnRef idx="1">
            <a:schemeClr val="accent6"/>
          </a:lnRef>
          <a:fillRef idx="2">
            <a:schemeClr val="accent6"/>
          </a:fillRef>
          <a:effectRef idx="1">
            <a:schemeClr val="accent6"/>
          </a:effectRef>
          <a:fontRef idx="minor">
            <a:schemeClr val="dk1"/>
          </a:fontRef>
        </p:style>
        <p:txBody>
          <a:bodyPr rtlCol="0" anchor="ctr"/>
          <a:p>
            <a:pPr algn="ctr"/>
            <a:r>
              <a:rPr lang="en-US" altLang="en-US" sz="1200"/>
              <a:t>FRIENDLY</a:t>
            </a:r>
            <a:endParaRPr lang="en-US" altLang="en-US" sz="1200"/>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1277620" y="802640"/>
            <a:ext cx="10078720" cy="368300"/>
          </a:xfrm>
          <a:prstGeom prst="rect">
            <a:avLst/>
          </a:prstGeom>
          <a:noFill/>
        </p:spPr>
        <p:txBody>
          <a:bodyPr wrap="square" rtlCol="0">
            <a:spAutoFit/>
          </a:bodyPr>
          <a:p>
            <a:pPr algn="ctr"/>
            <a:r>
              <a:rPr lang="en-US" b="1" u="sng"/>
              <a:t>Emissions from international shipping the last decades</a:t>
            </a:r>
            <a:endParaRPr lang="en-US" b="1" u="sng"/>
          </a:p>
        </p:txBody>
      </p:sp>
      <p:pic>
        <p:nvPicPr>
          <p:cNvPr id="8" name="Picture 7" descr="Picture1"/>
          <p:cNvPicPr>
            <a:picLocks noChangeAspect="1"/>
          </p:cNvPicPr>
          <p:nvPr/>
        </p:nvPicPr>
        <p:blipFill>
          <a:blip r:embed="rId2"/>
          <a:stretch>
            <a:fillRect/>
          </a:stretch>
        </p:blipFill>
        <p:spPr>
          <a:xfrm>
            <a:off x="1672590" y="1445260"/>
            <a:ext cx="9220835" cy="3096895"/>
          </a:xfrm>
          <a:prstGeom prst="rect">
            <a:avLst/>
          </a:prstGeom>
        </p:spPr>
      </p:pic>
      <p:sp>
        <p:nvSpPr>
          <p:cNvPr id="3" name="Text Box 2"/>
          <p:cNvSpPr txBox="1"/>
          <p:nvPr/>
        </p:nvSpPr>
        <p:spPr>
          <a:xfrm>
            <a:off x="6422390" y="5452110"/>
            <a:ext cx="5490845" cy="645160"/>
          </a:xfrm>
          <a:prstGeom prst="rect">
            <a:avLst/>
          </a:prstGeom>
          <a:noFill/>
        </p:spPr>
        <p:txBody>
          <a:bodyPr wrap="square" rtlCol="0">
            <a:spAutoFit/>
          </a:bodyPr>
          <a:p>
            <a:r>
              <a:rPr lang="en-US" sz="1200"/>
              <a:t>Source:</a:t>
            </a:r>
            <a:endParaRPr lang="en-US" sz="1200"/>
          </a:p>
          <a:p>
            <a:r>
              <a:rPr lang="en-US" sz="1200"/>
              <a:t>Study by V. Eyring, H. W. Kόhler, J. van Aardenne, and A. Lauer, published on 15 September 2005</a:t>
            </a:r>
            <a:endParaRPr lang="en-US" sz="1200"/>
          </a:p>
        </p:txBody>
      </p:sp>
      <p:sp>
        <p:nvSpPr>
          <p:cNvPr id="9" name="Rectangle 8"/>
          <p:cNvSpPr/>
          <p:nvPr/>
        </p:nvSpPr>
        <p:spPr>
          <a:xfrm>
            <a:off x="6356350" y="5452110"/>
            <a:ext cx="5622925" cy="681355"/>
          </a:xfrm>
          <a:prstGeom prst="rect">
            <a:avLst/>
          </a:prstGeom>
          <a:noFill/>
          <a:ln w="28575" cmpd="thickThin">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67410" y="830580"/>
            <a:ext cx="10785475" cy="463550"/>
          </a:xfrm>
        </p:spPr>
        <p:txBody>
          <a:bodyPr>
            <a:normAutofit/>
          </a:bodyPr>
          <a:p>
            <a:pPr algn="ctr"/>
            <a:r>
              <a:rPr sz="1800" b="1" u="sng">
                <a:latin typeface="+mj-ea"/>
                <a:ea typeface="+mn-ea"/>
                <a:cs typeface="+mn-cs"/>
              </a:rPr>
              <a:t>Comparison to Emissions From Other Transport Modes</a:t>
            </a:r>
            <a:endParaRPr sz="1800" b="1" u="sng">
              <a:latin typeface="+mj-ea"/>
              <a:ea typeface="+mn-ea"/>
              <a:cs typeface="+mn-cs"/>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pic>
        <p:nvPicPr>
          <p:cNvPr id="4" name="Picture 7"/>
          <p:cNvPicPr>
            <a:picLocks noChangeAspect="1"/>
          </p:cNvPicPr>
          <p:nvPr/>
        </p:nvPicPr>
        <p:blipFill>
          <a:blip r:embed="rId2"/>
          <a:stretch>
            <a:fillRect/>
          </a:stretch>
        </p:blipFill>
        <p:spPr>
          <a:xfrm>
            <a:off x="2865120" y="1422400"/>
            <a:ext cx="6900545" cy="3079115"/>
          </a:xfrm>
          <a:prstGeom prst="rect">
            <a:avLst/>
          </a:prstGeom>
          <a:noFill/>
          <a:ln w="9525">
            <a:noFill/>
          </a:ln>
        </p:spPr>
      </p:pic>
      <p:sp>
        <p:nvSpPr>
          <p:cNvPr id="8" name="Text Box 7"/>
          <p:cNvSpPr txBox="1"/>
          <p:nvPr/>
        </p:nvSpPr>
        <p:spPr>
          <a:xfrm>
            <a:off x="867410" y="4885055"/>
            <a:ext cx="10988675" cy="922020"/>
          </a:xfrm>
          <a:prstGeom prst="rect">
            <a:avLst/>
          </a:prstGeom>
          <a:noFill/>
        </p:spPr>
        <p:txBody>
          <a:bodyPr wrap="square" rtlCol="0">
            <a:spAutoFit/>
          </a:bodyPr>
          <a:p>
            <a:pPr algn="ctr"/>
            <a:r>
              <a:rPr>
                <a:sym typeface="+mn-ea"/>
              </a:rPr>
              <a:t>The comparison of total emission from different transport modes demonstrates that clear information is needed on the climate impact of ship emissions, to allow the industry to incorporate, with greater confidence, environmental considerations into their design and development work.</a:t>
            </a:r>
            <a:endParaRPr>
              <a:sym typeface="+mn-ea"/>
            </a:endParaRPr>
          </a:p>
        </p:txBody>
      </p:sp>
      <p:sp>
        <p:nvSpPr>
          <p:cNvPr id="9" name="Rectangle 8"/>
          <p:cNvSpPr/>
          <p:nvPr/>
        </p:nvSpPr>
        <p:spPr>
          <a:xfrm>
            <a:off x="902335" y="4766310"/>
            <a:ext cx="11010900" cy="1160145"/>
          </a:xfrm>
          <a:prstGeom prst="rect">
            <a:avLst/>
          </a:prstGeom>
          <a:noFill/>
          <a:ln w="53975" cmpd="thickThi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3" name="Text Box 2"/>
          <p:cNvSpPr txBox="1"/>
          <p:nvPr/>
        </p:nvSpPr>
        <p:spPr>
          <a:xfrm>
            <a:off x="9896475" y="3856355"/>
            <a:ext cx="2016760" cy="645160"/>
          </a:xfrm>
          <a:prstGeom prst="rect">
            <a:avLst/>
          </a:prstGeom>
          <a:noFill/>
        </p:spPr>
        <p:txBody>
          <a:bodyPr wrap="square" rtlCol="0">
            <a:spAutoFit/>
          </a:bodyPr>
          <a:p>
            <a:r>
              <a:rPr lang="en-US" sz="1200"/>
              <a:t>Source: Study by V. Eyring, H. W. Kόhler, J. van Aardenne, and A. Lauer</a:t>
            </a:r>
            <a:endParaRPr lang="en-US" sz="12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67410" y="987425"/>
            <a:ext cx="10785475" cy="688340"/>
          </a:xfrm>
        </p:spPr>
        <p:txBody>
          <a:bodyPr>
            <a:normAutofit/>
          </a:bodyPr>
          <a:p>
            <a:r>
              <a:rPr lang="el-GR" altLang="en-US" sz="1800" b="1">
                <a:latin typeface="+mn-lt"/>
              </a:rPr>
              <a:t>Specific evaluation of emissions from shipping in European Seas </a:t>
            </a:r>
            <a:endParaRPr lang="el-GR" altLang="en-US" sz="1800" b="1">
              <a:latin typeface="+mn-lt"/>
            </a:endParaRPr>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
        <p:nvSpPr>
          <p:cNvPr id="4" name="Text Box 3"/>
          <p:cNvSpPr txBox="1"/>
          <p:nvPr/>
        </p:nvSpPr>
        <p:spPr>
          <a:xfrm>
            <a:off x="5712460" y="1910080"/>
            <a:ext cx="5940425" cy="3815080"/>
          </a:xfrm>
          <a:prstGeom prst="rect">
            <a:avLst/>
          </a:prstGeom>
          <a:noFill/>
        </p:spPr>
        <p:txBody>
          <a:bodyPr wrap="square" rtlCol="0">
            <a:spAutoFit/>
          </a:bodyPr>
          <a:p>
            <a:pPr algn="just"/>
            <a:r>
              <a:rPr lang="en-US"/>
              <a:t>In 2005, ships emitted :</a:t>
            </a:r>
            <a:endParaRPr lang="en-US"/>
          </a:p>
          <a:p>
            <a:pPr algn="just"/>
            <a:endParaRPr lang="en-US"/>
          </a:p>
          <a:p>
            <a:pPr marL="285750" indent="-285750" algn="just">
              <a:buFont typeface="Arial" panose="020B0604020202020204" pitchFamily="34" charset="0"/>
              <a:buChar char="•"/>
            </a:pPr>
            <a:r>
              <a:rPr lang="en-US"/>
              <a:t>1.7 million tons of SO</a:t>
            </a:r>
            <a:r>
              <a:rPr lang="en-US" baseline="-25000"/>
              <a:t>2</a:t>
            </a:r>
            <a:r>
              <a:rPr lang="en-US"/>
              <a:t>, which was about 20 % of the emissions from land-based sources in the EU-27. </a:t>
            </a:r>
            <a:endParaRPr lang="en-US"/>
          </a:p>
          <a:p>
            <a:pPr marL="285750" indent="-285750" algn="just">
              <a:buFont typeface="Arial" panose="020B0604020202020204" pitchFamily="34" charset="0"/>
              <a:buChar char="•"/>
            </a:pPr>
            <a:endParaRPr lang="en-US"/>
          </a:p>
          <a:p>
            <a:pPr marL="285750" indent="-285750" algn="just">
              <a:buFont typeface="Arial" panose="020B0604020202020204" pitchFamily="34" charset="0"/>
              <a:buChar char="•"/>
            </a:pPr>
            <a:r>
              <a:rPr lang="en-US">
                <a:sym typeface="+mn-ea"/>
              </a:rPr>
              <a:t>2.8 million tons </a:t>
            </a:r>
            <a:r>
              <a:rPr lang="en-US"/>
              <a:t>of NOx  equivalent to 25% land-based emissions. </a:t>
            </a:r>
            <a:endParaRPr lang="en-US"/>
          </a:p>
          <a:p>
            <a:pPr algn="just"/>
            <a:endParaRPr lang="en-US"/>
          </a:p>
          <a:p>
            <a:pPr algn="just"/>
            <a:r>
              <a:rPr lang="en-US"/>
              <a:t>About 30 % of these emissions occurred on the Territorial Seas of the EU Member States</a:t>
            </a:r>
            <a:endParaRPr lang="en-US"/>
          </a:p>
          <a:p>
            <a:pPr algn="just"/>
            <a:endParaRPr lang="en-US" sz="1600"/>
          </a:p>
          <a:p>
            <a:pPr algn="just"/>
            <a:endParaRPr lang="en-US" sz="1600"/>
          </a:p>
          <a:p>
            <a:pPr algn="just"/>
            <a:r>
              <a:rPr lang="en-US" sz="1000"/>
              <a:t>Source:</a:t>
            </a:r>
            <a:endParaRPr lang="en-US" sz="1000"/>
          </a:p>
          <a:p>
            <a:pPr algn="just"/>
            <a:r>
              <a:rPr lang="en-US" sz="1000"/>
              <a:t>Report by Paul Campling and Liliane Janssen (VITO), Kris Vanherle (TML) , Janusz Cofala, Chris Heyes, and Robert Sander (IIASA)</a:t>
            </a:r>
            <a:endParaRPr lang="en-US" sz="1000"/>
          </a:p>
        </p:txBody>
      </p:sp>
      <p:pic>
        <p:nvPicPr>
          <p:cNvPr id="3" name="Picture 2" descr="countries_europe_map"/>
          <p:cNvPicPr>
            <a:picLocks noChangeAspect="1"/>
          </p:cNvPicPr>
          <p:nvPr/>
        </p:nvPicPr>
        <p:blipFill>
          <a:blip r:embed="rId2"/>
          <a:stretch>
            <a:fillRect/>
          </a:stretch>
        </p:blipFill>
        <p:spPr>
          <a:xfrm>
            <a:off x="1106805" y="1910080"/>
            <a:ext cx="3904615" cy="37814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p:sp>
        <p:nvSpPr>
          <p:cNvPr id="2" name="Title 1"/>
          <p:cNvSpPr>
            <a:spLocks noGrp="1"/>
          </p:cNvSpPr>
          <p:nvPr>
            <p:ph type="ctrTitle"/>
          </p:nvPr>
        </p:nvSpPr>
        <p:spPr>
          <a:xfrm>
            <a:off x="833120" y="2334260"/>
            <a:ext cx="10785475" cy="1093470"/>
          </a:xfrm>
        </p:spPr>
        <p:txBody>
          <a:bodyPr>
            <a:normAutofit fontScale="90000"/>
          </a:bodyPr>
          <a:p>
            <a:pPr algn="ctr"/>
            <a:r>
              <a:rPr lang="el-GR" altLang="en-US" sz="2800" b="1" u="sng"/>
              <a:t>INTERNATIONAL CONVENTION FOR THE PREVENTION OF POLLUTION FROM SHIPS (MARPOL) / ANNEX VI PREVENTION OF AIR POLLUTION FROM SHIPS</a:t>
            </a:r>
            <a:endParaRPr lang="el-GR" altLang="en-US" sz="2800" b="1" u="sng"/>
          </a:p>
        </p:txBody>
      </p:sp>
      <p:pic>
        <p:nvPicPr>
          <p:cNvPr id="5" name="Εικόνα 2" descr="C:\Users\evi\Desktop\University oi Thessaly logo text greek.png"/>
          <p:cNvPicPr>
            <a:picLocks noChangeAspect="1" noChangeArrowheads="1"/>
          </p:cNvPicPr>
          <p:nvPr/>
        </p:nvPicPr>
        <p:blipFill>
          <a:blip r:embed="rId1" cstate="print"/>
          <a:srcRect/>
          <a:stretch>
            <a:fillRect/>
          </a:stretch>
        </p:blipFill>
        <p:spPr>
          <a:xfrm>
            <a:off x="167005" y="125730"/>
            <a:ext cx="878840" cy="861695"/>
          </a:xfrm>
          <a:prstGeom prst="rect">
            <a:avLst/>
          </a:prstGeom>
          <a:noFill/>
          <a:ln w="9525">
            <a:noFill/>
            <a:miter lim="800000"/>
            <a:headEnd/>
            <a:tailEnd/>
          </a:ln>
        </p:spPr>
      </p:pic>
      <p:sp>
        <p:nvSpPr>
          <p:cNvPr id="6" name="Text Box 5"/>
          <p:cNvSpPr txBox="1"/>
          <p:nvPr/>
        </p:nvSpPr>
        <p:spPr>
          <a:xfrm>
            <a:off x="1401445" y="201295"/>
            <a:ext cx="10511790" cy="398780"/>
          </a:xfrm>
          <a:prstGeom prst="rect">
            <a:avLst/>
          </a:prstGeom>
          <a:noFill/>
        </p:spPr>
        <p:txBody>
          <a:bodyPr wrap="square" rtlCol="0">
            <a:spAutoFit/>
          </a:bodyPr>
          <a:p>
            <a:pPr algn="r"/>
            <a:r>
              <a:rPr lang="en-US" sz="1000"/>
              <a:t>UNIVERCITY OF THESSALY SCHOOL OF SCIENCE INFORMATICS AND COMPUTATIONAL BIOMEDICINE</a:t>
            </a:r>
            <a:endParaRPr lang="en-US" sz="1000"/>
          </a:p>
          <a:p>
            <a:pPr algn="r"/>
            <a:r>
              <a:rPr lang="el-GR" altLang="en-US" sz="1000"/>
              <a:t>Maritime Information systems</a:t>
            </a:r>
            <a:endParaRPr lang="el-GR" altLang="en-US" sz="1000"/>
          </a:p>
        </p:txBody>
      </p:sp>
      <p:sp>
        <p:nvSpPr>
          <p:cNvPr id="10" name="Text Box 9"/>
          <p:cNvSpPr txBox="1"/>
          <p:nvPr/>
        </p:nvSpPr>
        <p:spPr>
          <a:xfrm>
            <a:off x="53975" y="6285230"/>
            <a:ext cx="12040235" cy="398780"/>
          </a:xfrm>
          <a:prstGeom prst="rect">
            <a:avLst/>
          </a:prstGeom>
          <a:noFill/>
        </p:spPr>
        <p:txBody>
          <a:bodyPr wrap="square" rtlCol="0">
            <a:spAutoFit/>
          </a:bodyPr>
          <a:p>
            <a:pPr algn="l"/>
            <a:r>
              <a:rPr lang="el-GR" sz="1000"/>
              <a:t>GOURGIOTIS ARISTIDIS                                                                                                                                                                                                                                                                                                                              HORTARGIAS DIMOSTHENIS</a:t>
            </a:r>
            <a:endParaRPr lang="el-GR" sz="1000"/>
          </a:p>
          <a:p>
            <a:pPr algn="l"/>
            <a:r>
              <a:rPr lang="el-GR" sz="1000">
                <a:sym typeface="+mn-ea"/>
              </a:rPr>
              <a:t>Mechanical Engineer                                                                                                                                                                                                                                                                                                                                               Mechanical Engineer</a:t>
            </a:r>
            <a:endParaRPr lang="el-GR" sz="10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75116</Words>
  <Application>WPS Presentation</Application>
  <PresentationFormat>Widescreen</PresentationFormat>
  <Paragraphs>759</Paragraphs>
  <Slides>58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58</vt:i4>
      </vt:variant>
    </vt:vector>
  </HeadingPairs>
  <TitlesOfParts>
    <vt:vector size="69" baseType="lpstr">
      <vt:lpstr>Arial</vt:lpstr>
      <vt:lpstr>SimSun</vt:lpstr>
      <vt:lpstr>Wingdings</vt:lpstr>
      <vt:lpstr>Wingdings</vt:lpstr>
      <vt:lpstr>Calibri Light</vt:lpstr>
      <vt:lpstr>Calibri</vt:lpstr>
      <vt:lpstr>Microsoft YaHei</vt:lpstr>
      <vt:lpstr/>
      <vt:lpstr>Arial Unicode MS</vt:lpstr>
      <vt:lpstr>Segoe Print</vt:lpstr>
      <vt:lpstr>Office Theme</vt:lpstr>
      <vt:lpstr>Exhaust gases and particles emissions from international shipping.  Regulations, monitoring and implementing measures </vt:lpstr>
      <vt:lpstr>EMISSIONS FROM INTERNATIONAL SHIPPING: THE LAST 50 YEARS</vt:lpstr>
      <vt:lpstr>PowerPoint 演示文稿</vt:lpstr>
      <vt:lpstr>PowerPoint 演示文稿</vt:lpstr>
      <vt:lpstr>PowerPoint 演示文稿</vt:lpstr>
      <vt:lpstr>PowerPoint 演示文稿</vt:lpstr>
      <vt:lpstr>Comparison to Emissions From Other Transport Modes</vt:lpstr>
      <vt:lpstr>Specific evaluation of emissions from shipping in European Seas </vt:lpstr>
      <vt:lpstr>INTERNATIONAL CONVENTION FOR THE PREVENTION OF POLLUTION FROM SHIPS (MARPOL) / ANNEX VI PREVENTION OF AIR POLLUTION FROM SHIPS</vt:lpstr>
      <vt:lpstr>PowerPoint 演示文稿</vt:lpstr>
      <vt:lpstr>PowerPoint 演示文稿</vt:lpstr>
      <vt:lpstr>MARPOL Annex VI</vt:lpstr>
      <vt:lpstr>Revised MARPOL Annex VI</vt:lpstr>
      <vt:lpstr>Revised MARPOL Annex VI</vt:lpstr>
      <vt:lpstr>Energy Efficiency</vt:lpstr>
      <vt:lpstr>Energy Efficiency Design Index (EEDI) </vt:lpstr>
      <vt:lpstr>Ship Energy Efficiency Management Plan (SEEMP) </vt:lpstr>
      <vt:lpstr>Data collection system for fuel oil consumption of ships</vt:lpstr>
      <vt:lpstr>Methods for collecting data</vt:lpstr>
      <vt:lpstr> EU REGULATION 2015/757 ON MONITORING, REPORTING AND VERIFICATION EMISSIONS FROM MARITIME TRANSPORT.</vt:lpstr>
      <vt:lpstr>PowerPoint 演示文稿</vt:lpstr>
      <vt:lpstr>Common principles for monitoring and reporting </vt:lpstr>
      <vt:lpstr>Calculation of CO2 emissions (article 9)</vt:lpstr>
      <vt:lpstr>Methods for determining CO2 emissions</vt:lpstr>
      <vt:lpstr> GUIDANCE/BEST PRACTICES DOCUMENT ON MONITORING AND REPORTING OF FUEL CONSUMPTION, CO2 EMISSIONS AND OTHER RELEVANT PARAMETERS PURSUANT TO REGULATION 2015/757 ON MONITORING, REPORTING AND VERIFICATION EMISSIONS FROM MARITIME TRANSPORT.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Technical efficiency of a ship </vt:lpstr>
      <vt:lpstr>Determination of cargo carried </vt:lpstr>
      <vt:lpstr>Determination of distance travelled and time spent at sea </vt:lpstr>
      <vt:lpstr>EXISTING MRV PROGRAMS AND TOOLS BEFORE THE IMPLEMATATION OF THE MRV REGULATION</vt:lpstr>
      <vt:lpstr>Comparison of preexisting marine MRV programs to the EU MRV Regulation (1)</vt:lpstr>
      <vt:lpstr>THETIS-MRV</vt:lpstr>
      <vt:lpstr>AVAILABLE TECHNOLOGIES TO MEET MARPOL NOx Tier III REGULATION.</vt:lpstr>
      <vt:lpstr>PowerPoint 演示文稿</vt:lpstr>
      <vt:lpstr>Primary compliance techniques for NOx</vt:lpstr>
      <vt:lpstr>Primary compliance techniques for NOx (ΙΙ)</vt:lpstr>
      <vt:lpstr>Secondary compliance techniques for NOx </vt:lpstr>
      <vt:lpstr>Secondary compliance techniques for NOx   (ΙΙ)</vt:lpstr>
      <vt:lpstr>Secondary compliance techniques for NOx   (ΙΙΙ)</vt:lpstr>
      <vt:lpstr>MEASUREMENT INSTRUMENTS FOR CONTINUOUS EMISSION MONITORING FROM MARITIME TRANSPORT.</vt:lpstr>
      <vt:lpstr>PowerPoint 演示文稿</vt:lpstr>
      <vt:lpstr>Αναλυτής μη διαχεόμενης υπέρυθρης ακτινοβολίας (NDIR)</vt:lpstr>
      <vt:lpstr>Αναλυτής μη διαχεόμενης υπεριώδους ακτινοβολίας (NDUV)</vt:lpstr>
      <vt:lpstr>STEPS MARITIME COMPANIES SHOULD TAKE TO PREPARE FOR COMPLIANCE WITH THE EU MRV REGULATION.</vt:lpstr>
      <vt:lpstr>PowerPoint 演示文稿</vt:lpstr>
      <vt:lpstr>PowerPoint 演示文稿</vt:lpstr>
      <vt:lpstr>PowerPoint 演示文稿</vt:lpstr>
      <vt:lpstr>PowerPoint 演示文稿</vt:lpstr>
      <vt:lpstr>PowerPoint 演示文稿</vt:lpstr>
      <vt:lpstr>REFERENCES</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ΕΚΠΟΜΠΕΣ ΑΕΡΙΩΝ ΚΑΙ ΣΩΜΑΤΙΔΙΩΝ ΑΠΟ ΤΗ ΔΙΕΘΝΗ ΝΑΥΤΙΛΙΑ. ΚΑΝΟΝΙΣΜΟΙ, ΠΑΡΑΚΟΛΟΥΘΗΣΗ ΚΑΙ ΚΑΝΟΝΙΣΤΙΚΑ ΜΕΤΡΑ </dc:title>
  <dc:creator>arisg</dc:creator>
  <cp:lastModifiedBy>arisg</cp:lastModifiedBy>
  <cp:revision>40</cp:revision>
  <dcterms:created xsi:type="dcterms:W3CDTF">2018-01-08T18:16:00Z</dcterms:created>
  <dcterms:modified xsi:type="dcterms:W3CDTF">2018-01-23T18:06:48Z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1033-10.2.0.5978</vt:lpwstr>
  </property>
</Properties>
</file>