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25" r:id="rId2"/>
    <p:sldId id="324" r:id="rId3"/>
    <p:sldId id="256" r:id="rId4"/>
    <p:sldId id="321" r:id="rId5"/>
    <p:sldId id="305" r:id="rId6"/>
    <p:sldId id="310" r:id="rId7"/>
    <p:sldId id="297" r:id="rId8"/>
    <p:sldId id="289" r:id="rId9"/>
    <p:sldId id="268" r:id="rId10"/>
    <p:sldId id="296" r:id="rId11"/>
    <p:sldId id="298" r:id="rId12"/>
    <p:sldId id="318" r:id="rId13"/>
    <p:sldId id="319" r:id="rId14"/>
    <p:sldId id="309" r:id="rId15"/>
    <p:sldId id="312" r:id="rId16"/>
    <p:sldId id="257" r:id="rId17"/>
    <p:sldId id="259" r:id="rId18"/>
    <p:sldId id="307" r:id="rId19"/>
    <p:sldId id="260" r:id="rId20"/>
    <p:sldId id="301" r:id="rId21"/>
    <p:sldId id="316" r:id="rId22"/>
    <p:sldId id="317" r:id="rId23"/>
    <p:sldId id="302" r:id="rId24"/>
    <p:sldId id="269" r:id="rId25"/>
    <p:sldId id="270" r:id="rId26"/>
    <p:sldId id="273" r:id="rId27"/>
    <p:sldId id="284" r:id="rId28"/>
    <p:sldId id="322" r:id="rId29"/>
    <p:sldId id="274" r:id="rId30"/>
    <p:sldId id="280" r:id="rId31"/>
    <p:sldId id="285" r:id="rId32"/>
    <p:sldId id="283" r:id="rId33"/>
    <p:sldId id="281" r:id="rId34"/>
    <p:sldId id="276" r:id="rId35"/>
    <p:sldId id="288" r:id="rId36"/>
    <p:sldId id="279" r:id="rId37"/>
    <p:sldId id="293" r:id="rId38"/>
    <p:sldId id="263" r:id="rId39"/>
    <p:sldId id="262" r:id="rId40"/>
    <p:sldId id="292" r:id="rId41"/>
    <p:sldId id="300" r:id="rId42"/>
    <p:sldId id="290" r:id="rId43"/>
    <p:sldId id="303" r:id="rId44"/>
    <p:sldId id="295" r:id="rId45"/>
    <p:sldId id="265" r:id="rId46"/>
    <p:sldId id="320" r:id="rId47"/>
    <p:sldId id="323" r:id="rId48"/>
    <p:sldId id="326" r:id="rId49"/>
    <p:sldId id="327" r:id="rId50"/>
    <p:sldId id="328" r:id="rId51"/>
    <p:sldId id="329" r:id="rId5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2527" autoAdjust="0"/>
    <p:restoredTop sz="94731" autoAdjust="0"/>
  </p:normalViewPr>
  <p:slideViewPr>
    <p:cSldViewPr>
      <p:cViewPr varScale="1">
        <p:scale>
          <a:sx n="110" d="100"/>
          <a:sy n="110" d="100"/>
        </p:scale>
        <p:origin x="12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4D43E-2F3A-4918-BA2E-CA32FFCBAF0C}" type="datetimeFigureOut">
              <a:rPr lang="el-GR" smtClean="0"/>
              <a:t>30/7/2015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5D63E-C639-44B0-B42C-2593D90316DF}" type="slidenum">
              <a:rPr lang="el-GR" smtClean="0"/>
              <a:t>‹#›</a:t>
            </a:fld>
            <a:endParaRPr lang="el-GR"/>
          </a:p>
        </p:txBody>
      </p:sp>
    </p:spTree>
    <p:extLst>
      <p:ext uri="{BB962C8B-B14F-4D97-AF65-F5344CB8AC3E}">
        <p14:creationId xmlns:p14="http://schemas.microsoft.com/office/powerpoint/2010/main" val="208552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125D63E-C639-44B0-B42C-2593D90316DF}" type="slidenum">
              <a:rPr lang="el-GR" smtClean="0"/>
              <a:t>2</a:t>
            </a:fld>
            <a:endParaRPr lang="el-GR"/>
          </a:p>
        </p:txBody>
      </p:sp>
    </p:spTree>
    <p:extLst>
      <p:ext uri="{BB962C8B-B14F-4D97-AF65-F5344CB8AC3E}">
        <p14:creationId xmlns:p14="http://schemas.microsoft.com/office/powerpoint/2010/main" val="53813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0E97C513-6829-435B-BDE3-59CF834065AE}" type="slidenum">
              <a:rPr lang="el-GR"/>
              <a:pPr/>
              <a:t>‹#›</a:t>
            </a:fld>
            <a:endParaRPr lang="el-GR"/>
          </a:p>
        </p:txBody>
      </p:sp>
    </p:spTree>
    <p:extLst>
      <p:ext uri="{BB962C8B-B14F-4D97-AF65-F5344CB8AC3E}">
        <p14:creationId xmlns:p14="http://schemas.microsoft.com/office/powerpoint/2010/main" val="362905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2BDFE1E5-22DF-4A26-907E-B861BD65B783}" type="slidenum">
              <a:rPr lang="el-GR"/>
              <a:pPr/>
              <a:t>‹#›</a:t>
            </a:fld>
            <a:endParaRPr lang="el-GR"/>
          </a:p>
        </p:txBody>
      </p:sp>
    </p:spTree>
    <p:extLst>
      <p:ext uri="{BB962C8B-B14F-4D97-AF65-F5344CB8AC3E}">
        <p14:creationId xmlns:p14="http://schemas.microsoft.com/office/powerpoint/2010/main" val="317049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21642DF6-35CC-47CF-A85B-AAEF5B19AC7C}" type="slidenum">
              <a:rPr lang="el-GR"/>
              <a:pPr/>
              <a:t>‹#›</a:t>
            </a:fld>
            <a:endParaRPr lang="el-GR"/>
          </a:p>
        </p:txBody>
      </p:sp>
    </p:spTree>
    <p:extLst>
      <p:ext uri="{BB962C8B-B14F-4D97-AF65-F5344CB8AC3E}">
        <p14:creationId xmlns:p14="http://schemas.microsoft.com/office/powerpoint/2010/main" val="30437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08563810-0F51-480B-9C98-5E2CB7C4BE5F}" type="slidenum">
              <a:rPr lang="el-GR"/>
              <a:pPr/>
              <a:t>‹#›</a:t>
            </a:fld>
            <a:endParaRPr lang="el-GR"/>
          </a:p>
        </p:txBody>
      </p:sp>
    </p:spTree>
    <p:extLst>
      <p:ext uri="{BB962C8B-B14F-4D97-AF65-F5344CB8AC3E}">
        <p14:creationId xmlns:p14="http://schemas.microsoft.com/office/powerpoint/2010/main" val="152760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A36F6D5B-0515-490F-A08C-480FF93577E8}" type="slidenum">
              <a:rPr lang="el-GR"/>
              <a:pPr/>
              <a:t>‹#›</a:t>
            </a:fld>
            <a:endParaRPr lang="el-GR"/>
          </a:p>
        </p:txBody>
      </p:sp>
    </p:spTree>
    <p:extLst>
      <p:ext uri="{BB962C8B-B14F-4D97-AF65-F5344CB8AC3E}">
        <p14:creationId xmlns:p14="http://schemas.microsoft.com/office/powerpoint/2010/main" val="72244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F88F2459-2723-4E18-9F2F-30B4EE0CB66B}" type="slidenum">
              <a:rPr lang="el-GR"/>
              <a:pPr/>
              <a:t>‹#›</a:t>
            </a:fld>
            <a:endParaRPr lang="el-GR"/>
          </a:p>
        </p:txBody>
      </p:sp>
    </p:spTree>
    <p:extLst>
      <p:ext uri="{BB962C8B-B14F-4D97-AF65-F5344CB8AC3E}">
        <p14:creationId xmlns:p14="http://schemas.microsoft.com/office/powerpoint/2010/main" val="215163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0724CA30-B03B-4737-BFFC-AC40DE274FC9}" type="slidenum">
              <a:rPr lang="el-GR"/>
              <a:pPr/>
              <a:t>‹#›</a:t>
            </a:fld>
            <a:endParaRPr lang="el-GR"/>
          </a:p>
        </p:txBody>
      </p:sp>
    </p:spTree>
    <p:extLst>
      <p:ext uri="{BB962C8B-B14F-4D97-AF65-F5344CB8AC3E}">
        <p14:creationId xmlns:p14="http://schemas.microsoft.com/office/powerpoint/2010/main" val="148539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524119D6-23A6-4EA0-BD48-C07C9F4A5950}" type="slidenum">
              <a:rPr lang="el-GR"/>
              <a:pPr/>
              <a:t>‹#›</a:t>
            </a:fld>
            <a:endParaRPr lang="el-GR"/>
          </a:p>
        </p:txBody>
      </p:sp>
    </p:spTree>
    <p:extLst>
      <p:ext uri="{BB962C8B-B14F-4D97-AF65-F5344CB8AC3E}">
        <p14:creationId xmlns:p14="http://schemas.microsoft.com/office/powerpoint/2010/main" val="180501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18E3EA51-1EB7-4728-B9F4-064CD3E77B41}" type="slidenum">
              <a:rPr lang="el-GR"/>
              <a:pPr/>
              <a:t>‹#›</a:t>
            </a:fld>
            <a:endParaRPr lang="el-GR"/>
          </a:p>
        </p:txBody>
      </p:sp>
    </p:spTree>
    <p:extLst>
      <p:ext uri="{BB962C8B-B14F-4D97-AF65-F5344CB8AC3E}">
        <p14:creationId xmlns:p14="http://schemas.microsoft.com/office/powerpoint/2010/main" val="311963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64901348-E44A-4C85-8EB5-88EC09C56741}" type="slidenum">
              <a:rPr lang="el-GR"/>
              <a:pPr/>
              <a:t>‹#›</a:t>
            </a:fld>
            <a:endParaRPr lang="el-GR"/>
          </a:p>
        </p:txBody>
      </p:sp>
    </p:spTree>
    <p:extLst>
      <p:ext uri="{BB962C8B-B14F-4D97-AF65-F5344CB8AC3E}">
        <p14:creationId xmlns:p14="http://schemas.microsoft.com/office/powerpoint/2010/main" val="239059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37FBF2A1-6CF8-4827-BDEC-E3022961A61E}" type="slidenum">
              <a:rPr lang="el-GR"/>
              <a:pPr/>
              <a:t>‹#›</a:t>
            </a:fld>
            <a:endParaRPr lang="el-GR"/>
          </a:p>
        </p:txBody>
      </p:sp>
    </p:spTree>
    <p:extLst>
      <p:ext uri="{BB962C8B-B14F-4D97-AF65-F5344CB8AC3E}">
        <p14:creationId xmlns:p14="http://schemas.microsoft.com/office/powerpoint/2010/main" val="64255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1086B87D-1B84-4B21-82D7-BE2855F935ED}"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25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1010017"/>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r="-239"/>
          <a:stretch>
            <a:fillRect/>
          </a:stretch>
        </p:blipFill>
        <p:spPr bwMode="auto">
          <a:xfrm>
            <a:off x="251520" y="365118"/>
            <a:ext cx="4150895" cy="53283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43" name="Picture 5" descr="P1010019"/>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4788024" y="320221"/>
            <a:ext cx="4089849" cy="53732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244" name="TextBox 1"/>
          <p:cNvSpPr txBox="1">
            <a:spLocks noChangeArrowheads="1"/>
          </p:cNvSpPr>
          <p:nvPr/>
        </p:nvSpPr>
        <p:spPr bwMode="auto">
          <a:xfrm>
            <a:off x="1547664" y="5949280"/>
            <a:ext cx="6192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πρόναος (με τη μορφή ανοιχτής </a:t>
            </a:r>
            <a:r>
              <a:rPr lang="el-GR" altLang="el-GR" sz="1200" dirty="0" err="1">
                <a:solidFill>
                  <a:schemeClr val="bg1"/>
                </a:solidFill>
                <a:latin typeface="Times New Roman" panose="02020603050405020304" pitchFamily="18" charset="0"/>
                <a:cs typeface="Times New Roman" panose="02020603050405020304" pitchFamily="18" charset="0"/>
              </a:rPr>
              <a:t>πρόστασης</a:t>
            </a:r>
            <a:r>
              <a:rPr lang="el-GR" altLang="el-GR" sz="1200" dirty="0">
                <a:solidFill>
                  <a:schemeClr val="bg1"/>
                </a:solidFill>
                <a:latin typeface="Times New Roman" panose="02020603050405020304" pitchFamily="18" charset="0"/>
                <a:cs typeface="Times New Roman" panose="02020603050405020304" pitchFamily="18" charset="0"/>
              </a:rPr>
              <a:t>) και ο στερεοβάτης του </a:t>
            </a:r>
            <a:r>
              <a:rPr lang="el-GR" altLang="el-GR" sz="1200" dirty="0" err="1">
                <a:solidFill>
                  <a:schemeClr val="bg1"/>
                </a:solidFill>
                <a:latin typeface="Times New Roman" panose="02020603050405020304" pitchFamily="18" charset="0"/>
                <a:cs typeface="Times New Roman" panose="02020603050405020304" pitchFamily="18" charset="0"/>
              </a:rPr>
              <a:t>Περίκλειου</a:t>
            </a:r>
            <a:r>
              <a:rPr lang="el-GR" altLang="el-GR" sz="1200" dirty="0">
                <a:solidFill>
                  <a:schemeClr val="bg1"/>
                </a:solidFill>
                <a:latin typeface="Times New Roman" panose="02020603050405020304" pitchFamily="18" charset="0"/>
                <a:cs typeface="Times New Roman" panose="02020603050405020304" pitchFamily="18" charset="0"/>
              </a:rPr>
              <a:t> Παρθενώνος. Στο μέτωπο του </a:t>
            </a:r>
            <a:r>
              <a:rPr lang="el-GR" altLang="el-GR" sz="1200" dirty="0" err="1">
                <a:solidFill>
                  <a:schemeClr val="bg1"/>
                </a:solidFill>
                <a:latin typeface="Times New Roman" panose="02020603050405020304" pitchFamily="18" charset="0"/>
                <a:cs typeface="Times New Roman" panose="02020603050405020304" pitchFamily="18" charset="0"/>
              </a:rPr>
              <a:t>προνάου</a:t>
            </a:r>
            <a:r>
              <a:rPr lang="el-GR" altLang="el-GR" sz="1200" dirty="0">
                <a:solidFill>
                  <a:schemeClr val="bg1"/>
                </a:solidFill>
                <a:latin typeface="Times New Roman" panose="02020603050405020304" pitchFamily="18" charset="0"/>
                <a:cs typeface="Times New Roman" panose="02020603050405020304" pitchFamily="18" charset="0"/>
              </a:rPr>
              <a:t>, εσωτερικά του πτερού, διακρίνεται η ιωνική ζωφόρος. Πιθανή δεύτερη ζωφόρος, αποδίδεται πάνω από την είσοδο στον σηκό.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1010021"/>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323850" y="476250"/>
            <a:ext cx="4532313" cy="525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7" name="Picture 6" descr="P1010022"/>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5037138" y="115888"/>
            <a:ext cx="3889375" cy="636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268" name="TextBox 1"/>
          <p:cNvSpPr txBox="1">
            <a:spLocks noChangeArrowheads="1"/>
          </p:cNvSpPr>
          <p:nvPr/>
        </p:nvSpPr>
        <p:spPr bwMode="auto">
          <a:xfrm>
            <a:off x="971550" y="5876925"/>
            <a:ext cx="3384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Πλάγιο ακρωτήριο Παρθενώνος με μορφή Νίκης. Συνοπτικό διάγραμμα που δείχνει τις οπτικές εκλεπτύνσεις του κτηρίου. Σχέδια Μ. </a:t>
            </a:r>
            <a:r>
              <a:rPr lang="el-GR" altLang="el-GR" sz="1200" dirty="0" err="1">
                <a:solidFill>
                  <a:schemeClr val="bg1"/>
                </a:solidFill>
                <a:latin typeface="Times New Roman" panose="02020603050405020304" pitchFamily="18" charset="0"/>
                <a:cs typeface="Times New Roman" panose="02020603050405020304" pitchFamily="18" charset="0"/>
              </a:rPr>
              <a:t>Κορρέ</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2123728" y="6021388"/>
            <a:ext cx="504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Παρθενών και η θέση του γλυπτού διακόσμου του στην περίκλεια περίοδο (447-432 π.Χ.). Μετόπες, ιωνική ζωφόρος, αετώματα.</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032" y="908720"/>
            <a:ext cx="3798916" cy="4227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477" y="725846"/>
            <a:ext cx="4110644" cy="236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837" y="3356992"/>
            <a:ext cx="3886200" cy="2394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101004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764704"/>
            <a:ext cx="4170363" cy="503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5" name="Picture 3" descr="P1010059"/>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4500563" y="692150"/>
            <a:ext cx="4392612"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6" name="Picture 4" descr="P101006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3429000"/>
            <a:ext cx="3816350" cy="2938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317" name="TextBox 2"/>
          <p:cNvSpPr txBox="1">
            <a:spLocks noChangeArrowheads="1"/>
          </p:cNvSpPr>
          <p:nvPr/>
        </p:nvSpPr>
        <p:spPr bwMode="auto">
          <a:xfrm>
            <a:off x="683568" y="5949280"/>
            <a:ext cx="3383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Αναπαράσταση ιωνικής ζωφόρου Παρθενώνος με την παναθηναϊκή πομπή και άλλα επεισόδια της παναθηναϊκής εορτής.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rechteio tod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813" y="116632"/>
            <a:ext cx="7488238"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339" name="3 - TextBox"/>
          <p:cNvSpPr txBox="1">
            <a:spLocks noChangeArrowheads="1"/>
          </p:cNvSpPr>
          <p:nvPr/>
        </p:nvSpPr>
        <p:spPr bwMode="auto">
          <a:xfrm>
            <a:off x="785813" y="6215063"/>
            <a:ext cx="542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Ερέχθειο</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στην  Ακρόπολη. Άποψη από ΒΔ.</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recht pomp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230" y="357188"/>
            <a:ext cx="8604250" cy="5037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363" name="2 - TextBox"/>
          <p:cNvSpPr txBox="1">
            <a:spLocks noChangeArrowheads="1"/>
          </p:cNvSpPr>
          <p:nvPr/>
        </p:nvSpPr>
        <p:spPr bwMode="auto">
          <a:xfrm>
            <a:off x="642938" y="5929313"/>
            <a:ext cx="642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Ερέχθειο</a:t>
            </a:r>
            <a:r>
              <a:rPr lang="el-GR" altLang="el-GR" sz="1200" dirty="0">
                <a:solidFill>
                  <a:schemeClr val="bg1"/>
                </a:solidFill>
                <a:latin typeface="Times New Roman" panose="02020603050405020304" pitchFamily="18" charset="0"/>
                <a:cs typeface="Times New Roman" panose="02020603050405020304" pitchFamily="18" charset="0"/>
              </a:rPr>
              <a:t>. Αναπαράσταση οικοδομήματος και τελετουργικής πομπής.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2906567" y="5949280"/>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Ερέχθειο</a:t>
            </a:r>
            <a:r>
              <a:rPr lang="el-GR" altLang="el-GR" sz="1200" dirty="0">
                <a:solidFill>
                  <a:schemeClr val="bg1"/>
                </a:solidFill>
                <a:latin typeface="Times New Roman" panose="02020603050405020304" pitchFamily="18" charset="0"/>
                <a:cs typeface="Times New Roman" panose="02020603050405020304" pitchFamily="18" charset="0"/>
              </a:rPr>
              <a:t> (430-413, και 409-404 π.Χ.) Κάτοψη.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3728" y="764704"/>
            <a:ext cx="4950229" cy="4908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6372225" y="2276475"/>
            <a:ext cx="2520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Μνησίκλεια</a:t>
            </a:r>
            <a:r>
              <a:rPr lang="el-GR" altLang="el-GR" sz="1200" dirty="0">
                <a:solidFill>
                  <a:schemeClr val="bg1"/>
                </a:solidFill>
                <a:latin typeface="Times New Roman" panose="02020603050405020304" pitchFamily="18" charset="0"/>
                <a:cs typeface="Times New Roman" panose="02020603050405020304" pitchFamily="18" charset="0"/>
              </a:rPr>
              <a:t>  Προπύλαια (435-432 π.Χ.) σε σχέση με τον ναό της Αθηνάς Νίκης (427/6-423 π.Χ.)</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632" y="332656"/>
            <a:ext cx="4626033" cy="6101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ropy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549275"/>
            <a:ext cx="6985000" cy="4818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435" name="TextBox 1"/>
          <p:cNvSpPr txBox="1">
            <a:spLocks noChangeArrowheads="1"/>
          </p:cNvSpPr>
          <p:nvPr/>
        </p:nvSpPr>
        <p:spPr bwMode="auto">
          <a:xfrm>
            <a:off x="2123678" y="5733256"/>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Μνησίκλεια</a:t>
            </a:r>
            <a:r>
              <a:rPr lang="el-GR" altLang="el-GR" sz="1200" dirty="0">
                <a:solidFill>
                  <a:schemeClr val="bg1"/>
                </a:solidFill>
                <a:latin typeface="Times New Roman" panose="02020603050405020304" pitchFamily="18" charset="0"/>
                <a:cs typeface="Times New Roman" panose="02020603050405020304" pitchFamily="18" charset="0"/>
              </a:rPr>
              <a:t> Προπύλαια 435-432 </a:t>
            </a:r>
            <a:r>
              <a:rPr lang="el-GR" altLang="el-GR" sz="1200" dirty="0" err="1">
                <a:solidFill>
                  <a:schemeClr val="bg1"/>
                </a:solidFill>
                <a:latin typeface="Times New Roman" panose="02020603050405020304" pitchFamily="18" charset="0"/>
                <a:cs typeface="Times New Roman" panose="02020603050405020304" pitchFamily="18" charset="0"/>
              </a:rPr>
              <a:t>π.Χ.</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a:t>
            </a:r>
            <a:r>
              <a:rPr lang="el-GR" altLang="el-GR" sz="1200" dirty="0" err="1" smtClean="0">
                <a:solidFill>
                  <a:schemeClr val="bg1"/>
                </a:solidFill>
                <a:latin typeface="Times New Roman" panose="02020603050405020304" pitchFamily="18" charset="0"/>
                <a:cs typeface="Times New Roman" panose="02020603050405020304" pitchFamily="18" charset="0"/>
              </a:rPr>
              <a:t>Αποψη</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από τα ΝΑ. </a:t>
            </a:r>
            <a:r>
              <a:rPr lang="el-GR" altLang="el-GR" sz="1200" dirty="0" smtClean="0">
                <a:solidFill>
                  <a:schemeClr val="bg1"/>
                </a:solidFill>
                <a:latin typeface="Times New Roman" panose="02020603050405020304" pitchFamily="18" charset="0"/>
                <a:cs typeface="Times New Roman" panose="02020603050405020304" pitchFamily="18" charset="0"/>
              </a:rPr>
              <a:t>Ημιτελή</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λόγω </a:t>
            </a:r>
            <a:r>
              <a:rPr lang="el-GR" altLang="el-GR" sz="1200" dirty="0">
                <a:solidFill>
                  <a:schemeClr val="bg1"/>
                </a:solidFill>
                <a:latin typeface="Times New Roman" panose="02020603050405020304" pitchFamily="18" charset="0"/>
                <a:cs typeface="Times New Roman" panose="02020603050405020304" pitchFamily="18" charset="0"/>
              </a:rPr>
              <a:t>της έκρηξης του Πελοποννησιακού πολέμου.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KlassArx 0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16632"/>
            <a:ext cx="4360862" cy="58150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459" name="Picture 5" descr="KlassArx 0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7900" y="765175"/>
            <a:ext cx="4032250" cy="30241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460" name="Picture 6" descr="KlassArx 00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363" y="4005263"/>
            <a:ext cx="3889375" cy="24193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9461" name="TextBox 1"/>
          <p:cNvSpPr txBox="1">
            <a:spLocks noChangeArrowheads="1"/>
          </p:cNvSpPr>
          <p:nvPr/>
        </p:nvSpPr>
        <p:spPr bwMode="auto">
          <a:xfrm>
            <a:off x="1042988" y="6075363"/>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Μνησίκλεια</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Προπύλαια. </a:t>
            </a:r>
            <a:r>
              <a:rPr lang="el-GR" altLang="el-GR" sz="1200" dirty="0">
                <a:solidFill>
                  <a:schemeClr val="bg1"/>
                </a:solidFill>
                <a:latin typeface="Times New Roman" panose="02020603050405020304" pitchFamily="18" charset="0"/>
                <a:cs typeface="Times New Roman" panose="02020603050405020304" pitchFamily="18" charset="0"/>
              </a:rPr>
              <a:t>Ναός της Αθηνάς Νίκης. Άποψη της Ακρόπολης στην Τουρκοκρατία.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TextBox"/>
          <p:cNvSpPr txBox="1">
            <a:spLocks noChangeArrowheads="1"/>
          </p:cNvSpPr>
          <p:nvPr/>
        </p:nvSpPr>
        <p:spPr bwMode="auto">
          <a:xfrm>
            <a:off x="251520" y="1052736"/>
            <a:ext cx="864096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l-GR" sz="1600" dirty="0">
                <a:solidFill>
                  <a:schemeClr val="bg1"/>
                </a:solidFill>
                <a:latin typeface="Times New Roman" panose="02020603050405020304" pitchFamily="18" charset="0"/>
                <a:cs typeface="Times New Roman" panose="02020603050405020304" pitchFamily="18" charset="0"/>
              </a:rPr>
              <a:t>D. </a:t>
            </a:r>
            <a:r>
              <a:rPr lang="en-US" altLang="el-GR" sz="1600" dirty="0" err="1">
                <a:solidFill>
                  <a:schemeClr val="bg1"/>
                </a:solidFill>
                <a:latin typeface="Times New Roman" panose="02020603050405020304" pitchFamily="18" charset="0"/>
                <a:cs typeface="Times New Roman" panose="02020603050405020304" pitchFamily="18" charset="0"/>
              </a:rPr>
              <a:t>Buitron</a:t>
            </a:r>
            <a:r>
              <a:rPr lang="en-US" altLang="el-GR" sz="1600" dirty="0">
                <a:solidFill>
                  <a:schemeClr val="bg1"/>
                </a:solidFill>
                <a:latin typeface="Times New Roman" panose="02020603050405020304" pitchFamily="18" charset="0"/>
                <a:cs typeface="Times New Roman" panose="02020603050405020304" pitchFamily="18" charset="0"/>
              </a:rPr>
              <a:t> Oliver, The Greek Miracle. </a:t>
            </a:r>
            <a:r>
              <a:rPr lang="en-US" altLang="el-GR" sz="1600">
                <a:solidFill>
                  <a:schemeClr val="bg1"/>
                </a:solidFill>
                <a:latin typeface="Times New Roman" panose="02020603050405020304" pitchFamily="18" charset="0"/>
                <a:cs typeface="Times New Roman" panose="02020603050405020304" pitchFamily="18" charset="0"/>
              </a:rPr>
              <a:t>Classical Sculpture from the Dawn of Democracy, the Fifth   Century B.C., The Washington National Gallery, 1992.</a:t>
            </a:r>
            <a:r>
              <a:rPr lang="el-GR" altLang="el-GR" sz="1400" smtClean="0">
                <a:solidFill>
                  <a:schemeClr val="bg1"/>
                </a:solidFill>
                <a:latin typeface="Times New Roman" panose="02020603050405020304" pitchFamily="18" charset="0"/>
                <a:cs typeface="Times New Roman" panose="02020603050405020304" pitchFamily="18" charset="0"/>
              </a:rPr>
              <a:t>Μετά </a:t>
            </a:r>
            <a:r>
              <a:rPr lang="el-GR" altLang="el-GR" sz="1400" dirty="0">
                <a:solidFill>
                  <a:schemeClr val="bg1"/>
                </a:solidFill>
                <a:latin typeface="Times New Roman" panose="02020603050405020304" pitchFamily="18" charset="0"/>
                <a:cs typeface="Times New Roman" panose="02020603050405020304" pitchFamily="18" charset="0"/>
              </a:rPr>
              <a:t>από τους Περσικούς Πολέμους, η αθηναϊκή Δημοκρατία δίνει έμφαση στην ανοικοδόμηση της Ακρόπολης και της Αγοράς της πόλης, καθώς και ναών στην πόλη και την αττική ύπαιθρο. Οικοδομικά προγράμματα εξελίχθηκαν διαδοχικά στην περίοδο του Κίμωνος, του Περικλή, στα χρόνια του Πελοποννησιακού πολέμου, καθώς και στην περίοδο του Λυκούργου, τον 4</a:t>
            </a:r>
            <a:r>
              <a:rPr lang="el-GR" altLang="el-GR" sz="1400" baseline="30000" dirty="0">
                <a:solidFill>
                  <a:schemeClr val="bg1"/>
                </a:solidFill>
                <a:latin typeface="Times New Roman" panose="02020603050405020304" pitchFamily="18" charset="0"/>
                <a:cs typeface="Times New Roman" panose="02020603050405020304" pitchFamily="18" charset="0"/>
              </a:rPr>
              <a:t>ο</a:t>
            </a:r>
            <a:r>
              <a:rPr lang="el-GR" altLang="el-GR" sz="1400" dirty="0">
                <a:solidFill>
                  <a:schemeClr val="bg1"/>
                </a:solidFill>
                <a:latin typeface="Times New Roman" panose="02020603050405020304" pitchFamily="18" charset="0"/>
                <a:cs typeface="Times New Roman" panose="02020603050405020304" pitchFamily="18" charset="0"/>
              </a:rPr>
              <a:t> αι. π.Χ.</a:t>
            </a:r>
          </a:p>
          <a:p>
            <a:pPr algn="just" eaLnBrk="1" hangingPunct="1">
              <a:spcBef>
                <a:spcPct val="0"/>
              </a:spcBef>
              <a:buFontTx/>
              <a:buNone/>
            </a:pPr>
            <a:endParaRPr lang="el-GR" altLang="el-GR" sz="1400"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Τα τείχη της Ακροπόλεως είναι της περιόδου του Κίμωνος, ο οποίος ενδιαφέρθηκε επίσης για την ανοικοδόμηση της Αγοράς. Ο Περικλής αντίθετα, ενδιαφέρθηκε για την ανέγερση οικοδομημάτων στην Ακρόπολη, και την ύπαιθρο χώρα (Μακρά τείχη, </a:t>
            </a:r>
            <a:r>
              <a:rPr lang="el-GR" altLang="el-GR" sz="1400" dirty="0" err="1">
                <a:solidFill>
                  <a:schemeClr val="bg1"/>
                </a:solidFill>
                <a:latin typeface="Times New Roman" panose="02020603050405020304" pitchFamily="18" charset="0"/>
                <a:cs typeface="Times New Roman" panose="02020603050405020304" pitchFamily="18" charset="0"/>
              </a:rPr>
              <a:t>Τελεστήριο</a:t>
            </a:r>
            <a:r>
              <a:rPr lang="el-GR" altLang="el-GR" sz="1400" dirty="0">
                <a:solidFill>
                  <a:schemeClr val="bg1"/>
                </a:solidFill>
                <a:latin typeface="Times New Roman" panose="02020603050405020304" pitchFamily="18" charset="0"/>
                <a:cs typeface="Times New Roman" panose="02020603050405020304" pitchFamily="18" charset="0"/>
              </a:rPr>
              <a:t> Ελευσίνας, </a:t>
            </a:r>
            <a:r>
              <a:rPr lang="el-GR" altLang="el-GR" sz="1400" dirty="0" smtClean="0">
                <a:solidFill>
                  <a:schemeClr val="bg1"/>
                </a:solidFill>
                <a:latin typeface="Times New Roman" panose="02020603050405020304" pitchFamily="18" charset="0"/>
                <a:cs typeface="Times New Roman" panose="02020603050405020304" pitchFamily="18" charset="0"/>
              </a:rPr>
              <a:t>πιθανότατα δωρικός </a:t>
            </a:r>
            <a:r>
              <a:rPr lang="el-GR" altLang="el-GR" sz="1400" dirty="0">
                <a:solidFill>
                  <a:schemeClr val="bg1"/>
                </a:solidFill>
                <a:latin typeface="Times New Roman" panose="02020603050405020304" pitchFamily="18" charset="0"/>
                <a:cs typeface="Times New Roman" panose="02020603050405020304" pitchFamily="18" charset="0"/>
              </a:rPr>
              <a:t>ναός Ποσειδώνος στο Σούνιο). Την οικοδομική δραστηριότητα στην Ακρόπολη και την πόλη συνέχισαν οι Αθηναίοι και στην περίοδο του Πελοποννησιακού πολέμου. Τότε </a:t>
            </a:r>
            <a:r>
              <a:rPr lang="el-GR" altLang="el-GR" sz="1400" dirty="0" err="1">
                <a:solidFill>
                  <a:schemeClr val="bg1"/>
                </a:solidFill>
                <a:latin typeface="Times New Roman" panose="02020603050405020304" pitchFamily="18" charset="0"/>
                <a:cs typeface="Times New Roman" panose="02020603050405020304" pitchFamily="18" charset="0"/>
              </a:rPr>
              <a:t>οικοδομήθηκαν</a:t>
            </a:r>
            <a:r>
              <a:rPr lang="el-GR" altLang="el-GR" sz="1400" dirty="0">
                <a:solidFill>
                  <a:schemeClr val="bg1"/>
                </a:solidFill>
                <a:latin typeface="Times New Roman" panose="02020603050405020304" pitchFamily="18" charset="0"/>
                <a:cs typeface="Times New Roman" panose="02020603050405020304" pitchFamily="18" charset="0"/>
              </a:rPr>
              <a:t> εξ ολοκλήρου ιωνικοί ναοί, όπως ο ναός της Αθηνάς Νίκης και το </a:t>
            </a:r>
            <a:r>
              <a:rPr lang="el-GR" altLang="el-GR" sz="1400" dirty="0" err="1">
                <a:solidFill>
                  <a:schemeClr val="bg1"/>
                </a:solidFill>
                <a:latin typeface="Times New Roman" panose="02020603050405020304" pitchFamily="18" charset="0"/>
                <a:cs typeface="Times New Roman" panose="02020603050405020304" pitchFamily="18" charset="0"/>
              </a:rPr>
              <a:t>Ερέχθειο</a:t>
            </a:r>
            <a:r>
              <a:rPr lang="el-GR" altLang="el-GR" sz="1400" dirty="0">
                <a:solidFill>
                  <a:schemeClr val="bg1"/>
                </a:solidFill>
                <a:latin typeface="Times New Roman" panose="02020603050405020304" pitchFamily="18" charset="0"/>
                <a:cs typeface="Times New Roman" panose="02020603050405020304" pitchFamily="18" charset="0"/>
              </a:rPr>
              <a:t> στην Ακρόπολη, ο ναός πιθανότατα της Εύκλειας στον Άρειο Πάγο και ο ναός  που αποδίδεται στην Αρτέμιδα </a:t>
            </a:r>
            <a:r>
              <a:rPr lang="el-GR" altLang="el-GR" sz="1400" dirty="0" err="1">
                <a:solidFill>
                  <a:schemeClr val="bg1"/>
                </a:solidFill>
                <a:latin typeface="Times New Roman" panose="02020603050405020304" pitchFamily="18" charset="0"/>
                <a:cs typeface="Times New Roman" panose="02020603050405020304" pitchFamily="18" charset="0"/>
              </a:rPr>
              <a:t>Αγροτέρα</a:t>
            </a:r>
            <a:r>
              <a:rPr lang="el-GR" altLang="el-GR" sz="1400" dirty="0">
                <a:solidFill>
                  <a:schemeClr val="bg1"/>
                </a:solidFill>
                <a:latin typeface="Times New Roman" panose="02020603050405020304" pitchFamily="18" charset="0"/>
                <a:cs typeface="Times New Roman" panose="02020603050405020304" pitchFamily="18" charset="0"/>
              </a:rPr>
              <a:t> στον </a:t>
            </a:r>
            <a:r>
              <a:rPr lang="el-GR" altLang="el-GR" sz="1400" dirty="0" err="1">
                <a:solidFill>
                  <a:schemeClr val="bg1"/>
                </a:solidFill>
                <a:latin typeface="Times New Roman" panose="02020603050405020304" pitchFamily="18" charset="0"/>
                <a:cs typeface="Times New Roman" panose="02020603050405020304" pitchFamily="18" charset="0"/>
              </a:rPr>
              <a:t>Ιλισσό</a:t>
            </a:r>
            <a:r>
              <a:rPr lang="el-GR" altLang="el-GR" sz="1400" dirty="0">
                <a:solidFill>
                  <a:schemeClr val="bg1"/>
                </a:solidFill>
                <a:latin typeface="Times New Roman" panose="02020603050405020304" pitchFamily="18" charset="0"/>
                <a:cs typeface="Times New Roman" panose="02020603050405020304" pitchFamily="18" charset="0"/>
              </a:rPr>
              <a:t>. Παράλληλα, ολοκληρώθηκε ο γλυπτός διάκοσμος του Ηφαιστείου, ενώ </a:t>
            </a:r>
            <a:r>
              <a:rPr lang="el-GR" altLang="el-GR" sz="1400" dirty="0" err="1">
                <a:solidFill>
                  <a:schemeClr val="bg1"/>
                </a:solidFill>
                <a:latin typeface="Times New Roman" panose="02020603050405020304" pitchFamily="18" charset="0"/>
                <a:cs typeface="Times New Roman" panose="02020603050405020304" pitchFamily="18" charset="0"/>
              </a:rPr>
              <a:t>οικοδομήθηκε</a:t>
            </a:r>
            <a:r>
              <a:rPr lang="el-GR" altLang="el-GR" sz="1400" dirty="0">
                <a:solidFill>
                  <a:schemeClr val="bg1"/>
                </a:solidFill>
                <a:latin typeface="Times New Roman" panose="02020603050405020304" pitchFamily="18" charset="0"/>
                <a:cs typeface="Times New Roman" panose="02020603050405020304" pitchFamily="18" charset="0"/>
              </a:rPr>
              <a:t> και ο δωρικός ναός της Νέμεσης στο ιερό της στο </a:t>
            </a:r>
            <a:r>
              <a:rPr lang="el-GR" altLang="el-GR" sz="1400" dirty="0" err="1">
                <a:solidFill>
                  <a:schemeClr val="bg1"/>
                </a:solidFill>
                <a:latin typeface="Times New Roman" panose="02020603050405020304" pitchFamily="18" charset="0"/>
                <a:cs typeface="Times New Roman" panose="02020603050405020304" pitchFamily="18" charset="0"/>
              </a:rPr>
              <a:t>Ραμνούντα</a:t>
            </a:r>
            <a:r>
              <a:rPr lang="el-GR" altLang="el-GR" sz="1400" dirty="0">
                <a:solidFill>
                  <a:schemeClr val="bg1"/>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endParaRPr lang="el-GR" altLang="el-GR" sz="1400"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Στην Αγορά της Αθήνας, αμέσως μετά από την Περσική εισβολή, το 470 </a:t>
            </a:r>
            <a:r>
              <a:rPr lang="el-GR" altLang="el-GR" sz="1400" dirty="0" err="1" smtClean="0">
                <a:solidFill>
                  <a:schemeClr val="bg1"/>
                </a:solidFill>
                <a:latin typeface="Times New Roman" panose="02020603050405020304" pitchFamily="18" charset="0"/>
                <a:cs typeface="Times New Roman" panose="02020603050405020304" pitchFamily="18" charset="0"/>
              </a:rPr>
              <a:t>π.Χ</a:t>
            </a:r>
            <a:r>
              <a:rPr lang="en-US" altLang="el-GR" sz="1400" dirty="0" smtClean="0">
                <a:solidFill>
                  <a:schemeClr val="bg1"/>
                </a:solidFill>
                <a:latin typeface="Times New Roman" panose="02020603050405020304" pitchFamily="18" charset="0"/>
                <a:cs typeface="Times New Roman" panose="02020603050405020304" pitchFamily="18" charset="0"/>
              </a:rPr>
              <a:t>.</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οικοδομούνται η Ποικίλη Στοά, η Θόλος (χώρος συνάθροισης και σίτισης των πρυτάνεων), καθώς και η Βασίλειος </a:t>
            </a:r>
            <a:r>
              <a:rPr lang="el-GR" altLang="el-GR" sz="1400" dirty="0" smtClean="0">
                <a:solidFill>
                  <a:schemeClr val="bg1"/>
                </a:solidFill>
                <a:latin typeface="Times New Roman" panose="02020603050405020304" pitchFamily="18" charset="0"/>
                <a:cs typeface="Times New Roman" panose="02020603050405020304" pitchFamily="18" charset="0"/>
              </a:rPr>
              <a:t>Στοά (</a:t>
            </a:r>
            <a:r>
              <a:rPr lang="el-GR" altLang="el-GR" sz="1400" dirty="0" err="1" smtClean="0">
                <a:solidFill>
                  <a:schemeClr val="bg1"/>
                </a:solidFill>
                <a:latin typeface="Times New Roman" panose="02020603050405020304" pitchFamily="18" charset="0"/>
                <a:cs typeface="Times New Roman" panose="02020603050405020304" pitchFamily="18" charset="0"/>
              </a:rPr>
              <a:t>επανοικοδόμηση</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και το Παλαιό Βουλευτήριο.  Στο τελευταίο τέταρτο του 5</a:t>
            </a:r>
            <a:r>
              <a:rPr lang="el-GR" altLang="el-GR" sz="1400" baseline="30000" dirty="0">
                <a:solidFill>
                  <a:schemeClr val="bg1"/>
                </a:solidFill>
                <a:latin typeface="Times New Roman" panose="02020603050405020304" pitchFamily="18" charset="0"/>
                <a:cs typeface="Times New Roman" panose="02020603050405020304" pitchFamily="18" charset="0"/>
              </a:rPr>
              <a:t>ου</a:t>
            </a:r>
            <a:r>
              <a:rPr lang="el-GR" altLang="el-GR" sz="1400" dirty="0">
                <a:solidFill>
                  <a:schemeClr val="bg1"/>
                </a:solidFill>
                <a:latin typeface="Times New Roman" panose="02020603050405020304" pitchFamily="18" charset="0"/>
                <a:cs typeface="Times New Roman" panose="02020603050405020304" pitchFamily="18" charset="0"/>
              </a:rPr>
              <a:t> αι. π.Χ. στην Αγορά οικοδομούνται το Νέο Βουλευτήριο, η Στοά του Ελευθερίου Διός, η Νότια Στοά Ι, και το Νομισματοκοπείο.  Στη </a:t>
            </a:r>
            <a:r>
              <a:rPr lang="el-GR" altLang="el-GR" sz="1400" dirty="0" err="1">
                <a:solidFill>
                  <a:schemeClr val="bg1"/>
                </a:solidFill>
                <a:latin typeface="Times New Roman" panose="02020603050405020304" pitchFamily="18" charset="0"/>
                <a:cs typeface="Times New Roman" panose="02020603050405020304" pitchFamily="18" charset="0"/>
              </a:rPr>
              <a:t>λυκούργεια</a:t>
            </a:r>
            <a:r>
              <a:rPr lang="el-GR" altLang="el-GR" sz="1400" dirty="0">
                <a:solidFill>
                  <a:schemeClr val="bg1"/>
                </a:solidFill>
                <a:latin typeface="Times New Roman" panose="02020603050405020304" pitchFamily="18" charset="0"/>
                <a:cs typeface="Times New Roman" panose="02020603050405020304" pitchFamily="18" charset="0"/>
              </a:rPr>
              <a:t> περίοδο, στο β΄ μισό του  4</a:t>
            </a:r>
            <a:r>
              <a:rPr lang="el-GR" altLang="el-GR" sz="1400" baseline="30000" dirty="0">
                <a:solidFill>
                  <a:schemeClr val="bg1"/>
                </a:solidFill>
                <a:latin typeface="Times New Roman" panose="02020603050405020304" pitchFamily="18" charset="0"/>
                <a:cs typeface="Times New Roman" panose="02020603050405020304" pitchFamily="18" charset="0"/>
              </a:rPr>
              <a:t>ου</a:t>
            </a:r>
            <a:r>
              <a:rPr lang="el-GR" altLang="el-GR" sz="1400" dirty="0">
                <a:solidFill>
                  <a:schemeClr val="bg1"/>
                </a:solidFill>
                <a:latin typeface="Times New Roman" panose="02020603050405020304" pitchFamily="18" charset="0"/>
                <a:cs typeface="Times New Roman" panose="02020603050405020304" pitchFamily="18" charset="0"/>
              </a:rPr>
              <a:t> αι. μ.Χ. οικοδομείται στη δυτική πλευρά της αθηναϊκής Αγοράς και ο μικρός ναός του Απόλλωνος Πατρώου. Τα διοικητικά  οικοδομήματα βρίσκονται στην δυτική πλευρά της Αγοράς, ενώ εκείνα που  εξυπηρετούσαν την εμπορική λειτουργία στην ανατολική πλευρά της. Πάνω στο λόφο του Αγοραίου Κολωνού  υψωνόταν το Ηφαίστειο, ο κοινός ναός του Ηφαίστου και της Αθηνάς, </a:t>
            </a:r>
            <a:r>
              <a:rPr lang="el-GR" altLang="el-GR" sz="1400" dirty="0" smtClean="0">
                <a:solidFill>
                  <a:schemeClr val="bg1"/>
                </a:solidFill>
                <a:latin typeface="Times New Roman" panose="02020603050405020304" pitchFamily="18" charset="0"/>
                <a:cs typeface="Times New Roman" panose="02020603050405020304" pitchFamily="18" charset="0"/>
              </a:rPr>
              <a:t>πατρώων </a:t>
            </a:r>
            <a:r>
              <a:rPr lang="el-GR" altLang="el-GR" sz="1400" dirty="0">
                <a:solidFill>
                  <a:schemeClr val="bg1"/>
                </a:solidFill>
                <a:latin typeface="Times New Roman" panose="02020603050405020304" pitchFamily="18" charset="0"/>
                <a:cs typeface="Times New Roman" panose="02020603050405020304" pitchFamily="18" charset="0"/>
              </a:rPr>
              <a:t>θεών της πόλης και προστατών των τεχνιτών. Στην πλατεία της Αγοράς υπάρχουν υπαίθρια μικρά ιερά αφιερωμένα σε ηρωικές και προγονικές λατρείες. Επίσης  στα ΒΔ. της υπάρχει ο υπαίθριος βωμός των δώδεκα θεών και βορειότερα αυτού ο βωμός της Αφροδίτης Ουρανίας.</a:t>
            </a:r>
          </a:p>
        </p:txBody>
      </p:sp>
      <p:sp>
        <p:nvSpPr>
          <p:cNvPr id="2051" name="2 - TextBox"/>
          <p:cNvSpPr txBox="1">
            <a:spLocks noChangeArrowheads="1"/>
          </p:cNvSpPr>
          <p:nvPr/>
        </p:nvSpPr>
        <p:spPr bwMode="auto">
          <a:xfrm>
            <a:off x="1655676" y="260648"/>
            <a:ext cx="58326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1600" b="1" dirty="0" smtClean="0">
                <a:solidFill>
                  <a:schemeClr val="bg1"/>
                </a:solidFill>
                <a:latin typeface="Times New Roman" panose="02020603050405020304" pitchFamily="18" charset="0"/>
                <a:cs typeface="Times New Roman" panose="02020603050405020304" pitchFamily="18" charset="0"/>
              </a:rPr>
              <a:t>3</a:t>
            </a:r>
            <a:r>
              <a:rPr lang="en-US" altLang="el-GR" sz="1600" b="1" dirty="0" smtClean="0">
                <a:solidFill>
                  <a:schemeClr val="bg1"/>
                </a:solidFill>
                <a:latin typeface="Times New Roman" panose="02020603050405020304" pitchFamily="18" charset="0"/>
                <a:cs typeface="Times New Roman" panose="02020603050405020304" pitchFamily="18" charset="0"/>
              </a:rPr>
              <a:t>. </a:t>
            </a:r>
            <a:r>
              <a:rPr lang="el-GR" altLang="el-GR" sz="1600" b="1" dirty="0" smtClean="0">
                <a:solidFill>
                  <a:schemeClr val="bg1"/>
                </a:solidFill>
                <a:latin typeface="Times New Roman" panose="02020603050405020304" pitchFamily="18" charset="0"/>
                <a:cs typeface="Times New Roman" panose="02020603050405020304" pitchFamily="18" charset="0"/>
              </a:rPr>
              <a:t>Κλασική </a:t>
            </a:r>
            <a:r>
              <a:rPr lang="el-GR" altLang="el-GR" sz="1600" b="1" dirty="0">
                <a:solidFill>
                  <a:schemeClr val="bg1"/>
                </a:solidFill>
                <a:latin typeface="Times New Roman" panose="02020603050405020304" pitchFamily="18" charset="0"/>
                <a:cs typeface="Times New Roman" panose="02020603050405020304" pitchFamily="18" charset="0"/>
              </a:rPr>
              <a:t>Αρχιτεκτονική και Τοπογραφία. Αθηναϊκή Ακρόπολη. Αγορά Αθηνών. </a:t>
            </a:r>
            <a:r>
              <a:rPr lang="el-GR" altLang="el-GR" sz="1600" b="1" dirty="0" smtClean="0">
                <a:solidFill>
                  <a:schemeClr val="bg1"/>
                </a:solidFill>
                <a:latin typeface="Times New Roman" panose="02020603050405020304" pitchFamily="18" charset="0"/>
                <a:cs typeface="Times New Roman" panose="02020603050405020304" pitchFamily="18" charset="0"/>
              </a:rPr>
              <a:t>Ναοδομία 5</a:t>
            </a:r>
            <a:r>
              <a:rPr lang="el-GR" altLang="el-GR" sz="1600" b="1" baseline="30000" dirty="0" smtClean="0">
                <a:solidFill>
                  <a:schemeClr val="bg1"/>
                </a:solidFill>
                <a:latin typeface="Times New Roman" panose="02020603050405020304" pitchFamily="18" charset="0"/>
                <a:cs typeface="Times New Roman" panose="02020603050405020304" pitchFamily="18" charset="0"/>
              </a:rPr>
              <a:t>ου</a:t>
            </a:r>
            <a:r>
              <a:rPr lang="el-GR" altLang="el-GR" sz="1600" b="1" dirty="0" smtClean="0">
                <a:solidFill>
                  <a:schemeClr val="bg1"/>
                </a:solidFill>
                <a:latin typeface="Times New Roman" panose="02020603050405020304" pitchFamily="18" charset="0"/>
                <a:cs typeface="Times New Roman" panose="02020603050405020304" pitchFamily="18" charset="0"/>
              </a:rPr>
              <a:t> αι. </a:t>
            </a:r>
            <a:r>
              <a:rPr lang="el-GR" altLang="el-GR" sz="1600" b="1" dirty="0" err="1" smtClean="0">
                <a:solidFill>
                  <a:schemeClr val="bg1"/>
                </a:solidFill>
                <a:latin typeface="Times New Roman" panose="02020603050405020304" pitchFamily="18" charset="0"/>
                <a:cs typeface="Times New Roman" panose="02020603050405020304" pitchFamily="18" charset="0"/>
              </a:rPr>
              <a:t>π.Χ.</a:t>
            </a:r>
            <a:endParaRPr lang="el-GR" altLang="el-GR" sz="1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1010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333375"/>
            <a:ext cx="3887788" cy="6192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483" name="Picture 5" descr="P1010029"/>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4500563" y="332656"/>
            <a:ext cx="4379912" cy="541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84" name="TextBox 1"/>
          <p:cNvSpPr txBox="1">
            <a:spLocks noChangeArrowheads="1"/>
          </p:cNvSpPr>
          <p:nvPr/>
        </p:nvSpPr>
        <p:spPr bwMode="auto">
          <a:xfrm>
            <a:off x="4859338" y="5821363"/>
            <a:ext cx="388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Μικροί ιωνικοί ναοί στην Αθήνα. 430-420 π.Χ. Ναός, θωράκιο και Πύργος της Αθηνάς Νίκης στην Ακρόπολη. Ναός Αρείου Πάγου (ναός Εύκλειας ίσως). Σχέδια Μ. </a:t>
            </a:r>
            <a:r>
              <a:rPr lang="el-GR" altLang="el-GR" sz="1200" dirty="0" err="1">
                <a:solidFill>
                  <a:schemeClr val="bg1"/>
                </a:solidFill>
                <a:latin typeface="Times New Roman" panose="02020603050405020304" pitchFamily="18" charset="0"/>
                <a:cs typeface="Times New Roman" panose="02020603050405020304" pitchFamily="18" charset="0"/>
              </a:rPr>
              <a:t>Κορρές</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lissosd-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620713"/>
            <a:ext cx="6048375" cy="429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507" name="TextBox 1"/>
          <p:cNvSpPr txBox="1">
            <a:spLocks noChangeArrowheads="1"/>
          </p:cNvSpPr>
          <p:nvPr/>
        </p:nvSpPr>
        <p:spPr bwMode="auto">
          <a:xfrm>
            <a:off x="2357456" y="5301208"/>
            <a:ext cx="4572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Ιωνικός ναός στον </a:t>
            </a:r>
            <a:r>
              <a:rPr lang="el-GR" altLang="el-GR" sz="1200" dirty="0" err="1">
                <a:solidFill>
                  <a:schemeClr val="bg1"/>
                </a:solidFill>
                <a:latin typeface="Times New Roman" panose="02020603050405020304" pitchFamily="18" charset="0"/>
                <a:cs typeface="Times New Roman" panose="02020603050405020304" pitchFamily="18" charset="0"/>
              </a:rPr>
              <a:t>Ιλισσό</a:t>
            </a:r>
            <a:r>
              <a:rPr lang="el-GR" altLang="el-GR" sz="1200" dirty="0">
                <a:solidFill>
                  <a:schemeClr val="bg1"/>
                </a:solidFill>
                <a:latin typeface="Times New Roman" panose="02020603050405020304" pitchFamily="18" charset="0"/>
                <a:cs typeface="Times New Roman" panose="02020603050405020304" pitchFamily="18" charset="0"/>
              </a:rPr>
              <a:t> πριν από την κατεδάφισή του το 1778. Είχε μετατραπεί σε χριστιανική εκκλησία, την </a:t>
            </a:r>
            <a:r>
              <a:rPr lang="el-GR" altLang="el-GR" sz="1200" dirty="0" err="1">
                <a:solidFill>
                  <a:schemeClr val="bg1"/>
                </a:solidFill>
                <a:latin typeface="Times New Roman" panose="02020603050405020304" pitchFamily="18" charset="0"/>
                <a:cs typeface="Times New Roman" panose="02020603050405020304" pitchFamily="18" charset="0"/>
              </a:rPr>
              <a:t>Παναγίαν</a:t>
            </a:r>
            <a:r>
              <a:rPr lang="el-GR" altLang="el-GR" sz="1200" dirty="0">
                <a:solidFill>
                  <a:schemeClr val="bg1"/>
                </a:solidFill>
                <a:latin typeface="Times New Roman" panose="02020603050405020304" pitchFamily="18" charset="0"/>
                <a:cs typeface="Times New Roman" panose="02020603050405020304" pitchFamily="18" charset="0"/>
              </a:rPr>
              <a:t> εις την </a:t>
            </a:r>
            <a:r>
              <a:rPr lang="el-GR" altLang="el-GR" sz="1200" dirty="0" err="1">
                <a:solidFill>
                  <a:schemeClr val="bg1"/>
                </a:solidFill>
                <a:latin typeface="Times New Roman" panose="02020603050405020304" pitchFamily="18" charset="0"/>
                <a:cs typeface="Times New Roman" panose="02020603050405020304" pitchFamily="18" charset="0"/>
              </a:rPr>
              <a:t>Πέτραν</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
          <p:cNvSpPr txBox="1">
            <a:spLocks noChangeArrowheads="1"/>
          </p:cNvSpPr>
          <p:nvPr/>
        </p:nvSpPr>
        <p:spPr bwMode="auto">
          <a:xfrm>
            <a:off x="875654" y="5602777"/>
            <a:ext cx="3960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Ιωνικός ναός στον </a:t>
            </a:r>
            <a:r>
              <a:rPr lang="el-GR" altLang="el-GR" sz="1200" dirty="0" err="1">
                <a:solidFill>
                  <a:schemeClr val="bg1"/>
                </a:solidFill>
                <a:latin typeface="Times New Roman" panose="02020603050405020304" pitchFamily="18" charset="0"/>
                <a:cs typeface="Times New Roman" panose="02020603050405020304" pitchFamily="18" charset="0"/>
              </a:rPr>
              <a:t>Ιλισσό</a:t>
            </a:r>
            <a:r>
              <a:rPr lang="el-GR" altLang="el-GR" sz="1200" dirty="0">
                <a:solidFill>
                  <a:schemeClr val="bg1"/>
                </a:solidFill>
                <a:latin typeface="Times New Roman" panose="02020603050405020304" pitchFamily="18" charset="0"/>
                <a:cs typeface="Times New Roman" panose="02020603050405020304" pitchFamily="18" charset="0"/>
              </a:rPr>
              <a:t>. Πιθανόν ναός της Αρτέμιδος </a:t>
            </a:r>
            <a:r>
              <a:rPr lang="el-GR" altLang="el-GR" sz="1200" dirty="0" err="1">
                <a:solidFill>
                  <a:schemeClr val="bg1"/>
                </a:solidFill>
                <a:latin typeface="Times New Roman" panose="02020603050405020304" pitchFamily="18" charset="0"/>
                <a:cs typeface="Times New Roman" panose="02020603050405020304" pitchFamily="18" charset="0"/>
              </a:rPr>
              <a:t>Αγροτέρας</a:t>
            </a:r>
            <a:r>
              <a:rPr lang="el-GR" altLang="el-GR" sz="1200" dirty="0">
                <a:solidFill>
                  <a:schemeClr val="bg1"/>
                </a:solidFill>
                <a:latin typeface="Times New Roman" panose="02020603050405020304" pitchFamily="18" charset="0"/>
                <a:cs typeface="Times New Roman" panose="02020603050405020304" pitchFamily="18" charset="0"/>
              </a:rPr>
              <a:t>  430-420 π.Χ. Σήμερα κατεστραμμένος. Αρχιτεκτονική αποτύπωση από </a:t>
            </a:r>
            <a:r>
              <a:rPr lang="en-US" altLang="el-GR" sz="1200" dirty="0">
                <a:solidFill>
                  <a:schemeClr val="bg1"/>
                </a:solidFill>
                <a:latin typeface="Times New Roman" panose="02020603050405020304" pitchFamily="18" charset="0"/>
                <a:cs typeface="Times New Roman" panose="02020603050405020304" pitchFamily="18" charset="0"/>
              </a:rPr>
              <a:t>J. Stuart </a:t>
            </a:r>
            <a:r>
              <a:rPr lang="el-GR" altLang="el-GR" sz="1200" dirty="0">
                <a:solidFill>
                  <a:schemeClr val="bg1"/>
                </a:solidFill>
                <a:latin typeface="Times New Roman" panose="02020603050405020304" pitchFamily="18" charset="0"/>
                <a:cs typeface="Times New Roman" panose="02020603050405020304" pitchFamily="18" charset="0"/>
              </a:rPr>
              <a:t>και </a:t>
            </a:r>
            <a:r>
              <a:rPr lang="en-US" altLang="el-GR" sz="1200" dirty="0">
                <a:solidFill>
                  <a:schemeClr val="bg1"/>
                </a:solidFill>
                <a:latin typeface="Times New Roman" panose="02020603050405020304" pitchFamily="18" charset="0"/>
                <a:cs typeface="Times New Roman" panose="02020603050405020304" pitchFamily="18" charset="0"/>
              </a:rPr>
              <a:t>N. </a:t>
            </a:r>
            <a:r>
              <a:rPr lang="en-US" altLang="el-GR" sz="1200" dirty="0" err="1">
                <a:solidFill>
                  <a:schemeClr val="bg1"/>
                </a:solidFill>
                <a:latin typeface="Times New Roman" panose="02020603050405020304" pitchFamily="18" charset="0"/>
                <a:cs typeface="Times New Roman" panose="02020603050405020304" pitchFamily="18" charset="0"/>
              </a:rPr>
              <a:t>Revett</a:t>
            </a:r>
            <a:r>
              <a:rPr lang="en-US" altLang="el-GR" sz="1200" dirty="0">
                <a:solidFill>
                  <a:schemeClr val="bg1"/>
                </a:solidFill>
                <a:latin typeface="Times New Roman" panose="02020603050405020304" pitchFamily="18" charset="0"/>
                <a:cs typeface="Times New Roman" panose="02020603050405020304" pitchFamily="18" charset="0"/>
              </a:rPr>
              <a:t>, 1762. </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90" y="1043247"/>
            <a:ext cx="4272742" cy="4347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96" y="831272"/>
            <a:ext cx="3067396" cy="4771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P101003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9775" y="632440"/>
            <a:ext cx="5226050" cy="522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3555" name="TextBox 1"/>
          <p:cNvSpPr txBox="1">
            <a:spLocks noChangeArrowheads="1"/>
          </p:cNvSpPr>
          <p:nvPr/>
        </p:nvSpPr>
        <p:spPr bwMode="auto">
          <a:xfrm>
            <a:off x="2483768" y="6021288"/>
            <a:ext cx="4392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Ιωνικός ναός των Αμπελοκήπων. 435-430 π.Χ. Σχέδιο Μ. </a:t>
            </a:r>
            <a:r>
              <a:rPr lang="el-GR" altLang="el-GR" sz="1200" dirty="0" err="1">
                <a:solidFill>
                  <a:schemeClr val="bg1"/>
                </a:solidFill>
                <a:latin typeface="Times New Roman" panose="02020603050405020304" pitchFamily="18" charset="0"/>
                <a:cs typeface="Times New Roman" panose="02020603050405020304" pitchFamily="18" charset="0"/>
              </a:rPr>
              <a:t>Κορρέ</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 TextBox"/>
          <p:cNvSpPr txBox="1">
            <a:spLocks noChangeArrowheads="1"/>
          </p:cNvSpPr>
          <p:nvPr/>
        </p:nvSpPr>
        <p:spPr bwMode="auto">
          <a:xfrm>
            <a:off x="5364088" y="2132856"/>
            <a:ext cx="321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πολιτική διαίρεση της Αττικής. Κλασικοί χρόνοι. Κατά Τ</a:t>
            </a:r>
            <a:r>
              <a:rPr lang="en-US" altLang="el-GR" sz="1200" dirty="0" err="1">
                <a:solidFill>
                  <a:schemeClr val="bg1"/>
                </a:solidFill>
                <a:latin typeface="Times New Roman" panose="02020603050405020304" pitchFamily="18" charset="0"/>
                <a:cs typeface="Times New Roman" panose="02020603050405020304" pitchFamily="18" charset="0"/>
              </a:rPr>
              <a:t>raill</a:t>
            </a:r>
            <a:r>
              <a:rPr lang="en-US" altLang="el-GR" sz="1200" dirty="0">
                <a:solidFill>
                  <a:schemeClr val="bg1"/>
                </a:solidFill>
                <a:latin typeface="Times New Roman" panose="02020603050405020304" pitchFamily="18" charset="0"/>
                <a:cs typeface="Times New Roman" panose="02020603050405020304" pitchFamily="18" charset="0"/>
              </a:rPr>
              <a:t>. </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764704"/>
            <a:ext cx="3940233" cy="523701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2 - TextBox"/>
          <p:cNvSpPr txBox="1">
            <a:spLocks noChangeArrowheads="1"/>
          </p:cNvSpPr>
          <p:nvPr/>
        </p:nvSpPr>
        <p:spPr bwMode="auto">
          <a:xfrm>
            <a:off x="6357938" y="1500188"/>
            <a:ext cx="267855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Αγορά της Αθήνας στον 5</a:t>
            </a:r>
            <a:r>
              <a:rPr lang="el-GR" altLang="el-GR" sz="1200" baseline="30000" dirty="0">
                <a:solidFill>
                  <a:schemeClr val="bg1"/>
                </a:solidFill>
                <a:latin typeface="Times New Roman" panose="02020603050405020304" pitchFamily="18" charset="0"/>
                <a:cs typeface="Times New Roman" panose="02020603050405020304" pitchFamily="18" charset="0"/>
              </a:rPr>
              <a:t>ο</a:t>
            </a:r>
            <a:r>
              <a:rPr lang="el-GR" altLang="el-GR" sz="1200" dirty="0">
                <a:solidFill>
                  <a:schemeClr val="bg1"/>
                </a:solidFill>
                <a:latin typeface="Times New Roman" panose="02020603050405020304" pitchFamily="18" charset="0"/>
                <a:cs typeface="Times New Roman" panose="02020603050405020304" pitchFamily="18" charset="0"/>
              </a:rPr>
              <a:t> αι. π.Χ.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476672"/>
            <a:ext cx="5710844" cy="57856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3 - TextBox"/>
          <p:cNvSpPr txBox="1">
            <a:spLocks noChangeArrowheads="1"/>
          </p:cNvSpPr>
          <p:nvPr/>
        </p:nvSpPr>
        <p:spPr bwMode="auto">
          <a:xfrm>
            <a:off x="1835696" y="5805264"/>
            <a:ext cx="5662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Αθήνα, Αρχαία Αγορά. Βωμός Δώδεκα Θεών. Παλαιό Βουλευτήριο και Κτήριο </a:t>
            </a:r>
            <a:r>
              <a:rPr lang="en-US" altLang="el-GR" sz="1200" dirty="0">
                <a:solidFill>
                  <a:schemeClr val="bg1"/>
                </a:solidFill>
                <a:latin typeface="Times New Roman" panose="02020603050405020304" pitchFamily="18" charset="0"/>
                <a:cs typeface="Times New Roman" panose="02020603050405020304" pitchFamily="18" charset="0"/>
              </a:rPr>
              <a:t>F.</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933" y="513680"/>
            <a:ext cx="3828011" cy="478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412776"/>
            <a:ext cx="4552545" cy="3253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Forification 095"/>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251520" y="692150"/>
            <a:ext cx="4824413" cy="3554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651" name="Picture 6" descr="Forification 082"/>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5287267" y="836613"/>
            <a:ext cx="3605213" cy="480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652" name="3 - TextBox"/>
          <p:cNvSpPr txBox="1">
            <a:spLocks noChangeArrowheads="1"/>
          </p:cNvSpPr>
          <p:nvPr/>
        </p:nvSpPr>
        <p:spPr bwMode="auto">
          <a:xfrm>
            <a:off x="1020663" y="4941168"/>
            <a:ext cx="328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ΝΔ. πλευρά Αγοράς με τα διοικητικά κτήρια. Η Θόλος (Σκιάς) για την εστίαση των  Πρυτάνεων του αθηναϊκού κράτους. Το Νέο Βουλευτήριο.</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2 - Εικόνα" descr="Agora8Aug 00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3" y="357188"/>
            <a:ext cx="4643437"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8675" name="Picture 2" descr="C:\Users\admin\Desktop\2014-08-06 Agora8Aug\Agora8Aug 0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428625"/>
            <a:ext cx="3762375" cy="564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8676" name="5 - TextBox"/>
          <p:cNvSpPr txBox="1">
            <a:spLocks noChangeArrowheads="1"/>
          </p:cNvSpPr>
          <p:nvPr/>
        </p:nvSpPr>
        <p:spPr bwMode="auto">
          <a:xfrm>
            <a:off x="857250" y="4572000"/>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Αγορά. Ο Βωμός των Δώδεκα θεών και τα Βουλευτήρια στη δυτική πλευρά της, Παλαιό (περ. 500 π.Χ.) και Νέο (περ. 400 π.Χ.).</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Forification 08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47455" y="2000250"/>
            <a:ext cx="4645025" cy="3592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699" name="3 - TextBox"/>
          <p:cNvSpPr txBox="1">
            <a:spLocks noChangeArrowheads="1"/>
          </p:cNvSpPr>
          <p:nvPr/>
        </p:nvSpPr>
        <p:spPr bwMode="auto">
          <a:xfrm>
            <a:off x="827584" y="4869160"/>
            <a:ext cx="2592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 Παλαιό και </a:t>
            </a:r>
            <a:r>
              <a:rPr lang="el-GR" altLang="el-GR" sz="1200" dirty="0" smtClean="0">
                <a:solidFill>
                  <a:schemeClr val="bg1"/>
                </a:solidFill>
                <a:latin typeface="Times New Roman" panose="02020603050405020304" pitchFamily="18" charset="0"/>
                <a:cs typeface="Times New Roman" panose="02020603050405020304" pitchFamily="18" charset="0"/>
              </a:rPr>
              <a:t>το </a:t>
            </a:r>
            <a:r>
              <a:rPr lang="el-GR" altLang="el-GR" sz="1200" dirty="0">
                <a:solidFill>
                  <a:schemeClr val="bg1"/>
                </a:solidFill>
                <a:latin typeface="Times New Roman" panose="02020603050405020304" pitchFamily="18" charset="0"/>
                <a:cs typeface="Times New Roman" panose="02020603050405020304" pitchFamily="18" charset="0"/>
              </a:rPr>
              <a:t>Νέο Βουλευτήριο.</a:t>
            </a:r>
          </a:p>
        </p:txBody>
      </p:sp>
      <p:pic>
        <p:nvPicPr>
          <p:cNvPr id="29700" name="4 - Εικόνα" descr="Agora Plans 00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607" y="500063"/>
            <a:ext cx="3643313" cy="3643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1835696" y="997113"/>
            <a:ext cx="43926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200" dirty="0">
                <a:solidFill>
                  <a:schemeClr val="bg1"/>
                </a:solidFill>
                <a:latin typeface="Times New Roman" panose="02020603050405020304" pitchFamily="18" charset="0"/>
                <a:cs typeface="Times New Roman" panose="02020603050405020304" pitchFamily="18" charset="0"/>
              </a:rPr>
              <a:t>H </a:t>
            </a:r>
            <a:r>
              <a:rPr lang="el-GR" altLang="el-GR" sz="1200" dirty="0">
                <a:solidFill>
                  <a:schemeClr val="bg1"/>
                </a:solidFill>
                <a:latin typeface="Times New Roman" panose="02020603050405020304" pitchFamily="18" charset="0"/>
                <a:cs typeface="Times New Roman" panose="02020603050405020304" pitchFamily="18" charset="0"/>
              </a:rPr>
              <a:t>αθηναϊκή Ακρόπολη.</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2132856"/>
            <a:ext cx="6783185" cy="3171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Forification 07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1285875"/>
            <a:ext cx="4357688"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23" name="Picture 5" descr="Forification 080"/>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r="-8718" b="-16645"/>
          <a:stretch>
            <a:fillRect/>
          </a:stretch>
        </p:blipFill>
        <p:spPr bwMode="auto">
          <a:xfrm>
            <a:off x="4857750" y="357188"/>
            <a:ext cx="364331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4 - TextBox"/>
          <p:cNvSpPr txBox="1">
            <a:spLocks noChangeArrowheads="1"/>
          </p:cNvSpPr>
          <p:nvPr/>
        </p:nvSpPr>
        <p:spPr bwMode="auto">
          <a:xfrm>
            <a:off x="5072063" y="5715000"/>
            <a:ext cx="328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ΒΔ. γωνία της αθηναϊκής Αγοράς στο τέλος της κλασικής περιόδου, με τη Βασίλειο Στοά  και την </a:t>
            </a:r>
            <a:r>
              <a:rPr lang="el-GR" altLang="el-GR" sz="1200" dirty="0" err="1">
                <a:solidFill>
                  <a:schemeClr val="bg1"/>
                </a:solidFill>
                <a:latin typeface="Times New Roman" panose="02020603050405020304" pitchFamily="18" charset="0"/>
                <a:cs typeface="Times New Roman" panose="02020603050405020304" pitchFamily="18" charset="0"/>
              </a:rPr>
              <a:t>αποκαλυφθείσα</a:t>
            </a:r>
            <a:r>
              <a:rPr lang="el-GR" altLang="el-GR" sz="1200" dirty="0">
                <a:solidFill>
                  <a:schemeClr val="bg1"/>
                </a:solidFill>
                <a:latin typeface="Times New Roman" panose="02020603050405020304" pitchFamily="18" charset="0"/>
                <a:cs typeface="Times New Roman" panose="02020603050405020304" pitchFamily="18" charset="0"/>
              </a:rPr>
              <a:t> γωνία της Ποικίλης Στοάς.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Forification 08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404664"/>
            <a:ext cx="7929562" cy="500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1747" name="2 - TextBox"/>
          <p:cNvSpPr txBox="1">
            <a:spLocks noChangeArrowheads="1"/>
          </p:cNvSpPr>
          <p:nvPr/>
        </p:nvSpPr>
        <p:spPr bwMode="auto">
          <a:xfrm>
            <a:off x="1547664" y="5733256"/>
            <a:ext cx="6552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ΒΔ. γωνία της Αγοράς σε γραφική αναπαράσταση, με τη Βασίλειο Στοά, την Ποικίλη Στοά, υπαίθριο ιερό-ηρώο και τον βωμό της Αφροδίτης Ουρανίας στα βόρεια.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4 - TextBox"/>
          <p:cNvSpPr txBox="1">
            <a:spLocks noChangeArrowheads="1"/>
          </p:cNvSpPr>
          <p:nvPr/>
        </p:nvSpPr>
        <p:spPr bwMode="auto">
          <a:xfrm>
            <a:off x="5429250" y="2000250"/>
            <a:ext cx="2928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κλασικός  βωμός της Αφροδίτης Ουρανίας. Ο ναός της κτίσθηκε βορειότερα στα ρωμαϊκά χρόνια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835" y="1052736"/>
            <a:ext cx="3657600" cy="2784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9257" y="4365104"/>
            <a:ext cx="2518756" cy="1745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Forification 08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3313" y="2571750"/>
            <a:ext cx="4214812"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3795" name="4 - TextBox"/>
          <p:cNvSpPr txBox="1">
            <a:spLocks noChangeArrowheads="1"/>
          </p:cNvSpPr>
          <p:nvPr/>
        </p:nvSpPr>
        <p:spPr bwMode="auto">
          <a:xfrm>
            <a:off x="3821906" y="4941168"/>
            <a:ext cx="3857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Επάνω  η  Στοά του Ελευθερίου Διός  (430-420 π.Χ.).  Κάτω. Η Ποικίλη Στοά (</a:t>
            </a:r>
            <a:r>
              <a:rPr lang="el-GR" altLang="el-GR" sz="1200" dirty="0" err="1">
                <a:solidFill>
                  <a:schemeClr val="bg1"/>
                </a:solidFill>
                <a:latin typeface="Times New Roman" panose="02020603050405020304" pitchFamily="18" charset="0"/>
                <a:cs typeface="Times New Roman" panose="02020603050405020304" pitchFamily="18" charset="0"/>
              </a:rPr>
              <a:t>Κιμώνεια</a:t>
            </a:r>
            <a:r>
              <a:rPr lang="el-GR" altLang="el-GR" sz="1200" dirty="0">
                <a:solidFill>
                  <a:schemeClr val="bg1"/>
                </a:solidFill>
                <a:latin typeface="Times New Roman" panose="02020603050405020304" pitchFamily="18" charset="0"/>
                <a:cs typeface="Times New Roman" panose="02020603050405020304" pitchFamily="18" charset="0"/>
              </a:rPr>
              <a:t> περίοδος). Το τμήμα της γωνιακής κρηπίδας που έχει αποκαλυφθεί, βόρεια της σημερινής οδού Αδριανού.  Ασπίδα- λάφυρο από τη νίκη των Αθηναίων κατά των Λακεδαιμονίων στη Σφακτηρία το 425 π.Χ., αναρτημένη στην Ποικίλη Στοά, σήμερα στο Μουσείο της Αρχαίας Αγοράς. </a:t>
            </a:r>
          </a:p>
        </p:txBody>
      </p:sp>
      <p:pic>
        <p:nvPicPr>
          <p:cNvPr id="33796" name="Picture 6" descr="C:\Users\admin\Desktop\2014-08-06 Agora8Aug\Agora8Aug 09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88" y="2276872"/>
            <a:ext cx="2928937" cy="439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797" name="5 - Εικόνα" descr="Agora Plans 00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625" y="142875"/>
            <a:ext cx="8358188" cy="1928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orification 0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75" y="642938"/>
            <a:ext cx="6143625"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4819" name="2 - TextBox"/>
          <p:cNvSpPr txBox="1">
            <a:spLocks noChangeArrowheads="1"/>
          </p:cNvSpPr>
          <p:nvPr/>
        </p:nvSpPr>
        <p:spPr bwMode="auto">
          <a:xfrm>
            <a:off x="2143125" y="6072188"/>
            <a:ext cx="321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Αθηναϊκή Αγορά. Νότια Στοά.</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orification 0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913" y="1125538"/>
            <a:ext cx="6696075" cy="44656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5843" name="2 - TextBox"/>
          <p:cNvSpPr txBox="1">
            <a:spLocks noChangeArrowheads="1"/>
          </p:cNvSpPr>
          <p:nvPr/>
        </p:nvSpPr>
        <p:spPr bwMode="auto">
          <a:xfrm>
            <a:off x="2627784" y="5949280"/>
            <a:ext cx="45908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Σίτιση Αθηναίων αξιωματούχων στα δωμάτια της Νότιας Στοάς.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Forification 075"/>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r="-235"/>
          <a:stretch>
            <a:fillRect/>
          </a:stretch>
        </p:blipFill>
        <p:spPr bwMode="auto">
          <a:xfrm>
            <a:off x="357188" y="214313"/>
            <a:ext cx="5286375" cy="2538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6867" name="2 - TextBox"/>
          <p:cNvSpPr txBox="1">
            <a:spLocks noChangeArrowheads="1"/>
          </p:cNvSpPr>
          <p:nvPr/>
        </p:nvSpPr>
        <p:spPr bwMode="auto">
          <a:xfrm>
            <a:off x="285750" y="3214688"/>
            <a:ext cx="5500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Σχεδιαστική αναπαράσταση της Βασιλείου Στοάς, έδρας του  άρχοντα  Βασιλέα.  Δεξιά η σημερινή κατάσταση, το πρόσθιο κεντρικό τμήμα της Στοάς και το ένα από τα γωνιακά παρασκήνιά </a:t>
            </a:r>
            <a:r>
              <a:rPr lang="el-GR" altLang="el-GR" sz="1200" dirty="0" smtClean="0">
                <a:solidFill>
                  <a:schemeClr val="bg1"/>
                </a:solidFill>
                <a:latin typeface="Times New Roman" panose="02020603050405020304" pitchFamily="18" charset="0"/>
                <a:cs typeface="Times New Roman" panose="02020603050405020304" pitchFamily="18" charset="0"/>
              </a:rPr>
              <a:t>της</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στο </a:t>
            </a:r>
            <a:r>
              <a:rPr lang="el-GR" altLang="el-GR" sz="1200" dirty="0">
                <a:solidFill>
                  <a:schemeClr val="bg1"/>
                </a:solidFill>
                <a:latin typeface="Times New Roman" panose="02020603050405020304" pitchFamily="18" charset="0"/>
                <a:cs typeface="Times New Roman" panose="02020603050405020304" pitchFamily="18" charset="0"/>
              </a:rPr>
              <a:t>πρόσθιο επίπεδο.</a:t>
            </a:r>
          </a:p>
        </p:txBody>
      </p:sp>
      <p:pic>
        <p:nvPicPr>
          <p:cNvPr id="36868" name="Picture 4" descr="C:\Users\admin\Desktop\2014-08-06 Agora8Aug\Agora8Aug 1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6438" y="1675443"/>
            <a:ext cx="3214687" cy="482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869" name="Picture 4" descr="Forification 072"/>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1571625" y="4143375"/>
            <a:ext cx="3071813" cy="2392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P10100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193" y="1844824"/>
            <a:ext cx="3368675" cy="1643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7891" name="2 - TextBox"/>
          <p:cNvSpPr txBox="1">
            <a:spLocks noChangeArrowheads="1"/>
          </p:cNvSpPr>
          <p:nvPr/>
        </p:nvSpPr>
        <p:spPr bwMode="auto">
          <a:xfrm>
            <a:off x="785813" y="4143375"/>
            <a:ext cx="2357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Ναός του Ηφαίστου και της Αθηνάς </a:t>
            </a:r>
            <a:r>
              <a:rPr lang="el-GR" altLang="el-GR" sz="1200" dirty="0" err="1">
                <a:solidFill>
                  <a:schemeClr val="bg1"/>
                </a:solidFill>
                <a:latin typeface="Times New Roman" panose="02020603050405020304" pitchFamily="18" charset="0"/>
                <a:cs typeface="Times New Roman" panose="02020603050405020304" pitchFamily="18" charset="0"/>
              </a:rPr>
              <a:t>Ηφαιστείας</a:t>
            </a:r>
            <a:r>
              <a:rPr lang="el-GR" altLang="el-GR" sz="1200" dirty="0">
                <a:solidFill>
                  <a:schemeClr val="bg1"/>
                </a:solidFill>
                <a:latin typeface="Times New Roman" panose="02020603050405020304" pitchFamily="18" charset="0"/>
                <a:cs typeface="Times New Roman" panose="02020603050405020304" pitchFamily="18" charset="0"/>
              </a:rPr>
              <a:t> Εργάνης, στον Αγοραίο Κολωνό, 460-420 π.Χ.  Η ύπαρξη </a:t>
            </a:r>
            <a:r>
              <a:rPr lang="el-GR" altLang="el-GR" sz="1200" dirty="0" err="1">
                <a:solidFill>
                  <a:schemeClr val="bg1"/>
                </a:solidFill>
                <a:latin typeface="Times New Roman" panose="02020603050405020304" pitchFamily="18" charset="0"/>
                <a:cs typeface="Times New Roman" panose="02020603050405020304" pitchFamily="18" charset="0"/>
              </a:rPr>
              <a:t>πειόσχημης</a:t>
            </a:r>
            <a:r>
              <a:rPr lang="el-GR" altLang="el-GR" sz="1200" dirty="0">
                <a:solidFill>
                  <a:schemeClr val="bg1"/>
                </a:solidFill>
                <a:latin typeface="Times New Roman" panose="02020603050405020304" pitchFamily="18" charset="0"/>
                <a:cs typeface="Times New Roman" panose="02020603050405020304" pitchFamily="18" charset="0"/>
              </a:rPr>
              <a:t> κιονοστοιχίας στο σηκό  είναι υποθετική.</a:t>
            </a:r>
          </a:p>
        </p:txBody>
      </p:sp>
      <p:pic>
        <p:nvPicPr>
          <p:cNvPr id="37892" name="Picture 4" descr="C:\Users\admin\Desktop\2014-08-06 Agora8Aug\Agora8Aug 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3077" y="1214439"/>
            <a:ext cx="5158047" cy="3438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7893" name="5 - TextBox"/>
          <p:cNvSpPr txBox="1">
            <a:spLocks noChangeArrowheads="1"/>
          </p:cNvSpPr>
          <p:nvPr/>
        </p:nvSpPr>
        <p:spPr bwMode="auto">
          <a:xfrm>
            <a:off x="4932040" y="4869160"/>
            <a:ext cx="30718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ναός ήταν περίπτερος και δωρικός με ιωνικές ανάγλυφες ζωφόρους πάνω από την είσοδο του </a:t>
            </a:r>
            <a:r>
              <a:rPr lang="el-GR" altLang="el-GR" sz="1200" dirty="0" err="1">
                <a:solidFill>
                  <a:schemeClr val="bg1"/>
                </a:solidFill>
                <a:latin typeface="Times New Roman" panose="02020603050405020304" pitchFamily="18" charset="0"/>
                <a:cs typeface="Times New Roman" panose="02020603050405020304" pitchFamily="18" charset="0"/>
              </a:rPr>
              <a:t>προνάου</a:t>
            </a:r>
            <a:r>
              <a:rPr lang="el-GR" altLang="el-GR" sz="1200" dirty="0">
                <a:solidFill>
                  <a:schemeClr val="bg1"/>
                </a:solidFill>
                <a:latin typeface="Times New Roman" panose="02020603050405020304" pitchFamily="18" charset="0"/>
                <a:cs typeface="Times New Roman" panose="02020603050405020304" pitchFamily="18" charset="0"/>
              </a:rPr>
              <a:t> και την είσοδο του </a:t>
            </a:r>
            <a:r>
              <a:rPr lang="el-GR" altLang="el-GR" sz="1200" dirty="0" smtClean="0">
                <a:solidFill>
                  <a:schemeClr val="bg1"/>
                </a:solidFill>
                <a:latin typeface="Times New Roman" panose="02020603050405020304" pitchFamily="18" charset="0"/>
                <a:cs typeface="Times New Roman" panose="02020603050405020304" pitchFamily="18" charset="0"/>
              </a:rPr>
              <a:t>οπισθόδομου. </a:t>
            </a:r>
            <a:r>
              <a:rPr lang="el-GR" altLang="el-GR" sz="1200" dirty="0">
                <a:solidFill>
                  <a:schemeClr val="bg1"/>
                </a:solidFill>
                <a:latin typeface="Times New Roman" panose="02020603050405020304" pitchFamily="18" charset="0"/>
                <a:cs typeface="Times New Roman" panose="02020603050405020304" pitchFamily="18" charset="0"/>
              </a:rPr>
              <a:t>Το ανατολικό πτερό διακοσμείτο εξωτερικά στις τρεις πλευρές με ανάγλυφες μετόπες που απεικόνιζαν τους άθλους του </a:t>
            </a:r>
            <a:r>
              <a:rPr lang="el-GR" altLang="el-GR" sz="1200" dirty="0" smtClean="0">
                <a:solidFill>
                  <a:schemeClr val="bg1"/>
                </a:solidFill>
                <a:latin typeface="Times New Roman" panose="02020603050405020304" pitchFamily="18" charset="0"/>
                <a:cs typeface="Times New Roman" panose="02020603050405020304" pitchFamily="18" charset="0"/>
              </a:rPr>
              <a:t>Ηρακλή </a:t>
            </a:r>
            <a:r>
              <a:rPr lang="el-GR" altLang="el-GR" sz="1200" dirty="0">
                <a:solidFill>
                  <a:schemeClr val="bg1"/>
                </a:solidFill>
                <a:latin typeface="Times New Roman" panose="02020603050405020304" pitchFamily="18" charset="0"/>
                <a:cs typeface="Times New Roman" panose="02020603050405020304" pitchFamily="18" charset="0"/>
              </a:rPr>
              <a:t>(εμπρός) και του Θησέα στα  πλάγια ως τον τρίτο κίονα της περίστασης σε κάθε μακρά πλευρά.</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KlassArx 0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313" y="714375"/>
            <a:ext cx="6143625" cy="5214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8915" name="2 - TextBox"/>
          <p:cNvSpPr txBox="1">
            <a:spLocks noChangeArrowheads="1"/>
          </p:cNvSpPr>
          <p:nvPr/>
        </p:nvSpPr>
        <p:spPr bwMode="auto">
          <a:xfrm>
            <a:off x="3059832" y="6093296"/>
            <a:ext cx="3143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Θησαυρός των Αθηναίων στους Δελφούς. Ανάθημα για την νίκη στον Μαραθώνα. 490-480  π.Χ. Αναστηλωμένος.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KlassArx 0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285750"/>
            <a:ext cx="6264275" cy="475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939" name="Picture 5" descr="P1010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6900" y="3864769"/>
            <a:ext cx="4429125"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9940" name="3 - TextBox"/>
          <p:cNvSpPr txBox="1">
            <a:spLocks noChangeArrowheads="1"/>
          </p:cNvSpPr>
          <p:nvPr/>
        </p:nvSpPr>
        <p:spPr bwMode="auto">
          <a:xfrm>
            <a:off x="857250" y="5357813"/>
            <a:ext cx="32146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Κλασικός ναός  του </a:t>
            </a:r>
            <a:r>
              <a:rPr lang="el-GR" altLang="el-GR" sz="1200" dirty="0" err="1">
                <a:solidFill>
                  <a:schemeClr val="bg1"/>
                </a:solidFill>
                <a:latin typeface="Times New Roman" panose="02020603050405020304" pitchFamily="18" charset="0"/>
                <a:cs typeface="Times New Roman" panose="02020603050405020304" pitchFamily="18" charset="0"/>
              </a:rPr>
              <a:t>Ποσειδώνος</a:t>
            </a:r>
            <a:r>
              <a:rPr lang="el-GR" altLang="el-GR" sz="1200" dirty="0">
                <a:solidFill>
                  <a:schemeClr val="bg1"/>
                </a:solidFill>
                <a:latin typeface="Times New Roman" panose="02020603050405020304" pitchFamily="18" charset="0"/>
                <a:cs typeface="Times New Roman" panose="02020603050405020304" pitchFamily="18" charset="0"/>
              </a:rPr>
              <a:t> στο Σούνιο. 444-4</a:t>
            </a:r>
            <a:r>
              <a:rPr lang="en-US" altLang="el-GR" sz="1200" dirty="0">
                <a:solidFill>
                  <a:schemeClr val="bg1"/>
                </a:solidFill>
                <a:latin typeface="Times New Roman" panose="02020603050405020304" pitchFamily="18" charset="0"/>
                <a:cs typeface="Times New Roman" panose="02020603050405020304" pitchFamily="18" charset="0"/>
              </a:rPr>
              <a:t>40</a:t>
            </a:r>
            <a:r>
              <a:rPr lang="el-GR" altLang="el-GR" sz="1200" dirty="0">
                <a:solidFill>
                  <a:schemeClr val="bg1"/>
                </a:solidFill>
                <a:latin typeface="Times New Roman" panose="02020603050405020304" pitchFamily="18" charset="0"/>
                <a:cs typeface="Times New Roman" panose="02020603050405020304" pitchFamily="18" charset="0"/>
              </a:rPr>
              <a:t> π.Χ.</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Περίπτερος δωρικός ναός με ιωνική ανάγλυφη ζωφόρο που περιέτρεχε εσωτερικά το ανατολικό πτερό, με τρία θέματα</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Γιγαντομαχία, </a:t>
            </a:r>
            <a:r>
              <a:rPr lang="el-GR" altLang="el-GR" sz="1200" dirty="0" err="1">
                <a:solidFill>
                  <a:schemeClr val="bg1"/>
                </a:solidFill>
                <a:latin typeface="Times New Roman" panose="02020603050405020304" pitchFamily="18" charset="0"/>
                <a:cs typeface="Times New Roman" panose="02020603050405020304" pitchFamily="18" charset="0"/>
              </a:rPr>
              <a:t>Κενταυρομαχία</a:t>
            </a:r>
            <a:r>
              <a:rPr lang="el-GR" altLang="el-GR" sz="1200" dirty="0">
                <a:solidFill>
                  <a:schemeClr val="bg1"/>
                </a:solidFill>
                <a:latin typeface="Times New Roman" panose="02020603050405020304" pitchFamily="18" charset="0"/>
                <a:cs typeface="Times New Roman" panose="02020603050405020304" pitchFamily="18" charset="0"/>
              </a:rPr>
              <a:t>, άθλοι Θησέα. Σήμερα τα γλυπτά αυτά φυλάσσονται στο Αρχαιολογικό Μουσείο Λαυρίου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2014-08-06 Agora8Aug\Agora8Aug 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476672"/>
            <a:ext cx="74295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099" name="2 - TextBox"/>
          <p:cNvSpPr txBox="1">
            <a:spLocks noChangeArrowheads="1"/>
          </p:cNvSpPr>
          <p:nvPr/>
        </p:nvSpPr>
        <p:spPr bwMode="auto">
          <a:xfrm>
            <a:off x="2608102" y="5877272"/>
            <a:ext cx="4300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a:t>
            </a:r>
            <a:r>
              <a:rPr lang="el-GR" altLang="el-GR" sz="1200" dirty="0" err="1">
                <a:solidFill>
                  <a:schemeClr val="bg1"/>
                </a:solidFill>
                <a:latin typeface="Times New Roman" panose="02020603050405020304" pitchFamily="18" charset="0"/>
                <a:cs typeface="Times New Roman" panose="02020603050405020304" pitchFamily="18" charset="0"/>
              </a:rPr>
              <a:t>Αποψη</a:t>
            </a:r>
            <a:r>
              <a:rPr lang="el-GR" altLang="el-GR" sz="1200" dirty="0">
                <a:solidFill>
                  <a:schemeClr val="bg1"/>
                </a:solidFill>
                <a:latin typeface="Times New Roman" panose="02020603050405020304" pitchFamily="18" charset="0"/>
                <a:cs typeface="Times New Roman" panose="02020603050405020304" pitchFamily="18" charset="0"/>
              </a:rPr>
              <a:t> της Ακρόπολης από τα Β. από την αθηναϊκή Αγορά</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10100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333375"/>
            <a:ext cx="4586287" cy="5716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63" name="Picture 7" descr="P1010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981075"/>
            <a:ext cx="3960813" cy="384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0964" name="3 - TextBox"/>
          <p:cNvSpPr txBox="1">
            <a:spLocks noChangeArrowheads="1"/>
          </p:cNvSpPr>
          <p:nvPr/>
        </p:nvSpPr>
        <p:spPr bwMode="auto">
          <a:xfrm>
            <a:off x="755576" y="6309320"/>
            <a:ext cx="3783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Σούνιον, κλασικός ναός του Ποσειδώνος </a:t>
            </a:r>
            <a:r>
              <a:rPr lang="el-GR" altLang="el-GR" sz="1200" dirty="0" smtClean="0">
                <a:solidFill>
                  <a:schemeClr val="bg1"/>
                </a:solidFill>
                <a:latin typeface="Times New Roman" panose="02020603050405020304" pitchFamily="18" charset="0"/>
                <a:cs typeface="Times New Roman" panose="02020603050405020304" pitchFamily="18" charset="0"/>
              </a:rPr>
              <a:t>σε </a:t>
            </a:r>
            <a:r>
              <a:rPr lang="el-GR" altLang="el-GR" sz="1200" dirty="0" err="1">
                <a:solidFill>
                  <a:schemeClr val="bg1"/>
                </a:solidFill>
                <a:latin typeface="Times New Roman" panose="02020603050405020304" pitchFamily="18" charset="0"/>
                <a:cs typeface="Times New Roman" panose="02020603050405020304" pitchFamily="18" charset="0"/>
              </a:rPr>
              <a:t>πόδιον</a:t>
            </a:r>
            <a:r>
              <a:rPr lang="el-GR" altLang="el-GR" sz="1200" dirty="0">
                <a:solidFill>
                  <a:schemeClr val="bg1"/>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5436096" y="5398531"/>
            <a:ext cx="2592288" cy="461665"/>
          </a:xfrm>
          <a:prstGeom prst="rect">
            <a:avLst/>
          </a:prstGeom>
          <a:noFill/>
        </p:spPr>
        <p:txBody>
          <a:bodyPr wrap="square" rtlCol="0">
            <a:spAutoFit/>
          </a:bodyPr>
          <a:lstStyle/>
          <a:p>
            <a:r>
              <a:rPr lang="el-GR" sz="1200" dirty="0" smtClean="0">
                <a:solidFill>
                  <a:schemeClr val="bg1">
                    <a:lumMod val="95000"/>
                  </a:schemeClr>
                </a:solidFill>
                <a:latin typeface="Times New Roman" panose="02020603050405020304" pitchFamily="18" charset="0"/>
                <a:cs typeface="Times New Roman" panose="02020603050405020304" pitchFamily="18" charset="0"/>
              </a:rPr>
              <a:t>Ναός Αθηνάς </a:t>
            </a:r>
            <a:r>
              <a:rPr lang="el-GR" sz="1200" dirty="0" err="1" smtClean="0">
                <a:solidFill>
                  <a:schemeClr val="bg1">
                    <a:lumMod val="95000"/>
                  </a:schemeClr>
                </a:solidFill>
                <a:latin typeface="Times New Roman" panose="02020603050405020304" pitchFamily="18" charset="0"/>
                <a:cs typeface="Times New Roman" panose="02020603050405020304" pitchFamily="18" charset="0"/>
              </a:rPr>
              <a:t>Παλληνίδος</a:t>
            </a:r>
            <a:r>
              <a:rPr lang="el-GR" sz="1200" dirty="0" smtClean="0">
                <a:solidFill>
                  <a:schemeClr val="bg1">
                    <a:lumMod val="95000"/>
                  </a:schemeClr>
                </a:solidFill>
                <a:latin typeface="Times New Roman" panose="02020603050405020304" pitchFamily="18" charset="0"/>
                <a:cs typeface="Times New Roman" panose="02020603050405020304" pitchFamily="18" charset="0"/>
              </a:rPr>
              <a:t>  σε </a:t>
            </a:r>
            <a:r>
              <a:rPr lang="el-GR" sz="1200" dirty="0" err="1" smtClean="0">
                <a:solidFill>
                  <a:schemeClr val="bg1">
                    <a:lumMod val="95000"/>
                  </a:schemeClr>
                </a:solidFill>
                <a:latin typeface="Times New Roman" panose="02020603050405020304" pitchFamily="18" charset="0"/>
                <a:cs typeface="Times New Roman" panose="02020603050405020304" pitchFamily="18" charset="0"/>
              </a:rPr>
              <a:t>πόδιον</a:t>
            </a:r>
            <a:r>
              <a:rPr lang="el-GR" sz="1200" dirty="0" smtClean="0">
                <a:solidFill>
                  <a:schemeClr val="bg1">
                    <a:lumMod val="95000"/>
                  </a:schemeClr>
                </a:solidFill>
                <a:latin typeface="Times New Roman" panose="02020603050405020304" pitchFamily="18" charset="0"/>
                <a:cs typeface="Times New Roman" panose="02020603050405020304" pitchFamily="18" charset="0"/>
              </a:rPr>
              <a:t>. Σχέδιο Μ. </a:t>
            </a:r>
            <a:r>
              <a:rPr lang="el-GR" sz="1200" dirty="0" err="1" smtClean="0">
                <a:solidFill>
                  <a:schemeClr val="bg1">
                    <a:lumMod val="95000"/>
                  </a:schemeClr>
                </a:solidFill>
                <a:latin typeface="Times New Roman" panose="02020603050405020304" pitchFamily="18" charset="0"/>
                <a:cs typeface="Times New Roman" panose="02020603050405020304" pitchFamily="18" charset="0"/>
              </a:rPr>
              <a:t>Κορρέ</a:t>
            </a:r>
            <a:r>
              <a:rPr lang="el-GR" sz="1200" dirty="0" smtClean="0">
                <a:solidFill>
                  <a:schemeClr val="bg1">
                    <a:lumMod val="95000"/>
                  </a:schemeClr>
                </a:solidFill>
                <a:latin typeface="Times New Roman" panose="02020603050405020304" pitchFamily="18" charset="0"/>
                <a:cs typeface="Times New Roman" panose="02020603050405020304" pitchFamily="18" charset="0"/>
              </a:rPr>
              <a:t>.,</a:t>
            </a:r>
            <a:endParaRPr lang="el-GR" sz="1200" dirty="0">
              <a:solidFill>
                <a:schemeClr val="bg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P1010007"/>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500063" y="142875"/>
            <a:ext cx="4857750" cy="649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987" name="2 - TextBox"/>
          <p:cNvSpPr txBox="1">
            <a:spLocks noChangeArrowheads="1"/>
          </p:cNvSpPr>
          <p:nvPr/>
        </p:nvSpPr>
        <p:spPr bwMode="auto">
          <a:xfrm>
            <a:off x="6000750" y="2428875"/>
            <a:ext cx="2891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Ναός της Νεμέσεως στον </a:t>
            </a:r>
            <a:r>
              <a:rPr lang="el-GR" altLang="el-GR" sz="1200" dirty="0" err="1">
                <a:solidFill>
                  <a:schemeClr val="bg1"/>
                </a:solidFill>
                <a:latin typeface="Times New Roman" panose="02020603050405020304" pitchFamily="18" charset="0"/>
                <a:cs typeface="Times New Roman" panose="02020603050405020304" pitchFamily="18" charset="0"/>
              </a:rPr>
              <a:t>Ραμνούντα</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P10100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4438" y="260648"/>
            <a:ext cx="6643687" cy="4213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11" name="2 - TextBox"/>
          <p:cNvSpPr txBox="1">
            <a:spLocks noChangeArrowheads="1"/>
          </p:cNvSpPr>
          <p:nvPr/>
        </p:nvSpPr>
        <p:spPr bwMode="auto">
          <a:xfrm>
            <a:off x="1714500" y="4653136"/>
            <a:ext cx="56435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Ναός της </a:t>
            </a:r>
            <a:r>
              <a:rPr lang="el-GR" altLang="el-GR" sz="1200" dirty="0" err="1">
                <a:solidFill>
                  <a:schemeClr val="bg1"/>
                </a:solidFill>
                <a:latin typeface="Times New Roman" panose="02020603050405020304" pitchFamily="18" charset="0"/>
                <a:cs typeface="Times New Roman" panose="02020603050405020304" pitchFamily="18" charset="0"/>
              </a:rPr>
              <a:t>Νεμέσως</a:t>
            </a:r>
            <a:r>
              <a:rPr lang="el-GR" altLang="el-GR" sz="1200" dirty="0">
                <a:solidFill>
                  <a:schemeClr val="bg1"/>
                </a:solidFill>
                <a:latin typeface="Times New Roman" panose="02020603050405020304" pitchFamily="18" charset="0"/>
                <a:cs typeface="Times New Roman" panose="02020603050405020304" pitchFamily="18" charset="0"/>
              </a:rPr>
              <a:t> στο </a:t>
            </a:r>
            <a:r>
              <a:rPr lang="el-GR" altLang="el-GR" sz="1200" dirty="0" err="1">
                <a:solidFill>
                  <a:schemeClr val="bg1"/>
                </a:solidFill>
                <a:latin typeface="Times New Roman" panose="02020603050405020304" pitchFamily="18" charset="0"/>
                <a:cs typeface="Times New Roman" panose="02020603050405020304" pitchFamily="18" charset="0"/>
              </a:rPr>
              <a:t>Ραμνούντα</a:t>
            </a:r>
            <a:r>
              <a:rPr lang="el-GR" altLang="el-GR" sz="1200" dirty="0">
                <a:solidFill>
                  <a:schemeClr val="bg1"/>
                </a:solidFill>
                <a:latin typeface="Times New Roman" panose="02020603050405020304" pitchFamily="18" charset="0"/>
                <a:cs typeface="Times New Roman" panose="02020603050405020304" pitchFamily="18" charset="0"/>
              </a:rPr>
              <a:t>. Περίπτερος δωρικός ναός . Περ. 450-431 ή 430-420 π.Χ.  ΄</a:t>
            </a:r>
            <a:r>
              <a:rPr lang="el-GR" altLang="el-GR" sz="1200" dirty="0" err="1">
                <a:solidFill>
                  <a:schemeClr val="bg1"/>
                </a:solidFill>
                <a:latin typeface="Times New Roman" panose="02020603050405020304" pitchFamily="18" charset="0"/>
                <a:cs typeface="Times New Roman" panose="02020603050405020304" pitchFamily="18" charset="0"/>
              </a:rPr>
              <a:t>Εμεινε</a:t>
            </a:r>
            <a:r>
              <a:rPr lang="el-GR" altLang="el-GR" sz="1200" dirty="0">
                <a:solidFill>
                  <a:schemeClr val="bg1"/>
                </a:solidFill>
                <a:latin typeface="Times New Roman" panose="02020603050405020304" pitchFamily="18" charset="0"/>
                <a:cs typeface="Times New Roman" panose="02020603050405020304" pitchFamily="18" charset="0"/>
              </a:rPr>
              <a:t> πιθανότατα ημιτελής λόγω της έκρηξης του Πελοποννησιακού πολέμου (</a:t>
            </a:r>
            <a:r>
              <a:rPr lang="el-GR" altLang="el-GR" sz="1200" dirty="0" err="1">
                <a:solidFill>
                  <a:schemeClr val="bg1"/>
                </a:solidFill>
                <a:latin typeface="Times New Roman" panose="02020603050405020304" pitchFamily="18" charset="0"/>
                <a:cs typeface="Times New Roman" panose="02020603050405020304" pitchFamily="18" charset="0"/>
              </a:rPr>
              <a:t>αρράβδωτοι</a:t>
            </a:r>
            <a:r>
              <a:rPr lang="el-GR" altLang="el-GR" sz="1200" dirty="0">
                <a:solidFill>
                  <a:schemeClr val="bg1"/>
                </a:solidFill>
                <a:latin typeface="Times New Roman" panose="02020603050405020304" pitchFamily="18" charset="0"/>
                <a:cs typeface="Times New Roman" panose="02020603050405020304" pitchFamily="18" charset="0"/>
              </a:rPr>
              <a:t> κίονες). ¨</a:t>
            </a:r>
            <a:r>
              <a:rPr lang="el-GR" altLang="el-GR" sz="1200" dirty="0" err="1">
                <a:solidFill>
                  <a:schemeClr val="bg1"/>
                </a:solidFill>
                <a:latin typeface="Times New Roman" panose="02020603050405020304" pitchFamily="18" charset="0"/>
                <a:cs typeface="Times New Roman" panose="02020603050405020304" pitchFamily="18" charset="0"/>
              </a:rPr>
              <a:t>Εφερε</a:t>
            </a:r>
            <a:r>
              <a:rPr lang="el-GR" altLang="el-GR" sz="1200" dirty="0">
                <a:solidFill>
                  <a:schemeClr val="bg1"/>
                </a:solidFill>
                <a:latin typeface="Times New Roman" panose="02020603050405020304" pitchFamily="18" charset="0"/>
                <a:cs typeface="Times New Roman" panose="02020603050405020304" pitchFamily="18" charset="0"/>
              </a:rPr>
              <a:t>  ιωνική ζωφόρο στο πρόναο που επεκτάθηκε όπως και στο Ηφαίστειο και στο ναό του </a:t>
            </a:r>
            <a:r>
              <a:rPr lang="el-GR" altLang="el-GR" sz="1200" dirty="0" err="1">
                <a:solidFill>
                  <a:schemeClr val="bg1"/>
                </a:solidFill>
                <a:latin typeface="Times New Roman" panose="02020603050405020304" pitchFamily="18" charset="0"/>
                <a:cs typeface="Times New Roman" panose="02020603050405020304" pitchFamily="18" charset="0"/>
              </a:rPr>
              <a:t>Ποσειδώνος</a:t>
            </a:r>
            <a:r>
              <a:rPr lang="el-GR" altLang="el-GR" sz="1200" dirty="0">
                <a:solidFill>
                  <a:schemeClr val="bg1"/>
                </a:solidFill>
                <a:latin typeface="Times New Roman" panose="02020603050405020304" pitchFamily="18" charset="0"/>
                <a:cs typeface="Times New Roman" panose="02020603050405020304" pitchFamily="18" charset="0"/>
              </a:rPr>
              <a:t> στο Σούνιο, αλλά δεν διακοσμήθηκε με ανάγλυφα. Γενικά, ο ναός αυτός έφερε μόνον γλυπτά ακρωτήρια.  Ο ναός της Νεμέσεως μαζί με το Ηφαίστειο, τον ναό του </a:t>
            </a:r>
            <a:r>
              <a:rPr lang="el-GR" altLang="el-GR" sz="1200" dirty="0" err="1">
                <a:solidFill>
                  <a:schemeClr val="bg1"/>
                </a:solidFill>
                <a:latin typeface="Times New Roman" panose="02020603050405020304" pitchFamily="18" charset="0"/>
                <a:cs typeface="Times New Roman" panose="02020603050405020304" pitchFamily="18" charset="0"/>
              </a:rPr>
              <a:t>Ποσειδώνος</a:t>
            </a:r>
            <a:r>
              <a:rPr lang="el-GR" altLang="el-GR" sz="1200" dirty="0">
                <a:solidFill>
                  <a:schemeClr val="bg1"/>
                </a:solidFill>
                <a:latin typeface="Times New Roman" panose="02020603050405020304" pitchFamily="18" charset="0"/>
                <a:cs typeface="Times New Roman" panose="02020603050405020304" pitchFamily="18" charset="0"/>
              </a:rPr>
              <a:t> στο Σούνιο και τον ναό της Αθηνάς </a:t>
            </a:r>
            <a:r>
              <a:rPr lang="el-GR" altLang="el-GR" sz="1200" dirty="0" err="1">
                <a:solidFill>
                  <a:schemeClr val="bg1"/>
                </a:solidFill>
                <a:latin typeface="Times New Roman" panose="02020603050405020304" pitchFamily="18" charset="0"/>
                <a:cs typeface="Times New Roman" panose="02020603050405020304" pitchFamily="18" charset="0"/>
              </a:rPr>
              <a:t>Παλληνίδος</a:t>
            </a:r>
            <a:r>
              <a:rPr lang="el-GR" altLang="el-GR" sz="1200" dirty="0">
                <a:solidFill>
                  <a:schemeClr val="bg1"/>
                </a:solidFill>
                <a:latin typeface="Times New Roman" panose="02020603050405020304" pitchFamily="18" charset="0"/>
                <a:cs typeface="Times New Roman" panose="02020603050405020304" pitchFamily="18" charset="0"/>
              </a:rPr>
              <a:t> που μεταφέρθηκε στα ρωμαϊκά χρόνια στην αθηναϊκή Αγορά και λειτούργησε ως ναός του Άρεως, αποδίδονταν παλιότερα σε κοινό αρχιτέκτονα λόγω του κοινού σχεδιασμού τους, αλλά σήμερα θεωρείται ότι αντιπροσωπεύουν κοινές τάσεις στην αρχιτεκτονική γλυπτική της Αθήνας στο γ΄ τέταρτο του 5</a:t>
            </a:r>
            <a:r>
              <a:rPr lang="el-GR" altLang="el-GR" sz="1200" baseline="30000" dirty="0">
                <a:solidFill>
                  <a:schemeClr val="bg1"/>
                </a:solidFill>
                <a:latin typeface="Times New Roman" panose="02020603050405020304" pitchFamily="18" charset="0"/>
                <a:cs typeface="Times New Roman" panose="02020603050405020304" pitchFamily="18" charset="0"/>
              </a:rPr>
              <a:t>ου</a:t>
            </a:r>
            <a:r>
              <a:rPr lang="el-GR" altLang="el-GR" sz="1200" dirty="0">
                <a:solidFill>
                  <a:schemeClr val="bg1"/>
                </a:solidFill>
                <a:latin typeface="Times New Roman" panose="02020603050405020304" pitchFamily="18" charset="0"/>
                <a:cs typeface="Times New Roman" panose="02020603050405020304" pitchFamily="18" charset="0"/>
              </a:rPr>
              <a:t> αι. π.Χ.</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363" y="689768"/>
            <a:ext cx="4248150" cy="1757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403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3213100"/>
            <a:ext cx="3455988" cy="2598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403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4663" y="2852738"/>
            <a:ext cx="4257675" cy="2962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4037"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76825" y="692150"/>
            <a:ext cx="28575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4038" name="5 - TextBox"/>
          <p:cNvSpPr txBox="1">
            <a:spLocks noChangeArrowheads="1"/>
          </p:cNvSpPr>
          <p:nvPr/>
        </p:nvSpPr>
        <p:spPr bwMode="auto">
          <a:xfrm>
            <a:off x="2267744" y="6236918"/>
            <a:ext cx="5362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ναός του</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Διός στην  Ολυμπία</a:t>
            </a:r>
            <a:r>
              <a:rPr lang="el-GR" altLang="el-GR" sz="1200" dirty="0" smtClean="0">
                <a:solidFill>
                  <a:schemeClr val="bg1"/>
                </a:solidFill>
                <a:latin typeface="Times New Roman" panose="02020603050405020304" pitchFamily="18" charset="0"/>
                <a:cs typeface="Times New Roman" panose="02020603050405020304" pitchFamily="18" charset="0"/>
              </a:rPr>
              <a:t>, ο κανόνας του δωρικού ρυθμού,  </a:t>
            </a:r>
            <a:r>
              <a:rPr lang="el-GR" altLang="el-GR" sz="1200" dirty="0">
                <a:solidFill>
                  <a:schemeClr val="bg1"/>
                </a:solidFill>
                <a:latin typeface="Times New Roman" panose="02020603050405020304" pitchFamily="18" charset="0"/>
                <a:cs typeface="Times New Roman" panose="02020603050405020304" pitchFamily="18" charset="0"/>
              </a:rPr>
              <a:t>472-457 π.Χ.</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P10100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404664"/>
            <a:ext cx="6624637" cy="3084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5059" name="2 - TextBox"/>
          <p:cNvSpPr txBox="1">
            <a:spLocks noChangeArrowheads="1"/>
          </p:cNvSpPr>
          <p:nvPr/>
        </p:nvSpPr>
        <p:spPr bwMode="auto">
          <a:xfrm>
            <a:off x="2123728" y="3789040"/>
            <a:ext cx="49291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ναός του Απόλλωνος </a:t>
            </a:r>
            <a:r>
              <a:rPr lang="el-GR" altLang="el-GR" sz="1200" dirty="0" err="1">
                <a:solidFill>
                  <a:schemeClr val="bg1"/>
                </a:solidFill>
                <a:latin typeface="Times New Roman" panose="02020603050405020304" pitchFamily="18" charset="0"/>
                <a:cs typeface="Times New Roman" panose="02020603050405020304" pitchFamily="18" charset="0"/>
              </a:rPr>
              <a:t>Επικουρίου</a:t>
            </a:r>
            <a:r>
              <a:rPr lang="el-GR" altLang="el-GR" sz="1200" dirty="0">
                <a:solidFill>
                  <a:schemeClr val="bg1"/>
                </a:solidFill>
                <a:latin typeface="Times New Roman" panose="02020603050405020304" pitchFamily="18" charset="0"/>
                <a:cs typeface="Times New Roman" panose="02020603050405020304" pitchFamily="18" charset="0"/>
              </a:rPr>
              <a:t> στις </a:t>
            </a:r>
            <a:r>
              <a:rPr lang="el-GR" altLang="el-GR" sz="1200" dirty="0" err="1">
                <a:solidFill>
                  <a:schemeClr val="bg1"/>
                </a:solidFill>
                <a:latin typeface="Times New Roman" panose="02020603050405020304" pitchFamily="18" charset="0"/>
                <a:cs typeface="Times New Roman" panose="02020603050405020304" pitchFamily="18" charset="0"/>
              </a:rPr>
              <a:t>Βάσσες</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Φιγαλείας</a:t>
            </a:r>
            <a:r>
              <a:rPr lang="el-GR" altLang="el-GR" sz="1200" dirty="0">
                <a:solidFill>
                  <a:schemeClr val="bg1"/>
                </a:solidFill>
                <a:latin typeface="Times New Roman" panose="02020603050405020304" pitchFamily="18" charset="0"/>
                <a:cs typeface="Times New Roman" panose="02020603050405020304" pitchFamily="18" charset="0"/>
              </a:rPr>
              <a:t>. Κάτοψη. Ο ναός ήταν περίπτερος δωρικός με εσωτερικούς ιωνικούς </a:t>
            </a:r>
            <a:r>
              <a:rPr lang="el-GR" altLang="el-GR" sz="1200" smtClean="0">
                <a:solidFill>
                  <a:schemeClr val="bg1"/>
                </a:solidFill>
                <a:latin typeface="Times New Roman" panose="02020603050405020304" pitchFamily="18" charset="0"/>
                <a:cs typeface="Times New Roman" panose="02020603050405020304" pitchFamily="18" charset="0"/>
              </a:rPr>
              <a:t>κίονες,σύμφυτους</a:t>
            </a:r>
            <a:r>
              <a:rPr lang="el-GR" altLang="el-GR" sz="1200" dirty="0" smtClean="0">
                <a:solidFill>
                  <a:schemeClr val="bg1"/>
                </a:solidFill>
                <a:latin typeface="Times New Roman" panose="02020603050405020304" pitchFamily="18" charset="0"/>
                <a:cs typeface="Times New Roman" panose="02020603050405020304" pitchFamily="18" charset="0"/>
              </a:rPr>
              <a:t> μέσω γλωσσοειδών προεξοχών με </a:t>
            </a:r>
            <a:r>
              <a:rPr lang="el-GR" altLang="el-GR" sz="1200" dirty="0">
                <a:solidFill>
                  <a:schemeClr val="bg1"/>
                </a:solidFill>
                <a:latin typeface="Times New Roman" panose="02020603050405020304" pitchFamily="18" charset="0"/>
                <a:cs typeface="Times New Roman" panose="02020603050405020304" pitchFamily="18" charset="0"/>
              </a:rPr>
              <a:t>τους μακρούς τοίχους του σηκού </a:t>
            </a:r>
            <a:r>
              <a:rPr lang="el-GR" altLang="el-GR" sz="1200" dirty="0" smtClean="0">
                <a:solidFill>
                  <a:schemeClr val="bg1"/>
                </a:solidFill>
                <a:latin typeface="Times New Roman" panose="02020603050405020304" pitchFamily="18" charset="0"/>
                <a:cs typeface="Times New Roman" panose="02020603050405020304" pitchFamily="18" charset="0"/>
              </a:rPr>
              <a:t>και </a:t>
            </a:r>
            <a:r>
              <a:rPr lang="el-GR" altLang="el-GR" sz="1200" dirty="0">
                <a:solidFill>
                  <a:schemeClr val="bg1"/>
                </a:solidFill>
                <a:latin typeface="Times New Roman" panose="02020603050405020304" pitchFamily="18" charset="0"/>
                <a:cs typeface="Times New Roman" panose="02020603050405020304" pitchFamily="18" charset="0"/>
              </a:rPr>
              <a:t>εσωτερική στις τέσσερις πλευρές του σηκού ιωνική ζωφόρο με τα θέματα της </a:t>
            </a:r>
            <a:r>
              <a:rPr lang="el-GR" altLang="el-GR" sz="1200" dirty="0" err="1">
                <a:solidFill>
                  <a:schemeClr val="bg1"/>
                </a:solidFill>
                <a:latin typeface="Times New Roman" panose="02020603050405020304" pitchFamily="18" charset="0"/>
                <a:cs typeface="Times New Roman" panose="02020603050405020304" pitchFamily="18" charset="0"/>
              </a:rPr>
              <a:t>Αμαζονομαχίας</a:t>
            </a:r>
            <a:r>
              <a:rPr lang="el-GR" altLang="el-GR" sz="1200" dirty="0">
                <a:solidFill>
                  <a:schemeClr val="bg1"/>
                </a:solidFill>
                <a:latin typeface="Times New Roman" panose="02020603050405020304" pitchFamily="18" charset="0"/>
                <a:cs typeface="Times New Roman" panose="02020603050405020304" pitchFamily="18" charset="0"/>
              </a:rPr>
              <a:t> και της</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Κενταυρομαχίας</a:t>
            </a:r>
            <a:r>
              <a:rPr lang="el-GR" altLang="el-GR" sz="1200" dirty="0">
                <a:solidFill>
                  <a:schemeClr val="bg1"/>
                </a:solidFill>
                <a:latin typeface="Times New Roman" panose="02020603050405020304" pitchFamily="18" charset="0"/>
                <a:cs typeface="Times New Roman" panose="02020603050405020304" pitchFamily="18" charset="0"/>
              </a:rPr>
              <a:t>. Είχε πλευρική είσοδο στη μακρά ανατολική πλευρά (είχε προσανατολισμό Β-Ν) και τα μέτωπα </a:t>
            </a:r>
            <a:r>
              <a:rPr lang="el-GR" altLang="el-GR" sz="1200" dirty="0" err="1">
                <a:solidFill>
                  <a:schemeClr val="bg1"/>
                </a:solidFill>
                <a:latin typeface="Times New Roman" panose="02020603050405020304" pitchFamily="18" charset="0"/>
                <a:cs typeface="Times New Roman" panose="02020603050405020304" pitchFamily="18" charset="0"/>
              </a:rPr>
              <a:t>προνάου</a:t>
            </a:r>
            <a:r>
              <a:rPr lang="el-GR" altLang="el-GR" sz="1200" dirty="0">
                <a:solidFill>
                  <a:schemeClr val="bg1"/>
                </a:solidFill>
                <a:latin typeface="Times New Roman" panose="02020603050405020304" pitchFamily="18" charset="0"/>
                <a:cs typeface="Times New Roman" panose="02020603050405020304" pitchFamily="18" charset="0"/>
              </a:rPr>
              <a:t> και </a:t>
            </a:r>
            <a:r>
              <a:rPr lang="el-GR" altLang="el-GR" sz="1200" dirty="0" err="1">
                <a:solidFill>
                  <a:schemeClr val="bg1"/>
                </a:solidFill>
                <a:latin typeface="Times New Roman" panose="02020603050405020304" pitchFamily="18" charset="0"/>
                <a:cs typeface="Times New Roman" panose="02020603050405020304" pitchFamily="18" charset="0"/>
              </a:rPr>
              <a:t>οπισθοδόμου</a:t>
            </a:r>
            <a:r>
              <a:rPr lang="el-GR" altLang="el-GR" sz="1200" dirty="0">
                <a:solidFill>
                  <a:schemeClr val="bg1"/>
                </a:solidFill>
                <a:latin typeface="Times New Roman" panose="02020603050405020304" pitchFamily="18" charset="0"/>
                <a:cs typeface="Times New Roman" panose="02020603050405020304" pitchFamily="18" charset="0"/>
              </a:rPr>
              <a:t> έφεραν ανά έξι ανάγλυφες μετόπες. Σε αυτό το τελευταίο στοιχείο ακολουθεί το διακοσμητικό πρόγραμμα του ναού του Διός στην Ολυμπία. Είχε επίσης έναν μοναδικό κορινθιακό κίονα (τον </a:t>
            </a:r>
            <a:r>
              <a:rPr lang="el-GR" altLang="el-GR" sz="1200" dirty="0" err="1">
                <a:solidFill>
                  <a:schemeClr val="bg1"/>
                </a:solidFill>
                <a:latin typeface="Times New Roman" panose="02020603050405020304" pitchFamily="18" charset="0"/>
                <a:cs typeface="Times New Roman" panose="02020603050405020304" pitchFamily="18" charset="0"/>
              </a:rPr>
              <a:t>πρωιμότερο</a:t>
            </a:r>
            <a:r>
              <a:rPr lang="el-GR" altLang="el-GR" sz="1200" dirty="0">
                <a:solidFill>
                  <a:schemeClr val="bg1"/>
                </a:solidFill>
                <a:latin typeface="Times New Roman" panose="02020603050405020304" pitchFamily="18" charset="0"/>
                <a:cs typeface="Times New Roman" panose="02020603050405020304" pitchFamily="18" charset="0"/>
              </a:rPr>
              <a:t> γνωστό)  στο βάθος του σηκού. Άσκησε περαιτέρω επίδραση με τον αρχιτεκτονικό σχεδιασμό του στην Πελοπόννησο (ναός Αθηνάς Αλέας στην </a:t>
            </a:r>
            <a:r>
              <a:rPr lang="el-GR" altLang="el-GR" sz="1200" dirty="0" err="1">
                <a:solidFill>
                  <a:schemeClr val="bg1"/>
                </a:solidFill>
                <a:latin typeface="Times New Roman" panose="02020603050405020304" pitchFamily="18" charset="0"/>
                <a:cs typeface="Times New Roman" panose="02020603050405020304" pitchFamily="18" charset="0"/>
              </a:rPr>
              <a:t>Τεγέα</a:t>
            </a:r>
            <a:r>
              <a:rPr lang="el-GR" altLang="el-GR" sz="1200" dirty="0">
                <a:solidFill>
                  <a:schemeClr val="bg1"/>
                </a:solidFill>
                <a:latin typeface="Times New Roman" panose="02020603050405020304" pitchFamily="18" charset="0"/>
                <a:cs typeface="Times New Roman" panose="02020603050405020304" pitchFamily="18" charset="0"/>
              </a:rPr>
              <a:t> 4</a:t>
            </a:r>
            <a:r>
              <a:rPr lang="el-GR" altLang="el-GR" sz="1200" baseline="30000" dirty="0">
                <a:solidFill>
                  <a:schemeClr val="bg1"/>
                </a:solidFill>
                <a:latin typeface="Times New Roman" panose="02020603050405020304" pitchFamily="18" charset="0"/>
                <a:cs typeface="Times New Roman" panose="02020603050405020304" pitchFamily="18" charset="0"/>
              </a:rPr>
              <a:t>ου</a:t>
            </a:r>
            <a:r>
              <a:rPr lang="el-GR" altLang="el-GR" sz="1200" dirty="0">
                <a:solidFill>
                  <a:schemeClr val="bg1"/>
                </a:solidFill>
                <a:latin typeface="Times New Roman" panose="02020603050405020304" pitchFamily="18" charset="0"/>
                <a:cs typeface="Times New Roman" panose="02020603050405020304" pitchFamily="18" charset="0"/>
              </a:rPr>
              <a:t> αι. π.Χ.).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5" descr="KlassArx 0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96752"/>
            <a:ext cx="4105275" cy="2822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084" name="3 - TextBox"/>
          <p:cNvSpPr txBox="1">
            <a:spLocks noChangeArrowheads="1"/>
          </p:cNvSpPr>
          <p:nvPr/>
        </p:nvSpPr>
        <p:spPr bwMode="auto">
          <a:xfrm>
            <a:off x="899592" y="4653136"/>
            <a:ext cx="29969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Αρχιτεκτονικές λεπτομέρειες ναού Απόλλωνος </a:t>
            </a:r>
            <a:r>
              <a:rPr lang="el-GR" altLang="el-GR" sz="1200" dirty="0" err="1" smtClean="0">
                <a:solidFill>
                  <a:schemeClr val="bg1"/>
                </a:solidFill>
                <a:latin typeface="Times New Roman" panose="02020603050405020304" pitchFamily="18" charset="0"/>
                <a:cs typeface="Times New Roman" panose="02020603050405020304" pitchFamily="18" charset="0"/>
              </a:rPr>
              <a:t>Επικουρίου</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(βάση σύμφυτου  εσωτερικού ιωνικού κίονα) και τμήμα ιωνικής ζωφόρου του με </a:t>
            </a:r>
            <a:r>
              <a:rPr lang="el-GR" altLang="el-GR" sz="1200" dirty="0" err="1">
                <a:solidFill>
                  <a:schemeClr val="bg1"/>
                </a:solidFill>
                <a:latin typeface="Times New Roman" panose="02020603050405020304" pitchFamily="18" charset="0"/>
                <a:cs typeface="Times New Roman" panose="02020603050405020304" pitchFamily="18" charset="0"/>
              </a:rPr>
              <a:t>Αμαζονομαχία</a:t>
            </a:r>
            <a:r>
              <a:rPr lang="el-GR" altLang="el-GR" sz="1200" dirty="0">
                <a:solidFill>
                  <a:schemeClr val="bg1"/>
                </a:solidFill>
                <a:latin typeface="Times New Roman" panose="02020603050405020304" pitchFamily="18" charset="0"/>
                <a:cs typeface="Times New Roman" panose="02020603050405020304" pitchFamily="18" charset="0"/>
              </a:rPr>
              <a:t> στο Λονδίνο,  Βρετανικό Μουσείο.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548680"/>
            <a:ext cx="2019993" cy="1409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7379" y="2638959"/>
            <a:ext cx="1986742" cy="1284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4790" y="4581128"/>
            <a:ext cx="3931920" cy="16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1 - Εικόνα" descr="13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214313"/>
            <a:ext cx="4108450" cy="3081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107" name="2 - Εικόνα" descr="15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 y="500063"/>
            <a:ext cx="3727450" cy="2795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108" name="3 - Εικόνα" descr="14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63" y="3643313"/>
            <a:ext cx="214312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109" name="4 - Εικόνα" descr="149.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6375" y="3857625"/>
            <a:ext cx="3452813" cy="2589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7110" name="6 - TextBox"/>
          <p:cNvSpPr txBox="1">
            <a:spLocks noChangeArrowheads="1"/>
          </p:cNvSpPr>
          <p:nvPr/>
        </p:nvSpPr>
        <p:spPr bwMode="auto">
          <a:xfrm>
            <a:off x="3143250" y="4214813"/>
            <a:ext cx="1857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ναός</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του Απόλλωνος </a:t>
            </a:r>
            <a:r>
              <a:rPr lang="el-GR" altLang="el-GR" sz="1200" dirty="0" err="1">
                <a:solidFill>
                  <a:schemeClr val="bg1"/>
                </a:solidFill>
                <a:latin typeface="Times New Roman" panose="02020603050405020304" pitchFamily="18" charset="0"/>
                <a:cs typeface="Times New Roman" panose="02020603050405020304" pitchFamily="18" charset="0"/>
              </a:rPr>
              <a:t>Επικουρίου</a:t>
            </a:r>
            <a:r>
              <a:rPr lang="el-GR" altLang="el-GR" sz="1200" dirty="0">
                <a:solidFill>
                  <a:schemeClr val="bg1"/>
                </a:solidFill>
                <a:latin typeface="Times New Roman" panose="02020603050405020304" pitchFamily="18" charset="0"/>
                <a:cs typeface="Times New Roman" panose="02020603050405020304" pitchFamily="18" charset="0"/>
              </a:rPr>
              <a:t> όπως σώζεται σήμερα κάτω από στέγαστρο. Η φθορά του ασβεστολιθικού υλικού  και η σήμανση της θέσης του μοναδικού κορινθιακού κίονα,  </a:t>
            </a:r>
            <a:r>
              <a:rPr lang="el-GR" altLang="el-GR" sz="1200" dirty="0" smtClean="0">
                <a:solidFill>
                  <a:schemeClr val="bg1"/>
                </a:solidFill>
                <a:latin typeface="Times New Roman" panose="02020603050405020304" pitchFamily="18" charset="0"/>
                <a:cs typeface="Times New Roman" panose="02020603050405020304" pitchFamily="18" charset="0"/>
              </a:rPr>
              <a:t>κοντά στην </a:t>
            </a:r>
            <a:r>
              <a:rPr lang="el-GR" altLang="el-GR" sz="1200" dirty="0">
                <a:solidFill>
                  <a:schemeClr val="bg1"/>
                </a:solidFill>
                <a:latin typeface="Times New Roman" panose="02020603050405020304" pitchFamily="18" charset="0"/>
                <a:cs typeface="Times New Roman" panose="02020603050405020304" pitchFamily="18" charset="0"/>
              </a:rPr>
              <a:t>πλευρική είσοδο του σηκού</a:t>
            </a:r>
            <a:r>
              <a:rPr lang="el-GR" altLang="el-GR" sz="1200" dirty="0">
                <a:solidFill>
                  <a:schemeClr val="bg1"/>
                </a:solidFil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TextBox"/>
          <p:cNvSpPr txBox="1">
            <a:spLocks noChangeArrowheads="1"/>
          </p:cNvSpPr>
          <p:nvPr/>
        </p:nvSpPr>
        <p:spPr bwMode="auto">
          <a:xfrm>
            <a:off x="1619672" y="2204864"/>
            <a:ext cx="62865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400" b="1" dirty="0" smtClean="0">
                <a:solidFill>
                  <a:schemeClr val="bg1"/>
                </a:solidFill>
                <a:latin typeface="Times New Roman" panose="02020603050405020304" pitchFamily="18" charset="0"/>
                <a:cs typeface="Times New Roman" panose="02020603050405020304" pitchFamily="18" charset="0"/>
              </a:rPr>
              <a:t>Βιβλιογραφία</a:t>
            </a:r>
            <a:r>
              <a:rPr lang="en-US" altLang="el-GR" sz="1400" b="1" dirty="0" smtClean="0">
                <a:solidFill>
                  <a:schemeClr val="bg1"/>
                </a:solidFill>
                <a:latin typeface="Times New Roman" panose="02020603050405020304" pitchFamily="18" charset="0"/>
                <a:cs typeface="Times New Roman" panose="02020603050405020304" pitchFamily="18" charset="0"/>
              </a:rPr>
              <a:t>-</a:t>
            </a:r>
            <a:r>
              <a:rPr lang="el-GR" altLang="el-GR" sz="1400" b="1" dirty="0" smtClean="0">
                <a:solidFill>
                  <a:schemeClr val="bg1"/>
                </a:solidFill>
                <a:latin typeface="Times New Roman" panose="02020603050405020304" pitchFamily="18" charset="0"/>
                <a:cs typeface="Times New Roman" panose="02020603050405020304" pitchFamily="18" charset="0"/>
              </a:rPr>
              <a:t>Πηγές Εικόνων</a:t>
            </a:r>
            <a:endParaRPr lang="el-GR" altLang="el-GR" sz="14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400" dirty="0" smtClean="0">
                <a:solidFill>
                  <a:schemeClr val="bg1"/>
                </a:solidFill>
                <a:latin typeface="Times New Roman" panose="02020603050405020304" pitchFamily="18" charset="0"/>
                <a:cs typeface="Times New Roman" panose="02020603050405020304" pitchFamily="18" charset="0"/>
              </a:rPr>
              <a:t>Β</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Λαμπρινουδάκης</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i="1" dirty="0">
                <a:solidFill>
                  <a:schemeClr val="bg1"/>
                </a:solidFill>
                <a:latin typeface="Times New Roman" panose="02020603050405020304" pitchFamily="18" charset="0"/>
                <a:cs typeface="Times New Roman" panose="02020603050405020304" pitchFamily="18" charset="0"/>
              </a:rPr>
              <a:t>Οικοδομικά </a:t>
            </a:r>
            <a:r>
              <a:rPr lang="el-GR" altLang="el-GR" sz="1400" i="1" dirty="0" smtClean="0">
                <a:solidFill>
                  <a:schemeClr val="bg1"/>
                </a:solidFill>
                <a:latin typeface="Times New Roman" panose="02020603050405020304" pitchFamily="18" charset="0"/>
                <a:cs typeface="Times New Roman" panose="02020603050405020304" pitchFamily="18" charset="0"/>
              </a:rPr>
              <a:t>Προγράμματα </a:t>
            </a:r>
            <a:r>
              <a:rPr lang="el-GR" altLang="el-GR" sz="1400" i="1" dirty="0">
                <a:solidFill>
                  <a:schemeClr val="bg1"/>
                </a:solidFill>
                <a:latin typeface="Times New Roman" panose="02020603050405020304" pitchFamily="18" charset="0"/>
                <a:cs typeface="Times New Roman" panose="02020603050405020304" pitchFamily="18" charset="0"/>
              </a:rPr>
              <a:t>στην </a:t>
            </a:r>
            <a:r>
              <a:rPr lang="el-GR" altLang="el-GR" sz="1400" i="1" dirty="0" smtClean="0">
                <a:solidFill>
                  <a:schemeClr val="bg1"/>
                </a:solidFill>
                <a:latin typeface="Times New Roman" panose="02020603050405020304" pitchFamily="18" charset="0"/>
                <a:cs typeface="Times New Roman" panose="02020603050405020304" pitchFamily="18" charset="0"/>
              </a:rPr>
              <a:t>Αρχαία </a:t>
            </a:r>
            <a:r>
              <a:rPr lang="el-GR" altLang="el-GR" sz="1400" i="1" dirty="0">
                <a:solidFill>
                  <a:schemeClr val="bg1"/>
                </a:solidFill>
                <a:latin typeface="Times New Roman" panose="02020603050405020304" pitchFamily="18" charset="0"/>
                <a:cs typeface="Times New Roman" panose="02020603050405020304" pitchFamily="18" charset="0"/>
              </a:rPr>
              <a:t>Αθήνα από το 479 ως το 431 </a:t>
            </a:r>
            <a:r>
              <a:rPr lang="el-GR" altLang="el-GR" sz="1400" i="1" dirty="0" err="1">
                <a:solidFill>
                  <a:schemeClr val="bg1"/>
                </a:solidFill>
                <a:latin typeface="Times New Roman" panose="02020603050405020304" pitchFamily="18" charset="0"/>
                <a:cs typeface="Times New Roman" panose="02020603050405020304" pitchFamily="18" charset="0"/>
              </a:rPr>
              <a:t>π.Χ</a:t>
            </a:r>
            <a:r>
              <a:rPr lang="en-US" altLang="el-GR" sz="1400" i="1" dirty="0">
                <a:solidFill>
                  <a:schemeClr val="bg1"/>
                </a:solidFill>
                <a:latin typeface="Times New Roman" panose="02020603050405020304" pitchFamily="18" charset="0"/>
                <a:cs typeface="Times New Roman" panose="02020603050405020304" pitchFamily="18" charset="0"/>
              </a:rPr>
              <a:t>.</a:t>
            </a:r>
            <a:r>
              <a:rPr lang="el-GR" altLang="el-GR" sz="1400" dirty="0">
                <a:solidFill>
                  <a:schemeClr val="bg1"/>
                </a:solidFill>
                <a:latin typeface="Times New Roman" panose="02020603050405020304" pitchFamily="18" charset="0"/>
                <a:cs typeface="Times New Roman" panose="02020603050405020304" pitchFamily="18" charset="0"/>
              </a:rPr>
              <a:t>, Αθήνα </a:t>
            </a:r>
            <a:r>
              <a:rPr lang="el-GR" altLang="el-GR" sz="1400" dirty="0" smtClean="0">
                <a:solidFill>
                  <a:schemeClr val="bg1"/>
                </a:solidFill>
                <a:latin typeface="Times New Roman" panose="02020603050405020304" pitchFamily="18" charset="0"/>
                <a:cs typeface="Times New Roman" panose="02020603050405020304" pitchFamily="18" charset="0"/>
              </a:rPr>
              <a:t>1986.</a:t>
            </a:r>
          </a:p>
          <a:p>
            <a:pPr eaLnBrk="1" hangingPunct="1">
              <a:spcBef>
                <a:spcPct val="0"/>
              </a:spcBef>
              <a:buFontTx/>
              <a:buNone/>
            </a:pPr>
            <a:r>
              <a:rPr lang="en-US" altLang="el-GR" sz="1400" dirty="0" smtClean="0">
                <a:solidFill>
                  <a:schemeClr val="bg1"/>
                </a:solidFill>
                <a:latin typeface="Times New Roman" panose="02020603050405020304" pitchFamily="18" charset="0"/>
                <a:cs typeface="Times New Roman" panose="02020603050405020304" pitchFamily="18" charset="0"/>
              </a:rPr>
              <a:t>J. </a:t>
            </a:r>
            <a:r>
              <a:rPr lang="en-US" altLang="el-GR" sz="1400" dirty="0" err="1" smtClean="0">
                <a:solidFill>
                  <a:schemeClr val="bg1"/>
                </a:solidFill>
                <a:latin typeface="Times New Roman" panose="02020603050405020304" pitchFamily="18" charset="0"/>
                <a:cs typeface="Times New Roman" panose="02020603050405020304" pitchFamily="18" charset="0"/>
              </a:rPr>
              <a:t>Travlos</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i="1" dirty="0" err="1" smtClean="0">
                <a:solidFill>
                  <a:schemeClr val="bg1"/>
                </a:solidFill>
                <a:latin typeface="Times New Roman" panose="02020603050405020304" pitchFamily="18" charset="0"/>
                <a:cs typeface="Times New Roman" panose="02020603050405020304" pitchFamily="18" charset="0"/>
              </a:rPr>
              <a:t>Bildlexikon</a:t>
            </a:r>
            <a:r>
              <a:rPr lang="en-US" altLang="el-GR" sz="1400" i="1" dirty="0" smtClean="0">
                <a:solidFill>
                  <a:schemeClr val="bg1"/>
                </a:solidFill>
                <a:latin typeface="Times New Roman" panose="02020603050405020304" pitchFamily="18" charset="0"/>
                <a:cs typeface="Times New Roman" panose="02020603050405020304" pitchFamily="18" charset="0"/>
              </a:rPr>
              <a:t> </a:t>
            </a:r>
            <a:r>
              <a:rPr lang="en-US" altLang="el-GR" sz="1400" i="1" dirty="0" err="1" smtClean="0">
                <a:solidFill>
                  <a:schemeClr val="bg1"/>
                </a:solidFill>
                <a:latin typeface="Times New Roman" panose="02020603050405020304" pitchFamily="18" charset="0"/>
                <a:cs typeface="Times New Roman" panose="02020603050405020304" pitchFamily="18" charset="0"/>
              </a:rPr>
              <a:t>zur</a:t>
            </a:r>
            <a:r>
              <a:rPr lang="en-US" altLang="el-GR" sz="1400" i="1" dirty="0" smtClean="0">
                <a:solidFill>
                  <a:schemeClr val="bg1"/>
                </a:solidFill>
                <a:latin typeface="Times New Roman" panose="02020603050405020304" pitchFamily="18" charset="0"/>
                <a:cs typeface="Times New Roman" panose="02020603050405020304" pitchFamily="18" charset="0"/>
              </a:rPr>
              <a:t> </a:t>
            </a:r>
            <a:r>
              <a:rPr lang="en-US" altLang="el-GR" sz="1400" i="1" dirty="0" err="1" smtClean="0">
                <a:solidFill>
                  <a:schemeClr val="bg1"/>
                </a:solidFill>
                <a:latin typeface="Times New Roman" panose="02020603050405020304" pitchFamily="18" charset="0"/>
                <a:cs typeface="Times New Roman" panose="02020603050405020304" pitchFamily="18" charset="0"/>
              </a:rPr>
              <a:t>Topographie</a:t>
            </a:r>
            <a:r>
              <a:rPr lang="en-US" altLang="el-GR" sz="1400" i="1" dirty="0" smtClean="0">
                <a:solidFill>
                  <a:schemeClr val="bg1"/>
                </a:solidFill>
                <a:latin typeface="Times New Roman" panose="02020603050405020304" pitchFamily="18" charset="0"/>
                <a:cs typeface="Times New Roman" panose="02020603050405020304" pitchFamily="18" charset="0"/>
              </a:rPr>
              <a:t> des </a:t>
            </a:r>
            <a:r>
              <a:rPr lang="en-US" altLang="el-GR" sz="1400" i="1" dirty="0" err="1" smtClean="0">
                <a:solidFill>
                  <a:schemeClr val="bg1"/>
                </a:solidFill>
                <a:latin typeface="Times New Roman" panose="02020603050405020304" pitchFamily="18" charset="0"/>
                <a:cs typeface="Times New Roman" panose="02020603050405020304" pitchFamily="18" charset="0"/>
              </a:rPr>
              <a:t>antiken</a:t>
            </a:r>
            <a:r>
              <a:rPr lang="en-US" altLang="el-GR" sz="1400" i="1" dirty="0" smtClean="0">
                <a:solidFill>
                  <a:schemeClr val="bg1"/>
                </a:solidFill>
                <a:latin typeface="Times New Roman" panose="02020603050405020304" pitchFamily="18" charset="0"/>
                <a:cs typeface="Times New Roman" panose="02020603050405020304" pitchFamily="18" charset="0"/>
              </a:rPr>
              <a:t> Attika</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smtClean="0">
                <a:solidFill>
                  <a:schemeClr val="bg1"/>
                </a:solidFill>
                <a:latin typeface="Times New Roman" panose="02020603050405020304" pitchFamily="18" charset="0"/>
                <a:cs typeface="Times New Roman" panose="02020603050405020304" pitchFamily="18" charset="0"/>
              </a:rPr>
              <a:t>T</a:t>
            </a:r>
            <a:r>
              <a:rPr lang="en-US" altLang="el-GR" sz="1400" smtClean="0">
                <a:solidFill>
                  <a:schemeClr val="bg1"/>
                </a:solidFill>
                <a:latin typeface="Times New Roman"/>
                <a:cs typeface="Times New Roman"/>
              </a:rPr>
              <a:t>ü</a:t>
            </a:r>
            <a:r>
              <a:rPr lang="en-US" altLang="el-GR" sz="1400" smtClean="0">
                <a:solidFill>
                  <a:schemeClr val="bg1"/>
                </a:solidFill>
                <a:latin typeface="Times New Roman" panose="02020603050405020304" pitchFamily="18" charset="0"/>
                <a:cs typeface="Times New Roman" panose="02020603050405020304" pitchFamily="18" charset="0"/>
              </a:rPr>
              <a:t>bingen</a:t>
            </a:r>
            <a:r>
              <a:rPr lang="en-US" altLang="el-GR" sz="1400" dirty="0" smtClean="0">
                <a:solidFill>
                  <a:schemeClr val="bg1"/>
                </a:solidFill>
                <a:latin typeface="Times New Roman" panose="02020603050405020304" pitchFamily="18" charset="0"/>
                <a:cs typeface="Times New Roman" panose="02020603050405020304" pitchFamily="18" charset="0"/>
              </a:rPr>
              <a:t> 1988.</a:t>
            </a:r>
            <a:endParaRPr lang="el-GR" altLang="el-GR" sz="1400" dirty="0"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400" dirty="0" smtClean="0">
                <a:solidFill>
                  <a:schemeClr val="bg1"/>
                </a:solidFill>
                <a:latin typeface="Times New Roman" panose="02020603050405020304" pitchFamily="18" charset="0"/>
                <a:cs typeface="Times New Roman" panose="02020603050405020304" pitchFamily="18" charset="0"/>
              </a:rPr>
              <a:t>Μ. </a:t>
            </a:r>
            <a:r>
              <a:rPr lang="el-GR" altLang="el-GR" sz="1400" dirty="0" err="1" smtClean="0">
                <a:solidFill>
                  <a:schemeClr val="bg1"/>
                </a:solidFill>
                <a:latin typeface="Times New Roman" panose="02020603050405020304" pitchFamily="18" charset="0"/>
                <a:cs typeface="Times New Roman" panose="02020603050405020304" pitchFamily="18" charset="0"/>
              </a:rPr>
              <a:t>Κορρές</a:t>
            </a:r>
            <a:r>
              <a:rPr lang="el-GR" altLang="el-GR" sz="1400" dirty="0" smtClean="0">
                <a:solidFill>
                  <a:schemeClr val="bg1"/>
                </a:solidFill>
                <a:latin typeface="Times New Roman" panose="02020603050405020304" pitchFamily="18" charset="0"/>
                <a:cs typeface="Times New Roman" panose="02020603050405020304" pitchFamily="18" charset="0"/>
              </a:rPr>
              <a:t>, Κλασική αθηναϊκή αρχιτεκτονική, στο Χ. </a:t>
            </a:r>
            <a:r>
              <a:rPr lang="el-GR" altLang="el-GR" sz="1400" dirty="0" err="1" smtClean="0">
                <a:solidFill>
                  <a:schemeClr val="bg1"/>
                </a:solidFill>
                <a:latin typeface="Times New Roman" panose="02020603050405020304" pitchFamily="18" charset="0"/>
                <a:cs typeface="Times New Roman" panose="02020603050405020304" pitchFamily="18" charset="0"/>
              </a:rPr>
              <a:t>Μπούρας</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smtClean="0">
                <a:solidFill>
                  <a:schemeClr val="bg1"/>
                </a:solidFill>
                <a:latin typeface="Times New Roman" panose="02020603050405020304" pitchFamily="18" charset="0"/>
                <a:cs typeface="Times New Roman" panose="02020603050405020304" pitchFamily="18" charset="0"/>
              </a:rPr>
              <a:t>επιμ</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i="1" dirty="0" smtClean="0">
                <a:solidFill>
                  <a:schemeClr val="bg1"/>
                </a:solidFill>
                <a:latin typeface="Times New Roman" panose="02020603050405020304" pitchFamily="18" charset="0"/>
                <a:cs typeface="Times New Roman" panose="02020603050405020304" pitchFamily="18" charset="0"/>
              </a:rPr>
              <a:t>Αθήναι από την Κλασική εποχή έως Σήμερα (5</a:t>
            </a:r>
            <a:r>
              <a:rPr lang="el-GR" altLang="el-GR" sz="1400" i="1" baseline="30000" dirty="0" smtClean="0">
                <a:solidFill>
                  <a:schemeClr val="bg1"/>
                </a:solidFill>
                <a:latin typeface="Times New Roman" panose="02020603050405020304" pitchFamily="18" charset="0"/>
                <a:cs typeface="Times New Roman" panose="02020603050405020304" pitchFamily="18" charset="0"/>
              </a:rPr>
              <a:t>ος</a:t>
            </a:r>
            <a:r>
              <a:rPr lang="el-GR" altLang="el-GR" sz="1400" i="1" dirty="0" smtClean="0">
                <a:solidFill>
                  <a:schemeClr val="bg1"/>
                </a:solidFill>
                <a:latin typeface="Times New Roman" panose="02020603050405020304" pitchFamily="18" charset="0"/>
                <a:cs typeface="Times New Roman" panose="02020603050405020304" pitchFamily="18" charset="0"/>
              </a:rPr>
              <a:t> αι. </a:t>
            </a:r>
            <a:r>
              <a:rPr lang="el-GR" altLang="el-GR" sz="1400" i="1" dirty="0" err="1" smtClean="0">
                <a:solidFill>
                  <a:schemeClr val="bg1"/>
                </a:solidFill>
                <a:latin typeface="Times New Roman" panose="02020603050405020304" pitchFamily="18" charset="0"/>
                <a:cs typeface="Times New Roman" panose="02020603050405020304" pitchFamily="18" charset="0"/>
              </a:rPr>
              <a:t>π.Χ.</a:t>
            </a:r>
            <a:r>
              <a:rPr lang="el-GR" altLang="el-GR" sz="1400" i="1" dirty="0" smtClean="0">
                <a:solidFill>
                  <a:schemeClr val="bg1"/>
                </a:solidFill>
                <a:latin typeface="Times New Roman" panose="02020603050405020304" pitchFamily="18" charset="0"/>
                <a:cs typeface="Times New Roman" panose="02020603050405020304" pitchFamily="18" charset="0"/>
              </a:rPr>
              <a:t> – 2000 </a:t>
            </a:r>
            <a:r>
              <a:rPr lang="el-GR" altLang="el-GR" sz="1400" i="1" dirty="0" err="1" smtClean="0">
                <a:solidFill>
                  <a:schemeClr val="bg1"/>
                </a:solidFill>
                <a:latin typeface="Times New Roman" panose="02020603050405020304" pitchFamily="18" charset="0"/>
                <a:cs typeface="Times New Roman" panose="02020603050405020304" pitchFamily="18" charset="0"/>
              </a:rPr>
              <a:t>μ.Χ</a:t>
            </a:r>
            <a:r>
              <a:rPr lang="el-GR" altLang="el-GR" sz="1400" i="1"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Αθήνα 2000. </a:t>
            </a: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l-GR" sz="1400" dirty="0">
                <a:solidFill>
                  <a:schemeClr val="bg1"/>
                </a:solidFill>
                <a:latin typeface="Times New Roman" panose="02020603050405020304" pitchFamily="18" charset="0"/>
                <a:cs typeface="Times New Roman" panose="02020603050405020304" pitchFamily="18" charset="0"/>
              </a:rPr>
              <a:t>J. M. Camp,  </a:t>
            </a:r>
            <a:r>
              <a:rPr lang="en-US" altLang="el-GR" sz="1400" i="1" dirty="0">
                <a:solidFill>
                  <a:schemeClr val="bg1"/>
                </a:solidFill>
                <a:latin typeface="Times New Roman" panose="02020603050405020304" pitchFamily="18" charset="0"/>
                <a:cs typeface="Times New Roman" panose="02020603050405020304" pitchFamily="18" charset="0"/>
              </a:rPr>
              <a:t>H </a:t>
            </a:r>
            <a:r>
              <a:rPr lang="el-GR" altLang="el-GR" sz="1400" i="1" dirty="0">
                <a:solidFill>
                  <a:schemeClr val="bg1"/>
                </a:solidFill>
                <a:latin typeface="Times New Roman" panose="02020603050405020304" pitchFamily="18" charset="0"/>
                <a:cs typeface="Times New Roman" panose="02020603050405020304" pitchFamily="18" charset="0"/>
              </a:rPr>
              <a:t>Α</a:t>
            </a:r>
            <a:r>
              <a:rPr lang="el-GR" altLang="el-GR" sz="1400" i="1" dirty="0" smtClean="0">
                <a:solidFill>
                  <a:schemeClr val="bg1"/>
                </a:solidFill>
                <a:latin typeface="Times New Roman" panose="02020603050405020304" pitchFamily="18" charset="0"/>
                <a:cs typeface="Times New Roman" panose="02020603050405020304" pitchFamily="18" charset="0"/>
              </a:rPr>
              <a:t>ρχαία </a:t>
            </a:r>
            <a:r>
              <a:rPr lang="el-GR" altLang="el-GR" sz="1400" i="1" dirty="0">
                <a:solidFill>
                  <a:schemeClr val="bg1"/>
                </a:solidFill>
                <a:latin typeface="Times New Roman" panose="02020603050405020304" pitchFamily="18" charset="0"/>
                <a:cs typeface="Times New Roman" panose="02020603050405020304" pitchFamily="18" charset="0"/>
              </a:rPr>
              <a:t>Αγορά της Αθήνας</a:t>
            </a:r>
            <a:r>
              <a:rPr lang="el-GR" altLang="el-GR" sz="1400" dirty="0">
                <a:solidFill>
                  <a:schemeClr val="bg1"/>
                </a:solidFill>
                <a:latin typeface="Times New Roman" panose="02020603050405020304" pitchFamily="18" charset="0"/>
                <a:cs typeface="Times New Roman" panose="02020603050405020304" pitchFamily="18" charset="0"/>
              </a:rPr>
              <a:t>, </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Αθήνα 2005.</a:t>
            </a:r>
            <a:endParaRPr lang="en-US"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l-GR" sz="1400" dirty="0">
                <a:solidFill>
                  <a:schemeClr val="bg1"/>
                </a:solidFill>
                <a:latin typeface="Times New Roman" panose="02020603050405020304" pitchFamily="18" charset="0"/>
                <a:cs typeface="Times New Roman" panose="02020603050405020304" pitchFamily="18" charset="0"/>
              </a:rPr>
              <a:t>I. Jenkins, </a:t>
            </a:r>
            <a:r>
              <a:rPr lang="en-US" altLang="el-GR" sz="1400" i="1" dirty="0">
                <a:solidFill>
                  <a:schemeClr val="bg1"/>
                </a:solidFill>
                <a:latin typeface="Times New Roman" panose="02020603050405020304" pitchFamily="18" charset="0"/>
                <a:cs typeface="Times New Roman" panose="02020603050405020304" pitchFamily="18" charset="0"/>
              </a:rPr>
              <a:t>Greek Architecture and Its Sculpture, </a:t>
            </a:r>
            <a:r>
              <a:rPr lang="en-US" altLang="el-GR" sz="1400" dirty="0" smtClean="0">
                <a:solidFill>
                  <a:schemeClr val="bg1"/>
                </a:solidFill>
                <a:latin typeface="Times New Roman" panose="02020603050405020304" pitchFamily="18" charset="0"/>
                <a:cs typeface="Times New Roman" panose="02020603050405020304" pitchFamily="18" charset="0"/>
              </a:rPr>
              <a:t>Cambridge </a:t>
            </a:r>
            <a:r>
              <a:rPr lang="en-US" altLang="el-GR" sz="1400" dirty="0">
                <a:solidFill>
                  <a:schemeClr val="bg1"/>
                </a:solidFill>
                <a:latin typeface="Times New Roman" panose="02020603050405020304" pitchFamily="18" charset="0"/>
                <a:cs typeface="Times New Roman" panose="02020603050405020304" pitchFamily="18" charset="0"/>
              </a:rPr>
              <a:t>Mass 2006.</a:t>
            </a:r>
          </a:p>
          <a:p>
            <a:pPr eaLnBrk="1" hangingPunct="1">
              <a:spcBef>
                <a:spcPct val="0"/>
              </a:spcBef>
              <a:buFontTx/>
              <a:buNone/>
            </a:pPr>
            <a:r>
              <a:rPr lang="en-US" altLang="el-GR" sz="1400" dirty="0">
                <a:solidFill>
                  <a:schemeClr val="bg1"/>
                </a:solidFill>
                <a:latin typeface="Times New Roman" panose="02020603050405020304" pitchFamily="18" charset="0"/>
                <a:cs typeface="Times New Roman" panose="02020603050405020304" pitchFamily="18" charset="0"/>
              </a:rPr>
              <a:t>J. M. </a:t>
            </a:r>
            <a:r>
              <a:rPr lang="en-US" altLang="el-GR" sz="1400" dirty="0" err="1">
                <a:solidFill>
                  <a:schemeClr val="bg1"/>
                </a:solidFill>
                <a:latin typeface="Times New Roman" panose="02020603050405020304" pitchFamily="18" charset="0"/>
                <a:cs typeface="Times New Roman" panose="02020603050405020304" pitchFamily="18" charset="0"/>
              </a:rPr>
              <a:t>Barringer</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smtClean="0">
                <a:solidFill>
                  <a:schemeClr val="bg1"/>
                </a:solidFill>
                <a:latin typeface="Times New Roman" panose="02020603050405020304" pitchFamily="18" charset="0"/>
                <a:cs typeface="Times New Roman" panose="02020603050405020304" pitchFamily="18" charset="0"/>
              </a:rPr>
              <a:t>Art, </a:t>
            </a:r>
            <a:r>
              <a:rPr lang="en-US" altLang="el-GR" sz="1400" i="1" dirty="0">
                <a:solidFill>
                  <a:schemeClr val="bg1"/>
                </a:solidFill>
                <a:latin typeface="Times New Roman" panose="02020603050405020304" pitchFamily="18" charset="0"/>
                <a:cs typeface="Times New Roman" panose="02020603050405020304" pitchFamily="18" charset="0"/>
              </a:rPr>
              <a:t>Myth and Ritual in Classical, Greece</a:t>
            </a:r>
            <a:r>
              <a:rPr lang="en-US" altLang="el-GR" sz="1400" dirty="0">
                <a:solidFill>
                  <a:schemeClr val="bg1"/>
                </a:solidFill>
                <a:latin typeface="Times New Roman" panose="02020603050405020304" pitchFamily="18" charset="0"/>
                <a:cs typeface="Times New Roman" panose="02020603050405020304" pitchFamily="18" charset="0"/>
              </a:rPr>
              <a:t>, Cambridge, New York  2008.</a:t>
            </a: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Ι. Λεβέντη, </a:t>
            </a:r>
            <a:r>
              <a:rPr lang="el-GR" altLang="el-GR" sz="1400" i="1" dirty="0">
                <a:solidFill>
                  <a:schemeClr val="bg1"/>
                </a:solidFill>
                <a:latin typeface="Times New Roman" panose="02020603050405020304" pitchFamily="18" charset="0"/>
                <a:cs typeface="Times New Roman" panose="02020603050405020304" pitchFamily="18" charset="0"/>
              </a:rPr>
              <a:t>Πόλη σε </a:t>
            </a:r>
            <a:r>
              <a:rPr lang="en-US" altLang="el-GR" sz="1400" i="1" dirty="0" smtClean="0">
                <a:solidFill>
                  <a:schemeClr val="bg1"/>
                </a:solidFill>
                <a:latin typeface="Times New Roman" panose="02020603050405020304" pitchFamily="18" charset="0"/>
                <a:cs typeface="Times New Roman" panose="02020603050405020304" pitchFamily="18" charset="0"/>
              </a:rPr>
              <a:t>K</a:t>
            </a:r>
            <a:r>
              <a:rPr lang="el-GR" altLang="el-GR" sz="1400" i="1" dirty="0" err="1" smtClean="0">
                <a:solidFill>
                  <a:schemeClr val="bg1"/>
                </a:solidFill>
                <a:latin typeface="Times New Roman" panose="02020603050405020304" pitchFamily="18" charset="0"/>
                <a:cs typeface="Times New Roman" panose="02020603050405020304" pitchFamily="18" charset="0"/>
              </a:rPr>
              <a:t>ρίση</a:t>
            </a:r>
            <a:r>
              <a:rPr lang="el-GR" altLang="el-GR" sz="1400" i="1" dirty="0">
                <a:solidFill>
                  <a:schemeClr val="bg1"/>
                </a:solidFill>
                <a:latin typeface="Times New Roman" panose="02020603050405020304" pitchFamily="18" charset="0"/>
                <a:cs typeface="Times New Roman" panose="02020603050405020304" pitchFamily="18" charset="0"/>
              </a:rPr>
              <a:t>. Αρχιτεκτονική Γλυπτική της Αθήνας στην </a:t>
            </a:r>
            <a:r>
              <a:rPr lang="el-GR" altLang="el-GR" sz="1400" i="1" dirty="0" smtClean="0">
                <a:solidFill>
                  <a:schemeClr val="bg1"/>
                </a:solidFill>
                <a:latin typeface="Times New Roman" panose="02020603050405020304" pitchFamily="18" charset="0"/>
                <a:cs typeface="Times New Roman" panose="02020603050405020304" pitchFamily="18" charset="0"/>
              </a:rPr>
              <a:t>Περίοδο </a:t>
            </a:r>
            <a:r>
              <a:rPr lang="el-GR" altLang="el-GR" sz="1400" i="1" dirty="0">
                <a:solidFill>
                  <a:schemeClr val="bg1"/>
                </a:solidFill>
                <a:latin typeface="Times New Roman" panose="02020603050405020304" pitchFamily="18" charset="0"/>
                <a:cs typeface="Times New Roman" panose="02020603050405020304" pitchFamily="18" charset="0"/>
              </a:rPr>
              <a:t>του Πελοποννησιακού </a:t>
            </a:r>
            <a:r>
              <a:rPr lang="el-GR" altLang="el-GR" sz="1400" i="1" dirty="0" smtClean="0">
                <a:solidFill>
                  <a:schemeClr val="bg1"/>
                </a:solidFill>
                <a:latin typeface="Times New Roman" panose="02020603050405020304" pitchFamily="18" charset="0"/>
                <a:cs typeface="Times New Roman" panose="02020603050405020304" pitchFamily="18" charset="0"/>
              </a:rPr>
              <a:t>Πολέμου</a:t>
            </a:r>
            <a:r>
              <a:rPr lang="el-GR" altLang="el-GR" sz="1400" dirty="0">
                <a:solidFill>
                  <a:schemeClr val="bg1"/>
                </a:solidFill>
                <a:latin typeface="Times New Roman" panose="02020603050405020304" pitchFamily="18" charset="0"/>
                <a:cs typeface="Times New Roman" panose="02020603050405020304" pitchFamily="18" charset="0"/>
              </a:rPr>
              <a:t>, Αθήνα 2014.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1710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30650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natheAk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088" y="765175"/>
            <a:ext cx="7488237" cy="45878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123" name="TextBox 1"/>
          <p:cNvSpPr txBox="1">
            <a:spLocks noChangeArrowheads="1"/>
          </p:cNvSpPr>
          <p:nvPr/>
        </p:nvSpPr>
        <p:spPr bwMode="auto">
          <a:xfrm>
            <a:off x="3059832" y="5805264"/>
            <a:ext cx="309634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Αναπαράσταση της παναθηναϊκής πομπής.</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087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34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
          <p:cNvSpPr txBox="1">
            <a:spLocks noChangeArrowheads="1"/>
          </p:cNvSpPr>
          <p:nvPr/>
        </p:nvSpPr>
        <p:spPr bwMode="auto">
          <a:xfrm>
            <a:off x="2771800" y="5013176"/>
            <a:ext cx="38437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είσοδος στην Ακρόπολη και  ο ναός της Αθηνάς Νίκης.</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9752" y="1052736"/>
            <a:ext cx="4581144" cy="3648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1010024"/>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468313" y="476250"/>
            <a:ext cx="3557587" cy="499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Picture 6" descr="P1010026"/>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4860032" y="145702"/>
            <a:ext cx="3470275" cy="5345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2" name="TextBox 1"/>
          <p:cNvSpPr txBox="1">
            <a:spLocks noChangeArrowheads="1"/>
          </p:cNvSpPr>
          <p:nvPr/>
        </p:nvSpPr>
        <p:spPr bwMode="auto">
          <a:xfrm>
            <a:off x="827584" y="5949949"/>
            <a:ext cx="3024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Πρώτος Παρθενών  (Παρθενών Ι) </a:t>
            </a:r>
            <a:r>
              <a:rPr lang="el-GR" altLang="el-GR" sz="1200" dirty="0" smtClean="0">
                <a:solidFill>
                  <a:schemeClr val="bg1"/>
                </a:solidFill>
                <a:latin typeface="Times New Roman" panose="02020603050405020304" pitchFamily="18" charset="0"/>
                <a:cs typeface="Times New Roman" panose="02020603050405020304" pitchFamily="18" charset="0"/>
              </a:rPr>
              <a:t>580-566 </a:t>
            </a:r>
            <a:r>
              <a:rPr lang="el-GR" altLang="el-GR" sz="1200" dirty="0">
                <a:solidFill>
                  <a:schemeClr val="bg1"/>
                </a:solidFill>
                <a:latin typeface="Times New Roman" panose="02020603050405020304" pitchFamily="18" charset="0"/>
                <a:cs typeface="Times New Roman" panose="02020603050405020304" pitchFamily="18" charset="0"/>
              </a:rPr>
              <a:t>π.Χ. Σχέδιο Μ. </a:t>
            </a:r>
            <a:r>
              <a:rPr lang="el-GR" altLang="el-GR" sz="1200" dirty="0" err="1">
                <a:solidFill>
                  <a:schemeClr val="bg1"/>
                </a:solidFill>
                <a:latin typeface="Times New Roman" panose="02020603050405020304" pitchFamily="18" charset="0"/>
                <a:cs typeface="Times New Roman" panose="02020603050405020304" pitchFamily="18" charset="0"/>
              </a:rPr>
              <a:t>Κορρές</a:t>
            </a:r>
            <a:r>
              <a:rPr lang="el-GR" altLang="el-GR" sz="1200" dirty="0">
                <a:solidFill>
                  <a:schemeClr val="bg1"/>
                </a:solidFill>
                <a:latin typeface="Times New Roman" panose="02020603050405020304" pitchFamily="18" charset="0"/>
                <a:cs typeface="Times New Roman" panose="02020603050405020304" pitchFamily="18" charset="0"/>
              </a:rPr>
              <a:t>.</a:t>
            </a:r>
          </a:p>
        </p:txBody>
      </p:sp>
      <p:sp>
        <p:nvSpPr>
          <p:cNvPr id="7173" name="TextBox 4"/>
          <p:cNvSpPr txBox="1">
            <a:spLocks noChangeArrowheads="1"/>
          </p:cNvSpPr>
          <p:nvPr/>
        </p:nvSpPr>
        <p:spPr bwMode="auto">
          <a:xfrm>
            <a:off x="5292080" y="5580062"/>
            <a:ext cx="2952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Προπαρθενών</a:t>
            </a:r>
            <a:r>
              <a:rPr lang="el-GR" altLang="el-GR" sz="1200" dirty="0">
                <a:solidFill>
                  <a:schemeClr val="bg1"/>
                </a:solidFill>
                <a:latin typeface="Times New Roman" panose="02020603050405020304" pitchFamily="18" charset="0"/>
                <a:cs typeface="Times New Roman" panose="02020603050405020304" pitchFamily="18" charset="0"/>
              </a:rPr>
              <a:t> (Παρθενών ΙΙΙ)</a:t>
            </a:r>
            <a:r>
              <a:rPr lang="en-US" altLang="el-GR" sz="1200" dirty="0">
                <a:solidFill>
                  <a:schemeClr val="bg1"/>
                </a:solidFill>
                <a:latin typeface="Times New Roman" panose="02020603050405020304" pitchFamily="18" charset="0"/>
                <a:cs typeface="Times New Roman" panose="02020603050405020304" pitchFamily="18" charset="0"/>
              </a:rPr>
              <a:t>, 490-485/480 </a:t>
            </a:r>
            <a:r>
              <a:rPr lang="el-GR" altLang="el-GR" sz="1200" dirty="0">
                <a:solidFill>
                  <a:schemeClr val="bg1"/>
                </a:solidFill>
                <a:latin typeface="Times New Roman" panose="02020603050405020304" pitchFamily="18" charset="0"/>
                <a:cs typeface="Times New Roman" panose="02020603050405020304" pitchFamily="18" charset="0"/>
              </a:rPr>
              <a:t>π.Χ.  Ο πρώτος μαρμάρινος ναός στη θέση αυτή .Ανάθημα για τη νίκη των Αθηναίων στον Μαραθώνα. Ημιτελής και </a:t>
            </a:r>
            <a:r>
              <a:rPr lang="el-GR" altLang="el-GR" sz="1200" dirty="0" err="1">
                <a:solidFill>
                  <a:schemeClr val="bg1"/>
                </a:solidFill>
                <a:latin typeface="Times New Roman" panose="02020603050405020304" pitchFamily="18" charset="0"/>
                <a:cs typeface="Times New Roman" panose="02020603050405020304" pitchFamily="18" charset="0"/>
              </a:rPr>
              <a:t>πυρποληθείς</a:t>
            </a:r>
            <a:r>
              <a:rPr lang="el-GR" altLang="el-GR" sz="1200" dirty="0">
                <a:solidFill>
                  <a:schemeClr val="bg1"/>
                </a:solidFill>
                <a:latin typeface="Times New Roman" panose="02020603050405020304" pitchFamily="18" charset="0"/>
                <a:cs typeface="Times New Roman" panose="02020603050405020304" pitchFamily="18" charset="0"/>
              </a:rPr>
              <a:t> από Πέρσες. Σχέδιο  Μ. </a:t>
            </a:r>
            <a:r>
              <a:rPr lang="el-GR" altLang="el-GR" sz="1200" dirty="0" err="1">
                <a:solidFill>
                  <a:schemeClr val="bg1"/>
                </a:solidFill>
                <a:latin typeface="Times New Roman" panose="02020603050405020304" pitchFamily="18" charset="0"/>
                <a:cs typeface="Times New Roman" panose="02020603050405020304" pitchFamily="18" charset="0"/>
              </a:rPr>
              <a:t>Κορρές</a:t>
            </a:r>
            <a:r>
              <a:rPr lang="el-GR" altLang="el-GR" sz="1200" dirty="0">
                <a:solidFill>
                  <a:schemeClr val="bg1"/>
                </a:solidFill>
                <a:latin typeface="Times New Roman" panose="02020603050405020304" pitchFamily="18" charset="0"/>
                <a:cs typeface="Times New Roman" panose="02020603050405020304" pitchFamily="18" charset="0"/>
              </a:rPr>
              <a:t>.</a:t>
            </a:r>
            <a:endParaRPr lang="el-GR" altLang="el-GR" sz="1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10100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333375"/>
            <a:ext cx="5184775" cy="5905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195" name="TextBox 1"/>
          <p:cNvSpPr txBox="1">
            <a:spLocks noChangeArrowheads="1"/>
          </p:cNvSpPr>
          <p:nvPr/>
        </p:nvSpPr>
        <p:spPr bwMode="auto">
          <a:xfrm>
            <a:off x="5921375" y="1635125"/>
            <a:ext cx="25923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Προπαρθενών</a:t>
            </a:r>
            <a:r>
              <a:rPr lang="el-GR" altLang="el-GR" sz="1200" dirty="0">
                <a:solidFill>
                  <a:schemeClr val="bg1"/>
                </a:solidFill>
                <a:latin typeface="Times New Roman" panose="02020603050405020304" pitchFamily="18" charset="0"/>
                <a:cs typeface="Times New Roman" panose="02020603050405020304" pitchFamily="18" charset="0"/>
              </a:rPr>
              <a:t> (Παρθενών ΙΙΙ) και </a:t>
            </a:r>
            <a:r>
              <a:rPr lang="el-GR" altLang="el-GR" sz="1200" dirty="0" err="1">
                <a:solidFill>
                  <a:schemeClr val="bg1"/>
                </a:solidFill>
                <a:latin typeface="Times New Roman" panose="02020603050405020304" pitchFamily="18" charset="0"/>
                <a:cs typeface="Times New Roman" panose="02020603050405020304" pitchFamily="18" charset="0"/>
              </a:rPr>
              <a:t>Περίκλειος</a:t>
            </a:r>
            <a:r>
              <a:rPr lang="el-GR" altLang="el-GR" sz="1200" dirty="0">
                <a:solidFill>
                  <a:schemeClr val="bg1"/>
                </a:solidFill>
                <a:latin typeface="Times New Roman" panose="02020603050405020304" pitchFamily="18" charset="0"/>
                <a:cs typeface="Times New Roman" panose="02020603050405020304" pitchFamily="18" charset="0"/>
              </a:rPr>
              <a:t> Παρθενών (Παρθενών Ι</a:t>
            </a:r>
            <a:r>
              <a:rPr lang="en-US" altLang="el-GR" sz="1200" dirty="0">
                <a:solidFill>
                  <a:schemeClr val="bg1"/>
                </a:solidFill>
                <a:latin typeface="Times New Roman" panose="02020603050405020304" pitchFamily="18" charset="0"/>
                <a:cs typeface="Times New Roman" panose="02020603050405020304" pitchFamily="18" charset="0"/>
              </a:rPr>
              <a:t>V, 447-438 </a:t>
            </a:r>
            <a:r>
              <a:rPr lang="el-GR" altLang="el-GR" sz="1200" dirty="0">
                <a:solidFill>
                  <a:schemeClr val="bg1"/>
                </a:solidFill>
                <a:latin typeface="Times New Roman" panose="02020603050405020304" pitchFamily="18" charset="0"/>
                <a:cs typeface="Times New Roman" panose="02020603050405020304" pitchFamily="18" charset="0"/>
              </a:rPr>
              <a:t>π.Χ.</a:t>
            </a:r>
            <a:r>
              <a:rPr lang="en-US" altLang="el-GR" sz="1200" dirty="0">
                <a:solidFill>
                  <a:schemeClr val="bg1"/>
                </a:solidFill>
                <a:latin typeface="Times New Roman" panose="02020603050405020304" pitchFamily="18" charset="0"/>
                <a:cs typeface="Times New Roman" panose="02020603050405020304" pitchFamily="18" charset="0"/>
              </a:rPr>
              <a:t>)</a:t>
            </a:r>
            <a:r>
              <a:rPr lang="el-GR" altLang="el-GR" sz="1200" dirty="0">
                <a:solidFill>
                  <a:schemeClr val="bg1"/>
                </a:solidFill>
                <a:latin typeface="Times New Roman" panose="02020603050405020304" pitchFamily="18" charset="0"/>
                <a:cs typeface="Times New Roman" panose="02020603050405020304" pitchFamily="18" charset="0"/>
              </a:rPr>
              <a:t>. Σύγκριση κατόψεων. Παρά τα κοινά στοιχεία στο αρχιτεκτονικό σχέδιο, ο </a:t>
            </a:r>
            <a:r>
              <a:rPr lang="el-GR" altLang="el-GR" sz="1200" dirty="0" err="1">
                <a:solidFill>
                  <a:schemeClr val="bg1"/>
                </a:solidFill>
                <a:latin typeface="Times New Roman" panose="02020603050405020304" pitchFamily="18" charset="0"/>
                <a:cs typeface="Times New Roman" panose="02020603050405020304" pitchFamily="18" charset="0"/>
              </a:rPr>
              <a:t>περίκλειος</a:t>
            </a:r>
            <a:r>
              <a:rPr lang="el-GR" altLang="el-GR" sz="1200" dirty="0">
                <a:solidFill>
                  <a:schemeClr val="bg1"/>
                </a:solidFill>
                <a:latin typeface="Times New Roman" panose="02020603050405020304" pitchFamily="18" charset="0"/>
                <a:cs typeface="Times New Roman" panose="02020603050405020304" pitchFamily="18" charset="0"/>
              </a:rPr>
              <a:t> ναός διαθέτει ευρύτερο σηκό, για να περιλάβει την </a:t>
            </a:r>
            <a:r>
              <a:rPr lang="el-GR" altLang="el-GR" sz="1200" dirty="0" err="1">
                <a:solidFill>
                  <a:schemeClr val="bg1"/>
                </a:solidFill>
                <a:latin typeface="Times New Roman" panose="02020603050405020304" pitchFamily="18" charset="0"/>
                <a:cs typeface="Times New Roman" panose="02020603050405020304" pitchFamily="18" charset="0"/>
              </a:rPr>
              <a:t>πειόσχημη</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δίτονη</a:t>
            </a:r>
            <a:r>
              <a:rPr lang="el-GR" altLang="el-GR" sz="1200" dirty="0">
                <a:solidFill>
                  <a:schemeClr val="bg1"/>
                </a:solidFill>
                <a:latin typeface="Times New Roman" panose="02020603050405020304" pitchFamily="18" charset="0"/>
                <a:cs typeface="Times New Roman" panose="02020603050405020304" pitchFamily="18" charset="0"/>
              </a:rPr>
              <a:t> κιονοστοιχία που περιέκλειε το </a:t>
            </a:r>
            <a:r>
              <a:rPr lang="el-GR" altLang="el-GR" sz="1200" dirty="0" err="1">
                <a:solidFill>
                  <a:schemeClr val="bg1"/>
                </a:solidFill>
                <a:latin typeface="Times New Roman" panose="02020603050405020304" pitchFamily="18" charset="0"/>
                <a:cs typeface="Times New Roman" panose="02020603050405020304" pitchFamily="18" charset="0"/>
              </a:rPr>
              <a:t>κολοσσικό</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χρυσελεφάντινο </a:t>
            </a:r>
            <a:r>
              <a:rPr lang="el-GR" altLang="el-GR" sz="1200" dirty="0">
                <a:solidFill>
                  <a:schemeClr val="bg1"/>
                </a:solidFill>
                <a:latin typeface="Times New Roman" panose="02020603050405020304" pitchFamily="18" charset="0"/>
                <a:cs typeface="Times New Roman" panose="02020603050405020304" pitchFamily="18" charset="0"/>
              </a:rPr>
              <a:t>άγαλμα της Αθηνάς Παρθένου του Φειδία. Το άγαλμα και ο ναός ολοκληρώθηκαν μαζί και καθιερώθηκαν το 438 π.Χ.</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descr="P1010023"/>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r="-277"/>
          <a:stretch>
            <a:fillRect/>
          </a:stretch>
        </p:blipFill>
        <p:spPr bwMode="auto">
          <a:xfrm>
            <a:off x="4211959" y="2845073"/>
            <a:ext cx="4608513" cy="3824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220" name="TextBox 1"/>
          <p:cNvSpPr txBox="1">
            <a:spLocks noChangeArrowheads="1"/>
          </p:cNvSpPr>
          <p:nvPr/>
        </p:nvSpPr>
        <p:spPr bwMode="auto">
          <a:xfrm>
            <a:off x="4643438" y="1268413"/>
            <a:ext cx="2449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Περίκλειος</a:t>
            </a:r>
            <a:r>
              <a:rPr lang="el-GR" altLang="el-GR" sz="1200" dirty="0">
                <a:solidFill>
                  <a:schemeClr val="bg1"/>
                </a:solidFill>
                <a:latin typeface="Times New Roman" panose="02020603050405020304" pitchFamily="18" charset="0"/>
                <a:cs typeface="Times New Roman" panose="02020603050405020304" pitchFamily="18" charset="0"/>
              </a:rPr>
              <a:t> Παρθενών</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Κάτοψη και γραφική αναπαράσταση εσωτερικού κατά Μ. </a:t>
            </a:r>
            <a:r>
              <a:rPr lang="el-GR" altLang="el-GR" sz="1200" dirty="0" err="1">
                <a:solidFill>
                  <a:schemeClr val="bg1"/>
                </a:solidFill>
                <a:latin typeface="Times New Roman" panose="02020603050405020304" pitchFamily="18" charset="0"/>
                <a:cs typeface="Times New Roman" panose="02020603050405020304" pitchFamily="18" charset="0"/>
              </a:rPr>
              <a:t>Κορρέ</a:t>
            </a:r>
            <a:r>
              <a:rPr lang="el-GR" altLang="el-GR" sz="1200" dirty="0">
                <a:solidFill>
                  <a:schemeClr val="bg1"/>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548680"/>
            <a:ext cx="3609524" cy="2580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2043</Words>
  <Application>Microsoft Office PowerPoint</Application>
  <PresentationFormat>On-screen Show (4:3)</PresentationFormat>
  <Paragraphs>95</Paragraphs>
  <Slides>51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.:L4zy w4r3z:.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Ifigeneia</dc:creator>
  <cp:lastModifiedBy>trinitrick</cp:lastModifiedBy>
  <cp:revision>120</cp:revision>
  <dcterms:created xsi:type="dcterms:W3CDTF">2012-03-10T08:46:32Z</dcterms:created>
  <dcterms:modified xsi:type="dcterms:W3CDTF">2015-07-30T16:56:31Z</dcterms:modified>
</cp:coreProperties>
</file>