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7" r:id="rId3"/>
    <p:sldId id="257" r:id="rId4"/>
    <p:sldId id="258" r:id="rId5"/>
    <p:sldId id="261" r:id="rId6"/>
    <p:sldId id="284" r:id="rId7"/>
    <p:sldId id="260" r:id="rId8"/>
    <p:sldId id="262" r:id="rId9"/>
    <p:sldId id="268" r:id="rId10"/>
    <p:sldId id="285" r:id="rId11"/>
    <p:sldId id="281" r:id="rId12"/>
    <p:sldId id="288" r:id="rId13"/>
    <p:sldId id="290" r:id="rId14"/>
    <p:sldId id="269" r:id="rId15"/>
    <p:sldId id="292" r:id="rId16"/>
    <p:sldId id="293" r:id="rId17"/>
    <p:sldId id="286" r:id="rId18"/>
    <p:sldId id="291" r:id="rId19"/>
    <p:sldId id="287" r:id="rId20"/>
    <p:sldId id="280" r:id="rId21"/>
    <p:sldId id="259" r:id="rId22"/>
    <p:sldId id="279" r:id="rId23"/>
    <p:sldId id="270" r:id="rId24"/>
    <p:sldId id="263" r:id="rId25"/>
    <p:sldId id="264" r:id="rId26"/>
    <p:sldId id="271" r:id="rId27"/>
    <p:sldId id="265" r:id="rId28"/>
    <p:sldId id="295" r:id="rId29"/>
    <p:sldId id="283" r:id="rId30"/>
    <p:sldId id="272" r:id="rId31"/>
    <p:sldId id="273" r:id="rId32"/>
    <p:sldId id="282" r:id="rId33"/>
    <p:sldId id="274" r:id="rId34"/>
    <p:sldId id="275" r:id="rId35"/>
    <p:sldId id="276" r:id="rId36"/>
    <p:sldId id="266" r:id="rId37"/>
    <p:sldId id="277" r:id="rId38"/>
    <p:sldId id="278" r:id="rId39"/>
    <p:sldId id="289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1264" autoAdjust="0"/>
  </p:normalViewPr>
  <p:slideViewPr>
    <p:cSldViewPr>
      <p:cViewPr>
        <p:scale>
          <a:sx n="100" d="100"/>
          <a:sy n="100" d="100"/>
        </p:scale>
        <p:origin x="-194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4E88F-86F0-470F-8BDD-ADCD9483DBBC}" type="datetimeFigureOut">
              <a:rPr lang="el-GR" smtClean="0"/>
              <a:pPr/>
              <a:t>8/3/2018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E843D-E2B2-4F70-95C0-BF66450CCFD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feinthefastlane.com/ecg-library/basics/wenckebach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nus_tachycardia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LAD=left anterior division. LPD=left posterior division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843D-E2B2-4F70-95C0-BF66450CCFD5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Intermittent non-conducted P waves </a:t>
            </a:r>
            <a:r>
              <a:rPr lang="en-US" i="1" dirty="0" smtClean="0"/>
              <a:t>without</a:t>
            </a:r>
            <a:r>
              <a:rPr lang="en-US" dirty="0" smtClean="0"/>
              <a:t> progressive prolongation of the PR interval (compare this to </a:t>
            </a:r>
            <a:r>
              <a:rPr lang="en-US" dirty="0" smtClean="0">
                <a:hlinkClick r:id="rId3"/>
              </a:rPr>
              <a:t>Mobitz I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PR interval in the conducted beats remains constant.</a:t>
            </a:r>
          </a:p>
          <a:p>
            <a:r>
              <a:rPr lang="en-US" dirty="0" smtClean="0"/>
              <a:t>The P waves ‘march through’ at a constant rate.</a:t>
            </a:r>
          </a:p>
          <a:p>
            <a:r>
              <a:rPr lang="en-US" dirty="0" smtClean="0"/>
              <a:t>The RR interval surrounding the dropped beat(s) is an exact multiple of the preceding RR interval (e.g. double the preceding RR interval for a single dropped beat, treble for two dropped beats, etc).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843D-E2B2-4F70-95C0-BF66450CCFD5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843D-E2B2-4F70-95C0-BF66450CCFD5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 tooltip="Sinus tachycardia"/>
              </a:rPr>
              <a:t>Sinus tachycardia</a:t>
            </a:r>
            <a:r>
              <a:rPr lang="en-US" dirty="0" smtClean="0"/>
              <a:t> with complete A-V block and resulting </a:t>
            </a:r>
            <a:r>
              <a:rPr lang="en-US" dirty="0" err="1" smtClean="0"/>
              <a:t>junctional</a:t>
            </a:r>
            <a:r>
              <a:rPr lang="en-US" dirty="0" smtClean="0"/>
              <a:t> escape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E843D-E2B2-4F70-95C0-BF66450CCFD5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8/3/2018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8/3/2018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8/3/2018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8/3/2018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8/3/2018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9FC4-1C52-49C5-AE90-7637D98BE69D}" type="datetimeFigureOut">
              <a:rPr lang="el-GR" smtClean="0"/>
              <a:pPr/>
              <a:t>8/3/2018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89FC4-1C52-49C5-AE90-7637D98BE69D}" type="datetimeFigureOut">
              <a:rPr lang="el-GR" smtClean="0"/>
              <a:pPr/>
              <a:t>8/3/2018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D52A3-BA4C-4E68-8F70-8FACE74F1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feinthefastlane.com/ecg-library/basics/bifascicular-block/" TargetMode="External"/><Relationship Id="rId2" Type="http://schemas.openxmlformats.org/officeDocument/2006/relationships/hyperlink" Target="http://lifeinthefastlane.com/ecg-library/basics/left-bundle-branch-block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lifeinthefastlane.com/ecg-library/basics/wenckebach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www.merckmanuals.com/%7E/media/manual/professional/images/cvs_mobitz_i_2nd_degree_av_block.gif?la=en-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56" y="1010110"/>
            <a:ext cx="8826562" cy="1918824"/>
          </a:xfrm>
          <a:prstGeom prst="rect">
            <a:avLst/>
          </a:prstGeom>
          <a:noFill/>
        </p:spPr>
      </p:pic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285720" y="4071942"/>
          <a:ext cx="8572560" cy="1310640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The PR interval progressively lengthens with each beat until the atrial impulse is not conducted and the QRS complex is dropped (</a:t>
                      </a:r>
                      <a:r>
                        <a:rPr lang="en-US" sz="2000" b="1" dirty="0" err="1"/>
                        <a:t>Wenckebach</a:t>
                      </a:r>
                      <a:r>
                        <a:rPr lang="en-US" sz="2000" b="1" dirty="0"/>
                        <a:t> phenomenon); AV nodal conduction resumes with the next beat, and the sequence is repeated.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42910" y="142852"/>
            <a:ext cx="782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Mobitz 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type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	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2nd-degree 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atrioventricular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block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214290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Κ</a:t>
            </a:r>
            <a:r>
              <a:rPr lang="en-US" sz="2400" b="1" dirty="0" smtClean="0"/>
              <a:t>KA</a:t>
            </a:r>
            <a:r>
              <a:rPr lang="el-GR" sz="2400" b="1" dirty="0" smtClean="0"/>
              <a:t> </a:t>
            </a:r>
            <a:r>
              <a:rPr lang="el-GR" sz="2400" b="1" dirty="0" smtClean="0"/>
              <a:t>2</a:t>
            </a:r>
            <a:r>
              <a:rPr lang="el-GR" sz="2400" b="1" baseline="30000" dirty="0" smtClean="0"/>
              <a:t>ου</a:t>
            </a:r>
            <a:r>
              <a:rPr lang="el-GR" sz="2400" b="1" dirty="0" smtClean="0"/>
              <a:t> βαθμού </a:t>
            </a:r>
            <a:r>
              <a:rPr lang="el-GR" sz="2400" b="1" dirty="0"/>
              <a:t>τύπου Mobitz I (</a:t>
            </a:r>
            <a:r>
              <a:rPr lang="el-GR" sz="2400" b="1" dirty="0" err="1"/>
              <a:t>Wenckebach</a:t>
            </a:r>
            <a:r>
              <a:rPr lang="el-GR" sz="2400" b="1" dirty="0"/>
              <a:t>). </a:t>
            </a:r>
            <a:endParaRPr lang="en-US" sz="2400" b="1" dirty="0" smtClean="0"/>
          </a:p>
          <a:p>
            <a:r>
              <a:rPr lang="el-GR" sz="2000" b="1" dirty="0" smtClean="0"/>
              <a:t>Παρατηρείται </a:t>
            </a:r>
            <a:r>
              <a:rPr lang="el-GR" sz="2000" b="1" dirty="0"/>
              <a:t>προοδευτική </a:t>
            </a:r>
            <a:r>
              <a:rPr lang="el-GR" sz="2000" b="1" dirty="0" smtClean="0"/>
              <a:t>αύξηση </a:t>
            </a:r>
            <a:r>
              <a:rPr lang="el-GR" sz="2000" b="1" dirty="0"/>
              <a:t>του διαστήματος PR έως ότου το κολπικό ερέθισμα (βέλη) δεν άγεται προς τις κοιλίες.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885831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ecg.utah.edu/img/items/ecg_0285_mo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3"/>
            <a:ext cx="8858312" cy="25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cdn.lifeinthefastlane.com/wp-content/uploads/2011/04/Mobitz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871543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14348" y="1028343"/>
            <a:ext cx="7786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000" b="1" dirty="0"/>
              <a:t>Ο </a:t>
            </a:r>
            <a:r>
              <a:rPr lang="el-GR" sz="2000" b="1" dirty="0" smtClean="0"/>
              <a:t>ΚΚΑ </a:t>
            </a:r>
            <a:r>
              <a:rPr lang="el-GR" sz="2000" b="1" dirty="0" err="1"/>
              <a:t>Mobitz</a:t>
            </a:r>
            <a:r>
              <a:rPr lang="el-GR" sz="2000" b="1" dirty="0"/>
              <a:t> II </a:t>
            </a:r>
            <a:r>
              <a:rPr lang="el-GR" sz="2000" b="1" dirty="0" smtClean="0"/>
              <a:t>χαρακτηρίζεται</a:t>
            </a:r>
            <a:r>
              <a:rPr lang="en-US" sz="2000" b="1" dirty="0" smtClean="0"/>
              <a:t> </a:t>
            </a:r>
            <a:r>
              <a:rPr lang="el-GR" sz="2000" b="1" dirty="0" smtClean="0"/>
              <a:t>από </a:t>
            </a:r>
            <a:r>
              <a:rPr lang="el-GR" sz="2000" b="1" dirty="0"/>
              <a:t>την παρουσία σταθερού PR πριν και μετά το </a:t>
            </a:r>
            <a:r>
              <a:rPr lang="el-GR" sz="2000" b="1" dirty="0" smtClean="0"/>
              <a:t>αποκλειόμενο </a:t>
            </a:r>
            <a:r>
              <a:rPr lang="el-GR" sz="2000" b="1" dirty="0"/>
              <a:t>Ρ.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Ο </a:t>
            </a:r>
            <a:r>
              <a:rPr lang="el-GR" sz="2000" b="1" dirty="0" err="1"/>
              <a:t>Mobitz</a:t>
            </a:r>
            <a:r>
              <a:rPr lang="el-GR" sz="2000" b="1" dirty="0"/>
              <a:t> II εντοπίζεται στο δεμάτιο του </a:t>
            </a:r>
            <a:r>
              <a:rPr lang="el-GR" sz="2000" b="1" dirty="0" err="1"/>
              <a:t>His</a:t>
            </a:r>
            <a:r>
              <a:rPr lang="el-GR" sz="2000" b="1" dirty="0"/>
              <a:t> ή </a:t>
            </a:r>
            <a:r>
              <a:rPr lang="el-GR" sz="2000" b="1" dirty="0" smtClean="0"/>
              <a:t>τα</a:t>
            </a:r>
            <a:r>
              <a:rPr lang="en-US" sz="2000" b="1" dirty="0" smtClean="0"/>
              <a:t> </a:t>
            </a:r>
            <a:r>
              <a:rPr lang="el-GR" sz="2000" b="1" dirty="0" smtClean="0"/>
              <a:t>σκέλη </a:t>
            </a:r>
            <a:r>
              <a:rPr lang="el-GR" sz="2000" b="1" dirty="0"/>
              <a:t>αυτού.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Το </a:t>
            </a:r>
            <a:r>
              <a:rPr lang="el-GR" sz="2000" b="1" dirty="0"/>
              <a:t>επίπεδο του αποκλεισμού σε σχέση με </a:t>
            </a:r>
            <a:r>
              <a:rPr lang="el-GR" sz="2000" b="1" dirty="0" smtClean="0"/>
              <a:t>το</a:t>
            </a:r>
            <a:r>
              <a:rPr lang="en-US" sz="2000" b="1" dirty="0" smtClean="0"/>
              <a:t> </a:t>
            </a:r>
            <a:r>
              <a:rPr lang="el-GR" sz="2000" b="1" dirty="0" smtClean="0"/>
              <a:t>δεμάτιο </a:t>
            </a:r>
            <a:r>
              <a:rPr lang="el-GR" sz="2000" b="1" dirty="0"/>
              <a:t>του </a:t>
            </a:r>
            <a:r>
              <a:rPr lang="el-GR" sz="2000" b="1" dirty="0" err="1"/>
              <a:t>His</a:t>
            </a:r>
            <a:r>
              <a:rPr lang="el-GR" sz="2000" b="1" dirty="0"/>
              <a:t> είναι ιδιαίτερης προγνωστικής σημασίας</a:t>
            </a:r>
            <a:r>
              <a:rPr lang="el-GR" sz="2000" b="1" dirty="0" smtClean="0"/>
              <a:t>,</a:t>
            </a:r>
            <a:r>
              <a:rPr lang="en-US" sz="2000" b="1" dirty="0" smtClean="0"/>
              <a:t> </a:t>
            </a:r>
            <a:r>
              <a:rPr lang="el-GR" sz="2000" b="1" dirty="0" smtClean="0"/>
              <a:t>αφού </a:t>
            </a:r>
            <a:r>
              <a:rPr lang="el-GR" sz="2000" b="1" dirty="0"/>
              <a:t>ο αποκλεισμός στον κολποκοιλιακό κόμβο είναι </a:t>
            </a:r>
            <a:r>
              <a:rPr lang="el-GR" sz="2000" b="1" dirty="0" smtClean="0"/>
              <a:t>συνήθως </a:t>
            </a:r>
            <a:r>
              <a:rPr lang="el-GR" sz="2000" b="1" dirty="0"/>
              <a:t>καλοήθης, ενώ ο αποκλεισμός στο δεμάτιο του </a:t>
            </a:r>
            <a:r>
              <a:rPr lang="el-GR" sz="2000" b="1" dirty="0" err="1" smtClean="0"/>
              <a:t>Ηis</a:t>
            </a:r>
            <a:r>
              <a:rPr lang="en-US" sz="2000" b="1" dirty="0" smtClean="0"/>
              <a:t> </a:t>
            </a:r>
            <a:r>
              <a:rPr lang="el-GR" sz="2000" b="1" dirty="0" smtClean="0"/>
              <a:t>ή </a:t>
            </a:r>
            <a:r>
              <a:rPr lang="el-GR" sz="2000" b="1" dirty="0"/>
              <a:t>κάτω από αυτό σχετίζεται με μεγάλη πιθανότητα </a:t>
            </a:r>
            <a:r>
              <a:rPr lang="el-GR" sz="2000" b="1" dirty="0" smtClean="0"/>
              <a:t>εξέλιξης </a:t>
            </a:r>
            <a:r>
              <a:rPr lang="el-GR" sz="2000" b="1" dirty="0"/>
              <a:t>σε πλήρη </a:t>
            </a:r>
            <a:r>
              <a:rPr lang="el-GR" sz="2000" b="1" dirty="0" smtClean="0"/>
              <a:t>ΚΚΑ.</a:t>
            </a:r>
            <a:endParaRPr lang="el-GR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 rot="10800000" flipV="1">
            <a:off x="357158" y="419851"/>
            <a:ext cx="83582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Mobitz II is usually due to failure of conduction at the level of the His-Purkinje system (i.e. below the AV node).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While Mobitz I is usually due to a functional suppression of AV conduction (e.g. due to drugs, reversible ischemia), Mobitz II is more likely to be due to 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structural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damage to the conducting system (e.g. infarction, fibrosis, necrosis).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Patients typically have a pre-existing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LBBB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or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bifascicular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 block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and the 2nd degree AV block is produced by intermittent failure of the remaining fascicle (“bilateral bundle-branch block”).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 around 75% of cases, the conduction block is located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distal to the Bundle of His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producing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broad QRS complexes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 the remaining 25% of cases, the conduction block is located within the His Bundle itself, producing narrow QRS complexes.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Unlike Mobitz I, which is produced by progressive fatigue of the AV nodal cells, Mobitz II is an “all or nothing” phenomenon whereby the His-Purkinje cells suddenly and unexpectedly fail to conduct a supraventricular impulse.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There may be no pattern to the conduction blockade, or alternatively there may be a fixed relationship between the P waves and QRS complexes, e.g. 2:1 block, 3:1 block.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42844" y="142852"/>
            <a:ext cx="878687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Causes</a:t>
            </a: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Mobitz</a:t>
            </a: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Anterior 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(due to septal infarction with necrosis of the bundle branches).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Idiopathic fibrosis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of the conducting system 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Lenegre’s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or Lev’s disease).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Cardiac surgery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(especially surgery occurring close to the septum, e.g. mitral valve repair)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Inflammatory conditions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(rheumatic fever, myocarditis, Lyme disease).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Autoimmune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(SLE, systemic sclerosis).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Infiltrative myocardial disease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(amyloidosis,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haemochromatosis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sarcoidosis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Hyperkalaemia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Drugs: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beta-blockers, calcium channel blockers,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digoxin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amiodarone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42844" y="3714752"/>
            <a:ext cx="88583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Clinical</a:t>
            </a: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Significance</a:t>
            </a:r>
            <a:endParaRPr kumimoji="0" lang="el-G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Mobitz II is much more likely than Mobitz I to be associated with hemodynamic compromise, severe bradycardia and progression to 3rd degree heart block.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Onset of hemodynamic instability may be sudden and unexpected, causing syncope (Stokes-Adams attacks) or sudden cardiac death.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risk of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asystole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is around 35% per year.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Mobitz II mandates immediate admission for cardiac monitoring, backup temporary pacing and ultimately insertion of a permanent pacemaker.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www.merckmanuals.com/%7E/media/manual/professional/images/cvs_mobitz_ii_2nd_degree_av_block.gif?la=en-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15436" cy="2414599"/>
          </a:xfrm>
          <a:prstGeom prst="rect">
            <a:avLst/>
          </a:prstGeom>
          <a:noFill/>
        </p:spPr>
      </p:pic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500034" y="4786322"/>
          <a:ext cx="8286808" cy="1005840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The PR interval remains constant. Beats are intermittently </a:t>
                      </a:r>
                      <a:r>
                        <a:rPr lang="en-US" sz="2000" b="1" dirty="0" err="1"/>
                        <a:t>nonconducted</a:t>
                      </a:r>
                      <a:r>
                        <a:rPr lang="en-US" sz="2000" b="1" dirty="0"/>
                        <a:t>, and QRS complexes dropped, usually in a repeating cycle of every 3rd (3:1 block) or 4th (4:1 block) P wave.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14348" y="357166"/>
            <a:ext cx="782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Mobitz 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type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II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	2nd-degree 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atrioventricular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block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cdn.lifeinthefastlane.com/wp-content/uploads/2011/04/Mobitz_I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3116"/>
            <a:ext cx="7096125" cy="1924051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57158" y="4500570"/>
            <a:ext cx="835824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Intermittent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non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conducted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waves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l-GR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without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progressive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prolongation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PR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interval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compare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this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Mobitz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 I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PR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interval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conducted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beats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remains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constant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waves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‘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march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through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’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constant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rate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RR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interval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surrounding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dropped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beat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(s)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exact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multiple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preceding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RR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interval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e.g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double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preceding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RR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interval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single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dropped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beat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treble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two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dropped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beats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etc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). </a:t>
            </a:r>
          </a:p>
        </p:txBody>
      </p:sp>
      <p:pic>
        <p:nvPicPr>
          <p:cNvPr id="53253" name="Picture 5" descr="http://cdn.lifeinthefastlane.com/wp-content/uploads/2011/04/mobitz_II_rhythm_stri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-714404"/>
            <a:ext cx="9144000" cy="24384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71472" y="121442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Arrows indicate “dropped” QRS complexes (i.e. non-conducted P waves)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www.merckmanuals.com/%7E/media/manual/professional/images/cvs_2nd_degree_av_block.gif?la=en-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731311" cy="250033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071538" y="142852"/>
            <a:ext cx="5643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Second-degree </a:t>
            </a:r>
            <a:r>
              <a:rPr lang="en-US" sz="2000" b="1" dirty="0" err="1" smtClean="0"/>
              <a:t>atrioventricular</a:t>
            </a:r>
            <a:r>
              <a:rPr lang="en-US" sz="2000" b="1" dirty="0" smtClean="0"/>
              <a:t> block (high grade). </a:t>
            </a:r>
            <a:endParaRPr lang="en-US" sz="20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357158" y="3214686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In high-grade 2nd-degree AV block, every 2nd (or more) P wave is blocked</a:t>
            </a:r>
            <a:endParaRPr lang="el-GR" sz="2000" b="1" dirty="0"/>
          </a:p>
        </p:txBody>
      </p:sp>
      <p:pic>
        <p:nvPicPr>
          <p:cNvPr id="49156" name="Picture 4" descr="http://cdn.lifeinthefastlane.com/wp-content/uploads/2011/08/high-grade-AV-blo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8572500" cy="2085976"/>
          </a:xfrm>
          <a:prstGeom prst="rect">
            <a:avLst/>
          </a:prstGeo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357290" y="5929330"/>
            <a:ext cx="5072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High-grade AV block (4:1 conduction ratio).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Atrial rate is approximately 140 bpm.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Ventricular rate is approximately 35 bpm.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214290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u="sng" dirty="0"/>
              <a:t>Κολποκοιλιακός </a:t>
            </a:r>
            <a:r>
              <a:rPr lang="el-GR" sz="2000" b="1" u="sng" dirty="0" smtClean="0"/>
              <a:t>αποκλεισμός (ΚΚΑ) </a:t>
            </a:r>
            <a:endParaRPr lang="en-US" sz="2000" b="1" u="sng" dirty="0" smtClean="0"/>
          </a:p>
          <a:p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Οφείλεται </a:t>
            </a:r>
            <a:r>
              <a:rPr lang="el-GR" sz="2000" b="1" dirty="0"/>
              <a:t>σε </a:t>
            </a:r>
            <a:r>
              <a:rPr lang="el-GR" sz="2000" b="1" dirty="0" smtClean="0"/>
              <a:t>δυσλειτουργία </a:t>
            </a:r>
            <a:r>
              <a:rPr lang="el-GR" sz="2000" b="1" dirty="0"/>
              <a:t>του κολποκοιλιακού κόμβου ή του συστήματος </a:t>
            </a:r>
            <a:r>
              <a:rPr lang="el-GR" sz="2000" b="1" dirty="0" err="1" smtClean="0"/>
              <a:t>His</a:t>
            </a:r>
            <a:r>
              <a:rPr lang="el-GR" sz="2000" b="1" dirty="0" smtClean="0"/>
              <a:t>-</a:t>
            </a:r>
            <a:r>
              <a:rPr lang="el-GR" sz="2000" b="1" dirty="0" err="1" smtClean="0"/>
              <a:t>Purkinje</a:t>
            </a:r>
            <a:r>
              <a:rPr lang="el-GR" sz="2000" b="1" dirty="0"/>
              <a:t>, συχνότερη αιτία της οποίας είναι η </a:t>
            </a:r>
            <a:r>
              <a:rPr lang="el-GR" sz="2000" b="1" dirty="0" smtClean="0"/>
              <a:t>εμφανιζόμενη</a:t>
            </a:r>
            <a:r>
              <a:rPr lang="en-US" sz="2000" b="1" dirty="0" smtClean="0"/>
              <a:t> </a:t>
            </a:r>
            <a:r>
              <a:rPr lang="el-GR" sz="2000" b="1" dirty="0" smtClean="0"/>
              <a:t>με </a:t>
            </a:r>
            <a:r>
              <a:rPr lang="el-GR" sz="2000" b="1" dirty="0"/>
              <a:t>την πάροδο της ηλικίας εκφύλιση (</a:t>
            </a:r>
            <a:r>
              <a:rPr lang="el-GR" sz="2000" b="1" dirty="0" err="1"/>
              <a:t>ίνωση</a:t>
            </a:r>
            <a:r>
              <a:rPr lang="el-GR" sz="2000" b="1" dirty="0"/>
              <a:t>).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Άλλα αίτια</a:t>
            </a:r>
            <a:r>
              <a:rPr lang="en-US" sz="2000" b="1" dirty="0" smtClean="0"/>
              <a:t> </a:t>
            </a:r>
            <a:r>
              <a:rPr lang="el-GR" sz="2000" b="1" dirty="0" smtClean="0"/>
              <a:t>ΚΚΑ </a:t>
            </a:r>
            <a:r>
              <a:rPr lang="el-GR" sz="2000" b="1" dirty="0"/>
              <a:t>είναι η </a:t>
            </a:r>
            <a:r>
              <a:rPr lang="el-GR" sz="2000" b="1" dirty="0" err="1"/>
              <a:t>μυοκαρδιακή</a:t>
            </a:r>
            <a:r>
              <a:rPr lang="el-GR" sz="2000" b="1" dirty="0"/>
              <a:t> ισχαιμία</a:t>
            </a:r>
            <a:r>
              <a:rPr lang="el-GR" sz="2000" b="1" dirty="0" smtClean="0"/>
              <a:t>,</a:t>
            </a:r>
            <a:r>
              <a:rPr lang="en-US" sz="2000" b="1" dirty="0" smtClean="0"/>
              <a:t> </a:t>
            </a:r>
            <a:r>
              <a:rPr lang="el-GR" sz="2000" b="1" dirty="0" smtClean="0"/>
              <a:t>το </a:t>
            </a:r>
            <a:r>
              <a:rPr lang="el-GR" sz="2000" b="1" dirty="0"/>
              <a:t>οξύ έμφραγμα του μυοκαρδίου, οι μυοκαρδίτιδες και </a:t>
            </a:r>
            <a:r>
              <a:rPr lang="el-GR" sz="2000" b="1" dirty="0" smtClean="0"/>
              <a:t>οι</a:t>
            </a:r>
            <a:r>
              <a:rPr lang="en-US" sz="2000" b="1" dirty="0" smtClean="0"/>
              <a:t> </a:t>
            </a:r>
            <a:r>
              <a:rPr lang="el-GR" sz="2000" b="1" dirty="0" smtClean="0"/>
              <a:t>μυοκαρδιοπάθειες</a:t>
            </a:r>
            <a:r>
              <a:rPr lang="el-GR" sz="2000" b="1" dirty="0"/>
              <a:t>, η νόσος του </a:t>
            </a:r>
            <a:r>
              <a:rPr lang="el-GR" sz="2000" b="1" dirty="0" err="1"/>
              <a:t>Lyme</a:t>
            </a:r>
            <a:r>
              <a:rPr lang="el-GR" sz="2000" b="1" dirty="0"/>
              <a:t>, η στένωση της </a:t>
            </a:r>
            <a:r>
              <a:rPr lang="el-GR" sz="2000" b="1" dirty="0" smtClean="0"/>
              <a:t>αορτικής </a:t>
            </a:r>
            <a:r>
              <a:rPr lang="el-GR" sz="2000" b="1" dirty="0"/>
              <a:t>βαλβίδας, η </a:t>
            </a:r>
            <a:r>
              <a:rPr lang="el-GR" sz="2000" b="1" dirty="0" err="1"/>
              <a:t>ασβέστωση</a:t>
            </a:r>
            <a:r>
              <a:rPr lang="el-GR" sz="2000" b="1" dirty="0"/>
              <a:t> του αορτικού και του </a:t>
            </a:r>
            <a:r>
              <a:rPr lang="el-GR" sz="2000" b="1" dirty="0" err="1" smtClean="0"/>
              <a:t>μιτροειδικού</a:t>
            </a:r>
            <a:r>
              <a:rPr lang="el-GR" sz="2000" b="1" dirty="0" smtClean="0"/>
              <a:t> </a:t>
            </a:r>
            <a:r>
              <a:rPr lang="el-GR" sz="2000" b="1" dirty="0"/>
              <a:t>δακτυλίου και οι εκφυλιστικές παθήσεις του </a:t>
            </a:r>
            <a:r>
              <a:rPr lang="el-GR" sz="2000" b="1" dirty="0" smtClean="0"/>
              <a:t>συστήματος </a:t>
            </a:r>
            <a:r>
              <a:rPr lang="el-GR" sz="2000" b="1" dirty="0"/>
              <a:t>αγωγής (νόσος </a:t>
            </a:r>
            <a:r>
              <a:rPr lang="el-GR" sz="2000" b="1" dirty="0" err="1"/>
              <a:t>Lev</a:t>
            </a:r>
            <a:r>
              <a:rPr lang="el-GR" sz="2000" b="1" dirty="0"/>
              <a:t>-</a:t>
            </a:r>
            <a:r>
              <a:rPr lang="el-GR" sz="2000" b="1" dirty="0" err="1"/>
              <a:t>Lenegre</a:t>
            </a:r>
            <a:r>
              <a:rPr lang="el-GR" sz="2000" b="1" dirty="0"/>
              <a:t>).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ΚΚΑ </a:t>
            </a:r>
            <a:r>
              <a:rPr lang="el-GR" sz="2000" b="1" dirty="0"/>
              <a:t>δύναται, επίσης, να εμφανιστεί ύστερα από </a:t>
            </a:r>
            <a:r>
              <a:rPr lang="el-GR" sz="2000" b="1" dirty="0" smtClean="0"/>
              <a:t>χορήγηση </a:t>
            </a:r>
            <a:r>
              <a:rPr lang="el-GR" sz="2000" b="1" dirty="0"/>
              <a:t>φαρμάκων (δακτυλίτιδα, ανταγωνιστές ασβεστίου</a:t>
            </a:r>
            <a:r>
              <a:rPr lang="el-GR" sz="2000" b="1" dirty="0" smtClean="0"/>
              <a:t>,</a:t>
            </a:r>
            <a:r>
              <a:rPr lang="en-US" sz="2000" b="1" dirty="0" smtClean="0"/>
              <a:t> </a:t>
            </a:r>
            <a:r>
              <a:rPr lang="el-GR" sz="2000" b="1" dirty="0" err="1" smtClean="0"/>
              <a:t>αμιωδαρόνη</a:t>
            </a:r>
            <a:r>
              <a:rPr lang="el-GR" sz="2000" b="1" dirty="0"/>
              <a:t>, </a:t>
            </a:r>
            <a:r>
              <a:rPr lang="el-GR" sz="2000" b="1" dirty="0" smtClean="0"/>
              <a:t>β-αναστολείς</a:t>
            </a:r>
            <a:r>
              <a:rPr lang="el-GR" sz="2000" b="1" dirty="0" smtClean="0"/>
              <a:t>).</a:t>
            </a:r>
            <a:endParaRPr lang="el-GR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357166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Κολποκοιλιακός αποκλεισμός </a:t>
            </a:r>
            <a:r>
              <a:rPr lang="el-GR" sz="2400" b="1" dirty="0" smtClean="0"/>
              <a:t>2</a:t>
            </a:r>
            <a:r>
              <a:rPr lang="el-GR" sz="2400" b="1" baseline="30000" dirty="0" smtClean="0"/>
              <a:t>ου</a:t>
            </a:r>
            <a:r>
              <a:rPr lang="el-GR" sz="2400" b="1" dirty="0" smtClean="0"/>
              <a:t> βαθμού </a:t>
            </a:r>
            <a:r>
              <a:rPr lang="el-GR" sz="2400" b="1" dirty="0"/>
              <a:t>τύπου Mobitz II.</a:t>
            </a:r>
            <a:r>
              <a:rPr lang="el-GR" sz="2000" b="1" dirty="0"/>
              <a:t> </a:t>
            </a:r>
            <a:endParaRPr lang="en-US" sz="2000" b="1" dirty="0" smtClean="0"/>
          </a:p>
          <a:p>
            <a:r>
              <a:rPr lang="el-GR" sz="2000" b="1" dirty="0" smtClean="0"/>
              <a:t>Αντιστοιχούν </a:t>
            </a:r>
            <a:r>
              <a:rPr lang="el-GR" sz="2000" b="1" dirty="0"/>
              <a:t>τρία κύματα Ρ σε κάθε </a:t>
            </a:r>
            <a:r>
              <a:rPr lang="el-GR" sz="2000" b="1" dirty="0" smtClean="0"/>
              <a:t>σύμπλεγμα </a:t>
            </a:r>
            <a:r>
              <a:rPr lang="el-GR" sz="2000" b="1" dirty="0"/>
              <a:t>QRS, ενώ το διάστημα PR είναι σταθερό.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8593444" cy="269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85725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428728" y="214290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Sinus rhythm at 95 b/min with 2:1 AV block</a:t>
            </a:r>
            <a:endParaRPr lang="el-GR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4282" y="514351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KKA</a:t>
            </a:r>
            <a:r>
              <a:rPr lang="el-GR" b="1" u="sng" dirty="0" smtClean="0"/>
              <a:t> </a:t>
            </a:r>
            <a:r>
              <a:rPr lang="el-GR" b="1" u="sng" dirty="0" smtClean="0"/>
              <a:t>2</a:t>
            </a:r>
            <a:r>
              <a:rPr lang="el-GR" b="1" u="sng" baseline="30000" dirty="0" smtClean="0"/>
              <a:t>ου</a:t>
            </a:r>
            <a:r>
              <a:rPr lang="el-GR" b="1" u="sng" dirty="0" smtClean="0"/>
              <a:t> βαθμού </a:t>
            </a:r>
            <a:r>
              <a:rPr lang="el-GR" b="1" u="sng" dirty="0"/>
              <a:t>τύπου </a:t>
            </a:r>
            <a:r>
              <a:rPr lang="el-GR" b="1" u="sng" dirty="0" smtClean="0"/>
              <a:t>Mobitz</a:t>
            </a:r>
            <a:r>
              <a:rPr lang="en-US" b="1" u="sng" dirty="0" smtClean="0"/>
              <a:t> </a:t>
            </a:r>
            <a:r>
              <a:rPr lang="el-GR" b="1" u="sng" dirty="0" smtClean="0"/>
              <a:t>IΙ</a:t>
            </a:r>
            <a:r>
              <a:rPr lang="el-GR" b="1" u="sng" dirty="0"/>
              <a:t>. </a:t>
            </a:r>
            <a:endParaRPr lang="en-US" b="1" u="sng" dirty="0" smtClean="0"/>
          </a:p>
          <a:p>
            <a:r>
              <a:rPr lang="el-GR" b="1" dirty="0" smtClean="0"/>
              <a:t>Εντοπίζεται </a:t>
            </a:r>
            <a:r>
              <a:rPr lang="el-GR" b="1" dirty="0"/>
              <a:t>συνήθως στο </a:t>
            </a:r>
            <a:r>
              <a:rPr lang="el-GR" b="1" dirty="0" smtClean="0"/>
              <a:t>σύστημα</a:t>
            </a:r>
            <a:r>
              <a:rPr lang="en-US" b="1" dirty="0" smtClean="0"/>
              <a:t> </a:t>
            </a:r>
            <a:r>
              <a:rPr lang="el-GR" b="1" dirty="0" err="1" smtClean="0"/>
              <a:t>His</a:t>
            </a:r>
            <a:r>
              <a:rPr lang="el-GR" b="1" dirty="0" smtClean="0"/>
              <a:t>-</a:t>
            </a:r>
            <a:r>
              <a:rPr lang="el-GR" b="1" dirty="0" err="1" smtClean="0"/>
              <a:t>Purkinje</a:t>
            </a:r>
            <a:r>
              <a:rPr lang="el-GR" b="1" dirty="0" smtClean="0"/>
              <a:t> </a:t>
            </a:r>
            <a:r>
              <a:rPr lang="el-GR" b="1" dirty="0"/>
              <a:t>και ως εκ τούτου </a:t>
            </a:r>
            <a:r>
              <a:rPr lang="el-GR" b="1" dirty="0" smtClean="0"/>
              <a:t>χαρακτηρίζεται </a:t>
            </a:r>
            <a:r>
              <a:rPr lang="el-GR" b="1" dirty="0"/>
              <a:t>από φυσιολογικό διάστημα </a:t>
            </a:r>
            <a:r>
              <a:rPr lang="el-GR" b="1" dirty="0" smtClean="0"/>
              <a:t>ΑΗ</a:t>
            </a:r>
            <a:r>
              <a:rPr lang="en-US" b="1" dirty="0" smtClean="0"/>
              <a:t> </a:t>
            </a:r>
            <a:r>
              <a:rPr lang="el-GR" b="1" dirty="0" smtClean="0"/>
              <a:t>και </a:t>
            </a:r>
            <a:r>
              <a:rPr lang="el-GR" b="1" dirty="0"/>
              <a:t>απουσία κοιλιακού </a:t>
            </a:r>
            <a:r>
              <a:rPr lang="el-GR" b="1" dirty="0" err="1" smtClean="0"/>
              <a:t>ηλεκτρογράμματος</a:t>
            </a:r>
            <a:r>
              <a:rPr lang="el-GR" b="1" dirty="0" smtClean="0"/>
              <a:t> </a:t>
            </a:r>
            <a:r>
              <a:rPr lang="el-GR" b="1" dirty="0"/>
              <a:t>(V) ύστερα από το </a:t>
            </a:r>
            <a:r>
              <a:rPr lang="el-GR" b="1" dirty="0" err="1" smtClean="0"/>
              <a:t>ηλεκτρόγραμμα</a:t>
            </a:r>
            <a:r>
              <a:rPr lang="en-US" b="1" dirty="0" smtClean="0"/>
              <a:t> </a:t>
            </a:r>
            <a:r>
              <a:rPr lang="el-GR" b="1" dirty="0" smtClean="0"/>
              <a:t>του </a:t>
            </a:r>
            <a:r>
              <a:rPr lang="el-GR" b="1" dirty="0" err="1"/>
              <a:t>His</a:t>
            </a:r>
            <a:r>
              <a:rPr lang="el-GR" b="1" dirty="0"/>
              <a:t> (Η) στον κύκλο με το </a:t>
            </a:r>
            <a:r>
              <a:rPr lang="el-GR" b="1" dirty="0" smtClean="0"/>
              <a:t>αποκλειόμενο </a:t>
            </a:r>
            <a:r>
              <a:rPr lang="el-GR" b="1" dirty="0"/>
              <a:t>κύμα Ρ (αστερίσκος).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643998" cy="419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71472" y="571480"/>
            <a:ext cx="80724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000" b="1" dirty="0"/>
              <a:t>Η διαφορική διάγνωση μεταξύ </a:t>
            </a:r>
            <a:r>
              <a:rPr lang="el-GR" sz="2000" b="1" dirty="0" err="1"/>
              <a:t>Mobitz</a:t>
            </a:r>
            <a:r>
              <a:rPr lang="el-GR" sz="2000" b="1" dirty="0"/>
              <a:t> I και </a:t>
            </a:r>
            <a:r>
              <a:rPr lang="el-GR" sz="2000" b="1" dirty="0" err="1"/>
              <a:t>Mobitz</a:t>
            </a:r>
            <a:r>
              <a:rPr lang="el-GR" sz="2000" b="1" dirty="0"/>
              <a:t> II </a:t>
            </a:r>
            <a:r>
              <a:rPr lang="el-GR" sz="2000" b="1" dirty="0" smtClean="0"/>
              <a:t>είναι </a:t>
            </a:r>
            <a:r>
              <a:rPr lang="el-GR" sz="2000" b="1" dirty="0"/>
              <a:t>δύσκολη στους ασθενείς με αποκλεισμό 2:1, αφού </a:t>
            </a:r>
            <a:r>
              <a:rPr lang="el-GR" sz="2000" b="1" dirty="0" smtClean="0"/>
              <a:t>για</a:t>
            </a:r>
            <a:r>
              <a:rPr lang="en-US" sz="2000" b="1" dirty="0" smtClean="0"/>
              <a:t> </a:t>
            </a:r>
            <a:r>
              <a:rPr lang="el-GR" sz="2000" b="1" dirty="0" smtClean="0"/>
              <a:t>τη </a:t>
            </a:r>
            <a:r>
              <a:rPr lang="el-GR" sz="2000" b="1" dirty="0"/>
              <a:t>διερεύνηση των μεταβολών του PR απαιτείται η </a:t>
            </a:r>
            <a:r>
              <a:rPr lang="el-GR" sz="2000" b="1" dirty="0" smtClean="0"/>
              <a:t>ύπαρξη </a:t>
            </a:r>
            <a:r>
              <a:rPr lang="el-GR" sz="2000" b="1" dirty="0"/>
              <a:t>δύο τουλάχιστον κυμάτων Ρ πριν από το αποκλειόμενο.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Στοιχεία </a:t>
            </a:r>
            <a:r>
              <a:rPr lang="el-GR" sz="2000" b="1" dirty="0"/>
              <a:t>υπέρ του </a:t>
            </a:r>
            <a:r>
              <a:rPr lang="el-GR" sz="2000" b="1" dirty="0" err="1"/>
              <a:t>Mobitz</a:t>
            </a:r>
            <a:r>
              <a:rPr lang="el-GR" sz="2000" b="1" dirty="0"/>
              <a:t> I αποτελούν το φυσιολογικό </a:t>
            </a:r>
            <a:r>
              <a:rPr lang="el-GR" sz="2000" b="1" dirty="0" smtClean="0"/>
              <a:t>εύρος </a:t>
            </a:r>
            <a:r>
              <a:rPr lang="el-GR" sz="2000" b="1" dirty="0"/>
              <a:t>του συμπλέγματος QRS και το σχετικά μεγάλο </a:t>
            </a:r>
            <a:r>
              <a:rPr lang="el-GR" sz="2000" b="1" dirty="0" smtClean="0"/>
              <a:t>διάστημα </a:t>
            </a:r>
            <a:r>
              <a:rPr lang="el-GR" sz="2000" b="1" dirty="0"/>
              <a:t>PR, το οποίο υποδηλώνει καθυστέρηση του </a:t>
            </a:r>
            <a:r>
              <a:rPr lang="el-GR" sz="2000" b="1" dirty="0" smtClean="0"/>
              <a:t>ηλεκτρικού</a:t>
            </a:r>
            <a:r>
              <a:rPr lang="en-US" sz="2000" b="1" dirty="0" smtClean="0"/>
              <a:t> </a:t>
            </a:r>
            <a:r>
              <a:rPr lang="el-GR" sz="2000" b="1" dirty="0" smtClean="0"/>
              <a:t>ερεθίσματος </a:t>
            </a:r>
            <a:r>
              <a:rPr lang="el-GR" sz="2000" b="1" dirty="0"/>
              <a:t>στον κολποκοιλιακό κόμβο.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Αντίθετα</a:t>
            </a:r>
            <a:r>
              <a:rPr lang="el-GR" sz="2000" b="1" dirty="0"/>
              <a:t>, </a:t>
            </a:r>
            <a:r>
              <a:rPr lang="el-GR" sz="2000" b="1" dirty="0" smtClean="0"/>
              <a:t>ευρέα</a:t>
            </a:r>
            <a:r>
              <a:rPr lang="en-US" sz="2000" b="1" dirty="0" smtClean="0"/>
              <a:t> </a:t>
            </a:r>
            <a:r>
              <a:rPr lang="el-GR" sz="2000" b="1" dirty="0" smtClean="0"/>
              <a:t>συμπλέγματα </a:t>
            </a:r>
            <a:r>
              <a:rPr lang="el-GR" sz="2000" b="1" dirty="0"/>
              <a:t>QRS (υποδηλώνουν νόσο του </a:t>
            </a:r>
            <a:r>
              <a:rPr lang="el-GR" sz="2000" b="1" dirty="0" smtClean="0"/>
              <a:t>συστήματος</a:t>
            </a:r>
            <a:r>
              <a:rPr lang="en-US" sz="2000" b="1" dirty="0" smtClean="0"/>
              <a:t> </a:t>
            </a:r>
            <a:r>
              <a:rPr lang="el-GR" sz="2000" b="1" dirty="0" err="1" smtClean="0"/>
              <a:t>His</a:t>
            </a:r>
            <a:r>
              <a:rPr lang="el-GR" sz="2000" b="1" dirty="0" smtClean="0"/>
              <a:t>-</a:t>
            </a:r>
            <a:r>
              <a:rPr lang="el-GR" sz="2000" b="1" dirty="0" err="1" smtClean="0"/>
              <a:t>Purkinje</a:t>
            </a:r>
            <a:r>
              <a:rPr lang="el-GR" sz="2000" b="1" dirty="0"/>
              <a:t>) και φυσιολογικό ή βραχύ διάστημα PR </a:t>
            </a:r>
            <a:r>
              <a:rPr lang="el-GR" sz="2000" b="1" dirty="0" smtClean="0"/>
              <a:t>συνηγορούν </a:t>
            </a:r>
            <a:r>
              <a:rPr lang="el-GR" sz="2000" b="1" dirty="0"/>
              <a:t>για </a:t>
            </a:r>
            <a:r>
              <a:rPr lang="el-GR" sz="2000" b="1" dirty="0" err="1"/>
              <a:t>Mobitz</a:t>
            </a:r>
            <a:r>
              <a:rPr lang="el-GR" sz="2000" b="1" dirty="0"/>
              <a:t> II.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Η </a:t>
            </a:r>
            <a:r>
              <a:rPr lang="el-GR" sz="2000" b="1" dirty="0"/>
              <a:t>συνύπαρξη </a:t>
            </a:r>
            <a:r>
              <a:rPr lang="el-GR" sz="2000" b="1" dirty="0" err="1"/>
              <a:t>Mobitz</a:t>
            </a:r>
            <a:r>
              <a:rPr lang="el-GR" sz="2000" b="1" dirty="0"/>
              <a:t> I και </a:t>
            </a:r>
            <a:r>
              <a:rPr lang="el-GR" sz="2000" b="1" dirty="0" err="1"/>
              <a:t>Mobitz</a:t>
            </a:r>
            <a:r>
              <a:rPr lang="el-GR" sz="2000" b="1" dirty="0"/>
              <a:t> </a:t>
            </a:r>
            <a:r>
              <a:rPr lang="el-GR" sz="2000" b="1" dirty="0" smtClean="0"/>
              <a:t>II</a:t>
            </a:r>
            <a:r>
              <a:rPr lang="en-US" sz="2000" b="1" dirty="0" smtClean="0"/>
              <a:t> </a:t>
            </a:r>
            <a:r>
              <a:rPr lang="el-GR" sz="2000" b="1" dirty="0" smtClean="0"/>
              <a:t>στον </a:t>
            </a:r>
            <a:r>
              <a:rPr lang="el-GR" sz="2000" b="1" dirty="0"/>
              <a:t>ίδιο ασθενή είναι </a:t>
            </a:r>
            <a:r>
              <a:rPr lang="el-GR" sz="2000" b="1" dirty="0" smtClean="0"/>
              <a:t>αδύνατη</a:t>
            </a:r>
            <a:r>
              <a:rPr lang="en-US" sz="2000" b="1" dirty="0" smtClean="0"/>
              <a:t>.</a:t>
            </a:r>
            <a:endParaRPr lang="el-GR" sz="2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428604"/>
            <a:ext cx="80724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Third-Degree (Complete</a:t>
            </a:r>
            <a:r>
              <a:rPr lang="en-US" b="1" u="sng" dirty="0" smtClean="0"/>
              <a:t>) </a:t>
            </a:r>
            <a:r>
              <a:rPr lang="en-US" b="1" u="sng" dirty="0" err="1" smtClean="0"/>
              <a:t>Atrioventricular</a:t>
            </a:r>
            <a:r>
              <a:rPr lang="en-US" b="1" u="sng" dirty="0" smtClean="0"/>
              <a:t> </a:t>
            </a:r>
            <a:r>
              <a:rPr lang="en-US" b="1" u="sng" dirty="0"/>
              <a:t>Block</a:t>
            </a:r>
          </a:p>
          <a:p>
            <a:endParaRPr lang="en-US" b="1" dirty="0" smtClean="0"/>
          </a:p>
          <a:p>
            <a:r>
              <a:rPr lang="en-US" b="1" dirty="0" smtClean="0"/>
              <a:t>Third-degree </a:t>
            </a:r>
            <a:r>
              <a:rPr lang="en-US" b="1" dirty="0"/>
              <a:t>or complete AV block occurs when no atrial activity </a:t>
            </a:r>
            <a:r>
              <a:rPr lang="en-US" b="1" dirty="0" smtClean="0"/>
              <a:t>is conducted </a:t>
            </a:r>
            <a:r>
              <a:rPr lang="en-US" b="1" dirty="0"/>
              <a:t>to the ventricles and therefore the atria and ventricles </a:t>
            </a:r>
            <a:r>
              <a:rPr lang="en-US" b="1" dirty="0" smtClean="0"/>
              <a:t>are controlled </a:t>
            </a:r>
            <a:r>
              <a:rPr lang="en-US" b="1" dirty="0"/>
              <a:t>by independent pacemakers.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Thus</a:t>
            </a:r>
            <a:r>
              <a:rPr lang="en-US" b="1" dirty="0"/>
              <a:t>, complete AV block </a:t>
            </a:r>
            <a:r>
              <a:rPr lang="en-US" b="1" dirty="0" smtClean="0"/>
              <a:t>is one </a:t>
            </a:r>
            <a:r>
              <a:rPr lang="en-US" b="1" dirty="0"/>
              <a:t>type of complete AV dissociation.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The </a:t>
            </a:r>
            <a:r>
              <a:rPr lang="en-US" b="1" dirty="0"/>
              <a:t>atrial </a:t>
            </a:r>
            <a:r>
              <a:rPr lang="en-US" b="1" dirty="0" smtClean="0"/>
              <a:t>pacemaker can </a:t>
            </a:r>
            <a:r>
              <a:rPr lang="en-US" b="1" dirty="0"/>
              <a:t>be sinus or ectopic (tachycardia, flutter, </a:t>
            </a:r>
            <a:r>
              <a:rPr lang="en-US" b="1" dirty="0" smtClean="0"/>
              <a:t>or fibrillation</a:t>
            </a:r>
            <a:r>
              <a:rPr lang="en-US" b="1" dirty="0"/>
              <a:t>) or can result from an AV </a:t>
            </a:r>
            <a:r>
              <a:rPr lang="en-US" b="1" dirty="0" err="1"/>
              <a:t>junctional</a:t>
            </a:r>
            <a:r>
              <a:rPr lang="en-US" b="1" dirty="0"/>
              <a:t> </a:t>
            </a:r>
            <a:r>
              <a:rPr lang="en-US" b="1" dirty="0" smtClean="0"/>
              <a:t>focus occurring </a:t>
            </a:r>
            <a:r>
              <a:rPr lang="en-US" b="1" dirty="0"/>
              <a:t>above the block with retrograde atrial conduction.</a:t>
            </a:r>
          </a:p>
          <a:p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ventricular focus is usually located </a:t>
            </a:r>
            <a:r>
              <a:rPr lang="en-US" b="1" dirty="0" smtClean="0"/>
              <a:t>just below </a:t>
            </a:r>
            <a:r>
              <a:rPr lang="en-US" b="1" dirty="0"/>
              <a:t>the region of the block, which can be above </a:t>
            </a:r>
            <a:r>
              <a:rPr lang="en-US" b="1" dirty="0" smtClean="0"/>
              <a:t>or below </a:t>
            </a:r>
            <a:r>
              <a:rPr lang="en-US" b="1" dirty="0"/>
              <a:t>the His bundle bifurcation.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Sites </a:t>
            </a:r>
            <a:r>
              <a:rPr lang="en-US" b="1" dirty="0"/>
              <a:t>of </a:t>
            </a:r>
            <a:r>
              <a:rPr lang="en-US" b="1" dirty="0" smtClean="0"/>
              <a:t>ventricular pacemaker </a:t>
            </a:r>
            <a:r>
              <a:rPr lang="en-US" b="1" dirty="0"/>
              <a:t>activity that are in or closer to the </a:t>
            </a:r>
            <a:r>
              <a:rPr lang="en-US" b="1" dirty="0" smtClean="0"/>
              <a:t>His bundle </a:t>
            </a:r>
            <a:r>
              <a:rPr lang="en-US" b="1" dirty="0"/>
              <a:t>appear to be more stable and can produce </a:t>
            </a:r>
            <a:r>
              <a:rPr lang="en-US" b="1" dirty="0" smtClean="0"/>
              <a:t>a faster </a:t>
            </a:r>
            <a:r>
              <a:rPr lang="en-US" b="1" dirty="0"/>
              <a:t>escape rate than can those located more </a:t>
            </a:r>
            <a:r>
              <a:rPr lang="en-US" b="1" dirty="0" smtClean="0"/>
              <a:t>distally in </a:t>
            </a:r>
            <a:r>
              <a:rPr lang="en-US" b="1" dirty="0"/>
              <a:t>the ventricular conduction system.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The ventricular rate </a:t>
            </a:r>
            <a:r>
              <a:rPr lang="en-US" b="1" dirty="0"/>
              <a:t>in acquired complete heart block is less than </a:t>
            </a:r>
            <a:r>
              <a:rPr lang="en-US" b="1" dirty="0" smtClean="0"/>
              <a:t>40 beats/minute </a:t>
            </a:r>
            <a:r>
              <a:rPr lang="en-US" b="1" dirty="0"/>
              <a:t>but can be faster with congenital </a:t>
            </a:r>
            <a:r>
              <a:rPr lang="en-US" b="1" dirty="0" smtClean="0"/>
              <a:t>complete AV </a:t>
            </a:r>
            <a:r>
              <a:rPr lang="en-US" b="1" dirty="0"/>
              <a:t>block.</a:t>
            </a:r>
            <a:endParaRPr lang="el-GR" b="1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571480"/>
            <a:ext cx="80724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Complete AV block can result from a block at </a:t>
            </a:r>
            <a:r>
              <a:rPr lang="en-US" b="1" dirty="0" smtClean="0"/>
              <a:t>the level </a:t>
            </a:r>
            <a:r>
              <a:rPr lang="en-US" b="1" dirty="0"/>
              <a:t>of the AV node (usually </a:t>
            </a:r>
            <a:r>
              <a:rPr lang="en-US" b="1" dirty="0" smtClean="0"/>
              <a:t>congenital), within </a:t>
            </a:r>
            <a:r>
              <a:rPr lang="en-US" b="1" dirty="0"/>
              <a:t>the bundle of His, or distal to it in the </a:t>
            </a:r>
            <a:r>
              <a:rPr lang="en-US" b="1" dirty="0" smtClean="0"/>
              <a:t>Purkinje system </a:t>
            </a:r>
            <a:r>
              <a:rPr lang="en-US" b="1" dirty="0"/>
              <a:t>(usually </a:t>
            </a:r>
            <a:r>
              <a:rPr lang="en-US" b="1" dirty="0" smtClean="0"/>
              <a:t>acquired). </a:t>
            </a:r>
          </a:p>
          <a:p>
            <a:endParaRPr lang="en-US" b="1" dirty="0"/>
          </a:p>
          <a:p>
            <a:r>
              <a:rPr lang="en-US" b="1" dirty="0" smtClean="0"/>
              <a:t>Block proximal to </a:t>
            </a:r>
            <a:r>
              <a:rPr lang="en-US" b="1" dirty="0"/>
              <a:t>the His bundle generally exhibits normal </a:t>
            </a:r>
            <a:r>
              <a:rPr lang="en-US" b="1" dirty="0" smtClean="0"/>
              <a:t>QRS complexes </a:t>
            </a:r>
            <a:r>
              <a:rPr lang="en-US" b="1" dirty="0"/>
              <a:t>and rates of 40 to 60 beats/minute </a:t>
            </a:r>
            <a:r>
              <a:rPr lang="en-US" b="1" dirty="0" smtClean="0"/>
              <a:t>because the </a:t>
            </a:r>
            <a:r>
              <a:rPr lang="en-US" b="1" dirty="0"/>
              <a:t>escape focus that controls the ventricle arises in </a:t>
            </a:r>
            <a:r>
              <a:rPr lang="en-US" b="1" dirty="0" smtClean="0"/>
              <a:t>or near </a:t>
            </a:r>
            <a:r>
              <a:rPr lang="en-US" b="1" dirty="0"/>
              <a:t>the His bundle.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In </a:t>
            </a:r>
            <a:r>
              <a:rPr lang="en-US" b="1" dirty="0"/>
              <a:t>complete AV nodal block, the </a:t>
            </a:r>
            <a:r>
              <a:rPr lang="en-US" b="1" dirty="0" smtClean="0"/>
              <a:t>P wave </a:t>
            </a:r>
            <a:r>
              <a:rPr lang="en-US" b="1" dirty="0"/>
              <a:t>is not followed by a His deflection, but each </a:t>
            </a:r>
            <a:r>
              <a:rPr lang="en-US" b="1" dirty="0" smtClean="0"/>
              <a:t>ventricular complex </a:t>
            </a:r>
            <a:r>
              <a:rPr lang="en-US" b="1" dirty="0"/>
              <a:t>is preceded by a His </a:t>
            </a:r>
            <a:r>
              <a:rPr lang="en-US" b="1" dirty="0" smtClean="0"/>
              <a:t>deflection. </a:t>
            </a:r>
          </a:p>
          <a:p>
            <a:endParaRPr lang="en-US" b="1" dirty="0"/>
          </a:p>
          <a:p>
            <a:r>
              <a:rPr lang="en-US" b="1" dirty="0" smtClean="0"/>
              <a:t>His </a:t>
            </a:r>
            <a:r>
              <a:rPr lang="en-US" b="1" dirty="0"/>
              <a:t>bundle recording can be useful to </a:t>
            </a:r>
            <a:r>
              <a:rPr lang="en-US" b="1" dirty="0" smtClean="0"/>
              <a:t>differentiate AV </a:t>
            </a:r>
            <a:r>
              <a:rPr lang="en-US" b="1" dirty="0"/>
              <a:t>nodal from </a:t>
            </a:r>
            <a:r>
              <a:rPr lang="en-US" b="1" dirty="0" err="1"/>
              <a:t>intrahisian</a:t>
            </a:r>
            <a:r>
              <a:rPr lang="en-US" b="1" dirty="0"/>
              <a:t> block because </a:t>
            </a:r>
            <a:r>
              <a:rPr lang="en-US" b="1" dirty="0" smtClean="0"/>
              <a:t>the latter </a:t>
            </a:r>
            <a:r>
              <a:rPr lang="en-US" b="1" dirty="0"/>
              <a:t>may carry a more serious prognosis than </a:t>
            </a:r>
            <a:r>
              <a:rPr lang="en-US" b="1" dirty="0" smtClean="0"/>
              <a:t>the former</a:t>
            </a:r>
            <a:r>
              <a:rPr lang="en-US" b="1" dirty="0"/>
              <a:t>.</a:t>
            </a:r>
            <a:endParaRPr lang="el-GR" b="1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285728"/>
            <a:ext cx="81439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u="sng" dirty="0"/>
              <a:t>Πλήρης ή τρίτου </a:t>
            </a:r>
            <a:r>
              <a:rPr lang="el-GR" sz="2000" b="1" i="1" u="sng" dirty="0" smtClean="0"/>
              <a:t>βαθμού ΚΚΑ </a:t>
            </a:r>
            <a:endParaRPr lang="en-US" sz="2000" b="1" i="1" u="sng" dirty="0" smtClean="0"/>
          </a:p>
          <a:p>
            <a:endParaRPr lang="en-US" sz="2000" b="1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Στο </a:t>
            </a:r>
            <a:r>
              <a:rPr lang="el-GR" sz="2000" b="1" dirty="0"/>
              <a:t>είδος </a:t>
            </a:r>
            <a:r>
              <a:rPr lang="el-GR" sz="2000" b="1" dirty="0" smtClean="0"/>
              <a:t>αυτό</a:t>
            </a:r>
            <a:r>
              <a:rPr lang="en-US" sz="2000" b="1" dirty="0" smtClean="0"/>
              <a:t> </a:t>
            </a:r>
            <a:r>
              <a:rPr lang="el-GR" sz="2000" b="1" dirty="0" smtClean="0"/>
              <a:t>του ΚΚΑ, </a:t>
            </a:r>
            <a:r>
              <a:rPr lang="el-GR" sz="2000" b="1" dirty="0"/>
              <a:t>κανένα ερέθισμα </a:t>
            </a:r>
            <a:r>
              <a:rPr lang="el-GR" sz="2000" b="1" dirty="0" smtClean="0"/>
              <a:t>δεν</a:t>
            </a:r>
            <a:r>
              <a:rPr lang="en-US" sz="2000" b="1" dirty="0" smtClean="0"/>
              <a:t> </a:t>
            </a:r>
            <a:r>
              <a:rPr lang="el-GR" sz="2000" b="1" dirty="0" smtClean="0"/>
              <a:t>κατέρχεται </a:t>
            </a:r>
            <a:r>
              <a:rPr lang="el-GR" sz="2000" b="1" dirty="0"/>
              <a:t>από τους κόλπους στις κοιλίες και η </a:t>
            </a:r>
            <a:r>
              <a:rPr lang="el-GR" sz="2000" b="1" dirty="0" err="1" smtClean="0"/>
              <a:t>βηματοδότηση</a:t>
            </a:r>
            <a:r>
              <a:rPr lang="el-GR" sz="2000" b="1" dirty="0" smtClean="0"/>
              <a:t> </a:t>
            </a:r>
            <a:r>
              <a:rPr lang="el-GR" sz="2000" b="1" dirty="0"/>
              <a:t>των κόλπων και των κοιλιών γίνεται από </a:t>
            </a:r>
            <a:r>
              <a:rPr lang="el-GR" sz="2000" b="1" dirty="0" smtClean="0"/>
              <a:t>διαφορετικούς </a:t>
            </a:r>
            <a:r>
              <a:rPr lang="el-GR" sz="2000" b="1" dirty="0"/>
              <a:t>βηματοδότες.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Η </a:t>
            </a:r>
            <a:r>
              <a:rPr lang="el-GR" sz="2000" b="1" dirty="0"/>
              <a:t>θέση του αποκλεισμού </a:t>
            </a:r>
            <a:r>
              <a:rPr lang="el-GR" sz="2000" b="1" dirty="0" smtClean="0"/>
              <a:t>εντοπίζεται</a:t>
            </a:r>
            <a:r>
              <a:rPr lang="en-US" sz="2000" b="1" dirty="0" smtClean="0"/>
              <a:t> </a:t>
            </a:r>
            <a:r>
              <a:rPr lang="el-GR" sz="2000" b="1" dirty="0" smtClean="0"/>
              <a:t>στον </a:t>
            </a:r>
            <a:r>
              <a:rPr lang="el-GR" sz="2000" b="1" dirty="0"/>
              <a:t>κολποκοιλιακό κόμβο, το δεμάτιο του </a:t>
            </a:r>
            <a:r>
              <a:rPr lang="el-GR" sz="2000" b="1" dirty="0" err="1"/>
              <a:t>His</a:t>
            </a:r>
            <a:r>
              <a:rPr lang="el-GR" sz="2000" b="1" dirty="0"/>
              <a:t> ή τα </a:t>
            </a:r>
            <a:r>
              <a:rPr lang="el-GR" sz="2000" b="1" dirty="0" smtClean="0"/>
              <a:t>σκέλη </a:t>
            </a:r>
            <a:r>
              <a:rPr lang="el-GR" sz="2000" b="1" dirty="0"/>
              <a:t>του δεματίου.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Σε </a:t>
            </a:r>
            <a:r>
              <a:rPr lang="el-GR" sz="2000" b="1" dirty="0"/>
              <a:t>περιπτώσεις συγγενούς </a:t>
            </a:r>
            <a:r>
              <a:rPr lang="el-GR" sz="2000" b="1" dirty="0" smtClean="0"/>
              <a:t>ΚΚΑ </a:t>
            </a:r>
            <a:r>
              <a:rPr lang="el-GR" sz="2000" b="1" dirty="0"/>
              <a:t>το επίπεδο βρίσκεται στο ανώτερο </a:t>
            </a:r>
            <a:r>
              <a:rPr lang="el-GR" sz="2000" b="1" dirty="0" smtClean="0"/>
              <a:t>τμήμα </a:t>
            </a:r>
            <a:r>
              <a:rPr lang="el-GR" sz="2000" b="1" dirty="0"/>
              <a:t>του κολποκοιλιακού κόμβου με αποτέλεσμα οι </a:t>
            </a:r>
            <a:r>
              <a:rPr lang="el-GR" sz="2000" b="1" dirty="0" smtClean="0"/>
              <a:t>ασθενείς</a:t>
            </a:r>
            <a:r>
              <a:rPr lang="en-US" sz="2000" b="1" dirty="0" smtClean="0"/>
              <a:t> </a:t>
            </a:r>
            <a:r>
              <a:rPr lang="el-GR" sz="2000" b="1" dirty="0" smtClean="0"/>
              <a:t>αυτοί </a:t>
            </a:r>
            <a:r>
              <a:rPr lang="el-GR" sz="2000" b="1" dirty="0"/>
              <a:t>να διαθέτουν ρυθμό διαφυγής με καλή γενικά </a:t>
            </a:r>
            <a:r>
              <a:rPr lang="el-GR" sz="2000" b="1" dirty="0" err="1" smtClean="0"/>
              <a:t>χρονότροπο</a:t>
            </a:r>
            <a:r>
              <a:rPr lang="el-GR" sz="2000" b="1" dirty="0" smtClean="0"/>
              <a:t> </a:t>
            </a:r>
            <a:r>
              <a:rPr lang="el-GR" sz="2000" b="1" dirty="0"/>
              <a:t>ανταπόκριση.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Επίσης</a:t>
            </a:r>
            <a:r>
              <a:rPr lang="el-GR" sz="2000" b="1" dirty="0"/>
              <a:t>, σε περιπτώσεις </a:t>
            </a:r>
            <a:r>
              <a:rPr lang="el-GR" sz="2000" b="1" dirty="0" smtClean="0"/>
              <a:t>τοξικότητας</a:t>
            </a:r>
            <a:r>
              <a:rPr lang="en-US" sz="2000" b="1" dirty="0" smtClean="0"/>
              <a:t> </a:t>
            </a:r>
            <a:r>
              <a:rPr lang="el-GR" sz="2000" b="1" dirty="0" smtClean="0"/>
              <a:t>με </a:t>
            </a:r>
            <a:r>
              <a:rPr lang="el-GR" sz="2000" b="1" dirty="0"/>
              <a:t>φάρμακα, όπως η </a:t>
            </a:r>
            <a:r>
              <a:rPr lang="el-GR" sz="2000" b="1" dirty="0" err="1"/>
              <a:t>διγοξίνη</a:t>
            </a:r>
            <a:r>
              <a:rPr lang="el-GR" sz="2000" b="1" dirty="0"/>
              <a:t>, οι β-αναστολείς ή οι </a:t>
            </a:r>
            <a:r>
              <a:rPr lang="el-GR" sz="2000" b="1" dirty="0" smtClean="0"/>
              <a:t>ανταγωνιστές </a:t>
            </a:r>
            <a:r>
              <a:rPr lang="el-GR" sz="2000" b="1" dirty="0"/>
              <a:t>του ασβεστίου, το επίπεδο του αποκλεισμού </a:t>
            </a:r>
            <a:r>
              <a:rPr lang="el-GR" sz="2000" b="1" dirty="0" smtClean="0"/>
              <a:t>είναι </a:t>
            </a:r>
            <a:r>
              <a:rPr lang="el-GR" sz="2000" b="1" dirty="0"/>
              <a:t>ο κολποκοιλιακός κόμβος.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357166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Κολποκοιλιακός αποκλεισμός </a:t>
            </a:r>
            <a:r>
              <a:rPr lang="el-GR" sz="2400" b="1" dirty="0" smtClean="0"/>
              <a:t>3</a:t>
            </a:r>
            <a:r>
              <a:rPr lang="el-GR" sz="2400" b="1" baseline="30000" dirty="0" smtClean="0"/>
              <a:t>ου</a:t>
            </a:r>
            <a:r>
              <a:rPr lang="el-GR" sz="2400" b="1" dirty="0" smtClean="0"/>
              <a:t> βαθμού</a:t>
            </a:r>
            <a:r>
              <a:rPr lang="el-GR" sz="2400" b="1" dirty="0"/>
              <a:t>. </a:t>
            </a:r>
            <a:endParaRPr lang="en-US" sz="2400" b="1" dirty="0" smtClean="0"/>
          </a:p>
          <a:p>
            <a:r>
              <a:rPr lang="el-GR" b="1" dirty="0" smtClean="0"/>
              <a:t>Κανένα </a:t>
            </a:r>
            <a:r>
              <a:rPr lang="el-GR" b="1" dirty="0"/>
              <a:t>κολπικό ερέθισμα δεν άγεται από τους κόλπους προς </a:t>
            </a:r>
            <a:r>
              <a:rPr lang="el-GR" b="1" dirty="0" smtClean="0"/>
              <a:t>τις</a:t>
            </a:r>
            <a:r>
              <a:rPr lang="en-US" b="1" dirty="0" smtClean="0"/>
              <a:t> </a:t>
            </a:r>
            <a:r>
              <a:rPr lang="el-GR" b="1" dirty="0" smtClean="0"/>
              <a:t>κοιλίες</a:t>
            </a:r>
            <a:r>
              <a:rPr lang="el-GR" b="1" dirty="0"/>
              <a:t>. Η κολπική συχνότητα ανέρχεται σε ≈100 παλμούς/λεπτό και η κοιλιακή σε ≈60 παλμούς/λεπτό.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3"/>
            <a:ext cx="9153525" cy="27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3rd degree heart bl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715436" cy="2395540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14282" y="3571876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atrial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rate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approximately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100 bpm.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ventricular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rate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approximately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40 bpm.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two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rates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are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independent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;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there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evidence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that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any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atrial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impulses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are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conducted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ventricles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9/9a/Complete_A-V_block_with_resulting_junctional_escap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110" y="214290"/>
            <a:ext cx="872960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5625" t="2767" r="13352" b="14217"/>
          <a:stretch>
            <a:fillRect/>
          </a:stretch>
        </p:blipFill>
        <p:spPr bwMode="auto">
          <a:xfrm>
            <a:off x="571473" y="1928802"/>
            <a:ext cx="8045396" cy="466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14282" y="142852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Fascicular blocks in the Left Ventricle</a:t>
            </a:r>
          </a:p>
          <a:p>
            <a:r>
              <a:rPr lang="en-US" b="1" dirty="0" smtClean="0"/>
              <a:t>Left,</a:t>
            </a:r>
            <a:r>
              <a:rPr lang="en-US" dirty="0" smtClean="0"/>
              <a:t> interruption of the LAD results in an initial inferior (1) followed by a dominant superior (2) direction of activation.</a:t>
            </a:r>
          </a:p>
          <a:p>
            <a:r>
              <a:rPr lang="en-US" b="1" dirty="0" smtClean="0"/>
              <a:t>Right,</a:t>
            </a:r>
            <a:r>
              <a:rPr lang="en-US" dirty="0" smtClean="0"/>
              <a:t> interruption of the LPD results in an initial superior (1) followed by a dominant inferior (2) direction of activation</a:t>
            </a:r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285728"/>
            <a:ext cx="835824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u="sng" dirty="0"/>
              <a:t>Εντόπιση της θέσης του αποκλεισμού. </a:t>
            </a:r>
            <a:endParaRPr lang="en-US" sz="2000" b="1" i="1" u="sng" dirty="0" smtClean="0"/>
          </a:p>
          <a:p>
            <a:endParaRPr lang="en-US" b="1" i="1" dirty="0"/>
          </a:p>
          <a:p>
            <a:r>
              <a:rPr lang="el-GR" b="1" dirty="0" smtClean="0"/>
              <a:t>Η εντόπιση</a:t>
            </a:r>
            <a:r>
              <a:rPr lang="en-US" b="1" dirty="0" smtClean="0"/>
              <a:t> </a:t>
            </a:r>
            <a:r>
              <a:rPr lang="el-GR" b="1" dirty="0" smtClean="0"/>
              <a:t>της </a:t>
            </a:r>
            <a:r>
              <a:rPr lang="el-GR" b="1" dirty="0"/>
              <a:t>θέσης του </a:t>
            </a:r>
            <a:r>
              <a:rPr lang="el-GR" b="1" dirty="0" smtClean="0"/>
              <a:t>ΚΚΑ </a:t>
            </a:r>
            <a:r>
              <a:rPr lang="el-GR" b="1" dirty="0"/>
              <a:t>έχει </a:t>
            </a:r>
            <a:r>
              <a:rPr lang="el-GR" b="1" dirty="0" smtClean="0"/>
              <a:t>μεγάλη</a:t>
            </a:r>
            <a:r>
              <a:rPr lang="en-US" b="1" dirty="0" smtClean="0"/>
              <a:t> </a:t>
            </a:r>
            <a:r>
              <a:rPr lang="el-GR" b="1" dirty="0" smtClean="0"/>
              <a:t>κλινική </a:t>
            </a:r>
            <a:r>
              <a:rPr lang="el-GR" b="1" dirty="0"/>
              <a:t>σημασία. </a:t>
            </a:r>
            <a:endParaRPr lang="en-US" b="1" dirty="0" smtClean="0"/>
          </a:p>
          <a:p>
            <a:endParaRPr lang="en-US" b="1" dirty="0"/>
          </a:p>
          <a:p>
            <a:r>
              <a:rPr lang="el-GR" b="1" dirty="0" smtClean="0"/>
              <a:t>Στους </a:t>
            </a:r>
            <a:r>
              <a:rPr lang="el-GR" b="1" dirty="0"/>
              <a:t>αποκλεισμούς στην περιοχή </a:t>
            </a:r>
            <a:r>
              <a:rPr lang="el-GR" b="1" dirty="0" smtClean="0"/>
              <a:t>του</a:t>
            </a:r>
            <a:r>
              <a:rPr lang="en-US" b="1" dirty="0" smtClean="0"/>
              <a:t> </a:t>
            </a:r>
            <a:r>
              <a:rPr lang="el-GR" b="1" dirty="0" smtClean="0"/>
              <a:t>κολποκοιλιακού </a:t>
            </a:r>
            <a:r>
              <a:rPr lang="el-GR" b="1" dirty="0"/>
              <a:t>κόμβου παρέχεται η δυνατότητα σε </a:t>
            </a:r>
            <a:r>
              <a:rPr lang="el-GR" b="1" dirty="0" smtClean="0"/>
              <a:t>εφεδρικούς </a:t>
            </a:r>
            <a:r>
              <a:rPr lang="el-GR" b="1" dirty="0"/>
              <a:t>βηματοδότες εντοπιζόμενους στην </a:t>
            </a:r>
            <a:r>
              <a:rPr lang="el-GR" b="1" dirty="0" smtClean="0"/>
              <a:t>κολποκοιλιακή </a:t>
            </a:r>
            <a:r>
              <a:rPr lang="el-GR" b="1" dirty="0"/>
              <a:t>σύνδεση να αναλάβουν τον έλεγχο της κοιλιακής </a:t>
            </a:r>
            <a:r>
              <a:rPr lang="el-GR" b="1" dirty="0" smtClean="0"/>
              <a:t>συχνότητας</a:t>
            </a:r>
            <a:r>
              <a:rPr lang="el-GR" b="1" dirty="0"/>
              <a:t>. </a:t>
            </a:r>
            <a:endParaRPr lang="en-US" b="1" dirty="0" smtClean="0"/>
          </a:p>
          <a:p>
            <a:endParaRPr lang="en-US" b="1" dirty="0"/>
          </a:p>
          <a:p>
            <a:r>
              <a:rPr lang="el-GR" b="1" dirty="0" smtClean="0"/>
              <a:t>Οι </a:t>
            </a:r>
            <a:r>
              <a:rPr lang="el-GR" b="1" dirty="0"/>
              <a:t>βηματοδότες αυτοί είναι συνήθως </a:t>
            </a:r>
            <a:r>
              <a:rPr lang="el-GR" b="1" dirty="0" smtClean="0"/>
              <a:t>αξιόπιστοι</a:t>
            </a:r>
            <a:r>
              <a:rPr lang="en-US" b="1" dirty="0" smtClean="0"/>
              <a:t> </a:t>
            </a:r>
            <a:r>
              <a:rPr lang="el-GR" b="1" dirty="0" smtClean="0"/>
              <a:t>και </a:t>
            </a:r>
            <a:r>
              <a:rPr lang="el-GR" b="1" dirty="0"/>
              <a:t>δημιουργούν ρυθμούς διαφυγής συχνότητας 40-55 </a:t>
            </a:r>
            <a:r>
              <a:rPr lang="el-GR" b="1" dirty="0" smtClean="0"/>
              <a:t>παλμών/λεπτό</a:t>
            </a:r>
            <a:r>
              <a:rPr lang="el-GR" b="1" dirty="0"/>
              <a:t>. </a:t>
            </a:r>
            <a:endParaRPr lang="en-US" b="1" dirty="0" smtClean="0"/>
          </a:p>
          <a:p>
            <a:endParaRPr lang="en-US" b="1" dirty="0"/>
          </a:p>
          <a:p>
            <a:r>
              <a:rPr lang="el-GR" b="1" dirty="0" smtClean="0"/>
              <a:t>Αντίθετα</a:t>
            </a:r>
            <a:r>
              <a:rPr lang="el-GR" b="1" dirty="0"/>
              <a:t>, σε αποκλεισμούς στην περιοχή </a:t>
            </a:r>
            <a:r>
              <a:rPr lang="el-GR" b="1" dirty="0" smtClean="0"/>
              <a:t>του</a:t>
            </a:r>
            <a:r>
              <a:rPr lang="en-US" b="1" dirty="0" smtClean="0"/>
              <a:t> </a:t>
            </a:r>
            <a:r>
              <a:rPr lang="el-GR" b="1" dirty="0" smtClean="0"/>
              <a:t>δεματίου </a:t>
            </a:r>
            <a:r>
              <a:rPr lang="el-GR" b="1" dirty="0"/>
              <a:t>του </a:t>
            </a:r>
            <a:r>
              <a:rPr lang="el-GR" b="1" dirty="0" err="1"/>
              <a:t>His</a:t>
            </a:r>
            <a:r>
              <a:rPr lang="el-GR" b="1" dirty="0"/>
              <a:t> ή των σκελών του (</a:t>
            </a:r>
            <a:r>
              <a:rPr lang="el-GR" b="1" i="1" dirty="0" err="1"/>
              <a:t>υποκομβικοί</a:t>
            </a:r>
            <a:r>
              <a:rPr lang="el-GR" b="1" i="1" dirty="0"/>
              <a:t> </a:t>
            </a:r>
            <a:r>
              <a:rPr lang="el-GR" b="1" i="1" dirty="0" smtClean="0"/>
              <a:t>αποκλεισμοί</a:t>
            </a:r>
            <a:r>
              <a:rPr lang="el-GR" b="1" i="1" dirty="0"/>
              <a:t>), οι εφεδρικοί βηματοδότες εντοπίζονται στα </a:t>
            </a:r>
            <a:r>
              <a:rPr lang="el-GR" b="1" i="1" dirty="0" smtClean="0"/>
              <a:t>περιφε</a:t>
            </a:r>
            <a:r>
              <a:rPr lang="el-GR" b="1" dirty="0" smtClean="0"/>
              <a:t>ρικά </a:t>
            </a:r>
            <a:r>
              <a:rPr lang="el-GR" b="1" dirty="0"/>
              <a:t>σημεία του συστήματος αγωγής και το κοιλιακό </a:t>
            </a:r>
            <a:r>
              <a:rPr lang="el-GR" b="1" dirty="0" smtClean="0"/>
              <a:t>μυοκάρδιο</a:t>
            </a:r>
            <a:r>
              <a:rPr lang="el-GR" b="1" dirty="0"/>
              <a:t>, είναι αναξιόπιστοι και δημιουργούν ρυθμούς </a:t>
            </a:r>
            <a:r>
              <a:rPr lang="el-GR" b="1" dirty="0" smtClean="0"/>
              <a:t>διαφυγής </a:t>
            </a:r>
            <a:r>
              <a:rPr lang="el-GR" b="1" dirty="0"/>
              <a:t>συχνότητας 20-40 παλμών/λεπτό. </a:t>
            </a:r>
            <a:endParaRPr lang="en-US" b="1" dirty="0" smtClean="0"/>
          </a:p>
          <a:p>
            <a:endParaRPr lang="en-US" b="1" dirty="0"/>
          </a:p>
          <a:p>
            <a:r>
              <a:rPr lang="el-GR" b="1" dirty="0" smtClean="0"/>
              <a:t>Ως </a:t>
            </a:r>
            <a:r>
              <a:rPr lang="el-GR" b="1" dirty="0"/>
              <a:t>εκ τούτου, </a:t>
            </a:r>
            <a:r>
              <a:rPr lang="el-GR" b="1" dirty="0" smtClean="0"/>
              <a:t>σε</a:t>
            </a:r>
            <a:r>
              <a:rPr lang="en-US" b="1" dirty="0" smtClean="0"/>
              <a:t> </a:t>
            </a:r>
            <a:r>
              <a:rPr lang="el-GR" b="1" dirty="0" smtClean="0"/>
              <a:t>αντίθεση </a:t>
            </a:r>
            <a:r>
              <a:rPr lang="el-GR" b="1" dirty="0"/>
              <a:t>με τους αποκλεισμούς στον κολποκοιλιακό </a:t>
            </a:r>
            <a:r>
              <a:rPr lang="el-GR" b="1" dirty="0" smtClean="0"/>
              <a:t>κόμβο</a:t>
            </a:r>
            <a:r>
              <a:rPr lang="el-GR" b="1" dirty="0"/>
              <a:t>, στους </a:t>
            </a:r>
            <a:r>
              <a:rPr lang="el-GR" b="1" dirty="0" err="1"/>
              <a:t>υποκομβικούς</a:t>
            </a:r>
            <a:r>
              <a:rPr lang="el-GR" b="1" dirty="0"/>
              <a:t> αποκλεισμούς ο κίνδυνος </a:t>
            </a:r>
            <a:r>
              <a:rPr lang="el-GR" b="1" dirty="0" err="1" smtClean="0"/>
              <a:t>ασυστολίας</a:t>
            </a:r>
            <a:r>
              <a:rPr lang="el-GR" b="1" dirty="0" smtClean="0"/>
              <a:t>/</a:t>
            </a:r>
            <a:r>
              <a:rPr lang="el-GR" b="1" dirty="0" err="1" smtClean="0"/>
              <a:t>καρδιογενούς</a:t>
            </a:r>
            <a:r>
              <a:rPr lang="el-GR" b="1" dirty="0" smtClean="0"/>
              <a:t> </a:t>
            </a:r>
            <a:r>
              <a:rPr lang="el-GR" b="1" dirty="0"/>
              <a:t>καταπληξίας είναι μεγάλος.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1305342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u="sng" dirty="0"/>
              <a:t>Το </a:t>
            </a:r>
            <a:r>
              <a:rPr lang="el-GR" sz="2000" b="1" i="1" u="sng" dirty="0"/>
              <a:t>επιφανειακό ΗΚΓ είναι χρήσιμο για τον </a:t>
            </a:r>
            <a:r>
              <a:rPr lang="el-GR" sz="2000" b="1" i="1" u="sng" dirty="0" smtClean="0"/>
              <a:t>καθορισμό</a:t>
            </a:r>
            <a:r>
              <a:rPr lang="en-US" sz="2000" b="1" i="1" u="sng" dirty="0" smtClean="0"/>
              <a:t> </a:t>
            </a:r>
            <a:r>
              <a:rPr lang="el-GR" sz="2000" b="1" u="sng" dirty="0" smtClean="0"/>
              <a:t>της </a:t>
            </a:r>
            <a:r>
              <a:rPr lang="el-GR" sz="2000" b="1" u="sng" dirty="0"/>
              <a:t>θέσης του αποκλεισμού. </a:t>
            </a:r>
            <a:endParaRPr lang="en-US" sz="2000" b="1" u="sng" dirty="0" smtClean="0"/>
          </a:p>
          <a:p>
            <a:endParaRPr lang="en-US" sz="2000" b="1" dirty="0"/>
          </a:p>
          <a:p>
            <a:r>
              <a:rPr lang="el-GR" sz="2000" b="1" dirty="0" smtClean="0"/>
              <a:t>Η </a:t>
            </a:r>
            <a:r>
              <a:rPr lang="el-GR" sz="2000" b="1" dirty="0"/>
              <a:t>παρουσία κοιλιακών </a:t>
            </a:r>
            <a:r>
              <a:rPr lang="el-GR" sz="2000" b="1" dirty="0" smtClean="0"/>
              <a:t>συμπλεγμάτων </a:t>
            </a:r>
            <a:r>
              <a:rPr lang="el-GR" sz="2000" b="1" dirty="0"/>
              <a:t>με στενό QRS συχνότητας 40-55 </a:t>
            </a:r>
            <a:r>
              <a:rPr lang="el-GR" sz="2000" b="1" dirty="0" smtClean="0"/>
              <a:t>παλμών/λεπτό</a:t>
            </a:r>
            <a:r>
              <a:rPr lang="el-GR" sz="2000" b="1" dirty="0"/>
              <a:t>, υποδηλώνει αποκλεισμό στην περιοχή του </a:t>
            </a:r>
            <a:r>
              <a:rPr lang="el-GR" sz="2000" b="1" dirty="0" smtClean="0"/>
              <a:t>κολποκοιλιακού </a:t>
            </a:r>
            <a:r>
              <a:rPr lang="el-GR" sz="2000" b="1" dirty="0"/>
              <a:t>κόμβου, ενώ η παρουσία κοιλιακών </a:t>
            </a:r>
            <a:r>
              <a:rPr lang="el-GR" sz="2000" b="1" dirty="0" smtClean="0"/>
              <a:t>συμπλεγμάτων</a:t>
            </a:r>
            <a:r>
              <a:rPr lang="en-US" sz="2000" b="1" dirty="0" smtClean="0"/>
              <a:t> </a:t>
            </a:r>
            <a:r>
              <a:rPr lang="el-GR" sz="2000" b="1" dirty="0" smtClean="0"/>
              <a:t>με </a:t>
            </a:r>
            <a:r>
              <a:rPr lang="el-GR" sz="2000" b="1" dirty="0"/>
              <a:t>διευρυμένο QRS μορφολογίας δεξιού ή αριστερού </a:t>
            </a:r>
            <a:r>
              <a:rPr lang="el-GR" sz="2000" b="1" dirty="0" err="1" smtClean="0"/>
              <a:t>σκελικού</a:t>
            </a:r>
            <a:r>
              <a:rPr lang="el-GR" sz="2000" b="1" dirty="0" smtClean="0"/>
              <a:t> </a:t>
            </a:r>
            <a:r>
              <a:rPr lang="el-GR" sz="2000" b="1" dirty="0"/>
              <a:t>αποκλεισμού και συχνότητας 20-40 </a:t>
            </a:r>
            <a:r>
              <a:rPr lang="el-GR" sz="2000" b="1" dirty="0" smtClean="0"/>
              <a:t>παλμών/λεπτό</a:t>
            </a:r>
            <a:r>
              <a:rPr lang="en-US" sz="2000" b="1" dirty="0" smtClean="0"/>
              <a:t> </a:t>
            </a:r>
            <a:r>
              <a:rPr lang="el-GR" sz="2000" b="1" dirty="0" smtClean="0"/>
              <a:t>υποδηλώνει </a:t>
            </a:r>
            <a:r>
              <a:rPr lang="el-GR" sz="2000" b="1" dirty="0" err="1"/>
              <a:t>υποκομβικό</a:t>
            </a:r>
            <a:r>
              <a:rPr lang="el-GR" sz="2000" b="1" dirty="0"/>
              <a:t> αποκλεισμό.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335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285728"/>
            <a:ext cx="85725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Στη διαφορική διάγνωση μεταξύ αποκλεισμών εγγύς </a:t>
            </a:r>
            <a:r>
              <a:rPr lang="el-GR" dirty="0" smtClean="0"/>
              <a:t>ή</a:t>
            </a:r>
            <a:r>
              <a:rPr lang="en-US" dirty="0" smtClean="0"/>
              <a:t> </a:t>
            </a:r>
            <a:r>
              <a:rPr lang="el-GR" dirty="0" smtClean="0"/>
              <a:t>περιφερικά </a:t>
            </a:r>
            <a:r>
              <a:rPr lang="el-GR" dirty="0"/>
              <a:t>του δεματίου του </a:t>
            </a:r>
            <a:r>
              <a:rPr lang="el-GR" dirty="0" err="1"/>
              <a:t>His</a:t>
            </a:r>
            <a:r>
              <a:rPr lang="el-GR" dirty="0"/>
              <a:t> στις περιπτώσεις με </a:t>
            </a:r>
            <a:r>
              <a:rPr lang="el-GR" dirty="0" smtClean="0"/>
              <a:t>αποκλεισμό </a:t>
            </a:r>
            <a:r>
              <a:rPr lang="el-GR" dirty="0"/>
              <a:t>2:1 συμβάλλουν και απλοί χειρισμοί. 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Έτσι</a:t>
            </a:r>
            <a:r>
              <a:rPr lang="el-GR" dirty="0"/>
              <a:t>, η </a:t>
            </a:r>
            <a:r>
              <a:rPr lang="el-GR" dirty="0" smtClean="0"/>
              <a:t>πίεση </a:t>
            </a:r>
            <a:r>
              <a:rPr lang="el-GR" dirty="0"/>
              <a:t>του καρωτιδικού κόλπου προκαλεί την </a:t>
            </a:r>
            <a:r>
              <a:rPr lang="el-GR" dirty="0" smtClean="0"/>
              <a:t>ενεργοποίηση</a:t>
            </a:r>
            <a:r>
              <a:rPr lang="en-US" dirty="0" smtClean="0"/>
              <a:t> </a:t>
            </a:r>
            <a:r>
              <a:rPr lang="el-GR" dirty="0" smtClean="0"/>
              <a:t>του ΠΣ </a:t>
            </a:r>
            <a:r>
              <a:rPr lang="el-GR" dirty="0"/>
              <a:t>συστήματος, επιβραδύνοντας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err="1" smtClean="0"/>
              <a:t>φλεβοκομβικό</a:t>
            </a:r>
            <a:r>
              <a:rPr lang="el-GR" dirty="0" smtClean="0"/>
              <a:t> </a:t>
            </a:r>
            <a:r>
              <a:rPr lang="el-GR" dirty="0"/>
              <a:t>ρυθμό και την αγωγή εντός του </a:t>
            </a:r>
            <a:r>
              <a:rPr lang="el-GR" dirty="0" smtClean="0"/>
              <a:t>κολποκοιλιακού </a:t>
            </a:r>
            <a:r>
              <a:rPr lang="el-GR" dirty="0"/>
              <a:t>κόμβου. 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Σε </a:t>
            </a:r>
            <a:r>
              <a:rPr lang="el-GR" dirty="0"/>
              <a:t>περίπτωση που ο αποκλεισμός είναι </a:t>
            </a:r>
            <a:r>
              <a:rPr lang="el-GR" dirty="0" smtClean="0"/>
              <a:t>στο</a:t>
            </a:r>
            <a:r>
              <a:rPr lang="en-US" dirty="0" smtClean="0"/>
              <a:t> </a:t>
            </a:r>
            <a:r>
              <a:rPr lang="el-GR" dirty="0" smtClean="0"/>
              <a:t>επίπεδο </a:t>
            </a:r>
            <a:r>
              <a:rPr lang="el-GR" dirty="0"/>
              <a:t>του κολποκοιλιακού κόμβου, η </a:t>
            </a:r>
            <a:r>
              <a:rPr lang="el-GR" dirty="0" err="1"/>
              <a:t>ενεργοπoίηση</a:t>
            </a:r>
            <a:r>
              <a:rPr lang="el-GR" dirty="0"/>
              <a:t>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ΠΣ </a:t>
            </a:r>
            <a:r>
              <a:rPr lang="el-GR" dirty="0"/>
              <a:t>ενδέχεται να προκαλέσει </a:t>
            </a:r>
            <a:r>
              <a:rPr lang="el-GR" dirty="0" smtClean="0"/>
              <a:t>επιδείνωση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l-GR" dirty="0"/>
              <a:t>αποκλεισμού ή ακόμη και πλήρη </a:t>
            </a:r>
            <a:r>
              <a:rPr lang="el-GR" dirty="0" smtClean="0"/>
              <a:t>ΚΚΑ </a:t>
            </a:r>
            <a:r>
              <a:rPr lang="el-GR" dirty="0"/>
              <a:t>καθώς ο κολποκοιλιακός κόμβος διαθέτει </a:t>
            </a:r>
            <a:r>
              <a:rPr lang="el-GR" dirty="0" smtClean="0"/>
              <a:t>πλούσια </a:t>
            </a:r>
            <a:r>
              <a:rPr lang="el-GR" dirty="0"/>
              <a:t>παρασυμπαθητική νεύρωση. 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Αντίθετα</a:t>
            </a:r>
            <a:r>
              <a:rPr lang="el-GR" dirty="0"/>
              <a:t>, όταν το </a:t>
            </a:r>
            <a:r>
              <a:rPr lang="el-GR" dirty="0" smtClean="0"/>
              <a:t>επίπεδο </a:t>
            </a:r>
            <a:r>
              <a:rPr lang="el-GR" dirty="0"/>
              <a:t>του αποκλεισμού βρίσκεται στο δεμάτιο του </a:t>
            </a:r>
            <a:r>
              <a:rPr lang="el-GR" dirty="0" err="1"/>
              <a:t>His</a:t>
            </a:r>
            <a:r>
              <a:rPr lang="el-GR" dirty="0"/>
              <a:t> ή </a:t>
            </a:r>
            <a:r>
              <a:rPr lang="el-GR" dirty="0" smtClean="0"/>
              <a:t>περιφερικά </a:t>
            </a:r>
            <a:r>
              <a:rPr lang="el-GR" dirty="0"/>
              <a:t>αυτού, η επιβράδυνση του </a:t>
            </a:r>
            <a:r>
              <a:rPr lang="el-GR" dirty="0" err="1"/>
              <a:t>φλεβοκομβικού</a:t>
            </a:r>
            <a:r>
              <a:rPr lang="el-GR" dirty="0"/>
              <a:t> </a:t>
            </a:r>
            <a:r>
              <a:rPr lang="el-GR" dirty="0" smtClean="0"/>
              <a:t>ρυθμού</a:t>
            </a:r>
            <a:r>
              <a:rPr lang="en-US" dirty="0" smtClean="0"/>
              <a:t> </a:t>
            </a:r>
            <a:r>
              <a:rPr lang="el-GR" dirty="0" smtClean="0"/>
              <a:t>ενδέχεται </a:t>
            </a:r>
            <a:r>
              <a:rPr lang="el-GR" dirty="0"/>
              <a:t>να οδηγήσει σε βελτίωση της αγωγής, καθώς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σύστημα </a:t>
            </a:r>
            <a:r>
              <a:rPr lang="el-GR" dirty="0" err="1"/>
              <a:t>His</a:t>
            </a:r>
            <a:r>
              <a:rPr lang="el-GR" dirty="0"/>
              <a:t> </a:t>
            </a:r>
            <a:r>
              <a:rPr lang="el-GR" dirty="0" err="1"/>
              <a:t>Purkinje</a:t>
            </a:r>
            <a:r>
              <a:rPr lang="el-GR" dirty="0"/>
              <a:t> λόγω της επιβράδυνσης του </a:t>
            </a:r>
            <a:r>
              <a:rPr lang="el-GR" dirty="0" err="1" smtClean="0"/>
              <a:t>φλεβοκομβικού</a:t>
            </a:r>
            <a:r>
              <a:rPr lang="el-GR" dirty="0" smtClean="0"/>
              <a:t> </a:t>
            </a:r>
            <a:r>
              <a:rPr lang="el-GR" dirty="0"/>
              <a:t>ρυθμού δέχεται λιγότερα ερεθίσματα. 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Η </a:t>
            </a:r>
            <a:r>
              <a:rPr lang="el-GR" dirty="0"/>
              <a:t>άσκηση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η </a:t>
            </a:r>
            <a:r>
              <a:rPr lang="el-GR" dirty="0" err="1"/>
              <a:t>ατροπίνη</a:t>
            </a:r>
            <a:r>
              <a:rPr lang="el-GR" dirty="0"/>
              <a:t> και η χορήγηση </a:t>
            </a:r>
            <a:r>
              <a:rPr lang="el-GR" dirty="0" err="1"/>
              <a:t>ισοπροτερενόλης</a:t>
            </a:r>
            <a:r>
              <a:rPr lang="el-GR" dirty="0"/>
              <a:t> </a:t>
            </a:r>
            <a:r>
              <a:rPr lang="el-GR" dirty="0" smtClean="0"/>
              <a:t>βελτιώνουν</a:t>
            </a:r>
            <a:r>
              <a:rPr lang="en-US" dirty="0" smtClean="0"/>
              <a:t> </a:t>
            </a:r>
            <a:r>
              <a:rPr lang="el-GR" dirty="0" smtClean="0"/>
              <a:t>τον </a:t>
            </a:r>
            <a:r>
              <a:rPr lang="el-GR" dirty="0"/>
              <a:t>αποκλεισμό στο επίπεδο του κολποκοιλιακού </a:t>
            </a:r>
            <a:r>
              <a:rPr lang="el-GR" dirty="0" smtClean="0"/>
              <a:t>κόμβου</a:t>
            </a:r>
            <a:r>
              <a:rPr lang="en-US" dirty="0" smtClean="0"/>
              <a:t> </a:t>
            </a:r>
            <a:r>
              <a:rPr lang="el-GR" dirty="0" smtClean="0"/>
              <a:t>διότι </a:t>
            </a:r>
            <a:r>
              <a:rPr lang="el-GR" dirty="0"/>
              <a:t>αυξάνουν την αγωγιμότητα αυτού. 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Αντίθετα</a:t>
            </a:r>
            <a:r>
              <a:rPr lang="el-GR" dirty="0"/>
              <a:t>, οι </a:t>
            </a:r>
            <a:r>
              <a:rPr lang="el-GR" dirty="0" smtClean="0"/>
              <a:t>παρεμβάσεις </a:t>
            </a:r>
            <a:r>
              <a:rPr lang="el-GR" dirty="0"/>
              <a:t>αυτές επιδεινώνουν τον αποκλεισμό στο </a:t>
            </a:r>
            <a:r>
              <a:rPr lang="el-GR" dirty="0" smtClean="0"/>
              <a:t>επίπεδο </a:t>
            </a:r>
            <a:r>
              <a:rPr lang="el-GR" dirty="0"/>
              <a:t>του δεματίου του </a:t>
            </a:r>
            <a:r>
              <a:rPr lang="el-GR" dirty="0" err="1"/>
              <a:t>His</a:t>
            </a:r>
            <a:r>
              <a:rPr lang="el-GR" dirty="0"/>
              <a:t> ή περιφερικά αυτού διότι </a:t>
            </a:r>
            <a:r>
              <a:rPr lang="el-GR" dirty="0" smtClean="0"/>
              <a:t>προκαλούν </a:t>
            </a:r>
            <a:r>
              <a:rPr lang="el-GR" dirty="0"/>
              <a:t>αύξηση της </a:t>
            </a:r>
            <a:r>
              <a:rPr lang="el-GR" dirty="0" err="1"/>
              <a:t>φλεβοκομβικής</a:t>
            </a:r>
            <a:r>
              <a:rPr lang="el-GR" dirty="0"/>
              <a:t> συχνότητας που δεν </a:t>
            </a:r>
            <a:r>
              <a:rPr lang="el-GR" dirty="0" smtClean="0"/>
              <a:t>συνοδεύεται </a:t>
            </a:r>
            <a:r>
              <a:rPr lang="el-GR" dirty="0"/>
              <a:t>από βελτίωση της αγωγιμότητας.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214290"/>
            <a:ext cx="84296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/>
              <a:t>Κλινικά </a:t>
            </a:r>
            <a:r>
              <a:rPr lang="el-GR" b="1" i="1" dirty="0" smtClean="0"/>
              <a:t>χαρακτηριστικά </a:t>
            </a:r>
          </a:p>
          <a:p>
            <a:endParaRPr lang="el-GR" b="1" i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i="1" dirty="0" smtClean="0"/>
              <a:t>Ο </a:t>
            </a:r>
            <a:r>
              <a:rPr lang="en-US" b="1" i="1" dirty="0" smtClean="0"/>
              <a:t>1</a:t>
            </a:r>
            <a:r>
              <a:rPr lang="el-GR" b="1" i="1" baseline="30000" dirty="0" smtClean="0"/>
              <a:t>ου</a:t>
            </a:r>
            <a:r>
              <a:rPr lang="el-GR" b="1" i="1" dirty="0" smtClean="0"/>
              <a:t> βαθμού </a:t>
            </a:r>
            <a:r>
              <a:rPr lang="el-GR" b="1" i="1" dirty="0" smtClean="0"/>
              <a:t>ΚΚΑ</a:t>
            </a:r>
            <a:r>
              <a:rPr lang="el-GR" b="1" dirty="0" smtClean="0"/>
              <a:t> </a:t>
            </a:r>
            <a:r>
              <a:rPr lang="el-GR" b="1" dirty="0" err="1"/>
              <a:t>διαδράμει</a:t>
            </a:r>
            <a:r>
              <a:rPr lang="el-GR" b="1" dirty="0"/>
              <a:t> </a:t>
            </a:r>
            <a:r>
              <a:rPr lang="el-GR" b="1" dirty="0" err="1"/>
              <a:t>ασυμπτωματικός</a:t>
            </a:r>
            <a:r>
              <a:rPr lang="el-GR" b="1" dirty="0"/>
              <a:t>, </a:t>
            </a:r>
            <a:r>
              <a:rPr lang="el-GR" b="1" dirty="0" smtClean="0"/>
              <a:t>επειδή </a:t>
            </a:r>
            <a:r>
              <a:rPr lang="el-GR" b="1" dirty="0"/>
              <a:t>όλα τα ερεθίσματα άγονται από τους κόλπους στις </a:t>
            </a:r>
            <a:r>
              <a:rPr lang="el-GR" b="1" dirty="0" smtClean="0"/>
              <a:t>κοιλίες</a:t>
            </a:r>
            <a:r>
              <a:rPr lang="el-GR" b="1" dirty="0"/>
              <a:t>. </a:t>
            </a:r>
            <a:endParaRPr lang="el-GR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l-GR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dirty="0" smtClean="0"/>
              <a:t>Ο </a:t>
            </a:r>
            <a:r>
              <a:rPr lang="el-GR" b="1" dirty="0" smtClean="0"/>
              <a:t>2</a:t>
            </a:r>
            <a:r>
              <a:rPr lang="el-GR" b="1" baseline="30000" dirty="0" smtClean="0"/>
              <a:t>ου</a:t>
            </a:r>
            <a:r>
              <a:rPr lang="el-GR" b="1" dirty="0" smtClean="0"/>
              <a:t> και 3</a:t>
            </a:r>
            <a:r>
              <a:rPr lang="el-GR" b="1" baseline="30000" dirty="0" smtClean="0"/>
              <a:t>ου</a:t>
            </a:r>
            <a:r>
              <a:rPr lang="el-GR" b="1" dirty="0" smtClean="0"/>
              <a:t> βαθμού </a:t>
            </a:r>
            <a:r>
              <a:rPr lang="el-GR" b="1" dirty="0" smtClean="0"/>
              <a:t>ΚΚΑ </a:t>
            </a:r>
            <a:r>
              <a:rPr lang="el-GR" b="1" dirty="0"/>
              <a:t>συχνά συνοδεύονται από συμπτώματα </a:t>
            </a:r>
            <a:r>
              <a:rPr lang="el-GR" b="1" dirty="0" smtClean="0"/>
              <a:t>οφειλόμενα </a:t>
            </a:r>
            <a:r>
              <a:rPr lang="el-GR" b="1" dirty="0"/>
              <a:t>σε ελάττωση της καρδιακής παροχής λόγω της </a:t>
            </a:r>
            <a:r>
              <a:rPr lang="el-GR" b="1" dirty="0" smtClean="0"/>
              <a:t>βραδυκαρδίας</a:t>
            </a:r>
            <a:r>
              <a:rPr lang="el-GR" b="1" dirty="0"/>
              <a:t>, όπως εύκολη κόπωση, δύσπνοια, ζάλη και </a:t>
            </a:r>
            <a:r>
              <a:rPr lang="el-GR" b="1" dirty="0" smtClean="0"/>
              <a:t>συγκοπή</a:t>
            </a:r>
            <a:r>
              <a:rPr lang="el-GR" b="1" dirty="0"/>
              <a:t>. </a:t>
            </a:r>
            <a:endParaRPr lang="el-GR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l-GR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dirty="0" smtClean="0"/>
              <a:t>Η </a:t>
            </a:r>
            <a:r>
              <a:rPr lang="el-GR" b="1" dirty="0"/>
              <a:t>τελευταία οφείλεται είτε στην ίδια τη </a:t>
            </a:r>
            <a:r>
              <a:rPr lang="el-GR" b="1" dirty="0" smtClean="0"/>
              <a:t>βραδυκαρδία είτε </a:t>
            </a:r>
            <a:r>
              <a:rPr lang="el-GR" b="1" dirty="0"/>
              <a:t>σε </a:t>
            </a:r>
            <a:r>
              <a:rPr lang="el-GR" b="1" dirty="0" err="1"/>
              <a:t>ασυστολία</a:t>
            </a:r>
            <a:r>
              <a:rPr lang="el-GR" b="1" dirty="0"/>
              <a:t> από παύση του ρυθμού διαφυγής, </a:t>
            </a:r>
            <a:r>
              <a:rPr lang="el-GR" b="1" dirty="0" smtClean="0"/>
              <a:t>όπως συχνά </a:t>
            </a:r>
            <a:r>
              <a:rPr lang="el-GR" b="1" dirty="0"/>
              <a:t>συμβαίνει στις περιπτώσεις </a:t>
            </a:r>
            <a:r>
              <a:rPr lang="el-GR" b="1" dirty="0" err="1"/>
              <a:t>υποκομβικού</a:t>
            </a:r>
            <a:r>
              <a:rPr lang="el-GR" b="1" dirty="0"/>
              <a:t> </a:t>
            </a:r>
            <a:r>
              <a:rPr lang="el-GR" b="1" dirty="0" smtClean="0"/>
              <a:t>αποκλεισμού</a:t>
            </a:r>
            <a:r>
              <a:rPr lang="el-GR" b="1" dirty="0"/>
              <a:t>. </a:t>
            </a:r>
            <a:endParaRPr lang="el-GR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l-GR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dirty="0" smtClean="0"/>
              <a:t>Για </a:t>
            </a:r>
            <a:r>
              <a:rPr lang="el-GR" b="1" dirty="0"/>
              <a:t>το λόγο αυτό, ο πλήρης </a:t>
            </a:r>
            <a:r>
              <a:rPr lang="el-GR" b="1" dirty="0" smtClean="0"/>
              <a:t>ΚΚΑ </a:t>
            </a:r>
            <a:r>
              <a:rPr lang="el-GR" b="1" dirty="0"/>
              <a:t>με ευρύ σύμπλεγμα QRS απαιτεί άμεση </a:t>
            </a:r>
            <a:r>
              <a:rPr lang="el-GR" b="1" dirty="0" err="1" smtClean="0"/>
              <a:t>βηματοδότηση</a:t>
            </a:r>
            <a:r>
              <a:rPr lang="el-GR" b="1" dirty="0"/>
              <a:t>. </a:t>
            </a:r>
            <a:endParaRPr lang="el-GR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l-GR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dirty="0" smtClean="0"/>
              <a:t>Λιγότερο </a:t>
            </a:r>
            <a:r>
              <a:rPr lang="el-GR" b="1" dirty="0"/>
              <a:t>συχνά, λόγω της σοβαρής βραδυκαρδίας </a:t>
            </a:r>
            <a:r>
              <a:rPr lang="el-GR" b="1" dirty="0" smtClean="0"/>
              <a:t>παρουσιάζεται </a:t>
            </a:r>
            <a:r>
              <a:rPr lang="el-GR" b="1" dirty="0"/>
              <a:t>πολύμορφη ή </a:t>
            </a:r>
            <a:r>
              <a:rPr lang="el-GR" b="1" dirty="0" err="1"/>
              <a:t>ριπιδιοειδής</a:t>
            </a:r>
            <a:r>
              <a:rPr lang="el-GR" b="1" dirty="0"/>
              <a:t> κοιλιακή </a:t>
            </a:r>
            <a:r>
              <a:rPr lang="el-GR" b="1" dirty="0" smtClean="0"/>
              <a:t>ταχυκαρδία </a:t>
            </a:r>
            <a:r>
              <a:rPr lang="el-GR" b="1" dirty="0"/>
              <a:t>από εμφάνιση έκτακτων κοιλιακών συστολών με </a:t>
            </a:r>
            <a:r>
              <a:rPr lang="el-GR" b="1" dirty="0" smtClean="0"/>
              <a:t>στενή </a:t>
            </a:r>
            <a:r>
              <a:rPr lang="el-GR" b="1" dirty="0"/>
              <a:t>σύζευξη με το ρυθμό </a:t>
            </a:r>
            <a:r>
              <a:rPr lang="el-GR" b="1" dirty="0" smtClean="0"/>
              <a:t>διαφυγής. </a:t>
            </a:r>
          </a:p>
          <a:p>
            <a:pPr marL="342900" indent="-342900">
              <a:buFont typeface="Arial" pitchFamily="34" charset="0"/>
              <a:buChar char="•"/>
            </a:pPr>
            <a:endParaRPr lang="el-GR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dirty="0" smtClean="0"/>
              <a:t>Η </a:t>
            </a:r>
            <a:r>
              <a:rPr lang="el-GR" b="1" dirty="0"/>
              <a:t>σοβαρή βραδυκαρδία, η </a:t>
            </a:r>
            <a:r>
              <a:rPr lang="el-GR" b="1" dirty="0" err="1" smtClean="0"/>
              <a:t>ασυστολία</a:t>
            </a:r>
            <a:r>
              <a:rPr lang="el-GR" b="1" dirty="0" smtClean="0"/>
              <a:t> ή </a:t>
            </a:r>
            <a:r>
              <a:rPr lang="el-GR" b="1" dirty="0"/>
              <a:t>η πολύμορφη κοιλιακή ταχυκαρδία δύνανται να </a:t>
            </a:r>
            <a:r>
              <a:rPr lang="el-GR" b="1" dirty="0" smtClean="0"/>
              <a:t>προκαλέσουν </a:t>
            </a:r>
            <a:r>
              <a:rPr lang="el-GR" b="1" i="1" dirty="0"/>
              <a:t>αιφνίδιο θάνατο.</a:t>
            </a:r>
            <a:endParaRPr lang="el-GR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214290"/>
            <a:ext cx="8286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 smtClean="0"/>
              <a:t>Θεραπεία</a:t>
            </a:r>
            <a:endParaRPr lang="el-GR" b="1" i="1" dirty="0" smtClean="0"/>
          </a:p>
          <a:p>
            <a:endParaRPr lang="el-GR" b="1" i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i="1" dirty="0" smtClean="0"/>
              <a:t>Ο </a:t>
            </a:r>
            <a:r>
              <a:rPr lang="el-GR" b="1" i="1" dirty="0" smtClean="0"/>
              <a:t>1</a:t>
            </a:r>
            <a:r>
              <a:rPr lang="el-GR" b="1" i="1" baseline="30000" dirty="0" smtClean="0"/>
              <a:t>ου</a:t>
            </a:r>
            <a:r>
              <a:rPr lang="el-GR" b="1" i="1" dirty="0" smtClean="0"/>
              <a:t> βαθμού </a:t>
            </a:r>
            <a:r>
              <a:rPr lang="el-GR" b="1" i="1" dirty="0" smtClean="0"/>
              <a:t>ΚΚΑ</a:t>
            </a:r>
            <a:r>
              <a:rPr lang="el-GR" b="1" dirty="0" smtClean="0"/>
              <a:t> </a:t>
            </a:r>
            <a:r>
              <a:rPr lang="el-GR" b="1" dirty="0"/>
              <a:t>συνήθως δεν απαιτεί ειδική θεραπεία. </a:t>
            </a:r>
            <a:endParaRPr lang="el-GR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l-GR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dirty="0" smtClean="0"/>
              <a:t>Η αντιμετώπιση </a:t>
            </a:r>
            <a:r>
              <a:rPr lang="el-GR" b="1" dirty="0"/>
              <a:t>του </a:t>
            </a:r>
            <a:r>
              <a:rPr lang="el-GR" b="1" dirty="0" smtClean="0"/>
              <a:t>2</a:t>
            </a:r>
            <a:r>
              <a:rPr lang="el-GR" b="1" baseline="30000" dirty="0" smtClean="0"/>
              <a:t>ου</a:t>
            </a:r>
            <a:r>
              <a:rPr lang="el-GR" b="1" dirty="0" smtClean="0"/>
              <a:t> βαθμού </a:t>
            </a:r>
            <a:r>
              <a:rPr lang="el-GR" b="1" dirty="0" smtClean="0"/>
              <a:t>ΚΚΑ </a:t>
            </a:r>
            <a:r>
              <a:rPr lang="el-GR" b="1" dirty="0"/>
              <a:t>τύπου Mobitz I και του </a:t>
            </a:r>
            <a:r>
              <a:rPr lang="el-GR" b="1" dirty="0" smtClean="0"/>
              <a:t>3</a:t>
            </a:r>
            <a:r>
              <a:rPr lang="el-GR" b="1" baseline="30000" dirty="0" smtClean="0"/>
              <a:t>ου</a:t>
            </a:r>
            <a:r>
              <a:rPr lang="el-GR" b="1" dirty="0" smtClean="0"/>
              <a:t> βαθμού </a:t>
            </a:r>
            <a:r>
              <a:rPr lang="el-GR" b="1" dirty="0" smtClean="0"/>
              <a:t>ΚΚΑ </a:t>
            </a:r>
            <a:r>
              <a:rPr lang="el-GR" b="1" dirty="0"/>
              <a:t>του εντοπιζόμενου στον </a:t>
            </a:r>
            <a:r>
              <a:rPr lang="el-GR" b="1" dirty="0" smtClean="0"/>
              <a:t>κολποκοιλιακό κόμβο </a:t>
            </a:r>
            <a:r>
              <a:rPr lang="el-GR" b="1" dirty="0"/>
              <a:t>εξαρτάται από την κλινική εικόνα και το εάν </a:t>
            </a:r>
            <a:r>
              <a:rPr lang="el-GR" b="1" dirty="0" smtClean="0"/>
              <a:t>υπάρχει αναστρέψιμη </a:t>
            </a:r>
            <a:r>
              <a:rPr lang="el-GR" b="1" dirty="0"/>
              <a:t>υποκείμενη αιτία. </a:t>
            </a:r>
            <a:endParaRPr lang="el-GR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l-GR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dirty="0" smtClean="0"/>
              <a:t>Στην </a:t>
            </a:r>
            <a:r>
              <a:rPr lang="el-GR" b="1" dirty="0"/>
              <a:t>προκειμένη </a:t>
            </a:r>
            <a:r>
              <a:rPr lang="el-GR" b="1" dirty="0" smtClean="0"/>
              <a:t>περίπτωση</a:t>
            </a:r>
            <a:r>
              <a:rPr lang="el-GR" b="1" dirty="0"/>
              <a:t>, στους </a:t>
            </a:r>
            <a:r>
              <a:rPr lang="el-GR" b="1" dirty="0" err="1"/>
              <a:t>ασυμπτωματικούς</a:t>
            </a:r>
            <a:r>
              <a:rPr lang="el-GR" b="1" dirty="0"/>
              <a:t> ασθενείς απαιτείται </a:t>
            </a:r>
            <a:r>
              <a:rPr lang="el-GR" b="1" dirty="0" smtClean="0"/>
              <a:t>προσεκτική </a:t>
            </a:r>
            <a:r>
              <a:rPr lang="el-GR" b="1" dirty="0"/>
              <a:t>παρακολούθηση, ενώ στους συμπτωματικούς </a:t>
            </a:r>
            <a:r>
              <a:rPr lang="el-GR" b="1" dirty="0" smtClean="0"/>
              <a:t>ασθενείς χορηγούνται </a:t>
            </a:r>
            <a:r>
              <a:rPr lang="el-GR" b="1" dirty="0"/>
              <a:t>στην οξεία φάση </a:t>
            </a:r>
            <a:r>
              <a:rPr lang="el-GR" b="1" dirty="0" err="1"/>
              <a:t>ατροπίνη</a:t>
            </a:r>
            <a:r>
              <a:rPr lang="el-GR" b="1" dirty="0"/>
              <a:t> ή </a:t>
            </a:r>
            <a:r>
              <a:rPr lang="el-GR" b="1" dirty="0" err="1" smtClean="0"/>
              <a:t>ισοπροτερενόλη</a:t>
            </a:r>
            <a:r>
              <a:rPr lang="el-GR" b="1" dirty="0" smtClean="0"/>
              <a:t> </a:t>
            </a:r>
            <a:r>
              <a:rPr lang="el-GR" b="1" dirty="0"/>
              <a:t>ή τοποθετείται προσωρινός βηματοδότης και στη </a:t>
            </a:r>
            <a:r>
              <a:rPr lang="el-GR" b="1" dirty="0" smtClean="0"/>
              <a:t>συνέχεια </a:t>
            </a:r>
            <a:r>
              <a:rPr lang="el-GR" b="1" dirty="0"/>
              <a:t>εμφυτεύεται μόνιμος </a:t>
            </a:r>
            <a:r>
              <a:rPr lang="el-GR" b="1" dirty="0" smtClean="0"/>
              <a:t>βηματοδότης. </a:t>
            </a:r>
          </a:p>
          <a:p>
            <a:pPr marL="342900" indent="-342900">
              <a:buFont typeface="Arial" pitchFamily="34" charset="0"/>
              <a:buChar char="•"/>
            </a:pPr>
            <a:endParaRPr lang="el-GR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b="1" dirty="0" smtClean="0"/>
              <a:t>Για </a:t>
            </a:r>
            <a:r>
              <a:rPr lang="el-GR" b="1" dirty="0"/>
              <a:t>την αντιμετώπιση του </a:t>
            </a:r>
            <a:r>
              <a:rPr lang="el-GR" b="1" dirty="0" smtClean="0"/>
              <a:t>2</a:t>
            </a:r>
            <a:r>
              <a:rPr lang="el-GR" b="1" baseline="30000" dirty="0" smtClean="0"/>
              <a:t>ου</a:t>
            </a:r>
            <a:r>
              <a:rPr lang="el-GR" b="1" dirty="0" smtClean="0"/>
              <a:t> βαθμού </a:t>
            </a:r>
            <a:r>
              <a:rPr lang="el-GR" b="1" dirty="0" smtClean="0"/>
              <a:t>ΚΚΑ </a:t>
            </a:r>
            <a:r>
              <a:rPr lang="el-GR" b="1" dirty="0"/>
              <a:t>τύπου Mobitz IΙ </a:t>
            </a:r>
            <a:r>
              <a:rPr lang="el-GR" b="1" dirty="0" smtClean="0"/>
              <a:t>και του </a:t>
            </a:r>
            <a:r>
              <a:rPr lang="el-GR" b="1" dirty="0" smtClean="0"/>
              <a:t>3</a:t>
            </a:r>
            <a:r>
              <a:rPr lang="el-GR" b="1" baseline="30000" dirty="0" smtClean="0"/>
              <a:t>ου</a:t>
            </a:r>
            <a:r>
              <a:rPr lang="el-GR" b="1" dirty="0" smtClean="0"/>
              <a:t> βαθμού </a:t>
            </a:r>
            <a:r>
              <a:rPr lang="el-GR" b="1" dirty="0" smtClean="0"/>
              <a:t>ΚΚΑ </a:t>
            </a:r>
            <a:r>
              <a:rPr lang="el-GR" b="1" dirty="0"/>
              <a:t>του </a:t>
            </a:r>
            <a:r>
              <a:rPr lang="el-GR" b="1" dirty="0" smtClean="0"/>
              <a:t>εντοπιζόμενου </a:t>
            </a:r>
            <a:r>
              <a:rPr lang="el-GR" b="1" dirty="0"/>
              <a:t>στο σύστημα </a:t>
            </a:r>
            <a:r>
              <a:rPr lang="el-GR" b="1" dirty="0" err="1"/>
              <a:t>His</a:t>
            </a:r>
            <a:r>
              <a:rPr lang="el-GR" b="1" dirty="0"/>
              <a:t>-</a:t>
            </a:r>
            <a:r>
              <a:rPr lang="el-GR" b="1" dirty="0" err="1"/>
              <a:t>Purkinje</a:t>
            </a:r>
            <a:r>
              <a:rPr lang="el-GR" b="1" dirty="0"/>
              <a:t> απαιτείται </a:t>
            </a:r>
            <a:r>
              <a:rPr lang="el-GR" b="1" dirty="0" smtClean="0"/>
              <a:t>εμφύτευση </a:t>
            </a:r>
            <a:r>
              <a:rPr lang="el-GR" b="1" dirty="0"/>
              <a:t>μόνιμου βηματοδότη, διότι οι λανθάνοντες </a:t>
            </a:r>
            <a:r>
              <a:rPr lang="el-GR" b="1" dirty="0" smtClean="0"/>
              <a:t>βηματοδότες που </a:t>
            </a:r>
            <a:r>
              <a:rPr lang="el-GR" b="1" dirty="0"/>
              <a:t>βρίσκονται κάτω από το δεμάτιο του </a:t>
            </a:r>
            <a:r>
              <a:rPr lang="el-GR" b="1" dirty="0" err="1"/>
              <a:t>His</a:t>
            </a:r>
            <a:r>
              <a:rPr lang="el-GR" b="1" dirty="0"/>
              <a:t> είναι </a:t>
            </a:r>
            <a:r>
              <a:rPr lang="el-GR" b="1" dirty="0" smtClean="0"/>
              <a:t>ασταθείς </a:t>
            </a:r>
            <a:r>
              <a:rPr lang="el-GR" b="1" dirty="0"/>
              <a:t>και η πιθανότητα </a:t>
            </a:r>
            <a:r>
              <a:rPr lang="el-GR" b="1" dirty="0" err="1"/>
              <a:t>ασυστολίας</a:t>
            </a:r>
            <a:r>
              <a:rPr lang="el-GR" b="1" dirty="0"/>
              <a:t> μεγάλη.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28728" y="1857364"/>
            <a:ext cx="6143668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AV </a:t>
            </a:r>
            <a:r>
              <a:rPr lang="en-US" sz="2400" b="1" dirty="0" smtClean="0"/>
              <a:t>dissociation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471488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/>
              <a:t>Κολποκοιλιακός διαχωρισμός</a:t>
            </a:r>
            <a:r>
              <a:rPr lang="el-GR" b="1" u="sng" dirty="0"/>
              <a:t>. </a:t>
            </a:r>
            <a:endParaRPr lang="en-US" b="1" u="sng" dirty="0" smtClean="0"/>
          </a:p>
          <a:p>
            <a:r>
              <a:rPr lang="el-GR" b="1" dirty="0" smtClean="0"/>
              <a:t>Οι </a:t>
            </a:r>
            <a:r>
              <a:rPr lang="el-GR" b="1" dirty="0"/>
              <a:t>πρώτες δύο συστολές </a:t>
            </a:r>
            <a:r>
              <a:rPr lang="el-GR" b="1" dirty="0" smtClean="0"/>
              <a:t>είναι</a:t>
            </a:r>
            <a:r>
              <a:rPr lang="en-US" b="1" dirty="0" smtClean="0"/>
              <a:t> </a:t>
            </a:r>
            <a:r>
              <a:rPr lang="el-GR" b="1" dirty="0" err="1" smtClean="0"/>
              <a:t>φλεβοκομβικές</a:t>
            </a:r>
            <a:r>
              <a:rPr lang="el-GR" b="1" dirty="0"/>
              <a:t>. Στη συνέχεια η </a:t>
            </a:r>
            <a:r>
              <a:rPr lang="el-GR" b="1" dirty="0" err="1" smtClean="0"/>
              <a:t>φλεβοκομβική</a:t>
            </a:r>
            <a:r>
              <a:rPr lang="el-GR" b="1" dirty="0" smtClean="0"/>
              <a:t> </a:t>
            </a:r>
            <a:r>
              <a:rPr lang="el-GR" b="1" dirty="0"/>
              <a:t>συχνότητα ελαττώνεται και τη </a:t>
            </a:r>
            <a:r>
              <a:rPr lang="el-GR" b="1" dirty="0" err="1" smtClean="0"/>
              <a:t>βηματοδότηση</a:t>
            </a:r>
            <a:r>
              <a:rPr lang="el-GR" b="1" dirty="0" smtClean="0"/>
              <a:t> </a:t>
            </a:r>
            <a:r>
              <a:rPr lang="el-GR" b="1" dirty="0"/>
              <a:t>της καρδιάς αναλαμβάνει κέντρο </a:t>
            </a:r>
            <a:r>
              <a:rPr lang="el-GR" b="1" dirty="0" smtClean="0"/>
              <a:t>εντοπιζόμενο </a:t>
            </a:r>
            <a:r>
              <a:rPr lang="el-GR" b="1" dirty="0"/>
              <a:t>στην κολποκοιλιακή σύνδεση (</a:t>
            </a:r>
            <a:r>
              <a:rPr lang="el-GR" b="1" dirty="0" smtClean="0"/>
              <a:t>τρίτη</a:t>
            </a:r>
            <a:r>
              <a:rPr lang="el-GR" b="1" dirty="0"/>
              <a:t>, τέταρτη και πέμπτη συστολή).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643998" cy="341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428596" y="0"/>
            <a:ext cx="1634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AV dissociation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4282" y="357166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err="1"/>
              <a:t>Ισορρυθμικός</a:t>
            </a:r>
            <a:r>
              <a:rPr lang="el-GR" b="1" u="sng" dirty="0"/>
              <a:t> κολποκοιλιακός διαχωρισμός. </a:t>
            </a:r>
            <a:endParaRPr lang="en-US" b="1" u="sng" dirty="0" smtClean="0"/>
          </a:p>
          <a:p>
            <a:r>
              <a:rPr lang="el-GR" b="1" dirty="0" smtClean="0"/>
              <a:t>Η </a:t>
            </a:r>
            <a:r>
              <a:rPr lang="el-GR" b="1" dirty="0"/>
              <a:t>κολπική συχνότητα είναι παρόμοια με την κοιλιακή και δεν </a:t>
            </a:r>
            <a:r>
              <a:rPr lang="el-GR" b="1" dirty="0" smtClean="0"/>
              <a:t>υπάρχει </a:t>
            </a:r>
            <a:r>
              <a:rPr lang="el-GR" b="1" dirty="0"/>
              <a:t>σχέση μεταξύ των κυμάτων Ρ και των συμπλεγμάτων QRS.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249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ecg.utah.edu/img/items/ecg_0233_mo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0" y="1000108"/>
            <a:ext cx="898623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71472" y="571480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First</a:t>
            </a:r>
            <a:r>
              <a:rPr lang="el-GR" sz="2000" b="1" u="sng" dirty="0" smtClean="0"/>
              <a:t> (1</a:t>
            </a:r>
            <a:r>
              <a:rPr lang="en-US" sz="2000" b="1" u="sng" baseline="30000" dirty="0" err="1" smtClean="0"/>
              <a:t>st</a:t>
            </a:r>
            <a:r>
              <a:rPr lang="en-US" sz="2000" b="1" u="sng" dirty="0" smtClean="0"/>
              <a:t>) - Degree </a:t>
            </a:r>
            <a:r>
              <a:rPr lang="en-US" sz="2000" b="1" u="sng" dirty="0" err="1"/>
              <a:t>Atrioventricular</a:t>
            </a:r>
            <a:r>
              <a:rPr lang="en-US" sz="2000" b="1" u="sng" dirty="0"/>
              <a:t> Block</a:t>
            </a:r>
          </a:p>
          <a:p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During 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degree </a:t>
            </a:r>
            <a:r>
              <a:rPr lang="en-US" sz="2000" b="1" dirty="0"/>
              <a:t>AV block, every atrial impulse is conducted to </a:t>
            </a:r>
            <a:r>
              <a:rPr lang="en-US" sz="2000" b="1" dirty="0" smtClean="0"/>
              <a:t>the ventricles </a:t>
            </a:r>
            <a:r>
              <a:rPr lang="en-US" sz="2000" b="1" dirty="0"/>
              <a:t>and a regular ventricular rate is produced, but the </a:t>
            </a:r>
            <a:r>
              <a:rPr lang="en-US" sz="2000" b="1" dirty="0" smtClean="0"/>
              <a:t>PR interval </a:t>
            </a:r>
            <a:r>
              <a:rPr lang="en-US" sz="2000" b="1" dirty="0"/>
              <a:t>exceeds 0.20 second in adults.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PR </a:t>
            </a:r>
            <a:r>
              <a:rPr lang="en-US" sz="2000" b="1" dirty="0"/>
              <a:t>intervals as long as </a:t>
            </a:r>
            <a:r>
              <a:rPr lang="en-US" sz="2000" b="1" dirty="0" smtClean="0"/>
              <a:t>1.0 second </a:t>
            </a:r>
            <a:r>
              <a:rPr lang="en-US" sz="2000" b="1" dirty="0"/>
              <a:t>have been noted and can at times exceed the P-P interval, </a:t>
            </a:r>
            <a:r>
              <a:rPr lang="en-US" sz="2000" b="1" dirty="0" smtClean="0"/>
              <a:t>a phenomenon </a:t>
            </a:r>
            <a:r>
              <a:rPr lang="en-US" sz="2000" b="1" dirty="0"/>
              <a:t>known as skipped P waves.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Clinically </a:t>
            </a:r>
            <a:r>
              <a:rPr lang="en-US" sz="2000" b="1" dirty="0"/>
              <a:t>important </a:t>
            </a:r>
            <a:r>
              <a:rPr lang="en-US" sz="2000" b="1" dirty="0" smtClean="0"/>
              <a:t>PR interval </a:t>
            </a:r>
            <a:r>
              <a:rPr lang="en-US" sz="2000" b="1" dirty="0"/>
              <a:t>prolongation can result from a conduction delay in the </a:t>
            </a:r>
            <a:r>
              <a:rPr lang="en-US" sz="2000" b="1" dirty="0" smtClean="0"/>
              <a:t>AV node </a:t>
            </a:r>
            <a:r>
              <a:rPr lang="en-US" sz="2000" b="1" dirty="0"/>
              <a:t>(A-H interval), in the His-Purkinje system (H-V interval), or </a:t>
            </a:r>
            <a:r>
              <a:rPr lang="en-US" sz="2000" b="1" dirty="0" smtClean="0"/>
              <a:t>at both </a:t>
            </a:r>
            <a:r>
              <a:rPr lang="en-US" sz="2000" b="1" dirty="0"/>
              <a:t>sites.</a:t>
            </a:r>
            <a:endParaRPr lang="el-GR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357290" y="214290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Κολποκοιλιακός</a:t>
            </a:r>
            <a:r>
              <a:rPr lang="en-US" b="1" dirty="0" smtClean="0"/>
              <a:t> </a:t>
            </a:r>
            <a:r>
              <a:rPr lang="el-GR" b="1" dirty="0" smtClean="0"/>
              <a:t>αποκλεισμός </a:t>
            </a:r>
            <a:r>
              <a:rPr lang="el-GR" b="1" dirty="0" smtClean="0"/>
              <a:t>1</a:t>
            </a:r>
            <a:r>
              <a:rPr lang="el-GR" b="1" baseline="30000" dirty="0" smtClean="0"/>
              <a:t>ου</a:t>
            </a:r>
            <a:r>
              <a:rPr lang="el-GR" b="1" dirty="0" smtClean="0"/>
              <a:t> βαθμού</a:t>
            </a:r>
            <a:r>
              <a:rPr lang="en-US" b="1" dirty="0" smtClean="0"/>
              <a:t> </a:t>
            </a:r>
            <a:r>
              <a:rPr lang="en-US" b="1" dirty="0" smtClean="0"/>
              <a:t>(</a:t>
            </a:r>
            <a:r>
              <a:rPr lang="en-US" b="1" dirty="0"/>
              <a:t>PR = 280 msec</a:t>
            </a:r>
            <a:r>
              <a:rPr lang="en-US" b="1" dirty="0" smtClean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676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www.merckmanuals.com/%7E/media/manual/professional/images/cvs_atrioventricular_block.gif?la=en-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7926172" cy="1488401"/>
          </a:xfrm>
          <a:prstGeom prst="rect">
            <a:avLst/>
          </a:prstGeom>
          <a:noFill/>
        </p:spPr>
      </p:pic>
      <p:pic>
        <p:nvPicPr>
          <p:cNvPr id="3076" name="Picture 4" descr="http://cdn.lifeinthefastlane.com/wp-content/uploads/2011/02/1st-degree-heart-block-on-c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8572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cdn.lifeinthefastlane.com/wp-content/uploads/2011/02/severe-first-degree-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572500" cy="2371726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85720" y="285728"/>
            <a:ext cx="8429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Marked </a:t>
            </a:r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degree </a:t>
            </a:r>
            <a:r>
              <a:rPr lang="en-US" sz="2400" b="1" dirty="0" smtClean="0"/>
              <a:t>heart block </a:t>
            </a:r>
          </a:p>
          <a:p>
            <a:r>
              <a:rPr lang="en-US" b="1" dirty="0" smtClean="0"/>
              <a:t>(PR interval &gt; 300 ms, P waves are buried in the preceding T wave)</a:t>
            </a:r>
            <a:endParaRPr lang="el-GR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71472" y="500042"/>
            <a:ext cx="78581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Second (2</a:t>
            </a:r>
            <a:r>
              <a:rPr lang="en-US" sz="2000" b="1" u="sng" baseline="30000" dirty="0" smtClean="0"/>
              <a:t>nd</a:t>
            </a:r>
            <a:r>
              <a:rPr lang="en-US" sz="2000" b="1" u="sng" dirty="0" smtClean="0"/>
              <a:t>) - Degree </a:t>
            </a:r>
            <a:r>
              <a:rPr lang="en-US" sz="2000" b="1" u="sng" dirty="0" err="1"/>
              <a:t>Atrioventricular</a:t>
            </a:r>
            <a:r>
              <a:rPr lang="en-US" sz="2000" b="1" u="sng" dirty="0"/>
              <a:t> Block</a:t>
            </a:r>
          </a:p>
          <a:p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Blocking </a:t>
            </a:r>
            <a:r>
              <a:rPr lang="en-US" sz="2000" b="1" dirty="0"/>
              <a:t>of some atrial impulses conducted to the ventricle at a </a:t>
            </a:r>
            <a:r>
              <a:rPr lang="en-US" sz="2000" b="1" dirty="0" smtClean="0"/>
              <a:t>time when </a:t>
            </a:r>
            <a:r>
              <a:rPr lang="en-US" sz="2000" b="1" dirty="0"/>
              <a:t>physiologic interference is not involved constitutes </a:t>
            </a:r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degree </a:t>
            </a:r>
            <a:r>
              <a:rPr lang="en-US" sz="2000" b="1" dirty="0" smtClean="0"/>
              <a:t>AV block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The non-conducted P </a:t>
            </a:r>
            <a:r>
              <a:rPr lang="en-US" sz="2000" b="1" dirty="0"/>
              <a:t>wave can be intermittent or frequent, occur at </a:t>
            </a:r>
            <a:r>
              <a:rPr lang="en-US" sz="2000" b="1" dirty="0" smtClean="0"/>
              <a:t>regular or </a:t>
            </a:r>
            <a:r>
              <a:rPr lang="en-US" sz="2000" b="1" dirty="0"/>
              <a:t>irregular intervals, and be preceded by fixed or </a:t>
            </a:r>
            <a:r>
              <a:rPr lang="en-US" sz="2000" b="1" dirty="0" smtClean="0"/>
              <a:t>lengthening PR </a:t>
            </a:r>
            <a:r>
              <a:rPr lang="en-US" sz="2000" b="1" dirty="0"/>
              <a:t>intervals.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A </a:t>
            </a:r>
            <a:r>
              <a:rPr lang="en-US" sz="2000" b="1" dirty="0"/>
              <a:t>distinguishing feature is that conducted P </a:t>
            </a:r>
            <a:r>
              <a:rPr lang="en-US" sz="2000" b="1" dirty="0" smtClean="0"/>
              <a:t>waves relate </a:t>
            </a:r>
            <a:r>
              <a:rPr lang="en-US" sz="2000" b="1" dirty="0"/>
              <a:t>to the QRS complex with recurring PR intervals; that is, </a:t>
            </a:r>
            <a:r>
              <a:rPr lang="en-US" sz="2000" b="1" dirty="0" smtClean="0"/>
              <a:t>the association </a:t>
            </a:r>
            <a:r>
              <a:rPr lang="en-US" sz="2000" b="1" dirty="0"/>
              <a:t>of P with QRS is not random.</a:t>
            </a:r>
            <a:endParaRPr lang="el-GR" sz="2000" b="1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00034" y="1028343"/>
            <a:ext cx="80010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b="1" dirty="0"/>
              <a:t>Electrocardiographically</a:t>
            </a:r>
            <a:r>
              <a:rPr lang="en-US" sz="2000" b="1" dirty="0" smtClean="0"/>
              <a:t>, typical </a:t>
            </a:r>
          </a:p>
          <a:p>
            <a:pPr marL="1371600" lvl="2" indent="-457200"/>
            <a:r>
              <a:rPr lang="en-US" sz="2000" b="1" u="sng" dirty="0" smtClean="0"/>
              <a:t>type </a:t>
            </a:r>
            <a:r>
              <a:rPr lang="en-US" sz="2000" b="1" u="sng" dirty="0"/>
              <a:t>I second-degree AV block</a:t>
            </a:r>
            <a:r>
              <a:rPr lang="en-US" sz="2000" b="1" dirty="0"/>
              <a:t> is characterized by </a:t>
            </a:r>
            <a:r>
              <a:rPr lang="en-US" sz="2000" b="1" dirty="0" smtClean="0"/>
              <a:t>progressive PR prolongation </a:t>
            </a:r>
            <a:r>
              <a:rPr lang="en-US" sz="2000" b="1" dirty="0"/>
              <a:t>culminating in a </a:t>
            </a:r>
            <a:r>
              <a:rPr lang="en-US" sz="2000" b="1" dirty="0" smtClean="0"/>
              <a:t>non-conducted </a:t>
            </a:r>
            <a:r>
              <a:rPr lang="en-US" sz="2000" b="1" dirty="0"/>
              <a:t>P </a:t>
            </a:r>
            <a:r>
              <a:rPr lang="en-US" sz="2000" b="1" dirty="0" smtClean="0"/>
              <a:t>wave, </a:t>
            </a:r>
          </a:p>
          <a:p>
            <a:pPr marL="1371600" lvl="2" indent="-457200"/>
            <a:r>
              <a:rPr lang="en-US" sz="2000" b="1" dirty="0" smtClean="0"/>
              <a:t>		whereas </a:t>
            </a:r>
            <a:r>
              <a:rPr lang="en-US" sz="2000" b="1" dirty="0"/>
              <a:t>in </a:t>
            </a:r>
            <a:endParaRPr lang="en-US" sz="2000" b="1" dirty="0" smtClean="0"/>
          </a:p>
          <a:p>
            <a:pPr marL="1371600" lvl="2" indent="-457200"/>
            <a:r>
              <a:rPr lang="en-US" sz="2000" b="1" u="sng" dirty="0" smtClean="0"/>
              <a:t>type </a:t>
            </a:r>
            <a:r>
              <a:rPr lang="en-US" sz="2000" b="1" u="sng" dirty="0"/>
              <a:t>II second-degree AV block</a:t>
            </a:r>
            <a:r>
              <a:rPr lang="en-US" sz="2000" b="1" dirty="0"/>
              <a:t>, the PR </a:t>
            </a:r>
            <a:r>
              <a:rPr lang="en-US" sz="2000" b="1" dirty="0" smtClean="0"/>
              <a:t>interval remains </a:t>
            </a:r>
            <a:r>
              <a:rPr lang="en-US" sz="2000" b="1" dirty="0"/>
              <a:t>constant before the blocked P </a:t>
            </a:r>
            <a:r>
              <a:rPr lang="en-US" sz="2000" b="1" dirty="0" smtClean="0"/>
              <a:t>wave.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In both </a:t>
            </a:r>
            <a:r>
              <a:rPr lang="en-US" sz="2000" b="1" dirty="0"/>
              <a:t>cases the AV block is intermittent and generally repetitive </a:t>
            </a:r>
            <a:r>
              <a:rPr lang="en-US" sz="2000" b="1" dirty="0" smtClean="0"/>
              <a:t>and can </a:t>
            </a:r>
            <a:r>
              <a:rPr lang="en-US" sz="2000" b="1" dirty="0"/>
              <a:t>block several P waves in a row.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Frequently</a:t>
            </a:r>
            <a:r>
              <a:rPr lang="en-US" sz="2000" b="1" dirty="0"/>
              <a:t>, the eponyms </a:t>
            </a:r>
            <a:r>
              <a:rPr lang="en-US" sz="2000" b="1" u="sng" dirty="0" smtClean="0"/>
              <a:t>Mobitz type </a:t>
            </a:r>
            <a:r>
              <a:rPr lang="en-US" sz="2000" b="1" u="sng" dirty="0"/>
              <a:t>I </a:t>
            </a:r>
            <a:r>
              <a:rPr lang="en-US" sz="2000" b="1" dirty="0"/>
              <a:t>and </a:t>
            </a:r>
            <a:r>
              <a:rPr lang="en-US" sz="2000" b="1" u="sng" dirty="0"/>
              <a:t>Mobitz type II</a:t>
            </a:r>
            <a:r>
              <a:rPr lang="en-US" sz="2000" b="1" dirty="0"/>
              <a:t> are applied to the two types of block</a:t>
            </a:r>
            <a:r>
              <a:rPr lang="en-US" sz="2000" b="1" dirty="0" smtClean="0"/>
              <a:t>, whereas </a:t>
            </a:r>
            <a:r>
              <a:rPr lang="en-US" sz="2000" b="1" u="sng" dirty="0" err="1"/>
              <a:t>Wenckebach</a:t>
            </a:r>
            <a:r>
              <a:rPr lang="en-US" sz="2000" b="1" u="sng" dirty="0"/>
              <a:t> block refers to type I block only</a:t>
            </a:r>
            <a:r>
              <a:rPr lang="en-US" sz="2000" b="1" dirty="0"/>
              <a:t>.</a:t>
            </a:r>
            <a:endParaRPr lang="el-GR" sz="2000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1857356" y="142852"/>
            <a:ext cx="570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Second (2</a:t>
            </a:r>
            <a:r>
              <a:rPr lang="en-US" sz="2400" b="1" u="sng" baseline="30000" dirty="0" smtClean="0"/>
              <a:t>nd</a:t>
            </a:r>
            <a:r>
              <a:rPr lang="en-US" sz="2400" b="1" u="sng" dirty="0" smtClean="0"/>
              <a:t>) - Degree </a:t>
            </a:r>
            <a:r>
              <a:rPr lang="en-US" sz="2400" b="1" u="sng" dirty="0" err="1" smtClean="0"/>
              <a:t>Atrioventricular</a:t>
            </a:r>
            <a:r>
              <a:rPr lang="en-US" sz="2400" b="1" u="sng" dirty="0" smtClean="0"/>
              <a:t> Block</a:t>
            </a:r>
            <a:endParaRPr lang="en-US" sz="2400" b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71472" y="357166"/>
            <a:ext cx="7858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000" b="1" dirty="0"/>
              <a:t>Ο </a:t>
            </a:r>
            <a:r>
              <a:rPr lang="el-GR" sz="2000" b="1" dirty="0" err="1"/>
              <a:t>Mobitz</a:t>
            </a:r>
            <a:r>
              <a:rPr lang="el-GR" sz="2000" b="1" dirty="0"/>
              <a:t> I χαρακτηρίζεται </a:t>
            </a:r>
            <a:r>
              <a:rPr lang="el-GR" sz="2000" b="1" dirty="0" smtClean="0"/>
              <a:t>από</a:t>
            </a:r>
            <a:r>
              <a:rPr lang="en-US" sz="2000" b="1" dirty="0" smtClean="0"/>
              <a:t> </a:t>
            </a:r>
            <a:r>
              <a:rPr lang="el-GR" sz="2000" b="1" dirty="0" smtClean="0"/>
              <a:t>προοδευτική </a:t>
            </a:r>
            <a:r>
              <a:rPr lang="el-GR" sz="2000" b="1" dirty="0"/>
              <a:t>επιμήκυνση του διαστήματος ΡR σε μια </a:t>
            </a:r>
            <a:r>
              <a:rPr lang="el-GR" sz="2000" b="1" dirty="0" smtClean="0"/>
              <a:t>σειρά</a:t>
            </a:r>
            <a:r>
              <a:rPr lang="en-US" sz="2000" b="1" dirty="0" smtClean="0"/>
              <a:t> </a:t>
            </a:r>
            <a:r>
              <a:rPr lang="el-GR" sz="2000" b="1" dirty="0" smtClean="0"/>
              <a:t>κυμάτων </a:t>
            </a:r>
            <a:r>
              <a:rPr lang="el-GR" sz="2000" b="1" dirty="0"/>
              <a:t>Ρ, η οποία καταλήγει στον αποκλεισμό ενός </a:t>
            </a:r>
            <a:r>
              <a:rPr lang="el-GR" sz="2000" b="1" dirty="0" smtClean="0"/>
              <a:t>κύματος </a:t>
            </a:r>
            <a:r>
              <a:rPr lang="el-GR" sz="2000" b="1" dirty="0"/>
              <a:t>Ρ και τη βράχυνση του διαστήματος ΡR στον </a:t>
            </a:r>
            <a:r>
              <a:rPr lang="el-GR" sz="2000" b="1" dirty="0" smtClean="0"/>
              <a:t>πρώτο </a:t>
            </a:r>
            <a:r>
              <a:rPr lang="el-GR" sz="2000" b="1" dirty="0"/>
              <a:t>μετά τον αποκλεισμό κύκλο με αγόμενο Ρ. </a:t>
            </a:r>
            <a:endParaRPr lang="en-US" sz="2000" b="1" dirty="0" smtClean="0"/>
          </a:p>
          <a:p>
            <a:pPr marL="457200" indent="-457200"/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Ο </a:t>
            </a:r>
            <a:r>
              <a:rPr lang="el-GR" sz="2000" b="1" dirty="0" err="1"/>
              <a:t>Mobitz</a:t>
            </a:r>
            <a:r>
              <a:rPr lang="el-GR" sz="2000" b="1" dirty="0"/>
              <a:t> I (ο οποίος </a:t>
            </a:r>
            <a:r>
              <a:rPr lang="el-GR" sz="2000" b="1" dirty="0" smtClean="0"/>
              <a:t>αποτελεί </a:t>
            </a:r>
            <a:r>
              <a:rPr lang="el-GR" sz="2000" b="1" dirty="0"/>
              <a:t>φυσιολογικό εύρημα όταν υπάρχει αύξηση του </a:t>
            </a:r>
            <a:r>
              <a:rPr lang="el-GR" sz="2000" b="1" dirty="0" smtClean="0"/>
              <a:t>τόνου</a:t>
            </a:r>
            <a:r>
              <a:rPr lang="en-US" sz="2000" b="1" dirty="0" smtClean="0"/>
              <a:t> </a:t>
            </a:r>
            <a:r>
              <a:rPr lang="el-GR" sz="2000" b="1" dirty="0" smtClean="0"/>
              <a:t>του </a:t>
            </a:r>
            <a:r>
              <a:rPr lang="el-GR" sz="2000" b="1" dirty="0"/>
              <a:t>παρασυμπαθητικού και παρατηρείται στους αθλητές</a:t>
            </a:r>
            <a:r>
              <a:rPr lang="el-GR" sz="2000" b="1" dirty="0" smtClean="0"/>
              <a:t>)</a:t>
            </a:r>
            <a:r>
              <a:rPr lang="en-US" sz="2000" b="1" dirty="0" smtClean="0"/>
              <a:t> </a:t>
            </a:r>
            <a:r>
              <a:rPr lang="el-GR" sz="2000" b="1" dirty="0" smtClean="0"/>
              <a:t>εντοπίζεται </a:t>
            </a:r>
            <a:r>
              <a:rPr lang="el-GR" sz="2000" b="1" dirty="0"/>
              <a:t>συνήθως στον κολποκοιλιακό κόμβο και </a:t>
            </a:r>
            <a:r>
              <a:rPr lang="el-GR" sz="2000" b="1" dirty="0" smtClean="0"/>
              <a:t>λιγότερο </a:t>
            </a:r>
            <a:r>
              <a:rPr lang="el-GR" sz="2000" b="1" dirty="0"/>
              <a:t>συχνά κάτω από αυτόν στο δεμάτιο του </a:t>
            </a:r>
            <a:r>
              <a:rPr lang="el-GR" sz="2000" b="1" dirty="0" err="1"/>
              <a:t>His</a:t>
            </a:r>
            <a:r>
              <a:rPr lang="el-GR" sz="2000" b="1" dirty="0"/>
              <a:t> ή τα </a:t>
            </a:r>
            <a:r>
              <a:rPr lang="el-GR" sz="2000" b="1" dirty="0" smtClean="0"/>
              <a:t>σκέλη </a:t>
            </a:r>
            <a:r>
              <a:rPr lang="el-GR" sz="2000" b="1" dirty="0"/>
              <a:t>αυτού. </a:t>
            </a: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000" b="1" dirty="0" smtClean="0"/>
              <a:t>Ο </a:t>
            </a:r>
            <a:r>
              <a:rPr lang="el-GR" sz="2000" b="1" dirty="0"/>
              <a:t>αποκλεισμός </a:t>
            </a:r>
            <a:r>
              <a:rPr lang="el-GR" sz="2000" b="1" dirty="0" err="1"/>
              <a:t>Mobitz</a:t>
            </a:r>
            <a:r>
              <a:rPr lang="el-GR" sz="2000" b="1" dirty="0"/>
              <a:t> I κατά την άσκηση </a:t>
            </a:r>
            <a:r>
              <a:rPr lang="el-GR" sz="2000" b="1" dirty="0" smtClean="0"/>
              <a:t>είναι</a:t>
            </a:r>
            <a:r>
              <a:rPr lang="en-US" sz="2000" b="1" dirty="0" smtClean="0"/>
              <a:t> </a:t>
            </a:r>
            <a:r>
              <a:rPr lang="el-GR" sz="2000" b="1" dirty="0" smtClean="0"/>
              <a:t>πάντοτε </a:t>
            </a:r>
            <a:r>
              <a:rPr lang="el-GR" sz="2000" b="1" dirty="0"/>
              <a:t>παθολογικός και σχετίζεται είτε με νόσο του </a:t>
            </a:r>
            <a:r>
              <a:rPr lang="el-GR" sz="2000" b="1" dirty="0" smtClean="0"/>
              <a:t>κολποκοιλιακού </a:t>
            </a:r>
            <a:r>
              <a:rPr lang="el-GR" sz="2000" b="1" dirty="0"/>
              <a:t>κόμβου είτε με παθήσεις κάτω από το </a:t>
            </a:r>
            <a:r>
              <a:rPr lang="el-GR" sz="2000" b="1" dirty="0" smtClean="0"/>
              <a:t>δεμάτιο </a:t>
            </a:r>
            <a:r>
              <a:rPr lang="el-GR" sz="2000" b="1" dirty="0"/>
              <a:t>του </a:t>
            </a:r>
            <a:r>
              <a:rPr lang="en-US" sz="2000" b="1" dirty="0"/>
              <a:t>His.</a:t>
            </a:r>
            <a:endParaRPr lang="el-GR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2352</Words>
  <Application>Microsoft Office PowerPoint</Application>
  <PresentationFormat>Προβολή στην οθόνη (4:3)</PresentationFormat>
  <Paragraphs>195</Paragraphs>
  <Slides>39</Slides>
  <Notes>4</Notes>
  <HiddenSlides>5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MICRO</dc:creator>
  <cp:lastModifiedBy>MICRO</cp:lastModifiedBy>
  <cp:revision>28</cp:revision>
  <dcterms:created xsi:type="dcterms:W3CDTF">2016-03-12T15:25:02Z</dcterms:created>
  <dcterms:modified xsi:type="dcterms:W3CDTF">2018-03-08T17:10:28Z</dcterms:modified>
</cp:coreProperties>
</file>