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9" r:id="rId3"/>
    <p:sldId id="258" r:id="rId4"/>
    <p:sldId id="260" r:id="rId5"/>
    <p:sldId id="262" r:id="rId6"/>
    <p:sldId id="263" r:id="rId7"/>
    <p:sldId id="264" r:id="rId8"/>
    <p:sldId id="265" r:id="rId9"/>
    <p:sldId id="266" r:id="rId10"/>
    <p:sldId id="267"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51" autoAdjust="0"/>
    <p:restoredTop sz="94660"/>
  </p:normalViewPr>
  <p:slideViewPr>
    <p:cSldViewPr>
      <p:cViewPr varScale="1">
        <p:scale>
          <a:sx n="88" d="100"/>
          <a:sy n="88" d="100"/>
        </p:scale>
        <p:origin x="-1068"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D71A578D-95EC-40C2-81EF-3366E87FCE3D}" type="datetimeFigureOut">
              <a:rPr lang="el-GR"/>
              <a:pPr>
                <a:defRPr/>
              </a:pPr>
              <a:t>27/5/2013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noProof="0" smtClean="0"/>
              <a:t>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E4F10FC6-7518-4A7D-96C2-216A141CB20B}"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Rot="1" noChangeAspect="1" noTextEdit="1"/>
          </p:cNvSpPr>
          <p:nvPr>
            <p:ph type="sldImg"/>
          </p:nvPr>
        </p:nvSpPr>
        <p:spPr bwMode="auto">
          <a:noFill/>
          <a:ln>
            <a:solidFill>
              <a:srgbClr val="000000"/>
            </a:solidFill>
            <a:miter lim="800000"/>
            <a:headEnd/>
            <a:tailEnd/>
          </a:ln>
        </p:spPr>
      </p:sp>
      <p:sp>
        <p:nvSpPr>
          <p:cNvPr id="33794" name="Rectangle 3"/>
          <p:cNvSpPr>
            <a:spLocks noGrp="1"/>
          </p:cNvSpPr>
          <p:nvPr>
            <p:ph type="body" idx="1"/>
          </p:nvPr>
        </p:nvSpPr>
        <p:spPr bwMode="auto">
          <a:noFill/>
        </p:spPr>
        <p:txBody>
          <a:bodyPr wrap="square" numCol="1" anchor="t" anchorCtr="0" compatLnSpc="1">
            <a:prstTxWarp prst="textNoShape">
              <a:avLst/>
            </a:prstTxWarp>
          </a:bodyPr>
          <a:lstStyle/>
          <a:p>
            <a:r>
              <a:rPr lang="el-GR" smtClean="0"/>
              <a:t>Φυσικά φαινόμενα στέρησης πάντα υπήρχαν, όπως και η άνιση κατανομή ευκαιριών που συνοδεύεται από αρνητικές επιπτώσεις στη διατροφή και την υγεία. </a:t>
            </a:r>
          </a:p>
          <a:p>
            <a:r>
              <a:rPr lang="el-GR" smtClean="0"/>
              <a:t>Οι κοινωνίες πάντα αναγνώριζαν τα προβλήματα της ένδειας και της κοινωνικής απομόνωσης και τα διαχωρίζανε από την ιδιοσυγκρασιακή παροδική φτώχεια.</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EE5AD76C-417D-458F-B8A9-6A7241C53B91}" type="datetimeFigureOut">
              <a:rPr lang="el-GR"/>
              <a:pPr>
                <a:defRPr/>
              </a:pPr>
              <a:t>27/5/2013</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8F28672D-A180-4F61-9EA0-0DC3E8C0D748}"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07E87976-6A5B-42DE-9893-5F9F5DACC012}" type="datetimeFigureOut">
              <a:rPr lang="el-GR"/>
              <a:pPr>
                <a:defRPr/>
              </a:pPr>
              <a:t>27/5/2013</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CD0EC61E-8E0E-46DD-9A7D-206C3B42FC8F}"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A033BBAD-41F8-4A19-BD79-62695F1C2FA7}" type="datetimeFigureOut">
              <a:rPr lang="el-GR"/>
              <a:pPr>
                <a:defRPr/>
              </a:pPr>
              <a:t>27/5/2013</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119AB1AC-3F01-4BB8-9BA5-2DB9E2F94BCC}"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2DAB667D-EF17-4EBC-AC7C-5FF35F863B2C}" type="datetimeFigureOut">
              <a:rPr lang="el-GR"/>
              <a:pPr>
                <a:defRPr/>
              </a:pPr>
              <a:t>27/5/2013</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F44FF3BF-6AFD-4E6C-9824-4BBADB48F3D0}"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pPr>
              <a:defRPr/>
            </a:pPr>
            <a:fld id="{1E91B82C-BA4E-4DD4-BF1D-DEDC2A81B902}" type="datetimeFigureOut">
              <a:rPr lang="el-GR"/>
              <a:pPr>
                <a:defRPr/>
              </a:pPr>
              <a:t>27/5/2013</a:t>
            </a:fld>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20073C5E-A272-46D1-BF23-645844837465}"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3"/>
          <p:cNvSpPr>
            <a:spLocks noGrp="1"/>
          </p:cNvSpPr>
          <p:nvPr>
            <p:ph type="dt" sz="half" idx="10"/>
          </p:nvPr>
        </p:nvSpPr>
        <p:spPr/>
        <p:txBody>
          <a:bodyPr/>
          <a:lstStyle>
            <a:lvl1pPr>
              <a:defRPr/>
            </a:lvl1pPr>
          </a:lstStyle>
          <a:p>
            <a:pPr>
              <a:defRPr/>
            </a:pPr>
            <a:fld id="{FCBF18D9-973A-4EAF-8FFB-CF3C31AE58A4}" type="datetimeFigureOut">
              <a:rPr lang="el-GR"/>
              <a:pPr>
                <a:defRPr/>
              </a:pPr>
              <a:t>27/5/2013</a:t>
            </a:fld>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FEC4C208-E721-46CA-A08D-7A9D156E1178}"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3"/>
          <p:cNvSpPr>
            <a:spLocks noGrp="1"/>
          </p:cNvSpPr>
          <p:nvPr>
            <p:ph type="dt" sz="half" idx="10"/>
          </p:nvPr>
        </p:nvSpPr>
        <p:spPr/>
        <p:txBody>
          <a:bodyPr/>
          <a:lstStyle>
            <a:lvl1pPr>
              <a:defRPr/>
            </a:lvl1pPr>
          </a:lstStyle>
          <a:p>
            <a:pPr>
              <a:defRPr/>
            </a:pPr>
            <a:fld id="{114805BA-C0A4-4F3B-9071-166DAFC9C1EF}" type="datetimeFigureOut">
              <a:rPr lang="el-GR"/>
              <a:pPr>
                <a:defRPr/>
              </a:pPr>
              <a:t>27/5/2013</a:t>
            </a:fld>
            <a:endParaRPr lang="el-GR"/>
          </a:p>
        </p:txBody>
      </p:sp>
      <p:sp>
        <p:nvSpPr>
          <p:cNvPr id="8" name="Θέση υποσέλιδου 4"/>
          <p:cNvSpPr>
            <a:spLocks noGrp="1"/>
          </p:cNvSpPr>
          <p:nvPr>
            <p:ph type="ftr" sz="quarter" idx="11"/>
          </p:nvPr>
        </p:nvSpPr>
        <p:spPr/>
        <p:txBody>
          <a:bodyPr/>
          <a:lstStyle>
            <a:lvl1pPr>
              <a:defRPr/>
            </a:lvl1pPr>
          </a:lstStyle>
          <a:p>
            <a:pPr>
              <a:defRPr/>
            </a:pPr>
            <a:endParaRPr lang="el-GR"/>
          </a:p>
        </p:txBody>
      </p:sp>
      <p:sp>
        <p:nvSpPr>
          <p:cNvPr id="9" name="Θέση αριθμού διαφάνειας 5"/>
          <p:cNvSpPr>
            <a:spLocks noGrp="1"/>
          </p:cNvSpPr>
          <p:nvPr>
            <p:ph type="sldNum" sz="quarter" idx="12"/>
          </p:nvPr>
        </p:nvSpPr>
        <p:spPr/>
        <p:txBody>
          <a:bodyPr/>
          <a:lstStyle>
            <a:lvl1pPr>
              <a:defRPr/>
            </a:lvl1pPr>
          </a:lstStyle>
          <a:p>
            <a:pPr>
              <a:defRPr/>
            </a:pPr>
            <a:fld id="{A135F4D0-57C2-4DCD-80B2-D37BC376651F}"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3"/>
          <p:cNvSpPr>
            <a:spLocks noGrp="1"/>
          </p:cNvSpPr>
          <p:nvPr>
            <p:ph type="dt" sz="half" idx="10"/>
          </p:nvPr>
        </p:nvSpPr>
        <p:spPr/>
        <p:txBody>
          <a:bodyPr/>
          <a:lstStyle>
            <a:lvl1pPr>
              <a:defRPr/>
            </a:lvl1pPr>
          </a:lstStyle>
          <a:p>
            <a:pPr>
              <a:defRPr/>
            </a:pPr>
            <a:fld id="{D993BB5A-747B-406F-BBBD-E0CD54790F41}" type="datetimeFigureOut">
              <a:rPr lang="el-GR"/>
              <a:pPr>
                <a:defRPr/>
              </a:pPr>
              <a:t>27/5/2013</a:t>
            </a:fld>
            <a:endParaRPr lang="el-GR"/>
          </a:p>
        </p:txBody>
      </p:sp>
      <p:sp>
        <p:nvSpPr>
          <p:cNvPr id="4" name="Θέση υποσέλιδου 4"/>
          <p:cNvSpPr>
            <a:spLocks noGrp="1"/>
          </p:cNvSpPr>
          <p:nvPr>
            <p:ph type="ftr" sz="quarter" idx="11"/>
          </p:nvPr>
        </p:nvSpPr>
        <p:spPr/>
        <p:txBody>
          <a:bodyPr/>
          <a:lstStyle>
            <a:lvl1pPr>
              <a:defRPr/>
            </a:lvl1pPr>
          </a:lstStyle>
          <a:p>
            <a:pPr>
              <a:defRPr/>
            </a:pPr>
            <a:endParaRPr lang="el-GR"/>
          </a:p>
        </p:txBody>
      </p:sp>
      <p:sp>
        <p:nvSpPr>
          <p:cNvPr id="5" name="Θέση αριθμού διαφάνειας 5"/>
          <p:cNvSpPr>
            <a:spLocks noGrp="1"/>
          </p:cNvSpPr>
          <p:nvPr>
            <p:ph type="sldNum" sz="quarter" idx="12"/>
          </p:nvPr>
        </p:nvSpPr>
        <p:spPr/>
        <p:txBody>
          <a:bodyPr/>
          <a:lstStyle>
            <a:lvl1pPr>
              <a:defRPr/>
            </a:lvl1pPr>
          </a:lstStyle>
          <a:p>
            <a:pPr>
              <a:defRPr/>
            </a:pPr>
            <a:fld id="{190E53F5-30C9-44ED-AE99-730B1910E5C2}"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3"/>
          <p:cNvSpPr>
            <a:spLocks noGrp="1"/>
          </p:cNvSpPr>
          <p:nvPr>
            <p:ph type="dt" sz="half" idx="10"/>
          </p:nvPr>
        </p:nvSpPr>
        <p:spPr/>
        <p:txBody>
          <a:bodyPr/>
          <a:lstStyle>
            <a:lvl1pPr>
              <a:defRPr/>
            </a:lvl1pPr>
          </a:lstStyle>
          <a:p>
            <a:pPr>
              <a:defRPr/>
            </a:pPr>
            <a:fld id="{B72FACA2-0F56-4B7A-BACC-E06DA35EA4F6}" type="datetimeFigureOut">
              <a:rPr lang="el-GR"/>
              <a:pPr>
                <a:defRPr/>
              </a:pPr>
              <a:t>27/5/2013</a:t>
            </a:fld>
            <a:endParaRPr lang="el-GR"/>
          </a:p>
        </p:txBody>
      </p:sp>
      <p:sp>
        <p:nvSpPr>
          <p:cNvPr id="3" name="Θέση υποσέλιδου 4"/>
          <p:cNvSpPr>
            <a:spLocks noGrp="1"/>
          </p:cNvSpPr>
          <p:nvPr>
            <p:ph type="ftr" sz="quarter" idx="11"/>
          </p:nvPr>
        </p:nvSpPr>
        <p:spPr/>
        <p:txBody>
          <a:bodyPr/>
          <a:lstStyle>
            <a:lvl1pPr>
              <a:defRPr/>
            </a:lvl1pPr>
          </a:lstStyle>
          <a:p>
            <a:pPr>
              <a:defRPr/>
            </a:pPr>
            <a:endParaRPr lang="el-GR"/>
          </a:p>
        </p:txBody>
      </p:sp>
      <p:sp>
        <p:nvSpPr>
          <p:cNvPr id="4" name="Θέση αριθμού διαφάνειας 5"/>
          <p:cNvSpPr>
            <a:spLocks noGrp="1"/>
          </p:cNvSpPr>
          <p:nvPr>
            <p:ph type="sldNum" sz="quarter" idx="12"/>
          </p:nvPr>
        </p:nvSpPr>
        <p:spPr/>
        <p:txBody>
          <a:bodyPr/>
          <a:lstStyle>
            <a:lvl1pPr>
              <a:defRPr/>
            </a:lvl1pPr>
          </a:lstStyle>
          <a:p>
            <a:pPr>
              <a:defRPr/>
            </a:pPr>
            <a:fld id="{63B11E53-88A6-4F65-98AD-5DFC10FB20B9}"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22E4E6FF-E61F-41EC-9EFF-514C0F8EBE15}" type="datetimeFigureOut">
              <a:rPr lang="el-GR"/>
              <a:pPr>
                <a:defRPr/>
              </a:pPr>
              <a:t>27/5/2013</a:t>
            </a:fld>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B0306FE9-EA48-4444-BABF-FB219EE24D6B}"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4A728448-CA04-4A11-9ECA-6D680B0B80E1}" type="datetimeFigureOut">
              <a:rPr lang="el-GR"/>
              <a:pPr>
                <a:defRPr/>
              </a:pPr>
              <a:t>27/5/2013</a:t>
            </a:fld>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DA18C9E8-3C44-4D89-8B96-D966A98B78A2}"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Στυλ κύριου τίτλου</a:t>
            </a:r>
          </a:p>
        </p:txBody>
      </p:sp>
      <p:sp>
        <p:nvSpPr>
          <p:cNvPr id="1027" name="Θέση κειμένου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9949A0E3-F60D-4841-9251-98470933FD77}" type="datetimeFigureOut">
              <a:rPr lang="el-GR"/>
              <a:pPr>
                <a:defRPr/>
              </a:pPr>
              <a:t>27/5/2013</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8062582C-672B-4712-94EB-A2F6F83410EE}"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pPr eaLnBrk="1" hangingPunct="1"/>
            <a:r>
              <a:rPr lang="el-GR" sz="4000" smtClean="0"/>
              <a:t>Εννοιολογήσεις της φτώχειας, 19</a:t>
            </a:r>
            <a:r>
              <a:rPr lang="el-GR" sz="4000" baseline="30000" smtClean="0"/>
              <a:t>ος</a:t>
            </a:r>
            <a:r>
              <a:rPr lang="el-GR" sz="4000" smtClean="0"/>
              <a:t>-20</a:t>
            </a:r>
            <a:r>
              <a:rPr lang="el-GR" sz="4000" baseline="30000" smtClean="0"/>
              <a:t>ος</a:t>
            </a:r>
            <a:r>
              <a:rPr lang="el-GR" sz="4000" smtClean="0"/>
              <a:t> αι.: από την ανεργία στην υπανάπτυξη</a:t>
            </a:r>
          </a:p>
        </p:txBody>
      </p:sp>
      <p:sp>
        <p:nvSpPr>
          <p:cNvPr id="3" name="Υπότιτλος 2"/>
          <p:cNvSpPr>
            <a:spLocks noGrp="1"/>
          </p:cNvSpPr>
          <p:nvPr>
            <p:ph type="subTitle" idx="1"/>
          </p:nvPr>
        </p:nvSpPr>
        <p:spPr/>
        <p:txBody>
          <a:bodyPr rtlCol="0">
            <a:normAutofit/>
          </a:bodyPr>
          <a:lstStyle/>
          <a:p>
            <a:pPr eaLnBrk="1" fontAlgn="auto" hangingPunct="1">
              <a:spcAft>
                <a:spcPts val="0"/>
              </a:spcAft>
              <a:buFont typeface="Arial" pitchFamily="34" charset="0"/>
              <a:buNone/>
              <a:defRPr/>
            </a:pPr>
            <a:r>
              <a:rPr lang="el-GR" dirty="0" smtClean="0"/>
              <a:t>Χριστίνα </a:t>
            </a:r>
            <a:r>
              <a:rPr lang="el-GR" dirty="0" err="1" smtClean="0"/>
              <a:t>Αγριαντώνη</a:t>
            </a:r>
            <a:endParaRPr lang="el-GR" dirty="0" smtClean="0"/>
          </a:p>
          <a:p>
            <a:pPr eaLnBrk="1" fontAlgn="auto" hangingPunct="1">
              <a:spcAft>
                <a:spcPts val="0"/>
              </a:spcAft>
              <a:buFont typeface="Arial" pitchFamily="34" charset="0"/>
              <a:buNone/>
              <a:defRPr/>
            </a:pPr>
            <a:r>
              <a:rPr lang="el-GR" dirty="0" smtClean="0"/>
              <a:t>Ελευθερία </a:t>
            </a:r>
            <a:r>
              <a:rPr lang="el-GR" dirty="0" err="1" smtClean="0"/>
              <a:t>Δέλτσου</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Τίτλος 1"/>
          <p:cNvSpPr>
            <a:spLocks noGrp="1"/>
          </p:cNvSpPr>
          <p:nvPr>
            <p:ph type="title"/>
          </p:nvPr>
        </p:nvSpPr>
        <p:spPr>
          <a:xfrm>
            <a:off x="457200" y="274638"/>
            <a:ext cx="8229600" cy="201612"/>
          </a:xfrm>
        </p:spPr>
        <p:txBody>
          <a:bodyPr/>
          <a:lstStyle/>
          <a:p>
            <a:pPr eaLnBrk="1" hangingPunct="1"/>
            <a:r>
              <a:rPr lang="el-GR" sz="2800" smtClean="0"/>
              <a:t>1945 - 1955</a:t>
            </a:r>
          </a:p>
        </p:txBody>
      </p:sp>
      <p:sp>
        <p:nvSpPr>
          <p:cNvPr id="23554" name="Θέση περιεχομένου 2"/>
          <p:cNvSpPr>
            <a:spLocks noGrp="1"/>
          </p:cNvSpPr>
          <p:nvPr>
            <p:ph idx="1"/>
          </p:nvPr>
        </p:nvSpPr>
        <p:spPr>
          <a:xfrm>
            <a:off x="457200" y="549275"/>
            <a:ext cx="8229600" cy="5576888"/>
          </a:xfrm>
        </p:spPr>
        <p:txBody>
          <a:bodyPr/>
          <a:lstStyle/>
          <a:p>
            <a:pPr eaLnBrk="1" hangingPunct="1"/>
            <a:r>
              <a:rPr lang="el-GR" sz="2000" smtClean="0"/>
              <a:t>Στις χώρες της Λατινικής Αμερικής ένας ήδη υπάρχων αστικός εθνικισμός και μια κομμουνιστική αριστερά  (ήδη από την μεσο-πολεμική περίοδο της Μεγάλης Ύφεσης) </a:t>
            </a:r>
          </a:p>
          <a:p>
            <a:pPr eaLnBrk="1" hangingPunct="1"/>
            <a:r>
              <a:rPr lang="el-GR" sz="2000" smtClean="0"/>
              <a:t>Τα αντι-αποικιακά απελευθερωτικά κινήματα στην Ασία και την Αφρική</a:t>
            </a:r>
          </a:p>
          <a:p>
            <a:pPr eaLnBrk="1" hangingPunct="1"/>
            <a:r>
              <a:rPr lang="el-GR" sz="2000" smtClean="0"/>
              <a:t>Ο ψυχρός πόλεμος και η μετατόπιση της διαμάχης μεταξύ Δύσης και Ανατολής στον Τρίτο Κόσμο</a:t>
            </a:r>
          </a:p>
          <a:p>
            <a:pPr eaLnBrk="1" hangingPunct="1"/>
            <a:r>
              <a:rPr lang="el-GR" sz="2000" smtClean="0"/>
              <a:t>Η αναζήτηση νέων αγορών</a:t>
            </a:r>
          </a:p>
          <a:p>
            <a:pPr eaLnBrk="1" hangingPunct="1"/>
            <a:r>
              <a:rPr lang="el-GR" sz="2000" smtClean="0"/>
              <a:t>Ο φόβος του κομμουνισμού </a:t>
            </a:r>
          </a:p>
          <a:p>
            <a:pPr eaLnBrk="1" hangingPunct="1"/>
            <a:r>
              <a:rPr lang="el-GR" sz="2000" smtClean="0"/>
              <a:t>Ο υπερπληθυσμός</a:t>
            </a:r>
          </a:p>
          <a:p>
            <a:pPr eaLnBrk="1" hangingPunct="1"/>
            <a:r>
              <a:rPr lang="el-GR" sz="2000" smtClean="0"/>
              <a:t>Η πίστη στην επιστήμη και την τεχνολογία</a:t>
            </a:r>
          </a:p>
          <a:p>
            <a:pPr eaLnBrk="1" hangingPunct="1"/>
            <a:r>
              <a:rPr lang="el-GR" sz="2000" smtClean="0"/>
              <a:t>Η σύγκρουση μεταξύ ΗΠΑ και ΕΣΣΔ πρόσφερε νομιμοποίηση στον εκσυγχρονισμό και την ανάπτυξη </a:t>
            </a:r>
            <a:r>
              <a:rPr lang="el-GR" sz="2000" smtClean="0">
                <a:sym typeface="Wingdings" pitchFamily="2" charset="2"/>
              </a:rPr>
              <a:t>=&gt; ο Τρίτος Κόσμος, κεντρικό ρόλο στην αντιπαράθεση των υπερδυνάμεων.</a:t>
            </a:r>
            <a:endParaRPr lang="el-GR" sz="200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Τίτλος 1"/>
          <p:cNvSpPr>
            <a:spLocks noGrp="1"/>
          </p:cNvSpPr>
          <p:nvPr>
            <p:ph type="title"/>
          </p:nvPr>
        </p:nvSpPr>
        <p:spPr/>
        <p:txBody>
          <a:bodyPr/>
          <a:lstStyle/>
          <a:p>
            <a:pPr eaLnBrk="1" hangingPunct="1"/>
            <a:r>
              <a:rPr lang="el-GR" sz="2400" smtClean="0"/>
              <a:t>Οι φτωχές και αμόρφωτες μάζες</a:t>
            </a:r>
            <a:br>
              <a:rPr lang="el-GR" sz="2400" smtClean="0"/>
            </a:br>
            <a:r>
              <a:rPr lang="el-GR" sz="2400" smtClean="0"/>
              <a:t>Οι υποσχέσεις της επιστήμης και της τεχνολογίας</a:t>
            </a:r>
          </a:p>
        </p:txBody>
      </p:sp>
      <p:sp>
        <p:nvSpPr>
          <p:cNvPr id="24578" name="Θέση περιεχομένου 2"/>
          <p:cNvSpPr>
            <a:spLocks noGrp="1"/>
          </p:cNvSpPr>
          <p:nvPr>
            <p:ph idx="1"/>
          </p:nvPr>
        </p:nvSpPr>
        <p:spPr>
          <a:xfrm>
            <a:off x="457200" y="1268413"/>
            <a:ext cx="8229600" cy="4857750"/>
          </a:xfrm>
        </p:spPr>
        <p:txBody>
          <a:bodyPr/>
          <a:lstStyle/>
          <a:p>
            <a:pPr eaLnBrk="1" hangingPunct="1">
              <a:lnSpc>
                <a:spcPct val="80000"/>
              </a:lnSpc>
            </a:pPr>
            <a:r>
              <a:rPr lang="el-GR" sz="2000" smtClean="0"/>
              <a:t>Οι προσδοκίες της Δύσης </a:t>
            </a:r>
            <a:r>
              <a:rPr lang="el-GR" sz="2000" smtClean="0">
                <a:sym typeface="Wingdings" pitchFamily="2" charset="2"/>
              </a:rPr>
              <a:t> </a:t>
            </a:r>
            <a:r>
              <a:rPr lang="el-GR" sz="2000" smtClean="0"/>
              <a:t>με τους αυξανόμενους ρυθμούς ανάπτυξης θα μειωνότανε οι ρυθμοί αύξησης του πληθυσμού (η εμπειρία της Δύσης).</a:t>
            </a:r>
          </a:p>
          <a:p>
            <a:pPr eaLnBrk="1" hangingPunct="1">
              <a:lnSpc>
                <a:spcPct val="80000"/>
              </a:lnSpc>
            </a:pPr>
            <a:r>
              <a:rPr lang="el-GR" sz="2000" smtClean="0"/>
              <a:t>Οι επιστημονικές προσεγγίσεις σε ζητήματα δημογραφίας διαμορφώνουν νέα πεδία για την ανάπτυξη του Τρίτου Κόσμου και παραγωγή ακαδημαϊκής γνώσης για τον Τρίτο Κόσμο ως προς την πολιτική και οικονομία.</a:t>
            </a:r>
          </a:p>
          <a:p>
            <a:pPr eaLnBrk="1" hangingPunct="1">
              <a:lnSpc>
                <a:spcPct val="80000"/>
              </a:lnSpc>
            </a:pPr>
            <a:r>
              <a:rPr lang="el-GR" sz="2000" smtClean="0"/>
              <a:t>Το </a:t>
            </a:r>
            <a:r>
              <a:rPr lang="en-US" sz="2000" smtClean="0"/>
              <a:t>Point Four Program </a:t>
            </a:r>
            <a:r>
              <a:rPr lang="el-GR" sz="2000" smtClean="0"/>
              <a:t>του Προέδρου </a:t>
            </a:r>
            <a:r>
              <a:rPr lang="en-US" sz="2000" smtClean="0"/>
              <a:t>Truman</a:t>
            </a:r>
            <a:r>
              <a:rPr lang="el-GR" sz="2000" smtClean="0"/>
              <a:t>: εισαγωγή στις φτωχές χώρες (Λατινική Αμερική, Ασία και Αφρική) σύγχρονης τεχνολογίας (περισσότερο) και κεφαλαίου (λιγότερο, πιο φτηνό).</a:t>
            </a:r>
          </a:p>
          <a:p>
            <a:pPr eaLnBrk="1" hangingPunct="1">
              <a:lnSpc>
                <a:spcPct val="80000"/>
              </a:lnSpc>
            </a:pPr>
            <a:r>
              <a:rPr lang="el-GR" sz="2000" smtClean="0"/>
              <a:t>Η τεχνολογία ως παράγοντας που δημιουργεί ένα αξιακό σύστημα καινοτομίας, απόδοσης και αποτελέσματος =&gt; η μεταφορά της τεχνολογίας σημαντικό συστατικό στοιχείο των αναπτυξιακών προγραμμάτων.</a:t>
            </a:r>
          </a:p>
          <a:p>
            <a:pPr eaLnBrk="1" hangingPunct="1">
              <a:lnSpc>
                <a:spcPct val="80000"/>
              </a:lnSpc>
            </a:pPr>
            <a:r>
              <a:rPr lang="el-GR" sz="2000" smtClean="0"/>
              <a:t>Η οικονομική ανάπτυξη για τις φτωχές χώρες ήταν η αντιγραφή των συνθηκών που χαρακτηρίζανε τις πλούσιες καπιταλιστικές: εκβιομηχάνιση, αστικοποίηση, αγροτικός εκσυγχρονισμός, υποδομές, παροχή κοινωνικών υπηρεσιών, καταπολέμηση του αναλφαβητισμού.</a:t>
            </a:r>
          </a:p>
          <a:p>
            <a:pPr eaLnBrk="1" hangingPunct="1">
              <a:lnSpc>
                <a:spcPct val="80000"/>
              </a:lnSpc>
            </a:pPr>
            <a:endParaRPr lang="el-GR" sz="2000" smtClean="0"/>
          </a:p>
          <a:p>
            <a:pPr eaLnBrk="1" hangingPunct="1">
              <a:lnSpc>
                <a:spcPct val="80000"/>
              </a:lnSpc>
            </a:pPr>
            <a:endParaRPr lang="el-GR" sz="20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4213" y="260350"/>
            <a:ext cx="8229600" cy="144463"/>
          </a:xfrm>
        </p:spPr>
        <p:txBody>
          <a:bodyPr rtlCol="0">
            <a:normAutofit fontScale="90000"/>
          </a:bodyPr>
          <a:lstStyle/>
          <a:p>
            <a:pPr eaLnBrk="1" fontAlgn="auto" hangingPunct="1">
              <a:spcAft>
                <a:spcPts val="0"/>
              </a:spcAft>
              <a:defRPr/>
            </a:pPr>
            <a:endParaRPr lang="el-GR"/>
          </a:p>
        </p:txBody>
      </p:sp>
      <p:sp>
        <p:nvSpPr>
          <p:cNvPr id="25602" name="Θέση περιεχομένου 2"/>
          <p:cNvSpPr>
            <a:spLocks noGrp="1"/>
          </p:cNvSpPr>
          <p:nvPr>
            <p:ph idx="1"/>
          </p:nvPr>
        </p:nvSpPr>
        <p:spPr>
          <a:xfrm>
            <a:off x="457200" y="549275"/>
            <a:ext cx="8229600" cy="5576888"/>
          </a:xfrm>
        </p:spPr>
        <p:txBody>
          <a:bodyPr/>
          <a:lstStyle/>
          <a:p>
            <a:pPr eaLnBrk="1" hangingPunct="1"/>
            <a:r>
              <a:rPr lang="el-GR" sz="2000" smtClean="0"/>
              <a:t>Παρά τις αντικρουόμενες απόψεις για την κρατική ή μη παρεμβατικότητα, στις υπανάπτυκτες χώρες διέβλεπαν την ανάγκη για κεντρικό σχεδιασμό και παρέμβαση =&gt; εθνικοί και διεθνείς αναπτυξιακοί οργανισμοί.</a:t>
            </a:r>
          </a:p>
          <a:p>
            <a:pPr eaLnBrk="1" hangingPunct="1"/>
            <a:endParaRPr lang="el-GR" sz="20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Τίτλος 1"/>
          <p:cNvSpPr>
            <a:spLocks noGrp="1"/>
          </p:cNvSpPr>
          <p:nvPr>
            <p:ph type="title"/>
          </p:nvPr>
        </p:nvSpPr>
        <p:spPr>
          <a:xfrm>
            <a:off x="457200" y="274638"/>
            <a:ext cx="8229600" cy="561975"/>
          </a:xfrm>
        </p:spPr>
        <p:txBody>
          <a:bodyPr/>
          <a:lstStyle/>
          <a:p>
            <a:pPr eaLnBrk="1" hangingPunct="1"/>
            <a:r>
              <a:rPr lang="el-GR" sz="2400" smtClean="0"/>
              <a:t>Ο λόγος περί ανάπτυξης και ο χώρος της ανάπτυξης</a:t>
            </a:r>
          </a:p>
        </p:txBody>
      </p:sp>
      <p:sp>
        <p:nvSpPr>
          <p:cNvPr id="3" name="Θέση περιεχομένου 2"/>
          <p:cNvSpPr>
            <a:spLocks noGrp="1"/>
          </p:cNvSpPr>
          <p:nvPr>
            <p:ph idx="1"/>
          </p:nvPr>
        </p:nvSpPr>
        <p:spPr>
          <a:xfrm>
            <a:off x="457200" y="765175"/>
            <a:ext cx="8229600" cy="5360988"/>
          </a:xfrm>
        </p:spPr>
        <p:txBody>
          <a:bodyPr>
            <a:normAutofit/>
          </a:bodyPr>
          <a:lstStyle/>
          <a:p>
            <a:pPr eaLnBrk="1" hangingPunct="1">
              <a:lnSpc>
                <a:spcPct val="90000"/>
              </a:lnSpc>
            </a:pPr>
            <a:r>
              <a:rPr lang="el-GR" sz="2000" smtClean="0"/>
              <a:t>Πώς συνδέεται ο λόγος περί ανάπτυξης με τεχνικά, πολιτικά και οικονομικά δεδομένα; Η πεποίθηση ότι με την υλική πρόοδο επιτυγχάνεται και η κοινωνική, οικονομική και πολιτική πρόοδος =&gt; αναζήτηση κεφαλαίων κυρίως από το εξωτερικό και η δημιουργία θεσμικών οργανισμών όπως </a:t>
            </a:r>
            <a:r>
              <a:rPr lang="en-US" sz="2000" smtClean="0"/>
              <a:t>World Bank, International Monetary Fund, UN technical agencies, </a:t>
            </a:r>
            <a:r>
              <a:rPr lang="el-GR" sz="2000" smtClean="0"/>
              <a:t>κλπ.</a:t>
            </a:r>
          </a:p>
          <a:p>
            <a:pPr eaLnBrk="1" hangingPunct="1">
              <a:lnSpc>
                <a:spcPct val="90000"/>
              </a:lnSpc>
            </a:pPr>
            <a:r>
              <a:rPr lang="el-GR" sz="2000" smtClean="0"/>
              <a:t>Αυτό το σύστημα σχέσεων εγκαθίδρυσε μια λογοθετική (</a:t>
            </a:r>
            <a:r>
              <a:rPr lang="en-US" sz="2000" smtClean="0"/>
              <a:t>discursive)</a:t>
            </a:r>
            <a:r>
              <a:rPr lang="el-GR" sz="2000" smtClean="0"/>
              <a:t> πρακτική που καθόριζε ποιος μπορεί να μιλήσει, από ποια οπτική γωνία, με ποια εξουσία και με ποια κριτήρια εξειδίκευσης.</a:t>
            </a:r>
          </a:p>
          <a:p>
            <a:pPr eaLnBrk="1" hangingPunct="1">
              <a:lnSpc>
                <a:spcPct val="90000"/>
              </a:lnSpc>
            </a:pPr>
            <a:r>
              <a:rPr lang="el-GR" sz="2000" smtClean="0"/>
              <a:t>Αντικείμενα επικέντρωσης της ανάπτυξης μετά το 1945: φτώχεια, ανεπαρκής τεχνολογία και κεφάλαια, απότομη πληθυσμιακή αύξηση, ανεπαρκείς δημόσιες υπηρεσίες, παρωχημένες αγροτικές πρακτικές. Συγκαλυμμένη εισαγωγή νέων πολιτισμικών αξιών για να αντικαταστήσουν άλλες που θεωρούντο ότι συνδέονται με την οπισθοδρόμηση. </a:t>
            </a:r>
          </a:p>
          <a:p>
            <a:pPr eaLnBrk="1" hangingPunct="1">
              <a:lnSpc>
                <a:spcPct val="90000"/>
              </a:lnSpc>
            </a:pPr>
            <a:r>
              <a:rPr lang="el-GR" sz="2000" smtClean="0"/>
              <a:t>Η ανάπτυξη δημιούργησε νέες κατηγορίες «αντικανονικοτήτων» (οι «αγράμματοι», οι «υποσιτισμένοι», οι «υπανάπτυκτοι», οι «μικροί αγρότες», οι «άκληροι χωρικοί», κλπ.) , τις οποίες καλείτο να αλλάξει.</a:t>
            </a:r>
          </a:p>
          <a:p>
            <a:pPr eaLnBrk="1" hangingPunct="1">
              <a:lnSpc>
                <a:spcPct val="90000"/>
              </a:lnSpc>
            </a:pPr>
            <a:endParaRPr lang="el-GR" sz="20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Τίτλος 1"/>
          <p:cNvSpPr>
            <a:spLocks noGrp="1"/>
          </p:cNvSpPr>
          <p:nvPr>
            <p:ph type="title"/>
          </p:nvPr>
        </p:nvSpPr>
        <p:spPr>
          <a:xfrm>
            <a:off x="457200" y="274638"/>
            <a:ext cx="8229600" cy="706437"/>
          </a:xfrm>
        </p:spPr>
        <p:txBody>
          <a:bodyPr/>
          <a:lstStyle/>
          <a:p>
            <a:pPr eaLnBrk="1" hangingPunct="1"/>
            <a:r>
              <a:rPr lang="el-GR" sz="2400" smtClean="0"/>
              <a:t>Η επαγγελματοποίηση και η θεσμοποίηση της ανάπτυξης.</a:t>
            </a:r>
          </a:p>
        </p:txBody>
      </p:sp>
      <p:sp>
        <p:nvSpPr>
          <p:cNvPr id="27650" name="Θέση περιεχομένου 2"/>
          <p:cNvSpPr>
            <a:spLocks noGrp="1"/>
          </p:cNvSpPr>
          <p:nvPr>
            <p:ph idx="1"/>
          </p:nvPr>
        </p:nvSpPr>
        <p:spPr>
          <a:xfrm>
            <a:off x="457200" y="981075"/>
            <a:ext cx="8229600" cy="5145088"/>
          </a:xfrm>
        </p:spPr>
        <p:txBody>
          <a:bodyPr/>
          <a:lstStyle/>
          <a:p>
            <a:pPr eaLnBrk="1" hangingPunct="1">
              <a:lnSpc>
                <a:spcPct val="90000"/>
              </a:lnSpc>
            </a:pPr>
            <a:r>
              <a:rPr lang="el-GR" sz="2000" smtClean="0"/>
              <a:t>Η ανάπτυξη ως απάντηση στην προβληματοποίηση της φτώχειας και όχι μια διαδικασία γνώσης που αποκάλυψε και διαχειρίστηκε προβλήματα που προϋπήρχαν.</a:t>
            </a:r>
          </a:p>
          <a:p>
            <a:pPr eaLnBrk="1" hangingPunct="1">
              <a:lnSpc>
                <a:spcPct val="90000"/>
              </a:lnSpc>
            </a:pPr>
            <a:r>
              <a:rPr lang="el-GR" sz="2000" smtClean="0"/>
              <a:t>Μια νέα ιστορική κατασκευή στα πλαίσια της οποίας οι φτωχές χώρες γίνονται γνωστές, συγκεκριμενοποιούνται και στις οποίες παρεμβαίνουν </a:t>
            </a:r>
            <a:r>
              <a:rPr lang="el-GR" sz="2000" smtClean="0">
                <a:sym typeface="Wingdings" pitchFamily="2" charset="2"/>
              </a:rPr>
              <a:t> συνεπώς η μελέτη τής ανάπτυξης επικεντρώνεται στην ανάλυση των σχετικών μηχανισμών και μέσω αυτών γίνεται μια ενεργή, πραγματική δύναμη (π.χ. οι αναπτυξιακές σπουδές).</a:t>
            </a:r>
          </a:p>
          <a:p>
            <a:pPr eaLnBrk="1" hangingPunct="1">
              <a:lnSpc>
                <a:spcPct val="90000"/>
              </a:lnSpc>
            </a:pPr>
            <a:r>
              <a:rPr lang="el-GR" sz="2000" smtClean="0">
                <a:sym typeface="Wingdings" pitchFamily="2" charset="2"/>
              </a:rPr>
              <a:t>Οι αναπτυξιακές πολιτικές και τα αναπτυξιακά προγράμματα ως συστατικά «κανονικοποίησης» (δηλαδή, πολιτικές γνώσης): οι ειδικοί ταξινομούσαν προβλήματα και διαμορφώνανε πολιτικές, διατυπώνανε κρίσεις και αποφάσεις για το μέλλον κοινωνικών ομάδων.</a:t>
            </a:r>
          </a:p>
          <a:p>
            <a:pPr eaLnBrk="1" hangingPunct="1">
              <a:lnSpc>
                <a:spcPct val="90000"/>
              </a:lnSpc>
            </a:pPr>
            <a:r>
              <a:rPr lang="en-US" sz="2000" smtClean="0">
                <a:sym typeface="Wingdings" pitchFamily="2" charset="2"/>
              </a:rPr>
              <a:t>John Kenneth Galbraith (1979: 29) </a:t>
            </a:r>
            <a:r>
              <a:rPr lang="el-GR" sz="2000" smtClean="0">
                <a:sym typeface="Wingdings" pitchFamily="2" charset="2"/>
              </a:rPr>
              <a:t>για τα αμερικανικά πανεπιστήμια στις αρχές του 1950: «</a:t>
            </a:r>
            <a:r>
              <a:rPr lang="en-US" sz="2000" smtClean="0">
                <a:sym typeface="Wingdings" pitchFamily="2" charset="2"/>
              </a:rPr>
              <a:t>No economic subject more quickly captured the attention of so many as the rescue of the people of the poor countries from their poverty”.</a:t>
            </a:r>
            <a:endParaRPr lang="el-GR" sz="2000" smtClean="0">
              <a:sym typeface="Wingdings" pitchFamily="2" charset="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Τίτλος 1"/>
          <p:cNvSpPr>
            <a:spLocks noGrp="1"/>
          </p:cNvSpPr>
          <p:nvPr>
            <p:ph type="title"/>
          </p:nvPr>
        </p:nvSpPr>
        <p:spPr>
          <a:xfrm>
            <a:off x="457200" y="274638"/>
            <a:ext cx="8229600" cy="561975"/>
          </a:xfrm>
        </p:spPr>
        <p:txBody>
          <a:bodyPr/>
          <a:lstStyle/>
          <a:p>
            <a:pPr eaLnBrk="1" hangingPunct="1"/>
            <a:r>
              <a:rPr lang="el-GR" sz="2400" smtClean="0"/>
              <a:t>Ανάπτυξη σε τοπικό επίπεδο.</a:t>
            </a:r>
          </a:p>
        </p:txBody>
      </p:sp>
      <p:sp>
        <p:nvSpPr>
          <p:cNvPr id="28674" name="Θέση περιεχομένου 2"/>
          <p:cNvSpPr>
            <a:spLocks noGrp="1"/>
          </p:cNvSpPr>
          <p:nvPr>
            <p:ph idx="1"/>
          </p:nvPr>
        </p:nvSpPr>
        <p:spPr>
          <a:xfrm>
            <a:off x="457200" y="836613"/>
            <a:ext cx="8229600" cy="5289550"/>
          </a:xfrm>
        </p:spPr>
        <p:txBody>
          <a:bodyPr/>
          <a:lstStyle/>
          <a:p>
            <a:pPr eaLnBrk="1" hangingPunct="1"/>
            <a:r>
              <a:rPr lang="el-GR" sz="2000" smtClean="0"/>
              <a:t>Πώς η γλώσσα και οι εικόνες της ανάπτυξης κυκλοφορούν σε τοπικό επίπεδο</a:t>
            </a:r>
          </a:p>
          <a:p>
            <a:pPr eaLnBrk="1" hangingPunct="1"/>
            <a:r>
              <a:rPr lang="el-GR" sz="2000" smtClean="0"/>
              <a:t>Πώς οι ιδεολογίες του εκσυγχρονισμού και της ανάπτυξης γίνονται αποτελεσματικές (ή όχι) σε τοπικό επίπεδο</a:t>
            </a:r>
          </a:p>
          <a:p>
            <a:pPr eaLnBrk="1" hangingPunct="1"/>
            <a:r>
              <a:rPr lang="el-GR" sz="2000" smtClean="0"/>
              <a:t>Οι απαντήσεις διαφορετικές σε κάθε συγκεκριμένη περίπτωση.</a:t>
            </a:r>
          </a:p>
          <a:p>
            <a:pPr eaLnBrk="1" hangingPunct="1"/>
            <a:r>
              <a:rPr lang="el-GR" sz="2000" smtClean="0"/>
              <a:t>Όμως, η ανάπτυξη ως μια τελεολογία που προϋποθέτει ότι αργά ή γρήγορα οι ιθαγενείς θα «αναμορφωθούν». Την ίδια στιγμή αναπαράγει ατελεύτητα τη διάκριση μεταξύ αναμορφωτών και αναμορφούμενων συντηρώντας την προϋπόθεση του Τρίτου Κόσμου ως διαφορετικού και κατώτερου σε σχέση με τον ευρωπαϊκό.</a:t>
            </a:r>
          </a:p>
          <a:p>
            <a:pPr eaLnBrk="1" hangingPunct="1"/>
            <a:endParaRPr lang="el-GR" sz="200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Τίτλος 1"/>
          <p:cNvSpPr>
            <a:spLocks noGrp="1"/>
          </p:cNvSpPr>
          <p:nvPr>
            <p:ph type="title"/>
          </p:nvPr>
        </p:nvSpPr>
        <p:spPr>
          <a:xfrm>
            <a:off x="457200" y="274638"/>
            <a:ext cx="8229600" cy="633412"/>
          </a:xfrm>
        </p:spPr>
        <p:txBody>
          <a:bodyPr/>
          <a:lstStyle/>
          <a:p>
            <a:pPr eaLnBrk="1" hangingPunct="1"/>
            <a:r>
              <a:rPr lang="el-GR" sz="2400" smtClean="0"/>
              <a:t>Μετά το τέλος του Ψυχρού Πολέμου</a:t>
            </a:r>
          </a:p>
        </p:txBody>
      </p:sp>
      <p:sp>
        <p:nvSpPr>
          <p:cNvPr id="29698" name="Θέση περιεχομένου 2"/>
          <p:cNvSpPr>
            <a:spLocks noGrp="1"/>
          </p:cNvSpPr>
          <p:nvPr>
            <p:ph idx="1"/>
          </p:nvPr>
        </p:nvSpPr>
        <p:spPr>
          <a:xfrm>
            <a:off x="457200" y="836613"/>
            <a:ext cx="8229600" cy="5329237"/>
          </a:xfrm>
        </p:spPr>
        <p:txBody>
          <a:bodyPr/>
          <a:lstStyle/>
          <a:p>
            <a:pPr eaLnBrk="1" hangingPunct="1"/>
            <a:r>
              <a:rPr lang="el-GR" sz="1700" smtClean="0"/>
              <a:t>Μετασχηματισμοί στην πολιτική σκέψη, στις πολιτικές σχέσεις και στις κοινωνικές επιστήμες. </a:t>
            </a:r>
          </a:p>
          <a:p>
            <a:pPr eaLnBrk="1" hangingPunct="1"/>
            <a:r>
              <a:rPr lang="el-GR" sz="1700" smtClean="0"/>
              <a:t>Οι σύγχρονοι λόγοι περί πολιτικών (</a:t>
            </a:r>
            <a:r>
              <a:rPr lang="en-US" sz="1700" smtClean="0"/>
              <a:t>policy) </a:t>
            </a:r>
            <a:r>
              <a:rPr lang="el-GR" sz="1700" smtClean="0"/>
              <a:t>προωθούν την πολιτική συμπερίληψη, τη συμμετοχή των φτωχών στους διαλόγους και την αναγνώριση της ανάγκης για εθνική ιδιοκτησία των στρατηγικών για μείωση της φτώχειας. </a:t>
            </a:r>
          </a:p>
          <a:p>
            <a:pPr eaLnBrk="1" hangingPunct="1"/>
            <a:r>
              <a:rPr lang="en-US" sz="1700" smtClean="0"/>
              <a:t>World Bank </a:t>
            </a:r>
            <a:r>
              <a:rPr lang="el-GR" sz="1700" smtClean="0"/>
              <a:t> και διεθνής ανάπτυξη: καθοδηγητικό ρόλο στη μάχη κατά της φτώχειας, αλλά και στις αναπαραστάσεις, τις αναλύσεις και τις θεωρητικοποιήσεις της φτώχειας. </a:t>
            </a:r>
          </a:p>
          <a:p>
            <a:pPr eaLnBrk="1" hangingPunct="1"/>
            <a:r>
              <a:rPr lang="el-GR" sz="1700" smtClean="0"/>
              <a:t>Η δημοσίευση του ετήσιου </a:t>
            </a:r>
            <a:r>
              <a:rPr lang="en-US" sz="1700" smtClean="0"/>
              <a:t>World Development Report</a:t>
            </a:r>
            <a:r>
              <a:rPr lang="el-GR" sz="1700" smtClean="0"/>
              <a:t>, η προώθηση της ακαδημαϊκής έρευνας σε θέματα φτώχειας και η εισαγωγή των εθνικών </a:t>
            </a:r>
            <a:r>
              <a:rPr lang="en-US" sz="1700" smtClean="0"/>
              <a:t>poverty reduction strategies (PRS) </a:t>
            </a:r>
            <a:r>
              <a:rPr lang="el-GR" sz="1700" smtClean="0"/>
              <a:t>που διαμορφώνουν τη συμβατική βάση της σχέσης μεταξύ δωρητών και κυβερνήσεων για χώρες που έχουν εκπληρώσει τις μακροοικονομικές και κανονιστικές απαιτήσεις που αποτελούν προϋποθέσεις για τις νέες αναπτυξιακές συμπράξεις.</a:t>
            </a:r>
          </a:p>
          <a:p>
            <a:pPr eaLnBrk="1" hangingPunct="1"/>
            <a:r>
              <a:rPr lang="el-GR" sz="1700" smtClean="0"/>
              <a:t>Όχι μόνον κοινά εργαλεία διεθνούς βοήθειας, αλλά και κοινά εννοιολογικά πλαίσια.</a:t>
            </a:r>
          </a:p>
          <a:p>
            <a:pPr eaLnBrk="1" hangingPunct="1"/>
            <a:r>
              <a:rPr lang="el-GR" sz="1700" smtClean="0"/>
              <a:t>Ο λόγος περί φτώχειας έγινε ηγεμονικός με την προώθηση από την </a:t>
            </a:r>
            <a:r>
              <a:rPr lang="en-US" sz="1700" smtClean="0"/>
              <a:t>World Bank </a:t>
            </a:r>
            <a:r>
              <a:rPr lang="el-GR" sz="1700" smtClean="0"/>
              <a:t>υπό την ηγεσία του </a:t>
            </a:r>
            <a:r>
              <a:rPr lang="en-US" sz="1700" smtClean="0"/>
              <a:t>Robert McNamara </a:t>
            </a:r>
            <a:r>
              <a:rPr lang="el-GR" sz="1700" smtClean="0"/>
              <a:t>στα </a:t>
            </a:r>
            <a:r>
              <a:rPr lang="en-US" sz="1700" smtClean="0"/>
              <a:t>1970s. </a:t>
            </a:r>
            <a:r>
              <a:rPr lang="el-GR" sz="1700" smtClean="0"/>
              <a:t>Από τη στιγμή που έθεσε ως προτεραιότητα των πολιτικών της την εξάλειψη της φτώχειας, αποκτούν κεντρική σημασία και τρόποι αποτίμησης της φτώχειας (πώς μετράμε τη φτώχεια;)</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Τίτλος 1"/>
          <p:cNvSpPr>
            <a:spLocks noGrp="1"/>
          </p:cNvSpPr>
          <p:nvPr>
            <p:ph type="title"/>
          </p:nvPr>
        </p:nvSpPr>
        <p:spPr>
          <a:xfrm>
            <a:off x="457200" y="274638"/>
            <a:ext cx="8229600" cy="201612"/>
          </a:xfrm>
        </p:spPr>
        <p:txBody>
          <a:bodyPr/>
          <a:lstStyle/>
          <a:p>
            <a:pPr eaLnBrk="1" hangingPunct="1"/>
            <a:r>
              <a:rPr lang="el-GR" sz="2400" smtClean="0"/>
              <a:t>Αναπαραστάσεις της φτώχειας </a:t>
            </a:r>
          </a:p>
        </p:txBody>
      </p:sp>
      <p:sp>
        <p:nvSpPr>
          <p:cNvPr id="30722" name="Θέση περιεχομένου 2"/>
          <p:cNvSpPr>
            <a:spLocks noGrp="1"/>
          </p:cNvSpPr>
          <p:nvPr>
            <p:ph idx="1"/>
          </p:nvPr>
        </p:nvSpPr>
        <p:spPr>
          <a:xfrm>
            <a:off x="457200" y="620713"/>
            <a:ext cx="8229600" cy="5505450"/>
          </a:xfrm>
        </p:spPr>
        <p:txBody>
          <a:bodyPr/>
          <a:lstStyle/>
          <a:p>
            <a:pPr eaLnBrk="1" hangingPunct="1"/>
            <a:r>
              <a:rPr lang="el-GR" sz="2000" smtClean="0"/>
              <a:t>Από τις εννοιολογήσεις της φτώχειας ως έλλειψη βασικών αναγκών (βιολογική πρόσληψη) της δεκαετίας του 1970  σε πιο εκλεπτυσμένες προσλήψεις ως πολυδιάστατη στέρηση όχι μόνον εισοδήματος, αλλά ικανοτήτων και δικαιωμάτων.</a:t>
            </a:r>
            <a:endParaRPr lang="en-US" sz="2000" smtClean="0"/>
          </a:p>
          <a:p>
            <a:pPr eaLnBrk="1" hangingPunct="1"/>
            <a:r>
              <a:rPr lang="el-GR" sz="2000" smtClean="0"/>
              <a:t>Διαφορά μεταξύ των εκθέσεων της </a:t>
            </a:r>
            <a:r>
              <a:rPr lang="en-US" sz="2000" smtClean="0"/>
              <a:t>World Bank </a:t>
            </a:r>
            <a:r>
              <a:rPr lang="el-GR" sz="2000" smtClean="0"/>
              <a:t>του 1990 (η φτώχεια με όρους χρηματικούς) και του 2001 (η φτώχεια ως στέρηση των δυνατοτήτων που θα επιτύγχαναν την πλήρη εκπλήρωση του ανθρώπινου δυναμικού (</a:t>
            </a:r>
            <a:r>
              <a:rPr lang="en-US" sz="2000" smtClean="0"/>
              <a:t>human potential)</a:t>
            </a:r>
          </a:p>
          <a:p>
            <a:pPr eaLnBrk="1" hangingPunct="1"/>
            <a:r>
              <a:rPr lang="el-GR" sz="2000" smtClean="0"/>
              <a:t>Στο</a:t>
            </a:r>
            <a:r>
              <a:rPr lang="en-US" sz="2000" smtClean="0"/>
              <a:t> World Development Report </a:t>
            </a:r>
            <a:r>
              <a:rPr lang="el-GR" sz="2000" smtClean="0"/>
              <a:t>του </a:t>
            </a:r>
            <a:r>
              <a:rPr lang="en-US" sz="2000" smtClean="0"/>
              <a:t>2001</a:t>
            </a:r>
            <a:r>
              <a:rPr lang="el-GR" sz="2000" smtClean="0"/>
              <a:t> ομογενοποιούνται στην κατηγορία της φτώχειας οι </a:t>
            </a:r>
            <a:r>
              <a:rPr lang="en-US" sz="2000" smtClean="0"/>
              <a:t>“</a:t>
            </a:r>
            <a:r>
              <a:rPr lang="el-GR" sz="2000" smtClean="0"/>
              <a:t>περιθωριακοί</a:t>
            </a:r>
            <a:r>
              <a:rPr lang="en-US" sz="2000" smtClean="0"/>
              <a:t>”</a:t>
            </a:r>
            <a:r>
              <a:rPr lang="el-GR" sz="2000" smtClean="0"/>
              <a:t>, </a:t>
            </a:r>
            <a:r>
              <a:rPr lang="en-US" sz="2000" smtClean="0"/>
              <a:t>“</a:t>
            </a:r>
            <a:r>
              <a:rPr lang="el-GR" sz="2000" smtClean="0"/>
              <a:t>αποκλεισμένοι</a:t>
            </a:r>
            <a:r>
              <a:rPr lang="en-US" sz="2000" smtClean="0"/>
              <a:t>”</a:t>
            </a:r>
            <a:r>
              <a:rPr lang="el-GR" sz="2000" smtClean="0"/>
              <a:t>, </a:t>
            </a:r>
            <a:r>
              <a:rPr lang="en-US" sz="2000" smtClean="0"/>
              <a:t>“</a:t>
            </a:r>
            <a:r>
              <a:rPr lang="el-GR" sz="2000" smtClean="0"/>
              <a:t>τρωτοί</a:t>
            </a:r>
            <a:r>
              <a:rPr lang="en-US" sz="2000" smtClean="0"/>
              <a:t>”</a:t>
            </a:r>
            <a:r>
              <a:rPr lang="el-GR" sz="2000" smtClean="0"/>
              <a:t>, </a:t>
            </a:r>
            <a:r>
              <a:rPr lang="en-US" sz="2000" smtClean="0"/>
              <a:t>“</a:t>
            </a:r>
            <a:r>
              <a:rPr lang="el-GR" sz="2000" smtClean="0"/>
              <a:t>ασθενείς</a:t>
            </a:r>
            <a:r>
              <a:rPr lang="en-US" sz="2000" smtClean="0"/>
              <a:t>”</a:t>
            </a:r>
            <a:r>
              <a:rPr lang="el-GR" sz="2000" smtClean="0"/>
              <a:t>, </a:t>
            </a:r>
            <a:r>
              <a:rPr lang="en-US" sz="2000" smtClean="0"/>
              <a:t>“</a:t>
            </a:r>
            <a:r>
              <a:rPr lang="el-GR" sz="2000" smtClean="0"/>
              <a:t>αναλφάβητοι</a:t>
            </a:r>
            <a:r>
              <a:rPr lang="en-US" sz="2000" smtClean="0"/>
              <a:t>”</a:t>
            </a:r>
            <a:r>
              <a:rPr lang="el-GR" sz="2000" smtClean="0"/>
              <a:t> και συχνά </a:t>
            </a:r>
            <a:r>
              <a:rPr lang="en-US" sz="2000" smtClean="0"/>
              <a:t>“</a:t>
            </a:r>
            <a:r>
              <a:rPr lang="el-GR" sz="2000" smtClean="0"/>
              <a:t>ιθαγενείς</a:t>
            </a:r>
            <a:r>
              <a:rPr lang="en-US" sz="2000" smtClean="0"/>
              <a:t>”</a:t>
            </a:r>
            <a:r>
              <a:rPr lang="el-GR" sz="2000" smtClean="0"/>
              <a:t> (</a:t>
            </a:r>
            <a:r>
              <a:rPr lang="en-US" sz="2000" smtClean="0"/>
              <a:t>indigenous</a:t>
            </a:r>
            <a:r>
              <a:rPr lang="el-GR" sz="2000" smtClean="0"/>
              <a:t>)</a:t>
            </a:r>
            <a:r>
              <a:rPr lang="en-US" sz="2000" smtClean="0"/>
              <a:t> </a:t>
            </a:r>
            <a:r>
              <a:rPr lang="el-GR" sz="2000" smtClean="0"/>
              <a:t>και </a:t>
            </a:r>
            <a:r>
              <a:rPr lang="en-US" sz="2000" smtClean="0"/>
              <a:t>“</a:t>
            </a:r>
            <a:r>
              <a:rPr lang="el-GR" sz="2000" smtClean="0"/>
              <a:t>γυναίκες</a:t>
            </a:r>
            <a:r>
              <a:rPr lang="en-US" sz="2000" smtClean="0"/>
              <a:t>”</a:t>
            </a:r>
            <a:r>
              <a:rPr lang="el-GR" sz="2000" smtClean="0"/>
              <a:t>. Οι φτωχοί θεωρείται ότι ζουν κυρίως σε αγροτικές περιοχές και σε αστικές παραγκουπόλεις, με λίγα μέσα και αδύναμα κοινωνικά δίκτυα. </a:t>
            </a:r>
          </a:p>
          <a:p>
            <a:pPr eaLnBrk="1" hangingPunct="1"/>
            <a:r>
              <a:rPr lang="el-GR" sz="2000" smtClean="0"/>
              <a:t>Οι φτωχοί εμφανίζονται να βιώνουν κοινές εμπειρίες και έτσι ομογενοποιούνται και οι πολιτικές για την αντιμετώπιση της φτώχειας σε διαφορετικές γεωγραφικές περιοχές και εθνικά σύνορα.</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4"/>
          <p:cNvSpPr>
            <a:spLocks noGrp="1"/>
          </p:cNvSpPr>
          <p:nvPr>
            <p:ph type="title"/>
          </p:nvPr>
        </p:nvSpPr>
        <p:spPr>
          <a:xfrm>
            <a:off x="457200" y="274638"/>
            <a:ext cx="8229600" cy="346075"/>
          </a:xfrm>
        </p:spPr>
        <p:txBody>
          <a:bodyPr/>
          <a:lstStyle/>
          <a:p>
            <a:pPr eaLnBrk="1" hangingPunct="1"/>
            <a:r>
              <a:rPr lang="el-GR" sz="2400" smtClean="0"/>
              <a:t>Αναπαραστάσεις της φτώχειας (συν.)</a:t>
            </a:r>
          </a:p>
        </p:txBody>
      </p:sp>
      <p:sp>
        <p:nvSpPr>
          <p:cNvPr id="31746" name="Rectangle 5"/>
          <p:cNvSpPr>
            <a:spLocks noGrp="1"/>
          </p:cNvSpPr>
          <p:nvPr>
            <p:ph type="body" idx="1"/>
          </p:nvPr>
        </p:nvSpPr>
        <p:spPr>
          <a:xfrm>
            <a:off x="457200" y="1052513"/>
            <a:ext cx="8229600" cy="5073650"/>
          </a:xfrm>
        </p:spPr>
        <p:txBody>
          <a:bodyPr/>
          <a:lstStyle/>
          <a:p>
            <a:pPr eaLnBrk="1" hangingPunct="1"/>
            <a:r>
              <a:rPr lang="el-GR" sz="2000" smtClean="0"/>
              <a:t>Η αξιολόγηση της φτώχειας και ο υπολογισμός του μεγέθους της, ο εντοπισμός των φτωχών και τα συγκριτικά μεγέθη  γύρω από το φαινόμενο της φτώχειας βασίζονται στις διαμορφωμένες τεχνολογίες αναπαράστασης (π.χ. στατιστικές), που επιτρέπουν και τις γενικεύσεις (αύξηση ή μείωση της φτώχειας, αναλύσεις κόστους-οφέλους, κλπ).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p:cNvSpPr>
          <p:nvPr>
            <p:ph type="title"/>
          </p:nvPr>
        </p:nvSpPr>
        <p:spPr>
          <a:xfrm>
            <a:off x="468313" y="260350"/>
            <a:ext cx="8229600" cy="576263"/>
          </a:xfrm>
        </p:spPr>
        <p:txBody>
          <a:bodyPr/>
          <a:lstStyle/>
          <a:p>
            <a:pPr eaLnBrk="1" hangingPunct="1"/>
            <a:r>
              <a:rPr lang="el-GR" sz="2400" smtClean="0"/>
              <a:t>Επίθεση στη φτώχεια</a:t>
            </a:r>
          </a:p>
        </p:txBody>
      </p:sp>
      <p:sp>
        <p:nvSpPr>
          <p:cNvPr id="32770" name="Rectangle 3"/>
          <p:cNvSpPr>
            <a:spLocks noGrp="1"/>
          </p:cNvSpPr>
          <p:nvPr>
            <p:ph type="body" idx="1"/>
          </p:nvPr>
        </p:nvSpPr>
        <p:spPr>
          <a:xfrm>
            <a:off x="457200" y="908050"/>
            <a:ext cx="8229600" cy="5218113"/>
          </a:xfrm>
        </p:spPr>
        <p:txBody>
          <a:bodyPr/>
          <a:lstStyle/>
          <a:p>
            <a:pPr eaLnBrk="1" hangingPunct="1"/>
            <a:r>
              <a:rPr lang="el-GR" sz="2000" smtClean="0"/>
              <a:t>Προβλήματα από τις αναπαραστάσεις της φτώχειας: το είδος της φτώχειας καθορίζεται από την οπτική αυτού που παρέχει βοήθεια και είναι ζήτημα πολιτικό, καθώς καθορίζει ή νομιμοποιεί τις αποφάσεις παρέμβασης. Τι είναι η φτώχεια εξαρτάται από την οπτική αυτών που κάνουν την αξιολόγηση της. Αποσπά τη φτώχεια από τα υποκείμενα που τη βιώνουν και αποκρύπτει τις κοινωνικές διαδικασίες που επιφέρουν συγκεκριμένους ανθρώπους σε συνθήκες φτώχειας. </a:t>
            </a:r>
          </a:p>
          <a:p>
            <a:pPr eaLnBrk="1" hangingPunct="1"/>
            <a:r>
              <a:rPr lang="el-GR" sz="2000" smtClean="0"/>
              <a:t>Οι διαδικασίες πλουτισμού στις ίδιες κοινωνίες δεν γίνονται αντικείμενο μελέτης, γιατί η φτώχεια θεωρείται ως παθογένεια.</a:t>
            </a:r>
          </a:p>
          <a:p>
            <a:pPr eaLnBrk="1" hangingPunct="1"/>
            <a:r>
              <a:rPr lang="el-GR" sz="2000" smtClean="0"/>
              <a:t>Το τι συνιστά γνώση για τη φτώχεια και η οροθεσία των φτωχών είναι αποτέλεσμα της ισχύος που έχουν οι διεθνείς αναπτυξιακοί οργανισμοί και οι εθνικές κυβερνήσεις για τις οποίες δουλεύουν. </a:t>
            </a:r>
          </a:p>
          <a:p>
            <a:pPr eaLnBrk="1" hangingPunct="1"/>
            <a:r>
              <a:rPr lang="el-GR" sz="2000" smtClean="0"/>
              <a:t>Το περιεχόμενο της κατηγορίας «φτώχεια» δεν είναι ούτε αυταπόδεικτο, ούτε καθολικά/παγκόσμια διάχυτο.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rtlCol="0">
            <a:normAutofit fontScale="90000"/>
          </a:bodyPr>
          <a:lstStyle/>
          <a:p>
            <a:pPr eaLnBrk="1" fontAlgn="auto" hangingPunct="1">
              <a:spcAft>
                <a:spcPts val="0"/>
              </a:spcAft>
              <a:defRPr/>
            </a:pPr>
            <a:r>
              <a:rPr lang="el-GR" dirty="0" smtClean="0"/>
              <a:t>Η προβληματοποίηση της φτώχειας και η έννοια της ανάπτυξης</a:t>
            </a:r>
            <a:br>
              <a:rPr lang="el-GR" dirty="0" smtClean="0"/>
            </a:br>
            <a:endParaRPr lang="el-GR" dirty="0"/>
          </a:p>
        </p:txBody>
      </p:sp>
      <p:sp>
        <p:nvSpPr>
          <p:cNvPr id="3" name="Υπότιτλος 2"/>
          <p:cNvSpPr>
            <a:spLocks noGrp="1"/>
          </p:cNvSpPr>
          <p:nvPr>
            <p:ph type="subTitle" idx="1"/>
          </p:nvPr>
        </p:nvSpPr>
        <p:spPr/>
        <p:txBody>
          <a:bodyPr rtlCol="0">
            <a:normAutofit/>
          </a:bodyPr>
          <a:lstStyle/>
          <a:p>
            <a:pPr eaLnBrk="1" fontAlgn="auto" hangingPunct="1">
              <a:spcAft>
                <a:spcPts val="0"/>
              </a:spcAft>
              <a:buFont typeface="Arial" pitchFamily="34" charset="0"/>
              <a:buNone/>
              <a:defRPr/>
            </a:pPr>
            <a:r>
              <a:rPr lang="el-GR" dirty="0" smtClean="0"/>
              <a:t>Ε. </a:t>
            </a:r>
            <a:r>
              <a:rPr lang="el-GR" dirty="0" err="1" smtClean="0"/>
              <a:t>Δέλτσου</a:t>
            </a:r>
            <a:r>
              <a:rPr lang="el-GR" dirty="0" smtClean="0"/>
              <a:t/>
            </a:r>
            <a:br>
              <a:rPr lang="el-GR" dirty="0" smtClean="0"/>
            </a:b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p:cNvSpPr>
          <p:nvPr>
            <p:ph type="title"/>
          </p:nvPr>
        </p:nvSpPr>
        <p:spPr>
          <a:xfrm>
            <a:off x="457200" y="274638"/>
            <a:ext cx="8229600" cy="561975"/>
          </a:xfrm>
        </p:spPr>
        <p:txBody>
          <a:bodyPr/>
          <a:lstStyle/>
          <a:p>
            <a:r>
              <a:rPr lang="el-GR" sz="2400" smtClean="0"/>
              <a:t>Συμβολές στη μελέτη της φτώχειας από την κοιν. ανθρωπολογία</a:t>
            </a:r>
          </a:p>
        </p:txBody>
      </p:sp>
      <p:sp>
        <p:nvSpPr>
          <p:cNvPr id="34818" name="Rectangle 3"/>
          <p:cNvSpPr>
            <a:spLocks noGrp="1"/>
          </p:cNvSpPr>
          <p:nvPr>
            <p:ph type="body" idx="1"/>
          </p:nvPr>
        </p:nvSpPr>
        <p:spPr>
          <a:xfrm>
            <a:off x="457200" y="981075"/>
            <a:ext cx="8229600" cy="5145088"/>
          </a:xfrm>
        </p:spPr>
        <p:txBody>
          <a:bodyPr/>
          <a:lstStyle/>
          <a:p>
            <a:r>
              <a:rPr lang="el-GR" sz="2000" smtClean="0"/>
              <a:t>Σχετική έλλειψη ενδιαφέροντος για τη φτώχεια</a:t>
            </a:r>
            <a:r>
              <a:rPr lang="en-US" sz="2000" smtClean="0"/>
              <a:t> per se</a:t>
            </a:r>
            <a:r>
              <a:rPr lang="el-GR" sz="2000" smtClean="0"/>
              <a:t> από πλευράς κοιν. ανθρ. (εξαιρέσεις π.χ </a:t>
            </a:r>
            <a:r>
              <a:rPr lang="en-US" sz="2000" smtClean="0"/>
              <a:t>Scheper Hughes, 1992; Passaro,</a:t>
            </a:r>
            <a:r>
              <a:rPr lang="el-GR" sz="2000" smtClean="0"/>
              <a:t> </a:t>
            </a:r>
            <a:r>
              <a:rPr lang="en-US" sz="2000" smtClean="0"/>
              <a:t>1996; Farmer, 2003)</a:t>
            </a:r>
            <a:r>
              <a:rPr lang="el-GR" sz="2000" smtClean="0"/>
              <a:t>.</a:t>
            </a:r>
          </a:p>
          <a:p>
            <a:r>
              <a:rPr lang="el-GR" sz="2000" smtClean="0"/>
              <a:t>Διάφοροι λόγοι: α) το ακαδημαϊκό κλίμα στις ΗΠΑ και Μεγ. Βρετανία, β) η δυσφορία που παρέμεινε στους ανθρωπολόγους από την απαξιωτική δουλειά του </a:t>
            </a:r>
            <a:r>
              <a:rPr lang="en-US" sz="2000" smtClean="0"/>
              <a:t>Oscar Lewis </a:t>
            </a:r>
            <a:r>
              <a:rPr lang="el-GR" sz="2000" smtClean="0"/>
              <a:t>(1961) για την </a:t>
            </a:r>
            <a:r>
              <a:rPr lang="en-US" sz="2000" smtClean="0"/>
              <a:t>culture of poverty</a:t>
            </a:r>
            <a:r>
              <a:rPr lang="el-GR" sz="2000" smtClean="0"/>
              <a:t>, αλλά κυρίως γ) γιατί για την ανθρωπολογία η «φτώχεια» δεν επιδέχεται παγκόσμια εφαρμόσιμους ορισμούς, ούτε θεωρεί ότι οι βιωματικές διαστάσεις αυτού που τοπικά καθορίζεται ως φτώχεια είναι όμοιες στο χώρο και το χρόνο (αν και μπορεί να εμφανίζονται ομοιότητες). </a:t>
            </a:r>
          </a:p>
          <a:p>
            <a:r>
              <a:rPr lang="el-GR" sz="2000" smtClean="0"/>
              <a:t>Το ενδιαφέρον για την ανθρωπολογία όχι τόσο η ιδέα της φτώχειας όπως εμφανίζεται στην αναπτυξιακή τεκμηρίωση, όσο με το τι εννοιολογείται ως φτώχεια σε συγκεκριμένα μέρη και συγκεκριμένες περιόδους. Από πού προέρχονται αυτές οι ιδέες; Ποιους περιλαμβάνουν; Τι σημαίνει να ταξινομείσαι ως «φτωχός», «άπορος» σε διαφορετικά πλαίσια; Πώς συνδέονται αυτές οι κατηγορίες με άλλες κοινωνικές κατηγορίες;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p:cNvSpPr>
          <p:nvPr>
            <p:ph type="title"/>
          </p:nvPr>
        </p:nvSpPr>
        <p:spPr>
          <a:xfrm>
            <a:off x="457200" y="274638"/>
            <a:ext cx="8229600" cy="633412"/>
          </a:xfrm>
        </p:spPr>
        <p:txBody>
          <a:bodyPr/>
          <a:lstStyle/>
          <a:p>
            <a:r>
              <a:rPr lang="el-GR" sz="2400" smtClean="0"/>
              <a:t>Συμβολές στη μελέτη της φτώχειας από την κοιν. Ανθρωπολογία (συν.)</a:t>
            </a:r>
          </a:p>
        </p:txBody>
      </p:sp>
      <p:sp>
        <p:nvSpPr>
          <p:cNvPr id="35842" name="Rectangle 3"/>
          <p:cNvSpPr>
            <a:spLocks noGrp="1"/>
          </p:cNvSpPr>
          <p:nvPr>
            <p:ph type="body" idx="1"/>
          </p:nvPr>
        </p:nvSpPr>
        <p:spPr>
          <a:xfrm>
            <a:off x="457200" y="1052513"/>
            <a:ext cx="8229600" cy="5073650"/>
          </a:xfrm>
        </p:spPr>
        <p:txBody>
          <a:bodyPr/>
          <a:lstStyle/>
          <a:p>
            <a:pPr>
              <a:lnSpc>
                <a:spcPct val="80000"/>
              </a:lnSpc>
            </a:pPr>
            <a:r>
              <a:rPr lang="el-GR" sz="1900" smtClean="0"/>
              <a:t>Μελέτες που έχουν συμβάλλει σε κατανόηση της φτώχειας: κοινότητες, κοινωνικές σχέσεις  σε αγροτικές κοινωνίες, συστήματα καστών, κοινωνικοί αποκλεισμοί, δομικοί μετασχηματισμοί από απότομη οικονομική ανάπτυξη,  μετατοπίσεις πληθυσμών, αποστερήσεις, η κοινωνική κατασκευή σχέσεων ιδιοκτησίας, η διαμόρφωση δικαιωμάτων από άνθρωπο σε άνθρωπο, κλπ. </a:t>
            </a:r>
          </a:p>
          <a:p>
            <a:pPr>
              <a:lnSpc>
                <a:spcPct val="80000"/>
              </a:lnSpc>
            </a:pPr>
            <a:r>
              <a:rPr lang="el-GR" sz="1900" smtClean="0"/>
              <a:t>Για την ανθρωπολογία δεδομένη η κοινωνική κατασκευή των κατηγοριών και οι κοινωνικές σχέσεις ως βάση της ανισότητας (π.χ. Dumont, 1970; Douglas, 1991; Hart, 2001). </a:t>
            </a:r>
          </a:p>
          <a:p>
            <a:pPr>
              <a:lnSpc>
                <a:spcPct val="80000"/>
              </a:lnSpc>
            </a:pPr>
            <a:r>
              <a:rPr lang="el-GR" sz="1900" smtClean="0"/>
              <a:t>Η ανθρωπολογική προσέγγιση επισημαίνει τις διαστρεβλώσεις που υπάρχουν σε προσεγγίσεις της φτώχειας με απόλυτους και ανιστορικούς όρους.</a:t>
            </a:r>
          </a:p>
          <a:p>
            <a:pPr>
              <a:lnSpc>
                <a:spcPct val="80000"/>
              </a:lnSpc>
            </a:pPr>
            <a:r>
              <a:rPr lang="el-GR" sz="1900" smtClean="0"/>
              <a:t>Σύγχρονες ανθρωπολογικές μελέτες έχουν επικεντρωθεί και σε ευρύτερα θέματα γύρω από τον ανθρώπινο πόνο και πώς συνδέονται με συγκεκριμένες ευρύτερες κοινωνικο-πολιτικές σχέσεις (τα επακόλουθα του πολέμου, η καθημερινή βία που προκαλείται από ειδεχθείς κοινωνικές συνθήκες σε πολύ φτωχές κοινότητες, μορφές σύγχρονης δουλείας, η εμπορία ανθρώπινων οργάνων, κλπ), αλλά και η ίδια η έννοια της φτώχειας ως αναπαραστατική κατηγορία μέσω της οποίας κοινωνικοί δρώντες φορείς ταξινομούν τον κόσμο και επενεργούν πάνω σ’ αυτόν (η φτώχεια, δηλ,, στην ανάπτυξη και την κοινωνική πολιτική).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p:cNvSpPr>
          <p:nvPr>
            <p:ph type="title"/>
          </p:nvPr>
        </p:nvSpPr>
        <p:spPr>
          <a:xfrm>
            <a:off x="457200" y="274638"/>
            <a:ext cx="8229600" cy="490537"/>
          </a:xfrm>
        </p:spPr>
        <p:txBody>
          <a:bodyPr/>
          <a:lstStyle/>
          <a:p>
            <a:r>
              <a:rPr lang="el-GR" sz="2400" smtClean="0"/>
              <a:t>Η περιθωριακότατα ως κοινωνική διαδικασία και ηθική στάση</a:t>
            </a:r>
          </a:p>
        </p:txBody>
      </p:sp>
      <p:sp>
        <p:nvSpPr>
          <p:cNvPr id="36866" name="Rectangle 3"/>
          <p:cNvSpPr>
            <a:spLocks noGrp="1"/>
          </p:cNvSpPr>
          <p:nvPr>
            <p:ph type="body" idx="1"/>
          </p:nvPr>
        </p:nvSpPr>
        <p:spPr>
          <a:xfrm>
            <a:off x="457200" y="836613"/>
            <a:ext cx="8229600" cy="5289550"/>
          </a:xfrm>
        </p:spPr>
        <p:txBody>
          <a:bodyPr/>
          <a:lstStyle/>
          <a:p>
            <a:r>
              <a:rPr lang="el-GR" sz="2000" smtClean="0"/>
              <a:t>Το είδος της φτώχειας που επιδιώκουν οι ειδικοί της ανάπτυξης να περιορίσουν είναι αποτέλεσμα των κοινωνικο-οικονομικών σχέσεων της νεωτερικότητας (π.χ. η περίπτωση των </a:t>
            </a:r>
            <a:r>
              <a:rPr lang="en-US" sz="2000" smtClean="0"/>
              <a:t>San </a:t>
            </a:r>
            <a:r>
              <a:rPr lang="el-GR" sz="2000" smtClean="0"/>
              <a:t>στην </a:t>
            </a:r>
            <a:r>
              <a:rPr lang="en-US" sz="2000" smtClean="0"/>
              <a:t>Botswana)</a:t>
            </a:r>
          </a:p>
          <a:p>
            <a:r>
              <a:rPr lang="en-US" sz="2000" smtClean="0"/>
              <a:t>H </a:t>
            </a:r>
            <a:r>
              <a:rPr lang="el-GR" sz="2000" smtClean="0"/>
              <a:t>αλληλοτροφοδότηση πολιτικών και πρακτικών περιθωριακότητας και κοινωνικού αποκλεισμού.</a:t>
            </a:r>
          </a:p>
          <a:p>
            <a:r>
              <a:rPr lang="el-GR" sz="2000" smtClean="0"/>
              <a:t>Αντιλήψεις για άτομα και κοινωνικές ομάδες ότι είναι ανάξιες να λάβουν κοινωνική βοήθεια γιατί «προκαλούν» την κατάσταση στην οποία βρίσκονται (συχνά αποτέλεσμα ρατσιστικών διακρίσεων της ίδιας της κοινωνίας)</a:t>
            </a:r>
          </a:p>
          <a:p>
            <a:r>
              <a:rPr lang="el-GR" sz="2000" smtClean="0"/>
              <a:t>Η προσέγγιση των ΗΠΑ για την πρόνοια διατρέχεται από την ιδεολογία της ατομικής οικονομικής ευθύνης. Η αποτυχία να επιτύχει κανείς και άρα η φτώχεια είναι ευθύνη του ατόμου, ένα είδος λογικής επιλογής, μια ηθική αποτυχία και ακολουθείται από τιμωρητικές παρεμβάσεις της πρόνοιας (θεώρηση ότι η πλειοψηφία των φτωχών είναι ανάξιοι και πρέπει να ελέγχονται. Άρα η κοινωνική πρόνοια γίνεται δύσκολο να αποκτηθεί και μη ελκυστική για να ζει κανείς με τις παροχές της).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p:cNvSpPr>
          <p:nvPr>
            <p:ph type="title"/>
          </p:nvPr>
        </p:nvSpPr>
        <p:spPr>
          <a:xfrm>
            <a:off x="457200" y="274638"/>
            <a:ext cx="8229600" cy="633412"/>
          </a:xfrm>
        </p:spPr>
        <p:txBody>
          <a:bodyPr/>
          <a:lstStyle/>
          <a:p>
            <a:r>
              <a:rPr lang="el-GR" sz="2000" smtClean="0"/>
              <a:t>Η περιθωριακότατα ως κοινωνική διαδικασία και ηθική στάση (συν.)</a:t>
            </a:r>
          </a:p>
        </p:txBody>
      </p:sp>
      <p:sp>
        <p:nvSpPr>
          <p:cNvPr id="37890" name="Rectangle 3"/>
          <p:cNvSpPr>
            <a:spLocks noGrp="1"/>
          </p:cNvSpPr>
          <p:nvPr>
            <p:ph type="body" idx="1"/>
          </p:nvPr>
        </p:nvSpPr>
        <p:spPr>
          <a:xfrm>
            <a:off x="457200" y="908050"/>
            <a:ext cx="8229600" cy="5218113"/>
          </a:xfrm>
        </p:spPr>
        <p:txBody>
          <a:bodyPr/>
          <a:lstStyle/>
          <a:p>
            <a:r>
              <a:rPr lang="el-GR" sz="2000" smtClean="0"/>
              <a:t>Η ίδια λογική και σε περιπτώσεις επισιτιστικών κρίσεων: αν και η παροχή χρημάτων αντί για φαγητό είναι φτηνότερη και πιο αποτελεσματική, δεν υιοθετείται για να μην ευεργετηθούν οι ανάξιοι.</a:t>
            </a:r>
          </a:p>
          <a:p>
            <a:r>
              <a:rPr lang="el-GR" sz="2000" smtClean="0"/>
              <a:t>Επίσης δημόσιες πολιτικές με τον ελάχιστο μισθό ως ανακούφιση στους φτωχούς προσφέρουν ένα μικρό εισόδημα, αλλά δεν διαφοροποιούν ούτε τις άνισες κοινωνικές σχέσεις, ούτε τις μακρο-οικονομικές συνθήκες που διαμορφώνουν τη φτώχεια και εντάσσουν τα συγκεκριμένα άτομα σ’ αυτή τη θέση.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p:cNvSpPr>
          <p:nvPr>
            <p:ph type="title"/>
          </p:nvPr>
        </p:nvSpPr>
        <p:spPr/>
        <p:txBody>
          <a:bodyPr/>
          <a:lstStyle/>
          <a:p>
            <a:r>
              <a:rPr lang="el-GR" sz="2400" smtClean="0"/>
              <a:t>ΣΥΜΠΕΡΑΣΜΑ</a:t>
            </a:r>
          </a:p>
        </p:txBody>
      </p:sp>
      <p:sp>
        <p:nvSpPr>
          <p:cNvPr id="38914" name="Rectangle 3"/>
          <p:cNvSpPr>
            <a:spLocks noGrp="1"/>
          </p:cNvSpPr>
          <p:nvPr>
            <p:ph type="body" idx="1"/>
          </p:nvPr>
        </p:nvSpPr>
        <p:spPr/>
        <p:txBody>
          <a:bodyPr/>
          <a:lstStyle/>
          <a:p>
            <a:pPr>
              <a:lnSpc>
                <a:spcPct val="90000"/>
              </a:lnSpc>
            </a:pPr>
            <a:r>
              <a:rPr lang="el-GR" sz="2400" smtClean="0"/>
              <a:t>Η έμφαση στη φτώχεια ως πρόβλημα και αναλυτική επικέντρωση παρεκκλίνει την προσοχή από τις τοπικές, εθνικές και διεθνείς κοινωνικές σχέσεις που παράγουν τη φτώχεια ως χαρακτηριστικό των ανθρώπων. </a:t>
            </a:r>
          </a:p>
          <a:p>
            <a:pPr>
              <a:lnSpc>
                <a:spcPct val="90000"/>
              </a:lnSpc>
            </a:pPr>
            <a:r>
              <a:rPr lang="el-GR" sz="2400" smtClean="0"/>
              <a:t>Η πραγμοποίηση και η ουσιοποίηση της φτώχειας εκτρέπει τις ερευνητικές προσεγγίσεις από την αναζήτηση της εμπρόθετης δράσης των υποκειμένων. </a:t>
            </a:r>
          </a:p>
          <a:p>
            <a:pPr>
              <a:lnSpc>
                <a:spcPct val="90000"/>
              </a:lnSpc>
            </a:pPr>
            <a:r>
              <a:rPr lang="el-GR" sz="2400" smtClean="0"/>
              <a:t>Η φτώχεια δεν είναι «κάτι» στο οποίο επιτιθέμεθα («ο πόλεμος κατά της φτώχειας»), αλλά αποτέλεσμα κοινωνικών σχέσεων που χρειάζονται μελέτη και μετασχηματισμό.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Ορθογώνιο 3"/>
          <p:cNvSpPr>
            <a:spLocks noChangeArrowheads="1"/>
          </p:cNvSpPr>
          <p:nvPr/>
        </p:nvSpPr>
        <p:spPr bwMode="auto">
          <a:xfrm>
            <a:off x="250825" y="2551113"/>
            <a:ext cx="8713788" cy="2309812"/>
          </a:xfrm>
          <a:prstGeom prst="rect">
            <a:avLst/>
          </a:prstGeom>
          <a:noFill/>
          <a:ln w="9525">
            <a:noFill/>
            <a:miter lim="800000"/>
            <a:headEnd/>
            <a:tailEnd/>
          </a:ln>
        </p:spPr>
        <p:txBody>
          <a:bodyPr>
            <a:spAutoFit/>
          </a:bodyPr>
          <a:lstStyle/>
          <a:p>
            <a:pPr algn="ctr"/>
            <a:r>
              <a:rPr lang="el-GR">
                <a:latin typeface="Calibri" pitchFamily="34" charset="0"/>
              </a:rPr>
              <a:t>Βιβλιογραφία</a:t>
            </a:r>
          </a:p>
          <a:p>
            <a:pPr algn="just"/>
            <a:r>
              <a:rPr lang="en-US">
                <a:latin typeface="Calibri" pitchFamily="34" charset="0"/>
              </a:rPr>
              <a:t>Escobar, Arturo. 1995. </a:t>
            </a:r>
            <a:r>
              <a:rPr lang="en-US" i="1">
                <a:latin typeface="Calibri" pitchFamily="34" charset="0"/>
              </a:rPr>
              <a:t>Encountering Development: The Making and Unmaking of the Third World</a:t>
            </a:r>
            <a:r>
              <a:rPr lang="en-US">
                <a:latin typeface="Calibri" pitchFamily="34" charset="0"/>
              </a:rPr>
              <a:t>. Princeton University Press. (</a:t>
            </a:r>
            <a:r>
              <a:rPr lang="el-GR">
                <a:latin typeface="Calibri" pitchFamily="34" charset="0"/>
              </a:rPr>
              <a:t>κεφ. 2 </a:t>
            </a:r>
            <a:r>
              <a:rPr lang="en-US">
                <a:latin typeface="Calibri" pitchFamily="34" charset="0"/>
              </a:rPr>
              <a:t>The Problematization of Poverty: The Tale of Three Worlds and Development)</a:t>
            </a:r>
            <a:endParaRPr lang="el-GR">
              <a:latin typeface="Calibri" pitchFamily="34" charset="0"/>
            </a:endParaRPr>
          </a:p>
          <a:p>
            <a:pPr algn="just"/>
            <a:endParaRPr lang="el-GR">
              <a:latin typeface="Calibri" pitchFamily="34" charset="0"/>
            </a:endParaRPr>
          </a:p>
          <a:p>
            <a:pPr algn="just"/>
            <a:r>
              <a:rPr lang="en-US">
                <a:latin typeface="Calibri" pitchFamily="34" charset="0"/>
              </a:rPr>
              <a:t>Green, Maia. 2006. Representing Poverty and Attacking Representations: Perspectives on Poverty from Social Anthropology. </a:t>
            </a:r>
            <a:r>
              <a:rPr lang="en-US" i="1">
                <a:latin typeface="Calibri" pitchFamily="34" charset="0"/>
              </a:rPr>
              <a:t>Journal of Development Studies </a:t>
            </a:r>
            <a:r>
              <a:rPr lang="en-US">
                <a:latin typeface="Calibri" pitchFamily="34" charset="0"/>
              </a:rPr>
              <a:t>42(7): 1108-1129.</a:t>
            </a:r>
            <a:endParaRPr lang="el-GR">
              <a:latin typeface="Calibri" pitchFamily="34" charset="0"/>
            </a:endParaRPr>
          </a:p>
          <a:p>
            <a:pPr algn="just"/>
            <a:endParaRPr lang="en-US">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Τίτλος 1"/>
          <p:cNvSpPr>
            <a:spLocks noGrp="1"/>
          </p:cNvSpPr>
          <p:nvPr>
            <p:ph type="title"/>
          </p:nvPr>
        </p:nvSpPr>
        <p:spPr/>
        <p:txBody>
          <a:bodyPr/>
          <a:lstStyle/>
          <a:p>
            <a:pPr eaLnBrk="1" hangingPunct="1"/>
            <a:r>
              <a:rPr lang="el-GR" smtClean="0"/>
              <a:t>Η έννοια της φτώχειας</a:t>
            </a:r>
          </a:p>
        </p:txBody>
      </p:sp>
      <p:sp>
        <p:nvSpPr>
          <p:cNvPr id="3" name="Θέση περιεχομένου 2"/>
          <p:cNvSpPr>
            <a:spLocks noGrp="1"/>
          </p:cNvSpPr>
          <p:nvPr>
            <p:ph sz="half" idx="1"/>
          </p:nvPr>
        </p:nvSpPr>
        <p:spPr/>
        <p:txBody>
          <a:bodyPr rtlCol="0">
            <a:normAutofit fontScale="70000" lnSpcReduction="20000"/>
          </a:bodyPr>
          <a:lstStyle/>
          <a:p>
            <a:pPr eaLnBrk="1" fontAlgn="auto" hangingPunct="1">
              <a:spcAft>
                <a:spcPts val="0"/>
              </a:spcAft>
              <a:buFont typeface="Arial" pitchFamily="34" charset="0"/>
              <a:buChar char="•"/>
              <a:defRPr/>
            </a:pPr>
            <a:r>
              <a:rPr lang="el-GR" dirty="0" smtClean="0"/>
              <a:t>Η έλλειψη κοινού ορισμού της φτώχειας, αλλά σε κάθε περίπτωση η πρόσληψη της ως «έλλειψη» ή «ανεπάρκεια».</a:t>
            </a:r>
          </a:p>
          <a:p>
            <a:pPr eaLnBrk="1" fontAlgn="auto" hangingPunct="1">
              <a:spcAft>
                <a:spcPts val="0"/>
              </a:spcAft>
              <a:buFont typeface="Arial" pitchFamily="34" charset="0"/>
              <a:buChar char="•"/>
              <a:defRPr/>
            </a:pPr>
            <a:r>
              <a:rPr lang="el-GR" dirty="0" smtClean="0"/>
              <a:t>Η διαμόρφωση της φτώχειας ως κατηγορία της ανάπτυξης, αλλά και ως ετικέτα για συγκεκριμένες κοινωνικές κατηγορίες </a:t>
            </a:r>
            <a:r>
              <a:rPr lang="el-GR" dirty="0" smtClean="0">
                <a:sym typeface="Wingdings" pitchFamily="2" charset="2"/>
              </a:rPr>
              <a:t> η φτώχεια ως διαδικασία ταξινόμησης (ποιος κάνει την ταξινόμηση και πώς).</a:t>
            </a:r>
            <a:r>
              <a:rPr lang="el-GR" dirty="0" smtClean="0"/>
              <a:t> </a:t>
            </a:r>
          </a:p>
          <a:p>
            <a:pPr eaLnBrk="1" fontAlgn="auto" hangingPunct="1">
              <a:spcAft>
                <a:spcPts val="0"/>
              </a:spcAft>
              <a:buFont typeface="Arial" pitchFamily="34" charset="0"/>
              <a:buChar char="•"/>
              <a:defRPr/>
            </a:pPr>
            <a:r>
              <a:rPr lang="el-GR" dirty="0" smtClean="0"/>
              <a:t>Μετά το 2</a:t>
            </a:r>
            <a:r>
              <a:rPr lang="el-GR" baseline="30000" dirty="0" smtClean="0"/>
              <a:t>ο</a:t>
            </a:r>
            <a:r>
              <a:rPr lang="el-GR" dirty="0" smtClean="0"/>
              <a:t> Π.Π. η «ανακάλυψη» της μαζικής φτώχειας στον αποκαλούμενο «Τρίτο Κόσμο» και ο «πόλεμος κατά της φτώχειας»</a:t>
            </a:r>
            <a:endParaRPr lang="el-GR" dirty="0"/>
          </a:p>
        </p:txBody>
      </p:sp>
      <p:sp>
        <p:nvSpPr>
          <p:cNvPr id="4" name="Θέση περιεχομένου 3"/>
          <p:cNvSpPr>
            <a:spLocks noGrp="1"/>
          </p:cNvSpPr>
          <p:nvPr>
            <p:ph sz="half" idx="2"/>
          </p:nvPr>
        </p:nvSpPr>
        <p:spPr/>
        <p:txBody>
          <a:bodyPr>
            <a:normAutofit/>
          </a:bodyPr>
          <a:lstStyle/>
          <a:p>
            <a:pPr eaLnBrk="1" hangingPunct="1">
              <a:lnSpc>
                <a:spcPct val="80000"/>
              </a:lnSpc>
            </a:pPr>
            <a:r>
              <a:rPr lang="en-US" sz="2000" smtClean="0"/>
              <a:t>H </a:t>
            </a:r>
            <a:r>
              <a:rPr lang="el-GR" sz="2000" smtClean="0"/>
              <a:t>ανάδυση των ΗΠΑ ως παγκόσμια υπερδύναμη στα 1940 και 1950 και η ανάγκη για παρέμβαση στις φτωχές χώρες</a:t>
            </a:r>
          </a:p>
          <a:p>
            <a:pPr eaLnBrk="1" hangingPunct="1">
              <a:lnSpc>
                <a:spcPct val="80000"/>
              </a:lnSpc>
            </a:pPr>
            <a:r>
              <a:rPr lang="el-GR" sz="2000" smtClean="0"/>
              <a:t>Η απειλή των κοινωνικών αναταραχών στις φτωχές χώρες και η απειλή για το δυτικό κόσμο</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Τίτλος 1"/>
          <p:cNvSpPr>
            <a:spLocks noGrp="1"/>
          </p:cNvSpPr>
          <p:nvPr>
            <p:ph type="title"/>
          </p:nvPr>
        </p:nvSpPr>
        <p:spPr/>
        <p:txBody>
          <a:bodyPr/>
          <a:lstStyle/>
          <a:p>
            <a:pPr eaLnBrk="1" hangingPunct="1"/>
            <a:r>
              <a:rPr lang="el-GR" smtClean="0"/>
              <a:t>Δεδομένα</a:t>
            </a:r>
          </a:p>
        </p:txBody>
      </p:sp>
      <p:sp>
        <p:nvSpPr>
          <p:cNvPr id="3" name="Θέση περιεχομένου 2"/>
          <p:cNvSpPr>
            <a:spLocks noGrp="1"/>
          </p:cNvSpPr>
          <p:nvPr>
            <p:ph idx="1"/>
          </p:nvPr>
        </p:nvSpPr>
        <p:spPr/>
        <p:txBody>
          <a:bodyPr>
            <a:normAutofit/>
          </a:bodyPr>
          <a:lstStyle/>
          <a:p>
            <a:pPr eaLnBrk="1" hangingPunct="1"/>
            <a:endParaRPr lang="el-GR" sz="2000" smtClean="0"/>
          </a:p>
          <a:p>
            <a:pPr eaLnBrk="1" hangingPunct="1"/>
            <a:endParaRPr lang="el-GR" sz="2000" smtClean="0"/>
          </a:p>
          <a:p>
            <a:pPr eaLnBrk="1" hangingPunct="1"/>
            <a:r>
              <a:rPr lang="el-GR" sz="2000" smtClean="0"/>
              <a:t>Διαφορετικές αντιλήψεις για την αντιμετώπιση της φτώχειας πριν από το 2</a:t>
            </a:r>
            <a:r>
              <a:rPr lang="el-GR" sz="2000" baseline="30000" smtClean="0"/>
              <a:t>ο</a:t>
            </a:r>
            <a:r>
              <a:rPr lang="el-GR" sz="2000" smtClean="0"/>
              <a:t> Π.Π. </a:t>
            </a:r>
          </a:p>
          <a:p>
            <a:pPr eaLnBrk="1" hangingPunct="1"/>
            <a:r>
              <a:rPr lang="el-GR" sz="2000" smtClean="0"/>
              <a:t>Κατά την αποικιοκρατία οι δυτικές αντιλήψεις για την φτώχεια στις αποικίες: «δεν έχουν τη δυνατότητα να αναπτυχθούν» </a:t>
            </a:r>
          </a:p>
          <a:p>
            <a:pPr eaLnBrk="1" hangingPunct="1"/>
            <a:r>
              <a:rPr lang="el-GR" sz="2000" smtClean="0"/>
              <a:t>Η επέκταση της οικονομίας της αγοράς  στους «ιθαγενείς»: αδυναμία πρόσβασης σε γνωστούς κοινοτικούς τρόπους διαχείρισης της έλλειψης επάρκειας.</a:t>
            </a:r>
          </a:p>
          <a:p>
            <a:pPr eaLnBrk="1" hangingPunct="1"/>
            <a:endParaRPr lang="el-GR" sz="2000" smtClean="0"/>
          </a:p>
          <a:p>
            <a:pPr eaLnBrk="1" hangingPunct="1">
              <a:buFont typeface="Arial" charset="0"/>
              <a:buNone/>
            </a:pPr>
            <a:endParaRPr lang="el-GR" smtClean="0"/>
          </a:p>
        </p:txBody>
      </p:sp>
      <p:sp>
        <p:nvSpPr>
          <p:cNvPr id="4" name="Θέση κειμένου 3"/>
          <p:cNvSpPr>
            <a:spLocks noGrp="1"/>
          </p:cNvSpPr>
          <p:nvPr>
            <p:ph type="body" sz="half" idx="2"/>
          </p:nvPr>
        </p:nvSpPr>
        <p:spPr/>
        <p:txBody>
          <a:bodyPr>
            <a:normAutofit/>
          </a:bodyPr>
          <a:lstStyle/>
          <a:p>
            <a:pPr eaLnBrk="1" hangingPunct="1"/>
            <a:r>
              <a:rPr lang="el-GR" sz="2000" smtClean="0"/>
              <a:t>ΟΗΕ  1949:</a:t>
            </a:r>
          </a:p>
          <a:p>
            <a:pPr eaLnBrk="1" hangingPunct="1">
              <a:buFont typeface="Arial" charset="0"/>
              <a:buChar char="•"/>
            </a:pPr>
            <a:r>
              <a:rPr lang="el-GR" sz="2000" smtClean="0"/>
              <a:t>Κατά κεφαλή εισόδημα ΗΠΑ 1453 $</a:t>
            </a:r>
          </a:p>
          <a:p>
            <a:pPr eaLnBrk="1" hangingPunct="1">
              <a:buFont typeface="Arial" charset="0"/>
              <a:buChar char="•"/>
            </a:pPr>
            <a:r>
              <a:rPr lang="el-GR" sz="2000" smtClean="0"/>
              <a:t>Κατά κεφαλή εισόδημα Ινδονησία ≤ 25 $</a:t>
            </a:r>
          </a:p>
          <a:p>
            <a:pPr eaLnBrk="1" hangingPunct="1"/>
            <a:endParaRPr lang="el-GR"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normAutofit fontScale="90000"/>
          </a:bodyPr>
          <a:lstStyle/>
          <a:p>
            <a:pPr eaLnBrk="1" fontAlgn="auto" hangingPunct="1">
              <a:spcAft>
                <a:spcPts val="0"/>
              </a:spcAft>
              <a:defRPr/>
            </a:pPr>
            <a:r>
              <a:rPr lang="el-GR" sz="2400" dirty="0" smtClean="0"/>
              <a:t>Οι αλλαγές στις αντιλήψεις και τις πρακτικές πρώτα με την ανάδυση του καπιταλισμού στην Ευρώπη και  μετά με την έννοια της «ανάπτυξης»</a:t>
            </a:r>
            <a:endParaRPr lang="el-GR" sz="2400" dirty="0"/>
          </a:p>
        </p:txBody>
      </p:sp>
      <p:sp>
        <p:nvSpPr>
          <p:cNvPr id="3" name="Θέση περιεχομένου 2"/>
          <p:cNvSpPr>
            <a:spLocks noGrp="1"/>
          </p:cNvSpPr>
          <p:nvPr>
            <p:ph sz="half" idx="1"/>
          </p:nvPr>
        </p:nvSpPr>
        <p:spPr/>
        <p:txBody>
          <a:bodyPr rtlCol="0">
            <a:normAutofit fontScale="92500"/>
          </a:bodyPr>
          <a:lstStyle/>
          <a:p>
            <a:pPr marL="0" indent="0" eaLnBrk="1" fontAlgn="auto" hangingPunct="1">
              <a:spcAft>
                <a:spcPts val="0"/>
              </a:spcAft>
              <a:buFont typeface="Arial" pitchFamily="34" charset="0"/>
              <a:buNone/>
              <a:defRPr/>
            </a:pPr>
            <a:r>
              <a:rPr lang="el-GR" sz="2400" dirty="0" smtClean="0"/>
              <a:t>Διαχείριση της φτώχειας το 19</a:t>
            </a:r>
            <a:r>
              <a:rPr lang="el-GR" sz="2400" baseline="30000" dirty="0" smtClean="0"/>
              <a:t>ο</a:t>
            </a:r>
            <a:r>
              <a:rPr lang="el-GR" sz="2400" dirty="0" smtClean="0"/>
              <a:t> αι.</a:t>
            </a:r>
          </a:p>
          <a:p>
            <a:pPr eaLnBrk="1" fontAlgn="auto" hangingPunct="1">
              <a:spcAft>
                <a:spcPts val="0"/>
              </a:spcAft>
              <a:buFont typeface="Arial" pitchFamily="34" charset="0"/>
              <a:buChar char="•"/>
              <a:defRPr/>
            </a:pPr>
            <a:r>
              <a:rPr lang="el-GR" sz="2200" dirty="0" smtClean="0"/>
              <a:t>Συστήματα βοήθειας που βασίζονται σε απρόσωπους θεσμούς (π.χ. </a:t>
            </a:r>
            <a:r>
              <a:rPr lang="el-GR" sz="2200" dirty="0" err="1" smtClean="0"/>
              <a:t>φιλανθρωπεία</a:t>
            </a:r>
            <a:r>
              <a:rPr lang="el-GR" sz="2200" dirty="0" smtClean="0"/>
              <a:t>)</a:t>
            </a:r>
          </a:p>
          <a:p>
            <a:pPr eaLnBrk="1" fontAlgn="auto" hangingPunct="1">
              <a:spcAft>
                <a:spcPts val="0"/>
              </a:spcAft>
              <a:buFont typeface="Arial" pitchFamily="34" charset="0"/>
              <a:buChar char="•"/>
              <a:defRPr/>
            </a:pPr>
            <a:r>
              <a:rPr lang="el-GR" sz="2200" dirty="0" smtClean="0"/>
              <a:t>Η μεταμόρφωση των φτωχών σε «λήπτες βοήθειας» και η ανάδυση νέων μηχανισμών ελέγχου για το ποιος δικαιούται βοήθειας.</a:t>
            </a:r>
            <a:endParaRPr lang="el-GR" sz="2200" dirty="0"/>
          </a:p>
        </p:txBody>
      </p:sp>
      <p:sp>
        <p:nvSpPr>
          <p:cNvPr id="19459" name="Θέση περιεχομένου 3"/>
          <p:cNvSpPr>
            <a:spLocks noGrp="1"/>
          </p:cNvSpPr>
          <p:nvPr>
            <p:ph sz="half" idx="2"/>
          </p:nvPr>
        </p:nvSpPr>
        <p:spPr/>
        <p:txBody>
          <a:bodyPr/>
          <a:lstStyle/>
          <a:p>
            <a:pPr eaLnBrk="1" hangingPunct="1"/>
            <a:r>
              <a:rPr lang="el-GR" sz="2000" smtClean="0"/>
              <a:t>Σε σχέση με τη φτώχεια αναδύονται και οι νεότερες εννοιολογήσεις της ζωής, της οικονομίας, των δικαιωμάτων και της κοινωνικής διαχείρισης.</a:t>
            </a:r>
          </a:p>
          <a:p>
            <a:pPr eaLnBrk="1" hangingPunct="1"/>
            <a:r>
              <a:rPr lang="el-GR" sz="2000" smtClean="0"/>
              <a:t>Η διαχείριση της φτώχειας ως μέσο μορφοποίησης νέων «περιοχών»: ο νέο-αναδυόμενος καπιταλισμός και η νεωτερικότητα σε σχέση με τη διαμόρφωση νέων καταναλωτών, αλλά κυρίως τη μετατροπή των «φτωχών» σε αντικείμενο γνώσης και διαχείρισης.</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Τίτλος 1"/>
          <p:cNvSpPr>
            <a:spLocks noGrp="1"/>
          </p:cNvSpPr>
          <p:nvPr>
            <p:ph type="title"/>
          </p:nvPr>
        </p:nvSpPr>
        <p:spPr/>
        <p:txBody>
          <a:bodyPr/>
          <a:lstStyle/>
          <a:p>
            <a:pPr eaLnBrk="1" hangingPunct="1"/>
            <a:r>
              <a:rPr lang="el-GR" sz="2400" smtClean="0"/>
              <a:t>Η επινόηση πολιτικών της φτώχειας</a:t>
            </a:r>
          </a:p>
        </p:txBody>
      </p:sp>
      <p:sp>
        <p:nvSpPr>
          <p:cNvPr id="3" name="Θέση περιεχομένου 2"/>
          <p:cNvSpPr>
            <a:spLocks noGrp="1"/>
          </p:cNvSpPr>
          <p:nvPr>
            <p:ph sz="half" idx="1"/>
          </p:nvPr>
        </p:nvSpPr>
        <p:spPr/>
        <p:txBody>
          <a:bodyPr rtlCol="0">
            <a:normAutofit lnSpcReduction="10000"/>
          </a:bodyPr>
          <a:lstStyle/>
          <a:p>
            <a:pPr eaLnBrk="1" fontAlgn="auto" hangingPunct="1">
              <a:spcAft>
                <a:spcPts val="0"/>
              </a:spcAft>
              <a:buFont typeface="Arial" pitchFamily="34" charset="0"/>
              <a:buChar char="•"/>
              <a:defRPr/>
            </a:pPr>
            <a:r>
              <a:rPr lang="el-GR" sz="2200" dirty="0" smtClean="0"/>
              <a:t>Επεμβάσεις στην εκπαίδευση, υγεία, υγιεινή, ηθική, εργασία και στην «εγκαθίδρυση καλών συνηθειών» (αποταμίευση, ανατροφή παιδιών, κλπ).</a:t>
            </a:r>
          </a:p>
          <a:p>
            <a:pPr eaLnBrk="1" fontAlgn="auto" hangingPunct="1">
              <a:spcAft>
                <a:spcPts val="0"/>
              </a:spcAft>
              <a:buFont typeface="Arial" pitchFamily="34" charset="0"/>
              <a:buChar char="•"/>
              <a:defRPr/>
            </a:pPr>
            <a:r>
              <a:rPr lang="el-GR" sz="2200" dirty="0" smtClean="0"/>
              <a:t>Η διαμόρφωση τους ως «κοινωνικά προβλήματα» και η ανάγκη για «ειδικές γνώσεις» και «κοινωνικό σχεδιασμό» στα πλαίσια των νεωτερικών, «επιστημονικών» συνθηκών.</a:t>
            </a:r>
            <a:endParaRPr lang="el-GR" sz="2200" dirty="0"/>
          </a:p>
        </p:txBody>
      </p:sp>
      <p:sp>
        <p:nvSpPr>
          <p:cNvPr id="4" name="Θέση περιεχομένου 3"/>
          <p:cNvSpPr>
            <a:spLocks noGrp="1"/>
          </p:cNvSpPr>
          <p:nvPr>
            <p:ph sz="half" idx="2"/>
          </p:nvPr>
        </p:nvSpPr>
        <p:spPr/>
        <p:txBody>
          <a:bodyPr rtlCol="0">
            <a:normAutofit lnSpcReduction="10000"/>
          </a:bodyPr>
          <a:lstStyle/>
          <a:p>
            <a:pPr eaLnBrk="1" fontAlgn="auto" hangingPunct="1">
              <a:spcAft>
                <a:spcPts val="0"/>
              </a:spcAft>
              <a:buFont typeface="Arial" pitchFamily="34" charset="0"/>
              <a:buChar char="•"/>
              <a:defRPr/>
            </a:pPr>
            <a:r>
              <a:rPr lang="el-GR" sz="2200" dirty="0" smtClean="0"/>
              <a:t>Η παγκοσμιοποίηση της φτώχειας μετά το 2</a:t>
            </a:r>
            <a:r>
              <a:rPr lang="el-GR" sz="2200" baseline="30000" dirty="0" smtClean="0"/>
              <a:t>ο</a:t>
            </a:r>
            <a:r>
              <a:rPr lang="el-GR" sz="2200" dirty="0" smtClean="0"/>
              <a:t> Π.Π. και η ταξινόμηση των 2/3 του κόσμου ως φτωχών.</a:t>
            </a:r>
          </a:p>
          <a:p>
            <a:pPr eaLnBrk="1" fontAlgn="auto" hangingPunct="1">
              <a:spcAft>
                <a:spcPts val="0"/>
              </a:spcAft>
              <a:buFont typeface="Arial" pitchFamily="34" charset="0"/>
              <a:buChar char="•"/>
              <a:defRPr/>
            </a:pPr>
            <a:r>
              <a:rPr lang="el-GR" sz="2200" dirty="0" smtClean="0"/>
              <a:t>Μέτρο φτώχειας (ελλείψεις σε χρήματα και υλικά αγαθά) η δυτική «ανάπτυξη»</a:t>
            </a:r>
          </a:p>
          <a:p>
            <a:pPr eaLnBrk="1" fontAlgn="auto" hangingPunct="1">
              <a:spcAft>
                <a:spcPts val="0"/>
              </a:spcAft>
              <a:buFont typeface="Arial" pitchFamily="34" charset="0"/>
              <a:buChar char="•"/>
              <a:defRPr/>
            </a:pPr>
            <a:r>
              <a:rPr lang="el-GR" sz="2200" dirty="0" smtClean="0"/>
              <a:t>Η πρώτη στατιστική σύγκριση στα 1940.</a:t>
            </a:r>
          </a:p>
          <a:p>
            <a:pPr eaLnBrk="1" fontAlgn="auto" hangingPunct="1">
              <a:spcAft>
                <a:spcPts val="0"/>
              </a:spcAft>
              <a:buFont typeface="Arial" pitchFamily="34" charset="0"/>
              <a:buChar char="•"/>
              <a:defRPr/>
            </a:pPr>
            <a:r>
              <a:rPr lang="el-GR" sz="2200" dirty="0" smtClean="0"/>
              <a:t>1948</a:t>
            </a:r>
            <a:r>
              <a:rPr lang="el-GR" sz="2200" dirty="0" smtClean="0">
                <a:sym typeface="Wingdings" pitchFamily="2" charset="2"/>
              </a:rPr>
              <a:t>Κατά την </a:t>
            </a:r>
            <a:r>
              <a:rPr lang="en-US" sz="2200" dirty="0" smtClean="0">
                <a:sym typeface="Wingdings" pitchFamily="2" charset="2"/>
              </a:rPr>
              <a:t>World Bank</a:t>
            </a:r>
            <a:r>
              <a:rPr lang="el-GR" sz="2200" dirty="0" smtClean="0">
                <a:sym typeface="Wingdings" pitchFamily="2" charset="2"/>
              </a:rPr>
              <a:t>, η φτώχεια ως ετήσιο κατά κεφαλή εισόδημα ≤100$: τα 2/3 του κόσμου.</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Τίτλος 1"/>
          <p:cNvSpPr>
            <a:spLocks noGrp="1"/>
          </p:cNvSpPr>
          <p:nvPr>
            <p:ph type="title"/>
          </p:nvPr>
        </p:nvSpPr>
        <p:spPr>
          <a:xfrm>
            <a:off x="457200" y="273050"/>
            <a:ext cx="3008313" cy="2363788"/>
          </a:xfrm>
        </p:spPr>
        <p:txBody>
          <a:bodyPr/>
          <a:lstStyle/>
          <a:p>
            <a:pPr eaLnBrk="1" hangingPunct="1"/>
            <a:r>
              <a:rPr lang="el-GR" smtClean="0"/>
              <a:t>Η ανάδυση των τριών κόσμων (πρώτος, δεύτερος και τρίτος) και η «ανάπτυξη» του Τρίτου Κόσμου ως ένα νέο αντικείμενο σκέψης και παρέμβασης.</a:t>
            </a:r>
          </a:p>
        </p:txBody>
      </p:sp>
      <p:sp>
        <p:nvSpPr>
          <p:cNvPr id="3" name="Θέση περιεχομένου 2"/>
          <p:cNvSpPr>
            <a:spLocks noGrp="1"/>
          </p:cNvSpPr>
          <p:nvPr>
            <p:ph idx="1"/>
          </p:nvPr>
        </p:nvSpPr>
        <p:spPr/>
        <p:txBody>
          <a:bodyPr>
            <a:normAutofit/>
          </a:bodyPr>
          <a:lstStyle/>
          <a:p>
            <a:pPr eaLnBrk="1" hangingPunct="1">
              <a:lnSpc>
                <a:spcPct val="80000"/>
              </a:lnSpc>
            </a:pPr>
            <a:r>
              <a:rPr lang="el-GR" sz="2000" smtClean="0"/>
              <a:t>Πεποίθηση ότι υπάρχει μόνον ένας σωστός τρόπος «σωτηρίας» από τη φτώχεια, ένα είδος «ανάπτυξης» και ότι τα «εργαλεία» της είναι ουδέτερα, επιθυμητά και εφαρμόσιμα σε παγκόσμιο επίπεδο.</a:t>
            </a:r>
          </a:p>
          <a:p>
            <a:pPr eaLnBrk="1" hangingPunct="1">
              <a:lnSpc>
                <a:spcPct val="80000"/>
              </a:lnSpc>
            </a:pPr>
            <a:r>
              <a:rPr lang="el-GR" sz="2000" smtClean="0"/>
              <a:t>Λόγος (</a:t>
            </a:r>
            <a:r>
              <a:rPr lang="en-US" sz="2000" smtClean="0"/>
              <a:t>discourse) </a:t>
            </a:r>
            <a:r>
              <a:rPr lang="el-GR" sz="2000" smtClean="0"/>
              <a:t>που επικεντρώνεται σε ανθρωπιστικούς στόχους και στη διατήρηση της ελευθερίας, που όμως διαμορφώνει νέες μορφές κυριαρχίας και επιβολής στις βοηθούμενες χώρες και τις «πλουτοπαραγωγικές» πηγές τους.</a:t>
            </a:r>
          </a:p>
          <a:p>
            <a:pPr eaLnBrk="1" hangingPunct="1">
              <a:lnSpc>
                <a:spcPct val="80000"/>
              </a:lnSpc>
            </a:pPr>
            <a:r>
              <a:rPr lang="el-GR" sz="2000" smtClean="0"/>
              <a:t>Η τελική περιχαράκωση στις αρχές του 1950 των τριών κόσμων: οι «ελεύθερες βιομηχανικές κοινωνίες», οι «Κομμουνιστικές βιομηχανικές κοινωνίες» και ο «υπόλοιπος Τρίτος κόσμος»</a:t>
            </a:r>
          </a:p>
          <a:p>
            <a:pPr eaLnBrk="1" hangingPunct="1">
              <a:lnSpc>
                <a:spcPct val="80000"/>
              </a:lnSpc>
            </a:pPr>
            <a:r>
              <a:rPr lang="el-GR" sz="2000" smtClean="0"/>
              <a:t>Η Αμερικανική βοήθεια για την ανασυγκρότηση της Ευρώπης, η αναγνώριση της σημασίας των αποικιών για τις οικονομίες της Ευρώπης και ο απώτερος στόχος επιρροής και ελέγχου ιδίως στα Μεσανατολικά πετρέλαια.</a:t>
            </a:r>
          </a:p>
          <a:p>
            <a:pPr eaLnBrk="1" hangingPunct="1">
              <a:lnSpc>
                <a:spcPct val="80000"/>
              </a:lnSpc>
              <a:buFont typeface="Arial" charset="0"/>
              <a:buNone/>
            </a:pPr>
            <a:endParaRPr lang="el-GR" sz="2000" smtClean="0"/>
          </a:p>
          <a:p>
            <a:pPr eaLnBrk="1" hangingPunct="1">
              <a:lnSpc>
                <a:spcPct val="80000"/>
              </a:lnSpc>
            </a:pPr>
            <a:endParaRPr lang="el-GR" sz="2000" smtClean="0"/>
          </a:p>
          <a:p>
            <a:pPr eaLnBrk="1" hangingPunct="1">
              <a:lnSpc>
                <a:spcPct val="80000"/>
              </a:lnSpc>
            </a:pPr>
            <a:endParaRPr lang="el-GR" sz="2000" smtClean="0"/>
          </a:p>
        </p:txBody>
      </p:sp>
      <p:sp>
        <p:nvSpPr>
          <p:cNvPr id="4" name="Θέση κειμένου 3"/>
          <p:cNvSpPr>
            <a:spLocks noGrp="1"/>
          </p:cNvSpPr>
          <p:nvPr>
            <p:ph type="body" sz="half" idx="2"/>
          </p:nvPr>
        </p:nvSpPr>
        <p:spPr>
          <a:xfrm>
            <a:off x="457200" y="2781300"/>
            <a:ext cx="3008313" cy="3344863"/>
          </a:xfrm>
        </p:spPr>
        <p:txBody>
          <a:bodyPr rtlCol="0">
            <a:normAutofit fontScale="92500" lnSpcReduction="20000"/>
          </a:bodyPr>
          <a:lstStyle/>
          <a:p>
            <a:pPr marL="342900" indent="-342900" eaLnBrk="1" fontAlgn="auto" hangingPunct="1">
              <a:spcAft>
                <a:spcPts val="0"/>
              </a:spcAft>
              <a:buFont typeface="Arial" pitchFamily="34" charset="0"/>
              <a:buChar char="•"/>
              <a:defRPr/>
            </a:pPr>
            <a:r>
              <a:rPr lang="el-GR" sz="2000" dirty="0" smtClean="0"/>
              <a:t>Η πρώτη οικονομική αποστολή</a:t>
            </a:r>
            <a:r>
              <a:rPr lang="en-US" sz="2000" dirty="0" smtClean="0"/>
              <a:t> </a:t>
            </a:r>
            <a:r>
              <a:rPr lang="el-GR" sz="2000" dirty="0" smtClean="0"/>
              <a:t> και το πρώτο υπόδειγμα αυτού του είδους ανάπτυξης: </a:t>
            </a:r>
            <a:r>
              <a:rPr lang="en-US" sz="2000" dirty="0" smtClean="0"/>
              <a:t>International Bank for Reconstruction and Development, </a:t>
            </a:r>
            <a:r>
              <a:rPr lang="el-GR" sz="2000" dirty="0" smtClean="0"/>
              <a:t>Κολομβία 11 Ιουλίου – 5 Νοεμβρίου 1949  (αποσπάσματα του κειμένου της Διεθνούς Τράπεζας στο </a:t>
            </a:r>
            <a:r>
              <a:rPr lang="en-US" sz="2000" dirty="0" smtClean="0"/>
              <a:t>Escobar, </a:t>
            </a:r>
            <a:r>
              <a:rPr lang="el-GR" sz="2000" dirty="0" smtClean="0"/>
              <a:t>σελ.24-25)</a:t>
            </a:r>
          </a:p>
          <a:p>
            <a:pPr eaLnBrk="1" fontAlgn="auto" hangingPunct="1">
              <a:spcAft>
                <a:spcPts val="0"/>
              </a:spcAft>
              <a:buFont typeface="Arial" pitchFamily="34" charset="0"/>
              <a:buNone/>
              <a:defRPr/>
            </a:pPr>
            <a:endParaRPr lang="el-GR"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Τίτλος 1"/>
          <p:cNvSpPr>
            <a:spLocks noGrp="1"/>
          </p:cNvSpPr>
          <p:nvPr>
            <p:ph type="title"/>
          </p:nvPr>
        </p:nvSpPr>
        <p:spPr>
          <a:xfrm>
            <a:off x="457200" y="274638"/>
            <a:ext cx="8229600" cy="706437"/>
          </a:xfrm>
        </p:spPr>
        <p:txBody>
          <a:bodyPr/>
          <a:lstStyle/>
          <a:p>
            <a:pPr eaLnBrk="1" hangingPunct="1"/>
            <a:r>
              <a:rPr lang="el-GR" sz="2400" smtClean="0"/>
              <a:t>Οι απαρχές του λόγου περί «ανάπτυξης»</a:t>
            </a:r>
          </a:p>
        </p:txBody>
      </p:sp>
      <p:sp>
        <p:nvSpPr>
          <p:cNvPr id="3" name="Θέση περιεχομένου 2"/>
          <p:cNvSpPr>
            <a:spLocks noGrp="1"/>
          </p:cNvSpPr>
          <p:nvPr>
            <p:ph idx="1"/>
          </p:nvPr>
        </p:nvSpPr>
        <p:spPr>
          <a:xfrm>
            <a:off x="457200" y="908050"/>
            <a:ext cx="8229600" cy="5218113"/>
          </a:xfrm>
        </p:spPr>
        <p:txBody>
          <a:bodyPr>
            <a:normAutofit/>
          </a:bodyPr>
          <a:lstStyle/>
          <a:p>
            <a:pPr eaLnBrk="1" hangingPunct="1">
              <a:lnSpc>
                <a:spcPct val="80000"/>
              </a:lnSpc>
            </a:pPr>
            <a:r>
              <a:rPr lang="el-GR" sz="1900" smtClean="0"/>
              <a:t>Η μεταπολεμική μετατόπιση των σχέσεων μεταξύ Ευρώπης και ΗΠΑ και χωρών στην Ασία, Αφρική και Αμερική.</a:t>
            </a:r>
          </a:p>
          <a:p>
            <a:pPr eaLnBrk="1" hangingPunct="1">
              <a:lnSpc>
                <a:spcPct val="80000"/>
              </a:lnSpc>
            </a:pPr>
            <a:r>
              <a:rPr lang="el-GR" sz="1900" smtClean="0"/>
              <a:t>Πριν και αμέσως μετά το 2</a:t>
            </a:r>
            <a:r>
              <a:rPr lang="el-GR" sz="1900" baseline="30000" smtClean="0"/>
              <a:t>ο</a:t>
            </a:r>
            <a:r>
              <a:rPr lang="el-GR" sz="1900" smtClean="0"/>
              <a:t> ΠΠ πόλεμο η αρχή της παρακμής της αποικιακής τάξης και η ανάδυση της «ανάπτυξης» ως μιας νέας στρατηγικής επαναδιαμόρφωσης του αποικιακού κόσμου και επαναδόμησης των σχέσεων μεταξύ αποικιών και μητροπόλεων (π.χ. η </a:t>
            </a:r>
            <a:r>
              <a:rPr lang="en-US" sz="1900" smtClean="0"/>
              <a:t>British Development Act –</a:t>
            </a:r>
            <a:r>
              <a:rPr lang="el-GR" sz="1900" smtClean="0"/>
              <a:t>δεκ. </a:t>
            </a:r>
            <a:r>
              <a:rPr lang="en-US" sz="1900" smtClean="0"/>
              <a:t>1940</a:t>
            </a:r>
            <a:r>
              <a:rPr lang="el-GR" sz="1900" smtClean="0"/>
              <a:t>– ως απόπειρα να ενδυναμώσει την αυτοκρατορία στην Αφρική σε βάρος Αφρικανικών θεωρήσεων περί σχέσεων μεταξύ τροφής και κοινότητας).</a:t>
            </a:r>
          </a:p>
          <a:p>
            <a:pPr eaLnBrk="1" hangingPunct="1">
              <a:lnSpc>
                <a:spcPct val="80000"/>
              </a:lnSpc>
            </a:pPr>
            <a:r>
              <a:rPr lang="el-GR" sz="1900" smtClean="0"/>
              <a:t>Ο ρόλος της Κοινωνίας των Εθνών (</a:t>
            </a:r>
            <a:r>
              <a:rPr lang="en-US" sz="1900" smtClean="0"/>
              <a:t>League of Nations) </a:t>
            </a:r>
            <a:r>
              <a:rPr lang="el-GR" sz="1900" smtClean="0"/>
              <a:t>στην απο-αποικιοποίηση και την προώθηση της «ανάπτυξης» από τους διεθνείς οργανισμούς μετά το 2</a:t>
            </a:r>
            <a:r>
              <a:rPr lang="el-GR" sz="1900" baseline="30000" smtClean="0"/>
              <a:t>ο</a:t>
            </a:r>
            <a:r>
              <a:rPr lang="el-GR" sz="1900" smtClean="0"/>
              <a:t> ΠΠ.</a:t>
            </a:r>
          </a:p>
          <a:p>
            <a:pPr eaLnBrk="1" hangingPunct="1">
              <a:lnSpc>
                <a:spcPct val="80000"/>
              </a:lnSpc>
            </a:pPr>
            <a:r>
              <a:rPr lang="el-GR" sz="1900" smtClean="0"/>
              <a:t>Η ίδρυση του ΟΗΕ και οι συζητήσεις για τη μοίρα των μη-βιομηχανικών κοινωνιών</a:t>
            </a:r>
          </a:p>
          <a:p>
            <a:pPr eaLnBrk="1" hangingPunct="1">
              <a:lnSpc>
                <a:spcPct val="80000"/>
              </a:lnSpc>
            </a:pPr>
            <a:r>
              <a:rPr lang="el-GR" sz="1900" smtClean="0"/>
              <a:t>Η περίπτωση της «Λατινικής Αμερικής»: η πολιτική ανεξαρτησία των περισσότερων χωρών κατά τις πρώτες δεκαετίες του 19</a:t>
            </a:r>
            <a:r>
              <a:rPr lang="el-GR" sz="1900" baseline="30000" smtClean="0"/>
              <a:t>ο</a:t>
            </a:r>
            <a:r>
              <a:rPr lang="el-GR" sz="1900" smtClean="0"/>
              <a:t> αι., όμως συνέχισαν να είναι υπό την εξουσία αρχικά ευρωπαϊκών χωρών και μετά των ΗΠΑ.</a:t>
            </a:r>
          </a:p>
          <a:p>
            <a:pPr eaLnBrk="1" hangingPunct="1">
              <a:lnSpc>
                <a:spcPct val="80000"/>
              </a:lnSpc>
            </a:pPr>
            <a:r>
              <a:rPr lang="el-GR" sz="1900" smtClean="0"/>
              <a:t>Συνήθης μεταφορικός λόγος για τον Τρίτο Κόσμο, «παιδί που χρειάζεται την καθοδήγηση ενηλίκων» και αντιλήψεις για «μάζες που νοσούν, που είναι υποσιτισμένες, αμόρφωτες, … και καλούν για κοινωνική παρέμβαση».</a:t>
            </a:r>
          </a:p>
          <a:p>
            <a:pPr eaLnBrk="1" hangingPunct="1">
              <a:lnSpc>
                <a:spcPct val="80000"/>
              </a:lnSpc>
            </a:pPr>
            <a:endParaRPr lang="el-GR" sz="1900" smtClean="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1088</TotalTime>
  <Words>2537</Words>
  <Application>Microsoft Office PowerPoint</Application>
  <PresentationFormat>On-screen Show (4:3)</PresentationFormat>
  <Paragraphs>124</Paragraphs>
  <Slides>24</Slides>
  <Notes>1</Notes>
  <HiddenSlides>0</HiddenSlides>
  <MMClips>0</MMClips>
  <ScaleCrop>false</ScaleCrop>
  <HeadingPairs>
    <vt:vector size="6" baseType="variant">
      <vt:variant>
        <vt:lpstr>Γραμματοσειρές που χρησιμοποιούνται</vt:lpstr>
      </vt:variant>
      <vt:variant>
        <vt:i4>3</vt:i4>
      </vt:variant>
      <vt:variant>
        <vt:lpstr>Πρότυπο σχεδίασης</vt:lpstr>
      </vt:variant>
      <vt:variant>
        <vt:i4>1</vt:i4>
      </vt:variant>
      <vt:variant>
        <vt:lpstr>Τίτλοι διαφανειών</vt:lpstr>
      </vt:variant>
      <vt:variant>
        <vt:i4>24</vt:i4>
      </vt:variant>
    </vt:vector>
  </HeadingPairs>
  <TitlesOfParts>
    <vt:vector size="28" baseType="lpstr">
      <vt:lpstr>Arial</vt:lpstr>
      <vt:lpstr>Calibri</vt:lpstr>
      <vt:lpstr>Wingdings</vt:lpstr>
      <vt:lpstr>Θέμα του Office</vt:lpstr>
      <vt:lpstr>Εννοιολογήσεις της φτώχειας, 19ος-20ος αι.: από την ανεργία στην υπανάπτυξη</vt:lpstr>
      <vt:lpstr>Η προβληματοποίηση της φτώχειας και η έννοια της ανάπτυξης </vt:lpstr>
      <vt:lpstr>Διαφάνεια 3</vt:lpstr>
      <vt:lpstr>Η έννοια της φτώχειας</vt:lpstr>
      <vt:lpstr>Δεδομένα</vt:lpstr>
      <vt:lpstr>Οι αλλαγές στις αντιλήψεις και τις πρακτικές πρώτα με την ανάδυση του καπιταλισμού στην Ευρώπη και  μετά με την έννοια της «ανάπτυξης»</vt:lpstr>
      <vt:lpstr>Η επινόηση πολιτικών της φτώχειας</vt:lpstr>
      <vt:lpstr>Η ανάδυση των τριών κόσμων (πρώτος, δεύτερος και τρίτος) και η «ανάπτυξη» του Τρίτου Κόσμου ως ένα νέο αντικείμενο σκέψης και παρέμβασης.</vt:lpstr>
      <vt:lpstr>Οι απαρχές του λόγου περί «ανάπτυξης»</vt:lpstr>
      <vt:lpstr>1945 - 1955</vt:lpstr>
      <vt:lpstr>Οι φτωχές και αμόρφωτες μάζες Οι υποσχέσεις της επιστήμης και της τεχνολογίας</vt:lpstr>
      <vt:lpstr>Διαφάνεια 12</vt:lpstr>
      <vt:lpstr>Ο λόγος περί ανάπτυξης και ο χώρος της ανάπτυξης</vt:lpstr>
      <vt:lpstr>Η επαγγελματοποίηση και η θεσμοποίηση της ανάπτυξης.</vt:lpstr>
      <vt:lpstr>Ανάπτυξη σε τοπικό επίπεδο.</vt:lpstr>
      <vt:lpstr>Μετά το τέλος του Ψυχρού Πολέμου</vt:lpstr>
      <vt:lpstr>Αναπαραστάσεις της φτώχειας </vt:lpstr>
      <vt:lpstr>Αναπαραστάσεις της φτώχειας (συν.)</vt:lpstr>
      <vt:lpstr>Επίθεση στη φτώχεια</vt:lpstr>
      <vt:lpstr>Συμβολές στη μελέτη της φτώχειας από την κοιν. ανθρωπολογία</vt:lpstr>
      <vt:lpstr>Συμβολές στη μελέτη της φτώχειας από την κοιν. Ανθρωπολογία (συν.)</vt:lpstr>
      <vt:lpstr>Η περιθωριακότατα ως κοινωνική διαδικασία και ηθική στάση</vt:lpstr>
      <vt:lpstr>Η περιθωριακότατα ως κοινωνική διαδικασία και ηθική στάση (συν.)</vt:lpstr>
      <vt:lpstr>ΣΥΜΠΕΡΑΣΜΑ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Εννοιολογήσεις της φτώσειας, 19ος-20ος αι.: από την ανεργία στην υπανάπτυξη</dc:title>
  <dc:creator>eldelt</dc:creator>
  <cp:lastModifiedBy>USER</cp:lastModifiedBy>
  <cp:revision>85</cp:revision>
  <dcterms:created xsi:type="dcterms:W3CDTF">2013-05-19T05:37:09Z</dcterms:created>
  <dcterms:modified xsi:type="dcterms:W3CDTF">2013-05-27T11:50:32Z</dcterms:modified>
</cp:coreProperties>
</file>