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93" r:id="rId2"/>
    <p:sldId id="257" r:id="rId3"/>
    <p:sldId id="258" r:id="rId4"/>
    <p:sldId id="259" r:id="rId5"/>
    <p:sldId id="260" r:id="rId6"/>
    <p:sldId id="261" r:id="rId7"/>
    <p:sldId id="282" r:id="rId8"/>
    <p:sldId id="262" r:id="rId9"/>
    <p:sldId id="283" r:id="rId10"/>
    <p:sldId id="264" r:id="rId11"/>
    <p:sldId id="265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59D65-2C27-4A34-8F7F-EA71DFE350FE}" type="datetimeFigureOut">
              <a:rPr lang="el-GR" smtClean="0"/>
              <a:t>8/6/2015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EDB0C0-6940-4E4E-B605-085C08E289A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78406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550917-3D5D-4FCB-86C8-C29280A03437}" type="datetimeFigureOut">
              <a:rPr lang="el-GR" smtClean="0"/>
              <a:t>8/6/2015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FFC49-A98E-4B9B-BAA6-9A4EFF62980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398910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FFC49-A98E-4B9B-BAA6-9A4EFF629801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31475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FFC49-A98E-4B9B-BAA6-9A4EFF629801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102835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FFC49-A98E-4B9B-BAA6-9A4EFF629801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3373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FFC49-A98E-4B9B-BAA6-9A4EFF629801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65793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FFC49-A98E-4B9B-BAA6-9A4EFF629801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657933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FFC49-A98E-4B9B-BAA6-9A4EFF629801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657933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FFC49-A98E-4B9B-BAA6-9A4EFF629801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6907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1BFAA-003A-4B08-AC6B-2709827FBC4F}" type="datetime1">
              <a:rPr lang="el-GR" smtClean="0"/>
              <a:t>8/6/2015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808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2CF18-68E6-45A3-A806-E73D2EEAED80}" type="datetime1">
              <a:rPr lang="el-GR" smtClean="0"/>
              <a:t>8/6/2015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329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B51A8-641F-4971-8C73-B9220861B8D6}" type="datetime1">
              <a:rPr lang="el-GR" smtClean="0"/>
              <a:t>8/6/2015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0046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B2C60-1AA0-4BC4-B270-9094F7B5125A}" type="datetime1">
              <a:rPr lang="el-GR" smtClean="0"/>
              <a:t>8/6/2015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6175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E1A3-78A6-484C-94A1-41E2F663FF1B}" type="datetime1">
              <a:rPr lang="el-GR" smtClean="0"/>
              <a:t>8/6/2015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7220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9E978-7B51-400F-85D4-5F13EB1AE415}" type="datetime1">
              <a:rPr lang="el-GR" smtClean="0"/>
              <a:t>8/6/2015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6569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0402E-E41B-4AA3-AA4E-33A1CDE01E78}" type="datetime1">
              <a:rPr lang="el-GR" smtClean="0"/>
              <a:t>8/6/2015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9682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2CBB7-A407-4B7A-AF31-7D5E10CBFEBC}" type="datetime1">
              <a:rPr lang="el-GR" smtClean="0"/>
              <a:t>8/6/2015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2082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444ED-CC1C-421F-A557-B8EA6970F0E8}" type="datetime1">
              <a:rPr lang="el-GR" smtClean="0"/>
              <a:t>8/6/2015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0046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9A06-F37E-4A63-B8C9-C4BE6DC96E4A}" type="datetime1">
              <a:rPr lang="el-GR" smtClean="0"/>
              <a:t>8/6/2015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3954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356C-FC52-49FD-97D5-1A7FAADA9ABC}" type="datetime1">
              <a:rPr lang="el-GR" smtClean="0"/>
              <a:t>8/6/2015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6630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A5590-BFA4-450A-A325-EE46466CD55F}" type="datetime1">
              <a:rPr lang="el-GR" smtClean="0"/>
              <a:t>8/6/2015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6643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4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oleObject" Target="../embeddings/oleObject10.bin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10" Type="http://schemas.openxmlformats.org/officeDocument/2006/relationships/image" Target="../media/image24.png"/><Relationship Id="rId4" Type="http://schemas.openxmlformats.org/officeDocument/2006/relationships/image" Target="../media/image16.wmf"/><Relationship Id="rId9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7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8.wmf"/><Relationship Id="rId10" Type="http://schemas.openxmlformats.org/officeDocument/2006/relationships/image" Target="../media/image31.png"/><Relationship Id="rId4" Type="http://schemas.openxmlformats.org/officeDocument/2006/relationships/oleObject" Target="../embeddings/oleObject12.bin"/><Relationship Id="rId9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3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4.png"/><Relationship Id="rId9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20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6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2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42393"/>
            <a:ext cx="7772400" cy="794519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el-GR" b="1" dirty="0" smtClean="0">
                <a:solidFill>
                  <a:schemeClr val="bg1"/>
                </a:solidFill>
              </a:rPr>
              <a:t>ΣΤΑΤΙΚΗ Ι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3" name="Subtitle 1"/>
          <p:cNvSpPr>
            <a:spLocks noGrp="1"/>
          </p:cNvSpPr>
          <p:nvPr>
            <p:ph type="subTitle" idx="1"/>
          </p:nvPr>
        </p:nvSpPr>
        <p:spPr>
          <a:xfrm>
            <a:off x="0" y="2684512"/>
            <a:ext cx="9144000" cy="672480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schemeClr val="accent5">
                    <a:lumMod val="75000"/>
                  </a:schemeClr>
                </a:solidFill>
              </a:rPr>
              <a:t>Ενότητα 1</a:t>
            </a:r>
            <a:r>
              <a:rPr lang="el-GR" b="1" baseline="30000" dirty="0" smtClean="0">
                <a:solidFill>
                  <a:schemeClr val="accent5">
                    <a:lumMod val="75000"/>
                  </a:schemeClr>
                </a:solidFill>
              </a:rPr>
              <a:t>η</a:t>
            </a:r>
            <a:r>
              <a:rPr lang="el-GR" b="1" dirty="0" smtClean="0">
                <a:solidFill>
                  <a:schemeClr val="accent5">
                    <a:lumMod val="75000"/>
                  </a:schemeClr>
                </a:solidFill>
              </a:rPr>
              <a:t>: Ο ΔΙΣΚΟΣ ΚΑΙ Η ΔΟΚΟΣ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07504" y="3284984"/>
            <a:ext cx="8892480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400" b="1" dirty="0" smtClean="0">
                <a:solidFill>
                  <a:schemeClr val="tx1"/>
                </a:solidFill>
              </a:rPr>
              <a:t>Διάλεξη: Εσωτερικές δυνάμεις του δίσκου – </a:t>
            </a:r>
            <a:r>
              <a:rPr lang="el-GR" sz="2400" b="1" dirty="0">
                <a:solidFill>
                  <a:schemeClr val="tx1"/>
                </a:solidFill>
              </a:rPr>
              <a:t>η</a:t>
            </a:r>
            <a:r>
              <a:rPr lang="el-GR" sz="2400" b="1" dirty="0" smtClean="0">
                <a:solidFill>
                  <a:schemeClr val="tx1"/>
                </a:solidFill>
              </a:rPr>
              <a:t> δοκός και οι εσωτερικές δυνάμεις της δοκού – τα διαγράμματα της δοκού – η μέθοδος των εμβαδών.</a:t>
            </a:r>
            <a:endParaRPr lang="el-GR" sz="2400" b="1" dirty="0">
              <a:solidFill>
                <a:schemeClr val="tx1"/>
              </a:solidFill>
            </a:endParaRPr>
          </a:p>
        </p:txBody>
      </p:sp>
      <p:sp>
        <p:nvSpPr>
          <p:cNvPr id="7" name="Subtitle 3"/>
          <p:cNvSpPr txBox="1">
            <a:spLocks/>
          </p:cNvSpPr>
          <p:nvPr/>
        </p:nvSpPr>
        <p:spPr>
          <a:xfrm>
            <a:off x="144016" y="4581128"/>
            <a:ext cx="8892480" cy="1008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600" dirty="0" smtClean="0">
                <a:solidFill>
                  <a:schemeClr val="tx1"/>
                </a:solidFill>
              </a:rPr>
              <a:t>Καθηγητής Ε. Μυστακίδης</a:t>
            </a:r>
          </a:p>
          <a:p>
            <a:r>
              <a:rPr lang="el-GR" sz="2600" dirty="0" smtClean="0">
                <a:solidFill>
                  <a:schemeClr val="tx1"/>
                </a:solidFill>
              </a:rPr>
              <a:t>Τμήμα Πολιτικών Μηχανικών Π.Θ.</a:t>
            </a:r>
            <a:endParaRPr lang="el-GR" sz="2600" dirty="0">
              <a:solidFill>
                <a:schemeClr val="tx1"/>
              </a:solidFill>
            </a:endParaRPr>
          </a:p>
        </p:txBody>
      </p:sp>
      <p:pic>
        <p:nvPicPr>
          <p:cNvPr id="9" name="Picture 1" descr="Λογότυπο Πανεπιστήμιο Θεσσαλίας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800"/>
            <a:ext cx="1472164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Subtitle 4"/>
          <p:cNvSpPr txBox="1">
            <a:spLocks/>
          </p:cNvSpPr>
          <p:nvPr/>
        </p:nvSpPr>
        <p:spPr>
          <a:xfrm>
            <a:off x="2195737" y="404664"/>
            <a:ext cx="2664296" cy="10081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ΠΑΝΕΠΙΣΤΗΜΙΟ ΘΕΣΣΑΛΙΑΣ</a:t>
            </a:r>
            <a:endParaRPr lang="el-GR" sz="2800" b="1" dirty="0">
              <a:solidFill>
                <a:schemeClr val="tx1"/>
              </a:solidFill>
            </a:endParaRPr>
          </a:p>
        </p:txBody>
      </p:sp>
      <p:pic>
        <p:nvPicPr>
          <p:cNvPr id="22533" name="Picture 2" descr="Λογότυπο ανοιχτά ακαδημαϊκά μαθήματα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8353"/>
            <a:ext cx="2235695" cy="181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3" descr="Λογότυπο ΕΣΠΑ 2007-2013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661248"/>
            <a:ext cx="4797921" cy="114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291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Υπάρχει συσχέτιση μεταξύ Ν, </a:t>
            </a:r>
            <a:r>
              <a:rPr lang="en-US" sz="2800" b="1" dirty="0" smtClean="0"/>
              <a:t>Q, M</a:t>
            </a:r>
            <a:r>
              <a:rPr lang="el-GR" sz="2800" b="1" dirty="0" smtClean="0"/>
              <a:t>?</a:t>
            </a:r>
            <a:endParaRPr lang="el-GR" sz="2800" b="1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1036712"/>
          </a:xfrm>
        </p:spPr>
        <p:txBody>
          <a:bodyPr/>
          <a:lstStyle/>
          <a:p>
            <a:pPr marL="0" indent="0">
              <a:buNone/>
            </a:pPr>
            <a:r>
              <a:rPr lang="el-GR" sz="2400" dirty="0" smtClean="0"/>
              <a:t>Έστω η αμφιέρειστη δοκός του σχήματος</a:t>
            </a:r>
            <a:r>
              <a:rPr lang="el-GR" sz="2400" dirty="0"/>
              <a:t>:</a:t>
            </a:r>
            <a:endParaRPr lang="el-GR" sz="2400" dirty="0" smtClean="0"/>
          </a:p>
          <a:p>
            <a:pPr marL="0" indent="0">
              <a:buNone/>
            </a:pPr>
            <a:endParaRPr lang="el-GR" dirty="0"/>
          </a:p>
        </p:txBody>
      </p:sp>
      <p:graphicFrame>
        <p:nvGraphicFramePr>
          <p:cNvPr id="4" name="Figure 2" descr="Εικόνα αμφιέρειστης δοκού στην οποία επιβάλλεται κατανεμημένο φορτίο q και από την οποία αφαιρείται απειροστό κομμάτο dx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443596"/>
              </p:ext>
            </p:extLst>
          </p:nvPr>
        </p:nvGraphicFramePr>
        <p:xfrm>
          <a:off x="323528" y="1916832"/>
          <a:ext cx="5406003" cy="16087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88" name="Picture (32-bit)" r:id="rId3" imgW="3552840" imgH="1057320" progId="MetafileCompanion32.Picture.1">
                  <p:embed/>
                </p:oleObj>
              </mc:Choice>
              <mc:Fallback>
                <p:oleObj name="Picture (32-bit)" r:id="rId3" imgW="3552840" imgH="105732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3528" y="1916832"/>
                        <a:ext cx="5406003" cy="16087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3501008"/>
            <a:ext cx="8229600" cy="5183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Έστω, επίσης, ένα απειροστό κομμάτι της δοκού, μήκους </a:t>
            </a:r>
            <a:r>
              <a:rPr lang="en-US" sz="2400" i="1" dirty="0" smtClean="0"/>
              <a:t>dx.</a:t>
            </a:r>
            <a:endParaRPr lang="el-GR" sz="2400" i="1" dirty="0" smtClean="0"/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488892" y="4077072"/>
            <a:ext cx="4947204" cy="1281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Αφού απομονωθεί το στοιχείο αυτό από τη δοκό, εξετάζεται η ισορροπία του.</a:t>
            </a:r>
          </a:p>
        </p:txBody>
      </p:sp>
      <p:sp>
        <p:nvSpPr>
          <p:cNvPr id="9" name="Right Arrow 1" descr="Σχήμα βέλος."/>
          <p:cNvSpPr/>
          <p:nvPr/>
        </p:nvSpPr>
        <p:spPr>
          <a:xfrm>
            <a:off x="179512" y="5761856"/>
            <a:ext cx="281795" cy="268608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Content Placeholder 4"/>
          <p:cNvSpPr txBox="1">
            <a:spLocks/>
          </p:cNvSpPr>
          <p:nvPr/>
        </p:nvSpPr>
        <p:spPr>
          <a:xfrm>
            <a:off x="539552" y="5650768"/>
            <a:ext cx="4947204" cy="903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i="1" dirty="0" err="1" smtClean="0"/>
              <a:t>dN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dQ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dM</a:t>
            </a:r>
            <a:r>
              <a:rPr lang="el-GR" sz="2400" dirty="0" smtClean="0"/>
              <a:t>: η μεταβολή των </a:t>
            </a:r>
            <a:r>
              <a:rPr lang="en-US" sz="2400" i="1" dirty="0" smtClean="0"/>
              <a:t>N, Q, M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στο μήκος </a:t>
            </a:r>
            <a:r>
              <a:rPr lang="en-US" sz="2400" i="1" dirty="0" smtClean="0"/>
              <a:t>dx</a:t>
            </a:r>
            <a:r>
              <a:rPr lang="en-US" sz="2400" dirty="0" smtClean="0"/>
              <a:t>.</a:t>
            </a:r>
            <a:endParaRPr lang="el-GR" sz="2400" dirty="0" smtClean="0"/>
          </a:p>
        </p:txBody>
      </p:sp>
      <p:graphicFrame>
        <p:nvGraphicFramePr>
          <p:cNvPr id="10" name="Figure 2" descr="Εικόνα που δείχνει το απειροστό κομμάτι της δοκού dx, στις παρειές του οποίου έχουν τοποθετηθεί τα φορτία διατομής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8919720"/>
              </p:ext>
            </p:extLst>
          </p:nvPr>
        </p:nvGraphicFramePr>
        <p:xfrm>
          <a:off x="5580112" y="4467347"/>
          <a:ext cx="3279055" cy="19532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89" name="Picture (32-bit)" r:id="rId5" imgW="3533760" imgH="2104920" progId="MetafileCompanion32.Picture.1">
                  <p:embed/>
                </p:oleObj>
              </mc:Choice>
              <mc:Fallback>
                <p:oleObj name="Picture (32-bit)" r:id="rId5" imgW="3533760" imgH="210492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580112" y="4467347"/>
                        <a:ext cx="3279055" cy="19532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691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Εφαρμογή των εξισώσεων ισορροπίας στη δοκό</a:t>
            </a:r>
            <a:endParaRPr lang="el-GR" sz="2800" b="1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32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600" dirty="0" smtClean="0"/>
              <a:t>Εφαρμόζοντας τις εξισώσεις ισορροπίας προκύπτει:</a:t>
            </a:r>
          </a:p>
          <a:p>
            <a:pPr marL="0" indent="0">
              <a:buNone/>
            </a:pPr>
            <a:endParaRPr lang="el-GR" sz="2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2"/>
              <p:cNvSpPr txBox="1"/>
              <p:nvPr/>
            </p:nvSpPr>
            <p:spPr>
              <a:xfrm>
                <a:off x="1547664" y="2015643"/>
                <a:ext cx="4707764" cy="837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/>
                                </a:rPr>
                                <m:t>𝑥</m:t>
                              </m:r>
                            </m:sub>
                          </m:sSub>
                        </m:e>
                      </m:nary>
                      <m:r>
                        <a:rPr lang="en-US" sz="2000" i="1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0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𝑁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𝑑𝑁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𝑁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=0⇒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𝑑𝑁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=0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2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2015643"/>
                <a:ext cx="4707764" cy="837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ontent Placeholder 3"/>
          <p:cNvSpPr txBox="1">
            <a:spLocks/>
          </p:cNvSpPr>
          <p:nvPr/>
        </p:nvSpPr>
        <p:spPr>
          <a:xfrm>
            <a:off x="457200" y="2852936"/>
            <a:ext cx="8229600" cy="208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ΣΥΜΠΕΡΑΣΜΑ: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l-GR" sz="2400" dirty="0" smtClean="0"/>
              <a:t>η μεταβολή του </a:t>
            </a:r>
            <a:r>
              <a:rPr lang="en-US" sz="2400" i="1" dirty="0" smtClean="0"/>
              <a:t>N</a:t>
            </a:r>
            <a:r>
              <a:rPr lang="el-GR" sz="2400" i="1" dirty="0" smtClean="0"/>
              <a:t> </a:t>
            </a:r>
            <a:r>
              <a:rPr lang="el-GR" sz="2400" dirty="0" smtClean="0"/>
              <a:t>στο μήκος </a:t>
            </a:r>
            <a:r>
              <a:rPr lang="en-US" sz="2400" i="1" dirty="0" smtClean="0"/>
              <a:t>d</a:t>
            </a:r>
            <a:r>
              <a:rPr lang="en-US" sz="2400" i="1" dirty="0"/>
              <a:t>x</a:t>
            </a:r>
            <a:r>
              <a:rPr lang="el-GR" sz="2400" i="1" dirty="0" smtClean="0"/>
              <a:t> </a:t>
            </a:r>
            <a:r>
              <a:rPr lang="el-GR" sz="2400" dirty="0" smtClean="0"/>
              <a:t>είναι μηδενική στην περίπτωση που ασκείται μόνο κατακόρυφο εξωτερικό φορτίο στη δοκό.</a:t>
            </a:r>
          </a:p>
          <a:p>
            <a:pPr marL="0" indent="0">
              <a:buFont typeface="Arial" pitchFamily="34" charset="0"/>
              <a:buNone/>
            </a:pPr>
            <a:endParaRPr lang="el-GR" sz="2400" dirty="0" smtClean="0"/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Επίσης:</a:t>
            </a:r>
            <a:endParaRPr lang="el-GR" sz="2400" dirty="0"/>
          </a:p>
          <a:p>
            <a:pPr marL="0" indent="0">
              <a:buFont typeface="Arial" pitchFamily="34" charset="0"/>
              <a:buNone/>
            </a:pPr>
            <a:endParaRPr lang="el-GR" sz="2400" dirty="0" smtClean="0"/>
          </a:p>
          <a:p>
            <a:pPr marL="0" indent="0">
              <a:buFont typeface="Arial" pitchFamily="34" charset="0"/>
              <a:buNone/>
            </a:pPr>
            <a:endParaRPr lang="el-GR" sz="2400" i="1" dirty="0"/>
          </a:p>
          <a:p>
            <a:pPr marL="0" indent="0">
              <a:buFont typeface="Arial" pitchFamily="34" charset="0"/>
              <a:buNone/>
            </a:pPr>
            <a:endParaRPr lang="el-GR" sz="2400" i="1" dirty="0" smtClean="0"/>
          </a:p>
          <a:p>
            <a:pPr marL="0" indent="0">
              <a:buFont typeface="Arial" pitchFamily="34" charset="0"/>
              <a:buNone/>
            </a:pP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4"/>
              <p:cNvSpPr txBox="1"/>
              <p:nvPr/>
            </p:nvSpPr>
            <p:spPr>
              <a:xfrm>
                <a:off x="457200" y="4751575"/>
                <a:ext cx="7307770" cy="837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/>
                                </a:rPr>
                                <m:t>𝑦</m:t>
                              </m:r>
                            </m:sub>
                          </m:sSub>
                        </m:e>
                      </m:nary>
                      <m:r>
                        <a:rPr lang="en-US" sz="2000" i="1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0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⇒−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𝑄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𝑞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𝑑𝑥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+(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𝑄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𝑑𝑄</m:t>
                      </m:r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)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=0⇒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𝑑𝑄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𝑞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𝑑𝑥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2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4751575"/>
                <a:ext cx="7307770" cy="837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5"/>
              <p:cNvSpPr txBox="1"/>
              <p:nvPr/>
            </p:nvSpPr>
            <p:spPr>
              <a:xfrm>
                <a:off x="837622" y="5567636"/>
                <a:ext cx="2294218" cy="678584"/>
              </a:xfrm>
              <a:prstGeom prst="rect">
                <a:avLst/>
              </a:prstGeom>
              <a:noFill/>
              <a:ln w="25400">
                <a:solidFill>
                  <a:schemeClr val="accent5">
                    <a:lumMod val="75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𝑞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𝑑𝑄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3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622" y="5567636"/>
                <a:ext cx="2294218" cy="67858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5400">
                <a:solidFill>
                  <a:schemeClr val="accent5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ontent Placeholder 6"/>
          <p:cNvSpPr txBox="1">
            <a:spLocks/>
          </p:cNvSpPr>
          <p:nvPr/>
        </p:nvSpPr>
        <p:spPr>
          <a:xfrm>
            <a:off x="3154079" y="5661248"/>
            <a:ext cx="5266928" cy="5183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Εξ. (1) </a:t>
            </a:r>
            <a:endParaRPr lang="el-GR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4561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Συσχέτιση μεταξύ </a:t>
            </a:r>
            <a:r>
              <a:rPr lang="en-US" sz="2800" b="1" dirty="0" smtClean="0"/>
              <a:t>Q </a:t>
            </a:r>
            <a:r>
              <a:rPr lang="el-GR" sz="2800" b="1" dirty="0" smtClean="0"/>
              <a:t>και Μ</a:t>
            </a:r>
            <a:endParaRPr lang="el-GR" sz="2800" b="1" dirty="0"/>
          </a:p>
        </p:txBody>
      </p:sp>
      <p:graphicFrame>
        <p:nvGraphicFramePr>
          <p:cNvPr id="5" name="Object 1" descr="Εικόνα που δείχνει τη θετική φορά της ροπής προς τα δεξιά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9456521"/>
              </p:ext>
            </p:extLst>
          </p:nvPr>
        </p:nvGraphicFramePr>
        <p:xfrm>
          <a:off x="179512" y="1628800"/>
          <a:ext cx="423861" cy="6715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96" name="Picture (32-bit)" r:id="rId3" imgW="847800" imgH="1343160" progId="MetafileCompanion32.Picture.1">
                  <p:embed/>
                </p:oleObj>
              </mc:Choice>
              <mc:Fallback>
                <p:oleObj name="Picture (32-bit)" r:id="rId3" imgW="847800" imgH="134316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512" y="1628800"/>
                        <a:ext cx="423861" cy="6715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"/>
              <p:cNvSpPr txBox="1"/>
              <p:nvPr/>
            </p:nvSpPr>
            <p:spPr>
              <a:xfrm>
                <a:off x="683568" y="1556792"/>
                <a:ext cx="6745373" cy="837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/>
                                </a:rPr>
                                <m:t>𝑂</m:t>
                              </m:r>
                            </m:sub>
                          </m:sSub>
                        </m:e>
                      </m:nary>
                      <m:r>
                        <a:rPr lang="en-US" sz="2000" i="1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0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𝑀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𝑄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𝑑𝑥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𝑄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𝑑𝑄</m:t>
                          </m:r>
                        </m:e>
                      </m:d>
                      <m:f>
                        <m:f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𝑑𝑥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𝑀</m:t>
                      </m:r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𝑑𝑀</m:t>
                      </m:r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)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=0⇒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8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1556792"/>
                <a:ext cx="6745373" cy="837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2"/>
              <p:cNvSpPr txBox="1"/>
              <p:nvPr/>
            </p:nvSpPr>
            <p:spPr>
              <a:xfrm>
                <a:off x="975091" y="2534392"/>
                <a:ext cx="5971571" cy="6785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𝑄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𝑑𝑥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𝑄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𝑑𝑥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𝑑𝑄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𝑑𝑥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𝑑𝑀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=0⇒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𝑄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𝑑𝑀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9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091" y="2534392"/>
                <a:ext cx="5971571" cy="67858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Content Placeholder 3"/>
          <p:cNvSpPr txBox="1">
            <a:spLocks/>
          </p:cNvSpPr>
          <p:nvPr/>
        </p:nvSpPr>
        <p:spPr>
          <a:xfrm>
            <a:off x="7020272" y="2636912"/>
            <a:ext cx="1129889" cy="5183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Εξ. (2) </a:t>
            </a:r>
            <a:endParaRPr lang="el-GR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611560" y="3789040"/>
            <a:ext cx="4464496" cy="5183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Από Εξ. (1) και (2):</a:t>
            </a:r>
            <a:endParaRPr lang="el-GR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5"/>
              <p:cNvSpPr txBox="1"/>
              <p:nvPr/>
            </p:nvSpPr>
            <p:spPr>
              <a:xfrm>
                <a:off x="2843808" y="4500565"/>
                <a:ext cx="2234138" cy="737189"/>
              </a:xfrm>
              <a:prstGeom prst="rect">
                <a:avLst/>
              </a:prstGeom>
              <a:noFill/>
              <a:ln w="25400">
                <a:solidFill>
                  <a:schemeClr val="accent5">
                    <a:lumMod val="75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𝑞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7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4500565"/>
                <a:ext cx="2234138" cy="73718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5400">
                <a:solidFill>
                  <a:schemeClr val="accent5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Content Placeholder 6"/>
          <p:cNvSpPr txBox="1">
            <a:spLocks/>
          </p:cNvSpPr>
          <p:nvPr/>
        </p:nvSpPr>
        <p:spPr>
          <a:xfrm>
            <a:off x="5292080" y="4609982"/>
            <a:ext cx="1129889" cy="5183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Εξ. (3) </a:t>
            </a:r>
            <a:endParaRPr lang="el-GR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11560" y="5445224"/>
                <a:ext cx="4824536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2000" b="1" u="sng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ΣΗΜΕΙΩΣΗ: </a:t>
                </a:r>
                <a:r>
                  <a:rPr lang="el-GR" sz="20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 </a:t>
                </a:r>
                <a:r>
                  <a:rPr lang="el-GR" sz="2000" dirty="0" smtClean="0"/>
                  <a:t>Ο όρος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/>
                      </a:rPr>
                      <m:t>𝑑𝑄𝑑𝑥</m:t>
                    </m:r>
                    <m:r>
                      <m:rPr>
                        <m:nor/>
                      </m:rPr>
                      <a:rPr lang="el-GR" sz="2000" b="0" i="0" smtClean="0"/>
                      <m:t> </m:t>
                    </m:r>
                    <m:r>
                      <m:rPr>
                        <m:nor/>
                      </m:rPr>
                      <a:rPr lang="el-GR" sz="2000" b="0" i="0" dirty="0" smtClean="0"/>
                      <m:t>θεωρείται</m:t>
                    </m:r>
                  </m:oMath>
                </a14:m>
                <a:r>
                  <a:rPr lang="el-GR" sz="2000" dirty="0" smtClean="0"/>
                  <a:t> αμελητέος (απειροστό ανώτερης τάξης)</a:t>
                </a:r>
                <a:endParaRPr lang="el-GR" sz="20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5445224"/>
                <a:ext cx="4824536" cy="707886"/>
              </a:xfrm>
              <a:prstGeom prst="rect">
                <a:avLst/>
              </a:prstGeom>
              <a:blipFill rotWithShape="1">
                <a:blip r:embed="rId10"/>
                <a:stretch>
                  <a:fillRect l="-1263" t="-4310" b="-1465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768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Υπολογισμός των </a:t>
            </a:r>
            <a:r>
              <a:rPr lang="en-US" sz="2800" b="1" dirty="0" smtClean="0"/>
              <a:t>Q </a:t>
            </a:r>
            <a:r>
              <a:rPr lang="el-GR" sz="2800" b="1" dirty="0" smtClean="0"/>
              <a:t>και Μ</a:t>
            </a:r>
            <a:endParaRPr lang="el-GR" sz="2800" b="1" dirty="0"/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467544" y="1268760"/>
            <a:ext cx="8568952" cy="2520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ΣΥΜΠΕΡΑΣΜΑΤΑ: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r>
              <a:rPr lang="el-GR" sz="2400" dirty="0" smtClean="0"/>
              <a:t>Η τέμνουσα δύναμη </a:t>
            </a:r>
            <a:r>
              <a:rPr lang="en-US" sz="2400" dirty="0" smtClean="0"/>
              <a:t>Q </a:t>
            </a:r>
            <a:r>
              <a:rPr lang="el-GR" sz="2400" dirty="0" smtClean="0"/>
              <a:t>και η ροπή κάμψης Μ είναι μεγέθη αλληλένδετα μεταξύ τους και με το κατανεμημένο φορτίο </a:t>
            </a:r>
            <a:r>
              <a:rPr lang="en-US" sz="2400" dirty="0" smtClean="0"/>
              <a:t>q(x).</a:t>
            </a:r>
          </a:p>
          <a:p>
            <a:r>
              <a:rPr lang="el-GR" sz="2400" dirty="0" smtClean="0"/>
              <a:t>Η εύρεση της αξονικής δύναμης Ν αποτελεί ένα ανεξάρτητο πρόβλημα – δε συνδέεται με τον υπολογισμό της τέμνουσας δύναμης και της ροπής κάμψης.</a:t>
            </a:r>
          </a:p>
          <a:p>
            <a:pPr marL="0" indent="0">
              <a:buFont typeface="Arial" pitchFamily="34" charset="0"/>
              <a:buNone/>
            </a:pPr>
            <a:endParaRPr lang="el-GR" sz="2400" dirty="0" smtClean="0"/>
          </a:p>
          <a:p>
            <a:pPr marL="0" indent="0">
              <a:buFont typeface="Arial" pitchFamily="34" charset="0"/>
              <a:buNone/>
            </a:pPr>
            <a:endParaRPr lang="el-GR" sz="2400" i="1" dirty="0"/>
          </a:p>
          <a:p>
            <a:pPr marL="0" indent="0">
              <a:buFont typeface="Arial" pitchFamily="34" charset="0"/>
              <a:buNone/>
            </a:pPr>
            <a:endParaRPr lang="el-GR" sz="2400" i="1" dirty="0" smtClean="0"/>
          </a:p>
          <a:p>
            <a:pPr marL="0" indent="0">
              <a:buFont typeface="Arial" pitchFamily="34" charset="0"/>
              <a:buNone/>
            </a:pPr>
            <a:endParaRPr lang="el-GR" dirty="0"/>
          </a:p>
        </p:txBody>
      </p:sp>
      <p:sp>
        <p:nvSpPr>
          <p:cNvPr id="5" name="Right Arrow 1" descr="Σχήμα βέλος."/>
          <p:cNvSpPr/>
          <p:nvPr/>
        </p:nvSpPr>
        <p:spPr>
          <a:xfrm>
            <a:off x="326646" y="3880472"/>
            <a:ext cx="281795" cy="268608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11560" y="3789040"/>
            <a:ext cx="8229600" cy="11521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600" dirty="0" smtClean="0"/>
              <a:t>Για την περίπτωση που είναι γνωστό το </a:t>
            </a:r>
            <a:r>
              <a:rPr lang="en-US" sz="2600" dirty="0" smtClean="0"/>
              <a:t>q(x) </a:t>
            </a:r>
            <a:r>
              <a:rPr lang="el-GR" sz="2600" dirty="0" smtClean="0"/>
              <a:t>και ζητούμενα τα </a:t>
            </a:r>
            <a:r>
              <a:rPr lang="en-US" sz="2600" dirty="0" smtClean="0"/>
              <a:t>Q </a:t>
            </a:r>
            <a:r>
              <a:rPr lang="el-GR" sz="2600" dirty="0" smtClean="0"/>
              <a:t>και </a:t>
            </a:r>
            <a:r>
              <a:rPr lang="en-US" sz="2600" dirty="0" smtClean="0"/>
              <a:t>M, </a:t>
            </a:r>
            <a:r>
              <a:rPr lang="el-GR" sz="2600" dirty="0" smtClean="0"/>
              <a:t>τότε:</a:t>
            </a:r>
            <a:endParaRPr lang="el-GR" sz="2600" dirty="0"/>
          </a:p>
          <a:p>
            <a:pPr marL="0" indent="0">
              <a:buNone/>
            </a:pPr>
            <a:endParaRPr lang="el-GR" sz="2600" dirty="0" smtClean="0"/>
          </a:p>
          <a:p>
            <a:pPr marL="0" indent="0">
              <a:buNone/>
            </a:pPr>
            <a:endParaRPr lang="el-GR" sz="2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3"/>
              <p:cNvSpPr txBox="1"/>
              <p:nvPr/>
            </p:nvSpPr>
            <p:spPr>
              <a:xfrm>
                <a:off x="3332346" y="4427232"/>
                <a:ext cx="2962798" cy="8996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𝑄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2000" i="1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−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𝑞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/>
                            </a:rPr>
                            <m:t>𝑑𝑥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𝑐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1</m:t>
                          </m:r>
                        </m:e>
                      </m:nary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2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2346" y="4427232"/>
                <a:ext cx="2962798" cy="89967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Content Placeholder 4"/>
          <p:cNvSpPr txBox="1">
            <a:spLocks/>
          </p:cNvSpPr>
          <p:nvPr/>
        </p:nvSpPr>
        <p:spPr>
          <a:xfrm>
            <a:off x="6300192" y="4617889"/>
            <a:ext cx="1129889" cy="5183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Εξ. (4) </a:t>
            </a:r>
            <a:endParaRPr lang="el-GR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5"/>
              <p:cNvSpPr txBox="1"/>
              <p:nvPr/>
            </p:nvSpPr>
            <p:spPr>
              <a:xfrm>
                <a:off x="3491880" y="5301208"/>
                <a:ext cx="2687467" cy="4476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000" i="1" dirty="0" smtClean="0"/>
                  <a:t>Μ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2000" i="1" smtClean="0"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b="0" i="1" smtClean="0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000" b="0" i="1" smtClean="0">
                            <a:latin typeface="Cambria Math"/>
                          </a:rPr>
                          <m:t>𝑄</m:t>
                        </m:r>
                        <m:d>
                          <m:dPr>
                            <m:ctrlPr>
                              <a:rPr lang="en-US" sz="20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𝑥</m:t>
                            </m:r>
                          </m:e>
                        </m:d>
                        <m:r>
                          <a:rPr lang="en-US" sz="2000" b="0" i="1" smtClean="0">
                            <a:latin typeface="Cambria Math"/>
                          </a:rPr>
                          <m:t>𝑑𝑥</m:t>
                        </m:r>
                        <m:r>
                          <a:rPr lang="en-US" sz="2000" b="0" i="1" smtClean="0">
                            <a:latin typeface="Cambria Math"/>
                          </a:rPr>
                          <m:t>+</m:t>
                        </m:r>
                        <m:r>
                          <a:rPr lang="en-US" sz="2000" b="0" i="1" smtClean="0">
                            <a:latin typeface="Cambria Math"/>
                          </a:rPr>
                          <m:t>𝑐</m:t>
                        </m:r>
                        <m:r>
                          <a:rPr lang="en-US" sz="2000" b="0" i="1" smtClean="0">
                            <a:latin typeface="Cambria Math"/>
                          </a:rPr>
                          <m:t>2</m:t>
                        </m:r>
                      </m:e>
                    </m:nary>
                  </m:oMath>
                </a14:m>
                <a:endParaRPr lang="el-GR" sz="2000" dirty="0"/>
              </a:p>
            </p:txBody>
          </p:sp>
        </mc:Choice>
        <mc:Fallback xmlns="">
          <p:sp>
            <p:nvSpPr>
              <p:cNvPr id="13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5301208"/>
                <a:ext cx="2687467" cy="447687"/>
              </a:xfrm>
              <a:prstGeom prst="rect">
                <a:avLst/>
              </a:prstGeom>
              <a:blipFill rotWithShape="1">
                <a:blip r:embed="rId6"/>
                <a:stretch>
                  <a:fillRect l="-2494" t="-141096" b="-20137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ontent Placeholder 6"/>
          <p:cNvSpPr txBox="1">
            <a:spLocks/>
          </p:cNvSpPr>
          <p:nvPr/>
        </p:nvSpPr>
        <p:spPr>
          <a:xfrm>
            <a:off x="6322431" y="5294815"/>
            <a:ext cx="1129889" cy="5183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Εξ. (5) </a:t>
            </a:r>
            <a:endParaRPr lang="el-GR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Content Placeholder 7"/>
          <p:cNvSpPr txBox="1">
            <a:spLocks/>
          </p:cNvSpPr>
          <p:nvPr/>
        </p:nvSpPr>
        <p:spPr>
          <a:xfrm>
            <a:off x="0" y="5949280"/>
            <a:ext cx="9108504" cy="53265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600" dirty="0"/>
              <a:t>ό</a:t>
            </a:r>
            <a:r>
              <a:rPr lang="el-GR" sz="2600" dirty="0" smtClean="0"/>
              <a:t>που</a:t>
            </a:r>
            <a:r>
              <a:rPr lang="el-GR" sz="26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600" b="1" dirty="0" smtClean="0">
                <a:solidFill>
                  <a:schemeClr val="accent5">
                    <a:lumMod val="75000"/>
                  </a:schemeClr>
                </a:solidFill>
              </a:rPr>
              <a:t>c1 </a:t>
            </a:r>
            <a:r>
              <a:rPr lang="el-GR" sz="2600" dirty="0" smtClean="0"/>
              <a:t>και </a:t>
            </a:r>
            <a:r>
              <a:rPr lang="en-US" sz="2600" b="1" dirty="0" smtClean="0">
                <a:solidFill>
                  <a:schemeClr val="accent5">
                    <a:lumMod val="75000"/>
                  </a:schemeClr>
                </a:solidFill>
              </a:rPr>
              <a:t>c2</a:t>
            </a:r>
            <a:r>
              <a:rPr lang="en-US" sz="2600" dirty="0" smtClean="0"/>
              <a:t> </a:t>
            </a:r>
            <a:r>
              <a:rPr lang="el-GR" sz="2600" dirty="0" smtClean="0"/>
              <a:t>σταθερές που εξαρτώνται από τις συνοριακές συνθήκες</a:t>
            </a:r>
            <a:r>
              <a:rPr lang="en-US" sz="2600" dirty="0" smtClean="0"/>
              <a:t>.</a:t>
            </a:r>
            <a:endParaRPr lang="el-GR" sz="2600" dirty="0" smtClean="0"/>
          </a:p>
          <a:p>
            <a:pPr marL="0" indent="0">
              <a:buFont typeface="Arial" pitchFamily="34" charset="0"/>
              <a:buNone/>
            </a:pPr>
            <a:endParaRPr lang="el-GR" sz="2600" dirty="0"/>
          </a:p>
        </p:txBody>
      </p:sp>
      <p:sp>
        <p:nvSpPr>
          <p:cNvPr id="3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86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Εφαρμογή με ζητούμενο τον υπολογισμό των </a:t>
            </a:r>
            <a:r>
              <a:rPr lang="en-US" sz="2800" b="1" dirty="0" smtClean="0"/>
              <a:t>Q  </a:t>
            </a:r>
            <a:r>
              <a:rPr lang="el-GR" sz="2800" b="1" dirty="0" smtClean="0"/>
              <a:t>και Μ</a:t>
            </a:r>
            <a:endParaRPr lang="el-GR" sz="2800" b="1" dirty="0"/>
          </a:p>
        </p:txBody>
      </p:sp>
      <p:sp>
        <p:nvSpPr>
          <p:cNvPr id="5" name="Right Arrow 1" descr="Σχήμα βέλος."/>
          <p:cNvSpPr/>
          <p:nvPr/>
        </p:nvSpPr>
        <p:spPr>
          <a:xfrm>
            <a:off x="185749" y="1628800"/>
            <a:ext cx="281795" cy="268608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467544" y="1484784"/>
            <a:ext cx="8640960" cy="1728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600" dirty="0" smtClean="0"/>
              <a:t>Εάν το φορτίο </a:t>
            </a:r>
            <a:r>
              <a:rPr lang="en-US" sz="2600" dirty="0" smtClean="0"/>
              <a:t>q(x) </a:t>
            </a:r>
            <a:r>
              <a:rPr lang="el-GR" sz="2600" dirty="0" smtClean="0"/>
              <a:t>είναι σταθερό τότε η εξίσωση του </a:t>
            </a:r>
            <a:r>
              <a:rPr lang="en-US" sz="2600" dirty="0" smtClean="0"/>
              <a:t>Q(x)</a:t>
            </a:r>
            <a:r>
              <a:rPr lang="el-GR" sz="2600" dirty="0" smtClean="0"/>
              <a:t> είναι μια γραμμικά μεταβαλλόμενη συνάρτηση 1</a:t>
            </a:r>
            <a:r>
              <a:rPr lang="el-GR" sz="2600" baseline="30000" dirty="0" smtClean="0"/>
              <a:t>ου</a:t>
            </a:r>
            <a:r>
              <a:rPr lang="el-GR" sz="2600" dirty="0" smtClean="0"/>
              <a:t> βαθμού και η εξίσωση του Μ</a:t>
            </a:r>
            <a:r>
              <a:rPr lang="en-US" sz="2600" dirty="0" smtClean="0"/>
              <a:t>(x</a:t>
            </a:r>
            <a:r>
              <a:rPr lang="el-GR" sz="2600" dirty="0" smtClean="0"/>
              <a:t>) είναι μια συνάρτηση 2</a:t>
            </a:r>
            <a:r>
              <a:rPr lang="el-GR" sz="2600" baseline="30000" dirty="0" smtClean="0"/>
              <a:t>ου</a:t>
            </a:r>
            <a:r>
              <a:rPr lang="el-GR" sz="2600" dirty="0" smtClean="0"/>
              <a:t> βαθμού.</a:t>
            </a:r>
          </a:p>
          <a:p>
            <a:pPr marL="0" indent="0">
              <a:buFont typeface="Arial" pitchFamily="34" charset="0"/>
              <a:buNone/>
            </a:pPr>
            <a:endParaRPr lang="el-GR" sz="2600" dirty="0"/>
          </a:p>
        </p:txBody>
      </p:sp>
      <p:sp>
        <p:nvSpPr>
          <p:cNvPr id="6" name="Right Arrow 2" descr="Σχήμα βέλος."/>
          <p:cNvSpPr/>
          <p:nvPr/>
        </p:nvSpPr>
        <p:spPr>
          <a:xfrm>
            <a:off x="179512" y="3429000"/>
            <a:ext cx="281795" cy="268608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3365376"/>
            <a:ext cx="8640960" cy="121575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600" dirty="0" smtClean="0"/>
              <a:t>Έστω η </a:t>
            </a:r>
            <a:r>
              <a:rPr lang="el-GR" sz="2600" dirty="0" err="1" smtClean="0"/>
              <a:t>αμφιέρειστη</a:t>
            </a:r>
            <a:r>
              <a:rPr lang="el-GR" sz="2600" dirty="0" smtClean="0"/>
              <a:t> δοκός του σχήματος, στην οποία ασκείται σταθερό κατανεμημένο φορτίο </a:t>
            </a:r>
            <a:r>
              <a:rPr lang="en-US" sz="2600" dirty="0" smtClean="0"/>
              <a:t>q. </a:t>
            </a:r>
            <a:r>
              <a:rPr lang="el-GR" sz="2600" dirty="0" smtClean="0"/>
              <a:t>Ζητούμενο είναι ο υπολογισμός των διαγραμμάτων </a:t>
            </a:r>
            <a:r>
              <a:rPr lang="en-US" sz="2600" dirty="0" smtClean="0"/>
              <a:t>Q </a:t>
            </a:r>
            <a:r>
              <a:rPr lang="el-GR" sz="2600" dirty="0" smtClean="0"/>
              <a:t>και Μ.</a:t>
            </a:r>
          </a:p>
          <a:p>
            <a:pPr marL="0" indent="0">
              <a:buFont typeface="Arial" pitchFamily="34" charset="0"/>
              <a:buNone/>
            </a:pPr>
            <a:endParaRPr lang="el-GR" sz="2600" dirty="0"/>
          </a:p>
        </p:txBody>
      </p:sp>
      <p:graphicFrame>
        <p:nvGraphicFramePr>
          <p:cNvPr id="8" name="Figure 1" descr="Εικόνα αμφιέρειστης δοκού στην οποία επιβάλλεται σταθερό κατανεμημένο φορτίο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6658925"/>
              </p:ext>
            </p:extLst>
          </p:nvPr>
        </p:nvGraphicFramePr>
        <p:xfrm>
          <a:off x="1476223" y="4797152"/>
          <a:ext cx="6552161" cy="19442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77" name="Picture (32-bit)" r:id="rId3" imgW="4076640" imgH="1209600" progId="MetafileCompanion32.Picture.1">
                  <p:embed/>
                </p:oleObj>
              </mc:Choice>
              <mc:Fallback>
                <p:oleObj name="Picture (32-bit)" r:id="rId3" imgW="4076640" imgH="120960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76223" y="4797152"/>
                        <a:ext cx="6552161" cy="19442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925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69508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Εύρεση αντιδράσεων της δοκού</a:t>
            </a:r>
            <a:endParaRPr lang="el-GR" sz="2800" b="1" dirty="0"/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136282" y="1268760"/>
            <a:ext cx="8468166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Αρχικά, γίνεται μια τομή πολύ κοντά στην αριστερή στήριξη.</a:t>
            </a:r>
          </a:p>
          <a:p>
            <a:pPr marL="0" indent="0">
              <a:buFont typeface="Arial" pitchFamily="34" charset="0"/>
              <a:buNone/>
            </a:pPr>
            <a:endParaRPr lang="el-GR" sz="2600" dirty="0"/>
          </a:p>
        </p:txBody>
      </p:sp>
      <p:graphicFrame>
        <p:nvGraphicFramePr>
          <p:cNvPr id="5" name="Figure 1" descr="Εικόνα που δείχνει την τομή που γίνεται πολύ κοντά στην αριστερή στήριξη της δοκού και περιγράφει τον υπολογισμό των αντιδράσεων και του διαγράμματος των τεμνουσών της δοκού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7012964"/>
              </p:ext>
            </p:extLst>
          </p:nvPr>
        </p:nvGraphicFramePr>
        <p:xfrm>
          <a:off x="107504" y="1844824"/>
          <a:ext cx="4914094" cy="4896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67" name="Picture (32-bit)" r:id="rId4" imgW="2666880" imgH="2657520" progId="MetafileCompanion32.Picture.1">
                  <p:embed/>
                </p:oleObj>
              </mc:Choice>
              <mc:Fallback>
                <p:oleObj name="Picture (32-bit)" r:id="rId4" imgW="2666880" imgH="265752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7504" y="1844824"/>
                        <a:ext cx="4914094" cy="48965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ntent Placeholder 2"/>
          <p:cNvSpPr txBox="1">
            <a:spLocks/>
          </p:cNvSpPr>
          <p:nvPr/>
        </p:nvSpPr>
        <p:spPr>
          <a:xfrm>
            <a:off x="2267744" y="1916832"/>
            <a:ext cx="4464496" cy="5760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Από ισορροπία δυνάμεων και Εξ. (4):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3"/>
              <p:cNvSpPr txBox="1"/>
              <p:nvPr/>
            </p:nvSpPr>
            <p:spPr>
              <a:xfrm>
                <a:off x="6513498" y="1924597"/>
                <a:ext cx="2595006" cy="4242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/>
                          </a:rPr>
                          <m:t>𝑄</m:t>
                        </m:r>
                        <m:d>
                          <m:dPr>
                            <m:ctrlPr>
                              <a:rPr lang="en-US" sz="20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0</m:t>
                            </m:r>
                          </m:e>
                        </m:d>
                        <m:r>
                          <a:rPr lang="en-US" sz="2000" b="0" i="1" smtClean="0">
                            <a:latin typeface="Cambria Math"/>
                          </a:rPr>
                          <m:t>=</m:t>
                        </m:r>
                        <m:r>
                          <a:rPr lang="en-US" sz="2000" b="0" i="1" smtClean="0"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sz="2000" b="0" i="1" smtClean="0">
                            <a:latin typeface="Cambria Math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sz="20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  <a:ea typeface="Cambria Math"/>
                      </a:rPr>
                      <m:t>⇒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𝑐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1=</m:t>
                    </m:r>
                    <m:sSub>
                      <m:sSubPr>
                        <m:ctrlPr>
                          <a:rPr lang="en-US" sz="20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𝐴</m:t>
                        </m:r>
                      </m:e>
                      <m:sub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𝑦</m:t>
                        </m:r>
                      </m:sub>
                    </m:sSub>
                  </m:oMath>
                </a14:m>
                <a:endParaRPr lang="el-GR" sz="2000" dirty="0"/>
              </a:p>
            </p:txBody>
          </p:sp>
        </mc:Choice>
        <mc:Fallback xmlns="">
          <p:sp>
            <p:nvSpPr>
              <p:cNvPr id="11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3498" y="1924597"/>
                <a:ext cx="2595006" cy="424283"/>
              </a:xfrm>
              <a:prstGeom prst="rect">
                <a:avLst/>
              </a:prstGeom>
              <a:blipFill rotWithShape="1">
                <a:blip r:embed="rId8"/>
                <a:stretch>
                  <a:fillRect l="-469" b="-579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ontent Placeholder 4"/>
          <p:cNvSpPr txBox="1">
            <a:spLocks/>
          </p:cNvSpPr>
          <p:nvPr/>
        </p:nvSpPr>
        <p:spPr>
          <a:xfrm>
            <a:off x="4932040" y="2686092"/>
            <a:ext cx="4237468" cy="5988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Από ισορροπία δυνάμεων: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5"/>
              <p:cNvSpPr txBox="1"/>
              <p:nvPr/>
            </p:nvSpPr>
            <p:spPr>
              <a:xfrm>
                <a:off x="6588224" y="3100898"/>
                <a:ext cx="100803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000" i="1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2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3100898"/>
                <a:ext cx="1008033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ontent Placeholder 6"/>
          <p:cNvSpPr txBox="1">
            <a:spLocks/>
          </p:cNvSpPr>
          <p:nvPr/>
        </p:nvSpPr>
        <p:spPr>
          <a:xfrm>
            <a:off x="5015052" y="3645024"/>
            <a:ext cx="4237468" cy="5428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Επίσης, ισχύει:</a:t>
            </a:r>
            <a:endParaRPr lang="el-G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7"/>
              <p:cNvSpPr txBox="1"/>
              <p:nvPr/>
            </p:nvSpPr>
            <p:spPr>
              <a:xfrm>
                <a:off x="5732591" y="4102090"/>
                <a:ext cx="2470741" cy="6950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𝑦</m:t>
                          </m:r>
                        </m:sub>
                      </m:sSub>
                      <m:r>
                        <a:rPr lang="en-US" sz="200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𝑞𝑙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 </m:t>
                      </m:r>
                      <m:r>
                        <a:rPr lang="el-GR" sz="2000" b="0" i="1" smtClean="0">
                          <a:latin typeface="Cambria Math"/>
                        </a:rPr>
                        <m:t>𝜅𝛼𝜄</m:t>
                      </m:r>
                      <m:r>
                        <a:rPr lang="en-US" sz="2000" b="0" i="1" smtClean="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𝑦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𝑞𝑙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2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2591" y="4102090"/>
                <a:ext cx="2470741" cy="69506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2510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Μέθοδος των εμβαδών – διάγραμμα </a:t>
            </a:r>
            <a:r>
              <a:rPr lang="en-US" sz="2800" b="1" dirty="0" smtClean="0"/>
              <a:t>Q</a:t>
            </a:r>
            <a:endParaRPr lang="el-GR" sz="2800" b="1" dirty="0"/>
          </a:p>
        </p:txBody>
      </p:sp>
      <p:graphicFrame>
        <p:nvGraphicFramePr>
          <p:cNvPr id="5" name="Figure 1" descr="Εικόνα που δείχνει την τομή που γίνεται πολύ κοντά στην αριστερή στήριξη της δοκού και περιγράφει τον υπολογισμό των αντιδράσεων και του διαγράμματος των τεμνουσών της δοκού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0153904"/>
              </p:ext>
            </p:extLst>
          </p:nvPr>
        </p:nvGraphicFramePr>
        <p:xfrm>
          <a:off x="35496" y="1484784"/>
          <a:ext cx="4914094" cy="4896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44" name="Picture (32-bit)" r:id="rId4" imgW="2666880" imgH="2657520" progId="MetafileCompanion32.Picture.1">
                  <p:embed/>
                </p:oleObj>
              </mc:Choice>
              <mc:Fallback>
                <p:oleObj name="Picture (32-bit)" r:id="rId4" imgW="2666880" imgH="265752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5496" y="1484784"/>
                        <a:ext cx="4914094" cy="48965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ontent Placeholder 1"/>
          <p:cNvSpPr txBox="1">
            <a:spLocks/>
          </p:cNvSpPr>
          <p:nvPr/>
        </p:nvSpPr>
        <p:spPr>
          <a:xfrm>
            <a:off x="4906532" y="1300261"/>
            <a:ext cx="4237468" cy="958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Η </a:t>
            </a:r>
            <a:r>
              <a:rPr lang="en-US" sz="2400" dirty="0" smtClean="0"/>
              <a:t>Q(x) </a:t>
            </a:r>
            <a:r>
              <a:rPr lang="el-GR" sz="2400" dirty="0" smtClean="0"/>
              <a:t>στο σημείο Γ από Εξ. (4)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/>
              <a:t>ε</a:t>
            </a:r>
            <a:r>
              <a:rPr lang="el-GR" sz="2400" dirty="0" smtClean="0"/>
              <a:t>ίναι: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2"/>
              <p:cNvSpPr txBox="1"/>
              <p:nvPr/>
            </p:nvSpPr>
            <p:spPr>
              <a:xfrm>
                <a:off x="5580112" y="1988840"/>
                <a:ext cx="2962799" cy="10263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𝑄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2000" i="1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−</m:t>
                      </m:r>
                      <m:nary>
                        <m:naryPr>
                          <m:limLoc m:val="undOvr"/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2000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l-GR" sz="2000" b="0" i="0" smtClean="0">
                              <a:latin typeface="Cambria Math"/>
                            </a:rPr>
                            <m:t>Γ</m:t>
                          </m:r>
                        </m:sup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𝑞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/>
                            </a:rPr>
                            <m:t>𝑑𝑥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𝑐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1</m:t>
                          </m:r>
                        </m:e>
                      </m:nary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8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1988840"/>
                <a:ext cx="2962799" cy="102630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Content Placeholder 3"/>
          <p:cNvSpPr txBox="1">
            <a:spLocks/>
          </p:cNvSpPr>
          <p:nvPr/>
        </p:nvSpPr>
        <p:spPr>
          <a:xfrm>
            <a:off x="5114673" y="2996952"/>
            <a:ext cx="4065839" cy="33843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Το ορισμένο  αυτό ολοκλήρωμα αντιπροσωπεύει το εμβαδό του διαγράμματος φόρτισης από το 0 έως το Γ.</a:t>
            </a:r>
          </a:p>
          <a:p>
            <a:pPr marL="0" indent="0">
              <a:buFont typeface="Arial" pitchFamily="34" charset="0"/>
              <a:buNone/>
            </a:pPr>
            <a:endParaRPr lang="el-GR" sz="2400" dirty="0"/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Έτσι, χαράζεται το διάγραμμα των </a:t>
            </a:r>
            <a:r>
              <a:rPr lang="en-US" sz="2400" dirty="0" smtClean="0"/>
              <a:t>Q </a:t>
            </a:r>
            <a:r>
              <a:rPr lang="el-GR" sz="2400" dirty="0" smtClean="0"/>
              <a:t>με τη βοήθεια της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μεθόδου των εμβαδών</a:t>
            </a:r>
            <a:r>
              <a:rPr lang="el-GR" sz="2400" dirty="0" smtClean="0"/>
              <a:t>.</a:t>
            </a:r>
            <a:endParaRPr lang="el-GR" sz="2400" dirty="0"/>
          </a:p>
        </p:txBody>
      </p:sp>
      <p:sp>
        <p:nvSpPr>
          <p:cNvPr id="3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3469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/>
              <a:t>Μέθοδος των εμβαδών – διάγραμμα </a:t>
            </a:r>
            <a:r>
              <a:rPr lang="en-US" sz="2800" b="1" dirty="0" smtClean="0"/>
              <a:t>M</a:t>
            </a:r>
            <a:endParaRPr lang="el-GR" sz="2800" dirty="0"/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136282" y="1196752"/>
            <a:ext cx="8468166" cy="1368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Αντίστοιχα, το διάγραμμα των ροπών Μ(</a:t>
            </a:r>
            <a:r>
              <a:rPr lang="en-US" sz="2400" dirty="0" smtClean="0"/>
              <a:t>x) </a:t>
            </a:r>
            <a:r>
              <a:rPr lang="el-GR" sz="2400" dirty="0" smtClean="0"/>
              <a:t>προκύπτει από τον υπολογισμό των εμβαδών του διαγράμματος </a:t>
            </a:r>
            <a:r>
              <a:rPr lang="en-US" sz="2400" dirty="0"/>
              <a:t>Q</a:t>
            </a:r>
            <a:r>
              <a:rPr lang="en-US" sz="2400" dirty="0" smtClean="0"/>
              <a:t>(x) </a:t>
            </a:r>
            <a:r>
              <a:rPr lang="el-GR" sz="2400" dirty="0" smtClean="0"/>
              <a:t>για τα διάφορα σημεία.</a:t>
            </a:r>
          </a:p>
          <a:p>
            <a:pPr marL="0" indent="0">
              <a:buFont typeface="Arial" pitchFamily="34" charset="0"/>
              <a:buNone/>
            </a:pPr>
            <a:endParaRPr lang="el-GR" sz="2600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716016" y="2132856"/>
            <a:ext cx="4453492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Από την Εξ. (5): </a:t>
            </a:r>
            <a:endParaRPr lang="el-GR" sz="26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3"/>
              <p:cNvSpPr txBox="1"/>
              <p:nvPr/>
            </p:nvSpPr>
            <p:spPr>
              <a:xfrm>
                <a:off x="5220072" y="2780928"/>
                <a:ext cx="240380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𝑀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0</m:t>
                          </m:r>
                        </m:e>
                      </m:d>
                      <m:r>
                        <a:rPr lang="en-US" sz="2000" i="1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0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𝑐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2=0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0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2780928"/>
                <a:ext cx="2403800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Figure 1" descr="Εικόνα που περιγράφει τον υπολογισμό του διαγράμματος των ροπών της δοκού μέσω του υπολογισμού των εμβαδών του διαγράμματος τεμνουσών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064362"/>
              </p:ext>
            </p:extLst>
          </p:nvPr>
        </p:nvGraphicFramePr>
        <p:xfrm>
          <a:off x="107504" y="2628900"/>
          <a:ext cx="4499465" cy="3896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91" name="Picture (32-bit)" r:id="rId7" imgW="1847880" imgH="1600200" progId="MetafileCompanion32.Picture.1">
                  <p:embed/>
                </p:oleObj>
              </mc:Choice>
              <mc:Fallback>
                <p:oleObj name="Picture (32-bit)" r:id="rId7" imgW="1847880" imgH="160020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7504" y="2628900"/>
                        <a:ext cx="4499465" cy="38964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ntent Placeholder 4"/>
          <p:cNvSpPr txBox="1">
            <a:spLocks/>
          </p:cNvSpPr>
          <p:nvPr/>
        </p:nvSpPr>
        <p:spPr>
          <a:xfrm>
            <a:off x="4703943" y="3437384"/>
            <a:ext cx="4453492" cy="25839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Το διάγραμμα των ροπών είναι μια παραβολή 2</a:t>
            </a:r>
            <a:r>
              <a:rPr lang="el-GR" sz="2400" baseline="30000" dirty="0" smtClean="0"/>
              <a:t>ου</a:t>
            </a:r>
            <a:r>
              <a:rPr lang="el-GR" sz="2400" dirty="0" smtClean="0"/>
              <a:t> βαθμού που διέρχεται από τις στηρίξεις και εμφανίζει τη μέγιστη τιμή της (βέλος) στο μέσο της δοκού:</a:t>
            </a:r>
            <a:endParaRPr lang="el-G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5"/>
              <p:cNvSpPr txBox="1"/>
              <p:nvPr/>
            </p:nvSpPr>
            <p:spPr>
              <a:xfrm>
                <a:off x="4644008" y="5445224"/>
                <a:ext cx="4284827" cy="7099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𝑓</m:t>
                      </m:r>
                      <m:r>
                        <a:rPr lang="en-US" sz="200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𝑞𝑙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8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 (</m:t>
                      </m:r>
                      <m:r>
                        <a:rPr lang="el-GR" sz="2000" b="0" i="1" smtClean="0">
                          <a:latin typeface="Cambria Math"/>
                        </a:rPr>
                        <m:t>𝜀𝜇𝛽𝛼𝛿</m:t>
                      </m:r>
                      <m:r>
                        <m:rPr>
                          <m:sty m:val="p"/>
                        </m:rPr>
                        <a:rPr lang="el-GR" sz="2000" b="0" i="1" smtClean="0">
                          <a:latin typeface="Cambria Math"/>
                        </a:rPr>
                        <m:t>ό</m:t>
                      </m:r>
                      <m:r>
                        <a:rPr lang="el-GR" sz="2000" b="0" i="1" smtClean="0">
                          <a:latin typeface="Cambria Math"/>
                        </a:rPr>
                        <m:t>𝜈</m:t>
                      </m:r>
                      <m:r>
                        <a:rPr lang="el-GR" sz="2000" b="0" i="1" smtClean="0">
                          <a:latin typeface="Cambria Math"/>
                        </a:rPr>
                        <m:t> </m:t>
                      </m:r>
                      <m:r>
                        <a:rPr lang="el-GR" sz="2000" b="0" i="1" smtClean="0">
                          <a:latin typeface="Cambria Math"/>
                        </a:rPr>
                        <m:t>𝜏𝜌𝜄𝛾</m:t>
                      </m:r>
                      <m:r>
                        <m:rPr>
                          <m:sty m:val="p"/>
                        </m:rPr>
                        <a:rPr lang="el-GR" sz="2000" b="0" i="1" smtClean="0">
                          <a:latin typeface="Cambria Math"/>
                        </a:rPr>
                        <m:t>ώ</m:t>
                      </m:r>
                      <m:r>
                        <a:rPr lang="el-GR" sz="2000" b="0" i="1" smtClean="0">
                          <a:latin typeface="Cambria Math"/>
                        </a:rPr>
                        <m:t>𝜈𝜊𝜐</m:t>
                      </m:r>
                      <m:r>
                        <a:rPr lang="el-GR" sz="2000" b="0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l-GR" sz="20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l-GR" sz="20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l-GR" sz="20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f>
                        <m:fPr>
                          <m:ctrlPr>
                            <a:rPr lang="el-GR" sz="20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𝑞𝑙</m:t>
                          </m:r>
                        </m:num>
                        <m:den>
                          <m:r>
                            <a:rPr lang="el-GR" sz="20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f>
                        <m:fPr>
                          <m:ctrlPr>
                            <a:rPr lang="el-GR" sz="20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𝑙</m:t>
                          </m:r>
                        </m:num>
                        <m:den>
                          <m:r>
                            <a:rPr lang="el-GR" sz="20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l-GR" sz="20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3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5445224"/>
                <a:ext cx="4284827" cy="70993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7992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Διαδικασία χάραξης του διαγράμματος Μ</a:t>
            </a:r>
            <a:endParaRPr lang="el-GR" sz="2800" b="1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136282" y="1628800"/>
            <a:ext cx="8468166" cy="3240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Για τη χάραξη της παραβολής 2</a:t>
            </a:r>
            <a:r>
              <a:rPr lang="el-GR" sz="2400" baseline="30000" dirty="0" smtClean="0"/>
              <a:t>ου</a:t>
            </a:r>
            <a:r>
              <a:rPr lang="el-GR" sz="2400" dirty="0" smtClean="0"/>
              <a:t> βαθμού που αποτελεί το διάγραμμα των ροπών, αρχικά σχεδιάζουμε στο μέσο της δοκού το διπλάσιο του βέλους </a:t>
            </a:r>
            <a:r>
              <a:rPr lang="en-US" sz="2400" dirty="0" smtClean="0"/>
              <a:t>f</a:t>
            </a:r>
            <a:r>
              <a:rPr lang="el-GR" sz="2400" dirty="0" smtClean="0"/>
              <a:t>. Ακολούθως, ενώνεται το σημείο 2</a:t>
            </a:r>
            <a:r>
              <a:rPr lang="en-US" sz="2400" dirty="0" smtClean="0"/>
              <a:t>f </a:t>
            </a:r>
            <a:r>
              <a:rPr lang="el-GR" sz="2400" dirty="0" smtClean="0"/>
              <a:t>με τα σημεία των στηρίξεων και σχεδιάζεται ευθεία παράλληλη προς τη δοκό, που διέρχεται από το σημείο </a:t>
            </a:r>
            <a:r>
              <a:rPr lang="en-US" sz="2400" dirty="0" smtClean="0"/>
              <a:t>f</a:t>
            </a:r>
            <a:r>
              <a:rPr lang="el-GR" sz="2400" dirty="0" smtClean="0"/>
              <a:t>. Ζητούμενη είναι η καμπύλη που έχει</a:t>
            </a:r>
            <a:r>
              <a:rPr lang="en-US" sz="2400" dirty="0" smtClean="0"/>
              <a:t> </a:t>
            </a:r>
            <a:r>
              <a:rPr lang="el-GR" sz="2400" dirty="0" err="1" smtClean="0"/>
              <a:t>εφαπτομένες</a:t>
            </a:r>
            <a:r>
              <a:rPr lang="el-GR" sz="2400" dirty="0" smtClean="0"/>
              <a:t> τις τρεις αυτές ευθείες, όπως φαίνεται και στο σχήμα:</a:t>
            </a:r>
          </a:p>
          <a:p>
            <a:pPr marL="0" indent="0">
              <a:buFont typeface="Arial" pitchFamily="34" charset="0"/>
              <a:buNone/>
            </a:pPr>
            <a:endParaRPr lang="el-GR" sz="2600" dirty="0"/>
          </a:p>
        </p:txBody>
      </p:sp>
      <p:graphicFrame>
        <p:nvGraphicFramePr>
          <p:cNvPr id="4" name="Figure 1" descr="Εικόνα που περιγράφει τη διαδικασία χάραξης της παραβολής δευτέρου βαθμού που αποτελεί το διάγραμμα των ροπών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3977244"/>
              </p:ext>
            </p:extLst>
          </p:nvPr>
        </p:nvGraphicFramePr>
        <p:xfrm>
          <a:off x="2123728" y="4293096"/>
          <a:ext cx="5264338" cy="2304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1" name="Picture (32-bit)" r:id="rId3" imgW="2828880" imgH="1238400" progId="MetafileCompanion32.Picture.1">
                  <p:embed/>
                </p:oleObj>
              </mc:Choice>
              <mc:Fallback>
                <p:oleObj name="Picture (32-bit)" r:id="rId3" imgW="2828880" imgH="1238400" progId="MetafileCompanion32.Picture.1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4293096"/>
                        <a:ext cx="5264338" cy="23042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540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Παράδειγμα εφαρμογής της μεθόδου των εμβαδών</a:t>
            </a:r>
            <a:endParaRPr lang="el-GR" sz="2800" b="1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136282" y="1124744"/>
            <a:ext cx="8468166" cy="108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000" b="1" u="sng" dirty="0" smtClean="0">
                <a:solidFill>
                  <a:schemeClr val="accent5">
                    <a:lumMod val="75000"/>
                  </a:schemeClr>
                </a:solidFill>
              </a:rPr>
              <a:t>ΠΑΡΑΔΕΙΓΜΑ:</a:t>
            </a:r>
          </a:p>
          <a:p>
            <a:pPr marL="0" indent="0">
              <a:buFont typeface="Arial" pitchFamily="34" charset="0"/>
              <a:buNone/>
            </a:pPr>
            <a:r>
              <a:rPr lang="el-GR" sz="2000" dirty="0" smtClean="0"/>
              <a:t>Έστω η </a:t>
            </a:r>
            <a:r>
              <a:rPr lang="el-GR" sz="2000" dirty="0" err="1" smtClean="0"/>
              <a:t>αμφιέρειστη</a:t>
            </a:r>
            <a:r>
              <a:rPr lang="el-GR" sz="2000" dirty="0" smtClean="0"/>
              <a:t> δοκός του σχήματος, στην οποία επιβάλλεται μόνο ένα συγκεντρωμένο φορτίο Ρ στο μέσο της.</a:t>
            </a:r>
          </a:p>
          <a:p>
            <a:pPr marL="0" indent="0">
              <a:buFont typeface="Arial" pitchFamily="34" charset="0"/>
              <a:buNone/>
            </a:pPr>
            <a:endParaRPr lang="el-GR" sz="2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444208" y="1844824"/>
            <a:ext cx="2520280" cy="1440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000" dirty="0" smtClean="0"/>
              <a:t>Να σχεδιαστούν τα διαγράμματα </a:t>
            </a:r>
            <a:r>
              <a:rPr lang="en-US" sz="2000" dirty="0" smtClean="0"/>
              <a:t>Q(x) </a:t>
            </a:r>
            <a:r>
              <a:rPr lang="el-GR" sz="2000" dirty="0" smtClean="0"/>
              <a:t>και </a:t>
            </a:r>
            <a:r>
              <a:rPr lang="en-US" sz="2000" dirty="0" smtClean="0"/>
              <a:t>M(x) </a:t>
            </a:r>
            <a:r>
              <a:rPr lang="el-GR" sz="2000" dirty="0" smtClean="0"/>
              <a:t>με τη </a:t>
            </a: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μέθοδο των εμβαδών.</a:t>
            </a:r>
          </a:p>
          <a:p>
            <a:pPr marL="0" indent="0">
              <a:buFont typeface="Arial" pitchFamily="34" charset="0"/>
              <a:buNone/>
            </a:pPr>
            <a:endParaRPr lang="el-GR" sz="2600" dirty="0"/>
          </a:p>
        </p:txBody>
      </p:sp>
      <p:graphicFrame>
        <p:nvGraphicFramePr>
          <p:cNvPr id="4" name="Figure 1" descr="Εικόνα που περιγράφει την εύρεση των διαγραμμάτων ροπών και τεμνουσών μιας αμφιέρειστης δοκού στην οποία επιβάλλεται ένα συγκεντρωμένο φορτίο, με την εφαρμογή της μεθόδου των εμβαδών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6348333"/>
              </p:ext>
            </p:extLst>
          </p:nvPr>
        </p:nvGraphicFramePr>
        <p:xfrm>
          <a:off x="0" y="2060848"/>
          <a:ext cx="9187870" cy="4797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6" name="Picture (32-bit)" r:id="rId4" imgW="7658280" imgH="3781440" progId="MetafileCompanion32.Picture.1">
                  <p:embed/>
                </p:oleObj>
              </mc:Choice>
              <mc:Fallback>
                <p:oleObj name="Picture (32-bit)" r:id="rId4" imgW="7658280" imgH="378144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0" y="2060848"/>
                        <a:ext cx="9187870" cy="47971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735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Εξωτερικές δυνάμεις και αντιδράσεις σε δίσκο</a:t>
            </a:r>
            <a:endParaRPr lang="el-GR" sz="2800" b="1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14401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2600" dirty="0" smtClean="0"/>
              <a:t>Έστω ο δίσκος του σχήματος που διαθέτει τον </a:t>
            </a:r>
            <a:r>
              <a:rPr lang="el-GR" sz="2600" b="1" dirty="0" smtClean="0"/>
              <a:t>απαραίτητο αριθμό </a:t>
            </a:r>
            <a:r>
              <a:rPr lang="el-GR" sz="2600" i="1" dirty="0" smtClean="0"/>
              <a:t>κατάλληλα συνδεδεμένων </a:t>
            </a:r>
            <a:r>
              <a:rPr lang="el-GR" sz="2600" dirty="0" smtClean="0"/>
              <a:t>δεσμικών ράβδων ώστε να είναι ισοστατικός και στον οποίο ενεργούν εξωτερικές δυνάμεις και ροπή.</a:t>
            </a:r>
          </a:p>
        </p:txBody>
      </p:sp>
      <p:graphicFrame>
        <p:nvGraphicFramePr>
          <p:cNvPr id="4" name="Figure 1" descr="Εικόνα που περιγράφει την εφαρμογή της αρχής της αποδέσμευσης σε έναν ισοσταικό δίσκο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8110632"/>
              </p:ext>
            </p:extLst>
          </p:nvPr>
        </p:nvGraphicFramePr>
        <p:xfrm>
          <a:off x="1345723" y="2852936"/>
          <a:ext cx="6898685" cy="21467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" name="Picture (32-bit)" r:id="rId4" imgW="3152880" imgH="981000" progId="MetafileCompanion32.Picture.1">
                  <p:embed/>
                </p:oleObj>
              </mc:Choice>
              <mc:Fallback>
                <p:oleObj name="Picture (32-bit)" r:id="rId4" imgW="3152880" imgH="98100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45723" y="2852936"/>
                        <a:ext cx="6898685" cy="21467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>
          <a:xfrm>
            <a:off x="609600" y="5229200"/>
            <a:ext cx="8229600" cy="1440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600" dirty="0" smtClean="0"/>
              <a:t>Εξωτερικά στο δίσκο είναι όλα γνωστά (αντιδράσεις και εξωτερικές φορτίσεις).</a:t>
            </a:r>
          </a:p>
          <a:p>
            <a:pPr marL="0" indent="0">
              <a:buFont typeface="Arial" pitchFamily="34" charset="0"/>
              <a:buNone/>
            </a:pPr>
            <a:r>
              <a:rPr lang="el-GR" sz="2600" b="1" dirty="0" smtClean="0">
                <a:solidFill>
                  <a:schemeClr val="accent5">
                    <a:lumMod val="75000"/>
                  </a:schemeClr>
                </a:solidFill>
              </a:rPr>
              <a:t>Τι συμβαίνει όμως εσωτερικά στο δίσκο?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9372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Τι συμβαίνει στο εσωτερικό του δίσκου?</a:t>
            </a:r>
            <a:endParaRPr lang="el-GR" sz="2800" b="1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67544" y="1340768"/>
            <a:ext cx="8496944" cy="1440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Για να διαπιστωθεί τι συμβαίνει στο εσωτερικό του δίσκου θα πρέπει να γίνει σε αυτόν μια τομή (σε τυχαία θέση).</a:t>
            </a:r>
          </a:p>
        </p:txBody>
      </p:sp>
      <p:graphicFrame>
        <p:nvGraphicFramePr>
          <p:cNvPr id="5" name="Figure 1" descr="Εικόνα που δείχνει την τομή σε τυχαία θέση στο δίσκο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7961979"/>
              </p:ext>
            </p:extLst>
          </p:nvPr>
        </p:nvGraphicFramePr>
        <p:xfrm>
          <a:off x="3567113" y="2132856"/>
          <a:ext cx="3165127" cy="198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3" name="Picture (32-bit)" r:id="rId3" imgW="2009880" imgH="1257480" progId="MetafileCompanion32.Picture.1">
                  <p:embed/>
                </p:oleObj>
              </mc:Choice>
              <mc:Fallback>
                <p:oleObj name="Picture (32-bit)" r:id="rId3" imgW="2009880" imgH="125748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67113" y="2132856"/>
                        <a:ext cx="3165127" cy="19800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>
          <a:xfrm>
            <a:off x="107504" y="4077072"/>
            <a:ext cx="5256584" cy="2664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el-GR" sz="2400" dirty="0" smtClean="0"/>
              <a:t>Για να μη διαταραχθεί η ισορροπία</a:t>
            </a:r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el-GR" sz="2400" dirty="0" smtClean="0"/>
              <a:t>(σύμφωνα και πάλι με την αρχή της </a:t>
            </a:r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el-GR" sz="2400" dirty="0"/>
              <a:t>α</a:t>
            </a:r>
            <a:r>
              <a:rPr lang="el-GR" sz="2400" dirty="0" smtClean="0"/>
              <a:t>ποδέσμευσης) θα πρέπει να τοποθετηθούν στα άκρα της τομής οι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εσωτερικές δυνάμεις </a:t>
            </a:r>
            <a:r>
              <a:rPr lang="el-GR" sz="2400" dirty="0" smtClean="0"/>
              <a:t>που αναπτύσσονται στο δίσκο.</a:t>
            </a:r>
          </a:p>
        </p:txBody>
      </p:sp>
      <p:graphicFrame>
        <p:nvGraphicFramePr>
          <p:cNvPr id="7" name="Figure 2" descr="Εικόνα που δείχνει τις εσωτερικές δυνάμεις που αναπτύσσονται στο δίσκο στη θέση της τομής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3030168"/>
              </p:ext>
            </p:extLst>
          </p:nvPr>
        </p:nvGraphicFramePr>
        <p:xfrm>
          <a:off x="4830792" y="4581128"/>
          <a:ext cx="4277712" cy="20882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4" name="Picture (32-bit)" r:id="rId5" imgW="3219480" imgH="1571760" progId="MetafileCompanion32.Picture.1">
                  <p:embed/>
                </p:oleObj>
              </mc:Choice>
              <mc:Fallback>
                <p:oleObj name="Picture (32-bit)" r:id="rId5" imgW="3219480" imgH="157176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830792" y="4581128"/>
                        <a:ext cx="4277712" cy="20882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884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Εσωτερικές δυνάμεις ή τάσεις</a:t>
            </a:r>
            <a:endParaRPr lang="el-GR" sz="2800" b="1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20448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Εσωτερικές δυνάμεις ή τάσεις: </a:t>
            </a:r>
            <a:r>
              <a:rPr lang="el-GR" sz="2400" dirty="0" smtClean="0"/>
              <a:t>πρόκειται για κατανομή δυνάμεων ίσων και αντίθετων μεταξύ τους. Ο προσδιορισμός της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συνισταμένης τους </a:t>
            </a:r>
            <a:r>
              <a:rPr lang="el-GR" sz="2400" dirty="0" smtClean="0"/>
              <a:t>αποτελεί αντικείμενο της κλασικής στατικής και μπορεί να γίνει μέσω των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εξισώσεων ισορροπίας </a:t>
            </a:r>
            <a:r>
              <a:rPr lang="el-GR" sz="2400" dirty="0" smtClean="0"/>
              <a:t>για ισοστατικούς φορείς.</a:t>
            </a:r>
            <a:endParaRPr lang="el-GR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l-GR" sz="2600" dirty="0"/>
          </a:p>
          <a:p>
            <a:pPr marL="0" indent="0">
              <a:spcBef>
                <a:spcPts val="0"/>
              </a:spcBef>
              <a:buNone/>
            </a:pPr>
            <a:endParaRPr lang="el-GR" sz="2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79512" y="3501008"/>
            <a:ext cx="3528392" cy="3240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Οι συνισταμένες των εσωτερικών δυνάμεων (μια σε κάθε άκρο της τομής) είναι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ίσες και αντίθετες δυνάμεις</a:t>
            </a:r>
            <a:r>
              <a:rPr lang="el-GR" sz="2400" dirty="0" smtClean="0"/>
              <a:t>, με σημείο εφαρμογής στην πραγματικότητα, το ίδιο σημείο του δίσκου.</a:t>
            </a:r>
            <a:endParaRPr lang="el-GR" sz="2600" dirty="0" smtClean="0"/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endParaRPr lang="el-GR" sz="2600" dirty="0"/>
          </a:p>
        </p:txBody>
      </p:sp>
      <p:graphicFrame>
        <p:nvGraphicFramePr>
          <p:cNvPr id="4" name="Figure 1" descr="Εικόνα που δείχνει τις συνισταμένες των εσωτερικών δυνάμεων του δίσκου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8929508"/>
              </p:ext>
            </p:extLst>
          </p:nvPr>
        </p:nvGraphicFramePr>
        <p:xfrm>
          <a:off x="3801733" y="3789040"/>
          <a:ext cx="5167119" cy="2304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8" name="Picture (32-bit)" r:id="rId3" imgW="2819520" imgH="1257480" progId="MetafileCompanion32.Picture.1">
                  <p:embed/>
                </p:oleObj>
              </mc:Choice>
              <mc:Fallback>
                <p:oleObj name="Picture (32-bit)" r:id="rId3" imgW="2819520" imgH="125748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01733" y="3789040"/>
                        <a:ext cx="5167119" cy="23042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498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Δοκός – ορισμός </a:t>
            </a:r>
            <a:endParaRPr lang="el-GR" sz="2800" b="1" dirty="0"/>
          </a:p>
        </p:txBody>
      </p:sp>
      <p:sp>
        <p:nvSpPr>
          <p:cNvPr id="4" name="Right Arrow 1" descr="Σχήμα βέλος."/>
          <p:cNvSpPr/>
          <p:nvPr/>
        </p:nvSpPr>
        <p:spPr>
          <a:xfrm>
            <a:off x="140673" y="1648224"/>
            <a:ext cx="281795" cy="268608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57200" y="1556792"/>
            <a:ext cx="8435280" cy="19442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Διαχωρισμός δίσκων: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δοκοί</a:t>
            </a:r>
            <a:r>
              <a:rPr lang="el-GR" sz="24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l-GR" sz="2400" dirty="0" smtClean="0"/>
              <a:t>και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δικτυώματα</a:t>
            </a:r>
            <a:r>
              <a:rPr lang="el-GR" sz="2400" dirty="0" smtClean="0"/>
              <a:t>.</a:t>
            </a:r>
            <a:endParaRPr lang="el-GR" sz="2400" dirty="0"/>
          </a:p>
          <a:p>
            <a:pPr marL="0" indent="0">
              <a:buNone/>
            </a:pP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Δοκός: </a:t>
            </a:r>
            <a:r>
              <a:rPr lang="el-GR" sz="2400" dirty="0" smtClean="0"/>
              <a:t>φορέας του οποίου οι δύο διαστάσεις (πλάτος και ύψος) είναι πολύ μικρότερες από την τρίτη (μήκος).</a:t>
            </a:r>
          </a:p>
          <a:p>
            <a:pPr marL="0" indent="0">
              <a:buNone/>
            </a:pPr>
            <a:r>
              <a:rPr lang="el-GR" sz="2400" dirty="0" smtClean="0"/>
              <a:t>Μια δοκός μπορεί να έχει πολλών ειδών διατομές.</a:t>
            </a:r>
            <a:endParaRPr lang="el-GR" sz="2400" dirty="0"/>
          </a:p>
          <a:p>
            <a:pPr marL="0" indent="0">
              <a:buNone/>
            </a:pPr>
            <a:endParaRPr lang="el-GR" sz="2800" dirty="0" smtClean="0"/>
          </a:p>
        </p:txBody>
      </p:sp>
      <p:graphicFrame>
        <p:nvGraphicFramePr>
          <p:cNvPr id="13" name="Figure 1" descr="Εικόνα που περιγράφει τη δοκό, τη διατομή της, τον κεντροβαρικό άξονά της και την ίνα αναφοράς της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7737731"/>
              </p:ext>
            </p:extLst>
          </p:nvPr>
        </p:nvGraphicFramePr>
        <p:xfrm>
          <a:off x="395536" y="3429000"/>
          <a:ext cx="7206205" cy="188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7" name="Picture (32-bit)" r:id="rId3" imgW="8696160" imgH="2276640" progId="MetafileCompanion32.Picture.1">
                  <p:embed/>
                </p:oleObj>
              </mc:Choice>
              <mc:Fallback>
                <p:oleObj name="Picture (32-bit)" r:id="rId3" imgW="8696160" imgH="227664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536" y="3429000"/>
                        <a:ext cx="7206205" cy="1886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ntent Placeholder 2"/>
          <p:cNvSpPr txBox="1">
            <a:spLocks/>
          </p:cNvSpPr>
          <p:nvPr/>
        </p:nvSpPr>
        <p:spPr>
          <a:xfrm>
            <a:off x="179512" y="5445224"/>
            <a:ext cx="8784976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Για τη μελέτη της δοκού απεικονίζεται ένα </a:t>
            </a:r>
            <a:r>
              <a:rPr lang="el-GR" sz="2400" dirty="0" err="1" smtClean="0"/>
              <a:t>προσομοίωμά</a:t>
            </a:r>
            <a:r>
              <a:rPr lang="el-GR" sz="2400" dirty="0" smtClean="0"/>
              <a:t> της και συγκεκριμένα ο </a:t>
            </a:r>
            <a:r>
              <a:rPr lang="el-GR" sz="2400" b="1" dirty="0" err="1" smtClean="0">
                <a:solidFill>
                  <a:schemeClr val="accent5">
                    <a:lumMod val="75000"/>
                  </a:schemeClr>
                </a:solidFill>
              </a:rPr>
              <a:t>κεντροβαρικός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 άξονάς </a:t>
            </a:r>
            <a:r>
              <a:rPr lang="el-GR" sz="2400" dirty="0" smtClean="0"/>
              <a:t>της. Επίσης, επισημαίνεται η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ίνα αναφοράς </a:t>
            </a:r>
            <a:r>
              <a:rPr lang="el-GR" sz="2400" dirty="0" smtClean="0"/>
              <a:t>της δοκού.</a:t>
            </a:r>
            <a:endParaRPr lang="el-GR" sz="2600" dirty="0" smtClean="0"/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endParaRPr lang="el-GR" sz="2600" dirty="0"/>
          </a:p>
        </p:txBody>
      </p:sp>
      <p:sp>
        <p:nvSpPr>
          <p:cNvPr id="5" name="Slide Number Placeholder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152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Εσωτερικές δυνάμεις δοκού (1)</a:t>
            </a:r>
            <a:endParaRPr lang="el-GR" sz="2800" b="1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0367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Εφόσον ο υπό μελέτη δίσκος είναι πλέον μια δοκός, μετά από την τομή θα ισχύει:</a:t>
            </a:r>
          </a:p>
        </p:txBody>
      </p:sp>
      <p:pic>
        <p:nvPicPr>
          <p:cNvPr id="8325" name="Picture 1" descr="Εικόνα που δείχνει την τομή μιας δοκού σε τυχαία θέση και τις εσωτερικές δυνάμεις που αναπτύσσονται εκεί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737" y="2148298"/>
            <a:ext cx="6531727" cy="158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3645024"/>
            <a:ext cx="8784976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Για να προσδιοριστεί η συνισταμένη των εσωτερικών δυνάμεων της δοκού, πρέπει να προσδιοριστεί το σημείο εφαρμογής της, το μέτρο και η διεύθυνσή της. </a:t>
            </a:r>
          </a:p>
          <a:p>
            <a:pPr marL="0" indent="0">
              <a:buFont typeface="Arial" pitchFamily="34" charset="0"/>
              <a:buNone/>
            </a:pPr>
            <a:endParaRPr lang="el-GR" sz="2400" dirty="0" smtClean="0"/>
          </a:p>
        </p:txBody>
      </p:sp>
      <p:sp>
        <p:nvSpPr>
          <p:cNvPr id="9" name="Content Placeholder 3"/>
          <p:cNvSpPr txBox="1">
            <a:spLocks/>
          </p:cNvSpPr>
          <p:nvPr/>
        </p:nvSpPr>
        <p:spPr>
          <a:xfrm>
            <a:off x="251520" y="4941168"/>
            <a:ext cx="4896544" cy="18002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Έστω ότι μεταφέρεται η συνισταμένη στο κέντρο βάρους της διατομής της δοκού. Η μεταφορά αυτή συνοδεύεται από την ανάπτυξη μιας ροπής </a:t>
            </a:r>
            <a:r>
              <a:rPr lang="el-GR" sz="2400" i="1" dirty="0" smtClean="0"/>
              <a:t>Μ</a:t>
            </a:r>
            <a:r>
              <a:rPr lang="el-GR" sz="2400" dirty="0" smtClean="0"/>
              <a:t>.</a:t>
            </a:r>
            <a:endParaRPr lang="el-GR" sz="2600" dirty="0"/>
          </a:p>
        </p:txBody>
      </p:sp>
      <p:pic>
        <p:nvPicPr>
          <p:cNvPr id="8320" name="Picture 2" descr="Εικόνα που περιγράφει τις συνισταμένες των εσωτερικών δυνάμεων στο σημείο τομής της δοκού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712" y="5096112"/>
            <a:ext cx="3730851" cy="114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1301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/>
              <a:t>Εσωτερικές δυνάμεις δοκού </a:t>
            </a:r>
            <a:r>
              <a:rPr lang="el-GR" sz="2800" b="1" dirty="0" smtClean="0"/>
              <a:t>(2)</a:t>
            </a:r>
            <a:endParaRPr lang="el-GR" sz="2800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0367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Μετά από την ανάλυση της συνισταμένης σε δύο άξονες, προκύπτει:</a:t>
            </a:r>
          </a:p>
        </p:txBody>
      </p:sp>
      <p:pic>
        <p:nvPicPr>
          <p:cNvPr id="9280" name="Picture 1" descr="Εικόνα της αξονικής δύναμης, της τέμνουσας δύναμης και της ροπής κάμψης που αναπτύσσονται στο σημείο τομής μιας δοκού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116" y="2276872"/>
            <a:ext cx="4496108" cy="128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3645024"/>
            <a:ext cx="8784976" cy="3096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Ν – αξονική δύναμη: </a:t>
            </a:r>
            <a:r>
              <a:rPr lang="el-GR" sz="2400" dirty="0" smtClean="0"/>
              <a:t>θεωρείται θετική όταν «απομακρύνεται» από τη διατομή (δηλ. προκαλεί εφελκυσμό).</a:t>
            </a:r>
          </a:p>
          <a:p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Q –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τέμνουσα δύναμη: </a:t>
            </a:r>
            <a:r>
              <a:rPr lang="el-GR" sz="2400" dirty="0" smtClean="0"/>
              <a:t>η θετική της φορά προσδιορίζεται από την περιστροφή της θετικής Ν σύμφωνα με τη φορά των δεικτών του ρολογιού.</a:t>
            </a:r>
          </a:p>
          <a:p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Μ – ροπή κάμψης: </a:t>
            </a:r>
            <a:r>
              <a:rPr lang="el-GR" sz="2400" dirty="0" smtClean="0"/>
              <a:t>θεωρείται θετική όταν προκαλεί εφελκυσμό στην ίνα αναφοράς.</a:t>
            </a:r>
          </a:p>
          <a:p>
            <a:pPr marL="0" indent="0">
              <a:buFont typeface="Arial" pitchFamily="34" charset="0"/>
              <a:buNone/>
            </a:pPr>
            <a:endParaRPr lang="el-GR" sz="2400" dirty="0" smtClean="0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079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Φορτία διατομής δοκού</a:t>
            </a:r>
            <a:endParaRPr lang="el-GR" sz="2800" b="1" dirty="0"/>
          </a:p>
        </p:txBody>
      </p:sp>
      <p:sp>
        <p:nvSpPr>
          <p:cNvPr id="6" name="Right Arrow 1" descr="Σχήμα βέλος."/>
          <p:cNvSpPr/>
          <p:nvPr/>
        </p:nvSpPr>
        <p:spPr>
          <a:xfrm>
            <a:off x="145152" y="1412776"/>
            <a:ext cx="281795" cy="268608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35283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600" b="1" dirty="0">
                <a:solidFill>
                  <a:schemeClr val="accent5">
                    <a:lumMod val="75000"/>
                  </a:schemeClr>
                </a:solidFill>
              </a:rPr>
              <a:t>Τα 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N, Q, M</a:t>
            </a:r>
            <a:r>
              <a:rPr lang="el-GR" sz="2600" b="1" dirty="0">
                <a:solidFill>
                  <a:schemeClr val="accent5">
                    <a:lumMod val="75000"/>
                  </a:schemeClr>
                </a:solidFill>
              </a:rPr>
              <a:t> ονομάζονται φορτία διατομής </a:t>
            </a:r>
            <a:r>
              <a:rPr lang="el-GR" sz="2600" dirty="0"/>
              <a:t>(συνισταμένες των εσωτερικών δυνάμεων</a:t>
            </a:r>
            <a:r>
              <a:rPr lang="el-GR" sz="2600" dirty="0" smtClean="0"/>
              <a:t>).</a:t>
            </a:r>
            <a:endParaRPr lang="en-US" sz="2600" dirty="0" smtClean="0"/>
          </a:p>
          <a:p>
            <a:pPr marL="0" indent="0">
              <a:buNone/>
            </a:pPr>
            <a:endParaRPr lang="el-GR" sz="1400" dirty="0" smtClean="0"/>
          </a:p>
          <a:p>
            <a:pPr marL="0" indent="0">
              <a:buNone/>
            </a:pPr>
            <a:r>
              <a:rPr lang="el-GR" sz="2600" dirty="0" smtClean="0"/>
              <a:t>Αν γίνει τομή στη δοκό σε διαφορετική θέση, η κατάσταση θα αλλάξει και τα αποτελέσματα θα είναι διαφορετικά. Τα Ν, </a:t>
            </a:r>
            <a:r>
              <a:rPr lang="en-US" sz="2600" dirty="0" smtClean="0"/>
              <a:t>Q</a:t>
            </a:r>
            <a:r>
              <a:rPr lang="el-GR" sz="2600" dirty="0" smtClean="0"/>
              <a:t>, Μ γενικώς μεταβάλλονται κατά μήκος της δοκού. Είναι συναρτήσεις που εξαρτώνται από τη θέσης τομής, δηλ. την απόσταση </a:t>
            </a:r>
            <a:r>
              <a:rPr lang="en-US" sz="2600" dirty="0" smtClean="0"/>
              <a:t>x </a:t>
            </a:r>
            <a:r>
              <a:rPr lang="el-GR" sz="2600" dirty="0" smtClean="0"/>
              <a:t>από κάποιο σημείο αναφοράς (είναι δηλ. </a:t>
            </a:r>
            <a:r>
              <a:rPr lang="en-US" sz="2600" dirty="0" smtClean="0"/>
              <a:t>N</a:t>
            </a:r>
            <a:r>
              <a:rPr lang="el-GR" sz="2600" dirty="0" smtClean="0"/>
              <a:t>(</a:t>
            </a:r>
            <a:r>
              <a:rPr lang="en-US" sz="2600" dirty="0" smtClean="0"/>
              <a:t>x), Q(x), M(x)).</a:t>
            </a:r>
            <a:r>
              <a:rPr lang="el-GR" sz="2600" dirty="0" smtClean="0"/>
              <a:t> </a:t>
            </a:r>
            <a:endParaRPr lang="el-GR" sz="2600" dirty="0"/>
          </a:p>
          <a:p>
            <a:pPr marL="0" indent="0">
              <a:buNone/>
            </a:pPr>
            <a:r>
              <a:rPr lang="el-GR" sz="2400" dirty="0" smtClean="0"/>
              <a:t> </a:t>
            </a:r>
          </a:p>
          <a:p>
            <a:pPr marL="0" indent="0">
              <a:buNone/>
            </a:pPr>
            <a:endParaRPr lang="el-GR" sz="2400" dirty="0"/>
          </a:p>
        </p:txBody>
      </p:sp>
      <p:graphicFrame>
        <p:nvGraphicFramePr>
          <p:cNvPr id="4" name="Figure 1" descr="Εικόνα που δείχνει την εξάρτηση των φορτίων διατομής της δοκού από το x της θέσης της τομής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286011"/>
              </p:ext>
            </p:extLst>
          </p:nvPr>
        </p:nvGraphicFramePr>
        <p:xfrm>
          <a:off x="1403648" y="5245770"/>
          <a:ext cx="6594205" cy="1135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1" name="Picture (32-bit)" r:id="rId3" imgW="3152880" imgH="542880" progId="MetafileCompanion32.Picture.1">
                  <p:embed/>
                </p:oleObj>
              </mc:Choice>
              <mc:Fallback>
                <p:oleObj name="Picture (32-bit)" r:id="rId3" imgW="3152880" imgH="54288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03648" y="5245770"/>
                        <a:ext cx="6594205" cy="11355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317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Σύμβαση σχεδίασης διαγραμμάτων Ν, </a:t>
            </a:r>
            <a:r>
              <a:rPr lang="en-US" sz="2800" b="1" dirty="0" smtClean="0"/>
              <a:t>Q</a:t>
            </a:r>
            <a:r>
              <a:rPr lang="el-GR" sz="2800" b="1" dirty="0" smtClean="0"/>
              <a:t>,</a:t>
            </a:r>
            <a:r>
              <a:rPr lang="en-US" sz="2800" b="1" dirty="0" smtClean="0"/>
              <a:t> </a:t>
            </a:r>
            <a:r>
              <a:rPr lang="el-GR" sz="2800" b="1" dirty="0" smtClean="0"/>
              <a:t>Μ</a:t>
            </a:r>
            <a:endParaRPr lang="el-GR" sz="2800" b="1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323528" y="1412776"/>
            <a:ext cx="8712968" cy="2736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600" b="1" dirty="0" smtClean="0">
                <a:solidFill>
                  <a:schemeClr val="accent5">
                    <a:lumMod val="75000"/>
                  </a:schemeClr>
                </a:solidFill>
              </a:rPr>
              <a:t>Σύμβαση σχεδίασης των διαγραμμάτων (δηλ. απεικόνισης των συναρτήσεων) 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N</a:t>
            </a:r>
            <a:r>
              <a:rPr lang="el-GR" sz="2600" b="1" dirty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</a:rPr>
              <a:t>x), Q(x), </a:t>
            </a:r>
            <a:r>
              <a:rPr lang="en-US" sz="2600" b="1" dirty="0" smtClean="0">
                <a:solidFill>
                  <a:schemeClr val="accent5">
                    <a:lumMod val="75000"/>
                  </a:schemeClr>
                </a:solidFill>
              </a:rPr>
              <a:t>M(x</a:t>
            </a:r>
            <a:r>
              <a:rPr lang="el-GR" sz="2600" b="1" dirty="0" smtClean="0">
                <a:solidFill>
                  <a:schemeClr val="accent5">
                    <a:lumMod val="75000"/>
                  </a:schemeClr>
                </a:solidFill>
              </a:rPr>
              <a:t>):</a:t>
            </a:r>
            <a:endParaRPr lang="en-US" sz="26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l-GR" sz="2600" dirty="0" smtClean="0"/>
          </a:p>
          <a:p>
            <a:pPr marL="0" indent="0">
              <a:buNone/>
            </a:pPr>
            <a:r>
              <a:rPr lang="el-GR" sz="2600" dirty="0" smtClean="0"/>
              <a:t>Εξαρτάται από τη θέση που έχει τοποθετηθεί η </a:t>
            </a:r>
            <a:r>
              <a:rPr lang="el-GR" sz="2600" b="1" dirty="0" smtClean="0">
                <a:solidFill>
                  <a:schemeClr val="accent5">
                    <a:lumMod val="75000"/>
                  </a:schemeClr>
                </a:solidFill>
              </a:rPr>
              <a:t>ίνα αναφοράς </a:t>
            </a:r>
            <a:r>
              <a:rPr lang="el-GR" sz="2600" dirty="0" smtClean="0"/>
              <a:t>και πραγματοποιείται σύμφωνα με τα παρακάτω σχήματα:</a:t>
            </a:r>
            <a:endParaRPr lang="el-GR" sz="2600" dirty="0"/>
          </a:p>
          <a:p>
            <a:pPr marL="0" indent="0">
              <a:buNone/>
            </a:pPr>
            <a:r>
              <a:rPr lang="el-GR" sz="2400" dirty="0" smtClean="0"/>
              <a:t> </a:t>
            </a:r>
          </a:p>
          <a:p>
            <a:pPr marL="0" indent="0">
              <a:buNone/>
            </a:pPr>
            <a:endParaRPr lang="el-GR" sz="2400" dirty="0"/>
          </a:p>
        </p:txBody>
      </p:sp>
      <p:graphicFrame>
        <p:nvGraphicFramePr>
          <p:cNvPr id="5" name="Figure 1" descr="Εικόνα που δείχνει τη σύμβαση σχεδίασης των διαγραμμάτων Ν, Q και Μ, σε σχέση με τη θέση της ίνας αναφοράς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7339494"/>
              </p:ext>
            </p:extLst>
          </p:nvPr>
        </p:nvGraphicFramePr>
        <p:xfrm>
          <a:off x="1979712" y="3861048"/>
          <a:ext cx="5376830" cy="2880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4" name="Picture (32-bit)" r:id="rId4" imgW="3191040" imgH="1762200" progId="MetafileCompanion32.Picture.1">
                  <p:embed/>
                </p:oleObj>
              </mc:Choice>
              <mc:Fallback>
                <p:oleObj name="Picture (32-bit)" r:id="rId4" imgW="3191040" imgH="176220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79712" y="3861048"/>
                        <a:ext cx="5376830" cy="28803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692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2578</TotalTime>
  <Words>1439</Words>
  <Application>Microsoft Office PowerPoint</Application>
  <PresentationFormat>On-screen Show (4:3)</PresentationFormat>
  <Paragraphs>134</Paragraphs>
  <Slides>19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Picture (32-bit)</vt:lpstr>
      <vt:lpstr>ΣΤΑΤΙΚΗ Ι</vt:lpstr>
      <vt:lpstr>Εξωτερικές δυνάμεις και αντιδράσεις σε δίσκο</vt:lpstr>
      <vt:lpstr>Τι συμβαίνει στο εσωτερικό του δίσκου?</vt:lpstr>
      <vt:lpstr>Εσωτερικές δυνάμεις ή τάσεις</vt:lpstr>
      <vt:lpstr>Δοκός – ορισμός </vt:lpstr>
      <vt:lpstr>Εσωτερικές δυνάμεις δοκού (1)</vt:lpstr>
      <vt:lpstr>Εσωτερικές δυνάμεις δοκού (2)</vt:lpstr>
      <vt:lpstr>Φορτία διατομής δοκού</vt:lpstr>
      <vt:lpstr>Σύμβαση σχεδίασης διαγραμμάτων Ν, Q, Μ</vt:lpstr>
      <vt:lpstr>Υπάρχει συσχέτιση μεταξύ Ν, Q, M?</vt:lpstr>
      <vt:lpstr>Εφαρμογή των εξισώσεων ισορροπίας στη δοκό</vt:lpstr>
      <vt:lpstr>Συσχέτιση μεταξύ Q και Μ</vt:lpstr>
      <vt:lpstr>Υπολογισμός των Q και Μ</vt:lpstr>
      <vt:lpstr>Εφαρμογή με ζητούμενο τον υπολογισμό των Q  και Μ</vt:lpstr>
      <vt:lpstr>Εύρεση αντιδράσεων της δοκού</vt:lpstr>
      <vt:lpstr>Μέθοδος των εμβαδών – διάγραμμα Q</vt:lpstr>
      <vt:lpstr>Μέθοδος των εμβαδών – διάγραμμα M</vt:lpstr>
      <vt:lpstr>Διαδικασία χάραξης του διαγράμματος Μ</vt:lpstr>
      <vt:lpstr>Παράδειγμα εφαρμογής της μεθόδου των εμβαδών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Kelly Georgiadi-Stefanidi</dc:creator>
  <cp:lastModifiedBy>kelly</cp:lastModifiedBy>
  <cp:revision>174</cp:revision>
  <dcterms:created xsi:type="dcterms:W3CDTF">2013-03-08T16:01:01Z</dcterms:created>
  <dcterms:modified xsi:type="dcterms:W3CDTF">2015-06-08T08:21:29Z</dcterms:modified>
</cp:coreProperties>
</file>