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3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83" r:id="rId10"/>
    <p:sldId id="264" r:id="rId11"/>
    <p:sldId id="265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59D65-2C27-4A34-8F7F-EA71DFE350FE}" type="datetimeFigureOut">
              <a:rPr lang="el-GR" smtClean="0"/>
              <a:t>8/6/2015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DB0C0-6940-4E4E-B605-085C08E289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7840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50917-3D5D-4FCB-86C8-C29280A03437}" type="datetimeFigureOut">
              <a:rPr lang="el-GR" smtClean="0"/>
              <a:t>8/6/2015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FFC49-A98E-4B9B-BAA6-9A4EFF6298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989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314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028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337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579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5793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579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690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BFAA-003A-4B08-AC6B-2709827FBC4F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0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CF18-68E6-45A3-A806-E73D2EEAED80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2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51A8-641F-4971-8C73-B9220861B8D6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04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2C60-1AA0-4BC4-B270-9094F7B5125A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17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1A3-78A6-484C-94A1-41E2F663FF1B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2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E978-7B51-400F-85D4-5F13EB1AE415}" type="datetime1">
              <a:rPr lang="el-GR" smtClean="0"/>
              <a:t>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56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402E-E41B-4AA3-AA4E-33A1CDE01E78}" type="datetime1">
              <a:rPr lang="el-GR" smtClean="0"/>
              <a:t>8/6/2015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68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BB7-A407-4B7A-AF31-7D5E10CBFEBC}" type="datetime1">
              <a:rPr lang="el-GR" smtClean="0"/>
              <a:t>8/6/2015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08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44ED-CC1C-421F-A557-B8EA6970F0E8}" type="datetime1">
              <a:rPr lang="el-GR" smtClean="0"/>
              <a:t>8/6/2015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04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9A06-F37E-4A63-B8C9-C4BE6DC96E4A}" type="datetime1">
              <a:rPr lang="el-GR" smtClean="0"/>
              <a:t>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9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356C-FC52-49FD-97D5-1A7FAADA9ABC}" type="datetime1">
              <a:rPr lang="el-GR" smtClean="0"/>
              <a:t>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63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A5590-BFA4-450A-A325-EE46466CD55F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6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10" Type="http://schemas.openxmlformats.org/officeDocument/2006/relationships/image" Target="../media/image24.png"/><Relationship Id="rId4" Type="http://schemas.openxmlformats.org/officeDocument/2006/relationships/image" Target="../media/image16.wmf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2393"/>
            <a:ext cx="7772400" cy="794519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ΣΤΑΤΙΚΗ Ι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0" y="2684512"/>
            <a:ext cx="9144000" cy="67248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Ενότητα 1</a:t>
            </a:r>
            <a:r>
              <a:rPr lang="el-GR" b="1" baseline="30000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: Ο ΔΙΣΚΟΣ ΚΑΙ Η ΔΟΚΟΣ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7504" y="3284984"/>
            <a:ext cx="889248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 smtClean="0">
                <a:solidFill>
                  <a:schemeClr val="tx1"/>
                </a:solidFill>
              </a:rPr>
              <a:t>Διάλεξη: Εσωτερικές δυνάμεις του δίσκου – </a:t>
            </a:r>
            <a:r>
              <a:rPr lang="el-GR" sz="2400" b="1" dirty="0">
                <a:solidFill>
                  <a:schemeClr val="tx1"/>
                </a:solidFill>
              </a:rPr>
              <a:t>η</a:t>
            </a:r>
            <a:r>
              <a:rPr lang="el-GR" sz="2400" b="1" dirty="0" smtClean="0">
                <a:solidFill>
                  <a:schemeClr val="tx1"/>
                </a:solidFill>
              </a:rPr>
              <a:t> δοκός και οι εσωτερικές δυνάμεις της δοκού – τα διαγράμματα της δοκού – η μέθοδος των εμβαδών.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144016" y="4581128"/>
            <a:ext cx="88924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dirty="0" smtClean="0">
                <a:solidFill>
                  <a:schemeClr val="tx1"/>
                </a:solidFill>
              </a:rPr>
              <a:t>Καθηγητής Ε. Μυστακίδης</a:t>
            </a:r>
          </a:p>
          <a:p>
            <a:r>
              <a:rPr lang="el-GR" sz="2600" dirty="0" smtClean="0">
                <a:solidFill>
                  <a:schemeClr val="tx1"/>
                </a:solidFill>
              </a:rPr>
              <a:t>Τμήμα Πολιτικών Μηχανικών Π.Θ.</a:t>
            </a:r>
            <a:endParaRPr lang="el-GR" sz="2600" dirty="0">
              <a:solidFill>
                <a:schemeClr val="tx1"/>
              </a:solidFill>
            </a:endParaRPr>
          </a:p>
        </p:txBody>
      </p:sp>
      <p:pic>
        <p:nvPicPr>
          <p:cNvPr id="9" name="Picture 1" descr="Λογότυπο Πανεπιστήμιο Θεσσαλία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800"/>
            <a:ext cx="147216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2195737" y="404664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ΠΑΝΕΠΙΣΤΗΜΙΟ ΘΕΣΣΑΛΙΑΣ</a:t>
            </a:r>
            <a:endParaRPr lang="el-GR" sz="2800" b="1" dirty="0">
              <a:solidFill>
                <a:schemeClr val="tx1"/>
              </a:solidFill>
            </a:endParaRPr>
          </a:p>
        </p:txBody>
      </p:sp>
      <p:pic>
        <p:nvPicPr>
          <p:cNvPr id="22533" name="Picture 2" descr="Λογότυπο ανοιχτά ακαδημαϊκά μαθήματα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353"/>
            <a:ext cx="2235695" cy="18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3" descr="Λογότυπο ΕΣΠΑ 2007-2013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61248"/>
            <a:ext cx="4797921" cy="11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9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Υπάρχει συσχέτιση μεταξύ Ν, </a:t>
            </a:r>
            <a:r>
              <a:rPr lang="en-US" sz="2800" b="1" dirty="0" smtClean="0"/>
              <a:t>Q, M</a:t>
            </a:r>
            <a:r>
              <a:rPr lang="el-GR" sz="2800" b="1" dirty="0" smtClean="0"/>
              <a:t>?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036712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/>
              <a:t>Έστω η αμφιέρειστη δοκός του σχήματος</a:t>
            </a:r>
            <a:r>
              <a:rPr lang="el-GR" sz="2400" dirty="0"/>
              <a:t>:</a:t>
            </a:r>
            <a:endParaRPr lang="el-GR" sz="2400" dirty="0" smtClean="0"/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4" name="Figure 2" descr="Εικόνα αμφιέρειστης δοκού στην οποία επιβάλλεται κατανεμημένο φορτίο q και από την οποία αφαιρείται απειροστό κομμάτο dx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43596"/>
              </p:ext>
            </p:extLst>
          </p:nvPr>
        </p:nvGraphicFramePr>
        <p:xfrm>
          <a:off x="323528" y="1916832"/>
          <a:ext cx="5406003" cy="160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8" name="Picture (32-bit)" r:id="rId3" imgW="3552840" imgH="1057320" progId="MetafileCompanion32.Picture.1">
                  <p:embed/>
                </p:oleObj>
              </mc:Choice>
              <mc:Fallback>
                <p:oleObj name="Picture (32-bit)" r:id="rId3" imgW="3552840" imgH="10573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916832"/>
                        <a:ext cx="5406003" cy="1608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01008"/>
            <a:ext cx="8229600" cy="51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Έστω, επίσης, ένα απειροστό κομμάτι της δοκού, μήκους </a:t>
            </a:r>
            <a:r>
              <a:rPr lang="en-US" sz="2400" i="1" dirty="0" smtClean="0"/>
              <a:t>dx.</a:t>
            </a:r>
            <a:endParaRPr lang="el-GR" sz="2400" i="1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8892" y="4077072"/>
            <a:ext cx="4947204" cy="1281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Αφού απομονωθεί το στοιχείο αυτό από τη δοκό, εξετάζεται η ισορροπία του.</a:t>
            </a:r>
          </a:p>
        </p:txBody>
      </p:sp>
      <p:sp>
        <p:nvSpPr>
          <p:cNvPr id="9" name="Right Arrow 1" descr="Σχήμα βέλος."/>
          <p:cNvSpPr/>
          <p:nvPr/>
        </p:nvSpPr>
        <p:spPr>
          <a:xfrm>
            <a:off x="179512" y="5761856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539552" y="5650768"/>
            <a:ext cx="4947204" cy="90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i="1" dirty="0" err="1" smtClean="0"/>
              <a:t>dN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dQ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dM</a:t>
            </a:r>
            <a:r>
              <a:rPr lang="el-GR" sz="2400" dirty="0" smtClean="0"/>
              <a:t>: η μεταβολή των </a:t>
            </a:r>
            <a:r>
              <a:rPr lang="en-US" sz="2400" i="1" dirty="0" smtClean="0"/>
              <a:t>N, Q, M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στο μήκος </a:t>
            </a:r>
            <a:r>
              <a:rPr lang="en-US" sz="2400" i="1" dirty="0" smtClean="0"/>
              <a:t>dx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graphicFrame>
        <p:nvGraphicFramePr>
          <p:cNvPr id="10" name="Figure 2" descr="Εικόνα που δείχνει το απειροστό κομμάτι της δοκού dx, στις παρειές του οποίου έχουν τοποθετηθεί τα φορτία διατομή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919720"/>
              </p:ext>
            </p:extLst>
          </p:nvPr>
        </p:nvGraphicFramePr>
        <p:xfrm>
          <a:off x="5580112" y="4467347"/>
          <a:ext cx="3279055" cy="195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9" name="Picture (32-bit)" r:id="rId5" imgW="3533760" imgH="2104920" progId="MetafileCompanion32.Picture.1">
                  <p:embed/>
                </p:oleObj>
              </mc:Choice>
              <mc:Fallback>
                <p:oleObj name="Picture (32-bit)" r:id="rId5" imgW="3533760" imgH="21049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0112" y="4467347"/>
                        <a:ext cx="3279055" cy="1953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69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Εφαρμογή των εξισώσεων ισορροπίας στη δοκό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Εφαρμόζοντας τις εξισώσεις ισορροπίας προκύπτει:</a:t>
            </a:r>
          </a:p>
          <a:p>
            <a:pPr marL="0" indent="0">
              <a:buNone/>
            </a:pPr>
            <a:endParaRPr lang="el-GR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"/>
              <p:cNvSpPr txBox="1"/>
              <p:nvPr/>
            </p:nvSpPr>
            <p:spPr>
              <a:xfrm>
                <a:off x="1547664" y="2015643"/>
                <a:ext cx="4707764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𝑑𝑁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𝑑𝑁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015643"/>
                <a:ext cx="4707764" cy="837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2852936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ΣΥΜΠΕΡΑΣΜΑ: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400" dirty="0" smtClean="0"/>
              <a:t>η μεταβολή του </a:t>
            </a:r>
            <a:r>
              <a:rPr lang="en-US" sz="2400" i="1" dirty="0" smtClean="0"/>
              <a:t>N</a:t>
            </a:r>
            <a:r>
              <a:rPr lang="el-GR" sz="2400" i="1" dirty="0" smtClean="0"/>
              <a:t> </a:t>
            </a:r>
            <a:r>
              <a:rPr lang="el-GR" sz="2400" dirty="0" smtClean="0"/>
              <a:t>στο μήκος </a:t>
            </a:r>
            <a:r>
              <a:rPr lang="en-US" sz="2400" i="1" dirty="0" smtClean="0"/>
              <a:t>d</a:t>
            </a:r>
            <a:r>
              <a:rPr lang="en-US" sz="2400" i="1" dirty="0"/>
              <a:t>x</a:t>
            </a:r>
            <a:r>
              <a:rPr lang="el-GR" sz="2400" i="1" dirty="0" smtClean="0"/>
              <a:t> </a:t>
            </a:r>
            <a:r>
              <a:rPr lang="el-GR" sz="2400" dirty="0" smtClean="0"/>
              <a:t>είναι μηδενική στην περίπτωση που ασκείται μόνο κατακόρυφο εξωτερικό φορτίο στη δοκό.</a:t>
            </a:r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Επίσης:</a:t>
            </a:r>
            <a:endParaRPr lang="el-GR" sz="2400" dirty="0"/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endParaRPr lang="el-GR" sz="2400" i="1" dirty="0"/>
          </a:p>
          <a:p>
            <a:pPr marL="0" indent="0">
              <a:buFont typeface="Arial" pitchFamily="34" charset="0"/>
              <a:buNone/>
            </a:pPr>
            <a:endParaRPr lang="el-GR" sz="2400" i="1" dirty="0" smtClean="0"/>
          </a:p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4"/>
              <p:cNvSpPr txBox="1"/>
              <p:nvPr/>
            </p:nvSpPr>
            <p:spPr>
              <a:xfrm>
                <a:off x="457200" y="4751575"/>
                <a:ext cx="7307770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𝑑𝑥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+(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𝑑𝑄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𝑑𝑄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𝑑𝑥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2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51575"/>
                <a:ext cx="7307770" cy="837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/>
              <p:cNvSpPr txBox="1"/>
              <p:nvPr/>
            </p:nvSpPr>
            <p:spPr>
              <a:xfrm>
                <a:off x="837622" y="5567636"/>
                <a:ext cx="2294218" cy="678584"/>
              </a:xfrm>
              <a:prstGeom prst="rect">
                <a:avLst/>
              </a:prstGeom>
              <a:noFill/>
              <a:ln w="2540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𝑑𝑄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22" y="5567636"/>
                <a:ext cx="2294218" cy="6785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540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6"/>
          <p:cNvSpPr txBox="1">
            <a:spLocks/>
          </p:cNvSpPr>
          <p:nvPr/>
        </p:nvSpPr>
        <p:spPr>
          <a:xfrm>
            <a:off x="3154079" y="5661248"/>
            <a:ext cx="5266928" cy="51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Εξ. (1) </a:t>
            </a:r>
            <a:endParaRPr lang="el-G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56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Συσχέτιση μεταξύ </a:t>
            </a:r>
            <a:r>
              <a:rPr lang="en-US" sz="2800" b="1" dirty="0" smtClean="0"/>
              <a:t>Q </a:t>
            </a:r>
            <a:r>
              <a:rPr lang="el-GR" sz="2800" b="1" dirty="0" smtClean="0"/>
              <a:t>και Μ</a:t>
            </a:r>
            <a:endParaRPr lang="el-GR" sz="2800" b="1" dirty="0"/>
          </a:p>
        </p:txBody>
      </p:sp>
      <p:graphicFrame>
        <p:nvGraphicFramePr>
          <p:cNvPr id="5" name="Object 1" descr="Εικόνα που δείχνει τη θετική φορά της ροπής προς τα δεξιά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456521"/>
              </p:ext>
            </p:extLst>
          </p:nvPr>
        </p:nvGraphicFramePr>
        <p:xfrm>
          <a:off x="179512" y="1628800"/>
          <a:ext cx="423861" cy="67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6" name="Picture (32-bit)" r:id="rId3" imgW="847800" imgH="1343160" progId="MetafileCompanion32.Picture.1">
                  <p:embed/>
                </p:oleObj>
              </mc:Choice>
              <mc:Fallback>
                <p:oleObj name="Picture (32-bit)" r:id="rId3" imgW="847800" imgH="13431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628800"/>
                        <a:ext cx="423861" cy="671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"/>
              <p:cNvSpPr txBox="1"/>
              <p:nvPr/>
            </p:nvSpPr>
            <p:spPr>
              <a:xfrm>
                <a:off x="683568" y="1556792"/>
                <a:ext cx="6745373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e>
                      </m:nary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𝑑𝑄</m:t>
                          </m:r>
                        </m:e>
                      </m:d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𝑑𝑀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=0⇒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8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6745373" cy="837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"/>
              <p:cNvSpPr txBox="1"/>
              <p:nvPr/>
            </p:nvSpPr>
            <p:spPr>
              <a:xfrm>
                <a:off x="975091" y="2534392"/>
                <a:ext cx="5971571" cy="678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𝑑𝑄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𝑑𝑀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𝑑𝑀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91" y="2534392"/>
                <a:ext cx="5971571" cy="6785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3"/>
          <p:cNvSpPr txBox="1">
            <a:spLocks/>
          </p:cNvSpPr>
          <p:nvPr/>
        </p:nvSpPr>
        <p:spPr>
          <a:xfrm>
            <a:off x="7020272" y="2636912"/>
            <a:ext cx="1129889" cy="51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Εξ. (2) </a:t>
            </a:r>
            <a:endParaRPr lang="el-G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611560" y="3789040"/>
            <a:ext cx="4464496" cy="51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Από Εξ. (1) και (2):</a:t>
            </a:r>
            <a:endParaRPr lang="el-G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"/>
              <p:cNvSpPr txBox="1"/>
              <p:nvPr/>
            </p:nvSpPr>
            <p:spPr>
              <a:xfrm>
                <a:off x="2843808" y="4500565"/>
                <a:ext cx="2234138" cy="737189"/>
              </a:xfrm>
              <a:prstGeom prst="rect">
                <a:avLst/>
              </a:prstGeom>
              <a:noFill/>
              <a:ln w="2540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500565"/>
                <a:ext cx="2234138" cy="73718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540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6"/>
          <p:cNvSpPr txBox="1">
            <a:spLocks/>
          </p:cNvSpPr>
          <p:nvPr/>
        </p:nvSpPr>
        <p:spPr>
          <a:xfrm>
            <a:off x="5292080" y="4609982"/>
            <a:ext cx="1129889" cy="51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Εξ. (3) </a:t>
            </a:r>
            <a:endParaRPr lang="el-G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1560" y="5445224"/>
                <a:ext cx="482453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000" b="1" u="sng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ΣΗΜΕΙΩΣΗ: </a:t>
                </a:r>
                <a:r>
                  <a:rPr lang="el-GR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l-GR" sz="2000" dirty="0" smtClean="0"/>
                  <a:t>Ο όρος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𝑑𝑄𝑑𝑥</m:t>
                    </m:r>
                    <m:r>
                      <m:rPr>
                        <m:nor/>
                      </m:rPr>
                      <a:rPr lang="el-GR" sz="2000" b="0" i="0" smtClean="0"/>
                      <m:t> </m:t>
                    </m:r>
                    <m:r>
                      <m:rPr>
                        <m:nor/>
                      </m:rPr>
                      <a:rPr lang="el-GR" sz="2000" b="0" i="0" dirty="0" smtClean="0"/>
                      <m:t>θεωρείται</m:t>
                    </m:r>
                  </m:oMath>
                </a14:m>
                <a:r>
                  <a:rPr lang="el-GR" sz="2000" dirty="0" smtClean="0"/>
                  <a:t> αμελητέος (απειροστό ανώτερης τάξης)</a:t>
                </a:r>
                <a:endParaRPr lang="el-GR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45224"/>
                <a:ext cx="4824536" cy="707886"/>
              </a:xfrm>
              <a:prstGeom prst="rect">
                <a:avLst/>
              </a:prstGeom>
              <a:blipFill rotWithShape="1">
                <a:blip r:embed="rId10"/>
                <a:stretch>
                  <a:fillRect l="-1263" t="-4310" b="-146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76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Υπολογισμός των </a:t>
            </a:r>
            <a:r>
              <a:rPr lang="en-US" sz="2800" b="1" dirty="0" smtClean="0"/>
              <a:t>Q </a:t>
            </a:r>
            <a:r>
              <a:rPr lang="el-GR" sz="2800" b="1" dirty="0" smtClean="0"/>
              <a:t>και Μ</a:t>
            </a:r>
            <a:endParaRPr lang="el-GR" sz="2800" b="1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67544" y="1268760"/>
            <a:ext cx="8568952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ΣΥΜΠΕΡΑΣΜΑΤΑ: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l-GR" sz="2400" dirty="0" smtClean="0"/>
              <a:t>Η τέμνουσα δύναμη </a:t>
            </a:r>
            <a:r>
              <a:rPr lang="en-US" sz="2400" dirty="0" smtClean="0"/>
              <a:t>Q </a:t>
            </a:r>
            <a:r>
              <a:rPr lang="el-GR" sz="2400" dirty="0" smtClean="0"/>
              <a:t>και η ροπή κάμψης Μ είναι μεγέθη αλληλένδετα μεταξύ τους και με το κατανεμημένο φορτίο </a:t>
            </a:r>
            <a:r>
              <a:rPr lang="en-US" sz="2400" dirty="0" smtClean="0"/>
              <a:t>q(x).</a:t>
            </a:r>
          </a:p>
          <a:p>
            <a:r>
              <a:rPr lang="el-GR" sz="2400" dirty="0" smtClean="0"/>
              <a:t>Η εύρεση της αξονικής δύναμης Ν αποτελεί ένα ανεξάρτητο πρόβλημα – δε συνδέεται με τον υπολογισμό της τέμνουσας δύναμης και της ροπής κάμψης.</a:t>
            </a:r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endParaRPr lang="el-GR" sz="2400" i="1" dirty="0"/>
          </a:p>
          <a:p>
            <a:pPr marL="0" indent="0">
              <a:buFont typeface="Arial" pitchFamily="34" charset="0"/>
              <a:buNone/>
            </a:pPr>
            <a:endParaRPr lang="el-GR" sz="2400" i="1" dirty="0" smtClean="0"/>
          </a:p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p:sp>
        <p:nvSpPr>
          <p:cNvPr id="5" name="Right Arrow 1" descr="Σχήμα βέλος."/>
          <p:cNvSpPr/>
          <p:nvPr/>
        </p:nvSpPr>
        <p:spPr>
          <a:xfrm>
            <a:off x="326646" y="3880472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3789040"/>
            <a:ext cx="82296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Για την περίπτωση που είναι γνωστό το </a:t>
            </a:r>
            <a:r>
              <a:rPr lang="en-US" sz="2600" dirty="0" smtClean="0"/>
              <a:t>q(x) </a:t>
            </a:r>
            <a:r>
              <a:rPr lang="el-GR" sz="2600" dirty="0" smtClean="0"/>
              <a:t>και ζητούμενα τα </a:t>
            </a:r>
            <a:r>
              <a:rPr lang="en-US" sz="2600" dirty="0" smtClean="0"/>
              <a:t>Q </a:t>
            </a:r>
            <a:r>
              <a:rPr lang="el-GR" sz="2600" dirty="0" smtClean="0"/>
              <a:t>και </a:t>
            </a:r>
            <a:r>
              <a:rPr lang="en-US" sz="2600" dirty="0" smtClean="0"/>
              <a:t>M, </a:t>
            </a:r>
            <a:r>
              <a:rPr lang="el-GR" sz="2600" dirty="0" smtClean="0"/>
              <a:t>τότε:</a:t>
            </a:r>
            <a:endParaRPr lang="el-GR" sz="2600" dirty="0"/>
          </a:p>
          <a:p>
            <a:pPr marL="0" indent="0">
              <a:buNone/>
            </a:pPr>
            <a:endParaRPr lang="el-GR" sz="2600" dirty="0" smtClean="0"/>
          </a:p>
          <a:p>
            <a:pPr marL="0" indent="0">
              <a:buNone/>
            </a:pPr>
            <a:endParaRPr lang="el-GR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3"/>
              <p:cNvSpPr txBox="1"/>
              <p:nvPr/>
            </p:nvSpPr>
            <p:spPr>
              <a:xfrm>
                <a:off x="3332346" y="4427232"/>
                <a:ext cx="2962798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346" y="4427232"/>
                <a:ext cx="2962798" cy="8996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4"/>
          <p:cNvSpPr txBox="1">
            <a:spLocks/>
          </p:cNvSpPr>
          <p:nvPr/>
        </p:nvSpPr>
        <p:spPr>
          <a:xfrm>
            <a:off x="6300192" y="4617889"/>
            <a:ext cx="1129889" cy="51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Εξ. (4) </a:t>
            </a:r>
            <a:endParaRPr lang="el-G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/>
              <p:cNvSpPr txBox="1"/>
              <p:nvPr/>
            </p:nvSpPr>
            <p:spPr>
              <a:xfrm>
                <a:off x="3491880" y="5301208"/>
                <a:ext cx="2687467" cy="447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i="1" dirty="0" smtClean="0"/>
                  <a:t>Μ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0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𝑑𝑥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</m:nary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1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301208"/>
                <a:ext cx="2687467" cy="447687"/>
              </a:xfrm>
              <a:prstGeom prst="rect">
                <a:avLst/>
              </a:prstGeom>
              <a:blipFill rotWithShape="1">
                <a:blip r:embed="rId6"/>
                <a:stretch>
                  <a:fillRect l="-2494" t="-141096" b="-2013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6"/>
          <p:cNvSpPr txBox="1">
            <a:spLocks/>
          </p:cNvSpPr>
          <p:nvPr/>
        </p:nvSpPr>
        <p:spPr>
          <a:xfrm>
            <a:off x="6322431" y="5294815"/>
            <a:ext cx="1129889" cy="51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Εξ. (5) </a:t>
            </a:r>
            <a:endParaRPr lang="el-G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0" y="5949280"/>
            <a:ext cx="9108504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600" dirty="0"/>
              <a:t>ό</a:t>
            </a:r>
            <a:r>
              <a:rPr lang="el-GR" sz="2600" dirty="0" smtClean="0"/>
              <a:t>που</a:t>
            </a: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c1 </a:t>
            </a:r>
            <a:r>
              <a:rPr lang="el-GR" sz="2600" dirty="0" smtClean="0"/>
              <a:t>και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c2</a:t>
            </a:r>
            <a:r>
              <a:rPr lang="en-US" sz="2600" dirty="0" smtClean="0"/>
              <a:t> </a:t>
            </a:r>
            <a:r>
              <a:rPr lang="el-GR" sz="2600" dirty="0" smtClean="0"/>
              <a:t>σταθερές που εξαρτώνται από τις συνοριακές συνθήκες</a:t>
            </a:r>
            <a:r>
              <a:rPr lang="en-US" sz="2600" dirty="0" smtClean="0"/>
              <a:t>.</a:t>
            </a:r>
            <a:endParaRPr lang="el-GR" sz="2600" dirty="0" smtClean="0"/>
          </a:p>
          <a:p>
            <a:pPr marL="0" indent="0">
              <a:buFont typeface="Arial" pitchFamily="34" charset="0"/>
              <a:buNone/>
            </a:pPr>
            <a:endParaRPr lang="el-GR" sz="2600" dirty="0"/>
          </a:p>
        </p:txBody>
      </p:sp>
      <p:sp>
        <p:nvSpPr>
          <p:cNvPr id="3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Εφαρμογή με ζητούμενο τον υπολογισμό των </a:t>
            </a:r>
            <a:r>
              <a:rPr lang="en-US" sz="2800" b="1" dirty="0" smtClean="0"/>
              <a:t>Q  </a:t>
            </a:r>
            <a:r>
              <a:rPr lang="el-GR" sz="2800" b="1" dirty="0" smtClean="0"/>
              <a:t>και Μ</a:t>
            </a:r>
            <a:endParaRPr lang="el-GR" sz="2800" b="1" dirty="0"/>
          </a:p>
        </p:txBody>
      </p:sp>
      <p:sp>
        <p:nvSpPr>
          <p:cNvPr id="5" name="Right Arrow 1" descr="Σχήμα βέλος."/>
          <p:cNvSpPr/>
          <p:nvPr/>
        </p:nvSpPr>
        <p:spPr>
          <a:xfrm>
            <a:off x="185749" y="1628800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67544" y="1484784"/>
            <a:ext cx="864096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600" dirty="0" smtClean="0"/>
              <a:t>Εάν το φορτίο </a:t>
            </a:r>
            <a:r>
              <a:rPr lang="en-US" sz="2600" dirty="0" smtClean="0"/>
              <a:t>q(x) </a:t>
            </a:r>
            <a:r>
              <a:rPr lang="el-GR" sz="2600" dirty="0" smtClean="0"/>
              <a:t>είναι σταθερό τότε η εξίσωση του </a:t>
            </a:r>
            <a:r>
              <a:rPr lang="en-US" sz="2600" dirty="0" smtClean="0"/>
              <a:t>Q(x)</a:t>
            </a:r>
            <a:r>
              <a:rPr lang="el-GR" sz="2600" dirty="0" smtClean="0"/>
              <a:t> είναι μια γραμμικά μεταβαλλόμενη συνάρτηση 1</a:t>
            </a:r>
            <a:r>
              <a:rPr lang="el-GR" sz="2600" baseline="30000" dirty="0" smtClean="0"/>
              <a:t>ου</a:t>
            </a:r>
            <a:r>
              <a:rPr lang="el-GR" sz="2600" dirty="0" smtClean="0"/>
              <a:t> βαθμού και η εξίσωση του Μ</a:t>
            </a:r>
            <a:r>
              <a:rPr lang="en-US" sz="2600" dirty="0" smtClean="0"/>
              <a:t>(x</a:t>
            </a:r>
            <a:r>
              <a:rPr lang="el-GR" sz="2600" dirty="0" smtClean="0"/>
              <a:t>) είναι μια συνάρτηση 2</a:t>
            </a:r>
            <a:r>
              <a:rPr lang="el-GR" sz="2600" baseline="30000" dirty="0" smtClean="0"/>
              <a:t>ου</a:t>
            </a:r>
            <a:r>
              <a:rPr lang="el-GR" sz="2600" dirty="0" smtClean="0"/>
              <a:t> βαθμού.</a:t>
            </a:r>
          </a:p>
          <a:p>
            <a:pPr marL="0" indent="0">
              <a:buFont typeface="Arial" pitchFamily="34" charset="0"/>
              <a:buNone/>
            </a:pPr>
            <a:endParaRPr lang="el-GR" sz="2600" dirty="0"/>
          </a:p>
        </p:txBody>
      </p:sp>
      <p:sp>
        <p:nvSpPr>
          <p:cNvPr id="6" name="Right Arrow 2" descr="Σχήμα βέλος."/>
          <p:cNvSpPr/>
          <p:nvPr/>
        </p:nvSpPr>
        <p:spPr>
          <a:xfrm>
            <a:off x="179512" y="3429000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3365376"/>
            <a:ext cx="8640960" cy="1215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600" dirty="0" smtClean="0"/>
              <a:t>Έστω η </a:t>
            </a:r>
            <a:r>
              <a:rPr lang="el-GR" sz="2600" dirty="0" err="1" smtClean="0"/>
              <a:t>αμφιέρειστη</a:t>
            </a:r>
            <a:r>
              <a:rPr lang="el-GR" sz="2600" dirty="0" smtClean="0"/>
              <a:t> δοκός του σχήματος, στην οποία ασκείται σταθερό κατανεμημένο φορτίο </a:t>
            </a:r>
            <a:r>
              <a:rPr lang="en-US" sz="2600" dirty="0" smtClean="0"/>
              <a:t>q. </a:t>
            </a:r>
            <a:r>
              <a:rPr lang="el-GR" sz="2600" dirty="0" smtClean="0"/>
              <a:t>Ζητούμενο είναι ο υπολογισμός των διαγραμμάτων </a:t>
            </a:r>
            <a:r>
              <a:rPr lang="en-US" sz="2600" dirty="0" smtClean="0"/>
              <a:t>Q </a:t>
            </a:r>
            <a:r>
              <a:rPr lang="el-GR" sz="2600" dirty="0" smtClean="0"/>
              <a:t>και Μ.</a:t>
            </a:r>
          </a:p>
          <a:p>
            <a:pPr marL="0" indent="0">
              <a:buFont typeface="Arial" pitchFamily="34" charset="0"/>
              <a:buNone/>
            </a:pPr>
            <a:endParaRPr lang="el-GR" sz="2600" dirty="0"/>
          </a:p>
        </p:txBody>
      </p:sp>
      <p:graphicFrame>
        <p:nvGraphicFramePr>
          <p:cNvPr id="8" name="Figure 1" descr="Εικόνα αμφιέρειστης δοκού στην οποία επιβάλλεται σταθερό κατανεμημένο φορτί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658925"/>
              </p:ext>
            </p:extLst>
          </p:nvPr>
        </p:nvGraphicFramePr>
        <p:xfrm>
          <a:off x="1476223" y="4797152"/>
          <a:ext cx="6552161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Picture (32-bit)" r:id="rId3" imgW="4076640" imgH="1209600" progId="MetafileCompanion32.Picture.1">
                  <p:embed/>
                </p:oleObj>
              </mc:Choice>
              <mc:Fallback>
                <p:oleObj name="Picture (32-bit)" r:id="rId3" imgW="4076640" imgH="12096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6223" y="4797152"/>
                        <a:ext cx="6552161" cy="194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92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69508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Εύρεση αντιδράσεων της δοκού</a:t>
            </a:r>
            <a:endParaRPr lang="el-GR" sz="2800" b="1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36282" y="1268760"/>
            <a:ext cx="846816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Αρχικά, γίνεται μια τομή πολύ κοντά στην αριστερή στήριξη.</a:t>
            </a:r>
          </a:p>
          <a:p>
            <a:pPr marL="0" indent="0">
              <a:buFont typeface="Arial" pitchFamily="34" charset="0"/>
              <a:buNone/>
            </a:pPr>
            <a:endParaRPr lang="el-GR" sz="2600" dirty="0"/>
          </a:p>
        </p:txBody>
      </p:sp>
      <p:graphicFrame>
        <p:nvGraphicFramePr>
          <p:cNvPr id="5" name="Figure 1" descr="Εικόνα που δείχνει την τομή που γίνεται πολύ κοντά στην αριστερή στήριξη της δοκού και περιγράφει τον υπολογισμό των αντιδράσεων και του διαγράμματος των τεμνουσών της δοκού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012964"/>
              </p:ext>
            </p:extLst>
          </p:nvPr>
        </p:nvGraphicFramePr>
        <p:xfrm>
          <a:off x="107504" y="1844824"/>
          <a:ext cx="4914094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7" name="Picture (32-bit)" r:id="rId4" imgW="2666880" imgH="2657520" progId="MetafileCompanion32.Picture.1">
                  <p:embed/>
                </p:oleObj>
              </mc:Choice>
              <mc:Fallback>
                <p:oleObj name="Picture (32-bit)" r:id="rId4" imgW="2666880" imgH="26575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1844824"/>
                        <a:ext cx="4914094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2267744" y="1916832"/>
            <a:ext cx="4464496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Από ισορροπία δυνάμεων και Εξ. (4):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"/>
              <p:cNvSpPr txBox="1"/>
              <p:nvPr/>
            </p:nvSpPr>
            <p:spPr>
              <a:xfrm>
                <a:off x="6513498" y="1924597"/>
                <a:ext cx="2595006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11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98" y="1924597"/>
                <a:ext cx="2595006" cy="424283"/>
              </a:xfrm>
              <a:prstGeom prst="rect">
                <a:avLst/>
              </a:prstGeom>
              <a:blipFill rotWithShape="1">
                <a:blip r:embed="rId8"/>
                <a:stretch>
                  <a:fillRect l="-469" b="-57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4"/>
          <p:cNvSpPr txBox="1">
            <a:spLocks/>
          </p:cNvSpPr>
          <p:nvPr/>
        </p:nvSpPr>
        <p:spPr>
          <a:xfrm>
            <a:off x="4932040" y="2686092"/>
            <a:ext cx="4237468" cy="59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Από ισορροπία δυνάμεων: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5"/>
              <p:cNvSpPr txBox="1"/>
              <p:nvPr/>
            </p:nvSpPr>
            <p:spPr>
              <a:xfrm>
                <a:off x="6588224" y="3100898"/>
                <a:ext cx="10080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100898"/>
                <a:ext cx="100803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6"/>
          <p:cNvSpPr txBox="1">
            <a:spLocks/>
          </p:cNvSpPr>
          <p:nvPr/>
        </p:nvSpPr>
        <p:spPr>
          <a:xfrm>
            <a:off x="5015052" y="3645024"/>
            <a:ext cx="4237468" cy="542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Επίσης, ισχύει: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"/>
              <p:cNvSpPr txBox="1"/>
              <p:nvPr/>
            </p:nvSpPr>
            <p:spPr>
              <a:xfrm>
                <a:off x="5732591" y="4102090"/>
                <a:ext cx="2470741" cy="695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𝑞𝑙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l-GR" sz="2000" b="0" i="1" smtClean="0">
                          <a:latin typeface="Cambria Math"/>
                        </a:rPr>
                        <m:t>𝜅𝛼𝜄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𝑞𝑙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2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591" y="4102090"/>
                <a:ext cx="2470741" cy="69506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51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Μέθοδος των εμβαδών – διάγραμμα </a:t>
            </a:r>
            <a:r>
              <a:rPr lang="en-US" sz="2800" b="1" dirty="0" smtClean="0"/>
              <a:t>Q</a:t>
            </a:r>
            <a:endParaRPr lang="el-GR" sz="2800" b="1" dirty="0"/>
          </a:p>
        </p:txBody>
      </p:sp>
      <p:graphicFrame>
        <p:nvGraphicFramePr>
          <p:cNvPr id="5" name="Figure 1" descr="Εικόνα που δείχνει την τομή που γίνεται πολύ κοντά στην αριστερή στήριξη της δοκού και περιγράφει τον υπολογισμό των αντιδράσεων και του διαγράμματος των τεμνουσών της δοκού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153904"/>
              </p:ext>
            </p:extLst>
          </p:nvPr>
        </p:nvGraphicFramePr>
        <p:xfrm>
          <a:off x="35496" y="1484784"/>
          <a:ext cx="4914094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" name="Picture (32-bit)" r:id="rId4" imgW="2666880" imgH="2657520" progId="MetafileCompanion32.Picture.1">
                  <p:embed/>
                </p:oleObj>
              </mc:Choice>
              <mc:Fallback>
                <p:oleObj name="Picture (32-bit)" r:id="rId4" imgW="2666880" imgH="26575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96" y="1484784"/>
                        <a:ext cx="4914094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>
          <a:xfrm>
            <a:off x="4906532" y="1300261"/>
            <a:ext cx="4237468" cy="95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Η </a:t>
            </a:r>
            <a:r>
              <a:rPr lang="en-US" sz="2400" dirty="0" smtClean="0"/>
              <a:t>Q(x) </a:t>
            </a:r>
            <a:r>
              <a:rPr lang="el-GR" sz="2400" dirty="0" smtClean="0"/>
              <a:t>στο σημείο Γ από Εξ. (4)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/>
              <a:t>ε</a:t>
            </a:r>
            <a:r>
              <a:rPr lang="el-GR" sz="2400" dirty="0" smtClean="0"/>
              <a:t>ίναι: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/>
              <p:cNvSpPr txBox="1"/>
              <p:nvPr/>
            </p:nvSpPr>
            <p:spPr>
              <a:xfrm>
                <a:off x="5580112" y="1988840"/>
                <a:ext cx="2962799" cy="102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Γ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8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988840"/>
                <a:ext cx="2962799" cy="102630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3"/>
          <p:cNvSpPr txBox="1">
            <a:spLocks/>
          </p:cNvSpPr>
          <p:nvPr/>
        </p:nvSpPr>
        <p:spPr>
          <a:xfrm>
            <a:off x="5114673" y="2996952"/>
            <a:ext cx="4065839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Το ορισμένο  αυτό ολοκλήρωμα αντιπροσωπεύει το εμβαδό του διαγράμματος φόρτισης από το 0 έως το Γ.</a:t>
            </a:r>
          </a:p>
          <a:p>
            <a:pPr marL="0" indent="0">
              <a:buFont typeface="Arial" pitchFamily="34" charset="0"/>
              <a:buNone/>
            </a:pPr>
            <a:endParaRPr lang="el-GR" sz="2400" dirty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Έτσι, χαράζεται το διάγραμμα των </a:t>
            </a:r>
            <a:r>
              <a:rPr lang="en-US" sz="2400" dirty="0" smtClean="0"/>
              <a:t>Q </a:t>
            </a:r>
            <a:r>
              <a:rPr lang="el-GR" sz="2400" dirty="0" smtClean="0"/>
              <a:t>με τη βοήθεια της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μεθόδου των εμβαδών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3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46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Μέθοδος των εμβαδών – διάγραμμα </a:t>
            </a:r>
            <a:r>
              <a:rPr lang="en-US" sz="2800" b="1" dirty="0" smtClean="0"/>
              <a:t>M</a:t>
            </a:r>
            <a:endParaRPr lang="el-GR" sz="2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36282" y="1196752"/>
            <a:ext cx="846816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Αντίστοιχα, το διάγραμμα των ροπών Μ(</a:t>
            </a:r>
            <a:r>
              <a:rPr lang="en-US" sz="2400" dirty="0" smtClean="0"/>
              <a:t>x) </a:t>
            </a:r>
            <a:r>
              <a:rPr lang="el-GR" sz="2400" dirty="0" smtClean="0"/>
              <a:t>προκύπτει από τον υπολογισμό των εμβαδών του διαγράμματος </a:t>
            </a:r>
            <a:r>
              <a:rPr lang="en-US" sz="2400" dirty="0"/>
              <a:t>Q</a:t>
            </a:r>
            <a:r>
              <a:rPr lang="en-US" sz="2400" dirty="0" smtClean="0"/>
              <a:t>(x) </a:t>
            </a:r>
            <a:r>
              <a:rPr lang="el-GR" sz="2400" dirty="0" smtClean="0"/>
              <a:t>για τα διάφορα σημεία.</a:t>
            </a:r>
          </a:p>
          <a:p>
            <a:pPr marL="0" indent="0">
              <a:buFont typeface="Arial" pitchFamily="34" charset="0"/>
              <a:buNone/>
            </a:pPr>
            <a:endParaRPr lang="el-GR" sz="2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16016" y="2132856"/>
            <a:ext cx="445349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Από την Εξ. (5): </a:t>
            </a:r>
            <a:endParaRPr lang="el-GR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3"/>
              <p:cNvSpPr txBox="1"/>
              <p:nvPr/>
            </p:nvSpPr>
            <p:spPr>
              <a:xfrm>
                <a:off x="5220072" y="2780928"/>
                <a:ext cx="2403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2=0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0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780928"/>
                <a:ext cx="240380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Figure 1" descr="Εικόνα που περιγράφει τον υπολογισμό του διαγράμματος των ροπών της δοκού μέσω του υπολογισμού των εμβαδών του διαγράμματος τεμνουσών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64362"/>
              </p:ext>
            </p:extLst>
          </p:nvPr>
        </p:nvGraphicFramePr>
        <p:xfrm>
          <a:off x="107504" y="2628900"/>
          <a:ext cx="4499465" cy="3896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1" name="Picture (32-bit)" r:id="rId7" imgW="1847880" imgH="1600200" progId="MetafileCompanion32.Picture.1">
                  <p:embed/>
                </p:oleObj>
              </mc:Choice>
              <mc:Fallback>
                <p:oleObj name="Picture (32-bit)" r:id="rId7" imgW="1847880" imgH="16002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504" y="2628900"/>
                        <a:ext cx="4499465" cy="3896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4"/>
          <p:cNvSpPr txBox="1">
            <a:spLocks/>
          </p:cNvSpPr>
          <p:nvPr/>
        </p:nvSpPr>
        <p:spPr>
          <a:xfrm>
            <a:off x="4703943" y="3437384"/>
            <a:ext cx="4453492" cy="258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Το διάγραμμα των ροπών είναι μια παραβολή 2</a:t>
            </a:r>
            <a:r>
              <a:rPr lang="el-GR" sz="2400" baseline="30000" dirty="0" smtClean="0"/>
              <a:t>ου</a:t>
            </a:r>
            <a:r>
              <a:rPr lang="el-GR" sz="2400" dirty="0" smtClean="0"/>
              <a:t> βαθμού που διέρχεται από τις στηρίξεις και εμφανίζει τη μέγιστη τιμή της (βέλος) στο μέσο της δοκού: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/>
              <p:cNvSpPr txBox="1"/>
              <p:nvPr/>
            </p:nvSpPr>
            <p:spPr>
              <a:xfrm>
                <a:off x="4644008" y="5445224"/>
                <a:ext cx="4284827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𝑞𝑙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(</m:t>
                      </m:r>
                      <m:r>
                        <a:rPr lang="el-GR" sz="2000" b="0" i="1" smtClean="0">
                          <a:latin typeface="Cambria Math"/>
                        </a:rPr>
                        <m:t>𝜀𝜇𝛽𝛼𝛿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</a:rPr>
                        <m:t>ό</m:t>
                      </m:r>
                      <m:r>
                        <a:rPr lang="el-GR" sz="2000" b="0" i="1" smtClean="0">
                          <a:latin typeface="Cambria Math"/>
                        </a:rPr>
                        <m:t>𝜈</m:t>
                      </m:r>
                      <m:r>
                        <a:rPr lang="el-GR" sz="2000" b="0" i="1" smtClean="0">
                          <a:latin typeface="Cambria Math"/>
                        </a:rPr>
                        <m:t> </m:t>
                      </m:r>
                      <m:r>
                        <a:rPr lang="el-GR" sz="2000" b="0" i="1" smtClean="0">
                          <a:latin typeface="Cambria Math"/>
                        </a:rPr>
                        <m:t>𝜏𝜌𝜄𝛾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</a:rPr>
                        <m:t>ώ</m:t>
                      </m:r>
                      <m:r>
                        <a:rPr lang="el-GR" sz="2000" b="0" i="1" smtClean="0">
                          <a:latin typeface="Cambria Math"/>
                        </a:rPr>
                        <m:t>𝜈𝜊𝜐</m:t>
                      </m:r>
                      <m:r>
                        <a:rPr lang="el-GR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𝑞𝑙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l-GR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445224"/>
                <a:ext cx="4284827" cy="70993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99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Διαδικασία χάραξης του διαγράμματος Μ</a:t>
            </a:r>
            <a:endParaRPr lang="el-GR" sz="2800" b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36282" y="1628800"/>
            <a:ext cx="8468166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Για τη χάραξη της παραβολής 2</a:t>
            </a:r>
            <a:r>
              <a:rPr lang="el-GR" sz="2400" baseline="30000" dirty="0" smtClean="0"/>
              <a:t>ου</a:t>
            </a:r>
            <a:r>
              <a:rPr lang="el-GR" sz="2400" dirty="0" smtClean="0"/>
              <a:t> βαθμού που αποτελεί το διάγραμμα των ροπών, αρχικά σχεδιάζουμε στο μέσο της δοκού το διπλάσιο του βέλους </a:t>
            </a:r>
            <a:r>
              <a:rPr lang="en-US" sz="2400" dirty="0" smtClean="0"/>
              <a:t>f</a:t>
            </a:r>
            <a:r>
              <a:rPr lang="el-GR" sz="2400" dirty="0" smtClean="0"/>
              <a:t>. Ακολούθως, ενώνεται το σημείο 2</a:t>
            </a:r>
            <a:r>
              <a:rPr lang="en-US" sz="2400" dirty="0" smtClean="0"/>
              <a:t>f </a:t>
            </a:r>
            <a:r>
              <a:rPr lang="el-GR" sz="2400" dirty="0" smtClean="0"/>
              <a:t>με τα σημεία των στηρίξεων και σχεδιάζεται ευθεία παράλληλη προς τη δοκό, που διέρχεται από το σημείο </a:t>
            </a:r>
            <a:r>
              <a:rPr lang="en-US" sz="2400" dirty="0" smtClean="0"/>
              <a:t>f</a:t>
            </a:r>
            <a:r>
              <a:rPr lang="el-GR" sz="2400" dirty="0" smtClean="0"/>
              <a:t>. Ζητούμενη είναι η καμπύλη που έχει</a:t>
            </a:r>
            <a:r>
              <a:rPr lang="en-US" sz="2400" dirty="0" smtClean="0"/>
              <a:t> </a:t>
            </a:r>
            <a:r>
              <a:rPr lang="el-GR" sz="2400" dirty="0" err="1" smtClean="0"/>
              <a:t>εφαπτομένες</a:t>
            </a:r>
            <a:r>
              <a:rPr lang="el-GR" sz="2400" dirty="0" smtClean="0"/>
              <a:t> τις τρεις αυτές ευθείες, όπως φαίνεται και στο σχήμα:</a:t>
            </a:r>
          </a:p>
          <a:p>
            <a:pPr marL="0" indent="0">
              <a:buFont typeface="Arial" pitchFamily="34" charset="0"/>
              <a:buNone/>
            </a:pPr>
            <a:endParaRPr lang="el-GR" sz="2600" dirty="0"/>
          </a:p>
        </p:txBody>
      </p:sp>
      <p:graphicFrame>
        <p:nvGraphicFramePr>
          <p:cNvPr id="4" name="Figure 1" descr="Εικόνα που περιγράφει τη διαδικασία χάραξης της παραβολής δευτέρου βαθμού που αποτελεί το διάγραμμα των ροπών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977244"/>
              </p:ext>
            </p:extLst>
          </p:nvPr>
        </p:nvGraphicFramePr>
        <p:xfrm>
          <a:off x="2123728" y="4293096"/>
          <a:ext cx="5264338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Picture (32-bit)" r:id="rId3" imgW="2828880" imgH="1238400" progId="MetafileCompanion32.Picture.1">
                  <p:embed/>
                </p:oleObj>
              </mc:Choice>
              <mc:Fallback>
                <p:oleObj name="Picture (32-bit)" r:id="rId3" imgW="2828880" imgH="1238400" progId="MetafileCompanion32.Picture.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293096"/>
                        <a:ext cx="5264338" cy="2304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4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 εφαρμογής της μεθόδου των εμβαδών</a:t>
            </a:r>
            <a:endParaRPr lang="el-GR" sz="2800" b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36282" y="1124744"/>
            <a:ext cx="846816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000" b="1" u="sng" dirty="0" smtClean="0">
                <a:solidFill>
                  <a:schemeClr val="accent5">
                    <a:lumMod val="75000"/>
                  </a:schemeClr>
                </a:solidFill>
              </a:rPr>
              <a:t>ΠΑΡΑΔΕΙΓΜΑ:</a:t>
            </a:r>
          </a:p>
          <a:p>
            <a:pPr marL="0" indent="0">
              <a:buFont typeface="Arial" pitchFamily="34" charset="0"/>
              <a:buNone/>
            </a:pPr>
            <a:r>
              <a:rPr lang="el-GR" sz="2000" dirty="0" smtClean="0"/>
              <a:t>Έστω η </a:t>
            </a:r>
            <a:r>
              <a:rPr lang="el-GR" sz="2000" dirty="0" err="1" smtClean="0"/>
              <a:t>αμφιέρειστη</a:t>
            </a:r>
            <a:r>
              <a:rPr lang="el-GR" sz="2000" dirty="0" smtClean="0"/>
              <a:t> δοκός του σχήματος, στην οποία επιβάλλεται μόνο ένα συγκεντρωμένο φορτίο Ρ στο μέσο της.</a:t>
            </a:r>
          </a:p>
          <a:p>
            <a:pPr marL="0" indent="0">
              <a:buFont typeface="Arial" pitchFamily="34" charset="0"/>
              <a:buNone/>
            </a:pPr>
            <a:endParaRPr lang="el-GR" sz="2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44208" y="1844824"/>
            <a:ext cx="252028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000" dirty="0" smtClean="0"/>
              <a:t>Να σχεδιαστούν τα διαγράμματα </a:t>
            </a:r>
            <a:r>
              <a:rPr lang="en-US" sz="2000" dirty="0" smtClean="0"/>
              <a:t>Q(x) </a:t>
            </a:r>
            <a:r>
              <a:rPr lang="el-GR" sz="2000" dirty="0" smtClean="0"/>
              <a:t>και </a:t>
            </a:r>
            <a:r>
              <a:rPr lang="en-US" sz="2000" dirty="0" smtClean="0"/>
              <a:t>M(x) </a:t>
            </a:r>
            <a:r>
              <a:rPr lang="el-GR" sz="2000" dirty="0" smtClean="0"/>
              <a:t>με τη 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μέθοδο των εμβαδών.</a:t>
            </a:r>
          </a:p>
          <a:p>
            <a:pPr marL="0" indent="0">
              <a:buFont typeface="Arial" pitchFamily="34" charset="0"/>
              <a:buNone/>
            </a:pPr>
            <a:endParaRPr lang="el-GR" sz="2600" dirty="0"/>
          </a:p>
        </p:txBody>
      </p:sp>
      <p:graphicFrame>
        <p:nvGraphicFramePr>
          <p:cNvPr id="4" name="Figure 1" descr="Εικόνα που περιγράφει την εύρεση των διαγραμμάτων ροπών και τεμνουσών μιας αμφιέρειστης δοκού στην οποία επιβάλλεται ένα συγκεντρωμένο φορτίο, με την εφαρμογή της μεθόδου των εμβαδών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348333"/>
              </p:ext>
            </p:extLst>
          </p:nvPr>
        </p:nvGraphicFramePr>
        <p:xfrm>
          <a:off x="0" y="2060848"/>
          <a:ext cx="9187870" cy="479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6" name="Picture (32-bit)" r:id="rId4" imgW="7658280" imgH="3781440" progId="MetafileCompanion32.Picture.1">
                  <p:embed/>
                </p:oleObj>
              </mc:Choice>
              <mc:Fallback>
                <p:oleObj name="Picture (32-bit)" r:id="rId4" imgW="7658280" imgH="37814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060848"/>
                        <a:ext cx="9187870" cy="4797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73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Εξωτερικές δυνάμεις και αντιδράσεις σε δίσκο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440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600" dirty="0" smtClean="0"/>
              <a:t>Έστω ο δίσκος του σχήματος που διαθέτει τον </a:t>
            </a:r>
            <a:r>
              <a:rPr lang="el-GR" sz="2600" b="1" dirty="0" smtClean="0"/>
              <a:t>απαραίτητο αριθμό </a:t>
            </a:r>
            <a:r>
              <a:rPr lang="el-GR" sz="2600" i="1" dirty="0" smtClean="0"/>
              <a:t>κατάλληλα συνδεδεμένων </a:t>
            </a:r>
            <a:r>
              <a:rPr lang="el-GR" sz="2600" dirty="0" smtClean="0"/>
              <a:t>δεσμικών ράβδων ώστε να είναι ισοστατικός και στον οποίο ενεργούν εξωτερικές δυνάμεις και ροπή.</a:t>
            </a:r>
          </a:p>
        </p:txBody>
      </p:sp>
      <p:graphicFrame>
        <p:nvGraphicFramePr>
          <p:cNvPr id="4" name="Figure 1" descr="Εικόνα που περιγράφει την εφαρμογή της αρχής της αποδέσμευσης σε έναν ισοσταικό δίσκ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110632"/>
              </p:ext>
            </p:extLst>
          </p:nvPr>
        </p:nvGraphicFramePr>
        <p:xfrm>
          <a:off x="1345723" y="2852936"/>
          <a:ext cx="6898685" cy="2146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Picture (32-bit)" r:id="rId4" imgW="3152880" imgH="981000" progId="MetafileCompanion32.Picture.1">
                  <p:embed/>
                </p:oleObj>
              </mc:Choice>
              <mc:Fallback>
                <p:oleObj name="Picture (32-bit)" r:id="rId4" imgW="3152880" imgH="9810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5723" y="2852936"/>
                        <a:ext cx="6898685" cy="2146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229200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600" dirty="0" smtClean="0"/>
              <a:t>Εξωτερικά στο δίσκο είναι όλα γνωστά (αντιδράσεις και εξωτερικές φορτίσεις).</a:t>
            </a:r>
          </a:p>
          <a:p>
            <a:pPr marL="0" indent="0">
              <a:buFont typeface="Arial" pitchFamily="34" charset="0"/>
              <a:buNone/>
            </a:pP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Τι συμβαίνει όμως εσωτερικά στο δίσκο?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7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Τι συμβαίνει στο εσωτερικό του δίσκου?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Για να διαπιστωθεί τι συμβαίνει στο εσωτερικό του δίσκου θα πρέπει να γίνει σε αυτόν μια τομή (σε τυχαία θέση).</a:t>
            </a:r>
          </a:p>
        </p:txBody>
      </p:sp>
      <p:graphicFrame>
        <p:nvGraphicFramePr>
          <p:cNvPr id="5" name="Figure 1" descr="Εικόνα που δείχνει την τομή σε τυχαία θέση στο δίσκ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961979"/>
              </p:ext>
            </p:extLst>
          </p:nvPr>
        </p:nvGraphicFramePr>
        <p:xfrm>
          <a:off x="3567113" y="2132856"/>
          <a:ext cx="3165127" cy="198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" name="Picture (32-bit)" r:id="rId3" imgW="2009880" imgH="1257480" progId="MetafileCompanion32.Picture.1">
                  <p:embed/>
                </p:oleObj>
              </mc:Choice>
              <mc:Fallback>
                <p:oleObj name="Picture (32-bit)" r:id="rId3" imgW="2009880" imgH="12574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7113" y="2132856"/>
                        <a:ext cx="3165127" cy="198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4077072"/>
            <a:ext cx="5256584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l-GR" sz="2400" dirty="0" smtClean="0"/>
              <a:t>Για να μη διαταραχθεί η ισορροπία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l-GR" sz="2400" dirty="0" smtClean="0"/>
              <a:t>(σύμφωνα και πάλι με την αρχή της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l-GR" sz="2400" dirty="0"/>
              <a:t>α</a:t>
            </a:r>
            <a:r>
              <a:rPr lang="el-GR" sz="2400" dirty="0" smtClean="0"/>
              <a:t>ποδέσμευσης) θα πρέπει να τοποθετηθούν στα άκρα της τομής οι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εσωτερικές δυνάμεις </a:t>
            </a:r>
            <a:r>
              <a:rPr lang="el-GR" sz="2400" dirty="0" smtClean="0"/>
              <a:t>που αναπτύσσονται στο δίσκο.</a:t>
            </a:r>
          </a:p>
        </p:txBody>
      </p:sp>
      <p:graphicFrame>
        <p:nvGraphicFramePr>
          <p:cNvPr id="7" name="Figure 2" descr="Εικόνα που δείχνει τις εσωτερικές δυνάμεις που αναπτύσσονται στο δίσκο στη θέση της τομή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030168"/>
              </p:ext>
            </p:extLst>
          </p:nvPr>
        </p:nvGraphicFramePr>
        <p:xfrm>
          <a:off x="4830792" y="4581128"/>
          <a:ext cx="4277712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Picture (32-bit)" r:id="rId5" imgW="3219480" imgH="1571760" progId="MetafileCompanion32.Picture.1">
                  <p:embed/>
                </p:oleObj>
              </mc:Choice>
              <mc:Fallback>
                <p:oleObj name="Picture (32-bit)" r:id="rId5" imgW="3219480" imgH="15717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30792" y="4581128"/>
                        <a:ext cx="4277712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88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Εσωτερικές δυνάμεις ή τάσεις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04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Εσωτερικές δυνάμεις ή τάσεις: </a:t>
            </a:r>
            <a:r>
              <a:rPr lang="el-GR" sz="2400" dirty="0" smtClean="0"/>
              <a:t>πρόκειται για κατανομή δυνάμεων ίσων και αντίθετων μεταξύ τους. Ο προσδιορισμός της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συνισταμένης τους </a:t>
            </a:r>
            <a:r>
              <a:rPr lang="el-GR" sz="2400" dirty="0" smtClean="0"/>
              <a:t>αποτελεί αντικείμενο της κλασικής στατικής και μπορεί να γίνει μέσω των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εξισώσεων ισορροπίας </a:t>
            </a:r>
            <a:r>
              <a:rPr lang="el-GR" sz="2400" dirty="0" smtClean="0"/>
              <a:t>για ισοστατικούς φορείς.</a:t>
            </a:r>
            <a:endParaRPr lang="el-GR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600" dirty="0"/>
          </a:p>
          <a:p>
            <a:pPr marL="0" indent="0">
              <a:spcBef>
                <a:spcPts val="0"/>
              </a:spcBef>
              <a:buNone/>
            </a:pPr>
            <a:endParaRPr lang="el-GR" sz="2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3501008"/>
            <a:ext cx="3528392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Οι συνισταμένες των εσωτερικών δυνάμεων (μια σε κάθε άκρο της τομής) είναι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ίσες και αντίθετες δυνάμεις</a:t>
            </a:r>
            <a:r>
              <a:rPr lang="el-GR" sz="2400" dirty="0" smtClean="0"/>
              <a:t>, με σημείο εφαρμογής στην πραγματικότητα, το ίδιο σημείο του δίσκου.</a:t>
            </a:r>
            <a:endParaRPr lang="el-GR" sz="2600" dirty="0" smtClean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l-GR" sz="2600" dirty="0"/>
          </a:p>
        </p:txBody>
      </p:sp>
      <p:graphicFrame>
        <p:nvGraphicFramePr>
          <p:cNvPr id="4" name="Figure 1" descr="Εικόνα που δείχνει τις συνισταμένες των εσωτερικών δυνάμεων του δίσκ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929508"/>
              </p:ext>
            </p:extLst>
          </p:nvPr>
        </p:nvGraphicFramePr>
        <p:xfrm>
          <a:off x="3801733" y="3789040"/>
          <a:ext cx="5167119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Picture (32-bit)" r:id="rId3" imgW="2819520" imgH="1257480" progId="MetafileCompanion32.Picture.1">
                  <p:embed/>
                </p:oleObj>
              </mc:Choice>
              <mc:Fallback>
                <p:oleObj name="Picture (32-bit)" r:id="rId3" imgW="2819520" imgH="12574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1733" y="3789040"/>
                        <a:ext cx="5167119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9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Δοκός – ορισμός </a:t>
            </a:r>
            <a:endParaRPr lang="el-GR" sz="2800" b="1" dirty="0"/>
          </a:p>
        </p:txBody>
      </p:sp>
      <p:sp>
        <p:nvSpPr>
          <p:cNvPr id="4" name="Right Arrow 1" descr="Σχήμα βέλος."/>
          <p:cNvSpPr/>
          <p:nvPr/>
        </p:nvSpPr>
        <p:spPr>
          <a:xfrm>
            <a:off x="140673" y="1648224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Διαχωρισμός δίσκων: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δοκοί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400" dirty="0" smtClean="0"/>
              <a:t>και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δικτυώματα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Δοκός: </a:t>
            </a:r>
            <a:r>
              <a:rPr lang="el-GR" sz="2400" dirty="0" smtClean="0"/>
              <a:t>φορέας του οποίου οι δύο διαστάσεις (πλάτος και ύψος) είναι πολύ μικρότερες από την τρίτη (μήκος).</a:t>
            </a:r>
          </a:p>
          <a:p>
            <a:pPr marL="0" indent="0">
              <a:buNone/>
            </a:pPr>
            <a:r>
              <a:rPr lang="el-GR" sz="2400" dirty="0" smtClean="0"/>
              <a:t>Μια δοκός μπορεί να έχει πολλών ειδών διατομές.</a:t>
            </a:r>
            <a:endParaRPr lang="el-GR" sz="2400" dirty="0"/>
          </a:p>
          <a:p>
            <a:pPr marL="0" indent="0">
              <a:buNone/>
            </a:pPr>
            <a:endParaRPr lang="el-GR" sz="2800" dirty="0" smtClean="0"/>
          </a:p>
        </p:txBody>
      </p:sp>
      <p:graphicFrame>
        <p:nvGraphicFramePr>
          <p:cNvPr id="13" name="Figure 1" descr="Εικόνα που περιγράφει τη δοκό, τη διατομή της, τον κεντροβαρικό άξονά της και την ίνα αναφοράς τη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737731"/>
              </p:ext>
            </p:extLst>
          </p:nvPr>
        </p:nvGraphicFramePr>
        <p:xfrm>
          <a:off x="395536" y="3429000"/>
          <a:ext cx="7206205" cy="18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Picture (32-bit)" r:id="rId3" imgW="8696160" imgH="2276640" progId="MetafileCompanion32.Picture.1">
                  <p:embed/>
                </p:oleObj>
              </mc:Choice>
              <mc:Fallback>
                <p:oleObj name="Picture (32-bit)" r:id="rId3" imgW="8696160" imgH="22766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3429000"/>
                        <a:ext cx="7206205" cy="18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5445224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Για τη μελέτη της δοκού απεικονίζεται ένα </a:t>
            </a:r>
            <a:r>
              <a:rPr lang="el-GR" sz="2400" dirty="0" err="1" smtClean="0"/>
              <a:t>προσομοίωμά</a:t>
            </a:r>
            <a:r>
              <a:rPr lang="el-GR" sz="2400" dirty="0" smtClean="0"/>
              <a:t> της και συγκεκριμένα ο </a:t>
            </a:r>
            <a:r>
              <a:rPr lang="el-GR" sz="2400" b="1" dirty="0" err="1" smtClean="0">
                <a:solidFill>
                  <a:schemeClr val="accent5">
                    <a:lumMod val="75000"/>
                  </a:schemeClr>
                </a:solidFill>
              </a:rPr>
              <a:t>κεντροβαρικός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άξονάς </a:t>
            </a:r>
            <a:r>
              <a:rPr lang="el-GR" sz="2400" dirty="0" smtClean="0"/>
              <a:t>της. Επίσης, επισημαίνεται η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ίνα αναφοράς </a:t>
            </a:r>
            <a:r>
              <a:rPr lang="el-GR" sz="2400" dirty="0" smtClean="0"/>
              <a:t>της δοκού.</a:t>
            </a:r>
            <a:endParaRPr lang="el-GR" sz="2600" dirty="0" smtClean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l-GR" sz="2600" dirty="0"/>
          </a:p>
        </p:txBody>
      </p:sp>
      <p:sp>
        <p:nvSpPr>
          <p:cNvPr id="5" name="Slide Number Placeholder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15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Εσωτερικές δυνάμεις δοκού (1)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Εφόσον ο υπό μελέτη δίσκος είναι πλέον μια δοκός, μετά από την τομή θα ισχύει:</a:t>
            </a:r>
          </a:p>
        </p:txBody>
      </p:sp>
      <p:pic>
        <p:nvPicPr>
          <p:cNvPr id="8325" name="Picture 1" descr="Εικόνα που δείχνει την τομή μιας δοκού σε τυχαία θέση και τις εσωτερικές δυνάμεις που αναπτύσσονται εκεί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7" y="2148298"/>
            <a:ext cx="6531727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3645024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Για να προσδιοριστεί η συνισταμένη των εσωτερικών δυνάμεων της δοκού, πρέπει να προσδιοριστεί το σημείο εφαρμογής της, το μέτρο και η διεύθυνσή της. </a:t>
            </a:r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51520" y="4941168"/>
            <a:ext cx="4896544" cy="18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ότι μεταφέρεται η συνισταμένη στο κέντρο βάρους της διατομής της δοκού. Η μεταφορά αυτή συνοδεύεται από την ανάπτυξη μιας ροπής </a:t>
            </a:r>
            <a:r>
              <a:rPr lang="el-GR" sz="2400" i="1" dirty="0" smtClean="0"/>
              <a:t>Μ</a:t>
            </a:r>
            <a:r>
              <a:rPr lang="el-GR" sz="2400" dirty="0" smtClean="0"/>
              <a:t>.</a:t>
            </a:r>
            <a:endParaRPr lang="el-GR" sz="2600" dirty="0"/>
          </a:p>
        </p:txBody>
      </p:sp>
      <p:pic>
        <p:nvPicPr>
          <p:cNvPr id="8320" name="Picture 2" descr="Εικόνα που περιγράφει τις συνισταμένες των εσωτερικών δυνάμεων στο σημείο τομής της δοκού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12" y="5096112"/>
            <a:ext cx="3730851" cy="114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30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Εσωτερικές δυνάμεις δοκού </a:t>
            </a:r>
            <a:r>
              <a:rPr lang="el-GR" sz="2800" b="1" dirty="0" smtClean="0"/>
              <a:t>(2)</a:t>
            </a:r>
            <a:endParaRPr lang="el-GR" sz="2800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Μετά από την ανάλυση της συνισταμένης σε δύο άξονες, προκύπτει:</a:t>
            </a:r>
          </a:p>
        </p:txBody>
      </p:sp>
      <p:pic>
        <p:nvPicPr>
          <p:cNvPr id="9280" name="Picture 1" descr="Εικόνα της αξονικής δύναμης, της τέμνουσας δύναμης και της ροπής κάμψης που αναπτύσσονται στο σημείο τομής μιας δοκού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116" y="2276872"/>
            <a:ext cx="4496108" cy="128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3645024"/>
            <a:ext cx="8784976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Ν – αξονική δύναμη: </a:t>
            </a:r>
            <a:r>
              <a:rPr lang="el-GR" sz="2400" dirty="0" smtClean="0"/>
              <a:t>θεωρείται θετική όταν «απομακρύνεται» από τη διατομή (δηλ. προκαλεί εφελκυσμό).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Q –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τέμνουσα δύναμη: </a:t>
            </a:r>
            <a:r>
              <a:rPr lang="el-GR" sz="2400" dirty="0" smtClean="0"/>
              <a:t>η θετική της φορά προσδιορίζεται από την περιστροφή της θετικής Ν σύμφωνα με τη φορά των δεικτών του ρολογιού.</a:t>
            </a:r>
          </a:p>
          <a:p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Μ – ροπή κάμψης: </a:t>
            </a:r>
            <a:r>
              <a:rPr lang="el-GR" sz="2400" dirty="0" smtClean="0"/>
              <a:t>θεωρείται θετική όταν προκαλεί εφελκυσμό στην ίνα αναφοράς.</a:t>
            </a:r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07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Φορτία διατομής δοκού</a:t>
            </a:r>
            <a:endParaRPr lang="el-GR" sz="2800" b="1" dirty="0"/>
          </a:p>
        </p:txBody>
      </p:sp>
      <p:sp>
        <p:nvSpPr>
          <p:cNvPr id="6" name="Right Arrow 1" descr="Σχήμα βέλος."/>
          <p:cNvSpPr/>
          <p:nvPr/>
        </p:nvSpPr>
        <p:spPr>
          <a:xfrm>
            <a:off x="145152" y="1412776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chemeClr val="accent5">
                    <a:lumMod val="75000"/>
                  </a:schemeClr>
                </a:solidFill>
              </a:rPr>
              <a:t>Τα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N, Q, M</a:t>
            </a:r>
            <a:r>
              <a:rPr lang="el-GR" sz="2600" b="1" dirty="0">
                <a:solidFill>
                  <a:schemeClr val="accent5">
                    <a:lumMod val="75000"/>
                  </a:schemeClr>
                </a:solidFill>
              </a:rPr>
              <a:t> ονομάζονται φορτία διατομής </a:t>
            </a:r>
            <a:r>
              <a:rPr lang="el-GR" sz="2600" dirty="0"/>
              <a:t>(συνισταμένες των εσωτερικών δυνάμεων</a:t>
            </a:r>
            <a:r>
              <a:rPr lang="el-GR" sz="2600" dirty="0" smtClean="0"/>
              <a:t>).</a:t>
            </a:r>
            <a:endParaRPr lang="en-US" sz="2600" dirty="0" smtClean="0"/>
          </a:p>
          <a:p>
            <a:pPr marL="0" indent="0">
              <a:buNone/>
            </a:pPr>
            <a:endParaRPr lang="el-GR" sz="1400" dirty="0" smtClean="0"/>
          </a:p>
          <a:p>
            <a:pPr marL="0" indent="0">
              <a:buNone/>
            </a:pPr>
            <a:r>
              <a:rPr lang="el-GR" sz="2600" dirty="0" smtClean="0"/>
              <a:t>Αν γίνει τομή στη δοκό σε διαφορετική θέση, η κατάσταση θα αλλάξει και τα αποτελέσματα θα είναι διαφορετικά. Τα Ν, </a:t>
            </a:r>
            <a:r>
              <a:rPr lang="en-US" sz="2600" dirty="0" smtClean="0"/>
              <a:t>Q</a:t>
            </a:r>
            <a:r>
              <a:rPr lang="el-GR" sz="2600" dirty="0" smtClean="0"/>
              <a:t>, Μ γενικώς μεταβάλλονται κατά μήκος της δοκού. Είναι συναρτήσεις που εξαρτώνται από τη θέσης τομής, δηλ. την απόσταση </a:t>
            </a:r>
            <a:r>
              <a:rPr lang="en-US" sz="2600" dirty="0" smtClean="0"/>
              <a:t>x </a:t>
            </a:r>
            <a:r>
              <a:rPr lang="el-GR" sz="2600" dirty="0" smtClean="0"/>
              <a:t>από κάποιο σημείο αναφοράς (είναι δηλ. </a:t>
            </a:r>
            <a:r>
              <a:rPr lang="en-US" sz="2600" dirty="0" smtClean="0"/>
              <a:t>N</a:t>
            </a:r>
            <a:r>
              <a:rPr lang="el-GR" sz="2600" dirty="0" smtClean="0"/>
              <a:t>(</a:t>
            </a:r>
            <a:r>
              <a:rPr lang="en-US" sz="2600" dirty="0" smtClean="0"/>
              <a:t>x), Q(x), M(x)).</a:t>
            </a:r>
            <a:r>
              <a:rPr lang="el-GR" sz="2600" dirty="0" smtClean="0"/>
              <a:t> </a:t>
            </a:r>
            <a:endParaRPr lang="el-GR" sz="2600" dirty="0"/>
          </a:p>
          <a:p>
            <a:pPr marL="0" indent="0">
              <a:buNone/>
            </a:pPr>
            <a:r>
              <a:rPr lang="el-GR" sz="2400" dirty="0" smtClean="0"/>
              <a:t> </a:t>
            </a:r>
          </a:p>
          <a:p>
            <a:pPr marL="0" indent="0">
              <a:buNone/>
            </a:pPr>
            <a:endParaRPr lang="el-GR" sz="2400" dirty="0"/>
          </a:p>
        </p:txBody>
      </p:sp>
      <p:graphicFrame>
        <p:nvGraphicFramePr>
          <p:cNvPr id="4" name="Figure 1" descr="Εικόνα που δείχνει την εξάρτηση των φορτίων διατομής της δοκού από το x της θέσης της τομή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86011"/>
              </p:ext>
            </p:extLst>
          </p:nvPr>
        </p:nvGraphicFramePr>
        <p:xfrm>
          <a:off x="1403648" y="5245770"/>
          <a:ext cx="6594205" cy="1135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Picture (32-bit)" r:id="rId3" imgW="3152880" imgH="542880" progId="MetafileCompanion32.Picture.1">
                  <p:embed/>
                </p:oleObj>
              </mc:Choice>
              <mc:Fallback>
                <p:oleObj name="Picture (32-bit)" r:id="rId3" imgW="3152880" imgH="5428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5245770"/>
                        <a:ext cx="6594205" cy="1135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31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Σύμβαση σχεδίασης διαγραμμάτων Ν, </a:t>
            </a:r>
            <a:r>
              <a:rPr lang="en-US" sz="2800" b="1" dirty="0" smtClean="0"/>
              <a:t>Q</a:t>
            </a:r>
            <a:r>
              <a:rPr lang="el-GR" sz="2800" b="1" dirty="0" smtClean="0"/>
              <a:t>,</a:t>
            </a:r>
            <a:r>
              <a:rPr lang="en-US" sz="2800" b="1" dirty="0" smtClean="0"/>
              <a:t> </a:t>
            </a:r>
            <a:r>
              <a:rPr lang="el-GR" sz="2800" b="1" dirty="0" smtClean="0"/>
              <a:t>Μ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8712968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Σύμβαση σχεδίασης των διαγραμμάτων (δηλ. απεικόνισης των συναρτήσεων)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l-GR" sz="26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x), Q(x),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M(x</a:t>
            </a: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en-US" sz="2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sz="2600" dirty="0" smtClean="0"/>
          </a:p>
          <a:p>
            <a:pPr marL="0" indent="0">
              <a:buNone/>
            </a:pPr>
            <a:r>
              <a:rPr lang="el-GR" sz="2600" dirty="0" smtClean="0"/>
              <a:t>Εξαρτάται από τη θέση που έχει τοποθετηθεί η </a:t>
            </a: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ίνα αναφοράς </a:t>
            </a:r>
            <a:r>
              <a:rPr lang="el-GR" sz="2600" dirty="0" smtClean="0"/>
              <a:t>και πραγματοποιείται σύμφωνα με τα παρακάτω σχήματα:</a:t>
            </a:r>
            <a:endParaRPr lang="el-GR" sz="2600" dirty="0"/>
          </a:p>
          <a:p>
            <a:pPr marL="0" indent="0">
              <a:buNone/>
            </a:pPr>
            <a:r>
              <a:rPr lang="el-GR" sz="2400" dirty="0" smtClean="0"/>
              <a:t> </a:t>
            </a:r>
          </a:p>
          <a:p>
            <a:pPr marL="0" indent="0">
              <a:buNone/>
            </a:pPr>
            <a:endParaRPr lang="el-GR" sz="2400" dirty="0"/>
          </a:p>
        </p:txBody>
      </p:sp>
      <p:graphicFrame>
        <p:nvGraphicFramePr>
          <p:cNvPr id="5" name="Figure 1" descr="Εικόνα που δείχνει τη σύμβαση σχεδίασης των διαγραμμάτων Ν, Q και Μ, σε σχέση με τη θέση της ίνας αναφορά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339494"/>
              </p:ext>
            </p:extLst>
          </p:nvPr>
        </p:nvGraphicFramePr>
        <p:xfrm>
          <a:off x="1979712" y="3861048"/>
          <a:ext cx="5376830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Picture (32-bit)" r:id="rId4" imgW="3191040" imgH="1762200" progId="MetafileCompanion32.Picture.1">
                  <p:embed/>
                </p:oleObj>
              </mc:Choice>
              <mc:Fallback>
                <p:oleObj name="Picture (32-bit)" r:id="rId4" imgW="3191040" imgH="17622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9712" y="3861048"/>
                        <a:ext cx="5376830" cy="288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9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1439</Words>
  <Application>Microsoft Office PowerPoint</Application>
  <PresentationFormat>On-screen Show (4:3)</PresentationFormat>
  <Paragraphs>134</Paragraphs>
  <Slides>19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Picture (32-bit)</vt:lpstr>
      <vt:lpstr>ΣΤΑΤΙΚΗ Ι</vt:lpstr>
      <vt:lpstr>Εξωτερικές δυνάμεις και αντιδράσεις σε δίσκο</vt:lpstr>
      <vt:lpstr>Τι συμβαίνει στο εσωτερικό του δίσκου?</vt:lpstr>
      <vt:lpstr>Εσωτερικές δυνάμεις ή τάσεις</vt:lpstr>
      <vt:lpstr>Δοκός – ορισμός </vt:lpstr>
      <vt:lpstr>Εσωτερικές δυνάμεις δοκού (1)</vt:lpstr>
      <vt:lpstr>Εσωτερικές δυνάμεις δοκού (2)</vt:lpstr>
      <vt:lpstr>Φορτία διατομής δοκού</vt:lpstr>
      <vt:lpstr>Σύμβαση σχεδίασης διαγραμμάτων Ν, Q, Μ</vt:lpstr>
      <vt:lpstr>Υπάρχει συσχέτιση μεταξύ Ν, Q, M?</vt:lpstr>
      <vt:lpstr>Εφαρμογή των εξισώσεων ισορροπίας στη δοκό</vt:lpstr>
      <vt:lpstr>Συσχέτιση μεταξύ Q και Μ</vt:lpstr>
      <vt:lpstr>Υπολογισμός των Q και Μ</vt:lpstr>
      <vt:lpstr>Εφαρμογή με ζητούμενο τον υπολογισμό των Q  και Μ</vt:lpstr>
      <vt:lpstr>Εύρεση αντιδράσεων της δοκού</vt:lpstr>
      <vt:lpstr>Μέθοδος των εμβαδών – διάγραμμα Q</vt:lpstr>
      <vt:lpstr>Μέθοδος των εμβαδών – διάγραμμα M</vt:lpstr>
      <vt:lpstr>Διαδικασία χάραξης του διαγράμματος Μ</vt:lpstr>
      <vt:lpstr>Παράδειγμα εφαρμογής της μεθόδου των εμβαδών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Georgiadi-Stefanidi</dc:creator>
  <cp:lastModifiedBy>kelly</cp:lastModifiedBy>
  <cp:revision>174</cp:revision>
  <dcterms:created xsi:type="dcterms:W3CDTF">2013-03-08T16:01:01Z</dcterms:created>
  <dcterms:modified xsi:type="dcterms:W3CDTF">2015-06-08T08:21:29Z</dcterms:modified>
</cp:coreProperties>
</file>