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336" r:id="rId4"/>
    <p:sldId id="270" r:id="rId5"/>
    <p:sldId id="300" r:id="rId6"/>
    <p:sldId id="311" r:id="rId7"/>
    <p:sldId id="313" r:id="rId8"/>
    <p:sldId id="312" r:id="rId9"/>
    <p:sldId id="314" r:id="rId10"/>
    <p:sldId id="317" r:id="rId11"/>
    <p:sldId id="315" r:id="rId12"/>
    <p:sldId id="321" r:id="rId13"/>
    <p:sldId id="325" r:id="rId14"/>
    <p:sldId id="322" r:id="rId15"/>
    <p:sldId id="323" r:id="rId16"/>
    <p:sldId id="324" r:id="rId17"/>
    <p:sldId id="289" r:id="rId18"/>
    <p:sldId id="290" r:id="rId19"/>
    <p:sldId id="329" r:id="rId20"/>
    <p:sldId id="330" r:id="rId21"/>
    <p:sldId id="333" r:id="rId22"/>
    <p:sldId id="332" r:id="rId23"/>
    <p:sldId id="258" r:id="rId24"/>
    <p:sldId id="292" r:id="rId25"/>
    <p:sldId id="268" r:id="rId26"/>
    <p:sldId id="335" r:id="rId2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960F"/>
    <a:srgbClr val="D2820C"/>
    <a:srgbClr val="C86F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5" autoAdjust="0"/>
    <p:restoredTop sz="93084" autoAdjust="0"/>
  </p:normalViewPr>
  <p:slideViewPr>
    <p:cSldViewPr>
      <p:cViewPr varScale="1">
        <p:scale>
          <a:sx n="70" d="100"/>
          <a:sy n="70" d="100"/>
        </p:scale>
        <p:origin x="-152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0E48-96DA-4E2D-9FC7-8C7AB2B8349D}" type="datetimeFigureOut">
              <a:rPr lang="el-GR" smtClean="0"/>
              <a:t>24/2/2019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28CC-5D4F-45D5-AB02-AE62E6399C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5590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0E48-96DA-4E2D-9FC7-8C7AB2B8349D}" type="datetimeFigureOut">
              <a:rPr lang="el-GR" smtClean="0"/>
              <a:t>24/2/2019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28CC-5D4F-45D5-AB02-AE62E6399C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0240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0E48-96DA-4E2D-9FC7-8C7AB2B8349D}" type="datetimeFigureOut">
              <a:rPr lang="el-GR" smtClean="0"/>
              <a:t>24/2/2019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28CC-5D4F-45D5-AB02-AE62E6399C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2343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0E48-96DA-4E2D-9FC7-8C7AB2B8349D}" type="datetimeFigureOut">
              <a:rPr lang="el-GR" smtClean="0"/>
              <a:t>24/2/2019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28CC-5D4F-45D5-AB02-AE62E6399C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244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0E48-96DA-4E2D-9FC7-8C7AB2B8349D}" type="datetimeFigureOut">
              <a:rPr lang="el-GR" smtClean="0"/>
              <a:t>24/2/2019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28CC-5D4F-45D5-AB02-AE62E6399C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2272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0E48-96DA-4E2D-9FC7-8C7AB2B8349D}" type="datetimeFigureOut">
              <a:rPr lang="el-GR" smtClean="0"/>
              <a:t>24/2/2019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28CC-5D4F-45D5-AB02-AE62E6399C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1223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0E48-96DA-4E2D-9FC7-8C7AB2B8349D}" type="datetimeFigureOut">
              <a:rPr lang="el-GR" smtClean="0"/>
              <a:t>24/2/2019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28CC-5D4F-45D5-AB02-AE62E6399C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452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0E48-96DA-4E2D-9FC7-8C7AB2B8349D}" type="datetimeFigureOut">
              <a:rPr lang="el-GR" smtClean="0"/>
              <a:t>24/2/2019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28CC-5D4F-45D5-AB02-AE62E6399C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9108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0E48-96DA-4E2D-9FC7-8C7AB2B8349D}" type="datetimeFigureOut">
              <a:rPr lang="el-GR" smtClean="0"/>
              <a:t>24/2/2019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28CC-5D4F-45D5-AB02-AE62E6399C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4834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0E48-96DA-4E2D-9FC7-8C7AB2B8349D}" type="datetimeFigureOut">
              <a:rPr lang="el-GR" smtClean="0"/>
              <a:t>24/2/2019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28CC-5D4F-45D5-AB02-AE62E6399C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927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0E48-96DA-4E2D-9FC7-8C7AB2B8349D}" type="datetimeFigureOut">
              <a:rPr lang="el-GR" smtClean="0"/>
              <a:t>24/2/2019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28CC-5D4F-45D5-AB02-AE62E6399C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4329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5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E0E48-96DA-4E2D-9FC7-8C7AB2B8349D}" type="datetimeFigureOut">
              <a:rPr lang="el-GR" smtClean="0"/>
              <a:t>24/2/2019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C28CC-5D4F-45D5-AB02-AE62E6399C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0171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psychiatry.alliedacademies.com/venue-and-hospitality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jP_PHyudLaAhXP2KQKHZH1C9sQjRx6BAgAEAU&amp;url=https://www.myhome.ie/residential/brochure/13-pudding-row-essex-street-west-temple-bar-dublin-2/4053759&amp;psig=AOvVaw3pyqGt7tA82iEHQUKBdf8r&amp;ust=1524643445539764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hyperlink" Target="http://www.tropicalisland.de/ireland/dublin/temple_bar/pages/DUB%20Dublin%20-%20Pubs%20on%20Temple%20Bar%20Square%203008x2000.html" TargetMode="Externa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jpeg"/><Relationship Id="rId7" Type="http://schemas.openxmlformats.org/officeDocument/2006/relationships/hyperlink" Target="https://www.google.com/url?sa=i&amp;rct=j&amp;q=&amp;esrc=s&amp;source=images&amp;cd=&amp;cad=rja&amp;uact=8&amp;ved=2ahUKEwidjsfNydLaAhXGsKQKHfR5DH0QjRx6BAgAEAU&amp;url=https://www.news.gr/life/h-polh-moy/article/48651/mia-pittakh-fernei-thn-anoixh.html&amp;psig=AOvVaw2nfZ0SzdjPFezVZoJAti3v&amp;ust=1524647732147754" TargetMode="External"/><Relationship Id="rId12" Type="http://schemas.openxmlformats.org/officeDocument/2006/relationships/image" Target="../media/image23.jpeg"/><Relationship Id="rId2" Type="http://schemas.openxmlformats.org/officeDocument/2006/relationships/hyperlink" Target="http://www.google.com/url?sa=i&amp;rct=j&amp;q=&amp;esrc=s&amp;source=images&amp;cd=&amp;cad=rja&amp;uact=8&amp;ved=2ahUKEwik06idxdLaAhXQ2aQKHVujB6UQjRx6BAgAEAU&amp;url=http://www.dnaarchitects.gr/portfolio/ibi-theatre-psirri-attica-greece&amp;psig=AOvVaw1rza67CE8y0SqdB6jXwGq-&amp;ust=152464656102488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hyperlink" Target="http://www.google.com/url?sa=i&amp;rct=j&amp;q=&amp;esrc=s&amp;source=images&amp;cd=&amp;cad=rja&amp;uact=8&amp;ved=2ahUKEwi4qqmJydLaAhXJ2aQKHfJkDD4QjRx6BAgAEAU&amp;url=http://popaganda.gr/ena-trelo-trelo-spiti-stou-psirri/&amp;psig=AOvVaw0hMHGifQa-l1HTtm3EAfmg&amp;ust=1524647600295851" TargetMode="External"/><Relationship Id="rId5" Type="http://schemas.openxmlformats.org/officeDocument/2006/relationships/hyperlink" Target="http://www.google.com/url?sa=i&amp;rct=j&amp;q=&amp;esrc=s&amp;source=images&amp;cd=&amp;cad=rja&amp;uact=8&amp;ved=2ahUKEwjWrdCRytLaAhWK2KQKHbwkBvEQjRx6BAgAEAU&amp;url=http://popaganda.gr/aftos-ine-o-dromos-tis-anexartitis-vintage-kinotitas/&amp;psig=AOvVaw2nfZ0SzdjPFezVZoJAti3v&amp;ust=1524647732147754" TargetMode="External"/><Relationship Id="rId10" Type="http://schemas.openxmlformats.org/officeDocument/2006/relationships/image" Target="../media/image22.jpeg"/><Relationship Id="rId4" Type="http://schemas.openxmlformats.org/officeDocument/2006/relationships/image" Target="../media/image19.png"/><Relationship Id="rId9" Type="http://schemas.openxmlformats.org/officeDocument/2006/relationships/hyperlink" Target="https://www.google.com/url?sa=i&amp;rct=j&amp;q=&amp;esrc=s&amp;source=images&amp;cd=&amp;cad=rja&amp;uact=8&amp;ved=2ahUKEwiNt9SCyNLaAhWI-KQKHcCJCygQjRx6BAgAEAU&amp;url=https://left.gr/news/monastiraki-i-agora-poy-antehei-stin-krisi-kai-ston-hrono&amp;psig=AOvVaw3RHVJmBCB-cxOWiNr2CwXY&amp;ust=1524647319212220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amsterdam.com/it/about-amsterdam/scopri-una-amsterdam-diversa/centrum/jordaan/jordaan-map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jXlYirlZbaAhVFb1AKHTavATAQjRx6BAgAEAU&amp;url=https://vidaimobiliaria.com/noticia/cbre-e-jll-vendem-terreno-de-20000m2-no-parque-das/&amp;psig=AOvVaw3Lj1qNjRo1MjRoyGVm22zB&amp;ust=1522572066235386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google.com/url?sa=i&amp;rct=j&amp;q=&amp;esrc=s&amp;source=images&amp;cd=&amp;cad=rja&amp;uact=8&amp;ved=2ahUKEwiH-5_t_9LaAhXP6qQKHcHuDeYQjRx6BAgAEAU&amp;url=https://www.discovergreece.com/el/greek-islands/crete/chania&amp;psig=AOvVaw3yCZ_zqoo9xvBjA8TGzSsG&amp;ust=1524662309393519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hyperlink" Target="https://www.google.com/url?sa=i&amp;rct=j&amp;q=&amp;esrc=s&amp;source=images&amp;cd=&amp;cad=rja&amp;uact=8&amp;ved=2ahUKEwjdutu4gNPaAhWEjqQKHWaKC1AQjRx6BAgAEAU&amp;url=https://www.reader.gr/citylife/hania-enas-erotas-poy-den-teleionei-pote&amp;psig=AOvVaw3yCZ_zqoo9xvBjA8TGzSsG&amp;ust=1524662309393519" TargetMode="Externa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google.com/url?sa=i&amp;rct=j&amp;q=&amp;esrc=s&amp;source=images&amp;cd=&amp;cad=rja&amp;uact=8&amp;ved=2ahUKEwigo_ulrtLaAhUHDuwKHYFlBf8QjRx6BAgAEAU&amp;url=https://www.pinterest.com/pin/87186942757706967/&amp;psig=AOvVaw1RTLAOAFqKLz00asmPFe3N&amp;ust=1524640413420027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hyperlink" Target="https://www.britannica.com/topic/Tate-gallerie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google.com/url?sa=i&amp;rct=j&amp;q=&amp;esrc=s&amp;source=images&amp;cd=&amp;cad=rja&amp;uact=8&amp;ved=2ahUKEwiv5OXyrdLaAhWIsKQKHbbdAxoQjRx6BAgAEAU&amp;url=https://londonunveiled.com/2012/08/17/bfi/&amp;psig=AOvVaw3QK3x2Kl-iTZugA8EZUuaQ&amp;ust=152464030834718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hyperlink" Target="http://www.google.com/url?sa=i&amp;rct=j&amp;q=&amp;esrc=s&amp;source=images&amp;cd=&amp;cad=rja&amp;uact=8&amp;ved=2ahUKEwihnajrsNLaAhUB2KQKHQjlCtUQjRx6BAgAEAU&amp;url=http://www.londontown.com/LondonInformation/Shops/Oxo_Tower_and_Gabriels_Wharf/1370/&amp;psig=AOvVaw1MsfsjolJ9vr001MjNT8QL&amp;ust=1524641091516512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reamstime.com/royalty-free-stock-photography-summer-s-evening-london-south-bank-busy-summers-outside-royal-festival-hall-cafe-restaurants-bars-southbank-image30673187" TargetMode="External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hyperlink" Target="http://www.google.com/url?sa=i&amp;rct=j&amp;q=&amp;esrc=s&amp;source=images&amp;cd=&amp;cad=rja&amp;uact=8&amp;ved=2ahUKEwiJltiAtdLaAhXMzqQKHVtMBNAQjRx6BAgAEAU&amp;url=http://www.landezine.com/index.php/2015/12/the-waterfront-promenade-at-aker-brygge-by-link-landskap/03-stranden-aker-brygge_link-arkitektur_photo-tomasz-majewski/&amp;psig=AOvVaw2fhypsIA_X-ZXJ56upTZdd&amp;ust=152464220298955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/url?sa=i&amp;rct=j&amp;q=&amp;esrc=s&amp;source=images&amp;cd=&amp;cad=rja&amp;uact=8&amp;ved=2ahUKEwjlx-aztdLaAhVC3aQKHfktDvMQjRx6BAgAEAU&amp;url=https://andyandjudi.com/2017/11/21/london-tower-bridge-hms-belfast-and-fire-of-london-monument/21-south-bank-promenade-between-tower-and-london-bridges/&amp;psig=AOvVaw2fhypsIA_X-ZXJ56upTZdd&amp;ust=1524642202989558" TargetMode="External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hyperlink" Target="https://www.google.com/url?sa=i&amp;rct=j&amp;q=&amp;esrc=s&amp;source=images&amp;cd=&amp;cad=rja&amp;uact=8&amp;ved=2ahUKEwjLxIWotdLaAhWP6qQKHUnHBa0QjRx6BAgAEAU&amp;url=https://www.markbetonphotography.com/UK/LONDON/South-Bank-London/i-dwvD3mh&amp;psig=AOvVaw2fhypsIA_X-ZXJ56upTZdd&amp;ust=1524642202989558" TargetMode="External"/><Relationship Id="rId9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1880" y="2852936"/>
            <a:ext cx="9144000" cy="120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l-G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SimSun"/>
                <a:cs typeface="Times New Roman"/>
              </a:rPr>
              <a:t>Αστικές Αναπλάσεις &amp; Βιώσιμη Ανάπτυξη </a:t>
            </a:r>
            <a:r>
              <a:rPr lang="el-GR" sz="3600" b="1" dirty="0">
                <a:solidFill>
                  <a:srgbClr val="D282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SimSun"/>
                <a:cs typeface="Times New Roman"/>
              </a:rPr>
              <a:t>Επικέντρων Πολιτισμού και Δημιουργικότητας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3484" y="4767023"/>
            <a:ext cx="914400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algn="ctr" fontAlgn="auto">
              <a:spcBef>
                <a:spcPts val="0"/>
              </a:spcBef>
              <a:spcAft>
                <a:spcPts val="0"/>
              </a:spcAft>
              <a:buClrTx/>
            </a:pPr>
            <a:r>
              <a:rPr lang="el-GR" sz="2000" b="1" dirty="0">
                <a:solidFill>
                  <a:srgbClr val="C00000"/>
                </a:solidFill>
              </a:rPr>
              <a:t>Άσπα Γοσποδίνη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buClrTx/>
            </a:pPr>
            <a:r>
              <a:rPr lang="el-GR" sz="1800" dirty="0">
                <a:solidFill>
                  <a:prstClr val="black"/>
                </a:solidFill>
              </a:rPr>
              <a:t>Αρχιτέκτων ΑΠΘ, MSc, PhD, University College London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buClrTx/>
            </a:pPr>
            <a:r>
              <a:rPr lang="el-GR" sz="1800" dirty="0">
                <a:solidFill>
                  <a:prstClr val="black"/>
                </a:solidFill>
              </a:rPr>
              <a:t> Καθηγήτρια Πολεοδομίας και Αστικού Σχεδιασμού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buClrTx/>
            </a:pPr>
            <a:r>
              <a:rPr lang="el-GR" sz="1800" b="1" dirty="0">
                <a:solidFill>
                  <a:prstClr val="black"/>
                </a:solidFill>
              </a:rPr>
              <a:t>Διευθύντρια του Μεταπτυχιακού ‘Αστικές Αναπλάσεις, Αστική Ανάπτυξη &amp; Αγορά Ακινήτων’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buClrTx/>
            </a:pPr>
            <a:r>
              <a:rPr lang="el-GR" sz="1800" dirty="0">
                <a:solidFill>
                  <a:prstClr val="black"/>
                </a:solidFill>
              </a:rPr>
              <a:t>Διευθύντρια του Εργαστηρίου Μορφολογίας &amp; Σχεδιασμού του Αστικού Χώρου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buClrTx/>
            </a:pPr>
            <a:r>
              <a:rPr lang="el-GR" sz="1800" dirty="0">
                <a:solidFill>
                  <a:prstClr val="black"/>
                </a:solidFill>
              </a:rPr>
              <a:t>Τμήμα Μηχανικών Χωροταξίας, Πολεοδομίας &amp; Περιφ. Ανάπτυξης,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buClrTx/>
            </a:pPr>
            <a:r>
              <a:rPr lang="el-GR" sz="1800" dirty="0">
                <a:solidFill>
                  <a:prstClr val="black"/>
                </a:solidFill>
              </a:rPr>
              <a:t>Πολυτεχνική Σχολή, Πανεπιστήμιο Θεσσαλίας, Βόλος.</a:t>
            </a:r>
          </a:p>
        </p:txBody>
      </p:sp>
    </p:spTree>
    <p:extLst>
      <p:ext uri="{BB962C8B-B14F-4D97-AF65-F5344CB8AC3E}">
        <p14:creationId xmlns:p14="http://schemas.microsoft.com/office/powerpoint/2010/main" val="427229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36512" y="1584920"/>
            <a:ext cx="9180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TEMPLE BAR,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είναι μια περιοχή που αναπτύχθηκε το 19</a:t>
            </a:r>
            <a:r>
              <a:rPr lang="el-GR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αιώνα ως περιοχή δίπλα στο λιμάνι με αποθήκες, ναυπηγεία και τελωνεία. Μετά από μεγάλη περίοδο παρακμής στα μέσα του 2</a:t>
            </a:r>
            <a:r>
              <a:rPr lang="el-GR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ου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αιώνα, έχει αναπλασθεί </a:t>
            </a:r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ως επίκεντρο πολιτισμού, δημοφιλούς ψυχαγωγίας και δημιουργικών οικονομικών δραστηριοτήτων που περιλαμβάνει 2 </a:t>
            </a:r>
            <a:r>
              <a:rPr lang="en-GB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subclusters</a:t>
            </a:r>
            <a:endParaRPr lang="en-US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9675" y="2865839"/>
            <a:ext cx="39959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Δραστηριότητες υψηλού πολιτισμού και ψυχαγωγίας: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 smtClean="0"/>
              <a:t>the </a:t>
            </a:r>
            <a:r>
              <a:rPr lang="en-US" b="1" dirty="0"/>
              <a:t>Irish Photography Centre, </a:t>
            </a:r>
            <a:endParaRPr lang="el-GR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the National Photographic Archives and the Gallery of Photography, </a:t>
            </a:r>
            <a:endParaRPr lang="el-GR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the Ark Children's Cultural Centre, 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 smtClean="0"/>
              <a:t>the </a:t>
            </a:r>
            <a:r>
              <a:rPr lang="en-US" b="1" dirty="0"/>
              <a:t>Irish Film Institute, incorporating the Irish Film Archive, </a:t>
            </a:r>
            <a:endParaRPr lang="el-GR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the Temple Bar Music Centre, </a:t>
            </a:r>
            <a:endParaRPr lang="el-GR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the Arthouse Multimedia Centre, </a:t>
            </a:r>
            <a:endParaRPr lang="el-GR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Temple Bar Gallery and Studio, </a:t>
            </a:r>
            <a:endParaRPr lang="el-GR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the Project Arts Centre, </a:t>
            </a:r>
            <a:endParaRPr lang="el-GR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the Gaiety School of Acting, </a:t>
            </a:r>
            <a:endParaRPr lang="el-GR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IBAT College Dublin, as well as </a:t>
            </a:r>
            <a:endParaRPr lang="el-GR" b="1" dirty="0"/>
          </a:p>
        </p:txBody>
      </p:sp>
      <p:pic>
        <p:nvPicPr>
          <p:cNvPr id="13" name="Picture 4" descr="Αποτέλεσμα εικόνας για temple bar dublin ireland map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785249"/>
            <a:ext cx="4320480" cy="242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Αποτέλεσμα εικόνας για temple bar dublin ireland 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833016"/>
            <a:ext cx="2664296" cy="19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7504" y="32782"/>
            <a:ext cx="9004370" cy="1584920"/>
          </a:xfrm>
          <a:prstGeom prst="rect">
            <a:avLst/>
          </a:prstGeom>
          <a:noFill/>
          <a:ln w="38100" cap="flat">
            <a:solidFill>
              <a:schemeClr val="tx2"/>
            </a:solidFill>
            <a:miter lim="800000"/>
            <a:headEnd/>
            <a:tailEnd/>
          </a:ln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900" b="1" dirty="0" smtClean="0">
                <a:latin typeface="+mn-lt"/>
                <a:ea typeface="SimSun"/>
                <a:cs typeface="Times New Roman"/>
              </a:rPr>
              <a:t>Κρίσιμοι παράγοντες βιωσιμότητας:</a:t>
            </a:r>
          </a:p>
          <a:p>
            <a:pPr marL="514350" indent="-514350">
              <a:buAutoNum type="arabicPeriod"/>
            </a:pPr>
            <a:r>
              <a:rPr lang="el-GR" sz="2900" b="1" dirty="0" smtClean="0">
                <a:solidFill>
                  <a:srgbClr val="C00000"/>
                </a:solidFill>
                <a:latin typeface="+mn-lt"/>
                <a:ea typeface="SimSun"/>
                <a:cs typeface="Times New Roman"/>
              </a:rPr>
              <a:t>Η μίξη χρήσεων γης</a:t>
            </a:r>
          </a:p>
          <a:p>
            <a:r>
              <a:rPr lang="el-GR" sz="2900" b="1" dirty="0" smtClean="0">
                <a:solidFill>
                  <a:srgbClr val="C00000"/>
                </a:solidFill>
                <a:latin typeface="+mn-lt"/>
                <a:ea typeface="SimSun"/>
                <a:cs typeface="Times New Roman"/>
              </a:rPr>
              <a:t>Το παράδειγμα του</a:t>
            </a:r>
            <a:r>
              <a:rPr lang="en-US" sz="2900" b="1" dirty="0" smtClean="0">
                <a:solidFill>
                  <a:srgbClr val="C00000"/>
                </a:solidFill>
                <a:latin typeface="+mn-lt"/>
                <a:ea typeface="SimSun"/>
                <a:cs typeface="Times New Roman"/>
              </a:rPr>
              <a:t> Temple Bar, </a:t>
            </a:r>
            <a:r>
              <a:rPr lang="el-GR" sz="2900" b="1" dirty="0" smtClean="0">
                <a:solidFill>
                  <a:srgbClr val="C00000"/>
                </a:solidFill>
                <a:latin typeface="+mn-lt"/>
                <a:ea typeface="SimSun"/>
                <a:cs typeface="Times New Roman"/>
              </a:rPr>
              <a:t>Δουβλίνο</a:t>
            </a:r>
            <a:endParaRPr lang="en-GB" sz="2900" b="1" dirty="0" smtClean="0">
              <a:solidFill>
                <a:srgbClr val="C00000"/>
              </a:solidFill>
              <a:latin typeface="+mn-lt"/>
              <a:ea typeface="SimSu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2466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" y="1700808"/>
            <a:ext cx="3877310" cy="218186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6146" name="Picture 2" descr="Σχετική εικόνα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4" y="4105760"/>
            <a:ext cx="3646041" cy="273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Σχετική εικόνα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517" y="4437210"/>
            <a:ext cx="3493862" cy="232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09689" y="1574888"/>
            <a:ext cx="45343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επιχειρήσεις δημιουργικών δραστηριοτήτων :</a:t>
            </a:r>
            <a:endParaRPr lang="el-GR" alt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altLang="el-GR" dirty="0" smtClean="0"/>
              <a:t>Μικρές </a:t>
            </a:r>
            <a:r>
              <a:rPr lang="en-US" altLang="el-GR" dirty="0" smtClean="0"/>
              <a:t>boutiques</a:t>
            </a:r>
            <a:r>
              <a:rPr lang="el-GR" altLang="el-GR" dirty="0" smtClean="0"/>
              <a:t> ρούχων</a:t>
            </a:r>
            <a:r>
              <a:rPr lang="en-US" altLang="el-GR" dirty="0" smtClean="0"/>
              <a:t>, </a:t>
            </a:r>
            <a:endParaRPr lang="el-GR" altLang="el-GR" dirty="0"/>
          </a:p>
          <a:p>
            <a:r>
              <a:rPr lang="en-US" altLang="el-GR" dirty="0" smtClean="0"/>
              <a:t>Vintage</a:t>
            </a:r>
            <a:r>
              <a:rPr lang="el-GR" altLang="el-GR" dirty="0" smtClean="0"/>
              <a:t> καταστήματα ρούχων</a:t>
            </a:r>
            <a:r>
              <a:rPr lang="en-US" altLang="el-GR" dirty="0" smtClean="0"/>
              <a:t>, </a:t>
            </a:r>
            <a:endParaRPr lang="el-GR" altLang="el-GR" dirty="0"/>
          </a:p>
          <a:p>
            <a:r>
              <a:rPr lang="en-US" altLang="el-GR" dirty="0"/>
              <a:t>tattoo studios, </a:t>
            </a:r>
            <a:endParaRPr lang="el-GR" altLang="el-GR" dirty="0"/>
          </a:p>
          <a:p>
            <a:r>
              <a:rPr lang="el-GR" altLang="el-GR" dirty="0" smtClean="0"/>
              <a:t>Καταστήματα δίσκων μουσικής</a:t>
            </a:r>
            <a:r>
              <a:rPr lang="en-US" altLang="el-GR" dirty="0" smtClean="0"/>
              <a:t>, </a:t>
            </a:r>
            <a:endParaRPr lang="el-GR" altLang="el-GR" dirty="0"/>
          </a:p>
          <a:p>
            <a:r>
              <a:rPr lang="el-GR" altLang="el-GR" dirty="0" smtClean="0"/>
              <a:t>χειροποίητα κοσμήματα</a:t>
            </a:r>
            <a:r>
              <a:rPr lang="en-US" altLang="el-GR" dirty="0" smtClean="0"/>
              <a:t>, </a:t>
            </a:r>
            <a:endParaRPr lang="el-GR" altLang="el-GR" dirty="0"/>
          </a:p>
          <a:p>
            <a:r>
              <a:rPr lang="el-GR" altLang="el-GR" dirty="0" smtClean="0"/>
              <a:t>Χειροποίητα μικροέπιπλα</a:t>
            </a:r>
            <a:r>
              <a:rPr lang="en-US" altLang="el-GR" dirty="0" smtClean="0"/>
              <a:t>, </a:t>
            </a:r>
            <a:endParaRPr lang="el-GR" altLang="el-GR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7504" y="32782"/>
            <a:ext cx="9004370" cy="1584920"/>
          </a:xfrm>
          <a:prstGeom prst="rect">
            <a:avLst/>
          </a:prstGeom>
          <a:noFill/>
          <a:ln w="38100" cap="flat">
            <a:solidFill>
              <a:schemeClr val="tx2"/>
            </a:solidFill>
            <a:miter lim="800000"/>
            <a:headEnd/>
            <a:tailEnd/>
          </a:ln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900" b="1" dirty="0" smtClean="0">
                <a:latin typeface="Cambria"/>
                <a:ea typeface="SimSun"/>
                <a:cs typeface="Times New Roman"/>
              </a:rPr>
              <a:t>Κρίσιμοι παράγοντες βιωσιμότητας:</a:t>
            </a:r>
          </a:p>
          <a:p>
            <a:pPr marL="514350" indent="-514350">
              <a:buAutoNum type="arabicPeriod"/>
            </a:pPr>
            <a:r>
              <a:rPr lang="el-GR" sz="2900" b="1" dirty="0" smtClean="0">
                <a:solidFill>
                  <a:srgbClr val="C00000"/>
                </a:solidFill>
                <a:latin typeface="Cambria"/>
                <a:ea typeface="SimSun"/>
                <a:cs typeface="Times New Roman"/>
              </a:rPr>
              <a:t>Η μίξη χρήσεων γης</a:t>
            </a:r>
          </a:p>
          <a:p>
            <a:r>
              <a:rPr lang="el-GR" sz="2900" b="1" dirty="0" smtClean="0">
                <a:solidFill>
                  <a:srgbClr val="C00000"/>
                </a:solidFill>
                <a:latin typeface="Cambria"/>
                <a:ea typeface="SimSun"/>
                <a:cs typeface="Times New Roman"/>
              </a:rPr>
              <a:t>Το παράδειγμα του</a:t>
            </a:r>
            <a:r>
              <a:rPr lang="en-US" sz="2900" b="1" dirty="0" smtClean="0">
                <a:solidFill>
                  <a:srgbClr val="C00000"/>
                </a:solidFill>
                <a:latin typeface="Cambria"/>
                <a:ea typeface="SimSun"/>
                <a:cs typeface="Times New Roman"/>
              </a:rPr>
              <a:t> Temple Bar, </a:t>
            </a:r>
            <a:r>
              <a:rPr lang="el-GR" sz="2900" b="1" dirty="0" err="1" smtClean="0">
                <a:solidFill>
                  <a:srgbClr val="C00000"/>
                </a:solidFill>
                <a:latin typeface="Cambria"/>
                <a:ea typeface="SimSun"/>
                <a:cs typeface="Times New Roman"/>
              </a:rPr>
              <a:t>Δοβλίνο</a:t>
            </a:r>
            <a:endParaRPr lang="en-GB" sz="2900" b="1" dirty="0" smtClean="0">
              <a:solidFill>
                <a:srgbClr val="C00000"/>
              </a:solidFill>
              <a:latin typeface="Cambria"/>
              <a:ea typeface="SimSu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274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ψυρρή_χρήσεις_ισογείου_υποcluster_τελικ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1" y="2835555"/>
            <a:ext cx="5781573" cy="408223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2160" y="2758531"/>
            <a:ext cx="2808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/>
              <a:t>Ψυρρή, Αθήνα </a:t>
            </a:r>
            <a:r>
              <a:rPr lang="en-US" sz="1600" b="1" dirty="0" smtClean="0"/>
              <a:t>: </a:t>
            </a:r>
            <a:r>
              <a:rPr lang="el-GR" sz="1600" dirty="0" smtClean="0"/>
              <a:t>Χάρτης με </a:t>
            </a:r>
            <a:r>
              <a:rPr lang="en-US" sz="1600" dirty="0" smtClean="0"/>
              <a:t>sub-clusters</a:t>
            </a:r>
            <a:r>
              <a:rPr lang="en-US" sz="1600" dirty="0"/>
              <a:t>. </a:t>
            </a:r>
            <a:endParaRPr lang="el-GR" sz="1600" dirty="0" smtClean="0"/>
          </a:p>
          <a:p>
            <a:r>
              <a:rPr lang="el-GR" sz="1600" b="1" u="sng" dirty="0" smtClean="0">
                <a:solidFill>
                  <a:srgbClr val="002060"/>
                </a:solidFill>
              </a:rPr>
              <a:t>1. ψυχαγωγία </a:t>
            </a:r>
            <a:r>
              <a:rPr lang="en-US" sz="1600" b="1" u="sng" dirty="0" err="1" smtClean="0">
                <a:solidFill>
                  <a:srgbClr val="002060"/>
                </a:solidFill>
              </a:rPr>
              <a:t>opular</a:t>
            </a:r>
            <a:r>
              <a:rPr lang="en-US" sz="1600" b="1" u="sng" dirty="0" smtClean="0">
                <a:solidFill>
                  <a:srgbClr val="002060"/>
                </a:solidFill>
              </a:rPr>
              <a:t> leisure</a:t>
            </a:r>
            <a:endParaRPr lang="el-GR" sz="1600" b="1" dirty="0" smtClean="0">
              <a:solidFill>
                <a:srgbClr val="002060"/>
              </a:solidFill>
            </a:endParaRPr>
          </a:p>
          <a:p>
            <a:r>
              <a:rPr lang="el-GR" sz="1600" b="1" u="sng" dirty="0" smtClean="0">
                <a:solidFill>
                  <a:srgbClr val="F1960F"/>
                </a:solidFill>
              </a:rPr>
              <a:t>2. πολιτισμός </a:t>
            </a:r>
            <a:endParaRPr lang="el-GR" sz="1600" dirty="0" smtClean="0"/>
          </a:p>
          <a:p>
            <a:r>
              <a:rPr lang="el-GR" sz="1600" b="1" dirty="0" smtClean="0">
                <a:solidFill>
                  <a:srgbClr val="FF0000"/>
                </a:solidFill>
              </a:rPr>
              <a:t>3. δημιουργικές δραστηριότητες </a:t>
            </a:r>
            <a:r>
              <a:rPr lang="en-US" sz="1600" b="1" dirty="0" smtClean="0">
                <a:solidFill>
                  <a:srgbClr val="FF0000"/>
                </a:solidFill>
              </a:rPr>
              <a:t>creative industries</a:t>
            </a:r>
            <a:r>
              <a:rPr lang="en-US" sz="1600" dirty="0" smtClean="0"/>
              <a:t> </a:t>
            </a:r>
            <a:endParaRPr lang="el-GR" sz="1600" dirty="0" smtClean="0"/>
          </a:p>
          <a:p>
            <a:r>
              <a:rPr lang="el-GR" sz="1600" b="1" dirty="0" smtClean="0">
                <a:solidFill>
                  <a:srgbClr val="00B050"/>
                </a:solidFill>
              </a:rPr>
              <a:t>4. άλλο εμπόριο </a:t>
            </a:r>
            <a:r>
              <a:rPr lang="el-GR" sz="1600" dirty="0" smtClean="0"/>
              <a:t>&amp; </a:t>
            </a:r>
          </a:p>
          <a:p>
            <a:r>
              <a:rPr lang="el-GR" sz="1600" b="1" dirty="0" smtClean="0">
                <a:solidFill>
                  <a:srgbClr val="00B0F0"/>
                </a:solidFill>
              </a:rPr>
              <a:t>5. μη αναπλασμένα τμήματα</a:t>
            </a:r>
            <a:endParaRPr lang="el-GR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30144" y="1404314"/>
            <a:ext cx="911048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περιοχή Ψυρρή αναπτύχθηκε το 19</a:t>
            </a:r>
            <a:r>
              <a:rPr lang="el-GR" sz="16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</a:t>
            </a:r>
            <a:r>
              <a:rPr lang="el-G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αιώνα ως περιοχή κατοικίας εργατικών και μικροαστικών στρωμάτων και μετά την ανάπλαση των δημόσιων υπαίθριων χώρων, μετασχηματίστηκε σε  επίκεντρο πολιτισμού, ψυχαγωγίας και δημιουργικών δραστηριοτήτων με 3 καλοσχηματισμένα </a:t>
            </a:r>
            <a:r>
              <a:rPr lang="en-US" sz="1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subclusters:</a:t>
            </a:r>
          </a:p>
          <a:p>
            <a:r>
              <a:rPr lang="el-GR" sz="1600" b="1" dirty="0" smtClean="0">
                <a:solidFill>
                  <a:prstClr val="black"/>
                </a:solidFill>
              </a:rPr>
              <a:t>Θέατρα, γκαλερί, μπαρ, καφέ, εστιατόρια, κλαμπ, αντίκες, μεταχειρισμένα βιβλία, χειροποίητα κοσμήματα, διακοσμητικά είδη, έπιπλα, υφάσματα μπατίκ, κ.α. </a:t>
            </a:r>
            <a:r>
              <a:rPr lang="en-US" sz="1600" b="1" dirty="0" smtClean="0">
                <a:solidFill>
                  <a:prstClr val="black"/>
                </a:solidFill>
              </a:rPr>
              <a:t>restaurants</a:t>
            </a:r>
            <a:r>
              <a:rPr lang="en-US" sz="1600" b="1" dirty="0">
                <a:solidFill>
                  <a:prstClr val="black"/>
                </a:solidFill>
              </a:rPr>
              <a:t>, </a:t>
            </a:r>
            <a:r>
              <a:rPr lang="en-US" b="1" dirty="0" smtClean="0">
                <a:solidFill>
                  <a:prstClr val="black"/>
                </a:solidFill>
              </a:rPr>
              <a:t>bars.</a:t>
            </a:r>
            <a:endParaRPr lang="el-GR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86571" y="32782"/>
            <a:ext cx="9004370" cy="1379994"/>
          </a:xfrm>
          <a:prstGeom prst="rect">
            <a:avLst/>
          </a:prstGeom>
          <a:noFill/>
          <a:ln w="38100" cap="flat">
            <a:solidFill>
              <a:schemeClr val="tx2"/>
            </a:solidFill>
            <a:miter lim="800000"/>
            <a:headEnd/>
            <a:tailEnd/>
          </a:ln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900" b="1" dirty="0" smtClean="0">
                <a:ea typeface="SimSun"/>
                <a:cs typeface="Times New Roman"/>
              </a:rPr>
              <a:t>Κρίσιμοι παράγοντες βιωσιμότητας:</a:t>
            </a:r>
          </a:p>
          <a:p>
            <a:pPr marL="514350" indent="-514350">
              <a:buAutoNum type="arabicPeriod"/>
            </a:pPr>
            <a:r>
              <a:rPr lang="el-GR" sz="2900" b="1" dirty="0" smtClean="0">
                <a:solidFill>
                  <a:srgbClr val="C00000"/>
                </a:solidFill>
                <a:ea typeface="SimSun"/>
                <a:cs typeface="Times New Roman"/>
              </a:rPr>
              <a:t>Η μίξη χρήσεων γης</a:t>
            </a:r>
          </a:p>
          <a:p>
            <a:r>
              <a:rPr lang="el-GR" sz="2900" b="1" dirty="0" smtClean="0">
                <a:solidFill>
                  <a:srgbClr val="C00000"/>
                </a:solidFill>
                <a:ea typeface="SimSun"/>
                <a:cs typeface="Times New Roman"/>
              </a:rPr>
              <a:t>Το παράδειγμα του Ψυρρή, Αθήνα</a:t>
            </a:r>
            <a:endParaRPr lang="en-GB" sz="2900" b="1" dirty="0" smtClean="0">
              <a:solidFill>
                <a:srgbClr val="C00000"/>
              </a:solidFill>
              <a:ea typeface="SimSu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243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Σχετική εικόνα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323" y="1412937"/>
            <a:ext cx="2405105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Εικόνα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104"/>
            <a:ext cx="3240360" cy="2149270"/>
          </a:xfrm>
          <a:prstGeom prst="rect">
            <a:avLst/>
          </a:prstGeom>
          <a:noFill/>
        </p:spPr>
      </p:pic>
      <p:pic>
        <p:nvPicPr>
          <p:cNvPr id="9" name="Picture 12" descr="Σχετική εικόνα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187" y="3484216"/>
            <a:ext cx="2981562" cy="198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Αποτέλεσμα εικόνας για ψυρρη δρόμοι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637" y="1484784"/>
            <a:ext cx="2995304" cy="186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6571" y="32782"/>
            <a:ext cx="9004370" cy="1379994"/>
          </a:xfrm>
          <a:prstGeom prst="rect">
            <a:avLst/>
          </a:prstGeom>
          <a:noFill/>
          <a:ln w="38100" cap="flat">
            <a:solidFill>
              <a:schemeClr val="tx2"/>
            </a:solidFill>
            <a:miter lim="800000"/>
            <a:headEnd/>
            <a:tailEnd/>
          </a:ln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900" b="1" dirty="0" smtClean="0">
                <a:latin typeface="+mn-lt"/>
                <a:ea typeface="SimSun"/>
                <a:cs typeface="Times New Roman"/>
              </a:rPr>
              <a:t>Κρίσιμοι παράγοντες βιωσιμότητας:</a:t>
            </a:r>
          </a:p>
          <a:p>
            <a:pPr marL="514350" indent="-514350">
              <a:buAutoNum type="arabicPeriod"/>
            </a:pPr>
            <a:r>
              <a:rPr lang="el-GR" sz="2900" b="1" dirty="0" smtClean="0">
                <a:solidFill>
                  <a:srgbClr val="C00000"/>
                </a:solidFill>
                <a:latin typeface="+mn-lt"/>
                <a:ea typeface="SimSun"/>
                <a:cs typeface="Times New Roman"/>
              </a:rPr>
              <a:t>Η μίξη χρήσεων γης</a:t>
            </a:r>
          </a:p>
          <a:p>
            <a:r>
              <a:rPr lang="el-GR" sz="2900" b="1" dirty="0" smtClean="0">
                <a:solidFill>
                  <a:srgbClr val="C00000"/>
                </a:solidFill>
                <a:latin typeface="+mn-lt"/>
                <a:ea typeface="SimSun"/>
                <a:cs typeface="Times New Roman"/>
              </a:rPr>
              <a:t>Το παράδειγμα του Ψυρρή, Αθήνα</a:t>
            </a:r>
            <a:endParaRPr lang="en-GB" sz="2900" b="1" dirty="0" smtClean="0">
              <a:solidFill>
                <a:srgbClr val="C00000"/>
              </a:solidFill>
              <a:latin typeface="+mn-lt"/>
              <a:ea typeface="SimSun"/>
              <a:cs typeface="Times New Roman"/>
            </a:endParaRPr>
          </a:p>
        </p:txBody>
      </p:sp>
      <p:pic>
        <p:nvPicPr>
          <p:cNvPr id="12" name="Picture 6" descr="Σχετική εικόνα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4" y="1716059"/>
            <a:ext cx="3275700" cy="219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Σχετική εικόνα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96" y="4945926"/>
            <a:ext cx="2865640" cy="191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47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33755" y="1052736"/>
            <a:ext cx="919492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l-GR" sz="2400" b="1" u="sng" dirty="0" smtClean="0"/>
              <a:t>Τα νέα επίκεντρα πολιτισμού, δημοφιλούς ψυχαγωγίας και δημιουργικών δραστηριοτήτων </a:t>
            </a:r>
            <a:r>
              <a:rPr lang="el-GR" sz="2400" b="1" dirty="0" smtClean="0"/>
              <a:t>τα οποία </a:t>
            </a:r>
            <a:r>
              <a:rPr lang="el-GR" sz="2400" b="1" dirty="0" smtClean="0">
                <a:solidFill>
                  <a:srgbClr val="C00000"/>
                </a:solidFill>
              </a:rPr>
              <a:t>αντλούν από την ταυτότητα και την κληρονομιά των άμεσα γειτονικών περιοχών </a:t>
            </a:r>
            <a:r>
              <a:rPr lang="el-GR" sz="2400" b="1" dirty="0" smtClean="0"/>
              <a:t>έχουν </a:t>
            </a:r>
            <a:r>
              <a:rPr lang="el-GR" sz="2400" b="1" u="sng" dirty="0" smtClean="0"/>
              <a:t>περισσότερο βιώσιμο μέλλον</a:t>
            </a:r>
            <a:r>
              <a:rPr lang="el-GR" sz="2400" b="1" dirty="0" smtClean="0"/>
              <a:t>. </a:t>
            </a:r>
          </a:p>
          <a:p>
            <a:pPr marL="457200" indent="-457200">
              <a:buAutoNum type="arabicPeriod"/>
            </a:pPr>
            <a:r>
              <a:rPr lang="el-GR" sz="2400" b="1" dirty="0" smtClean="0"/>
              <a:t>Τα </a:t>
            </a:r>
            <a:r>
              <a:rPr lang="el-GR" sz="2400" b="1" dirty="0"/>
              <a:t>νέα επίκεντρα πολιτισμού, δημοφιλούς ψυχαγωγίας και δημιουργικών δραστηριοτήτων </a:t>
            </a:r>
            <a:r>
              <a:rPr lang="el-GR" sz="2400" b="1" dirty="0">
                <a:solidFill>
                  <a:prstClr val="black"/>
                </a:solidFill>
              </a:rPr>
              <a:t>τα </a:t>
            </a:r>
            <a:r>
              <a:rPr lang="el-GR" sz="2400" b="1" dirty="0" smtClean="0">
                <a:solidFill>
                  <a:prstClr val="black"/>
                </a:solidFill>
              </a:rPr>
              <a:t>οποία </a:t>
            </a:r>
            <a:r>
              <a:rPr lang="el-GR" sz="2400" b="1" dirty="0" smtClean="0">
                <a:solidFill>
                  <a:srgbClr val="C00000"/>
                </a:solidFill>
              </a:rPr>
              <a:t>ενέχουν ισχυρή χωρική, οικονομική, κοινωνική ενσωμάτωση με τις άμεσα γειτονικές περιοχές δημιουργούν την αίσθηση του «ανήκω» στους κατοίκους και τους επιχειρηματίες των γειτονικών περιοχών </a:t>
            </a:r>
            <a:r>
              <a:rPr lang="el-GR" sz="2400" b="1" dirty="0" smtClean="0"/>
              <a:t>και έτσι, έχουν </a:t>
            </a:r>
            <a:r>
              <a:rPr lang="el-GR" sz="2400" b="1" u="sng" dirty="0" smtClean="0"/>
              <a:t>μεγαλύτερο βαθμό βιωσιμότητας</a:t>
            </a:r>
            <a:endParaRPr lang="el-GR" sz="2400" b="1" u="sng" dirty="0"/>
          </a:p>
          <a:p>
            <a:pPr marL="457200" indent="-457200">
              <a:buAutoNum type="arabicPeriod"/>
            </a:pPr>
            <a:r>
              <a:rPr lang="el-GR" sz="2400" b="1" dirty="0" smtClean="0"/>
              <a:t>Αντιθέτως, νέα </a:t>
            </a:r>
            <a:r>
              <a:rPr lang="el-GR" sz="2400" b="1" dirty="0" smtClean="0">
                <a:solidFill>
                  <a:prstClr val="black"/>
                </a:solidFill>
              </a:rPr>
              <a:t>επίκεντρα </a:t>
            </a:r>
            <a:r>
              <a:rPr lang="el-GR" sz="2400" b="1" dirty="0">
                <a:solidFill>
                  <a:prstClr val="black"/>
                </a:solidFill>
              </a:rPr>
              <a:t>πολιτισμού, δημοφιλούς ψυχαγωγίας και δημιουργικών δραστηριοτήτων </a:t>
            </a:r>
            <a:r>
              <a:rPr lang="el-GR" sz="2400" b="1" dirty="0" smtClean="0">
                <a:solidFill>
                  <a:prstClr val="black"/>
                </a:solidFill>
              </a:rPr>
              <a:t>τα οποία </a:t>
            </a:r>
            <a:r>
              <a:rPr lang="el-GR" sz="2400" b="1" dirty="0" smtClean="0">
                <a:solidFill>
                  <a:srgbClr val="C00000"/>
                </a:solidFill>
              </a:rPr>
              <a:t>δημιουργούν ένα σαφή διαχωρισμό (</a:t>
            </a:r>
            <a:r>
              <a:rPr lang="en-US" sz="2400" b="1" dirty="0" smtClean="0">
                <a:solidFill>
                  <a:srgbClr val="C00000"/>
                </a:solidFill>
              </a:rPr>
              <a:t>on </a:t>
            </a:r>
            <a:r>
              <a:rPr lang="en-US" sz="2400" b="1" dirty="0">
                <a:solidFill>
                  <a:srgbClr val="C00000"/>
                </a:solidFill>
              </a:rPr>
              <a:t>purpose divided and clear-cut off </a:t>
            </a:r>
            <a:r>
              <a:rPr lang="el-GR" sz="2400" b="1" dirty="0" smtClean="0">
                <a:solidFill>
                  <a:srgbClr val="C00000"/>
                </a:solidFill>
              </a:rPr>
              <a:t>) από τις γειτονικές περιοχές, έχουν χαμηλό βαθμό βιωσιμότητας, και </a:t>
            </a:r>
            <a:r>
              <a:rPr lang="el-GR" sz="2400" b="1" dirty="0">
                <a:solidFill>
                  <a:srgbClr val="C00000"/>
                </a:solidFill>
              </a:rPr>
              <a:t>α</a:t>
            </a:r>
            <a:r>
              <a:rPr lang="el-GR" sz="2400" b="1" dirty="0" smtClean="0">
                <a:solidFill>
                  <a:srgbClr val="C00000"/>
                </a:solidFill>
              </a:rPr>
              <a:t>ντιπροσωπεύουν «αποστειρωμένα» γκέτο.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33755" y="60274"/>
            <a:ext cx="9165949" cy="992462"/>
          </a:xfrm>
          <a:prstGeom prst="rect">
            <a:avLst/>
          </a:prstGeom>
          <a:noFill/>
          <a:ln w="38100" cap="flat">
            <a:solidFill>
              <a:schemeClr val="tx2"/>
            </a:solidFill>
            <a:miter lim="800000"/>
            <a:headEnd/>
            <a:tailEnd/>
          </a:ln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900" b="1" dirty="0" smtClean="0">
                <a:latin typeface="+mn-lt"/>
                <a:ea typeface="SimSun"/>
                <a:cs typeface="Times New Roman"/>
              </a:rPr>
              <a:t>Κρίσιμοι παράγοντες βιωσιμότητας:</a:t>
            </a:r>
          </a:p>
          <a:p>
            <a:r>
              <a:rPr lang="el-GR" sz="2900" b="1" dirty="0" smtClean="0">
                <a:solidFill>
                  <a:srgbClr val="C00000"/>
                </a:solidFill>
                <a:latin typeface="+mn-lt"/>
                <a:ea typeface="SimSun"/>
                <a:cs typeface="Times New Roman"/>
              </a:rPr>
              <a:t>2. Χωρική, κοινωνική, οικονομική</a:t>
            </a:r>
            <a:r>
              <a:rPr lang="el-GR" sz="2900" b="1" dirty="0" smtClean="0">
                <a:solidFill>
                  <a:srgbClr val="C00000"/>
                </a:solidFill>
                <a:ea typeface="SimSun"/>
                <a:cs typeface="Times New Roman"/>
              </a:rPr>
              <a:t> ενσωμάτωση</a:t>
            </a:r>
            <a:endParaRPr lang="el-GR" sz="2900" b="1" dirty="0" smtClean="0">
              <a:solidFill>
                <a:srgbClr val="C00000"/>
              </a:solidFill>
              <a:latin typeface="+mn-lt"/>
              <a:ea typeface="SimSu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4087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14" y="1052736"/>
            <a:ext cx="9144000" cy="31700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2000" dirty="0" smtClean="0">
                <a:solidFill>
                  <a:prstClr val="black"/>
                </a:solidFill>
              </a:rPr>
              <a:t>Η εμπειρία από τις Ευρωπαϊκές πόλεις:  </a:t>
            </a:r>
          </a:p>
          <a:p>
            <a:r>
              <a:rPr lang="el-GR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περιοχή </a:t>
            </a:r>
            <a:r>
              <a:rPr lang="en-US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Westergasfabriek</a:t>
            </a: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Amsterdam</a:t>
            </a:r>
            <a:r>
              <a:rPr lang="en-US" sz="2000" b="1" dirty="0" smtClean="0">
                <a:solidFill>
                  <a:prstClr val="black"/>
                </a:solidFill>
              </a:rPr>
              <a:t>, </a:t>
            </a:r>
            <a:r>
              <a:rPr lang="el-GR" sz="2000" b="1" dirty="0" smtClean="0">
                <a:solidFill>
                  <a:prstClr val="black"/>
                </a:solidFill>
              </a:rPr>
              <a:t>ήταν το παλιό εργοστάσιο γκαζιού το οποίο έχει αναπλασθεί σε </a:t>
            </a:r>
            <a:r>
              <a:rPr lang="el-GR" sz="2000" b="1" u="sng" dirty="0" smtClean="0">
                <a:solidFill>
                  <a:srgbClr val="F196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επίκεντρο υψηλού </a:t>
            </a:r>
            <a:r>
              <a:rPr lang="el-GR" sz="2000" b="1" dirty="0" smtClean="0">
                <a:solidFill>
                  <a:srgbClr val="F196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πολιτισμού και αναψυχής </a:t>
            </a:r>
            <a:r>
              <a:rPr lang="el-GR" sz="2000" b="1" dirty="0" smtClean="0">
                <a:solidFill>
                  <a:prstClr val="black"/>
                </a:solidFill>
              </a:rPr>
              <a:t>(με θέατρα, αίθουσες συναυλιών κλασσικής μουσικής, εκθεσιακούς χώρους, κα.) Ωστόσο, αντιπροσωπεύει ένα </a:t>
            </a:r>
            <a:r>
              <a:rPr lang="el-GR" sz="2000" b="1" dirty="0" smtClean="0">
                <a:solidFill>
                  <a:srgbClr val="C00000"/>
                </a:solidFill>
              </a:rPr>
              <a:t>«αποστειρωμένο» και σαφώς χωρικά διαχωρισμένο περιβάλλον  </a:t>
            </a:r>
            <a:r>
              <a:rPr lang="el-GR" sz="2000" b="1" dirty="0" smtClean="0">
                <a:solidFill>
                  <a:prstClr val="black"/>
                </a:solidFill>
              </a:rPr>
              <a:t>από την άμεσα γειτονική </a:t>
            </a:r>
            <a:r>
              <a:rPr lang="el-GR" sz="2000" b="1" dirty="0" smtClean="0">
                <a:solidFill>
                  <a:srgbClr val="C00000"/>
                </a:solidFill>
              </a:rPr>
              <a:t>περιοχή </a:t>
            </a:r>
            <a:r>
              <a:rPr lang="en-US" sz="2000" b="1" u="sng" dirty="0" err="1">
                <a:solidFill>
                  <a:srgbClr val="C00000"/>
                </a:solidFill>
              </a:rPr>
              <a:t>Jordaan</a:t>
            </a:r>
            <a:r>
              <a:rPr lang="en-US" sz="2000" b="1" u="sng" dirty="0">
                <a:solidFill>
                  <a:srgbClr val="C00000"/>
                </a:solidFill>
              </a:rPr>
              <a:t> </a:t>
            </a:r>
            <a:r>
              <a:rPr lang="el-GR" sz="2000" b="1" dirty="0" smtClean="0"/>
              <a:t>η οποία </a:t>
            </a:r>
            <a:r>
              <a:rPr lang="en-US" sz="2000" b="1" dirty="0" smtClean="0"/>
              <a:t> </a:t>
            </a:r>
            <a:r>
              <a:rPr lang="el-GR" sz="2000" b="1" dirty="0" smtClean="0"/>
              <a:t>αποτελεί την πιο </a:t>
            </a:r>
            <a:r>
              <a:rPr lang="el-GR" sz="2000" b="1" i="1" dirty="0" smtClean="0"/>
              <a:t>«ζωντανή» </a:t>
            </a:r>
            <a:r>
              <a:rPr lang="el-GR" sz="2000" b="1" dirty="0" smtClean="0"/>
              <a:t>περιοχή του Άμστερνταμ, καφέ, μπαρ, εστιατόρια, επιχειρήσεις δημιουργικότητας.   Μετά από </a:t>
            </a:r>
            <a:r>
              <a:rPr lang="en-US" sz="2000" b="1" dirty="0" smtClean="0"/>
              <a:t>2</a:t>
            </a:r>
            <a:r>
              <a:rPr lang="el-GR" sz="2000" b="1" dirty="0" smtClean="0"/>
              <a:t> δεκαετίες ακμής, το </a:t>
            </a:r>
            <a:r>
              <a:rPr lang="fr-FR" sz="2000" b="1" dirty="0"/>
              <a:t>Westergasfabriek, </a:t>
            </a:r>
            <a:r>
              <a:rPr lang="el-GR" sz="2000" b="1" dirty="0" smtClean="0"/>
              <a:t>δείχνει σημεία παρακμής, σε αντίθεση με την </a:t>
            </a:r>
            <a:r>
              <a:rPr lang="el-GR" sz="2000" b="1" dirty="0"/>
              <a:t>περιοχή </a:t>
            </a:r>
            <a:r>
              <a:rPr lang="fr-FR" sz="2000" b="1" dirty="0" err="1" smtClean="0"/>
              <a:t>Jordaan</a:t>
            </a:r>
            <a:r>
              <a:rPr lang="fr-FR" sz="2000" b="1" dirty="0" smtClean="0"/>
              <a:t> </a:t>
            </a:r>
            <a:r>
              <a:rPr lang="el-GR" sz="2000" b="1" dirty="0" smtClean="0"/>
              <a:t>η οποία διαχρονικά παραμένει δημοφιλής και αναπτυσσόμενη</a:t>
            </a:r>
            <a:r>
              <a:rPr lang="en-US" sz="2000" b="1" dirty="0" smtClean="0">
                <a:solidFill>
                  <a:srgbClr val="C00000"/>
                </a:solidFill>
              </a:rPr>
              <a:t>.</a:t>
            </a:r>
            <a:endParaRPr lang="el-GR" sz="2000" b="1" dirty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5" name="Εικόνα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75" y="4557057"/>
            <a:ext cx="4329139" cy="1968287"/>
          </a:xfrm>
          <a:prstGeom prst="rect">
            <a:avLst/>
          </a:prstGeom>
          <a:noFill/>
        </p:spPr>
      </p:pic>
      <p:pic>
        <p:nvPicPr>
          <p:cNvPr id="15362" name="Picture 2" descr="Σχετική εικόνα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874" y="4149080"/>
            <a:ext cx="419376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16016" y="652534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Jordaan</a:t>
            </a:r>
            <a:r>
              <a:rPr lang="en-US" dirty="0" smtClean="0"/>
              <a:t>, Amsterdam</a:t>
            </a:r>
            <a:endParaRPr lang="el-GR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33755" y="60274"/>
            <a:ext cx="9165949" cy="992462"/>
          </a:xfrm>
          <a:prstGeom prst="rect">
            <a:avLst/>
          </a:prstGeom>
          <a:noFill/>
          <a:ln w="38100" cap="flat">
            <a:solidFill>
              <a:schemeClr val="tx2"/>
            </a:solidFill>
            <a:miter lim="800000"/>
            <a:headEnd/>
            <a:tailEnd/>
          </a:ln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900" b="1" dirty="0" smtClean="0">
                <a:latin typeface="+mn-lt"/>
                <a:ea typeface="SimSun"/>
                <a:cs typeface="Times New Roman"/>
              </a:rPr>
              <a:t>Κρίσιμοι παράγοντες βιωσιμότητας:</a:t>
            </a:r>
          </a:p>
          <a:p>
            <a:r>
              <a:rPr lang="el-GR" sz="2900" b="1" dirty="0" smtClean="0">
                <a:solidFill>
                  <a:srgbClr val="C00000"/>
                </a:solidFill>
                <a:latin typeface="+mn-lt"/>
                <a:ea typeface="SimSun"/>
                <a:cs typeface="Times New Roman"/>
              </a:rPr>
              <a:t>2. Χωρική, κοινωνική, οικονομική</a:t>
            </a:r>
            <a:r>
              <a:rPr lang="el-GR" sz="2900" b="1" dirty="0" smtClean="0">
                <a:solidFill>
                  <a:srgbClr val="C00000"/>
                </a:solidFill>
                <a:ea typeface="SimSun"/>
                <a:cs typeface="Times New Roman"/>
              </a:rPr>
              <a:t> ενσωμάτωση</a:t>
            </a:r>
          </a:p>
          <a:p>
            <a:r>
              <a:rPr lang="el-GR" sz="2900" b="1" dirty="0" smtClean="0">
                <a:latin typeface="+mn-lt"/>
                <a:ea typeface="SimSun"/>
                <a:cs typeface="Times New Roman"/>
              </a:rPr>
              <a:t>Το παράδειγμα του </a:t>
            </a:r>
            <a:r>
              <a:rPr lang="fr-FR" sz="2900" b="1" dirty="0">
                <a:latin typeface="+mn-lt"/>
                <a:ea typeface="SimSun"/>
                <a:cs typeface="Times New Roman"/>
              </a:rPr>
              <a:t>Westergasfabriek, Amsterdam</a:t>
            </a:r>
            <a:endParaRPr lang="el-GR" sz="2900" b="1" dirty="0" smtClean="0">
              <a:latin typeface="+mn-lt"/>
              <a:ea typeface="SimSu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400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023" y="1584920"/>
            <a:ext cx="895138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Για παράδειγμα, τον Ιούλιο του 2015, κατά την επίσκεψή μου εκεί, το</a:t>
            </a:r>
            <a:r>
              <a:rPr lang="en-GB" sz="2500" b="1" dirty="0">
                <a:solidFill>
                  <a:srgbClr val="C00000"/>
                </a:solidFill>
                <a:ea typeface="SimSun"/>
                <a:cs typeface="Times New Roman"/>
              </a:rPr>
              <a:t> </a:t>
            </a:r>
            <a:r>
              <a:rPr lang="en-GB" sz="2500" b="1" dirty="0" smtClean="0">
                <a:solidFill>
                  <a:srgbClr val="C00000"/>
                </a:solidFill>
                <a:ea typeface="SimSun"/>
                <a:cs typeface="Times New Roman"/>
              </a:rPr>
              <a:t>Westergasfabriek</a:t>
            </a:r>
            <a:r>
              <a:rPr lang="el-GR" sz="2500" b="1" dirty="0" smtClean="0">
                <a:solidFill>
                  <a:srgbClr val="C00000"/>
                </a:solidFill>
                <a:ea typeface="SimSun"/>
                <a:cs typeface="Times New Roman"/>
              </a:rPr>
              <a:t> δεν καμία παράσταση υψηλού πολιτισμού και λειτουργούσε αποκλειστικά ως πάρκο αναψυχής.</a:t>
            </a:r>
            <a:r>
              <a:rPr lang="el-GR" sz="2400" dirty="0" smtClean="0"/>
              <a:t> </a:t>
            </a: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5" name="Εικόνα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7" y="3316852"/>
            <a:ext cx="4464496" cy="2552728"/>
          </a:xfrm>
          <a:prstGeom prst="rect">
            <a:avLst/>
          </a:prstGeom>
          <a:noFill/>
        </p:spPr>
      </p:pic>
      <p:pic>
        <p:nvPicPr>
          <p:cNvPr id="6" name="Εικόνα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80528"/>
            <a:ext cx="3888432" cy="2696744"/>
          </a:xfrm>
          <a:prstGeom prst="rect">
            <a:avLst/>
          </a:prstGeom>
          <a:noFill/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33755" y="60274"/>
            <a:ext cx="9165949" cy="992462"/>
          </a:xfrm>
          <a:prstGeom prst="rect">
            <a:avLst/>
          </a:prstGeom>
          <a:noFill/>
          <a:ln w="38100" cap="flat">
            <a:solidFill>
              <a:schemeClr val="tx2"/>
            </a:solidFill>
            <a:miter lim="800000"/>
            <a:headEnd/>
            <a:tailEnd/>
          </a:ln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900" b="1" dirty="0" smtClean="0">
                <a:latin typeface="+mn-lt"/>
                <a:ea typeface="SimSun"/>
                <a:cs typeface="Times New Roman"/>
              </a:rPr>
              <a:t>Κρίσιμοι παράγοντες βιωσιμότητας:</a:t>
            </a:r>
          </a:p>
          <a:p>
            <a:r>
              <a:rPr lang="el-GR" sz="2900" b="1" dirty="0" smtClean="0">
                <a:solidFill>
                  <a:srgbClr val="C00000"/>
                </a:solidFill>
                <a:latin typeface="+mn-lt"/>
                <a:ea typeface="SimSun"/>
                <a:cs typeface="Times New Roman"/>
              </a:rPr>
              <a:t>2. Χωρική, κοινωνική, οικονομική</a:t>
            </a:r>
            <a:r>
              <a:rPr lang="el-GR" sz="2900" b="1" dirty="0" smtClean="0">
                <a:solidFill>
                  <a:srgbClr val="C00000"/>
                </a:solidFill>
                <a:ea typeface="SimSun"/>
                <a:cs typeface="Times New Roman"/>
              </a:rPr>
              <a:t> ενσωμάτωση</a:t>
            </a:r>
          </a:p>
          <a:p>
            <a:r>
              <a:rPr lang="el-GR" sz="2900" b="1" dirty="0" smtClean="0">
                <a:latin typeface="+mn-lt"/>
                <a:ea typeface="SimSun"/>
                <a:cs typeface="Times New Roman"/>
              </a:rPr>
              <a:t>Το παράδειγμα του </a:t>
            </a:r>
            <a:r>
              <a:rPr lang="fr-FR" sz="2900" b="1" dirty="0">
                <a:latin typeface="+mn-lt"/>
                <a:ea typeface="SimSun"/>
                <a:cs typeface="Times New Roman"/>
              </a:rPr>
              <a:t>Westergasfabriek, Amsterdam</a:t>
            </a:r>
            <a:endParaRPr lang="el-GR" sz="2900" b="1" dirty="0" smtClean="0">
              <a:latin typeface="+mn-lt"/>
              <a:ea typeface="SimSu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400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269" y="1700808"/>
            <a:ext cx="9034889" cy="43088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Ο </a:t>
            </a:r>
            <a:r>
              <a:rPr lang="en-US" sz="2400" dirty="0" smtClean="0"/>
              <a:t>Porter </a:t>
            </a:r>
            <a:r>
              <a:rPr lang="en-US" sz="2400" dirty="0"/>
              <a:t>(2000) </a:t>
            </a:r>
            <a:r>
              <a:rPr lang="el-GR" sz="2400" dirty="0" smtClean="0"/>
              <a:t>προτείνει την χωρική κλίμακα ως </a:t>
            </a:r>
            <a:r>
              <a:rPr lang="el-GR" sz="2400" dirty="0" err="1" smtClean="0"/>
              <a:t>΄καθοριστικό</a:t>
            </a:r>
            <a:r>
              <a:rPr lang="el-GR" sz="2400" dirty="0" smtClean="0"/>
              <a:t> παράγοντα του βαθμού βιωσιμότητας των επικέντρων πολιτισμού</a:t>
            </a:r>
            <a:r>
              <a:rPr lang="en-US" sz="2400" b="1" dirty="0" smtClean="0">
                <a:solidFill>
                  <a:srgbClr val="C00000"/>
                </a:solidFill>
              </a:rPr>
              <a:t>. </a:t>
            </a:r>
          </a:p>
          <a:p>
            <a:endParaRPr lang="en-US" sz="1000" b="1" dirty="0" smtClean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u="sng" dirty="0" smtClean="0">
                <a:solidFill>
                  <a:srgbClr val="C00000"/>
                </a:solidFill>
              </a:rPr>
              <a:t>«Μητροπόλεις όπως η Νέα Υόρκη. Το Λονδίνο, το Παρίσι, το Βερολίνο, </a:t>
            </a:r>
            <a:r>
              <a:rPr lang="el-GR" sz="2400" b="1" dirty="0" smtClean="0"/>
              <a:t>με ισχυρό θέση στην περιφερειακή, εθνική και παγκόσμια ιεραρχία</a:t>
            </a:r>
            <a:r>
              <a:rPr lang="el-GR" sz="2400" b="1" dirty="0" smtClean="0">
                <a:solidFill>
                  <a:srgbClr val="F1960F"/>
                </a:solidFill>
              </a:rPr>
              <a:t>, </a:t>
            </a:r>
            <a:r>
              <a:rPr lang="el-GR" sz="2400" b="1" u="sng" dirty="0" smtClean="0">
                <a:solidFill>
                  <a:srgbClr val="F196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μπορούν να συντηρήσουν </a:t>
            </a:r>
            <a:r>
              <a:rPr lang="el-GR" sz="2400" b="1" u="sng" dirty="0">
                <a:solidFill>
                  <a:srgbClr val="F196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μεγάλης </a:t>
            </a:r>
            <a:r>
              <a:rPr lang="el-GR" sz="2400" b="1" u="sng" dirty="0" smtClean="0">
                <a:solidFill>
                  <a:srgbClr val="F196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χωρικής </a:t>
            </a:r>
            <a:r>
              <a:rPr lang="el-GR" sz="2400" b="1" u="sng" dirty="0">
                <a:solidFill>
                  <a:srgbClr val="F196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κλίμακας πολιτιστικά επίκεντρα.  </a:t>
            </a:r>
            <a:endParaRPr lang="el-GR" sz="2400" b="1" u="sng" dirty="0" smtClean="0">
              <a:solidFill>
                <a:srgbClr val="F196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/>
              <a:t>Αλλά στις μεγάλες και μεσαίου μεγέθους πόλεις, η χωρική κλίμακα των πολιτιστικών επικέντρων πρέπει να εναρμονίζεται με τις δυνατότητες της πόλης.  </a:t>
            </a:r>
            <a:endParaRPr lang="en-US" sz="2400" b="1" dirty="0"/>
          </a:p>
          <a:p>
            <a:r>
              <a:rPr lang="el-GR" sz="2400" dirty="0" smtClean="0"/>
              <a:t>Το αληθές του επιχειρήματος αυτού καταδεικνύεται από το παράδειγμα της </a:t>
            </a:r>
            <a:r>
              <a:rPr lang="en-US" sz="2400" b="1" dirty="0" smtClean="0">
                <a:solidFill>
                  <a:srgbClr val="C00000"/>
                </a:solidFill>
              </a:rPr>
              <a:t>World Expo, </a:t>
            </a:r>
            <a:r>
              <a:rPr lang="el-GR" sz="2400" b="1" dirty="0" smtClean="0">
                <a:solidFill>
                  <a:srgbClr val="C00000"/>
                </a:solidFill>
              </a:rPr>
              <a:t>Λισσαβόνας</a:t>
            </a:r>
            <a:r>
              <a:rPr lang="en-US" sz="2400" b="1" dirty="0" smtClean="0">
                <a:solidFill>
                  <a:srgbClr val="C00000"/>
                </a:solidFill>
              </a:rPr>
              <a:t> 1998</a:t>
            </a:r>
            <a:r>
              <a:rPr lang="el-GR" sz="2400" b="1" dirty="0" smtClean="0">
                <a:solidFill>
                  <a:srgbClr val="C00000"/>
                </a:solidFill>
              </a:rPr>
              <a:t>.</a:t>
            </a:r>
            <a:endParaRPr lang="en-US" sz="24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33755" y="60274"/>
            <a:ext cx="9165949" cy="992462"/>
          </a:xfrm>
          <a:prstGeom prst="rect">
            <a:avLst/>
          </a:prstGeom>
          <a:noFill/>
          <a:ln w="38100" cap="flat">
            <a:solidFill>
              <a:schemeClr val="tx2"/>
            </a:solidFill>
            <a:miter lim="800000"/>
            <a:headEnd/>
            <a:tailEnd/>
          </a:ln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900" b="1" dirty="0" smtClean="0">
                <a:latin typeface="+mn-lt"/>
                <a:ea typeface="SimSun"/>
                <a:cs typeface="Times New Roman"/>
              </a:rPr>
              <a:t>Κρίσιμοι παράγοντες βιωσιμότητας:</a:t>
            </a:r>
          </a:p>
          <a:p>
            <a:r>
              <a:rPr lang="el-GR" sz="2900" b="1" dirty="0">
                <a:solidFill>
                  <a:srgbClr val="C00000"/>
                </a:solidFill>
                <a:latin typeface="+mn-lt"/>
                <a:ea typeface="SimSun"/>
                <a:cs typeface="Times New Roman"/>
              </a:rPr>
              <a:t>3</a:t>
            </a:r>
            <a:r>
              <a:rPr lang="el-GR" sz="2900" b="1" dirty="0" smtClean="0">
                <a:solidFill>
                  <a:srgbClr val="C00000"/>
                </a:solidFill>
                <a:latin typeface="+mn-lt"/>
                <a:ea typeface="SimSun"/>
                <a:cs typeface="Times New Roman"/>
              </a:rPr>
              <a:t>. Ο παράγοντας της χωρικής κλίμακας</a:t>
            </a:r>
            <a:endParaRPr lang="el-GR" sz="2900" b="1" dirty="0" smtClean="0">
              <a:latin typeface="+mn-lt"/>
              <a:ea typeface="SimSu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813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" y="1267655"/>
            <a:ext cx="9090764" cy="200054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Παρά</a:t>
            </a:r>
            <a:r>
              <a:rPr lang="en-US" sz="2000" b="1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 smtClean="0"/>
              <a:t>Τις </a:t>
            </a:r>
            <a:r>
              <a:rPr lang="el-GR" sz="2000" b="1" u="sng" dirty="0" smtClean="0">
                <a:solidFill>
                  <a:srgbClr val="F196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μεγάλες δημόσιες επενδύσεις σε μεγάλα έργα αστικών μεταφορών</a:t>
            </a:r>
            <a:r>
              <a:rPr lang="el-GR" sz="2000" b="1" dirty="0" smtClean="0">
                <a:solidFill>
                  <a:srgbClr val="F1960F"/>
                </a:solidFill>
              </a:rPr>
              <a:t> </a:t>
            </a:r>
            <a:r>
              <a:rPr lang="el-GR" sz="2000" b="1" dirty="0" smtClean="0"/>
              <a:t>(τρένο, αστικός αυτοκινητόδρομος)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 smtClean="0"/>
              <a:t>Τον </a:t>
            </a:r>
            <a:r>
              <a:rPr lang="el-GR" sz="2000" b="1" u="sng" dirty="0" smtClean="0">
                <a:solidFill>
                  <a:srgbClr val="F196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έγκαιρο σχεδιασμό </a:t>
            </a:r>
            <a:r>
              <a:rPr lang="el-GR" sz="2000" b="1" u="sng" dirty="0" err="1" smtClean="0">
                <a:solidFill>
                  <a:srgbClr val="F196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επανάχρησης</a:t>
            </a:r>
            <a:r>
              <a:rPr lang="el-GR" sz="2000" b="1" u="sng" dirty="0" smtClean="0">
                <a:solidFill>
                  <a:srgbClr val="F196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των εγκαταστάσεων </a:t>
            </a:r>
            <a:r>
              <a:rPr lang="el-GR" sz="2000" b="1" dirty="0" smtClean="0"/>
              <a:t>μετά το τέλος της Παγκόσμιας Έκθεσης,</a:t>
            </a:r>
            <a:endParaRPr lang="en-US" sz="2000" b="1" u="sng" dirty="0">
              <a:solidFill>
                <a:srgbClr val="C00000"/>
              </a:solidFill>
            </a:endParaRPr>
          </a:p>
          <a:p>
            <a:r>
              <a:rPr lang="el-GR" sz="2400" b="1" dirty="0" smtClean="0"/>
              <a:t>Οι εγκαταστάσεις στερήθηκαν δραστηριότητας μετά το Γεγονός.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206" y="3317109"/>
            <a:ext cx="4202844" cy="280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6" y="6211669"/>
            <a:ext cx="4345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Orient station, </a:t>
            </a:r>
            <a:r>
              <a:rPr lang="el-GR" dirty="0" smtClean="0"/>
              <a:t>σχεδιασμένο από τον </a:t>
            </a:r>
            <a:r>
              <a:rPr lang="en-US" dirty="0" err="1" smtClean="0"/>
              <a:t>Calatrava</a:t>
            </a:r>
            <a:endParaRPr lang="el-GR" dirty="0"/>
          </a:p>
        </p:txBody>
      </p:sp>
      <p:pic>
        <p:nvPicPr>
          <p:cNvPr id="7" name="irc_mi" descr="Σχετική εικόνα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6" y="3324770"/>
            <a:ext cx="4417375" cy="272330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2996" y="6211669"/>
            <a:ext cx="4833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1998 World Expo site; </a:t>
            </a:r>
            <a:r>
              <a:rPr lang="el-GR" dirty="0" smtClean="0"/>
              <a:t> Η γιγαντιαία έκταση </a:t>
            </a:r>
            <a:endParaRPr lang="el-GR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-33755" y="60274"/>
            <a:ext cx="9165949" cy="1280494"/>
          </a:xfrm>
          <a:prstGeom prst="rect">
            <a:avLst/>
          </a:prstGeom>
          <a:noFill/>
          <a:ln w="38100" cap="flat">
            <a:solidFill>
              <a:schemeClr val="tx2"/>
            </a:solidFill>
            <a:miter lim="800000"/>
            <a:headEnd/>
            <a:tailEnd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 smtClean="0">
                <a:latin typeface="+mn-lt"/>
                <a:ea typeface="SimSun"/>
                <a:cs typeface="Times New Roman"/>
              </a:rPr>
              <a:t>Κρίσιμοι παράγοντες βιωσιμότητας:</a:t>
            </a:r>
          </a:p>
          <a:p>
            <a:r>
              <a:rPr lang="el-GR" sz="2800" b="1" dirty="0">
                <a:solidFill>
                  <a:srgbClr val="C00000"/>
                </a:solidFill>
                <a:latin typeface="+mn-lt"/>
                <a:ea typeface="SimSun"/>
                <a:cs typeface="Times New Roman"/>
              </a:rPr>
              <a:t>3</a:t>
            </a:r>
            <a:r>
              <a:rPr lang="el-GR" sz="2800" b="1" dirty="0" smtClean="0">
                <a:solidFill>
                  <a:srgbClr val="C00000"/>
                </a:solidFill>
                <a:latin typeface="+mn-lt"/>
                <a:ea typeface="SimSun"/>
                <a:cs typeface="Times New Roman"/>
              </a:rPr>
              <a:t>. Ο παράγοντας της χωρικής κλίμακας</a:t>
            </a:r>
          </a:p>
          <a:p>
            <a:r>
              <a:rPr lang="el-GR" sz="2800" b="1" dirty="0" smtClean="0">
                <a:latin typeface="+mn-lt"/>
                <a:ea typeface="SimSun"/>
                <a:cs typeface="Times New Roman"/>
              </a:rPr>
              <a:t>Το παράδειγμα </a:t>
            </a:r>
            <a:r>
              <a:rPr lang="el-GR" sz="2800" dirty="0"/>
              <a:t>της </a:t>
            </a:r>
            <a:r>
              <a:rPr lang="en-US" sz="2800" b="1" dirty="0">
                <a:solidFill>
                  <a:srgbClr val="C00000"/>
                </a:solidFill>
              </a:rPr>
              <a:t>World Expo, </a:t>
            </a:r>
            <a:r>
              <a:rPr lang="el-GR" sz="2800" b="1" dirty="0">
                <a:solidFill>
                  <a:srgbClr val="C00000"/>
                </a:solidFill>
              </a:rPr>
              <a:t>Λισσαβόνας</a:t>
            </a:r>
            <a:r>
              <a:rPr lang="en-US" sz="2800" b="1" dirty="0">
                <a:solidFill>
                  <a:srgbClr val="C00000"/>
                </a:solidFill>
              </a:rPr>
              <a:t> 1998</a:t>
            </a:r>
            <a:endParaRPr lang="el-GR" sz="2800" b="1" dirty="0" smtClean="0">
              <a:latin typeface="+mn-lt"/>
              <a:ea typeface="SimSu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729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796" y="1340768"/>
            <a:ext cx="9144000" cy="501675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r>
              <a:rPr lang="el-GR" sz="2000" b="1" dirty="0" smtClean="0"/>
              <a:t>Για την αναγέννηση της περιοχής, μετονομάστηκε σε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‘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Park of Nations’, </a:t>
            </a:r>
            <a:r>
              <a:rPr lang="el-GR" sz="2000" b="1" dirty="0" smtClean="0"/>
              <a:t>και καταβλήθηκαν μεγάλες προσπάθειες από την τοπική αυτοδιοίκηση και το κεντρικό κράτος για περισσότερο από μία δεκαετία </a:t>
            </a:r>
            <a:r>
              <a:rPr lang="el-GR" sz="2000" b="1" dirty="0" err="1" smtClean="0"/>
              <a:t>γία</a:t>
            </a:r>
            <a:r>
              <a:rPr lang="el-GR" sz="2000" b="1" dirty="0" smtClean="0"/>
              <a:t> να γίνει η περιοχή ελκυστική </a:t>
            </a:r>
            <a:r>
              <a:rPr lang="el-GR" sz="2000" b="1" dirty="0" smtClean="0">
                <a:solidFill>
                  <a:srgbClr val="C00000"/>
                </a:solidFill>
              </a:rPr>
              <a:t>ως επίκεντρο δημοφιλούς ψυχαγωγίας, πολιτισμού και κατανάλωσης.</a:t>
            </a:r>
            <a:r>
              <a:rPr lang="el-GR" sz="2000" b="1" dirty="0" smtClean="0"/>
              <a:t> </a:t>
            </a:r>
            <a:r>
              <a:rPr lang="el-GR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el-GR" sz="2000" b="1" dirty="0" smtClean="0"/>
              <a:t>Ενδεικτικά αναφέρουμε ότι</a:t>
            </a:r>
            <a:endParaRPr lang="en-US" sz="2000" dirty="0"/>
          </a:p>
          <a:p>
            <a:r>
              <a:rPr lang="en-US" sz="2000" dirty="0" smtClean="0"/>
              <a:t>• </a:t>
            </a:r>
            <a:r>
              <a:rPr lang="el-GR" sz="2000" b="1" u="sng" dirty="0" smtClean="0"/>
              <a:t>Το κεντρικό κτήριο Εισόδου </a:t>
            </a:r>
            <a:r>
              <a:rPr lang="el-GR" sz="2000" dirty="0" smtClean="0"/>
              <a:t>αναπλάστηκε ως </a:t>
            </a:r>
            <a:r>
              <a:rPr lang="en-US" sz="2000" dirty="0" smtClean="0"/>
              <a:t>Centro </a:t>
            </a:r>
            <a:r>
              <a:rPr lang="en-US" sz="2000" dirty="0"/>
              <a:t>Vasco da Gama, </a:t>
            </a:r>
            <a:r>
              <a:rPr lang="el-GR" sz="2000" dirty="0" smtClean="0"/>
              <a:t>ένα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shopping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mall </a:t>
            </a:r>
            <a:r>
              <a:rPr lang="en-US" sz="2000" dirty="0" smtClean="0"/>
              <a:t>(</a:t>
            </a:r>
            <a:r>
              <a:rPr lang="el-GR" sz="2000" dirty="0" smtClean="0"/>
              <a:t>εγκαίνια </a:t>
            </a:r>
            <a:r>
              <a:rPr lang="en-US" sz="2000" dirty="0" smtClean="0"/>
              <a:t>27 A</a:t>
            </a:r>
            <a:r>
              <a:rPr lang="el-GR" sz="2000" dirty="0" err="1" smtClean="0"/>
              <a:t>πριλ</a:t>
            </a:r>
            <a:r>
              <a:rPr lang="el-GR" sz="2000" dirty="0" smtClean="0"/>
              <a:t>.</a:t>
            </a:r>
            <a:r>
              <a:rPr lang="en-US" sz="2000" dirty="0" smtClean="0"/>
              <a:t> </a:t>
            </a:r>
            <a:r>
              <a:rPr lang="en-US" sz="2000" dirty="0"/>
              <a:t>1999</a:t>
            </a:r>
            <a:r>
              <a:rPr lang="en-US" sz="2000" dirty="0" smtClean="0"/>
              <a:t>)</a:t>
            </a:r>
            <a:r>
              <a:rPr lang="el-GR" sz="2000" dirty="0" smtClean="0"/>
              <a:t>.</a:t>
            </a:r>
            <a:endParaRPr lang="en-US" sz="2000" dirty="0"/>
          </a:p>
          <a:p>
            <a:r>
              <a:rPr lang="en-US" sz="2000" dirty="0" smtClean="0"/>
              <a:t>• </a:t>
            </a:r>
            <a:r>
              <a:rPr lang="el-GR" sz="2000" dirty="0" smtClean="0"/>
              <a:t>Το </a:t>
            </a:r>
            <a:r>
              <a:rPr lang="en-US" sz="2000" b="1" u="sng" dirty="0" smtClean="0"/>
              <a:t>Utopia </a:t>
            </a:r>
            <a:r>
              <a:rPr lang="en-US" sz="2000" b="1" u="sng" dirty="0"/>
              <a:t>Pavilion</a:t>
            </a:r>
            <a:r>
              <a:rPr lang="en-US" sz="2000" dirty="0"/>
              <a:t>, </a:t>
            </a:r>
            <a:r>
              <a:rPr lang="el-GR" sz="2000" dirty="0" smtClean="0"/>
              <a:t>μετασχηματίσθηκε σε </a:t>
            </a:r>
            <a:r>
              <a:rPr lang="en-US" sz="2000" dirty="0" smtClean="0"/>
              <a:t>Arena – </a:t>
            </a:r>
            <a:r>
              <a:rPr lang="el-GR" sz="2000" dirty="0" smtClean="0"/>
              <a:t>την μεγαλύτερη </a:t>
            </a:r>
            <a:r>
              <a:rPr lang="el-GR" sz="2000" b="1" dirty="0" smtClean="0">
                <a:solidFill>
                  <a:schemeClr val="accent6">
                    <a:lumMod val="75000"/>
                  </a:schemeClr>
                </a:solidFill>
              </a:rPr>
              <a:t>κλειστή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arena</a:t>
            </a:r>
            <a:r>
              <a:rPr lang="el-GR" sz="2000" b="1" dirty="0" smtClean="0">
                <a:solidFill>
                  <a:schemeClr val="accent6">
                    <a:lumMod val="75000"/>
                  </a:schemeClr>
                </a:solidFill>
              </a:rPr>
              <a:t> της Λισαβόνας</a:t>
            </a:r>
            <a:r>
              <a:rPr lang="el-GR" sz="20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000" dirty="0" smtClean="0"/>
              <a:t>•</a:t>
            </a:r>
            <a:r>
              <a:rPr lang="el-GR" sz="2000" dirty="0" smtClean="0"/>
              <a:t>Το Περίπτερο </a:t>
            </a:r>
            <a:r>
              <a:rPr lang="en-US" sz="2000" dirty="0" smtClean="0"/>
              <a:t> </a:t>
            </a:r>
            <a:r>
              <a:rPr lang="en-US" sz="2000" b="1" u="sng" dirty="0" smtClean="0"/>
              <a:t>Knowledge </a:t>
            </a:r>
            <a:r>
              <a:rPr lang="en-US" sz="2000" b="1" u="sng" dirty="0"/>
              <a:t>of the Seas Pavilion</a:t>
            </a:r>
            <a:r>
              <a:rPr lang="en-US" sz="2000" dirty="0"/>
              <a:t>, </a:t>
            </a:r>
            <a:r>
              <a:rPr lang="el-GR" sz="2000" dirty="0" smtClean="0"/>
              <a:t>επαναχρησιμοποιήθηκε ως 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l-GR" sz="2000" b="1" dirty="0" smtClean="0">
                <a:solidFill>
                  <a:schemeClr val="accent6">
                    <a:lumMod val="75000"/>
                  </a:schemeClr>
                </a:solidFill>
              </a:rPr>
              <a:t>Μουσείο Επιστημών</a:t>
            </a:r>
            <a:r>
              <a:rPr lang="el-GR" sz="20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000" dirty="0" smtClean="0"/>
              <a:t>• </a:t>
            </a:r>
            <a:r>
              <a:rPr lang="el-GR" sz="2000" dirty="0" smtClean="0"/>
              <a:t>Το Περίπτερο </a:t>
            </a:r>
            <a:r>
              <a:rPr lang="en-US" sz="2000" b="1" u="sng" dirty="0" smtClean="0"/>
              <a:t>Future </a:t>
            </a:r>
            <a:r>
              <a:rPr lang="en-US" sz="2000" b="1" u="sng" dirty="0"/>
              <a:t>Pavilion </a:t>
            </a:r>
            <a:r>
              <a:rPr lang="el-GR" sz="2000" dirty="0" smtClean="0"/>
              <a:t>επανασχεδιάστηκε ως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Casino</a:t>
            </a:r>
            <a:r>
              <a:rPr lang="el-GR" sz="20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000" dirty="0" smtClean="0"/>
              <a:t>• </a:t>
            </a:r>
            <a:r>
              <a:rPr lang="el-GR" sz="2000" dirty="0" smtClean="0"/>
              <a:t>Ο Πύργος Παρατήρησης - </a:t>
            </a:r>
            <a:r>
              <a:rPr lang="en-US" sz="2000" b="1" u="sng" dirty="0" smtClean="0"/>
              <a:t>The </a:t>
            </a:r>
            <a:r>
              <a:rPr lang="en-US" sz="2000" b="1" u="sng" dirty="0"/>
              <a:t>Observation tower </a:t>
            </a:r>
            <a:r>
              <a:rPr lang="en-US" sz="2000" dirty="0"/>
              <a:t>(Vasco da Gama Tower) </a:t>
            </a:r>
            <a:r>
              <a:rPr lang="el-GR" sz="2000" dirty="0" smtClean="0"/>
              <a:t>– αναπλάστηκε ως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l-GR" sz="2000" b="1" dirty="0" smtClean="0">
                <a:solidFill>
                  <a:schemeClr val="accent6">
                    <a:lumMod val="75000"/>
                  </a:schemeClr>
                </a:solidFill>
              </a:rPr>
              <a:t>Ξενοδοχείο πολυτελείας και συνεδριακό κέντρο για επιχειρήσεις  </a:t>
            </a:r>
            <a:r>
              <a:rPr lang="el-GR" sz="2000" dirty="0" smtClean="0"/>
              <a:t>(εγκαίνια 2012).</a:t>
            </a:r>
            <a:endParaRPr lang="en-US" sz="20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33755" y="60274"/>
            <a:ext cx="9165949" cy="1280494"/>
          </a:xfrm>
          <a:prstGeom prst="rect">
            <a:avLst/>
          </a:prstGeom>
          <a:noFill/>
          <a:ln w="38100" cap="flat">
            <a:solidFill>
              <a:schemeClr val="tx2"/>
            </a:solidFill>
            <a:miter lim="800000"/>
            <a:headEnd/>
            <a:tailEnd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 smtClean="0">
                <a:latin typeface="+mn-lt"/>
                <a:ea typeface="SimSun"/>
                <a:cs typeface="Times New Roman"/>
              </a:rPr>
              <a:t>Κρίσιμοι παράγοντες βιωσιμότητας:</a:t>
            </a:r>
          </a:p>
          <a:p>
            <a:r>
              <a:rPr lang="el-GR" sz="2800" b="1" dirty="0">
                <a:solidFill>
                  <a:srgbClr val="C00000"/>
                </a:solidFill>
                <a:latin typeface="+mn-lt"/>
                <a:ea typeface="SimSun"/>
                <a:cs typeface="Times New Roman"/>
              </a:rPr>
              <a:t>3</a:t>
            </a:r>
            <a:r>
              <a:rPr lang="el-GR" sz="2800" b="1" dirty="0" smtClean="0">
                <a:solidFill>
                  <a:srgbClr val="C00000"/>
                </a:solidFill>
                <a:latin typeface="+mn-lt"/>
                <a:ea typeface="SimSun"/>
                <a:cs typeface="Times New Roman"/>
              </a:rPr>
              <a:t>. Ο παράγοντας της χωρικής κλίμακας</a:t>
            </a:r>
          </a:p>
          <a:p>
            <a:r>
              <a:rPr lang="el-GR" sz="2800" b="1" dirty="0" smtClean="0">
                <a:latin typeface="+mn-lt"/>
                <a:ea typeface="SimSun"/>
                <a:cs typeface="Times New Roman"/>
              </a:rPr>
              <a:t>Το παράδειγμα </a:t>
            </a:r>
            <a:r>
              <a:rPr lang="el-GR" sz="2800" dirty="0"/>
              <a:t>της </a:t>
            </a:r>
            <a:r>
              <a:rPr lang="en-US" sz="2800" b="1" dirty="0">
                <a:solidFill>
                  <a:srgbClr val="C00000"/>
                </a:solidFill>
              </a:rPr>
              <a:t>World Expo, </a:t>
            </a:r>
            <a:r>
              <a:rPr lang="el-GR" sz="2800" b="1" dirty="0">
                <a:solidFill>
                  <a:srgbClr val="C00000"/>
                </a:solidFill>
              </a:rPr>
              <a:t>Λισσαβόνας</a:t>
            </a:r>
            <a:r>
              <a:rPr lang="en-US" sz="2800" b="1" dirty="0">
                <a:solidFill>
                  <a:srgbClr val="C00000"/>
                </a:solidFill>
              </a:rPr>
              <a:t> 1998</a:t>
            </a:r>
            <a:endParaRPr lang="el-GR" sz="2800" b="1" dirty="0" smtClean="0">
              <a:latin typeface="+mn-lt"/>
              <a:ea typeface="SimSu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289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5888"/>
            <a:ext cx="8856538" cy="1296888"/>
          </a:xfrm>
          <a:noFill/>
          <a:ln w="38100" cap="flat">
            <a:solidFill>
              <a:schemeClr val="tx2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r>
              <a:rPr lang="el-GR" sz="2800" b="1" dirty="0" smtClean="0">
                <a:latin typeface="Cambria"/>
                <a:ea typeface="SimSun"/>
                <a:cs typeface="Times New Roman"/>
              </a:rPr>
              <a:t>Μεταβιομηχανικ</a:t>
            </a:r>
            <a:r>
              <a:rPr lang="el-GR" sz="2800" b="1" dirty="0">
                <a:latin typeface="Cambria"/>
                <a:ea typeface="SimSun"/>
                <a:cs typeface="Times New Roman"/>
              </a:rPr>
              <a:t>ή</a:t>
            </a:r>
            <a:r>
              <a:rPr lang="el-GR" sz="2800" b="1" dirty="0" smtClean="0">
                <a:latin typeface="Cambria"/>
                <a:ea typeface="SimSun"/>
                <a:cs typeface="Times New Roman"/>
              </a:rPr>
              <a:t> εποχή &amp;</a:t>
            </a:r>
            <a:br>
              <a:rPr lang="el-GR" sz="2800" b="1" dirty="0" smtClean="0">
                <a:latin typeface="Cambria"/>
                <a:ea typeface="SimSun"/>
                <a:cs typeface="Times New Roman"/>
              </a:rPr>
            </a:br>
            <a:r>
              <a:rPr lang="el-GR" sz="2800" b="1" dirty="0" smtClean="0">
                <a:solidFill>
                  <a:srgbClr val="C00000"/>
                </a:solidFill>
                <a:latin typeface="Cambria"/>
                <a:ea typeface="SimSun"/>
                <a:cs typeface="Times New Roman"/>
              </a:rPr>
              <a:t>Οικονομίες του Πολιτισμού &amp; δημιουργικών δραστηριοτήτων</a:t>
            </a:r>
            <a:r>
              <a:rPr lang="en-GB" sz="2800" b="1" dirty="0" smtClean="0">
                <a:solidFill>
                  <a:srgbClr val="C00000"/>
                </a:solidFill>
                <a:latin typeface="Cambria"/>
                <a:ea typeface="SimSun"/>
                <a:cs typeface="Times New Roman"/>
              </a:rPr>
              <a:t>.</a:t>
            </a:r>
            <a:endParaRPr lang="el-GR" altLang="el-GR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51789"/>
            <a:ext cx="9144000" cy="5517232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l-GR" altLang="el-GR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Εισαγωγή</a:t>
            </a:r>
            <a:endParaRPr lang="en-US" altLang="el-GR" sz="24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90000"/>
              </a:lnSpc>
              <a:buNone/>
            </a:pPr>
            <a:endParaRPr lang="en-US" altLang="el-GR" sz="10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el-GR" sz="2400" i="1" dirty="0" smtClean="0">
                <a:ea typeface="Calibri"/>
              </a:rPr>
              <a:t>Από </a:t>
            </a:r>
            <a:r>
              <a:rPr lang="el-GR" sz="2400" i="1" dirty="0">
                <a:ea typeface="Calibri"/>
              </a:rPr>
              <a:t>τη δεκαετία του ’90, </a:t>
            </a:r>
            <a:r>
              <a:rPr lang="el-GR" sz="2400" i="1" dirty="0" smtClean="0">
                <a:ea typeface="Calibri"/>
              </a:rPr>
              <a:t>οι </a:t>
            </a:r>
            <a:r>
              <a:rPr lang="el-GR" sz="2400" i="1" dirty="0">
                <a:ea typeface="Calibri"/>
              </a:rPr>
              <a:t>Ευρωπαϊκές πόλεις γνώρισαν </a:t>
            </a:r>
            <a:r>
              <a:rPr lang="el-GR" sz="2400" b="1" i="1" dirty="0">
                <a:ea typeface="Calibri"/>
              </a:rPr>
              <a:t>έναν </a:t>
            </a:r>
            <a:r>
              <a:rPr lang="el-GR" sz="2400" b="1" dirty="0">
                <a:ea typeface="Calibri"/>
              </a:rPr>
              <a:t>επιταχυνόμενο ρυθμό ανάπτυξης  πολιτιστικών και δημιουργικών οικονομικών δραστηριοτήτων.</a:t>
            </a:r>
            <a:r>
              <a:rPr lang="el-GR" sz="2400" dirty="0">
                <a:ea typeface="Calibri"/>
              </a:rPr>
              <a:t>  Ο πολιτισμός και οι δραστηριότητες ελεύθερου χρόνου θεωρούνται μαγικά υποκατάστατα όλων των χαμένων εργοστασίων και βιοτεχνιών αλλά και καταλύτες δημιουργίας </a:t>
            </a:r>
            <a:r>
              <a:rPr lang="el-GR" sz="2400" b="1" u="sng" dirty="0">
                <a:solidFill>
                  <a:srgbClr val="C00000"/>
                </a:solidFill>
                <a:ea typeface="Calibri"/>
              </a:rPr>
              <a:t>νέων αστικών τοπίων μέσω αναπλάσεων αστικών περιοχών</a:t>
            </a:r>
            <a:r>
              <a:rPr lang="el-GR" sz="2400" dirty="0">
                <a:ea typeface="Calibri"/>
              </a:rPr>
              <a:t> που καθιστούν, </a:t>
            </a:r>
            <a:r>
              <a:rPr lang="el-GR" sz="2400" b="1" u="sng" dirty="0">
                <a:solidFill>
                  <a:srgbClr val="C00000"/>
                </a:solidFill>
                <a:ea typeface="Calibri"/>
              </a:rPr>
              <a:t>τις πόλεις </a:t>
            </a:r>
            <a:endParaRPr lang="el-GR" sz="2400" b="1" u="sng" dirty="0" smtClean="0">
              <a:solidFill>
                <a:srgbClr val="C00000"/>
              </a:solidFill>
              <a:ea typeface="Calibri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l-GR" sz="2400" b="1" dirty="0" smtClean="0">
                <a:ea typeface="Calibri"/>
              </a:rPr>
              <a:t>πιο </a:t>
            </a:r>
            <a:r>
              <a:rPr lang="el-GR" sz="2400" b="1" dirty="0">
                <a:ea typeface="Calibri"/>
              </a:rPr>
              <a:t>ελκυστικές για την εγκατάσταση επιχειρήσεων</a:t>
            </a:r>
            <a:r>
              <a:rPr lang="el-GR" sz="2400" dirty="0">
                <a:ea typeface="Calibri"/>
              </a:rPr>
              <a:t>, και την προσέλκυση εξειδικευμένων στελεχών με υψηλά προσόντα (</a:t>
            </a:r>
            <a:r>
              <a:rPr lang="en-US" sz="2400" dirty="0">
                <a:ea typeface="Calibri"/>
              </a:rPr>
              <a:t>creative middle classes</a:t>
            </a:r>
            <a:r>
              <a:rPr lang="el-GR" sz="2400" dirty="0">
                <a:ea typeface="Calibri"/>
              </a:rPr>
              <a:t>) </a:t>
            </a:r>
            <a:endParaRPr lang="el-GR" sz="2400" dirty="0" smtClean="0">
              <a:ea typeface="Calibri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l-GR" sz="2400" dirty="0" smtClean="0">
                <a:ea typeface="Calibri"/>
              </a:rPr>
              <a:t>καθώς </a:t>
            </a:r>
            <a:r>
              <a:rPr lang="el-GR" sz="2400" dirty="0">
                <a:ea typeface="Calibri"/>
              </a:rPr>
              <a:t>και την </a:t>
            </a:r>
            <a:r>
              <a:rPr lang="el-GR" sz="2400" b="1" dirty="0">
                <a:ea typeface="Calibri"/>
              </a:rPr>
              <a:t>ενίσχυση του αστικού τουρισμού. </a:t>
            </a:r>
            <a:r>
              <a:rPr lang="en-US" altLang="el-G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l-GR" altLang="el-GR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429283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948444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• </a:t>
            </a:r>
            <a:r>
              <a:rPr lang="el-GR" b="1" u="sng" dirty="0"/>
              <a:t>Το κεντρικό κτήριο Εισόδου </a:t>
            </a:r>
            <a:r>
              <a:rPr lang="el-GR" dirty="0"/>
              <a:t>αναπλάστηκε ως </a:t>
            </a:r>
            <a:r>
              <a:rPr lang="en-US" dirty="0"/>
              <a:t>Centro Vasco da Gama, </a:t>
            </a:r>
            <a:r>
              <a:rPr lang="el-GR" dirty="0"/>
              <a:t>ένα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shopping mall </a:t>
            </a:r>
            <a:endParaRPr lang="el-G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4437112"/>
            <a:ext cx="4619919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5207978" cy="293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712" y="1412776"/>
            <a:ext cx="3435166" cy="225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33755" y="60274"/>
            <a:ext cx="9165949" cy="1280494"/>
          </a:xfrm>
          <a:prstGeom prst="rect">
            <a:avLst/>
          </a:prstGeom>
          <a:noFill/>
          <a:ln w="38100" cap="flat">
            <a:solidFill>
              <a:schemeClr val="tx2"/>
            </a:solidFill>
            <a:miter lim="800000"/>
            <a:headEnd/>
            <a:tailEnd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 smtClean="0">
                <a:latin typeface="+mn-lt"/>
                <a:ea typeface="SimSun"/>
                <a:cs typeface="Times New Roman"/>
              </a:rPr>
              <a:t>Κρίσιμοι παράγοντες βιωσιμότητας:</a:t>
            </a:r>
          </a:p>
          <a:p>
            <a:r>
              <a:rPr lang="el-GR" sz="2800" b="1" dirty="0">
                <a:solidFill>
                  <a:srgbClr val="C00000"/>
                </a:solidFill>
                <a:latin typeface="+mn-lt"/>
                <a:ea typeface="SimSun"/>
                <a:cs typeface="Times New Roman"/>
              </a:rPr>
              <a:t>3</a:t>
            </a:r>
            <a:r>
              <a:rPr lang="el-GR" sz="2800" b="1" dirty="0" smtClean="0">
                <a:solidFill>
                  <a:srgbClr val="C00000"/>
                </a:solidFill>
                <a:latin typeface="+mn-lt"/>
                <a:ea typeface="SimSun"/>
                <a:cs typeface="Times New Roman"/>
              </a:rPr>
              <a:t>. Ο παράγοντας της χωρικής κλίμακας</a:t>
            </a:r>
          </a:p>
          <a:p>
            <a:r>
              <a:rPr lang="el-GR" sz="2800" b="1" dirty="0" smtClean="0">
                <a:latin typeface="+mn-lt"/>
                <a:ea typeface="SimSun"/>
                <a:cs typeface="Times New Roman"/>
              </a:rPr>
              <a:t>Το παράδειγμα </a:t>
            </a:r>
            <a:r>
              <a:rPr lang="el-GR" sz="2800" dirty="0"/>
              <a:t>της </a:t>
            </a:r>
            <a:r>
              <a:rPr lang="en-US" sz="2800" b="1" dirty="0">
                <a:solidFill>
                  <a:srgbClr val="C00000"/>
                </a:solidFill>
              </a:rPr>
              <a:t>World Expo, </a:t>
            </a:r>
            <a:r>
              <a:rPr lang="el-GR" sz="2800" b="1" dirty="0">
                <a:solidFill>
                  <a:srgbClr val="C00000"/>
                </a:solidFill>
              </a:rPr>
              <a:t>Λισσαβόνας</a:t>
            </a:r>
            <a:r>
              <a:rPr lang="en-US" sz="2800" b="1" dirty="0">
                <a:solidFill>
                  <a:srgbClr val="C00000"/>
                </a:solidFill>
              </a:rPr>
              <a:t> 1998</a:t>
            </a:r>
            <a:endParaRPr lang="el-GR" sz="2800" b="1" dirty="0" smtClean="0">
              <a:latin typeface="+mn-lt"/>
              <a:ea typeface="SimSu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806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48741"/>
            <a:ext cx="6912767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33755" y="60274"/>
            <a:ext cx="9165949" cy="1280494"/>
          </a:xfrm>
          <a:prstGeom prst="rect">
            <a:avLst/>
          </a:prstGeom>
          <a:noFill/>
          <a:ln w="38100" cap="flat">
            <a:solidFill>
              <a:schemeClr val="tx2"/>
            </a:solidFill>
            <a:miter lim="800000"/>
            <a:headEnd/>
            <a:tailEnd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 smtClean="0">
                <a:latin typeface="+mn-lt"/>
                <a:ea typeface="SimSun"/>
                <a:cs typeface="Times New Roman"/>
              </a:rPr>
              <a:t>Κρίσιμοι παράγοντες βιωσιμότητας:</a:t>
            </a:r>
          </a:p>
          <a:p>
            <a:r>
              <a:rPr lang="el-GR" sz="2800" b="1" dirty="0">
                <a:solidFill>
                  <a:srgbClr val="C00000"/>
                </a:solidFill>
                <a:latin typeface="+mn-lt"/>
                <a:ea typeface="SimSun"/>
                <a:cs typeface="Times New Roman"/>
              </a:rPr>
              <a:t>3</a:t>
            </a:r>
            <a:r>
              <a:rPr lang="el-GR" sz="2800" b="1" dirty="0" smtClean="0">
                <a:solidFill>
                  <a:srgbClr val="C00000"/>
                </a:solidFill>
                <a:latin typeface="+mn-lt"/>
                <a:ea typeface="SimSun"/>
                <a:cs typeface="Times New Roman"/>
              </a:rPr>
              <a:t>. Ο παράγοντας της χωρικής κλίμακας</a:t>
            </a:r>
          </a:p>
          <a:p>
            <a:r>
              <a:rPr lang="el-GR" sz="2800" b="1" dirty="0" smtClean="0">
                <a:latin typeface="+mn-lt"/>
                <a:ea typeface="SimSun"/>
                <a:cs typeface="Times New Roman"/>
              </a:rPr>
              <a:t>Το παράδειγμα </a:t>
            </a:r>
            <a:r>
              <a:rPr lang="el-GR" sz="2800" dirty="0"/>
              <a:t>της </a:t>
            </a:r>
            <a:r>
              <a:rPr lang="en-US" sz="2800" b="1" dirty="0">
                <a:solidFill>
                  <a:srgbClr val="C00000"/>
                </a:solidFill>
              </a:rPr>
              <a:t>World Expo, </a:t>
            </a:r>
            <a:r>
              <a:rPr lang="el-GR" sz="2800" b="1" dirty="0">
                <a:solidFill>
                  <a:srgbClr val="C00000"/>
                </a:solidFill>
              </a:rPr>
              <a:t>Λισσαβόνας</a:t>
            </a:r>
            <a:r>
              <a:rPr lang="en-US" sz="2800" b="1" dirty="0">
                <a:solidFill>
                  <a:srgbClr val="C00000"/>
                </a:solidFill>
              </a:rPr>
              <a:t> 1998</a:t>
            </a:r>
            <a:endParaRPr lang="el-GR" sz="2800" b="1" dirty="0" smtClean="0">
              <a:latin typeface="+mn-lt"/>
              <a:ea typeface="SimSu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5616" y="5661248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Ο Πύργος Παρατήρησης </a:t>
            </a:r>
            <a:r>
              <a:rPr lang="el-GR" dirty="0"/>
              <a:t>- </a:t>
            </a:r>
            <a:r>
              <a:rPr lang="en-US" b="1" u="sng" dirty="0"/>
              <a:t>The Observation tower </a:t>
            </a:r>
            <a:r>
              <a:rPr lang="en-US" dirty="0"/>
              <a:t>(Vasco da Gama Tower) </a:t>
            </a:r>
            <a:r>
              <a:rPr lang="el-GR" dirty="0"/>
              <a:t>– αναπλάστηκε ως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l-GR" b="1" dirty="0">
                <a:solidFill>
                  <a:schemeClr val="accent6">
                    <a:lumMod val="75000"/>
                  </a:schemeClr>
                </a:solidFill>
              </a:rPr>
              <a:t>Ξενοδοχείο πολυτελείας και συνεδριακό κέντρο για επιχειρήσεις  </a:t>
            </a:r>
            <a:r>
              <a:rPr lang="el-GR" dirty="0"/>
              <a:t>(εγκαίνια 2012).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34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6526"/>
            <a:ext cx="6363029" cy="477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33755" y="60274"/>
            <a:ext cx="9165949" cy="1280494"/>
          </a:xfrm>
          <a:prstGeom prst="rect">
            <a:avLst/>
          </a:prstGeom>
          <a:noFill/>
          <a:ln w="38100" cap="flat">
            <a:solidFill>
              <a:schemeClr val="tx2"/>
            </a:solidFill>
            <a:miter lim="800000"/>
            <a:headEnd/>
            <a:tailEnd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 smtClean="0">
                <a:latin typeface="+mn-lt"/>
                <a:ea typeface="SimSun"/>
                <a:cs typeface="Times New Roman"/>
              </a:rPr>
              <a:t>Κρίσιμοι παράγοντες βιωσιμότητας:</a:t>
            </a:r>
          </a:p>
          <a:p>
            <a:r>
              <a:rPr lang="el-GR" sz="2800" b="1" dirty="0">
                <a:solidFill>
                  <a:srgbClr val="C00000"/>
                </a:solidFill>
                <a:latin typeface="+mn-lt"/>
                <a:ea typeface="SimSun"/>
                <a:cs typeface="Times New Roman"/>
              </a:rPr>
              <a:t>3</a:t>
            </a:r>
            <a:r>
              <a:rPr lang="el-GR" sz="2800" b="1" dirty="0" smtClean="0">
                <a:solidFill>
                  <a:srgbClr val="C00000"/>
                </a:solidFill>
                <a:latin typeface="+mn-lt"/>
                <a:ea typeface="SimSun"/>
                <a:cs typeface="Times New Roman"/>
              </a:rPr>
              <a:t>. Ο παράγοντας της χωρικής κλίμακας</a:t>
            </a:r>
          </a:p>
          <a:p>
            <a:r>
              <a:rPr lang="el-GR" sz="2800" b="1" dirty="0" smtClean="0">
                <a:latin typeface="+mn-lt"/>
                <a:ea typeface="SimSun"/>
                <a:cs typeface="Times New Roman"/>
              </a:rPr>
              <a:t>Το παράδειγμα </a:t>
            </a:r>
            <a:r>
              <a:rPr lang="el-GR" sz="2800" dirty="0"/>
              <a:t>της </a:t>
            </a:r>
            <a:r>
              <a:rPr lang="en-US" sz="2800" b="1" dirty="0">
                <a:solidFill>
                  <a:srgbClr val="C00000"/>
                </a:solidFill>
              </a:rPr>
              <a:t>World Expo, </a:t>
            </a:r>
            <a:r>
              <a:rPr lang="el-GR" sz="2800" b="1" dirty="0">
                <a:solidFill>
                  <a:srgbClr val="C00000"/>
                </a:solidFill>
              </a:rPr>
              <a:t>Λισσαβόνας</a:t>
            </a:r>
            <a:r>
              <a:rPr lang="en-US" sz="2800" b="1" dirty="0">
                <a:solidFill>
                  <a:srgbClr val="C00000"/>
                </a:solidFill>
              </a:rPr>
              <a:t> 1998</a:t>
            </a:r>
            <a:endParaRPr lang="el-GR" sz="2800" b="1" dirty="0" smtClean="0">
              <a:latin typeface="+mn-lt"/>
              <a:ea typeface="SimSu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1640" y="6381328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Το Περίπτερο </a:t>
            </a:r>
            <a:r>
              <a:rPr lang="en-US" b="1" u="sng" dirty="0"/>
              <a:t>Future Pavilion </a:t>
            </a:r>
            <a:r>
              <a:rPr lang="el-GR" dirty="0"/>
              <a:t>επανασχεδιάστηκε ως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Casino;</a:t>
            </a:r>
          </a:p>
        </p:txBody>
      </p:sp>
    </p:spTree>
    <p:extLst>
      <p:ext uri="{BB962C8B-B14F-4D97-AF65-F5344CB8AC3E}">
        <p14:creationId xmlns:p14="http://schemas.microsoft.com/office/powerpoint/2010/main" val="62934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202" y="1484784"/>
            <a:ext cx="90364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ΟΙ </a:t>
            </a:r>
            <a:r>
              <a:rPr lang="en-US" sz="2400" b="1" dirty="0" err="1" smtClean="0"/>
              <a:t>Neto</a:t>
            </a:r>
            <a:r>
              <a:rPr lang="en-US" sz="2400" b="1" dirty="0" smtClean="0"/>
              <a:t> </a:t>
            </a:r>
            <a:r>
              <a:rPr lang="el-GR" sz="2400" b="1" dirty="0" smtClean="0"/>
              <a:t>και </a:t>
            </a:r>
            <a:r>
              <a:rPr lang="en-US" sz="2400" b="1" dirty="0" err="1" smtClean="0"/>
              <a:t>Serano</a:t>
            </a:r>
            <a:r>
              <a:rPr lang="en-US" sz="2400" b="1" dirty="0" smtClean="0"/>
              <a:t> </a:t>
            </a:r>
            <a:r>
              <a:rPr lang="en-US" sz="2400" b="1" dirty="0"/>
              <a:t>(2009) </a:t>
            </a:r>
            <a:r>
              <a:rPr lang="el-GR" sz="2400" b="1" dirty="0" smtClean="0"/>
              <a:t>προτείνουν το μοντέλο </a:t>
            </a:r>
            <a:r>
              <a:rPr lang="en-US" sz="2400" b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‘territorial </a:t>
            </a:r>
            <a:r>
              <a:rPr lang="en-US" sz="2400" b="1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governance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dirty="0" smtClean="0"/>
              <a:t>ως σημαντικό παράγοντα της βιωσιμότητας των επικέντρων πολιτισμού και δημιουργικών δραστηριοτήτων. Η Γαλλική εμπειρία δείχνει ότι </a:t>
            </a:r>
            <a:r>
              <a:rPr lang="el-GR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ένα επιτυχημένο μοντέλο διαχείρισης τέτοιων επικέντρων στηρίζεται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/>
              <a:t>στην προσέλκυση </a:t>
            </a:r>
            <a:r>
              <a:rPr lang="el-GR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Ερευνητικών και εκπαιδευτικών κέντρων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/>
              <a:t>στην προσέλκυση </a:t>
            </a:r>
            <a:r>
              <a:rPr lang="el-GR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Δημόσιων και ιδιωτικών επιχειρήσεων σε συνεργασία </a:t>
            </a:r>
            <a:r>
              <a:rPr lang="el-GR" sz="2400" b="1" dirty="0" smtClean="0"/>
              <a:t>για τη δημιουργία συνεργειών στην παραγωγή καινοτόμων προϊόντων. την ανάπτυξη γνώσεων, και την εξέλιξη κοινών διαδικασιών,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sz="2400" b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στο </a:t>
            </a:r>
            <a:r>
              <a:rPr lang="el-GR" sz="2400" b="1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συντονισμό των αστικών πολιτικών</a:t>
            </a: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dirty="0"/>
              <a:t>(για έργα, δράσεις, και πρωτοβουλίες) </a:t>
            </a:r>
            <a:r>
              <a:rPr lang="el-GR" sz="2400" b="1" dirty="0"/>
              <a:t>που αφορούν </a:t>
            </a:r>
            <a:r>
              <a:rPr lang="el-GR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τόσο στην </a:t>
            </a:r>
            <a:r>
              <a:rPr lang="el-G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ανάπτυξη των </a:t>
            </a:r>
            <a:r>
              <a:rPr lang="el-GR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επιχειρήσεων, όσο </a:t>
            </a:r>
            <a:r>
              <a:rPr lang="el-G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στην τοπική/περιφερειακή ανάπτυξη </a:t>
            </a: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(“</a:t>
            </a:r>
            <a:r>
              <a:rPr lang="el-GR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industry</a:t>
            </a: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l-GR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territory</a:t>
            </a: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coordinated model</a:t>
            </a: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33755" y="60274"/>
            <a:ext cx="9165949" cy="1280494"/>
          </a:xfrm>
          <a:prstGeom prst="rect">
            <a:avLst/>
          </a:prstGeom>
          <a:noFill/>
          <a:ln w="38100" cap="flat">
            <a:solidFill>
              <a:schemeClr val="tx2"/>
            </a:solidFill>
            <a:miter lim="800000"/>
            <a:headEnd/>
            <a:tailEnd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 smtClean="0">
                <a:latin typeface="+mn-lt"/>
                <a:ea typeface="SimSun"/>
                <a:cs typeface="Times New Roman"/>
              </a:rPr>
              <a:t>Κρίσιμοι παράγοντες βιωσιμότητας:</a:t>
            </a:r>
          </a:p>
          <a:p>
            <a:r>
              <a:rPr lang="el-GR" sz="28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SimSun"/>
                <a:cs typeface="Times New Roman"/>
              </a:rPr>
              <a:t>4</a:t>
            </a:r>
            <a:r>
              <a:rPr lang="el-GR" sz="28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SimSun"/>
                <a:cs typeface="Times New Roman"/>
              </a:rPr>
              <a:t>. Το μοντέλο διαχείρισης των επικέντρων</a:t>
            </a:r>
          </a:p>
          <a:p>
            <a:r>
              <a:rPr lang="el-GR" sz="28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SimSun"/>
                <a:cs typeface="Times New Roman"/>
              </a:rPr>
              <a:t>Η εμπειρία των Γαλλικών πόλεων</a:t>
            </a:r>
          </a:p>
        </p:txBody>
      </p:sp>
    </p:spTree>
    <p:extLst>
      <p:ext uri="{BB962C8B-B14F-4D97-AF65-F5344CB8AC3E}">
        <p14:creationId xmlns:p14="http://schemas.microsoft.com/office/powerpoint/2010/main" val="284547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088" y="692696"/>
            <a:ext cx="91745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Τα αποτελέσματα </a:t>
            </a:r>
            <a:r>
              <a:rPr lang="el-GR" sz="2400" dirty="0" smtClean="0"/>
              <a:t>εμπειρικής </a:t>
            </a:r>
            <a:r>
              <a:rPr lang="el-GR" sz="2400" dirty="0"/>
              <a:t>έρευνας </a:t>
            </a:r>
            <a:r>
              <a:rPr lang="el-GR" sz="2400" dirty="0" smtClean="0"/>
              <a:t>στις Ευρωπαϊκές πόλεις έδειξαν </a:t>
            </a:r>
            <a:r>
              <a:rPr lang="el-G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ως κρίσιμους παραμέτρους βιωσιμότητας των πολιτισμικών και δημιουργικών επικέντρων </a:t>
            </a:r>
            <a:r>
              <a:rPr lang="el-GR" sz="2400" dirty="0"/>
              <a:t>τα εξής:</a:t>
            </a:r>
          </a:p>
          <a:p>
            <a:pPr lvl="0"/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Οι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μικτές χρήσεις γης και ιδιαίτερα η συνύπαρξη πολιτιστικών και δημιουργικών βιομηχανιών που σχηματίζουν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clusters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στην ίδια </a:t>
            </a:r>
            <a:r>
              <a:rPr lang="el-GR" sz="2000" b="1" dirty="0">
                <a:solidFill>
                  <a:srgbClr val="F196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περιοχή</a:t>
            </a:r>
            <a:r>
              <a:rPr lang="el-GR" sz="2000" b="1" dirty="0">
                <a:solidFill>
                  <a:srgbClr val="F1960F"/>
                </a:solidFill>
              </a:rPr>
              <a:t> </a:t>
            </a:r>
            <a:r>
              <a:rPr lang="el-GR" sz="2000" dirty="0"/>
              <a:t>αυξάνουν το βαθμό βιωσιμότητας. </a:t>
            </a:r>
          </a:p>
          <a:p>
            <a:pPr lvl="0"/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Η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χωρική, οικονομική και κοινωνική ενσωμάτωση του επικέντρου </a:t>
            </a:r>
            <a:r>
              <a:rPr lang="el-GR" sz="2000" dirty="0"/>
              <a:t>μέσα στις άμεσα περιβάλλουσες αστικές περιοχές, - δηλ. η αξιοποίηση της οικονομικής κληρονομάς και της κοινωνικής ταυτότητας,  αυξάνουν το βαθμό βιωσιμότητας. </a:t>
            </a:r>
          </a:p>
          <a:p>
            <a:pPr lvl="0"/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Η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χωρική κλίμακα </a:t>
            </a:r>
            <a:r>
              <a:rPr lang="el-GR" sz="2000" dirty="0"/>
              <a:t>ενός επικέντρου πολιτιστικών και δημιουργικών βιομηχανιών πρέπει να εναρμονίζεται με το μέγεθος του πληθυσμού και την οικονομική θέση της πόλης στις ιεραρχίες των παγκόσμιων αστικών δικτύων.</a:t>
            </a:r>
          </a:p>
          <a:p>
            <a:pPr lvl="0"/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Ένα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αποτελεσματικό πρότυπο διακυβέρνησης </a:t>
            </a:r>
            <a:r>
              <a:rPr lang="el-GR" sz="2000" dirty="0"/>
              <a:t>επικέντρων πολιτιστικών και δημιουργικών βιομηχανιών πρέπει να εδράζεται (</a:t>
            </a:r>
            <a:r>
              <a:rPr lang="el-GR" sz="2000" b="1" dirty="0"/>
              <a:t>α) </a:t>
            </a:r>
            <a:r>
              <a:rPr lang="el-GR" sz="2000" b="1" u="sng" dirty="0"/>
              <a:t>στη σύμπραξη δημόσιου και ιδιωτικού τομέα</a:t>
            </a:r>
            <a:r>
              <a:rPr lang="el-GR" sz="2000" b="1" dirty="0"/>
              <a:t> </a:t>
            </a:r>
            <a:r>
              <a:rPr lang="el-GR" sz="2000" dirty="0"/>
              <a:t>(δημόσιων φορέων έρευνας και καινοτομίας και ιδιωτικών επιχειρήσεων) (</a:t>
            </a:r>
            <a:r>
              <a:rPr lang="el-GR" sz="2000" b="1" dirty="0"/>
              <a:t>β) </a:t>
            </a:r>
            <a:r>
              <a:rPr lang="el-GR" sz="2000" b="1" u="sng" dirty="0"/>
              <a:t>στο συντονισμό των αστικών πολιτικών</a:t>
            </a:r>
            <a:r>
              <a:rPr lang="el-GR" sz="2000" b="1" dirty="0"/>
              <a:t> </a:t>
            </a:r>
            <a:r>
              <a:rPr lang="el-GR" sz="2000" dirty="0"/>
              <a:t>(για έργα, δράσεις, και πρωτοβουλίες) που αφορούν στην ανάπτυξη των επιχειρήσεων και στην τοπική/περιφερειακή ανάπτυξη </a:t>
            </a:r>
            <a:r>
              <a:rPr lang="el-GR" sz="2000" b="1" dirty="0"/>
              <a:t>(“</a:t>
            </a:r>
            <a:r>
              <a:rPr lang="el-GR" sz="2000" b="1" dirty="0" err="1"/>
              <a:t>industry</a:t>
            </a:r>
            <a:r>
              <a:rPr lang="el-GR" sz="2000" b="1" dirty="0"/>
              <a:t>-</a:t>
            </a:r>
            <a:r>
              <a:rPr lang="el-GR" sz="2000" b="1" dirty="0" err="1"/>
              <a:t>territory</a:t>
            </a:r>
            <a:r>
              <a:rPr lang="el-GR" sz="2000" b="1" dirty="0"/>
              <a:t> </a:t>
            </a:r>
            <a:r>
              <a:rPr lang="en-US" sz="2000" b="1" dirty="0"/>
              <a:t>coordinated model</a:t>
            </a:r>
            <a:r>
              <a:rPr lang="el-GR" sz="2000" b="1" dirty="0"/>
              <a:t>”).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496" y="722"/>
            <a:ext cx="9108504" cy="58477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ΣΥΜΠΕΡΑΣΜΑΤΑ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474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2636912"/>
            <a:ext cx="7921252" cy="1728192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None/>
            </a:pPr>
            <a:r>
              <a:rPr lang="el-GR" altLang="el-GR" sz="4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Ευχαριστώ</a:t>
            </a:r>
          </a:p>
          <a:p>
            <a:pPr algn="ctr">
              <a:buFont typeface="Wingdings" pitchFamily="2" charset="2"/>
              <a:buNone/>
            </a:pPr>
            <a:r>
              <a:rPr lang="el-GR" altLang="el-GR" sz="48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γ</a:t>
            </a:r>
            <a:r>
              <a:rPr lang="el-GR" altLang="el-GR" sz="4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ια την προσοχή σας</a:t>
            </a:r>
            <a:endParaRPr lang="el-GR" altLang="el-GR" sz="48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446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79512" y="404664"/>
            <a:ext cx="8712968" cy="1752600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C00000"/>
                </a:solidFill>
              </a:rPr>
              <a:t>CHANGING CITIES IV: Spatial, Design, Landscape and Socio-economic dimensions’, </a:t>
            </a:r>
            <a:r>
              <a:rPr lang="en-US" b="1" dirty="0" smtClean="0">
                <a:solidFill>
                  <a:schemeClr val="tx1"/>
                </a:solidFill>
              </a:rPr>
              <a:t>Chania,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Crete Island, Greece, 23-28 June 2019</a:t>
            </a:r>
            <a:endParaRPr lang="el-GR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Αποτέλεσμα εικόνας για χανια'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54" y="2027348"/>
            <a:ext cx="3224204" cy="214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travelstyle.gr/wp-content/uploads/2017/04/xan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018158"/>
            <a:ext cx="4968552" cy="37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6093296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look forward to welcome you all</a:t>
            </a:r>
            <a:endParaRPr lang="el-GR" sz="32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Σχετική εικόνα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15" y="4293096"/>
            <a:ext cx="3198943" cy="173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5888"/>
            <a:ext cx="8856538" cy="1296888"/>
          </a:xfrm>
          <a:noFill/>
          <a:ln w="38100" cap="flat">
            <a:solidFill>
              <a:schemeClr val="tx2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r>
              <a:rPr lang="el-GR" sz="2800" b="1" dirty="0" smtClean="0">
                <a:latin typeface="+mn-lt"/>
                <a:ea typeface="SimSun"/>
                <a:cs typeface="Times New Roman"/>
              </a:rPr>
              <a:t>Μεταβιομηχανικ</a:t>
            </a:r>
            <a:r>
              <a:rPr lang="el-GR" sz="2800" b="1" dirty="0">
                <a:latin typeface="+mn-lt"/>
                <a:ea typeface="SimSun"/>
                <a:cs typeface="Times New Roman"/>
              </a:rPr>
              <a:t>ή</a:t>
            </a:r>
            <a:r>
              <a:rPr lang="el-GR" sz="2800" b="1" dirty="0" smtClean="0">
                <a:latin typeface="+mn-lt"/>
                <a:ea typeface="SimSun"/>
                <a:cs typeface="Times New Roman"/>
              </a:rPr>
              <a:t> εποχή &amp;</a:t>
            </a:r>
            <a:br>
              <a:rPr lang="el-GR" sz="2800" b="1" dirty="0" smtClean="0">
                <a:latin typeface="+mn-lt"/>
                <a:ea typeface="SimSun"/>
                <a:cs typeface="Times New Roman"/>
              </a:rPr>
            </a:br>
            <a:r>
              <a:rPr lang="el-GR" sz="2800" b="1" dirty="0" smtClean="0">
                <a:solidFill>
                  <a:srgbClr val="C00000"/>
                </a:solidFill>
                <a:latin typeface="+mn-lt"/>
                <a:ea typeface="SimSun"/>
                <a:cs typeface="Times New Roman"/>
              </a:rPr>
              <a:t>Οικονομίες του Πολιτισμού &amp; δημιουργικών δραστηριοτήτων</a:t>
            </a:r>
            <a:r>
              <a:rPr lang="en-GB" sz="2800" b="1" dirty="0" smtClean="0">
                <a:solidFill>
                  <a:srgbClr val="C00000"/>
                </a:solidFill>
                <a:latin typeface="+mn-lt"/>
                <a:ea typeface="SimSun"/>
                <a:cs typeface="Times New Roman"/>
              </a:rPr>
              <a:t>.</a:t>
            </a:r>
            <a:endParaRPr lang="el-GR" altLang="el-GR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51789"/>
            <a:ext cx="9144000" cy="5517232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l-GR" altLang="el-GR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Εισαγωγή</a:t>
            </a:r>
            <a:endParaRPr lang="en-US" altLang="el-GR" sz="24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90000"/>
              </a:lnSpc>
              <a:buNone/>
            </a:pPr>
            <a:endParaRPr lang="en-US" altLang="el-GR" sz="10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el-GR" sz="2400" dirty="0"/>
              <a:t>Η άνοδος των πολιτιστικών και δημιουργικών δραστηριοτήτων, και των δραστηριοτήτων αναψυχής τις τελευταίες δύο-τρεις δεκαετίες συνδέεται στενά με την εμφάνιση </a:t>
            </a:r>
            <a:r>
              <a:rPr lang="el-GR" sz="2400" b="1" u="sng" dirty="0">
                <a:solidFill>
                  <a:srgbClr val="C00000"/>
                </a:solidFill>
              </a:rPr>
              <a:t>νέων τύπων αστικής ανάπλασης </a:t>
            </a:r>
            <a:endParaRPr lang="el-GR" sz="2400" b="1" u="sng" dirty="0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r>
              <a:rPr lang="el-GR" sz="2400" b="1" dirty="0" smtClean="0"/>
              <a:t>εγκαταλελειμμένων </a:t>
            </a:r>
            <a:r>
              <a:rPr lang="el-GR" sz="2400" b="1" dirty="0"/>
              <a:t>βιομηχανικών περιοχών της πόλης, </a:t>
            </a:r>
            <a:endParaRPr lang="el-GR" sz="2400" b="1" dirty="0" smtClean="0"/>
          </a:p>
          <a:p>
            <a:pPr>
              <a:lnSpc>
                <a:spcPct val="90000"/>
              </a:lnSpc>
            </a:pPr>
            <a:r>
              <a:rPr lang="el-GR" sz="2400" b="1" dirty="0" smtClean="0"/>
              <a:t>εγκαταλελειμμένων </a:t>
            </a:r>
            <a:r>
              <a:rPr lang="el-GR" sz="2400" b="1" dirty="0"/>
              <a:t>παλαιών λιμενικών εγκαταστάσεων, </a:t>
            </a:r>
            <a:endParaRPr lang="el-GR" sz="2400" b="1" dirty="0" smtClean="0"/>
          </a:p>
          <a:p>
            <a:pPr>
              <a:lnSpc>
                <a:spcPct val="90000"/>
              </a:lnSpc>
            </a:pPr>
            <a:r>
              <a:rPr lang="el-GR" sz="2400" b="1" dirty="0" smtClean="0"/>
              <a:t>υποβαθμισμένων </a:t>
            </a:r>
            <a:r>
              <a:rPr lang="el-GR" sz="2400" b="1" dirty="0"/>
              <a:t>κεντρικών αστικών περιοχών</a:t>
            </a:r>
            <a:r>
              <a:rPr lang="el-GR" sz="2400" dirty="0"/>
              <a:t>, </a:t>
            </a:r>
            <a:endParaRPr lang="el-GR" sz="24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el-GR" sz="2400" dirty="0" smtClean="0"/>
              <a:t>όπου </a:t>
            </a:r>
            <a:r>
              <a:rPr lang="el-GR" sz="2400" dirty="0"/>
              <a:t>οι πολιτιστικές και δημιουργικές οικονομικές δραστηριότητες καθώς και οι δραστηριότητες αναψυχής </a:t>
            </a:r>
            <a:r>
              <a:rPr lang="el-GR" sz="2400" b="1" u="sng" dirty="0"/>
              <a:t>συγκεντρώνονται τοπικά σε μια περιοχή, δημιουργώντας </a:t>
            </a:r>
            <a:r>
              <a:rPr lang="en-US" sz="2400" b="1" u="sng" dirty="0"/>
              <a:t>clusters</a:t>
            </a:r>
            <a:r>
              <a:rPr lang="el-GR" sz="2400" b="1" u="sng" dirty="0"/>
              <a:t> και </a:t>
            </a:r>
            <a:r>
              <a:rPr lang="en-US" sz="2400" b="1" u="sng" dirty="0"/>
              <a:t>sub</a:t>
            </a:r>
            <a:r>
              <a:rPr lang="el-GR" sz="2400" b="1" u="sng" dirty="0"/>
              <a:t>-</a:t>
            </a:r>
            <a:r>
              <a:rPr lang="en-US" sz="2400" b="1" u="sng" dirty="0"/>
              <a:t>clusters</a:t>
            </a:r>
            <a:r>
              <a:rPr lang="el-GR" sz="2400" b="1" u="sng" dirty="0"/>
              <a:t> ομοειδών και συμπληρωματικών οικονομικών δραστηριοτήτων, τα οποία αποτελούν </a:t>
            </a:r>
            <a:r>
              <a:rPr lang="el-GR" sz="2400" b="1" u="sng" dirty="0">
                <a:solidFill>
                  <a:srgbClr val="C00000"/>
                </a:solidFill>
              </a:rPr>
              <a:t>τα νέα οικονομικά επίκεντρα των μεταβιομηχανικών πόλεων</a:t>
            </a:r>
            <a:r>
              <a:rPr lang="el-GR" sz="2400" b="1" dirty="0">
                <a:solidFill>
                  <a:srgbClr val="C00000"/>
                </a:solidFill>
              </a:rPr>
              <a:t>. </a:t>
            </a:r>
            <a:endParaRPr lang="en-US" altLang="el-GR" sz="2400" dirty="0"/>
          </a:p>
        </p:txBody>
      </p:sp>
    </p:spTree>
    <p:extLst>
      <p:ext uri="{BB962C8B-B14F-4D97-AF65-F5344CB8AC3E}">
        <p14:creationId xmlns:p14="http://schemas.microsoft.com/office/powerpoint/2010/main" val="103889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5888"/>
            <a:ext cx="8856538" cy="1139825"/>
          </a:xfrm>
          <a:noFill/>
          <a:ln w="38100" cap="flat">
            <a:solidFill>
              <a:schemeClr val="tx2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l-GR" altLang="el-GR" sz="3200" b="1" dirty="0" smtClean="0">
                <a:solidFill>
                  <a:srgbClr val="F67B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Ο βαθμός βιωσιμότητας </a:t>
            </a:r>
            <a:r>
              <a:rPr lang="el-GR" altLang="el-GR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των νέων επικέντρων πολιτισμού &amp; δημιουργικών </a:t>
            </a:r>
            <a:r>
              <a:rPr lang="el-GR" altLang="el-GR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δ</a:t>
            </a:r>
            <a:r>
              <a:rPr lang="el-GR" altLang="el-GR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ραστηριοτήτων</a:t>
            </a:r>
            <a:endParaRPr lang="el-GR" altLang="el-GR" sz="32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40768"/>
            <a:ext cx="9144000" cy="5517232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l-GR" sz="2400" dirty="0"/>
              <a:t>Μετά από δύο περίπου δεκαετίες εφαρμογής τέτοιων αστικών πολιτικών και πρακτικών αστικής ανάπλασης και αναγέννησης, οι πόλεις με μεταβιομηχανικές οικονομίες παραθέτουν σήμερα </a:t>
            </a:r>
            <a:endParaRPr lang="el-GR" sz="2400" dirty="0" smtClean="0"/>
          </a:p>
          <a:p>
            <a:pPr marL="0" indent="0">
              <a:lnSpc>
                <a:spcPct val="90000"/>
              </a:lnSpc>
              <a:buNone/>
            </a:pPr>
            <a:endParaRPr lang="el-GR" sz="24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l-GR" sz="2400" b="1" dirty="0" smtClean="0"/>
              <a:t>πλήθος </a:t>
            </a:r>
            <a:r>
              <a:rPr lang="el-GR" sz="2400" b="1" dirty="0"/>
              <a:t>επιτυχημένων παραδειγμάτων </a:t>
            </a:r>
            <a:r>
              <a:rPr lang="el-GR" sz="2400" dirty="0"/>
              <a:t>νέων επικέντρων πολιτιστικών και δημιουργικών βιομηχανιών, </a:t>
            </a:r>
            <a:endParaRPr lang="el-GR" sz="2400" dirty="0" smtClean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l-GR" sz="2400" dirty="0" smtClean="0"/>
              <a:t>αλλά </a:t>
            </a:r>
            <a:r>
              <a:rPr lang="el-GR" sz="2400" dirty="0"/>
              <a:t>ταυτόχρονα και </a:t>
            </a:r>
            <a:r>
              <a:rPr lang="el-GR" sz="2400" b="1" dirty="0"/>
              <a:t>μεγάλο αριθμό τέτοιων επικέντρων που άνθισαν αρχικά και στη συνέχεια παρήκμασαν.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2400" dirty="0" smtClean="0"/>
              <a:t>Έτσι</a:t>
            </a:r>
            <a:r>
              <a:rPr lang="el-GR" sz="2400" dirty="0"/>
              <a:t>, </a:t>
            </a:r>
            <a:r>
              <a:rPr lang="el-GR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ζήτημα της βιωσιμότητας </a:t>
            </a:r>
            <a:r>
              <a:rPr lang="el-GR" sz="2400" dirty="0"/>
              <a:t>των επικέντρων πολιτιστικών και δημιουργικών βιομηχανιών, γίνεται σήμερα κεντρικό ζήτημα για αρχιτέκτονες, πολεοδόμους και πολιτικούς επιστήμονες. </a:t>
            </a:r>
            <a:endParaRPr lang="el-GR" sz="24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el-GR" altLang="el-GR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Ποιοί είναι </a:t>
            </a:r>
            <a:r>
              <a:rPr lang="el-GR" altLang="el-GR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οι κρίσιμοι παράγοντες </a:t>
            </a:r>
            <a:r>
              <a:rPr lang="el-GR" altLang="el-GR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που καθορίζουν </a:t>
            </a:r>
            <a:r>
              <a:rPr lang="el-GR" altLang="el-GR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βαθμό </a:t>
            </a:r>
            <a:r>
              <a:rPr lang="el-GR" altLang="el-GR" sz="24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βιωσιμότητας</a:t>
            </a:r>
            <a:r>
              <a:rPr lang="el-GR" altLang="el-GR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των επικέντρων πολιτιστικών και δημιουργικών </a:t>
            </a:r>
            <a:r>
              <a:rPr lang="el-GR" altLang="el-GR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βιομηχανιών</a:t>
            </a:r>
            <a:r>
              <a:rPr lang="en-US" altLang="el-GR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en-US" altLang="el-GR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7714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79512" y="115888"/>
            <a:ext cx="8856538" cy="1296888"/>
          </a:xfrm>
          <a:prstGeom prst="rect">
            <a:avLst/>
          </a:prstGeom>
          <a:noFill/>
          <a:ln w="38100" cap="flat">
            <a:solidFill>
              <a:schemeClr val="tx2"/>
            </a:solidFill>
            <a:miter lim="800000"/>
            <a:headEnd/>
            <a:tailEnd/>
          </a:ln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9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SimSun"/>
                <a:cs typeface="Times New Roman"/>
              </a:rPr>
              <a:t>Κρίσιμοι παράγοντες βιωσιμότητας:</a:t>
            </a:r>
          </a:p>
          <a:p>
            <a:r>
              <a:rPr lang="en-GB" sz="3900" b="1" dirty="0" smtClean="0">
                <a:solidFill>
                  <a:srgbClr val="C00000"/>
                </a:solidFill>
                <a:latin typeface="+mn-lt"/>
                <a:ea typeface="SimSun"/>
                <a:cs typeface="Times New Roman"/>
              </a:rPr>
              <a:t>1. </a:t>
            </a:r>
            <a:r>
              <a:rPr lang="el-GR" sz="3900" b="1" dirty="0" smtClean="0">
                <a:solidFill>
                  <a:srgbClr val="C00000"/>
                </a:solidFill>
                <a:latin typeface="+mn-lt"/>
                <a:ea typeface="SimSun"/>
                <a:cs typeface="Times New Roman"/>
              </a:rPr>
              <a:t>Η μίξη χρήσεων γης</a:t>
            </a:r>
            <a:endParaRPr lang="en-GB" sz="3900" b="1" dirty="0" smtClean="0">
              <a:solidFill>
                <a:srgbClr val="C00000"/>
              </a:solidFill>
              <a:latin typeface="+mn-lt"/>
              <a:ea typeface="SimSu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67" y="1448557"/>
            <a:ext cx="90900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Αντλώντας από την </a:t>
            </a:r>
            <a:r>
              <a:rPr lang="el-GR" sz="2400" b="1" dirty="0" smtClean="0"/>
              <a:t>εμπειρία του Λονδίνου, 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l-GR" sz="2400" dirty="0">
                <a:ea typeface="SimSun"/>
                <a:cs typeface="Times New Roman"/>
              </a:rPr>
              <a:t>ο</a:t>
            </a:r>
            <a:r>
              <a:rPr lang="el-GR" sz="2400" dirty="0" smtClean="0">
                <a:ea typeface="SimSun"/>
                <a:cs typeface="Times New Roman"/>
              </a:rPr>
              <a:t>ι </a:t>
            </a:r>
            <a:r>
              <a:rPr lang="en-GB" sz="2400" dirty="0" smtClean="0">
                <a:ea typeface="SimSun"/>
                <a:cs typeface="Times New Roman"/>
              </a:rPr>
              <a:t>Evans </a:t>
            </a:r>
            <a:r>
              <a:rPr lang="en-GB" sz="2400" dirty="0">
                <a:ea typeface="SimSun"/>
                <a:cs typeface="Times New Roman"/>
              </a:rPr>
              <a:t>&amp; </a:t>
            </a:r>
            <a:r>
              <a:rPr lang="en-GB" sz="2400" dirty="0" err="1">
                <a:ea typeface="SimSun"/>
                <a:cs typeface="Times New Roman"/>
              </a:rPr>
              <a:t>Foord</a:t>
            </a:r>
            <a:r>
              <a:rPr lang="en-GB" sz="2400" dirty="0">
                <a:ea typeface="SimSun"/>
                <a:cs typeface="Times New Roman"/>
              </a:rPr>
              <a:t> (2009) </a:t>
            </a:r>
            <a:r>
              <a:rPr lang="el-GR" sz="2400" dirty="0" smtClean="0">
                <a:ea typeface="SimSun"/>
                <a:cs typeface="Times New Roman"/>
              </a:rPr>
              <a:t>πιστεύουν ότι μέσα σε ένα επίκεντρο πολιτισμού, </a:t>
            </a:r>
            <a:r>
              <a:rPr lang="el-GR" sz="2400" b="1" dirty="0" smtClean="0">
                <a:solidFill>
                  <a:schemeClr val="accent6">
                    <a:lumMod val="75000"/>
                  </a:schemeClr>
                </a:solidFill>
                <a:ea typeface="SimSun"/>
                <a:cs typeface="Times New Roman"/>
              </a:rPr>
              <a:t>η ποικιλία λειτουργιών και οικονομικών δραστηριοτήτων </a:t>
            </a:r>
            <a:r>
              <a:rPr lang="el-GR" sz="2400" dirty="0" smtClean="0">
                <a:ea typeface="SimSun"/>
                <a:cs typeface="Times New Roman"/>
              </a:rPr>
              <a:t>αυξάνει το βαθμό βιωσιμότητας σε σχέση με ένα επίκεντρο αμιγώς υψηλού πολιτισμού (</a:t>
            </a:r>
            <a:r>
              <a:rPr lang="en-GB" sz="2400" b="1" i="1" dirty="0" smtClean="0">
                <a:ea typeface="SimSun"/>
                <a:cs typeface="Times New Roman"/>
              </a:rPr>
              <a:t>“</a:t>
            </a:r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/>
                <a:cs typeface="Times New Roman"/>
              </a:rPr>
              <a:t>Museumified quarters”</a:t>
            </a:r>
            <a:r>
              <a:rPr lang="el-G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/>
                <a:cs typeface="Times New Roman"/>
              </a:rPr>
              <a:t>).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/>
                <a:cs typeface="Times New Roman"/>
              </a:rPr>
              <a:t> </a:t>
            </a:r>
          </a:p>
          <a:p>
            <a:endParaRPr lang="el-GR" sz="24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/>
              <a:cs typeface="Times New Roman"/>
            </a:endParaRPr>
          </a:p>
          <a:p>
            <a:r>
              <a:rPr lang="el-GR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/>
                <a:cs typeface="Times New Roman"/>
              </a:rPr>
              <a:t>Η μίξη χρήσεων γης και ιδιαίτερα, η έντονη παρουσία δημιουργικών οικονομικών δραστηριοτήτων, </a:t>
            </a:r>
            <a:r>
              <a:rPr lang="el-GR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/>
                <a:cs typeface="Times New Roman"/>
              </a:rPr>
              <a:t>που σχηματίζουν </a:t>
            </a:r>
            <a:r>
              <a:rPr lang="en-GB" sz="2400" b="1" u="sng" dirty="0" smtClean="0">
                <a:ea typeface="SimSun"/>
                <a:cs typeface="Times New Roman"/>
              </a:rPr>
              <a:t>sub-clusters</a:t>
            </a:r>
            <a:r>
              <a:rPr lang="el-GR" sz="2400" b="1" u="sng" dirty="0" smtClean="0">
                <a:ea typeface="SimSun"/>
                <a:cs typeface="Times New Roman"/>
              </a:rPr>
              <a:t> μέσα στο επίκεντρο πολιτισμού </a:t>
            </a:r>
            <a:r>
              <a:rPr lang="el-GR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/>
                <a:cs typeface="Times New Roman"/>
              </a:rPr>
              <a:t>αυξάνει </a:t>
            </a:r>
            <a:r>
              <a:rPr lang="el-G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/>
                <a:cs typeface="Times New Roman"/>
              </a:rPr>
              <a:t>το βαθμό </a:t>
            </a:r>
            <a:r>
              <a:rPr lang="el-GR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/>
                <a:cs typeface="Times New Roman"/>
              </a:rPr>
              <a:t>βιωσιμότητάς του. </a:t>
            </a:r>
            <a:r>
              <a:rPr lang="en-GB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/>
                <a:cs typeface="Times New Roman"/>
              </a:rPr>
              <a:t> </a:t>
            </a:r>
            <a:endParaRPr lang="el-GR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/>
              <a:cs typeface="Times New Roman"/>
            </a:endParaRPr>
          </a:p>
          <a:p>
            <a:endParaRPr lang="el-GR" sz="24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imSun"/>
              <a:cs typeface="Times New Roman"/>
            </a:endParaRPr>
          </a:p>
          <a:p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Παραδείγματα που ενισχύουν το επιχείρημα είναι: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Southbank London,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Temple 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Bar, Dublin </a:t>
            </a:r>
            <a:endParaRPr lang="en-US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Psiri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Athens</a:t>
            </a:r>
            <a:endParaRPr lang="el-G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366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02" y="1499076"/>
            <a:ext cx="3604653" cy="503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91880" y="1617702"/>
            <a:ext cx="565212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London </a:t>
            </a:r>
            <a:r>
              <a:rPr 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</a:t>
            </a:r>
            <a:r>
              <a:rPr lang="en-US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bank </a:t>
            </a:r>
          </a:p>
          <a:p>
            <a:r>
              <a:rPr lang="el-GR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Έκταση: </a:t>
            </a:r>
            <a:r>
              <a:rPr lang="en-US" dirty="0" smtClean="0"/>
              <a:t>5 </a:t>
            </a:r>
            <a:r>
              <a:rPr lang="el-GR" dirty="0" err="1" smtClean="0"/>
              <a:t>τετραγ</a:t>
            </a:r>
            <a:r>
              <a:rPr lang="el-GR" dirty="0" smtClean="0"/>
              <a:t>. Χιλ. </a:t>
            </a:r>
          </a:p>
          <a:p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Ανάπλαση</a:t>
            </a:r>
            <a:r>
              <a:rPr lang="el-GR" dirty="0" smtClean="0"/>
              <a:t> </a:t>
            </a:r>
            <a:r>
              <a:rPr lang="en-US" dirty="0" smtClean="0"/>
              <a:t>(1990s –</a:t>
            </a:r>
            <a:r>
              <a:rPr lang="el-GR" dirty="0" smtClean="0"/>
              <a:t>σήμερα</a:t>
            </a:r>
            <a:r>
              <a:rPr lang="en-US" dirty="0" smtClean="0"/>
              <a:t>), </a:t>
            </a:r>
            <a:endParaRPr lang="el-GR" dirty="0" smtClean="0"/>
          </a:p>
          <a:p>
            <a:r>
              <a:rPr lang="el-GR" dirty="0" smtClean="0"/>
              <a:t>Συμπεριλαμβάνει 3 </a:t>
            </a:r>
            <a:r>
              <a:rPr lang="en-US" b="1" u="sng" dirty="0" smtClean="0"/>
              <a:t>subclusters </a:t>
            </a:r>
            <a:endParaRPr lang="el-GR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u="sng" dirty="0" smtClean="0">
                <a:solidFill>
                  <a:srgbClr val="D282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Υψηλού Πολιτισμού</a:t>
            </a:r>
            <a:r>
              <a:rPr lang="en-US" b="1" dirty="0" smtClean="0">
                <a:solidFill>
                  <a:srgbClr val="D2820C"/>
                </a:solidFill>
              </a:rPr>
              <a:t>: </a:t>
            </a:r>
            <a:r>
              <a:rPr lang="en-US" b="1" dirty="0" smtClean="0"/>
              <a:t>Tate Modern Gallery, National Film Theatre, Old Vic Theatre, Royal Festival Hall, Southbank </a:t>
            </a:r>
            <a:r>
              <a:rPr lang="en-US" b="1" dirty="0"/>
              <a:t>Centre, IWM (</a:t>
            </a:r>
            <a:r>
              <a:rPr lang="en-US" b="1" dirty="0" smtClean="0"/>
              <a:t>Imperial </a:t>
            </a:r>
            <a:r>
              <a:rPr lang="en-US" b="1" dirty="0"/>
              <a:t>War Museums), IMAX cinema  complex run </a:t>
            </a:r>
            <a:r>
              <a:rPr lang="en-US" b="1" dirty="0" smtClean="0"/>
              <a:t>by British </a:t>
            </a:r>
            <a:r>
              <a:rPr lang="en-US" b="1" dirty="0"/>
              <a:t>Film </a:t>
            </a:r>
            <a:r>
              <a:rPr lang="en-US" b="1" dirty="0" smtClean="0"/>
              <a:t>Institute,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Δημοφιλούς ψυχαγωγίας </a:t>
            </a:r>
            <a:r>
              <a:rPr lang="en-US" b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b="1" dirty="0" smtClean="0"/>
              <a:t>SEA </a:t>
            </a:r>
            <a:r>
              <a:rPr lang="en-US" b="1" dirty="0"/>
              <a:t>LIFE London </a:t>
            </a:r>
            <a:r>
              <a:rPr lang="en-US" b="1" dirty="0" smtClean="0"/>
              <a:t>Aquarium</a:t>
            </a:r>
            <a:r>
              <a:rPr lang="en-US" b="1" dirty="0"/>
              <a:t>, London </a:t>
            </a:r>
            <a:r>
              <a:rPr lang="en-US" b="1" dirty="0" smtClean="0"/>
              <a:t>Eye</a:t>
            </a:r>
            <a:r>
              <a:rPr lang="en-US" b="1" dirty="0"/>
              <a:t>, Florence Nightingale </a:t>
            </a:r>
            <a:r>
              <a:rPr lang="en-US" b="1" dirty="0" smtClean="0"/>
              <a:t>Museum, Gabriel's Wharf with trendy shops and restaurants, , etc.</a:t>
            </a:r>
          </a:p>
          <a:p>
            <a:pPr lvl="0"/>
            <a:r>
              <a:rPr lang="el-G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επίσης,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l-GR" b="1" u="sng" dirty="0" smtClean="0">
                <a:solidFill>
                  <a:srgbClr val="D282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Δημιουργικών οικονομικών δραστηριοτήτων</a:t>
            </a:r>
            <a:r>
              <a:rPr lang="en-US" b="1" u="sng" dirty="0" smtClean="0">
                <a:solidFill>
                  <a:srgbClr val="D282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b="1" u="sng" dirty="0" smtClean="0">
                <a:solidFill>
                  <a:prstClr val="black"/>
                </a:solidFill>
              </a:rPr>
              <a:t>Oxo </a:t>
            </a:r>
            <a:r>
              <a:rPr lang="en-US" b="1" u="sng" dirty="0">
                <a:solidFill>
                  <a:prstClr val="black"/>
                </a:solidFill>
              </a:rPr>
              <a:t>Tower Wharf </a:t>
            </a:r>
            <a:r>
              <a:rPr lang="en-US" b="1" dirty="0">
                <a:solidFill>
                  <a:prstClr val="black"/>
                </a:solidFill>
              </a:rPr>
              <a:t>with leading </a:t>
            </a:r>
            <a:r>
              <a:rPr lang="en-US" b="1" u="sng" dirty="0">
                <a:solidFill>
                  <a:prstClr val="black"/>
                </a:solidFill>
              </a:rPr>
              <a:t>design </a:t>
            </a:r>
            <a:r>
              <a:rPr lang="en-US" b="1" u="sng" dirty="0" smtClean="0">
                <a:solidFill>
                  <a:prstClr val="black"/>
                </a:solidFill>
              </a:rPr>
              <a:t>studios and avant-garde galleries of crafts</a:t>
            </a:r>
            <a:r>
              <a:rPr lang="en-US" b="1" dirty="0" smtClean="0">
                <a:solidFill>
                  <a:prstClr val="black"/>
                </a:solidFill>
              </a:rPr>
              <a:t>, major international </a:t>
            </a:r>
            <a:r>
              <a:rPr lang="en-US" b="1" u="sng" dirty="0">
                <a:solidFill>
                  <a:prstClr val="black"/>
                </a:solidFill>
              </a:rPr>
              <a:t>Publishing </a:t>
            </a:r>
            <a:r>
              <a:rPr lang="en-US" b="1" u="sng" dirty="0" smtClean="0">
                <a:solidFill>
                  <a:prstClr val="black"/>
                </a:solidFill>
              </a:rPr>
              <a:t>companies (</a:t>
            </a:r>
            <a:r>
              <a:rPr lang="en-US" b="1" dirty="0" err="1" smtClean="0">
                <a:solidFill>
                  <a:prstClr val="black"/>
                </a:solidFill>
              </a:rPr>
              <a:t>e.g</a:t>
            </a:r>
            <a:r>
              <a:rPr lang="en-US" b="1" dirty="0" smtClean="0">
                <a:solidFill>
                  <a:prstClr val="black"/>
                </a:solidFill>
              </a:rPr>
              <a:t> Francis </a:t>
            </a:r>
            <a:r>
              <a:rPr lang="en-US" b="1" dirty="0">
                <a:solidFill>
                  <a:prstClr val="black"/>
                </a:solidFill>
              </a:rPr>
              <a:t>&amp; </a:t>
            </a:r>
            <a:r>
              <a:rPr lang="en-US" b="1" dirty="0" smtClean="0">
                <a:solidFill>
                  <a:prstClr val="black"/>
                </a:solidFill>
              </a:rPr>
              <a:t>Taylor), </a:t>
            </a:r>
            <a:r>
              <a:rPr lang="en-US" b="1" dirty="0">
                <a:solidFill>
                  <a:prstClr val="black"/>
                </a:solidFill>
              </a:rPr>
              <a:t>School of Arts and Creative </a:t>
            </a:r>
            <a:r>
              <a:rPr lang="en-US" b="1" dirty="0" smtClean="0">
                <a:solidFill>
                  <a:prstClr val="black"/>
                </a:solidFill>
              </a:rPr>
              <a:t>Industries</a:t>
            </a:r>
            <a:r>
              <a:rPr lang="en-US" b="1" dirty="0">
                <a:solidFill>
                  <a:prstClr val="black"/>
                </a:solidFill>
              </a:rPr>
              <a:t>, </a:t>
            </a:r>
            <a:r>
              <a:rPr lang="en-US" b="1" dirty="0" smtClean="0">
                <a:solidFill>
                  <a:prstClr val="black"/>
                </a:solidFill>
              </a:rPr>
              <a:t>BFI (British Film and television  Industry), etc.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7504" y="32782"/>
            <a:ext cx="9004370" cy="1584920"/>
          </a:xfrm>
          <a:prstGeom prst="rect">
            <a:avLst/>
          </a:prstGeom>
          <a:noFill/>
          <a:ln w="38100" cap="flat">
            <a:solidFill>
              <a:schemeClr val="tx2"/>
            </a:solidFill>
            <a:miter lim="800000"/>
            <a:headEnd/>
            <a:tailEnd/>
          </a:ln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900" b="1" dirty="0" smtClean="0">
                <a:latin typeface="Cambria"/>
                <a:ea typeface="SimSun"/>
                <a:cs typeface="Times New Roman"/>
              </a:rPr>
              <a:t>Κρίσιμοι παράγοντες βιωσιμότητας:</a:t>
            </a:r>
          </a:p>
          <a:p>
            <a:pPr marL="514350" indent="-514350">
              <a:buAutoNum type="arabicPeriod"/>
            </a:pPr>
            <a:r>
              <a:rPr lang="el-GR" sz="2900" b="1" dirty="0" smtClean="0">
                <a:solidFill>
                  <a:srgbClr val="C00000"/>
                </a:solidFill>
                <a:latin typeface="Cambria"/>
                <a:ea typeface="SimSun"/>
                <a:cs typeface="Times New Roman"/>
              </a:rPr>
              <a:t>Η μίξη χρήσεων γης</a:t>
            </a:r>
          </a:p>
          <a:p>
            <a:r>
              <a:rPr lang="el-GR" sz="2900" b="1" dirty="0" smtClean="0">
                <a:solidFill>
                  <a:srgbClr val="C00000"/>
                </a:solidFill>
                <a:latin typeface="Cambria"/>
                <a:ea typeface="SimSun"/>
                <a:cs typeface="Times New Roman"/>
              </a:rPr>
              <a:t>Το παράδειγμα του </a:t>
            </a:r>
            <a:r>
              <a:rPr lang="en-US" sz="2900" b="1" dirty="0" smtClean="0">
                <a:solidFill>
                  <a:srgbClr val="C00000"/>
                </a:solidFill>
                <a:latin typeface="Cambria"/>
                <a:ea typeface="SimSun"/>
                <a:cs typeface="Times New Roman"/>
              </a:rPr>
              <a:t>London </a:t>
            </a:r>
            <a:r>
              <a:rPr lang="en-US" sz="2900" b="1" dirty="0" err="1" smtClean="0">
                <a:solidFill>
                  <a:srgbClr val="C00000"/>
                </a:solidFill>
                <a:latin typeface="Cambria"/>
                <a:ea typeface="SimSun"/>
                <a:cs typeface="Times New Roman"/>
              </a:rPr>
              <a:t>SouthBank</a:t>
            </a:r>
            <a:endParaRPr lang="en-GB" sz="2900" b="1" dirty="0" smtClean="0">
              <a:solidFill>
                <a:srgbClr val="C00000"/>
              </a:solidFill>
              <a:latin typeface="Cambria"/>
              <a:ea typeface="SimSu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439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Σχετική εικόνα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290" y="1643076"/>
            <a:ext cx="5145710" cy="409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Σχετική εικόνα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97" y="1614063"/>
            <a:ext cx="4007854" cy="246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14" y="4119735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Tate Modern Gallery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a former </a:t>
            </a:r>
            <a:r>
              <a:rPr lang="en-US" dirty="0"/>
              <a:t>Bankside </a:t>
            </a:r>
            <a:r>
              <a:rPr lang="en-US" dirty="0" smtClean="0"/>
              <a:t>electricity Power Station built in 1947</a:t>
            </a:r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>
            <a:off x="3993470" y="5733256"/>
            <a:ext cx="5150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The extension of Tate Modern building </a:t>
            </a:r>
            <a:r>
              <a:rPr lang="en-US" dirty="0" smtClean="0"/>
              <a:t>designed </a:t>
            </a:r>
            <a:r>
              <a:rPr lang="en-US" dirty="0"/>
              <a:t>by Herzog &amp; de Meuron </a:t>
            </a:r>
            <a:r>
              <a:rPr lang="en-US" dirty="0" smtClean="0"/>
              <a:t>architects, awarded the New </a:t>
            </a:r>
            <a:r>
              <a:rPr lang="en-US" dirty="0"/>
              <a:t>London Architecture Award (2011)  </a:t>
            </a:r>
            <a:endParaRPr lang="el-GR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7504" y="32782"/>
            <a:ext cx="9004370" cy="1584920"/>
          </a:xfrm>
          <a:prstGeom prst="rect">
            <a:avLst/>
          </a:prstGeom>
          <a:noFill/>
          <a:ln w="38100" cap="flat">
            <a:solidFill>
              <a:schemeClr val="tx2"/>
            </a:solidFill>
            <a:miter lim="800000"/>
            <a:headEnd/>
            <a:tailEnd/>
          </a:ln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900" b="1" dirty="0" smtClean="0">
                <a:latin typeface="Cambria"/>
                <a:ea typeface="SimSun"/>
                <a:cs typeface="Times New Roman"/>
              </a:rPr>
              <a:t>Κρίσιμοι παράγοντες βιωσιμότητας:</a:t>
            </a:r>
          </a:p>
          <a:p>
            <a:pPr marL="514350" indent="-514350">
              <a:buAutoNum type="arabicPeriod"/>
            </a:pPr>
            <a:r>
              <a:rPr lang="el-GR" sz="2900" b="1" dirty="0" smtClean="0">
                <a:solidFill>
                  <a:srgbClr val="C00000"/>
                </a:solidFill>
                <a:latin typeface="Cambria"/>
                <a:ea typeface="SimSun"/>
                <a:cs typeface="Times New Roman"/>
              </a:rPr>
              <a:t>Η μίξη χρήσεων γης</a:t>
            </a:r>
          </a:p>
          <a:p>
            <a:r>
              <a:rPr lang="el-GR" sz="2900" b="1" dirty="0" smtClean="0">
                <a:solidFill>
                  <a:srgbClr val="C00000"/>
                </a:solidFill>
                <a:latin typeface="Cambria"/>
                <a:ea typeface="SimSun"/>
                <a:cs typeface="Times New Roman"/>
              </a:rPr>
              <a:t>Το παράδειγμα του </a:t>
            </a:r>
            <a:r>
              <a:rPr lang="en-US" sz="2900" b="1" dirty="0" smtClean="0">
                <a:solidFill>
                  <a:srgbClr val="C00000"/>
                </a:solidFill>
                <a:latin typeface="Cambria"/>
                <a:ea typeface="SimSun"/>
                <a:cs typeface="Times New Roman"/>
              </a:rPr>
              <a:t>London </a:t>
            </a:r>
            <a:r>
              <a:rPr lang="en-US" sz="2900" b="1" dirty="0" err="1" smtClean="0">
                <a:solidFill>
                  <a:srgbClr val="C00000"/>
                </a:solidFill>
                <a:latin typeface="Cambria"/>
                <a:ea typeface="SimSun"/>
                <a:cs typeface="Times New Roman"/>
              </a:rPr>
              <a:t>SouthBank</a:t>
            </a:r>
            <a:endParaRPr lang="en-GB" sz="2900" b="1" dirty="0" smtClean="0">
              <a:solidFill>
                <a:srgbClr val="C00000"/>
              </a:solidFill>
              <a:latin typeface="Cambria"/>
              <a:ea typeface="SimSu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949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Αποτέλεσμα εικόνας για southbank BFI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448459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9" y="450073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BFI </a:t>
            </a:r>
            <a:r>
              <a:rPr lang="en-US" dirty="0" smtClean="0"/>
              <a:t>- British </a:t>
            </a:r>
            <a:r>
              <a:rPr lang="en-US" dirty="0"/>
              <a:t>Film and television  Industry</a:t>
            </a:r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4264504" y="5527967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renewal project: The </a:t>
            </a:r>
            <a:r>
              <a:rPr lang="en-US" dirty="0"/>
              <a:t>building </a:t>
            </a:r>
            <a:r>
              <a:rPr lang="en-US" dirty="0" smtClean="0"/>
              <a:t>has been originally </a:t>
            </a:r>
            <a:r>
              <a:rPr lang="en-US" dirty="0"/>
              <a:t>constructed </a:t>
            </a:r>
            <a:r>
              <a:rPr lang="en-US" dirty="0" smtClean="0"/>
              <a:t>in the end </a:t>
            </a:r>
            <a:r>
              <a:rPr lang="en-US" dirty="0"/>
              <a:t>of the 19th century </a:t>
            </a:r>
            <a:r>
              <a:rPr lang="en-US" dirty="0" smtClean="0"/>
              <a:t>as </a:t>
            </a:r>
            <a:r>
              <a:rPr lang="en-US" dirty="0"/>
              <a:t>a </a:t>
            </a:r>
            <a:r>
              <a:rPr lang="en-US" dirty="0" smtClean="0"/>
              <a:t>electricity power station.</a:t>
            </a:r>
            <a:endParaRPr lang="el-GR" dirty="0"/>
          </a:p>
        </p:txBody>
      </p:sp>
      <p:pic>
        <p:nvPicPr>
          <p:cNvPr id="3074" name="Picture 2" descr="Αποτέλεσμα εικόνας για oxo tower wharf londo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341" y="1700808"/>
            <a:ext cx="445152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07504" y="32782"/>
            <a:ext cx="9004370" cy="1584920"/>
          </a:xfrm>
          <a:prstGeom prst="rect">
            <a:avLst/>
          </a:prstGeom>
          <a:noFill/>
          <a:ln w="38100" cap="flat">
            <a:solidFill>
              <a:schemeClr val="tx2"/>
            </a:solidFill>
            <a:miter lim="800000"/>
            <a:headEnd/>
            <a:tailEnd/>
          </a:ln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900" b="1" dirty="0" smtClean="0">
                <a:latin typeface="Cambria"/>
                <a:ea typeface="SimSun"/>
                <a:cs typeface="Times New Roman"/>
              </a:rPr>
              <a:t>Κρίσιμοι παράγοντες βιωσιμότητας:</a:t>
            </a:r>
          </a:p>
          <a:p>
            <a:pPr marL="514350" indent="-514350">
              <a:buAutoNum type="arabicPeriod"/>
            </a:pPr>
            <a:r>
              <a:rPr lang="el-GR" sz="2900" b="1" dirty="0" smtClean="0">
                <a:solidFill>
                  <a:srgbClr val="C00000"/>
                </a:solidFill>
                <a:latin typeface="Cambria"/>
                <a:ea typeface="SimSun"/>
                <a:cs typeface="Times New Roman"/>
              </a:rPr>
              <a:t>Η μίξη χρήσεων γης</a:t>
            </a:r>
          </a:p>
          <a:p>
            <a:r>
              <a:rPr lang="el-GR" sz="2900" b="1" dirty="0" smtClean="0">
                <a:solidFill>
                  <a:srgbClr val="C00000"/>
                </a:solidFill>
                <a:latin typeface="Cambria"/>
                <a:ea typeface="SimSun"/>
                <a:cs typeface="Times New Roman"/>
              </a:rPr>
              <a:t>Το παράδειγμα του </a:t>
            </a:r>
            <a:r>
              <a:rPr lang="en-US" sz="2900" b="1" dirty="0" smtClean="0">
                <a:solidFill>
                  <a:srgbClr val="C00000"/>
                </a:solidFill>
                <a:latin typeface="Cambria"/>
                <a:ea typeface="SimSun"/>
                <a:cs typeface="Times New Roman"/>
              </a:rPr>
              <a:t>London </a:t>
            </a:r>
            <a:r>
              <a:rPr lang="en-US" sz="2900" b="1" dirty="0" err="1" smtClean="0">
                <a:solidFill>
                  <a:srgbClr val="C00000"/>
                </a:solidFill>
                <a:latin typeface="Cambria"/>
                <a:ea typeface="SimSun"/>
                <a:cs typeface="Times New Roman"/>
              </a:rPr>
              <a:t>SouthBank</a:t>
            </a:r>
            <a:endParaRPr lang="en-GB" sz="2900" b="1" dirty="0" smtClean="0">
              <a:solidFill>
                <a:srgbClr val="C00000"/>
              </a:solidFill>
              <a:latin typeface="Cambria"/>
              <a:ea typeface="SimSu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949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99248" y="6397730"/>
            <a:ext cx="3149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London Southbank promenade.</a:t>
            </a:r>
            <a:endParaRPr lang="el-GR" dirty="0"/>
          </a:p>
        </p:txBody>
      </p:sp>
      <p:pic>
        <p:nvPicPr>
          <p:cNvPr id="4098" name="Picture 2" descr="Σχετική εικόνα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18" y="1700808"/>
            <a:ext cx="3197994" cy="213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Αποτέλεσμα εικόνας για southbank london promenad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6770"/>
            <a:ext cx="3168352" cy="213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Αποτέλεσμα εικόνας για southbank london promenad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05064"/>
            <a:ext cx="2484276" cy="165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Σχετική εικόνα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697" y="1716770"/>
            <a:ext cx="2624732" cy="409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0890" y="6488668"/>
            <a:ext cx="3149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 front of London City </a:t>
            </a:r>
            <a:r>
              <a:rPr lang="en-US" dirty="0"/>
              <a:t>H</a:t>
            </a:r>
            <a:r>
              <a:rPr lang="en-US" dirty="0" smtClean="0"/>
              <a:t>all.</a:t>
            </a:r>
            <a:endParaRPr lang="el-GR" dirty="0"/>
          </a:p>
        </p:txBody>
      </p:sp>
      <p:pic>
        <p:nvPicPr>
          <p:cNvPr id="16" name="Εικόνα 15" descr="C:\Users\Masteruser\AppData\Local\Microsoft\Windows\Temporary Internet Files\Content.Word\Εικόνα1.pn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0" y="3998700"/>
            <a:ext cx="3915046" cy="24899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07504" y="32782"/>
            <a:ext cx="9004370" cy="1584920"/>
          </a:xfrm>
          <a:prstGeom prst="rect">
            <a:avLst/>
          </a:prstGeom>
          <a:noFill/>
          <a:ln w="38100" cap="flat">
            <a:solidFill>
              <a:schemeClr val="tx2"/>
            </a:solidFill>
            <a:miter lim="800000"/>
            <a:headEnd/>
            <a:tailEnd/>
          </a:ln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900" b="1" dirty="0" smtClean="0">
                <a:latin typeface="Cambria"/>
                <a:ea typeface="SimSun"/>
                <a:cs typeface="Times New Roman"/>
              </a:rPr>
              <a:t>Κρίσιμοι παράγοντες βιωσιμότητας:</a:t>
            </a:r>
          </a:p>
          <a:p>
            <a:pPr marL="514350" indent="-514350">
              <a:buAutoNum type="arabicPeriod"/>
            </a:pPr>
            <a:r>
              <a:rPr lang="el-GR" sz="2900" b="1" dirty="0" smtClean="0">
                <a:solidFill>
                  <a:srgbClr val="C00000"/>
                </a:solidFill>
                <a:latin typeface="Cambria"/>
                <a:ea typeface="SimSun"/>
                <a:cs typeface="Times New Roman"/>
              </a:rPr>
              <a:t>Η μίξη χρήσεων γης</a:t>
            </a:r>
          </a:p>
          <a:p>
            <a:r>
              <a:rPr lang="el-GR" sz="2900" b="1" dirty="0" smtClean="0">
                <a:solidFill>
                  <a:srgbClr val="C00000"/>
                </a:solidFill>
                <a:latin typeface="Cambria"/>
                <a:ea typeface="SimSun"/>
                <a:cs typeface="Times New Roman"/>
              </a:rPr>
              <a:t>Το παράδειγμα του </a:t>
            </a:r>
            <a:r>
              <a:rPr lang="en-US" sz="2900" b="1" dirty="0" smtClean="0">
                <a:solidFill>
                  <a:srgbClr val="C00000"/>
                </a:solidFill>
                <a:latin typeface="Cambria"/>
                <a:ea typeface="SimSun"/>
                <a:cs typeface="Times New Roman"/>
              </a:rPr>
              <a:t>London </a:t>
            </a:r>
            <a:r>
              <a:rPr lang="en-US" sz="2900" b="1" dirty="0" err="1" smtClean="0">
                <a:solidFill>
                  <a:srgbClr val="C00000"/>
                </a:solidFill>
                <a:latin typeface="Cambria"/>
                <a:ea typeface="SimSun"/>
                <a:cs typeface="Times New Roman"/>
              </a:rPr>
              <a:t>SouthBank</a:t>
            </a:r>
            <a:endParaRPr lang="en-GB" sz="2900" b="1" dirty="0" smtClean="0">
              <a:solidFill>
                <a:srgbClr val="C00000"/>
              </a:solidFill>
              <a:latin typeface="Cambria"/>
              <a:ea typeface="SimSu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391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2242</TotalTime>
  <Words>2091</Words>
  <Application>Microsoft Office PowerPoint</Application>
  <PresentationFormat>Προβολή στην οθόνη (4:3)</PresentationFormat>
  <Paragraphs>178</Paragraphs>
  <Slides>26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26</vt:i4>
      </vt:variant>
    </vt:vector>
  </HeadingPairs>
  <TitlesOfParts>
    <vt:vector size="27" baseType="lpstr">
      <vt:lpstr>Θέμα του Office</vt:lpstr>
      <vt:lpstr>Παρουσίαση του PowerPoint</vt:lpstr>
      <vt:lpstr>Μεταβιομηχανική εποχή &amp; Οικονομίες του Πολιτισμού &amp; δημιουργικών δραστηριοτήτων.</vt:lpstr>
      <vt:lpstr>Μεταβιομηχανική εποχή &amp; Οικονομίες του Πολιτισμού &amp; δημιουργικών δραστηριοτήτων.</vt:lpstr>
      <vt:lpstr>Ο βαθμός βιωσιμότητας των νέων επικέντρων πολιτισμού &amp; δημιουργικών δραστηριοτήτων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Aspa</dc:creator>
  <cp:lastModifiedBy>Masteruser</cp:lastModifiedBy>
  <cp:revision>328</cp:revision>
  <dcterms:created xsi:type="dcterms:W3CDTF">2015-06-08T18:11:35Z</dcterms:created>
  <dcterms:modified xsi:type="dcterms:W3CDTF">2019-02-24T19:35:31Z</dcterms:modified>
</cp:coreProperties>
</file>