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404" r:id="rId3"/>
    <p:sldId id="395" r:id="rId4"/>
    <p:sldId id="397" r:id="rId5"/>
    <p:sldId id="428" r:id="rId6"/>
    <p:sldId id="398" r:id="rId7"/>
    <p:sldId id="416" r:id="rId8"/>
    <p:sldId id="391" r:id="rId9"/>
    <p:sldId id="399" r:id="rId10"/>
    <p:sldId id="400" r:id="rId11"/>
    <p:sldId id="402" r:id="rId12"/>
    <p:sldId id="406" r:id="rId13"/>
    <p:sldId id="407" r:id="rId14"/>
    <p:sldId id="409" r:id="rId15"/>
    <p:sldId id="408" r:id="rId16"/>
    <p:sldId id="41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44" autoAdjust="0"/>
    <p:restoredTop sz="94660"/>
  </p:normalViewPr>
  <p:slideViewPr>
    <p:cSldViewPr>
      <p:cViewPr varScale="1">
        <p:scale>
          <a:sx n="71" d="100"/>
          <a:sy n="71" d="100"/>
        </p:scale>
        <p:origin x="-140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2EE97F-2327-4FE9-8874-2C0F3581839A}" type="datetimeFigureOut">
              <a:rPr lang="en-US" smtClean="0"/>
              <a:pPr/>
              <a:t>6/13/15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6B134D-0EB3-42CB-9322-AA36973818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1765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3539-C274-414E-836E-21403C9CE2AE}" type="datetimeFigureOut">
              <a:rPr lang="en-US" smtClean="0"/>
              <a:pPr/>
              <a:t>6/13/15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1AC4-40F7-4FE0-8905-74C6698904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3539-C274-414E-836E-21403C9CE2AE}" type="datetimeFigureOut">
              <a:rPr lang="en-US" smtClean="0"/>
              <a:pPr/>
              <a:t>6/13/15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1AC4-40F7-4FE0-8905-74C6698904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3539-C274-414E-836E-21403C9CE2AE}" type="datetimeFigureOut">
              <a:rPr lang="en-US" smtClean="0"/>
              <a:pPr/>
              <a:t>6/13/15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1AC4-40F7-4FE0-8905-74C6698904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3539-C274-414E-836E-21403C9CE2AE}" type="datetimeFigureOut">
              <a:rPr lang="en-US" smtClean="0"/>
              <a:pPr/>
              <a:t>6/13/15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1AC4-40F7-4FE0-8905-74C6698904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3539-C274-414E-836E-21403C9CE2AE}" type="datetimeFigureOut">
              <a:rPr lang="en-US" smtClean="0"/>
              <a:pPr/>
              <a:t>6/13/15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1AC4-40F7-4FE0-8905-74C6698904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3539-C274-414E-836E-21403C9CE2AE}" type="datetimeFigureOut">
              <a:rPr lang="en-US" smtClean="0"/>
              <a:pPr/>
              <a:t>6/13/15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1AC4-40F7-4FE0-8905-74C6698904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3539-C274-414E-836E-21403C9CE2AE}" type="datetimeFigureOut">
              <a:rPr lang="en-US" smtClean="0"/>
              <a:pPr/>
              <a:t>6/13/15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1AC4-40F7-4FE0-8905-74C6698904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3539-C274-414E-836E-21403C9CE2AE}" type="datetimeFigureOut">
              <a:rPr lang="en-US" smtClean="0"/>
              <a:pPr/>
              <a:t>6/13/15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1AC4-40F7-4FE0-8905-74C6698904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3539-C274-414E-836E-21403C9CE2AE}" type="datetimeFigureOut">
              <a:rPr lang="en-US" smtClean="0"/>
              <a:pPr/>
              <a:t>6/13/15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1AC4-40F7-4FE0-8905-74C6698904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3539-C274-414E-836E-21403C9CE2AE}" type="datetimeFigureOut">
              <a:rPr lang="en-US" smtClean="0"/>
              <a:pPr/>
              <a:t>6/13/15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1AC4-40F7-4FE0-8905-74C6698904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3539-C274-414E-836E-21403C9CE2AE}" type="datetimeFigureOut">
              <a:rPr lang="en-US" smtClean="0"/>
              <a:pPr/>
              <a:t>6/13/15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CD41AC4-40F7-4FE0-8905-74C6698904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4223539-C274-414E-836E-21403C9CE2AE}" type="datetimeFigureOut">
              <a:rPr lang="en-US" smtClean="0"/>
              <a:pPr/>
              <a:t>6/13/15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CD41AC4-40F7-4FE0-8905-74C6698904F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4" Type="http://schemas.openxmlformats.org/officeDocument/2006/relationships/image" Target="../media/image6.png"/><Relationship Id="rId5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eg"/><Relationship Id="rId3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Trees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11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Ordered Rooted Trees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 indent="0">
              <a:buNone/>
            </a:pPr>
            <a:r>
              <a:rPr lang="en-US" sz="1400" b="1" dirty="0" smtClean="0"/>
              <a:t>Definition</a:t>
            </a:r>
            <a:r>
              <a:rPr lang="en-US" sz="1400" dirty="0" smtClean="0"/>
              <a:t>: An </a:t>
            </a:r>
            <a:r>
              <a:rPr lang="en-US" sz="1400" i="1" dirty="0" smtClean="0"/>
              <a:t>ordered rooted tree </a:t>
            </a:r>
            <a:r>
              <a:rPr lang="en-US" sz="1400" dirty="0" smtClean="0"/>
              <a:t>is a rooted tree where the children of each internal vertex are ordered.</a:t>
            </a:r>
          </a:p>
          <a:p>
            <a:pPr lvl="1"/>
            <a:r>
              <a:rPr lang="en-US" sz="1400" dirty="0" smtClean="0"/>
              <a:t>We draw ordered rooted trees so that the children of each internal vertex are shown in order from left to right.</a:t>
            </a:r>
          </a:p>
          <a:p>
            <a:pPr marL="393192" lvl="1" indent="0">
              <a:buNone/>
            </a:pPr>
            <a:endParaRPr lang="en-US" sz="1400" dirty="0" smtClean="0"/>
          </a:p>
          <a:p>
            <a:pPr marL="274320" lvl="1" indent="0">
              <a:spcBef>
                <a:spcPts val="0"/>
              </a:spcBef>
              <a:buNone/>
            </a:pPr>
            <a:r>
              <a:rPr lang="en-US" sz="1400" b="1" dirty="0" smtClean="0"/>
              <a:t>Definition</a:t>
            </a:r>
            <a:r>
              <a:rPr lang="en-US" sz="1400" dirty="0"/>
              <a:t>: A </a:t>
            </a:r>
            <a:r>
              <a:rPr lang="en-US" sz="1400" i="1" dirty="0"/>
              <a:t>binary tree </a:t>
            </a:r>
            <a:r>
              <a:rPr lang="en-US" sz="1400" dirty="0"/>
              <a:t>is an </a:t>
            </a:r>
            <a:r>
              <a:rPr lang="en-US" sz="1400" dirty="0" smtClean="0"/>
              <a:t>ordered </a:t>
            </a:r>
            <a:r>
              <a:rPr lang="en-US" sz="1400" dirty="0"/>
              <a:t>rooted where </a:t>
            </a:r>
            <a:r>
              <a:rPr lang="en-US" sz="1400" dirty="0" err="1"/>
              <a:t>where</a:t>
            </a:r>
            <a:r>
              <a:rPr lang="en-US" sz="1400" dirty="0"/>
              <a:t> each internal vertex has at most two children.   If an internal vertex of a binary tree has two children, the first is called the </a:t>
            </a:r>
            <a:r>
              <a:rPr lang="en-US" sz="1400" i="1" dirty="0"/>
              <a:t>left child </a:t>
            </a:r>
            <a:r>
              <a:rPr lang="en-US" sz="1400" dirty="0"/>
              <a:t>and the second the </a:t>
            </a:r>
            <a:r>
              <a:rPr lang="en-US" sz="1400" i="1" dirty="0"/>
              <a:t>right </a:t>
            </a:r>
            <a:r>
              <a:rPr lang="en-US" sz="1400" i="1" dirty="0" smtClean="0"/>
              <a:t>child</a:t>
            </a:r>
            <a:r>
              <a:rPr lang="en-US" sz="1400" dirty="0" smtClean="0"/>
              <a:t>.</a:t>
            </a:r>
            <a:r>
              <a:rPr lang="en-US" sz="1400" dirty="0"/>
              <a:t> </a:t>
            </a:r>
            <a:r>
              <a:rPr lang="en-US" sz="1400" dirty="0" smtClean="0"/>
              <a:t>The tree rooted at the left child of a vertex is called the </a:t>
            </a:r>
            <a:r>
              <a:rPr lang="en-US" sz="1400" i="1" dirty="0" smtClean="0"/>
              <a:t>left </a:t>
            </a:r>
            <a:r>
              <a:rPr lang="en-US" sz="1400" i="1" dirty="0" err="1" smtClean="0"/>
              <a:t>subtree</a:t>
            </a:r>
            <a:r>
              <a:rPr lang="en-US" sz="1400" i="1" dirty="0" smtClean="0"/>
              <a:t> </a:t>
            </a:r>
            <a:r>
              <a:rPr lang="en-US" sz="1400" dirty="0" smtClean="0"/>
              <a:t>of this vertex, and the tree rooted at the right child of a vertex is called the </a:t>
            </a:r>
            <a:r>
              <a:rPr lang="en-US" sz="1400" i="1" dirty="0" smtClean="0"/>
              <a:t>right </a:t>
            </a:r>
            <a:r>
              <a:rPr lang="en-US" sz="1400" i="1" dirty="0" err="1" smtClean="0"/>
              <a:t>subtree</a:t>
            </a:r>
            <a:r>
              <a:rPr lang="en-US" sz="1400" i="1" dirty="0" smtClean="0"/>
              <a:t> </a:t>
            </a:r>
            <a:r>
              <a:rPr lang="en-US" sz="1400" dirty="0" smtClean="0"/>
              <a:t>of this vertex.</a:t>
            </a:r>
          </a:p>
          <a:p>
            <a:pPr lvl="1"/>
            <a:endParaRPr lang="en-US" sz="1400" dirty="0" smtClean="0"/>
          </a:p>
          <a:p>
            <a:pPr indent="0">
              <a:buNone/>
            </a:pPr>
            <a:r>
              <a:rPr lang="en-US" sz="1400" b="1" dirty="0" smtClean="0"/>
              <a:t>Example</a:t>
            </a:r>
            <a:r>
              <a:rPr lang="en-US" sz="1400" dirty="0" smtClean="0"/>
              <a:t>:  Consider the binary tree </a:t>
            </a:r>
            <a:r>
              <a:rPr lang="en-US" sz="1400" i="1" dirty="0" smtClean="0"/>
              <a:t>T</a:t>
            </a:r>
            <a:r>
              <a:rPr lang="en-US" sz="1400" dirty="0" smtClean="0"/>
              <a:t>. </a:t>
            </a:r>
          </a:p>
          <a:p>
            <a:pPr indent="0">
              <a:buNone/>
            </a:pPr>
            <a:r>
              <a:rPr lang="en-US" sz="1400" dirty="0"/>
              <a:t> </a:t>
            </a:r>
            <a:r>
              <a:rPr lang="en-US" sz="1400" dirty="0" smtClean="0"/>
              <a:t> </a:t>
            </a:r>
            <a:r>
              <a:rPr lang="en-US" sz="1400" dirty="0" smtClean="0">
                <a:solidFill>
                  <a:schemeClr val="accent2"/>
                </a:solidFill>
              </a:rPr>
              <a:t>(</a:t>
            </a:r>
            <a:r>
              <a:rPr lang="en-US" sz="1400" i="1" dirty="0" err="1" smtClean="0">
                <a:solidFill>
                  <a:schemeClr val="accent2"/>
                </a:solidFill>
              </a:rPr>
              <a:t>i</a:t>
            </a:r>
            <a:r>
              <a:rPr lang="en-US" sz="1400" dirty="0" smtClean="0">
                <a:solidFill>
                  <a:schemeClr val="accent2"/>
                </a:solidFill>
              </a:rPr>
              <a:t>)</a:t>
            </a:r>
            <a:r>
              <a:rPr lang="en-US" sz="1400" dirty="0" smtClean="0"/>
              <a:t>  What are the left and right children of </a:t>
            </a:r>
            <a:r>
              <a:rPr lang="en-US" sz="1400" i="1" dirty="0" smtClean="0"/>
              <a:t>d</a:t>
            </a:r>
            <a:r>
              <a:rPr lang="en-US" sz="1400" dirty="0" smtClean="0"/>
              <a:t>? </a:t>
            </a:r>
          </a:p>
          <a:p>
            <a:pPr indent="0">
              <a:buNone/>
            </a:pPr>
            <a:r>
              <a:rPr lang="en-US" sz="1400" dirty="0"/>
              <a:t> </a:t>
            </a:r>
            <a:r>
              <a:rPr lang="en-US" sz="1400" dirty="0" smtClean="0">
                <a:solidFill>
                  <a:schemeClr val="accent2"/>
                </a:solidFill>
              </a:rPr>
              <a:t>(</a:t>
            </a:r>
            <a:r>
              <a:rPr lang="en-US" sz="1400" i="1" dirty="0" smtClean="0">
                <a:solidFill>
                  <a:schemeClr val="accent2"/>
                </a:solidFill>
              </a:rPr>
              <a:t>ii</a:t>
            </a:r>
            <a:r>
              <a:rPr lang="en-US" sz="1400" dirty="0" smtClean="0">
                <a:solidFill>
                  <a:schemeClr val="accent2"/>
                </a:solidFill>
              </a:rPr>
              <a:t>)  </a:t>
            </a:r>
            <a:r>
              <a:rPr lang="en-US" sz="1400" dirty="0" smtClean="0"/>
              <a:t>What are the left and right </a:t>
            </a:r>
            <a:r>
              <a:rPr lang="en-US" sz="1400" dirty="0" err="1" smtClean="0"/>
              <a:t>subtrees</a:t>
            </a:r>
            <a:r>
              <a:rPr lang="en-US" sz="1400" dirty="0" smtClean="0"/>
              <a:t> of </a:t>
            </a:r>
            <a:r>
              <a:rPr lang="en-US" sz="1400" i="1" dirty="0" smtClean="0"/>
              <a:t>c</a:t>
            </a:r>
            <a:r>
              <a:rPr lang="en-US" sz="1400" dirty="0" smtClean="0"/>
              <a:t>?</a:t>
            </a:r>
          </a:p>
          <a:p>
            <a:pPr indent="0">
              <a:lnSpc>
                <a:spcPts val="1400"/>
              </a:lnSpc>
              <a:buNone/>
            </a:pPr>
            <a:r>
              <a:rPr lang="en-US" sz="1400" b="1" dirty="0" smtClean="0"/>
              <a:t>Solution</a:t>
            </a:r>
            <a:r>
              <a:rPr lang="en-US" sz="1400" dirty="0" smtClean="0"/>
              <a:t>: </a:t>
            </a:r>
          </a:p>
          <a:p>
            <a:pPr indent="0">
              <a:lnSpc>
                <a:spcPct val="150000"/>
              </a:lnSpc>
              <a:buNone/>
            </a:pPr>
            <a:r>
              <a:rPr lang="en-US" sz="1400" dirty="0"/>
              <a:t> </a:t>
            </a:r>
            <a:r>
              <a:rPr lang="en-US" sz="1400" dirty="0" smtClean="0"/>
              <a:t>  </a:t>
            </a:r>
            <a:r>
              <a:rPr lang="en-US" sz="1400" dirty="0" smtClean="0">
                <a:solidFill>
                  <a:schemeClr val="accent2"/>
                </a:solidFill>
              </a:rPr>
              <a:t>(</a:t>
            </a:r>
            <a:r>
              <a:rPr lang="en-US" sz="1400" i="1" dirty="0" err="1" smtClean="0">
                <a:solidFill>
                  <a:schemeClr val="accent2"/>
                </a:solidFill>
              </a:rPr>
              <a:t>i</a:t>
            </a:r>
            <a:r>
              <a:rPr lang="en-US" sz="1400" dirty="0" smtClean="0">
                <a:solidFill>
                  <a:schemeClr val="accent2"/>
                </a:solidFill>
              </a:rPr>
              <a:t>) </a:t>
            </a:r>
            <a:r>
              <a:rPr lang="en-US" sz="1400" dirty="0" smtClean="0"/>
              <a:t>The left child of </a:t>
            </a:r>
            <a:r>
              <a:rPr lang="en-US" sz="1400" i="1" dirty="0" smtClean="0"/>
              <a:t>d</a:t>
            </a:r>
            <a:r>
              <a:rPr lang="en-US" sz="1400" dirty="0" smtClean="0"/>
              <a:t> is </a:t>
            </a:r>
            <a:r>
              <a:rPr lang="en-US" sz="1400" i="1" dirty="0" smtClean="0"/>
              <a:t>f</a:t>
            </a:r>
            <a:r>
              <a:rPr lang="en-US" sz="1400" dirty="0" smtClean="0"/>
              <a:t> and the right child is </a:t>
            </a:r>
            <a:r>
              <a:rPr lang="en-US" sz="1400" i="1" dirty="0" smtClean="0"/>
              <a:t>g</a:t>
            </a:r>
            <a:r>
              <a:rPr lang="en-US" sz="1400" dirty="0" smtClean="0"/>
              <a:t>. </a:t>
            </a:r>
          </a:p>
          <a:p>
            <a:pPr indent="0">
              <a:lnSpc>
                <a:spcPts val="1300"/>
              </a:lnSpc>
              <a:buNone/>
            </a:pPr>
            <a:r>
              <a:rPr lang="en-US" sz="1400" dirty="0"/>
              <a:t> </a:t>
            </a:r>
            <a:r>
              <a:rPr lang="en-US" sz="1400" dirty="0" smtClean="0"/>
              <a:t> </a:t>
            </a:r>
            <a:r>
              <a:rPr lang="en-US" sz="1400" dirty="0" smtClean="0">
                <a:solidFill>
                  <a:schemeClr val="accent2"/>
                </a:solidFill>
              </a:rPr>
              <a:t>(</a:t>
            </a:r>
            <a:r>
              <a:rPr lang="en-US" sz="1400" i="1" dirty="0" smtClean="0">
                <a:solidFill>
                  <a:schemeClr val="accent2"/>
                </a:solidFill>
              </a:rPr>
              <a:t>ii</a:t>
            </a:r>
            <a:r>
              <a:rPr lang="en-US" sz="1400" dirty="0" smtClean="0">
                <a:solidFill>
                  <a:schemeClr val="accent2"/>
                </a:solidFill>
              </a:rPr>
              <a:t>) </a:t>
            </a:r>
            <a:r>
              <a:rPr lang="en-US" sz="1400" dirty="0" smtClean="0"/>
              <a:t>The left and right </a:t>
            </a:r>
            <a:r>
              <a:rPr lang="en-US" sz="1400" dirty="0" err="1" smtClean="0"/>
              <a:t>subtrees</a:t>
            </a:r>
            <a:r>
              <a:rPr lang="en-US" sz="1400" dirty="0" smtClean="0"/>
              <a:t> of </a:t>
            </a:r>
            <a:r>
              <a:rPr lang="en-US" sz="1400" i="1" dirty="0" smtClean="0"/>
              <a:t>c</a:t>
            </a:r>
            <a:r>
              <a:rPr lang="en-US" sz="1400" dirty="0" smtClean="0"/>
              <a:t> are displayed in                                                                                     </a:t>
            </a:r>
          </a:p>
          <a:p>
            <a:pPr indent="0">
              <a:lnSpc>
                <a:spcPts val="1300"/>
              </a:lnSpc>
              <a:buNone/>
            </a:pPr>
            <a:r>
              <a:rPr lang="en-US" sz="1400" dirty="0"/>
              <a:t> </a:t>
            </a:r>
            <a:r>
              <a:rPr lang="en-US" sz="1400" dirty="0" smtClean="0"/>
              <a:t>       (b) and (c).</a:t>
            </a:r>
            <a:endParaRPr lang="en-US" sz="1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6157" y="4495800"/>
            <a:ext cx="3042666" cy="1645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54220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 of Trees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indent="0">
              <a:buNone/>
            </a:pPr>
            <a:r>
              <a:rPr lang="en-US" b="1" dirty="0" smtClean="0"/>
              <a:t>Theorem </a:t>
            </a:r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/>
              <a:t>: A tree with </a:t>
            </a:r>
            <a:r>
              <a:rPr lang="en-US" i="1" dirty="0" smtClean="0"/>
              <a:t>n</a:t>
            </a:r>
            <a:r>
              <a:rPr lang="en-US" dirty="0" smtClean="0"/>
              <a:t> vertices has </a:t>
            </a:r>
            <a:r>
              <a:rPr lang="en-US" i="1" dirty="0" smtClean="0"/>
              <a:t>n</a:t>
            </a:r>
            <a:r>
              <a:rPr lang="en-US" dirty="0" smtClean="0"/>
              <a:t> </a:t>
            </a:r>
            <a:r>
              <a:rPr lang="en-US" dirty="0" smtClean="0">
                <a:latin typeface="Cambria Math"/>
                <a:ea typeface="Cambria Math"/>
              </a:rPr>
              <a:t>−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/>
              <a:t> edges.</a:t>
            </a:r>
          </a:p>
          <a:p>
            <a:pPr indent="0">
              <a:buNone/>
            </a:pPr>
            <a:endParaRPr lang="en-US" dirty="0" smtClean="0"/>
          </a:p>
          <a:p>
            <a:pPr indent="0">
              <a:buNone/>
            </a:pPr>
            <a:r>
              <a:rPr lang="en-US" b="1" i="1" dirty="0" smtClean="0"/>
              <a:t>Proof</a:t>
            </a:r>
            <a:r>
              <a:rPr lang="en-US" dirty="0"/>
              <a:t> </a:t>
            </a:r>
            <a:r>
              <a:rPr lang="en-US" b="1" dirty="0" smtClean="0"/>
              <a:t>(</a:t>
            </a:r>
            <a:r>
              <a:rPr lang="en-US" b="1" i="1" dirty="0" smtClean="0"/>
              <a:t>by mathematical induction</a:t>
            </a:r>
            <a:r>
              <a:rPr lang="en-US" b="1" dirty="0" smtClean="0"/>
              <a:t>):</a:t>
            </a:r>
          </a:p>
          <a:p>
            <a:pPr indent="0">
              <a:buNone/>
            </a:pPr>
            <a:r>
              <a:rPr lang="en-US" i="1" dirty="0" smtClean="0"/>
              <a:t>BASIS STEP</a:t>
            </a:r>
            <a:r>
              <a:rPr lang="en-US" dirty="0" smtClean="0"/>
              <a:t>: When </a:t>
            </a:r>
            <a:r>
              <a:rPr lang="en-US" i="1" dirty="0" smtClean="0"/>
              <a:t>n</a:t>
            </a:r>
            <a:r>
              <a:rPr lang="en-US" dirty="0" smtClean="0"/>
              <a:t> =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/>
              <a:t>, a tree with one vertex has no edges. Hence, the theorem holds when </a:t>
            </a:r>
            <a:r>
              <a:rPr lang="en-US" i="1" dirty="0" smtClean="0"/>
              <a:t>n</a:t>
            </a:r>
            <a:r>
              <a:rPr lang="en-US" dirty="0" smtClean="0"/>
              <a:t> =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/>
              <a:t>. </a:t>
            </a:r>
          </a:p>
          <a:p>
            <a:pPr indent="0">
              <a:buNone/>
            </a:pPr>
            <a:r>
              <a:rPr lang="en-US" i="1" dirty="0" smtClean="0"/>
              <a:t>INDUCTIVE STEP</a:t>
            </a:r>
            <a:r>
              <a:rPr lang="en-US" dirty="0" smtClean="0"/>
              <a:t>: Assume that every tree with </a:t>
            </a:r>
            <a:r>
              <a:rPr lang="en-US" i="1" dirty="0" smtClean="0"/>
              <a:t>k</a:t>
            </a:r>
            <a:r>
              <a:rPr lang="en-US" dirty="0" smtClean="0"/>
              <a:t> vertices has  </a:t>
            </a:r>
            <a:r>
              <a:rPr lang="en-US" i="1" dirty="0" smtClean="0"/>
              <a:t>k</a:t>
            </a:r>
            <a:r>
              <a:rPr lang="en-US" dirty="0" smtClean="0"/>
              <a:t> </a:t>
            </a:r>
            <a:r>
              <a:rPr lang="en-US" dirty="0">
                <a:latin typeface="Cambria Math"/>
                <a:ea typeface="Cambria Math"/>
              </a:rPr>
              <a:t>− 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/>
              <a:t> edges</a:t>
            </a:r>
            <a:r>
              <a:rPr lang="en-US" dirty="0" smtClean="0"/>
              <a:t>. </a:t>
            </a:r>
          </a:p>
          <a:p>
            <a:pPr indent="0">
              <a:buNone/>
            </a:pPr>
            <a:r>
              <a:rPr lang="en-US" dirty="0" smtClean="0"/>
              <a:t>Suppose that a tree </a:t>
            </a:r>
            <a:r>
              <a:rPr lang="en-US" i="1" dirty="0" smtClean="0"/>
              <a:t>T</a:t>
            </a:r>
            <a:r>
              <a:rPr lang="en-US" dirty="0" smtClean="0"/>
              <a:t> has </a:t>
            </a:r>
            <a:r>
              <a:rPr lang="en-US" i="1" dirty="0" smtClean="0"/>
              <a:t>k</a:t>
            </a:r>
            <a:r>
              <a:rPr lang="en-US" dirty="0" smtClean="0"/>
              <a:t> +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/>
              <a:t> vertices and that </a:t>
            </a:r>
            <a:r>
              <a:rPr lang="en-US" i="1" dirty="0" smtClean="0"/>
              <a:t>v</a:t>
            </a:r>
            <a:r>
              <a:rPr lang="en-US" dirty="0" smtClean="0"/>
              <a:t> is a leaf of </a:t>
            </a:r>
            <a:r>
              <a:rPr lang="en-US" i="1" dirty="0" smtClean="0"/>
              <a:t>T</a:t>
            </a:r>
            <a:r>
              <a:rPr lang="en-US" dirty="0" smtClean="0"/>
              <a:t>. </a:t>
            </a:r>
            <a:r>
              <a:rPr lang="en-US" dirty="0"/>
              <a:t>L</a:t>
            </a:r>
            <a:r>
              <a:rPr lang="en-US" dirty="0" smtClean="0"/>
              <a:t>et </a:t>
            </a:r>
            <a:r>
              <a:rPr lang="en-US" i="1" dirty="0" smtClean="0"/>
              <a:t>w </a:t>
            </a:r>
            <a:r>
              <a:rPr lang="en-US" dirty="0" smtClean="0"/>
              <a:t>be the parent of </a:t>
            </a:r>
            <a:r>
              <a:rPr lang="en-US" i="1" dirty="0" smtClean="0"/>
              <a:t>v</a:t>
            </a:r>
            <a:r>
              <a:rPr lang="en-US" dirty="0" smtClean="0"/>
              <a:t>. Removing the vertex </a:t>
            </a:r>
            <a:r>
              <a:rPr lang="en-US" i="1" dirty="0" smtClean="0"/>
              <a:t>v</a:t>
            </a:r>
            <a:r>
              <a:rPr lang="en-US" dirty="0" smtClean="0"/>
              <a:t> and the edge connecting </a:t>
            </a:r>
            <a:r>
              <a:rPr lang="en-US" i="1" dirty="0" smtClean="0"/>
              <a:t>w</a:t>
            </a:r>
            <a:r>
              <a:rPr lang="en-US" dirty="0" smtClean="0"/>
              <a:t> to </a:t>
            </a:r>
            <a:r>
              <a:rPr lang="en-US" i="1" dirty="0" smtClean="0"/>
              <a:t>v</a:t>
            </a:r>
            <a:r>
              <a:rPr lang="en-US" dirty="0" smtClean="0"/>
              <a:t> produces a tree </a:t>
            </a:r>
            <a:r>
              <a:rPr lang="en-US" i="1" dirty="0" smtClean="0"/>
              <a:t>T</a:t>
            </a:r>
            <a:r>
              <a:rPr lang="en-US" dirty="0">
                <a:latin typeface="Cambria Math"/>
                <a:ea typeface="Cambria Math"/>
              </a:rPr>
              <a:t>′</a:t>
            </a:r>
            <a:r>
              <a:rPr lang="en-US" dirty="0" smtClean="0"/>
              <a:t> with </a:t>
            </a:r>
            <a:r>
              <a:rPr lang="en-US" i="1" dirty="0" smtClean="0"/>
              <a:t>k</a:t>
            </a:r>
            <a:r>
              <a:rPr lang="en-US" dirty="0" smtClean="0"/>
              <a:t> vertices. By the inductive hypothesis, </a:t>
            </a:r>
            <a:r>
              <a:rPr lang="en-US" i="1" dirty="0" smtClean="0"/>
              <a:t>T</a:t>
            </a:r>
            <a:r>
              <a:rPr lang="en-US" dirty="0" smtClean="0">
                <a:latin typeface="Cambria Math"/>
                <a:ea typeface="Cambria Math"/>
              </a:rPr>
              <a:t>′</a:t>
            </a:r>
            <a:r>
              <a:rPr lang="en-US" dirty="0" smtClean="0"/>
              <a:t> has </a:t>
            </a:r>
            <a:r>
              <a:rPr lang="en-US" i="1" dirty="0" smtClean="0"/>
              <a:t>k</a:t>
            </a:r>
            <a:r>
              <a:rPr lang="en-US" dirty="0" smtClean="0"/>
              <a:t> </a:t>
            </a:r>
            <a:r>
              <a:rPr lang="en-US" dirty="0">
                <a:latin typeface="Cambria Math"/>
                <a:ea typeface="Cambria Math"/>
              </a:rPr>
              <a:t>− 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/>
              <a:t> </a:t>
            </a:r>
            <a:r>
              <a:rPr lang="en-US" dirty="0" smtClean="0"/>
              <a:t>edges. Because </a:t>
            </a:r>
            <a:r>
              <a:rPr lang="en-US" i="1" dirty="0" smtClean="0"/>
              <a:t>T</a:t>
            </a:r>
            <a:r>
              <a:rPr lang="en-US" dirty="0" smtClean="0"/>
              <a:t> has one more edge  than </a:t>
            </a:r>
            <a:r>
              <a:rPr lang="en-US" i="1" dirty="0" smtClean="0"/>
              <a:t>T</a:t>
            </a:r>
            <a:r>
              <a:rPr lang="en-US" dirty="0" smtClean="0">
                <a:latin typeface="Cambria Math"/>
                <a:ea typeface="Cambria Math"/>
              </a:rPr>
              <a:t>′</a:t>
            </a:r>
            <a:r>
              <a:rPr lang="en-US" dirty="0" smtClean="0"/>
              <a:t>, we see</a:t>
            </a:r>
            <a:r>
              <a:rPr lang="en-US" dirty="0"/>
              <a:t> </a:t>
            </a:r>
            <a:r>
              <a:rPr lang="en-US" dirty="0" smtClean="0"/>
              <a:t>that </a:t>
            </a:r>
            <a:r>
              <a:rPr lang="en-US" i="1" dirty="0" smtClean="0"/>
              <a:t>T</a:t>
            </a:r>
            <a:r>
              <a:rPr lang="en-US" dirty="0" smtClean="0"/>
              <a:t> has </a:t>
            </a:r>
            <a:r>
              <a:rPr lang="en-US" i="1" dirty="0" smtClean="0"/>
              <a:t>k</a:t>
            </a:r>
            <a:r>
              <a:rPr lang="en-US" dirty="0" smtClean="0"/>
              <a:t> edges. This completes the inductive step.</a:t>
            </a:r>
            <a:endParaRPr lang="en-US" dirty="0"/>
          </a:p>
          <a:p>
            <a:pPr indent="0">
              <a:buNone/>
            </a:pPr>
            <a:endParaRPr lang="en-US" dirty="0"/>
          </a:p>
        </p:txBody>
      </p:sp>
      <p:sp>
        <p:nvSpPr>
          <p:cNvPr id="4" name="Isosceles Triangle 3"/>
          <p:cNvSpPr/>
          <p:nvPr/>
        </p:nvSpPr>
        <p:spPr>
          <a:xfrm rot="5400000" flipV="1">
            <a:off x="8295863" y="5943600"/>
            <a:ext cx="152400" cy="152400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5067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Counting Vertices in Full </a:t>
            </a:r>
            <a:r>
              <a:rPr lang="en-US" i="1" dirty="0" smtClean="0"/>
              <a:t>m</a:t>
            </a:r>
            <a:r>
              <a:rPr lang="en-US" dirty="0" smtClean="0"/>
              <a:t>-</a:t>
            </a:r>
            <a:r>
              <a:rPr lang="en-US" dirty="0" err="1" smtClean="0"/>
              <a:t>Ary</a:t>
            </a:r>
            <a:r>
              <a:rPr lang="en-US" dirty="0" smtClean="0"/>
              <a:t> Trees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>
              <a:buNone/>
            </a:pPr>
            <a:r>
              <a:rPr lang="en-US" b="1" dirty="0"/>
              <a:t>Theorem </a:t>
            </a:r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dirty="0" smtClean="0"/>
              <a:t>: </a:t>
            </a:r>
            <a:r>
              <a:rPr lang="en-US" dirty="0"/>
              <a:t>A </a:t>
            </a:r>
            <a:r>
              <a:rPr lang="en-US" dirty="0" smtClean="0"/>
              <a:t>full </a:t>
            </a:r>
            <a:r>
              <a:rPr lang="en-US" i="1" dirty="0" smtClean="0"/>
              <a:t>m</a:t>
            </a:r>
            <a:r>
              <a:rPr lang="en-US" dirty="0" smtClean="0"/>
              <a:t>-</a:t>
            </a:r>
            <a:r>
              <a:rPr lang="en-US" dirty="0" err="1" smtClean="0"/>
              <a:t>ary</a:t>
            </a:r>
            <a:r>
              <a:rPr lang="en-US" dirty="0" smtClean="0"/>
              <a:t> tree </a:t>
            </a:r>
            <a:r>
              <a:rPr lang="en-US" dirty="0"/>
              <a:t>with </a:t>
            </a:r>
            <a:r>
              <a:rPr lang="en-US" i="1" dirty="0" err="1" smtClean="0"/>
              <a:t>i</a:t>
            </a:r>
            <a:r>
              <a:rPr lang="en-US" dirty="0" smtClean="0"/>
              <a:t> internal vertices </a:t>
            </a:r>
            <a:r>
              <a:rPr lang="en-US" dirty="0"/>
              <a:t>has </a:t>
            </a:r>
            <a:r>
              <a:rPr lang="en-US" dirty="0" smtClean="0"/>
              <a:t> </a:t>
            </a:r>
            <a:r>
              <a:rPr lang="en-US" i="1" dirty="0" smtClean="0"/>
              <a:t>n = mi </a:t>
            </a:r>
            <a:r>
              <a:rPr lang="en-US" dirty="0" smtClean="0"/>
              <a:t> </a:t>
            </a:r>
            <a:r>
              <a:rPr lang="en-US" dirty="0" smtClean="0">
                <a:latin typeface="Cambria Math"/>
                <a:ea typeface="Cambria Math"/>
              </a:rPr>
              <a:t>+ 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/>
              <a:t> </a:t>
            </a:r>
            <a:r>
              <a:rPr lang="en-US" dirty="0" smtClean="0"/>
              <a:t>vertices.</a:t>
            </a:r>
            <a:endParaRPr lang="en-US" dirty="0"/>
          </a:p>
          <a:p>
            <a:pPr indent="0">
              <a:buNone/>
            </a:pPr>
            <a:r>
              <a:rPr lang="en-US" b="1" i="1" dirty="0"/>
              <a:t>Proof</a:t>
            </a:r>
            <a:r>
              <a:rPr lang="en-US" dirty="0"/>
              <a:t> </a:t>
            </a:r>
            <a:r>
              <a:rPr lang="en-US" dirty="0" smtClean="0"/>
              <a:t>: Every vertex, except the root, is the child of an internal vertex. Because each of the </a:t>
            </a:r>
            <a:r>
              <a:rPr lang="en-US" i="1" dirty="0" err="1" smtClean="0"/>
              <a:t>i</a:t>
            </a:r>
            <a:r>
              <a:rPr lang="en-US" dirty="0" smtClean="0"/>
              <a:t> internal vertices has </a:t>
            </a:r>
            <a:r>
              <a:rPr lang="en-US" i="1" dirty="0" smtClean="0"/>
              <a:t>m</a:t>
            </a:r>
            <a:r>
              <a:rPr lang="en-US" dirty="0" smtClean="0"/>
              <a:t> children, there are </a:t>
            </a:r>
            <a:r>
              <a:rPr lang="en-US" i="1" dirty="0" smtClean="0"/>
              <a:t>mi</a:t>
            </a:r>
            <a:r>
              <a:rPr lang="en-US" dirty="0" smtClean="0"/>
              <a:t> vertices in the tree other than the root. Hence, the tree contains </a:t>
            </a:r>
            <a:r>
              <a:rPr lang="en-US" i="1" dirty="0"/>
              <a:t>n = mi </a:t>
            </a:r>
            <a:r>
              <a:rPr lang="en-US" dirty="0"/>
              <a:t> </a:t>
            </a:r>
            <a:r>
              <a:rPr lang="en-US" dirty="0">
                <a:latin typeface="Cambria Math"/>
                <a:ea typeface="Cambria Math"/>
              </a:rPr>
              <a:t>+ 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/>
              <a:t> vertices.</a:t>
            </a:r>
          </a:p>
          <a:p>
            <a:pPr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Isosceles Triangle 3"/>
          <p:cNvSpPr/>
          <p:nvPr/>
        </p:nvSpPr>
        <p:spPr>
          <a:xfrm rot="5400000" flipV="1">
            <a:off x="8116961" y="4572000"/>
            <a:ext cx="152400" cy="152400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2037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Counting Vertices in Full </a:t>
            </a:r>
            <a:r>
              <a:rPr lang="en-US" i="1" dirty="0" smtClean="0"/>
              <a:t>m</a:t>
            </a:r>
            <a:r>
              <a:rPr lang="en-US" dirty="0" smtClean="0"/>
              <a:t>-</a:t>
            </a:r>
            <a:r>
              <a:rPr lang="en-US" dirty="0" err="1" smtClean="0"/>
              <a:t>Ary</a:t>
            </a:r>
            <a:r>
              <a:rPr lang="en-US" dirty="0" smtClean="0"/>
              <a:t> Trees (</a:t>
            </a:r>
            <a:r>
              <a:rPr lang="en-US" i="1" dirty="0" smtClean="0"/>
              <a:t>continued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 fontScale="92500" lnSpcReduction="10000"/>
          </a:bodyPr>
          <a:lstStyle/>
          <a:p>
            <a:pPr indent="0">
              <a:buNone/>
            </a:pPr>
            <a:r>
              <a:rPr lang="en-US" b="1" dirty="0" smtClean="0"/>
              <a:t>Theorem </a:t>
            </a:r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4</a:t>
            </a:r>
            <a:r>
              <a:rPr lang="en-US" dirty="0" smtClean="0"/>
              <a:t>: </a:t>
            </a:r>
            <a:r>
              <a:rPr lang="en-US" dirty="0"/>
              <a:t>A full </a:t>
            </a:r>
            <a:r>
              <a:rPr lang="en-US" i="1" dirty="0"/>
              <a:t>m</a:t>
            </a:r>
            <a:r>
              <a:rPr lang="en-US" dirty="0"/>
              <a:t>-</a:t>
            </a:r>
            <a:r>
              <a:rPr lang="en-US" dirty="0" err="1"/>
              <a:t>ary</a:t>
            </a:r>
            <a:r>
              <a:rPr lang="en-US" dirty="0"/>
              <a:t> tree with </a:t>
            </a:r>
          </a:p>
          <a:p>
            <a:pPr lvl="1" indent="0">
              <a:buNone/>
            </a:pPr>
            <a:r>
              <a:rPr lang="en-US" dirty="0" smtClean="0">
                <a:solidFill>
                  <a:schemeClr val="accent1"/>
                </a:solidFill>
              </a:rPr>
              <a:t>(</a:t>
            </a:r>
            <a:r>
              <a:rPr lang="en-US" i="1" dirty="0" err="1" smtClean="0">
                <a:solidFill>
                  <a:schemeClr val="accent1"/>
                </a:solidFill>
              </a:rPr>
              <a:t>i</a:t>
            </a:r>
            <a:r>
              <a:rPr lang="en-US" dirty="0" smtClean="0">
                <a:solidFill>
                  <a:schemeClr val="accent1"/>
                </a:solidFill>
              </a:rPr>
              <a:t>)</a:t>
            </a:r>
            <a:r>
              <a:rPr lang="en-US" i="1" dirty="0" smtClean="0"/>
              <a:t> </a:t>
            </a:r>
          </a:p>
          <a:p>
            <a:pPr lvl="1" indent="0">
              <a:buNone/>
            </a:pPr>
            <a:endParaRPr lang="en-US" i="1" dirty="0" smtClean="0">
              <a:latin typeface="Cambria Math"/>
              <a:ea typeface="Cambria Math"/>
            </a:endParaRPr>
          </a:p>
          <a:p>
            <a:pPr lvl="1" indent="0">
              <a:buNone/>
            </a:pPr>
            <a:r>
              <a:rPr lang="en-US" dirty="0" smtClean="0">
                <a:solidFill>
                  <a:schemeClr val="accent1"/>
                </a:solidFill>
                <a:ea typeface="Cambria Math"/>
              </a:rPr>
              <a:t>(</a:t>
            </a:r>
            <a:r>
              <a:rPr lang="en-US" i="1" dirty="0" smtClean="0">
                <a:solidFill>
                  <a:schemeClr val="accent1"/>
                </a:solidFill>
                <a:ea typeface="Cambria Math"/>
              </a:rPr>
              <a:t>ii</a:t>
            </a:r>
            <a:r>
              <a:rPr lang="en-US" dirty="0" smtClean="0">
                <a:solidFill>
                  <a:schemeClr val="accent1"/>
                </a:solidFill>
                <a:ea typeface="Cambria Math"/>
              </a:rPr>
              <a:t>)</a:t>
            </a:r>
          </a:p>
          <a:p>
            <a:pPr lvl="1" indent="0">
              <a:buNone/>
            </a:pPr>
            <a:endParaRPr lang="en-US" dirty="0">
              <a:solidFill>
                <a:schemeClr val="accent1"/>
              </a:solidFill>
              <a:ea typeface="Cambria Math"/>
            </a:endParaRPr>
          </a:p>
          <a:p>
            <a:pPr lvl="1" indent="0">
              <a:buNone/>
            </a:pPr>
            <a:r>
              <a:rPr lang="en-US" dirty="0" smtClean="0">
                <a:solidFill>
                  <a:schemeClr val="accent1"/>
                </a:solidFill>
                <a:ea typeface="Cambria Math"/>
              </a:rPr>
              <a:t>(</a:t>
            </a:r>
            <a:r>
              <a:rPr lang="en-US" i="1" dirty="0" smtClean="0">
                <a:solidFill>
                  <a:schemeClr val="accent1"/>
                </a:solidFill>
                <a:ea typeface="Cambria Math"/>
              </a:rPr>
              <a:t>iii</a:t>
            </a:r>
            <a:r>
              <a:rPr lang="en-US" dirty="0" smtClean="0">
                <a:solidFill>
                  <a:schemeClr val="accent1"/>
                </a:solidFill>
                <a:ea typeface="Cambria Math"/>
              </a:rPr>
              <a:t>)</a:t>
            </a:r>
          </a:p>
          <a:p>
            <a:pPr indent="0">
              <a:buNone/>
            </a:pPr>
            <a:endParaRPr lang="en-US" dirty="0"/>
          </a:p>
          <a:p>
            <a:pPr indent="0">
              <a:buNone/>
            </a:pPr>
            <a:r>
              <a:rPr lang="en-US" b="1" i="1" dirty="0"/>
              <a:t>Proof</a:t>
            </a:r>
            <a:r>
              <a:rPr lang="en-US" dirty="0"/>
              <a:t> </a:t>
            </a:r>
            <a:r>
              <a:rPr lang="en-US" b="1" dirty="0" smtClean="0"/>
              <a:t>(</a:t>
            </a:r>
            <a:r>
              <a:rPr lang="en-US" b="1" i="1" dirty="0" smtClean="0"/>
              <a:t>of part </a:t>
            </a:r>
            <a:r>
              <a:rPr lang="en-US" b="1" i="1" dirty="0" err="1" smtClean="0"/>
              <a:t>i</a:t>
            </a:r>
            <a:r>
              <a:rPr lang="en-US" b="1" dirty="0" smtClean="0"/>
              <a:t>): </a:t>
            </a:r>
            <a:r>
              <a:rPr lang="en-US" dirty="0" smtClean="0"/>
              <a:t>Solving for </a:t>
            </a:r>
            <a:r>
              <a:rPr lang="en-US" i="1" dirty="0" err="1" smtClean="0"/>
              <a:t>i</a:t>
            </a:r>
            <a:r>
              <a:rPr lang="en-US" dirty="0" smtClean="0"/>
              <a:t> in </a:t>
            </a:r>
            <a:r>
              <a:rPr lang="en-US" i="1" dirty="0" smtClean="0"/>
              <a:t>n</a:t>
            </a:r>
            <a:r>
              <a:rPr lang="en-US" dirty="0" smtClean="0"/>
              <a:t> = </a:t>
            </a:r>
            <a:r>
              <a:rPr lang="en-US" i="1" dirty="0" smtClean="0"/>
              <a:t>mi </a:t>
            </a:r>
            <a:r>
              <a:rPr lang="en-US" dirty="0" smtClean="0"/>
              <a:t>+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/>
              <a:t> (from Theorem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dirty="0" smtClean="0"/>
              <a:t>) gives</a:t>
            </a:r>
            <a:r>
              <a:rPr lang="en-US" i="1" dirty="0" smtClean="0"/>
              <a:t> </a:t>
            </a:r>
            <a:r>
              <a:rPr lang="en-US" i="1" dirty="0" err="1" smtClean="0"/>
              <a:t>i</a:t>
            </a:r>
            <a:r>
              <a:rPr lang="en-US" i="1" dirty="0" smtClean="0"/>
              <a:t> </a:t>
            </a:r>
            <a:r>
              <a:rPr lang="en-US" dirty="0" smtClean="0"/>
              <a:t>= (</a:t>
            </a:r>
            <a:r>
              <a:rPr lang="en-US" i="1" dirty="0" smtClean="0">
                <a:latin typeface="Cambria Math"/>
                <a:ea typeface="Cambria Math"/>
              </a:rPr>
              <a:t>n</a:t>
            </a:r>
            <a:r>
              <a:rPr lang="en-US" dirty="0" smtClean="0">
                <a:latin typeface="Cambria Math"/>
                <a:ea typeface="Cambria Math"/>
              </a:rPr>
              <a:t>  </a:t>
            </a:r>
            <a:r>
              <a:rPr lang="en-US" dirty="0">
                <a:latin typeface="Cambria Math"/>
                <a:ea typeface="Cambria Math"/>
              </a:rPr>
              <a:t>− 1</a:t>
            </a:r>
            <a:r>
              <a:rPr lang="en-US" dirty="0" smtClean="0">
                <a:latin typeface="Cambria Math"/>
                <a:ea typeface="Cambria Math"/>
              </a:rPr>
              <a:t>)/</a:t>
            </a:r>
            <a:r>
              <a:rPr lang="en-US" i="1" dirty="0" smtClean="0">
                <a:latin typeface="Cambria Math"/>
                <a:ea typeface="Cambria Math"/>
              </a:rPr>
              <a:t>m</a:t>
            </a:r>
            <a:r>
              <a:rPr lang="en-US" dirty="0" smtClean="0">
                <a:latin typeface="Cambria Math"/>
                <a:ea typeface="Cambria Math"/>
              </a:rPr>
              <a:t>.  Since each vertex is either a leaf or an internal vertex,  </a:t>
            </a:r>
            <a:r>
              <a:rPr lang="en-US" i="1" dirty="0" smtClean="0">
                <a:ea typeface="Cambria Math"/>
              </a:rPr>
              <a:t>n</a:t>
            </a:r>
            <a:r>
              <a:rPr lang="en-US" dirty="0" smtClean="0">
                <a:latin typeface="Cambria Math"/>
                <a:ea typeface="Cambria Math"/>
              </a:rPr>
              <a:t> = </a:t>
            </a:r>
            <a:r>
              <a:rPr lang="en-US" i="1" dirty="0" smtClean="0">
                <a:ea typeface="Cambria Math"/>
              </a:rPr>
              <a:t>l</a:t>
            </a:r>
            <a:r>
              <a:rPr lang="en-US" i="1" dirty="0" smtClean="0">
                <a:latin typeface="Cambria Math"/>
                <a:ea typeface="Cambria Math"/>
              </a:rPr>
              <a:t> </a:t>
            </a:r>
            <a:r>
              <a:rPr lang="en-US" dirty="0" smtClean="0">
                <a:latin typeface="Cambria Math"/>
                <a:ea typeface="Cambria Math"/>
              </a:rPr>
              <a:t>+ </a:t>
            </a:r>
            <a:r>
              <a:rPr lang="en-US" i="1" dirty="0" err="1" smtClean="0">
                <a:ea typeface="Cambria Math"/>
              </a:rPr>
              <a:t>i</a:t>
            </a:r>
            <a:r>
              <a:rPr lang="en-US" dirty="0" smtClean="0">
                <a:latin typeface="Cambria Math"/>
                <a:ea typeface="Cambria Math"/>
              </a:rPr>
              <a:t>. By solving for </a:t>
            </a:r>
            <a:r>
              <a:rPr lang="en-US" i="1" dirty="0" smtClean="0">
                <a:ea typeface="Cambria Math"/>
              </a:rPr>
              <a:t>l</a:t>
            </a:r>
            <a:r>
              <a:rPr lang="en-US" dirty="0" smtClean="0">
                <a:latin typeface="Cambria Math"/>
                <a:ea typeface="Cambria Math"/>
              </a:rPr>
              <a:t> and using the formula for </a:t>
            </a:r>
            <a:r>
              <a:rPr lang="en-US" i="1" dirty="0">
                <a:ea typeface="Cambria Math"/>
              </a:rPr>
              <a:t>i</a:t>
            </a:r>
            <a:r>
              <a:rPr lang="en-US" dirty="0" smtClean="0">
                <a:latin typeface="Cambria Math"/>
                <a:ea typeface="Cambria Math"/>
              </a:rPr>
              <a:t>, we see </a:t>
            </a:r>
            <a:r>
              <a:rPr lang="en-US" dirty="0" smtClean="0">
                <a:ea typeface="Cambria Math"/>
              </a:rPr>
              <a:t>that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752600" y="2286000"/>
            <a:ext cx="495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i="1" dirty="0"/>
              <a:t>n</a:t>
            </a:r>
            <a:r>
              <a:rPr lang="en-US" dirty="0"/>
              <a:t> vertices has </a:t>
            </a:r>
            <a:r>
              <a:rPr lang="en-US" i="1" dirty="0" err="1"/>
              <a:t>i</a:t>
            </a:r>
            <a:r>
              <a:rPr lang="en-US" dirty="0"/>
              <a:t> = (</a:t>
            </a:r>
            <a:r>
              <a:rPr lang="en-US" i="1" dirty="0"/>
              <a:t>n</a:t>
            </a:r>
            <a:r>
              <a:rPr lang="en-US" dirty="0"/>
              <a:t> </a:t>
            </a:r>
            <a:r>
              <a:rPr lang="en-US" dirty="0">
                <a:latin typeface="Cambria Math"/>
                <a:ea typeface="Cambria Math"/>
              </a:rPr>
              <a:t>− 1)/</a:t>
            </a:r>
            <a:r>
              <a:rPr lang="en-US" i="1" dirty="0">
                <a:latin typeface="Cambria Math"/>
                <a:ea typeface="Cambria Math"/>
              </a:rPr>
              <a:t>m</a:t>
            </a:r>
            <a:r>
              <a:rPr lang="en-US" dirty="0">
                <a:latin typeface="Cambria Math"/>
                <a:ea typeface="Cambria Math"/>
              </a:rPr>
              <a:t> internal vertices and                             </a:t>
            </a:r>
            <a:r>
              <a:rPr lang="en-US" i="1" dirty="0">
                <a:ea typeface="Cambria Math"/>
              </a:rPr>
              <a:t>l</a:t>
            </a:r>
            <a:r>
              <a:rPr lang="en-US" dirty="0">
                <a:latin typeface="Cambria Math"/>
                <a:ea typeface="Cambria Math"/>
              </a:rPr>
              <a:t> = [(</a:t>
            </a:r>
            <a:r>
              <a:rPr lang="en-US" i="1" dirty="0">
                <a:latin typeface="Cambria Math"/>
                <a:ea typeface="Cambria Math"/>
              </a:rPr>
              <a:t>m</a:t>
            </a:r>
            <a:r>
              <a:rPr lang="en-US" dirty="0">
                <a:latin typeface="Cambria Math"/>
                <a:ea typeface="Cambria Math"/>
              </a:rPr>
              <a:t>  − 1)</a:t>
            </a:r>
            <a:r>
              <a:rPr lang="en-US" i="1" dirty="0">
                <a:latin typeface="Cambria Math"/>
                <a:ea typeface="Cambria Math"/>
              </a:rPr>
              <a:t>n</a:t>
            </a:r>
            <a:r>
              <a:rPr lang="en-US" dirty="0">
                <a:latin typeface="Cambria Math"/>
                <a:ea typeface="Cambria Math"/>
              </a:rPr>
              <a:t> + 1]/</a:t>
            </a:r>
            <a:r>
              <a:rPr lang="en-US" i="1" dirty="0">
                <a:latin typeface="Cambria Math"/>
                <a:ea typeface="Cambria Math"/>
              </a:rPr>
              <a:t>m</a:t>
            </a:r>
            <a:r>
              <a:rPr lang="en-US" dirty="0">
                <a:latin typeface="Cambria Math"/>
                <a:ea typeface="Cambria Math"/>
              </a:rPr>
              <a:t> leaves</a:t>
            </a:r>
            <a:r>
              <a:rPr lang="en-US" dirty="0" smtClean="0">
                <a:latin typeface="Cambria Math"/>
                <a:ea typeface="Cambria Math"/>
              </a:rPr>
              <a:t>,</a:t>
            </a:r>
            <a:endParaRPr lang="en-US" dirty="0">
              <a:latin typeface="Cambria Math"/>
              <a:ea typeface="Cambria Math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28800" y="3048000"/>
            <a:ext cx="518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i="1" dirty="0" err="1">
                <a:ea typeface="Cambria Math"/>
              </a:rPr>
              <a:t>i</a:t>
            </a:r>
            <a:r>
              <a:rPr lang="en-US" dirty="0">
                <a:latin typeface="Cambria Math"/>
                <a:ea typeface="Cambria Math"/>
              </a:rPr>
              <a:t> </a:t>
            </a:r>
            <a:r>
              <a:rPr lang="en-US" dirty="0" smtClean="0">
                <a:latin typeface="Cambria Math"/>
                <a:ea typeface="Cambria Math"/>
              </a:rPr>
              <a:t> internal </a:t>
            </a:r>
            <a:r>
              <a:rPr lang="en-US" dirty="0">
                <a:latin typeface="Cambria Math"/>
                <a:ea typeface="Cambria Math"/>
              </a:rPr>
              <a:t>vertices has  </a:t>
            </a:r>
            <a:r>
              <a:rPr lang="en-US" i="1" dirty="0">
                <a:ea typeface="Cambria Math"/>
              </a:rPr>
              <a:t>n</a:t>
            </a:r>
            <a:r>
              <a:rPr lang="en-US" dirty="0">
                <a:latin typeface="Cambria Math"/>
                <a:ea typeface="Cambria Math"/>
              </a:rPr>
              <a:t> = </a:t>
            </a:r>
            <a:r>
              <a:rPr lang="en-US" i="1" dirty="0">
                <a:ea typeface="Cambria Math"/>
              </a:rPr>
              <a:t>mi</a:t>
            </a:r>
            <a:r>
              <a:rPr lang="en-US" dirty="0">
                <a:latin typeface="Cambria Math"/>
                <a:ea typeface="Cambria Math"/>
              </a:rPr>
              <a:t> + 1 vertices and                                </a:t>
            </a:r>
            <a:r>
              <a:rPr lang="en-US" i="1" dirty="0">
                <a:ea typeface="Cambria Math"/>
              </a:rPr>
              <a:t>l</a:t>
            </a:r>
            <a:r>
              <a:rPr lang="en-US" dirty="0">
                <a:ea typeface="Cambria Math"/>
              </a:rPr>
              <a:t> </a:t>
            </a:r>
            <a:r>
              <a:rPr lang="en-US" dirty="0">
                <a:latin typeface="Cambria Math"/>
                <a:ea typeface="Cambria Math"/>
              </a:rPr>
              <a:t>= (</a:t>
            </a:r>
            <a:r>
              <a:rPr lang="en-US" i="1" dirty="0">
                <a:latin typeface="Cambria Math"/>
                <a:ea typeface="Cambria Math"/>
              </a:rPr>
              <a:t>m</a:t>
            </a:r>
            <a:r>
              <a:rPr lang="en-US" dirty="0">
                <a:latin typeface="Cambria Math"/>
                <a:ea typeface="Cambria Math"/>
              </a:rPr>
              <a:t>  − 1)</a:t>
            </a:r>
            <a:r>
              <a:rPr lang="en-US" i="1" dirty="0" err="1">
                <a:latin typeface="Cambria Math"/>
                <a:ea typeface="Cambria Math"/>
              </a:rPr>
              <a:t>i</a:t>
            </a:r>
            <a:r>
              <a:rPr lang="en-US" dirty="0">
                <a:latin typeface="Cambria Math"/>
                <a:ea typeface="Cambria Math"/>
              </a:rPr>
              <a:t> + 1 leaves,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3810000"/>
            <a:ext cx="480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i="1" dirty="0">
                <a:ea typeface="Cambria Math"/>
              </a:rPr>
              <a:t>l</a:t>
            </a:r>
            <a:r>
              <a:rPr lang="en-US" dirty="0">
                <a:latin typeface="Cambria Math"/>
                <a:ea typeface="Cambria Math"/>
              </a:rPr>
              <a:t> leaves has  </a:t>
            </a:r>
            <a:r>
              <a:rPr lang="en-US" i="1" dirty="0">
                <a:latin typeface="Cambria Math"/>
                <a:ea typeface="Cambria Math"/>
              </a:rPr>
              <a:t>n</a:t>
            </a:r>
            <a:r>
              <a:rPr lang="en-US" dirty="0">
                <a:latin typeface="Cambria Math"/>
                <a:ea typeface="Cambria Math"/>
              </a:rPr>
              <a:t> = (</a:t>
            </a:r>
            <a:r>
              <a:rPr lang="en-US" i="1" dirty="0">
                <a:latin typeface="Cambria Math"/>
                <a:ea typeface="Cambria Math"/>
              </a:rPr>
              <a:t>ml</a:t>
            </a:r>
            <a:r>
              <a:rPr lang="en-US" dirty="0">
                <a:latin typeface="Cambria Math"/>
                <a:ea typeface="Cambria Math"/>
              </a:rPr>
              <a:t>  − 1)/</a:t>
            </a:r>
            <a:r>
              <a:rPr lang="en-US" dirty="0">
                <a:ea typeface="Cambria Math"/>
              </a:rPr>
              <a:t>(</a:t>
            </a:r>
            <a:r>
              <a:rPr lang="en-US" dirty="0">
                <a:latin typeface="Cambria Math"/>
                <a:ea typeface="Cambria Math"/>
              </a:rPr>
              <a:t>m − 1) vertices and                          </a:t>
            </a:r>
            <a:r>
              <a:rPr lang="en-US" i="1" dirty="0" err="1">
                <a:ea typeface="Cambria Math"/>
              </a:rPr>
              <a:t>i</a:t>
            </a:r>
            <a:r>
              <a:rPr lang="en-US" dirty="0">
                <a:latin typeface="Cambria Math"/>
                <a:ea typeface="Cambria Math"/>
              </a:rPr>
              <a:t> = (</a:t>
            </a:r>
            <a:r>
              <a:rPr lang="en-US" i="1" dirty="0">
                <a:ea typeface="Cambria Math"/>
              </a:rPr>
              <a:t>l</a:t>
            </a:r>
            <a:r>
              <a:rPr lang="en-US" dirty="0">
                <a:ea typeface="Cambria Math"/>
              </a:rPr>
              <a:t> </a:t>
            </a:r>
            <a:r>
              <a:rPr lang="en-US" dirty="0">
                <a:latin typeface="Cambria Math"/>
                <a:ea typeface="Cambria Math"/>
              </a:rPr>
              <a:t> − 1)/ (</a:t>
            </a:r>
            <a:r>
              <a:rPr lang="en-US" i="1" dirty="0">
                <a:latin typeface="Cambria Math"/>
                <a:ea typeface="Cambria Math"/>
              </a:rPr>
              <a:t>m</a:t>
            </a:r>
            <a:r>
              <a:rPr lang="en-US" dirty="0">
                <a:latin typeface="Cambria Math"/>
                <a:ea typeface="Cambria Math"/>
              </a:rPr>
              <a:t>  − 1)   internal vertices.</a:t>
            </a:r>
          </a:p>
        </p:txBody>
      </p:sp>
      <p:sp>
        <p:nvSpPr>
          <p:cNvPr id="7" name="Isosceles Triangle 6"/>
          <p:cNvSpPr/>
          <p:nvPr/>
        </p:nvSpPr>
        <p:spPr>
          <a:xfrm rot="5400000" flipV="1">
            <a:off x="8239543" y="6250632"/>
            <a:ext cx="152400" cy="152400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086600" y="3056205"/>
            <a:ext cx="15902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p</a:t>
            </a:r>
            <a:r>
              <a:rPr lang="en-US" i="1" dirty="0" smtClean="0"/>
              <a:t>roofs of parts (ii) and (iii) are left as exercises</a:t>
            </a:r>
            <a:endParaRPr lang="en-US" i="1" dirty="0"/>
          </a:p>
        </p:txBody>
      </p:sp>
      <p:sp>
        <p:nvSpPr>
          <p:cNvPr id="9" name="TextBox 8"/>
          <p:cNvSpPr txBox="1"/>
          <p:nvPr/>
        </p:nvSpPr>
        <p:spPr>
          <a:xfrm>
            <a:off x="1143000" y="6096000"/>
            <a:ext cx="662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>
              <a:buNone/>
            </a:pPr>
            <a:r>
              <a:rPr lang="en-US" dirty="0" smtClean="0">
                <a:ea typeface="Cambria Math"/>
              </a:rPr>
              <a:t> </a:t>
            </a:r>
            <a:r>
              <a:rPr lang="en-US" sz="2400" i="1" dirty="0">
                <a:ea typeface="Cambria Math"/>
              </a:rPr>
              <a:t>l </a:t>
            </a:r>
            <a:r>
              <a:rPr lang="en-US" sz="2400" dirty="0">
                <a:ea typeface="Cambria Math"/>
              </a:rPr>
              <a:t>= </a:t>
            </a:r>
            <a:r>
              <a:rPr lang="en-US" sz="2400" i="1" dirty="0">
                <a:ea typeface="Cambria Math"/>
              </a:rPr>
              <a:t>n</a:t>
            </a:r>
            <a:r>
              <a:rPr lang="en-US" sz="2400" dirty="0">
                <a:ea typeface="Cambria Math"/>
              </a:rPr>
              <a:t> </a:t>
            </a:r>
            <a:r>
              <a:rPr lang="en-US" sz="2400" dirty="0">
                <a:latin typeface="Cambria Math"/>
                <a:ea typeface="Cambria Math"/>
              </a:rPr>
              <a:t>− </a:t>
            </a:r>
            <a:r>
              <a:rPr lang="en-US" sz="2400" i="1" dirty="0" err="1">
                <a:ea typeface="Cambria Math"/>
              </a:rPr>
              <a:t>i</a:t>
            </a:r>
            <a:r>
              <a:rPr lang="en-US" sz="2400" dirty="0">
                <a:ea typeface="Cambria Math"/>
              </a:rPr>
              <a:t> = </a:t>
            </a:r>
            <a:r>
              <a:rPr lang="en-US" sz="2400" i="1" dirty="0">
                <a:ea typeface="Cambria Math"/>
              </a:rPr>
              <a:t>n</a:t>
            </a:r>
            <a:r>
              <a:rPr lang="en-US" sz="2400" dirty="0">
                <a:ea typeface="Cambria Math"/>
              </a:rPr>
              <a:t> </a:t>
            </a:r>
            <a:r>
              <a:rPr lang="en-US" sz="2400" dirty="0">
                <a:latin typeface="Cambria Math"/>
                <a:ea typeface="Cambria Math"/>
              </a:rPr>
              <a:t>−</a:t>
            </a:r>
            <a:r>
              <a:rPr lang="en-US" sz="2400" dirty="0">
                <a:ea typeface="Cambria Math"/>
              </a:rPr>
              <a:t> (</a:t>
            </a:r>
            <a:r>
              <a:rPr lang="en-US" sz="2400" i="1" dirty="0">
                <a:ea typeface="Cambria Math"/>
              </a:rPr>
              <a:t>n</a:t>
            </a:r>
            <a:r>
              <a:rPr lang="en-US" sz="2400" dirty="0">
                <a:latin typeface="Cambria Math"/>
                <a:ea typeface="Cambria Math"/>
              </a:rPr>
              <a:t> −</a:t>
            </a:r>
            <a:r>
              <a:rPr lang="en-US" sz="2400" dirty="0">
                <a:ea typeface="Cambria Math"/>
              </a:rPr>
              <a:t>  </a:t>
            </a:r>
            <a:r>
              <a:rPr lang="en-US" sz="2400" dirty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sz="2400" dirty="0">
                <a:ea typeface="Cambria Math"/>
              </a:rPr>
              <a:t>)/</a:t>
            </a:r>
            <a:r>
              <a:rPr lang="en-US" sz="2400" i="1" dirty="0">
                <a:ea typeface="Cambria Math"/>
              </a:rPr>
              <a:t>m</a:t>
            </a:r>
            <a:r>
              <a:rPr lang="en-US" sz="2400" dirty="0">
                <a:ea typeface="Cambria Math"/>
              </a:rPr>
              <a:t> =</a:t>
            </a:r>
            <a:r>
              <a:rPr lang="en-US" sz="2400" dirty="0">
                <a:latin typeface="Cambria Math"/>
                <a:ea typeface="Cambria Math"/>
              </a:rPr>
              <a:t> [(</a:t>
            </a:r>
            <a:r>
              <a:rPr lang="en-US" sz="2400" i="1" dirty="0">
                <a:latin typeface="Cambria Math"/>
                <a:ea typeface="Cambria Math"/>
              </a:rPr>
              <a:t>m</a:t>
            </a:r>
            <a:r>
              <a:rPr lang="en-US" sz="2400" dirty="0">
                <a:latin typeface="Cambria Math"/>
                <a:ea typeface="Cambria Math"/>
              </a:rPr>
              <a:t>  − 1)</a:t>
            </a:r>
            <a:r>
              <a:rPr lang="en-US" sz="2400" i="1" dirty="0">
                <a:latin typeface="Cambria Math"/>
                <a:ea typeface="Cambria Math"/>
              </a:rPr>
              <a:t>n</a:t>
            </a:r>
            <a:r>
              <a:rPr lang="en-US" sz="2400" dirty="0">
                <a:latin typeface="Cambria Math"/>
                <a:ea typeface="Cambria Math"/>
              </a:rPr>
              <a:t> + 1]/</a:t>
            </a:r>
            <a:r>
              <a:rPr lang="en-US" sz="2400" i="1" dirty="0">
                <a:latin typeface="Cambria Math"/>
                <a:ea typeface="Cambria Math"/>
              </a:rPr>
              <a:t>m</a:t>
            </a:r>
            <a:r>
              <a:rPr lang="en-US" sz="2400" dirty="0">
                <a:latin typeface="Cambria Math"/>
                <a:ea typeface="Cambria Math"/>
              </a:rPr>
              <a:t> 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112439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Level of vertices and height of trees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When working with trees, we often want to have rooted trees where the </a:t>
            </a:r>
            <a:r>
              <a:rPr lang="en-US" dirty="0" err="1" smtClean="0"/>
              <a:t>subtrees</a:t>
            </a:r>
            <a:r>
              <a:rPr lang="en-US" dirty="0" smtClean="0"/>
              <a:t> at each vertex contain paths of approximately the same length.</a:t>
            </a:r>
          </a:p>
          <a:p>
            <a:r>
              <a:rPr lang="en-US" dirty="0" smtClean="0"/>
              <a:t>To make this idea precise we need some definitions:</a:t>
            </a:r>
          </a:p>
          <a:p>
            <a:pPr lvl="1"/>
            <a:r>
              <a:rPr lang="en-US" dirty="0" smtClean="0"/>
              <a:t>The </a:t>
            </a:r>
            <a:r>
              <a:rPr lang="en-US" i="1" dirty="0" smtClean="0"/>
              <a:t>level</a:t>
            </a:r>
            <a:r>
              <a:rPr lang="en-US" dirty="0" smtClean="0"/>
              <a:t> of a vertex </a:t>
            </a:r>
            <a:r>
              <a:rPr lang="en-US" i="1" dirty="0" smtClean="0"/>
              <a:t>v</a:t>
            </a:r>
            <a:r>
              <a:rPr lang="en-US" dirty="0" smtClean="0"/>
              <a:t> in a rooted tree is the length of the unique path from the root to this vertex.  </a:t>
            </a:r>
          </a:p>
          <a:p>
            <a:pPr lvl="1"/>
            <a:r>
              <a:rPr lang="en-US" dirty="0" smtClean="0"/>
              <a:t>The </a:t>
            </a:r>
            <a:r>
              <a:rPr lang="en-US" i="1" dirty="0" smtClean="0"/>
              <a:t>height</a:t>
            </a:r>
            <a:r>
              <a:rPr lang="en-US" dirty="0" smtClean="0"/>
              <a:t> of a rooted tree is the maximum of the levels of the vertices. </a:t>
            </a:r>
          </a:p>
          <a:p>
            <a:pPr indent="0">
              <a:buNone/>
            </a:pPr>
            <a:r>
              <a:rPr lang="en-US" b="1" dirty="0" smtClean="0"/>
              <a:t>Example</a:t>
            </a:r>
            <a:r>
              <a:rPr lang="en-US" dirty="0" smtClean="0"/>
              <a:t>: </a:t>
            </a:r>
          </a:p>
          <a:p>
            <a:pPr indent="0">
              <a:lnSpc>
                <a:spcPts val="1200"/>
              </a:lnSpc>
              <a:buNone/>
            </a:pP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accent1"/>
                </a:solidFill>
              </a:rPr>
              <a:t>(</a:t>
            </a:r>
            <a:r>
              <a:rPr lang="en-US" i="1" dirty="0" err="1" smtClean="0">
                <a:solidFill>
                  <a:schemeClr val="accent1"/>
                </a:solidFill>
              </a:rPr>
              <a:t>i</a:t>
            </a:r>
            <a:r>
              <a:rPr lang="en-US" dirty="0" smtClean="0">
                <a:solidFill>
                  <a:schemeClr val="accent1"/>
                </a:solidFill>
              </a:rPr>
              <a:t>)  </a:t>
            </a:r>
            <a:r>
              <a:rPr lang="en-US" dirty="0" smtClean="0"/>
              <a:t>Find the level of each vertex in </a:t>
            </a:r>
          </a:p>
          <a:p>
            <a:pPr indent="0">
              <a:lnSpc>
                <a:spcPts val="1200"/>
              </a:lnSpc>
              <a:buNone/>
            </a:pPr>
            <a:r>
              <a:rPr lang="en-US" dirty="0" smtClean="0"/>
              <a:t>        the tree to the right.                        </a:t>
            </a:r>
          </a:p>
          <a:p>
            <a:pPr indent="0">
              <a:buNone/>
            </a:pPr>
            <a:r>
              <a:rPr lang="en-US" dirty="0" smtClean="0"/>
              <a:t> </a:t>
            </a:r>
            <a:r>
              <a:rPr lang="en-US" dirty="0" smtClean="0">
                <a:solidFill>
                  <a:schemeClr val="accent1"/>
                </a:solidFill>
              </a:rPr>
              <a:t>(</a:t>
            </a:r>
            <a:r>
              <a:rPr lang="en-US" i="1" dirty="0" smtClean="0">
                <a:solidFill>
                  <a:schemeClr val="accent1"/>
                </a:solidFill>
              </a:rPr>
              <a:t>ii</a:t>
            </a:r>
            <a:r>
              <a:rPr lang="en-US" dirty="0" smtClean="0">
                <a:solidFill>
                  <a:schemeClr val="accent1"/>
                </a:solidFill>
              </a:rPr>
              <a:t>)  </a:t>
            </a:r>
            <a:r>
              <a:rPr lang="en-US" dirty="0" smtClean="0"/>
              <a:t>What is the height of the tree?</a:t>
            </a:r>
          </a:p>
          <a:p>
            <a:pPr indent="0">
              <a:buNone/>
            </a:pPr>
            <a:endParaRPr lang="en-US" dirty="0"/>
          </a:p>
          <a:p>
            <a:pPr indent="0">
              <a:buNone/>
            </a:pPr>
            <a:endParaRPr lang="en-US" dirty="0" smtClean="0"/>
          </a:p>
          <a:p>
            <a:pPr indent="0">
              <a:buNone/>
            </a:pPr>
            <a:endParaRPr lang="en-US" dirty="0" smtClean="0"/>
          </a:p>
          <a:p>
            <a:pPr indent="0">
              <a:lnSpc>
                <a:spcPts val="1700"/>
              </a:lnSpc>
              <a:buNone/>
            </a:pPr>
            <a:r>
              <a:rPr lang="en-US" b="1" dirty="0" smtClean="0"/>
              <a:t>Solution</a:t>
            </a:r>
            <a:r>
              <a:rPr lang="en-US" dirty="0" smtClean="0"/>
              <a:t>: </a:t>
            </a:r>
            <a:endParaRPr lang="en-US" dirty="0"/>
          </a:p>
          <a:p>
            <a:pPr indent="0">
              <a:lnSpc>
                <a:spcPts val="1200"/>
              </a:lnSpc>
              <a:buNone/>
            </a:pPr>
            <a:r>
              <a:rPr lang="en-US" dirty="0" smtClean="0"/>
              <a:t>   </a:t>
            </a:r>
            <a:r>
              <a:rPr lang="en-US" dirty="0" smtClean="0">
                <a:solidFill>
                  <a:schemeClr val="accent1"/>
                </a:solidFill>
              </a:rPr>
              <a:t>(</a:t>
            </a:r>
            <a:r>
              <a:rPr lang="en-US" i="1" dirty="0" err="1" smtClean="0">
                <a:solidFill>
                  <a:schemeClr val="accent1"/>
                </a:solidFill>
              </a:rPr>
              <a:t>i</a:t>
            </a:r>
            <a:r>
              <a:rPr lang="en-US" dirty="0" smtClean="0">
                <a:solidFill>
                  <a:schemeClr val="accent1"/>
                </a:solidFill>
              </a:rPr>
              <a:t>)</a:t>
            </a:r>
            <a:r>
              <a:rPr lang="en-US" dirty="0" smtClean="0"/>
              <a:t>  The root </a:t>
            </a:r>
            <a:r>
              <a:rPr lang="en-US" i="1" dirty="0" smtClean="0"/>
              <a:t>a</a:t>
            </a:r>
            <a:r>
              <a:rPr lang="en-US" dirty="0" smtClean="0"/>
              <a:t> is at level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0</a:t>
            </a:r>
            <a:r>
              <a:rPr lang="en-US" dirty="0" smtClean="0"/>
              <a:t>.  Vertices </a:t>
            </a:r>
            <a:r>
              <a:rPr lang="en-US" i="1" dirty="0" smtClean="0"/>
              <a:t>b</a:t>
            </a:r>
            <a:r>
              <a:rPr lang="en-US" dirty="0" smtClean="0"/>
              <a:t>, </a:t>
            </a:r>
            <a:r>
              <a:rPr lang="en-US" i="1" dirty="0" smtClean="0"/>
              <a:t>j</a:t>
            </a:r>
            <a:r>
              <a:rPr lang="en-US" dirty="0" smtClean="0"/>
              <a:t>, and </a:t>
            </a:r>
            <a:r>
              <a:rPr lang="en-US" i="1" dirty="0" smtClean="0"/>
              <a:t>k</a:t>
            </a:r>
            <a:r>
              <a:rPr lang="en-US" dirty="0" smtClean="0"/>
              <a:t> are at level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/>
              <a:t>.  </a:t>
            </a:r>
          </a:p>
          <a:p>
            <a:pPr indent="0">
              <a:lnSpc>
                <a:spcPts val="1200"/>
              </a:lnSpc>
              <a:buNone/>
            </a:pPr>
            <a:r>
              <a:rPr lang="en-US" dirty="0"/>
              <a:t> </a:t>
            </a:r>
            <a:r>
              <a:rPr lang="en-US" dirty="0" smtClean="0"/>
              <a:t>        Vertices </a:t>
            </a:r>
            <a:r>
              <a:rPr lang="en-US" i="1" dirty="0" smtClean="0"/>
              <a:t>c</a:t>
            </a:r>
            <a:r>
              <a:rPr lang="en-US" dirty="0" smtClean="0"/>
              <a:t>, </a:t>
            </a:r>
            <a:r>
              <a:rPr lang="en-US" i="1" dirty="0" smtClean="0"/>
              <a:t>e</a:t>
            </a:r>
            <a:r>
              <a:rPr lang="en-US" dirty="0" smtClean="0"/>
              <a:t>, </a:t>
            </a:r>
            <a:r>
              <a:rPr lang="en-US" i="1" dirty="0" smtClean="0"/>
              <a:t>f</a:t>
            </a:r>
            <a:r>
              <a:rPr lang="en-US" dirty="0" smtClean="0"/>
              <a:t>, and </a:t>
            </a:r>
            <a:r>
              <a:rPr lang="en-US" i="1" dirty="0" smtClean="0"/>
              <a:t>l</a:t>
            </a:r>
            <a:r>
              <a:rPr lang="en-US" dirty="0" smtClean="0"/>
              <a:t> are at level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/>
              <a:t>. Vertices </a:t>
            </a:r>
            <a:r>
              <a:rPr lang="en-US" i="1" dirty="0" smtClean="0"/>
              <a:t>d</a:t>
            </a:r>
            <a:r>
              <a:rPr lang="en-US" dirty="0" smtClean="0"/>
              <a:t>, </a:t>
            </a:r>
            <a:r>
              <a:rPr lang="en-US" i="1" dirty="0" smtClean="0"/>
              <a:t>g</a:t>
            </a:r>
            <a:r>
              <a:rPr lang="en-US" dirty="0" smtClean="0"/>
              <a:t>, </a:t>
            </a:r>
            <a:r>
              <a:rPr lang="en-US" i="1" dirty="0" err="1" smtClean="0"/>
              <a:t>i</a:t>
            </a:r>
            <a:r>
              <a:rPr lang="en-US" dirty="0" smtClean="0"/>
              <a:t>, </a:t>
            </a:r>
            <a:r>
              <a:rPr lang="en-US" i="1" dirty="0" smtClean="0"/>
              <a:t>m</a:t>
            </a:r>
            <a:r>
              <a:rPr lang="en-US" dirty="0" smtClean="0"/>
              <a:t>, and </a:t>
            </a:r>
            <a:r>
              <a:rPr lang="en-US" i="1" dirty="0" smtClean="0"/>
              <a:t>n</a:t>
            </a:r>
            <a:r>
              <a:rPr lang="en-US" dirty="0" smtClean="0"/>
              <a:t> are at level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dirty="0" smtClean="0"/>
              <a:t>. </a:t>
            </a:r>
          </a:p>
          <a:p>
            <a:pPr indent="0">
              <a:lnSpc>
                <a:spcPts val="1200"/>
              </a:lnSpc>
              <a:buNone/>
            </a:pPr>
            <a:r>
              <a:rPr lang="en-US" dirty="0"/>
              <a:t> </a:t>
            </a:r>
            <a:r>
              <a:rPr lang="en-US" dirty="0" smtClean="0"/>
              <a:t>        Vertex </a:t>
            </a:r>
            <a:r>
              <a:rPr lang="en-US" i="1" dirty="0" smtClean="0"/>
              <a:t>h</a:t>
            </a:r>
            <a:r>
              <a:rPr lang="en-US" dirty="0" smtClean="0"/>
              <a:t> is at level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4</a:t>
            </a:r>
            <a:r>
              <a:rPr lang="en-US" dirty="0" smtClean="0"/>
              <a:t>. </a:t>
            </a:r>
          </a:p>
          <a:p>
            <a:pPr indent="0">
              <a:lnSpc>
                <a:spcPts val="1700"/>
              </a:lnSpc>
              <a:buNone/>
            </a:pPr>
            <a:r>
              <a:rPr lang="en-US" dirty="0" smtClean="0">
                <a:solidFill>
                  <a:schemeClr val="accent1"/>
                </a:solidFill>
              </a:rPr>
              <a:t>  (</a:t>
            </a:r>
            <a:r>
              <a:rPr lang="en-US" i="1" dirty="0">
                <a:solidFill>
                  <a:schemeClr val="accent1"/>
                </a:solidFill>
              </a:rPr>
              <a:t>ii</a:t>
            </a:r>
            <a:r>
              <a:rPr lang="en-US" dirty="0">
                <a:solidFill>
                  <a:schemeClr val="accent1"/>
                </a:solidFill>
              </a:rPr>
              <a:t>) </a:t>
            </a:r>
            <a:r>
              <a:rPr lang="en-US" dirty="0" smtClean="0"/>
              <a:t>The height is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4</a:t>
            </a:r>
            <a:r>
              <a:rPr lang="en-US" dirty="0" smtClean="0"/>
              <a:t>, since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4</a:t>
            </a:r>
            <a:r>
              <a:rPr lang="en-US" dirty="0" smtClean="0"/>
              <a:t> is the largest level of any vertex. </a:t>
            </a:r>
          </a:p>
          <a:p>
            <a:pPr indent="0">
              <a:lnSpc>
                <a:spcPts val="1700"/>
              </a:lnSpc>
              <a:buNone/>
            </a:pPr>
            <a:endParaRPr lang="en-US" dirty="0" smtClean="0"/>
          </a:p>
          <a:p>
            <a:pPr indent="0">
              <a:buNone/>
            </a:pP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3505200"/>
            <a:ext cx="1108710" cy="1398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27406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Balanced </a:t>
            </a:r>
            <a:r>
              <a:rPr lang="en-US" i="1" dirty="0" smtClean="0"/>
              <a:t>m</a:t>
            </a:r>
            <a:r>
              <a:rPr lang="en-US" dirty="0" smtClean="0"/>
              <a:t>-</a:t>
            </a:r>
            <a:r>
              <a:rPr lang="en-US" dirty="0" err="1" smtClean="0"/>
              <a:t>Ary</a:t>
            </a:r>
            <a:r>
              <a:rPr lang="en-US" dirty="0" smtClean="0"/>
              <a:t> Trees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indent="0">
              <a:buNone/>
            </a:pPr>
            <a:r>
              <a:rPr lang="en-US" b="1" dirty="0" smtClean="0"/>
              <a:t>Definition</a:t>
            </a:r>
            <a:r>
              <a:rPr lang="en-US" dirty="0" smtClean="0"/>
              <a:t>: A rooted </a:t>
            </a:r>
            <a:r>
              <a:rPr lang="en-US" i="1" dirty="0" smtClean="0"/>
              <a:t>m</a:t>
            </a:r>
            <a:r>
              <a:rPr lang="en-US" dirty="0" smtClean="0"/>
              <a:t>-</a:t>
            </a:r>
            <a:r>
              <a:rPr lang="en-US" dirty="0" err="1" smtClean="0"/>
              <a:t>ary</a:t>
            </a:r>
            <a:r>
              <a:rPr lang="en-US" dirty="0" smtClean="0"/>
              <a:t> tree of height </a:t>
            </a:r>
            <a:r>
              <a:rPr lang="en-US" i="1" dirty="0" smtClean="0"/>
              <a:t>h</a:t>
            </a:r>
            <a:r>
              <a:rPr lang="en-US" dirty="0" smtClean="0"/>
              <a:t> is </a:t>
            </a:r>
            <a:r>
              <a:rPr lang="en-US" i="1" dirty="0" smtClean="0"/>
              <a:t>balanced</a:t>
            </a:r>
            <a:r>
              <a:rPr lang="en-US" dirty="0" smtClean="0"/>
              <a:t> if all leaves are at levels </a:t>
            </a:r>
            <a:r>
              <a:rPr lang="en-US" i="1" dirty="0" smtClean="0"/>
              <a:t>h</a:t>
            </a:r>
            <a:r>
              <a:rPr lang="en-US" dirty="0" smtClean="0"/>
              <a:t> or </a:t>
            </a:r>
            <a:r>
              <a:rPr lang="en-US" i="1" dirty="0" smtClean="0"/>
              <a:t>h</a:t>
            </a:r>
            <a:r>
              <a:rPr lang="en-US" dirty="0" smtClean="0"/>
              <a:t> </a:t>
            </a:r>
            <a:r>
              <a:rPr lang="en-US" dirty="0" smtClean="0">
                <a:latin typeface="Cambria Math"/>
                <a:ea typeface="Cambria Math"/>
              </a:rPr>
              <a:t>−</a:t>
            </a:r>
            <a:r>
              <a:rPr lang="en-US" dirty="0" smtClean="0"/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/>
              <a:t>. </a:t>
            </a:r>
          </a:p>
          <a:p>
            <a:pPr indent="0">
              <a:buNone/>
            </a:pPr>
            <a:endParaRPr lang="en-US" dirty="0"/>
          </a:p>
          <a:p>
            <a:pPr indent="0">
              <a:buNone/>
            </a:pPr>
            <a:r>
              <a:rPr lang="en-US" b="1" dirty="0" smtClean="0"/>
              <a:t>Example</a:t>
            </a:r>
            <a:r>
              <a:rPr lang="en-US" dirty="0" smtClean="0"/>
              <a:t>: Which of the rooted trees shown below is balanced?</a:t>
            </a:r>
          </a:p>
          <a:p>
            <a:pPr indent="0">
              <a:buNone/>
            </a:pPr>
            <a:endParaRPr lang="en-US" dirty="0"/>
          </a:p>
          <a:p>
            <a:pPr indent="0">
              <a:buNone/>
            </a:pPr>
            <a:endParaRPr lang="en-US" dirty="0" smtClean="0"/>
          </a:p>
          <a:p>
            <a:pPr indent="0">
              <a:buNone/>
            </a:pPr>
            <a:endParaRPr lang="en-US" dirty="0"/>
          </a:p>
          <a:p>
            <a:pPr indent="0">
              <a:buNone/>
            </a:pPr>
            <a:r>
              <a:rPr lang="en-US" b="1" dirty="0" smtClean="0"/>
              <a:t>Solution</a:t>
            </a:r>
            <a:r>
              <a:rPr lang="en-US" dirty="0" smtClean="0"/>
              <a:t>: </a:t>
            </a:r>
            <a:r>
              <a:rPr lang="en-US" i="1" dirty="0" smtClean="0"/>
              <a:t>T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smtClean="0"/>
              <a:t>and </a:t>
            </a:r>
            <a:r>
              <a:rPr lang="en-US" i="1" dirty="0" smtClean="0"/>
              <a:t>T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dirty="0" smtClean="0"/>
              <a:t> are balanced, but </a:t>
            </a:r>
            <a:r>
              <a:rPr lang="en-US" i="1" dirty="0" smtClean="0"/>
              <a:t>T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/>
              <a:t> is not because it has leaves at levels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/>
              <a:t>,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dirty="0" smtClean="0"/>
              <a:t>, and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4</a:t>
            </a:r>
            <a:r>
              <a:rPr lang="en-US" dirty="0" smtClean="0"/>
              <a:t>.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3886200"/>
            <a:ext cx="5734050" cy="1216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77092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Bound for the Number of Leaves in an </a:t>
            </a:r>
            <a:r>
              <a:rPr lang="en-US" i="1" dirty="0" smtClean="0"/>
              <a:t>m</a:t>
            </a:r>
            <a:r>
              <a:rPr lang="en-US" dirty="0" smtClean="0"/>
              <a:t>-</a:t>
            </a:r>
            <a:r>
              <a:rPr lang="en-US" dirty="0" err="1" smtClean="0"/>
              <a:t>Ary</a:t>
            </a:r>
            <a:r>
              <a:rPr lang="en-US" dirty="0" smtClean="0"/>
              <a:t> Tree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indent="0">
              <a:buNone/>
            </a:pPr>
            <a:r>
              <a:rPr lang="en-US" b="1" dirty="0"/>
              <a:t>Theorem </a:t>
            </a:r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5</a:t>
            </a:r>
            <a:r>
              <a:rPr lang="en-US" dirty="0" smtClean="0"/>
              <a:t>: There are at most </a:t>
            </a:r>
            <a:r>
              <a:rPr lang="en-US" i="1" dirty="0" err="1" smtClean="0"/>
              <a:t>m</a:t>
            </a:r>
            <a:r>
              <a:rPr lang="en-US" i="1" baseline="30000" dirty="0" err="1" smtClean="0"/>
              <a:t>h</a:t>
            </a:r>
            <a:r>
              <a:rPr lang="en-US" dirty="0" smtClean="0"/>
              <a:t> leaves in an </a:t>
            </a:r>
            <a:r>
              <a:rPr lang="en-US" i="1" dirty="0"/>
              <a:t>m</a:t>
            </a:r>
            <a:r>
              <a:rPr lang="en-US" dirty="0"/>
              <a:t>-</a:t>
            </a:r>
            <a:r>
              <a:rPr lang="en-US" dirty="0" err="1"/>
              <a:t>ary</a:t>
            </a:r>
            <a:r>
              <a:rPr lang="en-US" dirty="0"/>
              <a:t> tree </a:t>
            </a:r>
            <a:r>
              <a:rPr lang="en-US" dirty="0" smtClean="0"/>
              <a:t>of height </a:t>
            </a:r>
            <a:r>
              <a:rPr lang="en-US" i="1" dirty="0"/>
              <a:t>h</a:t>
            </a:r>
            <a:r>
              <a:rPr lang="en-US" dirty="0" smtClean="0"/>
              <a:t>.</a:t>
            </a:r>
            <a:endParaRPr lang="en-US" dirty="0"/>
          </a:p>
          <a:p>
            <a:pPr indent="0">
              <a:buNone/>
            </a:pPr>
            <a:r>
              <a:rPr lang="en-US" b="1" i="1" dirty="0"/>
              <a:t>Proof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b="1" dirty="0" smtClean="0"/>
              <a:t>(</a:t>
            </a:r>
            <a:r>
              <a:rPr lang="en-US" b="1" i="1" dirty="0" smtClean="0"/>
              <a:t>by mathematical induction on height</a:t>
            </a:r>
            <a:r>
              <a:rPr lang="en-US" b="1" dirty="0" smtClean="0"/>
              <a:t>): </a:t>
            </a:r>
          </a:p>
          <a:p>
            <a:pPr indent="0">
              <a:buNone/>
            </a:pPr>
            <a:r>
              <a:rPr lang="en-US" i="1" dirty="0" smtClean="0"/>
              <a:t>BASIS STEP</a:t>
            </a:r>
            <a:r>
              <a:rPr lang="en-US" dirty="0" smtClean="0"/>
              <a:t>: Consider an </a:t>
            </a:r>
            <a:r>
              <a:rPr lang="en-US" i="1" dirty="0" smtClean="0"/>
              <a:t>m</a:t>
            </a:r>
            <a:r>
              <a:rPr lang="en-US" dirty="0" smtClean="0"/>
              <a:t>-</a:t>
            </a:r>
            <a:r>
              <a:rPr lang="en-US" dirty="0" err="1" smtClean="0"/>
              <a:t>ary</a:t>
            </a:r>
            <a:r>
              <a:rPr lang="en-US" dirty="0" smtClean="0"/>
              <a:t> trees of height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/>
              <a:t>.  The tree consists of a root and no more than </a:t>
            </a:r>
            <a:r>
              <a:rPr lang="en-US" i="1" dirty="0" smtClean="0"/>
              <a:t>m</a:t>
            </a:r>
            <a:r>
              <a:rPr lang="en-US" dirty="0" smtClean="0"/>
              <a:t> children, all leaves. Hence, there are no more than </a:t>
            </a:r>
            <a:r>
              <a:rPr lang="en-US" i="1" dirty="0" smtClean="0"/>
              <a:t>m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/>
              <a:t> = </a:t>
            </a:r>
            <a:r>
              <a:rPr lang="en-US" i="1" dirty="0" smtClean="0"/>
              <a:t>m</a:t>
            </a:r>
            <a:r>
              <a:rPr lang="en-US" dirty="0" smtClean="0"/>
              <a:t> leaves in an </a:t>
            </a:r>
            <a:r>
              <a:rPr lang="en-US" i="1" dirty="0" smtClean="0"/>
              <a:t>m</a:t>
            </a:r>
            <a:r>
              <a:rPr lang="en-US" dirty="0" smtClean="0"/>
              <a:t>-</a:t>
            </a:r>
            <a:r>
              <a:rPr lang="en-US" dirty="0" err="1" smtClean="0"/>
              <a:t>ary</a:t>
            </a:r>
            <a:r>
              <a:rPr lang="en-US" dirty="0" smtClean="0"/>
              <a:t> tree of height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/>
              <a:t>.</a:t>
            </a:r>
          </a:p>
          <a:p>
            <a:pPr indent="0">
              <a:buNone/>
            </a:pPr>
            <a:r>
              <a:rPr lang="en-US" i="1" dirty="0" smtClean="0"/>
              <a:t>INDUCTIVE STEP</a:t>
            </a:r>
            <a:r>
              <a:rPr lang="en-US" dirty="0" smtClean="0"/>
              <a:t>: Assume the result is true for all </a:t>
            </a:r>
            <a:r>
              <a:rPr lang="en-US" i="1" dirty="0" smtClean="0"/>
              <a:t>m</a:t>
            </a:r>
            <a:r>
              <a:rPr lang="en-US" dirty="0" smtClean="0"/>
              <a:t>-</a:t>
            </a:r>
            <a:r>
              <a:rPr lang="en-US" dirty="0" err="1" smtClean="0"/>
              <a:t>ary</a:t>
            </a:r>
            <a:r>
              <a:rPr lang="en-US" dirty="0" smtClean="0"/>
              <a:t> trees of height </a:t>
            </a:r>
            <a:r>
              <a:rPr lang="en-US" dirty="0"/>
              <a:t>&lt;</a:t>
            </a:r>
            <a:r>
              <a:rPr lang="en-US" dirty="0" smtClean="0"/>
              <a:t> </a:t>
            </a:r>
            <a:r>
              <a:rPr lang="en-US" i="1" dirty="0" smtClean="0"/>
              <a:t>h</a:t>
            </a:r>
            <a:r>
              <a:rPr lang="en-US" dirty="0" smtClean="0"/>
              <a:t>. Let </a:t>
            </a:r>
            <a:r>
              <a:rPr lang="en-US" i="1" dirty="0" smtClean="0"/>
              <a:t>T</a:t>
            </a:r>
            <a:r>
              <a:rPr lang="en-US" dirty="0" smtClean="0"/>
              <a:t> be an </a:t>
            </a:r>
            <a:r>
              <a:rPr lang="en-US" i="1" dirty="0" smtClean="0"/>
              <a:t>m</a:t>
            </a:r>
            <a:r>
              <a:rPr lang="en-US" dirty="0" smtClean="0"/>
              <a:t>-</a:t>
            </a:r>
            <a:r>
              <a:rPr lang="en-US" dirty="0" err="1" smtClean="0"/>
              <a:t>ary</a:t>
            </a:r>
            <a:r>
              <a:rPr lang="en-US" dirty="0" smtClean="0"/>
              <a:t> tree of height </a:t>
            </a:r>
            <a:r>
              <a:rPr lang="en-US" i="1" dirty="0" smtClean="0"/>
              <a:t>h</a:t>
            </a:r>
            <a:r>
              <a:rPr lang="en-US" dirty="0" smtClean="0"/>
              <a:t>. The leaves of </a:t>
            </a:r>
            <a:r>
              <a:rPr lang="en-US" i="1" dirty="0" smtClean="0"/>
              <a:t>T </a:t>
            </a:r>
            <a:r>
              <a:rPr lang="en-US" dirty="0" smtClean="0"/>
              <a:t>are the leaves of the </a:t>
            </a:r>
            <a:r>
              <a:rPr lang="en-US" dirty="0" err="1" smtClean="0"/>
              <a:t>subtrees</a:t>
            </a:r>
            <a:r>
              <a:rPr lang="en-US" dirty="0" smtClean="0"/>
              <a:t> of </a:t>
            </a:r>
            <a:r>
              <a:rPr lang="en-US" i="1" dirty="0" smtClean="0"/>
              <a:t>T</a:t>
            </a:r>
            <a:r>
              <a:rPr lang="en-US" dirty="0" smtClean="0"/>
              <a:t> we get when we delete the edges from the root to each of the vertices of level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/>
              <a:t>. </a:t>
            </a:r>
          </a:p>
          <a:p>
            <a:pPr indent="0">
              <a:buNone/>
            </a:pPr>
            <a:endParaRPr lang="en-US" dirty="0"/>
          </a:p>
          <a:p>
            <a:pPr indent="0">
              <a:buNone/>
            </a:pPr>
            <a:endParaRPr lang="en-US" dirty="0" smtClean="0"/>
          </a:p>
          <a:p>
            <a:pPr indent="0">
              <a:buNone/>
            </a:pPr>
            <a:endParaRPr lang="en-US" dirty="0" smtClean="0"/>
          </a:p>
          <a:p>
            <a:pPr indent="0">
              <a:buNone/>
            </a:pPr>
            <a:endParaRPr lang="en-US" dirty="0" smtClean="0"/>
          </a:p>
          <a:p>
            <a:pPr indent="0">
              <a:buNone/>
            </a:pPr>
            <a:endParaRPr lang="en-US" dirty="0" smtClean="0"/>
          </a:p>
          <a:p>
            <a:pPr indent="0">
              <a:buNone/>
            </a:pPr>
            <a:endParaRPr lang="en-US" dirty="0"/>
          </a:p>
          <a:p>
            <a:pPr indent="0">
              <a:buNone/>
            </a:pPr>
            <a:endParaRPr lang="en-US" dirty="0" smtClean="0"/>
          </a:p>
          <a:p>
            <a:pPr indent="0">
              <a:buNone/>
            </a:pPr>
            <a:r>
              <a:rPr lang="en-US" dirty="0"/>
              <a:t> </a:t>
            </a:r>
            <a:endParaRPr lang="en-US" dirty="0" smtClean="0"/>
          </a:p>
          <a:p>
            <a:pPr indent="0">
              <a:buNone/>
            </a:pPr>
            <a:r>
              <a:rPr lang="en-US" dirty="0" smtClean="0"/>
              <a:t>Each of these </a:t>
            </a:r>
            <a:r>
              <a:rPr lang="en-US" dirty="0" err="1" smtClean="0"/>
              <a:t>subtrees</a:t>
            </a:r>
            <a:r>
              <a:rPr lang="en-US" dirty="0" smtClean="0"/>
              <a:t> has height </a:t>
            </a:r>
            <a:r>
              <a:rPr lang="en-US" dirty="0"/>
              <a:t>≤</a:t>
            </a:r>
            <a:r>
              <a:rPr lang="en-US" dirty="0" smtClean="0"/>
              <a:t> </a:t>
            </a:r>
            <a:r>
              <a:rPr lang="en-US" i="1" dirty="0" smtClean="0"/>
              <a:t>h</a:t>
            </a:r>
            <a:r>
              <a:rPr lang="en-US" i="1" dirty="0" smtClean="0">
                <a:latin typeface="Cambria Math"/>
                <a:ea typeface="Cambria Math"/>
              </a:rPr>
              <a:t>−</a:t>
            </a:r>
            <a:r>
              <a:rPr lang="en-US" dirty="0" smtClean="0"/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/>
              <a:t>. By the inductive hypothesis, each of these </a:t>
            </a:r>
            <a:r>
              <a:rPr lang="en-US" dirty="0" err="1" smtClean="0"/>
              <a:t>subtrees</a:t>
            </a:r>
            <a:r>
              <a:rPr lang="en-US" dirty="0" smtClean="0"/>
              <a:t> has at most </a:t>
            </a:r>
            <a:r>
              <a:rPr lang="en-US" i="1" dirty="0" err="1" smtClean="0"/>
              <a:t>m</a:t>
            </a:r>
            <a:r>
              <a:rPr lang="en-US" i="1" baseline="30000" dirty="0" err="1" smtClean="0"/>
              <a:t>h</a:t>
            </a:r>
            <a:r>
              <a:rPr lang="en-US" i="1" baseline="30000" dirty="0" smtClean="0">
                <a:latin typeface="Cambria Math"/>
                <a:ea typeface="Cambria Math"/>
              </a:rPr>
              <a:t>−</a:t>
            </a:r>
            <a:r>
              <a:rPr lang="en-US" baseline="30000" dirty="0" smtClean="0"/>
              <a:t> 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/>
              <a:t> </a:t>
            </a:r>
            <a:r>
              <a:rPr lang="en-US" dirty="0" smtClean="0"/>
              <a:t>leaves. Since there are at most </a:t>
            </a:r>
            <a:r>
              <a:rPr lang="en-US" i="1" dirty="0" smtClean="0"/>
              <a:t>m</a:t>
            </a:r>
            <a:r>
              <a:rPr lang="en-US" dirty="0" smtClean="0"/>
              <a:t> such </a:t>
            </a:r>
            <a:r>
              <a:rPr lang="en-US" dirty="0" err="1" smtClean="0"/>
              <a:t>subtees</a:t>
            </a:r>
            <a:r>
              <a:rPr lang="en-US" dirty="0" smtClean="0"/>
              <a:t>, there are at most </a:t>
            </a:r>
            <a:r>
              <a:rPr lang="en-US" i="1" dirty="0" smtClean="0"/>
              <a:t>m</a:t>
            </a:r>
            <a:r>
              <a:rPr lang="en-US" dirty="0" smtClean="0">
                <a:sym typeface="Symbol"/>
              </a:rPr>
              <a:t></a:t>
            </a:r>
            <a:r>
              <a:rPr lang="en-US" dirty="0" smtClean="0"/>
              <a:t> </a:t>
            </a:r>
            <a:r>
              <a:rPr lang="en-US" i="1" dirty="0" err="1" smtClean="0"/>
              <a:t>m</a:t>
            </a:r>
            <a:r>
              <a:rPr lang="en-US" i="1" baseline="30000" dirty="0" err="1" smtClean="0"/>
              <a:t>h</a:t>
            </a:r>
            <a:r>
              <a:rPr lang="en-US" i="1" baseline="30000" dirty="0">
                <a:latin typeface="Cambria Math"/>
                <a:ea typeface="Cambria Math"/>
              </a:rPr>
              <a:t>−</a:t>
            </a:r>
            <a:r>
              <a:rPr lang="en-US" baseline="30000" dirty="0"/>
              <a:t> </a:t>
            </a:r>
            <a:r>
              <a:rPr lang="en-US" baseline="30000" dirty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/>
              <a:t> </a:t>
            </a:r>
            <a:r>
              <a:rPr lang="en-US" dirty="0" smtClean="0"/>
              <a:t>= </a:t>
            </a:r>
            <a:r>
              <a:rPr lang="en-US" i="1" dirty="0" err="1" smtClean="0"/>
              <a:t>m</a:t>
            </a:r>
            <a:r>
              <a:rPr lang="en-US" i="1" baseline="30000" dirty="0" err="1" smtClean="0"/>
              <a:t>h</a:t>
            </a:r>
            <a:r>
              <a:rPr lang="en-US" dirty="0" smtClean="0"/>
              <a:t> leaves in the tree.  </a:t>
            </a:r>
          </a:p>
          <a:p>
            <a:pPr indent="0">
              <a:buNone/>
            </a:pPr>
            <a:endParaRPr lang="en-US" baseline="30000" dirty="0"/>
          </a:p>
          <a:p>
            <a:pPr indent="0">
              <a:buNone/>
            </a:pPr>
            <a:r>
              <a:rPr lang="en-US" b="1" dirty="0" smtClean="0"/>
              <a:t>Corollary </a:t>
            </a:r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/>
              <a:t>:  If an </a:t>
            </a:r>
            <a:r>
              <a:rPr lang="en-US" i="1" dirty="0" smtClean="0"/>
              <a:t>m</a:t>
            </a:r>
            <a:r>
              <a:rPr lang="en-US" dirty="0" smtClean="0"/>
              <a:t>-</a:t>
            </a:r>
            <a:r>
              <a:rPr lang="en-US" dirty="0" err="1" smtClean="0"/>
              <a:t>ary</a:t>
            </a:r>
            <a:r>
              <a:rPr lang="en-US" dirty="0" smtClean="0"/>
              <a:t> tree of height </a:t>
            </a:r>
            <a:r>
              <a:rPr lang="en-US" i="1" dirty="0" smtClean="0"/>
              <a:t>h</a:t>
            </a:r>
            <a:r>
              <a:rPr lang="en-US" dirty="0" smtClean="0"/>
              <a:t> has </a:t>
            </a:r>
            <a:r>
              <a:rPr lang="en-US" i="1" dirty="0" smtClean="0"/>
              <a:t>l</a:t>
            </a:r>
            <a:r>
              <a:rPr lang="en-US" dirty="0" smtClean="0"/>
              <a:t> leaves, then  </a:t>
            </a:r>
            <a:r>
              <a:rPr lang="en-US" i="1" dirty="0" smtClean="0"/>
              <a:t>h</a:t>
            </a:r>
            <a:r>
              <a:rPr lang="en-US" dirty="0" smtClean="0"/>
              <a:t> ≥ </a:t>
            </a:r>
            <a:r>
              <a:rPr lang="en-US" dirty="0" smtClean="0">
                <a:latin typeface="Cambria Math"/>
                <a:ea typeface="Cambria Math"/>
              </a:rPr>
              <a:t>⌈</a:t>
            </a:r>
            <a:r>
              <a:rPr lang="en-US" dirty="0" err="1" smtClean="0">
                <a:ea typeface="Cambria Math"/>
              </a:rPr>
              <a:t>log</a:t>
            </a:r>
            <a:r>
              <a:rPr lang="en-US" i="1" baseline="-25000" dirty="0" err="1" smtClean="0">
                <a:ea typeface="Cambria Math"/>
              </a:rPr>
              <a:t>m</a:t>
            </a:r>
            <a:r>
              <a:rPr lang="en-US" i="1" baseline="-25000" dirty="0" smtClean="0">
                <a:ea typeface="Cambria Math"/>
              </a:rPr>
              <a:t> </a:t>
            </a:r>
            <a:r>
              <a:rPr lang="en-US" i="1" dirty="0" smtClean="0">
                <a:ea typeface="Cambria Math"/>
              </a:rPr>
              <a:t>l</a:t>
            </a:r>
            <a:r>
              <a:rPr lang="en-US" dirty="0" smtClean="0">
                <a:latin typeface="Cambria Math"/>
                <a:ea typeface="Cambria Math"/>
              </a:rPr>
              <a:t>⌉. </a:t>
            </a:r>
            <a:r>
              <a:rPr lang="en-US" dirty="0" smtClean="0">
                <a:ea typeface="Cambria Math"/>
              </a:rPr>
              <a:t>If the </a:t>
            </a:r>
            <a:r>
              <a:rPr lang="en-US" i="1" dirty="0" smtClean="0">
                <a:ea typeface="Cambria Math"/>
              </a:rPr>
              <a:t>m</a:t>
            </a:r>
            <a:r>
              <a:rPr lang="en-US" dirty="0" smtClean="0">
                <a:ea typeface="Cambria Math"/>
              </a:rPr>
              <a:t>-</a:t>
            </a:r>
            <a:r>
              <a:rPr lang="en-US" dirty="0" err="1" smtClean="0">
                <a:ea typeface="Cambria Math"/>
              </a:rPr>
              <a:t>ary</a:t>
            </a:r>
            <a:r>
              <a:rPr lang="en-US" dirty="0" smtClean="0">
                <a:ea typeface="Cambria Math"/>
              </a:rPr>
              <a:t> tree is full and balanced, then </a:t>
            </a:r>
            <a:r>
              <a:rPr lang="en-US" i="1" dirty="0" smtClean="0">
                <a:ea typeface="Cambria Math"/>
              </a:rPr>
              <a:t>h</a:t>
            </a:r>
            <a:r>
              <a:rPr lang="en-US" dirty="0" smtClean="0">
                <a:ea typeface="Cambria Math"/>
              </a:rPr>
              <a:t> = </a:t>
            </a:r>
            <a:r>
              <a:rPr lang="en-US" sz="2500" dirty="0">
                <a:solidFill>
                  <a:prstClr val="black"/>
                </a:solidFill>
                <a:latin typeface="Cambria Math"/>
                <a:ea typeface="Cambria Math"/>
              </a:rPr>
              <a:t>⌈</a:t>
            </a:r>
            <a:r>
              <a:rPr lang="en-US" sz="2500" dirty="0" err="1">
                <a:solidFill>
                  <a:prstClr val="black"/>
                </a:solidFill>
                <a:ea typeface="Cambria Math"/>
              </a:rPr>
              <a:t>log</a:t>
            </a:r>
            <a:r>
              <a:rPr lang="en-US" sz="2500" i="1" baseline="-25000" dirty="0" err="1">
                <a:solidFill>
                  <a:prstClr val="black"/>
                </a:solidFill>
                <a:ea typeface="Cambria Math"/>
              </a:rPr>
              <a:t>m</a:t>
            </a:r>
            <a:r>
              <a:rPr lang="en-US" sz="2500" i="1" baseline="-25000" dirty="0">
                <a:solidFill>
                  <a:prstClr val="black"/>
                </a:solidFill>
                <a:ea typeface="Cambria Math"/>
              </a:rPr>
              <a:t> </a:t>
            </a:r>
            <a:r>
              <a:rPr lang="en-US" sz="2500" i="1" dirty="0">
                <a:solidFill>
                  <a:prstClr val="black"/>
                </a:solidFill>
                <a:ea typeface="Cambria Math"/>
              </a:rPr>
              <a:t>l</a:t>
            </a:r>
            <a:r>
              <a:rPr lang="en-US" sz="2500" dirty="0">
                <a:solidFill>
                  <a:prstClr val="black"/>
                </a:solidFill>
                <a:latin typeface="Cambria Math"/>
                <a:ea typeface="Cambria Math"/>
              </a:rPr>
              <a:t>⌉. </a:t>
            </a:r>
            <a:r>
              <a:rPr lang="en-US" sz="2500" dirty="0" smtClean="0">
                <a:solidFill>
                  <a:prstClr val="black"/>
                </a:solidFill>
                <a:latin typeface="Cambria Math"/>
                <a:ea typeface="Cambria Math"/>
              </a:rPr>
              <a:t> (</a:t>
            </a:r>
            <a:r>
              <a:rPr lang="en-US" sz="2500" i="1" dirty="0" smtClean="0">
                <a:solidFill>
                  <a:prstClr val="black"/>
                </a:solidFill>
                <a:latin typeface="Cambria Math"/>
                <a:ea typeface="Cambria Math"/>
              </a:rPr>
              <a:t>see text for the proof</a:t>
            </a:r>
            <a:r>
              <a:rPr lang="en-US" sz="2500" dirty="0" smtClean="0">
                <a:solidFill>
                  <a:prstClr val="black"/>
                </a:solidFill>
                <a:latin typeface="Cambria Math"/>
                <a:ea typeface="Cambria Math"/>
              </a:rPr>
              <a:t>)</a:t>
            </a:r>
            <a:endParaRPr lang="en-US" dirty="0"/>
          </a:p>
          <a:p>
            <a:pPr indent="0">
              <a:buNone/>
            </a:pPr>
            <a:endParaRPr lang="en-US" b="1" dirty="0"/>
          </a:p>
          <a:p>
            <a:pPr indent="0">
              <a:buNone/>
            </a:pPr>
            <a:endParaRPr lang="en-US" baseline="30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0913" y="3581400"/>
            <a:ext cx="4305300" cy="1299972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 rot="5400000" flipV="1">
            <a:off x="7976154" y="5403574"/>
            <a:ext cx="152400" cy="152400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6075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Introduction to Trees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Section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11.1</a:t>
            </a:r>
            <a:endParaRPr lang="en-US" dirty="0"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07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indent="0">
              <a:buNone/>
            </a:pPr>
            <a:r>
              <a:rPr lang="en-US" b="1" dirty="0" smtClean="0"/>
              <a:t>Definition</a:t>
            </a:r>
            <a:r>
              <a:rPr lang="en-US" dirty="0" smtClean="0"/>
              <a:t>: A </a:t>
            </a:r>
            <a:r>
              <a:rPr lang="en-US" i="1" dirty="0" smtClean="0"/>
              <a:t>tree</a:t>
            </a:r>
            <a:r>
              <a:rPr lang="en-US" dirty="0" smtClean="0"/>
              <a:t> is a connected undirected graph with no simple circuits.</a:t>
            </a:r>
          </a:p>
          <a:p>
            <a:pPr indent="0">
              <a:buNone/>
            </a:pPr>
            <a:endParaRPr lang="en-US" dirty="0"/>
          </a:p>
          <a:p>
            <a:pPr indent="0">
              <a:buNone/>
            </a:pPr>
            <a:endParaRPr lang="en-US" dirty="0" smtClean="0"/>
          </a:p>
          <a:p>
            <a:pPr indent="0">
              <a:buNone/>
            </a:pPr>
            <a:r>
              <a:rPr lang="en-US" b="1" dirty="0" smtClean="0"/>
              <a:t>Example</a:t>
            </a:r>
            <a:r>
              <a:rPr lang="en-US" dirty="0" smtClean="0"/>
              <a:t>: Which of these                                                                                                                                      graphs are trees?</a:t>
            </a:r>
          </a:p>
          <a:p>
            <a:pPr indent="0">
              <a:buNone/>
            </a:pPr>
            <a:endParaRPr lang="en-US" dirty="0" smtClean="0"/>
          </a:p>
          <a:p>
            <a:pPr indent="0">
              <a:buNone/>
            </a:pPr>
            <a:endParaRPr lang="en-US" dirty="0" smtClean="0"/>
          </a:p>
          <a:p>
            <a:pPr indent="0">
              <a:buNone/>
            </a:pPr>
            <a:endParaRPr lang="en-US" dirty="0"/>
          </a:p>
          <a:p>
            <a:pPr indent="0">
              <a:buNone/>
            </a:pPr>
            <a:r>
              <a:rPr lang="en-US" b="1" dirty="0" smtClean="0"/>
              <a:t>Solution</a:t>
            </a:r>
            <a:r>
              <a:rPr lang="en-US" dirty="0" smtClean="0"/>
              <a:t>: </a:t>
            </a:r>
            <a:r>
              <a:rPr lang="en-US" i="1" dirty="0" smtClean="0"/>
              <a:t>G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/>
              <a:t> and </a:t>
            </a:r>
            <a:r>
              <a:rPr lang="en-US" i="1" dirty="0" smtClean="0"/>
              <a:t>G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/>
              <a:t> are trees</a:t>
            </a:r>
            <a:r>
              <a:rPr lang="en-US" dirty="0"/>
              <a:t> </a:t>
            </a:r>
            <a:r>
              <a:rPr lang="en-US" dirty="0" smtClean="0"/>
              <a:t>- both are connected and have no simple circuits. Because </a:t>
            </a:r>
            <a:r>
              <a:rPr lang="en-US" i="1" dirty="0" smtClean="0"/>
              <a:t>e</a:t>
            </a:r>
            <a:r>
              <a:rPr lang="en-US" dirty="0" smtClean="0"/>
              <a:t>, </a:t>
            </a:r>
            <a:r>
              <a:rPr lang="en-US" i="1" dirty="0" smtClean="0"/>
              <a:t>b</a:t>
            </a:r>
            <a:r>
              <a:rPr lang="en-US" dirty="0" smtClean="0"/>
              <a:t>, </a:t>
            </a:r>
            <a:r>
              <a:rPr lang="en-US" i="1" dirty="0" smtClean="0"/>
              <a:t>a</a:t>
            </a:r>
            <a:r>
              <a:rPr lang="en-US" dirty="0" smtClean="0"/>
              <a:t>, </a:t>
            </a:r>
            <a:r>
              <a:rPr lang="en-US" i="1" dirty="0" smtClean="0"/>
              <a:t>d</a:t>
            </a:r>
            <a:r>
              <a:rPr lang="en-US" dirty="0" smtClean="0"/>
              <a:t>, </a:t>
            </a:r>
            <a:r>
              <a:rPr lang="en-US" i="1" dirty="0" smtClean="0"/>
              <a:t>e</a:t>
            </a:r>
            <a:r>
              <a:rPr lang="en-US" dirty="0" smtClean="0"/>
              <a:t> is a simple circuit, </a:t>
            </a:r>
            <a:r>
              <a:rPr lang="en-US" i="1" dirty="0"/>
              <a:t>G</a:t>
            </a:r>
            <a:r>
              <a:rPr lang="en-US" baseline="-25000" dirty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dirty="0"/>
              <a:t> is not a </a:t>
            </a:r>
            <a:r>
              <a:rPr lang="en-US" dirty="0" smtClean="0"/>
              <a:t>tree. </a:t>
            </a:r>
            <a:r>
              <a:rPr lang="en-US" i="1" dirty="0" smtClean="0"/>
              <a:t>G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4</a:t>
            </a:r>
            <a:r>
              <a:rPr lang="en-US" dirty="0" smtClean="0"/>
              <a:t> is not a tree because it is not connected.</a:t>
            </a:r>
          </a:p>
          <a:p>
            <a:pPr indent="0">
              <a:buNone/>
            </a:pPr>
            <a:endParaRPr lang="en-US" dirty="0"/>
          </a:p>
          <a:p>
            <a:pPr indent="0">
              <a:buNone/>
            </a:pPr>
            <a:r>
              <a:rPr lang="en-US" b="1" dirty="0" smtClean="0"/>
              <a:t>Definition</a:t>
            </a:r>
            <a:r>
              <a:rPr lang="en-US" dirty="0" smtClean="0"/>
              <a:t>: A </a:t>
            </a:r>
            <a:r>
              <a:rPr lang="en-US" i="1" dirty="0"/>
              <a:t>forest</a:t>
            </a:r>
            <a:r>
              <a:rPr lang="en-US" dirty="0"/>
              <a:t> is a graph that has no simple circuit, </a:t>
            </a:r>
            <a:r>
              <a:rPr lang="en-US" dirty="0" smtClean="0"/>
              <a:t>                                                                                                   but </a:t>
            </a:r>
            <a:r>
              <a:rPr lang="en-US" dirty="0"/>
              <a:t>is not </a:t>
            </a:r>
            <a:r>
              <a:rPr lang="en-US" dirty="0" smtClean="0"/>
              <a:t>connected. Each </a:t>
            </a:r>
            <a:r>
              <a:rPr lang="en-US" dirty="0"/>
              <a:t>of the connected </a:t>
            </a:r>
            <a:r>
              <a:rPr lang="en-US" dirty="0" smtClean="0"/>
              <a:t>                                                                                   components </a:t>
            </a:r>
            <a:r>
              <a:rPr lang="en-US" dirty="0"/>
              <a:t>in a forest is a </a:t>
            </a:r>
            <a:r>
              <a:rPr lang="en-US" dirty="0" smtClean="0"/>
              <a:t>tree.</a:t>
            </a:r>
          </a:p>
          <a:p>
            <a:pPr indent="0">
              <a:buNone/>
            </a:pPr>
            <a:endParaRPr lang="en-US" dirty="0"/>
          </a:p>
          <a:p>
            <a:pPr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" name="Content Placeholder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800" y="2286000"/>
            <a:ext cx="3207026" cy="147332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4876800"/>
            <a:ext cx="3581400" cy="1644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7939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Trees (</a:t>
            </a:r>
            <a:r>
              <a:rPr lang="en-US" i="1" dirty="0" smtClean="0"/>
              <a:t>continued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indent="0">
              <a:buNone/>
            </a:pPr>
            <a:r>
              <a:rPr lang="en-US" b="1" dirty="0" smtClean="0"/>
              <a:t>Theorem</a:t>
            </a:r>
            <a:r>
              <a:rPr lang="en-US" dirty="0" smtClean="0"/>
              <a:t>: An undirected graph is a tree if and only if there is a unique simple path between any two of its vertices. </a:t>
            </a:r>
          </a:p>
          <a:p>
            <a:pPr indent="0">
              <a:buNone/>
            </a:pPr>
            <a:endParaRPr lang="en-US" dirty="0"/>
          </a:p>
          <a:p>
            <a:pPr indent="0">
              <a:buNone/>
            </a:pPr>
            <a:r>
              <a:rPr lang="en-US" b="1" i="1" dirty="0" smtClean="0"/>
              <a:t>Proof</a:t>
            </a:r>
            <a:r>
              <a:rPr lang="en-US" dirty="0" smtClean="0"/>
              <a:t>: </a:t>
            </a:r>
            <a:r>
              <a:rPr lang="en-US" dirty="0"/>
              <a:t>A</a:t>
            </a:r>
            <a:r>
              <a:rPr lang="en-US" dirty="0" smtClean="0"/>
              <a:t>ssume that </a:t>
            </a:r>
            <a:r>
              <a:rPr lang="en-US" i="1" dirty="0" smtClean="0"/>
              <a:t>T</a:t>
            </a:r>
            <a:r>
              <a:rPr lang="en-US" dirty="0" smtClean="0"/>
              <a:t> is a tree. Then </a:t>
            </a:r>
            <a:r>
              <a:rPr lang="en-US" i="1" dirty="0" smtClean="0"/>
              <a:t>T</a:t>
            </a:r>
            <a:r>
              <a:rPr lang="en-US" dirty="0" smtClean="0"/>
              <a:t> is connected with no simple circuits. Hence, if  </a:t>
            </a:r>
            <a:r>
              <a:rPr lang="en-US" i="1" dirty="0" smtClean="0"/>
              <a:t>x</a:t>
            </a:r>
            <a:r>
              <a:rPr lang="en-US" dirty="0" smtClean="0"/>
              <a:t> and </a:t>
            </a:r>
            <a:r>
              <a:rPr lang="en-US" i="1" dirty="0" smtClean="0"/>
              <a:t>y</a:t>
            </a:r>
            <a:r>
              <a:rPr lang="en-US" dirty="0" smtClean="0"/>
              <a:t> are distinct vertices of </a:t>
            </a:r>
            <a:r>
              <a:rPr lang="en-US" i="1" dirty="0" smtClean="0"/>
              <a:t>T</a:t>
            </a:r>
            <a:r>
              <a:rPr lang="en-US" dirty="0" smtClean="0"/>
              <a:t>, there is a simple path between them (by Theorem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/>
              <a:t> of Section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10.4</a:t>
            </a:r>
            <a:r>
              <a:rPr lang="en-US" dirty="0" smtClean="0"/>
              <a:t>). This path must be unique - for if there were a second path, there would be a simple circuit in </a:t>
            </a:r>
            <a:r>
              <a:rPr lang="en-US" i="1" dirty="0" smtClean="0"/>
              <a:t>T</a:t>
            </a:r>
            <a:r>
              <a:rPr lang="en-US" dirty="0"/>
              <a:t> (by Exercise 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59</a:t>
            </a:r>
            <a:r>
              <a:rPr lang="en-US" dirty="0"/>
              <a:t> of Section 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10.4</a:t>
            </a:r>
            <a:r>
              <a:rPr lang="en-US" dirty="0"/>
              <a:t>). </a:t>
            </a:r>
            <a:r>
              <a:rPr lang="en-US" dirty="0" smtClean="0"/>
              <a:t>Hence, there is a unique simple path between any two vertices of a tree.</a:t>
            </a:r>
          </a:p>
          <a:p>
            <a:pPr indent="0">
              <a:buNone/>
            </a:pPr>
            <a:endParaRPr lang="en-US" dirty="0" smtClean="0"/>
          </a:p>
          <a:p>
            <a:pPr indent="0">
              <a:buNone/>
            </a:pPr>
            <a:r>
              <a:rPr lang="en-US" dirty="0" smtClean="0"/>
              <a:t>Now assume that there is a unique simple path between any two vertices of a graph </a:t>
            </a:r>
            <a:r>
              <a:rPr lang="en-US" i="1" dirty="0" smtClean="0"/>
              <a:t>T</a:t>
            </a:r>
            <a:r>
              <a:rPr lang="en-US" dirty="0" smtClean="0"/>
              <a:t>. Then </a:t>
            </a:r>
            <a:r>
              <a:rPr lang="en-US" i="1" dirty="0" smtClean="0"/>
              <a:t>T</a:t>
            </a:r>
            <a:r>
              <a:rPr lang="en-US" dirty="0" smtClean="0"/>
              <a:t> is connected because there is a path between any two of its vertices.  Furthermore, </a:t>
            </a:r>
            <a:r>
              <a:rPr lang="en-US" i="1" dirty="0" smtClean="0"/>
              <a:t>T</a:t>
            </a:r>
            <a:r>
              <a:rPr lang="en-US" dirty="0" smtClean="0"/>
              <a:t> can have no simple circuits since if there were a simple circuit, there would be two paths between some two vertices. </a:t>
            </a:r>
          </a:p>
          <a:p>
            <a:pPr indent="0">
              <a:buNone/>
            </a:pPr>
            <a:endParaRPr lang="en-US" dirty="0"/>
          </a:p>
          <a:p>
            <a:pPr indent="0">
              <a:buNone/>
            </a:pPr>
            <a:r>
              <a:rPr lang="en-US" dirty="0" smtClean="0"/>
              <a:t>Hence, a graph with a unique simple path between any two vertices is a tree.</a:t>
            </a:r>
          </a:p>
        </p:txBody>
      </p:sp>
      <p:sp>
        <p:nvSpPr>
          <p:cNvPr id="4" name="Isosceles Triangle 3"/>
          <p:cNvSpPr/>
          <p:nvPr/>
        </p:nvSpPr>
        <p:spPr>
          <a:xfrm rot="5400000" flipV="1">
            <a:off x="8458200" y="5410200"/>
            <a:ext cx="152400" cy="152400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3002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Trees as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4419600" cy="4389120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Trees are used as models in </a:t>
            </a:r>
            <a:r>
              <a:rPr lang="en-US" dirty="0" smtClean="0"/>
              <a:t>computer science, chemistry, geology, botany,  psychology, and many other areas.</a:t>
            </a:r>
          </a:p>
          <a:p>
            <a:r>
              <a:rPr lang="en-US" dirty="0" smtClean="0"/>
              <a:t>Trees were introduced by the mathematician  </a:t>
            </a:r>
            <a:r>
              <a:rPr lang="en-US" dirty="0" err="1" smtClean="0"/>
              <a:t>Cayley</a:t>
            </a:r>
            <a:r>
              <a:rPr lang="en-US" dirty="0" smtClean="0"/>
              <a:t> in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1857 </a:t>
            </a:r>
            <a:r>
              <a:rPr lang="en-US" dirty="0" smtClean="0"/>
              <a:t>in his work counting the number of isomers of saturated hydrocarbons. The two isomers of butane are shown at the right. </a:t>
            </a:r>
          </a:p>
          <a:p>
            <a:r>
              <a:rPr lang="en-US" dirty="0" smtClean="0"/>
              <a:t>The organization of a  computer file system into directories, subdirectories, and files is </a:t>
            </a:r>
            <a:r>
              <a:rPr lang="en-US" dirty="0"/>
              <a:t>naturally </a:t>
            </a:r>
            <a:r>
              <a:rPr lang="en-US" dirty="0" smtClean="0"/>
              <a:t>represented </a:t>
            </a:r>
            <a:r>
              <a:rPr lang="en-US" dirty="0"/>
              <a:t>as a tree. </a:t>
            </a:r>
            <a:endParaRPr lang="en-US" dirty="0" smtClean="0"/>
          </a:p>
          <a:p>
            <a:r>
              <a:rPr lang="en-US" dirty="0" smtClean="0"/>
              <a:t>Trees are used to represent the structure of organizations.   </a:t>
            </a:r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                                                                                   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4716449"/>
            <a:ext cx="4838700" cy="164048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200" y="3625265"/>
            <a:ext cx="3528060" cy="2177796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717089"/>
            <a:ext cx="2590800" cy="190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6200" y="381000"/>
            <a:ext cx="883158" cy="103098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791200" y="533400"/>
            <a:ext cx="167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Arthur </a:t>
            </a:r>
            <a:r>
              <a:rPr lang="en-US" dirty="0" err="1" smtClean="0"/>
              <a:t>Cayley</a:t>
            </a:r>
            <a:endParaRPr lang="en-US" dirty="0" smtClean="0"/>
          </a:p>
          <a:p>
            <a:r>
              <a:rPr lang="en-US" dirty="0" smtClean="0"/>
              <a:t>(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1821-1895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62108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Rooted Trees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>
              <a:buNone/>
            </a:pPr>
            <a:r>
              <a:rPr lang="en-US" b="1" dirty="0" smtClean="0"/>
              <a:t>Definition</a:t>
            </a:r>
            <a:r>
              <a:rPr lang="en-US" dirty="0" smtClean="0"/>
              <a:t>: A </a:t>
            </a:r>
            <a:r>
              <a:rPr lang="en-US" i="1" dirty="0" smtClean="0"/>
              <a:t>rooted tree </a:t>
            </a:r>
            <a:r>
              <a:rPr lang="en-US" dirty="0" smtClean="0"/>
              <a:t>is a tree in which one vertex has been designated as the </a:t>
            </a:r>
            <a:r>
              <a:rPr lang="en-US" i="1" dirty="0" smtClean="0"/>
              <a:t>root</a:t>
            </a:r>
            <a:r>
              <a:rPr lang="en-US" dirty="0" smtClean="0"/>
              <a:t> and every edge is directed away from the root.</a:t>
            </a:r>
          </a:p>
          <a:p>
            <a:pPr indent="0">
              <a:buNone/>
            </a:pPr>
            <a:endParaRPr lang="en-US" dirty="0"/>
          </a:p>
          <a:p>
            <a:pPr indent="0">
              <a:buNone/>
            </a:pPr>
            <a:r>
              <a:rPr lang="en-US" dirty="0" smtClean="0"/>
              <a:t>An </a:t>
            </a:r>
            <a:r>
              <a:rPr lang="en-US" dirty="0" err="1" smtClean="0"/>
              <a:t>unrooted</a:t>
            </a:r>
            <a:r>
              <a:rPr lang="en-US" dirty="0" smtClean="0"/>
              <a:t> tree is converted into different rooted trees when different vertices are chosen as the root.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4876800"/>
            <a:ext cx="3756660" cy="1259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22050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Rooted Tree Terminology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077200" cy="4389120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Terminology for rooted trees is a                                                                                                                              mix from botany and                                                                                                                                     genealogy (such as this family tree                                                                                                                                    of the Bernoulli family of                                                                                                          mathematicians).</a:t>
            </a:r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/>
              <a:t>If </a:t>
            </a:r>
            <a:r>
              <a:rPr lang="en-US" i="1" dirty="0"/>
              <a:t>v</a:t>
            </a:r>
            <a:r>
              <a:rPr lang="en-US" dirty="0"/>
              <a:t> is a vertex </a:t>
            </a:r>
            <a:r>
              <a:rPr lang="en-US" dirty="0" smtClean="0"/>
              <a:t>of a rooted tree other </a:t>
            </a:r>
            <a:r>
              <a:rPr lang="en-US" dirty="0"/>
              <a:t>than the root, the </a:t>
            </a:r>
            <a:r>
              <a:rPr lang="en-US" i="1" dirty="0"/>
              <a:t>parent</a:t>
            </a:r>
            <a:r>
              <a:rPr lang="en-US" dirty="0"/>
              <a:t> of </a:t>
            </a:r>
            <a:r>
              <a:rPr lang="en-US" i="1" dirty="0"/>
              <a:t>v</a:t>
            </a:r>
            <a:r>
              <a:rPr lang="en-US" dirty="0"/>
              <a:t> is the unique vertex </a:t>
            </a:r>
            <a:r>
              <a:rPr lang="en-US" i="1" dirty="0"/>
              <a:t>u</a:t>
            </a:r>
            <a:r>
              <a:rPr lang="en-US" dirty="0"/>
              <a:t> such that there is a directed edge from </a:t>
            </a:r>
            <a:r>
              <a:rPr lang="en-US" i="1" dirty="0"/>
              <a:t>u</a:t>
            </a:r>
            <a:r>
              <a:rPr lang="en-US" dirty="0"/>
              <a:t> to </a:t>
            </a:r>
            <a:r>
              <a:rPr lang="en-US" i="1" dirty="0"/>
              <a:t>v</a:t>
            </a:r>
            <a:r>
              <a:rPr lang="en-US" dirty="0"/>
              <a:t>. </a:t>
            </a:r>
            <a:r>
              <a:rPr lang="en-US" dirty="0" smtClean="0"/>
              <a:t>When </a:t>
            </a:r>
            <a:r>
              <a:rPr lang="en-US" i="1" dirty="0"/>
              <a:t>u</a:t>
            </a:r>
            <a:r>
              <a:rPr lang="en-US" dirty="0"/>
              <a:t> is a parent of </a:t>
            </a:r>
            <a:r>
              <a:rPr lang="en-US" i="1" dirty="0"/>
              <a:t>v</a:t>
            </a:r>
            <a:r>
              <a:rPr lang="en-US" dirty="0"/>
              <a:t>, </a:t>
            </a:r>
            <a:r>
              <a:rPr lang="en-US" i="1" dirty="0"/>
              <a:t>v</a:t>
            </a:r>
            <a:r>
              <a:rPr lang="en-US" dirty="0"/>
              <a:t> is called a </a:t>
            </a:r>
            <a:r>
              <a:rPr lang="en-US" i="1" dirty="0"/>
              <a:t>child</a:t>
            </a:r>
            <a:r>
              <a:rPr lang="en-US" dirty="0"/>
              <a:t> of </a:t>
            </a:r>
            <a:r>
              <a:rPr lang="en-US" i="1" dirty="0"/>
              <a:t>u</a:t>
            </a:r>
            <a:r>
              <a:rPr lang="en-US" dirty="0"/>
              <a:t>. Vertices with the same parent are called </a:t>
            </a:r>
            <a:r>
              <a:rPr lang="en-US" i="1" dirty="0"/>
              <a:t>siblings</a:t>
            </a:r>
            <a:r>
              <a:rPr lang="en-US" dirty="0"/>
              <a:t>.</a:t>
            </a:r>
          </a:p>
          <a:p>
            <a:r>
              <a:rPr lang="en-US" dirty="0"/>
              <a:t>The </a:t>
            </a:r>
            <a:r>
              <a:rPr lang="en-US" i="1" dirty="0"/>
              <a:t>ancestors</a:t>
            </a:r>
            <a:r>
              <a:rPr lang="en-US" dirty="0"/>
              <a:t> of a vertex </a:t>
            </a:r>
            <a:r>
              <a:rPr lang="en-US" dirty="0" smtClean="0"/>
              <a:t>are the vertices </a:t>
            </a:r>
            <a:r>
              <a:rPr lang="en-US" dirty="0"/>
              <a:t>in the path from the root to this vertex, excluding the vertex itself and including the root. The </a:t>
            </a:r>
            <a:r>
              <a:rPr lang="en-US" i="1" dirty="0"/>
              <a:t>descendants </a:t>
            </a:r>
            <a:r>
              <a:rPr lang="en-US" dirty="0"/>
              <a:t>of a vertex </a:t>
            </a:r>
            <a:r>
              <a:rPr lang="en-US" i="1" dirty="0"/>
              <a:t>v</a:t>
            </a:r>
            <a:r>
              <a:rPr lang="en-US" dirty="0"/>
              <a:t> are those vertices that have </a:t>
            </a:r>
            <a:r>
              <a:rPr lang="en-US" i="1" dirty="0"/>
              <a:t>v</a:t>
            </a:r>
            <a:r>
              <a:rPr lang="en-US" dirty="0"/>
              <a:t> as an ancestor.</a:t>
            </a:r>
          </a:p>
          <a:p>
            <a:r>
              <a:rPr lang="en-US" dirty="0"/>
              <a:t>A vertex of a rooted tree </a:t>
            </a:r>
            <a:r>
              <a:rPr lang="en-US" dirty="0" smtClean="0"/>
              <a:t>with no children is </a:t>
            </a:r>
            <a:r>
              <a:rPr lang="en-US" dirty="0"/>
              <a:t>called a </a:t>
            </a:r>
            <a:r>
              <a:rPr lang="en-US" i="1" dirty="0" smtClean="0"/>
              <a:t>leaf</a:t>
            </a:r>
            <a:r>
              <a:rPr lang="en-US" dirty="0" smtClean="0"/>
              <a:t>. </a:t>
            </a:r>
            <a:r>
              <a:rPr lang="en-US" dirty="0"/>
              <a:t>Vertices that have children are called </a:t>
            </a:r>
            <a:r>
              <a:rPr lang="en-US" i="1" dirty="0"/>
              <a:t>internal vertices</a:t>
            </a:r>
            <a:r>
              <a:rPr lang="en-US" dirty="0"/>
              <a:t>.</a:t>
            </a:r>
          </a:p>
          <a:p>
            <a:r>
              <a:rPr lang="en-US" dirty="0"/>
              <a:t>If </a:t>
            </a:r>
            <a:r>
              <a:rPr lang="en-US" i="1" dirty="0"/>
              <a:t>a</a:t>
            </a:r>
            <a:r>
              <a:rPr lang="en-US" dirty="0"/>
              <a:t> is a vertex in a tree, the </a:t>
            </a:r>
            <a:r>
              <a:rPr lang="en-US" i="1" dirty="0" err="1"/>
              <a:t>subtree</a:t>
            </a:r>
            <a:r>
              <a:rPr lang="en-US" i="1" dirty="0"/>
              <a:t> </a:t>
            </a:r>
            <a:r>
              <a:rPr lang="en-US" dirty="0"/>
              <a:t>with </a:t>
            </a:r>
            <a:r>
              <a:rPr lang="en-US" i="1" dirty="0"/>
              <a:t>a</a:t>
            </a:r>
            <a:r>
              <a:rPr lang="en-US" dirty="0"/>
              <a:t> as its root is the </a:t>
            </a:r>
            <a:r>
              <a:rPr lang="en-US" dirty="0" err="1"/>
              <a:t>subgraph</a:t>
            </a:r>
            <a:r>
              <a:rPr lang="en-US" dirty="0"/>
              <a:t> of the tree consisting of </a:t>
            </a:r>
            <a:r>
              <a:rPr lang="en-US" i="1" dirty="0"/>
              <a:t>a</a:t>
            </a:r>
            <a:r>
              <a:rPr lang="en-US" dirty="0"/>
              <a:t> and its descendants and all edges incident to these descendants.  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0" y="1905000"/>
            <a:ext cx="4315206" cy="2058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48925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Terminology for Rooted Trees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1871952"/>
            <a:ext cx="2158746" cy="1977390"/>
          </a:xfrm>
          <a:prstGeom prst="rect">
            <a:avLst/>
          </a:prstGeom>
        </p:spPr>
      </p:pic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609600" y="1981200"/>
            <a:ext cx="6019800" cy="438912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en-US" dirty="0" smtClean="0"/>
          </a:p>
          <a:p>
            <a:pPr indent="0">
              <a:buNone/>
            </a:pPr>
            <a:r>
              <a:rPr lang="en-US" b="1" dirty="0" smtClean="0"/>
              <a:t>Example</a:t>
            </a:r>
            <a:r>
              <a:rPr lang="en-US" dirty="0" smtClean="0"/>
              <a:t>: In the rooted tree </a:t>
            </a:r>
            <a:r>
              <a:rPr lang="en-US" i="1" dirty="0" smtClean="0"/>
              <a:t>T</a:t>
            </a:r>
            <a:r>
              <a:rPr lang="en-US" dirty="0" smtClean="0"/>
              <a:t> (with root </a:t>
            </a:r>
            <a:r>
              <a:rPr lang="en-US" i="1" dirty="0" smtClean="0"/>
              <a:t>a</a:t>
            </a:r>
            <a:r>
              <a:rPr lang="en-US" dirty="0" smtClean="0"/>
              <a:t>): </a:t>
            </a:r>
          </a:p>
          <a:p>
            <a:pPr marL="845820" indent="-571500">
              <a:buFont typeface="Wingdings 2"/>
              <a:buAutoNum type="romanLcParenBoth"/>
            </a:pPr>
            <a:r>
              <a:rPr lang="en-US" dirty="0" smtClean="0"/>
              <a:t>Find </a:t>
            </a:r>
            <a:r>
              <a:rPr lang="en-US" dirty="0"/>
              <a:t>the parent of </a:t>
            </a:r>
            <a:r>
              <a:rPr lang="en-US" i="1" dirty="0"/>
              <a:t>c</a:t>
            </a:r>
            <a:r>
              <a:rPr lang="en-US" dirty="0"/>
              <a:t>, the children of </a:t>
            </a:r>
            <a:r>
              <a:rPr lang="en-US" i="1" dirty="0"/>
              <a:t>g</a:t>
            </a:r>
            <a:r>
              <a:rPr lang="en-US" dirty="0"/>
              <a:t>, the siblings   of </a:t>
            </a:r>
            <a:r>
              <a:rPr lang="en-US" i="1" dirty="0"/>
              <a:t>h</a:t>
            </a:r>
            <a:r>
              <a:rPr lang="en-US" dirty="0"/>
              <a:t>, </a:t>
            </a:r>
            <a:r>
              <a:rPr lang="en-US" dirty="0" smtClean="0"/>
              <a:t>the </a:t>
            </a:r>
            <a:r>
              <a:rPr lang="en-US" dirty="0"/>
              <a:t>ancestors of </a:t>
            </a:r>
            <a:r>
              <a:rPr lang="en-US" i="1" dirty="0"/>
              <a:t>e</a:t>
            </a:r>
            <a:r>
              <a:rPr lang="en-US" dirty="0"/>
              <a:t>,  and </a:t>
            </a:r>
            <a:r>
              <a:rPr lang="en-US" dirty="0" smtClean="0"/>
              <a:t>the </a:t>
            </a:r>
            <a:r>
              <a:rPr lang="en-US" dirty="0"/>
              <a:t>descendants of </a:t>
            </a:r>
            <a:r>
              <a:rPr lang="en-US" i="1" dirty="0"/>
              <a:t>b</a:t>
            </a:r>
            <a:r>
              <a:rPr lang="en-US" dirty="0"/>
              <a:t>. </a:t>
            </a:r>
          </a:p>
          <a:p>
            <a:pPr marL="845820" indent="-571500">
              <a:buFont typeface="Wingdings 2"/>
              <a:buAutoNum type="romanLcParenBoth"/>
            </a:pPr>
            <a:r>
              <a:rPr lang="en-US" dirty="0" smtClean="0"/>
              <a:t>Find </a:t>
            </a:r>
            <a:r>
              <a:rPr lang="en-US" dirty="0"/>
              <a:t>all internal </a:t>
            </a:r>
            <a:r>
              <a:rPr lang="en-US" dirty="0" smtClean="0"/>
              <a:t>vertices  </a:t>
            </a:r>
            <a:r>
              <a:rPr lang="en-US" dirty="0"/>
              <a:t>and all leaves</a:t>
            </a:r>
            <a:r>
              <a:rPr lang="en-US" dirty="0" smtClean="0"/>
              <a:t>.</a:t>
            </a:r>
          </a:p>
          <a:p>
            <a:pPr marL="845820" indent="-571500">
              <a:buFont typeface="Wingdings 2"/>
              <a:buAutoNum type="romanLcParenBoth"/>
            </a:pPr>
            <a:r>
              <a:rPr lang="en-US" dirty="0" smtClean="0"/>
              <a:t>What </a:t>
            </a:r>
            <a:r>
              <a:rPr lang="en-US" dirty="0"/>
              <a:t>is the </a:t>
            </a:r>
            <a:r>
              <a:rPr lang="en-US" dirty="0" err="1"/>
              <a:t>subtree</a:t>
            </a:r>
            <a:r>
              <a:rPr lang="en-US" dirty="0"/>
              <a:t> rooted at </a:t>
            </a:r>
            <a:r>
              <a:rPr lang="en-US" i="1" dirty="0"/>
              <a:t>G</a:t>
            </a:r>
            <a:r>
              <a:rPr lang="en-US" dirty="0"/>
              <a:t>?</a:t>
            </a:r>
          </a:p>
          <a:p>
            <a:pPr indent="0">
              <a:buNone/>
            </a:pPr>
            <a:endParaRPr lang="en-US" dirty="0"/>
          </a:p>
          <a:p>
            <a:pPr marL="845820" indent="-571500">
              <a:buAutoNum type="romanLcParenBoth"/>
            </a:pPr>
            <a:endParaRPr lang="en-US" dirty="0" smtClean="0"/>
          </a:p>
          <a:p>
            <a:pPr indent="0">
              <a:buNone/>
            </a:pPr>
            <a:r>
              <a:rPr lang="en-US" b="1" dirty="0" smtClean="0"/>
              <a:t>Solution</a:t>
            </a:r>
            <a:r>
              <a:rPr lang="en-US" dirty="0" smtClean="0"/>
              <a:t>: </a:t>
            </a:r>
          </a:p>
          <a:p>
            <a:pPr marL="845820" indent="-571500">
              <a:buClr>
                <a:srgbClr val="0BD0D9"/>
              </a:buClr>
              <a:buFont typeface="Wingdings 2"/>
              <a:buAutoNum type="romanLcParenBoth"/>
            </a:pPr>
            <a:r>
              <a:rPr lang="en-US" dirty="0" smtClean="0">
                <a:solidFill>
                  <a:prstClr val="black"/>
                </a:solidFill>
              </a:rPr>
              <a:t>The </a:t>
            </a:r>
            <a:r>
              <a:rPr lang="en-US" dirty="0">
                <a:solidFill>
                  <a:prstClr val="black"/>
                </a:solidFill>
              </a:rPr>
              <a:t>parent of </a:t>
            </a:r>
            <a:r>
              <a:rPr lang="en-US" i="1" dirty="0">
                <a:solidFill>
                  <a:prstClr val="black"/>
                </a:solidFill>
              </a:rPr>
              <a:t>c</a:t>
            </a:r>
            <a:r>
              <a:rPr lang="en-US" dirty="0">
                <a:solidFill>
                  <a:prstClr val="black"/>
                </a:solidFill>
              </a:rPr>
              <a:t> is </a:t>
            </a:r>
            <a:r>
              <a:rPr lang="en-US" i="1" dirty="0">
                <a:solidFill>
                  <a:prstClr val="black"/>
                </a:solidFill>
              </a:rPr>
              <a:t>b</a:t>
            </a:r>
            <a:r>
              <a:rPr lang="en-US" dirty="0">
                <a:solidFill>
                  <a:prstClr val="black"/>
                </a:solidFill>
              </a:rPr>
              <a:t>. The children of </a:t>
            </a:r>
            <a:r>
              <a:rPr lang="en-US" i="1" dirty="0">
                <a:solidFill>
                  <a:prstClr val="black"/>
                </a:solidFill>
              </a:rPr>
              <a:t>g</a:t>
            </a:r>
            <a:r>
              <a:rPr lang="en-US" dirty="0">
                <a:solidFill>
                  <a:prstClr val="black"/>
                </a:solidFill>
              </a:rPr>
              <a:t> are </a:t>
            </a:r>
            <a:r>
              <a:rPr lang="en-US" i="1" dirty="0">
                <a:solidFill>
                  <a:prstClr val="black"/>
                </a:solidFill>
              </a:rPr>
              <a:t>h</a:t>
            </a:r>
            <a:r>
              <a:rPr lang="en-US" dirty="0">
                <a:solidFill>
                  <a:prstClr val="black"/>
                </a:solidFill>
              </a:rPr>
              <a:t>, </a:t>
            </a:r>
            <a:r>
              <a:rPr lang="en-US" i="1" dirty="0" err="1">
                <a:solidFill>
                  <a:prstClr val="black"/>
                </a:solidFill>
              </a:rPr>
              <a:t>i</a:t>
            </a:r>
            <a:r>
              <a:rPr lang="en-US" dirty="0">
                <a:solidFill>
                  <a:prstClr val="black"/>
                </a:solidFill>
              </a:rPr>
              <a:t>, and </a:t>
            </a:r>
            <a:r>
              <a:rPr lang="en-US" i="1" dirty="0">
                <a:solidFill>
                  <a:prstClr val="black"/>
                </a:solidFill>
              </a:rPr>
              <a:t>j</a:t>
            </a:r>
            <a:r>
              <a:rPr lang="en-US" dirty="0">
                <a:solidFill>
                  <a:prstClr val="black"/>
                </a:solidFill>
              </a:rPr>
              <a:t>. The siblings of </a:t>
            </a:r>
            <a:r>
              <a:rPr lang="en-US" i="1" dirty="0">
                <a:solidFill>
                  <a:prstClr val="black"/>
                </a:solidFill>
              </a:rPr>
              <a:t>h</a:t>
            </a:r>
            <a:r>
              <a:rPr lang="en-US" dirty="0">
                <a:solidFill>
                  <a:prstClr val="black"/>
                </a:solidFill>
              </a:rPr>
              <a:t> are </a:t>
            </a:r>
            <a:r>
              <a:rPr lang="en-US" i="1" dirty="0" err="1">
                <a:solidFill>
                  <a:prstClr val="black"/>
                </a:solidFill>
              </a:rPr>
              <a:t>i</a:t>
            </a:r>
            <a:r>
              <a:rPr lang="en-US" dirty="0">
                <a:solidFill>
                  <a:prstClr val="black"/>
                </a:solidFill>
              </a:rPr>
              <a:t> and </a:t>
            </a:r>
            <a:r>
              <a:rPr lang="en-US" i="1" dirty="0">
                <a:solidFill>
                  <a:prstClr val="black"/>
                </a:solidFill>
              </a:rPr>
              <a:t>j</a:t>
            </a:r>
            <a:r>
              <a:rPr lang="en-US" dirty="0">
                <a:solidFill>
                  <a:prstClr val="black"/>
                </a:solidFill>
              </a:rPr>
              <a:t>. The ancestors of </a:t>
            </a:r>
            <a:r>
              <a:rPr lang="en-US" i="1" dirty="0">
                <a:solidFill>
                  <a:prstClr val="black"/>
                </a:solidFill>
              </a:rPr>
              <a:t>e</a:t>
            </a:r>
            <a:r>
              <a:rPr lang="en-US" dirty="0">
                <a:solidFill>
                  <a:prstClr val="black"/>
                </a:solidFill>
              </a:rPr>
              <a:t> are c, </a:t>
            </a:r>
            <a:r>
              <a:rPr lang="en-US" i="1" dirty="0">
                <a:solidFill>
                  <a:prstClr val="black"/>
                </a:solidFill>
              </a:rPr>
              <a:t>b</a:t>
            </a:r>
            <a:r>
              <a:rPr lang="en-US" dirty="0">
                <a:solidFill>
                  <a:prstClr val="black"/>
                </a:solidFill>
              </a:rPr>
              <a:t>, and </a:t>
            </a:r>
            <a:r>
              <a:rPr lang="en-US" i="1" dirty="0">
                <a:solidFill>
                  <a:prstClr val="black"/>
                </a:solidFill>
              </a:rPr>
              <a:t>a</a:t>
            </a:r>
            <a:r>
              <a:rPr lang="en-US" dirty="0">
                <a:solidFill>
                  <a:prstClr val="black"/>
                </a:solidFill>
              </a:rPr>
              <a:t>. The descendants of </a:t>
            </a:r>
            <a:r>
              <a:rPr lang="en-US" i="1" dirty="0">
                <a:solidFill>
                  <a:prstClr val="black"/>
                </a:solidFill>
              </a:rPr>
              <a:t>b</a:t>
            </a:r>
            <a:r>
              <a:rPr lang="en-US" dirty="0">
                <a:solidFill>
                  <a:prstClr val="black"/>
                </a:solidFill>
              </a:rPr>
              <a:t> are </a:t>
            </a:r>
            <a:r>
              <a:rPr lang="en-US" i="1" dirty="0">
                <a:solidFill>
                  <a:prstClr val="black"/>
                </a:solidFill>
              </a:rPr>
              <a:t>c</a:t>
            </a:r>
            <a:r>
              <a:rPr lang="en-US" dirty="0">
                <a:solidFill>
                  <a:prstClr val="black"/>
                </a:solidFill>
              </a:rPr>
              <a:t>, </a:t>
            </a:r>
            <a:r>
              <a:rPr lang="en-US" i="1" dirty="0">
                <a:solidFill>
                  <a:prstClr val="black"/>
                </a:solidFill>
              </a:rPr>
              <a:t>d</a:t>
            </a:r>
            <a:r>
              <a:rPr lang="en-US" dirty="0">
                <a:solidFill>
                  <a:prstClr val="black"/>
                </a:solidFill>
              </a:rPr>
              <a:t>, and </a:t>
            </a:r>
            <a:r>
              <a:rPr lang="en-US" i="1" dirty="0">
                <a:solidFill>
                  <a:prstClr val="black"/>
                </a:solidFill>
              </a:rPr>
              <a:t>e</a:t>
            </a:r>
            <a:r>
              <a:rPr lang="en-US" dirty="0">
                <a:solidFill>
                  <a:prstClr val="black"/>
                </a:solidFill>
              </a:rPr>
              <a:t>. </a:t>
            </a:r>
            <a:endParaRPr lang="en-US" dirty="0" smtClean="0">
              <a:solidFill>
                <a:prstClr val="black"/>
              </a:solidFill>
            </a:endParaRPr>
          </a:p>
          <a:p>
            <a:pPr marL="845820" indent="-571500">
              <a:buClr>
                <a:srgbClr val="0BD0D9"/>
              </a:buClr>
              <a:buFont typeface="Wingdings 2"/>
              <a:buAutoNum type="romanLcParenBoth"/>
            </a:pPr>
            <a:r>
              <a:rPr lang="en-US" dirty="0"/>
              <a:t>The internal vertices are </a:t>
            </a:r>
            <a:r>
              <a:rPr lang="en-US" i="1" dirty="0"/>
              <a:t>a</a:t>
            </a:r>
            <a:r>
              <a:rPr lang="en-US" dirty="0"/>
              <a:t>, </a:t>
            </a:r>
            <a:r>
              <a:rPr lang="en-US" i="1" dirty="0"/>
              <a:t>b</a:t>
            </a:r>
            <a:r>
              <a:rPr lang="en-US" dirty="0"/>
              <a:t>, </a:t>
            </a:r>
            <a:r>
              <a:rPr lang="en-US" i="1" dirty="0"/>
              <a:t>c</a:t>
            </a:r>
            <a:r>
              <a:rPr lang="en-US" dirty="0"/>
              <a:t>, </a:t>
            </a:r>
            <a:r>
              <a:rPr lang="en-US" i="1" dirty="0"/>
              <a:t>g</a:t>
            </a:r>
            <a:r>
              <a:rPr lang="en-US" dirty="0"/>
              <a:t>, </a:t>
            </a:r>
            <a:r>
              <a:rPr lang="en-US" i="1" dirty="0"/>
              <a:t>h</a:t>
            </a:r>
            <a:r>
              <a:rPr lang="en-US" dirty="0"/>
              <a:t>, and </a:t>
            </a:r>
            <a:r>
              <a:rPr lang="en-US" i="1" dirty="0"/>
              <a:t>j</a:t>
            </a:r>
            <a:r>
              <a:rPr lang="en-US" dirty="0"/>
              <a:t>. The leaves are </a:t>
            </a:r>
            <a:r>
              <a:rPr lang="en-US" i="1" dirty="0"/>
              <a:t>d</a:t>
            </a:r>
            <a:r>
              <a:rPr lang="en-US" dirty="0"/>
              <a:t>, </a:t>
            </a:r>
            <a:r>
              <a:rPr lang="en-US" i="1" dirty="0"/>
              <a:t>e</a:t>
            </a:r>
            <a:r>
              <a:rPr lang="en-US" dirty="0"/>
              <a:t>, </a:t>
            </a:r>
            <a:r>
              <a:rPr lang="en-US" i="1" dirty="0"/>
              <a:t>f</a:t>
            </a:r>
            <a:r>
              <a:rPr lang="en-US" dirty="0"/>
              <a:t>, </a:t>
            </a:r>
            <a:r>
              <a:rPr lang="en-US" i="1" dirty="0" err="1"/>
              <a:t>i</a:t>
            </a:r>
            <a:r>
              <a:rPr lang="en-US" dirty="0"/>
              <a:t>, </a:t>
            </a:r>
            <a:r>
              <a:rPr lang="en-US" i="1" dirty="0"/>
              <a:t>k</a:t>
            </a:r>
            <a:r>
              <a:rPr lang="en-US" dirty="0"/>
              <a:t>, </a:t>
            </a:r>
            <a:r>
              <a:rPr lang="en-US" i="1" dirty="0"/>
              <a:t>l</a:t>
            </a:r>
            <a:r>
              <a:rPr lang="en-US" dirty="0"/>
              <a:t>, and </a:t>
            </a:r>
            <a:r>
              <a:rPr lang="en-US" i="1" dirty="0"/>
              <a:t>m</a:t>
            </a:r>
            <a:r>
              <a:rPr lang="en-US" dirty="0"/>
              <a:t>.  </a:t>
            </a:r>
            <a:endParaRPr lang="en-US" dirty="0" smtClean="0">
              <a:solidFill>
                <a:prstClr val="black"/>
              </a:solidFill>
            </a:endParaRPr>
          </a:p>
          <a:p>
            <a:pPr marL="845820" indent="-571500">
              <a:buClr>
                <a:srgbClr val="0BD0D9"/>
              </a:buClr>
              <a:buFont typeface="Wingdings 2"/>
              <a:buAutoNum type="romanLcParenBoth"/>
            </a:pPr>
            <a:r>
              <a:rPr lang="en-US" dirty="0" smtClean="0"/>
              <a:t>We display the </a:t>
            </a:r>
            <a:r>
              <a:rPr lang="en-US" dirty="0" err="1"/>
              <a:t>subtree</a:t>
            </a:r>
            <a:r>
              <a:rPr lang="en-US" dirty="0"/>
              <a:t> rooted </a:t>
            </a:r>
            <a:r>
              <a:rPr lang="en-US" dirty="0" smtClean="0"/>
              <a:t>at </a:t>
            </a:r>
            <a:r>
              <a:rPr lang="en-US" i="1" dirty="0" smtClean="0"/>
              <a:t>g</a:t>
            </a:r>
            <a:r>
              <a:rPr lang="en-US" dirty="0" smtClean="0"/>
              <a:t>.</a:t>
            </a:r>
            <a:endParaRPr lang="en-US" dirty="0"/>
          </a:p>
          <a:p>
            <a:pPr marL="1211580" lvl="1" indent="-571500">
              <a:buClr>
                <a:srgbClr val="0BD0D9"/>
              </a:buClr>
              <a:buFont typeface="Wingdings 2"/>
              <a:buAutoNum type="romanLcParenBoth"/>
            </a:pPr>
            <a:endParaRPr lang="en-US" dirty="0" smtClean="0"/>
          </a:p>
        </p:txBody>
      </p:sp>
      <p:pic>
        <p:nvPicPr>
          <p:cNvPr id="10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4724400"/>
            <a:ext cx="1084326" cy="1405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61936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m</a:t>
            </a:r>
            <a:r>
              <a:rPr lang="en-US" dirty="0" smtClean="0"/>
              <a:t>-</a:t>
            </a:r>
            <a:r>
              <a:rPr lang="en-US" dirty="0" err="1" smtClean="0"/>
              <a:t>ary</a:t>
            </a:r>
            <a:r>
              <a:rPr lang="en-US" dirty="0" smtClean="0"/>
              <a:t> Rooted Trees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indent="0">
              <a:buNone/>
            </a:pPr>
            <a:r>
              <a:rPr lang="en-US" sz="7200" b="1" dirty="0" smtClean="0"/>
              <a:t>Definition</a:t>
            </a:r>
            <a:r>
              <a:rPr lang="en-US" sz="7200" dirty="0" smtClean="0"/>
              <a:t>: A rooted tree is called an </a:t>
            </a:r>
            <a:r>
              <a:rPr lang="en-US" sz="7200" i="1" dirty="0" smtClean="0"/>
              <a:t>m-</a:t>
            </a:r>
            <a:r>
              <a:rPr lang="en-US" sz="7200" i="1" dirty="0" err="1" smtClean="0"/>
              <a:t>ary</a:t>
            </a:r>
            <a:r>
              <a:rPr lang="en-US" sz="7200" i="1" dirty="0" smtClean="0"/>
              <a:t> tree </a:t>
            </a:r>
            <a:r>
              <a:rPr lang="en-US" sz="7200" dirty="0" smtClean="0"/>
              <a:t>if every internal vertex has no more than </a:t>
            </a:r>
            <a:r>
              <a:rPr lang="en-US" sz="7200" i="1" dirty="0" smtClean="0"/>
              <a:t>m</a:t>
            </a:r>
            <a:r>
              <a:rPr lang="en-US" sz="7200" dirty="0" smtClean="0"/>
              <a:t> children. The tree is called a </a:t>
            </a:r>
            <a:r>
              <a:rPr lang="en-US" sz="7200" i="1" dirty="0" smtClean="0"/>
              <a:t>full m-</a:t>
            </a:r>
            <a:r>
              <a:rPr lang="en-US" sz="7200" i="1" dirty="0" err="1" smtClean="0"/>
              <a:t>ary</a:t>
            </a:r>
            <a:r>
              <a:rPr lang="en-US" sz="7200" i="1" dirty="0" smtClean="0"/>
              <a:t> tree </a:t>
            </a:r>
            <a:r>
              <a:rPr lang="en-US" sz="7200" dirty="0" smtClean="0"/>
              <a:t>if every internal vertex has exactly </a:t>
            </a:r>
            <a:r>
              <a:rPr lang="en-US" sz="7200" i="1" dirty="0" smtClean="0"/>
              <a:t>m</a:t>
            </a:r>
            <a:r>
              <a:rPr lang="en-US" sz="7200" dirty="0" smtClean="0"/>
              <a:t> children. An </a:t>
            </a:r>
            <a:r>
              <a:rPr lang="en-US" sz="7200" i="1" dirty="0" smtClean="0"/>
              <a:t>m</a:t>
            </a:r>
            <a:r>
              <a:rPr lang="en-US" sz="7200" dirty="0" smtClean="0"/>
              <a:t>-</a:t>
            </a:r>
            <a:r>
              <a:rPr lang="en-US" sz="7200" dirty="0" err="1" smtClean="0"/>
              <a:t>ary</a:t>
            </a:r>
            <a:r>
              <a:rPr lang="en-US" sz="7200" dirty="0" smtClean="0"/>
              <a:t> tree with </a:t>
            </a:r>
            <a:r>
              <a:rPr lang="en-US" sz="7200" i="1" dirty="0" smtClean="0"/>
              <a:t>m</a:t>
            </a:r>
            <a:r>
              <a:rPr lang="en-US" sz="7200" dirty="0" smtClean="0"/>
              <a:t> = </a:t>
            </a:r>
            <a:r>
              <a:rPr lang="en-US" sz="72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sz="7200" dirty="0" smtClean="0"/>
              <a:t> is called a </a:t>
            </a:r>
            <a:r>
              <a:rPr lang="en-US" sz="7200" i="1" dirty="0" smtClean="0"/>
              <a:t>binary</a:t>
            </a:r>
            <a:r>
              <a:rPr lang="en-US" sz="7200" dirty="0" smtClean="0"/>
              <a:t> tree.</a:t>
            </a:r>
          </a:p>
          <a:p>
            <a:pPr indent="0">
              <a:buNone/>
            </a:pPr>
            <a:endParaRPr lang="en-US" sz="7200" dirty="0" smtClean="0"/>
          </a:p>
          <a:p>
            <a:pPr indent="0">
              <a:buNone/>
            </a:pPr>
            <a:r>
              <a:rPr lang="en-US" sz="7200" b="1" dirty="0" smtClean="0"/>
              <a:t>Example</a:t>
            </a:r>
            <a:r>
              <a:rPr lang="en-US" sz="7200" dirty="0" smtClean="0"/>
              <a:t>: Are the following rooted trees full </a:t>
            </a:r>
            <a:r>
              <a:rPr lang="en-US" sz="7200" i="1" dirty="0" smtClean="0"/>
              <a:t>m</a:t>
            </a:r>
            <a:r>
              <a:rPr lang="en-US" sz="7200" dirty="0" smtClean="0"/>
              <a:t>-</a:t>
            </a:r>
            <a:r>
              <a:rPr lang="en-US" sz="7200" dirty="0" err="1" smtClean="0"/>
              <a:t>ary</a:t>
            </a:r>
            <a:r>
              <a:rPr lang="en-US" sz="7200" dirty="0" smtClean="0"/>
              <a:t> trees for some positive integer </a:t>
            </a:r>
            <a:r>
              <a:rPr lang="en-US" sz="7200" i="1" dirty="0" smtClean="0"/>
              <a:t>m</a:t>
            </a:r>
            <a:r>
              <a:rPr lang="en-US" sz="7200" dirty="0" smtClean="0"/>
              <a:t>?</a:t>
            </a:r>
          </a:p>
          <a:p>
            <a:pPr indent="0">
              <a:buNone/>
            </a:pPr>
            <a:endParaRPr lang="en-US" sz="5500" dirty="0"/>
          </a:p>
          <a:p>
            <a:pPr indent="0">
              <a:buNone/>
            </a:pPr>
            <a:endParaRPr lang="en-US" sz="5500" dirty="0" smtClean="0"/>
          </a:p>
          <a:p>
            <a:pPr indent="0">
              <a:buNone/>
            </a:pPr>
            <a:endParaRPr lang="en-US" sz="5500" dirty="0"/>
          </a:p>
          <a:p>
            <a:pPr indent="0">
              <a:buNone/>
            </a:pPr>
            <a:endParaRPr lang="en-US" sz="5500" dirty="0" smtClean="0"/>
          </a:p>
          <a:p>
            <a:pPr indent="0">
              <a:buNone/>
            </a:pPr>
            <a:endParaRPr lang="en-US" sz="5500" dirty="0" smtClean="0"/>
          </a:p>
          <a:p>
            <a:pPr indent="0">
              <a:buNone/>
            </a:pPr>
            <a:endParaRPr lang="en-US" sz="5500" dirty="0"/>
          </a:p>
          <a:p>
            <a:pPr indent="0">
              <a:buNone/>
            </a:pPr>
            <a:endParaRPr lang="en-US" sz="5500" dirty="0" smtClean="0"/>
          </a:p>
          <a:p>
            <a:pPr indent="0">
              <a:buNone/>
            </a:pPr>
            <a:endParaRPr lang="en-US" sz="5500" dirty="0"/>
          </a:p>
          <a:p>
            <a:pPr indent="0">
              <a:buNone/>
            </a:pPr>
            <a:r>
              <a:rPr lang="en-US" sz="7200" b="1" dirty="0" smtClean="0"/>
              <a:t>Solution</a:t>
            </a:r>
            <a:r>
              <a:rPr lang="en-US" sz="7200" dirty="0" smtClean="0"/>
              <a:t>: </a:t>
            </a:r>
            <a:r>
              <a:rPr lang="en-US" sz="7200" i="1" dirty="0" smtClean="0"/>
              <a:t>T</a:t>
            </a:r>
            <a:r>
              <a:rPr lang="en-US" sz="7200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sz="7200" dirty="0" smtClean="0"/>
              <a:t> is a full binary tree because each of its internal vertices has two children. </a:t>
            </a:r>
            <a:r>
              <a:rPr lang="en-US" sz="7200" i="1" dirty="0" smtClean="0"/>
              <a:t>T</a:t>
            </a:r>
            <a:r>
              <a:rPr lang="en-US" sz="7200" baseline="-25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sz="7200" baseline="-25000" dirty="0" smtClean="0"/>
              <a:t> </a:t>
            </a:r>
            <a:r>
              <a:rPr lang="en-US" sz="7200" dirty="0" smtClean="0"/>
              <a:t>is a full </a:t>
            </a:r>
            <a:r>
              <a:rPr lang="en-US" sz="7200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sz="7200" dirty="0" smtClean="0"/>
              <a:t>-ary tree because each of its internal vertices has three children. In </a:t>
            </a:r>
            <a:r>
              <a:rPr lang="en-US" sz="7200" i="1" dirty="0" smtClean="0"/>
              <a:t>T</a:t>
            </a:r>
            <a:r>
              <a:rPr lang="en-US" sz="7200" baseline="-25000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sz="7200" dirty="0" smtClean="0"/>
              <a:t> each internal vertex has five children, so </a:t>
            </a:r>
            <a:r>
              <a:rPr lang="en-US" sz="7200" i="1" dirty="0" smtClean="0"/>
              <a:t>T</a:t>
            </a:r>
            <a:r>
              <a:rPr lang="en-US" sz="7200" baseline="-25000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sz="7200" dirty="0" smtClean="0"/>
              <a:t> is a full </a:t>
            </a:r>
            <a:r>
              <a:rPr lang="en-US" sz="7200" dirty="0" smtClean="0">
                <a:latin typeface="Cambria Math" pitchFamily="18" charset="0"/>
                <a:ea typeface="Cambria Math" pitchFamily="18" charset="0"/>
              </a:rPr>
              <a:t>5</a:t>
            </a:r>
            <a:r>
              <a:rPr lang="en-US" sz="7200" dirty="0" smtClean="0"/>
              <a:t>-ary tree. </a:t>
            </a:r>
            <a:r>
              <a:rPr lang="en-US" sz="7200" i="1" dirty="0" smtClean="0"/>
              <a:t>T</a:t>
            </a:r>
            <a:r>
              <a:rPr lang="en-US" sz="7200" baseline="-25000" dirty="0" smtClean="0">
                <a:latin typeface="Cambria Math" pitchFamily="18" charset="0"/>
                <a:ea typeface="Cambria Math" pitchFamily="18" charset="0"/>
              </a:rPr>
              <a:t>4</a:t>
            </a:r>
            <a:r>
              <a:rPr lang="en-US" sz="7200" baseline="-25000" dirty="0" smtClean="0"/>
              <a:t> </a:t>
            </a:r>
            <a:r>
              <a:rPr lang="en-US" sz="7200" dirty="0" smtClean="0"/>
              <a:t>is not a full </a:t>
            </a:r>
            <a:r>
              <a:rPr lang="en-US" sz="7200" i="1" dirty="0" smtClean="0"/>
              <a:t>m</a:t>
            </a:r>
            <a:r>
              <a:rPr lang="en-US" sz="7200" dirty="0" smtClean="0"/>
              <a:t>-</a:t>
            </a:r>
            <a:r>
              <a:rPr lang="en-US" sz="7200" dirty="0" err="1" smtClean="0"/>
              <a:t>ary</a:t>
            </a:r>
            <a:r>
              <a:rPr lang="en-US" sz="7200" dirty="0" smtClean="0"/>
              <a:t> tree for any m because some of its internal vertices have two children and others have three children.</a:t>
            </a:r>
            <a:endParaRPr lang="en-US" sz="7200" dirty="0"/>
          </a:p>
          <a:p>
            <a:pPr indent="0">
              <a:buNone/>
            </a:pPr>
            <a:endParaRPr lang="en-US" sz="7200" dirty="0" smtClean="0"/>
          </a:p>
          <a:p>
            <a:pPr indent="0">
              <a:buNone/>
            </a:pPr>
            <a:endParaRPr lang="en-US" sz="7200" dirty="0"/>
          </a:p>
          <a:p>
            <a:pPr indent="0">
              <a:buNone/>
            </a:pPr>
            <a:endParaRPr lang="en-US" dirty="0" smtClean="0"/>
          </a:p>
          <a:p>
            <a:pPr indent="0">
              <a:buNone/>
            </a:pPr>
            <a:r>
              <a:rPr lang="en-US" dirty="0"/>
              <a:t> </a:t>
            </a:r>
            <a:endParaRPr lang="en-US" dirty="0" smtClean="0"/>
          </a:p>
          <a:p>
            <a:pPr indent="0">
              <a:buNone/>
            </a:pPr>
            <a:r>
              <a:rPr lang="en-US" dirty="0"/>
              <a:t> </a:t>
            </a:r>
            <a:endParaRPr lang="en-US" dirty="0" smtClean="0"/>
          </a:p>
          <a:p>
            <a:pPr indent="0">
              <a:buNone/>
            </a:pPr>
            <a:r>
              <a:rPr lang="en-US" dirty="0"/>
              <a:t> </a:t>
            </a:r>
            <a:endParaRPr lang="en-US" dirty="0" smtClean="0"/>
          </a:p>
          <a:p>
            <a:pPr indent="0">
              <a:buNone/>
            </a:pPr>
            <a:r>
              <a:rPr lang="en-US" dirty="0"/>
              <a:t>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3733800"/>
            <a:ext cx="5778246" cy="1131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77003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19048</TotalTime>
  <Words>2159</Words>
  <Application>Microsoft Macintosh PowerPoint</Application>
  <PresentationFormat>On-screen Show (4:3)</PresentationFormat>
  <Paragraphs>163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Flow</vt:lpstr>
      <vt:lpstr>Trees</vt:lpstr>
      <vt:lpstr>Introduction to Trees</vt:lpstr>
      <vt:lpstr>Trees</vt:lpstr>
      <vt:lpstr>Trees (continued)</vt:lpstr>
      <vt:lpstr>Trees as Models</vt:lpstr>
      <vt:lpstr>Rooted Trees</vt:lpstr>
      <vt:lpstr>Rooted Tree Terminology</vt:lpstr>
      <vt:lpstr>Terminology for Rooted Trees</vt:lpstr>
      <vt:lpstr>m-ary Rooted Trees</vt:lpstr>
      <vt:lpstr>Ordered Rooted Trees</vt:lpstr>
      <vt:lpstr>Properties of Trees</vt:lpstr>
      <vt:lpstr>Counting Vertices in Full m-Ary Trees</vt:lpstr>
      <vt:lpstr>Counting Vertices in Full m-Ary Trees (continued)</vt:lpstr>
      <vt:lpstr>Level of vertices and height of trees</vt:lpstr>
      <vt:lpstr>Balanced m-Ary Trees</vt:lpstr>
      <vt:lpstr>The Bound for the Number of Leaves in an m-Ary Tree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Induction and recursion</dc:title>
  <dc:creator>Richard Scherl</dc:creator>
  <cp:lastModifiedBy>Artemis Hatzigeorgiou</cp:lastModifiedBy>
  <cp:revision>820</cp:revision>
  <dcterms:created xsi:type="dcterms:W3CDTF">2011-03-27T19:58:04Z</dcterms:created>
  <dcterms:modified xsi:type="dcterms:W3CDTF">2015-06-13T13:10:03Z</dcterms:modified>
</cp:coreProperties>
</file>