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70" r:id="rId5"/>
    <p:sldId id="268" r:id="rId6"/>
    <p:sldId id="261" r:id="rId7"/>
    <p:sldId id="262" r:id="rId8"/>
    <p:sldId id="272" r:id="rId9"/>
    <p:sldId id="273" r:id="rId10"/>
    <p:sldId id="274" r:id="rId11"/>
    <p:sldId id="275"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0" d="100"/>
          <a:sy n="80" d="100"/>
        </p:scale>
        <p:origin x="-486" y="-8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62C336-9AFA-455C-B128-846ECF27760E}" type="datetimeFigureOut">
              <a:rPr lang="en-US" smtClean="0"/>
              <a:pPr/>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0BB04-2797-449F-8AD9-FAF26EDF2A97}" type="slidenum">
              <a:rPr lang="en-US" smtClean="0"/>
              <a:pPr/>
              <a:t>‹#›</a:t>
            </a:fld>
            <a:endParaRPr lang="en-US"/>
          </a:p>
        </p:txBody>
      </p:sp>
    </p:spTree>
    <p:extLst>
      <p:ext uri="{BB962C8B-B14F-4D97-AF65-F5344CB8AC3E}">
        <p14:creationId xmlns="" xmlns:p14="http://schemas.microsoft.com/office/powerpoint/2010/main" val="683352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62C336-9AFA-455C-B128-846ECF27760E}" type="datetimeFigureOut">
              <a:rPr lang="en-US" smtClean="0"/>
              <a:pPr/>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0BB04-2797-449F-8AD9-FAF26EDF2A97}" type="slidenum">
              <a:rPr lang="en-US" smtClean="0"/>
              <a:pPr/>
              <a:t>‹#›</a:t>
            </a:fld>
            <a:endParaRPr lang="en-US"/>
          </a:p>
        </p:txBody>
      </p:sp>
    </p:spTree>
    <p:extLst>
      <p:ext uri="{BB962C8B-B14F-4D97-AF65-F5344CB8AC3E}">
        <p14:creationId xmlns="" xmlns:p14="http://schemas.microsoft.com/office/powerpoint/2010/main" val="3967858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62C336-9AFA-455C-B128-846ECF27760E}" type="datetimeFigureOut">
              <a:rPr lang="en-US" smtClean="0"/>
              <a:pPr/>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0BB04-2797-449F-8AD9-FAF26EDF2A97}" type="slidenum">
              <a:rPr lang="en-US" smtClean="0"/>
              <a:pPr/>
              <a:t>‹#›</a:t>
            </a:fld>
            <a:endParaRPr lang="en-US"/>
          </a:p>
        </p:txBody>
      </p:sp>
    </p:spTree>
    <p:extLst>
      <p:ext uri="{BB962C8B-B14F-4D97-AF65-F5344CB8AC3E}">
        <p14:creationId xmlns="" xmlns:p14="http://schemas.microsoft.com/office/powerpoint/2010/main" val="1445069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62C336-9AFA-455C-B128-846ECF27760E}" type="datetimeFigureOut">
              <a:rPr lang="en-US" smtClean="0"/>
              <a:pPr/>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0BB04-2797-449F-8AD9-FAF26EDF2A97}" type="slidenum">
              <a:rPr lang="en-US" smtClean="0"/>
              <a:pPr/>
              <a:t>‹#›</a:t>
            </a:fld>
            <a:endParaRPr lang="en-US"/>
          </a:p>
        </p:txBody>
      </p:sp>
    </p:spTree>
    <p:extLst>
      <p:ext uri="{BB962C8B-B14F-4D97-AF65-F5344CB8AC3E}">
        <p14:creationId xmlns="" xmlns:p14="http://schemas.microsoft.com/office/powerpoint/2010/main" val="3805818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62C336-9AFA-455C-B128-846ECF27760E}" type="datetimeFigureOut">
              <a:rPr lang="en-US" smtClean="0"/>
              <a:pPr/>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0BB04-2797-449F-8AD9-FAF26EDF2A97}" type="slidenum">
              <a:rPr lang="en-US" smtClean="0"/>
              <a:pPr/>
              <a:t>‹#›</a:t>
            </a:fld>
            <a:endParaRPr lang="en-US"/>
          </a:p>
        </p:txBody>
      </p:sp>
    </p:spTree>
    <p:extLst>
      <p:ext uri="{BB962C8B-B14F-4D97-AF65-F5344CB8AC3E}">
        <p14:creationId xmlns="" xmlns:p14="http://schemas.microsoft.com/office/powerpoint/2010/main" val="2237971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62C336-9AFA-455C-B128-846ECF27760E}" type="datetimeFigureOut">
              <a:rPr lang="en-US" smtClean="0"/>
              <a:pPr/>
              <a:t>7/20/2015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00BB04-2797-449F-8AD9-FAF26EDF2A97}" type="slidenum">
              <a:rPr lang="en-US" smtClean="0"/>
              <a:pPr/>
              <a:t>‹#›</a:t>
            </a:fld>
            <a:endParaRPr lang="en-US"/>
          </a:p>
        </p:txBody>
      </p:sp>
    </p:spTree>
    <p:extLst>
      <p:ext uri="{BB962C8B-B14F-4D97-AF65-F5344CB8AC3E}">
        <p14:creationId xmlns="" xmlns:p14="http://schemas.microsoft.com/office/powerpoint/2010/main" val="2417468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62C336-9AFA-455C-B128-846ECF27760E}" type="datetimeFigureOut">
              <a:rPr lang="en-US" smtClean="0"/>
              <a:pPr/>
              <a:t>7/20/2015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00BB04-2797-449F-8AD9-FAF26EDF2A97}" type="slidenum">
              <a:rPr lang="en-US" smtClean="0"/>
              <a:pPr/>
              <a:t>‹#›</a:t>
            </a:fld>
            <a:endParaRPr lang="en-US"/>
          </a:p>
        </p:txBody>
      </p:sp>
    </p:spTree>
    <p:extLst>
      <p:ext uri="{BB962C8B-B14F-4D97-AF65-F5344CB8AC3E}">
        <p14:creationId xmlns="" xmlns:p14="http://schemas.microsoft.com/office/powerpoint/2010/main" val="3789568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62C336-9AFA-455C-B128-846ECF27760E}" type="datetimeFigureOut">
              <a:rPr lang="en-US" smtClean="0"/>
              <a:pPr/>
              <a:t>7/20/2015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00BB04-2797-449F-8AD9-FAF26EDF2A97}" type="slidenum">
              <a:rPr lang="en-US" smtClean="0"/>
              <a:pPr/>
              <a:t>‹#›</a:t>
            </a:fld>
            <a:endParaRPr lang="en-US"/>
          </a:p>
        </p:txBody>
      </p:sp>
    </p:spTree>
    <p:extLst>
      <p:ext uri="{BB962C8B-B14F-4D97-AF65-F5344CB8AC3E}">
        <p14:creationId xmlns="" xmlns:p14="http://schemas.microsoft.com/office/powerpoint/2010/main" val="2762710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62C336-9AFA-455C-B128-846ECF27760E}" type="datetimeFigureOut">
              <a:rPr lang="en-US" smtClean="0"/>
              <a:pPr/>
              <a:t>7/20/2015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00BB04-2797-449F-8AD9-FAF26EDF2A97}" type="slidenum">
              <a:rPr lang="en-US" smtClean="0"/>
              <a:pPr/>
              <a:t>‹#›</a:t>
            </a:fld>
            <a:endParaRPr lang="en-US"/>
          </a:p>
        </p:txBody>
      </p:sp>
    </p:spTree>
    <p:extLst>
      <p:ext uri="{BB962C8B-B14F-4D97-AF65-F5344CB8AC3E}">
        <p14:creationId xmlns="" xmlns:p14="http://schemas.microsoft.com/office/powerpoint/2010/main" val="4066678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62C336-9AFA-455C-B128-846ECF27760E}" type="datetimeFigureOut">
              <a:rPr lang="en-US" smtClean="0"/>
              <a:pPr/>
              <a:t>7/20/2015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00BB04-2797-449F-8AD9-FAF26EDF2A97}" type="slidenum">
              <a:rPr lang="en-US" smtClean="0"/>
              <a:pPr/>
              <a:t>‹#›</a:t>
            </a:fld>
            <a:endParaRPr lang="en-US"/>
          </a:p>
        </p:txBody>
      </p:sp>
    </p:spTree>
    <p:extLst>
      <p:ext uri="{BB962C8B-B14F-4D97-AF65-F5344CB8AC3E}">
        <p14:creationId xmlns="" xmlns:p14="http://schemas.microsoft.com/office/powerpoint/2010/main" val="2898382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62C336-9AFA-455C-B128-846ECF27760E}" type="datetimeFigureOut">
              <a:rPr lang="en-US" smtClean="0"/>
              <a:pPr/>
              <a:t>7/20/2015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00BB04-2797-449F-8AD9-FAF26EDF2A97}" type="slidenum">
              <a:rPr lang="en-US" smtClean="0"/>
              <a:pPr/>
              <a:t>‹#›</a:t>
            </a:fld>
            <a:endParaRPr lang="en-US"/>
          </a:p>
        </p:txBody>
      </p:sp>
    </p:spTree>
    <p:extLst>
      <p:ext uri="{BB962C8B-B14F-4D97-AF65-F5344CB8AC3E}">
        <p14:creationId xmlns="" xmlns:p14="http://schemas.microsoft.com/office/powerpoint/2010/main" val="3924182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62C336-9AFA-455C-B128-846ECF27760E}" type="datetimeFigureOut">
              <a:rPr lang="en-US" smtClean="0"/>
              <a:pPr/>
              <a:t>7/20/2015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00BB04-2797-449F-8AD9-FAF26EDF2A97}" type="slidenum">
              <a:rPr lang="en-US" smtClean="0"/>
              <a:pPr/>
              <a:t>‹#›</a:t>
            </a:fld>
            <a:endParaRPr lang="en-US"/>
          </a:p>
        </p:txBody>
      </p:sp>
    </p:spTree>
    <p:extLst>
      <p:ext uri="{BB962C8B-B14F-4D97-AF65-F5344CB8AC3E}">
        <p14:creationId xmlns="" xmlns:p14="http://schemas.microsoft.com/office/powerpoint/2010/main" val="1957659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48893"/>
            <a:ext cx="9144000" cy="2026082"/>
          </a:xfrm>
        </p:spPr>
        <p:txBody>
          <a:bodyPr>
            <a:normAutofit/>
          </a:bodyPr>
          <a:lstStyle/>
          <a:p>
            <a:r>
              <a:rPr lang="en-US" sz="4400" b="1" dirty="0" smtClean="0">
                <a:latin typeface="+mn-lt"/>
              </a:rPr>
              <a:t>Journey Planning</a:t>
            </a:r>
            <a:endParaRPr lang="en-US" sz="4400" b="1" dirty="0">
              <a:latin typeface="+mn-lt"/>
            </a:endParaRPr>
          </a:p>
        </p:txBody>
      </p:sp>
      <p:sp>
        <p:nvSpPr>
          <p:cNvPr id="3" name="Subtitle 2"/>
          <p:cNvSpPr>
            <a:spLocks noGrp="1"/>
          </p:cNvSpPr>
          <p:nvPr>
            <p:ph type="subTitle" idx="1"/>
          </p:nvPr>
        </p:nvSpPr>
        <p:spPr/>
        <p:txBody>
          <a:bodyPr>
            <a:normAutofit fontScale="55000" lnSpcReduction="20000"/>
          </a:bodyPr>
          <a:lstStyle/>
          <a:p>
            <a:r>
              <a:rPr lang="el-GR" b="1" dirty="0" smtClean="0"/>
              <a:t>Ενότητα </a:t>
            </a:r>
            <a:r>
              <a:rPr lang="en-US" b="1" dirty="0" smtClean="0"/>
              <a:t>7</a:t>
            </a:r>
            <a:r>
              <a:rPr lang="el-GR" b="1" dirty="0" smtClean="0"/>
              <a:t>:</a:t>
            </a:r>
            <a:r>
              <a:rPr lang="en-US" dirty="0" smtClean="0"/>
              <a:t> </a:t>
            </a:r>
            <a:r>
              <a:rPr lang="el-GR" smtClean="0"/>
              <a:t>Παρουσίαση </a:t>
            </a:r>
            <a:r>
              <a:rPr lang="el-GR" smtClean="0"/>
              <a:t>3</a:t>
            </a:r>
            <a:endParaRPr lang="en-US" dirty="0" smtClean="0"/>
          </a:p>
          <a:p>
            <a:endParaRPr lang="el-GR" sz="2600" dirty="0" smtClean="0"/>
          </a:p>
          <a:p>
            <a:r>
              <a:rPr lang="el-GR" sz="2600" dirty="0" smtClean="0"/>
              <a:t>Γεώργιος Κ.Δ. </a:t>
            </a:r>
            <a:r>
              <a:rPr lang="el-GR" sz="2600" dirty="0" err="1" smtClean="0"/>
              <a:t>Σαχαρίδης</a:t>
            </a:r>
            <a:endParaRPr lang="el-GR" sz="2600" dirty="0" smtClean="0"/>
          </a:p>
          <a:p>
            <a:r>
              <a:rPr lang="el-GR" sz="2600" dirty="0" smtClean="0"/>
              <a:t>Ζαχαρούλα </a:t>
            </a:r>
            <a:r>
              <a:rPr lang="el-GR" sz="2600" dirty="0" err="1" smtClean="0"/>
              <a:t>Γκόρου</a:t>
            </a:r>
            <a:r>
              <a:rPr lang="el-GR" sz="2600" dirty="0" smtClean="0"/>
              <a:t>, Αποστόλης </a:t>
            </a:r>
            <a:r>
              <a:rPr lang="el-GR" sz="2600" dirty="0" err="1" smtClean="0"/>
              <a:t>Μπέμπελος</a:t>
            </a:r>
            <a:r>
              <a:rPr lang="el-GR" sz="2600" dirty="0" smtClean="0"/>
              <a:t>, Γεώργιος </a:t>
            </a:r>
            <a:r>
              <a:rPr lang="el-GR" sz="2600" dirty="0" err="1" smtClean="0"/>
              <a:t>Θεωδοσίου</a:t>
            </a:r>
            <a:r>
              <a:rPr lang="el-GR" sz="2600" dirty="0" smtClean="0"/>
              <a:t>, Καϊμακάμης Χρήστος</a:t>
            </a:r>
          </a:p>
          <a:p>
            <a:endParaRPr lang="el-GR" sz="2600" dirty="0" smtClean="0"/>
          </a:p>
          <a:p>
            <a:r>
              <a:rPr lang="el-GR" sz="2600" dirty="0" smtClean="0"/>
              <a:t>Τμήμα Μηχανολόγων Μηχανικών</a:t>
            </a:r>
          </a:p>
          <a:p>
            <a:endParaRPr lang="en-US" dirty="0"/>
          </a:p>
        </p:txBody>
      </p:sp>
      <p:grpSp>
        <p:nvGrpSpPr>
          <p:cNvPr id="4" name="Group 3" descr="Λογότυπο του Πανεπιστημίου Θεσσαλίας και του προγράμματος &quot;Ανοικτά Ακαδημαϊκά Μαθήματα&quot;"/>
          <p:cNvGrpSpPr/>
          <p:nvPr/>
        </p:nvGrpSpPr>
        <p:grpSpPr>
          <a:xfrm>
            <a:off x="1524000" y="177333"/>
            <a:ext cx="7990656" cy="1303321"/>
            <a:chOff x="467544" y="468279"/>
            <a:chExt cx="7990656" cy="1303321"/>
          </a:xfrm>
        </p:grpSpPr>
        <p:grpSp>
          <p:nvGrpSpPr>
            <p:cNvPr id="5" name="Group 4"/>
            <p:cNvGrpSpPr/>
            <p:nvPr/>
          </p:nvGrpSpPr>
          <p:grpSpPr>
            <a:xfrm>
              <a:off x="467544" y="520290"/>
              <a:ext cx="3960440" cy="1224136"/>
              <a:chOff x="395536" y="520290"/>
              <a:chExt cx="3960440" cy="1224136"/>
            </a:xfrm>
          </p:grpSpPr>
          <p:sp>
            <p:nvSpPr>
              <p:cNvPr id="7" name="TextBox 6"/>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pic>
            <p:nvPicPr>
              <p:cNvPr id="8" name="Picture 8" descr="Λογότυπο Πανεπιστημίου Θεσσαλίας"/>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6" name="Picture 5" descr="Λογότυποι του πρόγραμματος &quot;Ανοικτά Ακαδημαϊκά Μαθήματα&quot;"/>
            <p:cNvPicPr>
              <a:picLocks noChangeAspect="1"/>
            </p:cNvPicPr>
            <p:nvPr/>
          </p:nvPicPr>
          <p:blipFill>
            <a:blip r:embed="rId3" cstate="print"/>
            <a:stretch>
              <a:fillRect/>
            </a:stretch>
          </p:blipFill>
          <p:spPr>
            <a:xfrm>
              <a:off x="6489226" y="468279"/>
              <a:ext cx="1968974" cy="1303321"/>
            </a:xfrm>
            <a:prstGeom prst="rect">
              <a:avLst/>
            </a:prstGeom>
          </p:spPr>
        </p:pic>
      </p:grpSp>
      <p:pic>
        <p:nvPicPr>
          <p:cNvPr id="9" name="Picture 2" descr="Λογότυπο Άδειας Χρήσης Creative Commons - Μη Εμπορική Χρήση - Παρόμοια Διανομή"/>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524000" y="5827609"/>
            <a:ext cx="1584325" cy="5540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5" cstate="print"/>
          <a:srcRect/>
          <a:stretch>
            <a:fillRect/>
          </a:stretch>
        </p:blipFill>
        <p:spPr bwMode="auto">
          <a:xfrm>
            <a:off x="6357711" y="5591692"/>
            <a:ext cx="4310289" cy="1025873"/>
          </a:xfrm>
          <a:prstGeom prst="rect">
            <a:avLst/>
          </a:prstGeom>
          <a:noFill/>
          <a:ln w="12700">
            <a:solidFill>
              <a:schemeClr val="accent1"/>
            </a:solidFill>
          </a:ln>
        </p:spPr>
      </p:pic>
    </p:spTree>
    <p:extLst>
      <p:ext uri="{BB962C8B-B14F-4D97-AF65-F5344CB8AC3E}">
        <p14:creationId xmlns="" xmlns:p14="http://schemas.microsoft.com/office/powerpoint/2010/main" val="3228696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Μοντελοποίηση</a:t>
            </a:r>
            <a:endParaRPr lang="en-US" b="1" dirty="0">
              <a:latin typeface="+mn-lt"/>
            </a:endParaRPr>
          </a:p>
        </p:txBody>
      </p:sp>
      <p:sp>
        <p:nvSpPr>
          <p:cNvPr id="3" name="Content Placeholder 2"/>
          <p:cNvSpPr>
            <a:spLocks noGrp="1"/>
          </p:cNvSpPr>
          <p:nvPr>
            <p:ph idx="1"/>
          </p:nvPr>
        </p:nvSpPr>
        <p:spPr/>
        <p:txBody>
          <a:bodyPr>
            <a:normAutofit/>
          </a:bodyPr>
          <a:lstStyle/>
          <a:p>
            <a:r>
              <a:rPr lang="en-US" dirty="0" smtClean="0"/>
              <a:t>binary decision variables </a:t>
            </a:r>
            <a:r>
              <a:rPr lang="el-GR" dirty="0" smtClean="0"/>
              <a:t>που θα δείχνουν τη χρήση ή όχι του αντίστοιχου δρομολογίου του κάθε μέσου</a:t>
            </a:r>
          </a:p>
          <a:p>
            <a:pPr>
              <a:buNone/>
            </a:pPr>
            <a:endParaRPr lang="el-GR" dirty="0" smtClean="0"/>
          </a:p>
        </p:txBody>
      </p:sp>
    </p:spTree>
    <p:extLst>
      <p:ext uri="{BB962C8B-B14F-4D97-AF65-F5344CB8AC3E}">
        <p14:creationId xmlns="" xmlns:p14="http://schemas.microsoft.com/office/powerpoint/2010/main" val="3023968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Περιορισμοί</a:t>
            </a:r>
            <a:endParaRPr lang="en-US" b="1" dirty="0">
              <a:latin typeface="+mn-lt"/>
            </a:endParaRPr>
          </a:p>
        </p:txBody>
      </p:sp>
      <p:sp>
        <p:nvSpPr>
          <p:cNvPr id="3" name="Content Placeholder 2"/>
          <p:cNvSpPr>
            <a:spLocks noGrp="1"/>
          </p:cNvSpPr>
          <p:nvPr>
            <p:ph idx="1"/>
          </p:nvPr>
        </p:nvSpPr>
        <p:spPr/>
        <p:txBody>
          <a:bodyPr>
            <a:normAutofit/>
          </a:bodyPr>
          <a:lstStyle/>
          <a:p>
            <a:r>
              <a:rPr lang="el-GR" dirty="0" smtClean="0"/>
              <a:t>Να μη χρησιμοποιεί πάνω </a:t>
            </a:r>
            <a:r>
              <a:rPr lang="el-GR" dirty="0" err="1" smtClean="0"/>
              <a:t>απο</a:t>
            </a:r>
            <a:r>
              <a:rPr lang="el-GR" dirty="0" smtClean="0"/>
              <a:t> ένα δρομολόγιο τη φορά</a:t>
            </a:r>
          </a:p>
          <a:p>
            <a:r>
              <a:rPr lang="el-GR" dirty="0" smtClean="0"/>
              <a:t>Ο χρόνος πεζοπορίας μεταξύ δύο σημείων που ανήκουν στη βέλτιστη λύση να μην υπερβαίνει το μέγιστο επιτρεπτό</a:t>
            </a:r>
          </a:p>
          <a:p>
            <a:r>
              <a:rPr lang="el-GR" dirty="0" smtClean="0"/>
              <a:t>Κόστος</a:t>
            </a:r>
          </a:p>
          <a:p>
            <a:r>
              <a:rPr lang="el-GR" dirty="0" smtClean="0"/>
              <a:t>Διαφορετικά δρομολόγια που μπορεί να χρησιμοποιήσει ο ταξιδιώτης</a:t>
            </a:r>
          </a:p>
          <a:p>
            <a:r>
              <a:rPr lang="el-GR" dirty="0" smtClean="0"/>
              <a:t>(Συνολικός) χρόνος αναμονής</a:t>
            </a:r>
          </a:p>
          <a:p>
            <a:r>
              <a:rPr lang="el-GR" dirty="0" smtClean="0"/>
              <a:t>(Συνολικός) χρόνος ταξιδίου</a:t>
            </a:r>
          </a:p>
          <a:p>
            <a:r>
              <a:rPr lang="el-GR" dirty="0" smtClean="0"/>
              <a:t>Χρονικοί περιορισμοί για χρήση του δρομολογίου</a:t>
            </a:r>
          </a:p>
          <a:p>
            <a:pPr>
              <a:buNone/>
            </a:pPr>
            <a:endParaRPr lang="el-GR" dirty="0" smtClean="0"/>
          </a:p>
        </p:txBody>
      </p:sp>
    </p:spTree>
    <p:extLst>
      <p:ext uri="{BB962C8B-B14F-4D97-AF65-F5344CB8AC3E}">
        <p14:creationId xmlns="" xmlns:p14="http://schemas.microsoft.com/office/powerpoint/2010/main" val="3023968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154378" y="533050"/>
            <a:ext cx="3645725" cy="1133475"/>
          </a:xfrm>
        </p:spPr>
        <p:txBody>
          <a:bodyPr>
            <a:noAutofit/>
          </a:bodyPr>
          <a:lstStyle/>
          <a:p>
            <a:pPr algn="ctr"/>
            <a:r>
              <a:rPr lang="el-GR" sz="4000" b="1" dirty="0" smtClean="0">
                <a:latin typeface="+mn-lt"/>
              </a:rPr>
              <a:t>Παράδειγμα αναφοράς</a:t>
            </a:r>
          </a:p>
        </p:txBody>
      </p:sp>
      <p:pic>
        <p:nvPicPr>
          <p:cNvPr id="12291" name="Picture Placeholder 12"/>
          <p:cNvPicPr>
            <a:picLocks noGrp="1" noChangeAspect="1"/>
          </p:cNvPicPr>
          <p:nvPr>
            <p:ph type="pic" idx="1"/>
          </p:nvPr>
        </p:nvPicPr>
        <p:blipFill>
          <a:blip r:embed="rId2" cstate="print"/>
          <a:srcRect l="17702" r="17702"/>
          <a:stretch>
            <a:fillRect/>
          </a:stretch>
        </p:blipFill>
        <p:spPr>
          <a:xfrm>
            <a:off x="4224338" y="0"/>
            <a:ext cx="7967662" cy="6858000"/>
          </a:xfrm>
        </p:spPr>
      </p:pic>
      <p:sp>
        <p:nvSpPr>
          <p:cNvPr id="12292" name="TextBox 13"/>
          <p:cNvSpPr txBox="1">
            <a:spLocks noChangeArrowheads="1"/>
          </p:cNvSpPr>
          <p:nvPr/>
        </p:nvSpPr>
        <p:spPr bwMode="auto">
          <a:xfrm>
            <a:off x="187325" y="3181350"/>
            <a:ext cx="3711575" cy="1754188"/>
          </a:xfrm>
          <a:prstGeom prst="rect">
            <a:avLst/>
          </a:prstGeom>
          <a:noFill/>
          <a:ln w="9525">
            <a:noFill/>
            <a:miter lim="800000"/>
            <a:headEnd/>
            <a:tailEnd/>
          </a:ln>
        </p:spPr>
        <p:txBody>
          <a:bodyPr wrap="none">
            <a:spAutoFit/>
          </a:bodyPr>
          <a:lstStyle/>
          <a:p>
            <a:r>
              <a:rPr lang="el-GR" dirty="0"/>
              <a:t>Στο παράδειγμα μας, σκοπός είναι να</a:t>
            </a:r>
          </a:p>
          <a:p>
            <a:r>
              <a:rPr lang="el-GR" dirty="0"/>
              <a:t>πάμε από το σημείο Α στο σημείο Β </a:t>
            </a:r>
          </a:p>
          <a:p>
            <a:r>
              <a:rPr lang="el-GR" dirty="0"/>
              <a:t>ελαχιστοποιώντας ένα κριτήριο</a:t>
            </a:r>
          </a:p>
          <a:p>
            <a:r>
              <a:rPr lang="el-GR" dirty="0"/>
              <a:t>(κόστος, χρόνος, απόσταση) ή </a:t>
            </a:r>
          </a:p>
          <a:p>
            <a:r>
              <a:rPr lang="el-GR" dirty="0"/>
              <a:t>συνδυασμό πολλών κριτηρίων</a:t>
            </a:r>
          </a:p>
          <a:p>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l-GR" b="1" dirty="0" smtClean="0">
                <a:latin typeface="+mn-lt"/>
              </a:rPr>
              <a:t>Journey Planning</a:t>
            </a:r>
            <a:endParaRPr lang="en-US" b="1" dirty="0">
              <a:latin typeface="+mn-lt"/>
            </a:endParaRPr>
          </a:p>
        </p:txBody>
      </p:sp>
      <p:sp>
        <p:nvSpPr>
          <p:cNvPr id="3" name="Content Placeholder 2"/>
          <p:cNvSpPr>
            <a:spLocks noGrp="1"/>
          </p:cNvSpPr>
          <p:nvPr>
            <p:ph idx="1"/>
          </p:nvPr>
        </p:nvSpPr>
        <p:spPr/>
        <p:txBody>
          <a:bodyPr>
            <a:normAutofit fontScale="85000" lnSpcReduction="10000"/>
          </a:bodyPr>
          <a:lstStyle/>
          <a:p>
            <a:pPr algn="just"/>
            <a:r>
              <a:rPr lang="el-GR" sz="3200" dirty="0" smtClean="0"/>
              <a:t>Σκοπός του θέματος είναι η περιγραφή, η μοντελοποίηση και στη συνέχεια η επίλυση ενός προβλήματος σχεδιασμού δρομολόγησης πολλαπλών κριτηρίων</a:t>
            </a:r>
          </a:p>
          <a:p>
            <a:pPr algn="just"/>
            <a:r>
              <a:rPr lang="el-GR" sz="3200" dirty="0" smtClean="0"/>
              <a:t>Το πρόβλημα ανάγεται στον ορισμό ενός </a:t>
            </a:r>
            <a:r>
              <a:rPr lang="el-GR" sz="3200" dirty="0" err="1" smtClean="0"/>
              <a:t>πολυτροπικού</a:t>
            </a:r>
            <a:r>
              <a:rPr lang="el-GR" sz="3200" dirty="0" smtClean="0"/>
              <a:t> (</a:t>
            </a:r>
            <a:r>
              <a:rPr lang="en-US" sz="3200" dirty="0" smtClean="0"/>
              <a:t>multimodal) </a:t>
            </a:r>
            <a:r>
              <a:rPr lang="el-GR" sz="3200" dirty="0" smtClean="0"/>
              <a:t>δικτύου</a:t>
            </a:r>
            <a:r>
              <a:rPr lang="en-US" sz="3200" dirty="0" smtClean="0"/>
              <a:t> </a:t>
            </a:r>
            <a:r>
              <a:rPr lang="el-GR" sz="3200" dirty="0" smtClean="0"/>
              <a:t>μετακίνησης εξαρτώμενου από το χρόνο, που περιλαμβάνει έναν ιεραρχικό συνδυασμό υπεραστικών και αστικών μέσων μεταφοράς καθώς και άλλων ιδιωτικών μέσων (π.χ. ποδήλατο, αυτοκίνητο) και πεζοπορία.</a:t>
            </a:r>
            <a:endParaRPr lang="en-US" sz="3200" dirty="0" smtClean="0"/>
          </a:p>
          <a:p>
            <a:pPr algn="just"/>
            <a:r>
              <a:rPr lang="el-GR" sz="3200" dirty="0" smtClean="0"/>
              <a:t>Σχεδιάζεται ένα </a:t>
            </a:r>
            <a:r>
              <a:rPr lang="el-GR" sz="3200" i="1" dirty="0" smtClean="0"/>
              <a:t>προσαρμοσμένο δίκτυο </a:t>
            </a:r>
            <a:r>
              <a:rPr lang="el-GR" sz="3200" dirty="0" smtClean="0"/>
              <a:t>για</a:t>
            </a:r>
            <a:r>
              <a:rPr lang="en-US" sz="3200" dirty="0" smtClean="0"/>
              <a:t> </a:t>
            </a:r>
            <a:r>
              <a:rPr lang="el-GR" sz="3200" dirty="0" smtClean="0"/>
              <a:t>ένα ζεύγος πιθανών σημείων αναχώρησης και άφιξης σε έναν προορισμό. Αυτό οδηγεί σε μια </a:t>
            </a:r>
            <a:r>
              <a:rPr lang="el-GR" sz="3200" i="1" dirty="0" smtClean="0"/>
              <a:t>λίστα εναλλακτικών δρομολογίων</a:t>
            </a:r>
            <a:r>
              <a:rPr lang="el-GR" sz="3200" dirty="0" smtClean="0"/>
              <a:t> για τα οποία οι εκάστοτε συγκοινωνιακές συνδέσεις είναι πλήρως προσδιορισμένες.</a:t>
            </a:r>
          </a:p>
        </p:txBody>
      </p:sp>
    </p:spTree>
    <p:extLst>
      <p:ext uri="{BB962C8B-B14F-4D97-AF65-F5344CB8AC3E}">
        <p14:creationId xmlns="" xmlns:p14="http://schemas.microsoft.com/office/powerpoint/2010/main" val="3023968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l-GR" b="1" dirty="0" smtClean="0">
                <a:latin typeface="+mn-lt"/>
              </a:rPr>
              <a:t>Journey Planning</a:t>
            </a:r>
            <a:endParaRPr lang="en-US" b="1" dirty="0">
              <a:latin typeface="+mn-lt"/>
            </a:endParaRPr>
          </a:p>
        </p:txBody>
      </p:sp>
      <p:sp>
        <p:nvSpPr>
          <p:cNvPr id="3" name="Content Placeholder 2"/>
          <p:cNvSpPr>
            <a:spLocks noGrp="1"/>
          </p:cNvSpPr>
          <p:nvPr>
            <p:ph idx="1"/>
          </p:nvPr>
        </p:nvSpPr>
        <p:spPr/>
        <p:txBody>
          <a:bodyPr>
            <a:normAutofit fontScale="92500"/>
          </a:bodyPr>
          <a:lstStyle/>
          <a:p>
            <a:pPr marL="0" indent="0" algn="just">
              <a:buNone/>
            </a:pPr>
            <a:r>
              <a:rPr lang="el-GR" altLang="el-GR" sz="3200" dirty="0" smtClean="0"/>
              <a:t>Ο καθορισμός των εναλλακτικών διαδρομών μπορεί να έχει μια δεδομένη πρώτη ώρα αναχώρησης ή / και μια τελευταία ώρα άφιξης. Σε γενικές γραμμές ένα δρομολόγιο θα πρέπει να περιλαμβάνει την αλληλουχία των μεταφορικών υπηρεσιών (τρόπος μεταφοράς, σημείο επιβίβασης, σημείο αποβίβασης, ώρα αναχώρησης, ώρα άφιξης, περπάτημα), που συνδέει την προέλευση με τον προορισμό. Μια διαδρομή αποτελείται βασικά από μια σειρά τμημάτων υπεραστικών και αστικών μεταφορών μεταξύ δύο τερματικών σταθμών, καθώς και από ενδιάμεση μεταφορά με άλλα μέσα (π.χ. αυτοκίνητο, πεζή)</a:t>
            </a:r>
          </a:p>
          <a:p>
            <a:pPr algn="just"/>
            <a:endParaRPr lang="el-GR" sz="3200" dirty="0" smtClean="0"/>
          </a:p>
        </p:txBody>
      </p:sp>
    </p:spTree>
    <p:extLst>
      <p:ext uri="{BB962C8B-B14F-4D97-AF65-F5344CB8AC3E}">
        <p14:creationId xmlns="" xmlns:p14="http://schemas.microsoft.com/office/powerpoint/2010/main" val="3023968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l-GR" b="1" dirty="0" smtClean="0">
                <a:latin typeface="+mn-lt"/>
              </a:rPr>
              <a:t>Journey Planning</a:t>
            </a:r>
            <a:endParaRPr lang="en-US" b="1" dirty="0">
              <a:latin typeface="+mn-lt"/>
            </a:endParaRPr>
          </a:p>
        </p:txBody>
      </p:sp>
      <p:sp>
        <p:nvSpPr>
          <p:cNvPr id="3" name="Content Placeholder 2"/>
          <p:cNvSpPr>
            <a:spLocks noGrp="1"/>
          </p:cNvSpPr>
          <p:nvPr>
            <p:ph idx="1"/>
          </p:nvPr>
        </p:nvSpPr>
        <p:spPr/>
        <p:txBody>
          <a:bodyPr>
            <a:normAutofit lnSpcReduction="10000"/>
          </a:bodyPr>
          <a:lstStyle/>
          <a:p>
            <a:pPr marL="0" indent="0" algn="just">
              <a:buNone/>
              <a:defRPr/>
            </a:pPr>
            <a:r>
              <a:rPr lang="el-GR" altLang="el-GR" sz="3200" dirty="0" smtClean="0"/>
              <a:t>Τα κριτήρια που λαμβάνονται υπόψη είναι τα εξής: i) συνολικός χρόνος ταξιδιού, ii) συνολικός αριθμός των μεταφορών και i</a:t>
            </a:r>
            <a:r>
              <a:rPr lang="en-US" altLang="el-GR" sz="3200" dirty="0" smtClean="0"/>
              <a:t>ii</a:t>
            </a:r>
            <a:r>
              <a:rPr lang="el-GR" altLang="el-GR" sz="3200" dirty="0" smtClean="0"/>
              <a:t>) κόστος. Ακόμη ισχύουν περιορισμοί</a:t>
            </a:r>
            <a:r>
              <a:rPr lang="en-US" altLang="el-GR" sz="3200" dirty="0" smtClean="0"/>
              <a:t> </a:t>
            </a:r>
            <a:r>
              <a:rPr lang="el-GR" altLang="el-GR" sz="3200" dirty="0" smtClean="0"/>
              <a:t>i) με βάση το χρόνο, και ii) τον τρόπο μετακίνησης. Η πρώτη κατηγορία των περιορισμών περιλαμβάνει την πρώτη ώρα αναχώρησης από την εκκίνηση ή/και την τελευταία ώρα άφιξης στον προορισμό. Η δεύτερη κατηγορία σχετίζεται με τις ανάγκες των ταξιδιωτών σχετικά με τρόπους που δεν μπορούν να χρησιμοποιηθούν για την εκτέλεση του ταξιδιού,</a:t>
            </a:r>
            <a:r>
              <a:rPr lang="en-US" altLang="el-GR" sz="3200" dirty="0" smtClean="0"/>
              <a:t> </a:t>
            </a:r>
            <a:r>
              <a:rPr lang="el-GR" altLang="el-GR" sz="3200" dirty="0" smtClean="0"/>
              <a:t>π.χ. ο αποκλεισμός των πλοίων.</a:t>
            </a:r>
          </a:p>
          <a:p>
            <a:pPr algn="just"/>
            <a:endParaRPr lang="el-GR" sz="3200" dirty="0" smtClean="0"/>
          </a:p>
        </p:txBody>
      </p:sp>
    </p:spTree>
    <p:extLst>
      <p:ext uri="{BB962C8B-B14F-4D97-AF65-F5344CB8AC3E}">
        <p14:creationId xmlns="" xmlns:p14="http://schemas.microsoft.com/office/powerpoint/2010/main" val="3023968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l-GR" b="1" dirty="0" smtClean="0">
                <a:latin typeface="+mn-lt"/>
              </a:rPr>
              <a:t>Journey Planning</a:t>
            </a:r>
            <a:endParaRPr lang="el-GR" b="1" dirty="0" smtClean="0">
              <a:latin typeface="+mn-lt"/>
            </a:endParaRPr>
          </a:p>
        </p:txBody>
      </p:sp>
      <p:sp>
        <p:nvSpPr>
          <p:cNvPr id="3" name="Content Placeholder 2"/>
          <p:cNvSpPr>
            <a:spLocks noGrp="1"/>
          </p:cNvSpPr>
          <p:nvPr>
            <p:ph idx="1"/>
          </p:nvPr>
        </p:nvSpPr>
        <p:spPr/>
        <p:txBody>
          <a:bodyPr>
            <a:normAutofit fontScale="92500" lnSpcReduction="10000"/>
          </a:bodyPr>
          <a:lstStyle/>
          <a:p>
            <a:pPr algn="just"/>
            <a:r>
              <a:rPr lang="el-GR" altLang="el-GR" dirty="0" smtClean="0"/>
              <a:t>Ένα ταξίδι περιλαμβάνει επίσης ένα συγκεκριμένο αριθμό ενδιάμεσων στάσεων σε διάφορα σημεία. Οι ταξιδιώτες παραμένουν για ορισμένο χρονικό διάστημα σε κάθε ενδιάμεση στάση και η αντίστοιχη ώρα άφιξης σε κάθε στάση είναι γνωστή εκ των προτέρων. Κάθε ενδιάμεση στάση περιορίζεται από την τελευταία ώρα άφιξης και (ενδεχομένως) μια πρώτη ώρα  αναχώρησης. Η αναχώρηση από την εκκίνηση περιορίζεται επίσης από την (καθορισμένη απ’ τον ταξιδιώτη) πρώτη ώρα αναχώρησης, ενώ η άφιξη στον τελικό προορισμό μπορεί επίσης προαιρετικά να περιορίζεται από την τελευταία ώρα άφιξης. </a:t>
            </a:r>
          </a:p>
          <a:p>
            <a:pPr algn="just"/>
            <a:r>
              <a:rPr lang="el-GR" altLang="el-GR" dirty="0" smtClean="0"/>
              <a:t>Λύση του παραπάνω προβλήματος αποτελεί μια διαδρομή η οποία περιλαμβάνει επιμέρους δρομολόγια για την εκτέλεση όλων των ενδιάμεσων διαδρομών που καθορίζονται από τις υποχρεωτικές ενδιάμεσες στάσεις.</a:t>
            </a:r>
          </a:p>
          <a:p>
            <a:pPr>
              <a:buNone/>
              <a:defRPr/>
            </a:pP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 Τίτλος"/>
          <p:cNvSpPr>
            <a:spLocks noGrp="1"/>
          </p:cNvSpPr>
          <p:nvPr>
            <p:ph type="ctrTitle"/>
          </p:nvPr>
        </p:nvSpPr>
        <p:spPr>
          <a:xfrm>
            <a:off x="1524000" y="1998663"/>
            <a:ext cx="9144000" cy="2387600"/>
          </a:xfrm>
        </p:spPr>
        <p:txBody>
          <a:bodyPr/>
          <a:lstStyle/>
          <a:p>
            <a:r>
              <a:rPr lang="el-GR" b="1" dirty="0" err="1" smtClean="0"/>
              <a:t>Πολυτροπικός</a:t>
            </a:r>
            <a:r>
              <a:rPr lang="el-GR" b="1" dirty="0" smtClean="0"/>
              <a:t> σχεδιασμός ταξιδίου στη Θεσσαλία</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876300" y="1519238"/>
            <a:ext cx="2574925" cy="3090862"/>
          </a:xfrm>
        </p:spPr>
        <p:txBody>
          <a:bodyPr/>
          <a:lstStyle/>
          <a:p>
            <a:r>
              <a:rPr lang="el-GR" dirty="0" smtClean="0"/>
              <a:t>Το δίκτυο αστικών λεωφορείων Λάρισας</a:t>
            </a:r>
          </a:p>
        </p:txBody>
      </p:sp>
      <p:pic>
        <p:nvPicPr>
          <p:cNvPr id="7171" name="Picture Placeholder 6"/>
          <p:cNvPicPr>
            <a:picLocks noGrp="1" noChangeAspect="1"/>
          </p:cNvPicPr>
          <p:nvPr>
            <p:ph type="pic" idx="1"/>
          </p:nvPr>
        </p:nvPicPr>
        <p:blipFill>
          <a:blip r:embed="rId2" cstate="print"/>
          <a:srcRect l="17639" r="17639"/>
          <a:stretch>
            <a:fillRect/>
          </a:stretch>
        </p:blipFill>
        <p:spPr>
          <a:xfrm>
            <a:off x="3824288" y="0"/>
            <a:ext cx="8367712" cy="68580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Τυπική </a:t>
            </a:r>
            <a:r>
              <a:rPr lang="el-GR" b="1" dirty="0" err="1" smtClean="0">
                <a:latin typeface="+mn-lt"/>
              </a:rPr>
              <a:t>πολυτροπική</a:t>
            </a:r>
            <a:r>
              <a:rPr lang="el-GR" b="1" dirty="0" smtClean="0">
                <a:latin typeface="+mn-lt"/>
              </a:rPr>
              <a:t> διαδρομή στην πόλη της Λάρισας</a:t>
            </a:r>
            <a:endParaRPr lang="en-US" b="1" dirty="0">
              <a:latin typeface="+mn-lt"/>
            </a:endParaRPr>
          </a:p>
        </p:txBody>
      </p:sp>
      <p:sp>
        <p:nvSpPr>
          <p:cNvPr id="3" name="Content Placeholder 2"/>
          <p:cNvSpPr>
            <a:spLocks noGrp="1"/>
          </p:cNvSpPr>
          <p:nvPr>
            <p:ph idx="1"/>
          </p:nvPr>
        </p:nvSpPr>
        <p:spPr/>
        <p:txBody>
          <a:bodyPr>
            <a:normAutofit/>
          </a:bodyPr>
          <a:lstStyle/>
          <a:p>
            <a:r>
              <a:rPr lang="el-GR" dirty="0" smtClean="0"/>
              <a:t>Πεζοπορία</a:t>
            </a:r>
          </a:p>
          <a:p>
            <a:r>
              <a:rPr lang="el-GR" dirty="0" smtClean="0"/>
              <a:t>14 γραμμές αστικών λεωφορείων</a:t>
            </a:r>
          </a:p>
          <a:p>
            <a:r>
              <a:rPr lang="el-GR" dirty="0" smtClean="0"/>
              <a:t>35 έως 60 στάσεις ανά γραμμή </a:t>
            </a:r>
          </a:p>
          <a:p>
            <a:r>
              <a:rPr lang="el-GR" dirty="0" smtClean="0"/>
              <a:t>Τα δρομολόγια ανά γραμμή ανάλογα με την περιοχή που καλύπτουν κυμαίνονται σε 10-110 ημερησίως</a:t>
            </a:r>
          </a:p>
          <a:p>
            <a:r>
              <a:rPr lang="el-GR" dirty="0" smtClean="0"/>
              <a:t>Τιμή εισιτηρίου</a:t>
            </a:r>
            <a:r>
              <a:rPr lang="en-US" dirty="0" smtClean="0"/>
              <a:t> </a:t>
            </a:r>
            <a:r>
              <a:rPr lang="el-GR" dirty="0" smtClean="0"/>
              <a:t>από 0.60 έως 2.00 ευρώ</a:t>
            </a:r>
          </a:p>
          <a:p>
            <a:r>
              <a:rPr lang="el-GR" dirty="0" smtClean="0"/>
              <a:t>Μέγιστη διάρκεια πεζοπορίας 20 λεπτά</a:t>
            </a:r>
          </a:p>
        </p:txBody>
      </p:sp>
    </p:spTree>
    <p:extLst>
      <p:ext uri="{BB962C8B-B14F-4D97-AF65-F5344CB8AC3E}">
        <p14:creationId xmlns="" xmlns:p14="http://schemas.microsoft.com/office/powerpoint/2010/main" val="3023968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mn-lt"/>
              </a:rPr>
              <a:t>Δεδομένα του ταξιδιού</a:t>
            </a:r>
            <a:endParaRPr lang="en-US" b="1" dirty="0">
              <a:latin typeface="+mn-lt"/>
            </a:endParaRPr>
          </a:p>
        </p:txBody>
      </p:sp>
      <p:sp>
        <p:nvSpPr>
          <p:cNvPr id="3" name="Content Placeholder 2"/>
          <p:cNvSpPr>
            <a:spLocks noGrp="1"/>
          </p:cNvSpPr>
          <p:nvPr>
            <p:ph idx="1"/>
          </p:nvPr>
        </p:nvSpPr>
        <p:spPr/>
        <p:txBody>
          <a:bodyPr>
            <a:normAutofit/>
          </a:bodyPr>
          <a:lstStyle/>
          <a:p>
            <a:r>
              <a:rPr lang="el-GR" dirty="0" smtClean="0"/>
              <a:t>Η τοποθεσία των στάσεων</a:t>
            </a:r>
          </a:p>
          <a:p>
            <a:r>
              <a:rPr lang="el-GR" dirty="0" smtClean="0"/>
              <a:t>Οι διαδρομές που ακολουθούν τα αστικά</a:t>
            </a:r>
          </a:p>
          <a:p>
            <a:r>
              <a:rPr lang="el-GR" dirty="0" smtClean="0"/>
              <a:t>Οι χρόνοι άφιξης σε κάθε στάση</a:t>
            </a:r>
          </a:p>
          <a:p>
            <a:r>
              <a:rPr lang="el-GR" dirty="0" smtClean="0"/>
              <a:t>Η τιμές των εισιτηρίων </a:t>
            </a:r>
          </a:p>
          <a:p>
            <a:r>
              <a:rPr lang="el-GR" dirty="0" smtClean="0"/>
              <a:t>Ο μέγιστος χρόνος πεζοπορίας</a:t>
            </a:r>
          </a:p>
          <a:p>
            <a:r>
              <a:rPr lang="el-GR" dirty="0" smtClean="0"/>
              <a:t>Σημεία εκκίνησης/προορισμού</a:t>
            </a:r>
          </a:p>
        </p:txBody>
      </p:sp>
    </p:spTree>
    <p:extLst>
      <p:ext uri="{BB962C8B-B14F-4D97-AF65-F5344CB8AC3E}">
        <p14:creationId xmlns="" xmlns:p14="http://schemas.microsoft.com/office/powerpoint/2010/main" val="30239689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622</Words>
  <Application>Microsoft Office PowerPoint</Application>
  <PresentationFormat>Προσαρμογή</PresentationFormat>
  <Paragraphs>51</Paragraphs>
  <Slides>12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Office Theme</vt:lpstr>
      <vt:lpstr>Journey Planning</vt:lpstr>
      <vt:lpstr>Journey Planning</vt:lpstr>
      <vt:lpstr>Journey Planning</vt:lpstr>
      <vt:lpstr>Journey Planning</vt:lpstr>
      <vt:lpstr>Journey Planning</vt:lpstr>
      <vt:lpstr>Πολυτροπικός σχεδιασμός ταξιδίου στη Θεσσαλία</vt:lpstr>
      <vt:lpstr>Το δίκτυο αστικών λεωφορείων Λάρισας</vt:lpstr>
      <vt:lpstr>Τυπική πολυτροπική διαδρομή στην πόλη της Λάρισας</vt:lpstr>
      <vt:lpstr>Δεδομένα του ταξιδιού</vt:lpstr>
      <vt:lpstr>Μοντελοποίηση</vt:lpstr>
      <vt:lpstr>Περιορισμοί</vt:lpstr>
      <vt:lpstr>Παράδειγμα αναφοράς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ΑΚΕΡΑΙΟΣ ΠΡΟΓΡΑΜΜΑΤΙΣΜΟΣ  &amp;  ΣΥΝΔΥΑΣΤΙΚΗ ΒΕΛΤΙΣΤΟΠΟΙΗΣΗ</dc:title>
  <dc:creator>OR</dc:creator>
  <cp:lastModifiedBy>ΛΑΜΠΡΟΣ ΜΠΙΖΑΣ</cp:lastModifiedBy>
  <cp:revision>13</cp:revision>
  <dcterms:created xsi:type="dcterms:W3CDTF">2015-03-17T10:57:52Z</dcterms:created>
  <dcterms:modified xsi:type="dcterms:W3CDTF">2015-07-20T12:21:58Z</dcterms:modified>
</cp:coreProperties>
</file>