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7" r:id="rId2"/>
    <p:sldId id="300" r:id="rId3"/>
    <p:sldId id="379" r:id="rId4"/>
    <p:sldId id="380" r:id="rId5"/>
    <p:sldId id="381" r:id="rId6"/>
    <p:sldId id="382" r:id="rId7"/>
    <p:sldId id="383" r:id="rId8"/>
    <p:sldId id="385" r:id="rId9"/>
    <p:sldId id="386" r:id="rId10"/>
    <p:sldId id="387" r:id="rId11"/>
    <p:sldId id="388" r:id="rId12"/>
    <p:sldId id="389" r:id="rId13"/>
    <p:sldId id="390" r:id="rId14"/>
    <p:sldId id="391" r:id="rId15"/>
    <p:sldId id="392" r:id="rId16"/>
    <p:sldId id="393" r:id="rId17"/>
    <p:sldId id="394" r:id="rId18"/>
    <p:sldId id="314" r:id="rId19"/>
    <p:sldId id="313" r:id="rId20"/>
    <p:sldId id="315" r:id="rId21"/>
    <p:sldId id="318" r:id="rId22"/>
    <p:sldId id="339" r:id="rId23"/>
    <p:sldId id="316" r:id="rId24"/>
    <p:sldId id="301" r:id="rId25"/>
    <p:sldId id="302" r:id="rId26"/>
    <p:sldId id="319" r:id="rId27"/>
    <p:sldId id="320" r:id="rId28"/>
    <p:sldId id="321" r:id="rId29"/>
    <p:sldId id="322" r:id="rId30"/>
    <p:sldId id="323" r:id="rId31"/>
    <p:sldId id="324" r:id="rId32"/>
    <p:sldId id="317" r:id="rId33"/>
    <p:sldId id="395" r:id="rId34"/>
    <p:sldId id="325" r:id="rId35"/>
    <p:sldId id="326" r:id="rId36"/>
    <p:sldId id="327" r:id="rId37"/>
    <p:sldId id="328" r:id="rId38"/>
    <p:sldId id="329" r:id="rId39"/>
    <p:sldId id="408" r:id="rId40"/>
    <p:sldId id="409" r:id="rId41"/>
    <p:sldId id="410" r:id="rId42"/>
    <p:sldId id="407" r:id="rId43"/>
    <p:sldId id="411" r:id="rId44"/>
    <p:sldId id="355" r:id="rId45"/>
    <p:sldId id="402" r:id="rId46"/>
    <p:sldId id="367" r:id="rId47"/>
    <p:sldId id="396" r:id="rId48"/>
    <p:sldId id="398" r:id="rId49"/>
    <p:sldId id="399" r:id="rId50"/>
    <p:sldId id="403" r:id="rId51"/>
    <p:sldId id="400" r:id="rId52"/>
    <p:sldId id="401" r:id="rId53"/>
    <p:sldId id="397" r:id="rId54"/>
    <p:sldId id="368" r:id="rId55"/>
    <p:sldId id="417" r:id="rId56"/>
    <p:sldId id="412" r:id="rId57"/>
    <p:sldId id="336" r:id="rId58"/>
    <p:sldId id="415" r:id="rId59"/>
    <p:sldId id="416" r:id="rId60"/>
    <p:sldId id="414" r:id="rId61"/>
    <p:sldId id="358" r:id="rId62"/>
    <p:sldId id="359" r:id="rId63"/>
    <p:sldId id="413" r:id="rId64"/>
    <p:sldId id="361" r:id="rId6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800000"/>
    <a:srgbClr val="660033"/>
    <a:srgbClr val="BD4503"/>
    <a:srgbClr val="38181D"/>
    <a:srgbClr val="823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4129" autoAdjust="0"/>
  </p:normalViewPr>
  <p:slideViewPr>
    <p:cSldViewPr>
      <p:cViewPr varScale="1">
        <p:scale>
          <a:sx n="63" d="100"/>
          <a:sy n="63" d="100"/>
        </p:scale>
        <p:origin x="165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825AF-7CFA-42C2-86BF-6711E9F69AFA}" type="datetimeFigureOut">
              <a:rPr lang="el-GR" smtClean="0"/>
              <a:t>7/3/2018</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0CE36E-3E0A-4106-A5C1-4601AEFED79A}" type="slidenum">
              <a:rPr lang="el-GR" smtClean="0"/>
              <a:t>‹#›</a:t>
            </a:fld>
            <a:endParaRPr lang="el-GR"/>
          </a:p>
        </p:txBody>
      </p:sp>
    </p:spTree>
    <p:extLst>
      <p:ext uri="{BB962C8B-B14F-4D97-AF65-F5344CB8AC3E}">
        <p14:creationId xmlns:p14="http://schemas.microsoft.com/office/powerpoint/2010/main" val="218243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3B0CE36E-3E0A-4106-A5C1-4601AEFED79A}" type="slidenum">
              <a:rPr lang="el-GR" smtClean="0"/>
              <a:t>24</a:t>
            </a:fld>
            <a:endParaRPr lang="el-GR"/>
          </a:p>
        </p:txBody>
      </p:sp>
    </p:spTree>
    <p:extLst>
      <p:ext uri="{BB962C8B-B14F-4D97-AF65-F5344CB8AC3E}">
        <p14:creationId xmlns:p14="http://schemas.microsoft.com/office/powerpoint/2010/main" val="378378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7E5BAAB-625F-46F9-984D-9BF6B0BB4FA2}" type="datetimeFigureOut">
              <a:rPr lang="el-GR" smtClean="0"/>
              <a:pPr/>
              <a:t>7/3/2018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EDE9FE-302A-4119-9CE4-54155F17786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7E5BAAB-625F-46F9-984D-9BF6B0BB4FA2}" type="datetimeFigureOut">
              <a:rPr lang="el-GR" smtClean="0"/>
              <a:pPr/>
              <a:t>7/3/2018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EDE9FE-302A-4119-9CE4-54155F17786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7E5BAAB-625F-46F9-984D-9BF6B0BB4FA2}" type="datetimeFigureOut">
              <a:rPr lang="el-GR" smtClean="0"/>
              <a:pPr/>
              <a:t>7/3/2018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EDE9FE-302A-4119-9CE4-54155F17786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7E5BAAB-625F-46F9-984D-9BF6B0BB4FA2}" type="datetimeFigureOut">
              <a:rPr lang="el-GR" smtClean="0"/>
              <a:pPr/>
              <a:t>7/3/2018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EDE9FE-302A-4119-9CE4-54155F17786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7E5BAAB-625F-46F9-984D-9BF6B0BB4FA2}" type="datetimeFigureOut">
              <a:rPr lang="el-GR" smtClean="0"/>
              <a:pPr/>
              <a:t>7/3/2018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2EDE9FE-302A-4119-9CE4-54155F17786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7E5BAAB-625F-46F9-984D-9BF6B0BB4FA2}" type="datetimeFigureOut">
              <a:rPr lang="el-GR" smtClean="0"/>
              <a:pPr/>
              <a:t>7/3/2018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EDE9FE-302A-4119-9CE4-54155F17786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7E5BAAB-625F-46F9-984D-9BF6B0BB4FA2}" type="datetimeFigureOut">
              <a:rPr lang="el-GR" smtClean="0"/>
              <a:pPr/>
              <a:t>7/3/2018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2EDE9FE-302A-4119-9CE4-54155F17786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7E5BAAB-625F-46F9-984D-9BF6B0BB4FA2}" type="datetimeFigureOut">
              <a:rPr lang="el-GR" smtClean="0"/>
              <a:pPr/>
              <a:t>7/3/2018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2EDE9FE-302A-4119-9CE4-54155F17786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7E5BAAB-625F-46F9-984D-9BF6B0BB4FA2}" type="datetimeFigureOut">
              <a:rPr lang="el-GR" smtClean="0"/>
              <a:pPr/>
              <a:t>7/3/2018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2EDE9FE-302A-4119-9CE4-54155F17786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7E5BAAB-625F-46F9-984D-9BF6B0BB4FA2}" type="datetimeFigureOut">
              <a:rPr lang="el-GR" smtClean="0"/>
              <a:pPr/>
              <a:t>7/3/2018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EDE9FE-302A-4119-9CE4-54155F17786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7E5BAAB-625F-46F9-984D-9BF6B0BB4FA2}" type="datetimeFigureOut">
              <a:rPr lang="el-GR" smtClean="0"/>
              <a:pPr/>
              <a:t>7/3/2018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2EDE9FE-302A-4119-9CE4-54155F17786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5BAAB-625F-46F9-984D-9BF6B0BB4FA2}" type="datetimeFigureOut">
              <a:rPr lang="el-GR" smtClean="0"/>
              <a:pPr/>
              <a:t>7/3/2018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DE9FE-302A-4119-9CE4-54155F17786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untitled2_edited.jpg"/>
          <p:cNvPicPr>
            <a:picLocks noChangeAspect="1"/>
          </p:cNvPicPr>
          <p:nvPr/>
        </p:nvPicPr>
        <p:blipFill>
          <a:blip r:embed="rId2">
            <a:duotone>
              <a:schemeClr val="accent2">
                <a:shade val="45000"/>
                <a:satMod val="135000"/>
              </a:schemeClr>
              <a:prstClr val="white"/>
            </a:duotone>
          </a:blip>
          <a:stretch>
            <a:fillRect/>
          </a:stretch>
        </p:blipFill>
        <p:spPr>
          <a:xfrm>
            <a:off x="5714976" y="4434301"/>
            <a:ext cx="3429024" cy="2600796"/>
          </a:xfrm>
          <a:prstGeom prst="rect">
            <a:avLst/>
          </a:prstGeom>
          <a:ln>
            <a:noFill/>
          </a:ln>
          <a:effectLst>
            <a:innerShdw blurRad="63500" dist="50800" dir="13500000">
              <a:prstClr val="black">
                <a:alpha val="50000"/>
              </a:prstClr>
            </a:innerShdw>
            <a:softEdge rad="635000"/>
          </a:effectLst>
        </p:spPr>
        <p:style>
          <a:lnRef idx="1">
            <a:schemeClr val="accent2"/>
          </a:lnRef>
          <a:fillRef idx="3">
            <a:schemeClr val="accent2"/>
          </a:fillRef>
          <a:effectRef idx="2">
            <a:schemeClr val="accent2"/>
          </a:effectRef>
          <a:fontRef idx="minor">
            <a:schemeClr val="lt1"/>
          </a:fontRef>
        </p:style>
      </p:pic>
      <p:sp>
        <p:nvSpPr>
          <p:cNvPr id="5" name="4 - TextBox"/>
          <p:cNvSpPr txBox="1"/>
          <p:nvPr/>
        </p:nvSpPr>
        <p:spPr>
          <a:xfrm>
            <a:off x="1475656" y="2664657"/>
            <a:ext cx="6228184" cy="1892826"/>
          </a:xfrm>
          <a:prstGeom prst="rect">
            <a:avLst/>
          </a:prstGeom>
          <a:noFill/>
        </p:spPr>
        <p:txBody>
          <a:bodyPr wrap="square" rtlCol="0">
            <a:spAutoFit/>
          </a:bodyPr>
          <a:lstStyle/>
          <a:p>
            <a:pPr algn="ctr">
              <a:lnSpc>
                <a:spcPct val="150000"/>
              </a:lnSpc>
            </a:pPr>
            <a:r>
              <a:rPr lang="en-US" sz="2600" b="1" dirty="0" smtClean="0">
                <a:cs typeface="Arial" panose="020B0604020202020204" pitchFamily="34" charset="0"/>
              </a:rPr>
              <a:t>What should I know about the pharmacology of pain </a:t>
            </a:r>
            <a:r>
              <a:rPr lang="el-GR" sz="2600" b="1" dirty="0" smtClean="0">
                <a:cs typeface="Arial" panose="020B0604020202020204" pitchFamily="34" charset="0"/>
              </a:rPr>
              <a:t>?</a:t>
            </a:r>
            <a:endParaRPr lang="el-GR" sz="2600" b="1" dirty="0" smtClean="0">
              <a:cs typeface="Arial" panose="020B0604020202020204" pitchFamily="34" charset="0"/>
            </a:endParaRPr>
          </a:p>
          <a:p>
            <a:pPr>
              <a:lnSpc>
                <a:spcPct val="150000"/>
              </a:lnSpc>
            </a:pPr>
            <a:endParaRPr lang="el-GR" sz="2600" b="1" dirty="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3712" y="0"/>
            <a:ext cx="1213209" cy="1219306"/>
          </a:xfrm>
          <a:prstGeom prst="rect">
            <a:avLst/>
          </a:prstGeom>
        </p:spPr>
      </p:pic>
      <p:sp>
        <p:nvSpPr>
          <p:cNvPr id="7" name="Rectangle 6"/>
          <p:cNvSpPr/>
          <p:nvPr/>
        </p:nvSpPr>
        <p:spPr>
          <a:xfrm rot="1281076">
            <a:off x="5714976" y="942307"/>
            <a:ext cx="2813592" cy="553998"/>
          </a:xfrm>
          <a:prstGeom prst="rect">
            <a:avLst/>
          </a:prstGeom>
          <a:noFill/>
        </p:spPr>
        <p:txBody>
          <a:bodyPr wrap="none" lIns="91440" tIns="45720" rIns="91440" bIns="45720">
            <a:spAutoFit/>
          </a:bodyPr>
          <a:lstStyle/>
          <a:p>
            <a:pPr algn="ctr"/>
            <a:r>
              <a:rPr lang="en-US" sz="3000" dirty="0" smtClean="0">
                <a:ln w="0"/>
                <a:solidFill>
                  <a:srgbClr val="C00000"/>
                </a:solidFill>
                <a:effectLst>
                  <a:reflection blurRad="6350" stA="53000" endA="300" endPos="35500" dir="5400000" sy="-90000" algn="bl" rotWithShape="0"/>
                </a:effectLst>
                <a:latin typeface="AR BERKLEY" panose="02000000000000000000" pitchFamily="2" charset="0"/>
              </a:rPr>
              <a:t>Do it like a pro!</a:t>
            </a:r>
            <a:endParaRPr lang="en-US" sz="3000" b="0" cap="none" spc="0" dirty="0">
              <a:ln w="0"/>
              <a:solidFill>
                <a:srgbClr val="C00000"/>
              </a:solidFill>
              <a:effectLst>
                <a:reflection blurRad="6350" stA="53000" endA="300" endPos="35500" dir="5400000" sy="-90000" algn="bl" rotWithShape="0"/>
              </a:effectLst>
              <a:latin typeface="AR BERKLEY" panose="02000000000000000000"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Autofit/>
          </a:bodyPr>
          <a:lstStyle/>
          <a:p>
            <a:pPr marL="0" indent="0">
              <a:buNone/>
            </a:pPr>
            <a:r>
              <a:rPr lang="en-US" sz="1900" b="1" dirty="0"/>
              <a:t>Endocrine System</a:t>
            </a:r>
          </a:p>
          <a:p>
            <a:r>
              <a:rPr lang="en-US" sz="1900" dirty="0" smtClean="0"/>
              <a:t> </a:t>
            </a:r>
            <a:r>
              <a:rPr lang="en-US" sz="1900" dirty="0"/>
              <a:t>The release of ACTH, prolactin and gonadotrophic hormone is inhibited. Secretion of ADH is increased</a:t>
            </a:r>
            <a:r>
              <a:rPr lang="en-US" sz="1900" dirty="0" smtClean="0"/>
              <a:t>.</a:t>
            </a:r>
          </a:p>
          <a:p>
            <a:endParaRPr lang="en-US" sz="1900" dirty="0"/>
          </a:p>
          <a:p>
            <a:pPr marL="0" indent="0">
              <a:buNone/>
            </a:pPr>
            <a:r>
              <a:rPr lang="en-US" sz="1900" b="1" dirty="0"/>
              <a:t>Ocular effects</a:t>
            </a:r>
          </a:p>
          <a:p>
            <a:r>
              <a:rPr lang="en-US" sz="1900" dirty="0" smtClean="0"/>
              <a:t> </a:t>
            </a:r>
            <a:r>
              <a:rPr lang="en-US" sz="1900" dirty="0"/>
              <a:t>MOP and KOP receptors in </a:t>
            </a:r>
            <a:r>
              <a:rPr lang="en-US" sz="1900" dirty="0" err="1"/>
              <a:t>Edinger-Westphal</a:t>
            </a:r>
            <a:r>
              <a:rPr lang="en-US" sz="1900" dirty="0"/>
              <a:t> nucleus of </a:t>
            </a:r>
            <a:r>
              <a:rPr lang="en-US" sz="1900" dirty="0" err="1"/>
              <a:t>occulomotor</a:t>
            </a:r>
            <a:r>
              <a:rPr lang="en-US" sz="1900" dirty="0"/>
              <a:t> nerve are stimulated by opioids resulting in constriction of the pupils (</a:t>
            </a:r>
            <a:r>
              <a:rPr lang="en-US" sz="1900" b="1" dirty="0"/>
              <a:t>meiosis</a:t>
            </a:r>
            <a:r>
              <a:rPr lang="en-US" sz="1900" dirty="0" smtClean="0"/>
              <a:t>).</a:t>
            </a:r>
          </a:p>
          <a:p>
            <a:endParaRPr lang="en-US" sz="1900" dirty="0"/>
          </a:p>
          <a:p>
            <a:pPr marL="0" indent="0">
              <a:buNone/>
            </a:pPr>
            <a:r>
              <a:rPr lang="en-US" sz="1900" b="1" dirty="0"/>
              <a:t>Histamine release and itching</a:t>
            </a:r>
          </a:p>
          <a:p>
            <a:r>
              <a:rPr lang="en-US" sz="1900" dirty="0" smtClean="0"/>
              <a:t>Some </a:t>
            </a:r>
            <a:r>
              <a:rPr lang="en-US" sz="1900" dirty="0"/>
              <a:t>opioids </a:t>
            </a:r>
            <a:r>
              <a:rPr lang="en-US" sz="1900" b="1" dirty="0"/>
              <a:t>cause histamine release </a:t>
            </a:r>
            <a:r>
              <a:rPr lang="en-US" sz="1900" dirty="0"/>
              <a:t>from mast cells resulting in </a:t>
            </a:r>
            <a:r>
              <a:rPr lang="en-US" sz="1900" dirty="0" err="1"/>
              <a:t>urticaria</a:t>
            </a:r>
            <a:r>
              <a:rPr lang="en-US" sz="1900" dirty="0"/>
              <a:t>, itching, bronchospasm and hypotension. Itching occurs most often after </a:t>
            </a:r>
            <a:r>
              <a:rPr lang="en-US" sz="1900" dirty="0" err="1"/>
              <a:t>intrathecal</a:t>
            </a:r>
            <a:r>
              <a:rPr lang="en-US" sz="1900" dirty="0"/>
              <a:t> opioids</a:t>
            </a:r>
          </a:p>
          <a:p>
            <a:pPr marL="0" indent="0">
              <a:buNone/>
            </a:pPr>
            <a:endParaRPr lang="en-US" sz="1900" dirty="0"/>
          </a:p>
          <a:p>
            <a:pPr marL="0" indent="0">
              <a:buNone/>
            </a:pPr>
            <a:r>
              <a:rPr lang="en-US" sz="1900" b="1" dirty="0"/>
              <a:t>Muscle rigidity</a:t>
            </a:r>
          </a:p>
          <a:p>
            <a:r>
              <a:rPr lang="en-US" sz="1900" dirty="0" smtClean="0"/>
              <a:t>Large </a:t>
            </a:r>
            <a:r>
              <a:rPr lang="en-US" sz="1900" dirty="0"/>
              <a:t>doses of opioids may occasionally produce </a:t>
            </a:r>
            <a:r>
              <a:rPr lang="en-US" sz="1900" dirty="0" err="1"/>
              <a:t>generalised</a:t>
            </a:r>
            <a:r>
              <a:rPr lang="en-US" sz="1900" dirty="0"/>
              <a:t> muscle rigidity especially of thoracic wall and interfere with ventilation</a:t>
            </a:r>
            <a:r>
              <a:rPr lang="en-US" sz="1900" dirty="0" smtClean="0"/>
              <a:t>.</a:t>
            </a:r>
          </a:p>
          <a:p>
            <a:pPr marL="0" indent="0">
              <a:buNone/>
            </a:pPr>
            <a:r>
              <a:rPr lang="en-US" sz="1900" b="1" dirty="0" smtClean="0"/>
              <a:t>Immunity</a:t>
            </a:r>
            <a:endParaRPr lang="en-US" sz="1900" b="1" dirty="0"/>
          </a:p>
          <a:p>
            <a:r>
              <a:rPr lang="en-US" sz="1900" dirty="0" smtClean="0"/>
              <a:t>The </a:t>
            </a:r>
            <a:r>
              <a:rPr lang="en-US" sz="1900" dirty="0"/>
              <a:t>immune system is depressed after long-term opioid abuse</a:t>
            </a:r>
            <a:r>
              <a:rPr lang="en-US" sz="1900" dirty="0" smtClean="0"/>
              <a:t>.</a:t>
            </a:r>
            <a:endParaRPr lang="en-US" sz="1900" dirty="0"/>
          </a:p>
        </p:txBody>
      </p:sp>
    </p:spTree>
    <p:extLst>
      <p:ext uri="{BB962C8B-B14F-4D97-AF65-F5344CB8AC3E}">
        <p14:creationId xmlns:p14="http://schemas.microsoft.com/office/powerpoint/2010/main" val="3392074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9792" y="1628800"/>
            <a:ext cx="3816424" cy="316835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smtClean="0">
                <a:solidFill>
                  <a:schemeClr val="tx1"/>
                </a:solidFill>
              </a:rPr>
              <a:t>Morphine</a:t>
            </a:r>
          </a:p>
          <a:p>
            <a:pPr algn="ctr">
              <a:lnSpc>
                <a:spcPct val="150000"/>
              </a:lnSpc>
            </a:pPr>
            <a:r>
              <a:rPr lang="en-US" sz="2000" b="1" dirty="0" smtClean="0">
                <a:solidFill>
                  <a:schemeClr val="tx1"/>
                </a:solidFill>
              </a:rPr>
              <a:t>Codeine</a:t>
            </a:r>
          </a:p>
          <a:p>
            <a:pPr algn="ctr">
              <a:lnSpc>
                <a:spcPct val="150000"/>
              </a:lnSpc>
            </a:pPr>
            <a:r>
              <a:rPr lang="en-US" sz="2000" b="1" dirty="0" err="1" smtClean="0">
                <a:solidFill>
                  <a:schemeClr val="tx1"/>
                </a:solidFill>
              </a:rPr>
              <a:t>Pethidine</a:t>
            </a:r>
            <a:endParaRPr lang="en-US" sz="2000" b="1" dirty="0" smtClean="0">
              <a:solidFill>
                <a:schemeClr val="tx1"/>
              </a:solidFill>
            </a:endParaRPr>
          </a:p>
          <a:p>
            <a:pPr algn="ctr">
              <a:lnSpc>
                <a:spcPct val="150000"/>
              </a:lnSpc>
            </a:pPr>
            <a:r>
              <a:rPr lang="en-US" sz="2000" b="1" dirty="0" smtClean="0">
                <a:solidFill>
                  <a:schemeClr val="tx1"/>
                </a:solidFill>
              </a:rPr>
              <a:t>Fentanyl </a:t>
            </a:r>
          </a:p>
          <a:p>
            <a:pPr algn="ctr">
              <a:lnSpc>
                <a:spcPct val="150000"/>
              </a:lnSpc>
            </a:pPr>
            <a:r>
              <a:rPr lang="en-US" sz="2000" b="1" dirty="0" smtClean="0">
                <a:solidFill>
                  <a:schemeClr val="tx1"/>
                </a:solidFill>
              </a:rPr>
              <a:t>tramadol</a:t>
            </a:r>
            <a:endParaRPr lang="el-GR" sz="2000" b="1" dirty="0">
              <a:solidFill>
                <a:schemeClr val="tx1"/>
              </a:solidFill>
            </a:endParaRPr>
          </a:p>
        </p:txBody>
      </p:sp>
    </p:spTree>
    <p:extLst>
      <p:ext uri="{BB962C8B-B14F-4D97-AF65-F5344CB8AC3E}">
        <p14:creationId xmlns:p14="http://schemas.microsoft.com/office/powerpoint/2010/main" val="2529453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971394"/>
          </a:xfrm>
        </p:spPr>
        <p:txBody>
          <a:bodyPr>
            <a:normAutofit fontScale="92500" lnSpcReduction="20000"/>
          </a:bodyPr>
          <a:lstStyle/>
          <a:p>
            <a:pPr marL="0" indent="0">
              <a:buNone/>
            </a:pPr>
            <a:r>
              <a:rPr lang="en-US" sz="2000" b="1" dirty="0"/>
              <a:t>Morphine</a:t>
            </a:r>
            <a:endParaRPr lang="en-US" sz="2000" dirty="0"/>
          </a:p>
          <a:p>
            <a:r>
              <a:rPr lang="en-US" sz="2000" dirty="0"/>
              <a:t>Morphine is a </a:t>
            </a:r>
            <a:r>
              <a:rPr lang="en-US" sz="2000" b="1" dirty="0"/>
              <a:t>naturally occurring </a:t>
            </a:r>
            <a:r>
              <a:rPr lang="en-US" sz="2000" dirty="0" err="1"/>
              <a:t>phenanthrene</a:t>
            </a:r>
            <a:r>
              <a:rPr lang="en-US" sz="2000" dirty="0"/>
              <a:t> derivative. It is the standard drug against which all other opioids are compared.</a:t>
            </a:r>
          </a:p>
          <a:p>
            <a:r>
              <a:rPr lang="en-US" sz="2000" b="1" i="1" dirty="0"/>
              <a:t>Dose:</a:t>
            </a:r>
            <a:r>
              <a:rPr lang="en-US" sz="2000" dirty="0"/>
              <a:t> Morphine can be given orally, intramuscularly (IM), intravenously (IV), subcutaneously (SC), rectally, </a:t>
            </a:r>
            <a:r>
              <a:rPr lang="en-US" sz="2000" dirty="0" err="1"/>
              <a:t>epidurally</a:t>
            </a:r>
            <a:r>
              <a:rPr lang="en-US" sz="2000" dirty="0"/>
              <a:t> and </a:t>
            </a:r>
            <a:r>
              <a:rPr lang="en-US" sz="2000" dirty="0" err="1"/>
              <a:t>intrathecally</a:t>
            </a:r>
            <a:r>
              <a:rPr lang="en-US" sz="2000" dirty="0"/>
              <a:t>.</a:t>
            </a:r>
          </a:p>
          <a:p>
            <a:r>
              <a:rPr lang="en-US" sz="2000" dirty="0"/>
              <a:t>The intramuscular dose is 0.1-0.2 mg/kg, time to peak effect is 30-60 minutes and duration of action is 3-4 hours. Intravenous administration should be titrated to effect (usually 1-2mg boluses), but the total dose is similar. The onset of action is slightly more rapid with following IV administration, as the main factor responsible for its latency </a:t>
            </a:r>
            <a:r>
              <a:rPr lang="en-US" sz="2000" dirty="0" smtClean="0"/>
              <a:t>is low </a:t>
            </a:r>
            <a:r>
              <a:rPr lang="en-US" sz="2000" dirty="0"/>
              <a:t>lipid solubility and slow penetration of blood brain barrier. Morphine may be given </a:t>
            </a:r>
            <a:r>
              <a:rPr lang="en-US" sz="2000" dirty="0" err="1"/>
              <a:t>epidurally</a:t>
            </a:r>
            <a:r>
              <a:rPr lang="en-US" sz="2000" dirty="0"/>
              <a:t> at 10% and </a:t>
            </a:r>
            <a:r>
              <a:rPr lang="en-US" sz="2000" dirty="0" err="1"/>
              <a:t>intrathecally</a:t>
            </a:r>
            <a:r>
              <a:rPr lang="en-US" sz="2000" dirty="0"/>
              <a:t> at 1% of the parenteral dose.</a:t>
            </a:r>
          </a:p>
          <a:p>
            <a:r>
              <a:rPr lang="en-US" sz="2000" b="1" i="1" dirty="0"/>
              <a:t>Pharmacokinetics:</a:t>
            </a:r>
            <a:r>
              <a:rPr lang="en-US" sz="2000" dirty="0"/>
              <a:t> Morphine is extensively </a:t>
            </a:r>
            <a:r>
              <a:rPr lang="en-US" sz="2000" dirty="0" err="1"/>
              <a:t>metabolised</a:t>
            </a:r>
            <a:r>
              <a:rPr lang="en-US" sz="2000" dirty="0"/>
              <a:t> by the gut wall and the liver to morphine-3-glucuronide (M3G) (70%), morphine-6-glucuronide (M6G) (10%) and to </a:t>
            </a:r>
            <a:r>
              <a:rPr lang="en-US" sz="2000" dirty="0" err="1"/>
              <a:t>sulphate</a:t>
            </a:r>
            <a:r>
              <a:rPr lang="en-US" sz="2000" dirty="0"/>
              <a:t> conjugates. </a:t>
            </a:r>
            <a:r>
              <a:rPr lang="en-US" sz="2000" b="1" dirty="0"/>
              <a:t>M6G is 10-20 times more potent than morphine and is normally excreted in urine. </a:t>
            </a:r>
            <a:r>
              <a:rPr lang="en-US" sz="2000" b="1" u="sng" dirty="0"/>
              <a:t>It accumulates in renal failure and accounts for increased sensitivity to morphine</a:t>
            </a:r>
            <a:r>
              <a:rPr lang="en-US" sz="2000" b="1" dirty="0" smtClean="0"/>
              <a:t>..</a:t>
            </a:r>
            <a:endParaRPr lang="en-US" sz="2000" b="1" dirty="0"/>
          </a:p>
          <a:p>
            <a:r>
              <a:rPr lang="en-US" sz="2000" b="1" i="1" dirty="0"/>
              <a:t>Effects:</a:t>
            </a:r>
            <a:r>
              <a:rPr lang="en-US" sz="2000" dirty="0"/>
              <a:t> The main effects are mediated through MOP receptors. It is a potent analgesic with good sedative and anxiolytic properties. It may cause euphoria, </a:t>
            </a:r>
            <a:r>
              <a:rPr lang="en-US" sz="2000" dirty="0" err="1"/>
              <a:t>dysphoria</a:t>
            </a:r>
            <a:r>
              <a:rPr lang="en-US" sz="2000" dirty="0"/>
              <a:t> and hallucination. It produces respiratory depression and cough suppression. It has minimal effect on cardiovascular system and may produce bradycardia and hypotension. Nausea and vomiting are common side effects. Histamine release may lead to rash, itching and bronchospasm (in susceptible patients). Meiosis is common. Tolerance and dependence may develop.</a:t>
            </a:r>
          </a:p>
          <a:p>
            <a:pPr marL="0" indent="0">
              <a:lnSpc>
                <a:spcPct val="150000"/>
              </a:lnSpc>
              <a:buNone/>
            </a:pPr>
            <a:endParaRPr lang="en-US" sz="2000" dirty="0"/>
          </a:p>
        </p:txBody>
      </p:sp>
    </p:spTree>
    <p:extLst>
      <p:ext uri="{BB962C8B-B14F-4D97-AF65-F5344CB8AC3E}">
        <p14:creationId xmlns:p14="http://schemas.microsoft.com/office/powerpoint/2010/main" val="357636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188640"/>
            <a:ext cx="8229600" cy="5174035"/>
          </a:xfrm>
        </p:spPr>
        <p:txBody>
          <a:bodyPr>
            <a:noAutofit/>
          </a:bodyPr>
          <a:lstStyle/>
          <a:p>
            <a:pPr marL="0" indent="0">
              <a:buNone/>
            </a:pPr>
            <a:r>
              <a:rPr lang="en-US" sz="2000" b="1" dirty="0"/>
              <a:t>Codeine</a:t>
            </a:r>
            <a:endParaRPr lang="en-US" sz="2000" dirty="0"/>
          </a:p>
          <a:p>
            <a:r>
              <a:rPr lang="en-US" sz="2000" dirty="0"/>
              <a:t>Codeine is a natural opioid and one of the principal alkaloids of opium. It has very low affinity for opioid </a:t>
            </a:r>
            <a:r>
              <a:rPr lang="en-US" sz="2000" dirty="0" err="1" smtClean="0"/>
              <a:t>receptorsand</a:t>
            </a:r>
            <a:r>
              <a:rPr lang="en-US" sz="2000" dirty="0" smtClean="0"/>
              <a:t> this is why the </a:t>
            </a:r>
            <a:r>
              <a:rPr lang="en-US" sz="2000" dirty="0"/>
              <a:t>majority of the analgesic effect of codeine</a:t>
            </a:r>
            <a:r>
              <a:rPr lang="en-US" sz="2000" dirty="0" smtClean="0"/>
              <a:t>, </a:t>
            </a:r>
            <a:r>
              <a:rPr lang="en-US" sz="2000" dirty="0"/>
              <a:t>is attributed to its conversion to morphine by cytochrome P-450 2D6 (CYP2D6</a:t>
            </a:r>
            <a:r>
              <a:rPr lang="en-US" sz="2000" dirty="0" smtClean="0"/>
              <a:t>). </a:t>
            </a:r>
            <a:r>
              <a:rPr lang="en-US" sz="2000" b="1" dirty="0" smtClean="0"/>
              <a:t>It is a pro-drug!</a:t>
            </a:r>
            <a:endParaRPr lang="en-US" sz="2000" b="1" dirty="0"/>
          </a:p>
          <a:p>
            <a:r>
              <a:rPr lang="en-US" sz="2000" b="1" i="1" dirty="0"/>
              <a:t>Dose:</a:t>
            </a:r>
            <a:r>
              <a:rPr lang="en-US" sz="2000" dirty="0"/>
              <a:t> Can be given orally and IM. The dose for an adult is 30-60 mg by either route and can be repeated at 6 hours interval, if </a:t>
            </a:r>
            <a:r>
              <a:rPr lang="en-US" sz="2000" dirty="0" smtClean="0"/>
              <a:t>required. </a:t>
            </a:r>
            <a:r>
              <a:rPr lang="en-US" sz="2000" dirty="0"/>
              <a:t>Codeine is also used in antitussive and </a:t>
            </a:r>
            <a:r>
              <a:rPr lang="en-US" sz="2000" dirty="0" err="1"/>
              <a:t>antidiarrhoeal</a:t>
            </a:r>
            <a:r>
              <a:rPr lang="en-US" sz="2000" dirty="0"/>
              <a:t> preparations.</a:t>
            </a:r>
          </a:p>
          <a:p>
            <a:r>
              <a:rPr lang="en-US" sz="2000" b="1" i="1" dirty="0"/>
              <a:t>Pharmacokinetics: </a:t>
            </a:r>
            <a:r>
              <a:rPr lang="en-US" sz="2000" dirty="0"/>
              <a:t>Oral bioavailability of codeine is 50%. </a:t>
            </a:r>
            <a:r>
              <a:rPr lang="en-US" sz="2000" b="1" dirty="0">
                <a:solidFill>
                  <a:srgbClr val="FF0000"/>
                </a:solidFill>
              </a:rPr>
              <a:t>About 10% is </a:t>
            </a:r>
            <a:r>
              <a:rPr lang="en-US" sz="2000" b="1" dirty="0" err="1">
                <a:solidFill>
                  <a:srgbClr val="FF0000"/>
                </a:solidFill>
              </a:rPr>
              <a:t>metabolised</a:t>
            </a:r>
            <a:r>
              <a:rPr lang="en-US" sz="2000" b="1" dirty="0">
                <a:solidFill>
                  <a:srgbClr val="FF0000"/>
                </a:solidFill>
              </a:rPr>
              <a:t> to morphine</a:t>
            </a:r>
            <a:r>
              <a:rPr lang="en-US" sz="2000" b="1" dirty="0"/>
              <a:t> </a:t>
            </a:r>
            <a:r>
              <a:rPr lang="en-US" sz="2000" dirty="0"/>
              <a:t>and the rest is </a:t>
            </a:r>
            <a:r>
              <a:rPr lang="en-US" sz="2000" dirty="0" err="1"/>
              <a:t>metabolised</a:t>
            </a:r>
            <a:r>
              <a:rPr lang="en-US" sz="2000" dirty="0"/>
              <a:t> to inactive conjugated compounds. </a:t>
            </a:r>
            <a:r>
              <a:rPr lang="en-US" sz="2000" dirty="0" smtClean="0"/>
              <a:t>The metabolism </a:t>
            </a:r>
            <a:r>
              <a:rPr lang="en-US" sz="2000" dirty="0"/>
              <a:t>to morphine depends on an isoform of cytochrome P450, which exhibits polymorphism, so that poor metabolizers (approximately </a:t>
            </a:r>
            <a:r>
              <a:rPr lang="en-US" sz="2000" b="1" dirty="0"/>
              <a:t>10% people) may experience minimal pain relief.</a:t>
            </a:r>
          </a:p>
          <a:p>
            <a:r>
              <a:rPr lang="en-US" sz="2000" b="1" i="1" dirty="0"/>
              <a:t>Effects:</a:t>
            </a:r>
            <a:r>
              <a:rPr lang="en-US" sz="2000" dirty="0"/>
              <a:t> It causes little euphoria and has </a:t>
            </a:r>
            <a:r>
              <a:rPr lang="en-US" sz="2000" u="sng" dirty="0"/>
              <a:t>low abuse potential. </a:t>
            </a:r>
            <a:r>
              <a:rPr lang="en-US" sz="2000" b="1" dirty="0"/>
              <a:t>Codeine is less sedative and less likely to cause respiratory depression than morphine</a:t>
            </a:r>
            <a:r>
              <a:rPr lang="en-US" sz="2000" dirty="0"/>
              <a:t>. It may cause disorientation and excitement. Constipation is common side effect.</a:t>
            </a:r>
            <a:r>
              <a:rPr lang="en-US" sz="2000" b="1" i="1" dirty="0"/>
              <a:t> </a:t>
            </a:r>
            <a:r>
              <a:rPr lang="en-US" sz="2000" dirty="0" err="1"/>
              <a:t>Dihydrocodeine</a:t>
            </a:r>
            <a:r>
              <a:rPr lang="en-US" sz="2000" dirty="0"/>
              <a:t> is a semi-synthetic derivative of codeine with similar pharmacologic effects. Oxycodone is more effective, but has higher abuse potential.</a:t>
            </a:r>
          </a:p>
          <a:p>
            <a:pPr marL="0" indent="0">
              <a:lnSpc>
                <a:spcPct val="150000"/>
              </a:lnSpc>
              <a:buNone/>
            </a:pPr>
            <a:endParaRPr lang="en-US" sz="2000" dirty="0"/>
          </a:p>
        </p:txBody>
      </p:sp>
    </p:spTree>
    <p:extLst>
      <p:ext uri="{BB962C8B-B14F-4D97-AF65-F5344CB8AC3E}">
        <p14:creationId xmlns:p14="http://schemas.microsoft.com/office/powerpoint/2010/main" val="4067532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188640"/>
            <a:ext cx="8229600" cy="5174035"/>
          </a:xfrm>
        </p:spPr>
        <p:txBody>
          <a:bodyPr>
            <a:noAutofit/>
          </a:bodyPr>
          <a:lstStyle/>
          <a:p>
            <a:pPr marL="0" indent="0">
              <a:buNone/>
            </a:pPr>
            <a:r>
              <a:rPr lang="en-US" sz="1900" b="1" dirty="0" err="1"/>
              <a:t>Pethidine</a:t>
            </a:r>
            <a:endParaRPr lang="en-US" sz="1900" dirty="0"/>
          </a:p>
          <a:p>
            <a:r>
              <a:rPr lang="en-US" sz="1900" dirty="0"/>
              <a:t>It is a synthetic </a:t>
            </a:r>
            <a:r>
              <a:rPr lang="en-US" sz="1900" dirty="0" err="1"/>
              <a:t>phenylpyperidine</a:t>
            </a:r>
            <a:r>
              <a:rPr lang="en-US" sz="1900" dirty="0"/>
              <a:t> derivative and was originally developed as an </a:t>
            </a:r>
            <a:r>
              <a:rPr lang="en-US" sz="1900" dirty="0" err="1"/>
              <a:t>antimuscarinic</a:t>
            </a:r>
            <a:r>
              <a:rPr lang="en-US" sz="1900" dirty="0"/>
              <a:t> agent.</a:t>
            </a:r>
          </a:p>
          <a:p>
            <a:r>
              <a:rPr lang="en-US" sz="1900" b="1" i="1" dirty="0"/>
              <a:t>Dose:  </a:t>
            </a:r>
            <a:r>
              <a:rPr lang="en-US" sz="1900" dirty="0"/>
              <a:t>For acute pain, it can be administered orally (50-150 mg), SC (50-100 mg), IM (50-100 mg) or IV (25-100 mg). The doses can be repeated every 4 hours.</a:t>
            </a:r>
          </a:p>
          <a:p>
            <a:r>
              <a:rPr lang="en-US" sz="1900" b="1" i="1" dirty="0"/>
              <a:t>Pharmacokinetics: </a:t>
            </a:r>
            <a:r>
              <a:rPr lang="en-US" sz="1900" dirty="0" err="1"/>
              <a:t>Pethidine</a:t>
            </a:r>
            <a:r>
              <a:rPr lang="en-US" sz="1900" dirty="0"/>
              <a:t> is 30 times more lipid soluble than morphine. Oral bio-availability is 50%. It is </a:t>
            </a:r>
            <a:r>
              <a:rPr lang="en-US" sz="1900" dirty="0" err="1"/>
              <a:t>metabolised</a:t>
            </a:r>
            <a:r>
              <a:rPr lang="en-US" sz="1900" dirty="0"/>
              <a:t> in the liver by ester hydrolysis to </a:t>
            </a:r>
            <a:r>
              <a:rPr lang="en-US" sz="1900" dirty="0" err="1"/>
              <a:t>norpethidine</a:t>
            </a:r>
            <a:r>
              <a:rPr lang="en-US" sz="1900" dirty="0"/>
              <a:t> and </a:t>
            </a:r>
            <a:r>
              <a:rPr lang="en-US" sz="1900" dirty="0" err="1"/>
              <a:t>pethidinic</a:t>
            </a:r>
            <a:r>
              <a:rPr lang="en-US" sz="1900" dirty="0"/>
              <a:t> acid that are excreted in urine and therefore </a:t>
            </a:r>
            <a:r>
              <a:rPr lang="en-US" sz="1900" b="1" dirty="0"/>
              <a:t>accumulate in renal failure</a:t>
            </a:r>
            <a:r>
              <a:rPr lang="en-US" sz="1900" dirty="0"/>
              <a:t>. </a:t>
            </a:r>
            <a:r>
              <a:rPr lang="en-US" sz="1900" dirty="0">
                <a:solidFill>
                  <a:srgbClr val="FF0000"/>
                </a:solidFill>
              </a:rPr>
              <a:t>At higher concentration, </a:t>
            </a:r>
            <a:r>
              <a:rPr lang="en-US" sz="1900" dirty="0" err="1">
                <a:solidFill>
                  <a:srgbClr val="FF0000"/>
                </a:solidFill>
              </a:rPr>
              <a:t>norpethidine</a:t>
            </a:r>
            <a:r>
              <a:rPr lang="en-US" sz="1900" dirty="0">
                <a:solidFill>
                  <a:srgbClr val="FF0000"/>
                </a:solidFill>
              </a:rPr>
              <a:t> can produce hallucination and convulsions. </a:t>
            </a:r>
            <a:r>
              <a:rPr lang="en-US" sz="1900" dirty="0" err="1"/>
              <a:t>Pethidinic</a:t>
            </a:r>
            <a:r>
              <a:rPr lang="en-US" sz="1900" dirty="0"/>
              <a:t> acid is an inactive compound.</a:t>
            </a:r>
            <a:r>
              <a:rPr lang="en-US" sz="1900" b="1" i="1" dirty="0"/>
              <a:t> </a:t>
            </a:r>
            <a:r>
              <a:rPr lang="en-US" sz="1900" dirty="0" err="1"/>
              <a:t>Pethidine</a:t>
            </a:r>
            <a:r>
              <a:rPr lang="en-US" sz="1900" dirty="0"/>
              <a:t> is often used for </a:t>
            </a:r>
            <a:r>
              <a:rPr lang="en-US" sz="1900" dirty="0" err="1"/>
              <a:t>labour</a:t>
            </a:r>
            <a:r>
              <a:rPr lang="en-US" sz="1900" dirty="0"/>
              <a:t> analgesia. It readily crosses placenta, and a significant amount reaches to the </a:t>
            </a:r>
            <a:r>
              <a:rPr lang="en-US" sz="1900" dirty="0" err="1"/>
              <a:t>foetus</a:t>
            </a:r>
            <a:r>
              <a:rPr lang="en-US" sz="1900" dirty="0"/>
              <a:t> over several hours.</a:t>
            </a:r>
          </a:p>
          <a:p>
            <a:r>
              <a:rPr lang="en-US" sz="1900" b="1" i="1" dirty="0"/>
              <a:t>Effects: </a:t>
            </a:r>
            <a:r>
              <a:rPr lang="en-US" sz="1900" dirty="0"/>
              <a:t>There are some pharmacological differences from morphine.</a:t>
            </a:r>
            <a:r>
              <a:rPr lang="en-US" sz="1900" b="1" i="1" dirty="0"/>
              <a:t> </a:t>
            </a:r>
            <a:r>
              <a:rPr lang="en-US" sz="1900" dirty="0"/>
              <a:t>It produces tachycardia, dry mouth and less marked meiosis. However, significant fall in BP may occur when </a:t>
            </a:r>
            <a:r>
              <a:rPr lang="en-US" sz="1900" dirty="0" err="1"/>
              <a:t>pethidine</a:t>
            </a:r>
            <a:r>
              <a:rPr lang="en-US" sz="1900" dirty="0"/>
              <a:t> is administered to elderly or </a:t>
            </a:r>
            <a:r>
              <a:rPr lang="en-US" sz="1900" dirty="0" err="1"/>
              <a:t>hypovolaemic</a:t>
            </a:r>
            <a:r>
              <a:rPr lang="en-US" sz="1900" dirty="0"/>
              <a:t> patients.</a:t>
            </a:r>
            <a:r>
              <a:rPr lang="en-US" sz="1900" b="1" i="1" dirty="0"/>
              <a:t> </a:t>
            </a:r>
            <a:r>
              <a:rPr lang="en-US" sz="1900" dirty="0"/>
              <a:t>It may produce less biliary tract spasm than morphine.</a:t>
            </a:r>
            <a:r>
              <a:rPr lang="en-US" sz="1900" b="1" i="1" dirty="0"/>
              <a:t> </a:t>
            </a:r>
            <a:r>
              <a:rPr lang="en-US" sz="1900" b="1" dirty="0" err="1"/>
              <a:t>Pethidine</a:t>
            </a:r>
            <a:r>
              <a:rPr lang="en-US" sz="1900" b="1" dirty="0"/>
              <a:t> is absolutely contraindicated in patients on monoamine oxidase inhibitors (MAOI), </a:t>
            </a:r>
            <a:r>
              <a:rPr lang="en-US" sz="1900" dirty="0"/>
              <a:t>as serious side effects like hypotension or hypertension, hyperpyrexia, convulsion and coma may occur. </a:t>
            </a:r>
          </a:p>
        </p:txBody>
      </p:sp>
    </p:spTree>
    <p:extLst>
      <p:ext uri="{BB962C8B-B14F-4D97-AF65-F5344CB8AC3E}">
        <p14:creationId xmlns:p14="http://schemas.microsoft.com/office/powerpoint/2010/main" val="3917854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0"/>
            <a:ext cx="8640960" cy="5174035"/>
          </a:xfrm>
        </p:spPr>
        <p:txBody>
          <a:bodyPr>
            <a:noAutofit/>
          </a:bodyPr>
          <a:lstStyle/>
          <a:p>
            <a:pPr marL="0" indent="0">
              <a:buNone/>
            </a:pPr>
            <a:r>
              <a:rPr lang="en-US" sz="1800" b="1" dirty="0"/>
              <a:t>Fentanyl</a:t>
            </a:r>
            <a:endParaRPr lang="en-US" sz="1800" dirty="0"/>
          </a:p>
          <a:p>
            <a:r>
              <a:rPr lang="en-US" sz="1800" dirty="0"/>
              <a:t>It is a synthetic </a:t>
            </a:r>
            <a:r>
              <a:rPr lang="en-US" sz="1800" dirty="0" err="1"/>
              <a:t>phenylpyperidine</a:t>
            </a:r>
            <a:r>
              <a:rPr lang="en-US" sz="1800" dirty="0"/>
              <a:t> derivative. </a:t>
            </a:r>
            <a:r>
              <a:rPr lang="en-US" sz="1800" b="1" dirty="0"/>
              <a:t>It is 100 times more potent than morphine</a:t>
            </a:r>
            <a:r>
              <a:rPr lang="en-US" sz="1800" dirty="0"/>
              <a:t>.</a:t>
            </a:r>
          </a:p>
          <a:p>
            <a:r>
              <a:rPr lang="en-US" sz="1800" b="1" i="1" dirty="0"/>
              <a:t>Dose:  </a:t>
            </a:r>
            <a:r>
              <a:rPr lang="en-US" sz="1800" dirty="0"/>
              <a:t>When given in small doses (1-2 microgram/kg), it has rapid onset and short duration of action (30 </a:t>
            </a:r>
            <a:r>
              <a:rPr lang="en-US" sz="1800" dirty="0" smtClean="0"/>
              <a:t>minutes). </a:t>
            </a:r>
            <a:r>
              <a:rPr lang="en-US" sz="1800" dirty="0"/>
              <a:t>In small doses it has little sedative effect.</a:t>
            </a:r>
            <a:r>
              <a:rPr lang="en-US" sz="1800" b="1" i="1" dirty="0"/>
              <a:t> </a:t>
            </a:r>
            <a:r>
              <a:rPr lang="en-US" sz="1800" dirty="0"/>
              <a:t>Higher doses are used to obtund sympathetic response to laryngoscopy and intubation. Fentanyl has been used to augment effects of local </a:t>
            </a:r>
            <a:r>
              <a:rPr lang="en-US" sz="1800" dirty="0" err="1"/>
              <a:t>anaesthetics</a:t>
            </a:r>
            <a:r>
              <a:rPr lang="en-US" sz="1800" dirty="0"/>
              <a:t> in spinal and epidural </a:t>
            </a:r>
            <a:r>
              <a:rPr lang="en-US" sz="1800" dirty="0" smtClean="0"/>
              <a:t>analgesia.</a:t>
            </a:r>
            <a:r>
              <a:rPr lang="en-US" sz="1800" b="1" i="1" dirty="0"/>
              <a:t> </a:t>
            </a:r>
            <a:r>
              <a:rPr lang="en-US" sz="1800" dirty="0"/>
              <a:t>Fentanyl is also available as </a:t>
            </a:r>
            <a:r>
              <a:rPr lang="en-US" sz="1800" b="1" dirty="0"/>
              <a:t>transdermal patch</a:t>
            </a:r>
            <a:r>
              <a:rPr lang="en-US" sz="1800" dirty="0"/>
              <a:t> for chronic pain conditions and as lollipop to </a:t>
            </a:r>
            <a:r>
              <a:rPr lang="en-US" sz="1800" dirty="0" err="1"/>
              <a:t>premedicate</a:t>
            </a:r>
            <a:r>
              <a:rPr lang="en-US" sz="1800" dirty="0"/>
              <a:t> children.</a:t>
            </a:r>
          </a:p>
          <a:p>
            <a:r>
              <a:rPr lang="en-US" sz="1800" b="1" i="1" dirty="0"/>
              <a:t>Pharmacokinetics: </a:t>
            </a:r>
            <a:r>
              <a:rPr lang="en-US" sz="1800" dirty="0"/>
              <a:t>Fentanyl is 500 times more lipid soluble than morphine, consequently it is rapidly and extensively distributed in the body (volume of distribution 4 L/kg). At small doses (1-2 microgram/kg), plasma and CNS concentration fall below an effective level during rapid distribution phase. However, following prolonged administration or with high doses, its duration of action is significantly prolonged. </a:t>
            </a:r>
            <a:r>
              <a:rPr lang="en-US" sz="1800" dirty="0" smtClean="0"/>
              <a:t>Recovery </a:t>
            </a:r>
            <a:r>
              <a:rPr lang="en-US" sz="1800" dirty="0"/>
              <a:t>from the effect of the drug then depends on its slow elimination from the body (terminal half life 3.5 hours).</a:t>
            </a:r>
            <a:r>
              <a:rPr lang="en-US" sz="1800" b="1" i="1" dirty="0"/>
              <a:t> </a:t>
            </a:r>
            <a:r>
              <a:rPr lang="en-US" sz="1800" dirty="0"/>
              <a:t>Fentanyl is predominantly </a:t>
            </a:r>
            <a:r>
              <a:rPr lang="en-US" sz="1800" b="1" dirty="0" err="1"/>
              <a:t>metabolised</a:t>
            </a:r>
            <a:r>
              <a:rPr lang="en-US" sz="1800" b="1" dirty="0"/>
              <a:t> in the liver to </a:t>
            </a:r>
            <a:r>
              <a:rPr lang="en-US" sz="1800" b="1" dirty="0" err="1"/>
              <a:t>norfentanyl</a:t>
            </a:r>
            <a:r>
              <a:rPr lang="en-US" sz="1800" b="1" dirty="0"/>
              <a:t> which is inactive</a:t>
            </a:r>
            <a:r>
              <a:rPr lang="en-US" sz="1800" dirty="0"/>
              <a:t>. The metabolite is excreted in the urine over few days.</a:t>
            </a:r>
          </a:p>
          <a:p>
            <a:r>
              <a:rPr lang="en-US" sz="1800" b="1" i="1" dirty="0"/>
              <a:t>Effects:</a:t>
            </a:r>
            <a:r>
              <a:rPr lang="en-US" sz="1800" dirty="0"/>
              <a:t> Many properties of fentanyl are similar to morphine. It produces respiratory depression in dose-dependent </a:t>
            </a:r>
            <a:r>
              <a:rPr lang="en-US" sz="1800" dirty="0" smtClean="0"/>
              <a:t>manner. At </a:t>
            </a:r>
            <a:r>
              <a:rPr lang="en-US" sz="1800" dirty="0"/>
              <a:t>high doses, sedation is profound and unconsciousness may occur, muscular rigidity of the chest wall may affect ventilation.</a:t>
            </a:r>
          </a:p>
          <a:p>
            <a:endParaRPr lang="en-US" sz="1800" dirty="0" smtClean="0"/>
          </a:p>
        </p:txBody>
      </p:sp>
    </p:spTree>
    <p:extLst>
      <p:ext uri="{BB962C8B-B14F-4D97-AF65-F5344CB8AC3E}">
        <p14:creationId xmlns:p14="http://schemas.microsoft.com/office/powerpoint/2010/main" val="4282733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fontScale="92500" lnSpcReduction="20000"/>
          </a:bodyPr>
          <a:lstStyle/>
          <a:p>
            <a:pPr marL="0" indent="0">
              <a:buNone/>
            </a:pPr>
            <a:r>
              <a:rPr lang="en-US" sz="2000" b="1" dirty="0"/>
              <a:t>Tramadol</a:t>
            </a:r>
            <a:endParaRPr lang="en-US" sz="2000" dirty="0"/>
          </a:p>
          <a:p>
            <a:r>
              <a:rPr lang="en-US" sz="2000" dirty="0"/>
              <a:t>Tramadol is </a:t>
            </a:r>
            <a:r>
              <a:rPr lang="en-US" sz="2000" dirty="0" err="1"/>
              <a:t>phenylpyperidine</a:t>
            </a:r>
            <a:r>
              <a:rPr lang="en-US" sz="2000" dirty="0"/>
              <a:t> analogue of codeine. It is </a:t>
            </a:r>
            <a:r>
              <a:rPr lang="en-US" sz="2000" b="1" dirty="0"/>
              <a:t>weak agonist </a:t>
            </a:r>
            <a:r>
              <a:rPr lang="en-US" sz="2000" dirty="0"/>
              <a:t>at all opioid receptors with 20-fold preference for MOP </a:t>
            </a:r>
            <a:r>
              <a:rPr lang="en-US" sz="2000" dirty="0" smtClean="0"/>
              <a:t>receptors.</a:t>
            </a:r>
            <a:r>
              <a:rPr lang="el-GR" sz="2000" dirty="0"/>
              <a:t> </a:t>
            </a:r>
            <a:r>
              <a:rPr lang="en-US" sz="2000" dirty="0" smtClean="0"/>
              <a:t>It is a </a:t>
            </a:r>
            <a:r>
              <a:rPr lang="en-US" sz="2000" dirty="0" err="1" smtClean="0"/>
              <a:t>prodrug</a:t>
            </a:r>
            <a:r>
              <a:rPr lang="en-US" sz="2000" dirty="0" smtClean="0"/>
              <a:t>.</a:t>
            </a:r>
            <a:r>
              <a:rPr lang="en-US" sz="2000" b="1" i="1" dirty="0"/>
              <a:t> </a:t>
            </a:r>
            <a:r>
              <a:rPr lang="en-US" sz="2000" dirty="0"/>
              <a:t>It inhibits neuronal reuptake of norepinephrine.</a:t>
            </a:r>
            <a:r>
              <a:rPr lang="en-US" sz="2000" b="1" i="1" dirty="0"/>
              <a:t> </a:t>
            </a:r>
            <a:r>
              <a:rPr lang="en-US" sz="2000" b="1" dirty="0"/>
              <a:t>It</a:t>
            </a:r>
            <a:r>
              <a:rPr lang="en-US" sz="2000" b="1" i="1" dirty="0"/>
              <a:t> </a:t>
            </a:r>
            <a:r>
              <a:rPr lang="en-US" sz="2000" b="1" dirty="0"/>
              <a:t>potentiates release of serotonin </a:t>
            </a:r>
            <a:r>
              <a:rPr lang="en-US" sz="2000" dirty="0"/>
              <a:t>and causes descending inhibition of nociception.</a:t>
            </a:r>
          </a:p>
          <a:p>
            <a:r>
              <a:rPr lang="en-US" sz="2000" b="1" i="1" dirty="0"/>
              <a:t>Dose:</a:t>
            </a:r>
            <a:r>
              <a:rPr lang="en-US" sz="2000" dirty="0"/>
              <a:t> Oral and parenteral dosage requirements are similar, 50-100 mg 4 hourly.</a:t>
            </a:r>
          </a:p>
          <a:p>
            <a:r>
              <a:rPr lang="en-US" sz="2000" b="1" i="1" dirty="0"/>
              <a:t>Pharmacokinetics: </a:t>
            </a:r>
            <a:r>
              <a:rPr lang="en-US" sz="2000" dirty="0"/>
              <a:t>Tramadol has high oral bioavailability of 70% which can increase to 100% with repeated doses due to reduction in first pass effect. It is 20% bound to plasma proteins. It is metabolized in the liver by </a:t>
            </a:r>
            <a:r>
              <a:rPr lang="en-US" sz="2000" dirty="0" err="1"/>
              <a:t>demethylation</a:t>
            </a:r>
            <a:r>
              <a:rPr lang="en-US" sz="2000" dirty="0"/>
              <a:t>. in to </a:t>
            </a:r>
            <a:r>
              <a:rPr lang="en-US" sz="2000" b="1" dirty="0"/>
              <a:t>a number of metabolites only one of them </a:t>
            </a:r>
            <a:r>
              <a:rPr lang="en-US" sz="2000" dirty="0"/>
              <a:t>(O-</a:t>
            </a:r>
            <a:r>
              <a:rPr lang="en-US" sz="2000" dirty="0" err="1"/>
              <a:t>desmethyltramadol</a:t>
            </a:r>
            <a:r>
              <a:rPr lang="en-US" sz="2000" dirty="0"/>
              <a:t>) </a:t>
            </a:r>
            <a:r>
              <a:rPr lang="en-US" sz="2000" b="1" dirty="0"/>
              <a:t>has analgesic activity</a:t>
            </a:r>
            <a:r>
              <a:rPr lang="en-US" sz="2000" dirty="0"/>
              <a:t>. Its volume of distribution is 4.0litres/kg and its elimination half-life is 4-6 hours.</a:t>
            </a:r>
          </a:p>
          <a:p>
            <a:r>
              <a:rPr lang="en-US" sz="2000" b="1" i="1" dirty="0"/>
              <a:t>Effects: </a:t>
            </a:r>
            <a:r>
              <a:rPr lang="en-US" sz="2000" dirty="0"/>
              <a:t>In </a:t>
            </a:r>
            <a:r>
              <a:rPr lang="en-US" sz="2000" dirty="0" err="1"/>
              <a:t>equi</a:t>
            </a:r>
            <a:r>
              <a:rPr lang="en-US" sz="2000" dirty="0"/>
              <a:t>-analgesic dose to morphine, </a:t>
            </a:r>
            <a:r>
              <a:rPr lang="en-US" sz="2000" b="1" dirty="0"/>
              <a:t>tramadol produces less respiratory and cardiovascular depression than morphine</a:t>
            </a:r>
            <a:r>
              <a:rPr lang="en-US" sz="2000" dirty="0"/>
              <a:t>. Constipation is less common. However, tramadol shares most of the common side effects of other opioids (e.g. vomiting, drowsiness and ambulatory dizziness). </a:t>
            </a:r>
            <a:r>
              <a:rPr lang="en-US" sz="2000" u="sng" dirty="0"/>
              <a:t>Tramadol is contra-indicated in patients on </a:t>
            </a:r>
            <a:r>
              <a:rPr lang="en-US" sz="2000" u="sng" dirty="0" smtClean="0"/>
              <a:t>MAOI </a:t>
            </a:r>
            <a:r>
              <a:rPr lang="en-US" sz="2000" dirty="0" smtClean="0"/>
              <a:t>(</a:t>
            </a:r>
            <a:r>
              <a:rPr lang="en-US" sz="2000" b="1" dirty="0" smtClean="0">
                <a:solidFill>
                  <a:srgbClr val="FF0000"/>
                </a:solidFill>
              </a:rPr>
              <a:t>danger of serotonin syndrome</a:t>
            </a:r>
            <a:r>
              <a:rPr lang="en-US" sz="2000" dirty="0" smtClean="0"/>
              <a:t>) </a:t>
            </a:r>
            <a:r>
              <a:rPr lang="en-US" sz="2000" u="sng" dirty="0"/>
              <a:t>or with a history of </a:t>
            </a:r>
            <a:r>
              <a:rPr lang="en-US" sz="2000" u="sng" dirty="0" smtClean="0"/>
              <a:t>epilepsy</a:t>
            </a:r>
            <a:r>
              <a:rPr lang="en-US" sz="2000" dirty="0" smtClean="0"/>
              <a:t> </a:t>
            </a:r>
            <a:r>
              <a:rPr lang="en-US" sz="2000" b="1" dirty="0" smtClean="0">
                <a:solidFill>
                  <a:srgbClr val="FF0000"/>
                </a:solidFill>
              </a:rPr>
              <a:t>(lowers the threshold for epileptic seizures</a:t>
            </a:r>
            <a:r>
              <a:rPr lang="en-US" sz="2000" dirty="0" smtClean="0"/>
              <a:t>)</a:t>
            </a:r>
            <a:endParaRPr lang="en-US" sz="2000" dirty="0"/>
          </a:p>
        </p:txBody>
      </p:sp>
    </p:spTree>
    <p:extLst>
      <p:ext uri="{BB962C8B-B14F-4D97-AF65-F5344CB8AC3E}">
        <p14:creationId xmlns:p14="http://schemas.microsoft.com/office/powerpoint/2010/main" val="1249352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6115410"/>
          </a:xfrm>
        </p:spPr>
        <p:txBody>
          <a:bodyPr>
            <a:normAutofit fontScale="92500" lnSpcReduction="20000"/>
          </a:bodyPr>
          <a:lstStyle/>
          <a:p>
            <a:pPr marL="0" indent="0">
              <a:buNone/>
            </a:pPr>
            <a:r>
              <a:rPr lang="en-US" sz="2000" b="1" u="sng" dirty="0" err="1"/>
              <a:t>Diamorphine</a:t>
            </a:r>
            <a:r>
              <a:rPr lang="en-US" sz="2000" b="1" u="sng" dirty="0"/>
              <a:t> (heroin)</a:t>
            </a:r>
            <a:endParaRPr lang="en-US" sz="2000" u="sng" dirty="0"/>
          </a:p>
          <a:p>
            <a:r>
              <a:rPr lang="en-US" sz="2000" dirty="0"/>
              <a:t>A </a:t>
            </a:r>
            <a:r>
              <a:rPr lang="en-US" sz="2000" b="1" dirty="0"/>
              <a:t>semi-synthetic opioid</a:t>
            </a:r>
            <a:r>
              <a:rPr lang="en-US" sz="2000" dirty="0"/>
              <a:t>, the </a:t>
            </a:r>
            <a:r>
              <a:rPr lang="en-US" sz="2000" dirty="0" err="1"/>
              <a:t>diacetylated</a:t>
            </a:r>
            <a:r>
              <a:rPr lang="en-US" sz="2000" dirty="0"/>
              <a:t> analogue of morphine. </a:t>
            </a:r>
            <a:r>
              <a:rPr lang="en-US" sz="2000" u="sng" dirty="0"/>
              <a:t>It is 1.5-2.0 times more potent than morphine</a:t>
            </a:r>
            <a:r>
              <a:rPr lang="en-US" sz="2000" dirty="0"/>
              <a:t>. It is a </a:t>
            </a:r>
            <a:r>
              <a:rPr lang="en-US" sz="2000" b="1" dirty="0"/>
              <a:t>pro-drug</a:t>
            </a:r>
            <a:r>
              <a:rPr lang="en-US" sz="2000" dirty="0"/>
              <a:t> and is converted the active components of </a:t>
            </a:r>
            <a:r>
              <a:rPr lang="en-US" sz="2000" dirty="0" err="1"/>
              <a:t>acetylmorphine</a:t>
            </a:r>
            <a:r>
              <a:rPr lang="en-US" sz="2000" dirty="0"/>
              <a:t> and morphine by </a:t>
            </a:r>
            <a:r>
              <a:rPr lang="en-US" sz="2000" dirty="0" err="1"/>
              <a:t>esterases</a:t>
            </a:r>
            <a:r>
              <a:rPr lang="en-US" sz="2000" dirty="0"/>
              <a:t> in liver, plasma and central nervous system.</a:t>
            </a:r>
          </a:p>
          <a:p>
            <a:r>
              <a:rPr lang="en-US" sz="2000" b="1" i="1" dirty="0"/>
              <a:t>Dose: </a:t>
            </a:r>
            <a:r>
              <a:rPr lang="en-US" sz="2000" dirty="0" err="1"/>
              <a:t>Diamorphine</a:t>
            </a:r>
            <a:r>
              <a:rPr lang="en-US" sz="2000" dirty="0"/>
              <a:t> can also be given by the same routes as </a:t>
            </a:r>
            <a:r>
              <a:rPr lang="en-US" sz="2000" u="sng" dirty="0"/>
              <a:t>morphine in approximately half the dose</a:t>
            </a:r>
            <a:r>
              <a:rPr lang="en-US" sz="2000" u="sng" dirty="0" smtClean="0"/>
              <a:t>. </a:t>
            </a:r>
            <a:r>
              <a:rPr lang="en-US" sz="2000" dirty="0" smtClean="0"/>
              <a:t>Due </a:t>
            </a:r>
            <a:r>
              <a:rPr lang="en-US" sz="2000" dirty="0"/>
              <a:t>to its higher lipid solubility, it is less likely than morphine to cause delayed respiratory depression when used </a:t>
            </a:r>
            <a:r>
              <a:rPr lang="en-US" sz="2000" dirty="0" err="1"/>
              <a:t>epidurally</a:t>
            </a:r>
            <a:r>
              <a:rPr lang="en-US" sz="2000" dirty="0"/>
              <a:t> or </a:t>
            </a:r>
            <a:r>
              <a:rPr lang="en-US" sz="2000" dirty="0" err="1"/>
              <a:t>intrathecally</a:t>
            </a:r>
            <a:r>
              <a:rPr lang="en-US" sz="2000" dirty="0"/>
              <a:t>. </a:t>
            </a:r>
            <a:endParaRPr lang="en-US" sz="2000" dirty="0" smtClean="0"/>
          </a:p>
          <a:p>
            <a:r>
              <a:rPr lang="en-US" sz="2000" b="1" i="1" dirty="0" smtClean="0"/>
              <a:t>Pharmacokinetics</a:t>
            </a:r>
            <a:r>
              <a:rPr lang="en-US" sz="2000" b="1" i="1" dirty="0"/>
              <a:t>: </a:t>
            </a:r>
            <a:r>
              <a:rPr lang="en-US" sz="2000" dirty="0" err="1"/>
              <a:t>Diamorphine</a:t>
            </a:r>
            <a:r>
              <a:rPr lang="en-US" sz="2000" dirty="0"/>
              <a:t> is 200 times more lipid soluble than morphine and, therefore, pass more rapidly across the blood-brain barrier into the CNS where it is converted to morphine. Therefore, </a:t>
            </a:r>
            <a:r>
              <a:rPr lang="en-US" sz="2000" b="1" dirty="0"/>
              <a:t>it has more analgesic potency and rapid onset of action than morphine</a:t>
            </a:r>
            <a:r>
              <a:rPr lang="en-US" sz="2000" dirty="0"/>
              <a:t>.</a:t>
            </a:r>
            <a:r>
              <a:rPr lang="en-US" sz="2000" b="1" i="1" dirty="0"/>
              <a:t> </a:t>
            </a:r>
            <a:r>
              <a:rPr lang="en-US" sz="2000" dirty="0"/>
              <a:t>Because of the extensive first pass metabolism, it has low bio-availability.</a:t>
            </a:r>
          </a:p>
          <a:p>
            <a:r>
              <a:rPr lang="en-US" sz="2000" b="1" i="1" dirty="0"/>
              <a:t>Effects: </a:t>
            </a:r>
            <a:r>
              <a:rPr lang="en-US" sz="2000" dirty="0"/>
              <a:t>It shares common opioid effects with morphine. It is associated with an </a:t>
            </a:r>
            <a:r>
              <a:rPr lang="en-US" sz="2000" u="sng" dirty="0"/>
              <a:t>increased tendency to cause euphoria and dependency</a:t>
            </a:r>
            <a:r>
              <a:rPr lang="en-US" sz="2000" dirty="0"/>
              <a:t>. May cause less nausea and vomiting than morphine.</a:t>
            </a:r>
          </a:p>
          <a:p>
            <a:pPr marL="0" indent="0">
              <a:buNone/>
            </a:pPr>
            <a:endParaRPr lang="en-US" sz="2000" dirty="0"/>
          </a:p>
          <a:p>
            <a:endParaRPr lang="en-US" sz="2000" b="1" dirty="0" smtClean="0"/>
          </a:p>
          <a:p>
            <a:pPr marL="0" indent="0">
              <a:buNone/>
            </a:pPr>
            <a:r>
              <a:rPr lang="en-US" sz="2000" b="1" u="sng" dirty="0" smtClean="0"/>
              <a:t>Methadone</a:t>
            </a:r>
            <a:endParaRPr lang="en-US" sz="2000" u="sng" dirty="0"/>
          </a:p>
          <a:p>
            <a:r>
              <a:rPr lang="en-US" sz="2000" dirty="0"/>
              <a:t>A potent opioid analgesic that is well absorbed with good oral bioavailability (75%). However, its main use is as a substitute for opioids for example </a:t>
            </a:r>
            <a:r>
              <a:rPr lang="en-US" sz="2000" dirty="0" err="1"/>
              <a:t>diamorphine</a:t>
            </a:r>
            <a:r>
              <a:rPr lang="en-US" sz="2000" dirty="0"/>
              <a:t> (heroin) in addicts because</a:t>
            </a:r>
            <a:r>
              <a:rPr lang="en-US" sz="2000" u="sng" dirty="0"/>
              <a:t> its slow onset and offset reduces the incidence of withdrawal symptoms</a:t>
            </a:r>
            <a:r>
              <a:rPr lang="en-US" sz="2000" dirty="0"/>
              <a:t>. </a:t>
            </a:r>
            <a:r>
              <a:rPr lang="en-US" sz="2000" b="1" dirty="0"/>
              <a:t>It is itself addictive</a:t>
            </a:r>
            <a:r>
              <a:rPr lang="en-US" sz="2000" dirty="0"/>
              <a:t>.</a:t>
            </a:r>
          </a:p>
          <a:p>
            <a:pPr marL="0" indent="0">
              <a:lnSpc>
                <a:spcPct val="150000"/>
              </a:lnSpc>
              <a:buNone/>
            </a:pPr>
            <a:endParaRPr lang="en-US" sz="2000" dirty="0"/>
          </a:p>
        </p:txBody>
      </p:sp>
    </p:spTree>
    <p:extLst>
      <p:ext uri="{BB962C8B-B14F-4D97-AF65-F5344CB8AC3E}">
        <p14:creationId xmlns:p14="http://schemas.microsoft.com/office/powerpoint/2010/main" val="118212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7664" y="1916832"/>
            <a:ext cx="5976664" cy="2232248"/>
          </a:xfrm>
          <a:prstGeom prst="rect">
            <a:avLst/>
          </a:prstGeom>
          <a:solidFill>
            <a:schemeClr val="bg2">
              <a:lumMod val="9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NSAIDS</a:t>
            </a:r>
          </a:p>
          <a:p>
            <a:pPr algn="ctr"/>
            <a:r>
              <a:rPr lang="en-US" sz="2200" b="1" dirty="0" smtClean="0">
                <a:solidFill>
                  <a:schemeClr val="tx1"/>
                </a:solidFill>
              </a:rPr>
              <a:t>non-steroidal </a:t>
            </a:r>
            <a:r>
              <a:rPr lang="en-US" sz="2200" b="1" dirty="0">
                <a:solidFill>
                  <a:schemeClr val="tx1"/>
                </a:solidFill>
              </a:rPr>
              <a:t>anti-inflammatory </a:t>
            </a:r>
            <a:r>
              <a:rPr lang="en-US" sz="2200" b="1" dirty="0" smtClean="0">
                <a:solidFill>
                  <a:schemeClr val="tx1"/>
                </a:solidFill>
              </a:rPr>
              <a:t>drugs</a:t>
            </a:r>
          </a:p>
          <a:p>
            <a:pPr algn="ctr"/>
            <a:r>
              <a:rPr lang="en-US" sz="2400" dirty="0" smtClean="0">
                <a:solidFill>
                  <a:schemeClr val="tx1"/>
                </a:solidFill>
              </a:rPr>
              <a:t>-analgesic </a:t>
            </a:r>
          </a:p>
          <a:p>
            <a:pPr marL="342900" indent="-342900" algn="ctr">
              <a:buFontTx/>
              <a:buChar char="-"/>
            </a:pPr>
            <a:r>
              <a:rPr lang="en-US" sz="2400" dirty="0" smtClean="0">
                <a:solidFill>
                  <a:schemeClr val="tx1"/>
                </a:solidFill>
              </a:rPr>
              <a:t>antipyretic  </a:t>
            </a:r>
          </a:p>
          <a:p>
            <a:pPr algn="ctr"/>
            <a:r>
              <a:rPr lang="en-US" sz="2400" dirty="0" smtClean="0">
                <a:solidFill>
                  <a:schemeClr val="tx1"/>
                </a:solidFill>
              </a:rPr>
              <a:t>- </a:t>
            </a:r>
            <a:r>
              <a:rPr lang="en-US" sz="2400" dirty="0" err="1" smtClean="0">
                <a:solidFill>
                  <a:schemeClr val="tx1"/>
                </a:solidFill>
              </a:rPr>
              <a:t>antiinflammatory</a:t>
            </a:r>
            <a:r>
              <a:rPr lang="en-US" sz="2400" dirty="0" smtClean="0">
                <a:solidFill>
                  <a:schemeClr val="tx1"/>
                </a:solidFill>
              </a:rPr>
              <a:t> </a:t>
            </a:r>
            <a:r>
              <a:rPr lang="en-US" sz="2400" dirty="0">
                <a:solidFill>
                  <a:schemeClr val="tx1"/>
                </a:solidFill>
              </a:rPr>
              <a:t>effects</a:t>
            </a:r>
            <a:endParaRPr lang="el-GR" sz="2400" dirty="0">
              <a:solidFill>
                <a:schemeClr val="tx1"/>
              </a:solidFill>
            </a:endParaRPr>
          </a:p>
          <a:p>
            <a:pPr algn="ctr"/>
            <a:endParaRPr lang="el-GR" sz="2200" b="1" dirty="0">
              <a:solidFill>
                <a:schemeClr val="tx1"/>
              </a:solidFill>
            </a:endParaRPr>
          </a:p>
        </p:txBody>
      </p:sp>
    </p:spTree>
    <p:extLst>
      <p:ext uri="{BB962C8B-B14F-4D97-AF65-F5344CB8AC3E}">
        <p14:creationId xmlns:p14="http://schemas.microsoft.com/office/powerpoint/2010/main" val="3175688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srcRect l="15746" t="36005" r="38755" b="14194"/>
          <a:stretch/>
        </p:blipFill>
        <p:spPr>
          <a:xfrm>
            <a:off x="971600" y="764704"/>
            <a:ext cx="7488833" cy="4824536"/>
          </a:xfrm>
          <a:prstGeom prst="rect">
            <a:avLst/>
          </a:prstGeom>
        </p:spPr>
      </p:pic>
    </p:spTree>
    <p:extLst>
      <p:ext uri="{BB962C8B-B14F-4D97-AF65-F5344CB8AC3E}">
        <p14:creationId xmlns:p14="http://schemas.microsoft.com/office/powerpoint/2010/main" val="3234492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67744" y="836711"/>
            <a:ext cx="4896544" cy="475252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smtClean="0">
                <a:solidFill>
                  <a:schemeClr val="tx1"/>
                </a:solidFill>
              </a:rPr>
              <a:t>Opioids</a:t>
            </a:r>
          </a:p>
          <a:p>
            <a:pPr algn="ctr"/>
            <a:r>
              <a:rPr lang="en-US" sz="1900" b="1" dirty="0" err="1">
                <a:solidFill>
                  <a:schemeClr val="tx1"/>
                </a:solidFill>
              </a:rPr>
              <a:t>Nonsteroidal</a:t>
            </a:r>
            <a:r>
              <a:rPr lang="en-US" sz="1900" b="1" dirty="0">
                <a:solidFill>
                  <a:schemeClr val="tx1"/>
                </a:solidFill>
              </a:rPr>
              <a:t> anti-inflammatory </a:t>
            </a:r>
            <a:r>
              <a:rPr lang="en-US" sz="1900" b="1" dirty="0" smtClean="0">
                <a:solidFill>
                  <a:schemeClr val="tx1"/>
                </a:solidFill>
              </a:rPr>
              <a:t>drugs (NSAIDS)</a:t>
            </a:r>
          </a:p>
          <a:p>
            <a:pPr algn="ctr"/>
            <a:r>
              <a:rPr lang="en-US" sz="1900" b="1" dirty="0" smtClean="0">
                <a:solidFill>
                  <a:schemeClr val="tx1"/>
                </a:solidFill>
              </a:rPr>
              <a:t>Corticosteroids</a:t>
            </a:r>
          </a:p>
          <a:p>
            <a:pPr algn="ctr"/>
            <a:r>
              <a:rPr lang="en-US" sz="1900" b="1" dirty="0" smtClean="0">
                <a:solidFill>
                  <a:schemeClr val="tx1"/>
                </a:solidFill>
              </a:rPr>
              <a:t>Antidepressants</a:t>
            </a:r>
          </a:p>
          <a:p>
            <a:pPr algn="ctr"/>
            <a:r>
              <a:rPr lang="en-US" sz="1900" b="1" dirty="0" smtClean="0">
                <a:solidFill>
                  <a:schemeClr val="tx1"/>
                </a:solidFill>
              </a:rPr>
              <a:t>Anticonvulsants</a:t>
            </a:r>
          </a:p>
          <a:p>
            <a:pPr algn="ctr"/>
            <a:r>
              <a:rPr lang="en-US" sz="1900" b="1" dirty="0">
                <a:solidFill>
                  <a:schemeClr val="tx1"/>
                </a:solidFill>
              </a:rPr>
              <a:t>Neuroleptics</a:t>
            </a:r>
          </a:p>
          <a:p>
            <a:pPr algn="ctr"/>
            <a:r>
              <a:rPr lang="en-US" sz="1900" b="1" dirty="0">
                <a:solidFill>
                  <a:schemeClr val="tx1"/>
                </a:solidFill>
              </a:rPr>
              <a:t>Antihistamines (H1 antagonists</a:t>
            </a:r>
            <a:r>
              <a:rPr lang="en-US" sz="1900" b="1" dirty="0" smtClean="0">
                <a:solidFill>
                  <a:schemeClr val="tx1"/>
                </a:solidFill>
              </a:rPr>
              <a:t>)</a:t>
            </a:r>
          </a:p>
          <a:p>
            <a:pPr algn="ctr"/>
            <a:r>
              <a:rPr lang="el-GR" sz="1900" b="1" dirty="0">
                <a:solidFill>
                  <a:schemeClr val="tx1"/>
                </a:solidFill>
              </a:rPr>
              <a:t>α2 </a:t>
            </a:r>
            <a:r>
              <a:rPr lang="en-US" sz="1900" b="1" dirty="0">
                <a:solidFill>
                  <a:schemeClr val="tx1"/>
                </a:solidFill>
              </a:rPr>
              <a:t>adrenergic agonists </a:t>
            </a:r>
            <a:endParaRPr lang="en-US" sz="1900" b="1" dirty="0" smtClean="0">
              <a:solidFill>
                <a:schemeClr val="tx1"/>
              </a:solidFill>
            </a:endParaRPr>
          </a:p>
          <a:p>
            <a:pPr algn="ctr"/>
            <a:r>
              <a:rPr lang="en-US" sz="1900" b="1" dirty="0" smtClean="0">
                <a:solidFill>
                  <a:schemeClr val="tx1"/>
                </a:solidFill>
              </a:rPr>
              <a:t>Centrally </a:t>
            </a:r>
            <a:r>
              <a:rPr lang="en-US" sz="1900" b="1" dirty="0">
                <a:solidFill>
                  <a:schemeClr val="tx1"/>
                </a:solidFill>
              </a:rPr>
              <a:t>acting muscle relaxants </a:t>
            </a:r>
            <a:endParaRPr lang="en-US" sz="1900" b="1" dirty="0" smtClean="0">
              <a:solidFill>
                <a:schemeClr val="tx1"/>
              </a:solidFill>
            </a:endParaRPr>
          </a:p>
          <a:p>
            <a:pPr algn="ctr"/>
            <a:r>
              <a:rPr lang="en-US" sz="1900" b="1" dirty="0" smtClean="0">
                <a:solidFill>
                  <a:schemeClr val="tx1"/>
                </a:solidFill>
              </a:rPr>
              <a:t>Local anesthetics</a:t>
            </a:r>
          </a:p>
          <a:p>
            <a:pPr algn="ctr"/>
            <a:r>
              <a:rPr lang="en-US" sz="1900" b="1" dirty="0" smtClean="0">
                <a:solidFill>
                  <a:schemeClr val="tx1"/>
                </a:solidFill>
              </a:rPr>
              <a:t>Capsaicin</a:t>
            </a:r>
          </a:p>
          <a:p>
            <a:pPr algn="ctr"/>
            <a:r>
              <a:rPr lang="en-US" sz="1900" b="1" dirty="0">
                <a:solidFill>
                  <a:schemeClr val="tx1"/>
                </a:solidFill>
              </a:rPr>
              <a:t>NMDA receptor antagonists </a:t>
            </a:r>
            <a:endParaRPr lang="en-US" sz="1900" b="1" dirty="0" smtClean="0">
              <a:solidFill>
                <a:schemeClr val="tx1"/>
              </a:solidFill>
            </a:endParaRPr>
          </a:p>
          <a:p>
            <a:pPr algn="ctr"/>
            <a:r>
              <a:rPr lang="en-US" sz="1900" b="1" dirty="0" smtClean="0">
                <a:solidFill>
                  <a:schemeClr val="tx1"/>
                </a:solidFill>
              </a:rPr>
              <a:t>Calcitonin</a:t>
            </a:r>
          </a:p>
          <a:p>
            <a:pPr algn="ctr"/>
            <a:r>
              <a:rPr lang="el-GR" sz="1900" b="1" dirty="0">
                <a:solidFill>
                  <a:schemeClr val="tx1"/>
                </a:solidFill>
              </a:rPr>
              <a:t>Β</a:t>
            </a:r>
            <a:r>
              <a:rPr lang="en-US" sz="1900" b="1" dirty="0" err="1" smtClean="0">
                <a:solidFill>
                  <a:schemeClr val="tx1"/>
                </a:solidFill>
              </a:rPr>
              <a:t>isphosphonates</a:t>
            </a:r>
            <a:endParaRPr lang="en-US" sz="1900" b="1" dirty="0" smtClean="0">
              <a:solidFill>
                <a:schemeClr val="tx1"/>
              </a:solidFill>
            </a:endParaRPr>
          </a:p>
          <a:p>
            <a:pPr algn="ctr"/>
            <a:r>
              <a:rPr lang="en-US" sz="1900" b="1" dirty="0" smtClean="0">
                <a:solidFill>
                  <a:schemeClr val="tx1"/>
                </a:solidFill>
              </a:rPr>
              <a:t>Cannabinoids</a:t>
            </a:r>
            <a:endParaRPr lang="en-US" sz="1900" b="1" dirty="0">
              <a:solidFill>
                <a:schemeClr val="tx1"/>
              </a:solidFill>
            </a:endParaRPr>
          </a:p>
        </p:txBody>
      </p:sp>
      <p:pic>
        <p:nvPicPr>
          <p:cNvPr id="2" name="Picture 1"/>
          <p:cNvPicPr>
            <a:picLocks noChangeAspect="1"/>
          </p:cNvPicPr>
          <p:nvPr/>
        </p:nvPicPr>
        <p:blipFill>
          <a:blip r:embed="rId2"/>
          <a:stretch>
            <a:fillRect/>
          </a:stretch>
        </p:blipFill>
        <p:spPr>
          <a:xfrm>
            <a:off x="7380312" y="5229200"/>
            <a:ext cx="1623070" cy="1352558"/>
          </a:xfrm>
          <a:prstGeom prst="rect">
            <a:avLst/>
          </a:prstGeom>
        </p:spPr>
      </p:pic>
    </p:spTree>
    <p:extLst>
      <p:ext uri="{BB962C8B-B14F-4D97-AF65-F5344CB8AC3E}">
        <p14:creationId xmlns:p14="http://schemas.microsoft.com/office/powerpoint/2010/main" val="2260138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srcRect l="14871" t="36005" r="38755" b="14194"/>
          <a:stretch/>
        </p:blipFill>
        <p:spPr>
          <a:xfrm>
            <a:off x="827584" y="980728"/>
            <a:ext cx="7513584" cy="4536504"/>
          </a:xfrm>
          <a:prstGeom prst="rect">
            <a:avLst/>
          </a:prstGeom>
        </p:spPr>
      </p:pic>
    </p:spTree>
    <p:extLst>
      <p:ext uri="{BB962C8B-B14F-4D97-AF65-F5344CB8AC3E}">
        <p14:creationId xmlns:p14="http://schemas.microsoft.com/office/powerpoint/2010/main" val="3518814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a:lnSpc>
                <a:spcPct val="150000"/>
              </a:lnSpc>
              <a:buFont typeface="Wingdings" panose="05000000000000000000" pitchFamily="2" charset="2"/>
              <a:buChar char="Ø"/>
            </a:pPr>
            <a:endParaRPr lang="en-US" sz="2000" dirty="0"/>
          </a:p>
        </p:txBody>
      </p:sp>
      <p:pic>
        <p:nvPicPr>
          <p:cNvPr id="2" name="Picture 1"/>
          <p:cNvPicPr>
            <a:picLocks noChangeAspect="1"/>
          </p:cNvPicPr>
          <p:nvPr/>
        </p:nvPicPr>
        <p:blipFill rotWithShape="1">
          <a:blip r:embed="rId2"/>
          <a:srcRect l="20395" t="51187" r="30630" b="18298"/>
          <a:stretch/>
        </p:blipFill>
        <p:spPr>
          <a:xfrm>
            <a:off x="1115616" y="2060848"/>
            <a:ext cx="6372200" cy="2232248"/>
          </a:xfrm>
          <a:prstGeom prst="rect">
            <a:avLst/>
          </a:prstGeom>
        </p:spPr>
      </p:pic>
    </p:spTree>
    <p:extLst>
      <p:ext uri="{BB962C8B-B14F-4D97-AF65-F5344CB8AC3E}">
        <p14:creationId xmlns:p14="http://schemas.microsoft.com/office/powerpoint/2010/main" val="674821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496944" cy="5174035"/>
          </a:xfrm>
        </p:spPr>
        <p:txBody>
          <a:bodyPr>
            <a:noAutofit/>
          </a:bodyPr>
          <a:lstStyle/>
          <a:p>
            <a:pPr marL="0" indent="0">
              <a:buNone/>
            </a:pPr>
            <a:r>
              <a:rPr lang="en-US" sz="2000" b="1" u="sng" dirty="0"/>
              <a:t>Mechanism of action of NSAIDs </a:t>
            </a:r>
            <a:endParaRPr lang="el-GR" sz="2000" b="1" u="sng" dirty="0" smtClean="0"/>
          </a:p>
          <a:p>
            <a:pPr marL="0" indent="0">
              <a:buNone/>
            </a:pPr>
            <a:r>
              <a:rPr lang="el-GR" sz="2000" b="1" dirty="0" smtClean="0"/>
              <a:t>1. </a:t>
            </a:r>
            <a:r>
              <a:rPr lang="en-US" sz="2000" b="1" dirty="0" err="1" smtClean="0"/>
              <a:t>Antiinflammatory</a:t>
            </a:r>
            <a:r>
              <a:rPr lang="en-US" sz="2000" b="1" dirty="0" smtClean="0"/>
              <a:t> effect </a:t>
            </a:r>
            <a:r>
              <a:rPr lang="en-US" sz="2000" dirty="0"/>
              <a:t>due to the inhibition of the enzymes that produce prostaglandin H synthase (cyclooxygenase, or COX), which converts </a:t>
            </a:r>
            <a:r>
              <a:rPr lang="en-US" sz="2000" dirty="0" err="1"/>
              <a:t>arachidonic</a:t>
            </a:r>
            <a:r>
              <a:rPr lang="en-US" sz="2000" dirty="0"/>
              <a:t> acid to prostaglandins, and to TXA2 and prostacyclin. </a:t>
            </a:r>
            <a:endParaRPr lang="el-GR" sz="2000" dirty="0" smtClean="0"/>
          </a:p>
          <a:p>
            <a:pPr marL="0" indent="0">
              <a:buNone/>
            </a:pPr>
            <a:r>
              <a:rPr lang="el-GR" sz="2000" dirty="0"/>
              <a:t>	</a:t>
            </a:r>
            <a:r>
              <a:rPr lang="el-GR" sz="2000" dirty="0" smtClean="0"/>
              <a:t>*</a:t>
            </a:r>
            <a:r>
              <a:rPr lang="en-US" sz="2000" dirty="0" smtClean="0">
                <a:solidFill>
                  <a:srgbClr val="FF0000"/>
                </a:solidFill>
              </a:rPr>
              <a:t>Aspirin </a:t>
            </a:r>
            <a:r>
              <a:rPr lang="en-US" sz="2000" dirty="0">
                <a:solidFill>
                  <a:srgbClr val="FF0000"/>
                </a:solidFill>
              </a:rPr>
              <a:t>irreversibly inactivates COX-1 and </a:t>
            </a:r>
            <a:r>
              <a:rPr lang="en-US" sz="2000" dirty="0" smtClean="0">
                <a:solidFill>
                  <a:srgbClr val="FF0000"/>
                </a:solidFill>
              </a:rPr>
              <a:t>COX-2</a:t>
            </a:r>
            <a:r>
              <a:rPr lang="el-GR" sz="2000" dirty="0" smtClean="0">
                <a:solidFill>
                  <a:srgbClr val="FF0000"/>
                </a:solidFill>
              </a:rPr>
              <a:t>.</a:t>
            </a:r>
            <a:r>
              <a:rPr lang="en-US" sz="2000" dirty="0" smtClean="0">
                <a:solidFill>
                  <a:srgbClr val="FF0000"/>
                </a:solidFill>
              </a:rPr>
              <a:t>  </a:t>
            </a:r>
            <a:r>
              <a:rPr lang="en-US" sz="2000" dirty="0">
                <a:solidFill>
                  <a:srgbClr val="FF0000"/>
                </a:solidFill>
              </a:rPr>
              <a:t>This distinguishes it </a:t>
            </a:r>
            <a:r>
              <a:rPr lang="el-GR" sz="2000" dirty="0" smtClean="0">
                <a:solidFill>
                  <a:srgbClr val="FF0000"/>
                </a:solidFill>
              </a:rPr>
              <a:t>	</a:t>
            </a:r>
            <a:r>
              <a:rPr lang="en-US" sz="2000" dirty="0" smtClean="0">
                <a:solidFill>
                  <a:srgbClr val="FF0000"/>
                </a:solidFill>
              </a:rPr>
              <a:t>from </a:t>
            </a:r>
            <a:r>
              <a:rPr lang="en-US" sz="2000" dirty="0">
                <a:solidFill>
                  <a:srgbClr val="FF0000"/>
                </a:solidFill>
              </a:rPr>
              <a:t>other NSAIDs, which reversibly inhibit COX-1 and COX-2. 6</a:t>
            </a:r>
          </a:p>
          <a:p>
            <a:pPr marL="0" indent="0">
              <a:buNone/>
            </a:pPr>
            <a:r>
              <a:rPr lang="en-US" sz="2000" b="1" dirty="0"/>
              <a:t> 2. Analgesic effect </a:t>
            </a:r>
            <a:r>
              <a:rPr lang="en-US" sz="2000" b="1" dirty="0" smtClean="0"/>
              <a:t>  </a:t>
            </a:r>
            <a:endParaRPr lang="el-GR" sz="2000" b="1" dirty="0" smtClean="0"/>
          </a:p>
          <a:p>
            <a:pPr marL="0" indent="0">
              <a:buNone/>
            </a:pPr>
            <a:r>
              <a:rPr lang="el-GR" sz="2000" dirty="0"/>
              <a:t>	</a:t>
            </a:r>
            <a:r>
              <a:rPr lang="el-GR" sz="2000" dirty="0" smtClean="0"/>
              <a:t>- </a:t>
            </a:r>
            <a:r>
              <a:rPr lang="en-US" sz="2000" dirty="0" smtClean="0"/>
              <a:t>peripheral </a:t>
            </a:r>
            <a:r>
              <a:rPr lang="en-US" sz="2000" dirty="0"/>
              <a:t>inhibition of prostaglandin production </a:t>
            </a:r>
            <a:endParaRPr lang="el-GR" sz="2000" dirty="0" smtClean="0"/>
          </a:p>
          <a:p>
            <a:pPr marL="0" indent="0">
              <a:buNone/>
            </a:pPr>
            <a:r>
              <a:rPr lang="el-GR" sz="2000" dirty="0"/>
              <a:t>	</a:t>
            </a:r>
            <a:r>
              <a:rPr lang="el-GR" sz="2000" dirty="0" smtClean="0"/>
              <a:t>- </a:t>
            </a:r>
            <a:r>
              <a:rPr lang="en-US" sz="2000" dirty="0" smtClean="0"/>
              <a:t> </a:t>
            </a:r>
            <a:r>
              <a:rPr lang="en-US" sz="2000" dirty="0"/>
              <a:t>inhibition of pain stimuli at a subcortical </a:t>
            </a:r>
            <a:r>
              <a:rPr lang="en-US" sz="2000" dirty="0" smtClean="0"/>
              <a:t>site</a:t>
            </a:r>
            <a:endParaRPr lang="el-GR" sz="2000" dirty="0" smtClean="0"/>
          </a:p>
          <a:p>
            <a:pPr marL="0" indent="0">
              <a:buNone/>
            </a:pPr>
            <a:r>
              <a:rPr lang="el-GR" sz="2000" dirty="0"/>
              <a:t>	</a:t>
            </a:r>
            <a:r>
              <a:rPr lang="el-GR" sz="2000" dirty="0" smtClean="0"/>
              <a:t>* </a:t>
            </a:r>
            <a:r>
              <a:rPr lang="en-US" sz="2000" dirty="0" smtClean="0"/>
              <a:t>NSAIDs </a:t>
            </a:r>
            <a:r>
              <a:rPr lang="en-US" sz="2000" dirty="0"/>
              <a:t>prevent the potentiating action of prostaglandins on </a:t>
            </a:r>
            <a:r>
              <a:rPr lang="en-US" sz="2000" dirty="0" smtClean="0"/>
              <a:t>	endogenous </a:t>
            </a:r>
            <a:r>
              <a:rPr lang="en-US" sz="2000" dirty="0"/>
              <a:t>mediators of peripheral nerve stimulation (e.g., </a:t>
            </a:r>
            <a:r>
              <a:rPr lang="en-US" sz="2000" dirty="0" smtClean="0"/>
              <a:t>	</a:t>
            </a:r>
            <a:r>
              <a:rPr lang="en-US" sz="2000" dirty="0" err="1" smtClean="0"/>
              <a:t>bradykinin</a:t>
            </a:r>
            <a:r>
              <a:rPr lang="en-US" sz="2000" dirty="0" smtClean="0"/>
              <a:t>)</a:t>
            </a:r>
            <a:endParaRPr lang="en-US" sz="2000" dirty="0"/>
          </a:p>
          <a:p>
            <a:pPr marL="0" indent="0">
              <a:buNone/>
            </a:pPr>
            <a:r>
              <a:rPr lang="en-US" sz="2000" b="1" dirty="0" smtClean="0"/>
              <a:t>3</a:t>
            </a:r>
            <a:r>
              <a:rPr lang="en-US" sz="2000" b="1" dirty="0"/>
              <a:t>. Antipyretic effect </a:t>
            </a:r>
          </a:p>
          <a:p>
            <a:pPr marL="0" indent="0">
              <a:buNone/>
            </a:pPr>
            <a:r>
              <a:rPr lang="en-US" sz="2000" dirty="0" smtClean="0"/>
              <a:t>	- inhibition </a:t>
            </a:r>
            <a:r>
              <a:rPr lang="en-US" sz="2000" dirty="0"/>
              <a:t>of production of prostaglandins induced </a:t>
            </a:r>
            <a:r>
              <a:rPr lang="en-US" sz="2000" dirty="0" smtClean="0"/>
              <a:t>by IL-1 </a:t>
            </a:r>
            <a:r>
              <a:rPr lang="en-US" sz="2000" dirty="0"/>
              <a:t>and </a:t>
            </a:r>
            <a:r>
              <a:rPr lang="en-US" sz="2000" dirty="0" smtClean="0"/>
              <a:t>IL-6 	</a:t>
            </a:r>
          </a:p>
          <a:p>
            <a:pPr marL="0" indent="0">
              <a:buNone/>
            </a:pPr>
            <a:r>
              <a:rPr lang="en-US" sz="2000" dirty="0"/>
              <a:t>	</a:t>
            </a:r>
            <a:r>
              <a:rPr lang="en-US" sz="2000" dirty="0" smtClean="0"/>
              <a:t>- “</a:t>
            </a:r>
            <a:r>
              <a:rPr lang="en-US" sz="2000" dirty="0"/>
              <a:t>resetting” of the thermoregulatory system, leading to vasodilatation </a:t>
            </a:r>
            <a:r>
              <a:rPr lang="en-US" sz="2000" dirty="0" smtClean="0"/>
              <a:t>	and </a:t>
            </a:r>
            <a:r>
              <a:rPr lang="en-US" sz="2000" dirty="0"/>
              <a:t>increased heat </a:t>
            </a:r>
            <a:r>
              <a:rPr lang="en-US" sz="2000" dirty="0" smtClean="0"/>
              <a:t>loss</a:t>
            </a:r>
            <a:endParaRPr lang="en-US" sz="2000" dirty="0"/>
          </a:p>
          <a:p>
            <a:pPr marL="0" indent="0">
              <a:lnSpc>
                <a:spcPct val="150000"/>
              </a:lnSpc>
              <a:buNone/>
            </a:pPr>
            <a:endParaRPr lang="en-US" sz="2000" dirty="0"/>
          </a:p>
        </p:txBody>
      </p:sp>
    </p:spTree>
    <p:extLst>
      <p:ext uri="{BB962C8B-B14F-4D97-AF65-F5344CB8AC3E}">
        <p14:creationId xmlns:p14="http://schemas.microsoft.com/office/powerpoint/2010/main" val="1812561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260648"/>
            <a:ext cx="8496944" cy="280831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u="sng" dirty="0" smtClean="0">
                <a:solidFill>
                  <a:schemeClr val="tx1"/>
                </a:solidFill>
              </a:rPr>
              <a:t>COX-1</a:t>
            </a:r>
          </a:p>
          <a:p>
            <a:r>
              <a:rPr lang="en-US" sz="2000" dirty="0" smtClean="0">
                <a:solidFill>
                  <a:schemeClr val="tx1"/>
                </a:solidFill>
              </a:rPr>
              <a:t>- It </a:t>
            </a:r>
            <a:r>
              <a:rPr lang="en-US" sz="2000" dirty="0">
                <a:solidFill>
                  <a:schemeClr val="tx1"/>
                </a:solidFill>
              </a:rPr>
              <a:t>is responsible for the Physiologic production of </a:t>
            </a:r>
            <a:r>
              <a:rPr lang="en-US" sz="2000" dirty="0" err="1">
                <a:solidFill>
                  <a:schemeClr val="tx1"/>
                </a:solidFill>
              </a:rPr>
              <a:t>prostanoids</a:t>
            </a:r>
            <a:r>
              <a:rPr lang="en-US" sz="2000" dirty="0">
                <a:solidFill>
                  <a:schemeClr val="tx1"/>
                </a:solidFill>
              </a:rPr>
              <a:t>. </a:t>
            </a:r>
            <a:endParaRPr lang="en-US" sz="2000" dirty="0" smtClean="0">
              <a:solidFill>
                <a:schemeClr val="tx1"/>
              </a:solidFill>
            </a:endParaRPr>
          </a:p>
          <a:p>
            <a:r>
              <a:rPr lang="en-US" sz="2000" dirty="0" smtClean="0">
                <a:solidFill>
                  <a:schemeClr val="tx1"/>
                </a:solidFill>
              </a:rPr>
              <a:t>- It </a:t>
            </a:r>
            <a:r>
              <a:rPr lang="en-US" sz="2000" dirty="0">
                <a:solidFill>
                  <a:schemeClr val="tx1"/>
                </a:solidFill>
              </a:rPr>
              <a:t>is “</a:t>
            </a:r>
            <a:r>
              <a:rPr lang="en-US" sz="2000" b="1" dirty="0">
                <a:solidFill>
                  <a:schemeClr val="tx1"/>
                </a:solidFill>
              </a:rPr>
              <a:t>House keeping “enzyme </a:t>
            </a:r>
            <a:r>
              <a:rPr lang="en-US" sz="2000" dirty="0">
                <a:solidFill>
                  <a:schemeClr val="tx1"/>
                </a:solidFill>
              </a:rPr>
              <a:t>that regulates the normal cellular processes (via production of PGs) such </a:t>
            </a:r>
            <a:r>
              <a:rPr lang="en-US" sz="2000" dirty="0" smtClean="0">
                <a:solidFill>
                  <a:schemeClr val="tx1"/>
                </a:solidFill>
              </a:rPr>
              <a:t>as</a:t>
            </a:r>
            <a:r>
              <a:rPr lang="el-GR" sz="2000" dirty="0" smtClean="0">
                <a:solidFill>
                  <a:schemeClr val="tx1"/>
                </a:solidFill>
              </a:rPr>
              <a:t>:</a:t>
            </a:r>
            <a:endParaRPr lang="en-US" sz="2000" dirty="0">
              <a:solidFill>
                <a:schemeClr val="tx1"/>
              </a:solidFill>
            </a:endParaRPr>
          </a:p>
          <a:p>
            <a:r>
              <a:rPr lang="el-GR" sz="2000" dirty="0" smtClean="0">
                <a:solidFill>
                  <a:schemeClr val="tx1"/>
                </a:solidFill>
              </a:rPr>
              <a:t>		- </a:t>
            </a:r>
            <a:r>
              <a:rPr lang="en-US" sz="2000" dirty="0" smtClean="0">
                <a:solidFill>
                  <a:schemeClr val="tx1"/>
                </a:solidFill>
              </a:rPr>
              <a:t>Gastric </a:t>
            </a:r>
            <a:r>
              <a:rPr lang="en-US" sz="2000" dirty="0" err="1">
                <a:solidFill>
                  <a:schemeClr val="tx1"/>
                </a:solidFill>
              </a:rPr>
              <a:t>cytoprotection</a:t>
            </a:r>
            <a:r>
              <a:rPr lang="en-US" sz="2000" dirty="0">
                <a:solidFill>
                  <a:schemeClr val="tx1"/>
                </a:solidFill>
              </a:rPr>
              <a:t> </a:t>
            </a:r>
          </a:p>
          <a:p>
            <a:r>
              <a:rPr lang="el-GR" sz="2000" dirty="0" smtClean="0">
                <a:solidFill>
                  <a:schemeClr val="tx1"/>
                </a:solidFill>
              </a:rPr>
              <a:t>		- </a:t>
            </a:r>
            <a:r>
              <a:rPr lang="en-US" sz="2000" dirty="0" smtClean="0">
                <a:solidFill>
                  <a:schemeClr val="tx1"/>
                </a:solidFill>
              </a:rPr>
              <a:t>Vascular </a:t>
            </a:r>
            <a:r>
              <a:rPr lang="en-US" sz="2000" dirty="0">
                <a:solidFill>
                  <a:schemeClr val="tx1"/>
                </a:solidFill>
              </a:rPr>
              <a:t>homeostasis </a:t>
            </a:r>
            <a:endParaRPr lang="en-US" sz="2000" dirty="0" smtClean="0">
              <a:solidFill>
                <a:schemeClr val="tx1"/>
              </a:solidFill>
            </a:endParaRPr>
          </a:p>
          <a:p>
            <a:r>
              <a:rPr lang="el-GR" sz="2000" dirty="0" smtClean="0">
                <a:solidFill>
                  <a:schemeClr val="tx1"/>
                </a:solidFill>
              </a:rPr>
              <a:t>		- </a:t>
            </a:r>
            <a:r>
              <a:rPr lang="en-US" sz="2000" dirty="0" smtClean="0">
                <a:solidFill>
                  <a:schemeClr val="tx1"/>
                </a:solidFill>
              </a:rPr>
              <a:t> </a:t>
            </a:r>
            <a:r>
              <a:rPr lang="en-US" sz="2000" dirty="0">
                <a:solidFill>
                  <a:schemeClr val="tx1"/>
                </a:solidFill>
              </a:rPr>
              <a:t>Platelet aggregation (inhibition: PGD2/PGI2; promotion: </a:t>
            </a:r>
            <a:r>
              <a:rPr lang="en-US" sz="2000" dirty="0" smtClean="0">
                <a:solidFill>
                  <a:schemeClr val="tx1"/>
                </a:solidFill>
              </a:rPr>
              <a:t>			thromboxane </a:t>
            </a:r>
            <a:r>
              <a:rPr lang="en-US" sz="2000" dirty="0">
                <a:solidFill>
                  <a:schemeClr val="tx1"/>
                </a:solidFill>
              </a:rPr>
              <a:t>A2)</a:t>
            </a:r>
          </a:p>
          <a:p>
            <a:r>
              <a:rPr lang="el-GR" sz="2000" dirty="0" smtClean="0">
                <a:solidFill>
                  <a:schemeClr val="tx1"/>
                </a:solidFill>
              </a:rPr>
              <a:t>		- </a:t>
            </a:r>
            <a:r>
              <a:rPr lang="en-US" sz="2000" dirty="0" smtClean="0">
                <a:solidFill>
                  <a:schemeClr val="tx1"/>
                </a:solidFill>
              </a:rPr>
              <a:t>Kidney </a:t>
            </a:r>
            <a:r>
              <a:rPr lang="en-US" sz="2000" dirty="0">
                <a:solidFill>
                  <a:schemeClr val="tx1"/>
                </a:solidFill>
              </a:rPr>
              <a:t>function.</a:t>
            </a:r>
            <a:endParaRPr lang="el-GR" sz="2000" dirty="0">
              <a:solidFill>
                <a:schemeClr val="tx1"/>
              </a:solidFill>
            </a:endParaRPr>
          </a:p>
        </p:txBody>
      </p:sp>
      <p:sp>
        <p:nvSpPr>
          <p:cNvPr id="5" name="Rectangle 4"/>
          <p:cNvSpPr/>
          <p:nvPr/>
        </p:nvSpPr>
        <p:spPr>
          <a:xfrm>
            <a:off x="323528" y="3356992"/>
            <a:ext cx="8496944" cy="208823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COX-2 </a:t>
            </a:r>
            <a:endParaRPr lang="el-GR" sz="2000" b="1" u="sng" dirty="0" smtClean="0">
              <a:solidFill>
                <a:schemeClr val="tx1"/>
              </a:solidFill>
            </a:endParaRPr>
          </a:p>
          <a:p>
            <a:r>
              <a:rPr lang="el-GR" sz="2000" dirty="0" smtClean="0">
                <a:solidFill>
                  <a:schemeClr val="tx1"/>
                </a:solidFill>
              </a:rPr>
              <a:t>- </a:t>
            </a:r>
            <a:r>
              <a:rPr lang="en-US" sz="2000" dirty="0" smtClean="0">
                <a:solidFill>
                  <a:schemeClr val="tx1"/>
                </a:solidFill>
              </a:rPr>
              <a:t>It </a:t>
            </a:r>
            <a:r>
              <a:rPr lang="en-US" sz="2000" dirty="0">
                <a:solidFill>
                  <a:schemeClr val="tx1"/>
                </a:solidFill>
              </a:rPr>
              <a:t>is constitutively expressed only in brain, kidney &amp; bone </a:t>
            </a:r>
            <a:endParaRPr lang="el-GR" sz="2000" dirty="0" smtClean="0">
              <a:solidFill>
                <a:schemeClr val="tx1"/>
              </a:solidFill>
            </a:endParaRPr>
          </a:p>
          <a:p>
            <a:r>
              <a:rPr lang="el-GR" sz="2000" dirty="0" smtClean="0">
                <a:solidFill>
                  <a:schemeClr val="tx1"/>
                </a:solidFill>
              </a:rPr>
              <a:t>- </a:t>
            </a:r>
            <a:r>
              <a:rPr lang="en-US" sz="2000" dirty="0" smtClean="0">
                <a:solidFill>
                  <a:schemeClr val="tx1"/>
                </a:solidFill>
              </a:rPr>
              <a:t>Its </a:t>
            </a:r>
            <a:r>
              <a:rPr lang="en-US" sz="2000" dirty="0">
                <a:solidFill>
                  <a:schemeClr val="tx1"/>
                </a:solidFill>
              </a:rPr>
              <a:t>expression at other sites is increased </a:t>
            </a:r>
            <a:r>
              <a:rPr lang="en-US" sz="2000" b="1" dirty="0">
                <a:solidFill>
                  <a:schemeClr val="tx1"/>
                </a:solidFill>
              </a:rPr>
              <a:t>in inflammation</a:t>
            </a:r>
            <a:r>
              <a:rPr lang="en-US" sz="2000" dirty="0">
                <a:solidFill>
                  <a:schemeClr val="tx1"/>
                </a:solidFill>
              </a:rPr>
              <a:t>. </a:t>
            </a:r>
            <a:endParaRPr lang="el-GR" sz="2000" dirty="0" smtClean="0">
              <a:solidFill>
                <a:schemeClr val="tx1"/>
              </a:solidFill>
            </a:endParaRPr>
          </a:p>
          <a:p>
            <a:r>
              <a:rPr lang="el-GR" sz="2000" dirty="0" smtClean="0">
                <a:solidFill>
                  <a:schemeClr val="tx1"/>
                </a:solidFill>
              </a:rPr>
              <a:t>- </a:t>
            </a:r>
            <a:r>
              <a:rPr lang="en-US" sz="2000" dirty="0" smtClean="0">
                <a:solidFill>
                  <a:schemeClr val="tx1"/>
                </a:solidFill>
              </a:rPr>
              <a:t>It </a:t>
            </a:r>
            <a:r>
              <a:rPr lang="en-US" sz="2000" dirty="0">
                <a:solidFill>
                  <a:schemeClr val="tx1"/>
                </a:solidFill>
              </a:rPr>
              <a:t>is responsible for the elevated production of </a:t>
            </a:r>
            <a:r>
              <a:rPr lang="en-US" sz="2000" dirty="0" err="1">
                <a:solidFill>
                  <a:schemeClr val="tx1"/>
                </a:solidFill>
              </a:rPr>
              <a:t>prostanoids</a:t>
            </a:r>
            <a:r>
              <a:rPr lang="en-US" sz="2000" dirty="0">
                <a:solidFill>
                  <a:schemeClr val="tx1"/>
                </a:solidFill>
              </a:rPr>
              <a:t> in inflammation &amp; </a:t>
            </a:r>
            <a:r>
              <a:rPr lang="en-US" sz="2000" dirty="0" smtClean="0">
                <a:solidFill>
                  <a:schemeClr val="tx1"/>
                </a:solidFill>
              </a:rPr>
              <a:t>disease</a:t>
            </a:r>
            <a:endParaRPr lang="el-GR" sz="2000" dirty="0" smtClean="0">
              <a:solidFill>
                <a:schemeClr val="tx1"/>
              </a:solidFill>
            </a:endParaRPr>
          </a:p>
          <a:p>
            <a:r>
              <a:rPr lang="el-GR" sz="2000" dirty="0" smtClean="0">
                <a:solidFill>
                  <a:schemeClr val="tx1"/>
                </a:solidFill>
              </a:rPr>
              <a:t>- </a:t>
            </a:r>
            <a:r>
              <a:rPr lang="en-US" sz="2000" dirty="0" smtClean="0">
                <a:solidFill>
                  <a:schemeClr val="tx1"/>
                </a:solidFill>
              </a:rPr>
              <a:t>Its </a:t>
            </a:r>
            <a:r>
              <a:rPr lang="en-US" sz="2000" dirty="0">
                <a:solidFill>
                  <a:schemeClr val="tx1"/>
                </a:solidFill>
              </a:rPr>
              <a:t>expression is inhibited by </a:t>
            </a:r>
            <a:r>
              <a:rPr lang="en-US" sz="2000" dirty="0" smtClean="0">
                <a:solidFill>
                  <a:schemeClr val="tx1"/>
                </a:solidFill>
              </a:rPr>
              <a:t>Glucocorticoids</a:t>
            </a:r>
            <a:endParaRPr lang="el-GR" sz="2000" dirty="0">
              <a:solidFill>
                <a:schemeClr val="tx1"/>
              </a:solidFill>
            </a:endParaRPr>
          </a:p>
        </p:txBody>
      </p:sp>
      <p:sp>
        <p:nvSpPr>
          <p:cNvPr id="7" name="Rectangle 6"/>
          <p:cNvSpPr/>
          <p:nvPr/>
        </p:nvSpPr>
        <p:spPr>
          <a:xfrm>
            <a:off x="323528" y="5733256"/>
            <a:ext cx="8496944" cy="71169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COX-</a:t>
            </a:r>
            <a:r>
              <a:rPr lang="el-GR" sz="2000" b="1" u="sng" dirty="0" smtClean="0">
                <a:solidFill>
                  <a:schemeClr val="tx1"/>
                </a:solidFill>
              </a:rPr>
              <a:t>3</a:t>
            </a:r>
            <a:r>
              <a:rPr lang="en-US" sz="2000" b="1" u="sng" dirty="0" smtClean="0">
                <a:solidFill>
                  <a:schemeClr val="tx1"/>
                </a:solidFill>
              </a:rPr>
              <a:t> </a:t>
            </a:r>
            <a:endParaRPr lang="el-GR" sz="2000" b="1" u="sng" dirty="0" smtClean="0">
              <a:solidFill>
                <a:schemeClr val="tx1"/>
              </a:solidFill>
            </a:endParaRPr>
          </a:p>
          <a:p>
            <a:r>
              <a:rPr lang="en-US" sz="2000" dirty="0" smtClean="0">
                <a:solidFill>
                  <a:schemeClr val="tx1"/>
                </a:solidFill>
              </a:rPr>
              <a:t>COX-3 </a:t>
            </a:r>
            <a:r>
              <a:rPr lang="en-US" sz="2000" dirty="0">
                <a:solidFill>
                  <a:schemeClr val="tx1"/>
                </a:solidFill>
              </a:rPr>
              <a:t>more effects in </a:t>
            </a:r>
            <a:r>
              <a:rPr lang="en-US" sz="2000" dirty="0" smtClean="0">
                <a:solidFill>
                  <a:schemeClr val="tx1"/>
                </a:solidFill>
              </a:rPr>
              <a:t>CNS</a:t>
            </a:r>
            <a:endParaRPr lang="el-GR" sz="2000" dirty="0">
              <a:solidFill>
                <a:schemeClr val="tx1"/>
              </a:solidFill>
            </a:endParaRPr>
          </a:p>
        </p:txBody>
      </p:sp>
    </p:spTree>
    <p:extLst>
      <p:ext uri="{BB962C8B-B14F-4D97-AF65-F5344CB8AC3E}">
        <p14:creationId xmlns:p14="http://schemas.microsoft.com/office/powerpoint/2010/main" val="3586531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a:srcRect l="14872" t="25111" r="38881" b="14194"/>
          <a:stretch/>
        </p:blipFill>
        <p:spPr>
          <a:xfrm>
            <a:off x="971601" y="548680"/>
            <a:ext cx="7416823" cy="5472608"/>
          </a:xfrm>
          <a:prstGeom prst="rect">
            <a:avLst/>
          </a:prstGeom>
        </p:spPr>
      </p:pic>
    </p:spTree>
    <p:extLst>
      <p:ext uri="{BB962C8B-B14F-4D97-AF65-F5344CB8AC3E}">
        <p14:creationId xmlns:p14="http://schemas.microsoft.com/office/powerpoint/2010/main" val="116585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049" t="19615" r="39676" b="19426"/>
          <a:stretch/>
        </p:blipFill>
        <p:spPr>
          <a:xfrm>
            <a:off x="1115616" y="548680"/>
            <a:ext cx="7272808" cy="5629773"/>
          </a:xfrm>
          <a:prstGeom prst="rect">
            <a:avLst/>
          </a:prstGeom>
        </p:spPr>
      </p:pic>
    </p:spTree>
    <p:extLst>
      <p:ext uri="{BB962C8B-B14F-4D97-AF65-F5344CB8AC3E}">
        <p14:creationId xmlns:p14="http://schemas.microsoft.com/office/powerpoint/2010/main" val="848009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lnSpc>
                <a:spcPct val="150000"/>
              </a:lnSpc>
              <a:buNone/>
            </a:pPr>
            <a:r>
              <a:rPr lang="en-US" sz="2000" b="1" dirty="0"/>
              <a:t>Pharmacokinetics</a:t>
            </a:r>
          </a:p>
          <a:p>
            <a:pPr>
              <a:lnSpc>
                <a:spcPct val="150000"/>
              </a:lnSpc>
              <a:buFontTx/>
              <a:buChar char="-"/>
            </a:pPr>
            <a:r>
              <a:rPr lang="en-US" sz="2000" dirty="0" smtClean="0"/>
              <a:t>Most </a:t>
            </a:r>
            <a:r>
              <a:rPr lang="en-US" sz="2000" dirty="0"/>
              <a:t>NSAIDs are weak </a:t>
            </a:r>
            <a:r>
              <a:rPr lang="en-US" sz="2000" dirty="0" smtClean="0"/>
              <a:t>acids</a:t>
            </a:r>
          </a:p>
          <a:p>
            <a:pPr>
              <a:lnSpc>
                <a:spcPct val="150000"/>
              </a:lnSpc>
              <a:buFontTx/>
              <a:buChar char="-"/>
            </a:pPr>
            <a:r>
              <a:rPr lang="en-US" sz="2000" dirty="0" smtClean="0"/>
              <a:t>They </a:t>
            </a:r>
            <a:r>
              <a:rPr lang="en-US" sz="2000" dirty="0"/>
              <a:t>are absorbed well from the stomach and intestinal </a:t>
            </a:r>
            <a:r>
              <a:rPr lang="en-US" sz="2000" dirty="0" smtClean="0"/>
              <a:t>mucosa</a:t>
            </a:r>
          </a:p>
          <a:p>
            <a:pPr>
              <a:lnSpc>
                <a:spcPct val="150000"/>
              </a:lnSpc>
              <a:buFontTx/>
              <a:buChar char="-"/>
            </a:pPr>
            <a:r>
              <a:rPr lang="en-US" sz="2000" dirty="0" smtClean="0"/>
              <a:t> highly </a:t>
            </a:r>
            <a:r>
              <a:rPr lang="en-US" sz="2000" dirty="0"/>
              <a:t>protein-bound </a:t>
            </a:r>
            <a:r>
              <a:rPr lang="en-US" sz="2000" dirty="0" err="1"/>
              <a:t>inplasma</a:t>
            </a:r>
            <a:r>
              <a:rPr lang="en-US" sz="2000" dirty="0"/>
              <a:t> (typically &gt;95%), usually to albumin</a:t>
            </a:r>
            <a:r>
              <a:rPr lang="en-US" sz="2000" dirty="0" smtClean="0"/>
              <a:t>.</a:t>
            </a:r>
          </a:p>
          <a:p>
            <a:pPr>
              <a:lnSpc>
                <a:spcPct val="150000"/>
              </a:lnSpc>
              <a:buFontTx/>
              <a:buChar char="-"/>
            </a:pPr>
            <a:r>
              <a:rPr lang="en-US" sz="2000" dirty="0" smtClean="0"/>
              <a:t>Most </a:t>
            </a:r>
            <a:r>
              <a:rPr lang="en-US" sz="2000" dirty="0"/>
              <a:t>NSAIDs are metabolized in the liver to inactive metabolites which are typically excreted in the urine </a:t>
            </a:r>
            <a:endParaRPr lang="en-US" sz="2000" dirty="0" smtClean="0"/>
          </a:p>
          <a:p>
            <a:pPr>
              <a:lnSpc>
                <a:spcPct val="150000"/>
              </a:lnSpc>
              <a:buFontTx/>
              <a:buChar char="-"/>
            </a:pPr>
            <a:r>
              <a:rPr lang="en-US" sz="2000" dirty="0" smtClean="0"/>
              <a:t>Ibuprofen </a:t>
            </a:r>
            <a:r>
              <a:rPr lang="en-US" sz="2000" dirty="0"/>
              <a:t>and diclofenac have short half-lives(2-3 </a:t>
            </a:r>
            <a:r>
              <a:rPr lang="en-US" sz="2000" dirty="0" smtClean="0"/>
              <a:t>hours)</a:t>
            </a:r>
          </a:p>
          <a:p>
            <a:pPr>
              <a:lnSpc>
                <a:spcPct val="150000"/>
              </a:lnSpc>
              <a:buFontTx/>
              <a:buChar char="-"/>
            </a:pPr>
            <a:r>
              <a:rPr lang="en-US" sz="2000" dirty="0" smtClean="0"/>
              <a:t>Some </a:t>
            </a:r>
            <a:r>
              <a:rPr lang="en-US" sz="2000" dirty="0"/>
              <a:t>NSAIDs (typically </a:t>
            </a:r>
            <a:r>
              <a:rPr lang="en-US" sz="2000" dirty="0" err="1"/>
              <a:t>oxicams</a:t>
            </a:r>
            <a:r>
              <a:rPr lang="en-US" sz="2000" dirty="0"/>
              <a:t> have very long half-lives (</a:t>
            </a:r>
            <a:r>
              <a:rPr lang="en-US" sz="2000" dirty="0" err="1"/>
              <a:t>e.g</a:t>
            </a:r>
            <a:r>
              <a:rPr lang="en-US" sz="2000" dirty="0"/>
              <a:t> hours)</a:t>
            </a:r>
            <a:br>
              <a:rPr lang="en-US" sz="2000" dirty="0"/>
            </a:br>
            <a:endParaRPr lang="en-US" sz="2000" dirty="0"/>
          </a:p>
        </p:txBody>
      </p:sp>
    </p:spTree>
    <p:extLst>
      <p:ext uri="{BB962C8B-B14F-4D97-AF65-F5344CB8AC3E}">
        <p14:creationId xmlns:p14="http://schemas.microsoft.com/office/powerpoint/2010/main" val="3111539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lnSpcReduction="10000"/>
          </a:bodyPr>
          <a:lstStyle/>
          <a:p>
            <a:pPr marL="0" indent="0">
              <a:buNone/>
            </a:pPr>
            <a:r>
              <a:rPr lang="en-US" sz="2000" b="1" u="sng" dirty="0"/>
              <a:t>Side effects of </a:t>
            </a:r>
            <a:r>
              <a:rPr lang="en-US" sz="2000" b="1" u="sng" dirty="0" smtClean="0"/>
              <a:t>NSAIDs</a:t>
            </a:r>
          </a:p>
          <a:p>
            <a:pPr marL="0" indent="0">
              <a:buNone/>
            </a:pPr>
            <a:r>
              <a:rPr lang="en-US" sz="2000" b="1" u="sng" dirty="0" smtClean="0"/>
              <a:t>GIT</a:t>
            </a:r>
            <a:endParaRPr lang="en-US" sz="2000" b="1" u="sng" dirty="0"/>
          </a:p>
          <a:p>
            <a:r>
              <a:rPr lang="en-US" sz="2000" u="sng" dirty="0"/>
              <a:t>Damage to the gastric mucosa</a:t>
            </a:r>
          </a:p>
          <a:p>
            <a:r>
              <a:rPr lang="en-US" sz="2000" dirty="0"/>
              <a:t>Irritation, </a:t>
            </a:r>
            <a:r>
              <a:rPr lang="en-US" sz="2000" dirty="0">
                <a:solidFill>
                  <a:srgbClr val="FF0000"/>
                </a:solidFill>
              </a:rPr>
              <a:t>erosion and ulceration </a:t>
            </a:r>
            <a:r>
              <a:rPr lang="en-US" sz="2000" dirty="0"/>
              <a:t>within the GI tract. The systemic reduction of prostaglandins leads to reduction of gastric mucus, lack of inhibition of gastric acid production and mucosal wall vasoconstriction which may all contribute to mucosal damage. </a:t>
            </a:r>
            <a:endParaRPr lang="en-US" sz="2000" dirty="0" smtClean="0"/>
          </a:p>
          <a:p>
            <a:pPr>
              <a:buFont typeface="Wingdings" panose="05000000000000000000" pitchFamily="2" charset="2"/>
              <a:buChar char="Ø"/>
            </a:pPr>
            <a:r>
              <a:rPr lang="en-US" sz="2000" dirty="0" smtClean="0"/>
              <a:t>Ketorolac</a:t>
            </a:r>
            <a:r>
              <a:rPr lang="en-US" sz="2000" dirty="0"/>
              <a:t>, </a:t>
            </a:r>
            <a:r>
              <a:rPr lang="en-US" sz="2000" dirty="0" err="1"/>
              <a:t>ketoprofen</a:t>
            </a:r>
            <a:r>
              <a:rPr lang="en-US" sz="2000" dirty="0"/>
              <a:t> and </a:t>
            </a:r>
            <a:r>
              <a:rPr lang="en-US" sz="2000" dirty="0" err="1"/>
              <a:t>piroxicam</a:t>
            </a:r>
            <a:r>
              <a:rPr lang="en-US" sz="2000" dirty="0"/>
              <a:t> are associated with the highest risk of gastrointestinal erosion.</a:t>
            </a:r>
          </a:p>
          <a:p>
            <a:pPr>
              <a:buFont typeface="Wingdings" panose="05000000000000000000" pitchFamily="2" charset="2"/>
              <a:buChar char="Ø"/>
            </a:pPr>
            <a:r>
              <a:rPr lang="en-US" sz="2000" dirty="0" smtClean="0"/>
              <a:t>Naproxen</a:t>
            </a:r>
            <a:r>
              <a:rPr lang="en-US" sz="2000" dirty="0"/>
              <a:t>, diclofenac and indomethacin are associated with an intermediate risk.</a:t>
            </a:r>
          </a:p>
          <a:p>
            <a:pPr>
              <a:buFont typeface="Wingdings" panose="05000000000000000000" pitchFamily="2" charset="2"/>
              <a:buChar char="Ø"/>
            </a:pPr>
            <a:r>
              <a:rPr lang="en-US" sz="2000" u="sng" dirty="0" smtClean="0"/>
              <a:t>Ibuprofen </a:t>
            </a:r>
            <a:r>
              <a:rPr lang="en-US" sz="2000" u="sng" dirty="0"/>
              <a:t>is associated with the lowest risk.</a:t>
            </a:r>
          </a:p>
          <a:p>
            <a:pPr>
              <a:buFont typeface="Wingdings" panose="05000000000000000000" pitchFamily="2" charset="2"/>
              <a:buChar char="Ø"/>
            </a:pPr>
            <a:r>
              <a:rPr lang="en-US" sz="2000" dirty="0" smtClean="0"/>
              <a:t>Selective </a:t>
            </a:r>
            <a:r>
              <a:rPr lang="en-US" sz="2000" dirty="0"/>
              <a:t>COX-2 inhibitors (</a:t>
            </a:r>
            <a:r>
              <a:rPr lang="en-US" sz="2000" dirty="0" err="1"/>
              <a:t>celecoxib</a:t>
            </a:r>
            <a:r>
              <a:rPr lang="en-US" sz="2000" dirty="0"/>
              <a:t>, </a:t>
            </a:r>
            <a:r>
              <a:rPr lang="en-US" sz="2000" dirty="0" err="1"/>
              <a:t>etoricoxib</a:t>
            </a:r>
            <a:r>
              <a:rPr lang="en-US" sz="2000" dirty="0"/>
              <a:t>, </a:t>
            </a:r>
            <a:r>
              <a:rPr lang="en-US" sz="2000" dirty="0" err="1"/>
              <a:t>parecoxib</a:t>
            </a:r>
            <a:r>
              <a:rPr lang="en-US" sz="2000" dirty="0"/>
              <a:t>) are associated with a lower risk than non-selective NSAIDs.</a:t>
            </a:r>
          </a:p>
          <a:p>
            <a:endParaRPr lang="en-US" sz="2000" dirty="0"/>
          </a:p>
          <a:p>
            <a:pPr marL="0" indent="0">
              <a:buNone/>
            </a:pPr>
            <a:r>
              <a:rPr lang="en-US" sz="2000" dirty="0" smtClean="0"/>
              <a:t>*The </a:t>
            </a:r>
            <a:r>
              <a:rPr lang="en-US" sz="2000" dirty="0"/>
              <a:t>risk is higher in the elderly.</a:t>
            </a:r>
          </a:p>
          <a:p>
            <a:pPr>
              <a:lnSpc>
                <a:spcPct val="150000"/>
              </a:lnSpc>
              <a:buFont typeface="Wingdings" panose="05000000000000000000" pitchFamily="2" charset="2"/>
              <a:buChar char="Ø"/>
            </a:pPr>
            <a:endParaRPr lang="en-US" sz="2000" dirty="0"/>
          </a:p>
        </p:txBody>
      </p:sp>
    </p:spTree>
    <p:extLst>
      <p:ext uri="{BB962C8B-B14F-4D97-AF65-F5344CB8AC3E}">
        <p14:creationId xmlns:p14="http://schemas.microsoft.com/office/powerpoint/2010/main" val="27473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lnSpc>
                <a:spcPct val="150000"/>
              </a:lnSpc>
              <a:buNone/>
            </a:pPr>
            <a:r>
              <a:rPr lang="en-US" sz="2000" b="1" u="sng" dirty="0"/>
              <a:t>Cardiovascular events</a:t>
            </a:r>
          </a:p>
          <a:p>
            <a:pPr marL="0" indent="0">
              <a:lnSpc>
                <a:spcPct val="150000"/>
              </a:lnSpc>
              <a:buNone/>
            </a:pPr>
            <a:r>
              <a:rPr lang="en-US" sz="2000" dirty="0"/>
              <a:t>• All NSAIDs may be associated with a slightly elevated risk of thrombotic events (e.g. myocardial infarction and stroke). Increased incidence of major coronary events was originally associated with COX-2 inhibitors but has now been noted with diclofenac (150 mg/day) and high-dose (2.4 g/day) ibuprofen. </a:t>
            </a:r>
            <a:br>
              <a:rPr lang="en-US" sz="2000" dirty="0"/>
            </a:br>
            <a:r>
              <a:rPr lang="en-US" sz="2000" dirty="0"/>
              <a:t>• </a:t>
            </a:r>
            <a:r>
              <a:rPr lang="en-US" sz="2000" u="sng" dirty="0"/>
              <a:t>Naproxen and ibuprofen </a:t>
            </a:r>
            <a:r>
              <a:rPr lang="en-US" sz="2000" dirty="0"/>
              <a:t>(&lt;1.2 g/day) have the lowest thrombotic risk. </a:t>
            </a:r>
            <a:br>
              <a:rPr lang="en-US" sz="2000" dirty="0"/>
            </a:br>
            <a:r>
              <a:rPr lang="en-US" sz="2000" dirty="0"/>
              <a:t>• </a:t>
            </a:r>
            <a:r>
              <a:rPr lang="en-US" sz="2000" dirty="0">
                <a:solidFill>
                  <a:srgbClr val="FF0000"/>
                </a:solidFill>
              </a:rPr>
              <a:t>NSAIDs increase blood pressure and should be used with caution in patients with hypertension</a:t>
            </a:r>
            <a:r>
              <a:rPr lang="en-US" sz="2000" dirty="0"/>
              <a:t>. They are contraindicated in severe heart failure. </a:t>
            </a:r>
          </a:p>
          <a:p>
            <a:pPr>
              <a:lnSpc>
                <a:spcPct val="150000"/>
              </a:lnSpc>
              <a:buFont typeface="Wingdings" panose="05000000000000000000" pitchFamily="2" charset="2"/>
              <a:buChar char="Ø"/>
            </a:pPr>
            <a:endParaRPr lang="en-US" sz="2000" dirty="0"/>
          </a:p>
        </p:txBody>
      </p:sp>
    </p:spTree>
    <p:extLst>
      <p:ext uri="{BB962C8B-B14F-4D97-AF65-F5344CB8AC3E}">
        <p14:creationId xmlns:p14="http://schemas.microsoft.com/office/powerpoint/2010/main" val="4112695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260648"/>
            <a:ext cx="8229600" cy="6336704"/>
          </a:xfrm>
        </p:spPr>
        <p:txBody>
          <a:bodyPr>
            <a:noAutofit/>
          </a:bodyPr>
          <a:lstStyle/>
          <a:p>
            <a:pPr marL="0" indent="0">
              <a:buNone/>
            </a:pPr>
            <a:r>
              <a:rPr lang="en-US" sz="1800" b="1" u="sng" dirty="0"/>
              <a:t>Renal impairment</a:t>
            </a:r>
          </a:p>
          <a:p>
            <a:pPr marL="0" indent="0">
              <a:buNone/>
            </a:pPr>
            <a:r>
              <a:rPr lang="en-US" sz="1800" dirty="0"/>
              <a:t>• PGI2 and PGE2 are vital to renal vasculature smooth muscle tone, and thus renal perfusion. </a:t>
            </a:r>
            <a:r>
              <a:rPr lang="en-US" sz="1800" dirty="0">
                <a:solidFill>
                  <a:srgbClr val="FF0000"/>
                </a:solidFill>
              </a:rPr>
              <a:t>Analgesic nephropathy </a:t>
            </a:r>
            <a:r>
              <a:rPr lang="en-US" sz="1800" dirty="0"/>
              <a:t>(renal papillary necrosis and chronic interstitial nephritis) can occur due to these effects. </a:t>
            </a:r>
            <a:br>
              <a:rPr lang="en-US" sz="1800" dirty="0"/>
            </a:br>
            <a:r>
              <a:rPr lang="en-US" sz="1800" dirty="0"/>
              <a:t>• Caution should be used in patients with pre-existing renal disease (and avoidance where possible). If required, renal function should be monitored and the lowest dose used, for the shortest duration. </a:t>
            </a:r>
            <a:br>
              <a:rPr lang="en-US" sz="1800" dirty="0"/>
            </a:br>
            <a:r>
              <a:rPr lang="en-US" sz="1800" dirty="0"/>
              <a:t>• NSAIDs also </a:t>
            </a:r>
            <a:r>
              <a:rPr lang="en-US" sz="1800" b="1" dirty="0"/>
              <a:t>cause electrolyte and fluid retention</a:t>
            </a:r>
            <a:r>
              <a:rPr lang="en-US" sz="1800" dirty="0"/>
              <a:t>, which may worsen renal and cardiac failure as well as hypertension.</a:t>
            </a:r>
          </a:p>
          <a:p>
            <a:pPr>
              <a:lnSpc>
                <a:spcPct val="150000"/>
              </a:lnSpc>
              <a:buFont typeface="Wingdings" panose="05000000000000000000" pitchFamily="2" charset="2"/>
              <a:buChar char="Ø"/>
            </a:pPr>
            <a:endParaRPr lang="en-US" sz="1800" dirty="0" smtClean="0"/>
          </a:p>
          <a:p>
            <a:pPr marL="0" indent="0">
              <a:buNone/>
            </a:pPr>
            <a:r>
              <a:rPr lang="en-US" sz="1800" b="1" u="sng" dirty="0"/>
              <a:t>NSAID-induced </a:t>
            </a:r>
            <a:r>
              <a:rPr lang="en-US" sz="1800" b="1" u="sng" dirty="0" smtClean="0"/>
              <a:t>asthma</a:t>
            </a:r>
            <a:r>
              <a:rPr lang="en-US" sz="1800" dirty="0"/>
              <a:t/>
            </a:r>
            <a:br>
              <a:rPr lang="en-US" sz="1800" dirty="0"/>
            </a:br>
            <a:r>
              <a:rPr lang="en-US" sz="1800" dirty="0"/>
              <a:t>• </a:t>
            </a:r>
            <a:r>
              <a:rPr lang="en-US" sz="1800" dirty="0" err="1"/>
              <a:t>Samter’s</a:t>
            </a:r>
            <a:r>
              <a:rPr lang="en-US" sz="1800" dirty="0"/>
              <a:t> triad</a:t>
            </a:r>
            <a:r>
              <a:rPr lang="en-US" sz="1800" b="1" dirty="0"/>
              <a:t>: asthma, aspirin sensitivity and nasal polyps</a:t>
            </a:r>
            <a:r>
              <a:rPr lang="en-US" sz="1800" dirty="0"/>
              <a:t>. </a:t>
            </a:r>
            <a:br>
              <a:rPr lang="en-US" sz="1800" dirty="0"/>
            </a:br>
            <a:r>
              <a:rPr lang="en-US" sz="1800" dirty="0"/>
              <a:t>• Thought to be due to increased </a:t>
            </a:r>
            <a:r>
              <a:rPr lang="en-US" sz="1800" dirty="0" err="1"/>
              <a:t>leukotrienes</a:t>
            </a:r>
            <a:r>
              <a:rPr lang="en-US" sz="1800" dirty="0"/>
              <a:t> (causing bronchospasm) and reduced PGE2-mediated </a:t>
            </a:r>
            <a:r>
              <a:rPr lang="en-US" sz="1800" dirty="0" err="1" smtClean="0"/>
              <a:t>bronchodilation</a:t>
            </a:r>
            <a:endParaRPr lang="en-US" sz="1800" dirty="0" smtClean="0"/>
          </a:p>
          <a:p>
            <a:pPr marL="0" indent="0">
              <a:buNone/>
            </a:pPr>
            <a:endParaRPr lang="en-US" sz="1800" dirty="0"/>
          </a:p>
          <a:p>
            <a:pPr marL="0" indent="0">
              <a:buNone/>
            </a:pPr>
            <a:r>
              <a:rPr lang="en-US" sz="1800" b="1" u="sng" dirty="0"/>
              <a:t>Altered platelet function</a:t>
            </a:r>
          </a:p>
          <a:p>
            <a:pPr marL="0" indent="0">
              <a:buNone/>
            </a:pPr>
            <a:r>
              <a:rPr lang="en-US" sz="1800" dirty="0"/>
              <a:t>• </a:t>
            </a:r>
            <a:r>
              <a:rPr lang="en-US" sz="1800" dirty="0">
                <a:solidFill>
                  <a:srgbClr val="FF0000"/>
                </a:solidFill>
              </a:rPr>
              <a:t>Aspirin irreversibly affects platelets</a:t>
            </a:r>
            <a:r>
              <a:rPr lang="en-US" sz="1800" dirty="0"/>
              <a:t>, reducing aggregation and preventing vasoconstriction to allow stable clot formation. Its effects remain for the duration of the platelet’s lifespan (7–14 days). </a:t>
            </a:r>
            <a:br>
              <a:rPr lang="en-US" sz="1800" dirty="0"/>
            </a:br>
            <a:r>
              <a:rPr lang="en-US" sz="1800" dirty="0"/>
              <a:t>• COX-2 inhibitors do not inhibit platelet function. </a:t>
            </a:r>
          </a:p>
          <a:p>
            <a:pPr>
              <a:lnSpc>
                <a:spcPct val="150000"/>
              </a:lnSpc>
              <a:buFont typeface="Wingdings" panose="05000000000000000000" pitchFamily="2" charset="2"/>
              <a:buChar char="Ø"/>
            </a:pPr>
            <a:endParaRPr lang="en-US" sz="1800" dirty="0"/>
          </a:p>
        </p:txBody>
      </p:sp>
    </p:spTree>
    <p:extLst>
      <p:ext uri="{BB962C8B-B14F-4D97-AF65-F5344CB8AC3E}">
        <p14:creationId xmlns:p14="http://schemas.microsoft.com/office/powerpoint/2010/main" val="2122460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a:lnSpc>
                <a:spcPct val="150000"/>
              </a:lnSpc>
              <a:buFont typeface="Wingdings" panose="05000000000000000000" pitchFamily="2" charset="2"/>
              <a:buChar char="Ø"/>
            </a:pPr>
            <a:endParaRPr lang="en-US" sz="2000" dirty="0"/>
          </a:p>
        </p:txBody>
      </p:sp>
      <p:sp>
        <p:nvSpPr>
          <p:cNvPr id="6" name="Rectangle 5"/>
          <p:cNvSpPr/>
          <p:nvPr/>
        </p:nvSpPr>
        <p:spPr>
          <a:xfrm>
            <a:off x="2530116" y="2420888"/>
            <a:ext cx="3816424" cy="144016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Opioids</a:t>
            </a:r>
            <a:endParaRPr lang="el-GR" sz="2200" b="1" dirty="0">
              <a:solidFill>
                <a:schemeClr val="tx1"/>
              </a:solidFill>
            </a:endParaRPr>
          </a:p>
        </p:txBody>
      </p:sp>
    </p:spTree>
    <p:extLst>
      <p:ext uri="{BB962C8B-B14F-4D97-AF65-F5344CB8AC3E}">
        <p14:creationId xmlns:p14="http://schemas.microsoft.com/office/powerpoint/2010/main" val="3519094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692696"/>
            <a:ext cx="8229600" cy="5174035"/>
          </a:xfrm>
        </p:spPr>
        <p:txBody>
          <a:bodyPr>
            <a:normAutofit/>
          </a:bodyPr>
          <a:lstStyle/>
          <a:p>
            <a:pPr marL="0" indent="0">
              <a:buNone/>
            </a:pPr>
            <a:r>
              <a:rPr lang="en-US" sz="2000" b="1" dirty="0"/>
              <a:t>Interactions</a:t>
            </a:r>
          </a:p>
          <a:p>
            <a:pPr marL="0" indent="0">
              <a:buNone/>
            </a:pPr>
            <a:r>
              <a:rPr lang="en-US" sz="2000" dirty="0"/>
              <a:t>• NSAIDs should be avoided or used with caution with concurrent highly protein-bound medications (e.g. warfarin and phenytoin) as their effects may be increased. </a:t>
            </a:r>
            <a:br>
              <a:rPr lang="en-US" sz="2000" dirty="0"/>
            </a:br>
            <a:r>
              <a:rPr lang="en-US" sz="2000" dirty="0"/>
              <a:t>• They may increase bleeding risk if taken with </a:t>
            </a:r>
            <a:r>
              <a:rPr lang="en-US" sz="2000" dirty="0">
                <a:solidFill>
                  <a:srgbClr val="FF0000"/>
                </a:solidFill>
              </a:rPr>
              <a:t>anticoagulants</a:t>
            </a:r>
            <a:r>
              <a:rPr lang="en-US" sz="2000" dirty="0"/>
              <a:t>, selective serotonin release inhibitors or other NSAIDs. </a:t>
            </a:r>
            <a:br>
              <a:rPr lang="en-US" sz="2000" dirty="0"/>
            </a:br>
            <a:r>
              <a:rPr lang="en-US" sz="2000" dirty="0"/>
              <a:t>• Increased risk of toxicity with certain drugs (e.g. lithium, methotrexate). </a:t>
            </a:r>
            <a:br>
              <a:rPr lang="en-US" sz="2000" dirty="0"/>
            </a:br>
            <a:r>
              <a:rPr lang="en-US" sz="2000" dirty="0"/>
              <a:t/>
            </a:r>
            <a:br>
              <a:rPr lang="en-US" sz="2000" dirty="0"/>
            </a:br>
            <a:endParaRPr lang="en-US" sz="2000" dirty="0"/>
          </a:p>
          <a:p>
            <a:pPr marL="0" indent="0">
              <a:buNone/>
            </a:pPr>
            <a:r>
              <a:rPr lang="en-US" sz="2000" b="1" dirty="0"/>
              <a:t>Hepatotoxicity</a:t>
            </a:r>
          </a:p>
          <a:p>
            <a:pPr marL="0" indent="0">
              <a:buNone/>
            </a:pPr>
            <a:r>
              <a:rPr lang="en-US" sz="2000" dirty="0"/>
              <a:t>• More commonly seen with long-term use and initially may see rise in transaminase levels. Caution in hepatic impairment (increased risk of gastrointestinal bleeding and fluid retention); avoid in severe liver disease. </a:t>
            </a:r>
          </a:p>
          <a:p>
            <a:pPr marL="0" indent="0">
              <a:lnSpc>
                <a:spcPct val="150000"/>
              </a:lnSpc>
              <a:buNone/>
            </a:pPr>
            <a:endParaRPr lang="en-US" sz="2000" dirty="0"/>
          </a:p>
        </p:txBody>
      </p:sp>
    </p:spTree>
    <p:extLst>
      <p:ext uri="{BB962C8B-B14F-4D97-AF65-F5344CB8AC3E}">
        <p14:creationId xmlns:p14="http://schemas.microsoft.com/office/powerpoint/2010/main" val="2778926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srcRect l="19247" t="17329" r="16880" b="17306"/>
          <a:stretch/>
        </p:blipFill>
        <p:spPr>
          <a:xfrm>
            <a:off x="755576" y="404664"/>
            <a:ext cx="7725427" cy="4444768"/>
          </a:xfrm>
          <a:prstGeom prst="rect">
            <a:avLst/>
          </a:prstGeom>
          <a:ln>
            <a:solidFill>
              <a:schemeClr val="tx1"/>
            </a:solidFill>
          </a:ln>
        </p:spPr>
      </p:pic>
      <p:sp>
        <p:nvSpPr>
          <p:cNvPr id="6" name="Rectangle 5"/>
          <p:cNvSpPr/>
          <p:nvPr/>
        </p:nvSpPr>
        <p:spPr>
          <a:xfrm>
            <a:off x="3635896" y="6093296"/>
            <a:ext cx="5396016" cy="61198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rPr>
              <a:t>T. E. Peck &amp; S. A. Hill. Pharmacology for </a:t>
            </a:r>
            <a:r>
              <a:rPr lang="en-US" sz="1500" dirty="0" err="1">
                <a:solidFill>
                  <a:schemeClr val="tx1"/>
                </a:solidFill>
              </a:rPr>
              <a:t>Anaesthesia</a:t>
            </a:r>
            <a:r>
              <a:rPr lang="en-US" sz="1500" dirty="0">
                <a:solidFill>
                  <a:schemeClr val="tx1"/>
                </a:solidFill>
              </a:rPr>
              <a:t> and Intensive Care 2014 (4th edition). Cambridge University Press) </a:t>
            </a:r>
          </a:p>
        </p:txBody>
      </p:sp>
      <p:sp>
        <p:nvSpPr>
          <p:cNvPr id="3" name="TextBox 2"/>
          <p:cNvSpPr txBox="1"/>
          <p:nvPr/>
        </p:nvSpPr>
        <p:spPr>
          <a:xfrm>
            <a:off x="532089" y="4964802"/>
            <a:ext cx="8172400" cy="830997"/>
          </a:xfrm>
          <a:prstGeom prst="rect">
            <a:avLst/>
          </a:prstGeom>
          <a:noFill/>
        </p:spPr>
        <p:txBody>
          <a:bodyPr wrap="square" rtlCol="0">
            <a:spAutoFit/>
          </a:bodyPr>
          <a:lstStyle/>
          <a:p>
            <a:r>
              <a:rPr lang="en-US" sz="1600" dirty="0" smtClean="0"/>
              <a:t>GI</a:t>
            </a:r>
            <a:r>
              <a:rPr lang="en-US" sz="1600" dirty="0"/>
              <a:t>: gastrointestinal erosions, ACS: acute coronary events, CVA: cerebrovascular events; GI, gastrointestinal; NS: not selective; *initial first-order kinetics 15–30 minutes followed by zero-order kinetics when saturated enzyme system</a:t>
            </a:r>
            <a:endParaRPr lang="el-GR" sz="1600" dirty="0"/>
          </a:p>
        </p:txBody>
      </p:sp>
      <p:sp>
        <p:nvSpPr>
          <p:cNvPr id="4" name="Oval 3"/>
          <p:cNvSpPr/>
          <p:nvPr/>
        </p:nvSpPr>
        <p:spPr>
          <a:xfrm>
            <a:off x="755576" y="5553236"/>
            <a:ext cx="2376264"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FDA</a:t>
            </a:r>
            <a:r>
              <a:rPr lang="el-GR" b="1" dirty="0" smtClean="0">
                <a:solidFill>
                  <a:srgbClr val="FF0000"/>
                </a:solidFill>
              </a:rPr>
              <a:t>: </a:t>
            </a:r>
            <a:r>
              <a:rPr lang="en-US" b="1" dirty="0" err="1" smtClean="0">
                <a:solidFill>
                  <a:srgbClr val="FF0000"/>
                </a:solidFill>
              </a:rPr>
              <a:t>paracetamol</a:t>
            </a:r>
            <a:r>
              <a:rPr lang="en-US" b="1" dirty="0" smtClean="0">
                <a:solidFill>
                  <a:srgbClr val="FF0000"/>
                </a:solidFill>
              </a:rPr>
              <a:t> max daily dose 3 gr!!!</a:t>
            </a:r>
            <a:endParaRPr lang="el-GR" b="1" dirty="0">
              <a:solidFill>
                <a:srgbClr val="FF0000"/>
              </a:solidFill>
            </a:endParaRPr>
          </a:p>
        </p:txBody>
      </p:sp>
    </p:spTree>
    <p:extLst>
      <p:ext uri="{BB962C8B-B14F-4D97-AF65-F5344CB8AC3E}">
        <p14:creationId xmlns:p14="http://schemas.microsoft.com/office/powerpoint/2010/main" val="245994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188640"/>
            <a:ext cx="8352928" cy="5174035"/>
          </a:xfrm>
        </p:spPr>
        <p:txBody>
          <a:bodyPr>
            <a:noAutofit/>
          </a:bodyPr>
          <a:lstStyle/>
          <a:p>
            <a:pPr marL="0" indent="0">
              <a:lnSpc>
                <a:spcPct val="150000"/>
              </a:lnSpc>
              <a:buNone/>
            </a:pPr>
            <a:r>
              <a:rPr lang="en-US" sz="1800" b="1" u="sng" dirty="0" smtClean="0"/>
              <a:t>Aspirin</a:t>
            </a:r>
          </a:p>
          <a:p>
            <a:pPr>
              <a:lnSpc>
                <a:spcPct val="150000"/>
              </a:lnSpc>
              <a:buFont typeface="Wingdings" panose="05000000000000000000" pitchFamily="2" charset="2"/>
              <a:buChar char="Ø"/>
            </a:pPr>
            <a:r>
              <a:rPr lang="en-US" sz="1800" dirty="0" smtClean="0"/>
              <a:t>Aspirin </a:t>
            </a:r>
            <a:r>
              <a:rPr lang="en-US" sz="1800" dirty="0"/>
              <a:t>is unique, it acetylates , &amp; </a:t>
            </a:r>
            <a:r>
              <a:rPr lang="en-US" sz="1800" b="1" u="sng" dirty="0"/>
              <a:t>irreversibly inhibits the enzymes,</a:t>
            </a:r>
            <a:r>
              <a:rPr lang="en-US" sz="1800" dirty="0"/>
              <a:t> all other drugs produce reversible </a:t>
            </a:r>
            <a:r>
              <a:rPr lang="en-US" sz="1800" dirty="0" smtClean="0"/>
              <a:t>inhibition</a:t>
            </a:r>
          </a:p>
          <a:p>
            <a:pPr>
              <a:lnSpc>
                <a:spcPct val="150000"/>
              </a:lnSpc>
              <a:buFont typeface="Wingdings" panose="05000000000000000000" pitchFamily="2" charset="2"/>
              <a:buChar char="Ø"/>
            </a:pPr>
            <a:r>
              <a:rPr lang="en-US" sz="1800" dirty="0" smtClean="0"/>
              <a:t>Effects </a:t>
            </a:r>
            <a:r>
              <a:rPr lang="en-US" sz="1800" dirty="0"/>
              <a:t>on Respiration: In high </a:t>
            </a:r>
            <a:r>
              <a:rPr lang="en-US" sz="1800" dirty="0" smtClean="0"/>
              <a:t>doses </a:t>
            </a:r>
            <a:r>
              <a:rPr lang="en-US" sz="1800" b="1" dirty="0" smtClean="0"/>
              <a:t>stimulation </a:t>
            </a:r>
            <a:r>
              <a:rPr lang="en-US" sz="1800" b="1" dirty="0"/>
              <a:t>of Respiratory </a:t>
            </a:r>
            <a:r>
              <a:rPr lang="en-US" sz="1800" b="1" dirty="0" smtClean="0"/>
              <a:t>Center</a:t>
            </a:r>
            <a:r>
              <a:rPr lang="en-US" sz="1800" dirty="0" smtClean="0"/>
              <a:t>. This leads to hyperventilation, </a:t>
            </a:r>
            <a:r>
              <a:rPr lang="en-US" sz="1800" dirty="0"/>
              <a:t>respiratory </a:t>
            </a:r>
            <a:r>
              <a:rPr lang="en-US" sz="1800" dirty="0" smtClean="0"/>
              <a:t>alkalosis (compensated </a:t>
            </a:r>
            <a:r>
              <a:rPr lang="en-US" sz="1800" dirty="0"/>
              <a:t>by </a:t>
            </a:r>
            <a:r>
              <a:rPr lang="en-US" sz="1800" dirty="0" smtClean="0"/>
              <a:t>kidney) </a:t>
            </a:r>
            <a:r>
              <a:rPr lang="en-US" sz="1800" dirty="0"/>
              <a:t>compensated respiratory </a:t>
            </a:r>
            <a:r>
              <a:rPr lang="en-US" sz="1800" dirty="0" smtClean="0"/>
              <a:t>alkalosis. </a:t>
            </a:r>
            <a:r>
              <a:rPr lang="en-US" sz="1800" dirty="0"/>
              <a:t>In toxic doses respiratory depression &amp; a combination of uncompensated </a:t>
            </a:r>
            <a:r>
              <a:rPr lang="en-US" sz="1800" dirty="0" smtClean="0"/>
              <a:t>res</a:t>
            </a:r>
            <a:r>
              <a:rPr lang="en-US" sz="1800" dirty="0"/>
              <a:t>p</a:t>
            </a:r>
            <a:r>
              <a:rPr lang="en-US" sz="1800" dirty="0" smtClean="0"/>
              <a:t>iratory </a:t>
            </a:r>
            <a:r>
              <a:rPr lang="en-US" sz="1800" dirty="0"/>
              <a:t>&amp; metabolic </a:t>
            </a:r>
            <a:r>
              <a:rPr lang="en-US" sz="1800" dirty="0" smtClean="0"/>
              <a:t>acidosis</a:t>
            </a:r>
          </a:p>
          <a:p>
            <a:pPr>
              <a:lnSpc>
                <a:spcPct val="150000"/>
              </a:lnSpc>
              <a:buFont typeface="Wingdings" panose="05000000000000000000" pitchFamily="2" charset="2"/>
              <a:buChar char="Ø"/>
            </a:pPr>
            <a:r>
              <a:rPr lang="en-US" sz="1800" dirty="0"/>
              <a:t> Effects on CNS</a:t>
            </a:r>
            <a:r>
              <a:rPr lang="en-US" sz="1800" dirty="0" smtClean="0"/>
              <a:t>:</a:t>
            </a:r>
            <a:endParaRPr lang="el-GR" sz="1800" dirty="0" smtClean="0"/>
          </a:p>
          <a:p>
            <a:pPr marL="0" indent="0">
              <a:lnSpc>
                <a:spcPct val="150000"/>
              </a:lnSpc>
              <a:buNone/>
            </a:pPr>
            <a:r>
              <a:rPr lang="el-GR" sz="1800" dirty="0" smtClean="0"/>
              <a:t>       -</a:t>
            </a:r>
            <a:r>
              <a:rPr lang="en-US" sz="1800" dirty="0" smtClean="0"/>
              <a:t> </a:t>
            </a:r>
            <a:r>
              <a:rPr lang="en-US" sz="1800" dirty="0"/>
              <a:t>In large doses: </a:t>
            </a:r>
            <a:r>
              <a:rPr lang="en-US" sz="1800" b="1" dirty="0" err="1" smtClean="0"/>
              <a:t>Salicylism</a:t>
            </a:r>
            <a:r>
              <a:rPr lang="el-GR" sz="1800" dirty="0" smtClean="0"/>
              <a:t>:</a:t>
            </a:r>
            <a:r>
              <a:rPr lang="en-US" sz="1800" dirty="0" smtClean="0"/>
              <a:t> </a:t>
            </a:r>
            <a:r>
              <a:rPr lang="en-US" sz="1800" dirty="0"/>
              <a:t>Vomiting ,tinnitus, ↓ hearing ,vertigo</a:t>
            </a:r>
            <a:r>
              <a:rPr lang="en-US" sz="1800" dirty="0" smtClean="0"/>
              <a:t>.</a:t>
            </a:r>
            <a:endParaRPr lang="el-GR" sz="1800" dirty="0" smtClean="0"/>
          </a:p>
          <a:p>
            <a:pPr marL="0" indent="0">
              <a:lnSpc>
                <a:spcPct val="150000"/>
              </a:lnSpc>
              <a:buNone/>
            </a:pPr>
            <a:r>
              <a:rPr lang="el-GR" sz="1800" dirty="0" smtClean="0"/>
              <a:t>      - </a:t>
            </a:r>
            <a:r>
              <a:rPr lang="en-US" sz="1800" dirty="0" smtClean="0"/>
              <a:t> </a:t>
            </a:r>
            <a:r>
              <a:rPr lang="en-US" sz="1800" dirty="0"/>
              <a:t>In Toxic Doses :Stimulation of CNS including convulsions ,followed by depression</a:t>
            </a:r>
            <a:r>
              <a:rPr lang="en-US" sz="1800" dirty="0" smtClean="0"/>
              <a:t>. </a:t>
            </a:r>
            <a:r>
              <a:rPr lang="el-GR" sz="1800" dirty="0" smtClean="0"/>
              <a:t>     </a:t>
            </a:r>
            <a:r>
              <a:rPr lang="en-US" sz="1800" dirty="0" err="1" smtClean="0"/>
              <a:t>Repiratory</a:t>
            </a:r>
            <a:r>
              <a:rPr lang="en-US" sz="1800" dirty="0" smtClean="0"/>
              <a:t> </a:t>
            </a:r>
            <a:r>
              <a:rPr lang="en-US" sz="1800" dirty="0"/>
              <a:t>depression </a:t>
            </a:r>
            <a:r>
              <a:rPr lang="el-GR" sz="1800" dirty="0" smtClean="0"/>
              <a:t>,</a:t>
            </a:r>
            <a:r>
              <a:rPr lang="en-US" sz="1800" dirty="0" smtClean="0"/>
              <a:t> </a:t>
            </a:r>
            <a:r>
              <a:rPr lang="en-US" sz="1800" dirty="0" err="1"/>
              <a:t>Cardiotoxicity</a:t>
            </a:r>
            <a:r>
              <a:rPr lang="en-US" sz="1800" dirty="0"/>
              <a:t> </a:t>
            </a:r>
            <a:r>
              <a:rPr lang="el-GR" sz="1800" dirty="0" smtClean="0"/>
              <a:t>, </a:t>
            </a:r>
            <a:r>
              <a:rPr lang="en-US" sz="1800" dirty="0" smtClean="0"/>
              <a:t>Hyperpyrexia </a:t>
            </a:r>
            <a:r>
              <a:rPr lang="en-US" sz="1800" dirty="0"/>
              <a:t>because salicylates uncouple the oxidative phosphorylation. The energy normally used for production of ATP is dissipated as heat . </a:t>
            </a:r>
            <a:endParaRPr lang="en-US" sz="1800" dirty="0" smtClean="0"/>
          </a:p>
          <a:p>
            <a:pPr marL="0" indent="0">
              <a:lnSpc>
                <a:spcPct val="150000"/>
              </a:lnSpc>
              <a:buNone/>
            </a:pPr>
            <a:endParaRPr lang="en-US" sz="1800" dirty="0"/>
          </a:p>
        </p:txBody>
      </p:sp>
    </p:spTree>
    <p:extLst>
      <p:ext uri="{BB962C8B-B14F-4D97-AF65-F5344CB8AC3E}">
        <p14:creationId xmlns:p14="http://schemas.microsoft.com/office/powerpoint/2010/main" val="39327841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buNone/>
            </a:pPr>
            <a:r>
              <a:rPr lang="en-US" sz="2000" b="1" u="sng" dirty="0"/>
              <a:t>↑ Risk of Reye’s </a:t>
            </a:r>
            <a:r>
              <a:rPr lang="en-US" sz="2000" b="1" u="sng" dirty="0" smtClean="0"/>
              <a:t>syndrome</a:t>
            </a:r>
          </a:p>
          <a:p>
            <a:r>
              <a:rPr lang="en-US" sz="2000" dirty="0" smtClean="0"/>
              <a:t> </a:t>
            </a:r>
            <a:r>
              <a:rPr lang="en-US" sz="2000" dirty="0"/>
              <a:t>Aspirin &amp; other salicylates given in viral infection in young children have been associated with an ↑ incidence of Reye’s syndrome</a:t>
            </a:r>
            <a:r>
              <a:rPr lang="en-US" sz="2000" dirty="0" smtClean="0"/>
              <a:t>.</a:t>
            </a:r>
          </a:p>
          <a:p>
            <a:r>
              <a:rPr lang="en-US" sz="2000" dirty="0" smtClean="0"/>
              <a:t>fulminating </a:t>
            </a:r>
            <a:r>
              <a:rPr lang="en-US" sz="2000" dirty="0"/>
              <a:t>hepatitis ,with cerebral edema which may be </a:t>
            </a:r>
            <a:r>
              <a:rPr lang="en-US" sz="2000" dirty="0" smtClean="0"/>
              <a:t>fatal</a:t>
            </a:r>
            <a:endParaRPr lang="en-US" sz="2000" dirty="0"/>
          </a:p>
          <a:p>
            <a:r>
              <a:rPr lang="en-US" sz="2000" dirty="0" smtClean="0"/>
              <a:t> </a:t>
            </a:r>
            <a:r>
              <a:rPr lang="en-US" sz="2000" dirty="0"/>
              <a:t>Acetaminophen or Ibuprofen should be used instead of Aspirin.</a:t>
            </a:r>
            <a:endParaRPr lang="el-GR" sz="2000" dirty="0"/>
          </a:p>
        </p:txBody>
      </p:sp>
    </p:spTree>
    <p:extLst>
      <p:ext uri="{BB962C8B-B14F-4D97-AF65-F5344CB8AC3E}">
        <p14:creationId xmlns:p14="http://schemas.microsoft.com/office/powerpoint/2010/main" val="1118595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620688"/>
            <a:ext cx="8229600" cy="5174035"/>
          </a:xfrm>
        </p:spPr>
        <p:txBody>
          <a:bodyPr>
            <a:normAutofit lnSpcReduction="10000"/>
          </a:bodyPr>
          <a:lstStyle/>
          <a:p>
            <a:pPr marL="0" indent="0">
              <a:lnSpc>
                <a:spcPct val="150000"/>
              </a:lnSpc>
              <a:buNone/>
            </a:pPr>
            <a:r>
              <a:rPr lang="en-US" sz="2000" b="1" u="sng" dirty="0" smtClean="0"/>
              <a:t>As Antipyretic  </a:t>
            </a:r>
          </a:p>
          <a:p>
            <a:pPr marL="0" indent="0">
              <a:lnSpc>
                <a:spcPct val="150000"/>
              </a:lnSpc>
              <a:buNone/>
            </a:pPr>
            <a:r>
              <a:rPr lang="en-US" sz="2000" dirty="0" smtClean="0"/>
              <a:t>-      Aspirin </a:t>
            </a:r>
            <a:r>
              <a:rPr lang="en-US" sz="2000" dirty="0"/>
              <a:t>lowers raised body temperature </a:t>
            </a:r>
          </a:p>
          <a:p>
            <a:pPr>
              <a:lnSpc>
                <a:spcPct val="150000"/>
              </a:lnSpc>
              <a:buFontTx/>
              <a:buChar char="-"/>
            </a:pPr>
            <a:r>
              <a:rPr lang="en-US" sz="2000" u="sng" dirty="0" smtClean="0"/>
              <a:t>No </a:t>
            </a:r>
            <a:r>
              <a:rPr lang="en-US" sz="2000" u="sng" dirty="0"/>
              <a:t>effect on normal temperature </a:t>
            </a:r>
            <a:endParaRPr lang="en-US" sz="2000" u="sng" dirty="0" smtClean="0"/>
          </a:p>
          <a:p>
            <a:pPr>
              <a:lnSpc>
                <a:spcPct val="150000"/>
              </a:lnSpc>
              <a:buFontTx/>
              <a:buChar char="-"/>
            </a:pPr>
            <a:r>
              <a:rPr lang="en-US" sz="2000" dirty="0" smtClean="0"/>
              <a:t>rapidly </a:t>
            </a:r>
            <a:r>
              <a:rPr lang="en-US" sz="2000" dirty="0"/>
              <a:t>lowers body temperature by increasing heat dissipation due to peripheral vasodilation &amp; </a:t>
            </a:r>
            <a:r>
              <a:rPr lang="en-US" sz="2000" dirty="0" smtClean="0"/>
              <a:t>sweating</a:t>
            </a:r>
          </a:p>
          <a:p>
            <a:pPr>
              <a:lnSpc>
                <a:spcPct val="150000"/>
              </a:lnSpc>
              <a:buFontTx/>
              <a:buChar char="-"/>
            </a:pPr>
            <a:endParaRPr lang="en-US" sz="2000" dirty="0"/>
          </a:p>
          <a:p>
            <a:pPr marL="0" indent="0">
              <a:lnSpc>
                <a:spcPct val="150000"/>
              </a:lnSpc>
              <a:buNone/>
            </a:pPr>
            <a:r>
              <a:rPr lang="en-US" sz="2000" dirty="0"/>
              <a:t>* Fever occurs when the set point of the thermoregulatory center in anterior hypothalamus is elevated. This may be due to PGE2 synthesis , stimulated by </a:t>
            </a:r>
            <a:r>
              <a:rPr lang="en-US" sz="2000" dirty="0" err="1"/>
              <a:t>pyrogen</a:t>
            </a:r>
            <a:r>
              <a:rPr lang="en-US" sz="2000" dirty="0"/>
              <a:t> such as cytokine. Cytokine is released from WBCs, activated by infection, malignancy or inflammation. </a:t>
            </a:r>
            <a:r>
              <a:rPr lang="en-US" sz="2000" dirty="0" smtClean="0"/>
              <a:t>Because </a:t>
            </a:r>
            <a:r>
              <a:rPr lang="en-US" sz="2000" dirty="0"/>
              <a:t>of inhibition of PGE2 synthesis , the thermostat is reset towards normal. </a:t>
            </a:r>
          </a:p>
        </p:txBody>
      </p:sp>
    </p:spTree>
    <p:extLst>
      <p:ext uri="{BB962C8B-B14F-4D97-AF65-F5344CB8AC3E}">
        <p14:creationId xmlns:p14="http://schemas.microsoft.com/office/powerpoint/2010/main" val="3057974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Autofit/>
          </a:bodyPr>
          <a:lstStyle/>
          <a:p>
            <a:pPr marL="0" indent="0">
              <a:lnSpc>
                <a:spcPct val="150000"/>
              </a:lnSpc>
              <a:buNone/>
            </a:pPr>
            <a:r>
              <a:rPr lang="en-US" sz="1800" b="1" u="sng" dirty="0" err="1" smtClean="0"/>
              <a:t>Acetoaminophen</a:t>
            </a:r>
            <a:r>
              <a:rPr lang="en-US" sz="1800" b="1" u="sng" dirty="0" smtClean="0"/>
              <a:t> (</a:t>
            </a:r>
            <a:r>
              <a:rPr lang="en-US" sz="1800" b="1" u="sng" dirty="0" err="1" smtClean="0"/>
              <a:t>Paracetamol</a:t>
            </a:r>
            <a:r>
              <a:rPr lang="en-US" sz="1800" b="1" u="sng" dirty="0" smtClean="0"/>
              <a:t>)</a:t>
            </a:r>
          </a:p>
          <a:p>
            <a:pPr>
              <a:lnSpc>
                <a:spcPct val="150000"/>
              </a:lnSpc>
              <a:buFont typeface="Wingdings" panose="05000000000000000000" pitchFamily="2" charset="2"/>
              <a:buChar char="Ø"/>
            </a:pPr>
            <a:r>
              <a:rPr lang="en-US" sz="1800" dirty="0"/>
              <a:t>At doses above 4g/d </a:t>
            </a:r>
            <a:r>
              <a:rPr lang="en-US" sz="1800" dirty="0" err="1"/>
              <a:t>Glutathion</a:t>
            </a:r>
            <a:r>
              <a:rPr lang="en-US" sz="1800" dirty="0"/>
              <a:t> reserves are depleted &amp; it can produce toxicity– Hepatic necrosis &amp; Renal tubular necrosis</a:t>
            </a:r>
            <a:r>
              <a:rPr lang="en-US" sz="1800" dirty="0" smtClean="0"/>
              <a:t>.</a:t>
            </a:r>
          </a:p>
          <a:p>
            <a:pPr>
              <a:lnSpc>
                <a:spcPct val="150000"/>
              </a:lnSpc>
              <a:buFont typeface="Wingdings" panose="05000000000000000000" pitchFamily="2" charset="2"/>
              <a:buChar char="Ø"/>
            </a:pPr>
            <a:r>
              <a:rPr lang="en-US" sz="1800" dirty="0"/>
              <a:t>With over dosage: </a:t>
            </a:r>
            <a:r>
              <a:rPr lang="en-US" sz="2000" b="1" dirty="0" smtClean="0">
                <a:solidFill>
                  <a:srgbClr val="FF0000"/>
                </a:solidFill>
              </a:rPr>
              <a:t>Doses </a:t>
            </a:r>
            <a:r>
              <a:rPr lang="en-US" sz="2000" b="1" dirty="0">
                <a:solidFill>
                  <a:srgbClr val="FF0000"/>
                </a:solidFill>
              </a:rPr>
              <a:t>above 4g may be toxic</a:t>
            </a:r>
            <a:r>
              <a:rPr lang="en-US" sz="1800" dirty="0"/>
              <a:t>. </a:t>
            </a:r>
            <a:r>
              <a:rPr lang="en-US" sz="1800" dirty="0" smtClean="0"/>
              <a:t> </a:t>
            </a:r>
            <a:r>
              <a:rPr lang="en-US" sz="1800" b="1" dirty="0">
                <a:solidFill>
                  <a:srgbClr val="FF0000"/>
                </a:solidFill>
              </a:rPr>
              <a:t>15g may be fatal due to metabolite </a:t>
            </a:r>
            <a:r>
              <a:rPr lang="en-US" sz="1800" dirty="0"/>
              <a:t>N-</a:t>
            </a:r>
            <a:r>
              <a:rPr lang="en-US" sz="1800" dirty="0" err="1"/>
              <a:t>Acetylbenzoiminoquinone</a:t>
            </a:r>
            <a:r>
              <a:rPr lang="en-US" sz="1800" dirty="0"/>
              <a:t> which produces: </a:t>
            </a:r>
            <a:r>
              <a:rPr lang="en-US" sz="1800" dirty="0" smtClean="0"/>
              <a:t>Hepatic necrosis (potentially fatal), </a:t>
            </a:r>
            <a:r>
              <a:rPr lang="en-US" sz="1800" dirty="0"/>
              <a:t>Renal tubular </a:t>
            </a:r>
            <a:r>
              <a:rPr lang="en-US" sz="1800" dirty="0" smtClean="0"/>
              <a:t>necrosis may occur, Hypoglycemic </a:t>
            </a:r>
            <a:r>
              <a:rPr lang="en-US" sz="1800" dirty="0"/>
              <a:t>coma </a:t>
            </a:r>
            <a:r>
              <a:rPr lang="en-US" sz="1800" dirty="0" smtClean="0"/>
              <a:t>may </a:t>
            </a:r>
            <a:r>
              <a:rPr lang="en-US" sz="1800" dirty="0"/>
              <a:t>occur </a:t>
            </a:r>
            <a:endParaRPr lang="en-US" sz="1800" dirty="0" smtClean="0"/>
          </a:p>
          <a:p>
            <a:pPr>
              <a:lnSpc>
                <a:spcPct val="150000"/>
              </a:lnSpc>
              <a:buFont typeface="Wingdings" panose="05000000000000000000" pitchFamily="2" charset="2"/>
              <a:buChar char="Ø"/>
            </a:pPr>
            <a:r>
              <a:rPr lang="en-US" sz="1800" dirty="0"/>
              <a:t>Prevention of toxicity: Base line &amp; periodic estimation of hepatic enzymes should be undertaken in patients on high dose </a:t>
            </a:r>
            <a:r>
              <a:rPr lang="en-US" sz="1800" dirty="0" err="1" smtClean="0"/>
              <a:t>acetoaminophen</a:t>
            </a:r>
            <a:endParaRPr lang="el-GR" sz="1800" dirty="0" smtClean="0"/>
          </a:p>
          <a:p>
            <a:pPr>
              <a:lnSpc>
                <a:spcPct val="150000"/>
              </a:lnSpc>
              <a:buFont typeface="Wingdings" panose="05000000000000000000" pitchFamily="2" charset="2"/>
              <a:buChar char="Ø"/>
            </a:pPr>
            <a:r>
              <a:rPr lang="en-US" sz="1800" u="sng" dirty="0" smtClean="0"/>
              <a:t>Safety </a:t>
            </a:r>
            <a:r>
              <a:rPr lang="en-US" sz="1800" u="sng" dirty="0"/>
              <a:t>in patients with liver disease </a:t>
            </a:r>
            <a:r>
              <a:rPr lang="en-US" sz="1800" dirty="0" smtClean="0"/>
              <a:t>. Preferred </a:t>
            </a:r>
            <a:r>
              <a:rPr lang="en-US" sz="1800" dirty="0"/>
              <a:t>than NSAIDs </a:t>
            </a:r>
          </a:p>
          <a:p>
            <a:pPr>
              <a:lnSpc>
                <a:spcPct val="150000"/>
              </a:lnSpc>
              <a:buFont typeface="Wingdings" panose="05000000000000000000" pitchFamily="2" charset="2"/>
              <a:buChar char="Ø"/>
            </a:pPr>
            <a:r>
              <a:rPr lang="en-US" sz="1800" dirty="0" smtClean="0"/>
              <a:t>Need </a:t>
            </a:r>
            <a:r>
              <a:rPr lang="en-US" sz="1800" dirty="0"/>
              <a:t>to reduce the dose for patient with significant degree of hepatic </a:t>
            </a:r>
            <a:r>
              <a:rPr lang="en-US" sz="1800" dirty="0" smtClean="0"/>
              <a:t>impairment</a:t>
            </a:r>
          </a:p>
          <a:p>
            <a:pPr>
              <a:lnSpc>
                <a:spcPct val="150000"/>
              </a:lnSpc>
              <a:buFont typeface="Wingdings" panose="05000000000000000000" pitchFamily="2" charset="2"/>
              <a:buChar char="Ø"/>
            </a:pPr>
            <a:r>
              <a:rPr lang="en-US" sz="1800" dirty="0" smtClean="0"/>
              <a:t>Cautions </a:t>
            </a:r>
            <a:r>
              <a:rPr lang="en-US" sz="1800" dirty="0"/>
              <a:t>in patients who had depleted </a:t>
            </a:r>
            <a:r>
              <a:rPr lang="en-US" sz="1800" dirty="0" err="1"/>
              <a:t>glutahione</a:t>
            </a:r>
            <a:r>
              <a:rPr lang="en-US" sz="1800" dirty="0"/>
              <a:t> store (Cirrhosis, hepatitis C, HIV, malnourished) </a:t>
            </a:r>
            <a:endParaRPr lang="en-US" sz="1800" dirty="0" smtClean="0"/>
          </a:p>
          <a:p>
            <a:pPr>
              <a:lnSpc>
                <a:spcPct val="150000"/>
              </a:lnSpc>
              <a:buFont typeface="Wingdings" panose="05000000000000000000" pitchFamily="2" charset="2"/>
              <a:buChar char="Ø"/>
            </a:pPr>
            <a:r>
              <a:rPr lang="en-US" sz="1800" dirty="0" smtClean="0"/>
              <a:t>Interactions </a:t>
            </a:r>
            <a:r>
              <a:rPr lang="en-US" sz="1800" dirty="0"/>
              <a:t>with warfarin - Increase INR </a:t>
            </a:r>
            <a:r>
              <a:rPr lang="en-US" sz="1800" dirty="0" err="1" smtClean="0"/>
              <a:t>Paracetamol</a:t>
            </a:r>
            <a:endParaRPr lang="en-US" sz="1800" dirty="0"/>
          </a:p>
        </p:txBody>
      </p:sp>
    </p:spTree>
    <p:extLst>
      <p:ext uri="{BB962C8B-B14F-4D97-AF65-F5344CB8AC3E}">
        <p14:creationId xmlns:p14="http://schemas.microsoft.com/office/powerpoint/2010/main" val="4018109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188640"/>
            <a:ext cx="8640960" cy="6043402"/>
          </a:xfrm>
        </p:spPr>
        <p:txBody>
          <a:bodyPr>
            <a:noAutofit/>
          </a:bodyPr>
          <a:lstStyle/>
          <a:p>
            <a:pPr marL="0" indent="0">
              <a:lnSpc>
                <a:spcPct val="150000"/>
              </a:lnSpc>
              <a:buNone/>
            </a:pPr>
            <a:r>
              <a:rPr lang="en-US" sz="1700" b="1" u="sng" dirty="0"/>
              <a:t>Selective COX-2 Inhibitors (</a:t>
            </a:r>
            <a:r>
              <a:rPr lang="en-US" sz="1700" b="1" u="sng" dirty="0" err="1"/>
              <a:t>Coxibs</a:t>
            </a:r>
            <a:r>
              <a:rPr lang="en-US" sz="1700" b="1" u="sng" dirty="0"/>
              <a:t>) Prototype—</a:t>
            </a:r>
            <a:r>
              <a:rPr lang="en-US" sz="1700" b="1" u="sng" dirty="0" err="1"/>
              <a:t>Celecoxib</a:t>
            </a:r>
            <a:r>
              <a:rPr lang="en-US" sz="1700" b="1" u="sng" dirty="0"/>
              <a:t> </a:t>
            </a:r>
            <a:endParaRPr lang="en-US" sz="1700" dirty="0"/>
          </a:p>
          <a:p>
            <a:pPr>
              <a:lnSpc>
                <a:spcPct val="150000"/>
              </a:lnSpc>
              <a:buFont typeface="Wingdings" panose="05000000000000000000" pitchFamily="2" charset="2"/>
              <a:buChar char="Ø"/>
            </a:pPr>
            <a:r>
              <a:rPr lang="en-US" sz="1700" dirty="0" smtClean="0"/>
              <a:t> </a:t>
            </a:r>
            <a:r>
              <a:rPr lang="en-US" sz="1700" dirty="0" err="1"/>
              <a:t>Celecoxib</a:t>
            </a:r>
            <a:r>
              <a:rPr lang="en-US" sz="1700" dirty="0"/>
              <a:t> is 10-20 times more selective in inhibiting COX-2 than COX- </a:t>
            </a:r>
            <a:r>
              <a:rPr lang="en-US" sz="1700" dirty="0" smtClean="0"/>
              <a:t>1</a:t>
            </a:r>
          </a:p>
          <a:p>
            <a:pPr>
              <a:lnSpc>
                <a:spcPct val="150000"/>
              </a:lnSpc>
              <a:buFont typeface="Wingdings" panose="05000000000000000000" pitchFamily="2" charset="2"/>
              <a:buChar char="Ø"/>
            </a:pPr>
            <a:r>
              <a:rPr lang="en-US" sz="1700" dirty="0"/>
              <a:t>Pharmacologic Effects : </a:t>
            </a:r>
            <a:r>
              <a:rPr lang="en-US" sz="1700" dirty="0" smtClean="0"/>
              <a:t>Analgesic, Antipyretic, Anti-inflammatory effects. </a:t>
            </a:r>
            <a:r>
              <a:rPr lang="en-US" sz="1700" b="1" dirty="0" smtClean="0"/>
              <a:t>No </a:t>
            </a:r>
            <a:r>
              <a:rPr lang="en-US" sz="1700" b="1" dirty="0"/>
              <a:t>inhibition of platelet aggregation</a:t>
            </a:r>
            <a:r>
              <a:rPr lang="en-US" sz="1700" b="1" u="sng" dirty="0"/>
              <a:t>.</a:t>
            </a:r>
            <a:r>
              <a:rPr lang="en-US" sz="1700" u="sng" dirty="0"/>
              <a:t> Does not prolong bleeding time. </a:t>
            </a:r>
            <a:r>
              <a:rPr lang="en-US" sz="1700" u="sng" dirty="0" smtClean="0"/>
              <a:t>No </a:t>
            </a:r>
            <a:r>
              <a:rPr lang="en-US" sz="1700" u="sng" dirty="0"/>
              <a:t>inhibition of protective gastric </a:t>
            </a:r>
            <a:r>
              <a:rPr lang="en-US" sz="1700" u="sng" dirty="0" err="1" smtClean="0"/>
              <a:t>PGs.</a:t>
            </a:r>
            <a:r>
              <a:rPr lang="en-US" sz="1700" u="sng" dirty="0" smtClean="0"/>
              <a:t>  </a:t>
            </a:r>
            <a:r>
              <a:rPr lang="en-US" sz="1700" u="sng" dirty="0"/>
              <a:t>No gastric irritation</a:t>
            </a:r>
            <a:r>
              <a:rPr lang="en-US" sz="1700" u="sng" dirty="0" smtClean="0"/>
              <a:t>.</a:t>
            </a:r>
          </a:p>
          <a:p>
            <a:pPr>
              <a:lnSpc>
                <a:spcPct val="150000"/>
              </a:lnSpc>
              <a:buFont typeface="Wingdings" panose="05000000000000000000" pitchFamily="2" charset="2"/>
              <a:buChar char="Ø"/>
            </a:pPr>
            <a:r>
              <a:rPr lang="en-US" sz="1700" dirty="0"/>
              <a:t>Long half life: 11 </a:t>
            </a:r>
            <a:r>
              <a:rPr lang="en-US" sz="1700" dirty="0" smtClean="0"/>
              <a:t>hrs.  </a:t>
            </a:r>
            <a:r>
              <a:rPr lang="en-US" sz="1700" dirty="0"/>
              <a:t>Once or twice daily dose</a:t>
            </a:r>
            <a:r>
              <a:rPr lang="en-US" sz="1700" dirty="0" smtClean="0"/>
              <a:t>.</a:t>
            </a:r>
          </a:p>
          <a:p>
            <a:pPr>
              <a:lnSpc>
                <a:spcPct val="150000"/>
              </a:lnSpc>
              <a:buFont typeface="Wingdings" panose="05000000000000000000" pitchFamily="2" charset="2"/>
              <a:buChar char="Ø"/>
            </a:pPr>
            <a:r>
              <a:rPr lang="en-US" sz="1700" dirty="0" smtClean="0"/>
              <a:t> </a:t>
            </a:r>
            <a:r>
              <a:rPr lang="en-US" sz="1700" dirty="0"/>
              <a:t>Metabolized by CYP2C9. </a:t>
            </a:r>
            <a:r>
              <a:rPr lang="en-US" sz="1700" dirty="0" smtClean="0"/>
              <a:t>Excreted </a:t>
            </a:r>
            <a:r>
              <a:rPr lang="en-US" sz="1700" dirty="0"/>
              <a:t>in feces &amp; urine</a:t>
            </a:r>
            <a:r>
              <a:rPr lang="en-US" sz="1700" dirty="0" smtClean="0"/>
              <a:t>. </a:t>
            </a:r>
            <a:r>
              <a:rPr lang="en-US" sz="1700" dirty="0"/>
              <a:t>Can inhibit </a:t>
            </a:r>
            <a:r>
              <a:rPr lang="en-US" sz="1700" dirty="0" smtClean="0"/>
              <a:t>CYP2D6. Dose </a:t>
            </a:r>
            <a:r>
              <a:rPr lang="en-US" sz="1700" dirty="0"/>
              <a:t>adjustment in hepatic dysfunction </a:t>
            </a:r>
          </a:p>
          <a:p>
            <a:pPr>
              <a:lnSpc>
                <a:spcPct val="150000"/>
              </a:lnSpc>
              <a:buFont typeface="Wingdings" panose="05000000000000000000" pitchFamily="2" charset="2"/>
              <a:buChar char="Ø"/>
            </a:pPr>
            <a:r>
              <a:rPr lang="en-US" sz="1700" dirty="0"/>
              <a:t>A/E: </a:t>
            </a:r>
            <a:r>
              <a:rPr lang="en-US" sz="1700" dirty="0" smtClean="0"/>
              <a:t> </a:t>
            </a:r>
            <a:r>
              <a:rPr lang="en-US" sz="1700" dirty="0"/>
              <a:t>Potential for increasing thrombotic </a:t>
            </a:r>
            <a:r>
              <a:rPr lang="en-US" sz="1700" dirty="0" smtClean="0"/>
              <a:t>events (Myocardial </a:t>
            </a:r>
            <a:r>
              <a:rPr lang="en-US" sz="1700" dirty="0"/>
              <a:t>infarction &amp; </a:t>
            </a:r>
            <a:r>
              <a:rPr lang="en-US" sz="1700" dirty="0" smtClean="0"/>
              <a:t>stroke)  </a:t>
            </a:r>
            <a:r>
              <a:rPr lang="en-US" sz="1700" dirty="0"/>
              <a:t>Selective COX-2 inhibitors depress PGI2 formation by endothelial cells, without concomitant inhibition of platelets TXA2. PGI2 restrains the effects of TXA2 on CVS, so selective COX-2 inhibitors increase the risk of thrombosis. </a:t>
            </a:r>
          </a:p>
          <a:p>
            <a:pPr>
              <a:lnSpc>
                <a:spcPct val="150000"/>
              </a:lnSpc>
              <a:buFont typeface="Wingdings" panose="05000000000000000000" pitchFamily="2" charset="2"/>
              <a:buChar char="Ø"/>
            </a:pPr>
            <a:r>
              <a:rPr lang="en-US" sz="1700" dirty="0" smtClean="0"/>
              <a:t>Renal </a:t>
            </a:r>
            <a:r>
              <a:rPr lang="en-US" sz="1700" dirty="0"/>
              <a:t>toxicities similar to non selective NSAIDs: depressed renal function, edema , Hypertension. </a:t>
            </a:r>
          </a:p>
          <a:p>
            <a:pPr>
              <a:lnSpc>
                <a:spcPct val="150000"/>
              </a:lnSpc>
              <a:buFont typeface="Wingdings" panose="05000000000000000000" pitchFamily="2" charset="2"/>
              <a:buChar char="Ø"/>
            </a:pPr>
            <a:r>
              <a:rPr lang="en-US" sz="1700" dirty="0" smtClean="0"/>
              <a:t>Less </a:t>
            </a:r>
            <a:r>
              <a:rPr lang="en-US" sz="1700" dirty="0"/>
              <a:t>GIT A/E (mediated by inhibition of COX-1) </a:t>
            </a:r>
          </a:p>
          <a:p>
            <a:pPr>
              <a:lnSpc>
                <a:spcPct val="150000"/>
              </a:lnSpc>
              <a:buFont typeface="Wingdings" panose="05000000000000000000" pitchFamily="2" charset="2"/>
              <a:buChar char="Ø"/>
            </a:pPr>
            <a:r>
              <a:rPr lang="en-US" sz="1700" dirty="0" smtClean="0"/>
              <a:t>Skin rash (because </a:t>
            </a:r>
            <a:r>
              <a:rPr lang="en-US" sz="1700" dirty="0"/>
              <a:t>it is a </a:t>
            </a:r>
            <a:r>
              <a:rPr lang="en-US" sz="1700" dirty="0" smtClean="0"/>
              <a:t>Sulfonamide)</a:t>
            </a:r>
            <a:endParaRPr lang="en-US" sz="1700" dirty="0"/>
          </a:p>
        </p:txBody>
      </p:sp>
    </p:spTree>
    <p:extLst>
      <p:ext uri="{BB962C8B-B14F-4D97-AF65-F5344CB8AC3E}">
        <p14:creationId xmlns:p14="http://schemas.microsoft.com/office/powerpoint/2010/main" val="3862907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lnSpc>
                <a:spcPct val="150000"/>
              </a:lnSpc>
              <a:buNone/>
            </a:pPr>
            <a:r>
              <a:rPr lang="en-US" sz="2000" b="1" u="sng" dirty="0" smtClean="0"/>
              <a:t>Diclofenac </a:t>
            </a:r>
          </a:p>
          <a:p>
            <a:pPr marL="0" indent="0">
              <a:lnSpc>
                <a:spcPct val="150000"/>
              </a:lnSpc>
              <a:buNone/>
            </a:pPr>
            <a:r>
              <a:rPr lang="en-US" sz="2000" dirty="0" smtClean="0"/>
              <a:t>- Non-selective </a:t>
            </a:r>
            <a:r>
              <a:rPr lang="en-US" sz="2000" dirty="0"/>
              <a:t>COX inhibitor. Good anti- inflammatory. More potent than Indomethacin &amp; Naproxen. Accumulates in synovial fluid . </a:t>
            </a:r>
            <a:endParaRPr lang="en-US" sz="2000" dirty="0" smtClean="0"/>
          </a:p>
          <a:p>
            <a:pPr marL="0" indent="0">
              <a:lnSpc>
                <a:spcPct val="150000"/>
              </a:lnSpc>
              <a:buNone/>
            </a:pPr>
            <a:r>
              <a:rPr lang="en-US" sz="2000" dirty="0" smtClean="0"/>
              <a:t>- Drug </a:t>
            </a:r>
            <a:r>
              <a:rPr lang="en-US" sz="2000" dirty="0"/>
              <a:t>&amp; its metabolites are eliminated via kidney. </a:t>
            </a:r>
            <a:r>
              <a:rPr lang="en-US" sz="2000" dirty="0" smtClean="0"/>
              <a:t>t1/2 </a:t>
            </a:r>
            <a:r>
              <a:rPr lang="en-US" sz="2000" dirty="0"/>
              <a:t>1.1 </a:t>
            </a:r>
            <a:r>
              <a:rPr lang="en-US" sz="2000" dirty="0" err="1" smtClean="0"/>
              <a:t>hrs</a:t>
            </a:r>
            <a:endParaRPr lang="en-US" sz="2000" dirty="0" smtClean="0"/>
          </a:p>
          <a:p>
            <a:pPr marL="0" indent="0">
              <a:lnSpc>
                <a:spcPct val="150000"/>
              </a:lnSpc>
              <a:buNone/>
            </a:pPr>
            <a:r>
              <a:rPr lang="en-US" sz="2000" dirty="0" smtClean="0"/>
              <a:t>- </a:t>
            </a:r>
            <a:r>
              <a:rPr lang="en-US" sz="2000" dirty="0"/>
              <a:t>A/E: Nephrotoxic– Impaired renal blood flow &amp; GF, fluid retention and </a:t>
            </a:r>
            <a:r>
              <a:rPr lang="en-US" sz="2000" dirty="0" smtClean="0"/>
              <a:t>edema, </a:t>
            </a:r>
            <a:r>
              <a:rPr lang="en-US" sz="2000" dirty="0"/>
              <a:t>Less Gastric </a:t>
            </a:r>
            <a:r>
              <a:rPr lang="en-US" sz="2000" dirty="0" smtClean="0"/>
              <a:t>irritation, </a:t>
            </a:r>
            <a:r>
              <a:rPr lang="en-US" sz="2000" dirty="0"/>
              <a:t>↑ Liver </a:t>
            </a:r>
            <a:r>
              <a:rPr lang="en-US" sz="2000" dirty="0" smtClean="0"/>
              <a:t>enzymes</a:t>
            </a:r>
          </a:p>
          <a:p>
            <a:pPr marL="0" indent="0">
              <a:lnSpc>
                <a:spcPct val="150000"/>
              </a:lnSpc>
              <a:buNone/>
            </a:pPr>
            <a:r>
              <a:rPr lang="en-US" sz="2000" dirty="0" smtClean="0"/>
              <a:t>- Uses </a:t>
            </a:r>
            <a:r>
              <a:rPr lang="en-US" sz="2000" dirty="0"/>
              <a:t>&amp; dosage forms </a:t>
            </a:r>
            <a:r>
              <a:rPr lang="en-US" sz="2000" dirty="0" smtClean="0"/>
              <a:t>Oral </a:t>
            </a:r>
            <a:r>
              <a:rPr lang="en-US" sz="2000" dirty="0"/>
              <a:t>tablets , capsules, intramuscular </a:t>
            </a:r>
            <a:r>
              <a:rPr lang="en-US" sz="2000" dirty="0" smtClean="0"/>
              <a:t>Injection, topical gel, oral mouthwash</a:t>
            </a:r>
            <a:endParaRPr lang="en-US" sz="2000" dirty="0"/>
          </a:p>
        </p:txBody>
      </p:sp>
    </p:spTree>
    <p:extLst>
      <p:ext uri="{BB962C8B-B14F-4D97-AF65-F5344CB8AC3E}">
        <p14:creationId xmlns:p14="http://schemas.microsoft.com/office/powerpoint/2010/main" val="2563631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lnSpc>
                <a:spcPct val="150000"/>
              </a:lnSpc>
              <a:buNone/>
            </a:pPr>
            <a:r>
              <a:rPr lang="en-US" sz="2000" b="1" u="sng" dirty="0"/>
              <a:t>Ketorolac</a:t>
            </a:r>
            <a:r>
              <a:rPr lang="en-US" sz="2000" dirty="0" smtClean="0"/>
              <a:t>:</a:t>
            </a:r>
          </a:p>
          <a:p>
            <a:pPr>
              <a:lnSpc>
                <a:spcPct val="150000"/>
              </a:lnSpc>
              <a:buFontTx/>
              <a:buChar char="-"/>
            </a:pPr>
            <a:r>
              <a:rPr lang="en-US" sz="2000" dirty="0" smtClean="0"/>
              <a:t>Mainly </a:t>
            </a:r>
            <a:r>
              <a:rPr lang="en-US" sz="2000" dirty="0" err="1"/>
              <a:t>Analgesic.Not</a:t>
            </a:r>
            <a:r>
              <a:rPr lang="en-US" sz="2000" dirty="0"/>
              <a:t> anti-inflammatory </a:t>
            </a:r>
          </a:p>
          <a:p>
            <a:pPr>
              <a:lnSpc>
                <a:spcPct val="150000"/>
              </a:lnSpc>
              <a:buFontTx/>
              <a:buChar char="-"/>
            </a:pPr>
            <a:r>
              <a:rPr lang="en-US" sz="2000" dirty="0" smtClean="0"/>
              <a:t>Can </a:t>
            </a:r>
            <a:r>
              <a:rPr lang="en-US" sz="2000" dirty="0"/>
              <a:t>replace Morphine in post surgical pain </a:t>
            </a:r>
          </a:p>
          <a:p>
            <a:pPr>
              <a:lnSpc>
                <a:spcPct val="150000"/>
              </a:lnSpc>
              <a:buFontTx/>
              <a:buChar char="-"/>
            </a:pPr>
            <a:r>
              <a:rPr lang="en-US" sz="2000" dirty="0" smtClean="0"/>
              <a:t> </a:t>
            </a:r>
            <a:r>
              <a:rPr lang="en-US" sz="2000" dirty="0"/>
              <a:t>More Nephrotoxic on chronic use </a:t>
            </a:r>
          </a:p>
        </p:txBody>
      </p:sp>
    </p:spTree>
    <p:extLst>
      <p:ext uri="{BB962C8B-B14F-4D97-AF65-F5344CB8AC3E}">
        <p14:creationId xmlns:p14="http://schemas.microsoft.com/office/powerpoint/2010/main" val="595389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a:lnSpc>
                <a:spcPct val="150000"/>
              </a:lnSpc>
              <a:buFont typeface="Wingdings" panose="05000000000000000000" pitchFamily="2" charset="2"/>
              <a:buChar char="Ø"/>
            </a:pPr>
            <a:endParaRPr lang="en-US" sz="2000" dirty="0"/>
          </a:p>
        </p:txBody>
      </p:sp>
      <p:sp>
        <p:nvSpPr>
          <p:cNvPr id="6" name="Rectangle 5"/>
          <p:cNvSpPr/>
          <p:nvPr/>
        </p:nvSpPr>
        <p:spPr>
          <a:xfrm>
            <a:off x="2589294" y="2240867"/>
            <a:ext cx="3698068" cy="1512168"/>
          </a:xfrm>
          <a:prstGeom prst="rect">
            <a:avLst/>
          </a:prstGeom>
          <a:solidFill>
            <a:schemeClr val="bg2">
              <a:lumMod val="7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solidFill>
                  <a:schemeClr val="tx1"/>
                </a:solidFill>
              </a:rPr>
              <a:t>Corticosteroids</a:t>
            </a:r>
            <a:endParaRPr lang="el-GR" sz="2000" b="1" u="sng" dirty="0">
              <a:solidFill>
                <a:schemeClr val="tx1"/>
              </a:solidFill>
            </a:endParaRPr>
          </a:p>
        </p:txBody>
      </p:sp>
    </p:spTree>
    <p:extLst>
      <p:ext uri="{BB962C8B-B14F-4D97-AF65-F5344CB8AC3E}">
        <p14:creationId xmlns:p14="http://schemas.microsoft.com/office/powerpoint/2010/main" val="1557316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6115410"/>
          </a:xfrm>
        </p:spPr>
        <p:txBody>
          <a:bodyPr>
            <a:normAutofit/>
          </a:bodyPr>
          <a:lstStyle/>
          <a:p>
            <a:pPr marL="0" indent="0">
              <a:lnSpc>
                <a:spcPct val="150000"/>
              </a:lnSpc>
              <a:buNone/>
            </a:pPr>
            <a:r>
              <a:rPr lang="en-US" sz="2000" b="1" u="sng" dirty="0" smtClean="0"/>
              <a:t>Definitions</a:t>
            </a:r>
          </a:p>
          <a:p>
            <a:r>
              <a:rPr lang="en-US" sz="2000" b="1" dirty="0"/>
              <a:t>Opium: </a:t>
            </a:r>
            <a:r>
              <a:rPr lang="en-US" sz="2000" dirty="0"/>
              <a:t>A mixture of alkaloids from the poppy plant- </a:t>
            </a:r>
            <a:r>
              <a:rPr lang="en-US" sz="2000" i="1" dirty="0" err="1"/>
              <a:t>Papaver</a:t>
            </a:r>
            <a:r>
              <a:rPr lang="en-US" sz="2000" i="1" dirty="0"/>
              <a:t> </a:t>
            </a:r>
            <a:r>
              <a:rPr lang="en-US" sz="2000" i="1" dirty="0" err="1"/>
              <a:t>Somniferum</a:t>
            </a:r>
            <a:r>
              <a:rPr lang="en-US" sz="2000" i="1" dirty="0"/>
              <a:t>.</a:t>
            </a:r>
            <a:endParaRPr lang="en-US" sz="2000" dirty="0"/>
          </a:p>
          <a:p>
            <a:r>
              <a:rPr lang="en-US" sz="2000" b="1" dirty="0"/>
              <a:t>Opioid:</a:t>
            </a:r>
            <a:r>
              <a:rPr lang="en-US" sz="2000" dirty="0"/>
              <a:t> Any naturally occurring, semi-synthetic or synthetic compounds that bind specifically to opioid </a:t>
            </a:r>
            <a:r>
              <a:rPr lang="en-US" sz="2000" dirty="0" smtClean="0"/>
              <a:t>receptors </a:t>
            </a:r>
            <a:r>
              <a:rPr lang="en-US" sz="2000" dirty="0"/>
              <a:t>and share the properties of one or more of the naturally occurring endogenous opioids.</a:t>
            </a:r>
          </a:p>
          <a:p>
            <a:pPr marL="0" indent="0">
              <a:lnSpc>
                <a:spcPct val="150000"/>
              </a:lnSpc>
              <a:buNone/>
            </a:pPr>
            <a:endParaRPr lang="en-US" sz="2000" dirty="0" smtClean="0"/>
          </a:p>
          <a:p>
            <a:pPr marL="0" indent="0">
              <a:buNone/>
            </a:pPr>
            <a:r>
              <a:rPr lang="en-US" sz="2000" b="1" u="sng" dirty="0" smtClean="0"/>
              <a:t>Mechanism of action</a:t>
            </a:r>
          </a:p>
          <a:p>
            <a:r>
              <a:rPr lang="en-US" sz="2000" dirty="0" smtClean="0"/>
              <a:t>They act at </a:t>
            </a:r>
            <a:r>
              <a:rPr lang="en-US" sz="2000" dirty="0"/>
              <a:t>a cellular level by activating opioid </a:t>
            </a:r>
            <a:r>
              <a:rPr lang="en-US" sz="2000" dirty="0" smtClean="0"/>
              <a:t>receptors</a:t>
            </a:r>
          </a:p>
          <a:p>
            <a:r>
              <a:rPr lang="en-US" sz="2000" dirty="0" smtClean="0"/>
              <a:t> Opioid </a:t>
            </a:r>
            <a:r>
              <a:rPr lang="en-US" sz="2000" dirty="0"/>
              <a:t>receptors are distributed </a:t>
            </a:r>
            <a:endParaRPr lang="en-US" sz="2000" dirty="0" smtClean="0"/>
          </a:p>
          <a:p>
            <a:pPr marL="0" indent="0">
              <a:buNone/>
            </a:pPr>
            <a:r>
              <a:rPr lang="en-US" sz="2000" dirty="0"/>
              <a:t>	</a:t>
            </a:r>
            <a:r>
              <a:rPr lang="en-US" sz="2000" dirty="0" smtClean="0"/>
              <a:t>- throughout </a:t>
            </a:r>
            <a:r>
              <a:rPr lang="en-US" sz="2000" dirty="0"/>
              <a:t>the central nervous system </a:t>
            </a:r>
            <a:r>
              <a:rPr lang="en-US" sz="2000" dirty="0" smtClean="0"/>
              <a:t> (with </a:t>
            </a:r>
            <a:r>
              <a:rPr lang="en-US" sz="2000" dirty="0"/>
              <a:t>high concentrations </a:t>
            </a:r>
            <a:r>
              <a:rPr lang="en-US" sz="2000" dirty="0" smtClean="0"/>
              <a:t>	in </a:t>
            </a:r>
            <a:r>
              <a:rPr lang="en-US" sz="2000" dirty="0"/>
              <a:t>the nuclei </a:t>
            </a:r>
            <a:r>
              <a:rPr lang="en-US" sz="2000" dirty="0" smtClean="0"/>
              <a:t>of </a:t>
            </a:r>
            <a:r>
              <a:rPr lang="en-US" sz="2000" dirty="0" err="1"/>
              <a:t>tractus</a:t>
            </a:r>
            <a:r>
              <a:rPr lang="en-US" sz="2000" dirty="0"/>
              <a:t> </a:t>
            </a:r>
            <a:r>
              <a:rPr lang="en-US" sz="2000" dirty="0" err="1"/>
              <a:t>solitarius</a:t>
            </a:r>
            <a:r>
              <a:rPr lang="en-US" sz="2000" dirty="0"/>
              <a:t>, </a:t>
            </a:r>
            <a:r>
              <a:rPr lang="en-US" sz="2000" dirty="0" err="1"/>
              <a:t>peri-aqueductal</a:t>
            </a:r>
            <a:r>
              <a:rPr lang="en-US" sz="2000" dirty="0"/>
              <a:t> grey area (PAG), </a:t>
            </a:r>
            <a:r>
              <a:rPr lang="en-US" sz="2000" dirty="0" smtClean="0"/>
              <a:t>	cerebral </a:t>
            </a:r>
            <a:r>
              <a:rPr lang="en-US" sz="2000" dirty="0"/>
              <a:t>cortex, thalamus </a:t>
            </a:r>
            <a:r>
              <a:rPr lang="en-US" sz="2000" dirty="0" smtClean="0"/>
              <a:t>	and </a:t>
            </a:r>
            <a:r>
              <a:rPr lang="en-US" sz="2000" dirty="0" err="1"/>
              <a:t>substantia</a:t>
            </a:r>
            <a:r>
              <a:rPr lang="en-US" sz="2000" dirty="0"/>
              <a:t> </a:t>
            </a:r>
            <a:r>
              <a:rPr lang="en-US" sz="2000" dirty="0" err="1"/>
              <a:t>gelatinosa</a:t>
            </a:r>
            <a:r>
              <a:rPr lang="en-US" sz="2000" dirty="0"/>
              <a:t> (SG) of the </a:t>
            </a:r>
            <a:r>
              <a:rPr lang="en-US" sz="2000" dirty="0" smtClean="0"/>
              <a:t>	spinal cord)</a:t>
            </a:r>
          </a:p>
          <a:p>
            <a:pPr marL="0" indent="0">
              <a:buNone/>
            </a:pPr>
            <a:r>
              <a:rPr lang="en-US" sz="2000" dirty="0" smtClean="0"/>
              <a:t> 	- peripheral </a:t>
            </a:r>
            <a:r>
              <a:rPr lang="en-US" sz="2000" dirty="0"/>
              <a:t>afferent nerve terminals </a:t>
            </a:r>
          </a:p>
          <a:p>
            <a:pPr marL="0" indent="0">
              <a:buNone/>
            </a:pPr>
            <a:r>
              <a:rPr lang="en-US" sz="2000" dirty="0" smtClean="0"/>
              <a:t>	- many </a:t>
            </a:r>
            <a:r>
              <a:rPr lang="en-US" sz="2000" dirty="0"/>
              <a:t>other </a:t>
            </a:r>
            <a:r>
              <a:rPr lang="en-US" sz="2000" dirty="0" smtClean="0"/>
              <a:t>organs</a:t>
            </a:r>
            <a:r>
              <a:rPr lang="en-US" sz="2000" dirty="0"/>
              <a:t> </a:t>
            </a:r>
            <a:r>
              <a:rPr lang="en-US" sz="2000" dirty="0" smtClean="0"/>
              <a:t>(</a:t>
            </a:r>
            <a:r>
              <a:rPr lang="en-US" sz="2000" dirty="0" err="1" smtClean="0"/>
              <a:t>eg</a:t>
            </a:r>
            <a:r>
              <a:rPr lang="en-US" sz="2000" dirty="0" smtClean="0"/>
              <a:t>, wall of gastrointestinal tract)</a:t>
            </a:r>
          </a:p>
          <a:p>
            <a:pPr marL="0" indent="0">
              <a:lnSpc>
                <a:spcPct val="150000"/>
              </a:lnSpc>
              <a:buNone/>
            </a:pPr>
            <a:endParaRPr lang="en-US" sz="2000" dirty="0"/>
          </a:p>
        </p:txBody>
      </p:sp>
    </p:spTree>
    <p:extLst>
      <p:ext uri="{BB962C8B-B14F-4D97-AF65-F5344CB8AC3E}">
        <p14:creationId xmlns:p14="http://schemas.microsoft.com/office/powerpoint/2010/main" val="2609354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
          <p:cNvPicPr>
            <a:picLocks noGrp="1" noChangeAspect="1"/>
          </p:cNvPicPr>
          <p:nvPr>
            <p:ph idx="1"/>
          </p:nvPr>
        </p:nvPicPr>
        <p:blipFill rotWithShape="1">
          <a:blip r:embed="rId2"/>
          <a:srcRect l="14871" t="36005" r="38755" b="14194"/>
          <a:stretch/>
        </p:blipFill>
        <p:spPr>
          <a:xfrm>
            <a:off x="1115616" y="1052736"/>
            <a:ext cx="7192013" cy="4342347"/>
          </a:xfrm>
          <a:prstGeom prst="rect">
            <a:avLst/>
          </a:prstGeom>
        </p:spPr>
      </p:pic>
    </p:spTree>
    <p:extLst>
      <p:ext uri="{BB962C8B-B14F-4D97-AF65-F5344CB8AC3E}">
        <p14:creationId xmlns:p14="http://schemas.microsoft.com/office/powerpoint/2010/main" val="2366123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971394"/>
          </a:xfrm>
        </p:spPr>
        <p:txBody>
          <a:bodyPr>
            <a:normAutofit fontScale="92500" lnSpcReduction="10000"/>
          </a:bodyPr>
          <a:lstStyle/>
          <a:p>
            <a:pPr marL="0" indent="0">
              <a:lnSpc>
                <a:spcPct val="150000"/>
              </a:lnSpc>
              <a:buNone/>
            </a:pPr>
            <a:r>
              <a:rPr lang="en-US" sz="2000" b="1" u="sng" dirty="0" smtClean="0"/>
              <a:t>Corticosteroids</a:t>
            </a:r>
          </a:p>
          <a:p>
            <a:pPr marL="0" indent="0">
              <a:lnSpc>
                <a:spcPct val="150000"/>
              </a:lnSpc>
              <a:buNone/>
            </a:pPr>
            <a:r>
              <a:rPr lang="en-US" sz="2000" dirty="0" smtClean="0"/>
              <a:t>1)Glucocorticoids (</a:t>
            </a:r>
            <a:r>
              <a:rPr lang="en-US" sz="2000" dirty="0"/>
              <a:t>anti-inflammatory</a:t>
            </a:r>
            <a:endParaRPr lang="en-US" sz="2000" dirty="0" smtClean="0"/>
          </a:p>
          <a:p>
            <a:pPr marL="0" indent="0">
              <a:lnSpc>
                <a:spcPct val="150000"/>
              </a:lnSpc>
              <a:buNone/>
            </a:pPr>
            <a:r>
              <a:rPr lang="en-US" sz="2000" dirty="0" smtClean="0"/>
              <a:t> 2)androgenic/estrogenic </a:t>
            </a:r>
          </a:p>
          <a:p>
            <a:pPr marL="0" indent="0">
              <a:lnSpc>
                <a:spcPct val="150000"/>
              </a:lnSpc>
              <a:buNone/>
            </a:pPr>
            <a:r>
              <a:rPr lang="en-US" sz="2000" dirty="0" smtClean="0"/>
              <a:t>3) Mineralocorticoids (salt-retaining)</a:t>
            </a:r>
          </a:p>
          <a:p>
            <a:pPr marL="0" indent="0">
              <a:lnSpc>
                <a:spcPct val="150000"/>
              </a:lnSpc>
              <a:buNone/>
            </a:pPr>
            <a:r>
              <a:rPr lang="en-US" sz="2000" dirty="0" smtClean="0"/>
              <a:t>* most </a:t>
            </a:r>
            <a:r>
              <a:rPr lang="en-US" sz="2000" dirty="0"/>
              <a:t>corticosteroids have some overlapping properties with predictable adverse </a:t>
            </a:r>
            <a:r>
              <a:rPr lang="en-US" sz="2000" dirty="0" smtClean="0"/>
              <a:t>reactions</a:t>
            </a:r>
          </a:p>
          <a:p>
            <a:pPr marL="0" indent="0">
              <a:lnSpc>
                <a:spcPct val="150000"/>
              </a:lnSpc>
              <a:buNone/>
            </a:pPr>
            <a:endParaRPr lang="en-US" sz="2000" dirty="0" smtClean="0"/>
          </a:p>
          <a:p>
            <a:pPr marL="0" indent="0">
              <a:lnSpc>
                <a:spcPct val="150000"/>
              </a:lnSpc>
              <a:buNone/>
            </a:pPr>
            <a:r>
              <a:rPr lang="en-US" sz="2000" dirty="0"/>
              <a:t>Their anti-inflammatory effect results from several different factors including inhibition of phospholipase, alterations in lymphocytes, inhibition of cytokine expression and stabilization of the cellular </a:t>
            </a:r>
            <a:r>
              <a:rPr lang="en-US" sz="2000" dirty="0" smtClean="0"/>
              <a:t>membrane</a:t>
            </a:r>
          </a:p>
          <a:p>
            <a:pPr marL="0" indent="0">
              <a:lnSpc>
                <a:spcPct val="150000"/>
              </a:lnSpc>
              <a:buNone/>
            </a:pPr>
            <a:r>
              <a:rPr lang="en-US" sz="2000" b="1" dirty="0" smtClean="0"/>
              <a:t>Reduction of edema</a:t>
            </a:r>
          </a:p>
          <a:p>
            <a:pPr marL="0" indent="0">
              <a:lnSpc>
                <a:spcPct val="150000"/>
              </a:lnSpc>
              <a:buNone/>
            </a:pPr>
            <a:r>
              <a:rPr lang="en-US" sz="2000" dirty="0" smtClean="0"/>
              <a:t>*</a:t>
            </a:r>
            <a:r>
              <a:rPr lang="en-US" sz="2000" u="sng" dirty="0" smtClean="0"/>
              <a:t>Shown </a:t>
            </a:r>
            <a:r>
              <a:rPr lang="en-US" sz="2000" u="sng" dirty="0"/>
              <a:t>to improve pain, appetite, nausea, malaise, quality of life in cancer patients</a:t>
            </a:r>
          </a:p>
        </p:txBody>
      </p:sp>
    </p:spTree>
    <p:extLst>
      <p:ext uri="{BB962C8B-B14F-4D97-AF65-F5344CB8AC3E}">
        <p14:creationId xmlns:p14="http://schemas.microsoft.com/office/powerpoint/2010/main" val="42461350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srcRect l="23624" t="17102" r="33501" b="33147"/>
          <a:stretch/>
        </p:blipFill>
        <p:spPr>
          <a:xfrm>
            <a:off x="1403648" y="908720"/>
            <a:ext cx="6552728" cy="4279333"/>
          </a:xfrm>
          <a:prstGeom prst="rect">
            <a:avLst/>
          </a:prstGeom>
        </p:spPr>
      </p:pic>
    </p:spTree>
    <p:extLst>
      <p:ext uri="{BB962C8B-B14F-4D97-AF65-F5344CB8AC3E}">
        <p14:creationId xmlns:p14="http://schemas.microsoft.com/office/powerpoint/2010/main" val="2333527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srcRect l="25371" t="29780" r="37880" b="29756"/>
          <a:stretch/>
        </p:blipFill>
        <p:spPr>
          <a:xfrm>
            <a:off x="1979712" y="1412776"/>
            <a:ext cx="5467068" cy="3384377"/>
          </a:xfrm>
          <a:prstGeom prst="rect">
            <a:avLst/>
          </a:prstGeom>
        </p:spPr>
      </p:pic>
    </p:spTree>
    <p:extLst>
      <p:ext uri="{BB962C8B-B14F-4D97-AF65-F5344CB8AC3E}">
        <p14:creationId xmlns:p14="http://schemas.microsoft.com/office/powerpoint/2010/main" val="19365209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lnSpc>
                <a:spcPct val="150000"/>
              </a:lnSpc>
              <a:buNone/>
            </a:pPr>
            <a:r>
              <a:rPr lang="en-US" sz="2000" b="1" u="sng" dirty="0"/>
              <a:t>Antidepressants </a:t>
            </a:r>
            <a:endParaRPr lang="en-US" sz="2000" b="1" u="sng" dirty="0" smtClean="0"/>
          </a:p>
          <a:p>
            <a:pPr marL="0" indent="0">
              <a:lnSpc>
                <a:spcPct val="150000"/>
              </a:lnSpc>
              <a:buNone/>
            </a:pPr>
            <a:r>
              <a:rPr lang="en-US" sz="2000" dirty="0" smtClean="0"/>
              <a:t>1) </a:t>
            </a:r>
            <a:r>
              <a:rPr lang="en-US" sz="2000" dirty="0" err="1" smtClean="0"/>
              <a:t>Tricyclics</a:t>
            </a:r>
            <a:r>
              <a:rPr lang="en-US" sz="2000" dirty="0" smtClean="0"/>
              <a:t> (</a:t>
            </a:r>
            <a:r>
              <a:rPr lang="en-US" sz="2000" b="1" dirty="0" smtClean="0"/>
              <a:t>TCAs</a:t>
            </a:r>
            <a:r>
              <a:rPr lang="en-US" sz="2000" dirty="0" smtClean="0"/>
              <a:t>)</a:t>
            </a:r>
            <a:r>
              <a:rPr lang="el-GR" sz="2000" dirty="0" smtClean="0"/>
              <a:t>: </a:t>
            </a:r>
            <a:r>
              <a:rPr lang="en-US" sz="2000" dirty="0" smtClean="0"/>
              <a:t>amitriptyline, </a:t>
            </a:r>
            <a:r>
              <a:rPr lang="en-US" sz="2000" dirty="0" err="1" smtClean="0"/>
              <a:t>nortriptyline</a:t>
            </a:r>
            <a:r>
              <a:rPr lang="en-US" sz="2000" dirty="0" smtClean="0"/>
              <a:t>, </a:t>
            </a:r>
            <a:r>
              <a:rPr lang="en-US" sz="2000" dirty="0" err="1"/>
              <a:t>desipramine</a:t>
            </a:r>
            <a:endParaRPr lang="en-US" sz="2000" dirty="0" smtClean="0"/>
          </a:p>
          <a:p>
            <a:pPr marL="0" indent="0">
              <a:lnSpc>
                <a:spcPct val="150000"/>
              </a:lnSpc>
              <a:buNone/>
            </a:pPr>
            <a:r>
              <a:rPr lang="en-US" sz="2000" dirty="0" smtClean="0"/>
              <a:t>2) selective </a:t>
            </a:r>
            <a:r>
              <a:rPr lang="en-US" sz="2000" dirty="0"/>
              <a:t>serotonin reuptake inhibitors (</a:t>
            </a:r>
            <a:r>
              <a:rPr lang="en-US" sz="2000" b="1" dirty="0" smtClean="0"/>
              <a:t>SSRIs</a:t>
            </a:r>
            <a:r>
              <a:rPr lang="en-US" sz="2000" dirty="0" smtClean="0"/>
              <a:t>)</a:t>
            </a:r>
            <a:r>
              <a:rPr lang="el-GR" sz="2000" dirty="0" smtClean="0"/>
              <a:t>: </a:t>
            </a:r>
            <a:r>
              <a:rPr lang="en-US" sz="2000" dirty="0" smtClean="0"/>
              <a:t>fluoxetine (</a:t>
            </a:r>
            <a:r>
              <a:rPr lang="en-US" sz="2000" dirty="0" err="1" smtClean="0"/>
              <a:t>ladose</a:t>
            </a:r>
            <a:r>
              <a:rPr lang="en-US" sz="2000" dirty="0" smtClean="0"/>
              <a:t>)</a:t>
            </a:r>
            <a:r>
              <a:rPr lang="el-GR" sz="2000" dirty="0" smtClean="0"/>
              <a:t>,</a:t>
            </a:r>
            <a:r>
              <a:rPr lang="en-US" sz="2000" dirty="0" smtClean="0"/>
              <a:t> paroxetine (</a:t>
            </a:r>
            <a:r>
              <a:rPr lang="en-US" sz="2000" dirty="0" err="1" smtClean="0"/>
              <a:t>seroxat</a:t>
            </a:r>
            <a:r>
              <a:rPr lang="en-US" sz="2000" dirty="0" smtClean="0"/>
              <a:t>)</a:t>
            </a:r>
            <a:r>
              <a:rPr lang="el-GR" sz="2000" dirty="0" smtClean="0"/>
              <a:t>,</a:t>
            </a:r>
            <a:r>
              <a:rPr lang="en-US" sz="2000" dirty="0" smtClean="0"/>
              <a:t> citalopram (</a:t>
            </a:r>
            <a:r>
              <a:rPr lang="en-US" sz="2000" dirty="0" err="1" smtClean="0"/>
              <a:t>seropram</a:t>
            </a:r>
            <a:r>
              <a:rPr lang="en-US" sz="2000" dirty="0" smtClean="0"/>
              <a:t>)</a:t>
            </a:r>
            <a:r>
              <a:rPr lang="el-GR" sz="2000" dirty="0" smtClean="0"/>
              <a:t>,</a:t>
            </a:r>
            <a:r>
              <a:rPr lang="en-US" sz="2000" dirty="0" smtClean="0"/>
              <a:t> </a:t>
            </a:r>
            <a:r>
              <a:rPr lang="en-US" sz="2000" dirty="0"/>
              <a:t>fluvoxamine</a:t>
            </a:r>
            <a:endParaRPr lang="en-US" sz="2000" dirty="0" smtClean="0"/>
          </a:p>
          <a:p>
            <a:pPr marL="0" indent="0">
              <a:lnSpc>
                <a:spcPct val="150000"/>
              </a:lnSpc>
              <a:buNone/>
            </a:pPr>
            <a:r>
              <a:rPr lang="en-US" sz="2000" dirty="0" smtClean="0"/>
              <a:t>3) serotonin–norepinephrine </a:t>
            </a:r>
            <a:r>
              <a:rPr lang="en-US" sz="2000" dirty="0"/>
              <a:t>reuptake inhibitors (</a:t>
            </a:r>
            <a:r>
              <a:rPr lang="en-US" sz="2000" b="1" dirty="0"/>
              <a:t>SNRIs</a:t>
            </a:r>
            <a:r>
              <a:rPr lang="en-US" sz="2000" dirty="0" smtClean="0"/>
              <a:t>)</a:t>
            </a:r>
            <a:r>
              <a:rPr lang="el-GR" sz="2000" dirty="0" smtClean="0"/>
              <a:t>:</a:t>
            </a:r>
            <a:r>
              <a:rPr lang="en-US" sz="2000" dirty="0"/>
              <a:t> </a:t>
            </a:r>
            <a:r>
              <a:rPr lang="en-US" sz="2000" dirty="0" smtClean="0"/>
              <a:t>venlafaxine, duloxetine (Cymbalta)</a:t>
            </a:r>
          </a:p>
          <a:p>
            <a:pPr>
              <a:lnSpc>
                <a:spcPct val="150000"/>
              </a:lnSpc>
              <a:buFont typeface="Wingdings" panose="05000000000000000000" pitchFamily="2" charset="2"/>
              <a:buChar char="Ø"/>
            </a:pPr>
            <a:r>
              <a:rPr lang="en-US" sz="2000" dirty="0" smtClean="0"/>
              <a:t>Others</a:t>
            </a:r>
            <a:r>
              <a:rPr lang="el-GR" sz="2000" dirty="0" smtClean="0"/>
              <a:t>:</a:t>
            </a:r>
            <a:r>
              <a:rPr lang="en-US" sz="2000" dirty="0"/>
              <a:t> bupropion</a:t>
            </a:r>
            <a:endParaRPr lang="en-US" sz="2000" dirty="0" smtClean="0"/>
          </a:p>
        </p:txBody>
      </p:sp>
      <p:sp>
        <p:nvSpPr>
          <p:cNvPr id="5" name="Rectangle 4"/>
          <p:cNvSpPr/>
          <p:nvPr/>
        </p:nvSpPr>
        <p:spPr>
          <a:xfrm>
            <a:off x="755576" y="4005064"/>
            <a:ext cx="7916296" cy="248419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u="sng" dirty="0">
                <a:solidFill>
                  <a:schemeClr val="tx1"/>
                </a:solidFill>
              </a:rPr>
              <a:t>Antidepressants for chronic </a:t>
            </a:r>
            <a:r>
              <a:rPr lang="en-US" sz="2000" b="1" u="sng" dirty="0" smtClean="0">
                <a:solidFill>
                  <a:schemeClr val="tx1"/>
                </a:solidFill>
              </a:rPr>
              <a:t>pain syndromes/ neuropathic pain </a:t>
            </a:r>
            <a:endParaRPr lang="en-US" sz="2000" b="1" u="sng" dirty="0">
              <a:solidFill>
                <a:schemeClr val="tx1"/>
              </a:solidFill>
            </a:endParaRPr>
          </a:p>
          <a:p>
            <a:pPr>
              <a:lnSpc>
                <a:spcPct val="150000"/>
              </a:lnSpc>
            </a:pPr>
            <a:r>
              <a:rPr lang="en-US" sz="2000" dirty="0" smtClean="0">
                <a:solidFill>
                  <a:schemeClr val="tx1"/>
                </a:solidFill>
              </a:rPr>
              <a:t>- Have </a:t>
            </a:r>
            <a:r>
              <a:rPr lang="en-US" sz="2000" dirty="0">
                <a:solidFill>
                  <a:schemeClr val="tx1"/>
                </a:solidFill>
              </a:rPr>
              <a:t>a genuine analgesic action </a:t>
            </a:r>
            <a:endParaRPr lang="en-US" sz="2000" dirty="0" smtClean="0">
              <a:solidFill>
                <a:schemeClr val="tx1"/>
              </a:solidFill>
            </a:endParaRPr>
          </a:p>
          <a:p>
            <a:pPr>
              <a:lnSpc>
                <a:spcPct val="150000"/>
              </a:lnSpc>
            </a:pPr>
            <a:r>
              <a:rPr lang="en-US" sz="2000" dirty="0" smtClean="0">
                <a:solidFill>
                  <a:schemeClr val="tx1"/>
                </a:solidFill>
              </a:rPr>
              <a:t>- </a:t>
            </a:r>
            <a:r>
              <a:rPr lang="en-US" sz="2000" u="sng" dirty="0" smtClean="0">
                <a:solidFill>
                  <a:schemeClr val="tx1"/>
                </a:solidFill>
              </a:rPr>
              <a:t>The </a:t>
            </a:r>
            <a:r>
              <a:rPr lang="en-US" sz="2000" u="sng" dirty="0">
                <a:solidFill>
                  <a:schemeClr val="tx1"/>
                </a:solidFill>
              </a:rPr>
              <a:t>dose required to achieve an optimum analgesic response is usually  </a:t>
            </a:r>
            <a:r>
              <a:rPr lang="en-US" sz="2000" u="sng" dirty="0" smtClean="0">
                <a:solidFill>
                  <a:schemeClr val="tx1"/>
                </a:solidFill>
              </a:rPr>
              <a:t>lower </a:t>
            </a:r>
            <a:r>
              <a:rPr lang="en-US" sz="2000" u="sng" dirty="0">
                <a:solidFill>
                  <a:schemeClr val="tx1"/>
                </a:solidFill>
              </a:rPr>
              <a:t>than that required to achieve an antidepressant effect </a:t>
            </a:r>
          </a:p>
          <a:p>
            <a:pPr>
              <a:lnSpc>
                <a:spcPct val="150000"/>
              </a:lnSpc>
            </a:pPr>
            <a:r>
              <a:rPr lang="en-US" sz="2000" dirty="0" smtClean="0">
                <a:solidFill>
                  <a:schemeClr val="tx1"/>
                </a:solidFill>
              </a:rPr>
              <a:t>- Variation </a:t>
            </a:r>
            <a:r>
              <a:rPr lang="en-US" sz="2000" dirty="0">
                <a:solidFill>
                  <a:schemeClr val="tx1"/>
                </a:solidFill>
              </a:rPr>
              <a:t>exists in analgesic efficacy among chemical classes </a:t>
            </a:r>
            <a:endParaRPr lang="el-GR" sz="2000" dirty="0">
              <a:solidFill>
                <a:schemeClr val="tx1"/>
              </a:solidFill>
            </a:endParaRPr>
          </a:p>
        </p:txBody>
      </p:sp>
    </p:spTree>
    <p:extLst>
      <p:ext uri="{BB962C8B-B14F-4D97-AF65-F5344CB8AC3E}">
        <p14:creationId xmlns:p14="http://schemas.microsoft.com/office/powerpoint/2010/main" val="5498610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fontScale="85000" lnSpcReduction="10000"/>
          </a:bodyPr>
          <a:lstStyle/>
          <a:p>
            <a:pPr marL="0" indent="0">
              <a:lnSpc>
                <a:spcPct val="150000"/>
              </a:lnSpc>
              <a:buNone/>
            </a:pPr>
            <a:r>
              <a:rPr lang="en-US" sz="2000" b="1" u="sng" dirty="0"/>
              <a:t>Antidepressants seem to work best for pain caused by:</a:t>
            </a:r>
          </a:p>
          <a:p>
            <a:pPr>
              <a:lnSpc>
                <a:spcPct val="150000"/>
              </a:lnSpc>
              <a:buFont typeface="Wingdings" panose="05000000000000000000" pitchFamily="2" charset="2"/>
              <a:buChar char="§"/>
            </a:pPr>
            <a:r>
              <a:rPr lang="en-US" sz="2000" dirty="0" smtClean="0"/>
              <a:t>Arthritis</a:t>
            </a:r>
            <a:endParaRPr lang="en-US" sz="2000" dirty="0"/>
          </a:p>
          <a:p>
            <a:pPr>
              <a:lnSpc>
                <a:spcPct val="150000"/>
              </a:lnSpc>
              <a:buFont typeface="Wingdings" panose="05000000000000000000" pitchFamily="2" charset="2"/>
              <a:buChar char="§"/>
            </a:pPr>
            <a:r>
              <a:rPr lang="en-US" sz="2000" dirty="0"/>
              <a:t>Nerve damage from diabetes (diabetic neuropathy)</a:t>
            </a:r>
          </a:p>
          <a:p>
            <a:pPr>
              <a:lnSpc>
                <a:spcPct val="150000"/>
              </a:lnSpc>
              <a:buFont typeface="Wingdings" panose="05000000000000000000" pitchFamily="2" charset="2"/>
              <a:buChar char="§"/>
            </a:pPr>
            <a:r>
              <a:rPr lang="en-US" sz="2000" dirty="0"/>
              <a:t>Nerve damage from shingles (</a:t>
            </a:r>
            <a:r>
              <a:rPr lang="en-US" sz="2000" dirty="0" err="1"/>
              <a:t>postherpetic</a:t>
            </a:r>
            <a:r>
              <a:rPr lang="en-US" sz="2000" dirty="0"/>
              <a:t> neuralgia)</a:t>
            </a:r>
          </a:p>
          <a:p>
            <a:pPr>
              <a:lnSpc>
                <a:spcPct val="150000"/>
              </a:lnSpc>
              <a:buFont typeface="Wingdings" panose="05000000000000000000" pitchFamily="2" charset="2"/>
              <a:buChar char="§"/>
            </a:pPr>
            <a:r>
              <a:rPr lang="en-US" sz="2000" dirty="0"/>
              <a:t>Nerve pain from other causes (peripheral neuropathy, spinal cord injury, stroke, radiculopathy)</a:t>
            </a:r>
          </a:p>
          <a:p>
            <a:pPr>
              <a:lnSpc>
                <a:spcPct val="150000"/>
              </a:lnSpc>
              <a:buFont typeface="Wingdings" panose="05000000000000000000" pitchFamily="2" charset="2"/>
              <a:buChar char="§"/>
            </a:pPr>
            <a:r>
              <a:rPr lang="en-US" sz="2000" dirty="0"/>
              <a:t>Tension headache</a:t>
            </a:r>
          </a:p>
          <a:p>
            <a:pPr>
              <a:lnSpc>
                <a:spcPct val="150000"/>
              </a:lnSpc>
              <a:buFont typeface="Wingdings" panose="05000000000000000000" pitchFamily="2" charset="2"/>
              <a:buChar char="§"/>
            </a:pPr>
            <a:r>
              <a:rPr lang="en-US" sz="2000" dirty="0"/>
              <a:t>Migraine</a:t>
            </a:r>
          </a:p>
          <a:p>
            <a:pPr>
              <a:lnSpc>
                <a:spcPct val="150000"/>
              </a:lnSpc>
              <a:buFont typeface="Wingdings" panose="05000000000000000000" pitchFamily="2" charset="2"/>
              <a:buChar char="§"/>
            </a:pPr>
            <a:r>
              <a:rPr lang="en-US" sz="2000" dirty="0"/>
              <a:t>Facial pain</a:t>
            </a:r>
          </a:p>
          <a:p>
            <a:pPr>
              <a:lnSpc>
                <a:spcPct val="150000"/>
              </a:lnSpc>
              <a:buFont typeface="Wingdings" panose="05000000000000000000" pitchFamily="2" charset="2"/>
              <a:buChar char="§"/>
            </a:pPr>
            <a:r>
              <a:rPr lang="en-US" sz="2000" dirty="0"/>
              <a:t>Fibromyalgia</a:t>
            </a:r>
          </a:p>
          <a:p>
            <a:pPr>
              <a:lnSpc>
                <a:spcPct val="150000"/>
              </a:lnSpc>
              <a:buFont typeface="Wingdings" panose="05000000000000000000" pitchFamily="2" charset="2"/>
              <a:buChar char="§"/>
            </a:pPr>
            <a:r>
              <a:rPr lang="en-US" sz="2000" dirty="0"/>
              <a:t>Low back pain</a:t>
            </a:r>
          </a:p>
          <a:p>
            <a:pPr>
              <a:lnSpc>
                <a:spcPct val="150000"/>
              </a:lnSpc>
              <a:buFont typeface="Wingdings" panose="05000000000000000000" pitchFamily="2" charset="2"/>
              <a:buChar char="§"/>
            </a:pPr>
            <a:r>
              <a:rPr lang="en-US" sz="2000" dirty="0"/>
              <a:t>Pelvic pain</a:t>
            </a:r>
          </a:p>
        </p:txBody>
      </p:sp>
      <p:sp>
        <p:nvSpPr>
          <p:cNvPr id="6" name="Rectangle 5"/>
          <p:cNvSpPr/>
          <p:nvPr/>
        </p:nvSpPr>
        <p:spPr>
          <a:xfrm>
            <a:off x="4139952" y="4077071"/>
            <a:ext cx="3816424" cy="191717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Antidepressants are associated with </a:t>
            </a:r>
            <a:r>
              <a:rPr lang="en-US" sz="2000" dirty="0">
                <a:solidFill>
                  <a:schemeClr val="tx1"/>
                </a:solidFill>
              </a:rPr>
              <a:t>a slightly increased risk of suicidal thoughts or actions.</a:t>
            </a:r>
            <a:endParaRPr lang="el-GR" sz="2000" dirty="0">
              <a:solidFill>
                <a:schemeClr val="tx1"/>
              </a:solidFill>
            </a:endParaRPr>
          </a:p>
        </p:txBody>
      </p:sp>
    </p:spTree>
    <p:extLst>
      <p:ext uri="{BB962C8B-B14F-4D97-AF65-F5344CB8AC3E}">
        <p14:creationId xmlns:p14="http://schemas.microsoft.com/office/powerpoint/2010/main" val="39455206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260648"/>
            <a:ext cx="8229600" cy="5174035"/>
          </a:xfrm>
        </p:spPr>
        <p:txBody>
          <a:bodyPr>
            <a:normAutofit/>
          </a:bodyPr>
          <a:lstStyle/>
          <a:p>
            <a:pPr marL="0" indent="0">
              <a:lnSpc>
                <a:spcPct val="150000"/>
              </a:lnSpc>
              <a:buNone/>
            </a:pPr>
            <a:r>
              <a:rPr lang="en-US" sz="2000" b="1" dirty="0" smtClean="0"/>
              <a:t>TCAs (</a:t>
            </a:r>
            <a:r>
              <a:rPr lang="en-US" sz="2000" dirty="0" smtClean="0"/>
              <a:t>amitriptyline</a:t>
            </a:r>
            <a:r>
              <a:rPr lang="en-US" sz="2000" dirty="0"/>
              <a:t>, </a:t>
            </a:r>
            <a:r>
              <a:rPr lang="en-US" sz="2000" dirty="0" err="1"/>
              <a:t>nortriptyline</a:t>
            </a:r>
            <a:r>
              <a:rPr lang="en-US" sz="2000" dirty="0"/>
              <a:t>, </a:t>
            </a:r>
            <a:r>
              <a:rPr lang="en-US" sz="2000" dirty="0" err="1" smtClean="0"/>
              <a:t>desipramine</a:t>
            </a:r>
            <a:r>
              <a:rPr lang="en-US" sz="2000" dirty="0" smtClean="0"/>
              <a:t>)</a:t>
            </a:r>
            <a:endParaRPr lang="en-US" sz="2000" b="1" dirty="0" smtClean="0"/>
          </a:p>
          <a:p>
            <a:pPr marL="0" indent="0">
              <a:lnSpc>
                <a:spcPct val="150000"/>
              </a:lnSpc>
              <a:buNone/>
            </a:pPr>
            <a:r>
              <a:rPr lang="en-US" sz="2000" dirty="0" smtClean="0"/>
              <a:t> </a:t>
            </a:r>
            <a:r>
              <a:rPr lang="en-US" sz="2000" u="sng" dirty="0" smtClean="0"/>
              <a:t>Mechanisms</a:t>
            </a:r>
          </a:p>
          <a:p>
            <a:pPr>
              <a:lnSpc>
                <a:spcPct val="150000"/>
              </a:lnSpc>
              <a:buFont typeface="Wingdings" panose="05000000000000000000" pitchFamily="2" charset="2"/>
              <a:buChar char="Ø"/>
            </a:pPr>
            <a:r>
              <a:rPr lang="en-US" sz="2000" dirty="0" smtClean="0"/>
              <a:t> Relief </a:t>
            </a:r>
            <a:r>
              <a:rPr lang="en-US" sz="2000" dirty="0"/>
              <a:t>of pain through serotonin (5-HT) and norepinephrine (NE) reuptake </a:t>
            </a:r>
            <a:r>
              <a:rPr lang="en-US" sz="2000" dirty="0" smtClean="0"/>
              <a:t>blockade </a:t>
            </a:r>
          </a:p>
          <a:p>
            <a:pPr>
              <a:lnSpc>
                <a:spcPct val="150000"/>
              </a:lnSpc>
              <a:buFont typeface="Wingdings" panose="05000000000000000000" pitchFamily="2" charset="2"/>
              <a:buChar char="Ø"/>
            </a:pPr>
            <a:r>
              <a:rPr lang="en-US" sz="2000" dirty="0" smtClean="0"/>
              <a:t>Blockade </a:t>
            </a:r>
            <a:r>
              <a:rPr lang="en-US" sz="2000" dirty="0"/>
              <a:t>of </a:t>
            </a:r>
            <a:r>
              <a:rPr lang="el-GR" sz="2000" dirty="0"/>
              <a:t>α</a:t>
            </a:r>
            <a:r>
              <a:rPr lang="en-US" sz="2000" dirty="0" smtClean="0"/>
              <a:t>-adrenergic receptors</a:t>
            </a:r>
          </a:p>
          <a:p>
            <a:pPr>
              <a:lnSpc>
                <a:spcPct val="150000"/>
              </a:lnSpc>
              <a:buFont typeface="Wingdings" panose="05000000000000000000" pitchFamily="2" charset="2"/>
              <a:buChar char="Ø"/>
            </a:pPr>
            <a:r>
              <a:rPr lang="en-US" sz="2000" dirty="0" smtClean="0"/>
              <a:t> </a:t>
            </a:r>
            <a:r>
              <a:rPr lang="en-US" sz="2000" dirty="0"/>
              <a:t>Sodium and potassium channel modulation </a:t>
            </a:r>
            <a:endParaRPr lang="en-US" sz="2000" dirty="0" smtClean="0"/>
          </a:p>
          <a:p>
            <a:pPr>
              <a:lnSpc>
                <a:spcPct val="150000"/>
              </a:lnSpc>
              <a:buFont typeface="Wingdings" panose="05000000000000000000" pitchFamily="2" charset="2"/>
              <a:buChar char="Ø"/>
            </a:pPr>
            <a:r>
              <a:rPr lang="en-US" sz="2000" dirty="0" smtClean="0"/>
              <a:t>Modulation </a:t>
            </a:r>
            <a:r>
              <a:rPr lang="en-US" sz="2000" dirty="0"/>
              <a:t>of monoamine neurotransmitters </a:t>
            </a:r>
            <a:endParaRPr lang="en-US" sz="2000" dirty="0" smtClean="0"/>
          </a:p>
          <a:p>
            <a:pPr>
              <a:lnSpc>
                <a:spcPct val="150000"/>
              </a:lnSpc>
              <a:buFont typeface="Wingdings" panose="05000000000000000000" pitchFamily="2" charset="2"/>
              <a:buChar char="Ø"/>
            </a:pPr>
            <a:r>
              <a:rPr lang="en-US" sz="2000" dirty="0" smtClean="0"/>
              <a:t>NMDA </a:t>
            </a:r>
            <a:r>
              <a:rPr lang="en-US" sz="2000" dirty="0"/>
              <a:t>receptor antagonism</a:t>
            </a:r>
            <a:r>
              <a:rPr lang="en-US" sz="2000" dirty="0" smtClean="0"/>
              <a:t>?</a:t>
            </a:r>
          </a:p>
          <a:p>
            <a:pPr>
              <a:lnSpc>
                <a:spcPct val="150000"/>
              </a:lnSpc>
              <a:buFont typeface="Wingdings" panose="05000000000000000000" pitchFamily="2" charset="2"/>
              <a:buChar char="Ø"/>
            </a:pPr>
            <a:r>
              <a:rPr lang="en-US" sz="2000" u="sng" dirty="0"/>
              <a:t>There is evidence that tricyclic drugs potentiate opioid analgesia</a:t>
            </a:r>
            <a:endParaRPr lang="el-GR" sz="2000" u="sng" dirty="0"/>
          </a:p>
          <a:p>
            <a:pPr>
              <a:lnSpc>
                <a:spcPct val="150000"/>
              </a:lnSpc>
              <a:buFont typeface="Wingdings" panose="05000000000000000000" pitchFamily="2" charset="2"/>
              <a:buChar char="Ø"/>
            </a:pPr>
            <a:endParaRPr lang="en-US" sz="2000" dirty="0"/>
          </a:p>
        </p:txBody>
      </p:sp>
    </p:spTree>
    <p:extLst>
      <p:ext uri="{BB962C8B-B14F-4D97-AF65-F5344CB8AC3E}">
        <p14:creationId xmlns:p14="http://schemas.microsoft.com/office/powerpoint/2010/main" val="12765950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4675249"/>
          </a:xfrm>
        </p:spPr>
        <p:txBody>
          <a:bodyPr>
            <a:normAutofit/>
          </a:bodyPr>
          <a:lstStyle/>
          <a:p>
            <a:pPr marL="0" indent="0">
              <a:lnSpc>
                <a:spcPct val="150000"/>
              </a:lnSpc>
              <a:buNone/>
            </a:pPr>
            <a:r>
              <a:rPr lang="en-US" sz="2000" b="1" u="sng" dirty="0" smtClean="0"/>
              <a:t>TCAs Commonly </a:t>
            </a:r>
            <a:r>
              <a:rPr lang="en-US" sz="2000" b="1" u="sng" dirty="0"/>
              <a:t>reported </a:t>
            </a:r>
            <a:r>
              <a:rPr lang="en-US" sz="2000" b="1" u="sng" dirty="0" smtClean="0"/>
              <a:t>Adverse events</a:t>
            </a:r>
            <a:r>
              <a:rPr lang="en-US" sz="2000" dirty="0" smtClean="0"/>
              <a:t> (</a:t>
            </a:r>
            <a:r>
              <a:rPr lang="en-US" sz="2000" dirty="0" smtClean="0">
                <a:solidFill>
                  <a:srgbClr val="FF0000"/>
                </a:solidFill>
              </a:rPr>
              <a:t>generally anticholinergic</a:t>
            </a:r>
            <a:r>
              <a:rPr lang="en-US" sz="2000" dirty="0" smtClean="0"/>
              <a:t>) </a:t>
            </a:r>
          </a:p>
          <a:p>
            <a:pPr marL="0" indent="0">
              <a:lnSpc>
                <a:spcPct val="150000"/>
              </a:lnSpc>
              <a:buNone/>
            </a:pPr>
            <a:r>
              <a:rPr lang="en-US" sz="2000" dirty="0" smtClean="0"/>
              <a:t>Blurred vision </a:t>
            </a:r>
            <a:r>
              <a:rPr lang="el-GR" sz="2000" dirty="0" smtClean="0"/>
              <a:t>,</a:t>
            </a:r>
            <a:r>
              <a:rPr lang="en-US" sz="2000" dirty="0" smtClean="0"/>
              <a:t>Cognitive </a:t>
            </a:r>
            <a:r>
              <a:rPr lang="en-US" sz="2000" dirty="0"/>
              <a:t>changes </a:t>
            </a:r>
            <a:r>
              <a:rPr lang="el-GR" sz="2000" dirty="0" smtClean="0"/>
              <a:t>, </a:t>
            </a:r>
            <a:r>
              <a:rPr lang="en-US" sz="2000" dirty="0" smtClean="0"/>
              <a:t>Constipation </a:t>
            </a:r>
            <a:r>
              <a:rPr lang="el-GR" sz="2000" dirty="0" smtClean="0"/>
              <a:t>,</a:t>
            </a:r>
            <a:r>
              <a:rPr lang="en-US" sz="2000" dirty="0" smtClean="0"/>
              <a:t>Dry mouth </a:t>
            </a:r>
            <a:r>
              <a:rPr lang="el-GR" sz="2000" dirty="0" smtClean="0"/>
              <a:t>,</a:t>
            </a:r>
            <a:r>
              <a:rPr lang="en-US" sz="2000" dirty="0" smtClean="0"/>
              <a:t>Orthostatic </a:t>
            </a:r>
            <a:r>
              <a:rPr lang="en-US" sz="2000" dirty="0"/>
              <a:t>hypotension </a:t>
            </a:r>
            <a:r>
              <a:rPr lang="el-GR" sz="2000" dirty="0" smtClean="0"/>
              <a:t>,</a:t>
            </a:r>
            <a:r>
              <a:rPr lang="en-US" sz="2000" dirty="0" smtClean="0"/>
              <a:t>Sedation </a:t>
            </a:r>
            <a:r>
              <a:rPr lang="el-GR" sz="2000" dirty="0" smtClean="0"/>
              <a:t>,</a:t>
            </a:r>
            <a:r>
              <a:rPr lang="en-US" sz="2000" dirty="0" smtClean="0"/>
              <a:t>Sexual dysfunction </a:t>
            </a:r>
            <a:r>
              <a:rPr lang="el-GR" sz="2000" dirty="0" smtClean="0"/>
              <a:t>,</a:t>
            </a:r>
            <a:r>
              <a:rPr lang="en-US" sz="2000" dirty="0" smtClean="0"/>
              <a:t>Tachycardia </a:t>
            </a:r>
            <a:r>
              <a:rPr lang="el-GR" sz="2000" dirty="0"/>
              <a:t>,</a:t>
            </a:r>
            <a:r>
              <a:rPr lang="en-US" sz="2000" dirty="0" smtClean="0"/>
              <a:t> </a:t>
            </a:r>
            <a:r>
              <a:rPr lang="en-US" sz="2000" dirty="0"/>
              <a:t>Urinary retention </a:t>
            </a:r>
            <a:r>
              <a:rPr lang="el-GR" sz="2000" dirty="0" smtClean="0"/>
              <a:t>,</a:t>
            </a:r>
            <a:r>
              <a:rPr lang="en-US" sz="2000" dirty="0" smtClean="0"/>
              <a:t>Weight gain</a:t>
            </a:r>
            <a:endParaRPr lang="el-GR" sz="2000" dirty="0" smtClean="0"/>
          </a:p>
          <a:p>
            <a:pPr marL="0" indent="0">
              <a:lnSpc>
                <a:spcPct val="150000"/>
              </a:lnSpc>
              <a:buNone/>
            </a:pPr>
            <a:endParaRPr lang="el-GR" sz="2000" dirty="0"/>
          </a:p>
          <a:p>
            <a:pPr marL="0" indent="0">
              <a:lnSpc>
                <a:spcPct val="150000"/>
              </a:lnSpc>
              <a:buNone/>
            </a:pPr>
            <a:r>
              <a:rPr lang="en-US" sz="2000" b="1" u="sng" dirty="0" smtClean="0"/>
              <a:t>Dose titration and escalation.</a:t>
            </a:r>
          </a:p>
          <a:p>
            <a:pPr marL="0" indent="0">
              <a:lnSpc>
                <a:spcPct val="150000"/>
              </a:lnSpc>
              <a:buNone/>
            </a:pPr>
            <a:r>
              <a:rPr lang="en-US" sz="2000" dirty="0" smtClean="0"/>
              <a:t>- At the beginning of the treatment the drug is taken before sleep</a:t>
            </a:r>
          </a:p>
          <a:p>
            <a:pPr marL="0" indent="0">
              <a:lnSpc>
                <a:spcPct val="150000"/>
              </a:lnSpc>
              <a:buNone/>
            </a:pPr>
            <a:r>
              <a:rPr lang="en-US" sz="2000" dirty="0" smtClean="0"/>
              <a:t>- Analgesia is improved usually one week after the patient has reached the desired dose</a:t>
            </a:r>
            <a:endParaRPr lang="en-US" sz="2000" dirty="0"/>
          </a:p>
        </p:txBody>
      </p:sp>
    </p:spTree>
    <p:extLst>
      <p:ext uri="{BB962C8B-B14F-4D97-AF65-F5344CB8AC3E}">
        <p14:creationId xmlns:p14="http://schemas.microsoft.com/office/powerpoint/2010/main" val="5353083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lnSpc>
                <a:spcPct val="150000"/>
              </a:lnSpc>
              <a:buNone/>
            </a:pPr>
            <a:r>
              <a:rPr lang="en-US" sz="2000" dirty="0" smtClean="0"/>
              <a:t> </a:t>
            </a:r>
            <a:r>
              <a:rPr lang="en-US" sz="2000" b="1" u="sng" dirty="0" smtClean="0"/>
              <a:t>SSRIs (selective </a:t>
            </a:r>
            <a:r>
              <a:rPr lang="en-US" sz="2000" b="1" u="sng" dirty="0"/>
              <a:t>serotonin reuptake </a:t>
            </a:r>
            <a:r>
              <a:rPr lang="en-US" sz="2000" b="1" u="sng" dirty="0" smtClean="0"/>
              <a:t>inhibitors)</a:t>
            </a:r>
          </a:p>
          <a:p>
            <a:pPr marL="0" indent="0">
              <a:lnSpc>
                <a:spcPct val="150000"/>
              </a:lnSpc>
              <a:buNone/>
            </a:pPr>
            <a:r>
              <a:rPr lang="en-US" sz="2000" dirty="0" smtClean="0"/>
              <a:t>-Although less effective, they </a:t>
            </a:r>
            <a:r>
              <a:rPr lang="en-US" sz="2000" u="sng" dirty="0"/>
              <a:t>are better tolerated </a:t>
            </a:r>
            <a:r>
              <a:rPr lang="en-US" sz="2000" dirty="0"/>
              <a:t>presenting less secondary effects than other antidepressants such as tricyclic </a:t>
            </a:r>
            <a:r>
              <a:rPr lang="en-US" sz="2000" dirty="0" smtClean="0"/>
              <a:t>antidepressants</a:t>
            </a:r>
          </a:p>
          <a:p>
            <a:pPr marL="0" indent="0">
              <a:lnSpc>
                <a:spcPct val="150000"/>
              </a:lnSpc>
              <a:buNone/>
            </a:pPr>
            <a:r>
              <a:rPr lang="en-US" sz="2000" dirty="0" smtClean="0"/>
              <a:t>-</a:t>
            </a:r>
            <a:r>
              <a:rPr lang="en-US" sz="2000" u="sng" dirty="0" smtClean="0"/>
              <a:t>They affect serotonin receptor and in other parts </a:t>
            </a:r>
            <a:r>
              <a:rPr lang="en-US" sz="2000" dirty="0" smtClean="0"/>
              <a:t>(</a:t>
            </a:r>
            <a:r>
              <a:rPr lang="en-US" sz="2000" dirty="0" err="1" smtClean="0"/>
              <a:t>eg</a:t>
            </a:r>
            <a:r>
              <a:rPr lang="en-US" sz="2000" dirty="0" smtClean="0"/>
              <a:t> intestines) causing abdominal pain</a:t>
            </a:r>
            <a:r>
              <a:rPr lang="en-US" sz="2000" dirty="0"/>
              <a:t>, nausea and </a:t>
            </a:r>
            <a:r>
              <a:rPr lang="en-US" sz="2000" dirty="0" smtClean="0"/>
              <a:t>diarrhea (especially at the beginning of the treatment)</a:t>
            </a:r>
            <a:endParaRPr lang="en-US" sz="2000" dirty="0"/>
          </a:p>
          <a:p>
            <a:pPr marL="0" indent="0">
              <a:lnSpc>
                <a:spcPct val="150000"/>
              </a:lnSpc>
              <a:buNone/>
            </a:pPr>
            <a:r>
              <a:rPr lang="en-US" sz="2000" dirty="0" smtClean="0"/>
              <a:t>- Caution with monoamine </a:t>
            </a:r>
            <a:r>
              <a:rPr lang="en-US" sz="2000" dirty="0"/>
              <a:t>oxidase </a:t>
            </a:r>
            <a:r>
              <a:rPr lang="en-US" sz="2000" dirty="0" smtClean="0"/>
              <a:t>inhibitors (MAO), </a:t>
            </a:r>
            <a:r>
              <a:rPr lang="en-US" sz="2000" dirty="0"/>
              <a:t>may cause </a:t>
            </a:r>
            <a:r>
              <a:rPr lang="en-US" sz="2000" dirty="0">
                <a:solidFill>
                  <a:srgbClr val="FF0000"/>
                </a:solidFill>
              </a:rPr>
              <a:t>central serotoninergic syndrome</a:t>
            </a:r>
          </a:p>
        </p:txBody>
      </p:sp>
    </p:spTree>
    <p:extLst>
      <p:ext uri="{BB962C8B-B14F-4D97-AF65-F5344CB8AC3E}">
        <p14:creationId xmlns:p14="http://schemas.microsoft.com/office/powerpoint/2010/main" val="8378107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lnSpc>
                <a:spcPct val="150000"/>
              </a:lnSpc>
              <a:buNone/>
            </a:pPr>
            <a:r>
              <a:rPr lang="en-US" sz="2000" b="1" u="sng" dirty="0"/>
              <a:t>SNRIs (serotonin–norepinephrine reuptake inhibitors </a:t>
            </a:r>
            <a:r>
              <a:rPr lang="en-US" sz="2000" b="1" u="sng" dirty="0" smtClean="0"/>
              <a:t>)</a:t>
            </a:r>
          </a:p>
          <a:p>
            <a:pPr marL="0" indent="0">
              <a:lnSpc>
                <a:spcPct val="150000"/>
              </a:lnSpc>
              <a:buNone/>
            </a:pPr>
            <a:r>
              <a:rPr lang="en-US" sz="2000" dirty="0"/>
              <a:t>inhibit both norepinephrine and serotonin reuptake – efficacy in neuropathic pain syndromes or pain associated with depression</a:t>
            </a:r>
            <a:endParaRPr lang="en-US" sz="2000" b="1" u="sng" dirty="0"/>
          </a:p>
        </p:txBody>
      </p:sp>
    </p:spTree>
    <p:extLst>
      <p:ext uri="{BB962C8B-B14F-4D97-AF65-F5344CB8AC3E}">
        <p14:creationId xmlns:p14="http://schemas.microsoft.com/office/powerpoint/2010/main" val="2006082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827378"/>
          </a:xfrm>
        </p:spPr>
        <p:txBody>
          <a:bodyPr>
            <a:normAutofit lnSpcReduction="10000"/>
          </a:bodyPr>
          <a:lstStyle/>
          <a:p>
            <a:pPr>
              <a:lnSpc>
                <a:spcPct val="150000"/>
              </a:lnSpc>
              <a:buFont typeface="Wingdings" panose="05000000000000000000" pitchFamily="2" charset="2"/>
              <a:buChar char="Ø"/>
            </a:pPr>
            <a:r>
              <a:rPr lang="en-US" sz="2000" dirty="0"/>
              <a:t>All opioid receptors are coupled with inhibitory G-proteins and their activation has a number of actions </a:t>
            </a:r>
            <a:r>
              <a:rPr lang="en-US" sz="2000" dirty="0" smtClean="0"/>
              <a:t>including</a:t>
            </a:r>
          </a:p>
          <a:p>
            <a:pPr marL="0" indent="0">
              <a:lnSpc>
                <a:spcPct val="150000"/>
              </a:lnSpc>
              <a:buNone/>
            </a:pPr>
            <a:r>
              <a:rPr lang="en-US" sz="2000" dirty="0" smtClean="0"/>
              <a:t>	- closing of voltage sensitive calcium channels</a:t>
            </a:r>
          </a:p>
          <a:p>
            <a:pPr marL="0" indent="0">
              <a:lnSpc>
                <a:spcPct val="150000"/>
              </a:lnSpc>
              <a:buNone/>
            </a:pPr>
            <a:r>
              <a:rPr lang="en-US" sz="2000" dirty="0"/>
              <a:t>	</a:t>
            </a:r>
            <a:r>
              <a:rPr lang="en-US" sz="2000" dirty="0" smtClean="0"/>
              <a:t>-  stimulation of potassium efflux leading to hyperpolarization and 	</a:t>
            </a:r>
            <a:r>
              <a:rPr lang="en-US" sz="2000" b="1" dirty="0" smtClean="0"/>
              <a:t>inhibition of adenylyl cyclase </a:t>
            </a:r>
            <a:r>
              <a:rPr lang="en-US" sz="2000" dirty="0" smtClean="0"/>
              <a:t>(reduced intracellular cyclic 	monophosphate adenosine) </a:t>
            </a:r>
          </a:p>
          <a:p>
            <a:pPr marL="0" indent="0">
              <a:lnSpc>
                <a:spcPct val="150000"/>
              </a:lnSpc>
              <a:buNone/>
            </a:pPr>
            <a:r>
              <a:rPr lang="en-US" sz="2000" dirty="0"/>
              <a:t>	</a:t>
            </a:r>
            <a:r>
              <a:rPr lang="en-US" sz="2000" dirty="0" smtClean="0"/>
              <a:t>- activation of phospholipase C.</a:t>
            </a:r>
          </a:p>
          <a:p>
            <a:pPr>
              <a:lnSpc>
                <a:spcPct val="150000"/>
              </a:lnSpc>
              <a:buFont typeface="Wingdings" panose="05000000000000000000" pitchFamily="2" charset="2"/>
              <a:buChar char="Ø"/>
            </a:pPr>
            <a:r>
              <a:rPr lang="en-US" sz="2000" dirty="0" smtClean="0"/>
              <a:t>Opioid receptor activation inhibits the presynaptic release and postsynaptic response to excitatory neurotransmitters (</a:t>
            </a:r>
            <a:r>
              <a:rPr lang="en-US" sz="2000" dirty="0" err="1" smtClean="0"/>
              <a:t>eg</a:t>
            </a:r>
            <a:r>
              <a:rPr lang="en-US" sz="2000" dirty="0" smtClean="0"/>
              <a:t>, acetylcholine, substance P) from nociceptive neurons</a:t>
            </a:r>
            <a:endParaRPr lang="en-US" sz="2000" dirty="0"/>
          </a:p>
          <a:p>
            <a:pPr>
              <a:lnSpc>
                <a:spcPct val="150000"/>
              </a:lnSpc>
              <a:buFont typeface="Wingdings" panose="05000000000000000000" pitchFamily="2" charset="2"/>
              <a:buChar char="Ø"/>
            </a:pPr>
            <a:r>
              <a:rPr lang="en-US" sz="2000" dirty="0"/>
              <a:t>Overall, the effect is a </a:t>
            </a:r>
            <a:r>
              <a:rPr lang="en-US" sz="2000" b="1" dirty="0"/>
              <a:t>reduction in neuronal cell excitability </a:t>
            </a:r>
            <a:r>
              <a:rPr lang="en-US" sz="2000" dirty="0"/>
              <a:t>that in turn results in </a:t>
            </a:r>
            <a:r>
              <a:rPr lang="en-US" sz="2000" b="1" dirty="0"/>
              <a:t>reduced transmission of nociceptive impulses.</a:t>
            </a:r>
          </a:p>
          <a:p>
            <a:pPr>
              <a:lnSpc>
                <a:spcPct val="150000"/>
              </a:lnSpc>
              <a:buFont typeface="Wingdings" panose="05000000000000000000" pitchFamily="2" charset="2"/>
              <a:buChar char="Ø"/>
            </a:pPr>
            <a:endParaRPr lang="en-US" sz="2000" b="1" dirty="0"/>
          </a:p>
        </p:txBody>
      </p:sp>
    </p:spTree>
    <p:extLst>
      <p:ext uri="{BB962C8B-B14F-4D97-AF65-F5344CB8AC3E}">
        <p14:creationId xmlns:p14="http://schemas.microsoft.com/office/powerpoint/2010/main" val="26489619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5"/>
            <a:ext cx="8229600" cy="3739146"/>
          </a:xfrm>
        </p:spPr>
        <p:txBody>
          <a:bodyPr>
            <a:normAutofit fontScale="92500"/>
          </a:bodyPr>
          <a:lstStyle/>
          <a:p>
            <a:pPr marL="0" indent="0">
              <a:lnSpc>
                <a:spcPct val="150000"/>
              </a:lnSpc>
              <a:buNone/>
            </a:pPr>
            <a:r>
              <a:rPr lang="en-US" sz="2000" b="1" u="sng" dirty="0" smtClean="0"/>
              <a:t>Anticonvulsants</a:t>
            </a:r>
          </a:p>
          <a:p>
            <a:pPr marL="0" indent="0">
              <a:lnSpc>
                <a:spcPct val="150000"/>
              </a:lnSpc>
              <a:buNone/>
            </a:pPr>
            <a:r>
              <a:rPr lang="en-US" sz="2000" dirty="0" smtClean="0"/>
              <a:t>- Examples</a:t>
            </a:r>
            <a:r>
              <a:rPr lang="en-US" sz="2000" dirty="0"/>
              <a:t>: </a:t>
            </a:r>
            <a:r>
              <a:rPr lang="en-US" sz="2000" dirty="0" smtClean="0"/>
              <a:t>gabapentin</a:t>
            </a:r>
            <a:r>
              <a:rPr lang="el-GR" sz="2000" dirty="0" smtClean="0"/>
              <a:t> (</a:t>
            </a:r>
            <a:r>
              <a:rPr lang="en-US" sz="2000" dirty="0" smtClean="0"/>
              <a:t>Neurontin) , </a:t>
            </a:r>
            <a:r>
              <a:rPr lang="en-US" sz="2000" dirty="0" err="1" smtClean="0"/>
              <a:t>pregabalin</a:t>
            </a:r>
            <a:r>
              <a:rPr lang="en-US" sz="2000" dirty="0" smtClean="0"/>
              <a:t> (</a:t>
            </a:r>
            <a:r>
              <a:rPr lang="en-US" sz="2000" dirty="0" err="1" smtClean="0"/>
              <a:t>lyrica</a:t>
            </a:r>
            <a:r>
              <a:rPr lang="en-US" sz="2000" dirty="0" smtClean="0"/>
              <a:t>), </a:t>
            </a:r>
            <a:r>
              <a:rPr lang="en-US" sz="2000" dirty="0" err="1" smtClean="0"/>
              <a:t>lamotrigine</a:t>
            </a:r>
            <a:endParaRPr lang="en-US" sz="2000" dirty="0" smtClean="0"/>
          </a:p>
          <a:p>
            <a:pPr marL="0" indent="0">
              <a:lnSpc>
                <a:spcPct val="150000"/>
              </a:lnSpc>
              <a:buNone/>
            </a:pPr>
            <a:r>
              <a:rPr lang="en-US" sz="2000" dirty="0" smtClean="0"/>
              <a:t>- </a:t>
            </a:r>
            <a:r>
              <a:rPr lang="en-US" sz="2000" b="1" dirty="0" smtClean="0"/>
              <a:t>Decrease </a:t>
            </a:r>
            <a:r>
              <a:rPr lang="en-US" sz="2000" b="1" dirty="0"/>
              <a:t>excitability of neurons </a:t>
            </a:r>
            <a:r>
              <a:rPr lang="en-US" sz="2000" dirty="0"/>
              <a:t>by modulating sodium </a:t>
            </a:r>
            <a:r>
              <a:rPr lang="en-US" sz="2000" dirty="0" smtClean="0"/>
              <a:t>channels</a:t>
            </a:r>
            <a:r>
              <a:rPr lang="el-GR" sz="2000" dirty="0" smtClean="0"/>
              <a:t> (</a:t>
            </a:r>
            <a:r>
              <a:rPr lang="en-US" sz="2000" dirty="0" smtClean="0"/>
              <a:t>sodium channel blockade)</a:t>
            </a:r>
            <a:endParaRPr lang="en-US" sz="2000" dirty="0"/>
          </a:p>
          <a:p>
            <a:pPr marL="0" indent="0">
              <a:lnSpc>
                <a:spcPct val="150000"/>
              </a:lnSpc>
              <a:buNone/>
            </a:pPr>
            <a:r>
              <a:rPr lang="en-US" sz="2000" dirty="0" smtClean="0"/>
              <a:t>- </a:t>
            </a:r>
            <a:r>
              <a:rPr lang="en-US" sz="2000" dirty="0"/>
              <a:t>Emerging as top-line adjunct in acute pain and first-line therapy in chronic pain </a:t>
            </a:r>
          </a:p>
          <a:p>
            <a:pPr marL="0" indent="0">
              <a:lnSpc>
                <a:spcPct val="150000"/>
              </a:lnSpc>
              <a:buNone/>
            </a:pPr>
            <a:r>
              <a:rPr lang="en-US" sz="2000" dirty="0" smtClean="0"/>
              <a:t>- Side effects/limitations</a:t>
            </a:r>
            <a:r>
              <a:rPr lang="el-GR" sz="2000" dirty="0" smtClean="0"/>
              <a:t>: </a:t>
            </a:r>
            <a:r>
              <a:rPr lang="en-US" sz="2000" u="sng" dirty="0" smtClean="0"/>
              <a:t>Most </a:t>
            </a:r>
            <a:r>
              <a:rPr lang="en-US" sz="2000" u="sng" dirty="0"/>
              <a:t>common side effects are CNS related</a:t>
            </a:r>
            <a:r>
              <a:rPr lang="en-US" sz="2000" dirty="0"/>
              <a:t>, including sleepiness, dizziness, </a:t>
            </a:r>
            <a:r>
              <a:rPr lang="en-US" sz="2000" dirty="0" smtClean="0"/>
              <a:t>mental slowing and </a:t>
            </a:r>
            <a:r>
              <a:rPr lang="en-US" sz="2000" dirty="0"/>
              <a:t>fatigue</a:t>
            </a:r>
          </a:p>
        </p:txBody>
      </p:sp>
      <p:sp>
        <p:nvSpPr>
          <p:cNvPr id="6" name="Rectangle 5"/>
          <p:cNvSpPr/>
          <p:nvPr/>
        </p:nvSpPr>
        <p:spPr>
          <a:xfrm>
            <a:off x="1918048" y="4365104"/>
            <a:ext cx="5040560" cy="1692106"/>
          </a:xfrm>
          <a:prstGeom prst="rect">
            <a:avLst/>
          </a:prstGeom>
          <a:solidFill>
            <a:schemeClr val="bg2">
              <a:lumMod val="7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chemeClr val="tx1"/>
                </a:solidFill>
              </a:rPr>
              <a:t>Dose titration and escalation is essential</a:t>
            </a:r>
          </a:p>
          <a:p>
            <a:pPr algn="ctr">
              <a:lnSpc>
                <a:spcPct val="150000"/>
              </a:lnSpc>
            </a:pPr>
            <a:r>
              <a:rPr lang="en-US" sz="2000" dirty="0" smtClean="0">
                <a:solidFill>
                  <a:schemeClr val="tx1"/>
                </a:solidFill>
              </a:rPr>
              <a:t>Analgesia in days or weeks</a:t>
            </a:r>
          </a:p>
          <a:p>
            <a:pPr algn="ctr">
              <a:lnSpc>
                <a:spcPct val="150000"/>
              </a:lnSpc>
            </a:pPr>
            <a:r>
              <a:rPr lang="en-US" sz="2000" dirty="0" smtClean="0">
                <a:solidFill>
                  <a:schemeClr val="tx1"/>
                </a:solidFill>
              </a:rPr>
              <a:t>With caution in frail, elderly</a:t>
            </a:r>
            <a:endParaRPr lang="el-GR" sz="2000" dirty="0">
              <a:solidFill>
                <a:schemeClr val="tx1"/>
              </a:solidFill>
            </a:endParaRPr>
          </a:p>
        </p:txBody>
      </p:sp>
    </p:spTree>
    <p:extLst>
      <p:ext uri="{BB962C8B-B14F-4D97-AF65-F5344CB8AC3E}">
        <p14:creationId xmlns:p14="http://schemas.microsoft.com/office/powerpoint/2010/main" val="8247831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lnSpc>
                <a:spcPct val="150000"/>
              </a:lnSpc>
              <a:buNone/>
            </a:pPr>
            <a:r>
              <a:rPr lang="en-US" sz="2000" b="1" u="sng" dirty="0" smtClean="0"/>
              <a:t>Neuroleptics</a:t>
            </a:r>
          </a:p>
          <a:p>
            <a:pPr marL="0" indent="0">
              <a:lnSpc>
                <a:spcPct val="150000"/>
              </a:lnSpc>
              <a:buNone/>
            </a:pPr>
            <a:r>
              <a:rPr lang="en-US" sz="2000" dirty="0" smtClean="0"/>
              <a:t>- Derivatives </a:t>
            </a:r>
            <a:r>
              <a:rPr lang="en-US" sz="2000" dirty="0"/>
              <a:t>of </a:t>
            </a:r>
            <a:r>
              <a:rPr lang="en-US" sz="2000" dirty="0" err="1"/>
              <a:t>phenotiazine</a:t>
            </a:r>
            <a:r>
              <a:rPr lang="en-US" sz="2000" dirty="0"/>
              <a:t>: </a:t>
            </a:r>
            <a:r>
              <a:rPr lang="en-US" sz="2000" dirty="0" smtClean="0"/>
              <a:t>chlorpromazine (</a:t>
            </a:r>
            <a:r>
              <a:rPr lang="en-US" sz="2000" dirty="0" err="1" smtClean="0"/>
              <a:t>largactil</a:t>
            </a:r>
            <a:r>
              <a:rPr lang="en-US" sz="2000" dirty="0" smtClean="0"/>
              <a:t>) </a:t>
            </a:r>
            <a:r>
              <a:rPr lang="en-US" sz="2000" dirty="0" err="1" smtClean="0"/>
              <a:t>aminazine</a:t>
            </a:r>
            <a:r>
              <a:rPr lang="en-US" sz="2000" dirty="0"/>
              <a:t>, </a:t>
            </a:r>
            <a:r>
              <a:rPr lang="en-US" sz="2000" dirty="0" err="1"/>
              <a:t>triftiazine</a:t>
            </a:r>
            <a:r>
              <a:rPr lang="en-US" sz="2000" dirty="0"/>
              <a:t>, </a:t>
            </a:r>
            <a:r>
              <a:rPr lang="en-US" sz="2000" dirty="0" err="1"/>
              <a:t>etaperazine</a:t>
            </a:r>
            <a:r>
              <a:rPr lang="en-US" sz="2000" dirty="0"/>
              <a:t>, </a:t>
            </a:r>
            <a:r>
              <a:rPr lang="en-US" sz="2000" dirty="0" err="1" smtClean="0"/>
              <a:t>tioridazine</a:t>
            </a:r>
            <a:r>
              <a:rPr lang="en-US" sz="2000" dirty="0"/>
              <a:t>, </a:t>
            </a:r>
            <a:r>
              <a:rPr lang="en-US" sz="2000" dirty="0" err="1" smtClean="0"/>
              <a:t>methotrimeprazine</a:t>
            </a:r>
            <a:r>
              <a:rPr lang="en-US" sz="2000" dirty="0" smtClean="0"/>
              <a:t> (</a:t>
            </a:r>
            <a:r>
              <a:rPr lang="en-US" sz="2000" dirty="0" err="1" smtClean="0"/>
              <a:t>nozinan</a:t>
            </a:r>
            <a:r>
              <a:rPr lang="en-US" sz="2000" dirty="0" smtClean="0"/>
              <a:t>)</a:t>
            </a:r>
          </a:p>
          <a:p>
            <a:pPr marL="0" indent="0">
              <a:lnSpc>
                <a:spcPct val="150000"/>
              </a:lnSpc>
              <a:buNone/>
            </a:pPr>
            <a:r>
              <a:rPr lang="en-US" sz="2000" dirty="0" smtClean="0"/>
              <a:t>- Derivatives </a:t>
            </a:r>
            <a:r>
              <a:rPr lang="en-US" sz="2000" dirty="0"/>
              <a:t>of butyrophenon: </a:t>
            </a:r>
            <a:r>
              <a:rPr lang="en-US" sz="2000" dirty="0" smtClean="0"/>
              <a:t>haloperidol (</a:t>
            </a:r>
            <a:r>
              <a:rPr lang="en-US" sz="2000" dirty="0" err="1" smtClean="0"/>
              <a:t>alloperidin</a:t>
            </a:r>
            <a:r>
              <a:rPr lang="en-US" sz="2000" dirty="0" smtClean="0"/>
              <a:t>), </a:t>
            </a:r>
            <a:r>
              <a:rPr lang="en-US" sz="2000" dirty="0" err="1" smtClean="0"/>
              <a:t>droperidol</a:t>
            </a:r>
            <a:r>
              <a:rPr lang="en-US" sz="2000" dirty="0"/>
              <a:t>, </a:t>
            </a:r>
            <a:r>
              <a:rPr lang="en-US" sz="2000" dirty="0" smtClean="0"/>
              <a:t>olanzapine (Zyprexa)</a:t>
            </a:r>
          </a:p>
          <a:p>
            <a:pPr marL="0" indent="0">
              <a:lnSpc>
                <a:spcPct val="150000"/>
              </a:lnSpc>
              <a:buNone/>
            </a:pPr>
            <a:endParaRPr lang="en-US" sz="2000" dirty="0"/>
          </a:p>
          <a:p>
            <a:pPr marL="0" indent="0">
              <a:lnSpc>
                <a:spcPct val="150000"/>
              </a:lnSpc>
              <a:buNone/>
            </a:pPr>
            <a:r>
              <a:rPr lang="en-US" sz="2000" dirty="0"/>
              <a:t> </a:t>
            </a:r>
            <a:r>
              <a:rPr lang="en-US" sz="2000" b="1" u="sng" dirty="0"/>
              <a:t>Mechanism of action </a:t>
            </a:r>
            <a:endParaRPr lang="en-US" sz="2000" b="1" u="sng" dirty="0" smtClean="0"/>
          </a:p>
          <a:p>
            <a:pPr marL="0" indent="0">
              <a:lnSpc>
                <a:spcPct val="150000"/>
              </a:lnSpc>
              <a:buNone/>
            </a:pPr>
            <a:r>
              <a:rPr lang="en-US" sz="2000" dirty="0" smtClean="0"/>
              <a:t>Influence </a:t>
            </a:r>
            <a:r>
              <a:rPr lang="en-US" sz="2000" dirty="0"/>
              <a:t>on dopamine (D 2 ), noradrenergic, serotoninergic, GABA- </a:t>
            </a:r>
            <a:r>
              <a:rPr lang="en-US" sz="2000" dirty="0" err="1"/>
              <a:t>ergic</a:t>
            </a:r>
            <a:r>
              <a:rPr lang="en-US" sz="2000" dirty="0"/>
              <a:t>, cholinergic receptors</a:t>
            </a:r>
          </a:p>
        </p:txBody>
      </p:sp>
    </p:spTree>
    <p:extLst>
      <p:ext uri="{BB962C8B-B14F-4D97-AF65-F5344CB8AC3E}">
        <p14:creationId xmlns:p14="http://schemas.microsoft.com/office/powerpoint/2010/main" val="34931574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lnSpc>
                <a:spcPct val="150000"/>
              </a:lnSpc>
              <a:buNone/>
            </a:pPr>
            <a:r>
              <a:rPr lang="en-US" sz="2000" b="1" u="sng" dirty="0" smtClean="0"/>
              <a:t>Neuroleptics</a:t>
            </a:r>
          </a:p>
          <a:p>
            <a:pPr>
              <a:lnSpc>
                <a:spcPct val="150000"/>
              </a:lnSpc>
              <a:buFontTx/>
              <a:buChar char="-"/>
            </a:pPr>
            <a:r>
              <a:rPr lang="en-US" sz="2000" dirty="0" err="1" smtClean="0"/>
              <a:t>Methotrimeprazine</a:t>
            </a:r>
            <a:r>
              <a:rPr lang="el-GR" sz="2000" dirty="0" smtClean="0"/>
              <a:t>: </a:t>
            </a:r>
            <a:r>
              <a:rPr lang="en-US" sz="2000" dirty="0" smtClean="0"/>
              <a:t>the only one that has been proven to provide dose </a:t>
            </a:r>
            <a:r>
              <a:rPr lang="en-US" sz="2000" dirty="0" err="1" smtClean="0"/>
              <a:t>depented</a:t>
            </a:r>
            <a:r>
              <a:rPr lang="en-US" sz="2000" dirty="0" smtClean="0"/>
              <a:t> analgesia, equivalent to that of opioids</a:t>
            </a:r>
          </a:p>
          <a:p>
            <a:pPr>
              <a:lnSpc>
                <a:spcPct val="150000"/>
              </a:lnSpc>
              <a:buFontTx/>
              <a:buChar char="-"/>
            </a:pPr>
            <a:r>
              <a:rPr lang="en-US" sz="2000" dirty="0" err="1" smtClean="0"/>
              <a:t>Butyrophenons</a:t>
            </a:r>
            <a:r>
              <a:rPr lang="en-US" sz="2000" dirty="0" smtClean="0"/>
              <a:t> (haloperidol) is effective in migraines</a:t>
            </a:r>
          </a:p>
          <a:p>
            <a:pPr>
              <a:lnSpc>
                <a:spcPct val="150000"/>
              </a:lnSpc>
              <a:buFontTx/>
              <a:buChar char="-"/>
            </a:pPr>
            <a:r>
              <a:rPr lang="en-US" sz="2000" dirty="0" smtClean="0"/>
              <a:t>Olanzapine can be </a:t>
            </a:r>
            <a:r>
              <a:rPr lang="en-US" sz="2000" dirty="0" err="1" smtClean="0"/>
              <a:t>usesful</a:t>
            </a:r>
            <a:r>
              <a:rPr lang="en-US" sz="2000" dirty="0" smtClean="0"/>
              <a:t> in cancer patients with chronic pain.</a:t>
            </a:r>
            <a:endParaRPr lang="en-US" sz="2000" dirty="0"/>
          </a:p>
        </p:txBody>
      </p:sp>
    </p:spTree>
    <p:extLst>
      <p:ext uri="{BB962C8B-B14F-4D97-AF65-F5344CB8AC3E}">
        <p14:creationId xmlns:p14="http://schemas.microsoft.com/office/powerpoint/2010/main" val="17451623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fontScale="92500" lnSpcReduction="20000"/>
          </a:bodyPr>
          <a:lstStyle/>
          <a:p>
            <a:pPr marL="0" indent="0">
              <a:lnSpc>
                <a:spcPct val="150000"/>
              </a:lnSpc>
              <a:buNone/>
            </a:pPr>
            <a:r>
              <a:rPr lang="en-US" sz="2000" b="1" u="sng" dirty="0"/>
              <a:t>Side effects of neuroleptics </a:t>
            </a:r>
            <a:endParaRPr lang="en-US" sz="2000" b="1" u="sng" dirty="0" smtClean="0"/>
          </a:p>
          <a:p>
            <a:pPr>
              <a:lnSpc>
                <a:spcPct val="150000"/>
              </a:lnSpc>
              <a:buFontTx/>
              <a:buChar char="-"/>
            </a:pPr>
            <a:r>
              <a:rPr lang="en-US" sz="2000" dirty="0" smtClean="0"/>
              <a:t>Extrapyramidal </a:t>
            </a:r>
            <a:r>
              <a:rPr lang="en-US" sz="2000" dirty="0"/>
              <a:t>disorders : muscular </a:t>
            </a:r>
            <a:r>
              <a:rPr lang="en-US" sz="2000" dirty="0" err="1"/>
              <a:t>hypertonus</a:t>
            </a:r>
            <a:r>
              <a:rPr lang="en-US" sz="2000" dirty="0"/>
              <a:t>, general constraint, tremor of hands, tongue, mandible, head, seizure contractions of </a:t>
            </a:r>
            <a:r>
              <a:rPr lang="en-US" sz="2000" dirty="0" smtClean="0"/>
              <a:t>muscles,</a:t>
            </a:r>
          </a:p>
          <a:p>
            <a:pPr>
              <a:lnSpc>
                <a:spcPct val="150000"/>
              </a:lnSpc>
              <a:buFontTx/>
              <a:buChar char="-"/>
            </a:pPr>
            <a:r>
              <a:rPr lang="en-US" sz="2000" dirty="0" smtClean="0"/>
              <a:t>Orthostatic </a:t>
            </a:r>
            <a:r>
              <a:rPr lang="en-US" sz="2000" dirty="0"/>
              <a:t>collapse </a:t>
            </a:r>
            <a:endParaRPr lang="en-US" sz="2000" dirty="0" smtClean="0"/>
          </a:p>
          <a:p>
            <a:pPr>
              <a:lnSpc>
                <a:spcPct val="150000"/>
              </a:lnSpc>
              <a:buFontTx/>
              <a:buChar char="-"/>
            </a:pPr>
            <a:r>
              <a:rPr lang="en-US" sz="2000" dirty="0" smtClean="0"/>
              <a:t>Complicated </a:t>
            </a:r>
            <a:r>
              <a:rPr lang="en-US" sz="2000" dirty="0"/>
              <a:t>nose breathing, hypostatic, aspirate </a:t>
            </a:r>
            <a:r>
              <a:rPr lang="en-US" sz="2000" dirty="0" smtClean="0"/>
              <a:t>pneumonia</a:t>
            </a:r>
          </a:p>
          <a:p>
            <a:pPr>
              <a:lnSpc>
                <a:spcPct val="150000"/>
              </a:lnSpc>
              <a:buFontTx/>
              <a:buChar char="-"/>
            </a:pPr>
            <a:r>
              <a:rPr lang="en-US" sz="2000" dirty="0" smtClean="0"/>
              <a:t> </a:t>
            </a:r>
            <a:r>
              <a:rPr lang="en-US" sz="2000" dirty="0"/>
              <a:t>Dyspeptic disorders: anorexia, changes of taste </a:t>
            </a:r>
            <a:endParaRPr lang="en-US" sz="2000" dirty="0" smtClean="0"/>
          </a:p>
          <a:p>
            <a:pPr>
              <a:lnSpc>
                <a:spcPct val="150000"/>
              </a:lnSpc>
              <a:buFontTx/>
              <a:buChar char="-"/>
            </a:pPr>
            <a:r>
              <a:rPr lang="en-US" sz="2000" dirty="0" smtClean="0"/>
              <a:t>Abdominal pain</a:t>
            </a:r>
          </a:p>
          <a:p>
            <a:pPr>
              <a:lnSpc>
                <a:spcPct val="150000"/>
              </a:lnSpc>
              <a:buFontTx/>
              <a:buChar char="-"/>
            </a:pPr>
            <a:r>
              <a:rPr lang="en-US" sz="2000" dirty="0" smtClean="0"/>
              <a:t> </a:t>
            </a:r>
            <a:r>
              <a:rPr lang="en-US" sz="2000" dirty="0"/>
              <a:t>Constipation </a:t>
            </a:r>
            <a:endParaRPr lang="en-US" sz="2000" dirty="0" smtClean="0"/>
          </a:p>
          <a:p>
            <a:pPr>
              <a:lnSpc>
                <a:spcPct val="150000"/>
              </a:lnSpc>
              <a:buFontTx/>
              <a:buChar char="-"/>
            </a:pPr>
            <a:r>
              <a:rPr lang="en-US" sz="2000" dirty="0" smtClean="0"/>
              <a:t>Damage </a:t>
            </a:r>
            <a:r>
              <a:rPr lang="en-US" sz="2000" dirty="0"/>
              <a:t>of the liver (cholestasis) </a:t>
            </a:r>
            <a:endParaRPr lang="en-US" sz="2000" dirty="0" smtClean="0"/>
          </a:p>
          <a:p>
            <a:pPr>
              <a:lnSpc>
                <a:spcPct val="150000"/>
              </a:lnSpc>
              <a:buFontTx/>
              <a:buChar char="-"/>
            </a:pPr>
            <a:r>
              <a:rPr lang="en-US" sz="2000" dirty="0" err="1" smtClean="0"/>
              <a:t>Granulocytopenia</a:t>
            </a:r>
            <a:r>
              <a:rPr lang="en-US" sz="2000" dirty="0" smtClean="0"/>
              <a:t> </a:t>
            </a:r>
            <a:r>
              <a:rPr lang="en-US" sz="2000" dirty="0"/>
              <a:t>(especially </a:t>
            </a:r>
            <a:r>
              <a:rPr lang="en-US" sz="2000" dirty="0" err="1"/>
              <a:t>clozapin</a:t>
            </a:r>
            <a:r>
              <a:rPr lang="en-US" sz="2000" dirty="0"/>
              <a:t>) </a:t>
            </a:r>
            <a:endParaRPr lang="en-US" sz="2000" dirty="0" smtClean="0"/>
          </a:p>
          <a:p>
            <a:pPr>
              <a:lnSpc>
                <a:spcPct val="150000"/>
              </a:lnSpc>
              <a:buFontTx/>
              <a:buChar char="-"/>
            </a:pPr>
            <a:r>
              <a:rPr lang="en-US" sz="2000" dirty="0" smtClean="0"/>
              <a:t>Hyperglycemia</a:t>
            </a:r>
            <a:r>
              <a:rPr lang="en-US" sz="2000" dirty="0"/>
              <a:t>, dysmenorrhea, </a:t>
            </a:r>
            <a:r>
              <a:rPr lang="en-US" sz="2000" dirty="0" err="1"/>
              <a:t>galactorrhea</a:t>
            </a:r>
            <a:r>
              <a:rPr lang="en-US" sz="2000" dirty="0"/>
              <a:t>, </a:t>
            </a:r>
            <a:r>
              <a:rPr lang="en-US" sz="2000" dirty="0" err="1"/>
              <a:t>hyperthyrosis</a:t>
            </a:r>
            <a:r>
              <a:rPr lang="en-US" sz="2000" dirty="0"/>
              <a:t>, </a:t>
            </a:r>
            <a:r>
              <a:rPr lang="en-US" sz="2000" dirty="0" err="1"/>
              <a:t>gynecomastia</a:t>
            </a:r>
            <a:r>
              <a:rPr lang="en-US" sz="2000" dirty="0"/>
              <a:t>, </a:t>
            </a:r>
            <a:r>
              <a:rPr lang="en-US" sz="2000" dirty="0" smtClean="0"/>
              <a:t>impotence</a:t>
            </a:r>
            <a:endParaRPr lang="en-US" sz="2000" dirty="0"/>
          </a:p>
        </p:txBody>
      </p:sp>
    </p:spTree>
    <p:extLst>
      <p:ext uri="{BB962C8B-B14F-4D97-AF65-F5344CB8AC3E}">
        <p14:creationId xmlns:p14="http://schemas.microsoft.com/office/powerpoint/2010/main" val="30357293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lnSpc>
                <a:spcPct val="150000"/>
              </a:lnSpc>
              <a:buNone/>
            </a:pPr>
            <a:r>
              <a:rPr lang="en-US" sz="2000" b="1" u="sng" dirty="0" smtClean="0"/>
              <a:t>Antihistamines (H1 antagonists)</a:t>
            </a:r>
          </a:p>
          <a:p>
            <a:pPr marL="0" indent="0">
              <a:lnSpc>
                <a:spcPct val="150000"/>
              </a:lnSpc>
              <a:buNone/>
            </a:pPr>
            <a:r>
              <a:rPr lang="en-US" sz="2000" dirty="0" smtClean="0"/>
              <a:t>- Hydroxyzine (</a:t>
            </a:r>
            <a:r>
              <a:rPr lang="en-US" sz="2000" dirty="0" err="1" smtClean="0"/>
              <a:t>atarax</a:t>
            </a:r>
            <a:r>
              <a:rPr lang="en-US" sz="2000" dirty="0" smtClean="0"/>
              <a:t>)</a:t>
            </a:r>
          </a:p>
          <a:p>
            <a:pPr marL="0" indent="0">
              <a:lnSpc>
                <a:spcPct val="150000"/>
              </a:lnSpc>
              <a:buNone/>
            </a:pPr>
            <a:r>
              <a:rPr lang="en-US" sz="2000" dirty="0" smtClean="0"/>
              <a:t>- Diphenhydramine (Benadryl)</a:t>
            </a:r>
          </a:p>
          <a:p>
            <a:pPr marL="0" indent="0">
              <a:lnSpc>
                <a:spcPct val="150000"/>
              </a:lnSpc>
              <a:buNone/>
            </a:pPr>
            <a:r>
              <a:rPr lang="en-US" sz="2000" dirty="0" smtClean="0"/>
              <a:t>- Orphenadrine (</a:t>
            </a:r>
            <a:r>
              <a:rPr lang="en-US" sz="2000" dirty="0" err="1" smtClean="0"/>
              <a:t>orflex</a:t>
            </a:r>
            <a:r>
              <a:rPr lang="en-US" sz="2000" dirty="0" smtClean="0"/>
              <a:t>)</a:t>
            </a:r>
          </a:p>
          <a:p>
            <a:pPr>
              <a:lnSpc>
                <a:spcPct val="150000"/>
              </a:lnSpc>
              <a:buFontTx/>
              <a:buChar char="-"/>
            </a:pPr>
            <a:endParaRPr lang="en-US" sz="2000" dirty="0"/>
          </a:p>
          <a:p>
            <a:pPr marL="0" indent="0">
              <a:lnSpc>
                <a:spcPct val="150000"/>
              </a:lnSpc>
              <a:buNone/>
            </a:pPr>
            <a:r>
              <a:rPr lang="en-US" sz="2000" dirty="0" smtClean="0"/>
              <a:t> 			Analgesia!!!</a:t>
            </a:r>
            <a:endParaRPr lang="en-US" sz="2000" dirty="0"/>
          </a:p>
        </p:txBody>
      </p:sp>
      <p:pic>
        <p:nvPicPr>
          <p:cNvPr id="2" name="Picture 1"/>
          <p:cNvPicPr>
            <a:picLocks noChangeAspect="1"/>
          </p:cNvPicPr>
          <p:nvPr/>
        </p:nvPicPr>
        <p:blipFill>
          <a:blip r:embed="rId2"/>
          <a:stretch>
            <a:fillRect/>
          </a:stretch>
        </p:blipFill>
        <p:spPr>
          <a:xfrm>
            <a:off x="1691680" y="3645024"/>
            <a:ext cx="4761389" cy="823031"/>
          </a:xfrm>
          <a:prstGeom prst="rect">
            <a:avLst/>
          </a:prstGeom>
        </p:spPr>
      </p:pic>
      <p:sp>
        <p:nvSpPr>
          <p:cNvPr id="3" name="TextBox 2"/>
          <p:cNvSpPr txBox="1"/>
          <p:nvPr/>
        </p:nvSpPr>
        <p:spPr>
          <a:xfrm>
            <a:off x="611560" y="5373216"/>
            <a:ext cx="7344816" cy="923330"/>
          </a:xfrm>
          <a:prstGeom prst="rect">
            <a:avLst/>
          </a:prstGeom>
          <a:noFill/>
        </p:spPr>
        <p:txBody>
          <a:bodyPr wrap="square" rtlCol="0">
            <a:spAutoFit/>
          </a:bodyPr>
          <a:lstStyle/>
          <a:p>
            <a:r>
              <a:rPr lang="en-US" dirty="0"/>
              <a:t>A/E</a:t>
            </a:r>
            <a:r>
              <a:rPr lang="el-GR" dirty="0"/>
              <a:t>: </a:t>
            </a:r>
            <a:r>
              <a:rPr lang="en-US" dirty="0"/>
              <a:t>Drowsiness, dizziness, constipation, stomach upset, blurred vision, or dry mouth/nose/throat, tachycardia, illusions</a:t>
            </a:r>
          </a:p>
          <a:p>
            <a:endParaRPr lang="el-GR" dirty="0"/>
          </a:p>
        </p:txBody>
      </p:sp>
    </p:spTree>
    <p:extLst>
      <p:ext uri="{BB962C8B-B14F-4D97-AF65-F5344CB8AC3E}">
        <p14:creationId xmlns:p14="http://schemas.microsoft.com/office/powerpoint/2010/main" val="30659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lnSpc>
                <a:spcPct val="150000"/>
              </a:lnSpc>
              <a:buNone/>
            </a:pPr>
            <a:r>
              <a:rPr lang="el-GR" sz="2000" b="1" u="sng" dirty="0"/>
              <a:t>α2 </a:t>
            </a:r>
            <a:r>
              <a:rPr lang="en-US" sz="2000" b="1" u="sng" dirty="0"/>
              <a:t>adrenergic agonists </a:t>
            </a:r>
            <a:r>
              <a:rPr lang="en-US" sz="2000" dirty="0"/>
              <a:t>(</a:t>
            </a:r>
            <a:r>
              <a:rPr lang="en-US" sz="2000" dirty="0" smtClean="0"/>
              <a:t>clonidine, </a:t>
            </a:r>
            <a:r>
              <a:rPr lang="en-US" sz="2000" dirty="0" err="1" smtClean="0"/>
              <a:t>dexmedetomidine</a:t>
            </a:r>
            <a:r>
              <a:rPr lang="en-US" sz="2000" dirty="0" smtClean="0"/>
              <a:t>)</a:t>
            </a:r>
          </a:p>
          <a:p>
            <a:pPr marL="0" indent="0">
              <a:lnSpc>
                <a:spcPct val="150000"/>
              </a:lnSpc>
              <a:buNone/>
            </a:pPr>
            <a:r>
              <a:rPr lang="en-US" sz="2000" dirty="0" smtClean="0"/>
              <a:t>- Activation of descending inhibitory pathways in the dorsal horn ( exerts </a:t>
            </a:r>
            <a:r>
              <a:rPr lang="en-US" sz="2000" dirty="0"/>
              <a:t>its </a:t>
            </a:r>
            <a:r>
              <a:rPr lang="en-US" sz="2000" dirty="0" err="1"/>
              <a:t>antinociceptive</a:t>
            </a:r>
            <a:r>
              <a:rPr lang="en-US" sz="2000" dirty="0"/>
              <a:t> through inhibition of norepinephrine </a:t>
            </a:r>
            <a:r>
              <a:rPr lang="en-US" sz="2000" dirty="0" smtClean="0"/>
              <a:t>release) </a:t>
            </a:r>
          </a:p>
          <a:p>
            <a:pPr marL="0" indent="0">
              <a:lnSpc>
                <a:spcPct val="150000"/>
              </a:lnSpc>
              <a:buNone/>
            </a:pPr>
            <a:r>
              <a:rPr lang="en-US" sz="2000" b="1" dirty="0" err="1" smtClean="0"/>
              <a:t>Dexmetomidine</a:t>
            </a:r>
            <a:r>
              <a:rPr lang="en-US" sz="2000" dirty="0" smtClean="0"/>
              <a:t> x8 selective agonist ( in comparison to clonidine)</a:t>
            </a:r>
          </a:p>
          <a:p>
            <a:pPr marL="0" indent="0">
              <a:lnSpc>
                <a:spcPct val="150000"/>
              </a:lnSpc>
              <a:buNone/>
            </a:pPr>
            <a:r>
              <a:rPr lang="en-US" sz="2000" dirty="0" smtClean="0"/>
              <a:t>Caution due to effects on CVS</a:t>
            </a:r>
            <a:endParaRPr lang="en-US" sz="2000" dirty="0"/>
          </a:p>
        </p:txBody>
      </p:sp>
    </p:spTree>
    <p:extLst>
      <p:ext uri="{BB962C8B-B14F-4D97-AF65-F5344CB8AC3E}">
        <p14:creationId xmlns:p14="http://schemas.microsoft.com/office/powerpoint/2010/main" val="24344802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lnSpc>
                <a:spcPct val="150000"/>
              </a:lnSpc>
              <a:buNone/>
            </a:pPr>
            <a:r>
              <a:rPr lang="en-US" sz="2000" b="1" u="sng" dirty="0" smtClean="0"/>
              <a:t>Centrally </a:t>
            </a:r>
            <a:r>
              <a:rPr lang="en-US" sz="2000" b="1" u="sng" dirty="0"/>
              <a:t>acting muscle </a:t>
            </a:r>
            <a:r>
              <a:rPr lang="en-US" sz="2000" b="1" u="sng" dirty="0" smtClean="0"/>
              <a:t>relaxants (Baclofen)</a:t>
            </a:r>
          </a:p>
          <a:p>
            <a:pPr marL="0" indent="0">
              <a:lnSpc>
                <a:spcPct val="150000"/>
              </a:lnSpc>
              <a:buNone/>
            </a:pPr>
            <a:r>
              <a:rPr lang="en-US" sz="2000" dirty="0" smtClean="0"/>
              <a:t>- Baclofen </a:t>
            </a:r>
            <a:r>
              <a:rPr lang="en-US" sz="2000" dirty="0"/>
              <a:t>is a centrally acting skeletal muscle relaxant that is structurally similar to γ-</a:t>
            </a:r>
            <a:r>
              <a:rPr lang="en-US" sz="2000" dirty="0" err="1"/>
              <a:t>aminobutyric</a:t>
            </a:r>
            <a:r>
              <a:rPr lang="en-US" sz="2000" dirty="0"/>
              <a:t> acid (GABA</a:t>
            </a:r>
            <a:r>
              <a:rPr lang="en-US" sz="2000" dirty="0" smtClean="0"/>
              <a:t>)</a:t>
            </a:r>
          </a:p>
          <a:p>
            <a:pPr marL="0" indent="0">
              <a:lnSpc>
                <a:spcPct val="150000"/>
              </a:lnSpc>
              <a:buNone/>
            </a:pPr>
            <a:r>
              <a:rPr lang="en-US" sz="2000" dirty="0" smtClean="0"/>
              <a:t>- acts </a:t>
            </a:r>
            <a:r>
              <a:rPr lang="en-US" sz="2000" dirty="0"/>
              <a:t>on the presynaptic GABA</a:t>
            </a:r>
            <a:r>
              <a:rPr lang="en-US" sz="2000" baseline="-25000" dirty="0"/>
              <a:t>A</a:t>
            </a:r>
            <a:r>
              <a:rPr lang="en-US" sz="2000" dirty="0"/>
              <a:t> site, decreasing synaptic transmission on the spinal </a:t>
            </a:r>
            <a:r>
              <a:rPr lang="en-US" sz="2000" dirty="0" smtClean="0"/>
              <a:t>cord</a:t>
            </a:r>
          </a:p>
          <a:p>
            <a:pPr marL="0" indent="0">
              <a:lnSpc>
                <a:spcPct val="150000"/>
              </a:lnSpc>
              <a:buNone/>
            </a:pPr>
            <a:r>
              <a:rPr lang="en-US" sz="2000" dirty="0" smtClean="0"/>
              <a:t>- </a:t>
            </a:r>
            <a:r>
              <a:rPr lang="en-US" sz="2000" dirty="0" err="1" smtClean="0"/>
              <a:t>antispasticity</a:t>
            </a:r>
            <a:r>
              <a:rPr lang="en-US" sz="2000" dirty="0" smtClean="0"/>
              <a:t> agent</a:t>
            </a:r>
          </a:p>
          <a:p>
            <a:pPr marL="0" indent="0">
              <a:lnSpc>
                <a:spcPct val="150000"/>
              </a:lnSpc>
              <a:buNone/>
            </a:pPr>
            <a:r>
              <a:rPr lang="en-US" sz="2000" b="1" dirty="0" smtClean="0"/>
              <a:t>A/E</a:t>
            </a:r>
            <a:r>
              <a:rPr lang="el-GR" sz="2000" dirty="0" smtClean="0"/>
              <a:t>: </a:t>
            </a:r>
            <a:r>
              <a:rPr lang="en-US" sz="2000" dirty="0" smtClean="0"/>
              <a:t>hypotension</a:t>
            </a:r>
            <a:r>
              <a:rPr lang="en-US" sz="2000" dirty="0"/>
              <a:t>, hypothermia, </a:t>
            </a:r>
            <a:r>
              <a:rPr lang="en-US" sz="2000" dirty="0" smtClean="0"/>
              <a:t>dizziness, </a:t>
            </a:r>
            <a:r>
              <a:rPr lang="en-US" sz="2000" dirty="0" err="1" smtClean="0"/>
              <a:t>nystagmus</a:t>
            </a:r>
            <a:r>
              <a:rPr lang="en-US" sz="2000" dirty="0" smtClean="0"/>
              <a:t>, confusion, GIT problems. </a:t>
            </a:r>
          </a:p>
          <a:p>
            <a:pPr marL="0" indent="0">
              <a:lnSpc>
                <a:spcPct val="150000"/>
              </a:lnSpc>
              <a:buNone/>
            </a:pPr>
            <a:r>
              <a:rPr lang="en-US" sz="2000" dirty="0"/>
              <a:t>abrupt </a:t>
            </a:r>
            <a:r>
              <a:rPr lang="en-US" sz="2000" dirty="0" smtClean="0"/>
              <a:t>cessation could cause illusions, psychosis, seizures</a:t>
            </a:r>
            <a:endParaRPr lang="en-US" sz="2000" dirty="0"/>
          </a:p>
        </p:txBody>
      </p:sp>
    </p:spTree>
    <p:extLst>
      <p:ext uri="{BB962C8B-B14F-4D97-AF65-F5344CB8AC3E}">
        <p14:creationId xmlns:p14="http://schemas.microsoft.com/office/powerpoint/2010/main" val="18510063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lnSpc>
                <a:spcPct val="150000"/>
              </a:lnSpc>
              <a:buNone/>
            </a:pPr>
            <a:r>
              <a:rPr lang="en-US" sz="2000" b="1" dirty="0" smtClean="0"/>
              <a:t>Local anesthetics</a:t>
            </a:r>
          </a:p>
          <a:p>
            <a:pPr>
              <a:lnSpc>
                <a:spcPct val="150000"/>
              </a:lnSpc>
              <a:buFont typeface="Wingdings" panose="05000000000000000000" pitchFamily="2" charset="2"/>
              <a:buChar char="Ø"/>
            </a:pPr>
            <a:r>
              <a:rPr lang="en-US" sz="2000" dirty="0"/>
              <a:t>Examples: lidocaine, </a:t>
            </a:r>
            <a:r>
              <a:rPr lang="en-US" sz="2000" dirty="0" smtClean="0"/>
              <a:t>bupivacaine, </a:t>
            </a:r>
            <a:r>
              <a:rPr lang="en-US" sz="2000" dirty="0" err="1" smtClean="0"/>
              <a:t>ropivacaine</a:t>
            </a:r>
            <a:endParaRPr lang="en-US" sz="2000" dirty="0" smtClean="0"/>
          </a:p>
          <a:p>
            <a:pPr>
              <a:lnSpc>
                <a:spcPct val="150000"/>
              </a:lnSpc>
              <a:buFont typeface="Wingdings" panose="05000000000000000000" pitchFamily="2" charset="2"/>
              <a:buChar char="Ø"/>
            </a:pPr>
            <a:r>
              <a:rPr lang="en-US" sz="2000" u="sng" dirty="0" smtClean="0"/>
              <a:t>Block </a:t>
            </a:r>
            <a:r>
              <a:rPr lang="en-US" sz="2000" u="sng" dirty="0"/>
              <a:t>sodium </a:t>
            </a:r>
            <a:r>
              <a:rPr lang="en-US" sz="2000" u="sng" dirty="0" smtClean="0"/>
              <a:t>channels in nerve </a:t>
            </a:r>
            <a:r>
              <a:rPr lang="en-US" sz="2000" u="sng" dirty="0" err="1" smtClean="0"/>
              <a:t>fibres</a:t>
            </a:r>
            <a:r>
              <a:rPr lang="en-US" sz="2000" dirty="0" smtClean="0"/>
              <a:t> </a:t>
            </a:r>
          </a:p>
          <a:p>
            <a:pPr>
              <a:lnSpc>
                <a:spcPct val="150000"/>
              </a:lnSpc>
              <a:buFont typeface="Wingdings" panose="05000000000000000000" pitchFamily="2" charset="2"/>
              <a:buChar char="Ø"/>
            </a:pPr>
            <a:r>
              <a:rPr lang="en-US" sz="2000" dirty="0" smtClean="0"/>
              <a:t>When </a:t>
            </a:r>
            <a:r>
              <a:rPr lang="en-US" sz="2000" dirty="0"/>
              <a:t>administered peripherally, may produce </a:t>
            </a:r>
            <a:r>
              <a:rPr lang="en-US" sz="2000" dirty="0" smtClean="0"/>
              <a:t>differential (also </a:t>
            </a:r>
            <a:r>
              <a:rPr lang="en-US" sz="2000" dirty="0"/>
              <a:t>known as </a:t>
            </a:r>
            <a:r>
              <a:rPr lang="en-US" sz="2000" dirty="0" smtClean="0"/>
              <a:t>sensory) block –&gt; </a:t>
            </a:r>
            <a:r>
              <a:rPr lang="en-US" sz="2000" dirty="0"/>
              <a:t>Interrupts some nerve conduction, but leaves motor function </a:t>
            </a:r>
            <a:r>
              <a:rPr lang="en-US" sz="2000" dirty="0" smtClean="0"/>
              <a:t>unaffected. Some </a:t>
            </a:r>
            <a:r>
              <a:rPr lang="en-US" sz="2000" dirty="0"/>
              <a:t>nerves are more readily blocked than others, depending on size and myelination </a:t>
            </a:r>
            <a:endParaRPr lang="en-US" sz="2000" dirty="0" smtClean="0"/>
          </a:p>
          <a:p>
            <a:pPr>
              <a:lnSpc>
                <a:spcPct val="150000"/>
              </a:lnSpc>
              <a:buFont typeface="Wingdings" panose="05000000000000000000" pitchFamily="2" charset="2"/>
              <a:buChar char="Ø"/>
            </a:pPr>
            <a:r>
              <a:rPr lang="en-US" sz="2000" dirty="0" err="1" smtClean="0"/>
              <a:t>Epidurally</a:t>
            </a:r>
            <a:r>
              <a:rPr lang="en-US" sz="2000" dirty="0"/>
              <a:t>, interrupts pain input at the nerve roots </a:t>
            </a:r>
          </a:p>
          <a:p>
            <a:pPr>
              <a:lnSpc>
                <a:spcPct val="150000"/>
              </a:lnSpc>
              <a:buFont typeface="Wingdings" panose="05000000000000000000" pitchFamily="2" charset="2"/>
              <a:buChar char="Ø"/>
            </a:pPr>
            <a:r>
              <a:rPr lang="en-US" sz="2000" dirty="0" smtClean="0"/>
              <a:t>Associated </a:t>
            </a:r>
            <a:r>
              <a:rPr lang="en-US" sz="2000" dirty="0"/>
              <a:t>with few side </a:t>
            </a:r>
            <a:r>
              <a:rPr lang="en-US" sz="2000" dirty="0" smtClean="0"/>
              <a:t>effects</a:t>
            </a:r>
          </a:p>
          <a:p>
            <a:pPr marL="0" indent="0">
              <a:lnSpc>
                <a:spcPct val="150000"/>
              </a:lnSpc>
              <a:buNone/>
            </a:pPr>
            <a:endParaRPr lang="en-US" sz="2000" dirty="0"/>
          </a:p>
          <a:p>
            <a:pPr marL="0" indent="0">
              <a:lnSpc>
                <a:spcPct val="150000"/>
              </a:lnSpc>
              <a:buNone/>
            </a:pPr>
            <a:endParaRPr lang="en-US" sz="2000" dirty="0"/>
          </a:p>
        </p:txBody>
      </p:sp>
    </p:spTree>
    <p:extLst>
      <p:ext uri="{BB962C8B-B14F-4D97-AF65-F5344CB8AC3E}">
        <p14:creationId xmlns:p14="http://schemas.microsoft.com/office/powerpoint/2010/main" val="17445155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lnSpcReduction="10000"/>
          </a:bodyPr>
          <a:lstStyle/>
          <a:p>
            <a:pPr marL="0" indent="0">
              <a:lnSpc>
                <a:spcPct val="150000"/>
              </a:lnSpc>
              <a:buNone/>
            </a:pPr>
            <a:r>
              <a:rPr lang="en-US" sz="2000" b="1" dirty="0" smtClean="0"/>
              <a:t>Lidocaine plaster</a:t>
            </a:r>
          </a:p>
          <a:p>
            <a:pPr>
              <a:lnSpc>
                <a:spcPct val="150000"/>
              </a:lnSpc>
              <a:buFont typeface="Wingdings" panose="05000000000000000000" pitchFamily="2" charset="2"/>
              <a:buChar char="Ø"/>
            </a:pPr>
            <a:r>
              <a:rPr lang="en-US" sz="2000" dirty="0" smtClean="0"/>
              <a:t>Peripheral </a:t>
            </a:r>
            <a:r>
              <a:rPr lang="en-US" sz="2000" dirty="0"/>
              <a:t>mechanisms of neuropathic pain include ectopic discharges of damaged neurons </a:t>
            </a:r>
            <a:endParaRPr lang="en-US" sz="2000" dirty="0" smtClean="0"/>
          </a:p>
          <a:p>
            <a:pPr>
              <a:lnSpc>
                <a:spcPct val="150000"/>
              </a:lnSpc>
              <a:buFont typeface="Wingdings" panose="05000000000000000000" pitchFamily="2" charset="2"/>
              <a:buChar char="Ø"/>
            </a:pPr>
            <a:r>
              <a:rPr lang="en-US" sz="2000" dirty="0" smtClean="0"/>
              <a:t>lidocaine </a:t>
            </a:r>
            <a:r>
              <a:rPr lang="en-US" sz="2000" dirty="0"/>
              <a:t>blocks sodium channels suppressing the formation of action potentials </a:t>
            </a:r>
            <a:r>
              <a:rPr lang="en-US" sz="2000" dirty="0" smtClean="0"/>
              <a:t>-&gt;has </a:t>
            </a:r>
            <a:r>
              <a:rPr lang="en-US" sz="2000" dirty="0"/>
              <a:t>a potential to be a treatment for neuropathic </a:t>
            </a:r>
            <a:r>
              <a:rPr lang="en-US" sz="2000" dirty="0" smtClean="0"/>
              <a:t>pain, </a:t>
            </a:r>
            <a:r>
              <a:rPr lang="en-US" sz="2000" dirty="0"/>
              <a:t>b</a:t>
            </a:r>
            <a:r>
              <a:rPr lang="en-US" sz="2000" dirty="0" smtClean="0"/>
              <a:t>ut </a:t>
            </a:r>
            <a:r>
              <a:rPr lang="en-US" sz="2000" dirty="0"/>
              <a:t>systemic use of lidocaine </a:t>
            </a:r>
            <a:r>
              <a:rPr lang="en-US" sz="2000" dirty="0" smtClean="0"/>
              <a:t> </a:t>
            </a:r>
            <a:r>
              <a:rPr lang="en-US" sz="2000" dirty="0"/>
              <a:t>carries the risk of systemic adverse effects and </a:t>
            </a:r>
            <a:r>
              <a:rPr lang="en-US" sz="2000" dirty="0" smtClean="0"/>
              <a:t> </a:t>
            </a:r>
            <a:r>
              <a:rPr lang="en-US" sz="2000" dirty="0"/>
              <a:t>need for parenteral administration </a:t>
            </a:r>
            <a:endParaRPr lang="en-US" sz="2000" dirty="0" smtClean="0"/>
          </a:p>
          <a:p>
            <a:pPr>
              <a:lnSpc>
                <a:spcPct val="150000"/>
              </a:lnSpc>
              <a:buFont typeface="Wingdings" panose="05000000000000000000" pitchFamily="2" charset="2"/>
              <a:buChar char="Ø"/>
            </a:pPr>
            <a:r>
              <a:rPr lang="en-US" sz="2000" dirty="0" smtClean="0"/>
              <a:t>Plaster</a:t>
            </a:r>
            <a:r>
              <a:rPr lang="el-GR" sz="2000" dirty="0" smtClean="0"/>
              <a:t>:</a:t>
            </a:r>
            <a:r>
              <a:rPr lang="en-US" sz="2000" dirty="0" smtClean="0"/>
              <a:t> a </a:t>
            </a:r>
            <a:r>
              <a:rPr lang="en-US" sz="2000" dirty="0"/>
              <a:t>new first- line treatment of </a:t>
            </a:r>
            <a:r>
              <a:rPr lang="en-US" sz="2000" b="1" dirty="0"/>
              <a:t>localized neuropathic pain </a:t>
            </a:r>
            <a:r>
              <a:rPr lang="en-US" sz="2000" dirty="0"/>
              <a:t>with minimal systemic adverse effects </a:t>
            </a:r>
            <a:endParaRPr lang="el-GR" sz="2000" dirty="0"/>
          </a:p>
          <a:p>
            <a:pPr>
              <a:lnSpc>
                <a:spcPct val="150000"/>
              </a:lnSpc>
              <a:buFont typeface="Wingdings" panose="05000000000000000000" pitchFamily="2" charset="2"/>
              <a:buChar char="Ø"/>
            </a:pPr>
            <a:r>
              <a:rPr lang="en-US" sz="2000" dirty="0" smtClean="0"/>
              <a:t>Indications</a:t>
            </a:r>
            <a:r>
              <a:rPr lang="el-GR" sz="2000" dirty="0" smtClean="0"/>
              <a:t>: </a:t>
            </a:r>
            <a:r>
              <a:rPr lang="en-US" sz="2000" dirty="0" smtClean="0"/>
              <a:t>diabetic </a:t>
            </a:r>
            <a:r>
              <a:rPr lang="en-US" sz="2000" dirty="0"/>
              <a:t>neuropathy and post herpetic neuralgia, carpal tunnel syndrome, postsurgical and posttraumatic pain</a:t>
            </a:r>
          </a:p>
        </p:txBody>
      </p:sp>
    </p:spTree>
    <p:extLst>
      <p:ext uri="{BB962C8B-B14F-4D97-AF65-F5344CB8AC3E}">
        <p14:creationId xmlns:p14="http://schemas.microsoft.com/office/powerpoint/2010/main" val="22594890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fontScale="92500" lnSpcReduction="20000"/>
          </a:bodyPr>
          <a:lstStyle/>
          <a:p>
            <a:pPr marL="0" indent="0">
              <a:lnSpc>
                <a:spcPct val="150000"/>
              </a:lnSpc>
              <a:buNone/>
            </a:pPr>
            <a:r>
              <a:rPr lang="en-US" sz="2000" b="1" u="sng" dirty="0"/>
              <a:t>Capsaicin</a:t>
            </a:r>
            <a:r>
              <a:rPr lang="en-US" sz="2000" dirty="0"/>
              <a:t> (8-methyl-N-vanillyl-6-nonenamide</a:t>
            </a:r>
            <a:r>
              <a:rPr lang="en-US" sz="2000" dirty="0" smtClean="0"/>
              <a:t>) </a:t>
            </a:r>
            <a:endParaRPr lang="el-GR" sz="2000" dirty="0" smtClean="0"/>
          </a:p>
          <a:p>
            <a:pPr marL="0" indent="0">
              <a:lnSpc>
                <a:spcPct val="150000"/>
              </a:lnSpc>
              <a:buNone/>
            </a:pPr>
            <a:r>
              <a:rPr lang="en-US" sz="2000" dirty="0" smtClean="0"/>
              <a:t>- It is </a:t>
            </a:r>
            <a:r>
              <a:rPr lang="en-US" sz="2000" dirty="0"/>
              <a:t>the pungent ingredient of </a:t>
            </a:r>
            <a:r>
              <a:rPr lang="en-US" sz="2000" dirty="0" err="1"/>
              <a:t>chilli</a:t>
            </a:r>
            <a:r>
              <a:rPr lang="en-US" sz="2000" dirty="0"/>
              <a:t> </a:t>
            </a:r>
            <a:r>
              <a:rPr lang="en-US" sz="2000" dirty="0" smtClean="0"/>
              <a:t>peppers</a:t>
            </a:r>
            <a:endParaRPr lang="en-US" sz="2000" dirty="0"/>
          </a:p>
          <a:p>
            <a:pPr marL="0" indent="0">
              <a:lnSpc>
                <a:spcPct val="150000"/>
              </a:lnSpc>
              <a:buNone/>
            </a:pPr>
            <a:r>
              <a:rPr lang="en-US" sz="2000" dirty="0" smtClean="0"/>
              <a:t>-  </a:t>
            </a:r>
            <a:r>
              <a:rPr lang="en-US" sz="2000" dirty="0"/>
              <a:t>binds to the transient receptor potential </a:t>
            </a:r>
            <a:r>
              <a:rPr lang="en-US" sz="2000" b="1" dirty="0" err="1"/>
              <a:t>vanilloid</a:t>
            </a:r>
            <a:r>
              <a:rPr lang="en-US" sz="2000" b="1" dirty="0"/>
              <a:t> 1 (TRPV1</a:t>
            </a:r>
            <a:r>
              <a:rPr lang="en-US" sz="2000" dirty="0"/>
              <a:t>) subunits, which are located on peripheral nociceptors and also responsive to heat, acidity and endogenous metabolites of polyunsaturated fatty acids </a:t>
            </a:r>
          </a:p>
          <a:p>
            <a:pPr marL="0" indent="0">
              <a:lnSpc>
                <a:spcPct val="150000"/>
              </a:lnSpc>
              <a:buNone/>
            </a:pPr>
            <a:r>
              <a:rPr lang="en-US" sz="2000" dirty="0" smtClean="0"/>
              <a:t>- Exposure </a:t>
            </a:r>
            <a:r>
              <a:rPr lang="en-US" sz="2000" dirty="0"/>
              <a:t>to capsaicin results initially in a painful burning sensation due to substance P release </a:t>
            </a:r>
            <a:endParaRPr lang="en-US" sz="2000" dirty="0" smtClean="0"/>
          </a:p>
          <a:p>
            <a:pPr marL="0" indent="0">
              <a:lnSpc>
                <a:spcPct val="150000"/>
              </a:lnSpc>
              <a:buNone/>
            </a:pPr>
            <a:r>
              <a:rPr lang="en-US" sz="2000" dirty="0" smtClean="0"/>
              <a:t>- </a:t>
            </a:r>
            <a:r>
              <a:rPr lang="en-US" sz="2000" dirty="0"/>
              <a:t>multiple administration of low concentration or single administration of high concentration capsaicin finally leads to </a:t>
            </a:r>
            <a:r>
              <a:rPr lang="en-US" sz="2000" u="sng" dirty="0"/>
              <a:t>reduced sensitization or even complete desensitization. </a:t>
            </a:r>
          </a:p>
          <a:p>
            <a:pPr marL="0" indent="0">
              <a:lnSpc>
                <a:spcPct val="150000"/>
              </a:lnSpc>
              <a:buNone/>
            </a:pPr>
            <a:r>
              <a:rPr lang="en-US" sz="2000" dirty="0" smtClean="0"/>
              <a:t>- A </a:t>
            </a:r>
            <a:r>
              <a:rPr lang="en-US" sz="2000" dirty="0"/>
              <a:t>high concentration (8%) capsaicin patch for single administration </a:t>
            </a:r>
            <a:r>
              <a:rPr lang="en-US" sz="2000" dirty="0" smtClean="0"/>
              <a:t>to </a:t>
            </a:r>
            <a:r>
              <a:rPr lang="en-US" sz="2000" dirty="0"/>
              <a:t>treat neuropathic pain</a:t>
            </a:r>
            <a:r>
              <a:rPr lang="en-US" sz="2000" dirty="0" smtClean="0"/>
              <a:t>. (</a:t>
            </a:r>
            <a:r>
              <a:rPr lang="en-US" sz="2000" dirty="0" err="1" smtClean="0"/>
              <a:t>quetenza</a:t>
            </a:r>
            <a:r>
              <a:rPr lang="en-US" sz="2000" dirty="0" smtClean="0"/>
              <a:t>)</a:t>
            </a:r>
            <a:endParaRPr lang="en-US" sz="2000" dirty="0"/>
          </a:p>
        </p:txBody>
      </p:sp>
    </p:spTree>
    <p:extLst>
      <p:ext uri="{BB962C8B-B14F-4D97-AF65-F5344CB8AC3E}">
        <p14:creationId xmlns:p14="http://schemas.microsoft.com/office/powerpoint/2010/main" val="3255780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srcRect t="12373" b="7201"/>
          <a:stretch/>
        </p:blipFill>
        <p:spPr>
          <a:xfrm>
            <a:off x="1043608" y="1772816"/>
            <a:ext cx="7031443" cy="2808312"/>
          </a:xfrm>
          <a:prstGeom prst="rect">
            <a:avLst/>
          </a:prstGeom>
        </p:spPr>
      </p:pic>
      <p:sp>
        <p:nvSpPr>
          <p:cNvPr id="3" name="TextBox 2"/>
          <p:cNvSpPr txBox="1"/>
          <p:nvPr/>
        </p:nvSpPr>
        <p:spPr>
          <a:xfrm>
            <a:off x="1403647" y="4869160"/>
            <a:ext cx="6671403" cy="923330"/>
          </a:xfrm>
          <a:prstGeom prst="rect">
            <a:avLst/>
          </a:prstGeom>
          <a:noFill/>
        </p:spPr>
        <p:txBody>
          <a:bodyPr wrap="square" rtlCol="0">
            <a:spAutoFit/>
          </a:bodyPr>
          <a:lstStyle/>
          <a:p>
            <a:r>
              <a:rPr lang="en-US" dirty="0" smtClean="0"/>
              <a:t>4</a:t>
            </a:r>
            <a:r>
              <a:rPr lang="en-US" baseline="30000" dirty="0" smtClean="0"/>
              <a:t>th</a:t>
            </a:r>
            <a:r>
              <a:rPr lang="en-US" dirty="0" smtClean="0"/>
              <a:t> category</a:t>
            </a:r>
            <a:r>
              <a:rPr lang="el-GR" dirty="0" smtClean="0"/>
              <a:t>: </a:t>
            </a:r>
            <a:r>
              <a:rPr lang="en-US" dirty="0" smtClean="0"/>
              <a:t>NOP </a:t>
            </a:r>
            <a:r>
              <a:rPr lang="en-US" dirty="0"/>
              <a:t>(</a:t>
            </a:r>
            <a:r>
              <a:rPr lang="en-US" dirty="0" err="1"/>
              <a:t>nociceptin</a:t>
            </a:r>
            <a:r>
              <a:rPr lang="en-US" dirty="0"/>
              <a:t> </a:t>
            </a:r>
            <a:r>
              <a:rPr lang="en-US" dirty="0" err="1"/>
              <a:t>orphanin</a:t>
            </a:r>
            <a:r>
              <a:rPr lang="en-US" dirty="0"/>
              <a:t> FQ peptide receptor</a:t>
            </a:r>
            <a:r>
              <a:rPr lang="en-US" dirty="0" smtClean="0"/>
              <a:t>)</a:t>
            </a:r>
            <a:endParaRPr lang="el-GR" dirty="0" smtClean="0"/>
          </a:p>
          <a:p>
            <a:endParaRPr lang="en-US" dirty="0" smtClean="0"/>
          </a:p>
          <a:p>
            <a:r>
              <a:rPr lang="en-US" dirty="0" smtClean="0"/>
              <a:t>Opioid selectivity for each receptor is different</a:t>
            </a:r>
            <a:endParaRPr lang="el-GR" dirty="0"/>
          </a:p>
        </p:txBody>
      </p:sp>
      <p:sp>
        <p:nvSpPr>
          <p:cNvPr id="4" name="TextBox 3"/>
          <p:cNvSpPr txBox="1"/>
          <p:nvPr/>
        </p:nvSpPr>
        <p:spPr>
          <a:xfrm>
            <a:off x="1043608" y="692696"/>
            <a:ext cx="4968552" cy="400110"/>
          </a:xfrm>
          <a:prstGeom prst="rect">
            <a:avLst/>
          </a:prstGeom>
          <a:noFill/>
        </p:spPr>
        <p:txBody>
          <a:bodyPr wrap="square" rtlCol="0">
            <a:spAutoFit/>
          </a:bodyPr>
          <a:lstStyle/>
          <a:p>
            <a:r>
              <a:rPr lang="en-US" sz="2000" b="1" dirty="0" smtClean="0"/>
              <a:t>Types of opioid receptors</a:t>
            </a:r>
            <a:endParaRPr lang="el-GR" sz="2000" b="1" dirty="0"/>
          </a:p>
        </p:txBody>
      </p:sp>
    </p:spTree>
    <p:extLst>
      <p:ext uri="{BB962C8B-B14F-4D97-AF65-F5344CB8AC3E}">
        <p14:creationId xmlns:p14="http://schemas.microsoft.com/office/powerpoint/2010/main" val="14729527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76672"/>
            <a:ext cx="8229600" cy="5174035"/>
          </a:xfrm>
        </p:spPr>
        <p:txBody>
          <a:bodyPr>
            <a:noAutofit/>
          </a:bodyPr>
          <a:lstStyle/>
          <a:p>
            <a:pPr marL="0" indent="0">
              <a:buNone/>
            </a:pPr>
            <a:r>
              <a:rPr lang="en-US" sz="1800" b="1" dirty="0" smtClean="0"/>
              <a:t>NMDA </a:t>
            </a:r>
            <a:r>
              <a:rPr lang="en-US" sz="1800" b="1" dirty="0"/>
              <a:t>receptor antagonists </a:t>
            </a:r>
            <a:r>
              <a:rPr lang="en-US" sz="1800" dirty="0"/>
              <a:t>(ketamine, dextromethorphan, </a:t>
            </a:r>
            <a:r>
              <a:rPr lang="en-US" sz="1800" dirty="0" smtClean="0"/>
              <a:t>amantadine)</a:t>
            </a:r>
            <a:endParaRPr lang="el-GR" sz="1800" dirty="0" smtClean="0"/>
          </a:p>
          <a:p>
            <a:pPr marL="0" indent="0">
              <a:buNone/>
            </a:pPr>
            <a:r>
              <a:rPr lang="en-US" sz="1800" u="sng" dirty="0" smtClean="0"/>
              <a:t>They suspend the central </a:t>
            </a:r>
            <a:r>
              <a:rPr lang="en-US" sz="1800" u="sng" dirty="0" err="1" smtClean="0"/>
              <a:t>sensitazation</a:t>
            </a:r>
            <a:r>
              <a:rPr lang="en-US" sz="1800" u="sng" dirty="0" smtClean="0"/>
              <a:t> “wind up” that occurs in the dorsal horn</a:t>
            </a:r>
            <a:r>
              <a:rPr lang="el-GR" sz="1800" u="sng" dirty="0" smtClean="0"/>
              <a:t> </a:t>
            </a:r>
            <a:r>
              <a:rPr lang="en-US" sz="1800" u="sng" dirty="0" smtClean="0"/>
              <a:t>of the spinal cord</a:t>
            </a:r>
          </a:p>
          <a:p>
            <a:pPr marL="0" indent="0">
              <a:buNone/>
            </a:pPr>
            <a:endParaRPr lang="en-US" sz="1800" dirty="0"/>
          </a:p>
          <a:p>
            <a:pPr marL="0" indent="0">
              <a:buNone/>
            </a:pPr>
            <a:r>
              <a:rPr lang="en-US" sz="1800" b="1" u="sng" dirty="0" smtClean="0"/>
              <a:t>Ketamine</a:t>
            </a:r>
          </a:p>
          <a:p>
            <a:pPr marL="0" indent="0">
              <a:buNone/>
            </a:pPr>
            <a:r>
              <a:rPr lang="en-US" sz="1800" dirty="0" smtClean="0"/>
              <a:t>- Also </a:t>
            </a:r>
            <a:r>
              <a:rPr lang="en-US" sz="1800" dirty="0"/>
              <a:t>has a number of other sites of action </a:t>
            </a:r>
            <a:r>
              <a:rPr lang="en-US" sz="1800" dirty="0" smtClean="0"/>
              <a:t>including, nicotinic</a:t>
            </a:r>
            <a:r>
              <a:rPr lang="en-US" sz="1800" dirty="0"/>
              <a:t>, muscarinic, </a:t>
            </a:r>
            <a:r>
              <a:rPr lang="en-US" sz="1800" dirty="0" smtClean="0"/>
              <a:t>opioid receptors. </a:t>
            </a:r>
            <a:r>
              <a:rPr lang="en-US" sz="1800" dirty="0"/>
              <a:t>also inhibits serotonin and dopamine </a:t>
            </a:r>
            <a:r>
              <a:rPr lang="en-US" sz="1800" dirty="0" smtClean="0"/>
              <a:t>reuptake, down </a:t>
            </a:r>
            <a:r>
              <a:rPr lang="en-US" sz="1800" dirty="0"/>
              <a:t>regulates certain ion </a:t>
            </a:r>
            <a:r>
              <a:rPr lang="en-US" sz="1800" dirty="0" smtClean="0"/>
              <a:t>channels</a:t>
            </a:r>
          </a:p>
          <a:p>
            <a:pPr marL="0" indent="0">
              <a:buNone/>
            </a:pPr>
            <a:r>
              <a:rPr lang="en-US" sz="1800" dirty="0" smtClean="0"/>
              <a:t>- </a:t>
            </a:r>
            <a:r>
              <a:rPr lang="en-US" sz="1800" b="1" dirty="0" smtClean="0"/>
              <a:t>anti-</a:t>
            </a:r>
            <a:r>
              <a:rPr lang="en-US" sz="1800" b="1" dirty="0" err="1" smtClean="0"/>
              <a:t>hyperalgesic</a:t>
            </a:r>
            <a:r>
              <a:rPr lang="en-US" sz="1800" b="1" dirty="0" smtClean="0"/>
              <a:t>, anti-</a:t>
            </a:r>
            <a:r>
              <a:rPr lang="en-US" sz="1800" b="1" dirty="0" err="1" smtClean="0"/>
              <a:t>allodynic</a:t>
            </a:r>
            <a:r>
              <a:rPr lang="en-US" sz="1800" b="1" dirty="0" smtClean="0"/>
              <a:t> and tolerance-protective agent</a:t>
            </a:r>
          </a:p>
          <a:p>
            <a:pPr marL="0" indent="0">
              <a:buNone/>
            </a:pPr>
            <a:r>
              <a:rPr lang="en-US" sz="1800" dirty="0" smtClean="0"/>
              <a:t>-has  </a:t>
            </a:r>
            <a:r>
              <a:rPr lang="en-US" sz="1800" dirty="0"/>
              <a:t>some efficacy in the treatment of acute neuropathic pain, e.g., after spinal cord injury or after major limb trauma and after burns injury </a:t>
            </a:r>
          </a:p>
          <a:p>
            <a:pPr marL="0" indent="0">
              <a:buNone/>
            </a:pPr>
            <a:r>
              <a:rPr lang="en-US" sz="1800" dirty="0" smtClean="0"/>
              <a:t>- it </a:t>
            </a:r>
            <a:r>
              <a:rPr lang="en-US" sz="1800" dirty="0"/>
              <a:t>is also increasingly used as an adjunct to other analgesics in the postoperative and posttraumatic setting. </a:t>
            </a:r>
          </a:p>
          <a:p>
            <a:pPr marL="0" indent="0">
              <a:buNone/>
            </a:pPr>
            <a:r>
              <a:rPr lang="en-US" sz="1800" dirty="0" smtClean="0"/>
              <a:t>- very </a:t>
            </a:r>
            <a:r>
              <a:rPr lang="en-US" sz="1800" dirty="0"/>
              <a:t>useful for the treatment of postoperative pain and cancer pain in opioid-tolerant patients </a:t>
            </a:r>
          </a:p>
          <a:p>
            <a:pPr marL="0" indent="0">
              <a:buNone/>
            </a:pPr>
            <a:r>
              <a:rPr lang="en-US" sz="1800" dirty="0" smtClean="0"/>
              <a:t>- increasingly </a:t>
            </a:r>
            <a:r>
              <a:rPr lang="en-US" sz="1800" dirty="0"/>
              <a:t>used in chronic pain states</a:t>
            </a:r>
          </a:p>
        </p:txBody>
      </p:sp>
    </p:spTree>
    <p:extLst>
      <p:ext uri="{BB962C8B-B14F-4D97-AF65-F5344CB8AC3E}">
        <p14:creationId xmlns:p14="http://schemas.microsoft.com/office/powerpoint/2010/main" val="6313756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lnSpc>
                <a:spcPct val="150000"/>
              </a:lnSpc>
              <a:buNone/>
            </a:pPr>
            <a:r>
              <a:rPr lang="en-US" sz="2000" b="1" u="sng" dirty="0" smtClean="0"/>
              <a:t>Calcitonin</a:t>
            </a:r>
          </a:p>
          <a:p>
            <a:pPr marL="0" indent="0">
              <a:lnSpc>
                <a:spcPct val="150000"/>
              </a:lnSpc>
              <a:buNone/>
            </a:pPr>
            <a:r>
              <a:rPr lang="en-US" sz="2000" dirty="0" smtClean="0"/>
              <a:t>-  polypeptide </a:t>
            </a:r>
            <a:r>
              <a:rPr lang="en-US" sz="2000" dirty="0"/>
              <a:t>hormone produced naturally by the para-follicular cells of the thyroid gland </a:t>
            </a:r>
            <a:endParaRPr lang="en-US" sz="2000" dirty="0" smtClean="0"/>
          </a:p>
          <a:p>
            <a:pPr marL="0" indent="0">
              <a:lnSpc>
                <a:spcPct val="150000"/>
              </a:lnSpc>
              <a:buNone/>
            </a:pPr>
            <a:r>
              <a:rPr lang="en-US" sz="2000" dirty="0" smtClean="0"/>
              <a:t>- Inhibits bone </a:t>
            </a:r>
            <a:r>
              <a:rPr lang="en-US" sz="2000" dirty="0" err="1" smtClean="0"/>
              <a:t>resorption</a:t>
            </a:r>
            <a:r>
              <a:rPr lang="en-US" sz="2000" dirty="0" smtClean="0"/>
              <a:t> by inhibiting osteoclast activity </a:t>
            </a:r>
            <a:endParaRPr lang="en-US" sz="2000" dirty="0"/>
          </a:p>
          <a:p>
            <a:pPr marL="0" indent="0">
              <a:lnSpc>
                <a:spcPct val="150000"/>
              </a:lnSpc>
              <a:buNone/>
            </a:pPr>
            <a:r>
              <a:rPr lang="en-US" sz="2000" dirty="0" smtClean="0"/>
              <a:t>- commonly </a:t>
            </a:r>
            <a:r>
              <a:rPr lang="en-US" sz="2000" dirty="0"/>
              <a:t>used in osteoporosis and Paget’s </a:t>
            </a:r>
            <a:r>
              <a:rPr lang="en-US" sz="2000" dirty="0" smtClean="0"/>
              <a:t>disease</a:t>
            </a:r>
          </a:p>
          <a:p>
            <a:pPr marL="0" indent="0">
              <a:lnSpc>
                <a:spcPct val="150000"/>
              </a:lnSpc>
              <a:buNone/>
            </a:pPr>
            <a:r>
              <a:rPr lang="en-US" sz="2000" dirty="0" smtClean="0"/>
              <a:t>- Recent </a:t>
            </a:r>
            <a:r>
              <a:rPr lang="en-US" sz="2000" dirty="0"/>
              <a:t>studies have suggested its efficacy in some acute and chronic pain states </a:t>
            </a:r>
          </a:p>
          <a:p>
            <a:pPr marL="0" indent="0">
              <a:lnSpc>
                <a:spcPct val="150000"/>
              </a:lnSpc>
              <a:buNone/>
            </a:pPr>
            <a:r>
              <a:rPr lang="en-US" sz="2000" dirty="0" smtClean="0"/>
              <a:t>- Another </a:t>
            </a:r>
            <a:r>
              <a:rPr lang="en-US" sz="2000" dirty="0"/>
              <a:t>indication is acute, but not chronic pain </a:t>
            </a:r>
            <a:r>
              <a:rPr lang="en-US" sz="2000" dirty="0" smtClean="0"/>
              <a:t>caused </a:t>
            </a:r>
            <a:r>
              <a:rPr lang="en-US" sz="2000" dirty="0"/>
              <a:t>by osteoporotic vertebral compression fractures &amp; </a:t>
            </a:r>
            <a:r>
              <a:rPr lang="en-US" sz="2000" dirty="0" smtClean="0"/>
              <a:t>phantom </a:t>
            </a:r>
            <a:r>
              <a:rPr lang="en-US" sz="2000" dirty="0"/>
              <a:t>limb pain after amputation</a:t>
            </a:r>
          </a:p>
        </p:txBody>
      </p:sp>
    </p:spTree>
    <p:extLst>
      <p:ext uri="{BB962C8B-B14F-4D97-AF65-F5344CB8AC3E}">
        <p14:creationId xmlns:p14="http://schemas.microsoft.com/office/powerpoint/2010/main" val="33083848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lnSpc>
                <a:spcPct val="150000"/>
              </a:lnSpc>
              <a:buNone/>
            </a:pPr>
            <a:r>
              <a:rPr lang="en-US" sz="2000" b="1" u="sng" dirty="0" err="1" smtClean="0"/>
              <a:t>Biphosphonates</a:t>
            </a:r>
            <a:endParaRPr lang="en-US" sz="2000" b="1" u="sng" dirty="0" smtClean="0"/>
          </a:p>
          <a:p>
            <a:pPr marL="0" indent="0">
              <a:lnSpc>
                <a:spcPct val="150000"/>
              </a:lnSpc>
              <a:buNone/>
            </a:pPr>
            <a:r>
              <a:rPr lang="en-US" sz="2000" dirty="0" smtClean="0"/>
              <a:t>- Bind to bone mineral surface -&gt; they are taken by the osteoclast – they induce apoptosis of the osteoclast</a:t>
            </a:r>
          </a:p>
          <a:p>
            <a:pPr marL="0" indent="0">
              <a:buNone/>
            </a:pPr>
            <a:r>
              <a:rPr lang="en-US" sz="2000" dirty="0" smtClean="0"/>
              <a:t>- Bisphosphonates</a:t>
            </a:r>
            <a:r>
              <a:rPr lang="en-US" sz="2000" dirty="0"/>
              <a:t>, e.g. sodium </a:t>
            </a:r>
            <a:r>
              <a:rPr lang="en-US" sz="2000" dirty="0" err="1" smtClean="0"/>
              <a:t>pamidronate</a:t>
            </a:r>
            <a:r>
              <a:rPr lang="en-US" sz="2000" dirty="0" smtClean="0"/>
              <a:t>, sodium </a:t>
            </a:r>
            <a:r>
              <a:rPr lang="en-US" sz="2000" dirty="0" err="1"/>
              <a:t>clodronate</a:t>
            </a:r>
            <a:r>
              <a:rPr lang="en-US" sz="2000" dirty="0"/>
              <a:t>, relieve pain from </a:t>
            </a:r>
            <a:r>
              <a:rPr lang="en-US" sz="2000" dirty="0" err="1" smtClean="0"/>
              <a:t>osteolytic</a:t>
            </a:r>
            <a:r>
              <a:rPr lang="en-US" sz="2000" dirty="0" smtClean="0"/>
              <a:t> bone </a:t>
            </a:r>
            <a:r>
              <a:rPr lang="en-US" sz="2000" dirty="0"/>
              <a:t>metastases from breast cancer and </a:t>
            </a:r>
            <a:r>
              <a:rPr lang="en-US" sz="2000" dirty="0" smtClean="0"/>
              <a:t>multiple myeloma</a:t>
            </a:r>
          </a:p>
          <a:p>
            <a:pPr marL="0" indent="0">
              <a:lnSpc>
                <a:spcPct val="150000"/>
              </a:lnSpc>
              <a:buNone/>
            </a:pPr>
            <a:endParaRPr lang="en-US" sz="2000" b="1" u="sng" dirty="0"/>
          </a:p>
        </p:txBody>
      </p:sp>
    </p:spTree>
    <p:extLst>
      <p:ext uri="{BB962C8B-B14F-4D97-AF65-F5344CB8AC3E}">
        <p14:creationId xmlns:p14="http://schemas.microsoft.com/office/powerpoint/2010/main" val="42811531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lnSpc>
                <a:spcPct val="150000"/>
              </a:lnSpc>
              <a:buNone/>
            </a:pPr>
            <a:r>
              <a:rPr lang="en-US" sz="2000" b="1" u="sng" dirty="0"/>
              <a:t>Cannabinoids</a:t>
            </a:r>
            <a:r>
              <a:rPr lang="en-US" sz="2000" dirty="0"/>
              <a:t> </a:t>
            </a:r>
            <a:endParaRPr lang="en-US" sz="2000" dirty="0" smtClean="0"/>
          </a:p>
          <a:p>
            <a:pPr marL="0" indent="0">
              <a:lnSpc>
                <a:spcPct val="150000"/>
              </a:lnSpc>
              <a:buNone/>
            </a:pPr>
            <a:r>
              <a:rPr lang="en-US" sz="2000" dirty="0" smtClean="0"/>
              <a:t>They comprise </a:t>
            </a:r>
            <a:r>
              <a:rPr lang="en-US" sz="2000" dirty="0"/>
              <a:t>a large group of chemical compounds that act upon the cannabinoid receptor. </a:t>
            </a:r>
            <a:endParaRPr lang="en-US" sz="2000" dirty="0" smtClean="0"/>
          </a:p>
          <a:p>
            <a:pPr marL="0" indent="0">
              <a:lnSpc>
                <a:spcPct val="150000"/>
              </a:lnSpc>
              <a:buNone/>
            </a:pPr>
            <a:r>
              <a:rPr lang="en-US" sz="2000" dirty="0" smtClean="0"/>
              <a:t> </a:t>
            </a:r>
            <a:r>
              <a:rPr lang="en-US" sz="2000" dirty="0"/>
              <a:t>Ex. </a:t>
            </a:r>
            <a:r>
              <a:rPr lang="en-US" sz="2000" dirty="0" err="1"/>
              <a:t>cannabidiol</a:t>
            </a:r>
            <a:r>
              <a:rPr lang="en-US" sz="2000" dirty="0"/>
              <a:t> (CBD) and </a:t>
            </a:r>
            <a:r>
              <a:rPr lang="en-US" sz="2000" dirty="0" err="1"/>
              <a:t>cannabinol</a:t>
            </a:r>
            <a:r>
              <a:rPr lang="en-US" sz="2000" dirty="0"/>
              <a:t> (CBN) </a:t>
            </a:r>
            <a:endParaRPr lang="en-US" sz="2000" dirty="0" smtClean="0"/>
          </a:p>
          <a:p>
            <a:pPr marL="0" indent="0">
              <a:lnSpc>
                <a:spcPct val="150000"/>
              </a:lnSpc>
              <a:buNone/>
            </a:pPr>
            <a:r>
              <a:rPr lang="en-US" sz="2000" dirty="0" smtClean="0"/>
              <a:t> </a:t>
            </a:r>
            <a:r>
              <a:rPr lang="en-US" sz="2000" u="sng" dirty="0"/>
              <a:t>These include</a:t>
            </a:r>
            <a:r>
              <a:rPr lang="en-US" sz="2000" dirty="0"/>
              <a:t>: </a:t>
            </a:r>
            <a:r>
              <a:rPr lang="en-US" sz="2000" dirty="0" err="1" smtClean="0"/>
              <a:t>endocannabinoids</a:t>
            </a:r>
            <a:r>
              <a:rPr lang="en-US" sz="2000" dirty="0" smtClean="0"/>
              <a:t> </a:t>
            </a:r>
            <a:r>
              <a:rPr lang="en-US" sz="2000" dirty="0"/>
              <a:t>such as </a:t>
            </a:r>
            <a:r>
              <a:rPr lang="en-US" sz="2000" dirty="0" err="1"/>
              <a:t>anandamide</a:t>
            </a:r>
            <a:r>
              <a:rPr lang="en-US" sz="2000" dirty="0"/>
              <a:t> (produced naturally in </a:t>
            </a:r>
            <a:r>
              <a:rPr lang="en-US" sz="2000" dirty="0" smtClean="0"/>
              <a:t>	the </a:t>
            </a:r>
            <a:r>
              <a:rPr lang="en-US" sz="2000" dirty="0"/>
              <a:t>body by humans and animal) </a:t>
            </a:r>
          </a:p>
          <a:p>
            <a:pPr marL="0" indent="0">
              <a:lnSpc>
                <a:spcPct val="150000"/>
              </a:lnSpc>
              <a:buNone/>
            </a:pPr>
            <a:r>
              <a:rPr lang="en-US" sz="2000" dirty="0" smtClean="0"/>
              <a:t>	</a:t>
            </a:r>
            <a:r>
              <a:rPr lang="en-US" sz="2000" dirty="0" err="1" smtClean="0"/>
              <a:t>phytocannabinoids</a:t>
            </a:r>
            <a:r>
              <a:rPr lang="en-US" sz="2000" dirty="0" smtClean="0"/>
              <a:t> </a:t>
            </a:r>
            <a:r>
              <a:rPr lang="en-US" sz="2000" dirty="0"/>
              <a:t>(found in cannabis and some other plants</a:t>
            </a:r>
            <a:r>
              <a:rPr lang="en-US" sz="2000" dirty="0" smtClean="0"/>
              <a:t>)</a:t>
            </a:r>
          </a:p>
          <a:p>
            <a:pPr marL="0" indent="0">
              <a:lnSpc>
                <a:spcPct val="150000"/>
              </a:lnSpc>
              <a:buNone/>
            </a:pPr>
            <a:r>
              <a:rPr lang="en-US" sz="2000" dirty="0" smtClean="0"/>
              <a:t> 	synthetic </a:t>
            </a:r>
            <a:r>
              <a:rPr lang="en-US" sz="2000" dirty="0"/>
              <a:t>cannabinoids (manufactured chemically) </a:t>
            </a:r>
            <a:endParaRPr lang="en-US" sz="2000" dirty="0" smtClean="0"/>
          </a:p>
          <a:p>
            <a:pPr marL="0" indent="0">
              <a:lnSpc>
                <a:spcPct val="150000"/>
              </a:lnSpc>
              <a:buNone/>
            </a:pPr>
            <a:r>
              <a:rPr lang="en-US" sz="2000" dirty="0" smtClean="0"/>
              <a:t> </a:t>
            </a:r>
            <a:r>
              <a:rPr lang="en-US" sz="2000" dirty="0"/>
              <a:t>The primary active component is delta-9- tetrahydrocannabinol (THC), which is responsible for many of the commonly known effects.</a:t>
            </a:r>
          </a:p>
        </p:txBody>
      </p:sp>
      <p:pic>
        <p:nvPicPr>
          <p:cNvPr id="2" name="Picture 1"/>
          <p:cNvPicPr>
            <a:picLocks noChangeAspect="1"/>
          </p:cNvPicPr>
          <p:nvPr/>
        </p:nvPicPr>
        <p:blipFill>
          <a:blip r:embed="rId2"/>
          <a:stretch>
            <a:fillRect/>
          </a:stretch>
        </p:blipFill>
        <p:spPr>
          <a:xfrm>
            <a:off x="1115616" y="3861048"/>
            <a:ext cx="7291448" cy="1902117"/>
          </a:xfrm>
          <a:prstGeom prst="rect">
            <a:avLst/>
          </a:prstGeom>
        </p:spPr>
      </p:pic>
    </p:spTree>
    <p:extLst>
      <p:ext uri="{BB962C8B-B14F-4D97-AF65-F5344CB8AC3E}">
        <p14:creationId xmlns:p14="http://schemas.microsoft.com/office/powerpoint/2010/main" val="302876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rotWithShape="1">
          <a:blip r:embed="rId2"/>
          <a:srcRect l="13571" t="27391" r="39564" b="14820"/>
          <a:stretch/>
        </p:blipFill>
        <p:spPr>
          <a:xfrm>
            <a:off x="1187624" y="1052736"/>
            <a:ext cx="6477204" cy="4490500"/>
          </a:xfrm>
          <a:prstGeom prst="rect">
            <a:avLst/>
          </a:prstGeom>
        </p:spPr>
      </p:pic>
    </p:spTree>
    <p:extLst>
      <p:ext uri="{BB962C8B-B14F-4D97-AF65-F5344CB8AC3E}">
        <p14:creationId xmlns:p14="http://schemas.microsoft.com/office/powerpoint/2010/main" val="2109833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srcRect l="23621" t="17329" r="28255" b="6412"/>
          <a:stretch/>
        </p:blipFill>
        <p:spPr>
          <a:xfrm>
            <a:off x="1619672" y="1135668"/>
            <a:ext cx="6048672" cy="5388817"/>
          </a:xfrm>
          <a:prstGeom prst="rect">
            <a:avLst/>
          </a:prstGeom>
        </p:spPr>
      </p:pic>
      <p:sp>
        <p:nvSpPr>
          <p:cNvPr id="7" name="Rectangle 6"/>
          <p:cNvSpPr/>
          <p:nvPr/>
        </p:nvSpPr>
        <p:spPr>
          <a:xfrm>
            <a:off x="611560" y="332656"/>
            <a:ext cx="3816424" cy="801132"/>
          </a:xfrm>
          <a:prstGeom prst="rect">
            <a:avLst/>
          </a:prstGeom>
          <a:solidFill>
            <a:schemeClr val="bg2">
              <a:lumMod val="7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Classification of opioids</a:t>
            </a:r>
            <a:endParaRPr lang="el-GR" sz="2200" b="1" dirty="0">
              <a:solidFill>
                <a:schemeClr val="tx1"/>
              </a:solidFill>
            </a:endParaRPr>
          </a:p>
        </p:txBody>
      </p:sp>
    </p:spTree>
    <p:extLst>
      <p:ext uri="{BB962C8B-B14F-4D97-AF65-F5344CB8AC3E}">
        <p14:creationId xmlns:p14="http://schemas.microsoft.com/office/powerpoint/2010/main" val="1495461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395330"/>
          </a:xfrm>
        </p:spPr>
        <p:txBody>
          <a:bodyPr>
            <a:normAutofit lnSpcReduction="10000"/>
          </a:bodyPr>
          <a:lstStyle/>
          <a:p>
            <a:pPr marL="0" indent="0">
              <a:buNone/>
            </a:pPr>
            <a:r>
              <a:rPr lang="en-US" sz="2000" b="1" dirty="0"/>
              <a:t>PHARMACOLOGICAL ACTIONS OF OPIOID AGONISTS</a:t>
            </a:r>
            <a:endParaRPr lang="en-US" sz="2000" dirty="0"/>
          </a:p>
          <a:p>
            <a:pPr marL="0" indent="0">
              <a:buNone/>
            </a:pPr>
            <a:r>
              <a:rPr lang="en-US" sz="2000" b="1" u="sng" dirty="0"/>
              <a:t>Central Nervous System</a:t>
            </a:r>
          </a:p>
          <a:p>
            <a:r>
              <a:rPr lang="en-US" sz="2000" i="1" dirty="0" smtClean="0"/>
              <a:t>Analgesia</a:t>
            </a:r>
            <a:r>
              <a:rPr lang="en-US" sz="2000" i="1" dirty="0"/>
              <a:t>:</a:t>
            </a:r>
            <a:r>
              <a:rPr lang="en-US" sz="2000" dirty="0"/>
              <a:t> Most effective in relieving dull, continuous and poorly </a:t>
            </a:r>
            <a:r>
              <a:rPr lang="en-US" sz="2000" dirty="0" err="1"/>
              <a:t>localised</a:t>
            </a:r>
            <a:r>
              <a:rPr lang="en-US" sz="2000" dirty="0"/>
              <a:t> pain arising from deeper </a:t>
            </a:r>
            <a:r>
              <a:rPr lang="en-US" sz="2000" dirty="0" smtClean="0"/>
              <a:t>structures. </a:t>
            </a:r>
            <a:r>
              <a:rPr lang="en-US" sz="2000" dirty="0"/>
              <a:t>Neuropathic pain can be </a:t>
            </a:r>
            <a:r>
              <a:rPr lang="en-US" sz="2000" dirty="0" smtClean="0"/>
              <a:t>very </a:t>
            </a:r>
            <a:r>
              <a:rPr lang="en-US" sz="2000" dirty="0" err="1" smtClean="0"/>
              <a:t>resistand</a:t>
            </a:r>
            <a:endParaRPr lang="en-US" sz="2000" dirty="0"/>
          </a:p>
          <a:p>
            <a:r>
              <a:rPr lang="en-US" sz="2000" b="1" i="1" dirty="0" smtClean="0"/>
              <a:t>Sedation</a:t>
            </a:r>
          </a:p>
          <a:p>
            <a:r>
              <a:rPr lang="en-US" sz="2000" dirty="0"/>
              <a:t> </a:t>
            </a:r>
            <a:r>
              <a:rPr lang="en-US" sz="2000" i="1" dirty="0"/>
              <a:t>Euphoria and </a:t>
            </a:r>
            <a:r>
              <a:rPr lang="en-US" sz="2000" i="1" dirty="0" err="1"/>
              <a:t>dysphoria</a:t>
            </a:r>
            <a:r>
              <a:rPr lang="en-US" sz="2000" i="1" dirty="0"/>
              <a:t>:</a:t>
            </a:r>
            <a:r>
              <a:rPr lang="en-US" sz="2000" dirty="0"/>
              <a:t> </a:t>
            </a:r>
            <a:r>
              <a:rPr lang="en-US" sz="2000" dirty="0" smtClean="0"/>
              <a:t>If </a:t>
            </a:r>
            <a:r>
              <a:rPr lang="en-US" sz="2000" dirty="0"/>
              <a:t>there is no pain, morphine may cause restlessness and agitation (</a:t>
            </a:r>
            <a:r>
              <a:rPr lang="en-US" sz="2000" dirty="0" err="1"/>
              <a:t>dysphoria</a:t>
            </a:r>
            <a:r>
              <a:rPr lang="en-US" sz="2000" dirty="0"/>
              <a:t>).</a:t>
            </a:r>
          </a:p>
          <a:p>
            <a:r>
              <a:rPr lang="en-US" sz="2000" dirty="0"/>
              <a:t> </a:t>
            </a:r>
            <a:r>
              <a:rPr lang="en-US" sz="2000" i="1" dirty="0"/>
              <a:t>Hallucination:</a:t>
            </a:r>
            <a:r>
              <a:rPr lang="en-US" sz="2000" dirty="0"/>
              <a:t> These are more common with KOP agonists, but morphine and other MOP agonists may also cause hallucinations.</a:t>
            </a:r>
          </a:p>
          <a:p>
            <a:r>
              <a:rPr lang="en-US" sz="2000" i="1" dirty="0" smtClean="0"/>
              <a:t>Tolerance </a:t>
            </a:r>
            <a:r>
              <a:rPr lang="en-US" sz="2000" i="1" dirty="0"/>
              <a:t>and </a:t>
            </a:r>
            <a:r>
              <a:rPr lang="en-US" sz="2000" i="1" dirty="0" smtClean="0"/>
              <a:t>Dependence</a:t>
            </a:r>
          </a:p>
          <a:p>
            <a:endParaRPr lang="en-US" sz="2000" i="1" dirty="0"/>
          </a:p>
          <a:p>
            <a:pPr marL="0" indent="0">
              <a:buNone/>
            </a:pPr>
            <a:r>
              <a:rPr lang="en-US" sz="2000" b="1" u="sng" dirty="0"/>
              <a:t>Cardiovascular System</a:t>
            </a:r>
          </a:p>
          <a:p>
            <a:r>
              <a:rPr lang="en-US" sz="2000" dirty="0" smtClean="0"/>
              <a:t> </a:t>
            </a:r>
            <a:r>
              <a:rPr lang="en-US" sz="2000" dirty="0"/>
              <a:t>Mild bradycardia is common </a:t>
            </a:r>
            <a:r>
              <a:rPr lang="en-US" sz="2000" dirty="0" smtClean="0"/>
              <a:t> (decreased </a:t>
            </a:r>
            <a:r>
              <a:rPr lang="en-US" sz="2000" dirty="0"/>
              <a:t>sympathetic drive and a direct effect on the </a:t>
            </a:r>
            <a:r>
              <a:rPr lang="en-US" sz="2000" dirty="0" err="1"/>
              <a:t>sino</a:t>
            </a:r>
            <a:r>
              <a:rPr lang="en-US" sz="2000" dirty="0"/>
              <a:t>-atrial (SA) </a:t>
            </a:r>
            <a:r>
              <a:rPr lang="en-US" sz="2000" dirty="0" smtClean="0"/>
              <a:t>node)</a:t>
            </a:r>
            <a:endParaRPr lang="en-US" sz="2000" dirty="0"/>
          </a:p>
          <a:p>
            <a:r>
              <a:rPr lang="en-US" sz="2000" dirty="0" smtClean="0"/>
              <a:t>Peripheral </a:t>
            </a:r>
            <a:r>
              <a:rPr lang="en-US" sz="2000" dirty="0"/>
              <a:t>vasodilatation </a:t>
            </a:r>
            <a:r>
              <a:rPr lang="en-US" sz="2000" dirty="0" smtClean="0"/>
              <a:t>(histamine </a:t>
            </a:r>
            <a:r>
              <a:rPr lang="en-US" sz="2000" dirty="0"/>
              <a:t>release and reduced sympathetic </a:t>
            </a:r>
            <a:r>
              <a:rPr lang="en-US" sz="2000" dirty="0" smtClean="0"/>
              <a:t>drive)</a:t>
            </a:r>
            <a:endParaRPr lang="en-US" sz="2000" dirty="0"/>
          </a:p>
          <a:p>
            <a:endParaRPr lang="en-US" sz="2000" dirty="0"/>
          </a:p>
        </p:txBody>
      </p:sp>
    </p:spTree>
    <p:extLst>
      <p:ext uri="{BB962C8B-B14F-4D97-AF65-F5344CB8AC3E}">
        <p14:creationId xmlns:p14="http://schemas.microsoft.com/office/powerpoint/2010/main" val="3168298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3528" y="409934"/>
            <a:ext cx="8229600" cy="5174035"/>
          </a:xfrm>
        </p:spPr>
        <p:txBody>
          <a:bodyPr>
            <a:normAutofit/>
          </a:bodyPr>
          <a:lstStyle/>
          <a:p>
            <a:pPr marL="0" indent="0">
              <a:buNone/>
            </a:pPr>
            <a:r>
              <a:rPr lang="en-US" sz="2000" b="1" dirty="0"/>
              <a:t>Respiratory System</a:t>
            </a:r>
          </a:p>
          <a:p>
            <a:r>
              <a:rPr lang="en-US" sz="2000" dirty="0" smtClean="0">
                <a:solidFill>
                  <a:srgbClr val="FF0000"/>
                </a:solidFill>
              </a:rPr>
              <a:t>Respiratory depression </a:t>
            </a:r>
            <a:r>
              <a:rPr lang="en-US" sz="2000" dirty="0"/>
              <a:t>via MOP receptors at the respiratory </a:t>
            </a:r>
            <a:r>
              <a:rPr lang="en-US" sz="2000" dirty="0" err="1"/>
              <a:t>centres</a:t>
            </a:r>
            <a:r>
              <a:rPr lang="en-US" sz="2000" dirty="0"/>
              <a:t> in the brainstem. Respiratory rate falls more than the tidal volume and </a:t>
            </a:r>
            <a:r>
              <a:rPr lang="en-US" sz="2000" dirty="0">
                <a:solidFill>
                  <a:srgbClr val="FF0000"/>
                </a:solidFill>
              </a:rPr>
              <a:t>the sensitivity of the brain stem to carbon dioxide is reduced</a:t>
            </a:r>
            <a:r>
              <a:rPr lang="en-US" sz="2000" dirty="0"/>
              <a:t>. </a:t>
            </a:r>
            <a:r>
              <a:rPr lang="en-US" sz="2000" u="sng" dirty="0"/>
              <a:t>Its response to hypoxia is less affected but if hypoxic stimulus is removed by supplemental oxygen then respiratory depression may be augmented</a:t>
            </a:r>
            <a:r>
              <a:rPr lang="en-US" sz="2000" dirty="0"/>
              <a:t>. </a:t>
            </a:r>
            <a:endParaRPr lang="en-US" sz="2000" dirty="0" smtClean="0"/>
          </a:p>
          <a:p>
            <a:r>
              <a:rPr lang="en-US" sz="2000" dirty="0" smtClean="0"/>
              <a:t>Cough suppression. </a:t>
            </a:r>
            <a:r>
              <a:rPr lang="en-US" sz="2000" dirty="0"/>
              <a:t>Codeine suppresses cough to a degree similar to morphine but has lesser analgesic activity. </a:t>
            </a:r>
            <a:endParaRPr lang="en-US" sz="2000" dirty="0" smtClean="0"/>
          </a:p>
          <a:p>
            <a:endParaRPr lang="en-US" sz="2000" b="1" dirty="0"/>
          </a:p>
          <a:p>
            <a:pPr marL="0" indent="0">
              <a:buNone/>
            </a:pPr>
            <a:r>
              <a:rPr lang="en-US" sz="2000" b="1" dirty="0" smtClean="0"/>
              <a:t>Gastrointestinal </a:t>
            </a:r>
            <a:r>
              <a:rPr lang="en-US" sz="2000" b="1" dirty="0"/>
              <a:t>System</a:t>
            </a:r>
          </a:p>
          <a:p>
            <a:r>
              <a:rPr lang="en-US" sz="2000" dirty="0" smtClean="0">
                <a:solidFill>
                  <a:srgbClr val="FF0000"/>
                </a:solidFill>
              </a:rPr>
              <a:t>Nausea and vomiting</a:t>
            </a:r>
            <a:r>
              <a:rPr lang="el-GR" sz="2000" dirty="0" smtClean="0"/>
              <a:t>: </a:t>
            </a:r>
            <a:r>
              <a:rPr lang="en-US" sz="2000" dirty="0"/>
              <a:t>s</a:t>
            </a:r>
            <a:r>
              <a:rPr lang="en-US" sz="2000" dirty="0" smtClean="0"/>
              <a:t>timulation </a:t>
            </a:r>
            <a:r>
              <a:rPr lang="en-US" sz="2000" dirty="0"/>
              <a:t>of the chemoreceptor trigger </a:t>
            </a:r>
            <a:r>
              <a:rPr lang="en-US" sz="2000" dirty="0" smtClean="0"/>
              <a:t>zone. </a:t>
            </a:r>
            <a:r>
              <a:rPr lang="en-US" sz="2000" dirty="0"/>
              <a:t>Smooth muscle tone is increased but motility is decreased resulting in delayed absorption, increased pressure in the biliary system (spasm of sphincter of </a:t>
            </a:r>
            <a:r>
              <a:rPr lang="en-US" sz="2000" dirty="0" err="1"/>
              <a:t>Oddi</a:t>
            </a:r>
            <a:r>
              <a:rPr lang="en-US" sz="2000" dirty="0"/>
              <a:t>) and constipation.</a:t>
            </a:r>
          </a:p>
          <a:p>
            <a:pPr marL="0" indent="0">
              <a:lnSpc>
                <a:spcPct val="150000"/>
              </a:lnSpc>
              <a:buNone/>
            </a:pPr>
            <a:endParaRPr lang="en-US" sz="2000" dirty="0"/>
          </a:p>
        </p:txBody>
      </p:sp>
    </p:spTree>
    <p:extLst>
      <p:ext uri="{BB962C8B-B14F-4D97-AF65-F5344CB8AC3E}">
        <p14:creationId xmlns:p14="http://schemas.microsoft.com/office/powerpoint/2010/main" val="3369544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10952</TotalTime>
  <Words>2802</Words>
  <Application>Microsoft Office PowerPoint</Application>
  <PresentationFormat>On-screen Show (4:3)</PresentationFormat>
  <Paragraphs>353</Paragraphs>
  <Slides>64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 BERKLEY</vt:lpstr>
      <vt:lpstr>Arial</vt:lpstr>
      <vt:lpstr>Calibri</vt:lpstr>
      <vt:lpstr>Wingdings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anaisth4</dc:creator>
  <cp:lastModifiedBy>Λένα</cp:lastModifiedBy>
  <cp:revision>326</cp:revision>
  <dcterms:created xsi:type="dcterms:W3CDTF">2017-03-29T07:58:11Z</dcterms:created>
  <dcterms:modified xsi:type="dcterms:W3CDTF">2018-03-07T18:37:01Z</dcterms:modified>
</cp:coreProperties>
</file>