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2" r:id="rId2"/>
    <p:sldId id="256" r:id="rId3"/>
    <p:sldId id="257" r:id="rId4"/>
    <p:sldId id="258" r:id="rId5"/>
    <p:sldId id="259" r:id="rId6"/>
    <p:sldId id="260" r:id="rId7"/>
    <p:sldId id="261" r:id="rId8"/>
    <p:sldId id="262" r:id="rId9"/>
    <p:sldId id="270" r:id="rId10"/>
    <p:sldId id="271" r:id="rId11"/>
    <p:sldId id="263" r:id="rId12"/>
    <p:sldId id="264" r:id="rId13"/>
    <p:sldId id="265" r:id="rId14"/>
    <p:sldId id="266" r:id="rId15"/>
    <p:sldId id="267" r:id="rId16"/>
    <p:sldId id="268" r:id="rId17"/>
    <p:sldId id="269" r:id="rId18"/>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F6F43B53-7A3F-478A-BE1B-C18B456FE1DB}" type="datetimeFigureOut">
              <a:rPr lang="el-GR" smtClean="0"/>
              <a:pPr/>
              <a:t>9/11/2018</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7ECC40C-924C-490C-943F-FDB42E122A0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alphaModFix amt="58000"/>
            <a:lum/>
          </a:blip>
          <a:srcRect/>
          <a:tile tx="0" ty="0" sx="100000" sy="100000" flip="none" algn="tl"/>
        </a:blipFill>
        <a:effectLst/>
      </p:bgPr>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F43B53-7A3F-478A-BE1B-C18B456FE1DB}" type="datetimeFigureOut">
              <a:rPr lang="el-GR" smtClean="0"/>
              <a:pPr/>
              <a:t>9/11/2018</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ECC40C-924C-490C-943F-FDB42E122A0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79512" y="274638"/>
            <a:ext cx="8507288" cy="490066"/>
          </a:xfrm>
        </p:spPr>
        <p:txBody>
          <a:bodyPr>
            <a:normAutofit fontScale="90000"/>
          </a:bodyPr>
          <a:lstStyle/>
          <a:p>
            <a:pPr algn="l"/>
            <a:r>
              <a:rPr lang="el-GR" dirty="0" smtClean="0">
                <a:solidFill>
                  <a:schemeClr val="bg1"/>
                </a:solidFill>
              </a:rPr>
              <a:t>Σήμερα</a:t>
            </a:r>
            <a:endParaRPr lang="el-GR" dirty="0">
              <a:solidFill>
                <a:schemeClr val="bg1"/>
              </a:solidFill>
            </a:endParaRPr>
          </a:p>
        </p:txBody>
      </p:sp>
      <p:sp>
        <p:nvSpPr>
          <p:cNvPr id="3" name="2 - Θέση περιεχομένου"/>
          <p:cNvSpPr>
            <a:spLocks noGrp="1"/>
          </p:cNvSpPr>
          <p:nvPr>
            <p:ph idx="1"/>
          </p:nvPr>
        </p:nvSpPr>
        <p:spPr>
          <a:xfrm>
            <a:off x="179512" y="1124744"/>
            <a:ext cx="8507288" cy="5217443"/>
          </a:xfrm>
        </p:spPr>
        <p:txBody>
          <a:bodyPr>
            <a:normAutofit fontScale="92500" lnSpcReduction="20000"/>
          </a:bodyPr>
          <a:lstStyle/>
          <a:p>
            <a:r>
              <a:rPr lang="el-GR" b="1" dirty="0" smtClean="0">
                <a:solidFill>
                  <a:schemeClr val="bg1"/>
                </a:solidFill>
              </a:rPr>
              <a:t>Προστασία διπλώματος </a:t>
            </a:r>
            <a:r>
              <a:rPr lang="el-GR" b="1" dirty="0" smtClean="0">
                <a:solidFill>
                  <a:schemeClr val="bg1"/>
                </a:solidFill>
              </a:rPr>
              <a:t>ευρεσιτεχνίας</a:t>
            </a:r>
          </a:p>
          <a:p>
            <a:r>
              <a:rPr lang="el-GR" b="1" dirty="0" smtClean="0">
                <a:solidFill>
                  <a:schemeClr val="bg1"/>
                </a:solidFill>
              </a:rPr>
              <a:t>Πότε υπάρχει προσβολή;</a:t>
            </a:r>
          </a:p>
          <a:p>
            <a:r>
              <a:rPr lang="el-GR" b="1" dirty="0" smtClean="0">
                <a:solidFill>
                  <a:schemeClr val="bg1"/>
                </a:solidFill>
              </a:rPr>
              <a:t>Αξιώσεις</a:t>
            </a:r>
          </a:p>
          <a:p>
            <a:pPr lvl="0"/>
            <a:r>
              <a:rPr lang="el-GR" b="1" dirty="0" smtClean="0">
                <a:solidFill>
                  <a:schemeClr val="bg1"/>
                </a:solidFill>
              </a:rPr>
              <a:t>Υποθέσεις</a:t>
            </a:r>
          </a:p>
          <a:p>
            <a:r>
              <a:rPr lang="el-GR" b="1" dirty="0" smtClean="0">
                <a:solidFill>
                  <a:schemeClr val="bg1"/>
                </a:solidFill>
              </a:rPr>
              <a:t>Ευρωπαϊκό δίπλωμα ευρεσιτεχνίας</a:t>
            </a:r>
          </a:p>
          <a:p>
            <a:r>
              <a:rPr lang="el-GR" b="1" dirty="0" smtClean="0">
                <a:solidFill>
                  <a:schemeClr val="bg1"/>
                </a:solidFill>
              </a:rPr>
              <a:t>Προστασία</a:t>
            </a:r>
          </a:p>
          <a:p>
            <a:r>
              <a:rPr lang="el-GR" b="1" dirty="0" smtClean="0">
                <a:solidFill>
                  <a:schemeClr val="bg1"/>
                </a:solidFill>
              </a:rPr>
              <a:t>Ακυρότητα</a:t>
            </a:r>
          </a:p>
          <a:p>
            <a:r>
              <a:rPr lang="el-GR" b="1" dirty="0" smtClean="0">
                <a:solidFill>
                  <a:schemeClr val="bg1"/>
                </a:solidFill>
              </a:rPr>
              <a:t>Ευρεσιτεχνίες φαρμάκων</a:t>
            </a:r>
          </a:p>
          <a:p>
            <a:r>
              <a:rPr lang="el-GR" b="1" dirty="0" smtClean="0">
                <a:solidFill>
                  <a:schemeClr val="bg1"/>
                </a:solidFill>
              </a:rPr>
              <a:t>Υποδείγματα χρησιμότητας</a:t>
            </a:r>
          </a:p>
          <a:p>
            <a:pPr>
              <a:buNone/>
            </a:pPr>
            <a:r>
              <a:rPr lang="el-GR" b="1" dirty="0" smtClean="0"/>
              <a:t/>
            </a:r>
            <a:br>
              <a:rPr lang="el-GR" b="1" dirty="0" smtClean="0"/>
            </a:b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
            <a:ext cx="8856984" cy="6857999"/>
          </a:xfrm>
          <a:prstGeom prst="rect">
            <a:avLst/>
          </a:prstGeom>
        </p:spPr>
        <p:txBody>
          <a:bodyPr wrap="square">
            <a:spAutoFit/>
          </a:bodyPr>
          <a:lstStyle/>
          <a:p>
            <a:pPr algn="just"/>
            <a:r>
              <a:rPr lang="en-US" sz="2600" b="1" dirty="0" smtClean="0">
                <a:solidFill>
                  <a:schemeClr val="bg1"/>
                </a:solidFill>
              </a:rPr>
              <a:t>Apple</a:t>
            </a:r>
            <a:r>
              <a:rPr lang="el-GR" sz="2600" b="1" dirty="0" smtClean="0">
                <a:solidFill>
                  <a:schemeClr val="bg1"/>
                </a:solidFill>
              </a:rPr>
              <a:t> </a:t>
            </a:r>
            <a:r>
              <a:rPr lang="en-US" sz="2600" b="1" dirty="0" smtClean="0">
                <a:solidFill>
                  <a:schemeClr val="bg1"/>
                </a:solidFill>
              </a:rPr>
              <a:t>VS Samsung</a:t>
            </a:r>
            <a:r>
              <a:rPr lang="en-US" sz="2600" dirty="0" smtClean="0">
                <a:solidFill>
                  <a:schemeClr val="bg1"/>
                </a:solidFill>
              </a:rPr>
              <a:t>. </a:t>
            </a:r>
            <a:r>
              <a:rPr lang="el-GR" sz="2600" dirty="0" smtClean="0">
                <a:solidFill>
                  <a:schemeClr val="bg1"/>
                </a:solidFill>
              </a:rPr>
              <a:t>Το 2012, αμερικανικό δικαστήριο έκρινε ότι </a:t>
            </a:r>
            <a:r>
              <a:rPr lang="en-US" sz="2600" dirty="0" smtClean="0">
                <a:solidFill>
                  <a:schemeClr val="bg1"/>
                </a:solidFill>
              </a:rPr>
              <a:t>,</a:t>
            </a:r>
            <a:r>
              <a:rPr lang="el-GR" sz="2600" dirty="0" smtClean="0">
                <a:solidFill>
                  <a:schemeClr val="bg1"/>
                </a:solidFill>
              </a:rPr>
              <a:t>όντως, η νοτιοκορεατική εταιρεία παραβιάζει έξι πατέντες της αμερικανικής και της επέβαλε πρόστιμο ενός δισ. Δολαρίων. </a:t>
            </a:r>
            <a:endParaRPr lang="en-US" sz="2600" dirty="0" smtClean="0">
              <a:solidFill>
                <a:schemeClr val="bg1"/>
              </a:solidFill>
            </a:endParaRPr>
          </a:p>
          <a:p>
            <a:pPr algn="just"/>
            <a:endParaRPr lang="en-US" sz="2600" dirty="0" smtClean="0">
              <a:solidFill>
                <a:schemeClr val="bg1"/>
              </a:solidFill>
            </a:endParaRPr>
          </a:p>
          <a:p>
            <a:pPr algn="just"/>
            <a:r>
              <a:rPr lang="el-GR" sz="2600" dirty="0" smtClean="0">
                <a:solidFill>
                  <a:schemeClr val="bg1"/>
                </a:solidFill>
              </a:rPr>
              <a:t>Στα έγγραφα του δικαστηρίου, η </a:t>
            </a:r>
            <a:r>
              <a:rPr lang="el-GR" sz="2600" dirty="0" err="1" smtClean="0">
                <a:solidFill>
                  <a:schemeClr val="bg1"/>
                </a:solidFill>
              </a:rPr>
              <a:t>Apple</a:t>
            </a:r>
            <a:r>
              <a:rPr lang="el-GR" sz="2600" dirty="0" smtClean="0">
                <a:solidFill>
                  <a:schemeClr val="bg1"/>
                </a:solidFill>
              </a:rPr>
              <a:t> δήλωσε ότι η επιτυχία του </a:t>
            </a:r>
            <a:r>
              <a:rPr lang="el-GR" sz="2600" dirty="0" err="1" smtClean="0">
                <a:solidFill>
                  <a:schemeClr val="bg1"/>
                </a:solidFill>
              </a:rPr>
              <a:t>iPhone</a:t>
            </a:r>
            <a:r>
              <a:rPr lang="el-GR" sz="2600" dirty="0" smtClean="0">
                <a:solidFill>
                  <a:schemeClr val="bg1"/>
                </a:solidFill>
              </a:rPr>
              <a:t> είχε άμεση σχέση με την καινοτόμα εμφάνιση, τα οποία υιοθέτησαν άλλοι κατασκευαστές στα δικά τους προϊόντα. Η </a:t>
            </a:r>
            <a:r>
              <a:rPr lang="el-GR" sz="2600" dirty="0" err="1" smtClean="0">
                <a:solidFill>
                  <a:schemeClr val="bg1"/>
                </a:solidFill>
              </a:rPr>
              <a:t>Samsung</a:t>
            </a:r>
            <a:r>
              <a:rPr lang="el-GR" sz="2600" dirty="0" smtClean="0">
                <a:solidFill>
                  <a:schemeClr val="bg1"/>
                </a:solidFill>
              </a:rPr>
              <a:t> συγκεκριμένα πήρε μια εσκεμμένη απόφαση να αντιγράψει την εμφάνιση του </a:t>
            </a:r>
            <a:r>
              <a:rPr lang="el-GR" sz="2600" dirty="0" err="1" smtClean="0">
                <a:solidFill>
                  <a:schemeClr val="bg1"/>
                </a:solidFill>
              </a:rPr>
              <a:t>iPhone</a:t>
            </a:r>
            <a:r>
              <a:rPr lang="el-GR" sz="2600" dirty="0" smtClean="0">
                <a:solidFill>
                  <a:schemeClr val="bg1"/>
                </a:solidFill>
              </a:rPr>
              <a:t> και πολλά χαρακτηριστικά του λογισμικού διασύνδεσης (</a:t>
            </a:r>
            <a:r>
              <a:rPr lang="el-GR" sz="2600" dirty="0" err="1" smtClean="0">
                <a:solidFill>
                  <a:schemeClr val="bg1"/>
                </a:solidFill>
              </a:rPr>
              <a:t>interface</a:t>
            </a:r>
            <a:r>
              <a:rPr lang="el-GR" sz="2600" dirty="0" smtClean="0">
                <a:solidFill>
                  <a:schemeClr val="bg1"/>
                </a:solidFill>
              </a:rPr>
              <a:t>), είπε η </a:t>
            </a:r>
            <a:r>
              <a:rPr lang="el-GR" sz="2600" dirty="0" err="1" smtClean="0">
                <a:solidFill>
                  <a:schemeClr val="bg1"/>
                </a:solidFill>
              </a:rPr>
              <a:t>Apple</a:t>
            </a:r>
            <a:r>
              <a:rPr lang="el-GR" sz="2600" dirty="0" smtClean="0">
                <a:solidFill>
                  <a:schemeClr val="bg1"/>
                </a:solidFill>
              </a:rPr>
              <a:t>.</a:t>
            </a:r>
            <a:endParaRPr lang="en-US" sz="2600" dirty="0" smtClean="0">
              <a:solidFill>
                <a:schemeClr val="bg1"/>
              </a:solidFill>
            </a:endParaRPr>
          </a:p>
          <a:p>
            <a:pPr algn="just"/>
            <a:endParaRPr lang="el-GR" sz="2600" dirty="0" smtClean="0">
              <a:solidFill>
                <a:schemeClr val="bg1"/>
              </a:solidFill>
            </a:endParaRPr>
          </a:p>
          <a:p>
            <a:pPr algn="just"/>
            <a:r>
              <a:rPr lang="el-GR" sz="2600" dirty="0" smtClean="0">
                <a:solidFill>
                  <a:schemeClr val="bg1"/>
                </a:solidFill>
              </a:rPr>
              <a:t>Από την πλευρά της, η </a:t>
            </a:r>
            <a:r>
              <a:rPr lang="el-GR" sz="2600" dirty="0" err="1" smtClean="0">
                <a:solidFill>
                  <a:schemeClr val="bg1"/>
                </a:solidFill>
              </a:rPr>
              <a:t>Samsung</a:t>
            </a:r>
            <a:r>
              <a:rPr lang="el-GR" sz="2600" dirty="0" smtClean="0">
                <a:solidFill>
                  <a:schemeClr val="bg1"/>
                </a:solidFill>
              </a:rPr>
              <a:t> δήλωσε ότι δεν θα πρέπει να παραδώσει το σύνολο των κερδών της στην αντίζηλό της εταιρεία, καθώς τα στοιχεία της εμφάνισης συνεισέφεραν κατά πολύ λίγο στο σύνθετο προϊόν με τα χιλιάδες πατενταρισμένα χαρακτηριστικά.</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16632"/>
            <a:ext cx="8856984" cy="6494085"/>
          </a:xfrm>
          <a:prstGeom prst="rect">
            <a:avLst/>
          </a:prstGeom>
        </p:spPr>
        <p:txBody>
          <a:bodyPr wrap="square">
            <a:spAutoFit/>
          </a:bodyPr>
          <a:lstStyle/>
          <a:p>
            <a:pPr algn="just"/>
            <a:r>
              <a:rPr lang="el-GR" sz="2600" b="1" dirty="0" smtClean="0">
                <a:solidFill>
                  <a:schemeClr val="bg1"/>
                </a:solidFill>
              </a:rPr>
              <a:t>Ευρωπαϊκό δίπλωμα ευρεσιτεχνίας</a:t>
            </a:r>
          </a:p>
          <a:p>
            <a:pPr algn="just"/>
            <a:endParaRPr lang="el-GR" sz="2600" dirty="0" smtClean="0">
              <a:solidFill>
                <a:schemeClr val="bg1"/>
              </a:solidFill>
            </a:endParaRPr>
          </a:p>
          <a:p>
            <a:pPr algn="just"/>
            <a:r>
              <a:rPr lang="el-GR" sz="2600" dirty="0" smtClean="0">
                <a:solidFill>
                  <a:schemeClr val="bg1"/>
                </a:solidFill>
              </a:rPr>
              <a:t>Ν. 1607/1986 κύρωσε τη Σύμβαση για τη χορήγηση ευρωπαϊκών διπλωμάτων ευρεσιτεχνίας (Μόναχο 5 Οκτωβρίου 1973)</a:t>
            </a:r>
          </a:p>
          <a:p>
            <a:pPr algn="just"/>
            <a:endParaRPr lang="el-GR" sz="2600" dirty="0" smtClean="0">
              <a:solidFill>
                <a:schemeClr val="bg1"/>
              </a:solidFill>
            </a:endParaRPr>
          </a:p>
          <a:p>
            <a:pPr algn="just"/>
            <a:r>
              <a:rPr lang="el-GR" sz="2600" dirty="0" smtClean="0">
                <a:solidFill>
                  <a:schemeClr val="bg1"/>
                </a:solidFill>
              </a:rPr>
              <a:t>Για εφευρέσεις νέες που εμπεριέχουν εφευρετική δραστηριότητα και έχουν βιομηχανική εφαρμογή. </a:t>
            </a:r>
          </a:p>
          <a:p>
            <a:pPr algn="just"/>
            <a:endParaRPr lang="el-GR" sz="2600" dirty="0" smtClean="0">
              <a:solidFill>
                <a:schemeClr val="bg1"/>
              </a:solidFill>
            </a:endParaRPr>
          </a:p>
          <a:p>
            <a:pPr algn="just"/>
            <a:r>
              <a:rPr lang="el-GR" sz="2600" dirty="0" smtClean="0">
                <a:solidFill>
                  <a:schemeClr val="bg1"/>
                </a:solidFill>
              </a:rPr>
              <a:t>Όχι ενιαίο δίπλωμα ευρεσιτεχνίας αλλά δέσμη εθνικών διπλωμάτων με μία δήλωση ευρεσιτεχνίας.</a:t>
            </a:r>
          </a:p>
          <a:p>
            <a:pPr algn="just"/>
            <a:endParaRPr lang="el-GR" sz="2600" dirty="0" smtClean="0">
              <a:solidFill>
                <a:schemeClr val="bg1"/>
              </a:solidFill>
            </a:endParaRPr>
          </a:p>
          <a:p>
            <a:pPr algn="just"/>
            <a:r>
              <a:rPr lang="el-GR" sz="2600" dirty="0" smtClean="0">
                <a:solidFill>
                  <a:schemeClr val="bg1"/>
                </a:solidFill>
              </a:rPr>
              <a:t>Η εδαφική ισχύς του περιορίζεται στις χώρες, για τις οποίες ζητείται από τον καταθέτη να χορηγηθεί το δίπλωμα. </a:t>
            </a:r>
          </a:p>
          <a:p>
            <a:pPr algn="just"/>
            <a:endParaRPr lang="el-GR" sz="2600" dirty="0" smtClean="0"/>
          </a:p>
          <a:p>
            <a:pPr algn="just"/>
            <a:endParaRPr lang="el-GR" sz="2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0"/>
            <a:ext cx="8712968" cy="6894195"/>
          </a:xfrm>
          <a:prstGeom prst="rect">
            <a:avLst/>
          </a:prstGeom>
        </p:spPr>
        <p:txBody>
          <a:bodyPr wrap="square">
            <a:spAutoFit/>
          </a:bodyPr>
          <a:lstStyle/>
          <a:p>
            <a:pPr algn="just"/>
            <a:r>
              <a:rPr lang="el-GR" sz="2600" dirty="0" smtClean="0">
                <a:solidFill>
                  <a:schemeClr val="bg1"/>
                </a:solidFill>
              </a:rPr>
              <a:t>Προκαταρκτικός έλεγχος αίτησης από τμήμα καταθέσεων. Στη συνέχεια έκθεση ευρωπαϊκής έρευνας με βάση τις αξιώσεις, την περιγραφή και τα ενδεχόμενα σχέδια. Η έκθεση διαβιβάζεται στον αιτούντα (ευκαιρία να αποσύρει ή να επιφέρει αλλαγές).  Με τη δημοσίευση της αίτησης προσωρινή προστασία. Μετά τη δημοσίευση έρευνα για τη συνδρομή των ουσιαστικών προϋποθέσεων. Εφόσον κριθεί ότι συντρέχουν, ευρωπαϊκό δίπλωμα ευρεσιτεχνίας.</a:t>
            </a:r>
          </a:p>
          <a:p>
            <a:pPr algn="just"/>
            <a:endParaRPr lang="el-GR" sz="2600" dirty="0" smtClean="0">
              <a:solidFill>
                <a:schemeClr val="bg1"/>
              </a:solidFill>
            </a:endParaRPr>
          </a:p>
          <a:p>
            <a:pPr algn="just"/>
            <a:r>
              <a:rPr lang="el-GR" sz="2600" b="1" dirty="0" smtClean="0">
                <a:solidFill>
                  <a:schemeClr val="bg1"/>
                </a:solidFill>
              </a:rPr>
              <a:t>Προστασία</a:t>
            </a:r>
          </a:p>
          <a:p>
            <a:pPr algn="just"/>
            <a:endParaRPr lang="el-GR" sz="2600" b="1" dirty="0" smtClean="0">
              <a:solidFill>
                <a:schemeClr val="bg1"/>
              </a:solidFill>
            </a:endParaRPr>
          </a:p>
          <a:p>
            <a:pPr algn="just"/>
            <a:r>
              <a:rPr lang="el-GR" sz="2600" dirty="0" smtClean="0">
                <a:solidFill>
                  <a:schemeClr val="bg1"/>
                </a:solidFill>
              </a:rPr>
              <a:t>Με βάση τις διατάξεις της εθνικής νομοθεσίας της χώρας μέλους όπου γίνεται η προσβολή. </a:t>
            </a:r>
          </a:p>
          <a:p>
            <a:pPr algn="just"/>
            <a:r>
              <a:rPr lang="el-GR" sz="2600" dirty="0" smtClean="0">
                <a:solidFill>
                  <a:schemeClr val="bg1"/>
                </a:solidFill>
              </a:rPr>
              <a:t>Η έκταση όμως καθορίζεται με βάση τις αξιώσεις.</a:t>
            </a:r>
          </a:p>
          <a:p>
            <a:pPr algn="just"/>
            <a:r>
              <a:rPr lang="el-GR" sz="2600" dirty="0" smtClean="0">
                <a:solidFill>
                  <a:schemeClr val="bg1"/>
                </a:solidFill>
              </a:rPr>
              <a:t>Για την απονομή ευρωπαϊκού διπλώματος γίνεται ουσιαστική </a:t>
            </a:r>
            <a:r>
              <a:rPr lang="el-GR" sz="2600" dirty="0" err="1" smtClean="0">
                <a:solidFill>
                  <a:schemeClr val="bg1"/>
                </a:solidFill>
              </a:rPr>
              <a:t>προέρευνα</a:t>
            </a:r>
            <a:r>
              <a:rPr lang="el-GR" sz="2600" dirty="0" smtClean="0">
                <a:solidFill>
                  <a:schemeClr val="bg1"/>
                </a:solidFill>
              </a:rPr>
              <a:t>, ερευνάται αν νέα εφεύρεση, αν βασίζεται σε εφευρετική δραστηριότητα και αν βιομηχανική εφαρμογή.</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3"/>
            <a:ext cx="8712968" cy="6678751"/>
          </a:xfrm>
          <a:prstGeom prst="rect">
            <a:avLst/>
          </a:prstGeom>
        </p:spPr>
        <p:txBody>
          <a:bodyPr wrap="square">
            <a:spAutoFit/>
          </a:bodyPr>
          <a:lstStyle/>
          <a:p>
            <a:pPr algn="just"/>
            <a:r>
              <a:rPr lang="el-GR" sz="2600" dirty="0" smtClean="0">
                <a:solidFill>
                  <a:schemeClr val="bg1"/>
                </a:solidFill>
              </a:rPr>
              <a:t>Η προστασία περιορίζεται στις χώρες για τις οποίες η αίτηση.</a:t>
            </a:r>
          </a:p>
          <a:p>
            <a:pPr algn="just"/>
            <a:endParaRPr lang="el-GR" sz="2600" dirty="0" smtClean="0">
              <a:solidFill>
                <a:schemeClr val="bg1"/>
              </a:solidFill>
            </a:endParaRPr>
          </a:p>
          <a:p>
            <a:pPr algn="just"/>
            <a:r>
              <a:rPr lang="el-GR" sz="2600" dirty="0" smtClean="0">
                <a:solidFill>
                  <a:schemeClr val="bg1"/>
                </a:solidFill>
              </a:rPr>
              <a:t>Ισχύ στην Ελλάδα με κατάθεση στον ΟΒΙ βεβαιωμένης μετάφρασης του κειμένου, με βάση την οποία το Ευρωπαϊκό Γραφείο Διπλωμάτων Ευρεσιτεχνίας χορήγησε το ευρωπαϊκό δίπλωμα.</a:t>
            </a:r>
          </a:p>
          <a:p>
            <a:pPr algn="just"/>
            <a:endParaRPr lang="el-GR" sz="2600" dirty="0" smtClean="0">
              <a:solidFill>
                <a:schemeClr val="bg1"/>
              </a:solidFill>
            </a:endParaRPr>
          </a:p>
          <a:p>
            <a:pPr algn="just"/>
            <a:r>
              <a:rPr lang="el-GR" sz="2600" dirty="0" smtClean="0">
                <a:solidFill>
                  <a:schemeClr val="bg1"/>
                </a:solidFill>
              </a:rPr>
              <a:t>Τα ίδια αποτελέσματα με το ελληνικό δίπλωμα ευρεσιτεχνίας.</a:t>
            </a:r>
          </a:p>
          <a:p>
            <a:pPr algn="just"/>
            <a:endParaRPr lang="el-GR" sz="2600" dirty="0" smtClean="0">
              <a:solidFill>
                <a:schemeClr val="bg1"/>
              </a:solidFill>
            </a:endParaRPr>
          </a:p>
          <a:p>
            <a:r>
              <a:rPr lang="el-GR" sz="2800" b="1" dirty="0" smtClean="0">
                <a:solidFill>
                  <a:schemeClr val="bg1"/>
                </a:solidFill>
              </a:rPr>
              <a:t>Ακυρότητα</a:t>
            </a:r>
          </a:p>
          <a:p>
            <a:endParaRPr lang="el-GR" sz="2800" dirty="0" smtClean="0">
              <a:solidFill>
                <a:schemeClr val="bg1"/>
              </a:solidFill>
            </a:endParaRPr>
          </a:p>
          <a:p>
            <a:pPr algn="just"/>
            <a:r>
              <a:rPr lang="el-GR" sz="2800" dirty="0" smtClean="0">
                <a:solidFill>
                  <a:schemeClr val="bg1"/>
                </a:solidFill>
              </a:rPr>
              <a:t>Προβάλλεται όπως η ακυρότητα του εθνικού διπλώματος.</a:t>
            </a:r>
          </a:p>
          <a:p>
            <a:pPr algn="just"/>
            <a:endParaRPr lang="el-GR" sz="2800" dirty="0" smtClean="0">
              <a:solidFill>
                <a:schemeClr val="bg1"/>
              </a:solidFill>
            </a:endParaRPr>
          </a:p>
          <a:p>
            <a:pPr algn="just"/>
            <a:r>
              <a:rPr lang="el-GR" sz="2800" dirty="0" smtClean="0">
                <a:solidFill>
                  <a:schemeClr val="bg1"/>
                </a:solidFill>
              </a:rPr>
              <a:t>Τα αποτελέσματα ισχύουν μόνο στη χώρα που προτάθηκε.  </a:t>
            </a:r>
          </a:p>
          <a:p>
            <a:pPr algn="just"/>
            <a:endParaRPr lang="el-GR" sz="26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712968" cy="3693319"/>
          </a:xfrm>
          <a:prstGeom prst="rect">
            <a:avLst/>
          </a:prstGeom>
        </p:spPr>
        <p:txBody>
          <a:bodyPr wrap="square">
            <a:spAutoFit/>
          </a:bodyPr>
          <a:lstStyle/>
          <a:p>
            <a:pPr algn="just"/>
            <a:r>
              <a:rPr lang="el-GR" sz="2600" b="1" dirty="0" smtClean="0">
                <a:solidFill>
                  <a:schemeClr val="bg1"/>
                </a:solidFill>
              </a:rPr>
              <a:t>Ευρεσιτεχνίες φαρμάκων</a:t>
            </a:r>
          </a:p>
          <a:p>
            <a:pPr algn="just"/>
            <a:endParaRPr lang="el-GR" sz="2600" dirty="0" smtClean="0">
              <a:solidFill>
                <a:schemeClr val="bg1"/>
              </a:solidFill>
            </a:endParaRPr>
          </a:p>
          <a:p>
            <a:pPr algn="just"/>
            <a:r>
              <a:rPr lang="el-GR" sz="2600" dirty="0" smtClean="0">
                <a:solidFill>
                  <a:schemeClr val="bg1"/>
                </a:solidFill>
              </a:rPr>
              <a:t>Δίνονται διπλώματα ευρεσιτεχνίας  και για φαρμακευτικά προϊόντα.</a:t>
            </a:r>
          </a:p>
          <a:p>
            <a:pPr algn="just"/>
            <a:endParaRPr lang="el-GR" sz="2600" dirty="0" smtClean="0">
              <a:solidFill>
                <a:schemeClr val="bg1"/>
              </a:solidFill>
            </a:endParaRPr>
          </a:p>
          <a:p>
            <a:pPr algn="just"/>
            <a:r>
              <a:rPr lang="el-GR" sz="2600" dirty="0" smtClean="0">
                <a:solidFill>
                  <a:schemeClr val="bg1"/>
                </a:solidFill>
              </a:rPr>
              <a:t>Μετά τη λήξη του προστατευόμενου προϊόντος, </a:t>
            </a:r>
            <a:r>
              <a:rPr lang="el-GR" sz="2600" dirty="0" err="1" smtClean="0">
                <a:solidFill>
                  <a:schemeClr val="bg1"/>
                </a:solidFill>
              </a:rPr>
              <a:t>γενόσημα</a:t>
            </a:r>
            <a:r>
              <a:rPr lang="el-GR" sz="2600" dirty="0" smtClean="0">
                <a:solidFill>
                  <a:schemeClr val="bg1"/>
                </a:solidFill>
              </a:rPr>
              <a:t> φάρμακα. Φάρμακο με την ίδια ποιοτική και ποσοτική σύνθεση σε δραστικές ουσίες, την ίδια φαρμακευτική μορφή, όπως το προστατευόμενο φάρμακο αναφοράς. </a:t>
            </a:r>
            <a:endParaRPr lang="el-GR" sz="2600" dirty="0">
              <a:solidFill>
                <a:schemeClr val="bg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856984" cy="6494085"/>
          </a:xfrm>
          <a:prstGeom prst="rect">
            <a:avLst/>
          </a:prstGeom>
        </p:spPr>
        <p:txBody>
          <a:bodyPr wrap="square">
            <a:spAutoFit/>
          </a:bodyPr>
          <a:lstStyle/>
          <a:p>
            <a:pPr algn="just"/>
            <a:r>
              <a:rPr lang="el-GR" sz="2600" b="1" dirty="0" smtClean="0">
                <a:solidFill>
                  <a:schemeClr val="bg1"/>
                </a:solidFill>
              </a:rPr>
              <a:t>Υποδείγματα χρησιμότητας</a:t>
            </a:r>
          </a:p>
          <a:p>
            <a:pPr algn="just"/>
            <a:endParaRPr lang="el-GR" sz="2600" dirty="0" smtClean="0">
              <a:solidFill>
                <a:schemeClr val="bg1"/>
              </a:solidFill>
            </a:endParaRPr>
          </a:p>
          <a:p>
            <a:pPr algn="just"/>
            <a:r>
              <a:rPr lang="el-GR" sz="2600" dirty="0" smtClean="0">
                <a:solidFill>
                  <a:schemeClr val="bg1"/>
                </a:solidFill>
              </a:rPr>
              <a:t>Αποκλειστικό δικαίωμα χρονικής διάρκειας (επταετούς).</a:t>
            </a:r>
          </a:p>
          <a:p>
            <a:pPr algn="just"/>
            <a:endParaRPr lang="el-GR" sz="2600" dirty="0" smtClean="0">
              <a:solidFill>
                <a:schemeClr val="bg1"/>
              </a:solidFill>
            </a:endParaRPr>
          </a:p>
          <a:p>
            <a:pPr algn="just"/>
            <a:r>
              <a:rPr lang="el-GR" sz="2600" dirty="0" smtClean="0">
                <a:solidFill>
                  <a:schemeClr val="bg1"/>
                </a:solidFill>
              </a:rPr>
              <a:t>Παρέχει τις ίδιες εξουσίες που παρέχει το δίπλωμα ευρεσιτεχνίας.</a:t>
            </a:r>
          </a:p>
          <a:p>
            <a:pPr algn="just"/>
            <a:endParaRPr lang="el-GR" sz="2600" dirty="0" smtClean="0">
              <a:solidFill>
                <a:schemeClr val="bg1"/>
              </a:solidFill>
            </a:endParaRPr>
          </a:p>
          <a:p>
            <a:pPr algn="just"/>
            <a:r>
              <a:rPr lang="el-GR" sz="2600" dirty="0" smtClean="0">
                <a:solidFill>
                  <a:schemeClr val="bg1"/>
                </a:solidFill>
              </a:rPr>
              <a:t>Προστατεύονται οι «μικρές εφευρέσεις», δηλ. αυτές για τις οποίες δεν απαιτούνται οι αυξημένες προϋποθέσεις για τα διπλώματα ευρεσιτεχνίας.</a:t>
            </a:r>
          </a:p>
          <a:p>
            <a:pPr algn="just"/>
            <a:endParaRPr lang="el-GR" sz="2600" dirty="0" smtClean="0">
              <a:solidFill>
                <a:schemeClr val="bg1"/>
              </a:solidFill>
            </a:endParaRPr>
          </a:p>
          <a:p>
            <a:pPr algn="just"/>
            <a:r>
              <a:rPr lang="el-GR" sz="2600" dirty="0" smtClean="0">
                <a:solidFill>
                  <a:schemeClr val="bg1"/>
                </a:solidFill>
              </a:rPr>
              <a:t>Παρεμφερούς φύσεως δικαιώματα.</a:t>
            </a:r>
          </a:p>
          <a:p>
            <a:pPr algn="just"/>
            <a:endParaRPr lang="el-GR" sz="2600" dirty="0" smtClean="0">
              <a:solidFill>
                <a:schemeClr val="bg1"/>
              </a:solidFill>
            </a:endParaRPr>
          </a:p>
          <a:p>
            <a:pPr algn="just"/>
            <a:r>
              <a:rPr lang="el-GR" sz="2600" dirty="0" smtClean="0">
                <a:solidFill>
                  <a:schemeClr val="bg1"/>
                </a:solidFill>
              </a:rPr>
              <a:t>Η διαδικασία ταχύτερη, απλούστερη και χωρίς έλεγχο των ουσιαστικών προϋποθέσεων.</a:t>
            </a:r>
          </a:p>
          <a:p>
            <a:pPr algn="just"/>
            <a:endParaRPr lang="el-GR" sz="26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16632"/>
            <a:ext cx="8928992" cy="6894195"/>
          </a:xfrm>
          <a:prstGeom prst="rect">
            <a:avLst/>
          </a:prstGeom>
        </p:spPr>
        <p:txBody>
          <a:bodyPr wrap="square">
            <a:spAutoFit/>
          </a:bodyPr>
          <a:lstStyle/>
          <a:p>
            <a:pPr algn="just"/>
            <a:r>
              <a:rPr lang="el-GR" sz="2600" dirty="0" smtClean="0">
                <a:solidFill>
                  <a:schemeClr val="bg1"/>
                </a:solidFill>
              </a:rPr>
              <a:t>Έννοια και προϋποθέσεις προστασίας</a:t>
            </a:r>
          </a:p>
          <a:p>
            <a:pPr algn="just"/>
            <a:endParaRPr lang="el-GR" sz="2600" dirty="0" smtClean="0">
              <a:solidFill>
                <a:schemeClr val="bg1"/>
              </a:solidFill>
            </a:endParaRPr>
          </a:p>
          <a:p>
            <a:pPr algn="just"/>
            <a:r>
              <a:rPr lang="el-GR" sz="2600" dirty="0" smtClean="0">
                <a:solidFill>
                  <a:schemeClr val="bg1"/>
                </a:solidFill>
              </a:rPr>
              <a:t>Απ. 19 Ν. 1733/87 «χορηγείται για κάθε τρισδιάστατο αντικείμενο με καθορισμένο σχήμα και μορφή, όπως εργαλείο, όργανο, συσκευή, σκεύος ή εξάρτημα τους που προτείνεται ως νέο, βιομηχανικά εφαρμόσιμο και με δυνατότητα να δώσει λύση σε τεχνικό πρόβλημα». </a:t>
            </a:r>
          </a:p>
          <a:p>
            <a:pPr algn="just"/>
            <a:endParaRPr lang="el-GR" sz="2600" dirty="0" smtClean="0">
              <a:solidFill>
                <a:schemeClr val="bg1"/>
              </a:solidFill>
            </a:endParaRPr>
          </a:p>
          <a:p>
            <a:pPr algn="just"/>
            <a:r>
              <a:rPr lang="el-GR" sz="2600" dirty="0" smtClean="0">
                <a:solidFill>
                  <a:schemeClr val="bg1"/>
                </a:solidFill>
              </a:rPr>
              <a:t>Προϋποθέσεις</a:t>
            </a:r>
          </a:p>
          <a:p>
            <a:pPr algn="just"/>
            <a:endParaRPr lang="el-GR" sz="2600" dirty="0" smtClean="0">
              <a:solidFill>
                <a:schemeClr val="bg1"/>
              </a:solidFill>
            </a:endParaRPr>
          </a:p>
          <a:p>
            <a:pPr lvl="0" algn="just"/>
            <a:r>
              <a:rPr lang="el-GR" sz="2600" dirty="0" smtClean="0">
                <a:solidFill>
                  <a:schemeClr val="bg1"/>
                </a:solidFill>
              </a:rPr>
              <a:t>Μόνο για εφευρέσεις.</a:t>
            </a:r>
          </a:p>
          <a:p>
            <a:pPr lvl="0" algn="just"/>
            <a:endParaRPr lang="el-GR" sz="2600" dirty="0" smtClean="0">
              <a:solidFill>
                <a:schemeClr val="bg1"/>
              </a:solidFill>
            </a:endParaRPr>
          </a:p>
          <a:p>
            <a:pPr lvl="0" algn="just"/>
            <a:r>
              <a:rPr lang="el-GR" sz="2600" dirty="0" smtClean="0">
                <a:solidFill>
                  <a:schemeClr val="bg1"/>
                </a:solidFill>
              </a:rPr>
              <a:t>Να εμφανιστεί σε υλική μορφή (τρισδιάστατο αντικείμενο)</a:t>
            </a:r>
          </a:p>
          <a:p>
            <a:pPr lvl="0" algn="just"/>
            <a:endParaRPr lang="el-GR" sz="2600" dirty="0" smtClean="0">
              <a:solidFill>
                <a:schemeClr val="bg1"/>
              </a:solidFill>
            </a:endParaRPr>
          </a:p>
          <a:p>
            <a:pPr lvl="0" algn="just"/>
            <a:r>
              <a:rPr lang="el-GR" sz="2600" dirty="0" smtClean="0">
                <a:solidFill>
                  <a:schemeClr val="bg1"/>
                </a:solidFill>
              </a:rPr>
              <a:t>Δεν απαιτείται να εμπεριέχει εφευρετική δραστηριότητα, αλλά να είναι μικρή συμβολή στην τεχνολογική πρόοδο.</a:t>
            </a:r>
          </a:p>
          <a:p>
            <a:pPr lvl="0" algn="just"/>
            <a:endParaRPr lang="el-GR" sz="2600" dirty="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51520" y="116632"/>
            <a:ext cx="8640960" cy="4493538"/>
          </a:xfrm>
          <a:prstGeom prst="rect">
            <a:avLst/>
          </a:prstGeom>
        </p:spPr>
        <p:txBody>
          <a:bodyPr wrap="square">
            <a:spAutoFit/>
          </a:bodyPr>
          <a:lstStyle/>
          <a:p>
            <a:pPr lvl="0" algn="just"/>
            <a:r>
              <a:rPr lang="el-GR" sz="2600" dirty="0" smtClean="0">
                <a:solidFill>
                  <a:schemeClr val="bg1"/>
                </a:solidFill>
              </a:rPr>
              <a:t>Για προϋποθέσεις νέου και βιομηχανικής εφαρμογής ισχύουν όσα αναφέρθηκαν στο δίπλωμα ευρεσιτεχνίας.  </a:t>
            </a:r>
          </a:p>
          <a:p>
            <a:pPr lvl="0" algn="just"/>
            <a:endParaRPr lang="el-GR" sz="2600" dirty="0" smtClean="0">
              <a:solidFill>
                <a:schemeClr val="bg1"/>
              </a:solidFill>
            </a:endParaRPr>
          </a:p>
          <a:p>
            <a:pPr algn="just"/>
            <a:r>
              <a:rPr lang="el-GR" sz="2600" b="1" dirty="0" smtClean="0">
                <a:solidFill>
                  <a:schemeClr val="bg1"/>
                </a:solidFill>
              </a:rPr>
              <a:t>Διαδικασία χορήγησης</a:t>
            </a:r>
          </a:p>
          <a:p>
            <a:pPr algn="just"/>
            <a:endParaRPr lang="el-GR" sz="2600" dirty="0" smtClean="0">
              <a:solidFill>
                <a:schemeClr val="bg1"/>
              </a:solidFill>
            </a:endParaRPr>
          </a:p>
          <a:p>
            <a:pPr algn="just"/>
            <a:r>
              <a:rPr lang="el-GR" sz="2600" dirty="0" smtClean="0">
                <a:solidFill>
                  <a:schemeClr val="bg1"/>
                </a:solidFill>
              </a:rPr>
              <a:t>Η αίτηση στον ΟΒΙ. Ελέγχει αν συντρέχουν οι τυπικές προϋποθέσεις και αν καταβλήθηκαν τα τέλη.</a:t>
            </a:r>
          </a:p>
          <a:p>
            <a:pPr algn="just"/>
            <a:endParaRPr lang="el-GR" sz="2600" dirty="0" smtClean="0">
              <a:solidFill>
                <a:schemeClr val="bg1"/>
              </a:solidFill>
            </a:endParaRPr>
          </a:p>
          <a:p>
            <a:pPr algn="just"/>
            <a:r>
              <a:rPr lang="el-GR" sz="2600" dirty="0" smtClean="0">
                <a:solidFill>
                  <a:schemeClr val="bg1"/>
                </a:solidFill>
              </a:rPr>
              <a:t>Ο ΟΒΙ ελέγχει μόνο αν η αίτηση για τρισδιάστατο αντικείμενο όχι αν συντρέχουν οι ουσιαστικές προϋποθέσεις (νέο και βιομηχανική εφαρμογή).</a:t>
            </a:r>
            <a:endParaRPr lang="el-GR" sz="2600" dirty="0">
              <a:solidFill>
                <a:schemeClr val="bg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179512" y="116632"/>
            <a:ext cx="8208912" cy="576063"/>
          </a:xfrm>
        </p:spPr>
        <p:txBody>
          <a:bodyPr>
            <a:normAutofit fontScale="90000"/>
          </a:bodyPr>
          <a:lstStyle/>
          <a:p>
            <a:pPr algn="l"/>
            <a:r>
              <a:rPr lang="el-GR" sz="3100" b="1" dirty="0" smtClean="0">
                <a:solidFill>
                  <a:schemeClr val="bg1"/>
                </a:solidFill>
              </a:rPr>
              <a:t>Προστασία διπλώματος ευρεσιτεχνίας</a:t>
            </a:r>
            <a:r>
              <a:rPr lang="el-GR" sz="2800" b="1" dirty="0" smtClean="0">
                <a:solidFill>
                  <a:schemeClr val="bg1"/>
                </a:solidFill>
              </a:rPr>
              <a:t/>
            </a:r>
            <a:br>
              <a:rPr lang="el-GR" sz="2800" b="1" dirty="0" smtClean="0">
                <a:solidFill>
                  <a:schemeClr val="bg1"/>
                </a:solidFill>
              </a:rPr>
            </a:br>
            <a:endParaRPr lang="el-GR" sz="2800" b="1" dirty="0">
              <a:solidFill>
                <a:schemeClr val="bg1"/>
              </a:solidFill>
            </a:endParaRPr>
          </a:p>
        </p:txBody>
      </p:sp>
      <p:sp>
        <p:nvSpPr>
          <p:cNvPr id="3" name="2 - Υπότιτλος"/>
          <p:cNvSpPr>
            <a:spLocks noGrp="1"/>
          </p:cNvSpPr>
          <p:nvPr>
            <p:ph type="subTitle" idx="1"/>
          </p:nvPr>
        </p:nvSpPr>
        <p:spPr>
          <a:xfrm>
            <a:off x="251520" y="620688"/>
            <a:ext cx="8640960" cy="6048672"/>
          </a:xfrm>
        </p:spPr>
        <p:txBody>
          <a:bodyPr>
            <a:noAutofit/>
          </a:bodyPr>
          <a:lstStyle/>
          <a:p>
            <a:pPr algn="just"/>
            <a:r>
              <a:rPr lang="el-GR" sz="2600" dirty="0">
                <a:solidFill>
                  <a:schemeClr val="bg1"/>
                </a:solidFill>
                <a:latin typeface="+mj-lt"/>
                <a:ea typeface="+mj-ea"/>
                <a:cs typeface="+mj-cs"/>
              </a:rPr>
              <a:t>Θετικό </a:t>
            </a:r>
            <a:r>
              <a:rPr lang="el-GR" sz="2600" dirty="0" smtClean="0">
                <a:solidFill>
                  <a:schemeClr val="bg1"/>
                </a:solidFill>
                <a:latin typeface="+mj-lt"/>
                <a:ea typeface="+mj-ea"/>
                <a:cs typeface="+mj-cs"/>
              </a:rPr>
              <a:t>περιεχόμενο</a:t>
            </a:r>
            <a:r>
              <a:rPr lang="en-US" sz="2600" dirty="0" smtClean="0">
                <a:solidFill>
                  <a:schemeClr val="bg1"/>
                </a:solidFill>
                <a:latin typeface="+mj-lt"/>
                <a:ea typeface="+mj-ea"/>
                <a:cs typeface="+mj-cs"/>
              </a:rPr>
              <a:t>: </a:t>
            </a:r>
            <a:r>
              <a:rPr lang="el-GR" sz="2600" dirty="0" smtClean="0">
                <a:solidFill>
                  <a:schemeClr val="bg1"/>
                </a:solidFill>
                <a:latin typeface="+mj-lt"/>
                <a:ea typeface="+mj-ea"/>
                <a:cs typeface="+mj-cs"/>
              </a:rPr>
              <a:t>εξουσία να εκμεταλλεύεται την ευρεσιτεχνία.</a:t>
            </a:r>
          </a:p>
          <a:p>
            <a:pPr algn="just"/>
            <a:endParaRPr lang="el-GR" sz="2600" dirty="0" smtClean="0">
              <a:solidFill>
                <a:schemeClr val="bg1"/>
              </a:solidFill>
              <a:latin typeface="+mj-lt"/>
              <a:ea typeface="+mj-ea"/>
              <a:cs typeface="+mj-cs"/>
            </a:endParaRPr>
          </a:p>
          <a:p>
            <a:pPr algn="just"/>
            <a:r>
              <a:rPr lang="el-GR" sz="2600" dirty="0" smtClean="0">
                <a:solidFill>
                  <a:schemeClr val="bg1"/>
                </a:solidFill>
                <a:latin typeface="+mj-lt"/>
                <a:ea typeface="+mj-ea"/>
                <a:cs typeface="+mj-cs"/>
              </a:rPr>
              <a:t>Αρνητικό περιεχόμενο</a:t>
            </a:r>
            <a:r>
              <a:rPr lang="en-US" sz="2600" dirty="0" smtClean="0">
                <a:solidFill>
                  <a:schemeClr val="bg1"/>
                </a:solidFill>
                <a:latin typeface="+mj-lt"/>
                <a:ea typeface="+mj-ea"/>
                <a:cs typeface="+mj-cs"/>
              </a:rPr>
              <a:t>: </a:t>
            </a:r>
            <a:r>
              <a:rPr lang="el-GR" sz="2600" dirty="0" smtClean="0">
                <a:solidFill>
                  <a:schemeClr val="bg1"/>
                </a:solidFill>
                <a:latin typeface="+mj-lt"/>
                <a:ea typeface="+mj-ea"/>
                <a:cs typeface="+mj-cs"/>
              </a:rPr>
              <a:t>πλήρη και αποκλειστική προστασία κατά τρίτων προσβολών.</a:t>
            </a:r>
          </a:p>
          <a:p>
            <a:pPr algn="just"/>
            <a:endParaRPr lang="el-GR" sz="2600" dirty="0" smtClean="0">
              <a:solidFill>
                <a:schemeClr val="bg1"/>
              </a:solidFill>
              <a:latin typeface="+mj-lt"/>
              <a:ea typeface="+mj-ea"/>
              <a:cs typeface="+mj-cs"/>
            </a:endParaRPr>
          </a:p>
          <a:p>
            <a:pPr algn="just"/>
            <a:r>
              <a:rPr lang="el-GR" sz="2600" dirty="0" smtClean="0">
                <a:solidFill>
                  <a:schemeClr val="bg1"/>
                </a:solidFill>
                <a:latin typeface="+mj-lt"/>
                <a:ea typeface="+mj-ea"/>
                <a:cs typeface="+mj-cs"/>
              </a:rPr>
              <a:t>Ενδυνάμωση το 2011 με ενσωμάτωση στο Ν. 1733/87 της Οδηγίας 2004/48/ΕΚ σχετικά με την επιβολή δικαιωμάτων διανοητικής ιδιοκτησίας.</a:t>
            </a:r>
          </a:p>
          <a:p>
            <a:pPr algn="just"/>
            <a:endParaRPr lang="el-GR" sz="2600" dirty="0" smtClean="0">
              <a:solidFill>
                <a:schemeClr val="bg1"/>
              </a:solidFill>
              <a:latin typeface="+mj-lt"/>
              <a:ea typeface="+mj-ea"/>
              <a:cs typeface="+mj-cs"/>
            </a:endParaRPr>
          </a:p>
          <a:p>
            <a:pPr algn="just"/>
            <a:r>
              <a:rPr lang="el-GR" sz="2600" dirty="0" smtClean="0">
                <a:solidFill>
                  <a:schemeClr val="bg1"/>
                </a:solidFill>
                <a:latin typeface="+mj-lt"/>
                <a:ea typeface="+mj-ea"/>
                <a:cs typeface="+mj-cs"/>
              </a:rPr>
              <a:t>Προβλεπόμενες αξιώσεις σε περίπτωση προβολής σε άρθρο 17 </a:t>
            </a:r>
            <a:r>
              <a:rPr lang="el-GR" sz="2600" dirty="0" err="1" smtClean="0">
                <a:solidFill>
                  <a:schemeClr val="bg1"/>
                </a:solidFill>
                <a:latin typeface="+mj-lt"/>
                <a:ea typeface="+mj-ea"/>
                <a:cs typeface="+mj-cs"/>
              </a:rPr>
              <a:t>επ</a:t>
            </a:r>
            <a:r>
              <a:rPr lang="el-GR" sz="2600" dirty="0" smtClean="0">
                <a:solidFill>
                  <a:schemeClr val="bg1"/>
                </a:solidFill>
                <a:latin typeface="+mj-lt"/>
                <a:ea typeface="+mj-ea"/>
                <a:cs typeface="+mj-cs"/>
              </a:rPr>
              <a:t>. Ν.1733/87.</a:t>
            </a:r>
            <a:r>
              <a:rPr lang="en-US" sz="2600" dirty="0" smtClean="0">
                <a:solidFill>
                  <a:schemeClr val="bg1"/>
                </a:solidFill>
                <a:latin typeface="+mj-lt"/>
                <a:ea typeface="+mj-ea"/>
                <a:cs typeface="+mj-cs"/>
              </a:rPr>
              <a:t> </a:t>
            </a:r>
            <a:endParaRPr lang="el-GR" sz="2600" dirty="0" smtClean="0">
              <a:solidFill>
                <a:schemeClr val="bg1"/>
              </a:solidFill>
              <a:latin typeface="+mj-lt"/>
              <a:ea typeface="+mj-ea"/>
              <a:cs typeface="+mj-cs"/>
            </a:endParaRPr>
          </a:p>
          <a:p>
            <a:pPr algn="just"/>
            <a:endParaRPr lang="el-GR" sz="2600" dirty="0" smtClean="0">
              <a:solidFill>
                <a:schemeClr val="tx1"/>
              </a:solidFill>
              <a:latin typeface="+mj-lt"/>
              <a:ea typeface="+mj-ea"/>
              <a:cs typeface="+mj-cs"/>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 Ορθογώνιο"/>
          <p:cNvSpPr/>
          <p:nvPr/>
        </p:nvSpPr>
        <p:spPr>
          <a:xfrm>
            <a:off x="179512" y="404664"/>
            <a:ext cx="8712968" cy="3293209"/>
          </a:xfrm>
          <a:prstGeom prst="rect">
            <a:avLst/>
          </a:prstGeom>
        </p:spPr>
        <p:txBody>
          <a:bodyPr wrap="square">
            <a:spAutoFit/>
          </a:bodyPr>
          <a:lstStyle/>
          <a:p>
            <a:pPr algn="just"/>
            <a:r>
              <a:rPr lang="el-GR" sz="2600" dirty="0">
                <a:solidFill>
                  <a:schemeClr val="bg1"/>
                </a:solidFill>
              </a:rPr>
              <a:t>Προσβολή όταν ο τρίτος ασκεί μία από τις εξουσίες που συνιστούν περιεχόμενο του δικαιώματος </a:t>
            </a:r>
            <a:r>
              <a:rPr lang="el-GR" sz="2600" dirty="0" smtClean="0">
                <a:solidFill>
                  <a:schemeClr val="bg1"/>
                </a:solidFill>
              </a:rPr>
              <a:t>(αρ</a:t>
            </a:r>
            <a:r>
              <a:rPr lang="el-GR" sz="2600" dirty="0">
                <a:solidFill>
                  <a:schemeClr val="bg1"/>
                </a:solidFill>
              </a:rPr>
              <a:t>. 10 Ν. </a:t>
            </a:r>
            <a:r>
              <a:rPr lang="el-GR" sz="2600" dirty="0" smtClean="0">
                <a:solidFill>
                  <a:schemeClr val="bg1"/>
                </a:solidFill>
              </a:rPr>
              <a:t>1733.87). </a:t>
            </a:r>
            <a:endParaRPr lang="el-GR" sz="2600" dirty="0">
              <a:solidFill>
                <a:schemeClr val="bg1"/>
              </a:solidFill>
            </a:endParaRPr>
          </a:p>
          <a:p>
            <a:pPr algn="just"/>
            <a:endParaRPr lang="el-GR" sz="2600" dirty="0">
              <a:solidFill>
                <a:schemeClr val="bg1"/>
              </a:solidFill>
            </a:endParaRPr>
          </a:p>
          <a:p>
            <a:pPr algn="just"/>
            <a:r>
              <a:rPr lang="el-GR" sz="2600" dirty="0">
                <a:solidFill>
                  <a:schemeClr val="bg1"/>
                </a:solidFill>
              </a:rPr>
              <a:t>Προστασία όταν η προσβολή </a:t>
            </a:r>
            <a:r>
              <a:rPr lang="el-GR" sz="2600" dirty="0" err="1">
                <a:solidFill>
                  <a:schemeClr val="bg1"/>
                </a:solidFill>
              </a:rPr>
              <a:t>ενεστώσα</a:t>
            </a:r>
            <a:r>
              <a:rPr lang="el-GR" sz="2600" dirty="0">
                <a:solidFill>
                  <a:schemeClr val="bg1"/>
                </a:solidFill>
              </a:rPr>
              <a:t> και υπαρκτή, αλλά και </a:t>
            </a:r>
            <a:r>
              <a:rPr lang="el-GR" sz="2600" dirty="0" err="1">
                <a:solidFill>
                  <a:schemeClr val="bg1"/>
                </a:solidFill>
              </a:rPr>
              <a:t>επαεπιλούμενη</a:t>
            </a:r>
            <a:r>
              <a:rPr lang="el-GR" sz="2600" dirty="0">
                <a:solidFill>
                  <a:schemeClr val="bg1"/>
                </a:solidFill>
              </a:rPr>
              <a:t>. </a:t>
            </a:r>
          </a:p>
          <a:p>
            <a:pPr algn="just"/>
            <a:endParaRPr lang="el-GR" sz="2600" dirty="0">
              <a:solidFill>
                <a:schemeClr val="bg1"/>
              </a:solidFill>
            </a:endParaRPr>
          </a:p>
          <a:p>
            <a:pPr algn="just"/>
            <a:r>
              <a:rPr lang="el-GR" sz="2600" dirty="0">
                <a:solidFill>
                  <a:schemeClr val="bg1"/>
                </a:solidFill>
              </a:rPr>
              <a:t>Αν το δίπλωμα αφορά μέθοδο κατασκευής προϊόντος, προσβολή με κάθε προϊόν που κατασκευάστηκε με τη μέθοδο.</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0"/>
            <a:ext cx="8856984" cy="7294305"/>
          </a:xfrm>
          <a:prstGeom prst="rect">
            <a:avLst/>
          </a:prstGeom>
        </p:spPr>
        <p:txBody>
          <a:bodyPr wrap="square">
            <a:spAutoFit/>
          </a:bodyPr>
          <a:lstStyle/>
          <a:p>
            <a:pPr algn="just"/>
            <a:r>
              <a:rPr lang="el-GR" sz="2600" b="1" dirty="0" smtClean="0">
                <a:solidFill>
                  <a:schemeClr val="bg1"/>
                </a:solidFill>
              </a:rPr>
              <a:t>Πότε υπάρχει προσβολή;</a:t>
            </a:r>
          </a:p>
          <a:p>
            <a:pPr algn="just"/>
            <a:endParaRPr lang="el-GR" sz="2600" dirty="0" smtClean="0">
              <a:solidFill>
                <a:schemeClr val="bg1"/>
              </a:solidFill>
            </a:endParaRPr>
          </a:p>
          <a:p>
            <a:pPr algn="just"/>
            <a:r>
              <a:rPr lang="el-GR" sz="2600" dirty="0" smtClean="0">
                <a:solidFill>
                  <a:schemeClr val="bg1"/>
                </a:solidFill>
              </a:rPr>
              <a:t>Εφόσον υπάρχει πιστή αντιγραφή του προϊόντος ή της μεθόδου που κατοχυρώθηκε με το δίπλωμα ευρεσιτεχνίας.</a:t>
            </a:r>
          </a:p>
          <a:p>
            <a:pPr algn="just"/>
            <a:endParaRPr lang="el-GR" sz="2600" dirty="0" smtClean="0">
              <a:solidFill>
                <a:schemeClr val="bg1"/>
              </a:solidFill>
            </a:endParaRPr>
          </a:p>
          <a:p>
            <a:pPr algn="just"/>
            <a:r>
              <a:rPr lang="el-GR" sz="2600" dirty="0" smtClean="0">
                <a:solidFill>
                  <a:schemeClr val="bg1"/>
                </a:solidFill>
              </a:rPr>
              <a:t>Περισσότερο συνήθης η προσβολή της εφεύρεσης με την εκ μέρους του </a:t>
            </a:r>
            <a:r>
              <a:rPr lang="el-GR" sz="2600" dirty="0" err="1" smtClean="0">
                <a:solidFill>
                  <a:schemeClr val="bg1"/>
                </a:solidFill>
              </a:rPr>
              <a:t>προσβολέα</a:t>
            </a:r>
            <a:r>
              <a:rPr lang="el-GR" sz="2600" dirty="0" smtClean="0">
                <a:solidFill>
                  <a:schemeClr val="bg1"/>
                </a:solidFill>
              </a:rPr>
              <a:t> ενσωμάτωση παραλλαγών στον τεχνικό κανόνα, προκειμένου να δημιουργηθεί αμφιβολία.</a:t>
            </a:r>
          </a:p>
          <a:p>
            <a:pPr algn="just"/>
            <a:endParaRPr lang="el-GR" sz="2600" dirty="0" smtClean="0">
              <a:solidFill>
                <a:schemeClr val="bg1"/>
              </a:solidFill>
            </a:endParaRPr>
          </a:p>
          <a:p>
            <a:pPr algn="just"/>
            <a:r>
              <a:rPr lang="el-GR" sz="2600" dirty="0" smtClean="0">
                <a:solidFill>
                  <a:schemeClr val="bg1"/>
                </a:solidFill>
              </a:rPr>
              <a:t>Δεν γίνεται λόγος για πιστή αντιγραφή του τεχνικού εφευρετικού κανόνα, αλλά για τεχνικώς ισοδύναμο κανόνα που εμπίπτει στο πεδίο προστασίας της ευρεσιτεχνίας.</a:t>
            </a:r>
          </a:p>
          <a:p>
            <a:pPr algn="just"/>
            <a:endParaRPr lang="el-GR" sz="2600" dirty="0" smtClean="0">
              <a:solidFill>
                <a:schemeClr val="bg1"/>
              </a:solidFill>
            </a:endParaRPr>
          </a:p>
          <a:p>
            <a:pPr algn="just"/>
            <a:r>
              <a:rPr lang="el-GR" sz="2600" dirty="0" smtClean="0">
                <a:solidFill>
                  <a:schemeClr val="bg1"/>
                </a:solidFill>
              </a:rPr>
              <a:t>Αν και δεν είναι αποτέλεσμα πιστής αντιγραφής, επιτελεί την ίδια λειτουργία με την προστατευόμενη ευρεσιτεχνία και παράγει το ίδιο αποτέλεσμα με το τεχνικό μέσο που παράγεται στην ευρεσιτεχνία. </a:t>
            </a:r>
          </a:p>
          <a:p>
            <a:endParaRPr lang="el-GR"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116632"/>
            <a:ext cx="8964488" cy="4893647"/>
          </a:xfrm>
          <a:prstGeom prst="rect">
            <a:avLst/>
          </a:prstGeom>
        </p:spPr>
        <p:txBody>
          <a:bodyPr wrap="square">
            <a:spAutoFit/>
          </a:bodyPr>
          <a:lstStyle/>
          <a:p>
            <a:pPr algn="just"/>
            <a:r>
              <a:rPr lang="el-GR" sz="2600" dirty="0" smtClean="0">
                <a:solidFill>
                  <a:schemeClr val="bg1"/>
                </a:solidFill>
              </a:rPr>
              <a:t>Ως βάση λαμβάνεται υπόψη ο μέσος τεχνικός. Πρέπει να είναι, στον μέσο τεχνικό, προφανές ότι τα στοιχεία του τεχνικού κανόνα του τρίτου είναι τεχνικώς ισάξια με τα τεχνικά στοιχεία της ευρεσιτεχνίας.</a:t>
            </a:r>
          </a:p>
          <a:p>
            <a:pPr algn="just"/>
            <a:endParaRPr lang="el-GR" sz="2600" dirty="0" smtClean="0">
              <a:solidFill>
                <a:schemeClr val="bg1"/>
              </a:solidFill>
            </a:endParaRPr>
          </a:p>
          <a:p>
            <a:pPr algn="just"/>
            <a:r>
              <a:rPr lang="el-GR" sz="2600" dirty="0" smtClean="0">
                <a:solidFill>
                  <a:schemeClr val="bg1"/>
                </a:solidFill>
              </a:rPr>
              <a:t>Προσβολή και αν οι διαφοροποιήσεις του τεχνικού κανόνα αποτελούν απλές παραλλαγές μεθόδου ευρεσιτεχνίας με τη χρήση ισοδύναμων τεχνικών, πασίγνωστων και προφανών για το μέσο τεχνικό. </a:t>
            </a:r>
          </a:p>
          <a:p>
            <a:pPr algn="just"/>
            <a:endParaRPr lang="el-GR" sz="2600" dirty="0" smtClean="0">
              <a:solidFill>
                <a:schemeClr val="bg1"/>
              </a:solidFill>
            </a:endParaRPr>
          </a:p>
          <a:p>
            <a:pPr algn="just"/>
            <a:r>
              <a:rPr lang="el-GR" sz="2600" dirty="0" smtClean="0">
                <a:solidFill>
                  <a:schemeClr val="bg1"/>
                </a:solidFill>
              </a:rPr>
              <a:t>Δεν υπάρχει προσβολή, αν η μέθοδος διαφορετική τεχνική αφετηρία και ξεκινά από διαφορετικά εναρκτήρια υλικά. </a:t>
            </a:r>
            <a:endParaRPr lang="el-GR" sz="2600" dirty="0">
              <a:solidFill>
                <a:schemeClr val="bg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215008" y="0"/>
            <a:ext cx="8928992" cy="6894195"/>
          </a:xfrm>
          <a:prstGeom prst="rect">
            <a:avLst/>
          </a:prstGeom>
        </p:spPr>
        <p:txBody>
          <a:bodyPr wrap="square">
            <a:spAutoFit/>
          </a:bodyPr>
          <a:lstStyle/>
          <a:p>
            <a:r>
              <a:rPr lang="el-GR" sz="2600" b="1" dirty="0" smtClean="0">
                <a:solidFill>
                  <a:schemeClr val="bg1"/>
                </a:solidFill>
              </a:rPr>
              <a:t>Αξιώσεις</a:t>
            </a:r>
          </a:p>
          <a:p>
            <a:pPr algn="just"/>
            <a:endParaRPr lang="el-GR" sz="2600" dirty="0">
              <a:solidFill>
                <a:schemeClr val="bg1"/>
              </a:solidFill>
            </a:endParaRPr>
          </a:p>
          <a:p>
            <a:pPr algn="just"/>
            <a:r>
              <a:rPr lang="el-GR" sz="2600" dirty="0">
                <a:solidFill>
                  <a:schemeClr val="bg1"/>
                </a:solidFill>
              </a:rPr>
              <a:t>Αξίωση </a:t>
            </a:r>
            <a:r>
              <a:rPr lang="el-GR" sz="2600" b="1" dirty="0">
                <a:solidFill>
                  <a:schemeClr val="bg1"/>
                </a:solidFill>
              </a:rPr>
              <a:t>για άρση της προσβολής</a:t>
            </a:r>
            <a:r>
              <a:rPr lang="el-GR" sz="2600" dirty="0">
                <a:solidFill>
                  <a:schemeClr val="bg1"/>
                </a:solidFill>
              </a:rPr>
              <a:t>. Παρέχεται διαρκούσης της προσβολής. Αίτημα α) την απόσυρση από το εμπόριο των εμπορευμάτων που προσβάλλουν το δίπλωμα ευρεσιτεχνίας β) οριστική απομάκρυνση των εμπορευμάτων από το εμπόριο. </a:t>
            </a:r>
            <a:endParaRPr lang="el-GR" sz="2600" dirty="0" smtClean="0">
              <a:solidFill>
                <a:schemeClr val="bg1"/>
              </a:solidFill>
            </a:endParaRPr>
          </a:p>
          <a:p>
            <a:pPr algn="just"/>
            <a:endParaRPr lang="el-GR" sz="2600" dirty="0">
              <a:solidFill>
                <a:schemeClr val="bg1"/>
              </a:solidFill>
            </a:endParaRPr>
          </a:p>
          <a:p>
            <a:pPr algn="just"/>
            <a:r>
              <a:rPr lang="el-GR" sz="2600" dirty="0" smtClean="0">
                <a:solidFill>
                  <a:schemeClr val="bg1"/>
                </a:solidFill>
              </a:rPr>
              <a:t>Στην </a:t>
            </a:r>
            <a:r>
              <a:rPr lang="el-GR" sz="2600" dirty="0">
                <a:solidFill>
                  <a:schemeClr val="bg1"/>
                </a:solidFill>
              </a:rPr>
              <a:t>οριστική απομάκρυνση ο </a:t>
            </a:r>
            <a:r>
              <a:rPr lang="el-GR" sz="2600" dirty="0" err="1">
                <a:solidFill>
                  <a:schemeClr val="bg1"/>
                </a:solidFill>
              </a:rPr>
              <a:t>προσβολέας</a:t>
            </a:r>
            <a:r>
              <a:rPr lang="el-GR" sz="2600" dirty="0">
                <a:solidFill>
                  <a:schemeClr val="bg1"/>
                </a:solidFill>
              </a:rPr>
              <a:t> εξακολουθεί να έχει τα εμπορεύματα υπό τον έλεγχο του. Στην απόσυρση δεν τα έχει. γ) την καταστροφή των προσβαλλόντων εμπορευμάτων. </a:t>
            </a:r>
          </a:p>
          <a:p>
            <a:pPr algn="just"/>
            <a:endParaRPr lang="el-GR" sz="2600" dirty="0" smtClean="0">
              <a:solidFill>
                <a:schemeClr val="bg1"/>
              </a:solidFill>
            </a:endParaRPr>
          </a:p>
          <a:p>
            <a:pPr algn="just"/>
            <a:r>
              <a:rPr lang="el-GR" sz="2600" dirty="0" smtClean="0">
                <a:solidFill>
                  <a:schemeClr val="bg1"/>
                </a:solidFill>
              </a:rPr>
              <a:t>Αξίωση </a:t>
            </a:r>
            <a:r>
              <a:rPr lang="el-GR" sz="2600" b="1" dirty="0">
                <a:solidFill>
                  <a:schemeClr val="bg1"/>
                </a:solidFill>
              </a:rPr>
              <a:t>για παράλειψη </a:t>
            </a:r>
            <a:r>
              <a:rPr lang="el-GR" sz="2600" dirty="0">
                <a:solidFill>
                  <a:schemeClr val="bg1"/>
                </a:solidFill>
              </a:rPr>
              <a:t>προϋποθέτει κίνδυνο επανάληψης προσβολής που τελέσθηκε στο παρελθόν. Είναι όμως δυνατό να τελεστεί και προληπτικά.</a:t>
            </a:r>
          </a:p>
          <a:p>
            <a:pPr algn="just"/>
            <a:endParaRPr lang="el-GR" sz="2600" dirty="0" smtClean="0">
              <a:solidFill>
                <a:schemeClr val="bg1"/>
              </a:solidFill>
            </a:endParaRPr>
          </a:p>
          <a:p>
            <a:pPr algn="just"/>
            <a:r>
              <a:rPr lang="el-GR" sz="2600" dirty="0" smtClean="0">
                <a:solidFill>
                  <a:schemeClr val="bg1"/>
                </a:solidFill>
              </a:rPr>
              <a:t>Και </a:t>
            </a:r>
            <a:r>
              <a:rPr lang="el-GR" sz="2600" dirty="0">
                <a:solidFill>
                  <a:schemeClr val="bg1"/>
                </a:solidFill>
              </a:rPr>
              <a:t>οι δύο αυτές αξιώσεις δεν προϋποθέτουν υπαιτιότητα του </a:t>
            </a:r>
            <a:r>
              <a:rPr lang="el-GR" sz="2600" dirty="0" err="1">
                <a:solidFill>
                  <a:schemeClr val="bg1"/>
                </a:solidFill>
              </a:rPr>
              <a:t>προσβολέα</a:t>
            </a:r>
            <a:r>
              <a:rPr lang="el-GR" sz="2600" dirty="0">
                <a:solidFill>
                  <a:schemeClr val="bg1"/>
                </a:solidFill>
              </a:rPr>
              <a:t>.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79512" y="58847"/>
            <a:ext cx="8784976" cy="6494085"/>
          </a:xfrm>
          <a:prstGeom prst="rect">
            <a:avLst/>
          </a:prstGeom>
        </p:spPr>
        <p:txBody>
          <a:bodyPr wrap="square">
            <a:spAutoFit/>
          </a:bodyPr>
          <a:lstStyle/>
          <a:p>
            <a:pPr algn="just"/>
            <a:r>
              <a:rPr lang="el-GR" sz="2600" dirty="0" smtClean="0">
                <a:solidFill>
                  <a:schemeClr val="bg1"/>
                </a:solidFill>
              </a:rPr>
              <a:t>Αξίωση για </a:t>
            </a:r>
            <a:r>
              <a:rPr lang="el-GR" sz="2600" b="1" dirty="0" smtClean="0">
                <a:solidFill>
                  <a:schemeClr val="bg1"/>
                </a:solidFill>
              </a:rPr>
              <a:t>δημοσίευση του συνόλου ή τμήματος της απόφασης στα μέσα μαζικής ενημέρωσης και στο διαδίκτυο</a:t>
            </a:r>
            <a:r>
              <a:rPr lang="el-GR" sz="2600" dirty="0" smtClean="0">
                <a:solidFill>
                  <a:schemeClr val="bg1"/>
                </a:solidFill>
              </a:rPr>
              <a:t>. Ειδικότερη έκφανση της αξίωσής για άρση της προσβολής.</a:t>
            </a:r>
          </a:p>
          <a:p>
            <a:pPr algn="just"/>
            <a:endParaRPr lang="el-GR" sz="2600" dirty="0" smtClean="0">
              <a:solidFill>
                <a:schemeClr val="bg1"/>
              </a:solidFill>
            </a:endParaRPr>
          </a:p>
          <a:p>
            <a:pPr algn="just"/>
            <a:r>
              <a:rPr lang="el-GR" sz="2600" dirty="0" smtClean="0">
                <a:solidFill>
                  <a:schemeClr val="bg1"/>
                </a:solidFill>
              </a:rPr>
              <a:t>Η αξίωση </a:t>
            </a:r>
            <a:r>
              <a:rPr lang="el-GR" sz="2600" b="1" dirty="0" smtClean="0">
                <a:solidFill>
                  <a:schemeClr val="bg1"/>
                </a:solidFill>
              </a:rPr>
              <a:t>για αποζημίωση </a:t>
            </a:r>
            <a:r>
              <a:rPr lang="el-GR" sz="2600" dirty="0" smtClean="0">
                <a:solidFill>
                  <a:schemeClr val="bg1"/>
                </a:solidFill>
              </a:rPr>
              <a:t>προϋποθέτει εκτός από το στοιχείο του παρανόμου, και υπαιτιότητα.</a:t>
            </a:r>
          </a:p>
          <a:p>
            <a:pPr algn="just"/>
            <a:endParaRPr lang="el-GR" sz="2600" dirty="0" smtClean="0">
              <a:solidFill>
                <a:schemeClr val="bg1"/>
              </a:solidFill>
            </a:endParaRPr>
          </a:p>
          <a:p>
            <a:pPr algn="just"/>
            <a:r>
              <a:rPr lang="el-GR" sz="2600" dirty="0" smtClean="0">
                <a:solidFill>
                  <a:schemeClr val="bg1"/>
                </a:solidFill>
              </a:rPr>
              <a:t>Τρεις τρόπους να υπολογιστεί η ζημία: Πρώτος, αποκατάσταση της ζημίας που υπέστη μαζί με τα διαφυγόντα κέρδη. Δεύτερος, κατ’ αποκοπή αποζημίωση βάσει στοιχείων. Τρίτος, απόδοση των κερδών από την παράνομη χρήση της εφεύρεσης. </a:t>
            </a:r>
          </a:p>
          <a:p>
            <a:pPr algn="just"/>
            <a:endParaRPr lang="el-GR" sz="2600" dirty="0" smtClean="0">
              <a:solidFill>
                <a:schemeClr val="bg1"/>
              </a:solidFill>
            </a:endParaRPr>
          </a:p>
          <a:p>
            <a:pPr algn="just"/>
            <a:r>
              <a:rPr lang="el-GR" sz="2600" dirty="0" smtClean="0">
                <a:solidFill>
                  <a:schemeClr val="bg1"/>
                </a:solidFill>
              </a:rPr>
              <a:t>Η βαριά αμέλεια μπορεί να οδηγήσει σε επαύξηση της αποζημίωσης.</a:t>
            </a:r>
          </a:p>
          <a:p>
            <a:endParaRPr lang="el-GR" sz="2600"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07504" y="188640"/>
            <a:ext cx="8856984" cy="3693319"/>
          </a:xfrm>
          <a:prstGeom prst="rect">
            <a:avLst/>
          </a:prstGeom>
        </p:spPr>
        <p:txBody>
          <a:bodyPr wrap="square">
            <a:spAutoFit/>
          </a:bodyPr>
          <a:lstStyle/>
          <a:p>
            <a:pPr algn="just"/>
            <a:r>
              <a:rPr lang="el-GR" sz="2600" b="1" dirty="0" smtClean="0">
                <a:solidFill>
                  <a:schemeClr val="bg1"/>
                </a:solidFill>
              </a:rPr>
              <a:t>Αυτοτελής αξίωση πληροφόρησης </a:t>
            </a:r>
            <a:r>
              <a:rPr lang="el-GR" sz="2600" dirty="0" smtClean="0">
                <a:solidFill>
                  <a:schemeClr val="bg1"/>
                </a:solidFill>
              </a:rPr>
              <a:t>με σκοπό τη διευκόλυνση του δικαιούχου. α) Όταν ο δικαιούχος έχει προσκομίσει ευλόγως διαθέσιμα αποδεικτικά στοιχεία, το δικαστήριο μπορεί να διατάξει να προσκομισθούν αποδεικτικά στοιχεία υπό τον έλεγχο του αντιδίκου. β)Αξίωση κατά του φερόμενου </a:t>
            </a:r>
            <a:r>
              <a:rPr lang="el-GR" sz="2600" dirty="0" err="1" smtClean="0">
                <a:solidFill>
                  <a:schemeClr val="bg1"/>
                </a:solidFill>
              </a:rPr>
              <a:t>προσβολέα</a:t>
            </a:r>
            <a:r>
              <a:rPr lang="el-GR" sz="2600" dirty="0" smtClean="0">
                <a:solidFill>
                  <a:schemeClr val="bg1"/>
                </a:solidFill>
              </a:rPr>
              <a:t> που εμπλέκεται σε «εμπορική κλίμακα» για παροχή πληροφοριών σχετικά με την προέλευση και τα δίκτυα διανομής των εμπορευμάτων ή παροχής των υπηρεσιών που προσβάλλουν το δικαίωμα του. </a:t>
            </a:r>
            <a:endParaRPr lang="el-GR" sz="2600" dirty="0">
              <a:solidFill>
                <a:schemeClr val="bg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476672"/>
            <a:ext cx="8820472" cy="5293757"/>
          </a:xfrm>
          <a:prstGeom prst="rect">
            <a:avLst/>
          </a:prstGeom>
          <a:solidFill>
            <a:srgbClr val="FFFFFF"/>
          </a:solid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lang="el-GR" sz="2800" b="1" dirty="0" smtClean="0">
                <a:solidFill>
                  <a:schemeClr val="bg1"/>
                </a:solidFill>
              </a:rPr>
              <a:t>Υ</a:t>
            </a:r>
            <a:r>
              <a:rPr lang="el-GR" sz="2800" b="1" dirty="0" err="1" smtClean="0">
                <a:solidFill>
                  <a:schemeClr val="bg1"/>
                </a:solidFill>
              </a:rPr>
              <a:t>ποθέσεις</a:t>
            </a:r>
          </a:p>
          <a:p>
            <a:pPr marL="0" marR="0" lvl="0" indent="0" algn="just" defTabSz="914400" rtl="0" eaLnBrk="1" fontAlgn="base" latinLnBrk="0" hangingPunct="1">
              <a:lnSpc>
                <a:spcPct val="100000"/>
              </a:lnSpc>
              <a:spcBef>
                <a:spcPct val="0"/>
              </a:spcBef>
              <a:spcAft>
                <a:spcPct val="0"/>
              </a:spcAft>
              <a:buClrTx/>
              <a:buSzTx/>
              <a:buFontTx/>
              <a:buNone/>
              <a:tabLst/>
            </a:pPr>
            <a:endParaRPr lang="el-GR" sz="2600" dirty="0" smtClean="0">
              <a:solidFill>
                <a:schemeClr val="bg1"/>
              </a:solidFill>
            </a:endParaRPr>
          </a:p>
          <a:p>
            <a:pPr marL="0" marR="0" lvl="0" indent="0" algn="just" defTabSz="914400" rtl="0" eaLnBrk="1" fontAlgn="base" latinLnBrk="0" hangingPunct="1">
              <a:lnSpc>
                <a:spcPct val="100000"/>
              </a:lnSpc>
              <a:spcBef>
                <a:spcPct val="0"/>
              </a:spcBef>
              <a:spcAft>
                <a:spcPct val="0"/>
              </a:spcAft>
              <a:buClrTx/>
              <a:buSzTx/>
              <a:buFontTx/>
              <a:buNone/>
              <a:tabLst/>
            </a:pPr>
            <a:r>
              <a:rPr lang="en-US" sz="2600" b="1" dirty="0" smtClean="0">
                <a:solidFill>
                  <a:schemeClr val="bg1"/>
                </a:solidFill>
              </a:rPr>
              <a:t>Bowman v. Monsanto</a:t>
            </a:r>
            <a:r>
              <a:rPr lang="en-US" sz="2600" dirty="0" smtClean="0">
                <a:solidFill>
                  <a:schemeClr val="bg1"/>
                </a:solidFill>
              </a:rPr>
              <a:t>, 133 </a:t>
            </a:r>
            <a:r>
              <a:rPr lang="en-US" sz="2600" dirty="0" err="1" smtClean="0">
                <a:solidFill>
                  <a:schemeClr val="bg1"/>
                </a:solidFill>
              </a:rPr>
              <a:t>S.Ct</a:t>
            </a:r>
            <a:r>
              <a:rPr lang="en-US" sz="2600" dirty="0" smtClean="0">
                <a:solidFill>
                  <a:schemeClr val="bg1"/>
                </a:solidFill>
              </a:rPr>
              <a:t>. 1761 (2012). </a:t>
            </a:r>
            <a:r>
              <a:rPr lang="en-US" sz="2600" dirty="0" err="1" smtClean="0">
                <a:solidFill>
                  <a:schemeClr val="bg1"/>
                </a:solidFill>
              </a:rPr>
              <a:t>Δεν</a:t>
            </a:r>
            <a:r>
              <a:rPr lang="en-US" sz="2600" dirty="0" smtClean="0">
                <a:solidFill>
                  <a:schemeClr val="bg1"/>
                </a:solidFill>
              </a:rPr>
              <a:t> </a:t>
            </a:r>
            <a:r>
              <a:rPr lang="en-US" sz="2600" dirty="0" err="1" smtClean="0">
                <a:solidFill>
                  <a:schemeClr val="bg1"/>
                </a:solidFill>
              </a:rPr>
              <a:t>μπορείς</a:t>
            </a:r>
            <a:r>
              <a:rPr lang="en-US" sz="2600" dirty="0" smtClean="0">
                <a:solidFill>
                  <a:schemeClr val="bg1"/>
                </a:solidFill>
              </a:rPr>
              <a:t> </a:t>
            </a:r>
            <a:r>
              <a:rPr lang="en-US" sz="2600" dirty="0" err="1" smtClean="0">
                <a:solidFill>
                  <a:schemeClr val="bg1"/>
                </a:solidFill>
              </a:rPr>
              <a:t>να</a:t>
            </a:r>
            <a:r>
              <a:rPr lang="en-US" sz="2600" dirty="0" smtClean="0">
                <a:solidFill>
                  <a:schemeClr val="bg1"/>
                </a:solidFill>
              </a:rPr>
              <a:t> </a:t>
            </a:r>
            <a:r>
              <a:rPr lang="en-US" sz="2600" dirty="0" err="1" smtClean="0">
                <a:solidFill>
                  <a:schemeClr val="bg1"/>
                </a:solidFill>
              </a:rPr>
              <a:t>αντιγράψεις</a:t>
            </a:r>
            <a:r>
              <a:rPr lang="en-US" sz="2600" dirty="0" smtClean="0">
                <a:solidFill>
                  <a:schemeClr val="bg1"/>
                </a:solidFill>
              </a:rPr>
              <a:t> </a:t>
            </a:r>
            <a:r>
              <a:rPr lang="en-US" sz="2600" dirty="0" err="1" smtClean="0">
                <a:solidFill>
                  <a:schemeClr val="bg1"/>
                </a:solidFill>
              </a:rPr>
              <a:t>ένα</a:t>
            </a:r>
            <a:r>
              <a:rPr lang="en-US" sz="2600" dirty="0" smtClean="0">
                <a:solidFill>
                  <a:schemeClr val="bg1"/>
                </a:solidFill>
              </a:rPr>
              <a:t> «</a:t>
            </a:r>
            <a:r>
              <a:rPr lang="en-US" sz="2600" dirty="0" err="1" smtClean="0">
                <a:solidFill>
                  <a:schemeClr val="bg1"/>
                </a:solidFill>
              </a:rPr>
              <a:t>πατενταρισμένο</a:t>
            </a:r>
            <a:r>
              <a:rPr lang="en-US" sz="2600" dirty="0" smtClean="0">
                <a:solidFill>
                  <a:schemeClr val="bg1"/>
                </a:solidFill>
              </a:rPr>
              <a:t>» </a:t>
            </a:r>
            <a:r>
              <a:rPr lang="en-US" sz="2600" dirty="0" err="1" smtClean="0">
                <a:solidFill>
                  <a:schemeClr val="bg1"/>
                </a:solidFill>
              </a:rPr>
              <a:t>αντικείμενο</a:t>
            </a:r>
            <a:r>
              <a:rPr lang="en-US" sz="2600" dirty="0" smtClean="0">
                <a:solidFill>
                  <a:schemeClr val="bg1"/>
                </a:solidFill>
              </a:rPr>
              <a:t> </a:t>
            </a:r>
            <a:r>
              <a:rPr lang="en-US" sz="2600" dirty="0" err="1" smtClean="0">
                <a:solidFill>
                  <a:schemeClr val="bg1"/>
                </a:solidFill>
              </a:rPr>
              <a:t>και</a:t>
            </a:r>
            <a:r>
              <a:rPr lang="en-US" sz="2600" dirty="0" smtClean="0">
                <a:solidFill>
                  <a:schemeClr val="bg1"/>
                </a:solidFill>
              </a:rPr>
              <a:t> </a:t>
            </a:r>
            <a:r>
              <a:rPr lang="en-US" sz="2600" dirty="0" err="1" smtClean="0">
                <a:solidFill>
                  <a:schemeClr val="bg1"/>
                </a:solidFill>
              </a:rPr>
              <a:t>να</a:t>
            </a:r>
            <a:r>
              <a:rPr lang="en-US" sz="2600" dirty="0" smtClean="0">
                <a:solidFill>
                  <a:schemeClr val="bg1"/>
                </a:solidFill>
              </a:rPr>
              <a:t> </a:t>
            </a:r>
            <a:r>
              <a:rPr lang="en-US" sz="2600" dirty="0" err="1" smtClean="0">
                <a:solidFill>
                  <a:schemeClr val="bg1"/>
                </a:solidFill>
              </a:rPr>
              <a:t>το</a:t>
            </a:r>
            <a:r>
              <a:rPr lang="en-US" sz="2600" dirty="0" smtClean="0">
                <a:solidFill>
                  <a:schemeClr val="bg1"/>
                </a:solidFill>
              </a:rPr>
              <a:t> </a:t>
            </a:r>
            <a:r>
              <a:rPr lang="en-US" sz="2600" dirty="0" err="1" smtClean="0">
                <a:solidFill>
                  <a:schemeClr val="bg1"/>
                </a:solidFill>
              </a:rPr>
              <a:t>ξαναπουλήσεις</a:t>
            </a:r>
            <a:r>
              <a:rPr lang="en-US" sz="2600" dirty="0" smtClean="0">
                <a:solidFill>
                  <a:schemeClr val="bg1"/>
                </a:solidFill>
              </a:rPr>
              <a:t>. </a:t>
            </a:r>
            <a:r>
              <a:rPr lang="en-US" sz="2600" dirty="0" err="1" smtClean="0">
                <a:solidFill>
                  <a:schemeClr val="bg1"/>
                </a:solidFill>
              </a:rPr>
              <a:t>Το</a:t>
            </a:r>
            <a:r>
              <a:rPr lang="en-US" sz="2600" dirty="0" smtClean="0">
                <a:solidFill>
                  <a:schemeClr val="bg1"/>
                </a:solidFill>
              </a:rPr>
              <a:t> </a:t>
            </a:r>
            <a:r>
              <a:rPr lang="en-US" sz="2600" dirty="0" err="1" smtClean="0">
                <a:solidFill>
                  <a:schemeClr val="bg1"/>
                </a:solidFill>
              </a:rPr>
              <a:t>αντικείμενο</a:t>
            </a:r>
            <a:r>
              <a:rPr lang="en-US" sz="2600" dirty="0" smtClean="0">
                <a:solidFill>
                  <a:schemeClr val="bg1"/>
                </a:solidFill>
              </a:rPr>
              <a:t> </a:t>
            </a:r>
            <a:r>
              <a:rPr lang="en-US" sz="2600" dirty="0" err="1" smtClean="0">
                <a:solidFill>
                  <a:schemeClr val="bg1"/>
                </a:solidFill>
              </a:rPr>
              <a:t>με</a:t>
            </a:r>
            <a:r>
              <a:rPr lang="en-US" sz="2600" dirty="0" smtClean="0">
                <a:solidFill>
                  <a:schemeClr val="bg1"/>
                </a:solidFill>
              </a:rPr>
              <a:t> </a:t>
            </a:r>
            <a:r>
              <a:rPr lang="en-US" sz="2600" dirty="0" err="1" smtClean="0">
                <a:solidFill>
                  <a:schemeClr val="bg1"/>
                </a:solidFill>
              </a:rPr>
              <a:t>δίπλωμα</a:t>
            </a:r>
            <a:r>
              <a:rPr lang="en-US" sz="2600" dirty="0" smtClean="0">
                <a:solidFill>
                  <a:schemeClr val="bg1"/>
                </a:solidFill>
              </a:rPr>
              <a:t> </a:t>
            </a:r>
            <a:r>
              <a:rPr lang="en-US" sz="2600" dirty="0" err="1" smtClean="0">
                <a:solidFill>
                  <a:schemeClr val="bg1"/>
                </a:solidFill>
              </a:rPr>
              <a:t>ευρεσιτεχνίας</a:t>
            </a:r>
            <a:r>
              <a:rPr lang="en-US" sz="2600" dirty="0" smtClean="0">
                <a:solidFill>
                  <a:schemeClr val="bg1"/>
                </a:solidFill>
              </a:rPr>
              <a:t> </a:t>
            </a:r>
            <a:r>
              <a:rPr lang="en-US" sz="2600" dirty="0" err="1" smtClean="0">
                <a:solidFill>
                  <a:schemeClr val="bg1"/>
                </a:solidFill>
              </a:rPr>
              <a:t>για</a:t>
            </a:r>
            <a:r>
              <a:rPr lang="en-US" sz="2600" dirty="0" smtClean="0">
                <a:solidFill>
                  <a:schemeClr val="bg1"/>
                </a:solidFill>
              </a:rPr>
              <a:t> </a:t>
            </a:r>
            <a:r>
              <a:rPr lang="en-US" sz="2600" dirty="0" err="1" smtClean="0">
                <a:solidFill>
                  <a:schemeClr val="bg1"/>
                </a:solidFill>
              </a:rPr>
              <a:t>τη</a:t>
            </a:r>
            <a:r>
              <a:rPr lang="en-US" sz="2600" dirty="0" smtClean="0">
                <a:solidFill>
                  <a:schemeClr val="bg1"/>
                </a:solidFill>
              </a:rPr>
              <a:t> Monsanto, </a:t>
            </a:r>
            <a:r>
              <a:rPr lang="en-US" sz="2600" dirty="0" err="1" smtClean="0">
                <a:solidFill>
                  <a:schemeClr val="bg1"/>
                </a:solidFill>
              </a:rPr>
              <a:t>ένας</a:t>
            </a:r>
            <a:r>
              <a:rPr lang="en-US" sz="2600" dirty="0" smtClean="0">
                <a:solidFill>
                  <a:schemeClr val="bg1"/>
                </a:solidFill>
              </a:rPr>
              <a:t> </a:t>
            </a:r>
            <a:r>
              <a:rPr lang="en-US" sz="2600" dirty="0" err="1" smtClean="0">
                <a:solidFill>
                  <a:schemeClr val="bg1"/>
                </a:solidFill>
              </a:rPr>
              <a:t>σπόρος</a:t>
            </a:r>
            <a:r>
              <a:rPr lang="en-US" sz="2600" dirty="0" smtClean="0">
                <a:solidFill>
                  <a:schemeClr val="bg1"/>
                </a:solidFill>
              </a:rPr>
              <a:t> </a:t>
            </a:r>
            <a:r>
              <a:rPr lang="en-US" sz="2600" dirty="0" err="1" smtClean="0">
                <a:solidFill>
                  <a:schemeClr val="bg1"/>
                </a:solidFill>
              </a:rPr>
              <a:t>σόγιας</a:t>
            </a:r>
            <a:r>
              <a:rPr lang="en-US" sz="2600" dirty="0" smtClean="0">
                <a:solidFill>
                  <a:schemeClr val="bg1"/>
                </a:solidFill>
              </a:rPr>
              <a:t>. Η </a:t>
            </a:r>
            <a:r>
              <a:rPr lang="en-US" sz="2600" dirty="0" err="1" smtClean="0">
                <a:solidFill>
                  <a:schemeClr val="bg1"/>
                </a:solidFill>
              </a:rPr>
              <a:t>νέα</a:t>
            </a:r>
            <a:r>
              <a:rPr lang="en-US" sz="2600" dirty="0" smtClean="0">
                <a:solidFill>
                  <a:schemeClr val="bg1"/>
                </a:solidFill>
              </a:rPr>
              <a:t> </a:t>
            </a:r>
            <a:r>
              <a:rPr lang="en-US" sz="2600" dirty="0" err="1" smtClean="0">
                <a:solidFill>
                  <a:schemeClr val="bg1"/>
                </a:solidFill>
              </a:rPr>
              <a:t>χρήση</a:t>
            </a:r>
            <a:r>
              <a:rPr lang="en-US" sz="2600" dirty="0" smtClean="0">
                <a:solidFill>
                  <a:schemeClr val="bg1"/>
                </a:solidFill>
              </a:rPr>
              <a:t> </a:t>
            </a:r>
            <a:r>
              <a:rPr lang="en-US" sz="2600" dirty="0" err="1" smtClean="0">
                <a:solidFill>
                  <a:schemeClr val="bg1"/>
                </a:solidFill>
              </a:rPr>
              <a:t>μια</a:t>
            </a:r>
            <a:r>
              <a:rPr lang="en-US" sz="2600" dirty="0" smtClean="0">
                <a:solidFill>
                  <a:schemeClr val="bg1"/>
                </a:solidFill>
              </a:rPr>
              <a:t> </a:t>
            </a:r>
            <a:r>
              <a:rPr lang="en-US" sz="2600" dirty="0" err="1" smtClean="0">
                <a:solidFill>
                  <a:schemeClr val="bg1"/>
                </a:solidFill>
              </a:rPr>
              <a:t>φυτεία</a:t>
            </a:r>
            <a:r>
              <a:rPr lang="en-US" sz="2600" dirty="0" smtClean="0">
                <a:solidFill>
                  <a:schemeClr val="bg1"/>
                </a:solidFill>
              </a:rPr>
              <a:t> </a:t>
            </a:r>
            <a:r>
              <a:rPr lang="en-US" sz="2600" dirty="0" err="1" smtClean="0">
                <a:solidFill>
                  <a:schemeClr val="bg1"/>
                </a:solidFill>
              </a:rPr>
              <a:t>που</a:t>
            </a:r>
            <a:r>
              <a:rPr lang="en-US" sz="2600" dirty="0" smtClean="0">
                <a:solidFill>
                  <a:schemeClr val="bg1"/>
                </a:solidFill>
              </a:rPr>
              <a:t> </a:t>
            </a:r>
            <a:r>
              <a:rPr lang="en-US" sz="2600" dirty="0" err="1" smtClean="0">
                <a:solidFill>
                  <a:schemeClr val="bg1"/>
                </a:solidFill>
              </a:rPr>
              <a:t>χρησιμοποίησε</a:t>
            </a:r>
            <a:r>
              <a:rPr lang="en-US" sz="2600" dirty="0" smtClean="0">
                <a:solidFill>
                  <a:schemeClr val="bg1"/>
                </a:solidFill>
              </a:rPr>
              <a:t> </a:t>
            </a:r>
            <a:r>
              <a:rPr lang="en-US" sz="2600" dirty="0" err="1" smtClean="0">
                <a:solidFill>
                  <a:schemeClr val="bg1"/>
                </a:solidFill>
              </a:rPr>
              <a:t>σπόρους</a:t>
            </a:r>
            <a:r>
              <a:rPr lang="en-US" sz="2600" dirty="0" smtClean="0">
                <a:solidFill>
                  <a:schemeClr val="bg1"/>
                </a:solidFill>
              </a:rPr>
              <a:t> </a:t>
            </a:r>
            <a:r>
              <a:rPr lang="en-US" sz="2600" dirty="0" err="1" smtClean="0">
                <a:solidFill>
                  <a:schemeClr val="bg1"/>
                </a:solidFill>
              </a:rPr>
              <a:t>από</a:t>
            </a:r>
            <a:r>
              <a:rPr lang="en-US" sz="2600" dirty="0" smtClean="0">
                <a:solidFill>
                  <a:schemeClr val="bg1"/>
                </a:solidFill>
              </a:rPr>
              <a:t> </a:t>
            </a:r>
            <a:r>
              <a:rPr lang="en-US" sz="2600" dirty="0" err="1" smtClean="0">
                <a:solidFill>
                  <a:schemeClr val="bg1"/>
                </a:solidFill>
              </a:rPr>
              <a:t>την</a:t>
            </a:r>
            <a:r>
              <a:rPr lang="en-US" sz="2600" dirty="0" smtClean="0">
                <a:solidFill>
                  <a:schemeClr val="bg1"/>
                </a:solidFill>
              </a:rPr>
              <a:t> </a:t>
            </a:r>
            <a:r>
              <a:rPr lang="en-US" sz="2600" dirty="0" err="1" smtClean="0">
                <a:solidFill>
                  <a:schemeClr val="bg1"/>
                </a:solidFill>
              </a:rPr>
              <a:t>πρώτη</a:t>
            </a:r>
            <a:r>
              <a:rPr lang="en-US" sz="2600" dirty="0" smtClean="0">
                <a:solidFill>
                  <a:schemeClr val="bg1"/>
                </a:solidFill>
              </a:rPr>
              <a:t>. </a:t>
            </a:r>
            <a:endParaRPr lang="el-GR" sz="2600" dirty="0" smtClean="0">
              <a:solidFill>
                <a:schemeClr val="bg1"/>
              </a:solidFill>
            </a:endParaRPr>
          </a:p>
          <a:p>
            <a:pPr marL="0" marR="0" lvl="0" indent="0" algn="just" defTabSz="914400" rtl="0" eaLnBrk="1" fontAlgn="base" latinLnBrk="0" hangingPunct="1">
              <a:lnSpc>
                <a:spcPct val="100000"/>
              </a:lnSpc>
              <a:spcBef>
                <a:spcPct val="0"/>
              </a:spcBef>
              <a:spcAft>
                <a:spcPct val="0"/>
              </a:spcAft>
              <a:buClrTx/>
              <a:buSzTx/>
              <a:buFontTx/>
              <a:buNone/>
              <a:tabLst/>
            </a:pPr>
            <a:endParaRPr lang="en-US" sz="2600" dirty="0" smtClean="0">
              <a:solidFill>
                <a:schemeClr val="bg1"/>
              </a:solidFill>
            </a:endParaRPr>
          </a:p>
          <a:p>
            <a:pPr marL="0" marR="0" lvl="0" indent="0" algn="just" defTabSz="914400" rtl="0" eaLnBrk="0" fontAlgn="base" latinLnBrk="0" hangingPunct="0">
              <a:lnSpc>
                <a:spcPct val="100000"/>
              </a:lnSpc>
              <a:spcBef>
                <a:spcPct val="0"/>
              </a:spcBef>
              <a:spcAft>
                <a:spcPct val="0"/>
              </a:spcAft>
              <a:buClrTx/>
              <a:buSzTx/>
              <a:buFontTx/>
              <a:buNone/>
              <a:tabLst/>
            </a:pPr>
            <a:r>
              <a:rPr lang="en-US" sz="2600" b="1" dirty="0" smtClean="0">
                <a:solidFill>
                  <a:schemeClr val="bg1"/>
                </a:solidFill>
              </a:rPr>
              <a:t>Graver Tank v. </a:t>
            </a:r>
            <a:r>
              <a:rPr lang="en-US" sz="2600" b="1" dirty="0" err="1" smtClean="0">
                <a:solidFill>
                  <a:schemeClr val="bg1"/>
                </a:solidFill>
              </a:rPr>
              <a:t>Linde</a:t>
            </a:r>
            <a:r>
              <a:rPr lang="en-US" sz="2600" b="1" dirty="0" smtClean="0">
                <a:solidFill>
                  <a:schemeClr val="bg1"/>
                </a:solidFill>
              </a:rPr>
              <a:t> Air Products, 339 U.S. 605 (1950).</a:t>
            </a:r>
            <a:r>
              <a:rPr lang="en-US" sz="2600" dirty="0" smtClean="0">
                <a:solidFill>
                  <a:schemeClr val="bg1"/>
                </a:solidFill>
              </a:rPr>
              <a:t> </a:t>
            </a:r>
            <a:r>
              <a:rPr lang="en-US" sz="2600" dirty="0" err="1" smtClean="0">
                <a:solidFill>
                  <a:schemeClr val="bg1"/>
                </a:solidFill>
              </a:rPr>
              <a:t>Παραβίαση</a:t>
            </a:r>
            <a:r>
              <a:rPr lang="en-US" sz="2600" dirty="0" smtClean="0">
                <a:solidFill>
                  <a:schemeClr val="bg1"/>
                </a:solidFill>
              </a:rPr>
              <a:t> </a:t>
            </a:r>
            <a:r>
              <a:rPr lang="en-US" sz="2600" dirty="0" err="1" smtClean="0">
                <a:solidFill>
                  <a:schemeClr val="bg1"/>
                </a:solidFill>
              </a:rPr>
              <a:t>όταν</a:t>
            </a:r>
            <a:r>
              <a:rPr lang="en-US" sz="2600" dirty="0" smtClean="0">
                <a:solidFill>
                  <a:schemeClr val="bg1"/>
                </a:solidFill>
              </a:rPr>
              <a:t> </a:t>
            </a:r>
            <a:r>
              <a:rPr lang="en-US" sz="2600" dirty="0" err="1" smtClean="0">
                <a:solidFill>
                  <a:schemeClr val="bg1"/>
                </a:solidFill>
              </a:rPr>
              <a:t>το</a:t>
            </a:r>
            <a:r>
              <a:rPr lang="en-US" sz="2600" dirty="0" smtClean="0">
                <a:solidFill>
                  <a:schemeClr val="bg1"/>
                </a:solidFill>
              </a:rPr>
              <a:t> </a:t>
            </a:r>
            <a:r>
              <a:rPr lang="en-US" sz="2600" dirty="0" err="1" smtClean="0">
                <a:solidFill>
                  <a:schemeClr val="bg1"/>
                </a:solidFill>
              </a:rPr>
              <a:t>νέο</a:t>
            </a:r>
            <a:r>
              <a:rPr lang="en-US" sz="2600" dirty="0" smtClean="0">
                <a:solidFill>
                  <a:schemeClr val="bg1"/>
                </a:solidFill>
              </a:rPr>
              <a:t> </a:t>
            </a:r>
            <a:r>
              <a:rPr lang="en-US" sz="2600" dirty="0" err="1" smtClean="0">
                <a:solidFill>
                  <a:schemeClr val="bg1"/>
                </a:solidFill>
              </a:rPr>
              <a:t>προϊόν</a:t>
            </a:r>
            <a:r>
              <a:rPr lang="en-US" sz="2600" dirty="0" smtClean="0">
                <a:solidFill>
                  <a:schemeClr val="bg1"/>
                </a:solidFill>
              </a:rPr>
              <a:t> </a:t>
            </a:r>
            <a:r>
              <a:rPr lang="en-US" sz="2600" dirty="0" err="1" smtClean="0">
                <a:solidFill>
                  <a:schemeClr val="bg1"/>
                </a:solidFill>
              </a:rPr>
              <a:t>επιτελεί</a:t>
            </a:r>
            <a:r>
              <a:rPr lang="en-US" sz="2600" dirty="0" smtClean="0">
                <a:solidFill>
                  <a:schemeClr val="bg1"/>
                </a:solidFill>
              </a:rPr>
              <a:t> </a:t>
            </a:r>
            <a:r>
              <a:rPr lang="en-US" sz="2600" dirty="0" err="1" smtClean="0">
                <a:solidFill>
                  <a:schemeClr val="bg1"/>
                </a:solidFill>
              </a:rPr>
              <a:t>βασικά</a:t>
            </a:r>
            <a:r>
              <a:rPr lang="en-US" sz="2600" dirty="0" smtClean="0">
                <a:solidFill>
                  <a:schemeClr val="bg1"/>
                </a:solidFill>
              </a:rPr>
              <a:t> </a:t>
            </a:r>
            <a:r>
              <a:rPr lang="en-US" sz="2600" dirty="0" err="1" smtClean="0">
                <a:solidFill>
                  <a:schemeClr val="bg1"/>
                </a:solidFill>
              </a:rPr>
              <a:t>την</a:t>
            </a:r>
            <a:r>
              <a:rPr lang="en-US" sz="2600" dirty="0" smtClean="0">
                <a:solidFill>
                  <a:schemeClr val="bg1"/>
                </a:solidFill>
              </a:rPr>
              <a:t> </a:t>
            </a:r>
            <a:r>
              <a:rPr lang="en-US" sz="2600" dirty="0" err="1" smtClean="0">
                <a:solidFill>
                  <a:schemeClr val="bg1"/>
                </a:solidFill>
              </a:rPr>
              <a:t>ίδια</a:t>
            </a:r>
            <a:r>
              <a:rPr lang="en-US" sz="2600" dirty="0" smtClean="0">
                <a:solidFill>
                  <a:schemeClr val="bg1"/>
                </a:solidFill>
              </a:rPr>
              <a:t> </a:t>
            </a:r>
            <a:r>
              <a:rPr lang="en-US" sz="2600" dirty="0" err="1" smtClean="0">
                <a:solidFill>
                  <a:schemeClr val="bg1"/>
                </a:solidFill>
              </a:rPr>
              <a:t>λειτουργία</a:t>
            </a:r>
            <a:r>
              <a:rPr lang="en-US" sz="2600" dirty="0" smtClean="0">
                <a:solidFill>
                  <a:schemeClr val="bg1"/>
                </a:solidFill>
              </a:rPr>
              <a:t> </a:t>
            </a:r>
            <a:r>
              <a:rPr lang="en-US" sz="2600" dirty="0" err="1" smtClean="0">
                <a:solidFill>
                  <a:schemeClr val="bg1"/>
                </a:solidFill>
              </a:rPr>
              <a:t>με</a:t>
            </a:r>
            <a:r>
              <a:rPr lang="en-US" sz="2600" dirty="0" smtClean="0">
                <a:solidFill>
                  <a:schemeClr val="bg1"/>
                </a:solidFill>
              </a:rPr>
              <a:t> </a:t>
            </a:r>
            <a:r>
              <a:rPr lang="en-US" sz="2600" dirty="0" err="1" smtClean="0">
                <a:solidFill>
                  <a:schemeClr val="bg1"/>
                </a:solidFill>
              </a:rPr>
              <a:t>το</a:t>
            </a:r>
            <a:r>
              <a:rPr lang="en-US" sz="2600" dirty="0" smtClean="0">
                <a:solidFill>
                  <a:schemeClr val="bg1"/>
                </a:solidFill>
              </a:rPr>
              <a:t> </a:t>
            </a:r>
            <a:r>
              <a:rPr lang="en-US" sz="2600" dirty="0" err="1" smtClean="0">
                <a:solidFill>
                  <a:schemeClr val="bg1"/>
                </a:solidFill>
              </a:rPr>
              <a:t>προστατευόμενο</a:t>
            </a:r>
            <a:r>
              <a:rPr lang="en-US" sz="2600" dirty="0" smtClean="0">
                <a:solidFill>
                  <a:schemeClr val="bg1"/>
                </a:solidFill>
              </a:rPr>
              <a:t>, </a:t>
            </a:r>
            <a:r>
              <a:rPr lang="en-US" sz="2600" dirty="0" err="1" smtClean="0">
                <a:solidFill>
                  <a:schemeClr val="bg1"/>
                </a:solidFill>
              </a:rPr>
              <a:t>με</a:t>
            </a:r>
            <a:r>
              <a:rPr lang="en-US" sz="2600" dirty="0" smtClean="0">
                <a:solidFill>
                  <a:schemeClr val="bg1"/>
                </a:solidFill>
              </a:rPr>
              <a:t> </a:t>
            </a:r>
            <a:r>
              <a:rPr lang="en-US" sz="2600" dirty="0" err="1" smtClean="0">
                <a:solidFill>
                  <a:schemeClr val="bg1"/>
                </a:solidFill>
              </a:rPr>
              <a:t>τον</a:t>
            </a:r>
            <a:r>
              <a:rPr lang="en-US" sz="2600" dirty="0" smtClean="0">
                <a:solidFill>
                  <a:schemeClr val="bg1"/>
                </a:solidFill>
              </a:rPr>
              <a:t> </a:t>
            </a:r>
            <a:r>
              <a:rPr lang="en-US" sz="2600" dirty="0" err="1" smtClean="0">
                <a:solidFill>
                  <a:schemeClr val="bg1"/>
                </a:solidFill>
              </a:rPr>
              <a:t>ίδιο</a:t>
            </a:r>
            <a:r>
              <a:rPr lang="en-US" sz="2600" dirty="0" smtClean="0">
                <a:solidFill>
                  <a:schemeClr val="bg1"/>
                </a:solidFill>
              </a:rPr>
              <a:t> </a:t>
            </a:r>
            <a:r>
              <a:rPr lang="en-US" sz="2600" dirty="0" err="1" smtClean="0">
                <a:solidFill>
                  <a:schemeClr val="bg1"/>
                </a:solidFill>
              </a:rPr>
              <a:t>τρόπο</a:t>
            </a:r>
            <a:r>
              <a:rPr lang="en-US" sz="2600" dirty="0" smtClean="0">
                <a:solidFill>
                  <a:schemeClr val="bg1"/>
                </a:solidFill>
              </a:rPr>
              <a:t> </a:t>
            </a:r>
            <a:r>
              <a:rPr lang="en-US" sz="2600" dirty="0" err="1" smtClean="0">
                <a:solidFill>
                  <a:schemeClr val="bg1"/>
                </a:solidFill>
              </a:rPr>
              <a:t>και</a:t>
            </a:r>
            <a:r>
              <a:rPr lang="en-US" sz="2600" dirty="0" smtClean="0">
                <a:solidFill>
                  <a:schemeClr val="bg1"/>
                </a:solidFill>
              </a:rPr>
              <a:t> </a:t>
            </a:r>
            <a:r>
              <a:rPr lang="en-US" sz="2600" dirty="0" err="1" smtClean="0">
                <a:solidFill>
                  <a:schemeClr val="bg1"/>
                </a:solidFill>
              </a:rPr>
              <a:t>όταν</a:t>
            </a:r>
            <a:r>
              <a:rPr lang="en-US" sz="2600" dirty="0" smtClean="0">
                <a:solidFill>
                  <a:schemeClr val="bg1"/>
                </a:solidFill>
              </a:rPr>
              <a:t> </a:t>
            </a:r>
            <a:r>
              <a:rPr lang="en-US" sz="2600" dirty="0" err="1" smtClean="0">
                <a:solidFill>
                  <a:schemeClr val="bg1"/>
                </a:solidFill>
              </a:rPr>
              <a:t>φτάνει</a:t>
            </a:r>
            <a:r>
              <a:rPr lang="en-US" sz="2600" dirty="0" smtClean="0">
                <a:solidFill>
                  <a:schemeClr val="bg1"/>
                </a:solidFill>
              </a:rPr>
              <a:t> </a:t>
            </a:r>
            <a:r>
              <a:rPr lang="en-US" sz="2600" dirty="0" err="1" smtClean="0">
                <a:solidFill>
                  <a:schemeClr val="bg1"/>
                </a:solidFill>
              </a:rPr>
              <a:t>στο</a:t>
            </a:r>
            <a:r>
              <a:rPr lang="en-US" sz="2600" dirty="0" smtClean="0">
                <a:solidFill>
                  <a:schemeClr val="bg1"/>
                </a:solidFill>
              </a:rPr>
              <a:t> </a:t>
            </a:r>
            <a:r>
              <a:rPr lang="en-US" sz="2600" dirty="0" err="1" smtClean="0">
                <a:solidFill>
                  <a:schemeClr val="bg1"/>
                </a:solidFill>
              </a:rPr>
              <a:t>ίδιο</a:t>
            </a:r>
            <a:r>
              <a:rPr lang="en-US" sz="2600" dirty="0" smtClean="0">
                <a:solidFill>
                  <a:schemeClr val="bg1"/>
                </a:solidFill>
              </a:rPr>
              <a:t> </a:t>
            </a:r>
            <a:r>
              <a:rPr lang="en-US" sz="2600" dirty="0" err="1" smtClean="0">
                <a:solidFill>
                  <a:schemeClr val="bg1"/>
                </a:solidFill>
              </a:rPr>
              <a:t>συμπέρασμα</a:t>
            </a:r>
            <a:r>
              <a:rPr lang="en-US" sz="2600" dirty="0" smtClean="0">
                <a:solidFill>
                  <a:schemeClr val="bg1"/>
                </a:solidFill>
              </a:rPr>
              <a:t>. </a:t>
            </a:r>
            <a:endParaRPr lang="el-GR" sz="2600" dirty="0" smtClean="0">
              <a:solidFill>
                <a:schemeClr val="bg1"/>
              </a:solidFill>
            </a:endParaRPr>
          </a:p>
          <a:p>
            <a:pPr marL="0" marR="0" lvl="0" indent="0" algn="just" defTabSz="914400" rtl="0" eaLnBrk="0" fontAlgn="base" latinLnBrk="0" hangingPunct="0">
              <a:lnSpc>
                <a:spcPct val="100000"/>
              </a:lnSpc>
              <a:spcBef>
                <a:spcPct val="0"/>
              </a:spcBef>
              <a:spcAft>
                <a:spcPct val="0"/>
              </a:spcAft>
              <a:buClrTx/>
              <a:buSzTx/>
              <a:buFontTx/>
              <a:buNone/>
              <a:tabLst/>
            </a:pPr>
            <a:endParaRPr lang="en-US" sz="2600" dirty="0" smtClean="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678</TotalTime>
  <Words>1240</Words>
  <Application>Microsoft Office PowerPoint</Application>
  <PresentationFormat>Προβολή στην οθόνη (4:3)</PresentationFormat>
  <Paragraphs>126</Paragraphs>
  <Slides>17</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17</vt:i4>
      </vt:variant>
    </vt:vector>
  </HeadingPairs>
  <TitlesOfParts>
    <vt:vector size="18" baseType="lpstr">
      <vt:lpstr>Θέμα του Office</vt:lpstr>
      <vt:lpstr>Σήμερα</vt:lpstr>
      <vt:lpstr>Προστασία διπλώματος ευρεσιτεχνίας </vt:lpstr>
      <vt:lpstr>Διαφάνεια 3</vt:lpstr>
      <vt:lpstr>Διαφάνεια 4</vt:lpstr>
      <vt:lpstr>Διαφάνεια 5</vt:lpstr>
      <vt:lpstr>Διαφάνεια 6</vt:lpstr>
      <vt:lpstr>Διαφάνεια 7</vt:lpstr>
      <vt:lpstr>Διαφάνεια 8</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Προστασία διπλώματος ευρεσιτεχνίας</dc:title>
  <dc:creator>Sofia Gourgouliani</dc:creator>
  <cp:lastModifiedBy>Sofia Gourgouliani</cp:lastModifiedBy>
  <cp:revision>60</cp:revision>
  <dcterms:created xsi:type="dcterms:W3CDTF">2018-11-06T10:32:48Z</dcterms:created>
  <dcterms:modified xsi:type="dcterms:W3CDTF">2018-11-09T12:47:15Z</dcterms:modified>
</cp:coreProperties>
</file>