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76" r:id="rId1"/>
  </p:sldMasterIdLst>
  <p:notesMasterIdLst>
    <p:notesMasterId r:id="rId59"/>
  </p:notesMasterIdLst>
  <p:handoutMasterIdLst>
    <p:handoutMasterId r:id="rId60"/>
  </p:handoutMasterIdLst>
  <p:sldIdLst>
    <p:sldId id="279" r:id="rId2"/>
    <p:sldId id="331" r:id="rId3"/>
    <p:sldId id="309" r:id="rId4"/>
    <p:sldId id="282" r:id="rId5"/>
    <p:sldId id="287" r:id="rId6"/>
    <p:sldId id="310" r:id="rId7"/>
    <p:sldId id="267" r:id="rId8"/>
    <p:sldId id="328" r:id="rId9"/>
    <p:sldId id="281" r:id="rId10"/>
    <p:sldId id="327" r:id="rId11"/>
    <p:sldId id="283" r:id="rId12"/>
    <p:sldId id="269" r:id="rId13"/>
    <p:sldId id="297" r:id="rId14"/>
    <p:sldId id="325" r:id="rId15"/>
    <p:sldId id="326" r:id="rId16"/>
    <p:sldId id="332" r:id="rId17"/>
    <p:sldId id="260" r:id="rId18"/>
    <p:sldId id="296" r:id="rId19"/>
    <p:sldId id="311" r:id="rId20"/>
    <p:sldId id="291" r:id="rId21"/>
    <p:sldId id="284" r:id="rId22"/>
    <p:sldId id="324" r:id="rId23"/>
    <p:sldId id="329" r:id="rId24"/>
    <p:sldId id="323" r:id="rId25"/>
    <p:sldId id="321" r:id="rId26"/>
    <p:sldId id="322" r:id="rId27"/>
    <p:sldId id="264" r:id="rId28"/>
    <p:sldId id="273" r:id="rId29"/>
    <p:sldId id="276" r:id="rId30"/>
    <p:sldId id="288" r:id="rId31"/>
    <p:sldId id="266" r:id="rId32"/>
    <p:sldId id="286" r:id="rId33"/>
    <p:sldId id="268" r:id="rId34"/>
    <p:sldId id="271" r:id="rId35"/>
    <p:sldId id="289" r:id="rId36"/>
    <p:sldId id="320" r:id="rId37"/>
    <p:sldId id="290" r:id="rId38"/>
    <p:sldId id="298" r:id="rId39"/>
    <p:sldId id="304" r:id="rId40"/>
    <p:sldId id="317" r:id="rId41"/>
    <p:sldId id="318" r:id="rId42"/>
    <p:sldId id="303" r:id="rId43"/>
    <p:sldId id="302" r:id="rId44"/>
    <p:sldId id="301" r:id="rId45"/>
    <p:sldId id="315" r:id="rId46"/>
    <p:sldId id="300" r:id="rId47"/>
    <p:sldId id="314" r:id="rId48"/>
    <p:sldId id="299" r:id="rId49"/>
    <p:sldId id="316" r:id="rId50"/>
    <p:sldId id="313" r:id="rId51"/>
    <p:sldId id="330" r:id="rId52"/>
    <p:sldId id="305" r:id="rId53"/>
    <p:sldId id="312" r:id="rId54"/>
    <p:sldId id="308" r:id="rId55"/>
    <p:sldId id="307" r:id="rId56"/>
    <p:sldId id="306" r:id="rId57"/>
    <p:sldId id="277" r:id="rId58"/>
  </p:sldIdLst>
  <p:sldSz cx="9144000" cy="6858000" type="screen4x3"/>
  <p:notesSz cx="7102475" cy="102346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382" autoAdjust="0"/>
  </p:normalViewPr>
  <p:slideViewPr>
    <p:cSldViewPr>
      <p:cViewPr>
        <p:scale>
          <a:sx n="50" d="100"/>
          <a:sy n="50" d="100"/>
        </p:scale>
        <p:origin x="-1956" y="-528"/>
      </p:cViewPr>
      <p:guideLst>
        <p:guide orient="horz" pos="2160"/>
        <p:guide pos="2880"/>
      </p:guideLst>
    </p:cSldViewPr>
  </p:slideViewPr>
  <p:notesTextViewPr>
    <p:cViewPr>
      <p:scale>
        <a:sx n="100" d="100"/>
        <a:sy n="100" d="100"/>
      </p:scale>
      <p:origin x="0" y="0"/>
    </p:cViewPr>
  </p:notesTextViewPr>
  <p:notesViewPr>
    <p:cSldViewPr>
      <p:cViewPr varScale="1">
        <p:scale>
          <a:sx n="35" d="100"/>
          <a:sy n="35" d="100"/>
        </p:scale>
        <p:origin x="-2310" y="-96"/>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3077399" cy="510746"/>
          </a:xfrm>
          <a:prstGeom prst="rect">
            <a:avLst/>
          </a:prstGeom>
        </p:spPr>
        <p:txBody>
          <a:bodyPr vert="horz" lIns="93939" tIns="46969" rIns="93939" bIns="46969" rtlCol="0"/>
          <a:lstStyle>
            <a:lvl1pPr algn="l">
              <a:defRPr sz="1300"/>
            </a:lvl1pPr>
          </a:lstStyle>
          <a:p>
            <a:pPr>
              <a:defRPr/>
            </a:pPr>
            <a:endParaRPr lang="en-US"/>
          </a:p>
        </p:txBody>
      </p:sp>
      <p:sp>
        <p:nvSpPr>
          <p:cNvPr id="3" name="2 - Θέση ημερομηνίας"/>
          <p:cNvSpPr>
            <a:spLocks noGrp="1"/>
          </p:cNvSpPr>
          <p:nvPr>
            <p:ph type="dt" sz="quarter" idx="1"/>
          </p:nvPr>
        </p:nvSpPr>
        <p:spPr>
          <a:xfrm>
            <a:off x="4023379" y="0"/>
            <a:ext cx="3077399" cy="510746"/>
          </a:xfrm>
          <a:prstGeom prst="rect">
            <a:avLst/>
          </a:prstGeom>
        </p:spPr>
        <p:txBody>
          <a:bodyPr vert="horz" lIns="93939" tIns="46969" rIns="93939" bIns="46969" rtlCol="0"/>
          <a:lstStyle>
            <a:lvl1pPr algn="r">
              <a:defRPr sz="1300"/>
            </a:lvl1pPr>
          </a:lstStyle>
          <a:p>
            <a:pPr>
              <a:defRPr/>
            </a:pPr>
            <a:fld id="{D36A5769-72D0-4FCB-BB3E-0E06C44301F9}" type="datetime1">
              <a:rPr lang="el-GR"/>
              <a:pPr>
                <a:defRPr/>
              </a:pPr>
              <a:t>22/2/2013</a:t>
            </a:fld>
            <a:endParaRPr lang="en-US"/>
          </a:p>
        </p:txBody>
      </p:sp>
      <p:sp>
        <p:nvSpPr>
          <p:cNvPr id="4" name="3 - Θέση υποσέλιδου"/>
          <p:cNvSpPr>
            <a:spLocks noGrp="1"/>
          </p:cNvSpPr>
          <p:nvPr>
            <p:ph type="ftr" sz="quarter" idx="2"/>
          </p:nvPr>
        </p:nvSpPr>
        <p:spPr>
          <a:xfrm>
            <a:off x="0" y="9722226"/>
            <a:ext cx="3077399" cy="510746"/>
          </a:xfrm>
          <a:prstGeom prst="rect">
            <a:avLst/>
          </a:prstGeom>
        </p:spPr>
        <p:txBody>
          <a:bodyPr vert="horz" lIns="93939" tIns="46969" rIns="93939" bIns="46969" rtlCol="0" anchor="b"/>
          <a:lstStyle>
            <a:lvl1pPr algn="l">
              <a:defRPr sz="1300"/>
            </a:lvl1pPr>
          </a:lstStyle>
          <a:p>
            <a:pPr>
              <a:defRPr/>
            </a:pPr>
            <a:endParaRPr lang="en-US"/>
          </a:p>
        </p:txBody>
      </p:sp>
      <p:sp>
        <p:nvSpPr>
          <p:cNvPr id="5" name="4 - Θέση αριθμού διαφάνειας"/>
          <p:cNvSpPr>
            <a:spLocks noGrp="1"/>
          </p:cNvSpPr>
          <p:nvPr>
            <p:ph type="sldNum" sz="quarter" idx="3"/>
          </p:nvPr>
        </p:nvSpPr>
        <p:spPr>
          <a:xfrm>
            <a:off x="4023379" y="9722226"/>
            <a:ext cx="3077399" cy="510746"/>
          </a:xfrm>
          <a:prstGeom prst="rect">
            <a:avLst/>
          </a:prstGeom>
        </p:spPr>
        <p:txBody>
          <a:bodyPr vert="horz" lIns="93939" tIns="46969" rIns="93939" bIns="46969" rtlCol="0" anchor="b"/>
          <a:lstStyle>
            <a:lvl1pPr algn="r">
              <a:defRPr sz="1300"/>
            </a:lvl1pPr>
          </a:lstStyle>
          <a:p>
            <a:pPr>
              <a:defRPr/>
            </a:pPr>
            <a:fld id="{9592CD44-7D25-4BCF-8551-9887F034CD7F}" type="slidenum">
              <a:rPr lang="en-US"/>
              <a:pPr>
                <a:defRPr/>
              </a:pPr>
              <a:t>‹#›</a:t>
            </a:fld>
            <a:endParaRPr lang="en-US"/>
          </a:p>
        </p:txBody>
      </p:sp>
    </p:spTree>
    <p:extLst>
      <p:ext uri="{BB962C8B-B14F-4D97-AF65-F5344CB8AC3E}">
        <p14:creationId xmlns:p14="http://schemas.microsoft.com/office/powerpoint/2010/main" val="78806614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3077399" cy="510746"/>
          </a:xfrm>
          <a:prstGeom prst="rect">
            <a:avLst/>
          </a:prstGeom>
        </p:spPr>
        <p:txBody>
          <a:bodyPr vert="horz" lIns="93939" tIns="46969" rIns="93939" bIns="46969" rtlCol="0"/>
          <a:lstStyle>
            <a:lvl1pPr algn="l" fontAlgn="auto">
              <a:spcBef>
                <a:spcPts val="0"/>
              </a:spcBef>
              <a:spcAft>
                <a:spcPts val="0"/>
              </a:spcAft>
              <a:defRPr sz="1300">
                <a:latin typeface="+mn-lt"/>
              </a:defRPr>
            </a:lvl1pPr>
          </a:lstStyle>
          <a:p>
            <a:pPr>
              <a:defRPr/>
            </a:pPr>
            <a:endParaRPr lang="en-US"/>
          </a:p>
        </p:txBody>
      </p:sp>
      <p:sp>
        <p:nvSpPr>
          <p:cNvPr id="3" name="2 - Θέση ημερομηνίας"/>
          <p:cNvSpPr>
            <a:spLocks noGrp="1"/>
          </p:cNvSpPr>
          <p:nvPr>
            <p:ph type="dt" idx="1"/>
          </p:nvPr>
        </p:nvSpPr>
        <p:spPr>
          <a:xfrm>
            <a:off x="4023379" y="0"/>
            <a:ext cx="3077399" cy="510746"/>
          </a:xfrm>
          <a:prstGeom prst="rect">
            <a:avLst/>
          </a:prstGeom>
        </p:spPr>
        <p:txBody>
          <a:bodyPr vert="horz" lIns="93939" tIns="46969" rIns="93939" bIns="46969" rtlCol="0"/>
          <a:lstStyle>
            <a:lvl1pPr algn="r" fontAlgn="auto">
              <a:spcBef>
                <a:spcPts val="0"/>
              </a:spcBef>
              <a:spcAft>
                <a:spcPts val="0"/>
              </a:spcAft>
              <a:defRPr sz="1300">
                <a:latin typeface="+mn-lt"/>
              </a:defRPr>
            </a:lvl1pPr>
          </a:lstStyle>
          <a:p>
            <a:pPr>
              <a:defRPr/>
            </a:pPr>
            <a:fld id="{A5C631A2-91EA-4D16-AD80-E44D3FFD389F}" type="datetime1">
              <a:rPr lang="el-GR"/>
              <a:pPr>
                <a:defRPr/>
              </a:pPr>
              <a:t>22/2/2013</a:t>
            </a:fld>
            <a:endParaRPr lang="en-US"/>
          </a:p>
        </p:txBody>
      </p:sp>
      <p:sp>
        <p:nvSpPr>
          <p:cNvPr id="4" name="3 - Θέση εικόνας διαφάνειας"/>
          <p:cNvSpPr>
            <a:spLocks noGrp="1" noRot="1" noChangeAspect="1"/>
          </p:cNvSpPr>
          <p:nvPr>
            <p:ph type="sldImg" idx="2"/>
          </p:nvPr>
        </p:nvSpPr>
        <p:spPr>
          <a:xfrm>
            <a:off x="990600" y="766763"/>
            <a:ext cx="5121275" cy="3840162"/>
          </a:xfrm>
          <a:prstGeom prst="rect">
            <a:avLst/>
          </a:prstGeom>
          <a:noFill/>
          <a:ln w="12700">
            <a:solidFill>
              <a:prstClr val="black"/>
            </a:solidFill>
          </a:ln>
        </p:spPr>
        <p:txBody>
          <a:bodyPr vert="horz" lIns="93939" tIns="46969" rIns="93939" bIns="46969" rtlCol="0" anchor="ctr"/>
          <a:lstStyle/>
          <a:p>
            <a:pPr lvl="0"/>
            <a:endParaRPr lang="en-US" noProof="0" smtClean="0"/>
          </a:p>
        </p:txBody>
      </p:sp>
      <p:sp>
        <p:nvSpPr>
          <p:cNvPr id="5" name="4 - Θέση σημειώσεων"/>
          <p:cNvSpPr>
            <a:spLocks noGrp="1"/>
          </p:cNvSpPr>
          <p:nvPr>
            <p:ph type="body" sz="quarter" idx="3"/>
          </p:nvPr>
        </p:nvSpPr>
        <p:spPr>
          <a:xfrm>
            <a:off x="709910" y="4861113"/>
            <a:ext cx="5682659" cy="4606562"/>
          </a:xfrm>
          <a:prstGeom prst="rect">
            <a:avLst/>
          </a:prstGeom>
        </p:spPr>
        <p:txBody>
          <a:bodyPr vert="horz" lIns="93939" tIns="46969" rIns="93939" bIns="46969" rtlCol="0">
            <a:normAutofit/>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n-US" noProof="0" smtClean="0"/>
          </a:p>
        </p:txBody>
      </p:sp>
      <p:sp>
        <p:nvSpPr>
          <p:cNvPr id="6" name="5 - Θέση υποσέλιδου"/>
          <p:cNvSpPr>
            <a:spLocks noGrp="1"/>
          </p:cNvSpPr>
          <p:nvPr>
            <p:ph type="ftr" sz="quarter" idx="4"/>
          </p:nvPr>
        </p:nvSpPr>
        <p:spPr>
          <a:xfrm>
            <a:off x="0" y="9722226"/>
            <a:ext cx="3077399" cy="510746"/>
          </a:xfrm>
          <a:prstGeom prst="rect">
            <a:avLst/>
          </a:prstGeom>
        </p:spPr>
        <p:txBody>
          <a:bodyPr vert="horz" lIns="93939" tIns="46969" rIns="93939" bIns="46969" rtlCol="0" anchor="b"/>
          <a:lstStyle>
            <a:lvl1pPr algn="l" fontAlgn="auto">
              <a:spcBef>
                <a:spcPts val="0"/>
              </a:spcBef>
              <a:spcAft>
                <a:spcPts val="0"/>
              </a:spcAft>
              <a:defRPr sz="1300">
                <a:latin typeface="+mn-lt"/>
              </a:defRPr>
            </a:lvl1pPr>
          </a:lstStyle>
          <a:p>
            <a:pPr>
              <a:defRPr/>
            </a:pPr>
            <a:endParaRPr lang="en-US"/>
          </a:p>
        </p:txBody>
      </p:sp>
      <p:sp>
        <p:nvSpPr>
          <p:cNvPr id="7" name="6 - Θέση αριθμού διαφάνειας"/>
          <p:cNvSpPr>
            <a:spLocks noGrp="1"/>
          </p:cNvSpPr>
          <p:nvPr>
            <p:ph type="sldNum" sz="quarter" idx="5"/>
          </p:nvPr>
        </p:nvSpPr>
        <p:spPr>
          <a:xfrm>
            <a:off x="4023379" y="9722226"/>
            <a:ext cx="3077399" cy="510746"/>
          </a:xfrm>
          <a:prstGeom prst="rect">
            <a:avLst/>
          </a:prstGeom>
        </p:spPr>
        <p:txBody>
          <a:bodyPr vert="horz" lIns="93939" tIns="46969" rIns="93939" bIns="46969" rtlCol="0" anchor="b"/>
          <a:lstStyle>
            <a:lvl1pPr algn="r" fontAlgn="auto">
              <a:spcBef>
                <a:spcPts val="0"/>
              </a:spcBef>
              <a:spcAft>
                <a:spcPts val="0"/>
              </a:spcAft>
              <a:defRPr sz="1300">
                <a:latin typeface="+mn-lt"/>
              </a:defRPr>
            </a:lvl1pPr>
          </a:lstStyle>
          <a:p>
            <a:pPr>
              <a:defRPr/>
            </a:pPr>
            <a:fld id="{2B3F052C-AAA1-47E2-AA7F-CEF967A0AF88}" type="slidenum">
              <a:rPr lang="en-US"/>
              <a:pPr>
                <a:defRPr/>
              </a:pPr>
              <a:t>‹#›</a:t>
            </a:fld>
            <a:endParaRPr lang="en-US"/>
          </a:p>
        </p:txBody>
      </p:sp>
    </p:spTree>
    <p:extLst>
      <p:ext uri="{BB962C8B-B14F-4D97-AF65-F5344CB8AC3E}">
        <p14:creationId xmlns:p14="http://schemas.microsoft.com/office/powerpoint/2010/main" val="49627242"/>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8675"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3 - Θέση αριθμού διαφάνειας"/>
          <p:cNvSpPr>
            <a:spLocks noGrp="1"/>
          </p:cNvSpPr>
          <p:nvPr>
            <p:ph type="sldNum" sz="quarter" idx="5"/>
          </p:nvPr>
        </p:nvSpPr>
        <p:spPr/>
        <p:txBody>
          <a:bodyPr/>
          <a:lstStyle/>
          <a:p>
            <a:pPr>
              <a:defRPr/>
            </a:pPr>
            <a:fld id="{E9FB3515-846C-43C0-AFA7-346A0CEA86F2}" type="slidenum">
              <a:rPr lang="en-US" smtClean="0"/>
              <a:pPr>
                <a:defRPr/>
              </a:pPr>
              <a:t>1</a:t>
            </a:fld>
            <a:endParaRPr lang="en-US"/>
          </a:p>
        </p:txBody>
      </p:sp>
      <p:sp>
        <p:nvSpPr>
          <p:cNvPr id="5" name="4 - Θέση ημερομηνίας"/>
          <p:cNvSpPr>
            <a:spLocks noGrp="1"/>
          </p:cNvSpPr>
          <p:nvPr>
            <p:ph type="dt" sz="quarter" idx="1"/>
          </p:nvPr>
        </p:nvSpPr>
        <p:spPr/>
        <p:txBody>
          <a:bodyPr/>
          <a:lstStyle/>
          <a:p>
            <a:pPr>
              <a:defRPr/>
            </a:pPr>
            <a:fld id="{DC726D6D-2D89-471A-A18A-589363B9C067}" type="datetime1">
              <a:rPr lang="el-GR"/>
              <a:pPr>
                <a:defRPr/>
              </a:pPr>
              <a:t>22/2/2013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3 - Θέση ημερομηνίας"/>
          <p:cNvSpPr>
            <a:spLocks noGrp="1"/>
          </p:cNvSpPr>
          <p:nvPr>
            <p:ph type="dt" sz="quarter" idx="1"/>
          </p:nvPr>
        </p:nvSpPr>
        <p:spPr/>
        <p:txBody>
          <a:bodyPr/>
          <a:lstStyle/>
          <a:p>
            <a:pPr>
              <a:defRPr/>
            </a:pPr>
            <a:fld id="{F336E995-0C84-4CC5-A551-C5947F287292}" type="datetime1">
              <a:rPr lang="el-GR" smtClean="0"/>
              <a:pPr>
                <a:defRPr/>
              </a:pPr>
              <a:t>22/2/2013</a:t>
            </a:fld>
            <a:endParaRPr lang="en-US"/>
          </a:p>
        </p:txBody>
      </p:sp>
      <p:sp>
        <p:nvSpPr>
          <p:cNvPr id="5" name="4 - Θέση αριθμού διαφάνειας"/>
          <p:cNvSpPr>
            <a:spLocks noGrp="1"/>
          </p:cNvSpPr>
          <p:nvPr>
            <p:ph type="sldNum" sz="quarter" idx="5"/>
          </p:nvPr>
        </p:nvSpPr>
        <p:spPr/>
        <p:txBody>
          <a:bodyPr/>
          <a:lstStyle/>
          <a:p>
            <a:pPr>
              <a:defRPr/>
            </a:pPr>
            <a:fld id="{FC2CD3B9-869B-4650-9470-1ACE05B9D017}" type="slidenum">
              <a:rPr lang="en-US" smtClean="0"/>
              <a:pPr>
                <a:defRPr/>
              </a:pPr>
              <a:t>57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1">
        <a:schemeClr val="bg1"/>
      </p:bgRef>
    </p:bg>
    <p:spTree>
      <p:nvGrpSpPr>
        <p:cNvPr id="1" name=""/>
        <p:cNvGrpSpPr/>
        <p:nvPr/>
      </p:nvGrpSpPr>
      <p:grpSpPr>
        <a:xfrm>
          <a:off x="0" y="0"/>
          <a:ext cx="0" cy="0"/>
          <a:chOff x="0" y="0"/>
          <a:chExt cx="0" cy="0"/>
        </a:xfrm>
      </p:grpSpPr>
      <p:sp>
        <p:nvSpPr>
          <p:cNvPr id="8" name="7 - Τίτλος"/>
          <p:cNvSpPr>
            <a:spLocks noGrp="1"/>
          </p:cNvSpPr>
          <p:nvPr>
            <p:ph type="ctrTitle"/>
          </p:nvPr>
        </p:nvSpPr>
        <p:spPr>
          <a:xfrm>
            <a:off x="2286000" y="3124200"/>
            <a:ext cx="6172200" cy="1894362"/>
          </a:xfrm>
        </p:spPr>
        <p:txBody>
          <a:bodyPr/>
          <a:lstStyle>
            <a:lvl1pPr>
              <a:defRPr b="1"/>
            </a:lvl1pPr>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bwMode="auto">
          <a:xfrm rot="5400000">
            <a:off x="7764621" y="1174097"/>
            <a:ext cx="2286000" cy="381000"/>
          </a:xfrm>
        </p:spPr>
        <p:txBody>
          <a:bodyPr/>
          <a:lstStyle/>
          <a:p>
            <a:pPr>
              <a:defRPr/>
            </a:pPr>
            <a:fld id="{1BC5E0E7-739A-42E8-8B8A-167070DA971C}" type="datetime2">
              <a:rPr lang="el-GR" smtClean="0"/>
              <a:pPr>
                <a:defRPr/>
              </a:pPr>
              <a:t>Παρασκευή, 22 Φεβρουαρίου 2013</a:t>
            </a:fld>
            <a:endParaRPr lang="en-US"/>
          </a:p>
        </p:txBody>
      </p:sp>
      <p:sp>
        <p:nvSpPr>
          <p:cNvPr id="17" name="16 - Θέση υποσέλιδου"/>
          <p:cNvSpPr>
            <a:spLocks noGrp="1"/>
          </p:cNvSpPr>
          <p:nvPr>
            <p:ph type="ftr" sz="quarter" idx="11"/>
          </p:nvPr>
        </p:nvSpPr>
        <p:spPr bwMode="auto">
          <a:xfrm rot="5400000">
            <a:off x="7077269" y="4181669"/>
            <a:ext cx="3657600" cy="384048"/>
          </a:xfrm>
        </p:spPr>
        <p:txBody>
          <a:bodyPr/>
          <a:lstStyle/>
          <a:p>
            <a:pPr>
              <a:defRPr/>
            </a:pPr>
            <a:r>
              <a:rPr lang="en-US" smtClean="0"/>
              <a:t>Cosmogym Gymnastics Contest</a:t>
            </a:r>
            <a:endParaRPr lang="en-US"/>
          </a:p>
        </p:txBody>
      </p:sp>
      <p:sp>
        <p:nvSpPr>
          <p:cNvPr id="10" name="9 - Ορθογώνιο"/>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Ορθογώνιο"/>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 Ορθογώνιο"/>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 Ορθογώνιο"/>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Ευθεία γραμμή σύνδεσης"/>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 Ευθεία γραμμή σύνδεσης"/>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 Ευθεία γραμμή σύνδεσης"/>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 Ευθεία γραμμή σύνδεσης"/>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 Ευθεία γραμμή σύνδεσης"/>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 Ευθεία γραμμή σύνδεσης"/>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 Ορθογώνιο"/>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 Έλλειψη"/>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Έλλειψη"/>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 Έλλειψη"/>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 Έλλειψη"/>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 Έλλειψη"/>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 Θέση αριθμού διαφάνειας"/>
          <p:cNvSpPr>
            <a:spLocks noGrp="1"/>
          </p:cNvSpPr>
          <p:nvPr>
            <p:ph type="sldNum" sz="quarter" idx="12"/>
          </p:nvPr>
        </p:nvSpPr>
        <p:spPr bwMode="auto">
          <a:xfrm>
            <a:off x="1325544" y="4928702"/>
            <a:ext cx="609600" cy="517524"/>
          </a:xfrm>
        </p:spPr>
        <p:txBody>
          <a:bodyPr/>
          <a:lstStyle/>
          <a:p>
            <a:pPr>
              <a:defRPr/>
            </a:pPr>
            <a:fld id="{9925DDAF-8A7B-44BA-B07E-9F474A2A4CDE}"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transition spd="slow">
    <p:newsfla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pPr>
              <a:defRPr/>
            </a:pPr>
            <a:fld id="{06F68D03-5A39-4BA4-B592-3F4CEDC2764A}" type="datetime2">
              <a:rPr lang="el-GR" smtClean="0"/>
              <a:pPr>
                <a:defRPr/>
              </a:pPr>
              <a:t>Παρασκευή, 22 Φεβρουαρίου 2013</a:t>
            </a:fld>
            <a:endParaRPr lang="en-US"/>
          </a:p>
        </p:txBody>
      </p:sp>
      <p:sp>
        <p:nvSpPr>
          <p:cNvPr id="5" name="4 - Θέση υποσέλιδου"/>
          <p:cNvSpPr>
            <a:spLocks noGrp="1"/>
          </p:cNvSpPr>
          <p:nvPr>
            <p:ph type="ftr" sz="quarter" idx="11"/>
          </p:nvPr>
        </p:nvSpPr>
        <p:spPr/>
        <p:txBody>
          <a:bodyPr/>
          <a:lstStyle/>
          <a:p>
            <a:pPr>
              <a:defRPr/>
            </a:pPr>
            <a:r>
              <a:rPr lang="en-US" smtClean="0"/>
              <a:t>Cosmogym Gymnastics Contest</a:t>
            </a:r>
            <a:endParaRPr lang="en-US"/>
          </a:p>
        </p:txBody>
      </p:sp>
      <p:sp>
        <p:nvSpPr>
          <p:cNvPr id="6" name="5 - Θέση αριθμού διαφάνειας"/>
          <p:cNvSpPr>
            <a:spLocks noGrp="1"/>
          </p:cNvSpPr>
          <p:nvPr>
            <p:ph type="sldNum" sz="quarter" idx="12"/>
          </p:nvPr>
        </p:nvSpPr>
        <p:spPr/>
        <p:txBody>
          <a:bodyPr/>
          <a:lstStyle/>
          <a:p>
            <a:pPr>
              <a:defRPr/>
            </a:pPr>
            <a:fld id="{F3B0065C-D534-419F-B4CF-2699C860BAD6}" type="slidenum">
              <a:rPr lang="en-US" smtClean="0"/>
              <a:pPr>
                <a:defRPr/>
              </a:pPr>
              <a:t>‹#›</a:t>
            </a:fld>
            <a:endParaRPr lang="en-US"/>
          </a:p>
        </p:txBody>
      </p:sp>
    </p:spTree>
  </p:cSld>
  <p:clrMapOvr>
    <a:masterClrMapping/>
  </p:clrMapOvr>
  <p:transition spd="slow">
    <p:newsfla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9"/>
            <a:ext cx="1676400" cy="5851525"/>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pPr>
              <a:defRPr/>
            </a:pPr>
            <a:fld id="{0B054456-26CA-4953-9646-88FDECC0B487}" type="datetime2">
              <a:rPr lang="el-GR" smtClean="0"/>
              <a:pPr>
                <a:defRPr/>
              </a:pPr>
              <a:t>Παρασκευή, 22 Φεβρουαρίου 2013</a:t>
            </a:fld>
            <a:endParaRPr lang="en-US"/>
          </a:p>
        </p:txBody>
      </p:sp>
      <p:sp>
        <p:nvSpPr>
          <p:cNvPr id="5" name="4 - Θέση υποσέλιδου"/>
          <p:cNvSpPr>
            <a:spLocks noGrp="1"/>
          </p:cNvSpPr>
          <p:nvPr>
            <p:ph type="ftr" sz="quarter" idx="11"/>
          </p:nvPr>
        </p:nvSpPr>
        <p:spPr/>
        <p:txBody>
          <a:bodyPr/>
          <a:lstStyle/>
          <a:p>
            <a:pPr>
              <a:defRPr/>
            </a:pPr>
            <a:r>
              <a:rPr lang="en-US" smtClean="0"/>
              <a:t>Cosmogym Gymnastics Contest</a:t>
            </a:r>
            <a:endParaRPr lang="en-US"/>
          </a:p>
        </p:txBody>
      </p:sp>
      <p:sp>
        <p:nvSpPr>
          <p:cNvPr id="6" name="5 - Θέση αριθμού διαφάνειας"/>
          <p:cNvSpPr>
            <a:spLocks noGrp="1"/>
          </p:cNvSpPr>
          <p:nvPr>
            <p:ph type="sldNum" sz="quarter" idx="12"/>
          </p:nvPr>
        </p:nvSpPr>
        <p:spPr/>
        <p:txBody>
          <a:bodyPr/>
          <a:lstStyle/>
          <a:p>
            <a:pPr>
              <a:defRPr/>
            </a:pPr>
            <a:fld id="{7B98642A-30E7-4D19-8C79-A79AE2D950E1}" type="slidenum">
              <a:rPr lang="en-US" smtClean="0"/>
              <a:pPr>
                <a:defRPr/>
              </a:pPr>
              <a:t>‹#›</a:t>
            </a:fld>
            <a:endParaRPr lang="en-US"/>
          </a:p>
        </p:txBody>
      </p:sp>
    </p:spTree>
  </p:cSld>
  <p:clrMapOvr>
    <a:masterClrMapping/>
  </p:clrMapOvr>
  <p:transition spd="slow">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8" name="7 - Θέση περιεχομένου"/>
          <p:cNvSpPr>
            <a:spLocks noGrp="1"/>
          </p:cNvSpPr>
          <p:nvPr>
            <p:ph sz="quarter" idx="1"/>
          </p:nvPr>
        </p:nvSpPr>
        <p:spPr>
          <a:xfrm>
            <a:off x="457200" y="1600200"/>
            <a:ext cx="7467600" cy="4873752"/>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4"/>
          </p:nvPr>
        </p:nvSpPr>
        <p:spPr/>
        <p:txBody>
          <a:bodyPr rtlCol="0"/>
          <a:lstStyle/>
          <a:p>
            <a:pPr>
              <a:defRPr/>
            </a:pPr>
            <a:fld id="{054B46AE-A01F-4752-8CA2-06AA1F1364CD}" type="datetime2">
              <a:rPr lang="el-GR" smtClean="0"/>
              <a:pPr>
                <a:defRPr/>
              </a:pPr>
              <a:t>Παρασκευή, 22 Φεβρουαρίου 2013</a:t>
            </a:fld>
            <a:endParaRPr lang="en-US"/>
          </a:p>
        </p:txBody>
      </p:sp>
      <p:sp>
        <p:nvSpPr>
          <p:cNvPr id="9" name="8 - Θέση αριθμού διαφάνειας"/>
          <p:cNvSpPr>
            <a:spLocks noGrp="1"/>
          </p:cNvSpPr>
          <p:nvPr>
            <p:ph type="sldNum" sz="quarter" idx="15"/>
          </p:nvPr>
        </p:nvSpPr>
        <p:spPr/>
        <p:txBody>
          <a:bodyPr rtlCol="0"/>
          <a:lstStyle/>
          <a:p>
            <a:pPr>
              <a:defRPr/>
            </a:pPr>
            <a:fld id="{0993FEB5-E54D-4713-AFAC-0D2CD712F828}" type="slidenum">
              <a:rPr lang="en-US" smtClean="0"/>
              <a:pPr>
                <a:defRPr/>
              </a:pPr>
              <a:t>‹#›</a:t>
            </a:fld>
            <a:endParaRPr lang="en-US"/>
          </a:p>
        </p:txBody>
      </p:sp>
      <p:sp>
        <p:nvSpPr>
          <p:cNvPr id="10" name="9 - Θέση υποσέλιδου"/>
          <p:cNvSpPr>
            <a:spLocks noGrp="1"/>
          </p:cNvSpPr>
          <p:nvPr>
            <p:ph type="ftr" sz="quarter" idx="16"/>
          </p:nvPr>
        </p:nvSpPr>
        <p:spPr/>
        <p:txBody>
          <a:bodyPr rtlCol="0"/>
          <a:lstStyle/>
          <a:p>
            <a:pPr>
              <a:defRPr/>
            </a:pPr>
            <a:r>
              <a:rPr lang="en-US" smtClean="0"/>
              <a:t>Cosmogym Gymnastics Contest</a:t>
            </a:r>
            <a:endParaRPr lang="en-US"/>
          </a:p>
        </p:txBody>
      </p:sp>
    </p:spTree>
  </p:cSld>
  <p:clrMapOvr>
    <a:masterClrMapping/>
  </p:clrMapOvr>
  <p:transition spd="slow">
    <p:newsfla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286000" y="2895600"/>
            <a:ext cx="6172200" cy="2053590"/>
          </a:xfrm>
        </p:spPr>
        <p:txBody>
          <a:bodyPr/>
          <a:lstStyle>
            <a:lvl1pPr algn="l">
              <a:buNone/>
              <a:defRPr sz="3000" b="1" cap="small"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bwMode="auto">
          <a:xfrm rot="5400000">
            <a:off x="7763256" y="1170432"/>
            <a:ext cx="2286000" cy="381000"/>
          </a:xfrm>
        </p:spPr>
        <p:txBody>
          <a:bodyPr/>
          <a:lstStyle/>
          <a:p>
            <a:pPr>
              <a:defRPr/>
            </a:pPr>
            <a:fld id="{31602C20-3AE1-45B2-A069-54290F5E61B5}" type="datetime2">
              <a:rPr lang="el-GR" smtClean="0"/>
              <a:pPr>
                <a:defRPr/>
              </a:pPr>
              <a:t>Παρασκευή, 22 Φεβρουαρίου 2013</a:t>
            </a:fld>
            <a:endParaRPr lang="en-US"/>
          </a:p>
        </p:txBody>
      </p:sp>
      <p:sp>
        <p:nvSpPr>
          <p:cNvPr id="5" name="4 - Θέση υποσέλιδου"/>
          <p:cNvSpPr>
            <a:spLocks noGrp="1"/>
          </p:cNvSpPr>
          <p:nvPr>
            <p:ph type="ftr" sz="quarter" idx="11"/>
          </p:nvPr>
        </p:nvSpPr>
        <p:spPr bwMode="auto">
          <a:xfrm rot="5400000">
            <a:off x="7077456" y="4178808"/>
            <a:ext cx="3657600" cy="384048"/>
          </a:xfrm>
        </p:spPr>
        <p:txBody>
          <a:bodyPr/>
          <a:lstStyle/>
          <a:p>
            <a:pPr>
              <a:defRPr/>
            </a:pPr>
            <a:r>
              <a:rPr lang="en-US" smtClean="0"/>
              <a:t>Cosmogym Gymnastics Contest</a:t>
            </a:r>
            <a:endParaRPr lang="en-US"/>
          </a:p>
        </p:txBody>
      </p:sp>
      <p:sp>
        <p:nvSpPr>
          <p:cNvPr id="9" name="8 - Ορθογώνιο"/>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Ορθογώνιο"/>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 Ευθεία γραμμή σύνδεσης"/>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 Ευθεία γραμμή σύνδεσης"/>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 Ευθεία γραμμή σύνδεσης"/>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 Ευθεία γραμμή σύνδεσης"/>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 Ευθεία γραμμή σύνδεσης"/>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 Ορθογώνιο"/>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 Έλλειψη"/>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 Έλλειψη"/>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 Έλλειψη"/>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 Έλλειψη"/>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Έλλειψη"/>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 Ευθεία γραμμή σύνδεσης"/>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 Θέση αριθμού διαφάνειας"/>
          <p:cNvSpPr>
            <a:spLocks noGrp="1"/>
          </p:cNvSpPr>
          <p:nvPr>
            <p:ph type="sldNum" sz="quarter" idx="12"/>
          </p:nvPr>
        </p:nvSpPr>
        <p:spPr bwMode="auto">
          <a:xfrm>
            <a:off x="1340616" y="4928702"/>
            <a:ext cx="609600" cy="517524"/>
          </a:xfrm>
        </p:spPr>
        <p:txBody>
          <a:bodyPr/>
          <a:lstStyle/>
          <a:p>
            <a:pPr>
              <a:defRPr/>
            </a:pPr>
            <a:fld id="{BD48E9B7-DAA0-4118-9D27-C64CB6DF2387}"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transition spd="slow">
    <p:newsfla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5" name="4 - Θέση ημερομηνίας"/>
          <p:cNvSpPr>
            <a:spLocks noGrp="1"/>
          </p:cNvSpPr>
          <p:nvPr>
            <p:ph type="dt" sz="half" idx="10"/>
          </p:nvPr>
        </p:nvSpPr>
        <p:spPr/>
        <p:txBody>
          <a:bodyPr/>
          <a:lstStyle/>
          <a:p>
            <a:pPr>
              <a:defRPr/>
            </a:pPr>
            <a:fld id="{2C9CDF4C-161A-4128-9179-8F75A39FFD0C}" type="datetime2">
              <a:rPr lang="el-GR" smtClean="0"/>
              <a:pPr>
                <a:defRPr/>
              </a:pPr>
              <a:t>Παρασκευή, 22 Φεβρουαρίου 2013</a:t>
            </a:fld>
            <a:endParaRPr lang="en-US"/>
          </a:p>
        </p:txBody>
      </p:sp>
      <p:sp>
        <p:nvSpPr>
          <p:cNvPr id="6" name="5 - Θέση υποσέλιδου"/>
          <p:cNvSpPr>
            <a:spLocks noGrp="1"/>
          </p:cNvSpPr>
          <p:nvPr>
            <p:ph type="ftr" sz="quarter" idx="11"/>
          </p:nvPr>
        </p:nvSpPr>
        <p:spPr/>
        <p:txBody>
          <a:bodyPr/>
          <a:lstStyle/>
          <a:p>
            <a:pPr>
              <a:defRPr/>
            </a:pPr>
            <a:r>
              <a:rPr lang="en-US" smtClean="0"/>
              <a:t>Cosmogym Gymnastics Contest</a:t>
            </a:r>
            <a:endParaRPr lang="en-US"/>
          </a:p>
        </p:txBody>
      </p:sp>
      <p:sp>
        <p:nvSpPr>
          <p:cNvPr id="7" name="6 - Θέση αριθμού διαφάνειας"/>
          <p:cNvSpPr>
            <a:spLocks noGrp="1"/>
          </p:cNvSpPr>
          <p:nvPr>
            <p:ph type="sldNum" sz="quarter" idx="12"/>
          </p:nvPr>
        </p:nvSpPr>
        <p:spPr/>
        <p:txBody>
          <a:bodyPr/>
          <a:lstStyle/>
          <a:p>
            <a:pPr>
              <a:defRPr/>
            </a:pPr>
            <a:fld id="{54F337DA-52B4-437F-BFC7-90F1AE881AB1}" type="slidenum">
              <a:rPr lang="en-US" smtClean="0"/>
              <a:pPr>
                <a:defRPr/>
              </a:pPr>
              <a:t>‹#›</a:t>
            </a:fld>
            <a:endParaRPr lang="en-US"/>
          </a:p>
        </p:txBody>
      </p:sp>
      <p:sp>
        <p:nvSpPr>
          <p:cNvPr id="9" name="8 - Θέση περιεχομένου"/>
          <p:cNvSpPr>
            <a:spLocks noGrp="1"/>
          </p:cNvSpPr>
          <p:nvPr>
            <p:ph sz="quarter" idx="1"/>
          </p:nvPr>
        </p:nvSpPr>
        <p:spPr>
          <a:xfrm>
            <a:off x="457200" y="1600200"/>
            <a:ext cx="365760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1" name="10 - Θέση περιεχομένου"/>
          <p:cNvSpPr>
            <a:spLocks noGrp="1"/>
          </p:cNvSpPr>
          <p:nvPr>
            <p:ph sz="quarter" idx="2"/>
          </p:nvPr>
        </p:nvSpPr>
        <p:spPr>
          <a:xfrm>
            <a:off x="4270248" y="1600200"/>
            <a:ext cx="365760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transition spd="slow">
    <p:newsfla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7543800" cy="1143000"/>
          </a:xfrm>
        </p:spPr>
        <p:txBody>
          <a:bodyPr anchor="b"/>
          <a:lstStyle>
            <a:lvl1pPr>
              <a:defRPr/>
            </a:lvl1pPr>
          </a:lstStyle>
          <a:p>
            <a:r>
              <a:rPr kumimoji="0" lang="el-GR" smtClean="0"/>
              <a:t>Kλικ για επεξεργασία του τίτλου</a:t>
            </a:r>
            <a:endParaRPr kumimoji="0" lang="en-US"/>
          </a:p>
        </p:txBody>
      </p:sp>
      <p:sp>
        <p:nvSpPr>
          <p:cNvPr id="7" name="6 - Θέση ημερομηνίας"/>
          <p:cNvSpPr>
            <a:spLocks noGrp="1"/>
          </p:cNvSpPr>
          <p:nvPr>
            <p:ph type="dt" sz="half" idx="10"/>
          </p:nvPr>
        </p:nvSpPr>
        <p:spPr/>
        <p:txBody>
          <a:bodyPr/>
          <a:lstStyle/>
          <a:p>
            <a:pPr>
              <a:defRPr/>
            </a:pPr>
            <a:fld id="{7A942D08-19E2-4444-B072-FA80B065EE8E}" type="datetime2">
              <a:rPr lang="el-GR" smtClean="0"/>
              <a:pPr>
                <a:defRPr/>
              </a:pPr>
              <a:t>Παρασκευή, 22 Φεβρουαρίου 2013</a:t>
            </a:fld>
            <a:endParaRPr lang="en-US"/>
          </a:p>
        </p:txBody>
      </p:sp>
      <p:sp>
        <p:nvSpPr>
          <p:cNvPr id="8" name="7 - Θέση υποσέλιδου"/>
          <p:cNvSpPr>
            <a:spLocks noGrp="1"/>
          </p:cNvSpPr>
          <p:nvPr>
            <p:ph type="ftr" sz="quarter" idx="11"/>
          </p:nvPr>
        </p:nvSpPr>
        <p:spPr/>
        <p:txBody>
          <a:bodyPr/>
          <a:lstStyle/>
          <a:p>
            <a:pPr>
              <a:defRPr/>
            </a:pPr>
            <a:r>
              <a:rPr lang="en-US" smtClean="0"/>
              <a:t>Cosmogym Gymnastics Contest</a:t>
            </a:r>
            <a:endParaRPr lang="en-US"/>
          </a:p>
        </p:txBody>
      </p:sp>
      <p:sp>
        <p:nvSpPr>
          <p:cNvPr id="9" name="8 - Θέση αριθμού διαφάνειας"/>
          <p:cNvSpPr>
            <a:spLocks noGrp="1"/>
          </p:cNvSpPr>
          <p:nvPr>
            <p:ph type="sldNum" sz="quarter" idx="12"/>
          </p:nvPr>
        </p:nvSpPr>
        <p:spPr/>
        <p:txBody>
          <a:bodyPr/>
          <a:lstStyle/>
          <a:p>
            <a:pPr>
              <a:defRPr/>
            </a:pPr>
            <a:fld id="{EB17ABFA-AB6C-44AB-B39D-151400DB3973}" type="slidenum">
              <a:rPr lang="en-US" smtClean="0"/>
              <a:pPr>
                <a:defRPr/>
              </a:pPr>
              <a:t>‹#›</a:t>
            </a:fld>
            <a:endParaRPr lang="en-US"/>
          </a:p>
        </p:txBody>
      </p:sp>
      <p:sp>
        <p:nvSpPr>
          <p:cNvPr id="11" name="10 - Θέση περιεχομένου"/>
          <p:cNvSpPr>
            <a:spLocks noGrp="1"/>
          </p:cNvSpPr>
          <p:nvPr>
            <p:ph sz="quarter" idx="2"/>
          </p:nvPr>
        </p:nvSpPr>
        <p:spPr>
          <a:xfrm>
            <a:off x="457200" y="2362200"/>
            <a:ext cx="3657600" cy="38862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12 - Θέση περιεχομένου"/>
          <p:cNvSpPr>
            <a:spLocks noGrp="1"/>
          </p:cNvSpPr>
          <p:nvPr>
            <p:ph sz="quarter" idx="4"/>
          </p:nvPr>
        </p:nvSpPr>
        <p:spPr>
          <a:xfrm>
            <a:off x="4371975" y="2362200"/>
            <a:ext cx="3657600" cy="38862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2" name="11 - Θέση κειμένου"/>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l-GR" smtClean="0"/>
              <a:t>Kλικ για επεξεργασία των στυλ του υποδείγματος</a:t>
            </a:r>
          </a:p>
        </p:txBody>
      </p:sp>
      <p:sp>
        <p:nvSpPr>
          <p:cNvPr id="14" name="13 - Θέση κειμένου"/>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l-GR" smtClean="0"/>
              <a:t>Kλικ για επεξεργασία των στυλ του υποδείγματος</a:t>
            </a:r>
          </a:p>
        </p:txBody>
      </p:sp>
    </p:spTree>
  </p:cSld>
  <p:clrMapOvr>
    <a:masterClrMapping/>
  </p:clrMapOvr>
  <p:transition spd="slow">
    <p:newsfla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6" name="5 - Θέση ημερομηνίας"/>
          <p:cNvSpPr>
            <a:spLocks noGrp="1"/>
          </p:cNvSpPr>
          <p:nvPr>
            <p:ph type="dt" sz="half" idx="10"/>
          </p:nvPr>
        </p:nvSpPr>
        <p:spPr/>
        <p:txBody>
          <a:bodyPr rtlCol="0"/>
          <a:lstStyle/>
          <a:p>
            <a:pPr>
              <a:defRPr/>
            </a:pPr>
            <a:fld id="{599A20A3-D8C4-4918-8C82-8ACB87E234A5}" type="datetime2">
              <a:rPr lang="el-GR" smtClean="0"/>
              <a:pPr>
                <a:defRPr/>
              </a:pPr>
              <a:t>Παρασκευή, 22 Φεβρουαρίου 2013</a:t>
            </a:fld>
            <a:endParaRPr lang="en-US"/>
          </a:p>
        </p:txBody>
      </p:sp>
      <p:sp>
        <p:nvSpPr>
          <p:cNvPr id="7" name="6 - Θέση αριθμού διαφάνειας"/>
          <p:cNvSpPr>
            <a:spLocks noGrp="1"/>
          </p:cNvSpPr>
          <p:nvPr>
            <p:ph type="sldNum" sz="quarter" idx="11"/>
          </p:nvPr>
        </p:nvSpPr>
        <p:spPr/>
        <p:txBody>
          <a:bodyPr rtlCol="0"/>
          <a:lstStyle/>
          <a:p>
            <a:pPr>
              <a:defRPr/>
            </a:pPr>
            <a:fld id="{4158C453-2F9A-4500-B657-834BC2B738FF}" type="slidenum">
              <a:rPr lang="en-US" smtClean="0"/>
              <a:pPr>
                <a:defRPr/>
              </a:pPr>
              <a:t>‹#›</a:t>
            </a:fld>
            <a:endParaRPr lang="en-US"/>
          </a:p>
        </p:txBody>
      </p:sp>
      <p:sp>
        <p:nvSpPr>
          <p:cNvPr id="8" name="7 - Θέση υποσέλιδου"/>
          <p:cNvSpPr>
            <a:spLocks noGrp="1"/>
          </p:cNvSpPr>
          <p:nvPr>
            <p:ph type="ftr" sz="quarter" idx="12"/>
          </p:nvPr>
        </p:nvSpPr>
        <p:spPr/>
        <p:txBody>
          <a:bodyPr rtlCol="0"/>
          <a:lstStyle/>
          <a:p>
            <a:pPr>
              <a:defRPr/>
            </a:pPr>
            <a:r>
              <a:rPr lang="en-US" smtClean="0"/>
              <a:t>Cosmogym Gymnastics Contest</a:t>
            </a:r>
            <a:endParaRPr lang="en-US"/>
          </a:p>
        </p:txBody>
      </p:sp>
    </p:spTree>
  </p:cSld>
  <p:clrMapOvr>
    <a:masterClrMapping/>
  </p:clrMapOvr>
  <p:transition spd="slow">
    <p:newsfla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pPr>
              <a:defRPr/>
            </a:pPr>
            <a:fld id="{A28B005A-E6E0-46EC-8776-CABE979F1579}" type="datetime2">
              <a:rPr lang="el-GR" smtClean="0"/>
              <a:pPr>
                <a:defRPr/>
              </a:pPr>
              <a:t>Παρασκευή, 22 Φεβρουαρίου 2013</a:t>
            </a:fld>
            <a:endParaRPr lang="en-US"/>
          </a:p>
        </p:txBody>
      </p:sp>
      <p:sp>
        <p:nvSpPr>
          <p:cNvPr id="3" name="2 - Θέση υποσέλιδου"/>
          <p:cNvSpPr>
            <a:spLocks noGrp="1"/>
          </p:cNvSpPr>
          <p:nvPr>
            <p:ph type="ftr" sz="quarter" idx="11"/>
          </p:nvPr>
        </p:nvSpPr>
        <p:spPr/>
        <p:txBody>
          <a:bodyPr/>
          <a:lstStyle/>
          <a:p>
            <a:pPr>
              <a:defRPr/>
            </a:pPr>
            <a:r>
              <a:rPr lang="en-US" smtClean="0"/>
              <a:t>Cosmogym Gymnastics Contest</a:t>
            </a:r>
            <a:endParaRPr lang="en-US"/>
          </a:p>
        </p:txBody>
      </p:sp>
      <p:sp>
        <p:nvSpPr>
          <p:cNvPr id="4" name="3 - Θέση αριθμού διαφάνειας"/>
          <p:cNvSpPr>
            <a:spLocks noGrp="1"/>
          </p:cNvSpPr>
          <p:nvPr>
            <p:ph type="sldNum" sz="quarter" idx="12"/>
          </p:nvPr>
        </p:nvSpPr>
        <p:spPr/>
        <p:txBody>
          <a:bodyPr/>
          <a:lstStyle/>
          <a:p>
            <a:pPr>
              <a:defRPr/>
            </a:pPr>
            <a:fld id="{700360C5-E4DF-4FA3-B83B-99EAAE7F9EF5}" type="slidenum">
              <a:rPr lang="en-US" smtClean="0"/>
              <a:pPr>
                <a:defRPr/>
              </a:pPr>
              <a:t>‹#›</a:t>
            </a:fld>
            <a:endParaRPr lang="en-US"/>
          </a:p>
        </p:txBody>
      </p:sp>
    </p:spTree>
  </p:cSld>
  <p:clrMapOvr>
    <a:masterClrMapping/>
  </p:clrMapOvr>
  <p:transition spd="slow">
    <p:newsfla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Ref idx="1001">
        <a:schemeClr val="bg1"/>
      </p:bgRef>
    </p:bg>
    <p:spTree>
      <p:nvGrpSpPr>
        <p:cNvPr id="1" name=""/>
        <p:cNvGrpSpPr/>
        <p:nvPr/>
      </p:nvGrpSpPr>
      <p:grpSpPr>
        <a:xfrm>
          <a:off x="0" y="0"/>
          <a:ext cx="0" cy="0"/>
          <a:chOff x="0" y="0"/>
          <a:chExt cx="0" cy="0"/>
        </a:xfrm>
      </p:grpSpPr>
      <p:sp>
        <p:nvSpPr>
          <p:cNvPr id="10" name="9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 Τίτλος"/>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8" name="7 - Ευθεία γραμμή σύνδεσης"/>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 Ευθεία γραμμή σύνδεσης"/>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 Ευθεία γραμμή σύνδεσης"/>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 Ορθογώνιο"/>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 Έλλειψη"/>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 Θέση περιεχομένου"/>
          <p:cNvSpPr>
            <a:spLocks noGrp="1"/>
          </p:cNvSpPr>
          <p:nvPr>
            <p:ph sz="quarter" idx="1"/>
          </p:nvPr>
        </p:nvSpPr>
        <p:spPr>
          <a:xfrm>
            <a:off x="304800" y="274320"/>
            <a:ext cx="5638800" cy="6327648"/>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1" name="20 - Θέση ημερομηνίας"/>
          <p:cNvSpPr>
            <a:spLocks noGrp="1"/>
          </p:cNvSpPr>
          <p:nvPr>
            <p:ph type="dt" sz="half" idx="14"/>
          </p:nvPr>
        </p:nvSpPr>
        <p:spPr/>
        <p:txBody>
          <a:bodyPr rtlCol="0"/>
          <a:lstStyle/>
          <a:p>
            <a:pPr>
              <a:defRPr/>
            </a:pPr>
            <a:fld id="{4D5305A4-4992-4B43-875E-57A58E438F8F}" type="datetime2">
              <a:rPr lang="el-GR" smtClean="0"/>
              <a:pPr>
                <a:defRPr/>
              </a:pPr>
              <a:t>Παρασκευή, 22 Φεβρουαρίου 2013</a:t>
            </a:fld>
            <a:endParaRPr lang="en-US"/>
          </a:p>
        </p:txBody>
      </p:sp>
      <p:sp>
        <p:nvSpPr>
          <p:cNvPr id="22" name="21 - Θέση αριθμού διαφάνειας"/>
          <p:cNvSpPr>
            <a:spLocks noGrp="1"/>
          </p:cNvSpPr>
          <p:nvPr>
            <p:ph type="sldNum" sz="quarter" idx="15"/>
          </p:nvPr>
        </p:nvSpPr>
        <p:spPr/>
        <p:txBody>
          <a:bodyPr rtlCol="0"/>
          <a:lstStyle/>
          <a:p>
            <a:pPr>
              <a:defRPr/>
            </a:pPr>
            <a:fld id="{BBCA9BE1-D5F5-454F-88F4-8F78849331EB}" type="slidenum">
              <a:rPr lang="en-US" smtClean="0"/>
              <a:pPr>
                <a:defRPr/>
              </a:pPr>
              <a:t>‹#›</a:t>
            </a:fld>
            <a:endParaRPr lang="en-US"/>
          </a:p>
        </p:txBody>
      </p:sp>
      <p:sp>
        <p:nvSpPr>
          <p:cNvPr id="23" name="22 - Θέση υποσέλιδου"/>
          <p:cNvSpPr>
            <a:spLocks noGrp="1"/>
          </p:cNvSpPr>
          <p:nvPr>
            <p:ph type="ftr" sz="quarter" idx="16"/>
          </p:nvPr>
        </p:nvSpPr>
        <p:spPr/>
        <p:txBody>
          <a:bodyPr rtlCol="0"/>
          <a:lstStyle/>
          <a:p>
            <a:pPr>
              <a:defRPr/>
            </a:pPr>
            <a:r>
              <a:rPr lang="en-US" smtClean="0"/>
              <a:t>Cosmogym Gymnastics Contest</a:t>
            </a:r>
            <a:endParaRPr lang="en-US"/>
          </a:p>
        </p:txBody>
      </p:sp>
    </p:spTree>
  </p:cSld>
  <p:clrMapOvr>
    <a:overrideClrMapping bg1="lt1" tx1="dk1" bg2="lt2" tx2="dk2" accent1="accent1" accent2="accent2" accent3="accent3" accent4="accent4" accent5="accent5" accent6="accent6" hlink="hlink" folHlink="folHlink"/>
  </p:clrMapOvr>
  <p:transition spd="slow">
    <p:newsfla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8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 Έλλειψη"/>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 Τίτλος"/>
          <p:cNvSpPr>
            <a:spLocks noGrp="1"/>
          </p:cNvSpPr>
          <p:nvPr>
            <p:ph type="title"/>
          </p:nvPr>
        </p:nvSpPr>
        <p:spPr>
          <a:xfrm rot="5400000">
            <a:off x="3350133" y="3200400"/>
            <a:ext cx="6309360" cy="457200"/>
          </a:xfrm>
        </p:spPr>
        <p:txBody>
          <a:bodyPr anchor="b"/>
          <a:lstStyle>
            <a:lvl1pPr algn="l">
              <a:buNone/>
              <a:defRPr sz="2000" b="1"/>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l-GR"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10" name="9 - Ευθεία γραμμή σύνδεσης"/>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 Ορθογώνιο"/>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 Ευθεία γραμμή σύνδεσης"/>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 Ευθεία γραμμή σύνδεσης"/>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 Θέση ημερομηνίας"/>
          <p:cNvSpPr>
            <a:spLocks noGrp="1"/>
          </p:cNvSpPr>
          <p:nvPr>
            <p:ph type="dt" sz="half" idx="10"/>
          </p:nvPr>
        </p:nvSpPr>
        <p:spPr/>
        <p:txBody>
          <a:bodyPr rtlCol="0"/>
          <a:lstStyle/>
          <a:p>
            <a:pPr>
              <a:defRPr/>
            </a:pPr>
            <a:fld id="{0ED6EC99-1D2A-46F3-81FD-8081D3185C9B}" type="datetime2">
              <a:rPr lang="el-GR" smtClean="0"/>
              <a:pPr>
                <a:defRPr/>
              </a:pPr>
              <a:t>Παρασκευή, 22 Φεβρουαρίου 2013</a:t>
            </a:fld>
            <a:endParaRPr lang="en-US"/>
          </a:p>
        </p:txBody>
      </p:sp>
      <p:sp>
        <p:nvSpPr>
          <p:cNvPr id="18" name="17 - Θέση αριθμού διαφάνειας"/>
          <p:cNvSpPr>
            <a:spLocks noGrp="1"/>
          </p:cNvSpPr>
          <p:nvPr>
            <p:ph type="sldNum" sz="quarter" idx="11"/>
          </p:nvPr>
        </p:nvSpPr>
        <p:spPr/>
        <p:txBody>
          <a:bodyPr rtlCol="0"/>
          <a:lstStyle/>
          <a:p>
            <a:pPr>
              <a:defRPr/>
            </a:pPr>
            <a:fld id="{2FA27583-8615-4FE7-9004-17E1F627228E}" type="slidenum">
              <a:rPr lang="en-US" smtClean="0"/>
              <a:pPr>
                <a:defRPr/>
              </a:pPr>
              <a:t>‹#›</a:t>
            </a:fld>
            <a:endParaRPr lang="en-US"/>
          </a:p>
        </p:txBody>
      </p:sp>
      <p:sp>
        <p:nvSpPr>
          <p:cNvPr id="21" name="20 - Θέση υποσέλιδου"/>
          <p:cNvSpPr>
            <a:spLocks noGrp="1"/>
          </p:cNvSpPr>
          <p:nvPr>
            <p:ph type="ftr" sz="quarter" idx="12"/>
          </p:nvPr>
        </p:nvSpPr>
        <p:spPr/>
        <p:txBody>
          <a:bodyPr rtlCol="0"/>
          <a:lstStyle/>
          <a:p>
            <a:pPr>
              <a:defRPr/>
            </a:pPr>
            <a:r>
              <a:rPr lang="en-US" smtClean="0"/>
              <a:t>Cosmogym Gymnastics Contest</a:t>
            </a:r>
            <a:endParaRPr lang="en-US"/>
          </a:p>
        </p:txBody>
      </p:sp>
    </p:spTree>
  </p:cSld>
  <p:clrMapOvr>
    <a:masterClrMapping/>
  </p:clrMapOvr>
  <p:transition spd="slow">
    <p:newsfla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 Θέση τίτλου"/>
          <p:cNvSpPr>
            <a:spLocks noGrp="1"/>
          </p:cNvSpPr>
          <p:nvPr>
            <p:ph type="title"/>
          </p:nvPr>
        </p:nvSpPr>
        <p:spPr>
          <a:xfrm>
            <a:off x="457200" y="274638"/>
            <a:ext cx="7467600" cy="1143000"/>
          </a:xfrm>
          <a:prstGeom prst="rect">
            <a:avLst/>
          </a:prstGeom>
        </p:spPr>
        <p:txBody>
          <a:bodyPr vert="horz" anchor="b">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a:defRPr/>
            </a:pPr>
            <a:fld id="{15FD8B7B-E253-4C1B-9FCC-D29A106F2E69}" type="datetime2">
              <a:rPr lang="el-GR" smtClean="0"/>
              <a:pPr>
                <a:defRPr/>
              </a:pPr>
              <a:t>Παρασκευή, 22 Φεβρουαρίου 2013</a:t>
            </a:fld>
            <a:endParaRPr lang="en-US"/>
          </a:p>
        </p:txBody>
      </p:sp>
      <p:sp>
        <p:nvSpPr>
          <p:cNvPr id="3" name="2 - Θέση υποσέλιδου"/>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a:defRPr/>
            </a:pPr>
            <a:r>
              <a:rPr lang="en-US" smtClean="0"/>
              <a:t>Cosmogym Gymnastics Contest</a:t>
            </a:r>
            <a:endParaRPr lang="en-US"/>
          </a:p>
        </p:txBody>
      </p:sp>
      <p:sp>
        <p:nvSpPr>
          <p:cNvPr id="7" name="6 - Ευθεία γραμμή σύνδεσης"/>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 Ευθεία γραμμή σύνδεσης"/>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 Ορθογώνιο"/>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 Έλλειψη"/>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Θέση αριθμού διαφάνειας"/>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a:defRPr/>
            </a:pPr>
            <a:fld id="{A4C685F3-AB5B-4E68-AA17-B949A6C6346F}"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Lst>
  <p:transition spd="slow">
    <p:newsflash/>
  </p:transition>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286000" y="836613"/>
            <a:ext cx="6172200" cy="4181475"/>
          </a:xfrm>
        </p:spPr>
        <p:txBody>
          <a:bodyPr>
            <a:normAutofit fontScale="90000"/>
          </a:bodyPr>
          <a:lstStyle/>
          <a:p>
            <a:pPr algn="ctr" fontAlgn="auto">
              <a:spcAft>
                <a:spcPts val="0"/>
              </a:spcAft>
              <a:defRPr/>
            </a:pPr>
            <a:r>
              <a:rPr lang="en-US" sz="6600" dirty="0" smtClean="0"/>
              <a:t>COSMOGYM 2013</a:t>
            </a:r>
            <a:r>
              <a:rPr lang="el-GR" sz="6600" dirty="0" smtClean="0"/>
              <a:t> </a:t>
            </a:r>
            <a:r>
              <a:rPr lang="el-GR" dirty="0" smtClean="0"/>
              <a:t/>
            </a:r>
            <a:br>
              <a:rPr lang="el-GR" dirty="0" smtClean="0"/>
            </a:br>
            <a:r>
              <a:rPr lang="en-US" dirty="0" smtClean="0"/>
              <a:t/>
            </a:r>
            <a:br>
              <a:rPr lang="en-US" dirty="0" smtClean="0"/>
            </a:br>
            <a:r>
              <a:rPr lang="el-GR" dirty="0" smtClean="0"/>
              <a:t/>
            </a:r>
            <a:br>
              <a:rPr lang="el-GR" dirty="0" smtClean="0"/>
            </a:br>
            <a:r>
              <a:rPr lang="el-GR" dirty="0" smtClean="0"/>
              <a:t>Παρουσίαση Κώδικα Αξιολόγησης Προγραμμάτων </a:t>
            </a:r>
            <a:br>
              <a:rPr lang="el-GR" dirty="0" smtClean="0"/>
            </a:br>
            <a:r>
              <a:rPr lang="el-GR" dirty="0" smtClean="0"/>
              <a:t>«Γυμναστική για Όλους»</a:t>
            </a:r>
            <a:br>
              <a:rPr lang="el-GR" dirty="0" smtClean="0"/>
            </a:br>
            <a:endParaRPr lang="en-US" dirty="0"/>
          </a:p>
        </p:txBody>
      </p:sp>
      <p:sp>
        <p:nvSpPr>
          <p:cNvPr id="8195" name="2 - Υπότιτλος"/>
          <p:cNvSpPr>
            <a:spLocks noGrp="1"/>
          </p:cNvSpPr>
          <p:nvPr>
            <p:ph type="subTitle" idx="1"/>
          </p:nvPr>
        </p:nvSpPr>
        <p:spPr/>
        <p:txBody>
          <a:bodyPr/>
          <a:lstStyle/>
          <a:p>
            <a:endParaRPr lang="el-GR" dirty="0" smtClean="0"/>
          </a:p>
          <a:p>
            <a:endParaRPr lang="el-GR" dirty="0" smtClean="0"/>
          </a:p>
          <a:p>
            <a:pPr algn="r"/>
            <a:r>
              <a:rPr lang="en-US" sz="2600" dirty="0" smtClean="0"/>
              <a:t>24</a:t>
            </a:r>
            <a:r>
              <a:rPr lang="el-GR" sz="2600" dirty="0" smtClean="0"/>
              <a:t> </a:t>
            </a:r>
            <a:r>
              <a:rPr lang="en-US" sz="2600" dirty="0" smtClean="0"/>
              <a:t> </a:t>
            </a:r>
            <a:r>
              <a:rPr lang="el-GR" sz="2600" dirty="0" smtClean="0"/>
              <a:t>Φεβρουαρίου 2013</a:t>
            </a:r>
            <a:endParaRPr lang="en-US" sz="2600" dirty="0" smtClean="0"/>
          </a:p>
        </p:txBody>
      </p:sp>
      <p:sp>
        <p:nvSpPr>
          <p:cNvPr id="8196" name="3 - Θέση αριθμού διαφάνειας"/>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C0BA043D-C074-4FB0-ADE5-4F80C86ADB19}" type="slidenum">
              <a:rPr lang="en-US"/>
              <a:pPr/>
              <a:t>1</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Θέση αριθμού διαφάνειας 3"/>
          <p:cNvSpPr>
            <a:spLocks noGrp="1"/>
          </p:cNvSpPr>
          <p:nvPr>
            <p:ph type="sldNum" sz="quarter" idx="15"/>
          </p:nvPr>
        </p:nvSpPr>
        <p:spPr/>
        <p:txBody>
          <a:bodyPr/>
          <a:lstStyle/>
          <a:p>
            <a:pPr>
              <a:defRPr/>
            </a:pPr>
            <a:fld id="{0993FEB5-E54D-4713-AFAC-0D2CD712F828}" type="slidenum">
              <a:rPr lang="en-US" smtClean="0"/>
              <a:pPr>
                <a:defRPr/>
              </a:pPr>
              <a:t>10</a:t>
            </a:fld>
            <a:endParaRPr lang="en-US"/>
          </a:p>
        </p:txBody>
      </p:sp>
      <p:pic>
        <p:nvPicPr>
          <p:cNvPr id="16386" name="Picture 2" descr="C:\Users\elisana\cosmogym\cosmogymfotos\P1010457.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44554" y="113587"/>
            <a:ext cx="8992550" cy="674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886115"/>
      </p:ext>
    </p:extLst>
  </p:cSld>
  <p:clrMapOvr>
    <a:masterClrMapping/>
  </p:clrMapOvr>
  <p:transition spd="slow">
    <p:newsfla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467600" cy="1282154"/>
          </a:xfrm>
        </p:spPr>
        <p:txBody>
          <a:bodyPr>
            <a:normAutofit/>
          </a:bodyPr>
          <a:lstStyle/>
          <a:p>
            <a:pPr fontAlgn="auto">
              <a:spcAft>
                <a:spcPts val="0"/>
              </a:spcAft>
              <a:defRPr/>
            </a:pPr>
            <a:r>
              <a:rPr lang="el-GR" sz="3200" b="1" dirty="0" smtClean="0"/>
              <a:t>B.</a:t>
            </a:r>
            <a:r>
              <a:rPr lang="el-GR" sz="3200" dirty="0" smtClean="0"/>
              <a:t> </a:t>
            </a:r>
            <a:r>
              <a:rPr lang="el-GR" sz="3200" b="1" dirty="0" err="1" smtClean="0"/>
              <a:t>Overall</a:t>
            </a:r>
            <a:r>
              <a:rPr lang="el-GR" sz="3200" b="1" dirty="0" smtClean="0"/>
              <a:t> </a:t>
            </a:r>
            <a:r>
              <a:rPr lang="el-GR" sz="3200" b="1" dirty="0" err="1" smtClean="0"/>
              <a:t>impression</a:t>
            </a:r>
            <a:r>
              <a:rPr lang="el-GR" sz="3200" b="1" dirty="0" smtClean="0"/>
              <a:t> / Συνολική Εντύπωση</a:t>
            </a:r>
            <a:r>
              <a:rPr lang="el-GR" sz="3200" dirty="0" smtClean="0"/>
              <a:t> </a:t>
            </a:r>
            <a:endParaRPr lang="en-US" dirty="0"/>
          </a:p>
        </p:txBody>
      </p:sp>
      <p:sp>
        <p:nvSpPr>
          <p:cNvPr id="14339" name="2 - Θέση περιεχομένου"/>
          <p:cNvSpPr>
            <a:spLocks noGrp="1"/>
          </p:cNvSpPr>
          <p:nvPr>
            <p:ph sz="quarter" idx="1"/>
          </p:nvPr>
        </p:nvSpPr>
        <p:spPr>
          <a:xfrm>
            <a:off x="457200" y="1988840"/>
            <a:ext cx="7467600" cy="3888432"/>
          </a:xfrm>
        </p:spPr>
        <p:txBody>
          <a:bodyPr/>
          <a:lstStyle/>
          <a:p>
            <a:r>
              <a:rPr lang="el-GR" sz="2800" b="1" dirty="0" smtClean="0"/>
              <a:t> Αξία 25%  </a:t>
            </a:r>
            <a:r>
              <a:rPr lang="el-GR" sz="2800" dirty="0" smtClean="0"/>
              <a:t> </a:t>
            </a:r>
            <a:endParaRPr lang="en-US" sz="2800" dirty="0" smtClean="0"/>
          </a:p>
          <a:p>
            <a:endParaRPr lang="en-US" sz="2800" dirty="0" smtClean="0"/>
          </a:p>
          <a:p>
            <a:r>
              <a:rPr lang="el-GR" sz="2800" b="1" dirty="0" smtClean="0"/>
              <a:t>Γενικά       </a:t>
            </a:r>
          </a:p>
          <a:p>
            <a:r>
              <a:rPr lang="el-GR" sz="2800" dirty="0" smtClean="0"/>
              <a:t>Συνολική εντύπωση ενός προγράμματος </a:t>
            </a:r>
            <a:r>
              <a:rPr lang="el-GR" sz="2800" dirty="0" err="1" smtClean="0"/>
              <a:t>Γ.γ.Ο</a:t>
            </a:r>
            <a:r>
              <a:rPr lang="el-GR" sz="2800" dirty="0" smtClean="0"/>
              <a:t>. είναι η αίσθηση και η τελική σκέψη που αφήνει στο κοινό μετά την ολοκλήρωσή του.</a:t>
            </a:r>
            <a:endParaRPr lang="en-US" sz="2600" dirty="0" smtClean="0"/>
          </a:p>
        </p:txBody>
      </p:sp>
      <p:sp>
        <p:nvSpPr>
          <p:cNvPr id="14340" name="3 - Θέση αριθμού διαφάνειας"/>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B4C45C72-5D49-41AB-9BE1-E3A91639C24C}" type="slidenum">
              <a:rPr lang="en-US"/>
              <a:pPr/>
              <a:t>11</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14339">
                                            <p:txEl>
                                              <p:pRg st="0" end="0"/>
                                            </p:txEl>
                                          </p:spTgt>
                                        </p:tgtEl>
                                        <p:attrNameLst>
                                          <p:attrName>style.visibility</p:attrName>
                                        </p:attrNameLst>
                                      </p:cBhvr>
                                      <p:to>
                                        <p:strVal val="visible"/>
                                      </p:to>
                                    </p:set>
                                    <p:animEffect transition="in" filter="fade">
                                      <p:cBhvr>
                                        <p:cTn id="14" dur="800" decel="100000"/>
                                        <p:tgtEl>
                                          <p:spTgt spid="14339">
                                            <p:txEl>
                                              <p:pRg st="0" end="0"/>
                                            </p:txEl>
                                          </p:spTgt>
                                        </p:tgtEl>
                                      </p:cBhvr>
                                    </p:animEffect>
                                    <p:anim calcmode="lin" valueType="num">
                                      <p:cBhvr>
                                        <p:cTn id="15" dur="800" decel="100000" fill="hold"/>
                                        <p:tgtEl>
                                          <p:spTgt spid="14339">
                                            <p:txEl>
                                              <p:pRg st="0" end="0"/>
                                            </p:txEl>
                                          </p:spTgt>
                                        </p:tgtEl>
                                        <p:attrNameLst>
                                          <p:attrName>style.rotation</p:attrName>
                                        </p:attrNameLst>
                                      </p:cBhvr>
                                      <p:tavLst>
                                        <p:tav tm="0">
                                          <p:val>
                                            <p:fltVal val="-90"/>
                                          </p:val>
                                        </p:tav>
                                        <p:tav tm="100000">
                                          <p:val>
                                            <p:fltVal val="0"/>
                                          </p:val>
                                        </p:tav>
                                      </p:tavLst>
                                    </p:anim>
                                    <p:anim calcmode="lin" valueType="num">
                                      <p:cBhvr>
                                        <p:cTn id="16" dur="800" decel="100000" fill="hold"/>
                                        <p:tgtEl>
                                          <p:spTgt spid="14339">
                                            <p:txEl>
                                              <p:pRg st="0" end="0"/>
                                            </p:txEl>
                                          </p:spTgt>
                                        </p:tgtEl>
                                        <p:attrNameLst>
                                          <p:attrName>ppt_x</p:attrName>
                                        </p:attrNameLst>
                                      </p:cBhvr>
                                      <p:tavLst>
                                        <p:tav tm="0">
                                          <p:val>
                                            <p:strVal val="#ppt_x+0.4"/>
                                          </p:val>
                                        </p:tav>
                                        <p:tav tm="100000">
                                          <p:val>
                                            <p:strVal val="#ppt_x-0.05"/>
                                          </p:val>
                                        </p:tav>
                                      </p:tavLst>
                                    </p:anim>
                                    <p:anim calcmode="lin" valueType="num">
                                      <p:cBhvr>
                                        <p:cTn id="17" dur="800" decel="100000" fill="hold"/>
                                        <p:tgtEl>
                                          <p:spTgt spid="14339">
                                            <p:txEl>
                                              <p:pRg st="0" end="0"/>
                                            </p:txEl>
                                          </p:spTgt>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14339">
                                            <p:txEl>
                                              <p:pRg st="0" end="0"/>
                                            </p:txEl>
                                          </p:spTgt>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14339">
                                            <p:txEl>
                                              <p:pRg st="0" end="0"/>
                                            </p:txEl>
                                          </p:spTgt>
                                        </p:tgtEl>
                                        <p:attrNameLst>
                                          <p:attrName>ppt_y</p:attrName>
                                        </p:attrNameLst>
                                      </p:cBhvr>
                                      <p:tavLst>
                                        <p:tav tm="0">
                                          <p:val>
                                            <p:strVal val="#ppt_y+0.1"/>
                                          </p:val>
                                        </p:tav>
                                        <p:tav tm="100000">
                                          <p:val>
                                            <p:strVal val="#ppt_y"/>
                                          </p:val>
                                        </p:tav>
                                      </p:tavLst>
                                    </p:anim>
                                  </p:childTnLst>
                                </p:cTn>
                              </p:par>
                              <p:par>
                                <p:cTn id="20" presetID="30" presetClass="entr" presetSubtype="0" fill="hold" nodeType="withEffect">
                                  <p:stCondLst>
                                    <p:cond delay="0"/>
                                  </p:stCondLst>
                                  <p:childTnLst>
                                    <p:set>
                                      <p:cBhvr>
                                        <p:cTn id="21" dur="1" fill="hold">
                                          <p:stCondLst>
                                            <p:cond delay="0"/>
                                          </p:stCondLst>
                                        </p:cTn>
                                        <p:tgtEl>
                                          <p:spTgt spid="14339">
                                            <p:txEl>
                                              <p:pRg st="2" end="2"/>
                                            </p:txEl>
                                          </p:spTgt>
                                        </p:tgtEl>
                                        <p:attrNameLst>
                                          <p:attrName>style.visibility</p:attrName>
                                        </p:attrNameLst>
                                      </p:cBhvr>
                                      <p:to>
                                        <p:strVal val="visible"/>
                                      </p:to>
                                    </p:set>
                                    <p:animEffect transition="in" filter="fade">
                                      <p:cBhvr>
                                        <p:cTn id="22" dur="800" decel="100000"/>
                                        <p:tgtEl>
                                          <p:spTgt spid="14339">
                                            <p:txEl>
                                              <p:pRg st="2" end="2"/>
                                            </p:txEl>
                                          </p:spTgt>
                                        </p:tgtEl>
                                      </p:cBhvr>
                                    </p:animEffect>
                                    <p:anim calcmode="lin" valueType="num">
                                      <p:cBhvr>
                                        <p:cTn id="23" dur="800" decel="100000" fill="hold"/>
                                        <p:tgtEl>
                                          <p:spTgt spid="14339">
                                            <p:txEl>
                                              <p:pRg st="2" end="2"/>
                                            </p:txEl>
                                          </p:spTgt>
                                        </p:tgtEl>
                                        <p:attrNameLst>
                                          <p:attrName>style.rotation</p:attrName>
                                        </p:attrNameLst>
                                      </p:cBhvr>
                                      <p:tavLst>
                                        <p:tav tm="0">
                                          <p:val>
                                            <p:fltVal val="-90"/>
                                          </p:val>
                                        </p:tav>
                                        <p:tav tm="100000">
                                          <p:val>
                                            <p:fltVal val="0"/>
                                          </p:val>
                                        </p:tav>
                                      </p:tavLst>
                                    </p:anim>
                                    <p:anim calcmode="lin" valueType="num">
                                      <p:cBhvr>
                                        <p:cTn id="24" dur="800" decel="100000" fill="hold"/>
                                        <p:tgtEl>
                                          <p:spTgt spid="14339">
                                            <p:txEl>
                                              <p:pRg st="2" end="2"/>
                                            </p:txEl>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14339">
                                            <p:txEl>
                                              <p:pRg st="2" end="2"/>
                                            </p:txEl>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14339">
                                            <p:txEl>
                                              <p:pRg st="2" end="2"/>
                                            </p:txEl>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14339">
                                            <p:txEl>
                                              <p:pRg st="2" end="2"/>
                                            </p:txEl>
                                          </p:spTgt>
                                        </p:tgtEl>
                                        <p:attrNameLst>
                                          <p:attrName>ppt_y</p:attrName>
                                        </p:attrNameLst>
                                      </p:cBhvr>
                                      <p:tavLst>
                                        <p:tav tm="0">
                                          <p:val>
                                            <p:strVal val="#ppt_y+0.1"/>
                                          </p:val>
                                        </p:tav>
                                        <p:tav tm="100000">
                                          <p:val>
                                            <p:strVal val="#ppt_y"/>
                                          </p:val>
                                        </p:tav>
                                      </p:tavLst>
                                    </p:anim>
                                  </p:childTnLst>
                                </p:cTn>
                              </p:par>
                              <p:par>
                                <p:cTn id="28" presetID="30" presetClass="entr" presetSubtype="0" fill="hold" nodeType="withEffect">
                                  <p:stCondLst>
                                    <p:cond delay="0"/>
                                  </p:stCondLst>
                                  <p:childTnLst>
                                    <p:set>
                                      <p:cBhvr>
                                        <p:cTn id="29" dur="1" fill="hold">
                                          <p:stCondLst>
                                            <p:cond delay="0"/>
                                          </p:stCondLst>
                                        </p:cTn>
                                        <p:tgtEl>
                                          <p:spTgt spid="14339">
                                            <p:txEl>
                                              <p:pRg st="3" end="3"/>
                                            </p:txEl>
                                          </p:spTgt>
                                        </p:tgtEl>
                                        <p:attrNameLst>
                                          <p:attrName>style.visibility</p:attrName>
                                        </p:attrNameLst>
                                      </p:cBhvr>
                                      <p:to>
                                        <p:strVal val="visible"/>
                                      </p:to>
                                    </p:set>
                                    <p:animEffect transition="in" filter="fade">
                                      <p:cBhvr>
                                        <p:cTn id="30" dur="800" decel="100000"/>
                                        <p:tgtEl>
                                          <p:spTgt spid="14339">
                                            <p:txEl>
                                              <p:pRg st="3" end="3"/>
                                            </p:txEl>
                                          </p:spTgt>
                                        </p:tgtEl>
                                      </p:cBhvr>
                                    </p:animEffect>
                                    <p:anim calcmode="lin" valueType="num">
                                      <p:cBhvr>
                                        <p:cTn id="31" dur="800" decel="100000" fill="hold"/>
                                        <p:tgtEl>
                                          <p:spTgt spid="14339">
                                            <p:txEl>
                                              <p:pRg st="3" end="3"/>
                                            </p:txEl>
                                          </p:spTgt>
                                        </p:tgtEl>
                                        <p:attrNameLst>
                                          <p:attrName>style.rotation</p:attrName>
                                        </p:attrNameLst>
                                      </p:cBhvr>
                                      <p:tavLst>
                                        <p:tav tm="0">
                                          <p:val>
                                            <p:fltVal val="-90"/>
                                          </p:val>
                                        </p:tav>
                                        <p:tav tm="100000">
                                          <p:val>
                                            <p:fltVal val="0"/>
                                          </p:val>
                                        </p:tav>
                                      </p:tavLst>
                                    </p:anim>
                                    <p:anim calcmode="lin" valueType="num">
                                      <p:cBhvr>
                                        <p:cTn id="32" dur="800" decel="100000" fill="hold"/>
                                        <p:tgtEl>
                                          <p:spTgt spid="14339">
                                            <p:txEl>
                                              <p:pRg st="3" end="3"/>
                                            </p:txEl>
                                          </p:spTgt>
                                        </p:tgtEl>
                                        <p:attrNameLst>
                                          <p:attrName>ppt_x</p:attrName>
                                        </p:attrNameLst>
                                      </p:cBhvr>
                                      <p:tavLst>
                                        <p:tav tm="0">
                                          <p:val>
                                            <p:strVal val="#ppt_x+0.4"/>
                                          </p:val>
                                        </p:tav>
                                        <p:tav tm="100000">
                                          <p:val>
                                            <p:strVal val="#ppt_x-0.05"/>
                                          </p:val>
                                        </p:tav>
                                      </p:tavLst>
                                    </p:anim>
                                    <p:anim calcmode="lin" valueType="num">
                                      <p:cBhvr>
                                        <p:cTn id="33" dur="800" decel="100000" fill="hold"/>
                                        <p:tgtEl>
                                          <p:spTgt spid="14339">
                                            <p:txEl>
                                              <p:pRg st="3" end="3"/>
                                            </p:txEl>
                                          </p:spTgt>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4339">
                                            <p:txEl>
                                              <p:pRg st="3" end="3"/>
                                            </p:txEl>
                                          </p:spTgt>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4339">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11188" y="476672"/>
            <a:ext cx="7643812" cy="1728191"/>
          </a:xfrm>
        </p:spPr>
        <p:txBody>
          <a:bodyPr>
            <a:normAutofit/>
          </a:bodyPr>
          <a:lstStyle/>
          <a:p>
            <a:pPr fontAlgn="auto">
              <a:spcAft>
                <a:spcPts val="0"/>
              </a:spcAft>
              <a:defRPr/>
            </a:pPr>
            <a:r>
              <a:rPr lang="el-GR" sz="3200" b="1" dirty="0" smtClean="0"/>
              <a:t>B1</a:t>
            </a:r>
            <a:r>
              <a:rPr lang="el-GR" sz="3200" dirty="0" smtClean="0"/>
              <a:t> </a:t>
            </a:r>
            <a:r>
              <a:rPr lang="el-GR" sz="3200" b="1" dirty="0" smtClean="0"/>
              <a:t>Κάλυψη με κίνηση των αθλητών όλου του διαθέσιμου χώρου</a:t>
            </a:r>
            <a:r>
              <a:rPr lang="el-GR" sz="3200" dirty="0" smtClean="0"/>
              <a:t> </a:t>
            </a:r>
            <a:endParaRPr lang="en-US" dirty="0"/>
          </a:p>
        </p:txBody>
      </p:sp>
      <p:sp>
        <p:nvSpPr>
          <p:cNvPr id="15363" name="2 - Θέση περιεχομένου"/>
          <p:cNvSpPr>
            <a:spLocks noGrp="1"/>
          </p:cNvSpPr>
          <p:nvPr>
            <p:ph sz="quarter" idx="1"/>
          </p:nvPr>
        </p:nvSpPr>
        <p:spPr>
          <a:xfrm>
            <a:off x="539750" y="2852936"/>
            <a:ext cx="7602538" cy="3168352"/>
          </a:xfrm>
        </p:spPr>
        <p:txBody>
          <a:bodyPr>
            <a:normAutofit/>
          </a:bodyPr>
          <a:lstStyle/>
          <a:p>
            <a:r>
              <a:rPr lang="el-GR" sz="2800" dirty="0" smtClean="0"/>
              <a:t> Αξία 25%   </a:t>
            </a:r>
          </a:p>
          <a:p>
            <a:r>
              <a:rPr lang="el-GR" sz="2800" dirty="0" smtClean="0"/>
              <a:t>Αξιολογούμε αν οι κινήσεις των αθλητών καλύπτουν όλο τον διαθέσιμο αγωνιστικό χώρο με διάφορους σχηματισμούς, συμπλέγματα </a:t>
            </a:r>
            <a:r>
              <a:rPr lang="el-GR" sz="2800" dirty="0" smtClean="0"/>
              <a:t>κτλ</a:t>
            </a:r>
            <a:endParaRPr lang="el-GR" sz="2800" dirty="0" smtClean="0"/>
          </a:p>
        </p:txBody>
      </p:sp>
      <p:sp>
        <p:nvSpPr>
          <p:cNvPr id="15364" name="4 - Θέση αριθμού διαφάνειας"/>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5803686D-47F1-44D6-B5D6-3A5DD4B41273}" type="slidenum">
              <a:rPr lang="en-US"/>
              <a:pPr/>
              <a:t>12</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15363">
                                            <p:txEl>
                                              <p:pRg st="0" end="0"/>
                                            </p:txEl>
                                          </p:spTgt>
                                        </p:tgtEl>
                                        <p:attrNameLst>
                                          <p:attrName>style.visibility</p:attrName>
                                        </p:attrNameLst>
                                      </p:cBhvr>
                                      <p:to>
                                        <p:strVal val="visible"/>
                                      </p:to>
                                    </p:set>
                                    <p:animEffect transition="in" filter="fade">
                                      <p:cBhvr>
                                        <p:cTn id="12" dur="800" decel="100000"/>
                                        <p:tgtEl>
                                          <p:spTgt spid="15363">
                                            <p:txEl>
                                              <p:pRg st="0" end="0"/>
                                            </p:txEl>
                                          </p:spTgt>
                                        </p:tgtEl>
                                      </p:cBhvr>
                                    </p:animEffect>
                                    <p:anim calcmode="lin" valueType="num">
                                      <p:cBhvr>
                                        <p:cTn id="13" dur="800" decel="100000" fill="hold"/>
                                        <p:tgtEl>
                                          <p:spTgt spid="15363">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15363">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15363">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5363">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5363">
                                            <p:txEl>
                                              <p:pRg st="0" end="0"/>
                                            </p:txEl>
                                          </p:spTgt>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15363">
                                            <p:txEl>
                                              <p:pRg st="1" end="1"/>
                                            </p:txEl>
                                          </p:spTgt>
                                        </p:tgtEl>
                                        <p:attrNameLst>
                                          <p:attrName>style.visibility</p:attrName>
                                        </p:attrNameLst>
                                      </p:cBhvr>
                                      <p:to>
                                        <p:strVal val="visible"/>
                                      </p:to>
                                    </p:set>
                                    <p:animEffect transition="in" filter="fade">
                                      <p:cBhvr>
                                        <p:cTn id="20" dur="800" decel="100000"/>
                                        <p:tgtEl>
                                          <p:spTgt spid="15363">
                                            <p:txEl>
                                              <p:pRg st="1" end="1"/>
                                            </p:txEl>
                                          </p:spTgt>
                                        </p:tgtEl>
                                      </p:cBhvr>
                                    </p:animEffect>
                                    <p:anim calcmode="lin" valueType="num">
                                      <p:cBhvr>
                                        <p:cTn id="21" dur="800" decel="100000" fill="hold"/>
                                        <p:tgtEl>
                                          <p:spTgt spid="15363">
                                            <p:txEl>
                                              <p:pRg st="1" end="1"/>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15363">
                                            <p:txEl>
                                              <p:pRg st="1" end="1"/>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15363">
                                            <p:txEl>
                                              <p:pRg st="1" end="1"/>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5363">
                                            <p:txEl>
                                              <p:pRg st="1" end="1"/>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5363">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92696"/>
            <a:ext cx="7467600" cy="1224136"/>
          </a:xfrm>
        </p:spPr>
        <p:txBody>
          <a:bodyPr>
            <a:normAutofit/>
          </a:bodyPr>
          <a:lstStyle/>
          <a:p>
            <a:r>
              <a:rPr lang="el-GR" sz="3200" b="1" dirty="0" smtClean="0"/>
              <a:t>B2</a:t>
            </a:r>
            <a:r>
              <a:rPr lang="el-GR" sz="3200" dirty="0" smtClean="0"/>
              <a:t> </a:t>
            </a:r>
            <a:r>
              <a:rPr lang="el-GR" sz="3200" b="1" dirty="0" smtClean="0"/>
              <a:t>Ποικιλία σχημάτων προς όλες τις κατευθύνσεις</a:t>
            </a:r>
            <a:r>
              <a:rPr lang="el-GR" sz="3200" dirty="0" smtClean="0"/>
              <a:t> </a:t>
            </a:r>
            <a:endParaRPr lang="en-US" sz="3200" dirty="0"/>
          </a:p>
        </p:txBody>
      </p:sp>
      <p:sp>
        <p:nvSpPr>
          <p:cNvPr id="3" name="2 - Θέση περιεχομένου"/>
          <p:cNvSpPr>
            <a:spLocks noGrp="1"/>
          </p:cNvSpPr>
          <p:nvPr>
            <p:ph sz="quarter" idx="1"/>
          </p:nvPr>
        </p:nvSpPr>
        <p:spPr>
          <a:xfrm>
            <a:off x="457200" y="2276872"/>
            <a:ext cx="7467600" cy="4197080"/>
          </a:xfrm>
        </p:spPr>
        <p:txBody>
          <a:bodyPr>
            <a:normAutofit/>
          </a:bodyPr>
          <a:lstStyle/>
          <a:p>
            <a:r>
              <a:rPr lang="el-GR" sz="2800" dirty="0" smtClean="0"/>
              <a:t> Αξία 35%   </a:t>
            </a:r>
          </a:p>
          <a:p>
            <a:r>
              <a:rPr lang="el-GR" sz="2800" dirty="0" smtClean="0"/>
              <a:t>Αξιολογούμε την ύπαρξη ποικιλίας σχημάτων, την δυσκολία αυτών, τον προσανατολισμό τους (διαφορετικά μέτωπα) την εναλλαγή τους στο χώρο και  τον συνδυασμό τους με όργανα ή κατασκευές (φορητές ή σταθερές)</a:t>
            </a:r>
            <a:endParaRPr lang="en-US" sz="2800" dirty="0"/>
          </a:p>
        </p:txBody>
      </p:sp>
      <p:sp>
        <p:nvSpPr>
          <p:cNvPr id="4" name="3 - Θέση αριθμού διαφάνειας"/>
          <p:cNvSpPr>
            <a:spLocks noGrp="1"/>
          </p:cNvSpPr>
          <p:nvPr>
            <p:ph type="sldNum" sz="quarter" idx="15"/>
          </p:nvPr>
        </p:nvSpPr>
        <p:spPr/>
        <p:txBody>
          <a:bodyPr/>
          <a:lstStyle/>
          <a:p>
            <a:pPr>
              <a:defRPr/>
            </a:pPr>
            <a:fld id="{0993FEB5-E54D-4713-AFAC-0D2CD712F828}" type="slidenum">
              <a:rPr lang="en-US" smtClean="0"/>
              <a:pPr>
                <a:defRPr/>
              </a:pPr>
              <a:t>13</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800" decel="100000"/>
                                        <p:tgtEl>
                                          <p:spTgt spid="3">
                                            <p:txEl>
                                              <p:pRg st="0" end="0"/>
                                            </p:txEl>
                                          </p:spTgt>
                                        </p:tgtEl>
                                      </p:cBhvr>
                                    </p:animEffect>
                                    <p:anim calcmode="lin" valueType="num">
                                      <p:cBhvr>
                                        <p:cTn id="13"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800" decel="100000"/>
                                        <p:tgtEl>
                                          <p:spTgt spid="3">
                                            <p:txEl>
                                              <p:pRg st="1" end="1"/>
                                            </p:txEl>
                                          </p:spTgt>
                                        </p:tgtEl>
                                      </p:cBhvr>
                                    </p:animEffect>
                                    <p:anim calcmode="lin" valueType="num">
                                      <p:cBhvr>
                                        <p:cTn id="21"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Θέση αριθμού διαφάνειας 3"/>
          <p:cNvSpPr>
            <a:spLocks noGrp="1"/>
          </p:cNvSpPr>
          <p:nvPr>
            <p:ph type="sldNum" sz="quarter" idx="15"/>
          </p:nvPr>
        </p:nvSpPr>
        <p:spPr/>
        <p:txBody>
          <a:bodyPr/>
          <a:lstStyle/>
          <a:p>
            <a:pPr>
              <a:defRPr/>
            </a:pPr>
            <a:fld id="{0993FEB5-E54D-4713-AFAC-0D2CD712F828}" type="slidenum">
              <a:rPr lang="en-US" smtClean="0"/>
              <a:pPr>
                <a:defRPr/>
              </a:pPr>
              <a:t>14</a:t>
            </a:fld>
            <a:endParaRPr lang="en-US"/>
          </a:p>
        </p:txBody>
      </p:sp>
      <p:pic>
        <p:nvPicPr>
          <p:cNvPr id="14338" name="Picture 2" descr="C:\Users\elisana\Palios diskos\Documents\Γ.Γ\Gymnastics for All\book's fotos\31.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07505" y="65111"/>
            <a:ext cx="9045688" cy="6784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179761"/>
      </p:ext>
    </p:extLst>
  </p:cSld>
  <p:clrMapOvr>
    <a:masterClrMapping/>
  </p:clrMapOvr>
  <p:transition spd="slow">
    <p:newsfla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Θέση αριθμού διαφάνειας 3"/>
          <p:cNvSpPr>
            <a:spLocks noGrp="1"/>
          </p:cNvSpPr>
          <p:nvPr>
            <p:ph type="sldNum" sz="quarter" idx="15"/>
          </p:nvPr>
        </p:nvSpPr>
        <p:spPr/>
        <p:txBody>
          <a:bodyPr/>
          <a:lstStyle/>
          <a:p>
            <a:pPr>
              <a:defRPr/>
            </a:pPr>
            <a:fld id="{0993FEB5-E54D-4713-AFAC-0D2CD712F828}" type="slidenum">
              <a:rPr lang="en-US" smtClean="0"/>
              <a:pPr>
                <a:defRPr/>
              </a:pPr>
              <a:t>15</a:t>
            </a:fld>
            <a:endParaRPr lang="en-US"/>
          </a:p>
        </p:txBody>
      </p:sp>
      <p:pic>
        <p:nvPicPr>
          <p:cNvPr id="15362" name="Picture 2" descr="C:\Users\elisana\Palios diskos\Documents\Γ.Γ\Gymnastics for All\book's fotos\30.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69912" y="332656"/>
            <a:ext cx="8942425"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318450"/>
      </p:ext>
    </p:extLst>
  </p:cSld>
  <p:clrMapOvr>
    <a:masterClrMapping/>
  </p:clrMapOvr>
  <p:transition spd="slow">
    <p:newsfla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Θέση αριθμού διαφάνειας 3"/>
          <p:cNvSpPr>
            <a:spLocks noGrp="1"/>
          </p:cNvSpPr>
          <p:nvPr>
            <p:ph type="sldNum" sz="quarter" idx="15"/>
          </p:nvPr>
        </p:nvSpPr>
        <p:spPr/>
        <p:txBody>
          <a:bodyPr/>
          <a:lstStyle/>
          <a:p>
            <a:pPr>
              <a:defRPr/>
            </a:pPr>
            <a:fld id="{0993FEB5-E54D-4713-AFAC-0D2CD712F828}" type="slidenum">
              <a:rPr lang="en-US" smtClean="0"/>
              <a:pPr>
                <a:defRPr/>
              </a:pPr>
              <a:t>16</a:t>
            </a:fld>
            <a:endParaRPr lang="en-US"/>
          </a:p>
        </p:txBody>
      </p:sp>
      <p:pic>
        <p:nvPicPr>
          <p:cNvPr id="4098" name="Picture 2" descr="C:\Users\elisana\Palios diskos\Documents\Γ.Γ\HOME PLACE Αθηνα-Περιστερι 2010\DSC01114.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33586" y="260648"/>
            <a:ext cx="9208380"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959085"/>
      </p:ext>
    </p:extLst>
  </p:cSld>
  <p:clrMapOvr>
    <a:masterClrMapping/>
  </p:clrMapOvr>
  <p:transition spd="slow">
    <p:newsfla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48680"/>
            <a:ext cx="7467600" cy="1296144"/>
          </a:xfrm>
        </p:spPr>
        <p:txBody>
          <a:bodyPr>
            <a:normAutofit/>
          </a:bodyPr>
          <a:lstStyle/>
          <a:p>
            <a:pPr fontAlgn="auto">
              <a:spcAft>
                <a:spcPts val="0"/>
              </a:spcAft>
              <a:defRPr/>
            </a:pPr>
            <a:r>
              <a:rPr lang="el-GR" sz="3200" b="1" dirty="0" smtClean="0"/>
              <a:t>B3</a:t>
            </a:r>
            <a:r>
              <a:rPr lang="el-GR" sz="3200" dirty="0" smtClean="0"/>
              <a:t> </a:t>
            </a:r>
            <a:r>
              <a:rPr lang="el-GR" sz="3200" b="1" dirty="0" smtClean="0"/>
              <a:t>Ενεργή συμμετοχή αθλητών σε όλο το πρόγραμμα</a:t>
            </a:r>
            <a:endParaRPr lang="en-US" sz="3200" dirty="0"/>
          </a:p>
        </p:txBody>
      </p:sp>
      <p:sp>
        <p:nvSpPr>
          <p:cNvPr id="16387" name="2 - Θέση περιεχομένου"/>
          <p:cNvSpPr>
            <a:spLocks noGrp="1"/>
          </p:cNvSpPr>
          <p:nvPr>
            <p:ph sz="quarter" idx="1"/>
          </p:nvPr>
        </p:nvSpPr>
        <p:spPr>
          <a:xfrm>
            <a:off x="457200" y="2204864"/>
            <a:ext cx="7467600" cy="3096344"/>
          </a:xfrm>
        </p:spPr>
        <p:txBody>
          <a:bodyPr>
            <a:normAutofit/>
          </a:bodyPr>
          <a:lstStyle/>
          <a:p>
            <a:r>
              <a:rPr lang="el-GR" sz="2800" dirty="0" smtClean="0"/>
              <a:t>Αξία   20%   </a:t>
            </a:r>
          </a:p>
          <a:p>
            <a:r>
              <a:rPr lang="el-GR" sz="2800" dirty="0" smtClean="0"/>
              <a:t>Αξιολογούμε αν υπάρχει ενεργή συμμετοχή των ασκούμενων σε σχηματισμούς ή θέσεις ή συμπλέγματα κτλ, καθ' όλη την διάρκεια του προγράμματος.</a:t>
            </a:r>
            <a:endParaRPr lang="en-US" sz="2800" dirty="0" smtClean="0"/>
          </a:p>
        </p:txBody>
      </p:sp>
      <p:sp>
        <p:nvSpPr>
          <p:cNvPr id="16388" name="4 - Θέση αριθμού διαφάνειας"/>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E81AFA5E-FDB2-46E5-9F0D-99CB7BB86CBD}" type="slidenum">
              <a:rPr lang="en-US"/>
              <a:pPr/>
              <a:t>17</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Effect transition="in" filter="fade">
                                      <p:cBhvr>
                                        <p:cTn id="12" dur="800" decel="100000"/>
                                        <p:tgtEl>
                                          <p:spTgt spid="16387">
                                            <p:txEl>
                                              <p:pRg st="0" end="0"/>
                                            </p:txEl>
                                          </p:spTgt>
                                        </p:tgtEl>
                                      </p:cBhvr>
                                    </p:animEffect>
                                    <p:anim calcmode="lin" valueType="num">
                                      <p:cBhvr>
                                        <p:cTn id="13" dur="800" decel="100000" fill="hold"/>
                                        <p:tgtEl>
                                          <p:spTgt spid="16387">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16387">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16387">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6387">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6387">
                                            <p:txEl>
                                              <p:pRg st="0" end="0"/>
                                            </p:txEl>
                                          </p:spTgt>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16387">
                                            <p:txEl>
                                              <p:pRg st="1" end="1"/>
                                            </p:txEl>
                                          </p:spTgt>
                                        </p:tgtEl>
                                        <p:attrNameLst>
                                          <p:attrName>style.visibility</p:attrName>
                                        </p:attrNameLst>
                                      </p:cBhvr>
                                      <p:to>
                                        <p:strVal val="visible"/>
                                      </p:to>
                                    </p:set>
                                    <p:animEffect transition="in" filter="fade">
                                      <p:cBhvr>
                                        <p:cTn id="20" dur="800" decel="100000"/>
                                        <p:tgtEl>
                                          <p:spTgt spid="16387">
                                            <p:txEl>
                                              <p:pRg st="1" end="1"/>
                                            </p:txEl>
                                          </p:spTgt>
                                        </p:tgtEl>
                                      </p:cBhvr>
                                    </p:animEffect>
                                    <p:anim calcmode="lin" valueType="num">
                                      <p:cBhvr>
                                        <p:cTn id="21" dur="800" decel="100000" fill="hold"/>
                                        <p:tgtEl>
                                          <p:spTgt spid="16387">
                                            <p:txEl>
                                              <p:pRg st="1" end="1"/>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16387">
                                            <p:txEl>
                                              <p:pRg st="1" end="1"/>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16387">
                                            <p:txEl>
                                              <p:pRg st="1" end="1"/>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6387">
                                            <p:txEl>
                                              <p:pRg st="1" end="1"/>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6387">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467600" cy="1786210"/>
          </a:xfrm>
        </p:spPr>
        <p:txBody>
          <a:bodyPr>
            <a:normAutofit/>
          </a:bodyPr>
          <a:lstStyle/>
          <a:p>
            <a:r>
              <a:rPr lang="el-GR" sz="3200" b="1" dirty="0" smtClean="0"/>
              <a:t>B4</a:t>
            </a:r>
            <a:r>
              <a:rPr lang="el-GR" sz="3200" dirty="0" smtClean="0"/>
              <a:t> </a:t>
            </a:r>
            <a:r>
              <a:rPr lang="el-GR" sz="3200" b="1" dirty="0" smtClean="0"/>
              <a:t>Αισθητική εισόδου-εξόδου της ομάδας, τοποθέτηση και κίνηση αυτής στον προβλεπόμενο χώρο</a:t>
            </a:r>
            <a:r>
              <a:rPr lang="el-GR" sz="3200" dirty="0" smtClean="0"/>
              <a:t> </a:t>
            </a:r>
            <a:endParaRPr lang="en-US" dirty="0"/>
          </a:p>
        </p:txBody>
      </p:sp>
      <p:sp>
        <p:nvSpPr>
          <p:cNvPr id="3" name="2 - Θέση περιεχομένου"/>
          <p:cNvSpPr>
            <a:spLocks noGrp="1"/>
          </p:cNvSpPr>
          <p:nvPr>
            <p:ph sz="quarter" idx="1"/>
          </p:nvPr>
        </p:nvSpPr>
        <p:spPr>
          <a:xfrm>
            <a:off x="457200" y="2276872"/>
            <a:ext cx="7467600" cy="4197080"/>
          </a:xfrm>
        </p:spPr>
        <p:txBody>
          <a:bodyPr>
            <a:normAutofit/>
          </a:bodyPr>
          <a:lstStyle/>
          <a:p>
            <a:r>
              <a:rPr lang="el-GR" sz="2800" dirty="0" smtClean="0"/>
              <a:t>Αξία  20%   </a:t>
            </a:r>
          </a:p>
          <a:p>
            <a:r>
              <a:rPr lang="el-GR" sz="2800" dirty="0" smtClean="0"/>
              <a:t>Η είσοδος και η έξοδος της ομάδας στο χώρο παρουσίασης πρέπει να είναι συγκροτημένη και με σχεδιασμό. Σε περίπτωση τοποθέτησης οργάνων πρώτα γίνεται η τοποθέτηση (δεν λαμβάνεται υπόψη στη βαθμολογία)  και μετά η επίσημη είσοδος.</a:t>
            </a:r>
            <a:br>
              <a:rPr lang="el-GR" sz="2800" dirty="0" smtClean="0"/>
            </a:br>
            <a:endParaRPr lang="en-US" sz="2800" dirty="0"/>
          </a:p>
        </p:txBody>
      </p:sp>
      <p:sp>
        <p:nvSpPr>
          <p:cNvPr id="4" name="3 - Θέση αριθμού διαφάνειας"/>
          <p:cNvSpPr>
            <a:spLocks noGrp="1"/>
          </p:cNvSpPr>
          <p:nvPr>
            <p:ph type="sldNum" sz="quarter" idx="15"/>
          </p:nvPr>
        </p:nvSpPr>
        <p:spPr/>
        <p:txBody>
          <a:bodyPr/>
          <a:lstStyle/>
          <a:p>
            <a:pPr>
              <a:defRPr/>
            </a:pPr>
            <a:fld id="{0993FEB5-E54D-4713-AFAC-0D2CD712F828}" type="slidenum">
              <a:rPr lang="en-US" smtClean="0"/>
              <a:pPr>
                <a:defRPr/>
              </a:pPr>
              <a:t>18</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800" decel="100000"/>
                                        <p:tgtEl>
                                          <p:spTgt spid="3">
                                            <p:txEl>
                                              <p:pRg st="0" end="0"/>
                                            </p:txEl>
                                          </p:spTgt>
                                        </p:tgtEl>
                                      </p:cBhvr>
                                    </p:animEffect>
                                    <p:anim calcmode="lin" valueType="num">
                                      <p:cBhvr>
                                        <p:cTn id="13"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18" presetID="30" presetClass="entr" presetSubtype="0"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800" decel="100000"/>
                                        <p:tgtEl>
                                          <p:spTgt spid="3">
                                            <p:txEl>
                                              <p:pRg st="1" end="1"/>
                                            </p:txEl>
                                          </p:spTgt>
                                        </p:tgtEl>
                                      </p:cBhvr>
                                    </p:animEffect>
                                    <p:anim calcmode="lin" valueType="num">
                                      <p:cBhvr>
                                        <p:cTn id="21"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
            </a:r>
            <a:br>
              <a:rPr lang="el-GR" dirty="0" smtClean="0"/>
            </a:br>
            <a:endParaRPr lang="en-US" dirty="0"/>
          </a:p>
        </p:txBody>
      </p:sp>
      <p:sp>
        <p:nvSpPr>
          <p:cNvPr id="3" name="2 - Θέση περιεχομένου"/>
          <p:cNvSpPr>
            <a:spLocks noGrp="1"/>
          </p:cNvSpPr>
          <p:nvPr>
            <p:ph sz="quarter" idx="1"/>
          </p:nvPr>
        </p:nvSpPr>
        <p:spPr>
          <a:xfrm>
            <a:off x="457200" y="1484784"/>
            <a:ext cx="7467600" cy="4989168"/>
          </a:xfrm>
        </p:spPr>
        <p:txBody>
          <a:bodyPr>
            <a:normAutofit/>
          </a:bodyPr>
          <a:lstStyle/>
          <a:p>
            <a:r>
              <a:rPr lang="el-GR" sz="2800" dirty="0" smtClean="0"/>
              <a:t>Αξιολογούμε αν κατά την εκτέλεση του προγράμματος υπάρχουν αθλητές που κινούνται εκτός του </a:t>
            </a:r>
            <a:r>
              <a:rPr lang="el-GR" sz="2800" dirty="0" err="1" smtClean="0"/>
              <a:t>ταπί</a:t>
            </a:r>
            <a:r>
              <a:rPr lang="el-GR" sz="2800" dirty="0" smtClean="0"/>
              <a:t>, αν είναι ανενεργοί ή μετακινούνται με όχι συγκροτημένο τρόπο.</a:t>
            </a:r>
            <a:br>
              <a:rPr lang="el-GR" sz="2800" dirty="0" smtClean="0"/>
            </a:br>
            <a:r>
              <a:rPr lang="el-GR" sz="2800" dirty="0" smtClean="0"/>
              <a:t>Πρέπει να αποφεύγεται το "μέτρημα" των αθλητών να είναι ορατό ή ακουστό κατά την διάρκεια του προγράμματος.</a:t>
            </a:r>
            <a:endParaRPr lang="en-US" sz="2800" dirty="0"/>
          </a:p>
        </p:txBody>
      </p:sp>
      <p:sp>
        <p:nvSpPr>
          <p:cNvPr id="4" name="3 - Θέση αριθμού διαφάνειας"/>
          <p:cNvSpPr>
            <a:spLocks noGrp="1"/>
          </p:cNvSpPr>
          <p:nvPr>
            <p:ph type="sldNum" sz="quarter" idx="15"/>
          </p:nvPr>
        </p:nvSpPr>
        <p:spPr/>
        <p:txBody>
          <a:bodyPr/>
          <a:lstStyle/>
          <a:p>
            <a:pPr>
              <a:defRPr/>
            </a:pPr>
            <a:fld id="{0993FEB5-E54D-4713-AFAC-0D2CD712F828}" type="slidenum">
              <a:rPr lang="en-US" smtClean="0"/>
              <a:pPr>
                <a:defRPr/>
              </a:pPr>
              <a:t>19</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Θέση αριθμού διαφάνειας 3"/>
          <p:cNvSpPr>
            <a:spLocks noGrp="1"/>
          </p:cNvSpPr>
          <p:nvPr>
            <p:ph type="sldNum" sz="quarter" idx="15"/>
          </p:nvPr>
        </p:nvSpPr>
        <p:spPr/>
        <p:txBody>
          <a:bodyPr/>
          <a:lstStyle/>
          <a:p>
            <a:pPr>
              <a:defRPr/>
            </a:pPr>
            <a:fld id="{0993FEB5-E54D-4713-AFAC-0D2CD712F828}" type="slidenum">
              <a:rPr lang="en-US" smtClean="0"/>
              <a:pPr>
                <a:defRPr/>
              </a:pPr>
              <a:t>2</a:t>
            </a:fld>
            <a:endParaRPr lang="en-US"/>
          </a:p>
        </p:txBody>
      </p:sp>
      <p:pic>
        <p:nvPicPr>
          <p:cNvPr id="3074" name="Picture 2" descr="C:\Users\elisana\Palios diskos\Documents\Γ.Γ\Gymnastics for All\Cosmogym 2012!.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8706" y="0"/>
            <a:ext cx="9154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223719"/>
      </p:ext>
    </p:extLst>
  </p:cSld>
  <p:clrMapOvr>
    <a:masterClrMapping/>
  </p:clrMapOvr>
  <p:transition spd="slow">
    <p:newsfla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467600" cy="778098"/>
          </a:xfrm>
        </p:spPr>
        <p:txBody>
          <a:bodyPr>
            <a:normAutofit fontScale="90000"/>
          </a:bodyPr>
          <a:lstStyle/>
          <a:p>
            <a:r>
              <a:rPr lang="el-GR" dirty="0" smtClean="0"/>
              <a:t/>
            </a:r>
            <a:br>
              <a:rPr lang="el-GR" dirty="0" smtClean="0"/>
            </a:br>
            <a:endParaRPr lang="en-US" dirty="0"/>
          </a:p>
        </p:txBody>
      </p:sp>
      <p:sp>
        <p:nvSpPr>
          <p:cNvPr id="4" name="3 - Θέση αριθμού διαφάνειας"/>
          <p:cNvSpPr>
            <a:spLocks noGrp="1"/>
          </p:cNvSpPr>
          <p:nvPr>
            <p:ph type="sldNum" sz="quarter" idx="15"/>
          </p:nvPr>
        </p:nvSpPr>
        <p:spPr/>
        <p:txBody>
          <a:bodyPr/>
          <a:lstStyle/>
          <a:p>
            <a:pPr>
              <a:defRPr/>
            </a:pPr>
            <a:fld id="{0993FEB5-E54D-4713-AFAC-0D2CD712F828}" type="slidenum">
              <a:rPr lang="en-US" smtClean="0"/>
              <a:pPr>
                <a:defRPr/>
              </a:pPr>
              <a:t>20</a:t>
            </a:fld>
            <a:endParaRPr lang="en-US"/>
          </a:p>
        </p:txBody>
      </p:sp>
      <p:sp>
        <p:nvSpPr>
          <p:cNvPr id="5" name="4 - Θέση περιεχομένου"/>
          <p:cNvSpPr>
            <a:spLocks noGrp="1"/>
          </p:cNvSpPr>
          <p:nvPr>
            <p:ph sz="quarter" idx="1"/>
          </p:nvPr>
        </p:nvSpPr>
        <p:spPr>
          <a:xfrm>
            <a:off x="899592" y="1916832"/>
            <a:ext cx="7025208" cy="3600400"/>
          </a:xfrm>
        </p:spPr>
        <p:txBody>
          <a:bodyPr/>
          <a:lstStyle/>
          <a:p>
            <a:r>
              <a:rPr lang="en-US" sz="3200" b="1" dirty="0" smtClean="0"/>
              <a:t>C.</a:t>
            </a:r>
            <a:r>
              <a:rPr lang="en-US" sz="3200" dirty="0" smtClean="0"/>
              <a:t>  </a:t>
            </a:r>
            <a:r>
              <a:rPr lang="en-US" sz="3200" b="1" dirty="0" smtClean="0"/>
              <a:t>Innovation, Originality, Variety / </a:t>
            </a:r>
            <a:endParaRPr lang="el-GR" sz="3200" b="1" dirty="0" smtClean="0"/>
          </a:p>
          <a:p>
            <a:endParaRPr lang="el-GR" sz="3200" b="1" dirty="0" smtClean="0"/>
          </a:p>
          <a:p>
            <a:r>
              <a:rPr lang="el-GR" sz="3200" b="1" dirty="0" smtClean="0"/>
              <a:t>Καινοτομία, Πρωτοτυπία, Ποικιλία</a:t>
            </a:r>
            <a:endParaRPr lang="en-US" dirty="0"/>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800" decel="100000"/>
                                        <p:tgtEl>
                                          <p:spTgt spid="5">
                                            <p:txEl>
                                              <p:pRg st="0" end="0"/>
                                            </p:txEl>
                                          </p:spTgt>
                                        </p:tgtEl>
                                      </p:cBhvr>
                                    </p:animEffect>
                                    <p:anim calcmode="lin" valueType="num">
                                      <p:cBhvr>
                                        <p:cTn id="11" dur="800" decel="100000" fill="hold"/>
                                        <p:tgtEl>
                                          <p:spTgt spid="5">
                                            <p:txEl>
                                              <p:pRg st="0" end="0"/>
                                            </p:txEl>
                                          </p:spTgt>
                                        </p:tgtEl>
                                        <p:attrNameLst>
                                          <p:attrName>style.rotation</p:attrName>
                                        </p:attrNameLst>
                                      </p:cBhvr>
                                      <p:tavLst>
                                        <p:tav tm="0">
                                          <p:val>
                                            <p:fltVal val="-90"/>
                                          </p:val>
                                        </p:tav>
                                        <p:tav tm="100000">
                                          <p:val>
                                            <p:fltVal val="0"/>
                                          </p:val>
                                        </p:tav>
                                      </p:tavLst>
                                    </p:anim>
                                    <p:anim calcmode="lin" valueType="num">
                                      <p:cBhvr>
                                        <p:cTn id="12" dur="800" decel="100000" fill="hold"/>
                                        <p:tgtEl>
                                          <p:spTgt spid="5">
                                            <p:txEl>
                                              <p:pRg st="0" end="0"/>
                                            </p:txEl>
                                          </p:spTgt>
                                        </p:tgtEl>
                                        <p:attrNameLst>
                                          <p:attrName>ppt_x</p:attrName>
                                        </p:attrNameLst>
                                      </p:cBhvr>
                                      <p:tavLst>
                                        <p:tav tm="0">
                                          <p:val>
                                            <p:strVal val="#ppt_x+0.4"/>
                                          </p:val>
                                        </p:tav>
                                        <p:tav tm="100000">
                                          <p:val>
                                            <p:strVal val="#ppt_x-0.05"/>
                                          </p:val>
                                        </p:tav>
                                      </p:tavLst>
                                    </p:anim>
                                    <p:anim calcmode="lin" valueType="num">
                                      <p:cBhvr>
                                        <p:cTn id="13" dur="800" decel="100000" fill="hold"/>
                                        <p:tgtEl>
                                          <p:spTgt spid="5">
                                            <p:txEl>
                                              <p:pRg st="0" end="0"/>
                                            </p:txEl>
                                          </p:spTgt>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5">
                                            <p:txEl>
                                              <p:pRg st="0" end="0"/>
                                            </p:txEl>
                                          </p:spTgt>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5">
                                            <p:txEl>
                                              <p:pRg st="0" end="0"/>
                                            </p:txEl>
                                          </p:spTgt>
                                        </p:tgtEl>
                                        <p:attrNameLst>
                                          <p:attrName>ppt_y</p:attrName>
                                        </p:attrNameLst>
                                      </p:cBhvr>
                                      <p:tavLst>
                                        <p:tav tm="0">
                                          <p:val>
                                            <p:strVal val="#ppt_y+0.1"/>
                                          </p:val>
                                        </p:tav>
                                        <p:tav tm="100000">
                                          <p:val>
                                            <p:strVal val="#ppt_y"/>
                                          </p:val>
                                        </p:tav>
                                      </p:tavLst>
                                    </p:anim>
                                  </p:childTnLst>
                                </p:cTn>
                              </p:par>
                              <p:par>
                                <p:cTn id="16" presetID="30" presetClass="entr" presetSubtype="0" fill="hold" grpId="0"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800" decel="100000"/>
                                        <p:tgtEl>
                                          <p:spTgt spid="5">
                                            <p:txEl>
                                              <p:pRg st="2" end="2"/>
                                            </p:txEl>
                                          </p:spTgt>
                                        </p:tgtEl>
                                      </p:cBhvr>
                                    </p:animEffect>
                                    <p:anim calcmode="lin" valueType="num">
                                      <p:cBhvr>
                                        <p:cTn id="19" dur="800" decel="100000" fill="hold"/>
                                        <p:tgtEl>
                                          <p:spTgt spid="5">
                                            <p:txEl>
                                              <p:pRg st="2" end="2"/>
                                            </p:txEl>
                                          </p:spTgt>
                                        </p:tgtEl>
                                        <p:attrNameLst>
                                          <p:attrName>style.rotation</p:attrName>
                                        </p:attrNameLst>
                                      </p:cBhvr>
                                      <p:tavLst>
                                        <p:tav tm="0">
                                          <p:val>
                                            <p:fltVal val="-90"/>
                                          </p:val>
                                        </p:tav>
                                        <p:tav tm="100000">
                                          <p:val>
                                            <p:fltVal val="0"/>
                                          </p:val>
                                        </p:tav>
                                      </p:tavLst>
                                    </p:anim>
                                    <p:anim calcmode="lin" valueType="num">
                                      <p:cBhvr>
                                        <p:cTn id="20" dur="800" decel="100000" fill="hold"/>
                                        <p:tgtEl>
                                          <p:spTgt spid="5">
                                            <p:txEl>
                                              <p:pRg st="2" end="2"/>
                                            </p:txEl>
                                          </p:spTgt>
                                        </p:tgtEl>
                                        <p:attrNameLst>
                                          <p:attrName>ppt_x</p:attrName>
                                        </p:attrNameLst>
                                      </p:cBhvr>
                                      <p:tavLst>
                                        <p:tav tm="0">
                                          <p:val>
                                            <p:strVal val="#ppt_x+0.4"/>
                                          </p:val>
                                        </p:tav>
                                        <p:tav tm="100000">
                                          <p:val>
                                            <p:strVal val="#ppt_x-0.05"/>
                                          </p:val>
                                        </p:tav>
                                      </p:tavLst>
                                    </p:anim>
                                    <p:anim calcmode="lin" valueType="num">
                                      <p:cBhvr>
                                        <p:cTn id="21" dur="800" decel="100000" fill="hold"/>
                                        <p:tgtEl>
                                          <p:spTgt spid="5">
                                            <p:txEl>
                                              <p:pRg st="2" end="2"/>
                                            </p:txEl>
                                          </p:spTgt>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5">
                                            <p:txEl>
                                              <p:pRg st="2" end="2"/>
                                            </p:txEl>
                                          </p:spTgt>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5">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0648"/>
            <a:ext cx="7467600" cy="1368152"/>
          </a:xfrm>
        </p:spPr>
        <p:txBody>
          <a:bodyPr>
            <a:normAutofit/>
          </a:bodyPr>
          <a:lstStyle/>
          <a:p>
            <a:pPr fontAlgn="auto">
              <a:spcAft>
                <a:spcPts val="0"/>
              </a:spcAft>
              <a:defRPr/>
            </a:pPr>
            <a:r>
              <a:rPr lang="el-GR" sz="3200" b="1" dirty="0" smtClean="0"/>
              <a:t>C1</a:t>
            </a:r>
            <a:r>
              <a:rPr lang="el-GR" sz="3200" dirty="0" smtClean="0"/>
              <a:t> </a:t>
            </a:r>
            <a:r>
              <a:rPr lang="el-GR" sz="3200" b="1" dirty="0" err="1" smtClean="0"/>
              <a:t>Innovation</a:t>
            </a:r>
            <a:r>
              <a:rPr lang="el-GR" sz="3200" b="1" dirty="0" smtClean="0"/>
              <a:t> / Καινοτομία</a:t>
            </a:r>
            <a:r>
              <a:rPr lang="el-GR" sz="3200" dirty="0" smtClean="0"/>
              <a:t> </a:t>
            </a:r>
            <a:endParaRPr lang="en-US" sz="3200" dirty="0"/>
          </a:p>
        </p:txBody>
      </p:sp>
      <p:sp>
        <p:nvSpPr>
          <p:cNvPr id="17411" name="2 - Θέση περιεχομένου"/>
          <p:cNvSpPr>
            <a:spLocks noGrp="1"/>
          </p:cNvSpPr>
          <p:nvPr>
            <p:ph sz="quarter" idx="1"/>
          </p:nvPr>
        </p:nvSpPr>
        <p:spPr>
          <a:xfrm>
            <a:off x="457200" y="1844825"/>
            <a:ext cx="7499350" cy="4680520"/>
          </a:xfrm>
        </p:spPr>
        <p:txBody>
          <a:bodyPr>
            <a:normAutofit/>
          </a:bodyPr>
          <a:lstStyle/>
          <a:p>
            <a:endParaRPr lang="el-GR" sz="2800" dirty="0" smtClean="0"/>
          </a:p>
          <a:p>
            <a:r>
              <a:rPr lang="el-GR" sz="2800" b="1" dirty="0" smtClean="0"/>
              <a:t>Αξία  30%</a:t>
            </a:r>
            <a:r>
              <a:rPr lang="el-GR" sz="2800" dirty="0" smtClean="0"/>
              <a:t>   </a:t>
            </a:r>
          </a:p>
          <a:p>
            <a:endParaRPr lang="el-GR" sz="2800" dirty="0" smtClean="0"/>
          </a:p>
          <a:p>
            <a:r>
              <a:rPr lang="el-GR" sz="2800" dirty="0" smtClean="0"/>
              <a:t>Γενικά     </a:t>
            </a:r>
          </a:p>
          <a:p>
            <a:r>
              <a:rPr lang="el-GR" sz="2800" dirty="0" smtClean="0"/>
              <a:t>Καινοτομία είναι η εξέλιξη ιδεών σε ότι αφορά τα όργανα, τις κατασκευές, τα κουστούμια ή την εξέλιξη μεθόδων στη σύνθεση των χορογραφιών.</a:t>
            </a:r>
            <a:endParaRPr lang="en-US" sz="2800" dirty="0" smtClean="0"/>
          </a:p>
        </p:txBody>
      </p:sp>
      <p:sp>
        <p:nvSpPr>
          <p:cNvPr id="17412" name="3 - Θέση αριθμού διαφάνειας"/>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229BC0FD-853A-47AB-86C3-63D9B1386A31}" type="slidenum">
              <a:rPr lang="en-US"/>
              <a:pPr/>
              <a:t>21</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fade">
                                      <p:cBhvr>
                                        <p:cTn id="12" dur="800" decel="100000"/>
                                        <p:tgtEl>
                                          <p:spTgt spid="17411">
                                            <p:txEl>
                                              <p:pRg st="1" end="1"/>
                                            </p:txEl>
                                          </p:spTgt>
                                        </p:tgtEl>
                                      </p:cBhvr>
                                    </p:animEffect>
                                    <p:anim calcmode="lin" valueType="num">
                                      <p:cBhvr>
                                        <p:cTn id="13" dur="800" decel="100000" fill="hold"/>
                                        <p:tgtEl>
                                          <p:spTgt spid="17411">
                                            <p:txEl>
                                              <p:pRg st="1" end="1"/>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17411">
                                            <p:txEl>
                                              <p:pRg st="1" end="1"/>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17411">
                                            <p:txEl>
                                              <p:pRg st="1" end="1"/>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7411">
                                            <p:txEl>
                                              <p:pRg st="1" end="1"/>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7411">
                                            <p:txEl>
                                              <p:pRg st="1" end="1"/>
                                            </p:txEl>
                                          </p:spTgt>
                                        </p:tgtEl>
                                        <p:attrNameLst>
                                          <p:attrName>ppt_y</p:attrName>
                                        </p:attrNameLst>
                                      </p:cBhvr>
                                      <p:tavLst>
                                        <p:tav tm="0">
                                          <p:val>
                                            <p:strVal val="#ppt_y+0.1"/>
                                          </p:val>
                                        </p:tav>
                                        <p:tav tm="100000">
                                          <p:val>
                                            <p:strVal val="#ppt_y"/>
                                          </p:val>
                                        </p:tav>
                                      </p:tavLst>
                                    </p:anim>
                                  </p:childTnLst>
                                </p:cTn>
                              </p:par>
                              <p:par>
                                <p:cTn id="18" presetID="30" presetClass="entr" presetSubtype="0" fill="hold" grpId="0" nodeType="withEffect">
                                  <p:stCondLst>
                                    <p:cond delay="0"/>
                                  </p:stCondLst>
                                  <p:childTnLst>
                                    <p:set>
                                      <p:cBhvr>
                                        <p:cTn id="19" dur="1" fill="hold">
                                          <p:stCondLst>
                                            <p:cond delay="0"/>
                                          </p:stCondLst>
                                        </p:cTn>
                                        <p:tgtEl>
                                          <p:spTgt spid="17411">
                                            <p:txEl>
                                              <p:pRg st="3" end="3"/>
                                            </p:txEl>
                                          </p:spTgt>
                                        </p:tgtEl>
                                        <p:attrNameLst>
                                          <p:attrName>style.visibility</p:attrName>
                                        </p:attrNameLst>
                                      </p:cBhvr>
                                      <p:to>
                                        <p:strVal val="visible"/>
                                      </p:to>
                                    </p:set>
                                    <p:animEffect transition="in" filter="fade">
                                      <p:cBhvr>
                                        <p:cTn id="20" dur="800" decel="100000"/>
                                        <p:tgtEl>
                                          <p:spTgt spid="17411">
                                            <p:txEl>
                                              <p:pRg st="3" end="3"/>
                                            </p:txEl>
                                          </p:spTgt>
                                        </p:tgtEl>
                                      </p:cBhvr>
                                    </p:animEffect>
                                    <p:anim calcmode="lin" valueType="num">
                                      <p:cBhvr>
                                        <p:cTn id="21" dur="800" decel="100000" fill="hold"/>
                                        <p:tgtEl>
                                          <p:spTgt spid="17411">
                                            <p:txEl>
                                              <p:pRg st="3" end="3"/>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17411">
                                            <p:txEl>
                                              <p:pRg st="3" end="3"/>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17411">
                                            <p:txEl>
                                              <p:pRg st="3" end="3"/>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7411">
                                            <p:txEl>
                                              <p:pRg st="3" end="3"/>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7411">
                                            <p:txEl>
                                              <p:pRg st="3" end="3"/>
                                            </p:txEl>
                                          </p:spTgt>
                                        </p:tgtEl>
                                        <p:attrNameLst>
                                          <p:attrName>ppt_y</p:attrName>
                                        </p:attrNameLst>
                                      </p:cBhvr>
                                      <p:tavLst>
                                        <p:tav tm="0">
                                          <p:val>
                                            <p:strVal val="#ppt_y+0.1"/>
                                          </p:val>
                                        </p:tav>
                                        <p:tav tm="100000">
                                          <p:val>
                                            <p:strVal val="#ppt_y"/>
                                          </p:val>
                                        </p:tav>
                                      </p:tavLst>
                                    </p:anim>
                                  </p:childTnLst>
                                </p:cTn>
                              </p:par>
                              <p:par>
                                <p:cTn id="26" presetID="30" presetClass="entr" presetSubtype="0" fill="hold" grpId="0" nodeType="withEffect">
                                  <p:stCondLst>
                                    <p:cond delay="0"/>
                                  </p:stCondLst>
                                  <p:childTnLst>
                                    <p:set>
                                      <p:cBhvr>
                                        <p:cTn id="27" dur="1" fill="hold">
                                          <p:stCondLst>
                                            <p:cond delay="0"/>
                                          </p:stCondLst>
                                        </p:cTn>
                                        <p:tgtEl>
                                          <p:spTgt spid="17411">
                                            <p:txEl>
                                              <p:pRg st="4" end="4"/>
                                            </p:txEl>
                                          </p:spTgt>
                                        </p:tgtEl>
                                        <p:attrNameLst>
                                          <p:attrName>style.visibility</p:attrName>
                                        </p:attrNameLst>
                                      </p:cBhvr>
                                      <p:to>
                                        <p:strVal val="visible"/>
                                      </p:to>
                                    </p:set>
                                    <p:animEffect transition="in" filter="fade">
                                      <p:cBhvr>
                                        <p:cTn id="28" dur="800" decel="100000"/>
                                        <p:tgtEl>
                                          <p:spTgt spid="17411">
                                            <p:txEl>
                                              <p:pRg st="4" end="4"/>
                                            </p:txEl>
                                          </p:spTgt>
                                        </p:tgtEl>
                                      </p:cBhvr>
                                    </p:animEffect>
                                    <p:anim calcmode="lin" valueType="num">
                                      <p:cBhvr>
                                        <p:cTn id="29" dur="800" decel="100000" fill="hold"/>
                                        <p:tgtEl>
                                          <p:spTgt spid="17411">
                                            <p:txEl>
                                              <p:pRg st="4" end="4"/>
                                            </p:txEl>
                                          </p:spTgt>
                                        </p:tgtEl>
                                        <p:attrNameLst>
                                          <p:attrName>style.rotation</p:attrName>
                                        </p:attrNameLst>
                                      </p:cBhvr>
                                      <p:tavLst>
                                        <p:tav tm="0">
                                          <p:val>
                                            <p:fltVal val="-90"/>
                                          </p:val>
                                        </p:tav>
                                        <p:tav tm="100000">
                                          <p:val>
                                            <p:fltVal val="0"/>
                                          </p:val>
                                        </p:tav>
                                      </p:tavLst>
                                    </p:anim>
                                    <p:anim calcmode="lin" valueType="num">
                                      <p:cBhvr>
                                        <p:cTn id="30" dur="800" decel="100000" fill="hold"/>
                                        <p:tgtEl>
                                          <p:spTgt spid="17411">
                                            <p:txEl>
                                              <p:pRg st="4" end="4"/>
                                            </p:txEl>
                                          </p:spTgt>
                                        </p:tgtEl>
                                        <p:attrNameLst>
                                          <p:attrName>ppt_x</p:attrName>
                                        </p:attrNameLst>
                                      </p:cBhvr>
                                      <p:tavLst>
                                        <p:tav tm="0">
                                          <p:val>
                                            <p:strVal val="#ppt_x+0.4"/>
                                          </p:val>
                                        </p:tav>
                                        <p:tav tm="100000">
                                          <p:val>
                                            <p:strVal val="#ppt_x-0.05"/>
                                          </p:val>
                                        </p:tav>
                                      </p:tavLst>
                                    </p:anim>
                                    <p:anim calcmode="lin" valueType="num">
                                      <p:cBhvr>
                                        <p:cTn id="31" dur="800" decel="100000" fill="hold"/>
                                        <p:tgtEl>
                                          <p:spTgt spid="17411">
                                            <p:txEl>
                                              <p:pRg st="4" end="4"/>
                                            </p:txEl>
                                          </p:spTgt>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17411">
                                            <p:txEl>
                                              <p:pRg st="4" end="4"/>
                                            </p:txEl>
                                          </p:spTgt>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17411">
                                            <p:txEl>
                                              <p:pRg st="4" end="4"/>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411"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Θέση αριθμού διαφάνειας 3"/>
          <p:cNvSpPr>
            <a:spLocks noGrp="1"/>
          </p:cNvSpPr>
          <p:nvPr>
            <p:ph type="sldNum" sz="quarter" idx="15"/>
          </p:nvPr>
        </p:nvSpPr>
        <p:spPr/>
        <p:txBody>
          <a:bodyPr/>
          <a:lstStyle/>
          <a:p>
            <a:pPr>
              <a:defRPr/>
            </a:pPr>
            <a:fld id="{0993FEB5-E54D-4713-AFAC-0D2CD712F828}" type="slidenum">
              <a:rPr lang="en-US" smtClean="0"/>
              <a:pPr>
                <a:defRPr/>
              </a:pPr>
              <a:t>22</a:t>
            </a:fld>
            <a:endParaRPr lang="en-US"/>
          </a:p>
        </p:txBody>
      </p:sp>
      <p:pic>
        <p:nvPicPr>
          <p:cNvPr id="13315"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8712968" cy="648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0596531"/>
      </p:ext>
    </p:extLst>
  </p:cSld>
  <p:clrMapOvr>
    <a:masterClrMapping/>
  </p:clrMapOvr>
  <p:transition spd="slow">
    <p:newsfla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4" name="Θέση αριθμού διαφάνειας 3"/>
          <p:cNvSpPr>
            <a:spLocks noGrp="1"/>
          </p:cNvSpPr>
          <p:nvPr>
            <p:ph type="sldNum" sz="quarter" idx="15"/>
          </p:nvPr>
        </p:nvSpPr>
        <p:spPr/>
        <p:txBody>
          <a:bodyPr/>
          <a:lstStyle/>
          <a:p>
            <a:pPr>
              <a:defRPr/>
            </a:pPr>
            <a:fld id="{0993FEB5-E54D-4713-AFAC-0D2CD712F828}" type="slidenum">
              <a:rPr lang="en-US" smtClean="0"/>
              <a:pPr>
                <a:defRPr/>
              </a:pPr>
              <a:t>23</a:t>
            </a:fld>
            <a:endParaRPr lang="en-US"/>
          </a:p>
        </p:txBody>
      </p:sp>
      <p:pic>
        <p:nvPicPr>
          <p:cNvPr id="1026" name="Picture 2" descr="C:\Users\elisana\Palios diskos\Documents\Γ.Γ\Gymnastics for All\G.f.A.book\CAM_0569.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3157" y="404664"/>
            <a:ext cx="8911167"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70863"/>
      </p:ext>
    </p:extLst>
  </p:cSld>
  <p:clrMapOvr>
    <a:masterClrMapping/>
  </p:clrMapOvr>
  <p:transition spd="slow">
    <p:newsfla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39552" y="260648"/>
            <a:ext cx="7467600" cy="1143000"/>
          </a:xfrm>
        </p:spPr>
        <p:txBody>
          <a:bodyPr/>
          <a:lstStyle/>
          <a:p>
            <a:endParaRPr lang="el-GR"/>
          </a:p>
        </p:txBody>
      </p:sp>
      <p:sp>
        <p:nvSpPr>
          <p:cNvPr id="4" name="Θέση αριθμού διαφάνειας 3"/>
          <p:cNvSpPr>
            <a:spLocks noGrp="1"/>
          </p:cNvSpPr>
          <p:nvPr>
            <p:ph type="sldNum" sz="quarter" idx="15"/>
          </p:nvPr>
        </p:nvSpPr>
        <p:spPr/>
        <p:txBody>
          <a:bodyPr/>
          <a:lstStyle/>
          <a:p>
            <a:pPr>
              <a:defRPr/>
            </a:pPr>
            <a:fld id="{0993FEB5-E54D-4713-AFAC-0D2CD712F828}" type="slidenum">
              <a:rPr lang="en-US" smtClean="0"/>
              <a:pPr>
                <a:defRPr/>
              </a:pPr>
              <a:t>24</a:t>
            </a:fld>
            <a:endParaRPr lang="en-US"/>
          </a:p>
        </p:txBody>
      </p:sp>
      <p:pic>
        <p:nvPicPr>
          <p:cNvPr id="12290" name="Picture 2" descr="C:\Users\elisana\cosmogym\cosmogymfotos\P1010441.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54564"/>
            <a:ext cx="9144000" cy="691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971832"/>
      </p:ext>
    </p:extLst>
  </p:cSld>
  <p:clrMapOvr>
    <a:masterClrMapping/>
  </p:clrMapOvr>
  <p:transition spd="slow">
    <p:newsfla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Θέση αριθμού διαφάνειας 3"/>
          <p:cNvSpPr>
            <a:spLocks noGrp="1"/>
          </p:cNvSpPr>
          <p:nvPr>
            <p:ph type="sldNum" sz="quarter" idx="15"/>
          </p:nvPr>
        </p:nvSpPr>
        <p:spPr/>
        <p:txBody>
          <a:bodyPr/>
          <a:lstStyle/>
          <a:p>
            <a:pPr>
              <a:defRPr/>
            </a:pPr>
            <a:fld id="{0993FEB5-E54D-4713-AFAC-0D2CD712F828}" type="slidenum">
              <a:rPr lang="en-US" smtClean="0"/>
              <a:pPr>
                <a:defRPr/>
              </a:pPr>
              <a:t>25</a:t>
            </a:fld>
            <a:endParaRPr lang="en-US"/>
          </a:p>
        </p:txBody>
      </p:sp>
      <p:pic>
        <p:nvPicPr>
          <p:cNvPr id="10242" name="Picture 2" descr="C:\Users\elisana\cosmogym\cosmogymfotos\P1010464.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481250"/>
      </p:ext>
    </p:extLst>
  </p:cSld>
  <p:clrMapOvr>
    <a:masterClrMapping/>
  </p:clrMapOvr>
  <p:transition spd="slow">
    <p:newsfla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Θέση αριθμού διαφάνειας 3"/>
          <p:cNvSpPr>
            <a:spLocks noGrp="1"/>
          </p:cNvSpPr>
          <p:nvPr>
            <p:ph type="sldNum" sz="quarter" idx="15"/>
          </p:nvPr>
        </p:nvSpPr>
        <p:spPr/>
        <p:txBody>
          <a:bodyPr/>
          <a:lstStyle/>
          <a:p>
            <a:pPr>
              <a:defRPr/>
            </a:pPr>
            <a:fld id="{0993FEB5-E54D-4713-AFAC-0D2CD712F828}" type="slidenum">
              <a:rPr lang="en-US" smtClean="0"/>
              <a:pPr>
                <a:defRPr/>
              </a:pPr>
              <a:t>26</a:t>
            </a:fld>
            <a:endParaRPr lang="en-US"/>
          </a:p>
        </p:txBody>
      </p:sp>
      <p:pic>
        <p:nvPicPr>
          <p:cNvPr id="11266" name="Picture 2" descr="C:\Users\elisana\cosmogym\cosmogymfotos\P1010452.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263966" y="0"/>
            <a:ext cx="94079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093932"/>
      </p:ext>
    </p:extLst>
  </p:cSld>
  <p:clrMapOvr>
    <a:masterClrMapping/>
  </p:clrMapOvr>
  <p:transition spd="slow">
    <p:newsfla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19256" cy="1138138"/>
          </a:xfrm>
        </p:spPr>
        <p:txBody>
          <a:bodyPr>
            <a:noAutofit/>
          </a:bodyPr>
          <a:lstStyle/>
          <a:p>
            <a:pPr fontAlgn="auto">
              <a:spcAft>
                <a:spcPts val="0"/>
              </a:spcAft>
              <a:defRPr/>
            </a:pPr>
            <a:r>
              <a:rPr lang="el-GR" sz="3200" b="1" dirty="0" smtClean="0"/>
              <a:t>C1a</a:t>
            </a:r>
            <a:r>
              <a:rPr lang="el-GR" sz="3200" dirty="0" smtClean="0"/>
              <a:t> </a:t>
            </a:r>
            <a:r>
              <a:rPr lang="el-GR" sz="3200" b="1" dirty="0" smtClean="0"/>
              <a:t>Ύπαρξη καινοτόμου στοιχείου (όργανο, κατασκευή, κτλ)</a:t>
            </a:r>
            <a:r>
              <a:rPr lang="el-GR" sz="3200" dirty="0" smtClean="0"/>
              <a:t> </a:t>
            </a:r>
            <a:endParaRPr lang="en-US" sz="3200" dirty="0"/>
          </a:p>
        </p:txBody>
      </p:sp>
      <p:sp>
        <p:nvSpPr>
          <p:cNvPr id="18435" name="2 - Θέση περιεχομένου"/>
          <p:cNvSpPr>
            <a:spLocks noGrp="1"/>
          </p:cNvSpPr>
          <p:nvPr>
            <p:ph sz="quarter" idx="1"/>
          </p:nvPr>
        </p:nvSpPr>
        <p:spPr>
          <a:xfrm>
            <a:off x="395536" y="1484784"/>
            <a:ext cx="8136904" cy="5112568"/>
          </a:xfrm>
        </p:spPr>
        <p:txBody>
          <a:bodyPr>
            <a:noAutofit/>
          </a:bodyPr>
          <a:lstStyle/>
          <a:p>
            <a:r>
              <a:rPr lang="el-GR" sz="2800" dirty="0" smtClean="0"/>
              <a:t> Αξία 25% </a:t>
            </a:r>
          </a:p>
          <a:p>
            <a:r>
              <a:rPr lang="el-GR" sz="2800" dirty="0" smtClean="0"/>
              <a:t>Αξιολογούμε την ύπαρξη καινοτόμου στοιχείου σε μεμονωμένη άσκηση ή σε συνδυασμό μικρού αριθμού αθλητών, </a:t>
            </a:r>
            <a:r>
              <a:rPr lang="el-GR" sz="2800" dirty="0" err="1" smtClean="0"/>
              <a:t>ασκησιολογικά</a:t>
            </a:r>
            <a:r>
              <a:rPr lang="el-GR" sz="2800" dirty="0" smtClean="0"/>
              <a:t> ή χορογραφικά και την ύπαρξη καινοτόμου οργάνου / κατασκευής σε συνδυασμό μεγάλου αριθμού αθλητών, </a:t>
            </a:r>
            <a:r>
              <a:rPr lang="el-GR" sz="2800" dirty="0" err="1" smtClean="0"/>
              <a:t>ασκησιολογικά</a:t>
            </a:r>
            <a:r>
              <a:rPr lang="el-GR" sz="2800" dirty="0" smtClean="0"/>
              <a:t> ή χορογραφικά. </a:t>
            </a:r>
            <a:br>
              <a:rPr lang="el-GR" sz="2800" dirty="0" smtClean="0"/>
            </a:br>
            <a:r>
              <a:rPr lang="el-GR" sz="2800" dirty="0" smtClean="0"/>
              <a:t>Εδώ η αξιολόγηση αντιστοιχεί στο βαθμό  1 ή 5 δηλαδή κάποιο πρόγραμμα ή έχει κάποιο καινοτόμο στοιχείο (όργανο, κατασκευή, κτλ) ή δεν έχει.</a:t>
            </a:r>
            <a:endParaRPr lang="en-US" sz="2800" dirty="0" smtClean="0"/>
          </a:p>
        </p:txBody>
      </p:sp>
      <p:sp>
        <p:nvSpPr>
          <p:cNvPr id="18436" name="4 - Θέση αριθμού διαφάνειας"/>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0D300594-FA64-4C16-8786-DEE5CCEB1B9A}" type="slidenum">
              <a:rPr lang="en-US"/>
              <a:pPr/>
              <a:t>27</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Effect transition="in" filter="fade">
                                      <p:cBhvr>
                                        <p:cTn id="12" dur="800" decel="100000"/>
                                        <p:tgtEl>
                                          <p:spTgt spid="18435">
                                            <p:txEl>
                                              <p:pRg st="0" end="0"/>
                                            </p:txEl>
                                          </p:spTgt>
                                        </p:tgtEl>
                                      </p:cBhvr>
                                    </p:animEffect>
                                    <p:anim calcmode="lin" valueType="num">
                                      <p:cBhvr>
                                        <p:cTn id="13" dur="800" decel="100000" fill="hold"/>
                                        <p:tgtEl>
                                          <p:spTgt spid="18435">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18435">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18435">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8435">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8435">
                                            <p:txEl>
                                              <p:pRg st="0" end="0"/>
                                            </p:txEl>
                                          </p:spTgt>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18435">
                                            <p:txEl>
                                              <p:pRg st="1" end="1"/>
                                            </p:txEl>
                                          </p:spTgt>
                                        </p:tgtEl>
                                        <p:attrNameLst>
                                          <p:attrName>style.visibility</p:attrName>
                                        </p:attrNameLst>
                                      </p:cBhvr>
                                      <p:to>
                                        <p:strVal val="visible"/>
                                      </p:to>
                                    </p:set>
                                    <p:animEffect transition="in" filter="fade">
                                      <p:cBhvr>
                                        <p:cTn id="20" dur="800" decel="100000"/>
                                        <p:tgtEl>
                                          <p:spTgt spid="18435">
                                            <p:txEl>
                                              <p:pRg st="1" end="1"/>
                                            </p:txEl>
                                          </p:spTgt>
                                        </p:tgtEl>
                                      </p:cBhvr>
                                    </p:animEffect>
                                    <p:anim calcmode="lin" valueType="num">
                                      <p:cBhvr>
                                        <p:cTn id="21" dur="800" decel="100000" fill="hold"/>
                                        <p:tgtEl>
                                          <p:spTgt spid="18435">
                                            <p:txEl>
                                              <p:pRg st="1" end="1"/>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18435">
                                            <p:txEl>
                                              <p:pRg st="1" end="1"/>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18435">
                                            <p:txEl>
                                              <p:pRg st="1" end="1"/>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8435">
                                            <p:txEl>
                                              <p:pRg st="1" end="1"/>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8435">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48680"/>
            <a:ext cx="7931224" cy="1296144"/>
          </a:xfrm>
        </p:spPr>
        <p:txBody>
          <a:bodyPr>
            <a:normAutofit/>
          </a:bodyPr>
          <a:lstStyle/>
          <a:p>
            <a:pPr fontAlgn="auto">
              <a:spcAft>
                <a:spcPts val="0"/>
              </a:spcAft>
              <a:defRPr/>
            </a:pPr>
            <a:r>
              <a:rPr lang="el-GR" sz="3200" b="1" dirty="0" smtClean="0"/>
              <a:t>C1b</a:t>
            </a:r>
            <a:r>
              <a:rPr lang="el-GR" sz="3200" dirty="0" smtClean="0"/>
              <a:t> </a:t>
            </a:r>
            <a:r>
              <a:rPr lang="el-GR" sz="3200" b="1" dirty="0" smtClean="0"/>
              <a:t>Αισθητική του καινοτόμου στοιχείου (όργανο, κατασκευή, κτλ)</a:t>
            </a:r>
            <a:r>
              <a:rPr lang="el-GR" sz="3200" dirty="0" smtClean="0"/>
              <a:t> </a:t>
            </a:r>
            <a:endParaRPr lang="en-US" dirty="0"/>
          </a:p>
        </p:txBody>
      </p:sp>
      <p:sp>
        <p:nvSpPr>
          <p:cNvPr id="22531" name="2 - Θέση περιεχομένου"/>
          <p:cNvSpPr>
            <a:spLocks noGrp="1"/>
          </p:cNvSpPr>
          <p:nvPr>
            <p:ph sz="quarter" idx="1"/>
          </p:nvPr>
        </p:nvSpPr>
        <p:spPr>
          <a:xfrm>
            <a:off x="457200" y="2060848"/>
            <a:ext cx="7467600" cy="4536802"/>
          </a:xfrm>
        </p:spPr>
        <p:txBody>
          <a:bodyPr>
            <a:normAutofit/>
          </a:bodyPr>
          <a:lstStyle/>
          <a:p>
            <a:pPr>
              <a:defRPr/>
            </a:pPr>
            <a:r>
              <a:rPr lang="el-GR" sz="2800" dirty="0" smtClean="0"/>
              <a:t> Αξία 25% </a:t>
            </a:r>
          </a:p>
          <a:p>
            <a:pPr>
              <a:defRPr/>
            </a:pPr>
            <a:endParaRPr lang="el-GR" sz="2800" dirty="0" smtClean="0"/>
          </a:p>
          <a:p>
            <a:pPr>
              <a:defRPr/>
            </a:pPr>
            <a:r>
              <a:rPr lang="el-GR" sz="2800" dirty="0" smtClean="0"/>
              <a:t>Αξιολογούμε την αισθητική του καινοτόμου στοιχείου (όργανο, κατασκευή</a:t>
            </a:r>
            <a:r>
              <a:rPr lang="el-GR" sz="2800" dirty="0" smtClean="0"/>
              <a:t>,</a:t>
            </a:r>
            <a:r>
              <a:rPr lang="en-US" sz="2800" dirty="0" smtClean="0"/>
              <a:t> </a:t>
            </a:r>
            <a:r>
              <a:rPr lang="el-GR" sz="2800" dirty="0" smtClean="0"/>
              <a:t>κοστούμι, </a:t>
            </a:r>
            <a:r>
              <a:rPr lang="el-GR" sz="2800" dirty="0" smtClean="0"/>
              <a:t>κτλ) σε σχέση με το θέμα, μουσική</a:t>
            </a:r>
            <a:r>
              <a:rPr lang="el-GR" sz="2800" dirty="0" smtClean="0"/>
              <a:t>, </a:t>
            </a:r>
            <a:r>
              <a:rPr lang="el-GR" sz="2800" dirty="0" smtClean="0"/>
              <a:t>κτλ  </a:t>
            </a:r>
            <a:br>
              <a:rPr lang="el-GR" sz="2800" dirty="0" smtClean="0"/>
            </a:br>
            <a:r>
              <a:rPr lang="el-GR" sz="2800" dirty="0" smtClean="0"/>
              <a:t>Σε περίπτωση μη ύπαρξης κάποιου καινοτόμου στοιχείου η αξιολόγηση αντιστοιχεί με τον βαθμό 1.</a:t>
            </a:r>
          </a:p>
        </p:txBody>
      </p:sp>
      <p:sp>
        <p:nvSpPr>
          <p:cNvPr id="19460" name="4 - Θέση αριθμού διαφάνειας"/>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662B4B7C-3BF2-43F2-B679-AD5B5D908460}" type="slidenum">
              <a:rPr lang="en-US"/>
              <a:pPr/>
              <a:t>28</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22531">
                                            <p:txEl>
                                              <p:pRg st="0" end="0"/>
                                            </p:txEl>
                                          </p:spTgt>
                                        </p:tgtEl>
                                        <p:attrNameLst>
                                          <p:attrName>style.visibility</p:attrName>
                                        </p:attrNameLst>
                                      </p:cBhvr>
                                      <p:to>
                                        <p:strVal val="visible"/>
                                      </p:to>
                                    </p:set>
                                    <p:animEffect transition="in" filter="fade">
                                      <p:cBhvr>
                                        <p:cTn id="12" dur="800" decel="100000"/>
                                        <p:tgtEl>
                                          <p:spTgt spid="22531">
                                            <p:txEl>
                                              <p:pRg st="0" end="0"/>
                                            </p:txEl>
                                          </p:spTgt>
                                        </p:tgtEl>
                                      </p:cBhvr>
                                    </p:animEffect>
                                    <p:anim calcmode="lin" valueType="num">
                                      <p:cBhvr>
                                        <p:cTn id="13" dur="800" decel="100000" fill="hold"/>
                                        <p:tgtEl>
                                          <p:spTgt spid="22531">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22531">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22531">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2531">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2531">
                                            <p:txEl>
                                              <p:pRg st="0" end="0"/>
                                            </p:txEl>
                                          </p:spTgt>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22531">
                                            <p:txEl>
                                              <p:pRg st="2" end="2"/>
                                            </p:txEl>
                                          </p:spTgt>
                                        </p:tgtEl>
                                        <p:attrNameLst>
                                          <p:attrName>style.visibility</p:attrName>
                                        </p:attrNameLst>
                                      </p:cBhvr>
                                      <p:to>
                                        <p:strVal val="visible"/>
                                      </p:to>
                                    </p:set>
                                    <p:animEffect transition="in" filter="fade">
                                      <p:cBhvr>
                                        <p:cTn id="20" dur="800" decel="100000"/>
                                        <p:tgtEl>
                                          <p:spTgt spid="22531">
                                            <p:txEl>
                                              <p:pRg st="2" end="2"/>
                                            </p:txEl>
                                          </p:spTgt>
                                        </p:tgtEl>
                                      </p:cBhvr>
                                    </p:animEffect>
                                    <p:anim calcmode="lin" valueType="num">
                                      <p:cBhvr>
                                        <p:cTn id="21" dur="800" decel="100000" fill="hold"/>
                                        <p:tgtEl>
                                          <p:spTgt spid="22531">
                                            <p:txEl>
                                              <p:pRg st="2" end="2"/>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22531">
                                            <p:txEl>
                                              <p:pRg st="2" end="2"/>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22531">
                                            <p:txEl>
                                              <p:pRg st="2" end="2"/>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2531">
                                            <p:txEl>
                                              <p:pRg st="2" end="2"/>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2531">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04664"/>
            <a:ext cx="7859216" cy="1584176"/>
          </a:xfrm>
        </p:spPr>
        <p:txBody>
          <a:bodyPr>
            <a:noAutofit/>
          </a:bodyPr>
          <a:lstStyle/>
          <a:p>
            <a:pPr fontAlgn="auto">
              <a:spcAft>
                <a:spcPts val="0"/>
              </a:spcAft>
              <a:defRPr/>
            </a:pPr>
            <a:r>
              <a:rPr lang="el-GR" sz="3200" b="1" dirty="0" smtClean="0"/>
              <a:t>C1c</a:t>
            </a:r>
            <a:r>
              <a:rPr lang="el-GR" sz="3200" dirty="0" smtClean="0"/>
              <a:t> </a:t>
            </a:r>
            <a:r>
              <a:rPr lang="el-GR" sz="3200" b="1" dirty="0" smtClean="0"/>
              <a:t>Ποικιλία στη χρήση του καινοτόμου στοιχείου (όργανο, κατασκευή, κτλ)</a:t>
            </a:r>
            <a:endParaRPr lang="en-US" sz="3200" dirty="0"/>
          </a:p>
        </p:txBody>
      </p:sp>
      <p:sp>
        <p:nvSpPr>
          <p:cNvPr id="20483" name="2 - Θέση περιεχομένου"/>
          <p:cNvSpPr>
            <a:spLocks noGrp="1"/>
          </p:cNvSpPr>
          <p:nvPr>
            <p:ph sz="quarter" idx="1"/>
          </p:nvPr>
        </p:nvSpPr>
        <p:spPr>
          <a:xfrm>
            <a:off x="457200" y="1700807"/>
            <a:ext cx="7786688" cy="4536505"/>
          </a:xfrm>
        </p:spPr>
        <p:txBody>
          <a:bodyPr>
            <a:noAutofit/>
          </a:bodyPr>
          <a:lstStyle/>
          <a:p>
            <a:pPr>
              <a:buFont typeface="Wingdings 2" pitchFamily="18" charset="2"/>
              <a:buNone/>
            </a:pPr>
            <a:endParaRPr lang="el-GR" sz="2800" dirty="0" smtClean="0"/>
          </a:p>
          <a:p>
            <a:r>
              <a:rPr lang="el-GR" sz="2800" dirty="0" smtClean="0"/>
              <a:t> Αξία 25% </a:t>
            </a:r>
          </a:p>
          <a:p>
            <a:endParaRPr lang="el-GR" sz="2800" dirty="0" smtClean="0"/>
          </a:p>
          <a:p>
            <a:r>
              <a:rPr lang="el-GR" sz="2800" dirty="0" smtClean="0"/>
              <a:t>Αξιολογούμε αν η χρήση του καινοτόμου στοιχείου (όργανο, κατασκευή, κτλ) εξαντλείται μέσα στο πρόγραμμα. </a:t>
            </a:r>
            <a:br>
              <a:rPr lang="el-GR" sz="2800" dirty="0" smtClean="0"/>
            </a:br>
            <a:r>
              <a:rPr lang="el-GR" sz="2800" dirty="0" smtClean="0"/>
              <a:t>Σε περίπτωση μη ύπαρξης κάποιου καινοτόμου στοιχείου η αξιολόγηση αντιστοιχεί με τον βαθμό 1.</a:t>
            </a:r>
            <a:endParaRPr lang="en-US" sz="2800" dirty="0" smtClean="0"/>
          </a:p>
        </p:txBody>
      </p:sp>
      <p:sp>
        <p:nvSpPr>
          <p:cNvPr id="20484" name="4 - Θέση αριθμού διαφάνειας"/>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CE65B20A-5A7F-49FC-8CB7-9DF2B5702090}" type="slidenum">
              <a:rPr lang="en-US"/>
              <a:pPr/>
              <a:t>29</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fade">
                                      <p:cBhvr>
                                        <p:cTn id="12" dur="800" decel="100000"/>
                                        <p:tgtEl>
                                          <p:spTgt spid="20483">
                                            <p:txEl>
                                              <p:pRg st="1" end="1"/>
                                            </p:txEl>
                                          </p:spTgt>
                                        </p:tgtEl>
                                      </p:cBhvr>
                                    </p:animEffect>
                                    <p:anim calcmode="lin" valueType="num">
                                      <p:cBhvr>
                                        <p:cTn id="13" dur="800" decel="100000" fill="hold"/>
                                        <p:tgtEl>
                                          <p:spTgt spid="20483">
                                            <p:txEl>
                                              <p:pRg st="1" end="1"/>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20483">
                                            <p:txEl>
                                              <p:pRg st="1" end="1"/>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20483">
                                            <p:txEl>
                                              <p:pRg st="1" end="1"/>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0483">
                                            <p:txEl>
                                              <p:pRg st="1" end="1"/>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0483">
                                            <p:txEl>
                                              <p:pRg st="1" end="1"/>
                                            </p:txEl>
                                          </p:spTgt>
                                        </p:tgtEl>
                                        <p:attrNameLst>
                                          <p:attrName>ppt_y</p:attrName>
                                        </p:attrNameLst>
                                      </p:cBhvr>
                                      <p:tavLst>
                                        <p:tav tm="0">
                                          <p:val>
                                            <p:strVal val="#ppt_y+0.1"/>
                                          </p:val>
                                        </p:tav>
                                        <p:tav tm="100000">
                                          <p:val>
                                            <p:strVal val="#ppt_y"/>
                                          </p:val>
                                        </p:tav>
                                      </p:tavLst>
                                    </p:anim>
                                  </p:childTnLst>
                                </p:cTn>
                              </p:par>
                              <p:par>
                                <p:cTn id="18" presetID="30" presetClass="entr" presetSubtype="0" fill="hold" grpId="0" nodeType="withEffect">
                                  <p:stCondLst>
                                    <p:cond delay="0"/>
                                  </p:stCondLst>
                                  <p:childTnLst>
                                    <p:set>
                                      <p:cBhvr>
                                        <p:cTn id="19" dur="1" fill="hold">
                                          <p:stCondLst>
                                            <p:cond delay="0"/>
                                          </p:stCondLst>
                                        </p:cTn>
                                        <p:tgtEl>
                                          <p:spTgt spid="20483">
                                            <p:txEl>
                                              <p:pRg st="3" end="3"/>
                                            </p:txEl>
                                          </p:spTgt>
                                        </p:tgtEl>
                                        <p:attrNameLst>
                                          <p:attrName>style.visibility</p:attrName>
                                        </p:attrNameLst>
                                      </p:cBhvr>
                                      <p:to>
                                        <p:strVal val="visible"/>
                                      </p:to>
                                    </p:set>
                                    <p:animEffect transition="in" filter="fade">
                                      <p:cBhvr>
                                        <p:cTn id="20" dur="800" decel="100000"/>
                                        <p:tgtEl>
                                          <p:spTgt spid="20483">
                                            <p:txEl>
                                              <p:pRg st="3" end="3"/>
                                            </p:txEl>
                                          </p:spTgt>
                                        </p:tgtEl>
                                      </p:cBhvr>
                                    </p:animEffect>
                                    <p:anim calcmode="lin" valueType="num">
                                      <p:cBhvr>
                                        <p:cTn id="21" dur="800" decel="100000" fill="hold"/>
                                        <p:tgtEl>
                                          <p:spTgt spid="20483">
                                            <p:txEl>
                                              <p:pRg st="3" end="3"/>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20483">
                                            <p:txEl>
                                              <p:pRg st="3" end="3"/>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20483">
                                            <p:txEl>
                                              <p:pRg st="3" end="3"/>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483">
                                            <p:txEl>
                                              <p:pRg st="3" end="3"/>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483">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48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Κώδικας Αξιολόγησης Προγραμμάτων "Γυμναστική για Όλους"</a:t>
            </a:r>
            <a:endParaRPr lang="en-US" dirty="0"/>
          </a:p>
        </p:txBody>
      </p:sp>
      <p:sp>
        <p:nvSpPr>
          <p:cNvPr id="3" name="2 - Θέση περιεχομένου"/>
          <p:cNvSpPr>
            <a:spLocks noGrp="1"/>
          </p:cNvSpPr>
          <p:nvPr>
            <p:ph sz="quarter" idx="1"/>
          </p:nvPr>
        </p:nvSpPr>
        <p:spPr/>
        <p:txBody>
          <a:bodyPr>
            <a:normAutofit/>
          </a:bodyPr>
          <a:lstStyle/>
          <a:p>
            <a:r>
              <a:rPr lang="el-GR" dirty="0" smtClean="0"/>
              <a:t>Συμεών Σκουτέρης,  Καθ. Φυσικής Αγωγής </a:t>
            </a:r>
            <a:br>
              <a:rPr lang="el-GR" dirty="0" smtClean="0"/>
            </a:br>
            <a:r>
              <a:rPr lang="el-GR" dirty="0" smtClean="0"/>
              <a:t>σε συνεργασία με:</a:t>
            </a:r>
            <a:br>
              <a:rPr lang="el-GR" dirty="0" smtClean="0"/>
            </a:br>
            <a:r>
              <a:rPr lang="el-GR" dirty="0" smtClean="0"/>
              <a:t>ΤΕΦΑΑ - Πανεπιστημίου Θεσσαλίας</a:t>
            </a:r>
            <a:br>
              <a:rPr lang="el-GR" dirty="0" smtClean="0"/>
            </a:br>
            <a:r>
              <a:rPr lang="el-GR" dirty="0" err="1" smtClean="0"/>
              <a:t>Ελιζάνα</a:t>
            </a:r>
            <a:r>
              <a:rPr lang="el-GR" dirty="0" smtClean="0"/>
              <a:t> </a:t>
            </a:r>
            <a:r>
              <a:rPr lang="el-GR" dirty="0" err="1" smtClean="0"/>
              <a:t>Πολλάτου</a:t>
            </a:r>
            <a:r>
              <a:rPr lang="el-GR" dirty="0" smtClean="0"/>
              <a:t>, </a:t>
            </a:r>
            <a:r>
              <a:rPr lang="el-GR" dirty="0" err="1" smtClean="0"/>
              <a:t>Επίκ</a:t>
            </a:r>
            <a:r>
              <a:rPr lang="el-GR" dirty="0" smtClean="0"/>
              <a:t>. Καθηγήτρια</a:t>
            </a:r>
            <a:br>
              <a:rPr lang="el-GR" dirty="0" smtClean="0"/>
            </a:br>
            <a:r>
              <a:rPr lang="el-GR" dirty="0" smtClean="0"/>
              <a:t>Κωνσταντίνα </a:t>
            </a:r>
            <a:r>
              <a:rPr lang="el-GR" dirty="0" err="1" smtClean="0"/>
              <a:t>Καραδήμου</a:t>
            </a:r>
            <a:r>
              <a:rPr lang="el-GR" dirty="0" smtClean="0"/>
              <a:t>, Ε.Ε.ΔΙ.Π.</a:t>
            </a:r>
            <a:br>
              <a:rPr lang="el-GR" dirty="0" smtClean="0"/>
            </a:br>
            <a:r>
              <a:rPr lang="el-GR" dirty="0" smtClean="0"/>
              <a:t>ΤΕΦΑΑ - Δημοκρίτειου Πανεπιστημίου Θράκης</a:t>
            </a:r>
            <a:br>
              <a:rPr lang="el-GR" dirty="0" smtClean="0"/>
            </a:br>
            <a:r>
              <a:rPr lang="el-GR" dirty="0" smtClean="0"/>
              <a:t>Ελένη </a:t>
            </a:r>
            <a:r>
              <a:rPr lang="el-GR" dirty="0" err="1" smtClean="0"/>
              <a:t>Δούδα</a:t>
            </a:r>
            <a:r>
              <a:rPr lang="el-GR" dirty="0" smtClean="0"/>
              <a:t>, </a:t>
            </a:r>
            <a:r>
              <a:rPr lang="el-GR" dirty="0" err="1" smtClean="0"/>
              <a:t>Αναπλ</a:t>
            </a:r>
            <a:r>
              <a:rPr lang="el-GR" dirty="0" smtClean="0"/>
              <a:t>. Καθηγήτρια</a:t>
            </a:r>
            <a:br>
              <a:rPr lang="el-GR" dirty="0" smtClean="0"/>
            </a:br>
            <a:r>
              <a:rPr lang="el-GR" dirty="0" err="1" smtClean="0"/>
              <a:t>Κούλη</a:t>
            </a:r>
            <a:r>
              <a:rPr lang="el-GR" dirty="0" smtClean="0"/>
              <a:t> Όλγα, Λέκτορας</a:t>
            </a:r>
            <a:br>
              <a:rPr lang="el-GR" dirty="0" smtClean="0"/>
            </a:br>
            <a:r>
              <a:rPr lang="el-GR" dirty="0" smtClean="0"/>
              <a:t>ΤΕΦΑΑ </a:t>
            </a:r>
            <a:r>
              <a:rPr lang="el-GR" dirty="0" smtClean="0"/>
              <a:t>- Καποδιστριακού Πανεπιστημίου Αθηνών</a:t>
            </a:r>
            <a:br>
              <a:rPr lang="el-GR" dirty="0" smtClean="0"/>
            </a:br>
            <a:r>
              <a:rPr lang="el-GR" dirty="0" err="1" smtClean="0"/>
              <a:t>Ολύβια</a:t>
            </a:r>
            <a:r>
              <a:rPr lang="el-GR" dirty="0" smtClean="0"/>
              <a:t> </a:t>
            </a:r>
            <a:r>
              <a:rPr lang="el-GR" dirty="0" err="1" smtClean="0"/>
              <a:t>Δόντη</a:t>
            </a:r>
            <a:r>
              <a:rPr lang="el-GR" dirty="0" smtClean="0"/>
              <a:t>, Λέκτορας</a:t>
            </a:r>
            <a:endParaRPr lang="en-US" dirty="0"/>
          </a:p>
        </p:txBody>
      </p:sp>
      <p:sp>
        <p:nvSpPr>
          <p:cNvPr id="4" name="3 - Θέση αριθμού διαφάνειας"/>
          <p:cNvSpPr>
            <a:spLocks noGrp="1"/>
          </p:cNvSpPr>
          <p:nvPr>
            <p:ph type="sldNum" sz="quarter" idx="15"/>
          </p:nvPr>
        </p:nvSpPr>
        <p:spPr/>
        <p:txBody>
          <a:bodyPr/>
          <a:lstStyle/>
          <a:p>
            <a:pPr>
              <a:defRPr/>
            </a:pPr>
            <a:fld id="{0993FEB5-E54D-4713-AFAC-0D2CD712F828}" type="slidenum">
              <a:rPr lang="en-US" smtClean="0"/>
              <a:pPr>
                <a:defRPr/>
              </a:pPr>
              <a:t>3</a:t>
            </a:fld>
            <a:endParaRPr lang="en-US"/>
          </a:p>
        </p:txBody>
      </p:sp>
    </p:spTree>
  </p:cSld>
  <p:clrMapOvr>
    <a:masterClrMapping/>
  </p:clrMapOvr>
  <p:transition spd="slow">
    <p:newsfla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859216" cy="1786210"/>
          </a:xfrm>
        </p:spPr>
        <p:txBody>
          <a:bodyPr>
            <a:normAutofit/>
          </a:bodyPr>
          <a:lstStyle/>
          <a:p>
            <a:pPr fontAlgn="auto">
              <a:spcAft>
                <a:spcPts val="0"/>
              </a:spcAft>
              <a:defRPr/>
            </a:pPr>
            <a:r>
              <a:rPr lang="el-GR" sz="3200" b="1" dirty="0" smtClean="0"/>
              <a:t>C1d</a:t>
            </a:r>
            <a:r>
              <a:rPr lang="el-GR" sz="3200" dirty="0" smtClean="0"/>
              <a:t> </a:t>
            </a:r>
            <a:r>
              <a:rPr lang="el-GR" sz="3200" b="1" dirty="0" smtClean="0"/>
              <a:t>Ικανοποιητική διάρκεια χρήσης του καινοτόμου στοιχείου (όργανο, κατασκευή, κτλ)</a:t>
            </a:r>
            <a:endParaRPr lang="en-US" sz="3200" dirty="0"/>
          </a:p>
        </p:txBody>
      </p:sp>
      <p:sp>
        <p:nvSpPr>
          <p:cNvPr id="21508" name="3 - Θέση αριθμού διαφάνειας"/>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DF476E5B-033A-42EF-A531-9068DD72987A}" type="slidenum">
              <a:rPr lang="en-US"/>
              <a:pPr/>
              <a:t>30</a:t>
            </a:fld>
            <a:endParaRPr lang="en-US"/>
          </a:p>
        </p:txBody>
      </p:sp>
      <p:sp>
        <p:nvSpPr>
          <p:cNvPr id="5" name="4 - Θέση περιεχομένου"/>
          <p:cNvSpPr>
            <a:spLocks noGrp="1"/>
          </p:cNvSpPr>
          <p:nvPr>
            <p:ph sz="quarter" idx="1"/>
          </p:nvPr>
        </p:nvSpPr>
        <p:spPr>
          <a:xfrm>
            <a:off x="457200" y="2276872"/>
            <a:ext cx="7467600" cy="4197080"/>
          </a:xfrm>
        </p:spPr>
        <p:txBody>
          <a:bodyPr>
            <a:normAutofit/>
          </a:bodyPr>
          <a:lstStyle/>
          <a:p>
            <a:r>
              <a:rPr lang="el-GR" sz="2800" dirty="0" smtClean="0"/>
              <a:t> </a:t>
            </a:r>
            <a:r>
              <a:rPr lang="el-GR" sz="2800" dirty="0" smtClean="0"/>
              <a:t>Αξία  </a:t>
            </a:r>
            <a:r>
              <a:rPr lang="el-GR" sz="2800" dirty="0" smtClean="0"/>
              <a:t>25% </a:t>
            </a:r>
          </a:p>
          <a:p>
            <a:endParaRPr lang="el-GR" sz="2800" dirty="0" smtClean="0"/>
          </a:p>
          <a:p>
            <a:r>
              <a:rPr lang="el-GR" sz="2800" dirty="0" smtClean="0"/>
              <a:t>Αξιολογούμε αν η διάρκεια χρήσης του καινοτόμου στοιχείου (όργανο, κατασκευή, κτλ) είναι ικανοποιητική μέσα στο πρόγραμμα. </a:t>
            </a:r>
            <a:br>
              <a:rPr lang="el-GR" sz="2800" dirty="0" smtClean="0"/>
            </a:br>
            <a:r>
              <a:rPr lang="el-GR" sz="2800" dirty="0" smtClean="0"/>
              <a:t>Σε περίπτωση μη ύπαρξης κάποιου καινοτόμου στοιχείου η αξιολόγηση αντιστοιχεί με τον βαθμό 1.</a:t>
            </a:r>
            <a:endParaRPr lang="en-US" sz="2800" dirty="0"/>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800" decel="100000"/>
                                        <p:tgtEl>
                                          <p:spTgt spid="5">
                                            <p:txEl>
                                              <p:pRg st="0" end="0"/>
                                            </p:txEl>
                                          </p:spTgt>
                                        </p:tgtEl>
                                      </p:cBhvr>
                                    </p:animEffect>
                                    <p:anim calcmode="lin" valueType="num">
                                      <p:cBhvr>
                                        <p:cTn id="18" dur="800" decel="100000" fill="hold"/>
                                        <p:tgtEl>
                                          <p:spTgt spid="5">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5">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5">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
                                            <p:txEl>
                                              <p:pRg st="0" end="0"/>
                                            </p:txEl>
                                          </p:spTgt>
                                        </p:tgtEl>
                                        <p:attrNameLst>
                                          <p:attrName>ppt_y</p:attrName>
                                        </p:attrNameLst>
                                      </p:cBhvr>
                                      <p:tavLst>
                                        <p:tav tm="0">
                                          <p:val>
                                            <p:strVal val="#ppt_y+0.1"/>
                                          </p:val>
                                        </p:tav>
                                        <p:tav tm="100000">
                                          <p:val>
                                            <p:strVal val="#ppt_y"/>
                                          </p:val>
                                        </p:tav>
                                      </p:tavLst>
                                    </p:anim>
                                  </p:childTnLst>
                                </p:cTn>
                              </p:par>
                              <p:par>
                                <p:cTn id="23" presetID="30" presetClass="entr" presetSubtype="0" fill="hold" grpId="0"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800" decel="100000"/>
                                        <p:tgtEl>
                                          <p:spTgt spid="5">
                                            <p:txEl>
                                              <p:pRg st="2" end="2"/>
                                            </p:txEl>
                                          </p:spTgt>
                                        </p:tgtEl>
                                      </p:cBhvr>
                                    </p:animEffect>
                                    <p:anim calcmode="lin" valueType="num">
                                      <p:cBhvr>
                                        <p:cTn id="26" dur="800" decel="100000" fill="hold"/>
                                        <p:tgtEl>
                                          <p:spTgt spid="5">
                                            <p:txEl>
                                              <p:pRg st="2" end="2"/>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5">
                                            <p:txEl>
                                              <p:pRg st="2" end="2"/>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5">
                                            <p:txEl>
                                              <p:pRg st="2" end="2"/>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5">
                                            <p:txEl>
                                              <p:pRg st="2" end="2"/>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5">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908720"/>
            <a:ext cx="7467600" cy="864096"/>
          </a:xfrm>
        </p:spPr>
        <p:txBody>
          <a:bodyPr>
            <a:normAutofit/>
          </a:bodyPr>
          <a:lstStyle/>
          <a:p>
            <a:pPr fontAlgn="auto">
              <a:spcAft>
                <a:spcPts val="0"/>
              </a:spcAft>
              <a:defRPr/>
            </a:pPr>
            <a:r>
              <a:rPr lang="el-GR" sz="3200" b="1" dirty="0" smtClean="0"/>
              <a:t>C2</a:t>
            </a:r>
            <a:r>
              <a:rPr lang="el-GR" sz="3200" dirty="0" smtClean="0"/>
              <a:t> </a:t>
            </a:r>
            <a:r>
              <a:rPr lang="el-GR" sz="3200" b="1" dirty="0" err="1" smtClean="0"/>
              <a:t>Originality</a:t>
            </a:r>
            <a:r>
              <a:rPr lang="el-GR" sz="3200" b="1" dirty="0" smtClean="0"/>
              <a:t> / Πρωτοτυπία</a:t>
            </a:r>
            <a:r>
              <a:rPr lang="el-GR" sz="3200" dirty="0" smtClean="0"/>
              <a:t> </a:t>
            </a:r>
            <a:endParaRPr lang="en-US" dirty="0"/>
          </a:p>
        </p:txBody>
      </p:sp>
      <p:sp>
        <p:nvSpPr>
          <p:cNvPr id="23555" name="2 - Θέση περιεχομένου"/>
          <p:cNvSpPr>
            <a:spLocks noGrp="1"/>
          </p:cNvSpPr>
          <p:nvPr>
            <p:ph sz="quarter" idx="1"/>
          </p:nvPr>
        </p:nvSpPr>
        <p:spPr>
          <a:xfrm>
            <a:off x="457200" y="2132856"/>
            <a:ext cx="7467600" cy="4340969"/>
          </a:xfrm>
        </p:spPr>
        <p:txBody>
          <a:bodyPr>
            <a:normAutofit/>
          </a:bodyPr>
          <a:lstStyle/>
          <a:p>
            <a:pPr>
              <a:defRPr/>
            </a:pPr>
            <a:r>
              <a:rPr lang="el-GR" sz="2800" b="1" dirty="0" smtClean="0"/>
              <a:t>Αξία  30%</a:t>
            </a:r>
            <a:r>
              <a:rPr lang="el-GR" sz="2800" dirty="0" smtClean="0"/>
              <a:t>   </a:t>
            </a:r>
          </a:p>
          <a:p>
            <a:pPr>
              <a:defRPr/>
            </a:pPr>
            <a:r>
              <a:rPr lang="el-GR" sz="2800" dirty="0" smtClean="0"/>
              <a:t>Γενικά     </a:t>
            </a:r>
          </a:p>
          <a:p>
            <a:pPr>
              <a:defRPr/>
            </a:pPr>
            <a:endParaRPr lang="el-GR" sz="2800" dirty="0" smtClean="0"/>
          </a:p>
          <a:p>
            <a:pPr>
              <a:defRPr/>
            </a:pPr>
            <a:r>
              <a:rPr lang="el-GR" sz="2800" dirty="0" smtClean="0"/>
              <a:t>Πρωτοτυπία είναι η επινόηση και η εφεύρεση νέων οργάνων ή κατασκευών ή ασκήσεων που δεν βασίζονται σε προηγούμενα αλλά αποτελούν κάτι μοναδικό.</a:t>
            </a:r>
            <a:endParaRPr lang="el-GR" sz="2600" dirty="0" smtClean="0"/>
          </a:p>
        </p:txBody>
      </p:sp>
      <p:sp>
        <p:nvSpPr>
          <p:cNvPr id="22532" name="4 - Θέση αριθμού διαφάνειας"/>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40C620D3-F651-46E6-9FE5-31BF2A454E70}" type="slidenum">
              <a:rPr lang="en-US"/>
              <a:pPr/>
              <a:t>31</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nodeType="clickEffect">
                                  <p:stCondLst>
                                    <p:cond delay="0"/>
                                  </p:stCondLst>
                                  <p:childTnLst>
                                    <p:set>
                                      <p:cBhvr>
                                        <p:cTn id="14" dur="1" fill="hold">
                                          <p:stCondLst>
                                            <p:cond delay="0"/>
                                          </p:stCondLst>
                                        </p:cTn>
                                        <p:tgtEl>
                                          <p:spTgt spid="23555">
                                            <p:txEl>
                                              <p:pRg st="0" end="0"/>
                                            </p:txEl>
                                          </p:spTgt>
                                        </p:tgtEl>
                                        <p:attrNameLst>
                                          <p:attrName>style.visibility</p:attrName>
                                        </p:attrNameLst>
                                      </p:cBhvr>
                                      <p:to>
                                        <p:strVal val="visible"/>
                                      </p:to>
                                    </p:set>
                                    <p:animEffect transition="in" filter="fade">
                                      <p:cBhvr>
                                        <p:cTn id="15" dur="800" decel="100000"/>
                                        <p:tgtEl>
                                          <p:spTgt spid="23555">
                                            <p:txEl>
                                              <p:pRg st="0" end="0"/>
                                            </p:txEl>
                                          </p:spTgt>
                                        </p:tgtEl>
                                      </p:cBhvr>
                                    </p:animEffect>
                                    <p:anim calcmode="lin" valueType="num">
                                      <p:cBhvr>
                                        <p:cTn id="16" dur="800" decel="100000" fill="hold"/>
                                        <p:tgtEl>
                                          <p:spTgt spid="23555">
                                            <p:txEl>
                                              <p:pRg st="0" end="0"/>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23555">
                                            <p:txEl>
                                              <p:pRg st="0" end="0"/>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23555">
                                            <p:txEl>
                                              <p:pRg st="0" end="0"/>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3555">
                                            <p:txEl>
                                              <p:pRg st="0" end="0"/>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3555">
                                            <p:txEl>
                                              <p:pRg st="0" end="0"/>
                                            </p:txEl>
                                          </p:spTgt>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23555">
                                            <p:txEl>
                                              <p:pRg st="1" end="1"/>
                                            </p:txEl>
                                          </p:spTgt>
                                        </p:tgtEl>
                                        <p:attrNameLst>
                                          <p:attrName>style.visibility</p:attrName>
                                        </p:attrNameLst>
                                      </p:cBhvr>
                                      <p:to>
                                        <p:strVal val="visible"/>
                                      </p:to>
                                    </p:set>
                                    <p:animEffect transition="in" filter="fade">
                                      <p:cBhvr>
                                        <p:cTn id="23" dur="800" decel="100000"/>
                                        <p:tgtEl>
                                          <p:spTgt spid="23555">
                                            <p:txEl>
                                              <p:pRg st="1" end="1"/>
                                            </p:txEl>
                                          </p:spTgt>
                                        </p:tgtEl>
                                      </p:cBhvr>
                                    </p:animEffect>
                                    <p:anim calcmode="lin" valueType="num">
                                      <p:cBhvr>
                                        <p:cTn id="24" dur="800" decel="100000" fill="hold"/>
                                        <p:tgtEl>
                                          <p:spTgt spid="23555">
                                            <p:txEl>
                                              <p:pRg st="1" end="1"/>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23555">
                                            <p:txEl>
                                              <p:pRg st="1" end="1"/>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23555">
                                            <p:txEl>
                                              <p:pRg st="1" end="1"/>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3555">
                                            <p:txEl>
                                              <p:pRg st="1" end="1"/>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3555">
                                            <p:txEl>
                                              <p:pRg st="1" end="1"/>
                                            </p:txEl>
                                          </p:spTgt>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23555">
                                            <p:txEl>
                                              <p:pRg st="3" end="3"/>
                                            </p:txEl>
                                          </p:spTgt>
                                        </p:tgtEl>
                                        <p:attrNameLst>
                                          <p:attrName>style.visibility</p:attrName>
                                        </p:attrNameLst>
                                      </p:cBhvr>
                                      <p:to>
                                        <p:strVal val="visible"/>
                                      </p:to>
                                    </p:set>
                                    <p:animEffect transition="in" filter="fade">
                                      <p:cBhvr>
                                        <p:cTn id="31" dur="800" decel="100000"/>
                                        <p:tgtEl>
                                          <p:spTgt spid="23555">
                                            <p:txEl>
                                              <p:pRg st="3" end="3"/>
                                            </p:txEl>
                                          </p:spTgt>
                                        </p:tgtEl>
                                      </p:cBhvr>
                                    </p:animEffect>
                                    <p:anim calcmode="lin" valueType="num">
                                      <p:cBhvr>
                                        <p:cTn id="32" dur="800" decel="100000" fill="hold"/>
                                        <p:tgtEl>
                                          <p:spTgt spid="23555">
                                            <p:txEl>
                                              <p:pRg st="3" end="3"/>
                                            </p:txEl>
                                          </p:spTgt>
                                        </p:tgtEl>
                                        <p:attrNameLst>
                                          <p:attrName>style.rotation</p:attrName>
                                        </p:attrNameLst>
                                      </p:cBhvr>
                                      <p:tavLst>
                                        <p:tav tm="0">
                                          <p:val>
                                            <p:fltVal val="-90"/>
                                          </p:val>
                                        </p:tav>
                                        <p:tav tm="100000">
                                          <p:val>
                                            <p:fltVal val="0"/>
                                          </p:val>
                                        </p:tav>
                                      </p:tavLst>
                                    </p:anim>
                                    <p:anim calcmode="lin" valueType="num">
                                      <p:cBhvr>
                                        <p:cTn id="33" dur="800" decel="100000" fill="hold"/>
                                        <p:tgtEl>
                                          <p:spTgt spid="23555">
                                            <p:txEl>
                                              <p:pRg st="3" end="3"/>
                                            </p:txEl>
                                          </p:spTgt>
                                        </p:tgtEl>
                                        <p:attrNameLst>
                                          <p:attrName>ppt_x</p:attrName>
                                        </p:attrNameLst>
                                      </p:cBhvr>
                                      <p:tavLst>
                                        <p:tav tm="0">
                                          <p:val>
                                            <p:strVal val="#ppt_x+0.4"/>
                                          </p:val>
                                        </p:tav>
                                        <p:tav tm="100000">
                                          <p:val>
                                            <p:strVal val="#ppt_x-0.05"/>
                                          </p:val>
                                        </p:tav>
                                      </p:tavLst>
                                    </p:anim>
                                    <p:anim calcmode="lin" valueType="num">
                                      <p:cBhvr>
                                        <p:cTn id="34" dur="800" decel="100000" fill="hold"/>
                                        <p:tgtEl>
                                          <p:spTgt spid="23555">
                                            <p:txEl>
                                              <p:pRg st="3" end="3"/>
                                            </p:txEl>
                                          </p:spTgt>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3555">
                                            <p:txEl>
                                              <p:pRg st="3" end="3"/>
                                            </p:txEl>
                                          </p:spTgt>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3555">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0648"/>
            <a:ext cx="8003232" cy="1224136"/>
          </a:xfrm>
        </p:spPr>
        <p:txBody>
          <a:bodyPr>
            <a:noAutofit/>
          </a:bodyPr>
          <a:lstStyle/>
          <a:p>
            <a:pPr fontAlgn="auto">
              <a:spcAft>
                <a:spcPts val="0"/>
              </a:spcAft>
              <a:defRPr/>
            </a:pPr>
            <a:r>
              <a:rPr lang="el-GR" sz="3200" b="1" dirty="0" smtClean="0"/>
              <a:t>C2a</a:t>
            </a:r>
            <a:r>
              <a:rPr lang="el-GR" sz="3200" dirty="0" smtClean="0"/>
              <a:t> </a:t>
            </a:r>
            <a:r>
              <a:rPr lang="el-GR" sz="3200" b="1" dirty="0" smtClean="0"/>
              <a:t>Ύπαρξη πρωτότυπου στοιχείου (όργανο, κατασκευή, κτλ)</a:t>
            </a:r>
            <a:r>
              <a:rPr lang="el-GR" sz="3200" dirty="0" smtClean="0"/>
              <a:t> </a:t>
            </a:r>
            <a:endParaRPr lang="en-US" sz="3200" dirty="0"/>
          </a:p>
        </p:txBody>
      </p:sp>
      <p:sp>
        <p:nvSpPr>
          <p:cNvPr id="23555" name="2 - Θέση περιεχομένου"/>
          <p:cNvSpPr>
            <a:spLocks noGrp="1"/>
          </p:cNvSpPr>
          <p:nvPr>
            <p:ph sz="quarter" idx="1"/>
          </p:nvPr>
        </p:nvSpPr>
        <p:spPr>
          <a:xfrm>
            <a:off x="323850" y="1700808"/>
            <a:ext cx="8351838" cy="4824536"/>
          </a:xfrm>
        </p:spPr>
        <p:txBody>
          <a:bodyPr>
            <a:noAutofit/>
          </a:bodyPr>
          <a:lstStyle/>
          <a:p>
            <a:r>
              <a:rPr lang="el-GR" sz="2800" dirty="0" smtClean="0"/>
              <a:t>Αξία  25% </a:t>
            </a:r>
          </a:p>
          <a:p>
            <a:r>
              <a:rPr lang="el-GR" sz="2800" dirty="0" smtClean="0"/>
              <a:t>Αξιολογούμε την ύπαρξη πρωτότυπου στοιχείου σε μεμονωμένη άσκηση ή σε συνδυασμό μικρού αριθμού αθλητών, </a:t>
            </a:r>
            <a:r>
              <a:rPr lang="el-GR" sz="2800" dirty="0" err="1" smtClean="0"/>
              <a:t>ασκησιολογικά</a:t>
            </a:r>
            <a:r>
              <a:rPr lang="el-GR" sz="2800" dirty="0" smtClean="0"/>
              <a:t> ή χορογραφικά και την ύπαρξη πρωτότυπου οργάνου / κατασκευής σε συνδυασμό μεγάλου αριθμού αθλητών, </a:t>
            </a:r>
            <a:r>
              <a:rPr lang="el-GR" sz="2800" dirty="0" err="1" smtClean="0"/>
              <a:t>ασκησιολογικά</a:t>
            </a:r>
            <a:r>
              <a:rPr lang="el-GR" sz="2800" dirty="0" smtClean="0"/>
              <a:t> ή χορογραφικά. </a:t>
            </a:r>
            <a:br>
              <a:rPr lang="el-GR" sz="2800" dirty="0" smtClean="0"/>
            </a:br>
            <a:r>
              <a:rPr lang="el-GR" sz="2800" dirty="0" smtClean="0"/>
              <a:t>Εδώ η αξιολόγηση αντιστοιχεί στο βαθμό 1 ή 5 δηλαδή κάποιο πρόγραμμα ή έχει κάποιο πρωτότυπο στοιχείο (όργανο, κατασκευή, κτλ) ή δεν έχει.</a:t>
            </a:r>
            <a:endParaRPr lang="en-US" sz="2800" dirty="0" smtClean="0"/>
          </a:p>
        </p:txBody>
      </p:sp>
      <p:sp>
        <p:nvSpPr>
          <p:cNvPr id="23556" name="3 - Θέση αριθμού διαφάνειας"/>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88B7A741-22D7-4DF1-A52D-CEF731B0C1FE}" type="slidenum">
              <a:rPr lang="en-US"/>
              <a:pPr/>
              <a:t>32</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23555">
                                            <p:txEl>
                                              <p:pRg st="0" end="0"/>
                                            </p:txEl>
                                          </p:spTgt>
                                        </p:tgtEl>
                                        <p:attrNameLst>
                                          <p:attrName>style.visibility</p:attrName>
                                        </p:attrNameLst>
                                      </p:cBhvr>
                                      <p:to>
                                        <p:strVal val="visible"/>
                                      </p:to>
                                    </p:set>
                                    <p:animEffect transition="in" filter="fade">
                                      <p:cBhvr>
                                        <p:cTn id="12" dur="800" decel="100000"/>
                                        <p:tgtEl>
                                          <p:spTgt spid="23555">
                                            <p:txEl>
                                              <p:pRg st="0" end="0"/>
                                            </p:txEl>
                                          </p:spTgt>
                                        </p:tgtEl>
                                      </p:cBhvr>
                                    </p:animEffect>
                                    <p:anim calcmode="lin" valueType="num">
                                      <p:cBhvr>
                                        <p:cTn id="13" dur="800" decel="100000" fill="hold"/>
                                        <p:tgtEl>
                                          <p:spTgt spid="23555">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23555">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23555">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3555">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3555">
                                            <p:txEl>
                                              <p:pRg st="0" end="0"/>
                                            </p:txEl>
                                          </p:spTgt>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23555">
                                            <p:txEl>
                                              <p:pRg st="1" end="1"/>
                                            </p:txEl>
                                          </p:spTgt>
                                        </p:tgtEl>
                                        <p:attrNameLst>
                                          <p:attrName>style.visibility</p:attrName>
                                        </p:attrNameLst>
                                      </p:cBhvr>
                                      <p:to>
                                        <p:strVal val="visible"/>
                                      </p:to>
                                    </p:set>
                                    <p:animEffect transition="in" filter="fade">
                                      <p:cBhvr>
                                        <p:cTn id="20" dur="800" decel="100000"/>
                                        <p:tgtEl>
                                          <p:spTgt spid="23555">
                                            <p:txEl>
                                              <p:pRg st="1" end="1"/>
                                            </p:txEl>
                                          </p:spTgt>
                                        </p:tgtEl>
                                      </p:cBhvr>
                                    </p:animEffect>
                                    <p:anim calcmode="lin" valueType="num">
                                      <p:cBhvr>
                                        <p:cTn id="21" dur="800" decel="100000" fill="hold"/>
                                        <p:tgtEl>
                                          <p:spTgt spid="23555">
                                            <p:txEl>
                                              <p:pRg st="1" end="1"/>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23555">
                                            <p:txEl>
                                              <p:pRg st="1" end="1"/>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23555">
                                            <p:txEl>
                                              <p:pRg st="1" end="1"/>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3555">
                                            <p:txEl>
                                              <p:pRg st="1" end="1"/>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3555">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92696"/>
            <a:ext cx="7859216" cy="1224136"/>
          </a:xfrm>
        </p:spPr>
        <p:txBody>
          <a:bodyPr>
            <a:normAutofit/>
          </a:bodyPr>
          <a:lstStyle/>
          <a:p>
            <a:pPr fontAlgn="auto">
              <a:spcAft>
                <a:spcPts val="0"/>
              </a:spcAft>
              <a:defRPr/>
            </a:pPr>
            <a:r>
              <a:rPr lang="el-GR" sz="3200" b="1" dirty="0" smtClean="0"/>
              <a:t>C2b</a:t>
            </a:r>
            <a:r>
              <a:rPr lang="el-GR" sz="3200" dirty="0" smtClean="0"/>
              <a:t> </a:t>
            </a:r>
            <a:r>
              <a:rPr lang="el-GR" sz="3200" b="1" dirty="0" smtClean="0"/>
              <a:t>Αισθητική του πρωτότυπου στοιχείου (όργανο, κατασκευή, κτλ)</a:t>
            </a:r>
            <a:endParaRPr lang="en-US" dirty="0"/>
          </a:p>
        </p:txBody>
      </p:sp>
      <p:sp>
        <p:nvSpPr>
          <p:cNvPr id="24579" name="2 - Θέση περιεχομένου"/>
          <p:cNvSpPr>
            <a:spLocks noGrp="1"/>
          </p:cNvSpPr>
          <p:nvPr>
            <p:ph sz="quarter" idx="1"/>
          </p:nvPr>
        </p:nvSpPr>
        <p:spPr>
          <a:xfrm>
            <a:off x="457200" y="2348880"/>
            <a:ext cx="7715250" cy="3816424"/>
          </a:xfrm>
        </p:spPr>
        <p:txBody>
          <a:bodyPr>
            <a:normAutofit/>
          </a:bodyPr>
          <a:lstStyle/>
          <a:p>
            <a:r>
              <a:rPr lang="el-GR" sz="2800" dirty="0" smtClean="0"/>
              <a:t>Αξία  25% </a:t>
            </a:r>
          </a:p>
          <a:p>
            <a:r>
              <a:rPr lang="el-GR" sz="2800" dirty="0" smtClean="0"/>
              <a:t>Αξιολογούμε την αισθητική του πρωτότυπου στοιχείου (όργανο, κατασκευή, </a:t>
            </a:r>
            <a:r>
              <a:rPr lang="el-GR" sz="2800" dirty="0" smtClean="0"/>
              <a:t>κοστούμι, κτλ</a:t>
            </a:r>
            <a:r>
              <a:rPr lang="el-GR" sz="2800" dirty="0" smtClean="0"/>
              <a:t>) σε σχέση με το θέμα, μουσική, </a:t>
            </a:r>
            <a:r>
              <a:rPr lang="el-GR" sz="2800" dirty="0" smtClean="0"/>
              <a:t>κτλ  </a:t>
            </a:r>
            <a:r>
              <a:rPr lang="el-GR" sz="2800" dirty="0" smtClean="0"/>
              <a:t/>
            </a:r>
            <a:br>
              <a:rPr lang="el-GR" sz="2800" dirty="0" smtClean="0"/>
            </a:br>
            <a:r>
              <a:rPr lang="el-GR" sz="2800" dirty="0" smtClean="0"/>
              <a:t>Σε περίπτωση μη ύπαρξης κάποιου πρωτότυπου στοιχείου η αξιολόγηση αντιστοιχεί με τον βαθμό 1.</a:t>
            </a:r>
          </a:p>
        </p:txBody>
      </p:sp>
      <p:sp>
        <p:nvSpPr>
          <p:cNvPr id="24580" name="4 - Θέση αριθμού διαφάνειας"/>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1DE2AF50-CF65-4D85-BAF7-CD2AE8293FB9}" type="slidenum">
              <a:rPr lang="en-US"/>
              <a:pPr/>
              <a:t>33</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24579">
                                            <p:txEl>
                                              <p:pRg st="0" end="0"/>
                                            </p:txEl>
                                          </p:spTgt>
                                        </p:tgtEl>
                                        <p:attrNameLst>
                                          <p:attrName>style.visibility</p:attrName>
                                        </p:attrNameLst>
                                      </p:cBhvr>
                                      <p:to>
                                        <p:strVal val="visible"/>
                                      </p:to>
                                    </p:set>
                                    <p:animEffect transition="in" filter="fade">
                                      <p:cBhvr>
                                        <p:cTn id="12" dur="800" decel="100000"/>
                                        <p:tgtEl>
                                          <p:spTgt spid="24579">
                                            <p:txEl>
                                              <p:pRg st="0" end="0"/>
                                            </p:txEl>
                                          </p:spTgt>
                                        </p:tgtEl>
                                      </p:cBhvr>
                                    </p:animEffect>
                                    <p:anim calcmode="lin" valueType="num">
                                      <p:cBhvr>
                                        <p:cTn id="13" dur="800" decel="100000" fill="hold"/>
                                        <p:tgtEl>
                                          <p:spTgt spid="24579">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24579">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24579">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4579">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4579">
                                            <p:txEl>
                                              <p:pRg st="0" end="0"/>
                                            </p:txEl>
                                          </p:spTgt>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24579">
                                            <p:txEl>
                                              <p:pRg st="1" end="1"/>
                                            </p:txEl>
                                          </p:spTgt>
                                        </p:tgtEl>
                                        <p:attrNameLst>
                                          <p:attrName>style.visibility</p:attrName>
                                        </p:attrNameLst>
                                      </p:cBhvr>
                                      <p:to>
                                        <p:strVal val="visible"/>
                                      </p:to>
                                    </p:set>
                                    <p:animEffect transition="in" filter="fade">
                                      <p:cBhvr>
                                        <p:cTn id="20" dur="800" decel="100000"/>
                                        <p:tgtEl>
                                          <p:spTgt spid="24579">
                                            <p:txEl>
                                              <p:pRg st="1" end="1"/>
                                            </p:txEl>
                                          </p:spTgt>
                                        </p:tgtEl>
                                      </p:cBhvr>
                                    </p:animEffect>
                                    <p:anim calcmode="lin" valueType="num">
                                      <p:cBhvr>
                                        <p:cTn id="21" dur="800" decel="100000" fill="hold"/>
                                        <p:tgtEl>
                                          <p:spTgt spid="24579">
                                            <p:txEl>
                                              <p:pRg st="1" end="1"/>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24579">
                                            <p:txEl>
                                              <p:pRg st="1" end="1"/>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24579">
                                            <p:txEl>
                                              <p:pRg st="1" end="1"/>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4579">
                                            <p:txEl>
                                              <p:pRg st="1" end="1"/>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4579">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7931224" cy="1224136"/>
          </a:xfrm>
        </p:spPr>
        <p:txBody>
          <a:bodyPr>
            <a:normAutofit/>
          </a:bodyPr>
          <a:lstStyle/>
          <a:p>
            <a:pPr fontAlgn="auto">
              <a:spcAft>
                <a:spcPts val="0"/>
              </a:spcAft>
              <a:defRPr/>
            </a:pPr>
            <a:r>
              <a:rPr lang="el-GR" sz="3200" b="1" dirty="0" smtClean="0"/>
              <a:t>C2c</a:t>
            </a:r>
            <a:r>
              <a:rPr lang="el-GR" sz="3200" dirty="0" smtClean="0"/>
              <a:t> </a:t>
            </a:r>
            <a:r>
              <a:rPr lang="el-GR" sz="3200" b="1" dirty="0" smtClean="0"/>
              <a:t>Ποικιλία στη χρήση πρωτότυπου στοιχείου (όργανο, κατασκευή, κτλ)</a:t>
            </a:r>
            <a:r>
              <a:rPr lang="el-GR" sz="3200" dirty="0" smtClean="0"/>
              <a:t> </a:t>
            </a:r>
            <a:endParaRPr lang="en-US" dirty="0"/>
          </a:p>
        </p:txBody>
      </p:sp>
      <p:sp>
        <p:nvSpPr>
          <p:cNvPr id="13315" name="2 - Θέση περιεχομένου"/>
          <p:cNvSpPr>
            <a:spLocks noGrp="1"/>
          </p:cNvSpPr>
          <p:nvPr>
            <p:ph sz="quarter" idx="1"/>
          </p:nvPr>
        </p:nvSpPr>
        <p:spPr>
          <a:xfrm>
            <a:off x="457200" y="2276872"/>
            <a:ext cx="8002588" cy="4320778"/>
          </a:xfrm>
        </p:spPr>
        <p:txBody>
          <a:bodyPr>
            <a:normAutofit/>
          </a:bodyPr>
          <a:lstStyle/>
          <a:p>
            <a:pPr>
              <a:defRPr/>
            </a:pPr>
            <a:r>
              <a:rPr lang="el-GR" sz="2800" dirty="0" smtClean="0"/>
              <a:t>Αξία  25% </a:t>
            </a:r>
          </a:p>
          <a:p>
            <a:pPr>
              <a:defRPr/>
            </a:pPr>
            <a:endParaRPr lang="el-GR" sz="2800" dirty="0" smtClean="0"/>
          </a:p>
          <a:p>
            <a:pPr>
              <a:defRPr/>
            </a:pPr>
            <a:r>
              <a:rPr lang="el-GR" sz="2800" dirty="0" smtClean="0"/>
              <a:t>Αξιολογούμε αν η χρήση του πρωτότυπου στοιχείου (όργανο, κατασκευή, κτλ) εξαντλείται μέσα στο πρόγραμμα.  </a:t>
            </a:r>
            <a:br>
              <a:rPr lang="el-GR" sz="2800" dirty="0" smtClean="0"/>
            </a:br>
            <a:r>
              <a:rPr lang="el-GR" sz="2800" dirty="0" smtClean="0"/>
              <a:t>Σε περίπτωση μη ύπαρξης κάποιου πρωτότυπου στοιχείου η αξιολόγηση αντιστοιχεί με τον βαθμό 1.</a:t>
            </a:r>
            <a:endParaRPr lang="en-US" sz="2800" dirty="0" smtClean="0"/>
          </a:p>
        </p:txBody>
      </p:sp>
      <p:sp>
        <p:nvSpPr>
          <p:cNvPr id="25604" name="4 - Θέση αριθμού διαφάνειας"/>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E3B05BC8-00AE-4D98-8F5B-864D8721D08C}" type="slidenum">
              <a:rPr lang="en-US"/>
              <a:pPr/>
              <a:t>34</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13315">
                                            <p:txEl>
                                              <p:pRg st="0" end="0"/>
                                            </p:txEl>
                                          </p:spTgt>
                                        </p:tgtEl>
                                        <p:attrNameLst>
                                          <p:attrName>style.visibility</p:attrName>
                                        </p:attrNameLst>
                                      </p:cBhvr>
                                      <p:to>
                                        <p:strVal val="visible"/>
                                      </p:to>
                                    </p:set>
                                    <p:animEffect transition="in" filter="fade">
                                      <p:cBhvr>
                                        <p:cTn id="12" dur="800" decel="100000"/>
                                        <p:tgtEl>
                                          <p:spTgt spid="13315">
                                            <p:txEl>
                                              <p:pRg st="0" end="0"/>
                                            </p:txEl>
                                          </p:spTgt>
                                        </p:tgtEl>
                                      </p:cBhvr>
                                    </p:animEffect>
                                    <p:anim calcmode="lin" valueType="num">
                                      <p:cBhvr>
                                        <p:cTn id="13" dur="800" decel="100000" fill="hold"/>
                                        <p:tgtEl>
                                          <p:spTgt spid="13315">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13315">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13315">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3315">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3315">
                                            <p:txEl>
                                              <p:pRg st="0" end="0"/>
                                            </p:txEl>
                                          </p:spTgt>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13315">
                                            <p:txEl>
                                              <p:pRg st="2" end="2"/>
                                            </p:txEl>
                                          </p:spTgt>
                                        </p:tgtEl>
                                        <p:attrNameLst>
                                          <p:attrName>style.visibility</p:attrName>
                                        </p:attrNameLst>
                                      </p:cBhvr>
                                      <p:to>
                                        <p:strVal val="visible"/>
                                      </p:to>
                                    </p:set>
                                    <p:animEffect transition="in" filter="fade">
                                      <p:cBhvr>
                                        <p:cTn id="20" dur="800" decel="100000"/>
                                        <p:tgtEl>
                                          <p:spTgt spid="13315">
                                            <p:txEl>
                                              <p:pRg st="2" end="2"/>
                                            </p:txEl>
                                          </p:spTgt>
                                        </p:tgtEl>
                                      </p:cBhvr>
                                    </p:animEffect>
                                    <p:anim calcmode="lin" valueType="num">
                                      <p:cBhvr>
                                        <p:cTn id="21" dur="800" decel="100000" fill="hold"/>
                                        <p:tgtEl>
                                          <p:spTgt spid="13315">
                                            <p:txEl>
                                              <p:pRg st="2" end="2"/>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13315">
                                            <p:txEl>
                                              <p:pRg st="2" end="2"/>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13315">
                                            <p:txEl>
                                              <p:pRg st="2" end="2"/>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3315">
                                            <p:txEl>
                                              <p:pRg st="2" end="2"/>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3315">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76672"/>
            <a:ext cx="7859216" cy="1656184"/>
          </a:xfrm>
        </p:spPr>
        <p:txBody>
          <a:bodyPr>
            <a:normAutofit/>
          </a:bodyPr>
          <a:lstStyle/>
          <a:p>
            <a:r>
              <a:rPr lang="el-GR" sz="3200" b="1" dirty="0" smtClean="0"/>
              <a:t>C2d</a:t>
            </a:r>
            <a:r>
              <a:rPr lang="el-GR" sz="3200" dirty="0" smtClean="0"/>
              <a:t> </a:t>
            </a:r>
            <a:r>
              <a:rPr lang="el-GR" sz="3200" b="1" dirty="0" smtClean="0"/>
              <a:t>Ικανοποιητική διάρκεια χρήσης του πρωτότυπου στοιχείου (όργανο, κατασκευή, κτλ)</a:t>
            </a:r>
            <a:r>
              <a:rPr lang="el-GR" sz="3200" dirty="0" smtClean="0"/>
              <a:t> </a:t>
            </a:r>
            <a:endParaRPr lang="en-US" sz="3200" dirty="0"/>
          </a:p>
        </p:txBody>
      </p:sp>
      <p:sp>
        <p:nvSpPr>
          <p:cNvPr id="3" name="2 - Θέση περιεχομένου"/>
          <p:cNvSpPr>
            <a:spLocks noGrp="1"/>
          </p:cNvSpPr>
          <p:nvPr>
            <p:ph sz="quarter" idx="1"/>
          </p:nvPr>
        </p:nvSpPr>
        <p:spPr>
          <a:xfrm>
            <a:off x="457200" y="2636912"/>
            <a:ext cx="7643192" cy="3816424"/>
          </a:xfrm>
        </p:spPr>
        <p:txBody>
          <a:bodyPr>
            <a:normAutofit lnSpcReduction="10000"/>
          </a:bodyPr>
          <a:lstStyle/>
          <a:p>
            <a:r>
              <a:rPr lang="el-GR" sz="2800" dirty="0" smtClean="0"/>
              <a:t>Αξία  25% </a:t>
            </a:r>
          </a:p>
          <a:p>
            <a:endParaRPr lang="el-GR" sz="2800" dirty="0" smtClean="0"/>
          </a:p>
          <a:p>
            <a:r>
              <a:rPr lang="el-GR" sz="2800" dirty="0" smtClean="0"/>
              <a:t>Αξιολογούμε αν η διάρκεια χρήσης του πρωτότυπου στοιχείου (όργανο, κατασκευή, κτλ) είναι ικανοποιητική μέσα στο πρόγραμμα.  </a:t>
            </a:r>
            <a:br>
              <a:rPr lang="el-GR" sz="2800" dirty="0" smtClean="0"/>
            </a:br>
            <a:r>
              <a:rPr lang="el-GR" sz="2800" dirty="0" smtClean="0"/>
              <a:t>Σε περίπτωση μη ύπαρξης κάποιου πρωτότυπου στοιχείου  η αξιολόγηση αντιστοιχεί με τον βαθμό 1.</a:t>
            </a:r>
            <a:endParaRPr lang="en-US" sz="2800" dirty="0"/>
          </a:p>
        </p:txBody>
      </p:sp>
      <p:sp>
        <p:nvSpPr>
          <p:cNvPr id="4" name="3 - Θέση αριθμού διαφάνειας"/>
          <p:cNvSpPr>
            <a:spLocks noGrp="1"/>
          </p:cNvSpPr>
          <p:nvPr>
            <p:ph type="sldNum" sz="quarter" idx="15"/>
          </p:nvPr>
        </p:nvSpPr>
        <p:spPr/>
        <p:txBody>
          <a:bodyPr/>
          <a:lstStyle/>
          <a:p>
            <a:pPr>
              <a:defRPr/>
            </a:pPr>
            <a:fld id="{0993FEB5-E54D-4713-AFAC-0D2CD712F828}" type="slidenum">
              <a:rPr lang="en-US" smtClean="0"/>
              <a:pPr>
                <a:defRPr/>
              </a:pPr>
              <a:t>35</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800" decel="100000"/>
                                        <p:tgtEl>
                                          <p:spTgt spid="3">
                                            <p:txEl>
                                              <p:pRg st="0" end="0"/>
                                            </p:txEl>
                                          </p:spTgt>
                                        </p:tgtEl>
                                      </p:cBhvr>
                                    </p:animEffect>
                                    <p:anim calcmode="lin" valueType="num">
                                      <p:cBhvr>
                                        <p:cTn id="13"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800" decel="100000"/>
                                        <p:tgtEl>
                                          <p:spTgt spid="3">
                                            <p:txEl>
                                              <p:pRg st="2" end="2"/>
                                            </p:txEl>
                                          </p:spTgt>
                                        </p:tgtEl>
                                      </p:cBhvr>
                                    </p:animEffect>
                                    <p:anim calcmode="lin" valueType="num">
                                      <p:cBhvr>
                                        <p:cTn id="21"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00360C5-E4DF-4FA3-B83B-99EAAE7F9EF5}" type="slidenum">
              <a:rPr lang="en-US" smtClean="0"/>
              <a:pPr>
                <a:defRPr/>
              </a:pPr>
              <a:t>36</a:t>
            </a:fld>
            <a:endParaRPr lang="en-US"/>
          </a:p>
        </p:txBody>
      </p:sp>
      <p:pic>
        <p:nvPicPr>
          <p:cNvPr id="1026" name="Picture 2" descr="C:\Users\elisana\Palios diskos\Documents\Γ.Γ\Gymnastics for All\book's fotos\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12968" cy="653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804084"/>
      </p:ext>
    </p:extLst>
  </p:cSld>
  <p:clrMapOvr>
    <a:masterClrMapping/>
  </p:clrMapOvr>
  <p:transition spd="slow">
    <p:newsfla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48680"/>
            <a:ext cx="7467600" cy="864096"/>
          </a:xfrm>
        </p:spPr>
        <p:txBody>
          <a:bodyPr>
            <a:normAutofit/>
          </a:bodyPr>
          <a:lstStyle/>
          <a:p>
            <a:r>
              <a:rPr lang="el-GR" sz="3200" b="1" dirty="0" smtClean="0"/>
              <a:t>C3</a:t>
            </a:r>
            <a:r>
              <a:rPr lang="el-GR" sz="3200" dirty="0" smtClean="0"/>
              <a:t> </a:t>
            </a:r>
            <a:r>
              <a:rPr lang="el-GR" sz="3200" b="1" dirty="0" err="1" smtClean="0"/>
              <a:t>Variety</a:t>
            </a:r>
            <a:r>
              <a:rPr lang="el-GR" sz="3200" b="1" dirty="0" smtClean="0"/>
              <a:t> / Ποικιλία</a:t>
            </a:r>
            <a:r>
              <a:rPr lang="el-GR" sz="3200" dirty="0" smtClean="0"/>
              <a:t> </a:t>
            </a:r>
            <a:endParaRPr lang="en-US" sz="3200" dirty="0"/>
          </a:p>
        </p:txBody>
      </p:sp>
      <p:sp>
        <p:nvSpPr>
          <p:cNvPr id="3" name="2 - Θέση περιεχομένου"/>
          <p:cNvSpPr>
            <a:spLocks noGrp="1"/>
          </p:cNvSpPr>
          <p:nvPr>
            <p:ph sz="quarter" idx="1"/>
          </p:nvPr>
        </p:nvSpPr>
        <p:spPr>
          <a:xfrm>
            <a:off x="457200" y="2276872"/>
            <a:ext cx="7467600" cy="3456384"/>
          </a:xfrm>
        </p:spPr>
        <p:txBody>
          <a:bodyPr>
            <a:normAutofit/>
          </a:bodyPr>
          <a:lstStyle/>
          <a:p>
            <a:r>
              <a:rPr lang="el-GR" sz="2800" b="1" dirty="0" smtClean="0"/>
              <a:t>Αξία  40%</a:t>
            </a:r>
            <a:r>
              <a:rPr lang="el-GR" sz="2800" dirty="0" smtClean="0"/>
              <a:t>   </a:t>
            </a:r>
          </a:p>
          <a:p>
            <a:r>
              <a:rPr lang="el-GR" sz="2800" dirty="0" smtClean="0"/>
              <a:t>Γενικά     </a:t>
            </a:r>
          </a:p>
          <a:p>
            <a:r>
              <a:rPr lang="el-GR" sz="2800" dirty="0" smtClean="0"/>
              <a:t>Ποικιλία είναι το σύνολο των γυμναστικών / χορογραφικών στοιχείων που χρησιμοποιούνται στη σύνθεση του προγράμματος.</a:t>
            </a:r>
            <a:endParaRPr lang="en-US" sz="2800" dirty="0"/>
          </a:p>
        </p:txBody>
      </p:sp>
      <p:sp>
        <p:nvSpPr>
          <p:cNvPr id="4" name="3 - Θέση αριθμού διαφάνειας"/>
          <p:cNvSpPr>
            <a:spLocks noGrp="1"/>
          </p:cNvSpPr>
          <p:nvPr>
            <p:ph type="sldNum" sz="quarter" idx="15"/>
          </p:nvPr>
        </p:nvSpPr>
        <p:spPr/>
        <p:txBody>
          <a:bodyPr/>
          <a:lstStyle/>
          <a:p>
            <a:pPr>
              <a:defRPr/>
            </a:pPr>
            <a:fld id="{0993FEB5-E54D-4713-AFAC-0D2CD712F828}" type="slidenum">
              <a:rPr lang="en-US" smtClean="0"/>
              <a:pPr>
                <a:defRPr/>
              </a:pPr>
              <a:t>37</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800" decel="100000"/>
                                        <p:tgtEl>
                                          <p:spTgt spid="3">
                                            <p:txEl>
                                              <p:pRg st="0" end="0"/>
                                            </p:txEl>
                                          </p:spTgt>
                                        </p:tgtEl>
                                      </p:cBhvr>
                                    </p:animEffect>
                                    <p:anim calcmode="lin" valueType="num">
                                      <p:cBhvr>
                                        <p:cTn id="13"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800" decel="100000"/>
                                        <p:tgtEl>
                                          <p:spTgt spid="3">
                                            <p:txEl>
                                              <p:pRg st="1" end="1"/>
                                            </p:txEl>
                                          </p:spTgt>
                                        </p:tgtEl>
                                      </p:cBhvr>
                                    </p:animEffect>
                                    <p:anim calcmode="lin" valueType="num">
                                      <p:cBhvr>
                                        <p:cTn id="21"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par>
                                <p:cTn id="26" presetID="30" presetClass="entr" presetSubtype="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800" decel="100000"/>
                                        <p:tgtEl>
                                          <p:spTgt spid="3">
                                            <p:txEl>
                                              <p:pRg st="2" end="2"/>
                                            </p:txEl>
                                          </p:spTgt>
                                        </p:tgtEl>
                                      </p:cBhvr>
                                    </p:animEffect>
                                    <p:anim calcmode="lin" valueType="num">
                                      <p:cBhvr>
                                        <p:cTn id="29"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30"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31"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04664"/>
            <a:ext cx="7467600" cy="1584176"/>
          </a:xfrm>
        </p:spPr>
        <p:txBody>
          <a:bodyPr>
            <a:noAutofit/>
          </a:bodyPr>
          <a:lstStyle/>
          <a:p>
            <a:r>
              <a:rPr lang="el-GR" sz="3200" b="1" dirty="0" smtClean="0"/>
              <a:t>C3a</a:t>
            </a:r>
            <a:r>
              <a:rPr lang="el-GR" sz="3200" dirty="0" smtClean="0"/>
              <a:t> </a:t>
            </a:r>
            <a:r>
              <a:rPr lang="el-GR" sz="3200" b="1" dirty="0" smtClean="0"/>
              <a:t>Ύπαρξη και χρήση γυμναστικών / χορογραφικών στοιχείων</a:t>
            </a:r>
            <a:r>
              <a:rPr lang="el-GR" sz="3200" dirty="0" smtClean="0"/>
              <a:t> </a:t>
            </a:r>
            <a:endParaRPr lang="en-US" sz="3200" dirty="0"/>
          </a:p>
        </p:txBody>
      </p:sp>
      <p:sp>
        <p:nvSpPr>
          <p:cNvPr id="3" name="2 - Θέση περιεχομένου"/>
          <p:cNvSpPr>
            <a:spLocks noGrp="1"/>
          </p:cNvSpPr>
          <p:nvPr>
            <p:ph sz="quarter" idx="1"/>
          </p:nvPr>
        </p:nvSpPr>
        <p:spPr>
          <a:xfrm>
            <a:off x="457200" y="2204864"/>
            <a:ext cx="7467600" cy="3600400"/>
          </a:xfrm>
        </p:spPr>
        <p:txBody>
          <a:bodyPr>
            <a:normAutofit/>
          </a:bodyPr>
          <a:lstStyle/>
          <a:p>
            <a:r>
              <a:rPr lang="el-GR" sz="2800" dirty="0" smtClean="0"/>
              <a:t> Αξία 60% </a:t>
            </a:r>
          </a:p>
          <a:p>
            <a:r>
              <a:rPr lang="el-GR" sz="2800" dirty="0" smtClean="0"/>
              <a:t>Αξιολογούμε την ύπαρξη και χρήση ικανοποιητικού αριθμού γυμναστικών / χορογραφικών στοιχείων (ισορροπίες, στροφές, άλματα, κυλίσματα, αιωρήσεις, </a:t>
            </a:r>
            <a:r>
              <a:rPr lang="el-GR" sz="2800" dirty="0" err="1" smtClean="0"/>
              <a:t>προακροβατικά</a:t>
            </a:r>
            <a:r>
              <a:rPr lang="el-GR" sz="2800" dirty="0" smtClean="0"/>
              <a:t>, ακροβατικά κτλ), με την έννοια της ποικιλίας κι όχι τη μονοδιάστατη χρήση τους.</a:t>
            </a:r>
            <a:endParaRPr lang="en-US" sz="2800" dirty="0"/>
          </a:p>
        </p:txBody>
      </p:sp>
      <p:sp>
        <p:nvSpPr>
          <p:cNvPr id="4" name="3 - Θέση αριθμού διαφάνειας"/>
          <p:cNvSpPr>
            <a:spLocks noGrp="1"/>
          </p:cNvSpPr>
          <p:nvPr>
            <p:ph type="sldNum" sz="quarter" idx="15"/>
          </p:nvPr>
        </p:nvSpPr>
        <p:spPr/>
        <p:txBody>
          <a:bodyPr/>
          <a:lstStyle/>
          <a:p>
            <a:pPr>
              <a:defRPr/>
            </a:pPr>
            <a:fld id="{0993FEB5-E54D-4713-AFAC-0D2CD712F828}" type="slidenum">
              <a:rPr lang="en-US" smtClean="0"/>
              <a:pPr>
                <a:defRPr/>
              </a:pPr>
              <a:t>38</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800" decel="100000"/>
                                        <p:tgtEl>
                                          <p:spTgt spid="3">
                                            <p:txEl>
                                              <p:pRg st="0" end="0"/>
                                            </p:txEl>
                                          </p:spTgt>
                                        </p:tgtEl>
                                      </p:cBhvr>
                                    </p:animEffect>
                                    <p:anim calcmode="lin" valueType="num">
                                      <p:cBhvr>
                                        <p:cTn id="1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23" presetID="30" presetClass="entr" presetSubtype="0"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800" decel="100000"/>
                                        <p:tgtEl>
                                          <p:spTgt spid="3">
                                            <p:txEl>
                                              <p:pRg st="1" end="1"/>
                                            </p:txEl>
                                          </p:spTgt>
                                        </p:tgtEl>
                                      </p:cBhvr>
                                    </p:animEffect>
                                    <p:anim calcmode="lin" valueType="num">
                                      <p:cBhvr>
                                        <p:cTn id="26"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92696"/>
            <a:ext cx="7467600" cy="1296144"/>
          </a:xfrm>
        </p:spPr>
        <p:txBody>
          <a:bodyPr>
            <a:normAutofit/>
          </a:bodyPr>
          <a:lstStyle/>
          <a:p>
            <a:r>
              <a:rPr lang="el-GR" sz="3200" b="1" dirty="0" smtClean="0"/>
              <a:t>C3b</a:t>
            </a:r>
            <a:r>
              <a:rPr lang="el-GR" sz="3200" dirty="0" smtClean="0"/>
              <a:t> </a:t>
            </a:r>
            <a:r>
              <a:rPr lang="el-GR" sz="3200" b="1" dirty="0" smtClean="0"/>
              <a:t>Ύπαρξη και χρήση ασκήσεων σε όλα τα επίπεδα</a:t>
            </a:r>
            <a:r>
              <a:rPr lang="el-GR" sz="3200" dirty="0" smtClean="0"/>
              <a:t> </a:t>
            </a:r>
            <a:endParaRPr lang="en-US" sz="3200" dirty="0"/>
          </a:p>
        </p:txBody>
      </p:sp>
      <p:sp>
        <p:nvSpPr>
          <p:cNvPr id="3" name="2 - Θέση περιεχομένου"/>
          <p:cNvSpPr>
            <a:spLocks noGrp="1"/>
          </p:cNvSpPr>
          <p:nvPr>
            <p:ph sz="quarter" idx="1"/>
          </p:nvPr>
        </p:nvSpPr>
        <p:spPr>
          <a:xfrm>
            <a:off x="457200" y="2348880"/>
            <a:ext cx="7467600" cy="3456384"/>
          </a:xfrm>
        </p:spPr>
        <p:txBody>
          <a:bodyPr>
            <a:normAutofit/>
          </a:bodyPr>
          <a:lstStyle/>
          <a:p>
            <a:r>
              <a:rPr lang="el-GR" sz="2800" dirty="0" smtClean="0"/>
              <a:t> Αξία  40% </a:t>
            </a:r>
          </a:p>
          <a:p>
            <a:r>
              <a:rPr lang="el-GR" sz="2800" dirty="0" smtClean="0"/>
              <a:t>Αξιολογούμε την ύπαρξη και χρήση ασκήσεων, γυμναστικών και χορογραφικών στοιχείων σε όλα τα επίπεδα </a:t>
            </a:r>
            <a:r>
              <a:rPr lang="en-US" sz="2800" dirty="0"/>
              <a:t> </a:t>
            </a:r>
            <a:r>
              <a:rPr lang="el-GR" sz="2800" dirty="0" smtClean="0"/>
              <a:t>στο χώρο (χαμηλό, μεσαίο, ψηλό)</a:t>
            </a:r>
            <a:endParaRPr lang="en-US" sz="2800" dirty="0"/>
          </a:p>
        </p:txBody>
      </p:sp>
      <p:sp>
        <p:nvSpPr>
          <p:cNvPr id="4" name="3 - Θέση αριθμού διαφάνειας"/>
          <p:cNvSpPr>
            <a:spLocks noGrp="1"/>
          </p:cNvSpPr>
          <p:nvPr>
            <p:ph type="sldNum" sz="quarter" idx="15"/>
          </p:nvPr>
        </p:nvSpPr>
        <p:spPr/>
        <p:txBody>
          <a:bodyPr/>
          <a:lstStyle/>
          <a:p>
            <a:pPr>
              <a:defRPr/>
            </a:pPr>
            <a:fld id="{0993FEB5-E54D-4713-AFAC-0D2CD712F828}" type="slidenum">
              <a:rPr lang="en-US" smtClean="0"/>
              <a:pPr>
                <a:defRPr/>
              </a:pPr>
              <a:t>39</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800" decel="100000"/>
                                        <p:tgtEl>
                                          <p:spTgt spid="3">
                                            <p:txEl>
                                              <p:pRg st="0" end="0"/>
                                            </p:txEl>
                                          </p:spTgt>
                                        </p:tgtEl>
                                      </p:cBhvr>
                                    </p:animEffect>
                                    <p:anim calcmode="lin" valueType="num">
                                      <p:cBhvr>
                                        <p:cTn id="1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23" presetID="30" presetClass="entr" presetSubtype="0"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800" decel="100000"/>
                                        <p:tgtEl>
                                          <p:spTgt spid="3">
                                            <p:txEl>
                                              <p:pRg st="1" end="1"/>
                                            </p:txEl>
                                          </p:spTgt>
                                        </p:tgtEl>
                                      </p:cBhvr>
                                    </p:animEffect>
                                    <p:anim calcmode="lin" valueType="num">
                                      <p:cBhvr>
                                        <p:cTn id="26"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7467600" cy="1080120"/>
          </a:xfrm>
        </p:spPr>
        <p:txBody>
          <a:bodyPr>
            <a:normAutofit/>
          </a:bodyPr>
          <a:lstStyle/>
          <a:p>
            <a:pPr fontAlgn="auto">
              <a:spcAft>
                <a:spcPts val="0"/>
              </a:spcAft>
              <a:defRPr/>
            </a:pPr>
            <a:r>
              <a:rPr lang="el-GR" sz="3200" b="1" dirty="0" smtClean="0"/>
              <a:t>A.</a:t>
            </a:r>
            <a:r>
              <a:rPr lang="el-GR" sz="3200" dirty="0" smtClean="0"/>
              <a:t> </a:t>
            </a:r>
            <a:r>
              <a:rPr lang="el-GR" sz="3200" b="1" dirty="0" err="1" smtClean="0"/>
              <a:t>Entertainment</a:t>
            </a:r>
            <a:r>
              <a:rPr lang="el-GR" sz="3200" b="1" dirty="0" smtClean="0"/>
              <a:t> </a:t>
            </a:r>
            <a:r>
              <a:rPr lang="el-GR" sz="3200" b="1" dirty="0" err="1" smtClean="0"/>
              <a:t>value</a:t>
            </a:r>
            <a:r>
              <a:rPr lang="el-GR" sz="3200" b="1" dirty="0" smtClean="0"/>
              <a:t> / Ψυχαγωγική αξία</a:t>
            </a:r>
            <a:r>
              <a:rPr lang="el-GR" sz="3200" dirty="0" smtClean="0"/>
              <a:t> </a:t>
            </a:r>
            <a:endParaRPr lang="en-US" sz="3200" dirty="0"/>
          </a:p>
        </p:txBody>
      </p:sp>
      <p:sp>
        <p:nvSpPr>
          <p:cNvPr id="10243" name="2 - Θέση περιεχομένου"/>
          <p:cNvSpPr>
            <a:spLocks noGrp="1"/>
          </p:cNvSpPr>
          <p:nvPr>
            <p:ph sz="quarter" idx="1"/>
          </p:nvPr>
        </p:nvSpPr>
        <p:spPr>
          <a:xfrm>
            <a:off x="611560" y="1916831"/>
            <a:ext cx="7416824" cy="3672409"/>
          </a:xfrm>
        </p:spPr>
        <p:txBody>
          <a:bodyPr>
            <a:normAutofit/>
          </a:bodyPr>
          <a:lstStyle/>
          <a:p>
            <a:pPr>
              <a:defRPr/>
            </a:pPr>
            <a:r>
              <a:rPr lang="el-GR" sz="2800" b="1" dirty="0" smtClean="0"/>
              <a:t> Αξία</a:t>
            </a:r>
            <a:r>
              <a:rPr lang="el-GR" sz="2800" dirty="0" smtClean="0"/>
              <a:t> </a:t>
            </a:r>
            <a:r>
              <a:rPr lang="el-GR" sz="2800" b="1" dirty="0" smtClean="0"/>
              <a:t>25%</a:t>
            </a:r>
            <a:r>
              <a:rPr lang="el-GR" sz="2800" dirty="0" smtClean="0"/>
              <a:t>   </a:t>
            </a:r>
            <a:endParaRPr lang="en-US" sz="2800" b="1" dirty="0" smtClean="0"/>
          </a:p>
          <a:p>
            <a:pPr>
              <a:defRPr/>
            </a:pPr>
            <a:r>
              <a:rPr lang="el-GR" sz="2800" b="1" dirty="0" smtClean="0"/>
              <a:t>Γενικά</a:t>
            </a:r>
            <a:r>
              <a:rPr lang="el-GR" sz="2800" dirty="0" smtClean="0"/>
              <a:t>       </a:t>
            </a:r>
          </a:p>
          <a:p>
            <a:pPr>
              <a:defRPr/>
            </a:pPr>
            <a:r>
              <a:rPr lang="el-GR" sz="2800" dirty="0" smtClean="0"/>
              <a:t>Η ψυχαγωγική αξία ενός προγράμματος </a:t>
            </a:r>
            <a:r>
              <a:rPr lang="el-GR" sz="2800" dirty="0" err="1" smtClean="0"/>
              <a:t>Γ.γ.Ο</a:t>
            </a:r>
            <a:r>
              <a:rPr lang="el-GR" sz="2800" dirty="0" smtClean="0"/>
              <a:t>. έγκειται στη δυνατότητά του να κερδίσει την προσήλωση, να προσδώσει απόλαυση και να διασκεδάσει το κοινό. </a:t>
            </a:r>
          </a:p>
          <a:p>
            <a:pPr marL="274320" indent="-274320" fontAlgn="auto">
              <a:spcAft>
                <a:spcPts val="0"/>
              </a:spcAft>
              <a:buFont typeface="Wingdings" pitchFamily="2" charset="2"/>
              <a:buNone/>
              <a:defRPr/>
            </a:pPr>
            <a:endParaRPr lang="el-GR" sz="2800" dirty="0" smtClean="0"/>
          </a:p>
        </p:txBody>
      </p:sp>
      <p:sp>
        <p:nvSpPr>
          <p:cNvPr id="10244" name="3 - Θέση αριθμού διαφάνειας"/>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C7508CEC-C7EB-4D16-BCB4-0644BC6C4604}" type="slidenum">
              <a:rPr lang="en-US"/>
              <a:pPr/>
              <a:t>4</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10243">
                                            <p:txEl>
                                              <p:pRg st="0" end="0"/>
                                            </p:txEl>
                                          </p:spTgt>
                                        </p:tgtEl>
                                        <p:attrNameLst>
                                          <p:attrName>style.visibility</p:attrName>
                                        </p:attrNameLst>
                                      </p:cBhvr>
                                      <p:to>
                                        <p:strVal val="visible"/>
                                      </p:to>
                                    </p:set>
                                    <p:animEffect transition="in" filter="fade">
                                      <p:cBhvr>
                                        <p:cTn id="14" dur="800" decel="100000"/>
                                        <p:tgtEl>
                                          <p:spTgt spid="10243">
                                            <p:txEl>
                                              <p:pRg st="0" end="0"/>
                                            </p:txEl>
                                          </p:spTgt>
                                        </p:tgtEl>
                                      </p:cBhvr>
                                    </p:animEffect>
                                    <p:anim calcmode="lin" valueType="num">
                                      <p:cBhvr>
                                        <p:cTn id="15" dur="800" decel="100000" fill="hold"/>
                                        <p:tgtEl>
                                          <p:spTgt spid="10243">
                                            <p:txEl>
                                              <p:pRg st="0" end="0"/>
                                            </p:txEl>
                                          </p:spTgt>
                                        </p:tgtEl>
                                        <p:attrNameLst>
                                          <p:attrName>style.rotation</p:attrName>
                                        </p:attrNameLst>
                                      </p:cBhvr>
                                      <p:tavLst>
                                        <p:tav tm="0">
                                          <p:val>
                                            <p:fltVal val="-90"/>
                                          </p:val>
                                        </p:tav>
                                        <p:tav tm="100000">
                                          <p:val>
                                            <p:fltVal val="0"/>
                                          </p:val>
                                        </p:tav>
                                      </p:tavLst>
                                    </p:anim>
                                    <p:anim calcmode="lin" valueType="num">
                                      <p:cBhvr>
                                        <p:cTn id="16" dur="800" decel="100000" fill="hold"/>
                                        <p:tgtEl>
                                          <p:spTgt spid="10243">
                                            <p:txEl>
                                              <p:pRg st="0" end="0"/>
                                            </p:txEl>
                                          </p:spTgt>
                                        </p:tgtEl>
                                        <p:attrNameLst>
                                          <p:attrName>ppt_x</p:attrName>
                                        </p:attrNameLst>
                                      </p:cBhvr>
                                      <p:tavLst>
                                        <p:tav tm="0">
                                          <p:val>
                                            <p:strVal val="#ppt_x+0.4"/>
                                          </p:val>
                                        </p:tav>
                                        <p:tav tm="100000">
                                          <p:val>
                                            <p:strVal val="#ppt_x-0.05"/>
                                          </p:val>
                                        </p:tav>
                                      </p:tavLst>
                                    </p:anim>
                                    <p:anim calcmode="lin" valueType="num">
                                      <p:cBhvr>
                                        <p:cTn id="17" dur="800" decel="100000" fill="hold"/>
                                        <p:tgtEl>
                                          <p:spTgt spid="10243">
                                            <p:txEl>
                                              <p:pRg st="0" end="0"/>
                                            </p:txEl>
                                          </p:spTgt>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10243">
                                            <p:txEl>
                                              <p:pRg st="0" end="0"/>
                                            </p:txEl>
                                          </p:spTgt>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10243">
                                            <p:txEl>
                                              <p:pRg st="0" end="0"/>
                                            </p:txEl>
                                          </p:spTgt>
                                        </p:tgtEl>
                                        <p:attrNameLst>
                                          <p:attrName>ppt_y</p:attrName>
                                        </p:attrNameLst>
                                      </p:cBhvr>
                                      <p:tavLst>
                                        <p:tav tm="0">
                                          <p:val>
                                            <p:strVal val="#ppt_y+0.1"/>
                                          </p:val>
                                        </p:tav>
                                        <p:tav tm="100000">
                                          <p:val>
                                            <p:strVal val="#ppt_y"/>
                                          </p:val>
                                        </p:tav>
                                      </p:tavLst>
                                    </p:anim>
                                  </p:childTnLst>
                                </p:cTn>
                              </p:par>
                              <p:par>
                                <p:cTn id="20" presetID="30" presetClass="entr" presetSubtype="0" fill="hold" nodeType="withEffect">
                                  <p:stCondLst>
                                    <p:cond delay="0"/>
                                  </p:stCondLst>
                                  <p:childTnLst>
                                    <p:set>
                                      <p:cBhvr>
                                        <p:cTn id="21" dur="1" fill="hold">
                                          <p:stCondLst>
                                            <p:cond delay="0"/>
                                          </p:stCondLst>
                                        </p:cTn>
                                        <p:tgtEl>
                                          <p:spTgt spid="10243">
                                            <p:txEl>
                                              <p:pRg st="1" end="1"/>
                                            </p:txEl>
                                          </p:spTgt>
                                        </p:tgtEl>
                                        <p:attrNameLst>
                                          <p:attrName>style.visibility</p:attrName>
                                        </p:attrNameLst>
                                      </p:cBhvr>
                                      <p:to>
                                        <p:strVal val="visible"/>
                                      </p:to>
                                    </p:set>
                                    <p:animEffect transition="in" filter="fade">
                                      <p:cBhvr>
                                        <p:cTn id="22" dur="800" decel="100000"/>
                                        <p:tgtEl>
                                          <p:spTgt spid="10243">
                                            <p:txEl>
                                              <p:pRg st="1" end="1"/>
                                            </p:txEl>
                                          </p:spTgt>
                                        </p:tgtEl>
                                      </p:cBhvr>
                                    </p:animEffect>
                                    <p:anim calcmode="lin" valueType="num">
                                      <p:cBhvr>
                                        <p:cTn id="23" dur="800" decel="100000" fill="hold"/>
                                        <p:tgtEl>
                                          <p:spTgt spid="10243">
                                            <p:txEl>
                                              <p:pRg st="1" end="1"/>
                                            </p:txEl>
                                          </p:spTgt>
                                        </p:tgtEl>
                                        <p:attrNameLst>
                                          <p:attrName>style.rotation</p:attrName>
                                        </p:attrNameLst>
                                      </p:cBhvr>
                                      <p:tavLst>
                                        <p:tav tm="0">
                                          <p:val>
                                            <p:fltVal val="-90"/>
                                          </p:val>
                                        </p:tav>
                                        <p:tav tm="100000">
                                          <p:val>
                                            <p:fltVal val="0"/>
                                          </p:val>
                                        </p:tav>
                                      </p:tavLst>
                                    </p:anim>
                                    <p:anim calcmode="lin" valueType="num">
                                      <p:cBhvr>
                                        <p:cTn id="24" dur="800" decel="100000" fill="hold"/>
                                        <p:tgtEl>
                                          <p:spTgt spid="10243">
                                            <p:txEl>
                                              <p:pRg st="1" end="1"/>
                                            </p:txEl>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10243">
                                            <p:txEl>
                                              <p:pRg st="1" end="1"/>
                                            </p:txEl>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10243">
                                            <p:txEl>
                                              <p:pRg st="1" end="1"/>
                                            </p:txEl>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10243">
                                            <p:txEl>
                                              <p:pRg st="1" end="1"/>
                                            </p:txEl>
                                          </p:spTgt>
                                        </p:tgtEl>
                                        <p:attrNameLst>
                                          <p:attrName>ppt_y</p:attrName>
                                        </p:attrNameLst>
                                      </p:cBhvr>
                                      <p:tavLst>
                                        <p:tav tm="0">
                                          <p:val>
                                            <p:strVal val="#ppt_y+0.1"/>
                                          </p:val>
                                        </p:tav>
                                        <p:tav tm="100000">
                                          <p:val>
                                            <p:strVal val="#ppt_y"/>
                                          </p:val>
                                        </p:tav>
                                      </p:tavLst>
                                    </p:anim>
                                  </p:childTnLst>
                                </p:cTn>
                              </p:par>
                              <p:par>
                                <p:cTn id="28" presetID="30" presetClass="entr" presetSubtype="0" fill="hold" nodeType="withEffect">
                                  <p:stCondLst>
                                    <p:cond delay="0"/>
                                  </p:stCondLst>
                                  <p:childTnLst>
                                    <p:set>
                                      <p:cBhvr>
                                        <p:cTn id="29" dur="1" fill="hold">
                                          <p:stCondLst>
                                            <p:cond delay="0"/>
                                          </p:stCondLst>
                                        </p:cTn>
                                        <p:tgtEl>
                                          <p:spTgt spid="10243">
                                            <p:txEl>
                                              <p:pRg st="2" end="2"/>
                                            </p:txEl>
                                          </p:spTgt>
                                        </p:tgtEl>
                                        <p:attrNameLst>
                                          <p:attrName>style.visibility</p:attrName>
                                        </p:attrNameLst>
                                      </p:cBhvr>
                                      <p:to>
                                        <p:strVal val="visible"/>
                                      </p:to>
                                    </p:set>
                                    <p:animEffect transition="in" filter="fade">
                                      <p:cBhvr>
                                        <p:cTn id="30" dur="800" decel="100000"/>
                                        <p:tgtEl>
                                          <p:spTgt spid="10243">
                                            <p:txEl>
                                              <p:pRg st="2" end="2"/>
                                            </p:txEl>
                                          </p:spTgt>
                                        </p:tgtEl>
                                      </p:cBhvr>
                                    </p:animEffect>
                                    <p:anim calcmode="lin" valueType="num">
                                      <p:cBhvr>
                                        <p:cTn id="31" dur="800" decel="100000" fill="hold"/>
                                        <p:tgtEl>
                                          <p:spTgt spid="10243">
                                            <p:txEl>
                                              <p:pRg st="2" end="2"/>
                                            </p:txEl>
                                          </p:spTgt>
                                        </p:tgtEl>
                                        <p:attrNameLst>
                                          <p:attrName>style.rotation</p:attrName>
                                        </p:attrNameLst>
                                      </p:cBhvr>
                                      <p:tavLst>
                                        <p:tav tm="0">
                                          <p:val>
                                            <p:fltVal val="-90"/>
                                          </p:val>
                                        </p:tav>
                                        <p:tav tm="100000">
                                          <p:val>
                                            <p:fltVal val="0"/>
                                          </p:val>
                                        </p:tav>
                                      </p:tavLst>
                                    </p:anim>
                                    <p:anim calcmode="lin" valueType="num">
                                      <p:cBhvr>
                                        <p:cTn id="32" dur="800" decel="100000" fill="hold"/>
                                        <p:tgtEl>
                                          <p:spTgt spid="10243">
                                            <p:txEl>
                                              <p:pRg st="2" end="2"/>
                                            </p:txEl>
                                          </p:spTgt>
                                        </p:tgtEl>
                                        <p:attrNameLst>
                                          <p:attrName>ppt_x</p:attrName>
                                        </p:attrNameLst>
                                      </p:cBhvr>
                                      <p:tavLst>
                                        <p:tav tm="0">
                                          <p:val>
                                            <p:strVal val="#ppt_x+0.4"/>
                                          </p:val>
                                        </p:tav>
                                        <p:tav tm="100000">
                                          <p:val>
                                            <p:strVal val="#ppt_x-0.05"/>
                                          </p:val>
                                        </p:tav>
                                      </p:tavLst>
                                    </p:anim>
                                    <p:anim calcmode="lin" valueType="num">
                                      <p:cBhvr>
                                        <p:cTn id="33" dur="800" decel="100000" fill="hold"/>
                                        <p:tgtEl>
                                          <p:spTgt spid="10243">
                                            <p:txEl>
                                              <p:pRg st="2" end="2"/>
                                            </p:txEl>
                                          </p:spTgt>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0243">
                                            <p:txEl>
                                              <p:pRg st="2" end="2"/>
                                            </p:txEl>
                                          </p:spTgt>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024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Θέση αριθμού διαφάνειας 3"/>
          <p:cNvSpPr>
            <a:spLocks noGrp="1"/>
          </p:cNvSpPr>
          <p:nvPr>
            <p:ph type="sldNum" sz="quarter" idx="15"/>
          </p:nvPr>
        </p:nvSpPr>
        <p:spPr/>
        <p:txBody>
          <a:bodyPr/>
          <a:lstStyle/>
          <a:p>
            <a:pPr>
              <a:defRPr/>
            </a:pPr>
            <a:fld id="{0993FEB5-E54D-4713-AFAC-0D2CD712F828}" type="slidenum">
              <a:rPr lang="en-US" smtClean="0"/>
              <a:pPr>
                <a:defRPr/>
              </a:pPr>
              <a:t>40</a:t>
            </a:fld>
            <a:endParaRPr lang="en-US"/>
          </a:p>
        </p:txBody>
      </p:sp>
      <p:pic>
        <p:nvPicPr>
          <p:cNvPr id="6146" name="Picture 2" descr="C:\Users\elisana\Palios diskos\Pictures\fotos &amp; videos_from_old_computer\Gymnastrada 2007\101_0132.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31508" y="98631"/>
            <a:ext cx="8760972" cy="6570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390695"/>
      </p:ext>
    </p:extLst>
  </p:cSld>
  <p:clrMapOvr>
    <a:masterClrMapping/>
  </p:clrMapOvr>
  <p:transition spd="slow">
    <p:newsfla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00360C5-E4DF-4FA3-B83B-99EAAE7F9EF5}" type="slidenum">
              <a:rPr lang="en-US" smtClean="0"/>
              <a:pPr>
                <a:defRPr/>
              </a:pPr>
              <a:t>41</a:t>
            </a:fld>
            <a:endParaRPr lang="en-US"/>
          </a:p>
        </p:txBody>
      </p:sp>
      <p:pic>
        <p:nvPicPr>
          <p:cNvPr id="7170" name="Picture 2" descr="C:\Users\elisana\cosmogym\cosmogymfotos\P10104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121021"/>
      </p:ext>
    </p:extLst>
  </p:cSld>
  <p:clrMapOvr>
    <a:masterClrMapping/>
  </p:clrMapOvr>
  <p:transition spd="slow">
    <p:newsfla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
            </a:r>
            <a:br>
              <a:rPr lang="en-US" dirty="0" smtClean="0"/>
            </a:br>
            <a:endParaRPr lang="en-US" dirty="0"/>
          </a:p>
        </p:txBody>
      </p:sp>
      <p:sp>
        <p:nvSpPr>
          <p:cNvPr id="3" name="2 - Θέση περιεχομένου"/>
          <p:cNvSpPr>
            <a:spLocks noGrp="1"/>
          </p:cNvSpPr>
          <p:nvPr>
            <p:ph sz="quarter" idx="1"/>
          </p:nvPr>
        </p:nvSpPr>
        <p:spPr>
          <a:xfrm>
            <a:off x="457200" y="2276872"/>
            <a:ext cx="7467600" cy="3312368"/>
          </a:xfrm>
        </p:spPr>
        <p:txBody>
          <a:bodyPr>
            <a:normAutofit/>
          </a:bodyPr>
          <a:lstStyle/>
          <a:p>
            <a:r>
              <a:rPr lang="fr-FR" sz="3200" b="1" dirty="0" smtClean="0"/>
              <a:t>D.</a:t>
            </a:r>
            <a:r>
              <a:rPr lang="fr-FR" sz="3200" dirty="0" smtClean="0"/>
              <a:t> </a:t>
            </a:r>
            <a:r>
              <a:rPr lang="fr-FR" sz="3200" b="1" dirty="0" smtClean="0"/>
              <a:t>Technique / </a:t>
            </a:r>
            <a:r>
              <a:rPr lang="fr-FR" sz="3200" b="1" dirty="0" err="1" smtClean="0"/>
              <a:t>Τεχνική</a:t>
            </a:r>
            <a:r>
              <a:rPr lang="fr-FR" sz="3200" b="1" dirty="0" smtClean="0"/>
              <a:t>     </a:t>
            </a:r>
            <a:r>
              <a:rPr lang="fr-FR" sz="3200" dirty="0" smtClean="0"/>
              <a:t> </a:t>
            </a:r>
            <a:endParaRPr lang="el-GR" sz="3200" dirty="0" smtClean="0"/>
          </a:p>
          <a:p>
            <a:endParaRPr lang="el-GR" sz="3200" b="1" dirty="0" smtClean="0"/>
          </a:p>
          <a:p>
            <a:r>
              <a:rPr lang="el-GR" sz="3200" b="1" dirty="0" smtClean="0"/>
              <a:t>Αξία </a:t>
            </a:r>
            <a:r>
              <a:rPr lang="fr-FR" sz="3200" b="1" dirty="0" smtClean="0"/>
              <a:t>25%</a:t>
            </a:r>
            <a:endParaRPr lang="en-US" sz="3200" dirty="0"/>
          </a:p>
        </p:txBody>
      </p:sp>
      <p:sp>
        <p:nvSpPr>
          <p:cNvPr id="4" name="3 - Θέση αριθμού διαφάνειας"/>
          <p:cNvSpPr>
            <a:spLocks noGrp="1"/>
          </p:cNvSpPr>
          <p:nvPr>
            <p:ph type="sldNum" sz="quarter" idx="15"/>
          </p:nvPr>
        </p:nvSpPr>
        <p:spPr/>
        <p:txBody>
          <a:bodyPr/>
          <a:lstStyle/>
          <a:p>
            <a:pPr>
              <a:defRPr/>
            </a:pPr>
            <a:fld id="{0993FEB5-E54D-4713-AFAC-0D2CD712F828}" type="slidenum">
              <a:rPr lang="en-US" smtClean="0"/>
              <a:pPr>
                <a:defRPr/>
              </a:pPr>
              <a:t>42</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800" decel="100000"/>
                                        <p:tgtEl>
                                          <p:spTgt spid="3">
                                            <p:txEl>
                                              <p:pRg st="2" end="2"/>
                                            </p:txEl>
                                          </p:spTgt>
                                        </p:tgtEl>
                                      </p:cBhvr>
                                    </p:animEffect>
                                    <p:anim calcmode="lin" valueType="num">
                                      <p:cBhvr>
                                        <p:cTn id="16"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92696"/>
            <a:ext cx="7787208" cy="936104"/>
          </a:xfrm>
        </p:spPr>
        <p:txBody>
          <a:bodyPr>
            <a:normAutofit/>
          </a:bodyPr>
          <a:lstStyle/>
          <a:p>
            <a:r>
              <a:rPr lang="el-GR" sz="3200" b="1" dirty="0" smtClean="0"/>
              <a:t>D1</a:t>
            </a:r>
            <a:r>
              <a:rPr lang="el-GR" sz="3200" dirty="0" smtClean="0"/>
              <a:t> </a:t>
            </a:r>
            <a:r>
              <a:rPr lang="el-GR" sz="3200" b="1" dirty="0" err="1" smtClean="0"/>
              <a:t>Quality</a:t>
            </a:r>
            <a:r>
              <a:rPr lang="el-GR" sz="3200" b="1" dirty="0" smtClean="0"/>
              <a:t> / Ποιότητα δεξιοτήτων</a:t>
            </a:r>
            <a:r>
              <a:rPr lang="el-GR" sz="3200" dirty="0" smtClean="0"/>
              <a:t> </a:t>
            </a:r>
            <a:endParaRPr lang="en-US" sz="3200" dirty="0"/>
          </a:p>
        </p:txBody>
      </p:sp>
      <p:sp>
        <p:nvSpPr>
          <p:cNvPr id="3" name="2 - Θέση περιεχομένου"/>
          <p:cNvSpPr>
            <a:spLocks noGrp="1"/>
          </p:cNvSpPr>
          <p:nvPr>
            <p:ph sz="quarter" idx="1"/>
          </p:nvPr>
        </p:nvSpPr>
        <p:spPr>
          <a:xfrm>
            <a:off x="457200" y="2060848"/>
            <a:ext cx="7715200" cy="3960440"/>
          </a:xfrm>
        </p:spPr>
        <p:txBody>
          <a:bodyPr>
            <a:normAutofit/>
          </a:bodyPr>
          <a:lstStyle/>
          <a:p>
            <a:r>
              <a:rPr lang="el-GR" sz="2800" b="1" dirty="0" smtClean="0"/>
              <a:t>Αξία 80%</a:t>
            </a:r>
            <a:r>
              <a:rPr lang="el-GR" sz="2800" dirty="0" smtClean="0"/>
              <a:t>   </a:t>
            </a:r>
          </a:p>
          <a:p>
            <a:r>
              <a:rPr lang="el-GR" sz="2800" dirty="0" smtClean="0"/>
              <a:t>Γενικά     </a:t>
            </a:r>
            <a:r>
              <a:rPr lang="el-GR" sz="2800" b="1" dirty="0" smtClean="0"/>
              <a:t> </a:t>
            </a:r>
          </a:p>
          <a:p>
            <a:r>
              <a:rPr lang="el-GR" sz="2800" dirty="0" smtClean="0"/>
              <a:t> Ποιότητα ενός προγράμματος Γυμναστικής για Όλους είναι όλα τα στοιχεία που απαρτίζουν το πρόγραμμα, ώστε να είναι υψηλής γυμναστικής, αισθητικής και καλλιτεχνικής αξίας</a:t>
            </a:r>
            <a:endParaRPr lang="en-US" sz="2800" dirty="0"/>
          </a:p>
        </p:txBody>
      </p:sp>
      <p:sp>
        <p:nvSpPr>
          <p:cNvPr id="4" name="3 - Θέση αριθμού διαφάνειας"/>
          <p:cNvSpPr>
            <a:spLocks noGrp="1"/>
          </p:cNvSpPr>
          <p:nvPr>
            <p:ph type="sldNum" sz="quarter" idx="15"/>
          </p:nvPr>
        </p:nvSpPr>
        <p:spPr/>
        <p:txBody>
          <a:bodyPr/>
          <a:lstStyle/>
          <a:p>
            <a:pPr>
              <a:defRPr/>
            </a:pPr>
            <a:fld id="{0993FEB5-E54D-4713-AFAC-0D2CD712F828}" type="slidenum">
              <a:rPr lang="en-US" smtClean="0"/>
              <a:pPr>
                <a:defRPr/>
              </a:pPr>
              <a:t>43</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800" decel="100000"/>
                                        <p:tgtEl>
                                          <p:spTgt spid="3">
                                            <p:txEl>
                                              <p:pRg st="0" end="0"/>
                                            </p:txEl>
                                          </p:spTgt>
                                        </p:tgtEl>
                                      </p:cBhvr>
                                    </p:animEffect>
                                    <p:anim calcmode="lin" valueType="num">
                                      <p:cBhvr>
                                        <p:cTn id="1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23" presetID="30" presetClass="entr" presetSubtype="0"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800" decel="100000"/>
                                        <p:tgtEl>
                                          <p:spTgt spid="3">
                                            <p:txEl>
                                              <p:pRg st="1" end="1"/>
                                            </p:txEl>
                                          </p:spTgt>
                                        </p:tgtEl>
                                      </p:cBhvr>
                                    </p:animEffect>
                                    <p:anim calcmode="lin" valueType="num">
                                      <p:cBhvr>
                                        <p:cTn id="26"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par>
                                <p:cTn id="31" presetID="30" presetClass="entr" presetSubtype="0" fill="hold" grpId="0"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800" decel="100000"/>
                                        <p:tgtEl>
                                          <p:spTgt spid="3">
                                            <p:txEl>
                                              <p:pRg st="2" end="2"/>
                                            </p:txEl>
                                          </p:spTgt>
                                        </p:tgtEl>
                                      </p:cBhvr>
                                    </p:animEffect>
                                    <p:anim calcmode="lin" valueType="num">
                                      <p:cBhvr>
                                        <p:cTn id="34"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35"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36"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467600" cy="1642194"/>
          </a:xfrm>
        </p:spPr>
        <p:txBody>
          <a:bodyPr>
            <a:noAutofit/>
          </a:bodyPr>
          <a:lstStyle/>
          <a:p>
            <a:r>
              <a:rPr lang="el-GR" sz="3200" b="1" dirty="0" smtClean="0"/>
              <a:t>D1a</a:t>
            </a:r>
            <a:r>
              <a:rPr lang="el-GR" sz="3200" dirty="0" smtClean="0"/>
              <a:t> </a:t>
            </a:r>
            <a:r>
              <a:rPr lang="el-GR" sz="3200" b="1" dirty="0" smtClean="0"/>
              <a:t>Επίπεδο ποιότητας εκτέλεσης ασκήσεων συνολικά της ομάδας</a:t>
            </a:r>
            <a:r>
              <a:rPr lang="el-GR" sz="3200" dirty="0" smtClean="0"/>
              <a:t> </a:t>
            </a:r>
            <a:endParaRPr lang="en-US" sz="3200" dirty="0"/>
          </a:p>
        </p:txBody>
      </p:sp>
      <p:sp>
        <p:nvSpPr>
          <p:cNvPr id="3" name="2 - Θέση περιεχομένου"/>
          <p:cNvSpPr>
            <a:spLocks noGrp="1"/>
          </p:cNvSpPr>
          <p:nvPr>
            <p:ph sz="quarter" idx="1"/>
          </p:nvPr>
        </p:nvSpPr>
        <p:spPr>
          <a:xfrm>
            <a:off x="457200" y="2348880"/>
            <a:ext cx="7467600" cy="3816424"/>
          </a:xfrm>
        </p:spPr>
        <p:txBody>
          <a:bodyPr>
            <a:normAutofit/>
          </a:bodyPr>
          <a:lstStyle/>
          <a:p>
            <a:r>
              <a:rPr lang="el-GR" sz="2800" dirty="0" smtClean="0"/>
              <a:t>Αξία  40% </a:t>
            </a:r>
          </a:p>
          <a:p>
            <a:endParaRPr lang="el-GR" sz="2800" dirty="0" smtClean="0"/>
          </a:p>
          <a:p>
            <a:r>
              <a:rPr lang="el-GR" sz="2800" dirty="0" smtClean="0"/>
              <a:t>Αξιολογούμε το επίπεδο ποιότητας της εκτέλεσης των ασκήσεων συνολικά της ομάδας, λαμβάνοντας υπόψη την ηλικία των αθλητών, το φύλο, την φυσική κατάσταση.</a:t>
            </a:r>
            <a:endParaRPr lang="en-US" sz="2800" dirty="0"/>
          </a:p>
        </p:txBody>
      </p:sp>
      <p:sp>
        <p:nvSpPr>
          <p:cNvPr id="4" name="3 - Θέση αριθμού διαφάνειας"/>
          <p:cNvSpPr>
            <a:spLocks noGrp="1"/>
          </p:cNvSpPr>
          <p:nvPr>
            <p:ph type="sldNum" sz="quarter" idx="15"/>
          </p:nvPr>
        </p:nvSpPr>
        <p:spPr/>
        <p:txBody>
          <a:bodyPr/>
          <a:lstStyle/>
          <a:p>
            <a:pPr>
              <a:defRPr/>
            </a:pPr>
            <a:fld id="{0993FEB5-E54D-4713-AFAC-0D2CD712F828}" type="slidenum">
              <a:rPr lang="en-US" smtClean="0"/>
              <a:pPr>
                <a:defRPr/>
              </a:pPr>
              <a:t>44</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800" decel="100000"/>
                                        <p:tgtEl>
                                          <p:spTgt spid="3">
                                            <p:txEl>
                                              <p:pRg st="0" end="0"/>
                                            </p:txEl>
                                          </p:spTgt>
                                        </p:tgtEl>
                                      </p:cBhvr>
                                    </p:animEffect>
                                    <p:anim calcmode="lin" valueType="num">
                                      <p:cBhvr>
                                        <p:cTn id="1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23" presetID="30"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800" decel="100000"/>
                                        <p:tgtEl>
                                          <p:spTgt spid="3">
                                            <p:txEl>
                                              <p:pRg st="2" end="2"/>
                                            </p:txEl>
                                          </p:spTgt>
                                        </p:tgtEl>
                                      </p:cBhvr>
                                    </p:animEffect>
                                    <p:anim calcmode="lin" valueType="num">
                                      <p:cBhvr>
                                        <p:cTn id="26"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
            </a:r>
            <a:br>
              <a:rPr lang="en-US" dirty="0" smtClean="0"/>
            </a:br>
            <a:endParaRPr lang="el-GR" dirty="0"/>
          </a:p>
        </p:txBody>
      </p:sp>
      <p:sp>
        <p:nvSpPr>
          <p:cNvPr id="4" name="Θέση αριθμού διαφάνειας 3"/>
          <p:cNvSpPr>
            <a:spLocks noGrp="1"/>
          </p:cNvSpPr>
          <p:nvPr>
            <p:ph type="sldNum" sz="quarter" idx="15"/>
          </p:nvPr>
        </p:nvSpPr>
        <p:spPr/>
        <p:txBody>
          <a:bodyPr/>
          <a:lstStyle/>
          <a:p>
            <a:pPr>
              <a:defRPr/>
            </a:pPr>
            <a:fld id="{0993FEB5-E54D-4713-AFAC-0D2CD712F828}" type="slidenum">
              <a:rPr lang="en-US" smtClean="0"/>
              <a:pPr>
                <a:defRPr/>
              </a:pPr>
              <a:t>45</a:t>
            </a:fld>
            <a:endParaRPr lang="en-US"/>
          </a:p>
        </p:txBody>
      </p:sp>
      <p:pic>
        <p:nvPicPr>
          <p:cNvPr id="4098" name="Picture 2" descr="C:\Users\elisana\cosmogym\cosmogymfotos\P1010415.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4138903" y="3748731"/>
            <a:ext cx="4864602" cy="312105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elisana\Palios diskos\Pictures\samsung\Gymnaestrada2011\2011-07-14 gymnaestrada2011\DCIM\large group_CapoVerde_sioreeJapon\CAM_05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43464" cy="37369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elisana\Palios diskos\Pictures\fotos &amp; videos_from_old_computer\Gymnastrada 2007\100_0039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736949"/>
            <a:ext cx="4161400" cy="312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69678"/>
      </p:ext>
    </p:extLst>
  </p:cSld>
  <p:clrMapOvr>
    <a:masterClrMapping/>
  </p:clrMapOvr>
  <p:transition spd="slow">
    <p:newsfla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7859216" cy="1296144"/>
          </a:xfrm>
        </p:spPr>
        <p:txBody>
          <a:bodyPr>
            <a:noAutofit/>
          </a:bodyPr>
          <a:lstStyle/>
          <a:p>
            <a:r>
              <a:rPr lang="el-GR" sz="3200" b="1" dirty="0" smtClean="0"/>
              <a:t>D1b</a:t>
            </a:r>
            <a:r>
              <a:rPr lang="el-GR" sz="3200" dirty="0" smtClean="0"/>
              <a:t> </a:t>
            </a:r>
            <a:r>
              <a:rPr lang="el-GR" sz="3200" b="1" dirty="0" smtClean="0"/>
              <a:t>Επίπεδο ποιότητας εκτέλεσης ασκήσεων μεμονωμένων αθλητών</a:t>
            </a:r>
            <a:r>
              <a:rPr lang="el-GR" sz="3200" dirty="0" smtClean="0"/>
              <a:t> </a:t>
            </a:r>
            <a:endParaRPr lang="en-US" sz="3200" dirty="0"/>
          </a:p>
        </p:txBody>
      </p:sp>
      <p:sp>
        <p:nvSpPr>
          <p:cNvPr id="3" name="2 - Θέση περιεχομένου"/>
          <p:cNvSpPr>
            <a:spLocks noGrp="1"/>
          </p:cNvSpPr>
          <p:nvPr>
            <p:ph sz="quarter" idx="1"/>
          </p:nvPr>
        </p:nvSpPr>
        <p:spPr>
          <a:xfrm>
            <a:off x="457200" y="2204864"/>
            <a:ext cx="7467600" cy="3888432"/>
          </a:xfrm>
        </p:spPr>
        <p:txBody>
          <a:bodyPr>
            <a:normAutofit/>
          </a:bodyPr>
          <a:lstStyle/>
          <a:p>
            <a:r>
              <a:rPr lang="el-GR" sz="2800" dirty="0" smtClean="0"/>
              <a:t>Αξία  20% </a:t>
            </a:r>
          </a:p>
          <a:p>
            <a:endParaRPr lang="el-GR" sz="2800" dirty="0" smtClean="0"/>
          </a:p>
          <a:p>
            <a:r>
              <a:rPr lang="el-GR" sz="2800" dirty="0" smtClean="0"/>
              <a:t>Αξιολογούμε το επίπεδο ποιότητας της εκτέλεσης των ασκήσεων που εκτελούν μεμονωμένοι ή μικρός αριθμός αθλητών, λαμβάνοντας υπόψη την ηλικία τους, το φύλο, την φυσική κατάσταση.</a:t>
            </a:r>
            <a:endParaRPr lang="en-US" sz="2800" dirty="0"/>
          </a:p>
        </p:txBody>
      </p:sp>
      <p:sp>
        <p:nvSpPr>
          <p:cNvPr id="4" name="3 - Θέση αριθμού διαφάνειας"/>
          <p:cNvSpPr>
            <a:spLocks noGrp="1"/>
          </p:cNvSpPr>
          <p:nvPr>
            <p:ph type="sldNum" sz="quarter" idx="15"/>
          </p:nvPr>
        </p:nvSpPr>
        <p:spPr/>
        <p:txBody>
          <a:bodyPr/>
          <a:lstStyle/>
          <a:p>
            <a:pPr>
              <a:defRPr/>
            </a:pPr>
            <a:fld id="{0993FEB5-E54D-4713-AFAC-0D2CD712F828}" type="slidenum">
              <a:rPr lang="en-US" smtClean="0"/>
              <a:pPr>
                <a:defRPr/>
              </a:pPr>
              <a:t>46</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800" decel="100000"/>
                                        <p:tgtEl>
                                          <p:spTgt spid="3">
                                            <p:txEl>
                                              <p:pRg st="0" end="0"/>
                                            </p:txEl>
                                          </p:spTgt>
                                        </p:tgtEl>
                                      </p:cBhvr>
                                    </p:animEffect>
                                    <p:anim calcmode="lin" valueType="num">
                                      <p:cBhvr>
                                        <p:cTn id="1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23" presetID="30"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800" decel="100000"/>
                                        <p:tgtEl>
                                          <p:spTgt spid="3">
                                            <p:txEl>
                                              <p:pRg st="2" end="2"/>
                                            </p:txEl>
                                          </p:spTgt>
                                        </p:tgtEl>
                                      </p:cBhvr>
                                    </p:animEffect>
                                    <p:anim calcmode="lin" valueType="num">
                                      <p:cBhvr>
                                        <p:cTn id="26"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Θέση αριθμού διαφάνειας 3"/>
          <p:cNvSpPr>
            <a:spLocks noGrp="1"/>
          </p:cNvSpPr>
          <p:nvPr>
            <p:ph type="sldNum" sz="quarter" idx="15"/>
          </p:nvPr>
        </p:nvSpPr>
        <p:spPr/>
        <p:txBody>
          <a:bodyPr/>
          <a:lstStyle/>
          <a:p>
            <a:pPr>
              <a:defRPr/>
            </a:pPr>
            <a:fld id="{0993FEB5-E54D-4713-AFAC-0D2CD712F828}" type="slidenum">
              <a:rPr lang="en-US" smtClean="0"/>
              <a:pPr>
                <a:defRPr/>
              </a:pPr>
              <a:t>47</a:t>
            </a:fld>
            <a:endParaRPr lang="en-US"/>
          </a:p>
        </p:txBody>
      </p:sp>
      <p:pic>
        <p:nvPicPr>
          <p:cNvPr id="3074" name="Picture 2" descr="C:\Users\elisana\cosmogym\cosmogymfotos\P1010399.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39"/>
            <a:ext cx="8712968" cy="6534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173452"/>
      </p:ext>
    </p:extLst>
  </p:cSld>
  <p:clrMapOvr>
    <a:masterClrMapping/>
  </p:clrMapOvr>
  <p:transition spd="slow">
    <p:newsfla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76672"/>
            <a:ext cx="7467600" cy="1224136"/>
          </a:xfrm>
        </p:spPr>
        <p:txBody>
          <a:bodyPr>
            <a:normAutofit/>
          </a:bodyPr>
          <a:lstStyle/>
          <a:p>
            <a:r>
              <a:rPr lang="el-GR" sz="3200" b="1" dirty="0" smtClean="0"/>
              <a:t>D1c</a:t>
            </a:r>
            <a:r>
              <a:rPr lang="el-GR" sz="3200" dirty="0" smtClean="0"/>
              <a:t> </a:t>
            </a:r>
            <a:r>
              <a:rPr lang="el-GR" sz="3200" b="1" dirty="0" smtClean="0"/>
              <a:t>Συνολικός ομαδικός συγχρονισμός</a:t>
            </a:r>
            <a:r>
              <a:rPr lang="el-GR" sz="3200" dirty="0" smtClean="0"/>
              <a:t> </a:t>
            </a:r>
            <a:endParaRPr lang="en-US" sz="3200" dirty="0"/>
          </a:p>
        </p:txBody>
      </p:sp>
      <p:sp>
        <p:nvSpPr>
          <p:cNvPr id="3" name="2 - Θέση περιεχομένου"/>
          <p:cNvSpPr>
            <a:spLocks noGrp="1"/>
          </p:cNvSpPr>
          <p:nvPr>
            <p:ph sz="quarter" idx="1"/>
          </p:nvPr>
        </p:nvSpPr>
        <p:spPr>
          <a:xfrm>
            <a:off x="457200" y="2060848"/>
            <a:ext cx="7467600" cy="4413104"/>
          </a:xfrm>
        </p:spPr>
        <p:txBody>
          <a:bodyPr>
            <a:normAutofit/>
          </a:bodyPr>
          <a:lstStyle/>
          <a:p>
            <a:r>
              <a:rPr lang="el-GR" sz="2800" dirty="0" smtClean="0"/>
              <a:t>Άξια  30%   </a:t>
            </a:r>
          </a:p>
          <a:p>
            <a:endParaRPr lang="el-GR" sz="2800" dirty="0" smtClean="0"/>
          </a:p>
          <a:p>
            <a:r>
              <a:rPr lang="el-GR" sz="2800" dirty="0" smtClean="0"/>
              <a:t>Αξιολογούμε τον συνολικό ομαδικό συγχρονισμό που επιτυγχάνει η ομάδα και είναι αποτέλεσμα της προπόνησης των αθλητών. Επίσης λαμβάνουμε υπόψη και σε ποιό επίπεδο ασκήσεων επιτυγχάνεται ο συγχρονισμός.</a:t>
            </a:r>
            <a:endParaRPr lang="en-US" sz="2800" dirty="0"/>
          </a:p>
        </p:txBody>
      </p:sp>
      <p:sp>
        <p:nvSpPr>
          <p:cNvPr id="4" name="3 - Θέση αριθμού διαφάνειας"/>
          <p:cNvSpPr>
            <a:spLocks noGrp="1"/>
          </p:cNvSpPr>
          <p:nvPr>
            <p:ph type="sldNum" sz="quarter" idx="15"/>
          </p:nvPr>
        </p:nvSpPr>
        <p:spPr/>
        <p:txBody>
          <a:bodyPr/>
          <a:lstStyle/>
          <a:p>
            <a:pPr>
              <a:defRPr/>
            </a:pPr>
            <a:fld id="{0993FEB5-E54D-4713-AFAC-0D2CD712F828}" type="slidenum">
              <a:rPr lang="en-US" smtClean="0"/>
              <a:pPr>
                <a:defRPr/>
              </a:pPr>
              <a:t>48</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800" decel="100000"/>
                                        <p:tgtEl>
                                          <p:spTgt spid="3">
                                            <p:txEl>
                                              <p:pRg st="0" end="0"/>
                                            </p:txEl>
                                          </p:spTgt>
                                        </p:tgtEl>
                                      </p:cBhvr>
                                    </p:animEffect>
                                    <p:anim calcmode="lin" valueType="num">
                                      <p:cBhvr>
                                        <p:cTn id="1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23" presetID="30"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800" decel="100000"/>
                                        <p:tgtEl>
                                          <p:spTgt spid="3">
                                            <p:txEl>
                                              <p:pRg st="2" end="2"/>
                                            </p:txEl>
                                          </p:spTgt>
                                        </p:tgtEl>
                                      </p:cBhvr>
                                    </p:animEffect>
                                    <p:anim calcmode="lin" valueType="num">
                                      <p:cBhvr>
                                        <p:cTn id="26"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Θέση αριθμού διαφάνειας 3"/>
          <p:cNvSpPr>
            <a:spLocks noGrp="1"/>
          </p:cNvSpPr>
          <p:nvPr>
            <p:ph type="sldNum" sz="quarter" idx="15"/>
          </p:nvPr>
        </p:nvSpPr>
        <p:spPr/>
        <p:txBody>
          <a:bodyPr/>
          <a:lstStyle/>
          <a:p>
            <a:pPr>
              <a:defRPr/>
            </a:pPr>
            <a:fld id="{0993FEB5-E54D-4713-AFAC-0D2CD712F828}" type="slidenum">
              <a:rPr lang="en-US" smtClean="0"/>
              <a:pPr>
                <a:defRPr/>
              </a:pPr>
              <a:t>49</a:t>
            </a:fld>
            <a:endParaRPr lang="en-US"/>
          </a:p>
        </p:txBody>
      </p:sp>
      <p:pic>
        <p:nvPicPr>
          <p:cNvPr id="5122" name="Picture 2" descr="C:\Users\elisana\Palios diskos\Pictures\fotos &amp; videos_from_old_computer\Gymnastrada 2007\100_0050.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568952" cy="6426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379627"/>
      </p:ext>
    </p:extLst>
  </p:cSld>
  <p:clrMapOvr>
    <a:masterClrMapping/>
  </p:clrMapOvr>
  <p:transition spd="slow">
    <p:newsfla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931224" cy="2362274"/>
          </a:xfrm>
        </p:spPr>
        <p:txBody>
          <a:bodyPr>
            <a:noAutofit/>
          </a:bodyPr>
          <a:lstStyle/>
          <a:p>
            <a:pPr fontAlgn="auto">
              <a:spcAft>
                <a:spcPts val="0"/>
              </a:spcAft>
              <a:defRPr/>
            </a:pPr>
            <a:r>
              <a:rPr lang="el-GR" sz="3200" b="1" dirty="0" smtClean="0"/>
              <a:t>A1</a:t>
            </a:r>
            <a:r>
              <a:rPr lang="el-GR" sz="3200" dirty="0" smtClean="0"/>
              <a:t>  </a:t>
            </a:r>
            <a:r>
              <a:rPr lang="el-GR" sz="3200" b="1" dirty="0" smtClean="0"/>
              <a:t>Αισθητική μουσικής συνοδείας, καταλληλότητα αυτής στο ρυθμό εκτέλεσης των κινήσεων και ποιότητα σύνδεσης-ηχογράφησης της μουσικής</a:t>
            </a:r>
            <a:r>
              <a:rPr lang="el-GR" sz="3200" dirty="0" smtClean="0"/>
              <a:t> </a:t>
            </a:r>
            <a:endParaRPr lang="en-US" sz="3200" dirty="0"/>
          </a:p>
        </p:txBody>
      </p:sp>
      <p:sp>
        <p:nvSpPr>
          <p:cNvPr id="11267" name="2 - Θέση περιεχομένου"/>
          <p:cNvSpPr>
            <a:spLocks noGrp="1"/>
          </p:cNvSpPr>
          <p:nvPr>
            <p:ph sz="quarter" idx="1"/>
          </p:nvPr>
        </p:nvSpPr>
        <p:spPr>
          <a:xfrm>
            <a:off x="457200" y="2636912"/>
            <a:ext cx="8075240" cy="3816424"/>
          </a:xfrm>
        </p:spPr>
        <p:txBody>
          <a:bodyPr>
            <a:normAutofit/>
          </a:bodyPr>
          <a:lstStyle/>
          <a:p>
            <a:r>
              <a:rPr lang="el-GR" sz="2800" b="1" dirty="0" smtClean="0"/>
              <a:t> </a:t>
            </a:r>
            <a:r>
              <a:rPr lang="el-GR" sz="2800" dirty="0" smtClean="0"/>
              <a:t>Αξία 35%   </a:t>
            </a:r>
          </a:p>
          <a:p>
            <a:r>
              <a:rPr lang="el-GR" sz="2800" dirty="0" smtClean="0"/>
              <a:t>Η χρήση και η επιλογή της μουσικής είναι από τις σπουδαιότερες παραμέτρους ενός πετυχημένου προγράμματος. Η επιλογή της μουσικής θα πρέπει πάνω από όλα να είναι ακουστικά αποδεκτή από μεγάλο εύρος ηλικιών και διαφορετικής κουλτούρας ανθρώπων. </a:t>
            </a:r>
            <a:endParaRPr lang="en-US" sz="2600" dirty="0" smtClean="0"/>
          </a:p>
        </p:txBody>
      </p:sp>
      <p:sp>
        <p:nvSpPr>
          <p:cNvPr id="11268" name="3 - Θέση αριθμού διαφάνειας"/>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C9A0A1C7-1B53-4D75-AEEF-5B8105448186}" type="slidenum">
              <a:rPr lang="en-US"/>
              <a:pPr/>
              <a:t>5</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Effect transition="in" filter="fade">
                                      <p:cBhvr>
                                        <p:cTn id="12" dur="800" decel="100000"/>
                                        <p:tgtEl>
                                          <p:spTgt spid="11267">
                                            <p:txEl>
                                              <p:pRg st="0" end="0"/>
                                            </p:txEl>
                                          </p:spTgt>
                                        </p:tgtEl>
                                      </p:cBhvr>
                                    </p:animEffect>
                                    <p:anim calcmode="lin" valueType="num">
                                      <p:cBhvr>
                                        <p:cTn id="13" dur="800" decel="100000" fill="hold"/>
                                        <p:tgtEl>
                                          <p:spTgt spid="11267">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11267">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11267">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1267">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1267">
                                            <p:txEl>
                                              <p:pRg st="0" end="0"/>
                                            </p:txEl>
                                          </p:spTgt>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11267">
                                            <p:txEl>
                                              <p:pRg st="1" end="1"/>
                                            </p:txEl>
                                          </p:spTgt>
                                        </p:tgtEl>
                                        <p:attrNameLst>
                                          <p:attrName>style.visibility</p:attrName>
                                        </p:attrNameLst>
                                      </p:cBhvr>
                                      <p:to>
                                        <p:strVal val="visible"/>
                                      </p:to>
                                    </p:set>
                                    <p:animEffect transition="in" filter="fade">
                                      <p:cBhvr>
                                        <p:cTn id="20" dur="800" decel="100000"/>
                                        <p:tgtEl>
                                          <p:spTgt spid="11267">
                                            <p:txEl>
                                              <p:pRg st="1" end="1"/>
                                            </p:txEl>
                                          </p:spTgt>
                                        </p:tgtEl>
                                      </p:cBhvr>
                                    </p:animEffect>
                                    <p:anim calcmode="lin" valueType="num">
                                      <p:cBhvr>
                                        <p:cTn id="21" dur="800" decel="100000" fill="hold"/>
                                        <p:tgtEl>
                                          <p:spTgt spid="11267">
                                            <p:txEl>
                                              <p:pRg st="1" end="1"/>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11267">
                                            <p:txEl>
                                              <p:pRg st="1" end="1"/>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11267">
                                            <p:txEl>
                                              <p:pRg st="1" end="1"/>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1267">
                                            <p:txEl>
                                              <p:pRg st="1" end="1"/>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1267">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sz="quarter" idx="1"/>
          </p:nvPr>
        </p:nvSpPr>
        <p:spPr/>
        <p:txBody>
          <a:bodyPr/>
          <a:lstStyle/>
          <a:p>
            <a:endParaRPr lang="el-GR" dirty="0"/>
          </a:p>
        </p:txBody>
      </p:sp>
      <p:sp>
        <p:nvSpPr>
          <p:cNvPr id="4" name="Θέση αριθμού διαφάνειας 3"/>
          <p:cNvSpPr>
            <a:spLocks noGrp="1"/>
          </p:cNvSpPr>
          <p:nvPr>
            <p:ph type="sldNum" sz="quarter" idx="15"/>
          </p:nvPr>
        </p:nvSpPr>
        <p:spPr/>
        <p:txBody>
          <a:bodyPr/>
          <a:lstStyle/>
          <a:p>
            <a:pPr>
              <a:defRPr/>
            </a:pPr>
            <a:fld id="{0993FEB5-E54D-4713-AFAC-0D2CD712F828}" type="slidenum">
              <a:rPr lang="en-US" smtClean="0"/>
              <a:pPr>
                <a:defRPr/>
              </a:pPr>
              <a:t>50</a:t>
            </a:fld>
            <a:endParaRPr lang="en-US"/>
          </a:p>
        </p:txBody>
      </p:sp>
      <p:pic>
        <p:nvPicPr>
          <p:cNvPr id="5" name="Picture 3" descr="C:\Users\user\Desktop\SD1-35321.jpg"/>
          <p:cNvPicPr>
            <a:picLocks noChangeAspect="1" noChangeArrowheads="1"/>
          </p:cNvPicPr>
          <p:nvPr/>
        </p:nvPicPr>
        <p:blipFill>
          <a:blip r:embed="rId2" cstate="print"/>
          <a:srcRect/>
          <a:stretch>
            <a:fillRect/>
          </a:stretch>
        </p:blipFill>
        <p:spPr bwMode="auto">
          <a:xfrm>
            <a:off x="34702" y="322040"/>
            <a:ext cx="8999452" cy="6203304"/>
          </a:xfrm>
          <a:prstGeom prst="rect">
            <a:avLst/>
          </a:prstGeom>
          <a:noFill/>
        </p:spPr>
      </p:pic>
    </p:spTree>
    <p:extLst>
      <p:ext uri="{BB962C8B-B14F-4D97-AF65-F5344CB8AC3E}">
        <p14:creationId xmlns:p14="http://schemas.microsoft.com/office/powerpoint/2010/main" val="2153596023"/>
      </p:ext>
    </p:extLst>
  </p:cSld>
  <p:clrMapOvr>
    <a:masterClrMapping/>
  </p:clrMapOvr>
  <p:transition spd="slow">
    <p:newsfla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Θέση αριθμού διαφάνειας 3"/>
          <p:cNvSpPr>
            <a:spLocks noGrp="1"/>
          </p:cNvSpPr>
          <p:nvPr>
            <p:ph type="sldNum" sz="quarter" idx="15"/>
          </p:nvPr>
        </p:nvSpPr>
        <p:spPr/>
        <p:txBody>
          <a:bodyPr/>
          <a:lstStyle/>
          <a:p>
            <a:pPr>
              <a:defRPr/>
            </a:pPr>
            <a:fld id="{0993FEB5-E54D-4713-AFAC-0D2CD712F828}" type="slidenum">
              <a:rPr lang="en-US" smtClean="0"/>
              <a:pPr>
                <a:defRPr/>
              </a:pPr>
              <a:t>51</a:t>
            </a:fld>
            <a:endParaRPr lang="en-US"/>
          </a:p>
        </p:txBody>
      </p:sp>
      <p:pic>
        <p:nvPicPr>
          <p:cNvPr id="2050" name="Picture 2" descr="C:\Users\elisana\Palios diskos\Documents\Γ.Γ\Gymnastics for All\G.f.A.book\peristeri4.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333" y="620689"/>
            <a:ext cx="9138667" cy="60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613793"/>
      </p:ext>
    </p:extLst>
  </p:cSld>
  <p:clrMapOvr>
    <a:masterClrMapping/>
  </p:clrMapOvr>
  <p:transition spd="slow">
    <p:newsfla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48680"/>
            <a:ext cx="7467600" cy="868958"/>
          </a:xfrm>
        </p:spPr>
        <p:txBody>
          <a:bodyPr>
            <a:normAutofit/>
          </a:bodyPr>
          <a:lstStyle/>
          <a:p>
            <a:r>
              <a:rPr lang="el-GR" sz="3200" b="1" dirty="0" smtClean="0"/>
              <a:t>D1d</a:t>
            </a:r>
            <a:r>
              <a:rPr lang="el-GR" sz="3200" dirty="0" smtClean="0"/>
              <a:t> </a:t>
            </a:r>
            <a:r>
              <a:rPr lang="el-GR" sz="3200" b="1" dirty="0" smtClean="0"/>
              <a:t>Επίπεδο δυσκολίας ασκήσεων</a:t>
            </a:r>
            <a:r>
              <a:rPr lang="el-GR" sz="3200" dirty="0" smtClean="0"/>
              <a:t> </a:t>
            </a:r>
            <a:endParaRPr lang="en-US" sz="3200" dirty="0"/>
          </a:p>
        </p:txBody>
      </p:sp>
      <p:sp>
        <p:nvSpPr>
          <p:cNvPr id="3" name="2 - Θέση περιεχομένου"/>
          <p:cNvSpPr>
            <a:spLocks noGrp="1"/>
          </p:cNvSpPr>
          <p:nvPr>
            <p:ph sz="quarter" idx="1"/>
          </p:nvPr>
        </p:nvSpPr>
        <p:spPr>
          <a:xfrm>
            <a:off x="457200" y="1772816"/>
            <a:ext cx="7467600" cy="4464496"/>
          </a:xfrm>
        </p:spPr>
        <p:txBody>
          <a:bodyPr>
            <a:normAutofit/>
          </a:bodyPr>
          <a:lstStyle/>
          <a:p>
            <a:r>
              <a:rPr lang="el-GR" sz="2800" dirty="0" smtClean="0"/>
              <a:t>Αξία  10% </a:t>
            </a:r>
          </a:p>
          <a:p>
            <a:endParaRPr lang="el-GR" sz="2800" dirty="0" smtClean="0"/>
          </a:p>
          <a:p>
            <a:r>
              <a:rPr lang="el-GR" sz="2800" dirty="0" smtClean="0"/>
              <a:t>Αξιολογούμε το επίπεδο δυσκολίας των ασκήσεων που συνθέτουν το πρόγραμμα λαμβάνοντας υπόψη το άθλημα που προέρχονται (ενόργανης, ρυθμικής, ακροβατική, αεροβική, χορός κτλ) την ηλικία, το φύλο και το επίπεδο φυσικής κατάστασης των ασκουμένων.</a:t>
            </a:r>
            <a:endParaRPr lang="en-US" sz="2800" dirty="0"/>
          </a:p>
        </p:txBody>
      </p:sp>
      <p:sp>
        <p:nvSpPr>
          <p:cNvPr id="4" name="3 - Θέση αριθμού διαφάνειας"/>
          <p:cNvSpPr>
            <a:spLocks noGrp="1"/>
          </p:cNvSpPr>
          <p:nvPr>
            <p:ph type="sldNum" sz="quarter" idx="15"/>
          </p:nvPr>
        </p:nvSpPr>
        <p:spPr/>
        <p:txBody>
          <a:bodyPr/>
          <a:lstStyle/>
          <a:p>
            <a:pPr>
              <a:defRPr/>
            </a:pPr>
            <a:fld id="{0993FEB5-E54D-4713-AFAC-0D2CD712F828}" type="slidenum">
              <a:rPr lang="en-US" smtClean="0"/>
              <a:pPr>
                <a:defRPr/>
              </a:pPr>
              <a:t>52</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800" decel="100000"/>
                                        <p:tgtEl>
                                          <p:spTgt spid="3">
                                            <p:txEl>
                                              <p:pRg st="0" end="0"/>
                                            </p:txEl>
                                          </p:spTgt>
                                        </p:tgtEl>
                                      </p:cBhvr>
                                    </p:animEffect>
                                    <p:anim calcmode="lin" valueType="num">
                                      <p:cBhvr>
                                        <p:cTn id="1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23" presetID="30"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800" decel="100000"/>
                                        <p:tgtEl>
                                          <p:spTgt spid="3">
                                            <p:txEl>
                                              <p:pRg st="2" end="2"/>
                                            </p:txEl>
                                          </p:spTgt>
                                        </p:tgtEl>
                                      </p:cBhvr>
                                    </p:animEffect>
                                    <p:anim calcmode="lin" valueType="num">
                                      <p:cBhvr>
                                        <p:cTn id="26"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Θέση αριθμού διαφάνειας 3"/>
          <p:cNvSpPr>
            <a:spLocks noGrp="1"/>
          </p:cNvSpPr>
          <p:nvPr>
            <p:ph type="sldNum" sz="quarter" idx="15"/>
          </p:nvPr>
        </p:nvSpPr>
        <p:spPr/>
        <p:txBody>
          <a:bodyPr/>
          <a:lstStyle/>
          <a:p>
            <a:pPr>
              <a:defRPr/>
            </a:pPr>
            <a:fld id="{0993FEB5-E54D-4713-AFAC-0D2CD712F828}" type="slidenum">
              <a:rPr lang="en-US" smtClean="0"/>
              <a:pPr>
                <a:defRPr/>
              </a:pPr>
              <a:t>53</a:t>
            </a:fld>
            <a:endParaRPr lang="en-US"/>
          </a:p>
        </p:txBody>
      </p:sp>
      <p:pic>
        <p:nvPicPr>
          <p:cNvPr id="2050" name="Picture 2" descr="C:\Users\elisana\cosmogym\cosmogymfotos\P1010396.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64908"/>
            <a:ext cx="8278555" cy="6208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401771"/>
      </p:ext>
    </p:extLst>
  </p:cSld>
  <p:clrMapOvr>
    <a:masterClrMapping/>
  </p:clrMapOvr>
  <p:transition spd="slow">
    <p:newsflash/>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D2</a:t>
            </a:r>
            <a:r>
              <a:rPr lang="el-GR" sz="3200" dirty="0" smtClean="0"/>
              <a:t> </a:t>
            </a:r>
            <a:r>
              <a:rPr lang="el-GR" sz="3200" b="1" dirty="0" err="1" smtClean="0"/>
              <a:t>Safety</a:t>
            </a:r>
            <a:r>
              <a:rPr lang="el-GR" sz="3200" b="1" dirty="0" smtClean="0"/>
              <a:t> / Ασφάλεια</a:t>
            </a:r>
            <a:r>
              <a:rPr lang="el-GR" sz="3200" dirty="0" smtClean="0"/>
              <a:t> </a:t>
            </a:r>
            <a:endParaRPr lang="en-US" sz="3200" dirty="0"/>
          </a:p>
        </p:txBody>
      </p:sp>
      <p:sp>
        <p:nvSpPr>
          <p:cNvPr id="3" name="2 - Θέση περιεχομένου"/>
          <p:cNvSpPr>
            <a:spLocks noGrp="1"/>
          </p:cNvSpPr>
          <p:nvPr>
            <p:ph sz="quarter" idx="1"/>
          </p:nvPr>
        </p:nvSpPr>
        <p:spPr>
          <a:xfrm>
            <a:off x="457200" y="1988840"/>
            <a:ext cx="7467600" cy="4485112"/>
          </a:xfrm>
        </p:spPr>
        <p:txBody>
          <a:bodyPr>
            <a:normAutofit/>
          </a:bodyPr>
          <a:lstStyle/>
          <a:p>
            <a:r>
              <a:rPr lang="el-GR" sz="2800" b="1" dirty="0" smtClean="0"/>
              <a:t>Αξία  20%</a:t>
            </a:r>
            <a:r>
              <a:rPr lang="el-GR" sz="2800" dirty="0" smtClean="0"/>
              <a:t>   </a:t>
            </a:r>
          </a:p>
          <a:p>
            <a:endParaRPr lang="el-GR" sz="2800" dirty="0" smtClean="0"/>
          </a:p>
          <a:p>
            <a:r>
              <a:rPr lang="el-GR" sz="2800" dirty="0" smtClean="0"/>
              <a:t>Γενικά     </a:t>
            </a:r>
          </a:p>
          <a:p>
            <a:r>
              <a:rPr lang="el-GR" sz="2800" dirty="0" smtClean="0"/>
              <a:t>Ασφάλεια είναι η πρόβλεψη και η εκπαίδευση για την αποφυγή τραυματισμών πριν, κατά την διάρκεια και μετά το πέρας ενός προγράμματος, για τους συμμετέχοντες και τους θεατές.</a:t>
            </a:r>
            <a:endParaRPr lang="en-US" sz="2800" dirty="0"/>
          </a:p>
        </p:txBody>
      </p:sp>
      <p:sp>
        <p:nvSpPr>
          <p:cNvPr id="4" name="3 - Θέση αριθμού διαφάνειας"/>
          <p:cNvSpPr>
            <a:spLocks noGrp="1"/>
          </p:cNvSpPr>
          <p:nvPr>
            <p:ph type="sldNum" sz="quarter" idx="15"/>
          </p:nvPr>
        </p:nvSpPr>
        <p:spPr/>
        <p:txBody>
          <a:bodyPr/>
          <a:lstStyle/>
          <a:p>
            <a:pPr>
              <a:defRPr/>
            </a:pPr>
            <a:fld id="{0993FEB5-E54D-4713-AFAC-0D2CD712F828}" type="slidenum">
              <a:rPr lang="en-US" smtClean="0"/>
              <a:pPr>
                <a:defRPr/>
              </a:pPr>
              <a:t>54</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800" decel="100000"/>
                                        <p:tgtEl>
                                          <p:spTgt spid="3">
                                            <p:txEl>
                                              <p:pRg st="0" end="0"/>
                                            </p:txEl>
                                          </p:spTgt>
                                        </p:tgtEl>
                                      </p:cBhvr>
                                    </p:animEffect>
                                    <p:anim calcmode="lin" valueType="num">
                                      <p:cBhvr>
                                        <p:cTn id="1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23" presetID="30"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800" decel="100000"/>
                                        <p:tgtEl>
                                          <p:spTgt spid="3">
                                            <p:txEl>
                                              <p:pRg st="2" end="2"/>
                                            </p:txEl>
                                          </p:spTgt>
                                        </p:tgtEl>
                                      </p:cBhvr>
                                    </p:animEffect>
                                    <p:anim calcmode="lin" valueType="num">
                                      <p:cBhvr>
                                        <p:cTn id="26"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par>
                                <p:cTn id="31" presetID="30" presetClass="entr" presetSubtype="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800" decel="100000"/>
                                        <p:tgtEl>
                                          <p:spTgt spid="3">
                                            <p:txEl>
                                              <p:pRg st="3" end="3"/>
                                            </p:txEl>
                                          </p:spTgt>
                                        </p:tgtEl>
                                      </p:cBhvr>
                                    </p:animEffect>
                                    <p:anim calcmode="lin" valueType="num">
                                      <p:cBhvr>
                                        <p:cTn id="34"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35"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36"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7643192" cy="1008112"/>
          </a:xfrm>
        </p:spPr>
        <p:txBody>
          <a:bodyPr>
            <a:normAutofit/>
          </a:bodyPr>
          <a:lstStyle/>
          <a:p>
            <a:r>
              <a:rPr lang="el-GR" sz="3200" b="1" dirty="0" smtClean="0"/>
              <a:t>D2a</a:t>
            </a:r>
            <a:r>
              <a:rPr lang="el-GR" sz="3200" dirty="0" smtClean="0"/>
              <a:t> </a:t>
            </a:r>
            <a:r>
              <a:rPr lang="el-GR" sz="3200" b="1" dirty="0" smtClean="0"/>
              <a:t>Επίπεδο ασφάλειας ασκήσεων</a:t>
            </a:r>
            <a:r>
              <a:rPr lang="el-GR" sz="3200" dirty="0" smtClean="0"/>
              <a:t> </a:t>
            </a:r>
            <a:endParaRPr lang="en-US" sz="3200" dirty="0"/>
          </a:p>
        </p:txBody>
      </p:sp>
      <p:sp>
        <p:nvSpPr>
          <p:cNvPr id="3" name="2 - Θέση περιεχομένου"/>
          <p:cNvSpPr>
            <a:spLocks noGrp="1"/>
          </p:cNvSpPr>
          <p:nvPr>
            <p:ph sz="quarter" idx="1"/>
          </p:nvPr>
        </p:nvSpPr>
        <p:spPr>
          <a:xfrm>
            <a:off x="457200" y="2204864"/>
            <a:ext cx="7467600" cy="4269088"/>
          </a:xfrm>
        </p:spPr>
        <p:txBody>
          <a:bodyPr>
            <a:normAutofit/>
          </a:bodyPr>
          <a:lstStyle/>
          <a:p>
            <a:r>
              <a:rPr lang="el-GR" sz="2800" dirty="0" smtClean="0"/>
              <a:t>Αξία  80% </a:t>
            </a:r>
          </a:p>
          <a:p>
            <a:endParaRPr lang="el-GR" sz="2800" dirty="0" smtClean="0"/>
          </a:p>
          <a:p>
            <a:r>
              <a:rPr lang="el-GR" sz="2800" dirty="0" smtClean="0"/>
              <a:t>Αξιολογούμε το επίπεδο ασφάλειας των ασκήσεων που χρησιμοποιούνται σε σχέση με την ηλικία, το επίπεδο των αθλητών κτλ </a:t>
            </a:r>
            <a:br>
              <a:rPr lang="el-GR" sz="2800" dirty="0" smtClean="0"/>
            </a:br>
            <a:r>
              <a:rPr lang="el-GR" sz="2800" dirty="0" smtClean="0"/>
              <a:t>Οι ασκήσεις πρέπει να είναι έτσι επιλεγμένες ώστε να μην θέτουν σε κίνδυνο τους αθλητές.</a:t>
            </a:r>
            <a:endParaRPr lang="en-US" sz="2800" dirty="0"/>
          </a:p>
        </p:txBody>
      </p:sp>
      <p:sp>
        <p:nvSpPr>
          <p:cNvPr id="4" name="3 - Θέση αριθμού διαφάνειας"/>
          <p:cNvSpPr>
            <a:spLocks noGrp="1"/>
          </p:cNvSpPr>
          <p:nvPr>
            <p:ph type="sldNum" sz="quarter" idx="15"/>
          </p:nvPr>
        </p:nvSpPr>
        <p:spPr/>
        <p:txBody>
          <a:bodyPr/>
          <a:lstStyle/>
          <a:p>
            <a:pPr>
              <a:defRPr/>
            </a:pPr>
            <a:fld id="{0993FEB5-E54D-4713-AFAC-0D2CD712F828}" type="slidenum">
              <a:rPr lang="en-US" smtClean="0"/>
              <a:pPr>
                <a:defRPr/>
              </a:pPr>
              <a:t>55</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800" decel="100000"/>
                                        <p:tgtEl>
                                          <p:spTgt spid="3">
                                            <p:txEl>
                                              <p:pRg st="0" end="0"/>
                                            </p:txEl>
                                          </p:spTgt>
                                        </p:tgtEl>
                                      </p:cBhvr>
                                    </p:animEffect>
                                    <p:anim calcmode="lin" valueType="num">
                                      <p:cBhvr>
                                        <p:cTn id="1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23" presetID="30"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800" decel="100000"/>
                                        <p:tgtEl>
                                          <p:spTgt spid="3">
                                            <p:txEl>
                                              <p:pRg st="2" end="2"/>
                                            </p:txEl>
                                          </p:spTgt>
                                        </p:tgtEl>
                                      </p:cBhvr>
                                    </p:animEffect>
                                    <p:anim calcmode="lin" valueType="num">
                                      <p:cBhvr>
                                        <p:cTn id="26"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04664"/>
            <a:ext cx="7467600" cy="1584176"/>
          </a:xfrm>
        </p:spPr>
        <p:txBody>
          <a:bodyPr>
            <a:noAutofit/>
          </a:bodyPr>
          <a:lstStyle/>
          <a:p>
            <a:r>
              <a:rPr lang="el-GR" sz="3200" b="1" dirty="0" smtClean="0"/>
              <a:t>D2b</a:t>
            </a:r>
            <a:r>
              <a:rPr lang="el-GR" sz="3200" dirty="0" smtClean="0"/>
              <a:t> </a:t>
            </a:r>
            <a:r>
              <a:rPr lang="el-GR" sz="3200" b="1" dirty="0" smtClean="0"/>
              <a:t>Επίπεδο ασφάλειας σχετικά με τον περιβάλλοντα χώρο και το κοινό</a:t>
            </a:r>
            <a:r>
              <a:rPr lang="el-GR" sz="3200" dirty="0" smtClean="0"/>
              <a:t> </a:t>
            </a:r>
            <a:endParaRPr lang="en-US" sz="3200" dirty="0"/>
          </a:p>
        </p:txBody>
      </p:sp>
      <p:sp>
        <p:nvSpPr>
          <p:cNvPr id="3" name="2 - Θέση περιεχομένου"/>
          <p:cNvSpPr>
            <a:spLocks noGrp="1"/>
          </p:cNvSpPr>
          <p:nvPr>
            <p:ph sz="quarter" idx="1"/>
          </p:nvPr>
        </p:nvSpPr>
        <p:spPr>
          <a:xfrm>
            <a:off x="457200" y="2348880"/>
            <a:ext cx="7467600" cy="3600400"/>
          </a:xfrm>
        </p:spPr>
        <p:txBody>
          <a:bodyPr>
            <a:normAutofit/>
          </a:bodyPr>
          <a:lstStyle/>
          <a:p>
            <a:r>
              <a:rPr lang="el-GR" sz="2800" dirty="0" smtClean="0"/>
              <a:t>Αξία  20% </a:t>
            </a:r>
          </a:p>
          <a:p>
            <a:endParaRPr lang="el-GR" sz="2800" dirty="0" smtClean="0"/>
          </a:p>
          <a:p>
            <a:r>
              <a:rPr lang="el-GR" sz="2800" dirty="0" smtClean="0"/>
              <a:t>Αξιολογούμε το επίπεδο ασφάλειας των ασκήσεων / οργάνων / κατασκευών που χρησιμοποιούνται στο πρόγραμμα για να μην θέτουν σε κίνδυνο συναθλητές / παράγοντες / κοινό.</a:t>
            </a:r>
            <a:endParaRPr lang="en-US" sz="2800" dirty="0"/>
          </a:p>
        </p:txBody>
      </p:sp>
      <p:sp>
        <p:nvSpPr>
          <p:cNvPr id="4" name="3 - Θέση αριθμού διαφάνειας"/>
          <p:cNvSpPr>
            <a:spLocks noGrp="1"/>
          </p:cNvSpPr>
          <p:nvPr>
            <p:ph type="sldNum" sz="quarter" idx="15"/>
          </p:nvPr>
        </p:nvSpPr>
        <p:spPr/>
        <p:txBody>
          <a:bodyPr/>
          <a:lstStyle/>
          <a:p>
            <a:pPr>
              <a:defRPr/>
            </a:pPr>
            <a:fld id="{0993FEB5-E54D-4713-AFAC-0D2CD712F828}" type="slidenum">
              <a:rPr lang="en-US" smtClean="0"/>
              <a:pPr>
                <a:defRPr/>
              </a:pPr>
              <a:t>56</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800" decel="100000"/>
                                        <p:tgtEl>
                                          <p:spTgt spid="3">
                                            <p:txEl>
                                              <p:pRg st="0" end="0"/>
                                            </p:txEl>
                                          </p:spTgt>
                                        </p:tgtEl>
                                      </p:cBhvr>
                                    </p:animEffect>
                                    <p:anim calcmode="lin" valueType="num">
                                      <p:cBhvr>
                                        <p:cTn id="1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23" presetID="30"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800" decel="100000"/>
                                        <p:tgtEl>
                                          <p:spTgt spid="3">
                                            <p:txEl>
                                              <p:pRg st="2" end="2"/>
                                            </p:txEl>
                                          </p:spTgt>
                                        </p:tgtEl>
                                      </p:cBhvr>
                                    </p:animEffect>
                                    <p:anim calcmode="lin" valueType="num">
                                      <p:cBhvr>
                                        <p:cTn id="26"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lisana\cosmogym\cosmogymfotos\P10104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307813"/>
            <a:ext cx="6192688" cy="3843897"/>
          </a:xfrm>
          <a:prstGeom prst="rect">
            <a:avLst/>
          </a:prstGeom>
          <a:noFill/>
          <a:extLst>
            <a:ext uri="{909E8E84-426E-40DD-AFC4-6F175D3DCCD1}">
              <a14:hiddenFill xmlns:a14="http://schemas.microsoft.com/office/drawing/2010/main">
                <a:solidFill>
                  <a:srgbClr val="FFFFFF"/>
                </a:solidFill>
              </a14:hiddenFill>
            </a:ext>
          </a:extLst>
        </p:spPr>
      </p:pic>
      <p:sp>
        <p:nvSpPr>
          <p:cNvPr id="2" name="1 - Τίτλος"/>
          <p:cNvSpPr>
            <a:spLocks noGrp="1"/>
          </p:cNvSpPr>
          <p:nvPr>
            <p:ph type="title"/>
          </p:nvPr>
        </p:nvSpPr>
        <p:spPr/>
        <p:txBody>
          <a:bodyPr/>
          <a:lstStyle/>
          <a:p>
            <a:pPr fontAlgn="auto">
              <a:spcAft>
                <a:spcPts val="0"/>
              </a:spcAft>
              <a:defRPr/>
            </a:pPr>
            <a:r>
              <a:rPr lang="en-US" dirty="0"/>
              <a:t> </a:t>
            </a:r>
            <a:r>
              <a:rPr lang="en-US" dirty="0" smtClean="0"/>
              <a:t>                    </a:t>
            </a:r>
            <a:r>
              <a:rPr lang="en-US" dirty="0" err="1" smtClean="0"/>
              <a:t>Cosmogym</a:t>
            </a:r>
            <a:r>
              <a:rPr lang="en-US" dirty="0" smtClean="0"/>
              <a:t> 2013</a:t>
            </a:r>
            <a:endParaRPr lang="en-US" dirty="0"/>
          </a:p>
        </p:txBody>
      </p:sp>
      <p:sp>
        <p:nvSpPr>
          <p:cNvPr id="26627" name="2 - Θέση περιεχομένου"/>
          <p:cNvSpPr>
            <a:spLocks noGrp="1"/>
          </p:cNvSpPr>
          <p:nvPr>
            <p:ph sz="quarter" idx="1"/>
          </p:nvPr>
        </p:nvSpPr>
        <p:spPr>
          <a:xfrm>
            <a:off x="468313" y="2780928"/>
            <a:ext cx="7056015" cy="3467472"/>
          </a:xfrm>
        </p:spPr>
        <p:txBody>
          <a:bodyPr>
            <a:normAutofit fontScale="77500" lnSpcReduction="20000"/>
          </a:bodyPr>
          <a:lstStyle/>
          <a:p>
            <a:pPr algn="ctr">
              <a:buFont typeface="Wingdings 2" pitchFamily="18" charset="2"/>
              <a:buNone/>
            </a:pPr>
            <a:endParaRPr lang="el-GR" dirty="0" smtClean="0"/>
          </a:p>
          <a:p>
            <a:pPr>
              <a:buFont typeface="Wingdings 2" pitchFamily="18" charset="2"/>
              <a:buNone/>
            </a:pPr>
            <a:r>
              <a:rPr lang="en-US" dirty="0" smtClean="0"/>
              <a:t>   </a:t>
            </a:r>
          </a:p>
          <a:p>
            <a:pPr>
              <a:buFont typeface="Wingdings 2" pitchFamily="18" charset="2"/>
              <a:buNone/>
            </a:pPr>
            <a:endParaRPr lang="en-US" dirty="0"/>
          </a:p>
          <a:p>
            <a:pPr>
              <a:buFont typeface="Wingdings 2" pitchFamily="18" charset="2"/>
              <a:buNone/>
            </a:pPr>
            <a:endParaRPr lang="el-GR" dirty="0" smtClean="0"/>
          </a:p>
          <a:p>
            <a:pPr algn="ctr"/>
            <a:endParaRPr lang="en-US" sz="4000" dirty="0" smtClean="0"/>
          </a:p>
          <a:p>
            <a:pPr algn="ctr"/>
            <a:r>
              <a:rPr lang="el-GR" sz="4000" dirty="0" smtClean="0"/>
              <a:t>Σας ευχαριστούμε </a:t>
            </a:r>
            <a:br>
              <a:rPr lang="el-GR" sz="4000" dirty="0" smtClean="0"/>
            </a:br>
            <a:r>
              <a:rPr lang="el-GR" sz="4000" dirty="0" smtClean="0"/>
              <a:t>για την προσοχή σας</a:t>
            </a:r>
          </a:p>
          <a:p>
            <a:pPr algn="ctr">
              <a:buFont typeface="Wingdings 2" pitchFamily="18" charset="2"/>
              <a:buNone/>
            </a:pPr>
            <a:endParaRPr lang="el-GR" sz="4000" dirty="0" smtClean="0"/>
          </a:p>
          <a:p>
            <a:pPr algn="ctr"/>
            <a:r>
              <a:rPr lang="el-GR" sz="4000" dirty="0" smtClean="0"/>
              <a:t>Ερωτήσεις – Απαντήσεις</a:t>
            </a:r>
          </a:p>
          <a:p>
            <a:endParaRPr lang="el-GR" sz="4000" dirty="0" smtClean="0"/>
          </a:p>
          <a:p>
            <a:pPr algn="ctr">
              <a:buFont typeface="Wingdings 2" pitchFamily="18" charset="2"/>
              <a:buNone/>
            </a:pPr>
            <a:endParaRPr lang="en-US" sz="4000" dirty="0" smtClean="0"/>
          </a:p>
        </p:txBody>
      </p:sp>
      <p:sp>
        <p:nvSpPr>
          <p:cNvPr id="26628" name="4 - Θέση αριθμού διαφάνειας"/>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2E339012-A489-475D-9B93-33B8314A0C91}" type="slidenum">
              <a:rPr lang="en-US"/>
              <a:pPr/>
              <a:t>57</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26627">
                                            <p:txEl>
                                              <p:pRg st="5" end="5"/>
                                            </p:txEl>
                                          </p:spTgt>
                                        </p:tgtEl>
                                        <p:attrNameLst>
                                          <p:attrName>style.visibility</p:attrName>
                                        </p:attrNameLst>
                                      </p:cBhvr>
                                      <p:to>
                                        <p:strVal val="visible"/>
                                      </p:to>
                                    </p:set>
                                    <p:animEffect transition="in" filter="fade">
                                      <p:cBhvr>
                                        <p:cTn id="7" dur="2000"/>
                                        <p:tgtEl>
                                          <p:spTgt spid="26627">
                                            <p:txEl>
                                              <p:pRg st="5" end="5"/>
                                            </p:txEl>
                                          </p:spTgt>
                                        </p:tgtEl>
                                      </p:cBhvr>
                                    </p:animEffect>
                                    <p:anim calcmode="lin" valueType="num">
                                      <p:cBhvr>
                                        <p:cTn id="8" dur="2000" fill="hold"/>
                                        <p:tgtEl>
                                          <p:spTgt spid="26627">
                                            <p:txEl>
                                              <p:pRg st="5" end="5"/>
                                            </p:txEl>
                                          </p:spTgt>
                                        </p:tgtEl>
                                        <p:attrNameLst>
                                          <p:attrName>style.rotation</p:attrName>
                                        </p:attrNameLst>
                                      </p:cBhvr>
                                      <p:tavLst>
                                        <p:tav tm="0">
                                          <p:val>
                                            <p:fltVal val="720"/>
                                          </p:val>
                                        </p:tav>
                                        <p:tav tm="100000">
                                          <p:val>
                                            <p:fltVal val="0"/>
                                          </p:val>
                                        </p:tav>
                                      </p:tavLst>
                                    </p:anim>
                                    <p:anim calcmode="lin" valueType="num">
                                      <p:cBhvr>
                                        <p:cTn id="9" dur="2000" fill="hold"/>
                                        <p:tgtEl>
                                          <p:spTgt spid="26627">
                                            <p:txEl>
                                              <p:pRg st="5" end="5"/>
                                            </p:txEl>
                                          </p:spTgt>
                                        </p:tgtEl>
                                        <p:attrNameLst>
                                          <p:attrName>ppt_h</p:attrName>
                                        </p:attrNameLst>
                                      </p:cBhvr>
                                      <p:tavLst>
                                        <p:tav tm="0">
                                          <p:val>
                                            <p:fltVal val="0"/>
                                          </p:val>
                                        </p:tav>
                                        <p:tav tm="100000">
                                          <p:val>
                                            <p:strVal val="#ppt_h"/>
                                          </p:val>
                                        </p:tav>
                                      </p:tavLst>
                                    </p:anim>
                                    <p:anim calcmode="lin" valueType="num">
                                      <p:cBhvr>
                                        <p:cTn id="10" dur="2000" fill="hold"/>
                                        <p:tgtEl>
                                          <p:spTgt spid="26627">
                                            <p:txEl>
                                              <p:pRg st="5" end="5"/>
                                            </p:txEl>
                                          </p:spTgt>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Effect transition="in" filter="fade">
                                      <p:cBhvr>
                                        <p:cTn id="13" dur="2000"/>
                                        <p:tgtEl>
                                          <p:spTgt spid="26627">
                                            <p:txEl>
                                              <p:pRg st="1" end="1"/>
                                            </p:txEl>
                                          </p:spTgt>
                                        </p:tgtEl>
                                      </p:cBhvr>
                                    </p:animEffect>
                                    <p:anim calcmode="lin" valueType="num">
                                      <p:cBhvr>
                                        <p:cTn id="14" dur="2000" fill="hold"/>
                                        <p:tgtEl>
                                          <p:spTgt spid="26627">
                                            <p:txEl>
                                              <p:pRg st="1" end="1"/>
                                            </p:txEl>
                                          </p:spTgt>
                                        </p:tgtEl>
                                        <p:attrNameLst>
                                          <p:attrName>style.rotation</p:attrName>
                                        </p:attrNameLst>
                                      </p:cBhvr>
                                      <p:tavLst>
                                        <p:tav tm="0">
                                          <p:val>
                                            <p:fltVal val="720"/>
                                          </p:val>
                                        </p:tav>
                                        <p:tav tm="100000">
                                          <p:val>
                                            <p:fltVal val="0"/>
                                          </p:val>
                                        </p:tav>
                                      </p:tavLst>
                                    </p:anim>
                                    <p:anim calcmode="lin" valueType="num">
                                      <p:cBhvr>
                                        <p:cTn id="15" dur="2000" fill="hold"/>
                                        <p:tgtEl>
                                          <p:spTgt spid="26627">
                                            <p:txEl>
                                              <p:pRg st="1" end="1"/>
                                            </p:txEl>
                                          </p:spTgt>
                                        </p:tgtEl>
                                        <p:attrNameLst>
                                          <p:attrName>ppt_h</p:attrName>
                                        </p:attrNameLst>
                                      </p:cBhvr>
                                      <p:tavLst>
                                        <p:tav tm="0">
                                          <p:val>
                                            <p:fltVal val="0"/>
                                          </p:val>
                                        </p:tav>
                                        <p:tav tm="100000">
                                          <p:val>
                                            <p:strVal val="#ppt_h"/>
                                          </p:val>
                                        </p:tav>
                                      </p:tavLst>
                                    </p:anim>
                                    <p:anim calcmode="lin" valueType="num">
                                      <p:cBhvr>
                                        <p:cTn id="16" dur="2000" fill="hold"/>
                                        <p:tgtEl>
                                          <p:spTgt spid="26627">
                                            <p:txEl>
                                              <p:pRg st="1" end="1"/>
                                            </p:txEl>
                                          </p:spTgt>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26627">
                                            <p:txEl>
                                              <p:pRg st="7" end="7"/>
                                            </p:txEl>
                                          </p:spTgt>
                                        </p:tgtEl>
                                        <p:attrNameLst>
                                          <p:attrName>style.visibility</p:attrName>
                                        </p:attrNameLst>
                                      </p:cBhvr>
                                      <p:to>
                                        <p:strVal val="visible"/>
                                      </p:to>
                                    </p:set>
                                    <p:animEffect transition="in" filter="fade">
                                      <p:cBhvr>
                                        <p:cTn id="19" dur="2000"/>
                                        <p:tgtEl>
                                          <p:spTgt spid="26627">
                                            <p:txEl>
                                              <p:pRg st="7" end="7"/>
                                            </p:txEl>
                                          </p:spTgt>
                                        </p:tgtEl>
                                      </p:cBhvr>
                                    </p:animEffect>
                                    <p:anim calcmode="lin" valueType="num">
                                      <p:cBhvr>
                                        <p:cTn id="20" dur="2000" fill="hold"/>
                                        <p:tgtEl>
                                          <p:spTgt spid="26627">
                                            <p:txEl>
                                              <p:pRg st="7" end="7"/>
                                            </p:txEl>
                                          </p:spTgt>
                                        </p:tgtEl>
                                        <p:attrNameLst>
                                          <p:attrName>style.rotation</p:attrName>
                                        </p:attrNameLst>
                                      </p:cBhvr>
                                      <p:tavLst>
                                        <p:tav tm="0">
                                          <p:val>
                                            <p:fltVal val="720"/>
                                          </p:val>
                                        </p:tav>
                                        <p:tav tm="100000">
                                          <p:val>
                                            <p:fltVal val="0"/>
                                          </p:val>
                                        </p:tav>
                                      </p:tavLst>
                                    </p:anim>
                                    <p:anim calcmode="lin" valueType="num">
                                      <p:cBhvr>
                                        <p:cTn id="21" dur="2000" fill="hold"/>
                                        <p:tgtEl>
                                          <p:spTgt spid="26627">
                                            <p:txEl>
                                              <p:pRg st="7" end="7"/>
                                            </p:txEl>
                                          </p:spTgt>
                                        </p:tgtEl>
                                        <p:attrNameLst>
                                          <p:attrName>ppt_h</p:attrName>
                                        </p:attrNameLst>
                                      </p:cBhvr>
                                      <p:tavLst>
                                        <p:tav tm="0">
                                          <p:val>
                                            <p:fltVal val="0"/>
                                          </p:val>
                                        </p:tav>
                                        <p:tav tm="100000">
                                          <p:val>
                                            <p:strVal val="#ppt_h"/>
                                          </p:val>
                                        </p:tav>
                                      </p:tavLst>
                                    </p:anim>
                                    <p:anim calcmode="lin" valueType="num">
                                      <p:cBhvr>
                                        <p:cTn id="22" dur="2000" fill="hold"/>
                                        <p:tgtEl>
                                          <p:spTgt spid="26627">
                                            <p:txEl>
                                              <p:pRg st="7" end="7"/>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467600" cy="562074"/>
          </a:xfrm>
        </p:spPr>
        <p:txBody>
          <a:bodyPr/>
          <a:lstStyle/>
          <a:p>
            <a:endParaRPr lang="en-US" dirty="0"/>
          </a:p>
        </p:txBody>
      </p:sp>
      <p:sp>
        <p:nvSpPr>
          <p:cNvPr id="3" name="2 - Θέση περιεχομένου"/>
          <p:cNvSpPr>
            <a:spLocks noGrp="1"/>
          </p:cNvSpPr>
          <p:nvPr>
            <p:ph sz="quarter" idx="1"/>
          </p:nvPr>
        </p:nvSpPr>
        <p:spPr>
          <a:xfrm>
            <a:off x="457200" y="764704"/>
            <a:ext cx="7715200" cy="5709248"/>
          </a:xfrm>
        </p:spPr>
        <p:txBody>
          <a:bodyPr>
            <a:noAutofit/>
          </a:bodyPr>
          <a:lstStyle/>
          <a:p>
            <a:r>
              <a:rPr lang="el-GR" sz="2800" dirty="0" smtClean="0"/>
              <a:t>Αξιολογούμε αν η μουσική είναι κατάλληλα επιλεγμένη και ανταποκρίνεται στο ρυθμό εκτέλεσης των κινήσεων και δεν είναι απλά μουσική επένδυση. </a:t>
            </a:r>
            <a:br>
              <a:rPr lang="el-GR" sz="2800" dirty="0" smtClean="0"/>
            </a:br>
            <a:r>
              <a:rPr lang="el-GR" sz="2800" dirty="0" smtClean="0"/>
              <a:t>Ενθαρρύνεται η σύνδεση πολλών μουσικών κομματιών με παρόμοιο ύφος με το θέμα, σε αργό ή γρήγορο τέμπο και σε διαφορετικές εκτελέσεις  (κλασσικό, </a:t>
            </a:r>
            <a:r>
              <a:rPr lang="el-GR" sz="2800" dirty="0" err="1" smtClean="0"/>
              <a:t>ποπ</a:t>
            </a:r>
            <a:r>
              <a:rPr lang="el-GR" sz="2800" dirty="0" smtClean="0"/>
              <a:t>, λυρικό, επικό, </a:t>
            </a:r>
            <a:r>
              <a:rPr lang="el-GR" sz="2800" dirty="0" err="1" smtClean="0"/>
              <a:t>έθνικ</a:t>
            </a:r>
            <a:r>
              <a:rPr lang="el-GR" sz="2800" dirty="0" smtClean="0"/>
              <a:t>, λαϊκό κ.α.). </a:t>
            </a:r>
            <a:br>
              <a:rPr lang="el-GR" sz="2800" dirty="0" smtClean="0"/>
            </a:br>
            <a:r>
              <a:rPr lang="el-GR" sz="2800" dirty="0" smtClean="0"/>
              <a:t>Αξιολογούμε την ποιότητα σύνδεσης των μουσικών κομματιών και την συνολική ηχογράφηση.</a:t>
            </a:r>
            <a:endParaRPr lang="en-US" sz="2800" dirty="0"/>
          </a:p>
        </p:txBody>
      </p:sp>
      <p:sp>
        <p:nvSpPr>
          <p:cNvPr id="4" name="3 - Θέση αριθμού διαφάνειας"/>
          <p:cNvSpPr>
            <a:spLocks noGrp="1"/>
          </p:cNvSpPr>
          <p:nvPr>
            <p:ph type="sldNum" sz="quarter" idx="15"/>
          </p:nvPr>
        </p:nvSpPr>
        <p:spPr/>
        <p:txBody>
          <a:bodyPr/>
          <a:lstStyle/>
          <a:p>
            <a:pPr>
              <a:defRPr/>
            </a:pPr>
            <a:fld id="{0993FEB5-E54D-4713-AFAC-0D2CD712F828}" type="slidenum">
              <a:rPr lang="en-US" smtClean="0"/>
              <a:pPr>
                <a:defRPr/>
              </a:pPr>
              <a:t>6</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467600" cy="1786210"/>
          </a:xfrm>
        </p:spPr>
        <p:txBody>
          <a:bodyPr>
            <a:normAutofit/>
          </a:bodyPr>
          <a:lstStyle/>
          <a:p>
            <a:pPr fontAlgn="auto">
              <a:spcAft>
                <a:spcPts val="0"/>
              </a:spcAft>
              <a:defRPr/>
            </a:pPr>
            <a:r>
              <a:rPr lang="el-GR" sz="3200" b="1" dirty="0" smtClean="0"/>
              <a:t>A2</a:t>
            </a:r>
            <a:r>
              <a:rPr lang="el-GR" sz="3200" dirty="0" smtClean="0"/>
              <a:t>  </a:t>
            </a:r>
            <a:r>
              <a:rPr lang="el-GR" sz="3200" b="1" dirty="0" smtClean="0"/>
              <a:t>Ενδυμασία, κουστούμια αθλητών και αρμονική συνύπαρξη ανάλογα με το θέμα</a:t>
            </a:r>
            <a:endParaRPr lang="en-US" dirty="0"/>
          </a:p>
        </p:txBody>
      </p:sp>
      <p:sp>
        <p:nvSpPr>
          <p:cNvPr id="12291" name="2 - Θέση περιεχομένου"/>
          <p:cNvSpPr>
            <a:spLocks noGrp="1"/>
          </p:cNvSpPr>
          <p:nvPr>
            <p:ph sz="quarter" idx="1"/>
          </p:nvPr>
        </p:nvSpPr>
        <p:spPr>
          <a:xfrm>
            <a:off x="457200" y="2492896"/>
            <a:ext cx="8075613" cy="4104754"/>
          </a:xfrm>
        </p:spPr>
        <p:txBody>
          <a:bodyPr>
            <a:normAutofit/>
          </a:bodyPr>
          <a:lstStyle/>
          <a:p>
            <a:r>
              <a:rPr lang="el-GR" sz="2800" b="1" dirty="0" smtClean="0"/>
              <a:t> </a:t>
            </a:r>
            <a:r>
              <a:rPr lang="el-GR" sz="2800" dirty="0" smtClean="0"/>
              <a:t>Αξία 30%   </a:t>
            </a:r>
          </a:p>
          <a:p>
            <a:r>
              <a:rPr lang="el-GR" sz="2800" dirty="0" smtClean="0"/>
              <a:t>Αξιολογούμε την αισθητική των κουστουμιών, την εναλλαγή αυτών αν υπάρχει, την ποικιλία, τα χρώματα κτλ και την αρμονική συνύπαρξη με το θέμα και τα όργανα που χρησιμοποιούνται</a:t>
            </a:r>
          </a:p>
        </p:txBody>
      </p:sp>
      <p:sp>
        <p:nvSpPr>
          <p:cNvPr id="12292" name="4 - Θέση αριθμού διαφάνειας"/>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53B04493-F61A-4DD5-AAA6-988341165E44}" type="slidenum">
              <a:rPr lang="en-US"/>
              <a:pPr/>
              <a:t>7</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12291">
                                            <p:txEl>
                                              <p:pRg st="0" end="0"/>
                                            </p:txEl>
                                          </p:spTgt>
                                        </p:tgtEl>
                                        <p:attrNameLst>
                                          <p:attrName>style.visibility</p:attrName>
                                        </p:attrNameLst>
                                      </p:cBhvr>
                                      <p:to>
                                        <p:strVal val="visible"/>
                                      </p:to>
                                    </p:set>
                                    <p:animEffect transition="in" filter="fade">
                                      <p:cBhvr>
                                        <p:cTn id="12" dur="800" decel="100000"/>
                                        <p:tgtEl>
                                          <p:spTgt spid="12291">
                                            <p:txEl>
                                              <p:pRg st="0" end="0"/>
                                            </p:txEl>
                                          </p:spTgt>
                                        </p:tgtEl>
                                      </p:cBhvr>
                                    </p:animEffect>
                                    <p:anim calcmode="lin" valueType="num">
                                      <p:cBhvr>
                                        <p:cTn id="13" dur="800" decel="100000" fill="hold"/>
                                        <p:tgtEl>
                                          <p:spTgt spid="12291">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12291">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12291">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2291">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2291">
                                            <p:txEl>
                                              <p:pRg st="0" end="0"/>
                                            </p:txEl>
                                          </p:spTgt>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12291">
                                            <p:txEl>
                                              <p:pRg st="1" end="1"/>
                                            </p:txEl>
                                          </p:spTgt>
                                        </p:tgtEl>
                                        <p:attrNameLst>
                                          <p:attrName>style.visibility</p:attrName>
                                        </p:attrNameLst>
                                      </p:cBhvr>
                                      <p:to>
                                        <p:strVal val="visible"/>
                                      </p:to>
                                    </p:set>
                                    <p:animEffect transition="in" filter="fade">
                                      <p:cBhvr>
                                        <p:cTn id="20" dur="800" decel="100000"/>
                                        <p:tgtEl>
                                          <p:spTgt spid="12291">
                                            <p:txEl>
                                              <p:pRg st="1" end="1"/>
                                            </p:txEl>
                                          </p:spTgt>
                                        </p:tgtEl>
                                      </p:cBhvr>
                                    </p:animEffect>
                                    <p:anim calcmode="lin" valueType="num">
                                      <p:cBhvr>
                                        <p:cTn id="21" dur="800" decel="100000" fill="hold"/>
                                        <p:tgtEl>
                                          <p:spTgt spid="12291">
                                            <p:txEl>
                                              <p:pRg st="1" end="1"/>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12291">
                                            <p:txEl>
                                              <p:pRg st="1" end="1"/>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12291">
                                            <p:txEl>
                                              <p:pRg st="1" end="1"/>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2291">
                                            <p:txEl>
                                              <p:pRg st="1" end="1"/>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2291">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sz="quarter" idx="1"/>
          </p:nvPr>
        </p:nvSpPr>
        <p:spPr/>
        <p:txBody>
          <a:bodyPr/>
          <a:lstStyle/>
          <a:p>
            <a:endParaRPr lang="el-GR" dirty="0"/>
          </a:p>
        </p:txBody>
      </p:sp>
      <p:sp>
        <p:nvSpPr>
          <p:cNvPr id="4" name="Θέση αριθμού διαφάνειας 3"/>
          <p:cNvSpPr>
            <a:spLocks noGrp="1"/>
          </p:cNvSpPr>
          <p:nvPr>
            <p:ph type="sldNum" sz="quarter" idx="15"/>
          </p:nvPr>
        </p:nvSpPr>
        <p:spPr/>
        <p:txBody>
          <a:bodyPr/>
          <a:lstStyle/>
          <a:p>
            <a:pPr>
              <a:defRPr/>
            </a:pPr>
            <a:fld id="{0993FEB5-E54D-4713-AFAC-0D2CD712F828}" type="slidenum">
              <a:rPr lang="en-US" smtClean="0"/>
              <a:pPr>
                <a:defRPr/>
              </a:pPr>
              <a:t>8</a:t>
            </a:fld>
            <a:endParaRPr lang="en-US"/>
          </a:p>
        </p:txBody>
      </p:sp>
      <p:pic>
        <p:nvPicPr>
          <p:cNvPr id="5" name="Picture 5" descr="C:\Users\user\Desktop\11.jpg"/>
          <p:cNvPicPr>
            <a:picLocks noChangeAspect="1" noChangeArrowheads="1"/>
          </p:cNvPicPr>
          <p:nvPr/>
        </p:nvPicPr>
        <p:blipFill>
          <a:blip r:embed="rId2" cstate="print"/>
          <a:srcRect/>
          <a:stretch>
            <a:fillRect/>
          </a:stretch>
        </p:blipFill>
        <p:spPr bwMode="auto">
          <a:xfrm>
            <a:off x="179512" y="0"/>
            <a:ext cx="8640960" cy="6669360"/>
          </a:xfrm>
          <a:prstGeom prst="rect">
            <a:avLst/>
          </a:prstGeom>
          <a:noFill/>
        </p:spPr>
      </p:pic>
    </p:spTree>
    <p:extLst>
      <p:ext uri="{BB962C8B-B14F-4D97-AF65-F5344CB8AC3E}">
        <p14:creationId xmlns:p14="http://schemas.microsoft.com/office/powerpoint/2010/main" val="2722362783"/>
      </p:ext>
    </p:extLst>
  </p:cSld>
  <p:clrMapOvr>
    <a:masterClrMapping/>
  </p:clrMapOvr>
  <p:transition spd="slow">
    <p:newsfla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fontAlgn="auto">
              <a:spcAft>
                <a:spcPts val="0"/>
              </a:spcAft>
              <a:defRPr/>
            </a:pPr>
            <a:r>
              <a:rPr lang="el-GR" sz="3200" b="1" dirty="0" smtClean="0"/>
              <a:t>A3</a:t>
            </a:r>
            <a:r>
              <a:rPr lang="el-GR" sz="3200" dirty="0" smtClean="0"/>
              <a:t> </a:t>
            </a:r>
            <a:r>
              <a:rPr lang="el-GR" sz="3200" b="1" dirty="0" smtClean="0"/>
              <a:t>Ύπαρξη θέματος</a:t>
            </a:r>
            <a:r>
              <a:rPr lang="el-GR" sz="3200" dirty="0" smtClean="0"/>
              <a:t> </a:t>
            </a:r>
            <a:endParaRPr lang="en-US" dirty="0"/>
          </a:p>
        </p:txBody>
      </p:sp>
      <p:sp>
        <p:nvSpPr>
          <p:cNvPr id="13315" name="2 - Θέση περιεχομένου"/>
          <p:cNvSpPr>
            <a:spLocks noGrp="1"/>
          </p:cNvSpPr>
          <p:nvPr>
            <p:ph sz="quarter" idx="1"/>
          </p:nvPr>
        </p:nvSpPr>
        <p:spPr>
          <a:xfrm>
            <a:off x="457200" y="2636912"/>
            <a:ext cx="7467600" cy="3240360"/>
          </a:xfrm>
        </p:spPr>
        <p:txBody>
          <a:bodyPr/>
          <a:lstStyle/>
          <a:p>
            <a:r>
              <a:rPr lang="el-GR" sz="2800" b="1" dirty="0" smtClean="0"/>
              <a:t> </a:t>
            </a:r>
            <a:r>
              <a:rPr lang="el-GR" sz="2800" dirty="0" smtClean="0"/>
              <a:t>Αξία 35%   </a:t>
            </a:r>
          </a:p>
          <a:p>
            <a:r>
              <a:rPr lang="el-GR" sz="2800" dirty="0" smtClean="0"/>
              <a:t>Αξιολογούμε αν η ύπαρξη θέματος χαρακτηρίζει το πρόγραμμα και του δίνει το ανάλογο ύφος και χαρακτήρα.</a:t>
            </a:r>
            <a:endParaRPr lang="en-US" sz="2600" dirty="0" smtClean="0"/>
          </a:p>
        </p:txBody>
      </p:sp>
      <p:sp>
        <p:nvSpPr>
          <p:cNvPr id="13316" name="3 - Θέση αριθμού διαφάνειας"/>
          <p:cNvSpPr>
            <a:spLocks noGrp="1"/>
          </p:cNvSpPr>
          <p:nvPr>
            <p:ph type="sldNum" sz="quarter" idx="15"/>
          </p:nvPr>
        </p:nvSpPr>
        <p:spPr bwMode="auto">
          <a:noFill/>
          <a:ln>
            <a:miter lim="800000"/>
            <a:headEnd/>
            <a:tailEnd/>
          </a:ln>
        </p:spPr>
        <p:txBody>
          <a:bodyPr wrap="square" lIns="91440" tIns="45720" rIns="91440" bIns="45720" numCol="1" anchorCtr="0" compatLnSpc="1">
            <a:prstTxWarp prst="textNoShape">
              <a:avLst/>
            </a:prstTxWarp>
          </a:bodyPr>
          <a:lstStyle/>
          <a:p>
            <a:fld id="{5FD6625C-DDBF-42C1-8606-EFA7FE28B982}" type="slidenum">
              <a:rPr lang="en-US"/>
              <a:pPr/>
              <a:t>9</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13315">
                                            <p:txEl>
                                              <p:pRg st="0" end="0"/>
                                            </p:txEl>
                                          </p:spTgt>
                                        </p:tgtEl>
                                        <p:attrNameLst>
                                          <p:attrName>style.visibility</p:attrName>
                                        </p:attrNameLst>
                                      </p:cBhvr>
                                      <p:to>
                                        <p:strVal val="visible"/>
                                      </p:to>
                                    </p:set>
                                    <p:animEffect transition="in" filter="fade">
                                      <p:cBhvr>
                                        <p:cTn id="12" dur="800" decel="100000"/>
                                        <p:tgtEl>
                                          <p:spTgt spid="13315">
                                            <p:txEl>
                                              <p:pRg st="0" end="0"/>
                                            </p:txEl>
                                          </p:spTgt>
                                        </p:tgtEl>
                                      </p:cBhvr>
                                    </p:animEffect>
                                    <p:anim calcmode="lin" valueType="num">
                                      <p:cBhvr>
                                        <p:cTn id="13" dur="800" decel="100000" fill="hold"/>
                                        <p:tgtEl>
                                          <p:spTgt spid="13315">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13315">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13315">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3315">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3315">
                                            <p:txEl>
                                              <p:pRg st="0" end="0"/>
                                            </p:txEl>
                                          </p:spTgt>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13315">
                                            <p:txEl>
                                              <p:pRg st="1" end="1"/>
                                            </p:txEl>
                                          </p:spTgt>
                                        </p:tgtEl>
                                        <p:attrNameLst>
                                          <p:attrName>style.visibility</p:attrName>
                                        </p:attrNameLst>
                                      </p:cBhvr>
                                      <p:to>
                                        <p:strVal val="visible"/>
                                      </p:to>
                                    </p:set>
                                    <p:animEffect transition="in" filter="fade">
                                      <p:cBhvr>
                                        <p:cTn id="20" dur="800" decel="100000"/>
                                        <p:tgtEl>
                                          <p:spTgt spid="13315">
                                            <p:txEl>
                                              <p:pRg st="1" end="1"/>
                                            </p:txEl>
                                          </p:spTgt>
                                        </p:tgtEl>
                                      </p:cBhvr>
                                    </p:animEffect>
                                    <p:anim calcmode="lin" valueType="num">
                                      <p:cBhvr>
                                        <p:cTn id="21" dur="800" decel="100000" fill="hold"/>
                                        <p:tgtEl>
                                          <p:spTgt spid="13315">
                                            <p:txEl>
                                              <p:pRg st="1" end="1"/>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13315">
                                            <p:txEl>
                                              <p:pRg st="1" end="1"/>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13315">
                                            <p:txEl>
                                              <p:pRg st="1" end="1"/>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3315">
                                            <p:txEl>
                                              <p:pRg st="1" end="1"/>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3315">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Προεξοχή">
  <a:themeElements>
    <a:clrScheme name="Προεξοχή">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Προεξοχή">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Προεξοχή">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1958</TotalTime>
  <Words>472</Words>
  <Application>Microsoft Office PowerPoint</Application>
  <PresentationFormat>Προβολή στην οθόνη (4:3)</PresentationFormat>
  <Paragraphs>202</Paragraphs>
  <Slides>57</Slides>
  <Notes>2</Notes>
  <HiddenSlides>0</HiddenSlides>
  <MMClips>0</MMClips>
  <ScaleCrop>false</ScaleCrop>
  <HeadingPairs>
    <vt:vector size="4" baseType="variant">
      <vt:variant>
        <vt:lpstr>Θέμα</vt:lpstr>
      </vt:variant>
      <vt:variant>
        <vt:i4>1</vt:i4>
      </vt:variant>
      <vt:variant>
        <vt:lpstr>Τίτλοι διαφανειών</vt:lpstr>
      </vt:variant>
      <vt:variant>
        <vt:i4>57</vt:i4>
      </vt:variant>
    </vt:vector>
  </HeadingPairs>
  <TitlesOfParts>
    <vt:vector size="58" baseType="lpstr">
      <vt:lpstr>Προεξοχή</vt:lpstr>
      <vt:lpstr>COSMOGYM 2013    Παρουσίαση Κώδικα Αξιολόγησης Προγραμμάτων  «Γυμναστική για Όλους» </vt:lpstr>
      <vt:lpstr>Παρουσίαση του PowerPoint</vt:lpstr>
      <vt:lpstr>Κώδικας Αξιολόγησης Προγραμμάτων "Γυμναστική για Όλους"</vt:lpstr>
      <vt:lpstr>A. Entertainment value / Ψυχαγωγική αξία </vt:lpstr>
      <vt:lpstr>A1  Αισθητική μουσικής συνοδείας, καταλληλότητα αυτής στο ρυθμό εκτέλεσης των κινήσεων και ποιότητα σύνδεσης-ηχογράφησης της μουσικής </vt:lpstr>
      <vt:lpstr>Παρουσίαση του PowerPoint</vt:lpstr>
      <vt:lpstr>A2  Ενδυμασία, κουστούμια αθλητών και αρμονική συνύπαρξη ανάλογα με το θέμα</vt:lpstr>
      <vt:lpstr>Παρουσίαση του PowerPoint</vt:lpstr>
      <vt:lpstr>A3 Ύπαρξη θέματος </vt:lpstr>
      <vt:lpstr>Παρουσίαση του PowerPoint</vt:lpstr>
      <vt:lpstr>B. Overall impression / Συνολική Εντύπωση </vt:lpstr>
      <vt:lpstr>B1 Κάλυψη με κίνηση των αθλητών όλου του διαθέσιμου χώρου </vt:lpstr>
      <vt:lpstr>B2 Ποικιλία σχημάτων προς όλες τις κατευθύνσεις </vt:lpstr>
      <vt:lpstr>Παρουσίαση του PowerPoint</vt:lpstr>
      <vt:lpstr>Παρουσίαση του PowerPoint</vt:lpstr>
      <vt:lpstr>Παρουσίαση του PowerPoint</vt:lpstr>
      <vt:lpstr>B3 Ενεργή συμμετοχή αθλητών σε όλο το πρόγραμμα</vt:lpstr>
      <vt:lpstr>B4 Αισθητική εισόδου-εξόδου της ομάδας, τοποθέτηση και κίνηση αυτής στον προβλεπόμενο χώρο </vt:lpstr>
      <vt:lpstr> </vt:lpstr>
      <vt:lpstr> </vt:lpstr>
      <vt:lpstr>C1 Innovation / Καινοτομία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C1a Ύπαρξη καινοτόμου στοιχείου (όργανο, κατασκευή, κτλ) </vt:lpstr>
      <vt:lpstr>C1b Αισθητική του καινοτόμου στοιχείου (όργανο, κατασκευή, κτλ) </vt:lpstr>
      <vt:lpstr>C1c Ποικιλία στη χρήση του καινοτόμου στοιχείου (όργανο, κατασκευή, κτλ)</vt:lpstr>
      <vt:lpstr>C1d Ικανοποιητική διάρκεια χρήσης του καινοτόμου στοιχείου (όργανο, κατασκευή, κτλ)</vt:lpstr>
      <vt:lpstr>C2 Originality / Πρωτοτυπία </vt:lpstr>
      <vt:lpstr>C2a Ύπαρξη πρωτότυπου στοιχείου (όργανο, κατασκευή, κτλ) </vt:lpstr>
      <vt:lpstr>C2b Αισθητική του πρωτότυπου στοιχείου (όργανο, κατασκευή, κτλ)</vt:lpstr>
      <vt:lpstr>C2c Ποικιλία στη χρήση πρωτότυπου στοιχείου (όργανο, κατασκευή, κτλ) </vt:lpstr>
      <vt:lpstr>C2d Ικανοποιητική διάρκεια χρήσης του πρωτότυπου στοιχείου (όργανο, κατασκευή, κτλ) </vt:lpstr>
      <vt:lpstr>Παρουσίαση του PowerPoint</vt:lpstr>
      <vt:lpstr>C3 Variety / Ποικιλία </vt:lpstr>
      <vt:lpstr>C3a Ύπαρξη και χρήση γυμναστικών / χορογραφικών στοιχείων </vt:lpstr>
      <vt:lpstr>C3b Ύπαρξη και χρήση ασκήσεων σε όλα τα επίπεδα </vt:lpstr>
      <vt:lpstr>Παρουσίαση του PowerPoint</vt:lpstr>
      <vt:lpstr>Παρουσίαση του PowerPoint</vt:lpstr>
      <vt:lpstr> </vt:lpstr>
      <vt:lpstr>D1 Quality / Ποιότητα δεξιοτήτων </vt:lpstr>
      <vt:lpstr>D1a Επίπεδο ποιότητας εκτέλεσης ασκήσεων συνολικά της ομάδας </vt:lpstr>
      <vt:lpstr> </vt:lpstr>
      <vt:lpstr>D1b Επίπεδο ποιότητας εκτέλεσης ασκήσεων μεμονωμένων αθλητών </vt:lpstr>
      <vt:lpstr>Παρουσίαση του PowerPoint</vt:lpstr>
      <vt:lpstr>D1c Συνολικός ομαδικός συγχρονισμός </vt:lpstr>
      <vt:lpstr>Παρουσίαση του PowerPoint</vt:lpstr>
      <vt:lpstr>Παρουσίαση του PowerPoint</vt:lpstr>
      <vt:lpstr>Παρουσίαση του PowerPoint</vt:lpstr>
      <vt:lpstr>D1d Επίπεδο δυσκολίας ασκήσεων </vt:lpstr>
      <vt:lpstr>Παρουσίαση του PowerPoint</vt:lpstr>
      <vt:lpstr>D2 Safety / Ασφάλεια </vt:lpstr>
      <vt:lpstr>D2a Επίπεδο ασφάλειας ασκήσεων </vt:lpstr>
      <vt:lpstr>D2b Επίπεδο ασφάλειας σχετικά με τον περιβάλλοντα χώρο και το κοινό </vt:lpstr>
      <vt:lpstr>                     Cosmogym 2013</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Cosmogym  Gymnastics Contest</dc:title>
  <dc:creator>user</dc:creator>
  <cp:lastModifiedBy>elisana</cp:lastModifiedBy>
  <cp:revision>179</cp:revision>
  <dcterms:created xsi:type="dcterms:W3CDTF">2011-11-28T11:15:02Z</dcterms:created>
  <dcterms:modified xsi:type="dcterms:W3CDTF">2013-02-22T19:00:51Z</dcterms:modified>
</cp:coreProperties>
</file>