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3" r:id="rId18"/>
    <p:sldId id="284" r:id="rId19"/>
    <p:sldId id="272" r:id="rId20"/>
    <p:sldId id="273" r:id="rId21"/>
    <p:sldId id="274" r:id="rId22"/>
    <p:sldId id="275" r:id="rId23"/>
    <p:sldId id="276" r:id="rId24"/>
    <p:sldId id="277" r:id="rId25"/>
    <p:sldId id="281" r:id="rId26"/>
    <p:sldId id="278" r:id="rId27"/>
    <p:sldId id="279" r:id="rId28"/>
    <p:sldId id="280" r:id="rId29"/>
    <p:sldId id="285" r:id="rId30"/>
    <p:sldId id="286" r:id="rId31"/>
    <p:sldId id="287" r:id="rId32"/>
    <p:sldId id="288" r:id="rId33"/>
    <p:sldId id="28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66" d="100"/>
          <a:sy n="66" d="100"/>
        </p:scale>
        <p:origin x="2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Comic Sans MS" panose="030F0702030302020204" pitchFamily="66" charset="0"/>
              </a:rPr>
              <a:t>ANESTHESIOLOGY</a:t>
            </a:r>
            <a:br>
              <a:rPr lang="en-US" sz="4400" dirty="0" smtClean="0">
                <a:latin typeface="Comic Sans MS" panose="030F0702030302020204" pitchFamily="66" charset="0"/>
              </a:rPr>
            </a:br>
            <a:r>
              <a:rPr lang="en-US" sz="4400" dirty="0" smtClean="0">
                <a:latin typeface="Comic Sans MS" panose="030F0702030302020204" pitchFamily="66" charset="0"/>
              </a:rPr>
              <a:t>SUBSPECIALTIES</a:t>
            </a:r>
            <a:br>
              <a:rPr lang="en-US" sz="4400" dirty="0" smtClean="0">
                <a:latin typeface="Comic Sans MS" panose="030F0702030302020204" pitchFamily="66" charset="0"/>
              </a:rPr>
            </a:br>
            <a:endParaRPr lang="el-GR" sz="4400" dirty="0">
              <a:latin typeface="Comic Sans MS" panose="030F0702030302020204" pitchFamily="66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217021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ACD433"/>
              </a:buClr>
            </a:pPr>
            <a:r>
              <a:rPr lang="en-US" sz="2000" b="1" dirty="0">
                <a:solidFill>
                  <a:srgbClr val="ACD433"/>
                </a:solidFill>
                <a:latin typeface="Comic Sans MS" panose="030F0702030302020204" pitchFamily="66" charset="0"/>
              </a:rPr>
              <a:t>BOUZIA </a:t>
            </a:r>
            <a:r>
              <a:rPr lang="en-US" sz="2000" b="1" dirty="0" smtClean="0">
                <a:solidFill>
                  <a:srgbClr val="ACD433"/>
                </a:solidFill>
                <a:latin typeface="Comic Sans MS" panose="030F0702030302020204" pitchFamily="66" charset="0"/>
              </a:rPr>
              <a:t>AIKATERINI</a:t>
            </a:r>
          </a:p>
          <a:p>
            <a:pPr lvl="0">
              <a:buClr>
                <a:srgbClr val="ACD433"/>
              </a:buClr>
            </a:pPr>
            <a:r>
              <a:rPr lang="en-US" sz="2000" b="1" dirty="0" smtClean="0">
                <a:solidFill>
                  <a:srgbClr val="ACD433"/>
                </a:solidFill>
                <a:latin typeface="Comic Sans MS" panose="030F0702030302020204" pitchFamily="66" charset="0"/>
              </a:rPr>
              <a:t>ANESTHESIOLOGIST-INTENSIVIST</a:t>
            </a:r>
            <a:endParaRPr lang="en-US" sz="2000" b="1" dirty="0">
              <a:solidFill>
                <a:srgbClr val="ACD433"/>
              </a:solidFill>
              <a:latin typeface="Comic Sans MS" panose="030F0702030302020204" pitchFamily="66" charset="0"/>
            </a:endParaRPr>
          </a:p>
          <a:p>
            <a:pPr lvl="0">
              <a:buClr>
                <a:srgbClr val="ACD433"/>
              </a:buClr>
            </a:pPr>
            <a:r>
              <a:rPr lang="en-US" sz="2000" b="1" dirty="0">
                <a:solidFill>
                  <a:srgbClr val="ACD433"/>
                </a:solidFill>
                <a:latin typeface="Comic Sans MS" panose="030F0702030302020204" pitchFamily="66" charset="0"/>
              </a:rPr>
              <a:t>UNIVERSITY HOSPITAL OF LARISSA</a:t>
            </a:r>
            <a:endParaRPr lang="el-GR" sz="2000" b="1" dirty="0">
              <a:solidFill>
                <a:srgbClr val="ACD433"/>
              </a:solidFill>
              <a:latin typeface="Comic Sans MS" panose="030F0702030302020204" pitchFamily="66" charset="0"/>
            </a:endParaRP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61" y="456567"/>
            <a:ext cx="1219306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81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Vascular Anesthesia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93486" y="2603500"/>
            <a:ext cx="11277600" cy="34163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Similar problems and needs as in cardiac surgery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Patients with many comorbidities, old age, poor physical health status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High risk surgeries: Aortic aneurysm repair, carotid endarterectomy, peripheral vascular surgery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High risk of hemorrhage, stroke, heart ischemia</a:t>
            </a:r>
          </a:p>
        </p:txBody>
      </p:sp>
    </p:spTree>
    <p:extLst>
      <p:ext uri="{BB962C8B-B14F-4D97-AF65-F5344CB8AC3E}">
        <p14:creationId xmlns:p14="http://schemas.microsoft.com/office/powerpoint/2010/main" val="951117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Vascular Anesthesia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93486" y="2603500"/>
            <a:ext cx="11277600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Comic Sans MS" panose="030F0702030302020204" pitchFamily="66" charset="0"/>
              </a:rPr>
              <a:t>Anaesthetic</a:t>
            </a:r>
            <a:r>
              <a:rPr lang="en-US" sz="2400" dirty="0" smtClean="0">
                <a:latin typeface="Comic Sans MS" panose="030F0702030302020204" pitchFamily="66" charset="0"/>
              </a:rPr>
              <a:t> goals: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Maintain hemodynamic stability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Protect brain and heart from ischemic injury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Management of pain and stress response to surgery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Postoperative recovery care</a:t>
            </a:r>
            <a:endParaRPr lang="el-G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03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BEBEB"/>
                </a:solidFill>
                <a:latin typeface="Comic Sans MS" panose="030F0702030302020204" pitchFamily="66" charset="0"/>
              </a:rPr>
              <a:t>Vascular Anesthesia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67656" y="2603500"/>
            <a:ext cx="10900229" cy="34163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Comic Sans MS" panose="030F0702030302020204" pitchFamily="66" charset="0"/>
              </a:rPr>
              <a:t>Carotid clamping </a:t>
            </a:r>
            <a:r>
              <a:rPr lang="en-US" sz="2000" dirty="0" smtClean="0">
                <a:latin typeface="Comic Sans MS" panose="030F0702030302020204" pitchFamily="66" charset="0"/>
              </a:rPr>
              <a:t>: bradycardia, hypertension, hypotension, cerebral blood flow affected, risk of intraoperative stroke, cerebral edema postoperatively, hemorrhage 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Close monitoring necessary, ECG, invasive BP, </a:t>
            </a:r>
            <a:r>
              <a:rPr lang="en-US" sz="2000" dirty="0" err="1" smtClean="0">
                <a:latin typeface="Comic Sans MS" panose="030F0702030302020204" pitchFamily="66" charset="0"/>
              </a:rPr>
              <a:t>neuromonitoring</a:t>
            </a:r>
            <a:r>
              <a:rPr lang="en-US" sz="2000" dirty="0" smtClean="0">
                <a:latin typeface="Comic Sans MS" panose="030F0702030302020204" pitchFamily="66" charset="0"/>
              </a:rPr>
              <a:t> (INVOS)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Maintain adequate cerebral perfusion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Avoid hypercapnia, dilates cerebral blood vessels in normal areas of the brain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In ischemic areas blood vessels cannot respond (steal phenomenon)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Avoid hypothermia </a:t>
            </a:r>
          </a:p>
          <a:p>
            <a:endParaRPr lang="el-GR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43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BEBEB"/>
                </a:solidFill>
                <a:latin typeface="Comic Sans MS" panose="030F0702030302020204" pitchFamily="66" charset="0"/>
              </a:rPr>
              <a:t>Vascular Anesthesia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9943" y="2322286"/>
            <a:ext cx="11001829" cy="4426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latin typeface="Comic Sans MS" panose="030F0702030302020204" pitchFamily="66" charset="0"/>
              </a:rPr>
              <a:t>Anesthetic Management for Abdominal Aortic Aneurysm </a:t>
            </a:r>
            <a:r>
              <a:rPr lang="en-US" sz="2000" i="1" dirty="0" smtClean="0">
                <a:latin typeface="Comic Sans MS" panose="030F0702030302020204" pitchFamily="66" charset="0"/>
              </a:rPr>
              <a:t>Repair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Local, regional or general anesthesia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High hemorrhage risk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Hemodynamic instability 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Especially </a:t>
            </a:r>
            <a:r>
              <a:rPr lang="en-US" sz="2000" dirty="0" smtClean="0">
                <a:latin typeface="Comic Sans MS" panose="030F0702030302020204" pitchFamily="66" charset="0"/>
              </a:rPr>
              <a:t>in open surgery repair, aortic </a:t>
            </a:r>
            <a:r>
              <a:rPr lang="en-US" sz="2000" dirty="0" smtClean="0">
                <a:latin typeface="Comic Sans MS" panose="030F0702030302020204" pitchFamily="66" charset="0"/>
              </a:rPr>
              <a:t>clamping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High risk of renal failure after EVAR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Invasive monitoring necessary 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Arterial </a:t>
            </a:r>
            <a:r>
              <a:rPr lang="en-US" sz="2000" dirty="0" smtClean="0">
                <a:latin typeface="Comic Sans MS" panose="030F0702030302020204" pitchFamily="66" charset="0"/>
              </a:rPr>
              <a:t>line, central venous catheter, 2 large bore peripheral </a:t>
            </a:r>
            <a:r>
              <a:rPr lang="en-US" sz="2000" dirty="0" smtClean="0">
                <a:latin typeface="Comic Sans MS" panose="030F0702030302020204" pitchFamily="66" charset="0"/>
              </a:rPr>
              <a:t>cannulas 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Cardiac monitoring, </a:t>
            </a:r>
            <a:r>
              <a:rPr lang="en-US" sz="2000" dirty="0" err="1" smtClean="0">
                <a:latin typeface="Comic Sans MS" panose="030F0702030302020204" pitchFamily="66" charset="0"/>
              </a:rPr>
              <a:t>neuromonitoring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Postoperative care, may need ICU</a:t>
            </a:r>
            <a:endParaRPr lang="el-GR" sz="2000" dirty="0">
              <a:latin typeface="Comic Sans MS" panose="030F0702030302020204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566" y="2588045"/>
            <a:ext cx="3286029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60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Thoracic Surgery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9942" y="2371271"/>
            <a:ext cx="10638971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omic Sans MS" panose="030F0702030302020204" pitchFamily="66" charset="0"/>
              </a:rPr>
              <a:t>Challenges</a:t>
            </a:r>
            <a:r>
              <a:rPr lang="en-US" sz="2000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One lung </a:t>
            </a:r>
            <a:r>
              <a:rPr lang="en-US" sz="2000" dirty="0">
                <a:latin typeface="Comic Sans MS" panose="030F0702030302020204" pitchFamily="66" charset="0"/>
              </a:rPr>
              <a:t>ventilation using </a:t>
            </a:r>
            <a:r>
              <a:rPr lang="en-US" sz="2000" dirty="0" smtClean="0">
                <a:latin typeface="Comic Sans MS" panose="030F0702030302020204" pitchFamily="66" charset="0"/>
              </a:rPr>
              <a:t>Double-lumen </a:t>
            </a:r>
            <a:r>
              <a:rPr lang="en-US" sz="2000" dirty="0">
                <a:latin typeface="Comic Sans MS" panose="030F0702030302020204" pitchFamily="66" charset="0"/>
              </a:rPr>
              <a:t>endobronchial tubes (DLTs) and bronchial blockers (BBs) with single lumen endotracheal tubes enable anatomic isolation of the lungs and facilitate lung separation</a:t>
            </a:r>
            <a:r>
              <a:rPr lang="en-US" sz="20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Maintain </a:t>
            </a:r>
            <a:r>
              <a:rPr lang="en-US" sz="2000" dirty="0">
                <a:latin typeface="Comic Sans MS" panose="030F0702030302020204" pitchFamily="66" charset="0"/>
              </a:rPr>
              <a:t>satisfactory blood gas exchange and cardiovascular </a:t>
            </a:r>
            <a:r>
              <a:rPr lang="en-US" sz="2000" dirty="0" smtClean="0">
                <a:latin typeface="Comic Sans MS" panose="030F0702030302020204" pitchFamily="66" charset="0"/>
              </a:rPr>
              <a:t>stability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during one lung ventilation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Management of intraoperative and postoperative pain due to thoracotomy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l-GR" sz="2000" dirty="0">
              <a:latin typeface="Comic Sans MS" panose="030F0702030302020204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386" y="4682898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43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BEBEB"/>
                </a:solidFill>
                <a:latin typeface="Comic Sans MS" panose="030F0702030302020204" pitchFamily="66" charset="0"/>
              </a:rPr>
              <a:t>Thoracic Surgery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9943" y="2603500"/>
            <a:ext cx="10885714" cy="3416300"/>
          </a:xfrm>
        </p:spPr>
        <p:txBody>
          <a:bodyPr/>
          <a:lstStyle/>
          <a:p>
            <a:pPr marL="0" lvl="0" indent="0">
              <a:buClr>
                <a:srgbClr val="ACD433"/>
              </a:buClr>
              <a:buNone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Challenges: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Patients with chronic pulmonary disease</a:t>
            </a:r>
            <a:r>
              <a:rPr 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sz="2000" dirty="0" smtClean="0">
                <a:latin typeface="Comic Sans MS" panose="030F0702030302020204" pitchFamily="66" charset="0"/>
              </a:rPr>
              <a:t>coexisting comorbidities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Invasive monitoring necessary 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A</a:t>
            </a:r>
            <a:r>
              <a:rPr lang="en-US" sz="2000" dirty="0" smtClean="0">
                <a:latin typeface="Comic Sans MS" panose="030F0702030302020204" pitchFamily="66" charset="0"/>
              </a:rPr>
              <a:t>rterial </a:t>
            </a:r>
            <a:r>
              <a:rPr lang="en-US" sz="2000" dirty="0" smtClean="0">
                <a:latin typeface="Comic Sans MS" panose="030F0702030302020204" pitchFamily="66" charset="0"/>
              </a:rPr>
              <a:t>line, central venous </a:t>
            </a:r>
            <a:r>
              <a:rPr lang="en-US" sz="2000" dirty="0" smtClean="0">
                <a:latin typeface="Comic Sans MS" panose="030F0702030302020204" pitchFamily="66" charset="0"/>
              </a:rPr>
              <a:t>catheter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Adequate pain control, epidural </a:t>
            </a:r>
            <a:r>
              <a:rPr lang="en-US" sz="2000" dirty="0" smtClean="0">
                <a:latin typeface="Comic Sans MS" panose="030F0702030302020204" pitchFamily="66" charset="0"/>
              </a:rPr>
              <a:t>analgesia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High </a:t>
            </a:r>
            <a:r>
              <a:rPr lang="en-US" sz="2000" dirty="0" smtClean="0">
                <a:latin typeface="Comic Sans MS" panose="030F0702030302020204" pitchFamily="66" charset="0"/>
              </a:rPr>
              <a:t>risk of chronic </a:t>
            </a:r>
            <a:r>
              <a:rPr lang="en-US" sz="2000" dirty="0" err="1" smtClean="0">
                <a:latin typeface="Comic Sans MS" panose="030F0702030302020204" pitchFamily="66" charset="0"/>
              </a:rPr>
              <a:t>neuropathetic</a:t>
            </a:r>
            <a:r>
              <a:rPr lang="en-US" sz="2000" dirty="0" smtClean="0">
                <a:latin typeface="Comic Sans MS" panose="030F0702030302020204" pitchFamily="66" charset="0"/>
              </a:rPr>
              <a:t> pain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Postoperative care, ICU, weaning</a:t>
            </a:r>
            <a:endParaRPr lang="el-GR" sz="2000" dirty="0">
              <a:latin typeface="Comic Sans MS" panose="030F0702030302020204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431" y="2709315"/>
            <a:ext cx="3149741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54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Comic Sans MS" panose="030F0702030302020204" pitchFamily="66" charset="0"/>
              </a:rPr>
              <a:t>Neuroanaesthesia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67657" y="2603500"/>
            <a:ext cx="10740572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Anesthetic goals: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Brain protection from ischemia and injury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Control ICP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Provide deep anesthesia and analgesia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Control BP and HR</a:t>
            </a:r>
          </a:p>
          <a:p>
            <a:pPr marL="0"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Craniotomy, trauma, aneurysm, tumors, spine surgery 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998" y="3263047"/>
            <a:ext cx="4608975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92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Comic Sans MS" panose="030F0702030302020204" pitchFamily="66" charset="0"/>
              </a:rPr>
              <a:t>Neuroanesthesia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80572" y="2525487"/>
            <a:ext cx="10987314" cy="390434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Cerebral blood flow (CBF) is </a:t>
            </a:r>
            <a:r>
              <a:rPr lang="en-US" sz="2000" dirty="0" err="1">
                <a:latin typeface="Comic Sans MS" panose="030F0702030302020204" pitchFamily="66" charset="0"/>
              </a:rPr>
              <a:t>autoregulated</a:t>
            </a:r>
            <a:r>
              <a:rPr lang="en-US" sz="2000" dirty="0">
                <a:latin typeface="Comic Sans MS" panose="030F0702030302020204" pitchFamily="66" charset="0"/>
              </a:rPr>
              <a:t> closely by vasodilation and vasoconstriction, which allows for constancy over a wide range of blood pressures.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Carbon </a:t>
            </a:r>
            <a:r>
              <a:rPr lang="en-US" sz="2000" dirty="0" smtClean="0">
                <a:latin typeface="Comic Sans MS" panose="030F0702030302020204" pitchFamily="66" charset="0"/>
              </a:rPr>
              <a:t>dioxide (CO2) </a:t>
            </a:r>
            <a:r>
              <a:rPr lang="en-US" sz="2000" dirty="0">
                <a:latin typeface="Comic Sans MS" panose="030F0702030302020204" pitchFamily="66" charset="0"/>
              </a:rPr>
              <a:t>changes in the blood also affect cerebral vasodilation and vasoconstriction.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Brain injury disrupts this </a:t>
            </a:r>
            <a:r>
              <a:rPr lang="en-US" sz="2000" dirty="0" err="1">
                <a:latin typeface="Comic Sans MS" panose="030F0702030302020204" pitchFamily="66" charset="0"/>
              </a:rPr>
              <a:t>autoregulatory</a:t>
            </a:r>
            <a:r>
              <a:rPr lang="en-US" sz="2000" dirty="0">
                <a:latin typeface="Comic Sans MS" panose="030F0702030302020204" pitchFamily="66" charset="0"/>
              </a:rPr>
              <a:t> mechanism. 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Intracranial bleeding causes a mass effect within the brain.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This is initially compensated for by venous constriction and absorption of cerebrospinal fluid</a:t>
            </a:r>
            <a:r>
              <a:rPr lang="en-US" sz="20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Because </a:t>
            </a:r>
            <a:r>
              <a:rPr lang="en-US" sz="2000" dirty="0">
                <a:latin typeface="Comic Sans MS" panose="030F0702030302020204" pitchFamily="66" charset="0"/>
              </a:rPr>
              <a:t>the skull does not expand and as compensatory mechanisms begin to fail, blood flow to the brain is reduced.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82781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Comic Sans MS" panose="030F0702030302020204" pitchFamily="66" charset="0"/>
              </a:rPr>
              <a:t>Neuroanaesthesia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38630" y="2496457"/>
            <a:ext cx="10798628" cy="394788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Intracranial Pressure ICP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    10 </a:t>
            </a:r>
            <a:r>
              <a:rPr lang="en-US" sz="2400" dirty="0">
                <a:latin typeface="Comic Sans MS" panose="030F0702030302020204" pitchFamily="66" charset="0"/>
              </a:rPr>
              <a:t>mm Hg  =  Normal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   &gt;</a:t>
            </a:r>
            <a:r>
              <a:rPr lang="en-US" sz="2400" dirty="0">
                <a:latin typeface="Comic Sans MS" panose="030F0702030302020204" pitchFamily="66" charset="0"/>
              </a:rPr>
              <a:t>20 mm Hg  =  Abnormal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   &gt;</a:t>
            </a:r>
            <a:r>
              <a:rPr lang="en-US" sz="2400" dirty="0">
                <a:latin typeface="Comic Sans MS" panose="030F0702030302020204" pitchFamily="66" charset="0"/>
              </a:rPr>
              <a:t>40 mm Hg  =  </a:t>
            </a:r>
            <a:r>
              <a:rPr lang="en-US" sz="2400" dirty="0" smtClean="0">
                <a:latin typeface="Comic Sans MS" panose="030F0702030302020204" pitchFamily="66" charset="0"/>
              </a:rPr>
              <a:t>Severe</a:t>
            </a:r>
          </a:p>
          <a:p>
            <a:pPr marL="0" indent="0">
              <a:buNone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Sustained increased ICP leads to decreased brain function and poor outcome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Hypotension and low saturation adversely affect outcome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1037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Comic Sans MS" panose="030F0702030302020204" pitchFamily="66" charset="0"/>
              </a:rPr>
              <a:t>Neuroanaesthesia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9600" y="2467429"/>
            <a:ext cx="11045371" cy="4034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Perioperative management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Detailed </a:t>
            </a:r>
            <a:r>
              <a:rPr lang="en-US" sz="2400" dirty="0" smtClean="0">
                <a:latin typeface="Comic Sans MS" panose="030F0702030302020204" pitchFamily="66" charset="0"/>
              </a:rPr>
              <a:t>medical history, </a:t>
            </a:r>
            <a:r>
              <a:rPr lang="en-US" sz="2400" dirty="0" err="1" smtClean="0">
                <a:latin typeface="Comic Sans MS" panose="030F0702030302020204" pitchFamily="66" charset="0"/>
              </a:rPr>
              <a:t>preanesthetic</a:t>
            </a:r>
            <a:r>
              <a:rPr lang="en-US" sz="2400" dirty="0" smtClean="0">
                <a:latin typeface="Comic Sans MS" panose="030F0702030302020204" pitchFamily="66" charset="0"/>
              </a:rPr>
              <a:t> visit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Close monitoring: arterial line, central venous line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Need for frequent blood gas analysis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Detect and correct electrolytes, hypercapnia, hemoglobin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Need for multiple medications, anticonvulsants, mannitol, vasoconstriction, blood products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ICU after surgery</a:t>
            </a:r>
          </a:p>
          <a:p>
            <a:endParaRPr lang="en-US" sz="24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75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382418" cy="706964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EBEBEB"/>
                </a:solidFill>
                <a:latin typeface="Comic Sans MS" panose="030F0702030302020204" pitchFamily="66" charset="0"/>
              </a:rPr>
              <a:t>Anaesthesiology</a:t>
            </a:r>
            <a:r>
              <a:rPr lang="en-US" dirty="0" smtClean="0">
                <a:solidFill>
                  <a:srgbClr val="EBEBEB"/>
                </a:solidFill>
                <a:latin typeface="Comic Sans MS" panose="030F0702030302020204" pitchFamily="66" charset="0"/>
              </a:rPr>
              <a:t> Subspecialties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3" y="2777672"/>
            <a:ext cx="8761412" cy="34163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Adult </a:t>
            </a:r>
            <a:r>
              <a:rPr lang="en-US" sz="2400" dirty="0" err="1" smtClean="0">
                <a:latin typeface="Comic Sans MS" panose="030F0702030302020204" pitchFamily="66" charset="0"/>
              </a:rPr>
              <a:t>Anaesthesiology</a:t>
            </a:r>
            <a:r>
              <a:rPr lang="en-US" sz="2400" dirty="0" smtClean="0">
                <a:latin typeface="Comic Sans MS" panose="030F0702030302020204" pitchFamily="66" charset="0"/>
              </a:rPr>
              <a:t> subspecialties 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Pediatric </a:t>
            </a:r>
            <a:r>
              <a:rPr lang="en-US" sz="2400" dirty="0" err="1" smtClean="0">
                <a:latin typeface="Comic Sans MS" panose="030F0702030302020204" pitchFamily="66" charset="0"/>
              </a:rPr>
              <a:t>anaesthesia</a:t>
            </a:r>
            <a:endParaRPr lang="el-G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7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Anesthesia in Neurosurgery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96686" y="2603500"/>
            <a:ext cx="10711543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Special circumstances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Awake craniotomy: need for a specialized medical team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(a</a:t>
            </a:r>
            <a:r>
              <a:rPr lang="en-US" sz="2400" dirty="0" smtClean="0">
                <a:latin typeface="Comic Sans MS" panose="030F0702030302020204" pitchFamily="66" charset="0"/>
              </a:rPr>
              <a:t>) Intraoperative </a:t>
            </a:r>
            <a:r>
              <a:rPr lang="en-US" sz="2400" dirty="0">
                <a:latin typeface="Comic Sans MS" panose="030F0702030302020204" pitchFamily="66" charset="0"/>
              </a:rPr>
              <a:t>functional cortical mapping</a:t>
            </a:r>
            <a:r>
              <a:rPr lang="en-US" sz="2400" dirty="0" smtClean="0">
                <a:latin typeface="Comic Sans MS" panose="030F0702030302020204" pitchFamily="66" charset="0"/>
              </a:rPr>
              <a:t>, 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(</a:t>
            </a:r>
            <a:r>
              <a:rPr lang="en-US" sz="2400" dirty="0">
                <a:latin typeface="Comic Sans MS" panose="030F0702030302020204" pitchFamily="66" charset="0"/>
              </a:rPr>
              <a:t>b) </a:t>
            </a:r>
            <a:r>
              <a:rPr lang="en-US" sz="2400" dirty="0" smtClean="0">
                <a:latin typeface="Comic Sans MS" panose="030F0702030302020204" pitchFamily="66" charset="0"/>
              </a:rPr>
              <a:t>Intraoperative </a:t>
            </a:r>
            <a:r>
              <a:rPr lang="en-US" sz="2400" dirty="0" err="1">
                <a:latin typeface="Comic Sans MS" panose="030F0702030302020204" pitchFamily="66" charset="0"/>
              </a:rPr>
              <a:t>electrocorticography</a:t>
            </a:r>
            <a:r>
              <a:rPr lang="en-US" sz="2400" dirty="0">
                <a:latin typeface="Comic Sans MS" panose="030F0702030302020204" pitchFamily="66" charset="0"/>
              </a:rPr>
              <a:t> (</a:t>
            </a:r>
            <a:r>
              <a:rPr lang="en-US" sz="2400" dirty="0" err="1">
                <a:latin typeface="Comic Sans MS" panose="030F0702030302020204" pitchFamily="66" charset="0"/>
              </a:rPr>
              <a:t>ECoG</a:t>
            </a:r>
            <a:r>
              <a:rPr lang="en-US" sz="2400" dirty="0">
                <a:latin typeface="Comic Sans MS" panose="030F0702030302020204" pitchFamily="66" charset="0"/>
              </a:rPr>
              <a:t>) for localization of epileptic </a:t>
            </a:r>
            <a:r>
              <a:rPr lang="en-US" sz="2400" dirty="0" smtClean="0">
                <a:latin typeface="Comic Sans MS" panose="030F0702030302020204" pitchFamily="66" charset="0"/>
              </a:rPr>
              <a:t>foci 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Spine surgery: TIVA, nerve stimulators, prone position</a:t>
            </a:r>
            <a:endParaRPr lang="el-G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356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Obstetrical Anesthesia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22514" y="2603500"/>
            <a:ext cx="10784115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Challenges: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Two patients : mother and baby/babies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Anatomical and Physiological changes during pregnancy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770" y="3234225"/>
            <a:ext cx="3158002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75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Obstetrical Anesthesia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4114" y="2603499"/>
            <a:ext cx="10682515" cy="38553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Physiological changes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35% </a:t>
            </a:r>
            <a:r>
              <a:rPr lang="en-US" sz="2400" dirty="0" smtClean="0">
                <a:latin typeface="Comic Sans MS" panose="030F0702030302020204" pitchFamily="66" charset="0"/>
              </a:rPr>
              <a:t>increase of </a:t>
            </a:r>
            <a:r>
              <a:rPr lang="en-US" sz="2400" dirty="0">
                <a:latin typeface="Comic Sans MS" panose="030F0702030302020204" pitchFamily="66" charset="0"/>
              </a:rPr>
              <a:t>Total Blood Volume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Increased heart </a:t>
            </a:r>
            <a:r>
              <a:rPr lang="en-US" sz="2400" dirty="0">
                <a:latin typeface="Comic Sans MS" panose="030F0702030302020204" pitchFamily="66" charset="0"/>
              </a:rPr>
              <a:t>rate 15 beats/min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40% </a:t>
            </a:r>
            <a:r>
              <a:rPr lang="en-US" sz="2400" dirty="0" smtClean="0">
                <a:latin typeface="Comic Sans MS" panose="030F0702030302020204" pitchFamily="66" charset="0"/>
              </a:rPr>
              <a:t>increase of </a:t>
            </a:r>
            <a:r>
              <a:rPr lang="en-US" sz="2400" dirty="0">
                <a:latin typeface="Comic Sans MS" panose="030F0702030302020204" pitchFamily="66" charset="0"/>
              </a:rPr>
              <a:t>CO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30% </a:t>
            </a:r>
            <a:r>
              <a:rPr lang="en-US" sz="2400" dirty="0" smtClean="0">
                <a:latin typeface="Comic Sans MS" panose="030F0702030302020204" pitchFamily="66" charset="0"/>
              </a:rPr>
              <a:t>increase </a:t>
            </a:r>
            <a:r>
              <a:rPr lang="en-US" sz="2400" dirty="0">
                <a:latin typeface="Comic Sans MS" panose="030F0702030302020204" pitchFamily="66" charset="0"/>
              </a:rPr>
              <a:t>SV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15% </a:t>
            </a:r>
            <a:r>
              <a:rPr lang="en-US" sz="2400" dirty="0" smtClean="0">
                <a:latin typeface="Comic Sans MS" panose="030F0702030302020204" pitchFamily="66" charset="0"/>
              </a:rPr>
              <a:t>decrease of </a:t>
            </a:r>
            <a:r>
              <a:rPr lang="en-US" sz="2400" dirty="0">
                <a:latin typeface="Comic Sans MS" panose="030F0702030302020204" pitchFamily="66" charset="0"/>
              </a:rPr>
              <a:t>SVR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500ml/min </a:t>
            </a:r>
            <a:r>
              <a:rPr lang="en-US" sz="2400" dirty="0" smtClean="0">
                <a:latin typeface="Comic Sans MS" panose="030F0702030302020204" pitchFamily="66" charset="0"/>
              </a:rPr>
              <a:t>increase </a:t>
            </a:r>
            <a:r>
              <a:rPr lang="en-US" sz="2400" dirty="0">
                <a:latin typeface="Comic Sans MS" panose="030F0702030302020204" pitchFamily="66" charset="0"/>
              </a:rPr>
              <a:t>blood flow to </a:t>
            </a:r>
            <a:r>
              <a:rPr lang="en-US" sz="2400" dirty="0" smtClean="0">
                <a:latin typeface="Comic Sans MS" panose="030F0702030302020204" pitchFamily="66" charset="0"/>
              </a:rPr>
              <a:t>uterus</a:t>
            </a:r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Inferior </a:t>
            </a:r>
            <a:r>
              <a:rPr lang="en-US" sz="2400" dirty="0">
                <a:latin typeface="Comic Sans MS" panose="030F0702030302020204" pitchFamily="66" charset="0"/>
              </a:rPr>
              <a:t>vena cava </a:t>
            </a:r>
            <a:r>
              <a:rPr lang="en-US" sz="2400" dirty="0" smtClean="0">
                <a:latin typeface="Comic Sans MS" panose="030F0702030302020204" pitchFamily="66" charset="0"/>
              </a:rPr>
              <a:t>compression/Left </a:t>
            </a:r>
            <a:r>
              <a:rPr lang="en-US" sz="2400" dirty="0">
                <a:latin typeface="Comic Sans MS" panose="030F0702030302020204" pitchFamily="66" charset="0"/>
              </a:rPr>
              <a:t>lateral tilt </a:t>
            </a:r>
          </a:p>
          <a:p>
            <a:endParaRPr lang="el-GR" sz="2400" dirty="0">
              <a:latin typeface="Comic Sans MS" panose="030F0702030302020204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251" y="2232786"/>
            <a:ext cx="3999323" cy="45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51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Obstetrical Anesthesia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4114" y="2603500"/>
            <a:ext cx="11001829" cy="3884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Physiological changes 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Increased </a:t>
            </a:r>
            <a:r>
              <a:rPr lang="en-US" sz="2400" dirty="0">
                <a:latin typeface="Comic Sans MS" panose="030F0702030302020204" pitchFamily="66" charset="0"/>
              </a:rPr>
              <a:t>oxygen consumption ~ 20% (100% in labor) due to increased metabolic rate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Increased </a:t>
            </a:r>
            <a:r>
              <a:rPr lang="en-US" sz="2400" dirty="0">
                <a:latin typeface="Comic Sans MS" panose="030F0702030302020204" pitchFamily="66" charset="0"/>
              </a:rPr>
              <a:t>minute ventilation ~ 50% (due to increased tidal volume)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Decreased </a:t>
            </a:r>
            <a:r>
              <a:rPr lang="en-US" sz="2400" dirty="0">
                <a:latin typeface="Comic Sans MS" panose="030F0702030302020204" pitchFamily="66" charset="0"/>
              </a:rPr>
              <a:t>arterial pCO2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Decreased </a:t>
            </a:r>
            <a:r>
              <a:rPr lang="en-US" sz="2400" dirty="0">
                <a:latin typeface="Comic Sans MS" panose="030F0702030302020204" pitchFamily="66" charset="0"/>
              </a:rPr>
              <a:t>FRC causing a decrease in oxygen </a:t>
            </a:r>
            <a:r>
              <a:rPr lang="en-US" sz="2400" dirty="0" smtClean="0">
                <a:latin typeface="Comic Sans MS" panose="030F0702030302020204" pitchFamily="66" charset="0"/>
              </a:rPr>
              <a:t>reserves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Difficult airway management, edema of the airway, high risk of </a:t>
            </a:r>
            <a:r>
              <a:rPr lang="en-US" sz="2400" dirty="0" smtClean="0">
                <a:latin typeface="Comic Sans MS" panose="030F0702030302020204" pitchFamily="66" charset="0"/>
              </a:rPr>
              <a:t>aspiration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dirty="0" smtClean="0">
                <a:latin typeface="Comic Sans MS" panose="030F0702030302020204" pitchFamily="66" charset="0"/>
              </a:rPr>
              <a:t>increased gastric </a:t>
            </a:r>
            <a:r>
              <a:rPr lang="en-US" sz="2400" dirty="0">
                <a:latin typeface="Comic Sans MS" panose="030F0702030302020204" pitchFamily="66" charset="0"/>
              </a:rPr>
              <a:t>emptying time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l-G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3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BEBEB"/>
                </a:solidFill>
                <a:latin typeface="Comic Sans MS" panose="030F0702030302020204" pitchFamily="66" charset="0"/>
              </a:rPr>
              <a:t>Obstetrical Anesthesia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>
          <a:xfrm>
            <a:off x="754744" y="2123962"/>
            <a:ext cx="7678056" cy="727981"/>
          </a:xfrm>
        </p:spPr>
        <p:txBody>
          <a:bodyPr/>
          <a:lstStyle/>
          <a:p>
            <a:r>
              <a:rPr lang="en-US"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Anaesthetic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management for labor and caesarean section</a:t>
            </a:r>
            <a:endParaRPr lang="el-GR" sz="2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2"/>
          </p:nvPr>
        </p:nvSpPr>
        <p:spPr>
          <a:xfrm>
            <a:off x="624114" y="3085192"/>
            <a:ext cx="5471886" cy="321400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S</a:t>
            </a:r>
            <a:r>
              <a:rPr lang="en-US" sz="2000" dirty="0" smtClean="0">
                <a:latin typeface="Comic Sans MS" panose="030F0702030302020204" pitchFamily="66" charset="0"/>
              </a:rPr>
              <a:t>pinal</a:t>
            </a:r>
            <a:r>
              <a:rPr lang="en-US" sz="2000" dirty="0" smtClean="0">
                <a:latin typeface="Comic Sans MS" panose="030F0702030302020204" pitchFamily="66" charset="0"/>
              </a:rPr>
              <a:t>, epidural, general anesthesia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Hemodynamic </a:t>
            </a:r>
            <a:r>
              <a:rPr lang="en-US" sz="2000" dirty="0" smtClean="0">
                <a:latin typeface="Comic Sans MS" panose="030F0702030302020204" pitchFamily="66" charset="0"/>
              </a:rPr>
              <a:t>instability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Fluid resuscitation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Effects on fetus-drugs cross the placenta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Pain </a:t>
            </a:r>
            <a:r>
              <a:rPr lang="en-US" sz="2000" dirty="0" smtClean="0">
                <a:latin typeface="Comic Sans MS" panose="030F0702030302020204" pitchFamily="66" charset="0"/>
              </a:rPr>
              <a:t>management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With maternal blood loss, fetal distress precedes changes in maternal vital signs</a:t>
            </a:r>
            <a:endParaRPr lang="el-GR" sz="2000" dirty="0">
              <a:latin typeface="Comic Sans MS" panose="030F0702030302020204" pitchFamily="66" charset="0"/>
            </a:endParaRP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368369" y="2797061"/>
            <a:ext cx="5097917" cy="576262"/>
          </a:xfrm>
        </p:spPr>
        <p:txBody>
          <a:bodyPr/>
          <a:lstStyle/>
          <a:p>
            <a:pPr lvl="0" algn="ctr">
              <a:buClr>
                <a:srgbClr val="ACD433"/>
              </a:buClr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Different needs for anesthetic </a:t>
            </a: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agents</a:t>
            </a:r>
            <a:endParaRPr 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223224" y="3525042"/>
            <a:ext cx="5243062" cy="296091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Decreased inhalation anesthetic agent requirements 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Decreased dose of local anesthetic for same effect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Increased risk of local anesthetic toxicity</a:t>
            </a:r>
          </a:p>
        </p:txBody>
      </p:sp>
    </p:spTree>
    <p:extLst>
      <p:ext uri="{BB962C8B-B14F-4D97-AF65-F5344CB8AC3E}">
        <p14:creationId xmlns:p14="http://schemas.microsoft.com/office/powerpoint/2010/main" val="2416051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BEBEB"/>
                </a:solidFill>
                <a:latin typeface="Comic Sans MS" panose="030F0702030302020204" pitchFamily="66" charset="0"/>
              </a:rPr>
              <a:t>Obstetrical Anesthesia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80571" y="2603500"/>
            <a:ext cx="10450286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Anesthetic management in the parturient should be directed to: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Avoidance of hypoxemia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Avoidance of hypotension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Avoidance of acidosis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Maintain PaCO2 in the normal range for the parturient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Minimize effects of </a:t>
            </a:r>
            <a:r>
              <a:rPr lang="en-US" sz="2400" dirty="0" err="1">
                <a:latin typeface="Comic Sans MS" panose="030F0702030302020204" pitchFamily="66" charset="0"/>
              </a:rPr>
              <a:t>aortocaval</a:t>
            </a:r>
            <a:r>
              <a:rPr lang="en-US" sz="2400" dirty="0">
                <a:latin typeface="Comic Sans MS" panose="030F0702030302020204" pitchFamily="66" charset="0"/>
              </a:rPr>
              <a:t> compression</a:t>
            </a:r>
          </a:p>
          <a:p>
            <a:endParaRPr lang="el-G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114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Anesthesia for </a:t>
            </a:r>
            <a:r>
              <a:rPr lang="en-US" dirty="0" smtClean="0">
                <a:latin typeface="Comic Sans MS" panose="030F0702030302020204" pitchFamily="66" charset="0"/>
              </a:rPr>
              <a:t>Urological </a:t>
            </a:r>
            <a:r>
              <a:rPr lang="en-US" dirty="0" smtClean="0">
                <a:latin typeface="Comic Sans MS" panose="030F0702030302020204" pitchFamily="66" charset="0"/>
              </a:rPr>
              <a:t>surgery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9600" y="2603500"/>
            <a:ext cx="10871200" cy="371021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Elderly patients, complex histories, multisystem disorders, polypharmacy, extensive preoperative assessment 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Nephrectomy, prostatectomy, cystectomy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In most surgical procedures local or regional anesthesia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Major surgeries general anesthesia combined with epidural analgesia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High bleeding risk, close monitoring </a:t>
            </a:r>
            <a:endParaRPr lang="el-G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76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Anesthesia for </a:t>
            </a:r>
            <a:r>
              <a:rPr lang="en-US" dirty="0" smtClean="0">
                <a:latin typeface="Comic Sans MS" panose="030F0702030302020204" pitchFamily="66" charset="0"/>
              </a:rPr>
              <a:t>Urological </a:t>
            </a:r>
            <a:r>
              <a:rPr lang="en-US" dirty="0" smtClean="0">
                <a:latin typeface="Comic Sans MS" panose="030F0702030302020204" pitchFamily="66" charset="0"/>
              </a:rPr>
              <a:t>surgery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7029" y="2481943"/>
            <a:ext cx="10943771" cy="4034971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TURP </a:t>
            </a:r>
            <a:r>
              <a:rPr lang="en-US" sz="2000" dirty="0">
                <a:latin typeface="Comic Sans MS" panose="030F0702030302020204" pitchFamily="66" charset="0"/>
              </a:rPr>
              <a:t>syndrome </a:t>
            </a:r>
            <a:r>
              <a:rPr lang="en-US" sz="2000" dirty="0" smtClean="0">
                <a:latin typeface="Comic Sans MS" panose="030F0702030302020204" pitchFamily="66" charset="0"/>
              </a:rPr>
              <a:t>caused by </a:t>
            </a:r>
            <a:r>
              <a:rPr lang="en-US" sz="2000" dirty="0">
                <a:latin typeface="Comic Sans MS" panose="030F0702030302020204" pitchFamily="66" charset="0"/>
              </a:rPr>
              <a:t>excessive absorption of irrigating </a:t>
            </a:r>
            <a:r>
              <a:rPr lang="en-US" sz="2000" dirty="0" smtClean="0">
                <a:latin typeface="Comic Sans MS" panose="030F0702030302020204" pitchFamily="66" charset="0"/>
              </a:rPr>
              <a:t>solution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A</a:t>
            </a:r>
            <a:r>
              <a:rPr lang="en-US" sz="2000" dirty="0" smtClean="0">
                <a:latin typeface="Comic Sans MS" panose="030F0702030302020204" pitchFamily="66" charset="0"/>
              </a:rPr>
              <a:t>ffects </a:t>
            </a:r>
            <a:r>
              <a:rPr lang="en-US" sz="2000" dirty="0">
                <a:latin typeface="Comic Sans MS" panose="030F0702030302020204" pitchFamily="66" charset="0"/>
              </a:rPr>
              <a:t>central nerve system (CNS), cardiovascular, respiratory and metabolic homeostasis. 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Initial signs : burning </a:t>
            </a:r>
            <a:r>
              <a:rPr lang="en-US" sz="2000" dirty="0">
                <a:latin typeface="Comic Sans MS" panose="030F0702030302020204" pitchFamily="66" charset="0"/>
              </a:rPr>
              <a:t>sensations in the face and neck along with </a:t>
            </a:r>
            <a:r>
              <a:rPr lang="en-US" sz="2000" dirty="0" smtClean="0">
                <a:latin typeface="Comic Sans MS" panose="030F0702030302020204" pitchFamily="66" charset="0"/>
              </a:rPr>
              <a:t>lethargy, </a:t>
            </a:r>
            <a:r>
              <a:rPr lang="en-US" sz="2000" dirty="0">
                <a:latin typeface="Comic Sans MS" panose="030F0702030302020204" pitchFamily="66" charset="0"/>
              </a:rPr>
              <a:t>headache and </a:t>
            </a:r>
            <a:r>
              <a:rPr lang="en-US" sz="2000" dirty="0" smtClean="0">
                <a:latin typeface="Comic Sans MS" panose="030F0702030302020204" pitchFamily="66" charset="0"/>
              </a:rPr>
              <a:t>irritability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Visual </a:t>
            </a:r>
            <a:r>
              <a:rPr lang="en-US" sz="2000" dirty="0">
                <a:latin typeface="Comic Sans MS" panose="030F0702030302020204" pitchFamily="66" charset="0"/>
              </a:rPr>
              <a:t>disturbances, confusion, seizures and eventually coma may be observed</a:t>
            </a:r>
            <a:r>
              <a:rPr lang="en-US" sz="20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These </a:t>
            </a:r>
            <a:r>
              <a:rPr lang="en-US" sz="2000" dirty="0">
                <a:latin typeface="Comic Sans MS" panose="030F0702030302020204" pitchFamily="66" charset="0"/>
              </a:rPr>
              <a:t>CNS disturbances have been attributed to hyponatremia, which occurs with the absorption of any type of irrigating solution and </a:t>
            </a:r>
            <a:r>
              <a:rPr lang="en-US" sz="2000" dirty="0" smtClean="0">
                <a:latin typeface="Comic Sans MS" panose="030F0702030302020204" pitchFamily="66" charset="0"/>
              </a:rPr>
              <a:t>hyperglycinemia </a:t>
            </a:r>
            <a:r>
              <a:rPr lang="en-US" sz="2000" dirty="0">
                <a:latin typeface="Comic Sans MS" panose="030F0702030302020204" pitchFamily="66" charset="0"/>
              </a:rPr>
              <a:t>if glycine is </a:t>
            </a:r>
            <a:r>
              <a:rPr lang="en-US" sz="2000" dirty="0" smtClean="0">
                <a:latin typeface="Comic Sans MS" panose="030F0702030302020204" pitchFamily="66" charset="0"/>
              </a:rPr>
              <a:t>used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Fluid </a:t>
            </a:r>
            <a:r>
              <a:rPr lang="en-US" sz="2000" dirty="0">
                <a:latin typeface="Comic Sans MS" panose="030F0702030302020204" pitchFamily="66" charset="0"/>
              </a:rPr>
              <a:t>restriction combined with loop </a:t>
            </a:r>
            <a:r>
              <a:rPr lang="en-US" sz="2000" dirty="0" smtClean="0">
                <a:latin typeface="Comic Sans MS" panose="030F0702030302020204" pitchFamily="66" charset="0"/>
              </a:rPr>
              <a:t>diuretics in mild cases 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Na &lt;120 </a:t>
            </a:r>
            <a:r>
              <a:rPr lang="en-US" sz="2000" dirty="0" err="1">
                <a:latin typeface="Comic Sans MS" panose="030F0702030302020204" pitchFamily="66" charset="0"/>
              </a:rPr>
              <a:t>mEq</a:t>
            </a:r>
            <a:r>
              <a:rPr lang="en-US" sz="2000" dirty="0">
                <a:latin typeface="Comic Sans MS" panose="030F0702030302020204" pitchFamily="66" charset="0"/>
              </a:rPr>
              <a:t>/L, intravenous hypertonic </a:t>
            </a:r>
            <a:r>
              <a:rPr lang="en-US" sz="2000" dirty="0" smtClean="0">
                <a:latin typeface="Comic Sans MS" panose="030F0702030302020204" pitchFamily="66" charset="0"/>
              </a:rPr>
              <a:t>saline for </a:t>
            </a:r>
            <a:r>
              <a:rPr lang="en-US" sz="2000" dirty="0">
                <a:latin typeface="Comic Sans MS" panose="030F0702030302020204" pitchFamily="66" charset="0"/>
              </a:rPr>
              <a:t>the patients with severe symptoms.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endParaRPr lang="el-GR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07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Pediatric Anesthesia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1199" y="2452914"/>
            <a:ext cx="10943771" cy="403497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The child is not a small adult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Many anatomical and physiological differences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Different normal values of HR, BP and RR between different ages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Respiratory system very immature and sensitive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Difficult venous access 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Little cooperation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Parents essential for history and preoperative visit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Difficult airway management </a:t>
            </a:r>
            <a:endParaRPr lang="el-G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35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BEBEB"/>
                </a:solidFill>
                <a:latin typeface="Comic Sans MS" panose="030F0702030302020204" pitchFamily="66" charset="0"/>
              </a:rPr>
              <a:t>Pediatric </a:t>
            </a:r>
            <a:r>
              <a:rPr lang="en-US" dirty="0" err="1">
                <a:solidFill>
                  <a:srgbClr val="EBEBEB"/>
                </a:solidFill>
                <a:latin typeface="Comic Sans MS" panose="030F0702030302020204" pitchFamily="66" charset="0"/>
              </a:rPr>
              <a:t>Anaesthesia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624212" y="2835729"/>
            <a:ext cx="7292155" cy="34163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Larger head, softer cranium, open fontanelles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Open </a:t>
            </a:r>
            <a:r>
              <a:rPr lang="en-US" sz="2400" dirty="0" err="1">
                <a:latin typeface="Comic Sans MS" panose="030F0702030302020204" pitchFamily="66" charset="0"/>
              </a:rPr>
              <a:t>physeal</a:t>
            </a:r>
            <a:r>
              <a:rPr lang="en-US" sz="2400" dirty="0">
                <a:latin typeface="Comic Sans MS" panose="030F0702030302020204" pitchFamily="66" charset="0"/>
              </a:rPr>
              <a:t> spaces, flexible </a:t>
            </a:r>
            <a:r>
              <a:rPr lang="en-US" sz="2400" dirty="0" err="1">
                <a:latin typeface="Comic Sans MS" panose="030F0702030302020204" pitchFamily="66" charset="0"/>
              </a:rPr>
              <a:t>cartilagenous</a:t>
            </a:r>
            <a:r>
              <a:rPr lang="en-US" sz="2400" dirty="0">
                <a:latin typeface="Comic Sans MS" panose="030F0702030302020204" pitchFamily="66" charset="0"/>
              </a:rPr>
              <a:t> skeleton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Larger </a:t>
            </a:r>
            <a:r>
              <a:rPr lang="en-US" sz="2400" dirty="0">
                <a:latin typeface="Comic Sans MS" panose="030F0702030302020204" pitchFamily="66" charset="0"/>
              </a:rPr>
              <a:t>tongue, smaller jaw and shorter, narrower, funnel-shaped airway with anterior larynx</a:t>
            </a:r>
          </a:p>
          <a:p>
            <a:endParaRPr lang="el-GR" sz="2400" dirty="0">
              <a:latin typeface="Comic Sans MS" panose="030F0702030302020204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8" y="3918859"/>
            <a:ext cx="2188784" cy="27000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387" y="2285401"/>
            <a:ext cx="2926334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8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Adult </a:t>
            </a:r>
            <a:r>
              <a:rPr lang="en-US" dirty="0" err="1" smtClean="0">
                <a:latin typeface="Comic Sans MS" panose="030F0702030302020204" pitchFamily="66" charset="0"/>
              </a:rPr>
              <a:t>Anaesthesia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subspecialties 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>
          <a:xfrm>
            <a:off x="754743" y="2278744"/>
            <a:ext cx="8098971" cy="62411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Surgical specialties with special anesthesia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needs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2"/>
          </p:nvPr>
        </p:nvSpPr>
        <p:spPr>
          <a:xfrm>
            <a:off x="624115" y="3179762"/>
            <a:ext cx="5834742" cy="2840039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Cardiac </a:t>
            </a:r>
            <a:r>
              <a:rPr lang="en-US" sz="2000" dirty="0" err="1" smtClean="0">
                <a:latin typeface="Comic Sans MS" panose="030F0702030302020204" pitchFamily="66" charset="0"/>
              </a:rPr>
              <a:t>anaesthesia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Thoracic </a:t>
            </a:r>
            <a:r>
              <a:rPr lang="en-US" sz="2000" dirty="0" err="1" smtClean="0">
                <a:latin typeface="Comic Sans MS" panose="030F0702030302020204" pitchFamily="66" charset="0"/>
              </a:rPr>
              <a:t>anaesthesia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err="1" smtClean="0">
                <a:latin typeface="Comic Sans MS" panose="030F0702030302020204" pitchFamily="66" charset="0"/>
              </a:rPr>
              <a:t>Neuroanaesthesia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Vascular </a:t>
            </a:r>
            <a:r>
              <a:rPr lang="en-US" sz="2000" dirty="0" err="1" smtClean="0">
                <a:latin typeface="Comic Sans MS" panose="030F0702030302020204" pitchFamily="66" charset="0"/>
              </a:rPr>
              <a:t>anaesthesia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err="1" smtClean="0">
                <a:latin typeface="Comic Sans MS" panose="030F0702030302020204" pitchFamily="66" charset="0"/>
              </a:rPr>
              <a:t>Anaesthesia</a:t>
            </a:r>
            <a:r>
              <a:rPr lang="en-US" sz="2000" dirty="0" smtClean="0">
                <a:latin typeface="Comic Sans MS" panose="030F0702030302020204" pitchFamily="66" charset="0"/>
              </a:rPr>
              <a:t> for </a:t>
            </a:r>
            <a:r>
              <a:rPr lang="en-US" sz="2000" dirty="0" err="1" smtClean="0">
                <a:latin typeface="Comic Sans MS" panose="030F0702030302020204" pitchFamily="66" charset="0"/>
              </a:rPr>
              <a:t>Ourological</a:t>
            </a:r>
            <a:r>
              <a:rPr lang="en-US" sz="2000" dirty="0" smtClean="0">
                <a:latin typeface="Comic Sans MS" panose="030F0702030302020204" pitchFamily="66" charset="0"/>
              </a:rPr>
              <a:t> surgery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Obstetrical </a:t>
            </a:r>
            <a:r>
              <a:rPr lang="en-US" sz="2000" dirty="0" err="1" smtClean="0">
                <a:latin typeface="Comic Sans MS" panose="030F0702030302020204" pitchFamily="66" charset="0"/>
              </a:rPr>
              <a:t>anaesthesia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 smtClean="0">
              <a:latin typeface="Comic Sans MS" panose="030F0702030302020204" pitchFamily="66" charset="0"/>
            </a:endParaRPr>
          </a:p>
          <a:p>
            <a:endParaRPr lang="el-GR" sz="2000" dirty="0">
              <a:latin typeface="Comic Sans MS" panose="030F0702030302020204" pitchFamily="66" charset="0"/>
            </a:endParaRP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208710" y="3227614"/>
            <a:ext cx="4825159" cy="2792187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Intensive Care Medicine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Pain Medicine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Emergency Medicine</a:t>
            </a:r>
            <a:endParaRPr lang="el-GR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9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Pediatric </a:t>
            </a:r>
            <a:r>
              <a:rPr lang="en-US" dirty="0" err="1" smtClean="0">
                <a:latin typeface="Comic Sans MS" panose="030F0702030302020204" pitchFamily="66" charset="0"/>
              </a:rPr>
              <a:t>Anaesthesia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5062" y="2603500"/>
            <a:ext cx="4105688" cy="3416300"/>
          </a:xfrm>
          <a:prstGeom prst="rect">
            <a:avLst/>
          </a:prstGeom>
        </p:spPr>
      </p:pic>
      <p:sp>
        <p:nvSpPr>
          <p:cNvPr id="7" name="Θέση περιεχομένου 6"/>
          <p:cNvSpPr>
            <a:spLocks noGrp="1"/>
          </p:cNvSpPr>
          <p:nvPr>
            <p:ph sz="half" idx="2"/>
          </p:nvPr>
        </p:nvSpPr>
        <p:spPr>
          <a:xfrm>
            <a:off x="6208712" y="2786742"/>
            <a:ext cx="5460774" cy="351245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Prominent occiput in younger child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1” pad under torso for neutral </a:t>
            </a:r>
            <a:r>
              <a:rPr lang="en-US" sz="2400" dirty="0" smtClean="0">
                <a:latin typeface="Comic Sans MS" panose="030F0702030302020204" pitchFamily="66" charset="0"/>
              </a:rPr>
              <a:t>position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Higher body surface area to mass ratio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Thinner skin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Less insulation by subcutaneous tissue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l-G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34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BEBEB"/>
                </a:solidFill>
                <a:latin typeface="Comic Sans MS" panose="030F0702030302020204" pitchFamily="66" charset="0"/>
              </a:rPr>
              <a:t>Pediatric </a:t>
            </a:r>
            <a:r>
              <a:rPr lang="en-US" dirty="0" err="1">
                <a:solidFill>
                  <a:srgbClr val="EBEBEB"/>
                </a:solidFill>
                <a:latin typeface="Comic Sans MS" panose="030F0702030302020204" pitchFamily="66" charset="0"/>
              </a:rPr>
              <a:t>Anaesthesia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725714" y="2989943"/>
            <a:ext cx="5254398" cy="3029858"/>
          </a:xfrm>
        </p:spPr>
        <p:txBody>
          <a:bodyPr/>
          <a:lstStyle/>
          <a:p>
            <a:r>
              <a:rPr lang="en-US" sz="2000" dirty="0">
                <a:latin typeface="Comic Sans MS" panose="030F0702030302020204" pitchFamily="66" charset="0"/>
              </a:rPr>
              <a:t>Age-specific vital signs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Smaller blood volume (70 – 80 mL / kg)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Decreased functional residual capacity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Vigorous compensatory </a:t>
            </a:r>
            <a:r>
              <a:rPr lang="en-US" sz="2000" dirty="0" smtClean="0">
                <a:latin typeface="Comic Sans MS" panose="030F0702030302020204" pitchFamily="66" charset="0"/>
              </a:rPr>
              <a:t>response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Sudden </a:t>
            </a:r>
            <a:r>
              <a:rPr lang="en-US" sz="2000" dirty="0">
                <a:latin typeface="Comic Sans MS" panose="030F0702030302020204" pitchFamily="66" charset="0"/>
              </a:rPr>
              <a:t>deterioration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Increased vagal tone</a:t>
            </a:r>
          </a:p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8372" t="16526" r="-12903" b="8655"/>
          <a:stretch/>
        </p:blipFill>
        <p:spPr>
          <a:xfrm>
            <a:off x="6336685" y="2776115"/>
            <a:ext cx="6073856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99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BEBEB"/>
                </a:solidFill>
                <a:latin typeface="Comic Sans MS" panose="030F0702030302020204" pitchFamily="66" charset="0"/>
              </a:rPr>
              <a:t>Pediatric </a:t>
            </a:r>
            <a:r>
              <a:rPr lang="en-US" dirty="0" err="1">
                <a:solidFill>
                  <a:srgbClr val="EBEBEB"/>
                </a:solidFill>
                <a:latin typeface="Comic Sans MS" panose="030F0702030302020204" pitchFamily="66" charset="0"/>
              </a:rPr>
              <a:t>Anaesthesia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40229" y="2603500"/>
            <a:ext cx="10101942" cy="391341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Anesthetic management of a child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Detailed preoperative visit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Airway management, avoid hypoxia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Avoid hypothermia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Avoid bradycardia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Pain management, avoid </a:t>
            </a:r>
            <a:r>
              <a:rPr lang="en-US" sz="2400" dirty="0" err="1" smtClean="0">
                <a:latin typeface="Comic Sans MS" panose="030F0702030302020204" pitchFamily="66" charset="0"/>
              </a:rPr>
              <a:t>opiod</a:t>
            </a:r>
            <a:r>
              <a:rPr lang="en-US" sz="2400" dirty="0" smtClean="0">
                <a:latin typeface="Comic Sans MS" panose="030F0702030302020204" pitchFamily="66" charset="0"/>
              </a:rPr>
              <a:t> overdose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Provide adequate </a:t>
            </a:r>
            <a:r>
              <a:rPr lang="en-US" sz="2400" dirty="0" err="1" smtClean="0">
                <a:latin typeface="Comic Sans MS" panose="030F0702030302020204" pitchFamily="66" charset="0"/>
              </a:rPr>
              <a:t>anaesthesia</a:t>
            </a:r>
            <a:r>
              <a:rPr lang="en-US" sz="2400" dirty="0" smtClean="0">
                <a:latin typeface="Comic Sans MS" panose="030F0702030302020204" pitchFamily="66" charset="0"/>
              </a:rPr>
              <a:t>-greater needs for anesthetic gas</a:t>
            </a: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3446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Comic Sans MS" panose="030F0702030302020204" pitchFamily="66" charset="0"/>
              </a:rPr>
              <a:t>Thank You </a:t>
            </a:r>
            <a:br>
              <a:rPr lang="en-US" sz="4400" dirty="0" smtClean="0">
                <a:latin typeface="Comic Sans MS" panose="030F0702030302020204" pitchFamily="66" charset="0"/>
              </a:rPr>
            </a:br>
            <a:r>
              <a:rPr lang="en-US" sz="4400" dirty="0" smtClean="0">
                <a:latin typeface="Comic Sans MS" panose="030F0702030302020204" pitchFamily="66" charset="0"/>
              </a:rPr>
              <a:t>for your Attention</a:t>
            </a:r>
            <a:endParaRPr lang="el-GR" sz="4400" dirty="0">
              <a:latin typeface="Comic Sans MS" panose="030F0702030302020204" pitchFamily="66" charset="0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55" y="137723"/>
            <a:ext cx="3706689" cy="278611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250" y="3341281"/>
            <a:ext cx="2859272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47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Cardiac </a:t>
            </a:r>
            <a:r>
              <a:rPr lang="en-US" dirty="0" err="1" smtClean="0">
                <a:latin typeface="Comic Sans MS" panose="030F0702030302020204" pitchFamily="66" charset="0"/>
              </a:rPr>
              <a:t>Anaesthesia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70856" y="2394857"/>
            <a:ext cx="10392229" cy="362494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CABG and Valve replacements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Aortic dissections (emergency surgery)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352" y="3618726"/>
            <a:ext cx="3298890" cy="30240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38" y="3821038"/>
            <a:ext cx="3905250" cy="261937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103" y="227322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BEBEB"/>
                </a:solidFill>
                <a:latin typeface="Comic Sans MS" panose="030F0702030302020204" pitchFamily="66" charset="0"/>
              </a:rPr>
              <a:t>Cardiac </a:t>
            </a:r>
            <a:r>
              <a:rPr lang="en-US" dirty="0" err="1">
                <a:solidFill>
                  <a:srgbClr val="EBEBEB"/>
                </a:solidFill>
                <a:latin typeface="Comic Sans MS" panose="030F0702030302020204" pitchFamily="66" charset="0"/>
              </a:rPr>
              <a:t>Anaesthesia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3143" y="2603500"/>
            <a:ext cx="10769600" cy="34163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High risk patients with cardiac dysfunction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History of cardiac infarction, arrhythmia, heart failure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ASA III or IV status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Detailed preoperative assessment (cardiac catheterization, echo, CT angiography)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Old age (&gt;65yrs)</a:t>
            </a:r>
            <a:endParaRPr lang="el-G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3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BEBEB"/>
                </a:solidFill>
                <a:latin typeface="Comic Sans MS" panose="030F0702030302020204" pitchFamily="66" charset="0"/>
              </a:rPr>
              <a:t>Cardiac </a:t>
            </a:r>
            <a:r>
              <a:rPr lang="en-US" dirty="0" err="1">
                <a:solidFill>
                  <a:srgbClr val="EBEBEB"/>
                </a:solidFill>
                <a:latin typeface="Comic Sans MS" panose="030F0702030302020204" pitchFamily="66" charset="0"/>
              </a:rPr>
              <a:t>Anaesthesia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96686" y="2603500"/>
            <a:ext cx="10363200" cy="3884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Invasive intraoperative monitoring necessary 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Multiple lead ECG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Pulse oximetry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Arterial line for BP measurement and blood gas analysis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Central Venous Access and/or pulmonary artery catheter for drug and blood products administration, PASP, CO, SVO2 measurements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H</a:t>
            </a:r>
            <a:r>
              <a:rPr lang="en-US" sz="2000" dirty="0" smtClean="0">
                <a:latin typeface="Comic Sans MS" panose="030F0702030302020204" pitchFamily="66" charset="0"/>
              </a:rPr>
              <a:t>ourly urine output measurements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Temperature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BIS and/or INVOS</a:t>
            </a:r>
          </a:p>
          <a:p>
            <a:endParaRPr lang="el-GR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82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BEBEB"/>
                </a:solidFill>
                <a:latin typeface="Comic Sans MS" panose="030F0702030302020204" pitchFamily="66" charset="0"/>
              </a:rPr>
              <a:t>Cardiac </a:t>
            </a:r>
            <a:r>
              <a:rPr lang="en-US" dirty="0" err="1">
                <a:solidFill>
                  <a:srgbClr val="EBEBEB"/>
                </a:solidFill>
                <a:latin typeface="Comic Sans MS" panose="030F0702030302020204" pitchFamily="66" charset="0"/>
              </a:rPr>
              <a:t>Anaesthesia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96686" y="2603500"/>
            <a:ext cx="10798628" cy="34163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Avoid hemodynamic instability during induction to </a:t>
            </a:r>
            <a:r>
              <a:rPr lang="en-US" sz="2400" dirty="0" err="1" smtClean="0">
                <a:latin typeface="Comic Sans MS" panose="030F0702030302020204" pitchFamily="66" charset="0"/>
              </a:rPr>
              <a:t>anaesthesia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Avoid hypotension, hypertension and tachycardia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Need for multiple drug use (phenylephrine, noradrenaline, nitroglycerine, </a:t>
            </a:r>
            <a:r>
              <a:rPr lang="en-US" sz="2400" dirty="0" err="1" smtClean="0">
                <a:latin typeface="Comic Sans MS" panose="030F0702030302020204" pitchFamily="66" charset="0"/>
              </a:rPr>
              <a:t>dobutamine</a:t>
            </a:r>
            <a:r>
              <a:rPr lang="en-US" sz="2400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Maintenance of </a:t>
            </a:r>
            <a:r>
              <a:rPr lang="en-US" sz="2400" dirty="0" err="1" smtClean="0">
                <a:latin typeface="Comic Sans MS" panose="030F0702030302020204" pitchFamily="66" charset="0"/>
              </a:rPr>
              <a:t>anaesthesia</a:t>
            </a:r>
            <a:r>
              <a:rPr lang="en-US" sz="2400" dirty="0" smtClean="0">
                <a:latin typeface="Comic Sans MS" panose="030F0702030302020204" pitchFamily="66" charset="0"/>
              </a:rPr>
              <a:t> with TIVA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Depth of </a:t>
            </a:r>
            <a:r>
              <a:rPr lang="en-US" sz="2400" dirty="0" err="1" smtClean="0">
                <a:latin typeface="Comic Sans MS" panose="030F0702030302020204" pitchFamily="66" charset="0"/>
              </a:rPr>
              <a:t>anaesthesia</a:t>
            </a:r>
            <a:r>
              <a:rPr lang="en-US" sz="2400" dirty="0" smtClean="0">
                <a:latin typeface="Comic Sans MS" panose="030F0702030302020204" pitchFamily="66" charset="0"/>
              </a:rPr>
              <a:t> must be titrated (BIS, BP)</a:t>
            </a:r>
          </a:p>
        </p:txBody>
      </p:sp>
    </p:spTree>
    <p:extLst>
      <p:ext uri="{BB962C8B-B14F-4D97-AF65-F5344CB8AC3E}">
        <p14:creationId xmlns:p14="http://schemas.microsoft.com/office/powerpoint/2010/main" val="2184052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BEBEB"/>
                </a:solidFill>
                <a:latin typeface="Comic Sans MS" panose="030F0702030302020204" pitchFamily="66" charset="0"/>
              </a:rPr>
              <a:t>Cardiac </a:t>
            </a:r>
            <a:r>
              <a:rPr lang="en-US" dirty="0" err="1">
                <a:solidFill>
                  <a:srgbClr val="EBEBEB"/>
                </a:solidFill>
                <a:latin typeface="Comic Sans MS" panose="030F0702030302020204" pitchFamily="66" charset="0"/>
              </a:rPr>
              <a:t>Anaesthesia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96686" y="2603499"/>
            <a:ext cx="10798628" cy="3768271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Bypass circulation increases the risk of cerebral ischemia and stroke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Low body temperature during bypass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Use of heparin increases the risk of bleeding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Blood conservation strategies (Cell saver, </a:t>
            </a:r>
            <a:r>
              <a:rPr lang="en-US" sz="2000" dirty="0" err="1" smtClean="0">
                <a:latin typeface="Comic Sans MS" panose="030F0702030302020204" pitchFamily="66" charset="0"/>
              </a:rPr>
              <a:t>transamin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etc</a:t>
            </a:r>
            <a:r>
              <a:rPr lang="en-US" sz="2000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Coagulation abnormalities, platelet dysfunction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Reversal of heparin with protamine (ACT, Activated Clotting Time, 70-120sec)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Transfusion of RBC, FFP, PLT usually needed</a:t>
            </a: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endParaRPr lang="el-GR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093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BEBEB"/>
                </a:solidFill>
                <a:latin typeface="Comic Sans MS" panose="030F0702030302020204" pitchFamily="66" charset="0"/>
              </a:rPr>
              <a:t>Cardiac </a:t>
            </a:r>
            <a:r>
              <a:rPr lang="en-US" dirty="0" err="1">
                <a:solidFill>
                  <a:srgbClr val="EBEBEB"/>
                </a:solidFill>
                <a:latin typeface="Comic Sans MS" panose="030F0702030302020204" pitchFamily="66" charset="0"/>
              </a:rPr>
              <a:t>Anaesthesia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3142" y="2603500"/>
            <a:ext cx="10929257" cy="34163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Postoperative care, cardiac intensive care necessary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Multiple complications, </a:t>
            </a:r>
            <a:r>
              <a:rPr lang="en-US" sz="2400" dirty="0" err="1" smtClean="0">
                <a:latin typeface="Comic Sans MS" panose="030F0702030302020204" pitchFamily="66" charset="0"/>
              </a:rPr>
              <a:t>hemmorhage</a:t>
            </a:r>
            <a:r>
              <a:rPr lang="en-US" sz="2400" dirty="0" smtClean="0">
                <a:latin typeface="Comic Sans MS" panose="030F0702030302020204" pitchFamily="66" charset="0"/>
              </a:rPr>
              <a:t>, arrhythmias, heart failure, myocardial ischemia, renal failure, pulmonary infections, ARDS, TRALI, stroke and neurocognitive dysfunction, embolism (air, fat, blood elements) 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Weaning from mechanical ventilation</a:t>
            </a:r>
            <a:endParaRPr lang="el-G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229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2547</TotalTime>
  <Words>1401</Words>
  <Application>Microsoft Office PowerPoint</Application>
  <PresentationFormat>Ευρεία οθόνη</PresentationFormat>
  <Paragraphs>224</Paragraphs>
  <Slides>33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8" baseType="lpstr">
      <vt:lpstr>Arial</vt:lpstr>
      <vt:lpstr>Century Gothic</vt:lpstr>
      <vt:lpstr>Comic Sans MS</vt:lpstr>
      <vt:lpstr>Wingdings 3</vt:lpstr>
      <vt:lpstr>Αίθουσα συσκέψεων "Ιόν"</vt:lpstr>
      <vt:lpstr>ANESTHESIOLOGY SUBSPECIALTIES </vt:lpstr>
      <vt:lpstr>Anaesthesiology Subspecialties</vt:lpstr>
      <vt:lpstr>Adult Anaesthesia subspecialties </vt:lpstr>
      <vt:lpstr>Cardiac Anaesthesia</vt:lpstr>
      <vt:lpstr>Cardiac Anaesthesia</vt:lpstr>
      <vt:lpstr>Cardiac Anaesthesia</vt:lpstr>
      <vt:lpstr>Cardiac Anaesthesia</vt:lpstr>
      <vt:lpstr>Cardiac Anaesthesia</vt:lpstr>
      <vt:lpstr>Cardiac Anaesthesia</vt:lpstr>
      <vt:lpstr>Vascular Anesthesia</vt:lpstr>
      <vt:lpstr>Vascular Anesthesia</vt:lpstr>
      <vt:lpstr>Vascular Anesthesia</vt:lpstr>
      <vt:lpstr>Vascular Anesthesia</vt:lpstr>
      <vt:lpstr>Thoracic Surgery</vt:lpstr>
      <vt:lpstr>Thoracic Surgery</vt:lpstr>
      <vt:lpstr>Neuroanaesthesia</vt:lpstr>
      <vt:lpstr>Neuroanesthesia</vt:lpstr>
      <vt:lpstr>Neuroanaesthesia</vt:lpstr>
      <vt:lpstr>Neuroanaesthesia</vt:lpstr>
      <vt:lpstr>Anesthesia in Neurosurgery</vt:lpstr>
      <vt:lpstr>Obstetrical Anesthesia</vt:lpstr>
      <vt:lpstr>Obstetrical Anesthesia</vt:lpstr>
      <vt:lpstr>Obstetrical Anesthesia</vt:lpstr>
      <vt:lpstr>Obstetrical Anesthesia</vt:lpstr>
      <vt:lpstr>Obstetrical Anesthesia</vt:lpstr>
      <vt:lpstr>Anesthesia for Urological surgery</vt:lpstr>
      <vt:lpstr>Anesthesia for Urological surgery</vt:lpstr>
      <vt:lpstr>Pediatric Anesthesia</vt:lpstr>
      <vt:lpstr>Pediatric Anaesthesia</vt:lpstr>
      <vt:lpstr>Pediatric Anaesthesia</vt:lpstr>
      <vt:lpstr>Pediatric Anaesthesia</vt:lpstr>
      <vt:lpstr>Pediatric Anaesthesia</vt:lpstr>
      <vt:lpstr>Thank You 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ANESTHESIOLOGY SUBSPECIALTIES</dc:title>
  <dc:creator>Κατερίνα Μπουζιά</dc:creator>
  <cp:lastModifiedBy>Κατερίνα Μπουζιά</cp:lastModifiedBy>
  <cp:revision>37</cp:revision>
  <dcterms:created xsi:type="dcterms:W3CDTF">2018-12-02T11:22:07Z</dcterms:created>
  <dcterms:modified xsi:type="dcterms:W3CDTF">2018-12-05T11:49:43Z</dcterms:modified>
</cp:coreProperties>
</file>