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sldIdLst>
    <p:sldId id="261" r:id="rId2"/>
    <p:sldId id="262" r:id="rId3"/>
    <p:sldId id="264" r:id="rId4"/>
    <p:sldId id="265" r:id="rId5"/>
    <p:sldId id="266" r:id="rId6"/>
    <p:sldId id="267" r:id="rId7"/>
    <p:sldId id="268" r:id="rId8"/>
    <p:sldId id="257"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108" d="100"/>
          <a:sy n="108" d="100"/>
        </p:scale>
        <p:origin x="164" y="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8" name="Τίτλος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l-GR" smtClean="0"/>
              <a:t>Στυλ κύριου τίτλου</a:t>
            </a:r>
            <a:endParaRPr kumimoji="0" lang="en-US"/>
          </a:p>
        </p:txBody>
      </p:sp>
      <p:sp>
        <p:nvSpPr>
          <p:cNvPr id="28" name="Θέση ημερομηνίας 27"/>
          <p:cNvSpPr>
            <a:spLocks noGrp="1"/>
          </p:cNvSpPr>
          <p:nvPr>
            <p:ph type="dt" sz="half" idx="10"/>
          </p:nvPr>
        </p:nvSpPr>
        <p:spPr/>
        <p:txBody>
          <a:bodyPr/>
          <a:lstStyle/>
          <a:p>
            <a:fld id="{E90C4CEC-16D5-4229-B4DE-FDE9B679D7E2}" type="datetimeFigureOut">
              <a:rPr lang="en-US" smtClean="0"/>
              <a:pPr/>
              <a:t>3/25/2018</a:t>
            </a:fld>
            <a:endParaRPr lang="en-US"/>
          </a:p>
        </p:txBody>
      </p:sp>
      <p:sp>
        <p:nvSpPr>
          <p:cNvPr id="17" name="Θέση υποσέλιδου 16"/>
          <p:cNvSpPr>
            <a:spLocks noGrp="1"/>
          </p:cNvSpPr>
          <p:nvPr>
            <p:ph type="ftr" sz="quarter" idx="11"/>
          </p:nvPr>
        </p:nvSpPr>
        <p:spPr/>
        <p:txBody>
          <a:bodyPr/>
          <a:lstStyle/>
          <a:p>
            <a:endParaRPr lang="en-US"/>
          </a:p>
        </p:txBody>
      </p:sp>
      <p:sp>
        <p:nvSpPr>
          <p:cNvPr id="29" name="Θέση αριθμού διαφάνειας 28"/>
          <p:cNvSpPr>
            <a:spLocks noGrp="1"/>
          </p:cNvSpPr>
          <p:nvPr>
            <p:ph type="sldNum" sz="quarter" idx="12"/>
          </p:nvPr>
        </p:nvSpPr>
        <p:spPr/>
        <p:txBody>
          <a:bodyPr/>
          <a:lstStyle/>
          <a:p>
            <a:fld id="{5DBAE4E6-4D12-4A48-9B6B-6FA0B79BEE93}" type="slidenum">
              <a:rPr lang="en-US" smtClean="0"/>
              <a:pPr/>
              <a:t>‹#›</a:t>
            </a:fld>
            <a:endParaRPr lang="en-US"/>
          </a:p>
        </p:txBody>
      </p:sp>
      <p:sp>
        <p:nvSpPr>
          <p:cNvPr id="9" name="Υπότιτλος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Στυλ κύριου υπότιτλου</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E90C4CEC-16D5-4229-B4DE-FDE9B679D7E2}" type="datetimeFigureOut">
              <a:rPr lang="en-US" smtClean="0"/>
              <a:pPr/>
              <a:t>3/25/2018</a:t>
            </a:fld>
            <a:endParaRPr lang="en-US"/>
          </a:p>
        </p:txBody>
      </p:sp>
      <p:sp>
        <p:nvSpPr>
          <p:cNvPr id="5" name="Θέση υποσέλιδου 4"/>
          <p:cNvSpPr>
            <a:spLocks noGrp="1"/>
          </p:cNvSpPr>
          <p:nvPr>
            <p:ph type="ftr" sz="quarter" idx="11"/>
          </p:nvPr>
        </p:nvSpPr>
        <p:spPr/>
        <p:txBody>
          <a:bodyPr/>
          <a:lstStyle/>
          <a:p>
            <a:endParaRPr lang="en-US"/>
          </a:p>
        </p:txBody>
      </p:sp>
      <p:sp>
        <p:nvSpPr>
          <p:cNvPr id="6" name="Θέση αριθμού διαφάνειας 5"/>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E90C4CEC-16D5-4229-B4DE-FDE9B679D7E2}" type="datetimeFigureOut">
              <a:rPr lang="en-US" smtClean="0"/>
              <a:pPr/>
              <a:t>3/25/2018</a:t>
            </a:fld>
            <a:endParaRPr lang="en-US"/>
          </a:p>
        </p:txBody>
      </p:sp>
      <p:sp>
        <p:nvSpPr>
          <p:cNvPr id="5" name="Θέση υποσέλιδου 4"/>
          <p:cNvSpPr>
            <a:spLocks noGrp="1"/>
          </p:cNvSpPr>
          <p:nvPr>
            <p:ph type="ftr" sz="quarter" idx="11"/>
          </p:nvPr>
        </p:nvSpPr>
        <p:spPr/>
        <p:txBody>
          <a:bodyPr/>
          <a:lstStyle/>
          <a:p>
            <a:endParaRPr lang="en-US"/>
          </a:p>
        </p:txBody>
      </p:sp>
      <p:sp>
        <p:nvSpPr>
          <p:cNvPr id="6" name="Θέση αριθμού διαφάνειας 5"/>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περιεχομένου 2"/>
          <p:cNvSpPr>
            <a:spLocks noGrp="1"/>
          </p:cNvSpPr>
          <p:nvPr>
            <p:ph idx="1"/>
          </p:nvPr>
        </p:nvSpPr>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E90C4CEC-16D5-4229-B4DE-FDE9B679D7E2}" type="datetimeFigureOut">
              <a:rPr lang="en-US" smtClean="0"/>
              <a:pPr/>
              <a:t>3/25/2018</a:t>
            </a:fld>
            <a:endParaRPr lang="en-US"/>
          </a:p>
        </p:txBody>
      </p:sp>
      <p:sp>
        <p:nvSpPr>
          <p:cNvPr id="5" name="Θέση υποσέλιδου 4"/>
          <p:cNvSpPr>
            <a:spLocks noGrp="1"/>
          </p:cNvSpPr>
          <p:nvPr>
            <p:ph type="ftr" sz="quarter" idx="11"/>
          </p:nvPr>
        </p:nvSpPr>
        <p:spPr/>
        <p:txBody>
          <a:bodyPr/>
          <a:lstStyle/>
          <a:p>
            <a:endParaRPr lang="en-US"/>
          </a:p>
        </p:txBody>
      </p:sp>
      <p:sp>
        <p:nvSpPr>
          <p:cNvPr id="6" name="Θέση αριθμού διαφάνειας 5"/>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Ref idx="1003">
        <a:schemeClr val="bg2"/>
      </p:bgRef>
    </p:bg>
    <p:spTree>
      <p:nvGrpSpPr>
        <p:cNvPr id="1" name=""/>
        <p:cNvGrpSpPr/>
        <p:nvPr/>
      </p:nvGrpSpPr>
      <p:grpSpPr>
        <a:xfrm>
          <a:off x="0" y="0"/>
          <a:ext cx="0" cy="0"/>
          <a:chOff x="0" y="0"/>
          <a:chExt cx="0" cy="0"/>
        </a:xfrm>
      </p:grpSpPr>
      <p:sp>
        <p:nvSpPr>
          <p:cNvPr id="2" name="Τίτλος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l-GR" smtClean="0"/>
              <a:t>Στυλ κύριου τίτλου</a:t>
            </a:r>
            <a:endParaRPr kumimoji="0" lang="en-US"/>
          </a:p>
        </p:txBody>
      </p:sp>
      <p:sp>
        <p:nvSpPr>
          <p:cNvPr id="3" name="Θέση κειμένου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Στυλ υποδείγματος κειμένου</a:t>
            </a:r>
          </a:p>
        </p:txBody>
      </p:sp>
      <p:sp>
        <p:nvSpPr>
          <p:cNvPr id="4" name="Θέση ημερομηνίας 3"/>
          <p:cNvSpPr>
            <a:spLocks noGrp="1"/>
          </p:cNvSpPr>
          <p:nvPr>
            <p:ph type="dt" sz="half" idx="10"/>
          </p:nvPr>
        </p:nvSpPr>
        <p:spPr/>
        <p:txBody>
          <a:bodyPr/>
          <a:lstStyle/>
          <a:p>
            <a:fld id="{E90C4CEC-16D5-4229-B4DE-FDE9B679D7E2}" type="datetimeFigureOut">
              <a:rPr lang="en-US" smtClean="0"/>
              <a:pPr/>
              <a:t>3/25/2018</a:t>
            </a:fld>
            <a:endParaRPr lang="en-US"/>
          </a:p>
        </p:txBody>
      </p:sp>
      <p:sp>
        <p:nvSpPr>
          <p:cNvPr id="5" name="Θέση υποσέλιδου 4"/>
          <p:cNvSpPr>
            <a:spLocks noGrp="1"/>
          </p:cNvSpPr>
          <p:nvPr>
            <p:ph type="ftr" sz="quarter" idx="11"/>
          </p:nvPr>
        </p:nvSpPr>
        <p:spPr/>
        <p:txBody>
          <a:bodyPr/>
          <a:lstStyle/>
          <a:p>
            <a:endParaRPr lang="en-US"/>
          </a:p>
        </p:txBody>
      </p:sp>
      <p:sp>
        <p:nvSpPr>
          <p:cNvPr id="6" name="Θέση αριθμού διαφάνειας 5"/>
          <p:cNvSpPr>
            <a:spLocks noGrp="1"/>
          </p:cNvSpPr>
          <p:nvPr>
            <p:ph type="sldNum" sz="quarter" idx="12"/>
          </p:nvPr>
        </p:nvSpPr>
        <p:spPr>
          <a:xfrm>
            <a:off x="7924800" y="6416675"/>
            <a:ext cx="762000" cy="365125"/>
          </a:xfrm>
        </p:spPr>
        <p:txBody>
          <a:bodyPr/>
          <a:lstStyle/>
          <a:p>
            <a:fld id="{5DBAE4E6-4D12-4A48-9B6B-6FA0B79BEE9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περιεχομένου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περιεχομένου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Θέση ημερομηνίας 4"/>
          <p:cNvSpPr>
            <a:spLocks noGrp="1"/>
          </p:cNvSpPr>
          <p:nvPr>
            <p:ph type="dt" sz="half" idx="10"/>
          </p:nvPr>
        </p:nvSpPr>
        <p:spPr/>
        <p:txBody>
          <a:bodyPr/>
          <a:lstStyle/>
          <a:p>
            <a:fld id="{E90C4CEC-16D5-4229-B4DE-FDE9B679D7E2}" type="datetimeFigureOut">
              <a:rPr lang="en-US" smtClean="0"/>
              <a:pPr/>
              <a:t>3/25/2018</a:t>
            </a:fld>
            <a:endParaRPr lang="en-US"/>
          </a:p>
        </p:txBody>
      </p:sp>
      <p:sp>
        <p:nvSpPr>
          <p:cNvPr id="6" name="Θέση υποσέλιδου 5"/>
          <p:cNvSpPr>
            <a:spLocks noGrp="1"/>
          </p:cNvSpPr>
          <p:nvPr>
            <p:ph type="ftr" sz="quarter" idx="11"/>
          </p:nvPr>
        </p:nvSpPr>
        <p:spPr/>
        <p:txBody>
          <a:bodyPr/>
          <a:lstStyle/>
          <a:p>
            <a:endParaRPr lang="en-US"/>
          </a:p>
        </p:txBody>
      </p:sp>
      <p:sp>
        <p:nvSpPr>
          <p:cNvPr id="7" name="Θέση αριθμού διαφάνειας 6"/>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8229600" cy="1143000"/>
          </a:xfrm>
        </p:spPr>
        <p:txBody>
          <a:bodyPr anchor="ctr"/>
          <a:lstStyle>
            <a:lvl1pPr>
              <a:defRPr/>
            </a:lvl1pPr>
          </a:lstStyle>
          <a:p>
            <a:r>
              <a:rPr kumimoji="0" lang="el-GR" smtClean="0"/>
              <a:t>Στυλ κύριου τίτλου</a:t>
            </a:r>
            <a:endParaRPr kumimoji="0" lang="en-US"/>
          </a:p>
        </p:txBody>
      </p:sp>
      <p:sp>
        <p:nvSpPr>
          <p:cNvPr id="3" name="Θέση κειμένου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Στυλ υποδείγματος κειμένου</a:t>
            </a:r>
          </a:p>
        </p:txBody>
      </p:sp>
      <p:sp>
        <p:nvSpPr>
          <p:cNvPr id="4" name="Θέση κειμένου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Στυλ υποδείγματος κειμένου</a:t>
            </a:r>
          </a:p>
        </p:txBody>
      </p:sp>
      <p:sp>
        <p:nvSpPr>
          <p:cNvPr id="5" name="Θέση περιεχομένου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Θέση περιεχομένου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Θέση ημερομηνίας 6"/>
          <p:cNvSpPr>
            <a:spLocks noGrp="1"/>
          </p:cNvSpPr>
          <p:nvPr>
            <p:ph type="dt" sz="half" idx="10"/>
          </p:nvPr>
        </p:nvSpPr>
        <p:spPr/>
        <p:txBody>
          <a:bodyPr/>
          <a:lstStyle/>
          <a:p>
            <a:fld id="{E90C4CEC-16D5-4229-B4DE-FDE9B679D7E2}" type="datetimeFigureOut">
              <a:rPr lang="en-US" smtClean="0"/>
              <a:pPr/>
              <a:t>3/25/2018</a:t>
            </a:fld>
            <a:endParaRPr lang="en-US"/>
          </a:p>
        </p:txBody>
      </p:sp>
      <p:sp>
        <p:nvSpPr>
          <p:cNvPr id="8" name="Θέση υποσέλιδου 7"/>
          <p:cNvSpPr>
            <a:spLocks noGrp="1"/>
          </p:cNvSpPr>
          <p:nvPr>
            <p:ph type="ftr" sz="quarter" idx="11"/>
          </p:nvPr>
        </p:nvSpPr>
        <p:spPr/>
        <p:txBody>
          <a:bodyPr/>
          <a:lstStyle/>
          <a:p>
            <a:endParaRPr lang="en-US"/>
          </a:p>
        </p:txBody>
      </p:sp>
      <p:sp>
        <p:nvSpPr>
          <p:cNvPr id="9" name="Θέση αριθμού διαφάνειας 8"/>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ημερομηνίας 2"/>
          <p:cNvSpPr>
            <a:spLocks noGrp="1"/>
          </p:cNvSpPr>
          <p:nvPr>
            <p:ph type="dt" sz="half" idx="10"/>
          </p:nvPr>
        </p:nvSpPr>
        <p:spPr/>
        <p:txBody>
          <a:bodyPr/>
          <a:lstStyle/>
          <a:p>
            <a:fld id="{E90C4CEC-16D5-4229-B4DE-FDE9B679D7E2}" type="datetimeFigureOut">
              <a:rPr lang="en-US" smtClean="0"/>
              <a:pPr/>
              <a:t>3/25/2018</a:t>
            </a:fld>
            <a:endParaRPr lang="en-US"/>
          </a:p>
        </p:txBody>
      </p:sp>
      <p:sp>
        <p:nvSpPr>
          <p:cNvPr id="4" name="Θέση υποσέλιδου 3"/>
          <p:cNvSpPr>
            <a:spLocks noGrp="1"/>
          </p:cNvSpPr>
          <p:nvPr>
            <p:ph type="ftr" sz="quarter" idx="11"/>
          </p:nvPr>
        </p:nvSpPr>
        <p:spPr/>
        <p:txBody>
          <a:bodyPr/>
          <a:lstStyle/>
          <a:p>
            <a:endParaRPr lang="en-US"/>
          </a:p>
        </p:txBody>
      </p:sp>
      <p:sp>
        <p:nvSpPr>
          <p:cNvPr id="5" name="Θέση αριθμού διαφάνειας 4"/>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E90C4CEC-16D5-4229-B4DE-FDE9B679D7E2}" type="datetimeFigureOut">
              <a:rPr lang="en-US" smtClean="0"/>
              <a:pPr/>
              <a:t>3/25/2018</a:t>
            </a:fld>
            <a:endParaRPr lang="en-US"/>
          </a:p>
        </p:txBody>
      </p:sp>
      <p:sp>
        <p:nvSpPr>
          <p:cNvPr id="3" name="Θέση υποσέλιδου 2"/>
          <p:cNvSpPr>
            <a:spLocks noGrp="1"/>
          </p:cNvSpPr>
          <p:nvPr>
            <p:ph type="ftr" sz="quarter" idx="11"/>
          </p:nvPr>
        </p:nvSpPr>
        <p:spPr/>
        <p:txBody>
          <a:bodyPr/>
          <a:lstStyle/>
          <a:p>
            <a:endParaRPr lang="en-US"/>
          </a:p>
        </p:txBody>
      </p:sp>
      <p:sp>
        <p:nvSpPr>
          <p:cNvPr id="4" name="Θέση αριθμού διαφάνειας 3"/>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l-GR" smtClean="0"/>
              <a:t>Στυλ κύριου τίτλου</a:t>
            </a:r>
            <a:endParaRPr kumimoji="0" lang="en-US"/>
          </a:p>
        </p:txBody>
      </p:sp>
      <p:sp>
        <p:nvSpPr>
          <p:cNvPr id="3" name="Θέση κειμένου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smtClean="0"/>
              <a:t>Στυλ υποδείγματος κειμένου</a:t>
            </a:r>
          </a:p>
        </p:txBody>
      </p:sp>
      <p:sp>
        <p:nvSpPr>
          <p:cNvPr id="4" name="Θέση περιεχομένου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Θέση ημερομηνίας 4"/>
          <p:cNvSpPr>
            <a:spLocks noGrp="1"/>
          </p:cNvSpPr>
          <p:nvPr>
            <p:ph type="dt" sz="half" idx="10"/>
          </p:nvPr>
        </p:nvSpPr>
        <p:spPr/>
        <p:txBody>
          <a:bodyPr/>
          <a:lstStyle/>
          <a:p>
            <a:fld id="{E90C4CEC-16D5-4229-B4DE-FDE9B679D7E2}" type="datetimeFigureOut">
              <a:rPr lang="en-US" smtClean="0"/>
              <a:pPr/>
              <a:t>3/25/2018</a:t>
            </a:fld>
            <a:endParaRPr lang="en-US"/>
          </a:p>
        </p:txBody>
      </p:sp>
      <p:sp>
        <p:nvSpPr>
          <p:cNvPr id="6" name="Θέση υποσέλιδου 5"/>
          <p:cNvSpPr>
            <a:spLocks noGrp="1"/>
          </p:cNvSpPr>
          <p:nvPr>
            <p:ph type="ftr" sz="quarter" idx="11"/>
          </p:nvPr>
        </p:nvSpPr>
        <p:spPr/>
        <p:txBody>
          <a:bodyPr/>
          <a:lstStyle/>
          <a:p>
            <a:endParaRPr lang="en-US"/>
          </a:p>
        </p:txBody>
      </p:sp>
      <p:sp>
        <p:nvSpPr>
          <p:cNvPr id="7" name="Θέση αριθμού διαφάνειας 6"/>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l-GR" smtClean="0"/>
              <a:t>Στυλ κύριου τίτλου</a:t>
            </a:r>
            <a:endParaRPr kumimoji="0" lang="en-US"/>
          </a:p>
        </p:txBody>
      </p:sp>
      <p:sp>
        <p:nvSpPr>
          <p:cNvPr id="3" name="Θέση εικόνας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l-GR" smtClean="0">
                <a:solidFill>
                  <a:schemeClr val="lt1"/>
                </a:solidFill>
                <a:latin typeface="+mn-lt"/>
                <a:ea typeface="+mn-ea"/>
                <a:cs typeface="+mn-cs"/>
              </a:rPr>
              <a:t>Κάντε κλικ στο εικονίδιο για να προσθέσετε μια εικόνα</a:t>
            </a:r>
            <a:endParaRPr kumimoji="0" lang="en-US" dirty="0">
              <a:solidFill>
                <a:schemeClr val="lt1"/>
              </a:solidFill>
              <a:latin typeface="+mn-lt"/>
              <a:ea typeface="+mn-ea"/>
              <a:cs typeface="+mn-cs"/>
            </a:endParaRPr>
          </a:p>
        </p:txBody>
      </p:sp>
      <p:sp>
        <p:nvSpPr>
          <p:cNvPr id="4" name="Θέση κειμένου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l-GR" smtClean="0"/>
              <a:t>Στυλ υποδείγματος κειμένου</a:t>
            </a:r>
          </a:p>
        </p:txBody>
      </p:sp>
      <p:sp>
        <p:nvSpPr>
          <p:cNvPr id="5" name="Θέση ημερομηνίας 4"/>
          <p:cNvSpPr>
            <a:spLocks noGrp="1"/>
          </p:cNvSpPr>
          <p:nvPr>
            <p:ph type="dt" sz="half" idx="10"/>
          </p:nvPr>
        </p:nvSpPr>
        <p:spPr/>
        <p:txBody>
          <a:bodyPr/>
          <a:lstStyle/>
          <a:p>
            <a:fld id="{E90C4CEC-16D5-4229-B4DE-FDE9B679D7E2}" type="datetimeFigureOut">
              <a:rPr lang="en-US" smtClean="0"/>
              <a:pPr/>
              <a:t>3/25/2018</a:t>
            </a:fld>
            <a:endParaRPr lang="en-US"/>
          </a:p>
        </p:txBody>
      </p:sp>
      <p:sp>
        <p:nvSpPr>
          <p:cNvPr id="6" name="Θέση υποσέλιδου 5"/>
          <p:cNvSpPr>
            <a:spLocks noGrp="1"/>
          </p:cNvSpPr>
          <p:nvPr>
            <p:ph type="ftr" sz="quarter" idx="11"/>
          </p:nvPr>
        </p:nvSpPr>
        <p:spPr/>
        <p:txBody>
          <a:bodyPr/>
          <a:lstStyle/>
          <a:p>
            <a:endParaRPr lang="en-US"/>
          </a:p>
        </p:txBody>
      </p:sp>
      <p:sp>
        <p:nvSpPr>
          <p:cNvPr id="7" name="Θέση αριθμού διαφάνειας 6"/>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Θέση τίτλου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l-GR" smtClean="0"/>
              <a:t>Στυλ κύριου τίτλου</a:t>
            </a:r>
            <a:endParaRPr kumimoji="0" lang="en-US"/>
          </a:p>
        </p:txBody>
      </p:sp>
      <p:sp>
        <p:nvSpPr>
          <p:cNvPr id="13" name="Θέση κειμένου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l-GR" smtClean="0"/>
              <a:t>Στυλ υποδείγματος κειμένου</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Θέση ημερομηνίας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E90C4CEC-16D5-4229-B4DE-FDE9B679D7E2}" type="datetimeFigureOut">
              <a:rPr lang="en-US" smtClean="0"/>
              <a:pPr/>
              <a:t>3/25/2018</a:t>
            </a:fld>
            <a:endParaRPr lang="en-US"/>
          </a:p>
        </p:txBody>
      </p:sp>
      <p:sp>
        <p:nvSpPr>
          <p:cNvPr id="3" name="Θέση υποσέλιδου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Θέση αριθμού διαφάνειας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5DBAE4E6-4D12-4A48-9B6B-6FA0B79BEE9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www.greek-language.gr/greekLang/studies/guide/index.htm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T</a:t>
            </a:r>
            <a:r>
              <a:rPr lang="el-GR" sz="3600" dirty="0" smtClean="0"/>
              <a:t>ι </a:t>
            </a:r>
            <a:r>
              <a:rPr lang="el-GR" sz="3600" dirty="0" smtClean="0"/>
              <a:t>είναι γλώσσα </a:t>
            </a:r>
            <a:endParaRPr lang="el-GR" sz="3600" dirty="0"/>
          </a:p>
        </p:txBody>
      </p:sp>
      <p:sp>
        <p:nvSpPr>
          <p:cNvPr id="3" name="Content Placeholder 2"/>
          <p:cNvSpPr>
            <a:spLocks noGrp="1"/>
          </p:cNvSpPr>
          <p:nvPr>
            <p:ph idx="1"/>
          </p:nvPr>
        </p:nvSpPr>
        <p:spPr/>
        <p:txBody>
          <a:bodyPr/>
          <a:lstStyle/>
          <a:p>
            <a:r>
              <a:rPr lang="el-GR" dirty="0" smtClean="0"/>
              <a:t>Η γλώσσα είναι ήχοι και σημασίες (υλική και άυλη)</a:t>
            </a:r>
          </a:p>
          <a:p>
            <a:r>
              <a:rPr lang="el-GR" dirty="0" smtClean="0"/>
              <a:t>Η γλώσσα είναι κοινωνική και ατομική διαδικασία</a:t>
            </a:r>
          </a:p>
          <a:p>
            <a:r>
              <a:rPr lang="el-GR" dirty="0" smtClean="0"/>
              <a:t>Η γλώσσα είναι ένα σύστημα επικοινωνίας (αλλά: κατασκευασμένα συστήματα,</a:t>
            </a:r>
            <a:r>
              <a:rPr lang="en-US" dirty="0" smtClean="0"/>
              <a:t> </a:t>
            </a:r>
            <a:r>
              <a:rPr lang="el-GR" dirty="0" smtClean="0"/>
              <a:t>για παράδειγμα μαθηματικά σύμβολα)</a:t>
            </a:r>
          </a:p>
          <a:p>
            <a:r>
              <a:rPr lang="el-GR" dirty="0" smtClean="0"/>
              <a:t>Ένα φυσικό σύστημα επικοινωνίας (φυσική γλώσσα) που υπάρχει και μαθαίνεται φυσικά από τα μέλη μιας κοινότητας (αλλά: μέλισσες, δελφίνια/ γλώσσα του σώματος)</a:t>
            </a:r>
            <a:endParaRPr lang="el-G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T</a:t>
            </a:r>
            <a:r>
              <a:rPr lang="el-GR" sz="3600" dirty="0" smtClean="0"/>
              <a:t>ι </a:t>
            </a:r>
            <a:r>
              <a:rPr lang="el-GR" sz="3600" dirty="0" smtClean="0"/>
              <a:t>είναι </a:t>
            </a:r>
            <a:r>
              <a:rPr lang="el-GR" sz="3600" dirty="0" smtClean="0"/>
              <a:t>γλώσσα</a:t>
            </a:r>
            <a:r>
              <a:rPr lang="en-US" sz="3600" dirty="0" smtClean="0"/>
              <a:t> (2)</a:t>
            </a:r>
            <a:endParaRPr lang="el-GR" sz="3600" dirty="0"/>
          </a:p>
        </p:txBody>
      </p:sp>
      <p:sp>
        <p:nvSpPr>
          <p:cNvPr id="3" name="Content Placeholder 2"/>
          <p:cNvSpPr>
            <a:spLocks noGrp="1"/>
          </p:cNvSpPr>
          <p:nvPr>
            <p:ph idx="1"/>
          </p:nvPr>
        </p:nvSpPr>
        <p:spPr/>
        <p:txBody>
          <a:bodyPr>
            <a:normAutofit fontScale="92500" lnSpcReduction="10000"/>
          </a:bodyPr>
          <a:lstStyle/>
          <a:p>
            <a:pPr>
              <a:buFont typeface="Wingdings" pitchFamily="2" charset="2"/>
              <a:buChar char="ü"/>
            </a:pPr>
            <a:r>
              <a:rPr lang="el-GR" dirty="0" smtClean="0"/>
              <a:t>η γλώσσα διαθέτει ποικίλες πραγματώσεις</a:t>
            </a:r>
          </a:p>
          <a:p>
            <a:pPr>
              <a:buFont typeface="Wingdings" pitchFamily="2" charset="2"/>
              <a:buChar char="ü"/>
            </a:pPr>
            <a:r>
              <a:rPr lang="el-GR" dirty="0" smtClean="0"/>
              <a:t>η γλώσσα είναι κοινωνικά προσανατολισμένη καθώς είναι πάντοτε εντοπισμένη σε συγκεκριμένα περιβάλλοντα χρήσης</a:t>
            </a:r>
          </a:p>
          <a:p>
            <a:pPr>
              <a:buFont typeface="Wingdings" pitchFamily="2" charset="2"/>
              <a:buChar char="ü"/>
            </a:pPr>
            <a:r>
              <a:rPr lang="el-GR" dirty="0" smtClean="0"/>
              <a:t>διαθέτει τη δυνατότητα να χρησιμοποιηθεί για να αναφερθεί σε καταστάσεις και γεγονότα που δεν είναι άμεσα παρόντα στο συγκεκριμένο περικείμενο (</a:t>
            </a:r>
            <a:r>
              <a:rPr lang="el-GR" dirty="0" err="1" smtClean="0"/>
              <a:t>μεταθετότητα</a:t>
            </a:r>
            <a:r>
              <a:rPr lang="el-GR" dirty="0" smtClean="0"/>
              <a:t>)</a:t>
            </a:r>
          </a:p>
          <a:p>
            <a:pPr>
              <a:buFont typeface="Wingdings" pitchFamily="2" charset="2"/>
              <a:buChar char="ü"/>
            </a:pPr>
            <a:r>
              <a:rPr lang="el-GR" dirty="0" smtClean="0"/>
              <a:t>μπορούμε να χρησιμοποιήσουμε τη γλώσσα για να αναφερθούμε στην ίδια τη γλώσσα (</a:t>
            </a:r>
            <a:r>
              <a:rPr lang="el-GR" dirty="0" err="1" smtClean="0"/>
              <a:t>ανακλαστικότητα</a:t>
            </a:r>
            <a:r>
              <a:rPr lang="el-GR" dirty="0" smtClean="0"/>
              <a:t>)</a:t>
            </a:r>
          </a:p>
          <a:p>
            <a:pPr algn="r">
              <a:buNone/>
            </a:pPr>
            <a:r>
              <a:rPr lang="el-GR" dirty="0" smtClean="0"/>
              <a:t>(</a:t>
            </a:r>
            <a:r>
              <a:rPr lang="el-GR" dirty="0" err="1" smtClean="0"/>
              <a:t>Γούτσος</a:t>
            </a:r>
            <a:r>
              <a:rPr lang="el-GR" dirty="0" smtClean="0"/>
              <a:t> 2012:15-22)</a:t>
            </a:r>
          </a:p>
          <a:p>
            <a:pPr>
              <a:buFont typeface="Wingdings" pitchFamily="2" charset="2"/>
              <a:buChar char="ü"/>
            </a:pPr>
            <a:endParaRPr lang="el-G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a:t>A</a:t>
            </a:r>
            <a:r>
              <a:rPr lang="el-GR" sz="3600" dirty="0" err="1" smtClean="0"/>
              <a:t>ντικείμενο</a:t>
            </a:r>
            <a:r>
              <a:rPr lang="el-GR" sz="3600" dirty="0" smtClean="0"/>
              <a:t> </a:t>
            </a:r>
            <a:r>
              <a:rPr lang="el-GR" sz="3600" dirty="0" smtClean="0"/>
              <a:t>μελέτης της γλωσσολογίας</a:t>
            </a:r>
            <a:endParaRPr lang="el-GR" sz="3600" dirty="0"/>
          </a:p>
        </p:txBody>
      </p:sp>
      <p:sp>
        <p:nvSpPr>
          <p:cNvPr id="3" name="Content Placeholder 2"/>
          <p:cNvSpPr>
            <a:spLocks noGrp="1"/>
          </p:cNvSpPr>
          <p:nvPr>
            <p:ph idx="1"/>
          </p:nvPr>
        </p:nvSpPr>
        <p:spPr/>
        <p:txBody>
          <a:bodyPr>
            <a:normAutofit lnSpcReduction="10000"/>
          </a:bodyPr>
          <a:lstStyle/>
          <a:p>
            <a:pPr algn="just"/>
            <a:r>
              <a:rPr lang="el-GR" dirty="0" smtClean="0"/>
              <a:t>Η γλωσσολογία μελετά τη γλώσσα ως φαινόμενο και σκοπός της είναι να καθορίσει αν υπάρχουν και ποια είναι τα γενικά, καθολικά χαρακτηριστικά του φαινομένου αυτού. Αυτό που στο απόσπασμα περιγράφεται ως γλωσσικό «είναι».</a:t>
            </a:r>
          </a:p>
          <a:p>
            <a:pPr indent="0" algn="just">
              <a:buNone/>
            </a:pPr>
            <a:r>
              <a:rPr lang="en-US" i="1" dirty="0" smtClean="0"/>
              <a:t>“</a:t>
            </a:r>
            <a:r>
              <a:rPr lang="el-GR" i="1" dirty="0" smtClean="0"/>
              <a:t>Βέβαια</a:t>
            </a:r>
            <a:r>
              <a:rPr lang="el-GR" i="1" dirty="0" smtClean="0"/>
              <a:t>, το γλωσσικό «είναι» φαίνεται κάτι το αυτονόητο. Κοιτάξτε γύρω σας. Τα παιδάκια που ξεκίνησαν φέτος την Πρώτη Δημοτικού είναι ευφραδέστατα, όταν δεν καταπίνουν τη γλώσσα τους μπροστά στον δάσκαλο ή στον διδακτικό ενήλικο. Αλλά πώς τα καταφέρνουν</a:t>
            </a:r>
            <a:r>
              <a:rPr lang="el-GR" i="1" dirty="0" smtClean="0"/>
              <a:t>;</a:t>
            </a:r>
            <a:r>
              <a:rPr lang="en-US" i="1" dirty="0" smtClean="0"/>
              <a:t>”</a:t>
            </a:r>
            <a:endParaRPr lang="en-US" i="1" dirty="0" smtClean="0"/>
          </a:p>
          <a:p>
            <a:pPr indent="0" algn="r">
              <a:buNone/>
            </a:pPr>
            <a:r>
              <a:rPr lang="el-GR" sz="1500" dirty="0">
                <a:solidFill>
                  <a:prstClr val="black">
                    <a:lumMod val="75000"/>
                    <a:lumOff val="25000"/>
                  </a:prstClr>
                </a:solidFill>
              </a:rPr>
              <a:t>του Αλέξη Καλοκαιρινού</a:t>
            </a:r>
            <a:r>
              <a:rPr lang="en-US" sz="1500" dirty="0">
                <a:solidFill>
                  <a:prstClr val="black">
                    <a:lumMod val="75000"/>
                    <a:lumOff val="25000"/>
                  </a:prstClr>
                </a:solidFill>
              </a:rPr>
              <a:t>, </a:t>
            </a:r>
            <a:r>
              <a:rPr lang="el-GR" sz="1500" dirty="0">
                <a:solidFill>
                  <a:prstClr val="black">
                    <a:lumMod val="75000"/>
                    <a:lumOff val="25000"/>
                  </a:prstClr>
                </a:solidFill>
              </a:rPr>
              <a:t>ΤΑ ΝΕΑ , 19/09/2003</a:t>
            </a:r>
            <a:endParaRPr lang="el-GR" dirty="0" smtClean="0"/>
          </a:p>
          <a:p>
            <a:pPr>
              <a:buNone/>
            </a:pPr>
            <a:endParaRPr lang="el-GR" dirty="0" smtClean="0"/>
          </a:p>
          <a:p>
            <a:endParaRPr lang="el-G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η γλώσσα ως σύστημα</a:t>
            </a:r>
            <a:endParaRPr lang="el-GR" sz="3600" dirty="0"/>
          </a:p>
        </p:txBody>
      </p:sp>
      <p:sp>
        <p:nvSpPr>
          <p:cNvPr id="3" name="Content Placeholder 2"/>
          <p:cNvSpPr>
            <a:spLocks noGrp="1"/>
          </p:cNvSpPr>
          <p:nvPr>
            <p:ph idx="1"/>
          </p:nvPr>
        </p:nvSpPr>
        <p:spPr/>
        <p:txBody>
          <a:bodyPr>
            <a:normAutofit lnSpcReduction="10000"/>
          </a:bodyPr>
          <a:lstStyle/>
          <a:p>
            <a:pPr lvl="0"/>
            <a:r>
              <a:rPr lang="el-GR" sz="2000" dirty="0" smtClean="0"/>
              <a:t>Τι εννοούμε μιλώντας για το «σύστημα της γλώσσας που υπάρχει </a:t>
            </a:r>
            <a:r>
              <a:rPr lang="el-GR" sz="2000" dirty="0" err="1" smtClean="0"/>
              <a:t>εσωτερικευμένο</a:t>
            </a:r>
            <a:r>
              <a:rPr lang="el-GR" sz="2000" dirty="0" smtClean="0"/>
              <a:t> στον καθένα από μας»;</a:t>
            </a:r>
          </a:p>
          <a:p>
            <a:r>
              <a:rPr lang="el-GR" b="1" dirty="0" smtClean="0"/>
              <a:t>(διάκριση </a:t>
            </a:r>
            <a:r>
              <a:rPr lang="fr-FR" b="1" dirty="0" smtClean="0"/>
              <a:t>Saussure</a:t>
            </a:r>
            <a:r>
              <a:rPr lang="el-GR" b="1" dirty="0" smtClean="0"/>
              <a:t>)</a:t>
            </a:r>
          </a:p>
          <a:p>
            <a:pPr algn="ctr">
              <a:buNone/>
            </a:pPr>
            <a:r>
              <a:rPr lang="el-GR" b="1" dirty="0" smtClean="0"/>
              <a:t>γλώσσα (</a:t>
            </a:r>
            <a:r>
              <a:rPr lang="fr-FR" b="1" dirty="0" smtClean="0"/>
              <a:t>langage</a:t>
            </a:r>
            <a:r>
              <a:rPr lang="el-GR" b="1" dirty="0" smtClean="0"/>
              <a:t>)</a:t>
            </a:r>
          </a:p>
          <a:p>
            <a:pPr algn="ctr">
              <a:buNone/>
            </a:pPr>
            <a:r>
              <a:rPr lang="el-GR" b="1" dirty="0" smtClean="0"/>
              <a:t>	</a:t>
            </a:r>
            <a:endParaRPr lang="el-GR" b="1" dirty="0" smtClean="0"/>
          </a:p>
          <a:p>
            <a:pPr algn="ctr">
              <a:buNone/>
            </a:pPr>
            <a:r>
              <a:rPr lang="el-GR" b="1" dirty="0" smtClean="0"/>
              <a:t>σύστημα</a:t>
            </a:r>
            <a:r>
              <a:rPr lang="el-GR" b="1" dirty="0" smtClean="0"/>
              <a:t> </a:t>
            </a:r>
            <a:r>
              <a:rPr lang="el-GR" b="1" dirty="0" smtClean="0"/>
              <a:t>(</a:t>
            </a:r>
            <a:r>
              <a:rPr lang="en-US" b="1" dirty="0" smtClean="0"/>
              <a:t>langue</a:t>
            </a:r>
            <a:r>
              <a:rPr lang="el-GR" b="1" dirty="0" smtClean="0"/>
              <a:t>) </a:t>
            </a:r>
            <a:r>
              <a:rPr lang="el-GR" b="1" dirty="0" smtClean="0"/>
              <a:t>– εκδήλωση (</a:t>
            </a:r>
            <a:r>
              <a:rPr lang="en-US" b="1" dirty="0" smtClean="0"/>
              <a:t>parole</a:t>
            </a:r>
            <a:r>
              <a:rPr lang="el-GR" b="1" dirty="0" smtClean="0"/>
              <a:t>) </a:t>
            </a:r>
            <a:endParaRPr lang="en-US" b="1" dirty="0" smtClean="0"/>
          </a:p>
          <a:p>
            <a:pPr algn="ctr">
              <a:buNone/>
            </a:pPr>
            <a:endParaRPr lang="en-US" b="1" dirty="0"/>
          </a:p>
          <a:p>
            <a:pPr algn="ctr">
              <a:buNone/>
            </a:pPr>
            <a:r>
              <a:rPr lang="el-GR" b="1" dirty="0" smtClean="0"/>
              <a:t>                     προφορικός – γραπτός λόγος </a:t>
            </a:r>
            <a:endParaRPr lang="el-GR" dirty="0" smtClean="0"/>
          </a:p>
          <a:p>
            <a:endParaRPr lang="el-GR" dirty="0" smtClean="0"/>
          </a:p>
          <a:p>
            <a:r>
              <a:rPr lang="el-GR" dirty="0"/>
              <a:t> </a:t>
            </a:r>
            <a:r>
              <a:rPr lang="el-GR" dirty="0" smtClean="0"/>
              <a:t>             ακρόαση – ομιλία     ανάγνωση - γραφή</a:t>
            </a:r>
            <a:endParaRPr lang="el-GR" dirty="0"/>
          </a:p>
        </p:txBody>
      </p:sp>
      <p:cxnSp>
        <p:nvCxnSpPr>
          <p:cNvPr id="5" name="Ευθεία γραμμή σύνδεσης 4"/>
          <p:cNvCxnSpPr/>
          <p:nvPr/>
        </p:nvCxnSpPr>
        <p:spPr>
          <a:xfrm flipH="1">
            <a:off x="3329355" y="3135923"/>
            <a:ext cx="1225060" cy="509954"/>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Ευθεία γραμμή σύνδεσης 7"/>
          <p:cNvCxnSpPr/>
          <p:nvPr/>
        </p:nvCxnSpPr>
        <p:spPr>
          <a:xfrm>
            <a:off x="4554415" y="3135923"/>
            <a:ext cx="1148862" cy="509954"/>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Ευθεία γραμμή σύνδεσης 9"/>
          <p:cNvCxnSpPr/>
          <p:nvPr/>
        </p:nvCxnSpPr>
        <p:spPr>
          <a:xfrm flipH="1">
            <a:off x="4419600" y="4114800"/>
            <a:ext cx="1184031" cy="539262"/>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Ευθεία γραμμή σύνδεσης 11"/>
          <p:cNvCxnSpPr/>
          <p:nvPr/>
        </p:nvCxnSpPr>
        <p:spPr>
          <a:xfrm>
            <a:off x="5603631" y="4114800"/>
            <a:ext cx="1049215" cy="539262"/>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Ευθεία γραμμή σύνδεσης 13"/>
          <p:cNvCxnSpPr/>
          <p:nvPr/>
        </p:nvCxnSpPr>
        <p:spPr>
          <a:xfrm flipH="1">
            <a:off x="3012831" y="5093677"/>
            <a:ext cx="929054" cy="468923"/>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Ευθεία γραμμή σύνδεσης 15"/>
          <p:cNvCxnSpPr/>
          <p:nvPr/>
        </p:nvCxnSpPr>
        <p:spPr>
          <a:xfrm>
            <a:off x="3941885" y="5093677"/>
            <a:ext cx="776653" cy="468923"/>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Ευθεία γραμμή σύνδεσης 17"/>
          <p:cNvCxnSpPr/>
          <p:nvPr/>
        </p:nvCxnSpPr>
        <p:spPr>
          <a:xfrm flipH="1">
            <a:off x="5961185" y="5040923"/>
            <a:ext cx="691661" cy="521677"/>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Ευθεία γραμμή σύνδεσης 19"/>
          <p:cNvCxnSpPr/>
          <p:nvPr/>
        </p:nvCxnSpPr>
        <p:spPr>
          <a:xfrm>
            <a:off x="6652846" y="5040923"/>
            <a:ext cx="738554" cy="580292"/>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i="1" dirty="0" smtClean="0"/>
              <a:t>langue</a:t>
            </a:r>
            <a:r>
              <a:rPr lang="el-GR" sz="3600" dirty="0" smtClean="0"/>
              <a:t> </a:t>
            </a:r>
            <a:r>
              <a:rPr lang="el-GR" sz="3600" dirty="0" smtClean="0"/>
              <a:t>και </a:t>
            </a:r>
            <a:r>
              <a:rPr lang="en-US" sz="3600" smtClean="0"/>
              <a:t>parole</a:t>
            </a:r>
            <a:endParaRPr lang="el-GR" sz="3600" i="1" dirty="0"/>
          </a:p>
        </p:txBody>
      </p:sp>
      <p:sp>
        <p:nvSpPr>
          <p:cNvPr id="3" name="Content Placeholder 2"/>
          <p:cNvSpPr>
            <a:spLocks noGrp="1"/>
          </p:cNvSpPr>
          <p:nvPr>
            <p:ph idx="1"/>
          </p:nvPr>
        </p:nvSpPr>
        <p:spPr/>
        <p:txBody>
          <a:bodyPr>
            <a:normAutofit fontScale="92500" lnSpcReduction="10000"/>
          </a:bodyPr>
          <a:lstStyle/>
          <a:p>
            <a:pPr algn="just"/>
            <a:r>
              <a:rPr lang="el-GR" dirty="0" smtClean="0"/>
              <a:t>σύστημα</a:t>
            </a:r>
            <a:r>
              <a:rPr lang="el-GR" dirty="0" smtClean="0"/>
              <a:t> </a:t>
            </a:r>
            <a:r>
              <a:rPr lang="el-GR" dirty="0" smtClean="0"/>
              <a:t>(</a:t>
            </a:r>
            <a:r>
              <a:rPr lang="en-US" dirty="0" smtClean="0"/>
              <a:t>langue)</a:t>
            </a:r>
            <a:r>
              <a:rPr lang="el-GR" dirty="0" smtClean="0"/>
              <a:t>: το εσωτερικό σύστημα, το αφηρημένο γλωσσικό σύστημα που κατέχουν από κοινού όλα τα μέλη μιας γλωσσικής κοινότητας και που τους επιτρέπει να συνεννοούνται μεταξύ τους, ενδιάθετος λόγος (</a:t>
            </a:r>
            <a:r>
              <a:rPr lang="el-GR" i="1" dirty="0" smtClean="0"/>
              <a:t>γλωσσικό σύστημα </a:t>
            </a:r>
            <a:r>
              <a:rPr lang="el-GR" dirty="0" smtClean="0"/>
              <a:t>κατά </a:t>
            </a:r>
            <a:r>
              <a:rPr lang="en-US" dirty="0" smtClean="0"/>
              <a:t>Lyons</a:t>
            </a:r>
            <a:r>
              <a:rPr lang="el-GR" dirty="0" smtClean="0"/>
              <a:t>)</a:t>
            </a:r>
          </a:p>
          <a:p>
            <a:pPr algn="just"/>
            <a:r>
              <a:rPr lang="el-GR" dirty="0" smtClean="0"/>
              <a:t>εκδήλωση</a:t>
            </a:r>
            <a:r>
              <a:rPr lang="en-US" dirty="0" smtClean="0"/>
              <a:t> </a:t>
            </a:r>
            <a:r>
              <a:rPr lang="en-US" dirty="0" smtClean="0"/>
              <a:t>(parole)</a:t>
            </a:r>
            <a:r>
              <a:rPr lang="el-GR" dirty="0" smtClean="0"/>
              <a:t>: η εφαρμογή (χρήση) αυτού του συστήματος κατά άτομα, τα δεδομένα της γλωσσικής συμπεριφοράς από συγκεκριμένους ομιλητές σε συγκεκριμένο τόπο και χρόνο, </a:t>
            </a:r>
            <a:r>
              <a:rPr lang="el-GR" dirty="0" err="1" smtClean="0"/>
              <a:t>φωνούμενος</a:t>
            </a:r>
            <a:r>
              <a:rPr lang="el-GR" dirty="0" smtClean="0"/>
              <a:t> λόγος (</a:t>
            </a:r>
            <a:r>
              <a:rPr lang="el-GR" i="1" dirty="0" smtClean="0"/>
              <a:t>γλωσσική συμπεριφορά </a:t>
            </a:r>
            <a:r>
              <a:rPr lang="el-GR" dirty="0" smtClean="0"/>
              <a:t>κατά </a:t>
            </a:r>
            <a:r>
              <a:rPr lang="en-US" dirty="0" smtClean="0"/>
              <a:t>Lyons</a:t>
            </a:r>
            <a:r>
              <a:rPr lang="el-GR" dirty="0" smtClean="0"/>
              <a:t>)</a:t>
            </a:r>
          </a:p>
          <a:p>
            <a:pPr algn="just">
              <a:buNone/>
            </a:pPr>
            <a:r>
              <a:rPr lang="en-US" dirty="0" smtClean="0"/>
              <a:t>*</a:t>
            </a:r>
            <a:r>
              <a:rPr lang="el-GR" dirty="0" smtClean="0"/>
              <a:t> </a:t>
            </a:r>
            <a:r>
              <a:rPr lang="el-GR" i="1" dirty="0" smtClean="0"/>
              <a:t>εκδήλωση</a:t>
            </a:r>
            <a:r>
              <a:rPr lang="el-GR" dirty="0" smtClean="0"/>
              <a:t>: </a:t>
            </a:r>
            <a:r>
              <a:rPr lang="el-GR" dirty="0" smtClean="0"/>
              <a:t>τεχνική σημασία, αφορά ΤΟΣΟ τον προφορικό ΟΣΟ και τον γραπτό λόγο</a:t>
            </a:r>
            <a:endParaRPr lang="el-G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i="1" dirty="0" smtClean="0"/>
              <a:t>langue</a:t>
            </a:r>
            <a:r>
              <a:rPr lang="el-GR" sz="3600" dirty="0" smtClean="0"/>
              <a:t> </a:t>
            </a:r>
            <a:r>
              <a:rPr lang="el-GR" sz="3600" dirty="0" smtClean="0"/>
              <a:t>και </a:t>
            </a:r>
            <a:r>
              <a:rPr lang="en-US" sz="3600" dirty="0" smtClean="0"/>
              <a:t>parole</a:t>
            </a:r>
            <a:endParaRPr lang="el-GR" sz="3600" dirty="0"/>
          </a:p>
        </p:txBody>
      </p:sp>
      <p:sp>
        <p:nvSpPr>
          <p:cNvPr id="3" name="Content Placeholder 2"/>
          <p:cNvSpPr>
            <a:spLocks noGrp="1"/>
          </p:cNvSpPr>
          <p:nvPr>
            <p:ph idx="1"/>
          </p:nvPr>
        </p:nvSpPr>
        <p:spPr>
          <a:xfrm>
            <a:off x="1089024" y="1801906"/>
            <a:ext cx="7272339" cy="4756549"/>
          </a:xfrm>
        </p:spPr>
        <p:txBody>
          <a:bodyPr>
            <a:normAutofit fontScale="70000" lnSpcReduction="20000"/>
          </a:bodyPr>
          <a:lstStyle/>
          <a:p>
            <a:pPr algn="just"/>
            <a:r>
              <a:rPr lang="el-GR" dirty="0" smtClean="0"/>
              <a:t>Ο κοινωνικός χαρακτήρας του </a:t>
            </a:r>
            <a:r>
              <a:rPr lang="el-GR" dirty="0" smtClean="0"/>
              <a:t>συστήματος </a:t>
            </a:r>
            <a:r>
              <a:rPr lang="el-GR" dirty="0" smtClean="0"/>
              <a:t>δηλώνει ότι ο άνθρωπος δεν κατασκευάζει τη γλώσσα του κάθε φορά από την αρχή αλλά παραλαμβάνει ένα «έτοιμο» και συνεπώς συμβατικό σύστημα που εφαρμόζει στην επικοινωνία του με τα άλλα μέλη της γλωσσικής κοινότητας.</a:t>
            </a:r>
          </a:p>
          <a:p>
            <a:pPr algn="just"/>
            <a:r>
              <a:rPr lang="el-GR" dirty="0" smtClean="0"/>
              <a:t>Η </a:t>
            </a:r>
            <a:r>
              <a:rPr lang="el-GR" dirty="0" smtClean="0"/>
              <a:t>εκδήλωση</a:t>
            </a:r>
            <a:r>
              <a:rPr lang="el-GR" dirty="0" smtClean="0"/>
              <a:t> </a:t>
            </a:r>
            <a:r>
              <a:rPr lang="el-GR" dirty="0" smtClean="0"/>
              <a:t>υφίσταται υπό τη μορφή της ιδιολέκτου, του ατομικού λόγου, της συγκεκριμένης πραγμάτωσης του </a:t>
            </a:r>
            <a:r>
              <a:rPr lang="el-GR" dirty="0" smtClean="0"/>
              <a:t>συστήματος</a:t>
            </a:r>
            <a:r>
              <a:rPr lang="el-GR" dirty="0" smtClean="0"/>
              <a:t> </a:t>
            </a:r>
            <a:r>
              <a:rPr lang="el-GR" dirty="0" smtClean="0"/>
              <a:t>από κάθε άτομο της κοινότητας. Η έννοια της ιδιολέκτου μας οδηγεί στο κύριο χαρακτηριστικό της ομιλίας -εν αντιθέσει προς τον λόγο- που είναι ακριβώς η επιλογή. Στην ομιλία του κάθε άτομο επιλέγει, διαλέγει τα μέσα (φωνητικά, συντακτικά, λεξιλογικά) με τα οποία θα εκφραστεί. Ο </a:t>
            </a:r>
            <a:r>
              <a:rPr lang="en-US" dirty="0" smtClean="0"/>
              <a:t>Saussure </a:t>
            </a:r>
            <a:r>
              <a:rPr lang="el-GR" dirty="0" smtClean="0"/>
              <a:t>κάνει λόγο για «ατομικούς συνδυασμούς» που εξαρτώνται «από τη θέληση των ομιλητών». Αλλά ακριβώς ο συνδυασμός προϋποθέτει τη δυνατότητα της επιλογής.</a:t>
            </a:r>
          </a:p>
          <a:p>
            <a:pPr algn="r">
              <a:buNone/>
            </a:pPr>
            <a:r>
              <a:rPr lang="el-GR" sz="2300" dirty="0" smtClean="0"/>
              <a:t>(Μπαμπινιώτης 1998:57)</a:t>
            </a:r>
            <a:endParaRPr lang="el-GR" dirty="0" smtClean="0"/>
          </a:p>
          <a:p>
            <a:pPr>
              <a:buNone/>
            </a:pPr>
            <a:endParaRPr lang="el-G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η «δουλειά» των γλωσσολόγων</a:t>
            </a:r>
            <a:endParaRPr lang="el-GR" sz="3600" dirty="0"/>
          </a:p>
        </p:txBody>
      </p:sp>
      <p:sp>
        <p:nvSpPr>
          <p:cNvPr id="3" name="Content Placeholder 2"/>
          <p:cNvSpPr>
            <a:spLocks noGrp="1"/>
          </p:cNvSpPr>
          <p:nvPr>
            <p:ph idx="1"/>
          </p:nvPr>
        </p:nvSpPr>
        <p:spPr>
          <a:xfrm>
            <a:off x="1089024" y="1801906"/>
            <a:ext cx="7582010" cy="4324257"/>
          </a:xfrm>
        </p:spPr>
        <p:txBody>
          <a:bodyPr>
            <a:normAutofit fontScale="85000" lnSpcReduction="10000"/>
          </a:bodyPr>
          <a:lstStyle/>
          <a:p>
            <a:pPr lvl="0"/>
            <a:r>
              <a:rPr lang="el-GR" dirty="0" smtClean="0"/>
              <a:t>Γλώσσα και Γλώσσες: </a:t>
            </a:r>
            <a:endParaRPr lang="el-GR" dirty="0" smtClean="0"/>
          </a:p>
          <a:p>
            <a:pPr marL="137160" lvl="0" indent="0">
              <a:buNone/>
            </a:pPr>
            <a:r>
              <a:rPr lang="el-GR" dirty="0"/>
              <a:t>	</a:t>
            </a:r>
            <a:r>
              <a:rPr lang="el-GR" dirty="0" smtClean="0"/>
              <a:t>γενική </a:t>
            </a:r>
            <a:r>
              <a:rPr lang="el-GR" dirty="0" smtClean="0"/>
              <a:t>και ειδική γλωσσολογία</a:t>
            </a:r>
          </a:p>
          <a:p>
            <a:pPr>
              <a:buNone/>
            </a:pPr>
            <a:r>
              <a:rPr lang="el-GR" dirty="0" smtClean="0"/>
              <a:t>			(χώρος) εθνική/ συγκριτική</a:t>
            </a:r>
          </a:p>
          <a:p>
            <a:pPr>
              <a:buNone/>
            </a:pPr>
            <a:r>
              <a:rPr lang="el-GR" dirty="0" smtClean="0"/>
              <a:t>			(χρόνος) διαχρονική (ιστορική)/ συγχρονική</a:t>
            </a:r>
          </a:p>
          <a:p>
            <a:pPr lvl="0"/>
            <a:r>
              <a:rPr lang="el-GR" dirty="0" smtClean="0"/>
              <a:t>Γλώσσα και Επιστήμες του Ανθρώπου (κλάδοι της γλωσσολογίας)</a:t>
            </a:r>
          </a:p>
          <a:p>
            <a:pPr lvl="1">
              <a:buFont typeface="Wingdings" pitchFamily="2" charset="2"/>
              <a:buChar char="Ø"/>
            </a:pPr>
            <a:r>
              <a:rPr lang="el-GR" dirty="0" smtClean="0"/>
              <a:t>Κοινωνιογλωσσολογία</a:t>
            </a:r>
          </a:p>
          <a:p>
            <a:pPr lvl="1">
              <a:buFont typeface="Wingdings" pitchFamily="2" charset="2"/>
              <a:buChar char="Ø"/>
            </a:pPr>
            <a:r>
              <a:rPr lang="el-GR" dirty="0" smtClean="0"/>
              <a:t>Ψυχογλωσσολογία</a:t>
            </a:r>
          </a:p>
          <a:p>
            <a:pPr lvl="1">
              <a:buFont typeface="Wingdings" pitchFamily="2" charset="2"/>
              <a:buChar char="Ø"/>
            </a:pPr>
            <a:r>
              <a:rPr lang="el-GR" dirty="0" smtClean="0"/>
              <a:t>Υφολογία</a:t>
            </a:r>
          </a:p>
          <a:p>
            <a:pPr lvl="1">
              <a:buFont typeface="Wingdings" pitchFamily="2" charset="2"/>
              <a:buChar char="Ø"/>
            </a:pPr>
            <a:r>
              <a:rPr lang="el-GR" dirty="0" smtClean="0"/>
              <a:t>Φιλοσοφία της Γλώσσας</a:t>
            </a:r>
          </a:p>
          <a:p>
            <a:r>
              <a:rPr lang="el-GR" b="1" dirty="0" smtClean="0"/>
              <a:t>Εφαρμοσμένη Γλωσσολογία</a:t>
            </a:r>
            <a:endParaRPr lang="el-GR" dirty="0" smtClean="0"/>
          </a:p>
          <a:p>
            <a:endParaRPr lang="el-G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8320" y="274637"/>
            <a:ext cx="7833043" cy="1339009"/>
          </a:xfrm>
        </p:spPr>
        <p:txBody>
          <a:bodyPr/>
          <a:lstStyle/>
          <a:p>
            <a:r>
              <a:rPr lang="el-GR" sz="3200" dirty="0" smtClean="0"/>
              <a:t>βιβλιογραφία</a:t>
            </a:r>
            <a:endParaRPr lang="en-US" sz="3200" dirty="0"/>
          </a:p>
        </p:txBody>
      </p:sp>
      <p:sp>
        <p:nvSpPr>
          <p:cNvPr id="3" name="Content Placeholder 2"/>
          <p:cNvSpPr>
            <a:spLocks noGrp="1"/>
          </p:cNvSpPr>
          <p:nvPr>
            <p:ph idx="1"/>
          </p:nvPr>
        </p:nvSpPr>
        <p:spPr>
          <a:xfrm>
            <a:off x="528320" y="1801906"/>
            <a:ext cx="7833043" cy="4324257"/>
          </a:xfrm>
        </p:spPr>
        <p:txBody>
          <a:bodyPr>
            <a:normAutofit fontScale="70000" lnSpcReduction="20000"/>
          </a:bodyPr>
          <a:lstStyle/>
          <a:p>
            <a:r>
              <a:rPr lang="el-GR" u="sng" dirty="0" smtClean="0"/>
              <a:t>Βασικό σύγγραμμα:</a:t>
            </a:r>
            <a:r>
              <a:rPr lang="el-GR" dirty="0" smtClean="0"/>
              <a:t>  </a:t>
            </a:r>
            <a:r>
              <a:rPr lang="el-GR" dirty="0" err="1" smtClean="0"/>
              <a:t>Γούτσος</a:t>
            </a:r>
            <a:r>
              <a:rPr lang="el-GR" dirty="0" smtClean="0"/>
              <a:t>, Δ. 2012</a:t>
            </a:r>
            <a:r>
              <a:rPr lang="el-GR" i="1" dirty="0" smtClean="0"/>
              <a:t>. Γλώσσα. Κείμενο, ποικιλία, σύστημα</a:t>
            </a:r>
            <a:r>
              <a:rPr lang="el-GR" dirty="0" smtClean="0"/>
              <a:t>. Αθήνα: Κριτική.</a:t>
            </a:r>
          </a:p>
          <a:p>
            <a:r>
              <a:rPr lang="el-GR" dirty="0" err="1" smtClean="0"/>
              <a:t>Μήτσης</a:t>
            </a:r>
            <a:r>
              <a:rPr lang="el-GR" dirty="0" smtClean="0"/>
              <a:t>, Ν. 1999. </a:t>
            </a:r>
            <a:r>
              <a:rPr lang="el-GR" i="1" dirty="0" smtClean="0"/>
              <a:t>Η Διδασκαλία της Γραμματικής στην Πρωτοβάθμια και τη Δευτεροβάθμια Εκπαίδευση</a:t>
            </a:r>
            <a:r>
              <a:rPr lang="el-GR" dirty="0" smtClean="0"/>
              <a:t>. Αθήνα: </a:t>
            </a:r>
            <a:r>
              <a:rPr lang="en-US" dirty="0" smtClean="0"/>
              <a:t>Gutenberg</a:t>
            </a:r>
            <a:r>
              <a:rPr lang="el-GR" dirty="0" smtClean="0"/>
              <a:t>. Μέρος Ι: Θεωρητικά Θέματα.</a:t>
            </a:r>
          </a:p>
          <a:p>
            <a:r>
              <a:rPr lang="el-GR" dirty="0" smtClean="0"/>
              <a:t>Μπαμπινιώτης, Γ. 1998. </a:t>
            </a:r>
            <a:r>
              <a:rPr lang="el-GR" i="1" dirty="0" smtClean="0"/>
              <a:t>Θεωρητική Γλωσσολογία. Εισαγωγή στη Σύγχρονη Γλωσσολογία</a:t>
            </a:r>
            <a:r>
              <a:rPr lang="el-GR" dirty="0" smtClean="0"/>
              <a:t>. Β’ έκδοση. Αθήνα.</a:t>
            </a:r>
          </a:p>
          <a:p>
            <a:r>
              <a:rPr lang="en-US" dirty="0" smtClean="0"/>
              <a:t>Lyons</a:t>
            </a:r>
            <a:r>
              <a:rPr lang="el-GR" dirty="0" smtClean="0"/>
              <a:t>, </a:t>
            </a:r>
            <a:r>
              <a:rPr lang="en-US" dirty="0" smtClean="0"/>
              <a:t>J</a:t>
            </a:r>
            <a:r>
              <a:rPr lang="el-GR" dirty="0" smtClean="0"/>
              <a:t>. 1995. </a:t>
            </a:r>
            <a:r>
              <a:rPr lang="el-GR" i="1" dirty="0" smtClean="0"/>
              <a:t>Εισαγωγή στη Γλωσσολογία</a:t>
            </a:r>
            <a:r>
              <a:rPr lang="el-GR" dirty="0" smtClean="0"/>
              <a:t>. Μετάφραση: </a:t>
            </a:r>
            <a:r>
              <a:rPr lang="el-GR" dirty="0" err="1" smtClean="0"/>
              <a:t>Αραποπούλου</a:t>
            </a:r>
            <a:r>
              <a:rPr lang="el-GR" dirty="0" smtClean="0"/>
              <a:t>, Μ., Α. </a:t>
            </a:r>
            <a:r>
              <a:rPr lang="el-GR" dirty="0" err="1" smtClean="0"/>
              <a:t>Αρχάκης</a:t>
            </a:r>
            <a:r>
              <a:rPr lang="el-GR" dirty="0" smtClean="0"/>
              <a:t>, Μ. </a:t>
            </a:r>
            <a:r>
              <a:rPr lang="el-GR" dirty="0" err="1" smtClean="0"/>
              <a:t>Βραχιονίδου</a:t>
            </a:r>
            <a:r>
              <a:rPr lang="el-GR" dirty="0" smtClean="0"/>
              <a:t>, Αι. Καρρά. Επιμέλεια: Καρανάσιος, Γ. Αθήνα: Πατάκης. Πρώτη έκδοση πρωτοτύπου: 1981, </a:t>
            </a:r>
            <a:r>
              <a:rPr lang="en-US" dirty="0" smtClean="0"/>
              <a:t>Cambridge</a:t>
            </a:r>
            <a:r>
              <a:rPr lang="el-GR" dirty="0" smtClean="0"/>
              <a:t>: </a:t>
            </a:r>
            <a:r>
              <a:rPr lang="en-US" dirty="0" smtClean="0"/>
              <a:t>Cambridge University Press</a:t>
            </a:r>
            <a:endParaRPr lang="el-GR" dirty="0" smtClean="0"/>
          </a:p>
          <a:p>
            <a:r>
              <a:rPr lang="el-GR" dirty="0" err="1" smtClean="0"/>
              <a:t>Φιλιππάκη</a:t>
            </a:r>
            <a:r>
              <a:rPr lang="el-GR" dirty="0" smtClean="0"/>
              <a:t>-</a:t>
            </a:r>
            <a:r>
              <a:rPr lang="en-US" dirty="0" smtClean="0"/>
              <a:t>Warburton</a:t>
            </a:r>
            <a:r>
              <a:rPr lang="el-GR" dirty="0" smtClean="0"/>
              <a:t>, Ει. 1992. </a:t>
            </a:r>
            <a:r>
              <a:rPr lang="el-GR" i="1" dirty="0" smtClean="0"/>
              <a:t>Εισαγωγή στη θεωρητική γλωσσολογία</a:t>
            </a:r>
            <a:r>
              <a:rPr lang="el-GR" dirty="0" smtClean="0"/>
              <a:t>. Αθήνα: Νεφέλη.</a:t>
            </a:r>
            <a:endParaRPr lang="el-GR" b="1" u="sng" dirty="0" smtClean="0">
              <a:hlinkClick r:id="rId2"/>
            </a:endParaRPr>
          </a:p>
          <a:p>
            <a:r>
              <a:rPr lang="el-GR" b="1" u="sng" dirty="0" smtClean="0">
                <a:hlinkClick r:id="rId2"/>
              </a:rPr>
              <a:t>http</a:t>
            </a:r>
            <a:r>
              <a:rPr lang="el-GR" b="1" u="sng" dirty="0">
                <a:hlinkClick r:id="rId2"/>
              </a:rPr>
              <a:t>://www.greek-language.gr/greekLang/studies/guide/index.html</a:t>
            </a:r>
            <a:endParaRPr lang="en-US" dirty="0"/>
          </a:p>
          <a:p>
            <a:endParaRPr lang="el-GR" dirty="0" smtClean="0"/>
          </a:p>
          <a:p>
            <a:endParaRPr lang="en-US" dirty="0"/>
          </a:p>
        </p:txBody>
      </p:sp>
    </p:spTree>
    <p:extLst>
      <p:ext uri="{BB962C8B-B14F-4D97-AF65-F5344CB8AC3E}">
        <p14:creationId xmlns:p14="http://schemas.microsoft.com/office/powerpoint/2010/main" val="109568755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ποκορύφωμα">
  <a:themeElements>
    <a:clrScheme name="Αποκορύφωμα">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Αποκορύφωμα">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Αποκορύφωμα">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297</TotalTime>
  <Words>652</Words>
  <Application>Microsoft Office PowerPoint</Application>
  <PresentationFormat>Προβολή στην οθόνη (4:3)</PresentationFormat>
  <Paragraphs>51</Paragraphs>
  <Slides>8</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8</vt:i4>
      </vt:variant>
    </vt:vector>
  </HeadingPairs>
  <TitlesOfParts>
    <vt:vector size="9" baseType="lpstr">
      <vt:lpstr>Αποκορύφωμα</vt:lpstr>
      <vt:lpstr>Tι είναι γλώσσα </vt:lpstr>
      <vt:lpstr>Tι είναι γλώσσα (2)</vt:lpstr>
      <vt:lpstr>Aντικείμενο μελέτης της γλωσσολογίας</vt:lpstr>
      <vt:lpstr>η γλώσσα ως σύστημα</vt:lpstr>
      <vt:lpstr>langue και parole</vt:lpstr>
      <vt:lpstr>langue και parole</vt:lpstr>
      <vt:lpstr>η «δουλειά» των γλωσσολόγων</vt:lpstr>
      <vt:lpstr>βιβλιογραφία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γλωσσολογία και ελληνική γλώσσα Ι</dc:title>
  <dc:creator>Panagiotis Vasilakis</dc:creator>
  <cp:lastModifiedBy>user</cp:lastModifiedBy>
  <cp:revision>24</cp:revision>
  <dcterms:created xsi:type="dcterms:W3CDTF">2013-10-16T19:38:54Z</dcterms:created>
  <dcterms:modified xsi:type="dcterms:W3CDTF">2018-03-24T23:23:37Z</dcterms:modified>
</cp:coreProperties>
</file>