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2" r:id="rId13"/>
    <p:sldId id="273" r:id="rId14"/>
    <p:sldId id="274" r:id="rId15"/>
    <p:sldId id="276" r:id="rId16"/>
    <p:sldId id="277" r:id="rId17"/>
    <p:sldId id="278" r:id="rId18"/>
    <p:sldId id="279" r:id="rId19"/>
    <p:sldId id="280" r:id="rId20"/>
    <p:sldId id="267" r:id="rId21"/>
    <p:sldId id="268" r:id="rId22"/>
    <p:sldId id="269" r:id="rId23"/>
    <p:sldId id="27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537E77-D967-4865-BD0B-CC3F9B41C4D1}" type="datetimeFigureOut">
              <a:rPr lang="el-GR" smtClean="0"/>
              <a:t>18/11/2016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459D25-F1B8-40ED-BEE1-52E5E124A214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428860" y="5000636"/>
            <a:ext cx="5829300" cy="1470025"/>
          </a:xfrm>
        </p:spPr>
        <p:txBody>
          <a:bodyPr>
            <a:normAutofit/>
          </a:bodyPr>
          <a:lstStyle/>
          <a:p>
            <a:r>
              <a:rPr lang="el-GR" sz="2400" dirty="0"/>
              <a:t>ΔΗΜΗΤΡΙΑΔΟΥ ΙΩΑΝΝΑ</a:t>
            </a:r>
            <a:br>
              <a:rPr lang="el-GR" sz="2400" dirty="0"/>
            </a:br>
            <a:r>
              <a:rPr lang="el-GR" sz="2400" dirty="0"/>
              <a:t>ΕΚΠΑΙΔΕΥΤΙΚΟΣ ΕΙΔΙΚΗΣ ΑΓΩΓΗΣ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l-GR" sz="2400" dirty="0"/>
              <a:t>(</a:t>
            </a:r>
            <a:r>
              <a:rPr lang="en-US" sz="2400" dirty="0"/>
              <a:t>PhD, MA, BA </a:t>
            </a:r>
            <a:r>
              <a:rPr lang="el-GR" sz="2400" dirty="0"/>
              <a:t>ΕΙΔΙΚΗΣ ΑΓΩΓΗΣ)</a:t>
            </a:r>
            <a:r>
              <a:rPr lang="en-US" sz="2400" dirty="0"/>
              <a:t/>
            </a:r>
            <a:br>
              <a:rPr lang="en-US" sz="2400" dirty="0"/>
            </a:br>
            <a:endParaRPr lang="el-GR" sz="24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033718" y="2204864"/>
            <a:ext cx="4800600" cy="3168352"/>
          </a:xfrm>
        </p:spPr>
        <p:txBody>
          <a:bodyPr>
            <a:normAutofit fontScale="25000" lnSpcReduction="20000"/>
          </a:bodyPr>
          <a:lstStyle/>
          <a:p>
            <a:r>
              <a:rPr lang="el-GR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Προσαρμογή της διδασκαλίας σε μαθητές με νοητική καθυστέρηση: Η περίπτωση των συνδρόμων</a:t>
            </a:r>
          </a:p>
          <a:p>
            <a:pPr algn="r"/>
            <a:endParaRPr lang="el-GR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l-GR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l-GR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l-GR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l-GR" sz="5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sz="8000" dirty="0"/>
          </a:p>
        </p:txBody>
      </p:sp>
    </p:spTree>
    <p:extLst>
      <p:ext uri="{BB962C8B-B14F-4D97-AF65-F5344CB8AC3E}">
        <p14:creationId xmlns:p14="http://schemas.microsoft.com/office/powerpoint/2010/main" val="2432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Εκπαιδευτικές Παρεμβάσεις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Εναλλακτικά συστήματα επικοινωνίας, φαίνεται ότι βελτιώνουν την επικοινωνιακή δεξιότητα των παιδιών με το σύνδρομο</a:t>
            </a:r>
          </a:p>
          <a:p>
            <a:pPr algn="just"/>
            <a:r>
              <a:rPr lang="el-GR" dirty="0"/>
              <a:t>Ενασχόληση με διάφορα και διαφορετικά αντικείμενα, φαίνεται ότι περιορίζουν τη στερεοτυπική απασχόληση με συγκεκριμένα υλικά</a:t>
            </a:r>
          </a:p>
          <a:p>
            <a:pPr algn="just"/>
            <a:r>
              <a:rPr lang="el-GR" dirty="0"/>
              <a:t>Δραστηριότητες για βελτίωση της βραχύχρονης μνήμης και της ικανότητας της αλληλοδιαδοχής</a:t>
            </a:r>
          </a:p>
          <a:p>
            <a:pPr algn="just"/>
            <a:r>
              <a:rPr lang="el-GR" dirty="0"/>
              <a:t>Δραστηριότητες για αποφυγή των αυτοτραυματισμών</a:t>
            </a:r>
          </a:p>
          <a:p>
            <a:pPr algn="just"/>
            <a:r>
              <a:rPr lang="el-GR" dirty="0"/>
              <a:t>Δραστηριότητες για αύξηση της περιόδου συγκέντρωσης της προσοχής.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44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Σύνδρομο </a:t>
            </a:r>
            <a:r>
              <a:rPr lang="en-US" dirty="0"/>
              <a:t>Williams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Σπάνιο γενετικά σύνδρομο που προκαλεί ιατρικά και αναπτυξιακά προβλήματα.</a:t>
            </a:r>
          </a:p>
          <a:p>
            <a:r>
              <a:rPr lang="el-GR" dirty="0"/>
              <a:t>Σύνδρομο συναφών γονιδίων</a:t>
            </a:r>
          </a:p>
          <a:p>
            <a:r>
              <a:rPr lang="el-GR" dirty="0"/>
              <a:t>Μεταλλάξεις του γονιδίου της </a:t>
            </a:r>
            <a:r>
              <a:rPr lang="el-GR" dirty="0" err="1"/>
              <a:t>ελαστίνης</a:t>
            </a:r>
            <a:r>
              <a:rPr lang="el-GR" dirty="0"/>
              <a:t> και απάλειψη τμήματος του χρωμοσώματος 7</a:t>
            </a:r>
            <a:r>
              <a:rPr lang="en-US" dirty="0"/>
              <a:t>q11.23</a:t>
            </a:r>
            <a:endParaRPr lang="el-GR" dirty="0"/>
          </a:p>
          <a:p>
            <a:r>
              <a:rPr lang="el-GR" dirty="0"/>
              <a:t>1:20.000 με 50.000 γεννήσεις</a:t>
            </a:r>
          </a:p>
          <a:p>
            <a:r>
              <a:rPr lang="el-GR" dirty="0"/>
              <a:t>Το ίδιο σε κορίτσια και αγόρια</a:t>
            </a:r>
          </a:p>
        </p:txBody>
      </p:sp>
    </p:spTree>
    <p:extLst>
      <p:ext uri="{BB962C8B-B14F-4D97-AF65-F5344CB8AC3E}">
        <p14:creationId xmlns:p14="http://schemas.microsoft.com/office/powerpoint/2010/main" val="34939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l-GR" dirty="0"/>
              <a:t>Χαρακτηριστικά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03648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Δυσμορφία προσώπου</a:t>
            </a:r>
          </a:p>
          <a:p>
            <a:r>
              <a:rPr lang="el-GR" dirty="0"/>
              <a:t>Νοητική αναπηρία</a:t>
            </a:r>
          </a:p>
          <a:p>
            <a:r>
              <a:rPr lang="el-GR" dirty="0"/>
              <a:t>Προβλήματα καρδιακά, αναπνευστικά, γαστρεντερικά, με τα νεφρά</a:t>
            </a:r>
          </a:p>
          <a:p>
            <a:r>
              <a:rPr lang="el-GR" dirty="0"/>
              <a:t>Τραχεία, διαπεραστική φωνή</a:t>
            </a:r>
          </a:p>
          <a:p>
            <a:r>
              <a:rPr lang="el-GR" dirty="0"/>
              <a:t>Υπερευαισθησία στους ήχους</a:t>
            </a:r>
          </a:p>
          <a:p>
            <a:r>
              <a:rPr lang="el-GR" dirty="0"/>
              <a:t>ΔΝ: 20-106, ΜΟ: 58</a:t>
            </a:r>
          </a:p>
          <a:p>
            <a:r>
              <a:rPr lang="el-GR" dirty="0"/>
              <a:t>Υψηλού επιπέδου γλωσσικές ικανότητες</a:t>
            </a:r>
          </a:p>
          <a:p>
            <a:r>
              <a:rPr lang="el-GR" dirty="0"/>
              <a:t>Αυθόρμητη χρήση λόγου</a:t>
            </a:r>
          </a:p>
          <a:p>
            <a:r>
              <a:rPr lang="el-GR" dirty="0"/>
              <a:t>Τραγουδούν ή παίζουν κάποιο όργανο</a:t>
            </a:r>
          </a:p>
          <a:p>
            <a:r>
              <a:rPr lang="el-GR" dirty="0"/>
              <a:t>Σημαντικές </a:t>
            </a:r>
            <a:r>
              <a:rPr lang="el-GR" dirty="0" err="1"/>
              <a:t>οπτικοχωρικές</a:t>
            </a:r>
            <a:r>
              <a:rPr lang="el-GR" dirty="0"/>
              <a:t> βλάβες</a:t>
            </a:r>
          </a:p>
          <a:p>
            <a:r>
              <a:rPr lang="el-GR" dirty="0" err="1"/>
              <a:t>Υπερκινητικότητα</a:t>
            </a:r>
            <a:r>
              <a:rPr lang="el-GR" dirty="0"/>
              <a:t> / διάσπαση προσοχής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72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Εκπαιδευτικές Παρεμβάσεις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Διδασκαλία κοινωνικών δεξιοτήτων</a:t>
            </a:r>
          </a:p>
          <a:p>
            <a:r>
              <a:rPr lang="el-GR" dirty="0"/>
              <a:t>Διδασκαλία δεξιοτήτων φιλίας</a:t>
            </a:r>
          </a:p>
          <a:p>
            <a:r>
              <a:rPr lang="el-GR" dirty="0" err="1"/>
              <a:t>Δραματοθεραπεία</a:t>
            </a:r>
            <a:r>
              <a:rPr lang="el-GR" dirty="0"/>
              <a:t> / θεατρική αγωγή</a:t>
            </a:r>
          </a:p>
          <a:p>
            <a:r>
              <a:rPr lang="el-GR" dirty="0"/>
              <a:t>Ολική μέθοδος</a:t>
            </a:r>
          </a:p>
          <a:p>
            <a:r>
              <a:rPr lang="el-GR" dirty="0"/>
              <a:t>Η/Υ κ αριθμομηχανές</a:t>
            </a:r>
          </a:p>
          <a:p>
            <a:r>
              <a:rPr lang="el-GR" dirty="0"/>
              <a:t>Εκμάθηση δεξιοτήτων αυτοεξυπηρέτησης</a:t>
            </a:r>
          </a:p>
          <a:p>
            <a:r>
              <a:rPr lang="el-GR" dirty="0"/>
              <a:t>Εκμάθηση διαχείρισης χρημάτων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380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Σύνδρομο εύθραυστου Χ </a:t>
            </a:r>
            <a:br>
              <a:rPr lang="el-GR" dirty="0"/>
            </a:br>
            <a:r>
              <a:rPr lang="en-US" dirty="0"/>
              <a:t>(Fragile X)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Κληρονομική μορφή ΝΑ</a:t>
            </a:r>
          </a:p>
          <a:p>
            <a:r>
              <a:rPr lang="el-GR" dirty="0"/>
              <a:t>Αγόρια, 1:4000 με 4500 γεννήσεις </a:t>
            </a:r>
          </a:p>
          <a:p>
            <a:r>
              <a:rPr lang="el-GR" dirty="0"/>
              <a:t>Κορίτσια, 1:8000 με 9000 γεννήσεις</a:t>
            </a:r>
          </a:p>
          <a:p>
            <a:r>
              <a:rPr lang="el-GR" dirty="0"/>
              <a:t>1 στις 259 γυναίκες φορέας κ το κληρονομεί στα παιδιά της</a:t>
            </a:r>
          </a:p>
          <a:p>
            <a:r>
              <a:rPr lang="el-GR" dirty="0"/>
              <a:t>Μηδενική μετάλλαξη του γονιδίου </a:t>
            </a:r>
            <a:r>
              <a:rPr lang="en-US" dirty="0"/>
              <a:t>FMR-1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24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Χαρακτηριστικά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31640"/>
            <a:ext cx="8229600" cy="5105671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Καλές επιδόσεις σε έργα με ταυτόχρονη επεξεργασία</a:t>
            </a:r>
          </a:p>
          <a:p>
            <a:r>
              <a:rPr lang="el-GR" dirty="0"/>
              <a:t>Ικανοποιητικό λεξιλόγιο</a:t>
            </a:r>
          </a:p>
          <a:p>
            <a:r>
              <a:rPr lang="el-GR" dirty="0"/>
              <a:t>Καλές ικανότητες σε δεξιότητες ζωής</a:t>
            </a:r>
          </a:p>
          <a:p>
            <a:r>
              <a:rPr lang="el-GR" dirty="0"/>
              <a:t>Καλή μνήμη για πληροφορίες που έχουν νόημα για τα ίδια</a:t>
            </a:r>
          </a:p>
          <a:p>
            <a:r>
              <a:rPr lang="el-GR" dirty="0"/>
              <a:t>Αναγνώριση προσώπων και συναισθημάτων των άλλων</a:t>
            </a:r>
          </a:p>
          <a:p>
            <a:r>
              <a:rPr lang="el-GR" dirty="0"/>
              <a:t>Κακή μνήμη για αφηρημένες έννοιες</a:t>
            </a:r>
          </a:p>
          <a:p>
            <a:r>
              <a:rPr lang="el-GR" dirty="0"/>
              <a:t>Εύθυμος λόγος σε υψηλό τόνο</a:t>
            </a:r>
          </a:p>
          <a:p>
            <a:r>
              <a:rPr lang="el-GR" dirty="0"/>
              <a:t>Δυσκολίες στα μαθηματικά</a:t>
            </a:r>
          </a:p>
          <a:p>
            <a:r>
              <a:rPr lang="el-GR" dirty="0"/>
              <a:t>Διάσπαση προσοχής / </a:t>
            </a:r>
            <a:r>
              <a:rPr lang="el-GR" dirty="0" err="1"/>
              <a:t>υπερκινητικότητα</a:t>
            </a:r>
            <a:endParaRPr lang="el-GR" dirty="0"/>
          </a:p>
          <a:p>
            <a:r>
              <a:rPr lang="el-GR" dirty="0"/>
              <a:t>Επαναληπτική, στερεότυπη συμπεριφορά</a:t>
            </a:r>
          </a:p>
          <a:p>
            <a:r>
              <a:rPr lang="el-GR" dirty="0"/>
              <a:t>Ηχολαλία, επιμονή, αυτοτραυματισμοί</a:t>
            </a:r>
          </a:p>
          <a:p>
            <a:r>
              <a:rPr lang="el-GR" dirty="0"/>
              <a:t>Επιθετικά ξεσπάσματα σε συγκινησιακά προβλήματα</a:t>
            </a:r>
          </a:p>
          <a:p>
            <a:r>
              <a:rPr lang="el-GR" dirty="0"/>
              <a:t>Χαμηλή αυτοεκτίμηση</a:t>
            </a:r>
          </a:p>
        </p:txBody>
      </p:sp>
    </p:spTree>
    <p:extLst>
      <p:ext uri="{BB962C8B-B14F-4D97-AF65-F5344CB8AC3E}">
        <p14:creationId xmlns:p14="http://schemas.microsoft.com/office/powerpoint/2010/main" val="35355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Εκπαιδευτικές Παρεμβάσεις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Διδασκαλία στο σύνολο, το διδασκόμενο αντικείμενο να παρουσιάζεται ως ολότητα</a:t>
            </a:r>
          </a:p>
          <a:p>
            <a:r>
              <a:rPr lang="el-GR" dirty="0"/>
              <a:t>Διδασκαλία επίλυσης προβλημάτων</a:t>
            </a:r>
          </a:p>
          <a:p>
            <a:r>
              <a:rPr lang="el-GR" dirty="0"/>
              <a:t>Εξάσκηση της μνήμης σε σειρά ακολουθιών</a:t>
            </a:r>
          </a:p>
          <a:p>
            <a:r>
              <a:rPr lang="el-GR" dirty="0"/>
              <a:t>Διδασκαλία στην κατανόηση οδηγιών</a:t>
            </a:r>
          </a:p>
          <a:p>
            <a:r>
              <a:rPr lang="el-GR" dirty="0"/>
              <a:t>Στην προσοχή στις λεπτομέρειες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73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l-GR" dirty="0"/>
              <a:t>Σύνδρομο </a:t>
            </a:r>
            <a:r>
              <a:rPr lang="en-US" dirty="0"/>
              <a:t>Down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Ένα παραπάνω χρωμόσωμα στο 21ο ζευγάρι. </a:t>
            </a:r>
            <a:r>
              <a:rPr lang="el-GR" dirty="0" err="1"/>
              <a:t>Eξ</a:t>
            </a:r>
            <a:r>
              <a:rPr lang="el-GR" dirty="0"/>
              <a:t> ου και η ταξινόμησή του ως </a:t>
            </a:r>
            <a:r>
              <a:rPr lang="el-GR" dirty="0" err="1"/>
              <a:t>Τρισωμία</a:t>
            </a:r>
            <a:r>
              <a:rPr lang="el-GR" dirty="0"/>
              <a:t> 21</a:t>
            </a:r>
          </a:p>
          <a:p>
            <a:r>
              <a:rPr lang="el-GR" dirty="0"/>
              <a:t>1:770 γεννήσεις</a:t>
            </a:r>
          </a:p>
          <a:p>
            <a:r>
              <a:rPr lang="el-GR" b="1" dirty="0"/>
              <a:t>Τυπική </a:t>
            </a:r>
            <a:r>
              <a:rPr lang="el-GR" b="1" dirty="0" err="1"/>
              <a:t>Τρισωμία</a:t>
            </a:r>
            <a:r>
              <a:rPr lang="el-GR" b="1" dirty="0"/>
              <a:t> 21</a:t>
            </a:r>
            <a:r>
              <a:rPr lang="el-GR" dirty="0"/>
              <a:t>: 90-95%, έχουν αυτόν τον τύπο του συνδρόμου</a:t>
            </a:r>
          </a:p>
          <a:p>
            <a:r>
              <a:rPr lang="el-GR" b="1" dirty="0"/>
              <a:t>Τύπος Μωσαϊκού</a:t>
            </a:r>
            <a:r>
              <a:rPr lang="el-GR" dirty="0"/>
              <a:t>: σπάνια μορφή που εμφανίζεται στο 2-5% του πληθυσμού με σύνδρομο </a:t>
            </a:r>
            <a:r>
              <a:rPr lang="el-GR" dirty="0" err="1"/>
              <a:t>Down</a:t>
            </a:r>
            <a:r>
              <a:rPr lang="el-GR" dirty="0"/>
              <a:t>. Όπως δηλώνει και το όνομα, σ' αυτήν τη μορφή το χρωμόσωμα 21 σπάζει και αναμειγνύεται με κανονικά κύτταρα δημιουργώντας ένα μωσαϊκό</a:t>
            </a:r>
          </a:p>
          <a:p>
            <a:r>
              <a:rPr lang="el-GR" b="1" dirty="0"/>
              <a:t>Μετατόπιση: </a:t>
            </a:r>
            <a:r>
              <a:rPr lang="el-GR" dirty="0"/>
              <a:t>ακόμη πιο σπάνια μορφή του συνδρόμου </a:t>
            </a:r>
            <a:r>
              <a:rPr lang="el-GR" dirty="0" err="1"/>
              <a:t>Down</a:t>
            </a:r>
            <a:r>
              <a:rPr lang="el-GR" dirty="0"/>
              <a:t> που εμφανίζεται στο 2% των βρεφών με σύνδρομο </a:t>
            </a:r>
            <a:r>
              <a:rPr lang="el-GR" dirty="0" err="1"/>
              <a:t>Down</a:t>
            </a:r>
            <a:r>
              <a:rPr lang="el-GR" dirty="0"/>
              <a:t>. Αυτή η μορφή είναι κληρονομική. Το 5% αυτού του μικρού αριθμού συμβαίνει τυχαία.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6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l-GR" dirty="0"/>
              <a:t>Χαρακτηριστικά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03648"/>
            <a:ext cx="8229600" cy="4833664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"γέφυρα" της μύτης είναι μικρή ή ανεπαρκής</a:t>
            </a:r>
          </a:p>
          <a:p>
            <a:r>
              <a:rPr lang="el-GR" dirty="0"/>
              <a:t>επιρρεπή σε κρυώματα και μολύνσεις, σ’ αυτό συμβάλλουν οι μικρότερες ρινικές κοιλότητες, με αύξηση της καταρροής</a:t>
            </a:r>
          </a:p>
          <a:p>
            <a:r>
              <a:rPr lang="el-GR" dirty="0"/>
              <a:t>μικρό στοματικό πλαίσιο, οι ρινικές οδοί είναι μικρότερες και ο ουρανίσκος είναι μικρός και ψηλός μειώνοντας έτσι τη στοματική κοιλότητα, συχνά η γλώσσα είναι μεγαλύτερη, προβλήματα αναπνοής και άρθρωσης</a:t>
            </a:r>
          </a:p>
          <a:p>
            <a:r>
              <a:rPr lang="el-GR" dirty="0"/>
              <a:t>ο μυϊκός τόνος είναι πιο χαλαρός και αυτό μπορεί να οδηγήσει σε δυσκολίες στο συντονισμό και στο βάδισμα</a:t>
            </a:r>
          </a:p>
          <a:p>
            <a:r>
              <a:rPr lang="el-GR" dirty="0"/>
              <a:t>τα δάχτυλα είναι πιο κοντά και ίσως πιο αδύνατα και οι αντίχειρες είναι τοποθετημένοι χαμηλά</a:t>
            </a:r>
          </a:p>
          <a:p>
            <a:r>
              <a:rPr lang="el-GR" dirty="0"/>
              <a:t>Συνήθως είναι εκδηλωτικά και «αγαπησιάρικα»</a:t>
            </a:r>
          </a:p>
        </p:txBody>
      </p:sp>
    </p:spTree>
    <p:extLst>
      <p:ext uri="{BB962C8B-B14F-4D97-AF65-F5344CB8AC3E}">
        <p14:creationId xmlns:p14="http://schemas.microsoft.com/office/powerpoint/2010/main" val="27847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6327" y="116632"/>
            <a:ext cx="8229600" cy="1143000"/>
          </a:xfrm>
        </p:spPr>
        <p:txBody>
          <a:bodyPr/>
          <a:lstStyle/>
          <a:p>
            <a:r>
              <a:rPr lang="el-GR" dirty="0"/>
              <a:t>Εκπαιδευτικές Παρεμβάσεις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6327" y="1259632"/>
            <a:ext cx="8229600" cy="5121696"/>
          </a:xfrm>
        </p:spPr>
        <p:txBody>
          <a:bodyPr>
            <a:normAutofit fontScale="55000" lnSpcReduction="20000"/>
          </a:bodyPr>
          <a:lstStyle/>
          <a:p>
            <a:r>
              <a:rPr lang="el-GR" sz="4000" b="1" dirty="0"/>
              <a:t>Στόχος η σχολική και η κοινωνική ένταξη</a:t>
            </a:r>
            <a:endParaRPr lang="en-US" sz="4000" b="1" dirty="0"/>
          </a:p>
          <a:p>
            <a:r>
              <a:rPr lang="el-GR" sz="4000" dirty="0"/>
              <a:t> οι οδηγίες να δίνονται καθαρά, απλά και πρόσωπο με πρόσωπο</a:t>
            </a:r>
            <a:endParaRPr lang="en-US" sz="4000" dirty="0"/>
          </a:p>
          <a:p>
            <a:r>
              <a:rPr lang="el-GR" sz="4000" dirty="0"/>
              <a:t>Το διάβασμα βοηθά στην ομιλία και το λόγο.</a:t>
            </a:r>
            <a:r>
              <a:rPr lang="en-US" sz="4000" dirty="0"/>
              <a:t> </a:t>
            </a:r>
            <a:r>
              <a:rPr lang="el-GR" sz="4000" dirty="0"/>
              <a:t>Η εκμάθηση της ανάγνωσης είναι πιθανό να διευρύνει τον καθομιλούμενο λόγο του παιδιού.</a:t>
            </a:r>
          </a:p>
          <a:p>
            <a:r>
              <a:rPr lang="el-GR" sz="4000" dirty="0"/>
              <a:t>Ένα σύστημα με σύμβολα ή νοήματα, οπτικά ερεθίσματα και χρήση υπολογιστών μπορεί να είναι πολύ βοηθητικά για ένα παιδί με δυσκολία στην ομιλία.</a:t>
            </a:r>
            <a:endParaRPr lang="en-US" sz="4000" dirty="0"/>
          </a:p>
          <a:p>
            <a:r>
              <a:rPr lang="el-GR" sz="4000" dirty="0"/>
              <a:t>Η κολύμβηση, ο χορός, οι ασκήσεις και τα παιχνίδια όπως συμπεριλαμβάνονται στο κανονικό πρόγραμμα του σχολείου, συμβάλλουν στη βελτίωση του μυϊκού τόνου και της φυσικής κατάστασης.</a:t>
            </a:r>
            <a:endParaRPr lang="en-US" sz="4000" dirty="0"/>
          </a:p>
          <a:p>
            <a:r>
              <a:rPr lang="el-GR" sz="4000" dirty="0"/>
              <a:t>Η εξάσκηση στη δραματοποίηση και στα παιχνίδια μπορεί να βελτιώσει τον συντονισμό ματιού - χεριού</a:t>
            </a:r>
          </a:p>
          <a:p>
            <a:r>
              <a:rPr lang="el-GR" sz="4000" dirty="0"/>
              <a:t>Καθώς η διάρκεια συγκέντρωσης μπορεί να είναι μικρή, μία αλλαγή στη δραστηριότητα μπορεί να φέρει καλύτερη ανταπόκριση από το παιδί</a:t>
            </a:r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39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Σύνδρομο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Prader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_Ορισμός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Το σύνδρομο </a:t>
            </a:r>
            <a:r>
              <a:rPr lang="en-US" dirty="0" err="1"/>
              <a:t>Prader</a:t>
            </a:r>
            <a:r>
              <a:rPr lang="en-US" dirty="0"/>
              <a:t> </a:t>
            </a:r>
            <a:r>
              <a:rPr lang="en-US" dirty="0" err="1"/>
              <a:t>Willi</a:t>
            </a:r>
            <a:r>
              <a:rPr lang="el-GR" dirty="0"/>
              <a:t> περιγράφει μια πολυσύνθετη διαταραχή. Παράλληλα με το φυσικό τους φαινότυπο (τα εξωτερικά χαρακτηριστικά) τα άτομα με το σύνδρομο, εμφανίζουν και έναν χαρακτηριστικό φαινότυπο συμπεριφοράς. Αποτελεί σύνδρομο της νοητικής καθυστέρησης. </a:t>
            </a:r>
          </a:p>
        </p:txBody>
      </p:sp>
    </p:spTree>
    <p:extLst>
      <p:ext uri="{BB962C8B-B14F-4D97-AF65-F5344CB8AC3E}">
        <p14:creationId xmlns:p14="http://schemas.microsoft.com/office/powerpoint/2010/main" val="5353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1363980"/>
            <a:ext cx="7458607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Σύνδρομο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Προσαρμογή της διδασκαλίας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/>
              <a:t>Στόχος: «Να διαβάζει ιστορίες όπου ο ήρωας είναι λυπημένος, χαρούμενος ή θυμωμένος και να αναγνωρίζει το συναίσθημα από την ανάγνωση».</a:t>
            </a:r>
          </a:p>
          <a:p>
            <a:pPr algn="just">
              <a:buNone/>
            </a:pPr>
            <a:r>
              <a:rPr lang="el-GR" dirty="0"/>
              <a:t>(ΑΠΣ για μαθητές με ελαφρά και μέτρια νοητική καθυστέρηση, από το πεδίο «Ανάγνωση») </a:t>
            </a:r>
          </a:p>
          <a:p>
            <a:r>
              <a:rPr lang="el-GR" dirty="0"/>
              <a:t>(Συμπληρωματικά και δευτερογενώς, «δουλεύτηκαν» και άλλοι στόχοι από το ίδιο πεδίο, όπως π.χ. «Να αναλύει, ανασυνθέτει συλλαβές, λέξεις και φράσεις, να διαβάζει απλές λέξεις και φράσεις», «Να απομνημονεύει μικρά κείμενα ή ρόλους για δραματοποίηση, καθώς και μικρά λεκτικά σύνολα που διευκολύνουν τη μάθηση», «Να ενθαρρύνεται στη δημιουργία και έκφραση δικών του ιστοριών και να εξοικειώνεται με τη </a:t>
            </a:r>
            <a:r>
              <a:rPr lang="el-GR" dirty="0" err="1"/>
              <a:t>χωροχρονική</a:t>
            </a:r>
            <a:r>
              <a:rPr lang="el-GR" dirty="0"/>
              <a:t> εξέλιξη γεγονότων» κ.α.)</a:t>
            </a:r>
          </a:p>
        </p:txBody>
      </p:sp>
    </p:spTree>
    <p:extLst>
      <p:ext uri="{BB962C8B-B14F-4D97-AF65-F5344CB8AC3E}">
        <p14:creationId xmlns:p14="http://schemas.microsoft.com/office/powerpoint/2010/main" val="35817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Προσαρμογές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Τράπεζα λέξεων (λέξεις που διάλεγε ο μαθητής &amp; συμπεριλήφθηκαν και τα συναισθήματα)</a:t>
            </a:r>
          </a:p>
          <a:p>
            <a:pPr algn="just"/>
            <a:r>
              <a:rPr lang="el-GR" dirty="0"/>
              <a:t>Οι λέξεις διδάχθηκαν ολικά, σε καρτέλες</a:t>
            </a:r>
          </a:p>
          <a:p>
            <a:pPr algn="just"/>
            <a:r>
              <a:rPr lang="el-GR" dirty="0"/>
              <a:t>Ανεξάρτητη χρήση των καρτελών</a:t>
            </a:r>
          </a:p>
          <a:p>
            <a:pPr algn="just"/>
            <a:r>
              <a:rPr lang="el-GR" dirty="0"/>
              <a:t>Δημιουργία βιβλίου γραμμάτων και λέξεων </a:t>
            </a:r>
          </a:p>
          <a:p>
            <a:pPr algn="just"/>
            <a:r>
              <a:rPr lang="el-GR" dirty="0"/>
              <a:t>Δημιουργία προτάσεων με τις καρτέλες</a:t>
            </a:r>
          </a:p>
          <a:p>
            <a:pPr algn="just"/>
            <a:r>
              <a:rPr lang="el-GR" dirty="0"/>
              <a:t>Διάφορα παιχνίδια με τις καρτέλες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bingo, bowling</a:t>
            </a:r>
            <a:r>
              <a:rPr lang="el-GR" dirty="0"/>
              <a:t>, κυνήγι θησαυρού </a:t>
            </a:r>
            <a:r>
              <a:rPr lang="el-GR" dirty="0" err="1"/>
              <a:t>κ.λ.π</a:t>
            </a:r>
            <a:r>
              <a:rPr lang="el-GR" dirty="0"/>
              <a:t>.)</a:t>
            </a:r>
          </a:p>
          <a:p>
            <a:pPr algn="just"/>
            <a:r>
              <a:rPr lang="el-GR" dirty="0"/>
              <a:t>Αφήγηση από το μαθητή μιας φανταστικής ιστορίας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88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el-GR" dirty="0"/>
              <a:t>ροσαρμογές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Συμπλήρωση των λέξεων που έλειπαν, με αντίστοιχες καρτέλες</a:t>
            </a:r>
          </a:p>
          <a:p>
            <a:pPr algn="just"/>
            <a:r>
              <a:rPr lang="el-GR" dirty="0"/>
              <a:t>Επιμέλεια της ιστορίας</a:t>
            </a:r>
          </a:p>
          <a:p>
            <a:pPr algn="just"/>
            <a:r>
              <a:rPr lang="el-GR" dirty="0"/>
              <a:t>Σχεδίαση της ιστορίας με ζωγραφιές</a:t>
            </a:r>
          </a:p>
          <a:p>
            <a:pPr algn="just"/>
            <a:r>
              <a:rPr lang="el-GR" dirty="0"/>
              <a:t>Γραφή της ιστορίας </a:t>
            </a:r>
          </a:p>
          <a:p>
            <a:pPr algn="just"/>
            <a:r>
              <a:rPr lang="el-GR" dirty="0"/>
              <a:t>Ανάγνωση από το μαθητή</a:t>
            </a:r>
          </a:p>
          <a:p>
            <a:pPr algn="just"/>
            <a:r>
              <a:rPr lang="el-GR" dirty="0"/>
              <a:t>Κατανόηση της πλοκής και των συναισθημάτων</a:t>
            </a:r>
          </a:p>
          <a:p>
            <a:pPr algn="just"/>
            <a:r>
              <a:rPr lang="el-GR" dirty="0"/>
              <a:t>Δραματοποίηση της ιστορίας.</a:t>
            </a:r>
          </a:p>
        </p:txBody>
      </p:sp>
    </p:spTree>
    <p:extLst>
      <p:ext uri="{BB962C8B-B14F-4D97-AF65-F5344CB8AC3E}">
        <p14:creationId xmlns:p14="http://schemas.microsoft.com/office/powerpoint/2010/main" val="6588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Φωτογραφίες</a:t>
            </a:r>
            <a:r>
              <a:rPr lang="el-GR" dirty="0"/>
              <a:t> δραστηριοτήτων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>
          <a:xfrm>
            <a:off x="1493658" y="1988840"/>
            <a:ext cx="2743200" cy="658368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Προτάσεις με τις καρτέλες</a:t>
            </a: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409982" y="1988840"/>
            <a:ext cx="2743200" cy="658368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Ονομασία Συναισθημάτων</a:t>
            </a:r>
          </a:p>
        </p:txBody>
      </p:sp>
      <p:pic>
        <p:nvPicPr>
          <p:cNvPr id="2050" name="Picture 2" descr="F:\Εικόνες\Σχολεία\5ο ειδικό\σχολείο\diafores\DSC02789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48494" y="3066256"/>
            <a:ext cx="3657600" cy="2743200"/>
          </a:xfrm>
          <a:prstGeom prst="rect">
            <a:avLst/>
          </a:prstGeom>
          <a:noFill/>
        </p:spPr>
      </p:pic>
      <p:pic>
        <p:nvPicPr>
          <p:cNvPr id="2052" name="Picture 4" descr="F:\Εικόνες\Σχολεία\5ο ειδικό\σχολείο\diafores\DSC0279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1981" y="2933700"/>
            <a:ext cx="27432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87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Prader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Χαρακτηριστικά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/>
              <a:t>Στο 75% των περιπτώσεων λείπει ένα τμήμα από το χρωμόσωμα 15, στο υπόλοιπο 25% υπάρχουν δύο αντίγραφα από τη μητέρα</a:t>
            </a:r>
          </a:p>
          <a:p>
            <a:pPr algn="just"/>
            <a:r>
              <a:rPr lang="el-GR" dirty="0"/>
              <a:t>Ανεπαρκής λειτουργία του υποθαλάμου</a:t>
            </a:r>
          </a:p>
          <a:p>
            <a:pPr algn="just"/>
            <a:r>
              <a:rPr lang="el-GR" dirty="0"/>
              <a:t>Ελαφρά νοητική καθυστέρηση</a:t>
            </a:r>
          </a:p>
          <a:p>
            <a:pPr algn="just"/>
            <a:r>
              <a:rPr lang="el-GR" dirty="0"/>
              <a:t>Νηπιακή υποτονία</a:t>
            </a:r>
          </a:p>
          <a:p>
            <a:pPr algn="just"/>
            <a:r>
              <a:rPr lang="el-GR" dirty="0"/>
              <a:t>Χαρακτηριστικό προσωπείο</a:t>
            </a:r>
          </a:p>
          <a:p>
            <a:pPr algn="just"/>
            <a:r>
              <a:rPr lang="el-GR" dirty="0"/>
              <a:t>Παχυσαρκία</a:t>
            </a:r>
          </a:p>
          <a:p>
            <a:pPr algn="just"/>
            <a:r>
              <a:rPr lang="el-GR" dirty="0"/>
              <a:t>Προβλήματα ιατρικής φύσης</a:t>
            </a:r>
          </a:p>
          <a:p>
            <a:pPr algn="just"/>
            <a:r>
              <a:rPr lang="el-GR" dirty="0"/>
              <a:t>Γνωστικές ικανότητες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69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Εκπαιδευτικές Παρεμβάσεις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Περιορισμός της πρόσβασης στο φαγητό και ενίσχυση σωματικής άσκησης</a:t>
            </a:r>
          </a:p>
          <a:p>
            <a:pPr algn="just"/>
            <a:r>
              <a:rPr lang="el-GR" dirty="0"/>
              <a:t>Παροχή αυξημένης υποστήριξης στις μεταβατικές περιόδους και στις αλλαγές του περιβάλλοντος</a:t>
            </a:r>
          </a:p>
          <a:p>
            <a:pPr algn="just"/>
            <a:r>
              <a:rPr lang="el-GR" dirty="0"/>
              <a:t>Τήρηση σταθερών ορίων στη συμπεριφορά στο σχολείο και στο σπίτι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77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Σύνδρομο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Turner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_Ορισμός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Αποτελεί μια διαταραχή των φυλετικών χρωμοσωμάτων, που οδηγεί σε παθολογική φυλετική ανάπτυξη στα κορίτσια. Οφείλεται σε </a:t>
            </a:r>
            <a:r>
              <a:rPr lang="el-GR" dirty="0" err="1"/>
              <a:t>χρωμοσωμική</a:t>
            </a:r>
            <a:r>
              <a:rPr lang="el-GR" dirty="0"/>
              <a:t> ανωμαλία, που συμβαίνει στο 23</a:t>
            </a:r>
            <a:r>
              <a:rPr lang="el-GR" baseline="30000" dirty="0"/>
              <a:t>ο</a:t>
            </a:r>
            <a:r>
              <a:rPr lang="el-GR" dirty="0"/>
              <a:t> χρωμόσωμα. </a:t>
            </a:r>
          </a:p>
        </p:txBody>
      </p:sp>
    </p:spTree>
    <p:extLst>
      <p:ext uri="{BB962C8B-B14F-4D97-AF65-F5344CB8AC3E}">
        <p14:creationId xmlns:p14="http://schemas.microsoft.com/office/powerpoint/2010/main" val="289756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Turner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_Χαρακτηριστικά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Απουσία των δευτερευόντων χαρακτηριστικών του φύλου.</a:t>
            </a:r>
          </a:p>
          <a:p>
            <a:pPr algn="just"/>
            <a:r>
              <a:rPr lang="el-GR" dirty="0"/>
              <a:t>Χαρακτηριστικό ανάστημα.</a:t>
            </a:r>
          </a:p>
          <a:p>
            <a:pPr algn="just"/>
            <a:r>
              <a:rPr lang="el-GR" dirty="0"/>
              <a:t>Ιατρικά προβλήματα.</a:t>
            </a:r>
          </a:p>
          <a:p>
            <a:pPr algn="just"/>
            <a:r>
              <a:rPr lang="el-GR" dirty="0"/>
              <a:t>Νοητικό πηλίκο, στο μέσο όρο ή χαμηλή/οριακή νοημοσύνη.</a:t>
            </a:r>
          </a:p>
          <a:p>
            <a:pPr algn="just"/>
            <a:r>
              <a:rPr lang="el-GR" dirty="0"/>
              <a:t>Προβλήματα συμπεριφοράς.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241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6507" y="278040"/>
            <a:ext cx="7886700" cy="1325563"/>
          </a:xfrm>
        </p:spPr>
        <p:txBody>
          <a:bodyPr/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Εκπαιδευτικές Παρεμβάσεις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Εξατομικευμένο Πρόγραμμα παρέμβασης</a:t>
            </a:r>
          </a:p>
          <a:p>
            <a:pPr algn="just"/>
            <a:r>
              <a:rPr lang="el-GR" dirty="0"/>
              <a:t>Λεκτική παρουσίαση του υλικού</a:t>
            </a:r>
          </a:p>
          <a:p>
            <a:pPr algn="just"/>
            <a:r>
              <a:rPr lang="el-GR" dirty="0"/>
              <a:t>Ενθάρρυνση της κοινωνικής αλληλεπίδρασης και των διαπροσωπικών σχέσεων</a:t>
            </a:r>
          </a:p>
          <a:p>
            <a:pPr algn="just"/>
            <a:r>
              <a:rPr lang="el-GR" dirty="0"/>
              <a:t>Προγράμματα για βελτίωση της αυτοεκτίμησης. </a:t>
            </a:r>
          </a:p>
          <a:p>
            <a:pPr algn="just"/>
            <a:r>
              <a:rPr lang="el-GR" dirty="0"/>
              <a:t>Προτιμάται η φοίτηση σε τμήματα ένταξης.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32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Σύνδρομο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Smith-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Magenis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_Ορισμός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Πρόκειται για μια διαταραχή, η οποία οφείλεται σε μια ανωμαλία στο σύντομο βραχίονα του χρωμοσώματος 17 και ονομάζεται μερικές φορές το 17p-σύνδρομο. Αποτελεί σύνδρομο της νοητικής καθυστέρησης. </a:t>
            </a:r>
          </a:p>
        </p:txBody>
      </p:sp>
    </p:spTree>
    <p:extLst>
      <p:ext uri="{BB962C8B-B14F-4D97-AF65-F5344CB8AC3E}">
        <p14:creationId xmlns:p14="http://schemas.microsoft.com/office/powerpoint/2010/main" val="7520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Smith-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Mageni</a:t>
            </a:r>
            <a:r>
              <a:rPr lang="en-US" dirty="0" err="1"/>
              <a:t>s</a:t>
            </a:r>
            <a:r>
              <a:rPr lang="el-GR" dirty="0"/>
              <a:t>_Χαρακτηριστικά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dirty="0"/>
              <a:t>Χαρακτηριστικό προσωπείο</a:t>
            </a:r>
          </a:p>
          <a:p>
            <a:pPr algn="just"/>
            <a:r>
              <a:rPr lang="el-GR" dirty="0"/>
              <a:t>Ελαφρά έως μέτρια νοητική καθυστέρηση</a:t>
            </a:r>
          </a:p>
          <a:p>
            <a:pPr algn="just"/>
            <a:r>
              <a:rPr lang="el-GR" dirty="0"/>
              <a:t>Ιατρικά προβλήματα</a:t>
            </a:r>
          </a:p>
          <a:p>
            <a:pPr algn="just"/>
            <a:r>
              <a:rPr lang="el-GR" dirty="0"/>
              <a:t>Καθυστέρηση Ομιλίας</a:t>
            </a:r>
          </a:p>
          <a:p>
            <a:pPr algn="just"/>
            <a:r>
              <a:rPr lang="el-GR" dirty="0"/>
              <a:t>Προβλήματα Συμπεριφοράς</a:t>
            </a:r>
          </a:p>
          <a:p>
            <a:pPr algn="just"/>
            <a:r>
              <a:rPr lang="el-GR" dirty="0"/>
              <a:t>Στερεοτυπικές Συμπεριφορές</a:t>
            </a:r>
          </a:p>
          <a:p>
            <a:pPr algn="just">
              <a:buNone/>
            </a:pPr>
            <a:r>
              <a:rPr lang="el-GR" u="sng" dirty="0"/>
              <a:t>Αναφέρεται ότι:</a:t>
            </a:r>
          </a:p>
          <a:p>
            <a:pPr algn="just"/>
            <a:r>
              <a:rPr lang="el-GR" dirty="0"/>
              <a:t>Η έντονη συμπεριφορά</a:t>
            </a:r>
            <a:br>
              <a:rPr lang="el-GR" dirty="0"/>
            </a:br>
            <a:r>
              <a:rPr lang="el-GR" dirty="0"/>
              <a:t>διαμαρτυρίας επισκιάζει τη μαθησιακή ανικανότητα που έχουν</a:t>
            </a:r>
          </a:p>
          <a:p>
            <a:pPr algn="just"/>
            <a:r>
              <a:rPr lang="el-GR" dirty="0"/>
              <a:t>Περιγράφεται μια σειρά από ασυνήθης συμπεριφορές, όπως </a:t>
            </a:r>
            <a:r>
              <a:rPr lang="el-GR" dirty="0" err="1"/>
              <a:t>αυτοεναγκαλισμός</a:t>
            </a:r>
            <a:r>
              <a:rPr lang="el-GR" dirty="0"/>
              <a:t> του επάνω μέρους του σώματος και ανωμαλίες ύπνου.</a:t>
            </a:r>
          </a:p>
        </p:txBody>
      </p:sp>
    </p:spTree>
    <p:extLst>
      <p:ext uri="{BB962C8B-B14F-4D97-AF65-F5344CB8AC3E}">
        <p14:creationId xmlns:p14="http://schemas.microsoft.com/office/powerpoint/2010/main" val="35426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954</Words>
  <Application>Microsoft Office PowerPoint</Application>
  <PresentationFormat>Προβολή στην οθόνη (4:3)</PresentationFormat>
  <Paragraphs>152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7" baseType="lpstr">
      <vt:lpstr>Calibri</vt:lpstr>
      <vt:lpstr>Constantia</vt:lpstr>
      <vt:lpstr>Wingdings 2</vt:lpstr>
      <vt:lpstr>Ροή</vt:lpstr>
      <vt:lpstr>ΔΗΜΗΤΡΙΑΔΟΥ ΙΩΑΝΝΑ ΕΚΠΑΙΔΕΥΤΙΚΟΣ ΕΙΔΙΚΗΣ ΑΓΩΓΗΣ (PhD, MA, BA ΕΙΔΙΚΗΣ ΑΓΩΓΗΣ) </vt:lpstr>
      <vt:lpstr>Σύνδρομο Prader Willi_Ορισμός</vt:lpstr>
      <vt:lpstr>Prader Willi_ Χαρακτηριστικά</vt:lpstr>
      <vt:lpstr>Εκπαιδευτικές Παρεμβάσεις</vt:lpstr>
      <vt:lpstr>Σύνδρομο Turner_Ορισμός</vt:lpstr>
      <vt:lpstr>Turner_Χαρακτηριστικά</vt:lpstr>
      <vt:lpstr>Εκπαιδευτικές Παρεμβάσεις</vt:lpstr>
      <vt:lpstr>Σύνδρομο Smith-Magenis_Ορισμός</vt:lpstr>
      <vt:lpstr>Smith-Magenis_Χαρακτηριστικά</vt:lpstr>
      <vt:lpstr>Εκπαιδευτικές Παρεμβάσεις</vt:lpstr>
      <vt:lpstr>Σύνδρομο Williams</vt:lpstr>
      <vt:lpstr>Χαρακτηριστικά </vt:lpstr>
      <vt:lpstr>Εκπαιδευτικές Παρεμβάσεις</vt:lpstr>
      <vt:lpstr>Σύνδρομο εύθραυστου Χ  (Fragile X)</vt:lpstr>
      <vt:lpstr>Χαρακτηριστικά</vt:lpstr>
      <vt:lpstr>Εκπαιδευτικές Παρεμβάσεις</vt:lpstr>
      <vt:lpstr>Σύνδρομο Down</vt:lpstr>
      <vt:lpstr>Χαρακτηριστικά</vt:lpstr>
      <vt:lpstr>Εκπαιδευτικές Παρεμβάσεις</vt:lpstr>
      <vt:lpstr> Σύνδρομο Down_ Προσαρμογή της διδασκαλίας  </vt:lpstr>
      <vt:lpstr>Προσαρμογές</vt:lpstr>
      <vt:lpstr>Προσαρμογές</vt:lpstr>
      <vt:lpstr>Φωτογραφίες δραστηριοτήτων</vt:lpstr>
    </vt:vector>
  </TitlesOfParts>
  <Company>D.S.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ΔΗΜΗΤΡΙΑΔΟΥ ΙΩΑΝΝΑ ΕΚΠΑΙΔΕΥΤΙΚΟΣ ΕΙΔΙΚΗΣ ΑΓΩΓΗΣ (PhD, MA, BA ΕΙΔΙΚΗΣ ΑΓΩΓΗΣ) </dc:title>
  <dc:creator>DIM_KAR</dc:creator>
  <cp:lastModifiedBy>user</cp:lastModifiedBy>
  <cp:revision>13</cp:revision>
  <dcterms:created xsi:type="dcterms:W3CDTF">2016-11-11T08:41:51Z</dcterms:created>
  <dcterms:modified xsi:type="dcterms:W3CDTF">2016-11-18T18:02:11Z</dcterms:modified>
</cp:coreProperties>
</file>