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00"/>
  </p:notesMasterIdLst>
  <p:handoutMasterIdLst>
    <p:handoutMasterId r:id="rId101"/>
  </p:handoutMasterIdLst>
  <p:sldIdLst>
    <p:sldId id="256" r:id="rId2"/>
    <p:sldId id="427" r:id="rId3"/>
    <p:sldId id="428" r:id="rId4"/>
    <p:sldId id="429"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0" r:id="rId26"/>
    <p:sldId id="451" r:id="rId27"/>
    <p:sldId id="452" r:id="rId28"/>
    <p:sldId id="386" r:id="rId29"/>
    <p:sldId id="388" r:id="rId30"/>
    <p:sldId id="389" r:id="rId31"/>
    <p:sldId id="390" r:id="rId32"/>
    <p:sldId id="391" r:id="rId33"/>
    <p:sldId id="392" r:id="rId34"/>
    <p:sldId id="387" r:id="rId35"/>
    <p:sldId id="393" r:id="rId36"/>
    <p:sldId id="394" r:id="rId37"/>
    <p:sldId id="395" r:id="rId38"/>
    <p:sldId id="396" r:id="rId39"/>
    <p:sldId id="397" r:id="rId40"/>
    <p:sldId id="398" r:id="rId41"/>
    <p:sldId id="399" r:id="rId42"/>
    <p:sldId id="400" r:id="rId43"/>
    <p:sldId id="453" r:id="rId44"/>
    <p:sldId id="454" r:id="rId45"/>
    <p:sldId id="455" r:id="rId46"/>
    <p:sldId id="456" r:id="rId47"/>
    <p:sldId id="457" r:id="rId48"/>
    <p:sldId id="458" r:id="rId49"/>
    <p:sldId id="459" r:id="rId50"/>
    <p:sldId id="460" r:id="rId51"/>
    <p:sldId id="461" r:id="rId52"/>
    <p:sldId id="401" r:id="rId53"/>
    <p:sldId id="402" r:id="rId54"/>
    <p:sldId id="403" r:id="rId55"/>
    <p:sldId id="404" r:id="rId56"/>
    <p:sldId id="405" r:id="rId57"/>
    <p:sldId id="406" r:id="rId58"/>
    <p:sldId id="407" r:id="rId59"/>
    <p:sldId id="409" r:id="rId60"/>
    <p:sldId id="411" r:id="rId61"/>
    <p:sldId id="412" r:id="rId62"/>
    <p:sldId id="413" r:id="rId63"/>
    <p:sldId id="414" r:id="rId64"/>
    <p:sldId id="415" r:id="rId65"/>
    <p:sldId id="487" r:id="rId66"/>
    <p:sldId id="417" r:id="rId67"/>
    <p:sldId id="418" r:id="rId68"/>
    <p:sldId id="421" r:id="rId69"/>
    <p:sldId id="422" r:id="rId70"/>
    <p:sldId id="423" r:id="rId71"/>
    <p:sldId id="424" r:id="rId72"/>
    <p:sldId id="425" r:id="rId73"/>
    <p:sldId id="426" r:id="rId74"/>
    <p:sldId id="462" r:id="rId75"/>
    <p:sldId id="463" r:id="rId76"/>
    <p:sldId id="464" r:id="rId77"/>
    <p:sldId id="465" r:id="rId78"/>
    <p:sldId id="466" r:id="rId79"/>
    <p:sldId id="467" r:id="rId80"/>
    <p:sldId id="468" r:id="rId81"/>
    <p:sldId id="469" r:id="rId82"/>
    <p:sldId id="470" r:id="rId83"/>
    <p:sldId id="471" r:id="rId84"/>
    <p:sldId id="472" r:id="rId85"/>
    <p:sldId id="473" r:id="rId86"/>
    <p:sldId id="474" r:id="rId87"/>
    <p:sldId id="475" r:id="rId88"/>
    <p:sldId id="476" r:id="rId89"/>
    <p:sldId id="477" r:id="rId90"/>
    <p:sldId id="478" r:id="rId91"/>
    <p:sldId id="479" r:id="rId92"/>
    <p:sldId id="480" r:id="rId93"/>
    <p:sldId id="481" r:id="rId94"/>
    <p:sldId id="482" r:id="rId95"/>
    <p:sldId id="483" r:id="rId96"/>
    <p:sldId id="484" r:id="rId97"/>
    <p:sldId id="485" r:id="rId98"/>
    <p:sldId id="486" r:id="rId9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386" y="-102"/>
      </p:cViewPr>
      <p:guideLst>
        <p:guide orient="horz" pos="2160"/>
        <p:guide pos="2880"/>
      </p:guideLst>
    </p:cSldViewPr>
  </p:slideViewPr>
  <p:outlineViewPr>
    <p:cViewPr>
      <p:scale>
        <a:sx n="33" d="100"/>
        <a:sy n="33" d="100"/>
      </p:scale>
      <p:origin x="0" y="15124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dirty="0"/>
          </a:p>
        </p:txBody>
      </p:sp>
      <p:sp>
        <p:nvSpPr>
          <p:cNvPr id="737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l-GR" dirty="0"/>
          </a:p>
        </p:txBody>
      </p:sp>
      <p:sp>
        <p:nvSpPr>
          <p:cNvPr id="737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dirty="0"/>
          </a:p>
        </p:txBody>
      </p:sp>
      <p:sp>
        <p:nvSpPr>
          <p:cNvPr id="737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29F6F4-2486-4105-9627-89120FE5CD94}" type="slidenum">
              <a:rPr lang="el-GR"/>
              <a:pPr/>
              <a:t>‹#›</a:t>
            </a:fld>
            <a:endParaRPr lang="el-G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69C519-7C84-4806-B5E9-E2FC80C67064}" type="datetimeFigureOut">
              <a:rPr lang="el-GR" smtClean="0"/>
              <a:pPr/>
              <a:t>5/2/2017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60C178-3387-4B74-91AC-7692064A8A2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560C178-3387-4B74-91AC-7692064A8A2A}" type="slidenum">
              <a:rPr lang="el-GR" smtClean="0"/>
              <a:pPr/>
              <a:t>27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F9983A9-1F90-4204-AC11-D1DBA8FFC274}" type="slidenum">
              <a:rPr lang="el-GR" smtClean="0"/>
              <a:pPr/>
              <a:t>‹#›</a:t>
            </a:fld>
            <a:endParaRPr lang="el-GR" dirty="0"/>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5175A2E-B8A0-480B-99A1-7A5147652E40}"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59CFA52D-A931-41A0-B19E-1A5CB4F65E7F}" type="slidenum">
              <a:rPr lang="el-GR" smtClean="0"/>
              <a:pPr/>
              <a:t>‹#›</a:t>
            </a:fld>
            <a:endParaRPr lang="el-GR" dirty="0"/>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0BABAD48-EDD3-4FC8-B813-D04794CFC75B}" type="slidenum">
              <a:rPr lang="el-GR" smtClean="0"/>
              <a:pPr/>
              <a:t>‹#›</a:t>
            </a:fld>
            <a:endParaRPr lang="el-GR" dirty="0"/>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dirty="0"/>
          </a:p>
        </p:txBody>
      </p:sp>
      <p:sp>
        <p:nvSpPr>
          <p:cNvPr id="4" name="3 - Θέση ημερομηνίας"/>
          <p:cNvSpPr>
            <a:spLocks noGrp="1"/>
          </p:cNvSpPr>
          <p:nvPr>
            <p:ph type="dt" sz="half" idx="10"/>
          </p:nvPr>
        </p:nvSpPr>
        <p:spPr/>
        <p:txBody>
          <a:bodyPr/>
          <a:lstStyle/>
          <a:p>
            <a:endParaRPr lang="el-GR" dirty="0"/>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6CDF82-C699-445C-A7D2-AA7187F97F29}" type="slidenum">
              <a:rPr lang="el-GR" smtClean="0"/>
              <a:pPr/>
              <a:t>‹#›</a:t>
            </a:fld>
            <a:endParaRPr lang="el-GR" dirty="0"/>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2E5F3A3-E35C-436A-AB18-EDBFC55EC347}" type="slidenum">
              <a:rPr lang="el-GR" smtClean="0"/>
              <a:pPr/>
              <a:t>‹#›</a:t>
            </a:fld>
            <a:endParaRPr lang="el-GR" dirty="0"/>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endParaRPr lang="el-GR" dirty="0"/>
          </a:p>
        </p:txBody>
      </p:sp>
      <p:sp>
        <p:nvSpPr>
          <p:cNvPr id="8" name="7 - Θέση υποσέλιδου"/>
          <p:cNvSpPr>
            <a:spLocks noGrp="1"/>
          </p:cNvSpPr>
          <p:nvPr>
            <p:ph type="ftr" sz="quarter" idx="11"/>
          </p:nvPr>
        </p:nvSpPr>
        <p:spPr>
          <a:xfrm>
            <a:off x="304800" y="6409944"/>
            <a:ext cx="3581400" cy="365760"/>
          </a:xfrm>
        </p:spPr>
        <p:txBody>
          <a:bodyPr/>
          <a:lstStyle/>
          <a:p>
            <a:endParaRPr lang="el-GR" dirty="0"/>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1EBA8C09-68BF-4784-8723-C99F3CC7956E}" type="slidenum">
              <a:rPr lang="el-GR" smtClean="0"/>
              <a:pPr/>
              <a:t>‹#›</a:t>
            </a:fld>
            <a:endParaRPr lang="el-GR" dirty="0"/>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4D7D2515-5840-4F5B-8E27-5781AA573E8B}"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FCC78E01-F023-4320-B4F3-40DB72994B07}"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6E71149-4C0D-44EB-A0A0-AED33566437C}" type="slidenum">
              <a:rPr lang="el-GR" smtClean="0"/>
              <a:pPr/>
              <a:t>‹#›</a:t>
            </a:fld>
            <a:endParaRPr lang="el-GR" dirty="0"/>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endParaRPr lang="el-GR" dirty="0"/>
          </a:p>
        </p:txBody>
      </p:sp>
      <p:sp>
        <p:nvSpPr>
          <p:cNvPr id="6" name="5 - Θέση υποσέλιδου"/>
          <p:cNvSpPr>
            <a:spLocks noGrp="1"/>
          </p:cNvSpPr>
          <p:nvPr>
            <p:ph type="ftr" sz="quarter" idx="11"/>
          </p:nvPr>
        </p:nvSpPr>
        <p:spPr>
          <a:xfrm>
            <a:off x="301752" y="6410848"/>
            <a:ext cx="3383280" cy="365760"/>
          </a:xfrm>
        </p:spPr>
        <p:txBody>
          <a:bodyPr/>
          <a:lstStyle/>
          <a:p>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ADD51676-FDF3-4E1B-B1FB-3CC736C99AA0}" type="slidenum">
              <a:rPr lang="el-GR" smtClean="0"/>
              <a:pPr/>
              <a:t>‹#›</a:t>
            </a:fld>
            <a:endParaRPr lang="el-GR" dirty="0"/>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endParaRPr lang="el-GR" dirty="0"/>
          </a:p>
        </p:txBody>
      </p:sp>
      <p:sp>
        <p:nvSpPr>
          <p:cNvPr id="6" name="5 - Θέση υποσέλιδου"/>
          <p:cNvSpPr>
            <a:spLocks noGrp="1"/>
          </p:cNvSpPr>
          <p:nvPr>
            <p:ph type="ftr" sz="quarter" idx="11"/>
          </p:nvPr>
        </p:nvSpPr>
        <p:spPr>
          <a:xfrm>
            <a:off x="301752" y="6410848"/>
            <a:ext cx="3584448" cy="365760"/>
          </a:xfrm>
        </p:spPr>
        <p:txBody>
          <a:bodyPr/>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el-GR" dirty="0"/>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dirty="0"/>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FF063F0-9491-4FB0-92BD-754E222F6250}" type="slidenum">
              <a:rPr lang="el-GR" smtClean="0"/>
              <a:pPr/>
              <a:t>‹#›</a:t>
            </a:fld>
            <a:endParaRPr lang="el-GR" dirty="0"/>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59632" y="3933056"/>
            <a:ext cx="6400800" cy="1752600"/>
          </a:xfrm>
        </p:spPr>
        <p:style>
          <a:lnRef idx="0">
            <a:schemeClr val="accent2"/>
          </a:lnRef>
          <a:fillRef idx="3">
            <a:schemeClr val="accent2"/>
          </a:fillRef>
          <a:effectRef idx="3">
            <a:schemeClr val="accent2"/>
          </a:effectRef>
          <a:fontRef idx="minor">
            <a:schemeClr val="lt1"/>
          </a:fontRef>
        </p:style>
        <p:txBody>
          <a:bodyPr/>
          <a:lstStyle/>
          <a:p>
            <a:r>
              <a:rPr lang="el-GR" dirty="0" err="1" smtClean="0"/>
              <a:t>ΓιωργοΣ</a:t>
            </a:r>
            <a:r>
              <a:rPr lang="el-GR" dirty="0" smtClean="0"/>
              <a:t> </a:t>
            </a:r>
            <a:r>
              <a:rPr lang="el-GR" dirty="0" err="1" smtClean="0"/>
              <a:t>Βλοντζοσ</a:t>
            </a:r>
            <a:endParaRPr lang="el-GR" dirty="0" smtClean="0"/>
          </a:p>
          <a:p>
            <a:r>
              <a:rPr lang="el-GR" dirty="0" err="1" smtClean="0"/>
              <a:t>Επικουροσ</a:t>
            </a:r>
            <a:r>
              <a:rPr lang="el-GR" dirty="0" smtClean="0"/>
              <a:t> </a:t>
            </a:r>
            <a:r>
              <a:rPr lang="el-GR" dirty="0" err="1" smtClean="0"/>
              <a:t>Καθηγητησ</a:t>
            </a:r>
            <a:endParaRPr lang="el-GR" dirty="0" smtClean="0"/>
          </a:p>
          <a:p>
            <a:endParaRPr lang="el-GR" dirty="0" smtClean="0"/>
          </a:p>
          <a:p>
            <a:r>
              <a:rPr lang="el-GR" dirty="0" smtClean="0"/>
              <a:t>Δ/ΝΤΗΣ ΕΡΓΑΣΤΗΡΙΟΥ ΑΓΡΟΤΙΚΗΣ ΟΙΚΟΝΟΜΙΑΣ ΚΑΙ ΚΑΤΑΝΑΛΩΤΙΚΗΣ ΣΥΜΠΕΡΙΦΟΡΑΣ</a:t>
            </a:r>
          </a:p>
          <a:p>
            <a:r>
              <a:rPr lang="el-GR" dirty="0" smtClean="0"/>
              <a:t>ΠΑΝΕΠΙΣΤΗΜΙΟΥ ΘΕΣΣΑΛΙΑΣ</a:t>
            </a:r>
            <a:endParaRPr lang="el-GR" dirty="0"/>
          </a:p>
        </p:txBody>
      </p:sp>
      <p:sp>
        <p:nvSpPr>
          <p:cNvPr id="2050" name="Rectangle 2"/>
          <p:cNvSpPr>
            <a:spLocks noGrp="1" noChangeArrowheads="1"/>
          </p:cNvSpPr>
          <p:nvPr>
            <p:ph type="ctrTitle"/>
          </p:nvPr>
        </p:nvSpPr>
        <p:spPr>
          <a:xfrm>
            <a:off x="685800" y="1340769"/>
            <a:ext cx="7772400" cy="2259682"/>
          </a:xfrm>
        </p:spPr>
        <p:style>
          <a:lnRef idx="1">
            <a:schemeClr val="accent1"/>
          </a:lnRef>
          <a:fillRef idx="2">
            <a:schemeClr val="accent1"/>
          </a:fillRef>
          <a:effectRef idx="1">
            <a:schemeClr val="accent1"/>
          </a:effectRef>
          <a:fontRef idx="minor">
            <a:schemeClr val="dk1"/>
          </a:fontRef>
        </p:style>
        <p:txBody>
          <a:bodyPr/>
          <a:lstStyle/>
          <a:p>
            <a:r>
              <a:rPr lang="el-GR" dirty="0" smtClean="0"/>
              <a:t>ΕΞΑΓΩΓ</a:t>
            </a:r>
            <a:r>
              <a:rPr lang="el-GR" dirty="0" smtClean="0"/>
              <a:t>ΕΣ</a:t>
            </a:r>
            <a:r>
              <a:rPr lang="el-GR" dirty="0" smtClean="0"/>
              <a:t> </a:t>
            </a:r>
            <a:r>
              <a:rPr lang="el-GR" dirty="0" smtClean="0"/>
              <a:t>ΑΓΡΟΤΙΚΩΝ </a:t>
            </a:r>
            <a:r>
              <a:rPr lang="el-GR" dirty="0" smtClean="0"/>
              <a:t>ΠΡΟΪΟΝΤΩΝ &amp; ΤΡΟΦΙΜΩΝ</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να εξάγω; (Συν.)</a:t>
            </a:r>
            <a:endParaRPr lang="el-GR" dirty="0"/>
          </a:p>
        </p:txBody>
      </p:sp>
      <p:sp>
        <p:nvSpPr>
          <p:cNvPr id="3" name="2 - Θέση περιεχομένου"/>
          <p:cNvSpPr>
            <a:spLocks noGrp="1"/>
          </p:cNvSpPr>
          <p:nvPr>
            <p:ph sz="quarter" idx="1"/>
          </p:nvPr>
        </p:nvSpPr>
        <p:spPr/>
        <p:txBody>
          <a:bodyPr/>
          <a:lstStyle/>
          <a:p>
            <a:r>
              <a:rPr lang="el-GR" dirty="0" smtClean="0"/>
              <a:t>Επιλογή στρατηγικής προϊόντος</a:t>
            </a:r>
          </a:p>
          <a:p>
            <a:pPr lvl="1"/>
            <a:r>
              <a:rPr lang="en-US" dirty="0" err="1" smtClean="0"/>
              <a:t>Ansoff</a:t>
            </a:r>
            <a:r>
              <a:rPr lang="en-US" dirty="0" smtClean="0"/>
              <a:t> Matrix</a:t>
            </a:r>
          </a:p>
          <a:p>
            <a:pPr>
              <a:buNone/>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Που να εξάγω;</a:t>
            </a:r>
            <a:endParaRPr lang="el-GR" dirty="0"/>
          </a:p>
        </p:txBody>
      </p:sp>
      <p:sp>
        <p:nvSpPr>
          <p:cNvPr id="3" name="2 - Θέση περιεχομένου"/>
          <p:cNvSpPr>
            <a:spLocks noGrp="1"/>
          </p:cNvSpPr>
          <p:nvPr>
            <p:ph sz="quarter" idx="1"/>
          </p:nvPr>
        </p:nvSpPr>
        <p:spPr>
          <a:xfrm>
            <a:off x="301752" y="1500174"/>
            <a:ext cx="8503920" cy="4572000"/>
          </a:xfrm>
        </p:spPr>
        <p:txBody>
          <a:bodyPr/>
          <a:lstStyle/>
          <a:p>
            <a:r>
              <a:rPr lang="el-GR" dirty="0" smtClean="0"/>
              <a:t>Αναγκαία η έρευνα αγοράς</a:t>
            </a:r>
          </a:p>
          <a:p>
            <a:pPr lvl="1"/>
            <a:r>
              <a:rPr lang="el-GR" dirty="0" smtClean="0"/>
              <a:t>Παθητική επιλογή αγορών</a:t>
            </a:r>
          </a:p>
          <a:p>
            <a:pPr lvl="1"/>
            <a:r>
              <a:rPr lang="el-GR" dirty="0" smtClean="0"/>
              <a:t>Ενεργητική επιλογή αγορών</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 τι κριτήρια επιλέγω;</a:t>
            </a:r>
            <a:endParaRPr lang="el-GR" dirty="0"/>
          </a:p>
        </p:txBody>
      </p:sp>
      <p:sp>
        <p:nvSpPr>
          <p:cNvPr id="3" name="2 - Θέση περιεχομένου"/>
          <p:cNvSpPr>
            <a:spLocks noGrp="1"/>
          </p:cNvSpPr>
          <p:nvPr>
            <p:ph sz="quarter" idx="1"/>
          </p:nvPr>
        </p:nvSpPr>
        <p:spPr/>
        <p:txBody>
          <a:bodyPr/>
          <a:lstStyle/>
          <a:p>
            <a:r>
              <a:rPr lang="el-GR" dirty="0" smtClean="0"/>
              <a:t>Εκτίμηση της ζήτησης</a:t>
            </a:r>
          </a:p>
          <a:p>
            <a:r>
              <a:rPr lang="el-GR" dirty="0" smtClean="0"/>
              <a:t>Βαθμός πολιτικού κινδύνου</a:t>
            </a:r>
          </a:p>
          <a:p>
            <a:r>
              <a:rPr lang="el-GR" dirty="0" smtClean="0"/>
              <a:t>Βαθμός ομοιότητας με την εθνική αγορά</a:t>
            </a:r>
          </a:p>
          <a:p>
            <a:r>
              <a:rPr lang="el-GR" dirty="0" smtClean="0"/>
              <a:t>Βαθμός ανταγωνισμού</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Διαδικασία προσέγγισης αγορών</a:t>
            </a:r>
            <a:endParaRPr lang="el-GR" dirty="0"/>
          </a:p>
        </p:txBody>
      </p:sp>
      <p:sp>
        <p:nvSpPr>
          <p:cNvPr id="3" name="2 - Θέση περιεχομένου"/>
          <p:cNvSpPr>
            <a:spLocks noGrp="1"/>
          </p:cNvSpPr>
          <p:nvPr>
            <p:ph sz="quarter" idx="1"/>
          </p:nvPr>
        </p:nvSpPr>
        <p:spPr/>
        <p:txBody>
          <a:bodyPr/>
          <a:lstStyle/>
          <a:p>
            <a:r>
              <a:rPr lang="el-GR" dirty="0" smtClean="0"/>
              <a:t>Επίσκεψη στις αγορές</a:t>
            </a:r>
          </a:p>
          <a:p>
            <a:r>
              <a:rPr lang="el-GR" dirty="0" smtClean="0"/>
              <a:t>Σχεδιασμός επίσκεψης</a:t>
            </a:r>
          </a:p>
          <a:p>
            <a:r>
              <a:rPr lang="el-GR" dirty="0" smtClean="0"/>
              <a:t>Απόκτηση πληροφόρησης για ειδικές συμπεριφορές, έθιμα και παραδόσεις</a:t>
            </a:r>
          </a:p>
          <a:p>
            <a:r>
              <a:rPr lang="el-GR" dirty="0" smtClean="0"/>
              <a:t>Η επίσκεψη πρέπει να διαρκέσει αρκετό χρονικό διάστημα</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Έρευνα αγοράς</a:t>
            </a:r>
            <a:endParaRPr lang="el-GR" dirty="0"/>
          </a:p>
        </p:txBody>
      </p:sp>
      <p:sp>
        <p:nvSpPr>
          <p:cNvPr id="3" name="2 - Θέση περιεχομένου"/>
          <p:cNvSpPr>
            <a:spLocks noGrp="1"/>
          </p:cNvSpPr>
          <p:nvPr>
            <p:ph sz="quarter" idx="1"/>
          </p:nvPr>
        </p:nvSpPr>
        <p:spPr/>
        <p:txBody>
          <a:bodyPr/>
          <a:lstStyle/>
          <a:p>
            <a:r>
              <a:rPr lang="el-GR" dirty="0" smtClean="0"/>
              <a:t>Οφέλη</a:t>
            </a:r>
          </a:p>
          <a:p>
            <a:pPr lvl="1"/>
            <a:r>
              <a:rPr lang="el-GR" dirty="0" smtClean="0"/>
              <a:t>Εντοπισμός πιθανών αγορών</a:t>
            </a:r>
          </a:p>
          <a:p>
            <a:pPr lvl="1"/>
            <a:r>
              <a:rPr lang="el-GR" dirty="0" smtClean="0"/>
              <a:t>Εντοπισμός αγοραστικών κενών</a:t>
            </a:r>
          </a:p>
          <a:p>
            <a:pPr lvl="1"/>
            <a:r>
              <a:rPr lang="el-GR" dirty="0" smtClean="0"/>
              <a:t>Αναγνώριση ανταγωνιστών</a:t>
            </a:r>
          </a:p>
          <a:p>
            <a:pPr lvl="1"/>
            <a:r>
              <a:rPr lang="el-GR" dirty="0" smtClean="0"/>
              <a:t>Υπερπήδηση εμποδίων εισόδου</a:t>
            </a:r>
          </a:p>
          <a:p>
            <a:pPr lvl="1"/>
            <a:r>
              <a:rPr lang="el-GR" dirty="0" smtClean="0"/>
              <a:t>Κατανόηση αναγκών καταναλωτών</a:t>
            </a:r>
          </a:p>
          <a:p>
            <a:pPr lvl="1"/>
            <a:r>
              <a:rPr lang="el-GR" dirty="0" smtClean="0"/>
              <a:t>Εντοπισμός νέων τάσεων</a:t>
            </a:r>
          </a:p>
          <a:p>
            <a:pPr lvl="1"/>
            <a:r>
              <a:rPr lang="el-GR" dirty="0" smtClean="0"/>
              <a:t>Σχεδιασμός κατάλληλης τιμολογιακής πολιτικής</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έρευνας αγοράς</a:t>
            </a:r>
            <a:endParaRPr lang="el-GR" dirty="0"/>
          </a:p>
        </p:txBody>
      </p:sp>
      <p:sp>
        <p:nvSpPr>
          <p:cNvPr id="3" name="2 - Θέση περιεχομένου"/>
          <p:cNvSpPr>
            <a:spLocks noGrp="1"/>
          </p:cNvSpPr>
          <p:nvPr>
            <p:ph sz="quarter" idx="1"/>
          </p:nvPr>
        </p:nvSpPr>
        <p:spPr/>
        <p:txBody>
          <a:bodyPr/>
          <a:lstStyle/>
          <a:p>
            <a:r>
              <a:rPr lang="el-GR" dirty="0" smtClean="0"/>
              <a:t>Πρωτογενής έρευνα</a:t>
            </a:r>
          </a:p>
          <a:p>
            <a:r>
              <a:rPr lang="el-GR" dirty="0" smtClean="0"/>
              <a:t>Δευτερογενής έρευνα</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Πρωτογενής έρευνα</a:t>
            </a:r>
            <a:endParaRPr lang="el-GR" dirty="0"/>
          </a:p>
        </p:txBody>
      </p:sp>
      <p:sp>
        <p:nvSpPr>
          <p:cNvPr id="3" name="2 - Θέση περιεχομένου"/>
          <p:cNvSpPr>
            <a:spLocks noGrp="1"/>
          </p:cNvSpPr>
          <p:nvPr>
            <p:ph sz="quarter" idx="1"/>
          </p:nvPr>
        </p:nvSpPr>
        <p:spPr/>
        <p:txBody>
          <a:bodyPr/>
          <a:lstStyle/>
          <a:p>
            <a:r>
              <a:rPr lang="el-GR" dirty="0" smtClean="0"/>
              <a:t>Συνεντεύξεις</a:t>
            </a:r>
          </a:p>
          <a:p>
            <a:r>
              <a:rPr lang="el-GR" dirty="0" smtClean="0"/>
              <a:t>Συνεργασία με τοπική εταιρεία</a:t>
            </a:r>
          </a:p>
          <a:p>
            <a:r>
              <a:rPr lang="el-GR" dirty="0" smtClean="0"/>
              <a:t>Ποιοτική έρευνα σε </a:t>
            </a:r>
            <a:r>
              <a:rPr lang="en-US" dirty="0" smtClean="0"/>
              <a:t>focus groups</a:t>
            </a:r>
          </a:p>
          <a:p>
            <a:r>
              <a:rPr lang="el-GR" dirty="0" smtClean="0"/>
              <a:t>Έρευνα πεδίου</a:t>
            </a:r>
          </a:p>
          <a:p>
            <a:r>
              <a:rPr lang="el-GR" dirty="0" smtClean="0"/>
              <a:t>Συνεργασία με αντιπροσώπους, αγοραστές, τελικούς χρήστες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smtClean="0"/>
              <a:t>Πλεονεκτήματα – Μειονεκτήματα</a:t>
            </a:r>
            <a:endParaRPr lang="el-GR" sz="4000" dirty="0"/>
          </a:p>
        </p:txBody>
      </p:sp>
      <p:sp>
        <p:nvSpPr>
          <p:cNvPr id="3" name="2 - Θέση περιεχομένου"/>
          <p:cNvSpPr>
            <a:spLocks noGrp="1"/>
          </p:cNvSpPr>
          <p:nvPr>
            <p:ph sz="quarter" idx="1"/>
          </p:nvPr>
        </p:nvSpPr>
        <p:spPr/>
        <p:txBody>
          <a:bodyPr/>
          <a:lstStyle/>
          <a:p>
            <a:r>
              <a:rPr lang="el-GR" dirty="0" smtClean="0">
                <a:solidFill>
                  <a:srgbClr val="00B050"/>
                </a:solidFill>
              </a:rPr>
              <a:t>Έρευνα απόλυτα προσαρμοσμένη στις ανάγκες της εταιρείας</a:t>
            </a:r>
          </a:p>
          <a:p>
            <a:r>
              <a:rPr lang="el-GR" dirty="0" smtClean="0">
                <a:solidFill>
                  <a:srgbClr val="00B050"/>
                </a:solidFill>
              </a:rPr>
              <a:t>Παροχή συγκεκριμένων χρήσιμων πληροφοριών</a:t>
            </a:r>
          </a:p>
          <a:p>
            <a:r>
              <a:rPr lang="el-GR" dirty="0" smtClean="0">
                <a:solidFill>
                  <a:srgbClr val="FF0000"/>
                </a:solidFill>
              </a:rPr>
              <a:t>Είναι ακριβή</a:t>
            </a:r>
          </a:p>
          <a:p>
            <a:r>
              <a:rPr lang="el-GR" dirty="0" smtClean="0">
                <a:solidFill>
                  <a:srgbClr val="FF0000"/>
                </a:solidFill>
              </a:rPr>
              <a:t>Απαιτεί χρόνο</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tx1"/>
                </a:solidFill>
              </a:rPr>
              <a:t>Τρόποι συλλογής πληροφοριών</a:t>
            </a:r>
            <a:endParaRPr lang="el-GR" dirty="0">
              <a:solidFill>
                <a:schemeClr val="tx1"/>
              </a:solidFill>
            </a:endParaRPr>
          </a:p>
        </p:txBody>
      </p:sp>
      <p:sp>
        <p:nvSpPr>
          <p:cNvPr id="3" name="2 - Θέση περιεχομένου"/>
          <p:cNvSpPr>
            <a:spLocks noGrp="1"/>
          </p:cNvSpPr>
          <p:nvPr>
            <p:ph sz="quarter" idx="1"/>
          </p:nvPr>
        </p:nvSpPr>
        <p:spPr/>
        <p:txBody>
          <a:bodyPr/>
          <a:lstStyle/>
          <a:p>
            <a:r>
              <a:rPr lang="el-GR" dirty="0" smtClean="0"/>
              <a:t>Ερωτηματολόγια</a:t>
            </a:r>
          </a:p>
          <a:p>
            <a:r>
              <a:rPr lang="en-US" dirty="0" smtClean="0"/>
              <a:t>Focus groups</a:t>
            </a:r>
          </a:p>
          <a:p>
            <a:r>
              <a:rPr lang="el-GR" dirty="0" smtClean="0"/>
              <a:t>Πειράματα καταναλωτικής συμπεριφοράς</a:t>
            </a:r>
          </a:p>
          <a:p>
            <a:r>
              <a:rPr lang="el-GR" dirty="0" smtClean="0"/>
              <a:t>Φυσική παρατήρηση</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Δευτερογενής έρευνα</a:t>
            </a:r>
            <a:endParaRPr lang="el-GR" dirty="0"/>
          </a:p>
        </p:txBody>
      </p:sp>
      <p:sp>
        <p:nvSpPr>
          <p:cNvPr id="3" name="2 - Θέση περιεχομένου"/>
          <p:cNvSpPr>
            <a:spLocks noGrp="1"/>
          </p:cNvSpPr>
          <p:nvPr>
            <p:ph sz="quarter" idx="1"/>
          </p:nvPr>
        </p:nvSpPr>
        <p:spPr/>
        <p:txBody>
          <a:bodyPr/>
          <a:lstStyle/>
          <a:p>
            <a:r>
              <a:rPr lang="el-GR" dirty="0" smtClean="0"/>
              <a:t>Αναζήτηση πληροφοριών μέσα από</a:t>
            </a:r>
          </a:p>
          <a:p>
            <a:pPr lvl="1"/>
            <a:r>
              <a:rPr lang="el-GR" dirty="0" smtClean="0"/>
              <a:t>Κυβέρνηση και επιχειρηματικούς συνδέσμους</a:t>
            </a:r>
          </a:p>
          <a:p>
            <a:pPr lvl="1"/>
            <a:r>
              <a:rPr lang="el-GR" dirty="0" smtClean="0"/>
              <a:t>Οικονομικά και εμπορικά στατιστικά στοιχεία</a:t>
            </a:r>
          </a:p>
          <a:p>
            <a:pPr lvl="1"/>
            <a:r>
              <a:rPr lang="el-GR" dirty="0" smtClean="0"/>
              <a:t>Δημογραφικά στοιχεία</a:t>
            </a:r>
          </a:p>
          <a:p>
            <a:pPr lvl="1"/>
            <a:r>
              <a:rPr lang="el-GR" dirty="0" smtClean="0"/>
              <a:t>ΜΜΕ</a:t>
            </a:r>
          </a:p>
          <a:p>
            <a:pPr lvl="1"/>
            <a:r>
              <a:rPr lang="el-GR" dirty="0" smtClean="0"/>
              <a:t>Διεθνείς ανταποκρίσεις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ΕΙΣΑΓΩΓΗ</a:t>
            </a:r>
            <a:endParaRPr lang="el-GR" dirty="0"/>
          </a:p>
        </p:txBody>
      </p:sp>
      <p:sp>
        <p:nvSpPr>
          <p:cNvPr id="3" name="2 - Θέση περιεχομένου"/>
          <p:cNvSpPr>
            <a:spLocks noGrp="1"/>
          </p:cNvSpPr>
          <p:nvPr>
            <p:ph sz="quarter" idx="1"/>
          </p:nvPr>
        </p:nvSpPr>
        <p:spPr>
          <a:xfrm>
            <a:off x="457200" y="1600200"/>
            <a:ext cx="8229600" cy="4781128"/>
          </a:xfrm>
        </p:spPr>
        <p:txBody>
          <a:bodyPr/>
          <a:lstStyle/>
          <a:p>
            <a:r>
              <a:rPr lang="el-GR" dirty="0" smtClean="0"/>
              <a:t>Τα βήματα επιτυχίας των εξαγωγών</a:t>
            </a:r>
          </a:p>
          <a:p>
            <a:pPr lvl="1"/>
            <a:r>
              <a:rPr lang="el-GR" dirty="0" smtClean="0"/>
              <a:t>Γιατί να εξάγω</a:t>
            </a:r>
          </a:p>
          <a:p>
            <a:pPr lvl="1"/>
            <a:r>
              <a:rPr lang="el-GR" dirty="0" smtClean="0"/>
              <a:t>Διάγνωση επιπέδου εξαγωγικής ετοιμότητας</a:t>
            </a:r>
          </a:p>
          <a:p>
            <a:pPr lvl="1"/>
            <a:r>
              <a:rPr lang="el-GR" dirty="0" smtClean="0"/>
              <a:t>Τι να εξάγω</a:t>
            </a:r>
          </a:p>
          <a:p>
            <a:pPr lvl="1"/>
            <a:r>
              <a:rPr lang="el-GR" dirty="0" smtClean="0"/>
              <a:t>Που να εξάγω</a:t>
            </a:r>
          </a:p>
          <a:p>
            <a:pPr lvl="1"/>
            <a:r>
              <a:rPr lang="el-GR" dirty="0" smtClean="0"/>
              <a:t>Εξαγωγικό μάρκετινγκ</a:t>
            </a:r>
          </a:p>
          <a:p>
            <a:pPr lvl="1"/>
            <a:r>
              <a:rPr lang="el-GR" dirty="0" smtClean="0"/>
              <a:t>Πώς να εξάγω</a:t>
            </a:r>
          </a:p>
          <a:p>
            <a:pPr lvl="1"/>
            <a:r>
              <a:rPr lang="el-GR" dirty="0" smtClean="0"/>
              <a:t>Πως θα πληρωθώ</a:t>
            </a:r>
          </a:p>
          <a:p>
            <a:pPr lvl="1"/>
            <a:r>
              <a:rPr lang="el-GR" dirty="0" smtClean="0"/>
              <a:t>Πλάνο εξαγωγικής ανάπτυξης</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smtClean="0"/>
              <a:t>Πλεονεκτήματα – Μειονεκτήματα</a:t>
            </a:r>
            <a:endParaRPr lang="el-GR" sz="4000" dirty="0"/>
          </a:p>
        </p:txBody>
      </p:sp>
      <p:sp>
        <p:nvSpPr>
          <p:cNvPr id="3" name="2 - Θέση περιεχομένου"/>
          <p:cNvSpPr>
            <a:spLocks noGrp="1"/>
          </p:cNvSpPr>
          <p:nvPr>
            <p:ph sz="quarter" idx="1"/>
          </p:nvPr>
        </p:nvSpPr>
        <p:spPr/>
        <p:txBody>
          <a:bodyPr/>
          <a:lstStyle/>
          <a:p>
            <a:r>
              <a:rPr lang="el-GR" dirty="0" smtClean="0">
                <a:solidFill>
                  <a:srgbClr val="00B050"/>
                </a:solidFill>
              </a:rPr>
              <a:t>Χαμηλή δαπάνη</a:t>
            </a:r>
          </a:p>
          <a:p>
            <a:r>
              <a:rPr lang="el-GR" dirty="0" smtClean="0">
                <a:solidFill>
                  <a:srgbClr val="00B050"/>
                </a:solidFill>
              </a:rPr>
              <a:t>Γρήγορη</a:t>
            </a:r>
          </a:p>
          <a:p>
            <a:r>
              <a:rPr lang="el-GR" dirty="0" smtClean="0">
                <a:solidFill>
                  <a:srgbClr val="FF0000"/>
                </a:solidFill>
              </a:rPr>
              <a:t>Αναχρονιστικές πληροφορίες</a:t>
            </a:r>
          </a:p>
          <a:p>
            <a:r>
              <a:rPr lang="el-GR" dirty="0" smtClean="0">
                <a:solidFill>
                  <a:srgbClr val="FF0000"/>
                </a:solidFill>
              </a:rPr>
              <a:t>Πολλά δεδομένα</a:t>
            </a:r>
          </a:p>
          <a:p>
            <a:r>
              <a:rPr lang="el-GR" dirty="0" smtClean="0">
                <a:solidFill>
                  <a:srgbClr val="FF0000"/>
                </a:solidFill>
              </a:rPr>
              <a:t>Ανεπαρκή δεδομένα</a:t>
            </a:r>
          </a:p>
          <a:p>
            <a:r>
              <a:rPr lang="el-GR" dirty="0" smtClean="0">
                <a:solidFill>
                  <a:srgbClr val="FF0000"/>
                </a:solidFill>
              </a:rPr>
              <a:t>Μη διαθέσιμα στατιστικά στοιχεία</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Πως επιλέγω τι να κάνω;</a:t>
            </a:r>
            <a:endParaRPr lang="el-GR" dirty="0"/>
          </a:p>
        </p:txBody>
      </p:sp>
      <p:sp>
        <p:nvSpPr>
          <p:cNvPr id="3" name="2 - Θέση περιεχομένου"/>
          <p:cNvSpPr>
            <a:spLocks noGrp="1"/>
          </p:cNvSpPr>
          <p:nvPr>
            <p:ph sz="quarter" idx="1"/>
          </p:nvPr>
        </p:nvSpPr>
        <p:spPr/>
        <p:txBody>
          <a:bodyPr/>
          <a:lstStyle/>
          <a:p>
            <a:r>
              <a:rPr lang="el-GR" dirty="0" smtClean="0"/>
              <a:t>Η πραγματοποίηση τακτικών δευτερογενών ερευνών μειώνει σημαντικά την ανάγκη για πρωτογενή έρευνα</a:t>
            </a:r>
          </a:p>
          <a:p>
            <a:r>
              <a:rPr lang="el-GR" dirty="0" smtClean="0"/>
              <a:t>Χρήση διεθνών συστημάτων κατηγοριοποίησης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πρέπει να ψάξω να βρω;</a:t>
            </a:r>
            <a:endParaRPr lang="el-GR" dirty="0"/>
          </a:p>
        </p:txBody>
      </p:sp>
      <p:sp>
        <p:nvSpPr>
          <p:cNvPr id="3" name="2 - Θέση περιεχομένου"/>
          <p:cNvSpPr>
            <a:spLocks noGrp="1"/>
          </p:cNvSpPr>
          <p:nvPr>
            <p:ph sz="quarter" idx="1"/>
          </p:nvPr>
        </p:nvSpPr>
        <p:spPr/>
        <p:txBody>
          <a:bodyPr/>
          <a:lstStyle/>
          <a:p>
            <a:r>
              <a:rPr lang="el-GR" dirty="0" smtClean="0"/>
              <a:t>Από πού εισάγονται προϊόντα</a:t>
            </a:r>
          </a:p>
          <a:p>
            <a:r>
              <a:rPr lang="el-GR" dirty="0" smtClean="0"/>
              <a:t>Που εξάγονται προϊόντα</a:t>
            </a:r>
          </a:p>
          <a:p>
            <a:r>
              <a:rPr lang="el-GR" dirty="0" smtClean="0"/>
              <a:t>Ποιες ποσότητες εμπορευμάτων μεταφέρονται</a:t>
            </a:r>
          </a:p>
          <a:p>
            <a:r>
              <a:rPr lang="el-GR" dirty="0" smtClean="0"/>
              <a:t>Ιστορία της εμπορίας προϊόντων</a:t>
            </a:r>
          </a:p>
          <a:p>
            <a:r>
              <a:rPr lang="el-GR" dirty="0" smtClean="0"/>
              <a:t>Επίπεδα δασμών</a:t>
            </a:r>
          </a:p>
          <a:p>
            <a:r>
              <a:rPr lang="el-GR" dirty="0" smtClean="0"/>
              <a:t>Απόκτηση εξαγωγικής άδειας</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Συνήθεις δυσκολίες</a:t>
            </a:r>
            <a:endParaRPr lang="el-GR" dirty="0"/>
          </a:p>
        </p:txBody>
      </p:sp>
      <p:sp>
        <p:nvSpPr>
          <p:cNvPr id="3" name="2 - Θέση περιεχομένου"/>
          <p:cNvSpPr>
            <a:spLocks noGrp="1"/>
          </p:cNvSpPr>
          <p:nvPr>
            <p:ph sz="quarter" idx="1"/>
          </p:nvPr>
        </p:nvSpPr>
        <p:spPr>
          <a:xfrm>
            <a:off x="457200" y="1600200"/>
            <a:ext cx="8229600" cy="5257800"/>
          </a:xfrm>
        </p:spPr>
        <p:txBody>
          <a:bodyPr/>
          <a:lstStyle/>
          <a:p>
            <a:r>
              <a:rPr lang="el-GR" dirty="0" smtClean="0"/>
              <a:t>Περιορισμένη γνώση των χαρακτηριστικών της νέας αγοράς</a:t>
            </a:r>
          </a:p>
          <a:p>
            <a:r>
              <a:rPr lang="el-GR" dirty="0" smtClean="0"/>
              <a:t>Αναζήτηση κατάλληλου «θεσμού» για τη διεξαγωγή της έρευνας</a:t>
            </a:r>
          </a:p>
          <a:p>
            <a:pPr lvl="1"/>
            <a:r>
              <a:rPr lang="el-GR" dirty="0" smtClean="0"/>
              <a:t>Εσωτερικό προσωπικό</a:t>
            </a:r>
          </a:p>
          <a:p>
            <a:pPr lvl="1"/>
            <a:r>
              <a:rPr lang="el-GR" dirty="0" smtClean="0"/>
              <a:t>Εξωτερικοί συνεργάτες</a:t>
            </a:r>
          </a:p>
          <a:p>
            <a:pPr lvl="2">
              <a:buFont typeface="Wingdings" pitchFamily="2" charset="2"/>
              <a:buChar char="Ø"/>
            </a:pPr>
            <a:r>
              <a:rPr lang="el-GR" sz="2000" dirty="0" smtClean="0"/>
              <a:t>Καλό βιογραφικό</a:t>
            </a:r>
          </a:p>
          <a:p>
            <a:pPr lvl="2">
              <a:buFont typeface="Wingdings" pitchFamily="2" charset="2"/>
              <a:buChar char="Ø"/>
            </a:pPr>
            <a:r>
              <a:rPr lang="el-GR" sz="2000" dirty="0" smtClean="0"/>
              <a:t>Υποδομή</a:t>
            </a:r>
          </a:p>
          <a:p>
            <a:pPr lvl="2">
              <a:buFont typeface="Wingdings" pitchFamily="2" charset="2"/>
              <a:buChar char="Ø"/>
            </a:pPr>
            <a:r>
              <a:rPr lang="el-GR" sz="2000" dirty="0" smtClean="0"/>
              <a:t>Εξειδίκευση</a:t>
            </a:r>
          </a:p>
          <a:p>
            <a:pPr lvl="2">
              <a:buFont typeface="Wingdings" pitchFamily="2" charset="2"/>
              <a:buChar char="Ø"/>
            </a:pPr>
            <a:r>
              <a:rPr lang="el-GR" sz="2000" dirty="0" smtClean="0"/>
              <a:t>Νομική μορφή</a:t>
            </a:r>
          </a:p>
          <a:p>
            <a:pPr lvl="2">
              <a:buFont typeface="Wingdings" pitchFamily="2" charset="2"/>
              <a:buChar char="Ø"/>
            </a:pPr>
            <a:r>
              <a:rPr lang="el-GR" sz="2000" dirty="0" smtClean="0"/>
              <a:t>Ψιλά γράμματα</a:t>
            </a:r>
            <a:endParaRPr lang="el-G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Πως θα βρω συνεργάτες;</a:t>
            </a:r>
            <a:endParaRPr lang="el-GR" dirty="0"/>
          </a:p>
        </p:txBody>
      </p:sp>
      <p:sp>
        <p:nvSpPr>
          <p:cNvPr id="3" name="2 - Θέση περιεχομένου"/>
          <p:cNvSpPr>
            <a:spLocks noGrp="1"/>
          </p:cNvSpPr>
          <p:nvPr>
            <p:ph sz="quarter" idx="1"/>
          </p:nvPr>
        </p:nvSpPr>
        <p:spPr/>
        <p:txBody>
          <a:bodyPr/>
          <a:lstStyle/>
          <a:p>
            <a:r>
              <a:rPr lang="el-GR" dirty="0" smtClean="0"/>
              <a:t>Κατάλογοι εμπορικών επαφών</a:t>
            </a:r>
          </a:p>
          <a:p>
            <a:r>
              <a:rPr lang="el-GR" dirty="0" smtClean="0"/>
              <a:t>Συγκεκριμένες επιχειρηματικές ευκαιρίες</a:t>
            </a:r>
          </a:p>
          <a:p>
            <a:r>
              <a:rPr lang="el-GR" dirty="0" smtClean="0"/>
              <a:t>Επιχειρηματικές ευκαιρίες σε μεγάλα </a:t>
            </a:r>
            <a:r>
              <a:rPr lang="en-US" dirty="0" smtClean="0"/>
              <a:t>projects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Μπορώ να το κάνω μόνος μου;</a:t>
            </a:r>
            <a:endParaRPr lang="el-GR" dirty="0"/>
          </a:p>
        </p:txBody>
      </p:sp>
      <p:sp>
        <p:nvSpPr>
          <p:cNvPr id="3" name="2 - Θέση περιεχομένου"/>
          <p:cNvSpPr>
            <a:spLocks noGrp="1"/>
          </p:cNvSpPr>
          <p:nvPr>
            <p:ph sz="quarter" idx="1"/>
          </p:nvPr>
        </p:nvSpPr>
        <p:spPr/>
        <p:txBody>
          <a:bodyPr/>
          <a:lstStyle/>
          <a:p>
            <a:r>
              <a:rPr lang="el-GR" dirty="0" smtClean="0"/>
              <a:t>Μπορώ να χρησιμοποιήσω μόνος μου το </a:t>
            </a:r>
            <a:r>
              <a:rPr lang="en-US" dirty="0" smtClean="0"/>
              <a:t>internet</a:t>
            </a:r>
          </a:p>
          <a:p>
            <a:r>
              <a:rPr lang="el-GR" dirty="0" smtClean="0"/>
              <a:t>Εύρεση κατάλληλων για το προϊόν μου εκθέσεων – αναφορών</a:t>
            </a:r>
          </a:p>
          <a:p>
            <a:r>
              <a:rPr lang="el-GR" dirty="0" smtClean="0"/>
              <a:t>Κατάλληλοι οργανισμοί: </a:t>
            </a:r>
            <a:r>
              <a:rPr lang="en-US" dirty="0" smtClean="0"/>
              <a:t>WTO, EU, OECD, UN,WB etc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E-marketing</a:t>
            </a:r>
            <a:endParaRPr lang="el-GR" dirty="0"/>
          </a:p>
        </p:txBody>
      </p:sp>
      <p:sp>
        <p:nvSpPr>
          <p:cNvPr id="3" name="2 - Θέση περιεχομένου"/>
          <p:cNvSpPr>
            <a:spLocks noGrp="1"/>
          </p:cNvSpPr>
          <p:nvPr>
            <p:ph sz="quarter" idx="1"/>
          </p:nvPr>
        </p:nvSpPr>
        <p:spPr/>
        <p:txBody>
          <a:bodyPr/>
          <a:lstStyle/>
          <a:p>
            <a:r>
              <a:rPr lang="en-US" dirty="0" smtClean="0"/>
              <a:t>E-mail</a:t>
            </a:r>
          </a:p>
          <a:p>
            <a:r>
              <a:rPr lang="el-GR" dirty="0" smtClean="0"/>
              <a:t>Κατασκευή ιστοσελίδας</a:t>
            </a:r>
          </a:p>
          <a:p>
            <a:r>
              <a:rPr lang="en-US" dirty="0" smtClean="0"/>
              <a:t>Chat rooms</a:t>
            </a:r>
          </a:p>
          <a:p>
            <a:r>
              <a:rPr lang="en-US" dirty="0" err="1" smtClean="0"/>
              <a:t>Linkedin</a:t>
            </a:r>
            <a:endParaRPr lang="en-US" dirty="0" smtClean="0"/>
          </a:p>
          <a:p>
            <a:r>
              <a:rPr lang="en-US" dirty="0" err="1" smtClean="0"/>
              <a:t>Facebook</a:t>
            </a:r>
            <a:endParaRPr lang="en-US" dirty="0" smtClean="0"/>
          </a:p>
          <a:p>
            <a:r>
              <a:rPr lang="el-GR" dirty="0" smtClean="0"/>
              <a:t>Δημοσιότητα</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Αναμενόμενα οφέλη</a:t>
            </a:r>
            <a:endParaRPr lang="el-GR" dirty="0"/>
          </a:p>
        </p:txBody>
      </p:sp>
      <p:sp>
        <p:nvSpPr>
          <p:cNvPr id="3" name="2 - Θέση περιεχομένου"/>
          <p:cNvSpPr>
            <a:spLocks noGrp="1"/>
          </p:cNvSpPr>
          <p:nvPr>
            <p:ph sz="quarter" idx="1"/>
          </p:nvPr>
        </p:nvSpPr>
        <p:spPr/>
        <p:txBody>
          <a:bodyPr/>
          <a:lstStyle/>
          <a:p>
            <a:r>
              <a:rPr lang="el-GR" dirty="0" smtClean="0"/>
              <a:t>Μείωση του κόστους</a:t>
            </a:r>
          </a:p>
          <a:p>
            <a:r>
              <a:rPr lang="el-GR" dirty="0" smtClean="0"/>
              <a:t>Αύξηση δυνατοτήτων</a:t>
            </a:r>
          </a:p>
          <a:p>
            <a:r>
              <a:rPr lang="el-GR" dirty="0" smtClean="0"/>
              <a:t>Καλύτερη επικοινωνία</a:t>
            </a:r>
          </a:p>
          <a:p>
            <a:r>
              <a:rPr lang="el-GR" dirty="0" smtClean="0"/>
              <a:t>Βελτίωση παροχής υπηρεσιών</a:t>
            </a: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32656"/>
            <a:ext cx="8534400" cy="758952"/>
          </a:xfrm>
        </p:spPr>
        <p:txBody>
          <a:bodyPr>
            <a:noAutofit/>
          </a:bodyPr>
          <a:lstStyle/>
          <a:p>
            <a:r>
              <a:rPr lang="el-GR" sz="3200" dirty="0" smtClean="0"/>
              <a:t>Διερεύνηση εξαγωγικής ετοιμότητας της επιχείρησης</a:t>
            </a:r>
            <a:endParaRPr lang="el-GR" sz="3200" dirty="0"/>
          </a:p>
        </p:txBody>
      </p:sp>
      <p:sp>
        <p:nvSpPr>
          <p:cNvPr id="3" name="2 - Θέση περιεχομένου"/>
          <p:cNvSpPr>
            <a:spLocks noGrp="1"/>
          </p:cNvSpPr>
          <p:nvPr>
            <p:ph sz="quarter" idx="1"/>
          </p:nvPr>
        </p:nvSpPr>
        <p:spPr/>
        <p:txBody>
          <a:bodyPr/>
          <a:lstStyle/>
          <a:p>
            <a:r>
              <a:rPr lang="el-GR" dirty="0" smtClean="0"/>
              <a:t>Πόσο ανταγωνιστικό είναι το προϊόν μας;</a:t>
            </a:r>
          </a:p>
          <a:p>
            <a:r>
              <a:rPr lang="el-GR" dirty="0" smtClean="0"/>
              <a:t>Πόσο κατάλληλοι είναι οι ανθρώπινοι πόροι της επιχείρησής μας;</a:t>
            </a:r>
          </a:p>
          <a:p>
            <a:r>
              <a:rPr lang="el-GR" dirty="0" smtClean="0"/>
              <a:t>Ποιοι είναι οι πόροι χρηματοδότησης της επιχείρησης;</a:t>
            </a:r>
          </a:p>
          <a:p>
            <a:r>
              <a:rPr lang="el-GR" dirty="0" smtClean="0"/>
              <a:t>Ποιοι οι στόχοι της επιχείρησης;</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Εξαγωγική ετοιμότητα</a:t>
            </a:r>
            <a:endParaRPr lang="el-GR" dirty="0"/>
          </a:p>
        </p:txBody>
      </p:sp>
      <p:sp>
        <p:nvSpPr>
          <p:cNvPr id="3" name="2 - Θέση περιεχομένου"/>
          <p:cNvSpPr>
            <a:spLocks noGrp="1"/>
          </p:cNvSpPr>
          <p:nvPr>
            <p:ph sz="quarter" idx="1"/>
          </p:nvPr>
        </p:nvSpPr>
        <p:spPr/>
        <p:txBody>
          <a:bodyPr/>
          <a:lstStyle/>
          <a:p>
            <a:r>
              <a:rPr lang="el-GR" dirty="0" smtClean="0"/>
              <a:t>Ποιοι είναι οι εν δυνάμει πελάτες στόχοι</a:t>
            </a:r>
          </a:p>
          <a:p>
            <a:pPr lvl="1"/>
            <a:r>
              <a:rPr lang="el-GR" dirty="0" smtClean="0"/>
              <a:t>Ποιοι χρησιμοποιούν ήδη το προϊόν;</a:t>
            </a:r>
          </a:p>
          <a:p>
            <a:pPr lvl="1"/>
            <a:r>
              <a:rPr lang="el-GR" dirty="0" smtClean="0"/>
              <a:t>Είναι ευρείας κατανάλωσης ή απευθύνεται σε συγκεκριμένο κοινό;</a:t>
            </a:r>
          </a:p>
          <a:p>
            <a:pPr lvl="1"/>
            <a:r>
              <a:rPr lang="el-GR" dirty="0" smtClean="0"/>
              <a:t>Αφορά συγκεκριμένες ομάδες πληθυσμού;</a:t>
            </a:r>
          </a:p>
          <a:p>
            <a:pPr lvl="1"/>
            <a:r>
              <a:rPr lang="el-GR" dirty="0" smtClean="0"/>
              <a:t>Επηρεάζεται η αγορά του από κοινωνικούς, δημογραφικούς ή άλλους παράγοντες;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Γιατί να εξάγω; Αντικίνητρα για τις ελληνικές επιχειρήσεις</a:t>
            </a:r>
            <a:endParaRPr lang="el-GR" sz="2800" dirty="0"/>
          </a:p>
        </p:txBody>
      </p:sp>
      <p:sp>
        <p:nvSpPr>
          <p:cNvPr id="3" name="2 - Θέση περιεχομένου"/>
          <p:cNvSpPr>
            <a:spLocks noGrp="1"/>
          </p:cNvSpPr>
          <p:nvPr>
            <p:ph sz="quarter" idx="1"/>
          </p:nvPr>
        </p:nvSpPr>
        <p:spPr/>
        <p:txBody>
          <a:bodyPr/>
          <a:lstStyle/>
          <a:p>
            <a:r>
              <a:rPr lang="el-GR" sz="2800" dirty="0" smtClean="0"/>
              <a:t>Μέγεθος και περιορισμένοι πόροι της επιχείρησης</a:t>
            </a:r>
          </a:p>
          <a:p>
            <a:r>
              <a:rPr lang="el-GR" sz="2800" dirty="0" smtClean="0"/>
              <a:t>Επιτυχημένη δραστηριότητα στο εσωτερικό</a:t>
            </a:r>
          </a:p>
          <a:p>
            <a:r>
              <a:rPr lang="el-GR" sz="2800" dirty="0" smtClean="0"/>
              <a:t>Γλωσσικές διαφορές και διαφορετικό νόμισμα</a:t>
            </a:r>
          </a:p>
          <a:p>
            <a:r>
              <a:rPr lang="el-GR" sz="2800" dirty="0" smtClean="0"/>
              <a:t>Πολύπλοκη διαδικασία</a:t>
            </a:r>
          </a:p>
          <a:p>
            <a:r>
              <a:rPr lang="el-GR" sz="2800" dirty="0" smtClean="0"/>
              <a:t>Έλλειψη πληροφόρησης</a:t>
            </a:r>
          </a:p>
          <a:p>
            <a:r>
              <a:rPr lang="el-GR" sz="2800" dirty="0" smtClean="0"/>
              <a:t>Έλλειψη κουλτούρα εξωστρέφειας</a:t>
            </a:r>
          </a:p>
          <a:p>
            <a:r>
              <a:rPr lang="el-GR" sz="2800" dirty="0" smtClean="0"/>
              <a:t>Γραφειοκρατικές διαδικασίες</a:t>
            </a:r>
            <a:endParaRPr lang="el-G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Εξαγωγική ετοιμότητα (συν.)</a:t>
            </a:r>
            <a:endParaRPr lang="el-GR" dirty="0"/>
          </a:p>
        </p:txBody>
      </p:sp>
      <p:sp>
        <p:nvSpPr>
          <p:cNvPr id="3" name="2 - Θέση περιεχομένου"/>
          <p:cNvSpPr>
            <a:spLocks noGrp="1"/>
          </p:cNvSpPr>
          <p:nvPr>
            <p:ph sz="quarter" idx="1"/>
          </p:nvPr>
        </p:nvSpPr>
        <p:spPr/>
        <p:txBody>
          <a:bodyPr/>
          <a:lstStyle/>
          <a:p>
            <a:r>
              <a:rPr lang="el-GR" sz="1800" dirty="0" smtClean="0"/>
              <a:t>Ποια είναι τα χαρακτηριστικά του ίδιου του προϊόντος;</a:t>
            </a:r>
          </a:p>
          <a:p>
            <a:pPr lvl="1"/>
            <a:r>
              <a:rPr lang="el-GR" sz="1800" dirty="0" smtClean="0"/>
              <a:t>Απαιτούνται τροποποιήσει για την εξαγωγή του και πόσο εύκολο είναι να γίνουν αυτές;</a:t>
            </a:r>
          </a:p>
          <a:p>
            <a:pPr lvl="1"/>
            <a:r>
              <a:rPr lang="el-GR" sz="1800" dirty="0" smtClean="0"/>
              <a:t>Ποια είναι η διάρκεια ζωής του προϊόντος;</a:t>
            </a:r>
          </a:p>
          <a:p>
            <a:pPr lvl="1"/>
            <a:r>
              <a:rPr lang="el-GR" sz="1800" dirty="0" smtClean="0"/>
              <a:t>Απαιτείται ακριβή συσκευασία για την μεταφορά του;</a:t>
            </a:r>
          </a:p>
          <a:p>
            <a:pPr lvl="1"/>
            <a:r>
              <a:rPr lang="el-GR" sz="1800" dirty="0" smtClean="0"/>
              <a:t>Απαιτούνται ειδικές άδειες για την εξαγωγή του;</a:t>
            </a:r>
          </a:p>
          <a:p>
            <a:pPr lvl="1"/>
            <a:r>
              <a:rPr lang="el-GR" sz="1800" dirty="0" smtClean="0"/>
              <a:t>Πόσο εύκολη είναι η μεταφορά του προϊόντος;</a:t>
            </a:r>
          </a:p>
          <a:p>
            <a:pPr lvl="1"/>
            <a:r>
              <a:rPr lang="el-GR" sz="1800" dirty="0" smtClean="0"/>
              <a:t>Πόσο θα επιβαρύνουν οι δαπάνες μεταφοράς την τελική τιμή του προϊόντος;</a:t>
            </a:r>
          </a:p>
          <a:p>
            <a:pPr lvl="1"/>
            <a:r>
              <a:rPr lang="el-GR" sz="1800" dirty="0" smtClean="0"/>
              <a:t>Απαιτείται ειδική εγκατάσταση του προϊόντος; Από ποιον θα γίνει;</a:t>
            </a:r>
          </a:p>
          <a:p>
            <a:pPr lvl="1"/>
            <a:r>
              <a:rPr lang="el-GR" sz="1800" dirty="0" smtClean="0"/>
              <a:t>Προσφέρονται υπηρεσίες μετά την πώληση; Από ποιον θα προσφέρονται;</a:t>
            </a:r>
            <a:endParaRPr lang="el-GR"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Εξαγωγική ετοιμότητα (συν.)</a:t>
            </a:r>
            <a:endParaRPr lang="el-GR" dirty="0"/>
          </a:p>
        </p:txBody>
      </p:sp>
      <p:sp>
        <p:nvSpPr>
          <p:cNvPr id="3" name="2 - Θέση περιεχομένου"/>
          <p:cNvSpPr>
            <a:spLocks noGrp="1"/>
          </p:cNvSpPr>
          <p:nvPr>
            <p:ph sz="quarter" idx="1"/>
          </p:nvPr>
        </p:nvSpPr>
        <p:spPr/>
        <p:txBody>
          <a:bodyPr/>
          <a:lstStyle/>
          <a:p>
            <a:r>
              <a:rPr lang="el-GR" dirty="0" smtClean="0"/>
              <a:t>Ποια η παραγωγική δυναμικότητα της επιχείρησης;</a:t>
            </a:r>
          </a:p>
          <a:p>
            <a:pPr lvl="1"/>
            <a:r>
              <a:rPr lang="el-GR" sz="3200" dirty="0" smtClean="0"/>
              <a:t>Μπορεί να ικανοποιηθεί η εγχώρια ζήτηση και οι νέοι πελάτες εξωτερικού;</a:t>
            </a:r>
          </a:p>
          <a:p>
            <a:pPr lvl="1"/>
            <a:r>
              <a:rPr lang="el-GR" sz="3200" dirty="0" smtClean="0"/>
              <a:t>Σε περίπτωση που αυξηθεί η εγχώρια ζήτηση, θα μπορεί η επιχείρηση να καλύψει και τις εξαγωγές, ή το αντίστροφο;</a:t>
            </a:r>
            <a:endParaRPr lang="el-GR"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a:t>
            </a:r>
            <a:endParaRPr lang="el-GR" dirty="0"/>
          </a:p>
        </p:txBody>
      </p:sp>
      <p:sp>
        <p:nvSpPr>
          <p:cNvPr id="3" name="2 - Θέση περιεχομένου"/>
          <p:cNvSpPr>
            <a:spLocks noGrp="1"/>
          </p:cNvSpPr>
          <p:nvPr>
            <p:ph sz="quarter" idx="1"/>
          </p:nvPr>
        </p:nvSpPr>
        <p:spPr/>
        <p:txBody>
          <a:bodyPr/>
          <a:lstStyle/>
          <a:p>
            <a:r>
              <a:rPr lang="el-GR" sz="2000" b="1" dirty="0" smtClean="0"/>
              <a:t>Εύρεση πιθανών αγορών</a:t>
            </a:r>
          </a:p>
          <a:p>
            <a:pPr lvl="1"/>
            <a:r>
              <a:rPr lang="el-GR" sz="1600" dirty="0" smtClean="0"/>
              <a:t>Πληροφορίες και στατιστικά των κυριότερων χωρών εξαγωγής των </a:t>
            </a:r>
            <a:r>
              <a:rPr lang="el-GR" sz="2000" dirty="0" smtClean="0"/>
              <a:t>προϊόντων της επιχείρησης</a:t>
            </a:r>
          </a:p>
          <a:p>
            <a:pPr lvl="1"/>
            <a:r>
              <a:rPr lang="el-GR" sz="2000" dirty="0" smtClean="0"/>
              <a:t>Επιλογή αυτών με τους καλύτερους ρυθμούς ανάπτυξης τα τελευταία 3-5 έτη</a:t>
            </a:r>
          </a:p>
          <a:p>
            <a:pPr lvl="1"/>
            <a:r>
              <a:rPr lang="el-GR" sz="2000" dirty="0" smtClean="0"/>
              <a:t>Επιλογή αγορών με τις καλύτερες προοπτικές για το προϊόν (π.χ. μικρές αγορές με μεγάλους ρυθμούς ανάπτυξης ή αγορές που το προϊόν βρίσκεται σε φάση εισαγωγής, οπότε και ο ανταγωνισμός είναι σχετικά μικρός)</a:t>
            </a:r>
          </a:p>
          <a:p>
            <a:pPr lvl="1"/>
            <a:r>
              <a:rPr lang="el-GR" sz="2000" dirty="0" smtClean="0"/>
              <a:t>Επιλογή 3-5 αγορών που εμφανίζουν τις καλύτερες προϋποθέσεις και για τις οποίες θα ακολουθήσει περαιτέρω έρευνα</a:t>
            </a:r>
            <a:endParaRPr lang="el-GR"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5" name="4 - Θέση περιεχομένου"/>
          <p:cNvSpPr>
            <a:spLocks noGrp="1"/>
          </p:cNvSpPr>
          <p:nvPr>
            <p:ph sz="quarter" idx="1"/>
          </p:nvPr>
        </p:nvSpPr>
        <p:spPr/>
        <p:txBody>
          <a:bodyPr/>
          <a:lstStyle/>
          <a:p>
            <a:r>
              <a:rPr lang="el-GR" sz="2000" b="1" dirty="0" smtClean="0"/>
              <a:t>Καθορισμός των αγορών στόχων</a:t>
            </a:r>
          </a:p>
          <a:p>
            <a:pPr lvl="1"/>
            <a:r>
              <a:rPr lang="el-GR" sz="2000" dirty="0" smtClean="0"/>
              <a:t>Καθορισμός παραγόντων που επηρεάζουν τη ζήτηση του προϊόντος στις συγκεκριμένες αγορές</a:t>
            </a:r>
          </a:p>
          <a:p>
            <a:pPr lvl="1"/>
            <a:r>
              <a:rPr lang="el-GR" sz="2000" dirty="0" smtClean="0"/>
              <a:t>Συγκέντρωση στοιχείων για την κατανάλωση/χρήση του συγκεκριμένου είδους προϊόντων και τις εισαγωγές</a:t>
            </a:r>
          </a:p>
          <a:p>
            <a:pPr lvl="1"/>
            <a:r>
              <a:rPr lang="el-GR" sz="2000" dirty="0" smtClean="0"/>
              <a:t>Μελέτη του ανταγωνισμού και των κυριότερων ανταγωνιστών, παραγωγών ή εισαγωγέων</a:t>
            </a:r>
          </a:p>
          <a:p>
            <a:pPr lvl="1"/>
            <a:r>
              <a:rPr lang="el-GR" sz="2000" dirty="0" smtClean="0"/>
              <a:t>Καθορισμός παραγόντων που επηρεάζουν τη χρήση του προϊόντος σε κάθε αγορά, όπως κανάλια διανομής, καταναλωτικές συνήθειες κλπ.</a:t>
            </a:r>
          </a:p>
          <a:p>
            <a:pPr lvl="1"/>
            <a:r>
              <a:rPr lang="el-GR" sz="2000" dirty="0" smtClean="0"/>
              <a:t>Εμπόδια εισαγωγής σε κάθε αγορά στόχο (ανάλογα με το είδος του προϊόντος, το νομικό πλαίσιο εισαγωγών κλπ)</a:t>
            </a:r>
            <a:endParaRPr lang="el-GR"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3" name="2 - Θέση περιεχομένου"/>
          <p:cNvSpPr>
            <a:spLocks noGrp="1"/>
          </p:cNvSpPr>
          <p:nvPr>
            <p:ph sz="quarter" idx="1"/>
          </p:nvPr>
        </p:nvSpPr>
        <p:spPr>
          <a:xfrm>
            <a:off x="457200" y="1600200"/>
            <a:ext cx="8229600" cy="4781128"/>
          </a:xfrm>
        </p:spPr>
        <p:txBody>
          <a:bodyPr/>
          <a:lstStyle/>
          <a:p>
            <a:r>
              <a:rPr lang="el-GR" dirty="0" smtClean="0"/>
              <a:t>Συμπεράσματα για τις αγορές στόχο</a:t>
            </a:r>
          </a:p>
          <a:p>
            <a:pPr lvl="1"/>
            <a:r>
              <a:rPr lang="el-GR" sz="3200" dirty="0" smtClean="0"/>
              <a:t>Αξιολόγηση των δεδομένων που συγκεντρώθηκαν και επικέντρωση σε συγκεκριμένες αγορές. Οι επιχειρήσεις που ξεκινούν εξαγωγές είναι καλύτερο να επικεντρώνονται σε 2-3 χώρες</a:t>
            </a:r>
          </a:p>
          <a:p>
            <a:pPr lvl="1"/>
            <a:r>
              <a:rPr lang="el-GR" sz="3200" dirty="0" smtClean="0"/>
              <a:t>Για τις 2-3 χώρες που έχουν επιλεχθεί, αναπτύσσεται σχέδιο μάρκετινγκ εξαγωγών</a:t>
            </a:r>
            <a:endParaRPr lang="el-GR" sz="3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3" name="2 - Θέση περιεχομένου"/>
          <p:cNvSpPr>
            <a:spLocks noGrp="1"/>
          </p:cNvSpPr>
          <p:nvPr>
            <p:ph sz="quarter" idx="1"/>
          </p:nvPr>
        </p:nvSpPr>
        <p:spPr/>
        <p:txBody>
          <a:bodyPr/>
          <a:lstStyle/>
          <a:p>
            <a:r>
              <a:rPr lang="el-GR" b="1" dirty="0" smtClean="0"/>
              <a:t>Δευτερογενής έρευνα</a:t>
            </a:r>
          </a:p>
          <a:p>
            <a:pPr lvl="1"/>
            <a:r>
              <a:rPr lang="el-GR" dirty="0" smtClean="0"/>
              <a:t>Πραγματοποιείται στην έδρα της επιχείρησης και περιλαμβάνει τη συγκέντρωση και ανάλυση στοιχείων από μελέτες, βιβλία, περιοδικά, αναφορές, έρευνες και στατιστικές αναλύσεις.</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Μεθοδολογία επιλογής αγορών (συν.)</a:t>
            </a:r>
            <a:endParaRPr lang="el-GR" dirty="0"/>
          </a:p>
        </p:txBody>
      </p:sp>
      <p:sp>
        <p:nvSpPr>
          <p:cNvPr id="3" name="2 - Θέση περιεχομένου"/>
          <p:cNvSpPr>
            <a:spLocks noGrp="1"/>
          </p:cNvSpPr>
          <p:nvPr>
            <p:ph sz="quarter" idx="1"/>
          </p:nvPr>
        </p:nvSpPr>
        <p:spPr>
          <a:xfrm>
            <a:off x="301752" y="1500174"/>
            <a:ext cx="8503920" cy="4572000"/>
          </a:xfrm>
        </p:spPr>
        <p:txBody>
          <a:bodyPr/>
          <a:lstStyle/>
          <a:p>
            <a:r>
              <a:rPr lang="el-GR" dirty="0" smtClean="0"/>
              <a:t>   </a:t>
            </a:r>
            <a:r>
              <a:rPr lang="el-GR" b="1" dirty="0" smtClean="0"/>
              <a:t>Πρωτογενής έρευνα</a:t>
            </a:r>
          </a:p>
          <a:p>
            <a:pPr lvl="1"/>
            <a:r>
              <a:rPr lang="el-GR" dirty="0" smtClean="0"/>
              <a:t>πραγματοποιείται μετά τη δευτερογενή έρευνα και αφορά τη συγκέντρωση  πληροφοριών από συγκεκριμένους ανθρώπους ή φορείς που γνωρίζουν πολύ καλά την αγορά ή είναι πιθανοί καταναλωτές του προϊόντος της επιχείρησης. Σε αυτούς η επιχείρηση πρέπει να θέσει τα ακριβή χαρακτηριστικά του προϊόντος και άλλα στοιχεία, ανάλογα με το σε ποιους απευθύνεται η έρευνα.</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Εξαγωγικό μάρκετινγκ </a:t>
            </a:r>
            <a:endParaRPr lang="el-GR" dirty="0"/>
          </a:p>
        </p:txBody>
      </p:sp>
      <p:sp>
        <p:nvSpPr>
          <p:cNvPr id="3" name="2 - Θέση περιεχομένου"/>
          <p:cNvSpPr>
            <a:spLocks noGrp="1"/>
          </p:cNvSpPr>
          <p:nvPr>
            <p:ph sz="quarter" idx="1"/>
          </p:nvPr>
        </p:nvSpPr>
        <p:spPr/>
        <p:txBody>
          <a:bodyPr/>
          <a:lstStyle/>
          <a:p>
            <a:r>
              <a:rPr lang="el-GR" sz="1800" dirty="0" smtClean="0"/>
              <a:t>Πληρωμές (</a:t>
            </a:r>
            <a:r>
              <a:rPr lang="el-GR" sz="1800" dirty="0" err="1" smtClean="0"/>
              <a:t>payment</a:t>
            </a:r>
            <a:r>
              <a:rPr lang="el-GR" sz="1800" dirty="0" smtClean="0"/>
              <a:t>) - πόσο πολύπλοκες είναι οι διεθνείς συναλλαγές;</a:t>
            </a:r>
          </a:p>
          <a:p>
            <a:r>
              <a:rPr lang="el-GR" sz="1800" dirty="0" smtClean="0"/>
              <a:t>Προσωπικό- (</a:t>
            </a:r>
            <a:r>
              <a:rPr lang="el-GR" sz="1800" dirty="0" err="1" smtClean="0"/>
              <a:t>personnel</a:t>
            </a:r>
            <a:r>
              <a:rPr lang="el-GR" sz="1800" dirty="0" smtClean="0"/>
              <a:t>) έχει το υφιστάμενο προσωπικό τα κατάλληλα προσόντα;</a:t>
            </a:r>
          </a:p>
          <a:p>
            <a:r>
              <a:rPr lang="el-GR" sz="1800" dirty="0" smtClean="0"/>
              <a:t>Σχεδιασμός (</a:t>
            </a:r>
            <a:r>
              <a:rPr lang="en-GB" sz="1800" dirty="0" smtClean="0"/>
              <a:t>planning)</a:t>
            </a:r>
          </a:p>
          <a:p>
            <a:r>
              <a:rPr lang="el-GR" sz="1800" dirty="0" smtClean="0"/>
              <a:t>Έγγραφα και απαραίτητα δικαιολογητικά (</a:t>
            </a:r>
            <a:r>
              <a:rPr lang="el-GR" sz="1800" dirty="0" err="1" smtClean="0"/>
              <a:t>paperwork</a:t>
            </a:r>
            <a:r>
              <a:rPr lang="el-GR" sz="1800" dirty="0" smtClean="0"/>
              <a:t>)</a:t>
            </a:r>
          </a:p>
          <a:p>
            <a:r>
              <a:rPr lang="el-GR" sz="1800" dirty="0" smtClean="0"/>
              <a:t>Πρακτικές (</a:t>
            </a:r>
            <a:r>
              <a:rPr lang="el-GR" sz="1800" dirty="0" err="1" smtClean="0"/>
              <a:t>practices</a:t>
            </a:r>
            <a:r>
              <a:rPr lang="el-GR" sz="1800" dirty="0" smtClean="0"/>
              <a:t>)- διαφορές σε ότι αφορά κουλτούρα και</a:t>
            </a:r>
          </a:p>
          <a:p>
            <a:r>
              <a:rPr lang="el-GR" sz="1800" dirty="0" smtClean="0"/>
              <a:t>Επιχειρηματικότητα</a:t>
            </a:r>
          </a:p>
          <a:p>
            <a:r>
              <a:rPr lang="el-GR" sz="1800" dirty="0" smtClean="0"/>
              <a:t>Συνεργασίες (</a:t>
            </a:r>
            <a:r>
              <a:rPr lang="en-GB" sz="1800" dirty="0" smtClean="0"/>
              <a:t>partnerships)</a:t>
            </a:r>
          </a:p>
          <a:p>
            <a:r>
              <a:rPr lang="el-GR" sz="1800" dirty="0" smtClean="0"/>
              <a:t>Πολιτικές και μέθοδοι της επιχείρησης (</a:t>
            </a:r>
            <a:r>
              <a:rPr lang="el-GR" sz="1800" dirty="0" err="1" smtClean="0"/>
              <a:t>policies</a:t>
            </a:r>
            <a:r>
              <a:rPr lang="el-GR" sz="1800" dirty="0" smtClean="0"/>
              <a:t>)</a:t>
            </a:r>
          </a:p>
          <a:p>
            <a:r>
              <a:rPr lang="el-GR" sz="1800" dirty="0" smtClean="0"/>
              <a:t>Τρόποι παρουσίας στην νέα αγορά (</a:t>
            </a:r>
            <a:r>
              <a:rPr lang="el-GR" sz="1800" dirty="0" err="1" smtClean="0"/>
              <a:t>positioning</a:t>
            </a:r>
            <a:r>
              <a:rPr lang="el-GR" sz="1800" dirty="0" smtClean="0"/>
              <a:t>)</a:t>
            </a:r>
          </a:p>
          <a:p>
            <a:r>
              <a:rPr lang="el-GR" sz="1800" dirty="0" smtClean="0"/>
              <a:t>Προστασία (</a:t>
            </a:r>
            <a:r>
              <a:rPr lang="el-GR" sz="1800" dirty="0" err="1" smtClean="0"/>
              <a:t>protection</a:t>
            </a:r>
            <a:r>
              <a:rPr lang="el-GR" sz="1800" dirty="0" smtClean="0"/>
              <a:t>)- των εξαγόμενων προϊόντων και της πνευματικής ιδιοκτησίας της επιχείρησης</a:t>
            </a:r>
            <a:endParaRPr lang="el-GR"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Προσαρμογή του προϊόντος</a:t>
            </a:r>
            <a:endParaRPr lang="el-GR" dirty="0"/>
          </a:p>
        </p:txBody>
      </p:sp>
      <p:sp>
        <p:nvSpPr>
          <p:cNvPr id="3" name="2 - Θέση περιεχομένου"/>
          <p:cNvSpPr>
            <a:spLocks noGrp="1"/>
          </p:cNvSpPr>
          <p:nvPr>
            <p:ph sz="quarter" idx="1"/>
          </p:nvPr>
        </p:nvSpPr>
        <p:spPr/>
        <p:txBody>
          <a:bodyPr/>
          <a:lstStyle/>
          <a:p>
            <a:r>
              <a:rPr lang="el-GR" dirty="0" smtClean="0"/>
              <a:t>Μελέτη και καταγραφή των ανταγωνιστικών προϊόντων</a:t>
            </a:r>
          </a:p>
          <a:p>
            <a:r>
              <a:rPr lang="el-GR" dirty="0" smtClean="0"/>
              <a:t>Τυποποίηση – συσκευασία</a:t>
            </a:r>
          </a:p>
          <a:p>
            <a:r>
              <a:rPr lang="el-GR" dirty="0" smtClean="0"/>
              <a:t>Πολιτική τιμολόγησης</a:t>
            </a:r>
          </a:p>
          <a:p>
            <a:r>
              <a:rPr lang="el-GR" dirty="0" smtClean="0"/>
              <a:t>Βαθμός αποδοχής του προϊόντος</a:t>
            </a:r>
          </a:p>
          <a:p>
            <a:endParaRPr lang="el-GR" dirty="0" smtClean="0"/>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Πολιτικές τιμολόγησης</a:t>
            </a:r>
            <a:endParaRPr lang="el-GR" dirty="0"/>
          </a:p>
        </p:txBody>
      </p:sp>
      <p:sp>
        <p:nvSpPr>
          <p:cNvPr id="3" name="2 - Θέση περιεχομένου"/>
          <p:cNvSpPr>
            <a:spLocks noGrp="1"/>
          </p:cNvSpPr>
          <p:nvPr>
            <p:ph sz="quarter" idx="1"/>
          </p:nvPr>
        </p:nvSpPr>
        <p:spPr/>
        <p:txBody>
          <a:bodyPr/>
          <a:lstStyle/>
          <a:p>
            <a:r>
              <a:rPr lang="el-GR" sz="1800" dirty="0" smtClean="0"/>
              <a:t>Στατική τιμολόγηση- ίδια τιμή για όλους τους πελάτες</a:t>
            </a:r>
          </a:p>
          <a:p>
            <a:r>
              <a:rPr lang="el-GR" sz="1800" dirty="0" smtClean="0"/>
              <a:t>Ευέλικτη τιμολόγηση-προσαρμογή των τιμών για τα διαφορετικά είδη πελατών</a:t>
            </a:r>
          </a:p>
          <a:p>
            <a:r>
              <a:rPr lang="el-GR" sz="1800" dirty="0" smtClean="0"/>
              <a:t>Τιμολόγηση βάσει κόστους- τιμολόγηση για την απόλυτη κάλυψη των σταθερών και μεταβλητών δαπανών παραγωγής και εξαγωγής των προϊόντων</a:t>
            </a:r>
          </a:p>
          <a:p>
            <a:r>
              <a:rPr lang="el-GR" sz="1800" dirty="0" smtClean="0"/>
              <a:t>Τιμολόγηση βάσει μεταβλητού κόστους- τιμολόγηση για την κάλυψη των μεταβλητών δαπανών παραγωγής και εξαγωγής των προϊόντων ενώ οι σταθερές δαπάνες καλύπτονται από τις πωλήσεις στην εσωτερική αγορά</a:t>
            </a:r>
          </a:p>
          <a:p>
            <a:r>
              <a:rPr lang="el-GR" sz="1800" dirty="0" smtClean="0"/>
              <a:t>Τιμολόγηση διείσδυσης– χαμηλή τιμή για γρήγορη εισαγωγή στην αγορά και αποθάρρυνση των ανταγωνιστών</a:t>
            </a:r>
          </a:p>
          <a:p>
            <a:r>
              <a:rPr lang="el-GR" sz="1800" dirty="0" smtClean="0"/>
              <a:t>Τιμολόγηση αγορών με μικρό ανταγωνισμό- υψηλή τιμή προϊόντων με μεγάλο περιθώριο κέρδους σε αγορές με μικρό ανταγωνισμό.</a:t>
            </a:r>
            <a:endParaRPr lang="el-G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Ανάλυση εξαγωγικών κινήτρων</a:t>
            </a:r>
            <a:endParaRPr lang="el-GR" dirty="0"/>
          </a:p>
        </p:txBody>
      </p:sp>
      <p:sp>
        <p:nvSpPr>
          <p:cNvPr id="3" name="2 - Θέση περιεχομένου"/>
          <p:cNvSpPr>
            <a:spLocks noGrp="1"/>
          </p:cNvSpPr>
          <p:nvPr>
            <p:ph sz="quarter" idx="1"/>
          </p:nvPr>
        </p:nvSpPr>
        <p:spPr/>
        <p:txBody>
          <a:bodyPr/>
          <a:lstStyle/>
          <a:p>
            <a:r>
              <a:rPr lang="el-GR" dirty="0" smtClean="0"/>
              <a:t>Ενδογενή κίνητρα</a:t>
            </a:r>
          </a:p>
          <a:p>
            <a:r>
              <a:rPr lang="el-GR" dirty="0" smtClean="0"/>
              <a:t>Εξωγενή κίνητρα</a:t>
            </a: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Πολιτικές τιμολόγησης (συν.)</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r>
              <a:rPr lang="el-GR" sz="2400" dirty="0" smtClean="0"/>
              <a:t>Κόστη μάρκετινγκ και προώθησης: διανομής, διαφήμισης, ταξιδιών, έντυπου διαφημιστικού υλικού, συμμετοχής σε εκθέσεις κλπ</a:t>
            </a:r>
          </a:p>
          <a:p>
            <a:r>
              <a:rPr lang="el-GR" sz="2400" dirty="0" smtClean="0"/>
              <a:t>Κόστη παραγωγής: κόστος παραγωγής ανά προϊόν, κόστος συσκευασίας ή συναρμολόγησης ανά προϊόν</a:t>
            </a:r>
          </a:p>
          <a:p>
            <a:r>
              <a:rPr lang="el-GR" sz="2400" dirty="0" smtClean="0"/>
              <a:t>Κόστος συσκευασίας: υλικά, μακέτα, ετικέτα και διοίκησης: ασφάλεια μεταφορών, πιστοποιήσεις κλπ.</a:t>
            </a:r>
          </a:p>
          <a:p>
            <a:r>
              <a:rPr lang="el-GR" sz="2400" dirty="0" smtClean="0"/>
              <a:t>Κόστη μεταφοράς εμπορευμάτων: κόστη αποθήκευσης, ασφάλισης, μεταφοράς</a:t>
            </a:r>
          </a:p>
          <a:p>
            <a:r>
              <a:rPr lang="el-GR" sz="2400" dirty="0" smtClean="0"/>
              <a:t>Χρηματοοικονομικά κόστη: κόστη χρηματοδότησης των εξαγωγών, κόστη από μεταβολές στις ισοτιμίες νομισμάτων, κόστη από μεταβολές επιτοκίων κλπ.</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Εναλλακτικές στρατηγικές εξαγωγών</a:t>
            </a:r>
            <a:endParaRPr lang="el-GR" dirty="0"/>
          </a:p>
        </p:txBody>
      </p:sp>
      <p:sp>
        <p:nvSpPr>
          <p:cNvPr id="3" name="2 - Θέση περιεχομένου"/>
          <p:cNvSpPr>
            <a:spLocks noGrp="1"/>
          </p:cNvSpPr>
          <p:nvPr>
            <p:ph sz="quarter" idx="1"/>
          </p:nvPr>
        </p:nvSpPr>
        <p:spPr/>
        <p:txBody>
          <a:bodyPr/>
          <a:lstStyle/>
          <a:p>
            <a:r>
              <a:rPr lang="el-GR" dirty="0" smtClean="0"/>
              <a:t>Απευθείας εξαγωγές</a:t>
            </a:r>
          </a:p>
          <a:p>
            <a:r>
              <a:rPr lang="el-GR" dirty="0" smtClean="0"/>
              <a:t>Εξαγωγές μέσω τρίτων</a:t>
            </a:r>
          </a:p>
          <a:p>
            <a:r>
              <a:rPr lang="el-GR" dirty="0" smtClean="0"/>
              <a:t>Συνεργασίες με επιχειρήσεις εσωτερικού ή εξωτερικού</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Κριτήρια επιλογής τρόπου μεταφοράς</a:t>
            </a:r>
            <a:endParaRPr lang="el-GR" dirty="0"/>
          </a:p>
        </p:txBody>
      </p:sp>
      <p:sp>
        <p:nvSpPr>
          <p:cNvPr id="3" name="2 - Θέση περιεχομένου"/>
          <p:cNvSpPr>
            <a:spLocks noGrp="1"/>
          </p:cNvSpPr>
          <p:nvPr>
            <p:ph sz="quarter" idx="1"/>
          </p:nvPr>
        </p:nvSpPr>
        <p:spPr/>
        <p:txBody>
          <a:bodyPr/>
          <a:lstStyle/>
          <a:p>
            <a:r>
              <a:rPr lang="el-GR" dirty="0" smtClean="0"/>
              <a:t>Ο πελάτης</a:t>
            </a:r>
          </a:p>
          <a:p>
            <a:r>
              <a:rPr lang="el-GR" dirty="0" smtClean="0"/>
              <a:t>Τα προϊόντα</a:t>
            </a:r>
          </a:p>
          <a:p>
            <a:r>
              <a:rPr lang="el-GR" dirty="0" smtClean="0"/>
              <a:t>Τα χρονικά περιθώρια</a:t>
            </a:r>
          </a:p>
          <a:p>
            <a:r>
              <a:rPr lang="el-GR" dirty="0" smtClean="0"/>
              <a:t>Το κόστος / Το κέρδος</a:t>
            </a:r>
          </a:p>
          <a:p>
            <a:r>
              <a:rPr lang="el-GR" dirty="0" smtClean="0"/>
              <a:t>Οι παρεχόμενες Υπηρεσίες</a:t>
            </a:r>
          </a:p>
          <a:p>
            <a:r>
              <a:rPr lang="el-GR" dirty="0" smtClean="0"/>
              <a:t>Η διαχείριση των Προϊόντων</a:t>
            </a:r>
          </a:p>
          <a:p>
            <a:r>
              <a:rPr lang="el-GR" dirty="0" smtClean="0"/>
              <a:t>Οι γεωγραφικοί παράγοντες</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Κύρια φορτωτικά έγγραφα</a:t>
            </a:r>
            <a:endParaRPr lang="el-GR" dirty="0"/>
          </a:p>
        </p:txBody>
      </p:sp>
      <p:sp>
        <p:nvSpPr>
          <p:cNvPr id="3" name="2 - Θέση περιεχομένου"/>
          <p:cNvSpPr>
            <a:spLocks noGrp="1"/>
          </p:cNvSpPr>
          <p:nvPr>
            <p:ph sz="quarter" idx="1"/>
          </p:nvPr>
        </p:nvSpPr>
        <p:spPr/>
        <p:txBody>
          <a:bodyPr/>
          <a:lstStyle/>
          <a:p>
            <a:r>
              <a:rPr lang="el-GR" dirty="0" smtClean="0"/>
              <a:t>Εμπορικό τιμολόγιο</a:t>
            </a:r>
          </a:p>
          <a:p>
            <a:r>
              <a:rPr lang="el-GR" dirty="0" smtClean="0"/>
              <a:t>Έγγραφο μεταφοράς</a:t>
            </a:r>
          </a:p>
          <a:p>
            <a:r>
              <a:rPr lang="el-GR" dirty="0" smtClean="0"/>
              <a:t>Έγγραφο ασφάλισης</a:t>
            </a:r>
          </a:p>
          <a:p>
            <a:r>
              <a:rPr lang="el-GR" dirty="0" smtClean="0"/>
              <a:t>Πιστοποιητικό καταγωγής</a:t>
            </a:r>
          </a:p>
          <a:p>
            <a:r>
              <a:rPr lang="el-GR" dirty="0" smtClean="0"/>
              <a:t>Πιστοποιητικό κυκλοφορίας </a:t>
            </a:r>
            <a:r>
              <a:rPr lang="en-US" dirty="0" smtClean="0"/>
              <a:t>EUR1 </a:t>
            </a:r>
            <a:r>
              <a:rPr lang="el-GR" dirty="0" smtClean="0"/>
              <a:t>ή </a:t>
            </a:r>
            <a:r>
              <a:rPr lang="en-US" dirty="0" smtClean="0"/>
              <a:t>ATR1</a:t>
            </a:r>
          </a:p>
          <a:p>
            <a:r>
              <a:rPr lang="el-GR" dirty="0" smtClean="0"/>
              <a:t>Κοινοτική διαμετακόμιση </a:t>
            </a:r>
            <a:r>
              <a:rPr lang="en-US" dirty="0" smtClean="0"/>
              <a:t>T2L</a:t>
            </a:r>
          </a:p>
          <a:p>
            <a:r>
              <a:rPr lang="el-GR" dirty="0" smtClean="0"/>
              <a:t>Λοιπά πιστοποιητικά</a:t>
            </a: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Εμπορικό τιμολόγιο</a:t>
            </a:r>
            <a:endParaRPr lang="el-GR" dirty="0"/>
          </a:p>
        </p:txBody>
      </p:sp>
      <p:sp>
        <p:nvSpPr>
          <p:cNvPr id="3" name="2 - Θέση περιεχομένου"/>
          <p:cNvSpPr>
            <a:spLocks noGrp="1"/>
          </p:cNvSpPr>
          <p:nvPr>
            <p:ph sz="quarter" idx="1"/>
          </p:nvPr>
        </p:nvSpPr>
        <p:spPr/>
        <p:txBody>
          <a:bodyPr/>
          <a:lstStyle/>
          <a:p>
            <a:r>
              <a:rPr lang="el-GR" dirty="0" smtClean="0"/>
              <a:t>Πλήρη στοιχεία αγοραστή και πωλητή</a:t>
            </a:r>
          </a:p>
          <a:p>
            <a:r>
              <a:rPr lang="el-GR" dirty="0" smtClean="0"/>
              <a:t>Αριθμός παραγγελίας</a:t>
            </a:r>
          </a:p>
          <a:p>
            <a:r>
              <a:rPr lang="el-GR" dirty="0" smtClean="0"/>
              <a:t>Περιγραφή εμπορεύματος, τιμή μονάδας</a:t>
            </a:r>
          </a:p>
          <a:p>
            <a:r>
              <a:rPr lang="el-GR" dirty="0" smtClean="0"/>
              <a:t>Όροι παράδοσης (</a:t>
            </a:r>
            <a:r>
              <a:rPr lang="en-US" dirty="0" smtClean="0"/>
              <a:t>INCOTERMS ® 2010)</a:t>
            </a:r>
          </a:p>
          <a:p>
            <a:r>
              <a:rPr lang="el-GR" dirty="0" smtClean="0"/>
              <a:t>Τρόπος πληρωμής</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Έγγραφα μεταφοράς</a:t>
            </a:r>
            <a:endParaRPr lang="el-GR" dirty="0"/>
          </a:p>
        </p:txBody>
      </p:sp>
      <p:sp>
        <p:nvSpPr>
          <p:cNvPr id="3" name="2 - Θέση περιεχομένου"/>
          <p:cNvSpPr>
            <a:spLocks noGrp="1"/>
          </p:cNvSpPr>
          <p:nvPr>
            <p:ph sz="quarter" idx="1"/>
          </p:nvPr>
        </p:nvSpPr>
        <p:spPr>
          <a:xfrm>
            <a:off x="457200" y="1600200"/>
            <a:ext cx="8229600" cy="5069160"/>
          </a:xfrm>
        </p:spPr>
        <p:txBody>
          <a:bodyPr>
            <a:normAutofit/>
          </a:bodyPr>
          <a:lstStyle/>
          <a:p>
            <a:r>
              <a:rPr lang="el-GR" sz="2200" dirty="0" smtClean="0"/>
              <a:t>Θαλάσσια φορτωτική (</a:t>
            </a:r>
            <a:r>
              <a:rPr lang="en-US" sz="2200" dirty="0" smtClean="0"/>
              <a:t>B/L)</a:t>
            </a:r>
          </a:p>
          <a:p>
            <a:r>
              <a:rPr lang="el-GR" sz="2200" dirty="0" err="1" smtClean="0"/>
              <a:t>Φορταπόδειξη</a:t>
            </a:r>
            <a:r>
              <a:rPr lang="el-GR" sz="2200" dirty="0" smtClean="0"/>
              <a:t> θαλάσσιας μεταφοράς (</a:t>
            </a:r>
            <a:r>
              <a:rPr lang="en-US" sz="2200" dirty="0" smtClean="0"/>
              <a:t>Sea Waybill)</a:t>
            </a:r>
          </a:p>
          <a:p>
            <a:r>
              <a:rPr lang="el-GR" sz="2200" dirty="0" smtClean="0"/>
              <a:t>Θαλάσσια φορτωτική βάσει ναυλοσυμφώνου </a:t>
            </a:r>
            <a:r>
              <a:rPr lang="en-US" sz="2200" dirty="0" smtClean="0"/>
              <a:t>(Chartered party B/L)</a:t>
            </a:r>
          </a:p>
          <a:p>
            <a:r>
              <a:rPr lang="el-GR" sz="2200" dirty="0" smtClean="0"/>
              <a:t>Έγγραφο πολλαπλής μεταφοράς (</a:t>
            </a:r>
            <a:r>
              <a:rPr lang="en-US" sz="2200" dirty="0" smtClean="0"/>
              <a:t>Multimodal transport document)</a:t>
            </a:r>
          </a:p>
          <a:p>
            <a:r>
              <a:rPr lang="el-GR" sz="2200" dirty="0" smtClean="0"/>
              <a:t>Έγγραφο αεροπορικής μεταφοράς </a:t>
            </a:r>
            <a:r>
              <a:rPr lang="en-US" sz="2200" dirty="0" smtClean="0"/>
              <a:t>(Air Waybill)</a:t>
            </a:r>
          </a:p>
          <a:p>
            <a:r>
              <a:rPr lang="el-GR" sz="2200" dirty="0" smtClean="0"/>
              <a:t>Έγγραφο οδικής μεταφοράς (</a:t>
            </a:r>
            <a:r>
              <a:rPr lang="en-US" sz="2200" dirty="0" smtClean="0"/>
              <a:t>CMR)</a:t>
            </a:r>
          </a:p>
          <a:p>
            <a:r>
              <a:rPr lang="el-GR" sz="2200" dirty="0" smtClean="0"/>
              <a:t>Έγγραφο σιδηροδρομικής μεταφοράς (</a:t>
            </a:r>
            <a:r>
              <a:rPr lang="en-US" sz="2200" dirty="0" smtClean="0"/>
              <a:t>Rail Consignment Note)</a:t>
            </a:r>
          </a:p>
          <a:p>
            <a:r>
              <a:rPr lang="el-GR" sz="2200" dirty="0" smtClean="0"/>
              <a:t>Απόδειξη ταχυδρομικής αποστολής</a:t>
            </a:r>
          </a:p>
          <a:p>
            <a:r>
              <a:rPr lang="el-GR" sz="2200" dirty="0" smtClean="0"/>
              <a:t>Απόδειξη απ</a:t>
            </a:r>
            <a:r>
              <a:rPr lang="en-US" sz="2200" dirty="0" smtClean="0"/>
              <a:t>o</a:t>
            </a:r>
            <a:r>
              <a:rPr lang="el-GR" sz="2200" dirty="0" smtClean="0"/>
              <a:t>στολής με </a:t>
            </a:r>
            <a:r>
              <a:rPr lang="en-US" sz="2200" dirty="0" smtClean="0"/>
              <a:t>Courier</a:t>
            </a:r>
            <a:endParaRPr lang="el-GR" sz="2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Έγγραφα ασφάλισης</a:t>
            </a:r>
            <a:endParaRPr lang="el-GR" dirty="0"/>
          </a:p>
        </p:txBody>
      </p:sp>
      <p:sp>
        <p:nvSpPr>
          <p:cNvPr id="3" name="2 - Θέση περιεχομένου"/>
          <p:cNvSpPr>
            <a:spLocks noGrp="1"/>
          </p:cNvSpPr>
          <p:nvPr>
            <p:ph sz="quarter" idx="1"/>
          </p:nvPr>
        </p:nvSpPr>
        <p:spPr/>
        <p:txBody>
          <a:bodyPr/>
          <a:lstStyle/>
          <a:p>
            <a:r>
              <a:rPr lang="el-GR" dirty="0" smtClean="0"/>
              <a:t>Ασφαλιστήριο συμβόλαιο (</a:t>
            </a:r>
            <a:r>
              <a:rPr lang="en-US" dirty="0" smtClean="0"/>
              <a:t>Insurance Policy) </a:t>
            </a:r>
            <a:r>
              <a:rPr lang="el-GR" dirty="0" smtClean="0"/>
              <a:t>για μεμονωμένες μεταφορές</a:t>
            </a:r>
            <a:endParaRPr lang="en-US" dirty="0" smtClean="0"/>
          </a:p>
          <a:p>
            <a:r>
              <a:rPr lang="el-GR" dirty="0" smtClean="0"/>
              <a:t>Πιστοποιητικό ασφάλισης </a:t>
            </a:r>
            <a:r>
              <a:rPr lang="en-US" dirty="0" smtClean="0"/>
              <a:t>(Certificate of insurance)</a:t>
            </a:r>
            <a:r>
              <a:rPr lang="el-GR" dirty="0" smtClean="0"/>
              <a:t> για πολλαπλές μεταφορές</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Πιστοποιητικό καταγωγής</a:t>
            </a:r>
            <a:endParaRPr lang="el-GR" dirty="0"/>
          </a:p>
        </p:txBody>
      </p:sp>
      <p:sp>
        <p:nvSpPr>
          <p:cNvPr id="3" name="2 - Θέση περιεχομένου"/>
          <p:cNvSpPr>
            <a:spLocks noGrp="1"/>
          </p:cNvSpPr>
          <p:nvPr>
            <p:ph sz="quarter" idx="1"/>
          </p:nvPr>
        </p:nvSpPr>
        <p:spPr/>
        <p:txBody>
          <a:bodyPr/>
          <a:lstStyle/>
          <a:p>
            <a:r>
              <a:rPr lang="el-GR" dirty="0" smtClean="0"/>
              <a:t>Στοιχεία εξαγωγέα</a:t>
            </a:r>
          </a:p>
          <a:p>
            <a:r>
              <a:rPr lang="el-GR" dirty="0" smtClean="0"/>
              <a:t>Στοιχεία παραλήπτη</a:t>
            </a:r>
          </a:p>
          <a:p>
            <a:r>
              <a:rPr lang="el-GR" dirty="0" smtClean="0"/>
              <a:t>Περιγραφή προϊόντος</a:t>
            </a:r>
          </a:p>
          <a:p>
            <a:r>
              <a:rPr lang="el-GR" dirty="0" smtClean="0"/>
              <a:t>Επιβολή φόρων και δασμών στη χώρα εισαγωγής</a:t>
            </a: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Πιστοποιητικό </a:t>
            </a:r>
            <a:r>
              <a:rPr lang="en-US" dirty="0" smtClean="0"/>
              <a:t>EUR1 &amp; ATR</a:t>
            </a:r>
            <a:endParaRPr lang="el-GR" dirty="0"/>
          </a:p>
        </p:txBody>
      </p:sp>
      <p:sp>
        <p:nvSpPr>
          <p:cNvPr id="3" name="2 - Θέση περιεχομένου"/>
          <p:cNvSpPr>
            <a:spLocks noGrp="1"/>
          </p:cNvSpPr>
          <p:nvPr>
            <p:ph sz="quarter" idx="1"/>
          </p:nvPr>
        </p:nvSpPr>
        <p:spPr/>
        <p:txBody>
          <a:bodyPr/>
          <a:lstStyle/>
          <a:p>
            <a:r>
              <a:rPr lang="el-GR" dirty="0" smtClean="0"/>
              <a:t>Πιστοποιητικό απαραίτητο για συγκεκριμένες ομάδες χωρών προκειμένου να δηλώνεται η Κοινοτική προέλευση των εμπορευμάτων για ευνοϊκότερη δασμολογική μεταχείριση</a:t>
            </a:r>
          </a:p>
          <a:p>
            <a:r>
              <a:rPr lang="el-GR" dirty="0" smtClean="0"/>
              <a:t>Το </a:t>
            </a:r>
            <a:r>
              <a:rPr lang="en-US" dirty="0" smtClean="0"/>
              <a:t>ATR </a:t>
            </a:r>
            <a:r>
              <a:rPr lang="el-GR" dirty="0" smtClean="0"/>
              <a:t>αφορά αποκλειστικά σε εξαγωγές στην Τουρκία</a:t>
            </a: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Πιστοποιητικό </a:t>
            </a:r>
            <a:r>
              <a:rPr lang="en-US" dirty="0" smtClean="0"/>
              <a:t>T2L</a:t>
            </a:r>
            <a:endParaRPr lang="el-GR" dirty="0"/>
          </a:p>
        </p:txBody>
      </p:sp>
      <p:sp>
        <p:nvSpPr>
          <p:cNvPr id="3" name="2 - Θέση περιεχομένου"/>
          <p:cNvSpPr>
            <a:spLocks noGrp="1"/>
          </p:cNvSpPr>
          <p:nvPr>
            <p:ph sz="quarter" idx="1"/>
          </p:nvPr>
        </p:nvSpPr>
        <p:spPr>
          <a:xfrm>
            <a:off x="301752" y="1500174"/>
            <a:ext cx="8503920" cy="4572000"/>
          </a:xfrm>
        </p:spPr>
        <p:txBody>
          <a:bodyPr/>
          <a:lstStyle/>
          <a:p>
            <a:r>
              <a:rPr lang="el-GR" dirty="0" smtClean="0"/>
              <a:t>Ελεύθερη κυκλοφορία εντός της ΕΕ</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Ενδογενή κίνητρα</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r>
              <a:rPr lang="el-GR" dirty="0" smtClean="0"/>
              <a:t>Αύξηση πωλήσεων – ενίσχυση πελατειακής βάσης</a:t>
            </a:r>
          </a:p>
          <a:p>
            <a:r>
              <a:rPr lang="el-GR" dirty="0" smtClean="0"/>
              <a:t>Αύξηση κερδών</a:t>
            </a:r>
          </a:p>
          <a:p>
            <a:r>
              <a:rPr lang="el-GR" dirty="0" smtClean="0"/>
              <a:t>Επίτευξη οικονομιών κλίμακας</a:t>
            </a:r>
          </a:p>
          <a:p>
            <a:r>
              <a:rPr lang="el-GR" dirty="0" smtClean="0"/>
              <a:t>Βελτίωση της ποιότητας του προϊόντος</a:t>
            </a:r>
          </a:p>
          <a:p>
            <a:r>
              <a:rPr lang="el-GR" dirty="0" smtClean="0"/>
              <a:t>Η διαφοροποίηση του επιχειρηματικού κινδύνου</a:t>
            </a:r>
          </a:p>
          <a:p>
            <a:r>
              <a:rPr lang="el-GR" dirty="0" smtClean="0"/>
              <a:t>Η τεχνολογική/ποιοτική ανωτερότητα του προϊόντος</a:t>
            </a: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Κατάσταση συσκευασίας – Ζυγολόγιο – </a:t>
            </a:r>
            <a:r>
              <a:rPr lang="el-GR" dirty="0" err="1" smtClean="0"/>
              <a:t>Κιβωτιολόγιο</a:t>
            </a:r>
            <a:r>
              <a:rPr lang="el-GR" dirty="0" smtClean="0"/>
              <a:t> </a:t>
            </a:r>
            <a:endParaRPr lang="el-GR" dirty="0"/>
          </a:p>
        </p:txBody>
      </p:sp>
      <p:sp>
        <p:nvSpPr>
          <p:cNvPr id="3" name="2 - Θέση περιεχομένου"/>
          <p:cNvSpPr>
            <a:spLocks noGrp="1"/>
          </p:cNvSpPr>
          <p:nvPr>
            <p:ph sz="quarter" idx="1"/>
          </p:nvPr>
        </p:nvSpPr>
        <p:spPr/>
        <p:txBody>
          <a:bodyPr/>
          <a:lstStyle/>
          <a:p>
            <a:r>
              <a:rPr lang="el-GR" dirty="0" smtClean="0"/>
              <a:t>Πλήρης περιγραφή του φορτίου</a:t>
            </a: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Παρακολούθηση εμπορικών ροών</a:t>
            </a:r>
            <a:endParaRPr lang="el-GR" dirty="0"/>
          </a:p>
        </p:txBody>
      </p:sp>
      <p:sp>
        <p:nvSpPr>
          <p:cNvPr id="3" name="2 - Θέση περιεχομένου"/>
          <p:cNvSpPr>
            <a:spLocks noGrp="1"/>
          </p:cNvSpPr>
          <p:nvPr>
            <p:ph sz="quarter" idx="1"/>
          </p:nvPr>
        </p:nvSpPr>
        <p:spPr/>
        <p:txBody>
          <a:bodyPr/>
          <a:lstStyle/>
          <a:p>
            <a:r>
              <a:rPr lang="el-GR" dirty="0" smtClean="0"/>
              <a:t>Εγγραφή στο σύστημα </a:t>
            </a:r>
            <a:r>
              <a:rPr lang="en-US" dirty="0" smtClean="0"/>
              <a:t>VIES</a:t>
            </a:r>
          </a:p>
          <a:p>
            <a:r>
              <a:rPr lang="el-GR" dirty="0" smtClean="0"/>
              <a:t>Υποβολή ανακεφαλαιωτικού πίνακα</a:t>
            </a:r>
          </a:p>
          <a:p>
            <a:r>
              <a:rPr lang="el-GR" dirty="0" smtClean="0"/>
              <a:t>Μηνιαία στατιστική δήλωση (</a:t>
            </a:r>
            <a:r>
              <a:rPr lang="en-US" dirty="0" smtClean="0"/>
              <a:t>INTRASTAT)</a:t>
            </a:r>
            <a:endParaRPr lang="el-GR" dirty="0" smtClean="0"/>
          </a:p>
          <a:p>
            <a:r>
              <a:rPr lang="el-GR" dirty="0" smtClean="0"/>
              <a:t>Τα παραπάνω ισχύουν για ενδοκοινοτικές εμπορικές πράξεις</a:t>
            </a:r>
            <a:endParaRPr lang="en-US"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endParaRPr lang="el-GR" dirty="0"/>
          </a:p>
        </p:txBody>
      </p:sp>
      <p:sp>
        <p:nvSpPr>
          <p:cNvPr id="3" name="2 - Θέση περιεχομένου"/>
          <p:cNvSpPr>
            <a:spLocks noGrp="1"/>
          </p:cNvSpPr>
          <p:nvPr>
            <p:ph sz="quarter" idx="1"/>
          </p:nvPr>
        </p:nvSpPr>
        <p:spPr/>
        <p:txBody>
          <a:bodyPr/>
          <a:lstStyle/>
          <a:p>
            <a:r>
              <a:rPr lang="el-GR" sz="1600" b="1" dirty="0" smtClean="0"/>
              <a:t>EXW - </a:t>
            </a:r>
            <a:r>
              <a:rPr lang="el-GR" sz="1600" b="1" dirty="0" err="1" smtClean="0"/>
              <a:t>Ex</a:t>
            </a:r>
            <a:r>
              <a:rPr lang="el-GR" sz="1600" b="1" dirty="0" smtClean="0"/>
              <a:t> Works (Εκ του Εργοταξίου): </a:t>
            </a:r>
            <a:endParaRPr lang="en-US" sz="1600" b="1" dirty="0" smtClean="0"/>
          </a:p>
          <a:p>
            <a:pPr>
              <a:buNone/>
            </a:pPr>
            <a:r>
              <a:rPr lang="el-GR" sz="1600" b="1" dirty="0" smtClean="0"/>
              <a:t>Εκ του Εργοταξίου </a:t>
            </a:r>
            <a:r>
              <a:rPr lang="el-GR" sz="1600" dirty="0" smtClean="0"/>
              <a:t>σημαίνει ότι o πωλητής</a:t>
            </a:r>
            <a:r>
              <a:rPr lang="en-US" sz="1600" dirty="0" smtClean="0"/>
              <a:t> </a:t>
            </a:r>
            <a:r>
              <a:rPr lang="el-GR" sz="1600" dirty="0" smtClean="0"/>
              <a:t>εκπληρώνει την υποχρέωση του για παράδοση, όταν έχει θέσει τα εμπορεύματα στη</a:t>
            </a:r>
            <a:r>
              <a:rPr lang="en-US" sz="1600" dirty="0" smtClean="0"/>
              <a:t> </a:t>
            </a:r>
            <a:r>
              <a:rPr lang="el-GR" sz="1600" dirty="0" smtClean="0"/>
              <a:t>διάθεση του αγοραστή, στις εγκαταστάσεις του (δηλαδή στο εργοστάσιο, αποθήκη, κ.λ.π.) Ειδικότερα, δεν είναι υπεύθυνος για τη φόρτωση των εμπορευμάτων στο όχημα που του διέθεσε ο αγοραστής. Ο αγοραστής αναλαμβάνει όλα τα έξοδα και τους κινδύνους που ανακύπτουν από την παραλαβή των εμπορευμάτων από τις εγκαταστάσεις του πωλητή μέχρι την άφιξή τους στον επιθυμητό τόπο προορισμού. Συνεπώς ο όρος αυτός αντιπροσωπεύει το ελάχιστο των υποχρεώσεων του πωλητή.</a:t>
            </a:r>
          </a:p>
          <a:p>
            <a:r>
              <a:rPr lang="el-GR" sz="1600" b="1" dirty="0" smtClean="0"/>
              <a:t>FCA - </a:t>
            </a:r>
            <a:r>
              <a:rPr lang="el-GR" sz="1600" b="1" dirty="0" err="1" smtClean="0"/>
              <a:t>Free</a:t>
            </a:r>
            <a:r>
              <a:rPr lang="el-GR" sz="1600" b="1" dirty="0" smtClean="0"/>
              <a:t> </a:t>
            </a:r>
            <a:r>
              <a:rPr lang="el-GR" sz="1600" b="1" dirty="0" err="1" smtClean="0"/>
              <a:t>Carrier</a:t>
            </a:r>
            <a:r>
              <a:rPr lang="el-GR" sz="1600" b="1" dirty="0" smtClean="0"/>
              <a:t> (Ελεύθερο στον Μεταφορέα):</a:t>
            </a:r>
          </a:p>
          <a:p>
            <a:pPr>
              <a:buNone/>
            </a:pPr>
            <a:r>
              <a:rPr lang="el-GR" sz="1600" b="1" dirty="0" smtClean="0"/>
              <a:t>Ελεύθερο στον μεταφορέα </a:t>
            </a:r>
            <a:r>
              <a:rPr lang="el-GR" sz="1600" dirty="0" smtClean="0"/>
              <a:t>σημαίνει ότι ο πωλητής εκπληρώνει την υποχρέωση του όταν παραδώσει τα εμπορεύματα εκτελωνισμένα για εξαγωγή στην επιμέλεια του μεταφορέα που έχει υποδειχθεί από τον αγοραστή, στον κατονομαζόμενο τόπο ή σημείο.</a:t>
            </a:r>
            <a:endParaRPr lang="el-GR" sz="16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000" b="1" dirty="0" smtClean="0"/>
              <a:t>FAS - </a:t>
            </a:r>
            <a:r>
              <a:rPr lang="el-GR" sz="2000" b="1" dirty="0" err="1" smtClean="0"/>
              <a:t>Free</a:t>
            </a:r>
            <a:r>
              <a:rPr lang="el-GR" sz="2000" b="1" dirty="0" smtClean="0"/>
              <a:t> </a:t>
            </a:r>
            <a:r>
              <a:rPr lang="el-GR" sz="2000" b="1" dirty="0" err="1" smtClean="0"/>
              <a:t>Alongside</a:t>
            </a:r>
            <a:r>
              <a:rPr lang="el-GR" sz="2000" b="1" dirty="0" smtClean="0"/>
              <a:t> </a:t>
            </a:r>
            <a:r>
              <a:rPr lang="el-GR" sz="2000" b="1" dirty="0" err="1" smtClean="0"/>
              <a:t>Ship</a:t>
            </a:r>
            <a:r>
              <a:rPr lang="el-GR" sz="2000" b="1" dirty="0" smtClean="0"/>
              <a:t> (Ελεύθερο Παράπλευρα του Πλοίου): </a:t>
            </a:r>
            <a:r>
              <a:rPr lang="el-GR" sz="2000" dirty="0" smtClean="0"/>
              <a:t>Ελεύθερο</a:t>
            </a:r>
            <a:r>
              <a:rPr lang="en-US" sz="2000" dirty="0" smtClean="0"/>
              <a:t> </a:t>
            </a:r>
            <a:r>
              <a:rPr lang="el-GR" sz="2000" dirty="0" smtClean="0"/>
              <a:t>παράπλευρα στο πλοίο” σημαίνει ότι ο πωλητής εκπληρώνει την </a:t>
            </a:r>
            <a:r>
              <a:rPr lang="el-GR" sz="2000" dirty="0" err="1" smtClean="0"/>
              <a:t>υπο</a:t>
            </a:r>
            <a:r>
              <a:rPr lang="el-GR" sz="2000" dirty="0" smtClean="0"/>
              <a:t>-χρέωση του,</a:t>
            </a:r>
            <a:r>
              <a:rPr lang="en-US" sz="2000" dirty="0" smtClean="0"/>
              <a:t> </a:t>
            </a:r>
            <a:r>
              <a:rPr lang="el-GR" sz="2000" dirty="0" smtClean="0"/>
              <a:t>όταν τα εμπορεύματα έχουν</a:t>
            </a:r>
            <a:r>
              <a:rPr lang="en-US" sz="2000" dirty="0" smtClean="0"/>
              <a:t> </a:t>
            </a:r>
            <a:r>
              <a:rPr lang="el-GR" sz="2000" dirty="0" smtClean="0"/>
              <a:t>τοποθετηθεί παράπλευρα στο πλοίο, στην αποβάθρα ή</a:t>
            </a:r>
            <a:r>
              <a:rPr lang="en-US" sz="2000" dirty="0" smtClean="0"/>
              <a:t> </a:t>
            </a:r>
            <a:r>
              <a:rPr lang="el-GR" sz="2000" dirty="0" smtClean="0"/>
              <a:t>στη φορτηγίδα, στο κατονομαζόμενο λιμάνι φόρτωσης. Αυτό σημαίνει ότι ο</a:t>
            </a:r>
            <a:r>
              <a:rPr lang="en-US" sz="2000" dirty="0" smtClean="0"/>
              <a:t> </a:t>
            </a:r>
            <a:r>
              <a:rPr lang="el-GR" sz="2000" dirty="0" smtClean="0"/>
              <a:t>αγοραστής αναλαμβάνει όλα τα έξοδα και τους κινδύνους</a:t>
            </a:r>
            <a:r>
              <a:rPr lang="en-US" sz="2000" dirty="0" smtClean="0"/>
              <a:t> </a:t>
            </a:r>
            <a:r>
              <a:rPr lang="el-GR" sz="2000" dirty="0" smtClean="0"/>
              <a:t>απώλειας ή ζημίας των</a:t>
            </a:r>
            <a:r>
              <a:rPr lang="en-US" sz="2000" dirty="0" smtClean="0"/>
              <a:t> </a:t>
            </a:r>
            <a:r>
              <a:rPr lang="el-GR" sz="2000" dirty="0" smtClean="0"/>
              <a:t>εμπορευμάτων από τη στιγμή αυτή. Ο όρος FAS απαιτεί από τον αγοραστή να</a:t>
            </a:r>
            <a:r>
              <a:rPr lang="en-US" sz="2000" dirty="0" smtClean="0"/>
              <a:t> </a:t>
            </a:r>
            <a:r>
              <a:rPr lang="el-GR" sz="2000" dirty="0" smtClean="0"/>
              <a:t>εκτελωνίσει τα εμπορεύματα προς εξαγωγή.</a:t>
            </a:r>
            <a:endParaRPr lang="el-GR" sz="20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FΟB - </a:t>
            </a:r>
            <a:r>
              <a:rPr lang="el-GR" sz="2400" b="1" dirty="0" err="1" smtClean="0"/>
              <a:t>Free</a:t>
            </a:r>
            <a:r>
              <a:rPr lang="el-GR" sz="2400" b="1" dirty="0" smtClean="0"/>
              <a:t> </a:t>
            </a:r>
            <a:r>
              <a:rPr lang="el-GR" sz="2400" b="1" dirty="0" err="1" smtClean="0"/>
              <a:t>on</a:t>
            </a:r>
            <a:r>
              <a:rPr lang="el-GR" sz="2400" b="1" dirty="0" smtClean="0"/>
              <a:t> </a:t>
            </a:r>
            <a:r>
              <a:rPr lang="el-GR" sz="2400" b="1" dirty="0" err="1" smtClean="0"/>
              <a:t>Board</a:t>
            </a:r>
            <a:r>
              <a:rPr lang="el-GR" sz="2400" b="1" dirty="0" smtClean="0"/>
              <a:t> (Ελεύθερο επί του πλοίου): </a:t>
            </a:r>
            <a:r>
              <a:rPr lang="el-GR" sz="2400" dirty="0" smtClean="0"/>
              <a:t>Ελεύθερο επί του πλοίου</a:t>
            </a:r>
            <a:r>
              <a:rPr lang="en-US" sz="2400" dirty="0" smtClean="0"/>
              <a:t> </a:t>
            </a:r>
            <a:r>
              <a:rPr lang="el-GR" sz="2400" dirty="0" smtClean="0"/>
              <a:t>σημαίνει ότι ο πωλητής εκπληρώνει την υποχρέωση του, όταν τα εμπορεύματα έχουν</a:t>
            </a:r>
            <a:r>
              <a:rPr lang="en-US" sz="2400" dirty="0" smtClean="0"/>
              <a:t> </a:t>
            </a:r>
            <a:r>
              <a:rPr lang="el-GR" sz="2400" dirty="0" smtClean="0"/>
              <a:t>περάσει πάνω από το κιγκλίδωμα του πλοίου, στο κατονομαζόμενο λιμάνι</a:t>
            </a:r>
            <a:r>
              <a:rPr lang="en-US" sz="2400" dirty="0" smtClean="0"/>
              <a:t> </a:t>
            </a:r>
            <a:r>
              <a:rPr lang="el-GR" sz="2400" dirty="0" smtClean="0"/>
              <a:t>φόρτωσης. Αυτό σημαίνει ότι ο αγοραστής αναλαμβάνει όλα τα έξοδα και τους</a:t>
            </a:r>
            <a:r>
              <a:rPr lang="en-US" sz="2400" dirty="0" smtClean="0"/>
              <a:t> </a:t>
            </a:r>
            <a:r>
              <a:rPr lang="el-GR" sz="2400" dirty="0" smtClean="0"/>
              <a:t>κινδύνους απώλειας ή ζημίας των εμπορευμάτων από το σημείο αυτό και μετά. Ο</a:t>
            </a:r>
            <a:r>
              <a:rPr lang="en-US" sz="2400" dirty="0" smtClean="0"/>
              <a:t> </a:t>
            </a:r>
            <a:r>
              <a:rPr lang="el-GR" sz="2400" dirty="0" smtClean="0"/>
              <a:t>όρος FOB απαιτεί από τον πωλητή να εκτελωνίσει τα εμπορεύματα προς εξαγωγή.</a:t>
            </a:r>
            <a:endParaRPr lang="el-GR" sz="24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000" b="1" dirty="0" smtClean="0"/>
              <a:t>CFR - </a:t>
            </a:r>
            <a:r>
              <a:rPr lang="el-GR" sz="2000" b="1" dirty="0" err="1" smtClean="0"/>
              <a:t>Cost</a:t>
            </a:r>
            <a:r>
              <a:rPr lang="el-GR" sz="2000" b="1" dirty="0" smtClean="0"/>
              <a:t> </a:t>
            </a:r>
            <a:r>
              <a:rPr lang="el-GR" sz="2000" b="1" dirty="0" err="1" smtClean="0"/>
              <a:t>and</a:t>
            </a:r>
            <a:r>
              <a:rPr lang="el-GR" sz="2000" b="1" dirty="0" smtClean="0"/>
              <a:t> </a:t>
            </a:r>
            <a:r>
              <a:rPr lang="el-GR" sz="2000" b="1" dirty="0" err="1" smtClean="0"/>
              <a:t>Freight</a:t>
            </a:r>
            <a:r>
              <a:rPr lang="el-GR" sz="2000" b="1" dirty="0" smtClean="0"/>
              <a:t> (Αξία και Ναύλος): </a:t>
            </a:r>
            <a:endParaRPr lang="en-US" sz="2000" b="1" dirty="0" smtClean="0"/>
          </a:p>
          <a:p>
            <a:pPr>
              <a:buNone/>
            </a:pPr>
            <a:r>
              <a:rPr lang="en-US" sz="2000" dirty="0" smtClean="0"/>
              <a:t>     </a:t>
            </a:r>
            <a:r>
              <a:rPr lang="el-GR" sz="2000" dirty="0" smtClean="0"/>
              <a:t>Αξία και Ναύλος σημαίνει ότι ο</a:t>
            </a:r>
            <a:r>
              <a:rPr lang="en-US" sz="2000" dirty="0" smtClean="0"/>
              <a:t> </a:t>
            </a:r>
            <a:r>
              <a:rPr lang="el-GR" sz="2000" dirty="0" smtClean="0"/>
              <a:t>πωλητής πρέπει να πληρώσει τα απαραίτητα έξοδα και ναύλο</a:t>
            </a:r>
            <a:r>
              <a:rPr lang="en-US" sz="2000" dirty="0" smtClean="0"/>
              <a:t> </a:t>
            </a:r>
            <a:r>
              <a:rPr lang="el-GR" sz="2000" dirty="0" smtClean="0"/>
              <a:t>για την μεταφορά των</a:t>
            </a:r>
            <a:r>
              <a:rPr lang="en-US" sz="2000" dirty="0" smtClean="0"/>
              <a:t> </a:t>
            </a:r>
            <a:r>
              <a:rPr lang="el-GR" sz="2000" dirty="0" smtClean="0"/>
              <a:t>εμπορευμάτων μέχρι το κατονομαζόμενο λιμάνι προορισμού, αλλά ο κίνδυνος</a:t>
            </a:r>
            <a:r>
              <a:rPr lang="en-US" sz="2000" dirty="0" smtClean="0"/>
              <a:t> </a:t>
            </a:r>
            <a:r>
              <a:rPr lang="el-GR" sz="2000" dirty="0" smtClean="0"/>
              <a:t>απώλειας ή ζημίας των εμπορευμάτων, καθώς επίσης και όλα τα τυχόν πρόσθετα</a:t>
            </a:r>
            <a:r>
              <a:rPr lang="en-US" sz="2000" dirty="0" smtClean="0"/>
              <a:t> </a:t>
            </a:r>
            <a:r>
              <a:rPr lang="el-GR" sz="2000" dirty="0" smtClean="0"/>
              <a:t>έξοδα που οφείλονται σε γεγονότα που θα επέλθουν μετά το χρόνο παράδοσης των</a:t>
            </a:r>
            <a:r>
              <a:rPr lang="en-US" sz="2000" dirty="0" smtClean="0"/>
              <a:t> </a:t>
            </a:r>
            <a:r>
              <a:rPr lang="el-GR" sz="2000" dirty="0" smtClean="0"/>
              <a:t>εμπορευμάτων επί του πλοίου, μεταβιβάζονται από τον πωλητή στον αγοραστή όταν</a:t>
            </a:r>
            <a:r>
              <a:rPr lang="en-US" sz="2000" dirty="0" smtClean="0"/>
              <a:t> </a:t>
            </a:r>
            <a:r>
              <a:rPr lang="el-GR" sz="2000" dirty="0" smtClean="0"/>
              <a:t>το εμπόρευμα έχει περάσει πάνω από το κιγκλίδωμα του πλοίου, στο λιμάνι</a:t>
            </a:r>
            <a:r>
              <a:rPr lang="en-US" sz="2000" dirty="0" smtClean="0"/>
              <a:t> </a:t>
            </a:r>
            <a:r>
              <a:rPr lang="el-GR" sz="2000" dirty="0" smtClean="0"/>
              <a:t>φόρτωσης. Ο όρος CFR απαιτεί από τον πωλητή να εκτελωνίσει τα εμπορεύματα</a:t>
            </a:r>
            <a:r>
              <a:rPr lang="en-US" sz="2000" dirty="0" smtClean="0"/>
              <a:t> </a:t>
            </a:r>
            <a:r>
              <a:rPr lang="el-GR" sz="2000" dirty="0" smtClean="0"/>
              <a:t>προς εξαγωγή.</a:t>
            </a:r>
            <a:endParaRPr lang="el-GR"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a:xfrm>
            <a:off x="457200" y="1600200"/>
            <a:ext cx="8229600" cy="4997152"/>
          </a:xfrm>
        </p:spPr>
        <p:txBody>
          <a:bodyPr/>
          <a:lstStyle/>
          <a:p>
            <a:r>
              <a:rPr lang="el-GR" sz="2400" b="1" dirty="0" smtClean="0"/>
              <a:t>CIF - </a:t>
            </a:r>
            <a:r>
              <a:rPr lang="el-GR" sz="2400" b="1" dirty="0" err="1" smtClean="0"/>
              <a:t>Cost</a:t>
            </a:r>
            <a:r>
              <a:rPr lang="el-GR" sz="2400" b="1" dirty="0" smtClean="0"/>
              <a:t>, </a:t>
            </a:r>
            <a:r>
              <a:rPr lang="el-GR" sz="2400" b="1" dirty="0" err="1" smtClean="0"/>
              <a:t>Insurance</a:t>
            </a:r>
            <a:r>
              <a:rPr lang="el-GR" sz="2400" b="1" dirty="0" smtClean="0"/>
              <a:t> </a:t>
            </a:r>
            <a:r>
              <a:rPr lang="el-GR" sz="2400" b="1" dirty="0" err="1" smtClean="0"/>
              <a:t>and</a:t>
            </a:r>
            <a:r>
              <a:rPr lang="el-GR" sz="2400" b="1" dirty="0" smtClean="0"/>
              <a:t> </a:t>
            </a:r>
            <a:r>
              <a:rPr lang="el-GR" sz="2400" b="1" dirty="0" err="1" smtClean="0"/>
              <a:t>Freight</a:t>
            </a:r>
            <a:r>
              <a:rPr lang="el-GR" sz="2400" b="1" dirty="0" smtClean="0"/>
              <a:t> (Αξία, Ασφάλεια και Ναύλος): </a:t>
            </a:r>
            <a:endParaRPr lang="en-US" sz="2400" b="1" dirty="0" smtClean="0"/>
          </a:p>
          <a:p>
            <a:pPr>
              <a:buNone/>
            </a:pPr>
            <a:r>
              <a:rPr lang="en-US" sz="2400" b="1" dirty="0" smtClean="0"/>
              <a:t>	</a:t>
            </a:r>
            <a:r>
              <a:rPr lang="el-GR" sz="2400" dirty="0" smtClean="0"/>
              <a:t>Αξία, ασφάλεια</a:t>
            </a:r>
            <a:r>
              <a:rPr lang="en-US" sz="2400" dirty="0" smtClean="0"/>
              <a:t> </a:t>
            </a:r>
            <a:r>
              <a:rPr lang="el-GR" sz="2400" dirty="0" smtClean="0"/>
              <a:t>και Ναύλος σημαίνει ότι ο πωλητής έχει τις ίδιες υποχρεώσεις με αυτές του όρου</a:t>
            </a:r>
            <a:r>
              <a:rPr lang="en-US" sz="2400" dirty="0" smtClean="0"/>
              <a:t> </a:t>
            </a:r>
            <a:r>
              <a:rPr lang="el-GR" sz="2400" dirty="0" smtClean="0"/>
              <a:t>CFR, αλλά με την πρόσθετη υποχρέωση να εφοδιάσει τον αγοραστή με</a:t>
            </a:r>
            <a:r>
              <a:rPr lang="en-US" sz="2400" dirty="0" smtClean="0"/>
              <a:t> </a:t>
            </a:r>
            <a:r>
              <a:rPr lang="el-GR" sz="2400" dirty="0" smtClean="0"/>
              <a:t>ασφαλιστήριο θαλάσσιας μεταφοράς, προς κάλυψη των κινδύνων του αγοραστή για</a:t>
            </a:r>
            <a:r>
              <a:rPr lang="en-US" sz="2400" dirty="0" smtClean="0"/>
              <a:t> </a:t>
            </a:r>
            <a:r>
              <a:rPr lang="el-GR" sz="2400" dirty="0" smtClean="0"/>
              <a:t>απώλεια ή ζημία των εμπορευμάτων κατά τη διάρκεια της μεταφοράς. Ο πωλητής</a:t>
            </a:r>
            <a:r>
              <a:rPr lang="en-US" sz="2400" dirty="0" smtClean="0"/>
              <a:t> </a:t>
            </a:r>
            <a:r>
              <a:rPr lang="el-GR" sz="2400" dirty="0" smtClean="0"/>
              <a:t>συνάπτει τη σύμβαση ασφάλισης και καταβάλλει το ασφάλιστρο. Ο αγοραστής θα πρέπει να λάβει υπόψη του ότι σύμφωνα με τον όρο CIF, ο πωλητής υποχρεούται να αποκτήσει ασφαλιστήριο μόνο με τις ελάχιστες καλύψεις.</a:t>
            </a:r>
            <a:endParaRPr lang="el-GR"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CPR - </a:t>
            </a:r>
            <a:r>
              <a:rPr lang="el-GR" sz="2400" b="1" dirty="0" err="1" smtClean="0"/>
              <a:t>Carriage</a:t>
            </a:r>
            <a:r>
              <a:rPr lang="el-GR" sz="2400" b="1" dirty="0" smtClean="0"/>
              <a:t> </a:t>
            </a:r>
            <a:r>
              <a:rPr lang="el-GR" sz="2400" b="1" dirty="0" err="1" smtClean="0"/>
              <a:t>paid</a:t>
            </a:r>
            <a:r>
              <a:rPr lang="el-GR" sz="2400" b="1" dirty="0" smtClean="0"/>
              <a:t> </a:t>
            </a:r>
            <a:r>
              <a:rPr lang="el-GR" sz="2400" b="1" dirty="0" err="1" smtClean="0"/>
              <a:t>to</a:t>
            </a:r>
            <a:r>
              <a:rPr lang="el-GR" sz="2400" b="1" dirty="0" smtClean="0"/>
              <a:t>... (Μεταφορά πληρωμένη μέχρι...): </a:t>
            </a:r>
          </a:p>
          <a:p>
            <a:pPr>
              <a:buNone/>
            </a:pPr>
            <a:r>
              <a:rPr lang="el-GR" sz="2400" b="1" dirty="0" smtClean="0"/>
              <a:t>	</a:t>
            </a:r>
            <a:r>
              <a:rPr lang="el-GR" sz="2400" dirty="0" smtClean="0"/>
              <a:t>Μεταφορά πληρωμένη μέχρι… σημαίνει ότι ο πωλητής πληρώνει το ναύλο μεταφοράς των εμπορευμάτων μέχρι τον κατονομαζόμενο προορισμό. Ο κίνδυνος απώλειας ή ζημίας των εμπορευμάτων, καθώς επίσης και όλα τα πρόσθετα έξοδα που οφείλονται σε γεγονότα που επέρχονται μετά το χρόνο παράδοσης των εμπορευμάτων στον μεταφορέα, μεταβιβάζονται από τον πωλητή στον αγοραστή όταν τα εμπορεύματα παραδοθούν στην επιμέλεια του μεταφορέα.</a:t>
            </a:r>
            <a:endParaRPr lang="el-GR"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000" b="1" dirty="0" smtClean="0"/>
              <a:t>CIP - </a:t>
            </a:r>
            <a:r>
              <a:rPr lang="el-GR" sz="2000" b="1" dirty="0" err="1" smtClean="0"/>
              <a:t>Carriage</a:t>
            </a:r>
            <a:r>
              <a:rPr lang="el-GR" sz="2000" b="1" dirty="0" smtClean="0"/>
              <a:t> </a:t>
            </a:r>
            <a:r>
              <a:rPr lang="el-GR" sz="2000" b="1" dirty="0" err="1" smtClean="0"/>
              <a:t>and</a:t>
            </a:r>
            <a:r>
              <a:rPr lang="el-GR" sz="2000" b="1" dirty="0" smtClean="0"/>
              <a:t> </a:t>
            </a:r>
            <a:r>
              <a:rPr lang="el-GR" sz="2000" b="1" dirty="0" err="1" smtClean="0"/>
              <a:t>insurance</a:t>
            </a:r>
            <a:r>
              <a:rPr lang="el-GR" sz="2000" b="1" dirty="0" smtClean="0"/>
              <a:t> </a:t>
            </a:r>
            <a:r>
              <a:rPr lang="el-GR" sz="2000" b="1" dirty="0" err="1" smtClean="0"/>
              <a:t>paid</a:t>
            </a:r>
            <a:r>
              <a:rPr lang="el-GR" sz="2000" b="1" dirty="0" smtClean="0"/>
              <a:t> </a:t>
            </a:r>
            <a:r>
              <a:rPr lang="el-GR" sz="2000" b="1" dirty="0" err="1" smtClean="0"/>
              <a:t>to</a:t>
            </a:r>
            <a:r>
              <a:rPr lang="el-GR" sz="2000" b="1" dirty="0" smtClean="0"/>
              <a:t>... (Μεταφορά και ασφάλεια πληρωμένη μέχρι...): </a:t>
            </a:r>
          </a:p>
          <a:p>
            <a:pPr>
              <a:buNone/>
            </a:pPr>
            <a:r>
              <a:rPr lang="el-GR" sz="2000" b="1" dirty="0" smtClean="0"/>
              <a:t>	</a:t>
            </a:r>
            <a:r>
              <a:rPr lang="el-GR" sz="2000" dirty="0" smtClean="0"/>
              <a:t>Μεταφορά και ασφάλεια πληρωμένη μέχρι...” σημαίνει ότι ο πωλητής έχει τις ίδιες υποχρεώσεις με αυτές του όρου CPΤ, αλλά με πρόσθετη υποχρέωση να εφοδιάσει τον αγοραστή με ασφαλιστήριο μεταφοράς, προς κάλυψη των κινδύνων του αγοραστή για απώλεια ή ζημία των εμπορευμάτων κατά τη διάρκεια της μεταφοράς. Ο πωλητής συνάπτει τη σύμβαση ασφάλισης και καταβάλλει το ασφάλιστρο. Ο αγοραστής θα πρέπει να λάβει υπόψη του ότι σύμφωνα με τον όρο CIP, ο πωλητής υποχρεούται να αποκτήσει ασφαλιστήριο μόνο με τις ελάχιστες καλύψεις. Ο όρος CΙP απαιτεί από τον πωλητή να εκτελωνίσει τα εμπορεύματα προς εξαγωγή. Ο όρος αυτός μπορεί να χρησιμοποιηθεί για κάθε τρόπο μεταφοράς, συμπεριλαμβανομένης και της πολλαπλής μεταφοράς.</a:t>
            </a:r>
            <a:endParaRPr lang="el-GR"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a:xfrm>
            <a:off x="457200" y="1600200"/>
            <a:ext cx="8229600" cy="4997152"/>
          </a:xfrm>
        </p:spPr>
        <p:txBody>
          <a:bodyPr/>
          <a:lstStyle/>
          <a:p>
            <a:r>
              <a:rPr lang="el-GR" sz="2400" b="1" dirty="0" smtClean="0"/>
              <a:t>DDP - Delivered </a:t>
            </a:r>
            <a:r>
              <a:rPr lang="el-GR" sz="2400" b="1" dirty="0" err="1" smtClean="0"/>
              <a:t>Duty</a:t>
            </a:r>
            <a:r>
              <a:rPr lang="el-GR" sz="2400" b="1" dirty="0" smtClean="0"/>
              <a:t> </a:t>
            </a:r>
            <a:r>
              <a:rPr lang="el-GR" sz="2400" b="1" dirty="0" err="1" smtClean="0"/>
              <a:t>Paid</a:t>
            </a:r>
            <a:r>
              <a:rPr lang="el-GR" sz="2400" b="1" dirty="0" smtClean="0"/>
              <a:t>... (Παραδοτέο, δασμός πληρωμένος...):</a:t>
            </a:r>
          </a:p>
          <a:p>
            <a:pPr>
              <a:buNone/>
            </a:pPr>
            <a:r>
              <a:rPr lang="el-GR" sz="2400" b="1" dirty="0" smtClean="0"/>
              <a:t>	</a:t>
            </a:r>
            <a:r>
              <a:rPr lang="el-GR" sz="2400" dirty="0" smtClean="0"/>
              <a:t>Παραδοτέο, δασμός πληρωμένος σημαίνει ότι ο πωλητής εκπληρώνει την υποχρέωση του για παράδοση όταν θέσει τα εμπορεύματα στη διάθεση του αγοραστή, στον κατονομαζόμενο τόπο στη χώρα εισαγωγής. Ο πωλητής οφείλει να αναλάβει όλους τους κινδύνους και τα έξοδα συμπεριλαμβανομένων των δασμών, φόρων και λοιπών επιβαρύνσεων που συνεπάγεται η παράδοση των εμπορευμάτων στο σημείο αυτό, εκτελωνισμένα προς εισαγωγή. Ενώ ο όρος EXW αντιπροσωπεύει το ελάχιστο των υποχρεώσεων του πωλητή, ο όρος DDP αντιπροσωπεύει το μέγιστο αυτών.</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Ενδογενή κίνητρα (συν.)</a:t>
            </a:r>
            <a:endParaRPr lang="el-GR" dirty="0"/>
          </a:p>
        </p:txBody>
      </p:sp>
      <p:sp>
        <p:nvSpPr>
          <p:cNvPr id="3" name="2 - Θέση περιεχομένου"/>
          <p:cNvSpPr>
            <a:spLocks noGrp="1"/>
          </p:cNvSpPr>
          <p:nvPr>
            <p:ph sz="quarter" idx="1"/>
          </p:nvPr>
        </p:nvSpPr>
        <p:spPr/>
        <p:txBody>
          <a:bodyPr/>
          <a:lstStyle/>
          <a:p>
            <a:r>
              <a:rPr lang="el-GR" dirty="0" smtClean="0"/>
              <a:t>Περισσότερη και καλύτερη πληροφόρηση</a:t>
            </a:r>
          </a:p>
          <a:p>
            <a:r>
              <a:rPr lang="el-GR" dirty="0" smtClean="0"/>
              <a:t>Ενίσχυση του προφίλ της επιχείρησης στους πελάτες της εγχώριας χώρας</a:t>
            </a:r>
          </a:p>
          <a:p>
            <a:r>
              <a:rPr lang="el-GR" dirty="0" smtClean="0"/>
              <a:t>Εξομάλυνση των εποχιακών πωλήσεων</a:t>
            </a:r>
          </a:p>
          <a:p>
            <a:r>
              <a:rPr lang="el-GR" dirty="0" smtClean="0"/>
              <a:t>Πλεονάζουσα παραγωγική δυναμικότητα</a:t>
            </a:r>
          </a:p>
          <a:p>
            <a:r>
              <a:rPr lang="el-GR" dirty="0" smtClean="0"/>
              <a:t>Ιδιαίτερα εξειδικευμένο προϊόν</a:t>
            </a:r>
          </a:p>
          <a:p>
            <a:r>
              <a:rPr lang="el-GR" dirty="0" smtClean="0"/>
              <a:t>Εκτεταμένος κύκλος ζωής του προϊόντος</a:t>
            </a:r>
          </a:p>
        </p:txBody>
      </p:sp>
    </p:spTree>
  </p:cSld>
  <p:clrMapOvr>
    <a:masterClrMapping/>
  </p:clrMapOvr>
  <p:transition>
    <p:pull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D</a:t>
            </a:r>
            <a:r>
              <a:rPr lang="en-US" sz="2400" b="1" dirty="0" smtClean="0"/>
              <a:t>AT</a:t>
            </a:r>
            <a:r>
              <a:rPr lang="el-GR" sz="2400" b="1" dirty="0" smtClean="0"/>
              <a:t> - Delivered </a:t>
            </a:r>
            <a:r>
              <a:rPr lang="en-US" sz="2400" b="1" dirty="0" smtClean="0"/>
              <a:t>At Terminal</a:t>
            </a:r>
            <a:r>
              <a:rPr lang="el-GR" sz="2400" b="1" dirty="0" smtClean="0"/>
              <a:t>... (Παραδοτέο στο τερματικό...):</a:t>
            </a:r>
          </a:p>
          <a:p>
            <a:pPr>
              <a:buNone/>
            </a:pPr>
            <a:r>
              <a:rPr lang="el-GR" sz="2400" b="1" dirty="0" smtClean="0"/>
              <a:t>	</a:t>
            </a:r>
            <a:r>
              <a:rPr lang="el-GR" sz="2400" dirty="0" smtClean="0"/>
              <a:t>Παραδοτέο στο τερματικό… σημαίνει ότι ο πωλητής εκπληρώνει την υποχρέωση του για παράδοση όταν θέσει τα εμπορεύματα στη διάθεση του αγοραστή στο τερματικό, στο κατονομαζόμενο λιμάνι προορισμού, εκτελωνισμένα προς εισαγωγή. Ο πωλητής οφείλει να αναλάβει όλους τους κινδύνους και τα έξοδα, συμπεριλαμβανομένων και των δασμών, φόρων και λοιπών επιβαρύνσεων που συνεπάγεται η </a:t>
            </a:r>
            <a:r>
              <a:rPr lang="el-GR" sz="2400" dirty="0" err="1" smtClean="0"/>
              <a:t>κόμιση</a:t>
            </a:r>
            <a:r>
              <a:rPr lang="el-GR" sz="2400" dirty="0" smtClean="0"/>
              <a:t> των εμπορευμάτων στο σημείο αυτό.</a:t>
            </a:r>
            <a:endParaRPr lang="el-GR" sz="24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Incoterms</a:t>
            </a:r>
            <a:r>
              <a:rPr lang="en-US" dirty="0" smtClean="0"/>
              <a:t> (cont.)</a:t>
            </a:r>
            <a:endParaRPr lang="el-GR" dirty="0"/>
          </a:p>
        </p:txBody>
      </p:sp>
      <p:sp>
        <p:nvSpPr>
          <p:cNvPr id="3" name="2 - Θέση περιεχομένου"/>
          <p:cNvSpPr>
            <a:spLocks noGrp="1"/>
          </p:cNvSpPr>
          <p:nvPr>
            <p:ph sz="quarter" idx="1"/>
          </p:nvPr>
        </p:nvSpPr>
        <p:spPr/>
        <p:txBody>
          <a:bodyPr/>
          <a:lstStyle/>
          <a:p>
            <a:r>
              <a:rPr lang="el-GR" sz="2400" b="1" dirty="0" smtClean="0"/>
              <a:t>D</a:t>
            </a:r>
            <a:r>
              <a:rPr lang="en-US" sz="2400" b="1" dirty="0" smtClean="0"/>
              <a:t>AP</a:t>
            </a:r>
            <a:r>
              <a:rPr lang="el-GR" sz="2400" b="1" dirty="0" smtClean="0"/>
              <a:t> - Delivered </a:t>
            </a:r>
            <a:r>
              <a:rPr lang="en-US" sz="2400" b="1" dirty="0" smtClean="0"/>
              <a:t>At Place</a:t>
            </a:r>
            <a:r>
              <a:rPr lang="el-GR" sz="2400" b="1" dirty="0" smtClean="0"/>
              <a:t>... (Παραδοτέο στον τόπο προορισμού...): </a:t>
            </a:r>
          </a:p>
          <a:p>
            <a:pPr>
              <a:buNone/>
            </a:pPr>
            <a:r>
              <a:rPr lang="el-GR" sz="2400" b="1" dirty="0" smtClean="0"/>
              <a:t>	</a:t>
            </a:r>
            <a:r>
              <a:rPr lang="el-GR" sz="2400" dirty="0" smtClean="0"/>
              <a:t>Παραδοτέο στον τόπο προορισμού... σημαίνει ότι ο πωλητής εκπληρώνει την υποχρέωση του για παράδοση όταν τα εμπορεύματα έχουν τεθεί στη διάθεση του αγοραστή στον τόπο προορισμού, μη εκτελωνισμένα προς εισαγωγή, στο κατονομαζόμενο λιμάνι προορισμού. Ο πωλητής υποχρεούται να αναλάβει όλα τα έξοδα και τους κινδύνους που σχετίζονται με την μεταφορά των εμπορευμάτων στο κατονομαζόμενο λιμάνι προορισμού.</a:t>
            </a:r>
            <a:endParaRPr lang="el-GR" sz="2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μεταφορών</a:t>
            </a:r>
            <a:endParaRPr lang="el-GR" dirty="0"/>
          </a:p>
        </p:txBody>
      </p:sp>
      <p:sp>
        <p:nvSpPr>
          <p:cNvPr id="3" name="2 - Θέση περιεχομένου"/>
          <p:cNvSpPr>
            <a:spLocks noGrp="1"/>
          </p:cNvSpPr>
          <p:nvPr>
            <p:ph sz="quarter" idx="1"/>
          </p:nvPr>
        </p:nvSpPr>
        <p:spPr>
          <a:xfrm>
            <a:off x="457200" y="1600200"/>
            <a:ext cx="8229600" cy="4997152"/>
          </a:xfrm>
        </p:spPr>
        <p:txBody>
          <a:bodyPr/>
          <a:lstStyle/>
          <a:p>
            <a:r>
              <a:rPr lang="el-GR" sz="2400" b="1" dirty="0" err="1" smtClean="0"/>
              <a:t>Institute</a:t>
            </a:r>
            <a:r>
              <a:rPr lang="el-GR" sz="2400" b="1" dirty="0" smtClean="0"/>
              <a:t> </a:t>
            </a:r>
            <a:r>
              <a:rPr lang="el-GR" sz="2400" b="1" dirty="0" err="1" smtClean="0"/>
              <a:t>Cargo</a:t>
            </a:r>
            <a:r>
              <a:rPr lang="el-GR" sz="2400" b="1" dirty="0" smtClean="0"/>
              <a:t> </a:t>
            </a:r>
            <a:r>
              <a:rPr lang="el-GR" sz="2400" b="1" dirty="0" err="1" smtClean="0"/>
              <a:t>Clauses</a:t>
            </a:r>
            <a:r>
              <a:rPr lang="el-GR" sz="2400" b="1" dirty="0" smtClean="0"/>
              <a:t> (C): </a:t>
            </a:r>
          </a:p>
          <a:p>
            <a:pPr>
              <a:buNone/>
            </a:pPr>
            <a:r>
              <a:rPr lang="el-GR" sz="2400" b="1" dirty="0" smtClean="0"/>
              <a:t>	</a:t>
            </a:r>
            <a:r>
              <a:rPr lang="el-GR" sz="2400" dirty="0" smtClean="0"/>
              <a:t>Αφορά την κάλυψη βασικών κινδύνων μεταφοράς και ισχύουν για όλα τα μέσα μεταφοράς. Ο ασφαλιστής ευθύνεται για τις απώλειες ή/και ζημίες των ασφαλισμένων αντικειμένων που προκαλούνται, ανάλογα με το μέσο μεταφοράς από: α) Θαλάσσια μεταφορά: πυρκαγιά, έκρηξη, προσάραξη, σύγκρουση, ναυάγιο, εκβολή φορτίου στη θάλασσα, συνεισφορά σε γενική αβαρία και σώστρα. β) Χερσαία μεταφορά: Ατύχημα του αυτοκινήτου ή σιδηροδρομικού συρμού και Πυρκαγιά. γ) Αεροπορική μεταφορά: Ατύχημα του αεροσκάφους και πυρκαγιά δ) Ταχυδρομική μεταφορά: Ατύχημα του μεταφορικού μέσου και Πυρκαγιά.</a:t>
            </a:r>
            <a:endParaRPr lang="el-GR"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μεταφορών (συν.)</a:t>
            </a:r>
            <a:endParaRPr lang="el-GR" dirty="0"/>
          </a:p>
        </p:txBody>
      </p:sp>
      <p:sp>
        <p:nvSpPr>
          <p:cNvPr id="3" name="2 - Θέση περιεχομένου"/>
          <p:cNvSpPr>
            <a:spLocks noGrp="1"/>
          </p:cNvSpPr>
          <p:nvPr>
            <p:ph sz="quarter" idx="1"/>
          </p:nvPr>
        </p:nvSpPr>
        <p:spPr/>
        <p:txBody>
          <a:bodyPr/>
          <a:lstStyle/>
          <a:p>
            <a:r>
              <a:rPr lang="el-GR" b="1" dirty="0" err="1" smtClean="0"/>
              <a:t>Institute</a:t>
            </a:r>
            <a:r>
              <a:rPr lang="el-GR" b="1" dirty="0" smtClean="0"/>
              <a:t> </a:t>
            </a:r>
            <a:r>
              <a:rPr lang="el-GR" b="1" dirty="0" err="1" smtClean="0"/>
              <a:t>Cargo</a:t>
            </a:r>
            <a:r>
              <a:rPr lang="el-GR" b="1" dirty="0" smtClean="0"/>
              <a:t> </a:t>
            </a:r>
            <a:r>
              <a:rPr lang="el-GR" b="1" dirty="0" err="1" smtClean="0"/>
              <a:t>Clauses</a:t>
            </a:r>
            <a:r>
              <a:rPr lang="el-GR" b="1" dirty="0" smtClean="0"/>
              <a:t> (Β): </a:t>
            </a:r>
          </a:p>
          <a:p>
            <a:pPr>
              <a:buNone/>
            </a:pPr>
            <a:r>
              <a:rPr lang="el-GR" sz="2400" b="1" dirty="0" smtClean="0"/>
              <a:t>	</a:t>
            </a:r>
            <a:r>
              <a:rPr lang="el-GR" sz="2400" dirty="0" smtClean="0"/>
              <a:t>Εφαρμόζονται στις θαλάσσιες μεταφορές. Ο ασφαλιστής ευθύνεται για τους κινδύνους που καλύπτονται από τις ρήτρες (C), καθώς και για τις απώλειες ή / και ζημίες των ασφαλισμένων αντικειμένων που προκαλούνται από: διαβροχή από θαλάσσιο νερό (για φορτία που φορτώνονται από το κατάστρωμα ή μέσα σε κιβώτια), αρπαγή του φορτίου από τη θάλασσα, απώλεια ολόκληρων "</a:t>
            </a:r>
            <a:r>
              <a:rPr lang="el-GR" sz="2400" dirty="0" err="1" smtClean="0"/>
              <a:t>κόλλων</a:t>
            </a:r>
            <a:r>
              <a:rPr lang="el-GR" sz="2400" dirty="0" smtClean="0"/>
              <a:t>" από πτώση τους στη θάλασσα, σεισμική έκρηξη ηφαιστείου και κεραυνό.</a:t>
            </a:r>
            <a:endParaRPr lang="el-GR" sz="24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μεταφορών (συν.)</a:t>
            </a:r>
            <a:endParaRPr lang="el-GR" dirty="0"/>
          </a:p>
        </p:txBody>
      </p:sp>
      <p:sp>
        <p:nvSpPr>
          <p:cNvPr id="3" name="2 - Θέση περιεχομένου"/>
          <p:cNvSpPr>
            <a:spLocks noGrp="1"/>
          </p:cNvSpPr>
          <p:nvPr>
            <p:ph sz="quarter" idx="1"/>
          </p:nvPr>
        </p:nvSpPr>
        <p:spPr>
          <a:xfrm>
            <a:off x="457200" y="1600200"/>
            <a:ext cx="8229600" cy="4781128"/>
          </a:xfrm>
        </p:spPr>
        <p:txBody>
          <a:bodyPr/>
          <a:lstStyle/>
          <a:p>
            <a:r>
              <a:rPr lang="el-GR" b="1" dirty="0" err="1" smtClean="0"/>
              <a:t>Institute</a:t>
            </a:r>
            <a:r>
              <a:rPr lang="el-GR" b="1" dirty="0" smtClean="0"/>
              <a:t> </a:t>
            </a:r>
            <a:r>
              <a:rPr lang="el-GR" b="1" dirty="0" err="1" smtClean="0"/>
              <a:t>Cargo</a:t>
            </a:r>
            <a:r>
              <a:rPr lang="el-GR" b="1" dirty="0" smtClean="0"/>
              <a:t> </a:t>
            </a:r>
            <a:r>
              <a:rPr lang="el-GR" b="1" dirty="0" err="1" smtClean="0"/>
              <a:t>Clauses</a:t>
            </a:r>
            <a:r>
              <a:rPr lang="el-GR" b="1" dirty="0" smtClean="0"/>
              <a:t> (Α): </a:t>
            </a:r>
          </a:p>
          <a:p>
            <a:pPr>
              <a:buNone/>
            </a:pPr>
            <a:r>
              <a:rPr lang="el-GR" sz="2400" dirty="0" smtClean="0"/>
              <a:t>	Κάλυψη όλων των κινδύνων μεταφοράς. Ισχύουν για όλα τα μέσα μεταφοράς. Ο ασφαλιστής ευθύνεται για τους κινδύνους που καλύπτονται από τις ρήτρες (C) και (Β) καθώς και για τις απώλειες ή/και ζημιές των ασφαλισμένων αντικειμένων που προκαλούνται από: βροχή, γλυκό νερό, επαφή με άλλα εμπορεύματα ή με ξένες ουσίες, κλοπή, υπεξαίρεση, ελλείμματα λόγω ποσοτικής απώλειας, μη παράδοση ολόκληρων </a:t>
            </a:r>
            <a:r>
              <a:rPr lang="el-GR" sz="2400" dirty="0" err="1" smtClean="0"/>
              <a:t>κόλλων</a:t>
            </a:r>
            <a:r>
              <a:rPr lang="el-GR" sz="2400" dirty="0" smtClean="0"/>
              <a:t>, θραύση, σκουριά ή οξείδωση, διαρροή. Επιπλέον, καλύπτεται και ο κίνδυνος σκόπιμων ζημιών, που προέρχονται από κακόβουλες πράξεις τρίτων.</a:t>
            </a:r>
            <a:endParaRPr lang="el-GR" sz="24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εξαγωγικών πιστώσεων</a:t>
            </a:r>
            <a:endParaRPr lang="el-GR" dirty="0"/>
          </a:p>
        </p:txBody>
      </p:sp>
      <p:sp>
        <p:nvSpPr>
          <p:cNvPr id="3" name="2 - Θέση περιεχομένου"/>
          <p:cNvSpPr>
            <a:spLocks noGrp="1"/>
          </p:cNvSpPr>
          <p:nvPr>
            <p:ph sz="quarter" idx="1"/>
          </p:nvPr>
        </p:nvSpPr>
        <p:spPr/>
        <p:txBody>
          <a:bodyPr>
            <a:normAutofit/>
          </a:bodyPr>
          <a:lstStyle/>
          <a:p>
            <a:r>
              <a:rPr lang="el-GR" sz="3600" dirty="0" smtClean="0"/>
              <a:t>Κύριος φορέας ασφάλισης ο Οργανισμός Ασφάλισης Εξαγωγικών πιστώσεων (ΟΑΕΠ)</a:t>
            </a:r>
          </a:p>
          <a:p>
            <a:pPr lvl="1">
              <a:buClr>
                <a:srgbClr val="C00000"/>
              </a:buClr>
              <a:buFont typeface="Wingdings" pitchFamily="2" charset="2"/>
              <a:buChar char="Ø"/>
            </a:pPr>
            <a:r>
              <a:rPr lang="el-GR" sz="3600" dirty="0" smtClean="0"/>
              <a:t>Αφερεγγυότητα του αγοραστή</a:t>
            </a:r>
          </a:p>
          <a:p>
            <a:pPr lvl="1">
              <a:buClr>
                <a:srgbClr val="C00000"/>
              </a:buClr>
              <a:buFont typeface="Wingdings" pitchFamily="2" charset="2"/>
              <a:buChar char="Ø"/>
            </a:pPr>
            <a:r>
              <a:rPr lang="el-GR" sz="3600" dirty="0" smtClean="0"/>
              <a:t>Υπερημερία του αγοραστή</a:t>
            </a:r>
          </a:p>
          <a:p>
            <a:pPr lvl="1">
              <a:buClr>
                <a:srgbClr val="C00000"/>
              </a:buClr>
              <a:buFont typeface="Wingdings" pitchFamily="2" charset="2"/>
              <a:buChar char="Ø"/>
            </a:pPr>
            <a:r>
              <a:rPr lang="el-GR" sz="3600" dirty="0" smtClean="0"/>
              <a:t>Άρνηση παραλαβής του εμπορεύματος η μη εξόφληση αξίας</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εξαγωγικών πιστώσεων (συν.)</a:t>
            </a:r>
            <a:endParaRPr lang="el-GR" dirty="0"/>
          </a:p>
        </p:txBody>
      </p:sp>
      <p:sp>
        <p:nvSpPr>
          <p:cNvPr id="3" name="2 - Θέση περιεχομένου"/>
          <p:cNvSpPr>
            <a:spLocks noGrp="1"/>
          </p:cNvSpPr>
          <p:nvPr>
            <p:ph sz="quarter" idx="1"/>
          </p:nvPr>
        </p:nvSpPr>
        <p:spPr>
          <a:xfrm>
            <a:off x="457200" y="1600200"/>
            <a:ext cx="8229600" cy="4853136"/>
          </a:xfrm>
        </p:spPr>
        <p:txBody>
          <a:bodyPr/>
          <a:lstStyle/>
          <a:p>
            <a:pPr lvl="1"/>
            <a:r>
              <a:rPr lang="el-GR" dirty="0" smtClean="0"/>
              <a:t>Ακύρωση της άδειας εισαγωγής ή εξαγωγής. Η υπαιτιότητα αφορά κρατικές αρχές</a:t>
            </a:r>
          </a:p>
          <a:p>
            <a:pPr lvl="1"/>
            <a:r>
              <a:rPr lang="el-GR" dirty="0" smtClean="0"/>
              <a:t>Αυθαιρεσίες επί της σύμβασης</a:t>
            </a:r>
          </a:p>
          <a:p>
            <a:pPr lvl="1"/>
            <a:r>
              <a:rPr lang="el-GR" dirty="0" smtClean="0"/>
              <a:t>Απαγόρευση μεταφοράς συναλλάγματος</a:t>
            </a:r>
          </a:p>
          <a:p>
            <a:pPr lvl="1"/>
            <a:r>
              <a:rPr lang="el-GR" dirty="0" smtClean="0"/>
              <a:t>Επιβολή δικαιοστασίου</a:t>
            </a:r>
          </a:p>
          <a:p>
            <a:pPr lvl="1"/>
            <a:r>
              <a:rPr lang="el-GR" dirty="0" smtClean="0"/>
              <a:t>Αναγκαία εκ των υστέρων αλλαγή συγκοινωνιακού μέσου</a:t>
            </a:r>
          </a:p>
          <a:p>
            <a:pPr lvl="1"/>
            <a:r>
              <a:rPr lang="el-GR" dirty="0" smtClean="0"/>
              <a:t>Πράξεις αλλοδαπού κράτους που εμποδίζουν την εκτέλεση της σύμβασης (εθνικοποίηση, απαλλοτρίωση κλπ)</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Ασφάλιση εξαγωγικών πιστώσεων (συν.)</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pPr lvl="1"/>
            <a:r>
              <a:rPr lang="el-GR" dirty="0" smtClean="0"/>
              <a:t>Γεγονότα ανωτέρας βίας, όπως πόλεμος, εσωτερικές ταραχές, τρομοκρατικές ενέργειες, θεομηνίες και απεργίες</a:t>
            </a:r>
          </a:p>
          <a:p>
            <a:pPr lvl="1"/>
            <a:r>
              <a:rPr lang="el-GR" dirty="0" smtClean="0"/>
              <a:t>Μείωση της τιμής πώλησης σε συνάλλαγμα εγχώριου προϊόντος ή υπηρεσίας που εξάγεται, σε σχέση με αυτή που ίσχυε κατά το χρόνο σύναψης της ασφαλιστικής σύμβασης.</a:t>
            </a:r>
          </a:p>
          <a:p>
            <a:pPr lvl="1"/>
            <a:r>
              <a:rPr lang="el-GR" dirty="0" smtClean="0"/>
              <a:t>Υποτίμηση του νομίσματος συναλλαγής έναντι του τοπικού νομίσματος, σε σχέση με την ισοτιμία που ίσχυε κατά το χρόνο σύναψης της ασφαλιστικής σύμβασης.</a:t>
            </a:r>
            <a:endParaRPr 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διακανονισμών και πληρωμών</a:t>
            </a:r>
            <a:endParaRPr lang="el-GR" dirty="0"/>
          </a:p>
        </p:txBody>
      </p:sp>
      <p:sp>
        <p:nvSpPr>
          <p:cNvPr id="3" name="2 - Θέση περιεχομένου"/>
          <p:cNvSpPr>
            <a:spLocks noGrp="1"/>
          </p:cNvSpPr>
          <p:nvPr>
            <p:ph sz="quarter" idx="1"/>
          </p:nvPr>
        </p:nvSpPr>
        <p:spPr>
          <a:xfrm>
            <a:off x="457200" y="1600200"/>
            <a:ext cx="8229600" cy="4925144"/>
          </a:xfrm>
        </p:spPr>
        <p:txBody>
          <a:bodyPr/>
          <a:lstStyle/>
          <a:p>
            <a:r>
              <a:rPr lang="el-GR" dirty="0" smtClean="0"/>
              <a:t>Ανοικτός λογαριασμός (μέγιστος βαθμός εμπιστοσύνης)</a:t>
            </a:r>
          </a:p>
          <a:p>
            <a:r>
              <a:rPr lang="el-GR" dirty="0" smtClean="0"/>
              <a:t>Διακανονισμός έναντι φορτωτικών εγγράφων (παράδοση μετά την πληρωμή)</a:t>
            </a:r>
          </a:p>
          <a:p>
            <a:r>
              <a:rPr lang="el-GR" dirty="0" smtClean="0"/>
              <a:t>Διακανονισμός έναντι φορτωτικών εγγράφων με αποδοχή (φερεγγυότητα προθεσμιακών τίτλων)</a:t>
            </a:r>
          </a:p>
          <a:p>
            <a:r>
              <a:rPr lang="el-GR" dirty="0" smtClean="0"/>
              <a:t>Έναντι φορτωτικών εγγράφων με πληρωμή (πληρωμή τοις μετρητοίς)</a:t>
            </a:r>
          </a:p>
          <a:p>
            <a:endParaRPr lang="el-G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διακανονισμών και πληρωμών (συν.)</a:t>
            </a:r>
            <a:endParaRPr lang="el-GR" dirty="0"/>
          </a:p>
        </p:txBody>
      </p:sp>
      <p:sp>
        <p:nvSpPr>
          <p:cNvPr id="3" name="2 - Θέση περιεχομένου"/>
          <p:cNvSpPr>
            <a:spLocks noGrp="1"/>
          </p:cNvSpPr>
          <p:nvPr>
            <p:ph sz="quarter" idx="1"/>
          </p:nvPr>
        </p:nvSpPr>
        <p:spPr/>
        <p:txBody>
          <a:bodyPr/>
          <a:lstStyle/>
          <a:p>
            <a:r>
              <a:rPr lang="el-GR" dirty="0" smtClean="0"/>
              <a:t>Τραπεζική ενέγγυος πίστωση</a:t>
            </a:r>
          </a:p>
          <a:p>
            <a:pPr lvl="1"/>
            <a:r>
              <a:rPr lang="el-GR" sz="2400" dirty="0" smtClean="0"/>
              <a:t>Ανακλητές πιστώσεις</a:t>
            </a:r>
          </a:p>
          <a:p>
            <a:pPr lvl="1"/>
            <a:r>
              <a:rPr lang="el-GR" sz="2400" dirty="0" smtClean="0"/>
              <a:t>Αμετάκλητες πιστώσεις (συνήθης πρακτική)</a:t>
            </a:r>
          </a:p>
          <a:p>
            <a:pPr lvl="1"/>
            <a:r>
              <a:rPr lang="el-GR" sz="2400" dirty="0" smtClean="0"/>
              <a:t>Βεβαιωμένες πιστώσεις (συμμετοχή δεύτερης τράπεζας</a:t>
            </a:r>
          </a:p>
          <a:p>
            <a:pPr lvl="1"/>
            <a:r>
              <a:rPr lang="el-GR" sz="2400" dirty="0" smtClean="0"/>
              <a:t>Πιστώσεις όψεως (πληρωμή με την παράδοση)</a:t>
            </a:r>
          </a:p>
          <a:p>
            <a:pPr lvl="1"/>
            <a:r>
              <a:rPr lang="el-GR" sz="2400" dirty="0" smtClean="0"/>
              <a:t>Πιστώσεις προθεσμίας (πληρωμή με προθεσμία)</a:t>
            </a:r>
          </a:p>
          <a:p>
            <a:pPr lvl="1"/>
            <a:r>
              <a:rPr lang="el-GR" sz="2400" dirty="0" smtClean="0"/>
              <a:t>Μεταβιβάσιμες πιστώσεις (δεύτερος δικαιούχος)</a:t>
            </a:r>
          </a:p>
          <a:p>
            <a:pPr lvl="1"/>
            <a:r>
              <a:rPr lang="el-GR" sz="2400" dirty="0" smtClean="0"/>
              <a:t>Πιστώσεις με ρήτρα προκαταβολής (προείσπραξη)</a:t>
            </a:r>
          </a:p>
          <a:p>
            <a:pPr lvl="1"/>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Εξωγενή κίνητρα</a:t>
            </a:r>
            <a:endParaRPr lang="el-GR" dirty="0"/>
          </a:p>
        </p:txBody>
      </p:sp>
      <p:sp>
        <p:nvSpPr>
          <p:cNvPr id="3" name="2 - Θέση περιεχομένου"/>
          <p:cNvSpPr>
            <a:spLocks noGrp="1"/>
          </p:cNvSpPr>
          <p:nvPr>
            <p:ph sz="quarter" idx="1"/>
          </p:nvPr>
        </p:nvSpPr>
        <p:spPr/>
        <p:txBody>
          <a:bodyPr/>
          <a:lstStyle/>
          <a:p>
            <a:r>
              <a:rPr lang="el-GR" dirty="0" smtClean="0"/>
              <a:t>Ισχυρός και εντεινόμενος ανταγωνισμός της εγχώριας αγοράς</a:t>
            </a:r>
          </a:p>
          <a:p>
            <a:r>
              <a:rPr lang="el-GR" dirty="0" smtClean="0"/>
              <a:t>Εμφάνιση ευκαιριών σε ξένες αγορές</a:t>
            </a:r>
          </a:p>
          <a:p>
            <a:r>
              <a:rPr lang="el-GR" dirty="0" smtClean="0"/>
              <a:t>Περιορισμένο μέγεθος ης εγχώριας αγοράς</a:t>
            </a:r>
          </a:p>
          <a:p>
            <a:r>
              <a:rPr lang="el-GR" dirty="0" smtClean="0"/>
              <a:t>Προσέγγιση από τη μεριά των ξένων πελατών</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διακανονισμών και πληρωμών (συν.)</a:t>
            </a:r>
            <a:endParaRPr lang="el-GR" dirty="0"/>
          </a:p>
        </p:txBody>
      </p:sp>
      <p:sp>
        <p:nvSpPr>
          <p:cNvPr id="3" name="2 - Θέση περιεχομένου"/>
          <p:cNvSpPr>
            <a:spLocks noGrp="1"/>
          </p:cNvSpPr>
          <p:nvPr>
            <p:ph sz="quarter" idx="1"/>
          </p:nvPr>
        </p:nvSpPr>
        <p:spPr/>
        <p:txBody>
          <a:bodyPr/>
          <a:lstStyle/>
          <a:p>
            <a:r>
              <a:rPr lang="el-GR" dirty="0" smtClean="0"/>
              <a:t>Προκαταβολή (μέρος ή το σύνολο της αξίας του εμπορεύματος)</a:t>
            </a:r>
          </a:p>
          <a:p>
            <a:r>
              <a:rPr lang="el-GR" dirty="0" smtClean="0"/>
              <a:t>Μετρητοίς κατά την παράδοση (παραλαμβάνει η μεταφορική)</a:t>
            </a:r>
          </a:p>
          <a:p>
            <a:r>
              <a:rPr lang="el-GR" dirty="0" smtClean="0"/>
              <a:t>Ιδιωτική ανταλλαγή εμπορευμάτων (πληρωμή σε είδος σε συνθήκες έλλειψης ρευστότητας)</a:t>
            </a:r>
          </a:p>
          <a:p>
            <a:endParaRPr lang="el-G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Κριτήρια επιλογής τρόπου πληρωμής</a:t>
            </a:r>
            <a:endParaRPr lang="el-GR" dirty="0"/>
          </a:p>
        </p:txBody>
      </p:sp>
      <p:sp>
        <p:nvSpPr>
          <p:cNvPr id="3" name="2 - Θέση περιεχομένου"/>
          <p:cNvSpPr>
            <a:spLocks noGrp="1"/>
          </p:cNvSpPr>
          <p:nvPr>
            <p:ph sz="quarter" idx="1"/>
          </p:nvPr>
        </p:nvSpPr>
        <p:spPr/>
        <p:txBody>
          <a:bodyPr/>
          <a:lstStyle/>
          <a:p>
            <a:r>
              <a:rPr lang="el-GR" dirty="0" smtClean="0"/>
              <a:t>Φερεγγυότητα του αντισυμβαλλομένου</a:t>
            </a:r>
          </a:p>
          <a:p>
            <a:r>
              <a:rPr lang="el-GR" dirty="0" smtClean="0"/>
              <a:t>Παλαιότητα του πελάτη</a:t>
            </a:r>
          </a:p>
          <a:p>
            <a:r>
              <a:rPr lang="el-GR" dirty="0" smtClean="0"/>
              <a:t>Κίνδυνοι που συνδέονται με τη χώρα του πελάτη</a:t>
            </a:r>
          </a:p>
          <a:p>
            <a:r>
              <a:rPr lang="el-GR" dirty="0" smtClean="0"/>
              <a:t>Μέγεθος της παραγγελίας</a:t>
            </a:r>
          </a:p>
          <a:p>
            <a:r>
              <a:rPr lang="el-GR" dirty="0" smtClean="0"/>
              <a:t>Εμπορικές πρακτικές και νομοθεσία</a:t>
            </a:r>
            <a:endParaRPr lang="el-G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Τρόποι καταβολής αντιτίμου</a:t>
            </a:r>
            <a:endParaRPr lang="el-GR" dirty="0"/>
          </a:p>
        </p:txBody>
      </p:sp>
      <p:sp>
        <p:nvSpPr>
          <p:cNvPr id="3" name="2 - Θέση περιεχομένου"/>
          <p:cNvSpPr>
            <a:spLocks noGrp="1"/>
          </p:cNvSpPr>
          <p:nvPr>
            <p:ph sz="quarter" idx="1"/>
          </p:nvPr>
        </p:nvSpPr>
        <p:spPr/>
        <p:txBody>
          <a:bodyPr/>
          <a:lstStyle/>
          <a:p>
            <a:r>
              <a:rPr lang="el-GR" dirty="0" smtClean="0"/>
              <a:t>Επιταγή</a:t>
            </a:r>
          </a:p>
          <a:p>
            <a:r>
              <a:rPr lang="el-GR" dirty="0" smtClean="0"/>
              <a:t>Μεταφορά μέσω τραπέζης (το πιο φθηνό δίκτυο είναι το </a:t>
            </a:r>
            <a:r>
              <a:rPr lang="en-US" dirty="0" smtClean="0"/>
              <a:t>SWIFT)</a:t>
            </a:r>
            <a:endParaRPr lang="el-GR" dirty="0" smtClean="0"/>
          </a:p>
          <a:p>
            <a:pPr lvl="1"/>
            <a:r>
              <a:rPr lang="el-GR" dirty="0" smtClean="0"/>
              <a:t>Και στις δύο περιπτώσεις δεν καλύπτεται πολιτικός κίνδυνος)</a:t>
            </a:r>
          </a:p>
          <a:p>
            <a:r>
              <a:rPr lang="el-GR" dirty="0" smtClean="0"/>
              <a:t>Συναλλαγματική (η πλέον δεσμευτική και για τα δύο μέρη)</a:t>
            </a:r>
          </a:p>
          <a:p>
            <a:endParaRPr lang="el-GR" dirty="0" smtClean="0"/>
          </a:p>
          <a:p>
            <a:endParaRPr lang="el-GR"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Τελωνειακά και φορολογικά </a:t>
            </a:r>
            <a:endParaRPr lang="el-GR" dirty="0"/>
          </a:p>
        </p:txBody>
      </p:sp>
      <p:sp>
        <p:nvSpPr>
          <p:cNvPr id="3" name="2 - Θέση περιεχομένου"/>
          <p:cNvSpPr>
            <a:spLocks noGrp="1"/>
          </p:cNvSpPr>
          <p:nvPr>
            <p:ph sz="quarter" idx="1"/>
          </p:nvPr>
        </p:nvSpPr>
        <p:spPr/>
        <p:txBody>
          <a:bodyPr/>
          <a:lstStyle/>
          <a:p>
            <a:r>
              <a:rPr lang="el-GR" dirty="0" smtClean="0"/>
              <a:t>Εναλλακτικές εισαγόμενων προϊόντων</a:t>
            </a:r>
          </a:p>
          <a:p>
            <a:pPr lvl="1"/>
            <a:r>
              <a:rPr lang="el-GR" dirty="0" smtClean="0"/>
              <a:t>Εισαγωγή σε ελεύθερη ζώνη ή ελεύθερη αποθήκη</a:t>
            </a:r>
          </a:p>
          <a:p>
            <a:pPr lvl="1"/>
            <a:r>
              <a:rPr lang="el-GR" dirty="0" smtClean="0"/>
              <a:t>Επανεξαγωγή σε έδαφος της ΕΕ</a:t>
            </a:r>
          </a:p>
          <a:p>
            <a:pPr lvl="1"/>
            <a:r>
              <a:rPr lang="el-GR" dirty="0" smtClean="0"/>
              <a:t>Καταστροφή</a:t>
            </a:r>
          </a:p>
          <a:p>
            <a:pPr lvl="1"/>
            <a:r>
              <a:rPr lang="el-GR" dirty="0" smtClean="0"/>
              <a:t>Εγκατάλειψη υπέρ δημοσίου</a:t>
            </a:r>
          </a:p>
          <a:p>
            <a:pPr lvl="1"/>
            <a:r>
              <a:rPr lang="el-GR" dirty="0" smtClean="0"/>
              <a:t>Υπαγωγή σε τελωνειακό καθεστώς</a:t>
            </a:r>
            <a:endParaRPr lang="el-G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Τελωνειακά καθεστώτα</a:t>
            </a:r>
            <a:endParaRPr lang="el-GR" dirty="0"/>
          </a:p>
        </p:txBody>
      </p:sp>
      <p:sp>
        <p:nvSpPr>
          <p:cNvPr id="3" name="2 - Θέση περιεχομένου"/>
          <p:cNvSpPr>
            <a:spLocks noGrp="1"/>
          </p:cNvSpPr>
          <p:nvPr>
            <p:ph sz="quarter" idx="1"/>
          </p:nvPr>
        </p:nvSpPr>
        <p:spPr/>
        <p:txBody>
          <a:bodyPr/>
          <a:lstStyle/>
          <a:p>
            <a:r>
              <a:rPr lang="el-GR" sz="2800" dirty="0" smtClean="0"/>
              <a:t>Ελεύθερη κυκλοφορία</a:t>
            </a:r>
          </a:p>
          <a:p>
            <a:r>
              <a:rPr lang="el-GR" sz="2800" dirty="0" smtClean="0"/>
              <a:t>Τελωνιακή αποταμίευση</a:t>
            </a:r>
          </a:p>
          <a:p>
            <a:r>
              <a:rPr lang="el-GR" sz="2800" dirty="0" smtClean="0"/>
              <a:t>Διαμετακόμιση</a:t>
            </a:r>
          </a:p>
          <a:p>
            <a:r>
              <a:rPr lang="el-GR" sz="2800" dirty="0" smtClean="0"/>
              <a:t>Μεταποίηση υπό τελωνιακό έλεγχο</a:t>
            </a:r>
          </a:p>
          <a:p>
            <a:r>
              <a:rPr lang="el-GR" sz="2800" dirty="0" smtClean="0"/>
              <a:t>Προσωρινή εισαγωγή</a:t>
            </a:r>
          </a:p>
          <a:p>
            <a:r>
              <a:rPr lang="el-GR" sz="2800" dirty="0" smtClean="0"/>
              <a:t>Τελειοποίηση για </a:t>
            </a:r>
            <a:r>
              <a:rPr lang="el-GR" sz="2800" dirty="0" err="1" smtClean="0"/>
              <a:t>επανεξαγωγή</a:t>
            </a:r>
            <a:endParaRPr lang="el-GR" sz="2800" dirty="0" smtClean="0"/>
          </a:p>
          <a:p>
            <a:r>
              <a:rPr lang="el-GR" sz="2800" dirty="0" smtClean="0"/>
              <a:t>Εξαγωγή για τελειοποίηση και </a:t>
            </a:r>
            <a:r>
              <a:rPr lang="el-GR" sz="2800" dirty="0" err="1" smtClean="0"/>
              <a:t>επανεισαγωγή</a:t>
            </a:r>
            <a:endParaRPr lang="el-GR" sz="2800" dirty="0" smtClean="0"/>
          </a:p>
          <a:p>
            <a:r>
              <a:rPr lang="el-GR" sz="2800" dirty="0" smtClean="0"/>
              <a:t>Εξαγωγή</a:t>
            </a:r>
            <a:endParaRPr lang="el-GR" sz="2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Δασμολόγιο ΕΕ</a:t>
            </a:r>
            <a:endParaRPr lang="el-GR" dirty="0"/>
          </a:p>
        </p:txBody>
      </p:sp>
      <p:sp>
        <p:nvSpPr>
          <p:cNvPr id="3" name="2 - Θέση περιεχομένου"/>
          <p:cNvSpPr>
            <a:spLocks noGrp="1"/>
          </p:cNvSpPr>
          <p:nvPr>
            <p:ph sz="quarter" idx="1"/>
          </p:nvPr>
        </p:nvSpPr>
        <p:spPr/>
        <p:txBody>
          <a:bodyPr/>
          <a:lstStyle/>
          <a:p>
            <a:r>
              <a:rPr lang="el-GR" dirty="0" smtClean="0"/>
              <a:t>Συνδυασμένη ονοματολογία εμπορευμάτων</a:t>
            </a:r>
          </a:p>
          <a:p>
            <a:r>
              <a:rPr lang="el-GR" dirty="0" smtClean="0"/>
              <a:t>Δασμοί, γεωργικές εισφορές, λοιπές επιβαρύνσεις</a:t>
            </a:r>
          </a:p>
          <a:p>
            <a:r>
              <a:rPr lang="el-GR" dirty="0" smtClean="0"/>
              <a:t>Αυτόνομα μέτρα αναστολής καταβολής δασμών</a:t>
            </a:r>
          </a:p>
          <a:p>
            <a:r>
              <a:rPr lang="el-GR" dirty="0" err="1" smtClean="0"/>
              <a:t>Προτιμησιακά</a:t>
            </a:r>
            <a:r>
              <a:rPr lang="el-GR" dirty="0" smtClean="0"/>
              <a:t> μέτρα εμπορικών σχέσεων</a:t>
            </a:r>
            <a:endParaRPr lang="el-G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dirty="0" smtClean="0"/>
              <a:t>Ενιαίο Διοικητικό Έγγραφο (ΕΔΕ)</a:t>
            </a:r>
            <a:endParaRPr lang="el-GR" sz="4000" dirty="0"/>
          </a:p>
        </p:txBody>
      </p:sp>
      <p:sp>
        <p:nvSpPr>
          <p:cNvPr id="3" name="2 - Θέση περιεχομένου"/>
          <p:cNvSpPr>
            <a:spLocks noGrp="1"/>
          </p:cNvSpPr>
          <p:nvPr>
            <p:ph sz="quarter" idx="1"/>
          </p:nvPr>
        </p:nvSpPr>
        <p:spPr>
          <a:xfrm>
            <a:off x="457200" y="1600200"/>
            <a:ext cx="8229600" cy="4637112"/>
          </a:xfrm>
        </p:spPr>
        <p:txBody>
          <a:bodyPr/>
          <a:lstStyle/>
          <a:p>
            <a:r>
              <a:rPr lang="el-GR" dirty="0" smtClean="0"/>
              <a:t>Μοναδική υποχρέωση εντός της ΕΕ η απόδοση ΦΠΑ</a:t>
            </a:r>
          </a:p>
          <a:p>
            <a:r>
              <a:rPr lang="el-GR" dirty="0" smtClean="0"/>
              <a:t>Συστατικά στοιχεία</a:t>
            </a:r>
          </a:p>
          <a:p>
            <a:pPr lvl="1"/>
            <a:r>
              <a:rPr lang="el-GR" sz="2400" dirty="0" smtClean="0"/>
              <a:t>Συμπληρώνεται από τον εξαγωγέα</a:t>
            </a:r>
          </a:p>
          <a:p>
            <a:pPr lvl="1"/>
            <a:r>
              <a:rPr lang="el-GR" sz="2400" dirty="0" smtClean="0"/>
              <a:t>Τελωνειακό έγγραφο</a:t>
            </a:r>
          </a:p>
          <a:p>
            <a:pPr lvl="1"/>
            <a:r>
              <a:rPr lang="el-GR" sz="2400" dirty="0" smtClean="0"/>
              <a:t>Πλήρη στοιχεία του εξαγωγέα</a:t>
            </a:r>
          </a:p>
          <a:p>
            <a:pPr lvl="1"/>
            <a:r>
              <a:rPr lang="el-GR" sz="2400" dirty="0" smtClean="0"/>
              <a:t>Πλήρης περιγραφή εμπορεύματος, δασμολογική κλάση</a:t>
            </a:r>
          </a:p>
          <a:p>
            <a:pPr lvl="1"/>
            <a:r>
              <a:rPr lang="el-GR" sz="2400" dirty="0" smtClean="0"/>
              <a:t>Δεν τροποποιείται</a:t>
            </a:r>
          </a:p>
          <a:p>
            <a:pPr lvl="1"/>
            <a:r>
              <a:rPr lang="el-GR" sz="2400" dirty="0" smtClean="0"/>
              <a:t>Συνοδεύεται από τιμολόγιο</a:t>
            </a:r>
            <a:endParaRPr lang="el-GR" sz="24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Καταγωγή των εμπορευμάτων</a:t>
            </a:r>
            <a:endParaRPr lang="el-GR" dirty="0"/>
          </a:p>
        </p:txBody>
      </p:sp>
      <p:sp>
        <p:nvSpPr>
          <p:cNvPr id="3" name="2 - Θέση περιεχομένου"/>
          <p:cNvSpPr>
            <a:spLocks noGrp="1"/>
          </p:cNvSpPr>
          <p:nvPr>
            <p:ph sz="quarter" idx="1"/>
          </p:nvPr>
        </p:nvSpPr>
        <p:spPr/>
        <p:txBody>
          <a:bodyPr/>
          <a:lstStyle/>
          <a:p>
            <a:r>
              <a:rPr lang="el-GR" dirty="0" smtClean="0"/>
              <a:t>Χώρος «επαρκούς» τελευταίας μεταποίησης. Εξαιρέσεις:</a:t>
            </a:r>
          </a:p>
          <a:p>
            <a:pPr lvl="1"/>
            <a:r>
              <a:rPr lang="el-GR" dirty="0" smtClean="0"/>
              <a:t>Ορυκτά και φυτικά προϊόντα</a:t>
            </a:r>
          </a:p>
          <a:p>
            <a:pPr lvl="1"/>
            <a:r>
              <a:rPr lang="el-GR" dirty="0" smtClean="0"/>
              <a:t>Ζώα που γεννιούνται και εκτρέφονται</a:t>
            </a:r>
          </a:p>
          <a:p>
            <a:pPr lvl="1"/>
            <a:r>
              <a:rPr lang="el-GR" dirty="0" smtClean="0"/>
              <a:t>Προϊόντα των ανωτέρω ζώων</a:t>
            </a:r>
          </a:p>
          <a:p>
            <a:pPr lvl="1"/>
            <a:r>
              <a:rPr lang="el-GR" dirty="0" smtClean="0"/>
              <a:t>Αλιεία και θήρα</a:t>
            </a:r>
          </a:p>
          <a:p>
            <a:pPr lvl="1"/>
            <a:r>
              <a:rPr lang="el-GR" dirty="0" smtClean="0"/>
              <a:t>Προϊόντα αλιείας</a:t>
            </a:r>
          </a:p>
          <a:p>
            <a:pPr lvl="1"/>
            <a:r>
              <a:rPr lang="el-GR" dirty="0" smtClean="0"/>
              <a:t>Προϊόντα με αποκλειστικότητα παραγωγής</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Δασμολογητέα αξία</a:t>
            </a:r>
            <a:endParaRPr lang="el-GR" dirty="0"/>
          </a:p>
        </p:txBody>
      </p:sp>
      <p:sp>
        <p:nvSpPr>
          <p:cNvPr id="3" name="2 - Θέση περιεχομένου"/>
          <p:cNvSpPr>
            <a:spLocks noGrp="1"/>
          </p:cNvSpPr>
          <p:nvPr>
            <p:ph sz="quarter" idx="1"/>
          </p:nvPr>
        </p:nvSpPr>
        <p:spPr/>
        <p:txBody>
          <a:bodyPr/>
          <a:lstStyle/>
          <a:p>
            <a:r>
              <a:rPr lang="el-GR" dirty="0" smtClean="0"/>
              <a:t>Αξία </a:t>
            </a:r>
            <a:r>
              <a:rPr lang="en-US" dirty="0" smtClean="0"/>
              <a:t>CIF </a:t>
            </a:r>
            <a:r>
              <a:rPr lang="el-GR" dirty="0" smtClean="0"/>
              <a:t>συν όποια άλλα έξοδα δεν έχουν συμπεριληφθεί (</a:t>
            </a:r>
            <a:r>
              <a:rPr lang="el-GR" dirty="0" err="1" smtClean="0"/>
              <a:t>φορτοεκφόρφωση</a:t>
            </a:r>
            <a:r>
              <a:rPr lang="el-GR" dirty="0" smtClean="0"/>
              <a:t>, προμήθειες κα)</a:t>
            </a:r>
          </a:p>
          <a:p>
            <a:pPr>
              <a:buNone/>
            </a:pPr>
            <a:endParaRPr lang="el-G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Μεταχείριση προϊόντων</a:t>
            </a:r>
            <a:endParaRPr lang="el-GR" dirty="0"/>
          </a:p>
        </p:txBody>
      </p:sp>
      <p:sp>
        <p:nvSpPr>
          <p:cNvPr id="3" name="2 - Θέση περιεχομένου"/>
          <p:cNvSpPr>
            <a:spLocks noGrp="1"/>
          </p:cNvSpPr>
          <p:nvPr>
            <p:ph sz="quarter" idx="1"/>
          </p:nvPr>
        </p:nvSpPr>
        <p:spPr/>
        <p:txBody>
          <a:bodyPr/>
          <a:lstStyle/>
          <a:p>
            <a:r>
              <a:rPr lang="el-GR" dirty="0" smtClean="0"/>
              <a:t>Με την άφιξη άμεση παρουσίασή τους στο τελωνείο ή μεταφορά του σε ελεύθερη ζώνη</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Διάγνωση επιπέδου εξαγωγικής ετοιμότητας</a:t>
            </a:r>
            <a:endParaRPr lang="el-GR" dirty="0"/>
          </a:p>
        </p:txBody>
      </p:sp>
      <p:sp>
        <p:nvSpPr>
          <p:cNvPr id="3" name="2 - Θέση περιεχομένου"/>
          <p:cNvSpPr>
            <a:spLocks noGrp="1"/>
          </p:cNvSpPr>
          <p:nvPr>
            <p:ph sz="quarter" idx="1"/>
          </p:nvPr>
        </p:nvSpPr>
        <p:spPr/>
        <p:txBody>
          <a:bodyPr/>
          <a:lstStyle/>
          <a:p>
            <a:r>
              <a:rPr lang="el-GR" dirty="0" smtClean="0"/>
              <a:t>Ανάλυση υφιστάμενης κατάστασης</a:t>
            </a:r>
          </a:p>
          <a:p>
            <a:pPr lvl="1"/>
            <a:r>
              <a:rPr lang="en-US" dirty="0" smtClean="0"/>
              <a:t>SWOT analysis</a:t>
            </a:r>
          </a:p>
          <a:p>
            <a:r>
              <a:rPr lang="el-GR" dirty="0" smtClean="0"/>
              <a:t>Χρήση εξειδικευμένων ερωτηματολογίων</a:t>
            </a:r>
          </a:p>
          <a:p>
            <a:pPr lvl="1"/>
            <a:r>
              <a:rPr lang="en-US" dirty="0" smtClean="0"/>
              <a:t>Canadian Trade Commissioner Service</a:t>
            </a:r>
            <a:endParaRPr lang="el-GR" dirty="0" smtClean="0"/>
          </a:p>
          <a:p>
            <a:endParaRPr lang="el-GR"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Τελωνιακοί προορισμοί</a:t>
            </a:r>
            <a:endParaRPr lang="el-GR" dirty="0"/>
          </a:p>
        </p:txBody>
      </p:sp>
      <p:sp>
        <p:nvSpPr>
          <p:cNvPr id="3" name="2 - Θέση περιεχομένου"/>
          <p:cNvSpPr>
            <a:spLocks noGrp="1"/>
          </p:cNvSpPr>
          <p:nvPr>
            <p:ph sz="quarter" idx="1"/>
          </p:nvPr>
        </p:nvSpPr>
        <p:spPr/>
        <p:txBody>
          <a:bodyPr/>
          <a:lstStyle/>
          <a:p>
            <a:r>
              <a:rPr lang="el-GR" dirty="0" smtClean="0"/>
              <a:t>Για την ΕΕ απαιτείται διασάφηση με απλουστευμένες διαδικασίες όπως κατάθεση ενός εμπορικού ή διοικητικού εγγράφου</a:t>
            </a:r>
          </a:p>
          <a:p>
            <a:r>
              <a:rPr lang="el-GR" dirty="0" smtClean="0"/>
              <a:t>Εκτός ΕΕ ακολουθείται η συνήθης διαδικασία της διασάφησης</a:t>
            </a:r>
            <a:endParaRPr lang="el-G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Ελεύθερη κυκλοφορία εμπορευμάτων</a:t>
            </a:r>
            <a:endParaRPr lang="el-GR" dirty="0"/>
          </a:p>
        </p:txBody>
      </p:sp>
      <p:sp>
        <p:nvSpPr>
          <p:cNvPr id="3" name="2 - Θέση περιεχομένου"/>
          <p:cNvSpPr>
            <a:spLocks noGrp="1"/>
          </p:cNvSpPr>
          <p:nvPr>
            <p:ph sz="quarter" idx="1"/>
          </p:nvPr>
        </p:nvSpPr>
        <p:spPr/>
        <p:txBody>
          <a:bodyPr/>
          <a:lstStyle/>
          <a:p>
            <a:r>
              <a:rPr lang="el-GR" dirty="0" smtClean="0"/>
              <a:t>Μετά τη διασάφηση το προϊόν κινείται ελεύθερα εντός του τελωνειακού χώρου</a:t>
            </a:r>
          </a:p>
          <a:p>
            <a:r>
              <a:rPr lang="el-GR" dirty="0" smtClean="0"/>
              <a:t>Προϊόντα που έχουν μερική ή ολική απαλλαγή δασμών παρακολουθούνται τελωνειακά μέχρι τον τελικό προορισμό τους</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Εξωτερική διαμετακόμιση</a:t>
            </a:r>
            <a:endParaRPr lang="el-GR" dirty="0"/>
          </a:p>
        </p:txBody>
      </p:sp>
      <p:sp>
        <p:nvSpPr>
          <p:cNvPr id="3" name="2 - Θέση περιεχομένου"/>
          <p:cNvSpPr>
            <a:spLocks noGrp="1"/>
          </p:cNvSpPr>
          <p:nvPr>
            <p:ph sz="quarter" idx="1"/>
          </p:nvPr>
        </p:nvSpPr>
        <p:spPr/>
        <p:txBody>
          <a:bodyPr/>
          <a:lstStyle/>
          <a:p>
            <a:r>
              <a:rPr lang="el-GR" dirty="0" smtClean="0"/>
              <a:t>Δυνατότητα κυκλοφορίας εντός του τελωνειακού χώρου της ΕΕ ενός μη κοινοτικού προϊόντος χωρίς επιβαρύνσεις</a:t>
            </a:r>
          </a:p>
          <a:p>
            <a:r>
              <a:rPr lang="el-GR" dirty="0" smtClean="0"/>
              <a:t>Κυκλοφορία κοινοτικών εμπορευμάτων που επιβάλλεται η εξαγωγή τους εκτός ΕΕ</a:t>
            </a:r>
            <a:endParaRPr lang="el-G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Τελωνειακή αποταμίευση</a:t>
            </a:r>
            <a:endParaRPr lang="el-GR" dirty="0"/>
          </a:p>
        </p:txBody>
      </p:sp>
      <p:sp>
        <p:nvSpPr>
          <p:cNvPr id="3" name="2 - Θέση περιεχομένου"/>
          <p:cNvSpPr>
            <a:spLocks noGrp="1"/>
          </p:cNvSpPr>
          <p:nvPr>
            <p:ph sz="quarter" idx="1"/>
          </p:nvPr>
        </p:nvSpPr>
        <p:spPr/>
        <p:txBody>
          <a:bodyPr/>
          <a:lstStyle/>
          <a:p>
            <a:r>
              <a:rPr lang="el-GR" dirty="0" smtClean="0"/>
              <a:t>Αποθήκευση σε αποθήκη τελωνειακής αποταμίευσης ως μεταβατικό στάδιο</a:t>
            </a:r>
          </a:p>
          <a:p>
            <a:r>
              <a:rPr lang="el-GR" dirty="0" smtClean="0"/>
              <a:t>Προϋπόθεση η τήρηση εγκεκριμένης λογιστικής αποθήκης</a:t>
            </a:r>
            <a:endParaRPr lang="el-G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Τελειοποίηση για </a:t>
            </a:r>
            <a:r>
              <a:rPr lang="el-GR" dirty="0" err="1" smtClean="0"/>
              <a:t>επανεξαγωγή</a:t>
            </a:r>
            <a:endParaRPr lang="el-GR" dirty="0"/>
          </a:p>
        </p:txBody>
      </p:sp>
      <p:sp>
        <p:nvSpPr>
          <p:cNvPr id="3" name="2 - Θέση περιεχομένου"/>
          <p:cNvSpPr>
            <a:spLocks noGrp="1"/>
          </p:cNvSpPr>
          <p:nvPr>
            <p:ph sz="quarter" idx="1"/>
          </p:nvPr>
        </p:nvSpPr>
        <p:spPr/>
        <p:txBody>
          <a:bodyPr/>
          <a:lstStyle/>
          <a:p>
            <a:r>
              <a:rPr lang="el-GR" dirty="0" smtClean="0"/>
              <a:t>Επιλέξιμες εργασίες</a:t>
            </a:r>
          </a:p>
          <a:p>
            <a:pPr lvl="1"/>
            <a:r>
              <a:rPr lang="el-GR" dirty="0" smtClean="0"/>
              <a:t>Μεταποίηση</a:t>
            </a:r>
          </a:p>
          <a:p>
            <a:pPr lvl="1"/>
            <a:r>
              <a:rPr lang="el-GR" dirty="0" smtClean="0"/>
              <a:t>Συναρμολόγηση</a:t>
            </a:r>
          </a:p>
          <a:p>
            <a:pPr lvl="1"/>
            <a:r>
              <a:rPr lang="el-GR" dirty="0" smtClean="0"/>
              <a:t>Συνένωση και προσάρτηση σε άλλα εμπορεύματα</a:t>
            </a:r>
          </a:p>
          <a:p>
            <a:pPr lvl="1"/>
            <a:r>
              <a:rPr lang="el-GR" dirty="0" smtClean="0"/>
              <a:t>Επιδιόρθωση και αποκατάσταση λειτουργίας</a:t>
            </a:r>
            <a:endParaRPr lang="el-G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Μεταποίηση υπό τελωνειακό έλεγχο</a:t>
            </a:r>
            <a:endParaRPr lang="el-GR" dirty="0"/>
          </a:p>
        </p:txBody>
      </p:sp>
      <p:sp>
        <p:nvSpPr>
          <p:cNvPr id="3" name="2 - Θέση περιεχομένου"/>
          <p:cNvSpPr>
            <a:spLocks noGrp="1"/>
          </p:cNvSpPr>
          <p:nvPr>
            <p:ph sz="quarter" idx="1"/>
          </p:nvPr>
        </p:nvSpPr>
        <p:spPr/>
        <p:txBody>
          <a:bodyPr/>
          <a:lstStyle/>
          <a:p>
            <a:r>
              <a:rPr lang="el-GR" dirty="0" smtClean="0"/>
              <a:t>Καταβολή δασμών μετά το τέλος της μεταποιητικής διαδικασίας</a:t>
            </a:r>
          </a:p>
          <a:p>
            <a:r>
              <a:rPr lang="el-GR" dirty="0" smtClean="0"/>
              <a:t>Διευκόλυνση ρευστότητας</a:t>
            </a:r>
            <a:endParaRPr lang="el-G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Προσωρινή εισαγωγή</a:t>
            </a:r>
            <a:endParaRPr lang="el-GR" dirty="0"/>
          </a:p>
        </p:txBody>
      </p:sp>
      <p:sp>
        <p:nvSpPr>
          <p:cNvPr id="3" name="2 - Θέση περιεχομένου"/>
          <p:cNvSpPr>
            <a:spLocks noGrp="1"/>
          </p:cNvSpPr>
          <p:nvPr>
            <p:ph sz="quarter" idx="1"/>
          </p:nvPr>
        </p:nvSpPr>
        <p:spPr>
          <a:xfrm>
            <a:off x="301752" y="1500174"/>
            <a:ext cx="8503920" cy="4572000"/>
          </a:xfrm>
        </p:spPr>
        <p:txBody>
          <a:bodyPr/>
          <a:lstStyle/>
          <a:p>
            <a:r>
              <a:rPr lang="el-GR" dirty="0" smtClean="0"/>
              <a:t>Εισαγωγή προϊόντων για συγκεκριμένο χρονικό διάστημα, συνήθως 24 μήνες, και μετά </a:t>
            </a:r>
            <a:r>
              <a:rPr lang="el-GR" dirty="0" err="1" smtClean="0"/>
              <a:t>επανεξαγωγή</a:t>
            </a:r>
            <a:r>
              <a:rPr lang="el-GR" dirty="0" smtClean="0"/>
              <a:t>. Γίνεται συνήθως για βραχυχρόνια χρήση μηχανολογικού εξοπλισμού χωρίς καταβολή δασμών από τρίτες χώρες</a:t>
            </a:r>
            <a:endParaRPr lang="el-G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Εξαγωγή για τελειοποίηση και </a:t>
            </a:r>
            <a:r>
              <a:rPr lang="el-GR" dirty="0" err="1" smtClean="0"/>
              <a:t>επανεισαγωγή</a:t>
            </a:r>
            <a:endParaRPr lang="el-GR" dirty="0"/>
          </a:p>
        </p:txBody>
      </p:sp>
      <p:sp>
        <p:nvSpPr>
          <p:cNvPr id="3" name="2 - Θέση περιεχομένου"/>
          <p:cNvSpPr>
            <a:spLocks noGrp="1"/>
          </p:cNvSpPr>
          <p:nvPr>
            <p:ph sz="quarter" idx="1"/>
          </p:nvPr>
        </p:nvSpPr>
        <p:spPr/>
        <p:txBody>
          <a:bodyPr/>
          <a:lstStyle/>
          <a:p>
            <a:r>
              <a:rPr lang="el-GR" dirty="0" smtClean="0"/>
              <a:t>Εξαγωγή προϊόντων εκτός ΕΕ για περαιτέρω μεταποίηση και τελειοποίηση και </a:t>
            </a:r>
            <a:r>
              <a:rPr lang="el-GR" dirty="0" err="1" smtClean="0"/>
              <a:t>επανεισαγωγή</a:t>
            </a:r>
            <a:r>
              <a:rPr lang="el-GR" dirty="0" smtClean="0"/>
              <a:t> τους για διάθεση εντός της ΕΕ με μειωμένους ή μηδενικούς δασμούς</a:t>
            </a:r>
            <a:endParaRPr lang="el-G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Εξαγωγή</a:t>
            </a:r>
            <a:endParaRPr lang="el-GR" dirty="0"/>
          </a:p>
        </p:txBody>
      </p:sp>
      <p:sp>
        <p:nvSpPr>
          <p:cNvPr id="3" name="2 - Θέση περιεχομένου"/>
          <p:cNvSpPr>
            <a:spLocks noGrp="1"/>
          </p:cNvSpPr>
          <p:nvPr>
            <p:ph sz="quarter" idx="1"/>
          </p:nvPr>
        </p:nvSpPr>
        <p:spPr/>
        <p:txBody>
          <a:bodyPr/>
          <a:lstStyle/>
          <a:p>
            <a:r>
              <a:rPr lang="el-GR" dirty="0" smtClean="0"/>
              <a:t>Εξαγωγή προϊόντων εκτός ΕΕ. Δεν θεωρείται εξαγωγή η διάθεση προϊόντων σε άλλη χώρα της ΕΕ</a:t>
            </a:r>
            <a:endParaRPr lang="el-G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Πληροφοριακό σύστημα </a:t>
            </a:r>
            <a:r>
              <a:rPr lang="en-US" dirty="0" err="1" smtClean="0"/>
              <a:t>ICISnet</a:t>
            </a:r>
            <a:endParaRPr lang="el-GR" dirty="0"/>
          </a:p>
        </p:txBody>
      </p:sp>
      <p:sp>
        <p:nvSpPr>
          <p:cNvPr id="3" name="2 - Θέση περιεχομένου"/>
          <p:cNvSpPr>
            <a:spLocks noGrp="1"/>
          </p:cNvSpPr>
          <p:nvPr>
            <p:ph sz="quarter" idx="1"/>
          </p:nvPr>
        </p:nvSpPr>
        <p:spPr/>
        <p:txBody>
          <a:bodyPr/>
          <a:lstStyle/>
          <a:p>
            <a:r>
              <a:rPr lang="el-GR" dirty="0" smtClean="0"/>
              <a:t>Ηλεκτρονική υποβολή της διασάφησης εξαγωγής</a:t>
            </a:r>
          </a:p>
          <a:p>
            <a:r>
              <a:rPr lang="el-GR" dirty="0" smtClean="0"/>
              <a:t>Πιστοποίηση χρηστών</a:t>
            </a:r>
          </a:p>
          <a:p>
            <a:r>
              <a:rPr lang="el-GR" dirty="0" smtClean="0"/>
              <a:t>Ενημέρωση χρηστών</a:t>
            </a:r>
          </a:p>
          <a:p>
            <a:r>
              <a:rPr lang="el-GR" dirty="0" smtClean="0"/>
              <a:t>Ηλεκτρονικά μηνύματα διαδικασίας εξαγωγής</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να εξάγω;</a:t>
            </a:r>
            <a:endParaRPr lang="el-GR" dirty="0"/>
          </a:p>
        </p:txBody>
      </p:sp>
      <p:sp>
        <p:nvSpPr>
          <p:cNvPr id="3" name="2 - Θέση περιεχομένου"/>
          <p:cNvSpPr>
            <a:spLocks noGrp="1"/>
          </p:cNvSpPr>
          <p:nvPr>
            <p:ph sz="quarter" idx="1"/>
          </p:nvPr>
        </p:nvSpPr>
        <p:spPr/>
        <p:txBody>
          <a:bodyPr/>
          <a:lstStyle/>
          <a:p>
            <a:r>
              <a:rPr lang="el-GR" dirty="0" smtClean="0"/>
              <a:t>Προσαρμογή προϊόντος στις απαιτήσεις της αγοράς – στόχου</a:t>
            </a:r>
          </a:p>
          <a:p>
            <a:r>
              <a:rPr lang="el-GR" dirty="0" smtClean="0"/>
              <a:t>Πόσο έτοιμο είναι το προϊόν για εξαγωγή;</a:t>
            </a:r>
          </a:p>
          <a:p>
            <a:pPr lvl="1"/>
            <a:r>
              <a:rPr lang="el-GR" dirty="0" smtClean="0"/>
              <a:t>Προφίλ πελατών</a:t>
            </a:r>
          </a:p>
          <a:p>
            <a:pPr lvl="1"/>
            <a:r>
              <a:rPr lang="el-GR" dirty="0" smtClean="0"/>
              <a:t>Τροποποιήσεις προϊόντων</a:t>
            </a:r>
          </a:p>
          <a:p>
            <a:pPr lvl="1"/>
            <a:r>
              <a:rPr lang="el-GR" dirty="0" smtClean="0"/>
              <a:t>Μεταφορά</a:t>
            </a:r>
          </a:p>
          <a:p>
            <a:pPr lvl="1"/>
            <a:r>
              <a:rPr lang="el-GR" dirty="0" smtClean="0"/>
              <a:t>Τοπική εκπροσώπηση στην αγορά – στόχο</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Ηλεκτρονική ανταλλαγή πληροφοριών</a:t>
            </a:r>
            <a:endParaRPr lang="el-GR" dirty="0"/>
          </a:p>
        </p:txBody>
      </p:sp>
      <p:sp>
        <p:nvSpPr>
          <p:cNvPr id="3" name="2 - Θέση περιεχομένου"/>
          <p:cNvSpPr>
            <a:spLocks noGrp="1"/>
          </p:cNvSpPr>
          <p:nvPr>
            <p:ph sz="quarter" idx="1"/>
          </p:nvPr>
        </p:nvSpPr>
        <p:spPr/>
        <p:txBody>
          <a:bodyPr/>
          <a:lstStyle/>
          <a:p>
            <a:r>
              <a:rPr lang="el-GR" dirty="0" smtClean="0"/>
              <a:t>Τελωνείο εξαγωγής</a:t>
            </a:r>
          </a:p>
          <a:p>
            <a:r>
              <a:rPr lang="el-GR" dirty="0" smtClean="0"/>
              <a:t>Δηλωθέν τελωνείο εξαγωγής</a:t>
            </a:r>
          </a:p>
          <a:p>
            <a:r>
              <a:rPr lang="el-GR" dirty="0" smtClean="0"/>
              <a:t>Πραγματικό τελωνείο εξόδου. Διαφοροποιείται μόνο αν αυτό γίνει δεκτό από το τελωνείο εξαγωγής</a:t>
            </a:r>
            <a:endParaRPr lang="el-GR"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Εσωτερική διαμετακόμιση</a:t>
            </a:r>
            <a:endParaRPr lang="el-GR" dirty="0"/>
          </a:p>
        </p:txBody>
      </p:sp>
      <p:sp>
        <p:nvSpPr>
          <p:cNvPr id="3" name="2 - Θέση περιεχομένου"/>
          <p:cNvSpPr>
            <a:spLocks noGrp="1"/>
          </p:cNvSpPr>
          <p:nvPr>
            <p:ph sz="quarter" idx="1"/>
          </p:nvPr>
        </p:nvSpPr>
        <p:spPr/>
        <p:txBody>
          <a:bodyPr/>
          <a:lstStyle/>
          <a:p>
            <a:r>
              <a:rPr lang="el-GR" dirty="0" smtClean="0"/>
              <a:t>Μεταφορά προϊόντων με προσωρινή έξοδο από την ΕΕ. Πρέπει να περιγράφεται στη διασάφηση.</a:t>
            </a:r>
          </a:p>
          <a:p>
            <a:r>
              <a:rPr lang="el-GR" dirty="0" smtClean="0"/>
              <a:t>Εναλλακτικά με χρήση δελτίου ΤΙ</a:t>
            </a:r>
            <a:r>
              <a:rPr lang="en-US" dirty="0" smtClean="0"/>
              <a:t>R </a:t>
            </a:r>
            <a:r>
              <a:rPr lang="el-GR" dirty="0" smtClean="0"/>
              <a:t>σε χώρες που έχουν υπογράψει τη σχετική σύμβαση</a:t>
            </a:r>
            <a:endParaRPr lang="el-GR"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Ελεύθερες ζώνες – Ελεύθερες αποθήκες</a:t>
            </a:r>
            <a:endParaRPr lang="el-GR" dirty="0"/>
          </a:p>
        </p:txBody>
      </p:sp>
      <p:sp>
        <p:nvSpPr>
          <p:cNvPr id="3" name="2 - Θέση περιεχομένου"/>
          <p:cNvSpPr>
            <a:spLocks noGrp="1"/>
          </p:cNvSpPr>
          <p:nvPr>
            <p:ph sz="quarter" idx="1"/>
          </p:nvPr>
        </p:nvSpPr>
        <p:spPr/>
        <p:txBody>
          <a:bodyPr/>
          <a:lstStyle/>
          <a:p>
            <a:r>
              <a:rPr lang="el-GR" dirty="0" smtClean="0"/>
              <a:t>Χώροι που προορίζονται για επ’ αόριστον αποθήκευση προϊόντων χωρίς την αναγκαιότητα επιβολής δασμών</a:t>
            </a:r>
            <a:endParaRPr lang="el-G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Απαλλαγή από εισαγωγικούς δασμούς</a:t>
            </a:r>
            <a:endParaRPr lang="el-GR" dirty="0"/>
          </a:p>
        </p:txBody>
      </p:sp>
      <p:sp>
        <p:nvSpPr>
          <p:cNvPr id="3" name="2 - Θέση περιεχομένου"/>
          <p:cNvSpPr>
            <a:spLocks noGrp="1"/>
          </p:cNvSpPr>
          <p:nvPr>
            <p:ph sz="quarter" idx="1"/>
          </p:nvPr>
        </p:nvSpPr>
        <p:spPr/>
        <p:txBody>
          <a:bodyPr/>
          <a:lstStyle/>
          <a:p>
            <a:r>
              <a:rPr lang="el-GR" dirty="0" smtClean="0"/>
              <a:t>Απαλλάσσονται από δασμούς προϊόντα που εξήχθησαν εκτός ΕΕ και </a:t>
            </a:r>
            <a:r>
              <a:rPr lang="el-GR" dirty="0" smtClean="0"/>
              <a:t>επανεισάγονται στην ίδια κατάσταση μέσα σε διάστημα τριών ετών</a:t>
            </a:r>
          </a:p>
          <a:p>
            <a:r>
              <a:rPr lang="el-GR" dirty="0" smtClean="0"/>
              <a:t>Ειδικές διατάξεις ισχύουν για αλιεύματα</a:t>
            </a:r>
            <a:endParaRPr lang="el-G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Απλουστευμένες διαδικασίες κατά την εξαγωγή</a:t>
            </a:r>
            <a:endParaRPr lang="el-GR" dirty="0"/>
          </a:p>
        </p:txBody>
      </p:sp>
      <p:sp>
        <p:nvSpPr>
          <p:cNvPr id="3" name="2 - Θέση περιεχομένου"/>
          <p:cNvSpPr>
            <a:spLocks noGrp="1"/>
          </p:cNvSpPr>
          <p:nvPr>
            <p:ph sz="quarter" idx="1"/>
          </p:nvPr>
        </p:nvSpPr>
        <p:spPr/>
        <p:txBody>
          <a:bodyPr/>
          <a:lstStyle/>
          <a:p>
            <a:r>
              <a:rPr lang="el-GR" dirty="0" smtClean="0"/>
              <a:t>Όταν ο εξαγωγέας είναι εγκεκριμένος, ό έλεγχος μπορεί να γίνει στο εργοστάσιο ή στα καταστήματα των εμπόρων, για συντόμευση των διαδικασιών</a:t>
            </a:r>
            <a:endParaRPr lang="el-GR"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Καθεστώς ΦΠΑ</a:t>
            </a:r>
            <a:endParaRPr lang="el-GR" dirty="0"/>
          </a:p>
        </p:txBody>
      </p:sp>
      <p:sp>
        <p:nvSpPr>
          <p:cNvPr id="3" name="2 - Θέση περιεχομένου"/>
          <p:cNvSpPr>
            <a:spLocks noGrp="1"/>
          </p:cNvSpPr>
          <p:nvPr>
            <p:ph sz="quarter" idx="1"/>
          </p:nvPr>
        </p:nvSpPr>
        <p:spPr/>
        <p:txBody>
          <a:bodyPr/>
          <a:lstStyle/>
          <a:p>
            <a:r>
              <a:rPr lang="el-GR" dirty="0" smtClean="0"/>
              <a:t>Άμεση απαλλαγή ισχύει όταν οι εξαγωγές γίνονται από τον ίδιο τον πωλητή</a:t>
            </a:r>
          </a:p>
          <a:p>
            <a:r>
              <a:rPr lang="el-GR" dirty="0" smtClean="0"/>
              <a:t>Έμμεση απαλλαγή σημαίνει ότι ο αγοραστής εξαγωγέας καταβάλλει ΦΠΑ στον πωλητή και στη συνέχεια, μετά την εξαγωγή αυτός επιστρέφεται</a:t>
            </a:r>
          </a:p>
          <a:p>
            <a:r>
              <a:rPr lang="el-GR" dirty="0" smtClean="0"/>
              <a:t>Άμεση απαλλαγή δικαιούνται πρώτες ύλες, υλικά συσκευασίας, έτοιμα αγαθά κα.</a:t>
            </a:r>
            <a:endParaRPr lang="el-GR"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32656"/>
            <a:ext cx="8534400" cy="758952"/>
          </a:xfrm>
        </p:spPr>
        <p:txBody>
          <a:bodyPr>
            <a:normAutofit fontScale="90000"/>
          </a:bodyPr>
          <a:lstStyle/>
          <a:p>
            <a:r>
              <a:rPr lang="el-GR" dirty="0" smtClean="0"/>
              <a:t>Ηλεκτρονικό τελωνείο</a:t>
            </a:r>
            <a:r>
              <a:rPr lang="en-US" dirty="0" smtClean="0"/>
              <a:t/>
            </a:r>
            <a:br>
              <a:rPr lang="en-US" dirty="0" smtClean="0"/>
            </a:br>
            <a:r>
              <a:rPr lang="el-GR" dirty="0" smtClean="0"/>
              <a:t>(</a:t>
            </a:r>
            <a:r>
              <a:rPr lang="en-US" dirty="0" smtClean="0"/>
              <a:t>e-customs)</a:t>
            </a:r>
            <a:endParaRPr lang="el-GR" dirty="0"/>
          </a:p>
        </p:txBody>
      </p:sp>
      <p:sp>
        <p:nvSpPr>
          <p:cNvPr id="3" name="2 - Θέση περιεχομένου"/>
          <p:cNvSpPr>
            <a:spLocks noGrp="1"/>
          </p:cNvSpPr>
          <p:nvPr>
            <p:ph sz="quarter" idx="1"/>
          </p:nvPr>
        </p:nvSpPr>
        <p:spPr/>
        <p:txBody>
          <a:bodyPr/>
          <a:lstStyle/>
          <a:p>
            <a:r>
              <a:rPr lang="el-GR" sz="2400" dirty="0" smtClean="0"/>
              <a:t>Διευκόλυνση μετακίνησης εμπορευμάτων</a:t>
            </a:r>
          </a:p>
          <a:p>
            <a:r>
              <a:rPr lang="el-GR" sz="2400" dirty="0" smtClean="0"/>
              <a:t>Αύξηση ανταγωνιστικότητας</a:t>
            </a:r>
          </a:p>
          <a:p>
            <a:r>
              <a:rPr lang="el-GR" sz="2400" dirty="0" smtClean="0"/>
              <a:t>Είσπραξη όλων των δασμών</a:t>
            </a:r>
          </a:p>
          <a:p>
            <a:r>
              <a:rPr lang="el-GR" sz="2400" dirty="0" smtClean="0"/>
              <a:t>Διευκόλυνση νόμιμου εμπορίου</a:t>
            </a:r>
          </a:p>
          <a:p>
            <a:r>
              <a:rPr lang="el-GR" sz="2400" dirty="0" smtClean="0"/>
              <a:t>Βελτίωση ασφάλειας και προστασίας πολιτών</a:t>
            </a:r>
          </a:p>
          <a:p>
            <a:r>
              <a:rPr lang="el-GR" sz="2400" dirty="0" smtClean="0"/>
              <a:t>Προστασία οικονομικών συμφερόντων</a:t>
            </a:r>
          </a:p>
          <a:p>
            <a:r>
              <a:rPr lang="el-GR" sz="2400" dirty="0" smtClean="0"/>
              <a:t>Αντιμετώπιση διεθνούς εγκλήματος και τρομοκρατίας</a:t>
            </a:r>
          </a:p>
          <a:p>
            <a:r>
              <a:rPr lang="el-GR" sz="2400" dirty="0" smtClean="0"/>
              <a:t>Απρόσκοπτη ροή δεδομένων</a:t>
            </a:r>
          </a:p>
          <a:p>
            <a:r>
              <a:rPr lang="el-GR" sz="2400" dirty="0" smtClean="0"/>
              <a:t>Ταχεία διαβίβαση πληροφοριών</a:t>
            </a:r>
            <a:endParaRPr lang="el-GR" sz="2400"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Διεκπεραίωση εξαγωγών</a:t>
            </a:r>
            <a:endParaRPr lang="el-GR" dirty="0"/>
          </a:p>
        </p:txBody>
      </p:sp>
      <p:sp>
        <p:nvSpPr>
          <p:cNvPr id="3" name="2 - Θέση περιεχομένου"/>
          <p:cNvSpPr>
            <a:spLocks noGrp="1"/>
          </p:cNvSpPr>
          <p:nvPr>
            <p:ph sz="quarter" idx="1"/>
          </p:nvPr>
        </p:nvSpPr>
        <p:spPr/>
        <p:txBody>
          <a:bodyPr/>
          <a:lstStyle/>
          <a:p>
            <a:r>
              <a:rPr lang="el-GR" dirty="0" smtClean="0"/>
              <a:t>Καταχώρηση παραγγελιών</a:t>
            </a:r>
          </a:p>
          <a:p>
            <a:r>
              <a:rPr lang="el-GR" dirty="0" smtClean="0"/>
              <a:t>Έλεγχος ενέγγυας πίστωσης</a:t>
            </a:r>
          </a:p>
          <a:p>
            <a:r>
              <a:rPr lang="el-GR" dirty="0" smtClean="0"/>
              <a:t>Μεταβίβαση παραγγελιών</a:t>
            </a:r>
          </a:p>
          <a:p>
            <a:r>
              <a:rPr lang="el-GR" dirty="0" smtClean="0"/>
              <a:t>Υποβολή φορτωτικών εγγράφων</a:t>
            </a:r>
          </a:p>
          <a:p>
            <a:r>
              <a:rPr lang="el-GR" dirty="0" smtClean="0"/>
              <a:t>Διεκπεραίωση λοιπών εξαγωγικών διαδικασιών</a:t>
            </a:r>
            <a:endParaRPr lang="el-GR"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Μέσα χρηματοδότησης εξαγωγικών επιχειρήσεων</a:t>
            </a:r>
            <a:endParaRPr lang="el-GR" dirty="0"/>
          </a:p>
        </p:txBody>
      </p:sp>
      <p:sp>
        <p:nvSpPr>
          <p:cNvPr id="3" name="2 - Θέση περιεχομένου"/>
          <p:cNvSpPr>
            <a:spLocks noGrp="1"/>
          </p:cNvSpPr>
          <p:nvPr>
            <p:ph sz="quarter" idx="1"/>
          </p:nvPr>
        </p:nvSpPr>
        <p:spPr>
          <a:xfrm>
            <a:off x="457200" y="1600200"/>
            <a:ext cx="8229600" cy="5069160"/>
          </a:xfrm>
        </p:spPr>
        <p:txBody>
          <a:bodyPr/>
          <a:lstStyle/>
          <a:p>
            <a:r>
              <a:rPr lang="el-GR" sz="2400" dirty="0" smtClean="0"/>
              <a:t>Αυτοχρηματοδότηση</a:t>
            </a:r>
          </a:p>
          <a:p>
            <a:r>
              <a:rPr lang="el-GR" sz="2400" dirty="0" smtClean="0"/>
              <a:t>Μακροπρόθεσμα τραπεζικά δάνεια</a:t>
            </a:r>
          </a:p>
          <a:p>
            <a:r>
              <a:rPr lang="el-GR" sz="2400" dirty="0" smtClean="0"/>
              <a:t>Βραχυπρόθεσμα τραπεζικά δάνεια</a:t>
            </a:r>
          </a:p>
          <a:p>
            <a:r>
              <a:rPr lang="el-GR" sz="2400" dirty="0" smtClean="0"/>
              <a:t>Κρατικές ενισχύσεις (αναπτυξιακός νόμος)</a:t>
            </a:r>
          </a:p>
          <a:p>
            <a:r>
              <a:rPr lang="el-GR" sz="2400" dirty="0" smtClean="0"/>
              <a:t>Πιστώσεις προμηθευτών</a:t>
            </a:r>
          </a:p>
          <a:p>
            <a:r>
              <a:rPr lang="el-GR" sz="2400" dirty="0" smtClean="0"/>
              <a:t>Προθεσμιακή ανέκκλητος και επιβεβαιωμένη ενέγγυος πίστωση</a:t>
            </a:r>
          </a:p>
          <a:p>
            <a:r>
              <a:rPr lang="el-GR" sz="2400" dirty="0" smtClean="0"/>
              <a:t>Προεξόφληση τριτεγγυημένων συναλλαγματικών</a:t>
            </a:r>
          </a:p>
          <a:p>
            <a:r>
              <a:rPr lang="el-GR" sz="2400" dirty="0" smtClean="0"/>
              <a:t>Ανάληψη απαιτήσεων (</a:t>
            </a:r>
            <a:r>
              <a:rPr lang="en-US" sz="2400" dirty="0" smtClean="0"/>
              <a:t>factoring)</a:t>
            </a:r>
          </a:p>
          <a:p>
            <a:r>
              <a:rPr lang="el-GR" sz="2400" dirty="0" smtClean="0"/>
              <a:t>Χρηματοδοτική μίσθωση (</a:t>
            </a:r>
            <a:r>
              <a:rPr lang="en-US" sz="2400" dirty="0" smtClean="0"/>
              <a:t>Leasing)</a:t>
            </a:r>
          </a:p>
          <a:p>
            <a:r>
              <a:rPr lang="el-GR" sz="2400" dirty="0" smtClean="0"/>
              <a:t>Επικουρική χρηματοδοτική υποστήριξη των εξαγωγέων</a:t>
            </a:r>
            <a:endParaRPr lang="el-G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1299</TotalTime>
  <Words>3180</Words>
  <Application>Microsoft Office PowerPoint</Application>
  <PresentationFormat>Προβολή στην οθόνη (4:3)</PresentationFormat>
  <Paragraphs>494</Paragraphs>
  <Slides>98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98</vt:i4>
      </vt:variant>
    </vt:vector>
  </HeadingPairs>
  <TitlesOfParts>
    <vt:vector size="99" baseType="lpstr">
      <vt:lpstr>Δημοτικός</vt:lpstr>
      <vt:lpstr>ΕΞΑΓΩΓΕΣ ΑΓΡΟΤΙΚΩΝ ΠΡΟΪΟΝΤΩΝ &amp; ΤΡΟΦΙΜΩΝ</vt:lpstr>
      <vt:lpstr>ΕΙΣΑΓΩΓΗ</vt:lpstr>
      <vt:lpstr>Γιατί να εξάγω; Αντικίνητρα για τις ελληνικές επιχειρήσεις</vt:lpstr>
      <vt:lpstr>Ανάλυση εξαγωγικών κινήτρων</vt:lpstr>
      <vt:lpstr>Ενδογενή κίνητρα</vt:lpstr>
      <vt:lpstr>Ενδογενή κίνητρα (συν.)</vt:lpstr>
      <vt:lpstr>Εξωγενή κίνητρα</vt:lpstr>
      <vt:lpstr>Διάγνωση επιπέδου εξαγωγικής ετοιμότητας</vt:lpstr>
      <vt:lpstr>Τι να εξάγω;</vt:lpstr>
      <vt:lpstr>Τι να εξάγω; (Συν.)</vt:lpstr>
      <vt:lpstr>Που να εξάγω;</vt:lpstr>
      <vt:lpstr>Με τι κριτήρια επιλέγω;</vt:lpstr>
      <vt:lpstr>Διαδικασία προσέγγισης αγορών</vt:lpstr>
      <vt:lpstr>Έρευνα αγοράς</vt:lpstr>
      <vt:lpstr>Είδη έρευνας αγοράς</vt:lpstr>
      <vt:lpstr>Πρωτογενής έρευνα</vt:lpstr>
      <vt:lpstr>Πλεονεκτήματα – Μειονεκτήματα</vt:lpstr>
      <vt:lpstr>Τρόποι συλλογής πληροφοριών</vt:lpstr>
      <vt:lpstr>Δευτερογενής έρευνα</vt:lpstr>
      <vt:lpstr>Πλεονεκτήματα – Μειονεκτήματα</vt:lpstr>
      <vt:lpstr>Πως επιλέγω τι να κάνω;</vt:lpstr>
      <vt:lpstr>Τι πρέπει να ψάξω να βρω;</vt:lpstr>
      <vt:lpstr>Συνήθεις δυσκολίες</vt:lpstr>
      <vt:lpstr>Πως θα βρω συνεργάτες;</vt:lpstr>
      <vt:lpstr>Μπορώ να το κάνω μόνος μου;</vt:lpstr>
      <vt:lpstr>E-marketing</vt:lpstr>
      <vt:lpstr>Αναμενόμενα οφέλη</vt:lpstr>
      <vt:lpstr>Διερεύνηση εξαγωγικής ετοιμότητας της επιχείρησης</vt:lpstr>
      <vt:lpstr>Εξαγωγική ετοιμότητα</vt:lpstr>
      <vt:lpstr>Εξαγωγική ετοιμότητα (συν.)</vt:lpstr>
      <vt:lpstr>Εξαγωγική ετοιμότητα (συν.)</vt:lpstr>
      <vt:lpstr>Μεθοδολογία επιλογής αγορών</vt:lpstr>
      <vt:lpstr>Μεθοδολογία επιλογής αγορών (συν.)</vt:lpstr>
      <vt:lpstr>Μεθοδολογία επιλογής αγορών (συν.)</vt:lpstr>
      <vt:lpstr>Μεθοδολογία επιλογής αγορών (συν.)</vt:lpstr>
      <vt:lpstr>Μεθοδολογία επιλογής αγορών (συν.)</vt:lpstr>
      <vt:lpstr>Εξαγωγικό μάρκετινγκ </vt:lpstr>
      <vt:lpstr>Προσαρμογή του προϊόντος</vt:lpstr>
      <vt:lpstr>Πολιτικές τιμολόγησης</vt:lpstr>
      <vt:lpstr>Πολιτικές τιμολόγησης (συν.)</vt:lpstr>
      <vt:lpstr>Εναλλακτικές στρατηγικές εξαγωγών</vt:lpstr>
      <vt:lpstr>Κριτήρια επιλογής τρόπου μεταφοράς</vt:lpstr>
      <vt:lpstr>Κύρια φορτωτικά έγγραφα</vt:lpstr>
      <vt:lpstr>Εμπορικό τιμολόγιο</vt:lpstr>
      <vt:lpstr>Έγγραφα μεταφοράς</vt:lpstr>
      <vt:lpstr>Έγγραφα ασφάλισης</vt:lpstr>
      <vt:lpstr>Πιστοποιητικό καταγωγής</vt:lpstr>
      <vt:lpstr>Πιστοποιητικό EUR1 &amp; ATR</vt:lpstr>
      <vt:lpstr>Πιστοποιητικό T2L</vt:lpstr>
      <vt:lpstr>Κατάσταση συσκευασίας – Ζυγολόγιο – Κιβωτιολόγιο </vt:lpstr>
      <vt:lpstr>Παρακολούθηση εμπορικών ροών</vt:lpstr>
      <vt:lpstr>Incoterms</vt:lpstr>
      <vt:lpstr>Incoterms (cont.)</vt:lpstr>
      <vt:lpstr>Incoterms (cont.)</vt:lpstr>
      <vt:lpstr>Incoterms (cont.)</vt:lpstr>
      <vt:lpstr>Incoterms (cont.)</vt:lpstr>
      <vt:lpstr>Incoterms (cont.)</vt:lpstr>
      <vt:lpstr>Incoterms (cont.)</vt:lpstr>
      <vt:lpstr>Incoterms (cont.)</vt:lpstr>
      <vt:lpstr>Incoterms (cont.)</vt:lpstr>
      <vt:lpstr>Incoterms (cont.)</vt:lpstr>
      <vt:lpstr>Ασφάλιση μεταφορών</vt:lpstr>
      <vt:lpstr>Ασφάλιση μεταφορών (συν.)</vt:lpstr>
      <vt:lpstr>Ασφάλιση μεταφορών (συν.)</vt:lpstr>
      <vt:lpstr>Ασφάλιση εξαγωγικών πιστώσεων</vt:lpstr>
      <vt:lpstr>Ασφάλιση εξαγωγικών πιστώσεων (συν.)</vt:lpstr>
      <vt:lpstr>Ασφάλιση εξαγωγικών πιστώσεων (συν.)</vt:lpstr>
      <vt:lpstr>Τρόποι διακανονισμών και πληρωμών</vt:lpstr>
      <vt:lpstr>Τρόποι διακανονισμών και πληρωμών (συν.)</vt:lpstr>
      <vt:lpstr>Τρόποι διακανονισμών και πληρωμών (συν.)</vt:lpstr>
      <vt:lpstr>Κριτήρια επιλογής τρόπου πληρωμής</vt:lpstr>
      <vt:lpstr>Τρόποι καταβολής αντιτίμου</vt:lpstr>
      <vt:lpstr>Τελωνειακά και φορολογικά </vt:lpstr>
      <vt:lpstr>Τελωνειακά καθεστώτα</vt:lpstr>
      <vt:lpstr>Δασμολόγιο ΕΕ</vt:lpstr>
      <vt:lpstr>Ενιαίο Διοικητικό Έγγραφο (ΕΔΕ)</vt:lpstr>
      <vt:lpstr>Καταγωγή των εμπορευμάτων</vt:lpstr>
      <vt:lpstr>Δασμολογητέα αξία</vt:lpstr>
      <vt:lpstr>Μεταχείριση προϊόντων</vt:lpstr>
      <vt:lpstr>Τελωνιακοί προορισμοί</vt:lpstr>
      <vt:lpstr>Ελεύθερη κυκλοφορία εμπορευμάτων</vt:lpstr>
      <vt:lpstr>Εξωτερική διαμετακόμιση</vt:lpstr>
      <vt:lpstr>Τελωνειακή αποταμίευση</vt:lpstr>
      <vt:lpstr>Τελειοποίηση για επανεξαγωγή</vt:lpstr>
      <vt:lpstr>Μεταποίηση υπό τελωνειακό έλεγχο</vt:lpstr>
      <vt:lpstr>Προσωρινή εισαγωγή</vt:lpstr>
      <vt:lpstr>Εξαγωγή για τελειοποίηση και επανεισαγωγή</vt:lpstr>
      <vt:lpstr>Εξαγωγή</vt:lpstr>
      <vt:lpstr>Πληροφοριακό σύστημα ICISnet</vt:lpstr>
      <vt:lpstr>Ηλεκτρονική ανταλλαγή πληροφοριών</vt:lpstr>
      <vt:lpstr>Εσωτερική διαμετακόμιση</vt:lpstr>
      <vt:lpstr>Ελεύθερες ζώνες – Ελεύθερες αποθήκες</vt:lpstr>
      <vt:lpstr>Απαλλαγή από εισαγωγικούς δασμούς</vt:lpstr>
      <vt:lpstr>Απλουστευμένες διαδικασίες κατά την εξαγωγή</vt:lpstr>
      <vt:lpstr>Καθεστώς ΦΠΑ</vt:lpstr>
      <vt:lpstr>Ηλεκτρονικό τελωνείο (e-customs)</vt:lpstr>
      <vt:lpstr>Διεκπεραίωση εξαγωγών</vt:lpstr>
      <vt:lpstr>Μέσα χρηματοδότησης εξαγωγικών επιχειρήσεων</vt:lpstr>
    </vt:vector>
  </TitlesOfParts>
  <Company>my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ΓΕΩΡΓΙΚΗ ΑΝΑΠΤΥΞΗ</dc:title>
  <dc:creator>Customer</dc:creator>
  <cp:lastModifiedBy>George</cp:lastModifiedBy>
  <cp:revision>109</cp:revision>
  <dcterms:created xsi:type="dcterms:W3CDTF">2010-04-06T08:45:27Z</dcterms:created>
  <dcterms:modified xsi:type="dcterms:W3CDTF">2017-02-05T10:05:09Z</dcterms:modified>
</cp:coreProperties>
</file>