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1"/>
  </p:notesMasterIdLst>
  <p:sldIdLst>
    <p:sldId id="256" r:id="rId3"/>
    <p:sldId id="311" r:id="rId4"/>
    <p:sldId id="290" r:id="rId5"/>
    <p:sldId id="403" r:id="rId6"/>
    <p:sldId id="390" r:id="rId7"/>
    <p:sldId id="404" r:id="rId8"/>
    <p:sldId id="391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16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25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11" Type="http://schemas.openxmlformats.org/officeDocument/2006/relationships/image" Target="../media/image174.png"/><Relationship Id="rId5" Type="http://schemas.openxmlformats.org/officeDocument/2006/relationships/image" Target="../media/image161.png"/><Relationship Id="rId10" Type="http://schemas.openxmlformats.org/officeDocument/2006/relationships/image" Target="../media/image173.png"/><Relationship Id="rId4" Type="http://schemas.openxmlformats.org/officeDocument/2006/relationships/image" Target="../media/image170.png"/><Relationship Id="rId9" Type="http://schemas.openxmlformats.org/officeDocument/2006/relationships/image" Target="../media/image1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Στροφορμή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l-GR" sz="28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</m:ba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l-GR" sz="2800" b="0" i="1" smtClean="0">
                        <a:latin typeface="Cambria Math"/>
                      </a:rPr>
                      <m:t>𝑚</m:t>
                    </m:r>
                    <m:bar>
                      <m:barPr>
                        <m:ctrlPr>
                          <a:rPr lang="el-GR" sz="28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l-GR" sz="2800" b="0" i="1" smtClean="0">
                            <a:latin typeface="Cambria Math"/>
                          </a:rPr>
                          <m:t>𝑣</m:t>
                        </m:r>
                      </m:e>
                    </m:bar>
                    <m:r>
                      <a:rPr lang="el-GR" sz="2800" b="0" i="0" smtClean="0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l-GR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>
                            <a:latin typeface="Cambria Math"/>
                          </a:rPr>
                          <m:t>𝜌</m:t>
                        </m:r>
                      </m:e>
                    </m:bar>
                    <m:r>
                      <a:rPr lang="el-GR" sz="2800" b="0" i="1">
                        <a:latin typeface="Cambria Math"/>
                        <a:ea typeface="Cambria Math"/>
                      </a:rPr>
                      <m:t>×</m:t>
                    </m:r>
                    <m:bar>
                      <m:barPr>
                        <m:ctrlPr>
                          <a:rPr lang="el-GR" sz="280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bar>
                  </m:oMath>
                </a14:m>
                <a:r>
                  <a:rPr lang="en-US" sz="2800" dirty="0" smtClean="0"/>
                  <a:t>    </a:t>
                </a:r>
                <a:r>
                  <a:rPr lang="en-US" sz="2400" b="1" dirty="0" smtClean="0"/>
                  <a:t>(1)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r="-13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144" y="3757074"/>
                <a:ext cx="187788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757074"/>
                <a:ext cx="187788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Θέση περιεχομένου 8" descr="Εικόνα..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8" y="2495168"/>
            <a:ext cx="3536132" cy="2652099"/>
          </a:xfrm>
          <a:prstGeom prst="rect">
            <a:avLst/>
          </a:prstGeom>
        </p:spPr>
      </p:pic>
      <p:sp>
        <p:nvSpPr>
          <p:cNvPr id="16" name="Θέση κειμένου 2"/>
          <p:cNvSpPr txBox="1">
            <a:spLocks/>
          </p:cNvSpPr>
          <p:nvPr/>
        </p:nvSpPr>
        <p:spPr>
          <a:xfrm>
            <a:off x="4645025" y="3293294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όμως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450912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120"/>
                <a:ext cx="936104" cy="78981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86400" y="4511392"/>
                <a:ext cx="375009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bar>
                        </m:e>
                      </m:acc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𝑣</m:t>
                          </m:r>
                        </m:e>
                      </m:bar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0" y="4511392"/>
                <a:ext cx="375009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Θέση κειμένου 2"/>
          <p:cNvSpPr txBox="1">
            <a:spLocks/>
          </p:cNvSpPr>
          <p:nvPr/>
        </p:nvSpPr>
        <p:spPr>
          <a:xfrm>
            <a:off x="818257" y="5229200"/>
            <a:ext cx="483386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Παραγωγίζοντας την (1) προκύπτει</a:t>
            </a:r>
            <a:r>
              <a:rPr lang="en-US" sz="2400" dirty="0" smtClean="0"/>
              <a:t>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528" y="5663520"/>
                <a:ext cx="460851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  <m:r>
                            <a:rPr lang="en-US" sz="2800" b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𝑣</m:t>
                          </m:r>
                        </m:e>
                      </m:bar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</m:e>
                      </m:bar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ba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63520"/>
                <a:ext cx="4608512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60032" y="5805264"/>
                <a:ext cx="648072" cy="50405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805264"/>
                <a:ext cx="648072" cy="50405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36096" y="5661248"/>
                <a:ext cx="349188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𝑣</m:t>
                          </m:r>
                        </m:e>
                      </m:ba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661248"/>
                <a:ext cx="3491880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Χριστίνα\Desktop\Σαρώσεις Σχήματα\σάρωση00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2492896"/>
            <a:ext cx="367240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5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Στροφική Ώση</a:t>
            </a: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l-GR" sz="2400" dirty="0" smtClean="0"/>
              <a:t>Ολοκληρώνοντας </a:t>
            </a:r>
            <a:r>
              <a:rPr lang="el-GR" sz="2400" dirty="0"/>
              <a:t>ως προς </a:t>
            </a:r>
            <a:r>
              <a:rPr lang="en-US" sz="2400" dirty="0"/>
              <a:t>t</a:t>
            </a:r>
          </a:p>
          <a:p>
            <a:pPr marL="457200" lvl="1" indent="0">
              <a:buNone/>
            </a:pPr>
            <a:endParaRPr lang="en-US" sz="2400" u="sng" dirty="0" smtClean="0"/>
          </a:p>
          <a:p>
            <a:pPr marL="457200" lvl="1" indent="0">
              <a:buNone/>
            </a:pPr>
            <a:endParaRPr lang="en-US" sz="2400" u="sng" dirty="0"/>
          </a:p>
          <a:p>
            <a:pPr marL="457200" lvl="1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32104" y="4108132"/>
                <a:ext cx="655272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800" b="0" i="1">
                          <a:latin typeface="Cambria Math"/>
                        </a:rPr>
                        <m:t>𝑑𝑡</m:t>
                      </m:r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>
                              <a:latin typeface="Cambria Math"/>
                            </a:rPr>
                            <m:t>𝑚</m:t>
                          </m:r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  <m:r>
                            <a:rPr lang="en-US" sz="2800" b="0" i="0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  <m:r>
                        <a:rPr lang="en-US" sz="2800" b="0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04" y="4108132"/>
                <a:ext cx="6552728" cy="789816"/>
              </a:xfrm>
              <a:prstGeom prst="rect">
                <a:avLst/>
              </a:prstGeom>
              <a:blipFill rotWithShape="1">
                <a:blip r:embed="rId3"/>
                <a:stretch>
                  <a:fillRect t="-6977" b="-14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544749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47496"/>
                <a:ext cx="936104" cy="78981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7884" y="2492896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2492896"/>
                <a:ext cx="2988332" cy="789816"/>
              </a:xfrm>
              <a:prstGeom prst="rect">
                <a:avLst/>
              </a:prstGeom>
              <a:blipFill rotWithShape="1">
                <a:blip r:embed="rId5"/>
                <a:stretch>
                  <a:fillRect t="-6923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03647" y="5229200"/>
                <a:ext cx="7213335" cy="115212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5229200"/>
                <a:ext cx="7213335" cy="1152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5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457200" lvl="1" indent="0">
              <a:buNone/>
            </a:pPr>
            <a:endParaRPr lang="el-GR" sz="2400" dirty="0" smtClean="0"/>
          </a:p>
          <a:p>
            <a:pPr marL="457200" lvl="1" indent="0">
              <a:buNone/>
            </a:pPr>
            <a:r>
              <a:rPr lang="el-GR" sz="2400" dirty="0" smtClean="0"/>
              <a:t>Όταν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u="sng" dirty="0" smtClean="0"/>
          </a:p>
          <a:p>
            <a:pPr marL="457200" lvl="1" indent="0">
              <a:buNone/>
            </a:pPr>
            <a:endParaRPr lang="en-US" sz="2400" u="sng" dirty="0"/>
          </a:p>
          <a:p>
            <a:pPr marL="457200" lvl="1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41172" y="6381328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592" y="2924944"/>
                <a:ext cx="13321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l-GR" sz="2800" b="0" i="1" smtClean="0">
                            <a:latin typeface="Cambria Math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2800" dirty="0" smtClean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1332148" cy="789816"/>
              </a:xfrm>
              <a:prstGeom prst="rect">
                <a:avLst/>
              </a:prstGeom>
              <a:blipFill rotWithShape="1">
                <a:blip r:embed="rId3"/>
                <a:stretch>
                  <a:fillRect b="-310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72112" y="3735196"/>
                <a:ext cx="1872209" cy="7019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e>
                      </m:acc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Δ</m:t>
                          </m:r>
                          <m:bar>
                            <m:barPr>
                              <m:ctrlP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12" y="3735196"/>
                <a:ext cx="1872209" cy="7019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3" y="3503280"/>
                <a:ext cx="432047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400" dirty="0" smtClean="0"/>
                  <a:t>P </a:t>
                </a:r>
                <a:r>
                  <a:rPr lang="el-GR" sz="2400" dirty="0" smtClean="0"/>
                  <a:t>= σταθερό σημείο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3503280"/>
                <a:ext cx="4320479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22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5148064" y="2996952"/>
            <a:ext cx="288032" cy="1080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2080" y="314096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40968"/>
                <a:ext cx="936104" cy="78981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8224" y="2636912"/>
                <a:ext cx="1800200" cy="7446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r>
                            <a:rPr lang="el-GR" sz="2800" b="0" i="0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36912"/>
                <a:ext cx="1800200" cy="7446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1657" y="4941168"/>
                <a:ext cx="38884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:endParaRPr lang="el-GR" sz="2400" b="1" u="sng" dirty="0"/>
              </a:p>
              <a:p>
                <a:endParaRPr lang="el-GR" sz="2400" b="1" i="1" u="sng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l-GR" sz="2800" b="0" i="1">
                          <a:latin typeface="Cambria Math"/>
                        </a:rPr>
                        <m:t>=0   </m:t>
                      </m:r>
                      <m:r>
                        <a:rPr lang="en-US" sz="2800" b="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=0</m:t>
                      </m:r>
                      <m:r>
                        <a:rPr lang="en-US" sz="2800" b="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7" y="4941168"/>
                <a:ext cx="3888432" cy="789816"/>
              </a:xfrm>
              <a:prstGeom prst="rect">
                <a:avLst/>
              </a:prstGeom>
              <a:blipFill rotWithShape="1">
                <a:blip r:embed="rId8"/>
                <a:stretch>
                  <a:fillRect l="-2512" t="-39535" b="-27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5301208"/>
                <a:ext cx="2736304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301208"/>
                <a:ext cx="27363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836712"/>
                <a:ext cx="8229600" cy="1512168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lphaUcPeriod"/>
                </a:pPr>
                <a:r>
                  <a:rPr lang="el-GR" sz="2800" u="sng" dirty="0" smtClean="0"/>
                  <a:t>Για </a:t>
                </a:r>
                <a:r>
                  <a:rPr lang="el-GR" sz="2800" u="sng" dirty="0"/>
                  <a:t>Υ</a:t>
                </a:r>
                <a:r>
                  <a:rPr lang="el-GR" sz="2800" u="sng" dirty="0" smtClean="0"/>
                  <a:t>λικό </a:t>
                </a:r>
                <a:r>
                  <a:rPr lang="el-GR" sz="2800" u="sng" dirty="0"/>
                  <a:t>Σ</a:t>
                </a:r>
                <a:r>
                  <a:rPr lang="el-GR" sz="2800" u="sng" dirty="0" smtClean="0"/>
                  <a:t>ημείο</a:t>
                </a:r>
                <a:endParaRPr lang="el-GR" sz="2800" dirty="0" smtClean="0"/>
              </a:p>
              <a:p>
                <a:pPr marL="457200" lvl="1" indent="0">
                  <a:buNone/>
                </a:pPr>
                <a:r>
                  <a:rPr lang="el-GR" sz="2400" b="1" u="sng" dirty="0" smtClean="0"/>
                  <a:t>Εφαρμογή</a:t>
                </a:r>
                <a:r>
                  <a:rPr lang="en-US" sz="2400" b="1" u="sng" dirty="0" smtClean="0"/>
                  <a:t>: </a:t>
                </a:r>
                <a:r>
                  <a:rPr lang="el-GR" sz="2400" dirty="0" smtClean="0"/>
                  <a:t>Μία περίπτωση να έχω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𝑴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l-GR" sz="2400" b="1">
                        <a:latin typeface="Cambria Math"/>
                      </a:rPr>
                      <m:t>=</m:t>
                    </m:r>
                    <m:r>
                      <a:rPr lang="el-GR" sz="2400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l-GR" sz="2400" dirty="0" smtClean="0"/>
                  <a:t> είναι ο φορέας της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l-GR" sz="2400" b="1" i="1" smtClean="0">
                            <a:latin typeface="Cambria Math"/>
                          </a:rPr>
                          <m:t>𝑭</m:t>
                        </m:r>
                      </m:e>
                    </m:bar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 smtClean="0"/>
                  <a:t>να διέρχεται από το σημείο </a:t>
                </a:r>
                <a:r>
                  <a:rPr lang="en-US" sz="2400" dirty="0" smtClean="0"/>
                  <a:t>P</a:t>
                </a:r>
                <a:endParaRPr lang="el-GR" sz="2800" dirty="0"/>
              </a:p>
              <a:p>
                <a:pPr marL="0" indent="0">
                  <a:buNone/>
                </a:pPr>
                <a:r>
                  <a:rPr lang="el-GR" sz="2800" dirty="0" smtClean="0"/>
                  <a:t>   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836712"/>
                <a:ext cx="8229600" cy="1512168"/>
              </a:xfrm>
              <a:blipFill rotWithShape="1">
                <a:blip r:embed="rId3"/>
                <a:stretch>
                  <a:fillRect l="-1481" t="-4032" b="-44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645222"/>
            <a:ext cx="3680148" cy="2760111"/>
          </a:xfrm>
          <a:prstGeom prst="rect">
            <a:avLst/>
          </a:prstGeom>
        </p:spPr>
      </p:pic>
      <p:sp>
        <p:nvSpPr>
          <p:cNvPr id="10" name="Θέση κειμένου 2"/>
          <p:cNvSpPr txBox="1">
            <a:spLocks/>
          </p:cNvSpPr>
          <p:nvPr/>
        </p:nvSpPr>
        <p:spPr>
          <a:xfrm>
            <a:off x="755576" y="5669558"/>
            <a:ext cx="79928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l-GR" sz="2400" dirty="0" smtClean="0"/>
              <a:t>Για το δορυφόρο ισχύει η Αρχή Διατήρησης της Στροφορμής</a:t>
            </a:r>
            <a:endParaRPr lang="el-GR" sz="2400" dirty="0"/>
          </a:p>
        </p:txBody>
      </p:sp>
      <p:sp>
        <p:nvSpPr>
          <p:cNvPr id="15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p:pic>
        <p:nvPicPr>
          <p:cNvPr id="16" name="Θέση περιεχομένου 8" descr="Εικόνα..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00" y="2669029"/>
            <a:ext cx="3680148" cy="2760111"/>
          </a:xfrm>
          <a:prstGeom prst="rect">
            <a:avLst/>
          </a:prstGeom>
        </p:spPr>
      </p:pic>
      <p:sp>
        <p:nvSpPr>
          <p:cNvPr id="17" name="Θέση κειμένου 2"/>
          <p:cNvSpPr txBox="1">
            <a:spLocks/>
          </p:cNvSpPr>
          <p:nvPr/>
        </p:nvSpPr>
        <p:spPr>
          <a:xfrm>
            <a:off x="3419872" y="3973215"/>
            <a:ext cx="530659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2400" dirty="0"/>
              <a:t>2</a:t>
            </a:r>
            <a:endParaRPr lang="el-GR" sz="2400" dirty="0"/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7713749" y="4125615"/>
            <a:ext cx="530659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2400" dirty="0" smtClean="0"/>
              <a:t>3</a:t>
            </a:r>
            <a:endParaRPr lang="el-GR" sz="2400" dirty="0"/>
          </a:p>
        </p:txBody>
      </p:sp>
      <p:pic>
        <p:nvPicPr>
          <p:cNvPr id="2050" name="Picture 2" descr="C:\Users\Χριστίνα\Desktop\Σαρώσεις Σχήματα\σάρωση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36912"/>
            <a:ext cx="3672408" cy="2810817"/>
          </a:xfrm>
          <a:prstGeom prst="rect">
            <a:avLst/>
          </a:prstGeom>
          <a:noFill/>
        </p:spPr>
      </p:pic>
      <p:pic>
        <p:nvPicPr>
          <p:cNvPr id="2051" name="Picture 3" descr="C:\Users\Χριστίνα\Desktop\Σαρώσεις Σχήματα\σάρωση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3691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 smtClean="0"/>
              <a:t>Για Σύστημα Υλικών Σημείων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Στροφορμή</a:t>
            </a:r>
            <a:endParaRPr lang="el-GR" sz="24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7834" y="1626528"/>
                <a:ext cx="3798422" cy="137042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l-GR" sz="2800" b="1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34" y="1626528"/>
                <a:ext cx="3798422" cy="13704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1916832"/>
            <a:ext cx="648072" cy="789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400" b="1" dirty="0" smtClean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3719" y="3460732"/>
                <a:ext cx="1962217" cy="75808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9" y="3460732"/>
                <a:ext cx="1962217" cy="7580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Θέση κειμένου 2"/>
          <p:cNvSpPr txBox="1">
            <a:spLocks/>
          </p:cNvSpPr>
          <p:nvPr/>
        </p:nvSpPr>
        <p:spPr>
          <a:xfrm>
            <a:off x="1115616" y="2996952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όμως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26360" y="3429000"/>
                <a:ext cx="375009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360" y="3429000"/>
                <a:ext cx="375009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343127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31272"/>
                <a:ext cx="936104" cy="78981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Θέση κειμένου 2"/>
          <p:cNvSpPr txBox="1">
            <a:spLocks/>
          </p:cNvSpPr>
          <p:nvPr/>
        </p:nvSpPr>
        <p:spPr>
          <a:xfrm>
            <a:off x="1106289" y="4301406"/>
            <a:ext cx="483386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Παραγωγίζοντας την (1) προκύπτει</a:t>
            </a:r>
            <a:r>
              <a:rPr lang="en-US" sz="2400" dirty="0" smtClean="0"/>
              <a:t>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78297" y="4941168"/>
                <a:ext cx="6706071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bar>
                                        <m:barPr>
                                          <m:ctrlPr>
                                            <a:rPr lang="el-GR" sz="2800" i="1" smtClean="0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</m:ba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l-GR" sz="2800" b="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800" b="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97" y="4941168"/>
                <a:ext cx="6706071" cy="13681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740352" y="5229200"/>
            <a:ext cx="648072" cy="789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400" b="1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807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 smtClean="0"/>
              <a:t>Για Σύστημα Υλικών Σημείων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Στροφορμή</a:t>
            </a:r>
            <a:endParaRPr lang="el-GR" sz="24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16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p:sp>
        <p:nvSpPr>
          <p:cNvPr id="26" name="Θέση κειμένου 2"/>
          <p:cNvSpPr txBox="1">
            <a:spLocks/>
          </p:cNvSpPr>
          <p:nvPr/>
        </p:nvSpPr>
        <p:spPr>
          <a:xfrm>
            <a:off x="1106289" y="2204864"/>
            <a:ext cx="7498159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 πρώτος όρος στο δεξιό μέλος της (2) γίνεται</a:t>
            </a:r>
            <a:r>
              <a:rPr lang="en-US" sz="2400" dirty="0" smtClean="0"/>
              <a:t>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78297" y="2780928"/>
                <a:ext cx="7642175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l-GR" sz="24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l-GR" sz="2400" b="0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400" b="0" i="1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</a:rPr>
                            <m:t> </m:t>
                          </m:r>
                          <m:r>
                            <a:rPr lang="el-GR" sz="2400" b="0">
                              <a:latin typeface="Cambria Math"/>
                            </a:rPr>
                            <m:t>=</m:t>
                          </m:r>
                          <m:r>
                            <a:rPr lang="el-GR" sz="2400" b="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4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</m:nary>
                      <m:r>
                        <a:rPr lang="en-US" sz="2400" b="0" i="1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97" y="2780928"/>
                <a:ext cx="7642175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κειμένου 2"/>
          <p:cNvSpPr txBox="1">
            <a:spLocks/>
          </p:cNvSpPr>
          <p:nvPr/>
        </p:nvSpPr>
        <p:spPr>
          <a:xfrm>
            <a:off x="1115616" y="4301406"/>
            <a:ext cx="7704856" cy="7837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Οπότε η (2) χρησιμοποιώντας το δεύτερο νόμο του </a:t>
            </a:r>
            <a:r>
              <a:rPr lang="en-US" sz="2400" dirty="0" smtClean="0"/>
              <a:t>Euler </a:t>
            </a:r>
            <a:r>
              <a:rPr lang="el-GR" sz="2400" dirty="0" smtClean="0"/>
              <a:t>γράφεται</a:t>
            </a:r>
            <a:r>
              <a:rPr lang="en-US" sz="2400" dirty="0" smtClean="0"/>
              <a:t>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9428" y="5373216"/>
                <a:ext cx="349188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28" y="5373216"/>
                <a:ext cx="3491880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/>
              <a:t>Για Σύστημα Υλικών Σημείων</a:t>
            </a:r>
            <a:endParaRPr lang="el-GR" sz="2800" dirty="0"/>
          </a:p>
          <a:p>
            <a:pPr marL="457200" lvl="1" indent="0">
              <a:buNone/>
            </a:pPr>
            <a:r>
              <a:rPr lang="el-GR" sz="2400" dirty="0" smtClean="0"/>
              <a:t>Όταν</a:t>
            </a:r>
          </a:p>
          <a:p>
            <a:pPr marL="457200" lvl="1" indent="0">
              <a:buNone/>
            </a:pPr>
            <a:endParaRPr lang="el-GR" sz="2400" dirty="0"/>
          </a:p>
          <a:p>
            <a:pPr marL="457200" lvl="1" indent="0">
              <a:buNone/>
            </a:pPr>
            <a:endParaRPr lang="el-GR" sz="2400" dirty="0" smtClean="0"/>
          </a:p>
          <a:p>
            <a:pPr marL="457200" lvl="1" indent="0">
              <a:buNone/>
            </a:pPr>
            <a:endParaRPr lang="el-GR" sz="2400" dirty="0"/>
          </a:p>
          <a:p>
            <a:pPr marL="457200" lvl="1" indent="0">
              <a:buNone/>
            </a:pPr>
            <a:endParaRPr lang="el-GR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Στροφική Ώση</a:t>
            </a:r>
            <a:endParaRPr lang="en-US" sz="2400" u="sng" dirty="0"/>
          </a:p>
          <a:p>
            <a:pPr marL="457200" lvl="1" indent="0">
              <a:buNone/>
            </a:pPr>
            <a:endParaRPr lang="en-US" sz="2400" u="sng" dirty="0" smtClean="0"/>
          </a:p>
          <a:p>
            <a:pPr marL="457200" lvl="1" indent="0">
              <a:buNone/>
            </a:pPr>
            <a:endParaRPr lang="en-US" sz="2400" u="sng" dirty="0"/>
          </a:p>
          <a:p>
            <a:pPr marL="457200" lvl="1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2910525"/>
                <a:ext cx="13321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800" dirty="0" smtClean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10525"/>
                <a:ext cx="1332148" cy="789816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2112" y="3576761"/>
                <a:ext cx="1872209" cy="7019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Δ</m:t>
                          </m:r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12" y="3576761"/>
                <a:ext cx="1872209" cy="7019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3" y="2348880"/>
                <a:ext cx="432047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800" dirty="0" smtClean="0"/>
                  <a:t>P </a:t>
                </a:r>
                <a:r>
                  <a:rPr lang="el-GR" sz="2800" dirty="0" smtClean="0"/>
                  <a:t>ακίνητο</a:t>
                </a:r>
                <a14:m>
                  <m:oMath xmlns:m="http://schemas.openxmlformats.org/officeDocument/2006/math">
                    <m:r>
                      <a:rPr lang="el-GR" sz="2800" b="0" i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800" b="0" i="1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348880"/>
                <a:ext cx="4320479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2966" b="-230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5220072" y="2406469"/>
            <a:ext cx="306034" cy="1800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49860" y="2945393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60" y="2945393"/>
                <a:ext cx="936104" cy="78981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8224" y="2478477"/>
                <a:ext cx="1800200" cy="7446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r>
                            <a:rPr lang="el-GR" sz="2800" b="0" i="0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78477"/>
                <a:ext cx="1800200" cy="7446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3560869"/>
                <a:ext cx="13321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 ⇒</m:t>
                          </m:r>
                        </m:e>
                        <m:sub/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80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60869"/>
                <a:ext cx="1332148" cy="789816"/>
              </a:xfrm>
              <a:prstGeom prst="rect">
                <a:avLst/>
              </a:prstGeom>
              <a:blipFill rotWithShape="1">
                <a:blip r:embed="rId8"/>
                <a:stretch>
                  <a:fillRect r="-1224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9872" y="5303480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03480"/>
                <a:ext cx="2988332" cy="789816"/>
              </a:xfrm>
              <a:prstGeom prst="rect">
                <a:avLst/>
              </a:prstGeom>
              <a:blipFill rotWithShape="1">
                <a:blip r:embed="rId9"/>
                <a:stretch>
                  <a:fillRect t="-6923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/>
              <a:t>Για Σύστημα Υλικών Σημείων</a:t>
            </a: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Στροφική Ώση</a:t>
            </a:r>
          </a:p>
          <a:p>
            <a:pPr marL="457200" lvl="1" indent="0">
              <a:buNone/>
            </a:pPr>
            <a:r>
              <a:rPr lang="el-GR" sz="2400" dirty="0"/>
              <a:t>Ολοκληρώνοντας ως προς </a:t>
            </a:r>
            <a:r>
              <a:rPr lang="en-US" sz="2400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457200" lvl="1" indent="0">
              <a:buNone/>
            </a:pPr>
            <a:endParaRPr lang="en-US" sz="2400" u="sng" dirty="0" smtClean="0"/>
          </a:p>
          <a:p>
            <a:pPr marL="457200" lvl="1" indent="0">
              <a:buNone/>
            </a:pPr>
            <a:endParaRPr lang="en-US" sz="2400" u="sng" dirty="0"/>
          </a:p>
          <a:p>
            <a:pPr marL="457200" lvl="1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32104" y="2996952"/>
                <a:ext cx="655272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800" b="0" i="1">
                          <a:latin typeface="Cambria Math"/>
                        </a:rPr>
                        <m:t>𝑑𝑡</m:t>
                      </m:r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  <m:r>
                        <a:rPr lang="en-US" sz="2800" b="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04" y="2996952"/>
                <a:ext cx="6552728" cy="789816"/>
              </a:xfrm>
              <a:prstGeom prst="rect">
                <a:avLst/>
              </a:prstGeom>
              <a:blipFill rotWithShape="1">
                <a:blip r:embed="rId3"/>
                <a:stretch>
                  <a:fillRect t="-6977" b="-14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43363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36316"/>
                <a:ext cx="936104" cy="78981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03647" y="4118020"/>
                <a:ext cx="7213335" cy="115212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4118020"/>
                <a:ext cx="7213335" cy="11521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1600" y="5807536"/>
                <a:ext cx="410445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:endParaRPr lang="el-GR" sz="2400" b="1" u="sng" dirty="0"/>
              </a:p>
              <a:p>
                <a:endParaRPr lang="el-GR" sz="2400" b="1" i="1" u="sng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=0    </m:t>
                      </m:r>
                      <m:r>
                        <a:rPr lang="el-GR" sz="2800" b="0" i="1" smtClean="0">
                          <a:latin typeface="Cambria Math"/>
                        </a:rPr>
                        <m:t>𝜅𝛼𝜄</m:t>
                      </m:r>
                      <m:r>
                        <a:rPr lang="el-GR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l-GR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=0</m:t>
                      </m:r>
                      <m:r>
                        <a:rPr lang="en-US" sz="2800" b="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807536"/>
                <a:ext cx="4104456" cy="789816"/>
              </a:xfrm>
              <a:prstGeom prst="rect">
                <a:avLst/>
              </a:prstGeom>
              <a:blipFill rotWithShape="1">
                <a:blip r:embed="rId6"/>
                <a:stretch>
                  <a:fillRect l="-2226" t="-66667" r="-8457" b="-7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2120" y="5951552"/>
                <a:ext cx="2736304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951552"/>
                <a:ext cx="27363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3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/>
              <a:t>Για Σύστημα Υλικών Σημείων</a:t>
            </a:r>
            <a:endParaRPr lang="el-GR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l-GR" sz="2400" b="1" u="sng" dirty="0" smtClean="0"/>
              <a:t>Παρατήρηση 1</a:t>
            </a:r>
            <a:r>
              <a:rPr lang="en-US" sz="2400" b="1" u="sng" dirty="0" smtClean="0"/>
              <a:t>: </a:t>
            </a:r>
            <a:endParaRPr lang="el-GR" sz="2400" b="1" u="sng" dirty="0" smtClean="0"/>
          </a:p>
          <a:p>
            <a:pPr marL="457200" lvl="1" indent="0" algn="just">
              <a:buNone/>
            </a:pPr>
            <a:r>
              <a:rPr lang="el-GR" sz="2400" dirty="0" smtClean="0"/>
              <a:t>Μπορεί να αποδειχθεί ότι</a:t>
            </a:r>
            <a:endParaRPr lang="el-GR" sz="2400" b="1" u="sng" dirty="0"/>
          </a:p>
          <a:p>
            <a:pPr marL="457200" lvl="1" indent="0" algn="just">
              <a:buNone/>
            </a:pPr>
            <a:endParaRPr lang="el-GR" sz="2400" b="1" u="sng" dirty="0"/>
          </a:p>
          <a:p>
            <a:pPr marL="457200" lvl="1" indent="0" algn="just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u="sng" dirty="0" smtClean="0"/>
          </a:p>
          <a:p>
            <a:pPr marL="457200" lvl="1" indent="0">
              <a:buNone/>
            </a:pPr>
            <a:endParaRPr lang="en-US" sz="2400" u="sng" dirty="0"/>
          </a:p>
          <a:p>
            <a:pPr marL="457200" lvl="1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Στροφορμή και Στροφική Ώση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5816" y="2783200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83200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3888" y="3717032"/>
                <a:ext cx="439248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l-GR" sz="28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032"/>
                <a:ext cx="4392488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κειμένου 2"/>
          <p:cNvSpPr txBox="1">
            <a:spLocks/>
          </p:cNvSpPr>
          <p:nvPr/>
        </p:nvSpPr>
        <p:spPr>
          <a:xfrm>
            <a:off x="899592" y="3717032"/>
            <a:ext cx="2736304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l-GR" sz="2400" b="1" u="sng" dirty="0" smtClean="0"/>
              <a:t>Παρατήρηση 2</a:t>
            </a:r>
            <a:r>
              <a:rPr lang="en-US" sz="2400" b="1" u="sng" dirty="0" smtClean="0"/>
              <a:t>:</a:t>
            </a:r>
            <a:endParaRPr lang="el-GR" sz="2400" b="1" u="sng" dirty="0"/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899592" y="5813574"/>
            <a:ext cx="2736304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l-GR" sz="2400" b="1" u="sng" dirty="0" smtClean="0"/>
              <a:t>Παρατήρηση 3</a:t>
            </a:r>
            <a:r>
              <a:rPr lang="en-US" sz="2400" b="1" u="sng" dirty="0" smtClean="0"/>
              <a:t>:</a:t>
            </a:r>
            <a:endParaRPr lang="el-GR" sz="2400" b="1" u="sng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899592" y="4149080"/>
            <a:ext cx="2736304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600" dirty="0" smtClean="0"/>
              <a:t>Σχετική Στροφορμή</a:t>
            </a:r>
            <a:r>
              <a:rPr lang="en-US" sz="2600" dirty="0" smtClean="0"/>
              <a:t>:</a:t>
            </a:r>
            <a:endParaRPr lang="el-GR" sz="2400" dirty="0"/>
          </a:p>
        </p:txBody>
      </p:sp>
      <p:sp>
        <p:nvSpPr>
          <p:cNvPr id="18" name="Θέση κειμένου 2"/>
          <p:cNvSpPr txBox="1">
            <a:spLocks/>
          </p:cNvSpPr>
          <p:nvPr/>
        </p:nvSpPr>
        <p:spPr>
          <a:xfrm>
            <a:off x="899592" y="5093494"/>
            <a:ext cx="2880320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600" dirty="0" smtClean="0"/>
              <a:t>Απόλυτη Στροφορμή</a:t>
            </a:r>
            <a:r>
              <a:rPr lang="en-US" sz="2600" dirty="0" smtClean="0"/>
              <a:t>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4941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Η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Η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41168"/>
                <a:ext cx="417646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08104" y="6095568"/>
                <a:ext cx="23762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095568"/>
                <a:ext cx="237626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59632" y="6093296"/>
                <a:ext cx="367240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800" dirty="0" smtClean="0"/>
                  <a:t>Επειδή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𝜌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400" b="0"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093296"/>
                <a:ext cx="3672408" cy="789816"/>
              </a:xfrm>
              <a:prstGeom prst="rect">
                <a:avLst/>
              </a:prstGeom>
              <a:blipFill rotWithShape="1">
                <a:blip r:embed="rId7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0032" y="609556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095568"/>
                <a:ext cx="936104" cy="78981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5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</a:t>
            </a:r>
            <a:r>
              <a:rPr lang="el-GR" dirty="0" smtClean="0"/>
              <a:t>Έργου - Ενέργειας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3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Ώσης και Ορμής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𝒅𝑾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                   (</a:t>
                </a:r>
                <a:r>
                  <a:rPr lang="en-US" sz="2400" b="1" dirty="0" smtClean="0"/>
                  <a:t>1)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Θέση περιεχομένου 8" descr="Εικόνα..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8" y="2495168"/>
            <a:ext cx="3536132" cy="2652099"/>
          </a:xfrm>
          <a:prstGeom prst="rect">
            <a:avLst/>
          </a:prstGeom>
        </p:spPr>
      </p:pic>
      <p:sp>
        <p:nvSpPr>
          <p:cNvPr id="16" name="Θέση κειμένου 2"/>
          <p:cNvSpPr txBox="1">
            <a:spLocks/>
          </p:cNvSpPr>
          <p:nvPr/>
        </p:nvSpPr>
        <p:spPr>
          <a:xfrm>
            <a:off x="4645025" y="3293294"/>
            <a:ext cx="4041775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</a:t>
            </a:r>
            <a:r>
              <a:rPr lang="el-GR" sz="2400" dirty="0" smtClean="0"/>
              <a:t>ε ολοκλήρωση της (1) από την θέση (1) στη θέση (2) έχω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52528" y="3933056"/>
                <a:ext cx="3491880" cy="251800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393305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250723" y="500739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(2)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5" y="2534894"/>
            <a:ext cx="3883135" cy="29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11087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l-GR" u="sng" dirty="0" smtClean="0"/>
              <a:t>Παράδειγμα</a:t>
            </a:r>
            <a:endParaRPr lang="el-GR" sz="2800" u="sng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04048" y="2495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𝑵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>                   </a:t>
                </a:r>
                <a:endParaRPr lang="en-US" sz="2400" b="1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5168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39552" y="393305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κειμένου 2"/>
          <p:cNvSpPr txBox="1">
            <a:spLocks/>
          </p:cNvSpPr>
          <p:nvPr/>
        </p:nvSpPr>
        <p:spPr>
          <a:xfrm>
            <a:off x="4645025" y="1853134"/>
            <a:ext cx="4041775" cy="18638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Έργο δυνάμ</a:t>
            </a:r>
            <a:r>
              <a:rPr lang="el-GR" sz="2400" dirty="0"/>
              <a:t>ε</a:t>
            </a:r>
            <a:r>
              <a:rPr lang="el-GR" sz="2400" dirty="0" smtClean="0"/>
              <a:t>ων επαφής</a:t>
            </a:r>
            <a:r>
              <a:rPr lang="en-US" sz="2400" dirty="0" smtClean="0"/>
              <a:t>:</a:t>
            </a:r>
          </a:p>
          <a:p>
            <a:r>
              <a:rPr lang="el-GR" sz="2400" dirty="0"/>
              <a:t> </a:t>
            </a:r>
            <a:r>
              <a:rPr lang="el-GR" sz="2400" dirty="0" smtClean="0"/>
              <a:t>Έργο της Ν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l-GR" sz="2400" dirty="0" smtClean="0"/>
              <a:t>Έργο της </a:t>
            </a:r>
            <a:r>
              <a:rPr lang="en-US" sz="2400" dirty="0" smtClean="0"/>
              <a:t>Q:</a:t>
            </a:r>
            <a:endParaRPr lang="en-US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04048" y="3356992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𝑸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𝑸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56992"/>
                <a:ext cx="4176464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15816" y="3935328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𝑸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35328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4576" y="3933056"/>
            <a:ext cx="3491880" cy="2518008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/>
            <a:endParaRPr lang="en-US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68552" y="400733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n-US" sz="3200" b="1" i="0" smtClean="0"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</a:rPr>
                        <m:t>𝐐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4007336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5" y="1607067"/>
            <a:ext cx="2936354" cy="335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71635" y="6340509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899591" y="2420888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(2) </a:t>
            </a:r>
            <a:r>
              <a:rPr lang="el-GR" sz="2400" dirty="0" smtClean="0"/>
              <a:t>λόγω του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Νόμου του Νεύτωνα γίνεται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23528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4907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55776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74907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148064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</m:e>
                      </m:nary>
                      <m:r>
                        <a:rPr lang="en-US" sz="32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74907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7544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699792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∙(</m:t>
                    </m:r>
                    <m:bar>
                      <m:barPr>
                        <m:ctrlPr>
                          <a:rPr lang="en-US" sz="32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en-US" sz="32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e>
                    </m:bar>
                    <m:r>
                      <a:rPr lang="en-US" sz="3200" b="1" i="1" dirty="0">
                        <a:latin typeface="Cambria Math"/>
                        <a:ea typeface="Cambria Math"/>
                      </a:rPr>
                      <m:t> ∙</m:t>
                    </m:r>
                    <m:bar>
                      <m:barPr>
                        <m:ctrlPr>
                          <a:rPr lang="en-US" sz="32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en-US" sz="3200" b="1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sz="3200" b="1" dirty="0" smtClean="0"/>
                  <a:t>)</a:t>
                </a:r>
                <a:endParaRPr lang="en-US" sz="3200" b="1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05064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528392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2" y="4005064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04048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05064"/>
                <a:ext cx="3491880" cy="25180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013104" y="4941168"/>
                <a:ext cx="7136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4" y="4941168"/>
                <a:ext cx="71365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172400" y="321524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5248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388424" y="487143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4871432"/>
                <a:ext cx="936104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71635" y="6340509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-1476672" y="1700808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6672" y="1700808"/>
                <a:ext cx="10009112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κειμένου 2"/>
          <p:cNvSpPr txBox="1">
            <a:spLocks/>
          </p:cNvSpPr>
          <p:nvPr/>
        </p:nvSpPr>
        <p:spPr>
          <a:xfrm>
            <a:off x="1109300" y="3501008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Εισάγω την κινητική ενέργεια ενός υλικού σημείου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-2844824" y="3071232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0" smtClean="0">
                          <a:latin typeface="Cambria Math"/>
                        </a:rPr>
                        <m:t>𝚻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824" y="3071232"/>
                <a:ext cx="10009112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Θέση κειμένου 2"/>
          <p:cNvSpPr txBox="1">
            <a:spLocks/>
          </p:cNvSpPr>
          <p:nvPr/>
        </p:nvSpPr>
        <p:spPr>
          <a:xfrm>
            <a:off x="1115616" y="4877470"/>
            <a:ext cx="7776864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Οπότε το έργο ισούται με την μεταβολή της κινητικής ενέργειας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-2628800" y="4509120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8800" y="4509120"/>
                <a:ext cx="10009112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19872" y="53732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7321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23371" y="5517232"/>
                <a:ext cx="1744773" cy="5847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</a:rPr>
                        <m:t>𝐓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1" y="5517232"/>
                <a:ext cx="17447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156176" y="557878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(3)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83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5198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Προσδιορισμός των συνθηκών έτσι ώστε το έργο μιας δύναμης να είναι ανεξάρτητο της τροχιάς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4645025" y="271723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Για να συμβεί αυτό θα πρέπει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44008" y="3071232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ba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  <m:r>
                      <a:rPr lang="el-GR" sz="2400" b="1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𝒅𝑽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71232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Θέση κειμένου 2"/>
              <p:cNvSpPr txBox="1">
                <a:spLocks/>
              </p:cNvSpPr>
              <p:nvPr/>
            </p:nvSpPr>
            <p:spPr>
              <a:xfrm>
                <a:off x="4644008" y="3725342"/>
                <a:ext cx="4499992" cy="1287834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31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𝑉</m:t>
                    </m:r>
                    <m:r>
                      <a:rPr lang="en-US" sz="3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3100" dirty="0" smtClean="0"/>
                  <a:t>καλέιται η </a:t>
                </a:r>
                <a:r>
                  <a:rPr lang="el-GR" sz="3100" dirty="0" smtClean="0">
                    <a:solidFill>
                      <a:srgbClr val="FF0000"/>
                    </a:solidFill>
                  </a:rPr>
                  <a:t>Συνάρτηση Δυναμικού</a:t>
                </a:r>
                <a:r>
                  <a:rPr lang="el-GR" sz="3100" dirty="0" smtClean="0"/>
                  <a:t> ή </a:t>
                </a:r>
                <a:r>
                  <a:rPr lang="el-GR" sz="3100" dirty="0" smtClean="0">
                    <a:solidFill>
                      <a:srgbClr val="FF0000"/>
                    </a:solidFill>
                  </a:rPr>
                  <a:t>Δυναμική Ενέργεια</a:t>
                </a:r>
                <a:r>
                  <a:rPr lang="el-GR" sz="3100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z="3100" dirty="0" smtClean="0"/>
                  <a:t>Στην περίπτωση αυτή</a:t>
                </a:r>
                <a:r>
                  <a:rPr lang="en-US" sz="3100" dirty="0" smtClean="0"/>
                  <a:t>:</a:t>
                </a:r>
                <a:endParaRPr lang="el-GR" sz="3100" dirty="0" smtClean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>
          <p:sp>
            <p:nvSpPr>
              <p:cNvPr id="12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725342"/>
                <a:ext cx="4499992" cy="1287834"/>
              </a:xfrm>
              <a:prstGeom prst="rect">
                <a:avLst/>
              </a:prstGeom>
              <a:blipFill rotWithShape="1">
                <a:blip r:embed="rId4"/>
                <a:stretch>
                  <a:fillRect l="-2168" t="-90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3528" y="436737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737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64296" y="436510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𝒅𝑽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4365104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436096" y="436737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67376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03778" y="318335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(3)</a:t>
            </a:r>
            <a:endParaRPr lang="el-GR" sz="2400" dirty="0"/>
          </a:p>
        </p:txBody>
      </p:sp>
      <p:sp>
        <p:nvSpPr>
          <p:cNvPr id="20" name="Rectangle 19"/>
          <p:cNvSpPr/>
          <p:nvPr/>
        </p:nvSpPr>
        <p:spPr>
          <a:xfrm>
            <a:off x="7524328" y="5393275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(4)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4" y="2884770"/>
            <a:ext cx="2468810" cy="19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5198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457200" lvl="1" indent="0">
              <a:buNone/>
            </a:pPr>
            <a:r>
              <a:rPr lang="el-GR" sz="2400" dirty="0" smtClean="0"/>
              <a:t>Εκφράζοντας την σχέση (4) σε καρτεσιανές συντεταγμένες</a:t>
            </a:r>
          </a:p>
          <a:p>
            <a:pPr marL="457200" lvl="1" indent="0">
              <a:buNone/>
            </a:pPr>
            <a:r>
              <a:rPr lang="el-GR" sz="2400" dirty="0"/>
              <a:t>π</a:t>
            </a:r>
            <a:r>
              <a:rPr lang="el-GR" sz="2400" dirty="0" smtClean="0"/>
              <a:t>ροκύπτει ότι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-468560" y="2996952"/>
                <a:ext cx="1058517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𝒅𝒛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𝒅𝒛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2996952"/>
                <a:ext cx="105851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89192" y="568357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(5)</a:t>
            </a:r>
            <a:endParaRPr lang="el-GR" sz="2400" dirty="0"/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893276" y="3941366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Δηλαδή η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μπορεί να παρασταθεί στην μορφή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87824" y="4511392"/>
                <a:ext cx="403244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m:rPr>
                            <m:nor/>
                          </m:rPr>
                          <a:rPr lang="en-US" sz="2400" b="1" dirty="0"/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11392"/>
                <a:ext cx="4032448" cy="789816"/>
              </a:xfrm>
              <a:prstGeom prst="rect">
                <a:avLst/>
              </a:prstGeom>
              <a:blipFill rotWithShape="1">
                <a:blip r:embed="rId4"/>
                <a:stretch>
                  <a:fillRect l="-2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88224" y="451139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511392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923928" y="5519504"/>
                <a:ext cx="1581018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19504"/>
                <a:ext cx="1581018" cy="789816"/>
              </a:xfrm>
              <a:prstGeom prst="rect">
                <a:avLst/>
              </a:prstGeom>
              <a:blipFill rotWithShape="1">
                <a:blip r:embed="rId6"/>
                <a:stretch>
                  <a:fillRect l="-57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8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76267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5889192" y="2679303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(5)</a:t>
            </a: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923928" y="2495168"/>
                <a:ext cx="1581018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5168"/>
                <a:ext cx="1581018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57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Θέση κειμένου 7"/>
          <p:cNvSpPr txBox="1">
            <a:spLocks/>
          </p:cNvSpPr>
          <p:nvPr/>
        </p:nvSpPr>
        <p:spPr>
          <a:xfrm>
            <a:off x="494030" y="3717032"/>
            <a:ext cx="8208912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Οι δυνάμεις που ικανοποιούν την σχέση (3) ή (5)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Συντηρητικές Δυνάμεις.</a:t>
            </a:r>
            <a:r>
              <a:rPr lang="el-GR" sz="2400" dirty="0" smtClean="0"/>
              <a:t>Οι δυνάμεις αυτές ενεργούν στην διεύθυνση που αντιστοιχεί στο μέγιστο ρυθμό μείωσης της συνάρτησης δυναμικού στο χώρο και έχουν μέτρο ίσο με το μέτρο της κλίσης αυτής της μείωσης.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39870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76267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12" name="Θέση κειμένου 7"/>
          <p:cNvSpPr txBox="1">
            <a:spLocks/>
          </p:cNvSpPr>
          <p:nvPr/>
        </p:nvSpPr>
        <p:spPr>
          <a:xfrm>
            <a:off x="971600" y="206084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Γνωρίζω ότι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23928" y="2492896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2896"/>
                <a:ext cx="1728192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702" r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κειμένου 7"/>
              <p:cNvSpPr txBox="1">
                <a:spLocks/>
              </p:cNvSpPr>
              <p:nvPr/>
            </p:nvSpPr>
            <p:spPr>
              <a:xfrm>
                <a:off x="971600" y="3501008"/>
                <a:ext cx="8208912" cy="5760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2400" dirty="0" smtClean="0"/>
                  <a:t>Άρα αν 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l-GR" sz="2400" dirty="0" smtClean="0"/>
                  <a:t> είναι συντηρητική θα ισχύει</a:t>
                </a:r>
                <a:r>
                  <a:rPr lang="en-US" sz="2400" dirty="0" smtClean="0"/>
                  <a:t>:</a:t>
                </a:r>
                <a:endParaRPr lang="el-GR" sz="2400" b="1" i="1" dirty="0"/>
              </a:p>
            </p:txBody>
          </p:sp>
        </mc:Choice>
        <mc:Fallback>
          <p:sp>
            <p:nvSpPr>
              <p:cNvPr id="9" name="Θέση κειμένου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8208912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114" t="-8421" b="-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23928" y="4007336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07336"/>
                <a:ext cx="172819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κειμένου 7"/>
          <p:cNvSpPr txBox="1">
            <a:spLocks/>
          </p:cNvSpPr>
          <p:nvPr/>
        </p:nvSpPr>
        <p:spPr>
          <a:xfrm>
            <a:off x="971600" y="4797152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Ισχύει όμως επίσης ότι αν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23928" y="5301208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301208"/>
                <a:ext cx="1728192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652120" y="530120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301208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444208" y="5511450"/>
                <a:ext cx="2699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/>
                  <a:t>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𝑭</m:t>
                    </m:r>
                  </m:oMath>
                </a14:m>
                <a:r>
                  <a:rPr lang="el-GR" b="1" dirty="0"/>
                  <a:t> είναι </a:t>
                </a:r>
                <a:r>
                  <a:rPr lang="el-GR" b="1" dirty="0" smtClean="0"/>
                  <a:t>συντηρητική </a:t>
                </a:r>
                <a:endParaRPr lang="el-GR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511450"/>
                <a:ext cx="269979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806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Θέση κειμένου 7"/>
          <p:cNvSpPr txBox="1">
            <a:spLocks/>
          </p:cNvSpPr>
          <p:nvPr/>
        </p:nvSpPr>
        <p:spPr>
          <a:xfrm>
            <a:off x="971600" y="6021288"/>
            <a:ext cx="8208912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Τα πεδία που ικανοποιούν την παραπάνω σχέση ονομάζονται </a:t>
            </a:r>
            <a:r>
              <a:rPr lang="el-GR" sz="2400" dirty="0" smtClean="0">
                <a:solidFill>
                  <a:srgbClr val="FF0000"/>
                </a:solidFill>
              </a:rPr>
              <a:t>αστρόβιλα πεδία</a:t>
            </a:r>
            <a:r>
              <a:rPr lang="el-GR" sz="2400" dirty="0" smtClean="0"/>
              <a:t>.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12257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3528" y="184709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7096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64296" y="184482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𝒅𝑽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1844824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436096" y="184709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4709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916832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p:sp>
        <p:nvSpPr>
          <p:cNvPr id="15" name="Θέση κειμένου 7"/>
          <p:cNvSpPr txBox="1">
            <a:spLocks/>
          </p:cNvSpPr>
          <p:nvPr/>
        </p:nvSpPr>
        <p:spPr>
          <a:xfrm>
            <a:off x="683568" y="378904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Όμως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059832" y="4005064"/>
                <a:ext cx="3491880" cy="79095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</m:e>
                      </m:ba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𝒏𝒄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05064"/>
                <a:ext cx="3491880" cy="7909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7"/>
          <p:cNvSpPr txBox="1">
            <a:spLocks/>
          </p:cNvSpPr>
          <p:nvPr/>
        </p:nvSpPr>
        <p:spPr>
          <a:xfrm>
            <a:off x="683568" y="450912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Οπότε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3528" y="44393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l-GR" sz="3600" b="0" i="1" smtClean="0"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l-GR" sz="2800" b="1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39384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275856" y="4437112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37112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616624" y="4437112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24" y="4437112"/>
                <a:ext cx="3491880" cy="25180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388424" y="537548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375488"/>
                <a:ext cx="936104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70080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71600" y="148705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l-GR" sz="3600" b="0" i="1" smtClean="0"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l-GR" sz="2800" b="1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87056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923928" y="14847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84784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264696" y="14847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96" y="1484784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>
            <a:off x="5418262" y="3230810"/>
            <a:ext cx="576064" cy="3963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580113" y="3248980"/>
            <a:ext cx="792088" cy="137902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/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337126" y="3761386"/>
                <a:ext cx="738335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𝒅𝑽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26" y="3761386"/>
                <a:ext cx="738335" cy="789816"/>
              </a:xfrm>
              <a:prstGeom prst="rect">
                <a:avLst/>
              </a:prstGeom>
              <a:blipFill rotWithShape="1">
                <a:blip r:embed="rId7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08112" y="3429000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2" y="3429000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16024" y="42908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4290824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400600" y="3575288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00" y="3575288"/>
                <a:ext cx="3491880" cy="25180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608512" y="42908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4290824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37126" y="4387051"/>
            <a:ext cx="3555353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051363" y="5517232"/>
                <a:ext cx="1744773" cy="5847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</a:rPr>
                        <m:t>𝐓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63" y="5517232"/>
                <a:ext cx="174477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Θέση κειμένου 7"/>
          <p:cNvSpPr txBox="1">
            <a:spLocks/>
          </p:cNvSpPr>
          <p:nvPr/>
        </p:nvSpPr>
        <p:spPr>
          <a:xfrm>
            <a:off x="683568" y="558924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Όμως</a:t>
            </a:r>
            <a:r>
              <a:rPr lang="en-US" sz="2400" dirty="0" smtClean="0"/>
              <a:t> </a:t>
            </a:r>
            <a:r>
              <a:rPr lang="el-GR" sz="2400" dirty="0" smtClean="0"/>
              <a:t>από την σχέση (3)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1410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Ορμή</a:t>
            </a: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9692" y="2492896"/>
                <a:ext cx="608467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bar>
                        <m:bar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bar>
                    </m:oMath>
                  </m:oMathPara>
                </a14:m>
                <a:endParaRPr lang="en-US" sz="2800" b="1" i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2492896"/>
                <a:ext cx="60846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75756" y="3356992"/>
                <a:ext cx="259228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</m:ac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3356992"/>
                <a:ext cx="259228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75656" y="3863320"/>
                <a:ext cx="352839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400" dirty="0" smtClean="0"/>
                  <a:t>όμως</a:t>
                </a:r>
                <a:r>
                  <a:rPr lang="el-GR" sz="2800" b="1" dirty="0" smtClean="0"/>
                  <a:t>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bar>
                      <m:bar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63320"/>
                <a:ext cx="3528392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25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4788024" y="3501008"/>
            <a:ext cx="216024" cy="115212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08104" y="3645024"/>
                <a:ext cx="158417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</m:ba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645024"/>
                <a:ext cx="158417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olid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κειμένου 7"/>
          <p:cNvSpPr txBox="1">
            <a:spLocks/>
          </p:cNvSpPr>
          <p:nvPr/>
        </p:nvSpPr>
        <p:spPr>
          <a:xfrm>
            <a:off x="494030" y="4971554"/>
            <a:ext cx="8208912" cy="15689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παραπάνω σχέση μας δείχνει ότι </a:t>
            </a:r>
            <a:r>
              <a:rPr lang="el-GR" sz="2400" b="1" dirty="0" smtClean="0"/>
              <a:t>ο ρυθμός μεταβολής της ορμής υλικού σημείου ως προς αδρανειακό σύστημα αναφοράς ισούται με τη συνισταμένη εξωτερική δύναμηπου ενεργεί στο υλικό σημείο.</a:t>
            </a:r>
            <a:r>
              <a:rPr lang="en-US" sz="2400" b="1" dirty="0" smtClean="0"/>
              <a:t> </a:t>
            </a:r>
            <a:endParaRPr lang="el-GR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7524328" y="3717032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 Math"/>
              </a:rPr>
              <a:t>(1)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27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844824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55576" y="2276872"/>
                <a:ext cx="3491880" cy="861824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ΔΤ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3491880" cy="8618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57439" y="2368055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9" y="2368055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824536" y="231401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36" y="2314012"/>
                <a:ext cx="3491880" cy="7549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79512" y="364729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7296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64096" y="3593253"/>
                <a:ext cx="3491880" cy="75494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3593253"/>
                <a:ext cx="3491880" cy="7549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Θέση κειμένου 7"/>
          <p:cNvSpPr txBox="1">
            <a:spLocks/>
          </p:cNvSpPr>
          <p:nvPr/>
        </p:nvSpPr>
        <p:spPr>
          <a:xfrm>
            <a:off x="5022304" y="3682695"/>
            <a:ext cx="309634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Αρχή Έργου Ενέργειας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59232" y="3688805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l-GR" sz="2400" dirty="0"/>
          </a:p>
        </p:txBody>
      </p:sp>
      <p:sp>
        <p:nvSpPr>
          <p:cNvPr id="39" name="Θέση κειμένου 7"/>
          <p:cNvSpPr txBox="1">
            <a:spLocks/>
          </p:cNvSpPr>
          <p:nvPr/>
        </p:nvSpPr>
        <p:spPr>
          <a:xfrm>
            <a:off x="683568" y="458112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Αν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-252536" y="483429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32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4834292"/>
                <a:ext cx="3491880" cy="7549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051720" y="479715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97152"/>
                <a:ext cx="936104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800200" y="479715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32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00" y="4797152"/>
                <a:ext cx="3491880" cy="7549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995936" y="479715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97152"/>
                <a:ext cx="936104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752528" y="4797152"/>
                <a:ext cx="3491880" cy="75494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4797152"/>
                <a:ext cx="3491880" cy="7549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Θέση κειμένου 7"/>
          <p:cNvSpPr txBox="1">
            <a:spLocks/>
          </p:cNvSpPr>
          <p:nvPr/>
        </p:nvSpPr>
        <p:spPr>
          <a:xfrm>
            <a:off x="4013684" y="5805264"/>
            <a:ext cx="6390964" cy="1052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Αρχή </a:t>
            </a:r>
            <a:r>
              <a:rPr lang="el-GR" sz="2400" b="1" dirty="0" smtClean="0">
                <a:solidFill>
                  <a:srgbClr val="FF0000"/>
                </a:solidFill>
              </a:rPr>
              <a:t>Διατήρησης Μηχανικής</a:t>
            </a:r>
            <a:r>
              <a:rPr lang="el-GR" sz="2400" b="1" dirty="0" smtClean="0">
                <a:solidFill>
                  <a:srgbClr val="FF0000"/>
                </a:solidFill>
              </a:rPr>
              <a:t> Ενέργειας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Έστω υλικό σημείο μάζας  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.</a:t>
                </a:r>
                <a:endParaRPr lang="el-GR" dirty="0" smtClean="0"/>
              </a:p>
              <a:p>
                <a:pPr algn="just"/>
                <a:r>
                  <a:rPr lang="en-US" dirty="0" smtClean="0"/>
                  <a:t>H </a:t>
                </a:r>
                <a:r>
                  <a:rPr lang="el-GR" dirty="0" smtClean="0"/>
                  <a:t>επιτάχυνση της βαρύτητας 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=9,81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H</a:t>
                </a:r>
                <a:r>
                  <a:rPr lang="el-GR" dirty="0" smtClean="0"/>
                  <a:t> δύναμη της βαρύτητας έχει την μορφή</a:t>
                </a:r>
                <a:r>
                  <a:rPr lang="en-US" dirty="0" smtClean="0"/>
                  <a:t>:</a:t>
                </a:r>
              </a:p>
              <a:p>
                <a:pPr algn="just"/>
                <a:endParaRPr lang="en-US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  <a:blipFill rotWithShape="1">
                <a:blip r:embed="rId3"/>
                <a:stretch>
                  <a:fillRect l="-2112" t="-1258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89424" cy="19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87824" y="5229200"/>
                <a:ext cx="59766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𝒎𝒈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  <m:bar>
                          <m:barPr>
                            <m:ctrlP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bar>
                      <m:barPr>
                        <m:ctrlP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e>
                    </m:ba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29200"/>
                <a:ext cx="597666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1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</a:t>
            </a:r>
            <a:r>
              <a:rPr lang="el-GR" sz="2800" dirty="0" smtClean="0"/>
              <a:t>ητούμενα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Να βρεθεί η συνάρτηση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l-GR" dirty="0" smtClean="0"/>
              </a:p>
              <a:p>
                <a:pPr algn="just"/>
                <a:endParaRPr lang="en-US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  <a:blipFill rotWithShape="1">
                <a:blip r:embed="rId3"/>
                <a:stretch>
                  <a:fillRect l="-2112" t="-4255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89424" cy="19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Ελέγχω αν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να δω αν ισχύει η σχέση (5)</a:t>
                </a:r>
                <a:r>
                  <a:rPr lang="en-US" dirty="0" smtClean="0"/>
                  <a:t>:</a:t>
                </a:r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  <a:blipFill rotWithShape="1">
                <a:blip r:embed="rId3"/>
                <a:stretch>
                  <a:fillRect l="-2413" t="-6915" r="-2262" b="-7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89424" cy="19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p:sp>
        <p:nvSpPr>
          <p:cNvPr id="9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3438152"/>
            <a:ext cx="4041775" cy="503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Εύκολα αποδεικνύεται ότι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𝒎𝒈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Άρα</a:t>
                </a:r>
                <a:r>
                  <a:rPr lang="el-GR" dirty="0" smtClean="0"/>
                  <a:t>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12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  <a:blipFill rotWithShape="1">
                <a:blip r:embed="rId6"/>
                <a:stretch>
                  <a:fillRect l="-1116" t="-37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2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716016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Ελέγχω αν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να δω αν ισχύει η σχέση (5)</a:t>
                </a:r>
                <a:r>
                  <a:rPr lang="en-US" dirty="0" smtClean="0"/>
                  <a:t>:</a:t>
                </a:r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  <a:blipFill rotWithShape="1">
                <a:blip r:embed="rId3"/>
                <a:stretch>
                  <a:fillRect l="-2413" t="-6915" r="-2262" b="-7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89424" cy="19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p:sp>
        <p:nvSpPr>
          <p:cNvPr id="9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3438152"/>
            <a:ext cx="4041775" cy="503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Εύκολα αποδεικνύεται ότι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𝒎𝒈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Άρα</a:t>
                </a:r>
                <a:r>
                  <a:rPr lang="el-GR" dirty="0" smtClean="0"/>
                  <a:t>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12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  <a:blipFill rotWithShape="1">
                <a:blip r:embed="rId6"/>
                <a:stretch>
                  <a:fillRect l="-1116" t="-37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Υπολογισμός της Δυναμικής Ενέργειας από την σχέση (5)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3928" y="2855208"/>
                <a:ext cx="1581018" cy="78981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5208"/>
                <a:ext cx="1581018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6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292080" y="285520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55208"/>
                <a:ext cx="93610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9552" y="3719304"/>
                <a:ext cx="8604448" cy="114985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19304"/>
                <a:ext cx="8604448" cy="11498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60220" y="5157192"/>
                <a:ext cx="6639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0" y="5157192"/>
                <a:ext cx="6639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752" r="-1835"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99592" y="49931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93116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547664" y="5158264"/>
                <a:ext cx="2376264" cy="72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8264"/>
                <a:ext cx="2376264" cy="7228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91880" y="50874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7456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199388" y="4509120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8" y="4509120"/>
                <a:ext cx="4549076" cy="1941944"/>
              </a:xfrm>
              <a:prstGeom prst="rect">
                <a:avLst/>
              </a:prstGeom>
              <a:blipFill rotWithShape="1">
                <a:blip r:embed="rId10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8464155" y="5295426"/>
                <a:ext cx="57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55" y="5295426"/>
                <a:ext cx="57823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5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Αντικαθιστώ την (</a:t>
            </a:r>
            <a:r>
              <a:rPr lang="en-US" dirty="0" smtClean="0"/>
              <a:t>d) </a:t>
            </a:r>
            <a:r>
              <a:rPr lang="el-GR" dirty="0" smtClean="0"/>
              <a:t>στην </a:t>
            </a:r>
            <a:r>
              <a:rPr lang="en-US" dirty="0" smtClean="0"/>
              <a:t>(a) </a:t>
            </a:r>
            <a:r>
              <a:rPr lang="el-GR" dirty="0" smtClean="0"/>
              <a:t>κι έχω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95" r="-2542"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907704" y="2924944"/>
                <a:ext cx="2376264" cy="72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2376264" cy="722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427984" y="2924944"/>
                <a:ext cx="5400600" cy="8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𝒎𝒈𝒛</m:t>
                        </m:r>
                        <m:r>
                          <m:rPr>
                            <m:nor/>
                          </m:r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5400600" cy="813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907704" y="3933056"/>
                <a:ext cx="5400600" cy="8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33056"/>
                <a:ext cx="5400600" cy="8136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4941168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Ολοκληρώνω ως προς </a:t>
            </a:r>
            <a:r>
              <a:rPr lang="en-US" dirty="0" smtClean="0"/>
              <a:t>x </a:t>
            </a:r>
            <a:r>
              <a:rPr lang="el-GR" dirty="0" smtClean="0"/>
              <a:t>κι έχω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88024" y="4922004"/>
                <a:ext cx="302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22004"/>
                <a:ext cx="30262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558924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</a:t>
            </a:r>
            <a:r>
              <a:rPr lang="el-GR" dirty="0" smtClean="0"/>
              <a:t>πότε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895132" y="4869160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32" y="4869160"/>
                <a:ext cx="4549076" cy="1941944"/>
              </a:xfrm>
              <a:prstGeom prst="rect">
                <a:avLst/>
              </a:prstGeom>
              <a:blipFill rotWithShape="1">
                <a:blip r:embed="rId11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086578" y="5609299"/>
                <a:ext cx="676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578" y="5609299"/>
                <a:ext cx="67678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802" r="-2703"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1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</a:t>
            </a:r>
            <a:r>
              <a:rPr lang="el-GR" dirty="0" smtClean="0"/>
              <a:t>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Αντικαθιστώ την (</a:t>
            </a:r>
            <a:r>
              <a:rPr lang="en-US" dirty="0" smtClean="0"/>
              <a:t>e) </a:t>
            </a:r>
            <a:r>
              <a:rPr lang="el-GR" dirty="0" smtClean="0"/>
              <a:t>στην </a:t>
            </a:r>
            <a:r>
              <a:rPr lang="en-US" dirty="0" smtClean="0"/>
              <a:t>(b) </a:t>
            </a:r>
            <a:r>
              <a:rPr lang="el-GR" dirty="0" smtClean="0"/>
              <a:t>κι έχω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847"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907704" y="2924944"/>
                <a:ext cx="2376264" cy="776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2376264" cy="7766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427984" y="2924944"/>
                <a:ext cx="5400600" cy="787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𝒎𝒈𝒛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5400600" cy="787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907704" y="3933056"/>
                <a:ext cx="5400600" cy="87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33056"/>
                <a:ext cx="5400600" cy="8733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4797152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</a:t>
            </a:r>
            <a:r>
              <a:rPr lang="el-GR" dirty="0" smtClean="0"/>
              <a:t>πότε</a:t>
            </a:r>
            <a:r>
              <a:rPr lang="en-US" dirty="0" smtClean="0"/>
              <a:t> </a:t>
            </a:r>
            <a:r>
              <a:rPr lang="el-GR" dirty="0" smtClean="0"/>
              <a:t>η συνάρτηση Δυναμικού είναι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915816" y="4871432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871432"/>
                <a:ext cx="4549076" cy="1941944"/>
              </a:xfrm>
              <a:prstGeom prst="rect">
                <a:avLst/>
              </a:prstGeom>
              <a:blipFill rotWithShape="1">
                <a:blip r:embed="rId10"/>
                <a:stretch>
                  <a:fillRect l="-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563888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33056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169670" y="4097131"/>
                <a:ext cx="302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70" y="4097131"/>
                <a:ext cx="302623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736465" y="5517232"/>
            <a:ext cx="367107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9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600200"/>
                <a:ext cx="8229600" cy="110872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lphaUcPeriod"/>
                </a:pPr>
                <a:r>
                  <a:rPr lang="el-GR" sz="2800" u="sng" dirty="0" smtClean="0"/>
                  <a:t>Για Υλικό </a:t>
                </a:r>
                <a:r>
                  <a:rPr lang="el-GR" sz="2800" u="sng" dirty="0"/>
                  <a:t>Σ</a:t>
                </a:r>
                <a:r>
                  <a:rPr lang="el-GR" sz="2800" u="sng" dirty="0" smtClean="0"/>
                  <a:t>ημείο</a:t>
                </a:r>
                <a:endParaRPr lang="el-GR" sz="2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l-GR" sz="2400" u="sng" dirty="0" smtClean="0"/>
                  <a:t>Γραμμική Ώση της δύναμης</a:t>
                </a:r>
                <a:r>
                  <a:rPr lang="en-US" sz="2400" u="sng" dirty="0" smtClean="0"/>
                  <a:t> </a:t>
                </a:r>
                <a:r>
                  <a:rPr lang="en-US" sz="2400" b="1" i="1" u="sng" dirty="0" smtClean="0"/>
                  <a:t>F</a:t>
                </a:r>
                <a:endParaRPr lang="en-US" sz="2400" b="1" i="1" u="sng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u="sng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u="sng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u="sng" dirty="0" smtClean="0"/>
              </a:p>
              <a:p>
                <a:pPr marL="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sz="2400" dirty="0" smtClean="0"/>
                  <a:t>Ολοκληρώνοντας </a:t>
                </a:r>
                <a:r>
                  <a:rPr lang="el-GR" sz="2400" dirty="0"/>
                  <a:t>ως προς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την (1) έχω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600200"/>
                <a:ext cx="8229600" cy="1108720"/>
              </a:xfrm>
              <a:blipFill rotWithShape="1">
                <a:blip r:embed="rId3"/>
                <a:stretch>
                  <a:fillRect l="-1481" t="-5525" b="-1983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83668" y="3143240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43240"/>
                <a:ext cx="2988332" cy="789816"/>
              </a:xfrm>
              <a:prstGeom prst="rect">
                <a:avLst/>
              </a:prstGeom>
              <a:blipFill rotWithShape="1">
                <a:blip r:embed="rId4"/>
                <a:stretch>
                  <a:fillRect t="-6977" b="-14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355976" y="3068960"/>
            <a:ext cx="849671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5976" y="3501008"/>
            <a:ext cx="849671" cy="25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12060" y="2420888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2420888"/>
                <a:ext cx="2988332" cy="789816"/>
              </a:xfrm>
              <a:prstGeom prst="rect">
                <a:avLst/>
              </a:prstGeom>
              <a:blipFill rotWithShape="1">
                <a:blip r:embed="rId5"/>
                <a:stretch>
                  <a:fillRect t="-6923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12060" y="3431272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l-GR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3431272"/>
                <a:ext cx="2988332" cy="789816"/>
              </a:xfrm>
              <a:prstGeom prst="rect">
                <a:avLst/>
              </a:prstGeom>
              <a:blipFill rotWithShape="1">
                <a:blip r:embed="rId6"/>
                <a:stretch>
                  <a:fillRect t="-6977" b="-14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5013176"/>
                <a:ext cx="3744416" cy="129614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̇"/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sz="28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13176"/>
                <a:ext cx="3744416" cy="1296144"/>
              </a:xfrm>
              <a:prstGeom prst="rect">
                <a:avLst/>
              </a:prstGeom>
              <a:blipFill rotWithShape="1">
                <a:blip r:embed="rId7"/>
                <a:stretch>
                  <a:fillRect t="-9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5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/>
              <a:t>Γραμμική Ώση της δύναμης</a:t>
            </a:r>
            <a:r>
              <a:rPr lang="en-US" sz="2400" u="sng" dirty="0"/>
              <a:t> </a:t>
            </a:r>
            <a:r>
              <a:rPr lang="en-US" sz="2400" b="1" i="1" u="sng" dirty="0"/>
              <a:t>F</a:t>
            </a:r>
          </a:p>
          <a:p>
            <a:pPr marL="457200" lvl="1" indent="0">
              <a:buNone/>
            </a:pPr>
            <a:r>
              <a:rPr lang="el-GR" sz="2400" dirty="0" smtClean="0"/>
              <a:t>Οπότε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r>
              <a:rPr lang="en-US" sz="2400" dirty="0" smtClean="0"/>
              <a:t>H </a:t>
            </a:r>
            <a:r>
              <a:rPr lang="el-GR" sz="2400" dirty="0"/>
              <a:t>παραπάνω σχέση </a:t>
            </a:r>
            <a:r>
              <a:rPr lang="el-GR" sz="2400" dirty="0" smtClean="0"/>
              <a:t>αποτελεί την </a:t>
            </a:r>
            <a:r>
              <a:rPr lang="el-GR" sz="2400" b="1" dirty="0" smtClean="0">
                <a:solidFill>
                  <a:srgbClr val="FF0000"/>
                </a:solidFill>
              </a:rPr>
              <a:t>Αρχή Ώσης Ορμής </a:t>
            </a:r>
            <a:r>
              <a:rPr lang="el-GR" sz="2400" dirty="0" smtClean="0"/>
              <a:t>και μας </a:t>
            </a:r>
            <a:r>
              <a:rPr lang="el-GR" sz="2400" dirty="0"/>
              <a:t>δείχνει ότι </a:t>
            </a:r>
            <a:r>
              <a:rPr lang="el-GR" sz="2400" b="1" dirty="0" smtClean="0"/>
              <a:t>η ώση των εξωτερικών δυνάμεων που ασκούνται σε υλικό σημείο στη διάρκεια κάποιου χρονικού διαστήματος είναι ίση με την μεταβολή της ορμής του σημείου στο ίδιο χρονικό διάστημα.</a:t>
            </a:r>
            <a:r>
              <a:rPr lang="en-US" sz="2400" b="1" dirty="0" smtClean="0"/>
              <a:t> </a:t>
            </a:r>
            <a:endParaRPr lang="el-GR" sz="2400" b="1" i="1" dirty="0"/>
          </a:p>
          <a:p>
            <a:endParaRPr lang="el-GR" sz="24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1580" y="3215248"/>
                <a:ext cx="5004556" cy="10778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̇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3215248"/>
                <a:ext cx="5004556" cy="10778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0252" y="3287256"/>
                <a:ext cx="1332148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bar>
                        <m:bar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3287256"/>
                <a:ext cx="133214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16116" y="335926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3359264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292509" y="3409836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mbria Math"/>
              </a:rPr>
              <a:t>(</a:t>
            </a:r>
            <a:r>
              <a:rPr lang="el-GR" sz="2800" b="1" dirty="0" smtClean="0">
                <a:latin typeface="Cambria Math"/>
              </a:rPr>
              <a:t>2</a:t>
            </a:r>
            <a:r>
              <a:rPr lang="en-US" sz="2800" b="1" dirty="0" smtClean="0">
                <a:latin typeface="Cambria Math"/>
              </a:rPr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55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Αρχή Ώσης Ορμής</a:t>
            </a:r>
            <a:endParaRPr lang="en-US" sz="2400" b="1" i="1" u="sng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l-GR" sz="24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7944" y="2852936"/>
                <a:ext cx="1332148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bar>
                        <m:bar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52936"/>
                <a:ext cx="1332148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3789040"/>
                <a:ext cx="511256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14:m>
                  <m:oMath xmlns:m="http://schemas.openxmlformats.org/officeDocument/2006/math">
                    <m:r>
                      <a:rPr lang="el-GR" sz="2800" b="1" i="0" smtClean="0">
                        <a:latin typeface="Cambria Math"/>
                      </a:rPr>
                      <m:t>         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bar>
                      </m:e>
                    </m:acc>
                    <m:r>
                      <a:rPr lang="el-GR" sz="2800" b="0" i="1" smtClean="0">
                        <a:latin typeface="Cambria Math"/>
                      </a:rPr>
                      <m:t>=0    ⇒</m:t>
                    </m: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89040"/>
                <a:ext cx="5112568" cy="789816"/>
              </a:xfrm>
              <a:prstGeom prst="rect">
                <a:avLst/>
              </a:prstGeom>
              <a:blipFill rotWithShape="1">
                <a:blip r:embed="rId4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68144" y="3863320"/>
                <a:ext cx="252028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63320"/>
                <a:ext cx="2520280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κειμένου 7"/>
          <p:cNvSpPr txBox="1">
            <a:spLocks/>
          </p:cNvSpPr>
          <p:nvPr/>
        </p:nvSpPr>
        <p:spPr>
          <a:xfrm>
            <a:off x="494030" y="4971554"/>
            <a:ext cx="8208912" cy="15689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παραπάνω σχέση αποτελεί την </a:t>
            </a:r>
            <a:r>
              <a:rPr lang="el-GR" sz="2400" b="1" dirty="0" smtClean="0">
                <a:solidFill>
                  <a:srgbClr val="FF0000"/>
                </a:solidFill>
              </a:rPr>
              <a:t>Αρχή Διατήρησης της Ορμής </a:t>
            </a:r>
            <a:r>
              <a:rPr lang="el-GR" sz="2400" dirty="0" smtClean="0"/>
              <a:t>υλικού σημείου και δείχνει ότι στην ειδική περίπτωση που η συνισταμένη εξωτερική δύναμη είναι μηδενική, τότε η ορμή παραμένει σταθερή και ίση με την αρχική της τιμή.</a:t>
            </a:r>
            <a:endParaRPr lang="el-GR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8364517" y="3985900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mbria Math"/>
              </a:rPr>
              <a:t>(3)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859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836712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</a:t>
            </a:r>
            <a:r>
              <a:rPr lang="el-GR" sz="2800" u="sng" dirty="0"/>
              <a:t>Υ</a:t>
            </a:r>
            <a:r>
              <a:rPr lang="el-GR" sz="2800" u="sng" dirty="0" smtClean="0"/>
              <a:t>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457200" lvl="1" indent="0">
              <a:buNone/>
            </a:pPr>
            <a:r>
              <a:rPr lang="el-GR" sz="2400" b="1" u="sng" dirty="0" smtClean="0"/>
              <a:t>Εφαρμογή</a:t>
            </a:r>
            <a:endParaRPr lang="en-US" sz="2400" b="1" u="sng" dirty="0" smtClean="0"/>
          </a:p>
          <a:p>
            <a:pPr marL="457200" lvl="1" indent="0">
              <a:buNone/>
            </a:pPr>
            <a:endParaRPr lang="en-US" sz="2400" b="1" u="sng" dirty="0"/>
          </a:p>
          <a:p>
            <a:pPr marL="457200" lvl="1" indent="0">
              <a:buNone/>
            </a:pPr>
            <a:endParaRPr lang="en-US" sz="2400" b="1" u="sng" dirty="0" smtClean="0"/>
          </a:p>
          <a:p>
            <a:pPr marL="457200" lvl="1" indent="0">
              <a:buNone/>
            </a:pPr>
            <a:endParaRPr lang="en-US" sz="2400" b="1" u="sng" dirty="0"/>
          </a:p>
          <a:p>
            <a:pPr marL="457200" lvl="1" indent="0">
              <a:buNone/>
            </a:pPr>
            <a:endParaRPr lang="en-US" sz="2400" b="1" u="sng" dirty="0" smtClean="0"/>
          </a:p>
          <a:p>
            <a:pPr marL="457200" lvl="1" indent="0">
              <a:buNone/>
            </a:pPr>
            <a:endParaRPr lang="en-US" sz="2400" b="1" u="sng" dirty="0"/>
          </a:p>
          <a:p>
            <a:pPr marL="457200" lvl="1" indent="0">
              <a:buNone/>
            </a:pPr>
            <a:endParaRPr lang="en-US" sz="2400" b="1" u="sng" dirty="0" smtClean="0"/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l-GR" sz="2400" dirty="0" smtClean="0"/>
              <a:t>Αρχή ώσης-ορμής ως προς το σύστημα Ο</a:t>
            </a:r>
            <a:r>
              <a:rPr lang="en-US" sz="2400" dirty="0" err="1" smtClean="0"/>
              <a:t>xy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916832"/>
            <a:ext cx="4040188" cy="3030141"/>
          </a:xfrm>
          <a:prstGeom prst="rect">
            <a:avLst/>
          </a:prstGeom>
        </p:spPr>
      </p:pic>
      <p:sp>
        <p:nvSpPr>
          <p:cNvPr id="10" name="Θέση κειμένου 2"/>
          <p:cNvSpPr txBox="1">
            <a:spLocks/>
          </p:cNvSpPr>
          <p:nvPr/>
        </p:nvSpPr>
        <p:spPr>
          <a:xfrm>
            <a:off x="4850705" y="1700808"/>
            <a:ext cx="4041775" cy="8138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Σε όλα τα σημεία της τροχιάς η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έχει την ίδια διεύθυνση και φορά.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2492896"/>
                <a:ext cx="3816424" cy="151216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Cambria Math"/>
                  </a:rPr>
                  <a:t>          </a:t>
                </a:r>
                <a:r>
                  <a:rPr lang="en-US" sz="2400" b="1" dirty="0" smtClean="0">
                    <a:latin typeface="Cambria Math"/>
                  </a:rPr>
                  <a:t>(1)</a:t>
                </a:r>
                <a:endParaRPr lang="en-US" sz="2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1" dirty="0">
                    <a:latin typeface="Cambria Math"/>
                  </a:rPr>
                  <a:t> </a:t>
                </a:r>
                <a:r>
                  <a:rPr lang="en-US" sz="2800" b="1" dirty="0" smtClean="0">
                    <a:latin typeface="Cambria Math"/>
                  </a:rPr>
                  <a:t>                        </a:t>
                </a:r>
                <a:r>
                  <a:rPr lang="en-US" sz="2400" b="1" dirty="0" smtClean="0">
                    <a:latin typeface="Cambria Math"/>
                  </a:rPr>
                  <a:t>(2)</a:t>
                </a:r>
                <a:endParaRPr lang="en-US" sz="24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2896"/>
                <a:ext cx="3816424" cy="1512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5373216"/>
                <a:ext cx="446449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3216"/>
                <a:ext cx="446449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879544"/>
                <a:ext cx="446449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79544"/>
                <a:ext cx="446449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0032" y="580526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2)</m:t>
                          </m:r>
                        </m:e>
                      </m:groupCh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805264"/>
                <a:ext cx="936104" cy="78981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6136" y="5877272"/>
                <a:ext cx="259228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77272"/>
                <a:ext cx="2592288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Θέση κειμένου 2"/>
          <p:cNvSpPr txBox="1">
            <a:spLocks/>
          </p:cNvSpPr>
          <p:nvPr/>
        </p:nvSpPr>
        <p:spPr>
          <a:xfrm>
            <a:off x="3419872" y="3973215"/>
            <a:ext cx="530659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2400" dirty="0" smtClean="0"/>
              <a:t>1</a:t>
            </a:r>
            <a:endParaRPr lang="el-GR" sz="2400" dirty="0"/>
          </a:p>
        </p:txBody>
      </p:sp>
      <p:pic>
        <p:nvPicPr>
          <p:cNvPr id="3074" name="Picture 2" descr="C:\Users\Χριστίνα\Desktop\Σαρώσεις Σχήματα\σάρωση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844824"/>
            <a:ext cx="4032448" cy="313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1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 smtClean="0"/>
              <a:t>Για Σύστημα Υλικών Σημείων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Ορμή</a:t>
            </a: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Γραμμική Ώση</a:t>
            </a:r>
            <a:endParaRPr lang="el-GR" sz="24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7724" y="1626528"/>
                <a:ext cx="6084676" cy="137042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en-US" sz="2800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</m:acc>
                        </m:e>
                      </m:groupChr>
                      <m:r>
                        <a:rPr lang="en-US" sz="28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1">
                          <a:latin typeface="Cambria Math"/>
                        </a:rPr>
                        <m:t>L</m:t>
                      </m:r>
                      <m:r>
                        <a:rPr lang="el-GR" sz="2800" b="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b="0">
                              <a:latin typeface="Cambria Math"/>
                            </a:rPr>
                            <m:t>i</m:t>
                          </m:r>
                          <m:r>
                            <a:rPr lang="en-US" sz="2800" b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1626528"/>
                <a:ext cx="6084676" cy="13704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3728" y="2780928"/>
                <a:ext cx="3276364" cy="144016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80928"/>
                <a:ext cx="3276364" cy="14401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3728" y="4007336"/>
                <a:ext cx="266429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400" dirty="0" smtClean="0"/>
                  <a:t>όμως</a:t>
                </a:r>
                <a:r>
                  <a:rPr lang="el-GR" sz="2800" b="1" dirty="0" smtClean="0"/>
                  <a:t>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l-GR" sz="2800" b="0" i="1" smtClean="0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7336"/>
                <a:ext cx="2664296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34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5220072" y="3212976"/>
            <a:ext cx="208812" cy="144016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84168" y="3501008"/>
                <a:ext cx="158417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𝐹</m:t>
                          </m:r>
                        </m:e>
                      </m:ba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01008"/>
                <a:ext cx="158417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olid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83668" y="5591512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  <m:r>
                            <a:rPr lang="en-US" sz="28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5591512"/>
                <a:ext cx="2988332" cy="789816"/>
              </a:xfrm>
              <a:prstGeom prst="rect">
                <a:avLst/>
              </a:prstGeom>
              <a:blipFill rotWithShape="1">
                <a:blip r:embed="rId7"/>
                <a:stretch>
                  <a:fillRect t="-6923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355976" y="5517232"/>
            <a:ext cx="849671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5976" y="5949280"/>
            <a:ext cx="849671" cy="25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12060" y="4869160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l-GR" sz="2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80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4869160"/>
                <a:ext cx="2988332" cy="789816"/>
              </a:xfrm>
              <a:prstGeom prst="rect">
                <a:avLst/>
              </a:prstGeom>
              <a:blipFill rotWithShape="1">
                <a:blip r:embed="rId8"/>
                <a:stretch>
                  <a:fillRect t="-6977" b="-14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12060" y="5879544"/>
                <a:ext cx="2988332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5879544"/>
                <a:ext cx="2988332" cy="789816"/>
              </a:xfrm>
              <a:prstGeom prst="rect">
                <a:avLst/>
              </a:prstGeom>
              <a:blipFill rotWithShape="1">
                <a:blip r:embed="rId9"/>
                <a:stretch>
                  <a:fillRect t="-6154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sz="2800" u="sng" dirty="0"/>
              <a:t>Για Σύστημα Υλικών Σημείων</a:t>
            </a: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Γραμμική Ώση</a:t>
            </a:r>
            <a:endParaRPr lang="en-US" sz="2400" u="sng" dirty="0" smtClean="0"/>
          </a:p>
          <a:p>
            <a:pPr marL="457200" lvl="1" indent="0">
              <a:buNone/>
            </a:pPr>
            <a:r>
              <a:rPr lang="el-GR" sz="2400" dirty="0" smtClean="0"/>
              <a:t>Ολοκληρώνοντας ως προς </a:t>
            </a:r>
            <a:r>
              <a:rPr lang="en-US" sz="2400" dirty="0" smtClean="0"/>
              <a:t>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l-GR" sz="2400" dirty="0" smtClean="0"/>
              <a:t>οπότε</a:t>
            </a:r>
            <a:endParaRPr lang="el-GR" sz="2400" b="1" u="sng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Ορμή και Ώση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3284984"/>
                <a:ext cx="3744416" cy="129614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̇"/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sz="28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284984"/>
                <a:ext cx="3744416" cy="1296144"/>
              </a:xfrm>
              <a:prstGeom prst="rect">
                <a:avLst/>
              </a:prstGeom>
              <a:blipFill rotWithShape="1">
                <a:blip r:embed="rId3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4228" y="4727416"/>
                <a:ext cx="1332148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bar>
                        <m:bar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8" y="4727416"/>
                <a:ext cx="133214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00092" y="472514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4725144"/>
                <a:ext cx="936104" cy="78981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5807536"/>
                <a:ext cx="511256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14:m>
                  <m:oMath xmlns:m="http://schemas.openxmlformats.org/officeDocument/2006/math">
                    <m:r>
                      <a:rPr lang="el-GR" sz="2800" b="1" i="0" smtClean="0">
                        <a:latin typeface="Cambria Math"/>
                      </a:rPr>
                      <m:t>         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bar>
                      </m:e>
                    </m:acc>
                    <m:r>
                      <a:rPr lang="el-GR" sz="2800" b="0" i="1" smtClean="0">
                        <a:latin typeface="Cambria Math"/>
                      </a:rPr>
                      <m:t>=0 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07536"/>
                <a:ext cx="5112568" cy="789816"/>
              </a:xfrm>
              <a:prstGeom prst="rect">
                <a:avLst/>
              </a:prstGeom>
              <a:blipFill rotWithShape="1">
                <a:blip r:embed="rId7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68144" y="5807536"/>
                <a:ext cx="252028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800" b="0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n-US" sz="2800" b="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807536"/>
                <a:ext cx="2520280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580" y="4583400"/>
                <a:ext cx="5004556" cy="10778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</m:acc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l-GR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̇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ba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4583400"/>
                <a:ext cx="5004556" cy="1077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17979</TotalTime>
  <Words>3518</Words>
  <Application>Microsoft Office PowerPoint</Application>
  <PresentationFormat>On-screen Show (4:3)</PresentationFormat>
  <Paragraphs>524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UTH_Opencourses Powerpoint Template</vt:lpstr>
      <vt:lpstr>Δυναμική</vt:lpstr>
      <vt:lpstr>Αρχές Ώσης και Ορμής</vt:lpstr>
      <vt:lpstr>Γραμμική Ορμή και Ώση</vt:lpstr>
      <vt:lpstr>Γραμμική Ορμή και Ώση</vt:lpstr>
      <vt:lpstr>Γραμμική Ορμή και Ώση</vt:lpstr>
      <vt:lpstr>Γραμμική Ορμή και Ώση</vt:lpstr>
      <vt:lpstr>Γραμμική Ορμή και Ώση</vt:lpstr>
      <vt:lpstr>Γραμμική Ορμή και Ώση</vt:lpstr>
      <vt:lpstr>Γραμμική Ορμή και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Στροφορμή και Στροφική Ώση</vt:lpstr>
      <vt:lpstr>Αρχές Έργου - Ενέργειας</vt:lpstr>
      <vt:lpstr>Έργο</vt:lpstr>
      <vt:lpstr>Έργο</vt:lpstr>
      <vt:lpstr>Έργο</vt:lpstr>
      <vt:lpstr>Έργο</vt:lpstr>
      <vt:lpstr>Έργο</vt:lpstr>
      <vt:lpstr>Έργο</vt:lpstr>
      <vt:lpstr>Έργο</vt:lpstr>
      <vt:lpstr>Έργο</vt:lpstr>
      <vt:lpstr>Έργο</vt:lpstr>
      <vt:lpstr>Έργο</vt:lpstr>
      <vt:lpstr>Έργο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256</cp:revision>
  <dcterms:created xsi:type="dcterms:W3CDTF">2014-09-17T16:29:18Z</dcterms:created>
  <dcterms:modified xsi:type="dcterms:W3CDTF">2014-11-10T10:46:23Z</dcterms:modified>
</cp:coreProperties>
</file>