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75"/>
  </p:notesMasterIdLst>
  <p:handoutMasterIdLst>
    <p:handoutMasterId r:id="rId76"/>
  </p:handoutMasterIdLst>
  <p:sldIdLst>
    <p:sldId id="285" r:id="rId3"/>
    <p:sldId id="256" r:id="rId4"/>
    <p:sldId id="292" r:id="rId5"/>
    <p:sldId id="293" r:id="rId6"/>
    <p:sldId id="294" r:id="rId7"/>
    <p:sldId id="346" r:id="rId8"/>
    <p:sldId id="347" r:id="rId9"/>
    <p:sldId id="348" r:id="rId10"/>
    <p:sldId id="349" r:id="rId11"/>
    <p:sldId id="350" r:id="rId12"/>
    <p:sldId id="351" r:id="rId13"/>
    <p:sldId id="352" r:id="rId14"/>
    <p:sldId id="353" r:id="rId15"/>
    <p:sldId id="298" r:id="rId16"/>
    <p:sldId id="295" r:id="rId17"/>
    <p:sldId id="296" r:id="rId18"/>
    <p:sldId id="297" r:id="rId19"/>
    <p:sldId id="299" r:id="rId20"/>
    <p:sldId id="308" r:id="rId21"/>
    <p:sldId id="313" r:id="rId22"/>
    <p:sldId id="315" r:id="rId23"/>
    <p:sldId id="319" r:id="rId24"/>
    <p:sldId id="314" r:id="rId25"/>
    <p:sldId id="300" r:id="rId26"/>
    <p:sldId id="306" r:id="rId27"/>
    <p:sldId id="323" r:id="rId28"/>
    <p:sldId id="324" r:id="rId29"/>
    <p:sldId id="335" r:id="rId30"/>
    <p:sldId id="330" r:id="rId31"/>
    <p:sldId id="331" r:id="rId32"/>
    <p:sldId id="343" r:id="rId33"/>
    <p:sldId id="345" r:id="rId34"/>
    <p:sldId id="344" r:id="rId35"/>
    <p:sldId id="336" r:id="rId36"/>
    <p:sldId id="337" r:id="rId37"/>
    <p:sldId id="341" r:id="rId38"/>
    <p:sldId id="342" r:id="rId39"/>
    <p:sldId id="409" r:id="rId40"/>
    <p:sldId id="410" r:id="rId41"/>
    <p:sldId id="411" r:id="rId42"/>
    <p:sldId id="412" r:id="rId43"/>
    <p:sldId id="413" r:id="rId44"/>
    <p:sldId id="354" r:id="rId45"/>
    <p:sldId id="355" r:id="rId46"/>
    <p:sldId id="356" r:id="rId47"/>
    <p:sldId id="357" r:id="rId48"/>
    <p:sldId id="358" r:id="rId49"/>
    <p:sldId id="359" r:id="rId50"/>
    <p:sldId id="361" r:id="rId51"/>
    <p:sldId id="362" r:id="rId52"/>
    <p:sldId id="363" r:id="rId53"/>
    <p:sldId id="365" r:id="rId54"/>
    <p:sldId id="366" r:id="rId55"/>
    <p:sldId id="369" r:id="rId56"/>
    <p:sldId id="370" r:id="rId57"/>
    <p:sldId id="286" r:id="rId58"/>
    <p:sldId id="372"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414" r:id="rId72"/>
    <p:sldId id="386" r:id="rId73"/>
    <p:sldId id="415" r:id="rId74"/>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CC00"/>
    <a:srgbClr val="CC3300"/>
    <a:srgbClr val="FF0000"/>
    <a:srgbClr val="CCFFFF"/>
    <a:srgbClr val="FFFFCC"/>
    <a:srgbClr val="FFFF00"/>
    <a:srgbClr val="FFD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8241" autoAdjust="0"/>
    <p:restoredTop sz="87846" autoAdjust="0"/>
  </p:normalViewPr>
  <p:slideViewPr>
    <p:cSldViewPr snapToGrid="0">
      <p:cViewPr varScale="1">
        <p:scale>
          <a:sx n="77" d="100"/>
          <a:sy n="77" d="100"/>
        </p:scale>
        <p:origin x="-1459"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4" d="100"/>
        <a:sy n="14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2 - Θέση ημερομηνίας"/>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CF0EAE11-1E96-4494-9AA9-F9FEDE1DD6A1}" type="datetimeFigureOut">
              <a:rPr lang="el-GR" smtClean="0"/>
              <a:pPr/>
              <a:t>24/6/2017</a:t>
            </a:fld>
            <a:endParaRPr lang="el-GR"/>
          </a:p>
        </p:txBody>
      </p:sp>
      <p:sp>
        <p:nvSpPr>
          <p:cNvPr id="4" name="3 - Θέση υποσέλιδου"/>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5" name="4 - Θέση αριθμού διαφάνειας"/>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94131DC4-A5E4-44DE-AD3A-12CC2ACFF38C}" type="slidenum">
              <a:rPr lang="el-GR" smtClean="0"/>
              <a:pPr/>
              <a:t>‹#›</a:t>
            </a:fld>
            <a:endParaRPr lang="el-GR"/>
          </a:p>
        </p:txBody>
      </p:sp>
    </p:spTree>
    <p:extLst>
      <p:ext uri="{BB962C8B-B14F-4D97-AF65-F5344CB8AC3E}">
        <p14:creationId xmlns:p14="http://schemas.microsoft.com/office/powerpoint/2010/main" val="270479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l-GR"/>
          </a:p>
        </p:txBody>
      </p:sp>
      <p:sp>
        <p:nvSpPr>
          <p:cNvPr id="156675"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l-GR"/>
          </a:p>
        </p:txBody>
      </p:sp>
      <p:sp>
        <p:nvSpPr>
          <p:cNvPr id="15667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156677"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56678"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endParaRPr lang="el-GR"/>
          </a:p>
        </p:txBody>
      </p:sp>
      <p:sp>
        <p:nvSpPr>
          <p:cNvPr id="156679"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BE0F9BCC-3676-40A2-BD6B-923ADA7102DA}" type="slidenum">
              <a:rPr lang="el-GR"/>
              <a:pPr/>
              <a:t>‹#›</a:t>
            </a:fld>
            <a:endParaRPr lang="el-GR"/>
          </a:p>
        </p:txBody>
      </p:sp>
    </p:spTree>
    <p:extLst>
      <p:ext uri="{BB962C8B-B14F-4D97-AF65-F5344CB8AC3E}">
        <p14:creationId xmlns:p14="http://schemas.microsoft.com/office/powerpoint/2010/main" val="951583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A0F4F-1656-4FE6-B6AE-1D618CBC977F}" type="slidenum">
              <a:rPr lang="el-GR"/>
              <a:pPr/>
              <a:t>6</a:t>
            </a:fld>
            <a:endParaRPr lang="el-G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709930" y="4861441"/>
            <a:ext cx="5679440" cy="4605576"/>
          </a:xfrm>
        </p:spPr>
        <p:txBody>
          <a:bodyPr/>
          <a:lstStyle/>
          <a:p>
            <a:r>
              <a:rPr lang="en-US"/>
              <a:t>99% of the insecticides that are most commonly applied do not rich their target insect and may potentially be affecting a non-target organism or polluting the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DA016-3398-423A-811B-871E0084B695}" type="slidenum">
              <a:rPr lang="el-GR"/>
              <a:pPr/>
              <a:t>7</a:t>
            </a:fld>
            <a:endParaRPr lang="el-G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709930" y="4861441"/>
            <a:ext cx="5679440" cy="4605576"/>
          </a:xfrm>
        </p:spPr>
        <p:txBody>
          <a:bodyPr/>
          <a:lstStyle/>
          <a:p>
            <a:r>
              <a:rPr lang="en-US"/>
              <a:t>We have seen non target effects when we were talking about biological control. Similarly, we can have non-target effect problems when dealing with chemical control. Non target organisms not only include other insects but also vertebrates such as wildlife and humans or domestic animals.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3F719-55DD-4CEB-BB55-D5C439739E6D}" type="slidenum">
              <a:rPr lang="el-GR"/>
              <a:pPr/>
              <a:t>8</a:t>
            </a:fld>
            <a:endParaRPr lang="el-G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709930" y="4861441"/>
            <a:ext cx="5679440" cy="4605576"/>
          </a:xfrm>
        </p:spPr>
        <p:txBody>
          <a:bodyPr/>
          <a:lstStyle/>
          <a:p>
            <a:r>
              <a:rPr lang="en-US"/>
              <a:t>Insecticides can reach non-target habitats or ecosystems and affect non-target organisms within these non-targeted habitats. Pyrethroids for instance, affect fish.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F9A37-D46F-4CA1-AFD4-B971350C0E53}" type="slidenum">
              <a:rPr lang="el-GR"/>
              <a:pPr/>
              <a:t>9</a:t>
            </a:fld>
            <a:endParaRPr lang="el-G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709930" y="4861441"/>
            <a:ext cx="5679440" cy="4605576"/>
          </a:xfrm>
        </p:spPr>
        <p:txBody>
          <a:bodyPr/>
          <a:lstStyle/>
          <a:p>
            <a:r>
              <a:rPr lang="en-US"/>
              <a:t>Carbamates for instance are very toxic to earthworms. Some organophosphates too. Earthworms provide important services for agriculture such as the aeration of the soil. Eliminating them or reducing their populations might affect the productivity of certain crops.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7CB0D-BEDC-4A7C-8994-FBF0978058FC}" type="slidenum">
              <a:rPr lang="el-GR"/>
              <a:pPr/>
              <a:t>10</a:t>
            </a:fld>
            <a:endParaRPr lang="el-G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709930" y="4861441"/>
            <a:ext cx="5679440" cy="4605576"/>
          </a:xfrm>
        </p:spPr>
        <p:txBody>
          <a:bodyPr/>
          <a:lstStyle/>
          <a:p>
            <a:r>
              <a:rPr lang="en-US" dirty="0">
                <a:latin typeface="Candara" panose="020E0502030303020204" pitchFamily="34" charset="0"/>
              </a:rPr>
              <a:t>For example we first realized DDT was a problem when egg shells from predatory birds were weakened by DDT. People noticed this in the UK in 1967.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86C48-A0CB-4E96-82AE-F084A18A89EF}" type="slidenum">
              <a:rPr lang="el-GR"/>
              <a:pPr/>
              <a:t>13</a:t>
            </a:fld>
            <a:endParaRPr lang="el-G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xfrm>
            <a:off x="709930" y="4861441"/>
            <a:ext cx="5679440" cy="4605576"/>
          </a:xfrm>
        </p:spPr>
        <p:txBody>
          <a:bodyPr/>
          <a:lstStyle/>
          <a:p>
            <a:r>
              <a:rPr lang="en-US"/>
              <a:t>Are insecticide companies the bad guy? It is the release of the book silent spring by Rachel Carson (1962) who started this bad image. Now in its 49</a:t>
            </a:r>
            <a:r>
              <a:rPr lang="en-US" baseline="30000"/>
              <a:t>th</a:t>
            </a:r>
            <a:r>
              <a:rPr lang="en-US"/>
              <a:t> edition. In reality, insecticide companies have contributed a lot to pest control and they are trying to reduce insecticide’s environmental impacts in some  ways: Look at the next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DC1D9-AE7F-4F92-B7ED-7B95C227A1EF}" type="slidenum">
              <a:rPr lang="el-GR"/>
              <a:pPr/>
              <a:t>24</a:t>
            </a:fld>
            <a:endParaRPr lang="el-GR"/>
          </a:p>
        </p:txBody>
      </p:sp>
      <p:sp>
        <p:nvSpPr>
          <p:cNvPr id="157698" name="Rectangle 2"/>
          <p:cNvSpPr>
            <a:spLocks noGrp="1" noRot="1" noChangeAspect="1" noChangeArrowheads="1" noTextEdit="1"/>
          </p:cNvSpPr>
          <p:nvPr>
            <p:ph type="sldImg"/>
          </p:nvPr>
        </p:nvSpPr>
        <p:spPr bwMode="auto">
          <a:xfrm>
            <a:off x="981075" y="757238"/>
            <a:ext cx="5149850" cy="3862387"/>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26854" y="4872102"/>
            <a:ext cx="5257098" cy="4619791"/>
          </a:xfrm>
          <a:prstGeom prst="rect">
            <a:avLst/>
          </a:prstGeom>
          <a:solidFill>
            <a:srgbClr val="FFFFFF"/>
          </a:solidFill>
          <a:ln>
            <a:solidFill>
              <a:srgbClr val="000000"/>
            </a:solidFill>
            <a:miter lim="800000"/>
            <a:headEnd/>
            <a:tailEnd/>
          </a:ln>
        </p:spPr>
        <p:txBody>
          <a:bodyPr lIns="97919" tIns="48960" rIns="97919" bIns="48960"/>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DF102-B7CC-47B7-B39F-D106884BD9EC}" type="slidenum">
              <a:rPr lang="el-GR"/>
              <a:pPr/>
              <a:t>42</a:t>
            </a:fld>
            <a:endParaRPr lang="el-G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xfrm>
            <a:off x="709930" y="4861441"/>
            <a:ext cx="5679440" cy="4605576"/>
          </a:xfrm>
        </p:spPr>
        <p:txBody>
          <a:bodyPr/>
          <a:lstStyle/>
          <a:p>
            <a:r>
              <a:rPr lang="en-US"/>
              <a:t>This graph shows the number of insect species known to be resistant to at least one insecticide since 1940 until 1980.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B6A8834-6190-4EC3-95FE-259C25F0E524}"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7742235-B983-47CC-8070-D1960C52A2D8}"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1F2CFCC-CBD7-4BFB-AF8C-83FCB1B5C6B4}"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4912A2B7-DB8D-4A64-8862-0EBB6C17F309}"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endParaRPr lang="el-GR"/>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2035DF49-3BE6-4AB5-AE16-D288D740EFF8}"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9ED6FC-FADB-48B0-BB20-9F618754C01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6804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C6917E-6A7B-44D3-8446-C9EB1B1DD549}"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75907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EDB2F4-FB2C-404C-80B2-AA4A0C80FB94}"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59315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791CC57-B9BE-480B-B3AD-C42BF9E754E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89882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D991656-CC3A-44E7-A4F3-C8C22D723666}"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38650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E6DAD9-C4DC-4F3C-A630-55B94C2CF845}"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24604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F24491F-2827-4BCC-9357-FE45C3219205}"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88A6436-26BB-4BE5-848E-114A0C59F5B3}"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516406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E8CEA0-D01A-4F64-9AA3-48A7979CC958}"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089755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CA23AA-03DA-4BEE-A28A-2C42E88DF9F4}"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32757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2F3E25-359E-4C35-899E-C4BEAD88EA2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971334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E37716-47DD-4E0F-A938-7BD76CB7FD3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587075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D9B07E1-E6A9-45E3-AD62-75CC1656AED3}"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882820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p:spPr>
        <p:txBody>
          <a:bodyPr/>
          <a:lstStyle/>
          <a:p>
            <a:endParaRPr lang="el-GR"/>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l-GR" altLang="el-GR">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l-GR" altLang="el-GR">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7959943-B2CF-4ED9-9565-A3062CB6E5A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45809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A9A44FD-6ED8-4F9F-8077-72301E4E9EF7}"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52030260-1D7E-4B25-BD08-A1A51704E40C}"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07D31512-77E6-42E4-995E-A57D8EB9F097}"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2638537F-11CE-412D-97D1-45FBA3195D7C}"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BBCF3E42-5D7B-40A6-B5BF-244F025DEA9B}"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CA48DD14-21EE-405B-80ED-307D24EA9503}"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18EA7B37-9B10-4C62-A522-26A8DEAECC92}"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9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2FECC1-56C7-4F27-B53D-18206220CA37}"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269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l-GR" altLang="el-G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altLang="el-G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8B51A60-6D8A-4CB2-8BE6-BDCF2AA91930}" type="slidenum">
              <a:rPr lang="el-GR" altLang="el-GR" smtClean="0">
                <a:solidFill>
                  <a:srgbClr val="000000"/>
                </a:solidFill>
              </a:rPr>
              <a:pPr/>
              <a:t>‹#›</a:t>
            </a:fld>
            <a:endParaRPr lang="el-GR" altLang="el-GR" smtClean="0">
              <a:solidFill>
                <a:srgbClr val="000000"/>
              </a:solidFill>
            </a:endParaRPr>
          </a:p>
        </p:txBody>
      </p:sp>
    </p:spTree>
    <p:extLst>
      <p:ext uri="{BB962C8B-B14F-4D97-AF65-F5344CB8AC3E}">
        <p14:creationId xmlns:p14="http://schemas.microsoft.com/office/powerpoint/2010/main" val="34332215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wmf"/><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392" name="Group 1128"/>
          <p:cNvGraphicFramePr>
            <a:graphicFrameLocks noGrp="1"/>
          </p:cNvGraphicFramePr>
          <p:nvPr>
            <p:extLst>
              <p:ext uri="{D42A27DB-BD31-4B8C-83A1-F6EECF244321}">
                <p14:modId xmlns:p14="http://schemas.microsoft.com/office/powerpoint/2010/main" val="791507941"/>
              </p:ext>
            </p:extLst>
          </p:nvPr>
        </p:nvGraphicFramePr>
        <p:xfrm>
          <a:off x="533400" y="1371600"/>
          <a:ext cx="8153400" cy="4595813"/>
        </p:xfrm>
        <a:graphic>
          <a:graphicData uri="http://schemas.openxmlformats.org/drawingml/2006/table">
            <a:tbl>
              <a:tblPr/>
              <a:tblGrid>
                <a:gridCol w="2717800"/>
                <a:gridCol w="2717800"/>
                <a:gridCol w="27178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rgbClr val="FFFFCC"/>
                        </a:solidFill>
                        <a:effectLst/>
                        <a:latin typeface="Candara" panose="020E0502030303020204" pitchFamily="34" charset="0"/>
                      </a:endParaRPr>
                    </a:p>
                  </a:txBody>
                  <a:tcPr anchor="ctr" horzOverflow="overflow">
                    <a:lnL cap="flat">
                      <a:noFill/>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smtClean="0">
                        <a:ln>
                          <a:noFill/>
                        </a:ln>
                        <a:solidFill>
                          <a:srgbClr val="FFFFCC"/>
                        </a:solidFill>
                        <a:effectLst/>
                        <a:latin typeface="Candara" panose="020E0502030303020204"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smtClean="0">
                        <a:ln>
                          <a:noFill/>
                        </a:ln>
                        <a:solidFill>
                          <a:srgbClr val="FFFFCC"/>
                        </a:solidFill>
                        <a:effectLst/>
                        <a:latin typeface="Candara" panose="020E0502030303020204" pitchFamily="34" charset="0"/>
                      </a:endParaRPr>
                    </a:p>
                  </a:txBody>
                  <a:tcPr anchor="ctr" horzOverflow="overflow">
                    <a:lnL w="28575" cap="flat" cmpd="sng" algn="ctr">
                      <a:solidFill>
                        <a:schemeClr val="bg1"/>
                      </a:solidFill>
                      <a:prstDash val="solid"/>
                      <a:round/>
                      <a:headEnd type="none" w="med" len="med"/>
                      <a:tailEnd type="none" w="med" len="med"/>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A50021"/>
                    </a:solidFill>
                  </a:tcPr>
                </a:tc>
              </a:tr>
              <a:tr h="3681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Candara" panose="020E0502030303020204" pitchFamily="34" charset="0"/>
                      </a:endParaRPr>
                    </a:p>
                  </a:txBody>
                  <a:tcPr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Candara" panose="020E0502030303020204"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Candara" panose="020E0502030303020204" pitchFamily="34" charset="0"/>
                      </a:endParaRPr>
                    </a:p>
                  </a:txBody>
                  <a:tcP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cap="flat">
                      <a:noFill/>
                    </a:lnB>
                    <a:lnTlToBr>
                      <a:noFill/>
                    </a:lnTlToBr>
                    <a:lnBlToTr>
                      <a:noFill/>
                    </a:lnBlToTr>
                    <a:solidFill>
                      <a:srgbClr val="A50021"/>
                    </a:solid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225283" name="Picture 3" descr="Aplomado%20Falcon%20in%20Flight"/>
          <p:cNvPicPr>
            <a:picLocks noChangeAspect="1" noChangeArrowheads="1"/>
          </p:cNvPicPr>
          <p:nvPr/>
        </p:nvPicPr>
        <p:blipFill>
          <a:blip r:embed="rId3" cstate="print"/>
          <a:srcRect/>
          <a:stretch>
            <a:fillRect/>
          </a:stretch>
        </p:blipFill>
        <p:spPr bwMode="auto">
          <a:xfrm>
            <a:off x="152400" y="0"/>
            <a:ext cx="8839200" cy="68151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untitled03"/>
          <p:cNvPicPr>
            <a:picLocks noChangeAspect="1" noChangeArrowheads="1"/>
          </p:cNvPicPr>
          <p:nvPr/>
        </p:nvPicPr>
        <p:blipFill>
          <a:blip r:embed="rId3" cstate="print"/>
          <a:srcRect/>
          <a:stretch>
            <a:fillRect/>
          </a:stretch>
        </p:blipFill>
        <p:spPr bwMode="auto">
          <a:xfrm>
            <a:off x="458788" y="309563"/>
            <a:ext cx="3243262" cy="4667250"/>
          </a:xfrm>
          <a:prstGeom prst="rect">
            <a:avLst/>
          </a:prstGeom>
          <a:noFill/>
        </p:spPr>
      </p:pic>
      <p:pic>
        <p:nvPicPr>
          <p:cNvPr id="229379" name="Picture 3" descr="cover2609"/>
          <p:cNvPicPr>
            <a:picLocks noChangeAspect="1" noChangeArrowheads="1"/>
          </p:cNvPicPr>
          <p:nvPr/>
        </p:nvPicPr>
        <p:blipFill>
          <a:blip r:embed="rId4" cstate="print"/>
          <a:srcRect/>
          <a:stretch>
            <a:fillRect/>
          </a:stretch>
        </p:blipFill>
        <p:spPr bwMode="auto">
          <a:xfrm>
            <a:off x="5349875" y="396875"/>
            <a:ext cx="3421063" cy="4211638"/>
          </a:xfrm>
          <a:prstGeom prst="rect">
            <a:avLst/>
          </a:prstGeom>
          <a:noFill/>
        </p:spPr>
      </p:pic>
      <p:pic>
        <p:nvPicPr>
          <p:cNvPr id="229380" name="Picture 4" descr="silent_spring"/>
          <p:cNvPicPr>
            <a:picLocks noChangeAspect="1" noChangeArrowheads="1"/>
          </p:cNvPicPr>
          <p:nvPr/>
        </p:nvPicPr>
        <p:blipFill>
          <a:blip r:embed="rId5" cstate="print"/>
          <a:srcRect/>
          <a:stretch>
            <a:fillRect/>
          </a:stretch>
        </p:blipFill>
        <p:spPr bwMode="auto">
          <a:xfrm>
            <a:off x="2797175" y="1925638"/>
            <a:ext cx="3001963" cy="4664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box(in)">
                                      <p:cBhvr>
                                        <p:cTn id="7" dur="500"/>
                                        <p:tgtEl>
                                          <p:spTgt spid="2293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9379"/>
                                        </p:tgtEl>
                                        <p:attrNameLst>
                                          <p:attrName>style.visibility</p:attrName>
                                        </p:attrNameLst>
                                      </p:cBhvr>
                                      <p:to>
                                        <p:strVal val="visible"/>
                                      </p:to>
                                    </p:set>
                                    <p:animEffect transition="in" filter="blinds(horizontal)">
                                      <p:cBhvr>
                                        <p:cTn id="12" dur="500"/>
                                        <p:tgtEl>
                                          <p:spTgt spid="22937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9380"/>
                                        </p:tgtEl>
                                        <p:attrNameLst>
                                          <p:attrName>style.visibility</p:attrName>
                                        </p:attrNameLst>
                                      </p:cBhvr>
                                      <p:to>
                                        <p:strVal val="visible"/>
                                      </p:to>
                                    </p:set>
                                    <p:animEffect transition="in" filter="checkerboard(across)">
                                      <p:cBhvr>
                                        <p:cTn id="17"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11-4"/>
          <p:cNvPicPr>
            <a:picLocks noChangeAspect="1" noChangeArrowheads="1"/>
          </p:cNvPicPr>
          <p:nvPr/>
        </p:nvPicPr>
        <p:blipFill>
          <a:blip r:embed="rId2" cstate="print"/>
          <a:srcRect/>
          <a:stretch>
            <a:fillRect/>
          </a:stretch>
        </p:blipFill>
        <p:spPr bwMode="auto">
          <a:xfrm>
            <a:off x="1219200" y="227013"/>
            <a:ext cx="6781800" cy="6477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b="1" dirty="0">
                <a:solidFill>
                  <a:srgbClr val="FFFFCC"/>
                </a:solidFill>
                <a:latin typeface="Candara" panose="020E0502030303020204" pitchFamily="34" charset="0"/>
              </a:rPr>
              <a:t>Pest management</a:t>
            </a:r>
            <a:endParaRPr lang="el-GR" b="1" dirty="0">
              <a:solidFill>
                <a:srgbClr val="FFFFCC"/>
              </a:solidFill>
              <a:latin typeface="Candara" panose="020E0502030303020204" pitchFamily="34" charset="0"/>
            </a:endParaRPr>
          </a:p>
        </p:txBody>
      </p:sp>
      <p:sp>
        <p:nvSpPr>
          <p:cNvPr id="150531" name="Rectangle 3"/>
          <p:cNvSpPr>
            <a:spLocks noGrp="1" noChangeArrowheads="1"/>
          </p:cNvSpPr>
          <p:nvPr>
            <p:ph type="body" idx="1"/>
          </p:nvPr>
        </p:nvSpPr>
        <p:spPr/>
        <p:txBody>
          <a:bodyPr/>
          <a:lstStyle/>
          <a:p>
            <a:r>
              <a:rPr lang="el-GR" b="1" dirty="0">
                <a:solidFill>
                  <a:srgbClr val="CCFFFF"/>
                </a:solidFill>
                <a:latin typeface="Candara" panose="020E0502030303020204" pitchFamily="34" charset="0"/>
              </a:rPr>
              <a:t>Μέχρι το 1950: θανάτωση εντόμων, όχι προστασία καλλιεργειών</a:t>
            </a:r>
            <a:r>
              <a:rPr lang="en-US" b="1" dirty="0">
                <a:solidFill>
                  <a:srgbClr val="CCFFFF"/>
                </a:solidFill>
                <a:latin typeface="Candara" panose="020E0502030303020204" pitchFamily="34" charset="0"/>
              </a:rPr>
              <a:t>. </a:t>
            </a:r>
          </a:p>
          <a:p>
            <a:r>
              <a:rPr lang="el-GR" b="1" dirty="0">
                <a:solidFill>
                  <a:srgbClr val="CCFFFF"/>
                </a:solidFill>
                <a:latin typeface="Candara" panose="020E0502030303020204" pitchFamily="34" charset="0"/>
              </a:rPr>
              <a:t>Μετά το 1960: </a:t>
            </a:r>
            <a:endParaRPr lang="en-US" b="1" dirty="0">
              <a:solidFill>
                <a:srgbClr val="CCFFFF"/>
              </a:solidFill>
              <a:latin typeface="Candara" panose="020E0502030303020204" pitchFamily="34" charset="0"/>
            </a:endParaRPr>
          </a:p>
          <a:p>
            <a:pPr lvl="1"/>
            <a:r>
              <a:rPr lang="el-GR" b="1" dirty="0">
                <a:solidFill>
                  <a:srgbClr val="CCFFFF"/>
                </a:solidFill>
                <a:latin typeface="Candara" panose="020E0502030303020204" pitchFamily="34" charset="0"/>
              </a:rPr>
              <a:t>έλεγχος εντόμων (</a:t>
            </a:r>
            <a:r>
              <a:rPr lang="en-US" b="1" dirty="0">
                <a:solidFill>
                  <a:srgbClr val="CCFFFF"/>
                </a:solidFill>
                <a:latin typeface="Candara" panose="020E0502030303020204" pitchFamily="34" charset="0"/>
              </a:rPr>
              <a:t>pest control: use of conventional pesticides [chemical control]</a:t>
            </a:r>
            <a:r>
              <a:rPr lang="el-GR" b="1" dirty="0">
                <a:solidFill>
                  <a:srgbClr val="CCFFFF"/>
                </a:solidFill>
                <a:latin typeface="Candara" panose="020E0502030303020204" pitchFamily="34" charset="0"/>
              </a:rPr>
              <a:t>) </a:t>
            </a:r>
            <a:r>
              <a:rPr lang="el-GR" b="1" dirty="0">
                <a:solidFill>
                  <a:srgbClr val="CCFFFF"/>
                </a:solidFill>
                <a:latin typeface="Candara" panose="020E0502030303020204" pitchFamily="34" charset="0"/>
                <a:cs typeface="Arial" charset="0"/>
              </a:rPr>
              <a:t>→ 100% </a:t>
            </a:r>
            <a:r>
              <a:rPr lang="en-US" b="1" dirty="0">
                <a:solidFill>
                  <a:srgbClr val="CCFFFF"/>
                </a:solidFill>
                <a:latin typeface="Candara" panose="020E0502030303020204" pitchFamily="34" charset="0"/>
                <a:cs typeface="Arial" charset="0"/>
              </a:rPr>
              <a:t>killing!!</a:t>
            </a:r>
            <a:endParaRPr lang="el-GR" b="1" dirty="0">
              <a:solidFill>
                <a:srgbClr val="CCFFFF"/>
              </a:solidFill>
              <a:latin typeface="Candara" panose="020E0502030303020204" pitchFamily="34" charset="0"/>
              <a:cs typeface="Arial" charset="0"/>
            </a:endParaRPr>
          </a:p>
          <a:p>
            <a:pPr lvl="1"/>
            <a:r>
              <a:rPr lang="el-GR" b="1" dirty="0">
                <a:solidFill>
                  <a:srgbClr val="CCFFFF"/>
                </a:solidFill>
                <a:latin typeface="Candara" panose="020E0502030303020204" pitchFamily="34" charset="0"/>
              </a:rPr>
              <a:t>διαχείριση εντόμων (</a:t>
            </a:r>
            <a:r>
              <a:rPr lang="en-US" b="1" dirty="0">
                <a:solidFill>
                  <a:srgbClr val="CCFFFF"/>
                </a:solidFill>
                <a:latin typeface="Candara" panose="020E0502030303020204" pitchFamily="34" charset="0"/>
              </a:rPr>
              <a:t>pest management: reduce pest impact</a:t>
            </a:r>
            <a:r>
              <a:rPr lang="el-GR" b="1" dirty="0">
                <a:solidFill>
                  <a:srgbClr val="CCFFFF"/>
                </a:solidFill>
                <a:latin typeface="Candara" panose="020E0502030303020204" pitchFamily="34" charset="0"/>
              </a:rPr>
              <a:t>).</a:t>
            </a:r>
          </a:p>
        </p:txBody>
      </p:sp>
    </p:spTree>
  </p:cSld>
  <p:clrMapOvr>
    <a:masterClrMapping/>
  </p:clrMapOvr>
  <p:timing>
    <p:tnLst>
      <p:par>
        <p:cTn id="1" dur="indefinite" restart="never" nodeType="tmRoot"/>
      </p:par>
    </p:tnLst>
    <p:bldLst>
      <p:bldP spid="1505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Fig 14-3"/>
          <p:cNvPicPr>
            <a:picLocks noChangeAspect="1" noChangeArrowheads="1"/>
          </p:cNvPicPr>
          <p:nvPr/>
        </p:nvPicPr>
        <p:blipFill>
          <a:blip r:embed="rId2" cstate="print"/>
          <a:srcRect/>
          <a:stretch>
            <a:fillRect/>
          </a:stretch>
        </p:blipFill>
        <p:spPr bwMode="auto">
          <a:xfrm>
            <a:off x="2057400" y="1371600"/>
            <a:ext cx="5029200" cy="4068763"/>
          </a:xfrm>
          <a:prstGeom prst="rect">
            <a:avLst/>
          </a:prstGeom>
          <a:noFill/>
        </p:spPr>
      </p:pic>
      <p:sp>
        <p:nvSpPr>
          <p:cNvPr id="151556" name="Text Box 4"/>
          <p:cNvSpPr txBox="1">
            <a:spLocks noChangeArrowheads="1"/>
          </p:cNvSpPr>
          <p:nvPr/>
        </p:nvSpPr>
        <p:spPr bwMode="auto">
          <a:xfrm>
            <a:off x="1752600" y="5638800"/>
            <a:ext cx="5715000" cy="396875"/>
          </a:xfrm>
          <a:prstGeom prst="rect">
            <a:avLst/>
          </a:prstGeom>
          <a:noFill/>
          <a:ln w="9525">
            <a:noFill/>
            <a:miter lim="800000"/>
            <a:headEnd/>
            <a:tailEnd/>
          </a:ln>
          <a:effectLst/>
        </p:spPr>
        <p:txBody>
          <a:bodyPr>
            <a:spAutoFit/>
          </a:bodyPr>
          <a:lstStyle/>
          <a:p>
            <a:pPr>
              <a:spcBef>
                <a:spcPct val="50000"/>
              </a:spcBef>
            </a:pPr>
            <a:r>
              <a:rPr lang="en-US" sz="2000" dirty="0">
                <a:solidFill>
                  <a:srgbClr val="FFFFCC"/>
                </a:solidFill>
                <a:latin typeface="Candara" panose="020E0502030303020204" pitchFamily="34" charset="0"/>
              </a:rPr>
              <a:t>Economic Injury Level and Economic Threshold</a:t>
            </a:r>
            <a:endParaRPr lang="el-GR" sz="2000" dirty="0">
              <a:solidFill>
                <a:srgbClr val="FFFFCC"/>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Fig 14-4"/>
          <p:cNvPicPr>
            <a:picLocks noChangeAspect="1" noChangeArrowheads="1"/>
          </p:cNvPicPr>
          <p:nvPr/>
        </p:nvPicPr>
        <p:blipFill>
          <a:blip r:embed="rId2" cstate="print"/>
          <a:srcRect/>
          <a:stretch>
            <a:fillRect/>
          </a:stretch>
        </p:blipFill>
        <p:spPr bwMode="auto">
          <a:xfrm>
            <a:off x="762000" y="1066800"/>
            <a:ext cx="7620000" cy="48307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11-2"/>
          <p:cNvPicPr>
            <a:picLocks noChangeAspect="1" noChangeArrowheads="1"/>
          </p:cNvPicPr>
          <p:nvPr/>
        </p:nvPicPr>
        <p:blipFill>
          <a:blip r:embed="rId2" cstate="print"/>
          <a:srcRect/>
          <a:stretch>
            <a:fillRect/>
          </a:stretch>
        </p:blipFill>
        <p:spPr bwMode="auto">
          <a:xfrm>
            <a:off x="304800" y="211138"/>
            <a:ext cx="8458200" cy="63785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541338"/>
            <a:ext cx="8229600" cy="609600"/>
          </a:xfrm>
        </p:spPr>
        <p:txBody>
          <a:bodyPr/>
          <a:lstStyle/>
          <a:p>
            <a:r>
              <a:rPr lang="en-US" b="1" dirty="0">
                <a:solidFill>
                  <a:srgbClr val="FFFFCC"/>
                </a:solidFill>
                <a:latin typeface="Candara" panose="020E0502030303020204" pitchFamily="34" charset="0"/>
              </a:rPr>
              <a:t>Organophosphates</a:t>
            </a:r>
          </a:p>
        </p:txBody>
      </p:sp>
      <p:sp>
        <p:nvSpPr>
          <p:cNvPr id="173059" name="Rectangle 3"/>
          <p:cNvSpPr>
            <a:spLocks noGrp="1" noChangeArrowheads="1"/>
          </p:cNvSpPr>
          <p:nvPr>
            <p:ph type="body" sz="half" idx="1"/>
          </p:nvPr>
        </p:nvSpPr>
        <p:spPr>
          <a:xfrm>
            <a:off x="381000" y="1722438"/>
            <a:ext cx="8458200" cy="4525962"/>
          </a:xfrm>
        </p:spPr>
        <p:txBody>
          <a:bodyPr/>
          <a:lstStyle/>
          <a:p>
            <a:r>
              <a:rPr lang="el-GR" sz="2800" b="1" dirty="0">
                <a:solidFill>
                  <a:srgbClr val="CCFFFF"/>
                </a:solidFill>
                <a:latin typeface="Candara" panose="020E0502030303020204" pitchFamily="34" charset="0"/>
              </a:rPr>
              <a:t>Χαρακτηρίζονται από την παρουσία ατόμων άνθρακα και φωσφόρου </a:t>
            </a:r>
            <a:r>
              <a:rPr lang="en-US" sz="2800" b="1" dirty="0">
                <a:solidFill>
                  <a:srgbClr val="CCFFFF"/>
                </a:solidFill>
                <a:latin typeface="Candara" panose="020E0502030303020204" pitchFamily="34" charset="0"/>
              </a:rPr>
              <a:t> </a:t>
            </a:r>
          </a:p>
          <a:p>
            <a:r>
              <a:rPr lang="el-GR" sz="2800" b="1" dirty="0">
                <a:solidFill>
                  <a:srgbClr val="CCFFFF"/>
                </a:solidFill>
                <a:latin typeface="Candara" panose="020E0502030303020204" pitchFamily="34" charset="0"/>
              </a:rPr>
              <a:t>Χημική επιβάρυνση οικοσυστημάτων και επίδραση σε οργανισμούς μη-στόχους</a:t>
            </a:r>
            <a:endParaRPr lang="en-US" sz="2800" b="1" dirty="0">
              <a:solidFill>
                <a:srgbClr val="CCFFFF"/>
              </a:solidFill>
              <a:latin typeface="Candara" panose="020E0502030303020204" pitchFamily="34" charset="0"/>
            </a:endParaRPr>
          </a:p>
          <a:p>
            <a:r>
              <a:rPr lang="el-GR" sz="2800" b="1" dirty="0">
                <a:solidFill>
                  <a:srgbClr val="CCFFFF"/>
                </a:solidFill>
                <a:latin typeface="Candara" panose="020E0502030303020204" pitchFamily="34" charset="0"/>
              </a:rPr>
              <a:t>Τρόπος δράσης διαφέρει στα διάφορα ΟΡ</a:t>
            </a:r>
            <a:endParaRPr lang="en-US" sz="2800" b="1" dirty="0">
              <a:solidFill>
                <a:srgbClr val="CCFFFF"/>
              </a:solidFill>
              <a:latin typeface="Candara" panose="020E0502030303020204" pitchFamily="34" charset="0"/>
            </a:endParaRPr>
          </a:p>
          <a:p>
            <a:r>
              <a:rPr lang="el-GR" sz="2800" b="1" dirty="0">
                <a:solidFill>
                  <a:srgbClr val="CCFFFF"/>
                </a:solidFill>
                <a:latin typeface="Candara" panose="020E0502030303020204" pitchFamily="34" charset="0"/>
              </a:rPr>
              <a:t>Γενικά, μικρή </a:t>
            </a:r>
            <a:r>
              <a:rPr lang="el-GR" sz="2800" b="1" dirty="0" err="1">
                <a:solidFill>
                  <a:srgbClr val="CCFFFF"/>
                </a:solidFill>
                <a:latin typeface="Candara" panose="020E0502030303020204" pitchFamily="34" charset="0"/>
              </a:rPr>
              <a:t>υπολειμματικότητα</a:t>
            </a:r>
            <a:r>
              <a:rPr lang="el-GR" sz="2800" b="1" dirty="0">
                <a:solidFill>
                  <a:srgbClr val="CCFFFF"/>
                </a:solidFill>
                <a:latin typeface="Candara" panose="020E0502030303020204" pitchFamily="34" charset="0"/>
              </a:rPr>
              <a:t> και μικρός χρόνος </a:t>
            </a:r>
            <a:r>
              <a:rPr lang="el-GR" sz="2800" b="1" dirty="0" err="1">
                <a:solidFill>
                  <a:srgbClr val="CCFFFF"/>
                </a:solidFill>
                <a:latin typeface="Candara" panose="020E0502030303020204" pitchFamily="34" charset="0"/>
              </a:rPr>
              <a:t>ημιζωής</a:t>
            </a:r>
            <a:r>
              <a:rPr lang="el-GR" sz="2800" b="1" dirty="0">
                <a:solidFill>
                  <a:srgbClr val="CCFFFF"/>
                </a:solidFill>
                <a:latin typeface="Candara" panose="020E0502030303020204" pitchFamily="34" charset="0"/>
              </a:rPr>
              <a:t> στο περιβάλλον</a:t>
            </a:r>
            <a:endParaRPr lang="en-US" sz="2800" b="1" dirty="0">
              <a:solidFill>
                <a:srgbClr val="CCFFFF"/>
              </a:solidFill>
              <a:latin typeface="Candara" panose="020E0502030303020204" pitchFamily="34" charset="0"/>
            </a:endParaRPr>
          </a:p>
          <a:p>
            <a:r>
              <a:rPr lang="el-GR" sz="2800" b="1" dirty="0">
                <a:solidFill>
                  <a:srgbClr val="CCFFFF"/>
                </a:solidFill>
                <a:latin typeface="Candara" panose="020E0502030303020204" pitchFamily="34" charset="0"/>
              </a:rPr>
              <a:t>Δυστυχώς</a:t>
            </a:r>
            <a:r>
              <a:rPr lang="en-US" sz="2800" b="1" dirty="0">
                <a:solidFill>
                  <a:srgbClr val="CCFFFF"/>
                </a:solidFill>
                <a:latin typeface="Candara" panose="020E0502030303020204" pitchFamily="34" charset="0"/>
              </a:rPr>
              <a:t>,</a:t>
            </a:r>
            <a:r>
              <a:rPr lang="el-GR" sz="2800" b="1" dirty="0">
                <a:solidFill>
                  <a:srgbClr val="CCFFFF"/>
                </a:solidFill>
                <a:latin typeface="Candara" panose="020E0502030303020204" pitchFamily="34" charset="0"/>
              </a:rPr>
              <a:t> συχνά ευρεία δράση σε ωφέλιμα έντομα</a:t>
            </a:r>
            <a:endParaRPr lang="en-US" sz="2800" b="1" dirty="0">
              <a:solidFill>
                <a:srgbClr val="CC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85800" y="2286000"/>
            <a:ext cx="7772400" cy="1143000"/>
          </a:xfrm>
        </p:spPr>
        <p:txBody>
          <a:bodyPr/>
          <a:lstStyle/>
          <a:p>
            <a:r>
              <a:rPr lang="el-GR" b="1" dirty="0">
                <a:solidFill>
                  <a:srgbClr val="FFFFCC"/>
                </a:solidFill>
                <a:latin typeface="Candara" panose="020E0502030303020204" pitchFamily="34" charset="0"/>
              </a:rPr>
              <a:t>ΕΝΤΟΜΟΚΤΟΝΑ</a:t>
            </a:r>
          </a:p>
        </p:txBody>
      </p:sp>
      <p:sp>
        <p:nvSpPr>
          <p:cNvPr id="110595" name="Rectangle 3"/>
          <p:cNvSpPr>
            <a:spLocks noGrp="1" noChangeArrowheads="1"/>
          </p:cNvSpPr>
          <p:nvPr>
            <p:ph type="subTitle" idx="1"/>
          </p:nvPr>
        </p:nvSpPr>
        <p:spPr/>
        <p:txBody>
          <a:bodyPr/>
          <a:lstStyle/>
          <a:p>
            <a:r>
              <a:rPr lang="el-GR" b="1" dirty="0">
                <a:solidFill>
                  <a:srgbClr val="FFCC00"/>
                </a:solidFill>
                <a:latin typeface="Candara" panose="020E0502030303020204" pitchFamily="34" charset="0"/>
              </a:rPr>
              <a:t>ΧΗΜΕΙΑ, ΔΡΑΣΕΙΣ, ΕΠΙΔΡΑΣΕΙΣ ΣΤΟ ΠΕΡΙΒΑΛΛΟΝ</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541338"/>
            <a:ext cx="8229600" cy="609600"/>
          </a:xfrm>
        </p:spPr>
        <p:txBody>
          <a:bodyPr/>
          <a:lstStyle/>
          <a:p>
            <a:r>
              <a:rPr lang="en-US" b="1" dirty="0">
                <a:solidFill>
                  <a:srgbClr val="FFFFCC"/>
                </a:solidFill>
                <a:latin typeface="Candara" panose="020E0502030303020204" pitchFamily="34" charset="0"/>
              </a:rPr>
              <a:t>Organophosphates</a:t>
            </a:r>
          </a:p>
        </p:txBody>
      </p:sp>
      <p:sp>
        <p:nvSpPr>
          <p:cNvPr id="178179" name="Rectangle 3"/>
          <p:cNvSpPr>
            <a:spLocks noGrp="1" noChangeArrowheads="1"/>
          </p:cNvSpPr>
          <p:nvPr>
            <p:ph type="body" sz="half" idx="1"/>
          </p:nvPr>
        </p:nvSpPr>
        <p:spPr>
          <a:xfrm>
            <a:off x="457200" y="1600200"/>
            <a:ext cx="8458200" cy="4525963"/>
          </a:xfrm>
        </p:spPr>
        <p:txBody>
          <a:bodyPr/>
          <a:lstStyle/>
          <a:p>
            <a:pPr marL="0" indent="0">
              <a:lnSpc>
                <a:spcPct val="90000"/>
              </a:lnSpc>
            </a:pPr>
            <a:r>
              <a:rPr lang="en-US" b="1" dirty="0">
                <a:solidFill>
                  <a:srgbClr val="CCFFFF"/>
                </a:solidFill>
              </a:rPr>
              <a:t> </a:t>
            </a:r>
            <a:r>
              <a:rPr lang="el-GR" b="1" dirty="0">
                <a:solidFill>
                  <a:srgbClr val="CCFFFF"/>
                </a:solidFill>
                <a:latin typeface="Candara" panose="020E0502030303020204" pitchFamily="34" charset="0"/>
              </a:rPr>
              <a:t>Πολλά ΟΡ χρησιμοποιούνται για γεωργικούς και </a:t>
            </a:r>
            <a:r>
              <a:rPr lang="el-GR" b="1" dirty="0" err="1">
                <a:solidFill>
                  <a:srgbClr val="CCFFFF"/>
                </a:solidFill>
                <a:latin typeface="Candara" panose="020E0502030303020204" pitchFamily="34" charset="0"/>
              </a:rPr>
              <a:t>δημοσυγειονομικούς</a:t>
            </a:r>
            <a:r>
              <a:rPr lang="el-GR" b="1" dirty="0">
                <a:solidFill>
                  <a:srgbClr val="CCFFFF"/>
                </a:solidFill>
                <a:latin typeface="Candara" panose="020E0502030303020204" pitchFamily="34" charset="0"/>
              </a:rPr>
              <a:t> σκοπούς</a:t>
            </a:r>
            <a:endParaRPr lang="en-US" sz="3600" b="1" dirty="0">
              <a:solidFill>
                <a:srgbClr val="CCFFFF"/>
              </a:solidFill>
              <a:latin typeface="Candara" panose="020E0502030303020204" pitchFamily="34" charset="0"/>
            </a:endParaRPr>
          </a:p>
          <a:p>
            <a:pPr lvl="1">
              <a:lnSpc>
                <a:spcPct val="90000"/>
              </a:lnSpc>
            </a:pP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Malthion</a:t>
            </a:r>
            <a:r>
              <a:rPr lang="en-US" b="1" dirty="0">
                <a:solidFill>
                  <a:srgbClr val="CCFFFF"/>
                </a:solidFill>
                <a:latin typeface="Candara" panose="020E0502030303020204" pitchFamily="34" charset="0"/>
              </a:rPr>
              <a:t> (Malathion and </a:t>
            </a:r>
            <a:r>
              <a:rPr lang="en-US" b="1" dirty="0" err="1">
                <a:solidFill>
                  <a:srgbClr val="CCFFFF"/>
                </a:solidFill>
                <a:latin typeface="Candara" panose="020E0502030303020204" pitchFamily="34" charset="0"/>
              </a:rPr>
              <a:t>Cythion</a:t>
            </a:r>
            <a:r>
              <a:rPr lang="en-US" b="1" dirty="0">
                <a:solidFill>
                  <a:srgbClr val="CCFFFF"/>
                </a:solidFill>
                <a:latin typeface="Candara" panose="020E0502030303020204" pitchFamily="34" charset="0"/>
              </a:rPr>
              <a:t>)</a:t>
            </a:r>
          </a:p>
          <a:p>
            <a:pPr lvl="1">
              <a:lnSpc>
                <a:spcPct val="90000"/>
              </a:lnSpc>
            </a:pP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Acephate</a:t>
            </a: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Orthene</a:t>
            </a:r>
            <a:r>
              <a:rPr lang="en-US" b="1" dirty="0">
                <a:solidFill>
                  <a:srgbClr val="CCFFFF"/>
                </a:solidFill>
                <a:latin typeface="Candara" panose="020E0502030303020204" pitchFamily="34" charset="0"/>
              </a:rPr>
              <a:t>)</a:t>
            </a:r>
          </a:p>
          <a:p>
            <a:pPr lvl="1">
              <a:lnSpc>
                <a:spcPct val="90000"/>
              </a:lnSpc>
            </a:pPr>
            <a:r>
              <a:rPr lang="en-US" b="1" dirty="0">
                <a:solidFill>
                  <a:srgbClr val="CCFFFF"/>
                </a:solidFill>
                <a:latin typeface="Candara" panose="020E0502030303020204" pitchFamily="34" charset="0"/>
              </a:rPr>
              <a:t> Methyl parathion (Methyl parathion)</a:t>
            </a:r>
          </a:p>
          <a:p>
            <a:pPr lvl="1">
              <a:lnSpc>
                <a:spcPct val="90000"/>
              </a:lnSpc>
            </a:pP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Diazinon</a:t>
            </a: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Diazinon</a:t>
            </a:r>
            <a:r>
              <a:rPr lang="en-US" b="1" dirty="0">
                <a:solidFill>
                  <a:srgbClr val="CCFFFF"/>
                </a:solidFill>
                <a:latin typeface="Candara" panose="020E0502030303020204" pitchFamily="34" charset="0"/>
              </a:rPr>
              <a:t> and </a:t>
            </a:r>
            <a:r>
              <a:rPr lang="en-US" b="1" dirty="0" err="1">
                <a:solidFill>
                  <a:srgbClr val="CCFFFF"/>
                </a:solidFill>
                <a:latin typeface="Candara" panose="020E0502030303020204" pitchFamily="34" charset="0"/>
              </a:rPr>
              <a:t>Spectracide</a:t>
            </a:r>
            <a:r>
              <a:rPr lang="en-US" b="1" dirty="0">
                <a:solidFill>
                  <a:srgbClr val="CCFFFF"/>
                </a:solidFill>
                <a:latin typeface="Candara" panose="020E0502030303020204" pitchFamily="34" charset="0"/>
              </a:rPr>
              <a:t>)</a:t>
            </a:r>
          </a:p>
          <a:p>
            <a:pPr lvl="1">
              <a:lnSpc>
                <a:spcPct val="90000"/>
              </a:lnSpc>
            </a:pP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Chlorpyrifos</a:t>
            </a: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Dursban</a:t>
            </a:r>
            <a:r>
              <a:rPr lang="en-US" b="1" dirty="0">
                <a:solidFill>
                  <a:srgbClr val="CCFFFF"/>
                </a:solidFill>
                <a:latin typeface="Candara" panose="020E0502030303020204" pitchFamily="34" charset="0"/>
              </a:rPr>
              <a:t> and </a:t>
            </a:r>
            <a:r>
              <a:rPr lang="en-US" b="1" dirty="0" err="1">
                <a:solidFill>
                  <a:srgbClr val="CCFFFF"/>
                </a:solidFill>
                <a:latin typeface="Candara" panose="020E0502030303020204" pitchFamily="34" charset="0"/>
              </a:rPr>
              <a:t>Lorsban</a:t>
            </a:r>
            <a:r>
              <a:rPr lang="en-US" b="1" dirty="0">
                <a:solidFill>
                  <a:srgbClr val="CCFFFF"/>
                </a:solidFill>
                <a:latin typeface="Candara" panose="020E0502030303020204" pitchFamily="34" charset="0"/>
              </a:rPr>
              <a:t>)</a:t>
            </a:r>
          </a:p>
          <a:p>
            <a:pPr lvl="1">
              <a:lnSpc>
                <a:spcPct val="90000"/>
              </a:lnSpc>
            </a:pP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Azinphos</a:t>
            </a:r>
            <a:r>
              <a:rPr lang="en-US" b="1" dirty="0">
                <a:solidFill>
                  <a:srgbClr val="CCFFFF"/>
                </a:solidFill>
                <a:latin typeface="Candara" panose="020E0502030303020204" pitchFamily="34" charset="0"/>
              </a:rPr>
              <a:t> methyl (</a:t>
            </a:r>
            <a:r>
              <a:rPr lang="en-US" b="1" dirty="0" err="1">
                <a:solidFill>
                  <a:srgbClr val="CCFFFF"/>
                </a:solidFill>
                <a:latin typeface="Candara" panose="020E0502030303020204" pitchFamily="34" charset="0"/>
              </a:rPr>
              <a:t>Guthion</a:t>
            </a:r>
            <a:r>
              <a:rPr lang="en-US" b="1" dirty="0">
                <a:solidFill>
                  <a:srgbClr val="CCFFFF"/>
                </a:solidFill>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541338"/>
            <a:ext cx="8229600" cy="609600"/>
          </a:xfrm>
        </p:spPr>
        <p:txBody>
          <a:bodyPr/>
          <a:lstStyle/>
          <a:p>
            <a:r>
              <a:rPr lang="el-GR" b="1" dirty="0">
                <a:solidFill>
                  <a:srgbClr val="FFFFCC"/>
                </a:solidFill>
                <a:latin typeface="Candara" panose="020E0502030303020204" pitchFamily="34" charset="0"/>
              </a:rPr>
              <a:t>Συνθετικά </a:t>
            </a:r>
            <a:r>
              <a:rPr lang="el-GR" b="1" dirty="0" err="1">
                <a:solidFill>
                  <a:srgbClr val="FFFFCC"/>
                </a:solidFill>
                <a:latin typeface="Candara" panose="020E0502030303020204" pitchFamily="34" charset="0"/>
              </a:rPr>
              <a:t>πυρεθροειδή</a:t>
            </a:r>
            <a:endParaRPr lang="en-US" b="1" dirty="0">
              <a:solidFill>
                <a:srgbClr val="FFFFCC"/>
              </a:solidFill>
              <a:latin typeface="Candara" panose="020E0502030303020204" pitchFamily="34" charset="0"/>
            </a:endParaRPr>
          </a:p>
        </p:txBody>
      </p:sp>
      <p:sp>
        <p:nvSpPr>
          <p:cNvPr id="185347" name="Rectangle 3"/>
          <p:cNvSpPr>
            <a:spLocks noGrp="1" noChangeArrowheads="1"/>
          </p:cNvSpPr>
          <p:nvPr>
            <p:ph type="body" sz="half" idx="1"/>
          </p:nvPr>
        </p:nvSpPr>
        <p:spPr>
          <a:xfrm>
            <a:off x="381000" y="1600200"/>
            <a:ext cx="8458200" cy="4800600"/>
          </a:xfrm>
        </p:spPr>
        <p:txBody>
          <a:bodyPr/>
          <a:lstStyle/>
          <a:p>
            <a:r>
              <a:rPr lang="el-GR" sz="2800" b="1" dirty="0">
                <a:solidFill>
                  <a:srgbClr val="CCFFFF"/>
                </a:solidFill>
                <a:latin typeface="Candara" panose="020E0502030303020204" pitchFamily="34" charset="0"/>
              </a:rPr>
              <a:t>Τροποποιημένοι εστέρες </a:t>
            </a:r>
            <a:r>
              <a:rPr lang="el-GR" sz="2800" b="1" dirty="0" err="1">
                <a:solidFill>
                  <a:srgbClr val="CCFFFF"/>
                </a:solidFill>
                <a:latin typeface="Candara" panose="020E0502030303020204" pitchFamily="34" charset="0"/>
              </a:rPr>
              <a:t>χρυσανθεμικού</a:t>
            </a:r>
            <a:r>
              <a:rPr lang="el-GR" sz="2800" b="1" dirty="0">
                <a:solidFill>
                  <a:srgbClr val="CCFFFF"/>
                </a:solidFill>
                <a:latin typeface="Candara" panose="020E0502030303020204" pitchFamily="34" charset="0"/>
              </a:rPr>
              <a:t>, ενός χημικού που προσομοιάζει του βασικού συστατικού των χρυσανθέμων</a:t>
            </a:r>
            <a:endParaRPr lang="en-US" sz="2800" b="1" dirty="0">
              <a:solidFill>
                <a:srgbClr val="CCFFFF"/>
              </a:solidFill>
              <a:latin typeface="Candara" panose="020E0502030303020204" pitchFamily="34" charset="0"/>
            </a:endParaRPr>
          </a:p>
          <a:p>
            <a:r>
              <a:rPr lang="el-GR" sz="2800" b="1" dirty="0">
                <a:solidFill>
                  <a:srgbClr val="CCFFFF"/>
                </a:solidFill>
                <a:latin typeface="Candara" panose="020E0502030303020204" pitchFamily="34" charset="0"/>
              </a:rPr>
              <a:t>Αλλαγές στα όξινα συστατικά προσδίδουν μεγαλύτερο χρόνο </a:t>
            </a:r>
            <a:r>
              <a:rPr lang="el-GR" sz="2800" b="1" dirty="0" err="1">
                <a:solidFill>
                  <a:srgbClr val="CCFFFF"/>
                </a:solidFill>
                <a:latin typeface="Candara" panose="020E0502030303020204" pitchFamily="34" charset="0"/>
              </a:rPr>
              <a:t>ημιζωής</a:t>
            </a:r>
            <a:r>
              <a:rPr lang="el-GR" sz="2800" b="1" dirty="0">
                <a:solidFill>
                  <a:srgbClr val="CCFFFF"/>
                </a:solidFill>
                <a:latin typeface="Candara" panose="020E0502030303020204" pitchFamily="34" charset="0"/>
              </a:rPr>
              <a:t> σε σύγκριση με τις φυσικές </a:t>
            </a:r>
            <a:r>
              <a:rPr lang="el-GR" sz="2800" b="1" dirty="0" err="1">
                <a:solidFill>
                  <a:srgbClr val="CCFFFF"/>
                </a:solidFill>
                <a:latin typeface="Candara" panose="020E0502030303020204" pitchFamily="34" charset="0"/>
              </a:rPr>
              <a:t>πυρεθρίνες</a:t>
            </a:r>
            <a:endParaRPr lang="en-US" sz="2800" b="1" dirty="0">
              <a:solidFill>
                <a:srgbClr val="CCFFFF"/>
              </a:solidFill>
              <a:latin typeface="Candara" panose="020E0502030303020204" pitchFamily="34" charset="0"/>
            </a:endParaRPr>
          </a:p>
          <a:p>
            <a:r>
              <a:rPr lang="el-GR" sz="2800" b="1" dirty="0">
                <a:solidFill>
                  <a:srgbClr val="CCFFFF"/>
                </a:solidFill>
                <a:latin typeface="Candara" panose="020E0502030303020204" pitchFamily="34" charset="0"/>
              </a:rPr>
              <a:t>Συχνά επιπρόσθετες τροποποιήσεις βελτιώνουν τη </a:t>
            </a:r>
            <a:r>
              <a:rPr lang="el-GR" sz="2800" b="1" dirty="0" err="1">
                <a:solidFill>
                  <a:srgbClr val="CCFFFF"/>
                </a:solidFill>
                <a:latin typeface="Candara" panose="020E0502030303020204" pitchFamily="34" charset="0"/>
              </a:rPr>
              <a:t>συνεργιστική</a:t>
            </a:r>
            <a:r>
              <a:rPr lang="el-GR" sz="2800" b="1" dirty="0">
                <a:solidFill>
                  <a:srgbClr val="CCFFFF"/>
                </a:solidFill>
                <a:latin typeface="Candara" panose="020E0502030303020204" pitchFamily="34" charset="0"/>
              </a:rPr>
              <a:t> δράση</a:t>
            </a:r>
            <a:endParaRPr lang="en-US" sz="2800" b="1" dirty="0">
              <a:solidFill>
                <a:srgbClr val="CCFFFF"/>
              </a:solidFill>
              <a:latin typeface="Candara" panose="020E0502030303020204" pitchFamily="34" charset="0"/>
            </a:endParaRPr>
          </a:p>
          <a:p>
            <a:r>
              <a:rPr lang="el-GR" sz="2800" b="1" dirty="0">
                <a:solidFill>
                  <a:srgbClr val="CCFFFF"/>
                </a:solidFill>
                <a:latin typeface="Candara" panose="020E0502030303020204" pitchFamily="34" charset="0"/>
              </a:rPr>
              <a:t>Δόσεις είναι συχνά </a:t>
            </a:r>
            <a:r>
              <a:rPr lang="en-US" sz="2800" b="1" dirty="0">
                <a:solidFill>
                  <a:srgbClr val="CCFFFF"/>
                </a:solidFill>
                <a:latin typeface="Candara" panose="020E0502030303020204" pitchFamily="34" charset="0"/>
              </a:rPr>
              <a:t>10% </a:t>
            </a:r>
            <a:r>
              <a:rPr lang="el-GR" sz="2800" b="1" dirty="0">
                <a:solidFill>
                  <a:srgbClr val="CCFFFF"/>
                </a:solidFill>
                <a:latin typeface="Candara" panose="020E0502030303020204" pitchFamily="34" charset="0"/>
              </a:rPr>
              <a:t>των δόσεων των </a:t>
            </a:r>
            <a:r>
              <a:rPr lang="en-US" sz="2800" b="1" dirty="0">
                <a:solidFill>
                  <a:srgbClr val="CCFFFF"/>
                </a:solidFill>
                <a:latin typeface="Candara" panose="020E0502030303020204" pitchFamily="34" charset="0"/>
              </a:rPr>
              <a:t>OPs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541338"/>
            <a:ext cx="8229600" cy="609600"/>
          </a:xfrm>
        </p:spPr>
        <p:txBody>
          <a:bodyPr/>
          <a:lstStyle/>
          <a:p>
            <a:r>
              <a:rPr lang="el-GR" b="1" dirty="0">
                <a:solidFill>
                  <a:srgbClr val="FFFFCC"/>
                </a:solidFill>
                <a:latin typeface="Candara" panose="020E0502030303020204" pitchFamily="34" charset="0"/>
              </a:rPr>
              <a:t>Συνθετικά </a:t>
            </a:r>
            <a:r>
              <a:rPr lang="el-GR" b="1" dirty="0" err="1">
                <a:solidFill>
                  <a:srgbClr val="FFFFCC"/>
                </a:solidFill>
                <a:latin typeface="Candara" panose="020E0502030303020204" pitchFamily="34" charset="0"/>
              </a:rPr>
              <a:t>πυρεθροειδή</a:t>
            </a:r>
            <a:endParaRPr lang="en-US" b="1" dirty="0">
              <a:solidFill>
                <a:srgbClr val="FFFFCC"/>
              </a:solidFill>
              <a:latin typeface="Candara" panose="020E0502030303020204" pitchFamily="34" charset="0"/>
            </a:endParaRPr>
          </a:p>
        </p:txBody>
      </p:sp>
      <p:sp>
        <p:nvSpPr>
          <p:cNvPr id="189443" name="Rectangle 3"/>
          <p:cNvSpPr>
            <a:spLocks noGrp="1" noChangeArrowheads="1"/>
          </p:cNvSpPr>
          <p:nvPr>
            <p:ph type="body" sz="half" idx="1"/>
          </p:nvPr>
        </p:nvSpPr>
        <p:spPr>
          <a:xfrm>
            <a:off x="457200" y="1600200"/>
            <a:ext cx="7827963" cy="4525963"/>
          </a:xfrm>
        </p:spPr>
        <p:txBody>
          <a:bodyPr/>
          <a:lstStyle/>
          <a:p>
            <a:endParaRPr lang="en-US" b="1" dirty="0">
              <a:solidFill>
                <a:srgbClr val="CCFFFF"/>
              </a:solidFill>
            </a:endParaRPr>
          </a:p>
          <a:p>
            <a:r>
              <a:rPr lang="el-GR" b="1" dirty="0">
                <a:solidFill>
                  <a:srgbClr val="CCFFFF"/>
                </a:solidFill>
                <a:latin typeface="Candara" panose="020E0502030303020204" pitchFamily="34" charset="0"/>
              </a:rPr>
              <a:t>Πολλά έχουν χρησιμοποιηθεί στη δασολογία, γεωργία και δημόσια υγεία</a:t>
            </a:r>
            <a:endParaRPr lang="en-US" b="1" dirty="0">
              <a:solidFill>
                <a:srgbClr val="CCFFFF"/>
              </a:solidFill>
              <a:latin typeface="Candara" panose="020E0502030303020204" pitchFamily="34" charset="0"/>
            </a:endParaRPr>
          </a:p>
          <a:p>
            <a:pPr lvl="1"/>
            <a:r>
              <a:rPr lang="en-US" b="1" dirty="0">
                <a:solidFill>
                  <a:srgbClr val="CCFFFF"/>
                </a:solidFill>
                <a:latin typeface="Candara" panose="020E0502030303020204" pitchFamily="34" charset="0"/>
              </a:rPr>
              <a:t> Permethrin (Pounce, Ambush, Dragnet)</a:t>
            </a:r>
          </a:p>
          <a:p>
            <a:pPr lvl="1"/>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Cypermethrin</a:t>
            </a:r>
            <a:r>
              <a:rPr lang="en-US" b="1" dirty="0">
                <a:solidFill>
                  <a:srgbClr val="CCFFFF"/>
                </a:solidFill>
                <a:latin typeface="Candara" panose="020E0502030303020204" pitchFamily="34" charset="0"/>
              </a:rPr>
              <a:t> (Ammo)</a:t>
            </a:r>
          </a:p>
          <a:p>
            <a:pPr lvl="1"/>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Esfenvalerate</a:t>
            </a:r>
            <a:r>
              <a:rPr lang="en-US" b="1" dirty="0">
                <a:solidFill>
                  <a:srgbClr val="CCFFFF"/>
                </a:solidFill>
                <a:latin typeface="Candara" panose="020E0502030303020204" pitchFamily="34" charset="0"/>
              </a:rPr>
              <a:t> (Asana)</a:t>
            </a:r>
          </a:p>
          <a:p>
            <a:pPr lvl="1"/>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Lamda</a:t>
            </a:r>
            <a:r>
              <a:rPr lang="en-US" b="1" dirty="0">
                <a:solidFill>
                  <a:srgbClr val="CCFFFF"/>
                </a:solidFill>
                <a:latin typeface="Candara" panose="020E0502030303020204" pitchFamily="34" charset="0"/>
              </a:rPr>
              <a:t> </a:t>
            </a:r>
            <a:r>
              <a:rPr lang="en-US" b="1" dirty="0" err="1">
                <a:solidFill>
                  <a:srgbClr val="CCFFFF"/>
                </a:solidFill>
                <a:latin typeface="Candara" panose="020E0502030303020204" pitchFamily="34" charset="0"/>
              </a:rPr>
              <a:t>cyhalothrin</a:t>
            </a:r>
            <a:r>
              <a:rPr lang="en-US" b="1" dirty="0">
                <a:solidFill>
                  <a:srgbClr val="CCFFFF"/>
                </a:solidFill>
                <a:latin typeface="Candara" panose="020E0502030303020204" pitchFamily="34" charset="0"/>
              </a:rPr>
              <a:t> (Karate)</a:t>
            </a:r>
          </a:p>
          <a:p>
            <a:pPr lvl="1">
              <a:buFontTx/>
              <a:buNone/>
            </a:pPr>
            <a:endParaRPr lang="en-US" b="1" dirty="0">
              <a:solidFill>
                <a:srgbClr val="CCFFFF"/>
              </a:solidFill>
            </a:endParaRPr>
          </a:p>
          <a:p>
            <a:pPr lvl="1"/>
            <a:endParaRPr lang="en-US" sz="2400" b="1" dirty="0">
              <a:solidFill>
                <a:srgbClr val="CC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28600"/>
            <a:ext cx="8229600" cy="609600"/>
          </a:xfrm>
        </p:spPr>
        <p:txBody>
          <a:bodyPr/>
          <a:lstStyle/>
          <a:p>
            <a:r>
              <a:rPr lang="el-GR" b="1" dirty="0" err="1">
                <a:solidFill>
                  <a:srgbClr val="FFFFCC"/>
                </a:solidFill>
                <a:latin typeface="Candara" panose="020E0502030303020204" pitchFamily="34" charset="0"/>
              </a:rPr>
              <a:t>Καρβαμιδικά</a:t>
            </a:r>
            <a:endParaRPr lang="en-US" b="1" dirty="0">
              <a:solidFill>
                <a:srgbClr val="FFFFCC"/>
              </a:solidFill>
              <a:latin typeface="Candara" panose="020E0502030303020204" pitchFamily="34" charset="0"/>
            </a:endParaRPr>
          </a:p>
        </p:txBody>
      </p:sp>
      <p:sp>
        <p:nvSpPr>
          <p:cNvPr id="180227" name="Rectangle 3"/>
          <p:cNvSpPr>
            <a:spLocks noGrp="1" noChangeArrowheads="1"/>
          </p:cNvSpPr>
          <p:nvPr>
            <p:ph type="body" sz="half" idx="1"/>
          </p:nvPr>
        </p:nvSpPr>
        <p:spPr>
          <a:xfrm>
            <a:off x="473763" y="1066800"/>
            <a:ext cx="8382000" cy="5410200"/>
          </a:xfrm>
        </p:spPr>
        <p:txBody>
          <a:bodyPr/>
          <a:lstStyle/>
          <a:p>
            <a:pPr>
              <a:lnSpc>
                <a:spcPct val="90000"/>
              </a:lnSpc>
            </a:pPr>
            <a:r>
              <a:rPr lang="el-GR" sz="2800" b="1" dirty="0">
                <a:solidFill>
                  <a:srgbClr val="CCFFFF"/>
                </a:solidFill>
                <a:latin typeface="Candara" panose="020E0502030303020204" pitchFamily="34" charset="0"/>
              </a:rPr>
              <a:t>Παράγωγα του </a:t>
            </a:r>
            <a:r>
              <a:rPr lang="el-GR" sz="2800" b="1" dirty="0" err="1">
                <a:solidFill>
                  <a:srgbClr val="CCFFFF"/>
                </a:solidFill>
                <a:latin typeface="Candara" panose="020E0502030303020204" pitchFamily="34" charset="0"/>
              </a:rPr>
              <a:t>καρβαμιδικού</a:t>
            </a:r>
            <a:r>
              <a:rPr lang="el-GR" sz="2800" b="1" dirty="0">
                <a:solidFill>
                  <a:srgbClr val="CCFFFF"/>
                </a:solidFill>
                <a:latin typeface="Candara" panose="020E0502030303020204" pitchFamily="34" charset="0"/>
              </a:rPr>
              <a:t> οξέως</a:t>
            </a:r>
            <a:r>
              <a:rPr lang="en-US" sz="2800" b="1" dirty="0">
                <a:solidFill>
                  <a:srgbClr val="CCFFFF"/>
                </a:solidFill>
                <a:latin typeface="Candara" panose="020E0502030303020204" pitchFamily="34" charset="0"/>
              </a:rPr>
              <a:t> </a:t>
            </a:r>
          </a:p>
          <a:p>
            <a:pPr>
              <a:lnSpc>
                <a:spcPct val="90000"/>
              </a:lnSpc>
            </a:pPr>
            <a:r>
              <a:rPr lang="el-GR" sz="2800" b="1" dirty="0">
                <a:solidFill>
                  <a:srgbClr val="CCFFFF"/>
                </a:solidFill>
                <a:latin typeface="Candara" panose="020E0502030303020204" pitchFamily="34" charset="0"/>
              </a:rPr>
              <a:t>Η τοξικότητα σε μη-στόχους εξαρτάται από τη χημεία του εντομοκτόνου, κυμαινόμενη από χαμηλή σε πολύ ψηλή</a:t>
            </a:r>
          </a:p>
          <a:p>
            <a:pPr>
              <a:lnSpc>
                <a:spcPct val="90000"/>
              </a:lnSpc>
            </a:pPr>
            <a:r>
              <a:rPr lang="el-GR" sz="2800" b="1" dirty="0">
                <a:solidFill>
                  <a:srgbClr val="CCFFFF"/>
                </a:solidFill>
                <a:latin typeface="Candara" panose="020E0502030303020204" pitchFamily="34" charset="0"/>
              </a:rPr>
              <a:t>Γενικά, μικρή </a:t>
            </a:r>
            <a:r>
              <a:rPr lang="el-GR" sz="2800" b="1" dirty="0" err="1">
                <a:solidFill>
                  <a:srgbClr val="CCFFFF"/>
                </a:solidFill>
                <a:latin typeface="Candara" panose="020E0502030303020204" pitchFamily="34" charset="0"/>
              </a:rPr>
              <a:t>υπολειμματικότητα</a:t>
            </a:r>
            <a:r>
              <a:rPr lang="el-GR" sz="2800" b="1" dirty="0">
                <a:solidFill>
                  <a:srgbClr val="CCFFFF"/>
                </a:solidFill>
                <a:latin typeface="Candara" panose="020E0502030303020204" pitchFamily="34" charset="0"/>
              </a:rPr>
              <a:t> και περιορισμένος χρόνος </a:t>
            </a:r>
            <a:r>
              <a:rPr lang="el-GR" sz="2800" b="1" dirty="0" err="1">
                <a:solidFill>
                  <a:srgbClr val="CCFFFF"/>
                </a:solidFill>
                <a:latin typeface="Candara" panose="020E0502030303020204" pitchFamily="34" charset="0"/>
              </a:rPr>
              <a:t>ημιζωής</a:t>
            </a:r>
            <a:endParaRPr lang="en-US" sz="2800" b="1" dirty="0">
              <a:solidFill>
                <a:srgbClr val="CCFFFF"/>
              </a:solidFill>
              <a:latin typeface="Candara" panose="020E0502030303020204" pitchFamily="34" charset="0"/>
            </a:endParaRPr>
          </a:p>
          <a:p>
            <a:pPr>
              <a:lnSpc>
                <a:spcPct val="90000"/>
              </a:lnSpc>
            </a:pPr>
            <a:r>
              <a:rPr lang="el-GR" sz="2800" b="1" dirty="0">
                <a:solidFill>
                  <a:srgbClr val="CCFFFF"/>
                </a:solidFill>
                <a:latin typeface="Candara" panose="020E0502030303020204" pitchFamily="34" charset="0"/>
              </a:rPr>
              <a:t>Συχνά, υψηλή δραστικότητα έναντι ωφέλιμων εντόμων</a:t>
            </a:r>
            <a:endParaRPr lang="en-US" sz="2800" b="1" dirty="0">
              <a:solidFill>
                <a:srgbClr val="CCFFFF"/>
              </a:solidFill>
              <a:latin typeface="Candara" panose="020E0502030303020204" pitchFamily="34" charset="0"/>
            </a:endParaRPr>
          </a:p>
          <a:p>
            <a:pPr>
              <a:lnSpc>
                <a:spcPct val="90000"/>
              </a:lnSpc>
            </a:pPr>
            <a:r>
              <a:rPr lang="el-GR" sz="2800" b="1" dirty="0">
                <a:solidFill>
                  <a:srgbClr val="CCFFFF"/>
                </a:solidFill>
                <a:latin typeface="Candara" panose="020E0502030303020204" pitchFamily="34" charset="0"/>
              </a:rPr>
              <a:t>Μερικά κοινά ονόματα</a:t>
            </a:r>
            <a:endParaRPr lang="en-US" sz="2800" b="1" dirty="0">
              <a:solidFill>
                <a:srgbClr val="CCFFFF"/>
              </a:solidFill>
              <a:latin typeface="Candara" panose="020E0502030303020204" pitchFamily="34" charset="0"/>
            </a:endParaRPr>
          </a:p>
          <a:p>
            <a:pPr lvl="1">
              <a:lnSpc>
                <a:spcPct val="90000"/>
              </a:lnSpc>
            </a:pP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Carbaryl</a:t>
            </a: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Sevin</a:t>
            </a:r>
            <a:r>
              <a:rPr lang="en-US" sz="2400" b="1" dirty="0">
                <a:solidFill>
                  <a:srgbClr val="CCFFFF"/>
                </a:solidFill>
                <a:latin typeface="Candara" panose="020E0502030303020204" pitchFamily="34" charset="0"/>
              </a:rPr>
              <a:t>)</a:t>
            </a:r>
          </a:p>
          <a:p>
            <a:pPr lvl="1">
              <a:lnSpc>
                <a:spcPct val="90000"/>
              </a:lnSpc>
            </a:pP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Aldicarb</a:t>
            </a: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Temik</a:t>
            </a:r>
            <a:r>
              <a:rPr lang="en-US" sz="2400" b="1" dirty="0">
                <a:solidFill>
                  <a:srgbClr val="CCFFFF"/>
                </a:solidFill>
                <a:latin typeface="Candara" panose="020E0502030303020204" pitchFamily="34" charset="0"/>
              </a:rPr>
              <a:t>)</a:t>
            </a:r>
          </a:p>
          <a:p>
            <a:pPr lvl="1">
              <a:lnSpc>
                <a:spcPct val="90000"/>
              </a:lnSpc>
            </a:pP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Methomyl</a:t>
            </a: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Lannate</a:t>
            </a:r>
            <a:r>
              <a:rPr lang="en-US" sz="2400" b="1" dirty="0">
                <a:solidFill>
                  <a:srgbClr val="CCFFFF"/>
                </a:solidFill>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541338"/>
            <a:ext cx="8229600" cy="609600"/>
          </a:xfrm>
        </p:spPr>
        <p:txBody>
          <a:bodyPr/>
          <a:lstStyle/>
          <a:p>
            <a:r>
              <a:rPr lang="el-GR" b="1" dirty="0" err="1">
                <a:solidFill>
                  <a:srgbClr val="FFFFCC"/>
                </a:solidFill>
                <a:latin typeface="Candara" panose="020E0502030303020204" pitchFamily="34" charset="0"/>
              </a:rPr>
              <a:t>Οργανοχλωρίνες</a:t>
            </a:r>
            <a:endParaRPr lang="en-US" b="1" dirty="0">
              <a:solidFill>
                <a:srgbClr val="FFFFCC"/>
              </a:solidFill>
              <a:latin typeface="Candara" panose="020E0502030303020204" pitchFamily="34" charset="0"/>
            </a:endParaRPr>
          </a:p>
        </p:txBody>
      </p:sp>
      <p:sp>
        <p:nvSpPr>
          <p:cNvPr id="155651" name="Rectangle 3"/>
          <p:cNvSpPr>
            <a:spLocks noGrp="1" noChangeArrowheads="1"/>
          </p:cNvSpPr>
          <p:nvPr>
            <p:ph type="body" sz="half" idx="1"/>
          </p:nvPr>
        </p:nvSpPr>
        <p:spPr>
          <a:xfrm>
            <a:off x="304800" y="1722438"/>
            <a:ext cx="8534400" cy="4525962"/>
          </a:xfrm>
        </p:spPr>
        <p:txBody>
          <a:bodyPr/>
          <a:lstStyle/>
          <a:p>
            <a:pPr>
              <a:lnSpc>
                <a:spcPct val="80000"/>
              </a:lnSpc>
            </a:pPr>
            <a:r>
              <a:rPr lang="el-GR" sz="2800" b="1" dirty="0">
                <a:solidFill>
                  <a:srgbClr val="CCFFFF"/>
                </a:solidFill>
                <a:latin typeface="Candara" panose="020E0502030303020204" pitchFamily="34" charset="0"/>
              </a:rPr>
              <a:t>Χαρακτηρίζονται από την παρουσία ατόμων χλωρίου και άνθρακα</a:t>
            </a:r>
            <a:endParaRPr lang="en-US" sz="2800" b="1" dirty="0">
              <a:solidFill>
                <a:srgbClr val="CCFFFF"/>
              </a:solidFill>
              <a:latin typeface="Candara" panose="020E0502030303020204" pitchFamily="34" charset="0"/>
            </a:endParaRPr>
          </a:p>
          <a:p>
            <a:pPr>
              <a:lnSpc>
                <a:spcPct val="80000"/>
              </a:lnSpc>
            </a:pPr>
            <a:r>
              <a:rPr lang="el-GR" sz="2800" b="1" dirty="0">
                <a:solidFill>
                  <a:srgbClr val="CCFFFF"/>
                </a:solidFill>
                <a:latin typeface="Candara" panose="020E0502030303020204" pitchFamily="34" charset="0"/>
              </a:rPr>
              <a:t>Ισχυρά τοξικά νευρικού συστήματος</a:t>
            </a:r>
            <a:endParaRPr lang="en-US" sz="2800" b="1" dirty="0">
              <a:solidFill>
                <a:srgbClr val="CCFFFF"/>
              </a:solidFill>
              <a:latin typeface="Candara" panose="020E0502030303020204" pitchFamily="34" charset="0"/>
            </a:endParaRPr>
          </a:p>
          <a:p>
            <a:pPr>
              <a:lnSpc>
                <a:spcPct val="80000"/>
              </a:lnSpc>
            </a:pPr>
            <a:r>
              <a:rPr lang="el-GR" sz="2800" b="1" dirty="0">
                <a:solidFill>
                  <a:srgbClr val="CCFFFF"/>
                </a:solidFill>
                <a:latin typeface="Candara" panose="020E0502030303020204" pitchFamily="34" charset="0"/>
              </a:rPr>
              <a:t>Τα περισσότερα επιδρούν σε μεγάλο φάσμα οργανισμών μη-στόχων</a:t>
            </a:r>
            <a:endParaRPr lang="en-US" sz="2800" b="1" dirty="0">
              <a:solidFill>
                <a:srgbClr val="CCFFFF"/>
              </a:solidFill>
              <a:latin typeface="Candara" panose="020E0502030303020204" pitchFamily="34" charset="0"/>
            </a:endParaRPr>
          </a:p>
          <a:p>
            <a:pPr>
              <a:lnSpc>
                <a:spcPct val="80000"/>
              </a:lnSpc>
            </a:pPr>
            <a:r>
              <a:rPr lang="el-GR" sz="2800" b="1" dirty="0">
                <a:solidFill>
                  <a:srgbClr val="CCFFFF"/>
                </a:solidFill>
                <a:latin typeface="Candara" panose="020E0502030303020204" pitchFamily="34" charset="0"/>
              </a:rPr>
              <a:t>Ο βιοχημικός τρόπος δράσης τους είναι αμφιλεγόμενος</a:t>
            </a:r>
            <a:endParaRPr lang="en-US" sz="2800" b="1" dirty="0">
              <a:solidFill>
                <a:srgbClr val="CCFFFF"/>
              </a:solidFill>
              <a:latin typeface="Candara" panose="020E0502030303020204" pitchFamily="34" charset="0"/>
            </a:endParaRPr>
          </a:p>
          <a:p>
            <a:pPr>
              <a:lnSpc>
                <a:spcPct val="80000"/>
              </a:lnSpc>
            </a:pPr>
            <a:r>
              <a:rPr lang="el-GR" sz="2800" b="1" dirty="0">
                <a:solidFill>
                  <a:srgbClr val="CCFFFF"/>
                </a:solidFill>
                <a:latin typeface="Candara" panose="020E0502030303020204" pitchFamily="34" charset="0"/>
              </a:rPr>
              <a:t>Τρόπος δράσης εξαρτάται από τη χημική βάση του εντομοκτόνου</a:t>
            </a:r>
            <a:endParaRPr lang="en-US" sz="2800" b="1" dirty="0">
              <a:solidFill>
                <a:srgbClr val="CCFFFF"/>
              </a:solidFill>
              <a:latin typeface="Candara" panose="020E0502030303020204" pitchFamily="34" charset="0"/>
            </a:endParaRPr>
          </a:p>
          <a:p>
            <a:pPr>
              <a:lnSpc>
                <a:spcPct val="80000"/>
              </a:lnSpc>
            </a:pPr>
            <a:r>
              <a:rPr lang="el-GR" sz="2800" b="1" dirty="0">
                <a:solidFill>
                  <a:srgbClr val="CCFFFF"/>
                </a:solidFill>
                <a:latin typeface="Candara" panose="020E0502030303020204" pitchFamily="34" charset="0"/>
              </a:rPr>
              <a:t>Μεγάλη </a:t>
            </a:r>
            <a:r>
              <a:rPr lang="el-GR" sz="2800" b="1" dirty="0" err="1">
                <a:solidFill>
                  <a:srgbClr val="CCFFFF"/>
                </a:solidFill>
                <a:latin typeface="Candara" panose="020E0502030303020204" pitchFamily="34" charset="0"/>
              </a:rPr>
              <a:t>υπολειμματικότητα</a:t>
            </a:r>
            <a:r>
              <a:rPr lang="el-GR" sz="2800" b="1" dirty="0">
                <a:solidFill>
                  <a:srgbClr val="CCFFFF"/>
                </a:solidFill>
                <a:latin typeface="Candara" panose="020E0502030303020204" pitchFamily="34" charset="0"/>
              </a:rPr>
              <a:t> και μεγάλος χρόνος </a:t>
            </a:r>
            <a:r>
              <a:rPr lang="el-GR" sz="2800" b="1" dirty="0" err="1">
                <a:solidFill>
                  <a:srgbClr val="CCFFFF"/>
                </a:solidFill>
                <a:latin typeface="Candara" panose="020E0502030303020204" pitchFamily="34" charset="0"/>
              </a:rPr>
              <a:t>ημιζωής</a:t>
            </a:r>
            <a:endParaRPr lang="en-US" sz="2400" b="1" dirty="0">
              <a:solidFill>
                <a:srgbClr val="CCFFFF"/>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wipe(left)">
                                      <p:cBhvr>
                                        <p:cTn id="7" dur="500"/>
                                        <p:tgtEl>
                                          <p:spTgt spid="155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51">
                                            <p:txEl>
                                              <p:pRg st="1" end="1"/>
                                            </p:txEl>
                                          </p:spTgt>
                                        </p:tgtEl>
                                        <p:attrNameLst>
                                          <p:attrName>style.visibility</p:attrName>
                                        </p:attrNameLst>
                                      </p:cBhvr>
                                      <p:to>
                                        <p:strVal val="visible"/>
                                      </p:to>
                                    </p:set>
                                    <p:animEffect transition="in" filter="wipe(left)">
                                      <p:cBhvr>
                                        <p:cTn id="12" dur="500"/>
                                        <p:tgtEl>
                                          <p:spTgt spid="155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51">
                                            <p:txEl>
                                              <p:pRg st="2" end="2"/>
                                            </p:txEl>
                                          </p:spTgt>
                                        </p:tgtEl>
                                        <p:attrNameLst>
                                          <p:attrName>style.visibility</p:attrName>
                                        </p:attrNameLst>
                                      </p:cBhvr>
                                      <p:to>
                                        <p:strVal val="visible"/>
                                      </p:to>
                                    </p:set>
                                    <p:animEffect transition="in" filter="wipe(left)">
                                      <p:cBhvr>
                                        <p:cTn id="17" dur="500"/>
                                        <p:tgtEl>
                                          <p:spTgt spid="155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51">
                                            <p:txEl>
                                              <p:pRg st="3" end="3"/>
                                            </p:txEl>
                                          </p:spTgt>
                                        </p:tgtEl>
                                        <p:attrNameLst>
                                          <p:attrName>style.visibility</p:attrName>
                                        </p:attrNameLst>
                                      </p:cBhvr>
                                      <p:to>
                                        <p:strVal val="visible"/>
                                      </p:to>
                                    </p:set>
                                    <p:animEffect transition="in" filter="wipe(left)">
                                      <p:cBhvr>
                                        <p:cTn id="22" dur="500"/>
                                        <p:tgtEl>
                                          <p:spTgt spid="155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5651">
                                            <p:txEl>
                                              <p:pRg st="4" end="4"/>
                                            </p:txEl>
                                          </p:spTgt>
                                        </p:tgtEl>
                                        <p:attrNameLst>
                                          <p:attrName>style.visibility</p:attrName>
                                        </p:attrNameLst>
                                      </p:cBhvr>
                                      <p:to>
                                        <p:strVal val="visible"/>
                                      </p:to>
                                    </p:set>
                                    <p:animEffect transition="in" filter="wipe(left)">
                                      <p:cBhvr>
                                        <p:cTn id="27" dur="500"/>
                                        <p:tgtEl>
                                          <p:spTgt spid="155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5651">
                                            <p:txEl>
                                              <p:pRg st="5" end="5"/>
                                            </p:txEl>
                                          </p:spTgt>
                                        </p:tgtEl>
                                        <p:attrNameLst>
                                          <p:attrName>style.visibility</p:attrName>
                                        </p:attrNameLst>
                                      </p:cBhvr>
                                      <p:to>
                                        <p:strVal val="visible"/>
                                      </p:to>
                                    </p:set>
                                    <p:animEffect transition="in" filter="wipe(left)">
                                      <p:cBhvr>
                                        <p:cTn id="32" dur="500"/>
                                        <p:tgtEl>
                                          <p:spTgt spid="155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304800"/>
            <a:ext cx="8229600" cy="609600"/>
          </a:xfrm>
        </p:spPr>
        <p:txBody>
          <a:bodyPr/>
          <a:lstStyle/>
          <a:p>
            <a:r>
              <a:rPr lang="el-GR" b="1" dirty="0" err="1">
                <a:solidFill>
                  <a:srgbClr val="FFFFCC"/>
                </a:solidFill>
                <a:latin typeface="Candara" panose="020E0502030303020204" pitchFamily="34" charset="0"/>
              </a:rPr>
              <a:t>Οργανοχλωρίνες</a:t>
            </a:r>
            <a:endParaRPr lang="en-US" b="1" dirty="0">
              <a:solidFill>
                <a:srgbClr val="FFFFCC"/>
              </a:solidFill>
              <a:latin typeface="Candara" panose="020E0502030303020204" pitchFamily="34" charset="0"/>
            </a:endParaRPr>
          </a:p>
        </p:txBody>
      </p:sp>
      <p:sp>
        <p:nvSpPr>
          <p:cNvPr id="168963" name="Rectangle 3"/>
          <p:cNvSpPr>
            <a:spLocks noGrp="1" noChangeArrowheads="1"/>
          </p:cNvSpPr>
          <p:nvPr>
            <p:ph type="body" sz="half" idx="1"/>
          </p:nvPr>
        </p:nvSpPr>
        <p:spPr>
          <a:xfrm>
            <a:off x="318051" y="1186000"/>
            <a:ext cx="8527772" cy="5287224"/>
          </a:xfrm>
        </p:spPr>
        <p:txBody>
          <a:bodyPr/>
          <a:lstStyle/>
          <a:p>
            <a:pPr>
              <a:lnSpc>
                <a:spcPct val="90000"/>
              </a:lnSpc>
            </a:pPr>
            <a:r>
              <a:rPr lang="en-US" sz="2800" b="1" dirty="0">
                <a:solidFill>
                  <a:srgbClr val="CCFFFF"/>
                </a:solidFill>
              </a:rPr>
              <a:t> </a:t>
            </a:r>
            <a:r>
              <a:rPr lang="el-GR" sz="2800" b="1" dirty="0">
                <a:solidFill>
                  <a:srgbClr val="CCFFFF"/>
                </a:solidFill>
                <a:latin typeface="Candara" panose="020E0502030303020204" pitchFamily="34" charset="0"/>
              </a:rPr>
              <a:t>Πολλά χρησιμοποιούνταν στον αγρό</a:t>
            </a:r>
            <a:endParaRPr lang="en-US" b="1" dirty="0">
              <a:solidFill>
                <a:srgbClr val="CCFFFF"/>
              </a:solidFill>
              <a:latin typeface="Candara" panose="020E0502030303020204" pitchFamily="34" charset="0"/>
            </a:endParaRPr>
          </a:p>
          <a:p>
            <a:pPr lvl="1">
              <a:lnSpc>
                <a:spcPct val="90000"/>
              </a:lnSpc>
            </a:pPr>
            <a:r>
              <a:rPr lang="en-US" sz="2400" b="1" dirty="0">
                <a:solidFill>
                  <a:srgbClr val="CCFFFF"/>
                </a:solidFill>
                <a:latin typeface="Candara" panose="020E0502030303020204" pitchFamily="34" charset="0"/>
              </a:rPr>
              <a:t> DDT</a:t>
            </a:r>
          </a:p>
          <a:p>
            <a:pPr lvl="1">
              <a:lnSpc>
                <a:spcPct val="90000"/>
              </a:lnSpc>
            </a:pP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Lindane</a:t>
            </a:r>
            <a:endParaRPr lang="en-US" sz="2400" b="1" dirty="0">
              <a:solidFill>
                <a:srgbClr val="CCFFFF"/>
              </a:solidFill>
              <a:latin typeface="Candara" panose="020E0502030303020204" pitchFamily="34" charset="0"/>
            </a:endParaRPr>
          </a:p>
          <a:p>
            <a:pPr lvl="1">
              <a:lnSpc>
                <a:spcPct val="90000"/>
              </a:lnSpc>
            </a:pP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Dicofol</a:t>
            </a: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Kelthane</a:t>
            </a:r>
            <a:r>
              <a:rPr lang="en-US" sz="2400" b="1" dirty="0">
                <a:solidFill>
                  <a:srgbClr val="CCFFFF"/>
                </a:solidFill>
                <a:latin typeface="Candara" panose="020E0502030303020204" pitchFamily="34" charset="0"/>
              </a:rPr>
              <a:t>)</a:t>
            </a:r>
          </a:p>
          <a:p>
            <a:pPr lvl="1">
              <a:lnSpc>
                <a:spcPct val="90000"/>
              </a:lnSpc>
            </a:pP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Endosulfan</a:t>
            </a:r>
            <a:r>
              <a:rPr lang="en-US" sz="2400" b="1" dirty="0">
                <a:solidFill>
                  <a:srgbClr val="CCFFFF"/>
                </a:solidFill>
                <a:latin typeface="Candara" panose="020E0502030303020204" pitchFamily="34" charset="0"/>
              </a:rPr>
              <a:t> (</a:t>
            </a:r>
            <a:r>
              <a:rPr lang="en-US" sz="2400" b="1" dirty="0" err="1">
                <a:solidFill>
                  <a:srgbClr val="CCFFFF"/>
                </a:solidFill>
                <a:latin typeface="Candara" panose="020E0502030303020204" pitchFamily="34" charset="0"/>
              </a:rPr>
              <a:t>Thiodan</a:t>
            </a:r>
            <a:r>
              <a:rPr lang="en-US" sz="2400" b="1" dirty="0">
                <a:solidFill>
                  <a:srgbClr val="CCFFFF"/>
                </a:solidFill>
                <a:latin typeface="Candara" panose="020E0502030303020204" pitchFamily="34" charset="0"/>
              </a:rPr>
              <a:t>) </a:t>
            </a:r>
          </a:p>
          <a:p>
            <a:pPr>
              <a:lnSpc>
                <a:spcPct val="90000"/>
              </a:lnSpc>
            </a:pPr>
            <a:r>
              <a:rPr lang="el-GR" sz="2800" b="1" dirty="0">
                <a:solidFill>
                  <a:srgbClr val="CCFFFF"/>
                </a:solidFill>
                <a:latin typeface="Candara" panose="020E0502030303020204" pitchFamily="34" charset="0"/>
              </a:rPr>
              <a:t>Τα περισσότερα έχουν απαγορευτεί στις </a:t>
            </a:r>
            <a:r>
              <a:rPr lang="el-GR" sz="2800" b="1" dirty="0" smtClean="0">
                <a:solidFill>
                  <a:srgbClr val="CCFFFF"/>
                </a:solidFill>
                <a:latin typeface="Candara" panose="020E0502030303020204" pitchFamily="34" charset="0"/>
              </a:rPr>
              <a:t>ΗΠΑ και στην Ευρώπη</a:t>
            </a:r>
            <a:r>
              <a:rPr lang="en-US" sz="2400" b="1" dirty="0" smtClean="0">
                <a:solidFill>
                  <a:srgbClr val="CCFFFF"/>
                </a:solidFill>
                <a:latin typeface="Candara" panose="020E0502030303020204" pitchFamily="34" charset="0"/>
              </a:rPr>
              <a:t> </a:t>
            </a:r>
            <a:endParaRPr lang="en-US" sz="2400" b="1" dirty="0">
              <a:solidFill>
                <a:srgbClr val="CCFFFF"/>
              </a:solidFill>
              <a:latin typeface="Candara" panose="020E0502030303020204" pitchFamily="34" charset="0"/>
            </a:endParaRPr>
          </a:p>
          <a:p>
            <a:pPr>
              <a:lnSpc>
                <a:spcPct val="90000"/>
              </a:lnSpc>
            </a:pPr>
            <a:r>
              <a:rPr lang="el-GR" sz="2800" b="1" dirty="0">
                <a:solidFill>
                  <a:srgbClr val="CCFFFF"/>
                </a:solidFill>
                <a:latin typeface="Candara" panose="020E0502030303020204" pitchFamily="34" charset="0"/>
              </a:rPr>
              <a:t>Πολύ λίγα εξακολουθούν να υπάρχουν για χρήση</a:t>
            </a:r>
            <a:endParaRPr lang="en-US" sz="2800" b="1" dirty="0">
              <a:solidFill>
                <a:srgbClr val="CCFFFF"/>
              </a:solidFill>
              <a:latin typeface="Candara" panose="020E0502030303020204" pitchFamily="34" charset="0"/>
            </a:endParaRPr>
          </a:p>
          <a:p>
            <a:pPr lvl="1">
              <a:lnSpc>
                <a:spcPct val="90000"/>
              </a:lnSpc>
            </a:pPr>
            <a:r>
              <a:rPr lang="en-US" sz="2400" b="1" dirty="0">
                <a:solidFill>
                  <a:srgbClr val="CCFFFF"/>
                </a:solidFill>
                <a:latin typeface="Candara" panose="020E0502030303020204" pitchFamily="34" charset="0"/>
              </a:rPr>
              <a:t> </a:t>
            </a:r>
            <a:r>
              <a:rPr lang="el-GR" sz="2400" b="1" dirty="0" smtClean="0">
                <a:solidFill>
                  <a:srgbClr val="CCFFFF"/>
                </a:solidFill>
                <a:latin typeface="Candara" panose="020E0502030303020204" pitchFamily="34" charset="0"/>
              </a:rPr>
              <a:t>Το </a:t>
            </a:r>
            <a:r>
              <a:rPr lang="en-US" sz="2400" b="1" dirty="0" err="1" smtClean="0">
                <a:solidFill>
                  <a:srgbClr val="CCFFFF"/>
                </a:solidFill>
                <a:latin typeface="Candara" panose="020E0502030303020204" pitchFamily="34" charset="0"/>
              </a:rPr>
              <a:t>Endosulfan</a:t>
            </a:r>
            <a:r>
              <a:rPr lang="en-US" sz="2400" b="1" dirty="0" smtClean="0">
                <a:solidFill>
                  <a:srgbClr val="CCFFFF"/>
                </a:solidFill>
                <a:latin typeface="Candara" panose="020E0502030303020204" pitchFamily="34" charset="0"/>
              </a:rPr>
              <a:t> </a:t>
            </a:r>
            <a:r>
              <a:rPr lang="el-GR" sz="2400" b="1" dirty="0" smtClean="0">
                <a:solidFill>
                  <a:srgbClr val="CCFFFF"/>
                </a:solidFill>
                <a:latin typeface="Candara" panose="020E0502030303020204" pitchFamily="34" charset="0"/>
              </a:rPr>
              <a:t>συχνά χρησιμοποιείται σε καλλωπιστικά και σε </a:t>
            </a:r>
            <a:r>
              <a:rPr lang="el-GR" sz="2400" b="1" dirty="0" err="1" smtClean="0">
                <a:solidFill>
                  <a:srgbClr val="CCFFFF"/>
                </a:solidFill>
                <a:latin typeface="Candara" panose="020E0502030303020204" pitchFamily="34" charset="0"/>
              </a:rPr>
              <a:t>σποροπαραγωγικούς</a:t>
            </a:r>
            <a:r>
              <a:rPr lang="el-GR" sz="2400" b="1" dirty="0" smtClean="0">
                <a:solidFill>
                  <a:srgbClr val="CCFFFF"/>
                </a:solidFill>
                <a:latin typeface="Candara" panose="020E0502030303020204" pitchFamily="34" charset="0"/>
              </a:rPr>
              <a:t> αγρούς</a:t>
            </a:r>
            <a:endParaRPr lang="en-US" sz="2400" b="1" dirty="0">
              <a:solidFill>
                <a:srgbClr val="CCFFFF"/>
              </a:solidFill>
              <a:latin typeface="Candara" panose="020E0502030303020204" pitchFamily="34" charset="0"/>
            </a:endParaRPr>
          </a:p>
          <a:p>
            <a:pPr lvl="1">
              <a:lnSpc>
                <a:spcPct val="90000"/>
              </a:lnSpc>
            </a:pPr>
            <a:r>
              <a:rPr lang="en-US" sz="2400" b="1" dirty="0">
                <a:solidFill>
                  <a:srgbClr val="CCFFFF"/>
                </a:solidFill>
                <a:latin typeface="Candara" panose="020E0502030303020204" pitchFamily="34" charset="0"/>
              </a:rPr>
              <a:t> </a:t>
            </a:r>
            <a:r>
              <a:rPr lang="el-GR" sz="2400" b="1" dirty="0" smtClean="0">
                <a:solidFill>
                  <a:srgbClr val="CCFFFF"/>
                </a:solidFill>
                <a:latin typeface="Candara" panose="020E0502030303020204" pitchFamily="34" charset="0"/>
              </a:rPr>
              <a:t>Το </a:t>
            </a:r>
            <a:r>
              <a:rPr lang="en-US" sz="2400" b="1" dirty="0" err="1" smtClean="0">
                <a:solidFill>
                  <a:srgbClr val="CCFFFF"/>
                </a:solidFill>
                <a:latin typeface="Candara" panose="020E0502030303020204" pitchFamily="34" charset="0"/>
              </a:rPr>
              <a:t>Lindane</a:t>
            </a:r>
            <a:r>
              <a:rPr lang="en-US" sz="2400" b="1" dirty="0" smtClean="0">
                <a:solidFill>
                  <a:srgbClr val="CCFFFF"/>
                </a:solidFill>
                <a:latin typeface="Candara" panose="020E0502030303020204" pitchFamily="34" charset="0"/>
              </a:rPr>
              <a:t> </a:t>
            </a:r>
            <a:r>
              <a:rPr lang="el-GR" sz="2400" b="1" dirty="0" smtClean="0">
                <a:solidFill>
                  <a:srgbClr val="CCFFFF"/>
                </a:solidFill>
                <a:latin typeface="Candara" panose="020E0502030303020204" pitchFamily="34" charset="0"/>
              </a:rPr>
              <a:t>είναι ακόμη καταχωρημένο για τον έλεγχο του </a:t>
            </a:r>
            <a:r>
              <a:rPr lang="en-US" sz="2400" b="1" dirty="0" smtClean="0">
                <a:solidFill>
                  <a:srgbClr val="CCFFFF"/>
                </a:solidFill>
                <a:latin typeface="Candara" panose="020E0502030303020204" pitchFamily="34" charset="0"/>
              </a:rPr>
              <a:t>Southern </a:t>
            </a:r>
            <a:r>
              <a:rPr lang="en-US" sz="2400" b="1" dirty="0">
                <a:solidFill>
                  <a:srgbClr val="CCFFFF"/>
                </a:solidFill>
                <a:latin typeface="Candara" panose="020E0502030303020204" pitchFamily="34" charset="0"/>
              </a:rPr>
              <a:t>Pine </a:t>
            </a:r>
            <a:r>
              <a:rPr lang="en-US" sz="2400" b="1" dirty="0" smtClean="0">
                <a:solidFill>
                  <a:srgbClr val="CCFFFF"/>
                </a:solidFill>
                <a:latin typeface="Candara" panose="020E0502030303020204" pitchFamily="34" charset="0"/>
              </a:rPr>
              <a:t>Beetle</a:t>
            </a:r>
            <a:r>
              <a:rPr lang="el-GR" sz="2400" b="1" dirty="0" smtClean="0">
                <a:solidFill>
                  <a:srgbClr val="CCFFFF"/>
                </a:solidFill>
                <a:latin typeface="Candara" panose="020E0502030303020204" pitchFamily="34" charset="0"/>
              </a:rPr>
              <a:t>, αλλά το προϊόν δεν κυκλοφορεί στην αγορά</a:t>
            </a:r>
            <a:endParaRPr lang="el-GR"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403845"/>
            <a:ext cx="8229600" cy="1143000"/>
          </a:xfrm>
        </p:spPr>
        <p:txBody>
          <a:bodyPr/>
          <a:lstStyle/>
          <a:p>
            <a:r>
              <a:rPr lang="el-GR" sz="4000" b="1" dirty="0">
                <a:solidFill>
                  <a:srgbClr val="FFFFCC"/>
                </a:solidFill>
                <a:latin typeface="Candara" panose="020E0502030303020204" pitchFamily="34" charset="0"/>
              </a:rPr>
              <a:t>Μορφές τοξικής δράσης στα έντομα</a:t>
            </a:r>
            <a:endParaRPr lang="en-US" sz="4000" b="1" dirty="0">
              <a:solidFill>
                <a:srgbClr val="FFFFCC"/>
              </a:solidFill>
              <a:latin typeface="Candara" panose="020E0502030303020204" pitchFamily="34" charset="0"/>
            </a:endParaRPr>
          </a:p>
        </p:txBody>
      </p:sp>
      <p:sp>
        <p:nvSpPr>
          <p:cNvPr id="193539" name="Rectangle 3"/>
          <p:cNvSpPr>
            <a:spLocks noGrp="1" noChangeArrowheads="1"/>
          </p:cNvSpPr>
          <p:nvPr>
            <p:ph type="body" idx="1"/>
          </p:nvPr>
        </p:nvSpPr>
        <p:spPr>
          <a:xfrm>
            <a:off x="457200" y="1729407"/>
            <a:ext cx="8229600" cy="4525963"/>
          </a:xfrm>
        </p:spPr>
        <p:txBody>
          <a:bodyPr/>
          <a:lstStyle/>
          <a:p>
            <a:r>
              <a:rPr lang="el-GR" b="1" dirty="0">
                <a:solidFill>
                  <a:srgbClr val="CCFFFF"/>
                </a:solidFill>
                <a:latin typeface="Candara" panose="020E0502030303020204" pitchFamily="34" charset="0"/>
              </a:rPr>
              <a:t>Φυσικό δηλητήριο</a:t>
            </a:r>
            <a:endParaRPr lang="en-US" b="1" dirty="0">
              <a:solidFill>
                <a:srgbClr val="CCFFFF"/>
              </a:solidFill>
              <a:latin typeface="Candara" panose="020E0502030303020204" pitchFamily="34" charset="0"/>
            </a:endParaRPr>
          </a:p>
          <a:p>
            <a:r>
              <a:rPr lang="el-GR" b="1" dirty="0">
                <a:solidFill>
                  <a:srgbClr val="CCFFFF"/>
                </a:solidFill>
                <a:latin typeface="Candara" panose="020E0502030303020204" pitchFamily="34" charset="0"/>
              </a:rPr>
              <a:t>Γενικό δηλητήριο πρωτοπλάσματος</a:t>
            </a:r>
            <a:endParaRPr lang="en-US" b="1" dirty="0">
              <a:solidFill>
                <a:srgbClr val="CCFFFF"/>
              </a:solidFill>
              <a:latin typeface="Candara" panose="020E0502030303020204" pitchFamily="34" charset="0"/>
            </a:endParaRPr>
          </a:p>
          <a:p>
            <a:r>
              <a:rPr lang="el-GR" b="1" dirty="0">
                <a:solidFill>
                  <a:srgbClr val="CCFFFF"/>
                </a:solidFill>
                <a:latin typeface="Candara" panose="020E0502030303020204" pitchFamily="34" charset="0"/>
              </a:rPr>
              <a:t>Δηλητήριο κυτταρικών ενζύμων</a:t>
            </a:r>
            <a:endParaRPr lang="en-US" b="1" dirty="0">
              <a:solidFill>
                <a:srgbClr val="CCFFFF"/>
              </a:solidFill>
              <a:latin typeface="Candara" panose="020E0502030303020204" pitchFamily="34" charset="0"/>
            </a:endParaRPr>
          </a:p>
          <a:p>
            <a:r>
              <a:rPr lang="el-GR" b="1" dirty="0">
                <a:solidFill>
                  <a:srgbClr val="CCFFFF"/>
                </a:solidFill>
                <a:latin typeface="Candara" panose="020E0502030303020204" pitchFamily="34" charset="0"/>
              </a:rPr>
              <a:t>Δηλητήριο νευρικού συστήματος</a:t>
            </a:r>
            <a:endParaRPr lang="en-US" b="1" dirty="0">
              <a:solidFill>
                <a:srgbClr val="CCFFFF"/>
              </a:solidFill>
              <a:latin typeface="Candara" panose="020E0502030303020204" pitchFamily="34" charset="0"/>
            </a:endParaRPr>
          </a:p>
          <a:p>
            <a:r>
              <a:rPr lang="el-GR" b="1" dirty="0">
                <a:solidFill>
                  <a:srgbClr val="CCFFFF"/>
                </a:solidFill>
                <a:latin typeface="Candara" panose="020E0502030303020204" pitchFamily="34" charset="0"/>
              </a:rPr>
              <a:t>Ρυθμιστής ανάπτυξης</a:t>
            </a:r>
            <a:endParaRPr lang="en-US" b="1" dirty="0">
              <a:solidFill>
                <a:srgbClr val="CCFFFF"/>
              </a:solidFill>
              <a:latin typeface="Candara" panose="020E0502030303020204" pitchFamily="34" charset="0"/>
            </a:endParaRPr>
          </a:p>
          <a:p>
            <a:r>
              <a:rPr lang="el-GR" b="1" dirty="0">
                <a:solidFill>
                  <a:srgbClr val="CCFFFF"/>
                </a:solidFill>
                <a:latin typeface="Candara" panose="020E0502030303020204" pitchFamily="34" charset="0"/>
              </a:rPr>
              <a:t>Παράγοντας πρόκλησης ασθένειας</a:t>
            </a:r>
            <a:endParaRPr lang="en-US" b="1" dirty="0">
              <a:solidFill>
                <a:srgbClr val="CCFFFF"/>
              </a:solidFill>
              <a:latin typeface="Candara" panose="020E0502030303020204" pitchFamily="34" charset="0"/>
            </a:endParaRPr>
          </a:p>
          <a:p>
            <a:r>
              <a:rPr lang="el-GR" b="1" dirty="0">
                <a:solidFill>
                  <a:srgbClr val="CCFFFF"/>
                </a:solidFill>
                <a:latin typeface="Candara" panose="020E0502030303020204" pitchFamily="34" charset="0"/>
              </a:rPr>
              <a:t>Απωθητικό</a:t>
            </a:r>
            <a:endParaRPr lang="en-US" b="1" dirty="0">
              <a:solidFill>
                <a:srgbClr val="CCFFFF"/>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wipe(left)">
                                      <p:cBhvr>
                                        <p:cTn id="12" dur="500"/>
                                        <p:tgtEl>
                                          <p:spTgt spid="193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wipe(left)">
                                      <p:cBhvr>
                                        <p:cTn id="17" dur="500"/>
                                        <p:tgtEl>
                                          <p:spTgt spid="193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539">
                                            <p:txEl>
                                              <p:pRg st="3" end="3"/>
                                            </p:txEl>
                                          </p:spTgt>
                                        </p:tgtEl>
                                        <p:attrNameLst>
                                          <p:attrName>style.visibility</p:attrName>
                                        </p:attrNameLst>
                                      </p:cBhvr>
                                      <p:to>
                                        <p:strVal val="visible"/>
                                      </p:to>
                                    </p:set>
                                    <p:animEffect transition="in" filter="wipe(left)">
                                      <p:cBhvr>
                                        <p:cTn id="22" dur="500"/>
                                        <p:tgtEl>
                                          <p:spTgt spid="193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3539">
                                            <p:txEl>
                                              <p:pRg st="4" end="4"/>
                                            </p:txEl>
                                          </p:spTgt>
                                        </p:tgtEl>
                                        <p:attrNameLst>
                                          <p:attrName>style.visibility</p:attrName>
                                        </p:attrNameLst>
                                      </p:cBhvr>
                                      <p:to>
                                        <p:strVal val="visible"/>
                                      </p:to>
                                    </p:set>
                                    <p:animEffect transition="in" filter="wipe(left)">
                                      <p:cBhvr>
                                        <p:cTn id="27" dur="500"/>
                                        <p:tgtEl>
                                          <p:spTgt spid="193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3539">
                                            <p:txEl>
                                              <p:pRg st="5" end="5"/>
                                            </p:txEl>
                                          </p:spTgt>
                                        </p:tgtEl>
                                        <p:attrNameLst>
                                          <p:attrName>style.visibility</p:attrName>
                                        </p:attrNameLst>
                                      </p:cBhvr>
                                      <p:to>
                                        <p:strVal val="visible"/>
                                      </p:to>
                                    </p:set>
                                    <p:animEffect transition="in" filter="wipe(left)">
                                      <p:cBhvr>
                                        <p:cTn id="32" dur="500"/>
                                        <p:tgtEl>
                                          <p:spTgt spid="1935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3539">
                                            <p:txEl>
                                              <p:pRg st="6" end="6"/>
                                            </p:txEl>
                                          </p:spTgt>
                                        </p:tgtEl>
                                        <p:attrNameLst>
                                          <p:attrName>style.visibility</p:attrName>
                                        </p:attrNameLst>
                                      </p:cBhvr>
                                      <p:to>
                                        <p:strVal val="visible"/>
                                      </p:to>
                                    </p:set>
                                    <p:animEffect transition="in" filter="wipe(left)">
                                      <p:cBhvr>
                                        <p:cTn id="37" dur="500"/>
                                        <p:tgtEl>
                                          <p:spTgt spid="193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453540"/>
            <a:ext cx="8229600" cy="1143000"/>
          </a:xfrm>
        </p:spPr>
        <p:txBody>
          <a:bodyPr/>
          <a:lstStyle/>
          <a:p>
            <a:r>
              <a:rPr lang="el-GR" b="1" dirty="0">
                <a:solidFill>
                  <a:srgbClr val="FFFFCC"/>
                </a:solidFill>
                <a:latin typeface="Candara" panose="020E0502030303020204" pitchFamily="34" charset="0"/>
              </a:rPr>
              <a:t>Τοξικότητα στους ανθρώπους ή σε μη-στόχους</a:t>
            </a:r>
            <a:endParaRPr lang="en-US" b="1" dirty="0">
              <a:solidFill>
                <a:srgbClr val="FFFFCC"/>
              </a:solidFill>
              <a:latin typeface="Candara" panose="020E0502030303020204" pitchFamily="34" charset="0"/>
            </a:endParaRPr>
          </a:p>
        </p:txBody>
      </p:sp>
      <p:sp>
        <p:nvSpPr>
          <p:cNvPr id="194563" name="Rectangle 3"/>
          <p:cNvSpPr>
            <a:spLocks noGrp="1" noChangeArrowheads="1"/>
          </p:cNvSpPr>
          <p:nvPr>
            <p:ph type="body" idx="1"/>
          </p:nvPr>
        </p:nvSpPr>
        <p:spPr>
          <a:xfrm>
            <a:off x="457200" y="2179152"/>
            <a:ext cx="8229600" cy="3925888"/>
          </a:xfrm>
        </p:spPr>
        <p:txBody>
          <a:bodyPr/>
          <a:lstStyle/>
          <a:p>
            <a:r>
              <a:rPr lang="el-GR" b="1" dirty="0">
                <a:solidFill>
                  <a:srgbClr val="CCFFFF"/>
                </a:solidFill>
                <a:latin typeface="Candara" panose="020E0502030303020204" pitchFamily="34" charset="0"/>
              </a:rPr>
              <a:t>Τα περισσότερα εντομοκτόνα έχουν δράση σε μη-στόχους</a:t>
            </a:r>
            <a:endParaRPr lang="en-US" b="1" dirty="0">
              <a:solidFill>
                <a:srgbClr val="CCFFFF"/>
              </a:solidFill>
              <a:latin typeface="Candara" panose="020E0502030303020204" pitchFamily="34" charset="0"/>
            </a:endParaRPr>
          </a:p>
          <a:p>
            <a:r>
              <a:rPr lang="el-GR" b="1" dirty="0">
                <a:solidFill>
                  <a:srgbClr val="CCFFFF"/>
                </a:solidFill>
                <a:latin typeface="Candara" panose="020E0502030303020204" pitchFamily="34" charset="0"/>
              </a:rPr>
              <a:t>Όρια τοξικότητας:</a:t>
            </a:r>
            <a:endParaRPr lang="en-US" b="1" dirty="0">
              <a:solidFill>
                <a:srgbClr val="CCFFFF"/>
              </a:solidFill>
              <a:latin typeface="Candara" panose="020E0502030303020204" pitchFamily="34" charset="0"/>
            </a:endParaRPr>
          </a:p>
          <a:p>
            <a:pPr lvl="1"/>
            <a:r>
              <a:rPr lang="en-US" b="1" dirty="0">
                <a:solidFill>
                  <a:srgbClr val="CCFFFF"/>
                </a:solidFill>
                <a:latin typeface="Candara" panose="020E0502030303020204" pitchFamily="34" charset="0"/>
              </a:rPr>
              <a:t> Highly toxic – LD</a:t>
            </a:r>
            <a:r>
              <a:rPr lang="en-US" b="1" baseline="-25000" dirty="0">
                <a:solidFill>
                  <a:srgbClr val="CCFFFF"/>
                </a:solidFill>
                <a:latin typeface="Candara" panose="020E0502030303020204" pitchFamily="34" charset="0"/>
              </a:rPr>
              <a:t>50</a:t>
            </a:r>
            <a:r>
              <a:rPr lang="en-US" b="1" dirty="0">
                <a:solidFill>
                  <a:srgbClr val="CCFFFF"/>
                </a:solidFill>
                <a:latin typeface="Candara" panose="020E0502030303020204" pitchFamily="34" charset="0"/>
              </a:rPr>
              <a:t> 0 – 50 mg/kg</a:t>
            </a:r>
          </a:p>
          <a:p>
            <a:pPr lvl="1"/>
            <a:r>
              <a:rPr lang="en-US" b="1" dirty="0">
                <a:solidFill>
                  <a:srgbClr val="CCFFFF"/>
                </a:solidFill>
                <a:latin typeface="Candara" panose="020E0502030303020204" pitchFamily="34" charset="0"/>
              </a:rPr>
              <a:t> Moderately toxic - LD</a:t>
            </a:r>
            <a:r>
              <a:rPr lang="en-US" b="1" baseline="-25000" dirty="0">
                <a:solidFill>
                  <a:srgbClr val="CCFFFF"/>
                </a:solidFill>
                <a:latin typeface="Candara" panose="020E0502030303020204" pitchFamily="34" charset="0"/>
              </a:rPr>
              <a:t>50</a:t>
            </a:r>
            <a:r>
              <a:rPr lang="en-US" b="1" dirty="0">
                <a:solidFill>
                  <a:srgbClr val="CCFFFF"/>
                </a:solidFill>
                <a:latin typeface="Candara" panose="020E0502030303020204" pitchFamily="34" charset="0"/>
              </a:rPr>
              <a:t> 50 – 500 mg/kg</a:t>
            </a:r>
          </a:p>
          <a:p>
            <a:pPr lvl="1"/>
            <a:r>
              <a:rPr lang="en-US" b="1" dirty="0">
                <a:solidFill>
                  <a:srgbClr val="CCFFFF"/>
                </a:solidFill>
                <a:latin typeface="Candara" panose="020E0502030303020204" pitchFamily="34" charset="0"/>
              </a:rPr>
              <a:t> Low toxicity - LD</a:t>
            </a:r>
            <a:r>
              <a:rPr lang="en-US" b="1" baseline="-25000" dirty="0">
                <a:solidFill>
                  <a:srgbClr val="CCFFFF"/>
                </a:solidFill>
                <a:latin typeface="Candara" panose="020E0502030303020204" pitchFamily="34" charset="0"/>
              </a:rPr>
              <a:t>50</a:t>
            </a:r>
            <a:r>
              <a:rPr lang="en-US" b="1" dirty="0">
                <a:solidFill>
                  <a:srgbClr val="CCFFFF"/>
                </a:solidFill>
                <a:latin typeface="Candara" panose="020E0502030303020204" pitchFamily="34" charset="0"/>
              </a:rPr>
              <a:t> 500 – 5,000 mg/kg</a:t>
            </a:r>
          </a:p>
          <a:p>
            <a:pPr lvl="1"/>
            <a:r>
              <a:rPr lang="en-US" b="1" dirty="0">
                <a:solidFill>
                  <a:srgbClr val="CCFFFF"/>
                </a:solidFill>
                <a:latin typeface="Candara" panose="020E0502030303020204" pitchFamily="34" charset="0"/>
              </a:rPr>
              <a:t> Nontoxic - LD</a:t>
            </a:r>
            <a:r>
              <a:rPr lang="en-US" b="1" baseline="-25000" dirty="0">
                <a:solidFill>
                  <a:srgbClr val="CCFFFF"/>
                </a:solidFill>
                <a:latin typeface="Candara" panose="020E0502030303020204" pitchFamily="34" charset="0"/>
              </a:rPr>
              <a:t>50</a:t>
            </a:r>
            <a:r>
              <a:rPr lang="en-US" b="1" dirty="0">
                <a:solidFill>
                  <a:srgbClr val="CCFFFF"/>
                </a:solidFill>
                <a:latin typeface="Candara" panose="020E0502030303020204" pitchFamily="34" charset="0"/>
              </a:rPr>
              <a:t> &lt;5,000 mg/kg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wipe(left)">
                                      <p:cBhvr>
                                        <p:cTn id="7" dur="500"/>
                                        <p:tgtEl>
                                          <p:spTgt spid="194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63">
                                            <p:txEl>
                                              <p:pRg st="1" end="1"/>
                                            </p:txEl>
                                          </p:spTgt>
                                        </p:tgtEl>
                                        <p:attrNameLst>
                                          <p:attrName>style.visibility</p:attrName>
                                        </p:attrNameLst>
                                      </p:cBhvr>
                                      <p:to>
                                        <p:strVal val="visible"/>
                                      </p:to>
                                    </p:set>
                                    <p:animEffect transition="in" filter="wipe(left)">
                                      <p:cBhvr>
                                        <p:cTn id="12" dur="500"/>
                                        <p:tgtEl>
                                          <p:spTgt spid="19456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4563">
                                            <p:txEl>
                                              <p:pRg st="2" end="2"/>
                                            </p:txEl>
                                          </p:spTgt>
                                        </p:tgtEl>
                                        <p:attrNameLst>
                                          <p:attrName>style.visibility</p:attrName>
                                        </p:attrNameLst>
                                      </p:cBhvr>
                                      <p:to>
                                        <p:strVal val="visible"/>
                                      </p:to>
                                    </p:set>
                                    <p:animEffect transition="in" filter="wipe(left)">
                                      <p:cBhvr>
                                        <p:cTn id="15" dur="500"/>
                                        <p:tgtEl>
                                          <p:spTgt spid="19456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4563">
                                            <p:txEl>
                                              <p:pRg st="3" end="3"/>
                                            </p:txEl>
                                          </p:spTgt>
                                        </p:tgtEl>
                                        <p:attrNameLst>
                                          <p:attrName>style.visibility</p:attrName>
                                        </p:attrNameLst>
                                      </p:cBhvr>
                                      <p:to>
                                        <p:strVal val="visible"/>
                                      </p:to>
                                    </p:set>
                                    <p:animEffect transition="in" filter="wipe(left)">
                                      <p:cBhvr>
                                        <p:cTn id="18" dur="500"/>
                                        <p:tgtEl>
                                          <p:spTgt spid="19456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4563">
                                            <p:txEl>
                                              <p:pRg st="4" end="4"/>
                                            </p:txEl>
                                          </p:spTgt>
                                        </p:tgtEl>
                                        <p:attrNameLst>
                                          <p:attrName>style.visibility</p:attrName>
                                        </p:attrNameLst>
                                      </p:cBhvr>
                                      <p:to>
                                        <p:strVal val="visible"/>
                                      </p:to>
                                    </p:set>
                                    <p:animEffect transition="in" filter="wipe(left)">
                                      <p:cBhvr>
                                        <p:cTn id="21" dur="500"/>
                                        <p:tgtEl>
                                          <p:spTgt spid="19456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4563">
                                            <p:txEl>
                                              <p:pRg st="5" end="5"/>
                                            </p:txEl>
                                          </p:spTgt>
                                        </p:tgtEl>
                                        <p:attrNameLst>
                                          <p:attrName>style.visibility</p:attrName>
                                        </p:attrNameLst>
                                      </p:cBhvr>
                                      <p:to>
                                        <p:strVal val="visible"/>
                                      </p:to>
                                    </p:set>
                                    <p:animEffect transition="in" filter="wipe(left)">
                                      <p:cBhvr>
                                        <p:cTn id="24" dur="500"/>
                                        <p:tgtEl>
                                          <p:spTgt spid="194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463479"/>
            <a:ext cx="8229600" cy="1143000"/>
          </a:xfrm>
        </p:spPr>
        <p:txBody>
          <a:bodyPr/>
          <a:lstStyle/>
          <a:p>
            <a:r>
              <a:rPr lang="el-GR" sz="4000" b="1" dirty="0">
                <a:solidFill>
                  <a:srgbClr val="FFFFCC"/>
                </a:solidFill>
                <a:latin typeface="Candara" panose="020E0502030303020204" pitchFamily="34" charset="0"/>
              </a:rPr>
              <a:t>Τοξικότητα στους φυσικούς εχθρούς των εντόμων</a:t>
            </a:r>
            <a:endParaRPr lang="el-GR" dirty="0">
              <a:latin typeface="Candara" panose="020E0502030303020204" pitchFamily="34" charset="0"/>
            </a:endParaRPr>
          </a:p>
        </p:txBody>
      </p:sp>
      <p:sp>
        <p:nvSpPr>
          <p:cNvPr id="205827" name="Rectangle 3"/>
          <p:cNvSpPr>
            <a:spLocks noGrp="1" noChangeArrowheads="1"/>
          </p:cNvSpPr>
          <p:nvPr>
            <p:ph type="body" idx="1"/>
          </p:nvPr>
        </p:nvSpPr>
        <p:spPr>
          <a:xfrm>
            <a:off x="330266" y="3250074"/>
            <a:ext cx="8445983" cy="3339553"/>
          </a:xfrm>
        </p:spPr>
        <p:txBody>
          <a:bodyPr/>
          <a:lstStyle/>
          <a:p>
            <a:pPr>
              <a:lnSpc>
                <a:spcPct val="90000"/>
              </a:lnSpc>
              <a:spcBef>
                <a:spcPct val="40000"/>
              </a:spcBef>
            </a:pPr>
            <a:r>
              <a:rPr lang="en-US" sz="2000" b="1" dirty="0">
                <a:solidFill>
                  <a:srgbClr val="CCFFFF"/>
                </a:solidFill>
                <a:latin typeface="Candara" panose="020E0502030303020204" pitchFamily="34" charset="0"/>
              </a:rPr>
              <a:t>Highly toxic – </a:t>
            </a:r>
            <a:r>
              <a:rPr lang="el-GR" sz="2000" b="1" dirty="0">
                <a:solidFill>
                  <a:srgbClr val="CCFFFF"/>
                </a:solidFill>
                <a:latin typeface="Candara" panose="020E0502030303020204" pitchFamily="34" charset="0"/>
              </a:rPr>
              <a:t>Οι πληθυσμοί των παρασίτων ανακάμπτουν πολύ γρηγορότερα από τους πληθυσμούς των εχθρών τους </a:t>
            </a:r>
            <a:endParaRPr lang="en-US" sz="2000" b="1" dirty="0">
              <a:solidFill>
                <a:srgbClr val="CCFFFF"/>
              </a:solidFill>
              <a:latin typeface="Candara" panose="020E0502030303020204" pitchFamily="34" charset="0"/>
            </a:endParaRPr>
          </a:p>
          <a:p>
            <a:pPr>
              <a:lnSpc>
                <a:spcPct val="90000"/>
              </a:lnSpc>
              <a:spcBef>
                <a:spcPct val="40000"/>
              </a:spcBef>
            </a:pPr>
            <a:r>
              <a:rPr lang="en-US" sz="2000" b="1" dirty="0">
                <a:solidFill>
                  <a:srgbClr val="CCFFFF"/>
                </a:solidFill>
                <a:latin typeface="Candara" panose="020E0502030303020204" pitchFamily="34" charset="0"/>
              </a:rPr>
              <a:t>Moderately toxic – </a:t>
            </a:r>
            <a:r>
              <a:rPr lang="el-GR" sz="2000" b="1" dirty="0">
                <a:solidFill>
                  <a:srgbClr val="CCFFFF"/>
                </a:solidFill>
                <a:latin typeface="Candara" panose="020E0502030303020204" pitchFamily="34" charset="0"/>
              </a:rPr>
              <a:t>Οι πληθυσμοί των παρασίτων ανακάμπτουν σχετικά γρηγορότερα από τους πληθυσμούς των εχθρών τους</a:t>
            </a:r>
            <a:r>
              <a:rPr lang="en-US" sz="2000" b="1" dirty="0">
                <a:solidFill>
                  <a:srgbClr val="CCFFFF"/>
                </a:solidFill>
                <a:latin typeface="Candara" panose="020E0502030303020204" pitchFamily="34" charset="0"/>
              </a:rPr>
              <a:t> </a:t>
            </a:r>
          </a:p>
          <a:p>
            <a:pPr>
              <a:lnSpc>
                <a:spcPct val="90000"/>
              </a:lnSpc>
              <a:spcBef>
                <a:spcPct val="40000"/>
              </a:spcBef>
            </a:pPr>
            <a:r>
              <a:rPr lang="en-US" sz="2000" b="1" dirty="0">
                <a:solidFill>
                  <a:srgbClr val="CCFFFF"/>
                </a:solidFill>
                <a:latin typeface="Candara" panose="020E0502030303020204" pitchFamily="34" charset="0"/>
              </a:rPr>
              <a:t>Low toxicity – </a:t>
            </a:r>
            <a:r>
              <a:rPr lang="el-GR" sz="2000" b="1" dirty="0">
                <a:solidFill>
                  <a:srgbClr val="CCFFFF"/>
                </a:solidFill>
                <a:latin typeface="Candara" panose="020E0502030303020204" pitchFamily="34" charset="0"/>
              </a:rPr>
              <a:t>Οι φυσικοί εχθροί επιβιώνουν σε ένα βαθμό και επιτίθενται αποτελεσματικά στους ανακάμπτοντες πληθυσμούς των παρασίτων </a:t>
            </a:r>
            <a:endParaRPr lang="en-US" sz="2000" b="1" dirty="0">
              <a:solidFill>
                <a:srgbClr val="CCFFFF"/>
              </a:solidFill>
              <a:latin typeface="Candara" panose="020E0502030303020204" pitchFamily="34" charset="0"/>
            </a:endParaRPr>
          </a:p>
          <a:p>
            <a:pPr>
              <a:lnSpc>
                <a:spcPct val="90000"/>
              </a:lnSpc>
              <a:spcBef>
                <a:spcPct val="40000"/>
              </a:spcBef>
            </a:pPr>
            <a:r>
              <a:rPr lang="en-US" sz="2000" b="1" dirty="0">
                <a:solidFill>
                  <a:srgbClr val="CCFFFF"/>
                </a:solidFill>
                <a:latin typeface="Candara" panose="020E0502030303020204" pitchFamily="34" charset="0"/>
              </a:rPr>
              <a:t>Nontoxic – </a:t>
            </a:r>
            <a:r>
              <a:rPr lang="el-GR" sz="2000" b="1" dirty="0">
                <a:solidFill>
                  <a:srgbClr val="CCFFFF"/>
                </a:solidFill>
                <a:latin typeface="Candara" panose="020E0502030303020204" pitchFamily="34" charset="0"/>
              </a:rPr>
              <a:t>Διατήρηση φυσιολογικών επιπέδων φυσικών εχθρών που επιτίθενται αποτελεσματικά στους ανακάμπτοντες πληθυσμούς των παρασίτων</a:t>
            </a:r>
          </a:p>
        </p:txBody>
      </p:sp>
      <p:sp>
        <p:nvSpPr>
          <p:cNvPr id="4" name="Rectangle 3"/>
          <p:cNvSpPr txBox="1">
            <a:spLocks noChangeArrowheads="1"/>
          </p:cNvSpPr>
          <p:nvPr/>
        </p:nvSpPr>
        <p:spPr bwMode="auto">
          <a:xfrm>
            <a:off x="477838" y="1846558"/>
            <a:ext cx="8256587" cy="11550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l-GR" b="1" kern="0" dirty="0" smtClean="0">
                <a:solidFill>
                  <a:srgbClr val="CCFFFF"/>
                </a:solidFill>
                <a:latin typeface="Candara" panose="020E0502030303020204" pitchFamily="34" charset="0"/>
              </a:rPr>
              <a:t>Δεδομένο: Τα περισσότερα εντομοκτόνα επιδρούν σε πληθυσμούς ωφέλιμων εντόμων</a:t>
            </a:r>
            <a:endParaRPr lang="en-US" b="1" kern="0" dirty="0">
              <a:solidFill>
                <a:srgbClr val="CCFFFF"/>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82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82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82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5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4"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1255713"/>
            <a:ext cx="8229600" cy="609600"/>
          </a:xfrm>
        </p:spPr>
        <p:txBody>
          <a:bodyPr/>
          <a:lstStyle/>
          <a:p>
            <a:r>
              <a:rPr lang="el-GR" b="1" dirty="0">
                <a:solidFill>
                  <a:srgbClr val="FFFFCC"/>
                </a:solidFill>
                <a:latin typeface="Candara" panose="020E0502030303020204" pitchFamily="34" charset="0"/>
              </a:rPr>
              <a:t>Περιβαλλοντικός κίνδυνος</a:t>
            </a:r>
            <a:endParaRPr lang="en-US" b="1" dirty="0">
              <a:solidFill>
                <a:srgbClr val="FFFFCC"/>
              </a:solidFill>
              <a:latin typeface="Candara" panose="020E0502030303020204" pitchFamily="34" charset="0"/>
            </a:endParaRPr>
          </a:p>
        </p:txBody>
      </p:sp>
      <p:sp>
        <p:nvSpPr>
          <p:cNvPr id="200707" name="Rectangle 3"/>
          <p:cNvSpPr>
            <a:spLocks noGrp="1" noChangeArrowheads="1"/>
          </p:cNvSpPr>
          <p:nvPr>
            <p:ph type="body" idx="1"/>
          </p:nvPr>
        </p:nvSpPr>
        <p:spPr>
          <a:xfrm>
            <a:off x="457200" y="2314575"/>
            <a:ext cx="8229600" cy="2863850"/>
          </a:xfrm>
        </p:spPr>
        <p:txBody>
          <a:bodyPr/>
          <a:lstStyle/>
          <a:p>
            <a:r>
              <a:rPr lang="el-GR" b="1" dirty="0">
                <a:solidFill>
                  <a:srgbClr val="CCFFFF"/>
                </a:solidFill>
                <a:latin typeface="Candara" panose="020E0502030303020204" pitchFamily="34" charset="0"/>
              </a:rPr>
              <a:t>Ο περιβαλλοντικός κίνδυνος εκτιμάται ως συνάρτηση της </a:t>
            </a:r>
            <a:r>
              <a:rPr lang="el-GR" b="1" dirty="0" err="1">
                <a:solidFill>
                  <a:srgbClr val="CCFFFF"/>
                </a:solidFill>
                <a:latin typeface="Candara" panose="020E0502030303020204" pitchFamily="34" charset="0"/>
              </a:rPr>
              <a:t>υπολειμματικότητας</a:t>
            </a:r>
            <a:r>
              <a:rPr lang="el-GR" b="1" dirty="0">
                <a:solidFill>
                  <a:srgbClr val="CCFFFF"/>
                </a:solidFill>
                <a:latin typeface="Candara" panose="020E0502030303020204" pitchFamily="34" charset="0"/>
              </a:rPr>
              <a:t> του εντομοκτόνου στο περιβάλλον και συχνά συγκρίνεται με την αποτελεσματική δράση του</a:t>
            </a:r>
            <a:endParaRPr lang="en-US" b="1" dirty="0">
              <a:solidFill>
                <a:srgbClr val="CC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1020762"/>
          </a:xfrm>
        </p:spPr>
        <p:txBody>
          <a:bodyPr/>
          <a:lstStyle/>
          <a:p>
            <a:r>
              <a:rPr lang="el-GR" b="1" dirty="0">
                <a:solidFill>
                  <a:srgbClr val="FFFFCC"/>
                </a:solidFill>
                <a:latin typeface="Candara" panose="020E0502030303020204" pitchFamily="34" charset="0"/>
              </a:rPr>
              <a:t>Ιστορική αναδρομή</a:t>
            </a:r>
          </a:p>
        </p:txBody>
      </p:sp>
      <p:sp>
        <p:nvSpPr>
          <p:cNvPr id="147459" name="Rectangle 3"/>
          <p:cNvSpPr>
            <a:spLocks noGrp="1" noChangeArrowheads="1"/>
          </p:cNvSpPr>
          <p:nvPr>
            <p:ph type="body" idx="1"/>
          </p:nvPr>
        </p:nvSpPr>
        <p:spPr>
          <a:xfrm>
            <a:off x="304800" y="1600200"/>
            <a:ext cx="8534400" cy="4953000"/>
          </a:xfrm>
        </p:spPr>
        <p:txBody>
          <a:bodyPr/>
          <a:lstStyle/>
          <a:p>
            <a:pPr>
              <a:lnSpc>
                <a:spcPct val="90000"/>
              </a:lnSpc>
            </a:pPr>
            <a:r>
              <a:rPr lang="el-GR" b="1" dirty="0">
                <a:solidFill>
                  <a:srgbClr val="CCFFFF"/>
                </a:solidFill>
                <a:latin typeface="Candara" panose="020E0502030303020204" pitchFamily="34" charset="0"/>
              </a:rPr>
              <a:t>Χρήση </a:t>
            </a:r>
            <a:r>
              <a:rPr lang="en-US" b="1" dirty="0">
                <a:solidFill>
                  <a:srgbClr val="CCFFFF"/>
                </a:solidFill>
                <a:latin typeface="Candara" panose="020E0502030303020204" pitchFamily="34" charset="0"/>
              </a:rPr>
              <a:t>S </a:t>
            </a:r>
            <a:r>
              <a:rPr lang="el-GR" b="1" dirty="0">
                <a:solidFill>
                  <a:srgbClr val="CCFFFF"/>
                </a:solidFill>
                <a:latin typeface="Candara" panose="020E0502030303020204" pitchFamily="34" charset="0"/>
              </a:rPr>
              <a:t>από αρχαίους Σουμέριους το 2500πΧ. </a:t>
            </a:r>
          </a:p>
          <a:p>
            <a:pPr>
              <a:lnSpc>
                <a:spcPct val="90000"/>
              </a:lnSpc>
            </a:pPr>
            <a:r>
              <a:rPr lang="el-GR" b="1" dirty="0">
                <a:solidFill>
                  <a:srgbClr val="CCFFFF"/>
                </a:solidFill>
                <a:latin typeface="Candara" panose="020E0502030303020204" pitchFamily="34" charset="0"/>
              </a:rPr>
              <a:t>Χρήση εντομοκτόνων από βότανα και λάδια από αρχαίους Αιγυπτίους και Κινέζους για την προστασία σπόρων. </a:t>
            </a:r>
          </a:p>
          <a:p>
            <a:pPr>
              <a:lnSpc>
                <a:spcPct val="90000"/>
              </a:lnSpc>
            </a:pPr>
            <a:r>
              <a:rPr lang="el-GR" b="1" dirty="0">
                <a:solidFill>
                  <a:srgbClr val="CCFFFF"/>
                </a:solidFill>
                <a:latin typeface="Candara" panose="020E0502030303020204" pitchFamily="34" charset="0"/>
              </a:rPr>
              <a:t>300πΧ: σωστός χρονισμός της σποράς για αποφυγή απωλειών. Αναγνώριση φυσικών εχθρών: χρήση μυρμηγκιών για την αντιμετώπιση καμπιών και σκαραβαίων στις λεμονιές.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541338"/>
            <a:ext cx="8229600" cy="609600"/>
          </a:xfrm>
        </p:spPr>
        <p:txBody>
          <a:bodyPr/>
          <a:lstStyle/>
          <a:p>
            <a:r>
              <a:rPr lang="el-GR" b="1" dirty="0">
                <a:solidFill>
                  <a:srgbClr val="FFFFCC"/>
                </a:solidFill>
                <a:latin typeface="Candara" panose="020E0502030303020204" pitchFamily="34" charset="0"/>
              </a:rPr>
              <a:t>Περιβαλλοντικός κίνδυνος</a:t>
            </a:r>
            <a:endParaRPr lang="en-US" b="1" dirty="0">
              <a:solidFill>
                <a:srgbClr val="FFFFCC"/>
              </a:solidFill>
              <a:latin typeface="Candara" panose="020E0502030303020204" pitchFamily="34" charset="0"/>
            </a:endParaRPr>
          </a:p>
        </p:txBody>
      </p:sp>
      <p:sp>
        <p:nvSpPr>
          <p:cNvPr id="201731" name="Rectangle 3"/>
          <p:cNvSpPr>
            <a:spLocks noGrp="1" noChangeArrowheads="1"/>
          </p:cNvSpPr>
          <p:nvPr>
            <p:ph type="body" idx="1"/>
          </p:nvPr>
        </p:nvSpPr>
        <p:spPr>
          <a:xfrm>
            <a:off x="305768" y="1600200"/>
            <a:ext cx="8599695" cy="4894263"/>
          </a:xfrm>
        </p:spPr>
        <p:txBody>
          <a:bodyPr/>
          <a:lstStyle/>
          <a:p>
            <a:pPr>
              <a:lnSpc>
                <a:spcPct val="90000"/>
              </a:lnSpc>
            </a:pPr>
            <a:r>
              <a:rPr lang="el-GR" sz="2800" b="1" dirty="0" smtClean="0">
                <a:solidFill>
                  <a:srgbClr val="CCFFFF"/>
                </a:solidFill>
                <a:latin typeface="Candara" panose="020E0502030303020204" pitchFamily="34" charset="0"/>
              </a:rPr>
              <a:t>Υψηλός </a:t>
            </a:r>
            <a:r>
              <a:rPr lang="en-US" sz="2800" b="1" dirty="0" smtClean="0">
                <a:solidFill>
                  <a:srgbClr val="CCFFFF"/>
                </a:solidFill>
                <a:latin typeface="Candara" panose="020E0502030303020204" pitchFamily="34" charset="0"/>
              </a:rPr>
              <a:t>– </a:t>
            </a:r>
            <a:r>
              <a:rPr lang="el-GR" sz="2800" b="1" dirty="0">
                <a:solidFill>
                  <a:srgbClr val="CCFFFF"/>
                </a:solidFill>
                <a:latin typeface="Candara" panose="020E0502030303020204" pitchFamily="34" charset="0"/>
              </a:rPr>
              <a:t>Περιβαλλοντική </a:t>
            </a:r>
            <a:r>
              <a:rPr lang="el-GR" sz="2800" b="1" dirty="0" err="1">
                <a:solidFill>
                  <a:srgbClr val="CCFFFF"/>
                </a:solidFill>
                <a:latin typeface="Candara" panose="020E0502030303020204" pitchFamily="34" charset="0"/>
              </a:rPr>
              <a:t>υπολειμματικότητα</a:t>
            </a:r>
            <a:r>
              <a:rPr lang="el-GR" sz="2800" b="1" dirty="0">
                <a:solidFill>
                  <a:srgbClr val="CCFFFF"/>
                </a:solidFill>
                <a:latin typeface="Candara" panose="020E0502030303020204" pitchFamily="34" charset="0"/>
              </a:rPr>
              <a:t> πολύ μεγαλύτερη από την περίοδο αποτελεσματικής δράσης</a:t>
            </a:r>
            <a:r>
              <a:rPr lang="en-US" sz="2800" b="1" dirty="0">
                <a:solidFill>
                  <a:srgbClr val="CCFFFF"/>
                </a:solidFill>
                <a:latin typeface="Candara" panose="020E0502030303020204" pitchFamily="34" charset="0"/>
              </a:rPr>
              <a:t> (&gt; 5 </a:t>
            </a:r>
            <a:r>
              <a:rPr lang="el-GR" sz="2800" b="1" dirty="0">
                <a:solidFill>
                  <a:srgbClr val="CCFFFF"/>
                </a:solidFill>
                <a:latin typeface="Candara" panose="020E0502030303020204" pitchFamily="34" charset="0"/>
              </a:rPr>
              <a:t>μήνες και συχνά </a:t>
            </a:r>
            <a:r>
              <a:rPr lang="en-US" sz="2800" b="1" dirty="0">
                <a:solidFill>
                  <a:srgbClr val="CCFFFF"/>
                </a:solidFill>
                <a:latin typeface="Candara" panose="020E0502030303020204" pitchFamily="34" charset="0"/>
              </a:rPr>
              <a:t>&gt; </a:t>
            </a:r>
            <a:r>
              <a:rPr lang="el-GR" sz="2800" b="1" dirty="0">
                <a:solidFill>
                  <a:srgbClr val="CCFFFF"/>
                </a:solidFill>
                <a:latin typeface="Candara" panose="020E0502030303020204" pitchFamily="34" charset="0"/>
              </a:rPr>
              <a:t>ένα έτος</a:t>
            </a:r>
            <a:r>
              <a:rPr lang="en-US" sz="2800" b="1" dirty="0">
                <a:solidFill>
                  <a:srgbClr val="CCFFFF"/>
                </a:solidFill>
                <a:latin typeface="Candara" panose="020E0502030303020204" pitchFamily="34" charset="0"/>
              </a:rPr>
              <a:t>)</a:t>
            </a:r>
          </a:p>
          <a:p>
            <a:pPr>
              <a:lnSpc>
                <a:spcPct val="90000"/>
              </a:lnSpc>
            </a:pPr>
            <a:r>
              <a:rPr lang="el-GR" sz="2800" b="1" dirty="0" smtClean="0">
                <a:solidFill>
                  <a:srgbClr val="CCFFFF"/>
                </a:solidFill>
                <a:latin typeface="Candara" panose="020E0502030303020204" pitchFamily="34" charset="0"/>
              </a:rPr>
              <a:t>Ενδιάμεσος </a:t>
            </a:r>
            <a:r>
              <a:rPr lang="en-US" sz="2800" b="1" dirty="0" smtClean="0">
                <a:solidFill>
                  <a:srgbClr val="CCFFFF"/>
                </a:solidFill>
                <a:latin typeface="Candara" panose="020E0502030303020204" pitchFamily="34" charset="0"/>
              </a:rPr>
              <a:t>– </a:t>
            </a:r>
            <a:r>
              <a:rPr lang="el-GR" sz="2800" b="1" dirty="0" smtClean="0">
                <a:solidFill>
                  <a:srgbClr val="CCFFFF"/>
                </a:solidFill>
                <a:latin typeface="Candara" panose="020E0502030303020204" pitchFamily="34" charset="0"/>
              </a:rPr>
              <a:t>Παραμένει πέραν της αποτελεσματικότητας </a:t>
            </a:r>
            <a:r>
              <a:rPr lang="en-US" sz="2800" b="1" dirty="0" smtClean="0">
                <a:solidFill>
                  <a:srgbClr val="CCFFFF"/>
                </a:solidFill>
                <a:latin typeface="Candara" panose="020E0502030303020204" pitchFamily="34" charset="0"/>
              </a:rPr>
              <a:t>(</a:t>
            </a:r>
            <a:r>
              <a:rPr lang="el-GR" sz="2800" b="1" dirty="0" smtClean="0">
                <a:solidFill>
                  <a:srgbClr val="CCFFFF"/>
                </a:solidFill>
                <a:latin typeface="Candara" panose="020E0502030303020204" pitchFamily="34" charset="0"/>
              </a:rPr>
              <a:t>χρόνος </a:t>
            </a:r>
            <a:r>
              <a:rPr lang="el-GR" sz="2800" b="1" dirty="0" err="1" smtClean="0">
                <a:solidFill>
                  <a:srgbClr val="CCFFFF"/>
                </a:solidFill>
                <a:latin typeface="Candara" panose="020E0502030303020204" pitchFamily="34" charset="0"/>
              </a:rPr>
              <a:t>ημιζωής</a:t>
            </a:r>
            <a:r>
              <a:rPr lang="el-GR" sz="2800" b="1" dirty="0" smtClean="0">
                <a:solidFill>
                  <a:srgbClr val="CCFFFF"/>
                </a:solidFill>
                <a:latin typeface="Candara" panose="020E0502030303020204" pitchFamily="34" charset="0"/>
              </a:rPr>
              <a:t>: </a:t>
            </a:r>
            <a:r>
              <a:rPr lang="en-US" sz="2800" b="1" dirty="0" smtClean="0">
                <a:solidFill>
                  <a:srgbClr val="CCFFFF"/>
                </a:solidFill>
                <a:latin typeface="Candara" panose="020E0502030303020204" pitchFamily="34" charset="0"/>
              </a:rPr>
              <a:t>3-5</a:t>
            </a:r>
            <a:r>
              <a:rPr lang="el-GR" sz="2800" b="1" dirty="0" smtClean="0">
                <a:solidFill>
                  <a:srgbClr val="CCFFFF"/>
                </a:solidFill>
                <a:latin typeface="Candara" panose="020E0502030303020204" pitchFamily="34" charset="0"/>
              </a:rPr>
              <a:t>)</a:t>
            </a:r>
            <a:endParaRPr lang="en-US" sz="2800" b="1" dirty="0">
              <a:solidFill>
                <a:srgbClr val="CCFFFF"/>
              </a:solidFill>
              <a:latin typeface="Candara" panose="020E0502030303020204" pitchFamily="34" charset="0"/>
            </a:endParaRPr>
          </a:p>
          <a:p>
            <a:pPr>
              <a:lnSpc>
                <a:spcPct val="90000"/>
              </a:lnSpc>
            </a:pPr>
            <a:r>
              <a:rPr lang="el-GR" sz="2800" b="1" dirty="0" smtClean="0">
                <a:solidFill>
                  <a:srgbClr val="CCFFFF"/>
                </a:solidFill>
                <a:latin typeface="Candara" panose="020E0502030303020204" pitchFamily="34" charset="0"/>
              </a:rPr>
              <a:t>Χαμηλός</a:t>
            </a:r>
            <a:r>
              <a:rPr lang="en-US" sz="2800" b="1" dirty="0" smtClean="0">
                <a:solidFill>
                  <a:srgbClr val="CCFFFF"/>
                </a:solidFill>
                <a:latin typeface="Candara" panose="020E0502030303020204" pitchFamily="34" charset="0"/>
              </a:rPr>
              <a:t> </a:t>
            </a:r>
            <a:r>
              <a:rPr lang="en-US" sz="2800" b="1" dirty="0">
                <a:solidFill>
                  <a:srgbClr val="CCFFFF"/>
                </a:solidFill>
                <a:latin typeface="Candara" panose="020E0502030303020204" pitchFamily="34" charset="0"/>
              </a:rPr>
              <a:t>– </a:t>
            </a:r>
            <a:r>
              <a:rPr lang="el-GR" sz="2800" b="1" dirty="0" smtClean="0">
                <a:solidFill>
                  <a:srgbClr val="CCFFFF"/>
                </a:solidFill>
                <a:latin typeface="Candara" panose="020E0502030303020204" pitchFamily="34" charset="0"/>
              </a:rPr>
              <a:t>Παραμένει για την περίοδο της αποτελεσματικότητας </a:t>
            </a:r>
            <a:r>
              <a:rPr lang="en-US" sz="2800" b="1" dirty="0" smtClean="0">
                <a:solidFill>
                  <a:srgbClr val="CCFFFF"/>
                </a:solidFill>
                <a:latin typeface="Candara" panose="020E0502030303020204" pitchFamily="34" charset="0"/>
              </a:rPr>
              <a:t>(</a:t>
            </a:r>
            <a:r>
              <a:rPr lang="el-GR" sz="2800" b="1" dirty="0" smtClean="0">
                <a:solidFill>
                  <a:srgbClr val="CCFFFF"/>
                </a:solidFill>
                <a:latin typeface="Candara" panose="020E0502030303020204" pitchFamily="34" charset="0"/>
              </a:rPr>
              <a:t>περίπου για </a:t>
            </a:r>
            <a:r>
              <a:rPr lang="en-US" sz="2800" b="1" dirty="0" smtClean="0">
                <a:solidFill>
                  <a:srgbClr val="CCFFFF"/>
                </a:solidFill>
                <a:latin typeface="Candara" panose="020E0502030303020204" pitchFamily="34" charset="0"/>
              </a:rPr>
              <a:t>3</a:t>
            </a:r>
            <a:r>
              <a:rPr lang="el-GR" sz="2800" b="1" dirty="0" smtClean="0">
                <a:solidFill>
                  <a:srgbClr val="CCFFFF"/>
                </a:solidFill>
                <a:latin typeface="Candara" panose="020E0502030303020204" pitchFamily="34" charset="0"/>
              </a:rPr>
              <a:t> μήνες</a:t>
            </a:r>
            <a:r>
              <a:rPr lang="en-US" sz="2800" b="1" dirty="0" smtClean="0">
                <a:solidFill>
                  <a:srgbClr val="CCFFFF"/>
                </a:solidFill>
                <a:latin typeface="Candara" panose="020E0502030303020204" pitchFamily="34" charset="0"/>
              </a:rPr>
              <a:t>) </a:t>
            </a:r>
            <a:r>
              <a:rPr lang="el-GR" sz="2800" b="1" dirty="0" smtClean="0">
                <a:solidFill>
                  <a:srgbClr val="CCFFFF"/>
                </a:solidFill>
                <a:latin typeface="Candara" panose="020E0502030303020204" pitchFamily="34" charset="0"/>
              </a:rPr>
              <a:t>και στη συνέχεια αποικοδομείται τελείως κατά τη διάρκεια αρκετών μηνών</a:t>
            </a:r>
            <a:endParaRPr lang="en-US" sz="2800" b="1" dirty="0">
              <a:solidFill>
                <a:srgbClr val="CCFFFF"/>
              </a:solidFill>
              <a:latin typeface="Candara" panose="020E0502030303020204" pitchFamily="34" charset="0"/>
            </a:endParaRPr>
          </a:p>
          <a:p>
            <a:pPr>
              <a:lnSpc>
                <a:spcPct val="90000"/>
              </a:lnSpc>
            </a:pPr>
            <a:r>
              <a:rPr lang="el-GR" sz="2800" b="1" dirty="0" smtClean="0">
                <a:solidFill>
                  <a:srgbClr val="CCFFFF"/>
                </a:solidFill>
                <a:latin typeface="Candara" panose="020E0502030303020204" pitchFamily="34" charset="0"/>
              </a:rPr>
              <a:t>Πολύ χαμηλός</a:t>
            </a:r>
            <a:r>
              <a:rPr lang="en-US" sz="2800" b="1" dirty="0" smtClean="0">
                <a:solidFill>
                  <a:srgbClr val="CCFFFF"/>
                </a:solidFill>
                <a:latin typeface="Candara" panose="020E0502030303020204" pitchFamily="34" charset="0"/>
              </a:rPr>
              <a:t> </a:t>
            </a:r>
            <a:r>
              <a:rPr lang="en-US" sz="2800" b="1" dirty="0">
                <a:solidFill>
                  <a:srgbClr val="CCFFFF"/>
                </a:solidFill>
                <a:latin typeface="Candara" panose="020E0502030303020204" pitchFamily="34" charset="0"/>
              </a:rPr>
              <a:t>– </a:t>
            </a:r>
            <a:r>
              <a:rPr lang="el-GR" sz="2800" b="1" dirty="0" smtClean="0">
                <a:solidFill>
                  <a:srgbClr val="CCFFFF"/>
                </a:solidFill>
                <a:latin typeface="Candara" panose="020E0502030303020204" pitchFamily="34" charset="0"/>
              </a:rPr>
              <a:t>παραμένει για μικρές περιόδους</a:t>
            </a:r>
            <a:r>
              <a:rPr lang="en-US" sz="2800" b="1" dirty="0" smtClean="0">
                <a:solidFill>
                  <a:srgbClr val="CCFFFF"/>
                </a:solidFill>
                <a:latin typeface="Candara" panose="020E0502030303020204" pitchFamily="34" charset="0"/>
              </a:rPr>
              <a:t> (&gt;</a:t>
            </a:r>
            <a:r>
              <a:rPr lang="en-US" sz="2800" b="1" dirty="0">
                <a:solidFill>
                  <a:srgbClr val="CCFFFF"/>
                </a:solidFill>
                <a:latin typeface="Candara" panose="020E0502030303020204" pitchFamily="34" charset="0"/>
              </a:rPr>
              <a:t>45 </a:t>
            </a:r>
            <a:r>
              <a:rPr lang="el-GR" sz="2800" b="1" dirty="0" smtClean="0">
                <a:solidFill>
                  <a:srgbClr val="CCFFFF"/>
                </a:solidFill>
                <a:latin typeface="Candara" panose="020E0502030303020204" pitchFamily="34" charset="0"/>
              </a:rPr>
              <a:t>μέρες</a:t>
            </a:r>
            <a:r>
              <a:rPr lang="en-US" sz="2800" b="1" dirty="0" smtClean="0">
                <a:solidFill>
                  <a:srgbClr val="CCFFFF"/>
                </a:solidFill>
                <a:latin typeface="Candara" panose="020E0502030303020204" pitchFamily="34" charset="0"/>
              </a:rPr>
              <a:t>) </a:t>
            </a:r>
            <a:r>
              <a:rPr lang="el-GR" sz="2800" b="1" dirty="0" smtClean="0">
                <a:solidFill>
                  <a:srgbClr val="CCFFFF"/>
                </a:solidFill>
                <a:latin typeface="Candara" panose="020E0502030303020204" pitchFamily="34" charset="0"/>
              </a:rPr>
              <a:t>και αποικοδομείται πλήρως</a:t>
            </a:r>
            <a:endParaRPr lang="en-US" sz="2800" b="1" dirty="0">
              <a:solidFill>
                <a:srgbClr val="CC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38188" y="309563"/>
            <a:ext cx="7848600" cy="1208087"/>
          </a:xfrm>
        </p:spPr>
        <p:txBody>
          <a:bodyPr/>
          <a:lstStyle/>
          <a:p>
            <a:r>
              <a:rPr lang="el-GR" b="1" dirty="0" smtClean="0">
                <a:solidFill>
                  <a:srgbClr val="FFFFCC"/>
                </a:solidFill>
                <a:latin typeface="Candara" panose="020E0502030303020204" pitchFamily="34" charset="0"/>
              </a:rPr>
              <a:t>Παραμονή και αποδόμηση</a:t>
            </a:r>
            <a:endParaRPr lang="en-US" b="1" dirty="0">
              <a:solidFill>
                <a:srgbClr val="FFFFCC"/>
              </a:solidFill>
              <a:latin typeface="Candara" panose="020E0502030303020204" pitchFamily="34" charset="0"/>
            </a:endParaRPr>
          </a:p>
        </p:txBody>
      </p:sp>
      <p:sp>
        <p:nvSpPr>
          <p:cNvPr id="214019" name="Rectangle 3"/>
          <p:cNvSpPr>
            <a:spLocks noGrp="1" noChangeArrowheads="1"/>
          </p:cNvSpPr>
          <p:nvPr>
            <p:ph type="body" idx="1"/>
          </p:nvPr>
        </p:nvSpPr>
        <p:spPr>
          <a:xfrm>
            <a:off x="747713" y="1824038"/>
            <a:ext cx="7998722" cy="2133600"/>
          </a:xfrm>
        </p:spPr>
        <p:txBody>
          <a:bodyPr/>
          <a:lstStyle/>
          <a:p>
            <a:pPr>
              <a:lnSpc>
                <a:spcPct val="90000"/>
              </a:lnSpc>
            </a:pPr>
            <a:r>
              <a:rPr lang="el-GR" sz="2800" b="1" dirty="0" err="1">
                <a:solidFill>
                  <a:srgbClr val="FFFFCC"/>
                </a:solidFill>
                <a:latin typeface="Candara" panose="020E0502030303020204" pitchFamily="34" charset="0"/>
                <a:cs typeface="Arial" charset="0"/>
              </a:rPr>
              <a:t>Υπολειμματικότητα</a:t>
            </a:r>
            <a:r>
              <a:rPr lang="en-US" sz="2800" b="1" dirty="0">
                <a:solidFill>
                  <a:srgbClr val="CCFFFF"/>
                </a:solidFill>
                <a:latin typeface="Candara" panose="020E0502030303020204" pitchFamily="34" charset="0"/>
                <a:cs typeface="Arial" charset="0"/>
              </a:rPr>
              <a:t> </a:t>
            </a:r>
            <a:r>
              <a:rPr lang="en-US" sz="2800" b="1" dirty="0" smtClean="0">
                <a:solidFill>
                  <a:srgbClr val="CCFFFF"/>
                </a:solidFill>
                <a:latin typeface="Candara" panose="020E0502030303020204" pitchFamily="34" charset="0"/>
                <a:cs typeface="Arial" charset="0"/>
              </a:rPr>
              <a:t>–</a:t>
            </a:r>
            <a:r>
              <a:rPr lang="el-GR" sz="2800" b="1" dirty="0" smtClean="0">
                <a:solidFill>
                  <a:srgbClr val="CCFFFF"/>
                </a:solidFill>
                <a:latin typeface="Candara" panose="020E0502030303020204" pitchFamily="34" charset="0"/>
                <a:cs typeface="Arial" charset="0"/>
              </a:rPr>
              <a:t> Η αντίσταση ενός ζιζανιοκτόνου σε μεταβολική ή περιβαλλοντική αποδόμηση ή απομάκρυνση. Ένα μέτρο της διάρκειας διατήρησης της δραστικότητας ενός φυτοφαρμάκου στο περιβάλλον</a:t>
            </a:r>
          </a:p>
        </p:txBody>
      </p:sp>
      <p:sp>
        <p:nvSpPr>
          <p:cNvPr id="214020" name="Text Box 4"/>
          <p:cNvSpPr txBox="1">
            <a:spLocks noChangeArrowheads="1"/>
          </p:cNvSpPr>
          <p:nvPr/>
        </p:nvSpPr>
        <p:spPr bwMode="auto">
          <a:xfrm>
            <a:off x="657225" y="4052888"/>
            <a:ext cx="7924800" cy="2031325"/>
          </a:xfrm>
          <a:prstGeom prst="rect">
            <a:avLst/>
          </a:prstGeom>
          <a:noFill/>
          <a:ln w="9525">
            <a:noFill/>
            <a:miter lim="800000"/>
            <a:headEnd/>
            <a:tailEnd/>
          </a:ln>
          <a:effectLst/>
        </p:spPr>
        <p:txBody>
          <a:bodyPr>
            <a:spAutoFit/>
          </a:bodyPr>
          <a:lstStyle/>
          <a:p>
            <a:pPr marL="457200" indent="-457200">
              <a:lnSpc>
                <a:spcPct val="90000"/>
              </a:lnSpc>
              <a:spcBef>
                <a:spcPct val="20000"/>
              </a:spcBef>
              <a:buClr>
                <a:srgbClr val="A50021"/>
              </a:buClr>
              <a:buSzPct val="75000"/>
              <a:buFont typeface="Wingdings" pitchFamily="2" charset="2"/>
              <a:buChar char="n"/>
            </a:pPr>
            <a:r>
              <a:rPr lang="el-GR" sz="2800" b="1" dirty="0">
                <a:solidFill>
                  <a:srgbClr val="FFFFCC"/>
                </a:solidFill>
                <a:latin typeface="Candara" panose="020E0502030303020204" pitchFamily="34" charset="0"/>
                <a:cs typeface="Arial" charset="0"/>
              </a:rPr>
              <a:t>Αποδόμηση</a:t>
            </a:r>
            <a:r>
              <a:rPr lang="en-US" sz="2800" b="1" dirty="0">
                <a:solidFill>
                  <a:srgbClr val="CCFFFF"/>
                </a:solidFill>
                <a:latin typeface="Candara" panose="020E0502030303020204" pitchFamily="34" charset="0"/>
                <a:cs typeface="Arial" charset="0"/>
              </a:rPr>
              <a:t> – </a:t>
            </a:r>
            <a:r>
              <a:rPr lang="el-GR" sz="2800" b="1" dirty="0" smtClean="0">
                <a:solidFill>
                  <a:srgbClr val="CCFFFF"/>
                </a:solidFill>
                <a:latin typeface="Candara" panose="020E0502030303020204" pitchFamily="34" charset="0"/>
                <a:cs typeface="Arial" charset="0"/>
              </a:rPr>
              <a:t>Η καταστροφή μιας ουσίας σε απλούστερα μοριακά ή ατομικά συστατικά μέσω χημικών αντιδράσεων, είτε σε ένα φυτό ή ζώο (μεταβολική αποδόμηση</a:t>
            </a:r>
            <a:r>
              <a:rPr lang="en-US" sz="2800" b="1" dirty="0" smtClean="0">
                <a:solidFill>
                  <a:srgbClr val="CCFFFF"/>
                </a:solidFill>
                <a:latin typeface="Candara" panose="020E0502030303020204" pitchFamily="34" charset="0"/>
                <a:cs typeface="Arial" charset="0"/>
              </a:rPr>
              <a:t>)</a:t>
            </a:r>
            <a:r>
              <a:rPr lang="el-GR" sz="2800" b="1" dirty="0" smtClean="0">
                <a:solidFill>
                  <a:srgbClr val="CCFFFF"/>
                </a:solidFill>
                <a:latin typeface="Candara" panose="020E0502030303020204" pitchFamily="34" charset="0"/>
                <a:cs typeface="Arial" charset="0"/>
              </a:rPr>
              <a:t> είτε στο περιβάλλον (περιβαλλοντική αποδόμηση</a:t>
            </a:r>
            <a:r>
              <a:rPr lang="en-US" sz="2800" b="1" dirty="0" smtClean="0">
                <a:solidFill>
                  <a:srgbClr val="CCFFFF"/>
                </a:solidFill>
                <a:latin typeface="Candara" panose="020E0502030303020204" pitchFamily="34" charset="0"/>
                <a:cs typeface="Arial" charset="0"/>
              </a:rPr>
              <a:t>)</a:t>
            </a:r>
            <a:endParaRPr lang="el-GR" sz="2800" b="1" dirty="0" smtClean="0">
              <a:solidFill>
                <a:srgbClr val="CCFFFF"/>
              </a:solidFill>
              <a:latin typeface="Candara" panose="020E0502030303020204" pitchFamily="34" charset="0"/>
              <a:cs typeface="Arial" charset="0"/>
            </a:endParaRPr>
          </a:p>
        </p:txBody>
      </p:sp>
      <p:pic>
        <p:nvPicPr>
          <p:cNvPr id="214021" name="Picture 5" descr="na00864_"/>
          <p:cNvPicPr>
            <a:picLocks noChangeAspect="1" noChangeArrowheads="1"/>
          </p:cNvPicPr>
          <p:nvPr/>
        </p:nvPicPr>
        <p:blipFill>
          <a:blip r:embed="rId2" cstate="print"/>
          <a:srcRect/>
          <a:stretch>
            <a:fillRect/>
          </a:stretch>
        </p:blipFill>
        <p:spPr bwMode="auto">
          <a:xfrm>
            <a:off x="7772400" y="228600"/>
            <a:ext cx="1143000" cy="987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020"/>
                                        </p:tgtEl>
                                        <p:attrNameLst>
                                          <p:attrName>style.visibility</p:attrName>
                                        </p:attrNameLst>
                                      </p:cBhvr>
                                      <p:to>
                                        <p:strVal val="visible"/>
                                      </p:to>
                                    </p:set>
                                    <p:animEffect transition="in" filter="dissolve">
                                      <p:cBhvr>
                                        <p:cTn id="7" dur="5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1295400"/>
            <a:ext cx="7772400" cy="1143000"/>
          </a:xfrm>
        </p:spPr>
        <p:txBody>
          <a:bodyPr/>
          <a:lstStyle/>
          <a:p>
            <a:r>
              <a:rPr lang="el-GR" sz="4000" b="1" dirty="0" smtClean="0">
                <a:solidFill>
                  <a:srgbClr val="FFFFCC"/>
                </a:solidFill>
                <a:latin typeface="Candara" panose="020E0502030303020204" pitchFamily="34" charset="0"/>
              </a:rPr>
              <a:t>Παραμονή και Αποδόμηση</a:t>
            </a:r>
            <a:r>
              <a:rPr lang="en-US" sz="4000" b="1" dirty="0" smtClean="0">
                <a:solidFill>
                  <a:srgbClr val="FFFFCC"/>
                </a:solidFill>
                <a:latin typeface="Candara" panose="020E0502030303020204" pitchFamily="34" charset="0"/>
              </a:rPr>
              <a:t>: </a:t>
            </a:r>
            <a:r>
              <a:rPr lang="el-GR" sz="4000" b="1" dirty="0" smtClean="0">
                <a:solidFill>
                  <a:srgbClr val="FFFFCC"/>
                </a:solidFill>
                <a:latin typeface="Candara" panose="020E0502030303020204" pitchFamily="34" charset="0"/>
              </a:rPr>
              <a:t/>
            </a:r>
            <a:br>
              <a:rPr lang="el-GR" sz="4000" b="1" dirty="0" smtClean="0">
                <a:solidFill>
                  <a:srgbClr val="FFFFCC"/>
                </a:solidFill>
                <a:latin typeface="Candara" panose="020E0502030303020204" pitchFamily="34" charset="0"/>
              </a:rPr>
            </a:br>
            <a:r>
              <a:rPr lang="el-GR" sz="4000" b="1" dirty="0" smtClean="0">
                <a:solidFill>
                  <a:srgbClr val="FFFFCC"/>
                </a:solidFill>
                <a:latin typeface="Candara" panose="020E0502030303020204" pitchFamily="34" charset="0"/>
              </a:rPr>
              <a:t>Χρόνος </a:t>
            </a:r>
            <a:r>
              <a:rPr lang="el-GR" sz="4000" b="1" dirty="0" err="1">
                <a:solidFill>
                  <a:srgbClr val="FFFFCC"/>
                </a:solidFill>
                <a:latin typeface="Candara" panose="020E0502030303020204" pitchFamily="34" charset="0"/>
              </a:rPr>
              <a:t>ημιζωής</a:t>
            </a:r>
            <a:endParaRPr lang="en-US" sz="4000" b="1" dirty="0">
              <a:solidFill>
                <a:srgbClr val="FFFFCC"/>
              </a:solidFill>
              <a:latin typeface="Candara" panose="020E0502030303020204" pitchFamily="34" charset="0"/>
            </a:endParaRPr>
          </a:p>
        </p:txBody>
      </p:sp>
      <p:sp>
        <p:nvSpPr>
          <p:cNvPr id="216067" name="Rectangle 3"/>
          <p:cNvSpPr>
            <a:spLocks noGrp="1" noChangeArrowheads="1"/>
          </p:cNvSpPr>
          <p:nvPr>
            <p:ph type="body" idx="1"/>
          </p:nvPr>
        </p:nvSpPr>
        <p:spPr>
          <a:xfrm>
            <a:off x="485775" y="2662238"/>
            <a:ext cx="7772400" cy="3429000"/>
          </a:xfrm>
        </p:spPr>
        <p:txBody>
          <a:bodyPr/>
          <a:lstStyle/>
          <a:p>
            <a:r>
              <a:rPr lang="en-US" sz="2800" b="1" dirty="0">
                <a:solidFill>
                  <a:srgbClr val="CCFFFF"/>
                </a:solidFill>
                <a:latin typeface="Candara" panose="020E0502030303020204" pitchFamily="34" charset="0"/>
                <a:cs typeface="Times New Roman" charset="0"/>
              </a:rPr>
              <a:t>  </a:t>
            </a:r>
            <a:r>
              <a:rPr lang="el-GR" sz="2800" b="1" dirty="0" smtClean="0">
                <a:solidFill>
                  <a:srgbClr val="CCFFFF"/>
                </a:solidFill>
                <a:latin typeface="Candara" panose="020E0502030303020204" pitchFamily="34" charset="0"/>
                <a:cs typeface="Times New Roman" charset="0"/>
              </a:rPr>
              <a:t>  Ο απαιτούμενος χρόνος ώστε να αποβληθεί ή εξαλειφθεί η μισή ποσότητα μιας ουσίας</a:t>
            </a:r>
            <a:r>
              <a:rPr lang="en-US" sz="2800" b="1" dirty="0" smtClean="0">
                <a:solidFill>
                  <a:srgbClr val="CCFFFF"/>
                </a:solidFill>
                <a:latin typeface="Candara" panose="020E0502030303020204" pitchFamily="34" charset="0"/>
                <a:cs typeface="Times New Roman" charset="0"/>
              </a:rPr>
              <a:t> (</a:t>
            </a:r>
            <a:r>
              <a:rPr lang="el-GR" sz="2800" b="1" dirty="0" smtClean="0">
                <a:solidFill>
                  <a:srgbClr val="CCFFFF"/>
                </a:solidFill>
                <a:latin typeface="Candara" panose="020E0502030303020204" pitchFamily="34" charset="0"/>
                <a:cs typeface="Times New Roman" charset="0"/>
              </a:rPr>
              <a:t>πχ ενός εντομοκτόνου</a:t>
            </a:r>
            <a:r>
              <a:rPr lang="en-US" sz="2800" b="1" dirty="0" smtClean="0">
                <a:solidFill>
                  <a:srgbClr val="CCFFFF"/>
                </a:solidFill>
                <a:latin typeface="Candara" panose="020E0502030303020204" pitchFamily="34" charset="0"/>
                <a:cs typeface="Times New Roman" charset="0"/>
              </a:rPr>
              <a:t>) </a:t>
            </a:r>
            <a:r>
              <a:rPr lang="el-GR" sz="2800" b="1" dirty="0" smtClean="0">
                <a:solidFill>
                  <a:srgbClr val="CCFFFF"/>
                </a:solidFill>
                <a:latin typeface="Candara" panose="020E0502030303020204" pitchFamily="34" charset="0"/>
                <a:cs typeface="Times New Roman" charset="0"/>
              </a:rPr>
              <a:t>που υπάρχει ή προστέθηκε σε ένα σύστημα (ζωντανό ή οικολογικό</a:t>
            </a:r>
            <a:r>
              <a:rPr lang="en-US" sz="2800" b="1" dirty="0" smtClean="0">
                <a:solidFill>
                  <a:srgbClr val="CCFFFF"/>
                </a:solidFill>
                <a:latin typeface="Candara" panose="020E0502030303020204" pitchFamily="34" charset="0"/>
                <a:cs typeface="Times New Roman" charset="0"/>
              </a:rPr>
              <a:t>), </a:t>
            </a:r>
            <a:r>
              <a:rPr lang="el-GR" sz="2800" b="1" dirty="0" smtClean="0">
                <a:solidFill>
                  <a:srgbClr val="CCFFFF"/>
                </a:solidFill>
                <a:latin typeface="Candara" panose="020E0502030303020204" pitchFamily="34" charset="0"/>
                <a:cs typeface="Times New Roman" charset="0"/>
              </a:rPr>
              <a:t>είτε μέσω απέκκρισης, μεταβολικής αποικοδόμησης</a:t>
            </a:r>
            <a:r>
              <a:rPr lang="en-US" sz="2800" b="1" dirty="0" smtClean="0">
                <a:solidFill>
                  <a:srgbClr val="CCFFFF"/>
                </a:solidFill>
                <a:latin typeface="Candara" panose="020E0502030303020204" pitchFamily="34" charset="0"/>
                <a:cs typeface="Times New Roman" charset="0"/>
              </a:rPr>
              <a:t>, </a:t>
            </a:r>
            <a:r>
              <a:rPr lang="el-GR" sz="2800" b="1" dirty="0" smtClean="0">
                <a:solidFill>
                  <a:srgbClr val="CCFFFF"/>
                </a:solidFill>
                <a:latin typeface="Candara" panose="020E0502030303020204" pitchFamily="34" charset="0"/>
                <a:cs typeface="Times New Roman" charset="0"/>
              </a:rPr>
              <a:t>φυσικής μεταφοράς ή άλλης φυσιολογικής διαδικασίας</a:t>
            </a:r>
            <a:endParaRPr lang="en-US" sz="2800" b="1" dirty="0">
              <a:solidFill>
                <a:srgbClr val="CCFFFF"/>
              </a:solidFill>
              <a:latin typeface="Candara" panose="020E0502030303020204" pitchFamily="34" charset="0"/>
            </a:endParaRPr>
          </a:p>
        </p:txBody>
      </p:sp>
      <p:pic>
        <p:nvPicPr>
          <p:cNvPr id="216068" name="Picture 4" descr="an00025a"/>
          <p:cNvPicPr>
            <a:picLocks noChangeAspect="1" noChangeArrowheads="1"/>
          </p:cNvPicPr>
          <p:nvPr/>
        </p:nvPicPr>
        <p:blipFill>
          <a:blip r:embed="rId2" cstate="print"/>
          <a:srcRect/>
          <a:stretch>
            <a:fillRect/>
          </a:stretch>
        </p:blipFill>
        <p:spPr bwMode="auto">
          <a:xfrm>
            <a:off x="7470775" y="152400"/>
            <a:ext cx="835025" cy="1143000"/>
          </a:xfrm>
          <a:prstGeom prst="rect">
            <a:avLst/>
          </a:prstGeom>
          <a:noFill/>
        </p:spPr>
      </p:pic>
      <p:pic>
        <p:nvPicPr>
          <p:cNvPr id="216069" name="Picture 5" descr="an01353a"/>
          <p:cNvPicPr>
            <a:picLocks noChangeAspect="1" noChangeArrowheads="1"/>
          </p:cNvPicPr>
          <p:nvPr/>
        </p:nvPicPr>
        <p:blipFill>
          <a:blip r:embed="rId3" cstate="print"/>
          <a:srcRect/>
          <a:stretch>
            <a:fillRect/>
          </a:stretch>
        </p:blipFill>
        <p:spPr bwMode="auto">
          <a:xfrm>
            <a:off x="8308975" y="152400"/>
            <a:ext cx="835025" cy="1143000"/>
          </a:xfrm>
          <a:prstGeom prst="rect">
            <a:avLst/>
          </a:prstGeom>
          <a:noFill/>
        </p:spPr>
      </p:pic>
      <p:pic>
        <p:nvPicPr>
          <p:cNvPr id="216070" name="Picture 6" descr="na00864_"/>
          <p:cNvPicPr>
            <a:picLocks noChangeAspect="1" noChangeArrowheads="1"/>
          </p:cNvPicPr>
          <p:nvPr/>
        </p:nvPicPr>
        <p:blipFill>
          <a:blip r:embed="rId4" cstate="print"/>
          <a:srcRect/>
          <a:stretch>
            <a:fillRect/>
          </a:stretch>
        </p:blipFill>
        <p:spPr bwMode="auto">
          <a:xfrm>
            <a:off x="6324600" y="228600"/>
            <a:ext cx="1143000" cy="9874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332688" y="466725"/>
            <a:ext cx="6611161" cy="1401763"/>
          </a:xfrm>
        </p:spPr>
        <p:txBody>
          <a:bodyPr/>
          <a:lstStyle/>
          <a:p>
            <a:r>
              <a:rPr lang="el-GR" b="1" dirty="0" smtClean="0">
                <a:solidFill>
                  <a:srgbClr val="FFFFCC"/>
                </a:solidFill>
                <a:latin typeface="Candara" panose="020E0502030303020204" pitchFamily="34" charset="0"/>
              </a:rPr>
              <a:t>Παραμονή</a:t>
            </a:r>
            <a:r>
              <a:rPr lang="en-US" b="1" dirty="0" smtClean="0">
                <a:solidFill>
                  <a:srgbClr val="FFFFCC"/>
                </a:solidFill>
                <a:latin typeface="Candara" panose="020E0502030303020204" pitchFamily="34" charset="0"/>
              </a:rPr>
              <a:t>/</a:t>
            </a:r>
            <a:r>
              <a:rPr lang="el-GR" b="1" dirty="0" smtClean="0">
                <a:solidFill>
                  <a:srgbClr val="FFFFCC"/>
                </a:solidFill>
                <a:latin typeface="Candara" panose="020E0502030303020204" pitchFamily="34" charset="0"/>
              </a:rPr>
              <a:t>Αποδόμηση</a:t>
            </a:r>
            <a:r>
              <a:rPr lang="en-US" b="1" dirty="0" smtClean="0">
                <a:solidFill>
                  <a:srgbClr val="FFFFCC"/>
                </a:solidFill>
                <a:latin typeface="Candara" panose="020E0502030303020204" pitchFamily="34" charset="0"/>
              </a:rPr>
              <a:t>:</a:t>
            </a:r>
            <a:r>
              <a:rPr lang="en-US" b="1" dirty="0">
                <a:solidFill>
                  <a:srgbClr val="FFFFCC"/>
                </a:solidFill>
                <a:latin typeface="Candara" panose="020E0502030303020204" pitchFamily="34" charset="0"/>
              </a:rPr>
              <a:t/>
            </a:r>
            <a:br>
              <a:rPr lang="en-US" b="1" dirty="0">
                <a:solidFill>
                  <a:srgbClr val="FFFFCC"/>
                </a:solidFill>
                <a:latin typeface="Candara" panose="020E0502030303020204" pitchFamily="34" charset="0"/>
              </a:rPr>
            </a:br>
            <a:r>
              <a:rPr lang="el-GR" b="1" dirty="0" smtClean="0">
                <a:solidFill>
                  <a:srgbClr val="FFFFCC"/>
                </a:solidFill>
                <a:latin typeface="Candara" panose="020E0502030303020204" pitchFamily="34" charset="0"/>
              </a:rPr>
              <a:t>Οδηγοί της διαδικασίας</a:t>
            </a:r>
            <a:endParaRPr lang="en-US" b="1" dirty="0">
              <a:solidFill>
                <a:srgbClr val="FFFFCC"/>
              </a:solidFill>
              <a:latin typeface="Candara" panose="020E0502030303020204" pitchFamily="34" charset="0"/>
            </a:endParaRPr>
          </a:p>
        </p:txBody>
      </p:sp>
      <p:sp>
        <p:nvSpPr>
          <p:cNvPr id="215043" name="Rectangle 3"/>
          <p:cNvSpPr>
            <a:spLocks noGrp="1" noChangeArrowheads="1"/>
          </p:cNvSpPr>
          <p:nvPr>
            <p:ph type="body" idx="1"/>
          </p:nvPr>
        </p:nvSpPr>
        <p:spPr>
          <a:xfrm>
            <a:off x="561975" y="2328863"/>
            <a:ext cx="7991475" cy="4114800"/>
          </a:xfrm>
        </p:spPr>
        <p:txBody>
          <a:bodyPr/>
          <a:lstStyle/>
          <a:p>
            <a:pPr>
              <a:lnSpc>
                <a:spcPct val="90000"/>
              </a:lnSpc>
            </a:pPr>
            <a:r>
              <a:rPr lang="el-GR" b="1" dirty="0">
                <a:solidFill>
                  <a:srgbClr val="CCFFFF"/>
                </a:solidFill>
                <a:latin typeface="Candara" panose="020E0502030303020204" pitchFamily="34" charset="0"/>
              </a:rPr>
              <a:t>Θερμοκρασία</a:t>
            </a:r>
            <a:endParaRPr lang="en-US" b="1" dirty="0">
              <a:solidFill>
                <a:srgbClr val="CCFFFF"/>
              </a:solidFill>
              <a:latin typeface="Candara" panose="020E0502030303020204" pitchFamily="34" charset="0"/>
            </a:endParaRPr>
          </a:p>
          <a:p>
            <a:pPr>
              <a:lnSpc>
                <a:spcPct val="90000"/>
              </a:lnSpc>
            </a:pPr>
            <a:r>
              <a:rPr lang="el-GR" b="1" dirty="0">
                <a:solidFill>
                  <a:srgbClr val="CCFFFF"/>
                </a:solidFill>
                <a:latin typeface="Candara" panose="020E0502030303020204" pitchFamily="34" charset="0"/>
              </a:rPr>
              <a:t>Σχετική υγρασία</a:t>
            </a:r>
            <a:r>
              <a:rPr lang="en-US" b="1" dirty="0">
                <a:solidFill>
                  <a:srgbClr val="CCFFFF"/>
                </a:solidFill>
                <a:latin typeface="Candara" panose="020E0502030303020204" pitchFamily="34" charset="0"/>
              </a:rPr>
              <a:t> / </a:t>
            </a:r>
            <a:r>
              <a:rPr lang="el-GR" b="1" dirty="0">
                <a:solidFill>
                  <a:srgbClr val="CCFFFF"/>
                </a:solidFill>
                <a:latin typeface="Candara" panose="020E0502030303020204" pitchFamily="34" charset="0"/>
              </a:rPr>
              <a:t>Βροχόπτωση</a:t>
            </a:r>
            <a:endParaRPr lang="en-US" b="1" dirty="0">
              <a:solidFill>
                <a:srgbClr val="CCFFFF"/>
              </a:solidFill>
              <a:latin typeface="Candara" panose="020E0502030303020204" pitchFamily="34" charset="0"/>
            </a:endParaRPr>
          </a:p>
          <a:p>
            <a:pPr>
              <a:lnSpc>
                <a:spcPct val="90000"/>
              </a:lnSpc>
            </a:pPr>
            <a:r>
              <a:rPr lang="en-US" b="1" dirty="0">
                <a:solidFill>
                  <a:srgbClr val="CCFFFF"/>
                </a:solidFill>
                <a:latin typeface="Candara" panose="020E0502030303020204" pitchFamily="34" charset="0"/>
              </a:rPr>
              <a:t>pH</a:t>
            </a:r>
          </a:p>
          <a:p>
            <a:pPr>
              <a:lnSpc>
                <a:spcPct val="90000"/>
              </a:lnSpc>
            </a:pPr>
            <a:r>
              <a:rPr lang="el-GR" b="1" dirty="0">
                <a:solidFill>
                  <a:srgbClr val="CCFFFF"/>
                </a:solidFill>
                <a:latin typeface="Candara" panose="020E0502030303020204" pitchFamily="34" charset="0"/>
              </a:rPr>
              <a:t>Έκθεση στον ήλιο (</a:t>
            </a:r>
            <a:r>
              <a:rPr lang="en-US" b="1" dirty="0">
                <a:solidFill>
                  <a:srgbClr val="CCFFFF"/>
                </a:solidFill>
                <a:latin typeface="Candara" panose="020E0502030303020204" pitchFamily="34" charset="0"/>
              </a:rPr>
              <a:t>insolation)</a:t>
            </a:r>
          </a:p>
          <a:p>
            <a:pPr>
              <a:lnSpc>
                <a:spcPct val="90000"/>
              </a:lnSpc>
            </a:pPr>
            <a:r>
              <a:rPr lang="el-GR" b="1" dirty="0">
                <a:solidFill>
                  <a:srgbClr val="CCFFFF"/>
                </a:solidFill>
                <a:latin typeface="Candara" panose="020E0502030303020204" pitchFamily="34" charset="0"/>
              </a:rPr>
              <a:t>Χλωρίδα / πανίδα εδάφους ή νερού</a:t>
            </a:r>
            <a:endParaRPr lang="en-US" b="1" dirty="0">
              <a:solidFill>
                <a:srgbClr val="CCFFFF"/>
              </a:solidFill>
              <a:latin typeface="Candara" panose="020E0502030303020204" pitchFamily="34" charset="0"/>
            </a:endParaRPr>
          </a:p>
          <a:p>
            <a:pPr lvl="1">
              <a:lnSpc>
                <a:spcPct val="90000"/>
              </a:lnSpc>
            </a:pPr>
            <a:r>
              <a:rPr lang="en-US" b="1" dirty="0" err="1">
                <a:solidFill>
                  <a:srgbClr val="CCFFFF"/>
                </a:solidFill>
                <a:latin typeface="Candara" panose="020E0502030303020204" pitchFamily="34" charset="0"/>
              </a:rPr>
              <a:t>Macrophytes</a:t>
            </a:r>
            <a:endParaRPr lang="en-US" b="1" dirty="0">
              <a:solidFill>
                <a:srgbClr val="CCFFFF"/>
              </a:solidFill>
              <a:latin typeface="Candara" panose="020E0502030303020204" pitchFamily="34" charset="0"/>
            </a:endParaRPr>
          </a:p>
          <a:p>
            <a:pPr lvl="1">
              <a:lnSpc>
                <a:spcPct val="90000"/>
              </a:lnSpc>
            </a:pPr>
            <a:r>
              <a:rPr lang="el-GR" b="1" dirty="0">
                <a:solidFill>
                  <a:srgbClr val="CCFFFF"/>
                </a:solidFill>
                <a:latin typeface="Candara" panose="020E0502030303020204" pitchFamily="34" charset="0"/>
              </a:rPr>
              <a:t>Μικροβιακοί πληθυσμοί</a:t>
            </a:r>
            <a:endParaRPr lang="en-US" b="1" dirty="0">
              <a:solidFill>
                <a:srgbClr val="CCFFFF"/>
              </a:solidFill>
              <a:latin typeface="Candara" panose="020E0502030303020204" pitchFamily="34" charset="0"/>
            </a:endParaRPr>
          </a:p>
          <a:p>
            <a:pPr lvl="1">
              <a:lnSpc>
                <a:spcPct val="90000"/>
              </a:lnSpc>
            </a:pPr>
            <a:r>
              <a:rPr lang="el-GR" b="1" dirty="0">
                <a:solidFill>
                  <a:srgbClr val="CCFFFF"/>
                </a:solidFill>
                <a:latin typeface="Candara" panose="020E0502030303020204" pitchFamily="34" charset="0"/>
              </a:rPr>
              <a:t>Σκώληκες και </a:t>
            </a:r>
            <a:r>
              <a:rPr lang="el-GR" b="1" dirty="0" err="1">
                <a:solidFill>
                  <a:srgbClr val="CCFFFF"/>
                </a:solidFill>
                <a:latin typeface="Candara" panose="020E0502030303020204" pitchFamily="34" charset="0"/>
              </a:rPr>
              <a:t>μικρο</a:t>
            </a:r>
            <a:r>
              <a:rPr lang="el-GR" b="1" dirty="0">
                <a:solidFill>
                  <a:srgbClr val="CCFFFF"/>
                </a:solidFill>
                <a:latin typeface="Candara" panose="020E0502030303020204" pitchFamily="34" charset="0"/>
              </a:rPr>
              <a:t>-πανίδα</a:t>
            </a:r>
            <a:endParaRPr lang="en-US" b="1" dirty="0">
              <a:solidFill>
                <a:srgbClr val="CCFFFF"/>
              </a:solidFill>
              <a:latin typeface="Candara" panose="020E0502030303020204" pitchFamily="34" charset="0"/>
            </a:endParaRPr>
          </a:p>
        </p:txBody>
      </p:sp>
      <p:pic>
        <p:nvPicPr>
          <p:cNvPr id="215044" name="Picture 4" descr="an00025a"/>
          <p:cNvPicPr>
            <a:picLocks noChangeAspect="1" noChangeArrowheads="1"/>
          </p:cNvPicPr>
          <p:nvPr/>
        </p:nvPicPr>
        <p:blipFill>
          <a:blip r:embed="rId2" cstate="print"/>
          <a:srcRect/>
          <a:stretch>
            <a:fillRect/>
          </a:stretch>
        </p:blipFill>
        <p:spPr bwMode="auto">
          <a:xfrm>
            <a:off x="8091488" y="176213"/>
            <a:ext cx="835025" cy="1143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962666"/>
            <a:ext cx="8229600" cy="1649412"/>
          </a:xfrm>
        </p:spPr>
        <p:txBody>
          <a:bodyPr/>
          <a:lstStyle/>
          <a:p>
            <a:r>
              <a:rPr lang="el-GR" b="1" dirty="0" smtClean="0">
                <a:solidFill>
                  <a:srgbClr val="FFFFCC"/>
                </a:solidFill>
                <a:latin typeface="Candara" panose="020E0502030303020204" pitchFamily="34" charset="0"/>
              </a:rPr>
              <a:t>Κίνδυνος ανθεκτικότητας και επανεμφάνισης</a:t>
            </a:r>
            <a:endParaRPr lang="en-US" b="1" dirty="0">
              <a:solidFill>
                <a:srgbClr val="FFFFCC"/>
              </a:solidFill>
              <a:latin typeface="Candara" panose="020E0502030303020204" pitchFamily="34" charset="0"/>
            </a:endParaRPr>
          </a:p>
        </p:txBody>
      </p:sp>
      <p:sp>
        <p:nvSpPr>
          <p:cNvPr id="206851" name="Rectangle 3"/>
          <p:cNvSpPr>
            <a:spLocks noGrp="1" noChangeArrowheads="1"/>
          </p:cNvSpPr>
          <p:nvPr>
            <p:ph type="body" idx="1"/>
          </p:nvPr>
        </p:nvSpPr>
        <p:spPr>
          <a:xfrm>
            <a:off x="457200" y="3131191"/>
            <a:ext cx="8229600" cy="1958975"/>
          </a:xfrm>
        </p:spPr>
        <p:txBody>
          <a:bodyPr/>
          <a:lstStyle/>
          <a:p>
            <a:r>
              <a:rPr lang="el-GR" b="1" dirty="0" smtClean="0">
                <a:solidFill>
                  <a:srgbClr val="CCFFFF"/>
                </a:solidFill>
                <a:latin typeface="Candara" panose="020E0502030303020204" pitchFamily="34" charset="0"/>
              </a:rPr>
              <a:t>Ο κίνδυνος ανάπτυξης ανθεκτικότητας ή αναγέννησης/επανεμφάνισης σε ένα πληθυσμό εκτιμάται για όλα τα εντομοκτόνα</a:t>
            </a:r>
            <a:endParaRPr lang="en-US" b="1" dirty="0">
              <a:solidFill>
                <a:srgbClr val="CC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446645"/>
            <a:ext cx="8229600" cy="1143000"/>
          </a:xfrm>
        </p:spPr>
        <p:txBody>
          <a:bodyPr/>
          <a:lstStyle/>
          <a:p>
            <a:r>
              <a:rPr lang="el-GR" b="1" dirty="0">
                <a:solidFill>
                  <a:srgbClr val="FFFFCC"/>
                </a:solidFill>
                <a:latin typeface="Candara" panose="020E0502030303020204" pitchFamily="34" charset="0"/>
              </a:rPr>
              <a:t>Κίνδυνος ανθεκτικότητας και επανεμφάνισης</a:t>
            </a:r>
            <a:endParaRPr lang="en-US" b="1" dirty="0">
              <a:solidFill>
                <a:srgbClr val="FFFFCC"/>
              </a:solidFill>
              <a:latin typeface="Candara" panose="020E0502030303020204" pitchFamily="34" charset="0"/>
            </a:endParaRPr>
          </a:p>
        </p:txBody>
      </p:sp>
      <p:sp>
        <p:nvSpPr>
          <p:cNvPr id="207875" name="Rectangle 3"/>
          <p:cNvSpPr>
            <a:spLocks noGrp="1" noChangeArrowheads="1"/>
          </p:cNvSpPr>
          <p:nvPr>
            <p:ph type="body" idx="1"/>
          </p:nvPr>
        </p:nvSpPr>
        <p:spPr>
          <a:xfrm>
            <a:off x="162961" y="2136609"/>
            <a:ext cx="8799969" cy="4304436"/>
          </a:xfrm>
        </p:spPr>
        <p:txBody>
          <a:bodyPr/>
          <a:lstStyle/>
          <a:p>
            <a:pPr>
              <a:lnSpc>
                <a:spcPct val="90000"/>
              </a:lnSpc>
            </a:pPr>
            <a:r>
              <a:rPr lang="en-US" sz="2800" b="1" dirty="0">
                <a:solidFill>
                  <a:srgbClr val="CCFFFF"/>
                </a:solidFill>
                <a:latin typeface="Candara" panose="020E0502030303020204" pitchFamily="34" charset="0"/>
              </a:rPr>
              <a:t>High – </a:t>
            </a:r>
            <a:r>
              <a:rPr lang="el-GR" sz="2800" b="1" dirty="0" smtClean="0">
                <a:solidFill>
                  <a:srgbClr val="CCFFFF"/>
                </a:solidFill>
                <a:latin typeface="Candara" panose="020E0502030303020204" pitchFamily="34" charset="0"/>
              </a:rPr>
              <a:t>Μεγάλο ενδεχόμενο ανάπτυξης ανθεκτικότητας ή επανάκαμψης</a:t>
            </a:r>
            <a:endParaRPr lang="en-US" sz="2800" b="1" dirty="0">
              <a:solidFill>
                <a:srgbClr val="CCFFFF"/>
              </a:solidFill>
              <a:latin typeface="Candara" panose="020E0502030303020204" pitchFamily="34" charset="0"/>
            </a:endParaRPr>
          </a:p>
          <a:p>
            <a:pPr>
              <a:lnSpc>
                <a:spcPct val="90000"/>
              </a:lnSpc>
            </a:pPr>
            <a:r>
              <a:rPr lang="en-US" sz="2800" b="1" dirty="0">
                <a:solidFill>
                  <a:srgbClr val="CCFFFF"/>
                </a:solidFill>
                <a:latin typeface="Candara" panose="020E0502030303020204" pitchFamily="34" charset="0"/>
              </a:rPr>
              <a:t>Intermediate – </a:t>
            </a:r>
            <a:r>
              <a:rPr lang="el-GR" sz="2800" b="1" dirty="0" smtClean="0">
                <a:solidFill>
                  <a:srgbClr val="CCFFFF"/>
                </a:solidFill>
                <a:latin typeface="Candara" panose="020E0502030303020204" pitchFamily="34" charset="0"/>
              </a:rPr>
              <a:t>Μέτρια πιθανότητα ανάπτυξης ανθεκτικότητας κατόπιν εφαρμογής του εντομοκτόνου</a:t>
            </a:r>
            <a:endParaRPr lang="en-US" sz="2800" b="1" dirty="0">
              <a:solidFill>
                <a:srgbClr val="CCFFFF"/>
              </a:solidFill>
              <a:latin typeface="Candara" panose="020E0502030303020204" pitchFamily="34" charset="0"/>
            </a:endParaRPr>
          </a:p>
          <a:p>
            <a:pPr>
              <a:lnSpc>
                <a:spcPct val="90000"/>
              </a:lnSpc>
            </a:pPr>
            <a:r>
              <a:rPr lang="en-US" sz="2800" b="1" dirty="0">
                <a:solidFill>
                  <a:srgbClr val="CCFFFF"/>
                </a:solidFill>
                <a:latin typeface="Candara" panose="020E0502030303020204" pitchFamily="34" charset="0"/>
              </a:rPr>
              <a:t>Low – </a:t>
            </a:r>
            <a:r>
              <a:rPr lang="el-GR" sz="2800" b="1" dirty="0" smtClean="0">
                <a:solidFill>
                  <a:srgbClr val="CCFFFF"/>
                </a:solidFill>
                <a:latin typeface="Candara" panose="020E0502030303020204" pitchFamily="34" charset="0"/>
              </a:rPr>
              <a:t>Ελάχιστη πιθανότητα ανάπτυξης ανθεκτικότητας</a:t>
            </a:r>
            <a:endParaRPr lang="en-US" sz="2800" b="1" dirty="0">
              <a:solidFill>
                <a:srgbClr val="CCFFFF"/>
              </a:solidFill>
              <a:latin typeface="Candara" panose="020E0502030303020204" pitchFamily="34" charset="0"/>
            </a:endParaRPr>
          </a:p>
          <a:p>
            <a:pPr>
              <a:lnSpc>
                <a:spcPct val="90000"/>
              </a:lnSpc>
            </a:pPr>
            <a:r>
              <a:rPr lang="en-US" sz="2800" b="1" dirty="0">
                <a:solidFill>
                  <a:srgbClr val="CCFFFF"/>
                </a:solidFill>
                <a:latin typeface="Candara" panose="020E0502030303020204" pitchFamily="34" charset="0"/>
              </a:rPr>
              <a:t>None – </a:t>
            </a:r>
            <a:r>
              <a:rPr lang="el-GR" sz="2800" b="1" dirty="0" smtClean="0">
                <a:solidFill>
                  <a:srgbClr val="CCFFFF"/>
                </a:solidFill>
                <a:latin typeface="Candara" panose="020E0502030303020204" pitchFamily="34" charset="0"/>
              </a:rPr>
              <a:t>Καμία ανάπτυξη ανθεκτικότητας, καμία επανάκαμψη μετά από πολλές εφαρμογές</a:t>
            </a:r>
            <a:endParaRPr lang="en-US" sz="2800" b="1" dirty="0">
              <a:solidFill>
                <a:srgbClr val="CC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541338"/>
            <a:ext cx="8229600" cy="609600"/>
          </a:xfrm>
        </p:spPr>
        <p:txBody>
          <a:bodyPr/>
          <a:lstStyle/>
          <a:p>
            <a:r>
              <a:rPr lang="el-GR" b="1" dirty="0" smtClean="0">
                <a:solidFill>
                  <a:srgbClr val="FFFFCC"/>
                </a:solidFill>
                <a:latin typeface="Candara" panose="020E0502030303020204" pitchFamily="34" charset="0"/>
              </a:rPr>
              <a:t>Χαρακτηριστικά </a:t>
            </a:r>
            <a:r>
              <a:rPr lang="en-US" b="1" dirty="0" smtClean="0">
                <a:solidFill>
                  <a:srgbClr val="FFFFCC"/>
                </a:solidFill>
                <a:latin typeface="Candara" panose="020E0502030303020204" pitchFamily="34" charset="0"/>
              </a:rPr>
              <a:t>IPM</a:t>
            </a:r>
            <a:endParaRPr lang="en-US" b="1" dirty="0">
              <a:solidFill>
                <a:srgbClr val="CCFFFF"/>
              </a:solidFill>
              <a:latin typeface="Candara" panose="020E0502030303020204" pitchFamily="34" charset="0"/>
            </a:endParaRPr>
          </a:p>
        </p:txBody>
      </p:sp>
      <p:sp>
        <p:nvSpPr>
          <p:cNvPr id="211971" name="Rectangle 3"/>
          <p:cNvSpPr>
            <a:spLocks noGrp="1" noChangeArrowheads="1"/>
          </p:cNvSpPr>
          <p:nvPr>
            <p:ph type="body" idx="1"/>
          </p:nvPr>
        </p:nvSpPr>
        <p:spPr>
          <a:xfrm>
            <a:off x="457200" y="1600200"/>
            <a:ext cx="8229600" cy="4384141"/>
          </a:xfrm>
        </p:spPr>
        <p:txBody>
          <a:bodyPr/>
          <a:lstStyle/>
          <a:p>
            <a:pPr>
              <a:lnSpc>
                <a:spcPct val="90000"/>
              </a:lnSpc>
              <a:spcAft>
                <a:spcPts val="1200"/>
              </a:spcAft>
            </a:pPr>
            <a:r>
              <a:rPr lang="el-GR" sz="2800" b="1" dirty="0" smtClean="0">
                <a:solidFill>
                  <a:srgbClr val="CCFFFF"/>
                </a:solidFill>
                <a:latin typeface="Candara" panose="020E0502030303020204" pitchFamily="34" charset="0"/>
                <a:cs typeface="Calibri" pitchFamily="34" charset="0"/>
              </a:rPr>
              <a:t>Η εφαρμογή της </a:t>
            </a:r>
            <a:r>
              <a:rPr lang="en-US" sz="2800" b="1" dirty="0" smtClean="0">
                <a:solidFill>
                  <a:srgbClr val="CCFFFF"/>
                </a:solidFill>
                <a:latin typeface="Candara" panose="020E0502030303020204" pitchFamily="34" charset="0"/>
                <a:cs typeface="Calibri" pitchFamily="34" charset="0"/>
              </a:rPr>
              <a:t>IPM </a:t>
            </a:r>
            <a:r>
              <a:rPr lang="el-GR" sz="2800" b="1" dirty="0" smtClean="0">
                <a:solidFill>
                  <a:srgbClr val="CCFFFF"/>
                </a:solidFill>
                <a:latin typeface="Candara" panose="020E0502030303020204" pitchFamily="34" charset="0"/>
                <a:cs typeface="Calibri" pitchFamily="34" charset="0"/>
              </a:rPr>
              <a:t>είναι ιδιαίτερα σημαντική σε συνάρτηση με τη χρήση εντομοκτόνων, λόγω της δυνατότητας ανάπτυξης ανθεκτικότητας και επακόλουθης επανάκαμψης των πληθυσμών-στόχων που κατ’ επανάληψη αντιμετωπίζονται με ένα και μοναδικό εντομοκτόνο</a:t>
            </a:r>
            <a:endParaRPr lang="en-US" sz="2800" b="1" dirty="0">
              <a:solidFill>
                <a:srgbClr val="CCFFFF"/>
              </a:solidFill>
              <a:latin typeface="Candara" panose="020E0502030303020204" pitchFamily="34" charset="0"/>
              <a:cs typeface="Calibri" pitchFamily="34" charset="0"/>
            </a:endParaRPr>
          </a:p>
          <a:p>
            <a:pPr>
              <a:lnSpc>
                <a:spcPct val="90000"/>
              </a:lnSpc>
              <a:spcAft>
                <a:spcPts val="1200"/>
              </a:spcAft>
            </a:pPr>
            <a:r>
              <a:rPr lang="el-GR" sz="2800" b="1" dirty="0" smtClean="0">
                <a:solidFill>
                  <a:srgbClr val="CCFFFF"/>
                </a:solidFill>
                <a:latin typeface="Candara" panose="020E0502030303020204" pitchFamily="34" charset="0"/>
                <a:cs typeface="Calibri" pitchFamily="34" charset="0"/>
              </a:rPr>
              <a:t>Οι επαναλαμβανόμενες εφαρμογές ενός μοναδικού εντομοκτόνου επιβάλει τεχνητή γενετική επιλογή στους πληθυσμούς των εντόμων</a:t>
            </a:r>
            <a:endParaRPr lang="en-US" sz="2800" b="1" dirty="0">
              <a:solidFill>
                <a:srgbClr val="CCFFFF"/>
              </a:solidFill>
              <a:latin typeface="Candara" panose="020E0502030303020204"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wipe(left)">
                                      <p:cBhvr>
                                        <p:cTn id="7" dur="500"/>
                                        <p:tgtEl>
                                          <p:spTgt spid="211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wipe(left)">
                                      <p:cBhvr>
                                        <p:cTn id="12" dur="500"/>
                                        <p:tgtEl>
                                          <p:spTgt spid="211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541338"/>
            <a:ext cx="8229600" cy="609600"/>
          </a:xfrm>
        </p:spPr>
        <p:txBody>
          <a:bodyPr/>
          <a:lstStyle/>
          <a:p>
            <a:r>
              <a:rPr lang="el-GR" b="1" dirty="0" smtClean="0">
                <a:solidFill>
                  <a:srgbClr val="FFFFCC"/>
                </a:solidFill>
                <a:latin typeface="Candara" panose="020E0502030303020204" pitchFamily="34" charset="0"/>
              </a:rPr>
              <a:t>Χαρακτηριστικά </a:t>
            </a:r>
            <a:r>
              <a:rPr lang="en-US" b="1" dirty="0" smtClean="0">
                <a:solidFill>
                  <a:srgbClr val="FFFFCC"/>
                </a:solidFill>
                <a:latin typeface="Candara" panose="020E0502030303020204" pitchFamily="34" charset="0"/>
              </a:rPr>
              <a:t>IPM</a:t>
            </a:r>
            <a:endParaRPr lang="en-US" b="1" dirty="0">
              <a:solidFill>
                <a:srgbClr val="CCFFFF"/>
              </a:solidFill>
              <a:latin typeface="Candara" panose="020E0502030303020204" pitchFamily="34" charset="0"/>
            </a:endParaRPr>
          </a:p>
        </p:txBody>
      </p:sp>
      <p:sp>
        <p:nvSpPr>
          <p:cNvPr id="212995" name="Rectangle 3"/>
          <p:cNvSpPr>
            <a:spLocks noGrp="1" noChangeArrowheads="1"/>
          </p:cNvSpPr>
          <p:nvPr>
            <p:ph type="body" idx="1"/>
          </p:nvPr>
        </p:nvSpPr>
        <p:spPr/>
        <p:txBody>
          <a:bodyPr/>
          <a:lstStyle/>
          <a:p>
            <a:r>
              <a:rPr lang="el-GR" b="1" dirty="0" smtClean="0">
                <a:solidFill>
                  <a:srgbClr val="CCFFFF"/>
                </a:solidFill>
                <a:latin typeface="Candara" panose="020E0502030303020204" pitchFamily="34" charset="0"/>
              </a:rPr>
              <a:t>Πάντως</a:t>
            </a:r>
            <a:r>
              <a:rPr lang="en-US" b="1" dirty="0" smtClean="0">
                <a:solidFill>
                  <a:srgbClr val="CCFFFF"/>
                </a:solidFill>
                <a:latin typeface="Candara" panose="020E0502030303020204" pitchFamily="34" charset="0"/>
              </a:rPr>
              <a:t>, </a:t>
            </a:r>
            <a:r>
              <a:rPr lang="el-GR" b="1" dirty="0" smtClean="0">
                <a:solidFill>
                  <a:srgbClr val="CCFFFF"/>
                </a:solidFill>
                <a:latin typeface="Candara" panose="020E0502030303020204" pitchFamily="34" charset="0"/>
              </a:rPr>
              <a:t>για την ορθή εφαρμογή της </a:t>
            </a:r>
            <a:r>
              <a:rPr lang="en-US" b="1" dirty="0" smtClean="0">
                <a:solidFill>
                  <a:srgbClr val="CCFFFF"/>
                </a:solidFill>
                <a:latin typeface="Candara" panose="020E0502030303020204" pitchFamily="34" charset="0"/>
              </a:rPr>
              <a:t>IPM </a:t>
            </a:r>
            <a:r>
              <a:rPr lang="el-GR" b="1" dirty="0" smtClean="0">
                <a:solidFill>
                  <a:srgbClr val="CCFFFF"/>
                </a:solidFill>
                <a:latin typeface="Candara" panose="020E0502030303020204" pitchFamily="34" charset="0"/>
              </a:rPr>
              <a:t>θα πρέπει να εκτιμηθούν διάφορα κριτήρια</a:t>
            </a:r>
            <a:endParaRPr lang="en-US" b="1" dirty="0">
              <a:solidFill>
                <a:srgbClr val="CCFFFF"/>
              </a:solidFill>
              <a:latin typeface="Candara" panose="020E0502030303020204" pitchFamily="34" charset="0"/>
            </a:endParaRPr>
          </a:p>
          <a:p>
            <a:pPr lvl="1"/>
            <a:r>
              <a:rPr lang="en-US" b="1" dirty="0">
                <a:solidFill>
                  <a:srgbClr val="CCFFFF"/>
                </a:solidFill>
                <a:latin typeface="Candara" panose="020E0502030303020204" pitchFamily="34" charset="0"/>
              </a:rPr>
              <a:t> </a:t>
            </a:r>
            <a:r>
              <a:rPr lang="el-GR" b="1" dirty="0" smtClean="0">
                <a:solidFill>
                  <a:srgbClr val="CCFFFF"/>
                </a:solidFill>
                <a:latin typeface="Candara" panose="020E0502030303020204" pitchFamily="34" charset="0"/>
              </a:rPr>
              <a:t>Αποτελεσματικότητα στον έλεγχο των επιβλαβών εντόμων</a:t>
            </a:r>
            <a:endParaRPr lang="en-US" b="1" dirty="0">
              <a:solidFill>
                <a:srgbClr val="CCFFFF"/>
              </a:solidFill>
              <a:latin typeface="Candara" panose="020E0502030303020204" pitchFamily="34" charset="0"/>
            </a:endParaRPr>
          </a:p>
          <a:p>
            <a:pPr lvl="1"/>
            <a:r>
              <a:rPr lang="en-US" b="1" dirty="0">
                <a:solidFill>
                  <a:srgbClr val="CCFFFF"/>
                </a:solidFill>
                <a:latin typeface="Candara" panose="020E0502030303020204" pitchFamily="34" charset="0"/>
              </a:rPr>
              <a:t> </a:t>
            </a:r>
            <a:r>
              <a:rPr lang="el-GR" b="1" dirty="0" smtClean="0">
                <a:solidFill>
                  <a:srgbClr val="CCFFFF"/>
                </a:solidFill>
                <a:latin typeface="Candara" panose="020E0502030303020204" pitchFamily="34" charset="0"/>
              </a:rPr>
              <a:t>Κόστος εφαρμογής</a:t>
            </a:r>
            <a:endParaRPr lang="en-US" b="1" dirty="0">
              <a:solidFill>
                <a:srgbClr val="CCFFFF"/>
              </a:solidFill>
              <a:latin typeface="Candara" panose="020E0502030303020204" pitchFamily="34" charset="0"/>
            </a:endParaRPr>
          </a:p>
          <a:p>
            <a:pPr lvl="1"/>
            <a:r>
              <a:rPr lang="en-US" b="1" dirty="0">
                <a:solidFill>
                  <a:srgbClr val="CCFFFF"/>
                </a:solidFill>
                <a:latin typeface="Candara" panose="020E0502030303020204" pitchFamily="34" charset="0"/>
              </a:rPr>
              <a:t> </a:t>
            </a:r>
            <a:r>
              <a:rPr lang="el-GR" b="1" dirty="0" smtClean="0">
                <a:solidFill>
                  <a:srgbClr val="CCFFFF"/>
                </a:solidFill>
                <a:latin typeface="Candara" panose="020E0502030303020204" pitchFamily="34" charset="0"/>
              </a:rPr>
              <a:t>Τοξικότητα στον άνθρωπο και στους οργανισμούς-μη στόχους</a:t>
            </a:r>
            <a:endParaRPr lang="en-US" b="1" dirty="0">
              <a:solidFill>
                <a:srgbClr val="CCFFFF"/>
              </a:solidFill>
              <a:latin typeface="Candara" panose="020E0502030303020204" pitchFamily="34" charset="0"/>
            </a:endParaRPr>
          </a:p>
          <a:p>
            <a:pPr lvl="1"/>
            <a:r>
              <a:rPr lang="en-US" b="1" dirty="0">
                <a:solidFill>
                  <a:srgbClr val="CCFFFF"/>
                </a:solidFill>
                <a:latin typeface="Candara" panose="020E0502030303020204" pitchFamily="34" charset="0"/>
              </a:rPr>
              <a:t> </a:t>
            </a:r>
            <a:r>
              <a:rPr lang="el-GR" b="1" dirty="0" err="1" smtClean="0">
                <a:solidFill>
                  <a:srgbClr val="CCFFFF"/>
                </a:solidFill>
                <a:latin typeface="Candara" panose="020E0502030303020204" pitchFamily="34" charset="0"/>
              </a:rPr>
              <a:t>Υπολειμματικότητα</a:t>
            </a:r>
            <a:r>
              <a:rPr lang="el-GR" b="1" dirty="0" smtClean="0">
                <a:solidFill>
                  <a:srgbClr val="CCFFFF"/>
                </a:solidFill>
                <a:latin typeface="Candara" panose="020E0502030303020204" pitchFamily="34" charset="0"/>
              </a:rPr>
              <a:t> στο περιβάλλον</a:t>
            </a:r>
            <a:endParaRPr lang="en-US" b="1" dirty="0">
              <a:solidFill>
                <a:srgbClr val="CCFFFF"/>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wipe(left)">
                                      <p:cBhvr>
                                        <p:cTn id="17" dur="500"/>
                                        <p:tgtEl>
                                          <p:spTgt spid="212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2995">
                                            <p:txEl>
                                              <p:pRg st="3" end="3"/>
                                            </p:txEl>
                                          </p:spTgt>
                                        </p:tgtEl>
                                        <p:attrNameLst>
                                          <p:attrName>style.visibility</p:attrName>
                                        </p:attrNameLst>
                                      </p:cBhvr>
                                      <p:to>
                                        <p:strVal val="visible"/>
                                      </p:to>
                                    </p:set>
                                    <p:animEffect transition="in" filter="wipe(left)">
                                      <p:cBhvr>
                                        <p:cTn id="22" dur="500"/>
                                        <p:tgtEl>
                                          <p:spTgt spid="212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2995">
                                            <p:txEl>
                                              <p:pRg st="4" end="4"/>
                                            </p:txEl>
                                          </p:spTgt>
                                        </p:tgtEl>
                                        <p:attrNameLst>
                                          <p:attrName>style.visibility</p:attrName>
                                        </p:attrNameLst>
                                      </p:cBhvr>
                                      <p:to>
                                        <p:strVal val="visible"/>
                                      </p:to>
                                    </p:set>
                                    <p:animEffect transition="in" filter="wipe(left)">
                                      <p:cBhvr>
                                        <p:cTn id="27" dur="500"/>
                                        <p:tgtEl>
                                          <p:spTgt spid="212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4"/>
          <p:cNvSpPr>
            <a:spLocks noGrp="1" noChangeArrowheads="1"/>
          </p:cNvSpPr>
          <p:nvPr>
            <p:ph type="title"/>
          </p:nvPr>
        </p:nvSpPr>
        <p:spPr>
          <a:xfrm>
            <a:off x="457200" y="1363663"/>
            <a:ext cx="8229600" cy="2568575"/>
          </a:xfrm>
        </p:spPr>
        <p:txBody>
          <a:bodyPr/>
          <a:lstStyle/>
          <a:p>
            <a:r>
              <a:rPr lang="el-GR" sz="6600" b="1" dirty="0">
                <a:solidFill>
                  <a:srgbClr val="FFFFCC"/>
                </a:solidFill>
                <a:latin typeface="Candara" panose="020E0502030303020204" pitchFamily="34" charset="0"/>
              </a:rPr>
              <a:t>Ανάπτυξη ανθεκτικότητας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85800" y="153988"/>
            <a:ext cx="7772400" cy="881062"/>
          </a:xfrm>
        </p:spPr>
        <p:txBody>
          <a:bodyPr/>
          <a:lstStyle/>
          <a:p>
            <a:r>
              <a:rPr lang="el-GR" b="1">
                <a:solidFill>
                  <a:srgbClr val="FFFF99"/>
                </a:solidFill>
                <a:latin typeface="Candara" panose="020E0502030303020204" pitchFamily="34" charset="0"/>
              </a:rPr>
              <a:t>Μερικοί ορισμοί</a:t>
            </a:r>
          </a:p>
        </p:txBody>
      </p:sp>
      <p:sp>
        <p:nvSpPr>
          <p:cNvPr id="292867" name="Rectangle 3"/>
          <p:cNvSpPr>
            <a:spLocks noGrp="1" noChangeArrowheads="1"/>
          </p:cNvSpPr>
          <p:nvPr>
            <p:ph type="body" idx="1"/>
          </p:nvPr>
        </p:nvSpPr>
        <p:spPr>
          <a:xfrm>
            <a:off x="428625" y="1241425"/>
            <a:ext cx="8251825" cy="5280025"/>
          </a:xfrm>
        </p:spPr>
        <p:txBody>
          <a:bodyPr/>
          <a:lstStyle/>
          <a:p>
            <a:pPr>
              <a:lnSpc>
                <a:spcPct val="90000"/>
              </a:lnSpc>
              <a:spcBef>
                <a:spcPct val="40000"/>
              </a:spcBef>
            </a:pPr>
            <a:r>
              <a:rPr lang="el-GR" sz="2200" b="1" i="1" dirty="0">
                <a:solidFill>
                  <a:srgbClr val="FFFFCC"/>
                </a:solidFill>
                <a:latin typeface="Candara" panose="020E0502030303020204" pitchFamily="34" charset="0"/>
              </a:rPr>
              <a:t>Ανθεκτικότητα</a:t>
            </a:r>
            <a:r>
              <a:rPr lang="el-GR" sz="2200" dirty="0">
                <a:solidFill>
                  <a:srgbClr val="FFFFCC"/>
                </a:solidFill>
                <a:latin typeface="Candara" panose="020E0502030303020204" pitchFamily="34" charset="0"/>
              </a:rPr>
              <a:t> ορίζεται ως ‘μια κληρονομήσιμη αλλαγή στην ευαισθησία ενός πληθυσμού επιβλαβών εντόμων που αντικατοπτρίζεται στην κατ’ επανάληψη αποτυχία ενός εντομοκτόνου σκευάσματος να επιτύχει το αναμενόμενο επίπεδο ελέγχου, όταν χρησιμοποιείται σύμφωνα με τις οδηγίες του κατασκευαστή για το συγκεκριμένο είδος</a:t>
            </a:r>
            <a:r>
              <a:rPr lang="en-GB" sz="2200" dirty="0">
                <a:solidFill>
                  <a:srgbClr val="FFFFCC"/>
                </a:solidFill>
                <a:latin typeface="Candara" panose="020E0502030303020204" pitchFamily="34" charset="0"/>
              </a:rPr>
              <a:t>’. </a:t>
            </a:r>
            <a:endParaRPr lang="el-GR" sz="2200" dirty="0">
              <a:solidFill>
                <a:srgbClr val="FFFFCC"/>
              </a:solidFill>
              <a:latin typeface="Candara" panose="020E0502030303020204" pitchFamily="34" charset="0"/>
            </a:endParaRPr>
          </a:p>
          <a:p>
            <a:pPr>
              <a:lnSpc>
                <a:spcPct val="90000"/>
              </a:lnSpc>
              <a:spcBef>
                <a:spcPct val="40000"/>
              </a:spcBef>
            </a:pPr>
            <a:r>
              <a:rPr lang="el-GR" sz="2200" b="1" i="1" dirty="0">
                <a:solidFill>
                  <a:srgbClr val="FFFFCC"/>
                </a:solidFill>
                <a:latin typeface="Candara" panose="020E0502030303020204" pitchFamily="34" charset="0"/>
              </a:rPr>
              <a:t>Διασταυρούμενη ανθεκτικότητα</a:t>
            </a:r>
            <a:r>
              <a:rPr lang="el-GR" sz="2200" dirty="0">
                <a:solidFill>
                  <a:srgbClr val="FFFFCC"/>
                </a:solidFill>
                <a:latin typeface="Candara" panose="020E0502030303020204" pitchFamily="34" charset="0"/>
              </a:rPr>
              <a:t> συμβαίνει όταν η ανθεκτικότητα ως προς ένα εντομοκτόνο σκεύασμα έχει σαν αποτέλεσμα την ανθεκτικότητα και ως προς ένα άλλο, ακόμα και όταν το έντομο δεν έχει εκτεθεί στο διαφορετικό αυτό προϊόν</a:t>
            </a:r>
            <a:r>
              <a:rPr lang="en-GB" sz="2200" dirty="0">
                <a:solidFill>
                  <a:srgbClr val="FFFFCC"/>
                </a:solidFill>
                <a:latin typeface="Candara" panose="020E0502030303020204" pitchFamily="34" charset="0"/>
              </a:rPr>
              <a:t>. </a:t>
            </a:r>
            <a:endParaRPr lang="el-GR" sz="2200" dirty="0">
              <a:solidFill>
                <a:srgbClr val="FFFFCC"/>
              </a:solidFill>
              <a:latin typeface="Candara" panose="020E0502030303020204" pitchFamily="34" charset="0"/>
            </a:endParaRPr>
          </a:p>
          <a:p>
            <a:pPr>
              <a:lnSpc>
                <a:spcPct val="90000"/>
              </a:lnSpc>
              <a:spcBef>
                <a:spcPct val="40000"/>
              </a:spcBef>
            </a:pPr>
            <a:r>
              <a:rPr lang="el-GR" sz="2200" dirty="0">
                <a:solidFill>
                  <a:srgbClr val="FFFFCC"/>
                </a:solidFill>
                <a:latin typeface="Candara" panose="020E0502030303020204" pitchFamily="34" charset="0"/>
              </a:rPr>
              <a:t>Είναι ξεκάθαρο ότι λόγω του μεγάλου μεγέθους των πληθυσμών των εντόμων και της γρήγορης ανάπτυξής τους, υπάρχει πάντα ο κίνδυνος εμφάνισης ανθεκτικότητας, ιδιαίτερα όταν τα εντομοκτόνα χρησιμοποιούνται με λάθος ή υπερβολικό τρόπο</a:t>
            </a:r>
            <a:r>
              <a:rPr lang="en-GB" sz="2200" dirty="0">
                <a:solidFill>
                  <a:srgbClr val="FFFFCC"/>
                </a:solidFill>
                <a:latin typeface="Candara" panose="020E0502030303020204" pitchFamily="34" charset="0"/>
              </a:rPr>
              <a:t>.</a:t>
            </a:r>
            <a:endParaRPr lang="el-GR" sz="2200" dirty="0">
              <a:solidFill>
                <a:srgbClr val="FFFFCC"/>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93641" y="992944"/>
            <a:ext cx="8054009" cy="5048250"/>
          </a:xfrm>
        </p:spPr>
        <p:txBody>
          <a:bodyPr/>
          <a:lstStyle/>
          <a:p>
            <a:r>
              <a:rPr lang="el-GR" sz="3000" b="1" dirty="0">
                <a:solidFill>
                  <a:srgbClr val="CCFFFF"/>
                </a:solidFill>
                <a:latin typeface="Candara" panose="020E0502030303020204" pitchFamily="34" charset="0"/>
              </a:rPr>
              <a:t>Μεσαίωνας: χρήση σαπουνιού, εκχυλισμάτων καπνού και άλλων βοτάνων, αρσενικού. </a:t>
            </a:r>
          </a:p>
          <a:p>
            <a:r>
              <a:rPr lang="el-GR" sz="3000" b="1" dirty="0">
                <a:solidFill>
                  <a:srgbClr val="CCFFFF"/>
                </a:solidFill>
                <a:latin typeface="Candara" panose="020E0502030303020204" pitchFamily="34" charset="0"/>
              </a:rPr>
              <a:t>Μέχρι το 1800: νέες ουσίες από νέες χώρες. </a:t>
            </a:r>
          </a:p>
          <a:p>
            <a:r>
              <a:rPr lang="el-GR" sz="3000" b="1" dirty="0">
                <a:solidFill>
                  <a:srgbClr val="CCFFFF"/>
                </a:solidFill>
                <a:latin typeface="Candara" panose="020E0502030303020204" pitchFamily="34" charset="0"/>
              </a:rPr>
              <a:t>1880: ο πρώτος εμπορικός ψεκαστήρας. </a:t>
            </a:r>
          </a:p>
          <a:p>
            <a:r>
              <a:rPr lang="el-GR" sz="3000" b="1" dirty="0">
                <a:solidFill>
                  <a:srgbClr val="CCFFFF"/>
                </a:solidFill>
                <a:latin typeface="Candara" panose="020E0502030303020204" pitchFamily="34" charset="0"/>
              </a:rPr>
              <a:t>1920: χρήση αεροπλάνων για ψεκασμούς. </a:t>
            </a:r>
            <a:endParaRPr lang="en-US" sz="3000" b="1" dirty="0">
              <a:solidFill>
                <a:srgbClr val="CCFFFF"/>
              </a:solidFill>
              <a:latin typeface="Candara" panose="020E0502030303020204" pitchFamily="34" charset="0"/>
            </a:endParaRPr>
          </a:p>
          <a:p>
            <a:r>
              <a:rPr lang="el-GR" sz="3000" b="1" dirty="0">
                <a:solidFill>
                  <a:srgbClr val="CCFFFF"/>
                </a:solidFill>
                <a:latin typeface="Candara" panose="020E0502030303020204" pitchFamily="34" charset="0"/>
              </a:rPr>
              <a:t>Στα 1920 και 1930 τα περισσότερα εντομοκτόνα ήταν πολύ αναποτελεσματικά (με βάση τα σημερινά δεδομένα).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83">
                                            <p:txEl>
                                              <p:pRg st="2" end="2"/>
                                            </p:txEl>
                                          </p:spTgt>
                                        </p:tgtEl>
                                        <p:attrNameLst>
                                          <p:attrName>style.visibility</p:attrName>
                                        </p:attrNameLst>
                                      </p:cBhvr>
                                      <p:to>
                                        <p:strVal val="visible"/>
                                      </p:to>
                                    </p:set>
                                    <p:anim calcmode="lin" valueType="num">
                                      <p:cBhvr additive="base">
                                        <p:cTn id="19" dur="500" fill="hold"/>
                                        <p:tgtEl>
                                          <p:spTgt spid="148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83">
                                            <p:txEl>
                                              <p:pRg st="3" end="3"/>
                                            </p:txEl>
                                          </p:spTgt>
                                        </p:tgtEl>
                                        <p:attrNameLst>
                                          <p:attrName>style.visibility</p:attrName>
                                        </p:attrNameLst>
                                      </p:cBhvr>
                                      <p:to>
                                        <p:strVal val="visible"/>
                                      </p:to>
                                    </p:set>
                                    <p:anim calcmode="lin" valueType="num">
                                      <p:cBhvr additive="base">
                                        <p:cTn id="25" dur="500" fill="hold"/>
                                        <p:tgtEl>
                                          <p:spTgt spid="148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483">
                                            <p:txEl>
                                              <p:pRg st="4" end="4"/>
                                            </p:txEl>
                                          </p:spTgt>
                                        </p:tgtEl>
                                        <p:attrNameLst>
                                          <p:attrName>style.visibility</p:attrName>
                                        </p:attrNameLst>
                                      </p:cBhvr>
                                      <p:to>
                                        <p:strVal val="visible"/>
                                      </p:to>
                                    </p:set>
                                    <p:anim calcmode="lin" valueType="num">
                                      <p:cBhvr additive="base">
                                        <p:cTn id="31" dur="500" fill="hold"/>
                                        <p:tgtEl>
                                          <p:spTgt spid="148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314325"/>
            <a:ext cx="7772400" cy="1143000"/>
          </a:xfrm>
        </p:spPr>
        <p:txBody>
          <a:bodyPr/>
          <a:lstStyle/>
          <a:p>
            <a:r>
              <a:rPr lang="el-GR">
                <a:solidFill>
                  <a:schemeClr val="bg1"/>
                </a:solidFill>
                <a:latin typeface="Candara" panose="020E0502030303020204" pitchFamily="34" charset="0"/>
              </a:rPr>
              <a:t>Ανθεκτικότητα ή ανοσία;</a:t>
            </a:r>
          </a:p>
        </p:txBody>
      </p:sp>
      <p:graphicFrame>
        <p:nvGraphicFramePr>
          <p:cNvPr id="293891" name="Group 3"/>
          <p:cNvGraphicFramePr>
            <a:graphicFrameLocks noGrp="1"/>
          </p:cNvGraphicFramePr>
          <p:nvPr>
            <p:ph type="tbl" idx="1"/>
            <p:extLst>
              <p:ext uri="{D42A27DB-BD31-4B8C-83A1-F6EECF244321}">
                <p14:modId xmlns:p14="http://schemas.microsoft.com/office/powerpoint/2010/main" val="1117142183"/>
              </p:ext>
            </p:extLst>
          </p:nvPr>
        </p:nvGraphicFramePr>
        <p:xfrm>
          <a:off x="457200" y="1600200"/>
          <a:ext cx="8229600" cy="3610610"/>
        </p:xfrm>
        <a:graphic>
          <a:graphicData uri="http://schemas.openxmlformats.org/drawingml/2006/table">
            <a:tbl>
              <a:tblPr/>
              <a:tblGrid>
                <a:gridCol w="4114800"/>
                <a:gridCol w="4114800"/>
              </a:tblGrid>
              <a:tr h="86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bg1"/>
                          </a:solidFill>
                          <a:effectLst/>
                          <a:latin typeface="Book Antiqua" pitchFamily="18" charset="0"/>
                        </a:rPr>
                        <a:t>Ανθεκτικότητα</a:t>
                      </a:r>
                    </a:p>
                  </a:txBody>
                  <a:tcPr anchor="ctr" horzOverflow="overflow">
                    <a:lnL cap="flat">
                      <a:noFill/>
                    </a:lnL>
                    <a:lnR w="19050" cap="flat" cmpd="sng" algn="ctr">
                      <a:solidFill>
                        <a:srgbClr val="FFCC66"/>
                      </a:solidFill>
                      <a:prstDash val="solid"/>
                      <a:round/>
                      <a:headEnd type="none" w="med" len="med"/>
                      <a:tailEnd type="none" w="med" len="med"/>
                    </a:lnR>
                    <a:lnT cap="flat">
                      <a:noFill/>
                    </a:lnT>
                    <a:lnB w="38100" cap="flat" cmpd="sng" algn="ctr">
                      <a:solidFill>
                        <a:srgbClr val="FFCC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bg1"/>
                          </a:solidFill>
                          <a:effectLst/>
                          <a:latin typeface="Book Antiqua" pitchFamily="18" charset="0"/>
                        </a:rPr>
                        <a:t>Ανοσία</a:t>
                      </a:r>
                    </a:p>
                  </a:txBody>
                  <a:tcPr anchor="ctr" horzOverflow="overflow">
                    <a:lnL w="19050" cap="flat" cmpd="sng" algn="ctr">
                      <a:solidFill>
                        <a:srgbClr val="FFCC66"/>
                      </a:solidFill>
                      <a:prstDash val="solid"/>
                      <a:round/>
                      <a:headEnd type="none" w="med" len="med"/>
                      <a:tailEnd type="none" w="med" len="med"/>
                    </a:lnL>
                    <a:lnR cap="flat">
                      <a:noFill/>
                    </a:lnR>
                    <a:lnT cap="flat">
                      <a:noFill/>
                    </a:lnT>
                    <a:lnB w="38100" cap="flat" cmpd="sng" algn="ctr">
                      <a:solidFill>
                        <a:srgbClr val="FFCC66"/>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bg1"/>
                          </a:solidFill>
                          <a:effectLst/>
                          <a:latin typeface="Book Antiqua" pitchFamily="18" charset="0"/>
                        </a:rPr>
                        <a:t>Γεννιέσαι ανθεκτικός</a:t>
                      </a:r>
                    </a:p>
                  </a:txBody>
                  <a:tcPr anchor="ctr" horzOverflow="overflow">
                    <a:lnL cap="flat">
                      <a:noFill/>
                    </a:lnL>
                    <a:lnR w="19050" cap="flat" cmpd="sng" algn="ctr">
                      <a:solidFill>
                        <a:srgbClr val="FFCC66"/>
                      </a:solidFill>
                      <a:prstDash val="solid"/>
                      <a:round/>
                      <a:headEnd type="none" w="med" len="med"/>
                      <a:tailEnd type="none" w="med" len="med"/>
                    </a:lnR>
                    <a:lnT w="38100" cap="flat" cmpd="sng" algn="ctr">
                      <a:solidFill>
                        <a:srgbClr val="FFCC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bg1"/>
                          </a:solidFill>
                          <a:effectLst/>
                          <a:latin typeface="Book Antiqua" pitchFamily="18" charset="0"/>
                        </a:rPr>
                        <a:t>Αποκτάς ανοσία</a:t>
                      </a:r>
                    </a:p>
                  </a:txBody>
                  <a:tcPr anchor="ctr" horzOverflow="overflow">
                    <a:lnL w="19050" cap="flat" cmpd="sng" algn="ctr">
                      <a:solidFill>
                        <a:srgbClr val="FFCC66"/>
                      </a:solidFill>
                      <a:prstDash val="solid"/>
                      <a:round/>
                      <a:headEnd type="none" w="med" len="med"/>
                      <a:tailEnd type="none" w="med" len="med"/>
                    </a:lnL>
                    <a:lnR cap="flat">
                      <a:noFill/>
                    </a:lnR>
                    <a:lnT w="38100" cap="flat" cmpd="sng" algn="ctr">
                      <a:solidFill>
                        <a:srgbClr val="FFCC66"/>
                      </a:solidFill>
                      <a:prstDash val="solid"/>
                      <a:round/>
                      <a:headEnd type="none" w="med" len="med"/>
                      <a:tailEnd type="none" w="med" len="med"/>
                    </a:lnT>
                    <a:lnB>
                      <a:noFill/>
                    </a:lnB>
                    <a:lnTlToBr>
                      <a:noFill/>
                    </a:lnTlToBr>
                    <a:lnBlToTr>
                      <a:noFill/>
                    </a:lnBlToTr>
                    <a:noFill/>
                  </a:tcPr>
                </a:tc>
              </a:tr>
              <a:tr h="86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bg1"/>
                          </a:solidFill>
                          <a:effectLst/>
                          <a:latin typeface="Book Antiqua" pitchFamily="18" charset="0"/>
                        </a:rPr>
                        <a:t>Αναπτύσσεται σε πληθυσμό</a:t>
                      </a:r>
                    </a:p>
                  </a:txBody>
                  <a:tcPr anchor="ctr" horzOverflow="overflow">
                    <a:lnL cap="flat">
                      <a:noFill/>
                    </a:lnL>
                    <a:lnR w="19050" cap="flat" cmpd="sng" algn="ctr">
                      <a:solidFill>
                        <a:srgbClr val="FFCC6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bg1"/>
                          </a:solidFill>
                          <a:effectLst/>
                          <a:latin typeface="Book Antiqua" pitchFamily="18" charset="0"/>
                        </a:rPr>
                        <a:t>Αναπτύσσεται στο άτομο</a:t>
                      </a:r>
                    </a:p>
                  </a:txBody>
                  <a:tcPr anchor="ctr" horzOverflow="overflow">
                    <a:lnL w="19050" cap="flat" cmpd="sng" algn="ctr">
                      <a:solidFill>
                        <a:srgbClr val="FFCC66"/>
                      </a:solidFill>
                      <a:prstDash val="solid"/>
                      <a:round/>
                      <a:headEnd type="none" w="med" len="med"/>
                      <a:tailEnd type="none" w="med" len="med"/>
                    </a:lnL>
                    <a:lnR cap="flat">
                      <a:noFill/>
                    </a:lnR>
                    <a:lnT>
                      <a:noFill/>
                    </a:lnT>
                    <a:lnB>
                      <a:noFill/>
                    </a:lnB>
                    <a:lnTlToBr>
                      <a:noFill/>
                    </a:lnTlToBr>
                    <a:lnBlToTr>
                      <a:noFill/>
                    </a:lnBlToTr>
                    <a:noFill/>
                  </a:tcPr>
                </a:tc>
              </a:tr>
              <a:tr h="86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bg1"/>
                          </a:solidFill>
                          <a:effectLst/>
                          <a:latin typeface="Book Antiqua" pitchFamily="18" charset="0"/>
                        </a:rPr>
                        <a:t>Μεταβιβάζεται στους απογόνους</a:t>
                      </a:r>
                    </a:p>
                  </a:txBody>
                  <a:tcPr anchor="ctr" horzOverflow="overflow">
                    <a:lnL cap="flat">
                      <a:noFill/>
                    </a:lnL>
                    <a:lnR w="19050" cap="flat" cmpd="sng" algn="ctr">
                      <a:solidFill>
                        <a:srgbClr val="FFCC66"/>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bg1"/>
                          </a:solidFill>
                          <a:effectLst/>
                          <a:latin typeface="Book Antiqua" pitchFamily="18" charset="0"/>
                        </a:rPr>
                        <a:t>ΔΕΝ μεταβιβάζεται</a:t>
                      </a:r>
                    </a:p>
                  </a:txBody>
                  <a:tcPr anchor="ctr" horzOverflow="overflow">
                    <a:lnL w="19050" cap="flat" cmpd="sng" algn="ctr">
                      <a:solidFill>
                        <a:srgbClr val="FFCC66"/>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85800" y="276225"/>
            <a:ext cx="7772400" cy="838200"/>
          </a:xfrm>
        </p:spPr>
        <p:txBody>
          <a:bodyPr/>
          <a:lstStyle/>
          <a:p>
            <a:r>
              <a:rPr lang="el-GR" b="1" dirty="0">
                <a:solidFill>
                  <a:srgbClr val="FFFFCC"/>
                </a:solidFill>
                <a:latin typeface="Candara" panose="020E0502030303020204" pitchFamily="34" charset="0"/>
              </a:rPr>
              <a:t>Λίγη ιστορία</a:t>
            </a:r>
          </a:p>
        </p:txBody>
      </p:sp>
      <p:sp>
        <p:nvSpPr>
          <p:cNvPr id="294915" name="Rectangle 3"/>
          <p:cNvSpPr>
            <a:spLocks noGrp="1" noChangeArrowheads="1"/>
          </p:cNvSpPr>
          <p:nvPr>
            <p:ph type="body" idx="1"/>
          </p:nvPr>
        </p:nvSpPr>
        <p:spPr>
          <a:xfrm>
            <a:off x="312738" y="1316038"/>
            <a:ext cx="8582784" cy="5094287"/>
          </a:xfrm>
        </p:spPr>
        <p:txBody>
          <a:bodyPr/>
          <a:lstStyle/>
          <a:p>
            <a:pPr>
              <a:lnSpc>
                <a:spcPct val="90000"/>
              </a:lnSpc>
              <a:spcBef>
                <a:spcPct val="40000"/>
              </a:spcBef>
            </a:pPr>
            <a:r>
              <a:rPr lang="el-GR" sz="2800" dirty="0">
                <a:solidFill>
                  <a:srgbClr val="FFFFCC"/>
                </a:solidFill>
                <a:latin typeface="Candara" panose="020E0502030303020204" pitchFamily="34" charset="0"/>
              </a:rPr>
              <a:t>Λίγο μετά την εισαγωγή των συνθετικών οργανικών εντομοκτόνων το</a:t>
            </a:r>
            <a:r>
              <a:rPr lang="en-GB" sz="2800" dirty="0">
                <a:solidFill>
                  <a:srgbClr val="FFFFCC"/>
                </a:solidFill>
                <a:latin typeface="Candara" panose="020E0502030303020204" pitchFamily="34" charset="0"/>
              </a:rPr>
              <a:t> 1940, </a:t>
            </a:r>
            <a:r>
              <a:rPr lang="el-GR" sz="2800" dirty="0">
                <a:solidFill>
                  <a:srgbClr val="FFFFCC"/>
                </a:solidFill>
                <a:latin typeface="Candara" panose="020E0502030303020204" pitchFamily="34" charset="0"/>
              </a:rPr>
              <a:t>όπως το</a:t>
            </a:r>
            <a:r>
              <a:rPr lang="en-GB" sz="2800" dirty="0">
                <a:solidFill>
                  <a:srgbClr val="FFFFCC"/>
                </a:solidFill>
                <a:latin typeface="Candara" panose="020E0502030303020204" pitchFamily="34" charset="0"/>
              </a:rPr>
              <a:t> DDT,</a:t>
            </a:r>
            <a:r>
              <a:rPr lang="el-GR" sz="2800" dirty="0">
                <a:solidFill>
                  <a:srgbClr val="FFFFCC"/>
                </a:solidFill>
                <a:latin typeface="Candara" panose="020E0502030303020204" pitchFamily="34" charset="0"/>
              </a:rPr>
              <a:t> εμφανίστηκαν τα πρώτα δείγματα ανθεκτικότητας. </a:t>
            </a:r>
          </a:p>
          <a:p>
            <a:pPr>
              <a:lnSpc>
                <a:spcPct val="90000"/>
              </a:lnSpc>
              <a:spcBef>
                <a:spcPct val="40000"/>
              </a:spcBef>
            </a:pPr>
            <a:r>
              <a:rPr lang="en-GB" sz="2800" dirty="0">
                <a:solidFill>
                  <a:srgbClr val="FFFFCC"/>
                </a:solidFill>
                <a:latin typeface="Candara" panose="020E0502030303020204" pitchFamily="34" charset="0"/>
              </a:rPr>
              <a:t> </a:t>
            </a:r>
            <a:r>
              <a:rPr lang="el-GR" sz="2800" dirty="0">
                <a:solidFill>
                  <a:srgbClr val="FFFFCC"/>
                </a:solidFill>
                <a:latin typeface="Candara" panose="020E0502030303020204" pitchFamily="34" charset="0"/>
              </a:rPr>
              <a:t>Μέχρι το 1947 είχε καταγραφεί ανθεκτικότητα της οικιακής μύγας στο </a:t>
            </a:r>
            <a:r>
              <a:rPr lang="en-GB" sz="2800" dirty="0">
                <a:solidFill>
                  <a:srgbClr val="FFFFCC"/>
                </a:solidFill>
                <a:latin typeface="Candara" panose="020E0502030303020204" pitchFamily="34" charset="0"/>
              </a:rPr>
              <a:t>DDT. </a:t>
            </a:r>
            <a:endParaRPr lang="el-GR" sz="2800" dirty="0">
              <a:solidFill>
                <a:srgbClr val="FFFFCC"/>
              </a:solidFill>
              <a:latin typeface="Candara" panose="020E0502030303020204" pitchFamily="34" charset="0"/>
            </a:endParaRPr>
          </a:p>
          <a:p>
            <a:pPr>
              <a:lnSpc>
                <a:spcPct val="90000"/>
              </a:lnSpc>
              <a:spcBef>
                <a:spcPct val="40000"/>
              </a:spcBef>
            </a:pPr>
            <a:r>
              <a:rPr lang="el-GR" sz="2800" dirty="0">
                <a:solidFill>
                  <a:srgbClr val="FFFFCC"/>
                </a:solidFill>
                <a:latin typeface="Candara" panose="020E0502030303020204" pitchFamily="34" charset="0"/>
              </a:rPr>
              <a:t>Στη συνέχεια, η εισαγωγή οποιουδήποτε εντομοκτόνου νέου σκευάσματος (</a:t>
            </a:r>
            <a:r>
              <a:rPr lang="en-GB" sz="2800" dirty="0" err="1">
                <a:solidFill>
                  <a:srgbClr val="FFFFCC"/>
                </a:solidFill>
                <a:latin typeface="Candara" panose="020E0502030303020204" pitchFamily="34" charset="0"/>
              </a:rPr>
              <a:t>cyclodienes</a:t>
            </a:r>
            <a:r>
              <a:rPr lang="en-GB" sz="2800" dirty="0">
                <a:solidFill>
                  <a:srgbClr val="FFFFCC"/>
                </a:solidFill>
                <a:latin typeface="Candara" panose="020E0502030303020204" pitchFamily="34" charset="0"/>
              </a:rPr>
              <a:t>, organophosphates, carbamates, </a:t>
            </a:r>
            <a:r>
              <a:rPr lang="en-GB" sz="2800" dirty="0" err="1">
                <a:solidFill>
                  <a:srgbClr val="FFFFCC"/>
                </a:solidFill>
                <a:latin typeface="Candara" panose="020E0502030303020204" pitchFamily="34" charset="0"/>
              </a:rPr>
              <a:t>formamidines</a:t>
            </a:r>
            <a:r>
              <a:rPr lang="en-GB" sz="2800" dirty="0">
                <a:solidFill>
                  <a:srgbClr val="FFFFCC"/>
                </a:solidFill>
                <a:latin typeface="Candara" panose="020E0502030303020204" pitchFamily="34" charset="0"/>
              </a:rPr>
              <a:t>, </a:t>
            </a:r>
            <a:r>
              <a:rPr lang="en-GB" sz="2800" dirty="0" err="1">
                <a:solidFill>
                  <a:srgbClr val="FFFFCC"/>
                </a:solidFill>
                <a:latin typeface="Candara" panose="020E0502030303020204" pitchFamily="34" charset="0"/>
              </a:rPr>
              <a:t>pyrethroids</a:t>
            </a:r>
            <a:r>
              <a:rPr lang="en-GB" sz="2800" dirty="0">
                <a:solidFill>
                  <a:srgbClr val="FFFFCC"/>
                </a:solidFill>
                <a:latin typeface="Candara" panose="020E0502030303020204" pitchFamily="34" charset="0"/>
              </a:rPr>
              <a:t>, </a:t>
            </a:r>
            <a:r>
              <a:rPr lang="en-GB" sz="2800" i="1" dirty="0">
                <a:solidFill>
                  <a:srgbClr val="FFFFCC"/>
                </a:solidFill>
                <a:latin typeface="Candara" panose="020E0502030303020204" pitchFamily="34" charset="0"/>
              </a:rPr>
              <a:t>Bacillus thuringiensis</a:t>
            </a:r>
            <a:r>
              <a:rPr lang="en-GB" sz="2800" dirty="0">
                <a:solidFill>
                  <a:srgbClr val="FFFFCC"/>
                </a:solidFill>
                <a:latin typeface="Candara" panose="020E0502030303020204" pitchFamily="34" charset="0"/>
              </a:rPr>
              <a:t>, </a:t>
            </a:r>
            <a:r>
              <a:rPr lang="en-GB" sz="2800" dirty="0" err="1">
                <a:solidFill>
                  <a:srgbClr val="FFFFCC"/>
                </a:solidFill>
                <a:latin typeface="Candara" panose="020E0502030303020204" pitchFamily="34" charset="0"/>
              </a:rPr>
              <a:t>spinosyns</a:t>
            </a:r>
            <a:r>
              <a:rPr lang="en-GB" sz="2800" dirty="0">
                <a:solidFill>
                  <a:srgbClr val="FFFFCC"/>
                </a:solidFill>
                <a:latin typeface="Candara" panose="020E0502030303020204" pitchFamily="34" charset="0"/>
              </a:rPr>
              <a:t> </a:t>
            </a:r>
            <a:r>
              <a:rPr lang="el-GR" sz="2800" dirty="0">
                <a:solidFill>
                  <a:srgbClr val="FFFFCC"/>
                </a:solidFill>
                <a:latin typeface="Candara" panose="020E0502030303020204" pitchFamily="34" charset="0"/>
              </a:rPr>
              <a:t>και </a:t>
            </a:r>
            <a:r>
              <a:rPr lang="en-GB" sz="2800" dirty="0">
                <a:solidFill>
                  <a:srgbClr val="FFFFCC"/>
                </a:solidFill>
                <a:latin typeface="Candara" panose="020E0502030303020204" pitchFamily="34" charset="0"/>
              </a:rPr>
              <a:t>neonicotinoids</a:t>
            </a:r>
            <a:r>
              <a:rPr lang="el-GR" sz="2800" dirty="0">
                <a:solidFill>
                  <a:srgbClr val="FFFFCC"/>
                </a:solidFill>
                <a:latin typeface="Candara" panose="020E0502030303020204" pitchFamily="34" charset="0"/>
              </a:rPr>
              <a:t>) συνοδευόταν από την εμφάνιση ανθεκτικότητας μέσα σε 2 έως 20 χρόνια σε έναν αριθμό βασικών εντόμων στόχων</a:t>
            </a:r>
            <a:r>
              <a:rPr lang="en-GB" sz="2800" dirty="0">
                <a:solidFill>
                  <a:srgbClr val="FFFFCC"/>
                </a:solidFill>
                <a:latin typeface="Candara" panose="020E0502030303020204" pitchFamily="34" charset="0"/>
              </a:rPr>
              <a:t>. </a:t>
            </a:r>
            <a:endParaRPr lang="el-GR" sz="2800" dirty="0">
              <a:solidFill>
                <a:srgbClr val="FFFFCC"/>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833938" y="5192713"/>
            <a:ext cx="4006850" cy="1263650"/>
          </a:xfrm>
        </p:spPr>
        <p:txBody>
          <a:bodyPr/>
          <a:lstStyle/>
          <a:p>
            <a:pPr algn="l"/>
            <a:r>
              <a:rPr lang="el-GR" sz="1600" dirty="0">
                <a:solidFill>
                  <a:schemeClr val="bg1"/>
                </a:solidFill>
                <a:latin typeface="Candara" panose="020E0502030303020204" pitchFamily="34" charset="0"/>
              </a:rPr>
              <a:t>Η αύξηση του αριθμού των ειδών εντόμων που έχουν εμφανίσει ανθεκτικότητα σε ένα τουλάχιστον εντομοκτόνο (</a:t>
            </a:r>
            <a:r>
              <a:rPr lang="en-US" sz="1600" dirty="0" err="1">
                <a:solidFill>
                  <a:schemeClr val="bg1"/>
                </a:solidFill>
                <a:latin typeface="Candara" panose="020E0502030303020204" pitchFamily="34" charset="0"/>
              </a:rPr>
              <a:t>Georghiou</a:t>
            </a:r>
            <a:r>
              <a:rPr lang="en-US" sz="1600" dirty="0">
                <a:solidFill>
                  <a:schemeClr val="bg1"/>
                </a:solidFill>
                <a:latin typeface="Candara" panose="020E0502030303020204" pitchFamily="34" charset="0"/>
              </a:rPr>
              <a:t> and Mellon, 1983)</a:t>
            </a:r>
            <a:endParaRPr lang="el-GR" sz="1600" dirty="0">
              <a:solidFill>
                <a:schemeClr val="bg1"/>
              </a:solidFill>
              <a:latin typeface="Candara" panose="020E0502030303020204" pitchFamily="34" charset="0"/>
            </a:endParaRPr>
          </a:p>
        </p:txBody>
      </p:sp>
      <p:graphicFrame>
        <p:nvGraphicFramePr>
          <p:cNvPr id="295939" name="Object 3"/>
          <p:cNvGraphicFramePr>
            <a:graphicFrameLocks noGrp="1" noChangeAspect="1"/>
          </p:cNvGraphicFramePr>
          <p:nvPr>
            <p:ph sz="half" idx="1"/>
          </p:nvPr>
        </p:nvGraphicFramePr>
        <p:xfrm>
          <a:off x="555625" y="222250"/>
          <a:ext cx="4060825" cy="6340475"/>
        </p:xfrm>
        <a:graphic>
          <a:graphicData uri="http://schemas.openxmlformats.org/presentationml/2006/ole">
            <mc:AlternateContent xmlns:mc="http://schemas.openxmlformats.org/markup-compatibility/2006">
              <mc:Choice xmlns:v="urn:schemas-microsoft-com:vml" Requires="v">
                <p:oleObj spid="_x0000_s295948" name="Image" r:id="rId4" imgW="4926984" imgH="7695238" progId="Photoshop.Image.6">
                  <p:embed/>
                </p:oleObj>
              </mc:Choice>
              <mc:Fallback>
                <p:oleObj name="Image" r:id="rId4" imgW="4926984" imgH="7695238" progId="Photoshop.Image.6">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 y="222250"/>
                        <a:ext cx="4060825"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Evol insecticide resistance"/>
          <p:cNvPicPr>
            <a:picLocks noChangeAspect="1" noChangeArrowheads="1"/>
          </p:cNvPicPr>
          <p:nvPr/>
        </p:nvPicPr>
        <p:blipFill>
          <a:blip r:embed="rId2" cstate="print"/>
          <a:srcRect/>
          <a:stretch>
            <a:fillRect/>
          </a:stretch>
        </p:blipFill>
        <p:spPr bwMode="auto">
          <a:xfrm>
            <a:off x="573088" y="0"/>
            <a:ext cx="4379912" cy="6858000"/>
          </a:xfrm>
          <a:prstGeom prst="rect">
            <a:avLst/>
          </a:prstGeom>
          <a:noFill/>
        </p:spPr>
      </p:pic>
      <p:sp>
        <p:nvSpPr>
          <p:cNvPr id="231427" name="Rectangle 3"/>
          <p:cNvSpPr>
            <a:spLocks noChangeArrowheads="1"/>
          </p:cNvSpPr>
          <p:nvPr/>
        </p:nvSpPr>
        <p:spPr bwMode="auto">
          <a:xfrm>
            <a:off x="5257800" y="914400"/>
            <a:ext cx="3581400" cy="2590800"/>
          </a:xfrm>
          <a:prstGeom prst="rect">
            <a:avLst/>
          </a:prstGeom>
          <a:solidFill>
            <a:srgbClr val="CC6600"/>
          </a:solidFill>
          <a:ln w="9525">
            <a:noFill/>
            <a:miter lim="800000"/>
            <a:headEnd/>
            <a:tailEnd/>
          </a:ln>
          <a:effectLst/>
        </p:spPr>
        <p:txBody>
          <a:bodyPr anchor="ctr"/>
          <a:lstStyle/>
          <a:p>
            <a:pPr algn="ctr"/>
            <a:r>
              <a:rPr lang="el-GR" sz="3200" b="1" dirty="0">
                <a:solidFill>
                  <a:schemeClr val="bg1"/>
                </a:solidFill>
                <a:latin typeface="Candara" panose="020E0502030303020204" pitchFamily="34" charset="0"/>
              </a:rPr>
              <a:t>Η ανάπτυξη της ανθεκτικότητας στα έντομα</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0" name="Group 2"/>
          <p:cNvGrpSpPr>
            <a:grpSpLocks/>
          </p:cNvGrpSpPr>
          <p:nvPr/>
        </p:nvGrpSpPr>
        <p:grpSpPr bwMode="auto">
          <a:xfrm>
            <a:off x="2933700" y="304800"/>
            <a:ext cx="1406525" cy="1676400"/>
            <a:chOff x="1680" y="240"/>
            <a:chExt cx="886" cy="1056"/>
          </a:xfrm>
        </p:grpSpPr>
        <p:pic>
          <p:nvPicPr>
            <p:cNvPr id="232451" name="Picture 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52" name="Text Box 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53" name="Group 5"/>
          <p:cNvGrpSpPr>
            <a:grpSpLocks/>
          </p:cNvGrpSpPr>
          <p:nvPr/>
        </p:nvGrpSpPr>
        <p:grpSpPr bwMode="auto">
          <a:xfrm>
            <a:off x="7010400" y="2019300"/>
            <a:ext cx="1406525" cy="1752600"/>
            <a:chOff x="480" y="192"/>
            <a:chExt cx="886" cy="1104"/>
          </a:xfrm>
        </p:grpSpPr>
        <p:pic>
          <p:nvPicPr>
            <p:cNvPr id="232454" name="Picture 6"/>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2455" name="Text Box 7"/>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2456" name="Group 8"/>
          <p:cNvGrpSpPr>
            <a:grpSpLocks/>
          </p:cNvGrpSpPr>
          <p:nvPr/>
        </p:nvGrpSpPr>
        <p:grpSpPr bwMode="auto">
          <a:xfrm>
            <a:off x="800100" y="2095500"/>
            <a:ext cx="1406525" cy="1676400"/>
            <a:chOff x="1680" y="240"/>
            <a:chExt cx="886" cy="1056"/>
          </a:xfrm>
        </p:grpSpPr>
        <p:pic>
          <p:nvPicPr>
            <p:cNvPr id="232457" name="Picture 9"/>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58" name="Text Box 10"/>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59" name="Group 11"/>
          <p:cNvGrpSpPr>
            <a:grpSpLocks/>
          </p:cNvGrpSpPr>
          <p:nvPr/>
        </p:nvGrpSpPr>
        <p:grpSpPr bwMode="auto">
          <a:xfrm>
            <a:off x="2933700" y="2057400"/>
            <a:ext cx="1406525" cy="1676400"/>
            <a:chOff x="1680" y="240"/>
            <a:chExt cx="886" cy="1056"/>
          </a:xfrm>
        </p:grpSpPr>
        <p:pic>
          <p:nvPicPr>
            <p:cNvPr id="232460" name="Picture 12"/>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61" name="Text Box 13"/>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62" name="Group 14"/>
          <p:cNvGrpSpPr>
            <a:grpSpLocks/>
          </p:cNvGrpSpPr>
          <p:nvPr/>
        </p:nvGrpSpPr>
        <p:grpSpPr bwMode="auto">
          <a:xfrm>
            <a:off x="7010400" y="304800"/>
            <a:ext cx="1406525" cy="1676400"/>
            <a:chOff x="1680" y="240"/>
            <a:chExt cx="886" cy="1056"/>
          </a:xfrm>
        </p:grpSpPr>
        <p:pic>
          <p:nvPicPr>
            <p:cNvPr id="232463" name="Picture 15"/>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64" name="Text Box 16"/>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65" name="Group 17"/>
          <p:cNvGrpSpPr>
            <a:grpSpLocks/>
          </p:cNvGrpSpPr>
          <p:nvPr/>
        </p:nvGrpSpPr>
        <p:grpSpPr bwMode="auto">
          <a:xfrm>
            <a:off x="5016500" y="2057400"/>
            <a:ext cx="1406525" cy="1676400"/>
            <a:chOff x="1680" y="240"/>
            <a:chExt cx="886" cy="1056"/>
          </a:xfrm>
        </p:grpSpPr>
        <p:pic>
          <p:nvPicPr>
            <p:cNvPr id="232466" name="Picture 18"/>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67" name="Text Box 19"/>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68" name="Group 20"/>
          <p:cNvGrpSpPr>
            <a:grpSpLocks/>
          </p:cNvGrpSpPr>
          <p:nvPr/>
        </p:nvGrpSpPr>
        <p:grpSpPr bwMode="auto">
          <a:xfrm>
            <a:off x="5016500" y="304800"/>
            <a:ext cx="1406525" cy="1676400"/>
            <a:chOff x="1680" y="240"/>
            <a:chExt cx="886" cy="1056"/>
          </a:xfrm>
        </p:grpSpPr>
        <p:pic>
          <p:nvPicPr>
            <p:cNvPr id="232469" name="Picture 21"/>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70" name="Text Box 22"/>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71" name="Group 23"/>
          <p:cNvGrpSpPr>
            <a:grpSpLocks/>
          </p:cNvGrpSpPr>
          <p:nvPr/>
        </p:nvGrpSpPr>
        <p:grpSpPr bwMode="auto">
          <a:xfrm>
            <a:off x="800100" y="3810000"/>
            <a:ext cx="1406525" cy="1676400"/>
            <a:chOff x="1680" y="240"/>
            <a:chExt cx="886" cy="1056"/>
          </a:xfrm>
        </p:grpSpPr>
        <p:pic>
          <p:nvPicPr>
            <p:cNvPr id="232472" name="Picture 24"/>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73" name="Text Box 25"/>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74" name="Group 26"/>
          <p:cNvGrpSpPr>
            <a:grpSpLocks/>
          </p:cNvGrpSpPr>
          <p:nvPr/>
        </p:nvGrpSpPr>
        <p:grpSpPr bwMode="auto">
          <a:xfrm>
            <a:off x="2933700" y="3810000"/>
            <a:ext cx="1406525" cy="1676400"/>
            <a:chOff x="1680" y="240"/>
            <a:chExt cx="886" cy="1056"/>
          </a:xfrm>
        </p:grpSpPr>
        <p:pic>
          <p:nvPicPr>
            <p:cNvPr id="232475" name="Picture 27"/>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76" name="Text Box 28"/>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77" name="Group 29"/>
          <p:cNvGrpSpPr>
            <a:grpSpLocks/>
          </p:cNvGrpSpPr>
          <p:nvPr/>
        </p:nvGrpSpPr>
        <p:grpSpPr bwMode="auto">
          <a:xfrm>
            <a:off x="5016500" y="3810000"/>
            <a:ext cx="1406525" cy="1676400"/>
            <a:chOff x="1680" y="240"/>
            <a:chExt cx="886" cy="1056"/>
          </a:xfrm>
        </p:grpSpPr>
        <p:pic>
          <p:nvPicPr>
            <p:cNvPr id="232478" name="Picture 30"/>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79" name="Text Box 31"/>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80" name="Group 32"/>
          <p:cNvGrpSpPr>
            <a:grpSpLocks/>
          </p:cNvGrpSpPr>
          <p:nvPr/>
        </p:nvGrpSpPr>
        <p:grpSpPr bwMode="auto">
          <a:xfrm>
            <a:off x="7010400" y="3810000"/>
            <a:ext cx="1406525" cy="1676400"/>
            <a:chOff x="1680" y="240"/>
            <a:chExt cx="886" cy="1056"/>
          </a:xfrm>
        </p:grpSpPr>
        <p:pic>
          <p:nvPicPr>
            <p:cNvPr id="232481" name="Picture 3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82" name="Text Box 3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
        <p:nvSpPr>
          <p:cNvPr id="232483" name="Text Box 35"/>
          <p:cNvSpPr txBox="1">
            <a:spLocks noChangeArrowheads="1"/>
          </p:cNvSpPr>
          <p:nvPr/>
        </p:nvSpPr>
        <p:spPr bwMode="auto">
          <a:xfrm>
            <a:off x="381000" y="5638800"/>
            <a:ext cx="8382000" cy="1138773"/>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200" dirty="0">
                <a:latin typeface="Candara" panose="020E0502030303020204" pitchFamily="34" charset="0"/>
              </a:rPr>
              <a:t>Ένας πληθυσμός κουνουπιών που περιέχει τόσο ανθεκτικά</a:t>
            </a:r>
            <a:r>
              <a:rPr lang="en-US" sz="2200" dirty="0">
                <a:latin typeface="Candara" panose="020E0502030303020204" pitchFamily="34" charset="0"/>
              </a:rPr>
              <a:t> (</a:t>
            </a:r>
            <a:r>
              <a:rPr lang="en-US" sz="2200" dirty="0">
                <a:solidFill>
                  <a:srgbClr val="0066FF"/>
                </a:solidFill>
                <a:latin typeface="Candara" panose="020E0502030303020204" pitchFamily="34" charset="0"/>
              </a:rPr>
              <a:t>R</a:t>
            </a:r>
            <a:r>
              <a:rPr lang="en-US" sz="2200" dirty="0">
                <a:latin typeface="Candara" panose="020E0502030303020204" pitchFamily="34" charset="0"/>
              </a:rPr>
              <a:t>) </a:t>
            </a:r>
            <a:r>
              <a:rPr lang="el-GR" sz="2200" dirty="0">
                <a:latin typeface="Candara" panose="020E0502030303020204" pitchFamily="34" charset="0"/>
              </a:rPr>
              <a:t>όσο και ευαίσθητα</a:t>
            </a:r>
            <a:r>
              <a:rPr lang="en-US" sz="2200" dirty="0">
                <a:latin typeface="Candara" panose="020E0502030303020204" pitchFamily="34" charset="0"/>
              </a:rPr>
              <a:t> (S) </a:t>
            </a:r>
            <a:r>
              <a:rPr lang="el-GR" sz="2200" dirty="0">
                <a:latin typeface="Candara" panose="020E0502030303020204" pitchFamily="34" charset="0"/>
              </a:rPr>
              <a:t>άτομα, πριν από τη χρήση εντομοκτόνου</a:t>
            </a:r>
            <a:r>
              <a:rPr lang="en-US" sz="2200" dirty="0">
                <a:latin typeface="Candara" panose="020E0502030303020204" pitchFamily="34" charset="0"/>
              </a:rPr>
              <a:t>.  </a:t>
            </a:r>
            <a:r>
              <a:rPr lang="el-GR" sz="2200" dirty="0">
                <a:latin typeface="Candara" panose="020E0502030303020204" pitchFamily="34" charset="0"/>
              </a:rPr>
              <a:t>Η αναλογία του ανθεκτικού</a:t>
            </a:r>
            <a:r>
              <a:rPr lang="en-US" sz="2200" dirty="0">
                <a:latin typeface="Candara" panose="020E0502030303020204" pitchFamily="34" charset="0"/>
              </a:rPr>
              <a:t> R </a:t>
            </a:r>
            <a:r>
              <a:rPr lang="el-GR" sz="2200" dirty="0">
                <a:latin typeface="Candara" panose="020E0502030303020204" pitchFamily="34" charset="0"/>
              </a:rPr>
              <a:t>ατόμου είναι</a:t>
            </a:r>
            <a:r>
              <a:rPr lang="en-US" sz="2200" dirty="0">
                <a:latin typeface="Candara" panose="020E0502030303020204" pitchFamily="34" charset="0"/>
              </a:rPr>
              <a:t> 1/12 = 0.083.</a:t>
            </a:r>
            <a:r>
              <a:rPr lang="en-US" sz="2400" dirty="0">
                <a:latin typeface="Candara" panose="020E0502030303020204" pitchFamily="34" charset="0"/>
              </a:rPr>
              <a:t>   </a:t>
            </a:r>
          </a:p>
        </p:txBody>
      </p:sp>
      <p:grpSp>
        <p:nvGrpSpPr>
          <p:cNvPr id="232484" name="Group 36"/>
          <p:cNvGrpSpPr>
            <a:grpSpLocks/>
          </p:cNvGrpSpPr>
          <p:nvPr/>
        </p:nvGrpSpPr>
        <p:grpSpPr bwMode="auto">
          <a:xfrm>
            <a:off x="838200" y="304800"/>
            <a:ext cx="1406525" cy="1676400"/>
            <a:chOff x="1680" y="240"/>
            <a:chExt cx="886" cy="1056"/>
          </a:xfrm>
        </p:grpSpPr>
        <p:pic>
          <p:nvPicPr>
            <p:cNvPr id="232485" name="Picture 37"/>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86" name="Text Box 38"/>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 2"/>
          <p:cNvGrpSpPr>
            <a:grpSpLocks/>
          </p:cNvGrpSpPr>
          <p:nvPr/>
        </p:nvGrpSpPr>
        <p:grpSpPr bwMode="auto">
          <a:xfrm>
            <a:off x="2933700" y="304800"/>
            <a:ext cx="1406525" cy="1676400"/>
            <a:chOff x="1680" y="240"/>
            <a:chExt cx="886" cy="1056"/>
          </a:xfrm>
        </p:grpSpPr>
        <p:pic>
          <p:nvPicPr>
            <p:cNvPr id="233475" name="Picture 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76" name="Text Box 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77" name="Group 5"/>
          <p:cNvGrpSpPr>
            <a:grpSpLocks/>
          </p:cNvGrpSpPr>
          <p:nvPr/>
        </p:nvGrpSpPr>
        <p:grpSpPr bwMode="auto">
          <a:xfrm>
            <a:off x="7010400" y="2019300"/>
            <a:ext cx="1406525" cy="1752600"/>
            <a:chOff x="480" y="192"/>
            <a:chExt cx="886" cy="1104"/>
          </a:xfrm>
        </p:grpSpPr>
        <p:pic>
          <p:nvPicPr>
            <p:cNvPr id="233478" name="Picture 6"/>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3479" name="Text Box 7"/>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3480" name="Group 8"/>
          <p:cNvGrpSpPr>
            <a:grpSpLocks/>
          </p:cNvGrpSpPr>
          <p:nvPr/>
        </p:nvGrpSpPr>
        <p:grpSpPr bwMode="auto">
          <a:xfrm>
            <a:off x="800100" y="2095500"/>
            <a:ext cx="1406525" cy="1676400"/>
            <a:chOff x="1680" y="240"/>
            <a:chExt cx="886" cy="1056"/>
          </a:xfrm>
        </p:grpSpPr>
        <p:pic>
          <p:nvPicPr>
            <p:cNvPr id="233481" name="Picture 9"/>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82" name="Text Box 10"/>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83" name="Group 11"/>
          <p:cNvGrpSpPr>
            <a:grpSpLocks/>
          </p:cNvGrpSpPr>
          <p:nvPr/>
        </p:nvGrpSpPr>
        <p:grpSpPr bwMode="auto">
          <a:xfrm>
            <a:off x="2933700" y="2057400"/>
            <a:ext cx="1406525" cy="1676400"/>
            <a:chOff x="1680" y="240"/>
            <a:chExt cx="886" cy="1056"/>
          </a:xfrm>
        </p:grpSpPr>
        <p:pic>
          <p:nvPicPr>
            <p:cNvPr id="233484" name="Picture 12"/>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85" name="Text Box 13"/>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86" name="Group 14"/>
          <p:cNvGrpSpPr>
            <a:grpSpLocks/>
          </p:cNvGrpSpPr>
          <p:nvPr/>
        </p:nvGrpSpPr>
        <p:grpSpPr bwMode="auto">
          <a:xfrm>
            <a:off x="7010400" y="304800"/>
            <a:ext cx="1406525" cy="1676400"/>
            <a:chOff x="1680" y="240"/>
            <a:chExt cx="886" cy="1056"/>
          </a:xfrm>
        </p:grpSpPr>
        <p:pic>
          <p:nvPicPr>
            <p:cNvPr id="233487" name="Picture 15"/>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88" name="Text Box 16"/>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89" name="Group 17"/>
          <p:cNvGrpSpPr>
            <a:grpSpLocks/>
          </p:cNvGrpSpPr>
          <p:nvPr/>
        </p:nvGrpSpPr>
        <p:grpSpPr bwMode="auto">
          <a:xfrm>
            <a:off x="5016500" y="2057400"/>
            <a:ext cx="1406525" cy="1676400"/>
            <a:chOff x="1680" y="240"/>
            <a:chExt cx="886" cy="1056"/>
          </a:xfrm>
        </p:grpSpPr>
        <p:pic>
          <p:nvPicPr>
            <p:cNvPr id="233490" name="Picture 18"/>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91" name="Text Box 19"/>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92" name="Group 20"/>
          <p:cNvGrpSpPr>
            <a:grpSpLocks/>
          </p:cNvGrpSpPr>
          <p:nvPr/>
        </p:nvGrpSpPr>
        <p:grpSpPr bwMode="auto">
          <a:xfrm>
            <a:off x="5016500" y="304800"/>
            <a:ext cx="1406525" cy="1676400"/>
            <a:chOff x="1680" y="240"/>
            <a:chExt cx="886" cy="1056"/>
          </a:xfrm>
        </p:grpSpPr>
        <p:pic>
          <p:nvPicPr>
            <p:cNvPr id="233493" name="Picture 21"/>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94" name="Text Box 22"/>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95" name="Group 23"/>
          <p:cNvGrpSpPr>
            <a:grpSpLocks/>
          </p:cNvGrpSpPr>
          <p:nvPr/>
        </p:nvGrpSpPr>
        <p:grpSpPr bwMode="auto">
          <a:xfrm>
            <a:off x="800100" y="3810000"/>
            <a:ext cx="1406525" cy="1676400"/>
            <a:chOff x="1680" y="240"/>
            <a:chExt cx="886" cy="1056"/>
          </a:xfrm>
        </p:grpSpPr>
        <p:pic>
          <p:nvPicPr>
            <p:cNvPr id="233496" name="Picture 24"/>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97" name="Text Box 25"/>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98" name="Group 26"/>
          <p:cNvGrpSpPr>
            <a:grpSpLocks/>
          </p:cNvGrpSpPr>
          <p:nvPr/>
        </p:nvGrpSpPr>
        <p:grpSpPr bwMode="auto">
          <a:xfrm>
            <a:off x="2933700" y="3810000"/>
            <a:ext cx="1406525" cy="1676400"/>
            <a:chOff x="1680" y="240"/>
            <a:chExt cx="886" cy="1056"/>
          </a:xfrm>
        </p:grpSpPr>
        <p:pic>
          <p:nvPicPr>
            <p:cNvPr id="233499" name="Picture 27"/>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500" name="Text Box 28"/>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501" name="Group 29"/>
          <p:cNvGrpSpPr>
            <a:grpSpLocks/>
          </p:cNvGrpSpPr>
          <p:nvPr/>
        </p:nvGrpSpPr>
        <p:grpSpPr bwMode="auto">
          <a:xfrm>
            <a:off x="5016500" y="3810000"/>
            <a:ext cx="1406525" cy="1676400"/>
            <a:chOff x="1680" y="240"/>
            <a:chExt cx="886" cy="1056"/>
          </a:xfrm>
        </p:grpSpPr>
        <p:pic>
          <p:nvPicPr>
            <p:cNvPr id="233502" name="Picture 30"/>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503" name="Text Box 31"/>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504" name="Group 32"/>
          <p:cNvGrpSpPr>
            <a:grpSpLocks/>
          </p:cNvGrpSpPr>
          <p:nvPr/>
        </p:nvGrpSpPr>
        <p:grpSpPr bwMode="auto">
          <a:xfrm>
            <a:off x="7010400" y="3810000"/>
            <a:ext cx="1406525" cy="1676400"/>
            <a:chOff x="1680" y="240"/>
            <a:chExt cx="886" cy="1056"/>
          </a:xfrm>
        </p:grpSpPr>
        <p:pic>
          <p:nvPicPr>
            <p:cNvPr id="233505" name="Picture 3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506" name="Text Box 3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
        <p:nvSpPr>
          <p:cNvPr id="233507" name="Text Box 35"/>
          <p:cNvSpPr txBox="1">
            <a:spLocks noChangeArrowheads="1"/>
          </p:cNvSpPr>
          <p:nvPr/>
        </p:nvSpPr>
        <p:spPr bwMode="auto">
          <a:xfrm>
            <a:off x="381000" y="5638800"/>
            <a:ext cx="8382000" cy="762000"/>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200" dirty="0">
                <a:latin typeface="Candara" panose="020E0502030303020204" pitchFamily="34" charset="0"/>
              </a:rPr>
              <a:t>Μετά τη χρήση του εντομοκτόνου θα επιβιώσουν τα ανθεκτικά άτομα </a:t>
            </a:r>
            <a:r>
              <a:rPr lang="en-US" sz="2200" dirty="0">
                <a:latin typeface="Candara" panose="020E0502030303020204" pitchFamily="34" charset="0"/>
              </a:rPr>
              <a:t>(</a:t>
            </a:r>
            <a:r>
              <a:rPr lang="en-US" sz="2200" dirty="0">
                <a:solidFill>
                  <a:srgbClr val="0066FF"/>
                </a:solidFill>
                <a:latin typeface="Candara" panose="020E0502030303020204" pitchFamily="34" charset="0"/>
              </a:rPr>
              <a:t>R</a:t>
            </a:r>
            <a:r>
              <a:rPr lang="en-US" sz="2200" dirty="0">
                <a:latin typeface="Candara" panose="020E0502030303020204" pitchFamily="34" charset="0"/>
              </a:rPr>
              <a:t>)</a:t>
            </a:r>
            <a:r>
              <a:rPr lang="el-GR" sz="2200" dirty="0">
                <a:latin typeface="Candara" panose="020E0502030303020204" pitchFamily="34" charset="0"/>
              </a:rPr>
              <a:t> και μερικά από τα ευαίσθητα</a:t>
            </a:r>
            <a:r>
              <a:rPr lang="en-US" sz="2200" dirty="0">
                <a:latin typeface="Candara" panose="020E0502030303020204" pitchFamily="34" charset="0"/>
              </a:rPr>
              <a:t> (S).  </a:t>
            </a:r>
            <a:endParaRPr lang="en-US" sz="2400" dirty="0">
              <a:latin typeface="Candara" panose="020E0502030303020204" pitchFamily="34" charset="0"/>
            </a:endParaRPr>
          </a:p>
        </p:txBody>
      </p:sp>
      <p:grpSp>
        <p:nvGrpSpPr>
          <p:cNvPr id="233508" name="Group 36"/>
          <p:cNvGrpSpPr>
            <a:grpSpLocks/>
          </p:cNvGrpSpPr>
          <p:nvPr/>
        </p:nvGrpSpPr>
        <p:grpSpPr bwMode="auto">
          <a:xfrm>
            <a:off x="3200400" y="533400"/>
            <a:ext cx="1143000" cy="1143000"/>
            <a:chOff x="2016" y="336"/>
            <a:chExt cx="720" cy="720"/>
          </a:xfrm>
        </p:grpSpPr>
        <p:sp>
          <p:nvSpPr>
            <p:cNvPr id="233509" name="Line 37"/>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10" name="Oval 38"/>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11" name="Group 39"/>
          <p:cNvGrpSpPr>
            <a:grpSpLocks/>
          </p:cNvGrpSpPr>
          <p:nvPr/>
        </p:nvGrpSpPr>
        <p:grpSpPr bwMode="auto">
          <a:xfrm>
            <a:off x="5257800" y="609600"/>
            <a:ext cx="1143000" cy="1143000"/>
            <a:chOff x="2016" y="336"/>
            <a:chExt cx="720" cy="720"/>
          </a:xfrm>
        </p:grpSpPr>
        <p:sp>
          <p:nvSpPr>
            <p:cNvPr id="233512" name="Line 40"/>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13" name="Oval 41"/>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14" name="Group 42"/>
          <p:cNvGrpSpPr>
            <a:grpSpLocks/>
          </p:cNvGrpSpPr>
          <p:nvPr/>
        </p:nvGrpSpPr>
        <p:grpSpPr bwMode="auto">
          <a:xfrm>
            <a:off x="3124200" y="2286000"/>
            <a:ext cx="1143000" cy="1143000"/>
            <a:chOff x="2016" y="336"/>
            <a:chExt cx="720" cy="720"/>
          </a:xfrm>
        </p:grpSpPr>
        <p:sp>
          <p:nvSpPr>
            <p:cNvPr id="233515" name="Line 43"/>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16" name="Oval 44"/>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17" name="Group 45"/>
          <p:cNvGrpSpPr>
            <a:grpSpLocks/>
          </p:cNvGrpSpPr>
          <p:nvPr/>
        </p:nvGrpSpPr>
        <p:grpSpPr bwMode="auto">
          <a:xfrm>
            <a:off x="5257800" y="2286000"/>
            <a:ext cx="1143000" cy="1143000"/>
            <a:chOff x="2016" y="336"/>
            <a:chExt cx="720" cy="720"/>
          </a:xfrm>
        </p:grpSpPr>
        <p:sp>
          <p:nvSpPr>
            <p:cNvPr id="233518" name="Line 46"/>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19" name="Oval 47"/>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20" name="Group 48"/>
          <p:cNvGrpSpPr>
            <a:grpSpLocks/>
          </p:cNvGrpSpPr>
          <p:nvPr/>
        </p:nvGrpSpPr>
        <p:grpSpPr bwMode="auto">
          <a:xfrm>
            <a:off x="990600" y="4191000"/>
            <a:ext cx="1143000" cy="1143000"/>
            <a:chOff x="2016" y="336"/>
            <a:chExt cx="720" cy="720"/>
          </a:xfrm>
        </p:grpSpPr>
        <p:sp>
          <p:nvSpPr>
            <p:cNvPr id="233521" name="Line 49"/>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22" name="Oval 50"/>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23" name="Group 51"/>
          <p:cNvGrpSpPr>
            <a:grpSpLocks/>
          </p:cNvGrpSpPr>
          <p:nvPr/>
        </p:nvGrpSpPr>
        <p:grpSpPr bwMode="auto">
          <a:xfrm>
            <a:off x="5181600" y="4114800"/>
            <a:ext cx="1143000" cy="1143000"/>
            <a:chOff x="2016" y="336"/>
            <a:chExt cx="720" cy="720"/>
          </a:xfrm>
        </p:grpSpPr>
        <p:sp>
          <p:nvSpPr>
            <p:cNvPr id="233524" name="Line 52"/>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25" name="Oval 53"/>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26" name="Group 54"/>
          <p:cNvGrpSpPr>
            <a:grpSpLocks/>
          </p:cNvGrpSpPr>
          <p:nvPr/>
        </p:nvGrpSpPr>
        <p:grpSpPr bwMode="auto">
          <a:xfrm>
            <a:off x="7239000" y="609600"/>
            <a:ext cx="1143000" cy="1143000"/>
            <a:chOff x="2016" y="336"/>
            <a:chExt cx="720" cy="720"/>
          </a:xfrm>
        </p:grpSpPr>
        <p:sp>
          <p:nvSpPr>
            <p:cNvPr id="233527" name="Line 55"/>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28" name="Oval 56"/>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29" name="Group 57"/>
          <p:cNvGrpSpPr>
            <a:grpSpLocks/>
          </p:cNvGrpSpPr>
          <p:nvPr/>
        </p:nvGrpSpPr>
        <p:grpSpPr bwMode="auto">
          <a:xfrm>
            <a:off x="7239000" y="4114800"/>
            <a:ext cx="1143000" cy="1143000"/>
            <a:chOff x="2016" y="336"/>
            <a:chExt cx="720" cy="720"/>
          </a:xfrm>
        </p:grpSpPr>
        <p:sp>
          <p:nvSpPr>
            <p:cNvPr id="233530" name="Line 58"/>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31" name="Oval 59"/>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32" name="Group 60"/>
          <p:cNvGrpSpPr>
            <a:grpSpLocks/>
          </p:cNvGrpSpPr>
          <p:nvPr/>
        </p:nvGrpSpPr>
        <p:grpSpPr bwMode="auto">
          <a:xfrm>
            <a:off x="762000" y="304800"/>
            <a:ext cx="1406525" cy="1676400"/>
            <a:chOff x="1680" y="240"/>
            <a:chExt cx="886" cy="1056"/>
          </a:xfrm>
        </p:grpSpPr>
        <p:pic>
          <p:nvPicPr>
            <p:cNvPr id="233533" name="Picture 61"/>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534" name="Text Box 62"/>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535" name="Group 63"/>
          <p:cNvGrpSpPr>
            <a:grpSpLocks/>
          </p:cNvGrpSpPr>
          <p:nvPr/>
        </p:nvGrpSpPr>
        <p:grpSpPr bwMode="auto">
          <a:xfrm>
            <a:off x="990600" y="609600"/>
            <a:ext cx="1143000" cy="1143000"/>
            <a:chOff x="2016" y="336"/>
            <a:chExt cx="720" cy="720"/>
          </a:xfrm>
        </p:grpSpPr>
        <p:sp>
          <p:nvSpPr>
            <p:cNvPr id="233536" name="Line 64"/>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37" name="Oval 65"/>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Group 2"/>
          <p:cNvGrpSpPr>
            <a:grpSpLocks/>
          </p:cNvGrpSpPr>
          <p:nvPr/>
        </p:nvGrpSpPr>
        <p:grpSpPr bwMode="auto">
          <a:xfrm>
            <a:off x="7010400" y="2019300"/>
            <a:ext cx="1406525" cy="1752600"/>
            <a:chOff x="480" y="192"/>
            <a:chExt cx="886" cy="1104"/>
          </a:xfrm>
        </p:grpSpPr>
        <p:pic>
          <p:nvPicPr>
            <p:cNvPr id="234499" name="Picture 3"/>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4500" name="Text Box 4"/>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4501" name="Group 5"/>
          <p:cNvGrpSpPr>
            <a:grpSpLocks/>
          </p:cNvGrpSpPr>
          <p:nvPr/>
        </p:nvGrpSpPr>
        <p:grpSpPr bwMode="auto">
          <a:xfrm>
            <a:off x="800100" y="2095500"/>
            <a:ext cx="1406525" cy="1676400"/>
            <a:chOff x="1680" y="240"/>
            <a:chExt cx="886" cy="1056"/>
          </a:xfrm>
        </p:grpSpPr>
        <p:pic>
          <p:nvPicPr>
            <p:cNvPr id="234502" name="Picture 6"/>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4503" name="Text Box 7"/>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4504" name="Group 8"/>
          <p:cNvGrpSpPr>
            <a:grpSpLocks/>
          </p:cNvGrpSpPr>
          <p:nvPr/>
        </p:nvGrpSpPr>
        <p:grpSpPr bwMode="auto">
          <a:xfrm>
            <a:off x="2933700" y="3810000"/>
            <a:ext cx="1406525" cy="1676400"/>
            <a:chOff x="1680" y="240"/>
            <a:chExt cx="886" cy="1056"/>
          </a:xfrm>
        </p:grpSpPr>
        <p:pic>
          <p:nvPicPr>
            <p:cNvPr id="234505" name="Picture 9"/>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4506" name="Text Box 10"/>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
        <p:nvSpPr>
          <p:cNvPr id="234507" name="Text Box 11"/>
          <p:cNvSpPr txBox="1">
            <a:spLocks noChangeArrowheads="1"/>
          </p:cNvSpPr>
          <p:nvPr/>
        </p:nvSpPr>
        <p:spPr bwMode="auto">
          <a:xfrm>
            <a:off x="381000" y="5638800"/>
            <a:ext cx="8382000" cy="427038"/>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200" dirty="0">
                <a:latin typeface="Candara" panose="020E0502030303020204" pitchFamily="34" charset="0"/>
              </a:rPr>
              <a:t>Η αναλογία των ανθεκτικών</a:t>
            </a:r>
            <a:r>
              <a:rPr lang="en-US" sz="2200" dirty="0">
                <a:latin typeface="Candara" panose="020E0502030303020204" pitchFamily="34" charset="0"/>
              </a:rPr>
              <a:t> (</a:t>
            </a:r>
            <a:r>
              <a:rPr lang="en-US" sz="2200" dirty="0">
                <a:solidFill>
                  <a:srgbClr val="0066FF"/>
                </a:solidFill>
                <a:latin typeface="Candara" panose="020E0502030303020204" pitchFamily="34" charset="0"/>
              </a:rPr>
              <a:t>R</a:t>
            </a:r>
            <a:r>
              <a:rPr lang="en-US" sz="2200" dirty="0">
                <a:latin typeface="Candara" panose="020E0502030303020204" pitchFamily="34" charset="0"/>
              </a:rPr>
              <a:t>) </a:t>
            </a:r>
            <a:r>
              <a:rPr lang="el-GR" sz="2200" dirty="0">
                <a:latin typeface="Candara" panose="020E0502030303020204" pitchFamily="34" charset="0"/>
              </a:rPr>
              <a:t>ατόμων είναι τώρα</a:t>
            </a:r>
            <a:r>
              <a:rPr lang="en-US" sz="2200" dirty="0">
                <a:latin typeface="Candara" panose="020E0502030303020204" pitchFamily="34" charset="0"/>
              </a:rPr>
              <a:t> 1/3 = 0.333. </a:t>
            </a:r>
            <a:endParaRPr lang="en-US" sz="24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22" name="Group 2"/>
          <p:cNvGrpSpPr>
            <a:grpSpLocks/>
          </p:cNvGrpSpPr>
          <p:nvPr/>
        </p:nvGrpSpPr>
        <p:grpSpPr bwMode="auto">
          <a:xfrm>
            <a:off x="2933700" y="304800"/>
            <a:ext cx="1406525" cy="1676400"/>
            <a:chOff x="1680" y="240"/>
            <a:chExt cx="886" cy="1056"/>
          </a:xfrm>
        </p:grpSpPr>
        <p:pic>
          <p:nvPicPr>
            <p:cNvPr id="235523" name="Picture 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24" name="Text Box 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25" name="Group 5"/>
          <p:cNvGrpSpPr>
            <a:grpSpLocks/>
          </p:cNvGrpSpPr>
          <p:nvPr/>
        </p:nvGrpSpPr>
        <p:grpSpPr bwMode="auto">
          <a:xfrm>
            <a:off x="7010400" y="2019300"/>
            <a:ext cx="1406525" cy="1752600"/>
            <a:chOff x="480" y="192"/>
            <a:chExt cx="886" cy="1104"/>
          </a:xfrm>
        </p:grpSpPr>
        <p:pic>
          <p:nvPicPr>
            <p:cNvPr id="235526" name="Picture 6"/>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5527" name="Text Box 7"/>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5528" name="Group 8"/>
          <p:cNvGrpSpPr>
            <a:grpSpLocks/>
          </p:cNvGrpSpPr>
          <p:nvPr/>
        </p:nvGrpSpPr>
        <p:grpSpPr bwMode="auto">
          <a:xfrm>
            <a:off x="800100" y="2095500"/>
            <a:ext cx="1406525" cy="1676400"/>
            <a:chOff x="1680" y="240"/>
            <a:chExt cx="886" cy="1056"/>
          </a:xfrm>
        </p:grpSpPr>
        <p:pic>
          <p:nvPicPr>
            <p:cNvPr id="235529" name="Picture 9"/>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30" name="Text Box 10"/>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31" name="Group 11"/>
          <p:cNvGrpSpPr>
            <a:grpSpLocks/>
          </p:cNvGrpSpPr>
          <p:nvPr/>
        </p:nvGrpSpPr>
        <p:grpSpPr bwMode="auto">
          <a:xfrm>
            <a:off x="2933700" y="2057400"/>
            <a:ext cx="1406525" cy="1676400"/>
            <a:chOff x="1680" y="240"/>
            <a:chExt cx="886" cy="1056"/>
          </a:xfrm>
        </p:grpSpPr>
        <p:pic>
          <p:nvPicPr>
            <p:cNvPr id="235532" name="Picture 12"/>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33" name="Text Box 13"/>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34" name="Group 14"/>
          <p:cNvGrpSpPr>
            <a:grpSpLocks/>
          </p:cNvGrpSpPr>
          <p:nvPr/>
        </p:nvGrpSpPr>
        <p:grpSpPr bwMode="auto">
          <a:xfrm>
            <a:off x="7010400" y="304800"/>
            <a:ext cx="1406525" cy="1676400"/>
            <a:chOff x="1680" y="240"/>
            <a:chExt cx="886" cy="1056"/>
          </a:xfrm>
        </p:grpSpPr>
        <p:pic>
          <p:nvPicPr>
            <p:cNvPr id="235535" name="Picture 15"/>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36" name="Text Box 16"/>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37" name="Group 17"/>
          <p:cNvGrpSpPr>
            <a:grpSpLocks/>
          </p:cNvGrpSpPr>
          <p:nvPr/>
        </p:nvGrpSpPr>
        <p:grpSpPr bwMode="auto">
          <a:xfrm>
            <a:off x="5016500" y="2057400"/>
            <a:ext cx="1406525" cy="1676400"/>
            <a:chOff x="1680" y="240"/>
            <a:chExt cx="886" cy="1056"/>
          </a:xfrm>
        </p:grpSpPr>
        <p:pic>
          <p:nvPicPr>
            <p:cNvPr id="235538" name="Picture 18"/>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39" name="Text Box 19"/>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40" name="Group 20"/>
          <p:cNvGrpSpPr>
            <a:grpSpLocks/>
          </p:cNvGrpSpPr>
          <p:nvPr/>
        </p:nvGrpSpPr>
        <p:grpSpPr bwMode="auto">
          <a:xfrm>
            <a:off x="5016500" y="304800"/>
            <a:ext cx="1406525" cy="1676400"/>
            <a:chOff x="1680" y="240"/>
            <a:chExt cx="886" cy="1056"/>
          </a:xfrm>
        </p:grpSpPr>
        <p:pic>
          <p:nvPicPr>
            <p:cNvPr id="235541" name="Picture 21"/>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42" name="Text Box 22"/>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43" name="Group 23"/>
          <p:cNvGrpSpPr>
            <a:grpSpLocks/>
          </p:cNvGrpSpPr>
          <p:nvPr/>
        </p:nvGrpSpPr>
        <p:grpSpPr bwMode="auto">
          <a:xfrm>
            <a:off x="800100" y="3810000"/>
            <a:ext cx="1406525" cy="1676400"/>
            <a:chOff x="1680" y="240"/>
            <a:chExt cx="886" cy="1056"/>
          </a:xfrm>
        </p:grpSpPr>
        <p:pic>
          <p:nvPicPr>
            <p:cNvPr id="235544" name="Picture 24"/>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45" name="Text Box 25"/>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46" name="Group 26"/>
          <p:cNvGrpSpPr>
            <a:grpSpLocks/>
          </p:cNvGrpSpPr>
          <p:nvPr/>
        </p:nvGrpSpPr>
        <p:grpSpPr bwMode="auto">
          <a:xfrm>
            <a:off x="5016500" y="3810000"/>
            <a:ext cx="1406525" cy="1676400"/>
            <a:chOff x="1680" y="240"/>
            <a:chExt cx="886" cy="1056"/>
          </a:xfrm>
        </p:grpSpPr>
        <p:pic>
          <p:nvPicPr>
            <p:cNvPr id="235547" name="Picture 27"/>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48" name="Text Box 28"/>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Helvetica" pitchFamily="-96" charset="0"/>
              </a:endParaRPr>
            </a:p>
          </p:txBody>
        </p:sp>
      </p:grpSp>
      <p:grpSp>
        <p:nvGrpSpPr>
          <p:cNvPr id="235549" name="Group 29"/>
          <p:cNvGrpSpPr>
            <a:grpSpLocks/>
          </p:cNvGrpSpPr>
          <p:nvPr/>
        </p:nvGrpSpPr>
        <p:grpSpPr bwMode="auto">
          <a:xfrm>
            <a:off x="7010400" y="3810000"/>
            <a:ext cx="1406525" cy="1676400"/>
            <a:chOff x="1680" y="240"/>
            <a:chExt cx="886" cy="1056"/>
          </a:xfrm>
        </p:grpSpPr>
        <p:pic>
          <p:nvPicPr>
            <p:cNvPr id="235550" name="Picture 30"/>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51" name="Text Box 31"/>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
        <p:nvSpPr>
          <p:cNvPr id="235552" name="Text Box 32"/>
          <p:cNvSpPr txBox="1">
            <a:spLocks noChangeArrowheads="1"/>
          </p:cNvSpPr>
          <p:nvPr/>
        </p:nvSpPr>
        <p:spPr bwMode="auto">
          <a:xfrm>
            <a:off x="381000" y="5638800"/>
            <a:ext cx="8382000" cy="1138773"/>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200" dirty="0">
                <a:latin typeface="Candara" panose="020E0502030303020204" pitchFamily="34" charset="0"/>
              </a:rPr>
              <a:t>Αν το ανθεκτικό</a:t>
            </a:r>
            <a:r>
              <a:rPr lang="en-US" sz="2200" dirty="0">
                <a:latin typeface="Candara" panose="020E0502030303020204" pitchFamily="34" charset="0"/>
              </a:rPr>
              <a:t> R </a:t>
            </a:r>
            <a:r>
              <a:rPr lang="el-GR" sz="2200" dirty="0">
                <a:latin typeface="Candara" panose="020E0502030303020204" pitchFamily="34" charset="0"/>
              </a:rPr>
              <a:t>άτομο αναπαράγεται όπως και το </a:t>
            </a:r>
            <a:r>
              <a:rPr lang="en-US" sz="2200" dirty="0">
                <a:latin typeface="Candara" panose="020E0502030303020204" pitchFamily="34" charset="0"/>
              </a:rPr>
              <a:t>S, </a:t>
            </a:r>
            <a:r>
              <a:rPr lang="el-GR" sz="2200" dirty="0">
                <a:latin typeface="Candara" panose="020E0502030303020204" pitchFamily="34" charset="0"/>
              </a:rPr>
              <a:t>στην επόμενη γενιά η αναλογία των </a:t>
            </a:r>
            <a:r>
              <a:rPr lang="en-US" sz="2200" dirty="0">
                <a:latin typeface="Candara" panose="020E0502030303020204" pitchFamily="34" charset="0"/>
              </a:rPr>
              <a:t>R </a:t>
            </a:r>
            <a:r>
              <a:rPr lang="el-GR" sz="2200" dirty="0">
                <a:latin typeface="Candara" panose="020E0502030303020204" pitchFamily="34" charset="0"/>
              </a:rPr>
              <a:t>ατόμων θα είναι όση και στους επιζήσαντες της προηγούμενης γενιάς, δηλαδή</a:t>
            </a:r>
            <a:r>
              <a:rPr lang="en-US" sz="2200" dirty="0">
                <a:latin typeface="Candara" panose="020E0502030303020204" pitchFamily="34" charset="0"/>
              </a:rPr>
              <a:t> 0.333.</a:t>
            </a:r>
            <a:r>
              <a:rPr lang="en-US" sz="2400" dirty="0">
                <a:latin typeface="Candara" panose="020E0502030303020204" pitchFamily="34" charset="0"/>
              </a:rPr>
              <a:t>   </a:t>
            </a:r>
          </a:p>
        </p:txBody>
      </p:sp>
      <p:grpSp>
        <p:nvGrpSpPr>
          <p:cNvPr id="235553" name="Group 33"/>
          <p:cNvGrpSpPr>
            <a:grpSpLocks/>
          </p:cNvGrpSpPr>
          <p:nvPr/>
        </p:nvGrpSpPr>
        <p:grpSpPr bwMode="auto">
          <a:xfrm>
            <a:off x="838200" y="381000"/>
            <a:ext cx="1406525" cy="1752600"/>
            <a:chOff x="480" y="192"/>
            <a:chExt cx="886" cy="1104"/>
          </a:xfrm>
        </p:grpSpPr>
        <p:pic>
          <p:nvPicPr>
            <p:cNvPr id="235554" name="Picture 34"/>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5555" name="Text Box 35"/>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5556" name="Group 36"/>
          <p:cNvGrpSpPr>
            <a:grpSpLocks/>
          </p:cNvGrpSpPr>
          <p:nvPr/>
        </p:nvGrpSpPr>
        <p:grpSpPr bwMode="auto">
          <a:xfrm>
            <a:off x="2971800" y="3733800"/>
            <a:ext cx="1406525" cy="1752600"/>
            <a:chOff x="480" y="192"/>
            <a:chExt cx="886" cy="1104"/>
          </a:xfrm>
        </p:grpSpPr>
        <p:pic>
          <p:nvPicPr>
            <p:cNvPr id="235557" name="Picture 37"/>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5558" name="Text Box 38"/>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784225" y="4459288"/>
            <a:ext cx="7616825" cy="1200329"/>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400">
                <a:latin typeface="Candara" panose="020E0502030303020204" pitchFamily="34" charset="0"/>
              </a:rPr>
              <a:t>Επαναλαμβανόμενη, σταθερή επιλογή ανθεκτικότητας έχει σαν αποτέλεσμα πληθυσμό αποκλειστικά ανθεκτικών </a:t>
            </a:r>
            <a:r>
              <a:rPr lang="en-US" sz="2400">
                <a:latin typeface="Candara" panose="020E0502030303020204" pitchFamily="34" charset="0"/>
              </a:rPr>
              <a:t>(</a:t>
            </a:r>
            <a:r>
              <a:rPr lang="en-US" sz="2400">
                <a:solidFill>
                  <a:srgbClr val="0066FF"/>
                </a:solidFill>
                <a:latin typeface="Candara" panose="020E0502030303020204" pitchFamily="34" charset="0"/>
              </a:rPr>
              <a:t>R</a:t>
            </a:r>
            <a:r>
              <a:rPr lang="en-US" sz="2400">
                <a:latin typeface="Candara" panose="020E0502030303020204" pitchFamily="34" charset="0"/>
              </a:rPr>
              <a:t>) </a:t>
            </a:r>
            <a:r>
              <a:rPr lang="el-GR" sz="2400">
                <a:latin typeface="Candara" panose="020E0502030303020204" pitchFamily="34" charset="0"/>
              </a:rPr>
              <a:t>ατόμων</a:t>
            </a:r>
            <a:r>
              <a:rPr lang="en-US" sz="2400">
                <a:latin typeface="Candara" panose="020E0502030303020204" pitchFamily="34" charset="0"/>
              </a:rPr>
              <a:t>.</a:t>
            </a:r>
          </a:p>
        </p:txBody>
      </p:sp>
      <p:grpSp>
        <p:nvGrpSpPr>
          <p:cNvPr id="236547" name="Group 3"/>
          <p:cNvGrpSpPr>
            <a:grpSpLocks/>
          </p:cNvGrpSpPr>
          <p:nvPr/>
        </p:nvGrpSpPr>
        <p:grpSpPr bwMode="auto">
          <a:xfrm>
            <a:off x="1793875" y="866775"/>
            <a:ext cx="5287963" cy="3298825"/>
            <a:chOff x="1130" y="546"/>
            <a:chExt cx="3331" cy="2078"/>
          </a:xfrm>
        </p:grpSpPr>
        <p:sp>
          <p:nvSpPr>
            <p:cNvPr id="236548" name="Rectangle 4"/>
            <p:cNvSpPr>
              <a:spLocks noChangeArrowheads="1"/>
            </p:cNvSpPr>
            <p:nvPr/>
          </p:nvSpPr>
          <p:spPr bwMode="auto">
            <a:xfrm>
              <a:off x="1354" y="546"/>
              <a:ext cx="3107" cy="2078"/>
            </a:xfrm>
            <a:prstGeom prst="rect">
              <a:avLst/>
            </a:prstGeom>
            <a:solidFill>
              <a:srgbClr val="FFFF99"/>
            </a:solidFill>
            <a:ln w="9525">
              <a:noFill/>
              <a:miter lim="800000"/>
              <a:headEnd/>
              <a:tailEnd/>
            </a:ln>
            <a:effectLst/>
          </p:spPr>
          <p:txBody>
            <a:bodyPr wrap="none" anchor="ctr"/>
            <a:lstStyle/>
            <a:p>
              <a:endParaRPr lang="el-GR">
                <a:latin typeface="Candara" panose="020E0502030303020204" pitchFamily="34" charset="0"/>
              </a:endParaRPr>
            </a:p>
          </p:txBody>
        </p:sp>
        <p:sp>
          <p:nvSpPr>
            <p:cNvPr id="236549" name="Freeform 5"/>
            <p:cNvSpPr>
              <a:spLocks/>
            </p:cNvSpPr>
            <p:nvPr/>
          </p:nvSpPr>
          <p:spPr bwMode="auto">
            <a:xfrm>
              <a:off x="1679" y="843"/>
              <a:ext cx="2528" cy="1272"/>
            </a:xfrm>
            <a:custGeom>
              <a:avLst/>
              <a:gdLst/>
              <a:ahLst/>
              <a:cxnLst>
                <a:cxn ang="0">
                  <a:pos x="0" y="0"/>
                </a:cxn>
                <a:cxn ang="0">
                  <a:pos x="2528" y="0"/>
                </a:cxn>
                <a:cxn ang="0">
                  <a:pos x="2528" y="1272"/>
                </a:cxn>
                <a:cxn ang="0">
                  <a:pos x="0" y="1272"/>
                </a:cxn>
                <a:cxn ang="0">
                  <a:pos x="0" y="0"/>
                </a:cxn>
                <a:cxn ang="0">
                  <a:pos x="0" y="1272"/>
                </a:cxn>
              </a:cxnLst>
              <a:rect l="0" t="0" r="r" b="b"/>
              <a:pathLst>
                <a:path w="2528" h="1272">
                  <a:moveTo>
                    <a:pt x="0" y="0"/>
                  </a:moveTo>
                  <a:lnTo>
                    <a:pt x="2528" y="0"/>
                  </a:lnTo>
                  <a:lnTo>
                    <a:pt x="2528" y="1272"/>
                  </a:lnTo>
                  <a:lnTo>
                    <a:pt x="0" y="1272"/>
                  </a:lnTo>
                  <a:lnTo>
                    <a:pt x="0" y="0"/>
                  </a:lnTo>
                  <a:lnTo>
                    <a:pt x="0" y="1272"/>
                  </a:lnTo>
                </a:path>
              </a:pathLst>
            </a:custGeom>
            <a:noFill/>
            <a:ln w="12700">
              <a:solidFill>
                <a:srgbClr val="000000"/>
              </a:solidFill>
              <a:prstDash val="solid"/>
              <a:round/>
              <a:headEnd/>
              <a:tailEnd/>
            </a:ln>
          </p:spPr>
          <p:txBody>
            <a:bodyPr/>
            <a:lstStyle/>
            <a:p>
              <a:endParaRPr lang="el-GR">
                <a:latin typeface="Candara" panose="020E0502030303020204" pitchFamily="34" charset="0"/>
              </a:endParaRPr>
            </a:p>
          </p:txBody>
        </p:sp>
        <p:sp>
          <p:nvSpPr>
            <p:cNvPr id="236550" name="Line 6"/>
            <p:cNvSpPr>
              <a:spLocks noChangeShapeType="1"/>
            </p:cNvSpPr>
            <p:nvPr/>
          </p:nvSpPr>
          <p:spPr bwMode="auto">
            <a:xfrm>
              <a:off x="1655" y="2115"/>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1" name="Line 7"/>
            <p:cNvSpPr>
              <a:spLocks noChangeShapeType="1"/>
            </p:cNvSpPr>
            <p:nvPr/>
          </p:nvSpPr>
          <p:spPr bwMode="auto">
            <a:xfrm>
              <a:off x="1655" y="1987"/>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2" name="Line 8"/>
            <p:cNvSpPr>
              <a:spLocks noChangeShapeType="1"/>
            </p:cNvSpPr>
            <p:nvPr/>
          </p:nvSpPr>
          <p:spPr bwMode="auto">
            <a:xfrm>
              <a:off x="1655" y="1859"/>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3" name="Line 9"/>
            <p:cNvSpPr>
              <a:spLocks noChangeShapeType="1"/>
            </p:cNvSpPr>
            <p:nvPr/>
          </p:nvSpPr>
          <p:spPr bwMode="auto">
            <a:xfrm>
              <a:off x="1655" y="1731"/>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4" name="Line 10"/>
            <p:cNvSpPr>
              <a:spLocks noChangeShapeType="1"/>
            </p:cNvSpPr>
            <p:nvPr/>
          </p:nvSpPr>
          <p:spPr bwMode="auto">
            <a:xfrm>
              <a:off x="1655" y="1603"/>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5" name="Line 11"/>
            <p:cNvSpPr>
              <a:spLocks noChangeShapeType="1"/>
            </p:cNvSpPr>
            <p:nvPr/>
          </p:nvSpPr>
          <p:spPr bwMode="auto">
            <a:xfrm>
              <a:off x="1655" y="1483"/>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6" name="Line 12"/>
            <p:cNvSpPr>
              <a:spLocks noChangeShapeType="1"/>
            </p:cNvSpPr>
            <p:nvPr/>
          </p:nvSpPr>
          <p:spPr bwMode="auto">
            <a:xfrm>
              <a:off x="1655" y="1355"/>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7" name="Line 13"/>
            <p:cNvSpPr>
              <a:spLocks noChangeShapeType="1"/>
            </p:cNvSpPr>
            <p:nvPr/>
          </p:nvSpPr>
          <p:spPr bwMode="auto">
            <a:xfrm>
              <a:off x="1655" y="1227"/>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8" name="Line 14"/>
            <p:cNvSpPr>
              <a:spLocks noChangeShapeType="1"/>
            </p:cNvSpPr>
            <p:nvPr/>
          </p:nvSpPr>
          <p:spPr bwMode="auto">
            <a:xfrm>
              <a:off x="1655" y="1099"/>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9" name="Line 15"/>
            <p:cNvSpPr>
              <a:spLocks noChangeShapeType="1"/>
            </p:cNvSpPr>
            <p:nvPr/>
          </p:nvSpPr>
          <p:spPr bwMode="auto">
            <a:xfrm>
              <a:off x="1655" y="971"/>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0" name="Line 16"/>
            <p:cNvSpPr>
              <a:spLocks noChangeShapeType="1"/>
            </p:cNvSpPr>
            <p:nvPr/>
          </p:nvSpPr>
          <p:spPr bwMode="auto">
            <a:xfrm>
              <a:off x="1655" y="843"/>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1" name="Line 17"/>
            <p:cNvSpPr>
              <a:spLocks noChangeShapeType="1"/>
            </p:cNvSpPr>
            <p:nvPr/>
          </p:nvSpPr>
          <p:spPr bwMode="auto">
            <a:xfrm>
              <a:off x="1679" y="2115"/>
              <a:ext cx="2528"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2" name="Line 18"/>
            <p:cNvSpPr>
              <a:spLocks noChangeShapeType="1"/>
            </p:cNvSpPr>
            <p:nvPr/>
          </p:nvSpPr>
          <p:spPr bwMode="auto">
            <a:xfrm flipV="1">
              <a:off x="1679"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3" name="Line 19"/>
            <p:cNvSpPr>
              <a:spLocks noChangeShapeType="1"/>
            </p:cNvSpPr>
            <p:nvPr/>
          </p:nvSpPr>
          <p:spPr bwMode="auto">
            <a:xfrm flipV="1">
              <a:off x="1935"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4" name="Line 20"/>
            <p:cNvSpPr>
              <a:spLocks noChangeShapeType="1"/>
            </p:cNvSpPr>
            <p:nvPr/>
          </p:nvSpPr>
          <p:spPr bwMode="auto">
            <a:xfrm flipV="1">
              <a:off x="2183"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5" name="Line 21"/>
            <p:cNvSpPr>
              <a:spLocks noChangeShapeType="1"/>
            </p:cNvSpPr>
            <p:nvPr/>
          </p:nvSpPr>
          <p:spPr bwMode="auto">
            <a:xfrm flipV="1">
              <a:off x="2439"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6" name="Line 22"/>
            <p:cNvSpPr>
              <a:spLocks noChangeShapeType="1"/>
            </p:cNvSpPr>
            <p:nvPr/>
          </p:nvSpPr>
          <p:spPr bwMode="auto">
            <a:xfrm flipV="1">
              <a:off x="2687"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7" name="Line 23"/>
            <p:cNvSpPr>
              <a:spLocks noChangeShapeType="1"/>
            </p:cNvSpPr>
            <p:nvPr/>
          </p:nvSpPr>
          <p:spPr bwMode="auto">
            <a:xfrm flipV="1">
              <a:off x="2943"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8" name="Line 24"/>
            <p:cNvSpPr>
              <a:spLocks noChangeShapeType="1"/>
            </p:cNvSpPr>
            <p:nvPr/>
          </p:nvSpPr>
          <p:spPr bwMode="auto">
            <a:xfrm flipV="1">
              <a:off x="3199"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9" name="Line 25"/>
            <p:cNvSpPr>
              <a:spLocks noChangeShapeType="1"/>
            </p:cNvSpPr>
            <p:nvPr/>
          </p:nvSpPr>
          <p:spPr bwMode="auto">
            <a:xfrm flipV="1">
              <a:off x="3447"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70" name="Line 26"/>
            <p:cNvSpPr>
              <a:spLocks noChangeShapeType="1"/>
            </p:cNvSpPr>
            <p:nvPr/>
          </p:nvSpPr>
          <p:spPr bwMode="auto">
            <a:xfrm flipV="1">
              <a:off x="3703"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71" name="Line 27"/>
            <p:cNvSpPr>
              <a:spLocks noChangeShapeType="1"/>
            </p:cNvSpPr>
            <p:nvPr/>
          </p:nvSpPr>
          <p:spPr bwMode="auto">
            <a:xfrm flipV="1">
              <a:off x="3951"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72" name="Line 28"/>
            <p:cNvSpPr>
              <a:spLocks noChangeShapeType="1"/>
            </p:cNvSpPr>
            <p:nvPr/>
          </p:nvSpPr>
          <p:spPr bwMode="auto">
            <a:xfrm flipV="1">
              <a:off x="4207"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73" name="Oval 29"/>
            <p:cNvSpPr>
              <a:spLocks noChangeArrowheads="1"/>
            </p:cNvSpPr>
            <p:nvPr/>
          </p:nvSpPr>
          <p:spPr bwMode="auto">
            <a:xfrm>
              <a:off x="1647" y="1939"/>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4" name="Oval 30"/>
            <p:cNvSpPr>
              <a:spLocks noChangeArrowheads="1"/>
            </p:cNvSpPr>
            <p:nvPr/>
          </p:nvSpPr>
          <p:spPr bwMode="auto">
            <a:xfrm>
              <a:off x="1903" y="173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5" name="Oval 31"/>
            <p:cNvSpPr>
              <a:spLocks noChangeArrowheads="1"/>
            </p:cNvSpPr>
            <p:nvPr/>
          </p:nvSpPr>
          <p:spPr bwMode="auto">
            <a:xfrm>
              <a:off x="2151" y="1403"/>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6" name="Oval 32"/>
            <p:cNvSpPr>
              <a:spLocks noChangeArrowheads="1"/>
            </p:cNvSpPr>
            <p:nvPr/>
          </p:nvSpPr>
          <p:spPr bwMode="auto">
            <a:xfrm>
              <a:off x="2407" y="1099"/>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7" name="Oval 33"/>
            <p:cNvSpPr>
              <a:spLocks noChangeArrowheads="1"/>
            </p:cNvSpPr>
            <p:nvPr/>
          </p:nvSpPr>
          <p:spPr bwMode="auto">
            <a:xfrm>
              <a:off x="2655" y="923"/>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8" name="Oval 34"/>
            <p:cNvSpPr>
              <a:spLocks noChangeArrowheads="1"/>
            </p:cNvSpPr>
            <p:nvPr/>
          </p:nvSpPr>
          <p:spPr bwMode="auto">
            <a:xfrm>
              <a:off x="2911" y="85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9" name="Oval 35"/>
            <p:cNvSpPr>
              <a:spLocks noChangeArrowheads="1"/>
            </p:cNvSpPr>
            <p:nvPr/>
          </p:nvSpPr>
          <p:spPr bwMode="auto">
            <a:xfrm>
              <a:off x="3167" y="827"/>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0" name="Oval 36"/>
            <p:cNvSpPr>
              <a:spLocks noChangeArrowheads="1"/>
            </p:cNvSpPr>
            <p:nvPr/>
          </p:nvSpPr>
          <p:spPr bwMode="auto">
            <a:xfrm>
              <a:off x="3415" y="819"/>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1" name="Oval 37"/>
            <p:cNvSpPr>
              <a:spLocks noChangeArrowheads="1"/>
            </p:cNvSpPr>
            <p:nvPr/>
          </p:nvSpPr>
          <p:spPr bwMode="auto">
            <a:xfrm>
              <a:off x="3671" y="81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2" name="Oval 38"/>
            <p:cNvSpPr>
              <a:spLocks noChangeArrowheads="1"/>
            </p:cNvSpPr>
            <p:nvPr/>
          </p:nvSpPr>
          <p:spPr bwMode="auto">
            <a:xfrm>
              <a:off x="3919" y="81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3" name="Oval 39"/>
            <p:cNvSpPr>
              <a:spLocks noChangeArrowheads="1"/>
            </p:cNvSpPr>
            <p:nvPr/>
          </p:nvSpPr>
          <p:spPr bwMode="auto">
            <a:xfrm>
              <a:off x="4175" y="81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4" name="Rectangle 40"/>
            <p:cNvSpPr>
              <a:spLocks noChangeArrowheads="1"/>
            </p:cNvSpPr>
            <p:nvPr/>
          </p:nvSpPr>
          <p:spPr bwMode="auto">
            <a:xfrm>
              <a:off x="1499" y="2075"/>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0.0</a:t>
              </a:r>
              <a:endParaRPr lang="en-US" sz="1000">
                <a:latin typeface="Candara" panose="020E0502030303020204" pitchFamily="34" charset="0"/>
              </a:endParaRPr>
            </a:p>
          </p:txBody>
        </p:sp>
        <p:sp>
          <p:nvSpPr>
            <p:cNvPr id="236585" name="Rectangle 41"/>
            <p:cNvSpPr>
              <a:spLocks noChangeArrowheads="1"/>
            </p:cNvSpPr>
            <p:nvPr/>
          </p:nvSpPr>
          <p:spPr bwMode="auto">
            <a:xfrm>
              <a:off x="1499" y="1943"/>
              <a:ext cx="93"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0.1</a:t>
              </a:r>
              <a:endParaRPr lang="en-US" sz="1000">
                <a:latin typeface="Candara" panose="020E0502030303020204" pitchFamily="34" charset="0"/>
              </a:endParaRPr>
            </a:p>
          </p:txBody>
        </p:sp>
        <p:sp>
          <p:nvSpPr>
            <p:cNvPr id="236586" name="Rectangle 42"/>
            <p:cNvSpPr>
              <a:spLocks noChangeArrowheads="1"/>
            </p:cNvSpPr>
            <p:nvPr/>
          </p:nvSpPr>
          <p:spPr bwMode="auto">
            <a:xfrm>
              <a:off x="1499" y="1815"/>
              <a:ext cx="102"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0.2</a:t>
              </a:r>
              <a:endParaRPr lang="en-US" sz="1000">
                <a:latin typeface="Candara" panose="020E0502030303020204" pitchFamily="34" charset="0"/>
              </a:endParaRPr>
            </a:p>
          </p:txBody>
        </p:sp>
        <p:sp>
          <p:nvSpPr>
            <p:cNvPr id="236587" name="Rectangle 43"/>
            <p:cNvSpPr>
              <a:spLocks noChangeArrowheads="1"/>
            </p:cNvSpPr>
            <p:nvPr/>
          </p:nvSpPr>
          <p:spPr bwMode="auto">
            <a:xfrm>
              <a:off x="1499" y="1687"/>
              <a:ext cx="104"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0.3</a:t>
              </a:r>
              <a:endParaRPr lang="en-US" sz="1000">
                <a:latin typeface="Candara" panose="020E0502030303020204" pitchFamily="34" charset="0"/>
              </a:endParaRPr>
            </a:p>
          </p:txBody>
        </p:sp>
        <p:sp>
          <p:nvSpPr>
            <p:cNvPr id="236588" name="Rectangle 44"/>
            <p:cNvSpPr>
              <a:spLocks noChangeArrowheads="1"/>
            </p:cNvSpPr>
            <p:nvPr/>
          </p:nvSpPr>
          <p:spPr bwMode="auto">
            <a:xfrm>
              <a:off x="1499" y="1559"/>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0.4</a:t>
              </a:r>
              <a:endParaRPr lang="en-US" sz="1000">
                <a:latin typeface="Candara" panose="020E0502030303020204" pitchFamily="34" charset="0"/>
              </a:endParaRPr>
            </a:p>
          </p:txBody>
        </p:sp>
        <p:sp>
          <p:nvSpPr>
            <p:cNvPr id="236589" name="Rectangle 45"/>
            <p:cNvSpPr>
              <a:spLocks noChangeArrowheads="1"/>
            </p:cNvSpPr>
            <p:nvPr/>
          </p:nvSpPr>
          <p:spPr bwMode="auto">
            <a:xfrm>
              <a:off x="1499" y="1439"/>
              <a:ext cx="104"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0.5</a:t>
              </a:r>
              <a:endParaRPr lang="en-US" sz="1000">
                <a:latin typeface="Candara" panose="020E0502030303020204" pitchFamily="34" charset="0"/>
              </a:endParaRPr>
            </a:p>
          </p:txBody>
        </p:sp>
        <p:sp>
          <p:nvSpPr>
            <p:cNvPr id="236590" name="Rectangle 46"/>
            <p:cNvSpPr>
              <a:spLocks noChangeArrowheads="1"/>
            </p:cNvSpPr>
            <p:nvPr/>
          </p:nvSpPr>
          <p:spPr bwMode="auto">
            <a:xfrm>
              <a:off x="1499" y="1311"/>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0.6</a:t>
              </a:r>
              <a:endParaRPr lang="en-US" sz="1000">
                <a:latin typeface="Candara" panose="020E0502030303020204" pitchFamily="34" charset="0"/>
              </a:endParaRPr>
            </a:p>
          </p:txBody>
        </p:sp>
        <p:sp>
          <p:nvSpPr>
            <p:cNvPr id="236591" name="Rectangle 47"/>
            <p:cNvSpPr>
              <a:spLocks noChangeArrowheads="1"/>
            </p:cNvSpPr>
            <p:nvPr/>
          </p:nvSpPr>
          <p:spPr bwMode="auto">
            <a:xfrm>
              <a:off x="1499" y="1183"/>
              <a:ext cx="103"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0.7</a:t>
              </a:r>
              <a:endParaRPr lang="en-US" sz="1000">
                <a:latin typeface="Candara" panose="020E0502030303020204" pitchFamily="34" charset="0"/>
              </a:endParaRPr>
            </a:p>
          </p:txBody>
        </p:sp>
        <p:sp>
          <p:nvSpPr>
            <p:cNvPr id="236592" name="Rectangle 48"/>
            <p:cNvSpPr>
              <a:spLocks noChangeArrowheads="1"/>
            </p:cNvSpPr>
            <p:nvPr/>
          </p:nvSpPr>
          <p:spPr bwMode="auto">
            <a:xfrm>
              <a:off x="1499" y="1055"/>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0.8</a:t>
              </a:r>
              <a:endParaRPr lang="en-US" sz="1000">
                <a:latin typeface="Candara" panose="020E0502030303020204" pitchFamily="34" charset="0"/>
              </a:endParaRPr>
            </a:p>
          </p:txBody>
        </p:sp>
        <p:sp>
          <p:nvSpPr>
            <p:cNvPr id="236593" name="Rectangle 49"/>
            <p:cNvSpPr>
              <a:spLocks noChangeArrowheads="1"/>
            </p:cNvSpPr>
            <p:nvPr/>
          </p:nvSpPr>
          <p:spPr bwMode="auto">
            <a:xfrm>
              <a:off x="1499" y="927"/>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0.9</a:t>
              </a:r>
              <a:endParaRPr lang="en-US" sz="1000">
                <a:latin typeface="Candara" panose="020E0502030303020204" pitchFamily="34" charset="0"/>
              </a:endParaRPr>
            </a:p>
          </p:txBody>
        </p:sp>
        <p:sp>
          <p:nvSpPr>
            <p:cNvPr id="236594" name="Rectangle 50"/>
            <p:cNvSpPr>
              <a:spLocks noChangeArrowheads="1"/>
            </p:cNvSpPr>
            <p:nvPr/>
          </p:nvSpPr>
          <p:spPr bwMode="auto">
            <a:xfrm>
              <a:off x="1499" y="799"/>
              <a:ext cx="93"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1.0</a:t>
              </a:r>
              <a:endParaRPr lang="en-US" sz="1000">
                <a:latin typeface="Candara" panose="020E0502030303020204" pitchFamily="34" charset="0"/>
              </a:endParaRPr>
            </a:p>
          </p:txBody>
        </p:sp>
        <p:sp>
          <p:nvSpPr>
            <p:cNvPr id="236595" name="Rectangle 51"/>
            <p:cNvSpPr>
              <a:spLocks noChangeArrowheads="1"/>
            </p:cNvSpPr>
            <p:nvPr/>
          </p:nvSpPr>
          <p:spPr bwMode="auto">
            <a:xfrm>
              <a:off x="1659" y="2183"/>
              <a:ext cx="5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0</a:t>
              </a:r>
              <a:endParaRPr lang="en-US" sz="1200">
                <a:latin typeface="Candara" panose="020E0502030303020204" pitchFamily="34" charset="0"/>
              </a:endParaRPr>
            </a:p>
          </p:txBody>
        </p:sp>
        <p:sp>
          <p:nvSpPr>
            <p:cNvPr id="236596" name="Rectangle 52"/>
            <p:cNvSpPr>
              <a:spLocks noChangeArrowheads="1"/>
            </p:cNvSpPr>
            <p:nvPr/>
          </p:nvSpPr>
          <p:spPr bwMode="auto">
            <a:xfrm>
              <a:off x="1915" y="2183"/>
              <a:ext cx="3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1</a:t>
              </a:r>
              <a:endParaRPr lang="en-US" sz="1200">
                <a:latin typeface="Candara" panose="020E0502030303020204" pitchFamily="34" charset="0"/>
              </a:endParaRPr>
            </a:p>
          </p:txBody>
        </p:sp>
        <p:sp>
          <p:nvSpPr>
            <p:cNvPr id="236597" name="Rectangle 53"/>
            <p:cNvSpPr>
              <a:spLocks noChangeArrowheads="1"/>
            </p:cNvSpPr>
            <p:nvPr/>
          </p:nvSpPr>
          <p:spPr bwMode="auto">
            <a:xfrm>
              <a:off x="2163" y="2183"/>
              <a:ext cx="4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2</a:t>
              </a:r>
              <a:endParaRPr lang="en-US" sz="1200">
                <a:latin typeface="Candara" panose="020E0502030303020204" pitchFamily="34" charset="0"/>
              </a:endParaRPr>
            </a:p>
          </p:txBody>
        </p:sp>
        <p:sp>
          <p:nvSpPr>
            <p:cNvPr id="236598" name="Rectangle 54"/>
            <p:cNvSpPr>
              <a:spLocks noChangeArrowheads="1"/>
            </p:cNvSpPr>
            <p:nvPr/>
          </p:nvSpPr>
          <p:spPr bwMode="auto">
            <a:xfrm>
              <a:off x="2419" y="2183"/>
              <a:ext cx="47"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3</a:t>
              </a:r>
              <a:endParaRPr lang="en-US" sz="1200">
                <a:latin typeface="Candara" panose="020E0502030303020204" pitchFamily="34" charset="0"/>
              </a:endParaRPr>
            </a:p>
          </p:txBody>
        </p:sp>
        <p:sp>
          <p:nvSpPr>
            <p:cNvPr id="236599" name="Rectangle 55"/>
            <p:cNvSpPr>
              <a:spLocks noChangeArrowheads="1"/>
            </p:cNvSpPr>
            <p:nvPr/>
          </p:nvSpPr>
          <p:spPr bwMode="auto">
            <a:xfrm>
              <a:off x="2667" y="2183"/>
              <a:ext cx="51"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4</a:t>
              </a:r>
              <a:endParaRPr lang="en-US" sz="1200">
                <a:latin typeface="Candara" panose="020E0502030303020204" pitchFamily="34" charset="0"/>
              </a:endParaRPr>
            </a:p>
          </p:txBody>
        </p:sp>
        <p:sp>
          <p:nvSpPr>
            <p:cNvPr id="236600" name="Rectangle 56"/>
            <p:cNvSpPr>
              <a:spLocks noChangeArrowheads="1"/>
            </p:cNvSpPr>
            <p:nvPr/>
          </p:nvSpPr>
          <p:spPr bwMode="auto">
            <a:xfrm>
              <a:off x="2923" y="2183"/>
              <a:ext cx="47"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5</a:t>
              </a:r>
              <a:endParaRPr lang="en-US" sz="1200">
                <a:latin typeface="Candara" panose="020E0502030303020204" pitchFamily="34" charset="0"/>
              </a:endParaRPr>
            </a:p>
          </p:txBody>
        </p:sp>
        <p:sp>
          <p:nvSpPr>
            <p:cNvPr id="236601" name="Rectangle 57"/>
            <p:cNvSpPr>
              <a:spLocks noChangeArrowheads="1"/>
            </p:cNvSpPr>
            <p:nvPr/>
          </p:nvSpPr>
          <p:spPr bwMode="auto">
            <a:xfrm>
              <a:off x="3179" y="2183"/>
              <a:ext cx="5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6</a:t>
              </a:r>
              <a:endParaRPr lang="en-US" sz="1200">
                <a:latin typeface="Candara" panose="020E0502030303020204" pitchFamily="34" charset="0"/>
              </a:endParaRPr>
            </a:p>
          </p:txBody>
        </p:sp>
        <p:sp>
          <p:nvSpPr>
            <p:cNvPr id="236602" name="Rectangle 58"/>
            <p:cNvSpPr>
              <a:spLocks noChangeArrowheads="1"/>
            </p:cNvSpPr>
            <p:nvPr/>
          </p:nvSpPr>
          <p:spPr bwMode="auto">
            <a:xfrm>
              <a:off x="3427" y="2183"/>
              <a:ext cx="45"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7</a:t>
              </a:r>
              <a:endParaRPr lang="en-US" sz="1200">
                <a:latin typeface="Candara" panose="020E0502030303020204" pitchFamily="34" charset="0"/>
              </a:endParaRPr>
            </a:p>
          </p:txBody>
        </p:sp>
        <p:sp>
          <p:nvSpPr>
            <p:cNvPr id="236603" name="Rectangle 59"/>
            <p:cNvSpPr>
              <a:spLocks noChangeArrowheads="1"/>
            </p:cNvSpPr>
            <p:nvPr/>
          </p:nvSpPr>
          <p:spPr bwMode="auto">
            <a:xfrm>
              <a:off x="3683" y="2183"/>
              <a:ext cx="5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8</a:t>
              </a:r>
              <a:endParaRPr lang="en-US" sz="1200">
                <a:latin typeface="Candara" panose="020E0502030303020204" pitchFamily="34" charset="0"/>
              </a:endParaRPr>
            </a:p>
          </p:txBody>
        </p:sp>
        <p:sp>
          <p:nvSpPr>
            <p:cNvPr id="236604" name="Rectangle 60"/>
            <p:cNvSpPr>
              <a:spLocks noChangeArrowheads="1"/>
            </p:cNvSpPr>
            <p:nvPr/>
          </p:nvSpPr>
          <p:spPr bwMode="auto">
            <a:xfrm>
              <a:off x="3931" y="2183"/>
              <a:ext cx="5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9</a:t>
              </a:r>
              <a:endParaRPr lang="en-US" sz="1200">
                <a:latin typeface="Candara" panose="020E0502030303020204" pitchFamily="34" charset="0"/>
              </a:endParaRPr>
            </a:p>
          </p:txBody>
        </p:sp>
        <p:sp>
          <p:nvSpPr>
            <p:cNvPr id="236605" name="Rectangle 61"/>
            <p:cNvSpPr>
              <a:spLocks noChangeArrowheads="1"/>
            </p:cNvSpPr>
            <p:nvPr/>
          </p:nvSpPr>
          <p:spPr bwMode="auto">
            <a:xfrm>
              <a:off x="4163" y="2183"/>
              <a:ext cx="88"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10</a:t>
              </a:r>
              <a:endParaRPr lang="en-US" sz="1200">
                <a:latin typeface="Candara" panose="020E0502030303020204" pitchFamily="34" charset="0"/>
              </a:endParaRPr>
            </a:p>
          </p:txBody>
        </p:sp>
        <p:sp>
          <p:nvSpPr>
            <p:cNvPr id="236606" name="Rectangle 62"/>
            <p:cNvSpPr>
              <a:spLocks noChangeArrowheads="1"/>
            </p:cNvSpPr>
            <p:nvPr/>
          </p:nvSpPr>
          <p:spPr bwMode="auto">
            <a:xfrm>
              <a:off x="2527" y="2363"/>
              <a:ext cx="402" cy="194"/>
            </a:xfrm>
            <a:prstGeom prst="rect">
              <a:avLst/>
            </a:prstGeom>
            <a:noFill/>
            <a:ln w="9525">
              <a:noFill/>
              <a:miter lim="800000"/>
              <a:headEnd/>
              <a:tailEnd/>
            </a:ln>
          </p:spPr>
          <p:txBody>
            <a:bodyPr wrap="none" lIns="0" tIns="0" rIns="0" bIns="0">
              <a:spAutoFit/>
            </a:bodyPr>
            <a:lstStyle/>
            <a:p>
              <a:pPr eaLnBrk="0" hangingPunct="0"/>
              <a:r>
                <a:rPr lang="el-GR" sz="2000" b="1">
                  <a:latin typeface="Candara" panose="020E0502030303020204" pitchFamily="34" charset="0"/>
                </a:rPr>
                <a:t>Γενιές</a:t>
              </a:r>
              <a:endParaRPr lang="en-US" sz="2000" b="1">
                <a:latin typeface="Candara" panose="020E0502030303020204" pitchFamily="34" charset="0"/>
              </a:endParaRPr>
            </a:p>
          </p:txBody>
        </p:sp>
        <p:sp>
          <p:nvSpPr>
            <p:cNvPr id="236607" name="Text Box 63"/>
            <p:cNvSpPr txBox="1">
              <a:spLocks noChangeArrowheads="1"/>
            </p:cNvSpPr>
            <p:nvPr/>
          </p:nvSpPr>
          <p:spPr bwMode="auto">
            <a:xfrm rot="16205208">
              <a:off x="1153" y="712"/>
              <a:ext cx="291" cy="230"/>
            </a:xfrm>
            <a:prstGeom prst="rect">
              <a:avLst/>
            </a:prstGeom>
            <a:noFill/>
            <a:ln w="9525">
              <a:noFill/>
              <a:miter lim="800000"/>
              <a:headEnd/>
              <a:tailEnd/>
            </a:ln>
            <a:effectLst/>
          </p:spPr>
          <p:txBody>
            <a:bodyPr vert="eaVert">
              <a:spAutoFit/>
            </a:bodyPr>
            <a:lstStyle/>
            <a:p>
              <a:pPr eaLnBrk="0" hangingPunct="0">
                <a:spcBef>
                  <a:spcPct val="50000"/>
                </a:spcBef>
              </a:pPr>
              <a:endParaRPr lang="el-GR">
                <a:latin typeface="Candara" panose="020E0502030303020204" pitchFamily="34" charset="0"/>
              </a:endParaRPr>
            </a:p>
          </p:txBody>
        </p:sp>
        <p:sp>
          <p:nvSpPr>
            <p:cNvPr id="236608" name="Text Box 64"/>
            <p:cNvSpPr txBox="1">
              <a:spLocks noChangeArrowheads="1"/>
            </p:cNvSpPr>
            <p:nvPr/>
          </p:nvSpPr>
          <p:spPr bwMode="auto">
            <a:xfrm rot="16200000">
              <a:off x="799" y="1383"/>
              <a:ext cx="912" cy="250"/>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000" b="1">
                  <a:latin typeface="Candara" panose="020E0502030303020204" pitchFamily="34" charset="0"/>
                </a:rPr>
                <a:t>Κλάσμα</a:t>
              </a:r>
              <a:endParaRPr lang="en-US" sz="2000" b="1">
                <a:latin typeface="Candara" panose="020E0502030303020204" pitchFamily="34"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body" idx="1"/>
          </p:nvPr>
        </p:nvSpPr>
        <p:spPr>
          <a:xfrm>
            <a:off x="293688" y="566738"/>
            <a:ext cx="8524875" cy="5529262"/>
          </a:xfrm>
        </p:spPr>
        <p:txBody>
          <a:bodyPr/>
          <a:lstStyle/>
          <a:p>
            <a:pPr>
              <a:spcBef>
                <a:spcPct val="40000"/>
              </a:spcBef>
            </a:pPr>
            <a:r>
              <a:rPr lang="el-GR" sz="3600" dirty="0">
                <a:solidFill>
                  <a:srgbClr val="FFFFCC"/>
                </a:solidFill>
                <a:latin typeface="Candara" panose="020E0502030303020204" pitchFamily="34" charset="0"/>
              </a:rPr>
              <a:t>Αυτό που βλέπουμε είναι ένα παράδειγμα </a:t>
            </a:r>
            <a:r>
              <a:rPr lang="el-GR" sz="3600" b="1" dirty="0">
                <a:solidFill>
                  <a:srgbClr val="FFFFCC"/>
                </a:solidFill>
                <a:latin typeface="Candara" panose="020E0502030303020204" pitchFamily="34" charset="0"/>
              </a:rPr>
              <a:t>φυσικής επιλογής</a:t>
            </a:r>
            <a:r>
              <a:rPr lang="en-US" sz="3600" dirty="0">
                <a:solidFill>
                  <a:srgbClr val="FFFFCC"/>
                </a:solidFill>
                <a:latin typeface="Candara" panose="020E0502030303020204" pitchFamily="34" charset="0"/>
              </a:rPr>
              <a:t>, </a:t>
            </a:r>
            <a:r>
              <a:rPr lang="el-GR" sz="3600" dirty="0">
                <a:solidFill>
                  <a:srgbClr val="FFFFCC"/>
                </a:solidFill>
                <a:latin typeface="Candara" panose="020E0502030303020204" pitchFamily="34" charset="0"/>
              </a:rPr>
              <a:t>που οδηγεί στην </a:t>
            </a:r>
            <a:r>
              <a:rPr lang="el-GR" sz="3600" b="1" dirty="0">
                <a:solidFill>
                  <a:srgbClr val="FFFFCC"/>
                </a:solidFill>
                <a:latin typeface="Candara" panose="020E0502030303020204" pitchFamily="34" charset="0"/>
              </a:rPr>
              <a:t>εξέλιξη</a:t>
            </a:r>
            <a:r>
              <a:rPr lang="en-US" sz="3600" dirty="0">
                <a:solidFill>
                  <a:srgbClr val="FFFFCC"/>
                </a:solidFill>
                <a:latin typeface="Candara" panose="020E0502030303020204" pitchFamily="34" charset="0"/>
              </a:rPr>
              <a:t> </a:t>
            </a:r>
            <a:r>
              <a:rPr lang="el-GR" sz="3600" dirty="0">
                <a:solidFill>
                  <a:srgbClr val="FFFFCC"/>
                </a:solidFill>
                <a:latin typeface="Candara" panose="020E0502030303020204" pitchFamily="34" charset="0"/>
              </a:rPr>
              <a:t>ενός πληθυσμού</a:t>
            </a:r>
            <a:r>
              <a:rPr lang="en-US" sz="3600" dirty="0">
                <a:solidFill>
                  <a:srgbClr val="FFFFCC"/>
                </a:solidFill>
                <a:latin typeface="Candara" panose="020E0502030303020204" pitchFamily="34" charset="0"/>
              </a:rPr>
              <a:t>. </a:t>
            </a:r>
            <a:endParaRPr lang="el-GR" sz="3600" dirty="0">
              <a:solidFill>
                <a:srgbClr val="FFFFCC"/>
              </a:solidFill>
              <a:latin typeface="Candara" panose="020E0502030303020204" pitchFamily="34" charset="0"/>
            </a:endParaRPr>
          </a:p>
          <a:p>
            <a:pPr>
              <a:spcBef>
                <a:spcPct val="40000"/>
              </a:spcBef>
            </a:pPr>
            <a:r>
              <a:rPr lang="el-GR" sz="3600" dirty="0">
                <a:solidFill>
                  <a:srgbClr val="FFFFCC"/>
                </a:solidFill>
                <a:latin typeface="Candara" panose="020E0502030303020204" pitchFamily="34" charset="0"/>
              </a:rPr>
              <a:t>Φυσική επιλογή είναι η διαφορετική επιβίωση (ή διαφορετική αναπαραγωγική ικανότητα</a:t>
            </a:r>
            <a:r>
              <a:rPr lang="en-US" sz="3600" dirty="0">
                <a:solidFill>
                  <a:srgbClr val="FFFFCC"/>
                </a:solidFill>
                <a:latin typeface="Candara" panose="020E0502030303020204" pitchFamily="34" charset="0"/>
              </a:rPr>
              <a:t>) </a:t>
            </a:r>
            <a:r>
              <a:rPr lang="el-GR" sz="3600" dirty="0">
                <a:solidFill>
                  <a:srgbClr val="FFFFCC"/>
                </a:solidFill>
                <a:latin typeface="Candara" panose="020E0502030303020204" pitchFamily="34" charset="0"/>
              </a:rPr>
              <a:t>των ατόμων</a:t>
            </a:r>
            <a:r>
              <a:rPr lang="en-US" sz="3600" dirty="0">
                <a:solidFill>
                  <a:srgbClr val="FFFFCC"/>
                </a:solidFill>
                <a:latin typeface="Candara" panose="020E0502030303020204" pitchFamily="34" charset="0"/>
              </a:rPr>
              <a:t>, </a:t>
            </a:r>
            <a:r>
              <a:rPr lang="el-GR" sz="3600" dirty="0">
                <a:solidFill>
                  <a:srgbClr val="FFFFCC"/>
                </a:solidFill>
                <a:latin typeface="Candara" panose="020E0502030303020204" pitchFamily="34" charset="0"/>
              </a:rPr>
              <a:t>που οδηγεί σε αλλαγές του κλάσματος ενός συγκεκριμένου γενετικού τύπου σε ένα πληθυσμό. </a:t>
            </a:r>
            <a:r>
              <a:rPr lang="en-US" sz="3600" dirty="0">
                <a:solidFill>
                  <a:srgbClr val="FFFFCC"/>
                </a:solidFill>
                <a:latin typeface="Candara" panose="020E0502030303020204" pitchFamily="34" charset="0"/>
              </a:rPr>
              <a:t>   </a:t>
            </a:r>
            <a:endParaRPr lang="el-GR" sz="3600" dirty="0">
              <a:solidFill>
                <a:srgbClr val="FFFFCC"/>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52400"/>
            <a:ext cx="8229600" cy="762000"/>
          </a:xfrm>
        </p:spPr>
        <p:txBody>
          <a:bodyPr/>
          <a:lstStyle/>
          <a:p>
            <a:r>
              <a:rPr lang="el-GR" sz="4000" b="1" dirty="0">
                <a:solidFill>
                  <a:srgbClr val="FFFFCC"/>
                </a:solidFill>
                <a:latin typeface="Candara" panose="020E0502030303020204" pitchFamily="34" charset="0"/>
              </a:rPr>
              <a:t>Η εποχή των εντομοκτόνων</a:t>
            </a:r>
          </a:p>
        </p:txBody>
      </p:sp>
      <p:sp>
        <p:nvSpPr>
          <p:cNvPr id="149507" name="Rectangle 3"/>
          <p:cNvSpPr>
            <a:spLocks noGrp="1" noChangeArrowheads="1"/>
          </p:cNvSpPr>
          <p:nvPr>
            <p:ph type="body" idx="1"/>
          </p:nvPr>
        </p:nvSpPr>
        <p:spPr>
          <a:xfrm>
            <a:off x="149085" y="1219200"/>
            <a:ext cx="8835887" cy="5334000"/>
          </a:xfrm>
        </p:spPr>
        <p:txBody>
          <a:bodyPr/>
          <a:lstStyle/>
          <a:p>
            <a:r>
              <a:rPr lang="el-GR" sz="2800" b="1" dirty="0">
                <a:solidFill>
                  <a:srgbClr val="CCFFFF"/>
                </a:solidFill>
                <a:latin typeface="Candara" panose="020E0502030303020204" pitchFamily="34" charset="0"/>
              </a:rPr>
              <a:t>1939-1962: ανακάλυψη "θαυματουργών" εντομοκτόνων. </a:t>
            </a:r>
          </a:p>
          <a:p>
            <a:r>
              <a:rPr lang="en-US" sz="2800" b="1" dirty="0">
                <a:solidFill>
                  <a:srgbClr val="CCFFFF"/>
                </a:solidFill>
                <a:latin typeface="Candara" panose="020E0502030303020204" pitchFamily="34" charset="0"/>
              </a:rPr>
              <a:t>DDT: </a:t>
            </a:r>
            <a:r>
              <a:rPr lang="el-GR" sz="2800" b="1" dirty="0">
                <a:solidFill>
                  <a:srgbClr val="CCFFFF"/>
                </a:solidFill>
                <a:latin typeface="Candara" panose="020E0502030303020204" pitchFamily="34" charset="0"/>
              </a:rPr>
              <a:t>πρώτη σύνθεση από τον Γερμανό μεταπτυχιακό </a:t>
            </a:r>
            <a:r>
              <a:rPr lang="en-US" sz="2800" b="1" dirty="0" err="1">
                <a:solidFill>
                  <a:srgbClr val="CCFFFF"/>
                </a:solidFill>
                <a:latin typeface="Candara" panose="020E0502030303020204" pitchFamily="34" charset="0"/>
              </a:rPr>
              <a:t>Othmar</a:t>
            </a:r>
            <a:r>
              <a:rPr lang="en-US" sz="2800" b="1" dirty="0">
                <a:solidFill>
                  <a:srgbClr val="CCFFFF"/>
                </a:solidFill>
                <a:latin typeface="Candara" panose="020E0502030303020204" pitchFamily="34" charset="0"/>
              </a:rPr>
              <a:t> </a:t>
            </a:r>
            <a:r>
              <a:rPr lang="en-US" sz="2800" b="1" dirty="0" err="1">
                <a:solidFill>
                  <a:srgbClr val="CCFFFF"/>
                </a:solidFill>
                <a:latin typeface="Candara" panose="020E0502030303020204" pitchFamily="34" charset="0"/>
              </a:rPr>
              <a:t>Zeidler</a:t>
            </a:r>
            <a:r>
              <a:rPr lang="el-GR" sz="2800" b="1" dirty="0">
                <a:solidFill>
                  <a:srgbClr val="CCFFFF"/>
                </a:solidFill>
                <a:latin typeface="Candara" panose="020E0502030303020204" pitchFamily="34" charset="0"/>
              </a:rPr>
              <a:t> που δεν κατάλαβε την εντομοκτόνο δράση του (1873). </a:t>
            </a:r>
          </a:p>
          <a:p>
            <a:r>
              <a:rPr lang="el-GR" sz="2800" b="1" dirty="0">
                <a:solidFill>
                  <a:srgbClr val="CCFFFF"/>
                </a:solidFill>
                <a:latin typeface="Candara" panose="020E0502030303020204" pitchFamily="34" charset="0"/>
              </a:rPr>
              <a:t>1930: ο Ελβετός χημικός </a:t>
            </a:r>
            <a:r>
              <a:rPr lang="en-US" sz="2800" b="1" dirty="0">
                <a:solidFill>
                  <a:srgbClr val="CCFFFF"/>
                </a:solidFill>
                <a:latin typeface="Candara" panose="020E0502030303020204" pitchFamily="34" charset="0"/>
              </a:rPr>
              <a:t>Paul M</a:t>
            </a:r>
            <a:r>
              <a:rPr lang="en-US" sz="2800" b="1" dirty="0">
                <a:solidFill>
                  <a:srgbClr val="CCFFFF"/>
                </a:solidFill>
                <a:latin typeface="Candara" panose="020E0502030303020204" pitchFamily="34" charset="0"/>
                <a:cs typeface="Arial" charset="0"/>
              </a:rPr>
              <a:t>ü</a:t>
            </a:r>
            <a:r>
              <a:rPr lang="en-US" sz="2800" b="1" dirty="0">
                <a:solidFill>
                  <a:srgbClr val="CCFFFF"/>
                </a:solidFill>
                <a:latin typeface="Candara" panose="020E0502030303020204" pitchFamily="34" charset="0"/>
              </a:rPr>
              <a:t>ller (</a:t>
            </a:r>
            <a:r>
              <a:rPr lang="en-US" sz="2800" b="1" dirty="0" err="1">
                <a:solidFill>
                  <a:srgbClr val="CCFFFF"/>
                </a:solidFill>
                <a:latin typeface="Candara" panose="020E0502030303020204" pitchFamily="34" charset="0"/>
              </a:rPr>
              <a:t>Geigy</a:t>
            </a:r>
            <a:r>
              <a:rPr lang="en-US" sz="2800" b="1" dirty="0">
                <a:solidFill>
                  <a:srgbClr val="CCFFFF"/>
                </a:solidFill>
                <a:latin typeface="Candara" panose="020E0502030303020204" pitchFamily="34" charset="0"/>
              </a:rPr>
              <a:t> Corp.) </a:t>
            </a:r>
            <a:r>
              <a:rPr lang="el-GR" sz="2800" b="1" dirty="0">
                <a:solidFill>
                  <a:srgbClr val="CCFFFF"/>
                </a:solidFill>
                <a:latin typeface="Candara" panose="020E0502030303020204" pitchFamily="34" charset="0"/>
              </a:rPr>
              <a:t>αποκάλυψε τη δράση του. </a:t>
            </a:r>
          </a:p>
          <a:p>
            <a:r>
              <a:rPr lang="el-GR" sz="2800" b="1" dirty="0">
                <a:solidFill>
                  <a:srgbClr val="CCFFFF"/>
                </a:solidFill>
                <a:latin typeface="Candara" panose="020E0502030303020204" pitchFamily="34" charset="0"/>
              </a:rPr>
              <a:t>Ευρεία χρήση κατά της ελονοσίας και του τύφου κατά τον Β' Παγκόσμιο Πόλεμο. </a:t>
            </a:r>
          </a:p>
          <a:p>
            <a:r>
              <a:rPr lang="el-GR" sz="2800" b="1" dirty="0">
                <a:solidFill>
                  <a:srgbClr val="CCFFFF"/>
                </a:solidFill>
                <a:latin typeface="Candara" panose="020E0502030303020204" pitchFamily="34" charset="0"/>
              </a:rPr>
              <a:t>1948: </a:t>
            </a:r>
            <a:r>
              <a:rPr lang="en-US" sz="2800" b="1" dirty="0">
                <a:solidFill>
                  <a:srgbClr val="CCFFFF"/>
                </a:solidFill>
                <a:latin typeface="Candara" panose="020E0502030303020204" pitchFamily="34" charset="0"/>
              </a:rPr>
              <a:t>Nobel </a:t>
            </a:r>
            <a:r>
              <a:rPr lang="el-GR" sz="2800" b="1" dirty="0">
                <a:solidFill>
                  <a:srgbClr val="CCFFFF"/>
                </a:solidFill>
                <a:latin typeface="Candara" panose="020E0502030303020204" pitchFamily="34" charset="0"/>
              </a:rPr>
              <a:t>στον </a:t>
            </a:r>
            <a:r>
              <a:rPr lang="en-US" sz="2800" b="1" dirty="0">
                <a:solidFill>
                  <a:srgbClr val="CCFFFF"/>
                </a:solidFill>
                <a:latin typeface="Candara" panose="020E0502030303020204" pitchFamily="34" charset="0"/>
              </a:rPr>
              <a:t>M</a:t>
            </a:r>
            <a:r>
              <a:rPr lang="en-US" sz="2800" b="1" dirty="0">
                <a:solidFill>
                  <a:srgbClr val="CCFFFF"/>
                </a:solidFill>
                <a:latin typeface="Candara" panose="020E0502030303020204" pitchFamily="34" charset="0"/>
                <a:cs typeface="Arial" charset="0"/>
              </a:rPr>
              <a:t>ü</a:t>
            </a:r>
            <a:r>
              <a:rPr lang="en-US" sz="2800" b="1" dirty="0">
                <a:solidFill>
                  <a:srgbClr val="CCFFFF"/>
                </a:solidFill>
                <a:latin typeface="Candara" panose="020E0502030303020204" pitchFamily="34" charset="0"/>
              </a:rPr>
              <a:t>ller. </a:t>
            </a:r>
          </a:p>
          <a:p>
            <a:r>
              <a:rPr lang="en-US" sz="2800" b="1" dirty="0">
                <a:solidFill>
                  <a:srgbClr val="CCFFFF"/>
                </a:solidFill>
                <a:latin typeface="Candara" panose="020E0502030303020204" pitchFamily="34" charset="0"/>
              </a:rPr>
              <a:t>1962: Rachel Carson's </a:t>
            </a:r>
            <a:r>
              <a:rPr lang="en-US" sz="2800" b="1" i="1" dirty="0">
                <a:solidFill>
                  <a:srgbClr val="CCFFFF"/>
                </a:solidFill>
                <a:latin typeface="Candara" panose="020E0502030303020204" pitchFamily="34" charset="0"/>
              </a:rPr>
              <a:t>Silent Spring</a:t>
            </a:r>
            <a:endParaRPr lang="el-GR" sz="2800" b="1" i="1" dirty="0">
              <a:solidFill>
                <a:srgbClr val="CCFFFF"/>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9507">
                                            <p:txEl>
                                              <p:pRg st="3" end="3"/>
                                            </p:txEl>
                                          </p:spTgt>
                                        </p:tgtEl>
                                        <p:attrNameLst>
                                          <p:attrName>style.visibility</p:attrName>
                                        </p:attrNameLst>
                                      </p:cBhvr>
                                      <p:to>
                                        <p:strVal val="visible"/>
                                      </p:to>
                                    </p:set>
                                    <p:anim calcmode="lin" valueType="num">
                                      <p:cBhvr additive="base">
                                        <p:cTn id="25" dur="500" fill="hold"/>
                                        <p:tgtEl>
                                          <p:spTgt spid="149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9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9507">
                                            <p:txEl>
                                              <p:pRg st="4" end="4"/>
                                            </p:txEl>
                                          </p:spTgt>
                                        </p:tgtEl>
                                        <p:attrNameLst>
                                          <p:attrName>style.visibility</p:attrName>
                                        </p:attrNameLst>
                                      </p:cBhvr>
                                      <p:to>
                                        <p:strVal val="visible"/>
                                      </p:to>
                                    </p:set>
                                    <p:anim calcmode="lin" valueType="num">
                                      <p:cBhvr additive="base">
                                        <p:cTn id="31" dur="500" fill="hold"/>
                                        <p:tgtEl>
                                          <p:spTgt spid="149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9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9507">
                                            <p:txEl>
                                              <p:pRg st="5" end="5"/>
                                            </p:txEl>
                                          </p:spTgt>
                                        </p:tgtEl>
                                        <p:attrNameLst>
                                          <p:attrName>style.visibility</p:attrName>
                                        </p:attrNameLst>
                                      </p:cBhvr>
                                      <p:to>
                                        <p:strVal val="visible"/>
                                      </p:to>
                                    </p:set>
                                    <p:anim calcmode="lin" valueType="num">
                                      <p:cBhvr additive="base">
                                        <p:cTn id="37" dur="500" fill="hold"/>
                                        <p:tgtEl>
                                          <p:spTgt spid="149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95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304800" y="152400"/>
            <a:ext cx="8839200" cy="1200329"/>
          </a:xfrm>
          <a:prstGeom prst="rect">
            <a:avLst/>
          </a:prstGeom>
          <a:noFill/>
          <a:ln w="9525">
            <a:noFill/>
            <a:miter lim="800000"/>
            <a:headEnd/>
            <a:tailEnd/>
          </a:ln>
          <a:effectLst/>
        </p:spPr>
        <p:txBody>
          <a:bodyPr>
            <a:spAutoFit/>
          </a:bodyPr>
          <a:lstStyle/>
          <a:p>
            <a:pPr algn="ctr" eaLnBrk="0" hangingPunct="0">
              <a:spcBef>
                <a:spcPct val="50000"/>
              </a:spcBef>
            </a:pPr>
            <a:r>
              <a:rPr lang="el-GR" sz="2400" b="1">
                <a:solidFill>
                  <a:srgbClr val="FFCC66"/>
                </a:solidFill>
                <a:latin typeface="Candara" panose="020E0502030303020204" pitchFamily="34" charset="0"/>
              </a:rPr>
              <a:t>Η κατανόηση της ανθεκτικότητας στα εντομοκτόνα απαιτεί την αλληλεπίδραση πολλών περιοχών της βιολογίας, από τη μοριακή βιολογίας στην οικολογία</a:t>
            </a:r>
            <a:endParaRPr lang="en-US" b="1">
              <a:solidFill>
                <a:srgbClr val="FFCC66"/>
              </a:solidFill>
              <a:latin typeface="Candara" panose="020E0502030303020204" pitchFamily="34" charset="0"/>
            </a:endParaRPr>
          </a:p>
        </p:txBody>
      </p:sp>
      <p:sp>
        <p:nvSpPr>
          <p:cNvPr id="240643" name="Text Box 3"/>
          <p:cNvSpPr txBox="1">
            <a:spLocks noChangeArrowheads="1"/>
          </p:cNvSpPr>
          <p:nvPr/>
        </p:nvSpPr>
        <p:spPr bwMode="auto">
          <a:xfrm>
            <a:off x="2057400" y="3767138"/>
            <a:ext cx="3243263" cy="549275"/>
          </a:xfrm>
          <a:prstGeom prst="rect">
            <a:avLst/>
          </a:prstGeom>
          <a:noFill/>
          <a:ln w="9525">
            <a:noFill/>
            <a:miter lim="800000"/>
            <a:headEnd/>
            <a:tailEnd/>
          </a:ln>
          <a:effectLst/>
        </p:spPr>
        <p:txBody>
          <a:bodyPr lIns="0" tIns="0" rIns="0" bIns="0">
            <a:spAutoFit/>
          </a:bodyPr>
          <a:lstStyle/>
          <a:p>
            <a:pPr eaLnBrk="0" hangingPunct="0">
              <a:spcBef>
                <a:spcPct val="50000"/>
              </a:spcBef>
            </a:pPr>
            <a:r>
              <a:rPr lang="el-GR" sz="3600">
                <a:solidFill>
                  <a:srgbClr val="FF3300"/>
                </a:solidFill>
                <a:latin typeface="Candara" panose="020E0502030303020204" pitchFamily="34" charset="0"/>
              </a:rPr>
              <a:t>Ανθεκτικότητα</a:t>
            </a:r>
            <a:endParaRPr lang="en-US" sz="2400">
              <a:solidFill>
                <a:srgbClr val="FF3300"/>
              </a:solidFill>
              <a:latin typeface="Candara" panose="020E0502030303020204" pitchFamily="34" charset="0"/>
            </a:endParaRPr>
          </a:p>
        </p:txBody>
      </p:sp>
      <p:sp>
        <p:nvSpPr>
          <p:cNvPr id="240644" name="Text Box 4"/>
          <p:cNvSpPr txBox="1">
            <a:spLocks noChangeArrowheads="1"/>
          </p:cNvSpPr>
          <p:nvPr/>
        </p:nvSpPr>
        <p:spPr bwMode="auto">
          <a:xfrm>
            <a:off x="5791200" y="5562600"/>
            <a:ext cx="1905000" cy="830997"/>
          </a:xfrm>
          <a:prstGeom prst="rect">
            <a:avLst/>
          </a:prstGeom>
          <a:noFill/>
          <a:ln w="9525">
            <a:noFill/>
            <a:miter lim="800000"/>
            <a:headEnd/>
            <a:tailEnd/>
          </a:ln>
          <a:effectLst/>
        </p:spPr>
        <p:txBody>
          <a:bodyPr>
            <a:spAutoFit/>
          </a:bodyPr>
          <a:lstStyle/>
          <a:p>
            <a:pPr eaLnBrk="0" hangingPunct="0">
              <a:spcBef>
                <a:spcPct val="50000"/>
              </a:spcBef>
            </a:pPr>
            <a:r>
              <a:rPr lang="el-GR" sz="2400" b="1">
                <a:solidFill>
                  <a:schemeClr val="accent2"/>
                </a:solidFill>
                <a:latin typeface="Candara" panose="020E0502030303020204" pitchFamily="34" charset="0"/>
              </a:rPr>
              <a:t>Μοριακή βιολογία</a:t>
            </a:r>
            <a:endParaRPr lang="en-US" sz="2400" b="1">
              <a:solidFill>
                <a:schemeClr val="accent2"/>
              </a:solidFill>
              <a:latin typeface="Candara" panose="020E0502030303020204" pitchFamily="34" charset="0"/>
            </a:endParaRPr>
          </a:p>
        </p:txBody>
      </p:sp>
      <p:sp>
        <p:nvSpPr>
          <p:cNvPr id="240645" name="Text Box 5"/>
          <p:cNvSpPr txBox="1">
            <a:spLocks noChangeArrowheads="1"/>
          </p:cNvSpPr>
          <p:nvPr/>
        </p:nvSpPr>
        <p:spPr bwMode="auto">
          <a:xfrm>
            <a:off x="3679825" y="4845050"/>
            <a:ext cx="1393825" cy="369332"/>
          </a:xfrm>
          <a:prstGeom prst="rect">
            <a:avLst/>
          </a:prstGeom>
          <a:noFill/>
          <a:ln w="9525">
            <a:noFill/>
            <a:miter lim="800000"/>
            <a:headEnd/>
            <a:tailEnd/>
          </a:ln>
          <a:effectLst/>
        </p:spPr>
        <p:txBody>
          <a:bodyPr lIns="0" tIns="0" rIns="0" bIns="0">
            <a:spAutoFit/>
          </a:bodyPr>
          <a:lstStyle/>
          <a:p>
            <a:pPr eaLnBrk="0" hangingPunct="0">
              <a:spcBef>
                <a:spcPct val="50000"/>
              </a:spcBef>
            </a:pPr>
            <a:r>
              <a:rPr lang="el-GR" sz="2400" b="1">
                <a:solidFill>
                  <a:srgbClr val="FFFFCC"/>
                </a:solidFill>
                <a:latin typeface="Candara" panose="020E0502030303020204" pitchFamily="34" charset="0"/>
              </a:rPr>
              <a:t>Γενετική</a:t>
            </a:r>
            <a:endParaRPr lang="en-US" sz="2400" b="1">
              <a:solidFill>
                <a:srgbClr val="FFFFCC"/>
              </a:solidFill>
              <a:latin typeface="Candara" panose="020E0502030303020204" pitchFamily="34" charset="0"/>
            </a:endParaRPr>
          </a:p>
        </p:txBody>
      </p:sp>
      <p:sp>
        <p:nvSpPr>
          <p:cNvPr id="240646" name="Text Box 6"/>
          <p:cNvSpPr txBox="1">
            <a:spLocks noChangeArrowheads="1"/>
          </p:cNvSpPr>
          <p:nvPr/>
        </p:nvSpPr>
        <p:spPr bwMode="auto">
          <a:xfrm>
            <a:off x="4295775" y="2489200"/>
            <a:ext cx="2178050" cy="830997"/>
          </a:xfrm>
          <a:prstGeom prst="rect">
            <a:avLst/>
          </a:prstGeom>
          <a:noFill/>
          <a:ln w="9525">
            <a:noFill/>
            <a:miter lim="800000"/>
            <a:headEnd/>
            <a:tailEnd/>
          </a:ln>
          <a:effectLst/>
        </p:spPr>
        <p:txBody>
          <a:bodyPr>
            <a:spAutoFit/>
          </a:bodyPr>
          <a:lstStyle/>
          <a:p>
            <a:pPr eaLnBrk="0" hangingPunct="0">
              <a:spcBef>
                <a:spcPct val="50000"/>
              </a:spcBef>
            </a:pPr>
            <a:r>
              <a:rPr lang="el-GR" sz="2400" b="1">
                <a:solidFill>
                  <a:srgbClr val="FFFFCC"/>
                </a:solidFill>
                <a:latin typeface="Candara" panose="020E0502030303020204" pitchFamily="34" charset="0"/>
              </a:rPr>
              <a:t>Πληθυσμιακή γενετική</a:t>
            </a:r>
            <a:endParaRPr lang="en-US" sz="2400" b="1">
              <a:solidFill>
                <a:srgbClr val="FFFFCC"/>
              </a:solidFill>
              <a:latin typeface="Candara" panose="020E0502030303020204" pitchFamily="34" charset="0"/>
            </a:endParaRPr>
          </a:p>
        </p:txBody>
      </p:sp>
      <p:sp>
        <p:nvSpPr>
          <p:cNvPr id="240647" name="Text Box 7"/>
          <p:cNvSpPr txBox="1">
            <a:spLocks noChangeArrowheads="1"/>
          </p:cNvSpPr>
          <p:nvPr/>
        </p:nvSpPr>
        <p:spPr bwMode="auto">
          <a:xfrm>
            <a:off x="7173913" y="2416175"/>
            <a:ext cx="1784350" cy="457200"/>
          </a:xfrm>
          <a:prstGeom prst="rect">
            <a:avLst/>
          </a:prstGeom>
          <a:noFill/>
          <a:ln w="9525">
            <a:noFill/>
            <a:miter lim="800000"/>
            <a:headEnd/>
            <a:tailEnd/>
          </a:ln>
          <a:effectLst/>
        </p:spPr>
        <p:txBody>
          <a:bodyPr>
            <a:spAutoFit/>
          </a:bodyPr>
          <a:lstStyle/>
          <a:p>
            <a:pPr eaLnBrk="0" hangingPunct="0">
              <a:spcBef>
                <a:spcPct val="50000"/>
              </a:spcBef>
            </a:pPr>
            <a:r>
              <a:rPr lang="el-GR" sz="2400" b="1">
                <a:solidFill>
                  <a:schemeClr val="accent1"/>
                </a:solidFill>
                <a:latin typeface="Candara" panose="020E0502030303020204" pitchFamily="34" charset="0"/>
              </a:rPr>
              <a:t>Οικολογία</a:t>
            </a:r>
            <a:endParaRPr lang="en-US" sz="2400" b="1">
              <a:latin typeface="Candara" panose="020E0502030303020204" pitchFamily="34" charset="0"/>
            </a:endParaRPr>
          </a:p>
        </p:txBody>
      </p:sp>
      <p:sp>
        <p:nvSpPr>
          <p:cNvPr id="240648" name="Text Box 8"/>
          <p:cNvSpPr txBox="1">
            <a:spLocks noChangeArrowheads="1"/>
          </p:cNvSpPr>
          <p:nvPr/>
        </p:nvSpPr>
        <p:spPr bwMode="auto">
          <a:xfrm>
            <a:off x="6324600" y="4495800"/>
            <a:ext cx="2057400" cy="457200"/>
          </a:xfrm>
          <a:prstGeom prst="rect">
            <a:avLst/>
          </a:prstGeom>
          <a:noFill/>
          <a:ln w="9525">
            <a:noFill/>
            <a:miter lim="800000"/>
            <a:headEnd/>
            <a:tailEnd/>
          </a:ln>
          <a:effectLst/>
        </p:spPr>
        <p:txBody>
          <a:bodyPr>
            <a:spAutoFit/>
          </a:bodyPr>
          <a:lstStyle/>
          <a:p>
            <a:pPr eaLnBrk="0" hangingPunct="0">
              <a:spcBef>
                <a:spcPct val="50000"/>
              </a:spcBef>
            </a:pPr>
            <a:r>
              <a:rPr lang="el-GR" sz="2400">
                <a:solidFill>
                  <a:srgbClr val="FFFFCC"/>
                </a:solidFill>
                <a:latin typeface="Candara" panose="020E0502030303020204" pitchFamily="34" charset="0"/>
              </a:rPr>
              <a:t>Μαθηματικά</a:t>
            </a:r>
            <a:endParaRPr lang="en-US" sz="2400">
              <a:solidFill>
                <a:srgbClr val="FFFFCC"/>
              </a:solidFill>
              <a:latin typeface="Candara" panose="020E0502030303020204" pitchFamily="34" charset="0"/>
            </a:endParaRPr>
          </a:p>
        </p:txBody>
      </p:sp>
      <p:sp>
        <p:nvSpPr>
          <p:cNvPr id="240649" name="Text Box 9"/>
          <p:cNvSpPr txBox="1">
            <a:spLocks noChangeArrowheads="1"/>
          </p:cNvSpPr>
          <p:nvPr/>
        </p:nvSpPr>
        <p:spPr bwMode="auto">
          <a:xfrm>
            <a:off x="2590800" y="6096000"/>
            <a:ext cx="1916113" cy="369332"/>
          </a:xfrm>
          <a:prstGeom prst="rect">
            <a:avLst/>
          </a:prstGeom>
          <a:noFill/>
          <a:ln w="9525">
            <a:noFill/>
            <a:miter lim="800000"/>
            <a:headEnd/>
            <a:tailEnd/>
          </a:ln>
          <a:effectLst/>
        </p:spPr>
        <p:txBody>
          <a:bodyPr lIns="0" tIns="0" rIns="0" bIns="0">
            <a:spAutoFit/>
          </a:bodyPr>
          <a:lstStyle/>
          <a:p>
            <a:pPr eaLnBrk="0" hangingPunct="0">
              <a:spcBef>
                <a:spcPct val="50000"/>
              </a:spcBef>
            </a:pPr>
            <a:r>
              <a:rPr lang="el-GR" sz="2400">
                <a:solidFill>
                  <a:srgbClr val="FFFFCC"/>
                </a:solidFill>
                <a:latin typeface="Candara" panose="020E0502030303020204" pitchFamily="34" charset="0"/>
              </a:rPr>
              <a:t>Φυσιολογία</a:t>
            </a:r>
            <a:endParaRPr lang="en-US" sz="2400">
              <a:solidFill>
                <a:srgbClr val="FFFFCC"/>
              </a:solidFill>
              <a:latin typeface="Candara" panose="020E0502030303020204" pitchFamily="34" charset="0"/>
            </a:endParaRPr>
          </a:p>
        </p:txBody>
      </p:sp>
      <p:sp>
        <p:nvSpPr>
          <p:cNvPr id="240650" name="Text Box 10"/>
          <p:cNvSpPr txBox="1">
            <a:spLocks noChangeArrowheads="1"/>
          </p:cNvSpPr>
          <p:nvPr/>
        </p:nvSpPr>
        <p:spPr bwMode="auto">
          <a:xfrm>
            <a:off x="6934200" y="3489325"/>
            <a:ext cx="19050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FFFFCC"/>
                </a:solidFill>
                <a:latin typeface="Candara" panose="020E0502030303020204" pitchFamily="34" charset="0"/>
              </a:rPr>
              <a:t>Compluters</a:t>
            </a:r>
          </a:p>
        </p:txBody>
      </p:sp>
      <p:sp>
        <p:nvSpPr>
          <p:cNvPr id="240651" name="Text Box 11"/>
          <p:cNvSpPr txBox="1">
            <a:spLocks noChangeArrowheads="1"/>
          </p:cNvSpPr>
          <p:nvPr/>
        </p:nvSpPr>
        <p:spPr bwMode="auto">
          <a:xfrm>
            <a:off x="1389063" y="2720975"/>
            <a:ext cx="1676400" cy="457200"/>
          </a:xfrm>
          <a:prstGeom prst="rect">
            <a:avLst/>
          </a:prstGeom>
          <a:noFill/>
          <a:ln w="9525">
            <a:noFill/>
            <a:miter lim="800000"/>
            <a:headEnd/>
            <a:tailEnd/>
          </a:ln>
          <a:effectLst/>
        </p:spPr>
        <p:txBody>
          <a:bodyPr>
            <a:spAutoFit/>
          </a:bodyPr>
          <a:lstStyle/>
          <a:p>
            <a:pPr eaLnBrk="0" hangingPunct="0">
              <a:spcBef>
                <a:spcPct val="50000"/>
              </a:spcBef>
            </a:pPr>
            <a:r>
              <a:rPr lang="el-GR" sz="2400">
                <a:solidFill>
                  <a:srgbClr val="FFFFCC"/>
                </a:solidFill>
                <a:latin typeface="Candara" panose="020E0502030303020204" pitchFamily="34" charset="0"/>
              </a:rPr>
              <a:t>Ιατρική</a:t>
            </a:r>
            <a:endParaRPr lang="en-US" sz="2400">
              <a:solidFill>
                <a:srgbClr val="FFFFCC"/>
              </a:solidFill>
              <a:latin typeface="Candara" panose="020E0502030303020204" pitchFamily="34" charset="0"/>
            </a:endParaRPr>
          </a:p>
        </p:txBody>
      </p:sp>
      <p:sp>
        <p:nvSpPr>
          <p:cNvPr id="240652" name="Text Box 12"/>
          <p:cNvSpPr txBox="1">
            <a:spLocks noChangeArrowheads="1"/>
          </p:cNvSpPr>
          <p:nvPr/>
        </p:nvSpPr>
        <p:spPr bwMode="auto">
          <a:xfrm>
            <a:off x="457200" y="4876800"/>
            <a:ext cx="1914525" cy="830997"/>
          </a:xfrm>
          <a:prstGeom prst="rect">
            <a:avLst/>
          </a:prstGeom>
          <a:noFill/>
          <a:ln w="9525">
            <a:noFill/>
            <a:miter lim="800000"/>
            <a:headEnd/>
            <a:tailEnd/>
          </a:ln>
          <a:effectLst/>
        </p:spPr>
        <p:txBody>
          <a:bodyPr>
            <a:spAutoFit/>
          </a:bodyPr>
          <a:lstStyle/>
          <a:p>
            <a:pPr eaLnBrk="0" hangingPunct="0">
              <a:spcBef>
                <a:spcPct val="50000"/>
              </a:spcBef>
            </a:pPr>
            <a:r>
              <a:rPr lang="el-GR" sz="2400">
                <a:solidFill>
                  <a:srgbClr val="FFFFCC"/>
                </a:solidFill>
                <a:latin typeface="Candara" panose="020E0502030303020204" pitchFamily="34" charset="0"/>
              </a:rPr>
              <a:t>Οικονομία (τουρισμός)</a:t>
            </a:r>
            <a:endParaRPr lang="en-US" sz="2400">
              <a:solidFill>
                <a:srgbClr val="FFFFCC"/>
              </a:solidFill>
              <a:latin typeface="Candara" panose="020E0502030303020204" pitchFamily="34" charset="0"/>
            </a:endParaRPr>
          </a:p>
        </p:txBody>
      </p:sp>
      <p:sp>
        <p:nvSpPr>
          <p:cNvPr id="240653" name="Line 13"/>
          <p:cNvSpPr>
            <a:spLocks noChangeShapeType="1"/>
          </p:cNvSpPr>
          <p:nvPr/>
        </p:nvSpPr>
        <p:spPr bwMode="auto">
          <a:xfrm flipH="1">
            <a:off x="1371600" y="4419600"/>
            <a:ext cx="762000" cy="457200"/>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54" name="Line 14"/>
          <p:cNvSpPr>
            <a:spLocks noChangeShapeType="1"/>
          </p:cNvSpPr>
          <p:nvPr/>
        </p:nvSpPr>
        <p:spPr bwMode="auto">
          <a:xfrm>
            <a:off x="2122488" y="3178175"/>
            <a:ext cx="947737" cy="598488"/>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55" name="Line 15"/>
          <p:cNvSpPr>
            <a:spLocks noChangeShapeType="1"/>
          </p:cNvSpPr>
          <p:nvPr/>
        </p:nvSpPr>
        <p:spPr bwMode="auto">
          <a:xfrm flipH="1">
            <a:off x="3613150" y="3211513"/>
            <a:ext cx="762000" cy="555625"/>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56" name="Text Box 16"/>
          <p:cNvSpPr txBox="1">
            <a:spLocks noChangeArrowheads="1"/>
          </p:cNvSpPr>
          <p:nvPr/>
        </p:nvSpPr>
        <p:spPr bwMode="auto">
          <a:xfrm>
            <a:off x="4949825" y="1555750"/>
            <a:ext cx="2895600" cy="457200"/>
          </a:xfrm>
          <a:prstGeom prst="rect">
            <a:avLst/>
          </a:prstGeom>
          <a:noFill/>
          <a:ln w="9525">
            <a:noFill/>
            <a:miter lim="800000"/>
            <a:headEnd/>
            <a:tailEnd/>
          </a:ln>
          <a:effectLst/>
        </p:spPr>
        <p:txBody>
          <a:bodyPr>
            <a:spAutoFit/>
          </a:bodyPr>
          <a:lstStyle/>
          <a:p>
            <a:pPr eaLnBrk="0" hangingPunct="0">
              <a:spcBef>
                <a:spcPct val="50000"/>
              </a:spcBef>
            </a:pPr>
            <a:r>
              <a:rPr lang="el-GR" sz="2400">
                <a:solidFill>
                  <a:srgbClr val="FFFFCC"/>
                </a:solidFill>
                <a:latin typeface="Candara" panose="020E0502030303020204" pitchFamily="34" charset="0"/>
              </a:rPr>
              <a:t>Εξελικτική θεωρία</a:t>
            </a:r>
            <a:endParaRPr lang="en-US" sz="2400">
              <a:solidFill>
                <a:srgbClr val="FFFFCC"/>
              </a:solidFill>
              <a:latin typeface="Candara" panose="020E0502030303020204" pitchFamily="34" charset="0"/>
            </a:endParaRPr>
          </a:p>
        </p:txBody>
      </p:sp>
      <p:sp>
        <p:nvSpPr>
          <p:cNvPr id="240657" name="Line 17"/>
          <p:cNvSpPr>
            <a:spLocks noChangeShapeType="1"/>
          </p:cNvSpPr>
          <p:nvPr/>
        </p:nvSpPr>
        <p:spPr bwMode="auto">
          <a:xfrm flipH="1">
            <a:off x="5518150" y="1981200"/>
            <a:ext cx="577850" cy="566738"/>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58" name="Line 18"/>
          <p:cNvSpPr>
            <a:spLocks noChangeShapeType="1"/>
          </p:cNvSpPr>
          <p:nvPr/>
        </p:nvSpPr>
        <p:spPr bwMode="auto">
          <a:xfrm flipH="1">
            <a:off x="6389688" y="2655888"/>
            <a:ext cx="719137" cy="107950"/>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59" name="Line 19"/>
          <p:cNvSpPr>
            <a:spLocks noChangeShapeType="1"/>
          </p:cNvSpPr>
          <p:nvPr/>
        </p:nvSpPr>
        <p:spPr bwMode="auto">
          <a:xfrm flipH="1" flipV="1">
            <a:off x="6107113" y="3113088"/>
            <a:ext cx="827087" cy="468312"/>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60" name="Line 20"/>
          <p:cNvSpPr>
            <a:spLocks noChangeShapeType="1"/>
          </p:cNvSpPr>
          <p:nvPr/>
        </p:nvSpPr>
        <p:spPr bwMode="auto">
          <a:xfrm flipH="1">
            <a:off x="7391400" y="4038600"/>
            <a:ext cx="152400" cy="457200"/>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61" name="Line 21"/>
          <p:cNvSpPr>
            <a:spLocks noChangeShapeType="1"/>
          </p:cNvSpPr>
          <p:nvPr/>
        </p:nvSpPr>
        <p:spPr bwMode="auto">
          <a:xfrm>
            <a:off x="5562600" y="3505200"/>
            <a:ext cx="1295400" cy="914400"/>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62" name="Line 22"/>
          <p:cNvSpPr>
            <a:spLocks noChangeShapeType="1"/>
          </p:cNvSpPr>
          <p:nvPr/>
        </p:nvSpPr>
        <p:spPr bwMode="auto">
          <a:xfrm>
            <a:off x="3548063" y="4365625"/>
            <a:ext cx="533400" cy="500063"/>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63" name="Line 23"/>
          <p:cNvSpPr>
            <a:spLocks noChangeShapeType="1"/>
          </p:cNvSpPr>
          <p:nvPr/>
        </p:nvSpPr>
        <p:spPr bwMode="auto">
          <a:xfrm flipH="1" flipV="1">
            <a:off x="4984750" y="5334000"/>
            <a:ext cx="806450" cy="381000"/>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
        <p:nvSpPr>
          <p:cNvPr id="240664" name="Line 24"/>
          <p:cNvSpPr>
            <a:spLocks noChangeShapeType="1"/>
          </p:cNvSpPr>
          <p:nvPr/>
        </p:nvSpPr>
        <p:spPr bwMode="auto">
          <a:xfrm flipH="1">
            <a:off x="3363913" y="5367338"/>
            <a:ext cx="620712" cy="750887"/>
          </a:xfrm>
          <a:prstGeom prst="line">
            <a:avLst/>
          </a:prstGeom>
          <a:noFill/>
          <a:ln w="38100">
            <a:solidFill>
              <a:srgbClr val="FFFF99"/>
            </a:solidFill>
            <a:round/>
            <a:headEnd type="triangle" w="med" len="med"/>
            <a:tailEnd type="triangle" w="med" len="med"/>
          </a:ln>
          <a:effectLst/>
        </p:spPr>
        <p:txBody>
          <a:bodyPr wrap="none" anchor="ctr"/>
          <a:lstStyle/>
          <a:p>
            <a:endParaRPr lang="el-GR">
              <a:latin typeface="Candara" panose="020E0502030303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666" name="Group 2"/>
          <p:cNvGrpSpPr>
            <a:grpSpLocks/>
          </p:cNvGrpSpPr>
          <p:nvPr/>
        </p:nvGrpSpPr>
        <p:grpSpPr bwMode="auto">
          <a:xfrm>
            <a:off x="2281238" y="971550"/>
            <a:ext cx="4484687" cy="4768850"/>
            <a:chOff x="254" y="1042"/>
            <a:chExt cx="2825" cy="3004"/>
          </a:xfrm>
        </p:grpSpPr>
        <p:sp>
          <p:nvSpPr>
            <p:cNvPr id="241667" name="Rectangle 3"/>
            <p:cNvSpPr>
              <a:spLocks noChangeArrowheads="1"/>
            </p:cNvSpPr>
            <p:nvPr/>
          </p:nvSpPr>
          <p:spPr bwMode="auto">
            <a:xfrm>
              <a:off x="254" y="1042"/>
              <a:ext cx="2825" cy="3004"/>
            </a:xfrm>
            <a:prstGeom prst="rect">
              <a:avLst/>
            </a:prstGeom>
            <a:solidFill>
              <a:schemeClr val="bg1"/>
            </a:solidFill>
            <a:ln w="9525">
              <a:noFill/>
              <a:miter lim="800000"/>
              <a:headEnd/>
              <a:tailEnd/>
            </a:ln>
            <a:effectLst/>
          </p:spPr>
          <p:txBody>
            <a:bodyPr wrap="none" anchor="ctr"/>
            <a:lstStyle/>
            <a:p>
              <a:endParaRPr lang="el-GR"/>
            </a:p>
          </p:txBody>
        </p:sp>
        <p:pic>
          <p:nvPicPr>
            <p:cNvPr id="241668" name="Picture 4" descr="DIRECT"/>
            <p:cNvPicPr>
              <a:picLocks noChangeAspect="1" noChangeArrowheads="1"/>
            </p:cNvPicPr>
            <p:nvPr/>
          </p:nvPicPr>
          <p:blipFill>
            <a:blip r:embed="rId2" cstate="print"/>
            <a:srcRect/>
            <a:stretch>
              <a:fillRect/>
            </a:stretch>
          </p:blipFill>
          <p:spPr bwMode="auto">
            <a:xfrm>
              <a:off x="336" y="1118"/>
              <a:ext cx="2655" cy="2832"/>
            </a:xfrm>
            <a:prstGeom prst="rect">
              <a:avLst/>
            </a:prstGeom>
            <a:noFill/>
          </p:spPr>
        </p:pic>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cstate="print"/>
          <a:srcRect/>
          <a:stretch>
            <a:fillRect/>
          </a:stretch>
        </p:blipFill>
        <p:spPr bwMode="auto">
          <a:xfrm>
            <a:off x="2967038" y="1076325"/>
            <a:ext cx="3305175" cy="3181350"/>
          </a:xfrm>
          <a:prstGeom prst="rect">
            <a:avLst/>
          </a:prstGeom>
          <a:noFill/>
          <a:ln w="9525">
            <a:noFill/>
            <a:miter lim="800000"/>
            <a:headEnd/>
            <a:tailEnd/>
          </a:ln>
          <a:effectLst/>
        </p:spPr>
      </p:pic>
      <p:sp>
        <p:nvSpPr>
          <p:cNvPr id="243715" name="Text Box 3"/>
          <p:cNvSpPr txBox="1">
            <a:spLocks noChangeArrowheads="1"/>
          </p:cNvSpPr>
          <p:nvPr/>
        </p:nvSpPr>
        <p:spPr bwMode="auto">
          <a:xfrm>
            <a:off x="485775" y="4437063"/>
            <a:ext cx="8524875" cy="2225675"/>
          </a:xfrm>
          <a:prstGeom prst="rect">
            <a:avLst/>
          </a:prstGeom>
          <a:noFill/>
          <a:ln w="9525">
            <a:noFill/>
            <a:miter lim="800000"/>
            <a:headEnd/>
            <a:tailEnd/>
          </a:ln>
          <a:effectLst/>
        </p:spPr>
        <p:txBody>
          <a:bodyPr>
            <a:spAutoFit/>
          </a:bodyPr>
          <a:lstStyle/>
          <a:p>
            <a:pPr>
              <a:spcBef>
                <a:spcPct val="50000"/>
              </a:spcBef>
            </a:pPr>
            <a:r>
              <a:rPr lang="el-GR" sz="2000" b="1">
                <a:solidFill>
                  <a:srgbClr val="FFFFCC"/>
                </a:solidFill>
                <a:latin typeface="Candara" panose="020E0502030303020204" pitchFamily="34" charset="0"/>
              </a:rPr>
              <a:t>Η ανθεκτικότητα μπορεί να είναι αποτέλεσμα: </a:t>
            </a:r>
          </a:p>
          <a:p>
            <a:pPr>
              <a:spcBef>
                <a:spcPct val="50000"/>
              </a:spcBef>
            </a:pPr>
            <a:r>
              <a:rPr lang="el-GR" sz="2000" b="1">
                <a:solidFill>
                  <a:srgbClr val="FFFFCC"/>
                </a:solidFill>
                <a:latin typeface="Candara" panose="020E0502030303020204" pitchFamily="34" charset="0"/>
              </a:rPr>
              <a:t>	1. Μειωμένης διείσδυσης του εντομοκτόνου</a:t>
            </a:r>
          </a:p>
          <a:p>
            <a:pPr>
              <a:spcBef>
                <a:spcPct val="50000"/>
              </a:spcBef>
            </a:pPr>
            <a:r>
              <a:rPr lang="el-GR" sz="2000" b="1">
                <a:solidFill>
                  <a:srgbClr val="FFFFCC"/>
                </a:solidFill>
                <a:latin typeface="Candara" panose="020E0502030303020204" pitchFamily="34" charset="0"/>
              </a:rPr>
              <a:t>	2. Μειωμένης ευαισθησίας του στόχου</a:t>
            </a:r>
          </a:p>
          <a:p>
            <a:pPr>
              <a:spcBef>
                <a:spcPct val="50000"/>
              </a:spcBef>
            </a:pPr>
            <a:r>
              <a:rPr lang="el-GR" sz="2000" b="1">
                <a:solidFill>
                  <a:srgbClr val="FFFFCC"/>
                </a:solidFill>
                <a:latin typeface="Candara" panose="020E0502030303020204" pitchFamily="34" charset="0"/>
              </a:rPr>
              <a:t>	3. Αυξημένου μεταβολισμού του εντομοκτόνου</a:t>
            </a:r>
          </a:p>
          <a:p>
            <a:pPr>
              <a:spcBef>
                <a:spcPct val="50000"/>
              </a:spcBef>
            </a:pPr>
            <a:r>
              <a:rPr lang="el-GR" sz="2000" b="1">
                <a:solidFill>
                  <a:srgbClr val="FFFFCC"/>
                </a:solidFill>
                <a:latin typeface="Candara" panose="020E0502030303020204" pitchFamily="34" charset="0"/>
              </a:rPr>
              <a:t>	4. Τροποποίησης της συμπεριφοράς του εντόμου</a:t>
            </a:r>
          </a:p>
        </p:txBody>
      </p:sp>
      <p:sp>
        <p:nvSpPr>
          <p:cNvPr id="243716" name="Rectangle 4"/>
          <p:cNvSpPr>
            <a:spLocks noGrp="1" noChangeArrowheads="1"/>
          </p:cNvSpPr>
          <p:nvPr>
            <p:ph type="title" idx="4294967295"/>
          </p:nvPr>
        </p:nvSpPr>
        <p:spPr>
          <a:xfrm>
            <a:off x="685800" y="180975"/>
            <a:ext cx="7772400" cy="762000"/>
          </a:xfrm>
        </p:spPr>
        <p:txBody>
          <a:bodyPr/>
          <a:lstStyle/>
          <a:p>
            <a:r>
              <a:rPr lang="el-GR" sz="3600" b="1">
                <a:solidFill>
                  <a:srgbClr val="FFCC66"/>
                </a:solidFill>
                <a:latin typeface="Candara" panose="020E0502030303020204" pitchFamily="34" charset="0"/>
              </a:rPr>
              <a:t>Μηχανισμοί ανθεκτικότητας</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2" cstate="print"/>
          <a:srcRect/>
          <a:stretch>
            <a:fillRect/>
          </a:stretch>
        </p:blipFill>
        <p:spPr bwMode="auto">
          <a:xfrm>
            <a:off x="152400" y="381000"/>
            <a:ext cx="8915400" cy="6167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ChangeAspect="1" noChangeArrowheads="1"/>
          </p:cNvPicPr>
          <p:nvPr/>
        </p:nvPicPr>
        <p:blipFill>
          <a:blip r:embed="rId2" cstate="print"/>
          <a:srcRect/>
          <a:stretch>
            <a:fillRect/>
          </a:stretch>
        </p:blipFill>
        <p:spPr bwMode="auto">
          <a:xfrm>
            <a:off x="0" y="300038"/>
            <a:ext cx="9144000" cy="6008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7" name="Picture 1029"/>
          <p:cNvPicPr>
            <a:picLocks noChangeAspect="1" noChangeArrowheads="1"/>
          </p:cNvPicPr>
          <p:nvPr/>
        </p:nvPicPr>
        <p:blipFill>
          <a:blip r:embed="rId2" cstate="print"/>
          <a:srcRect/>
          <a:stretch>
            <a:fillRect/>
          </a:stretch>
        </p:blipFill>
        <p:spPr bwMode="auto">
          <a:xfrm>
            <a:off x="228600" y="1647825"/>
            <a:ext cx="8686800" cy="4600575"/>
          </a:xfrm>
          <a:prstGeom prst="rect">
            <a:avLst/>
          </a:prstGeom>
          <a:noFill/>
          <a:ln w="9525">
            <a:noFill/>
            <a:miter lim="800000"/>
            <a:headEnd/>
            <a:tailEnd/>
          </a:ln>
          <a:effectLst/>
        </p:spPr>
      </p:pic>
      <p:sp>
        <p:nvSpPr>
          <p:cNvPr id="141318" name="Rectangle 1030"/>
          <p:cNvSpPr>
            <a:spLocks noGrp="1" noChangeArrowheads="1"/>
          </p:cNvSpPr>
          <p:nvPr>
            <p:ph type="title" idx="4294967295"/>
          </p:nvPr>
        </p:nvSpPr>
        <p:spPr/>
        <p:txBody>
          <a:bodyPr/>
          <a:lstStyle/>
          <a:p>
            <a:r>
              <a:rPr lang="en-US" b="1" dirty="0">
                <a:solidFill>
                  <a:srgbClr val="FFFFCC"/>
                </a:solidFill>
                <a:latin typeface="Candara" panose="020E0502030303020204" pitchFamily="34" charset="0"/>
              </a:rPr>
              <a:t>Insecticides modes of action</a:t>
            </a:r>
            <a:endParaRPr lang="el-GR" b="1" dirty="0">
              <a:solidFill>
                <a:srgbClr val="FFFFCC"/>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p:cNvPicPr>
            <a:picLocks noChangeAspect="1" noChangeArrowheads="1"/>
          </p:cNvPicPr>
          <p:nvPr/>
        </p:nvPicPr>
        <p:blipFill>
          <a:blip r:embed="rId2" cstate="print"/>
          <a:srcRect/>
          <a:stretch>
            <a:fillRect/>
          </a:stretch>
        </p:blipFill>
        <p:spPr bwMode="auto">
          <a:xfrm>
            <a:off x="2600325" y="133350"/>
            <a:ext cx="5191125" cy="2827338"/>
          </a:xfrm>
          <a:prstGeom prst="rect">
            <a:avLst/>
          </a:prstGeom>
          <a:noFill/>
          <a:ln w="9525">
            <a:noFill/>
            <a:miter lim="800000"/>
            <a:headEnd/>
            <a:tailEnd/>
          </a:ln>
          <a:effectLst/>
        </p:spPr>
      </p:pic>
      <p:pic>
        <p:nvPicPr>
          <p:cNvPr id="251907" name="Picture 3" descr="axon"/>
          <p:cNvPicPr>
            <a:picLocks noChangeAspect="1" noChangeArrowheads="1"/>
          </p:cNvPicPr>
          <p:nvPr/>
        </p:nvPicPr>
        <p:blipFill>
          <a:blip r:embed="rId3" cstate="print"/>
          <a:srcRect/>
          <a:stretch>
            <a:fillRect/>
          </a:stretch>
        </p:blipFill>
        <p:spPr bwMode="auto">
          <a:xfrm>
            <a:off x="176213" y="3429000"/>
            <a:ext cx="5033962" cy="3255963"/>
          </a:xfrm>
          <a:prstGeom prst="rect">
            <a:avLst/>
          </a:prstGeom>
          <a:noFill/>
        </p:spPr>
      </p:pic>
      <p:sp>
        <p:nvSpPr>
          <p:cNvPr id="251908" name="AutoShape 4"/>
          <p:cNvSpPr>
            <a:spLocks/>
          </p:cNvSpPr>
          <p:nvPr/>
        </p:nvSpPr>
        <p:spPr bwMode="auto">
          <a:xfrm rot="5272463" flipH="1">
            <a:off x="4069556" y="1975644"/>
            <a:ext cx="60325" cy="242888"/>
          </a:xfrm>
          <a:prstGeom prst="leftBrace">
            <a:avLst>
              <a:gd name="adj1" fmla="val 33553"/>
              <a:gd name="adj2" fmla="val 50000"/>
            </a:avLst>
          </a:prstGeom>
          <a:noFill/>
          <a:ln w="19050">
            <a:solidFill>
              <a:srgbClr val="666699"/>
            </a:solidFill>
            <a:round/>
            <a:headEnd/>
            <a:tailEnd/>
          </a:ln>
          <a:effectLst/>
        </p:spPr>
        <p:txBody>
          <a:bodyPr rot="10800000" vert="eaVert" wrap="none" anchor="ctr"/>
          <a:lstStyle/>
          <a:p>
            <a:pPr algn="ctr"/>
            <a:endParaRPr lang="el-GR" sz="2400">
              <a:latin typeface="Times New Roman" charset="0"/>
            </a:endParaRPr>
          </a:p>
        </p:txBody>
      </p:sp>
      <p:sp>
        <p:nvSpPr>
          <p:cNvPr id="251909" name="AutoShape 5"/>
          <p:cNvSpPr>
            <a:spLocks/>
          </p:cNvSpPr>
          <p:nvPr/>
        </p:nvSpPr>
        <p:spPr bwMode="auto">
          <a:xfrm rot="-16179362">
            <a:off x="2540794" y="773906"/>
            <a:ext cx="301625" cy="5033963"/>
          </a:xfrm>
          <a:prstGeom prst="leftBrace">
            <a:avLst>
              <a:gd name="adj1" fmla="val 139079"/>
              <a:gd name="adj2" fmla="val 29764"/>
            </a:avLst>
          </a:prstGeom>
          <a:noFill/>
          <a:ln w="19050">
            <a:solidFill>
              <a:srgbClr val="CCFFFF"/>
            </a:solidFill>
            <a:round/>
            <a:headEnd/>
            <a:tailEnd/>
          </a:ln>
          <a:effectLst/>
        </p:spPr>
        <p:txBody>
          <a:bodyPr rot="10800000" vert="eaVert" wrap="none" anchor="ctr"/>
          <a:lstStyle/>
          <a:p>
            <a:pPr algn="ctr"/>
            <a:endParaRPr lang="el-GR" sz="2400">
              <a:latin typeface="Times New Roman" charset="0"/>
            </a:endParaRPr>
          </a:p>
        </p:txBody>
      </p:sp>
      <p:sp>
        <p:nvSpPr>
          <p:cNvPr id="251910" name="Line 6"/>
          <p:cNvSpPr>
            <a:spLocks noChangeShapeType="1"/>
          </p:cNvSpPr>
          <p:nvPr/>
        </p:nvSpPr>
        <p:spPr bwMode="auto">
          <a:xfrm flipV="1">
            <a:off x="3727450" y="2146300"/>
            <a:ext cx="368300" cy="971550"/>
          </a:xfrm>
          <a:prstGeom prst="line">
            <a:avLst/>
          </a:prstGeom>
          <a:noFill/>
          <a:ln w="19050">
            <a:solidFill>
              <a:srgbClr val="666699"/>
            </a:solidFill>
            <a:round/>
            <a:headEnd/>
            <a:tailEnd/>
          </a:ln>
          <a:effectLst/>
        </p:spPr>
        <p:txBody>
          <a:bodyPr/>
          <a:lstStyle/>
          <a:p>
            <a:endParaRPr lang="el-GR"/>
          </a:p>
        </p:txBody>
      </p:sp>
      <p:sp>
        <p:nvSpPr>
          <p:cNvPr id="251911" name="AutoShape 7"/>
          <p:cNvSpPr>
            <a:spLocks/>
          </p:cNvSpPr>
          <p:nvPr/>
        </p:nvSpPr>
        <p:spPr bwMode="auto">
          <a:xfrm rot="5272463" flipH="1">
            <a:off x="5123656" y="2229644"/>
            <a:ext cx="60325" cy="242888"/>
          </a:xfrm>
          <a:prstGeom prst="leftBrace">
            <a:avLst>
              <a:gd name="adj1" fmla="val 33553"/>
              <a:gd name="adj2" fmla="val 20963"/>
            </a:avLst>
          </a:prstGeom>
          <a:noFill/>
          <a:ln w="19050">
            <a:solidFill>
              <a:srgbClr val="666699"/>
            </a:solidFill>
            <a:round/>
            <a:headEnd/>
            <a:tailEnd/>
          </a:ln>
          <a:effectLst/>
        </p:spPr>
        <p:txBody>
          <a:bodyPr rot="10800000" vert="eaVert" wrap="none" anchor="ctr"/>
          <a:lstStyle/>
          <a:p>
            <a:pPr algn="ctr"/>
            <a:endParaRPr lang="el-GR" sz="2400">
              <a:latin typeface="Times New Roman" charset="0"/>
            </a:endParaRPr>
          </a:p>
        </p:txBody>
      </p:sp>
      <p:sp>
        <p:nvSpPr>
          <p:cNvPr id="251912" name="Line 8"/>
          <p:cNvSpPr>
            <a:spLocks noChangeShapeType="1"/>
          </p:cNvSpPr>
          <p:nvPr/>
        </p:nvSpPr>
        <p:spPr bwMode="auto">
          <a:xfrm flipH="1" flipV="1">
            <a:off x="5257800" y="2438400"/>
            <a:ext cx="1101725" cy="725488"/>
          </a:xfrm>
          <a:prstGeom prst="line">
            <a:avLst/>
          </a:prstGeom>
          <a:noFill/>
          <a:ln w="19050">
            <a:solidFill>
              <a:srgbClr val="666699"/>
            </a:solidFill>
            <a:round/>
            <a:headEnd/>
            <a:tailEnd/>
          </a:ln>
          <a:effectLst/>
        </p:spPr>
        <p:txBody>
          <a:bodyPr/>
          <a:lstStyle/>
          <a:p>
            <a:endParaRPr lang="el-GR"/>
          </a:p>
        </p:txBody>
      </p:sp>
      <p:sp>
        <p:nvSpPr>
          <p:cNvPr id="251913" name="AutoShape 9"/>
          <p:cNvSpPr>
            <a:spLocks/>
          </p:cNvSpPr>
          <p:nvPr/>
        </p:nvSpPr>
        <p:spPr bwMode="auto">
          <a:xfrm rot="-16179362">
            <a:off x="7016750" y="1746250"/>
            <a:ext cx="228600" cy="3136900"/>
          </a:xfrm>
          <a:prstGeom prst="leftBrace">
            <a:avLst>
              <a:gd name="adj1" fmla="val 114352"/>
              <a:gd name="adj2" fmla="val 73778"/>
            </a:avLst>
          </a:prstGeom>
          <a:noFill/>
          <a:ln w="19050">
            <a:solidFill>
              <a:srgbClr val="CCFFFF"/>
            </a:solidFill>
            <a:round/>
            <a:headEnd/>
            <a:tailEnd/>
          </a:ln>
          <a:effectLst/>
        </p:spPr>
        <p:txBody>
          <a:bodyPr rot="10800000" vert="eaVert" wrap="none" anchor="ctr"/>
          <a:lstStyle/>
          <a:p>
            <a:pPr algn="ctr"/>
            <a:endParaRPr lang="el-GR" sz="2400">
              <a:latin typeface="Times New Roman" charset="0"/>
            </a:endParaRPr>
          </a:p>
        </p:txBody>
      </p:sp>
      <p:grpSp>
        <p:nvGrpSpPr>
          <p:cNvPr id="251914" name="Group 10"/>
          <p:cNvGrpSpPr>
            <a:grpSpLocks/>
          </p:cNvGrpSpPr>
          <p:nvPr/>
        </p:nvGrpSpPr>
        <p:grpSpPr bwMode="auto">
          <a:xfrm>
            <a:off x="5562600" y="3429000"/>
            <a:ext cx="3121025" cy="3268663"/>
            <a:chOff x="3504" y="2160"/>
            <a:chExt cx="1966" cy="2059"/>
          </a:xfrm>
        </p:grpSpPr>
        <p:pic>
          <p:nvPicPr>
            <p:cNvPr id="251915" name="Picture 11" descr="cleft copy3"/>
            <p:cNvPicPr>
              <a:picLocks noChangeAspect="1" noChangeArrowheads="1"/>
            </p:cNvPicPr>
            <p:nvPr/>
          </p:nvPicPr>
          <p:blipFill>
            <a:blip r:embed="rId4" cstate="print"/>
            <a:srcRect/>
            <a:stretch>
              <a:fillRect/>
            </a:stretch>
          </p:blipFill>
          <p:spPr bwMode="auto">
            <a:xfrm>
              <a:off x="3504" y="2160"/>
              <a:ext cx="1966" cy="2059"/>
            </a:xfrm>
            <a:prstGeom prst="rect">
              <a:avLst/>
            </a:prstGeom>
            <a:noFill/>
          </p:spPr>
        </p:pic>
        <p:sp>
          <p:nvSpPr>
            <p:cNvPr id="251916" name="Arc 12"/>
            <p:cNvSpPr>
              <a:spLocks/>
            </p:cNvSpPr>
            <p:nvPr/>
          </p:nvSpPr>
          <p:spPr bwMode="auto">
            <a:xfrm rot="16292238">
              <a:off x="3900" y="3474"/>
              <a:ext cx="116" cy="1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sm" len="sm"/>
            </a:ln>
            <a:effectLst/>
          </p:spPr>
          <p:txBody>
            <a:bodyPr wrap="none" anchor="ctr"/>
            <a:lstStyle/>
            <a:p>
              <a:endParaRPr lang="el-GR"/>
            </a:p>
          </p:txBody>
        </p:sp>
        <p:sp>
          <p:nvSpPr>
            <p:cNvPr id="251917" name="Arc 13"/>
            <p:cNvSpPr>
              <a:spLocks/>
            </p:cNvSpPr>
            <p:nvPr/>
          </p:nvSpPr>
          <p:spPr bwMode="auto">
            <a:xfrm rot="10707762" flipV="1">
              <a:off x="4944" y="3756"/>
              <a:ext cx="64" cy="1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sm" len="sm"/>
            </a:ln>
            <a:effectLst/>
          </p:spPr>
          <p:txBody>
            <a:bodyPr wrap="none" anchor="ctr"/>
            <a:lstStyle/>
            <a:p>
              <a:endParaRPr lang="el-GR"/>
            </a:p>
          </p:txBody>
        </p:sp>
      </p:grpSp>
      <p:sp>
        <p:nvSpPr>
          <p:cNvPr id="251918" name="Text Box 14"/>
          <p:cNvSpPr txBox="1">
            <a:spLocks noChangeArrowheads="1"/>
          </p:cNvSpPr>
          <p:nvPr/>
        </p:nvSpPr>
        <p:spPr bwMode="auto">
          <a:xfrm>
            <a:off x="2660650" y="131763"/>
            <a:ext cx="165100" cy="274637"/>
          </a:xfrm>
          <a:prstGeom prst="rect">
            <a:avLst/>
          </a:prstGeom>
          <a:noFill/>
          <a:ln w="9525">
            <a:noFill/>
            <a:miter lim="800000"/>
            <a:headEnd/>
            <a:tailEnd/>
          </a:ln>
          <a:effectLst/>
        </p:spPr>
        <p:txBody>
          <a:bodyPr wrap="none" lIns="0" tIns="0" rIns="0" bIns="0">
            <a:spAutoFit/>
          </a:bodyPr>
          <a:lstStyle/>
          <a:p>
            <a:r>
              <a:rPr lang="en-US" b="1"/>
              <a:t>A</a:t>
            </a:r>
            <a:endParaRPr lang="el-GR" b="1"/>
          </a:p>
        </p:txBody>
      </p:sp>
      <p:sp>
        <p:nvSpPr>
          <p:cNvPr id="251919" name="Text Box 15"/>
          <p:cNvSpPr txBox="1">
            <a:spLocks noChangeArrowheads="1"/>
          </p:cNvSpPr>
          <p:nvPr/>
        </p:nvSpPr>
        <p:spPr bwMode="auto">
          <a:xfrm>
            <a:off x="238125" y="3429000"/>
            <a:ext cx="165100" cy="274638"/>
          </a:xfrm>
          <a:prstGeom prst="rect">
            <a:avLst/>
          </a:prstGeom>
          <a:noFill/>
          <a:ln w="9525">
            <a:noFill/>
            <a:miter lim="800000"/>
            <a:headEnd/>
            <a:tailEnd/>
          </a:ln>
          <a:effectLst/>
        </p:spPr>
        <p:txBody>
          <a:bodyPr wrap="none" lIns="0" tIns="0" rIns="0" bIns="0">
            <a:spAutoFit/>
          </a:bodyPr>
          <a:lstStyle/>
          <a:p>
            <a:r>
              <a:rPr lang="en-US" b="1"/>
              <a:t>B</a:t>
            </a:r>
            <a:endParaRPr lang="el-GR" b="1"/>
          </a:p>
        </p:txBody>
      </p:sp>
      <p:sp>
        <p:nvSpPr>
          <p:cNvPr id="251920" name="Text Box 16"/>
          <p:cNvSpPr txBox="1">
            <a:spLocks noChangeArrowheads="1"/>
          </p:cNvSpPr>
          <p:nvPr/>
        </p:nvSpPr>
        <p:spPr bwMode="auto">
          <a:xfrm>
            <a:off x="5616575" y="3429000"/>
            <a:ext cx="165100" cy="274638"/>
          </a:xfrm>
          <a:prstGeom prst="rect">
            <a:avLst/>
          </a:prstGeom>
          <a:noFill/>
          <a:ln w="9525">
            <a:noFill/>
            <a:miter lim="800000"/>
            <a:headEnd/>
            <a:tailEnd/>
          </a:ln>
          <a:effectLst/>
        </p:spPr>
        <p:txBody>
          <a:bodyPr wrap="none" lIns="0" tIns="0" rIns="0" bIns="0">
            <a:spAutoFit/>
          </a:bodyPr>
          <a:lstStyle/>
          <a:p>
            <a:r>
              <a:rPr lang="en-US" b="1"/>
              <a:t>C</a:t>
            </a:r>
            <a:endParaRPr lang="el-GR" b="1"/>
          </a:p>
        </p:txBody>
      </p:sp>
      <p:sp>
        <p:nvSpPr>
          <p:cNvPr id="251921" name="Line 17"/>
          <p:cNvSpPr>
            <a:spLocks noChangeShapeType="1"/>
          </p:cNvSpPr>
          <p:nvPr/>
        </p:nvSpPr>
        <p:spPr bwMode="auto">
          <a:xfrm>
            <a:off x="6053138" y="2962275"/>
            <a:ext cx="323850" cy="214313"/>
          </a:xfrm>
          <a:prstGeom prst="line">
            <a:avLst/>
          </a:prstGeom>
          <a:noFill/>
          <a:ln w="19050">
            <a:solidFill>
              <a:srgbClr val="CCFFFF"/>
            </a:solidFill>
            <a:round/>
            <a:headEnd/>
            <a:tailEnd/>
          </a:ln>
          <a:effectLst/>
        </p:spPr>
        <p:txBody>
          <a:bodyPr/>
          <a:lstStyle/>
          <a:p>
            <a:endParaRPr lang="el-GR"/>
          </a:p>
        </p:txBody>
      </p:sp>
      <p:sp>
        <p:nvSpPr>
          <p:cNvPr id="251922" name="Line 18"/>
          <p:cNvSpPr>
            <a:spLocks noChangeShapeType="1"/>
          </p:cNvSpPr>
          <p:nvPr/>
        </p:nvSpPr>
        <p:spPr bwMode="auto">
          <a:xfrm flipH="1">
            <a:off x="3724275" y="2957513"/>
            <a:ext cx="61913" cy="166687"/>
          </a:xfrm>
          <a:prstGeom prst="line">
            <a:avLst/>
          </a:prstGeom>
          <a:noFill/>
          <a:ln w="19050">
            <a:solidFill>
              <a:srgbClr val="CCFFFF"/>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1677988"/>
            <a:ext cx="7772400" cy="2152650"/>
          </a:xfrm>
        </p:spPr>
        <p:txBody>
          <a:bodyPr/>
          <a:lstStyle/>
          <a:p>
            <a:r>
              <a:rPr lang="el-GR" sz="5400" b="1" dirty="0">
                <a:solidFill>
                  <a:schemeClr val="bg2">
                    <a:lumMod val="20000"/>
                    <a:lumOff val="80000"/>
                  </a:schemeClr>
                </a:solidFill>
                <a:effectLst>
                  <a:outerShdw blurRad="38100" dist="38100" dir="2700000" algn="tl">
                    <a:srgbClr val="000000">
                      <a:alpha val="43137"/>
                    </a:srgbClr>
                  </a:outerShdw>
                </a:effectLst>
                <a:latin typeface="Candara" panose="020E0502030303020204" pitchFamily="34" charset="0"/>
              </a:rPr>
              <a:t>1. Εντομοκτόνα που δρουν στο άξονα του νευρικού κυττάρου</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axon"/>
          <p:cNvPicPr>
            <a:picLocks noChangeAspect="1" noChangeArrowheads="1"/>
          </p:cNvPicPr>
          <p:nvPr/>
        </p:nvPicPr>
        <p:blipFill>
          <a:blip r:embed="rId2" cstate="print"/>
          <a:srcRect/>
          <a:stretch>
            <a:fillRect/>
          </a:stretch>
        </p:blipFill>
        <p:spPr bwMode="auto">
          <a:xfrm>
            <a:off x="0" y="447675"/>
            <a:ext cx="9144000" cy="59150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agfield"/>
          <p:cNvPicPr>
            <a:picLocks noChangeAspect="1" noChangeArrowheads="1"/>
          </p:cNvPicPr>
          <p:nvPr/>
        </p:nvPicPr>
        <p:blipFill>
          <a:blip r:embed="rId3" cstate="print"/>
          <a:srcRect/>
          <a:stretch>
            <a:fillRect/>
          </a:stretch>
        </p:blipFill>
        <p:spPr bwMode="auto">
          <a:xfrm>
            <a:off x="1981200" y="2667000"/>
            <a:ext cx="4953000" cy="3302000"/>
          </a:xfrm>
          <a:prstGeom prst="rect">
            <a:avLst/>
          </a:prstGeom>
          <a:noFill/>
        </p:spPr>
      </p:pic>
      <p:grpSp>
        <p:nvGrpSpPr>
          <p:cNvPr id="217091" name="Group 3"/>
          <p:cNvGrpSpPr>
            <a:grpSpLocks/>
          </p:cNvGrpSpPr>
          <p:nvPr/>
        </p:nvGrpSpPr>
        <p:grpSpPr bwMode="auto">
          <a:xfrm>
            <a:off x="4038600" y="3505200"/>
            <a:ext cx="1066800" cy="914400"/>
            <a:chOff x="96" y="768"/>
            <a:chExt cx="1200" cy="1067"/>
          </a:xfrm>
        </p:grpSpPr>
        <p:pic>
          <p:nvPicPr>
            <p:cNvPr id="217092" name="Picture 4" descr="ddt"/>
            <p:cNvPicPr>
              <a:picLocks noChangeAspect="1" noChangeArrowheads="1"/>
            </p:cNvPicPr>
            <p:nvPr/>
          </p:nvPicPr>
          <p:blipFill>
            <a:blip r:embed="rId4" cstate="print"/>
            <a:srcRect/>
            <a:stretch>
              <a:fillRect/>
            </a:stretch>
          </p:blipFill>
          <p:spPr bwMode="auto">
            <a:xfrm>
              <a:off x="96" y="768"/>
              <a:ext cx="1200" cy="1067"/>
            </a:xfrm>
            <a:prstGeom prst="rect">
              <a:avLst/>
            </a:prstGeom>
            <a:noFill/>
          </p:spPr>
        </p:pic>
        <p:sp>
          <p:nvSpPr>
            <p:cNvPr id="217093" name="Rectangle 5"/>
            <p:cNvSpPr>
              <a:spLocks noChangeArrowheads="1"/>
            </p:cNvSpPr>
            <p:nvPr/>
          </p:nvSpPr>
          <p:spPr bwMode="auto">
            <a:xfrm>
              <a:off x="384" y="1488"/>
              <a:ext cx="576" cy="288"/>
            </a:xfrm>
            <a:prstGeom prst="rect">
              <a:avLst/>
            </a:prstGeom>
            <a:solidFill>
              <a:schemeClr val="tx1"/>
            </a:solidFill>
            <a:ln w="9525">
              <a:solidFill>
                <a:schemeClr val="tx1"/>
              </a:solidFill>
              <a:miter lim="800000"/>
              <a:headEnd/>
              <a:tailEnd/>
            </a:ln>
            <a:effectLst/>
          </p:spPr>
          <p:txBody>
            <a:bodyPr wrap="none" anchor="ctr"/>
            <a:lstStyle/>
            <a:p>
              <a:endParaRPr lang="el-GR"/>
            </a:p>
          </p:txBody>
        </p:sp>
      </p:grpSp>
      <p:sp>
        <p:nvSpPr>
          <p:cNvPr id="217094" name="AutoShape 6"/>
          <p:cNvSpPr>
            <a:spLocks noChangeArrowheads="1"/>
          </p:cNvSpPr>
          <p:nvPr/>
        </p:nvSpPr>
        <p:spPr bwMode="auto">
          <a:xfrm>
            <a:off x="4572000" y="4495800"/>
            <a:ext cx="76200" cy="533400"/>
          </a:xfrm>
          <a:prstGeom prst="downArrow">
            <a:avLst>
              <a:gd name="adj1" fmla="val 50000"/>
              <a:gd name="adj2" fmla="val 175000"/>
            </a:avLst>
          </a:prstGeom>
          <a:solidFill>
            <a:srgbClr val="FF0000"/>
          </a:solidFill>
          <a:ln w="76200">
            <a:solidFill>
              <a:srgbClr val="FF0000"/>
            </a:solidFill>
            <a:miter lim="800000"/>
            <a:headEnd/>
            <a:tailEnd/>
          </a:ln>
          <a:effectLst/>
        </p:spPr>
        <p:txBody>
          <a:bodyPr vert="eaVert" wrap="none" anchor="ctr"/>
          <a:lstStyle/>
          <a:p>
            <a:pPr algn="ctr"/>
            <a:endParaRPr lang="el-GR">
              <a:solidFill>
                <a:srgbClr val="FF0000"/>
              </a:solidFill>
            </a:endParaRPr>
          </a:p>
        </p:txBody>
      </p:sp>
      <p:sp>
        <p:nvSpPr>
          <p:cNvPr id="217095" name="Text Box 7"/>
          <p:cNvSpPr txBox="1">
            <a:spLocks noChangeArrowheads="1"/>
          </p:cNvSpPr>
          <p:nvPr/>
        </p:nvSpPr>
        <p:spPr bwMode="auto">
          <a:xfrm>
            <a:off x="4191000" y="5105400"/>
            <a:ext cx="919163" cy="701675"/>
          </a:xfrm>
          <a:prstGeom prst="rect">
            <a:avLst/>
          </a:prstGeom>
          <a:noFill/>
          <a:ln w="9525">
            <a:noFill/>
            <a:miter lim="800000"/>
            <a:headEnd/>
            <a:tailEnd/>
          </a:ln>
          <a:effectLst/>
        </p:spPr>
        <p:txBody>
          <a:bodyPr wrap="none">
            <a:spAutoFit/>
          </a:bodyPr>
          <a:lstStyle/>
          <a:p>
            <a:r>
              <a:rPr lang="en-US" sz="4000" b="1">
                <a:solidFill>
                  <a:srgbClr val="FF0000"/>
                </a:solidFill>
              </a:rPr>
              <a:t>1%</a:t>
            </a:r>
          </a:p>
        </p:txBody>
      </p:sp>
      <p:sp>
        <p:nvSpPr>
          <p:cNvPr id="217096" name="AutoShape 8"/>
          <p:cNvSpPr>
            <a:spLocks noChangeArrowheads="1"/>
          </p:cNvSpPr>
          <p:nvPr/>
        </p:nvSpPr>
        <p:spPr bwMode="auto">
          <a:xfrm>
            <a:off x="4876800" y="2819400"/>
            <a:ext cx="990600" cy="609600"/>
          </a:xfrm>
          <a:prstGeom prst="curvedDownArrow">
            <a:avLst>
              <a:gd name="adj1" fmla="val 32500"/>
              <a:gd name="adj2" fmla="val 65000"/>
              <a:gd name="adj3" fmla="val 33333"/>
            </a:avLst>
          </a:prstGeom>
          <a:solidFill>
            <a:srgbClr val="FF0000"/>
          </a:solidFill>
          <a:ln w="9525">
            <a:solidFill>
              <a:srgbClr val="FF0000"/>
            </a:solidFill>
            <a:miter lim="800000"/>
            <a:headEnd/>
            <a:tailEnd/>
          </a:ln>
          <a:effectLst/>
        </p:spPr>
        <p:txBody>
          <a:bodyPr wrap="none" anchor="ctr"/>
          <a:lstStyle/>
          <a:p>
            <a:endParaRPr lang="el-GR"/>
          </a:p>
        </p:txBody>
      </p:sp>
      <p:sp>
        <p:nvSpPr>
          <p:cNvPr id="217097" name="AutoShape 9"/>
          <p:cNvSpPr>
            <a:spLocks noChangeArrowheads="1"/>
          </p:cNvSpPr>
          <p:nvPr/>
        </p:nvSpPr>
        <p:spPr bwMode="auto">
          <a:xfrm rot="10488010">
            <a:off x="3124200" y="2895600"/>
            <a:ext cx="1219200" cy="609600"/>
          </a:xfrm>
          <a:prstGeom prst="curvedUpArrow">
            <a:avLst>
              <a:gd name="adj1" fmla="val 40000"/>
              <a:gd name="adj2" fmla="val 80000"/>
              <a:gd name="adj3" fmla="val 33333"/>
            </a:avLst>
          </a:prstGeom>
          <a:solidFill>
            <a:srgbClr val="FF0000"/>
          </a:solidFill>
          <a:ln w="9525">
            <a:solidFill>
              <a:srgbClr val="FF0000"/>
            </a:solidFill>
            <a:miter lim="800000"/>
            <a:headEnd/>
            <a:tailEnd/>
          </a:ln>
          <a:effectLst/>
        </p:spPr>
        <p:txBody>
          <a:bodyPr wrap="none" anchor="ctr"/>
          <a:lstStyle/>
          <a:p>
            <a:endParaRPr lang="el-GR"/>
          </a:p>
        </p:txBody>
      </p:sp>
      <p:sp>
        <p:nvSpPr>
          <p:cNvPr id="217098" name="Text Box 10"/>
          <p:cNvSpPr txBox="1">
            <a:spLocks noChangeArrowheads="1"/>
          </p:cNvSpPr>
          <p:nvPr/>
        </p:nvSpPr>
        <p:spPr bwMode="auto">
          <a:xfrm>
            <a:off x="4251325" y="5218113"/>
            <a:ext cx="184150" cy="366712"/>
          </a:xfrm>
          <a:prstGeom prst="rect">
            <a:avLst/>
          </a:prstGeom>
          <a:noFill/>
          <a:ln w="9525">
            <a:noFill/>
            <a:miter lim="800000"/>
            <a:headEnd/>
            <a:tailEnd/>
          </a:ln>
          <a:effectLst/>
        </p:spPr>
        <p:txBody>
          <a:bodyPr wrap="none">
            <a:spAutoFit/>
          </a:bodyPr>
          <a:lstStyle/>
          <a:p>
            <a:endParaRPr lang="el-GR"/>
          </a:p>
        </p:txBody>
      </p:sp>
      <p:sp>
        <p:nvSpPr>
          <p:cNvPr id="217099" name="Text Box 11"/>
          <p:cNvSpPr txBox="1">
            <a:spLocks noChangeArrowheads="1"/>
          </p:cNvSpPr>
          <p:nvPr/>
        </p:nvSpPr>
        <p:spPr bwMode="auto">
          <a:xfrm>
            <a:off x="3962400" y="2286000"/>
            <a:ext cx="1201738" cy="701675"/>
          </a:xfrm>
          <a:prstGeom prst="rect">
            <a:avLst/>
          </a:prstGeom>
          <a:noFill/>
          <a:ln w="9525">
            <a:noFill/>
            <a:miter lim="800000"/>
            <a:headEnd/>
            <a:tailEnd/>
          </a:ln>
          <a:effectLst/>
        </p:spPr>
        <p:txBody>
          <a:bodyPr wrap="none">
            <a:spAutoFit/>
          </a:bodyPr>
          <a:lstStyle/>
          <a:p>
            <a:r>
              <a:rPr lang="en-US" sz="4000" b="1">
                <a:solidFill>
                  <a:srgbClr val="FF0000"/>
                </a:solidFill>
              </a:rPr>
              <a:t>99%</a:t>
            </a:r>
          </a:p>
        </p:txBody>
      </p:sp>
      <p:sp>
        <p:nvSpPr>
          <p:cNvPr id="217100" name="Rectangle 12"/>
          <p:cNvSpPr>
            <a:spLocks noGrp="1" noChangeArrowheads="1"/>
          </p:cNvSpPr>
          <p:nvPr>
            <p:ph type="title"/>
          </p:nvPr>
        </p:nvSpPr>
        <p:spPr/>
        <p:txBody>
          <a:bodyPr/>
          <a:lstStyle/>
          <a:p>
            <a:r>
              <a:rPr lang="el-GR" b="1" dirty="0" err="1">
                <a:solidFill>
                  <a:srgbClr val="FFFFCC"/>
                </a:solidFill>
                <a:latin typeface="Candara" panose="020E0502030303020204" pitchFamily="34" charset="0"/>
              </a:rPr>
              <a:t>Οικοτοξικολογία</a:t>
            </a:r>
            <a:endParaRPr lang="en-US" b="1" dirty="0">
              <a:solidFill>
                <a:srgbClr val="FFFFCC"/>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685800" y="219075"/>
            <a:ext cx="7772400" cy="1143000"/>
          </a:xfrm>
        </p:spPr>
        <p:txBody>
          <a:bodyPr/>
          <a:lstStyle/>
          <a:p>
            <a:r>
              <a:rPr lang="el-GR" b="1" dirty="0">
                <a:solidFill>
                  <a:srgbClr val="FFFF99"/>
                </a:solidFill>
                <a:latin typeface="Candara" panose="020E0502030303020204" pitchFamily="34" charset="0"/>
              </a:rPr>
              <a:t>Ανθεκτικότητα </a:t>
            </a:r>
            <a:r>
              <a:rPr lang="en-US" b="1" dirty="0" err="1">
                <a:solidFill>
                  <a:srgbClr val="FFFF99"/>
                </a:solidFill>
                <a:latin typeface="Candara" panose="020E0502030303020204" pitchFamily="34" charset="0"/>
              </a:rPr>
              <a:t>kdr</a:t>
            </a:r>
            <a:endParaRPr lang="el-GR" b="1" dirty="0">
              <a:solidFill>
                <a:srgbClr val="FFFF99"/>
              </a:solidFill>
              <a:latin typeface="Candara" panose="020E0502030303020204" pitchFamily="34" charset="0"/>
            </a:endParaRPr>
          </a:p>
        </p:txBody>
      </p:sp>
      <p:pic>
        <p:nvPicPr>
          <p:cNvPr id="256003" name="Picture 3"/>
          <p:cNvPicPr>
            <a:picLocks noChangeAspect="1" noChangeArrowheads="1"/>
          </p:cNvPicPr>
          <p:nvPr/>
        </p:nvPicPr>
        <p:blipFill>
          <a:blip r:embed="rId2" cstate="print"/>
          <a:srcRect/>
          <a:stretch>
            <a:fillRect/>
          </a:stretch>
        </p:blipFill>
        <p:spPr bwMode="auto">
          <a:xfrm>
            <a:off x="1370013" y="1550988"/>
            <a:ext cx="6230937" cy="4953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9525"/>
            <a:ext cx="9144000" cy="681038"/>
          </a:xfrm>
        </p:spPr>
        <p:txBody>
          <a:bodyPr/>
          <a:lstStyle/>
          <a:p>
            <a:r>
              <a:rPr lang="el-GR" sz="2400" b="1" dirty="0">
                <a:solidFill>
                  <a:srgbClr val="FFFF99"/>
                </a:solidFill>
                <a:latin typeface="Candara" panose="020E0502030303020204" pitchFamily="34" charset="0"/>
              </a:rPr>
              <a:t>Ανθεκτικότητα </a:t>
            </a:r>
            <a:r>
              <a:rPr lang="en-US" sz="2400" b="1" dirty="0" err="1">
                <a:solidFill>
                  <a:srgbClr val="FFFF99"/>
                </a:solidFill>
                <a:latin typeface="Candara" panose="020E0502030303020204" pitchFamily="34" charset="0"/>
              </a:rPr>
              <a:t>kdr</a:t>
            </a:r>
            <a:r>
              <a:rPr lang="el-GR" sz="2400" b="1" dirty="0">
                <a:solidFill>
                  <a:srgbClr val="FFFF99"/>
                </a:solidFill>
                <a:latin typeface="Candara" panose="020E0502030303020204" pitchFamily="34" charset="0"/>
              </a:rPr>
              <a:t>: επιβράδυνση κλεισίματος καναλιού </a:t>
            </a:r>
            <a:r>
              <a:rPr lang="en-US" sz="2400" b="1" dirty="0">
                <a:solidFill>
                  <a:srgbClr val="FFFF99"/>
                </a:solidFill>
                <a:latin typeface="Candara" panose="020E0502030303020204" pitchFamily="34" charset="0"/>
              </a:rPr>
              <a:t>Na</a:t>
            </a:r>
            <a:endParaRPr lang="el-GR" sz="2400" b="1" dirty="0">
              <a:solidFill>
                <a:srgbClr val="FFFF99"/>
              </a:solidFill>
              <a:latin typeface="Candara" panose="020E0502030303020204" pitchFamily="34" charset="0"/>
            </a:endParaRPr>
          </a:p>
        </p:txBody>
      </p:sp>
      <p:pic>
        <p:nvPicPr>
          <p:cNvPr id="257027" name="Picture 3"/>
          <p:cNvPicPr>
            <a:picLocks noChangeAspect="1" noChangeArrowheads="1"/>
          </p:cNvPicPr>
          <p:nvPr/>
        </p:nvPicPr>
        <p:blipFill>
          <a:blip r:embed="rId2" cstate="print"/>
          <a:srcRect/>
          <a:stretch>
            <a:fillRect/>
          </a:stretch>
        </p:blipFill>
        <p:spPr bwMode="auto">
          <a:xfrm>
            <a:off x="949325" y="876300"/>
            <a:ext cx="6934200" cy="598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65163" y="233363"/>
            <a:ext cx="7772400" cy="1143000"/>
          </a:xfrm>
        </p:spPr>
        <p:txBody>
          <a:bodyPr/>
          <a:lstStyle/>
          <a:p>
            <a:r>
              <a:rPr lang="el-GR" sz="4800" b="1" dirty="0">
                <a:solidFill>
                  <a:srgbClr val="FFFF99"/>
                </a:solidFill>
                <a:latin typeface="Candara" panose="020E0502030303020204" pitchFamily="34" charset="0"/>
              </a:rPr>
              <a:t>Η δομή ενός καναλιού ιόντων</a:t>
            </a:r>
          </a:p>
        </p:txBody>
      </p:sp>
      <p:pic>
        <p:nvPicPr>
          <p:cNvPr id="258051" name="Picture 3"/>
          <p:cNvPicPr>
            <a:picLocks noChangeAspect="1" noChangeArrowheads="1"/>
          </p:cNvPicPr>
          <p:nvPr/>
        </p:nvPicPr>
        <p:blipFill>
          <a:blip r:embed="rId2" cstate="print"/>
          <a:srcRect/>
          <a:stretch>
            <a:fillRect/>
          </a:stretch>
        </p:blipFill>
        <p:spPr bwMode="auto">
          <a:xfrm>
            <a:off x="0" y="1903413"/>
            <a:ext cx="4391025" cy="3533775"/>
          </a:xfrm>
          <a:prstGeom prst="rect">
            <a:avLst/>
          </a:prstGeom>
          <a:noFill/>
        </p:spPr>
      </p:pic>
      <p:pic>
        <p:nvPicPr>
          <p:cNvPr id="258052" name="Picture 4"/>
          <p:cNvPicPr>
            <a:picLocks noChangeAspect="1" noChangeArrowheads="1"/>
          </p:cNvPicPr>
          <p:nvPr/>
        </p:nvPicPr>
        <p:blipFill>
          <a:blip r:embed="rId3" cstate="print"/>
          <a:srcRect/>
          <a:stretch>
            <a:fillRect/>
          </a:stretch>
        </p:blipFill>
        <p:spPr bwMode="auto">
          <a:xfrm>
            <a:off x="4624388" y="1674813"/>
            <a:ext cx="4362450" cy="504825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http://www.bio.davidson.edu/Courses/Molbio/MolStudents/spring2005/Heiner/ionchannel2.jpg"/>
          <p:cNvPicPr>
            <a:picLocks noChangeAspect="1" noChangeArrowheads="1"/>
          </p:cNvPicPr>
          <p:nvPr/>
        </p:nvPicPr>
        <p:blipFill>
          <a:blip r:embed="rId2" cstate="print"/>
          <a:srcRect/>
          <a:stretch>
            <a:fillRect/>
          </a:stretch>
        </p:blipFill>
        <p:spPr bwMode="auto">
          <a:xfrm>
            <a:off x="1028700" y="2057400"/>
            <a:ext cx="7000875" cy="3748088"/>
          </a:xfrm>
          <a:prstGeom prst="rect">
            <a:avLst/>
          </a:prstGeom>
          <a:noFill/>
        </p:spPr>
      </p:pic>
      <p:sp>
        <p:nvSpPr>
          <p:cNvPr id="259075" name="Rectangle 3"/>
          <p:cNvSpPr>
            <a:spLocks noGrp="1" noChangeArrowheads="1"/>
          </p:cNvSpPr>
          <p:nvPr>
            <p:ph type="title"/>
          </p:nvPr>
        </p:nvSpPr>
        <p:spPr>
          <a:xfrm>
            <a:off x="685800" y="323850"/>
            <a:ext cx="7772400" cy="1143000"/>
          </a:xfrm>
        </p:spPr>
        <p:txBody>
          <a:bodyPr/>
          <a:lstStyle/>
          <a:p>
            <a:r>
              <a:rPr lang="el-GR" b="1" dirty="0">
                <a:solidFill>
                  <a:srgbClr val="FFFF99"/>
                </a:solidFill>
                <a:latin typeface="Candara" panose="020E0502030303020204" pitchFamily="34" charset="0"/>
              </a:rPr>
              <a:t>Κανάλι νατρίου</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cstate="print"/>
          <a:srcRect/>
          <a:stretch>
            <a:fillRect/>
          </a:stretch>
        </p:blipFill>
        <p:spPr bwMode="auto">
          <a:xfrm>
            <a:off x="779463" y="809625"/>
            <a:ext cx="7602537" cy="3014663"/>
          </a:xfrm>
          <a:prstGeom prst="rect">
            <a:avLst/>
          </a:prstGeom>
          <a:noFill/>
          <a:ln w="9525">
            <a:noFill/>
            <a:miter lim="800000"/>
            <a:headEnd/>
            <a:tailEnd/>
          </a:ln>
          <a:effectLst/>
        </p:spPr>
      </p:pic>
      <p:sp>
        <p:nvSpPr>
          <p:cNvPr id="260099" name="Rectangle 3"/>
          <p:cNvSpPr>
            <a:spLocks noChangeArrowheads="1"/>
          </p:cNvSpPr>
          <p:nvPr/>
        </p:nvSpPr>
        <p:spPr bwMode="auto">
          <a:xfrm>
            <a:off x="254000" y="4146357"/>
            <a:ext cx="8305800" cy="2600712"/>
          </a:xfrm>
          <a:prstGeom prst="rect">
            <a:avLst/>
          </a:prstGeom>
          <a:noFill/>
          <a:ln w="9525">
            <a:noFill/>
            <a:miter lim="800000"/>
            <a:headEnd/>
            <a:tailEnd/>
          </a:ln>
          <a:effectLst/>
        </p:spPr>
        <p:txBody>
          <a:bodyPr anchor="ctr">
            <a:spAutoFit/>
          </a:bodyPr>
          <a:lstStyle/>
          <a:p>
            <a:r>
              <a:rPr lang="el-GR" sz="1400" dirty="0">
                <a:solidFill>
                  <a:srgbClr val="FFFF99"/>
                </a:solidFill>
                <a:latin typeface="Arial Unicode MS" pitchFamily="34" charset="-128"/>
              </a:rPr>
              <a:t>                              </a:t>
            </a:r>
            <a:r>
              <a:rPr lang="el-GR" sz="6500" dirty="0">
                <a:solidFill>
                  <a:srgbClr val="FFFF99"/>
                </a:solidFill>
                <a:latin typeface="Arial Unicode MS" pitchFamily="34" charset="-128"/>
              </a:rPr>
              <a:t> </a:t>
            </a:r>
            <a:r>
              <a:rPr lang="el-GR" sz="1400" dirty="0">
                <a:solidFill>
                  <a:srgbClr val="FFFF99"/>
                </a:solidFill>
                <a:latin typeface="Arial Unicode MS" pitchFamily="34" charset="-128"/>
              </a:rPr>
              <a:t>                                               </a:t>
            </a:r>
            <a:r>
              <a:rPr lang="el-GR" sz="6500" dirty="0">
                <a:solidFill>
                  <a:srgbClr val="FFFF99"/>
                </a:solidFill>
                <a:latin typeface="Arial Unicode MS" pitchFamily="34" charset="-128"/>
              </a:rPr>
              <a:t> </a:t>
            </a:r>
            <a:r>
              <a:rPr lang="el-GR" sz="1400" dirty="0">
                <a:solidFill>
                  <a:srgbClr val="FFFF99"/>
                </a:solidFill>
                <a:latin typeface="Arial Unicode MS" pitchFamily="34" charset="-128"/>
              </a:rPr>
              <a:t>                                            </a:t>
            </a:r>
          </a:p>
          <a:p>
            <a:pPr eaLnBrk="0" hangingPunct="0"/>
            <a:r>
              <a:rPr lang="el-GR" sz="1400" dirty="0">
                <a:solidFill>
                  <a:srgbClr val="FFFF99"/>
                </a:solidFill>
                <a:latin typeface="Arial Unicode MS" pitchFamily="34" charset="-128"/>
              </a:rPr>
              <a:t>                                         DDT                       </a:t>
            </a:r>
            <a:r>
              <a:rPr lang="el-GR" sz="1400" dirty="0" err="1">
                <a:solidFill>
                  <a:srgbClr val="FFFF99"/>
                </a:solidFill>
                <a:latin typeface="Arial Unicode MS" pitchFamily="34" charset="-128"/>
              </a:rPr>
              <a:t>Deltamethrin</a:t>
            </a:r>
            <a:r>
              <a:rPr lang="el-GR" sz="1400" dirty="0">
                <a:solidFill>
                  <a:srgbClr val="FFFF99"/>
                </a:solidFill>
                <a:latin typeface="Arial Unicode MS" pitchFamily="34" charset="-128"/>
              </a:rPr>
              <a:t>                  </a:t>
            </a:r>
            <a:r>
              <a:rPr lang="el-GR" sz="1400" dirty="0" err="1">
                <a:solidFill>
                  <a:srgbClr val="FFFF99"/>
                </a:solidFill>
                <a:latin typeface="Arial Unicode MS" pitchFamily="34" charset="-128"/>
              </a:rPr>
              <a:t>Fenfluthrin</a:t>
            </a:r>
            <a:endParaRPr lang="el-GR" sz="1400" dirty="0">
              <a:solidFill>
                <a:srgbClr val="FFFF99"/>
              </a:solidFill>
              <a:latin typeface="Arial Unicode MS" pitchFamily="34" charset="-128"/>
            </a:endParaRPr>
          </a:p>
          <a:p>
            <a:pPr eaLnBrk="0" hangingPunct="0"/>
            <a:r>
              <a:rPr lang="el-GR" sz="1400" dirty="0" err="1">
                <a:solidFill>
                  <a:srgbClr val="FFFF99"/>
                </a:solidFill>
                <a:latin typeface="Candara" panose="020E0502030303020204" pitchFamily="34" charset="0"/>
              </a:rPr>
              <a:t>Docking</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predictions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for</a:t>
            </a:r>
            <a:r>
              <a:rPr lang="el-GR" sz="1400" dirty="0">
                <a:solidFill>
                  <a:srgbClr val="FFFF99"/>
                </a:solidFill>
                <a:latin typeface="Candara" panose="020E0502030303020204" pitchFamily="34" charset="0"/>
              </a:rPr>
              <a:t> DDT, </a:t>
            </a:r>
            <a:r>
              <a:rPr lang="el-GR" sz="1400" dirty="0" err="1">
                <a:solidFill>
                  <a:srgbClr val="FFFF99"/>
                </a:solidFill>
                <a:latin typeface="Candara" panose="020E0502030303020204" pitchFamily="34" charset="0"/>
              </a:rPr>
              <a:t>deltamethrin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and</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fenfluthrin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with</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the</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voltage</a:t>
            </a:r>
            <a:r>
              <a:rPr lang="el-GR" sz="1400" dirty="0">
                <a:solidFill>
                  <a:srgbClr val="FFFF99"/>
                </a:solidFill>
                <a:latin typeface="Candara" panose="020E0502030303020204" pitchFamily="34" charset="0"/>
              </a:rPr>
              <a:t>-</a:t>
            </a:r>
            <a:r>
              <a:rPr lang="el-GR" sz="1400" dirty="0" err="1">
                <a:solidFill>
                  <a:srgbClr val="FFFF99"/>
                </a:solidFill>
                <a:latin typeface="Candara" panose="020E0502030303020204" pitchFamily="34" charset="0"/>
              </a:rPr>
              <a:t>gated</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sodium</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channel</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insecticide</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structures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shown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stick</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format</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The</a:t>
            </a:r>
            <a:r>
              <a:rPr lang="el-GR" sz="1400" dirty="0">
                <a:solidFill>
                  <a:srgbClr val="FFFF99"/>
                </a:solidFill>
                <a:latin typeface="Candara" panose="020E0502030303020204" pitchFamily="34" charset="0"/>
              </a:rPr>
              <a:t> S4-S5 </a:t>
            </a:r>
            <a:r>
              <a:rPr lang="el-GR" sz="1400" dirty="0" err="1">
                <a:solidFill>
                  <a:srgbClr val="FFFF99"/>
                </a:solidFill>
                <a:latin typeface="Candara" panose="020E0502030303020204" pitchFamily="34" charset="0"/>
              </a:rPr>
              <a:t>linkers</a:t>
            </a:r>
            <a:r>
              <a:rPr lang="el-GR" sz="1400" dirty="0">
                <a:solidFill>
                  <a:srgbClr val="FFFF99"/>
                </a:solidFill>
                <a:latin typeface="Candara" panose="020E0502030303020204" pitchFamily="34" charset="0"/>
              </a:rPr>
              <a:t>, S5 </a:t>
            </a:r>
            <a:r>
              <a:rPr lang="el-GR" sz="1400" dirty="0" err="1">
                <a:solidFill>
                  <a:srgbClr val="FFFF99"/>
                </a:solidFill>
                <a:latin typeface="Candara" panose="020E0502030303020204" pitchFamily="34" charset="0"/>
              </a:rPr>
              <a:t>helices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pore</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helices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and</a:t>
            </a:r>
            <a:r>
              <a:rPr lang="el-GR" sz="1400" dirty="0">
                <a:solidFill>
                  <a:srgbClr val="FFFF99"/>
                </a:solidFill>
                <a:latin typeface="Candara" panose="020E0502030303020204" pitchFamily="34" charset="0"/>
              </a:rPr>
              <a:t> S6 </a:t>
            </a:r>
            <a:r>
              <a:rPr lang="el-GR" sz="1400" dirty="0" err="1">
                <a:solidFill>
                  <a:srgbClr val="FFFF99"/>
                </a:solidFill>
                <a:latin typeface="Candara" panose="020E0502030303020204" pitchFamily="34" charset="0"/>
              </a:rPr>
              <a:t>helices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are</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shown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cartoon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yellow</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cyan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brown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and</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blue</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respectively</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Residues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implicated</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pyrethroid</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binding</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various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pest</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species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housefly</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residues</a:t>
            </a:r>
            <a:r>
              <a:rPr lang="el-GR" sz="1400" dirty="0">
                <a:solidFill>
                  <a:srgbClr val="FFFF99"/>
                </a:solidFill>
                <a:latin typeface="Candara" panose="020E0502030303020204" pitchFamily="34" charset="0"/>
              </a:rPr>
              <a:t> M918, L925, T929 </a:t>
            </a:r>
            <a:r>
              <a:rPr lang="el-GR" sz="1400" dirty="0" err="1">
                <a:solidFill>
                  <a:srgbClr val="FFFF99"/>
                </a:solidFill>
                <a:latin typeface="Candara" panose="020E0502030303020204" pitchFamily="34" charset="0"/>
              </a:rPr>
              <a:t>and</a:t>
            </a:r>
            <a:r>
              <a:rPr lang="el-GR" sz="1400" dirty="0">
                <a:solidFill>
                  <a:srgbClr val="FFFF99"/>
                </a:solidFill>
                <a:latin typeface="Candara" panose="020E0502030303020204" pitchFamily="34" charset="0"/>
              </a:rPr>
              <a:t> L932) </a:t>
            </a:r>
            <a:r>
              <a:rPr lang="el-GR" sz="1400" dirty="0" err="1">
                <a:solidFill>
                  <a:srgbClr val="FFFF99"/>
                </a:solidFill>
                <a:latin typeface="Candara" panose="020E0502030303020204" pitchFamily="34" charset="0"/>
              </a:rPr>
              <a:t>are</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shown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green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stick</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format</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Predicted</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distances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of</a:t>
            </a:r>
            <a:r>
              <a:rPr lang="el-GR" sz="1400" dirty="0">
                <a:solidFill>
                  <a:srgbClr val="FFFF99"/>
                </a:solidFill>
                <a:latin typeface="Candara" panose="020E0502030303020204" pitchFamily="34" charset="0"/>
              </a:rPr>
              <a:t> H-</a:t>
            </a:r>
            <a:r>
              <a:rPr lang="el-GR" sz="1400" dirty="0" err="1">
                <a:solidFill>
                  <a:srgbClr val="FFFF99"/>
                </a:solidFill>
                <a:latin typeface="Candara" panose="020E0502030303020204" pitchFamily="34" charset="0"/>
              </a:rPr>
              <a:t>bonding</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interactions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from</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the</a:t>
            </a:r>
            <a:r>
              <a:rPr lang="el-GR" sz="1400" dirty="0">
                <a:solidFill>
                  <a:srgbClr val="FFFF99"/>
                </a:solidFill>
                <a:latin typeface="Candara" panose="020E0502030303020204" pitchFamily="34" charset="0"/>
              </a:rPr>
              <a:t> T929 </a:t>
            </a:r>
            <a:r>
              <a:rPr lang="el-GR" sz="1400" dirty="0" err="1">
                <a:solidFill>
                  <a:srgbClr val="FFFF99"/>
                </a:solidFill>
                <a:latin typeface="Candara" panose="020E0502030303020204" pitchFamily="34" charset="0"/>
              </a:rPr>
              <a:t>threonine</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oxygen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donor</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to</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each</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pyrethroid’s</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carbonyl</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oxygen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acceptor</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is</a:t>
            </a:r>
            <a:r>
              <a:rPr lang="el-GR" sz="1400" dirty="0">
                <a:solidFill>
                  <a:srgbClr val="FFFF99"/>
                </a:solidFill>
                <a:latin typeface="Candara" panose="020E0502030303020204" pitchFamily="34" charset="0"/>
              </a:rPr>
              <a:t> 3.03 Å (</a:t>
            </a:r>
            <a:r>
              <a:rPr lang="el-GR" sz="1400" dirty="0" err="1">
                <a:solidFill>
                  <a:srgbClr val="FFFF99"/>
                </a:solidFill>
                <a:latin typeface="Candara" panose="020E0502030303020204" pitchFamily="34" charset="0"/>
              </a:rPr>
              <a:t>deltamethrin</a:t>
            </a:r>
            <a:r>
              <a:rPr lang="el-GR" sz="1400" dirty="0">
                <a:solidFill>
                  <a:srgbClr val="FFFF99"/>
                </a:solidFill>
                <a:latin typeface="Candara" panose="020E0502030303020204" pitchFamily="34" charset="0"/>
              </a:rPr>
              <a:t>) </a:t>
            </a:r>
            <a:r>
              <a:rPr lang="el-GR" sz="1400" dirty="0" err="1">
                <a:solidFill>
                  <a:srgbClr val="FFFF99"/>
                </a:solidFill>
                <a:latin typeface="Candara" panose="020E0502030303020204" pitchFamily="34" charset="0"/>
              </a:rPr>
              <a:t>and</a:t>
            </a:r>
            <a:r>
              <a:rPr lang="el-GR" sz="1400" dirty="0">
                <a:solidFill>
                  <a:srgbClr val="FFFF99"/>
                </a:solidFill>
                <a:latin typeface="Candara" panose="020E0502030303020204" pitchFamily="34" charset="0"/>
              </a:rPr>
              <a:t> 2.73 Å (</a:t>
            </a:r>
            <a:r>
              <a:rPr lang="el-GR" sz="1400" dirty="0" err="1">
                <a:solidFill>
                  <a:srgbClr val="FFFF99"/>
                </a:solidFill>
                <a:latin typeface="Candara" panose="020E0502030303020204" pitchFamily="34" charset="0"/>
              </a:rPr>
              <a:t>fenfluthrin</a:t>
            </a:r>
            <a:r>
              <a:rPr lang="el-GR" sz="1400" dirty="0">
                <a:solidFill>
                  <a:srgbClr val="FFFF99"/>
                </a:solidFill>
                <a:latin typeface="Candara" panose="020E0502030303020204" pitchFamily="34" charset="0"/>
              </a:rPr>
              <a:t>)</a:t>
            </a:r>
          </a:p>
        </p:txBody>
      </p:sp>
      <p:pic>
        <p:nvPicPr>
          <p:cNvPr id="260100" name="Picture 4" descr="Fig2a"/>
          <p:cNvPicPr>
            <a:picLocks noChangeAspect="1" noChangeArrowheads="1"/>
          </p:cNvPicPr>
          <p:nvPr/>
        </p:nvPicPr>
        <p:blipFill>
          <a:blip r:embed="rId3" cstate="print"/>
          <a:srcRect/>
          <a:stretch>
            <a:fillRect/>
          </a:stretch>
        </p:blipFill>
        <p:spPr bwMode="auto">
          <a:xfrm>
            <a:off x="1774825" y="3703638"/>
            <a:ext cx="1695450" cy="1485900"/>
          </a:xfrm>
          <a:prstGeom prst="rect">
            <a:avLst/>
          </a:prstGeom>
          <a:noFill/>
        </p:spPr>
      </p:pic>
      <p:pic>
        <p:nvPicPr>
          <p:cNvPr id="260101" name="Picture 5" descr="Fig2b"/>
          <p:cNvPicPr>
            <a:picLocks noChangeAspect="1" noChangeArrowheads="1"/>
          </p:cNvPicPr>
          <p:nvPr/>
        </p:nvPicPr>
        <p:blipFill>
          <a:blip r:embed="rId4" cstate="print"/>
          <a:srcRect/>
          <a:stretch>
            <a:fillRect/>
          </a:stretch>
        </p:blipFill>
        <p:spPr bwMode="auto">
          <a:xfrm>
            <a:off x="3536950" y="3694113"/>
            <a:ext cx="1733550" cy="1495425"/>
          </a:xfrm>
          <a:prstGeom prst="rect">
            <a:avLst/>
          </a:prstGeom>
          <a:noFill/>
        </p:spPr>
      </p:pic>
      <p:pic>
        <p:nvPicPr>
          <p:cNvPr id="260102" name="Picture 6" descr="Fig2c"/>
          <p:cNvPicPr>
            <a:picLocks noChangeAspect="1" noChangeArrowheads="1"/>
          </p:cNvPicPr>
          <p:nvPr/>
        </p:nvPicPr>
        <p:blipFill>
          <a:blip r:embed="rId5" cstate="print"/>
          <a:srcRect/>
          <a:stretch>
            <a:fillRect/>
          </a:stretch>
        </p:blipFill>
        <p:spPr bwMode="auto">
          <a:xfrm>
            <a:off x="5337175" y="3686175"/>
            <a:ext cx="1743075" cy="1504950"/>
          </a:xfrm>
          <a:prstGeom prst="rect">
            <a:avLst/>
          </a:prstGeom>
          <a:noFill/>
        </p:spPr>
      </p:pic>
      <p:sp>
        <p:nvSpPr>
          <p:cNvPr id="260103" name="Rectangle 7"/>
          <p:cNvSpPr>
            <a:spLocks noGrp="1" noChangeArrowheads="1"/>
          </p:cNvSpPr>
          <p:nvPr>
            <p:ph type="title"/>
          </p:nvPr>
        </p:nvSpPr>
        <p:spPr>
          <a:xfrm>
            <a:off x="685800" y="19050"/>
            <a:ext cx="7772400" cy="642938"/>
          </a:xfrm>
        </p:spPr>
        <p:txBody>
          <a:bodyPr/>
          <a:lstStyle/>
          <a:p>
            <a:r>
              <a:rPr lang="el-GR" sz="3600" b="1" dirty="0">
                <a:solidFill>
                  <a:srgbClr val="FFFF99"/>
                </a:solidFill>
                <a:latin typeface="Candara" panose="020E0502030303020204" pitchFamily="34" charset="0"/>
              </a:rPr>
              <a:t>Οι μεταλλάξεις ανθεκτικότητας</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685800" y="1677988"/>
            <a:ext cx="7772400" cy="2152650"/>
          </a:xfrm>
          <a:noFill/>
          <a:ln/>
        </p:spPr>
        <p:txBody>
          <a:bodyPr/>
          <a:lstStyle/>
          <a:p>
            <a:r>
              <a:rPr lang="el-GR" sz="5400" b="1" dirty="0">
                <a:solidFill>
                  <a:schemeClr val="bg2">
                    <a:lumMod val="20000"/>
                    <a:lumOff val="80000"/>
                  </a:schemeClr>
                </a:solidFill>
                <a:effectLst>
                  <a:outerShdw blurRad="38100" dist="38100" dir="2700000" algn="tl">
                    <a:srgbClr val="000000">
                      <a:alpha val="43137"/>
                    </a:srgbClr>
                  </a:outerShdw>
                </a:effectLst>
                <a:latin typeface="Candara" panose="020E0502030303020204" pitchFamily="34" charset="0"/>
              </a:rPr>
              <a:t>2. Εντομοκτόνα που δρουν στη νευρική σύναψη</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6" name="Group 2"/>
          <p:cNvGrpSpPr>
            <a:grpSpLocks/>
          </p:cNvGrpSpPr>
          <p:nvPr/>
        </p:nvGrpSpPr>
        <p:grpSpPr bwMode="auto">
          <a:xfrm>
            <a:off x="1365250" y="0"/>
            <a:ext cx="6440488" cy="6858000"/>
            <a:chOff x="3504" y="2160"/>
            <a:chExt cx="1966" cy="2059"/>
          </a:xfrm>
        </p:grpSpPr>
        <p:pic>
          <p:nvPicPr>
            <p:cNvPr id="262147" name="Picture 3" descr="cleft copy3"/>
            <p:cNvPicPr>
              <a:picLocks noChangeAspect="1" noChangeArrowheads="1"/>
            </p:cNvPicPr>
            <p:nvPr/>
          </p:nvPicPr>
          <p:blipFill>
            <a:blip r:embed="rId2" cstate="print"/>
            <a:srcRect/>
            <a:stretch>
              <a:fillRect/>
            </a:stretch>
          </p:blipFill>
          <p:spPr bwMode="auto">
            <a:xfrm>
              <a:off x="3504" y="2160"/>
              <a:ext cx="1966" cy="2059"/>
            </a:xfrm>
            <a:prstGeom prst="rect">
              <a:avLst/>
            </a:prstGeom>
            <a:noFill/>
          </p:spPr>
        </p:pic>
        <p:sp>
          <p:nvSpPr>
            <p:cNvPr id="262148" name="Arc 4"/>
            <p:cNvSpPr>
              <a:spLocks/>
            </p:cNvSpPr>
            <p:nvPr/>
          </p:nvSpPr>
          <p:spPr bwMode="auto">
            <a:xfrm rot="16292238">
              <a:off x="3900" y="3474"/>
              <a:ext cx="116" cy="1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sm" len="sm"/>
            </a:ln>
            <a:effectLst/>
          </p:spPr>
          <p:txBody>
            <a:bodyPr wrap="none" anchor="ctr"/>
            <a:lstStyle/>
            <a:p>
              <a:endParaRPr lang="el-GR"/>
            </a:p>
          </p:txBody>
        </p:sp>
        <p:sp>
          <p:nvSpPr>
            <p:cNvPr id="262149" name="Arc 5"/>
            <p:cNvSpPr>
              <a:spLocks/>
            </p:cNvSpPr>
            <p:nvPr/>
          </p:nvSpPr>
          <p:spPr bwMode="auto">
            <a:xfrm rot="10707762" flipV="1">
              <a:off x="4944" y="3756"/>
              <a:ext cx="64" cy="1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sm" len="sm"/>
            </a:ln>
            <a:effectLst/>
          </p:spPr>
          <p:txBody>
            <a:bodyPr wrap="none" anchor="ctr"/>
            <a:lstStyle/>
            <a:p>
              <a:endParaRPr lang="el-G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5484813" y="1241425"/>
            <a:ext cx="3389312" cy="1762125"/>
          </a:xfrm>
        </p:spPr>
        <p:txBody>
          <a:bodyPr/>
          <a:lstStyle/>
          <a:p>
            <a:r>
              <a:rPr lang="el-GR" sz="2400" b="1" dirty="0">
                <a:solidFill>
                  <a:srgbClr val="FFFF99"/>
                </a:solidFill>
                <a:latin typeface="Candara" panose="020E0502030303020204" pitchFamily="34" charset="0"/>
              </a:rPr>
              <a:t>Τρόπος δράσης των </a:t>
            </a:r>
            <a:r>
              <a:rPr lang="el-GR" sz="2400" b="1" dirty="0" err="1">
                <a:solidFill>
                  <a:srgbClr val="FFFF99"/>
                </a:solidFill>
                <a:latin typeface="Candara" panose="020E0502030303020204" pitchFamily="34" charset="0"/>
              </a:rPr>
              <a:t>οργανοφωσφορικών</a:t>
            </a:r>
            <a:r>
              <a:rPr lang="el-GR" sz="2400" b="1" dirty="0">
                <a:solidFill>
                  <a:srgbClr val="FFFF99"/>
                </a:solidFill>
                <a:latin typeface="Candara" panose="020E0502030303020204" pitchFamily="34" charset="0"/>
              </a:rPr>
              <a:t> εντομοκτόνων</a:t>
            </a:r>
          </a:p>
        </p:txBody>
      </p:sp>
      <p:grpSp>
        <p:nvGrpSpPr>
          <p:cNvPr id="263171" name="Group 3"/>
          <p:cNvGrpSpPr>
            <a:grpSpLocks/>
          </p:cNvGrpSpPr>
          <p:nvPr/>
        </p:nvGrpSpPr>
        <p:grpSpPr bwMode="auto">
          <a:xfrm>
            <a:off x="477838" y="15875"/>
            <a:ext cx="4722812" cy="6842125"/>
            <a:chOff x="301" y="10"/>
            <a:chExt cx="2975" cy="4310"/>
          </a:xfrm>
        </p:grpSpPr>
        <p:pic>
          <p:nvPicPr>
            <p:cNvPr id="263172" name="Picture 4"/>
            <p:cNvPicPr>
              <a:picLocks noChangeAspect="1" noChangeArrowheads="1"/>
            </p:cNvPicPr>
            <p:nvPr/>
          </p:nvPicPr>
          <p:blipFill>
            <a:blip r:embed="rId2" cstate="print"/>
            <a:srcRect/>
            <a:stretch>
              <a:fillRect/>
            </a:stretch>
          </p:blipFill>
          <p:spPr bwMode="auto">
            <a:xfrm>
              <a:off x="320" y="10"/>
              <a:ext cx="2956" cy="2208"/>
            </a:xfrm>
            <a:prstGeom prst="rect">
              <a:avLst/>
            </a:prstGeom>
            <a:noFill/>
            <a:ln w="9525">
              <a:noFill/>
              <a:miter lim="800000"/>
              <a:headEnd/>
              <a:tailEnd/>
            </a:ln>
            <a:effectLst/>
          </p:spPr>
        </p:pic>
        <p:sp>
          <p:nvSpPr>
            <p:cNvPr id="263173" name="Text Box 5"/>
            <p:cNvSpPr txBox="1">
              <a:spLocks noChangeArrowheads="1"/>
            </p:cNvSpPr>
            <p:nvPr/>
          </p:nvSpPr>
          <p:spPr bwMode="auto">
            <a:xfrm>
              <a:off x="1178" y="2274"/>
              <a:ext cx="52" cy="96"/>
            </a:xfrm>
            <a:prstGeom prst="rect">
              <a:avLst/>
            </a:prstGeom>
            <a:solidFill>
              <a:schemeClr val="bg1"/>
            </a:solidFill>
            <a:ln w="9525">
              <a:noFill/>
              <a:miter lim="800000"/>
              <a:headEnd/>
              <a:tailEnd/>
            </a:ln>
            <a:effectLst/>
          </p:spPr>
          <p:txBody>
            <a:bodyPr lIns="0" tIns="0" rIns="0" bIns="0">
              <a:spAutoFit/>
            </a:bodyPr>
            <a:lstStyle/>
            <a:p>
              <a:r>
                <a:rPr lang="en-US" sz="1000" b="1">
                  <a:latin typeface="Times New Roman" charset="0"/>
                </a:rPr>
                <a:t>S</a:t>
              </a:r>
              <a:endParaRPr lang="el-GR" sz="1000" b="1">
                <a:latin typeface="Times New Roman" charset="0"/>
              </a:endParaRPr>
            </a:p>
          </p:txBody>
        </p:sp>
        <p:sp>
          <p:nvSpPr>
            <p:cNvPr id="263174" name="Text Box 6"/>
            <p:cNvSpPr txBox="1">
              <a:spLocks noChangeArrowheads="1"/>
            </p:cNvSpPr>
            <p:nvPr/>
          </p:nvSpPr>
          <p:spPr bwMode="auto">
            <a:xfrm>
              <a:off x="1233" y="3456"/>
              <a:ext cx="52" cy="96"/>
            </a:xfrm>
            <a:prstGeom prst="rect">
              <a:avLst/>
            </a:prstGeom>
            <a:solidFill>
              <a:schemeClr val="bg1"/>
            </a:solidFill>
            <a:ln w="9525">
              <a:noFill/>
              <a:miter lim="800000"/>
              <a:headEnd/>
              <a:tailEnd/>
            </a:ln>
            <a:effectLst/>
          </p:spPr>
          <p:txBody>
            <a:bodyPr lIns="0" tIns="0" rIns="0" bIns="0">
              <a:spAutoFit/>
            </a:bodyPr>
            <a:lstStyle/>
            <a:p>
              <a:r>
                <a:rPr lang="en-US" sz="1000" b="1">
                  <a:latin typeface="Times New Roman" charset="0"/>
                </a:rPr>
                <a:t>S</a:t>
              </a:r>
              <a:endParaRPr lang="el-GR" sz="1000" b="1">
                <a:latin typeface="Times New Roman" charset="0"/>
              </a:endParaRPr>
            </a:p>
          </p:txBody>
        </p:sp>
        <p:sp>
          <p:nvSpPr>
            <p:cNvPr id="263175" name="Rectangle 7"/>
            <p:cNvSpPr>
              <a:spLocks noChangeArrowheads="1"/>
            </p:cNvSpPr>
            <p:nvPr/>
          </p:nvSpPr>
          <p:spPr bwMode="auto">
            <a:xfrm>
              <a:off x="1737" y="2370"/>
              <a:ext cx="116" cy="154"/>
            </a:xfrm>
            <a:prstGeom prst="rect">
              <a:avLst/>
            </a:prstGeom>
            <a:noFill/>
            <a:ln w="9525">
              <a:noFill/>
              <a:miter lim="800000"/>
              <a:headEnd/>
              <a:tailEnd/>
            </a:ln>
            <a:effectLst/>
          </p:spPr>
          <p:txBody>
            <a:bodyPr wrap="none">
              <a:spAutoFit/>
            </a:bodyPr>
            <a:lstStyle/>
            <a:p>
              <a:endParaRPr lang="el-GR" sz="1000" b="1">
                <a:latin typeface="Times New Roman" charset="0"/>
              </a:endParaRPr>
            </a:p>
          </p:txBody>
        </p:sp>
        <p:pic>
          <p:nvPicPr>
            <p:cNvPr id="263176" name="Picture 8"/>
            <p:cNvPicPr>
              <a:picLocks noChangeAspect="1" noChangeArrowheads="1"/>
            </p:cNvPicPr>
            <p:nvPr/>
          </p:nvPicPr>
          <p:blipFill>
            <a:blip r:embed="rId3" cstate="print"/>
            <a:srcRect/>
            <a:stretch>
              <a:fillRect/>
            </a:stretch>
          </p:blipFill>
          <p:spPr bwMode="auto">
            <a:xfrm>
              <a:off x="320" y="2096"/>
              <a:ext cx="2956" cy="2224"/>
            </a:xfrm>
            <a:prstGeom prst="rect">
              <a:avLst/>
            </a:prstGeom>
            <a:noFill/>
            <a:ln w="9525">
              <a:noFill/>
              <a:miter lim="800000"/>
              <a:headEnd/>
              <a:tailEnd/>
            </a:ln>
          </p:spPr>
        </p:pic>
        <p:sp>
          <p:nvSpPr>
            <p:cNvPr id="263177" name="Line 9"/>
            <p:cNvSpPr>
              <a:spLocks noChangeShapeType="1"/>
            </p:cNvSpPr>
            <p:nvPr/>
          </p:nvSpPr>
          <p:spPr bwMode="auto">
            <a:xfrm>
              <a:off x="1466" y="2440"/>
              <a:ext cx="175" cy="24"/>
            </a:xfrm>
            <a:prstGeom prst="line">
              <a:avLst/>
            </a:prstGeom>
            <a:noFill/>
            <a:ln w="9525">
              <a:solidFill>
                <a:schemeClr val="tx1"/>
              </a:solidFill>
              <a:round/>
              <a:headEnd/>
              <a:tailEnd/>
            </a:ln>
            <a:effectLst/>
          </p:spPr>
          <p:txBody>
            <a:bodyPr/>
            <a:lstStyle/>
            <a:p>
              <a:endParaRPr lang="el-GR"/>
            </a:p>
          </p:txBody>
        </p:sp>
        <p:sp>
          <p:nvSpPr>
            <p:cNvPr id="263178" name="Text Box 10"/>
            <p:cNvSpPr txBox="1">
              <a:spLocks noChangeArrowheads="1"/>
            </p:cNvSpPr>
            <p:nvPr/>
          </p:nvSpPr>
          <p:spPr bwMode="auto">
            <a:xfrm>
              <a:off x="301" y="2297"/>
              <a:ext cx="288" cy="231"/>
            </a:xfrm>
            <a:prstGeom prst="rect">
              <a:avLst/>
            </a:prstGeom>
            <a:noFill/>
            <a:ln w="9525">
              <a:noFill/>
              <a:miter lim="800000"/>
              <a:headEnd/>
              <a:tailEnd/>
            </a:ln>
            <a:effectLst/>
          </p:spPr>
          <p:txBody>
            <a:bodyPr wrap="none">
              <a:spAutoFit/>
            </a:bodyPr>
            <a:lstStyle/>
            <a:p>
              <a:r>
                <a:rPr lang="el-GR" b="1">
                  <a:latin typeface="Times New Roman" charset="0"/>
                </a:rPr>
                <a:t>(β)</a:t>
              </a: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p:cNvPicPr>
            <a:picLocks noChangeAspect="1" noChangeArrowheads="1"/>
          </p:cNvPicPr>
          <p:nvPr/>
        </p:nvPicPr>
        <p:blipFill>
          <a:blip r:embed="rId2" cstate="print"/>
          <a:srcRect/>
          <a:stretch>
            <a:fillRect/>
          </a:stretch>
        </p:blipFill>
        <p:spPr bwMode="auto">
          <a:xfrm>
            <a:off x="1801813" y="477838"/>
            <a:ext cx="7342187" cy="6380162"/>
          </a:xfrm>
          <a:prstGeom prst="rect">
            <a:avLst/>
          </a:prstGeom>
          <a:noFill/>
        </p:spPr>
      </p:pic>
      <p:sp>
        <p:nvSpPr>
          <p:cNvPr id="264195" name="Rectangle 3"/>
          <p:cNvSpPr>
            <a:spLocks noGrp="1" noChangeArrowheads="1"/>
          </p:cNvSpPr>
          <p:nvPr>
            <p:ph type="title"/>
          </p:nvPr>
        </p:nvSpPr>
        <p:spPr>
          <a:xfrm>
            <a:off x="584200" y="273050"/>
            <a:ext cx="4010025" cy="2806700"/>
          </a:xfrm>
          <a:solidFill>
            <a:srgbClr val="336699"/>
          </a:solidFill>
        </p:spPr>
        <p:txBody>
          <a:bodyPr/>
          <a:lstStyle/>
          <a:p>
            <a:pPr algn="l"/>
            <a:r>
              <a:rPr lang="el-GR" sz="4000" b="1" dirty="0">
                <a:solidFill>
                  <a:srgbClr val="FFFF99"/>
                </a:solidFill>
                <a:latin typeface="Candara" panose="020E0502030303020204" pitchFamily="34" charset="0"/>
              </a:rPr>
              <a:t>2.2. Δομή και λειτουργία του υποδοχέα </a:t>
            </a:r>
            <a:r>
              <a:rPr lang="en-US" sz="4000" b="1" dirty="0">
                <a:solidFill>
                  <a:srgbClr val="FFFF99"/>
                </a:solidFill>
                <a:latin typeface="Candara" panose="020E0502030303020204" pitchFamily="34" charset="0"/>
              </a:rPr>
              <a:t>(</a:t>
            </a:r>
            <a:r>
              <a:rPr lang="en-US" sz="4000" b="1" dirty="0" err="1">
                <a:solidFill>
                  <a:srgbClr val="FFFF99"/>
                </a:solidFill>
                <a:latin typeface="Candara" panose="020E0502030303020204" pitchFamily="34" charset="0"/>
              </a:rPr>
              <a:t>nAChR</a:t>
            </a:r>
            <a:r>
              <a:rPr lang="en-US" sz="4000" b="1" dirty="0">
                <a:solidFill>
                  <a:srgbClr val="FFFF99"/>
                </a:solidFill>
                <a:latin typeface="Candara" panose="020E0502030303020204" pitchFamily="34" charset="0"/>
              </a:rPr>
              <a:t>)</a:t>
            </a:r>
            <a:endParaRPr lang="el-GR" sz="4000" b="1" dirty="0">
              <a:solidFill>
                <a:srgbClr val="FFFF99"/>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719469" y="1806783"/>
            <a:ext cx="6092687" cy="2208626"/>
          </a:xfrm>
        </p:spPr>
        <p:txBody>
          <a:bodyPr/>
          <a:lstStyle/>
          <a:p>
            <a:r>
              <a:rPr lang="en-US" sz="5400" b="1" dirty="0">
                <a:solidFill>
                  <a:schemeClr val="bg2">
                    <a:lumMod val="20000"/>
                    <a:lumOff val="80000"/>
                  </a:schemeClr>
                </a:solidFill>
                <a:effectLst>
                  <a:outerShdw blurRad="38100" dist="38100" dir="2700000" algn="tl">
                    <a:srgbClr val="000000">
                      <a:alpha val="43137"/>
                    </a:srgbClr>
                  </a:outerShdw>
                </a:effectLst>
                <a:latin typeface="Candara" panose="020E0502030303020204" pitchFamily="34" charset="0"/>
              </a:rPr>
              <a:t>3. </a:t>
            </a:r>
            <a:r>
              <a:rPr lang="el-GR" sz="5400" b="1" dirty="0">
                <a:solidFill>
                  <a:schemeClr val="bg2">
                    <a:lumMod val="20000"/>
                    <a:lumOff val="80000"/>
                  </a:schemeClr>
                </a:solidFill>
                <a:effectLst>
                  <a:outerShdw blurRad="38100" dist="38100" dir="2700000" algn="tl">
                    <a:srgbClr val="000000">
                      <a:alpha val="43137"/>
                    </a:srgbClr>
                  </a:outerShdw>
                </a:effectLst>
                <a:latin typeface="Candara" panose="020E0502030303020204" pitchFamily="34" charset="0"/>
              </a:rPr>
              <a:t>Μηχανισμοί </a:t>
            </a:r>
            <a:r>
              <a:rPr lang="el-GR" sz="5400" b="1" dirty="0" smtClean="0">
                <a:solidFill>
                  <a:schemeClr val="bg2">
                    <a:lumMod val="20000"/>
                    <a:lumOff val="80000"/>
                  </a:schemeClr>
                </a:solidFill>
                <a:effectLst>
                  <a:outerShdw blurRad="38100" dist="38100" dir="2700000" algn="tl">
                    <a:srgbClr val="000000">
                      <a:alpha val="43137"/>
                    </a:srgbClr>
                  </a:outerShdw>
                </a:effectLst>
                <a:latin typeface="Candara" panose="020E0502030303020204" pitchFamily="34" charset="0"/>
              </a:rPr>
              <a:t>ανθεκτικότητας</a:t>
            </a:r>
            <a:endParaRPr lang="el-GR" sz="5400" b="1" dirty="0">
              <a:solidFill>
                <a:schemeClr val="bg2">
                  <a:lumMod val="20000"/>
                  <a:lumOff val="80000"/>
                </a:schemeClr>
              </a:solidFill>
              <a:effectLst>
                <a:outerShdw blurRad="38100" dist="38100" dir="2700000" algn="tl">
                  <a:srgbClr val="000000">
                    <a:alpha val="43137"/>
                  </a:srgbClr>
                </a:outerShdw>
              </a:effectLst>
              <a:latin typeface="Candara" panose="020E0502030303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sp>
        <p:nvSpPr>
          <p:cNvPr id="219139" name="Rectangle 3"/>
          <p:cNvSpPr>
            <a:spLocks noGrp="1" noChangeArrowheads="1"/>
          </p:cNvSpPr>
          <p:nvPr>
            <p:ph type="title"/>
          </p:nvPr>
        </p:nvSpPr>
        <p:spPr>
          <a:xfrm>
            <a:off x="457200" y="0"/>
            <a:ext cx="8229600" cy="1143000"/>
          </a:xfrm>
        </p:spPr>
        <p:txBody>
          <a:bodyPr/>
          <a:lstStyle/>
          <a:p>
            <a:r>
              <a:rPr lang="en-US" dirty="0">
                <a:solidFill>
                  <a:schemeClr val="bg1"/>
                </a:solidFill>
                <a:latin typeface="Candara" panose="020E0502030303020204" pitchFamily="34" charset="0"/>
              </a:rPr>
              <a:t>Non-target </a:t>
            </a:r>
          </a:p>
        </p:txBody>
      </p:sp>
      <p:pic>
        <p:nvPicPr>
          <p:cNvPr id="219140" name="Picture 4" descr="assassin_bug"/>
          <p:cNvPicPr>
            <a:picLocks noChangeAspect="1" noChangeArrowheads="1"/>
          </p:cNvPicPr>
          <p:nvPr/>
        </p:nvPicPr>
        <p:blipFill>
          <a:blip r:embed="rId3" cstate="print"/>
          <a:srcRect/>
          <a:stretch>
            <a:fillRect/>
          </a:stretch>
        </p:blipFill>
        <p:spPr bwMode="auto">
          <a:xfrm>
            <a:off x="4038600" y="1295400"/>
            <a:ext cx="3886200" cy="2720975"/>
          </a:xfrm>
          <a:prstGeom prst="rect">
            <a:avLst/>
          </a:prstGeom>
          <a:noFill/>
        </p:spPr>
      </p:pic>
      <p:pic>
        <p:nvPicPr>
          <p:cNvPr id="219141" name="Picture 5" descr="Aleiodes_indiscretus_wasp_parasitizing_gypsy_moth_caterpillar"/>
          <p:cNvPicPr>
            <a:picLocks noChangeAspect="1" noChangeArrowheads="1"/>
          </p:cNvPicPr>
          <p:nvPr/>
        </p:nvPicPr>
        <p:blipFill>
          <a:blip r:embed="rId4" cstate="print"/>
          <a:srcRect/>
          <a:stretch>
            <a:fillRect/>
          </a:stretch>
        </p:blipFill>
        <p:spPr bwMode="auto">
          <a:xfrm>
            <a:off x="6899275" y="0"/>
            <a:ext cx="2244725" cy="2819400"/>
          </a:xfrm>
          <a:prstGeom prst="rect">
            <a:avLst/>
          </a:prstGeom>
          <a:noFill/>
        </p:spPr>
      </p:pic>
      <p:pic>
        <p:nvPicPr>
          <p:cNvPr id="219142" name="Picture 6" descr="nursery_web_spider_1"/>
          <p:cNvPicPr>
            <a:picLocks noChangeAspect="1" noChangeArrowheads="1"/>
          </p:cNvPicPr>
          <p:nvPr/>
        </p:nvPicPr>
        <p:blipFill>
          <a:blip r:embed="rId5" cstate="print"/>
          <a:srcRect/>
          <a:stretch>
            <a:fillRect/>
          </a:stretch>
        </p:blipFill>
        <p:spPr bwMode="auto">
          <a:xfrm>
            <a:off x="4572000" y="3810000"/>
            <a:ext cx="4419600" cy="2947988"/>
          </a:xfrm>
          <a:prstGeom prst="rect">
            <a:avLst/>
          </a:prstGeom>
          <a:noFill/>
        </p:spPr>
      </p:pic>
      <p:grpSp>
        <p:nvGrpSpPr>
          <p:cNvPr id="219143" name="Group 7"/>
          <p:cNvGrpSpPr>
            <a:grpSpLocks/>
          </p:cNvGrpSpPr>
          <p:nvPr/>
        </p:nvGrpSpPr>
        <p:grpSpPr bwMode="auto">
          <a:xfrm>
            <a:off x="0" y="0"/>
            <a:ext cx="4343400" cy="6756400"/>
            <a:chOff x="0" y="0"/>
            <a:chExt cx="2736" cy="4256"/>
          </a:xfrm>
        </p:grpSpPr>
        <p:pic>
          <p:nvPicPr>
            <p:cNvPr id="219144" name="Picture 8" descr="h4440pi"/>
            <p:cNvPicPr>
              <a:picLocks noChangeAspect="1" noChangeArrowheads="1"/>
            </p:cNvPicPr>
            <p:nvPr/>
          </p:nvPicPr>
          <p:blipFill>
            <a:blip r:embed="rId6" cstate="print"/>
            <a:srcRect/>
            <a:stretch>
              <a:fillRect/>
            </a:stretch>
          </p:blipFill>
          <p:spPr bwMode="auto">
            <a:xfrm>
              <a:off x="0" y="0"/>
              <a:ext cx="1542" cy="2784"/>
            </a:xfrm>
            <a:prstGeom prst="rect">
              <a:avLst/>
            </a:prstGeom>
            <a:noFill/>
          </p:spPr>
        </p:pic>
        <p:pic>
          <p:nvPicPr>
            <p:cNvPr id="219145" name="Picture 9" descr="oldfield%20mouse"/>
            <p:cNvPicPr>
              <a:picLocks noChangeAspect="1" noChangeArrowheads="1"/>
            </p:cNvPicPr>
            <p:nvPr/>
          </p:nvPicPr>
          <p:blipFill>
            <a:blip r:embed="rId7" cstate="print"/>
            <a:srcRect/>
            <a:stretch>
              <a:fillRect/>
            </a:stretch>
          </p:blipFill>
          <p:spPr bwMode="auto">
            <a:xfrm>
              <a:off x="384" y="2688"/>
              <a:ext cx="2352" cy="156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9143"/>
                                        </p:tgtEl>
                                        <p:attrNameLst>
                                          <p:attrName>style.visibility</p:attrName>
                                        </p:attrNameLst>
                                      </p:cBhvr>
                                      <p:to>
                                        <p:strVal val="visible"/>
                                      </p:to>
                                    </p:set>
                                    <p:animEffect transition="in" filter="blinds(horizontal)">
                                      <p:cBhvr>
                                        <p:cTn id="7" dur="500"/>
                                        <p:tgtEl>
                                          <p:spTgt spid="21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157162" y="712386"/>
            <a:ext cx="8529637" cy="5105400"/>
          </a:xfrm>
        </p:spPr>
        <p:txBody>
          <a:bodyPr/>
          <a:lstStyle/>
          <a:p>
            <a:pPr>
              <a:lnSpc>
                <a:spcPct val="90000"/>
              </a:lnSpc>
              <a:buFontTx/>
              <a:buNone/>
            </a:pPr>
            <a:r>
              <a:rPr lang="el-GR" sz="3600" b="1" dirty="0">
                <a:solidFill>
                  <a:schemeClr val="bg2">
                    <a:lumMod val="20000"/>
                    <a:lumOff val="80000"/>
                  </a:schemeClr>
                </a:solidFill>
                <a:latin typeface="Candara" panose="020E0502030303020204" pitchFamily="34" charset="0"/>
              </a:rPr>
              <a:t>3.1. </a:t>
            </a:r>
            <a:r>
              <a:rPr lang="el-GR" sz="3600" b="1" dirty="0" err="1">
                <a:solidFill>
                  <a:schemeClr val="bg2">
                    <a:lumMod val="20000"/>
                    <a:lumOff val="80000"/>
                  </a:schemeClr>
                </a:solidFill>
                <a:latin typeface="Candara" panose="020E0502030303020204" pitchFamily="34" charset="0"/>
              </a:rPr>
              <a:t>Εστεράσες</a:t>
            </a:r>
            <a:endParaRPr lang="en-US" sz="3600" b="1" dirty="0">
              <a:solidFill>
                <a:schemeClr val="bg2">
                  <a:lumMod val="20000"/>
                  <a:lumOff val="80000"/>
                </a:schemeClr>
              </a:solidFill>
              <a:latin typeface="Candara" panose="020E0502030303020204" pitchFamily="34" charset="0"/>
            </a:endParaRPr>
          </a:p>
          <a:p>
            <a:pPr lvl="1">
              <a:lnSpc>
                <a:spcPct val="90000"/>
              </a:lnSpc>
            </a:pPr>
            <a:r>
              <a:rPr lang="el-GR" sz="3200" b="1" dirty="0" err="1">
                <a:solidFill>
                  <a:schemeClr val="bg2">
                    <a:lumMod val="20000"/>
                    <a:lumOff val="80000"/>
                  </a:schemeClr>
                </a:solidFill>
                <a:latin typeface="Candara" panose="020E0502030303020204" pitchFamily="34" charset="0"/>
              </a:rPr>
              <a:t>Υπερέκφραση</a:t>
            </a:r>
            <a:r>
              <a:rPr lang="el-GR" sz="3200" b="1" dirty="0">
                <a:solidFill>
                  <a:schemeClr val="bg2">
                    <a:lumMod val="20000"/>
                    <a:lumOff val="80000"/>
                  </a:schemeClr>
                </a:solidFill>
                <a:latin typeface="Candara" panose="020E0502030303020204" pitchFamily="34" charset="0"/>
              </a:rPr>
              <a:t> γονιδίων</a:t>
            </a:r>
          </a:p>
          <a:p>
            <a:pPr lvl="2">
              <a:lnSpc>
                <a:spcPct val="90000"/>
              </a:lnSpc>
            </a:pPr>
            <a:r>
              <a:rPr lang="el-GR" sz="2800" b="1" dirty="0">
                <a:solidFill>
                  <a:schemeClr val="bg2">
                    <a:lumMod val="20000"/>
                    <a:lumOff val="80000"/>
                  </a:schemeClr>
                </a:solidFill>
                <a:latin typeface="Candara" panose="020E0502030303020204" pitchFamily="34" charset="0"/>
              </a:rPr>
              <a:t>Μεταλλάξεις στον υποκινητή του γονιδίου</a:t>
            </a:r>
          </a:p>
          <a:p>
            <a:pPr lvl="2">
              <a:lnSpc>
                <a:spcPct val="90000"/>
              </a:lnSpc>
            </a:pPr>
            <a:r>
              <a:rPr lang="el-GR" sz="2800" b="1" dirty="0">
                <a:solidFill>
                  <a:schemeClr val="bg2">
                    <a:lumMod val="20000"/>
                    <a:lumOff val="80000"/>
                  </a:schemeClr>
                </a:solidFill>
                <a:latin typeface="Candara" panose="020E0502030303020204" pitchFamily="34" charset="0"/>
              </a:rPr>
              <a:t>Μεταλλάξεις στην επεξεργασία του </a:t>
            </a:r>
            <a:r>
              <a:rPr lang="en-US" sz="2800" b="1" dirty="0">
                <a:solidFill>
                  <a:schemeClr val="bg2">
                    <a:lumMod val="20000"/>
                    <a:lumOff val="80000"/>
                  </a:schemeClr>
                </a:solidFill>
                <a:latin typeface="Candara" panose="020E0502030303020204" pitchFamily="34" charset="0"/>
              </a:rPr>
              <a:t>mRNA </a:t>
            </a:r>
            <a:r>
              <a:rPr lang="el-GR" sz="2800" b="1" dirty="0">
                <a:solidFill>
                  <a:schemeClr val="bg2">
                    <a:lumMod val="20000"/>
                    <a:lumOff val="80000"/>
                  </a:schemeClr>
                </a:solidFill>
                <a:latin typeface="Candara" panose="020E0502030303020204" pitchFamily="34" charset="0"/>
              </a:rPr>
              <a:t>που οδηγούν σε αυξημένη μετάφραση</a:t>
            </a:r>
          </a:p>
          <a:p>
            <a:pPr lvl="1">
              <a:lnSpc>
                <a:spcPct val="90000"/>
              </a:lnSpc>
            </a:pPr>
            <a:r>
              <a:rPr lang="el-GR" sz="3200" b="1" dirty="0">
                <a:solidFill>
                  <a:schemeClr val="bg2">
                    <a:lumMod val="20000"/>
                    <a:lumOff val="80000"/>
                  </a:schemeClr>
                </a:solidFill>
                <a:latin typeface="Candara" panose="020E0502030303020204" pitchFamily="34" charset="0"/>
              </a:rPr>
              <a:t>Γονιδιακή ενίσχυση: αύξηση του αριθμού αντιγράφων</a:t>
            </a:r>
          </a:p>
          <a:p>
            <a:pPr lvl="1">
              <a:lnSpc>
                <a:spcPct val="90000"/>
              </a:lnSpc>
            </a:pPr>
            <a:r>
              <a:rPr lang="el-GR" sz="3200" b="1" dirty="0">
                <a:solidFill>
                  <a:schemeClr val="bg2">
                    <a:lumMod val="20000"/>
                    <a:lumOff val="80000"/>
                  </a:schemeClr>
                </a:solidFill>
                <a:latin typeface="Candara" panose="020E0502030303020204" pitchFamily="34" charset="0"/>
              </a:rPr>
              <a:t>Ποιοτικές αλλαγές γονιδίων: μετάλλαξη που μετατρέπει την </a:t>
            </a:r>
            <a:r>
              <a:rPr lang="el-GR" sz="3200" b="1" dirty="0" err="1">
                <a:solidFill>
                  <a:schemeClr val="bg2">
                    <a:lumMod val="20000"/>
                    <a:lumOff val="80000"/>
                  </a:schemeClr>
                </a:solidFill>
                <a:latin typeface="Candara" panose="020E0502030303020204" pitchFamily="34" charset="0"/>
              </a:rPr>
              <a:t>εστεράση</a:t>
            </a:r>
            <a:r>
              <a:rPr lang="el-GR" sz="3200" b="1" dirty="0">
                <a:solidFill>
                  <a:schemeClr val="bg2">
                    <a:lumMod val="20000"/>
                    <a:lumOff val="80000"/>
                  </a:schemeClr>
                </a:solidFill>
                <a:latin typeface="Candara" panose="020E0502030303020204" pitchFamily="34" charset="0"/>
              </a:rPr>
              <a:t> σε </a:t>
            </a:r>
            <a:r>
              <a:rPr lang="el-GR" sz="3200" b="1" dirty="0" err="1">
                <a:solidFill>
                  <a:schemeClr val="bg2">
                    <a:lumMod val="20000"/>
                    <a:lumOff val="80000"/>
                  </a:schemeClr>
                </a:solidFill>
                <a:latin typeface="Candara" panose="020E0502030303020204" pitchFamily="34" charset="0"/>
              </a:rPr>
              <a:t>υδρολάση</a:t>
            </a:r>
            <a:r>
              <a:rPr lang="el-GR" sz="3200" b="1" dirty="0">
                <a:solidFill>
                  <a:schemeClr val="bg2">
                    <a:lumMod val="20000"/>
                    <a:lumOff val="80000"/>
                  </a:schemeClr>
                </a:solidFill>
                <a:latin typeface="Candara" panose="020E0502030303020204" pitchFamily="34" charset="0"/>
              </a:rPr>
              <a:t> ΟΡ εντομοκτόνων</a:t>
            </a:r>
          </a:p>
        </p:txBody>
      </p:sp>
    </p:spTree>
    <p:extLst>
      <p:ext uri="{BB962C8B-B14F-4D97-AF65-F5344CB8AC3E}">
        <p14:creationId xmlns:p14="http://schemas.microsoft.com/office/powerpoint/2010/main" val="37595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body" idx="1"/>
          </p:nvPr>
        </p:nvSpPr>
        <p:spPr>
          <a:xfrm>
            <a:off x="555137" y="555277"/>
            <a:ext cx="8052145" cy="5964789"/>
          </a:xfrm>
        </p:spPr>
        <p:txBody>
          <a:bodyPr/>
          <a:lstStyle/>
          <a:p>
            <a:pPr>
              <a:lnSpc>
                <a:spcPct val="80000"/>
              </a:lnSpc>
              <a:spcBef>
                <a:spcPct val="40000"/>
              </a:spcBef>
              <a:buFontTx/>
              <a:buNone/>
            </a:pPr>
            <a:r>
              <a:rPr lang="el-GR" sz="2400" b="1" dirty="0">
                <a:solidFill>
                  <a:schemeClr val="bg2">
                    <a:lumMod val="20000"/>
                    <a:lumOff val="80000"/>
                  </a:schemeClr>
                </a:solidFill>
                <a:latin typeface="Candara" panose="020E0502030303020204" pitchFamily="34" charset="0"/>
              </a:rPr>
              <a:t>3.2. </a:t>
            </a:r>
            <a:r>
              <a:rPr lang="en-US" sz="2400" b="1" dirty="0">
                <a:solidFill>
                  <a:schemeClr val="bg2">
                    <a:lumMod val="20000"/>
                    <a:lumOff val="80000"/>
                  </a:schemeClr>
                </a:solidFill>
                <a:latin typeface="Candara" panose="020E0502030303020204" pitchFamily="34" charset="0"/>
              </a:rPr>
              <a:t>Glutathione S-transferases (GSTs) </a:t>
            </a:r>
            <a:r>
              <a:rPr lang="el-GR" sz="2400" b="1" dirty="0">
                <a:solidFill>
                  <a:schemeClr val="bg2">
                    <a:lumMod val="20000"/>
                    <a:lumOff val="80000"/>
                  </a:schemeClr>
                </a:solidFill>
                <a:latin typeface="Candara" panose="020E0502030303020204" pitchFamily="34" charset="0"/>
              </a:rPr>
              <a:t>καταλύουν την προσθήκη </a:t>
            </a:r>
            <a:r>
              <a:rPr lang="el-GR" sz="2400" b="1" dirty="0" err="1">
                <a:solidFill>
                  <a:schemeClr val="bg2">
                    <a:lumMod val="20000"/>
                    <a:lumOff val="80000"/>
                  </a:schemeClr>
                </a:solidFill>
                <a:latin typeface="Candara" panose="020E0502030303020204" pitchFamily="34" charset="0"/>
              </a:rPr>
              <a:t>γλουταθειόνης</a:t>
            </a:r>
            <a:r>
              <a:rPr lang="el-GR" sz="2400" b="1" dirty="0">
                <a:solidFill>
                  <a:schemeClr val="bg2">
                    <a:lumMod val="20000"/>
                    <a:lumOff val="80000"/>
                  </a:schemeClr>
                </a:solidFill>
                <a:latin typeface="Candara" panose="020E0502030303020204" pitchFamily="34" charset="0"/>
              </a:rPr>
              <a:t> δημιουργώντας περισσότερο υδρόφιλα και λιγότερο τοξικά προϊόντα</a:t>
            </a:r>
          </a:p>
          <a:p>
            <a:pPr lvl="1">
              <a:lnSpc>
                <a:spcPct val="80000"/>
              </a:lnSpc>
              <a:spcBef>
                <a:spcPct val="40000"/>
              </a:spcBef>
            </a:pPr>
            <a:r>
              <a:rPr lang="el-GR" sz="2000" b="1" dirty="0">
                <a:solidFill>
                  <a:schemeClr val="bg2">
                    <a:lumMod val="20000"/>
                    <a:lumOff val="80000"/>
                  </a:schemeClr>
                </a:solidFill>
                <a:latin typeface="Candara" panose="020E0502030303020204" pitchFamily="34" charset="0"/>
              </a:rPr>
              <a:t>Ανήκουν σε οικογένεια &gt;100</a:t>
            </a:r>
            <a:r>
              <a:rPr lang="en-US" sz="2000" b="1" dirty="0">
                <a:solidFill>
                  <a:schemeClr val="bg2">
                    <a:lumMod val="20000"/>
                    <a:lumOff val="80000"/>
                  </a:schemeClr>
                </a:solidFill>
                <a:latin typeface="Candara" panose="020E0502030303020204" pitchFamily="34" charset="0"/>
              </a:rPr>
              <a:t> GST-like proteins</a:t>
            </a:r>
            <a:endParaRPr lang="el-GR" sz="2000" b="1" dirty="0">
              <a:solidFill>
                <a:schemeClr val="bg2">
                  <a:lumMod val="20000"/>
                  <a:lumOff val="80000"/>
                </a:schemeClr>
              </a:solidFill>
              <a:latin typeface="Candara" panose="020E0502030303020204" pitchFamily="34" charset="0"/>
            </a:endParaRPr>
          </a:p>
          <a:p>
            <a:pPr lvl="1">
              <a:lnSpc>
                <a:spcPct val="80000"/>
              </a:lnSpc>
              <a:spcBef>
                <a:spcPct val="40000"/>
              </a:spcBef>
            </a:pPr>
            <a:r>
              <a:rPr lang="el-GR" sz="2000" b="1" dirty="0">
                <a:solidFill>
                  <a:schemeClr val="bg2">
                    <a:lumMod val="20000"/>
                    <a:lumOff val="80000"/>
                  </a:schemeClr>
                </a:solidFill>
                <a:latin typeface="Candara" panose="020E0502030303020204" pitchFamily="34" charset="0"/>
              </a:rPr>
              <a:t>Αυξημένη δράση</a:t>
            </a:r>
            <a:r>
              <a:rPr lang="en-US" sz="2000" b="1" dirty="0">
                <a:solidFill>
                  <a:schemeClr val="bg2">
                    <a:lumMod val="20000"/>
                    <a:lumOff val="80000"/>
                  </a:schemeClr>
                </a:solidFill>
                <a:latin typeface="Candara" panose="020E0502030303020204" pitchFamily="34" charset="0"/>
              </a:rPr>
              <a:t> GST </a:t>
            </a:r>
            <a:r>
              <a:rPr lang="el-GR" sz="2000" b="1" dirty="0">
                <a:solidFill>
                  <a:schemeClr val="bg2">
                    <a:lumMod val="20000"/>
                    <a:lumOff val="80000"/>
                  </a:schemeClr>
                </a:solidFill>
                <a:latin typeface="Candara" panose="020E0502030303020204" pitchFamily="34" charset="0"/>
              </a:rPr>
              <a:t>έχει συνδεθεί με ανθεκτικότητα σε όλες τις τάξεις των εντομοκτόνων</a:t>
            </a:r>
          </a:p>
          <a:p>
            <a:pPr lvl="1">
              <a:lnSpc>
                <a:spcPct val="80000"/>
              </a:lnSpc>
              <a:spcBef>
                <a:spcPct val="40000"/>
              </a:spcBef>
            </a:pPr>
            <a:r>
              <a:rPr lang="el-GR" sz="2000" b="1" dirty="0">
                <a:solidFill>
                  <a:schemeClr val="bg2">
                    <a:lumMod val="20000"/>
                    <a:lumOff val="80000"/>
                  </a:schemeClr>
                </a:solidFill>
                <a:latin typeface="Candara" panose="020E0502030303020204" pitchFamily="34" charset="0"/>
              </a:rPr>
              <a:t>Η ανθεκτικότητα έχει αποδοθεί στην αύξηση της ποσότητας ενός ή περισσοτέρων </a:t>
            </a:r>
            <a:r>
              <a:rPr lang="en-US" sz="2000" b="1" dirty="0">
                <a:solidFill>
                  <a:schemeClr val="bg2">
                    <a:lumMod val="20000"/>
                    <a:lumOff val="80000"/>
                  </a:schemeClr>
                </a:solidFill>
                <a:latin typeface="Candara" panose="020E0502030303020204" pitchFamily="34" charset="0"/>
              </a:rPr>
              <a:t>GST </a:t>
            </a:r>
            <a:r>
              <a:rPr lang="el-GR" sz="2000" b="1" dirty="0">
                <a:solidFill>
                  <a:schemeClr val="bg2">
                    <a:lumMod val="20000"/>
                    <a:lumOff val="80000"/>
                  </a:schemeClr>
                </a:solidFill>
                <a:latin typeface="Candara" panose="020E0502030303020204" pitchFamily="34" charset="0"/>
              </a:rPr>
              <a:t>μέσω της αύξησης του ρυθμού της μεταγραφής</a:t>
            </a:r>
          </a:p>
          <a:p>
            <a:pPr lvl="1">
              <a:lnSpc>
                <a:spcPct val="80000"/>
              </a:lnSpc>
              <a:spcBef>
                <a:spcPct val="40000"/>
              </a:spcBef>
            </a:pPr>
            <a:endParaRPr lang="en-US" sz="2000" b="1" i="1" u="sng" dirty="0">
              <a:solidFill>
                <a:schemeClr val="bg2">
                  <a:lumMod val="20000"/>
                  <a:lumOff val="80000"/>
                </a:schemeClr>
              </a:solidFill>
              <a:latin typeface="Candara" panose="020E0502030303020204" pitchFamily="34" charset="0"/>
            </a:endParaRPr>
          </a:p>
          <a:p>
            <a:pPr>
              <a:lnSpc>
                <a:spcPct val="80000"/>
              </a:lnSpc>
              <a:spcBef>
                <a:spcPct val="40000"/>
              </a:spcBef>
              <a:buFontTx/>
              <a:buNone/>
            </a:pPr>
            <a:r>
              <a:rPr lang="el-GR" sz="2400" b="1" dirty="0">
                <a:solidFill>
                  <a:schemeClr val="bg2">
                    <a:lumMod val="20000"/>
                    <a:lumOff val="80000"/>
                  </a:schemeClr>
                </a:solidFill>
                <a:latin typeface="Candara" panose="020E0502030303020204" pitchFamily="34" charset="0"/>
              </a:rPr>
              <a:t>3.3. </a:t>
            </a:r>
            <a:r>
              <a:rPr lang="en-US" sz="2400" b="1" dirty="0">
                <a:solidFill>
                  <a:schemeClr val="bg2">
                    <a:lumMod val="20000"/>
                    <a:lumOff val="80000"/>
                  </a:schemeClr>
                </a:solidFill>
                <a:latin typeface="Candara" panose="020E0502030303020204" pitchFamily="34" charset="0"/>
              </a:rPr>
              <a:t>P450s. </a:t>
            </a:r>
            <a:r>
              <a:rPr lang="el-GR" sz="2400" b="1" dirty="0">
                <a:solidFill>
                  <a:schemeClr val="bg2">
                    <a:lumMod val="20000"/>
                    <a:lumOff val="80000"/>
                  </a:schemeClr>
                </a:solidFill>
                <a:latin typeface="Candara" panose="020E0502030303020204" pitchFamily="34" charset="0"/>
              </a:rPr>
              <a:t>Το σύμπλοκο των </a:t>
            </a:r>
            <a:r>
              <a:rPr lang="el-GR" sz="2400" b="1" dirty="0" err="1">
                <a:solidFill>
                  <a:schemeClr val="bg2">
                    <a:lumMod val="20000"/>
                    <a:lumOff val="80000"/>
                  </a:schemeClr>
                </a:solidFill>
                <a:latin typeface="Candara" panose="020E0502030303020204" pitchFamily="34" charset="0"/>
              </a:rPr>
              <a:t>μονο</a:t>
            </a:r>
            <a:r>
              <a:rPr lang="el-GR" sz="2400" b="1" dirty="0">
                <a:solidFill>
                  <a:schemeClr val="bg2">
                    <a:lumMod val="20000"/>
                    <a:lumOff val="80000"/>
                  </a:schemeClr>
                </a:solidFill>
                <a:latin typeface="Candara" panose="020E0502030303020204" pitchFamily="34" charset="0"/>
              </a:rPr>
              <a:t>-</a:t>
            </a:r>
            <a:r>
              <a:rPr lang="el-GR" sz="2400" b="1" dirty="0" err="1">
                <a:solidFill>
                  <a:schemeClr val="bg2">
                    <a:lumMod val="20000"/>
                    <a:lumOff val="80000"/>
                  </a:schemeClr>
                </a:solidFill>
                <a:latin typeface="Candara" panose="020E0502030303020204" pitchFamily="34" charset="0"/>
              </a:rPr>
              <a:t>οξυγενασών</a:t>
            </a:r>
            <a:r>
              <a:rPr lang="el-GR" sz="2400" b="1" dirty="0">
                <a:solidFill>
                  <a:schemeClr val="bg2">
                    <a:lumMod val="20000"/>
                    <a:lumOff val="80000"/>
                  </a:schemeClr>
                </a:solidFill>
                <a:latin typeface="Candara" panose="020E0502030303020204" pitchFamily="34" charset="0"/>
              </a:rPr>
              <a:t> ή </a:t>
            </a:r>
            <a:r>
              <a:rPr lang="el-GR" sz="2400" b="1" dirty="0" err="1">
                <a:solidFill>
                  <a:schemeClr val="bg2">
                    <a:lumMod val="20000"/>
                    <a:lumOff val="80000"/>
                  </a:schemeClr>
                </a:solidFill>
                <a:latin typeface="Candara" panose="020E0502030303020204" pitchFamily="34" charset="0"/>
              </a:rPr>
              <a:t>οξειδασών</a:t>
            </a:r>
            <a:r>
              <a:rPr lang="el-GR" sz="2400" b="1" dirty="0">
                <a:solidFill>
                  <a:schemeClr val="bg2">
                    <a:lumMod val="20000"/>
                    <a:lumOff val="80000"/>
                  </a:schemeClr>
                </a:solidFill>
                <a:latin typeface="Candara" panose="020E0502030303020204" pitchFamily="34" charset="0"/>
              </a:rPr>
              <a:t> μεικτής λειτουργίας</a:t>
            </a:r>
            <a:r>
              <a:rPr lang="en-US" sz="2400" b="1" dirty="0">
                <a:solidFill>
                  <a:schemeClr val="bg2">
                    <a:lumMod val="20000"/>
                    <a:lumOff val="80000"/>
                  </a:schemeClr>
                </a:solidFill>
                <a:latin typeface="Candara" panose="020E0502030303020204" pitchFamily="34" charset="0"/>
              </a:rPr>
              <a:t> (MFO), </a:t>
            </a:r>
            <a:r>
              <a:rPr lang="el-GR" sz="2400" b="1" dirty="0">
                <a:solidFill>
                  <a:schemeClr val="bg2">
                    <a:lumMod val="20000"/>
                    <a:lumOff val="80000"/>
                  </a:schemeClr>
                </a:solidFill>
                <a:latin typeface="Candara" panose="020E0502030303020204" pitchFamily="34" charset="0"/>
              </a:rPr>
              <a:t>συμπεριλαμβάνει μια </a:t>
            </a:r>
            <a:r>
              <a:rPr lang="el-GR" sz="2400" b="1" dirty="0" err="1">
                <a:solidFill>
                  <a:schemeClr val="bg2">
                    <a:lumMod val="20000"/>
                    <a:lumOff val="80000"/>
                  </a:schemeClr>
                </a:solidFill>
                <a:latin typeface="Candara" panose="020E0502030303020204" pitchFamily="34" charset="0"/>
              </a:rPr>
              <a:t>ρεδουκτάση</a:t>
            </a:r>
            <a:r>
              <a:rPr lang="el-GR" sz="2400" b="1" dirty="0">
                <a:solidFill>
                  <a:schemeClr val="bg2">
                    <a:lumMod val="20000"/>
                    <a:lumOff val="80000"/>
                  </a:schemeClr>
                </a:solidFill>
                <a:latin typeface="Candara" panose="020E0502030303020204" pitchFamily="34" charset="0"/>
              </a:rPr>
              <a:t> και ένα ή περισσότερα μόρια κυτοχρώματος</a:t>
            </a:r>
            <a:r>
              <a:rPr lang="en-US" sz="2400" b="1" dirty="0">
                <a:solidFill>
                  <a:schemeClr val="bg2">
                    <a:lumMod val="20000"/>
                    <a:lumOff val="80000"/>
                  </a:schemeClr>
                </a:solidFill>
                <a:latin typeface="Candara" panose="020E0502030303020204" pitchFamily="34" charset="0"/>
              </a:rPr>
              <a:t> P450</a:t>
            </a:r>
            <a:endParaRPr lang="el-GR" sz="2400" b="1" dirty="0">
              <a:solidFill>
                <a:schemeClr val="bg2">
                  <a:lumMod val="20000"/>
                  <a:lumOff val="80000"/>
                </a:schemeClr>
              </a:solidFill>
              <a:latin typeface="Candara" panose="020E0502030303020204" pitchFamily="34" charset="0"/>
            </a:endParaRPr>
          </a:p>
          <a:p>
            <a:pPr lvl="1">
              <a:lnSpc>
                <a:spcPct val="80000"/>
              </a:lnSpc>
              <a:spcBef>
                <a:spcPct val="40000"/>
              </a:spcBef>
            </a:pPr>
            <a:r>
              <a:rPr lang="el-GR" sz="2000" b="1" dirty="0">
                <a:solidFill>
                  <a:schemeClr val="bg2">
                    <a:lumMod val="20000"/>
                    <a:lumOff val="80000"/>
                  </a:schemeClr>
                </a:solidFill>
                <a:latin typeface="Candara" panose="020E0502030303020204" pitchFamily="34" charset="0"/>
              </a:rPr>
              <a:t>Αύξηση στη δραστικότητα </a:t>
            </a:r>
            <a:r>
              <a:rPr lang="en-US" sz="2000" b="1" dirty="0">
                <a:solidFill>
                  <a:schemeClr val="bg2">
                    <a:lumMod val="20000"/>
                    <a:lumOff val="80000"/>
                  </a:schemeClr>
                </a:solidFill>
                <a:latin typeface="Candara" panose="020E0502030303020204" pitchFamily="34" charset="0"/>
              </a:rPr>
              <a:t>MFO </a:t>
            </a:r>
            <a:r>
              <a:rPr lang="el-GR" sz="2000" b="1" dirty="0">
                <a:solidFill>
                  <a:schemeClr val="bg2">
                    <a:lumMod val="20000"/>
                    <a:lumOff val="80000"/>
                  </a:schemeClr>
                </a:solidFill>
                <a:latin typeface="Candara" panose="020E0502030303020204" pitchFamily="34" charset="0"/>
              </a:rPr>
              <a:t>είναι από τους πλέον συνήθεις μηχανισμούς ανθεκτικότητας </a:t>
            </a:r>
          </a:p>
          <a:p>
            <a:pPr lvl="1">
              <a:lnSpc>
                <a:spcPct val="80000"/>
              </a:lnSpc>
              <a:spcBef>
                <a:spcPct val="40000"/>
              </a:spcBef>
            </a:pPr>
            <a:r>
              <a:rPr lang="el-GR" sz="2000" b="1" dirty="0">
                <a:solidFill>
                  <a:schemeClr val="bg2">
                    <a:lumMod val="20000"/>
                    <a:lumOff val="80000"/>
                  </a:schemeClr>
                </a:solidFill>
                <a:latin typeface="Candara" panose="020E0502030303020204" pitchFamily="34" charset="0"/>
              </a:rPr>
              <a:t>Η ανθεκτικότητα αυτή έχει αποδοθεί στην </a:t>
            </a:r>
            <a:r>
              <a:rPr lang="el-GR" sz="2000" b="1" dirty="0" err="1">
                <a:solidFill>
                  <a:schemeClr val="bg2">
                    <a:lumMod val="20000"/>
                    <a:lumOff val="80000"/>
                  </a:schemeClr>
                </a:solidFill>
                <a:latin typeface="Candara" panose="020E0502030303020204" pitchFamily="34" charset="0"/>
              </a:rPr>
              <a:t>υπερ</a:t>
            </a:r>
            <a:r>
              <a:rPr lang="el-GR" sz="2000" b="1" dirty="0">
                <a:solidFill>
                  <a:schemeClr val="bg2">
                    <a:lumMod val="20000"/>
                    <a:lumOff val="80000"/>
                  </a:schemeClr>
                </a:solidFill>
                <a:latin typeface="Candara" panose="020E0502030303020204" pitchFamily="34" charset="0"/>
              </a:rPr>
              <a:t>-έκφραση του κυτοχρώματος </a:t>
            </a:r>
            <a:r>
              <a:rPr lang="en-US" sz="2000" b="1" dirty="0" smtClean="0">
                <a:solidFill>
                  <a:schemeClr val="bg2">
                    <a:lumMod val="20000"/>
                    <a:lumOff val="80000"/>
                  </a:schemeClr>
                </a:solidFill>
                <a:latin typeface="Candara" panose="020E0502030303020204" pitchFamily="34" charset="0"/>
              </a:rPr>
              <a:t>P450</a:t>
            </a:r>
            <a:endParaRPr lang="el-GR" sz="2000" b="1" dirty="0">
              <a:solidFill>
                <a:schemeClr val="bg2">
                  <a:lumMod val="20000"/>
                  <a:lumOff val="80000"/>
                </a:schemeClr>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4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4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09"/>
            <a:ext cx="8229600" cy="1395136"/>
          </a:xfrm>
        </p:spPr>
        <p:txBody>
          <a:bodyPr/>
          <a:lstStyle/>
          <a:p>
            <a:r>
              <a:rPr lang="el-GR" sz="4800" b="1" dirty="0" smtClean="0">
                <a:solidFill>
                  <a:schemeClr val="bg2">
                    <a:lumMod val="20000"/>
                    <a:lumOff val="80000"/>
                  </a:schemeClr>
                </a:solidFill>
                <a:effectLst>
                  <a:outerShdw blurRad="38100" dist="38100" dir="2700000" algn="tl">
                    <a:srgbClr val="000000">
                      <a:alpha val="43137"/>
                    </a:srgbClr>
                  </a:outerShdw>
                </a:effectLst>
                <a:latin typeface="Candara" panose="020E0502030303020204" pitchFamily="34" charset="0"/>
              </a:rPr>
              <a:t>Προς τι η γνώση των μηχανισμών ανθεκτικότητας;</a:t>
            </a:r>
            <a:endParaRPr lang="el-GR" sz="4800" b="1" dirty="0">
              <a:solidFill>
                <a:schemeClr val="bg2">
                  <a:lumMod val="20000"/>
                  <a:lumOff val="80000"/>
                </a:schemeClr>
              </a:solidFill>
              <a:effectLst>
                <a:outerShdw blurRad="38100" dist="38100" dir="2700000" algn="tl">
                  <a:srgbClr val="000000">
                    <a:alpha val="43137"/>
                  </a:srgbClr>
                </a:outerShdw>
              </a:effectLst>
              <a:latin typeface="Candara" panose="020E0502030303020204" pitchFamily="34" charset="0"/>
            </a:endParaRPr>
          </a:p>
        </p:txBody>
      </p:sp>
      <p:sp>
        <p:nvSpPr>
          <p:cNvPr id="3" name="Content Placeholder 2"/>
          <p:cNvSpPr>
            <a:spLocks noGrp="1"/>
          </p:cNvSpPr>
          <p:nvPr>
            <p:ph idx="1"/>
          </p:nvPr>
        </p:nvSpPr>
        <p:spPr>
          <a:xfrm>
            <a:off x="457200" y="1838736"/>
            <a:ext cx="8229600" cy="4780722"/>
          </a:xfrm>
        </p:spPr>
        <p:txBody>
          <a:bodyPr/>
          <a:lstStyle/>
          <a:p>
            <a:r>
              <a:rPr lang="el-GR" sz="2400" dirty="0">
                <a:solidFill>
                  <a:srgbClr val="FFFFCC"/>
                </a:solidFill>
                <a:latin typeface="Candara" panose="020E0502030303020204" pitchFamily="34" charset="0"/>
              </a:rPr>
              <a:t>Συχνά συμμετέχουν περισσότεροι του ενός μηχανισμοί ανθεκτικότητας</a:t>
            </a:r>
          </a:p>
          <a:p>
            <a:pPr lvl="1"/>
            <a:r>
              <a:rPr lang="el-GR" sz="2000" dirty="0">
                <a:solidFill>
                  <a:srgbClr val="FFFFCC"/>
                </a:solidFill>
                <a:latin typeface="Candara" panose="020E0502030303020204" pitchFamily="34" charset="0"/>
              </a:rPr>
              <a:t>Σύνθετες αναλύσεις </a:t>
            </a:r>
            <a:r>
              <a:rPr lang="el-GR" sz="2000" dirty="0">
                <a:solidFill>
                  <a:srgbClr val="FFFFCC"/>
                </a:solidFill>
                <a:latin typeface="Candara" panose="020E0502030303020204" pitchFamily="34" charset="0"/>
                <a:sym typeface="Symbol"/>
              </a:rPr>
              <a:t></a:t>
            </a:r>
            <a:r>
              <a:rPr lang="el-GR" sz="2000" dirty="0">
                <a:solidFill>
                  <a:srgbClr val="FFFFCC"/>
                </a:solidFill>
                <a:latin typeface="Candara" panose="020E0502030303020204" pitchFamily="34" charset="0"/>
              </a:rPr>
              <a:t> </a:t>
            </a:r>
            <a:r>
              <a:rPr lang="el-GR" sz="2000" dirty="0" err="1">
                <a:solidFill>
                  <a:srgbClr val="FFFFCC"/>
                </a:solidFill>
                <a:latin typeface="Candara" panose="020E0502030303020204" pitchFamily="34" charset="0"/>
              </a:rPr>
              <a:t>μικροσυστοιχίες</a:t>
            </a:r>
            <a:endParaRPr lang="el-GR" sz="2000" dirty="0">
              <a:solidFill>
                <a:srgbClr val="FFFFCC"/>
              </a:solidFill>
              <a:latin typeface="Candara" panose="020E0502030303020204" pitchFamily="34" charset="0"/>
            </a:endParaRPr>
          </a:p>
          <a:p>
            <a:r>
              <a:rPr lang="el-GR" sz="2400" dirty="0">
                <a:solidFill>
                  <a:srgbClr val="FFFFCC"/>
                </a:solidFill>
                <a:latin typeface="Candara" panose="020E0502030303020204" pitchFamily="34" charset="0"/>
              </a:rPr>
              <a:t>Διασταυρούμενη ανθεκτικότητα: συμβαίνει </a:t>
            </a:r>
            <a:r>
              <a:rPr lang="el-GR" sz="2400" dirty="0" smtClean="0">
                <a:solidFill>
                  <a:srgbClr val="FFFFCC"/>
                </a:solidFill>
                <a:latin typeface="Candara" panose="020E0502030303020204" pitchFamily="34" charset="0"/>
              </a:rPr>
              <a:t>όταν η ανθεκτικότητα ως προς ένα εντομοκτόνο σκεύασμα έχει σαν αποτέλεσμα την ανθεκτικότητα και ως προς ένα άλλο, ακόμα και όταν το έντομο δεν έχει εκτεθεί στο διαφορετικό αυτό προϊόν</a:t>
            </a:r>
          </a:p>
          <a:p>
            <a:pPr lvl="1"/>
            <a:r>
              <a:rPr lang="el-GR" sz="2000" dirty="0" smtClean="0">
                <a:solidFill>
                  <a:srgbClr val="FFFFCC"/>
                </a:solidFill>
                <a:latin typeface="Candara" panose="020E0502030303020204" pitchFamily="34" charset="0"/>
              </a:rPr>
              <a:t>Αποτέλεσμα κοινού τρόπου δράσης</a:t>
            </a:r>
          </a:p>
          <a:p>
            <a:r>
              <a:rPr lang="el-GR" sz="2400" dirty="0" smtClean="0">
                <a:solidFill>
                  <a:srgbClr val="FFFFCC"/>
                </a:solidFill>
                <a:latin typeface="Candara" panose="020E0502030303020204" pitchFamily="34" charset="0"/>
              </a:rPr>
              <a:t>Συχνή λύση είναι η επιλογή άλλου εντομοκτόνου με διαφορετικό τρόπο δράσης</a:t>
            </a:r>
          </a:p>
          <a:p>
            <a:r>
              <a:rPr lang="el-GR" sz="2400" dirty="0" smtClean="0">
                <a:solidFill>
                  <a:srgbClr val="FFFFCC"/>
                </a:solidFill>
                <a:latin typeface="Candara" panose="020E0502030303020204" pitchFamily="34" charset="0"/>
              </a:rPr>
              <a:t>Δημιουργία νέων εντομοκτόνων</a:t>
            </a:r>
          </a:p>
        </p:txBody>
      </p:sp>
    </p:spTree>
    <p:extLst>
      <p:ext uri="{BB962C8B-B14F-4D97-AF65-F5344CB8AC3E}">
        <p14:creationId xmlns:p14="http://schemas.microsoft.com/office/powerpoint/2010/main" val="519222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221187" name="Picture 3" descr="peces-01"/>
          <p:cNvPicPr>
            <a:picLocks noChangeAspect="1" noChangeArrowheads="1"/>
          </p:cNvPicPr>
          <p:nvPr/>
        </p:nvPicPr>
        <p:blipFill>
          <a:blip r:embed="rId3" cstate="print"/>
          <a:srcRect/>
          <a:stretch>
            <a:fillRect/>
          </a:stretch>
        </p:blipFill>
        <p:spPr bwMode="auto">
          <a:xfrm>
            <a:off x="0" y="0"/>
            <a:ext cx="9144000" cy="55768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223235" name="Picture 3" descr="Earthworms"/>
          <p:cNvPicPr>
            <a:picLocks noChangeAspect="1" noChangeArrowheads="1"/>
          </p:cNvPicPr>
          <p:nvPr/>
        </p:nvPicPr>
        <p:blipFill>
          <a:blip r:embed="rId3" cstate="print"/>
          <a:srcRect/>
          <a:stretch>
            <a:fillRect/>
          </a:stretch>
        </p:blipFill>
        <p:spPr bwMode="auto">
          <a:xfrm>
            <a:off x="0" y="381000"/>
            <a:ext cx="9144000" cy="61293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2182</Words>
  <Application>Microsoft Office PowerPoint</Application>
  <PresentationFormat>On-screen Show (4:3)</PresentationFormat>
  <Paragraphs>302</Paragraphs>
  <Slides>72</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72</vt:i4>
      </vt:variant>
    </vt:vector>
  </HeadingPairs>
  <TitlesOfParts>
    <vt:vector size="75" baseType="lpstr">
      <vt:lpstr>Προεπιλεγμένη σχεδίαση</vt:lpstr>
      <vt:lpstr>1_Προεπιλεγμένη σχεδίαση</vt:lpstr>
      <vt:lpstr>Image</vt:lpstr>
      <vt:lpstr>PowerPoint Presentation</vt:lpstr>
      <vt:lpstr>ΕΝΤΟΜΟΚΤΟΝΑ</vt:lpstr>
      <vt:lpstr>Ιστορική αναδρομή</vt:lpstr>
      <vt:lpstr>PowerPoint Presentation</vt:lpstr>
      <vt:lpstr>Η εποχή των εντομοκτόνων</vt:lpstr>
      <vt:lpstr>Οικοτοξικολογία</vt:lpstr>
      <vt:lpstr>Non-target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Pest management</vt:lpstr>
      <vt:lpstr>PowerPoint Presentation</vt:lpstr>
      <vt:lpstr>PowerPoint Presentation</vt:lpstr>
      <vt:lpstr>PowerPoint Presentation</vt:lpstr>
      <vt:lpstr>Organophosphates</vt:lpstr>
      <vt:lpstr>Organophosphates</vt:lpstr>
      <vt:lpstr>Συνθετικά πυρεθροειδή</vt:lpstr>
      <vt:lpstr>Συνθετικά πυρεθροειδή</vt:lpstr>
      <vt:lpstr>Καρβαμιδικά</vt:lpstr>
      <vt:lpstr>Οργανοχλωρίνες</vt:lpstr>
      <vt:lpstr>Οργανοχλωρίνες</vt:lpstr>
      <vt:lpstr>Μορφές τοξικής δράσης στα έντομα</vt:lpstr>
      <vt:lpstr>Τοξικότητα στους ανθρώπους ή σε μη-στόχους</vt:lpstr>
      <vt:lpstr>Τοξικότητα στους φυσικούς εχθρούς των εντόμων</vt:lpstr>
      <vt:lpstr>Περιβαλλοντικός κίνδυνος</vt:lpstr>
      <vt:lpstr>Περιβαλλοντικός κίνδυνος</vt:lpstr>
      <vt:lpstr>Παραμονή και αποδόμηση</vt:lpstr>
      <vt:lpstr>Παραμονή και Αποδόμηση:  Χρόνος ημιζωής</vt:lpstr>
      <vt:lpstr>Παραμονή/Αποδόμηση: Οδηγοί της διαδικασίας</vt:lpstr>
      <vt:lpstr>Κίνδυνος ανθεκτικότητας και επανεμφάνισης</vt:lpstr>
      <vt:lpstr>Κίνδυνος ανθεκτικότητας και επανεμφάνισης</vt:lpstr>
      <vt:lpstr>Χαρακτηριστικά IPM</vt:lpstr>
      <vt:lpstr>Χαρακτηριστικά IPM</vt:lpstr>
      <vt:lpstr>Ανάπτυξη ανθεκτικότητας</vt:lpstr>
      <vt:lpstr>Μερικοί ορισμοί</vt:lpstr>
      <vt:lpstr>Ανθεκτικότητα ή ανοσία;</vt:lpstr>
      <vt:lpstr>Λίγη ιστορία</vt:lpstr>
      <vt:lpstr>Η αύξηση του αριθμού των ειδών εντόμων που έχουν εμφανίσει ανθεκτικότητα σε ένα τουλάχιστον εντομοκτόνο (Georghiou and Mellon, 1983)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Μηχανισμοί ανθεκτικότητας</vt:lpstr>
      <vt:lpstr>PowerPoint Presentation</vt:lpstr>
      <vt:lpstr>PowerPoint Presentation</vt:lpstr>
      <vt:lpstr>PowerPoint Presentation</vt:lpstr>
      <vt:lpstr>Insecticides modes of action</vt:lpstr>
      <vt:lpstr>PowerPoint Presentation</vt:lpstr>
      <vt:lpstr>1. Εντομοκτόνα που δρουν στο άξονα του νευρικού κυττάρου</vt:lpstr>
      <vt:lpstr>PowerPoint Presentation</vt:lpstr>
      <vt:lpstr>Ανθεκτικότητα kdr</vt:lpstr>
      <vt:lpstr>Ανθεκτικότητα kdr: επιβράδυνση κλεισίματος καναλιού Na</vt:lpstr>
      <vt:lpstr>Η δομή ενός καναλιού ιόντων</vt:lpstr>
      <vt:lpstr>Κανάλι νατρίου</vt:lpstr>
      <vt:lpstr>Οι μεταλλάξεις ανθεκτικότητας</vt:lpstr>
      <vt:lpstr>2. Εντομοκτόνα που δρουν στη νευρική σύναψη</vt:lpstr>
      <vt:lpstr>PowerPoint Presentation</vt:lpstr>
      <vt:lpstr>Τρόπος δράσης των οργανοφωσφορικών εντομοκτόνων</vt:lpstr>
      <vt:lpstr>2.2. Δομή και λειτουργία του υποδοχέα (nAChR)</vt:lpstr>
      <vt:lpstr>3. Μηχανισμοί ανθεκτικότητας</vt:lpstr>
      <vt:lpstr>PowerPoint Presentation</vt:lpstr>
      <vt:lpstr>PowerPoint Presentation</vt:lpstr>
      <vt:lpstr>Προς τι η γνώση των μηχανισμών ανθεκτικότητας;</vt:lpstr>
    </vt:vector>
  </TitlesOfParts>
  <Company>MBG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Antonis Giannakakis</dc:creator>
  <cp:lastModifiedBy>hp</cp:lastModifiedBy>
  <cp:revision>157</cp:revision>
  <dcterms:created xsi:type="dcterms:W3CDTF">2005-03-01T11:15:32Z</dcterms:created>
  <dcterms:modified xsi:type="dcterms:W3CDTF">2017-06-24T13:00:09Z</dcterms:modified>
</cp:coreProperties>
</file>