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22"/>
  </p:notesMasterIdLst>
  <p:handoutMasterIdLst>
    <p:handoutMasterId r:id="rId23"/>
  </p:handoutMasterIdLst>
  <p:sldIdLst>
    <p:sldId id="431" r:id="rId2"/>
    <p:sldId id="432" r:id="rId3"/>
    <p:sldId id="440" r:id="rId4"/>
    <p:sldId id="441" r:id="rId5"/>
    <p:sldId id="442" r:id="rId6"/>
    <p:sldId id="443" r:id="rId7"/>
    <p:sldId id="444" r:id="rId8"/>
    <p:sldId id="445" r:id="rId9"/>
    <p:sldId id="446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9" r:id="rId19"/>
    <p:sldId id="460" r:id="rId20"/>
    <p:sldId id="4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-80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26/4/2018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26/4/2018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3AF8789-46BF-4E4A-B29E-B05E406158F7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63376D64-DA27-42B3-9ECB-A642396102B3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7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CF88811-DF1D-454E-934D-075FF39540B6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7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E663413-D3D3-4125-BC65-7ECB83E46158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5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7BC4CF45-A914-48AE-AD48-BC1C57EA498F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2A95C8A-B5EB-4419-98E2-D109755814E9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A0CC0453-BF06-4562-895C-1D4E76F2CCF0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25A8487-BE3E-42CC-B98C-58C91AF997CB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CF590D4-77AD-41BE-881B-B17DAAED41EA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1"/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7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3CC311CD-246C-40C1-B474-1B5ED509D870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5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E9F52723-A34E-4484-A448-03C1A8B67425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5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82B3A32C-961E-44C3-B0D5-F4153950923C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6CD34E8-A73E-4AC5-BE50-BA5A64DA5C2E}" type="datetime1">
              <a:rPr lang="en-US" smtClean="0"/>
              <a:t>4/26/2018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170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Subtitle 2"/>
          <p:cNvSpPr txBox="1">
            <a:spLocks/>
          </p:cNvSpPr>
          <p:nvPr/>
        </p:nvSpPr>
        <p:spPr>
          <a:xfrm>
            <a:off x="2806484" y="6496786"/>
            <a:ext cx="6579032" cy="45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200" b="1" dirty="0" smtClean="0">
                <a:solidFill>
                  <a:srgbClr val="C00000"/>
                </a:solidFill>
              </a:rPr>
              <a:t>Γραμματισμός &amp; Σχεδιασμός γλωσσικού μαθήματος – Εαρινό</a:t>
            </a:r>
            <a:r>
              <a:rPr lang="el-GR" sz="1200" b="1" baseline="0" dirty="0" smtClean="0">
                <a:solidFill>
                  <a:srgbClr val="C00000"/>
                </a:solidFill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</a:rPr>
              <a:t>Εξάμηνο: 2016-2017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927;%20&#922;&#974;&#963;&#964;&#945;&#962;%20&#925;&#964;&#943;&#957;&#945;&#962;,%20&#954;&#945;&#952;&#951;&#947;&#951;&#964;&#942;&#962;%20&#964;&#959;&#965;%20&#928;&#916;&#924;,%20&#947;&#953;&#945;%20&#964;&#959;&#957;%20&#922;&#961;&#953;&#964;&#953;&#954;&#972;%20&#915;&#961;&#945;&#956;&#956;&#945;&#964;&#953;&#963;&#956;&#972;.mp4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59" y="973668"/>
            <a:ext cx="9388008" cy="706964"/>
          </a:xfrm>
        </p:spPr>
        <p:txBody>
          <a:bodyPr/>
          <a:lstStyle/>
          <a:p>
            <a:r>
              <a:rPr lang="el-GR" sz="3200" b="1" dirty="0" smtClean="0"/>
              <a:t>Μοντέλο πορείας της διδασκαλίας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221682" cy="401439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Η </a:t>
            </a:r>
            <a:r>
              <a:rPr lang="el-GR" b="1" dirty="0" smtClean="0">
                <a:solidFill>
                  <a:srgbClr val="C00000"/>
                </a:solidFill>
              </a:rPr>
              <a:t>παιδαγωγική </a:t>
            </a:r>
            <a:r>
              <a:rPr lang="el-GR" b="1" dirty="0">
                <a:solidFill>
                  <a:srgbClr val="C00000"/>
                </a:solidFill>
              </a:rPr>
              <a:t>των πολυγραμματισμών </a:t>
            </a:r>
            <a:r>
              <a:rPr lang="el-GR" dirty="0"/>
              <a:t>προτείνει </a:t>
            </a:r>
            <a:r>
              <a:rPr lang="el-GR" b="1" dirty="0" smtClean="0"/>
              <a:t>ένα </a:t>
            </a:r>
            <a:r>
              <a:rPr lang="el-GR" b="1" dirty="0"/>
              <a:t>μοντέλο πορείας της </a:t>
            </a:r>
            <a:r>
              <a:rPr lang="el-GR" b="1" dirty="0" smtClean="0"/>
              <a:t>διδασκαλίας</a:t>
            </a:r>
            <a:r>
              <a:rPr lang="el-GR" dirty="0"/>
              <a:t>, που αποτελείται από </a:t>
            </a:r>
            <a:r>
              <a:rPr lang="el-GR" b="1" dirty="0" smtClean="0"/>
              <a:t>τέσσερα </a:t>
            </a:r>
            <a:r>
              <a:rPr lang="el-GR" b="1" dirty="0"/>
              <a:t>σημεία</a:t>
            </a:r>
            <a:r>
              <a:rPr lang="el-GR" dirty="0"/>
              <a:t>: </a:t>
            </a:r>
            <a:endParaRPr lang="el-GR" dirty="0" smtClean="0"/>
          </a:p>
          <a:p>
            <a:pPr algn="just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el-GR" dirty="0"/>
              <a:t> την </a:t>
            </a:r>
            <a:r>
              <a:rPr lang="el-GR" b="1" i="1" dirty="0" smtClean="0">
                <a:solidFill>
                  <a:srgbClr val="C00000"/>
                </a:solidFill>
              </a:rPr>
              <a:t>τοποθετημένη </a:t>
            </a:r>
            <a:r>
              <a:rPr lang="el-GR" b="1" i="1" dirty="0">
                <a:solidFill>
                  <a:srgbClr val="C00000"/>
                </a:solidFill>
              </a:rPr>
              <a:t>πρακτική </a:t>
            </a:r>
            <a:r>
              <a:rPr lang="el-GR" dirty="0"/>
              <a:t>(situated practice), σύμφωνα με την οποία η διδασκαλία θα </a:t>
            </a:r>
            <a:r>
              <a:rPr lang="el-GR" dirty="0" smtClean="0"/>
              <a:t>πρέπει να </a:t>
            </a:r>
            <a:r>
              <a:rPr lang="el-GR" dirty="0"/>
              <a:t>εμπλέκει τους μαθητές σε θέματα που έχουν σχέση με την εμπειρία και </a:t>
            </a:r>
            <a:r>
              <a:rPr lang="el-GR" dirty="0" smtClean="0"/>
              <a:t>τη ζωή </a:t>
            </a:r>
            <a:r>
              <a:rPr lang="el-GR" dirty="0"/>
              <a:t>τους,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β)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ανοιχτή διδασκαλία </a:t>
            </a:r>
            <a:r>
              <a:rPr lang="el-GR" dirty="0"/>
              <a:t>(overt instruction), που αφορά την </a:t>
            </a:r>
            <a:r>
              <a:rPr lang="el-GR" dirty="0" smtClean="0"/>
              <a:t>καθαυτό </a:t>
            </a:r>
            <a:r>
              <a:rPr lang="el-GR" dirty="0"/>
              <a:t>διδασκαλία του γνωστικού αντικειμένου,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κριτική πλαισίωση </a:t>
            </a:r>
            <a:r>
              <a:rPr lang="el-GR" dirty="0"/>
              <a:t>(</a:t>
            </a:r>
            <a:r>
              <a:rPr lang="el-GR" dirty="0" smtClean="0"/>
              <a:t>critical framing</a:t>
            </a:r>
            <a:r>
              <a:rPr lang="el-GR" dirty="0"/>
              <a:t>), κατά την οποία το γνωστικό αντικείμενο διδασκαλίας εντάσσεται </a:t>
            </a:r>
            <a:r>
              <a:rPr lang="el-GR" dirty="0" smtClean="0"/>
              <a:t>σε κοινωνικά </a:t>
            </a:r>
            <a:r>
              <a:rPr lang="el-GR" dirty="0"/>
              <a:t>πλαίσια, και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δ) </a:t>
            </a:r>
            <a:r>
              <a:rPr lang="el-GR" dirty="0"/>
              <a:t>τη </a:t>
            </a:r>
            <a:r>
              <a:rPr lang="el-GR" b="1" i="1" dirty="0">
                <a:solidFill>
                  <a:srgbClr val="C00000"/>
                </a:solidFill>
              </a:rPr>
              <a:t>μετασχηματισμένη πρακτική </a:t>
            </a:r>
            <a:r>
              <a:rPr lang="el-GR" dirty="0"/>
              <a:t>(transformed practice</a:t>
            </a:r>
            <a:r>
              <a:rPr lang="el-GR" dirty="0" smtClean="0"/>
              <a:t>), που </a:t>
            </a:r>
            <a:r>
              <a:rPr lang="el-GR" dirty="0"/>
              <a:t>αποτελεί το στάδιο όπου εφαρμόζεται η νέα γνώση που διδάχτηκε σε </a:t>
            </a:r>
            <a:r>
              <a:rPr lang="el-GR" dirty="0" smtClean="0"/>
              <a:t>διαφορετικό </a:t>
            </a:r>
            <a:r>
              <a:rPr lang="el-GR" dirty="0"/>
              <a:t>κοινωνικό πλαίσιο.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Ντίνας (αναδρομή)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2253"/>
            <a:ext cx="11094147" cy="4155025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000" dirty="0">
                <a:hlinkClick r:id="rId2" action="ppaction://hlinkfile"/>
              </a:rPr>
              <a:t>https://</a:t>
            </a:r>
            <a:r>
              <a:rPr lang="en-US" sz="2000" dirty="0" smtClean="0">
                <a:hlinkClick r:id="rId2" action="ppaction://hlinkfile"/>
              </a:rPr>
              <a:t>www.youtube.com/watch?v=zzWt0nM7Lag</a:t>
            </a:r>
            <a:r>
              <a:rPr lang="el-GR" sz="2000" dirty="0" smtClean="0">
                <a:hlinkClick r:id="rId2" action="ppaction://hlinkfile"/>
              </a:rPr>
              <a:t> </a:t>
            </a:r>
            <a:endParaRPr lang="el-GR" sz="2000" dirty="0" smtClean="0"/>
          </a:p>
          <a:p>
            <a:pPr algn="just"/>
            <a:r>
              <a:rPr lang="el-GR" sz="2000" dirty="0" smtClean="0"/>
              <a:t>Έγιναν </a:t>
            </a:r>
            <a:r>
              <a:rPr lang="el-GR" sz="2000" dirty="0"/>
              <a:t>σημαντικές προσπάθειες να υιοθετηθεί η </a:t>
            </a:r>
            <a:r>
              <a:rPr lang="el-GR" sz="2000" b="1" dirty="0"/>
              <a:t>φιλοσοφία της γλώσσας ως </a:t>
            </a:r>
            <a:r>
              <a:rPr lang="el-GR" sz="2000" b="1" dirty="0" smtClean="0"/>
              <a:t>περίσταση </a:t>
            </a:r>
            <a:r>
              <a:rPr lang="el-GR" sz="2000" dirty="0" smtClean="0"/>
              <a:t>(Baynham</a:t>
            </a:r>
            <a:r>
              <a:rPr lang="el-GR" sz="2000" dirty="0"/>
              <a:t>, 2000)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dirty="0"/>
              <a:t>με την </a:t>
            </a:r>
            <a:r>
              <a:rPr lang="el-GR" sz="2000" b="1" i="1" dirty="0"/>
              <a:t>εφαρμογή της επικοινωνιακής προσέγγισης </a:t>
            </a:r>
            <a:r>
              <a:rPr lang="el-GR" sz="2000" dirty="0"/>
              <a:t>και </a:t>
            </a:r>
            <a:r>
              <a:rPr lang="el-GR" sz="2000" b="1" i="1" dirty="0" smtClean="0"/>
              <a:t>της λειτουργικής </a:t>
            </a:r>
            <a:r>
              <a:rPr lang="el-GR" sz="2000" b="1" i="1" dirty="0"/>
              <a:t>χρήσης της γλώσσας </a:t>
            </a:r>
            <a:r>
              <a:rPr lang="el-GR" sz="2000" dirty="0"/>
              <a:t>(Χατζησαββίδης και Χαραλαμπόπουλος, 1997)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η οποία θα </a:t>
            </a:r>
            <a:r>
              <a:rPr lang="el-GR" dirty="0"/>
              <a:t>μελετούσε το λόγο και τα κείμενα </a:t>
            </a:r>
            <a:r>
              <a:rPr lang="el-GR" b="1" i="1" dirty="0"/>
              <a:t>ενσωματωμένα</a:t>
            </a:r>
            <a:r>
              <a:rPr lang="el-GR" dirty="0"/>
              <a:t> στις περιστάσεις επικοινωνίας που </a:t>
            </a:r>
            <a:r>
              <a:rPr lang="el-GR" dirty="0" smtClean="0"/>
              <a:t>τα παράγουν</a:t>
            </a:r>
            <a:r>
              <a:rPr lang="el-GR" sz="2000" dirty="0"/>
              <a:t>. </a:t>
            </a:r>
            <a:endParaRPr lang="el-GR" sz="2000" dirty="0" smtClean="0"/>
          </a:p>
          <a:p>
            <a:pPr algn="just"/>
            <a:r>
              <a:rPr lang="el-GR" sz="2000" dirty="0" smtClean="0"/>
              <a:t>Η </a:t>
            </a:r>
            <a:r>
              <a:rPr lang="el-GR" sz="2000" b="1" dirty="0" smtClean="0"/>
              <a:t>εφαρμογή</a:t>
            </a:r>
            <a:r>
              <a:rPr lang="el-GR" sz="2000" dirty="0" smtClean="0"/>
              <a:t> </a:t>
            </a:r>
            <a:r>
              <a:rPr lang="el-GR" sz="2000" dirty="0"/>
              <a:t>και αυτής της φιλοσοφίας ήταν </a:t>
            </a:r>
            <a:r>
              <a:rPr lang="el-GR" sz="2000" b="1" dirty="0"/>
              <a:t>σποραδική</a:t>
            </a:r>
            <a:r>
              <a:rPr lang="el-GR" sz="2000" dirty="0"/>
              <a:t> </a:t>
            </a:r>
            <a:endParaRPr lang="en-US" sz="2000" dirty="0" smtClean="0"/>
          </a:p>
          <a:p>
            <a:pPr algn="just"/>
            <a:r>
              <a:rPr lang="el-GR" sz="2000" dirty="0"/>
              <a:t>Η</a:t>
            </a:r>
            <a:r>
              <a:rPr lang="el-GR" sz="2000" dirty="0" smtClean="0"/>
              <a:t> </a:t>
            </a:r>
            <a:r>
              <a:rPr lang="el-GR" sz="2000" b="1" dirty="0" smtClean="0"/>
              <a:t>ανάλυση</a:t>
            </a:r>
            <a:r>
              <a:rPr lang="el-GR" sz="2000" dirty="0" smtClean="0"/>
              <a:t> </a:t>
            </a:r>
            <a:r>
              <a:rPr lang="el-GR" sz="2000" dirty="0"/>
              <a:t>των σχολικών εγχειριδίων κατέδειξε (Kostouli, 2001) ότι τα κείμενα </a:t>
            </a:r>
            <a:r>
              <a:rPr lang="el-GR" sz="2000" dirty="0" smtClean="0"/>
              <a:t>που χρησιμοποιούνταν </a:t>
            </a:r>
            <a:r>
              <a:rPr lang="el-GR" sz="2000" dirty="0"/>
              <a:t>στο δημοτικό ήταν </a:t>
            </a:r>
            <a:r>
              <a:rPr lang="el-GR" sz="2000" b="1" dirty="0"/>
              <a:t>μη </a:t>
            </a:r>
            <a:r>
              <a:rPr lang="el-GR" sz="2000" b="1" dirty="0" smtClean="0"/>
              <a:t>αυθεντικά</a:t>
            </a:r>
            <a:endParaRPr lang="el-GR" sz="2000" dirty="0" smtClean="0"/>
          </a:p>
          <a:p>
            <a:pPr algn="just"/>
            <a:r>
              <a:rPr lang="el-GR" sz="2000" dirty="0" smtClean="0"/>
              <a:t>εξακολουθούσαν να διδάσκονται </a:t>
            </a:r>
            <a:r>
              <a:rPr lang="el-GR" sz="2000" dirty="0"/>
              <a:t>με παραδοσιακές πρακτικές που έδιναν </a:t>
            </a:r>
            <a:r>
              <a:rPr lang="el-GR" sz="2000" b="1" dirty="0"/>
              <a:t>έμφαση πρώτα στην ανάλυση </a:t>
            </a:r>
            <a:r>
              <a:rPr lang="el-GR" sz="2000" b="1" dirty="0" smtClean="0"/>
              <a:t>του περιεχομένου</a:t>
            </a:r>
            <a:r>
              <a:rPr lang="el-GR" sz="2000" dirty="0" smtClean="0"/>
              <a:t> </a:t>
            </a:r>
            <a:r>
              <a:rPr lang="el-GR" sz="2000" dirty="0"/>
              <a:t>και έπειτα στο </a:t>
            </a:r>
            <a:r>
              <a:rPr lang="el-GR" sz="2000" b="1" dirty="0"/>
              <a:t>γραμματικό </a:t>
            </a:r>
            <a:r>
              <a:rPr lang="el-GR" sz="2000" b="1" dirty="0" smtClean="0"/>
              <a:t>φαινόμενο</a:t>
            </a:r>
            <a:r>
              <a:rPr lang="el-GR" sz="2000" dirty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 χωρίς να ερευνάται και να αναλύεται το κοινωνικό συγκείμενο και οι σχέσεις πομπού και αποδέκτη</a:t>
            </a:r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5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Κριτικός Γραμματισμός (</a:t>
            </a:r>
            <a:r>
              <a:rPr lang="en-US" sz="3200" b="1" dirty="0" smtClean="0"/>
              <a:t>Freire </a:t>
            </a:r>
            <a:r>
              <a:rPr lang="el-GR" sz="3200" b="1" dirty="0" smtClean="0"/>
              <a:t>κ.συν.) (1/2)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06473"/>
            <a:ext cx="11118210" cy="4085366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/>
              <a:t>κριτικός γραμματισμός</a:t>
            </a:r>
            <a:r>
              <a:rPr lang="el-GR" sz="2000" dirty="0"/>
              <a:t>, με την έννοια που του έδωσαν ο </a:t>
            </a:r>
            <a:r>
              <a:rPr lang="el-GR" sz="2000" b="1" dirty="0"/>
              <a:t>Freire</a:t>
            </a:r>
            <a:r>
              <a:rPr lang="el-GR" sz="2000" dirty="0"/>
              <a:t> και οι </a:t>
            </a:r>
            <a:r>
              <a:rPr lang="el-GR" sz="2000" b="1" dirty="0" smtClean="0"/>
              <a:t>συνεργάτες</a:t>
            </a:r>
            <a:r>
              <a:rPr lang="el-GR" sz="2000" dirty="0" smtClean="0"/>
              <a:t> του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sz="2000" dirty="0" smtClean="0"/>
              <a:t>αποτελεί </a:t>
            </a:r>
            <a:r>
              <a:rPr lang="el-GR" sz="2000" dirty="0"/>
              <a:t>παράγοντα που </a:t>
            </a:r>
            <a:r>
              <a:rPr lang="el-GR" sz="2000" b="1" dirty="0"/>
              <a:t>συνδέεται</a:t>
            </a:r>
            <a:r>
              <a:rPr lang="el-GR" sz="2000" dirty="0"/>
              <a:t> κυρίως με την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ενίσχυση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των ομάδων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που καταπιέζονται κοινωνικά</a:t>
            </a:r>
            <a:r>
              <a:rPr lang="el-GR" sz="2000" dirty="0"/>
              <a:t>, αλλά και με τη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δράση για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κοινωνική αλλαγή</a:t>
            </a:r>
            <a:r>
              <a:rPr lang="el-GR" sz="2000" dirty="0"/>
              <a:t>. </a:t>
            </a:r>
          </a:p>
          <a:p>
            <a:pPr algn="just"/>
            <a:r>
              <a:rPr lang="el-GR" sz="2000" dirty="0" smtClean="0"/>
              <a:t>H </a:t>
            </a:r>
            <a:r>
              <a:rPr lang="el-GR" sz="2000" b="1" dirty="0"/>
              <a:t>γλώσσα</a:t>
            </a:r>
            <a:r>
              <a:rPr lang="el-GR" sz="2000" dirty="0"/>
              <a:t> δε θεωρείται απλώς ένα </a:t>
            </a:r>
            <a:r>
              <a:rPr lang="el-GR" sz="2000" b="1" dirty="0"/>
              <a:t>μέσο επικοινωνίας</a:t>
            </a:r>
            <a:r>
              <a:rPr lang="el-GR" sz="2000" dirty="0"/>
              <a:t>, αλλά και </a:t>
            </a:r>
            <a:r>
              <a:rPr lang="el-GR" sz="2000" dirty="0" smtClean="0"/>
              <a:t>ένας </a:t>
            </a:r>
            <a:r>
              <a:rPr lang="el-GR" sz="2000" b="1" dirty="0" smtClean="0"/>
              <a:t>ισχυρός </a:t>
            </a:r>
            <a:r>
              <a:rPr lang="el-GR" sz="2000" b="1" dirty="0"/>
              <a:t>παράγοντας διαμόρφωσης του κόσμου</a:t>
            </a:r>
            <a:r>
              <a:rPr lang="el-GR" sz="2000" dirty="0"/>
              <a:t>. </a:t>
            </a:r>
          </a:p>
          <a:p>
            <a:pPr algn="just"/>
            <a:r>
              <a:rPr lang="el-GR" sz="2000" dirty="0" smtClean="0"/>
              <a:t>Γι</a:t>
            </a:r>
            <a:r>
              <a:rPr lang="el-GR" sz="2000" dirty="0"/>
              <a:t>’ αυτό 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εκπαίδευση</a:t>
            </a:r>
            <a:r>
              <a:rPr lang="el-GR" sz="2000" dirty="0"/>
              <a:t> </a:t>
            </a:r>
            <a:r>
              <a:rPr lang="el-GR" sz="2000" dirty="0" smtClean="0"/>
              <a:t>πρέπει </a:t>
            </a:r>
            <a:r>
              <a:rPr lang="el-GR" sz="2000" dirty="0"/>
              <a:t>να ρίχνει το ενδιαφέρον της </a:t>
            </a:r>
            <a:r>
              <a:rPr lang="el-GR" sz="2000" b="1" dirty="0"/>
              <a:t>όχι</a:t>
            </a:r>
            <a:r>
              <a:rPr lang="el-GR" sz="2000" dirty="0"/>
              <a:t> στην απλή εκμάθηση της γραφής και </a:t>
            </a:r>
            <a:r>
              <a:rPr lang="el-GR" sz="2000" dirty="0" smtClean="0"/>
              <a:t>της ανάγνωσης </a:t>
            </a:r>
            <a:endParaRPr lang="el-GR" sz="2000" dirty="0"/>
          </a:p>
          <a:p>
            <a:pPr algn="just"/>
            <a:r>
              <a:rPr lang="el-GR" sz="2000" dirty="0" smtClean="0"/>
              <a:t>αλλά </a:t>
            </a:r>
            <a:r>
              <a:rPr lang="el-GR" sz="2000" dirty="0"/>
              <a:t>να </a:t>
            </a:r>
            <a:r>
              <a:rPr lang="el-GR" sz="2000" b="1" dirty="0"/>
              <a:t>συνδέει τη γλώσσα με την καθημερινή ζωή </a:t>
            </a:r>
            <a:r>
              <a:rPr lang="el-GR" sz="2000" dirty="0"/>
              <a:t>και τον </a:t>
            </a:r>
            <a:r>
              <a:rPr lang="el-GR" sz="2000" b="1" dirty="0" smtClean="0"/>
              <a:t>πολιτισμό</a:t>
            </a:r>
            <a:r>
              <a:rPr lang="el-GR" sz="2000" dirty="0" smtClean="0"/>
              <a:t> </a:t>
            </a:r>
            <a:r>
              <a:rPr lang="el-GR" sz="2000" dirty="0"/>
              <a:t>γενικότερα, </a:t>
            </a:r>
          </a:p>
          <a:p>
            <a:pPr algn="just"/>
            <a:r>
              <a:rPr lang="el-GR" sz="2000" dirty="0" smtClean="0"/>
              <a:t>και </a:t>
            </a:r>
            <a:r>
              <a:rPr lang="el-GR" sz="2000" dirty="0"/>
              <a:t>να δίνει </a:t>
            </a:r>
            <a:r>
              <a:rPr lang="el-GR" sz="2000" b="1" dirty="0"/>
              <a:t>έμφαση</a:t>
            </a:r>
            <a:r>
              <a:rPr lang="el-GR" sz="2000" dirty="0"/>
              <a:t> στο σημαντικό ρόλο της γλώσσας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για την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απελευθέρωση των καταπιεζόμενων ομάδων</a:t>
            </a:r>
            <a:r>
              <a:rPr lang="el-GR" sz="2000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11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15655"/>
            <a:ext cx="11140478" cy="3976184"/>
          </a:xfrm>
        </p:spPr>
        <p:txBody>
          <a:bodyPr/>
          <a:lstStyle/>
          <a:p>
            <a:pPr algn="just"/>
            <a:r>
              <a:rPr lang="el-GR" dirty="0"/>
              <a:t>Το άτομο που θα δεχτεί μια τέτοιου είδους εκπαίδευση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dirty="0" smtClean="0"/>
              <a:t>θα </a:t>
            </a:r>
            <a:r>
              <a:rPr lang="el-GR" dirty="0"/>
              <a:t>μπορεί να </a:t>
            </a:r>
            <a:r>
              <a:rPr lang="el-GR" b="1" dirty="0"/>
              <a:t>συσχετίζει τις δηλώσεις της γλώσσας με τον πραγματικό κόσμο </a:t>
            </a:r>
            <a:r>
              <a:rPr lang="el-GR" dirty="0"/>
              <a:t>και </a:t>
            </a:r>
            <a:endParaRPr lang="el-GR" dirty="0" smtClean="0"/>
          </a:p>
          <a:p>
            <a:pPr algn="just"/>
            <a:r>
              <a:rPr lang="el-GR" dirty="0" smtClean="0"/>
              <a:t>θα </a:t>
            </a:r>
            <a:r>
              <a:rPr lang="el-GR" dirty="0"/>
              <a:t>είναι σε θέση να </a:t>
            </a:r>
            <a:r>
              <a:rPr lang="el-GR" b="1" dirty="0"/>
              <a:t>χρησιμοποιεί τη γλώσσα </a:t>
            </a:r>
            <a:r>
              <a:rPr lang="el-GR" dirty="0"/>
              <a:t>για να ανακαλύπτει το </a:t>
            </a:r>
            <a:r>
              <a:rPr lang="el-GR" b="1" dirty="0"/>
              <a:t>βαθύτερο νόημα των δηλώσεων </a:t>
            </a:r>
            <a:r>
              <a:rPr lang="el-GR" dirty="0"/>
              <a:t>που μεταφέρονται μέσα απ’ αυτήν, </a:t>
            </a:r>
            <a:endParaRPr lang="el-GR" dirty="0" smtClean="0"/>
          </a:p>
          <a:p>
            <a:pPr algn="just"/>
            <a:r>
              <a:rPr lang="el-GR" dirty="0" smtClean="0"/>
              <a:t>να </a:t>
            </a:r>
            <a:r>
              <a:rPr lang="el-GR" b="1" dirty="0"/>
              <a:t>αναδιαμορφώνει το νόημα μέσω της σκέψης</a:t>
            </a:r>
            <a:r>
              <a:rPr lang="el-GR" dirty="0"/>
              <a:t> και </a:t>
            </a:r>
            <a:endParaRPr lang="el-GR" dirty="0" smtClean="0"/>
          </a:p>
          <a:p>
            <a:pPr algn="just"/>
            <a:r>
              <a:rPr lang="el-GR" dirty="0" smtClean="0"/>
              <a:t>να </a:t>
            </a:r>
            <a:r>
              <a:rPr lang="el-GR" dirty="0"/>
              <a:t>φτάνει στο σημείο να </a:t>
            </a:r>
            <a:r>
              <a:rPr lang="el-GR" b="1" dirty="0"/>
              <a:t>σχεδιάζει τους τρόπους </a:t>
            </a:r>
            <a:r>
              <a:rPr lang="el-GR" dirty="0"/>
              <a:t>με τους οποίους μπορεί να πραγματοποιηθεί η </a:t>
            </a:r>
            <a:r>
              <a:rPr lang="el-GR" b="1" dirty="0"/>
              <a:t>κοινωνική αλλαγή </a:t>
            </a:r>
            <a:r>
              <a:rPr lang="el-GR" dirty="0"/>
              <a:t>και </a:t>
            </a:r>
            <a:r>
              <a:rPr lang="el-GR" b="1" dirty="0"/>
              <a:t>η χειραφέτηση των καταπιεζόμενων ατόμων</a:t>
            </a:r>
            <a:r>
              <a:rPr lang="el-GR" dirty="0"/>
              <a:t>. </a:t>
            </a:r>
          </a:p>
          <a:p>
            <a:pPr algn="just"/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706964"/>
          </a:xfrm>
        </p:spPr>
        <p:txBody>
          <a:bodyPr/>
          <a:lstStyle/>
          <a:p>
            <a:r>
              <a:rPr lang="el-GR" sz="3200" b="1" dirty="0" smtClean="0"/>
              <a:t>Κριτικός Γραμματισμός (</a:t>
            </a:r>
            <a:r>
              <a:rPr lang="en-US" sz="3200" b="1" dirty="0" smtClean="0"/>
              <a:t>Freire </a:t>
            </a:r>
            <a:r>
              <a:rPr lang="el-GR" sz="3200" b="1" dirty="0" smtClean="0"/>
              <a:t>κ.συν.) (2/2)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27723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658" y="919077"/>
            <a:ext cx="8761413" cy="706964"/>
          </a:xfrm>
        </p:spPr>
        <p:txBody>
          <a:bodyPr/>
          <a:lstStyle/>
          <a:p>
            <a:r>
              <a:rPr lang="el-GR" sz="2800" b="1" dirty="0" smtClean="0"/>
              <a:t>Κριτικός γραμματισμός – Γλωσσολόγοι/Γλωσσοπαιδαγωγοί (1/2)</a:t>
            </a:r>
            <a:endParaRPr lang="el-GR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42950"/>
            <a:ext cx="11166337" cy="3807724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/>
              <a:t>κριτικός </a:t>
            </a:r>
            <a:r>
              <a:rPr lang="el-GR" sz="2000" b="1" dirty="0" smtClean="0"/>
              <a:t>γραμματισμός</a:t>
            </a:r>
            <a:r>
              <a:rPr lang="el-GR" sz="2000" dirty="0" smtClean="0"/>
              <a:t> </a:t>
            </a:r>
            <a:r>
              <a:rPr lang="el-GR" sz="2000" dirty="0"/>
              <a:t>με την έννοια που του έδωσαν οι </a:t>
            </a:r>
            <a:r>
              <a:rPr lang="el-GR" sz="2000" dirty="0" smtClean="0"/>
              <a:t>γλωσσολόγοι και </a:t>
            </a:r>
            <a:r>
              <a:rPr lang="el-GR" sz="2000" dirty="0"/>
              <a:t>οι </a:t>
            </a:r>
            <a:r>
              <a:rPr lang="el-GR" sz="2000" dirty="0" smtClean="0"/>
              <a:t>γλωσσοπαιδαγωγοί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sz="2000" dirty="0" smtClean="0"/>
              <a:t>αποτελεί </a:t>
            </a:r>
            <a:r>
              <a:rPr lang="el-GR" sz="2000" dirty="0"/>
              <a:t>ένα </a:t>
            </a:r>
            <a:r>
              <a:rPr lang="el-GR" sz="2000" b="1" dirty="0"/>
              <a:t>πλαίσιο αρχών </a:t>
            </a:r>
            <a:r>
              <a:rPr lang="el-GR" sz="2000" b="1" dirty="0" smtClean="0">
                <a:sym typeface="Wingdings" panose="05000000000000000000" pitchFamily="2" charset="2"/>
              </a:rPr>
              <a:t> </a:t>
            </a:r>
            <a:r>
              <a:rPr lang="el-GR" sz="2000" dirty="0" smtClean="0"/>
              <a:t>με </a:t>
            </a:r>
            <a:r>
              <a:rPr lang="el-GR" sz="2000" dirty="0"/>
              <a:t>το οποίο </a:t>
            </a:r>
            <a:r>
              <a:rPr lang="el-GR" sz="2000" b="1" i="1" dirty="0" smtClean="0">
                <a:solidFill>
                  <a:schemeClr val="accent2">
                    <a:lumMod val="75000"/>
                  </a:schemeClr>
                </a:solidFill>
              </a:rPr>
              <a:t>προσεγγίζονται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κατανοούνται</a:t>
            </a:r>
            <a:r>
              <a:rPr lang="el-GR" sz="2000" dirty="0"/>
              <a:t> και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ερμηνεύονται</a:t>
            </a:r>
            <a:r>
              <a:rPr lang="el-GR" sz="2000" dirty="0"/>
              <a:t> τα κείμενα και ο κόσμος, </a:t>
            </a:r>
            <a:r>
              <a:rPr lang="el-GR" sz="2000" dirty="0" smtClean="0"/>
              <a:t>και αφετέρου </a:t>
            </a:r>
          </a:p>
          <a:p>
            <a:pPr algn="just"/>
            <a:r>
              <a:rPr lang="el-GR" sz="2000" dirty="0" smtClean="0"/>
              <a:t>επιχειρείται </a:t>
            </a:r>
            <a:r>
              <a:rPr lang="el-GR" sz="2000" dirty="0"/>
              <a:t>να αναδειχθούν οι </a:t>
            </a:r>
            <a:r>
              <a:rPr lang="el-GR" sz="2000" b="1" dirty="0"/>
              <a:t>σκοπιμότητες των γλωσσικών </a:t>
            </a:r>
            <a:r>
              <a:rPr lang="el-GR" sz="2000" b="1" dirty="0" smtClean="0"/>
              <a:t>χρήσεων </a:t>
            </a:r>
            <a:r>
              <a:rPr lang="el-GR" sz="2000" dirty="0"/>
              <a:t>και τα </a:t>
            </a:r>
            <a:r>
              <a:rPr lang="el-GR" sz="2000" b="1" dirty="0"/>
              <a:t>γλωσσικά στοιχεία </a:t>
            </a:r>
            <a:r>
              <a:rPr lang="el-GR" sz="2000" dirty="0"/>
              <a:t>που προβάλλουν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θέσεις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απόψεις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ιδεολογίες</a:t>
            </a:r>
            <a:r>
              <a:rPr lang="el-GR" sz="2000" dirty="0" smtClean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σχέσεις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εξουσίας</a:t>
            </a:r>
            <a:r>
              <a:rPr lang="el-GR" sz="2000" dirty="0"/>
              <a:t> στα κείμενα. </a:t>
            </a:r>
            <a:endParaRPr lang="el-GR" sz="2000" dirty="0" smtClean="0"/>
          </a:p>
          <a:p>
            <a:pPr algn="just"/>
            <a:r>
              <a:rPr lang="el-GR" sz="2000" dirty="0" smtClean="0"/>
              <a:t>Υποστηρίζεται </a:t>
            </a:r>
            <a:r>
              <a:rPr lang="el-GR" sz="2000" dirty="0"/>
              <a:t>από τον κριτικό </a:t>
            </a:r>
            <a:r>
              <a:rPr lang="el-GR" sz="2000" dirty="0" smtClean="0"/>
              <a:t>γραμματισμό ότι </a:t>
            </a:r>
            <a:r>
              <a:rPr lang="el-GR" sz="2000" dirty="0"/>
              <a:t>τα </a:t>
            </a:r>
            <a:r>
              <a:rPr lang="el-GR" sz="2000" b="1" dirty="0"/>
              <a:t>κείμενα και η κοινωνία δεν είναι ουδέτερες οντότητες</a:t>
            </a:r>
            <a:r>
              <a:rPr lang="el-GR" sz="2000" dirty="0"/>
              <a:t>, αλλά </a:t>
            </a:r>
            <a:r>
              <a:rPr lang="el-GR" sz="2000" b="1" dirty="0" smtClean="0"/>
              <a:t>δομούνται</a:t>
            </a:r>
            <a:r>
              <a:rPr lang="el-GR" sz="2000" dirty="0" smtClean="0"/>
              <a:t> μέσα </a:t>
            </a:r>
            <a:r>
              <a:rPr lang="el-GR" sz="2000" dirty="0"/>
              <a:t>από τις </a:t>
            </a:r>
            <a:r>
              <a:rPr lang="el-GR" sz="2000" b="1" dirty="0"/>
              <a:t>σχέσεις που αναπτύσσονται μέσω του λόγου</a:t>
            </a:r>
            <a:r>
              <a:rPr lang="el-GR" sz="2000" dirty="0"/>
              <a:t>, </a:t>
            </a:r>
            <a:r>
              <a:rPr lang="el-GR" sz="2000" b="1" dirty="0"/>
              <a:t>της</a:t>
            </a:r>
            <a:r>
              <a:rPr lang="el-GR" sz="2000" dirty="0"/>
              <a:t> </a:t>
            </a:r>
            <a:r>
              <a:rPr lang="el-GR" sz="2000" b="1" dirty="0"/>
              <a:t>εξουσίας</a:t>
            </a:r>
            <a:r>
              <a:rPr lang="el-GR" sz="2000" dirty="0"/>
              <a:t> </a:t>
            </a:r>
            <a:r>
              <a:rPr lang="el-GR" sz="2000" dirty="0" smtClean="0"/>
              <a:t>και </a:t>
            </a:r>
            <a:r>
              <a:rPr lang="el-GR" sz="2000" b="1" dirty="0" smtClean="0"/>
              <a:t>της</a:t>
            </a:r>
            <a:r>
              <a:rPr lang="el-GR" sz="2000" dirty="0" smtClean="0"/>
              <a:t> </a:t>
            </a:r>
            <a:r>
              <a:rPr lang="el-GR" sz="2000" b="1" dirty="0"/>
              <a:t>γνώσης</a:t>
            </a:r>
            <a:r>
              <a:rPr lang="el-GR" sz="2000" dirty="0"/>
              <a:t>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8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292823"/>
            <a:ext cx="11094147" cy="4403815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«</a:t>
            </a:r>
            <a:r>
              <a:rPr lang="el-GR" sz="2000" b="1" dirty="0"/>
              <a:t>λόγος</a:t>
            </a:r>
            <a:r>
              <a:rPr lang="el-GR" sz="2000" dirty="0" smtClean="0"/>
              <a:t>» </a:t>
            </a:r>
            <a:r>
              <a:rPr lang="el-GR" sz="2000" dirty="0"/>
              <a:t>στο πλαίσιο </a:t>
            </a:r>
            <a:r>
              <a:rPr lang="el-GR" sz="2000" dirty="0" smtClean="0"/>
              <a:t>αυτό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b="1" dirty="0"/>
              <a:t>δεν ταυτίζεται </a:t>
            </a:r>
            <a:r>
              <a:rPr lang="el-GR" sz="2000" dirty="0"/>
              <a:t>με την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απλή μεταφορά των λέξεων </a:t>
            </a:r>
            <a:r>
              <a:rPr lang="el-GR" sz="2000" dirty="0"/>
              <a:t>και των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νοημάτων</a:t>
            </a:r>
            <a:r>
              <a:rPr lang="el-GR" sz="2000" dirty="0"/>
              <a:t> που αυτές αντιπροσωπεύουν, </a:t>
            </a:r>
            <a:endParaRPr lang="el-GR" sz="2000" dirty="0" smtClean="0"/>
          </a:p>
          <a:p>
            <a:pPr algn="just"/>
            <a:r>
              <a:rPr lang="el-GR" sz="2000" dirty="0" smtClean="0"/>
              <a:t>αλλά </a:t>
            </a:r>
            <a:r>
              <a:rPr lang="el-GR" sz="2000" dirty="0"/>
              <a:t>εκλαμβάνεται ως </a:t>
            </a:r>
            <a:r>
              <a:rPr lang="el-GR" sz="2000" b="1" i="1" dirty="0"/>
              <a:t>συνδυασμός τρόπων με τους οποίους χρησιμοποιούμε τη γλώσσα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σκεφτόμαστε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αισθανόμαστε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πιστεύουμε</a:t>
            </a:r>
            <a:r>
              <a:rPr lang="el-GR" sz="2000" dirty="0"/>
              <a:t>,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αξιολογούμε</a:t>
            </a:r>
            <a:r>
              <a:rPr lang="el-GR" sz="2000" dirty="0"/>
              <a:t> και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δρούμε</a:t>
            </a:r>
            <a:r>
              <a:rPr lang="el-GR" sz="2000" dirty="0"/>
              <a:t>, και είναι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κοινωνικά</a:t>
            </a:r>
            <a:r>
              <a:rPr lang="el-GR" sz="2000" dirty="0"/>
              <a:t> </a:t>
            </a:r>
            <a:r>
              <a:rPr lang="el-GR" sz="2000" b="1" i="1" dirty="0">
                <a:solidFill>
                  <a:schemeClr val="accent2">
                    <a:lumMod val="75000"/>
                  </a:schemeClr>
                </a:solidFill>
              </a:rPr>
              <a:t>αποδεκτός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 smtClean="0"/>
              <a:t>Μέσα </a:t>
            </a:r>
            <a:r>
              <a:rPr lang="el-GR" sz="2000" dirty="0"/>
              <a:t>από το συνδυασμό αυτό προκύπτει η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κοινωνική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ιδεολογική μας ταυτότητα</a:t>
            </a:r>
            <a:r>
              <a:rPr lang="el-GR" sz="2000" dirty="0"/>
              <a:t>, ο βαθμός </a:t>
            </a:r>
            <a:r>
              <a:rPr lang="el-GR" sz="2000" b="1" dirty="0"/>
              <a:t>εξουσίας</a:t>
            </a:r>
            <a:r>
              <a:rPr lang="el-GR" sz="2000" dirty="0"/>
              <a:t> και οι </a:t>
            </a:r>
            <a:r>
              <a:rPr lang="el-GR" sz="2000" b="1" dirty="0"/>
              <a:t>κοινωνικοί</a:t>
            </a:r>
            <a:r>
              <a:rPr lang="el-GR" sz="2000" dirty="0"/>
              <a:t> </a:t>
            </a:r>
            <a:r>
              <a:rPr lang="el-GR" sz="2000" b="1" dirty="0"/>
              <a:t>ρόλοι</a:t>
            </a:r>
            <a:r>
              <a:rPr lang="el-GR" sz="2000" dirty="0"/>
              <a:t> </a:t>
            </a:r>
            <a:r>
              <a:rPr lang="el-GR" sz="2000" dirty="0" smtClean="0"/>
              <a:t>μας. </a:t>
            </a:r>
          </a:p>
          <a:p>
            <a:pPr algn="just"/>
            <a:r>
              <a:rPr lang="el-GR" sz="2000" dirty="0" smtClean="0"/>
              <a:t>η </a:t>
            </a:r>
            <a:r>
              <a:rPr lang="el-GR" sz="2000" dirty="0"/>
              <a:t>έννοια του </a:t>
            </a:r>
            <a:r>
              <a:rPr lang="el-GR" sz="2000" b="1" dirty="0"/>
              <a:t>κριτικού γραμματισμού </a:t>
            </a:r>
            <a:r>
              <a:rPr lang="el-GR" sz="2000" dirty="0"/>
              <a:t>αποτελεί </a:t>
            </a:r>
            <a:r>
              <a:rPr lang="el-GR" sz="2000" dirty="0" smtClean="0"/>
              <a:t>προσέγγιση </a:t>
            </a:r>
            <a:r>
              <a:rPr lang="el-GR" sz="2000" dirty="0"/>
              <a:t>που αποσκοπεί στη </a:t>
            </a:r>
            <a:r>
              <a:rPr lang="el-GR" sz="2000" b="1" dirty="0"/>
              <a:t>συνειδητοποίηση</a:t>
            </a:r>
            <a:r>
              <a:rPr lang="el-GR" sz="2000" dirty="0"/>
              <a:t> και στην εν συνεχεία </a:t>
            </a:r>
            <a:r>
              <a:rPr lang="el-GR" sz="2000" b="1" dirty="0" smtClean="0"/>
              <a:t>αμφισβήτηση</a:t>
            </a:r>
            <a:r>
              <a:rPr lang="el-GR" sz="2000" dirty="0" smtClean="0"/>
              <a:t> κυρίαρχων </a:t>
            </a:r>
            <a:r>
              <a:rPr lang="el-GR" sz="2000" dirty="0"/>
              <a:t>ιδεολογιών και στάσεων, με σκοπό την ανατροπή τους. </a:t>
            </a:r>
            <a:endParaRPr lang="el-GR" sz="2000" dirty="0" smtClean="0"/>
          </a:p>
          <a:p>
            <a:pPr algn="just"/>
            <a:r>
              <a:rPr lang="el-GR" sz="2000" dirty="0" smtClean="0"/>
              <a:t>Αυτό όμως περνάει </a:t>
            </a:r>
            <a:r>
              <a:rPr lang="el-GR" sz="2000" dirty="0"/>
              <a:t>αναγκαστικά μέσα από την </a:t>
            </a:r>
            <a:r>
              <a:rPr lang="el-GR" sz="2000" b="1" dirty="0"/>
              <a:t>προσέγγιση του λόγου </a:t>
            </a:r>
            <a:r>
              <a:rPr lang="el-GR" sz="2000" dirty="0"/>
              <a:t>που εκφράζεται </a:t>
            </a:r>
            <a:r>
              <a:rPr lang="el-GR" sz="2000" dirty="0" smtClean="0"/>
              <a:t>στα κείμενα</a:t>
            </a:r>
            <a:r>
              <a:rPr lang="el-GR" sz="2000" dirty="0"/>
              <a:t>, </a:t>
            </a:r>
            <a:r>
              <a:rPr lang="el-GR" sz="2000" u="sng" dirty="0"/>
              <a:t>πρακτική που κατά κανόνα πραγματώνεται στο σχολείο</a:t>
            </a:r>
            <a:r>
              <a:rPr lang="el-GR" sz="2000" dirty="0"/>
              <a:t>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27658" y="919077"/>
            <a:ext cx="8761413" cy="706964"/>
          </a:xfrm>
        </p:spPr>
        <p:txBody>
          <a:bodyPr/>
          <a:lstStyle/>
          <a:p>
            <a:r>
              <a:rPr lang="el-GR" sz="2800" b="1" dirty="0" smtClean="0"/>
              <a:t>Κριτικός γραμματισμός – Γλωσσολόγοι/Γλωσσοπαιδαγωγοί (2/2)</a:t>
            </a:r>
            <a:endParaRPr lang="el-GR" sz="2800" b="1" dirty="0"/>
          </a:p>
        </p:txBody>
      </p:sp>
    </p:spTree>
    <p:extLst>
      <p:ext uri="{BB962C8B-B14F-4D97-AF65-F5344CB8AC3E}">
        <p14:creationId xmlns:p14="http://schemas.microsoft.com/office/powerpoint/2010/main" val="54326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/>
              <a:t>Κριτικός γραμματισμός και εκπαίδευση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06316"/>
            <a:ext cx="11166337" cy="3985522"/>
          </a:xfrm>
        </p:spPr>
        <p:txBody>
          <a:bodyPr/>
          <a:lstStyle/>
          <a:p>
            <a:pPr algn="just"/>
            <a:r>
              <a:rPr lang="el-GR" dirty="0"/>
              <a:t>Ως αποτέλεσμα των απόψεων του Freire και των συνεργατών </a:t>
            </a:r>
            <a:r>
              <a:rPr lang="el-GR" dirty="0" smtClean="0"/>
              <a:t>του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</a:p>
          <a:p>
            <a:pPr algn="just"/>
            <a:r>
              <a:rPr lang="el-GR" dirty="0" smtClean="0"/>
              <a:t>η ενσωμάτωση </a:t>
            </a:r>
            <a:r>
              <a:rPr lang="el-GR" dirty="0"/>
              <a:t>του κριτικού γραμματισμού στην παιδαγωγική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δημιούργησε </a:t>
            </a:r>
            <a:r>
              <a:rPr lang="el-GR" dirty="0"/>
              <a:t>την </a:t>
            </a:r>
            <a:r>
              <a:rPr lang="el-GR" dirty="0" smtClean="0"/>
              <a:t>τελευταία </a:t>
            </a:r>
            <a:r>
              <a:rPr lang="el-GR" dirty="0"/>
              <a:t>εικοσαετία του 20ού αιώνα την </a:t>
            </a:r>
            <a:r>
              <a:rPr lang="el-GR" b="1" dirty="0"/>
              <a:t>κριτική </a:t>
            </a:r>
            <a:r>
              <a:rPr lang="el-GR" b="1" dirty="0" smtClean="0"/>
              <a:t>παιδαγωγική</a:t>
            </a:r>
            <a:endParaRPr lang="el-GR" dirty="0"/>
          </a:p>
          <a:p>
            <a:pPr algn="just"/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αποτελεί </a:t>
            </a:r>
            <a:r>
              <a:rPr lang="el-GR" b="1" dirty="0"/>
              <a:t>σύνολο θεωρητικών αρχών </a:t>
            </a:r>
            <a:r>
              <a:rPr lang="el-GR" dirty="0"/>
              <a:t>και </a:t>
            </a:r>
            <a:r>
              <a:rPr lang="el-GR" b="1" dirty="0"/>
              <a:t>διδακτικών πρακτικών </a:t>
            </a:r>
            <a:endParaRPr lang="el-GR" b="1" dirty="0" smtClean="0"/>
          </a:p>
          <a:p>
            <a:pPr algn="just"/>
            <a:r>
              <a:rPr lang="el-GR" dirty="0" smtClean="0"/>
              <a:t>που </a:t>
            </a:r>
            <a:r>
              <a:rPr lang="el-GR" dirty="0"/>
              <a:t>έχουν ως </a:t>
            </a:r>
            <a:r>
              <a:rPr lang="el-GR" b="1" dirty="0" smtClean="0"/>
              <a:t>κύριο σκοπό </a:t>
            </a:r>
            <a:r>
              <a:rPr lang="el-GR" b="1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αποκτήσουν </a:t>
            </a:r>
            <a:r>
              <a:rPr lang="el-GR" b="1" dirty="0"/>
              <a:t>οι μαθητές κριτική συνείδηση της κοινωνίας </a:t>
            </a:r>
            <a:r>
              <a:rPr lang="el-GR" dirty="0"/>
              <a:t>και </a:t>
            </a:r>
            <a:r>
              <a:rPr lang="el-GR" b="1" dirty="0" smtClean="0"/>
              <a:t>του κόσμου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Τα </a:t>
            </a:r>
            <a:r>
              <a:rPr lang="el-GR" dirty="0"/>
              <a:t>τελευταία χρόνια, και κάτω από την </a:t>
            </a:r>
            <a:r>
              <a:rPr lang="el-GR" b="1" dirty="0"/>
              <a:t>επίδραση μερίδας </a:t>
            </a:r>
            <a:r>
              <a:rPr lang="el-GR" b="1" dirty="0" smtClean="0"/>
              <a:t>γλωσσολόγων </a:t>
            </a:r>
            <a:r>
              <a:rPr lang="el-GR" b="1" dirty="0"/>
              <a:t>και γλωσσοπαιδαγωγών </a:t>
            </a:r>
            <a:r>
              <a:rPr lang="el-GR" dirty="0"/>
              <a:t>που ασχολούνται και προωθούν τον </a:t>
            </a:r>
            <a:r>
              <a:rPr lang="el-GR" dirty="0" smtClean="0"/>
              <a:t>κριτικό γραμματισμό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έχει </a:t>
            </a:r>
            <a:r>
              <a:rPr lang="el-GR" dirty="0"/>
              <a:t>δημιουργηθεί στο πλαίσιο της κριτικής παιδαγωγικής </a:t>
            </a:r>
            <a:r>
              <a:rPr lang="el-GR" b="1" dirty="0" smtClean="0"/>
              <a:t>μια κατεύθυνση </a:t>
            </a:r>
            <a:r>
              <a:rPr lang="el-GR" b="1" dirty="0"/>
              <a:t>με αντικείμενο το γραμματισμό</a:t>
            </a:r>
            <a:r>
              <a:rPr lang="el-GR" dirty="0"/>
              <a:t> που ονομάζεται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παιδαγωγική </a:t>
            </a:r>
            <a:r>
              <a:rPr lang="el-GR" b="1" dirty="0" smtClean="0">
                <a:solidFill>
                  <a:schemeClr val="accent2">
                    <a:lumMod val="75000"/>
                  </a:schemeClr>
                </a:solidFill>
              </a:rPr>
              <a:t>του κριτικού </a:t>
            </a:r>
            <a:r>
              <a:rPr lang="el-GR" b="1" dirty="0">
                <a:solidFill>
                  <a:schemeClr val="accent2">
                    <a:lumMod val="75000"/>
                  </a:schemeClr>
                </a:solidFill>
              </a:rPr>
              <a:t>γραμματισμού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830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Παιδαγωγική του κριτικού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34126"/>
            <a:ext cx="11118210" cy="4057712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Οι </a:t>
            </a:r>
            <a:r>
              <a:rPr lang="el-GR" b="1" dirty="0"/>
              <a:t>κυριότερες αρχές </a:t>
            </a:r>
            <a:r>
              <a:rPr lang="el-GR" dirty="0"/>
              <a:t>της είναι οι εξής: </a:t>
            </a:r>
            <a:endParaRPr lang="el-GR" dirty="0" smtClean="0"/>
          </a:p>
          <a:p>
            <a:pPr algn="just"/>
            <a:r>
              <a:rPr lang="el-GR" b="1" dirty="0" smtClean="0"/>
              <a:t>α</a:t>
            </a:r>
            <a:r>
              <a:rPr lang="el-GR" b="1" dirty="0"/>
              <a:t>)</a:t>
            </a:r>
            <a:r>
              <a:rPr lang="el-GR" dirty="0"/>
              <a:t> Η </a:t>
            </a:r>
            <a:r>
              <a:rPr lang="el-GR" dirty="0" smtClean="0"/>
              <a:t>διδασκαλία </a:t>
            </a:r>
            <a:r>
              <a:rPr lang="el-GR" dirty="0"/>
              <a:t>της γλώσσας έχει σκοπό τη διαμόρφωση των μαθητών σε </a:t>
            </a:r>
            <a:r>
              <a:rPr lang="el-GR" b="1" dirty="0"/>
              <a:t>κριτικά </a:t>
            </a:r>
            <a:r>
              <a:rPr lang="el-GR" b="1" dirty="0" smtClean="0"/>
              <a:t>υποκείμενα</a:t>
            </a:r>
            <a:r>
              <a:rPr lang="el-GR" dirty="0"/>
              <a:t>, </a:t>
            </a:r>
            <a:endParaRPr lang="el-GR" dirty="0" smtClean="0"/>
          </a:p>
          <a:p>
            <a:pPr algn="just"/>
            <a:r>
              <a:rPr lang="el-GR" b="1" dirty="0" smtClean="0"/>
              <a:t>β</a:t>
            </a:r>
            <a:r>
              <a:rPr lang="el-GR" b="1" dirty="0"/>
              <a:t>)</a:t>
            </a:r>
            <a:r>
              <a:rPr lang="el-GR" dirty="0"/>
              <a:t> καλλιεργείται στους μαθητές η </a:t>
            </a:r>
            <a:r>
              <a:rPr lang="el-GR" b="1" dirty="0"/>
              <a:t>συνειδητοποίηση των τρόπων </a:t>
            </a:r>
            <a:r>
              <a:rPr lang="el-GR" dirty="0"/>
              <a:t>με </a:t>
            </a:r>
            <a:r>
              <a:rPr lang="el-GR" dirty="0" smtClean="0"/>
              <a:t>τους οποίους </a:t>
            </a:r>
            <a:r>
              <a:rPr lang="el-GR" dirty="0"/>
              <a:t>η γλώσσα </a:t>
            </a:r>
            <a:r>
              <a:rPr lang="el-GR" b="1" dirty="0"/>
              <a:t>δομεί</a:t>
            </a:r>
            <a:r>
              <a:rPr lang="el-GR" dirty="0"/>
              <a:t> ποικίλα κείμενα, </a:t>
            </a:r>
            <a:endParaRPr lang="el-GR" dirty="0" smtClean="0"/>
          </a:p>
          <a:p>
            <a:pPr algn="just"/>
            <a:r>
              <a:rPr lang="el-GR" b="1" dirty="0" smtClean="0"/>
              <a:t>γ</a:t>
            </a:r>
            <a:r>
              <a:rPr lang="el-GR" b="1" dirty="0"/>
              <a:t>)</a:t>
            </a:r>
            <a:r>
              <a:rPr lang="el-GR" dirty="0"/>
              <a:t> αναδεικνύονται </a:t>
            </a:r>
            <a:r>
              <a:rPr lang="el-GR" b="1" dirty="0"/>
              <a:t>πρακτικές</a:t>
            </a:r>
            <a:r>
              <a:rPr lang="el-GR" dirty="0"/>
              <a:t> </a:t>
            </a:r>
            <a:r>
              <a:rPr lang="el-GR" dirty="0" smtClean="0"/>
              <a:t>μέσω των </a:t>
            </a:r>
            <a:r>
              <a:rPr lang="el-GR" dirty="0"/>
              <a:t>οποίων </a:t>
            </a:r>
            <a:r>
              <a:rPr lang="el-GR" b="1" dirty="0" smtClean="0"/>
              <a:t>διαπραγματεύονται οι άνθρωποι </a:t>
            </a:r>
            <a:r>
              <a:rPr lang="el-GR" dirty="0" smtClean="0"/>
              <a:t>τα </a:t>
            </a:r>
            <a:r>
              <a:rPr lang="el-GR" dirty="0"/>
              <a:t>διάφορα κείμενα, </a:t>
            </a:r>
            <a:endParaRPr lang="el-GR" dirty="0" smtClean="0"/>
          </a:p>
          <a:p>
            <a:pPr algn="just"/>
            <a:r>
              <a:rPr lang="el-GR" b="1" dirty="0" smtClean="0"/>
              <a:t>δ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dirty="0" smtClean="0"/>
              <a:t>προωθείται </a:t>
            </a:r>
            <a:r>
              <a:rPr lang="el-GR" dirty="0"/>
              <a:t>η </a:t>
            </a:r>
            <a:r>
              <a:rPr lang="el-GR" b="1" dirty="0"/>
              <a:t>εμπλοκή</a:t>
            </a:r>
            <a:r>
              <a:rPr lang="el-GR" dirty="0"/>
              <a:t> και η </a:t>
            </a:r>
            <a:r>
              <a:rPr lang="el-GR" b="1" dirty="0"/>
              <a:t>συνεργασία</a:t>
            </a:r>
            <a:r>
              <a:rPr lang="el-GR" dirty="0"/>
              <a:t> όλων των μελών της σχολικής κοινότητας </a:t>
            </a:r>
            <a:r>
              <a:rPr lang="el-GR" dirty="0" smtClean="0"/>
              <a:t>στην </a:t>
            </a:r>
            <a:r>
              <a:rPr lang="el-GR" b="1" dirty="0" smtClean="0"/>
              <a:t>παραγωγή</a:t>
            </a:r>
            <a:r>
              <a:rPr lang="el-GR" dirty="0" smtClean="0"/>
              <a:t> </a:t>
            </a:r>
            <a:r>
              <a:rPr lang="el-GR" dirty="0"/>
              <a:t>και τη </a:t>
            </a:r>
            <a:r>
              <a:rPr lang="el-GR" b="1" dirty="0"/>
              <a:t>διαπραγμάτευση</a:t>
            </a:r>
            <a:r>
              <a:rPr lang="el-GR" dirty="0"/>
              <a:t> </a:t>
            </a:r>
            <a:r>
              <a:rPr lang="el-GR" b="1" dirty="0"/>
              <a:t>νοημάτων</a:t>
            </a:r>
            <a:r>
              <a:rPr lang="el-GR" dirty="0"/>
              <a:t> που τους αφορούν και </a:t>
            </a:r>
            <a:endParaRPr lang="el-GR" dirty="0" smtClean="0"/>
          </a:p>
          <a:p>
            <a:pPr algn="just"/>
            <a:r>
              <a:rPr lang="el-GR" b="1" dirty="0" smtClean="0"/>
              <a:t>ε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dirty="0" smtClean="0"/>
              <a:t>δίνεται η </a:t>
            </a:r>
            <a:r>
              <a:rPr lang="el-GR" dirty="0"/>
              <a:t>δυνατότητα στους μαθητές να εμπλακούν σε </a:t>
            </a:r>
            <a:r>
              <a:rPr lang="el-GR" b="1" dirty="0"/>
              <a:t>ποικίλες κειμενικές </a:t>
            </a:r>
            <a:r>
              <a:rPr lang="el-GR" b="1" dirty="0" smtClean="0"/>
              <a:t>πρακτικές</a:t>
            </a:r>
            <a:r>
              <a:rPr lang="el-GR" dirty="0" smtClean="0"/>
              <a:t>, με </a:t>
            </a:r>
            <a:r>
              <a:rPr lang="el-GR" dirty="0"/>
              <a:t>στόχο να διευρυνθεί η </a:t>
            </a:r>
            <a:r>
              <a:rPr lang="el-GR" b="1" dirty="0"/>
              <a:t>δημιουργικότητά</a:t>
            </a:r>
            <a:r>
              <a:rPr lang="el-GR" dirty="0"/>
              <a:t> τους.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33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64" y="595293"/>
            <a:ext cx="2251882" cy="706964"/>
          </a:xfrm>
        </p:spPr>
        <p:txBody>
          <a:bodyPr/>
          <a:lstStyle/>
          <a:p>
            <a:r>
              <a:rPr lang="el-GR" sz="2000" dirty="0" smtClean="0"/>
              <a:t>(Ιωαννίδου, 341)</a:t>
            </a:r>
            <a:endParaRPr lang="el-GR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3451" y="595293"/>
            <a:ext cx="7151427" cy="626270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5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5C382F0-C306-4B94-81E4-12CE5B56B0FC}" type="slidenum">
              <a:rPr lang="el-GR" altLang="el-GR"/>
              <a:pPr/>
              <a:t>18</a:t>
            </a:fld>
            <a:endParaRPr lang="el-GR" altLang="el-G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 smtClean="0"/>
              <a:t/>
            </a:r>
            <a:br>
              <a:rPr lang="el-GR" altLang="el-GR" sz="3200" b="1" dirty="0" smtClean="0"/>
            </a:br>
            <a:r>
              <a:rPr lang="el-GR" altLang="el-GR" sz="3200" b="1" dirty="0" smtClean="0"/>
              <a:t>Αυτόνομο </a:t>
            </a:r>
            <a:r>
              <a:rPr lang="el-GR" altLang="el-GR" sz="3200" b="1" dirty="0"/>
              <a:t>μοντέλο </a:t>
            </a:r>
            <a:r>
              <a:rPr lang="el-GR" altLang="el-GR" sz="3200" b="1" dirty="0" smtClean="0"/>
              <a:t>γραμματισμού</a:t>
            </a:r>
            <a:endParaRPr lang="el-GR" altLang="el-GR" sz="3200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77440"/>
            <a:ext cx="11153102" cy="401439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b="1" dirty="0"/>
              <a:t>Τη δεκαετία του ’80 </a:t>
            </a:r>
            <a:r>
              <a:rPr lang="el-GR" altLang="el-GR" dirty="0"/>
              <a:t>αρχίζει ο προβληματισμός για την ‘ουδετερότητα’ του γραμματισμού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n-US" altLang="el-GR" dirty="0"/>
              <a:t>O</a:t>
            </a:r>
            <a:r>
              <a:rPr lang="el-GR" altLang="el-GR" dirty="0"/>
              <a:t>ριοθέτηση </a:t>
            </a:r>
            <a:r>
              <a:rPr lang="el-GR" altLang="el-GR" b="1" dirty="0"/>
              <a:t>δύο μοντέλων γραμματισμού</a:t>
            </a:r>
            <a:r>
              <a:rPr lang="el-GR" altLang="el-GR" dirty="0"/>
              <a:t>: </a:t>
            </a:r>
            <a:endParaRPr lang="el-GR" altLang="el-GR" dirty="0" smtClean="0"/>
          </a:p>
          <a:p>
            <a:pPr marL="0" indent="0" algn="ctr">
              <a:lnSpc>
                <a:spcPct val="80000"/>
              </a:lnSpc>
              <a:buClr>
                <a:schemeClr val="tx2"/>
              </a:buClr>
              <a:buSzTx/>
              <a:buNone/>
            </a:pPr>
            <a:r>
              <a:rPr lang="el-GR" altLang="el-GR" dirty="0" smtClean="0"/>
              <a:t>του </a:t>
            </a:r>
            <a:r>
              <a:rPr lang="el-GR" altLang="el-GR" b="1" dirty="0">
                <a:solidFill>
                  <a:schemeClr val="accent2"/>
                </a:solidFill>
              </a:rPr>
              <a:t>αυτόνομου</a:t>
            </a:r>
            <a:r>
              <a:rPr lang="el-GR" altLang="el-GR" dirty="0">
                <a:solidFill>
                  <a:schemeClr val="hlink"/>
                </a:solidFill>
              </a:rPr>
              <a:t> </a:t>
            </a:r>
            <a:r>
              <a:rPr lang="el-GR" altLang="el-GR" dirty="0">
                <a:solidFill>
                  <a:schemeClr val="tx1"/>
                </a:solidFill>
              </a:rPr>
              <a:t>και του </a:t>
            </a:r>
            <a:r>
              <a:rPr lang="el-GR" altLang="el-GR" b="1" dirty="0">
                <a:solidFill>
                  <a:schemeClr val="accent2"/>
                </a:solidFill>
              </a:rPr>
              <a:t>ιδεολογικού</a:t>
            </a:r>
            <a:r>
              <a:rPr lang="el-GR" altLang="el-GR" dirty="0"/>
              <a:t> </a:t>
            </a:r>
            <a:r>
              <a:rPr lang="en-US" altLang="el-GR" dirty="0"/>
              <a:t>(Brian </a:t>
            </a:r>
            <a:r>
              <a:rPr lang="en-US" altLang="el-GR" dirty="0" smtClean="0"/>
              <a:t>Street</a:t>
            </a:r>
            <a:r>
              <a:rPr lang="el-GR" altLang="el-GR" dirty="0" smtClean="0"/>
              <a:t>, </a:t>
            </a:r>
            <a:r>
              <a:rPr lang="en-US" altLang="el-GR" dirty="0" smtClean="0"/>
              <a:t>1984</a:t>
            </a:r>
            <a:r>
              <a:rPr lang="en-US" altLang="el-GR" dirty="0"/>
              <a:t>)</a:t>
            </a:r>
            <a:r>
              <a:rPr lang="el-GR" altLang="el-GR" dirty="0"/>
              <a:t>. </a:t>
            </a:r>
            <a:endParaRPr lang="en-US" altLang="el-GR" dirty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Για το </a:t>
            </a:r>
            <a:r>
              <a:rPr lang="el-GR" altLang="el-GR" b="1" dirty="0">
                <a:solidFill>
                  <a:schemeClr val="accent2"/>
                </a:solidFill>
              </a:rPr>
              <a:t>αυτόνομο</a:t>
            </a:r>
            <a:r>
              <a:rPr lang="el-GR" altLang="el-GR" b="1" dirty="0">
                <a:solidFill>
                  <a:schemeClr val="accent1"/>
                </a:solidFill>
              </a:rPr>
              <a:t> </a:t>
            </a:r>
            <a:r>
              <a:rPr lang="el-GR" altLang="el-GR" b="1" dirty="0">
                <a:solidFill>
                  <a:schemeClr val="accent2"/>
                </a:solidFill>
              </a:rPr>
              <a:t>μοντέλο</a:t>
            </a:r>
            <a:r>
              <a:rPr lang="el-GR" altLang="el-GR" b="1" dirty="0">
                <a:solidFill>
                  <a:schemeClr val="accent1"/>
                </a:solidFill>
              </a:rPr>
              <a:t> </a:t>
            </a:r>
            <a:r>
              <a:rPr lang="el-GR" altLang="el-GR" b="1" dirty="0">
                <a:solidFill>
                  <a:schemeClr val="accent2"/>
                </a:solidFill>
              </a:rPr>
              <a:t>γραμματισμού</a:t>
            </a:r>
            <a:r>
              <a:rPr lang="el-GR" altLang="el-GR" dirty="0"/>
              <a:t>, ο γραμματισμός θεωρείται μία </a:t>
            </a:r>
            <a:r>
              <a:rPr lang="el-GR" altLang="el-GR" b="1" i="1" dirty="0">
                <a:solidFill>
                  <a:schemeClr val="accent6"/>
                </a:solidFill>
              </a:rPr>
              <a:t>κοινωνικά ουδέτερη τεχνική απόκτησης της γραφής και της ανάγνωσης </a:t>
            </a:r>
            <a:r>
              <a:rPr lang="el-GR" altLang="el-GR" dirty="0"/>
              <a:t>η οποία εξαρτάται από το υποκείμενο/μαθητή και η οποία διδάσκεται στα σχολεία. 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Τα παιδιά από τις </a:t>
            </a:r>
            <a:r>
              <a:rPr lang="el-GR" altLang="el-GR" b="1" dirty="0"/>
              <a:t>μέσες και ανώτερες κοινωνικές ομάδες </a:t>
            </a:r>
            <a:r>
              <a:rPr lang="el-GR" altLang="el-GR" dirty="0"/>
              <a:t>ωφελούνται περισσότερο </a:t>
            </a:r>
            <a:endParaRPr lang="el-GR" altLang="el-GR" dirty="0" smtClean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 smtClean="0"/>
              <a:t>καθότι </a:t>
            </a:r>
            <a:r>
              <a:rPr lang="el-GR" altLang="el-GR" dirty="0"/>
              <a:t>έχουν μεγαλύτερη </a:t>
            </a:r>
            <a:r>
              <a:rPr lang="el-GR" altLang="el-GR" dirty="0" smtClean="0"/>
              <a:t>εξοικείωση</a:t>
            </a:r>
            <a:r>
              <a:rPr lang="el-GR" altLang="el-GR" dirty="0"/>
              <a:t> </a:t>
            </a:r>
            <a:r>
              <a:rPr lang="el-GR" altLang="el-GR" dirty="0" smtClean="0">
                <a:sym typeface="Wingdings" panose="05000000000000000000" pitchFamily="2" charset="2"/>
              </a:rPr>
              <a:t></a:t>
            </a:r>
            <a:endParaRPr lang="el-GR" altLang="el-GR" dirty="0" smtClean="0"/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 smtClean="0"/>
              <a:t>οι </a:t>
            </a:r>
            <a:r>
              <a:rPr lang="el-GR" altLang="el-GR" b="1" dirty="0"/>
              <a:t>κοινωνικές και πολιτισμικές τους π</a:t>
            </a:r>
            <a:r>
              <a:rPr lang="el-GR" altLang="el-GR" b="1" dirty="0" smtClean="0"/>
              <a:t>ρακτικές </a:t>
            </a:r>
            <a:r>
              <a:rPr lang="el-GR" altLang="el-GR" dirty="0"/>
              <a:t>σε σχέση με το γραμματισμό είναι αντίστοιχες με τις σχολικές και </a:t>
            </a:r>
            <a:r>
              <a:rPr lang="el-GR" altLang="el-GR" b="1" dirty="0"/>
              <a:t>κατέχουν τη γλώσσα του σχολείου</a:t>
            </a:r>
            <a:r>
              <a:rPr lang="el-GR" altLang="el-GR" dirty="0"/>
              <a:t>.</a:t>
            </a:r>
          </a:p>
          <a:p>
            <a:pPr algn="just">
              <a:lnSpc>
                <a:spcPct val="80000"/>
              </a:lnSpc>
              <a:buClr>
                <a:schemeClr val="tx2"/>
              </a:buClr>
              <a:buSzTx/>
            </a:pPr>
            <a:r>
              <a:rPr lang="el-GR" altLang="el-GR" dirty="0"/>
              <a:t>Ο γραμματισμός στο πλαίσιο του </a:t>
            </a:r>
            <a:r>
              <a:rPr lang="el-GR" altLang="el-GR" b="1" dirty="0">
                <a:solidFill>
                  <a:schemeClr val="accent2"/>
                </a:solidFill>
              </a:rPr>
              <a:t>αυτόνομου μοντέλου </a:t>
            </a:r>
            <a:r>
              <a:rPr lang="el-GR" altLang="el-GR" dirty="0"/>
              <a:t>αφορά : </a:t>
            </a:r>
          </a:p>
          <a:p>
            <a:pPr algn="ctr">
              <a:lnSpc>
                <a:spcPct val="80000"/>
              </a:lnSpc>
              <a:buClr>
                <a:schemeClr val="tx2"/>
              </a:buClr>
              <a:buSzTx/>
              <a:buFont typeface="Wingdings" panose="05000000000000000000" pitchFamily="2" charset="2"/>
              <a:buNone/>
            </a:pP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Μία γλώσσα, ένα </a:t>
            </a:r>
            <a:r>
              <a:rPr lang="el-GR" altLang="el-GR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μέσο, </a:t>
            </a: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ένα τρόπο </a:t>
            </a:r>
            <a:r>
              <a:rPr lang="el-GR" altLang="el-GR" sz="2000" b="1" i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</a:t>
            </a:r>
            <a:r>
              <a:rPr lang="el-GR" altLang="el-GR" sz="20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είναι εκτός κοινωνικού πλαισίου</a:t>
            </a:r>
            <a:r>
              <a:rPr lang="el-GR" altLang="el-GR" sz="2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altLang="el-GR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8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28299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6355817-1606-4DCE-87B8-CAD60D36EE01}" type="slidenum">
              <a:rPr lang="el-GR" altLang="el-GR"/>
              <a:pPr/>
              <a:t>19</a:t>
            </a:fld>
            <a:endParaRPr lang="el-GR" altLang="el-GR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/>
              <a:t>Ι</a:t>
            </a:r>
            <a:r>
              <a:rPr lang="el-GR" altLang="el-GR" sz="3200" b="1" dirty="0" smtClean="0"/>
              <a:t>δεολογικό </a:t>
            </a:r>
            <a:r>
              <a:rPr lang="el-GR" altLang="el-GR" sz="3200" b="1" dirty="0"/>
              <a:t>μοντέλο </a:t>
            </a:r>
            <a:r>
              <a:rPr lang="el-GR" altLang="el-GR" sz="3200" b="1" dirty="0" smtClean="0"/>
              <a:t>γραμματισμού</a:t>
            </a:r>
            <a:endParaRPr lang="el-GR" altLang="el-GR" sz="3200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90775"/>
            <a:ext cx="11107382" cy="40010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</a:pPr>
            <a:r>
              <a:rPr lang="el-GR" altLang="el-GR" sz="2000" dirty="0"/>
              <a:t>Ο γραμματισμός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ΔΕΝ</a:t>
            </a:r>
            <a:r>
              <a:rPr lang="el-GR" altLang="el-GR" sz="2000" dirty="0" smtClean="0">
                <a:solidFill>
                  <a:schemeClr val="accent2"/>
                </a:solidFill>
              </a:rPr>
              <a:t> </a:t>
            </a:r>
            <a:r>
              <a:rPr lang="el-GR" altLang="el-GR" sz="2000" dirty="0" smtClean="0"/>
              <a:t>είναι </a:t>
            </a:r>
            <a:r>
              <a:rPr lang="el-GR" altLang="el-GR" sz="2000" b="1" dirty="0">
                <a:solidFill>
                  <a:schemeClr val="accent2"/>
                </a:solidFill>
              </a:rPr>
              <a:t>ουδέτερος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l-GR" altLang="el-GR" sz="2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‘ουδετερότητα’ του γραμματισμού υποκρύπτει τις κοινωνικές και πολιτισμικές διαφορετικότητες των </a:t>
            </a:r>
            <a:r>
              <a:rPr lang="el-GR" altLang="el-GR" sz="20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μαθητών/τριών</a:t>
            </a:r>
            <a:endParaRPr lang="el-GR" altLang="el-GR" sz="20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Η </a:t>
            </a:r>
            <a:r>
              <a:rPr lang="el-GR" altLang="el-GR" sz="2000" b="1" dirty="0">
                <a:solidFill>
                  <a:schemeClr val="accent2"/>
                </a:solidFill>
              </a:rPr>
              <a:t>μάθηση</a:t>
            </a:r>
            <a:r>
              <a:rPr lang="el-GR" altLang="el-GR" sz="2000" dirty="0"/>
              <a:t> λαμβάνει χώρα σε </a:t>
            </a:r>
            <a:r>
              <a:rPr lang="el-GR" altLang="el-GR" sz="2000" b="1" dirty="0">
                <a:solidFill>
                  <a:schemeClr val="accent2"/>
                </a:solidFill>
              </a:rPr>
              <a:t>κοινωνικο-πολιτισμικά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περιβάλλοντα</a:t>
            </a:r>
            <a:r>
              <a:rPr lang="el-GR" altLang="el-GR" sz="2000" dirty="0"/>
              <a:t> </a:t>
            </a:r>
            <a:endParaRPr lang="el-GR" altLang="el-GR" sz="2000" dirty="0" smtClean="0"/>
          </a:p>
          <a:p>
            <a:pPr marL="40005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κι έτσι μιλάμε για </a:t>
            </a:r>
            <a:r>
              <a:rPr lang="el-GR" altLang="el-GR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τοποθετημένες πρακτικές</a:t>
            </a:r>
            <a:endParaRPr lang="el-GR" altLang="el-GR" b="1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Στενή αλληλεξάρτηση μεταξύ </a:t>
            </a:r>
            <a:r>
              <a:rPr lang="el-GR" altLang="el-GR" sz="2000" b="1" dirty="0"/>
              <a:t>κοινωνικών</a:t>
            </a:r>
            <a:r>
              <a:rPr lang="el-GR" altLang="el-GR" sz="2000" dirty="0"/>
              <a:t> και </a:t>
            </a:r>
            <a:r>
              <a:rPr lang="el-GR" altLang="el-GR" sz="2000" b="1" dirty="0"/>
              <a:t>ατομικών</a:t>
            </a:r>
            <a:r>
              <a:rPr lang="el-GR" altLang="el-GR" sz="2000" dirty="0"/>
              <a:t> διαδικασιών κατά την </a:t>
            </a:r>
            <a:r>
              <a:rPr lang="el-GR" altLang="el-GR" sz="2000" b="1" dirty="0"/>
              <a:t>κατασκευή της γνώσης </a:t>
            </a:r>
            <a:endParaRPr lang="el-GR" altLang="el-GR" sz="2000" b="1" dirty="0" smtClean="0"/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</a:t>
            </a:r>
            <a:r>
              <a:rPr lang="el-GR" altLang="el-GR" dirty="0" smtClean="0"/>
              <a:t>οδηγούν </a:t>
            </a:r>
            <a:r>
              <a:rPr lang="el-GR" altLang="el-GR" dirty="0"/>
              <a:t>από τις </a:t>
            </a:r>
            <a:r>
              <a:rPr lang="el-GR" altLang="el-GR" b="1" dirty="0"/>
              <a:t>ψυχολογικές προσεγγίσεις </a:t>
            </a:r>
            <a:r>
              <a:rPr lang="el-GR" altLang="el-GR" dirty="0"/>
              <a:t>του γραμματισμού </a:t>
            </a:r>
            <a:endParaRPr lang="el-GR" altLang="el-GR" dirty="0" smtClean="0"/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l-GR" altLang="el-GR" dirty="0" smtClean="0">
                <a:sym typeface="Wingdings" panose="05000000000000000000" pitchFamily="2" charset="2"/>
              </a:rPr>
              <a:t> </a:t>
            </a:r>
            <a:r>
              <a:rPr lang="el-GR" altLang="el-GR" dirty="0" smtClean="0"/>
              <a:t>σε </a:t>
            </a:r>
            <a:r>
              <a:rPr lang="el-GR" altLang="el-GR" dirty="0"/>
              <a:t>μία </a:t>
            </a:r>
            <a:r>
              <a:rPr lang="el-GR" altLang="el-GR" u="sng" dirty="0"/>
              <a:t>κατανόηση του γραμματισμού </a:t>
            </a:r>
            <a:r>
              <a:rPr lang="el-GR" altLang="el-GR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ως κοινωνικής πρακτικής </a:t>
            </a:r>
            <a:r>
              <a:rPr lang="el-GR" altLang="el-GR" dirty="0"/>
              <a:t>(</a:t>
            </a:r>
            <a:r>
              <a:rPr lang="en-US" altLang="el-GR" dirty="0"/>
              <a:t>Street, 1984) </a:t>
            </a: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Ο γραμματισμός </a:t>
            </a:r>
            <a:r>
              <a:rPr lang="el-GR" altLang="el-GR" sz="2000" b="1" dirty="0" smtClean="0">
                <a:solidFill>
                  <a:schemeClr val="accent2"/>
                </a:solidFill>
              </a:rPr>
              <a:t>ΔΕΝ</a:t>
            </a:r>
            <a:r>
              <a:rPr lang="el-GR" altLang="el-GR" sz="2000" dirty="0" smtClean="0">
                <a:solidFill>
                  <a:schemeClr val="accent2"/>
                </a:solidFill>
              </a:rPr>
              <a:t> </a:t>
            </a:r>
            <a:r>
              <a:rPr lang="el-GR" altLang="el-GR" sz="2000" dirty="0" smtClean="0"/>
              <a:t>περιορίζεται </a:t>
            </a:r>
            <a:r>
              <a:rPr lang="el-GR" altLang="el-GR" sz="2000" dirty="0"/>
              <a:t>στους </a:t>
            </a:r>
            <a:r>
              <a:rPr lang="el-GR" altLang="el-GR" sz="2000" b="1" dirty="0">
                <a:solidFill>
                  <a:schemeClr val="accent2"/>
                </a:solidFill>
              </a:rPr>
              <a:t>σχολικούς τοίχους</a:t>
            </a:r>
            <a:r>
              <a:rPr lang="el-GR" altLang="el-GR" sz="2000" dirty="0"/>
              <a:t>. </a:t>
            </a:r>
          </a:p>
          <a:p>
            <a:pPr algn="just">
              <a:lnSpc>
                <a:spcPct val="90000"/>
              </a:lnSpc>
            </a:pPr>
            <a:r>
              <a:rPr lang="el-GR" altLang="el-GR" sz="2000" dirty="0"/>
              <a:t>Αφορά </a:t>
            </a:r>
            <a:r>
              <a:rPr lang="el-GR" altLang="el-GR" sz="2000" b="1" i="1" dirty="0">
                <a:solidFill>
                  <a:schemeClr val="accent2"/>
                </a:solidFill>
              </a:rPr>
              <a:t>γνώσεις</a:t>
            </a:r>
            <a:r>
              <a:rPr lang="el-GR" altLang="el-GR" sz="2000" dirty="0"/>
              <a:t>, </a:t>
            </a:r>
            <a:r>
              <a:rPr lang="el-GR" altLang="el-GR" sz="2100" b="1" i="1" dirty="0">
                <a:solidFill>
                  <a:schemeClr val="accent2"/>
                </a:solidFill>
              </a:rPr>
              <a:t>δεξιότητες</a:t>
            </a:r>
            <a:r>
              <a:rPr lang="el-GR" altLang="el-GR" sz="2000" dirty="0"/>
              <a:t>, </a:t>
            </a:r>
            <a:r>
              <a:rPr lang="el-GR" altLang="el-GR" sz="2100" b="1" i="1" dirty="0">
                <a:solidFill>
                  <a:schemeClr val="accent2"/>
                </a:solidFill>
              </a:rPr>
              <a:t>στάσεις</a:t>
            </a:r>
            <a:r>
              <a:rPr lang="el-GR" altLang="el-GR" sz="2000" dirty="0"/>
              <a:t> των μαθητών ως </a:t>
            </a:r>
            <a:r>
              <a:rPr lang="el-GR" altLang="el-GR" sz="2000" dirty="0" smtClean="0"/>
              <a:t>ατόμων </a:t>
            </a:r>
            <a:r>
              <a:rPr lang="el-GR" altLang="el-GR" sz="2000" dirty="0"/>
              <a:t>(αλλά και ως </a:t>
            </a:r>
            <a:r>
              <a:rPr lang="el-GR" altLang="el-GR" sz="2000" dirty="0" smtClean="0"/>
              <a:t>μελών </a:t>
            </a:r>
            <a:r>
              <a:rPr lang="el-GR" altLang="el-GR" sz="2000" dirty="0"/>
              <a:t>κοινωνικο-πολιτισμικών ομάδων) που αναπτύσσονται </a:t>
            </a:r>
            <a:r>
              <a:rPr lang="el-GR" altLang="el-GR" sz="2000" b="1" dirty="0"/>
              <a:t>καθημερινά</a:t>
            </a:r>
            <a:r>
              <a:rPr lang="el-GR" altLang="el-GR" sz="2000" dirty="0"/>
              <a:t> στην προσπάθειά τους να επιτύχουν διάφορους κοινωνικούς στόχους </a:t>
            </a:r>
          </a:p>
        </p:txBody>
      </p:sp>
    </p:spTree>
    <p:extLst>
      <p:ext uri="{BB962C8B-B14F-4D97-AF65-F5344CB8AC3E}">
        <p14:creationId xmlns:p14="http://schemas.microsoft.com/office/powerpoint/2010/main" val="272973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9" y="973668"/>
            <a:ext cx="9111148" cy="706964"/>
          </a:xfrm>
        </p:spPr>
        <p:txBody>
          <a:bodyPr/>
          <a:lstStyle/>
          <a:p>
            <a:r>
              <a:rPr lang="el-GR" sz="3200" b="1" dirty="0" smtClean="0"/>
              <a:t>Πολυγραμματισμοί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084522" cy="401439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Οι </a:t>
            </a:r>
            <a:r>
              <a:rPr lang="el-GR" b="1" dirty="0">
                <a:solidFill>
                  <a:srgbClr val="C00000"/>
                </a:solidFill>
              </a:rPr>
              <a:t>πολυγραμματισμοί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έδωσαν τη δυνατότητα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επενδυθούν όλα τα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γνωστικά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αντικείμενα </a:t>
            </a:r>
            <a:r>
              <a:rPr lang="el-GR" dirty="0"/>
              <a:t>με την έννοια και τον όρο του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γραμματισμού</a:t>
            </a:r>
            <a:r>
              <a:rPr lang="el-GR" dirty="0" smtClean="0"/>
              <a:t>,</a:t>
            </a:r>
          </a:p>
          <a:p>
            <a:pPr algn="just"/>
            <a:r>
              <a:rPr lang="el-GR" dirty="0" smtClean="0"/>
              <a:t>με αποτέλεσμα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το </a:t>
            </a:r>
            <a:r>
              <a:rPr lang="el-GR" dirty="0"/>
              <a:t>παραδοσιακά ονομαζόμενο μάθημα της μητρικής και της ξένης γλώσσας </a:t>
            </a:r>
            <a:r>
              <a:rPr lang="el-GR" dirty="0" smtClean="0"/>
              <a:t>να θεωρηθεί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γλωσσικός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</a:t>
            </a:r>
            <a:r>
              <a:rPr lang="el-GR" dirty="0"/>
              <a:t>μαθηματικών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αριθμητισμός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μαθηματικός</a:t>
            </a:r>
            <a:r>
              <a:rPr lang="el-GR" dirty="0" smtClean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μελέτης του περιβάλλοντος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περιβαλλοντικός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πληροφορικής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πληροφορικός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ψηφιακός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εικαστικών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οπτικός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 κ.λπ.</a:t>
            </a:r>
          </a:p>
          <a:p>
            <a:pPr algn="just"/>
            <a:r>
              <a:rPr lang="el-GR" dirty="0"/>
              <a:t>Ο </a:t>
            </a:r>
            <a:r>
              <a:rPr lang="el-GR" b="1" dirty="0"/>
              <a:t>σχολικός γραμματισμός </a:t>
            </a:r>
            <a:r>
              <a:rPr lang="el-GR" dirty="0"/>
              <a:t>όχι μόνο </a:t>
            </a:r>
            <a:r>
              <a:rPr lang="el-GR" b="1" dirty="0" smtClean="0">
                <a:solidFill>
                  <a:srgbClr val="C00000"/>
                </a:solidFill>
              </a:rPr>
              <a:t>ΕΞΕΛΙΣΣΕΤΑΙ</a:t>
            </a:r>
            <a:r>
              <a:rPr lang="el-GR" dirty="0" smtClean="0"/>
              <a:t> ως </a:t>
            </a:r>
            <a:r>
              <a:rPr lang="el-GR" dirty="0"/>
              <a:t>περιεχόμενο αλλά και </a:t>
            </a:r>
            <a:r>
              <a:rPr lang="el-GR" b="1" dirty="0" smtClean="0">
                <a:solidFill>
                  <a:srgbClr val="C00000"/>
                </a:solidFill>
              </a:rPr>
              <a:t>ΔΙΑΧΕΕΤΑΙ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σε </a:t>
            </a:r>
            <a:r>
              <a:rPr lang="el-GR" dirty="0"/>
              <a:t>όλο και περισσότερα γνωστικά αντικείμενα του σχολικού </a:t>
            </a:r>
            <a:r>
              <a:rPr lang="el-GR" dirty="0" smtClean="0"/>
              <a:t>προγράμματος</a:t>
            </a:r>
            <a:r>
              <a:rPr lang="el-GR" dirty="0"/>
              <a:t>, </a:t>
            </a:r>
            <a:r>
              <a:rPr lang="el-GR" u="sng" dirty="0"/>
              <a:t>συνδέοντάς τα με την κοινωνία και με κοινωνικές </a:t>
            </a:r>
            <a:r>
              <a:rPr lang="el-GR" u="sng" dirty="0" smtClean="0"/>
              <a:t>δράσεις</a:t>
            </a:r>
            <a:r>
              <a:rPr lang="el-GR" dirty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το οποίο </a:t>
            </a:r>
            <a:r>
              <a:rPr lang="el-GR" b="1" dirty="0" smtClean="0"/>
              <a:t>ΗΤΑΝ ΚΑΙ ΕΙΝΑΙ </a:t>
            </a:r>
            <a:r>
              <a:rPr lang="el-GR" b="1" dirty="0" smtClean="0">
                <a:solidFill>
                  <a:srgbClr val="C00000"/>
                </a:solidFill>
              </a:rPr>
              <a:t>ζητούμενο</a:t>
            </a:r>
            <a:r>
              <a:rPr lang="el-GR" dirty="0" smtClean="0"/>
              <a:t> </a:t>
            </a:r>
            <a:r>
              <a:rPr lang="el-GR" dirty="0"/>
              <a:t>στην εκπαίδευση.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9D1D51D-A2EA-40CC-BF48-45357E45BFB1}" type="slidenum">
              <a:rPr lang="el-GR" altLang="el-GR"/>
              <a:pPr/>
              <a:t>20</a:t>
            </a:fld>
            <a:endParaRPr lang="el-GR" altLang="el-GR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 b="1" dirty="0"/>
              <a:t>Κριτικός γραμματισμός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8358" y="2331720"/>
            <a:ext cx="11198822" cy="406011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l-GR" altLang="el-GR" sz="2000" dirty="0"/>
              <a:t>στοχεύει </a:t>
            </a:r>
            <a:r>
              <a:rPr lang="el-GR" altLang="el-GR" sz="2000" dirty="0" smtClean="0">
                <a:sym typeface="Wingdings" panose="05000000000000000000" pitchFamily="2" charset="2"/>
              </a:rPr>
              <a:t> </a:t>
            </a:r>
            <a:r>
              <a:rPr lang="el-GR" altLang="el-GR" sz="2000" dirty="0" smtClean="0"/>
              <a:t>στην </a:t>
            </a:r>
            <a:r>
              <a:rPr lang="el-GR" altLang="el-GR" sz="2000" dirty="0"/>
              <a:t>ευαισθητοποίηση των πολιτών στις λειτουργίες των </a:t>
            </a:r>
            <a:r>
              <a:rPr lang="el-GR" altLang="el-GR" sz="2000" b="1" dirty="0"/>
              <a:t>κυρίαρχων μορφών γραμματισμού</a:t>
            </a:r>
            <a:r>
              <a:rPr lang="el-GR" altLang="el-GR" sz="2000" dirty="0"/>
              <a:t>, καθώς και στην </a:t>
            </a:r>
            <a:r>
              <a:rPr lang="el-GR" altLang="el-GR" sz="2000" b="1" dirty="0"/>
              <a:t>ανάπτυξη κριτικής σκέψης </a:t>
            </a:r>
            <a:r>
              <a:rPr lang="el-GR" altLang="el-GR" sz="2000" dirty="0"/>
              <a:t>απέναντί τους</a:t>
            </a:r>
          </a:p>
          <a:p>
            <a:pPr algn="just">
              <a:lnSpc>
                <a:spcPct val="80000"/>
              </a:lnSpc>
            </a:pPr>
            <a:r>
              <a:rPr lang="el-GR" altLang="el-GR" sz="2000" dirty="0"/>
              <a:t>τονίζει την </a:t>
            </a:r>
            <a:r>
              <a:rPr lang="el-GR" altLang="el-GR" sz="2000" b="1" dirty="0"/>
              <a:t>ιδεολογική πλευρά των πρακτικών γραμματισμού </a:t>
            </a:r>
            <a:r>
              <a:rPr lang="el-GR" altLang="el-GR" sz="2000" dirty="0"/>
              <a:t>και υποστηρίζει ότι, όπως όλες οι χρήσεις της γλώσσας, έτσι και οι μορφές του γραμματισμού </a:t>
            </a:r>
            <a:r>
              <a:rPr lang="el-GR" altLang="el-GR" sz="2000" b="1" dirty="0"/>
              <a:t>διαμορφώνουν</a:t>
            </a:r>
            <a:r>
              <a:rPr lang="el-GR" altLang="el-GR" sz="2000" dirty="0"/>
              <a:t> αλλά και </a:t>
            </a:r>
            <a:r>
              <a:rPr lang="el-GR" altLang="el-GR" sz="2000" b="1" dirty="0"/>
              <a:t>διαμορφώνονται</a:t>
            </a:r>
            <a:r>
              <a:rPr lang="el-GR" altLang="el-GR" sz="2000" dirty="0"/>
              <a:t> μέσα από ιδεολογικές θέσεις συνδεδεμένες με μορφές κοινωνικής εξουσίας.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l-GR" altLang="el-GR" sz="2000" dirty="0">
                <a:solidFill>
                  <a:schemeClr val="accent2"/>
                </a:solidFill>
              </a:rPr>
              <a:t>Κριτική </a:t>
            </a:r>
            <a:r>
              <a:rPr lang="el-GR" altLang="el-GR" sz="2000" dirty="0"/>
              <a:t>σημαίνει ανακάλυψη των τρόπων με τους οποίους λειτουργεί κάτι. Απάντηση σε ερωτήσεις όπως: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Γιατί υπάρχει ή συμβαίνει αυτό;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Ποιος είναι ο σκοπός του;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Τα συμφέροντα ποιου υπηρετεί;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Τα συμφέροντα ποιου υπονομεύει;</a:t>
            </a:r>
          </a:p>
          <a:p>
            <a:pPr lvl="1">
              <a:lnSpc>
                <a:spcPct val="80000"/>
              </a:lnSpc>
            </a:pPr>
            <a:r>
              <a:rPr lang="el-GR" altLang="el-GR" sz="1800" i="1" dirty="0"/>
              <a:t>Πώς λειτουργεί;</a:t>
            </a:r>
            <a:r>
              <a:rPr lang="en-US" altLang="el-GR" sz="1800" i="1" dirty="0"/>
              <a:t> </a:t>
            </a:r>
            <a:r>
              <a:rPr lang="el-GR" altLang="el-GR" sz="1800" i="1" dirty="0"/>
              <a:t>Θα μπορούσε να λειτουργεί με διαφορετικό τρόπο;</a:t>
            </a:r>
          </a:p>
          <a:p>
            <a:pPr>
              <a:lnSpc>
                <a:spcPct val="80000"/>
              </a:lnSpc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152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9899734" cy="706964"/>
          </a:xfrm>
        </p:spPr>
        <p:txBody>
          <a:bodyPr/>
          <a:lstStyle/>
          <a:p>
            <a:r>
              <a:rPr lang="el-GR" sz="3200" b="1" dirty="0" smtClean="0"/>
              <a:t>Κριτικός γραμματισμός &amp; Παραδοσιακό μοντέλο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39"/>
            <a:ext cx="11153102" cy="4319199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000" dirty="0"/>
              <a:t>Ο όρος </a:t>
            </a:r>
            <a:r>
              <a:rPr lang="el-GR" sz="2000" b="1" dirty="0"/>
              <a:t>κριτικός γραμματισμός </a:t>
            </a:r>
            <a:r>
              <a:rPr lang="el-GR" sz="2000" dirty="0"/>
              <a:t>(ή εγγραμματισμός) προήλθε από τις σπουδές του </a:t>
            </a:r>
            <a:r>
              <a:rPr lang="el-GR" sz="2000" b="1" dirty="0" smtClean="0"/>
              <a:t>νέου γραμματισμού </a:t>
            </a:r>
            <a:r>
              <a:rPr lang="el-GR" sz="2000" dirty="0"/>
              <a:t>(Gee, 1990; Cope and Kalantzis, 1993; Baynham, 2000; Kress, 1988) </a:t>
            </a:r>
            <a:r>
              <a:rPr lang="el-GR" sz="2000" dirty="0" smtClean="0"/>
              <a:t>και αναφέρεται κυρίως:</a:t>
            </a:r>
          </a:p>
          <a:p>
            <a:pPr marL="0" indent="0" algn="just">
              <a:buNone/>
            </a:pPr>
            <a:r>
              <a:rPr lang="el-GR" sz="2000" i="1" dirty="0" smtClean="0">
                <a:solidFill>
                  <a:schemeClr val="tx1"/>
                </a:solidFill>
              </a:rPr>
              <a:t>στην </a:t>
            </a:r>
            <a:r>
              <a:rPr lang="el-GR" sz="2000" i="1" dirty="0">
                <a:solidFill>
                  <a:schemeClr val="tx1"/>
                </a:solidFill>
              </a:rPr>
              <a:t>ανάγκη για δημιουργία </a:t>
            </a:r>
            <a:r>
              <a:rPr lang="el-GR" sz="2000" b="1" i="1" dirty="0">
                <a:solidFill>
                  <a:srgbClr val="C00000"/>
                </a:solidFill>
              </a:rPr>
              <a:t>κριτικών ομιλητών</a:t>
            </a:r>
            <a:r>
              <a:rPr lang="el-GR" sz="2000" i="1" dirty="0">
                <a:solidFill>
                  <a:schemeClr val="tx1"/>
                </a:solidFill>
              </a:rPr>
              <a:t>, </a:t>
            </a:r>
            <a:r>
              <a:rPr lang="el-GR" sz="2000" b="1" i="1" dirty="0">
                <a:solidFill>
                  <a:srgbClr val="C00000"/>
                </a:solidFill>
              </a:rPr>
              <a:t>αναγνωστών</a:t>
            </a:r>
            <a:r>
              <a:rPr lang="el-GR" sz="2000" i="1" dirty="0">
                <a:solidFill>
                  <a:schemeClr val="tx1"/>
                </a:solidFill>
              </a:rPr>
              <a:t> </a:t>
            </a:r>
            <a:r>
              <a:rPr lang="el-GR" sz="2000" i="1" dirty="0" smtClean="0">
                <a:solidFill>
                  <a:schemeClr val="tx1"/>
                </a:solidFill>
              </a:rPr>
              <a:t>και </a:t>
            </a:r>
            <a:r>
              <a:rPr lang="el-GR" sz="2000" b="1" i="1" dirty="0">
                <a:solidFill>
                  <a:srgbClr val="C00000"/>
                </a:solidFill>
              </a:rPr>
              <a:t>συγγραφέων</a:t>
            </a:r>
            <a:r>
              <a:rPr lang="el-GR" sz="2000" i="1" dirty="0" smtClean="0">
                <a:solidFill>
                  <a:schemeClr val="tx1"/>
                </a:solidFill>
              </a:rPr>
              <a:t> </a:t>
            </a:r>
            <a:r>
              <a:rPr lang="el-GR" sz="2000" i="1" dirty="0">
                <a:solidFill>
                  <a:schemeClr val="tx1"/>
                </a:solidFill>
              </a:rPr>
              <a:t>που θα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αντιλαμβάνονται τα κείμενα ως προϊόντα συγκεκριμένων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</a:rPr>
              <a:t>κοινωνικών πρακτικών </a:t>
            </a:r>
            <a:r>
              <a:rPr lang="el-GR" sz="2000" i="1" dirty="0">
                <a:solidFill>
                  <a:schemeClr val="tx1"/>
                </a:solidFill>
              </a:rPr>
              <a:t>και θα μπορούν να τα </a:t>
            </a:r>
            <a:r>
              <a:rPr lang="el-GR" sz="2000" b="1" i="1" dirty="0" smtClean="0">
                <a:solidFill>
                  <a:schemeClr val="accent4">
                    <a:lumMod val="75000"/>
                  </a:schemeClr>
                </a:solidFill>
              </a:rPr>
              <a:t>αναδομούν</a:t>
            </a:r>
          </a:p>
          <a:p>
            <a:pPr algn="just"/>
            <a:r>
              <a:rPr lang="el-GR" sz="2000" dirty="0">
                <a:solidFill>
                  <a:schemeClr val="tx1"/>
                </a:solidFill>
              </a:rPr>
              <a:t>Βάσει </a:t>
            </a:r>
            <a:r>
              <a:rPr lang="el-GR" sz="2000" dirty="0" smtClean="0">
                <a:solidFill>
                  <a:schemeClr val="tx1"/>
                </a:solidFill>
              </a:rPr>
              <a:t>του </a:t>
            </a:r>
            <a:r>
              <a:rPr lang="el-GR" sz="2000" b="1" dirty="0" smtClean="0">
                <a:solidFill>
                  <a:schemeClr val="tx1"/>
                </a:solidFill>
              </a:rPr>
              <a:t>παραδοσιακού </a:t>
            </a:r>
            <a:r>
              <a:rPr lang="el-GR" sz="2000" b="1" dirty="0">
                <a:solidFill>
                  <a:schemeClr val="tx1"/>
                </a:solidFill>
              </a:rPr>
              <a:t>μοντέλου</a:t>
            </a:r>
            <a:r>
              <a:rPr lang="el-GR" sz="2000" dirty="0">
                <a:solidFill>
                  <a:schemeClr val="tx1"/>
                </a:solidFill>
              </a:rPr>
              <a:t>, ο </a:t>
            </a:r>
            <a:r>
              <a:rPr lang="el-GR" sz="2000" b="1" dirty="0">
                <a:solidFill>
                  <a:srgbClr val="C00000"/>
                </a:solidFill>
              </a:rPr>
              <a:t>γραμματισμός-αλφαβητισμός</a:t>
            </a:r>
            <a:r>
              <a:rPr lang="el-GR" sz="2000" dirty="0">
                <a:solidFill>
                  <a:schemeClr val="tx1"/>
                </a:solidFill>
              </a:rPr>
              <a:t> ταυτιζόταν μόνο με </a:t>
            </a:r>
            <a:r>
              <a:rPr lang="el-GR" sz="2000" dirty="0" smtClean="0">
                <a:solidFill>
                  <a:schemeClr val="tx1"/>
                </a:solidFill>
              </a:rPr>
              <a:t>τη </a:t>
            </a:r>
            <a:r>
              <a:rPr lang="el-GR" sz="2000" b="1" dirty="0">
                <a:solidFill>
                  <a:srgbClr val="C00000"/>
                </a:solidFill>
              </a:rPr>
              <a:t>μεταγλωσσική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ενημερότητα</a:t>
            </a:r>
            <a:r>
              <a:rPr lang="el-GR" sz="2000" dirty="0">
                <a:solidFill>
                  <a:schemeClr val="tx1"/>
                </a:solidFill>
              </a:rPr>
              <a:t> και τη </a:t>
            </a:r>
            <a:r>
              <a:rPr lang="el-GR" sz="2000" b="1" dirty="0">
                <a:solidFill>
                  <a:schemeClr val="tx1"/>
                </a:solidFill>
              </a:rPr>
              <a:t>γλωσσική-γραμματική</a:t>
            </a:r>
            <a:r>
              <a:rPr lang="el-GR" sz="2000" dirty="0">
                <a:solidFill>
                  <a:schemeClr val="tx1"/>
                </a:solidFill>
              </a:rPr>
              <a:t> ικανότητα (Kostouli, 2001). </a:t>
            </a:r>
            <a:endParaRPr lang="el-GR" sz="2000" dirty="0" smtClean="0">
              <a:solidFill>
                <a:schemeClr val="tx1"/>
              </a:solidFill>
            </a:endParaRPr>
          </a:p>
          <a:p>
            <a:pPr algn="just"/>
            <a:r>
              <a:rPr lang="el-GR" sz="2000" dirty="0" smtClean="0">
                <a:solidFill>
                  <a:schemeClr val="tx1"/>
                </a:solidFill>
              </a:rPr>
              <a:t>Το </a:t>
            </a:r>
            <a:r>
              <a:rPr lang="el-GR" sz="2000" b="1" dirty="0">
                <a:solidFill>
                  <a:srgbClr val="C00000"/>
                </a:solidFill>
              </a:rPr>
              <a:t>αυτόνομο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μοντέλο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b="1" dirty="0">
                <a:solidFill>
                  <a:srgbClr val="C00000"/>
                </a:solidFill>
              </a:rPr>
              <a:t>γραμματισμού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προϋπέθετε </a:t>
            </a:r>
            <a:r>
              <a:rPr lang="el-GR" sz="2000" dirty="0">
                <a:solidFill>
                  <a:schemeClr val="tx1"/>
                </a:solidFill>
              </a:rPr>
              <a:t>ότι </a:t>
            </a:r>
            <a:r>
              <a:rPr lang="el-GR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l-GR" sz="2000" dirty="0" smtClean="0">
                <a:solidFill>
                  <a:schemeClr val="tx1"/>
                </a:solidFill>
              </a:rPr>
              <a:t>η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ανάγνωση</a:t>
            </a:r>
            <a:r>
              <a:rPr lang="el-GR" sz="2000" dirty="0">
                <a:solidFill>
                  <a:schemeClr val="tx1"/>
                </a:solidFill>
              </a:rPr>
              <a:t> και η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γραφή</a:t>
            </a:r>
            <a:r>
              <a:rPr lang="el-GR" sz="2000" dirty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είναι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δεξιότητες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r>
              <a:rPr lang="el-GR" sz="2000" b="1" i="1" dirty="0">
                <a:solidFill>
                  <a:schemeClr val="accent4">
                    <a:lumMod val="75000"/>
                  </a:schemeClr>
                </a:solidFill>
              </a:rPr>
              <a:t>αποπλαισιωμένες</a:t>
            </a:r>
            <a:r>
              <a:rPr lang="el-GR" sz="2000" dirty="0">
                <a:solidFill>
                  <a:schemeClr val="tx1"/>
                </a:solidFill>
              </a:rPr>
              <a:t> και υιοθετούσε διδακτικές πρακτικές που δίδασκαν </a:t>
            </a:r>
            <a:r>
              <a:rPr lang="el-GR" sz="2000" dirty="0" smtClean="0">
                <a:solidFill>
                  <a:schemeClr val="tx1"/>
                </a:solidFill>
              </a:rPr>
              <a:t>τη γλώσσα </a:t>
            </a:r>
            <a:r>
              <a:rPr lang="el-GR" sz="2000" dirty="0">
                <a:solidFill>
                  <a:schemeClr val="tx1"/>
                </a:solidFill>
              </a:rPr>
              <a:t>και τα κείμενα </a:t>
            </a:r>
            <a:r>
              <a:rPr lang="el-GR" sz="2000" u="sng" dirty="0">
                <a:solidFill>
                  <a:schemeClr val="tx1"/>
                </a:solidFill>
              </a:rPr>
              <a:t>χωρίς να αναφέρονται στα κοινωνικά συγκείμενα </a:t>
            </a:r>
            <a:r>
              <a:rPr lang="el-GR" sz="2000" dirty="0">
                <a:solidFill>
                  <a:schemeClr val="tx1"/>
                </a:solidFill>
              </a:rPr>
              <a:t>και </a:t>
            </a:r>
            <a:r>
              <a:rPr lang="el-GR" sz="2000" dirty="0" smtClean="0">
                <a:solidFill>
                  <a:schemeClr val="tx1"/>
                </a:solidFill>
              </a:rPr>
              <a:t>τις </a:t>
            </a:r>
            <a:r>
              <a:rPr lang="el-GR" sz="2000" u="sng" dirty="0" smtClean="0">
                <a:solidFill>
                  <a:schemeClr val="tx1"/>
                </a:solidFill>
              </a:rPr>
              <a:t>κοινωνικές </a:t>
            </a:r>
            <a:r>
              <a:rPr lang="el-GR" sz="2000" u="sng" dirty="0">
                <a:solidFill>
                  <a:schemeClr val="tx1"/>
                </a:solidFill>
              </a:rPr>
              <a:t>πρακτικές που τα παρήγαγαν</a:t>
            </a:r>
            <a:r>
              <a:rPr lang="el-GR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Βάση του κριτικού γραμματισμού – ΑΞΟΝΕΣ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51" y="2286718"/>
            <a:ext cx="11505061" cy="4009585"/>
          </a:xfrm>
        </p:spPr>
        <p:txBody>
          <a:bodyPr>
            <a:noAutofit/>
          </a:bodyPr>
          <a:lstStyle/>
          <a:p>
            <a:pPr algn="just"/>
            <a:r>
              <a:rPr lang="el-GR" sz="2000" b="1" dirty="0" smtClean="0">
                <a:solidFill>
                  <a:srgbClr val="C00000"/>
                </a:solidFill>
              </a:rPr>
              <a:t>ΑΝΤΙΘΕΤΑ</a:t>
            </a:r>
            <a:r>
              <a:rPr lang="el-GR" sz="2000" dirty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dirty="0"/>
              <a:t>οι </a:t>
            </a:r>
            <a:r>
              <a:rPr lang="el-GR" sz="2000" b="1" dirty="0"/>
              <a:t>βασικές θέσεις </a:t>
            </a:r>
            <a:r>
              <a:rPr lang="el-GR" sz="2000" dirty="0"/>
              <a:t>του κριτικού γραμματισμού εντοπίζονται στους εξής </a:t>
            </a:r>
            <a:r>
              <a:rPr lang="el-GR" sz="2000" b="1" dirty="0" smtClean="0"/>
              <a:t>άξονες</a:t>
            </a:r>
            <a:r>
              <a:rPr lang="el-GR" sz="2000" dirty="0" smtClean="0"/>
              <a:t>: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000" i="1" dirty="0" smtClean="0"/>
              <a:t>την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ιδεολογική πλευρά </a:t>
            </a:r>
            <a:r>
              <a:rPr lang="el-GR" sz="2000" i="1" dirty="0"/>
              <a:t>του γραμματισμού και </a:t>
            </a:r>
            <a:endParaRPr lang="el-GR" sz="2000" i="1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sz="2000" i="1" dirty="0" smtClean="0"/>
              <a:t>την </a:t>
            </a:r>
            <a:r>
              <a:rPr lang="el-GR" sz="2000" i="1" dirty="0"/>
              <a:t>αναγνώριση των </a:t>
            </a:r>
            <a:r>
              <a:rPr lang="el-GR" sz="2000" i="1" dirty="0" smtClean="0"/>
              <a:t>γλωσσικών δομών </a:t>
            </a:r>
            <a:r>
              <a:rPr lang="el-GR" sz="2000" i="1" dirty="0"/>
              <a:t>ως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μέσο</a:t>
            </a:r>
            <a:r>
              <a:rPr lang="el-GR" sz="2000" i="1" dirty="0"/>
              <a:t>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δόμησης</a:t>
            </a:r>
            <a:r>
              <a:rPr lang="el-GR" sz="2000" i="1" dirty="0"/>
              <a:t> του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νοήματος</a:t>
            </a:r>
            <a:r>
              <a:rPr lang="el-GR" sz="2000" i="1" dirty="0"/>
              <a:t>.</a:t>
            </a:r>
            <a:r>
              <a:rPr lang="el-GR" sz="2000" dirty="0"/>
              <a:t> </a:t>
            </a:r>
            <a:endParaRPr lang="el-GR" sz="2000" dirty="0" smtClean="0"/>
          </a:p>
          <a:p>
            <a:pPr marL="457200" lvl="1" indent="0" algn="just">
              <a:buNone/>
            </a:pPr>
            <a:endParaRPr lang="el-GR" sz="2000" dirty="0" smtClean="0"/>
          </a:p>
          <a:p>
            <a:pPr marL="0" indent="0" algn="ctr">
              <a:buNone/>
            </a:pPr>
            <a:r>
              <a:rPr lang="el-GR" sz="2000" b="1" dirty="0" smtClean="0"/>
              <a:t>Α΄ ΑΞΟΝΑΣ</a:t>
            </a:r>
          </a:p>
          <a:p>
            <a:pPr algn="just"/>
            <a:r>
              <a:rPr lang="el-GR" sz="2000" dirty="0" smtClean="0"/>
              <a:t>Ο γραμματισμός αντιμετωπίζεται </a:t>
            </a:r>
            <a:r>
              <a:rPr lang="el-GR" sz="2000" dirty="0"/>
              <a:t>ως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μια πηγή δόμησης νοήματος </a:t>
            </a:r>
            <a:r>
              <a:rPr lang="el-GR" sz="2000" dirty="0"/>
              <a:t>που είναι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ιδεολογικά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u="sng" dirty="0">
                <a:solidFill>
                  <a:schemeClr val="accent5">
                    <a:lumMod val="75000"/>
                  </a:schemeClr>
                </a:solidFill>
              </a:rPr>
              <a:t>προσδιορισμένη</a:t>
            </a:r>
            <a:r>
              <a:rPr lang="el-GR" sz="2000" dirty="0" smtClean="0"/>
              <a:t> (Martin</a:t>
            </a:r>
            <a:r>
              <a:rPr lang="el-GR" sz="2000" dirty="0"/>
              <a:t>, 1989; Kostouli, 2001; Cope &amp; Kalantzis, 1993 ). </a:t>
            </a:r>
            <a:endParaRPr lang="el-GR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158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Η ιδεολογική όψη του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333767"/>
            <a:ext cx="11218460" cy="4058071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>
                <a:solidFill>
                  <a:srgbClr val="C00000"/>
                </a:solidFill>
              </a:rPr>
              <a:t>γραμματισμός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αφορά τον τρόπο που χρησιμοποιείται η γλώσσα (είτε γραπτά είτε προφορικά) σε κοινωνικοπολιτισμικά προσδιορισμένα επικοινωνιακά συγκείμενα για να δημιουργήσει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κοινωνική δράση</a:t>
            </a:r>
            <a:r>
              <a:rPr lang="el-GR" sz="2000" dirty="0"/>
              <a:t>. </a:t>
            </a:r>
            <a:endParaRPr lang="el-GR" sz="2000" dirty="0" smtClean="0"/>
          </a:p>
          <a:p>
            <a:pPr algn="just"/>
            <a:r>
              <a:rPr lang="el-GR" sz="2000" dirty="0" smtClean="0"/>
              <a:t>Αφού </a:t>
            </a:r>
            <a:r>
              <a:rPr lang="el-GR" sz="2000" dirty="0"/>
              <a:t>λοιπόν οι άνθρωποι χρησιμοποιούν τη γλώσσα για να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διαπραγματευτούν</a:t>
            </a:r>
            <a:r>
              <a:rPr lang="el-GR" sz="2000" dirty="0"/>
              <a:t> το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νόημα</a:t>
            </a:r>
            <a:r>
              <a:rPr lang="el-GR" sz="2000" dirty="0"/>
              <a:t>, τους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ρόλους</a:t>
            </a:r>
            <a:r>
              <a:rPr lang="el-GR" sz="2000" dirty="0"/>
              <a:t> τους και 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κοινωνικές</a:t>
            </a:r>
            <a:r>
              <a:rPr lang="el-GR" sz="2000" dirty="0"/>
              <a:t> τους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πρακτικές</a:t>
            </a:r>
            <a:r>
              <a:rPr lang="el-GR" sz="2000" dirty="0" smtClean="0"/>
              <a:t>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  <a:r>
              <a:rPr lang="el-GR" sz="2000" dirty="0" smtClean="0"/>
              <a:t> </a:t>
            </a:r>
            <a:r>
              <a:rPr lang="el-GR" sz="2000" i="1" u="sng" dirty="0"/>
              <a:t>τότε αναμφισβήτητα αναγνωρίζεται η βαθιά </a:t>
            </a:r>
            <a:r>
              <a:rPr lang="el-GR" sz="2000" b="1" i="1" u="sng" dirty="0"/>
              <a:t>ιδεολογική όψη του γραμματισμού</a:t>
            </a:r>
            <a:r>
              <a:rPr lang="el-GR" sz="2000" dirty="0"/>
              <a:t>. </a:t>
            </a:r>
          </a:p>
          <a:p>
            <a:r>
              <a:rPr lang="el-GR" sz="2000" dirty="0"/>
              <a:t>Ο Baynham (2000) συνόψισε την ιδέα του </a:t>
            </a:r>
            <a:r>
              <a:rPr lang="el-GR" sz="2000" b="1" dirty="0">
                <a:solidFill>
                  <a:srgbClr val="C00000"/>
                </a:solidFill>
              </a:rPr>
              <a:t>κριτικού γραμματισμού </a:t>
            </a:r>
            <a:r>
              <a:rPr lang="el-GR" sz="2000" dirty="0"/>
              <a:t>σε </a:t>
            </a:r>
            <a:r>
              <a:rPr lang="el-GR" sz="2000" b="1" dirty="0"/>
              <a:t>τρία επίπεδα </a:t>
            </a:r>
            <a:r>
              <a:rPr lang="el-GR" sz="2000" dirty="0"/>
              <a:t>που εμπεριέχει το ένα το άλλο.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009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8" y="973668"/>
            <a:ext cx="9771797" cy="706964"/>
          </a:xfrm>
        </p:spPr>
        <p:txBody>
          <a:bodyPr/>
          <a:lstStyle/>
          <a:p>
            <a:r>
              <a:rPr lang="el-GR" sz="3200" b="1" dirty="0" smtClean="0"/>
              <a:t>Επίπεδα κριτικού γραμματισμού </a:t>
            </a:r>
            <a:r>
              <a:rPr lang="en-US" sz="3200" b="1" dirty="0" smtClean="0"/>
              <a:t>(Baynham)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06472"/>
            <a:ext cx="11140478" cy="3821373"/>
          </a:xfrm>
        </p:spPr>
        <p:txBody>
          <a:bodyPr>
            <a:normAutofit/>
          </a:bodyPr>
          <a:lstStyle/>
          <a:p>
            <a:pPr algn="just"/>
            <a:r>
              <a:rPr lang="el-GR" sz="2000" dirty="0" smtClean="0"/>
              <a:t>Α) η αντιμετώπιση </a:t>
            </a:r>
            <a:r>
              <a:rPr lang="el-GR" sz="2000" dirty="0"/>
              <a:t>της </a:t>
            </a:r>
            <a:r>
              <a:rPr lang="el-GR" sz="2000" b="1" dirty="0"/>
              <a:t>γλώσσας</a:t>
            </a:r>
            <a:r>
              <a:rPr lang="el-GR" sz="2000" dirty="0"/>
              <a:t> </a:t>
            </a:r>
            <a:r>
              <a:rPr lang="el-GR" sz="2000" b="1" dirty="0"/>
              <a:t>ως κείμενο </a:t>
            </a:r>
            <a:r>
              <a:rPr lang="el-GR" sz="2000" dirty="0"/>
              <a:t>με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έμφαση</a:t>
            </a:r>
            <a:r>
              <a:rPr lang="el-GR" sz="2000" dirty="0"/>
              <a:t> στις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γλωσσικές δομές </a:t>
            </a:r>
            <a:r>
              <a:rPr lang="el-GR" sz="2000" dirty="0"/>
              <a:t>και </a:t>
            </a:r>
            <a:r>
              <a:rPr lang="el-GR" sz="2000" dirty="0" smtClean="0"/>
              <a:t>τη</a:t>
            </a:r>
            <a:r>
              <a:rPr lang="en-US" sz="2000" dirty="0" smtClean="0"/>
              <a:t>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σημασιολογία</a:t>
            </a:r>
            <a:r>
              <a:rPr lang="el-GR" sz="2000" dirty="0"/>
              <a:t>. </a:t>
            </a:r>
            <a:endParaRPr lang="en-US" sz="2000" dirty="0" smtClean="0"/>
          </a:p>
          <a:p>
            <a:pPr algn="just"/>
            <a:r>
              <a:rPr lang="el-GR" sz="2000" dirty="0" smtClean="0"/>
              <a:t>Β) η </a:t>
            </a:r>
            <a:r>
              <a:rPr lang="el-GR" sz="2000" dirty="0"/>
              <a:t>γλώσσα ως </a:t>
            </a:r>
            <a:r>
              <a:rPr lang="el-GR" sz="2000" b="1" dirty="0"/>
              <a:t>περίσταση</a:t>
            </a:r>
            <a:r>
              <a:rPr lang="el-GR" sz="2000" dirty="0"/>
              <a:t> με βάρος στις </a:t>
            </a:r>
            <a:r>
              <a:rPr lang="el-GR" sz="2000" b="1" dirty="0"/>
              <a:t>περιστάσεις </a:t>
            </a:r>
            <a:r>
              <a:rPr lang="el-GR" sz="2000" b="1" dirty="0" smtClean="0"/>
              <a:t>επικοινωνίας</a:t>
            </a:r>
            <a:r>
              <a:rPr lang="en-US" sz="2000" b="1" dirty="0" smtClean="0"/>
              <a:t> </a:t>
            </a:r>
            <a:r>
              <a:rPr lang="el-GR" sz="2000" dirty="0" smtClean="0"/>
              <a:t>και </a:t>
            </a:r>
            <a:r>
              <a:rPr lang="el-GR" sz="2000" dirty="0"/>
              <a:t>στο </a:t>
            </a:r>
            <a:r>
              <a:rPr lang="el-GR" sz="2000" b="1" dirty="0"/>
              <a:t>κοινωνικό</a:t>
            </a:r>
            <a:r>
              <a:rPr lang="el-GR" sz="2000" dirty="0"/>
              <a:t> </a:t>
            </a:r>
            <a:r>
              <a:rPr lang="el-GR" sz="2000" b="1" dirty="0"/>
              <a:t>συγκείμενο</a:t>
            </a:r>
            <a:r>
              <a:rPr lang="el-GR" sz="2000" dirty="0"/>
              <a:t> μέσα στο οποίο παράγεται λόγος, προφορικός ή γραπτός.</a:t>
            </a:r>
          </a:p>
          <a:p>
            <a:pPr algn="just"/>
            <a:r>
              <a:rPr lang="el-GR" sz="2000" dirty="0" smtClean="0"/>
              <a:t>Γ) η </a:t>
            </a:r>
            <a:r>
              <a:rPr lang="el-GR" sz="2000" dirty="0"/>
              <a:t>γλώσσα ως </a:t>
            </a:r>
            <a:r>
              <a:rPr lang="el-GR" sz="2000" b="1" dirty="0"/>
              <a:t>κοινωνική</a:t>
            </a:r>
            <a:r>
              <a:rPr lang="el-GR" sz="2000" dirty="0"/>
              <a:t> </a:t>
            </a:r>
            <a:r>
              <a:rPr lang="el-GR" sz="2000" b="1" dirty="0"/>
              <a:t>πρακτική</a:t>
            </a:r>
            <a:r>
              <a:rPr lang="el-GR" sz="2000" dirty="0"/>
              <a:t> όπου τονίζεται 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βαθιά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ιδεολογικός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χαρακτήρας </a:t>
            </a:r>
            <a:r>
              <a:rPr lang="el-GR" sz="2000" dirty="0"/>
              <a:t>των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κειμένων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dirty="0"/>
              <a:t>και υπογραμμίζεται η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ανάγκη αναδόμησής </a:t>
            </a:r>
            <a:r>
              <a:rPr lang="el-GR" sz="2000" dirty="0"/>
              <a:t>τους για </a:t>
            </a:r>
            <a:r>
              <a:rPr lang="el-GR" sz="2000" dirty="0" smtClean="0"/>
              <a:t>να</a:t>
            </a:r>
            <a:r>
              <a:rPr lang="en-US" sz="2000" dirty="0" smtClean="0"/>
              <a:t> </a:t>
            </a:r>
            <a:r>
              <a:rPr lang="el-GR" sz="2000" dirty="0" smtClean="0"/>
              <a:t>ανευρεθούν </a:t>
            </a:r>
            <a:r>
              <a:rPr lang="el-GR" sz="2000" dirty="0"/>
              <a:t>οι </a:t>
            </a:r>
            <a:r>
              <a:rPr lang="el-GR" sz="2000" b="1" dirty="0">
                <a:solidFill>
                  <a:srgbClr val="C00000"/>
                </a:solidFill>
              </a:rPr>
              <a:t>αξίες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και οι </a:t>
            </a:r>
            <a:r>
              <a:rPr lang="el-GR" sz="2000" b="1" dirty="0">
                <a:solidFill>
                  <a:srgbClr val="C00000"/>
                </a:solidFill>
              </a:rPr>
              <a:t>νόρμες</a:t>
            </a:r>
            <a:r>
              <a:rPr lang="el-GR" sz="2000" dirty="0"/>
              <a:t> που τα διαπερνούν και να μπορέσουν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οι αναγνώστες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να</a:t>
            </a:r>
            <a:r>
              <a:rPr lang="en-US" sz="2000" b="1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τα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ερμηνεύσουν κριτικά</a:t>
            </a:r>
            <a:r>
              <a:rPr lang="el-GR" sz="2000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2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Β΄Άξονας 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10063"/>
            <a:ext cx="11142274" cy="4081775"/>
          </a:xfrm>
        </p:spPr>
        <p:txBody>
          <a:bodyPr>
            <a:noAutofit/>
          </a:bodyPr>
          <a:lstStyle/>
          <a:p>
            <a:pPr algn="just"/>
            <a:r>
              <a:rPr lang="el-GR" sz="2000" dirty="0"/>
              <a:t>Ο </a:t>
            </a:r>
            <a:r>
              <a:rPr lang="el-GR" sz="2000" b="1" dirty="0" smtClean="0"/>
              <a:t>β΄άξονας </a:t>
            </a:r>
            <a:r>
              <a:rPr lang="el-GR" sz="2000" dirty="0"/>
              <a:t>του κριτικού γραμματισμού που </a:t>
            </a:r>
            <a:r>
              <a:rPr lang="el-GR" sz="2000" b="1" dirty="0"/>
              <a:t>συνδέεται</a:t>
            </a:r>
            <a:r>
              <a:rPr lang="el-GR" sz="2000" dirty="0"/>
              <a:t> </a:t>
            </a:r>
            <a:r>
              <a:rPr lang="el-GR" sz="2000" b="1" dirty="0"/>
              <a:t>άμεσα</a:t>
            </a:r>
            <a:r>
              <a:rPr lang="el-GR" sz="2000" dirty="0"/>
              <a:t> με τον </a:t>
            </a:r>
            <a:r>
              <a:rPr lang="el-GR" sz="2000" dirty="0" smtClean="0"/>
              <a:t>α΄ είναι </a:t>
            </a:r>
            <a:r>
              <a:rPr lang="el-GR" sz="2000" dirty="0" smtClean="0">
                <a:sym typeface="Wingdings" panose="05000000000000000000" pitchFamily="2" charset="2"/>
              </a:rPr>
              <a:t> </a:t>
            </a:r>
          </a:p>
          <a:p>
            <a:pPr marL="0" indent="0" algn="just">
              <a:buNone/>
            </a:pP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ο τρόπος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που αντιμετωπίζονται οι γλωσσικές δομές </a:t>
            </a:r>
            <a:r>
              <a:rPr lang="el-GR" sz="2000" dirty="0"/>
              <a:t>(ή αυτό που παραδοσιακά </a:t>
            </a:r>
            <a:r>
              <a:rPr lang="el-GR" sz="2000" dirty="0" smtClean="0"/>
              <a:t>αναφέρουμε στο </a:t>
            </a:r>
            <a:r>
              <a:rPr lang="el-GR" sz="2000" u="sng" dirty="0"/>
              <a:t>σχολικό γραμματισμό </a:t>
            </a:r>
            <a:r>
              <a:rPr lang="el-GR" sz="2000" dirty="0"/>
              <a:t>ως </a:t>
            </a:r>
            <a:r>
              <a:rPr lang="el-GR" sz="2000" b="1" dirty="0"/>
              <a:t>γραμματική</a:t>
            </a:r>
            <a:r>
              <a:rPr lang="el-GR" sz="2000" dirty="0"/>
              <a:t>). </a:t>
            </a:r>
            <a:endParaRPr lang="el-GR" sz="2000" dirty="0" smtClean="0"/>
          </a:p>
          <a:p>
            <a:pPr algn="just"/>
            <a:r>
              <a:rPr lang="el-GR" sz="2000" dirty="0" smtClean="0"/>
              <a:t>Με </a:t>
            </a:r>
            <a:r>
              <a:rPr lang="el-GR" sz="2000" dirty="0"/>
              <a:t>σημαντικές επιρροές από τη </a:t>
            </a:r>
            <a:r>
              <a:rPr lang="el-GR" sz="2000" b="1" dirty="0" smtClean="0">
                <a:solidFill>
                  <a:srgbClr val="C00000"/>
                </a:solidFill>
              </a:rPr>
              <a:t>συστημική λειτουργική </a:t>
            </a:r>
            <a:r>
              <a:rPr lang="el-GR" sz="2000" b="1" dirty="0">
                <a:solidFill>
                  <a:srgbClr val="C00000"/>
                </a:solidFill>
              </a:rPr>
              <a:t>γραμματική </a:t>
            </a:r>
            <a:r>
              <a:rPr lang="el-GR" sz="2000" dirty="0"/>
              <a:t>του Halliday (Halliday, 1985; Halliday and Hasan, 1985</a:t>
            </a:r>
            <a:r>
              <a:rPr lang="el-GR" sz="2000" dirty="0" smtClean="0"/>
              <a:t>)</a:t>
            </a:r>
          </a:p>
          <a:p>
            <a:pPr marL="0" indent="0" algn="just">
              <a:buNone/>
            </a:pPr>
            <a:r>
              <a:rPr lang="el-GR" sz="2000" dirty="0" smtClean="0">
                <a:sym typeface="Wingdings" panose="05000000000000000000" pitchFamily="2" charset="2"/>
              </a:rPr>
              <a:t> </a:t>
            </a:r>
            <a:r>
              <a:rPr lang="el-GR" sz="2000" dirty="0" smtClean="0"/>
              <a:t>οι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γλωσσικές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δομές </a:t>
            </a:r>
            <a:r>
              <a:rPr lang="el-GR" sz="2000" dirty="0"/>
              <a:t>εξετάζονται και αντιμετωπίζονται ως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πηγή</a:t>
            </a:r>
            <a:r>
              <a:rPr lang="el-GR" sz="2000" dirty="0"/>
              <a:t>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δόμησης</a:t>
            </a:r>
            <a:r>
              <a:rPr lang="el-GR" sz="2000" dirty="0"/>
              <a:t> του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νοήματος</a:t>
            </a:r>
            <a:r>
              <a:rPr lang="el-GR" sz="2000" dirty="0"/>
              <a:t> </a:t>
            </a:r>
            <a:r>
              <a:rPr lang="el-GR" sz="2400" b="1" i="1" dirty="0">
                <a:solidFill>
                  <a:schemeClr val="accent5">
                    <a:lumMod val="75000"/>
                  </a:schemeClr>
                </a:solidFill>
              </a:rPr>
              <a:t>σε συγκεκριμένα κοινωνικά συγκείμενα </a:t>
            </a:r>
            <a:r>
              <a:rPr lang="el-GR" sz="2000" dirty="0"/>
              <a:t>και </a:t>
            </a:r>
            <a:r>
              <a:rPr lang="el-GR" sz="2400" b="1" dirty="0" smtClean="0"/>
              <a:t>ΟΧΙ ως </a:t>
            </a:r>
            <a:r>
              <a:rPr lang="el-GR" sz="2400" b="1" dirty="0"/>
              <a:t>αποπλαισιωμένα γραμματικά φαινόμενα</a:t>
            </a:r>
            <a:r>
              <a:rPr lang="el-GR" sz="2400" dirty="0"/>
              <a:t>.</a:t>
            </a:r>
            <a:endParaRPr lang="el-GR" sz="2000" dirty="0"/>
          </a:p>
          <a:p>
            <a:pPr algn="just"/>
            <a:r>
              <a:rPr lang="el-GR" sz="2000" dirty="0"/>
              <a:t>Η </a:t>
            </a:r>
            <a:r>
              <a:rPr lang="el-GR" sz="2000" b="1" dirty="0"/>
              <a:t>δομή</a:t>
            </a:r>
            <a:r>
              <a:rPr lang="el-GR" sz="2000" dirty="0"/>
              <a:t> (γραμματική) έχει </a:t>
            </a:r>
            <a:r>
              <a:rPr lang="el-GR" sz="2000" b="1" dirty="0"/>
              <a:t>κεντρικό ρόλο</a:t>
            </a:r>
            <a:r>
              <a:rPr lang="el-GR" sz="2000" dirty="0"/>
              <a:t> στο μοντέλο του κριτικού γραμματισμού αφού </a:t>
            </a:r>
            <a:r>
              <a:rPr lang="el-GR" sz="2000" b="1" i="1" dirty="0" smtClean="0">
                <a:solidFill>
                  <a:schemeClr val="accent5">
                    <a:lumMod val="75000"/>
                  </a:schemeClr>
                </a:solidFill>
              </a:rPr>
              <a:t>οι γλωσσικές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επιλογές που κάνουν οι ομιλητές </a:t>
            </a:r>
            <a:r>
              <a:rPr lang="el-GR" sz="2000" dirty="0"/>
              <a:t>ή οι </a:t>
            </a:r>
            <a:r>
              <a:rPr lang="el-GR" sz="2000" b="1" i="1" dirty="0">
                <a:solidFill>
                  <a:schemeClr val="accent5">
                    <a:lumMod val="75000"/>
                  </a:schemeClr>
                </a:solidFill>
              </a:rPr>
              <a:t>συγγραφείς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u="sng" dirty="0"/>
              <a:t>θα προσδιορίσουν </a:t>
            </a:r>
            <a:r>
              <a:rPr lang="el-GR" sz="2000" dirty="0"/>
              <a:t>το </a:t>
            </a:r>
            <a:r>
              <a:rPr lang="el-GR" sz="2000" b="1" dirty="0" smtClean="0"/>
              <a:t>ύφος του </a:t>
            </a:r>
            <a:r>
              <a:rPr lang="el-GR" sz="2000" b="1" dirty="0"/>
              <a:t>κειμένου </a:t>
            </a:r>
            <a:r>
              <a:rPr lang="el-GR" sz="2000" dirty="0"/>
              <a:t>(πεδίο, τρόπο, τόνο) και το </a:t>
            </a:r>
            <a:r>
              <a:rPr lang="el-GR" sz="2000" b="1" dirty="0"/>
              <a:t>κειμενικό είδος</a:t>
            </a:r>
            <a:r>
              <a:rPr lang="el-GR" sz="20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48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957" y="1000964"/>
            <a:ext cx="10213632" cy="706964"/>
          </a:xfrm>
        </p:spPr>
        <p:txBody>
          <a:bodyPr/>
          <a:lstStyle/>
          <a:p>
            <a:r>
              <a:rPr lang="el-GR" sz="3200" b="1" dirty="0" smtClean="0"/>
              <a:t>Τι είναι σημαντικό να μάθουν οι μαθητές/τριες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8358"/>
            <a:ext cx="11126830" cy="4003480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Είναι λοιπόν εξαιρετικά σημαντικό να μάθουν οι μαθητές να χειρίζονται και να χρησιμοποιούν τις </a:t>
            </a:r>
            <a:r>
              <a:rPr lang="el-GR" sz="2000" b="1" dirty="0"/>
              <a:t>γλωσσικές δομές πλαισιωμένα </a:t>
            </a:r>
            <a:r>
              <a:rPr lang="el-GR" sz="2000" dirty="0"/>
              <a:t>για να </a:t>
            </a:r>
            <a:r>
              <a:rPr lang="el-GR" sz="2000" b="1" dirty="0"/>
              <a:t>παράγουν</a:t>
            </a:r>
            <a:r>
              <a:rPr lang="el-GR" sz="2000" dirty="0"/>
              <a:t> </a:t>
            </a:r>
            <a:r>
              <a:rPr lang="el-GR" sz="2000" b="1" dirty="0"/>
              <a:t>λόγο</a:t>
            </a:r>
            <a:r>
              <a:rPr lang="el-GR" sz="2000" dirty="0"/>
              <a:t> και να </a:t>
            </a:r>
            <a:r>
              <a:rPr lang="el-GR" sz="2000" b="1" dirty="0"/>
              <a:t>ερμηνεύσουν</a:t>
            </a:r>
            <a:r>
              <a:rPr lang="el-GR" sz="2000" dirty="0"/>
              <a:t> τα κείμενα που τους περιβάλλουν.</a:t>
            </a:r>
            <a:endParaRPr lang="el-GR" sz="2000" dirty="0" smtClean="0"/>
          </a:p>
          <a:p>
            <a:pPr algn="just"/>
            <a:r>
              <a:rPr lang="el-GR" sz="2000" dirty="0" smtClean="0"/>
              <a:t>Όπως </a:t>
            </a:r>
            <a:r>
              <a:rPr lang="el-GR" sz="2000" dirty="0"/>
              <a:t>ο Fairclough (1992) τόνισε, οι </a:t>
            </a:r>
            <a:r>
              <a:rPr lang="el-GR" sz="2000" b="1" dirty="0"/>
              <a:t>μαθητές</a:t>
            </a:r>
            <a:r>
              <a:rPr lang="el-GR" sz="2000" dirty="0"/>
              <a:t> πρέπει να </a:t>
            </a:r>
            <a:r>
              <a:rPr lang="el-GR" sz="2000" b="1" dirty="0"/>
              <a:t>εντοπίζουν</a:t>
            </a:r>
            <a:r>
              <a:rPr lang="el-GR" sz="2000" dirty="0"/>
              <a:t> τον τρόπο που οι άνθρωποι δομούν νόημα και παράγουν ή αναπαράγουν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ισχύ</a:t>
            </a:r>
            <a:r>
              <a:rPr lang="el-GR" sz="2000" dirty="0"/>
              <a:t> μέσω συγκεκριμένων κοινωνικών πρακτικών</a:t>
            </a:r>
            <a:r>
              <a:rPr lang="el-GR" sz="2000" dirty="0" smtClean="0"/>
              <a:t>.</a:t>
            </a:r>
          </a:p>
          <a:p>
            <a:pPr algn="just"/>
            <a:r>
              <a:rPr lang="el-GR" sz="2000" dirty="0" smtClean="0"/>
              <a:t>Και </a:t>
            </a:r>
            <a:r>
              <a:rPr lang="el-GR" sz="2000" b="1" dirty="0"/>
              <a:t>για να μπορέσουν να το κάνουν </a:t>
            </a:r>
            <a:r>
              <a:rPr lang="el-GR" sz="2000" dirty="0"/>
              <a:t>αυτό πρέπει να </a:t>
            </a:r>
            <a:r>
              <a:rPr lang="el-GR" sz="2000" b="1" dirty="0"/>
              <a:t>καταλάβουν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πώς παράγονται συγκεκριμένα κειμενικά είδη</a:t>
            </a:r>
            <a:r>
              <a:rPr lang="el-GR" sz="2000" dirty="0"/>
              <a:t> ως αποτέλεσμα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θεσμοθετημένων κοινωνικών πρακτικών </a:t>
            </a:r>
            <a:r>
              <a:rPr lang="el-GR" sz="2000" dirty="0"/>
              <a:t>και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ποιο ρόλο παίζουν</a:t>
            </a:r>
            <a:r>
              <a:rPr lang="el-GR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l-GR" sz="2000" dirty="0"/>
              <a:t>οι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γλωσσικές</a:t>
            </a:r>
            <a:r>
              <a:rPr lang="el-GR" sz="2000" dirty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υφολογικές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δομές</a:t>
            </a:r>
            <a:r>
              <a:rPr lang="el-GR" sz="2000" dirty="0"/>
              <a:t> σε αυτή την παραγωγή.</a:t>
            </a:r>
          </a:p>
          <a:p>
            <a:endParaRPr lang="el-GR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00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b="1" dirty="0" smtClean="0"/>
              <a:t>Παραδοσιακά..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82253"/>
            <a:ext cx="11118210" cy="4009585"/>
          </a:xfrm>
        </p:spPr>
        <p:txBody>
          <a:bodyPr>
            <a:normAutofit/>
          </a:bodyPr>
          <a:lstStyle/>
          <a:p>
            <a:pPr algn="just"/>
            <a:r>
              <a:rPr lang="el-GR" sz="2000" dirty="0"/>
              <a:t>Παραδοσιακά, ο </a:t>
            </a:r>
            <a:r>
              <a:rPr lang="el-GR" sz="2000" b="1" dirty="0"/>
              <a:t>σχολικός γραμματισμός </a:t>
            </a:r>
            <a:r>
              <a:rPr lang="el-GR" sz="2000" dirty="0"/>
              <a:t>στον </a:t>
            </a:r>
            <a:r>
              <a:rPr lang="el-GR" sz="2000" b="1" dirty="0"/>
              <a:t>ελληνόφωνο χώρο </a:t>
            </a:r>
            <a:r>
              <a:rPr lang="el-GR" sz="2000" b="1" dirty="0" smtClean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el-GR" sz="2000" dirty="0" smtClean="0"/>
              <a:t>αντιμετώπιζε </a:t>
            </a:r>
            <a:r>
              <a:rPr lang="el-GR" sz="2000" dirty="0"/>
              <a:t>τη </a:t>
            </a:r>
            <a:r>
              <a:rPr lang="el-GR" sz="2000" dirty="0" smtClean="0"/>
              <a:t>γλώσσα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μόνο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ως κείμενο </a:t>
            </a:r>
            <a:r>
              <a:rPr lang="el-GR" sz="2000" dirty="0"/>
              <a:t>δίνοντας ιδιαίτερο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βάρος</a:t>
            </a:r>
            <a:r>
              <a:rPr lang="el-GR" sz="2000" dirty="0"/>
              <a:t> στις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γλωσσικές</a:t>
            </a:r>
            <a:r>
              <a:rPr lang="el-GR" sz="2000" dirty="0"/>
              <a:t> και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γραμματικές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δομές</a:t>
            </a:r>
            <a:r>
              <a:rPr lang="el-GR" sz="2000" dirty="0" smtClean="0"/>
              <a:t> (σύνταξη</a:t>
            </a:r>
            <a:r>
              <a:rPr lang="el-GR" sz="2000" dirty="0"/>
              <a:t>, μορφολογία, φωνολογία) και στο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περιεχόμενο</a:t>
            </a:r>
            <a:r>
              <a:rPr lang="el-GR" sz="2000" dirty="0"/>
              <a:t> (σημασιολογία). </a:t>
            </a:r>
            <a:endParaRPr lang="el-GR" sz="2000" dirty="0" smtClean="0"/>
          </a:p>
          <a:p>
            <a:pPr algn="just"/>
            <a:r>
              <a:rPr lang="el-GR" sz="2000" dirty="0" smtClean="0"/>
              <a:t>Ιδιαίτερη σημασία </a:t>
            </a:r>
            <a:r>
              <a:rPr lang="el-GR" sz="2000" dirty="0"/>
              <a:t>δινόταν στη </a:t>
            </a:r>
            <a:r>
              <a:rPr lang="el-GR" sz="2000" b="1" dirty="0"/>
              <a:t>ρυθμιστική γραμματική </a:t>
            </a:r>
            <a:r>
              <a:rPr lang="el-GR" sz="2000" dirty="0"/>
              <a:t>όπου </a:t>
            </a:r>
            <a:r>
              <a:rPr lang="el-GR" sz="2000" dirty="0" smtClean="0">
                <a:sym typeface="Wingdings" panose="05000000000000000000" pitchFamily="2" charset="2"/>
              </a:rPr>
              <a:t></a:t>
            </a:r>
          </a:p>
          <a:p>
            <a:pPr marL="0" indent="0" algn="just">
              <a:buNone/>
            </a:pPr>
            <a:r>
              <a:rPr lang="el-GR" sz="2000" dirty="0" smtClean="0"/>
              <a:t>οι </a:t>
            </a:r>
            <a:r>
              <a:rPr lang="el-GR" sz="2000" dirty="0"/>
              <a:t>γλωσσικές δομές </a:t>
            </a:r>
            <a:r>
              <a:rPr lang="el-GR" sz="2000" b="1" dirty="0" smtClean="0">
                <a:solidFill>
                  <a:schemeClr val="accent5">
                    <a:lumMod val="75000"/>
                  </a:schemeClr>
                </a:solidFill>
              </a:rPr>
              <a:t>διδάσκονταν εντελώς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αποπλαισιωμένα</a:t>
            </a:r>
            <a:r>
              <a:rPr lang="el-GR" sz="2000" dirty="0"/>
              <a:t>, βασισμένες σε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εγχειρίδια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5">
                    <a:lumMod val="75000"/>
                  </a:schemeClr>
                </a:solidFill>
              </a:rPr>
              <a:t>γραμματικής</a:t>
            </a:r>
            <a:r>
              <a:rPr lang="el-GR" sz="2000" dirty="0"/>
              <a:t> που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προωθούσαν </a:t>
            </a:r>
            <a:r>
              <a:rPr lang="el-GR" sz="2000" b="1" dirty="0" smtClean="0">
                <a:solidFill>
                  <a:schemeClr val="accent2">
                    <a:lumMod val="75000"/>
                  </a:schemeClr>
                </a:solidFill>
              </a:rPr>
              <a:t>μια συγκεκριμένη γλωσσική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ποικιλία ως ορθή </a:t>
            </a:r>
            <a:r>
              <a:rPr lang="el-GR" sz="2000" dirty="0"/>
              <a:t>(δηλ. την πρότυπη κοινή νεοελληνική) </a:t>
            </a:r>
            <a:r>
              <a:rPr lang="el-GR" sz="2000" dirty="0" smtClean="0"/>
              <a:t>και αντιτίθετο σε </a:t>
            </a:r>
            <a:r>
              <a:rPr lang="el-GR" sz="2000" b="1" dirty="0" smtClean="0"/>
              <a:t>κάθε έννοια γλωσσικής ποικιλότητας</a:t>
            </a:r>
            <a:r>
              <a:rPr lang="el-GR" sz="2000" dirty="0" smtClean="0"/>
              <a:t>. </a:t>
            </a:r>
          </a:p>
          <a:p>
            <a:pPr algn="just"/>
            <a:r>
              <a:rPr lang="el-GR" sz="2000" b="1" dirty="0" smtClean="0"/>
              <a:t>Στην </a:t>
            </a:r>
            <a:r>
              <a:rPr lang="el-GR" sz="2000" b="1" dirty="0"/>
              <a:t>τάξη</a:t>
            </a:r>
            <a:r>
              <a:rPr lang="el-GR" sz="2000" dirty="0"/>
              <a:t>, οι γλωσσικές </a:t>
            </a:r>
            <a:r>
              <a:rPr lang="el-GR" sz="2000" dirty="0" smtClean="0"/>
              <a:t>δομές διδάσκονταν </a:t>
            </a:r>
            <a:r>
              <a:rPr lang="el-GR" sz="2000" dirty="0"/>
              <a:t>με έντονη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μεταγλωσσική ενημερότητα </a:t>
            </a:r>
            <a:r>
              <a:rPr lang="el-GR" sz="2000" dirty="0"/>
              <a:t>βασισμένη σε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κανόνες</a:t>
            </a:r>
            <a:r>
              <a:rPr lang="el-GR" sz="2000" dirty="0"/>
              <a:t>,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επαναλήψεις</a:t>
            </a:r>
            <a:r>
              <a:rPr lang="el-GR" sz="2000" dirty="0" smtClean="0"/>
              <a:t> και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τυποποιημένες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γραμματικές</a:t>
            </a:r>
            <a:r>
              <a:rPr lang="el-GR" sz="2000" dirty="0"/>
              <a:t> </a:t>
            </a:r>
            <a:r>
              <a:rPr lang="el-GR" sz="2000" b="1" dirty="0">
                <a:solidFill>
                  <a:schemeClr val="accent2">
                    <a:lumMod val="75000"/>
                  </a:schemeClr>
                </a:solidFill>
              </a:rPr>
              <a:t>ασκήσεις</a:t>
            </a:r>
            <a:r>
              <a:rPr lang="el-GR" sz="2000" dirty="0"/>
              <a:t> (π.χ. κλίση ρημάτων, συμπλήρωση καταλήξεων).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3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5536</TotalTime>
  <Words>2050</Words>
  <Application>Microsoft Office PowerPoint</Application>
  <PresentationFormat>Προσαρμογή</PresentationFormat>
  <Paragraphs>142</Paragraphs>
  <Slides>20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Ion Boardroom</vt:lpstr>
      <vt:lpstr>Μοντέλο πορείας της διδασκαλίας</vt:lpstr>
      <vt:lpstr>Πολυγραμματισμοί</vt:lpstr>
      <vt:lpstr>Κριτικός γραμματισμός &amp; Παραδοσιακό μοντέλο</vt:lpstr>
      <vt:lpstr>Βάση του κριτικού γραμματισμού – ΑΞΟΝΕΣ</vt:lpstr>
      <vt:lpstr>Η ιδεολογική όψη του γραμματισμού</vt:lpstr>
      <vt:lpstr>Επίπεδα κριτικού γραμματισμού (Baynham)</vt:lpstr>
      <vt:lpstr>Β΄Άξονας </vt:lpstr>
      <vt:lpstr>Τι είναι σημαντικό να μάθουν οι μαθητές/τριες</vt:lpstr>
      <vt:lpstr>Παραδοσιακά..</vt:lpstr>
      <vt:lpstr>Ντίνας (αναδρομή)</vt:lpstr>
      <vt:lpstr>Κριτικός Γραμματισμός (Freire κ.συν.) (1/2)</vt:lpstr>
      <vt:lpstr>Κριτικός Γραμματισμός (Freire κ.συν.) (2/2)</vt:lpstr>
      <vt:lpstr>Κριτικός γραμματισμός – Γλωσσολόγοι/Γλωσσοπαιδαγωγοί (1/2)</vt:lpstr>
      <vt:lpstr>Κριτικός γραμματισμός – Γλωσσολόγοι/Γλωσσοπαιδαγωγοί (2/2)</vt:lpstr>
      <vt:lpstr>Κριτικός γραμματισμός και εκπαίδευση</vt:lpstr>
      <vt:lpstr>Παιδαγωγική του κριτικού γραμματισμού</vt:lpstr>
      <vt:lpstr>(Ιωαννίδου, 341)</vt:lpstr>
      <vt:lpstr> Αυτόνομο μοντέλο γραμματισμού</vt:lpstr>
      <vt:lpstr>Ιδεολογικό μοντέλο γραμματισμού</vt:lpstr>
      <vt:lpstr>Κριτικός γραμματισμός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172</cp:revision>
  <dcterms:created xsi:type="dcterms:W3CDTF">2016-07-22T12:38:34Z</dcterms:created>
  <dcterms:modified xsi:type="dcterms:W3CDTF">2018-04-26T09:21:59Z</dcterms:modified>
</cp:coreProperties>
</file>