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1" r:id="rId5"/>
    <p:sldId id="262" r:id="rId6"/>
    <p:sldId id="265" r:id="rId7"/>
    <p:sldId id="364" r:id="rId8"/>
    <p:sldId id="348" r:id="rId9"/>
    <p:sldId id="289" r:id="rId10"/>
    <p:sldId id="365" r:id="rId11"/>
    <p:sldId id="366" r:id="rId12"/>
    <p:sldId id="367" r:id="rId13"/>
    <p:sldId id="349" r:id="rId14"/>
    <p:sldId id="352" r:id="rId15"/>
    <p:sldId id="350" r:id="rId16"/>
    <p:sldId id="368" r:id="rId17"/>
    <p:sldId id="369" r:id="rId18"/>
    <p:sldId id="353" r:id="rId19"/>
    <p:sldId id="354" r:id="rId20"/>
    <p:sldId id="370" r:id="rId21"/>
    <p:sldId id="291" r:id="rId22"/>
    <p:sldId id="371" r:id="rId23"/>
    <p:sldId id="347" r:id="rId24"/>
    <p:sldId id="372" r:id="rId25"/>
    <p:sldId id="373" r:id="rId26"/>
    <p:sldId id="333" r:id="rId27"/>
    <p:sldId id="315"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55" d="100"/>
          <a:sy n="55" d="100"/>
        </p:scale>
        <p:origin x="78" y="60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7896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17204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4009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86836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609469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95939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8796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954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553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67680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61842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8955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6217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34564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65302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26447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l-GR" sz="2800" b="1" dirty="0" smtClean="0"/>
              <a:t>5:</a:t>
            </a:r>
            <a:r>
              <a:rPr lang="en-US" sz="2800" dirty="0" smtClean="0"/>
              <a:t> </a:t>
            </a:r>
            <a:r>
              <a:rPr lang="el-GR" altLang="el-GR" sz="2800" dirty="0" smtClean="0">
                <a:effectLst>
                  <a:outerShdw blurRad="38100" dist="38100" dir="2700000" algn="tl">
                    <a:srgbClr val="C0C0C0"/>
                  </a:outerShdw>
                </a:effectLst>
              </a:rPr>
              <a:t>Βλητική</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Ελεύθερη </a:t>
            </a:r>
            <a:r>
              <a:rPr lang="el-GR" altLang="el-GR" dirty="0" smtClean="0"/>
              <a:t>πτώση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Υπό την επίδραση της σταθερής επιτάχυνσης g το σώμα μετά από παρέλευση χρόνου πτώσης t αποκτά ταχύτητα :</a:t>
            </a:r>
          </a:p>
          <a:p>
            <a:r>
              <a:rPr lang="el-GR" altLang="el-GR" sz="2400" dirty="0"/>
              <a:t>V = g . t</a:t>
            </a:r>
          </a:p>
          <a:p>
            <a:r>
              <a:rPr lang="el-GR" altLang="el-GR" sz="2400" dirty="0" smtClean="0"/>
              <a:t>Μετά </a:t>
            </a:r>
            <a:r>
              <a:rPr lang="el-GR" altLang="el-GR" sz="2400" dirty="0"/>
              <a:t>από χρόνο t διανύει απόσταση πτώσης :</a:t>
            </a:r>
          </a:p>
          <a:p>
            <a:r>
              <a:rPr lang="en-US" altLang="el-GR" sz="2400" dirty="0"/>
              <a:t>h = 1/2 g . </a:t>
            </a:r>
            <a:r>
              <a:rPr lang="el-GR" altLang="el-GR" sz="2400" dirty="0"/>
              <a:t>t</a:t>
            </a:r>
            <a:r>
              <a:rPr lang="el-GR" altLang="el-GR" sz="2400" baseline="30000" dirty="0"/>
              <a:t>2</a:t>
            </a:r>
            <a:r>
              <a:rPr lang="el-GR" altLang="el-GR" sz="2400" dirty="0"/>
              <a:t> </a:t>
            </a:r>
          </a:p>
          <a:p>
            <a:r>
              <a:rPr lang="el-GR" altLang="el-GR" sz="2400" dirty="0" smtClean="0"/>
              <a:t>Μετά </a:t>
            </a:r>
            <a:r>
              <a:rPr lang="el-GR" altLang="el-GR" sz="2400" dirty="0"/>
              <a:t>από απόσταση πτώσης </a:t>
            </a:r>
            <a:r>
              <a:rPr lang="en-US" altLang="el-GR" sz="2400" dirty="0"/>
              <a:t>h</a:t>
            </a:r>
            <a:r>
              <a:rPr lang="el-GR" altLang="el-GR" sz="2400" dirty="0"/>
              <a:t> αποκτά ταχύτητα:</a:t>
            </a:r>
          </a:p>
          <a:p>
            <a:r>
              <a:rPr lang="en-US" altLang="el-GR" sz="2400" dirty="0"/>
              <a:t>V = (2 . g . h)</a:t>
            </a:r>
            <a:r>
              <a:rPr lang="en-US" altLang="el-GR" sz="2400" baseline="30000" dirty="0"/>
              <a:t>1/2</a:t>
            </a:r>
            <a:endParaRPr lang="el-GR" altLang="el-GR" sz="2400" baseline="30000" dirty="0"/>
          </a:p>
          <a:p>
            <a:r>
              <a:rPr lang="el-GR" altLang="el-GR" sz="2400" dirty="0" smtClean="0"/>
              <a:t>Για </a:t>
            </a:r>
            <a:r>
              <a:rPr lang="el-GR" altLang="el-GR" sz="2400" dirty="0"/>
              <a:t>τη διάνυση της απόστασης h απαιτείται χρόνος: </a:t>
            </a:r>
          </a:p>
          <a:p>
            <a:r>
              <a:rPr lang="en-US" altLang="el-GR" sz="2400" dirty="0"/>
              <a:t>t = ( 2 h / g )</a:t>
            </a:r>
            <a:r>
              <a:rPr lang="en-US" altLang="el-GR" sz="2400" baseline="30000" dirty="0"/>
              <a:t>1/2</a:t>
            </a:r>
            <a:endParaRPr lang="en-US" altLang="el-GR" sz="24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56980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Κατακόρυφη βολή προς τα </a:t>
            </a:r>
            <a:r>
              <a:rPr lang="el-GR" altLang="el-GR" dirty="0" smtClean="0"/>
              <a:t>πάνω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Ομαλά επιταχυνόμενη κίνηση  (</a:t>
            </a:r>
            <a:r>
              <a:rPr lang="en-US" altLang="el-GR" sz="2400" dirty="0"/>
              <a:t> - g </a:t>
            </a:r>
            <a:r>
              <a:rPr lang="el-GR" altLang="el-GR" sz="2400" dirty="0"/>
              <a:t>).</a:t>
            </a:r>
          </a:p>
          <a:p>
            <a:r>
              <a:rPr lang="el-GR" altLang="el-GR" sz="2400" dirty="0" smtClean="0"/>
              <a:t>Απογείωση </a:t>
            </a:r>
            <a:r>
              <a:rPr lang="el-GR" altLang="el-GR" sz="2400" dirty="0"/>
              <a:t>με αρχική θετική ταχύτητα </a:t>
            </a:r>
            <a:r>
              <a:rPr lang="en-US" altLang="el-GR" sz="2400" dirty="0"/>
              <a:t>V</a:t>
            </a:r>
            <a:r>
              <a:rPr lang="en-US" altLang="el-GR" sz="1800" dirty="0"/>
              <a:t>0.</a:t>
            </a:r>
          </a:p>
          <a:p>
            <a:r>
              <a:rPr lang="el-GR" altLang="el-GR" sz="2400" dirty="0" smtClean="0"/>
              <a:t>Βαθμιαία </a:t>
            </a:r>
            <a:r>
              <a:rPr lang="el-GR" altLang="el-GR" sz="2400" dirty="0"/>
              <a:t>ελάττωση της ταχύτητας (λόγω -g) μέχρι το μηδενισμό της στο μέγιστο ύψος πτήσης ( </a:t>
            </a:r>
            <a:r>
              <a:rPr lang="el-GR" altLang="el-GR" sz="2400" dirty="0" err="1"/>
              <a:t>h</a:t>
            </a:r>
            <a:r>
              <a:rPr lang="el-GR" altLang="el-GR" sz="1800" dirty="0" err="1"/>
              <a:t>max</a:t>
            </a:r>
            <a:r>
              <a:rPr lang="el-GR" altLang="el-GR" sz="2400" dirty="0"/>
              <a:t>).</a:t>
            </a:r>
          </a:p>
          <a:p>
            <a:r>
              <a:rPr lang="el-GR" altLang="el-GR" sz="2400" dirty="0" smtClean="0"/>
              <a:t>Μετά </a:t>
            </a:r>
            <a:r>
              <a:rPr lang="el-GR" altLang="el-GR" sz="2400" dirty="0"/>
              <a:t>το </a:t>
            </a:r>
            <a:r>
              <a:rPr lang="el-GR" altLang="el-GR" sz="2400" dirty="0" err="1"/>
              <a:t>h</a:t>
            </a:r>
            <a:r>
              <a:rPr lang="el-GR" altLang="el-GR" sz="1800" dirty="0" err="1"/>
              <a:t>max</a:t>
            </a:r>
            <a:r>
              <a:rPr lang="el-GR" altLang="el-GR" sz="2400" dirty="0"/>
              <a:t> ακολουθεί κίνηση ελεύθερης πτώσης.</a:t>
            </a:r>
          </a:p>
          <a:p>
            <a:r>
              <a:rPr lang="el-GR" altLang="el-GR" sz="2400" dirty="0" smtClean="0"/>
              <a:t>Μετά </a:t>
            </a:r>
            <a:r>
              <a:rPr lang="el-GR" altLang="el-GR" sz="2400" dirty="0"/>
              <a:t>από χρόνο t  διανύει απόσταση :</a:t>
            </a:r>
          </a:p>
          <a:p>
            <a:r>
              <a:rPr lang="el-GR" altLang="el-GR" sz="2400" dirty="0"/>
              <a:t>h = V</a:t>
            </a:r>
            <a:r>
              <a:rPr lang="el-GR" altLang="el-GR" sz="1800" dirty="0"/>
              <a:t>0</a:t>
            </a:r>
            <a:r>
              <a:rPr lang="el-GR" altLang="el-GR" sz="2400" dirty="0"/>
              <a:t> . t - 1 / 2 g . t</a:t>
            </a:r>
            <a:r>
              <a:rPr lang="el-GR" altLang="el-GR" sz="2400" baseline="30000" dirty="0"/>
              <a:t>2</a:t>
            </a:r>
            <a:r>
              <a:rPr lang="el-GR" altLang="el-GR" sz="2400" dirty="0"/>
              <a:t>   (1)</a:t>
            </a:r>
          </a:p>
          <a:p>
            <a:r>
              <a:rPr lang="el-GR" altLang="el-GR" sz="2400" dirty="0" smtClean="0"/>
              <a:t>και </a:t>
            </a:r>
            <a:r>
              <a:rPr lang="el-GR" altLang="el-GR" sz="2400" dirty="0"/>
              <a:t>πετυχαίνει ταχύτητα :</a:t>
            </a:r>
          </a:p>
          <a:p>
            <a:r>
              <a:rPr lang="en-US" altLang="el-GR" sz="2400" dirty="0"/>
              <a:t>V = V</a:t>
            </a:r>
            <a:r>
              <a:rPr lang="en-US" altLang="el-GR" sz="1800" dirty="0"/>
              <a:t>0</a:t>
            </a:r>
            <a:r>
              <a:rPr lang="en-US" altLang="el-GR" sz="2400" dirty="0"/>
              <a:t> - g . t   (2)</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135546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Κατακόρυφη βολή προς τα </a:t>
            </a:r>
            <a:r>
              <a:rPr lang="el-GR" altLang="el-GR" dirty="0" smtClean="0"/>
              <a:t>πάνω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Στο </a:t>
            </a:r>
            <a:r>
              <a:rPr lang="en-US" altLang="el-GR" sz="2400" dirty="0" err="1"/>
              <a:t>h</a:t>
            </a:r>
            <a:r>
              <a:rPr lang="en-US" altLang="el-GR" sz="1800" dirty="0" err="1"/>
              <a:t>max</a:t>
            </a:r>
            <a:r>
              <a:rPr lang="en-US" altLang="el-GR" sz="2400" dirty="0"/>
              <a:t> </a:t>
            </a:r>
            <a:r>
              <a:rPr lang="el-GR" altLang="el-GR" sz="2400" dirty="0"/>
              <a:t>η </a:t>
            </a:r>
            <a:r>
              <a:rPr lang="en-US" altLang="el-GR" sz="2400" dirty="0"/>
              <a:t>V = 0 </a:t>
            </a:r>
            <a:r>
              <a:rPr lang="el-GR" altLang="el-GR" sz="2400" dirty="0"/>
              <a:t>και συνεπώς η ( 2 ) γίνεται :</a:t>
            </a:r>
          </a:p>
          <a:p>
            <a:r>
              <a:rPr lang="en-US" altLang="el-GR" sz="2400" dirty="0" smtClean="0"/>
              <a:t>0 </a:t>
            </a:r>
            <a:r>
              <a:rPr lang="en-US" altLang="el-GR" sz="2400" dirty="0"/>
              <a:t>= V</a:t>
            </a:r>
            <a:r>
              <a:rPr lang="en-US" altLang="el-GR" sz="1800" dirty="0"/>
              <a:t>0</a:t>
            </a:r>
            <a:r>
              <a:rPr lang="en-US" altLang="el-GR" sz="2400" dirty="0"/>
              <a:t> - g . t =&gt; g . t = V</a:t>
            </a:r>
            <a:r>
              <a:rPr lang="en-US" altLang="el-GR" sz="1800" dirty="0"/>
              <a:t>0</a:t>
            </a:r>
            <a:r>
              <a:rPr lang="en-US" altLang="el-GR" sz="2400" dirty="0"/>
              <a:t> =&gt; </a:t>
            </a:r>
            <a:r>
              <a:rPr lang="en-US" altLang="el-GR" sz="2400" dirty="0" err="1"/>
              <a:t>t</a:t>
            </a:r>
            <a:r>
              <a:rPr lang="en-US" altLang="el-GR" sz="1800" dirty="0" err="1"/>
              <a:t>max</a:t>
            </a:r>
            <a:r>
              <a:rPr lang="en-US" altLang="el-GR" sz="2400" dirty="0"/>
              <a:t> = V</a:t>
            </a:r>
            <a:r>
              <a:rPr lang="en-US" altLang="el-GR" sz="1800" dirty="0"/>
              <a:t>0</a:t>
            </a:r>
            <a:r>
              <a:rPr lang="en-US" altLang="el-GR" sz="2400" dirty="0"/>
              <a:t> / g (3).</a:t>
            </a:r>
          </a:p>
          <a:p>
            <a:r>
              <a:rPr lang="el-GR" altLang="el-GR" sz="2400" dirty="0" smtClean="0"/>
              <a:t>Αυτός </a:t>
            </a:r>
            <a:r>
              <a:rPr lang="el-GR" altLang="el-GR" sz="2400" dirty="0"/>
              <a:t>είναι ο χρόνος για να φτάσει το κινητό στο </a:t>
            </a:r>
            <a:r>
              <a:rPr lang="en-US" altLang="el-GR" sz="2400" dirty="0" err="1"/>
              <a:t>h</a:t>
            </a:r>
            <a:r>
              <a:rPr lang="en-US" altLang="el-GR" sz="1800" dirty="0" err="1"/>
              <a:t>max</a:t>
            </a:r>
            <a:r>
              <a:rPr lang="en-US" altLang="el-GR" sz="2400" dirty="0"/>
              <a:t>.</a:t>
            </a:r>
            <a:endParaRPr lang="el-GR" altLang="el-GR" sz="2400" dirty="0"/>
          </a:p>
          <a:p>
            <a:r>
              <a:rPr lang="el-GR" altLang="el-GR" sz="2400" dirty="0" smtClean="0"/>
              <a:t>Η </a:t>
            </a:r>
            <a:r>
              <a:rPr lang="el-GR" altLang="el-GR" sz="2400" dirty="0"/>
              <a:t>(1) διαμορφώνεται : </a:t>
            </a:r>
          </a:p>
          <a:p>
            <a:r>
              <a:rPr lang="el-GR" altLang="el-GR" sz="2400" dirty="0" err="1"/>
              <a:t>h</a:t>
            </a:r>
            <a:r>
              <a:rPr lang="el-GR" altLang="el-GR" sz="1800" dirty="0" err="1"/>
              <a:t>max</a:t>
            </a:r>
            <a:r>
              <a:rPr lang="el-GR" altLang="el-GR" sz="2400" dirty="0"/>
              <a:t>  = V</a:t>
            </a:r>
            <a:r>
              <a:rPr lang="el-GR" altLang="el-GR" sz="1800" dirty="0"/>
              <a:t>0</a:t>
            </a:r>
            <a:r>
              <a:rPr lang="el-GR" altLang="el-GR" sz="2400" dirty="0"/>
              <a:t> . (V</a:t>
            </a:r>
            <a:r>
              <a:rPr lang="el-GR" altLang="el-GR" sz="1800" dirty="0"/>
              <a:t>0</a:t>
            </a:r>
            <a:r>
              <a:rPr lang="el-GR" altLang="el-GR" sz="2400" dirty="0"/>
              <a:t> / g) - [ 1/2 . g . (V</a:t>
            </a:r>
            <a:r>
              <a:rPr lang="el-GR" altLang="el-GR" sz="1800" dirty="0"/>
              <a:t>0</a:t>
            </a:r>
            <a:r>
              <a:rPr lang="el-GR" altLang="el-GR" sz="2400" dirty="0"/>
              <a:t> / g)</a:t>
            </a:r>
            <a:r>
              <a:rPr lang="el-GR" altLang="el-GR" sz="2400" baseline="30000" dirty="0"/>
              <a:t>2</a:t>
            </a:r>
            <a:r>
              <a:rPr lang="el-GR" altLang="el-GR" sz="2400" dirty="0"/>
              <a:t>  ] = V</a:t>
            </a:r>
            <a:r>
              <a:rPr lang="el-GR" altLang="el-GR" sz="1800" dirty="0"/>
              <a:t>0</a:t>
            </a:r>
            <a:r>
              <a:rPr lang="el-GR" altLang="el-GR" sz="2400" baseline="30000" dirty="0"/>
              <a:t>2</a:t>
            </a:r>
            <a:r>
              <a:rPr lang="el-GR" altLang="el-GR" sz="2400" dirty="0"/>
              <a:t> / g -                           </a:t>
            </a:r>
          </a:p>
          <a:p>
            <a:pPr>
              <a:buFontTx/>
              <a:buNone/>
            </a:pPr>
            <a:r>
              <a:rPr lang="el-GR" altLang="el-GR" sz="2400" dirty="0"/>
              <a:t>      - [ 1/2 . g . (V</a:t>
            </a:r>
            <a:r>
              <a:rPr lang="el-GR" altLang="el-GR" sz="1800" dirty="0"/>
              <a:t>0</a:t>
            </a:r>
            <a:r>
              <a:rPr lang="el-GR" altLang="el-GR" sz="2400" baseline="30000" dirty="0"/>
              <a:t>2</a:t>
            </a:r>
            <a:r>
              <a:rPr lang="el-GR" altLang="el-GR" sz="2400" dirty="0"/>
              <a:t> / g</a:t>
            </a:r>
            <a:r>
              <a:rPr lang="el-GR" altLang="el-GR" sz="2400" baseline="30000" dirty="0"/>
              <a:t>2</a:t>
            </a:r>
            <a:r>
              <a:rPr lang="el-GR" altLang="el-GR" sz="2400" dirty="0"/>
              <a:t>) ] = (V</a:t>
            </a:r>
            <a:r>
              <a:rPr lang="el-GR" altLang="el-GR" sz="1800" dirty="0"/>
              <a:t>0</a:t>
            </a:r>
            <a:r>
              <a:rPr lang="el-GR" altLang="el-GR" sz="2400" baseline="30000" dirty="0"/>
              <a:t>2</a:t>
            </a:r>
            <a:r>
              <a:rPr lang="el-GR" altLang="el-GR" sz="2400" dirty="0"/>
              <a:t> / g) -  [ 1/2 . (V</a:t>
            </a:r>
            <a:r>
              <a:rPr lang="el-GR" altLang="el-GR" sz="1800" dirty="0"/>
              <a:t>0</a:t>
            </a:r>
            <a:r>
              <a:rPr lang="el-GR" altLang="el-GR" sz="2400" baseline="30000" dirty="0"/>
              <a:t>2</a:t>
            </a:r>
            <a:r>
              <a:rPr lang="el-GR" altLang="el-GR" sz="2400" dirty="0"/>
              <a:t> / g) ] =&gt; </a:t>
            </a:r>
          </a:p>
          <a:p>
            <a:r>
              <a:rPr lang="el-GR" altLang="el-GR" sz="2400" dirty="0" err="1" smtClean="0"/>
              <a:t>h</a:t>
            </a:r>
            <a:r>
              <a:rPr lang="el-GR" altLang="el-GR" sz="1800" dirty="0" err="1" smtClean="0"/>
              <a:t>max</a:t>
            </a:r>
            <a:r>
              <a:rPr lang="el-GR" altLang="el-GR" sz="2400" dirty="0" smtClean="0"/>
              <a:t> </a:t>
            </a:r>
            <a:r>
              <a:rPr lang="el-GR" altLang="el-GR" sz="2400" dirty="0"/>
              <a:t>=V</a:t>
            </a:r>
            <a:r>
              <a:rPr lang="el-GR" altLang="el-GR" sz="1800" dirty="0"/>
              <a:t>0</a:t>
            </a:r>
            <a:r>
              <a:rPr lang="el-GR" altLang="el-GR" sz="2400" baseline="30000" dirty="0"/>
              <a:t>2</a:t>
            </a:r>
            <a:r>
              <a:rPr lang="el-GR" altLang="el-GR" sz="2400" dirty="0"/>
              <a:t> / 2g.</a:t>
            </a:r>
          </a:p>
          <a:p>
            <a:r>
              <a:rPr lang="el-GR" altLang="el-GR" sz="2400" dirty="0" smtClean="0"/>
              <a:t>Ο </a:t>
            </a:r>
            <a:r>
              <a:rPr lang="el-GR" altLang="el-GR" sz="2400" dirty="0"/>
              <a:t>χρόνος ανάβασης είναι ίσος με το χρόνο κατάβασης και συνεπώς ο χρόνος πτήσης :</a:t>
            </a:r>
          </a:p>
          <a:p>
            <a:r>
              <a:rPr lang="en-US" altLang="el-GR" sz="2400" dirty="0"/>
              <a:t>t</a:t>
            </a:r>
            <a:r>
              <a:rPr lang="en-US" altLang="el-GR" sz="1800" dirty="0"/>
              <a:t>πτ</a:t>
            </a:r>
            <a:r>
              <a:rPr lang="en-US" altLang="el-GR" sz="2400" dirty="0"/>
              <a:t> = 2V</a:t>
            </a:r>
            <a:r>
              <a:rPr lang="en-US" altLang="el-GR" sz="1800" dirty="0"/>
              <a:t>0</a:t>
            </a:r>
            <a:r>
              <a:rPr lang="en-US" altLang="el-GR" sz="2400" dirty="0"/>
              <a:t> / g</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083481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Πλάγια </a:t>
            </a:r>
            <a:r>
              <a:rPr lang="el-GR" altLang="el-GR" dirty="0" smtClean="0"/>
              <a:t>βολή 1</a:t>
            </a:r>
            <a:endParaRPr lang="el-GR" dirty="0"/>
          </a:p>
        </p:txBody>
      </p:sp>
      <p:sp>
        <p:nvSpPr>
          <p:cNvPr id="5" name="Θέση περιεχομένου 4"/>
          <p:cNvSpPr>
            <a:spLocks noGrp="1"/>
          </p:cNvSpPr>
          <p:nvPr>
            <p:ph idx="1"/>
          </p:nvPr>
        </p:nvSpPr>
        <p:spPr>
          <a:xfrm>
            <a:off x="457200" y="4157663"/>
            <a:ext cx="8229600" cy="2439689"/>
          </a:xfrm>
        </p:spPr>
        <p:txBody>
          <a:bodyPr>
            <a:noAutofit/>
          </a:bodyPr>
          <a:lstStyle/>
          <a:p>
            <a:pPr>
              <a:lnSpc>
                <a:spcPct val="80000"/>
              </a:lnSpc>
              <a:spcBef>
                <a:spcPts val="0"/>
              </a:spcBef>
            </a:pPr>
            <a:r>
              <a:rPr lang="el-GR" altLang="el-GR" sz="2200" dirty="0"/>
              <a:t>Η κίνηση είναι σύνθετη και διεξάγεται στην οριζόντια και στην κατακόρυφη συνιστώσα.</a:t>
            </a:r>
          </a:p>
          <a:p>
            <a:pPr>
              <a:lnSpc>
                <a:spcPct val="80000"/>
              </a:lnSpc>
              <a:spcBef>
                <a:spcPts val="0"/>
              </a:spcBef>
            </a:pPr>
            <a:r>
              <a:rPr lang="el-GR" altLang="el-GR" sz="2200" dirty="0"/>
              <a:t>Η οριζόντια κίνηση είναι ομαλή κίνηση με σταθερή ταχύτητα.</a:t>
            </a:r>
          </a:p>
          <a:p>
            <a:pPr>
              <a:lnSpc>
                <a:spcPct val="80000"/>
              </a:lnSpc>
              <a:spcBef>
                <a:spcPts val="0"/>
              </a:spcBef>
            </a:pPr>
            <a:r>
              <a:rPr lang="el-GR" altLang="el-GR" sz="2200" dirty="0"/>
              <a:t>Η κατακόρυφη κίνηση είναι ομαλά επιταχυνόμενη ( - g )</a:t>
            </a:r>
          </a:p>
          <a:p>
            <a:pPr>
              <a:lnSpc>
                <a:spcPct val="80000"/>
              </a:lnSpc>
              <a:spcBef>
                <a:spcPts val="0"/>
              </a:spcBef>
            </a:pPr>
            <a:r>
              <a:rPr lang="el-GR" altLang="el-GR" sz="2200" dirty="0" smtClean="0"/>
              <a:t>Η  </a:t>
            </a:r>
            <a:r>
              <a:rPr lang="el-GR" altLang="el-GR" sz="2200" dirty="0"/>
              <a:t>τροχιά της κίνησης είναι παραβολική και η απόσταση που θα διανύσει το κινητό (βεληνεκές) εξαρτάται από :</a:t>
            </a:r>
          </a:p>
          <a:p>
            <a:pPr>
              <a:lnSpc>
                <a:spcPct val="80000"/>
              </a:lnSpc>
              <a:spcBef>
                <a:spcPts val="0"/>
              </a:spcBef>
            </a:pPr>
            <a:r>
              <a:rPr lang="el-GR" altLang="el-GR" sz="2200" dirty="0"/>
              <a:t>α) την ταχύτητα απογείωσης</a:t>
            </a:r>
          </a:p>
          <a:p>
            <a:pPr>
              <a:lnSpc>
                <a:spcPct val="80000"/>
              </a:lnSpc>
              <a:spcBef>
                <a:spcPts val="0"/>
              </a:spcBef>
            </a:pPr>
            <a:r>
              <a:rPr lang="el-GR" altLang="el-GR" sz="2200" dirty="0"/>
              <a:t>β) την γωνία απογείωσης </a:t>
            </a:r>
          </a:p>
          <a:p>
            <a:pPr>
              <a:lnSpc>
                <a:spcPct val="80000"/>
              </a:lnSpc>
              <a:spcBef>
                <a:spcPts val="0"/>
              </a:spcBef>
            </a:pPr>
            <a:r>
              <a:rPr lang="el-GR" altLang="el-GR" sz="2200" dirty="0"/>
              <a:t>γ) την υψομετρική διαφορά μεταξύ απογείωσης και προσγείωσης.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781" y="1433061"/>
            <a:ext cx="4500438" cy="255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32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2</a:t>
            </a:r>
            <a:endParaRPr lang="el-GR" sz="3600" dirty="0"/>
          </a:p>
        </p:txBody>
      </p:sp>
      <p:sp>
        <p:nvSpPr>
          <p:cNvPr id="5" name="Θέση περιεχομένου 4"/>
          <p:cNvSpPr>
            <a:spLocks noGrp="1"/>
          </p:cNvSpPr>
          <p:nvPr>
            <p:ph idx="1"/>
          </p:nvPr>
        </p:nvSpPr>
        <p:spPr>
          <a:xfrm>
            <a:off x="4139952" y="1417638"/>
            <a:ext cx="4320479" cy="4938712"/>
          </a:xfrm>
        </p:spPr>
        <p:txBody>
          <a:bodyPr>
            <a:noAutofit/>
          </a:bodyPr>
          <a:lstStyle/>
          <a:p>
            <a:pPr>
              <a:lnSpc>
                <a:spcPct val="80000"/>
              </a:lnSpc>
            </a:pPr>
            <a:r>
              <a:rPr lang="el-GR" altLang="el-GR" sz="2400" dirty="0"/>
              <a:t>Α) Η παραβολική τροχιά στην πλάγια βολή</a:t>
            </a:r>
          </a:p>
          <a:p>
            <a:pPr>
              <a:lnSpc>
                <a:spcPct val="80000"/>
              </a:lnSpc>
            </a:pPr>
            <a:endParaRPr lang="el-GR" altLang="el-GR" sz="2400" dirty="0"/>
          </a:p>
          <a:p>
            <a:pPr>
              <a:lnSpc>
                <a:spcPct val="80000"/>
              </a:lnSpc>
            </a:pPr>
            <a:r>
              <a:rPr lang="el-GR" altLang="el-GR" sz="2400" dirty="0"/>
              <a:t>Β) Η πορεία  α αντιπροσωπεύει την τροχιά της πτήσης που θα ακολουθούσε το κινητό αν δεν υπήρχε η επίδραση της βαρύτητας.</a:t>
            </a:r>
          </a:p>
          <a:p>
            <a:pPr>
              <a:lnSpc>
                <a:spcPct val="80000"/>
              </a:lnSpc>
            </a:pPr>
            <a:r>
              <a:rPr lang="el-GR" altLang="el-GR" sz="2400" dirty="0"/>
              <a:t>Η πορεία  </a:t>
            </a:r>
            <a:r>
              <a:rPr lang="en-US" altLang="el-GR" sz="2400" dirty="0"/>
              <a:t>b </a:t>
            </a:r>
            <a:r>
              <a:rPr lang="el-GR" altLang="el-GR" sz="2400" dirty="0"/>
              <a:t>αντιπροσωπεύει την τροχιά (η πραγματική) με την επίδραση της βαρύτητας. Πρόκειται για μια παραβολική τροχιά.</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7638"/>
            <a:ext cx="2994978"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6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3</a:t>
            </a:r>
            <a:endParaRPr lang="el-GR" sz="3600" dirty="0"/>
          </a:p>
        </p:txBody>
      </p:sp>
      <p:sp>
        <p:nvSpPr>
          <p:cNvPr id="5" name="Θέση περιεχομένου 4"/>
          <p:cNvSpPr>
            <a:spLocks noGrp="1"/>
          </p:cNvSpPr>
          <p:nvPr>
            <p:ph idx="1"/>
          </p:nvPr>
        </p:nvSpPr>
        <p:spPr>
          <a:xfrm>
            <a:off x="457200" y="4581128"/>
            <a:ext cx="8229600" cy="2016224"/>
          </a:xfrm>
        </p:spPr>
        <p:txBody>
          <a:bodyPr>
            <a:noAutofit/>
          </a:bodyPr>
          <a:lstStyle/>
          <a:p>
            <a:r>
              <a:rPr lang="el-GR" altLang="el-GR" sz="2400" dirty="0"/>
              <a:t>Παρουσιάζονται η οριζόντια και η κατακόρυφη συνιστώσα της ταχύτητας πτήσης.</a:t>
            </a:r>
          </a:p>
          <a:p>
            <a:r>
              <a:rPr lang="el-GR" altLang="el-GR" sz="2400" dirty="0"/>
              <a:t>Η οριζόντια ταχύτητα είναι σταθερή, ενώ η κατακόρυφη ταχύτητα είναι σταθερά μεταβαλλόμενη (μειούμενη λόγω της -</a:t>
            </a:r>
            <a:r>
              <a:rPr lang="en-US" altLang="el-GR" sz="2400" dirty="0"/>
              <a:t>g</a:t>
            </a:r>
            <a:r>
              <a:rPr lang="el-GR" altLang="el-GR" sz="2400" dirty="0"/>
              <a:t>)</a:t>
            </a:r>
            <a:r>
              <a:rPr lang="en-US" altLang="el-GR" sz="2400" dirty="0"/>
              <a:t>.</a:t>
            </a:r>
          </a:p>
          <a:p>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 y="1456441"/>
            <a:ext cx="7704137"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099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4</a:t>
            </a:r>
            <a:endParaRPr lang="el-GR" sz="3600" dirty="0"/>
          </a:p>
        </p:txBody>
      </p:sp>
      <p:sp>
        <p:nvSpPr>
          <p:cNvPr id="5" name="Θέση περιεχομένου 4"/>
          <p:cNvSpPr>
            <a:spLocks noGrp="1"/>
          </p:cNvSpPr>
          <p:nvPr>
            <p:ph idx="1"/>
          </p:nvPr>
        </p:nvSpPr>
        <p:spPr>
          <a:xfrm>
            <a:off x="457200" y="5013176"/>
            <a:ext cx="8229600" cy="1584176"/>
          </a:xfrm>
        </p:spPr>
        <p:txBody>
          <a:bodyPr>
            <a:noAutofit/>
          </a:bodyPr>
          <a:lstStyle/>
          <a:p>
            <a:r>
              <a:rPr lang="el-GR" altLang="el-GR" sz="2400" dirty="0"/>
              <a:t>Η μπάλα που ρίχνεται οριζόντια (πλάγια βολή) έχει την ίδια κατακόρυφη ταχύτητα με τη μπάλα που αφήνεται να πέσει προς τα κάτω χωρίς οριζόντια ταχύτητα (ελεύθερη πτήση).</a:t>
            </a:r>
            <a:endParaRPr lang="en-US" altLang="el-GR" sz="2400" dirty="0"/>
          </a:p>
          <a:p>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700808"/>
            <a:ext cx="7993062"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84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5</a:t>
            </a:r>
            <a:endParaRPr lang="el-GR" sz="3600" dirty="0"/>
          </a:p>
        </p:txBody>
      </p:sp>
      <p:sp>
        <p:nvSpPr>
          <p:cNvPr id="5" name="Θέση περιεχομένου 4"/>
          <p:cNvSpPr>
            <a:spLocks noGrp="1"/>
          </p:cNvSpPr>
          <p:nvPr>
            <p:ph idx="1"/>
          </p:nvPr>
        </p:nvSpPr>
        <p:spPr>
          <a:xfrm>
            <a:off x="323528" y="2997708"/>
            <a:ext cx="8568952" cy="3599644"/>
          </a:xfrm>
        </p:spPr>
        <p:txBody>
          <a:bodyPr>
            <a:noAutofit/>
          </a:bodyPr>
          <a:lstStyle/>
          <a:p>
            <a:pPr>
              <a:spcBef>
                <a:spcPts val="0"/>
              </a:spcBef>
            </a:pPr>
            <a:r>
              <a:rPr lang="el-GR" altLang="el-GR" sz="2200" dirty="0"/>
              <a:t>Η ταχύτητα απογείωσης σχηματίζει με την οριζόντια γραμμή γωνία φ</a:t>
            </a:r>
            <a:r>
              <a:rPr lang="el-GR" altLang="el-GR" sz="2200" baseline="-25000" dirty="0"/>
              <a:t>0</a:t>
            </a:r>
            <a:endParaRPr lang="el-GR" altLang="el-GR" sz="2200" dirty="0"/>
          </a:p>
          <a:p>
            <a:pPr>
              <a:spcBef>
                <a:spcPts val="0"/>
              </a:spcBef>
            </a:pPr>
            <a:r>
              <a:rPr lang="en-US" altLang="el-GR" sz="2200" dirty="0"/>
              <a:t>V</a:t>
            </a:r>
            <a:r>
              <a:rPr lang="el-GR" altLang="el-GR" sz="2200" dirty="0" err="1"/>
              <a:t>ορ</a:t>
            </a:r>
            <a:r>
              <a:rPr lang="en-US" altLang="el-GR" sz="2200" dirty="0"/>
              <a:t> = V</a:t>
            </a:r>
            <a:r>
              <a:rPr lang="el-GR" altLang="el-GR" sz="2200" dirty="0"/>
              <a:t>ο</a:t>
            </a:r>
            <a:r>
              <a:rPr lang="en-US" altLang="el-GR" sz="2200" dirty="0"/>
              <a:t> . συνφ</a:t>
            </a:r>
            <a:r>
              <a:rPr lang="en-US" altLang="el-GR" sz="2200" baseline="-25000" dirty="0"/>
              <a:t>0 </a:t>
            </a:r>
            <a:r>
              <a:rPr lang="en-US" altLang="el-GR" sz="2200" dirty="0"/>
              <a:t>        </a:t>
            </a:r>
            <a:r>
              <a:rPr lang="en-US" altLang="el-GR" sz="2200" dirty="0" err="1"/>
              <a:t>V</a:t>
            </a:r>
            <a:r>
              <a:rPr lang="en-US" altLang="el-GR" sz="2200" baseline="-25000" dirty="0" err="1"/>
              <a:t>κ</a:t>
            </a:r>
            <a:r>
              <a:rPr lang="en-US" altLang="el-GR" sz="2200" baseline="-25000" dirty="0"/>
              <a:t>ατ</a:t>
            </a:r>
            <a:r>
              <a:rPr lang="en-US" altLang="el-GR" sz="2200" dirty="0"/>
              <a:t> = V</a:t>
            </a:r>
            <a:r>
              <a:rPr lang="en-US" altLang="el-GR" sz="2200" baseline="-25000" dirty="0"/>
              <a:t>0</a:t>
            </a:r>
            <a:r>
              <a:rPr lang="en-US" altLang="el-GR" sz="2200" dirty="0"/>
              <a:t> . ημφ</a:t>
            </a:r>
            <a:r>
              <a:rPr lang="en-US" altLang="el-GR" sz="2200" baseline="-25000" dirty="0"/>
              <a:t>0</a:t>
            </a:r>
            <a:endParaRPr lang="en-US" altLang="el-GR" sz="2200" dirty="0"/>
          </a:p>
          <a:p>
            <a:pPr>
              <a:spcBef>
                <a:spcPts val="0"/>
              </a:spcBef>
            </a:pPr>
            <a:r>
              <a:rPr lang="el-GR" altLang="el-GR" sz="2200" dirty="0"/>
              <a:t>Η κίνηση χωρίζεται σε δύο ανεξάρτητες κινήσεις οριζόντια ( Χ ) και κατακόρυφη ( Υ ).</a:t>
            </a:r>
          </a:p>
          <a:p>
            <a:pPr>
              <a:spcBef>
                <a:spcPts val="0"/>
              </a:spcBef>
            </a:pPr>
            <a:r>
              <a:rPr lang="el-GR" altLang="el-GR" sz="2200" dirty="0"/>
              <a:t>Για ένα τυχαίο σημείο της καμπύλης ισχύουν :</a:t>
            </a:r>
          </a:p>
          <a:p>
            <a:pPr>
              <a:spcBef>
                <a:spcPts val="0"/>
              </a:spcBef>
            </a:pPr>
            <a:r>
              <a:rPr lang="en-US" altLang="el-GR" sz="2200" dirty="0"/>
              <a:t>X = V</a:t>
            </a:r>
            <a:r>
              <a:rPr lang="en-US" altLang="el-GR" sz="2200" baseline="-25000" dirty="0"/>
              <a:t>0</a:t>
            </a:r>
            <a:r>
              <a:rPr lang="en-US" altLang="el-GR" sz="2200" dirty="0"/>
              <a:t> . t . </a:t>
            </a:r>
            <a:r>
              <a:rPr lang="el-GR" altLang="el-GR" sz="2200" dirty="0"/>
              <a:t>συνφ</a:t>
            </a:r>
            <a:r>
              <a:rPr lang="el-GR" altLang="el-GR" sz="2200" baseline="-25000" dirty="0"/>
              <a:t>0</a:t>
            </a:r>
            <a:r>
              <a:rPr lang="el-GR" altLang="el-GR" sz="2200" dirty="0"/>
              <a:t>  και </a:t>
            </a:r>
            <a:r>
              <a:rPr lang="en-US" altLang="el-GR" sz="2200" dirty="0"/>
              <a:t>Y = V</a:t>
            </a:r>
            <a:r>
              <a:rPr lang="en-US" altLang="el-GR" sz="2200" baseline="-25000" dirty="0"/>
              <a:t>0</a:t>
            </a:r>
            <a:r>
              <a:rPr lang="en-US" altLang="el-GR" sz="2200" dirty="0"/>
              <a:t> . t . </a:t>
            </a:r>
            <a:r>
              <a:rPr lang="el-GR" altLang="el-GR" sz="2200" dirty="0"/>
              <a:t>ημφ</a:t>
            </a:r>
            <a:r>
              <a:rPr lang="el-GR" altLang="el-GR" sz="2200" baseline="-25000" dirty="0"/>
              <a:t>0</a:t>
            </a:r>
            <a:r>
              <a:rPr lang="el-GR" altLang="el-GR" sz="2200" dirty="0"/>
              <a:t> - 1/2 </a:t>
            </a:r>
            <a:r>
              <a:rPr lang="en-US" altLang="el-GR" sz="2200" dirty="0"/>
              <a:t>g . t</a:t>
            </a:r>
            <a:r>
              <a:rPr lang="en-US" altLang="el-GR" sz="2200" baseline="30000" dirty="0"/>
              <a:t>2</a:t>
            </a:r>
            <a:endParaRPr lang="en-US" altLang="el-GR" sz="2200" dirty="0"/>
          </a:p>
          <a:p>
            <a:pPr>
              <a:spcBef>
                <a:spcPts val="0"/>
              </a:spcBef>
            </a:pPr>
            <a:r>
              <a:rPr lang="el-GR" altLang="el-GR" sz="2200" dirty="0"/>
              <a:t>Η σχέση Χ και Υ είναι συνάρτηση παραβολής :</a:t>
            </a:r>
          </a:p>
          <a:p>
            <a:pPr>
              <a:spcBef>
                <a:spcPts val="0"/>
              </a:spcBef>
            </a:pPr>
            <a:r>
              <a:rPr lang="el-GR" altLang="el-GR" sz="2200" dirty="0"/>
              <a:t>Υ = </a:t>
            </a:r>
            <a:r>
              <a:rPr lang="en-US" altLang="el-GR" sz="2200" dirty="0"/>
              <a:t>X . </a:t>
            </a:r>
            <a:r>
              <a:rPr lang="el-GR" altLang="el-GR" sz="2200" dirty="0"/>
              <a:t>εφφ</a:t>
            </a:r>
            <a:r>
              <a:rPr lang="el-GR" altLang="el-GR" sz="2200" baseline="-25000" dirty="0"/>
              <a:t>0</a:t>
            </a:r>
            <a:r>
              <a:rPr lang="el-GR" altLang="el-GR" sz="2200" dirty="0"/>
              <a:t> - [ g / (2 . V</a:t>
            </a:r>
            <a:r>
              <a:rPr lang="el-GR" altLang="el-GR" sz="2200" baseline="-25000" dirty="0"/>
              <a:t>0</a:t>
            </a:r>
            <a:r>
              <a:rPr lang="el-GR" altLang="el-GR" sz="2200" baseline="30000" dirty="0"/>
              <a:t>2</a:t>
            </a:r>
            <a:r>
              <a:rPr lang="el-GR" altLang="el-GR" sz="2200" dirty="0"/>
              <a:t> . συν</a:t>
            </a:r>
            <a:r>
              <a:rPr lang="el-GR" altLang="el-GR" sz="2200" baseline="30000" dirty="0"/>
              <a:t>2</a:t>
            </a:r>
            <a:r>
              <a:rPr lang="el-GR" altLang="el-GR" sz="2200" dirty="0"/>
              <a:t>φ</a:t>
            </a:r>
            <a:r>
              <a:rPr lang="el-GR" altLang="el-GR" sz="2200" baseline="-25000" dirty="0"/>
              <a:t>0</a:t>
            </a:r>
            <a:r>
              <a:rPr lang="el-GR" altLang="el-GR" sz="2200" dirty="0"/>
              <a:t>) ] . Χ</a:t>
            </a:r>
            <a:r>
              <a:rPr lang="el-GR" altLang="el-GR" sz="2200" baseline="30000" dirty="0"/>
              <a:t>2</a:t>
            </a:r>
            <a:endParaRPr lang="el-GR" altLang="el-GR" sz="2200" dirty="0"/>
          </a:p>
          <a:p>
            <a:pPr>
              <a:spcBef>
                <a:spcPts val="0"/>
              </a:spcBef>
            </a:pPr>
            <a:r>
              <a:rPr lang="el-GR" altLang="el-GR" sz="2200" dirty="0"/>
              <a:t>Μέγιστο ύψος : Υ</a:t>
            </a:r>
            <a:r>
              <a:rPr lang="en-US" altLang="el-GR" sz="2200" baseline="-25000" dirty="0"/>
              <a:t>max</a:t>
            </a:r>
            <a:r>
              <a:rPr lang="en-US" altLang="el-GR" sz="2200" dirty="0"/>
              <a:t> = (V</a:t>
            </a:r>
            <a:r>
              <a:rPr lang="en-US" altLang="el-GR" sz="2200" baseline="-25000" dirty="0"/>
              <a:t>0</a:t>
            </a:r>
            <a:r>
              <a:rPr lang="en-US" altLang="el-GR" sz="2200" baseline="30000" dirty="0"/>
              <a:t>2</a:t>
            </a:r>
            <a:r>
              <a:rPr lang="en-US" altLang="el-GR" sz="2200" dirty="0"/>
              <a:t> . </a:t>
            </a:r>
            <a:r>
              <a:rPr lang="el-GR" altLang="el-GR" sz="2200" dirty="0"/>
              <a:t>ημ</a:t>
            </a:r>
            <a:r>
              <a:rPr lang="el-GR" altLang="el-GR" sz="2200" baseline="30000" dirty="0"/>
              <a:t>2</a:t>
            </a:r>
            <a:r>
              <a:rPr lang="el-GR" altLang="el-GR" sz="2200" dirty="0"/>
              <a:t>φ</a:t>
            </a:r>
            <a:r>
              <a:rPr lang="el-GR" altLang="el-GR" sz="2200" baseline="-25000" dirty="0"/>
              <a:t>0</a:t>
            </a:r>
            <a:r>
              <a:rPr lang="en-US" altLang="el-GR" sz="2200" dirty="0"/>
              <a:t>) / 2g </a:t>
            </a:r>
          </a:p>
          <a:p>
            <a:pPr>
              <a:spcBef>
                <a:spcPts val="0"/>
              </a:spcBef>
            </a:pPr>
            <a:r>
              <a:rPr lang="el-GR" altLang="el-GR" sz="2200" dirty="0"/>
              <a:t>Μέγιστο μήκος : </a:t>
            </a:r>
            <a:r>
              <a:rPr lang="en-US" altLang="el-GR" sz="2200" dirty="0" err="1"/>
              <a:t>X</a:t>
            </a:r>
            <a:r>
              <a:rPr lang="en-US" altLang="el-GR" sz="2200" baseline="-25000" dirty="0" err="1"/>
              <a:t>max</a:t>
            </a:r>
            <a:r>
              <a:rPr lang="en-US" altLang="el-GR" sz="2200" dirty="0"/>
              <a:t> = (V</a:t>
            </a:r>
            <a:r>
              <a:rPr lang="en-US" altLang="el-GR" sz="2200" baseline="-25000" dirty="0"/>
              <a:t>0</a:t>
            </a:r>
            <a:r>
              <a:rPr lang="en-US" altLang="el-GR" sz="2200" baseline="30000" dirty="0"/>
              <a:t>2</a:t>
            </a:r>
            <a:r>
              <a:rPr lang="en-US" altLang="el-GR" sz="2200" dirty="0"/>
              <a:t> . </a:t>
            </a:r>
            <a:r>
              <a:rPr lang="el-GR" altLang="el-GR" sz="2200" dirty="0"/>
              <a:t>ημ2φ</a:t>
            </a:r>
            <a:r>
              <a:rPr lang="el-GR" altLang="el-GR" sz="2200" baseline="-25000" dirty="0"/>
              <a:t>0</a:t>
            </a:r>
            <a:r>
              <a:rPr lang="en-US" altLang="el-GR" sz="2200" dirty="0"/>
              <a:t>) / g</a:t>
            </a:r>
          </a:p>
          <a:p>
            <a:pPr>
              <a:spcBef>
                <a:spcPts val="0"/>
              </a:spcBef>
            </a:pPr>
            <a:r>
              <a:rPr lang="el-GR" altLang="el-GR" sz="2200" dirty="0"/>
              <a:t>Χρόνος πτήσης : </a:t>
            </a:r>
            <a:r>
              <a:rPr lang="el-GR" altLang="el-GR" sz="2200" dirty="0" err="1"/>
              <a:t>t</a:t>
            </a:r>
            <a:r>
              <a:rPr lang="el-GR" altLang="el-GR" sz="2200" baseline="-25000" dirty="0" err="1"/>
              <a:t>π</a:t>
            </a:r>
            <a:r>
              <a:rPr lang="el-GR" altLang="el-GR" sz="2200" dirty="0"/>
              <a:t> = (2 .V</a:t>
            </a:r>
            <a:r>
              <a:rPr lang="el-GR" altLang="el-GR" sz="2200" baseline="-25000" dirty="0"/>
              <a:t>0</a:t>
            </a:r>
            <a:r>
              <a:rPr lang="el-GR" altLang="el-GR" sz="2200" dirty="0"/>
              <a:t> . ημφ</a:t>
            </a:r>
            <a:r>
              <a:rPr lang="el-GR" altLang="el-GR" sz="2200" baseline="-25000" dirty="0"/>
              <a:t>0</a:t>
            </a:r>
            <a:r>
              <a:rPr lang="el-GR" altLang="el-GR" sz="2200" dirty="0"/>
              <a:t>) . </a:t>
            </a:r>
            <a:r>
              <a:rPr lang="en-US" altLang="el-GR" sz="2200" dirty="0"/>
              <a:t>g.</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078" y="1234801"/>
            <a:ext cx="3395836" cy="172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523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6</a:t>
            </a:r>
            <a:endParaRPr lang="el-GR" sz="3600" dirty="0"/>
          </a:p>
        </p:txBody>
      </p:sp>
      <p:sp>
        <p:nvSpPr>
          <p:cNvPr id="5" name="Θέση περιεχομένου 4"/>
          <p:cNvSpPr>
            <a:spLocks noGrp="1"/>
          </p:cNvSpPr>
          <p:nvPr>
            <p:ph idx="1"/>
          </p:nvPr>
        </p:nvSpPr>
        <p:spPr>
          <a:xfrm>
            <a:off x="457200" y="1417638"/>
            <a:ext cx="8229600" cy="5179714"/>
          </a:xfrm>
        </p:spPr>
        <p:txBody>
          <a:bodyPr>
            <a:noAutofit/>
          </a:bodyPr>
          <a:lstStyle/>
          <a:p>
            <a:pPr>
              <a:spcBef>
                <a:spcPts val="600"/>
              </a:spcBef>
            </a:pPr>
            <a:r>
              <a:rPr lang="el-GR" altLang="el-GR" sz="2400" dirty="0"/>
              <a:t>Η οριζόντια ταχύτητα είναι σταθερή σε όλη τη διάρκεια της πτήσης.</a:t>
            </a:r>
          </a:p>
          <a:p>
            <a:pPr>
              <a:spcBef>
                <a:spcPts val="600"/>
              </a:spcBef>
            </a:pPr>
            <a:r>
              <a:rPr lang="el-GR" altLang="el-GR" sz="2400" dirty="0" smtClean="0"/>
              <a:t>Η </a:t>
            </a:r>
            <a:r>
              <a:rPr lang="el-GR" altLang="el-GR" sz="2400" dirty="0"/>
              <a:t>διάρκεια πτήσης εξαρτάται μόνο από το μέγιστο ύψος πτήσης (η οριζόντια κίνηση δεν επηρεάζει τη διάρκεια πτήσης</a:t>
            </a:r>
            <a:r>
              <a:rPr lang="el-GR" altLang="el-GR" sz="2400" dirty="0" smtClean="0"/>
              <a:t>).</a:t>
            </a:r>
          </a:p>
          <a:p>
            <a:pPr>
              <a:spcBef>
                <a:spcPts val="600"/>
              </a:spcBef>
            </a:pPr>
            <a:endParaRPr lang="el-GR" altLang="el-GR" sz="2400" dirty="0"/>
          </a:p>
          <a:p>
            <a:pPr>
              <a:spcBef>
                <a:spcPts val="600"/>
              </a:spcBef>
            </a:pPr>
            <a:r>
              <a:rPr lang="el-GR" altLang="el-GR" sz="2400" dirty="0" smtClean="0"/>
              <a:t>ΔΙΑΦΟΡΕΤΙΚΟ  </a:t>
            </a:r>
            <a:r>
              <a:rPr lang="el-GR" altLang="el-GR" sz="2400" dirty="0"/>
              <a:t>ΥΨΟΣ  ΑΠΟΓΕΙΩΣΗΣ  ΚΑΙ  ΠΡΟΣΓΕΙΩΣΗΣ</a:t>
            </a:r>
          </a:p>
          <a:p>
            <a:pPr>
              <a:spcBef>
                <a:spcPts val="600"/>
              </a:spcBef>
            </a:pPr>
            <a:r>
              <a:rPr lang="el-GR" altLang="el-GR" sz="2400" dirty="0" smtClean="0"/>
              <a:t>Σε </a:t>
            </a:r>
            <a:r>
              <a:rPr lang="el-GR" altLang="el-GR" sz="2400" dirty="0"/>
              <a:t>αυτή την περίπτωση το μέγιστο μήκος βολής δεν επιτυγχάνεται με γωνία απογείωσης 45</a:t>
            </a:r>
            <a:r>
              <a:rPr lang="el-GR" altLang="el-GR" sz="2400" baseline="30000" dirty="0"/>
              <a:t>0</a:t>
            </a:r>
            <a:r>
              <a:rPr lang="el-GR" altLang="el-GR" sz="2400" dirty="0"/>
              <a:t>, αλλά με ελαφρώς μικρότερη γωνία.</a:t>
            </a:r>
          </a:p>
          <a:p>
            <a:pPr>
              <a:spcBef>
                <a:spcPts val="600"/>
              </a:spcBef>
            </a:pPr>
            <a:r>
              <a:rPr lang="el-GR" altLang="el-GR" sz="2400" dirty="0" smtClean="0"/>
              <a:t>Η </a:t>
            </a:r>
            <a:r>
              <a:rPr lang="el-GR" altLang="el-GR" sz="2400" dirty="0"/>
              <a:t>ιδανική γωνία (</a:t>
            </a:r>
            <a:r>
              <a:rPr lang="el-GR" altLang="el-GR" sz="2400" dirty="0" err="1"/>
              <a:t>φ</a:t>
            </a:r>
            <a:r>
              <a:rPr lang="el-GR" altLang="el-GR" sz="2400" baseline="-25000" dirty="0" err="1"/>
              <a:t>ιδα</a:t>
            </a:r>
            <a:r>
              <a:rPr lang="el-GR" altLang="el-GR" sz="2400" dirty="0"/>
              <a:t>) για μέγιστο βεληνεκές :</a:t>
            </a:r>
          </a:p>
          <a:p>
            <a:pPr>
              <a:spcBef>
                <a:spcPts val="600"/>
              </a:spcBef>
            </a:pPr>
            <a:r>
              <a:rPr lang="el-GR" altLang="el-GR" sz="2400" dirty="0"/>
              <a:t>συν (2φ</a:t>
            </a:r>
            <a:r>
              <a:rPr lang="el-GR" altLang="el-GR" sz="2400" baseline="-25000" dirty="0"/>
              <a:t>ιδα</a:t>
            </a:r>
            <a:r>
              <a:rPr lang="el-GR" altLang="el-GR" sz="2400" dirty="0"/>
              <a:t>) = (2 .</a:t>
            </a:r>
            <a:r>
              <a:rPr lang="en-US" altLang="el-GR" sz="2400" dirty="0"/>
              <a:t> h</a:t>
            </a:r>
            <a:r>
              <a:rPr lang="en-US" altLang="el-GR" sz="2400" baseline="-25000" dirty="0"/>
              <a:t>0</a:t>
            </a:r>
            <a:r>
              <a:rPr lang="en-US" altLang="el-GR" sz="2400" dirty="0"/>
              <a:t> . g</a:t>
            </a:r>
            <a:r>
              <a:rPr lang="el-GR" altLang="el-GR" sz="2400" dirty="0"/>
              <a:t>) / V</a:t>
            </a:r>
            <a:r>
              <a:rPr lang="el-GR" altLang="el-GR" sz="2400" baseline="-25000" dirty="0"/>
              <a:t>0</a:t>
            </a:r>
            <a:r>
              <a:rPr lang="el-GR" altLang="el-GR" sz="2400" baseline="30000" dirty="0"/>
              <a:t>2</a:t>
            </a:r>
            <a:endParaRPr lang="en-US" altLang="el-GR" sz="24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61889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a:t>
            </a:r>
            <a:r>
              <a:rPr lang="el-GR" altLang="el-GR" sz="3600" dirty="0" smtClean="0"/>
              <a:t>βολή 7</a:t>
            </a:r>
            <a:endParaRPr lang="el-GR" sz="3600" dirty="0"/>
          </a:p>
        </p:txBody>
      </p:sp>
      <p:sp>
        <p:nvSpPr>
          <p:cNvPr id="5" name="Θέση περιεχομένου 4"/>
          <p:cNvSpPr>
            <a:spLocks noGrp="1"/>
          </p:cNvSpPr>
          <p:nvPr>
            <p:ph idx="1"/>
          </p:nvPr>
        </p:nvSpPr>
        <p:spPr>
          <a:xfrm>
            <a:off x="457200" y="5301208"/>
            <a:ext cx="8229600" cy="1296144"/>
          </a:xfrm>
        </p:spPr>
        <p:txBody>
          <a:bodyPr>
            <a:noAutofit/>
          </a:bodyPr>
          <a:lstStyle/>
          <a:p>
            <a:r>
              <a:rPr lang="el-GR" altLang="el-GR" sz="2400" dirty="0"/>
              <a:t>Θεωρητικές τροχιές σώματος που εκτελεί πλάγια βολή, με διαφορετικές γωνίες απελευθέρωσης και σταθερή ταχύτητα απελευθέρωσης (15.2 </a:t>
            </a:r>
            <a:r>
              <a:rPr lang="en-US" altLang="el-GR" sz="2400" dirty="0"/>
              <a:t>m/s</a:t>
            </a:r>
            <a:r>
              <a:rPr lang="el-GR" altLang="el-GR" sz="2400" dirty="0"/>
              <a:t>)</a:t>
            </a:r>
            <a:r>
              <a:rPr lang="en-US" altLang="el-GR" sz="2400" dirty="0"/>
              <a:t> </a:t>
            </a:r>
            <a:r>
              <a:rPr lang="el-GR" altLang="el-GR" sz="2400" dirty="0"/>
              <a:t>και ύψος απελευθέρωσης (2.4 </a:t>
            </a:r>
            <a:r>
              <a:rPr lang="en-US" altLang="el-GR" sz="2400" dirty="0"/>
              <a:t>m</a:t>
            </a:r>
            <a:r>
              <a:rPr lang="el-GR" altLang="el-GR" sz="2400" dirty="0"/>
              <a:t>)</a:t>
            </a:r>
            <a:r>
              <a:rPr lang="en-US" altLang="el-GR" sz="2400" dirty="0"/>
              <a:t>.</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68413"/>
            <a:ext cx="56165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39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499992" y="274638"/>
            <a:ext cx="4392488" cy="1143000"/>
          </a:xfrm>
        </p:spPr>
        <p:txBody>
          <a:bodyPr>
            <a:noAutofit/>
          </a:bodyPr>
          <a:lstStyle/>
          <a:p>
            <a:r>
              <a:rPr lang="el-GR" altLang="el-GR" sz="3600" dirty="0"/>
              <a:t>Πλάγια </a:t>
            </a:r>
            <a:r>
              <a:rPr lang="el-GR" altLang="el-GR" sz="3600" dirty="0" smtClean="0"/>
              <a:t>βολή 8</a:t>
            </a:r>
            <a:endParaRPr lang="el-GR" sz="3600" dirty="0"/>
          </a:p>
        </p:txBody>
      </p:sp>
      <p:sp>
        <p:nvSpPr>
          <p:cNvPr id="5" name="Θέση περιεχομένου 4"/>
          <p:cNvSpPr>
            <a:spLocks noGrp="1"/>
          </p:cNvSpPr>
          <p:nvPr>
            <p:ph idx="1"/>
          </p:nvPr>
        </p:nvSpPr>
        <p:spPr>
          <a:xfrm>
            <a:off x="5148064" y="1916832"/>
            <a:ext cx="3096344" cy="4680520"/>
          </a:xfrm>
        </p:spPr>
        <p:txBody>
          <a:bodyPr>
            <a:noAutofit/>
          </a:bodyPr>
          <a:lstStyle/>
          <a:p>
            <a:pPr>
              <a:lnSpc>
                <a:spcPct val="90000"/>
              </a:lnSpc>
            </a:pPr>
            <a:r>
              <a:rPr lang="el-GR" altLang="el-GR" sz="2400" dirty="0"/>
              <a:t>Πλάγια </a:t>
            </a:r>
            <a:r>
              <a:rPr lang="el-GR" altLang="el-GR" sz="2400" dirty="0" smtClean="0"/>
              <a:t>βολή και </a:t>
            </a:r>
            <a:r>
              <a:rPr lang="el-GR" altLang="el-GR" sz="2400" dirty="0"/>
              <a:t>παραλλαγές χαρακτηριστικών μεγεθών της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3"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8113"/>
            <a:ext cx="3844867"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47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1</a:t>
            </a:r>
            <a:endParaRPr lang="el-GR" dirty="0"/>
          </a:p>
        </p:txBody>
      </p:sp>
      <p:sp>
        <p:nvSpPr>
          <p:cNvPr id="5" name="Θέση περιεχομένου 4"/>
          <p:cNvSpPr>
            <a:spLocks noGrp="1"/>
          </p:cNvSpPr>
          <p:nvPr>
            <p:ph idx="1"/>
          </p:nvPr>
        </p:nvSpPr>
        <p:spPr>
          <a:xfrm>
            <a:off x="457200" y="1988840"/>
            <a:ext cx="8075240" cy="4217605"/>
          </a:xfrm>
        </p:spPr>
        <p:txBody>
          <a:bodyPr>
            <a:noAutofit/>
          </a:bodyPr>
          <a:lstStyle/>
          <a:p>
            <a:pPr>
              <a:spcBef>
                <a:spcPts val="0"/>
              </a:spcBef>
            </a:pPr>
            <a:r>
              <a:rPr lang="el-GR" altLang="el-GR" sz="2400" i="1" dirty="0"/>
              <a:t>Ένας καταδύτης πέφτει από ύψος 10 </a:t>
            </a:r>
            <a:r>
              <a:rPr lang="en-US" altLang="el-GR" sz="2400" i="1" dirty="0"/>
              <a:t>m</a:t>
            </a:r>
            <a:r>
              <a:rPr lang="el-GR" altLang="el-GR" sz="2400" i="1" dirty="0"/>
              <a:t>. Πόσο διαρκεί η πτώση του </a:t>
            </a:r>
            <a:r>
              <a:rPr lang="en-US" altLang="el-GR" sz="2400" i="1" dirty="0"/>
              <a:t>;</a:t>
            </a:r>
            <a:endParaRPr lang="el-GR" altLang="el-GR" sz="2400" i="1" dirty="0"/>
          </a:p>
          <a:p>
            <a:pPr>
              <a:spcBef>
                <a:spcPts val="0"/>
              </a:spcBef>
            </a:pPr>
            <a:endParaRPr lang="en-US" altLang="el-GR" sz="2400" i="1" dirty="0"/>
          </a:p>
          <a:p>
            <a:pPr>
              <a:spcBef>
                <a:spcPts val="0"/>
              </a:spcBef>
            </a:pPr>
            <a:r>
              <a:rPr lang="en-US" altLang="el-GR" sz="2400" dirty="0"/>
              <a:t>t = ( 2 h / g )</a:t>
            </a:r>
            <a:r>
              <a:rPr lang="en-US" altLang="el-GR" sz="2400" baseline="30000" dirty="0"/>
              <a:t>1/2 </a:t>
            </a:r>
          </a:p>
          <a:p>
            <a:pPr>
              <a:spcBef>
                <a:spcPts val="0"/>
              </a:spcBef>
            </a:pPr>
            <a:r>
              <a:rPr lang="en-US" altLang="el-GR" sz="2400" dirty="0"/>
              <a:t>t = ( 2 .10 m / 9,81 m/sec</a:t>
            </a:r>
            <a:r>
              <a:rPr lang="en-US" altLang="el-GR" sz="2400" baseline="30000" dirty="0"/>
              <a:t>2</a:t>
            </a:r>
            <a:r>
              <a:rPr lang="en-US" altLang="el-GR" sz="2400" dirty="0"/>
              <a:t> )</a:t>
            </a:r>
            <a:r>
              <a:rPr lang="en-US" altLang="el-GR" sz="2400" baseline="30000" dirty="0"/>
              <a:t>1/2 </a:t>
            </a:r>
            <a:r>
              <a:rPr lang="en-US" altLang="el-GR" sz="2400" dirty="0"/>
              <a:t>= 1,43 sec</a:t>
            </a:r>
          </a:p>
          <a:p>
            <a:pPr>
              <a:spcBef>
                <a:spcPts val="0"/>
              </a:spcBef>
            </a:pPr>
            <a:endParaRPr lang="el-GR" altLang="el-GR" sz="2400" dirty="0"/>
          </a:p>
          <a:p>
            <a:pPr>
              <a:spcBef>
                <a:spcPts val="0"/>
              </a:spcBef>
            </a:pPr>
            <a:r>
              <a:rPr lang="el-GR" altLang="el-GR" sz="2400" i="1" dirty="0"/>
              <a:t>Με ποια ταχύτητα πέφτει στο νερό </a:t>
            </a:r>
            <a:r>
              <a:rPr lang="en-US" altLang="el-GR" sz="2400" i="1" dirty="0"/>
              <a:t>;</a:t>
            </a:r>
            <a:endParaRPr lang="el-GR" altLang="el-GR" sz="2400" i="1" dirty="0"/>
          </a:p>
          <a:p>
            <a:pPr>
              <a:spcBef>
                <a:spcPts val="0"/>
              </a:spcBef>
            </a:pPr>
            <a:endParaRPr lang="en-US" altLang="el-GR" sz="2400" i="1" dirty="0"/>
          </a:p>
          <a:p>
            <a:pPr>
              <a:spcBef>
                <a:spcPts val="0"/>
              </a:spcBef>
            </a:pPr>
            <a:r>
              <a:rPr lang="en-US" altLang="el-GR" sz="2400" dirty="0"/>
              <a:t>V = (2 . g . h)</a:t>
            </a:r>
            <a:r>
              <a:rPr lang="en-US" altLang="el-GR" sz="2400" baseline="30000" dirty="0"/>
              <a:t>1/2</a:t>
            </a:r>
          </a:p>
          <a:p>
            <a:pPr>
              <a:spcBef>
                <a:spcPts val="0"/>
              </a:spcBef>
            </a:pPr>
            <a:endParaRPr lang="en-US" altLang="el-GR" sz="2400" baseline="30000" dirty="0"/>
          </a:p>
          <a:p>
            <a:pPr>
              <a:spcBef>
                <a:spcPts val="0"/>
              </a:spcBef>
            </a:pPr>
            <a:r>
              <a:rPr lang="en-US" altLang="el-GR" sz="2400" dirty="0"/>
              <a:t>V =(2 . 9,81 m/sec</a:t>
            </a:r>
            <a:r>
              <a:rPr lang="en-US" altLang="el-GR" sz="2400" baseline="30000" dirty="0"/>
              <a:t>2</a:t>
            </a:r>
            <a:r>
              <a:rPr lang="en-US" altLang="el-GR" sz="2400" dirty="0"/>
              <a:t> . 10 m)</a:t>
            </a:r>
            <a:r>
              <a:rPr lang="en-US" altLang="el-GR" sz="2400" baseline="30000" dirty="0"/>
              <a:t>1/2 </a:t>
            </a:r>
            <a:r>
              <a:rPr lang="en-US" altLang="el-GR" sz="2400" dirty="0"/>
              <a:t>=14 m/sec = 50,4Km/h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017285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a:t>
            </a:r>
            <a:r>
              <a:rPr lang="el-GR" altLang="el-GR" dirty="0" smtClean="0"/>
              <a:t>2</a:t>
            </a:r>
            <a:endParaRPr lang="el-GR" dirty="0"/>
          </a:p>
        </p:txBody>
      </p:sp>
      <p:sp>
        <p:nvSpPr>
          <p:cNvPr id="5" name="Θέση περιεχομένου 4"/>
          <p:cNvSpPr>
            <a:spLocks noGrp="1"/>
          </p:cNvSpPr>
          <p:nvPr>
            <p:ph idx="1"/>
          </p:nvPr>
        </p:nvSpPr>
        <p:spPr>
          <a:xfrm>
            <a:off x="457200" y="1417638"/>
            <a:ext cx="8075240" cy="4788807"/>
          </a:xfrm>
        </p:spPr>
        <p:txBody>
          <a:bodyPr>
            <a:noAutofit/>
          </a:bodyPr>
          <a:lstStyle/>
          <a:p>
            <a:pPr>
              <a:spcBef>
                <a:spcPts val="0"/>
              </a:spcBef>
            </a:pPr>
            <a:r>
              <a:rPr lang="el-GR" altLang="el-GR" sz="2200" i="1" dirty="0"/>
              <a:t>Άλτης του ύψους έχει ύψος απογείωσης του ΚΒΣ  h0 = 1,1 m και κατακόρυφη ταχύτητα απογείωσης V0 = 4m / </a:t>
            </a:r>
            <a:r>
              <a:rPr lang="el-GR" altLang="el-GR" sz="2200" i="1" dirty="0" err="1"/>
              <a:t>sec</a:t>
            </a:r>
            <a:endParaRPr lang="el-GR" altLang="el-GR" sz="2200" i="1" dirty="0"/>
          </a:p>
          <a:p>
            <a:pPr>
              <a:spcBef>
                <a:spcPts val="0"/>
              </a:spcBef>
            </a:pPr>
            <a:r>
              <a:rPr lang="el-GR" altLang="el-GR" sz="2200" i="1" dirty="0"/>
              <a:t>α) ποιο είναι το μέγιστο ύψος πτήσης πάνω από το σημείο απογείωσης</a:t>
            </a:r>
          </a:p>
          <a:p>
            <a:pPr>
              <a:spcBef>
                <a:spcPts val="0"/>
              </a:spcBef>
            </a:pPr>
            <a:r>
              <a:rPr lang="el-GR" altLang="el-GR" sz="2200" i="1" dirty="0"/>
              <a:t>β) ποιο είναι το μέγιστο συνολικό ύψος του ΚΒΣ</a:t>
            </a:r>
          </a:p>
          <a:p>
            <a:pPr>
              <a:spcBef>
                <a:spcPts val="0"/>
              </a:spcBef>
            </a:pPr>
            <a:endParaRPr lang="el-GR" altLang="el-GR" sz="2200" i="1" dirty="0"/>
          </a:p>
          <a:p>
            <a:pPr>
              <a:spcBef>
                <a:spcPts val="0"/>
              </a:spcBef>
            </a:pPr>
            <a:r>
              <a:rPr lang="el-GR" altLang="el-GR" sz="2200" dirty="0" err="1"/>
              <a:t>hmax</a:t>
            </a:r>
            <a:r>
              <a:rPr lang="el-GR" altLang="el-GR" sz="2200" dirty="0"/>
              <a:t> = V0</a:t>
            </a:r>
            <a:r>
              <a:rPr lang="el-GR" altLang="el-GR" sz="2200" baseline="30000" dirty="0"/>
              <a:t>2</a:t>
            </a:r>
            <a:r>
              <a:rPr lang="el-GR" altLang="el-GR" sz="2200" dirty="0"/>
              <a:t> / 2g = (</a:t>
            </a:r>
            <a:r>
              <a:rPr lang="en-US" altLang="el-GR" sz="2200" dirty="0"/>
              <a:t>4</a:t>
            </a:r>
            <a:r>
              <a:rPr lang="en-US" altLang="el-GR" sz="2200" baseline="30000" dirty="0"/>
              <a:t>2</a:t>
            </a:r>
            <a:r>
              <a:rPr lang="en-US" altLang="el-GR" sz="2200" dirty="0"/>
              <a:t> m</a:t>
            </a:r>
            <a:r>
              <a:rPr lang="en-US" altLang="el-GR" sz="2200" baseline="30000" dirty="0"/>
              <a:t>2 </a:t>
            </a:r>
            <a:r>
              <a:rPr lang="en-US" altLang="el-GR" sz="2200" dirty="0"/>
              <a:t>/ sec</a:t>
            </a:r>
            <a:r>
              <a:rPr lang="en-US" altLang="el-GR" sz="2200" baseline="30000" dirty="0"/>
              <a:t>2</a:t>
            </a:r>
            <a:r>
              <a:rPr lang="el-GR" altLang="el-GR" sz="2200" dirty="0"/>
              <a:t>) / (2 . 9, 81 m / sec</a:t>
            </a:r>
            <a:r>
              <a:rPr lang="el-GR" altLang="el-GR" sz="2200" baseline="30000" dirty="0"/>
              <a:t>2</a:t>
            </a:r>
            <a:r>
              <a:rPr lang="el-GR" altLang="el-GR" sz="2200" dirty="0"/>
              <a:t>) = 0 , 82 m.</a:t>
            </a:r>
          </a:p>
          <a:p>
            <a:pPr>
              <a:spcBef>
                <a:spcPts val="0"/>
              </a:spcBef>
            </a:pPr>
            <a:r>
              <a:rPr lang="el-GR" altLang="el-GR" sz="2200" dirty="0"/>
              <a:t>Το μέγιστο συνολικό ύψος του ΚΒΣ είναι :</a:t>
            </a:r>
          </a:p>
          <a:p>
            <a:pPr>
              <a:spcBef>
                <a:spcPts val="0"/>
              </a:spcBef>
            </a:pPr>
            <a:r>
              <a:rPr lang="el-GR" altLang="el-GR" sz="2200" dirty="0"/>
              <a:t>h= h0 + </a:t>
            </a:r>
            <a:r>
              <a:rPr lang="el-GR" altLang="el-GR" sz="2200" dirty="0" err="1"/>
              <a:t>hmax</a:t>
            </a:r>
            <a:r>
              <a:rPr lang="el-GR" altLang="el-GR" sz="2200" dirty="0"/>
              <a:t> = 1, 10 m + 0 , 82 m = 1 , 92 m.</a:t>
            </a:r>
          </a:p>
          <a:p>
            <a:pPr>
              <a:spcBef>
                <a:spcPts val="0"/>
              </a:spcBef>
            </a:pPr>
            <a:endParaRPr lang="el-GR" altLang="el-GR" sz="2200" dirty="0"/>
          </a:p>
          <a:p>
            <a:pPr>
              <a:spcBef>
                <a:spcPts val="0"/>
              </a:spcBef>
            </a:pPr>
            <a:r>
              <a:rPr lang="el-GR" altLang="el-GR" sz="2200" i="1" dirty="0"/>
              <a:t>Αθλητής στο </a:t>
            </a:r>
            <a:r>
              <a:rPr lang="el-GR" altLang="el-GR" sz="2200" i="1" dirty="0" err="1"/>
              <a:t>τραμπολίνο</a:t>
            </a:r>
            <a:r>
              <a:rPr lang="el-GR" altLang="el-GR" sz="2200" i="1" dirty="0"/>
              <a:t> απογειώνεται προς τα πάνω με ταχύτητα  </a:t>
            </a:r>
          </a:p>
          <a:p>
            <a:pPr>
              <a:spcBef>
                <a:spcPts val="0"/>
              </a:spcBef>
              <a:buFontTx/>
              <a:buNone/>
            </a:pPr>
            <a:r>
              <a:rPr lang="el-GR" altLang="el-GR" sz="2200" i="1" dirty="0"/>
              <a:t>     V0 = 8 m / </a:t>
            </a:r>
            <a:r>
              <a:rPr lang="el-GR" altLang="el-GR" sz="2200" i="1" dirty="0" err="1"/>
              <a:t>sec</a:t>
            </a:r>
            <a:endParaRPr lang="el-GR" altLang="el-GR" sz="2200" i="1" dirty="0"/>
          </a:p>
          <a:p>
            <a:pPr>
              <a:spcBef>
                <a:spcPts val="0"/>
              </a:spcBef>
            </a:pPr>
            <a:r>
              <a:rPr lang="el-GR" altLang="el-GR" sz="2200" i="1" dirty="0"/>
              <a:t>Πόσο χρόνο έχει στη διάθεσή του για να εκτελεί περιστροφές.</a:t>
            </a:r>
          </a:p>
          <a:p>
            <a:pPr>
              <a:spcBef>
                <a:spcPts val="0"/>
              </a:spcBef>
            </a:pPr>
            <a:endParaRPr lang="el-GR" altLang="el-GR" sz="2200" i="1" dirty="0"/>
          </a:p>
          <a:p>
            <a:pPr>
              <a:spcBef>
                <a:spcPts val="0"/>
              </a:spcBef>
            </a:pPr>
            <a:r>
              <a:rPr lang="en-US" altLang="el-GR" sz="2200" dirty="0"/>
              <a:t>tπτ = 2V0 / g = (2 . 8 m / sec) / (9 , 81 m / sec</a:t>
            </a:r>
            <a:r>
              <a:rPr lang="en-US" altLang="el-GR" sz="2200" baseline="30000" dirty="0"/>
              <a:t>2</a:t>
            </a:r>
            <a:r>
              <a:rPr lang="en-US" altLang="el-GR" sz="2200" dirty="0"/>
              <a:t>) = 1 , 63 sec</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4121560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smtClean="0"/>
              <a:t>Εφαρμογές </a:t>
            </a:r>
            <a:r>
              <a:rPr lang="el-GR" altLang="el-GR" dirty="0" smtClean="0"/>
              <a:t>3</a:t>
            </a:r>
            <a:endParaRPr lang="el-GR" dirty="0"/>
          </a:p>
        </p:txBody>
      </p:sp>
      <p:sp>
        <p:nvSpPr>
          <p:cNvPr id="5" name="Θέση περιεχομένου 4"/>
          <p:cNvSpPr>
            <a:spLocks noGrp="1"/>
          </p:cNvSpPr>
          <p:nvPr>
            <p:ph idx="1"/>
          </p:nvPr>
        </p:nvSpPr>
        <p:spPr>
          <a:xfrm>
            <a:off x="3779912" y="1267733"/>
            <a:ext cx="4906888" cy="5453741"/>
          </a:xfrm>
        </p:spPr>
        <p:txBody>
          <a:bodyPr>
            <a:noAutofit/>
          </a:bodyPr>
          <a:lstStyle/>
          <a:p>
            <a:pPr algn="ctr">
              <a:spcBef>
                <a:spcPts val="0"/>
              </a:spcBef>
              <a:buFontTx/>
              <a:buNone/>
            </a:pPr>
            <a:r>
              <a:rPr lang="el-GR" altLang="el-GR" sz="2200" u="sng" dirty="0"/>
              <a:t>Ρίψη σφαίρας</a:t>
            </a:r>
          </a:p>
          <a:p>
            <a:pPr>
              <a:spcBef>
                <a:spcPts val="0"/>
              </a:spcBef>
              <a:buFontTx/>
              <a:buNone/>
            </a:pPr>
            <a:r>
              <a:rPr lang="el-GR" altLang="el-GR" sz="2200" dirty="0"/>
              <a:t>Αρχικά δεδομένα:     </a:t>
            </a:r>
            <a:r>
              <a:rPr lang="en-US" altLang="el-GR" sz="2200" dirty="0"/>
              <a:t>V = 13,3 m/s</a:t>
            </a:r>
          </a:p>
          <a:p>
            <a:pPr>
              <a:spcBef>
                <a:spcPts val="0"/>
              </a:spcBef>
              <a:buFontTx/>
              <a:buNone/>
            </a:pPr>
            <a:r>
              <a:rPr lang="en-US" altLang="el-GR" sz="2200" dirty="0"/>
              <a:t>                                </a:t>
            </a:r>
            <a:r>
              <a:rPr lang="el-GR" altLang="el-GR" sz="2200" dirty="0"/>
              <a:t>     θ = 40</a:t>
            </a:r>
            <a:r>
              <a:rPr lang="el-GR" altLang="el-GR" sz="2200" baseline="30000" dirty="0"/>
              <a:t>ο</a:t>
            </a:r>
          </a:p>
          <a:p>
            <a:pPr>
              <a:spcBef>
                <a:spcPts val="0"/>
              </a:spcBef>
              <a:buFontTx/>
              <a:buNone/>
            </a:pPr>
            <a:r>
              <a:rPr lang="el-GR" altLang="el-GR" sz="2200" dirty="0"/>
              <a:t>   ύψος απελευθέρωσης = 2.2 </a:t>
            </a:r>
            <a:r>
              <a:rPr lang="en-US" altLang="el-GR" sz="2200" dirty="0"/>
              <a:t>m</a:t>
            </a:r>
          </a:p>
          <a:p>
            <a:pPr>
              <a:spcBef>
                <a:spcPts val="0"/>
              </a:spcBef>
              <a:buFontTx/>
              <a:buNone/>
            </a:pPr>
            <a:endParaRPr lang="en-US" altLang="el-GR" sz="2200" dirty="0"/>
          </a:p>
          <a:p>
            <a:pPr>
              <a:spcBef>
                <a:spcPts val="0"/>
              </a:spcBef>
            </a:pPr>
            <a:r>
              <a:rPr lang="en-US" altLang="el-GR" sz="2200" i="1" u="sng" dirty="0"/>
              <a:t>1) </a:t>
            </a:r>
            <a:r>
              <a:rPr lang="el-GR" altLang="el-GR" sz="2200" i="1" u="sng" dirty="0"/>
              <a:t>Υπολογισμός της οριζόντιας (</a:t>
            </a:r>
            <a:r>
              <a:rPr lang="en-US" altLang="el-GR" sz="2200" i="1" u="sng" dirty="0" err="1"/>
              <a:t>Vx</a:t>
            </a:r>
            <a:r>
              <a:rPr lang="el-GR" altLang="el-GR" sz="2200" i="1" u="sng" dirty="0"/>
              <a:t>) και κατακόρυφης </a:t>
            </a:r>
            <a:r>
              <a:rPr lang="en-US" altLang="el-GR" sz="2200" i="1" u="sng" dirty="0"/>
              <a:t>(</a:t>
            </a:r>
            <a:r>
              <a:rPr lang="en-US" altLang="el-GR" sz="2200" i="1" u="sng" dirty="0" err="1"/>
              <a:t>Vy</a:t>
            </a:r>
            <a:r>
              <a:rPr lang="en-US" altLang="el-GR" sz="2200" i="1" u="sng" dirty="0"/>
              <a:t>) </a:t>
            </a:r>
            <a:r>
              <a:rPr lang="el-GR" altLang="el-GR" sz="2200" i="1" u="sng" dirty="0"/>
              <a:t>ταχύτητας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Vx</a:t>
            </a:r>
            <a:r>
              <a:rPr lang="en-US" altLang="el-GR" sz="2200" dirty="0"/>
              <a:t> = V </a:t>
            </a:r>
            <a:r>
              <a:rPr lang="en-US" altLang="el-GR" sz="2200" dirty="0">
                <a:cs typeface="Times New Roman" panose="02020603050405020304" pitchFamily="18" charset="0"/>
              </a:rPr>
              <a:t>· </a:t>
            </a:r>
            <a:r>
              <a:rPr lang="el-GR" altLang="el-GR" sz="2200" dirty="0">
                <a:cs typeface="Times New Roman" panose="02020603050405020304" pitchFamily="18" charset="0"/>
              </a:rPr>
              <a:t>συν θ </a:t>
            </a:r>
          </a:p>
          <a:p>
            <a:pPr>
              <a:spcBef>
                <a:spcPts val="0"/>
              </a:spcBef>
              <a:buFontTx/>
              <a:buNone/>
            </a:pPr>
            <a:r>
              <a:rPr lang="el-GR" altLang="el-GR" sz="2200" dirty="0">
                <a:cs typeface="Times New Roman" panose="02020603050405020304" pitchFamily="18" charset="0"/>
              </a:rPr>
              <a:t>              = 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a:t>
            </a:r>
            <a:r>
              <a:rPr lang="el-GR" altLang="el-GR" sz="2200" dirty="0">
                <a:cs typeface="Times New Roman" panose="02020603050405020304" pitchFamily="18" charset="0"/>
              </a:rPr>
              <a:t>συν </a:t>
            </a:r>
            <a:r>
              <a:rPr lang="en-US" altLang="el-GR" sz="2200" dirty="0">
                <a:cs typeface="Times New Roman" panose="02020603050405020304" pitchFamily="18" charset="0"/>
              </a:rPr>
              <a:t>40</a:t>
            </a:r>
            <a:r>
              <a:rPr lang="el-GR" altLang="el-GR" sz="2200" baseline="30000" dirty="0"/>
              <a:t>ο</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0,766</a:t>
            </a:r>
          </a:p>
          <a:p>
            <a:pPr>
              <a:spcBef>
                <a:spcPts val="0"/>
              </a:spcBef>
              <a:buFontTx/>
              <a:buNone/>
            </a:pPr>
            <a:r>
              <a:rPr lang="en-US" altLang="el-GR" sz="2200" dirty="0">
                <a:cs typeface="Times New Roman" panose="02020603050405020304" pitchFamily="18" charset="0"/>
              </a:rPr>
              <a:t>              = 10,19 m/s</a:t>
            </a:r>
          </a:p>
          <a:p>
            <a:pPr>
              <a:spcBef>
                <a:spcPts val="0"/>
              </a:spcBef>
            </a:pPr>
            <a:r>
              <a:rPr lang="en-US" altLang="el-GR" sz="2200" dirty="0" err="1"/>
              <a:t>Vx</a:t>
            </a:r>
            <a:r>
              <a:rPr lang="en-US" altLang="el-GR" sz="2200" dirty="0"/>
              <a:t> = V </a:t>
            </a:r>
            <a:r>
              <a:rPr lang="en-US" altLang="el-GR" sz="2200" dirty="0">
                <a:cs typeface="Times New Roman" panose="02020603050405020304" pitchFamily="18" charset="0"/>
              </a:rPr>
              <a:t>· </a:t>
            </a:r>
            <a:r>
              <a:rPr lang="el-GR" altLang="el-GR" sz="2200" dirty="0" err="1">
                <a:cs typeface="Times New Roman" panose="02020603050405020304" pitchFamily="18" charset="0"/>
              </a:rPr>
              <a:t>ημ</a:t>
            </a:r>
            <a:r>
              <a:rPr lang="el-GR" altLang="el-GR" sz="2200" dirty="0">
                <a:cs typeface="Times New Roman" panose="02020603050405020304" pitchFamily="18" charset="0"/>
              </a:rPr>
              <a:t> θ </a:t>
            </a:r>
          </a:p>
          <a:p>
            <a:pPr>
              <a:spcBef>
                <a:spcPts val="0"/>
              </a:spcBef>
              <a:buFontTx/>
              <a:buNone/>
            </a:pPr>
            <a:r>
              <a:rPr lang="el-GR" altLang="el-GR" sz="2200" dirty="0">
                <a:cs typeface="Times New Roman" panose="02020603050405020304" pitchFamily="18" charset="0"/>
              </a:rPr>
              <a:t>              = 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a:t>
            </a:r>
            <a:r>
              <a:rPr lang="el-GR" altLang="el-GR" sz="2200" dirty="0" err="1">
                <a:cs typeface="Times New Roman" panose="02020603050405020304" pitchFamily="18" charset="0"/>
              </a:rPr>
              <a:t>ημ</a:t>
            </a:r>
            <a:r>
              <a:rPr lang="el-GR" altLang="el-GR" sz="2200" dirty="0">
                <a:cs typeface="Times New Roman" panose="02020603050405020304" pitchFamily="18" charset="0"/>
              </a:rPr>
              <a:t> </a:t>
            </a:r>
            <a:r>
              <a:rPr lang="en-US" altLang="el-GR" sz="2200" dirty="0">
                <a:cs typeface="Times New Roman" panose="02020603050405020304" pitchFamily="18" charset="0"/>
              </a:rPr>
              <a:t>40</a:t>
            </a:r>
            <a:r>
              <a:rPr lang="el-GR" altLang="el-GR" sz="2200" baseline="30000" dirty="0"/>
              <a:t>ο</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0,</a:t>
            </a:r>
            <a:r>
              <a:rPr lang="el-GR" altLang="el-GR" sz="2200" dirty="0">
                <a:cs typeface="Times New Roman" panose="02020603050405020304" pitchFamily="18" charset="0"/>
              </a:rPr>
              <a:t>643</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8,55</a:t>
            </a:r>
            <a:r>
              <a:rPr lang="en-US" altLang="el-GR" sz="2200" dirty="0">
                <a:cs typeface="Times New Roman" panose="02020603050405020304" pitchFamily="18" charset="0"/>
              </a:rPr>
              <a:t> m/s</a:t>
            </a:r>
            <a:endParaRPr lang="en-US" altLang="el-GR" sz="2200" dirty="0">
              <a:cs typeface="Times New Roman" panose="02020603050405020304"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20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smtClean="0"/>
              <a:t>Εφαρμογές </a:t>
            </a:r>
            <a:r>
              <a:rPr lang="el-GR" altLang="el-GR" dirty="0" smtClean="0"/>
              <a:t>4</a:t>
            </a:r>
            <a:endParaRPr lang="el-GR" dirty="0"/>
          </a:p>
        </p:txBody>
      </p:sp>
      <p:sp>
        <p:nvSpPr>
          <p:cNvPr id="5" name="Θέση περιεχομένου 4"/>
          <p:cNvSpPr>
            <a:spLocks noGrp="1"/>
          </p:cNvSpPr>
          <p:nvPr>
            <p:ph idx="1"/>
          </p:nvPr>
        </p:nvSpPr>
        <p:spPr>
          <a:xfrm>
            <a:off x="3779912" y="1267733"/>
            <a:ext cx="4906888" cy="5453741"/>
          </a:xfrm>
        </p:spPr>
        <p:txBody>
          <a:bodyPr>
            <a:noAutofit/>
          </a:bodyPr>
          <a:lstStyle/>
          <a:p>
            <a:pPr>
              <a:spcBef>
                <a:spcPts val="0"/>
              </a:spcBef>
              <a:buFontTx/>
              <a:buNone/>
            </a:pPr>
            <a:r>
              <a:rPr lang="el-GR" altLang="el-GR" sz="2200" i="1" u="sng" dirty="0"/>
              <a:t>2</a:t>
            </a:r>
            <a:r>
              <a:rPr lang="en-US" altLang="el-GR" sz="2200" i="1" u="sng" dirty="0"/>
              <a:t>) </a:t>
            </a:r>
            <a:r>
              <a:rPr lang="el-GR" altLang="el-GR" sz="2200" i="1" u="sng" dirty="0"/>
              <a:t>Υπολογισμός του χρόνου ανόδου (</a:t>
            </a:r>
            <a:r>
              <a:rPr lang="en-US" altLang="el-GR" sz="2200" i="1" u="sng" dirty="0"/>
              <a:t>t</a:t>
            </a:r>
            <a:r>
              <a:rPr lang="el-GR" altLang="el-GR" sz="2200" i="1" u="sng" baseline="-25000" dirty="0"/>
              <a:t>αν</a:t>
            </a:r>
            <a:r>
              <a:rPr lang="el-GR" altLang="el-GR" sz="2200" i="1" u="sng" dirty="0"/>
              <a:t>) μέχρι το ανώτερο σημείο της πτήσης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a:t>
            </a:r>
            <a:r>
              <a:rPr lang="en-US" altLang="el-GR" sz="2200" baseline="-25000" dirty="0" err="1"/>
              <a:t>y</a:t>
            </a:r>
            <a:r>
              <a:rPr lang="en-US" altLang="el-GR" sz="2200" dirty="0"/>
              <a:t> = </a:t>
            </a:r>
            <a:r>
              <a:rPr lang="en-US" altLang="el-GR" sz="2200" dirty="0" err="1"/>
              <a:t>V</a:t>
            </a:r>
            <a:r>
              <a:rPr lang="en-US" altLang="el-GR" sz="2200" baseline="-25000" dirty="0" err="1"/>
              <a:t>yi</a:t>
            </a:r>
            <a:r>
              <a:rPr lang="en-US" altLang="el-GR" sz="2200" dirty="0"/>
              <a:t> </a:t>
            </a:r>
            <a:r>
              <a:rPr lang="en-US" altLang="el-GR" sz="2200" dirty="0">
                <a:cs typeface="Times New Roman" panose="02020603050405020304" pitchFamily="18" charset="0"/>
              </a:rPr>
              <a:t>+ a · 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0 </a:t>
            </a:r>
            <a:r>
              <a:rPr lang="el-GR" altLang="el-GR" sz="2200" dirty="0">
                <a:cs typeface="Times New Roman" panose="02020603050405020304" pitchFamily="18" charset="0"/>
              </a:rPr>
              <a:t> = </a:t>
            </a:r>
            <a:r>
              <a:rPr lang="en-US" altLang="el-GR" sz="2200" dirty="0">
                <a:cs typeface="Times New Roman" panose="02020603050405020304" pitchFamily="18" charset="0"/>
              </a:rPr>
              <a:t>8,55 m/s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t</a:t>
            </a:r>
            <a:r>
              <a:rPr lang="el-GR" altLang="el-GR" sz="2200" baseline="-25000" dirty="0">
                <a:cs typeface="Times New Roman" panose="02020603050405020304" pitchFamily="18" charset="0"/>
              </a:rPr>
              <a:t>αν</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a:t>
            </a:r>
            <a:r>
              <a:rPr lang="en-US" altLang="el-GR" sz="2200" dirty="0">
                <a:cs typeface="Times New Roman" panose="02020603050405020304" pitchFamily="18" charset="0"/>
              </a:rPr>
              <a:t>9,81 m/s</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a:t>
            </a:r>
            <a:r>
              <a:rPr lang="en-US" altLang="el-GR" sz="2200" dirty="0">
                <a:cs typeface="Times New Roman" panose="02020603050405020304" pitchFamily="18" charset="0"/>
              </a:rPr>
              <a:t> </a:t>
            </a:r>
          </a:p>
          <a:p>
            <a:pPr>
              <a:spcBef>
                <a:spcPts val="0"/>
              </a:spcBef>
              <a:buFontTx/>
              <a:buNone/>
            </a:pPr>
            <a:r>
              <a:rPr lang="en-US" altLang="el-GR" sz="2200" dirty="0">
                <a:cs typeface="Times New Roman" panose="02020603050405020304" pitchFamily="18" charset="0"/>
              </a:rPr>
              <a:t>              </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0,87 </a:t>
            </a:r>
            <a:r>
              <a:rPr lang="en-US" altLang="el-GR" sz="2200" dirty="0">
                <a:cs typeface="Times New Roman" panose="02020603050405020304" pitchFamily="18" charset="0"/>
              </a:rPr>
              <a:t>s</a:t>
            </a:r>
            <a:endParaRPr lang="el-GR" altLang="el-GR" sz="2200" dirty="0">
              <a:cs typeface="Times New Roman" panose="02020603050405020304" pitchFamily="18" charset="0"/>
            </a:endParaRPr>
          </a:p>
          <a:p>
            <a:pPr>
              <a:spcBef>
                <a:spcPts val="0"/>
              </a:spcBef>
              <a:buFontTx/>
              <a:buNone/>
            </a:pPr>
            <a:r>
              <a:rPr lang="en-US" altLang="el-GR" sz="2200" i="1" u="sng" dirty="0"/>
              <a:t>3) </a:t>
            </a:r>
            <a:r>
              <a:rPr lang="el-GR" altLang="el-GR" sz="2200" i="1" u="sng" dirty="0"/>
              <a:t>Υπολογισμός του ύψους (Η) του ανώτερου σημείου πτήσης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a:t>
            </a:r>
            <a:r>
              <a:rPr lang="en-US" altLang="el-GR" sz="2200" baseline="-25000" dirty="0" err="1"/>
              <a:t>y</a:t>
            </a:r>
            <a:r>
              <a:rPr lang="el-GR" altLang="el-GR" sz="2200" baseline="-25000" dirty="0"/>
              <a:t>τελ</a:t>
            </a:r>
            <a:r>
              <a:rPr lang="el-GR" altLang="el-GR" sz="2200" baseline="30000" dirty="0"/>
              <a:t>2</a:t>
            </a:r>
            <a:r>
              <a:rPr lang="en-US" altLang="el-GR" sz="2200" dirty="0"/>
              <a:t> = </a:t>
            </a:r>
            <a:r>
              <a:rPr lang="en-US" altLang="el-GR" sz="2200" dirty="0" err="1"/>
              <a:t>V</a:t>
            </a:r>
            <a:r>
              <a:rPr lang="en-US" altLang="el-GR" sz="2200" baseline="-25000" dirty="0" err="1"/>
              <a:t>y</a:t>
            </a:r>
            <a:r>
              <a:rPr lang="el-GR" altLang="el-GR" sz="2200" baseline="-25000" dirty="0"/>
              <a:t>αρχ</a:t>
            </a:r>
            <a:r>
              <a:rPr lang="el-GR" altLang="el-GR" sz="2200" baseline="30000" dirty="0"/>
              <a:t>2</a:t>
            </a:r>
            <a:r>
              <a:rPr lang="en-US" altLang="el-GR" sz="2200" dirty="0"/>
              <a:t> </a:t>
            </a:r>
            <a:r>
              <a:rPr lang="en-US" altLang="el-GR" sz="2200" dirty="0">
                <a:cs typeface="Times New Roman" panose="02020603050405020304" pitchFamily="18" charset="0"/>
              </a:rPr>
              <a:t>+ 2 · a · y</a:t>
            </a:r>
            <a:r>
              <a:rPr lang="en-US" altLang="el-GR" sz="2200" baseline="-25000" dirty="0">
                <a:cs typeface="Times New Roman" panose="02020603050405020304" pitchFamily="18" charset="0"/>
              </a:rPr>
              <a:t>up</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0 </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2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y</a:t>
            </a:r>
            <a:r>
              <a:rPr lang="en-US" altLang="el-GR" sz="2200" baseline="-25000" dirty="0">
                <a:cs typeface="Times New Roman" panose="02020603050405020304" pitchFamily="18" charset="0"/>
              </a:rPr>
              <a:t>up</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y</a:t>
            </a:r>
            <a:r>
              <a:rPr lang="en-US" altLang="el-GR" sz="2200" baseline="-25000" dirty="0">
                <a:cs typeface="Times New Roman" panose="02020603050405020304" pitchFamily="18" charset="0"/>
              </a:rPr>
              <a:t>up</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l-GR" altLang="el-GR" sz="2200" dirty="0">
                <a:cs typeface="Times New Roman" panose="02020603050405020304" pitchFamily="18" charset="0"/>
              </a:rPr>
              <a:t>)</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a:t>
            </a:r>
            <a:r>
              <a:rPr lang="en-US" altLang="el-GR" sz="2200" dirty="0">
                <a:cs typeface="Times New Roman" panose="02020603050405020304" pitchFamily="18" charset="0"/>
              </a:rPr>
              <a:t>2 · 9,81 m/s</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a:t>
            </a:r>
            <a:r>
              <a:rPr lang="en-US" altLang="el-GR" sz="2200" dirty="0">
                <a:cs typeface="Times New Roman" panose="02020603050405020304" pitchFamily="18" charset="0"/>
              </a:rPr>
              <a:t> </a:t>
            </a:r>
          </a:p>
          <a:p>
            <a:pPr>
              <a:spcBef>
                <a:spcPts val="0"/>
              </a:spcBef>
              <a:buFontTx/>
              <a:buNone/>
            </a:pPr>
            <a:r>
              <a:rPr lang="en-US" altLang="el-GR" sz="2200" dirty="0">
                <a:cs typeface="Times New Roman" panose="02020603050405020304" pitchFamily="18" charset="0"/>
              </a:rPr>
              <a:t>              </a:t>
            </a:r>
            <a:r>
              <a:rPr lang="el-GR" altLang="el-GR" sz="2200" dirty="0">
                <a:cs typeface="Times New Roman" panose="02020603050405020304" pitchFamily="18" charset="0"/>
              </a:rPr>
              <a:t>        </a:t>
            </a:r>
            <a:r>
              <a:rPr lang="en-US" altLang="el-GR" sz="2200" dirty="0">
                <a:cs typeface="Times New Roman" panose="02020603050405020304" pitchFamily="18" charset="0"/>
              </a:rPr>
              <a:t>= 3,72 m</a:t>
            </a:r>
          </a:p>
          <a:p>
            <a:pPr>
              <a:spcBef>
                <a:spcPts val="0"/>
              </a:spcBef>
            </a:pPr>
            <a:r>
              <a:rPr lang="el-GR" altLang="el-GR" sz="2200" dirty="0">
                <a:cs typeface="Times New Roman" panose="02020603050405020304" pitchFamily="18" charset="0"/>
              </a:rPr>
              <a:t>Άρα Η = </a:t>
            </a:r>
            <a:r>
              <a:rPr lang="el-GR" altLang="el-GR" sz="2200" dirty="0"/>
              <a:t>ύψος απελευθέρωσης + </a:t>
            </a:r>
            <a:r>
              <a:rPr lang="en-US" altLang="el-GR" sz="2200" dirty="0">
                <a:cs typeface="Times New Roman" panose="02020603050405020304" pitchFamily="18" charset="0"/>
              </a:rPr>
              <a:t>y</a:t>
            </a:r>
            <a:r>
              <a:rPr lang="en-US" altLang="el-GR" sz="2200" baseline="-25000" dirty="0">
                <a:cs typeface="Times New Roman" panose="02020603050405020304" pitchFamily="18" charset="0"/>
              </a:rPr>
              <a:t>up</a:t>
            </a:r>
            <a:endParaRPr lang="el-GR" altLang="el-GR" sz="2200" baseline="-25000" dirty="0">
              <a:cs typeface="Times New Roman" panose="02020603050405020304" pitchFamily="18" charset="0"/>
            </a:endParaRPr>
          </a:p>
          <a:p>
            <a:pPr>
              <a:spcBef>
                <a:spcPts val="0"/>
              </a:spcBef>
              <a:buFontTx/>
              <a:buNone/>
            </a:pPr>
            <a:r>
              <a:rPr lang="el-GR" altLang="el-GR" sz="2200" dirty="0">
                <a:cs typeface="Times New Roman" panose="02020603050405020304" pitchFamily="18" charset="0"/>
              </a:rPr>
              <a:t>                     = 2,2 </a:t>
            </a:r>
            <a:r>
              <a:rPr lang="en-US" altLang="el-GR" sz="2200" dirty="0">
                <a:cs typeface="Times New Roman" panose="02020603050405020304" pitchFamily="18" charset="0"/>
              </a:rPr>
              <a:t>m + 3,72 m = 5,92 m</a:t>
            </a:r>
            <a:endParaRPr lang="en-US" altLang="el-GR" sz="2200" dirty="0">
              <a:cs typeface="Times New Roman" panose="02020603050405020304"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73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smtClean="0"/>
              <a:t>Εφαρμογές </a:t>
            </a:r>
            <a:r>
              <a:rPr lang="el-GR" altLang="el-GR" dirty="0" smtClean="0"/>
              <a:t>5</a:t>
            </a:r>
            <a:endParaRPr lang="el-GR" dirty="0"/>
          </a:p>
        </p:txBody>
      </p:sp>
      <p:sp>
        <p:nvSpPr>
          <p:cNvPr id="5" name="Θέση περιεχομένου 4"/>
          <p:cNvSpPr>
            <a:spLocks noGrp="1"/>
          </p:cNvSpPr>
          <p:nvPr>
            <p:ph idx="1"/>
          </p:nvPr>
        </p:nvSpPr>
        <p:spPr>
          <a:xfrm>
            <a:off x="3779912" y="1267733"/>
            <a:ext cx="5040560" cy="5453741"/>
          </a:xfrm>
        </p:spPr>
        <p:txBody>
          <a:bodyPr>
            <a:noAutofit/>
          </a:bodyPr>
          <a:lstStyle/>
          <a:p>
            <a:pPr>
              <a:spcBef>
                <a:spcPts val="0"/>
              </a:spcBef>
              <a:buFontTx/>
              <a:buNone/>
            </a:pPr>
            <a:r>
              <a:rPr lang="en-US" altLang="el-GR" sz="2200" i="1" u="sng" dirty="0"/>
              <a:t>4) </a:t>
            </a:r>
            <a:r>
              <a:rPr lang="el-GR" altLang="el-GR" sz="2200" i="1" u="sng" dirty="0"/>
              <a:t>Υπολογισμός του χρόνου καθόδου (</a:t>
            </a:r>
            <a:r>
              <a:rPr lang="en-US" altLang="el-GR" sz="2200" i="1" u="sng" dirty="0"/>
              <a:t>t</a:t>
            </a:r>
            <a:r>
              <a:rPr lang="el-GR" altLang="el-GR" sz="2200" i="1" u="sng" baseline="-25000" dirty="0" err="1"/>
              <a:t>καθ</a:t>
            </a:r>
            <a:r>
              <a:rPr lang="el-GR" altLang="el-GR" sz="2200" i="1" u="sng" dirty="0"/>
              <a:t>) από το ανώτερο σημείο πτήσης μέχρι το έδαφος</a:t>
            </a:r>
            <a:r>
              <a:rPr lang="en-US" altLang="el-GR" sz="2200" i="1" u="sng" dirty="0"/>
              <a:t>:</a:t>
            </a:r>
          </a:p>
          <a:p>
            <a:pPr>
              <a:spcBef>
                <a:spcPts val="0"/>
              </a:spcBef>
              <a:buFontTx/>
              <a:buNone/>
            </a:pPr>
            <a:endParaRPr lang="en-US" altLang="el-GR" sz="2200" i="1" u="sng" dirty="0"/>
          </a:p>
          <a:p>
            <a:pPr>
              <a:spcBef>
                <a:spcPts val="0"/>
              </a:spcBef>
            </a:pPr>
            <a:r>
              <a:rPr lang="en-US" altLang="el-GR" sz="2200" dirty="0"/>
              <a:t>y = (</a:t>
            </a:r>
            <a:r>
              <a:rPr lang="en-US" altLang="el-GR" sz="2200" dirty="0" err="1"/>
              <a:t>V</a:t>
            </a:r>
            <a:r>
              <a:rPr lang="en-US" altLang="el-GR" sz="2200" baseline="-25000" dirty="0" err="1"/>
              <a:t>y</a:t>
            </a:r>
            <a:r>
              <a:rPr lang="el-GR" altLang="el-GR" sz="2200" baseline="-25000" dirty="0" err="1"/>
              <a:t>αρχ</a:t>
            </a:r>
            <a:r>
              <a:rPr lang="en-US" altLang="el-GR" sz="2200" dirty="0"/>
              <a:t> </a:t>
            </a:r>
            <a:r>
              <a:rPr lang="en-US" altLang="el-GR" sz="2200" dirty="0">
                <a:cs typeface="Times New Roman" panose="02020603050405020304" pitchFamily="18" charset="0"/>
              </a:rPr>
              <a:t>·</a:t>
            </a:r>
            <a:r>
              <a:rPr lang="en-US" altLang="el-GR" sz="2200" dirty="0"/>
              <a:t> t) </a:t>
            </a:r>
            <a:r>
              <a:rPr lang="en-US" altLang="el-GR" sz="2200" dirty="0">
                <a:cs typeface="Times New Roman" panose="02020603050405020304" pitchFamily="18" charset="0"/>
              </a:rPr>
              <a:t>+ 1/2 · a · 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5</a:t>
            </a:r>
            <a:r>
              <a:rPr lang="el-GR" altLang="el-GR" sz="2200" dirty="0">
                <a:cs typeface="Times New Roman" panose="02020603050405020304" pitchFamily="18" charset="0"/>
              </a:rPr>
              <a:t>,</a:t>
            </a:r>
            <a:r>
              <a:rPr lang="en-US" altLang="el-GR" sz="2200" dirty="0">
                <a:cs typeface="Times New Roman" panose="02020603050405020304" pitchFamily="18" charset="0"/>
              </a:rPr>
              <a:t>92 </a:t>
            </a:r>
            <a:r>
              <a:rPr lang="el-GR" altLang="el-GR" sz="2200" dirty="0">
                <a:cs typeface="Times New Roman" panose="02020603050405020304" pitchFamily="18" charset="0"/>
              </a:rPr>
              <a:t> = </a:t>
            </a:r>
            <a:r>
              <a:rPr lang="en-US" altLang="el-GR" sz="2200" dirty="0">
                <a:cs typeface="Times New Roman" panose="02020603050405020304" pitchFamily="18" charset="0"/>
              </a:rPr>
              <a:t>0 + 1/2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 1</a:t>
            </a:r>
            <a:r>
              <a:rPr lang="en-US" altLang="el-GR" sz="2200" dirty="0">
                <a:cs typeface="Times New Roman" panose="02020603050405020304" pitchFamily="18" charset="0"/>
              </a:rPr>
              <a:t>,</a:t>
            </a:r>
            <a:r>
              <a:rPr lang="el-GR" altLang="el-GR" sz="2200" dirty="0">
                <a:cs typeface="Times New Roman" panose="02020603050405020304" pitchFamily="18" charset="0"/>
              </a:rPr>
              <a:t>10</a:t>
            </a:r>
            <a:r>
              <a:rPr lang="en-US" altLang="el-GR" sz="2200" dirty="0">
                <a:cs typeface="Times New Roman" panose="02020603050405020304" pitchFamily="18" charset="0"/>
              </a:rPr>
              <a:t> s</a:t>
            </a:r>
            <a:endParaRPr lang="el-GR" altLang="el-GR" sz="2200" dirty="0">
              <a:cs typeface="Times New Roman" panose="02020603050405020304" pitchFamily="18" charset="0"/>
            </a:endParaRPr>
          </a:p>
          <a:p>
            <a:pPr>
              <a:spcBef>
                <a:spcPts val="0"/>
              </a:spcBef>
            </a:pPr>
            <a:endParaRPr lang="el-GR" altLang="el-GR" sz="2200" dirty="0">
              <a:cs typeface="Times New Roman" panose="02020603050405020304" pitchFamily="18" charset="0"/>
            </a:endParaRPr>
          </a:p>
          <a:p>
            <a:pPr>
              <a:spcBef>
                <a:spcPts val="0"/>
              </a:spcBef>
              <a:buFontTx/>
              <a:buNone/>
            </a:pPr>
            <a:r>
              <a:rPr lang="el-GR" altLang="el-GR" sz="2200" i="1" u="sng" dirty="0"/>
              <a:t>5</a:t>
            </a:r>
            <a:r>
              <a:rPr lang="en-US" altLang="el-GR" sz="2200" i="1" u="sng" dirty="0"/>
              <a:t>) </a:t>
            </a:r>
            <a:r>
              <a:rPr lang="el-GR" altLang="el-GR" sz="2200" i="1" u="sng" dirty="0"/>
              <a:t>Υπολογισμός του συνολικού χρόνου πτήσης (</a:t>
            </a:r>
            <a:r>
              <a:rPr lang="en-US" altLang="el-GR" sz="2200" i="1" u="sng" dirty="0"/>
              <a:t>t</a:t>
            </a:r>
            <a:r>
              <a:rPr lang="el-GR" altLang="el-GR" sz="2200" i="1" u="sng" baseline="-25000" dirty="0" err="1"/>
              <a:t>πτ</a:t>
            </a:r>
            <a:r>
              <a:rPr lang="el-GR" altLang="el-GR" sz="2200" i="1" u="sng" dirty="0"/>
              <a:t>)</a:t>
            </a:r>
            <a:r>
              <a:rPr lang="en-US" altLang="el-GR" sz="2200" i="1" u="sng" dirty="0"/>
              <a:t>:</a:t>
            </a:r>
          </a:p>
          <a:p>
            <a:pPr>
              <a:spcBef>
                <a:spcPts val="0"/>
              </a:spcBef>
              <a:buFontTx/>
              <a:buNone/>
            </a:pPr>
            <a:endParaRPr lang="en-US" altLang="el-GR" sz="2200" i="1" u="sng" dirty="0"/>
          </a:p>
          <a:p>
            <a:pPr>
              <a:spcBef>
                <a:spcPts val="0"/>
              </a:spcBef>
            </a:pPr>
            <a:r>
              <a:rPr lang="en-US" altLang="el-GR" sz="2200" i="1" dirty="0"/>
              <a:t>t</a:t>
            </a:r>
            <a:r>
              <a:rPr lang="el-GR" altLang="el-GR" sz="2200" i="1" baseline="-25000" dirty="0" err="1"/>
              <a:t>πτ</a:t>
            </a:r>
            <a:r>
              <a:rPr lang="en-US" altLang="el-GR" sz="2200" dirty="0"/>
              <a:t> = </a:t>
            </a:r>
            <a:r>
              <a:rPr lang="en-US" altLang="el-GR" sz="2200" dirty="0">
                <a:cs typeface="Times New Roman" panose="02020603050405020304" pitchFamily="18" charset="0"/>
              </a:rPr>
              <a:t>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 </a:t>
            </a:r>
            <a:r>
              <a:rPr lang="en-US" altLang="el-GR" sz="2200" dirty="0">
                <a:cs typeface="Times New Roman" panose="02020603050405020304" pitchFamily="18" charset="0"/>
              </a:rPr>
              <a:t>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 0,87 </a:t>
            </a:r>
            <a:r>
              <a:rPr lang="en-US" altLang="el-GR" sz="2200" dirty="0">
                <a:cs typeface="Times New Roman" panose="02020603050405020304" pitchFamily="18" charset="0"/>
              </a:rPr>
              <a:t>s + 1,10 s = 1,97 s</a:t>
            </a:r>
            <a:endParaRPr lang="el-GR" altLang="el-GR" sz="2200" dirty="0">
              <a:cs typeface="Times New Roman" panose="02020603050405020304" pitchFamily="18" charset="0"/>
            </a:endParaRPr>
          </a:p>
          <a:p>
            <a:pPr>
              <a:spcBef>
                <a:spcPts val="0"/>
              </a:spcBef>
            </a:pPr>
            <a:endParaRPr lang="en-US" altLang="el-GR" sz="2200" dirty="0">
              <a:cs typeface="Times New Roman" panose="02020603050405020304" pitchFamily="18" charset="0"/>
            </a:endParaRPr>
          </a:p>
          <a:p>
            <a:pPr>
              <a:spcBef>
                <a:spcPts val="0"/>
              </a:spcBef>
              <a:buFontTx/>
              <a:buNone/>
            </a:pPr>
            <a:r>
              <a:rPr lang="el-GR" altLang="el-GR" sz="2200" i="1" u="sng" dirty="0"/>
              <a:t>5</a:t>
            </a:r>
            <a:r>
              <a:rPr lang="en-US" altLang="el-GR" sz="2200" i="1" u="sng" dirty="0"/>
              <a:t>) </a:t>
            </a:r>
            <a:r>
              <a:rPr lang="el-GR" altLang="el-GR" sz="2200" i="1" u="sng" dirty="0"/>
              <a:t>Υπολογισμός του βεληνεκούς</a:t>
            </a:r>
            <a:r>
              <a:rPr lang="en-US" altLang="el-GR" sz="2200" i="1" u="sng" dirty="0"/>
              <a:t>:</a:t>
            </a:r>
            <a:endParaRPr lang="el-GR" altLang="el-GR" sz="2200" i="1" u="sng" dirty="0"/>
          </a:p>
          <a:p>
            <a:pPr>
              <a:spcBef>
                <a:spcPts val="0"/>
              </a:spcBef>
            </a:pPr>
            <a:r>
              <a:rPr lang="el-GR" altLang="el-GR" sz="2200" dirty="0"/>
              <a:t>Βεληνεκές = </a:t>
            </a:r>
            <a:r>
              <a:rPr lang="en-US" altLang="el-GR" sz="2200" dirty="0" err="1"/>
              <a:t>Vx</a:t>
            </a:r>
            <a:r>
              <a:rPr lang="en-US" altLang="el-GR" sz="2200" dirty="0"/>
              <a:t> </a:t>
            </a:r>
            <a:r>
              <a:rPr lang="en-US" altLang="el-GR" sz="2200" dirty="0">
                <a:cs typeface="Times New Roman" panose="02020603050405020304" pitchFamily="18" charset="0"/>
              </a:rPr>
              <a:t>· </a:t>
            </a:r>
            <a:r>
              <a:rPr lang="en-US" altLang="el-GR" sz="2200" i="1" dirty="0"/>
              <a:t>t</a:t>
            </a:r>
            <a:r>
              <a:rPr lang="el-GR" altLang="el-GR" sz="2200" i="1" baseline="-25000" dirty="0" err="1"/>
              <a:t>πτ</a:t>
            </a:r>
            <a:r>
              <a:rPr lang="en-US" altLang="el-GR" sz="2200" dirty="0"/>
              <a:t> </a:t>
            </a:r>
            <a:r>
              <a:rPr lang="en-US" altLang="el-GR" sz="2200" dirty="0">
                <a:cs typeface="Times New Roman" panose="02020603050405020304" pitchFamily="18" charset="0"/>
              </a:rPr>
              <a:t>= 10,19 m/s · 1,97 s</a:t>
            </a:r>
          </a:p>
          <a:p>
            <a:pPr>
              <a:spcBef>
                <a:spcPts val="0"/>
              </a:spcBef>
              <a:buFontTx/>
              <a:buNone/>
            </a:pPr>
            <a:r>
              <a:rPr lang="en-US" altLang="el-GR" sz="2200" dirty="0"/>
              <a:t>                                           = 20,27 m</a:t>
            </a:r>
            <a:endParaRPr lang="en-US" altLang="el-GR" sz="2200" dirty="0">
              <a:cs typeface="Times New Roman" panose="02020603050405020304"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78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417638"/>
            <a:ext cx="8229600" cy="5303837"/>
          </a:xfrm>
        </p:spPr>
        <p:txBody>
          <a:bodyPr>
            <a:noAutofit/>
          </a:bodyPr>
          <a:lstStyle/>
          <a:p>
            <a:pPr>
              <a:spcBef>
                <a:spcPts val="0"/>
              </a:spcBef>
            </a:pPr>
            <a:r>
              <a:rPr lang="el-GR" altLang="el-GR" sz="2200" dirty="0"/>
              <a:t>Ένας αθλητής του </a:t>
            </a:r>
            <a:r>
              <a:rPr lang="el-GR" altLang="el-GR" sz="2200" dirty="0" err="1"/>
              <a:t>τραμπολίνο</a:t>
            </a:r>
            <a:r>
              <a:rPr lang="el-GR" altLang="el-GR" sz="2200" dirty="0"/>
              <a:t> αναπηδά κατακόρυφα με αρχική ταχύτητα</a:t>
            </a:r>
            <a:r>
              <a:rPr lang="en-US" altLang="el-GR" sz="2200" dirty="0"/>
              <a:t> </a:t>
            </a:r>
            <a:r>
              <a:rPr lang="el-GR" altLang="el-GR" sz="2200" dirty="0"/>
              <a:t>9,2 </a:t>
            </a:r>
            <a:r>
              <a:rPr lang="en-US" altLang="el-GR" sz="2200" dirty="0"/>
              <a:t>m/sec. </a:t>
            </a:r>
            <a:r>
              <a:rPr lang="el-GR" altLang="el-GR" sz="2200" dirty="0"/>
              <a:t>Ποιο θα είναι το μέγιστο ύψος που θα φτάσει</a:t>
            </a:r>
            <a:r>
              <a:rPr lang="en-US" altLang="el-GR" sz="2200" dirty="0"/>
              <a:t>;</a:t>
            </a:r>
          </a:p>
          <a:p>
            <a:pPr>
              <a:spcBef>
                <a:spcPts val="0"/>
              </a:spcBef>
            </a:pPr>
            <a:r>
              <a:rPr lang="el-GR" altLang="el-GR" sz="2200" dirty="0" smtClean="0"/>
              <a:t>Αν </a:t>
            </a:r>
            <a:r>
              <a:rPr lang="el-GR" altLang="el-GR" sz="2200" dirty="0"/>
              <a:t>από έναν ουρανοξύστη αφήσουμε να πέσουν ταυτόχρονα μια μπάλα του μπέιζμπολ, μια μπάλα του μπάσκετ και μια σφαίρα 71 Ν, με την αντίσταση του αέρα αμελητέα, ποια μπάλα θα φτάσει πρώτη στο έδαφος</a:t>
            </a:r>
            <a:r>
              <a:rPr lang="en-US" altLang="el-GR" sz="2200" dirty="0"/>
              <a:t>;</a:t>
            </a:r>
          </a:p>
          <a:p>
            <a:pPr>
              <a:spcBef>
                <a:spcPts val="0"/>
              </a:spcBef>
            </a:pPr>
            <a:r>
              <a:rPr lang="el-GR" altLang="el-GR" sz="2200" dirty="0" smtClean="0"/>
              <a:t>Μια </a:t>
            </a:r>
            <a:r>
              <a:rPr lang="el-GR" altLang="el-GR" sz="2200" dirty="0"/>
              <a:t>μπάλα του </a:t>
            </a:r>
            <a:r>
              <a:rPr lang="el-GR" altLang="el-GR" sz="2200" dirty="0" err="1"/>
              <a:t>σόφτμπολ</a:t>
            </a:r>
            <a:r>
              <a:rPr lang="el-GR" altLang="el-GR" sz="2200" dirty="0"/>
              <a:t> εκτοξεύεται (απελευθερώνεται) με ταχύτητα 22,5 </a:t>
            </a:r>
            <a:r>
              <a:rPr lang="en-US" altLang="el-GR" sz="2200" dirty="0"/>
              <a:t>m/sec</a:t>
            </a:r>
            <a:r>
              <a:rPr lang="el-GR" altLang="el-GR" sz="2200" dirty="0"/>
              <a:t>, υπό γωνία 56</a:t>
            </a:r>
            <a:r>
              <a:rPr lang="el-GR" altLang="el-GR" sz="2200" baseline="30000" dirty="0"/>
              <a:t>ο</a:t>
            </a:r>
            <a:r>
              <a:rPr lang="el-GR" altLang="el-GR" sz="2200" dirty="0"/>
              <a:t> </a:t>
            </a:r>
            <a:r>
              <a:rPr lang="en-US" altLang="el-GR" sz="2200" dirty="0"/>
              <a:t> </a:t>
            </a:r>
            <a:r>
              <a:rPr lang="el-GR" altLang="el-GR" sz="2200" dirty="0"/>
              <a:t>και από ύψος 170 </a:t>
            </a:r>
            <a:r>
              <a:rPr lang="en-US" altLang="el-GR" sz="2200" dirty="0"/>
              <a:t>cm. </a:t>
            </a:r>
            <a:r>
              <a:rPr lang="el-GR" altLang="el-GR" sz="2200" dirty="0"/>
              <a:t>Να υπολογιστούν:</a:t>
            </a:r>
          </a:p>
          <a:p>
            <a:pPr>
              <a:spcBef>
                <a:spcPts val="0"/>
              </a:spcBef>
              <a:buFontTx/>
              <a:buNone/>
            </a:pPr>
            <a:r>
              <a:rPr lang="el-GR" altLang="el-GR" sz="2200" dirty="0"/>
              <a:t>     α) η οριζόντια και η κατακόρυφη συνιστώσα της ταχύτητας, β) ο χρόνος μέχρι το μέγιστο ύψος της τροχιάς, γ) η υψομετρική διαφορά μεταξύ του μέγιστου ύψους της τροχιάς και του ύψους απελευθέρωσης, δ) το συνολικό ύψος της παραβολικής τροχιάς, ε) ο χρόνος από την κορυφή (ανώτατο σημείο) της τροχιάς μέχρι το έδαφος, </a:t>
            </a:r>
            <a:r>
              <a:rPr lang="el-GR" altLang="el-GR" sz="2200" dirty="0" err="1"/>
              <a:t>στ</a:t>
            </a:r>
            <a:r>
              <a:rPr lang="el-GR" altLang="el-GR" sz="2200" dirty="0"/>
              <a:t>) ο συνολικός χρόνος πτήσης, ζ) το βεληνεκές.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a:t>
            </a:r>
            <a:r>
              <a:rPr lang="el-GR" dirty="0" smtClean="0"/>
              <a:t>γνωριμία </a:t>
            </a:r>
            <a:r>
              <a:rPr lang="el-GR" dirty="0"/>
              <a:t>με τους παράγοντες που επηρεάζουν την κίνηση των σωμάτων που βρίσκονται σε πτήση καθώς και με τα </a:t>
            </a:r>
            <a:r>
              <a:rPr lang="el-GR" dirty="0" err="1" smtClean="0"/>
              <a:t>εμβιομηχανικά</a:t>
            </a:r>
            <a:r>
              <a:rPr lang="el-GR" dirty="0" smtClean="0"/>
              <a:t> </a:t>
            </a:r>
            <a:r>
              <a:rPr lang="el-GR" dirty="0"/>
              <a:t>χαρακτηριστικά που περιγράφουν αυτού του είδους τις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Εισαγωγή στη βλητική</a:t>
            </a:r>
          </a:p>
          <a:p>
            <a:r>
              <a:rPr lang="el-GR" altLang="el-GR" sz="2800" dirty="0"/>
              <a:t>Ελεύθερη πτώση</a:t>
            </a:r>
          </a:p>
          <a:p>
            <a:r>
              <a:rPr lang="el-GR" altLang="el-GR" sz="2800" dirty="0"/>
              <a:t>Κατακόρυφη βολή προς τα πάνω</a:t>
            </a:r>
          </a:p>
          <a:p>
            <a:r>
              <a:rPr lang="el-GR" altLang="el-GR" sz="2800" dirty="0"/>
              <a:t>Πλάγια βολή</a:t>
            </a:r>
          </a:p>
          <a:p>
            <a:r>
              <a:rPr lang="el-GR" altLang="el-GR" sz="2800" dirty="0"/>
              <a:t>Πλάγια βολή και παραλλαγές χαρακτηριστικών μεγεθών της</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63935"/>
          </a:xfrm>
        </p:spPr>
        <p:txBody>
          <a:bodyPr/>
          <a:lstStyle/>
          <a:p>
            <a:r>
              <a:rPr lang="el-GR" altLang="el-GR" dirty="0" smtClean="0"/>
              <a:t>Εισαγωγή 1</a:t>
            </a:r>
            <a:endParaRPr lang="el-GR" dirty="0"/>
          </a:p>
        </p:txBody>
      </p:sp>
      <p:sp>
        <p:nvSpPr>
          <p:cNvPr id="5" name="Θέση περιεχομένου 4"/>
          <p:cNvSpPr>
            <a:spLocks noGrp="1"/>
          </p:cNvSpPr>
          <p:nvPr>
            <p:ph idx="1"/>
          </p:nvPr>
        </p:nvSpPr>
        <p:spPr>
          <a:xfrm>
            <a:off x="457200" y="1268760"/>
            <a:ext cx="8363272" cy="4857403"/>
          </a:xfrm>
        </p:spPr>
        <p:txBody>
          <a:bodyPr>
            <a:noAutofit/>
          </a:bodyPr>
          <a:lstStyle/>
          <a:p>
            <a:pPr>
              <a:spcBef>
                <a:spcPts val="0"/>
              </a:spcBef>
            </a:pPr>
            <a:r>
              <a:rPr lang="el-GR" altLang="el-GR" sz="2200" u="sng" dirty="0"/>
              <a:t>Βλητική</a:t>
            </a:r>
            <a:r>
              <a:rPr lang="el-GR" altLang="el-GR" sz="2200" dirty="0"/>
              <a:t> είναι ο κλάδος της μηχανικής που εξετάζει τους παράγοντες των σωμάτων που βρίσκονται σε πτήση.</a:t>
            </a:r>
          </a:p>
          <a:p>
            <a:pPr>
              <a:spcBef>
                <a:spcPts val="0"/>
              </a:spcBef>
            </a:pPr>
            <a:r>
              <a:rPr lang="el-GR" altLang="el-GR" sz="2200" dirty="0"/>
              <a:t>Η βλητική εξετάζει πολλές από τις αθλητικές κινήσεις (άλματα, ρίψεις, δρόμοι, καταδύσεις, ποδόσφαιρο, μπέιζμπολ, γκολφ, μπάσκετ, κ.α.).</a:t>
            </a:r>
          </a:p>
          <a:p>
            <a:pPr>
              <a:spcBef>
                <a:spcPts val="0"/>
              </a:spcBef>
            </a:pPr>
            <a:r>
              <a:rPr lang="el-GR" altLang="el-GR" sz="2200" i="1" dirty="0" smtClean="0"/>
              <a:t>Οι </a:t>
            </a:r>
            <a:r>
              <a:rPr lang="el-GR" altLang="el-GR" sz="2200" i="1" dirty="0"/>
              <a:t>παράγοντες που εξετάζονται σε αυτή την κατηγορία αθλητικών κινήσεων είναι:</a:t>
            </a:r>
          </a:p>
          <a:p>
            <a:pPr>
              <a:spcBef>
                <a:spcPts val="0"/>
              </a:spcBef>
              <a:buFontTx/>
              <a:buNone/>
            </a:pPr>
            <a:r>
              <a:rPr lang="el-GR" altLang="el-GR" sz="2200" dirty="0"/>
              <a:t>  -  </a:t>
            </a:r>
            <a:r>
              <a:rPr lang="el-GR" altLang="el-GR" sz="2200" u="sng" dirty="0"/>
              <a:t>Οι παράγοντες που προκάλεσαν την πτήση</a:t>
            </a:r>
            <a:r>
              <a:rPr lang="el-GR" altLang="el-GR" sz="2200" dirty="0"/>
              <a:t> (αρχική ταχύτητα, γωνία απογείωσης ή απελευθέρωσης, σχετικό ύψος απελευθέρωσης).</a:t>
            </a:r>
          </a:p>
          <a:p>
            <a:pPr>
              <a:spcBef>
                <a:spcPts val="0"/>
              </a:spcBef>
              <a:buFontTx/>
              <a:buNone/>
            </a:pPr>
            <a:r>
              <a:rPr lang="el-GR" altLang="el-GR" sz="2200" dirty="0"/>
              <a:t>  -  </a:t>
            </a:r>
            <a:r>
              <a:rPr lang="el-GR" altLang="el-GR" sz="2200" u="sng" dirty="0"/>
              <a:t>Η επιτάχυνση της βαρύτητας</a:t>
            </a:r>
            <a:r>
              <a:rPr lang="el-GR" altLang="el-GR" sz="2200" dirty="0"/>
              <a:t> (που έλκει το σώμα προς το κέντρο της γης σε όλη τη διάρκεια της πτήσης).</a:t>
            </a:r>
          </a:p>
          <a:p>
            <a:pPr>
              <a:spcBef>
                <a:spcPts val="0"/>
              </a:spcBef>
              <a:buFontTx/>
              <a:buNone/>
            </a:pPr>
            <a:r>
              <a:rPr lang="el-GR" altLang="el-GR" sz="2200" dirty="0"/>
              <a:t>  -  </a:t>
            </a:r>
            <a:r>
              <a:rPr lang="el-GR" altLang="el-GR" sz="2200" u="sng" dirty="0"/>
              <a:t>Η αεροδυναμική αντίσταση</a:t>
            </a:r>
            <a:r>
              <a:rPr lang="el-GR" altLang="el-GR" sz="2200" dirty="0"/>
              <a:t> (που άλλοτε επιβραδύνει και άλλοτε επιταχύνει ή υποβοηθά την κίνηση).</a:t>
            </a:r>
          </a:p>
          <a:p>
            <a:pPr>
              <a:spcBef>
                <a:spcPts val="0"/>
              </a:spcBef>
            </a:pPr>
            <a:r>
              <a:rPr lang="el-GR" altLang="el-GR" sz="2200" dirty="0" smtClean="0"/>
              <a:t>Στην </a:t>
            </a:r>
            <a:r>
              <a:rPr lang="el-GR" altLang="el-GR" sz="2200" dirty="0"/>
              <a:t>προσπάθειά τους για καλύτερες επιδόσεις οι αθλητές πρέπει να εκμεταλλεύονται θετικά αυτούς τους παράγοντες ή να μειώνουν την αρνητική τους επίδραση.</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smtClean="0"/>
              <a:t>Εισαγωγή 2</a:t>
            </a:r>
            <a:endParaRPr lang="el-GR" dirty="0"/>
          </a:p>
        </p:txBody>
      </p:sp>
      <p:sp>
        <p:nvSpPr>
          <p:cNvPr id="5" name="Θέση περιεχομένου 4"/>
          <p:cNvSpPr>
            <a:spLocks noGrp="1"/>
          </p:cNvSpPr>
          <p:nvPr>
            <p:ph idx="1"/>
          </p:nvPr>
        </p:nvSpPr>
        <p:spPr>
          <a:xfrm>
            <a:off x="4932040" y="1417638"/>
            <a:ext cx="3888432" cy="4708525"/>
          </a:xfrm>
        </p:spPr>
        <p:txBody>
          <a:bodyPr>
            <a:noAutofit/>
          </a:bodyPr>
          <a:lstStyle/>
          <a:p>
            <a:pPr algn="ctr"/>
            <a:r>
              <a:rPr lang="el-GR" altLang="el-GR" sz="2400" u="sng" dirty="0"/>
              <a:t>Οι παράγοντες που επηρεάζουν την πτήση</a:t>
            </a:r>
          </a:p>
          <a:p>
            <a:endParaRPr lang="el-GR" altLang="el-GR" sz="2400" u="sng" dirty="0"/>
          </a:p>
          <a:p>
            <a:r>
              <a:rPr lang="el-GR" altLang="el-GR" sz="2400" dirty="0"/>
              <a:t>Ταχύτητα απελευθέρωσης</a:t>
            </a:r>
          </a:p>
          <a:p>
            <a:endParaRPr lang="el-GR" altLang="el-GR" sz="2400" dirty="0"/>
          </a:p>
          <a:p>
            <a:r>
              <a:rPr lang="el-GR" altLang="el-GR" sz="2400" dirty="0"/>
              <a:t>γωνία απογείωσης ή απελευθέρωσης</a:t>
            </a:r>
          </a:p>
          <a:p>
            <a:endParaRPr lang="el-GR" altLang="el-GR" sz="2400" dirty="0"/>
          </a:p>
          <a:p>
            <a:r>
              <a:rPr lang="el-GR" altLang="el-GR" sz="2400" dirty="0"/>
              <a:t>σχετικό ύψος απελευθέρωσης</a:t>
            </a:r>
            <a:endParaRPr lang="en-US" altLang="el-GR" sz="2400" dirty="0"/>
          </a:p>
          <a:p>
            <a:pPr>
              <a:spcBef>
                <a:spcPts val="0"/>
              </a:spcBef>
            </a:pP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40891"/>
            <a:ext cx="4608190" cy="461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smtClean="0"/>
              <a:t>Εισαγωγή 3</a:t>
            </a:r>
            <a:endParaRPr lang="el-GR" dirty="0"/>
          </a:p>
        </p:txBody>
      </p:sp>
      <p:sp>
        <p:nvSpPr>
          <p:cNvPr id="5" name="Θέση περιεχομένου 4"/>
          <p:cNvSpPr>
            <a:spLocks noGrp="1"/>
          </p:cNvSpPr>
          <p:nvPr>
            <p:ph idx="1"/>
          </p:nvPr>
        </p:nvSpPr>
        <p:spPr>
          <a:xfrm>
            <a:off x="457200" y="5562334"/>
            <a:ext cx="8363272" cy="824955"/>
          </a:xfrm>
        </p:spPr>
        <p:txBody>
          <a:bodyPr>
            <a:noAutofit/>
          </a:bodyPr>
          <a:lstStyle/>
          <a:p>
            <a:pPr algn="ctr">
              <a:lnSpc>
                <a:spcPct val="90000"/>
              </a:lnSpc>
              <a:buFontTx/>
              <a:buNone/>
            </a:pPr>
            <a:r>
              <a:rPr lang="el-GR" altLang="el-GR" sz="2400" dirty="0"/>
              <a:t>Η επίδραση της γωνίας απελευθέρωσης – απογείωσης στην τροχιά της πτήσης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547" y="1415891"/>
            <a:ext cx="3220577" cy="414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87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Ελεύθερη </a:t>
            </a:r>
            <a:r>
              <a:rPr lang="el-GR" altLang="el-GR" dirty="0" smtClean="0"/>
              <a:t>πτώση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n-US" altLang="el-GR" sz="2400" dirty="0" err="1"/>
              <a:t>Ότ</a:t>
            </a:r>
            <a:r>
              <a:rPr lang="en-US" altLang="el-GR" sz="2400" dirty="0"/>
              <a:t>αν ένα σώμα λόγω του βαρυτικού πεδίου πέφτει προς τα κάτω, χωρίς την αντίσταση του αέρα, υπόκειται μόνο στην επιτάχυνση της βαρύτητας και εκτελεί ομαλά επιταχυνόμενη κίνηση.</a:t>
            </a:r>
          </a:p>
          <a:p>
            <a:endParaRPr lang="en-US" altLang="el-GR" sz="2400" dirty="0"/>
          </a:p>
          <a:p>
            <a:r>
              <a:rPr lang="en-US" altLang="el-GR" sz="2400" dirty="0"/>
              <a:t>Υπ</a:t>
            </a:r>
            <a:r>
              <a:rPr lang="en-US" altLang="el-GR" sz="2400" dirty="0" err="1"/>
              <a:t>ολογίζουμε</a:t>
            </a:r>
            <a:r>
              <a:rPr lang="en-US" altLang="el-GR" sz="2400" dirty="0"/>
              <a:t> :</a:t>
            </a:r>
          </a:p>
          <a:p>
            <a:r>
              <a:rPr lang="en-US" altLang="el-GR" sz="2400" u="sng" dirty="0" err="1"/>
              <a:t>την</a:t>
            </a:r>
            <a:r>
              <a:rPr lang="en-US" altLang="el-GR" sz="2400" u="sng" dirty="0"/>
              <a:t> τα</a:t>
            </a:r>
            <a:r>
              <a:rPr lang="en-US" altLang="el-GR" sz="2400" u="sng" dirty="0" err="1"/>
              <a:t>χύτητ</a:t>
            </a:r>
            <a:r>
              <a:rPr lang="en-US" altLang="el-GR" sz="2400" u="sng" dirty="0"/>
              <a:t>α V</a:t>
            </a:r>
            <a:r>
              <a:rPr lang="el-GR" altLang="el-GR" sz="2400" dirty="0"/>
              <a:t> από το χρόνο </a:t>
            </a:r>
            <a:r>
              <a:rPr lang="en-US" altLang="el-GR" sz="2400" u="sng" dirty="0"/>
              <a:t>t</a:t>
            </a:r>
            <a:endParaRPr lang="el-GR" altLang="el-GR" sz="2400" u="sng" dirty="0"/>
          </a:p>
          <a:p>
            <a:r>
              <a:rPr lang="el-GR" altLang="el-GR" sz="2400" u="sng" dirty="0"/>
              <a:t>την ταχύτητα V</a:t>
            </a:r>
            <a:r>
              <a:rPr lang="el-GR" altLang="el-GR" sz="2400" dirty="0"/>
              <a:t> από το ύψος πτώσης </a:t>
            </a:r>
            <a:r>
              <a:rPr lang="el-GR" altLang="el-GR" sz="2400" u="sng" dirty="0"/>
              <a:t>h </a:t>
            </a:r>
          </a:p>
          <a:p>
            <a:r>
              <a:rPr lang="el-GR" altLang="el-GR" sz="2400" u="sng" dirty="0"/>
              <a:t>την απόσταση πτώσης </a:t>
            </a:r>
            <a:r>
              <a:rPr lang="en-US" altLang="el-GR" sz="2400" u="sng" dirty="0"/>
              <a:t>h</a:t>
            </a:r>
            <a:r>
              <a:rPr lang="en-US" altLang="el-GR" sz="2400" dirty="0"/>
              <a:t> </a:t>
            </a:r>
            <a:r>
              <a:rPr lang="el-GR" altLang="el-GR" sz="2400" dirty="0"/>
              <a:t>από τη διάρκεια πτώσης </a:t>
            </a:r>
            <a:r>
              <a:rPr lang="el-GR" altLang="el-GR" sz="2400" u="sng" dirty="0"/>
              <a:t>t</a:t>
            </a:r>
            <a:r>
              <a:rPr lang="el-GR" altLang="el-GR" sz="2400" dirty="0"/>
              <a:t>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02174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2139</Words>
  <Application>Microsoft Office PowerPoint</Application>
  <PresentationFormat>Προβολή στην οθόνη (4:3)</PresentationFormat>
  <Paragraphs>281</Paragraphs>
  <Slides>28</Slides>
  <Notes>28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28</vt:i4>
      </vt:variant>
    </vt:vector>
  </HeadingPairs>
  <TitlesOfParts>
    <vt:vector size="32" baseType="lpstr">
      <vt:lpstr>Arial</vt:lpstr>
      <vt:lpstr>Calibri</vt:lpstr>
      <vt:lpstr>Times New Roman</vt:lpstr>
      <vt:lpstr>Θέμα του Office</vt:lpstr>
      <vt:lpstr>Εμβιομηχανική</vt:lpstr>
      <vt:lpstr>Άδειες Χρήσης</vt:lpstr>
      <vt:lpstr>Χρηματοδότηση</vt:lpstr>
      <vt:lpstr>Σκοποί  ενότητας</vt:lpstr>
      <vt:lpstr>Περιεχόμενα ενότητας</vt:lpstr>
      <vt:lpstr>Εισαγωγή 1</vt:lpstr>
      <vt:lpstr>Εισαγωγή 2</vt:lpstr>
      <vt:lpstr>Εισαγωγή 3</vt:lpstr>
      <vt:lpstr>Ελεύθερη πτώση 1</vt:lpstr>
      <vt:lpstr>Ελεύθερη πτώση 2</vt:lpstr>
      <vt:lpstr>Κατακόρυφη βολή προς τα πάνω 1</vt:lpstr>
      <vt:lpstr>Κατακόρυφη βολή προς τα πάνω 2</vt:lpstr>
      <vt:lpstr>Πλάγια βολή 1</vt:lpstr>
      <vt:lpstr>Πλάγια βολή 2</vt:lpstr>
      <vt:lpstr>Πλάγια βολή 3</vt:lpstr>
      <vt:lpstr>Πλάγια βολή 4</vt:lpstr>
      <vt:lpstr>Πλάγια βολή 5</vt:lpstr>
      <vt:lpstr>Πλάγια βολή 6</vt:lpstr>
      <vt:lpstr>Πλάγια βολή 7</vt:lpstr>
      <vt:lpstr>Πλάγια βολή 8</vt:lpstr>
      <vt:lpstr>Εφαρμογές 1</vt:lpstr>
      <vt:lpstr>Εφαρμογές 2</vt:lpstr>
      <vt:lpstr>Εφαρμογές 3</vt:lpstr>
      <vt:lpstr>Εφαρμογές 4</vt:lpstr>
      <vt:lpstr>Εφαρμογές 5</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Thanasis</cp:lastModifiedBy>
  <cp:revision>206</cp:revision>
  <dcterms:created xsi:type="dcterms:W3CDTF">2012-09-06T09:03:05Z</dcterms:created>
  <dcterms:modified xsi:type="dcterms:W3CDTF">2015-06-21T20:55:53Z</dcterms:modified>
</cp:coreProperties>
</file>