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308" r:id="rId2"/>
    <p:sldId id="257" r:id="rId3"/>
    <p:sldId id="256" r:id="rId4"/>
    <p:sldId id="258" r:id="rId5"/>
    <p:sldId id="282" r:id="rId6"/>
    <p:sldId id="260" r:id="rId7"/>
    <p:sldId id="262" r:id="rId8"/>
    <p:sldId id="263" r:id="rId9"/>
    <p:sldId id="286" r:id="rId10"/>
    <p:sldId id="287" r:id="rId11"/>
    <p:sldId id="288" r:id="rId12"/>
    <p:sldId id="306" r:id="rId13"/>
    <p:sldId id="307" r:id="rId14"/>
    <p:sldId id="266" r:id="rId15"/>
    <p:sldId id="264" r:id="rId16"/>
    <p:sldId id="267" r:id="rId17"/>
    <p:sldId id="269" r:id="rId18"/>
    <p:sldId id="270" r:id="rId19"/>
    <p:sldId id="289" r:id="rId20"/>
    <p:sldId id="290" r:id="rId21"/>
    <p:sldId id="303" r:id="rId22"/>
    <p:sldId id="291" r:id="rId23"/>
    <p:sldId id="292" r:id="rId24"/>
    <p:sldId id="293" r:id="rId25"/>
    <p:sldId id="304" r:id="rId26"/>
    <p:sldId id="294" r:id="rId27"/>
    <p:sldId id="295" r:id="rId28"/>
    <p:sldId id="296" r:id="rId29"/>
    <p:sldId id="297" r:id="rId30"/>
    <p:sldId id="305" r:id="rId31"/>
    <p:sldId id="298" r:id="rId32"/>
    <p:sldId id="299" r:id="rId33"/>
    <p:sldId id="300" r:id="rId34"/>
    <p:sldId id="301" r:id="rId35"/>
    <p:sldId id="302" r:id="rId36"/>
    <p:sldId id="309" r:id="rId37"/>
    <p:sldId id="310" r:id="rId38"/>
    <p:sldId id="311" r:id="rId39"/>
    <p:sldId id="312" r:id="rId4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F764CD7-D2B8-4916-B258-7356683C394E}" type="datetime1">
              <a:rPr lang="en-US" altLang="el-GR"/>
              <a:pPr>
                <a:defRPr/>
              </a:pPr>
              <a:t>7/2/2015</a:t>
            </a:fld>
            <a:endParaRPr lang="en-US" alt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C5B6553-D959-47AF-A421-85D29C9D091E}" type="slidenum">
              <a:rPr lang="en-US" altLang="el-GR"/>
              <a:pPr>
                <a:defRPr/>
              </a:pPr>
              <a:t>‹#›</a:t>
            </a:fld>
            <a:endParaRPr lang="en-US" altLang="el-GR"/>
          </a:p>
        </p:txBody>
      </p:sp>
    </p:spTree>
    <p:extLst>
      <p:ext uri="{BB962C8B-B14F-4D97-AF65-F5344CB8AC3E}">
        <p14:creationId xmlns:p14="http://schemas.microsoft.com/office/powerpoint/2010/main" val="2415203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6541D982-66D7-408F-B128-2CAB0946D669}" type="datetimeFigureOut">
              <a:rPr lang="el-GR"/>
              <a:pPr>
                <a:defRPr/>
              </a:pPr>
              <a:t>2/7/2015</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513D63F7-0D17-4AE4-BADA-1A47CC0CB170}" type="slidenum">
              <a:rPr lang="el-GR"/>
              <a:pPr>
                <a:defRPr/>
              </a:pPr>
              <a:t>‹#›</a:t>
            </a:fld>
            <a:endParaRPr lang="el-GR"/>
          </a:p>
        </p:txBody>
      </p:sp>
    </p:spTree>
    <p:extLst>
      <p:ext uri="{BB962C8B-B14F-4D97-AF65-F5344CB8AC3E}">
        <p14:creationId xmlns:p14="http://schemas.microsoft.com/office/powerpoint/2010/main" val="22498338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solidFill>
                <a:srgbClr val="FF0000"/>
              </a:solidFill>
            </a:endParaRPr>
          </a:p>
        </p:txBody>
      </p:sp>
      <p:sp>
        <p:nvSpPr>
          <p:cNvPr id="51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804221B-D7DB-4FE7-9191-B2AD42B1CC9D}" type="slidenum">
              <a:rPr lang="el-GR" altLang="el-GR"/>
              <a:pPr/>
              <a:t>1</a:t>
            </a:fld>
            <a:endParaRPr lang="el-GR" altLang="el-GR"/>
          </a:p>
        </p:txBody>
      </p:sp>
    </p:spTree>
    <p:extLst>
      <p:ext uri="{BB962C8B-B14F-4D97-AF65-F5344CB8AC3E}">
        <p14:creationId xmlns:p14="http://schemas.microsoft.com/office/powerpoint/2010/main" val="355053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198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22B605-76CC-4629-8F87-8BBE74408B4C}" type="slidenum">
              <a:rPr lang="el-GR" altLang="el-GR"/>
              <a:pPr/>
              <a:t>36</a:t>
            </a:fld>
            <a:endParaRPr lang="el-GR" altLang="el-GR"/>
          </a:p>
        </p:txBody>
      </p:sp>
    </p:spTree>
    <p:extLst>
      <p:ext uri="{BB962C8B-B14F-4D97-AF65-F5344CB8AC3E}">
        <p14:creationId xmlns:p14="http://schemas.microsoft.com/office/powerpoint/2010/main" val="70132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440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2E61FA-29F5-4970-B94B-2EBEE52646BE}" type="slidenum">
              <a:rPr lang="el-GR" altLang="el-GR"/>
              <a:pPr/>
              <a:t>37</a:t>
            </a:fld>
            <a:endParaRPr lang="el-GR" altLang="el-GR"/>
          </a:p>
        </p:txBody>
      </p:sp>
    </p:spTree>
    <p:extLst>
      <p:ext uri="{BB962C8B-B14F-4D97-AF65-F5344CB8AC3E}">
        <p14:creationId xmlns:p14="http://schemas.microsoft.com/office/powerpoint/2010/main" val="163534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ED75E30-13C3-4AFD-8425-1E48A7CB4A2E}" type="slidenum">
              <a:rPr lang="el-GR" altLang="el-GR"/>
              <a:pPr/>
              <a:t>38</a:t>
            </a:fld>
            <a:endParaRPr lang="el-GR" altLang="el-GR"/>
          </a:p>
        </p:txBody>
      </p:sp>
    </p:spTree>
    <p:extLst>
      <p:ext uri="{BB962C8B-B14F-4D97-AF65-F5344CB8AC3E}">
        <p14:creationId xmlns:p14="http://schemas.microsoft.com/office/powerpoint/2010/main" val="38658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EBF05F-00CF-4DAB-9F06-6C18991B2580}" type="slidenum">
              <a:rPr lang="el-GR" altLang="el-GR"/>
              <a:pPr/>
              <a:t>39</a:t>
            </a:fld>
            <a:endParaRPr lang="el-GR" altLang="el-GR"/>
          </a:p>
        </p:txBody>
      </p:sp>
    </p:spTree>
    <p:extLst>
      <p:ext uri="{BB962C8B-B14F-4D97-AF65-F5344CB8AC3E}">
        <p14:creationId xmlns:p14="http://schemas.microsoft.com/office/powerpoint/2010/main" val="298679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1FC7A4-9CD5-4E3B-A552-2B698DE77613}" type="datetime1">
              <a:rPr lang="en-US" altLang="el-GR"/>
              <a:pPr>
                <a:defRPr/>
              </a:pPr>
              <a:t>7/2/2015</a:t>
            </a:fld>
            <a:endParaRPr lang="en-US" altLang="el-G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8EF661-74CF-48DD-88E3-7BC8445CDD14}" type="slidenum">
              <a:rPr lang="en-US" altLang="el-GR"/>
              <a:pPr>
                <a:defRPr/>
              </a:pPr>
              <a:t>‹#›</a:t>
            </a:fld>
            <a:endParaRPr lang="en-US" altLang="el-GR"/>
          </a:p>
        </p:txBody>
      </p:sp>
    </p:spTree>
    <p:extLst>
      <p:ext uri="{BB962C8B-B14F-4D97-AF65-F5344CB8AC3E}">
        <p14:creationId xmlns:p14="http://schemas.microsoft.com/office/powerpoint/2010/main" val="362365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2E3B5A-5BDF-487C-8D12-34FABA3C8F6E}" type="datetime1">
              <a:rPr lang="en-US" altLang="el-GR"/>
              <a:pPr>
                <a:defRPr/>
              </a:pPr>
              <a:t>7/2/2015</a:t>
            </a:fld>
            <a:endParaRPr lang="en-US" altLang="el-G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F74F6E-29E1-44BF-8468-5818EF7E0718}" type="slidenum">
              <a:rPr lang="en-US" altLang="el-GR"/>
              <a:pPr>
                <a:defRPr/>
              </a:pPr>
              <a:t>‹#›</a:t>
            </a:fld>
            <a:endParaRPr lang="en-US" altLang="el-GR"/>
          </a:p>
        </p:txBody>
      </p:sp>
    </p:spTree>
    <p:extLst>
      <p:ext uri="{BB962C8B-B14F-4D97-AF65-F5344CB8AC3E}">
        <p14:creationId xmlns:p14="http://schemas.microsoft.com/office/powerpoint/2010/main" val="236114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81AF33-5D40-4B4C-9F43-695763CCE099}" type="datetime1">
              <a:rPr lang="en-US" altLang="el-GR"/>
              <a:pPr>
                <a:defRPr/>
              </a:pPr>
              <a:t>7/2/2015</a:t>
            </a:fld>
            <a:endParaRPr lang="en-US" altLang="el-G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B34252-3529-4EFC-95BB-8FF886CF2A1E}" type="slidenum">
              <a:rPr lang="en-US" altLang="el-GR"/>
              <a:pPr>
                <a:defRPr/>
              </a:pPr>
              <a:t>‹#›</a:t>
            </a:fld>
            <a:endParaRPr lang="en-US" altLang="el-GR"/>
          </a:p>
        </p:txBody>
      </p:sp>
    </p:spTree>
    <p:extLst>
      <p:ext uri="{BB962C8B-B14F-4D97-AF65-F5344CB8AC3E}">
        <p14:creationId xmlns:p14="http://schemas.microsoft.com/office/powerpoint/2010/main" val="2519348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28080-CAF1-4AA2-9E05-91C063CB20C3}" type="datetime1">
              <a:rPr lang="en-US" altLang="el-GR"/>
              <a:pPr>
                <a:defRPr/>
              </a:pPr>
              <a:t>7/2/2015</a:t>
            </a:fld>
            <a:endParaRPr lang="en-US" altLang="el-G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75D9D4-35C0-4884-9C9B-519F5CCF7B0C}" type="slidenum">
              <a:rPr lang="en-US" altLang="el-GR"/>
              <a:pPr>
                <a:defRPr/>
              </a:pPr>
              <a:t>‹#›</a:t>
            </a:fld>
            <a:endParaRPr lang="en-US" altLang="el-GR"/>
          </a:p>
        </p:txBody>
      </p:sp>
    </p:spTree>
    <p:extLst>
      <p:ext uri="{BB962C8B-B14F-4D97-AF65-F5344CB8AC3E}">
        <p14:creationId xmlns:p14="http://schemas.microsoft.com/office/powerpoint/2010/main" val="260050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E6CC8D-9CE3-430C-8D8E-E307C2C49373}" type="datetime1">
              <a:rPr lang="en-US" altLang="el-GR"/>
              <a:pPr>
                <a:defRPr/>
              </a:pPr>
              <a:t>7/2/2015</a:t>
            </a:fld>
            <a:endParaRPr lang="en-US" altLang="el-G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7C529C-E5BD-4A7D-A9D7-E26F25BAA694}" type="slidenum">
              <a:rPr lang="en-US" altLang="el-GR"/>
              <a:pPr>
                <a:defRPr/>
              </a:pPr>
              <a:t>‹#›</a:t>
            </a:fld>
            <a:endParaRPr lang="en-US" altLang="el-GR"/>
          </a:p>
        </p:txBody>
      </p:sp>
    </p:spTree>
    <p:extLst>
      <p:ext uri="{BB962C8B-B14F-4D97-AF65-F5344CB8AC3E}">
        <p14:creationId xmlns:p14="http://schemas.microsoft.com/office/powerpoint/2010/main" val="295689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DE48E3D-4D15-4995-95FE-621F02A4BAF5}" type="datetime1">
              <a:rPr lang="en-US" altLang="el-GR"/>
              <a:pPr>
                <a:defRPr/>
              </a:pPr>
              <a:t>7/2/2015</a:t>
            </a:fld>
            <a:endParaRPr lang="en-US" altLang="el-G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FEE99C-13F6-46EA-9ADB-08E8130C6AA7}" type="slidenum">
              <a:rPr lang="en-US" altLang="el-GR"/>
              <a:pPr>
                <a:defRPr/>
              </a:pPr>
              <a:t>‹#›</a:t>
            </a:fld>
            <a:endParaRPr lang="en-US" altLang="el-GR"/>
          </a:p>
        </p:txBody>
      </p:sp>
    </p:spTree>
    <p:extLst>
      <p:ext uri="{BB962C8B-B14F-4D97-AF65-F5344CB8AC3E}">
        <p14:creationId xmlns:p14="http://schemas.microsoft.com/office/powerpoint/2010/main" val="328453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0AF1BE-C60E-409E-921C-627DE40B28CC}" type="datetime1">
              <a:rPr lang="en-US" altLang="el-GR"/>
              <a:pPr>
                <a:defRPr/>
              </a:pPr>
              <a:t>7/2/2015</a:t>
            </a:fld>
            <a:endParaRPr lang="en-US" altLang="el-G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734B22-A01B-4A6C-9119-FB970FF7AE11}" type="slidenum">
              <a:rPr lang="en-US" altLang="el-GR"/>
              <a:pPr>
                <a:defRPr/>
              </a:pPr>
              <a:t>‹#›</a:t>
            </a:fld>
            <a:endParaRPr lang="en-US" altLang="el-GR"/>
          </a:p>
        </p:txBody>
      </p:sp>
    </p:spTree>
    <p:extLst>
      <p:ext uri="{BB962C8B-B14F-4D97-AF65-F5344CB8AC3E}">
        <p14:creationId xmlns:p14="http://schemas.microsoft.com/office/powerpoint/2010/main" val="284176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3B34A8-A70C-4B16-AC7C-67C2604F7B10}" type="datetime1">
              <a:rPr lang="en-US" altLang="el-GR"/>
              <a:pPr>
                <a:defRPr/>
              </a:pPr>
              <a:t>7/2/2015</a:t>
            </a:fld>
            <a:endParaRPr lang="en-US" altLang="el-G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69E585-9548-471C-87FC-0DEDB6A8EBD9}" type="slidenum">
              <a:rPr lang="en-US" altLang="el-GR"/>
              <a:pPr>
                <a:defRPr/>
              </a:pPr>
              <a:t>‹#›</a:t>
            </a:fld>
            <a:endParaRPr lang="en-US" altLang="el-GR"/>
          </a:p>
        </p:txBody>
      </p:sp>
    </p:spTree>
    <p:extLst>
      <p:ext uri="{BB962C8B-B14F-4D97-AF65-F5344CB8AC3E}">
        <p14:creationId xmlns:p14="http://schemas.microsoft.com/office/powerpoint/2010/main" val="150801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9FD27E-7448-46DB-A0D1-5BECE1A8FB70}" type="datetime1">
              <a:rPr lang="en-US" altLang="el-GR"/>
              <a:pPr>
                <a:defRPr/>
              </a:pPr>
              <a:t>7/2/2015</a:t>
            </a:fld>
            <a:endParaRPr lang="en-US" altLang="el-G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D0696A-42B9-450D-9BBC-B9DCC0B31028}" type="slidenum">
              <a:rPr lang="en-US" altLang="el-GR"/>
              <a:pPr>
                <a:defRPr/>
              </a:pPr>
              <a:t>‹#›</a:t>
            </a:fld>
            <a:endParaRPr lang="en-US" altLang="el-GR"/>
          </a:p>
        </p:txBody>
      </p:sp>
    </p:spTree>
    <p:extLst>
      <p:ext uri="{BB962C8B-B14F-4D97-AF65-F5344CB8AC3E}">
        <p14:creationId xmlns:p14="http://schemas.microsoft.com/office/powerpoint/2010/main" val="324421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3A2B4D-3096-40F7-B844-CF932E1FC9B4}" type="datetime1">
              <a:rPr lang="en-US" altLang="el-GR"/>
              <a:pPr>
                <a:defRPr/>
              </a:pPr>
              <a:t>7/2/2015</a:t>
            </a:fld>
            <a:endParaRPr lang="en-US" altLang="el-G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AAC112-4CFD-47A7-8AC8-974E323CC86B}" type="slidenum">
              <a:rPr lang="en-US" altLang="el-GR"/>
              <a:pPr>
                <a:defRPr/>
              </a:pPr>
              <a:t>‹#›</a:t>
            </a:fld>
            <a:endParaRPr lang="en-US" altLang="el-GR"/>
          </a:p>
        </p:txBody>
      </p:sp>
    </p:spTree>
    <p:extLst>
      <p:ext uri="{BB962C8B-B14F-4D97-AF65-F5344CB8AC3E}">
        <p14:creationId xmlns:p14="http://schemas.microsoft.com/office/powerpoint/2010/main" val="4696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41B9DC-F7F3-4F3B-9706-BD188D4BEE33}" type="datetime1">
              <a:rPr lang="en-US" altLang="el-GR"/>
              <a:pPr>
                <a:defRPr/>
              </a:pPr>
              <a:t>7/2/2015</a:t>
            </a:fld>
            <a:endParaRPr lang="en-US" altLang="el-G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616DA6-9DED-47AE-A6CE-08FBE1265272}" type="slidenum">
              <a:rPr lang="en-US" altLang="el-GR"/>
              <a:pPr>
                <a:defRPr/>
              </a:pPr>
              <a:t>‹#›</a:t>
            </a:fld>
            <a:endParaRPr lang="en-US" altLang="el-GR"/>
          </a:p>
        </p:txBody>
      </p:sp>
    </p:spTree>
    <p:extLst>
      <p:ext uri="{BB962C8B-B14F-4D97-AF65-F5344CB8AC3E}">
        <p14:creationId xmlns:p14="http://schemas.microsoft.com/office/powerpoint/2010/main" val="320358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56ECA6-9631-4264-B334-2114B4F108EA}" type="datetime1">
              <a:rPr lang="en-US" altLang="el-GR"/>
              <a:pPr>
                <a:defRPr/>
              </a:pPr>
              <a:t>7/2/2015</a:t>
            </a:fld>
            <a:endParaRPr lang="en-US" altLang="el-G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940295-A1AE-4388-BF0E-EB202B3FF0D1}" type="slidenum">
              <a:rPr lang="en-US" altLang="el-GR"/>
              <a:pPr>
                <a:defRPr/>
              </a:pPr>
              <a:t>‹#›</a:t>
            </a:fld>
            <a:endParaRPr lang="en-US" altLang="el-GR"/>
          </a:p>
        </p:txBody>
      </p:sp>
    </p:spTree>
    <p:extLst>
      <p:ext uri="{BB962C8B-B14F-4D97-AF65-F5344CB8AC3E}">
        <p14:creationId xmlns:p14="http://schemas.microsoft.com/office/powerpoint/2010/main" val="247233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4A78C09A-555C-4129-BADD-625564E0EEBE}" type="datetime1">
              <a:rPr lang="en-US" altLang="el-GR"/>
              <a:pPr>
                <a:defRPr/>
              </a:pPr>
              <a:t>7/2/2015</a:t>
            </a:fld>
            <a:endParaRPr lang="en-US" alt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21D2A9A-58EB-4D4D-AAE3-ADEF8EF9C52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ctrTitle"/>
          </p:nvPr>
        </p:nvSpPr>
        <p:spPr>
          <a:xfrm>
            <a:off x="669925" y="1360488"/>
            <a:ext cx="7772400" cy="1439862"/>
          </a:xfrm>
        </p:spPr>
        <p:txBody>
          <a:bodyPr/>
          <a:lstStyle/>
          <a:p>
            <a:pPr eaLnBrk="1" hangingPunct="1"/>
            <a:r>
              <a:rPr lang="el-GR" altLang="el-GR" sz="5400" b="1" smtClean="0">
                <a:solidFill>
                  <a:srgbClr val="5075BC"/>
                </a:solidFill>
              </a:rPr>
              <a:t>Το παιχνίδι στην εκπαιδευτική διαδικασία</a:t>
            </a:r>
            <a:endParaRPr lang="el-GR" altLang="el-GR" sz="6600" b="1" smtClean="0">
              <a:solidFill>
                <a:srgbClr val="0070C0"/>
              </a:solidFill>
            </a:endParaRPr>
          </a:p>
        </p:txBody>
      </p:sp>
      <p:sp>
        <p:nvSpPr>
          <p:cNvPr id="3" name="Υπότιτλος 2"/>
          <p:cNvSpPr>
            <a:spLocks noGrp="1"/>
          </p:cNvSpPr>
          <p:nvPr>
            <p:ph type="subTitle" idx="1"/>
          </p:nvPr>
        </p:nvSpPr>
        <p:spPr>
          <a:xfrm>
            <a:off x="498475" y="3368675"/>
            <a:ext cx="8321675" cy="3311525"/>
          </a:xfrm>
        </p:spPr>
        <p:txBody>
          <a:bodyPr>
            <a:noAutofit/>
          </a:bodyPr>
          <a:lstStyle/>
          <a:p>
            <a:pPr eaLnBrk="1" hangingPunct="1">
              <a:defRPr/>
            </a:pPr>
            <a:r>
              <a:rPr lang="el-GR" sz="2800" b="1" dirty="0" smtClean="0">
                <a:latin typeface="+mj-lt"/>
                <a:ea typeface="+mj-ea"/>
                <a:cs typeface="+mj-cs"/>
              </a:rPr>
              <a:t>Ενότητα 11Β</a:t>
            </a:r>
            <a:r>
              <a:rPr lang="en-US" sz="2800" dirty="0" smtClean="0">
                <a:latin typeface="+mj-lt"/>
                <a:ea typeface="+mj-ea"/>
                <a:cs typeface="+mj-cs"/>
              </a:rPr>
              <a:t> </a:t>
            </a:r>
            <a:endParaRPr lang="el-GR" sz="2800" dirty="0" smtClean="0">
              <a:latin typeface="+mj-lt"/>
              <a:ea typeface="+mj-ea"/>
              <a:cs typeface="+mj-cs"/>
            </a:endParaRPr>
          </a:p>
          <a:p>
            <a:pPr eaLnBrk="1" hangingPunct="1">
              <a:defRPr/>
            </a:pPr>
            <a:r>
              <a:rPr lang="el-GR" sz="3600" b="1" dirty="0" smtClean="0">
                <a:solidFill>
                  <a:srgbClr val="0070C0"/>
                </a:solidFill>
                <a:latin typeface="+mj-lt"/>
                <a:ea typeface="+mj-ea"/>
                <a:cs typeface="+mj-cs"/>
              </a:rPr>
              <a:t>Η σχέση του παιδιού με τη φύση</a:t>
            </a:r>
            <a:endParaRPr lang="en-US" sz="3600" b="1" dirty="0" smtClean="0">
              <a:solidFill>
                <a:srgbClr val="0070C0"/>
              </a:solidFill>
              <a:latin typeface="+mj-lt"/>
              <a:ea typeface="+mj-ea"/>
              <a:cs typeface="+mj-cs"/>
            </a:endParaRPr>
          </a:p>
          <a:p>
            <a:pPr eaLnBrk="1" hangingPunct="1">
              <a:defRPr/>
            </a:pPr>
            <a:endParaRPr lang="en-US" sz="2800" dirty="0" smtClean="0"/>
          </a:p>
          <a:p>
            <a:pPr eaLnBrk="1" hangingPunct="1">
              <a:defRPr/>
            </a:pPr>
            <a:r>
              <a:rPr lang="el-GR" sz="2400" dirty="0" err="1" smtClean="0"/>
              <a:t>Καφένια</a:t>
            </a:r>
            <a:r>
              <a:rPr lang="el-GR" sz="2400" dirty="0" smtClean="0"/>
              <a:t> </a:t>
            </a:r>
            <a:r>
              <a:rPr lang="el-GR" sz="2400" dirty="0" err="1" smtClean="0"/>
              <a:t>Μπότσογλου</a:t>
            </a:r>
            <a:endParaRPr lang="el-GR" sz="2400" dirty="0" smtClean="0"/>
          </a:p>
          <a:p>
            <a:pPr eaLnBrk="1" hangingPunct="1">
              <a:defRPr/>
            </a:pPr>
            <a:r>
              <a:rPr lang="el-GR" sz="2400" dirty="0" smtClean="0"/>
              <a:t>Σχολή Ανθρωπιστικών και Κοινωνικών Επιστημών  Παιδαγωγικό Τμήμα Ειδικής Αγωγής</a:t>
            </a:r>
            <a:endParaRPr lang="en-US" sz="2400" dirty="0" smtClean="0"/>
          </a:p>
          <a:p>
            <a:pPr eaLnBrk="1" hangingPunct="1">
              <a:defRPr/>
            </a:pPr>
            <a:endParaRPr lang="el-GR" sz="2800" dirty="0" smtClean="0"/>
          </a:p>
        </p:txBody>
      </p:sp>
      <p:pic>
        <p:nvPicPr>
          <p:cNvPr id="4100" name="Logo" descr="Λογότυπο ΠΘ"/>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441325"/>
            <a:ext cx="34766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eaLnBrk="1" hangingPunct="1"/>
            <a:endParaRPr lang="el-GR" altLang="el-GR" smtClean="0"/>
          </a:p>
        </p:txBody>
      </p:sp>
      <p:sp>
        <p:nvSpPr>
          <p:cNvPr id="14339" name="Rectangle 3"/>
          <p:cNvSpPr>
            <a:spLocks noGrp="1"/>
          </p:cNvSpPr>
          <p:nvPr>
            <p:ph type="body" idx="1"/>
          </p:nvPr>
        </p:nvSpPr>
        <p:spPr/>
        <p:txBody>
          <a:bodyPr/>
          <a:lstStyle/>
          <a:p>
            <a:pPr eaLnBrk="1" hangingPunct="1"/>
            <a:r>
              <a:rPr lang="el-GR" altLang="el-GR" sz="2800" smtClean="0">
                <a:latin typeface="Arial" panose="020B0604020202020204" pitchFamily="34" charset="0"/>
              </a:rPr>
              <a:t>Σε 20 χρόνια θα χαθούν περισσότερα παιδιά από την κακή διατροφή παρά από τα ναρκωτικά ή το AIDS, σύμφωνα με έρευνα του Ινστιτούτου Καταναλωτών (ΙΝΚΑ), το οποίο έχει ξεκινήσει εδώ και χρόνια μία εκστρατεία ενημέρωσης για να επιστήσει την προσοχή στους κινδύνους που ελλοχεύει η αισθητή αύξηση της παιδικής και εφηβικής παχυσαρκίας στη χώρα μας.</a:t>
            </a:r>
            <a:br>
              <a:rPr lang="el-GR" altLang="el-GR" sz="2800" smtClean="0">
                <a:latin typeface="Arial" panose="020B0604020202020204" pitchFamily="34" charset="0"/>
              </a:rPr>
            </a:br>
            <a:endParaRPr lang="el-GR" altLang="el-GR" sz="28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endParaRPr lang="el-GR" altLang="el-GR" smtClean="0"/>
          </a:p>
        </p:txBody>
      </p:sp>
      <p:sp>
        <p:nvSpPr>
          <p:cNvPr id="15363" name="Rectangle 3"/>
          <p:cNvSpPr>
            <a:spLocks noGrp="1"/>
          </p:cNvSpPr>
          <p:nvPr>
            <p:ph type="body" idx="1"/>
          </p:nvPr>
        </p:nvSpPr>
        <p:spPr/>
        <p:txBody>
          <a:bodyPr/>
          <a:lstStyle/>
          <a:p>
            <a:pPr eaLnBrk="1" hangingPunct="1">
              <a:lnSpc>
                <a:spcPct val="90000"/>
              </a:lnSpc>
            </a:pPr>
            <a:r>
              <a:rPr lang="el-GR" altLang="el-GR" sz="2800" smtClean="0">
                <a:latin typeface="Arial" panose="020B0604020202020204" pitchFamily="34" charset="0"/>
              </a:rPr>
              <a:t>Ειδικότερα, το ποσοστό αύξησης της παχυσαρκίας, σε παιδιά ηλικίας 6-11 ετών, φθάνει το 54% και το 40% σε εφήβους ηλικίας 12-17 ετών. </a:t>
            </a:r>
          </a:p>
          <a:p>
            <a:pPr eaLnBrk="1" hangingPunct="1">
              <a:lnSpc>
                <a:spcPct val="90000"/>
              </a:lnSpc>
            </a:pPr>
            <a:r>
              <a:rPr lang="el-GR" altLang="el-GR" sz="2800" smtClean="0">
                <a:latin typeface="Arial" panose="020B0604020202020204" pitchFamily="34" charset="0"/>
              </a:rPr>
              <a:t>Είναι πράγματι θλιβερό, σύμφωνα με τα αποτελέσματα της έρευνας αυτής, να έχει εκλείψει η φυσική δραστηριότητα στα νεαρά άτομα, η οποία μάλιστα έχει αντικατασταθεί από τη μανιώδη τηλεθέαση, που συνοδεύεται από μηχανιστική κατανάλωση περιττών, ποσοτικά και ποιοτικά τροφίμων.</a:t>
            </a:r>
            <a:r>
              <a:rPr lang="el-GR" altLang="el-GR" sz="2800" smtClean="0"/>
              <a:t> </a:t>
            </a:r>
          </a:p>
          <a:p>
            <a:pPr eaLnBrk="1" hangingPunct="1">
              <a:lnSpc>
                <a:spcPct val="90000"/>
              </a:lnSpc>
            </a:pPr>
            <a:endParaRPr lang="el-GR" altLang="el-GR" sz="28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eaLnBrk="1" hangingPunct="1"/>
            <a:endParaRPr lang="el-GR" altLang="el-GR" smtClean="0"/>
          </a:p>
        </p:txBody>
      </p:sp>
      <p:sp>
        <p:nvSpPr>
          <p:cNvPr id="16387" name="Rectangle 3"/>
          <p:cNvSpPr>
            <a:spLocks noGrp="1"/>
          </p:cNvSpPr>
          <p:nvPr>
            <p:ph type="body" idx="1"/>
          </p:nvPr>
        </p:nvSpPr>
        <p:spPr/>
        <p:txBody>
          <a:bodyPr/>
          <a:lstStyle/>
          <a:p>
            <a:pPr eaLnBrk="1" hangingPunct="1">
              <a:lnSpc>
                <a:spcPct val="80000"/>
              </a:lnSpc>
            </a:pPr>
            <a:r>
              <a:rPr lang="el-GR" altLang="el-GR" sz="2800" smtClean="0"/>
              <a:t>Το ποσοστό των υπέρβαρων παιδιών τα τελευταία 13 έτη αυξήθηκε περίπου 30% (19,5% το 1997 - 26% το 2009) σε αστικές και αγροτικές περιοχές.</a:t>
            </a:r>
          </a:p>
          <a:p>
            <a:pPr eaLnBrk="1" hangingPunct="1">
              <a:lnSpc>
                <a:spcPct val="80000"/>
              </a:lnSpc>
            </a:pPr>
            <a:r>
              <a:rPr lang="el-GR" altLang="el-GR" sz="2800" smtClean="0"/>
              <a:t>- Το ποσοστό των παχύσαρκων παιδιών αυξήθηκε περισσότερο από 50% σε όλη τη χώρα (7,7% το 1997 - 11,8% το 2009) και είναι από τα υψηλότερα στην Ευρώπη.</a:t>
            </a:r>
          </a:p>
          <a:p>
            <a:pPr eaLnBrk="1" hangingPunct="1">
              <a:lnSpc>
                <a:spcPct val="80000"/>
              </a:lnSpc>
            </a:pPr>
            <a:r>
              <a:rPr lang="el-GR" altLang="el-GR" sz="2800" smtClean="0"/>
              <a:t>- Η αερόβια αντοχή (φυσική κατάσταση) των μαθητών Δημοτικού την τελευταία δεκαετία μειώθηκε περισσότερο από 5%. (Σημειώνεται ότι μείωση αυτή αυξάνει τον κίνδυνο για ανάπτυξη καρδιαγγειακών παθήσεων κατά 150% περίπου).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eaLnBrk="1" hangingPunct="1"/>
            <a:endParaRPr lang="el-GR" altLang="el-GR" smtClean="0"/>
          </a:p>
        </p:txBody>
      </p:sp>
      <p:sp>
        <p:nvSpPr>
          <p:cNvPr id="17411" name="Rectangle 3"/>
          <p:cNvSpPr>
            <a:spLocks noGrp="1"/>
          </p:cNvSpPr>
          <p:nvPr>
            <p:ph type="body" idx="1"/>
          </p:nvPr>
        </p:nvSpPr>
        <p:spPr/>
        <p:txBody>
          <a:bodyPr/>
          <a:lstStyle/>
          <a:p>
            <a:pPr eaLnBrk="1" hangingPunct="1">
              <a:lnSpc>
                <a:spcPct val="90000"/>
              </a:lnSpc>
            </a:pPr>
            <a:r>
              <a:rPr lang="el-GR" altLang="el-GR" smtClean="0"/>
              <a:t>Μόνο το 45% των παιδιών παίζει εκτός σπιτιού, έστω και λίγο κάθε μέρα, ενώ το 90% αυτών βλέπει τηλεόραση συχνά ή κάθε μέρα κατά τη διάρκεια της εβδομάδας.</a:t>
            </a:r>
          </a:p>
          <a:p>
            <a:pPr eaLnBrk="1" hangingPunct="1">
              <a:lnSpc>
                <a:spcPct val="90000"/>
              </a:lnSpc>
            </a:pPr>
            <a:r>
              <a:rPr lang="el-GR" altLang="el-GR" smtClean="0"/>
              <a:t>-Μόνο το 72% των αγοριών και το 56% των κοριτσιών πληρούν τις διεθνείς συστάσεις για σωματική δραστηριότητα, δηλαδή ασκούνται περισσότερο από μια ώρα την ημέρα (60 λεπτά ημερησίως).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417638"/>
            <a:ext cx="8229600" cy="3260725"/>
          </a:xfrm>
        </p:spPr>
        <p:txBody>
          <a:bodyPr/>
          <a:lstStyle/>
          <a:p>
            <a:pPr eaLnBrk="1" hangingPunct="1"/>
            <a:r>
              <a:rPr lang="el-GR" altLang="el-GR" sz="7200" smtClean="0">
                <a:latin typeface="Arial" panose="020B0604020202020204" pitchFamily="34" charset="0"/>
              </a:rPr>
              <a:t>Πως τα παιδιά επωφελούνται από την επαφή τους με τη φύση;</a:t>
            </a:r>
            <a:endParaRPr lang="en-US" altLang="el-GR" sz="72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pPr algn="l" eaLnBrk="1" hangingPunct="1"/>
            <a:r>
              <a:rPr lang="el-GR" altLang="el-GR" sz="2800" b="1" smtClean="0">
                <a:latin typeface="Arial" panose="020B0604020202020204" pitchFamily="34" charset="0"/>
              </a:rPr>
              <a:t>Τα παιδιά που έχουν συχνή επαφή με τη φύση, φαίνεται να:</a:t>
            </a:r>
            <a:endParaRPr lang="en-US" altLang="el-GR" sz="2800" b="1" smtClean="0">
              <a:latin typeface="Arial" panose="020B0604020202020204" pitchFamily="34" charset="0"/>
            </a:endParaRPr>
          </a:p>
        </p:txBody>
      </p:sp>
      <p:sp>
        <p:nvSpPr>
          <p:cNvPr id="19459" name="Text Placeholder 6"/>
          <p:cNvSpPr>
            <a:spLocks noGrp="1"/>
          </p:cNvSpPr>
          <p:nvPr>
            <p:ph sz="half" idx="1"/>
          </p:nvPr>
        </p:nvSpPr>
        <p:spPr/>
        <p:txBody>
          <a:bodyPr/>
          <a:lstStyle/>
          <a:p>
            <a:pPr eaLnBrk="1" hangingPunct="1"/>
            <a:r>
              <a:rPr lang="el-GR" altLang="el-GR" sz="2700" smtClean="0">
                <a:latin typeface="Arial" panose="020B0604020202020204" pitchFamily="34" charset="0"/>
              </a:rPr>
              <a:t>Έχουν καλύτερο συντονισμό, ισορροπία και ευελιξία</a:t>
            </a:r>
            <a:endParaRPr lang="en-US" altLang="el-GR" sz="2700" smtClean="0">
              <a:latin typeface="Arial" panose="020B0604020202020204" pitchFamily="34" charset="0"/>
            </a:endParaRPr>
          </a:p>
          <a:p>
            <a:pPr eaLnBrk="1" hangingPunct="1"/>
            <a:r>
              <a:rPr lang="el-GR" altLang="el-GR" sz="2700" smtClean="0">
                <a:latin typeface="Arial" panose="020B0604020202020204" pitchFamily="34" charset="0"/>
              </a:rPr>
              <a:t>Είναι περισσότερο δημιουργικά</a:t>
            </a:r>
            <a:endParaRPr lang="en-US" altLang="el-GR" sz="2700" smtClean="0">
              <a:latin typeface="Arial" panose="020B0604020202020204" pitchFamily="34" charset="0"/>
            </a:endParaRPr>
          </a:p>
          <a:p>
            <a:pPr eaLnBrk="1" hangingPunct="1"/>
            <a:r>
              <a:rPr lang="el-GR" altLang="el-GR" sz="2700" smtClean="0">
                <a:latin typeface="Arial" panose="020B0604020202020204" pitchFamily="34" charset="0"/>
              </a:rPr>
              <a:t>Καλύτερες επιδόσεις στα μαθηματικά</a:t>
            </a:r>
            <a:endParaRPr lang="en-US" altLang="el-GR" sz="2700" smtClean="0">
              <a:latin typeface="Arial" panose="020B0604020202020204" pitchFamily="34" charset="0"/>
            </a:endParaRPr>
          </a:p>
          <a:p>
            <a:pPr eaLnBrk="1" hangingPunct="1"/>
            <a:r>
              <a:rPr lang="el-GR" altLang="el-GR" sz="2700" smtClean="0">
                <a:latin typeface="Arial" panose="020B0604020202020204" pitchFamily="34" charset="0"/>
              </a:rPr>
              <a:t>Περισσότερες ικανότητες στο συνεργατικό παιχνίδι και στη διαχείριση συγκρούσεων</a:t>
            </a:r>
            <a:r>
              <a:rPr lang="en-US" altLang="el-GR" sz="2700" smtClean="0"/>
              <a:t>.</a:t>
            </a:r>
          </a:p>
          <a:p>
            <a:pPr eaLnBrk="1" hangingPunct="1"/>
            <a:endParaRPr lang="en-US" altLang="el-GR" sz="2700" smtClean="0"/>
          </a:p>
        </p:txBody>
      </p:sp>
      <p:pic>
        <p:nvPicPr>
          <p:cNvPr id="19460" name="Content Placeholder 7" descr="iStock_000011872322Small.jpg"/>
          <p:cNvPicPr>
            <a:picLocks noGrp="1" noChangeAspect="1"/>
          </p:cNvPicPr>
          <p:nvPr>
            <p:ph sz="half" idx="2"/>
          </p:nvPr>
        </p:nvPicPr>
        <p:blipFill>
          <a:blip r:embed="rId2">
            <a:extLst>
              <a:ext uri="{28A0092B-C50C-407E-A947-70E740481C1C}">
                <a14:useLocalDpi xmlns:a14="http://schemas.microsoft.com/office/drawing/2010/main" val="0"/>
              </a:ext>
            </a:extLst>
          </a:blip>
          <a:srcRect l="-16846" r="-16846"/>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hangingPunct="1">
              <a:defRPr/>
            </a:pPr>
            <a:r>
              <a:rPr lang="el-GR" altLang="el-GR" sz="2500" smtClean="0">
                <a:latin typeface="Arial" panose="020B0604020202020204" pitchFamily="34" charset="0"/>
              </a:rPr>
              <a:t>Η επαφή με τη φύση, βοηθά τα παιδιά με διάσπαση προσοχής</a:t>
            </a:r>
            <a:r>
              <a:rPr lang="en-US" altLang="el-GR" sz="2500" smtClean="0"/>
              <a:t>.</a:t>
            </a:r>
          </a:p>
        </p:txBody>
      </p:sp>
      <p:sp>
        <p:nvSpPr>
          <p:cNvPr id="20483" name="Text Placeholder 6"/>
          <p:cNvSpPr>
            <a:spLocks noGrp="1"/>
          </p:cNvSpPr>
          <p:nvPr>
            <p:ph type="body" sz="half" idx="2"/>
          </p:nvPr>
        </p:nvSpPr>
        <p:spPr/>
        <p:txBody>
          <a:bodyPr/>
          <a:lstStyle/>
          <a:p>
            <a:pPr eaLnBrk="1" hangingPunct="1"/>
            <a:endParaRPr lang="el-GR" altLang="el-GR" sz="2400" smtClean="0"/>
          </a:p>
        </p:txBody>
      </p:sp>
      <p:pic>
        <p:nvPicPr>
          <p:cNvPr id="20484" name="Picture Placeholder 7" descr="iStock_000003054577XSmall.jpg"/>
          <p:cNvPicPr>
            <a:picLocks noGrp="1" noChangeAspect="1"/>
          </p:cNvPicPr>
          <p:nvPr>
            <p:ph type="pic" idx="1"/>
          </p:nvPr>
        </p:nvPicPr>
        <p:blipFill>
          <a:blip r:embed="rId2">
            <a:extLst>
              <a:ext uri="{28A0092B-C50C-407E-A947-70E740481C1C}">
                <a14:useLocalDpi xmlns:a14="http://schemas.microsoft.com/office/drawing/2010/main" val="0"/>
              </a:ext>
            </a:extLst>
          </a:blip>
          <a:srcRect t="-6516" b="-6516"/>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1358900" y="5605463"/>
            <a:ext cx="5486400" cy="566737"/>
          </a:xfrm>
        </p:spPr>
        <p:txBody>
          <a:bodyPr/>
          <a:lstStyle/>
          <a:p>
            <a:pPr eaLnBrk="1" hangingPunct="1"/>
            <a:r>
              <a:rPr lang="el-GR" altLang="el-GR" sz="2500" smtClean="0">
                <a:latin typeface="Arial" panose="020B0604020202020204" pitchFamily="34" charset="0"/>
              </a:rPr>
              <a:t>Η επαφή με τη φύση, βοηθά στη πρόληψη και την αντιμετώπιση αλλεργιών και άσθματος</a:t>
            </a:r>
            <a:endParaRPr lang="en-US" altLang="el-GR" sz="2500" smtClean="0">
              <a:latin typeface="Arial" panose="020B0604020202020204" pitchFamily="34" charset="0"/>
            </a:endParaRPr>
          </a:p>
        </p:txBody>
      </p:sp>
      <p:pic>
        <p:nvPicPr>
          <p:cNvPr id="21507" name="Picture Placeholder 9" descr="girlasthma.jpg"/>
          <p:cNvPicPr>
            <a:picLocks noGrp="1" noChangeAspect="1"/>
          </p:cNvPicPr>
          <p:nvPr>
            <p:ph type="pic" idx="1"/>
          </p:nvPr>
        </p:nvPicPr>
        <p:blipFill>
          <a:blip r:embed="rId2">
            <a:extLst>
              <a:ext uri="{28A0092B-C50C-407E-A947-70E740481C1C}">
                <a14:useLocalDpi xmlns:a14="http://schemas.microsoft.com/office/drawing/2010/main" val="0"/>
              </a:ext>
            </a:extLst>
          </a:blip>
          <a:srcRect t="-6250" b="-6250"/>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pPr eaLnBrk="1" hangingPunct="1"/>
            <a:r>
              <a:rPr lang="el-GR" altLang="el-GR" sz="2500" smtClean="0">
                <a:latin typeface="Arial" panose="020B0604020202020204" pitchFamily="34" charset="0"/>
              </a:rPr>
              <a:t>Ο χρόνος που περνάμε έξω, μας βοηθά να είμαστε πιο υγιείς </a:t>
            </a:r>
            <a:r>
              <a:rPr lang="en-US" altLang="el-GR" sz="2500" smtClean="0"/>
              <a:t>.</a:t>
            </a:r>
          </a:p>
        </p:txBody>
      </p:sp>
      <p:pic>
        <p:nvPicPr>
          <p:cNvPr id="22531" name="Picture Placeholder 9" descr="iStock_000009156653Small.jpg"/>
          <p:cNvPicPr>
            <a:picLocks noGrp="1" noChangeAspect="1"/>
          </p:cNvPicPr>
          <p:nvPr>
            <p:ph type="pic" idx="1"/>
          </p:nvPr>
        </p:nvPicPr>
        <p:blipFill>
          <a:blip r:embed="rId2">
            <a:extLst>
              <a:ext uri="{28A0092B-C50C-407E-A947-70E740481C1C}">
                <a14:useLocalDpi xmlns:a14="http://schemas.microsoft.com/office/drawing/2010/main" val="0"/>
              </a:ext>
            </a:extLst>
          </a:blip>
          <a:srcRect t="-6583" b="-6583"/>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23555" name="2 - Θέση περιεχομένου"/>
          <p:cNvSpPr>
            <a:spLocks noGrp="1"/>
          </p:cNvSpPr>
          <p:nvPr>
            <p:ph sz="quarter" idx="4294967295"/>
          </p:nvPr>
        </p:nvSpPr>
        <p:spPr>
          <a:xfrm>
            <a:off x="457200" y="1600200"/>
            <a:ext cx="8229600" cy="4495800"/>
          </a:xfrm>
        </p:spPr>
        <p:txBody>
          <a:bodyPr/>
          <a:lstStyle/>
          <a:p>
            <a:pPr marL="319088" indent="-319088" defTabSz="914400" eaLnBrk="1" hangingPunct="1"/>
            <a:r>
              <a:rPr lang="el-GR" altLang="el-GR" smtClean="0"/>
              <a:t>Πολλές έρευνες έχουν δείξει ότι τα παιδιά ωφελούνται από την επαφή τους με το φυσικό περιβάλλον (</a:t>
            </a:r>
            <a:r>
              <a:rPr lang="en-GB" altLang="el-GR" smtClean="0">
                <a:latin typeface="Tw Cen MT" panose="020B0602020104020603" pitchFamily="34" charset="0"/>
              </a:rPr>
              <a:t>Lester and Maudsley</a:t>
            </a:r>
            <a:r>
              <a:rPr lang="el-GR" altLang="el-GR" smtClean="0"/>
              <a:t>, 2007). </a:t>
            </a:r>
          </a:p>
          <a:p>
            <a:pPr marL="319088" indent="-319088" defTabSz="914400" eaLnBrk="1" hangingPunct="1"/>
            <a:r>
              <a:rPr lang="el-GR" altLang="el-GR" smtClean="0"/>
              <a:t>Τα υλικά που προσφέρει η φύση είναι μερικά από τα καλύτερα υλικά που μπορεί να βρει ένα παιδί για να παίξει. Μπορούν να βρεθούν εύκολα είτε από τα ίδια τα  παιδιά είτε από τους ενήλικες. (</a:t>
            </a:r>
            <a:r>
              <a:rPr lang="en-GB" altLang="el-GR" smtClean="0">
                <a:latin typeface="Tw Cen MT" panose="020B0602020104020603" pitchFamily="34" charset="0"/>
              </a:rPr>
              <a:t>White</a:t>
            </a:r>
            <a:r>
              <a:rPr lang="el-GR" altLang="el-GR" smtClean="0"/>
              <a:t>, 2008)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9"/>
          <p:cNvSpPr>
            <a:spLocks noGrp="1"/>
          </p:cNvSpPr>
          <p:nvPr>
            <p:ph type="title"/>
          </p:nvPr>
        </p:nvSpPr>
        <p:spPr>
          <a:xfrm>
            <a:off x="457200" y="274638"/>
            <a:ext cx="8229600" cy="1801812"/>
          </a:xfrm>
        </p:spPr>
        <p:txBody>
          <a:bodyPr/>
          <a:lstStyle/>
          <a:p>
            <a:pPr algn="l" eaLnBrk="1" hangingPunct="1"/>
            <a:r>
              <a:rPr lang="el-GR" altLang="el-GR" sz="4000" b="1" smtClean="0">
                <a:latin typeface="Arial" panose="020B0604020202020204" pitchFamily="34" charset="0"/>
              </a:rPr>
              <a:t>Η σύνδεση του κόσμου των παιδιών με τη φύση</a:t>
            </a:r>
            <a:endParaRPr lang="en-US" altLang="el-GR" sz="40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24579" name="2 - Θέση περιεχομένου"/>
          <p:cNvSpPr>
            <a:spLocks noGrp="1"/>
          </p:cNvSpPr>
          <p:nvPr>
            <p:ph sz="quarter" idx="4294967295"/>
          </p:nvPr>
        </p:nvSpPr>
        <p:spPr>
          <a:xfrm>
            <a:off x="457200" y="1600200"/>
            <a:ext cx="8229600" cy="4495800"/>
          </a:xfrm>
        </p:spPr>
        <p:txBody>
          <a:bodyPr/>
          <a:lstStyle/>
          <a:p>
            <a:pPr marL="319088" indent="-319088" defTabSz="914400" eaLnBrk="1" hangingPunct="1">
              <a:lnSpc>
                <a:spcPct val="90000"/>
              </a:lnSpc>
            </a:pPr>
            <a:r>
              <a:rPr lang="el-GR" altLang="el-GR" smtClean="0"/>
              <a:t>Τα δέντρα, τα φυτά και η βλάστηση προσφέρουν στους υπαίθριους χώρους παιχνιδιού μια σειρά από χαρακτηριστικά: η εικόνα τους, ακολουθεί τη  διαδοχή των εποχών, χρώματα, αρώματα και οπτικές αλλάζουν, καθώς αλλάζουν οι μήνες και οι εποχές.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pPr eaLnBrk="1" hangingPunct="1"/>
            <a:endParaRPr lang="el-GR" altLang="el-GR" smtClean="0"/>
          </a:p>
        </p:txBody>
      </p:sp>
      <p:sp>
        <p:nvSpPr>
          <p:cNvPr id="25603" name="Rectangle 3"/>
          <p:cNvSpPr>
            <a:spLocks noGrp="1"/>
          </p:cNvSpPr>
          <p:nvPr>
            <p:ph type="body" idx="1"/>
          </p:nvPr>
        </p:nvSpPr>
        <p:spPr/>
        <p:txBody>
          <a:bodyPr/>
          <a:lstStyle/>
          <a:p>
            <a:pPr eaLnBrk="1" hangingPunct="1">
              <a:lnSpc>
                <a:spcPct val="90000"/>
              </a:lnSpc>
            </a:pPr>
            <a:r>
              <a:rPr lang="el-GR" altLang="el-GR" sz="3900" smtClean="0"/>
              <a:t>Ο χώρος παιχνιδιού μεταβάλλεται παίρνοντας άλλη όψη. Τα δέντρα  και η θάμνοι προσφέρουν τη σκιά τους  τις ηλιόλουστες μέρες και δημιουργούν μια φυσική προστασία στο χώρο από τους κινδύνους που υπάρχουν έξω από αυτόν (δρόμους, κυκλοφορία).</a:t>
            </a:r>
          </a:p>
          <a:p>
            <a:pPr eaLnBrk="1" hangingPunct="1"/>
            <a:endParaRPr lang="el-GR" altLang="el-GR"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26627" name="2 - Θέση περιεχομένου"/>
          <p:cNvSpPr>
            <a:spLocks noGrp="1"/>
          </p:cNvSpPr>
          <p:nvPr>
            <p:ph sz="quarter" idx="4294967295"/>
          </p:nvPr>
        </p:nvSpPr>
        <p:spPr>
          <a:xfrm>
            <a:off x="457200" y="1600200"/>
            <a:ext cx="8229600" cy="4495800"/>
          </a:xfrm>
        </p:spPr>
        <p:txBody>
          <a:bodyPr/>
          <a:lstStyle/>
          <a:p>
            <a:pPr marL="319088" indent="-319088" defTabSz="914400" eaLnBrk="1" hangingPunct="1">
              <a:lnSpc>
                <a:spcPct val="80000"/>
              </a:lnSpc>
            </a:pPr>
            <a:r>
              <a:rPr lang="el-GR" altLang="el-GR" sz="2800" smtClean="0"/>
              <a:t>Οι  </a:t>
            </a:r>
            <a:r>
              <a:rPr lang="en-GB" altLang="el-GR" sz="2800" smtClean="0">
                <a:latin typeface="Tw Cen MT" panose="020B0602020104020603" pitchFamily="34" charset="0"/>
              </a:rPr>
              <a:t>Fjortoft </a:t>
            </a:r>
            <a:r>
              <a:rPr lang="el-GR" altLang="el-GR" sz="2800" smtClean="0"/>
              <a:t>και  </a:t>
            </a:r>
            <a:r>
              <a:rPr lang="en-GB" altLang="el-GR" sz="2800" smtClean="0">
                <a:latin typeface="Tw Cen MT" panose="020B0602020104020603" pitchFamily="34" charset="0"/>
              </a:rPr>
              <a:t>Sageie</a:t>
            </a:r>
            <a:r>
              <a:rPr lang="el-GR" altLang="el-GR" sz="2800" smtClean="0"/>
              <a:t> (2000) διαπίστωσαν ότι όταν τα παιδιά προσχολικής ηλικίας έχουν καθημερινή επαφή με το φυσικό περιβάλλον έχουν καλύτερη ψυχοκινητική ανάπτυξη από αυτά που δεν έχουν.. </a:t>
            </a:r>
          </a:p>
          <a:p>
            <a:pPr marL="319088" indent="-319088" defTabSz="914400" eaLnBrk="1" hangingPunct="1">
              <a:lnSpc>
                <a:spcPct val="80000"/>
              </a:lnSpc>
            </a:pPr>
            <a:endParaRPr lang="el-GR" altLang="el-GR"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endParaRPr lang="el-GR" altLang="el-GR" smtClean="0"/>
          </a:p>
        </p:txBody>
      </p:sp>
      <p:sp>
        <p:nvSpPr>
          <p:cNvPr id="27651" name="Rectangle 3"/>
          <p:cNvSpPr>
            <a:spLocks noGrp="1"/>
          </p:cNvSpPr>
          <p:nvPr>
            <p:ph type="body" idx="1"/>
          </p:nvPr>
        </p:nvSpPr>
        <p:spPr/>
        <p:txBody>
          <a:bodyPr/>
          <a:lstStyle/>
          <a:p>
            <a:pPr eaLnBrk="1" hangingPunct="1">
              <a:lnSpc>
                <a:spcPct val="80000"/>
              </a:lnSpc>
            </a:pPr>
            <a:r>
              <a:rPr lang="el-GR" altLang="el-GR" sz="2800" smtClean="0"/>
              <a:t>Στην ίδια κατεύθυνση ο</a:t>
            </a:r>
            <a:r>
              <a:rPr lang="en-GB" altLang="el-GR" sz="2800" smtClean="0">
                <a:latin typeface="Tw Cen MT" panose="020B0602020104020603" pitchFamily="34" charset="0"/>
              </a:rPr>
              <a:t> Grahn </a:t>
            </a:r>
            <a:r>
              <a:rPr lang="en-GB" altLang="el-GR" sz="2800" i="1" smtClean="0">
                <a:latin typeface="Tw Cen MT" panose="020B0602020104020603" pitchFamily="34" charset="0"/>
              </a:rPr>
              <a:t>et al. </a:t>
            </a:r>
            <a:r>
              <a:rPr lang="el-GR" altLang="el-GR" sz="2800" smtClean="0"/>
              <a:t>(1997, αναφέρεται στο </a:t>
            </a:r>
            <a:r>
              <a:rPr lang="en-GB" altLang="el-GR" sz="2800" smtClean="0">
                <a:latin typeface="Tw Cen MT" panose="020B0602020104020603" pitchFamily="34" charset="0"/>
              </a:rPr>
              <a:t>Wells and Evans</a:t>
            </a:r>
            <a:r>
              <a:rPr lang="el-GR" altLang="el-GR" sz="2800" smtClean="0"/>
              <a:t>, 2003)  διαπίστωσε επίσης, ότι τα παιδιά που καθημερινά ανεξάρτητα από τον καιρό, περνούσαν κάποιο διάστημα της ημέρας σε έναν υπαίθριο χώρο πλούσιο σε βλάστηση και φοιτούσαν σε κάποιο νηπιαγωγείο έξω από την πόλη,  είχαν καλύτερη ψυχοκινητική ανάπτυξη και πιο αναπτυγμένη την  ικανότητα προσοχής από τα παιδιά  που παρακολουθούσαν κάποιο πρόγραμμα προσχολικής αγωγής στην πόλη, περιτριγυρισμένο από ψηλά κτίρια</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28675" name="2 - Θέση περιεχομένου"/>
          <p:cNvSpPr>
            <a:spLocks noGrp="1"/>
          </p:cNvSpPr>
          <p:nvPr>
            <p:ph sz="quarter" idx="4294967295"/>
          </p:nvPr>
        </p:nvSpPr>
        <p:spPr>
          <a:xfrm>
            <a:off x="457200" y="1600200"/>
            <a:ext cx="8229600" cy="4495800"/>
          </a:xfrm>
        </p:spPr>
        <p:txBody>
          <a:bodyPr/>
          <a:lstStyle/>
          <a:p>
            <a:pPr marL="319088" indent="-319088" defTabSz="914400" eaLnBrk="1" hangingPunct="1">
              <a:lnSpc>
                <a:spcPct val="90000"/>
              </a:lnSpc>
            </a:pPr>
            <a:r>
              <a:rPr lang="el-GR" altLang="el-GR" sz="3000" smtClean="0">
                <a:latin typeface="Arial" panose="020B0604020202020204" pitchFamily="34" charset="0"/>
              </a:rPr>
              <a:t>Επίσης, </a:t>
            </a:r>
            <a:r>
              <a:rPr lang="el-GR" altLang="el-GR" sz="3000" smtClean="0"/>
              <a:t>  οι  </a:t>
            </a:r>
            <a:r>
              <a:rPr lang="en-GB" altLang="el-GR" sz="3000" smtClean="0">
                <a:latin typeface="Tw Cen MT" panose="020B0602020104020603" pitchFamily="34" charset="0"/>
              </a:rPr>
              <a:t>Moore</a:t>
            </a:r>
            <a:r>
              <a:rPr lang="el-GR" altLang="el-GR" sz="3000" smtClean="0"/>
              <a:t> και  </a:t>
            </a:r>
            <a:r>
              <a:rPr lang="en-GB" altLang="el-GR" sz="3000" smtClean="0">
                <a:latin typeface="Tw Cen MT" panose="020B0602020104020603" pitchFamily="34" charset="0"/>
              </a:rPr>
              <a:t>Wong</a:t>
            </a:r>
            <a:r>
              <a:rPr lang="el-GR" altLang="el-GR" sz="3000" smtClean="0"/>
              <a:t> (1997) διαπίστωσαν ότι τα παιδιά παίζουν χωρίς  ιδιαίτερες συγκρούσεις κοντά στη φύση. Συναισθηματικά, η επαφή με τη φύση και τα στοιχεία της, μειώνει το άγχος, δημιουργεί καλή διάθεση και αυξάνει την ικανότητα προσοχής (</a:t>
            </a:r>
            <a:r>
              <a:rPr lang="en-GB" altLang="el-GR" sz="3000" smtClean="0">
                <a:latin typeface="Tw Cen MT" panose="020B0602020104020603" pitchFamily="34" charset="0"/>
              </a:rPr>
              <a:t>Bohling</a:t>
            </a:r>
            <a:r>
              <a:rPr lang="el-GR" altLang="el-GR" sz="3000" smtClean="0"/>
              <a:t>-</a:t>
            </a:r>
            <a:r>
              <a:rPr lang="en-GB" altLang="el-GR" sz="3000" smtClean="0">
                <a:latin typeface="Tw Cen MT" panose="020B0602020104020603" pitchFamily="34" charset="0"/>
              </a:rPr>
              <a:t>Phillippi</a:t>
            </a:r>
            <a:r>
              <a:rPr lang="el-GR" altLang="el-GR" sz="3000" smtClean="0"/>
              <a:t>, 2006;Louv, 2006, (</a:t>
            </a:r>
            <a:r>
              <a:rPr lang="en-GB" altLang="el-GR" sz="3000" smtClean="0">
                <a:latin typeface="Tw Cen MT" panose="020B0602020104020603" pitchFamily="34" charset="0"/>
              </a:rPr>
              <a:t>Wells</a:t>
            </a:r>
            <a:r>
              <a:rPr lang="el-GR" altLang="el-GR" sz="3000" smtClean="0"/>
              <a:t> 2000, </a:t>
            </a:r>
            <a:r>
              <a:rPr lang="en-GB" altLang="el-GR" sz="3000" smtClean="0">
                <a:latin typeface="Tw Cen MT" panose="020B0602020104020603" pitchFamily="34" charset="0"/>
              </a:rPr>
              <a:t>Grahn</a:t>
            </a:r>
            <a:r>
              <a:rPr lang="el-GR" altLang="el-GR" sz="3000" smtClean="0"/>
              <a:t>, </a:t>
            </a:r>
            <a:r>
              <a:rPr lang="en-GB" altLang="el-GR" sz="3000" smtClean="0">
                <a:latin typeface="Tw Cen MT" panose="020B0602020104020603" pitchFamily="34" charset="0"/>
              </a:rPr>
              <a:t>et al</a:t>
            </a:r>
            <a:r>
              <a:rPr lang="el-GR" altLang="el-GR" sz="3000" smtClean="0"/>
              <a:t>. 1997, </a:t>
            </a:r>
            <a:r>
              <a:rPr lang="en-GB" altLang="el-GR" sz="3000" smtClean="0">
                <a:latin typeface="Tw Cen MT" panose="020B0602020104020603" pitchFamily="34" charset="0"/>
              </a:rPr>
              <a:t>Taylor et al</a:t>
            </a:r>
            <a:r>
              <a:rPr lang="el-GR" altLang="el-GR" sz="3000" smtClean="0"/>
              <a:t>. 2002)</a:t>
            </a:r>
          </a:p>
          <a:p>
            <a:pPr marL="319088" indent="-319088" defTabSz="914400" eaLnBrk="1" hangingPunct="1">
              <a:lnSpc>
                <a:spcPct val="90000"/>
              </a:lnSpc>
            </a:pPr>
            <a:endParaRPr lang="el-GR" altLang="el-GR" sz="3000" smtClean="0"/>
          </a:p>
          <a:p>
            <a:pPr marL="319088" indent="-319088" defTabSz="914400" eaLnBrk="1" hangingPunct="1">
              <a:lnSpc>
                <a:spcPct val="90000"/>
              </a:lnSpc>
            </a:pPr>
            <a:endParaRPr lang="el-GR" altLang="el-GR" sz="3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endParaRPr lang="el-GR" altLang="el-GR" smtClean="0"/>
          </a:p>
        </p:txBody>
      </p:sp>
      <p:sp>
        <p:nvSpPr>
          <p:cNvPr id="29699" name="Rectangle 3"/>
          <p:cNvSpPr>
            <a:spLocks noGrp="1"/>
          </p:cNvSpPr>
          <p:nvPr>
            <p:ph type="body" idx="1"/>
          </p:nvPr>
        </p:nvSpPr>
        <p:spPr/>
        <p:txBody>
          <a:bodyPr/>
          <a:lstStyle/>
          <a:p>
            <a:pPr eaLnBrk="1" hangingPunct="1"/>
            <a:r>
              <a:rPr lang="el-GR" altLang="el-GR" sz="3900" smtClean="0"/>
              <a:t>Τα παιδιά σύμφωνα με έρευνα του </a:t>
            </a:r>
            <a:r>
              <a:rPr lang="en-GB" altLang="el-GR" sz="3900" smtClean="0">
                <a:latin typeface="Tw Cen MT" panose="020B0602020104020603" pitchFamily="34" charset="0"/>
              </a:rPr>
              <a:t>Greenman</a:t>
            </a:r>
            <a:r>
              <a:rPr lang="el-GR" altLang="el-GR" sz="3900" smtClean="0"/>
              <a:t> (2005) βρίσκουν τους υπαίθριους χώρους παιχνιδιού πιο ελκυστικούς και τους προτιμούν.</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3" name="2 - Θέση περιεχομένου"/>
          <p:cNvSpPr>
            <a:spLocks noGrp="1"/>
          </p:cNvSpPr>
          <p:nvPr>
            <p:ph sz="quarter" idx="4294967295"/>
          </p:nvPr>
        </p:nvSpPr>
        <p:spPr>
          <a:xfrm>
            <a:off x="457200" y="1600200"/>
            <a:ext cx="8229600" cy="4495800"/>
          </a:xfrm>
        </p:spPr>
        <p:txBody>
          <a:bodyPr>
            <a:normAutofit lnSpcReduction="10000"/>
          </a:bodyPr>
          <a:lstStyle/>
          <a:p>
            <a:pPr marL="319088" indent="-319088" defTabSz="914400" eaLnBrk="1" hangingPunct="1">
              <a:lnSpc>
                <a:spcPct val="90000"/>
              </a:lnSpc>
              <a:defRPr/>
            </a:pPr>
            <a:r>
              <a:rPr lang="el-GR" altLang="el-GR" smtClean="0"/>
              <a:t>Η παρουσία «πράσινων κατασκευών» παιχνιδιού στις παιδικές χαρές προσφέρει στα παιδιά επιπλέον δυνατότητες παιχνιδιού, όπως για να κρυφτούν και να σκαρφαλώσουν. Το στοιχείο αυτό σε συνδυασμό με την ύπαρξη  κινητών στοιχείων (</a:t>
            </a:r>
            <a:r>
              <a:rPr lang="en-GB" altLang="el-GR" smtClean="0">
                <a:latin typeface="Tw Cen MT" panose="020B0602020104020603" pitchFamily="34" charset="0"/>
              </a:rPr>
              <a:t>loose parts</a:t>
            </a:r>
            <a:r>
              <a:rPr lang="el-GR" altLang="el-GR" smtClean="0"/>
              <a:t>) πολλαπλασιάζει τις δυνατότητες παιχνιδιού σε έναν παιχνιδότοπο, και παράλληλα, προσφέρει στα παιδιά μια μοναδική ευκαιρία να έρθουν σε άμεση επαφή με την φύση (</a:t>
            </a:r>
            <a:r>
              <a:rPr lang="en-GB" altLang="el-GR" smtClean="0">
                <a:latin typeface="Tw Cen MT" panose="020B0602020104020603" pitchFamily="34" charset="0"/>
              </a:rPr>
              <a:t>Davis</a:t>
            </a:r>
            <a:r>
              <a:rPr lang="el-GR" altLang="el-GR" smtClean="0"/>
              <a:t>, </a:t>
            </a:r>
            <a:r>
              <a:rPr lang="en-GB" altLang="el-GR" smtClean="0">
                <a:latin typeface="Tw Cen MT" panose="020B0602020104020603" pitchFamily="34" charset="0"/>
              </a:rPr>
              <a:t>White</a:t>
            </a:r>
            <a:r>
              <a:rPr lang="el-GR" altLang="el-GR" smtClean="0"/>
              <a:t>, </a:t>
            </a:r>
            <a:r>
              <a:rPr lang="en-GB" altLang="el-GR" smtClean="0">
                <a:latin typeface="Tw Cen MT" panose="020B0602020104020603" pitchFamily="34" charset="0"/>
              </a:rPr>
              <a:t>Knight</a:t>
            </a:r>
            <a:r>
              <a:rPr lang="el-GR" altLang="el-GR" smtClean="0"/>
              <a:t>,   2009).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31747" name="2 - Θέση περιεχομένου"/>
          <p:cNvSpPr>
            <a:spLocks noGrp="1"/>
          </p:cNvSpPr>
          <p:nvPr>
            <p:ph sz="quarter" idx="4294967295"/>
          </p:nvPr>
        </p:nvSpPr>
        <p:spPr>
          <a:xfrm>
            <a:off x="457200" y="1600200"/>
            <a:ext cx="8229600" cy="4495800"/>
          </a:xfrm>
        </p:spPr>
        <p:txBody>
          <a:bodyPr/>
          <a:lstStyle/>
          <a:p>
            <a:pPr marL="319088" indent="-319088" defTabSz="914400" eaLnBrk="1" hangingPunct="1"/>
            <a:r>
              <a:rPr lang="el-GR" altLang="el-GR" smtClean="0"/>
              <a:t>Όταν τα παιδιά δεν εξοικειώνονται από μικρή ηλικία με τη φύση  και δεν αποκτούν θετικές εμπειρίες είναι πιθανό να αναπτύξουν φόβους και προκαταλήψεις απέναντι στη φύση (Beach, 2003).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32771" name="2 - Θέση περιεχομένου"/>
          <p:cNvSpPr>
            <a:spLocks noGrp="1"/>
          </p:cNvSpPr>
          <p:nvPr>
            <p:ph sz="quarter" idx="4294967295"/>
          </p:nvPr>
        </p:nvSpPr>
        <p:spPr>
          <a:xfrm>
            <a:off x="457200" y="1600200"/>
            <a:ext cx="8229600" cy="4495800"/>
          </a:xfrm>
        </p:spPr>
        <p:txBody>
          <a:bodyPr/>
          <a:lstStyle/>
          <a:p>
            <a:pPr marL="319088" indent="-319088" defTabSz="914400" eaLnBrk="1" hangingPunct="1"/>
            <a:r>
              <a:rPr lang="el-GR" altLang="el-GR" smtClean="0"/>
              <a:t>Οι θετικές εμπειρίες των παιδιών σε φυσικά περιβάλλοντα, δημιουργούν τη βάση για να αναπτύξουν ως ενήλικες σεβασμό και αγάπη για τη φύση(</a:t>
            </a:r>
            <a:r>
              <a:rPr lang="en-GB" altLang="el-GR" smtClean="0">
                <a:latin typeface="Tw Cen MT" panose="020B0602020104020603" pitchFamily="34" charset="0"/>
              </a:rPr>
              <a:t>Chawla</a:t>
            </a:r>
            <a:r>
              <a:rPr lang="el-GR" altLang="el-GR" smtClean="0"/>
              <a:t> 1988;</a:t>
            </a:r>
            <a:r>
              <a:rPr lang="en-GB" altLang="el-GR" smtClean="0">
                <a:latin typeface="Tw Cen MT" panose="020B0602020104020603" pitchFamily="34" charset="0"/>
              </a:rPr>
              <a:t>Wilson</a:t>
            </a:r>
            <a:r>
              <a:rPr lang="el-GR" altLang="el-GR" smtClean="0"/>
              <a:t> 1993; </a:t>
            </a:r>
            <a:r>
              <a:rPr lang="en-GB" altLang="el-GR" smtClean="0">
                <a:latin typeface="Tw Cen MT" panose="020B0602020104020603" pitchFamily="34" charset="0"/>
              </a:rPr>
              <a:t>Sobel</a:t>
            </a:r>
            <a:r>
              <a:rPr lang="el-GR" altLang="el-GR" smtClean="0"/>
              <a:t> 1996, 2002 &amp; 2004; </a:t>
            </a:r>
            <a:r>
              <a:rPr lang="en-GB" altLang="el-GR" smtClean="0">
                <a:latin typeface="Tw Cen MT" panose="020B0602020104020603" pitchFamily="34" charset="0"/>
              </a:rPr>
              <a:t>Wilson</a:t>
            </a:r>
            <a:r>
              <a:rPr lang="el-GR" altLang="el-GR" smtClean="0"/>
              <a:t> 1997; </a:t>
            </a:r>
            <a:r>
              <a:rPr lang="en-GB" altLang="el-GR" smtClean="0">
                <a:latin typeface="Tw Cen MT" panose="020B0602020104020603" pitchFamily="34" charset="0"/>
              </a:rPr>
              <a:t>Kahn</a:t>
            </a:r>
            <a:r>
              <a:rPr lang="el-GR" altLang="el-GR" smtClean="0"/>
              <a:t> 1999; </a:t>
            </a:r>
            <a:r>
              <a:rPr lang="en-GB" altLang="el-GR" smtClean="0">
                <a:latin typeface="Tw Cen MT" panose="020B0602020104020603" pitchFamily="34" charset="0"/>
              </a:rPr>
              <a:t>Kals et al</a:t>
            </a:r>
            <a:r>
              <a:rPr lang="el-GR" altLang="el-GR" smtClean="0"/>
              <a:t>. 1999; </a:t>
            </a:r>
            <a:r>
              <a:rPr lang="en-GB" altLang="el-GR" smtClean="0">
                <a:latin typeface="Tw Cen MT" panose="020B0602020104020603" pitchFamily="34" charset="0"/>
              </a:rPr>
              <a:t>Moore</a:t>
            </a:r>
            <a:r>
              <a:rPr lang="el-GR" altLang="el-GR" smtClean="0"/>
              <a:t> &amp; </a:t>
            </a:r>
            <a:r>
              <a:rPr lang="en-GB" altLang="el-GR" smtClean="0">
                <a:latin typeface="Tw Cen MT" panose="020B0602020104020603" pitchFamily="34" charset="0"/>
              </a:rPr>
              <a:t>Cosco</a:t>
            </a:r>
            <a:r>
              <a:rPr lang="el-GR" altLang="el-GR" smtClean="0"/>
              <a:t> 2000; </a:t>
            </a:r>
            <a:r>
              <a:rPr lang="en-GB" altLang="el-GR" smtClean="0">
                <a:latin typeface="Tw Cen MT" panose="020B0602020104020603" pitchFamily="34" charset="0"/>
              </a:rPr>
              <a:t>Bixler et al</a:t>
            </a:r>
            <a:r>
              <a:rPr lang="el-GR" altLang="el-GR" smtClean="0"/>
              <a:t>. 2002; </a:t>
            </a:r>
            <a:r>
              <a:rPr lang="en-GB" altLang="el-GR" smtClean="0">
                <a:latin typeface="Tw Cen MT" panose="020B0602020104020603" pitchFamily="34" charset="0"/>
              </a:rPr>
              <a:t>Kals</a:t>
            </a:r>
            <a:r>
              <a:rPr lang="el-GR" altLang="el-GR" smtClean="0"/>
              <a:t> &amp; </a:t>
            </a:r>
            <a:r>
              <a:rPr lang="en-GB" altLang="el-GR" smtClean="0">
                <a:latin typeface="Tw Cen MT" panose="020B0602020104020603" pitchFamily="34" charset="0"/>
              </a:rPr>
              <a:t>Ittner</a:t>
            </a:r>
            <a:r>
              <a:rPr lang="el-GR" altLang="el-GR" smtClean="0"/>
              <a:t> 2003; </a:t>
            </a:r>
            <a:r>
              <a:rPr lang="en-GB" altLang="el-GR" smtClean="0">
                <a:latin typeface="Tw Cen MT" panose="020B0602020104020603" pitchFamily="34" charset="0"/>
              </a:rPr>
              <a:t>Schultz et al</a:t>
            </a:r>
            <a:r>
              <a:rPr lang="el-GR" altLang="el-GR" smtClean="0"/>
              <a:t>. 2004).</a:t>
            </a:r>
          </a:p>
          <a:p>
            <a:pPr marL="319088" indent="-319088" defTabSz="914400" eaLnBrk="1" hangingPunct="1"/>
            <a:endParaRPr lang="el-GR" altLang="el-G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33795" name="2 - Θέση περιεχομένου"/>
          <p:cNvSpPr>
            <a:spLocks noGrp="1"/>
          </p:cNvSpPr>
          <p:nvPr>
            <p:ph sz="quarter" idx="4294967295"/>
          </p:nvPr>
        </p:nvSpPr>
        <p:spPr>
          <a:xfrm>
            <a:off x="457200" y="1600200"/>
            <a:ext cx="8229600" cy="4495800"/>
          </a:xfrm>
        </p:spPr>
        <p:txBody>
          <a:bodyPr/>
          <a:lstStyle/>
          <a:p>
            <a:pPr marL="319088" indent="-319088" defTabSz="914400" eaLnBrk="1" hangingPunct="1">
              <a:lnSpc>
                <a:spcPct val="80000"/>
              </a:lnSpc>
            </a:pPr>
            <a:r>
              <a:rPr lang="el-GR" altLang="el-GR" sz="3000" smtClean="0"/>
              <a:t>Τα παιδιά  των οποίων τα σπίτια τους είναι κοντά στη  φύση είναι πιο ανθεκτικά σε στρεσσογόνες καταστάσεις. Παρουσιάζουν με μικρότερη συχνότητα διαταραχές συμπεριφοράς, άγχος και κατάθλιψη,  και έχουν υψηλότερη αυτοεκτίμηση. Όσο περισσότερο τα παιδιά είναι κοντά στη φύση, τόσο περισσότερο επωφελούνται (</a:t>
            </a:r>
            <a:r>
              <a:rPr lang="en-GB" altLang="el-GR" sz="3000" smtClean="0">
                <a:latin typeface="Tw Cen MT" panose="020B0602020104020603" pitchFamily="34" charset="0"/>
              </a:rPr>
              <a:t>Wells</a:t>
            </a:r>
            <a:r>
              <a:rPr lang="el-GR" altLang="el-GR" sz="3000" smtClean="0"/>
              <a:t> &amp; </a:t>
            </a:r>
            <a:r>
              <a:rPr lang="en-GB" altLang="el-GR" sz="3000" smtClean="0">
                <a:latin typeface="Tw Cen MT" panose="020B0602020104020603" pitchFamily="34" charset="0"/>
              </a:rPr>
              <a:t>Evans</a:t>
            </a:r>
            <a:r>
              <a:rPr lang="el-GR" altLang="el-GR" sz="3000" smtClean="0"/>
              <a:t> 2003, </a:t>
            </a:r>
            <a:r>
              <a:rPr lang="en-GB" altLang="el-GR" sz="3000" smtClean="0">
                <a:latin typeface="Tw Cen MT" panose="020B0602020104020603" pitchFamily="34" charset="0"/>
              </a:rPr>
              <a:t>Kahn</a:t>
            </a:r>
            <a:r>
              <a:rPr lang="el-GR" altLang="el-GR" sz="3000" smtClean="0"/>
              <a:t>, 1999).</a:t>
            </a:r>
          </a:p>
          <a:p>
            <a:pPr marL="319088" indent="-319088" defTabSz="914400" eaLnBrk="1" hangingPunct="1">
              <a:lnSpc>
                <a:spcPct val="80000"/>
              </a:lnSpc>
            </a:pPr>
            <a:endParaRPr lang="el-GR" altLang="el-GR" sz="3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417638"/>
            <a:ext cx="8229600" cy="3260725"/>
          </a:xfrm>
        </p:spPr>
        <p:txBody>
          <a:bodyPr/>
          <a:lstStyle/>
          <a:p>
            <a:pPr eaLnBrk="1" hangingPunct="1"/>
            <a:r>
              <a:rPr lang="el-GR" altLang="el-GR" sz="6000" smtClean="0">
                <a:latin typeface="Arial" panose="020B0604020202020204" pitchFamily="34" charset="0"/>
              </a:rPr>
              <a:t>Τι νομίζετε ότι έχει διαταράξει τη σχέση του παιδιού με τη φύση;</a:t>
            </a:r>
            <a:endParaRPr lang="en-US" altLang="el-GR" sz="60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eaLnBrk="1" hangingPunct="1"/>
            <a:endParaRPr lang="el-GR" altLang="el-GR" smtClean="0"/>
          </a:p>
        </p:txBody>
      </p:sp>
      <p:sp>
        <p:nvSpPr>
          <p:cNvPr id="34819" name="Rectangle 3"/>
          <p:cNvSpPr>
            <a:spLocks noGrp="1"/>
          </p:cNvSpPr>
          <p:nvPr>
            <p:ph type="body" idx="1"/>
          </p:nvPr>
        </p:nvSpPr>
        <p:spPr/>
        <p:txBody>
          <a:bodyPr/>
          <a:lstStyle/>
          <a:p>
            <a:pPr eaLnBrk="1" hangingPunct="1">
              <a:lnSpc>
                <a:spcPct val="80000"/>
              </a:lnSpc>
            </a:pPr>
            <a:r>
              <a:rPr lang="el-GR" altLang="el-GR" sz="3900" smtClean="0"/>
              <a:t>Τα παιδιά που έχουν επαφή με το φυσικό περιβάλλον, παρουσιάσουν αυξημένη ικανότητα συγκέντρωσης και αυτοελέγχου, αρρωσταίνουν λιγότερο,  και έχουν καλύτερη φυσική κατάσταση </a:t>
            </a:r>
            <a:r>
              <a:rPr lang="en-GB" altLang="el-GR" sz="3900" smtClean="0">
                <a:latin typeface="Tw Cen MT" panose="020B0602020104020603" pitchFamily="34" charset="0"/>
              </a:rPr>
              <a:t>Grahn</a:t>
            </a:r>
            <a:r>
              <a:rPr lang="el-GR" altLang="el-GR" sz="3900" smtClean="0"/>
              <a:t>, </a:t>
            </a:r>
            <a:r>
              <a:rPr lang="en-GB" altLang="el-GR" sz="3900" smtClean="0">
                <a:latin typeface="Tw Cen MT" panose="020B0602020104020603" pitchFamily="34" charset="0"/>
              </a:rPr>
              <a:t>et al</a:t>
            </a:r>
            <a:r>
              <a:rPr lang="el-GR" altLang="el-GR" sz="3900" smtClean="0"/>
              <a:t>.1997, </a:t>
            </a:r>
            <a:r>
              <a:rPr lang="en-GB" altLang="el-GR" sz="3900" smtClean="0">
                <a:latin typeface="Tw Cen MT" panose="020B0602020104020603" pitchFamily="34" charset="0"/>
              </a:rPr>
              <a:t>Fjortoft</a:t>
            </a:r>
            <a:r>
              <a:rPr lang="el-GR" altLang="el-GR" sz="3900" smtClean="0"/>
              <a:t> &amp; </a:t>
            </a:r>
            <a:r>
              <a:rPr lang="en-GB" altLang="el-GR" sz="3900" smtClean="0">
                <a:latin typeface="Tw Cen MT" panose="020B0602020104020603" pitchFamily="34" charset="0"/>
              </a:rPr>
              <a:t>Sageie</a:t>
            </a:r>
            <a:r>
              <a:rPr lang="el-GR" altLang="el-GR" sz="3900" smtClean="0"/>
              <a:t> 2001).</a:t>
            </a:r>
          </a:p>
          <a:p>
            <a:pPr eaLnBrk="1" hangingPunct="1"/>
            <a:endParaRPr lang="el-GR" altLang="el-G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3" name="2 - Θέση περιεχομένου"/>
          <p:cNvSpPr>
            <a:spLocks noGrp="1"/>
          </p:cNvSpPr>
          <p:nvPr>
            <p:ph sz="quarter" idx="4294967295"/>
          </p:nvPr>
        </p:nvSpPr>
        <p:spPr>
          <a:xfrm>
            <a:off x="457200" y="1600200"/>
            <a:ext cx="8229600" cy="4495800"/>
          </a:xfrm>
        </p:spPr>
        <p:txBody>
          <a:bodyPr>
            <a:normAutofit lnSpcReduction="10000"/>
          </a:bodyPr>
          <a:lstStyle/>
          <a:p>
            <a:pPr marL="319088" indent="-319088" defTabSz="914400" eaLnBrk="1" hangingPunct="1">
              <a:lnSpc>
                <a:spcPct val="80000"/>
              </a:lnSpc>
              <a:defRPr/>
            </a:pPr>
            <a:r>
              <a:rPr lang="el-GR" altLang="el-GR" sz="3000" smtClean="0"/>
              <a:t>Σε έρευνα που εξέτασε την επιρροή της παρουσίας φυσικών στοιχείων σε χώρους παιχνιδιού, διαπιστώθηκε τα παιδιά βελτιώνουν τις κοινωνικές τους δεξιότητες και τα φυσικά στοιχεία επιμηκύνουν την διάρκεια των δραστηριοτήτων παιχνιδιού (</a:t>
            </a:r>
            <a:r>
              <a:rPr lang="en-GB" altLang="el-GR" sz="3000" smtClean="0">
                <a:latin typeface="Tw Cen MT" panose="020B0602020104020603" pitchFamily="34" charset="0"/>
              </a:rPr>
              <a:t>Herrington</a:t>
            </a:r>
            <a:r>
              <a:rPr lang="el-GR" altLang="el-GR" sz="3000" smtClean="0"/>
              <a:t> &amp; </a:t>
            </a:r>
            <a:r>
              <a:rPr lang="en-GB" altLang="el-GR" sz="3000" smtClean="0">
                <a:latin typeface="Tw Cen MT" panose="020B0602020104020603" pitchFamily="34" charset="0"/>
              </a:rPr>
              <a:t>Studmann</a:t>
            </a:r>
            <a:r>
              <a:rPr lang="el-GR" altLang="el-GR" sz="3000" smtClean="0"/>
              <a:t>, 1998).</a:t>
            </a:r>
          </a:p>
          <a:p>
            <a:pPr marL="319088" indent="-319088" defTabSz="914400" eaLnBrk="1" hangingPunct="1">
              <a:lnSpc>
                <a:spcPct val="80000"/>
              </a:lnSpc>
              <a:defRPr/>
            </a:pPr>
            <a:r>
              <a:rPr lang="el-GR" altLang="el-GR" sz="3000" smtClean="0"/>
              <a:t>Σε πρόσφατη έρευνα (</a:t>
            </a:r>
            <a:r>
              <a:rPr lang="en-GB" altLang="el-GR" sz="3000" smtClean="0">
                <a:latin typeface="Tw Cen MT" panose="020B0602020104020603" pitchFamily="34" charset="0"/>
              </a:rPr>
              <a:t>Hestenes</a:t>
            </a:r>
            <a:r>
              <a:rPr lang="el-GR" altLang="el-GR" sz="3000" smtClean="0"/>
              <a:t>, </a:t>
            </a:r>
            <a:r>
              <a:rPr lang="en-GB" altLang="el-GR" sz="3000" smtClean="0">
                <a:latin typeface="Tw Cen MT" panose="020B0602020104020603" pitchFamily="34" charset="0"/>
              </a:rPr>
              <a:t>Shim</a:t>
            </a:r>
            <a:r>
              <a:rPr lang="el-GR" altLang="el-GR" sz="3000" smtClean="0"/>
              <a:t>, &amp; </a:t>
            </a:r>
            <a:r>
              <a:rPr lang="en-GB" altLang="el-GR" sz="3000" smtClean="0">
                <a:latin typeface="Tw Cen MT" panose="020B0602020104020603" pitchFamily="34" charset="0"/>
              </a:rPr>
              <a:t>DeBord</a:t>
            </a:r>
            <a:r>
              <a:rPr lang="el-GR" altLang="el-GR" sz="3000" smtClean="0"/>
              <a:t>,  2007) σε 41 υπαίθριους χώρους παιχνιδιού στη Νότια Καρολίνα, διαπιστώθηκε ότι σε αυτούς που υπήρχαν περισσότερα φυσικά στοιχεία, τα παιδιά, ανέπτυξαν περισσότερο δραστηριότητες δημιουργικού παιχνιδιού.</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3" name="2 - Θέση περιεχομένου"/>
          <p:cNvSpPr>
            <a:spLocks noGrp="1"/>
          </p:cNvSpPr>
          <p:nvPr>
            <p:ph sz="quarter" idx="4294967295"/>
          </p:nvPr>
        </p:nvSpPr>
        <p:spPr>
          <a:xfrm>
            <a:off x="457200" y="1600200"/>
            <a:ext cx="8229600" cy="4495800"/>
          </a:xfrm>
        </p:spPr>
        <p:txBody>
          <a:bodyPr>
            <a:normAutofit fontScale="92500" lnSpcReduction="10000"/>
          </a:bodyPr>
          <a:lstStyle/>
          <a:p>
            <a:pPr marL="319088" indent="-319088" defTabSz="914400" eaLnBrk="1" hangingPunct="1">
              <a:lnSpc>
                <a:spcPct val="90000"/>
              </a:lnSpc>
              <a:defRPr/>
            </a:pPr>
            <a:r>
              <a:rPr lang="el-GR" altLang="el-GR" smtClean="0"/>
              <a:t>Ακόμη, σύμφωνα με  την έρευνα του </a:t>
            </a:r>
            <a:r>
              <a:rPr lang="en-GB" altLang="el-GR" smtClean="0">
                <a:latin typeface="Tw Cen MT" panose="020B0602020104020603" pitchFamily="34" charset="0"/>
              </a:rPr>
              <a:t>Hines</a:t>
            </a:r>
            <a:r>
              <a:rPr lang="el-GR" altLang="el-GR" smtClean="0"/>
              <a:t>, (2005) ένα ακόμη πλεονέκτημα που προσφέρει το φυσικό περιβάλλον στο παιχνίδι των παιδιών είναι ότι, επιδρώντας στη συμπεριφορά των παιδιών, μειώνει την εκδήλωση επιθετικής συμπεριφοράς και τα ατυχήματα. Τα παιδιά τείνουν να αμβλύνουν τις διαφορές τους  στο φυσικό περιβάλλον ευκολότερα, και οι καυγάδες και τα ατυχήματα να δίνουν τη θέση τους σε δημιουργικές δραστηριότητες παιχνιδιού (</a:t>
            </a:r>
            <a:r>
              <a:rPr lang="en-GB" altLang="el-GR" smtClean="0">
                <a:latin typeface="Tw Cen MT" panose="020B0602020104020603" pitchFamily="34" charset="0"/>
              </a:rPr>
              <a:t>Malone</a:t>
            </a:r>
            <a:r>
              <a:rPr lang="el-GR" altLang="el-GR" smtClean="0"/>
              <a:t> &amp; </a:t>
            </a:r>
            <a:r>
              <a:rPr lang="en-GB" altLang="el-GR" smtClean="0">
                <a:latin typeface="Tw Cen MT" panose="020B0602020104020603" pitchFamily="34" charset="0"/>
              </a:rPr>
              <a:t>Tranter</a:t>
            </a:r>
            <a:r>
              <a:rPr lang="el-GR" altLang="el-GR" smtClean="0"/>
              <a:t> 2003).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37891" name="2 - Θέση περιεχομένου"/>
          <p:cNvSpPr>
            <a:spLocks noGrp="1"/>
          </p:cNvSpPr>
          <p:nvPr>
            <p:ph sz="quarter" idx="4294967295"/>
          </p:nvPr>
        </p:nvSpPr>
        <p:spPr>
          <a:xfrm>
            <a:off x="457200" y="1600200"/>
            <a:ext cx="8229600" cy="4495800"/>
          </a:xfrm>
        </p:spPr>
        <p:txBody>
          <a:bodyPr/>
          <a:lstStyle/>
          <a:p>
            <a:pPr marL="319088" indent="-319088" defTabSz="914400" eaLnBrk="1" hangingPunct="1"/>
            <a:r>
              <a:rPr lang="el-GR" altLang="el-GR" smtClean="0"/>
              <a:t>Τα παιδιά στο φυσικό περιβάλλον παίζουν πιο ανεξάρτητα, και οι δραστηριότητες παιχνιδιού που αναπτύσσουν είναι πιο δημιουργικές και ενθαρρύνουν την ανάπτυξη γλωσσικών και συνεργατικών δεξιοτήτων. </a:t>
            </a:r>
            <a:r>
              <a:rPr lang="en-GB" altLang="el-GR" smtClean="0">
                <a:latin typeface="Tw Cen MT" panose="020B0602020104020603" pitchFamily="34" charset="0"/>
              </a:rPr>
              <a:t>(Moore &amp; Wong 1997, Taylor, et al. 1998, Fjortoft 2000).</a:t>
            </a:r>
            <a:endParaRPr lang="el-GR" altLang="el-G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38915" name="2 - Θέση περιεχομένου"/>
          <p:cNvSpPr>
            <a:spLocks noGrp="1"/>
          </p:cNvSpPr>
          <p:nvPr>
            <p:ph sz="quarter" idx="4294967295"/>
          </p:nvPr>
        </p:nvSpPr>
        <p:spPr>
          <a:xfrm>
            <a:off x="457200" y="1600200"/>
            <a:ext cx="8229600" cy="4495800"/>
          </a:xfrm>
        </p:spPr>
        <p:txBody>
          <a:bodyPr/>
          <a:lstStyle/>
          <a:p>
            <a:pPr marL="319088" indent="-319088" defTabSz="914400" eaLnBrk="1" hangingPunct="1"/>
            <a:r>
              <a:rPr lang="el-GR" altLang="el-GR" smtClean="0"/>
              <a:t>Ο </a:t>
            </a:r>
            <a:r>
              <a:rPr lang="en-GB" altLang="el-GR" smtClean="0">
                <a:latin typeface="Tw Cen MT" panose="020B0602020104020603" pitchFamily="34" charset="0"/>
              </a:rPr>
              <a:t>Pyle</a:t>
            </a:r>
            <a:r>
              <a:rPr lang="el-GR" altLang="el-GR" smtClean="0"/>
              <a:t>,  (2002) υποστηρίζει ότι επαφή των παιδιών με το φυσικό περιβάλλον, βελτιώνει την γνωστική ανάπτυξη των παιδιών μέσα από δραστηριότητες επίλυσης προβλημάτων και παρατήρησης (</a:t>
            </a:r>
            <a:r>
              <a:rPr lang="en-GB" altLang="el-GR" smtClean="0">
                <a:latin typeface="Tw Cen MT" panose="020B0602020104020603" pitchFamily="34" charset="0"/>
              </a:rPr>
              <a:t>Crain</a:t>
            </a:r>
            <a:r>
              <a:rPr lang="el-GR" altLang="el-GR" smtClean="0"/>
              <a:t> 2001).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idx="4294967295"/>
          </p:nvPr>
        </p:nvSpPr>
        <p:spPr>
          <a:xfrm>
            <a:off x="460375" y="274638"/>
            <a:ext cx="8229600" cy="1143000"/>
          </a:xfrm>
        </p:spPr>
        <p:txBody>
          <a:bodyPr/>
          <a:lstStyle/>
          <a:p>
            <a:pPr eaLnBrk="1" hangingPunct="1"/>
            <a:endParaRPr lang="el-GR" altLang="el-GR" smtClean="0"/>
          </a:p>
        </p:txBody>
      </p:sp>
      <p:sp>
        <p:nvSpPr>
          <p:cNvPr id="39939" name="2 - Θέση περιεχομένου"/>
          <p:cNvSpPr>
            <a:spLocks noGrp="1"/>
          </p:cNvSpPr>
          <p:nvPr>
            <p:ph sz="quarter" idx="4294967295"/>
          </p:nvPr>
        </p:nvSpPr>
        <p:spPr>
          <a:xfrm>
            <a:off x="457200" y="1600200"/>
            <a:ext cx="8229600" cy="4495800"/>
          </a:xfrm>
        </p:spPr>
        <p:txBody>
          <a:bodyPr/>
          <a:lstStyle/>
          <a:p>
            <a:pPr marL="319088" indent="-319088" defTabSz="914400" eaLnBrk="1" hangingPunct="1"/>
            <a:r>
              <a:rPr lang="el-GR" altLang="el-GR" smtClean="0"/>
              <a:t>Αναπτύσσει (</a:t>
            </a:r>
            <a:r>
              <a:rPr lang="en-GB" altLang="el-GR" smtClean="0">
                <a:latin typeface="Tw Cen MT" panose="020B0602020104020603" pitchFamily="34" charset="0"/>
              </a:rPr>
              <a:t>Cobb</a:t>
            </a:r>
            <a:r>
              <a:rPr lang="el-GR" altLang="el-GR" smtClean="0"/>
              <a:t> 1977, </a:t>
            </a:r>
            <a:r>
              <a:rPr lang="en-GB" altLang="el-GR" smtClean="0">
                <a:latin typeface="Tw Cen MT" panose="020B0602020104020603" pitchFamily="34" charset="0"/>
              </a:rPr>
              <a:t>Louv</a:t>
            </a:r>
            <a:r>
              <a:rPr lang="el-GR" altLang="el-GR" smtClean="0"/>
              <a:t> 1991)την περιέργεια, η οποία θεωρείται ως ένα από τα πιο σημαντικά κίνητρα στη δια βίου εκπαίδευση (</a:t>
            </a:r>
            <a:r>
              <a:rPr lang="en-GB" altLang="el-GR" smtClean="0">
                <a:latin typeface="Tw Cen MT" panose="020B0602020104020603" pitchFamily="34" charset="0"/>
              </a:rPr>
              <a:t>Wilson</a:t>
            </a:r>
            <a:r>
              <a:rPr lang="el-GR" altLang="el-GR" smtClean="0"/>
              <a:t> 1997). </a:t>
            </a:r>
          </a:p>
          <a:p>
            <a:pPr marL="319088" indent="-319088" defTabSz="914400" eaLnBrk="1" hangingPunct="1"/>
            <a:r>
              <a:rPr lang="el-GR" altLang="el-GR" smtClean="0"/>
              <a:t>Τέλος, ενθαρρύνει την κοινωνική αλληλεπίδραση των παιδιών (</a:t>
            </a:r>
            <a:r>
              <a:rPr lang="en-GB" altLang="el-GR" smtClean="0">
                <a:latin typeface="Tw Cen MT" panose="020B0602020104020603" pitchFamily="34" charset="0"/>
              </a:rPr>
              <a:t>Moore</a:t>
            </a:r>
            <a:r>
              <a:rPr lang="el-GR" altLang="el-GR" smtClean="0"/>
              <a:t> 1986, </a:t>
            </a:r>
            <a:r>
              <a:rPr lang="en-GB" altLang="el-GR" smtClean="0">
                <a:latin typeface="Tw Cen MT" panose="020B0602020104020603" pitchFamily="34" charset="0"/>
              </a:rPr>
              <a:t>Bixler et al</a:t>
            </a:r>
            <a:r>
              <a:rPr lang="el-GR" altLang="el-GR" smtClean="0"/>
              <a:t>. 2002) και βοηθά τα παιδιά να αναπτύξουν πιο θετικά συναισθήματα για τους άλλους(</a:t>
            </a:r>
            <a:r>
              <a:rPr lang="en-GB" altLang="el-GR" smtClean="0">
                <a:latin typeface="Tw Cen MT" panose="020B0602020104020603" pitchFamily="34" charset="0"/>
              </a:rPr>
              <a:t>Moore</a:t>
            </a:r>
            <a:r>
              <a:rPr lang="el-GR" altLang="el-GR" smtClean="0"/>
              <a:t> 1996).</a:t>
            </a:r>
          </a:p>
          <a:p>
            <a:pPr marL="319088" indent="-319088" defTabSz="914400" eaLnBrk="1" hangingPunct="1"/>
            <a:endParaRPr lang="el-GR" altLang="el-G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6"/>
          <p:cNvSpPr>
            <a:spLocks noGrp="1"/>
          </p:cNvSpPr>
          <p:nvPr>
            <p:ph type="ctrTitle"/>
          </p:nvPr>
        </p:nvSpPr>
        <p:spPr/>
        <p:txBody>
          <a:bodyPr/>
          <a:lstStyle/>
          <a:p>
            <a:pPr eaLnBrk="1" hangingPunct="1"/>
            <a:r>
              <a:rPr lang="el-GR" altLang="el-GR" b="1" smtClean="0"/>
              <a:t>Τέλος Ενότητας</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l-GR" altLang="el-GR" b="1" smtClean="0"/>
              <a:t>Χρηματοδότηση</a:t>
            </a:r>
          </a:p>
        </p:txBody>
      </p:sp>
      <p:sp>
        <p:nvSpPr>
          <p:cNvPr id="43011" name="Content Placeholder 2"/>
          <p:cNvSpPr>
            <a:spLocks noGrp="1"/>
          </p:cNvSpPr>
          <p:nvPr>
            <p:ph idx="1"/>
          </p:nvPr>
        </p:nvSpPr>
        <p:spPr>
          <a:xfrm>
            <a:off x="457200" y="1341438"/>
            <a:ext cx="8229600" cy="31670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3012" name="Logo espa" descr="Λογότυπο Επιχειρησιακού Προγράμματος Εκπαίδευση και Δια βίου Μάθηση"/>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p:cNvSpPr>
            <a:spLocks noGrp="1"/>
          </p:cNvSpPr>
          <p:nvPr>
            <p:ph type="title"/>
          </p:nvPr>
        </p:nvSpPr>
        <p:spPr>
          <a:xfrm>
            <a:off x="511175" y="44450"/>
            <a:ext cx="8229600" cy="792163"/>
          </a:xfrm>
        </p:spPr>
        <p:txBody>
          <a:bodyPr/>
          <a:lstStyle/>
          <a:p>
            <a:pPr eaLnBrk="1" hangingPunct="1"/>
            <a:r>
              <a:rPr lang="el-GR" altLang="el-GR" b="1" smtClean="0"/>
              <a:t>Σημείωμα Αδειοδότησης</a:t>
            </a:r>
          </a:p>
        </p:txBody>
      </p:sp>
      <p:sp>
        <p:nvSpPr>
          <p:cNvPr id="45059" name="Content Placeholder"/>
          <p:cNvSpPr>
            <a:spLocks noGrp="1"/>
          </p:cNvSpPr>
          <p:nvPr>
            <p:ph idx="1"/>
          </p:nvPr>
        </p:nvSpPr>
        <p:spPr>
          <a:xfrm>
            <a:off x="120650" y="800100"/>
            <a:ext cx="8928100" cy="1657350"/>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a:t>
            </a:r>
            <a:r>
              <a:rPr lang="el-GR" altLang="el-GR" sz="2000" b="1" smtClean="0"/>
              <a:t>της</a:t>
            </a:r>
            <a:r>
              <a:rPr lang="el-GR" altLang="el-GR" sz="2000" smtClean="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45060" name="Picture copyright" descr="Λογότυπο για Άδειες χρήσης Creative Commons BY-NC-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dirty="0"/>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αδειοδόχο</a:t>
            </a:r>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a:t>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a:t>.</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558800"/>
            <a:ext cx="9144000" cy="1143000"/>
          </a:xfrm>
        </p:spPr>
        <p:txBody>
          <a:bodyPr/>
          <a:lstStyle/>
          <a:p>
            <a:pPr eaLnBrk="1" hangingPunct="1"/>
            <a:r>
              <a:rPr lang="el-GR" altLang="el-GR" smtClean="0"/>
              <a:t>Σημείωμα Χρήσης Έργων Τρίτων</a:t>
            </a:r>
          </a:p>
        </p:txBody>
      </p:sp>
      <p:sp>
        <p:nvSpPr>
          <p:cNvPr id="47107" name="Content Placeholder 2"/>
          <p:cNvSpPr>
            <a:spLocks noGrp="1"/>
          </p:cNvSpPr>
          <p:nvPr>
            <p:ph idx="1"/>
          </p:nvPr>
        </p:nvSpPr>
        <p:spPr>
          <a:xfrm>
            <a:off x="971550" y="1722438"/>
            <a:ext cx="6913563" cy="3816350"/>
          </a:xfrm>
        </p:spPr>
        <p:txBody>
          <a:bodyPr/>
          <a:lstStyle/>
          <a:p>
            <a:pPr marL="0" indent="0" algn="ctr" eaLnBrk="1" hangingPunct="1">
              <a:buFont typeface="Arial" panose="020B0604020202020204" pitchFamily="34" charset="0"/>
              <a:buNone/>
            </a:pPr>
            <a:endParaRPr lang="en-US" altLang="el-GR" sz="2400" smtClean="0"/>
          </a:p>
          <a:p>
            <a:pPr marL="0" indent="0" algn="ctr" eaLnBrk="1" hangingPunct="1">
              <a:buFont typeface="Arial" panose="020B0604020202020204" pitchFamily="34" charset="0"/>
              <a:buNone/>
            </a:pPr>
            <a:endParaRPr lang="en-US" altLang="el-GR" sz="2400" smtClean="0"/>
          </a:p>
          <a:p>
            <a:pPr marL="0" indent="0" algn="ctr" eaLnBrk="1" hangingPunct="1">
              <a:buFont typeface="Arial" panose="020B0604020202020204" pitchFamily="34" charset="0"/>
              <a:buNone/>
            </a:pPr>
            <a:r>
              <a:rPr lang="el-GR" altLang="el-GR" sz="2400" smtClean="0"/>
              <a:t>Το Έργο αυτό κάνει χρήση των ακόλουθων έργων:</a:t>
            </a:r>
          </a:p>
          <a:p>
            <a:pPr marL="0" indent="0" algn="ctr" eaLnBrk="1" hangingPunct="1">
              <a:buFont typeface="Arial" panose="020B0604020202020204" pitchFamily="34" charset="0"/>
              <a:buNone/>
            </a:pPr>
            <a:r>
              <a:rPr lang="el-GR" altLang="el-GR" sz="2400" b="1" smtClean="0"/>
              <a:t>Εικόνες</a:t>
            </a:r>
            <a:r>
              <a:rPr lang="en-US" altLang="el-GR" sz="2400" b="1" smtClean="0"/>
              <a:t>/</a:t>
            </a:r>
            <a:r>
              <a:rPr lang="el-GR" altLang="el-GR" sz="2400" b="1" smtClean="0"/>
              <a:t>Φωτογραφίες</a:t>
            </a:r>
            <a:endParaRPr lang="en-US" altLang="el-GR" sz="2400" b="1" smtClean="0"/>
          </a:p>
          <a:p>
            <a:pPr marL="0" indent="0" algn="ctr" eaLnBrk="1" hangingPunct="1">
              <a:buFont typeface="Arial" panose="020B0604020202020204" pitchFamily="34" charset="0"/>
              <a:buNone/>
            </a:pPr>
            <a:endParaRPr lang="el-GR" altLang="el-GR" sz="2400" b="1" smtClean="0"/>
          </a:p>
          <a:p>
            <a:pPr marL="0" indent="0" algn="ctr" eaLnBrk="1" hangingPunct="1">
              <a:buFont typeface="Arial" panose="020B0604020202020204" pitchFamily="34" charset="0"/>
              <a:buNone/>
            </a:pPr>
            <a:r>
              <a:rPr lang="el-GR" altLang="el-GR" sz="2400" i="1" smtClean="0"/>
              <a:t>Τα εν λόγω έργα έχουν ανακτηθεί από το διαδίκτυο για εκπαιδευτικούς σκοπούς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eaLnBrk="1" hangingPunct="1">
              <a:defRPr/>
            </a:pPr>
            <a:r>
              <a:rPr lang="el-GR" altLang="el-GR" sz="4000" smtClean="0">
                <a:latin typeface="Arial" panose="020B0604020202020204" pitchFamily="34" charset="0"/>
              </a:rPr>
              <a:t>Τα σημερινά παιδιά, έχουν αποκοπεί από τη φύση</a:t>
            </a:r>
            <a:r>
              <a:rPr lang="en-US" altLang="el-GR" sz="4000" smtClean="0"/>
              <a:t>...</a:t>
            </a:r>
          </a:p>
        </p:txBody>
      </p:sp>
      <p:sp>
        <p:nvSpPr>
          <p:cNvPr id="8195" name="Content Placeholder 11"/>
          <p:cNvSpPr>
            <a:spLocks noGrp="1"/>
          </p:cNvSpPr>
          <p:nvPr>
            <p:ph sz="half" idx="1"/>
          </p:nvPr>
        </p:nvSpPr>
        <p:spPr>
          <a:xfrm>
            <a:off x="457200" y="1417638"/>
            <a:ext cx="3714750" cy="4708525"/>
          </a:xfrm>
        </p:spPr>
        <p:txBody>
          <a:bodyPr/>
          <a:lstStyle/>
          <a:p>
            <a:pPr marL="0" eaLnBrk="1" hangingPunct="1">
              <a:buFont typeface="Arial" panose="020B0604020202020204" pitchFamily="34" charset="0"/>
              <a:buNone/>
            </a:pPr>
            <a:r>
              <a:rPr lang="el-GR" altLang="el-GR" smtClean="0">
                <a:latin typeface="Arial" panose="020B0604020202020204" pitchFamily="34" charset="0"/>
              </a:rPr>
              <a:t>Καταναλώνουν πολύ χρόνο στα βιντεοπαιχνίδια και την τηλεόραση</a:t>
            </a:r>
            <a:endParaRPr lang="en-US" altLang="el-GR" smtClean="0">
              <a:latin typeface="Arial" panose="020B0604020202020204" pitchFamily="34" charset="0"/>
            </a:endParaRPr>
          </a:p>
        </p:txBody>
      </p:sp>
      <p:pic>
        <p:nvPicPr>
          <p:cNvPr id="819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2211388"/>
            <a:ext cx="440531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eaLnBrk="1" hangingPunct="1">
              <a:defRPr/>
            </a:pPr>
            <a:r>
              <a:rPr lang="el-GR" altLang="el-GR" sz="4000" smtClean="0">
                <a:latin typeface="Arial" panose="020B0604020202020204" pitchFamily="34" charset="0"/>
              </a:rPr>
              <a:t>Τα σημερινά παιδιά, έχουν αποκοπεί από τη φύση</a:t>
            </a:r>
            <a:r>
              <a:rPr lang="en-US" altLang="el-GR" sz="4000" smtClean="0"/>
              <a:t>...</a:t>
            </a:r>
          </a:p>
        </p:txBody>
      </p:sp>
      <p:sp>
        <p:nvSpPr>
          <p:cNvPr id="9219" name="Content Placeholder 11"/>
          <p:cNvSpPr>
            <a:spLocks noGrp="1"/>
          </p:cNvSpPr>
          <p:nvPr>
            <p:ph sz="half" idx="1"/>
          </p:nvPr>
        </p:nvSpPr>
        <p:spPr>
          <a:xfrm>
            <a:off x="457200" y="2211388"/>
            <a:ext cx="3714750" cy="3914775"/>
          </a:xfrm>
        </p:spPr>
        <p:txBody>
          <a:bodyPr/>
          <a:lstStyle/>
          <a:p>
            <a:pPr marL="0" eaLnBrk="1" hangingPunct="1">
              <a:buFont typeface="Arial" panose="020B0604020202020204" pitchFamily="34" charset="0"/>
              <a:buNone/>
            </a:pPr>
            <a:r>
              <a:rPr lang="el-GR" altLang="el-GR" smtClean="0">
                <a:latin typeface="Arial" panose="020B0604020202020204" pitchFamily="34" charset="0"/>
              </a:rPr>
              <a:t>Οι εικόνες στην τηλεόραση τους δημιουργούν φόβο για τη φύση</a:t>
            </a:r>
            <a:endParaRPr lang="en-US" altLang="el-GR" smtClean="0">
              <a:latin typeface="Arial" panose="020B0604020202020204" pitchFamily="34" charset="0"/>
            </a:endParaRPr>
          </a:p>
        </p:txBody>
      </p:sp>
      <p:pic>
        <p:nvPicPr>
          <p:cNvPr id="9220" name="Picture 4" descr="Natural-Disasters-Floods.jpg"/>
          <p:cNvPicPr>
            <a:picLocks noChangeAspect="1"/>
          </p:cNvPicPr>
          <p:nvPr/>
        </p:nvPicPr>
        <p:blipFill>
          <a:blip r:embed="rId2">
            <a:extLst>
              <a:ext uri="{28A0092B-C50C-407E-A947-70E740481C1C}">
                <a14:useLocalDpi xmlns:a14="http://schemas.microsoft.com/office/drawing/2010/main" val="0"/>
              </a:ext>
            </a:extLst>
          </a:blip>
          <a:srcRect l="6206" r="21434"/>
          <a:stretch>
            <a:fillRect/>
          </a:stretch>
        </p:blipFill>
        <p:spPr bwMode="auto">
          <a:xfrm>
            <a:off x="4171950" y="1951038"/>
            <a:ext cx="42275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eaLnBrk="1" hangingPunct="1">
              <a:defRPr/>
            </a:pPr>
            <a:r>
              <a:rPr lang="el-GR" altLang="el-GR" sz="4000" smtClean="0">
                <a:latin typeface="Arial" panose="020B0604020202020204" pitchFamily="34" charset="0"/>
              </a:rPr>
              <a:t>Τα σημερινά παιδιά, έχουν αποκοπεί από τη φύση</a:t>
            </a:r>
            <a:r>
              <a:rPr lang="en-US" altLang="el-GR" sz="4000" smtClean="0"/>
              <a:t>......</a:t>
            </a:r>
          </a:p>
        </p:txBody>
      </p:sp>
      <p:sp>
        <p:nvSpPr>
          <p:cNvPr id="10243" name="Content Placeholder 11"/>
          <p:cNvSpPr>
            <a:spLocks noGrp="1"/>
          </p:cNvSpPr>
          <p:nvPr>
            <p:ph sz="half" idx="1"/>
          </p:nvPr>
        </p:nvSpPr>
        <p:spPr>
          <a:xfrm>
            <a:off x="457200" y="2513013"/>
            <a:ext cx="3806825" cy="3613150"/>
          </a:xfrm>
        </p:spPr>
        <p:txBody>
          <a:bodyPr/>
          <a:lstStyle/>
          <a:p>
            <a:pPr marL="0" eaLnBrk="1" hangingPunct="1">
              <a:buFont typeface="Arial" panose="020B0604020202020204" pitchFamily="34" charset="0"/>
              <a:buNone/>
            </a:pPr>
            <a:r>
              <a:rPr lang="el-GR" altLang="el-GR" smtClean="0">
                <a:latin typeface="Arial" panose="020B0604020202020204" pitchFamily="34" charset="0"/>
              </a:rPr>
              <a:t>Αντιλαμβάνονται νωρίς τα περιβαλλοντολογικά προβλήματα με έναν τρόπο που τα φοβίζει</a:t>
            </a:r>
            <a:r>
              <a:rPr lang="en-US" altLang="el-GR" smtClean="0"/>
              <a:t>.</a:t>
            </a:r>
          </a:p>
        </p:txBody>
      </p:sp>
      <p:pic>
        <p:nvPicPr>
          <p:cNvPr id="10244" name="Content Placeholder 6" descr="environmental-crisis-global-warming-issues-and-ecological-problems_1.jpg"/>
          <p:cNvPicPr>
            <a:picLocks noGrp="1" noChangeAspect="1"/>
          </p:cNvPicPr>
          <p:nvPr>
            <p:ph sz="half" idx="2"/>
          </p:nvPr>
        </p:nvPicPr>
        <p:blipFill>
          <a:blip r:embed="rId2">
            <a:extLst>
              <a:ext uri="{28A0092B-C50C-407E-A947-70E740481C1C}">
                <a14:useLocalDpi xmlns:a14="http://schemas.microsoft.com/office/drawing/2010/main" val="0"/>
              </a:ext>
            </a:extLst>
          </a:blip>
          <a:srcRect t="-6743" b="-6743"/>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hangingPunct="1"/>
            <a:r>
              <a:rPr lang="el-GR" altLang="el-GR" sz="4000" smtClean="0">
                <a:latin typeface="Arial" panose="020B0604020202020204" pitchFamily="34" charset="0"/>
              </a:rPr>
              <a:t>Οι αλλαγές στις στάσεις των παιδιών</a:t>
            </a:r>
            <a:endParaRPr lang="en-US" altLang="el-GR" sz="4000" smtClean="0">
              <a:latin typeface="Arial" panose="020B0604020202020204" pitchFamily="34" charset="0"/>
            </a:endParaRPr>
          </a:p>
        </p:txBody>
      </p:sp>
      <p:sp>
        <p:nvSpPr>
          <p:cNvPr id="11267" name="Text Placeholder 6"/>
          <p:cNvSpPr>
            <a:spLocks noGrp="1"/>
          </p:cNvSpPr>
          <p:nvPr>
            <p:ph sz="half" idx="1"/>
          </p:nvPr>
        </p:nvSpPr>
        <p:spPr/>
        <p:txBody>
          <a:bodyPr/>
          <a:lstStyle/>
          <a:p>
            <a:pPr eaLnBrk="1" hangingPunct="1"/>
            <a:r>
              <a:rPr lang="el-GR" altLang="el-GR" smtClean="0">
                <a:latin typeface="Arial" panose="020B0604020202020204" pitchFamily="34" charset="0"/>
              </a:rPr>
              <a:t>Από την απορία και τη χαρά στον φόβο και την αποστροφή</a:t>
            </a:r>
            <a:endParaRPr lang="en-US" altLang="el-GR" smtClean="0">
              <a:latin typeface="Arial" panose="020B0604020202020204" pitchFamily="34" charset="0"/>
            </a:endParaRPr>
          </a:p>
          <a:p>
            <a:pPr eaLnBrk="1" hangingPunct="1"/>
            <a:r>
              <a:rPr lang="el-GR" altLang="el-GR" smtClean="0">
                <a:latin typeface="Arial" panose="020B0604020202020204" pitchFamily="34" charset="0"/>
              </a:rPr>
              <a:t>Στην πραγματικότητα</a:t>
            </a:r>
            <a:r>
              <a:rPr lang="en-US" altLang="el-GR" smtClean="0"/>
              <a:t>,</a:t>
            </a:r>
            <a:r>
              <a:rPr lang="el-GR" altLang="el-GR" smtClean="0">
                <a:latin typeface="Arial" panose="020B0604020202020204" pitchFamily="34" charset="0"/>
              </a:rPr>
              <a:t> το </a:t>
            </a:r>
            <a:r>
              <a:rPr lang="en-US" altLang="el-GR" smtClean="0"/>
              <a:t> 53% </a:t>
            </a:r>
            <a:r>
              <a:rPr lang="el-GR" altLang="el-GR" smtClean="0">
                <a:latin typeface="Arial" panose="020B0604020202020204" pitchFamily="34" charset="0"/>
              </a:rPr>
              <a:t>των παιδιών σε μια παγκόσμια έρευνα, εξέφρασε αισθήματα φόβου, για φυσικά φαινόμενα, όπως η βροχή, ο αέρας και το χιόνι.</a:t>
            </a:r>
            <a:endParaRPr lang="en-US" altLang="el-GR" smtClean="0"/>
          </a:p>
        </p:txBody>
      </p:sp>
      <p:pic>
        <p:nvPicPr>
          <p:cNvPr id="11268" name="Content Placeholder 16" descr="iStock_000006468005Small.jpg"/>
          <p:cNvPicPr>
            <a:picLocks noGrp="1" noChangeAspect="1"/>
          </p:cNvPicPr>
          <p:nvPr>
            <p:ph sz="half" idx="2"/>
          </p:nvPr>
        </p:nvPicPr>
        <p:blipFill>
          <a:blip r:embed="rId2">
            <a:extLst>
              <a:ext uri="{28A0092B-C50C-407E-A947-70E740481C1C}">
                <a14:useLocalDpi xmlns:a14="http://schemas.microsoft.com/office/drawing/2010/main" val="0"/>
              </a:ext>
            </a:extLst>
          </a:blip>
          <a:srcRect t="-34200" b="-34200"/>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pPr eaLnBrk="1" hangingPunct="1"/>
            <a:r>
              <a:rPr lang="el-GR" altLang="el-GR" smtClean="0">
                <a:latin typeface="Arial" panose="020B0604020202020204" pitchFamily="34" charset="0"/>
              </a:rPr>
              <a:t>Ξέρετε</a:t>
            </a:r>
            <a:r>
              <a:rPr lang="en-US" altLang="el-GR" smtClean="0"/>
              <a:t>?</a:t>
            </a:r>
          </a:p>
        </p:txBody>
      </p:sp>
      <p:sp>
        <p:nvSpPr>
          <p:cNvPr id="12291" name="Text Placeholder 6"/>
          <p:cNvSpPr>
            <a:spLocks noGrp="1"/>
          </p:cNvSpPr>
          <p:nvPr>
            <p:ph sz="half" idx="1"/>
          </p:nvPr>
        </p:nvSpPr>
        <p:spPr/>
        <p:txBody>
          <a:bodyPr/>
          <a:lstStyle/>
          <a:p>
            <a:pPr eaLnBrk="1" hangingPunct="1">
              <a:lnSpc>
                <a:spcPct val="90000"/>
              </a:lnSpc>
            </a:pPr>
            <a:r>
              <a:rPr lang="el-GR" altLang="el-GR" smtClean="0">
                <a:latin typeface="Arial" panose="020B0604020202020204" pitchFamily="34" charset="0"/>
              </a:rPr>
              <a:t>Τα ποσοστά παιδικής παχυσαρκίας σε παιδιά ηλικίας </a:t>
            </a:r>
            <a:r>
              <a:rPr lang="en-US" altLang="el-GR" smtClean="0"/>
              <a:t> 6-11 </a:t>
            </a:r>
            <a:r>
              <a:rPr lang="el-GR" altLang="el-GR" smtClean="0">
                <a:latin typeface="Arial" panose="020B0604020202020204" pitchFamily="34" charset="0"/>
              </a:rPr>
              <a:t>ετών έχουν αυξηθει από το </a:t>
            </a:r>
            <a:r>
              <a:rPr lang="en-US" altLang="el-GR" smtClean="0"/>
              <a:t>4% </a:t>
            </a:r>
            <a:r>
              <a:rPr lang="el-GR" altLang="el-GR" smtClean="0">
                <a:latin typeface="Arial" panose="020B0604020202020204" pitchFamily="34" charset="0"/>
              </a:rPr>
              <a:t>στο </a:t>
            </a:r>
            <a:r>
              <a:rPr lang="en-US" altLang="el-GR" smtClean="0"/>
              <a:t> 16% </a:t>
            </a:r>
            <a:r>
              <a:rPr lang="el-GR" altLang="el-GR" smtClean="0">
                <a:latin typeface="Arial" panose="020B0604020202020204" pitchFamily="34" charset="0"/>
              </a:rPr>
              <a:t>από το </a:t>
            </a:r>
            <a:r>
              <a:rPr lang="en-US" altLang="el-GR" smtClean="0"/>
              <a:t> 1971.</a:t>
            </a:r>
          </a:p>
          <a:p>
            <a:pPr eaLnBrk="1" hangingPunct="1">
              <a:lnSpc>
                <a:spcPct val="90000"/>
              </a:lnSpc>
            </a:pPr>
            <a:endParaRPr lang="en-US" altLang="el-GR" smtClean="0"/>
          </a:p>
          <a:p>
            <a:pPr eaLnBrk="1" hangingPunct="1">
              <a:lnSpc>
                <a:spcPct val="90000"/>
              </a:lnSpc>
            </a:pPr>
            <a:endParaRPr lang="en-US" altLang="el-GR" smtClean="0"/>
          </a:p>
        </p:txBody>
      </p:sp>
      <p:pic>
        <p:nvPicPr>
          <p:cNvPr id="12292" name="Content Placeholder 7" descr="article-1197646-059A6ACF000005DC-456_468x286.jpg"/>
          <p:cNvPicPr>
            <a:picLocks noGrp="1" noChangeAspect="1"/>
          </p:cNvPicPr>
          <p:nvPr>
            <p:ph sz="half" idx="2"/>
          </p:nvPr>
        </p:nvPicPr>
        <p:blipFill>
          <a:blip r:embed="rId2">
            <a:extLst>
              <a:ext uri="{28A0092B-C50C-407E-A947-70E740481C1C}">
                <a14:useLocalDpi xmlns:a14="http://schemas.microsoft.com/office/drawing/2010/main" val="0"/>
              </a:ext>
            </a:extLst>
          </a:blip>
          <a:srcRect t="-41692" b="-41692"/>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r>
              <a:rPr lang="el-GR" altLang="el-GR" smtClean="0">
                <a:latin typeface="Arial" panose="020B0604020202020204" pitchFamily="34" charset="0"/>
              </a:rPr>
              <a:t>Ξέρετε;</a:t>
            </a:r>
          </a:p>
        </p:txBody>
      </p:sp>
      <p:sp>
        <p:nvSpPr>
          <p:cNvPr id="13315" name="Rectangle 3"/>
          <p:cNvSpPr>
            <a:spLocks noGrp="1"/>
          </p:cNvSpPr>
          <p:nvPr>
            <p:ph type="body" idx="1"/>
          </p:nvPr>
        </p:nvSpPr>
        <p:spPr/>
        <p:txBody>
          <a:bodyPr/>
          <a:lstStyle/>
          <a:p>
            <a:pPr eaLnBrk="1" hangingPunct="1"/>
            <a:r>
              <a:rPr lang="el-GR" altLang="el-GR" smtClean="0">
                <a:latin typeface="Arial" panose="020B0604020202020204" pitchFamily="34" charset="0"/>
              </a:rPr>
              <a:t>H Ελλάδα έχει τα σκήπτρα στην κατανάλωση θερμίδων και τα πιο παχύσαρκα παιδιά σε όλη την Ευρώπη. Kατέχει την τρίτη θέση στην παγκόσμια κατάταξη της παχυσαρκίας μετά από τη Νότια Αφρική και το Κουβέιτ.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TotalTime>
  <Words>1716</Words>
  <Application>Microsoft Office PowerPoint</Application>
  <PresentationFormat>Προβολή στην οθόνη (4:3)</PresentationFormat>
  <Paragraphs>85</Paragraphs>
  <Slides>39</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39</vt:i4>
      </vt:variant>
    </vt:vector>
  </HeadingPairs>
  <TitlesOfParts>
    <vt:vector size="44" baseType="lpstr">
      <vt:lpstr>Arial</vt:lpstr>
      <vt:lpstr>ＭＳ Ｐゴシック</vt:lpstr>
      <vt:lpstr>Calibri</vt:lpstr>
      <vt:lpstr>Tw Cen MT</vt:lpstr>
      <vt:lpstr>Office Theme</vt:lpstr>
      <vt:lpstr>Το παιχνίδι στην εκπαιδευτική διαδικασία</vt:lpstr>
      <vt:lpstr>Η σύνδεση του κόσμου των παιδιών με τη φύση</vt:lpstr>
      <vt:lpstr>Τι νομίζετε ότι έχει διαταράξει τη σχέση του παιδιού με τη φύση;</vt:lpstr>
      <vt:lpstr>Τα σημερινά παιδιά, έχουν αποκοπεί από τη φύση...</vt:lpstr>
      <vt:lpstr>Τα σημερινά παιδιά, έχουν αποκοπεί από τη φύση...</vt:lpstr>
      <vt:lpstr>Τα σημερινά παιδιά, έχουν αποκοπεί από τη φύση......</vt:lpstr>
      <vt:lpstr>Οι αλλαγές στις στάσεις των παιδιών</vt:lpstr>
      <vt:lpstr>Ξέρετε?</vt:lpstr>
      <vt:lpstr>Ξέρετε;</vt:lpstr>
      <vt:lpstr>Παρουσίαση του PowerPoint</vt:lpstr>
      <vt:lpstr>Παρουσίαση του PowerPoint</vt:lpstr>
      <vt:lpstr>Παρουσίαση του PowerPoint</vt:lpstr>
      <vt:lpstr>Παρουσίαση του PowerPoint</vt:lpstr>
      <vt:lpstr>Πως τα παιδιά επωφελούνται από την επαφή τους με τη φύση;</vt:lpstr>
      <vt:lpstr>Τα παιδιά που έχουν συχνή επαφή με τη φύση, φαίνεται να:</vt:lpstr>
      <vt:lpstr>Η επαφή με τη φύση, βοηθά τα παιδιά με διάσπαση προσοχής.</vt:lpstr>
      <vt:lpstr>Η επαφή με τη φύση, βοηθά στη πρόληψη και την αντιμετώπιση αλλεργιών και άσθματος</vt:lpstr>
      <vt:lpstr>Ο χρόνος που περνάμε έξω, μας βοηθά να είμαστε πιο υγιείς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Ενότητας</vt:lpstr>
      <vt:lpstr>Χρηματοδότηση</vt:lpstr>
      <vt:lpstr>Σημείωμα Αδειοδότησης</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children with nature</dc:title>
  <dc:creator>Valerie Cuppens</dc:creator>
  <cp:lastModifiedBy>Kiriazis Vaitsis</cp:lastModifiedBy>
  <cp:revision>12</cp:revision>
  <cp:lastPrinted>2010-09-29T15:07:50Z</cp:lastPrinted>
  <dcterms:created xsi:type="dcterms:W3CDTF">2010-10-08T14:51:36Z</dcterms:created>
  <dcterms:modified xsi:type="dcterms:W3CDTF">2015-07-02T11:25:15Z</dcterms:modified>
</cp:coreProperties>
</file>