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4" r:id="rId10"/>
    <p:sldId id="271" r:id="rId11"/>
    <p:sldId id="265" r:id="rId12"/>
    <p:sldId id="269" r:id="rId13"/>
    <p:sldId id="267" r:id="rId14"/>
    <p:sldId id="270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11/17/15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11/17/15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11/17/15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11/17/15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11/17/15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11/17/15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11/17/15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11/17/15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11/17/15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11/17/15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11/17/15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«Παιχνίδια» εξουσίας στο νηπιαγωγείο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Γιάννης Πεχτελίδης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465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Αίτημα της κουλτούρας συνομήλικων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90499"/>
            <a:ext cx="7315200" cy="3218861"/>
          </a:xfrm>
        </p:spPr>
        <p:txBody>
          <a:bodyPr>
            <a:normAutofit fontScale="92500"/>
          </a:bodyPr>
          <a:lstStyle/>
          <a:p>
            <a:pPr algn="just"/>
            <a:r>
              <a:rPr lang="el-GR" sz="2800" dirty="0" smtClean="0"/>
              <a:t>«Να ανήκεις»</a:t>
            </a:r>
          </a:p>
          <a:p>
            <a:pPr marL="45720" indent="0" algn="just">
              <a:buNone/>
            </a:pPr>
            <a:endParaRPr lang="el-GR" sz="2800" dirty="0" smtClean="0"/>
          </a:p>
          <a:p>
            <a:pPr algn="just"/>
            <a:r>
              <a:rPr lang="el-GR" sz="2800" dirty="0" smtClean="0"/>
              <a:t>«Να έχεις φίλους κ να είσαι φίλος» (</a:t>
            </a:r>
            <a:r>
              <a:rPr lang="en-US" sz="2800" dirty="0" err="1" smtClean="0"/>
              <a:t>Corsaro</a:t>
            </a:r>
            <a:r>
              <a:rPr lang="en-US" sz="2800" dirty="0" smtClean="0"/>
              <a:t>)</a:t>
            </a:r>
            <a:endParaRPr lang="el-GR" sz="2800" dirty="0" smtClean="0"/>
          </a:p>
          <a:p>
            <a:pPr marL="45720" indent="0" algn="just">
              <a:buNone/>
            </a:pPr>
            <a:endParaRPr lang="el-GR" sz="2800" dirty="0" smtClean="0"/>
          </a:p>
          <a:p>
            <a:pPr algn="just"/>
            <a:r>
              <a:rPr lang="el-GR" sz="2800" dirty="0" smtClean="0"/>
              <a:t>Οι στρατηγικές διαπραγμάτευσης της φιλίας αποβλέπουν στην εξυπηρέτηση προσωπικών επιδιώξεων κ του αιτήματος να ανήκεις.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92999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κριτήρια των παιδιών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59900"/>
            <a:ext cx="7315200" cy="324946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Τα παιδιά καθώς παίζουν ενδιαφέρονται να συγκροτήσουν τους δικούς τους κανόνες στη ρύθμιση των σχέσεων μεταξύ τους, ανεξάρτητα από τους κανόνες που τίθενται από τους ενήλικες.</a:t>
            </a:r>
          </a:p>
          <a:p>
            <a:r>
              <a:rPr lang="el-GR" sz="2400" dirty="0" smtClean="0"/>
              <a:t>Εγκαθιδρύουν κριτήρια συμμετοχής κ αποκλεισμού.</a:t>
            </a:r>
          </a:p>
          <a:p>
            <a:r>
              <a:rPr lang="el-GR" sz="2400" dirty="0" smtClean="0"/>
              <a:t>Τα κριτήρια αυτά είναι διαπραγματεύσιμα: φύλο κ φιλία 185, 186, 187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7508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παιδιά αποβλέπουν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4600"/>
            <a:ext cx="7315200" cy="326476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1. να ρυθμίσουν τις σχέσεις μεταξύ τους, εγκαθιδρύοντας κριτήρια συμμετοχής/αποκλεισμού</a:t>
            </a:r>
          </a:p>
          <a:p>
            <a:pPr marL="45720" indent="0">
              <a:buNone/>
            </a:pPr>
            <a:endParaRPr lang="el-GR" sz="2800" dirty="0" smtClean="0"/>
          </a:p>
          <a:p>
            <a:r>
              <a:rPr lang="el-GR" sz="2800" dirty="0" smtClean="0"/>
              <a:t>2. να αναδείξουν την ταυτότητά τους μέσω τη διεκδίκηση ρόλων γοήτρου (ποιος είμαι, τι κάνω στο παιχνίδι)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741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Ορισμός του εαυτού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922204"/>
            <a:ext cx="7315200" cy="3387156"/>
          </a:xfrm>
        </p:spPr>
        <p:txBody>
          <a:bodyPr>
            <a:normAutofit fontScale="92500" lnSpcReduction="20000"/>
          </a:bodyPr>
          <a:lstStyle/>
          <a:p>
            <a:r>
              <a:rPr lang="el-GR" sz="3000" dirty="0" smtClean="0"/>
              <a:t>Τα παιδιά παίζοντας συγκροτούν το σενάριο του παιχνιδιού ορίζοντας τους εαυτούς τους κ τους άλλους, μέσα κ έξω από το παιχνίδι</a:t>
            </a:r>
            <a:r>
              <a:rPr lang="el-GR" sz="3000" dirty="0"/>
              <a:t>.</a:t>
            </a:r>
            <a:r>
              <a:rPr lang="el-GR" sz="3000" dirty="0" smtClean="0"/>
              <a:t> 189, 191</a:t>
            </a:r>
          </a:p>
          <a:p>
            <a:endParaRPr lang="el-GR" sz="3000" dirty="0"/>
          </a:p>
          <a:p>
            <a:pPr marL="45720" indent="0">
              <a:buNone/>
            </a:pPr>
            <a:endParaRPr lang="el-GR" sz="3000" dirty="0"/>
          </a:p>
          <a:p>
            <a:r>
              <a:rPr lang="el-GR" sz="3000" dirty="0" smtClean="0"/>
              <a:t>Διαφορές στο παιχνίδι αγοριών κ κοριτσιών 192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918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Βασικά ενδιαφέροντα των παιδιών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983402"/>
            <a:ext cx="7315200" cy="3325958"/>
          </a:xfrm>
        </p:spPr>
        <p:txBody>
          <a:bodyPr/>
          <a:lstStyle/>
          <a:p>
            <a:r>
              <a:rPr lang="el-GR" dirty="0" smtClean="0"/>
              <a:t>Α) να ανήκουν, να είναι φίλοι κ να έχουν φίλους, να προστατεύουν το παιχνίδι κ τις φιλίες</a:t>
            </a:r>
          </a:p>
          <a:p>
            <a:endParaRPr lang="el-GR" dirty="0"/>
          </a:p>
          <a:p>
            <a:r>
              <a:rPr lang="el-GR" dirty="0" smtClean="0"/>
              <a:t>Β) να πετύχουν αυτονομία από τους κανόνες κ την εξουσία των υπεύθυνων για τη φροντίδα τους κ να κερδίσουν τον έλεγχο της ζωής τους.</a:t>
            </a:r>
          </a:p>
          <a:p>
            <a:endParaRPr lang="el-GR" dirty="0"/>
          </a:p>
          <a:p>
            <a:r>
              <a:rPr lang="el-GR" dirty="0" smtClean="0"/>
              <a:t>Κοινωνική συμμετοχή κ διαπραγμάτευση της εξουσίας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097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Τα παιδιά μέσα κ έξω από το παιχνίδι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Αλληλεπιδρούν ως υποκείμενα του παιχνιδιού κ ως υποκείμενα της τάξης</a:t>
            </a:r>
          </a:p>
          <a:p>
            <a:r>
              <a:rPr lang="el-GR" sz="2800" dirty="0" smtClean="0"/>
              <a:t>Ως ρόλοι στο παιχνίδι κ ως θέσεις στην κουλτούρα των συνομήλικων κ στη σχολική κουλτούρα</a:t>
            </a:r>
          </a:p>
          <a:p>
            <a:r>
              <a:rPr lang="el-GR" sz="2800" dirty="0" smtClean="0"/>
              <a:t>Συνεπώς οι ρόλοι στο παιχνίδι εμφανίζονται ως μελλοντικές ταυτότητες, οι οποίες κατασκευάζονται στο παρόν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32442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παιχνίδι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Στοιχείο ορισμού του νηπίου</a:t>
            </a:r>
          </a:p>
          <a:p>
            <a:pPr marL="45720" indent="0">
              <a:buNone/>
            </a:pPr>
            <a:endParaRPr lang="el-GR" sz="3200" dirty="0" smtClean="0"/>
          </a:p>
          <a:p>
            <a:r>
              <a:rPr lang="el-GR" sz="3200" dirty="0" smtClean="0"/>
              <a:t>Θεωρείται παιδαγωγικά, ψυχολογικά κ κοινωνικά αναγκαίο</a:t>
            </a:r>
          </a:p>
          <a:p>
            <a:pPr marL="45720" indent="0">
              <a:buNone/>
            </a:pPr>
            <a:endParaRPr lang="el-GR" sz="3200" dirty="0" smtClean="0"/>
          </a:p>
          <a:p>
            <a:r>
              <a:rPr lang="el-GR" sz="3200" dirty="0" smtClean="0"/>
              <a:t>Κριτήριο για την αξιολόγησή του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01616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θέση του θεσμού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968103"/>
            <a:ext cx="7315200" cy="3341257"/>
          </a:xfrm>
        </p:spPr>
        <p:txBody>
          <a:bodyPr>
            <a:noAutofit/>
          </a:bodyPr>
          <a:lstStyle/>
          <a:p>
            <a:r>
              <a:rPr lang="el-GR" sz="2400" dirty="0" smtClean="0"/>
              <a:t>Τα παιδιά στο νηπιαγωγείο παίζουν, κ πρέπει να παίξουν για να αναπτυχθούν, να κοινωνικοποιηθούν, να μάθουν, κ να δημιουργήσουν σχέσεις μεταξύ τους.</a:t>
            </a:r>
          </a:p>
          <a:p>
            <a:endParaRPr lang="el-GR" sz="2400" dirty="0"/>
          </a:p>
          <a:p>
            <a:r>
              <a:rPr lang="el-GR" sz="2400" dirty="0" smtClean="0"/>
              <a:t>Οφείλουν να παίζουν καλά</a:t>
            </a:r>
            <a:r>
              <a:rPr lang="en-US" sz="2400" dirty="0" smtClean="0"/>
              <a:t> </a:t>
            </a:r>
            <a:r>
              <a:rPr lang="el-GR" sz="2400" dirty="0" smtClean="0"/>
              <a:t>με κ για τους φίλους τους στο πλαίσιο α) των παιχνιδιών που οργανώνουν τα ίδια, β) των προγραμματισμένων δραστηριοτήτων του νηπιαγωγείου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6571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Διττός ο ρόλος παιχνιδιού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1. Αυθόρμητη μάθηση: Εμπερίες, γνώσεις, κατανόηση των κανόνων συνεργασίας, νοητική κ συναισθηματική ανάπτυξη, αντιμετώπιση προβλημάτων</a:t>
            </a:r>
          </a:p>
          <a:p>
            <a:endParaRPr lang="el-GR" dirty="0"/>
          </a:p>
          <a:p>
            <a:r>
              <a:rPr lang="el-GR" dirty="0" smtClean="0"/>
              <a:t>2. Άσκηση κοινωνικού ελέγχου. Έμμεση κ μη καταναγκαστική μέθοδος χειραγώγισης . Αόρατη παιδαγωγική. Όρια στη σκέψη, συναίσθημα κ συμπεριφορά.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4648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Πυρήνας παιδαγωγικής νηπιαγωγείου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922204"/>
            <a:ext cx="7315200" cy="3387156"/>
          </a:xfrm>
        </p:spPr>
        <p:txBody>
          <a:bodyPr/>
          <a:lstStyle/>
          <a:p>
            <a:r>
              <a:rPr lang="el-GR" sz="2800" dirty="0" smtClean="0"/>
              <a:t>Το παιχνίδι στις γωνιές συστατικό αυτής της παιδαγωγικής</a:t>
            </a:r>
          </a:p>
          <a:p>
            <a:r>
              <a:rPr lang="el-GR" sz="2800" dirty="0" smtClean="0"/>
              <a:t>Το </a:t>
            </a:r>
            <a:r>
              <a:rPr lang="el-GR" sz="2800" dirty="0"/>
              <a:t>παιχνίδι ένα μέσο μάθησης κ </a:t>
            </a:r>
            <a:r>
              <a:rPr lang="el-GR" sz="2800" dirty="0" smtClean="0"/>
              <a:t>κοινωνικοποίησης</a:t>
            </a:r>
          </a:p>
          <a:p>
            <a:r>
              <a:rPr lang="el-GR" sz="2800" dirty="0" smtClean="0"/>
              <a:t>Εξυπηρέτηση αναγκών παιδιού κ ολόπλευρη ανάπτυξή του</a:t>
            </a:r>
          </a:p>
          <a:p>
            <a:r>
              <a:rPr lang="el-GR" sz="2800" dirty="0" smtClean="0"/>
              <a:t>Νήπιο=παιχνίδι=μάθηση=ανάπτυξη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8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γωνιές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906905"/>
            <a:ext cx="7315200" cy="3402455"/>
          </a:xfrm>
        </p:spPr>
        <p:txBody>
          <a:bodyPr/>
          <a:lstStyle/>
          <a:p>
            <a:r>
              <a:rPr lang="el-GR" dirty="0" smtClean="0"/>
              <a:t>Υλικοί κ παιδαγωγικοί τόποι</a:t>
            </a:r>
          </a:p>
          <a:p>
            <a:r>
              <a:rPr lang="el-GR" dirty="0" smtClean="0"/>
              <a:t>Οργανώνουν το χώρο του νηπιαγωγείου κ τις δραστηριότητες των παιδιών</a:t>
            </a:r>
          </a:p>
          <a:p>
            <a:r>
              <a:rPr lang="el-GR" dirty="0" smtClean="0"/>
              <a:t>Εξαιτίας της μικρής έκτασης, η κίνηση κ δράση περιορίζεται κ οριοθετείται. Περιορισμοί στο σώμα: στόχος η πειθαρχία κ ο αυτοέλεγχος </a:t>
            </a:r>
          </a:p>
          <a:p>
            <a:r>
              <a:rPr lang="el-GR" dirty="0" smtClean="0"/>
              <a:t>Περιορισμός – Ανοιχτότητα του σχήματος των γωνιών</a:t>
            </a:r>
          </a:p>
          <a:p>
            <a:r>
              <a:rPr lang="el-GR" dirty="0"/>
              <a:t>Τα φυσικά κ νοητά όρια των γωνιών διαπραγματεύσιμα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652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Συμβολικές μεταμορφώσεις του χώρου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876306"/>
            <a:ext cx="7315200" cy="3433054"/>
          </a:xfrm>
        </p:spPr>
        <p:txBody>
          <a:bodyPr>
            <a:noAutofit/>
          </a:bodyPr>
          <a:lstStyle/>
          <a:p>
            <a:r>
              <a:rPr lang="el-GR" sz="2400" dirty="0" smtClean="0"/>
              <a:t>Για χάρη του παιχνιδιού, του σεναρίου κ επίλυσης των προβληματικών σχέσεων 181</a:t>
            </a:r>
          </a:p>
          <a:p>
            <a:r>
              <a:rPr lang="el-GR" sz="2400" dirty="0" smtClean="0"/>
              <a:t>Οι υλικοί κ παιδαγωγικοί χώροι μετατρέπονται σε προσωπικούς χώρους, σε χώρους προσωπικής εμπειρίας</a:t>
            </a:r>
          </a:p>
          <a:p>
            <a:r>
              <a:rPr lang="el-GR" sz="2400" dirty="0" smtClean="0"/>
              <a:t>Δεν έχουν όλα τα παιδιά την ίδια δυνατότητα να μεταμορφώσουν συμβολικά το χώρο. Τα παιδιά με υψηλό γόητρο επιτυγχάνουν μεταμορφώσεις αποδεκτές από τους άλλους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22823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Στρατηγικές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4600"/>
            <a:ext cx="7315200" cy="3264760"/>
          </a:xfrm>
        </p:spPr>
        <p:txBody>
          <a:bodyPr/>
          <a:lstStyle/>
          <a:p>
            <a:r>
              <a:rPr lang="el-GR" dirty="0" smtClean="0"/>
              <a:t>Διαπραγμάτευσης του χώρου από τα παιδιά, πώς μεταμορφώνουν συμβολικά τα όρια κ τις χρήσεις των γωνιών στο πλαίσιο του </a:t>
            </a:r>
            <a:r>
              <a:rPr lang="el-GR" dirty="0" smtClean="0"/>
              <a:t>παιχνιδιού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endParaRPr lang="el-GR" dirty="0" smtClean="0"/>
          </a:p>
          <a:p>
            <a:r>
              <a:rPr lang="el-GR" dirty="0" smtClean="0"/>
              <a:t>Διαχείρισης των παιδαγωγικών σεναρίων από τα παιδιά, καθώς παίζουν τα δικά τους παιχνίδια με σκοπό να ρυθμίσουν τις σχέσεις τους.</a:t>
            </a:r>
          </a:p>
          <a:p>
            <a:r>
              <a:rPr lang="el-GR" dirty="0" smtClean="0"/>
              <a:t>Διαπραγμάτευσης της ταυτότητάς τους, καθώς δρουν ως υποκείμενα του παιχνιδιού κ της τάξης («παιχνίδι» ρόλων)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677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Οι φίλοι χωράνε παντού....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Οι γωνιές ο χώρος όπου τα παιδιά ασκούν εξουσία κ ελέγχουν ποιος θα παίξει κ ποιος δεν θα παίξει 183</a:t>
            </a:r>
          </a:p>
          <a:p>
            <a:r>
              <a:rPr lang="el-GR" sz="2800" dirty="0" smtClean="0"/>
              <a:t>Υπάρχουν ρητοί κανόνες για τον αριθμό παιδιών που πρέπει να παίζουν μαζί, όμως τα παιδιά διαπραγματεύονται τους κανόνες αυτούς.</a:t>
            </a:r>
          </a:p>
        </p:txBody>
      </p:sp>
    </p:spTree>
    <p:extLst>
      <p:ext uri="{BB962C8B-B14F-4D97-AF65-F5344CB8AC3E}">
        <p14:creationId xmlns:p14="http://schemas.microsoft.com/office/powerpoint/2010/main" val="3749242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478</TotalTime>
  <Words>656</Words>
  <Application>Microsoft Macintosh PowerPoint</Application>
  <PresentationFormat>On-screen Show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Perspective</vt:lpstr>
      <vt:lpstr>«Παιχνίδια» εξουσίας στο νηπιαγωγείο</vt:lpstr>
      <vt:lpstr>Το παιχνίδι</vt:lpstr>
      <vt:lpstr>Η θέση του θεσμού</vt:lpstr>
      <vt:lpstr>Διττός ο ρόλος παιχνιδιού</vt:lpstr>
      <vt:lpstr>Πυρήνας παιδαγωγικής νηπιαγωγείου</vt:lpstr>
      <vt:lpstr>Οι γωνιές</vt:lpstr>
      <vt:lpstr>Συμβολικές μεταμορφώσεις του χώρου</vt:lpstr>
      <vt:lpstr>Στρατηγικές</vt:lpstr>
      <vt:lpstr>Οι φίλοι χωράνε παντού.... </vt:lpstr>
      <vt:lpstr>Αίτημα της κουλτούρας συνομήλικων</vt:lpstr>
      <vt:lpstr>Τα κριτήρια των παιδιών</vt:lpstr>
      <vt:lpstr>Τα παιδιά αποβλέπουν</vt:lpstr>
      <vt:lpstr>Ορισμός του εαυτού</vt:lpstr>
      <vt:lpstr>Βασικά ενδιαφέροντα των παιδιών</vt:lpstr>
      <vt:lpstr>Τα παιδιά μέσα κ έξω από το παιχνίδι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Παιχνίδια εξουσίας στο νηπιαγωγείο</dc:title>
  <dc:creator>Yannis</dc:creator>
  <cp:lastModifiedBy>Yannis</cp:lastModifiedBy>
  <cp:revision>35</cp:revision>
  <dcterms:created xsi:type="dcterms:W3CDTF">2014-12-09T11:10:29Z</dcterms:created>
  <dcterms:modified xsi:type="dcterms:W3CDTF">2015-11-17T10:47:22Z</dcterms:modified>
</cp:coreProperties>
</file>